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diagrams/quickStyle1.xml" ContentType="application/vnd.openxmlformats-officedocument.drawingml.diagramStyle+xml"/>
  <Override PartName="/ppt/diagrams/colors1.xml" ContentType="application/vnd.openxmlformats-officedocument.drawingml.diagramColors+xml"/>
  <Override PartName="/ppt/diagrams/layout1.xml" ContentType="application/vnd.openxmlformats-officedocument.drawingml.diagramLayout+xml"/>
  <Override PartName="/ppt/diagrams/drawing1.xml" ContentType="application/vnd.ms-office.drawingml.diagramDrawing+xml"/>
  <Override PartName="/ppt/theme/theme1.xml" ContentType="application/vnd.openxmlformats-officedocument.theme+xml"/>
  <Override PartName="/ppt/diagrams/drawing2.xml" ContentType="application/vnd.ms-office.drawingml.diagramDrawing+xml"/>
  <Override PartName="/ppt/diagrams/colors2.xml" ContentType="application/vnd.openxmlformats-officedocument.drawingml.diagramColors+xml"/>
  <Override PartName="/ppt/diagrams/quickStyle2.xml" ContentType="application/vnd.openxmlformats-officedocument.drawingml.diagramStyle+xml"/>
  <Override PartName="/ppt/diagrams/layout2.xml" ContentType="application/vnd.openxmlformats-officedocument.drawingml.diagramLayout+xml"/>
  <Override PartName="/ppt/charts/colors1.xml" ContentType="application/vnd.ms-office.chartcolorstyle+xml"/>
  <Override PartName="/ppt/diagrams/layout3.xml" ContentType="application/vnd.openxmlformats-officedocument.drawingml.diagramLayout+xml"/>
  <Override PartName="/ppt/diagrams/colors3.xml" ContentType="application/vnd.openxmlformats-officedocument.drawingml.diagramColors+xml"/>
  <Override PartName="/ppt/charts/style1.xml" ContentType="application/vnd.ms-office.chartstyle+xml"/>
  <Override PartName="/ppt/diagrams/quickStyle3.xml" ContentType="application/vnd.openxmlformats-officedocument.drawingml.diagramStyle+xml"/>
  <Override PartName="/ppt/diagrams/drawing3.xml" ContentType="application/vnd.ms-office.drawingml.diagramDrawing+xml"/>
  <Override PartName="/ppt/charts/chart1.xml" ContentType="application/vnd.openxmlformats-officedocument.drawingml.chart+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50" d="100"/>
          <a:sy n="50" d="100"/>
        </p:scale>
        <p:origin x="2779"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3" Type="http://schemas.openxmlformats.org/officeDocument/2006/relationships/oleObject" Target="file:///\\odefs\OSE\STAFF\Sanders\Ely\Medicaid%20pilot\Legislative%20Report\Jennifer%20Charts%20&amp;%20Graphics\graph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Total Reimbursement</a:t>
            </a:r>
            <a:r>
              <a:rPr lang="en-US" baseline="0"/>
              <a:t> by Service Type</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Sheet7!$B$1</c:f>
              <c:strCache>
                <c:ptCount val="1"/>
                <c:pt idx="0">
                  <c:v>SFY 18-19</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Sheet7!$A$2:$A$6</c:f>
              <c:strCache>
                <c:ptCount val="2"/>
                <c:pt idx="0">
                  <c:v>Speech</c:v>
                </c:pt>
                <c:pt idx="1">
                  <c:v>Nursing</c:v>
                </c:pt>
              </c:strCache>
            </c:strRef>
          </c:cat>
          <c:val>
            <c:numRef>
              <c:f>Sheet7!$B$2:$B$6</c:f>
            </c:numRef>
          </c:val>
          <c:extLst>
            <c:ext xmlns:c16="http://schemas.microsoft.com/office/drawing/2014/chart" uri="{C3380CC4-5D6E-409C-BE32-E72D297353CC}">
              <c16:uniqueId val="{00000000-79C1-4378-A3AC-63B03A40E532}"/>
            </c:ext>
          </c:extLst>
        </c:ser>
        <c:ser>
          <c:idx val="1"/>
          <c:order val="1"/>
          <c:tx>
            <c:strRef>
              <c:f>Sheet7!$C$1</c:f>
              <c:strCache>
                <c:ptCount val="1"/>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Sheet7!$A$2:$A$6</c:f>
              <c:strCache>
                <c:ptCount val="2"/>
                <c:pt idx="0">
                  <c:v>Speech</c:v>
                </c:pt>
                <c:pt idx="1">
                  <c:v>Nursing</c:v>
                </c:pt>
              </c:strCache>
            </c:strRef>
          </c:cat>
          <c:val>
            <c:numRef>
              <c:f>Sheet7!$C$2:$C$6</c:f>
              <c:numCache>
                <c:formatCode>"$"#,##0;[Red]"$"\(#,##0\);"$"0</c:formatCode>
                <c:ptCount val="2"/>
                <c:pt idx="0">
                  <c:v>124.7</c:v>
                </c:pt>
                <c:pt idx="1">
                  <c:v>47404.6</c:v>
                </c:pt>
              </c:numCache>
            </c:numRef>
          </c:val>
          <c:extLst>
            <c:ext xmlns:c16="http://schemas.microsoft.com/office/drawing/2014/chart" uri="{C3380CC4-5D6E-409C-BE32-E72D297353CC}">
              <c16:uniqueId val="{00000001-79C1-4378-A3AC-63B03A40E532}"/>
            </c:ext>
          </c:extLst>
        </c:ser>
        <c:dLbls>
          <c:showLegendKey val="0"/>
          <c:showVal val="1"/>
          <c:showCatName val="0"/>
          <c:showSerName val="0"/>
          <c:showPercent val="0"/>
          <c:showBubbleSize val="0"/>
        </c:dLbls>
        <c:gapWidth val="150"/>
        <c:overlap val="-25"/>
        <c:axId val="514280952"/>
        <c:axId val="514288824"/>
      </c:barChart>
      <c:catAx>
        <c:axId val="514280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4288824"/>
        <c:crosses val="autoZero"/>
        <c:auto val="1"/>
        <c:lblAlgn val="ctr"/>
        <c:lblOffset val="100"/>
        <c:noMultiLvlLbl val="0"/>
      </c:catAx>
      <c:valAx>
        <c:axId val="514288824"/>
        <c:scaling>
          <c:orientation val="minMax"/>
        </c:scaling>
        <c:delete val="1"/>
        <c:axPos val="l"/>
        <c:numFmt formatCode="&quot;$&quot;#,##0;[Red]&quot;$&quot;\(#,##0\);&quot;$&quot;0" sourceLinked="1"/>
        <c:majorTickMark val="none"/>
        <c:minorTickMark val="none"/>
        <c:tickLblPos val="nextTo"/>
        <c:crossAx val="514280952"/>
        <c:crosses val="autoZero"/>
        <c:crossBetween val="between"/>
      </c:valAx>
      <c:spPr>
        <a:noFill/>
        <a:ln>
          <a:noFill/>
        </a:ln>
        <a:effectLst/>
      </c:spPr>
    </c:plotArea>
    <c:plotVisOnly val="1"/>
    <c:dispBlanksAs val="gap"/>
    <c:showDLblsOverMax val="0"/>
  </c:chart>
  <c:spPr>
    <a:noFill/>
    <a:ln>
      <a:solidFill>
        <a:schemeClr val="accent6"/>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5E515A-356F-49D3-A417-8EBD0B46B39B}" type="doc">
      <dgm:prSet loTypeId="urn:microsoft.com/office/officeart/2005/8/layout/hProcess4" loCatId="process" qsTypeId="urn:microsoft.com/office/officeart/2005/8/quickstyle/simple1" qsCatId="simple" csTypeId="urn:microsoft.com/office/officeart/2005/8/colors/colorful5" csCatId="colorful" phldr="1"/>
      <dgm:spPr/>
    </dgm:pt>
    <dgm:pt modelId="{B11170D9-6183-4154-BD75-AD3CE536B933}">
      <dgm:prSet phldrT="[Text]"/>
      <dgm:spPr/>
      <dgm:t>
        <a:bodyPr/>
        <a:lstStyle/>
        <a:p>
          <a:r>
            <a:rPr lang="en-US" dirty="0" smtClean="0"/>
            <a:t>Entered Pilot Project May 2018</a:t>
          </a:r>
          <a:endParaRPr lang="en-US" dirty="0"/>
        </a:p>
      </dgm:t>
    </dgm:pt>
    <dgm:pt modelId="{301297B4-8B60-4EF8-B40B-6B7CF2F03417}" type="parTrans" cxnId="{9AD88B8B-D43A-48BC-BA18-2C81F0F1D17A}">
      <dgm:prSet/>
      <dgm:spPr/>
      <dgm:t>
        <a:bodyPr/>
        <a:lstStyle/>
        <a:p>
          <a:endParaRPr lang="en-US"/>
        </a:p>
      </dgm:t>
    </dgm:pt>
    <dgm:pt modelId="{249768FB-5B3A-4022-B45F-FD71FD6E5069}" type="sibTrans" cxnId="{9AD88B8B-D43A-48BC-BA18-2C81F0F1D17A}">
      <dgm:prSet/>
      <dgm:spPr/>
      <dgm:t>
        <a:bodyPr/>
        <a:lstStyle/>
        <a:p>
          <a:endParaRPr lang="en-US"/>
        </a:p>
      </dgm:t>
    </dgm:pt>
    <dgm:pt modelId="{84BC7C4F-F765-494C-9EB3-F67A4B52B73A}">
      <dgm:prSet phldrT="[Text]"/>
      <dgm:spPr/>
      <dgm:t>
        <a:bodyPr/>
        <a:lstStyle/>
        <a:p>
          <a:r>
            <a:rPr lang="en-US" dirty="0" smtClean="0"/>
            <a:t>Became Enrolled Medical Provider </a:t>
          </a:r>
          <a:endParaRPr lang="en-US" dirty="0"/>
        </a:p>
      </dgm:t>
    </dgm:pt>
    <dgm:pt modelId="{D06378A7-CD69-47D1-A5F7-A87D5EC89F11}" type="parTrans" cxnId="{124AA387-76F4-4919-A900-41D832C200D4}">
      <dgm:prSet/>
      <dgm:spPr/>
      <dgm:t>
        <a:bodyPr/>
        <a:lstStyle/>
        <a:p>
          <a:endParaRPr lang="en-US"/>
        </a:p>
      </dgm:t>
    </dgm:pt>
    <dgm:pt modelId="{DDC608F7-69C9-490B-A75E-61B20DE2B1D9}" type="sibTrans" cxnId="{124AA387-76F4-4919-A900-41D832C200D4}">
      <dgm:prSet/>
      <dgm:spPr/>
      <dgm:t>
        <a:bodyPr/>
        <a:lstStyle/>
        <a:p>
          <a:endParaRPr lang="en-US"/>
        </a:p>
      </dgm:t>
    </dgm:pt>
    <dgm:pt modelId="{5351CEE1-5E37-4A78-8B5C-FA33F86B1DC9}">
      <dgm:prSet phldrT="[Text]"/>
      <dgm:spPr/>
      <dgm:t>
        <a:bodyPr/>
        <a:lstStyle/>
        <a:p>
          <a:r>
            <a:rPr lang="en-US" dirty="0" smtClean="0"/>
            <a:t>First Billing Submission 10/23/2019</a:t>
          </a:r>
          <a:endParaRPr lang="en-US" dirty="0"/>
        </a:p>
      </dgm:t>
    </dgm:pt>
    <dgm:pt modelId="{BE662902-07B2-405A-8328-0512C314B632}" type="parTrans" cxnId="{EA8EE7EF-7922-4C8E-BA66-0BE2703E573C}">
      <dgm:prSet/>
      <dgm:spPr/>
      <dgm:t>
        <a:bodyPr/>
        <a:lstStyle/>
        <a:p>
          <a:endParaRPr lang="en-US"/>
        </a:p>
      </dgm:t>
    </dgm:pt>
    <dgm:pt modelId="{C4706E6B-16E2-4E3E-B7D6-913150F8B055}" type="sibTrans" cxnId="{EA8EE7EF-7922-4C8E-BA66-0BE2703E573C}">
      <dgm:prSet/>
      <dgm:spPr/>
      <dgm:t>
        <a:bodyPr/>
        <a:lstStyle/>
        <a:p>
          <a:endParaRPr lang="en-US"/>
        </a:p>
      </dgm:t>
    </dgm:pt>
    <dgm:pt modelId="{EBAD21FB-50E9-47E3-9FD1-3115F9425403}" type="pres">
      <dgm:prSet presAssocID="{D45E515A-356F-49D3-A417-8EBD0B46B39B}" presName="Name0" presStyleCnt="0">
        <dgm:presLayoutVars>
          <dgm:dir/>
          <dgm:animLvl val="lvl"/>
          <dgm:resizeHandles val="exact"/>
        </dgm:presLayoutVars>
      </dgm:prSet>
      <dgm:spPr/>
    </dgm:pt>
    <dgm:pt modelId="{832D3CE7-816F-4B34-9070-94A6AC5A68E8}" type="pres">
      <dgm:prSet presAssocID="{D45E515A-356F-49D3-A417-8EBD0B46B39B}" presName="tSp" presStyleCnt="0"/>
      <dgm:spPr/>
    </dgm:pt>
    <dgm:pt modelId="{E63BDE81-D32F-4B89-B48C-4A6F9698EF97}" type="pres">
      <dgm:prSet presAssocID="{D45E515A-356F-49D3-A417-8EBD0B46B39B}" presName="bSp" presStyleCnt="0"/>
      <dgm:spPr/>
    </dgm:pt>
    <dgm:pt modelId="{55E4D5AF-B35E-439F-8215-9D2B2AA1DA7C}" type="pres">
      <dgm:prSet presAssocID="{D45E515A-356F-49D3-A417-8EBD0B46B39B}" presName="process" presStyleCnt="0"/>
      <dgm:spPr/>
    </dgm:pt>
    <dgm:pt modelId="{C7598E79-1D8C-4AC4-914C-9AC777E9E07D}" type="pres">
      <dgm:prSet presAssocID="{B11170D9-6183-4154-BD75-AD3CE536B933}" presName="composite1" presStyleCnt="0"/>
      <dgm:spPr/>
    </dgm:pt>
    <dgm:pt modelId="{BC16A362-C74B-4A30-A8E5-44E81D150F68}" type="pres">
      <dgm:prSet presAssocID="{B11170D9-6183-4154-BD75-AD3CE536B933}" presName="dummyNode1" presStyleLbl="node1" presStyleIdx="0" presStyleCnt="3"/>
      <dgm:spPr/>
    </dgm:pt>
    <dgm:pt modelId="{E02CE2FC-652E-4B70-B833-21EFC432BEE5}" type="pres">
      <dgm:prSet presAssocID="{B11170D9-6183-4154-BD75-AD3CE536B933}" presName="childNode1" presStyleLbl="bgAcc1" presStyleIdx="0" presStyleCnt="3">
        <dgm:presLayoutVars>
          <dgm:bulletEnabled val="1"/>
        </dgm:presLayoutVars>
      </dgm:prSet>
      <dgm:spPr>
        <a:solidFill>
          <a:schemeClr val="tx2">
            <a:lumMod val="20000"/>
            <a:lumOff val="80000"/>
            <a:alpha val="90000"/>
          </a:schemeClr>
        </a:solidFill>
      </dgm:spPr>
    </dgm:pt>
    <dgm:pt modelId="{8A733EC2-9355-42D0-9361-8E4AE85E2FE5}" type="pres">
      <dgm:prSet presAssocID="{B11170D9-6183-4154-BD75-AD3CE536B933}" presName="childNode1tx" presStyleLbl="bgAcc1" presStyleIdx="0" presStyleCnt="3">
        <dgm:presLayoutVars>
          <dgm:bulletEnabled val="1"/>
        </dgm:presLayoutVars>
      </dgm:prSet>
      <dgm:spPr/>
    </dgm:pt>
    <dgm:pt modelId="{96F2FE72-2A85-4ED8-A0A5-16C3B06B0295}" type="pres">
      <dgm:prSet presAssocID="{B11170D9-6183-4154-BD75-AD3CE536B933}" presName="parentNode1" presStyleLbl="node1" presStyleIdx="0" presStyleCnt="3">
        <dgm:presLayoutVars>
          <dgm:chMax val="1"/>
          <dgm:bulletEnabled val="1"/>
        </dgm:presLayoutVars>
      </dgm:prSet>
      <dgm:spPr/>
      <dgm:t>
        <a:bodyPr/>
        <a:lstStyle/>
        <a:p>
          <a:endParaRPr lang="en-US"/>
        </a:p>
      </dgm:t>
    </dgm:pt>
    <dgm:pt modelId="{1947C370-DD48-493B-B833-EFF25E7D021E}" type="pres">
      <dgm:prSet presAssocID="{B11170D9-6183-4154-BD75-AD3CE536B933}" presName="connSite1" presStyleCnt="0"/>
      <dgm:spPr/>
    </dgm:pt>
    <dgm:pt modelId="{4A778519-B2EA-4F66-B633-A172BFD5FAC2}" type="pres">
      <dgm:prSet presAssocID="{249768FB-5B3A-4022-B45F-FD71FD6E5069}" presName="Name9" presStyleLbl="sibTrans2D1" presStyleIdx="0" presStyleCnt="2"/>
      <dgm:spPr/>
      <dgm:t>
        <a:bodyPr/>
        <a:lstStyle/>
        <a:p>
          <a:endParaRPr lang="en-US"/>
        </a:p>
      </dgm:t>
    </dgm:pt>
    <dgm:pt modelId="{A28B3C76-767B-4013-86EB-0A6FDEEF95B0}" type="pres">
      <dgm:prSet presAssocID="{84BC7C4F-F765-494C-9EB3-F67A4B52B73A}" presName="composite2" presStyleCnt="0"/>
      <dgm:spPr/>
    </dgm:pt>
    <dgm:pt modelId="{0B4D3B66-CC53-4748-9900-AA259845E14A}" type="pres">
      <dgm:prSet presAssocID="{84BC7C4F-F765-494C-9EB3-F67A4B52B73A}" presName="dummyNode2" presStyleLbl="node1" presStyleIdx="0" presStyleCnt="3"/>
      <dgm:spPr/>
    </dgm:pt>
    <dgm:pt modelId="{D1C773DC-A183-4EB6-81C1-A008CB23F1AE}" type="pres">
      <dgm:prSet presAssocID="{84BC7C4F-F765-494C-9EB3-F67A4B52B73A}" presName="childNode2" presStyleLbl="bgAcc1" presStyleIdx="1" presStyleCnt="3">
        <dgm:presLayoutVars>
          <dgm:bulletEnabled val="1"/>
        </dgm:presLayoutVars>
      </dgm:prSet>
      <dgm:spPr>
        <a:solidFill>
          <a:schemeClr val="tx2">
            <a:lumMod val="20000"/>
            <a:lumOff val="80000"/>
            <a:alpha val="90000"/>
          </a:schemeClr>
        </a:solidFill>
      </dgm:spPr>
    </dgm:pt>
    <dgm:pt modelId="{62102CF7-3E85-46F4-84AA-5CAC9127B0DD}" type="pres">
      <dgm:prSet presAssocID="{84BC7C4F-F765-494C-9EB3-F67A4B52B73A}" presName="childNode2tx" presStyleLbl="bgAcc1" presStyleIdx="1" presStyleCnt="3">
        <dgm:presLayoutVars>
          <dgm:bulletEnabled val="1"/>
        </dgm:presLayoutVars>
      </dgm:prSet>
      <dgm:spPr/>
    </dgm:pt>
    <dgm:pt modelId="{B33571D1-3785-4640-B9B8-70911869329B}" type="pres">
      <dgm:prSet presAssocID="{84BC7C4F-F765-494C-9EB3-F67A4B52B73A}" presName="parentNode2" presStyleLbl="node1" presStyleIdx="1" presStyleCnt="3">
        <dgm:presLayoutVars>
          <dgm:chMax val="0"/>
          <dgm:bulletEnabled val="1"/>
        </dgm:presLayoutVars>
      </dgm:prSet>
      <dgm:spPr/>
      <dgm:t>
        <a:bodyPr/>
        <a:lstStyle/>
        <a:p>
          <a:endParaRPr lang="en-US"/>
        </a:p>
      </dgm:t>
    </dgm:pt>
    <dgm:pt modelId="{A2D356B7-B4AD-478A-950E-2D2B093B2770}" type="pres">
      <dgm:prSet presAssocID="{84BC7C4F-F765-494C-9EB3-F67A4B52B73A}" presName="connSite2" presStyleCnt="0"/>
      <dgm:spPr/>
    </dgm:pt>
    <dgm:pt modelId="{98C68672-F8F0-423C-8A3E-AA06B6F900D4}" type="pres">
      <dgm:prSet presAssocID="{DDC608F7-69C9-490B-A75E-61B20DE2B1D9}" presName="Name18" presStyleLbl="sibTrans2D1" presStyleIdx="1" presStyleCnt="2"/>
      <dgm:spPr/>
      <dgm:t>
        <a:bodyPr/>
        <a:lstStyle/>
        <a:p>
          <a:endParaRPr lang="en-US"/>
        </a:p>
      </dgm:t>
    </dgm:pt>
    <dgm:pt modelId="{B87BC4FE-0CCC-42BB-8621-CB1509A4953C}" type="pres">
      <dgm:prSet presAssocID="{5351CEE1-5E37-4A78-8B5C-FA33F86B1DC9}" presName="composite1" presStyleCnt="0"/>
      <dgm:spPr/>
    </dgm:pt>
    <dgm:pt modelId="{1735AF36-D0FC-4A05-8C7A-C49CC561D654}" type="pres">
      <dgm:prSet presAssocID="{5351CEE1-5E37-4A78-8B5C-FA33F86B1DC9}" presName="dummyNode1" presStyleLbl="node1" presStyleIdx="1" presStyleCnt="3"/>
      <dgm:spPr/>
    </dgm:pt>
    <dgm:pt modelId="{32F1554C-2006-40C1-BC52-3E33F929295D}" type="pres">
      <dgm:prSet presAssocID="{5351CEE1-5E37-4A78-8B5C-FA33F86B1DC9}" presName="childNode1" presStyleLbl="bgAcc1" presStyleIdx="2" presStyleCnt="3">
        <dgm:presLayoutVars>
          <dgm:bulletEnabled val="1"/>
        </dgm:presLayoutVars>
      </dgm:prSet>
      <dgm:spPr>
        <a:solidFill>
          <a:schemeClr val="tx2">
            <a:lumMod val="20000"/>
            <a:lumOff val="80000"/>
            <a:alpha val="90000"/>
          </a:schemeClr>
        </a:solidFill>
      </dgm:spPr>
      <dgm:t>
        <a:bodyPr/>
        <a:lstStyle/>
        <a:p>
          <a:endParaRPr lang="en-US"/>
        </a:p>
      </dgm:t>
    </dgm:pt>
    <dgm:pt modelId="{60584AD9-7297-402F-8839-FCE8A25F5AA6}" type="pres">
      <dgm:prSet presAssocID="{5351CEE1-5E37-4A78-8B5C-FA33F86B1DC9}" presName="childNode1tx" presStyleLbl="bgAcc1" presStyleIdx="2" presStyleCnt="3">
        <dgm:presLayoutVars>
          <dgm:bulletEnabled val="1"/>
        </dgm:presLayoutVars>
      </dgm:prSet>
      <dgm:spPr/>
    </dgm:pt>
    <dgm:pt modelId="{940AAE8A-F883-46B7-A275-B03370DCDA8C}" type="pres">
      <dgm:prSet presAssocID="{5351CEE1-5E37-4A78-8B5C-FA33F86B1DC9}" presName="parentNode1" presStyleLbl="node1" presStyleIdx="2" presStyleCnt="3">
        <dgm:presLayoutVars>
          <dgm:chMax val="1"/>
          <dgm:bulletEnabled val="1"/>
        </dgm:presLayoutVars>
      </dgm:prSet>
      <dgm:spPr/>
      <dgm:t>
        <a:bodyPr/>
        <a:lstStyle/>
        <a:p>
          <a:endParaRPr lang="en-US"/>
        </a:p>
      </dgm:t>
    </dgm:pt>
    <dgm:pt modelId="{FDF109D2-59C3-4146-B942-D36F68F9B0B2}" type="pres">
      <dgm:prSet presAssocID="{5351CEE1-5E37-4A78-8B5C-FA33F86B1DC9}" presName="connSite1" presStyleCnt="0"/>
      <dgm:spPr/>
    </dgm:pt>
  </dgm:ptLst>
  <dgm:cxnLst>
    <dgm:cxn modelId="{F475ABC2-8659-4BCC-8ED0-9E70E39DA6DE}" type="presOf" srcId="{249768FB-5B3A-4022-B45F-FD71FD6E5069}" destId="{4A778519-B2EA-4F66-B633-A172BFD5FAC2}" srcOrd="0" destOrd="0" presId="urn:microsoft.com/office/officeart/2005/8/layout/hProcess4"/>
    <dgm:cxn modelId="{124AA387-76F4-4919-A900-41D832C200D4}" srcId="{D45E515A-356F-49D3-A417-8EBD0B46B39B}" destId="{84BC7C4F-F765-494C-9EB3-F67A4B52B73A}" srcOrd="1" destOrd="0" parTransId="{D06378A7-CD69-47D1-A5F7-A87D5EC89F11}" sibTransId="{DDC608F7-69C9-490B-A75E-61B20DE2B1D9}"/>
    <dgm:cxn modelId="{9AD88B8B-D43A-48BC-BA18-2C81F0F1D17A}" srcId="{D45E515A-356F-49D3-A417-8EBD0B46B39B}" destId="{B11170D9-6183-4154-BD75-AD3CE536B933}" srcOrd="0" destOrd="0" parTransId="{301297B4-8B60-4EF8-B40B-6B7CF2F03417}" sibTransId="{249768FB-5B3A-4022-B45F-FD71FD6E5069}"/>
    <dgm:cxn modelId="{D330C7E3-07A9-4AEE-8C99-6FEED8A2789C}" type="presOf" srcId="{84BC7C4F-F765-494C-9EB3-F67A4B52B73A}" destId="{B33571D1-3785-4640-B9B8-70911869329B}" srcOrd="0" destOrd="0" presId="urn:microsoft.com/office/officeart/2005/8/layout/hProcess4"/>
    <dgm:cxn modelId="{EA8EE7EF-7922-4C8E-BA66-0BE2703E573C}" srcId="{D45E515A-356F-49D3-A417-8EBD0B46B39B}" destId="{5351CEE1-5E37-4A78-8B5C-FA33F86B1DC9}" srcOrd="2" destOrd="0" parTransId="{BE662902-07B2-405A-8328-0512C314B632}" sibTransId="{C4706E6B-16E2-4E3E-B7D6-913150F8B055}"/>
    <dgm:cxn modelId="{4B4CE354-9E34-4B4F-BFA7-B27DE8810212}" type="presOf" srcId="{D45E515A-356F-49D3-A417-8EBD0B46B39B}" destId="{EBAD21FB-50E9-47E3-9FD1-3115F9425403}" srcOrd="0" destOrd="0" presId="urn:microsoft.com/office/officeart/2005/8/layout/hProcess4"/>
    <dgm:cxn modelId="{C9C771D6-29A5-4B7F-913E-9087771941D4}" type="presOf" srcId="{B11170D9-6183-4154-BD75-AD3CE536B933}" destId="{96F2FE72-2A85-4ED8-A0A5-16C3B06B0295}" srcOrd="0" destOrd="0" presId="urn:microsoft.com/office/officeart/2005/8/layout/hProcess4"/>
    <dgm:cxn modelId="{AE770CFB-1B8F-464E-BB9F-E73881C7C381}" type="presOf" srcId="{DDC608F7-69C9-490B-A75E-61B20DE2B1D9}" destId="{98C68672-F8F0-423C-8A3E-AA06B6F900D4}" srcOrd="0" destOrd="0" presId="urn:microsoft.com/office/officeart/2005/8/layout/hProcess4"/>
    <dgm:cxn modelId="{544A5DAE-4AB7-4DF7-AE8A-135D309CC5E7}" type="presOf" srcId="{5351CEE1-5E37-4A78-8B5C-FA33F86B1DC9}" destId="{940AAE8A-F883-46B7-A275-B03370DCDA8C}" srcOrd="0" destOrd="0" presId="urn:microsoft.com/office/officeart/2005/8/layout/hProcess4"/>
    <dgm:cxn modelId="{9E8AE271-30E1-4548-80DB-84E98DD431C8}" type="presParOf" srcId="{EBAD21FB-50E9-47E3-9FD1-3115F9425403}" destId="{832D3CE7-816F-4B34-9070-94A6AC5A68E8}" srcOrd="0" destOrd="0" presId="urn:microsoft.com/office/officeart/2005/8/layout/hProcess4"/>
    <dgm:cxn modelId="{12FBDC86-381E-4D6D-B83E-4FB3A803B2EC}" type="presParOf" srcId="{EBAD21FB-50E9-47E3-9FD1-3115F9425403}" destId="{E63BDE81-D32F-4B89-B48C-4A6F9698EF97}" srcOrd="1" destOrd="0" presId="urn:microsoft.com/office/officeart/2005/8/layout/hProcess4"/>
    <dgm:cxn modelId="{50E9D7A7-5184-4809-84DE-BECB2C8DFF34}" type="presParOf" srcId="{EBAD21FB-50E9-47E3-9FD1-3115F9425403}" destId="{55E4D5AF-B35E-439F-8215-9D2B2AA1DA7C}" srcOrd="2" destOrd="0" presId="urn:microsoft.com/office/officeart/2005/8/layout/hProcess4"/>
    <dgm:cxn modelId="{81DFD0AF-7DE8-42E5-927D-5FB3E1527349}" type="presParOf" srcId="{55E4D5AF-B35E-439F-8215-9D2B2AA1DA7C}" destId="{C7598E79-1D8C-4AC4-914C-9AC777E9E07D}" srcOrd="0" destOrd="0" presId="urn:microsoft.com/office/officeart/2005/8/layout/hProcess4"/>
    <dgm:cxn modelId="{3E939D9D-76BA-431D-812A-4284D3B92BB2}" type="presParOf" srcId="{C7598E79-1D8C-4AC4-914C-9AC777E9E07D}" destId="{BC16A362-C74B-4A30-A8E5-44E81D150F68}" srcOrd="0" destOrd="0" presId="urn:microsoft.com/office/officeart/2005/8/layout/hProcess4"/>
    <dgm:cxn modelId="{121DDC96-1B45-4BF6-A642-6135C4C3D4D8}" type="presParOf" srcId="{C7598E79-1D8C-4AC4-914C-9AC777E9E07D}" destId="{E02CE2FC-652E-4B70-B833-21EFC432BEE5}" srcOrd="1" destOrd="0" presId="urn:microsoft.com/office/officeart/2005/8/layout/hProcess4"/>
    <dgm:cxn modelId="{E0A02234-FF63-436C-88F4-BCF37891A429}" type="presParOf" srcId="{C7598E79-1D8C-4AC4-914C-9AC777E9E07D}" destId="{8A733EC2-9355-42D0-9361-8E4AE85E2FE5}" srcOrd="2" destOrd="0" presId="urn:microsoft.com/office/officeart/2005/8/layout/hProcess4"/>
    <dgm:cxn modelId="{D96715D0-D190-4C36-A643-F8FB3E78D3EC}" type="presParOf" srcId="{C7598E79-1D8C-4AC4-914C-9AC777E9E07D}" destId="{96F2FE72-2A85-4ED8-A0A5-16C3B06B0295}" srcOrd="3" destOrd="0" presId="urn:microsoft.com/office/officeart/2005/8/layout/hProcess4"/>
    <dgm:cxn modelId="{38359E9D-7DA0-459F-9B16-BC5DD6473567}" type="presParOf" srcId="{C7598E79-1D8C-4AC4-914C-9AC777E9E07D}" destId="{1947C370-DD48-493B-B833-EFF25E7D021E}" srcOrd="4" destOrd="0" presId="urn:microsoft.com/office/officeart/2005/8/layout/hProcess4"/>
    <dgm:cxn modelId="{67C01B27-AE63-47F2-864B-7AC08E35A206}" type="presParOf" srcId="{55E4D5AF-B35E-439F-8215-9D2B2AA1DA7C}" destId="{4A778519-B2EA-4F66-B633-A172BFD5FAC2}" srcOrd="1" destOrd="0" presId="urn:microsoft.com/office/officeart/2005/8/layout/hProcess4"/>
    <dgm:cxn modelId="{9381ED40-824E-49FC-A364-7CB043E03C0E}" type="presParOf" srcId="{55E4D5AF-B35E-439F-8215-9D2B2AA1DA7C}" destId="{A28B3C76-767B-4013-86EB-0A6FDEEF95B0}" srcOrd="2" destOrd="0" presId="urn:microsoft.com/office/officeart/2005/8/layout/hProcess4"/>
    <dgm:cxn modelId="{587EF6EE-0C21-4C09-8E3C-1620EF7C6FD5}" type="presParOf" srcId="{A28B3C76-767B-4013-86EB-0A6FDEEF95B0}" destId="{0B4D3B66-CC53-4748-9900-AA259845E14A}" srcOrd="0" destOrd="0" presId="urn:microsoft.com/office/officeart/2005/8/layout/hProcess4"/>
    <dgm:cxn modelId="{8EAA55F7-80E2-4401-B56F-E4E28F72F750}" type="presParOf" srcId="{A28B3C76-767B-4013-86EB-0A6FDEEF95B0}" destId="{D1C773DC-A183-4EB6-81C1-A008CB23F1AE}" srcOrd="1" destOrd="0" presId="urn:microsoft.com/office/officeart/2005/8/layout/hProcess4"/>
    <dgm:cxn modelId="{6BD0A808-E742-4DD8-82E8-DCA10D67E717}" type="presParOf" srcId="{A28B3C76-767B-4013-86EB-0A6FDEEF95B0}" destId="{62102CF7-3E85-46F4-84AA-5CAC9127B0DD}" srcOrd="2" destOrd="0" presId="urn:microsoft.com/office/officeart/2005/8/layout/hProcess4"/>
    <dgm:cxn modelId="{3AC989DB-08A2-49F9-A07E-A5B6EE075AD9}" type="presParOf" srcId="{A28B3C76-767B-4013-86EB-0A6FDEEF95B0}" destId="{B33571D1-3785-4640-B9B8-70911869329B}" srcOrd="3" destOrd="0" presId="urn:microsoft.com/office/officeart/2005/8/layout/hProcess4"/>
    <dgm:cxn modelId="{6DD44715-6FAC-4CAF-9677-4E397730E730}" type="presParOf" srcId="{A28B3C76-767B-4013-86EB-0A6FDEEF95B0}" destId="{A2D356B7-B4AD-478A-950E-2D2B093B2770}" srcOrd="4" destOrd="0" presId="urn:microsoft.com/office/officeart/2005/8/layout/hProcess4"/>
    <dgm:cxn modelId="{BD51E762-8EEF-4248-8206-9481BF9EDE19}" type="presParOf" srcId="{55E4D5AF-B35E-439F-8215-9D2B2AA1DA7C}" destId="{98C68672-F8F0-423C-8A3E-AA06B6F900D4}" srcOrd="3" destOrd="0" presId="urn:microsoft.com/office/officeart/2005/8/layout/hProcess4"/>
    <dgm:cxn modelId="{4E272488-70F5-485E-936E-9F1EFBD7E5BC}" type="presParOf" srcId="{55E4D5AF-B35E-439F-8215-9D2B2AA1DA7C}" destId="{B87BC4FE-0CCC-42BB-8621-CB1509A4953C}" srcOrd="4" destOrd="0" presId="urn:microsoft.com/office/officeart/2005/8/layout/hProcess4"/>
    <dgm:cxn modelId="{582611BE-FB55-4910-A0B3-8BC7F454A8E3}" type="presParOf" srcId="{B87BC4FE-0CCC-42BB-8621-CB1509A4953C}" destId="{1735AF36-D0FC-4A05-8C7A-C49CC561D654}" srcOrd="0" destOrd="0" presId="urn:microsoft.com/office/officeart/2005/8/layout/hProcess4"/>
    <dgm:cxn modelId="{5564E591-9B1B-47CB-BB98-51B99A997062}" type="presParOf" srcId="{B87BC4FE-0CCC-42BB-8621-CB1509A4953C}" destId="{32F1554C-2006-40C1-BC52-3E33F929295D}" srcOrd="1" destOrd="0" presId="urn:microsoft.com/office/officeart/2005/8/layout/hProcess4"/>
    <dgm:cxn modelId="{551EDF1F-8549-49F9-9792-BBD803D56EAE}" type="presParOf" srcId="{B87BC4FE-0CCC-42BB-8621-CB1509A4953C}" destId="{60584AD9-7297-402F-8839-FCE8A25F5AA6}" srcOrd="2" destOrd="0" presId="urn:microsoft.com/office/officeart/2005/8/layout/hProcess4"/>
    <dgm:cxn modelId="{D0A3FC91-D636-45D4-85B1-FFBE81B39D16}" type="presParOf" srcId="{B87BC4FE-0CCC-42BB-8621-CB1509A4953C}" destId="{940AAE8A-F883-46B7-A275-B03370DCDA8C}" srcOrd="3" destOrd="0" presId="urn:microsoft.com/office/officeart/2005/8/layout/hProcess4"/>
    <dgm:cxn modelId="{A86BD215-57E0-4FD9-8D01-387CDEF0C2FA}" type="presParOf" srcId="{B87BC4FE-0CCC-42BB-8621-CB1509A4953C}" destId="{FDF109D2-59C3-4146-B942-D36F68F9B0B2}" srcOrd="4" destOrd="0" presId="urn:microsoft.com/office/officeart/2005/8/layout/hProcess4"/>
  </dgm:cxnLst>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D41210-5B67-4C56-B621-47CCBC72F564}"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en-US"/>
        </a:p>
      </dgm:t>
    </dgm:pt>
    <dgm:pt modelId="{9527DADA-1B25-41B1-936D-8AC6E4F3AC8A}">
      <dgm:prSet phldrT="[Text]" custT="1"/>
      <dgm:spPr/>
      <dgm:t>
        <a:bodyPr/>
        <a:lstStyle/>
        <a:p>
          <a:r>
            <a:rPr lang="en-US" sz="1400" b="1" dirty="0" smtClean="0"/>
            <a:t>Their Challenges Were Also Their Learnings – See Top 5 Benefits</a:t>
          </a:r>
          <a:endParaRPr lang="en-US" sz="1400" b="1" dirty="0"/>
        </a:p>
      </dgm:t>
      <dgm:extLst>
        <a:ext uri="{E40237B7-FDA0-4F09-8148-C483321AD2D9}">
          <dgm14:cNvPr xmlns:dgm14="http://schemas.microsoft.com/office/drawing/2010/diagram" id="0" name="" descr="Their challenges were also their learnings - see top 5 benefits" title="#1"/>
        </a:ext>
      </dgm:extLst>
    </dgm:pt>
    <dgm:pt modelId="{22235705-0B88-43B1-AF9F-EC51B448DC24}" type="parTrans" cxnId="{011B8963-7653-4105-86DE-3F0432B409FD}">
      <dgm:prSet/>
      <dgm:spPr/>
      <dgm:t>
        <a:bodyPr/>
        <a:lstStyle/>
        <a:p>
          <a:endParaRPr lang="en-US"/>
        </a:p>
      </dgm:t>
    </dgm:pt>
    <dgm:pt modelId="{400A24D6-BA43-44A2-80D0-AD4BB8207083}" type="sibTrans" cxnId="{011B8963-7653-4105-86DE-3F0432B409FD}">
      <dgm:prSet/>
      <dgm:spPr/>
      <dgm:t>
        <a:bodyPr/>
        <a:lstStyle/>
        <a:p>
          <a:endParaRPr lang="en-US"/>
        </a:p>
      </dgm:t>
    </dgm:pt>
    <dgm:pt modelId="{8A19255E-9D1A-4058-B22C-15ABD2A3501E}">
      <dgm:prSet phldrT="[Text]" custT="1"/>
      <dgm:spPr/>
      <dgm:t>
        <a:bodyPr/>
        <a:lstStyle/>
        <a:p>
          <a:endParaRPr lang="en-US" sz="1400" b="1" dirty="0"/>
        </a:p>
      </dgm:t>
      <dgm:extLst>
        <a:ext uri="{E40237B7-FDA0-4F09-8148-C483321AD2D9}">
          <dgm14:cNvPr xmlns:dgm14="http://schemas.microsoft.com/office/drawing/2010/diagram" id="0" name="" descr="blank" title="#4"/>
        </a:ext>
      </dgm:extLst>
    </dgm:pt>
    <dgm:pt modelId="{09113CDE-C1FF-4D06-92E4-64BDD2493D98}" type="parTrans" cxnId="{B54A454E-8E14-4BAD-AC4C-F8C98C9B39C2}">
      <dgm:prSet/>
      <dgm:spPr/>
      <dgm:t>
        <a:bodyPr/>
        <a:lstStyle/>
        <a:p>
          <a:endParaRPr lang="en-US"/>
        </a:p>
      </dgm:t>
    </dgm:pt>
    <dgm:pt modelId="{4DEDAB77-6A4D-46C0-B949-57A29AF11B91}" type="sibTrans" cxnId="{B54A454E-8E14-4BAD-AC4C-F8C98C9B39C2}">
      <dgm:prSet/>
      <dgm:spPr/>
      <dgm:t>
        <a:bodyPr/>
        <a:lstStyle/>
        <a:p>
          <a:endParaRPr lang="en-US"/>
        </a:p>
      </dgm:t>
    </dgm:pt>
    <dgm:pt modelId="{1AB78C97-D69E-4A31-98F0-B629BF741553}">
      <dgm:prSet phldrT="[Text]" custT="1"/>
      <dgm:spPr/>
      <dgm:t>
        <a:bodyPr/>
        <a:lstStyle/>
        <a:p>
          <a:endParaRPr lang="en-US" sz="1400" b="1" dirty="0"/>
        </a:p>
      </dgm:t>
      <dgm:extLst>
        <a:ext uri="{E40237B7-FDA0-4F09-8148-C483321AD2D9}">
          <dgm14:cNvPr xmlns:dgm14="http://schemas.microsoft.com/office/drawing/2010/diagram" id="0" name="" descr="blank" title="#5"/>
        </a:ext>
      </dgm:extLst>
    </dgm:pt>
    <dgm:pt modelId="{275E8963-DC58-4EBD-B03C-F7169F8C2821}" type="parTrans" cxnId="{B93CAB89-FBC1-47F7-9C66-CB4EE68152BB}">
      <dgm:prSet/>
      <dgm:spPr/>
      <dgm:t>
        <a:bodyPr/>
        <a:lstStyle/>
        <a:p>
          <a:endParaRPr lang="en-US"/>
        </a:p>
      </dgm:t>
    </dgm:pt>
    <dgm:pt modelId="{4AF012F9-8F78-4D83-A82E-2AD2B89028AD}" type="sibTrans" cxnId="{B93CAB89-FBC1-47F7-9C66-CB4EE68152BB}">
      <dgm:prSet/>
      <dgm:spPr/>
      <dgm:t>
        <a:bodyPr/>
        <a:lstStyle/>
        <a:p>
          <a:endParaRPr lang="en-US"/>
        </a:p>
      </dgm:t>
    </dgm:pt>
    <dgm:pt modelId="{0FB815DB-53B3-4A07-AABC-A21FBE5620AD}">
      <dgm:prSet custT="1"/>
      <dgm:spPr/>
      <dgm:t>
        <a:bodyPr/>
        <a:lstStyle/>
        <a:p>
          <a:endParaRPr lang="en-US" sz="1400" b="1" dirty="0"/>
        </a:p>
      </dgm:t>
      <dgm:extLst>
        <a:ext uri="{E40237B7-FDA0-4F09-8148-C483321AD2D9}">
          <dgm14:cNvPr xmlns:dgm14="http://schemas.microsoft.com/office/drawing/2010/diagram" id="0" name="" descr="blank" title="#2"/>
        </a:ext>
      </dgm:extLst>
    </dgm:pt>
    <dgm:pt modelId="{4E628C97-D1E5-4C3C-9ACF-98A1EFCE21EB}" type="parTrans" cxnId="{0AE34BF8-2A06-405D-A630-1EEBBE902054}">
      <dgm:prSet/>
      <dgm:spPr/>
      <dgm:t>
        <a:bodyPr/>
        <a:lstStyle/>
        <a:p>
          <a:endParaRPr lang="en-US"/>
        </a:p>
      </dgm:t>
    </dgm:pt>
    <dgm:pt modelId="{38715D62-3F79-4BA5-8926-1606F10FD113}" type="sibTrans" cxnId="{0AE34BF8-2A06-405D-A630-1EEBBE902054}">
      <dgm:prSet/>
      <dgm:spPr/>
      <dgm:t>
        <a:bodyPr/>
        <a:lstStyle/>
        <a:p>
          <a:endParaRPr lang="en-US"/>
        </a:p>
      </dgm:t>
    </dgm:pt>
    <dgm:pt modelId="{008B849F-05D6-4253-A49F-3FF1A87DF5D2}">
      <dgm:prSet custT="1"/>
      <dgm:spPr/>
      <dgm:t>
        <a:bodyPr/>
        <a:lstStyle/>
        <a:p>
          <a:endParaRPr lang="en-US" sz="1400" b="1" dirty="0"/>
        </a:p>
      </dgm:t>
      <dgm:extLst>
        <a:ext uri="{E40237B7-FDA0-4F09-8148-C483321AD2D9}">
          <dgm14:cNvPr xmlns:dgm14="http://schemas.microsoft.com/office/drawing/2010/diagram" id="0" name="" descr="blank" title="#3"/>
        </a:ext>
      </dgm:extLst>
    </dgm:pt>
    <dgm:pt modelId="{B4BE9E0C-A92D-473B-8CAA-F4B7FA1564F6}" type="parTrans" cxnId="{B152B040-8AF0-4617-B26C-BE7A7EE7D12C}">
      <dgm:prSet/>
      <dgm:spPr/>
      <dgm:t>
        <a:bodyPr/>
        <a:lstStyle/>
        <a:p>
          <a:endParaRPr lang="en-US"/>
        </a:p>
      </dgm:t>
    </dgm:pt>
    <dgm:pt modelId="{A2D07781-4B93-4CE4-A735-AD46855C3299}" type="sibTrans" cxnId="{B152B040-8AF0-4617-B26C-BE7A7EE7D12C}">
      <dgm:prSet/>
      <dgm:spPr/>
      <dgm:t>
        <a:bodyPr/>
        <a:lstStyle/>
        <a:p>
          <a:endParaRPr lang="en-US"/>
        </a:p>
      </dgm:t>
    </dgm:pt>
    <dgm:pt modelId="{382AB411-23A6-42F6-9A03-D470F8A48C4F}" type="pres">
      <dgm:prSet presAssocID="{44D41210-5B67-4C56-B621-47CCBC72F564}" presName="Name0" presStyleCnt="0">
        <dgm:presLayoutVars>
          <dgm:chMax val="7"/>
          <dgm:chPref val="7"/>
          <dgm:dir/>
        </dgm:presLayoutVars>
      </dgm:prSet>
      <dgm:spPr/>
      <dgm:t>
        <a:bodyPr/>
        <a:lstStyle/>
        <a:p>
          <a:endParaRPr lang="en-US"/>
        </a:p>
      </dgm:t>
    </dgm:pt>
    <dgm:pt modelId="{39F5B42F-F878-44C7-BB4D-6CA51B7BB949}" type="pres">
      <dgm:prSet presAssocID="{44D41210-5B67-4C56-B621-47CCBC72F564}" presName="Name1" presStyleCnt="0"/>
      <dgm:spPr/>
      <dgm:t>
        <a:bodyPr/>
        <a:lstStyle/>
        <a:p>
          <a:endParaRPr lang="en-US"/>
        </a:p>
      </dgm:t>
    </dgm:pt>
    <dgm:pt modelId="{21A8312E-F889-4E14-B1DD-1CFBDAB5F3CF}" type="pres">
      <dgm:prSet presAssocID="{44D41210-5B67-4C56-B621-47CCBC72F564}" presName="cycle" presStyleCnt="0"/>
      <dgm:spPr/>
      <dgm:t>
        <a:bodyPr/>
        <a:lstStyle/>
        <a:p>
          <a:endParaRPr lang="en-US"/>
        </a:p>
      </dgm:t>
    </dgm:pt>
    <dgm:pt modelId="{2B98A1A6-B658-4EBA-96E4-A7570FD3F1E5}" type="pres">
      <dgm:prSet presAssocID="{44D41210-5B67-4C56-B621-47CCBC72F564}" presName="srcNode" presStyleLbl="node1" presStyleIdx="0" presStyleCnt="5"/>
      <dgm:spPr/>
      <dgm:t>
        <a:bodyPr/>
        <a:lstStyle/>
        <a:p>
          <a:endParaRPr lang="en-US"/>
        </a:p>
      </dgm:t>
    </dgm:pt>
    <dgm:pt modelId="{B86D1E51-2A48-4B2E-ADBA-A8A371975D22}" type="pres">
      <dgm:prSet presAssocID="{44D41210-5B67-4C56-B621-47CCBC72F564}" presName="conn" presStyleLbl="parChTrans1D2" presStyleIdx="0" presStyleCnt="1"/>
      <dgm:spPr/>
      <dgm:t>
        <a:bodyPr/>
        <a:lstStyle/>
        <a:p>
          <a:endParaRPr lang="en-US"/>
        </a:p>
      </dgm:t>
    </dgm:pt>
    <dgm:pt modelId="{1ED7E7B9-5D31-4A8A-8FE3-785348DF1751}" type="pres">
      <dgm:prSet presAssocID="{44D41210-5B67-4C56-B621-47CCBC72F564}" presName="extraNode" presStyleLbl="node1" presStyleIdx="0" presStyleCnt="5"/>
      <dgm:spPr/>
      <dgm:t>
        <a:bodyPr/>
        <a:lstStyle/>
        <a:p>
          <a:endParaRPr lang="en-US"/>
        </a:p>
      </dgm:t>
    </dgm:pt>
    <dgm:pt modelId="{6957030F-86DB-4A6D-9E19-1AB61D841FD6}" type="pres">
      <dgm:prSet presAssocID="{44D41210-5B67-4C56-B621-47CCBC72F564}" presName="dstNode" presStyleLbl="node1" presStyleIdx="0" presStyleCnt="5"/>
      <dgm:spPr/>
      <dgm:t>
        <a:bodyPr/>
        <a:lstStyle/>
        <a:p>
          <a:endParaRPr lang="en-US"/>
        </a:p>
      </dgm:t>
    </dgm:pt>
    <dgm:pt modelId="{A8D7249A-6420-4F48-A384-00D165F4386F}" type="pres">
      <dgm:prSet presAssocID="{9527DADA-1B25-41B1-936D-8AC6E4F3AC8A}" presName="text_1" presStyleLbl="node1" presStyleIdx="0" presStyleCnt="5" custScaleX="98911" custScaleY="148775">
        <dgm:presLayoutVars>
          <dgm:bulletEnabled val="1"/>
        </dgm:presLayoutVars>
      </dgm:prSet>
      <dgm:spPr/>
      <dgm:t>
        <a:bodyPr/>
        <a:lstStyle/>
        <a:p>
          <a:endParaRPr lang="en-US"/>
        </a:p>
      </dgm:t>
    </dgm:pt>
    <dgm:pt modelId="{62D1EED4-8A26-4CEA-95CB-2995259F5340}" type="pres">
      <dgm:prSet presAssocID="{9527DADA-1B25-41B1-936D-8AC6E4F3AC8A}" presName="accent_1" presStyleCnt="0"/>
      <dgm:spPr/>
      <dgm:t>
        <a:bodyPr/>
        <a:lstStyle/>
        <a:p>
          <a:endParaRPr lang="en-US"/>
        </a:p>
      </dgm:t>
    </dgm:pt>
    <dgm:pt modelId="{3F878F1B-B0B3-4B85-BAB5-8C9B77F09DA0}" type="pres">
      <dgm:prSet presAssocID="{9527DADA-1B25-41B1-936D-8AC6E4F3AC8A}" presName="accentRepeatNode" presStyleLbl="solidFgAcc1" presStyleIdx="0" presStyleCnt="5"/>
      <dgm:spPr/>
      <dgm:t>
        <a:bodyPr/>
        <a:lstStyle/>
        <a:p>
          <a:endParaRPr lang="en-US"/>
        </a:p>
      </dgm:t>
    </dgm:pt>
    <dgm:pt modelId="{AAE199B0-C038-4ED6-9AE1-BF08E47697ED}" type="pres">
      <dgm:prSet presAssocID="{0FB815DB-53B3-4A07-AABC-A21FBE5620AD}" presName="text_2" presStyleLbl="node1" presStyleIdx="1" presStyleCnt="5" custScaleX="98815" custScaleY="139874">
        <dgm:presLayoutVars>
          <dgm:bulletEnabled val="1"/>
        </dgm:presLayoutVars>
      </dgm:prSet>
      <dgm:spPr/>
      <dgm:t>
        <a:bodyPr/>
        <a:lstStyle/>
        <a:p>
          <a:endParaRPr lang="en-US"/>
        </a:p>
      </dgm:t>
    </dgm:pt>
    <dgm:pt modelId="{61C38081-9323-4E52-BBA7-D602B52C59A1}" type="pres">
      <dgm:prSet presAssocID="{0FB815DB-53B3-4A07-AABC-A21FBE5620AD}" presName="accent_2" presStyleCnt="0"/>
      <dgm:spPr/>
      <dgm:t>
        <a:bodyPr/>
        <a:lstStyle/>
        <a:p>
          <a:endParaRPr lang="en-US"/>
        </a:p>
      </dgm:t>
    </dgm:pt>
    <dgm:pt modelId="{4F4E5364-05C4-427F-AA10-E47295894C66}" type="pres">
      <dgm:prSet presAssocID="{0FB815DB-53B3-4A07-AABC-A21FBE5620AD}" presName="accentRepeatNode" presStyleLbl="solidFgAcc1" presStyleIdx="1" presStyleCnt="5"/>
      <dgm:spPr/>
      <dgm:t>
        <a:bodyPr/>
        <a:lstStyle/>
        <a:p>
          <a:endParaRPr lang="en-US"/>
        </a:p>
      </dgm:t>
    </dgm:pt>
    <dgm:pt modelId="{EE00FEA1-B2A8-497D-A0BB-625FAAC2356A}" type="pres">
      <dgm:prSet presAssocID="{008B849F-05D6-4253-A49F-3FF1A87DF5D2}" presName="text_3" presStyleLbl="node1" presStyleIdx="2" presStyleCnt="5" custScaleX="100719" custScaleY="128170">
        <dgm:presLayoutVars>
          <dgm:bulletEnabled val="1"/>
        </dgm:presLayoutVars>
      </dgm:prSet>
      <dgm:spPr/>
      <dgm:t>
        <a:bodyPr/>
        <a:lstStyle/>
        <a:p>
          <a:endParaRPr lang="en-US"/>
        </a:p>
      </dgm:t>
    </dgm:pt>
    <dgm:pt modelId="{8BD5442F-103C-4A91-8118-34E7DCB2E62C}" type="pres">
      <dgm:prSet presAssocID="{008B849F-05D6-4253-A49F-3FF1A87DF5D2}" presName="accent_3" presStyleCnt="0"/>
      <dgm:spPr/>
      <dgm:t>
        <a:bodyPr/>
        <a:lstStyle/>
        <a:p>
          <a:endParaRPr lang="en-US"/>
        </a:p>
      </dgm:t>
    </dgm:pt>
    <dgm:pt modelId="{ACF2825B-A5F7-43ED-B49E-48E3F1622EA6}" type="pres">
      <dgm:prSet presAssocID="{008B849F-05D6-4253-A49F-3FF1A87DF5D2}" presName="accentRepeatNode" presStyleLbl="solidFgAcc1" presStyleIdx="2" presStyleCnt="5"/>
      <dgm:spPr/>
      <dgm:t>
        <a:bodyPr/>
        <a:lstStyle/>
        <a:p>
          <a:endParaRPr lang="en-US"/>
        </a:p>
      </dgm:t>
    </dgm:pt>
    <dgm:pt modelId="{9DC8152C-291F-4704-AD7E-4A538B0E4A1A}" type="pres">
      <dgm:prSet presAssocID="{8A19255E-9D1A-4058-B22C-15ABD2A3501E}" presName="text_4" presStyleLbl="node1" presStyleIdx="3" presStyleCnt="5" custScaleX="101049" custScaleY="125182">
        <dgm:presLayoutVars>
          <dgm:bulletEnabled val="1"/>
        </dgm:presLayoutVars>
      </dgm:prSet>
      <dgm:spPr/>
      <dgm:t>
        <a:bodyPr/>
        <a:lstStyle/>
        <a:p>
          <a:endParaRPr lang="en-US"/>
        </a:p>
      </dgm:t>
    </dgm:pt>
    <dgm:pt modelId="{0DC5ED94-F6AB-4A64-92E2-50CD80506C97}" type="pres">
      <dgm:prSet presAssocID="{8A19255E-9D1A-4058-B22C-15ABD2A3501E}" presName="accent_4" presStyleCnt="0"/>
      <dgm:spPr/>
      <dgm:t>
        <a:bodyPr/>
        <a:lstStyle/>
        <a:p>
          <a:endParaRPr lang="en-US"/>
        </a:p>
      </dgm:t>
    </dgm:pt>
    <dgm:pt modelId="{31A4E785-EF43-499E-AB48-AD2D5AB15881}" type="pres">
      <dgm:prSet presAssocID="{8A19255E-9D1A-4058-B22C-15ABD2A3501E}" presName="accentRepeatNode" presStyleLbl="solidFgAcc1" presStyleIdx="3" presStyleCnt="5"/>
      <dgm:spPr/>
      <dgm:t>
        <a:bodyPr/>
        <a:lstStyle/>
        <a:p>
          <a:endParaRPr lang="en-US"/>
        </a:p>
      </dgm:t>
    </dgm:pt>
    <dgm:pt modelId="{2DDE333D-DC63-4AE9-81B7-28C8B15DA821}" type="pres">
      <dgm:prSet presAssocID="{1AB78C97-D69E-4A31-98F0-B629BF741553}" presName="text_5" presStyleLbl="node1" presStyleIdx="4" presStyleCnt="5" custScaleX="100692" custScaleY="118565">
        <dgm:presLayoutVars>
          <dgm:bulletEnabled val="1"/>
        </dgm:presLayoutVars>
      </dgm:prSet>
      <dgm:spPr/>
      <dgm:t>
        <a:bodyPr/>
        <a:lstStyle/>
        <a:p>
          <a:endParaRPr lang="en-US"/>
        </a:p>
      </dgm:t>
    </dgm:pt>
    <dgm:pt modelId="{BC9A5432-45F5-40AD-A488-E45212A0CCB7}" type="pres">
      <dgm:prSet presAssocID="{1AB78C97-D69E-4A31-98F0-B629BF741553}" presName="accent_5" presStyleCnt="0"/>
      <dgm:spPr/>
      <dgm:t>
        <a:bodyPr/>
        <a:lstStyle/>
        <a:p>
          <a:endParaRPr lang="en-US"/>
        </a:p>
      </dgm:t>
    </dgm:pt>
    <dgm:pt modelId="{312A7067-427A-487E-93B1-E36294CACF1B}" type="pres">
      <dgm:prSet presAssocID="{1AB78C97-D69E-4A31-98F0-B629BF741553}" presName="accentRepeatNode" presStyleLbl="solidFgAcc1" presStyleIdx="4" presStyleCnt="5"/>
      <dgm:spPr/>
      <dgm:t>
        <a:bodyPr/>
        <a:lstStyle/>
        <a:p>
          <a:endParaRPr lang="en-US"/>
        </a:p>
      </dgm:t>
    </dgm:pt>
  </dgm:ptLst>
  <dgm:cxnLst>
    <dgm:cxn modelId="{B152B040-8AF0-4617-B26C-BE7A7EE7D12C}" srcId="{44D41210-5B67-4C56-B621-47CCBC72F564}" destId="{008B849F-05D6-4253-A49F-3FF1A87DF5D2}" srcOrd="2" destOrd="0" parTransId="{B4BE9E0C-A92D-473B-8CAA-F4B7FA1564F6}" sibTransId="{A2D07781-4B93-4CE4-A735-AD46855C3299}"/>
    <dgm:cxn modelId="{002A1A39-C478-4396-89C8-9E8497DAC67B}" type="presOf" srcId="{44D41210-5B67-4C56-B621-47CCBC72F564}" destId="{382AB411-23A6-42F6-9A03-D470F8A48C4F}" srcOrd="0" destOrd="0" presId="urn:microsoft.com/office/officeart/2008/layout/VerticalCurvedList"/>
    <dgm:cxn modelId="{B4B19C38-C74B-4FE9-8D19-877A642730C8}" type="presOf" srcId="{9527DADA-1B25-41B1-936D-8AC6E4F3AC8A}" destId="{A8D7249A-6420-4F48-A384-00D165F4386F}" srcOrd="0" destOrd="0" presId="urn:microsoft.com/office/officeart/2008/layout/VerticalCurvedList"/>
    <dgm:cxn modelId="{7C5A2BF8-7DE8-4114-BA9F-AD818B53A8BE}" type="presOf" srcId="{008B849F-05D6-4253-A49F-3FF1A87DF5D2}" destId="{EE00FEA1-B2A8-497D-A0BB-625FAAC2356A}" srcOrd="0" destOrd="0" presId="urn:microsoft.com/office/officeart/2008/layout/VerticalCurvedList"/>
    <dgm:cxn modelId="{011B8963-7653-4105-86DE-3F0432B409FD}" srcId="{44D41210-5B67-4C56-B621-47CCBC72F564}" destId="{9527DADA-1B25-41B1-936D-8AC6E4F3AC8A}" srcOrd="0" destOrd="0" parTransId="{22235705-0B88-43B1-AF9F-EC51B448DC24}" sibTransId="{400A24D6-BA43-44A2-80D0-AD4BB8207083}"/>
    <dgm:cxn modelId="{B93CAB89-FBC1-47F7-9C66-CB4EE68152BB}" srcId="{44D41210-5B67-4C56-B621-47CCBC72F564}" destId="{1AB78C97-D69E-4A31-98F0-B629BF741553}" srcOrd="4" destOrd="0" parTransId="{275E8963-DC58-4EBD-B03C-F7169F8C2821}" sibTransId="{4AF012F9-8F78-4D83-A82E-2AD2B89028AD}"/>
    <dgm:cxn modelId="{9A86765A-3BB7-4B41-A150-EF74C1FB7D7B}" type="presOf" srcId="{400A24D6-BA43-44A2-80D0-AD4BB8207083}" destId="{B86D1E51-2A48-4B2E-ADBA-A8A371975D22}" srcOrd="0" destOrd="0" presId="urn:microsoft.com/office/officeart/2008/layout/VerticalCurvedList"/>
    <dgm:cxn modelId="{58812D51-1C63-4BB1-A76E-E5DBED0F3DE4}" type="presOf" srcId="{0FB815DB-53B3-4A07-AABC-A21FBE5620AD}" destId="{AAE199B0-C038-4ED6-9AE1-BF08E47697ED}" srcOrd="0" destOrd="0" presId="urn:microsoft.com/office/officeart/2008/layout/VerticalCurvedList"/>
    <dgm:cxn modelId="{0AE34BF8-2A06-405D-A630-1EEBBE902054}" srcId="{44D41210-5B67-4C56-B621-47CCBC72F564}" destId="{0FB815DB-53B3-4A07-AABC-A21FBE5620AD}" srcOrd="1" destOrd="0" parTransId="{4E628C97-D1E5-4C3C-9ACF-98A1EFCE21EB}" sibTransId="{38715D62-3F79-4BA5-8926-1606F10FD113}"/>
    <dgm:cxn modelId="{BA217066-FD6E-4A28-A124-8D735FF12654}" type="presOf" srcId="{1AB78C97-D69E-4A31-98F0-B629BF741553}" destId="{2DDE333D-DC63-4AE9-81B7-28C8B15DA821}" srcOrd="0" destOrd="0" presId="urn:microsoft.com/office/officeart/2008/layout/VerticalCurvedList"/>
    <dgm:cxn modelId="{B54A454E-8E14-4BAD-AC4C-F8C98C9B39C2}" srcId="{44D41210-5B67-4C56-B621-47CCBC72F564}" destId="{8A19255E-9D1A-4058-B22C-15ABD2A3501E}" srcOrd="3" destOrd="0" parTransId="{09113CDE-C1FF-4D06-92E4-64BDD2493D98}" sibTransId="{4DEDAB77-6A4D-46C0-B949-57A29AF11B91}"/>
    <dgm:cxn modelId="{01C66EF8-7FFF-4A49-A62E-2204457F5340}" type="presOf" srcId="{8A19255E-9D1A-4058-B22C-15ABD2A3501E}" destId="{9DC8152C-291F-4704-AD7E-4A538B0E4A1A}" srcOrd="0" destOrd="0" presId="urn:microsoft.com/office/officeart/2008/layout/VerticalCurvedList"/>
    <dgm:cxn modelId="{D617D9A5-CF89-4EC1-BABE-46255653D05D}" type="presParOf" srcId="{382AB411-23A6-42F6-9A03-D470F8A48C4F}" destId="{39F5B42F-F878-44C7-BB4D-6CA51B7BB949}" srcOrd="0" destOrd="0" presId="urn:microsoft.com/office/officeart/2008/layout/VerticalCurvedList"/>
    <dgm:cxn modelId="{226756FC-087C-4F3F-BBD7-3AB6DF952EDC}" type="presParOf" srcId="{39F5B42F-F878-44C7-BB4D-6CA51B7BB949}" destId="{21A8312E-F889-4E14-B1DD-1CFBDAB5F3CF}" srcOrd="0" destOrd="0" presId="urn:microsoft.com/office/officeart/2008/layout/VerticalCurvedList"/>
    <dgm:cxn modelId="{832A1D85-7400-4F5C-AD0C-6948B223E67F}" type="presParOf" srcId="{21A8312E-F889-4E14-B1DD-1CFBDAB5F3CF}" destId="{2B98A1A6-B658-4EBA-96E4-A7570FD3F1E5}" srcOrd="0" destOrd="0" presId="urn:microsoft.com/office/officeart/2008/layout/VerticalCurvedList"/>
    <dgm:cxn modelId="{92D4D574-9498-45C0-B4D6-E9A9A64B4BEC}" type="presParOf" srcId="{21A8312E-F889-4E14-B1DD-1CFBDAB5F3CF}" destId="{B86D1E51-2A48-4B2E-ADBA-A8A371975D22}" srcOrd="1" destOrd="0" presId="urn:microsoft.com/office/officeart/2008/layout/VerticalCurvedList"/>
    <dgm:cxn modelId="{60594542-B88D-4B64-917B-C3B77837AF61}" type="presParOf" srcId="{21A8312E-F889-4E14-B1DD-1CFBDAB5F3CF}" destId="{1ED7E7B9-5D31-4A8A-8FE3-785348DF1751}" srcOrd="2" destOrd="0" presId="urn:microsoft.com/office/officeart/2008/layout/VerticalCurvedList"/>
    <dgm:cxn modelId="{D1F1AFB9-9FD2-41EA-8BED-4375FF755038}" type="presParOf" srcId="{21A8312E-F889-4E14-B1DD-1CFBDAB5F3CF}" destId="{6957030F-86DB-4A6D-9E19-1AB61D841FD6}" srcOrd="3" destOrd="0" presId="urn:microsoft.com/office/officeart/2008/layout/VerticalCurvedList"/>
    <dgm:cxn modelId="{6CDEF84D-3158-48B6-9A38-E2D089686B8F}" type="presParOf" srcId="{39F5B42F-F878-44C7-BB4D-6CA51B7BB949}" destId="{A8D7249A-6420-4F48-A384-00D165F4386F}" srcOrd="1" destOrd="0" presId="urn:microsoft.com/office/officeart/2008/layout/VerticalCurvedList"/>
    <dgm:cxn modelId="{B8873E42-47E1-442D-A2BC-10B8CA26B73C}" type="presParOf" srcId="{39F5B42F-F878-44C7-BB4D-6CA51B7BB949}" destId="{62D1EED4-8A26-4CEA-95CB-2995259F5340}" srcOrd="2" destOrd="0" presId="urn:microsoft.com/office/officeart/2008/layout/VerticalCurvedList"/>
    <dgm:cxn modelId="{2B4A286C-8C73-41BB-8E7F-9A950CD265BB}" type="presParOf" srcId="{62D1EED4-8A26-4CEA-95CB-2995259F5340}" destId="{3F878F1B-B0B3-4B85-BAB5-8C9B77F09DA0}" srcOrd="0" destOrd="0" presId="urn:microsoft.com/office/officeart/2008/layout/VerticalCurvedList"/>
    <dgm:cxn modelId="{3ECB3538-2D9C-4D5D-9781-901C072360B9}" type="presParOf" srcId="{39F5B42F-F878-44C7-BB4D-6CA51B7BB949}" destId="{AAE199B0-C038-4ED6-9AE1-BF08E47697ED}" srcOrd="3" destOrd="0" presId="urn:microsoft.com/office/officeart/2008/layout/VerticalCurvedList"/>
    <dgm:cxn modelId="{636EF13B-48BC-489B-B988-1CA5E1C5AA12}" type="presParOf" srcId="{39F5B42F-F878-44C7-BB4D-6CA51B7BB949}" destId="{61C38081-9323-4E52-BBA7-D602B52C59A1}" srcOrd="4" destOrd="0" presId="urn:microsoft.com/office/officeart/2008/layout/VerticalCurvedList"/>
    <dgm:cxn modelId="{9403ED3C-3430-4842-819E-B021E86BE74A}" type="presParOf" srcId="{61C38081-9323-4E52-BBA7-D602B52C59A1}" destId="{4F4E5364-05C4-427F-AA10-E47295894C66}" srcOrd="0" destOrd="0" presId="urn:microsoft.com/office/officeart/2008/layout/VerticalCurvedList"/>
    <dgm:cxn modelId="{8B3B5137-71A6-4422-B55B-14E813CB5FED}" type="presParOf" srcId="{39F5B42F-F878-44C7-BB4D-6CA51B7BB949}" destId="{EE00FEA1-B2A8-497D-A0BB-625FAAC2356A}" srcOrd="5" destOrd="0" presId="urn:microsoft.com/office/officeart/2008/layout/VerticalCurvedList"/>
    <dgm:cxn modelId="{19090F04-0C3A-4A1E-A20A-5842109813C7}" type="presParOf" srcId="{39F5B42F-F878-44C7-BB4D-6CA51B7BB949}" destId="{8BD5442F-103C-4A91-8118-34E7DCB2E62C}" srcOrd="6" destOrd="0" presId="urn:microsoft.com/office/officeart/2008/layout/VerticalCurvedList"/>
    <dgm:cxn modelId="{3E93EEAC-01E1-40CD-ABD7-1B2581147142}" type="presParOf" srcId="{8BD5442F-103C-4A91-8118-34E7DCB2E62C}" destId="{ACF2825B-A5F7-43ED-B49E-48E3F1622EA6}" srcOrd="0" destOrd="0" presId="urn:microsoft.com/office/officeart/2008/layout/VerticalCurvedList"/>
    <dgm:cxn modelId="{8CF53602-871C-41C5-AFE2-0EC5575BACA4}" type="presParOf" srcId="{39F5B42F-F878-44C7-BB4D-6CA51B7BB949}" destId="{9DC8152C-291F-4704-AD7E-4A538B0E4A1A}" srcOrd="7" destOrd="0" presId="urn:microsoft.com/office/officeart/2008/layout/VerticalCurvedList"/>
    <dgm:cxn modelId="{F81BA7B2-D693-4CDF-B73C-71EDD60BA3B1}" type="presParOf" srcId="{39F5B42F-F878-44C7-BB4D-6CA51B7BB949}" destId="{0DC5ED94-F6AB-4A64-92E2-50CD80506C97}" srcOrd="8" destOrd="0" presId="urn:microsoft.com/office/officeart/2008/layout/VerticalCurvedList"/>
    <dgm:cxn modelId="{09AF1E7D-0A67-44FE-84E4-39C78F784991}" type="presParOf" srcId="{0DC5ED94-F6AB-4A64-92E2-50CD80506C97}" destId="{31A4E785-EF43-499E-AB48-AD2D5AB15881}" srcOrd="0" destOrd="0" presId="urn:microsoft.com/office/officeart/2008/layout/VerticalCurvedList"/>
    <dgm:cxn modelId="{BEDFABCA-48A8-41A1-B4DD-3DA6E45E14A5}" type="presParOf" srcId="{39F5B42F-F878-44C7-BB4D-6CA51B7BB949}" destId="{2DDE333D-DC63-4AE9-81B7-28C8B15DA821}" srcOrd="9" destOrd="0" presId="urn:microsoft.com/office/officeart/2008/layout/VerticalCurvedList"/>
    <dgm:cxn modelId="{E7A0705F-F903-40FF-A800-C52B1BE038E4}" type="presParOf" srcId="{39F5B42F-F878-44C7-BB4D-6CA51B7BB949}" destId="{BC9A5432-45F5-40AD-A488-E45212A0CCB7}" srcOrd="10" destOrd="0" presId="urn:microsoft.com/office/officeart/2008/layout/VerticalCurvedList"/>
    <dgm:cxn modelId="{707A65D4-57CA-4FB2-B6E9-4F0C1A1C7F7A}" type="presParOf" srcId="{BC9A5432-45F5-40AD-A488-E45212A0CCB7}" destId="{312A7067-427A-487E-93B1-E36294CACF1B}" srcOrd="0" destOrd="0" presId="urn:microsoft.com/office/officeart/2008/layout/VerticalCurvedList"/>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D41210-5B67-4C56-B621-47CCBC72F564}" type="doc">
      <dgm:prSet loTypeId="urn:microsoft.com/office/officeart/2008/layout/VerticalCurvedList" loCatId="list" qsTypeId="urn:microsoft.com/office/officeart/2005/8/quickstyle/simple1" qsCatId="simple" csTypeId="urn:microsoft.com/office/officeart/2005/8/colors/colorful1" csCatId="colorful" phldr="1"/>
      <dgm:spPr/>
      <dgm:t>
        <a:bodyPr/>
        <a:lstStyle/>
        <a:p>
          <a:endParaRPr lang="en-US"/>
        </a:p>
      </dgm:t>
    </dgm:pt>
    <dgm:pt modelId="{9527DADA-1B25-41B1-936D-8AC6E4F3AC8A}">
      <dgm:prSet phldrT="[Text]" custT="1"/>
      <dgm:spPr/>
      <dgm:t>
        <a:bodyPr/>
        <a:lstStyle/>
        <a:p>
          <a:r>
            <a:rPr lang="en-US" sz="1400" b="1" dirty="0" smtClean="0"/>
            <a:t>Looked at Services and How They are Enriching the Lives of Students</a:t>
          </a:r>
          <a:endParaRPr lang="en-US" sz="1400" b="1" dirty="0"/>
        </a:p>
      </dgm:t>
    </dgm:pt>
    <dgm:pt modelId="{22235705-0B88-43B1-AF9F-EC51B448DC24}" type="parTrans" cxnId="{011B8963-7653-4105-86DE-3F0432B409FD}">
      <dgm:prSet/>
      <dgm:spPr/>
      <dgm:t>
        <a:bodyPr/>
        <a:lstStyle/>
        <a:p>
          <a:endParaRPr lang="en-US"/>
        </a:p>
      </dgm:t>
    </dgm:pt>
    <dgm:pt modelId="{400A24D6-BA43-44A2-80D0-AD4BB8207083}" type="sibTrans" cxnId="{011B8963-7653-4105-86DE-3F0432B409FD}">
      <dgm:prSet/>
      <dgm:spPr/>
      <dgm:t>
        <a:bodyPr/>
        <a:lstStyle/>
        <a:p>
          <a:endParaRPr lang="en-US"/>
        </a:p>
      </dgm:t>
    </dgm:pt>
    <dgm:pt modelId="{8A19255E-9D1A-4058-B22C-15ABD2A3501E}">
      <dgm:prSet phldrT="[Text]" custT="1"/>
      <dgm:spPr/>
      <dgm:t>
        <a:bodyPr/>
        <a:lstStyle/>
        <a:p>
          <a:r>
            <a:rPr lang="en-US" sz="1400" b="1" dirty="0" smtClean="0"/>
            <a:t>Learned Value of Bringing All Voices to the Table</a:t>
          </a:r>
          <a:endParaRPr lang="en-US" sz="1400" b="1" dirty="0"/>
        </a:p>
      </dgm:t>
    </dgm:pt>
    <dgm:pt modelId="{09113CDE-C1FF-4D06-92E4-64BDD2493D98}" type="parTrans" cxnId="{B54A454E-8E14-4BAD-AC4C-F8C98C9B39C2}">
      <dgm:prSet/>
      <dgm:spPr/>
      <dgm:t>
        <a:bodyPr/>
        <a:lstStyle/>
        <a:p>
          <a:endParaRPr lang="en-US"/>
        </a:p>
      </dgm:t>
    </dgm:pt>
    <dgm:pt modelId="{4DEDAB77-6A4D-46C0-B949-57A29AF11B91}" type="sibTrans" cxnId="{B54A454E-8E14-4BAD-AC4C-F8C98C9B39C2}">
      <dgm:prSet/>
      <dgm:spPr/>
      <dgm:t>
        <a:bodyPr/>
        <a:lstStyle/>
        <a:p>
          <a:endParaRPr lang="en-US"/>
        </a:p>
      </dgm:t>
    </dgm:pt>
    <dgm:pt modelId="{1AB78C97-D69E-4A31-98F0-B629BF741553}">
      <dgm:prSet phldrT="[Text]" custT="1"/>
      <dgm:spPr/>
      <dgm:t>
        <a:bodyPr/>
        <a:lstStyle/>
        <a:p>
          <a:r>
            <a:rPr lang="en-US" sz="1400" b="1" dirty="0" smtClean="0"/>
            <a:t>Reinforced “Go Slow to Go Fast”</a:t>
          </a:r>
          <a:endParaRPr lang="en-US" sz="1400" b="1" dirty="0"/>
        </a:p>
      </dgm:t>
    </dgm:pt>
    <dgm:pt modelId="{275E8963-DC58-4EBD-B03C-F7169F8C2821}" type="parTrans" cxnId="{B93CAB89-FBC1-47F7-9C66-CB4EE68152BB}">
      <dgm:prSet/>
      <dgm:spPr/>
      <dgm:t>
        <a:bodyPr/>
        <a:lstStyle/>
        <a:p>
          <a:endParaRPr lang="en-US"/>
        </a:p>
      </dgm:t>
    </dgm:pt>
    <dgm:pt modelId="{4AF012F9-8F78-4D83-A82E-2AD2B89028AD}" type="sibTrans" cxnId="{B93CAB89-FBC1-47F7-9C66-CB4EE68152BB}">
      <dgm:prSet/>
      <dgm:spPr/>
      <dgm:t>
        <a:bodyPr/>
        <a:lstStyle/>
        <a:p>
          <a:endParaRPr lang="en-US"/>
        </a:p>
      </dgm:t>
    </dgm:pt>
    <dgm:pt modelId="{0FB815DB-53B3-4A07-AABC-A21FBE5620AD}">
      <dgm:prSet custT="1"/>
      <dgm:spPr/>
      <dgm:t>
        <a:bodyPr/>
        <a:lstStyle/>
        <a:p>
          <a:r>
            <a:rPr lang="en-US" sz="1400" b="1" dirty="0" smtClean="0"/>
            <a:t>Learned Stress Points Related to Workload</a:t>
          </a:r>
          <a:endParaRPr lang="en-US" sz="1400" b="1" dirty="0"/>
        </a:p>
      </dgm:t>
    </dgm:pt>
    <dgm:pt modelId="{4E628C97-D1E5-4C3C-9ACF-98A1EFCE21EB}" type="parTrans" cxnId="{0AE34BF8-2A06-405D-A630-1EEBBE902054}">
      <dgm:prSet/>
      <dgm:spPr/>
      <dgm:t>
        <a:bodyPr/>
        <a:lstStyle/>
        <a:p>
          <a:endParaRPr lang="en-US"/>
        </a:p>
      </dgm:t>
    </dgm:pt>
    <dgm:pt modelId="{38715D62-3F79-4BA5-8926-1606F10FD113}" type="sibTrans" cxnId="{0AE34BF8-2A06-405D-A630-1EEBBE902054}">
      <dgm:prSet/>
      <dgm:spPr/>
      <dgm:t>
        <a:bodyPr/>
        <a:lstStyle/>
        <a:p>
          <a:endParaRPr lang="en-US"/>
        </a:p>
      </dgm:t>
    </dgm:pt>
    <dgm:pt modelId="{008B849F-05D6-4253-A49F-3FF1A87DF5D2}">
      <dgm:prSet custT="1"/>
      <dgm:spPr/>
      <dgm:t>
        <a:bodyPr/>
        <a:lstStyle/>
        <a:p>
          <a:r>
            <a:rPr lang="en-US" sz="1400" b="1" dirty="0" smtClean="0"/>
            <a:t>Learned Where Gaps Are Related to Technology</a:t>
          </a:r>
          <a:endParaRPr lang="en-US" sz="1400" b="1" dirty="0"/>
        </a:p>
      </dgm:t>
    </dgm:pt>
    <dgm:pt modelId="{B4BE9E0C-A92D-473B-8CAA-F4B7FA1564F6}" type="parTrans" cxnId="{B152B040-8AF0-4617-B26C-BE7A7EE7D12C}">
      <dgm:prSet/>
      <dgm:spPr/>
      <dgm:t>
        <a:bodyPr/>
        <a:lstStyle/>
        <a:p>
          <a:endParaRPr lang="en-US"/>
        </a:p>
      </dgm:t>
    </dgm:pt>
    <dgm:pt modelId="{A2D07781-4B93-4CE4-A735-AD46855C3299}" type="sibTrans" cxnId="{B152B040-8AF0-4617-B26C-BE7A7EE7D12C}">
      <dgm:prSet/>
      <dgm:spPr/>
      <dgm:t>
        <a:bodyPr/>
        <a:lstStyle/>
        <a:p>
          <a:endParaRPr lang="en-US"/>
        </a:p>
      </dgm:t>
    </dgm:pt>
    <dgm:pt modelId="{382AB411-23A6-42F6-9A03-D470F8A48C4F}" type="pres">
      <dgm:prSet presAssocID="{44D41210-5B67-4C56-B621-47CCBC72F564}" presName="Name0" presStyleCnt="0">
        <dgm:presLayoutVars>
          <dgm:chMax val="7"/>
          <dgm:chPref val="7"/>
          <dgm:dir/>
        </dgm:presLayoutVars>
      </dgm:prSet>
      <dgm:spPr/>
      <dgm:t>
        <a:bodyPr/>
        <a:lstStyle/>
        <a:p>
          <a:endParaRPr lang="en-US"/>
        </a:p>
      </dgm:t>
    </dgm:pt>
    <dgm:pt modelId="{39F5B42F-F878-44C7-BB4D-6CA51B7BB949}" type="pres">
      <dgm:prSet presAssocID="{44D41210-5B67-4C56-B621-47CCBC72F564}" presName="Name1" presStyleCnt="0"/>
      <dgm:spPr/>
    </dgm:pt>
    <dgm:pt modelId="{21A8312E-F889-4E14-B1DD-1CFBDAB5F3CF}" type="pres">
      <dgm:prSet presAssocID="{44D41210-5B67-4C56-B621-47CCBC72F564}" presName="cycle" presStyleCnt="0"/>
      <dgm:spPr/>
    </dgm:pt>
    <dgm:pt modelId="{2B98A1A6-B658-4EBA-96E4-A7570FD3F1E5}" type="pres">
      <dgm:prSet presAssocID="{44D41210-5B67-4C56-B621-47CCBC72F564}" presName="srcNode" presStyleLbl="node1" presStyleIdx="0" presStyleCnt="5"/>
      <dgm:spPr/>
    </dgm:pt>
    <dgm:pt modelId="{B86D1E51-2A48-4B2E-ADBA-A8A371975D22}" type="pres">
      <dgm:prSet presAssocID="{44D41210-5B67-4C56-B621-47CCBC72F564}" presName="conn" presStyleLbl="parChTrans1D2" presStyleIdx="0" presStyleCnt="1"/>
      <dgm:spPr/>
      <dgm:t>
        <a:bodyPr/>
        <a:lstStyle/>
        <a:p>
          <a:endParaRPr lang="en-US"/>
        </a:p>
      </dgm:t>
    </dgm:pt>
    <dgm:pt modelId="{1ED7E7B9-5D31-4A8A-8FE3-785348DF1751}" type="pres">
      <dgm:prSet presAssocID="{44D41210-5B67-4C56-B621-47CCBC72F564}" presName="extraNode" presStyleLbl="node1" presStyleIdx="0" presStyleCnt="5"/>
      <dgm:spPr/>
    </dgm:pt>
    <dgm:pt modelId="{6957030F-86DB-4A6D-9E19-1AB61D841FD6}" type="pres">
      <dgm:prSet presAssocID="{44D41210-5B67-4C56-B621-47CCBC72F564}" presName="dstNode" presStyleLbl="node1" presStyleIdx="0" presStyleCnt="5"/>
      <dgm:spPr/>
    </dgm:pt>
    <dgm:pt modelId="{A8D7249A-6420-4F48-A384-00D165F4386F}" type="pres">
      <dgm:prSet presAssocID="{9527DADA-1B25-41B1-936D-8AC6E4F3AC8A}" presName="text_1" presStyleLbl="node1" presStyleIdx="0" presStyleCnt="5">
        <dgm:presLayoutVars>
          <dgm:bulletEnabled val="1"/>
        </dgm:presLayoutVars>
      </dgm:prSet>
      <dgm:spPr/>
      <dgm:t>
        <a:bodyPr/>
        <a:lstStyle/>
        <a:p>
          <a:endParaRPr lang="en-US"/>
        </a:p>
      </dgm:t>
    </dgm:pt>
    <dgm:pt modelId="{62D1EED4-8A26-4CEA-95CB-2995259F5340}" type="pres">
      <dgm:prSet presAssocID="{9527DADA-1B25-41B1-936D-8AC6E4F3AC8A}" presName="accent_1" presStyleCnt="0"/>
      <dgm:spPr/>
    </dgm:pt>
    <dgm:pt modelId="{3F878F1B-B0B3-4B85-BAB5-8C9B77F09DA0}" type="pres">
      <dgm:prSet presAssocID="{9527DADA-1B25-41B1-936D-8AC6E4F3AC8A}" presName="accentRepeatNode" presStyleLbl="solidFgAcc1" presStyleIdx="0" presStyleCnt="5"/>
      <dgm:spPr/>
    </dgm:pt>
    <dgm:pt modelId="{AAE199B0-C038-4ED6-9AE1-BF08E47697ED}" type="pres">
      <dgm:prSet presAssocID="{0FB815DB-53B3-4A07-AABC-A21FBE5620AD}" presName="text_2" presStyleLbl="node1" presStyleIdx="1" presStyleCnt="5" custScaleX="97103" custScaleY="130177">
        <dgm:presLayoutVars>
          <dgm:bulletEnabled val="1"/>
        </dgm:presLayoutVars>
      </dgm:prSet>
      <dgm:spPr/>
      <dgm:t>
        <a:bodyPr/>
        <a:lstStyle/>
        <a:p>
          <a:endParaRPr lang="en-US"/>
        </a:p>
      </dgm:t>
    </dgm:pt>
    <dgm:pt modelId="{61C38081-9323-4E52-BBA7-D602B52C59A1}" type="pres">
      <dgm:prSet presAssocID="{0FB815DB-53B3-4A07-AABC-A21FBE5620AD}" presName="accent_2" presStyleCnt="0"/>
      <dgm:spPr/>
    </dgm:pt>
    <dgm:pt modelId="{4F4E5364-05C4-427F-AA10-E47295894C66}" type="pres">
      <dgm:prSet presAssocID="{0FB815DB-53B3-4A07-AABC-A21FBE5620AD}" presName="accentRepeatNode" presStyleLbl="solidFgAcc1" presStyleIdx="1" presStyleCnt="5"/>
      <dgm:spPr/>
      <dgm:t>
        <a:bodyPr/>
        <a:lstStyle/>
        <a:p>
          <a:endParaRPr lang="en-US"/>
        </a:p>
      </dgm:t>
    </dgm:pt>
    <dgm:pt modelId="{EE00FEA1-B2A8-497D-A0BB-625FAAC2356A}" type="pres">
      <dgm:prSet presAssocID="{008B849F-05D6-4253-A49F-3FF1A87DF5D2}" presName="text_3" presStyleLbl="node1" presStyleIdx="2" presStyleCnt="5" custScaleX="91748" custScaleY="115356">
        <dgm:presLayoutVars>
          <dgm:bulletEnabled val="1"/>
        </dgm:presLayoutVars>
      </dgm:prSet>
      <dgm:spPr/>
      <dgm:t>
        <a:bodyPr/>
        <a:lstStyle/>
        <a:p>
          <a:endParaRPr lang="en-US"/>
        </a:p>
      </dgm:t>
    </dgm:pt>
    <dgm:pt modelId="{8BD5442F-103C-4A91-8118-34E7DCB2E62C}" type="pres">
      <dgm:prSet presAssocID="{008B849F-05D6-4253-A49F-3FF1A87DF5D2}" presName="accent_3" presStyleCnt="0"/>
      <dgm:spPr/>
    </dgm:pt>
    <dgm:pt modelId="{ACF2825B-A5F7-43ED-B49E-48E3F1622EA6}" type="pres">
      <dgm:prSet presAssocID="{008B849F-05D6-4253-A49F-3FF1A87DF5D2}" presName="accentRepeatNode" presStyleLbl="solidFgAcc1" presStyleIdx="2" presStyleCnt="5"/>
      <dgm:spPr/>
    </dgm:pt>
    <dgm:pt modelId="{9DC8152C-291F-4704-AD7E-4A538B0E4A1A}" type="pres">
      <dgm:prSet presAssocID="{8A19255E-9D1A-4058-B22C-15ABD2A3501E}" presName="text_4" presStyleLbl="node1" presStyleIdx="3" presStyleCnt="5" custScaleX="96859" custScaleY="115610">
        <dgm:presLayoutVars>
          <dgm:bulletEnabled val="1"/>
        </dgm:presLayoutVars>
      </dgm:prSet>
      <dgm:spPr/>
      <dgm:t>
        <a:bodyPr/>
        <a:lstStyle/>
        <a:p>
          <a:endParaRPr lang="en-US"/>
        </a:p>
      </dgm:t>
    </dgm:pt>
    <dgm:pt modelId="{0DC5ED94-F6AB-4A64-92E2-50CD80506C97}" type="pres">
      <dgm:prSet presAssocID="{8A19255E-9D1A-4058-B22C-15ABD2A3501E}" presName="accent_4" presStyleCnt="0"/>
      <dgm:spPr/>
    </dgm:pt>
    <dgm:pt modelId="{31A4E785-EF43-499E-AB48-AD2D5AB15881}" type="pres">
      <dgm:prSet presAssocID="{8A19255E-9D1A-4058-B22C-15ABD2A3501E}" presName="accentRepeatNode" presStyleLbl="solidFgAcc1" presStyleIdx="3" presStyleCnt="5"/>
      <dgm:spPr/>
    </dgm:pt>
    <dgm:pt modelId="{2DDE333D-DC63-4AE9-81B7-28C8B15DA821}" type="pres">
      <dgm:prSet presAssocID="{1AB78C97-D69E-4A31-98F0-B629BF741553}" presName="text_5" presStyleLbl="node1" presStyleIdx="4" presStyleCnt="5" custScaleX="97345" custScaleY="124429">
        <dgm:presLayoutVars>
          <dgm:bulletEnabled val="1"/>
        </dgm:presLayoutVars>
      </dgm:prSet>
      <dgm:spPr/>
      <dgm:t>
        <a:bodyPr/>
        <a:lstStyle/>
        <a:p>
          <a:endParaRPr lang="en-US"/>
        </a:p>
      </dgm:t>
    </dgm:pt>
    <dgm:pt modelId="{BC9A5432-45F5-40AD-A488-E45212A0CCB7}" type="pres">
      <dgm:prSet presAssocID="{1AB78C97-D69E-4A31-98F0-B629BF741553}" presName="accent_5" presStyleCnt="0"/>
      <dgm:spPr/>
    </dgm:pt>
    <dgm:pt modelId="{312A7067-427A-487E-93B1-E36294CACF1B}" type="pres">
      <dgm:prSet presAssocID="{1AB78C97-D69E-4A31-98F0-B629BF741553}" presName="accentRepeatNode" presStyleLbl="solidFgAcc1" presStyleIdx="4" presStyleCnt="5"/>
      <dgm:spPr/>
    </dgm:pt>
  </dgm:ptLst>
  <dgm:cxnLst>
    <dgm:cxn modelId="{B152B040-8AF0-4617-B26C-BE7A7EE7D12C}" srcId="{44D41210-5B67-4C56-B621-47CCBC72F564}" destId="{008B849F-05D6-4253-A49F-3FF1A87DF5D2}" srcOrd="2" destOrd="0" parTransId="{B4BE9E0C-A92D-473B-8CAA-F4B7FA1564F6}" sibTransId="{A2D07781-4B93-4CE4-A735-AD46855C3299}"/>
    <dgm:cxn modelId="{002A1A39-C478-4396-89C8-9E8497DAC67B}" type="presOf" srcId="{44D41210-5B67-4C56-B621-47CCBC72F564}" destId="{382AB411-23A6-42F6-9A03-D470F8A48C4F}" srcOrd="0" destOrd="0" presId="urn:microsoft.com/office/officeart/2008/layout/VerticalCurvedList"/>
    <dgm:cxn modelId="{B4B19C38-C74B-4FE9-8D19-877A642730C8}" type="presOf" srcId="{9527DADA-1B25-41B1-936D-8AC6E4F3AC8A}" destId="{A8D7249A-6420-4F48-A384-00D165F4386F}" srcOrd="0" destOrd="0" presId="urn:microsoft.com/office/officeart/2008/layout/VerticalCurvedList"/>
    <dgm:cxn modelId="{7C5A2BF8-7DE8-4114-BA9F-AD818B53A8BE}" type="presOf" srcId="{008B849F-05D6-4253-A49F-3FF1A87DF5D2}" destId="{EE00FEA1-B2A8-497D-A0BB-625FAAC2356A}" srcOrd="0" destOrd="0" presId="urn:microsoft.com/office/officeart/2008/layout/VerticalCurvedList"/>
    <dgm:cxn modelId="{011B8963-7653-4105-86DE-3F0432B409FD}" srcId="{44D41210-5B67-4C56-B621-47CCBC72F564}" destId="{9527DADA-1B25-41B1-936D-8AC6E4F3AC8A}" srcOrd="0" destOrd="0" parTransId="{22235705-0B88-43B1-AF9F-EC51B448DC24}" sibTransId="{400A24D6-BA43-44A2-80D0-AD4BB8207083}"/>
    <dgm:cxn modelId="{B93CAB89-FBC1-47F7-9C66-CB4EE68152BB}" srcId="{44D41210-5B67-4C56-B621-47CCBC72F564}" destId="{1AB78C97-D69E-4A31-98F0-B629BF741553}" srcOrd="4" destOrd="0" parTransId="{275E8963-DC58-4EBD-B03C-F7169F8C2821}" sibTransId="{4AF012F9-8F78-4D83-A82E-2AD2B89028AD}"/>
    <dgm:cxn modelId="{9A86765A-3BB7-4B41-A150-EF74C1FB7D7B}" type="presOf" srcId="{400A24D6-BA43-44A2-80D0-AD4BB8207083}" destId="{B86D1E51-2A48-4B2E-ADBA-A8A371975D22}" srcOrd="0" destOrd="0" presId="urn:microsoft.com/office/officeart/2008/layout/VerticalCurvedList"/>
    <dgm:cxn modelId="{58812D51-1C63-4BB1-A76E-E5DBED0F3DE4}" type="presOf" srcId="{0FB815DB-53B3-4A07-AABC-A21FBE5620AD}" destId="{AAE199B0-C038-4ED6-9AE1-BF08E47697ED}" srcOrd="0" destOrd="0" presId="urn:microsoft.com/office/officeart/2008/layout/VerticalCurvedList"/>
    <dgm:cxn modelId="{0AE34BF8-2A06-405D-A630-1EEBBE902054}" srcId="{44D41210-5B67-4C56-B621-47CCBC72F564}" destId="{0FB815DB-53B3-4A07-AABC-A21FBE5620AD}" srcOrd="1" destOrd="0" parTransId="{4E628C97-D1E5-4C3C-9ACF-98A1EFCE21EB}" sibTransId="{38715D62-3F79-4BA5-8926-1606F10FD113}"/>
    <dgm:cxn modelId="{BA217066-FD6E-4A28-A124-8D735FF12654}" type="presOf" srcId="{1AB78C97-D69E-4A31-98F0-B629BF741553}" destId="{2DDE333D-DC63-4AE9-81B7-28C8B15DA821}" srcOrd="0" destOrd="0" presId="urn:microsoft.com/office/officeart/2008/layout/VerticalCurvedList"/>
    <dgm:cxn modelId="{B54A454E-8E14-4BAD-AC4C-F8C98C9B39C2}" srcId="{44D41210-5B67-4C56-B621-47CCBC72F564}" destId="{8A19255E-9D1A-4058-B22C-15ABD2A3501E}" srcOrd="3" destOrd="0" parTransId="{09113CDE-C1FF-4D06-92E4-64BDD2493D98}" sibTransId="{4DEDAB77-6A4D-46C0-B949-57A29AF11B91}"/>
    <dgm:cxn modelId="{01C66EF8-7FFF-4A49-A62E-2204457F5340}" type="presOf" srcId="{8A19255E-9D1A-4058-B22C-15ABD2A3501E}" destId="{9DC8152C-291F-4704-AD7E-4A538B0E4A1A}" srcOrd="0" destOrd="0" presId="urn:microsoft.com/office/officeart/2008/layout/VerticalCurvedList"/>
    <dgm:cxn modelId="{D617D9A5-CF89-4EC1-BABE-46255653D05D}" type="presParOf" srcId="{382AB411-23A6-42F6-9A03-D470F8A48C4F}" destId="{39F5B42F-F878-44C7-BB4D-6CA51B7BB949}" srcOrd="0" destOrd="0" presId="urn:microsoft.com/office/officeart/2008/layout/VerticalCurvedList"/>
    <dgm:cxn modelId="{226756FC-087C-4F3F-BBD7-3AB6DF952EDC}" type="presParOf" srcId="{39F5B42F-F878-44C7-BB4D-6CA51B7BB949}" destId="{21A8312E-F889-4E14-B1DD-1CFBDAB5F3CF}" srcOrd="0" destOrd="0" presId="urn:microsoft.com/office/officeart/2008/layout/VerticalCurvedList"/>
    <dgm:cxn modelId="{832A1D85-7400-4F5C-AD0C-6948B223E67F}" type="presParOf" srcId="{21A8312E-F889-4E14-B1DD-1CFBDAB5F3CF}" destId="{2B98A1A6-B658-4EBA-96E4-A7570FD3F1E5}" srcOrd="0" destOrd="0" presId="urn:microsoft.com/office/officeart/2008/layout/VerticalCurvedList"/>
    <dgm:cxn modelId="{92D4D574-9498-45C0-B4D6-E9A9A64B4BEC}" type="presParOf" srcId="{21A8312E-F889-4E14-B1DD-1CFBDAB5F3CF}" destId="{B86D1E51-2A48-4B2E-ADBA-A8A371975D22}" srcOrd="1" destOrd="0" presId="urn:microsoft.com/office/officeart/2008/layout/VerticalCurvedList"/>
    <dgm:cxn modelId="{60594542-B88D-4B64-917B-C3B77837AF61}" type="presParOf" srcId="{21A8312E-F889-4E14-B1DD-1CFBDAB5F3CF}" destId="{1ED7E7B9-5D31-4A8A-8FE3-785348DF1751}" srcOrd="2" destOrd="0" presId="urn:microsoft.com/office/officeart/2008/layout/VerticalCurvedList"/>
    <dgm:cxn modelId="{D1F1AFB9-9FD2-41EA-8BED-4375FF755038}" type="presParOf" srcId="{21A8312E-F889-4E14-B1DD-1CFBDAB5F3CF}" destId="{6957030F-86DB-4A6D-9E19-1AB61D841FD6}" srcOrd="3" destOrd="0" presId="urn:microsoft.com/office/officeart/2008/layout/VerticalCurvedList"/>
    <dgm:cxn modelId="{6CDEF84D-3158-48B6-9A38-E2D089686B8F}" type="presParOf" srcId="{39F5B42F-F878-44C7-BB4D-6CA51B7BB949}" destId="{A8D7249A-6420-4F48-A384-00D165F4386F}" srcOrd="1" destOrd="0" presId="urn:microsoft.com/office/officeart/2008/layout/VerticalCurvedList"/>
    <dgm:cxn modelId="{B8873E42-47E1-442D-A2BC-10B8CA26B73C}" type="presParOf" srcId="{39F5B42F-F878-44C7-BB4D-6CA51B7BB949}" destId="{62D1EED4-8A26-4CEA-95CB-2995259F5340}" srcOrd="2" destOrd="0" presId="urn:microsoft.com/office/officeart/2008/layout/VerticalCurvedList"/>
    <dgm:cxn modelId="{2B4A286C-8C73-41BB-8E7F-9A950CD265BB}" type="presParOf" srcId="{62D1EED4-8A26-4CEA-95CB-2995259F5340}" destId="{3F878F1B-B0B3-4B85-BAB5-8C9B77F09DA0}" srcOrd="0" destOrd="0" presId="urn:microsoft.com/office/officeart/2008/layout/VerticalCurvedList"/>
    <dgm:cxn modelId="{3ECB3538-2D9C-4D5D-9781-901C072360B9}" type="presParOf" srcId="{39F5B42F-F878-44C7-BB4D-6CA51B7BB949}" destId="{AAE199B0-C038-4ED6-9AE1-BF08E47697ED}" srcOrd="3" destOrd="0" presId="urn:microsoft.com/office/officeart/2008/layout/VerticalCurvedList"/>
    <dgm:cxn modelId="{636EF13B-48BC-489B-B988-1CA5E1C5AA12}" type="presParOf" srcId="{39F5B42F-F878-44C7-BB4D-6CA51B7BB949}" destId="{61C38081-9323-4E52-BBA7-D602B52C59A1}" srcOrd="4" destOrd="0" presId="urn:microsoft.com/office/officeart/2008/layout/VerticalCurvedList"/>
    <dgm:cxn modelId="{9403ED3C-3430-4842-819E-B021E86BE74A}" type="presParOf" srcId="{61C38081-9323-4E52-BBA7-D602B52C59A1}" destId="{4F4E5364-05C4-427F-AA10-E47295894C66}" srcOrd="0" destOrd="0" presId="urn:microsoft.com/office/officeart/2008/layout/VerticalCurvedList"/>
    <dgm:cxn modelId="{8B3B5137-71A6-4422-B55B-14E813CB5FED}" type="presParOf" srcId="{39F5B42F-F878-44C7-BB4D-6CA51B7BB949}" destId="{EE00FEA1-B2A8-497D-A0BB-625FAAC2356A}" srcOrd="5" destOrd="0" presId="urn:microsoft.com/office/officeart/2008/layout/VerticalCurvedList"/>
    <dgm:cxn modelId="{19090F04-0C3A-4A1E-A20A-5842109813C7}" type="presParOf" srcId="{39F5B42F-F878-44C7-BB4D-6CA51B7BB949}" destId="{8BD5442F-103C-4A91-8118-34E7DCB2E62C}" srcOrd="6" destOrd="0" presId="urn:microsoft.com/office/officeart/2008/layout/VerticalCurvedList"/>
    <dgm:cxn modelId="{3E93EEAC-01E1-40CD-ABD7-1B2581147142}" type="presParOf" srcId="{8BD5442F-103C-4A91-8118-34E7DCB2E62C}" destId="{ACF2825B-A5F7-43ED-B49E-48E3F1622EA6}" srcOrd="0" destOrd="0" presId="urn:microsoft.com/office/officeart/2008/layout/VerticalCurvedList"/>
    <dgm:cxn modelId="{8CF53602-871C-41C5-AFE2-0EC5575BACA4}" type="presParOf" srcId="{39F5B42F-F878-44C7-BB4D-6CA51B7BB949}" destId="{9DC8152C-291F-4704-AD7E-4A538B0E4A1A}" srcOrd="7" destOrd="0" presId="urn:microsoft.com/office/officeart/2008/layout/VerticalCurvedList"/>
    <dgm:cxn modelId="{F81BA7B2-D693-4CDF-B73C-71EDD60BA3B1}" type="presParOf" srcId="{39F5B42F-F878-44C7-BB4D-6CA51B7BB949}" destId="{0DC5ED94-F6AB-4A64-92E2-50CD80506C97}" srcOrd="8" destOrd="0" presId="urn:microsoft.com/office/officeart/2008/layout/VerticalCurvedList"/>
    <dgm:cxn modelId="{09AF1E7D-0A67-44FE-84E4-39C78F784991}" type="presParOf" srcId="{0DC5ED94-F6AB-4A64-92E2-50CD80506C97}" destId="{31A4E785-EF43-499E-AB48-AD2D5AB15881}" srcOrd="0" destOrd="0" presId="urn:microsoft.com/office/officeart/2008/layout/VerticalCurvedList"/>
    <dgm:cxn modelId="{BEDFABCA-48A8-41A1-B4DD-3DA6E45E14A5}" type="presParOf" srcId="{39F5B42F-F878-44C7-BB4D-6CA51B7BB949}" destId="{2DDE333D-DC63-4AE9-81B7-28C8B15DA821}" srcOrd="9" destOrd="0" presId="urn:microsoft.com/office/officeart/2008/layout/VerticalCurvedList"/>
    <dgm:cxn modelId="{E7A0705F-F903-40FF-A800-C52B1BE038E4}" type="presParOf" srcId="{39F5B42F-F878-44C7-BB4D-6CA51B7BB949}" destId="{BC9A5432-45F5-40AD-A488-E45212A0CCB7}" srcOrd="10" destOrd="0" presId="urn:microsoft.com/office/officeart/2008/layout/VerticalCurvedList"/>
    <dgm:cxn modelId="{707A65D4-57CA-4FB2-B6E9-4F0C1A1C7F7A}" type="presParOf" srcId="{BC9A5432-45F5-40AD-A488-E45212A0CCB7}" destId="{312A7067-427A-487E-93B1-E36294CACF1B}" srcOrd="0" destOrd="0" presId="urn:microsoft.com/office/officeart/2008/layout/VerticalCurvedList"/>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2CE2FC-652E-4B70-B833-21EFC432BEE5}">
      <dsp:nvSpPr>
        <dsp:cNvPr id="0" name=""/>
        <dsp:cNvSpPr/>
      </dsp:nvSpPr>
      <dsp:spPr>
        <a:xfrm>
          <a:off x="470" y="692654"/>
          <a:ext cx="1000216" cy="824969"/>
        </a:xfrm>
        <a:prstGeom prst="roundRect">
          <a:avLst>
            <a:gd name="adj" fmla="val 10000"/>
          </a:avLst>
        </a:prstGeom>
        <a:solidFill>
          <a:schemeClr val="tx2">
            <a:lumMod val="20000"/>
            <a:lumOff val="80000"/>
            <a:alpha val="9000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A778519-B2EA-4F66-B633-A172BFD5FAC2}">
      <dsp:nvSpPr>
        <dsp:cNvPr id="0" name=""/>
        <dsp:cNvSpPr/>
      </dsp:nvSpPr>
      <dsp:spPr>
        <a:xfrm>
          <a:off x="571096" y="919772"/>
          <a:ext cx="1057795" cy="1057795"/>
        </a:xfrm>
        <a:prstGeom prst="leftCircularArrow">
          <a:avLst>
            <a:gd name="adj1" fmla="val 2730"/>
            <a:gd name="adj2" fmla="val 332570"/>
            <a:gd name="adj3" fmla="val 2108081"/>
            <a:gd name="adj4" fmla="val 9024489"/>
            <a:gd name="adj5" fmla="val 3184"/>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6F2FE72-2A85-4ED8-A0A5-16C3B06B0295}">
      <dsp:nvSpPr>
        <dsp:cNvPr id="0" name=""/>
        <dsp:cNvSpPr/>
      </dsp:nvSpPr>
      <dsp:spPr>
        <a:xfrm>
          <a:off x="222741" y="1340845"/>
          <a:ext cx="889081" cy="35355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8890" rIns="13335" bIns="8890" numCol="1" spcCol="1270" anchor="ctr" anchorCtr="0">
          <a:noAutofit/>
        </a:bodyPr>
        <a:lstStyle/>
        <a:p>
          <a:pPr lvl="0" algn="ctr" defTabSz="311150">
            <a:lnSpc>
              <a:spcPct val="90000"/>
            </a:lnSpc>
            <a:spcBef>
              <a:spcPct val="0"/>
            </a:spcBef>
            <a:spcAft>
              <a:spcPct val="35000"/>
            </a:spcAft>
          </a:pPr>
          <a:r>
            <a:rPr lang="en-US" sz="700" kern="1200" dirty="0" smtClean="0"/>
            <a:t>Entered Pilot Project May 2018</a:t>
          </a:r>
          <a:endParaRPr lang="en-US" sz="700" kern="1200" dirty="0"/>
        </a:p>
      </dsp:txBody>
      <dsp:txXfrm>
        <a:off x="233096" y="1351200"/>
        <a:ext cx="868371" cy="332848"/>
      </dsp:txXfrm>
    </dsp:sp>
    <dsp:sp modelId="{D1C773DC-A183-4EB6-81C1-A008CB23F1AE}">
      <dsp:nvSpPr>
        <dsp:cNvPr id="0" name=""/>
        <dsp:cNvSpPr/>
      </dsp:nvSpPr>
      <dsp:spPr>
        <a:xfrm>
          <a:off x="1249311" y="692654"/>
          <a:ext cx="1000216" cy="824969"/>
        </a:xfrm>
        <a:prstGeom prst="roundRect">
          <a:avLst>
            <a:gd name="adj" fmla="val 10000"/>
          </a:avLst>
        </a:prstGeom>
        <a:solidFill>
          <a:schemeClr val="tx2">
            <a:lumMod val="20000"/>
            <a:lumOff val="80000"/>
            <a:alpha val="9000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dsp:style>
    </dsp:sp>
    <dsp:sp modelId="{98C68672-F8F0-423C-8A3E-AA06B6F900D4}">
      <dsp:nvSpPr>
        <dsp:cNvPr id="0" name=""/>
        <dsp:cNvSpPr/>
      </dsp:nvSpPr>
      <dsp:spPr>
        <a:xfrm>
          <a:off x="1811601" y="200364"/>
          <a:ext cx="1185601" cy="1185601"/>
        </a:xfrm>
        <a:prstGeom prst="circularArrow">
          <a:avLst>
            <a:gd name="adj1" fmla="val 2435"/>
            <a:gd name="adj2" fmla="val 294698"/>
            <a:gd name="adj3" fmla="val 19529791"/>
            <a:gd name="adj4" fmla="val 12575511"/>
            <a:gd name="adj5" fmla="val 2841"/>
          </a:avLst>
        </a:prstGeom>
        <a:solidFill>
          <a:schemeClr val="accent5">
            <a:hueOff val="-7353344"/>
            <a:satOff val="-10228"/>
            <a:lumOff val="-392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33571D1-3785-4640-B9B8-70911869329B}">
      <dsp:nvSpPr>
        <dsp:cNvPr id="0" name=""/>
        <dsp:cNvSpPr/>
      </dsp:nvSpPr>
      <dsp:spPr>
        <a:xfrm>
          <a:off x="1471582" y="515875"/>
          <a:ext cx="889081" cy="353558"/>
        </a:xfrm>
        <a:prstGeom prst="roundRect">
          <a:avLst>
            <a:gd name="adj" fmla="val 10000"/>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8890" rIns="13335" bIns="8890" numCol="1" spcCol="1270" anchor="ctr" anchorCtr="0">
          <a:noAutofit/>
        </a:bodyPr>
        <a:lstStyle/>
        <a:p>
          <a:pPr lvl="0" algn="ctr" defTabSz="311150">
            <a:lnSpc>
              <a:spcPct val="90000"/>
            </a:lnSpc>
            <a:spcBef>
              <a:spcPct val="0"/>
            </a:spcBef>
            <a:spcAft>
              <a:spcPct val="35000"/>
            </a:spcAft>
          </a:pPr>
          <a:r>
            <a:rPr lang="en-US" sz="700" kern="1200" dirty="0" smtClean="0"/>
            <a:t>Became Enrolled Medical Provider </a:t>
          </a:r>
          <a:endParaRPr lang="en-US" sz="700" kern="1200" dirty="0"/>
        </a:p>
      </dsp:txBody>
      <dsp:txXfrm>
        <a:off x="1481937" y="526230"/>
        <a:ext cx="868371" cy="332848"/>
      </dsp:txXfrm>
    </dsp:sp>
    <dsp:sp modelId="{32F1554C-2006-40C1-BC52-3E33F929295D}">
      <dsp:nvSpPr>
        <dsp:cNvPr id="0" name=""/>
        <dsp:cNvSpPr/>
      </dsp:nvSpPr>
      <dsp:spPr>
        <a:xfrm>
          <a:off x="2498152" y="692654"/>
          <a:ext cx="1000216" cy="824969"/>
        </a:xfrm>
        <a:prstGeom prst="roundRect">
          <a:avLst>
            <a:gd name="adj" fmla="val 10000"/>
          </a:avLst>
        </a:prstGeom>
        <a:solidFill>
          <a:schemeClr val="tx2">
            <a:lumMod val="20000"/>
            <a:lumOff val="80000"/>
            <a:alpha val="9000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dsp:style>
    </dsp:sp>
    <dsp:sp modelId="{940AAE8A-F883-46B7-A275-B03370DCDA8C}">
      <dsp:nvSpPr>
        <dsp:cNvPr id="0" name=""/>
        <dsp:cNvSpPr/>
      </dsp:nvSpPr>
      <dsp:spPr>
        <a:xfrm>
          <a:off x="2720422" y="1340845"/>
          <a:ext cx="889081" cy="353558"/>
        </a:xfrm>
        <a:prstGeom prst="roundRect">
          <a:avLst>
            <a:gd name="adj" fmla="val 10000"/>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8890" rIns="13335" bIns="8890" numCol="1" spcCol="1270" anchor="ctr" anchorCtr="0">
          <a:noAutofit/>
        </a:bodyPr>
        <a:lstStyle/>
        <a:p>
          <a:pPr lvl="0" algn="ctr" defTabSz="311150">
            <a:lnSpc>
              <a:spcPct val="90000"/>
            </a:lnSpc>
            <a:spcBef>
              <a:spcPct val="0"/>
            </a:spcBef>
            <a:spcAft>
              <a:spcPct val="35000"/>
            </a:spcAft>
          </a:pPr>
          <a:r>
            <a:rPr lang="en-US" sz="700" kern="1200" dirty="0" smtClean="0"/>
            <a:t>First Billing Submission 10/23/2019</a:t>
          </a:r>
          <a:endParaRPr lang="en-US" sz="700" kern="1200" dirty="0"/>
        </a:p>
      </dsp:txBody>
      <dsp:txXfrm>
        <a:off x="2730777" y="1351200"/>
        <a:ext cx="868371" cy="3328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6D1E51-2A48-4B2E-ADBA-A8A371975D22}">
      <dsp:nvSpPr>
        <dsp:cNvPr id="0" name=""/>
        <dsp:cNvSpPr/>
      </dsp:nvSpPr>
      <dsp:spPr>
        <a:xfrm>
          <a:off x="-3003851" y="-461537"/>
          <a:ext cx="3575039" cy="3575039"/>
        </a:xfrm>
        <a:prstGeom prst="blockArc">
          <a:avLst>
            <a:gd name="adj1" fmla="val 18900000"/>
            <a:gd name="adj2" fmla="val 2700000"/>
            <a:gd name="adj3" fmla="val 604"/>
          </a:avLst>
        </a:pr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8D7249A-6420-4F48-A384-00D165F4386F}">
      <dsp:nvSpPr>
        <dsp:cNvPr id="0" name=""/>
        <dsp:cNvSpPr/>
      </dsp:nvSpPr>
      <dsp:spPr>
        <a:xfrm>
          <a:off x="262957" y="84825"/>
          <a:ext cx="2900668" cy="49334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3209" tIns="35560" rIns="35560" bIns="35560" numCol="1" spcCol="1270" anchor="ctr" anchorCtr="0">
          <a:noAutofit/>
        </a:bodyPr>
        <a:lstStyle/>
        <a:p>
          <a:pPr lvl="0" algn="l" defTabSz="622300">
            <a:lnSpc>
              <a:spcPct val="90000"/>
            </a:lnSpc>
            <a:spcBef>
              <a:spcPct val="0"/>
            </a:spcBef>
            <a:spcAft>
              <a:spcPct val="35000"/>
            </a:spcAft>
          </a:pPr>
          <a:r>
            <a:rPr lang="en-US" sz="1400" b="1" kern="1200" dirty="0" smtClean="0"/>
            <a:t>Their Challenges Were Also Their Learnings – See Top 5 Benefits</a:t>
          </a:r>
          <a:endParaRPr lang="en-US" sz="1400" b="1" kern="1200" dirty="0"/>
        </a:p>
      </dsp:txBody>
      <dsp:txXfrm>
        <a:off x="262957" y="84825"/>
        <a:ext cx="2900668" cy="493340"/>
      </dsp:txXfrm>
    </dsp:sp>
    <dsp:sp modelId="{3F878F1B-B0B3-4B85-BAB5-8C9B77F09DA0}">
      <dsp:nvSpPr>
        <dsp:cNvPr id="0" name=""/>
        <dsp:cNvSpPr/>
      </dsp:nvSpPr>
      <dsp:spPr>
        <a:xfrm>
          <a:off x="39738" y="124244"/>
          <a:ext cx="414501" cy="414501"/>
        </a:xfrm>
        <a:prstGeom prst="ellipse">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AE199B0-C038-4ED6-9AE1-BF08E47697ED}">
      <dsp:nvSpPr>
        <dsp:cNvPr id="0" name=""/>
        <dsp:cNvSpPr/>
      </dsp:nvSpPr>
      <dsp:spPr>
        <a:xfrm>
          <a:off x="500573" y="596826"/>
          <a:ext cx="2663052" cy="463824"/>
        </a:xfrm>
        <a:prstGeom prst="rect">
          <a:avLst/>
        </a:prstGeom>
        <a:solidFill>
          <a:schemeClr val="accent5">
            <a:hueOff val="-1838336"/>
            <a:satOff val="-2557"/>
            <a:lumOff val="-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3209" tIns="35560" rIns="35560" bIns="35560" numCol="1" spcCol="1270" anchor="ctr" anchorCtr="0">
          <a:noAutofit/>
        </a:bodyPr>
        <a:lstStyle/>
        <a:p>
          <a:pPr lvl="0" algn="l" defTabSz="622300">
            <a:lnSpc>
              <a:spcPct val="90000"/>
            </a:lnSpc>
            <a:spcBef>
              <a:spcPct val="0"/>
            </a:spcBef>
            <a:spcAft>
              <a:spcPct val="35000"/>
            </a:spcAft>
          </a:pPr>
          <a:endParaRPr lang="en-US" sz="1400" b="1" kern="1200" dirty="0"/>
        </a:p>
      </dsp:txBody>
      <dsp:txXfrm>
        <a:off x="500573" y="596826"/>
        <a:ext cx="2663052" cy="463824"/>
      </dsp:txXfrm>
    </dsp:sp>
    <dsp:sp modelId="{4F4E5364-05C4-427F-AA10-E47295894C66}">
      <dsp:nvSpPr>
        <dsp:cNvPr id="0" name=""/>
        <dsp:cNvSpPr/>
      </dsp:nvSpPr>
      <dsp:spPr>
        <a:xfrm>
          <a:off x="277354" y="621487"/>
          <a:ext cx="414501" cy="414501"/>
        </a:xfrm>
        <a:prstGeom prst="ellipse">
          <a:avLst/>
        </a:prstGeom>
        <a:solidFill>
          <a:schemeClr val="lt1">
            <a:hueOff val="0"/>
            <a:satOff val="0"/>
            <a:lumOff val="0"/>
            <a:alphaOff val="0"/>
          </a:schemeClr>
        </a:solidFill>
        <a:ln w="12700" cap="flat" cmpd="sng" algn="ctr">
          <a:solidFill>
            <a:schemeClr val="accent5">
              <a:hueOff val="-1838336"/>
              <a:satOff val="-2557"/>
              <a:lumOff val="-981"/>
              <a:alphaOff val="0"/>
            </a:schemeClr>
          </a:solidFill>
          <a:prstDash val="solid"/>
          <a:miter lim="800000"/>
        </a:ln>
        <a:effectLst/>
      </dsp:spPr>
      <dsp:style>
        <a:lnRef idx="2">
          <a:scrgbClr r="0" g="0" b="0"/>
        </a:lnRef>
        <a:fillRef idx="1">
          <a:scrgbClr r="0" g="0" b="0"/>
        </a:fillRef>
        <a:effectRef idx="0">
          <a:scrgbClr r="0" g="0" b="0"/>
        </a:effectRef>
        <a:fontRef idx="minor"/>
      </dsp:style>
    </dsp:sp>
    <dsp:sp modelId="{EE00FEA1-B2A8-497D-A0BB-625FAAC2356A}">
      <dsp:nvSpPr>
        <dsp:cNvPr id="0" name=""/>
        <dsp:cNvSpPr/>
      </dsp:nvSpPr>
      <dsp:spPr>
        <a:xfrm>
          <a:off x="548108" y="1113475"/>
          <a:ext cx="2640912" cy="425013"/>
        </a:xfrm>
        <a:prstGeom prst="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3209" tIns="35560" rIns="35560" bIns="35560" numCol="1" spcCol="1270" anchor="ctr" anchorCtr="0">
          <a:noAutofit/>
        </a:bodyPr>
        <a:lstStyle/>
        <a:p>
          <a:pPr lvl="0" algn="l" defTabSz="622300">
            <a:lnSpc>
              <a:spcPct val="90000"/>
            </a:lnSpc>
            <a:spcBef>
              <a:spcPct val="0"/>
            </a:spcBef>
            <a:spcAft>
              <a:spcPct val="35000"/>
            </a:spcAft>
          </a:pPr>
          <a:endParaRPr lang="en-US" sz="1400" b="1" kern="1200" dirty="0"/>
        </a:p>
      </dsp:txBody>
      <dsp:txXfrm>
        <a:off x="548108" y="1113475"/>
        <a:ext cx="2640912" cy="425013"/>
      </dsp:txXfrm>
    </dsp:sp>
    <dsp:sp modelId="{ACF2825B-A5F7-43ED-B49E-48E3F1622EA6}">
      <dsp:nvSpPr>
        <dsp:cNvPr id="0" name=""/>
        <dsp:cNvSpPr/>
      </dsp:nvSpPr>
      <dsp:spPr>
        <a:xfrm>
          <a:off x="350283" y="1118731"/>
          <a:ext cx="414501" cy="414501"/>
        </a:xfrm>
        <a:prstGeom prst="ellipse">
          <a:avLst/>
        </a:prstGeom>
        <a:solidFill>
          <a:schemeClr val="lt1">
            <a:hueOff val="0"/>
            <a:satOff val="0"/>
            <a:lumOff val="0"/>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C8152C-291F-4704-AD7E-4A538B0E4A1A}">
      <dsp:nvSpPr>
        <dsp:cNvPr id="0" name=""/>
        <dsp:cNvSpPr/>
      </dsp:nvSpPr>
      <dsp:spPr>
        <a:xfrm>
          <a:off x="470470" y="1615672"/>
          <a:ext cx="2723258" cy="415105"/>
        </a:xfrm>
        <a:prstGeom prst="rect">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3209" tIns="35560" rIns="35560" bIns="35560" numCol="1" spcCol="1270" anchor="ctr" anchorCtr="0">
          <a:noAutofit/>
        </a:bodyPr>
        <a:lstStyle/>
        <a:p>
          <a:pPr lvl="0" algn="l" defTabSz="622300">
            <a:lnSpc>
              <a:spcPct val="90000"/>
            </a:lnSpc>
            <a:spcBef>
              <a:spcPct val="0"/>
            </a:spcBef>
            <a:spcAft>
              <a:spcPct val="35000"/>
            </a:spcAft>
          </a:pPr>
          <a:endParaRPr lang="en-US" sz="1400" b="1" kern="1200" dirty="0"/>
        </a:p>
      </dsp:txBody>
      <dsp:txXfrm>
        <a:off x="470470" y="1615672"/>
        <a:ext cx="2723258" cy="415105"/>
      </dsp:txXfrm>
    </dsp:sp>
    <dsp:sp modelId="{31A4E785-EF43-499E-AB48-AD2D5AB15881}">
      <dsp:nvSpPr>
        <dsp:cNvPr id="0" name=""/>
        <dsp:cNvSpPr/>
      </dsp:nvSpPr>
      <dsp:spPr>
        <a:xfrm>
          <a:off x="277354" y="1615974"/>
          <a:ext cx="414501" cy="414501"/>
        </a:xfrm>
        <a:prstGeom prst="ellipse">
          <a:avLst/>
        </a:prstGeom>
        <a:solidFill>
          <a:schemeClr val="lt1">
            <a:hueOff val="0"/>
            <a:satOff val="0"/>
            <a:lumOff val="0"/>
            <a:alphaOff val="0"/>
          </a:schemeClr>
        </a:solidFill>
        <a:ln w="12700" cap="flat" cmpd="sng" algn="ctr">
          <a:solidFill>
            <a:schemeClr val="accent5">
              <a:hueOff val="-5515009"/>
              <a:satOff val="-7671"/>
              <a:lumOff val="-2942"/>
              <a:alphaOff val="0"/>
            </a:schemeClr>
          </a:solidFill>
          <a:prstDash val="solid"/>
          <a:miter lim="800000"/>
        </a:ln>
        <a:effectLst/>
      </dsp:spPr>
      <dsp:style>
        <a:lnRef idx="2">
          <a:scrgbClr r="0" g="0" b="0"/>
        </a:lnRef>
        <a:fillRef idx="1">
          <a:scrgbClr r="0" g="0" b="0"/>
        </a:fillRef>
        <a:effectRef idx="0">
          <a:scrgbClr r="0" g="0" b="0"/>
        </a:effectRef>
        <a:fontRef idx="minor"/>
      </dsp:style>
    </dsp:sp>
    <dsp:sp modelId="{2DDE333D-DC63-4AE9-81B7-28C8B15DA821}">
      <dsp:nvSpPr>
        <dsp:cNvPr id="0" name=""/>
        <dsp:cNvSpPr/>
      </dsp:nvSpPr>
      <dsp:spPr>
        <a:xfrm>
          <a:off x="236843" y="2123886"/>
          <a:ext cx="2952898" cy="393163"/>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3209" tIns="35560" rIns="35560" bIns="35560" numCol="1" spcCol="1270" anchor="ctr" anchorCtr="0">
          <a:noAutofit/>
        </a:bodyPr>
        <a:lstStyle/>
        <a:p>
          <a:pPr lvl="0" algn="l" defTabSz="622300">
            <a:lnSpc>
              <a:spcPct val="90000"/>
            </a:lnSpc>
            <a:spcBef>
              <a:spcPct val="0"/>
            </a:spcBef>
            <a:spcAft>
              <a:spcPct val="35000"/>
            </a:spcAft>
          </a:pPr>
          <a:endParaRPr lang="en-US" sz="1400" b="1" kern="1200" dirty="0"/>
        </a:p>
      </dsp:txBody>
      <dsp:txXfrm>
        <a:off x="236843" y="2123886"/>
        <a:ext cx="2952898" cy="393163"/>
      </dsp:txXfrm>
    </dsp:sp>
    <dsp:sp modelId="{312A7067-427A-487E-93B1-E36294CACF1B}">
      <dsp:nvSpPr>
        <dsp:cNvPr id="0" name=""/>
        <dsp:cNvSpPr/>
      </dsp:nvSpPr>
      <dsp:spPr>
        <a:xfrm>
          <a:off x="39738" y="2113217"/>
          <a:ext cx="414501" cy="414501"/>
        </a:xfrm>
        <a:prstGeom prst="ellipse">
          <a:avLst/>
        </a:prstGeom>
        <a:solidFill>
          <a:schemeClr val="lt1">
            <a:hueOff val="0"/>
            <a:satOff val="0"/>
            <a:lumOff val="0"/>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6D1E51-2A48-4B2E-ADBA-A8A371975D22}">
      <dsp:nvSpPr>
        <dsp:cNvPr id="0" name=""/>
        <dsp:cNvSpPr/>
      </dsp:nvSpPr>
      <dsp:spPr>
        <a:xfrm>
          <a:off x="-3213441" y="-494475"/>
          <a:ext cx="3832412" cy="3832412"/>
        </a:xfrm>
        <a:prstGeom prst="blockArc">
          <a:avLst>
            <a:gd name="adj1" fmla="val 18900000"/>
            <a:gd name="adj2" fmla="val 2700000"/>
            <a:gd name="adj3" fmla="val 564"/>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8D7249A-6420-4F48-A384-00D165F4386F}">
      <dsp:nvSpPr>
        <dsp:cNvPr id="0" name=""/>
        <dsp:cNvSpPr/>
      </dsp:nvSpPr>
      <dsp:spPr>
        <a:xfrm>
          <a:off x="271753" y="177659"/>
          <a:ext cx="2936334" cy="35554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2215" tIns="35560" rIns="35560" bIns="35560" numCol="1" spcCol="1270" anchor="ctr" anchorCtr="0">
          <a:noAutofit/>
        </a:bodyPr>
        <a:lstStyle/>
        <a:p>
          <a:pPr lvl="0" algn="l" defTabSz="622300">
            <a:lnSpc>
              <a:spcPct val="90000"/>
            </a:lnSpc>
            <a:spcBef>
              <a:spcPct val="0"/>
            </a:spcBef>
            <a:spcAft>
              <a:spcPct val="35000"/>
            </a:spcAft>
          </a:pPr>
          <a:r>
            <a:rPr lang="en-US" sz="1400" b="1" kern="1200" dirty="0" smtClean="0"/>
            <a:t>Looked at Services and How They are Enriching the Lives of Students</a:t>
          </a:r>
          <a:endParaRPr lang="en-US" sz="1400" b="1" kern="1200" dirty="0"/>
        </a:p>
      </dsp:txBody>
      <dsp:txXfrm>
        <a:off x="271753" y="177659"/>
        <a:ext cx="2936334" cy="355546"/>
      </dsp:txXfrm>
    </dsp:sp>
    <dsp:sp modelId="{3F878F1B-B0B3-4B85-BAB5-8C9B77F09DA0}">
      <dsp:nvSpPr>
        <dsp:cNvPr id="0" name=""/>
        <dsp:cNvSpPr/>
      </dsp:nvSpPr>
      <dsp:spPr>
        <a:xfrm>
          <a:off x="49536" y="133216"/>
          <a:ext cx="444433" cy="444433"/>
        </a:xfrm>
        <a:prstGeom prst="ellipse">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AE199B0-C038-4ED6-9AE1-BF08E47697ED}">
      <dsp:nvSpPr>
        <dsp:cNvPr id="0" name=""/>
        <dsp:cNvSpPr/>
      </dsp:nvSpPr>
      <dsp:spPr>
        <a:xfrm>
          <a:off x="565369" y="657161"/>
          <a:ext cx="2603875" cy="462839"/>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2215" tIns="35560" rIns="35560" bIns="35560" numCol="1" spcCol="1270" anchor="ctr" anchorCtr="0">
          <a:noAutofit/>
        </a:bodyPr>
        <a:lstStyle/>
        <a:p>
          <a:pPr lvl="0" algn="l" defTabSz="622300">
            <a:lnSpc>
              <a:spcPct val="90000"/>
            </a:lnSpc>
            <a:spcBef>
              <a:spcPct val="0"/>
            </a:spcBef>
            <a:spcAft>
              <a:spcPct val="35000"/>
            </a:spcAft>
          </a:pPr>
          <a:r>
            <a:rPr lang="en-US" sz="1400" b="1" kern="1200" dirty="0" smtClean="0"/>
            <a:t>Learned Stress Points Related to Workload</a:t>
          </a:r>
          <a:endParaRPr lang="en-US" sz="1400" b="1" kern="1200" dirty="0"/>
        </a:p>
      </dsp:txBody>
      <dsp:txXfrm>
        <a:off x="565369" y="657161"/>
        <a:ext cx="2603875" cy="462839"/>
      </dsp:txXfrm>
    </dsp:sp>
    <dsp:sp modelId="{4F4E5364-05C4-427F-AA10-E47295894C66}">
      <dsp:nvSpPr>
        <dsp:cNvPr id="0" name=""/>
        <dsp:cNvSpPr/>
      </dsp:nvSpPr>
      <dsp:spPr>
        <a:xfrm>
          <a:off x="304310" y="666365"/>
          <a:ext cx="444433" cy="444433"/>
        </a:xfrm>
        <a:prstGeom prst="ellipse">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E00FEA1-B2A8-497D-A0BB-625FAAC2356A}">
      <dsp:nvSpPr>
        <dsp:cNvPr id="0" name=""/>
        <dsp:cNvSpPr/>
      </dsp:nvSpPr>
      <dsp:spPr>
        <a:xfrm>
          <a:off x="712137" y="1216658"/>
          <a:ext cx="2388535" cy="410144"/>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2215" tIns="35560" rIns="35560" bIns="35560" numCol="1" spcCol="1270" anchor="ctr" anchorCtr="0">
          <a:noAutofit/>
        </a:bodyPr>
        <a:lstStyle/>
        <a:p>
          <a:pPr lvl="0" algn="l" defTabSz="622300">
            <a:lnSpc>
              <a:spcPct val="90000"/>
            </a:lnSpc>
            <a:spcBef>
              <a:spcPct val="0"/>
            </a:spcBef>
            <a:spcAft>
              <a:spcPct val="35000"/>
            </a:spcAft>
          </a:pPr>
          <a:r>
            <a:rPr lang="en-US" sz="1400" b="1" kern="1200" dirty="0" smtClean="0"/>
            <a:t>Learned Where Gaps Are Related to Technology</a:t>
          </a:r>
          <a:endParaRPr lang="en-US" sz="1400" b="1" kern="1200" dirty="0"/>
        </a:p>
      </dsp:txBody>
      <dsp:txXfrm>
        <a:off x="712137" y="1216658"/>
        <a:ext cx="2388535" cy="410144"/>
      </dsp:txXfrm>
    </dsp:sp>
    <dsp:sp modelId="{ACF2825B-A5F7-43ED-B49E-48E3F1622EA6}">
      <dsp:nvSpPr>
        <dsp:cNvPr id="0" name=""/>
        <dsp:cNvSpPr/>
      </dsp:nvSpPr>
      <dsp:spPr>
        <a:xfrm>
          <a:off x="382505" y="1199514"/>
          <a:ext cx="444433" cy="444433"/>
        </a:xfrm>
        <a:prstGeom prst="ellipse">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C8152C-291F-4704-AD7E-4A538B0E4A1A}">
      <dsp:nvSpPr>
        <dsp:cNvPr id="0" name=""/>
        <dsp:cNvSpPr/>
      </dsp:nvSpPr>
      <dsp:spPr>
        <a:xfrm>
          <a:off x="568641" y="1749356"/>
          <a:ext cx="2597332" cy="41104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2215" tIns="35560" rIns="35560" bIns="35560" numCol="1" spcCol="1270" anchor="ctr" anchorCtr="0">
          <a:noAutofit/>
        </a:bodyPr>
        <a:lstStyle/>
        <a:p>
          <a:pPr lvl="0" algn="l" defTabSz="622300">
            <a:lnSpc>
              <a:spcPct val="90000"/>
            </a:lnSpc>
            <a:spcBef>
              <a:spcPct val="0"/>
            </a:spcBef>
            <a:spcAft>
              <a:spcPct val="35000"/>
            </a:spcAft>
          </a:pPr>
          <a:r>
            <a:rPr lang="en-US" sz="1400" b="1" kern="1200" dirty="0" smtClean="0"/>
            <a:t>Learned Value of Bringing All Voices to the Table</a:t>
          </a:r>
          <a:endParaRPr lang="en-US" sz="1400" b="1" kern="1200" dirty="0"/>
        </a:p>
      </dsp:txBody>
      <dsp:txXfrm>
        <a:off x="568641" y="1749356"/>
        <a:ext cx="2597332" cy="411047"/>
      </dsp:txXfrm>
    </dsp:sp>
    <dsp:sp modelId="{31A4E785-EF43-499E-AB48-AD2D5AB15881}">
      <dsp:nvSpPr>
        <dsp:cNvPr id="0" name=""/>
        <dsp:cNvSpPr/>
      </dsp:nvSpPr>
      <dsp:spPr>
        <a:xfrm>
          <a:off x="304310" y="1732663"/>
          <a:ext cx="444433" cy="444433"/>
        </a:xfrm>
        <a:prstGeom prst="ellipse">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DDE333D-DC63-4AE9-81B7-28C8B15DA821}">
      <dsp:nvSpPr>
        <dsp:cNvPr id="0" name=""/>
        <dsp:cNvSpPr/>
      </dsp:nvSpPr>
      <dsp:spPr>
        <a:xfrm>
          <a:off x="310732" y="2266827"/>
          <a:ext cx="2858374" cy="44240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2215" tIns="35560" rIns="35560" bIns="35560" numCol="1" spcCol="1270" anchor="ctr" anchorCtr="0">
          <a:noAutofit/>
        </a:bodyPr>
        <a:lstStyle/>
        <a:p>
          <a:pPr lvl="0" algn="l" defTabSz="622300">
            <a:lnSpc>
              <a:spcPct val="90000"/>
            </a:lnSpc>
            <a:spcBef>
              <a:spcPct val="0"/>
            </a:spcBef>
            <a:spcAft>
              <a:spcPct val="35000"/>
            </a:spcAft>
          </a:pPr>
          <a:r>
            <a:rPr lang="en-US" sz="1400" b="1" kern="1200" dirty="0" smtClean="0"/>
            <a:t>Reinforced “Go Slow to Go Fast”</a:t>
          </a:r>
          <a:endParaRPr lang="en-US" sz="1400" b="1" kern="1200" dirty="0"/>
        </a:p>
      </dsp:txBody>
      <dsp:txXfrm>
        <a:off x="310732" y="2266827"/>
        <a:ext cx="2858374" cy="442402"/>
      </dsp:txXfrm>
    </dsp:sp>
    <dsp:sp modelId="{312A7067-427A-487E-93B1-E36294CACF1B}">
      <dsp:nvSpPr>
        <dsp:cNvPr id="0" name=""/>
        <dsp:cNvSpPr/>
      </dsp:nvSpPr>
      <dsp:spPr>
        <a:xfrm>
          <a:off x="49536" y="2265812"/>
          <a:ext cx="444433" cy="444433"/>
        </a:xfrm>
        <a:prstGeom prst="ellipse">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0498115-2C77-4446-B3E9-8444F2F43372}" type="datetimeFigureOut">
              <a:rPr lang="en-US" smtClean="0"/>
              <a:t>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9BD16-0DB5-4DC6-99BC-A62B100EA056}" type="slidenum">
              <a:rPr lang="en-US" smtClean="0"/>
              <a:t>‹#›</a:t>
            </a:fld>
            <a:endParaRPr lang="en-US"/>
          </a:p>
        </p:txBody>
      </p:sp>
    </p:spTree>
    <p:extLst>
      <p:ext uri="{BB962C8B-B14F-4D97-AF65-F5344CB8AC3E}">
        <p14:creationId xmlns:p14="http://schemas.microsoft.com/office/powerpoint/2010/main" val="3641150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498115-2C77-4446-B3E9-8444F2F43372}" type="datetimeFigureOut">
              <a:rPr lang="en-US" smtClean="0"/>
              <a:t>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9BD16-0DB5-4DC6-99BC-A62B100EA056}" type="slidenum">
              <a:rPr lang="en-US" smtClean="0"/>
              <a:t>‹#›</a:t>
            </a:fld>
            <a:endParaRPr lang="en-US"/>
          </a:p>
        </p:txBody>
      </p:sp>
    </p:spTree>
    <p:extLst>
      <p:ext uri="{BB962C8B-B14F-4D97-AF65-F5344CB8AC3E}">
        <p14:creationId xmlns:p14="http://schemas.microsoft.com/office/powerpoint/2010/main" val="2017780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498115-2C77-4446-B3E9-8444F2F43372}" type="datetimeFigureOut">
              <a:rPr lang="en-US" smtClean="0"/>
              <a:t>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9BD16-0DB5-4DC6-99BC-A62B100EA056}" type="slidenum">
              <a:rPr lang="en-US" smtClean="0"/>
              <a:t>‹#›</a:t>
            </a:fld>
            <a:endParaRPr lang="en-US"/>
          </a:p>
        </p:txBody>
      </p:sp>
    </p:spTree>
    <p:extLst>
      <p:ext uri="{BB962C8B-B14F-4D97-AF65-F5344CB8AC3E}">
        <p14:creationId xmlns:p14="http://schemas.microsoft.com/office/powerpoint/2010/main" val="2503578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498115-2C77-4446-B3E9-8444F2F43372}" type="datetimeFigureOut">
              <a:rPr lang="en-US" smtClean="0"/>
              <a:t>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9BD16-0DB5-4DC6-99BC-A62B100EA056}" type="slidenum">
              <a:rPr lang="en-US" smtClean="0"/>
              <a:t>‹#›</a:t>
            </a:fld>
            <a:endParaRPr lang="en-US"/>
          </a:p>
        </p:txBody>
      </p:sp>
    </p:spTree>
    <p:extLst>
      <p:ext uri="{BB962C8B-B14F-4D97-AF65-F5344CB8AC3E}">
        <p14:creationId xmlns:p14="http://schemas.microsoft.com/office/powerpoint/2010/main" val="2587644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0498115-2C77-4446-B3E9-8444F2F43372}" type="datetimeFigureOut">
              <a:rPr lang="en-US" smtClean="0"/>
              <a:t>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9BD16-0DB5-4DC6-99BC-A62B100EA056}" type="slidenum">
              <a:rPr lang="en-US" smtClean="0"/>
              <a:t>‹#›</a:t>
            </a:fld>
            <a:endParaRPr lang="en-US"/>
          </a:p>
        </p:txBody>
      </p:sp>
    </p:spTree>
    <p:extLst>
      <p:ext uri="{BB962C8B-B14F-4D97-AF65-F5344CB8AC3E}">
        <p14:creationId xmlns:p14="http://schemas.microsoft.com/office/powerpoint/2010/main" val="1961083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0498115-2C77-4446-B3E9-8444F2F43372}" type="datetimeFigureOut">
              <a:rPr lang="en-US" smtClean="0"/>
              <a:t>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39BD16-0DB5-4DC6-99BC-A62B100EA056}" type="slidenum">
              <a:rPr lang="en-US" smtClean="0"/>
              <a:t>‹#›</a:t>
            </a:fld>
            <a:endParaRPr lang="en-US"/>
          </a:p>
        </p:txBody>
      </p:sp>
    </p:spTree>
    <p:extLst>
      <p:ext uri="{BB962C8B-B14F-4D97-AF65-F5344CB8AC3E}">
        <p14:creationId xmlns:p14="http://schemas.microsoft.com/office/powerpoint/2010/main" val="275654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0498115-2C77-4446-B3E9-8444F2F43372}" type="datetimeFigureOut">
              <a:rPr lang="en-US" smtClean="0"/>
              <a:t>2/26/2021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39BD16-0DB5-4DC6-99BC-A62B100EA056}" type="slidenum">
              <a:rPr lang="en-US" smtClean="0"/>
              <a:t>‹#›</a:t>
            </a:fld>
            <a:endParaRPr lang="en-US"/>
          </a:p>
        </p:txBody>
      </p:sp>
    </p:spTree>
    <p:extLst>
      <p:ext uri="{BB962C8B-B14F-4D97-AF65-F5344CB8AC3E}">
        <p14:creationId xmlns:p14="http://schemas.microsoft.com/office/powerpoint/2010/main" val="4094017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498115-2C77-4446-B3E9-8444F2F43372}" type="datetimeFigureOut">
              <a:rPr lang="en-US" smtClean="0"/>
              <a:t>2/26/2021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39BD16-0DB5-4DC6-99BC-A62B100EA056}" type="slidenum">
              <a:rPr lang="en-US" smtClean="0"/>
              <a:t>‹#›</a:t>
            </a:fld>
            <a:endParaRPr lang="en-US"/>
          </a:p>
        </p:txBody>
      </p:sp>
    </p:spTree>
    <p:extLst>
      <p:ext uri="{BB962C8B-B14F-4D97-AF65-F5344CB8AC3E}">
        <p14:creationId xmlns:p14="http://schemas.microsoft.com/office/powerpoint/2010/main" val="965253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498115-2C77-4446-B3E9-8444F2F43372}" type="datetimeFigureOut">
              <a:rPr lang="en-US" smtClean="0"/>
              <a:t>2/26/2021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39BD16-0DB5-4DC6-99BC-A62B100EA056}" type="slidenum">
              <a:rPr lang="en-US" smtClean="0"/>
              <a:t>‹#›</a:t>
            </a:fld>
            <a:endParaRPr lang="en-US"/>
          </a:p>
        </p:txBody>
      </p:sp>
    </p:spTree>
    <p:extLst>
      <p:ext uri="{BB962C8B-B14F-4D97-AF65-F5344CB8AC3E}">
        <p14:creationId xmlns:p14="http://schemas.microsoft.com/office/powerpoint/2010/main" val="4061457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10498115-2C77-4446-B3E9-8444F2F43372}" type="datetimeFigureOut">
              <a:rPr lang="en-US" smtClean="0"/>
              <a:t>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39BD16-0DB5-4DC6-99BC-A62B100EA056}" type="slidenum">
              <a:rPr lang="en-US" smtClean="0"/>
              <a:t>‹#›</a:t>
            </a:fld>
            <a:endParaRPr lang="en-US"/>
          </a:p>
        </p:txBody>
      </p:sp>
    </p:spTree>
    <p:extLst>
      <p:ext uri="{BB962C8B-B14F-4D97-AF65-F5344CB8AC3E}">
        <p14:creationId xmlns:p14="http://schemas.microsoft.com/office/powerpoint/2010/main" val="160805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10498115-2C77-4446-B3E9-8444F2F43372}" type="datetimeFigureOut">
              <a:rPr lang="en-US" smtClean="0"/>
              <a:t>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39BD16-0DB5-4DC6-99BC-A62B100EA056}" type="slidenum">
              <a:rPr lang="en-US" smtClean="0"/>
              <a:t>‹#›</a:t>
            </a:fld>
            <a:endParaRPr lang="en-US"/>
          </a:p>
        </p:txBody>
      </p:sp>
    </p:spTree>
    <p:extLst>
      <p:ext uri="{BB962C8B-B14F-4D97-AF65-F5344CB8AC3E}">
        <p14:creationId xmlns:p14="http://schemas.microsoft.com/office/powerpoint/2010/main" val="3283793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10498115-2C77-4446-B3E9-8444F2F43372}" type="datetimeFigureOut">
              <a:rPr lang="en-US" smtClean="0"/>
              <a:t>2/26/2021</a:t>
            </a:fld>
            <a:endParaRPr 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1D39BD16-0DB5-4DC6-99BC-A62B100EA056}" type="slidenum">
              <a:rPr lang="en-US" smtClean="0"/>
              <a:t>‹#›</a:t>
            </a:fld>
            <a:endParaRPr lang="en-US"/>
          </a:p>
        </p:txBody>
      </p:sp>
    </p:spTree>
    <p:extLst>
      <p:ext uri="{BB962C8B-B14F-4D97-AF65-F5344CB8AC3E}">
        <p14:creationId xmlns:p14="http://schemas.microsoft.com/office/powerpoint/2010/main" val="25461736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openxmlformats.org/officeDocument/2006/relationships/diagramLayout" Target="../diagrams/layout2.xml"/><Relationship Id="rId18" Type="http://schemas.openxmlformats.org/officeDocument/2006/relationships/diagramLayout" Target="../diagrams/layout3.xml"/><Relationship Id="rId3" Type="http://schemas.openxmlformats.org/officeDocument/2006/relationships/hyperlink" Target="https://www.oregon.gov/ode/students-and-family/healthsafety/Documents/2019schnursereport.pdf" TargetMode="External"/><Relationship Id="rId21" Type="http://schemas.microsoft.com/office/2007/relationships/diagramDrawing" Target="../diagrams/drawing3.xml"/><Relationship Id="rId7" Type="http://schemas.openxmlformats.org/officeDocument/2006/relationships/diagramColors" Target="../diagrams/colors1.xml"/><Relationship Id="rId12" Type="http://schemas.openxmlformats.org/officeDocument/2006/relationships/diagramData" Target="../diagrams/data2.xml"/><Relationship Id="rId17" Type="http://schemas.openxmlformats.org/officeDocument/2006/relationships/diagramData" Target="../diagrams/data3.xml"/><Relationship Id="rId2" Type="http://schemas.openxmlformats.org/officeDocument/2006/relationships/hyperlink" Target="https://www.ode.state.or.us/data/reportcard/reports.aspx" TargetMode="External"/><Relationship Id="rId16" Type="http://schemas.microsoft.com/office/2007/relationships/diagramDrawing" Target="../diagrams/drawing2.xml"/><Relationship Id="rId20" Type="http://schemas.openxmlformats.org/officeDocument/2006/relationships/diagramColors" Target="../diagrams/colors3.xml"/><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image" Target="../media/image3.jpeg"/><Relationship Id="rId5" Type="http://schemas.openxmlformats.org/officeDocument/2006/relationships/diagramLayout" Target="../diagrams/layout1.xml"/><Relationship Id="rId15" Type="http://schemas.openxmlformats.org/officeDocument/2006/relationships/diagramColors" Target="../diagrams/colors2.xml"/><Relationship Id="rId10" Type="http://schemas.openxmlformats.org/officeDocument/2006/relationships/image" Target="../media/image2.png"/><Relationship Id="rId19" Type="http://schemas.openxmlformats.org/officeDocument/2006/relationships/diagramQuickStyle" Target="../diagrams/quickStyle3.xml"/><Relationship Id="rId4" Type="http://schemas.openxmlformats.org/officeDocument/2006/relationships/diagramData" Target="../diagrams/data1.xml"/><Relationship Id="rId9" Type="http://schemas.openxmlformats.org/officeDocument/2006/relationships/image" Target="../media/image1.png"/><Relationship Id="rId14" Type="http://schemas.openxmlformats.org/officeDocument/2006/relationships/diagramQuickStyle" Target="../diagrams/quickStyle2.xml"/><Relationship Id="rId22"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858000" cy="342900"/>
          </a:xfrm>
          <a:solidFill>
            <a:schemeClr val="accent4"/>
          </a:solidFill>
        </p:spPr>
        <p:txBody>
          <a:bodyPr>
            <a:noAutofit/>
          </a:bodyPr>
          <a:lstStyle/>
          <a:p>
            <a:r>
              <a:rPr lang="en-US" sz="1800" b="1" dirty="0" smtClean="0">
                <a:solidFill>
                  <a:schemeClr val="accent1">
                    <a:lumMod val="50000"/>
                  </a:schemeClr>
                </a:solidFill>
                <a:latin typeface="+mn-lt"/>
              </a:rPr>
              <a:t>Hillsboro School District</a:t>
            </a:r>
            <a:endParaRPr lang="en-US" sz="1800" b="1" dirty="0">
              <a:solidFill>
                <a:schemeClr val="accent1">
                  <a:lumMod val="50000"/>
                </a:schemeClr>
              </a:solidFill>
              <a:latin typeface="+mn-lt"/>
            </a:endParaRPr>
          </a:p>
        </p:txBody>
      </p:sp>
      <p:graphicFrame>
        <p:nvGraphicFramePr>
          <p:cNvPr id="4" name="Table 3" descr="This table contains data for student enrollment, percentage of students experiencing disability, nursing dependent student count, medically fragile student count, medically complex student count, percentage of students with free &amp; reduced lunch, county Medicaid eligibility rate. These are key data points to consider when implementing a Medicaid billing program." title="District-Specific Data Points"/>
          <p:cNvGraphicFramePr>
            <a:graphicFrameLocks noGrp="1"/>
          </p:cNvGraphicFramePr>
          <p:nvPr>
            <p:extLst>
              <p:ext uri="{D42A27DB-BD31-4B8C-83A1-F6EECF244321}">
                <p14:modId xmlns:p14="http://schemas.microsoft.com/office/powerpoint/2010/main" val="1023773461"/>
              </p:ext>
            </p:extLst>
          </p:nvPr>
        </p:nvGraphicFramePr>
        <p:xfrm>
          <a:off x="0" y="342901"/>
          <a:ext cx="6858000" cy="1276632"/>
        </p:xfrm>
        <a:graphic>
          <a:graphicData uri="http://schemas.openxmlformats.org/drawingml/2006/table">
            <a:tbl>
              <a:tblPr firstRow="1"/>
              <a:tblGrid>
                <a:gridCol w="945556">
                  <a:extLst>
                    <a:ext uri="{9D8B030D-6E8A-4147-A177-3AD203B41FA5}">
                      <a16:colId xmlns:a16="http://schemas.microsoft.com/office/drawing/2014/main" val="2933126324"/>
                    </a:ext>
                  </a:extLst>
                </a:gridCol>
                <a:gridCol w="1086846">
                  <a:extLst>
                    <a:ext uri="{9D8B030D-6E8A-4147-A177-3AD203B41FA5}">
                      <a16:colId xmlns:a16="http://schemas.microsoft.com/office/drawing/2014/main" val="1599412756"/>
                    </a:ext>
                  </a:extLst>
                </a:gridCol>
                <a:gridCol w="934688">
                  <a:extLst>
                    <a:ext uri="{9D8B030D-6E8A-4147-A177-3AD203B41FA5}">
                      <a16:colId xmlns:a16="http://schemas.microsoft.com/office/drawing/2014/main" val="3436236921"/>
                    </a:ext>
                  </a:extLst>
                </a:gridCol>
                <a:gridCol w="847740">
                  <a:extLst>
                    <a:ext uri="{9D8B030D-6E8A-4147-A177-3AD203B41FA5}">
                      <a16:colId xmlns:a16="http://schemas.microsoft.com/office/drawing/2014/main" val="4030214913"/>
                    </a:ext>
                  </a:extLst>
                </a:gridCol>
                <a:gridCol w="858609">
                  <a:extLst>
                    <a:ext uri="{9D8B030D-6E8A-4147-A177-3AD203B41FA5}">
                      <a16:colId xmlns:a16="http://schemas.microsoft.com/office/drawing/2014/main" val="593241536"/>
                    </a:ext>
                  </a:extLst>
                </a:gridCol>
                <a:gridCol w="1325952">
                  <a:extLst>
                    <a:ext uri="{9D8B030D-6E8A-4147-A177-3AD203B41FA5}">
                      <a16:colId xmlns:a16="http://schemas.microsoft.com/office/drawing/2014/main" val="3978003496"/>
                    </a:ext>
                  </a:extLst>
                </a:gridCol>
                <a:gridCol w="858609">
                  <a:extLst>
                    <a:ext uri="{9D8B030D-6E8A-4147-A177-3AD203B41FA5}">
                      <a16:colId xmlns:a16="http://schemas.microsoft.com/office/drawing/2014/main" val="338310873"/>
                    </a:ext>
                  </a:extLst>
                </a:gridCol>
              </a:tblGrid>
              <a:tr h="684882">
                <a:tc>
                  <a:txBody>
                    <a:bodyPr/>
                    <a:lstStyle/>
                    <a:p>
                      <a:pPr algn="ctr" rtl="0" fontAlgn="t">
                        <a:spcBef>
                          <a:spcPts val="0"/>
                        </a:spcBef>
                        <a:spcAft>
                          <a:spcPts val="0"/>
                        </a:spcAft>
                      </a:pPr>
                      <a:r>
                        <a:rPr lang="en-US" sz="1150" b="1" i="0" u="none" strike="noStrike" dirty="0">
                          <a:solidFill>
                            <a:srgbClr val="6AA84F"/>
                          </a:solidFill>
                          <a:effectLst/>
                          <a:latin typeface="Calibri" panose="020F0502020204030204" pitchFamily="34" charset="0"/>
                        </a:rPr>
                        <a:t>Student Enrollment</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73763"/>
                    </a:solidFill>
                  </a:tcPr>
                </a:tc>
                <a:tc>
                  <a:txBody>
                    <a:bodyPr/>
                    <a:lstStyle/>
                    <a:p>
                      <a:pPr algn="ctr" rtl="0" fontAlgn="t">
                        <a:spcBef>
                          <a:spcPts val="0"/>
                        </a:spcBef>
                        <a:spcAft>
                          <a:spcPts val="0"/>
                        </a:spcAft>
                      </a:pPr>
                      <a:r>
                        <a:rPr lang="en-US" sz="1150" b="1" i="0" u="none" strike="noStrike">
                          <a:solidFill>
                            <a:srgbClr val="6AA84F"/>
                          </a:solidFill>
                          <a:effectLst/>
                          <a:latin typeface="Calibri" panose="020F0502020204030204" pitchFamily="34" charset="0"/>
                        </a:rPr>
                        <a:t>Percentage of Students Experiencing Disability</a:t>
                      </a:r>
                      <a:endParaRPr lang="en-US">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73763"/>
                    </a:solidFill>
                  </a:tcPr>
                </a:tc>
                <a:tc>
                  <a:txBody>
                    <a:bodyPr/>
                    <a:lstStyle/>
                    <a:p>
                      <a:pPr algn="ctr" rtl="0" fontAlgn="t">
                        <a:spcBef>
                          <a:spcPts val="0"/>
                        </a:spcBef>
                        <a:spcAft>
                          <a:spcPts val="0"/>
                        </a:spcAft>
                      </a:pPr>
                      <a:r>
                        <a:rPr lang="en-US" sz="1150" b="1" i="0" u="none" strike="noStrike" dirty="0">
                          <a:solidFill>
                            <a:srgbClr val="6AA84F"/>
                          </a:solidFill>
                          <a:effectLst/>
                          <a:latin typeface="Calibri" panose="020F0502020204030204" pitchFamily="34" charset="0"/>
                        </a:rPr>
                        <a:t>Nursing </a:t>
                      </a:r>
                      <a:r>
                        <a:rPr lang="en-US" sz="1150" b="1" i="0" u="none" strike="noStrike" dirty="0" smtClean="0">
                          <a:solidFill>
                            <a:srgbClr val="6AA84F"/>
                          </a:solidFill>
                          <a:effectLst/>
                          <a:latin typeface="Calibri" panose="020F0502020204030204" pitchFamily="34" charset="0"/>
                        </a:rPr>
                        <a:t>Dependent Student </a:t>
                      </a:r>
                      <a:r>
                        <a:rPr lang="en-US" sz="1150" b="1" i="0" u="none" strike="noStrike" dirty="0">
                          <a:solidFill>
                            <a:srgbClr val="6AA84F"/>
                          </a:solidFill>
                          <a:effectLst/>
                          <a:latin typeface="Calibri" panose="020F0502020204030204" pitchFamily="34" charset="0"/>
                        </a:rPr>
                        <a:t>Count</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73763"/>
                    </a:solidFill>
                  </a:tcPr>
                </a:tc>
                <a:tc>
                  <a:txBody>
                    <a:bodyPr/>
                    <a:lstStyle/>
                    <a:p>
                      <a:pPr algn="ctr" rtl="0" fontAlgn="t">
                        <a:spcBef>
                          <a:spcPts val="0"/>
                        </a:spcBef>
                        <a:spcAft>
                          <a:spcPts val="0"/>
                        </a:spcAft>
                      </a:pPr>
                      <a:r>
                        <a:rPr lang="en-US" sz="1150" b="1" i="0" u="none" strike="noStrike" dirty="0">
                          <a:solidFill>
                            <a:srgbClr val="6AA84F"/>
                          </a:solidFill>
                          <a:effectLst/>
                          <a:latin typeface="Calibri" panose="020F0502020204030204" pitchFamily="34" charset="0"/>
                        </a:rPr>
                        <a:t>Medically Fragile Student Count</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73763"/>
                    </a:solidFill>
                  </a:tcPr>
                </a:tc>
                <a:tc>
                  <a:txBody>
                    <a:bodyPr/>
                    <a:lstStyle/>
                    <a:p>
                      <a:pPr algn="ctr" rtl="0" fontAlgn="t">
                        <a:spcBef>
                          <a:spcPts val="0"/>
                        </a:spcBef>
                        <a:spcAft>
                          <a:spcPts val="0"/>
                        </a:spcAft>
                      </a:pPr>
                      <a:r>
                        <a:rPr lang="en-US" sz="1150" b="1" i="0" u="none" strike="noStrike">
                          <a:solidFill>
                            <a:srgbClr val="6AA84F"/>
                          </a:solidFill>
                          <a:effectLst/>
                          <a:latin typeface="Calibri" panose="020F0502020204030204" pitchFamily="34" charset="0"/>
                        </a:rPr>
                        <a:t>Medically Complex Student Count</a:t>
                      </a:r>
                      <a:endParaRPr lang="en-US">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73763"/>
                    </a:solidFill>
                  </a:tcPr>
                </a:tc>
                <a:tc>
                  <a:txBody>
                    <a:bodyPr/>
                    <a:lstStyle/>
                    <a:p>
                      <a:pPr algn="ctr" rtl="0" fontAlgn="t">
                        <a:spcBef>
                          <a:spcPts val="0"/>
                        </a:spcBef>
                        <a:spcAft>
                          <a:spcPts val="0"/>
                        </a:spcAft>
                      </a:pPr>
                      <a:r>
                        <a:rPr lang="en-US" sz="1150" b="1" i="0" u="none" strike="noStrike" dirty="0">
                          <a:solidFill>
                            <a:srgbClr val="6AA84F"/>
                          </a:solidFill>
                          <a:effectLst/>
                          <a:latin typeface="Calibri" panose="020F0502020204030204" pitchFamily="34" charset="0"/>
                        </a:rPr>
                        <a:t>Percentage of Students with Free &amp; Reduced Lunch</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73763"/>
                    </a:solidFill>
                  </a:tcPr>
                </a:tc>
                <a:tc>
                  <a:txBody>
                    <a:bodyPr/>
                    <a:lstStyle/>
                    <a:p>
                      <a:pPr algn="ctr" rtl="0" fontAlgn="t">
                        <a:spcBef>
                          <a:spcPts val="0"/>
                        </a:spcBef>
                        <a:spcAft>
                          <a:spcPts val="0"/>
                        </a:spcAft>
                      </a:pPr>
                      <a:r>
                        <a:rPr lang="en-US" sz="1150" b="1" i="0" u="none" strike="noStrike">
                          <a:solidFill>
                            <a:srgbClr val="6AA84F"/>
                          </a:solidFill>
                          <a:effectLst/>
                          <a:latin typeface="Calibri" panose="020F0502020204030204" pitchFamily="34" charset="0"/>
                        </a:rPr>
                        <a:t>County Medicaid Eligibility Rate</a:t>
                      </a:r>
                      <a:endParaRPr lang="en-US">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73763"/>
                    </a:solidFill>
                  </a:tcPr>
                </a:tc>
                <a:extLst>
                  <a:ext uri="{0D108BD9-81ED-4DB2-BD59-A6C34878D82A}">
                    <a16:rowId xmlns:a16="http://schemas.microsoft.com/office/drawing/2014/main" val="1445010831"/>
                  </a:ext>
                </a:extLst>
              </a:tr>
              <a:tr h="448592">
                <a:tc>
                  <a:txBody>
                    <a:bodyPr/>
                    <a:lstStyle/>
                    <a:p>
                      <a:pPr algn="ctr" rtl="0" fontAlgn="t">
                        <a:spcBef>
                          <a:spcPts val="0"/>
                        </a:spcBef>
                        <a:spcAft>
                          <a:spcPts val="0"/>
                        </a:spcAft>
                      </a:pPr>
                      <a:r>
                        <a:rPr lang="en-US" sz="1150" b="0" i="0" u="none" strike="noStrike" dirty="0" smtClean="0">
                          <a:solidFill>
                            <a:srgbClr val="000000"/>
                          </a:solidFill>
                          <a:effectLst/>
                          <a:latin typeface="Calibri" panose="020F0502020204030204" pitchFamily="34" charset="0"/>
                        </a:rPr>
                        <a:t>20,221</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US" sz="1150" b="0" i="0" u="none" strike="noStrike" dirty="0" smtClean="0">
                          <a:solidFill>
                            <a:srgbClr val="000000"/>
                          </a:solidFill>
                          <a:effectLst/>
                          <a:latin typeface="Calibri" panose="020F0502020204030204" pitchFamily="34" charset="0"/>
                        </a:rPr>
                        <a:t>16%</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US" dirty="0" smtClean="0">
                          <a:effectLst/>
                        </a:rPr>
                        <a:t>*</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US" sz="1150" b="0" i="0" u="none" strike="noStrike" dirty="0" smtClean="0">
                          <a:solidFill>
                            <a:srgbClr val="000000"/>
                          </a:solidFill>
                          <a:effectLst/>
                          <a:latin typeface="Calibri" panose="020F0502020204030204" pitchFamily="34" charset="0"/>
                        </a:rPr>
                        <a:t>149</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US" sz="1150" b="0" i="0" u="none" strike="noStrike" dirty="0" smtClean="0">
                          <a:solidFill>
                            <a:srgbClr val="000000"/>
                          </a:solidFill>
                          <a:effectLst/>
                          <a:latin typeface="Calibri" panose="020F0502020204030204" pitchFamily="34" charset="0"/>
                        </a:rPr>
                        <a:t>826</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US" sz="1150" b="0" i="0" u="none" strike="noStrike" dirty="0" smtClean="0">
                          <a:solidFill>
                            <a:srgbClr val="000000"/>
                          </a:solidFill>
                          <a:effectLst/>
                          <a:latin typeface="Calibri" panose="020F0502020204030204" pitchFamily="34" charset="0"/>
                        </a:rPr>
                        <a:t>57%</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US" sz="1150" b="0" i="0" u="none" strike="noStrike" dirty="0" smtClean="0">
                          <a:solidFill>
                            <a:srgbClr val="000000"/>
                          </a:solidFill>
                          <a:effectLst/>
                          <a:latin typeface="Calibri" panose="020F0502020204030204" pitchFamily="34" charset="0"/>
                        </a:rPr>
                        <a:t>39.74%</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0074201"/>
                  </a:ext>
                </a:extLst>
              </a:tr>
            </a:tbl>
          </a:graphicData>
        </a:graphic>
      </p:graphicFrame>
      <p:sp>
        <p:nvSpPr>
          <p:cNvPr id="5" name="Rectangle 1"/>
          <p:cNvSpPr>
            <a:spLocks noChangeArrowheads="1"/>
          </p:cNvSpPr>
          <p:nvPr/>
        </p:nvSpPr>
        <p:spPr bwMode="auto">
          <a:xfrm>
            <a:off x="-54588" y="1626310"/>
            <a:ext cx="70759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sng" strike="noStrike" cap="none" normalizeH="0" baseline="0" dirty="0" smtClean="0">
                <a:ln>
                  <a:noFill/>
                </a:ln>
                <a:solidFill>
                  <a:srgbClr val="1155CC"/>
                </a:solidFill>
                <a:effectLst/>
                <a:latin typeface="Calibri" panose="020F0502020204030204" pitchFamily="34" charset="0"/>
                <a:cs typeface="Calibri" panose="020F0502020204030204" pitchFamily="34" charset="0"/>
                <a:hlinkClick r:id="rId2"/>
              </a:rPr>
              <a:t>2018-19 School District Report Card Data</a:t>
            </a:r>
            <a:r>
              <a:rPr kumimoji="0" lang="en-US" altLang="en-US" sz="1100" b="0" i="0" u="none" strike="noStrike" cap="none" normalizeH="0" baseline="0" dirty="0" smtClean="0">
                <a:ln>
                  <a:noFill/>
                </a:ln>
                <a:solidFill>
                  <a:srgbClr val="000000"/>
                </a:solidFill>
                <a:effectLst/>
                <a:latin typeface="Calibri" panose="020F0502020204030204" pitchFamily="34" charset="0"/>
                <a:cs typeface="Calibri" panose="020F0502020204030204" pitchFamily="34" charset="0"/>
              </a:rPr>
              <a:t>, 2018-19 Medicaid Eligibility Rate Data, and </a:t>
            </a:r>
            <a:r>
              <a:rPr kumimoji="0" lang="en-US" altLang="en-US" sz="1100" b="0" i="0" u="sng" strike="noStrike" cap="none" normalizeH="0" baseline="0" dirty="0" smtClean="0">
                <a:ln>
                  <a:noFill/>
                </a:ln>
                <a:solidFill>
                  <a:srgbClr val="1155CC"/>
                </a:solidFill>
                <a:effectLst/>
                <a:latin typeface="Calibri" panose="020F0502020204030204" pitchFamily="34" charset="0"/>
                <a:cs typeface="Calibri" panose="020F0502020204030204" pitchFamily="34" charset="0"/>
                <a:hlinkClick r:id="rId3"/>
              </a:rPr>
              <a:t>2018-19 School Nurse Report Data</a:t>
            </a:r>
            <a:r>
              <a:rPr kumimoji="0" lang="en-US" altLang="en-US" sz="4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 name="TextBox 5"/>
          <p:cNvSpPr txBox="1"/>
          <p:nvPr/>
        </p:nvSpPr>
        <p:spPr>
          <a:xfrm>
            <a:off x="-38612" y="1868740"/>
            <a:ext cx="3181350" cy="2462213"/>
          </a:xfrm>
          <a:prstGeom prst="rect">
            <a:avLst/>
          </a:prstGeom>
          <a:noFill/>
        </p:spPr>
        <p:txBody>
          <a:bodyPr wrap="square" rtlCol="0">
            <a:spAutoFit/>
          </a:bodyPr>
          <a:lstStyle/>
          <a:p>
            <a:pPr marL="171450" indent="-171450" algn="just">
              <a:spcAft>
                <a:spcPts val="600"/>
              </a:spcAft>
              <a:buFont typeface="Arial" panose="020B0604020202020204" pitchFamily="34" charset="0"/>
              <a:buChar char="•"/>
            </a:pPr>
            <a:r>
              <a:rPr lang="en-US" sz="1200" dirty="0" smtClean="0"/>
              <a:t>Hillsboro </a:t>
            </a:r>
            <a:r>
              <a:rPr lang="en-US" sz="1200" dirty="0"/>
              <a:t>School District is located in </a:t>
            </a:r>
            <a:r>
              <a:rPr lang="en-US" sz="1200" dirty="0" smtClean="0"/>
              <a:t>Hillsboro, </a:t>
            </a:r>
            <a:r>
              <a:rPr lang="en-US" sz="1200" dirty="0"/>
              <a:t>Oregon in </a:t>
            </a:r>
            <a:r>
              <a:rPr lang="en-US" sz="1200" dirty="0" smtClean="0"/>
              <a:t>Washington </a:t>
            </a:r>
            <a:r>
              <a:rPr lang="en-US" sz="1200" dirty="0"/>
              <a:t>County. They were accepted into the SB111 pilot project </a:t>
            </a:r>
            <a:r>
              <a:rPr lang="en-US" sz="1200" dirty="0" smtClean="0"/>
              <a:t>in May 2018 and </a:t>
            </a:r>
            <a:r>
              <a:rPr lang="en-US" sz="1200" dirty="0"/>
              <a:t>became an enrolled School Medical </a:t>
            </a:r>
            <a:r>
              <a:rPr lang="en-US" sz="1200" dirty="0" smtClean="0"/>
              <a:t>Provider.</a:t>
            </a:r>
          </a:p>
          <a:p>
            <a:pPr marL="171450" indent="-171450" algn="just">
              <a:spcAft>
                <a:spcPts val="600"/>
              </a:spcAft>
              <a:buFont typeface="Arial" panose="020B0604020202020204" pitchFamily="34" charset="0"/>
              <a:buChar char="•"/>
            </a:pPr>
            <a:r>
              <a:rPr lang="en-US" sz="1200" dirty="0" smtClean="0"/>
              <a:t>In </a:t>
            </a:r>
            <a:r>
              <a:rPr lang="en-US" sz="1200" dirty="0"/>
              <a:t>February of 2019, </a:t>
            </a:r>
            <a:r>
              <a:rPr lang="en-US" sz="1200" dirty="0" smtClean="0"/>
              <a:t>Hillsboro </a:t>
            </a:r>
            <a:r>
              <a:rPr lang="en-US" sz="1200" dirty="0"/>
              <a:t>reported an initial start-up cost estimate of </a:t>
            </a:r>
            <a:r>
              <a:rPr lang="en-US" sz="1200" dirty="0" smtClean="0"/>
              <a:t>$42,840 </a:t>
            </a:r>
            <a:r>
              <a:rPr lang="en-US" sz="1200" dirty="0"/>
              <a:t>for the first </a:t>
            </a:r>
            <a:r>
              <a:rPr lang="en-US" sz="1200" dirty="0" smtClean="0"/>
              <a:t>phase </a:t>
            </a:r>
            <a:r>
              <a:rPr lang="en-US" sz="1200" dirty="0"/>
              <a:t>of the pilot project. </a:t>
            </a:r>
            <a:endParaRPr lang="en-US" sz="1200" dirty="0" smtClean="0"/>
          </a:p>
          <a:p>
            <a:pPr marL="171450" indent="-171450" algn="just">
              <a:spcAft>
                <a:spcPts val="600"/>
              </a:spcAft>
              <a:buFont typeface="Arial" panose="020B0604020202020204" pitchFamily="34" charset="0"/>
              <a:buChar char="•"/>
            </a:pPr>
            <a:r>
              <a:rPr lang="en-US" sz="1200" dirty="0"/>
              <a:t>Their first billing submission was on </a:t>
            </a:r>
            <a:r>
              <a:rPr lang="en-US" sz="1200" dirty="0" smtClean="0"/>
              <a:t>10/23/2019. As of September 16, 2020, Hillsboro School </a:t>
            </a:r>
            <a:r>
              <a:rPr lang="en-US" sz="1200" dirty="0"/>
              <a:t>District </a:t>
            </a:r>
            <a:r>
              <a:rPr lang="en-US" sz="1200" dirty="0" smtClean="0"/>
              <a:t>had received a total Medicaid </a:t>
            </a:r>
            <a:r>
              <a:rPr lang="en-US" sz="1200" dirty="0"/>
              <a:t>reimbursement </a:t>
            </a:r>
            <a:r>
              <a:rPr lang="en-US" sz="1200" dirty="0" smtClean="0"/>
              <a:t>of $47, 529.</a:t>
            </a:r>
            <a:endParaRPr lang="en-US" sz="1200" dirty="0"/>
          </a:p>
        </p:txBody>
      </p:sp>
      <p:grpSp>
        <p:nvGrpSpPr>
          <p:cNvPr id="7" name="Group 6" descr="graphic shows date the district entered the pilot project, date they became an enrolled school medical provider, and date of first billing submission." title="Implementation Graphic"/>
          <p:cNvGrpSpPr/>
          <p:nvPr/>
        </p:nvGrpSpPr>
        <p:grpSpPr>
          <a:xfrm>
            <a:off x="3208767" y="1649471"/>
            <a:ext cx="3609975" cy="2210279"/>
            <a:chOff x="1524000" y="1397000"/>
            <a:chExt cx="7167418" cy="4394200"/>
          </a:xfrm>
        </p:grpSpPr>
        <p:grpSp>
          <p:nvGrpSpPr>
            <p:cNvPr id="8" name="Group 7"/>
            <p:cNvGrpSpPr/>
            <p:nvPr/>
          </p:nvGrpSpPr>
          <p:grpSpPr>
            <a:xfrm>
              <a:off x="1524000" y="1397000"/>
              <a:ext cx="7167418" cy="4394200"/>
              <a:chOff x="1524000" y="1397000"/>
              <a:chExt cx="7167418" cy="4394200"/>
            </a:xfrm>
          </p:grpSpPr>
          <p:grpSp>
            <p:nvGrpSpPr>
              <p:cNvPr id="10" name="Group 9"/>
              <p:cNvGrpSpPr/>
              <p:nvPr/>
            </p:nvGrpSpPr>
            <p:grpSpPr>
              <a:xfrm>
                <a:off x="1524000" y="1397000"/>
                <a:ext cx="7167418" cy="4394200"/>
                <a:chOff x="1524000" y="1397000"/>
                <a:chExt cx="7167418" cy="4394200"/>
              </a:xfrm>
            </p:grpSpPr>
            <p:graphicFrame>
              <p:nvGraphicFramePr>
                <p:cNvPr id="12" name="Diagram 11"/>
                <p:cNvGraphicFramePr/>
                <p:nvPr>
                  <p:extLst>
                    <p:ext uri="{D42A27DB-BD31-4B8C-83A1-F6EECF244321}">
                      <p14:modId xmlns:p14="http://schemas.microsoft.com/office/powerpoint/2010/main" val="1600381757"/>
                    </p:ext>
                  </p:extLst>
                </p:nvPr>
              </p:nvGraphicFramePr>
              <p:xfrm>
                <a:off x="1524000" y="1397000"/>
                <a:ext cx="7167418" cy="4394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3" name="Picture 12" descr="Save Your Doctor Time - Medical Questionnaire"/>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33456" y="3151910"/>
                  <a:ext cx="1182254" cy="1182254"/>
                </a:xfrm>
                <a:prstGeom prst="rect">
                  <a:avLst/>
                </a:prstGeom>
                <a:ln>
                  <a:solidFill>
                    <a:schemeClr val="accent1"/>
                  </a:solidFill>
                </a:ln>
              </p:spPr>
            </p:pic>
          </p:grpSp>
          <p:pic>
            <p:nvPicPr>
              <p:cNvPr id="11" name="Picture 10" descr="File:Emoji u1f4b0.svg - Wikimedia Commons"/>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828056" y="2828638"/>
                <a:ext cx="1205345" cy="1205345"/>
              </a:xfrm>
              <a:prstGeom prst="rect">
                <a:avLst/>
              </a:prstGeom>
              <a:ln>
                <a:solidFill>
                  <a:schemeClr val="accent1"/>
                </a:solidFill>
              </a:ln>
            </p:spPr>
          </p:pic>
        </p:grpSp>
        <p:pic>
          <p:nvPicPr>
            <p:cNvPr id="9" name="Picture 8" descr="A people holding onto a launched rocket and c.. | Free stock vector - 47850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92675" y="2948638"/>
              <a:ext cx="1085345" cy="1085345"/>
            </a:xfrm>
            <a:prstGeom prst="rect">
              <a:avLst/>
            </a:prstGeom>
            <a:ln>
              <a:solidFill>
                <a:schemeClr val="accent1"/>
              </a:solidFill>
            </a:ln>
          </p:spPr>
        </p:pic>
      </p:grpSp>
      <p:sp>
        <p:nvSpPr>
          <p:cNvPr id="16" name="Title 1"/>
          <p:cNvSpPr txBox="1">
            <a:spLocks/>
          </p:cNvSpPr>
          <p:nvPr/>
        </p:nvSpPr>
        <p:spPr>
          <a:xfrm>
            <a:off x="0" y="4276501"/>
            <a:ext cx="6912400" cy="245245"/>
          </a:xfrm>
          <a:prstGeom prst="rect">
            <a:avLst/>
          </a:prstGeom>
          <a:solidFill>
            <a:schemeClr val="accent1">
              <a:lumMod val="50000"/>
            </a:schemeClr>
          </a:solidFill>
        </p:spPr>
        <p:txBody>
          <a:bodyPr vert="horz" lIns="91440" tIns="45720" rIns="91440" bIns="45720" rtlCol="0" anchor="b">
            <a:normAutofit fontScale="92500" lnSpcReduction="2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1400" b="1" dirty="0" smtClean="0">
                <a:solidFill>
                  <a:srgbClr val="92D050"/>
                </a:solidFill>
                <a:latin typeface="+mn-lt"/>
              </a:rPr>
              <a:t>Reimbursement Information</a:t>
            </a:r>
            <a:endParaRPr lang="en-US" sz="1400" b="1" dirty="0">
              <a:solidFill>
                <a:srgbClr val="92D050"/>
              </a:solidFill>
              <a:latin typeface="+mn-lt"/>
            </a:endParaRPr>
          </a:p>
        </p:txBody>
      </p:sp>
      <p:sp>
        <p:nvSpPr>
          <p:cNvPr id="17" name="TextBox 16"/>
          <p:cNvSpPr txBox="1"/>
          <p:nvPr/>
        </p:nvSpPr>
        <p:spPr>
          <a:xfrm>
            <a:off x="3794481" y="4609842"/>
            <a:ext cx="3070772" cy="2392963"/>
          </a:xfrm>
          <a:prstGeom prst="rect">
            <a:avLst/>
          </a:prstGeom>
          <a:noFill/>
        </p:spPr>
        <p:txBody>
          <a:bodyPr wrap="square" rtlCol="0">
            <a:spAutoFit/>
          </a:bodyPr>
          <a:lstStyle/>
          <a:p>
            <a:pPr marL="171450" indent="-171450" algn="just">
              <a:buFont typeface="Arial" panose="020B0604020202020204" pitchFamily="34" charset="0"/>
              <a:buChar char="•"/>
            </a:pPr>
            <a:r>
              <a:rPr lang="en-US" sz="1150" dirty="0" smtClean="0"/>
              <a:t>In the first year of the pilot project, Hillsboro worked to implement systems, integrate technology platforms, develop cost rates, and train staff.</a:t>
            </a:r>
          </a:p>
          <a:p>
            <a:pPr marL="171450" indent="-171450" algn="just">
              <a:buFont typeface="Arial" panose="020B0604020202020204" pitchFamily="34" charset="0"/>
              <a:buChar char="•"/>
            </a:pPr>
            <a:r>
              <a:rPr lang="en-US" sz="1150" dirty="0"/>
              <a:t>Hillsboro </a:t>
            </a:r>
            <a:r>
              <a:rPr lang="en-US" sz="1150" dirty="0" smtClean="0"/>
              <a:t>began billing </a:t>
            </a:r>
            <a:r>
              <a:rPr lang="en-US" sz="1150" dirty="0"/>
              <a:t>for 15 students. Mid-way </a:t>
            </a:r>
            <a:r>
              <a:rPr lang="en-US" sz="1150" dirty="0" smtClean="0"/>
              <a:t>through the pilot project, their Medicaid coordinator retired. There were also workload issues with licensed staff. Due to that, Hillsboro put a hold on participation in the pilot project. </a:t>
            </a:r>
          </a:p>
          <a:p>
            <a:pPr marL="171450" indent="-171450" algn="just">
              <a:buFont typeface="Arial" panose="020B0604020202020204" pitchFamily="34" charset="0"/>
              <a:buChar char="•"/>
            </a:pPr>
            <a:r>
              <a:rPr lang="en-US" sz="1150" dirty="0"/>
              <a:t>Hillsboro School District utilized their Medicaid reimbursement to partially fund a nurse</a:t>
            </a:r>
            <a:r>
              <a:rPr lang="en-US" sz="1150" dirty="0" smtClean="0"/>
              <a:t>.</a:t>
            </a:r>
            <a:endParaRPr lang="en-US" sz="1150" dirty="0"/>
          </a:p>
        </p:txBody>
      </p:sp>
      <p:sp>
        <p:nvSpPr>
          <p:cNvPr id="22" name="Title 1"/>
          <p:cNvSpPr txBox="1">
            <a:spLocks/>
          </p:cNvSpPr>
          <p:nvPr/>
        </p:nvSpPr>
        <p:spPr>
          <a:xfrm>
            <a:off x="-12058" y="7321125"/>
            <a:ext cx="6877311" cy="297890"/>
          </a:xfrm>
          <a:prstGeom prst="rect">
            <a:avLst/>
          </a:prstGeom>
          <a:solidFill>
            <a:schemeClr val="accent1">
              <a:lumMod val="50000"/>
            </a:schemeClr>
          </a:solidFill>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1400" b="1" dirty="0" smtClean="0">
                <a:solidFill>
                  <a:srgbClr val="92D050"/>
                </a:solidFill>
                <a:latin typeface="+mn-lt"/>
              </a:rPr>
              <a:t>In Conclusion</a:t>
            </a:r>
            <a:endParaRPr lang="en-US" sz="1400" b="1" dirty="0">
              <a:solidFill>
                <a:srgbClr val="92D050"/>
              </a:solidFill>
              <a:latin typeface="+mn-lt"/>
            </a:endParaRPr>
          </a:p>
        </p:txBody>
      </p:sp>
      <p:sp>
        <p:nvSpPr>
          <p:cNvPr id="21" name="TextBox 20"/>
          <p:cNvSpPr txBox="1"/>
          <p:nvPr/>
        </p:nvSpPr>
        <p:spPr>
          <a:xfrm>
            <a:off x="-12057" y="7575263"/>
            <a:ext cx="6858000" cy="1384995"/>
          </a:xfrm>
          <a:prstGeom prst="rect">
            <a:avLst/>
          </a:prstGeom>
          <a:noFill/>
        </p:spPr>
        <p:txBody>
          <a:bodyPr wrap="square" rtlCol="0">
            <a:spAutoFit/>
          </a:bodyPr>
          <a:lstStyle/>
          <a:p>
            <a:pPr marL="171450" indent="-171450">
              <a:buFont typeface="Arial" panose="020B0604020202020204" pitchFamily="34" charset="0"/>
              <a:buChar char="•"/>
            </a:pPr>
            <a:r>
              <a:rPr lang="en-US" sz="1200" b="1" u="sng" dirty="0" smtClean="0"/>
              <a:t>Future Outlook</a:t>
            </a:r>
            <a:r>
              <a:rPr lang="en-US" sz="1200" dirty="0" smtClean="0"/>
              <a:t>: Hillsboro </a:t>
            </a:r>
            <a:r>
              <a:rPr lang="en-US" sz="1200" dirty="0"/>
              <a:t>School District </a:t>
            </a:r>
            <a:r>
              <a:rPr lang="en-US" sz="1200" dirty="0" smtClean="0"/>
              <a:t>has put a pause on billing for now. Due to stress placed on staff and some unforeseen obstacles, Hillsboro does not feel that the benefits have outweighed the costs of Medicaid billing. That being said, they may pick back up at a later date if the right pieces are in place.</a:t>
            </a:r>
          </a:p>
          <a:p>
            <a:pPr marL="171450" indent="-171450">
              <a:buFont typeface="Arial" panose="020B0604020202020204" pitchFamily="34" charset="0"/>
              <a:buChar char="•"/>
            </a:pPr>
            <a:r>
              <a:rPr lang="en-US" sz="1200" b="1" u="sng" dirty="0" smtClean="0"/>
              <a:t>Recommendations for the State</a:t>
            </a:r>
            <a:r>
              <a:rPr lang="en-US" sz="1200" b="1" dirty="0" smtClean="0"/>
              <a:t>: </a:t>
            </a:r>
            <a:r>
              <a:rPr lang="en-US" sz="1200" dirty="0" smtClean="0"/>
              <a:t>Startup funding for implementation would be helpful, particularly with staffing  needs</a:t>
            </a:r>
            <a:r>
              <a:rPr lang="en-US" sz="1200" b="1" dirty="0" smtClean="0"/>
              <a:t>. </a:t>
            </a:r>
            <a:r>
              <a:rPr lang="en-US" sz="1200" dirty="0" smtClean="0"/>
              <a:t>Initial startup and workload is difficult.</a:t>
            </a:r>
          </a:p>
          <a:p>
            <a:pPr marL="171450" indent="-171450">
              <a:buFont typeface="Arial" panose="020B0604020202020204" pitchFamily="34" charset="0"/>
              <a:buChar char="•"/>
            </a:pPr>
            <a:r>
              <a:rPr lang="en-US" sz="1200" b="1" u="sng" dirty="0" smtClean="0"/>
              <a:t>Recommendations for School Districts</a:t>
            </a:r>
            <a:r>
              <a:rPr lang="en-US" sz="1200" b="1" dirty="0" smtClean="0"/>
              <a:t>: </a:t>
            </a:r>
            <a:r>
              <a:rPr lang="en-US" sz="1200" dirty="0" smtClean="0"/>
              <a:t>Bring in the Unions early to support move to billing and have tiered plans in place for how the money will be utilized.</a:t>
            </a:r>
            <a:endParaRPr lang="en-US" sz="1200" dirty="0"/>
          </a:p>
        </p:txBody>
      </p:sp>
      <p:sp>
        <p:nvSpPr>
          <p:cNvPr id="24" name="TextBox 23"/>
          <p:cNvSpPr txBox="1"/>
          <p:nvPr/>
        </p:nvSpPr>
        <p:spPr>
          <a:xfrm>
            <a:off x="0" y="8956411"/>
            <a:ext cx="3350485" cy="292388"/>
          </a:xfrm>
          <a:prstGeom prst="rect">
            <a:avLst/>
          </a:prstGeom>
          <a:solidFill>
            <a:schemeClr val="accent3"/>
          </a:solidFill>
          <a:ln>
            <a:noFill/>
          </a:ln>
        </p:spPr>
        <p:txBody>
          <a:bodyPr wrap="square" rtlCol="0">
            <a:spAutoFit/>
          </a:bodyPr>
          <a:lstStyle/>
          <a:p>
            <a:pPr algn="ctr"/>
            <a:r>
              <a:rPr lang="en-US" sz="1300" b="1" dirty="0" smtClean="0">
                <a:solidFill>
                  <a:schemeClr val="accent5">
                    <a:lumMod val="50000"/>
                  </a:schemeClr>
                </a:solidFill>
              </a:rPr>
              <a:t>Top Five Benefits of Pilot Project</a:t>
            </a:r>
            <a:endParaRPr lang="en-US" sz="1300" b="1" dirty="0">
              <a:solidFill>
                <a:schemeClr val="accent5">
                  <a:lumMod val="50000"/>
                </a:schemeClr>
              </a:solidFill>
            </a:endParaRPr>
          </a:p>
        </p:txBody>
      </p:sp>
      <p:sp>
        <p:nvSpPr>
          <p:cNvPr id="32" name="TextBox 31"/>
          <p:cNvSpPr txBox="1"/>
          <p:nvPr/>
        </p:nvSpPr>
        <p:spPr>
          <a:xfrm>
            <a:off x="3483400" y="8956411"/>
            <a:ext cx="3350485" cy="292388"/>
          </a:xfrm>
          <a:prstGeom prst="rect">
            <a:avLst/>
          </a:prstGeom>
          <a:solidFill>
            <a:schemeClr val="accent3"/>
          </a:solidFill>
          <a:ln>
            <a:noFill/>
          </a:ln>
        </p:spPr>
        <p:txBody>
          <a:bodyPr wrap="square" rtlCol="0">
            <a:spAutoFit/>
          </a:bodyPr>
          <a:lstStyle/>
          <a:p>
            <a:pPr algn="ctr"/>
            <a:r>
              <a:rPr lang="en-US" sz="1300" b="1" dirty="0" smtClean="0">
                <a:solidFill>
                  <a:schemeClr val="accent5">
                    <a:lumMod val="50000"/>
                  </a:schemeClr>
                </a:solidFill>
              </a:rPr>
              <a:t>Top Five Challenges of Pilot Project</a:t>
            </a:r>
            <a:endParaRPr lang="en-US" sz="1300" b="1" dirty="0">
              <a:solidFill>
                <a:schemeClr val="accent5">
                  <a:lumMod val="50000"/>
                </a:schemeClr>
              </a:solidFill>
            </a:endParaRPr>
          </a:p>
        </p:txBody>
      </p:sp>
      <p:grpSp>
        <p:nvGrpSpPr>
          <p:cNvPr id="33" name="Group 32" descr="raphic illustration of top 5 challenges that the district faced while participating in the pilot project." title="Top 5 Challenges of the Pilot Project"/>
          <p:cNvGrpSpPr/>
          <p:nvPr/>
        </p:nvGrpSpPr>
        <p:grpSpPr>
          <a:xfrm>
            <a:off x="3526132" y="9341048"/>
            <a:ext cx="3219547" cy="2651964"/>
            <a:chOff x="-9097" y="2578162"/>
            <a:chExt cx="5128611" cy="3488851"/>
          </a:xfrm>
        </p:grpSpPr>
        <p:graphicFrame>
          <p:nvGraphicFramePr>
            <p:cNvPr id="34" name="Diagram 33"/>
            <p:cNvGraphicFramePr/>
            <p:nvPr>
              <p:extLst>
                <p:ext uri="{D42A27DB-BD31-4B8C-83A1-F6EECF244321}">
                  <p14:modId xmlns:p14="http://schemas.microsoft.com/office/powerpoint/2010/main" val="1048228920"/>
                </p:ext>
              </p:extLst>
            </p:nvPr>
          </p:nvGraphicFramePr>
          <p:xfrm>
            <a:off x="-9097" y="2578162"/>
            <a:ext cx="5128611" cy="3488851"/>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35" name="Oval 34"/>
            <p:cNvSpPr/>
            <p:nvPr/>
          </p:nvSpPr>
          <p:spPr>
            <a:xfrm>
              <a:off x="166416" y="2890757"/>
              <a:ext cx="277200" cy="2413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1">
                      <a:lumMod val="50000"/>
                    </a:schemeClr>
                  </a:solidFill>
                </a:rPr>
                <a:t>1</a:t>
              </a:r>
              <a:endParaRPr lang="en-US" dirty="0">
                <a:solidFill>
                  <a:schemeClr val="accent1">
                    <a:lumMod val="50000"/>
                  </a:schemeClr>
                </a:solidFill>
              </a:endParaRPr>
            </a:p>
          </p:txBody>
        </p:sp>
        <p:sp>
          <p:nvSpPr>
            <p:cNvPr id="36" name="Oval 35"/>
            <p:cNvSpPr/>
            <p:nvPr/>
          </p:nvSpPr>
          <p:spPr>
            <a:xfrm>
              <a:off x="493100" y="4853438"/>
              <a:ext cx="277200" cy="2413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1">
                      <a:lumMod val="50000"/>
                    </a:schemeClr>
                  </a:solidFill>
                </a:rPr>
                <a:t>4</a:t>
              </a:r>
              <a:endParaRPr lang="en-US" dirty="0">
                <a:solidFill>
                  <a:schemeClr val="accent1">
                    <a:lumMod val="50000"/>
                  </a:schemeClr>
                </a:solidFill>
              </a:endParaRPr>
            </a:p>
          </p:txBody>
        </p:sp>
        <p:sp>
          <p:nvSpPr>
            <p:cNvPr id="37" name="Oval 36"/>
            <p:cNvSpPr/>
            <p:nvPr/>
          </p:nvSpPr>
          <p:spPr>
            <a:xfrm>
              <a:off x="493100" y="3511515"/>
              <a:ext cx="277200" cy="2413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1">
                      <a:lumMod val="50000"/>
                    </a:schemeClr>
                  </a:solidFill>
                </a:rPr>
                <a:t>2</a:t>
              </a:r>
              <a:endParaRPr lang="en-US" dirty="0">
                <a:solidFill>
                  <a:schemeClr val="accent1">
                    <a:lumMod val="50000"/>
                  </a:schemeClr>
                </a:solidFill>
              </a:endParaRPr>
            </a:p>
          </p:txBody>
        </p:sp>
        <p:sp>
          <p:nvSpPr>
            <p:cNvPr id="38" name="Oval 37"/>
            <p:cNvSpPr/>
            <p:nvPr/>
          </p:nvSpPr>
          <p:spPr>
            <a:xfrm>
              <a:off x="166416" y="5513980"/>
              <a:ext cx="277200" cy="2413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1">
                      <a:lumMod val="50000"/>
                    </a:schemeClr>
                  </a:solidFill>
                </a:rPr>
                <a:t>5</a:t>
              </a:r>
              <a:endParaRPr lang="en-US" dirty="0">
                <a:solidFill>
                  <a:schemeClr val="accent1">
                    <a:lumMod val="50000"/>
                  </a:schemeClr>
                </a:solidFill>
              </a:endParaRPr>
            </a:p>
          </p:txBody>
        </p:sp>
        <p:sp>
          <p:nvSpPr>
            <p:cNvPr id="39" name="Oval 38"/>
            <p:cNvSpPr/>
            <p:nvPr/>
          </p:nvSpPr>
          <p:spPr>
            <a:xfrm>
              <a:off x="606188" y="4184846"/>
              <a:ext cx="277200" cy="2413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1">
                      <a:lumMod val="50000"/>
                    </a:schemeClr>
                  </a:solidFill>
                </a:rPr>
                <a:t>3</a:t>
              </a:r>
              <a:endParaRPr lang="en-US" dirty="0">
                <a:solidFill>
                  <a:schemeClr val="accent1">
                    <a:lumMod val="50000"/>
                  </a:schemeClr>
                </a:solidFill>
              </a:endParaRPr>
            </a:p>
          </p:txBody>
        </p:sp>
      </p:grpSp>
      <p:grpSp>
        <p:nvGrpSpPr>
          <p:cNvPr id="40" name="Group 39" descr="graphic illustration of top 5 benefits that the district experienced while participating in the pilot project." title="Top 5 Benefits of Pilot Project"/>
          <p:cNvGrpSpPr/>
          <p:nvPr/>
        </p:nvGrpSpPr>
        <p:grpSpPr>
          <a:xfrm>
            <a:off x="134013" y="9190320"/>
            <a:ext cx="3243997" cy="2843462"/>
            <a:chOff x="-9097" y="2578162"/>
            <a:chExt cx="5128611" cy="3488851"/>
          </a:xfrm>
        </p:grpSpPr>
        <p:graphicFrame>
          <p:nvGraphicFramePr>
            <p:cNvPr id="41" name="Diagram 40"/>
            <p:cNvGraphicFramePr/>
            <p:nvPr>
              <p:extLst>
                <p:ext uri="{D42A27DB-BD31-4B8C-83A1-F6EECF244321}">
                  <p14:modId xmlns:p14="http://schemas.microsoft.com/office/powerpoint/2010/main" val="2633410148"/>
                </p:ext>
              </p:extLst>
            </p:nvPr>
          </p:nvGraphicFramePr>
          <p:xfrm>
            <a:off x="-9097" y="2578162"/>
            <a:ext cx="5128611" cy="3488851"/>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42" name="Oval 41"/>
            <p:cNvSpPr/>
            <p:nvPr/>
          </p:nvSpPr>
          <p:spPr>
            <a:xfrm>
              <a:off x="166416" y="2890757"/>
              <a:ext cx="277200" cy="2413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1">
                      <a:lumMod val="50000"/>
                    </a:schemeClr>
                  </a:solidFill>
                </a:rPr>
                <a:t>1</a:t>
              </a:r>
              <a:endParaRPr lang="en-US" dirty="0">
                <a:solidFill>
                  <a:schemeClr val="accent1">
                    <a:lumMod val="50000"/>
                  </a:schemeClr>
                </a:solidFill>
              </a:endParaRPr>
            </a:p>
          </p:txBody>
        </p:sp>
        <p:sp>
          <p:nvSpPr>
            <p:cNvPr id="43" name="Oval 42"/>
            <p:cNvSpPr/>
            <p:nvPr/>
          </p:nvSpPr>
          <p:spPr>
            <a:xfrm>
              <a:off x="493100" y="4853438"/>
              <a:ext cx="277200" cy="2413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1">
                      <a:lumMod val="50000"/>
                    </a:schemeClr>
                  </a:solidFill>
                </a:rPr>
                <a:t>4</a:t>
              </a:r>
              <a:endParaRPr lang="en-US" dirty="0">
                <a:solidFill>
                  <a:schemeClr val="accent1">
                    <a:lumMod val="50000"/>
                  </a:schemeClr>
                </a:solidFill>
              </a:endParaRPr>
            </a:p>
          </p:txBody>
        </p:sp>
        <p:sp>
          <p:nvSpPr>
            <p:cNvPr id="44" name="Oval 43"/>
            <p:cNvSpPr/>
            <p:nvPr/>
          </p:nvSpPr>
          <p:spPr>
            <a:xfrm>
              <a:off x="493100" y="3511515"/>
              <a:ext cx="277200" cy="2413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1">
                      <a:lumMod val="50000"/>
                    </a:schemeClr>
                  </a:solidFill>
                </a:rPr>
                <a:t>2</a:t>
              </a:r>
              <a:endParaRPr lang="en-US" dirty="0">
                <a:solidFill>
                  <a:schemeClr val="accent1">
                    <a:lumMod val="50000"/>
                  </a:schemeClr>
                </a:solidFill>
              </a:endParaRPr>
            </a:p>
          </p:txBody>
        </p:sp>
        <p:sp>
          <p:nvSpPr>
            <p:cNvPr id="45" name="Oval 44"/>
            <p:cNvSpPr/>
            <p:nvPr/>
          </p:nvSpPr>
          <p:spPr>
            <a:xfrm>
              <a:off x="166416" y="5513980"/>
              <a:ext cx="277200" cy="2413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1">
                      <a:lumMod val="50000"/>
                    </a:schemeClr>
                  </a:solidFill>
                </a:rPr>
                <a:t>5</a:t>
              </a:r>
              <a:endParaRPr lang="en-US" dirty="0">
                <a:solidFill>
                  <a:schemeClr val="accent1">
                    <a:lumMod val="50000"/>
                  </a:schemeClr>
                </a:solidFill>
              </a:endParaRPr>
            </a:p>
          </p:txBody>
        </p:sp>
        <p:sp>
          <p:nvSpPr>
            <p:cNvPr id="46" name="Oval 45"/>
            <p:cNvSpPr/>
            <p:nvPr/>
          </p:nvSpPr>
          <p:spPr>
            <a:xfrm>
              <a:off x="606188" y="4184846"/>
              <a:ext cx="277200" cy="2413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1">
                      <a:lumMod val="50000"/>
                    </a:schemeClr>
                  </a:solidFill>
                </a:rPr>
                <a:t>3</a:t>
              </a:r>
              <a:endParaRPr lang="en-US" dirty="0">
                <a:solidFill>
                  <a:schemeClr val="accent1">
                    <a:lumMod val="50000"/>
                  </a:schemeClr>
                </a:solidFill>
              </a:endParaRPr>
            </a:p>
          </p:txBody>
        </p:sp>
      </p:grpSp>
      <p:sp>
        <p:nvSpPr>
          <p:cNvPr id="23" name="TextBox 22"/>
          <p:cNvSpPr txBox="1"/>
          <p:nvPr/>
        </p:nvSpPr>
        <p:spPr>
          <a:xfrm>
            <a:off x="134013" y="11910672"/>
            <a:ext cx="6784238" cy="246221"/>
          </a:xfrm>
          <a:prstGeom prst="rect">
            <a:avLst/>
          </a:prstGeom>
          <a:noFill/>
        </p:spPr>
        <p:txBody>
          <a:bodyPr wrap="square" rtlCol="0">
            <a:spAutoFit/>
          </a:bodyPr>
          <a:lstStyle/>
          <a:p>
            <a:r>
              <a:rPr lang="en-US" sz="1000" dirty="0" smtClean="0"/>
              <a:t>*</a:t>
            </a:r>
            <a:r>
              <a:rPr lang="en-US" sz="1000" dirty="0"/>
              <a:t>Due to privacy concerns, the ODE is unable to publish information when less than 6 students as it may identify a student.</a:t>
            </a:r>
          </a:p>
        </p:txBody>
      </p:sp>
      <p:sp>
        <p:nvSpPr>
          <p:cNvPr id="47" name="Right Arrow 46"/>
          <p:cNvSpPr/>
          <p:nvPr/>
        </p:nvSpPr>
        <p:spPr>
          <a:xfrm>
            <a:off x="3226444" y="3496658"/>
            <a:ext cx="3531460" cy="702174"/>
          </a:xfrm>
          <a:prstGeom prst="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accent5"/>
                </a:solidFill>
              </a:rPr>
              <a:t>Project Launch to 1</a:t>
            </a:r>
            <a:r>
              <a:rPr lang="en-US" sz="1200" b="1" baseline="30000" dirty="0" smtClean="0">
                <a:solidFill>
                  <a:schemeClr val="accent5"/>
                </a:solidFill>
              </a:rPr>
              <a:t>st</a:t>
            </a:r>
            <a:r>
              <a:rPr lang="en-US" sz="1200" b="1" dirty="0" smtClean="0">
                <a:solidFill>
                  <a:schemeClr val="accent5"/>
                </a:solidFill>
              </a:rPr>
              <a:t> Billing – 17 Months</a:t>
            </a:r>
            <a:endParaRPr lang="en-US" sz="1200" b="1" dirty="0">
              <a:solidFill>
                <a:schemeClr val="accent5"/>
              </a:solidFill>
            </a:endParaRPr>
          </a:p>
        </p:txBody>
      </p:sp>
      <p:sp>
        <p:nvSpPr>
          <p:cNvPr id="48" name="TextBox 47"/>
          <p:cNvSpPr txBox="1"/>
          <p:nvPr/>
        </p:nvSpPr>
        <p:spPr>
          <a:xfrm>
            <a:off x="-58084" y="6873573"/>
            <a:ext cx="4123504" cy="507831"/>
          </a:xfrm>
          <a:prstGeom prst="rect">
            <a:avLst/>
          </a:prstGeom>
          <a:noFill/>
        </p:spPr>
        <p:txBody>
          <a:bodyPr wrap="square" rtlCol="0">
            <a:spAutoFit/>
          </a:bodyPr>
          <a:lstStyle/>
          <a:p>
            <a:r>
              <a:rPr lang="en-US" sz="900" dirty="0" smtClean="0"/>
              <a:t>Source: </a:t>
            </a:r>
            <a:r>
              <a:rPr lang="en-US" sz="900" dirty="0"/>
              <a:t>DHS/OHA DSSURS Data Warehouse based on date of payment. Totals include both the return of the state/local match as well as the federal reimbursement. </a:t>
            </a:r>
          </a:p>
        </p:txBody>
      </p:sp>
      <p:graphicFrame>
        <p:nvGraphicFramePr>
          <p:cNvPr id="50" name="Chart 49" descr="This is a bar chart that illustrates reimbursement received by the district by service type." title="Total Reimbursement by Service Type"/>
          <p:cNvGraphicFramePr>
            <a:graphicFrameLocks/>
          </p:cNvGraphicFramePr>
          <p:nvPr>
            <p:extLst>
              <p:ext uri="{D42A27DB-BD31-4B8C-83A1-F6EECF244321}">
                <p14:modId xmlns:p14="http://schemas.microsoft.com/office/powerpoint/2010/main" val="4167659021"/>
              </p:ext>
            </p:extLst>
          </p:nvPr>
        </p:nvGraphicFramePr>
        <p:xfrm>
          <a:off x="54400" y="4668482"/>
          <a:ext cx="3753671" cy="2061276"/>
        </p:xfrm>
        <a:graphic>
          <a:graphicData uri="http://schemas.openxmlformats.org/drawingml/2006/chart">
            <c:chart xmlns:c="http://schemas.openxmlformats.org/drawingml/2006/chart" xmlns:r="http://schemas.openxmlformats.org/officeDocument/2006/relationships" r:id="rId22"/>
          </a:graphicData>
        </a:graphic>
      </p:graphicFrame>
    </p:spTree>
    <p:extLst>
      <p:ext uri="{BB962C8B-B14F-4D97-AF65-F5344CB8AC3E}">
        <p14:creationId xmlns:p14="http://schemas.microsoft.com/office/powerpoint/2010/main" val="1739192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C2AB182E0629F4DB299CB70AADA2617" ma:contentTypeVersion="7" ma:contentTypeDescription="Create a new document." ma:contentTypeScope="" ma:versionID="8c0ea892eb18541275fd2544df387c3a">
  <xsd:schema xmlns:xsd="http://www.w3.org/2001/XMLSchema" xmlns:xs="http://www.w3.org/2001/XMLSchema" xmlns:p="http://schemas.microsoft.com/office/2006/metadata/properties" xmlns:ns2="322ed6d0-eb3a-48ea-a8e7-c77d41b6508b" xmlns:ns3="54031767-dd6d-417c-ab73-583408f47564" targetNamespace="http://schemas.microsoft.com/office/2006/metadata/properties" ma:root="true" ma:fieldsID="7d29625aebd964c423a73dc1d91b5bdb" ns2:_="" ns3:_="">
    <xsd:import namespace="322ed6d0-eb3a-48ea-a8e7-c77d41b6508b"/>
    <xsd:import namespace="54031767-dd6d-417c-ab73-583408f47564"/>
    <xsd:element name="properties">
      <xsd:complexType>
        <xsd:sequence>
          <xsd:element name="documentManagement">
            <xsd:complexType>
              <xsd:all>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2ed6d0-eb3a-48ea-a8e7-c77d41b6508b" elementFormDefault="qualified">
    <xsd:import namespace="http://schemas.microsoft.com/office/2006/documentManagement/types"/>
    <xsd:import namespace="http://schemas.microsoft.com/office/infopath/2007/PartnerControls"/>
    <xsd:element name="Estimated_x0020_Creation_x0020_Date" ma:index="4" nillable="true" ma:displayName="Estimated Creation Date" ma:format="DateOnly" ma:internalName="Estimated_x0020_Creation_x0020_Date" ma:readOnly="false">
      <xsd:simpleType>
        <xsd:restriction base="dms:DateTime"/>
      </xsd:simpleType>
    </xsd:element>
    <xsd:element name="Remediation_x0020_Date" ma:index="5" nillable="true" ma:displayName="Remediation Date" ma:default="[today]" ma:format="DateOnly" ma:internalName="Remediation_x0020_Date" ma:readOnly="false">
      <xsd:simpleType>
        <xsd:restriction base="dms:DateTime"/>
      </xsd:simpleType>
    </xsd:element>
    <xsd:element name="Priority" ma:index="6"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mediation_x0020_Date xmlns="322ed6d0-eb3a-48ea-a8e7-c77d41b6508b">2021-06-09T20:32:32+00:00</Remediation_x0020_Date>
    <Estimated_x0020_Creation_x0020_Date xmlns="322ed6d0-eb3a-48ea-a8e7-c77d41b6508b" xsi:nil="true"/>
    <Priority xmlns="322ed6d0-eb3a-48ea-a8e7-c77d41b6508b">New</Priority>
  </documentManagement>
</p:properties>
</file>

<file path=customXml/itemProps1.xml><?xml version="1.0" encoding="utf-8"?>
<ds:datastoreItem xmlns:ds="http://schemas.openxmlformats.org/officeDocument/2006/customXml" ds:itemID="{8EDFFCBE-956A-4916-B0BC-55AE02DCCE8D}"/>
</file>

<file path=customXml/itemProps2.xml><?xml version="1.0" encoding="utf-8"?>
<ds:datastoreItem xmlns:ds="http://schemas.openxmlformats.org/officeDocument/2006/customXml" ds:itemID="{3F3A86AA-CC17-4844-9FB0-7D1A5D85B6F4}"/>
</file>

<file path=customXml/itemProps3.xml><?xml version="1.0" encoding="utf-8"?>
<ds:datastoreItem xmlns:ds="http://schemas.openxmlformats.org/officeDocument/2006/customXml" ds:itemID="{158409C3-BAAA-469D-91F6-448DEBC5A7ED}"/>
</file>

<file path=docProps/app.xml><?xml version="1.0" encoding="utf-8"?>
<Properties xmlns="http://schemas.openxmlformats.org/officeDocument/2006/extended-properties" xmlns:vt="http://schemas.openxmlformats.org/officeDocument/2006/docPropsVTypes">
  <Template>Office Theme</Template>
  <TotalTime>277</TotalTime>
  <Words>505</Words>
  <Application>Microsoft Office PowerPoint</Application>
  <PresentationFormat>Widescreen</PresentationFormat>
  <Paragraphs>52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Hillsboro School District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Bethel School District</dc:title>
  <dc:creator>ROSS Jennifer - ODE</dc:creator>
  <cp:lastModifiedBy>TURNBULL Mariana - ODE</cp:lastModifiedBy>
  <cp:revision>30</cp:revision>
  <dcterms:created xsi:type="dcterms:W3CDTF">2020-08-27T15:18:50Z</dcterms:created>
  <dcterms:modified xsi:type="dcterms:W3CDTF">2021-02-26T21:55:19Z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0x0101009C2AB182E0629F4DB299CB70AADA2617</vt:lpwstr>
  </property>
</Properties>
</file>