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charts/colors1.xml" ContentType="application/vnd.ms-office.chartcolorstyle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charts/style1.xml" ContentType="application/vnd.ms-office.chartstyle+xml"/>
  <Override PartName="/ppt/diagrams/quickStyle3.xml" ContentType="application/vnd.openxmlformats-officedocument.drawingml.diagramStyle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defs\OSE\STAFF\Sanders\Ely\Medicaid%20pilot\Legislative%20Report\Jennifer%20Charts%20&amp;%20Graphics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Reimbursement</a:t>
            </a:r>
            <a:r>
              <a:rPr lang="en-US" baseline="0"/>
              <a:t> by Service Type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035292403053587E-2"/>
          <c:y val="0.28253103336829122"/>
          <c:w val="0.92792941519389283"/>
          <c:h val="0.564603244487537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Sheet7!$B$1</c:f>
              <c:strCache>
                <c:ptCount val="1"/>
                <c:pt idx="0">
                  <c:v>SFY 18-19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9.8278070190146744E-3"/>
                  <c:y val="-2.1817388458601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6DF-4992-97A2-652992211080}"/>
                </c:ext>
              </c:extLst>
            </c:dLbl>
            <c:dLbl>
              <c:idx val="3"/>
              <c:layout>
                <c:manualLayout>
                  <c:x val="-2.2931549711034099E-2"/>
                  <c:y val="-2.7271735573251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6DF-4992-97A2-6529922110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Sheet7!$A$2:$A$6</c:f>
              <c:strCache>
                <c:ptCount val="4"/>
                <c:pt idx="0">
                  <c:v>Nursing</c:v>
                </c:pt>
                <c:pt idx="1">
                  <c:v>OT</c:v>
                </c:pt>
                <c:pt idx="2">
                  <c:v>PT</c:v>
                </c:pt>
                <c:pt idx="3">
                  <c:v>Transportation</c:v>
                </c:pt>
              </c:strCache>
            </c:strRef>
          </c:cat>
          <c:val>
            <c:numRef>
              <c:f>Sheet7!$B$2:$B$6</c:f>
              <c:numCache>
                <c:formatCode>"$"#,##0;[Red]"$"\(#,##0\);"$"0</c:formatCode>
                <c:ptCount val="4"/>
                <c:pt idx="0">
                  <c:v>114497.46</c:v>
                </c:pt>
                <c:pt idx="1">
                  <c:v>3398.67</c:v>
                </c:pt>
                <c:pt idx="2">
                  <c:v>709.58</c:v>
                </c:pt>
                <c:pt idx="3">
                  <c:v>4819.1499999999996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DF-4992-97A2-652992211080}"/>
            </c:ext>
          </c:extLst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SFY 19-20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931549711034099E-2"/>
                  <c:y val="-5.4543471146504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6DF-4992-97A2-652992211080}"/>
                </c:ext>
              </c:extLst>
            </c:dLbl>
            <c:dLbl>
              <c:idx val="3"/>
              <c:layout>
                <c:manualLayout>
                  <c:x val="1.3103742692019365E-2"/>
                  <c:y val="-1.090869422930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6DF-4992-97A2-6529922110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Sheet7!$A$2:$A$6</c:f>
              <c:strCache>
                <c:ptCount val="4"/>
                <c:pt idx="0">
                  <c:v>Nursing</c:v>
                </c:pt>
                <c:pt idx="1">
                  <c:v>OT</c:v>
                </c:pt>
                <c:pt idx="2">
                  <c:v>PT</c:v>
                </c:pt>
                <c:pt idx="3">
                  <c:v>Transportation</c:v>
                </c:pt>
              </c:strCache>
            </c:strRef>
          </c:cat>
          <c:val>
            <c:numRef>
              <c:f>Sheet7!$C$2:$C$6</c:f>
              <c:numCache>
                <c:formatCode>"$"#,##0;[Red]"$"\(#,##0\);"$"0</c:formatCode>
                <c:ptCount val="4"/>
                <c:pt idx="0">
                  <c:v>30993.66</c:v>
                </c:pt>
                <c:pt idx="1">
                  <c:v>135.94</c:v>
                </c:pt>
                <c:pt idx="3">
                  <c:v>3245.55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DF-4992-97A2-6529922110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14280952"/>
        <c:axId val="514288824"/>
      </c:barChart>
      <c:catAx>
        <c:axId val="514280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4288824"/>
        <c:crosses val="autoZero"/>
        <c:auto val="1"/>
        <c:lblAlgn val="ctr"/>
        <c:lblOffset val="100"/>
        <c:noMultiLvlLbl val="0"/>
      </c:catAx>
      <c:valAx>
        <c:axId val="514288824"/>
        <c:scaling>
          <c:orientation val="minMax"/>
        </c:scaling>
        <c:delete val="1"/>
        <c:axPos val="l"/>
        <c:numFmt formatCode="&quot;$&quot;#,##0;[Red]&quot;$&quot;\(#,##0\);&quot;$&quot;0" sourceLinked="1"/>
        <c:majorTickMark val="none"/>
        <c:minorTickMark val="none"/>
        <c:tickLblPos val="nextTo"/>
        <c:crossAx val="514280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accent6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E515A-356F-49D3-A417-8EBD0B46B39B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</dgm:pt>
    <dgm:pt modelId="{B11170D9-6183-4154-BD75-AD3CE536B933}">
      <dgm:prSet phldrT="[Text]"/>
      <dgm:spPr/>
      <dgm:t>
        <a:bodyPr/>
        <a:lstStyle/>
        <a:p>
          <a:r>
            <a:rPr lang="en-US" dirty="0" smtClean="0"/>
            <a:t>Entered Pilot Project May 2018</a:t>
          </a:r>
          <a:endParaRPr lang="en-US" dirty="0"/>
        </a:p>
      </dgm:t>
    </dgm:pt>
    <dgm:pt modelId="{301297B4-8B60-4EF8-B40B-6B7CF2F03417}" type="parTrans" cxnId="{9AD88B8B-D43A-48BC-BA18-2C81F0F1D17A}">
      <dgm:prSet/>
      <dgm:spPr/>
      <dgm:t>
        <a:bodyPr/>
        <a:lstStyle/>
        <a:p>
          <a:endParaRPr lang="en-US"/>
        </a:p>
      </dgm:t>
    </dgm:pt>
    <dgm:pt modelId="{249768FB-5B3A-4022-B45F-FD71FD6E5069}" type="sibTrans" cxnId="{9AD88B8B-D43A-48BC-BA18-2C81F0F1D17A}">
      <dgm:prSet/>
      <dgm:spPr/>
      <dgm:t>
        <a:bodyPr/>
        <a:lstStyle/>
        <a:p>
          <a:endParaRPr lang="en-US"/>
        </a:p>
      </dgm:t>
    </dgm:pt>
    <dgm:pt modelId="{84BC7C4F-F765-494C-9EB3-F67A4B52B73A}">
      <dgm:prSet phldrT="[Text]"/>
      <dgm:spPr/>
      <dgm:t>
        <a:bodyPr/>
        <a:lstStyle/>
        <a:p>
          <a:r>
            <a:rPr lang="en-US" dirty="0" smtClean="0"/>
            <a:t>Became Enrolled Medical Provider 9/6/2018</a:t>
          </a:r>
          <a:endParaRPr lang="en-US" dirty="0"/>
        </a:p>
      </dgm:t>
    </dgm:pt>
    <dgm:pt modelId="{D06378A7-CD69-47D1-A5F7-A87D5EC89F11}" type="parTrans" cxnId="{124AA387-76F4-4919-A900-41D832C200D4}">
      <dgm:prSet/>
      <dgm:spPr/>
      <dgm:t>
        <a:bodyPr/>
        <a:lstStyle/>
        <a:p>
          <a:endParaRPr lang="en-US"/>
        </a:p>
      </dgm:t>
    </dgm:pt>
    <dgm:pt modelId="{DDC608F7-69C9-490B-A75E-61B20DE2B1D9}" type="sibTrans" cxnId="{124AA387-76F4-4919-A900-41D832C200D4}">
      <dgm:prSet/>
      <dgm:spPr/>
      <dgm:t>
        <a:bodyPr/>
        <a:lstStyle/>
        <a:p>
          <a:endParaRPr lang="en-US"/>
        </a:p>
      </dgm:t>
    </dgm:pt>
    <dgm:pt modelId="{5351CEE1-5E37-4A78-8B5C-FA33F86B1DC9}">
      <dgm:prSet phldrT="[Text]"/>
      <dgm:spPr/>
      <dgm:t>
        <a:bodyPr/>
        <a:lstStyle/>
        <a:p>
          <a:r>
            <a:rPr lang="en-US" dirty="0" smtClean="0"/>
            <a:t>First Billing Submission 6/11/2019</a:t>
          </a:r>
          <a:endParaRPr lang="en-US" dirty="0"/>
        </a:p>
      </dgm:t>
    </dgm:pt>
    <dgm:pt modelId="{BE662902-07B2-405A-8328-0512C314B632}" type="parTrans" cxnId="{EA8EE7EF-7922-4C8E-BA66-0BE2703E573C}">
      <dgm:prSet/>
      <dgm:spPr/>
      <dgm:t>
        <a:bodyPr/>
        <a:lstStyle/>
        <a:p>
          <a:endParaRPr lang="en-US"/>
        </a:p>
      </dgm:t>
    </dgm:pt>
    <dgm:pt modelId="{C4706E6B-16E2-4E3E-B7D6-913150F8B055}" type="sibTrans" cxnId="{EA8EE7EF-7922-4C8E-BA66-0BE2703E573C}">
      <dgm:prSet/>
      <dgm:spPr/>
      <dgm:t>
        <a:bodyPr/>
        <a:lstStyle/>
        <a:p>
          <a:endParaRPr lang="en-US"/>
        </a:p>
      </dgm:t>
    </dgm:pt>
    <dgm:pt modelId="{EBAD21FB-50E9-47E3-9FD1-3115F9425403}" type="pres">
      <dgm:prSet presAssocID="{D45E515A-356F-49D3-A417-8EBD0B46B39B}" presName="Name0" presStyleCnt="0">
        <dgm:presLayoutVars>
          <dgm:dir/>
          <dgm:animLvl val="lvl"/>
          <dgm:resizeHandles val="exact"/>
        </dgm:presLayoutVars>
      </dgm:prSet>
      <dgm:spPr/>
    </dgm:pt>
    <dgm:pt modelId="{832D3CE7-816F-4B34-9070-94A6AC5A68E8}" type="pres">
      <dgm:prSet presAssocID="{D45E515A-356F-49D3-A417-8EBD0B46B39B}" presName="tSp" presStyleCnt="0"/>
      <dgm:spPr/>
    </dgm:pt>
    <dgm:pt modelId="{E63BDE81-D32F-4B89-B48C-4A6F9698EF97}" type="pres">
      <dgm:prSet presAssocID="{D45E515A-356F-49D3-A417-8EBD0B46B39B}" presName="bSp" presStyleCnt="0"/>
      <dgm:spPr/>
    </dgm:pt>
    <dgm:pt modelId="{55E4D5AF-B35E-439F-8215-9D2B2AA1DA7C}" type="pres">
      <dgm:prSet presAssocID="{D45E515A-356F-49D3-A417-8EBD0B46B39B}" presName="process" presStyleCnt="0"/>
      <dgm:spPr/>
    </dgm:pt>
    <dgm:pt modelId="{C7598E79-1D8C-4AC4-914C-9AC777E9E07D}" type="pres">
      <dgm:prSet presAssocID="{B11170D9-6183-4154-BD75-AD3CE536B933}" presName="composite1" presStyleCnt="0"/>
      <dgm:spPr/>
    </dgm:pt>
    <dgm:pt modelId="{BC16A362-C74B-4A30-A8E5-44E81D150F68}" type="pres">
      <dgm:prSet presAssocID="{B11170D9-6183-4154-BD75-AD3CE536B933}" presName="dummyNode1" presStyleLbl="node1" presStyleIdx="0" presStyleCnt="3"/>
      <dgm:spPr/>
    </dgm:pt>
    <dgm:pt modelId="{E02CE2FC-652E-4B70-B833-21EFC432BEE5}" type="pres">
      <dgm:prSet presAssocID="{B11170D9-6183-4154-BD75-AD3CE536B933}" presName="childNode1" presStyleLbl="bgAcc1" presStyleIdx="0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8A733EC2-9355-42D0-9361-8E4AE85E2FE5}" type="pres">
      <dgm:prSet presAssocID="{B11170D9-6183-4154-BD75-AD3CE536B933}" presName="childNode1tx" presStyleLbl="bgAcc1" presStyleIdx="0" presStyleCnt="3">
        <dgm:presLayoutVars>
          <dgm:bulletEnabled val="1"/>
        </dgm:presLayoutVars>
      </dgm:prSet>
      <dgm:spPr/>
    </dgm:pt>
    <dgm:pt modelId="{96F2FE72-2A85-4ED8-A0A5-16C3B06B0295}" type="pres">
      <dgm:prSet presAssocID="{B11170D9-6183-4154-BD75-AD3CE536B933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C370-DD48-493B-B833-EFF25E7D021E}" type="pres">
      <dgm:prSet presAssocID="{B11170D9-6183-4154-BD75-AD3CE536B933}" presName="connSite1" presStyleCnt="0"/>
      <dgm:spPr/>
    </dgm:pt>
    <dgm:pt modelId="{4A778519-B2EA-4F66-B633-A172BFD5FAC2}" type="pres">
      <dgm:prSet presAssocID="{249768FB-5B3A-4022-B45F-FD71FD6E5069}" presName="Name9" presStyleLbl="sibTrans2D1" presStyleIdx="0" presStyleCnt="2"/>
      <dgm:spPr/>
      <dgm:t>
        <a:bodyPr/>
        <a:lstStyle/>
        <a:p>
          <a:endParaRPr lang="en-US"/>
        </a:p>
      </dgm:t>
    </dgm:pt>
    <dgm:pt modelId="{A28B3C76-767B-4013-86EB-0A6FDEEF95B0}" type="pres">
      <dgm:prSet presAssocID="{84BC7C4F-F765-494C-9EB3-F67A4B52B73A}" presName="composite2" presStyleCnt="0"/>
      <dgm:spPr/>
    </dgm:pt>
    <dgm:pt modelId="{0B4D3B66-CC53-4748-9900-AA259845E14A}" type="pres">
      <dgm:prSet presAssocID="{84BC7C4F-F765-494C-9EB3-F67A4B52B73A}" presName="dummyNode2" presStyleLbl="node1" presStyleIdx="0" presStyleCnt="3"/>
      <dgm:spPr/>
    </dgm:pt>
    <dgm:pt modelId="{D1C773DC-A183-4EB6-81C1-A008CB23F1AE}" type="pres">
      <dgm:prSet presAssocID="{84BC7C4F-F765-494C-9EB3-F67A4B52B73A}" presName="childNode2" presStyleLbl="bgAcc1" presStyleIdx="1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62102CF7-3E85-46F4-84AA-5CAC9127B0DD}" type="pres">
      <dgm:prSet presAssocID="{84BC7C4F-F765-494C-9EB3-F67A4B52B73A}" presName="childNode2tx" presStyleLbl="bgAcc1" presStyleIdx="1" presStyleCnt="3">
        <dgm:presLayoutVars>
          <dgm:bulletEnabled val="1"/>
        </dgm:presLayoutVars>
      </dgm:prSet>
      <dgm:spPr/>
    </dgm:pt>
    <dgm:pt modelId="{B33571D1-3785-4640-B9B8-70911869329B}" type="pres">
      <dgm:prSet presAssocID="{84BC7C4F-F765-494C-9EB3-F67A4B52B73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356B7-B4AD-478A-950E-2D2B093B2770}" type="pres">
      <dgm:prSet presAssocID="{84BC7C4F-F765-494C-9EB3-F67A4B52B73A}" presName="connSite2" presStyleCnt="0"/>
      <dgm:spPr/>
    </dgm:pt>
    <dgm:pt modelId="{98C68672-F8F0-423C-8A3E-AA06B6F900D4}" type="pres">
      <dgm:prSet presAssocID="{DDC608F7-69C9-490B-A75E-61B20DE2B1D9}" presName="Name18" presStyleLbl="sibTrans2D1" presStyleIdx="1" presStyleCnt="2"/>
      <dgm:spPr/>
      <dgm:t>
        <a:bodyPr/>
        <a:lstStyle/>
        <a:p>
          <a:endParaRPr lang="en-US"/>
        </a:p>
      </dgm:t>
    </dgm:pt>
    <dgm:pt modelId="{B87BC4FE-0CCC-42BB-8621-CB1509A4953C}" type="pres">
      <dgm:prSet presAssocID="{5351CEE1-5E37-4A78-8B5C-FA33F86B1DC9}" presName="composite1" presStyleCnt="0"/>
      <dgm:spPr/>
    </dgm:pt>
    <dgm:pt modelId="{1735AF36-D0FC-4A05-8C7A-C49CC561D654}" type="pres">
      <dgm:prSet presAssocID="{5351CEE1-5E37-4A78-8B5C-FA33F86B1DC9}" presName="dummyNode1" presStyleLbl="node1" presStyleIdx="1" presStyleCnt="3"/>
      <dgm:spPr/>
    </dgm:pt>
    <dgm:pt modelId="{32F1554C-2006-40C1-BC52-3E33F929295D}" type="pres">
      <dgm:prSet presAssocID="{5351CEE1-5E37-4A78-8B5C-FA33F86B1DC9}" presName="childNode1" presStyleLbl="bgAcc1" presStyleIdx="2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0584AD9-7297-402F-8839-FCE8A25F5AA6}" type="pres">
      <dgm:prSet presAssocID="{5351CEE1-5E37-4A78-8B5C-FA33F86B1DC9}" presName="childNode1tx" presStyleLbl="bgAcc1" presStyleIdx="2" presStyleCnt="3">
        <dgm:presLayoutVars>
          <dgm:bulletEnabled val="1"/>
        </dgm:presLayoutVars>
      </dgm:prSet>
      <dgm:spPr/>
    </dgm:pt>
    <dgm:pt modelId="{940AAE8A-F883-46B7-A275-B03370DCDA8C}" type="pres">
      <dgm:prSet presAssocID="{5351CEE1-5E37-4A78-8B5C-FA33F86B1DC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109D2-59C3-4146-B942-D36F68F9B0B2}" type="pres">
      <dgm:prSet presAssocID="{5351CEE1-5E37-4A78-8B5C-FA33F86B1DC9}" presName="connSite1" presStyleCnt="0"/>
      <dgm:spPr/>
    </dgm:pt>
  </dgm:ptLst>
  <dgm:cxnLst>
    <dgm:cxn modelId="{F475ABC2-8659-4BCC-8ED0-9E70E39DA6DE}" type="presOf" srcId="{249768FB-5B3A-4022-B45F-FD71FD6E5069}" destId="{4A778519-B2EA-4F66-B633-A172BFD5FAC2}" srcOrd="0" destOrd="0" presId="urn:microsoft.com/office/officeart/2005/8/layout/hProcess4"/>
    <dgm:cxn modelId="{124AA387-76F4-4919-A900-41D832C200D4}" srcId="{D45E515A-356F-49D3-A417-8EBD0B46B39B}" destId="{84BC7C4F-F765-494C-9EB3-F67A4B52B73A}" srcOrd="1" destOrd="0" parTransId="{D06378A7-CD69-47D1-A5F7-A87D5EC89F11}" sibTransId="{DDC608F7-69C9-490B-A75E-61B20DE2B1D9}"/>
    <dgm:cxn modelId="{9AD88B8B-D43A-48BC-BA18-2C81F0F1D17A}" srcId="{D45E515A-356F-49D3-A417-8EBD0B46B39B}" destId="{B11170D9-6183-4154-BD75-AD3CE536B933}" srcOrd="0" destOrd="0" parTransId="{301297B4-8B60-4EF8-B40B-6B7CF2F03417}" sibTransId="{249768FB-5B3A-4022-B45F-FD71FD6E5069}"/>
    <dgm:cxn modelId="{D330C7E3-07A9-4AEE-8C99-6FEED8A2789C}" type="presOf" srcId="{84BC7C4F-F765-494C-9EB3-F67A4B52B73A}" destId="{B33571D1-3785-4640-B9B8-70911869329B}" srcOrd="0" destOrd="0" presId="urn:microsoft.com/office/officeart/2005/8/layout/hProcess4"/>
    <dgm:cxn modelId="{EA8EE7EF-7922-4C8E-BA66-0BE2703E573C}" srcId="{D45E515A-356F-49D3-A417-8EBD0B46B39B}" destId="{5351CEE1-5E37-4A78-8B5C-FA33F86B1DC9}" srcOrd="2" destOrd="0" parTransId="{BE662902-07B2-405A-8328-0512C314B632}" sibTransId="{C4706E6B-16E2-4E3E-B7D6-913150F8B055}"/>
    <dgm:cxn modelId="{4B4CE354-9E34-4B4F-BFA7-B27DE8810212}" type="presOf" srcId="{D45E515A-356F-49D3-A417-8EBD0B46B39B}" destId="{EBAD21FB-50E9-47E3-9FD1-3115F9425403}" srcOrd="0" destOrd="0" presId="urn:microsoft.com/office/officeart/2005/8/layout/hProcess4"/>
    <dgm:cxn modelId="{C9C771D6-29A5-4B7F-913E-9087771941D4}" type="presOf" srcId="{B11170D9-6183-4154-BD75-AD3CE536B933}" destId="{96F2FE72-2A85-4ED8-A0A5-16C3B06B0295}" srcOrd="0" destOrd="0" presId="urn:microsoft.com/office/officeart/2005/8/layout/hProcess4"/>
    <dgm:cxn modelId="{AE770CFB-1B8F-464E-BB9F-E73881C7C381}" type="presOf" srcId="{DDC608F7-69C9-490B-A75E-61B20DE2B1D9}" destId="{98C68672-F8F0-423C-8A3E-AA06B6F900D4}" srcOrd="0" destOrd="0" presId="urn:microsoft.com/office/officeart/2005/8/layout/hProcess4"/>
    <dgm:cxn modelId="{544A5DAE-4AB7-4DF7-AE8A-135D309CC5E7}" type="presOf" srcId="{5351CEE1-5E37-4A78-8B5C-FA33F86B1DC9}" destId="{940AAE8A-F883-46B7-A275-B03370DCDA8C}" srcOrd="0" destOrd="0" presId="urn:microsoft.com/office/officeart/2005/8/layout/hProcess4"/>
    <dgm:cxn modelId="{9E8AE271-30E1-4548-80DB-84E98DD431C8}" type="presParOf" srcId="{EBAD21FB-50E9-47E3-9FD1-3115F9425403}" destId="{832D3CE7-816F-4B34-9070-94A6AC5A68E8}" srcOrd="0" destOrd="0" presId="urn:microsoft.com/office/officeart/2005/8/layout/hProcess4"/>
    <dgm:cxn modelId="{12FBDC86-381E-4D6D-B83E-4FB3A803B2EC}" type="presParOf" srcId="{EBAD21FB-50E9-47E3-9FD1-3115F9425403}" destId="{E63BDE81-D32F-4B89-B48C-4A6F9698EF97}" srcOrd="1" destOrd="0" presId="urn:microsoft.com/office/officeart/2005/8/layout/hProcess4"/>
    <dgm:cxn modelId="{50E9D7A7-5184-4809-84DE-BECB2C8DFF34}" type="presParOf" srcId="{EBAD21FB-50E9-47E3-9FD1-3115F9425403}" destId="{55E4D5AF-B35E-439F-8215-9D2B2AA1DA7C}" srcOrd="2" destOrd="0" presId="urn:microsoft.com/office/officeart/2005/8/layout/hProcess4"/>
    <dgm:cxn modelId="{81DFD0AF-7DE8-42E5-927D-5FB3E1527349}" type="presParOf" srcId="{55E4D5AF-B35E-439F-8215-9D2B2AA1DA7C}" destId="{C7598E79-1D8C-4AC4-914C-9AC777E9E07D}" srcOrd="0" destOrd="0" presId="urn:microsoft.com/office/officeart/2005/8/layout/hProcess4"/>
    <dgm:cxn modelId="{3E939D9D-76BA-431D-812A-4284D3B92BB2}" type="presParOf" srcId="{C7598E79-1D8C-4AC4-914C-9AC777E9E07D}" destId="{BC16A362-C74B-4A30-A8E5-44E81D150F68}" srcOrd="0" destOrd="0" presId="urn:microsoft.com/office/officeart/2005/8/layout/hProcess4"/>
    <dgm:cxn modelId="{121DDC96-1B45-4BF6-A642-6135C4C3D4D8}" type="presParOf" srcId="{C7598E79-1D8C-4AC4-914C-9AC777E9E07D}" destId="{E02CE2FC-652E-4B70-B833-21EFC432BEE5}" srcOrd="1" destOrd="0" presId="urn:microsoft.com/office/officeart/2005/8/layout/hProcess4"/>
    <dgm:cxn modelId="{E0A02234-FF63-436C-88F4-BCF37891A429}" type="presParOf" srcId="{C7598E79-1D8C-4AC4-914C-9AC777E9E07D}" destId="{8A733EC2-9355-42D0-9361-8E4AE85E2FE5}" srcOrd="2" destOrd="0" presId="urn:microsoft.com/office/officeart/2005/8/layout/hProcess4"/>
    <dgm:cxn modelId="{D96715D0-D190-4C36-A643-F8FB3E78D3EC}" type="presParOf" srcId="{C7598E79-1D8C-4AC4-914C-9AC777E9E07D}" destId="{96F2FE72-2A85-4ED8-A0A5-16C3B06B0295}" srcOrd="3" destOrd="0" presId="urn:microsoft.com/office/officeart/2005/8/layout/hProcess4"/>
    <dgm:cxn modelId="{38359E9D-7DA0-459F-9B16-BC5DD6473567}" type="presParOf" srcId="{C7598E79-1D8C-4AC4-914C-9AC777E9E07D}" destId="{1947C370-DD48-493B-B833-EFF25E7D021E}" srcOrd="4" destOrd="0" presId="urn:microsoft.com/office/officeart/2005/8/layout/hProcess4"/>
    <dgm:cxn modelId="{67C01B27-AE63-47F2-864B-7AC08E35A206}" type="presParOf" srcId="{55E4D5AF-B35E-439F-8215-9D2B2AA1DA7C}" destId="{4A778519-B2EA-4F66-B633-A172BFD5FAC2}" srcOrd="1" destOrd="0" presId="urn:microsoft.com/office/officeart/2005/8/layout/hProcess4"/>
    <dgm:cxn modelId="{9381ED40-824E-49FC-A364-7CB043E03C0E}" type="presParOf" srcId="{55E4D5AF-B35E-439F-8215-9D2B2AA1DA7C}" destId="{A28B3C76-767B-4013-86EB-0A6FDEEF95B0}" srcOrd="2" destOrd="0" presId="urn:microsoft.com/office/officeart/2005/8/layout/hProcess4"/>
    <dgm:cxn modelId="{587EF6EE-0C21-4C09-8E3C-1620EF7C6FD5}" type="presParOf" srcId="{A28B3C76-767B-4013-86EB-0A6FDEEF95B0}" destId="{0B4D3B66-CC53-4748-9900-AA259845E14A}" srcOrd="0" destOrd="0" presId="urn:microsoft.com/office/officeart/2005/8/layout/hProcess4"/>
    <dgm:cxn modelId="{8EAA55F7-80E2-4401-B56F-E4E28F72F750}" type="presParOf" srcId="{A28B3C76-767B-4013-86EB-0A6FDEEF95B0}" destId="{D1C773DC-A183-4EB6-81C1-A008CB23F1AE}" srcOrd="1" destOrd="0" presId="urn:microsoft.com/office/officeart/2005/8/layout/hProcess4"/>
    <dgm:cxn modelId="{6BD0A808-E742-4DD8-82E8-DCA10D67E717}" type="presParOf" srcId="{A28B3C76-767B-4013-86EB-0A6FDEEF95B0}" destId="{62102CF7-3E85-46F4-84AA-5CAC9127B0DD}" srcOrd="2" destOrd="0" presId="urn:microsoft.com/office/officeart/2005/8/layout/hProcess4"/>
    <dgm:cxn modelId="{3AC989DB-08A2-49F9-A07E-A5B6EE075AD9}" type="presParOf" srcId="{A28B3C76-767B-4013-86EB-0A6FDEEF95B0}" destId="{B33571D1-3785-4640-B9B8-70911869329B}" srcOrd="3" destOrd="0" presId="urn:microsoft.com/office/officeart/2005/8/layout/hProcess4"/>
    <dgm:cxn modelId="{6DD44715-6FAC-4CAF-9677-4E397730E730}" type="presParOf" srcId="{A28B3C76-767B-4013-86EB-0A6FDEEF95B0}" destId="{A2D356B7-B4AD-478A-950E-2D2B093B2770}" srcOrd="4" destOrd="0" presId="urn:microsoft.com/office/officeart/2005/8/layout/hProcess4"/>
    <dgm:cxn modelId="{BD51E762-8EEF-4248-8206-9481BF9EDE19}" type="presParOf" srcId="{55E4D5AF-B35E-439F-8215-9D2B2AA1DA7C}" destId="{98C68672-F8F0-423C-8A3E-AA06B6F900D4}" srcOrd="3" destOrd="0" presId="urn:microsoft.com/office/officeart/2005/8/layout/hProcess4"/>
    <dgm:cxn modelId="{4E272488-70F5-485E-936E-9F1EFBD7E5BC}" type="presParOf" srcId="{55E4D5AF-B35E-439F-8215-9D2B2AA1DA7C}" destId="{B87BC4FE-0CCC-42BB-8621-CB1509A4953C}" srcOrd="4" destOrd="0" presId="urn:microsoft.com/office/officeart/2005/8/layout/hProcess4"/>
    <dgm:cxn modelId="{582611BE-FB55-4910-A0B3-8BC7F454A8E3}" type="presParOf" srcId="{B87BC4FE-0CCC-42BB-8621-CB1509A4953C}" destId="{1735AF36-D0FC-4A05-8C7A-C49CC561D654}" srcOrd="0" destOrd="0" presId="urn:microsoft.com/office/officeart/2005/8/layout/hProcess4"/>
    <dgm:cxn modelId="{5564E591-9B1B-47CB-BB98-51B99A997062}" type="presParOf" srcId="{B87BC4FE-0CCC-42BB-8621-CB1509A4953C}" destId="{32F1554C-2006-40C1-BC52-3E33F929295D}" srcOrd="1" destOrd="0" presId="urn:microsoft.com/office/officeart/2005/8/layout/hProcess4"/>
    <dgm:cxn modelId="{551EDF1F-8549-49F9-9792-BBD803D56EAE}" type="presParOf" srcId="{B87BC4FE-0CCC-42BB-8621-CB1509A4953C}" destId="{60584AD9-7297-402F-8839-FCE8A25F5AA6}" srcOrd="2" destOrd="0" presId="urn:microsoft.com/office/officeart/2005/8/layout/hProcess4"/>
    <dgm:cxn modelId="{D0A3FC91-D636-45D4-85B1-FFBE81B39D16}" type="presParOf" srcId="{B87BC4FE-0CCC-42BB-8621-CB1509A4953C}" destId="{940AAE8A-F883-46B7-A275-B03370DCDA8C}" srcOrd="3" destOrd="0" presId="urn:microsoft.com/office/officeart/2005/8/layout/hProcess4"/>
    <dgm:cxn modelId="{A86BD215-57E0-4FD9-8D01-387CDEF0C2FA}" type="presParOf" srcId="{B87BC4FE-0CCC-42BB-8621-CB1509A4953C}" destId="{FDF109D2-59C3-4146-B942-D36F68F9B0B2}" srcOrd="4" destOrd="0" presId="urn:microsoft.com/office/officeart/2005/8/layout/h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r>
            <a:rPr lang="en-US" sz="1400" b="1" dirty="0" smtClean="0"/>
            <a:t>Required a Culture Shift Among Staff to Support Medicaid Process</a:t>
          </a:r>
          <a:endParaRPr lang="en-US" sz="1400" b="1" dirty="0"/>
        </a:p>
      </dgm: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r>
            <a:rPr lang="en-US" sz="1400" b="1" dirty="0" smtClean="0"/>
            <a:t>Integrating IEP Software with Billing Software</a:t>
          </a:r>
          <a:endParaRPr lang="en-US" sz="1400" b="1" dirty="0"/>
        </a:p>
      </dgm: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r>
            <a:rPr lang="en-US" sz="1400" b="1" dirty="0" smtClean="0"/>
            <a:t>Managing and Budgeting the Match Payment</a:t>
          </a:r>
          <a:endParaRPr lang="en-US" sz="1400" b="1" dirty="0"/>
        </a:p>
      </dgm: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r>
            <a:rPr lang="en-US" sz="1400" b="1" dirty="0" smtClean="0"/>
            <a:t>Time Involved in Paperwork Requirements</a:t>
          </a:r>
          <a:endParaRPr lang="en-US" sz="1400" b="1" dirty="0"/>
        </a:p>
      </dgm: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r>
            <a:rPr lang="en-US" sz="1400" b="1" dirty="0" smtClean="0"/>
            <a:t>Complexity of Medicaid Process</a:t>
          </a:r>
          <a:endParaRPr lang="en-US" sz="1400" b="1" dirty="0"/>
        </a:p>
      </dgm: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  <dgm:t>
        <a:bodyPr/>
        <a:lstStyle/>
        <a:p>
          <a:endParaRPr lang="en-US"/>
        </a:p>
      </dgm:t>
    </dgm:pt>
    <dgm:pt modelId="{21A8312E-F889-4E14-B1DD-1CFBDAB5F3CF}" type="pres">
      <dgm:prSet presAssocID="{44D41210-5B67-4C56-B621-47CCBC72F564}" presName="cycle" presStyleCnt="0"/>
      <dgm:spPr/>
      <dgm:t>
        <a:bodyPr/>
        <a:lstStyle/>
        <a:p>
          <a:endParaRPr lang="en-US"/>
        </a:p>
      </dgm:t>
    </dgm:pt>
    <dgm:pt modelId="{2B98A1A6-B658-4EBA-96E4-A7570FD3F1E5}" type="pres">
      <dgm:prSet presAssocID="{44D41210-5B67-4C56-B621-47CCBC72F564}" presName="srcNode" presStyleLbl="node1" presStyleIdx="0" presStyleCnt="5"/>
      <dgm:spPr/>
      <dgm:t>
        <a:bodyPr/>
        <a:lstStyle/>
        <a:p>
          <a:endParaRPr lang="en-US"/>
        </a:p>
      </dgm:t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  <dgm:t>
        <a:bodyPr/>
        <a:lstStyle/>
        <a:p>
          <a:endParaRPr lang="en-US"/>
        </a:p>
      </dgm:t>
    </dgm:pt>
    <dgm:pt modelId="{6957030F-86DB-4A6D-9E19-1AB61D841FD6}" type="pres">
      <dgm:prSet presAssocID="{44D41210-5B67-4C56-B621-47CCBC72F564}" presName="dstNode" presStyleLbl="node1" presStyleIdx="0" presStyleCnt="5"/>
      <dgm:spPr/>
      <dgm:t>
        <a:bodyPr/>
        <a:lstStyle/>
        <a:p>
          <a:endParaRPr lang="en-US"/>
        </a:p>
      </dgm:t>
    </dgm:pt>
    <dgm:pt modelId="{A8D7249A-6420-4F48-A384-00D165F4386F}" type="pres">
      <dgm:prSet presAssocID="{9527DADA-1B25-41B1-936D-8AC6E4F3AC8A}" presName="text_1" presStyleLbl="node1" presStyleIdx="0" presStyleCnt="5" custScaleX="98911" custScaleY="148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  <dgm:t>
        <a:bodyPr/>
        <a:lstStyle/>
        <a:p>
          <a:endParaRPr lang="en-US"/>
        </a:p>
      </dgm:t>
    </dgm:pt>
    <dgm:pt modelId="{3F878F1B-B0B3-4B85-BAB5-8C9B77F09DA0}" type="pres">
      <dgm:prSet presAssocID="{9527DADA-1B25-41B1-936D-8AC6E4F3AC8A}" presName="accentRepeatNode" presStyleLbl="solidFgAcc1" presStyleIdx="0" presStyleCnt="5"/>
      <dgm:spPr/>
      <dgm:t>
        <a:bodyPr/>
        <a:lstStyle/>
        <a:p>
          <a:endParaRPr lang="en-US"/>
        </a:p>
      </dgm:t>
    </dgm:pt>
    <dgm:pt modelId="{AAE199B0-C038-4ED6-9AE1-BF08E47697ED}" type="pres">
      <dgm:prSet presAssocID="{0FB815DB-53B3-4A07-AABC-A21FBE5620AD}" presName="text_2" presStyleLbl="node1" presStyleIdx="1" presStyleCnt="5" custScaleX="98815" custScaleY="139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  <dgm:t>
        <a:bodyPr/>
        <a:lstStyle/>
        <a:p>
          <a:endParaRPr lang="en-US"/>
        </a:p>
      </dgm:t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 custScaleX="100719" custScaleY="128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  <dgm:t>
        <a:bodyPr/>
        <a:lstStyle/>
        <a:p>
          <a:endParaRPr lang="en-US"/>
        </a:p>
      </dgm:t>
    </dgm:pt>
    <dgm:pt modelId="{ACF2825B-A5F7-43ED-B49E-48E3F1622EA6}" type="pres">
      <dgm:prSet presAssocID="{008B849F-05D6-4253-A49F-3FF1A87DF5D2}" presName="accentRepeatNode" presStyleLbl="solidFgAcc1" presStyleIdx="2" presStyleCnt="5"/>
      <dgm:spPr/>
      <dgm:t>
        <a:bodyPr/>
        <a:lstStyle/>
        <a:p>
          <a:endParaRPr lang="en-US"/>
        </a:p>
      </dgm:t>
    </dgm:pt>
    <dgm:pt modelId="{9DC8152C-291F-4704-AD7E-4A538B0E4A1A}" type="pres">
      <dgm:prSet presAssocID="{8A19255E-9D1A-4058-B22C-15ABD2A3501E}" presName="text_4" presStyleLbl="node1" presStyleIdx="3" presStyleCnt="5" custScaleX="101049" custScaleY="1251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  <dgm:t>
        <a:bodyPr/>
        <a:lstStyle/>
        <a:p>
          <a:endParaRPr lang="en-US"/>
        </a:p>
      </dgm:t>
    </dgm:pt>
    <dgm:pt modelId="{31A4E785-EF43-499E-AB48-AD2D5AB15881}" type="pres">
      <dgm:prSet presAssocID="{8A19255E-9D1A-4058-B22C-15ABD2A3501E}" presName="accentRepeatNode" presStyleLbl="solidFgAcc1" presStyleIdx="3" presStyleCnt="5"/>
      <dgm:spPr/>
      <dgm:t>
        <a:bodyPr/>
        <a:lstStyle/>
        <a:p>
          <a:endParaRPr lang="en-US"/>
        </a:p>
      </dgm:t>
    </dgm:pt>
    <dgm:pt modelId="{2DDE333D-DC63-4AE9-81B7-28C8B15DA821}" type="pres">
      <dgm:prSet presAssocID="{1AB78C97-D69E-4A31-98F0-B629BF741553}" presName="text_5" presStyleLbl="node1" presStyleIdx="4" presStyleCnt="5" custScaleX="100692" custScaleY="118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  <dgm:t>
        <a:bodyPr/>
        <a:lstStyle/>
        <a:p>
          <a:endParaRPr lang="en-US"/>
        </a:p>
      </dgm:t>
    </dgm:pt>
    <dgm:pt modelId="{312A7067-427A-487E-93B1-E36294CACF1B}" type="pres">
      <dgm:prSet presAssocID="{1AB78C97-D69E-4A31-98F0-B629BF741553}" presName="accentRepeatNode" presStyleLbl="solidFgAcc1" presStyleIdx="4" presStyleCnt="5"/>
      <dgm:spPr/>
      <dgm:t>
        <a:bodyPr/>
        <a:lstStyle/>
        <a:p>
          <a:endParaRPr lang="en-US"/>
        </a:p>
      </dgm:t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r>
            <a:rPr lang="en-US" sz="1400" b="1" dirty="0" smtClean="0"/>
            <a:t>Increased Revenue</a:t>
          </a:r>
          <a:endParaRPr lang="en-US" sz="1400" b="1" dirty="0"/>
        </a:p>
      </dgm: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r>
            <a:rPr lang="en-US" sz="1400" b="1" dirty="0" smtClean="0"/>
            <a:t>Promoted Interdepartmental Communication</a:t>
          </a:r>
          <a:endParaRPr lang="en-US" sz="1400" b="1" dirty="0"/>
        </a:p>
      </dgm: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r>
            <a:rPr lang="en-US" sz="1400" b="1" dirty="0" smtClean="0"/>
            <a:t>Improved Consistency in Data Management</a:t>
          </a:r>
          <a:endParaRPr lang="en-US" sz="1400" b="1" dirty="0"/>
        </a:p>
      </dgm: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r>
            <a:rPr lang="en-US" sz="1400" b="1" dirty="0" smtClean="0"/>
            <a:t>Increased Student Access to Nursing Services</a:t>
          </a:r>
          <a:endParaRPr lang="en-US" sz="1400" b="1" dirty="0"/>
        </a:p>
      </dgm: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r>
            <a:rPr lang="en-US" sz="1400" b="1" dirty="0" smtClean="0"/>
            <a:t>Increased Emphasis on Compliance</a:t>
          </a:r>
          <a:endParaRPr lang="en-US" sz="1400" b="1" dirty="0"/>
        </a:p>
      </dgm: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</dgm:pt>
    <dgm:pt modelId="{21A8312E-F889-4E14-B1DD-1CFBDAB5F3CF}" type="pres">
      <dgm:prSet presAssocID="{44D41210-5B67-4C56-B621-47CCBC72F564}" presName="cycle" presStyleCnt="0"/>
      <dgm:spPr/>
    </dgm:pt>
    <dgm:pt modelId="{2B98A1A6-B658-4EBA-96E4-A7570FD3F1E5}" type="pres">
      <dgm:prSet presAssocID="{44D41210-5B67-4C56-B621-47CCBC72F564}" presName="srcNode" presStyleLbl="node1" presStyleIdx="0" presStyleCnt="5"/>
      <dgm:spPr/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</dgm:pt>
    <dgm:pt modelId="{6957030F-86DB-4A6D-9E19-1AB61D841FD6}" type="pres">
      <dgm:prSet presAssocID="{44D41210-5B67-4C56-B621-47CCBC72F564}" presName="dstNode" presStyleLbl="node1" presStyleIdx="0" presStyleCnt="5"/>
      <dgm:spPr/>
    </dgm:pt>
    <dgm:pt modelId="{A8D7249A-6420-4F48-A384-00D165F4386F}" type="pres">
      <dgm:prSet presAssocID="{9527DADA-1B25-41B1-936D-8AC6E4F3AC8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</dgm:pt>
    <dgm:pt modelId="{3F878F1B-B0B3-4B85-BAB5-8C9B77F09DA0}" type="pres">
      <dgm:prSet presAssocID="{9527DADA-1B25-41B1-936D-8AC6E4F3AC8A}" presName="accentRepeatNode" presStyleLbl="solidFgAcc1" presStyleIdx="0" presStyleCnt="5"/>
      <dgm:spPr/>
    </dgm:pt>
    <dgm:pt modelId="{AAE199B0-C038-4ED6-9AE1-BF08E47697ED}" type="pres">
      <dgm:prSet presAssocID="{0FB815DB-53B3-4A07-AABC-A21FBE5620AD}" presName="text_2" presStyleLbl="node1" presStyleIdx="1" presStyleCnt="5" custScaleX="97103" custScaleY="130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 custScaleX="91748" custScaleY="1153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</dgm:pt>
    <dgm:pt modelId="{ACF2825B-A5F7-43ED-B49E-48E3F1622EA6}" type="pres">
      <dgm:prSet presAssocID="{008B849F-05D6-4253-A49F-3FF1A87DF5D2}" presName="accentRepeatNode" presStyleLbl="solidFgAcc1" presStyleIdx="2" presStyleCnt="5"/>
      <dgm:spPr/>
    </dgm:pt>
    <dgm:pt modelId="{9DC8152C-291F-4704-AD7E-4A538B0E4A1A}" type="pres">
      <dgm:prSet presAssocID="{8A19255E-9D1A-4058-B22C-15ABD2A3501E}" presName="text_4" presStyleLbl="node1" presStyleIdx="3" presStyleCnt="5" custScaleX="96859" custScaleY="1156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</dgm:pt>
    <dgm:pt modelId="{31A4E785-EF43-499E-AB48-AD2D5AB15881}" type="pres">
      <dgm:prSet presAssocID="{8A19255E-9D1A-4058-B22C-15ABD2A3501E}" presName="accentRepeatNode" presStyleLbl="solidFgAcc1" presStyleIdx="3" presStyleCnt="5"/>
      <dgm:spPr/>
    </dgm:pt>
    <dgm:pt modelId="{2DDE333D-DC63-4AE9-81B7-28C8B15DA821}" type="pres">
      <dgm:prSet presAssocID="{1AB78C97-D69E-4A31-98F0-B629BF741553}" presName="text_5" presStyleLbl="node1" presStyleIdx="4" presStyleCnt="5" custScaleX="97345" custScaleY="124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</dgm:pt>
    <dgm:pt modelId="{312A7067-427A-487E-93B1-E36294CACF1B}" type="pres">
      <dgm:prSet presAssocID="{1AB78C97-D69E-4A31-98F0-B629BF741553}" presName="accentRepeatNode" presStyleLbl="solidFgAcc1" presStyleIdx="4" presStyleCnt="5"/>
      <dgm:spPr/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CE2FC-652E-4B70-B833-21EFC432BEE5}">
      <dsp:nvSpPr>
        <dsp:cNvPr id="0" name=""/>
        <dsp:cNvSpPr/>
      </dsp:nvSpPr>
      <dsp:spPr>
        <a:xfrm>
          <a:off x="470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78519-B2EA-4F66-B633-A172BFD5FAC2}">
      <dsp:nvSpPr>
        <dsp:cNvPr id="0" name=""/>
        <dsp:cNvSpPr/>
      </dsp:nvSpPr>
      <dsp:spPr>
        <a:xfrm>
          <a:off x="571096" y="919772"/>
          <a:ext cx="1057795" cy="1057795"/>
        </a:xfrm>
        <a:prstGeom prst="leftCircularArrow">
          <a:avLst>
            <a:gd name="adj1" fmla="val 2730"/>
            <a:gd name="adj2" fmla="val 332570"/>
            <a:gd name="adj3" fmla="val 2108081"/>
            <a:gd name="adj4" fmla="val 9024489"/>
            <a:gd name="adj5" fmla="val 318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2FE72-2A85-4ED8-A0A5-16C3B06B0295}">
      <dsp:nvSpPr>
        <dsp:cNvPr id="0" name=""/>
        <dsp:cNvSpPr/>
      </dsp:nvSpPr>
      <dsp:spPr>
        <a:xfrm>
          <a:off x="222741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Entered Pilot Project May 2018</a:t>
          </a:r>
          <a:endParaRPr lang="en-US" sz="700" kern="1200" dirty="0"/>
        </a:p>
      </dsp:txBody>
      <dsp:txXfrm>
        <a:off x="233096" y="1351200"/>
        <a:ext cx="868371" cy="332848"/>
      </dsp:txXfrm>
    </dsp:sp>
    <dsp:sp modelId="{D1C773DC-A183-4EB6-81C1-A008CB23F1AE}">
      <dsp:nvSpPr>
        <dsp:cNvPr id="0" name=""/>
        <dsp:cNvSpPr/>
      </dsp:nvSpPr>
      <dsp:spPr>
        <a:xfrm>
          <a:off x="1249311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68672-F8F0-423C-8A3E-AA06B6F900D4}">
      <dsp:nvSpPr>
        <dsp:cNvPr id="0" name=""/>
        <dsp:cNvSpPr/>
      </dsp:nvSpPr>
      <dsp:spPr>
        <a:xfrm>
          <a:off x="1811601" y="200364"/>
          <a:ext cx="1185601" cy="1185601"/>
        </a:xfrm>
        <a:prstGeom prst="circularArrow">
          <a:avLst>
            <a:gd name="adj1" fmla="val 2435"/>
            <a:gd name="adj2" fmla="val 294698"/>
            <a:gd name="adj3" fmla="val 19529791"/>
            <a:gd name="adj4" fmla="val 12575511"/>
            <a:gd name="adj5" fmla="val 2841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571D1-3785-4640-B9B8-70911869329B}">
      <dsp:nvSpPr>
        <dsp:cNvPr id="0" name=""/>
        <dsp:cNvSpPr/>
      </dsp:nvSpPr>
      <dsp:spPr>
        <a:xfrm>
          <a:off x="1471582" y="51587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Became Enrolled Medical Provider 9/6/2018</a:t>
          </a:r>
          <a:endParaRPr lang="en-US" sz="700" kern="1200" dirty="0"/>
        </a:p>
      </dsp:txBody>
      <dsp:txXfrm>
        <a:off x="1481937" y="526230"/>
        <a:ext cx="868371" cy="332848"/>
      </dsp:txXfrm>
    </dsp:sp>
    <dsp:sp modelId="{32F1554C-2006-40C1-BC52-3E33F929295D}">
      <dsp:nvSpPr>
        <dsp:cNvPr id="0" name=""/>
        <dsp:cNvSpPr/>
      </dsp:nvSpPr>
      <dsp:spPr>
        <a:xfrm>
          <a:off x="2498152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0AAE8A-F883-46B7-A275-B03370DCDA8C}">
      <dsp:nvSpPr>
        <dsp:cNvPr id="0" name=""/>
        <dsp:cNvSpPr/>
      </dsp:nvSpPr>
      <dsp:spPr>
        <a:xfrm>
          <a:off x="2720422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First Billing Submission 6/11/2019</a:t>
          </a:r>
          <a:endParaRPr lang="en-US" sz="700" kern="1200" dirty="0"/>
        </a:p>
      </dsp:txBody>
      <dsp:txXfrm>
        <a:off x="2730777" y="1351200"/>
        <a:ext cx="868371" cy="332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3003851" y="-461537"/>
          <a:ext cx="3575039" cy="3575039"/>
        </a:xfrm>
        <a:prstGeom prst="blockArc">
          <a:avLst>
            <a:gd name="adj1" fmla="val 18900000"/>
            <a:gd name="adj2" fmla="val 2700000"/>
            <a:gd name="adj3" fmla="val 604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62957" y="84825"/>
          <a:ext cx="2900668" cy="4933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Required a Culture Shift Among Staff to Support Medicaid Process</a:t>
          </a:r>
          <a:endParaRPr lang="en-US" sz="1400" b="1" kern="1200" dirty="0"/>
        </a:p>
      </dsp:txBody>
      <dsp:txXfrm>
        <a:off x="262957" y="84825"/>
        <a:ext cx="2900668" cy="493340"/>
      </dsp:txXfrm>
    </dsp:sp>
    <dsp:sp modelId="{3F878F1B-B0B3-4B85-BAB5-8C9B77F09DA0}">
      <dsp:nvSpPr>
        <dsp:cNvPr id="0" name=""/>
        <dsp:cNvSpPr/>
      </dsp:nvSpPr>
      <dsp:spPr>
        <a:xfrm>
          <a:off x="39738" y="12424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500573" y="596826"/>
          <a:ext cx="2663052" cy="463824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Time Involved in Paperwork Requirements</a:t>
          </a:r>
          <a:endParaRPr lang="en-US" sz="1400" b="1" kern="1200" dirty="0"/>
        </a:p>
      </dsp:txBody>
      <dsp:txXfrm>
        <a:off x="500573" y="596826"/>
        <a:ext cx="2663052" cy="463824"/>
      </dsp:txXfrm>
    </dsp:sp>
    <dsp:sp modelId="{4F4E5364-05C4-427F-AA10-E47295894C66}">
      <dsp:nvSpPr>
        <dsp:cNvPr id="0" name=""/>
        <dsp:cNvSpPr/>
      </dsp:nvSpPr>
      <dsp:spPr>
        <a:xfrm>
          <a:off x="277354" y="62148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548108" y="1113475"/>
          <a:ext cx="2640912" cy="42501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Complexity of Medicaid Process</a:t>
          </a:r>
          <a:endParaRPr lang="en-US" sz="1400" b="1" kern="1200" dirty="0"/>
        </a:p>
      </dsp:txBody>
      <dsp:txXfrm>
        <a:off x="548108" y="1113475"/>
        <a:ext cx="2640912" cy="425013"/>
      </dsp:txXfrm>
    </dsp:sp>
    <dsp:sp modelId="{ACF2825B-A5F7-43ED-B49E-48E3F1622EA6}">
      <dsp:nvSpPr>
        <dsp:cNvPr id="0" name=""/>
        <dsp:cNvSpPr/>
      </dsp:nvSpPr>
      <dsp:spPr>
        <a:xfrm>
          <a:off x="350283" y="1118731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470470" y="1615672"/>
          <a:ext cx="2723258" cy="415105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Integrating IEP Software with Billing Software</a:t>
          </a:r>
          <a:endParaRPr lang="en-US" sz="1400" b="1" kern="1200" dirty="0"/>
        </a:p>
      </dsp:txBody>
      <dsp:txXfrm>
        <a:off x="470470" y="1615672"/>
        <a:ext cx="2723258" cy="415105"/>
      </dsp:txXfrm>
    </dsp:sp>
    <dsp:sp modelId="{31A4E785-EF43-499E-AB48-AD2D5AB15881}">
      <dsp:nvSpPr>
        <dsp:cNvPr id="0" name=""/>
        <dsp:cNvSpPr/>
      </dsp:nvSpPr>
      <dsp:spPr>
        <a:xfrm>
          <a:off x="277354" y="161597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36843" y="2123886"/>
          <a:ext cx="2952898" cy="39316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Managing and Budgeting the Match Payment</a:t>
          </a:r>
          <a:endParaRPr lang="en-US" sz="1400" b="1" kern="1200" dirty="0"/>
        </a:p>
      </dsp:txBody>
      <dsp:txXfrm>
        <a:off x="236843" y="2123886"/>
        <a:ext cx="2952898" cy="393163"/>
      </dsp:txXfrm>
    </dsp:sp>
    <dsp:sp modelId="{312A7067-427A-487E-93B1-E36294CACF1B}">
      <dsp:nvSpPr>
        <dsp:cNvPr id="0" name=""/>
        <dsp:cNvSpPr/>
      </dsp:nvSpPr>
      <dsp:spPr>
        <a:xfrm>
          <a:off x="39738" y="211321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2996783" y="-461537"/>
          <a:ext cx="3575039" cy="3575039"/>
        </a:xfrm>
        <a:prstGeom prst="blockArc">
          <a:avLst>
            <a:gd name="adj1" fmla="val 18900000"/>
            <a:gd name="adj2" fmla="val 2700000"/>
            <a:gd name="adj3" fmla="val 604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54057" y="165694"/>
          <a:ext cx="2840432" cy="3316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Increased Revenue</a:t>
          </a:r>
          <a:endParaRPr lang="en-US" sz="1400" b="1" kern="1200" dirty="0"/>
        </a:p>
      </dsp:txBody>
      <dsp:txXfrm>
        <a:off x="254057" y="165694"/>
        <a:ext cx="2840432" cy="331601"/>
      </dsp:txXfrm>
    </dsp:sp>
    <dsp:sp modelId="{3F878F1B-B0B3-4B85-BAB5-8C9B77F09DA0}">
      <dsp:nvSpPr>
        <dsp:cNvPr id="0" name=""/>
        <dsp:cNvSpPr/>
      </dsp:nvSpPr>
      <dsp:spPr>
        <a:xfrm>
          <a:off x="46806" y="12424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529375" y="612904"/>
          <a:ext cx="2527412" cy="4316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Increased Student Access to Nursing Services</a:t>
          </a:r>
          <a:endParaRPr lang="en-US" sz="1400" b="1" kern="1200" dirty="0"/>
        </a:p>
      </dsp:txBody>
      <dsp:txXfrm>
        <a:off x="529375" y="612904"/>
        <a:ext cx="2527412" cy="431668"/>
      </dsp:txXfrm>
    </dsp:sp>
    <dsp:sp modelId="{4F4E5364-05C4-427F-AA10-E47295894C66}">
      <dsp:nvSpPr>
        <dsp:cNvPr id="0" name=""/>
        <dsp:cNvSpPr/>
      </dsp:nvSpPr>
      <dsp:spPr>
        <a:xfrm>
          <a:off x="284422" y="62148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668985" y="1134720"/>
          <a:ext cx="2321121" cy="3825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Increased Emphasis on Compliance</a:t>
          </a:r>
          <a:endParaRPr lang="en-US" sz="1400" b="1" kern="1200" dirty="0"/>
        </a:p>
      </dsp:txBody>
      <dsp:txXfrm>
        <a:off x="668985" y="1134720"/>
        <a:ext cx="2321121" cy="382522"/>
      </dsp:txXfrm>
    </dsp:sp>
    <dsp:sp modelId="{ACF2825B-A5F7-43ED-B49E-48E3F1622EA6}">
      <dsp:nvSpPr>
        <dsp:cNvPr id="0" name=""/>
        <dsp:cNvSpPr/>
      </dsp:nvSpPr>
      <dsp:spPr>
        <a:xfrm>
          <a:off x="357351" y="1118731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532550" y="1631542"/>
          <a:ext cx="2521062" cy="38336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Promoted Interdepartmental Communication</a:t>
          </a:r>
          <a:endParaRPr lang="en-US" sz="1400" b="1" kern="1200" dirty="0"/>
        </a:p>
      </dsp:txBody>
      <dsp:txXfrm>
        <a:off x="532550" y="1631542"/>
        <a:ext cx="2521062" cy="383364"/>
      </dsp:txXfrm>
    </dsp:sp>
    <dsp:sp modelId="{31A4E785-EF43-499E-AB48-AD2D5AB15881}">
      <dsp:nvSpPr>
        <dsp:cNvPr id="0" name=""/>
        <dsp:cNvSpPr/>
      </dsp:nvSpPr>
      <dsp:spPr>
        <a:xfrm>
          <a:off x="284422" y="161597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91764" y="2114164"/>
          <a:ext cx="2765019" cy="41260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Improved Consistency in Data Management</a:t>
          </a:r>
          <a:endParaRPr lang="en-US" sz="1400" b="1" kern="1200" dirty="0"/>
        </a:p>
      </dsp:txBody>
      <dsp:txXfrm>
        <a:off x="291764" y="2114164"/>
        <a:ext cx="2765019" cy="412608"/>
      </dsp:txXfrm>
    </dsp:sp>
    <dsp:sp modelId="{312A7067-427A-487E-93B1-E36294CACF1B}">
      <dsp:nvSpPr>
        <dsp:cNvPr id="0" name=""/>
        <dsp:cNvSpPr/>
      </dsp:nvSpPr>
      <dsp:spPr>
        <a:xfrm>
          <a:off x="46806" y="211321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8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7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4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8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4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1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5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5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5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9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7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Layout" Target="../diagrams/layout2.xml"/><Relationship Id="rId18" Type="http://schemas.openxmlformats.org/officeDocument/2006/relationships/diagramLayout" Target="../diagrams/layout3.xml"/><Relationship Id="rId3" Type="http://schemas.openxmlformats.org/officeDocument/2006/relationships/hyperlink" Target="https://www.oregon.gov/ode/students-and-family/healthsafety/Documents/2019schnursereport.pdf" TargetMode="External"/><Relationship Id="rId21" Type="http://schemas.microsoft.com/office/2007/relationships/diagramDrawing" Target="../diagrams/drawing3.xml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diagramData" Target="../diagrams/data3.xml"/><Relationship Id="rId2" Type="http://schemas.openxmlformats.org/officeDocument/2006/relationships/hyperlink" Target="https://www.ode.state.or.us/data/reportcard/reports.aspx" TargetMode="External"/><Relationship Id="rId16" Type="http://schemas.microsoft.com/office/2007/relationships/diagramDrawing" Target="../diagrams/drawing2.xml"/><Relationship Id="rId20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jpeg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10" Type="http://schemas.openxmlformats.org/officeDocument/2006/relationships/image" Target="../media/image2.png"/><Relationship Id="rId19" Type="http://schemas.openxmlformats.org/officeDocument/2006/relationships/diagramQuickStyle" Target="../diagrams/quickStyle3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openxmlformats.org/officeDocument/2006/relationships/diagramQuickStyle" Target="../diagrams/quickStyle2.xml"/><Relationship Id="rId2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6858000" cy="342900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La Grande School District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Table 3" descr="This table contains data for student enrollment, percentage of students experiencing disability, nursing dependent student count, medically fragile student count, medically complex student count, percentage of students with free &amp; reduced lunch, county Medicaid eligibility rate. These are key data points to consider when implementing a Medicaid billing program." title="District-Specific Data Poi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770725"/>
              </p:ext>
            </p:extLst>
          </p:nvPr>
        </p:nvGraphicFramePr>
        <p:xfrm>
          <a:off x="0" y="342901"/>
          <a:ext cx="6858000" cy="1276632"/>
        </p:xfrm>
        <a:graphic>
          <a:graphicData uri="http://schemas.openxmlformats.org/drawingml/2006/table">
            <a:tbl>
              <a:tblPr firstRow="1"/>
              <a:tblGrid>
                <a:gridCol w="945556">
                  <a:extLst>
                    <a:ext uri="{9D8B030D-6E8A-4147-A177-3AD203B41FA5}">
                      <a16:colId xmlns:a16="http://schemas.microsoft.com/office/drawing/2014/main" val="2933126324"/>
                    </a:ext>
                  </a:extLst>
                </a:gridCol>
                <a:gridCol w="1086846">
                  <a:extLst>
                    <a:ext uri="{9D8B030D-6E8A-4147-A177-3AD203B41FA5}">
                      <a16:colId xmlns:a16="http://schemas.microsoft.com/office/drawing/2014/main" val="1599412756"/>
                    </a:ext>
                  </a:extLst>
                </a:gridCol>
                <a:gridCol w="934688">
                  <a:extLst>
                    <a:ext uri="{9D8B030D-6E8A-4147-A177-3AD203B41FA5}">
                      <a16:colId xmlns:a16="http://schemas.microsoft.com/office/drawing/2014/main" val="3436236921"/>
                    </a:ext>
                  </a:extLst>
                </a:gridCol>
                <a:gridCol w="847740">
                  <a:extLst>
                    <a:ext uri="{9D8B030D-6E8A-4147-A177-3AD203B41FA5}">
                      <a16:colId xmlns:a16="http://schemas.microsoft.com/office/drawing/2014/main" val="4030214913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593241536"/>
                    </a:ext>
                  </a:extLst>
                </a:gridCol>
                <a:gridCol w="1325952">
                  <a:extLst>
                    <a:ext uri="{9D8B030D-6E8A-4147-A177-3AD203B41FA5}">
                      <a16:colId xmlns:a16="http://schemas.microsoft.com/office/drawing/2014/main" val="3978003496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338310873"/>
                    </a:ext>
                  </a:extLst>
                </a:gridCol>
              </a:tblGrid>
              <a:tr h="68488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Student Enrollment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Experiencing Disability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Nursing </a:t>
                      </a:r>
                      <a:r>
                        <a:rPr lang="en-US" sz="1150" b="1" i="0" u="none" strike="noStrike" dirty="0" smtClean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Dependent Student </a:t>
                      </a: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Fragile Student 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Complex Student Count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with Free &amp; Reduced Lunch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County Medicaid Eligibility Rate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10831"/>
                  </a:ext>
                </a:extLst>
              </a:tr>
              <a:tr h="44859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2,333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effectLst/>
                        </a:rPr>
                        <a:t>*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&gt;95%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60.95%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0742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8298" y="1626526"/>
            <a:ext cx="706475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2018-19 School District Report Card Data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2018-19 Medicaid Eligibility Rate Data, and </a:t>
            </a: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2018-19 School Nurse Report Data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060" y="1903072"/>
            <a:ext cx="31813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/>
              <a:t>La Grande </a:t>
            </a:r>
            <a:r>
              <a:rPr lang="en-US" sz="1200" dirty="0"/>
              <a:t>School District is located in </a:t>
            </a:r>
            <a:r>
              <a:rPr lang="en-US" sz="1200" dirty="0" smtClean="0"/>
              <a:t>La Grande, </a:t>
            </a:r>
            <a:r>
              <a:rPr lang="en-US" sz="1200" dirty="0"/>
              <a:t>Oregon in </a:t>
            </a:r>
            <a:r>
              <a:rPr lang="en-US" sz="1200" dirty="0" smtClean="0"/>
              <a:t>Union </a:t>
            </a:r>
            <a:r>
              <a:rPr lang="en-US" sz="1200" dirty="0"/>
              <a:t>County. They were accepted into the SB111 pilot project </a:t>
            </a:r>
            <a:r>
              <a:rPr lang="en-US" sz="1200" dirty="0" smtClean="0"/>
              <a:t>in May 2018 and </a:t>
            </a:r>
            <a:r>
              <a:rPr lang="en-US" sz="1200" dirty="0"/>
              <a:t>became an enrolled School Medical Provider on </a:t>
            </a:r>
            <a:r>
              <a:rPr lang="en-US" sz="1200" dirty="0" smtClean="0"/>
              <a:t>9/6/2018. 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/>
              <a:t>In </a:t>
            </a:r>
            <a:r>
              <a:rPr lang="en-US" sz="1200" dirty="0"/>
              <a:t>February of 2019, </a:t>
            </a:r>
            <a:r>
              <a:rPr lang="en-US" sz="1200" dirty="0" smtClean="0"/>
              <a:t>La Grande </a:t>
            </a:r>
            <a:r>
              <a:rPr lang="en-US" sz="1200" dirty="0"/>
              <a:t>reported an initial start-up cost estimate of </a:t>
            </a:r>
            <a:r>
              <a:rPr lang="en-US" sz="1200" dirty="0" smtClean="0"/>
              <a:t>$4,575 </a:t>
            </a:r>
            <a:r>
              <a:rPr lang="en-US" sz="1200" dirty="0"/>
              <a:t>for the first </a:t>
            </a:r>
            <a:r>
              <a:rPr lang="en-US" sz="1200" dirty="0" smtClean="0"/>
              <a:t>phase </a:t>
            </a:r>
            <a:r>
              <a:rPr lang="en-US" sz="1200" dirty="0"/>
              <a:t>of the pilot project. </a:t>
            </a:r>
            <a:endParaRPr lang="en-US" sz="1200" dirty="0" smtClean="0"/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Their first billing submission was on </a:t>
            </a:r>
            <a:r>
              <a:rPr lang="en-US" sz="1200" dirty="0" smtClean="0"/>
              <a:t>6/11/2019. As of September 16, 2020, La Grande School </a:t>
            </a:r>
            <a:r>
              <a:rPr lang="en-US" sz="1200" dirty="0"/>
              <a:t>District </a:t>
            </a:r>
            <a:r>
              <a:rPr lang="en-US" sz="1200" dirty="0" smtClean="0"/>
              <a:t>had received a total Medicaid </a:t>
            </a:r>
            <a:r>
              <a:rPr lang="en-US" sz="1200" dirty="0"/>
              <a:t>reimbursement </a:t>
            </a:r>
            <a:r>
              <a:rPr lang="en-US" sz="1200" dirty="0" smtClean="0"/>
              <a:t>of $157,800.</a:t>
            </a:r>
            <a:endParaRPr lang="en-US" sz="1200" dirty="0"/>
          </a:p>
        </p:txBody>
      </p:sp>
      <p:grpSp>
        <p:nvGrpSpPr>
          <p:cNvPr id="7" name="Group 6" descr="graphic shows date the district entered the pilot project, date they became an enrolled school medical provider, and date of first billing submission." title="Implementation Graphic"/>
          <p:cNvGrpSpPr/>
          <p:nvPr/>
        </p:nvGrpSpPr>
        <p:grpSpPr>
          <a:xfrm>
            <a:off x="3248025" y="1788288"/>
            <a:ext cx="3609975" cy="2210279"/>
            <a:chOff x="1524000" y="1397000"/>
            <a:chExt cx="7167418" cy="4394200"/>
          </a:xfrm>
        </p:grpSpPr>
        <p:grpSp>
          <p:nvGrpSpPr>
            <p:cNvPr id="8" name="Group 7"/>
            <p:cNvGrpSpPr/>
            <p:nvPr/>
          </p:nvGrpSpPr>
          <p:grpSpPr>
            <a:xfrm>
              <a:off x="1524000" y="1397000"/>
              <a:ext cx="7167418" cy="4394200"/>
              <a:chOff x="1524000" y="1397000"/>
              <a:chExt cx="7167418" cy="43942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524000" y="1397000"/>
                <a:ext cx="7167418" cy="4394200"/>
                <a:chOff x="1524000" y="1397000"/>
                <a:chExt cx="7167418" cy="4394200"/>
              </a:xfrm>
            </p:grpSpPr>
            <p:graphicFrame>
              <p:nvGraphicFramePr>
                <p:cNvPr id="12" name="Diagram 11"/>
                <p:cNvGraphicFramePr/>
                <p:nvPr>
                  <p:extLst>
                    <p:ext uri="{D42A27DB-BD31-4B8C-83A1-F6EECF244321}">
                      <p14:modId xmlns:p14="http://schemas.microsoft.com/office/powerpoint/2010/main" val="3580857574"/>
                    </p:ext>
                  </p:extLst>
                </p:nvPr>
              </p:nvGraphicFramePr>
              <p:xfrm>
                <a:off x="1524000" y="1397000"/>
                <a:ext cx="7167418" cy="4394200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4" r:lo="rId5" r:qs="rId6" r:cs="rId7"/>
                </a:graphicData>
              </a:graphic>
            </p:graphicFrame>
            <p:pic>
              <p:nvPicPr>
                <p:cNvPr id="13" name="Picture 12" descr="Save Your Doctor Time - Medical Questionnaire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33456" y="3151910"/>
                  <a:ext cx="1182254" cy="1182254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</p:pic>
          </p:grpSp>
          <p:pic>
            <p:nvPicPr>
              <p:cNvPr id="11" name="Picture 10" descr="File:Emoji u1f4b0.svg - Wikimedia Commons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28056" y="2828638"/>
                <a:ext cx="1205345" cy="120534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</p:grpSp>
        <p:pic>
          <p:nvPicPr>
            <p:cNvPr id="9" name="Picture 8" descr="A people holding onto a launched rocket and c.. | Free stock vector - 47850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675" y="2948638"/>
              <a:ext cx="1085345" cy="1085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sp>
        <p:nvSpPr>
          <p:cNvPr id="16" name="Title 1"/>
          <p:cNvSpPr txBox="1">
            <a:spLocks/>
          </p:cNvSpPr>
          <p:nvPr/>
        </p:nvSpPr>
        <p:spPr>
          <a:xfrm>
            <a:off x="0" y="4325572"/>
            <a:ext cx="6858000" cy="2452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Reimbursement Information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6809" y="4585788"/>
            <a:ext cx="30397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 smtClean="0"/>
              <a:t>In the first year of the pilot project, La Grande worked to implement systems, integrate technology platforms, develop cost rates, and train staff. They began billing for 7 students and received a total reimbursement of $123,425.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 smtClean="0"/>
              <a:t>In the second year of the pilot they billed for 17 students. They received a total reimbursement of $34,375. </a:t>
            </a:r>
            <a:r>
              <a:rPr lang="en-US" sz="1150" dirty="0"/>
              <a:t>Please note: this reflects the impact of the emergency school closure and shift to distance learning</a:t>
            </a:r>
            <a:r>
              <a:rPr lang="en-US" sz="1150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/>
              <a:t>La Grande School District utilized their Medicaid reimbursement to increase nursing services</a:t>
            </a:r>
            <a:r>
              <a:rPr lang="en-US" sz="1150" dirty="0" smtClean="0"/>
              <a:t>.</a:t>
            </a:r>
            <a:endParaRPr lang="en-US" sz="115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-27439" y="7450106"/>
            <a:ext cx="6858000" cy="2452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In Conclusion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7060" y="7655736"/>
            <a:ext cx="6858000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b="1" u="sng" dirty="0" smtClean="0"/>
              <a:t>Future Outlook</a:t>
            </a:r>
            <a:r>
              <a:rPr lang="en-US" sz="1150" dirty="0" smtClean="0"/>
              <a:t>: La Grande </a:t>
            </a:r>
            <a:r>
              <a:rPr lang="en-US" sz="1150" dirty="0"/>
              <a:t>School District </a:t>
            </a:r>
            <a:r>
              <a:rPr lang="en-US" sz="1150" dirty="0" smtClean="0"/>
              <a:t>and plans to </a:t>
            </a:r>
            <a:r>
              <a:rPr lang="en-US" sz="1150" dirty="0"/>
              <a:t>continue to </a:t>
            </a:r>
            <a:r>
              <a:rPr lang="en-US" sz="1150" dirty="0" smtClean="0"/>
              <a:t>billing and are looking to expand. Although there were difficulties during implementation, they believe the </a:t>
            </a:r>
            <a:r>
              <a:rPr lang="en-US" sz="1150" dirty="0"/>
              <a:t>benefits of implementing a Medicaid billing system have outweighed the </a:t>
            </a:r>
            <a:r>
              <a:rPr lang="en-US" sz="1150" dirty="0" smtClean="0"/>
              <a:t>costs; they have increased revenue over expenses.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b="1" u="sng" dirty="0" smtClean="0"/>
              <a:t>Recommendations for the State</a:t>
            </a:r>
            <a:r>
              <a:rPr lang="en-US" sz="1150" b="1" dirty="0" smtClean="0"/>
              <a:t>: </a:t>
            </a:r>
            <a:r>
              <a:rPr lang="en-US" sz="1150" dirty="0" smtClean="0"/>
              <a:t>Create standard cost rate or make process triennial, develop financial incentives for startup, eliminate match payment process, offer site-specific trainings.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b="1" u="sng" dirty="0" smtClean="0"/>
              <a:t>Recommendations for School Districts</a:t>
            </a:r>
            <a:r>
              <a:rPr lang="en-US" sz="1150" b="1" dirty="0" smtClean="0"/>
              <a:t>: </a:t>
            </a:r>
            <a:r>
              <a:rPr lang="en-US" sz="1150" dirty="0" smtClean="0"/>
              <a:t>Start small, have staff dedicated to billing process, initial and ongoing training, demonstrate needs and rewards of program to create positive mindset with staff.</a:t>
            </a:r>
            <a:endParaRPr lang="en-US" sz="1150" dirty="0"/>
          </a:p>
        </p:txBody>
      </p:sp>
      <p:sp>
        <p:nvSpPr>
          <p:cNvPr id="24" name="TextBox 23"/>
          <p:cNvSpPr txBox="1"/>
          <p:nvPr/>
        </p:nvSpPr>
        <p:spPr>
          <a:xfrm>
            <a:off x="2681" y="8945260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Benefits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07515" y="8931943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Challenges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33" name="Group 32" descr="graphic illustration of top 5 challenges that the district faced while participating in the pilot project." title="Top 5 Challenges of Pilot Project"/>
          <p:cNvGrpSpPr/>
          <p:nvPr/>
        </p:nvGrpSpPr>
        <p:grpSpPr>
          <a:xfrm>
            <a:off x="3401561" y="9284692"/>
            <a:ext cx="3219547" cy="2651964"/>
            <a:chOff x="-9097" y="2578162"/>
            <a:chExt cx="5128611" cy="3488851"/>
          </a:xfrm>
        </p:grpSpPr>
        <p:graphicFrame>
          <p:nvGraphicFramePr>
            <p:cNvPr id="34" name="Diagram 33"/>
            <p:cNvGraphicFramePr/>
            <p:nvPr>
              <p:extLst>
                <p:ext uri="{D42A27DB-BD31-4B8C-83A1-F6EECF244321}">
                  <p14:modId xmlns:p14="http://schemas.microsoft.com/office/powerpoint/2010/main" val="2032956692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35" name="Oval 34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oup 39" descr="graphic illustration of top 5 benefits that the district experienced while participating in the pilot project." title="Top 5 Benefits of Pilot Project"/>
          <p:cNvGrpSpPr/>
          <p:nvPr/>
        </p:nvGrpSpPr>
        <p:grpSpPr>
          <a:xfrm>
            <a:off x="191239" y="9258708"/>
            <a:ext cx="3127375" cy="2651964"/>
            <a:chOff x="-9097" y="2578162"/>
            <a:chExt cx="5128611" cy="3488851"/>
          </a:xfrm>
        </p:grpSpPr>
        <p:graphicFrame>
          <p:nvGraphicFramePr>
            <p:cNvPr id="41" name="Diagram 40"/>
            <p:cNvGraphicFramePr/>
            <p:nvPr>
              <p:extLst>
                <p:ext uri="{D42A27DB-BD31-4B8C-83A1-F6EECF244321}">
                  <p14:modId xmlns:p14="http://schemas.microsoft.com/office/powerpoint/2010/main" val="2742761608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sp>
          <p:nvSpPr>
            <p:cNvPr id="42" name="Oval 41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34013" y="11910672"/>
            <a:ext cx="6784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</a:t>
            </a:r>
            <a:r>
              <a:rPr lang="en-US" sz="1000" dirty="0"/>
              <a:t>Due to privacy concerns, the ODE is unable to publish information when less than 6 students as it may identify a student.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3248025" y="3608427"/>
            <a:ext cx="3531460" cy="702174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accent5"/>
                </a:solidFill>
              </a:rPr>
              <a:t>Project Launch to 1</a:t>
            </a:r>
            <a:r>
              <a:rPr lang="en-US" sz="1200" b="1" baseline="30000" dirty="0" smtClean="0">
                <a:solidFill>
                  <a:schemeClr val="accent5"/>
                </a:solidFill>
              </a:rPr>
              <a:t>st</a:t>
            </a:r>
            <a:r>
              <a:rPr lang="en-US" sz="1200" b="1" dirty="0" smtClean="0">
                <a:solidFill>
                  <a:schemeClr val="accent5"/>
                </a:solidFill>
              </a:rPr>
              <a:t> Billing – 13 Months</a:t>
            </a:r>
            <a:endParaRPr lang="en-US" sz="1200" b="1" dirty="0">
              <a:solidFill>
                <a:schemeClr val="accent5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-73153" y="7091319"/>
            <a:ext cx="6852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</a:t>
            </a:r>
            <a:r>
              <a:rPr lang="en-US" sz="900" dirty="0"/>
              <a:t>DHS/OHA DSSURS Data Warehouse based on date of payment. Totals include both the return of the state/local match as well as the federal reimbursement</a:t>
            </a:r>
            <a:r>
              <a:rPr lang="en-US" sz="900" dirty="0" smtClean="0"/>
              <a:t>. SFY 19-20 data reflects the emergency school closure.</a:t>
            </a:r>
            <a:endParaRPr lang="en-US" sz="900" dirty="0"/>
          </a:p>
        </p:txBody>
      </p:sp>
      <p:graphicFrame>
        <p:nvGraphicFramePr>
          <p:cNvPr id="51" name="Chart 50" descr="This is a bar chart that illustrates reimbursement received by the district by service type." title="Total Reimbursement by Service Typ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01628"/>
              </p:ext>
            </p:extLst>
          </p:nvPr>
        </p:nvGraphicFramePr>
        <p:xfrm>
          <a:off x="14082" y="4663107"/>
          <a:ext cx="3876755" cy="242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173919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AB182E0629F4DB299CB70AADA2617" ma:contentTypeVersion="7" ma:contentTypeDescription="Create a new document." ma:contentTypeScope="" ma:versionID="8c0ea892eb18541275fd2544df387c3a">
  <xsd:schema xmlns:xsd="http://www.w3.org/2001/XMLSchema" xmlns:xs="http://www.w3.org/2001/XMLSchema" xmlns:p="http://schemas.microsoft.com/office/2006/metadata/properties" xmlns:ns2="322ed6d0-eb3a-48ea-a8e7-c77d41b6508b" xmlns:ns3="54031767-dd6d-417c-ab73-583408f47564" targetNamespace="http://schemas.microsoft.com/office/2006/metadata/properties" ma:root="true" ma:fieldsID="7d29625aebd964c423a73dc1d91b5bdb" ns2:_="" ns3:_="">
    <xsd:import namespace="322ed6d0-eb3a-48ea-a8e7-c77d41b6508b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2ed6d0-eb3a-48ea-a8e7-c77d41b6508b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4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5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6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mediation_x0020_Date xmlns="322ed6d0-eb3a-48ea-a8e7-c77d41b6508b">2021-06-09T20:32:33+00:00</Remediation_x0020_Date>
    <Estimated_x0020_Creation_x0020_Date xmlns="322ed6d0-eb3a-48ea-a8e7-c77d41b6508b" xsi:nil="true"/>
    <Priority xmlns="322ed6d0-eb3a-48ea-a8e7-c77d41b6508b">New</Priority>
  </documentManagement>
</p:properties>
</file>

<file path=customXml/itemProps1.xml><?xml version="1.0" encoding="utf-8"?>
<ds:datastoreItem xmlns:ds="http://schemas.openxmlformats.org/officeDocument/2006/customXml" ds:itemID="{0DBBB84A-1273-4F7D-AE01-ED4F18FCD054}"/>
</file>

<file path=customXml/itemProps2.xml><?xml version="1.0" encoding="utf-8"?>
<ds:datastoreItem xmlns:ds="http://schemas.openxmlformats.org/officeDocument/2006/customXml" ds:itemID="{1C918490-C5D0-48F6-A696-D396B982608E}"/>
</file>

<file path=customXml/itemProps3.xml><?xml version="1.0" encoding="utf-8"?>
<ds:datastoreItem xmlns:ds="http://schemas.openxmlformats.org/officeDocument/2006/customXml" ds:itemID="{2C2416AF-9893-409D-AFEA-6EEEB831936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531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La Grande School District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Bethel School District</dc:title>
  <dc:creator>ROSS Jennifer - ODE</dc:creator>
  <cp:lastModifiedBy>TURNBULL Mariana - ODE</cp:lastModifiedBy>
  <cp:revision>34</cp:revision>
  <dcterms:created xsi:type="dcterms:W3CDTF">2020-08-27T15:18:50Z</dcterms:created>
  <dcterms:modified xsi:type="dcterms:W3CDTF">2021-02-26T21:35:32Z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0x0101009C2AB182E0629F4DB299CB70AADA2617</vt:lpwstr>
  </property>
</Properties>
</file>