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layout1.xml" ContentType="application/vnd.openxmlformats-officedocument.drawingml.diagramLayout+xml"/>
  <Override PartName="/ppt/diagrams/drawing1.xml" ContentType="application/vnd.ms-office.drawingml.diagramDrawing+xml"/>
  <Override PartName="/ppt/theme/theme1.xml" ContentType="application/vnd.openxmlformats-officedocument.theme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charts/colors1.xml" ContentType="application/vnd.ms-office.chartcolorstyle+xml"/>
  <Override PartName="/ppt/diagrams/layout3.xml" ContentType="application/vnd.openxmlformats-officedocument.drawingml.diagramLayout+xml"/>
  <Override PartName="/ppt/diagrams/colors3.xml" ContentType="application/vnd.openxmlformats-officedocument.drawingml.diagramColors+xml"/>
  <Override PartName="/ppt/charts/style1.xml" ContentType="application/vnd.ms-office.chartstyle+xml"/>
  <Override PartName="/ppt/diagrams/quickStyle3.xml" ContentType="application/vnd.openxmlformats-officedocument.drawingml.diagramStyle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0" d="100"/>
          <a:sy n="50" d="100"/>
        </p:scale>
        <p:origin x="277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odefs\OSE\STAFF\Sanders\Ely\Medicaid%20pilot\Legislative%20Report\Jennifer%20Charts%20&amp;%20Graphics\graph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Total Reimbursement</a:t>
            </a:r>
            <a:r>
              <a:rPr lang="en-US" baseline="0"/>
              <a:t> by Service Type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Sheet7!$B$1</c:f>
              <c:strCache>
                <c:ptCount val="1"/>
                <c:pt idx="0">
                  <c:v>SFY 18-19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Sheet7!$A$2:$A$6</c:f>
              <c:strCache>
                <c:ptCount val="4"/>
                <c:pt idx="0">
                  <c:v>Speech</c:v>
                </c:pt>
                <c:pt idx="1">
                  <c:v>Nursing</c:v>
                </c:pt>
                <c:pt idx="2">
                  <c:v>OT</c:v>
                </c:pt>
                <c:pt idx="3">
                  <c:v>PT</c:v>
                </c:pt>
              </c:strCache>
            </c:strRef>
          </c:cat>
          <c:val>
            <c:numRef>
              <c:f>Sheet7!$B$2:$B$6</c:f>
            </c:numRef>
          </c:val>
          <c:extLst>
            <c:ext xmlns:c16="http://schemas.microsoft.com/office/drawing/2014/chart" uri="{C3380CC4-5D6E-409C-BE32-E72D297353CC}">
              <c16:uniqueId val="{00000000-471F-4553-9028-79AEE257CD25}"/>
            </c:ext>
          </c:extLst>
        </c:ser>
        <c:ser>
          <c:idx val="1"/>
          <c:order val="1"/>
          <c:tx>
            <c:strRef>
              <c:f>Sheet7!$C$1</c:f>
              <c:strCache>
                <c:ptCount val="1"/>
                <c:pt idx="0">
                  <c:v>SFY 19-20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Sheet7!$A$2:$A$6</c:f>
              <c:strCache>
                <c:ptCount val="4"/>
                <c:pt idx="0">
                  <c:v>Speech</c:v>
                </c:pt>
                <c:pt idx="1">
                  <c:v>Nursing</c:v>
                </c:pt>
                <c:pt idx="2">
                  <c:v>OT</c:v>
                </c:pt>
                <c:pt idx="3">
                  <c:v>PT</c:v>
                </c:pt>
              </c:strCache>
            </c:strRef>
          </c:cat>
          <c:val>
            <c:numRef>
              <c:f>Sheet7!$C$2:$C$6</c:f>
              <c:numCache>
                <c:formatCode>"$"#,##0_);[Red]\("$"#,##0\)</c:formatCode>
                <c:ptCount val="4"/>
                <c:pt idx="0">
                  <c:v>1752.8400000000001</c:v>
                </c:pt>
                <c:pt idx="1">
                  <c:v>30838.93</c:v>
                </c:pt>
                <c:pt idx="2">
                  <c:v>1354.5400000000002</c:v>
                </c:pt>
                <c:pt idx="3">
                  <c:v>2572.02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1F-4553-9028-79AEE257CD2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514280952"/>
        <c:axId val="514288824"/>
      </c:barChart>
      <c:catAx>
        <c:axId val="514280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4288824"/>
        <c:crosses val="autoZero"/>
        <c:auto val="1"/>
        <c:lblAlgn val="ctr"/>
        <c:lblOffset val="100"/>
        <c:noMultiLvlLbl val="0"/>
      </c:catAx>
      <c:valAx>
        <c:axId val="514288824"/>
        <c:scaling>
          <c:orientation val="minMax"/>
        </c:scaling>
        <c:delete val="1"/>
        <c:axPos val="l"/>
        <c:numFmt formatCode="&quot;$&quot;#,##0_);[Red]\(&quot;$&quot;#,##0\)" sourceLinked="1"/>
        <c:majorTickMark val="none"/>
        <c:minorTickMark val="none"/>
        <c:tickLblPos val="nextTo"/>
        <c:crossAx val="514280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accent6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5E515A-356F-49D3-A417-8EBD0B46B39B}" type="doc">
      <dgm:prSet loTypeId="urn:microsoft.com/office/officeart/2005/8/layout/hProcess4" loCatId="process" qsTypeId="urn:microsoft.com/office/officeart/2005/8/quickstyle/simple1" qsCatId="simple" csTypeId="urn:microsoft.com/office/officeart/2005/8/colors/colorful5" csCatId="colorful" phldr="1"/>
      <dgm:spPr/>
    </dgm:pt>
    <dgm:pt modelId="{B11170D9-6183-4154-BD75-AD3CE536B933}">
      <dgm:prSet phldrT="[Text]"/>
      <dgm:spPr/>
      <dgm:t>
        <a:bodyPr/>
        <a:lstStyle/>
        <a:p>
          <a:r>
            <a:rPr lang="en-US" dirty="0" smtClean="0"/>
            <a:t>Entered Pilot Project May 2018</a:t>
          </a:r>
          <a:endParaRPr lang="en-US" dirty="0"/>
        </a:p>
      </dgm:t>
    </dgm:pt>
    <dgm:pt modelId="{301297B4-8B60-4EF8-B40B-6B7CF2F03417}" type="parTrans" cxnId="{9AD88B8B-D43A-48BC-BA18-2C81F0F1D17A}">
      <dgm:prSet/>
      <dgm:spPr/>
      <dgm:t>
        <a:bodyPr/>
        <a:lstStyle/>
        <a:p>
          <a:endParaRPr lang="en-US"/>
        </a:p>
      </dgm:t>
    </dgm:pt>
    <dgm:pt modelId="{249768FB-5B3A-4022-B45F-FD71FD6E5069}" type="sibTrans" cxnId="{9AD88B8B-D43A-48BC-BA18-2C81F0F1D17A}">
      <dgm:prSet/>
      <dgm:spPr/>
      <dgm:t>
        <a:bodyPr/>
        <a:lstStyle/>
        <a:p>
          <a:endParaRPr lang="en-US"/>
        </a:p>
      </dgm:t>
    </dgm:pt>
    <dgm:pt modelId="{84BC7C4F-F765-494C-9EB3-F67A4B52B73A}">
      <dgm:prSet phldrT="[Text]"/>
      <dgm:spPr/>
      <dgm:t>
        <a:bodyPr/>
        <a:lstStyle/>
        <a:p>
          <a:r>
            <a:rPr lang="en-US" dirty="0" smtClean="0"/>
            <a:t>Became Enrolled Medical Provider 9/6/2018</a:t>
          </a:r>
          <a:endParaRPr lang="en-US" dirty="0"/>
        </a:p>
      </dgm:t>
    </dgm:pt>
    <dgm:pt modelId="{D06378A7-CD69-47D1-A5F7-A87D5EC89F11}" type="parTrans" cxnId="{124AA387-76F4-4919-A900-41D832C200D4}">
      <dgm:prSet/>
      <dgm:spPr/>
      <dgm:t>
        <a:bodyPr/>
        <a:lstStyle/>
        <a:p>
          <a:endParaRPr lang="en-US"/>
        </a:p>
      </dgm:t>
    </dgm:pt>
    <dgm:pt modelId="{DDC608F7-69C9-490B-A75E-61B20DE2B1D9}" type="sibTrans" cxnId="{124AA387-76F4-4919-A900-41D832C200D4}">
      <dgm:prSet/>
      <dgm:spPr/>
      <dgm:t>
        <a:bodyPr/>
        <a:lstStyle/>
        <a:p>
          <a:endParaRPr lang="en-US"/>
        </a:p>
      </dgm:t>
    </dgm:pt>
    <dgm:pt modelId="{5351CEE1-5E37-4A78-8B5C-FA33F86B1DC9}">
      <dgm:prSet phldrT="[Text]"/>
      <dgm:spPr/>
      <dgm:t>
        <a:bodyPr/>
        <a:lstStyle/>
        <a:p>
          <a:r>
            <a:rPr lang="en-US" dirty="0" smtClean="0"/>
            <a:t>First Billing Submission 1/1/2019</a:t>
          </a:r>
          <a:endParaRPr lang="en-US" dirty="0"/>
        </a:p>
      </dgm:t>
    </dgm:pt>
    <dgm:pt modelId="{BE662902-07B2-405A-8328-0512C314B632}" type="parTrans" cxnId="{EA8EE7EF-7922-4C8E-BA66-0BE2703E573C}">
      <dgm:prSet/>
      <dgm:spPr/>
      <dgm:t>
        <a:bodyPr/>
        <a:lstStyle/>
        <a:p>
          <a:endParaRPr lang="en-US"/>
        </a:p>
      </dgm:t>
    </dgm:pt>
    <dgm:pt modelId="{C4706E6B-16E2-4E3E-B7D6-913150F8B055}" type="sibTrans" cxnId="{EA8EE7EF-7922-4C8E-BA66-0BE2703E573C}">
      <dgm:prSet/>
      <dgm:spPr/>
      <dgm:t>
        <a:bodyPr/>
        <a:lstStyle/>
        <a:p>
          <a:endParaRPr lang="en-US"/>
        </a:p>
      </dgm:t>
    </dgm:pt>
    <dgm:pt modelId="{EBAD21FB-50E9-47E3-9FD1-3115F9425403}" type="pres">
      <dgm:prSet presAssocID="{D45E515A-356F-49D3-A417-8EBD0B46B39B}" presName="Name0" presStyleCnt="0">
        <dgm:presLayoutVars>
          <dgm:dir/>
          <dgm:animLvl val="lvl"/>
          <dgm:resizeHandles val="exact"/>
        </dgm:presLayoutVars>
      </dgm:prSet>
      <dgm:spPr/>
    </dgm:pt>
    <dgm:pt modelId="{832D3CE7-816F-4B34-9070-94A6AC5A68E8}" type="pres">
      <dgm:prSet presAssocID="{D45E515A-356F-49D3-A417-8EBD0B46B39B}" presName="tSp" presStyleCnt="0"/>
      <dgm:spPr/>
    </dgm:pt>
    <dgm:pt modelId="{E63BDE81-D32F-4B89-B48C-4A6F9698EF97}" type="pres">
      <dgm:prSet presAssocID="{D45E515A-356F-49D3-A417-8EBD0B46B39B}" presName="bSp" presStyleCnt="0"/>
      <dgm:spPr/>
    </dgm:pt>
    <dgm:pt modelId="{55E4D5AF-B35E-439F-8215-9D2B2AA1DA7C}" type="pres">
      <dgm:prSet presAssocID="{D45E515A-356F-49D3-A417-8EBD0B46B39B}" presName="process" presStyleCnt="0"/>
      <dgm:spPr/>
    </dgm:pt>
    <dgm:pt modelId="{C7598E79-1D8C-4AC4-914C-9AC777E9E07D}" type="pres">
      <dgm:prSet presAssocID="{B11170D9-6183-4154-BD75-AD3CE536B933}" presName="composite1" presStyleCnt="0"/>
      <dgm:spPr/>
    </dgm:pt>
    <dgm:pt modelId="{BC16A362-C74B-4A30-A8E5-44E81D150F68}" type="pres">
      <dgm:prSet presAssocID="{B11170D9-6183-4154-BD75-AD3CE536B933}" presName="dummyNode1" presStyleLbl="node1" presStyleIdx="0" presStyleCnt="3"/>
      <dgm:spPr/>
    </dgm:pt>
    <dgm:pt modelId="{E02CE2FC-652E-4B70-B833-21EFC432BEE5}" type="pres">
      <dgm:prSet presAssocID="{B11170D9-6183-4154-BD75-AD3CE536B933}" presName="childNode1" presStyleLbl="bgAcc1" presStyleIdx="0" presStyleCnt="3">
        <dgm:presLayoutVars>
          <dgm:bulletEnabled val="1"/>
        </dgm:presLayoutVars>
      </dgm:prSet>
      <dgm:spPr>
        <a:solidFill>
          <a:schemeClr val="tx2">
            <a:lumMod val="20000"/>
            <a:lumOff val="80000"/>
            <a:alpha val="90000"/>
          </a:schemeClr>
        </a:solidFill>
      </dgm:spPr>
    </dgm:pt>
    <dgm:pt modelId="{8A733EC2-9355-42D0-9361-8E4AE85E2FE5}" type="pres">
      <dgm:prSet presAssocID="{B11170D9-6183-4154-BD75-AD3CE536B933}" presName="childNode1tx" presStyleLbl="bgAcc1" presStyleIdx="0" presStyleCnt="3">
        <dgm:presLayoutVars>
          <dgm:bulletEnabled val="1"/>
        </dgm:presLayoutVars>
      </dgm:prSet>
      <dgm:spPr/>
    </dgm:pt>
    <dgm:pt modelId="{96F2FE72-2A85-4ED8-A0A5-16C3B06B0295}" type="pres">
      <dgm:prSet presAssocID="{B11170D9-6183-4154-BD75-AD3CE536B933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47C370-DD48-493B-B833-EFF25E7D021E}" type="pres">
      <dgm:prSet presAssocID="{B11170D9-6183-4154-BD75-AD3CE536B933}" presName="connSite1" presStyleCnt="0"/>
      <dgm:spPr/>
    </dgm:pt>
    <dgm:pt modelId="{4A778519-B2EA-4F66-B633-A172BFD5FAC2}" type="pres">
      <dgm:prSet presAssocID="{249768FB-5B3A-4022-B45F-FD71FD6E5069}" presName="Name9" presStyleLbl="sibTrans2D1" presStyleIdx="0" presStyleCnt="2"/>
      <dgm:spPr/>
      <dgm:t>
        <a:bodyPr/>
        <a:lstStyle/>
        <a:p>
          <a:endParaRPr lang="en-US"/>
        </a:p>
      </dgm:t>
    </dgm:pt>
    <dgm:pt modelId="{A28B3C76-767B-4013-86EB-0A6FDEEF95B0}" type="pres">
      <dgm:prSet presAssocID="{84BC7C4F-F765-494C-9EB3-F67A4B52B73A}" presName="composite2" presStyleCnt="0"/>
      <dgm:spPr/>
    </dgm:pt>
    <dgm:pt modelId="{0B4D3B66-CC53-4748-9900-AA259845E14A}" type="pres">
      <dgm:prSet presAssocID="{84BC7C4F-F765-494C-9EB3-F67A4B52B73A}" presName="dummyNode2" presStyleLbl="node1" presStyleIdx="0" presStyleCnt="3"/>
      <dgm:spPr/>
    </dgm:pt>
    <dgm:pt modelId="{D1C773DC-A183-4EB6-81C1-A008CB23F1AE}" type="pres">
      <dgm:prSet presAssocID="{84BC7C4F-F765-494C-9EB3-F67A4B52B73A}" presName="childNode2" presStyleLbl="bgAcc1" presStyleIdx="1" presStyleCnt="3">
        <dgm:presLayoutVars>
          <dgm:bulletEnabled val="1"/>
        </dgm:presLayoutVars>
      </dgm:prSet>
      <dgm:spPr>
        <a:solidFill>
          <a:schemeClr val="tx2">
            <a:lumMod val="20000"/>
            <a:lumOff val="80000"/>
            <a:alpha val="90000"/>
          </a:schemeClr>
        </a:solidFill>
      </dgm:spPr>
    </dgm:pt>
    <dgm:pt modelId="{62102CF7-3E85-46F4-84AA-5CAC9127B0DD}" type="pres">
      <dgm:prSet presAssocID="{84BC7C4F-F765-494C-9EB3-F67A4B52B73A}" presName="childNode2tx" presStyleLbl="bgAcc1" presStyleIdx="1" presStyleCnt="3">
        <dgm:presLayoutVars>
          <dgm:bulletEnabled val="1"/>
        </dgm:presLayoutVars>
      </dgm:prSet>
      <dgm:spPr/>
    </dgm:pt>
    <dgm:pt modelId="{B33571D1-3785-4640-B9B8-70911869329B}" type="pres">
      <dgm:prSet presAssocID="{84BC7C4F-F765-494C-9EB3-F67A4B52B73A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D356B7-B4AD-478A-950E-2D2B093B2770}" type="pres">
      <dgm:prSet presAssocID="{84BC7C4F-F765-494C-9EB3-F67A4B52B73A}" presName="connSite2" presStyleCnt="0"/>
      <dgm:spPr/>
    </dgm:pt>
    <dgm:pt modelId="{98C68672-F8F0-423C-8A3E-AA06B6F900D4}" type="pres">
      <dgm:prSet presAssocID="{DDC608F7-69C9-490B-A75E-61B20DE2B1D9}" presName="Name18" presStyleLbl="sibTrans2D1" presStyleIdx="1" presStyleCnt="2"/>
      <dgm:spPr/>
      <dgm:t>
        <a:bodyPr/>
        <a:lstStyle/>
        <a:p>
          <a:endParaRPr lang="en-US"/>
        </a:p>
      </dgm:t>
    </dgm:pt>
    <dgm:pt modelId="{B87BC4FE-0CCC-42BB-8621-CB1509A4953C}" type="pres">
      <dgm:prSet presAssocID="{5351CEE1-5E37-4A78-8B5C-FA33F86B1DC9}" presName="composite1" presStyleCnt="0"/>
      <dgm:spPr/>
    </dgm:pt>
    <dgm:pt modelId="{1735AF36-D0FC-4A05-8C7A-C49CC561D654}" type="pres">
      <dgm:prSet presAssocID="{5351CEE1-5E37-4A78-8B5C-FA33F86B1DC9}" presName="dummyNode1" presStyleLbl="node1" presStyleIdx="1" presStyleCnt="3"/>
      <dgm:spPr/>
    </dgm:pt>
    <dgm:pt modelId="{32F1554C-2006-40C1-BC52-3E33F929295D}" type="pres">
      <dgm:prSet presAssocID="{5351CEE1-5E37-4A78-8B5C-FA33F86B1DC9}" presName="childNode1" presStyleLbl="bgAcc1" presStyleIdx="2" presStyleCnt="3">
        <dgm:presLayoutVars>
          <dgm:bulletEnabled val="1"/>
        </dgm:presLayoutVars>
      </dgm:prSet>
      <dgm:spPr>
        <a:solidFill>
          <a:schemeClr val="tx2">
            <a:lumMod val="20000"/>
            <a:lumOff val="80000"/>
            <a:alpha val="90000"/>
          </a:schemeClr>
        </a:solidFill>
      </dgm:spPr>
      <dgm:t>
        <a:bodyPr/>
        <a:lstStyle/>
        <a:p>
          <a:endParaRPr lang="en-US"/>
        </a:p>
      </dgm:t>
    </dgm:pt>
    <dgm:pt modelId="{60584AD9-7297-402F-8839-FCE8A25F5AA6}" type="pres">
      <dgm:prSet presAssocID="{5351CEE1-5E37-4A78-8B5C-FA33F86B1DC9}" presName="childNode1tx" presStyleLbl="bgAcc1" presStyleIdx="2" presStyleCnt="3">
        <dgm:presLayoutVars>
          <dgm:bulletEnabled val="1"/>
        </dgm:presLayoutVars>
      </dgm:prSet>
      <dgm:spPr/>
    </dgm:pt>
    <dgm:pt modelId="{940AAE8A-F883-46B7-A275-B03370DCDA8C}" type="pres">
      <dgm:prSet presAssocID="{5351CEE1-5E37-4A78-8B5C-FA33F86B1DC9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F109D2-59C3-4146-B942-D36F68F9B0B2}" type="pres">
      <dgm:prSet presAssocID="{5351CEE1-5E37-4A78-8B5C-FA33F86B1DC9}" presName="connSite1" presStyleCnt="0"/>
      <dgm:spPr/>
    </dgm:pt>
  </dgm:ptLst>
  <dgm:cxnLst>
    <dgm:cxn modelId="{F475ABC2-8659-4BCC-8ED0-9E70E39DA6DE}" type="presOf" srcId="{249768FB-5B3A-4022-B45F-FD71FD6E5069}" destId="{4A778519-B2EA-4F66-B633-A172BFD5FAC2}" srcOrd="0" destOrd="0" presId="urn:microsoft.com/office/officeart/2005/8/layout/hProcess4"/>
    <dgm:cxn modelId="{124AA387-76F4-4919-A900-41D832C200D4}" srcId="{D45E515A-356F-49D3-A417-8EBD0B46B39B}" destId="{84BC7C4F-F765-494C-9EB3-F67A4B52B73A}" srcOrd="1" destOrd="0" parTransId="{D06378A7-CD69-47D1-A5F7-A87D5EC89F11}" sibTransId="{DDC608F7-69C9-490B-A75E-61B20DE2B1D9}"/>
    <dgm:cxn modelId="{9AD88B8B-D43A-48BC-BA18-2C81F0F1D17A}" srcId="{D45E515A-356F-49D3-A417-8EBD0B46B39B}" destId="{B11170D9-6183-4154-BD75-AD3CE536B933}" srcOrd="0" destOrd="0" parTransId="{301297B4-8B60-4EF8-B40B-6B7CF2F03417}" sibTransId="{249768FB-5B3A-4022-B45F-FD71FD6E5069}"/>
    <dgm:cxn modelId="{D330C7E3-07A9-4AEE-8C99-6FEED8A2789C}" type="presOf" srcId="{84BC7C4F-F765-494C-9EB3-F67A4B52B73A}" destId="{B33571D1-3785-4640-B9B8-70911869329B}" srcOrd="0" destOrd="0" presId="urn:microsoft.com/office/officeart/2005/8/layout/hProcess4"/>
    <dgm:cxn modelId="{EA8EE7EF-7922-4C8E-BA66-0BE2703E573C}" srcId="{D45E515A-356F-49D3-A417-8EBD0B46B39B}" destId="{5351CEE1-5E37-4A78-8B5C-FA33F86B1DC9}" srcOrd="2" destOrd="0" parTransId="{BE662902-07B2-405A-8328-0512C314B632}" sibTransId="{C4706E6B-16E2-4E3E-B7D6-913150F8B055}"/>
    <dgm:cxn modelId="{4B4CE354-9E34-4B4F-BFA7-B27DE8810212}" type="presOf" srcId="{D45E515A-356F-49D3-A417-8EBD0B46B39B}" destId="{EBAD21FB-50E9-47E3-9FD1-3115F9425403}" srcOrd="0" destOrd="0" presId="urn:microsoft.com/office/officeart/2005/8/layout/hProcess4"/>
    <dgm:cxn modelId="{C9C771D6-29A5-4B7F-913E-9087771941D4}" type="presOf" srcId="{B11170D9-6183-4154-BD75-AD3CE536B933}" destId="{96F2FE72-2A85-4ED8-A0A5-16C3B06B0295}" srcOrd="0" destOrd="0" presId="urn:microsoft.com/office/officeart/2005/8/layout/hProcess4"/>
    <dgm:cxn modelId="{AE770CFB-1B8F-464E-BB9F-E73881C7C381}" type="presOf" srcId="{DDC608F7-69C9-490B-A75E-61B20DE2B1D9}" destId="{98C68672-F8F0-423C-8A3E-AA06B6F900D4}" srcOrd="0" destOrd="0" presId="urn:microsoft.com/office/officeart/2005/8/layout/hProcess4"/>
    <dgm:cxn modelId="{544A5DAE-4AB7-4DF7-AE8A-135D309CC5E7}" type="presOf" srcId="{5351CEE1-5E37-4A78-8B5C-FA33F86B1DC9}" destId="{940AAE8A-F883-46B7-A275-B03370DCDA8C}" srcOrd="0" destOrd="0" presId="urn:microsoft.com/office/officeart/2005/8/layout/hProcess4"/>
    <dgm:cxn modelId="{9E8AE271-30E1-4548-80DB-84E98DD431C8}" type="presParOf" srcId="{EBAD21FB-50E9-47E3-9FD1-3115F9425403}" destId="{832D3CE7-816F-4B34-9070-94A6AC5A68E8}" srcOrd="0" destOrd="0" presId="urn:microsoft.com/office/officeart/2005/8/layout/hProcess4"/>
    <dgm:cxn modelId="{12FBDC86-381E-4D6D-B83E-4FB3A803B2EC}" type="presParOf" srcId="{EBAD21FB-50E9-47E3-9FD1-3115F9425403}" destId="{E63BDE81-D32F-4B89-B48C-4A6F9698EF97}" srcOrd="1" destOrd="0" presId="urn:microsoft.com/office/officeart/2005/8/layout/hProcess4"/>
    <dgm:cxn modelId="{50E9D7A7-5184-4809-84DE-BECB2C8DFF34}" type="presParOf" srcId="{EBAD21FB-50E9-47E3-9FD1-3115F9425403}" destId="{55E4D5AF-B35E-439F-8215-9D2B2AA1DA7C}" srcOrd="2" destOrd="0" presId="urn:microsoft.com/office/officeart/2005/8/layout/hProcess4"/>
    <dgm:cxn modelId="{81DFD0AF-7DE8-42E5-927D-5FB3E1527349}" type="presParOf" srcId="{55E4D5AF-B35E-439F-8215-9D2B2AA1DA7C}" destId="{C7598E79-1D8C-4AC4-914C-9AC777E9E07D}" srcOrd="0" destOrd="0" presId="urn:microsoft.com/office/officeart/2005/8/layout/hProcess4"/>
    <dgm:cxn modelId="{3E939D9D-76BA-431D-812A-4284D3B92BB2}" type="presParOf" srcId="{C7598E79-1D8C-4AC4-914C-9AC777E9E07D}" destId="{BC16A362-C74B-4A30-A8E5-44E81D150F68}" srcOrd="0" destOrd="0" presId="urn:microsoft.com/office/officeart/2005/8/layout/hProcess4"/>
    <dgm:cxn modelId="{121DDC96-1B45-4BF6-A642-6135C4C3D4D8}" type="presParOf" srcId="{C7598E79-1D8C-4AC4-914C-9AC777E9E07D}" destId="{E02CE2FC-652E-4B70-B833-21EFC432BEE5}" srcOrd="1" destOrd="0" presId="urn:microsoft.com/office/officeart/2005/8/layout/hProcess4"/>
    <dgm:cxn modelId="{E0A02234-FF63-436C-88F4-BCF37891A429}" type="presParOf" srcId="{C7598E79-1D8C-4AC4-914C-9AC777E9E07D}" destId="{8A733EC2-9355-42D0-9361-8E4AE85E2FE5}" srcOrd="2" destOrd="0" presId="urn:microsoft.com/office/officeart/2005/8/layout/hProcess4"/>
    <dgm:cxn modelId="{D96715D0-D190-4C36-A643-F8FB3E78D3EC}" type="presParOf" srcId="{C7598E79-1D8C-4AC4-914C-9AC777E9E07D}" destId="{96F2FE72-2A85-4ED8-A0A5-16C3B06B0295}" srcOrd="3" destOrd="0" presId="urn:microsoft.com/office/officeart/2005/8/layout/hProcess4"/>
    <dgm:cxn modelId="{38359E9D-7DA0-459F-9B16-BC5DD6473567}" type="presParOf" srcId="{C7598E79-1D8C-4AC4-914C-9AC777E9E07D}" destId="{1947C370-DD48-493B-B833-EFF25E7D021E}" srcOrd="4" destOrd="0" presId="urn:microsoft.com/office/officeart/2005/8/layout/hProcess4"/>
    <dgm:cxn modelId="{67C01B27-AE63-47F2-864B-7AC08E35A206}" type="presParOf" srcId="{55E4D5AF-B35E-439F-8215-9D2B2AA1DA7C}" destId="{4A778519-B2EA-4F66-B633-A172BFD5FAC2}" srcOrd="1" destOrd="0" presId="urn:microsoft.com/office/officeart/2005/8/layout/hProcess4"/>
    <dgm:cxn modelId="{9381ED40-824E-49FC-A364-7CB043E03C0E}" type="presParOf" srcId="{55E4D5AF-B35E-439F-8215-9D2B2AA1DA7C}" destId="{A28B3C76-767B-4013-86EB-0A6FDEEF95B0}" srcOrd="2" destOrd="0" presId="urn:microsoft.com/office/officeart/2005/8/layout/hProcess4"/>
    <dgm:cxn modelId="{587EF6EE-0C21-4C09-8E3C-1620EF7C6FD5}" type="presParOf" srcId="{A28B3C76-767B-4013-86EB-0A6FDEEF95B0}" destId="{0B4D3B66-CC53-4748-9900-AA259845E14A}" srcOrd="0" destOrd="0" presId="urn:microsoft.com/office/officeart/2005/8/layout/hProcess4"/>
    <dgm:cxn modelId="{8EAA55F7-80E2-4401-B56F-E4E28F72F750}" type="presParOf" srcId="{A28B3C76-767B-4013-86EB-0A6FDEEF95B0}" destId="{D1C773DC-A183-4EB6-81C1-A008CB23F1AE}" srcOrd="1" destOrd="0" presId="urn:microsoft.com/office/officeart/2005/8/layout/hProcess4"/>
    <dgm:cxn modelId="{6BD0A808-E742-4DD8-82E8-DCA10D67E717}" type="presParOf" srcId="{A28B3C76-767B-4013-86EB-0A6FDEEF95B0}" destId="{62102CF7-3E85-46F4-84AA-5CAC9127B0DD}" srcOrd="2" destOrd="0" presId="urn:microsoft.com/office/officeart/2005/8/layout/hProcess4"/>
    <dgm:cxn modelId="{3AC989DB-08A2-49F9-A07E-A5B6EE075AD9}" type="presParOf" srcId="{A28B3C76-767B-4013-86EB-0A6FDEEF95B0}" destId="{B33571D1-3785-4640-B9B8-70911869329B}" srcOrd="3" destOrd="0" presId="urn:microsoft.com/office/officeart/2005/8/layout/hProcess4"/>
    <dgm:cxn modelId="{6DD44715-6FAC-4CAF-9677-4E397730E730}" type="presParOf" srcId="{A28B3C76-767B-4013-86EB-0A6FDEEF95B0}" destId="{A2D356B7-B4AD-478A-950E-2D2B093B2770}" srcOrd="4" destOrd="0" presId="urn:microsoft.com/office/officeart/2005/8/layout/hProcess4"/>
    <dgm:cxn modelId="{BD51E762-8EEF-4248-8206-9481BF9EDE19}" type="presParOf" srcId="{55E4D5AF-B35E-439F-8215-9D2B2AA1DA7C}" destId="{98C68672-F8F0-423C-8A3E-AA06B6F900D4}" srcOrd="3" destOrd="0" presId="urn:microsoft.com/office/officeart/2005/8/layout/hProcess4"/>
    <dgm:cxn modelId="{4E272488-70F5-485E-936E-9F1EFBD7E5BC}" type="presParOf" srcId="{55E4D5AF-B35E-439F-8215-9D2B2AA1DA7C}" destId="{B87BC4FE-0CCC-42BB-8621-CB1509A4953C}" srcOrd="4" destOrd="0" presId="urn:microsoft.com/office/officeart/2005/8/layout/hProcess4"/>
    <dgm:cxn modelId="{582611BE-FB55-4910-A0B3-8BC7F454A8E3}" type="presParOf" srcId="{B87BC4FE-0CCC-42BB-8621-CB1509A4953C}" destId="{1735AF36-D0FC-4A05-8C7A-C49CC561D654}" srcOrd="0" destOrd="0" presId="urn:microsoft.com/office/officeart/2005/8/layout/hProcess4"/>
    <dgm:cxn modelId="{5564E591-9B1B-47CB-BB98-51B99A997062}" type="presParOf" srcId="{B87BC4FE-0CCC-42BB-8621-CB1509A4953C}" destId="{32F1554C-2006-40C1-BC52-3E33F929295D}" srcOrd="1" destOrd="0" presId="urn:microsoft.com/office/officeart/2005/8/layout/hProcess4"/>
    <dgm:cxn modelId="{551EDF1F-8549-49F9-9792-BBD803D56EAE}" type="presParOf" srcId="{B87BC4FE-0CCC-42BB-8621-CB1509A4953C}" destId="{60584AD9-7297-402F-8839-FCE8A25F5AA6}" srcOrd="2" destOrd="0" presId="urn:microsoft.com/office/officeart/2005/8/layout/hProcess4"/>
    <dgm:cxn modelId="{D0A3FC91-D636-45D4-85B1-FFBE81B39D16}" type="presParOf" srcId="{B87BC4FE-0CCC-42BB-8621-CB1509A4953C}" destId="{940AAE8A-F883-46B7-A275-B03370DCDA8C}" srcOrd="3" destOrd="0" presId="urn:microsoft.com/office/officeart/2005/8/layout/hProcess4"/>
    <dgm:cxn modelId="{A86BD215-57E0-4FD9-8D01-387CDEF0C2FA}" type="presParOf" srcId="{B87BC4FE-0CCC-42BB-8621-CB1509A4953C}" destId="{FDF109D2-59C3-4146-B942-D36F68F9B0B2}" srcOrd="4" destOrd="0" presId="urn:microsoft.com/office/officeart/2005/8/layout/hProcess4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D41210-5B67-4C56-B621-47CCBC72F564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527DADA-1B25-41B1-936D-8AC6E4F3AC8A}">
      <dgm:prSet phldrT="[Text]" custT="1"/>
      <dgm:spPr/>
      <dgm:t>
        <a:bodyPr/>
        <a:lstStyle/>
        <a:p>
          <a:r>
            <a:rPr lang="en-US" sz="1400" b="1" dirty="0" smtClean="0"/>
            <a:t>Complexity of the Program</a:t>
          </a:r>
          <a:endParaRPr lang="en-US" sz="1400" b="1" dirty="0"/>
        </a:p>
      </dgm:t>
      <dgm:extLst>
        <a:ext uri="{E40237B7-FDA0-4F09-8148-C483321AD2D9}">
          <dgm14:cNvPr xmlns:dgm14="http://schemas.microsoft.com/office/drawing/2010/diagram" id="0" name="" descr="complexity of program" title="#1"/>
        </a:ext>
      </dgm:extLst>
    </dgm:pt>
    <dgm:pt modelId="{22235705-0B88-43B1-AF9F-EC51B448DC24}" type="parTrans" cxnId="{011B8963-7653-4105-86DE-3F0432B409FD}">
      <dgm:prSet/>
      <dgm:spPr/>
      <dgm:t>
        <a:bodyPr/>
        <a:lstStyle/>
        <a:p>
          <a:endParaRPr lang="en-US"/>
        </a:p>
      </dgm:t>
    </dgm:pt>
    <dgm:pt modelId="{400A24D6-BA43-44A2-80D0-AD4BB8207083}" type="sibTrans" cxnId="{011B8963-7653-4105-86DE-3F0432B409FD}">
      <dgm:prSet/>
      <dgm:spPr/>
      <dgm:t>
        <a:bodyPr/>
        <a:lstStyle/>
        <a:p>
          <a:endParaRPr lang="en-US"/>
        </a:p>
      </dgm:t>
    </dgm:pt>
    <dgm:pt modelId="{8A19255E-9D1A-4058-B22C-15ABD2A3501E}">
      <dgm:prSet phldrT="[Text]" custT="1"/>
      <dgm:spPr/>
      <dgm:t>
        <a:bodyPr/>
        <a:lstStyle/>
        <a:p>
          <a:r>
            <a:rPr lang="en-US" sz="1400" b="1" dirty="0" smtClean="0"/>
            <a:t>Resource Challenge in Program Administration</a:t>
          </a:r>
          <a:endParaRPr lang="en-US" sz="1400" b="1" dirty="0"/>
        </a:p>
      </dgm:t>
      <dgm:extLst>
        <a:ext uri="{E40237B7-FDA0-4F09-8148-C483321AD2D9}">
          <dgm14:cNvPr xmlns:dgm14="http://schemas.microsoft.com/office/drawing/2010/diagram" id="0" name="" descr="Resource Challenge in Program Administration" title="#4"/>
        </a:ext>
      </dgm:extLst>
    </dgm:pt>
    <dgm:pt modelId="{09113CDE-C1FF-4D06-92E4-64BDD2493D98}" type="parTrans" cxnId="{B54A454E-8E14-4BAD-AC4C-F8C98C9B39C2}">
      <dgm:prSet/>
      <dgm:spPr/>
      <dgm:t>
        <a:bodyPr/>
        <a:lstStyle/>
        <a:p>
          <a:endParaRPr lang="en-US"/>
        </a:p>
      </dgm:t>
    </dgm:pt>
    <dgm:pt modelId="{4DEDAB77-6A4D-46C0-B949-57A29AF11B91}" type="sibTrans" cxnId="{B54A454E-8E14-4BAD-AC4C-F8C98C9B39C2}">
      <dgm:prSet/>
      <dgm:spPr/>
      <dgm:t>
        <a:bodyPr/>
        <a:lstStyle/>
        <a:p>
          <a:endParaRPr lang="en-US"/>
        </a:p>
      </dgm:t>
    </dgm:pt>
    <dgm:pt modelId="{1AB78C97-D69E-4A31-98F0-B629BF741553}">
      <dgm:prSet phldrT="[Text]" custT="1"/>
      <dgm:spPr/>
      <dgm:t>
        <a:bodyPr/>
        <a:lstStyle/>
        <a:p>
          <a:endParaRPr lang="en-US" sz="1400" b="1" dirty="0"/>
        </a:p>
      </dgm:t>
      <dgm:extLst>
        <a:ext uri="{E40237B7-FDA0-4F09-8148-C483321AD2D9}">
          <dgm14:cNvPr xmlns:dgm14="http://schemas.microsoft.com/office/drawing/2010/diagram" id="0" name="" descr="Blank" title="#5"/>
        </a:ext>
      </dgm:extLst>
    </dgm:pt>
    <dgm:pt modelId="{275E8963-DC58-4EBD-B03C-F7169F8C2821}" type="parTrans" cxnId="{B93CAB89-FBC1-47F7-9C66-CB4EE68152BB}">
      <dgm:prSet/>
      <dgm:spPr/>
      <dgm:t>
        <a:bodyPr/>
        <a:lstStyle/>
        <a:p>
          <a:endParaRPr lang="en-US"/>
        </a:p>
      </dgm:t>
    </dgm:pt>
    <dgm:pt modelId="{4AF012F9-8F78-4D83-A82E-2AD2B89028AD}" type="sibTrans" cxnId="{B93CAB89-FBC1-47F7-9C66-CB4EE68152BB}">
      <dgm:prSet/>
      <dgm:spPr/>
      <dgm:t>
        <a:bodyPr/>
        <a:lstStyle/>
        <a:p>
          <a:endParaRPr lang="en-US"/>
        </a:p>
      </dgm:t>
    </dgm:pt>
    <dgm:pt modelId="{0FB815DB-53B3-4A07-AABC-A21FBE5620AD}">
      <dgm:prSet custT="1"/>
      <dgm:spPr/>
      <dgm:t>
        <a:bodyPr/>
        <a:lstStyle/>
        <a:p>
          <a:r>
            <a:rPr lang="en-US" sz="1400" b="1" dirty="0" smtClean="0"/>
            <a:t>Cost Calculations</a:t>
          </a:r>
          <a:endParaRPr lang="en-US" sz="1400" b="1" dirty="0"/>
        </a:p>
      </dgm:t>
      <dgm:extLst>
        <a:ext uri="{E40237B7-FDA0-4F09-8148-C483321AD2D9}">
          <dgm14:cNvPr xmlns:dgm14="http://schemas.microsoft.com/office/drawing/2010/diagram" id="0" name="" descr="Cost Calculations" title="#2"/>
        </a:ext>
      </dgm:extLst>
    </dgm:pt>
    <dgm:pt modelId="{4E628C97-D1E5-4C3C-9ACF-98A1EFCE21EB}" type="parTrans" cxnId="{0AE34BF8-2A06-405D-A630-1EEBBE902054}">
      <dgm:prSet/>
      <dgm:spPr/>
      <dgm:t>
        <a:bodyPr/>
        <a:lstStyle/>
        <a:p>
          <a:endParaRPr lang="en-US"/>
        </a:p>
      </dgm:t>
    </dgm:pt>
    <dgm:pt modelId="{38715D62-3F79-4BA5-8926-1606F10FD113}" type="sibTrans" cxnId="{0AE34BF8-2A06-405D-A630-1EEBBE902054}">
      <dgm:prSet/>
      <dgm:spPr/>
      <dgm:t>
        <a:bodyPr/>
        <a:lstStyle/>
        <a:p>
          <a:endParaRPr lang="en-US"/>
        </a:p>
      </dgm:t>
    </dgm:pt>
    <dgm:pt modelId="{008B849F-05D6-4253-A49F-3FF1A87DF5D2}">
      <dgm:prSet custT="1"/>
      <dgm:spPr/>
      <dgm:t>
        <a:bodyPr/>
        <a:lstStyle/>
        <a:p>
          <a:r>
            <a:rPr lang="en-US" sz="1400" b="1" dirty="0" smtClean="0"/>
            <a:t>Integration of Technology Systems</a:t>
          </a:r>
          <a:endParaRPr lang="en-US" sz="1400" b="1" dirty="0"/>
        </a:p>
      </dgm:t>
      <dgm:extLst>
        <a:ext uri="{E40237B7-FDA0-4F09-8148-C483321AD2D9}">
          <dgm14:cNvPr xmlns:dgm14="http://schemas.microsoft.com/office/drawing/2010/diagram" id="0" name="" descr="Integration of Technology Systems" title="#3"/>
        </a:ext>
      </dgm:extLst>
    </dgm:pt>
    <dgm:pt modelId="{B4BE9E0C-A92D-473B-8CAA-F4B7FA1564F6}" type="parTrans" cxnId="{B152B040-8AF0-4617-B26C-BE7A7EE7D12C}">
      <dgm:prSet/>
      <dgm:spPr/>
      <dgm:t>
        <a:bodyPr/>
        <a:lstStyle/>
        <a:p>
          <a:endParaRPr lang="en-US"/>
        </a:p>
      </dgm:t>
    </dgm:pt>
    <dgm:pt modelId="{A2D07781-4B93-4CE4-A735-AD46855C3299}" type="sibTrans" cxnId="{B152B040-8AF0-4617-B26C-BE7A7EE7D12C}">
      <dgm:prSet/>
      <dgm:spPr/>
      <dgm:t>
        <a:bodyPr/>
        <a:lstStyle/>
        <a:p>
          <a:endParaRPr lang="en-US"/>
        </a:p>
      </dgm:t>
    </dgm:pt>
    <dgm:pt modelId="{382AB411-23A6-42F6-9A03-D470F8A48C4F}" type="pres">
      <dgm:prSet presAssocID="{44D41210-5B67-4C56-B621-47CCBC72F56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9F5B42F-F878-44C7-BB4D-6CA51B7BB949}" type="pres">
      <dgm:prSet presAssocID="{44D41210-5B67-4C56-B621-47CCBC72F564}" presName="Name1" presStyleCnt="0"/>
      <dgm:spPr/>
      <dgm:t>
        <a:bodyPr/>
        <a:lstStyle/>
        <a:p>
          <a:endParaRPr lang="en-US"/>
        </a:p>
      </dgm:t>
    </dgm:pt>
    <dgm:pt modelId="{21A8312E-F889-4E14-B1DD-1CFBDAB5F3CF}" type="pres">
      <dgm:prSet presAssocID="{44D41210-5B67-4C56-B621-47CCBC72F564}" presName="cycle" presStyleCnt="0"/>
      <dgm:spPr/>
      <dgm:t>
        <a:bodyPr/>
        <a:lstStyle/>
        <a:p>
          <a:endParaRPr lang="en-US"/>
        </a:p>
      </dgm:t>
    </dgm:pt>
    <dgm:pt modelId="{2B98A1A6-B658-4EBA-96E4-A7570FD3F1E5}" type="pres">
      <dgm:prSet presAssocID="{44D41210-5B67-4C56-B621-47CCBC72F564}" presName="srcNode" presStyleLbl="node1" presStyleIdx="0" presStyleCnt="5"/>
      <dgm:spPr/>
      <dgm:t>
        <a:bodyPr/>
        <a:lstStyle/>
        <a:p>
          <a:endParaRPr lang="en-US"/>
        </a:p>
      </dgm:t>
    </dgm:pt>
    <dgm:pt modelId="{B86D1E51-2A48-4B2E-ADBA-A8A371975D22}" type="pres">
      <dgm:prSet presAssocID="{44D41210-5B67-4C56-B621-47CCBC72F564}" presName="conn" presStyleLbl="parChTrans1D2" presStyleIdx="0" presStyleCnt="1"/>
      <dgm:spPr/>
      <dgm:t>
        <a:bodyPr/>
        <a:lstStyle/>
        <a:p>
          <a:endParaRPr lang="en-US"/>
        </a:p>
      </dgm:t>
    </dgm:pt>
    <dgm:pt modelId="{1ED7E7B9-5D31-4A8A-8FE3-785348DF1751}" type="pres">
      <dgm:prSet presAssocID="{44D41210-5B67-4C56-B621-47CCBC72F564}" presName="extraNode" presStyleLbl="node1" presStyleIdx="0" presStyleCnt="5"/>
      <dgm:spPr/>
      <dgm:t>
        <a:bodyPr/>
        <a:lstStyle/>
        <a:p>
          <a:endParaRPr lang="en-US"/>
        </a:p>
      </dgm:t>
    </dgm:pt>
    <dgm:pt modelId="{6957030F-86DB-4A6D-9E19-1AB61D841FD6}" type="pres">
      <dgm:prSet presAssocID="{44D41210-5B67-4C56-B621-47CCBC72F564}" presName="dstNode" presStyleLbl="node1" presStyleIdx="0" presStyleCnt="5"/>
      <dgm:spPr/>
      <dgm:t>
        <a:bodyPr/>
        <a:lstStyle/>
        <a:p>
          <a:endParaRPr lang="en-US"/>
        </a:p>
      </dgm:t>
    </dgm:pt>
    <dgm:pt modelId="{A8D7249A-6420-4F48-A384-00D165F4386F}" type="pres">
      <dgm:prSet presAssocID="{9527DADA-1B25-41B1-936D-8AC6E4F3AC8A}" presName="text_1" presStyleLbl="node1" presStyleIdx="0" presStyleCnt="5" custScaleX="98911" custScaleY="1487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D1EED4-8A26-4CEA-95CB-2995259F5340}" type="pres">
      <dgm:prSet presAssocID="{9527DADA-1B25-41B1-936D-8AC6E4F3AC8A}" presName="accent_1" presStyleCnt="0"/>
      <dgm:spPr/>
      <dgm:t>
        <a:bodyPr/>
        <a:lstStyle/>
        <a:p>
          <a:endParaRPr lang="en-US"/>
        </a:p>
      </dgm:t>
    </dgm:pt>
    <dgm:pt modelId="{3F878F1B-B0B3-4B85-BAB5-8C9B77F09DA0}" type="pres">
      <dgm:prSet presAssocID="{9527DADA-1B25-41B1-936D-8AC6E4F3AC8A}" presName="accentRepeatNode" presStyleLbl="solidFgAcc1" presStyleIdx="0" presStyleCnt="5"/>
      <dgm:spPr/>
      <dgm:t>
        <a:bodyPr/>
        <a:lstStyle/>
        <a:p>
          <a:endParaRPr lang="en-US"/>
        </a:p>
      </dgm:t>
    </dgm:pt>
    <dgm:pt modelId="{AAE199B0-C038-4ED6-9AE1-BF08E47697ED}" type="pres">
      <dgm:prSet presAssocID="{0FB815DB-53B3-4A07-AABC-A21FBE5620AD}" presName="text_2" presStyleLbl="node1" presStyleIdx="1" presStyleCnt="5" custScaleX="98815" custScaleY="1398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C38081-9323-4E52-BBA7-D602B52C59A1}" type="pres">
      <dgm:prSet presAssocID="{0FB815DB-53B3-4A07-AABC-A21FBE5620AD}" presName="accent_2" presStyleCnt="0"/>
      <dgm:spPr/>
      <dgm:t>
        <a:bodyPr/>
        <a:lstStyle/>
        <a:p>
          <a:endParaRPr lang="en-US"/>
        </a:p>
      </dgm:t>
    </dgm:pt>
    <dgm:pt modelId="{4F4E5364-05C4-427F-AA10-E47295894C66}" type="pres">
      <dgm:prSet presAssocID="{0FB815DB-53B3-4A07-AABC-A21FBE5620AD}" presName="accentRepeatNode" presStyleLbl="solidFgAcc1" presStyleIdx="1" presStyleCnt="5"/>
      <dgm:spPr/>
      <dgm:t>
        <a:bodyPr/>
        <a:lstStyle/>
        <a:p>
          <a:endParaRPr lang="en-US"/>
        </a:p>
      </dgm:t>
    </dgm:pt>
    <dgm:pt modelId="{EE00FEA1-B2A8-497D-A0BB-625FAAC2356A}" type="pres">
      <dgm:prSet presAssocID="{008B849F-05D6-4253-A49F-3FF1A87DF5D2}" presName="text_3" presStyleLbl="node1" presStyleIdx="2" presStyleCnt="5" custScaleX="100719" custScaleY="1281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D5442F-103C-4A91-8118-34E7DCB2E62C}" type="pres">
      <dgm:prSet presAssocID="{008B849F-05D6-4253-A49F-3FF1A87DF5D2}" presName="accent_3" presStyleCnt="0"/>
      <dgm:spPr/>
      <dgm:t>
        <a:bodyPr/>
        <a:lstStyle/>
        <a:p>
          <a:endParaRPr lang="en-US"/>
        </a:p>
      </dgm:t>
    </dgm:pt>
    <dgm:pt modelId="{ACF2825B-A5F7-43ED-B49E-48E3F1622EA6}" type="pres">
      <dgm:prSet presAssocID="{008B849F-05D6-4253-A49F-3FF1A87DF5D2}" presName="accentRepeatNode" presStyleLbl="solidFgAcc1" presStyleIdx="2" presStyleCnt="5"/>
      <dgm:spPr/>
      <dgm:t>
        <a:bodyPr/>
        <a:lstStyle/>
        <a:p>
          <a:endParaRPr lang="en-US"/>
        </a:p>
      </dgm:t>
    </dgm:pt>
    <dgm:pt modelId="{9DC8152C-291F-4704-AD7E-4A538B0E4A1A}" type="pres">
      <dgm:prSet presAssocID="{8A19255E-9D1A-4058-B22C-15ABD2A3501E}" presName="text_4" presStyleLbl="node1" presStyleIdx="3" presStyleCnt="5" custScaleX="101049" custScaleY="1251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C5ED94-F6AB-4A64-92E2-50CD80506C97}" type="pres">
      <dgm:prSet presAssocID="{8A19255E-9D1A-4058-B22C-15ABD2A3501E}" presName="accent_4" presStyleCnt="0"/>
      <dgm:spPr/>
      <dgm:t>
        <a:bodyPr/>
        <a:lstStyle/>
        <a:p>
          <a:endParaRPr lang="en-US"/>
        </a:p>
      </dgm:t>
    </dgm:pt>
    <dgm:pt modelId="{31A4E785-EF43-499E-AB48-AD2D5AB15881}" type="pres">
      <dgm:prSet presAssocID="{8A19255E-9D1A-4058-B22C-15ABD2A3501E}" presName="accentRepeatNode" presStyleLbl="solidFgAcc1" presStyleIdx="3" presStyleCnt="5"/>
      <dgm:spPr/>
      <dgm:t>
        <a:bodyPr/>
        <a:lstStyle/>
        <a:p>
          <a:endParaRPr lang="en-US"/>
        </a:p>
      </dgm:t>
    </dgm:pt>
    <dgm:pt modelId="{2DDE333D-DC63-4AE9-81B7-28C8B15DA821}" type="pres">
      <dgm:prSet presAssocID="{1AB78C97-D69E-4A31-98F0-B629BF741553}" presName="text_5" presStyleLbl="node1" presStyleIdx="4" presStyleCnt="5" custScaleX="100692" custScaleY="1185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9A5432-45F5-40AD-A488-E45212A0CCB7}" type="pres">
      <dgm:prSet presAssocID="{1AB78C97-D69E-4A31-98F0-B629BF741553}" presName="accent_5" presStyleCnt="0"/>
      <dgm:spPr/>
      <dgm:t>
        <a:bodyPr/>
        <a:lstStyle/>
        <a:p>
          <a:endParaRPr lang="en-US"/>
        </a:p>
      </dgm:t>
    </dgm:pt>
    <dgm:pt modelId="{312A7067-427A-487E-93B1-E36294CACF1B}" type="pres">
      <dgm:prSet presAssocID="{1AB78C97-D69E-4A31-98F0-B629BF741553}" presName="accentRepeatNode" presStyleLbl="solidFgAcc1" presStyleIdx="4" presStyleCnt="5"/>
      <dgm:spPr/>
      <dgm:t>
        <a:bodyPr/>
        <a:lstStyle/>
        <a:p>
          <a:endParaRPr lang="en-US"/>
        </a:p>
      </dgm:t>
    </dgm:pt>
  </dgm:ptLst>
  <dgm:cxnLst>
    <dgm:cxn modelId="{B152B040-8AF0-4617-B26C-BE7A7EE7D12C}" srcId="{44D41210-5B67-4C56-B621-47CCBC72F564}" destId="{008B849F-05D6-4253-A49F-3FF1A87DF5D2}" srcOrd="2" destOrd="0" parTransId="{B4BE9E0C-A92D-473B-8CAA-F4B7FA1564F6}" sibTransId="{A2D07781-4B93-4CE4-A735-AD46855C3299}"/>
    <dgm:cxn modelId="{002A1A39-C478-4396-89C8-9E8497DAC67B}" type="presOf" srcId="{44D41210-5B67-4C56-B621-47CCBC72F564}" destId="{382AB411-23A6-42F6-9A03-D470F8A48C4F}" srcOrd="0" destOrd="0" presId="urn:microsoft.com/office/officeart/2008/layout/VerticalCurvedList"/>
    <dgm:cxn modelId="{B4B19C38-C74B-4FE9-8D19-877A642730C8}" type="presOf" srcId="{9527DADA-1B25-41B1-936D-8AC6E4F3AC8A}" destId="{A8D7249A-6420-4F48-A384-00D165F4386F}" srcOrd="0" destOrd="0" presId="urn:microsoft.com/office/officeart/2008/layout/VerticalCurvedList"/>
    <dgm:cxn modelId="{7C5A2BF8-7DE8-4114-BA9F-AD818B53A8BE}" type="presOf" srcId="{008B849F-05D6-4253-A49F-3FF1A87DF5D2}" destId="{EE00FEA1-B2A8-497D-A0BB-625FAAC2356A}" srcOrd="0" destOrd="0" presId="urn:microsoft.com/office/officeart/2008/layout/VerticalCurvedList"/>
    <dgm:cxn modelId="{011B8963-7653-4105-86DE-3F0432B409FD}" srcId="{44D41210-5B67-4C56-B621-47CCBC72F564}" destId="{9527DADA-1B25-41B1-936D-8AC6E4F3AC8A}" srcOrd="0" destOrd="0" parTransId="{22235705-0B88-43B1-AF9F-EC51B448DC24}" sibTransId="{400A24D6-BA43-44A2-80D0-AD4BB8207083}"/>
    <dgm:cxn modelId="{B93CAB89-FBC1-47F7-9C66-CB4EE68152BB}" srcId="{44D41210-5B67-4C56-B621-47CCBC72F564}" destId="{1AB78C97-D69E-4A31-98F0-B629BF741553}" srcOrd="4" destOrd="0" parTransId="{275E8963-DC58-4EBD-B03C-F7169F8C2821}" sibTransId="{4AF012F9-8F78-4D83-A82E-2AD2B89028AD}"/>
    <dgm:cxn modelId="{9A86765A-3BB7-4B41-A150-EF74C1FB7D7B}" type="presOf" srcId="{400A24D6-BA43-44A2-80D0-AD4BB8207083}" destId="{B86D1E51-2A48-4B2E-ADBA-A8A371975D22}" srcOrd="0" destOrd="0" presId="urn:microsoft.com/office/officeart/2008/layout/VerticalCurvedList"/>
    <dgm:cxn modelId="{58812D51-1C63-4BB1-A76E-E5DBED0F3DE4}" type="presOf" srcId="{0FB815DB-53B3-4A07-AABC-A21FBE5620AD}" destId="{AAE199B0-C038-4ED6-9AE1-BF08E47697ED}" srcOrd="0" destOrd="0" presId="urn:microsoft.com/office/officeart/2008/layout/VerticalCurvedList"/>
    <dgm:cxn modelId="{0AE34BF8-2A06-405D-A630-1EEBBE902054}" srcId="{44D41210-5B67-4C56-B621-47CCBC72F564}" destId="{0FB815DB-53B3-4A07-AABC-A21FBE5620AD}" srcOrd="1" destOrd="0" parTransId="{4E628C97-D1E5-4C3C-9ACF-98A1EFCE21EB}" sibTransId="{38715D62-3F79-4BA5-8926-1606F10FD113}"/>
    <dgm:cxn modelId="{BA217066-FD6E-4A28-A124-8D735FF12654}" type="presOf" srcId="{1AB78C97-D69E-4A31-98F0-B629BF741553}" destId="{2DDE333D-DC63-4AE9-81B7-28C8B15DA821}" srcOrd="0" destOrd="0" presId="urn:microsoft.com/office/officeart/2008/layout/VerticalCurvedList"/>
    <dgm:cxn modelId="{B54A454E-8E14-4BAD-AC4C-F8C98C9B39C2}" srcId="{44D41210-5B67-4C56-B621-47CCBC72F564}" destId="{8A19255E-9D1A-4058-B22C-15ABD2A3501E}" srcOrd="3" destOrd="0" parTransId="{09113CDE-C1FF-4D06-92E4-64BDD2493D98}" sibTransId="{4DEDAB77-6A4D-46C0-B949-57A29AF11B91}"/>
    <dgm:cxn modelId="{01C66EF8-7FFF-4A49-A62E-2204457F5340}" type="presOf" srcId="{8A19255E-9D1A-4058-B22C-15ABD2A3501E}" destId="{9DC8152C-291F-4704-AD7E-4A538B0E4A1A}" srcOrd="0" destOrd="0" presId="urn:microsoft.com/office/officeart/2008/layout/VerticalCurvedList"/>
    <dgm:cxn modelId="{D617D9A5-CF89-4EC1-BABE-46255653D05D}" type="presParOf" srcId="{382AB411-23A6-42F6-9A03-D470F8A48C4F}" destId="{39F5B42F-F878-44C7-BB4D-6CA51B7BB949}" srcOrd="0" destOrd="0" presId="urn:microsoft.com/office/officeart/2008/layout/VerticalCurvedList"/>
    <dgm:cxn modelId="{226756FC-087C-4F3F-BBD7-3AB6DF952EDC}" type="presParOf" srcId="{39F5B42F-F878-44C7-BB4D-6CA51B7BB949}" destId="{21A8312E-F889-4E14-B1DD-1CFBDAB5F3CF}" srcOrd="0" destOrd="0" presId="urn:microsoft.com/office/officeart/2008/layout/VerticalCurvedList"/>
    <dgm:cxn modelId="{832A1D85-7400-4F5C-AD0C-6948B223E67F}" type="presParOf" srcId="{21A8312E-F889-4E14-B1DD-1CFBDAB5F3CF}" destId="{2B98A1A6-B658-4EBA-96E4-A7570FD3F1E5}" srcOrd="0" destOrd="0" presId="urn:microsoft.com/office/officeart/2008/layout/VerticalCurvedList"/>
    <dgm:cxn modelId="{92D4D574-9498-45C0-B4D6-E9A9A64B4BEC}" type="presParOf" srcId="{21A8312E-F889-4E14-B1DD-1CFBDAB5F3CF}" destId="{B86D1E51-2A48-4B2E-ADBA-A8A371975D22}" srcOrd="1" destOrd="0" presId="urn:microsoft.com/office/officeart/2008/layout/VerticalCurvedList"/>
    <dgm:cxn modelId="{60594542-B88D-4B64-917B-C3B77837AF61}" type="presParOf" srcId="{21A8312E-F889-4E14-B1DD-1CFBDAB5F3CF}" destId="{1ED7E7B9-5D31-4A8A-8FE3-785348DF1751}" srcOrd="2" destOrd="0" presId="urn:microsoft.com/office/officeart/2008/layout/VerticalCurvedList"/>
    <dgm:cxn modelId="{D1F1AFB9-9FD2-41EA-8BED-4375FF755038}" type="presParOf" srcId="{21A8312E-F889-4E14-B1DD-1CFBDAB5F3CF}" destId="{6957030F-86DB-4A6D-9E19-1AB61D841FD6}" srcOrd="3" destOrd="0" presId="urn:microsoft.com/office/officeart/2008/layout/VerticalCurvedList"/>
    <dgm:cxn modelId="{6CDEF84D-3158-48B6-9A38-E2D089686B8F}" type="presParOf" srcId="{39F5B42F-F878-44C7-BB4D-6CA51B7BB949}" destId="{A8D7249A-6420-4F48-A384-00D165F4386F}" srcOrd="1" destOrd="0" presId="urn:microsoft.com/office/officeart/2008/layout/VerticalCurvedList"/>
    <dgm:cxn modelId="{B8873E42-47E1-442D-A2BC-10B8CA26B73C}" type="presParOf" srcId="{39F5B42F-F878-44C7-BB4D-6CA51B7BB949}" destId="{62D1EED4-8A26-4CEA-95CB-2995259F5340}" srcOrd="2" destOrd="0" presId="urn:microsoft.com/office/officeart/2008/layout/VerticalCurvedList"/>
    <dgm:cxn modelId="{2B4A286C-8C73-41BB-8E7F-9A950CD265BB}" type="presParOf" srcId="{62D1EED4-8A26-4CEA-95CB-2995259F5340}" destId="{3F878F1B-B0B3-4B85-BAB5-8C9B77F09DA0}" srcOrd="0" destOrd="0" presId="urn:microsoft.com/office/officeart/2008/layout/VerticalCurvedList"/>
    <dgm:cxn modelId="{3ECB3538-2D9C-4D5D-9781-901C072360B9}" type="presParOf" srcId="{39F5B42F-F878-44C7-BB4D-6CA51B7BB949}" destId="{AAE199B0-C038-4ED6-9AE1-BF08E47697ED}" srcOrd="3" destOrd="0" presId="urn:microsoft.com/office/officeart/2008/layout/VerticalCurvedList"/>
    <dgm:cxn modelId="{636EF13B-48BC-489B-B988-1CA5E1C5AA12}" type="presParOf" srcId="{39F5B42F-F878-44C7-BB4D-6CA51B7BB949}" destId="{61C38081-9323-4E52-BBA7-D602B52C59A1}" srcOrd="4" destOrd="0" presId="urn:microsoft.com/office/officeart/2008/layout/VerticalCurvedList"/>
    <dgm:cxn modelId="{9403ED3C-3430-4842-819E-B021E86BE74A}" type="presParOf" srcId="{61C38081-9323-4E52-BBA7-D602B52C59A1}" destId="{4F4E5364-05C4-427F-AA10-E47295894C66}" srcOrd="0" destOrd="0" presId="urn:microsoft.com/office/officeart/2008/layout/VerticalCurvedList"/>
    <dgm:cxn modelId="{8B3B5137-71A6-4422-B55B-14E813CB5FED}" type="presParOf" srcId="{39F5B42F-F878-44C7-BB4D-6CA51B7BB949}" destId="{EE00FEA1-B2A8-497D-A0BB-625FAAC2356A}" srcOrd="5" destOrd="0" presId="urn:microsoft.com/office/officeart/2008/layout/VerticalCurvedList"/>
    <dgm:cxn modelId="{19090F04-0C3A-4A1E-A20A-5842109813C7}" type="presParOf" srcId="{39F5B42F-F878-44C7-BB4D-6CA51B7BB949}" destId="{8BD5442F-103C-4A91-8118-34E7DCB2E62C}" srcOrd="6" destOrd="0" presId="urn:microsoft.com/office/officeart/2008/layout/VerticalCurvedList"/>
    <dgm:cxn modelId="{3E93EEAC-01E1-40CD-ABD7-1B2581147142}" type="presParOf" srcId="{8BD5442F-103C-4A91-8118-34E7DCB2E62C}" destId="{ACF2825B-A5F7-43ED-B49E-48E3F1622EA6}" srcOrd="0" destOrd="0" presId="urn:microsoft.com/office/officeart/2008/layout/VerticalCurvedList"/>
    <dgm:cxn modelId="{8CF53602-871C-41C5-AFE2-0EC5575BACA4}" type="presParOf" srcId="{39F5B42F-F878-44C7-BB4D-6CA51B7BB949}" destId="{9DC8152C-291F-4704-AD7E-4A538B0E4A1A}" srcOrd="7" destOrd="0" presId="urn:microsoft.com/office/officeart/2008/layout/VerticalCurvedList"/>
    <dgm:cxn modelId="{F81BA7B2-D693-4CDF-B73C-71EDD60BA3B1}" type="presParOf" srcId="{39F5B42F-F878-44C7-BB4D-6CA51B7BB949}" destId="{0DC5ED94-F6AB-4A64-92E2-50CD80506C97}" srcOrd="8" destOrd="0" presId="urn:microsoft.com/office/officeart/2008/layout/VerticalCurvedList"/>
    <dgm:cxn modelId="{09AF1E7D-0A67-44FE-84E4-39C78F784991}" type="presParOf" srcId="{0DC5ED94-F6AB-4A64-92E2-50CD80506C97}" destId="{31A4E785-EF43-499E-AB48-AD2D5AB15881}" srcOrd="0" destOrd="0" presId="urn:microsoft.com/office/officeart/2008/layout/VerticalCurvedList"/>
    <dgm:cxn modelId="{BEDFABCA-48A8-41A1-B4DD-3DA6E45E14A5}" type="presParOf" srcId="{39F5B42F-F878-44C7-BB4D-6CA51B7BB949}" destId="{2DDE333D-DC63-4AE9-81B7-28C8B15DA821}" srcOrd="9" destOrd="0" presId="urn:microsoft.com/office/officeart/2008/layout/VerticalCurvedList"/>
    <dgm:cxn modelId="{E7A0705F-F903-40FF-A800-C52B1BE038E4}" type="presParOf" srcId="{39F5B42F-F878-44C7-BB4D-6CA51B7BB949}" destId="{BC9A5432-45F5-40AD-A488-E45212A0CCB7}" srcOrd="10" destOrd="0" presId="urn:microsoft.com/office/officeart/2008/layout/VerticalCurvedList"/>
    <dgm:cxn modelId="{707A65D4-57CA-4FB2-B6E9-4F0C1A1C7F7A}" type="presParOf" srcId="{BC9A5432-45F5-40AD-A488-E45212A0CCB7}" destId="{312A7067-427A-487E-93B1-E36294CACF1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4D41210-5B67-4C56-B621-47CCBC72F564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527DADA-1B25-41B1-936D-8AC6E4F3AC8A}">
      <dgm:prSet phldrT="[Text]" custT="1"/>
      <dgm:spPr/>
      <dgm:t>
        <a:bodyPr/>
        <a:lstStyle/>
        <a:p>
          <a:r>
            <a:rPr lang="en-US" sz="1400" b="1" dirty="0" smtClean="0"/>
            <a:t>Increased Nursing FTE</a:t>
          </a:r>
          <a:endParaRPr lang="en-US" sz="1400" b="1" dirty="0"/>
        </a:p>
      </dgm:t>
      <dgm:extLst>
        <a:ext uri="{E40237B7-FDA0-4F09-8148-C483321AD2D9}">
          <dgm14:cNvPr xmlns:dgm14="http://schemas.microsoft.com/office/drawing/2010/diagram" id="0" name="" descr="Increased nursing FTE" title="#1"/>
        </a:ext>
      </dgm:extLst>
    </dgm:pt>
    <dgm:pt modelId="{22235705-0B88-43B1-AF9F-EC51B448DC24}" type="parTrans" cxnId="{011B8963-7653-4105-86DE-3F0432B409FD}">
      <dgm:prSet/>
      <dgm:spPr/>
      <dgm:t>
        <a:bodyPr/>
        <a:lstStyle/>
        <a:p>
          <a:endParaRPr lang="en-US"/>
        </a:p>
      </dgm:t>
    </dgm:pt>
    <dgm:pt modelId="{400A24D6-BA43-44A2-80D0-AD4BB8207083}" type="sibTrans" cxnId="{011B8963-7653-4105-86DE-3F0432B409FD}">
      <dgm:prSet/>
      <dgm:spPr/>
      <dgm:t>
        <a:bodyPr/>
        <a:lstStyle/>
        <a:p>
          <a:endParaRPr lang="en-US"/>
        </a:p>
      </dgm:t>
    </dgm:pt>
    <dgm:pt modelId="{8A19255E-9D1A-4058-B22C-15ABD2A3501E}">
      <dgm:prSet phldrT="[Text]" custT="1"/>
      <dgm:spPr/>
      <dgm:t>
        <a:bodyPr/>
        <a:lstStyle/>
        <a:p>
          <a:endParaRPr lang="en-US" sz="1400" b="1" dirty="0"/>
        </a:p>
      </dgm:t>
      <dgm:extLst>
        <a:ext uri="{E40237B7-FDA0-4F09-8148-C483321AD2D9}">
          <dgm14:cNvPr xmlns:dgm14="http://schemas.microsoft.com/office/drawing/2010/diagram" id="0" name="" descr="blank" title="#4"/>
        </a:ext>
      </dgm:extLst>
    </dgm:pt>
    <dgm:pt modelId="{09113CDE-C1FF-4D06-92E4-64BDD2493D98}" type="parTrans" cxnId="{B54A454E-8E14-4BAD-AC4C-F8C98C9B39C2}">
      <dgm:prSet/>
      <dgm:spPr/>
      <dgm:t>
        <a:bodyPr/>
        <a:lstStyle/>
        <a:p>
          <a:endParaRPr lang="en-US"/>
        </a:p>
      </dgm:t>
    </dgm:pt>
    <dgm:pt modelId="{4DEDAB77-6A4D-46C0-B949-57A29AF11B91}" type="sibTrans" cxnId="{B54A454E-8E14-4BAD-AC4C-F8C98C9B39C2}">
      <dgm:prSet/>
      <dgm:spPr/>
      <dgm:t>
        <a:bodyPr/>
        <a:lstStyle/>
        <a:p>
          <a:endParaRPr lang="en-US"/>
        </a:p>
      </dgm:t>
    </dgm:pt>
    <dgm:pt modelId="{1AB78C97-D69E-4A31-98F0-B629BF741553}">
      <dgm:prSet phldrT="[Text]" custT="1"/>
      <dgm:spPr/>
      <dgm:t>
        <a:bodyPr/>
        <a:lstStyle/>
        <a:p>
          <a:endParaRPr lang="en-US" sz="1400" b="1" dirty="0"/>
        </a:p>
      </dgm:t>
      <dgm:extLst>
        <a:ext uri="{E40237B7-FDA0-4F09-8148-C483321AD2D9}">
          <dgm14:cNvPr xmlns:dgm14="http://schemas.microsoft.com/office/drawing/2010/diagram" id="0" name="" descr="blank" title="#5"/>
        </a:ext>
      </dgm:extLst>
    </dgm:pt>
    <dgm:pt modelId="{275E8963-DC58-4EBD-B03C-F7169F8C2821}" type="parTrans" cxnId="{B93CAB89-FBC1-47F7-9C66-CB4EE68152BB}">
      <dgm:prSet/>
      <dgm:spPr/>
      <dgm:t>
        <a:bodyPr/>
        <a:lstStyle/>
        <a:p>
          <a:endParaRPr lang="en-US"/>
        </a:p>
      </dgm:t>
    </dgm:pt>
    <dgm:pt modelId="{4AF012F9-8F78-4D83-A82E-2AD2B89028AD}" type="sibTrans" cxnId="{B93CAB89-FBC1-47F7-9C66-CB4EE68152BB}">
      <dgm:prSet/>
      <dgm:spPr/>
      <dgm:t>
        <a:bodyPr/>
        <a:lstStyle/>
        <a:p>
          <a:endParaRPr lang="en-US"/>
        </a:p>
      </dgm:t>
    </dgm:pt>
    <dgm:pt modelId="{0FB815DB-53B3-4A07-AABC-A21FBE5620AD}">
      <dgm:prSet custT="1"/>
      <dgm:spPr/>
      <dgm:t>
        <a:bodyPr/>
        <a:lstStyle/>
        <a:p>
          <a:r>
            <a:rPr lang="en-US" sz="1400" b="1" dirty="0" smtClean="0"/>
            <a:t>Recouping Costs</a:t>
          </a:r>
          <a:endParaRPr lang="en-US" sz="1400" b="1" dirty="0"/>
        </a:p>
      </dgm:t>
      <dgm:extLst>
        <a:ext uri="{E40237B7-FDA0-4F09-8148-C483321AD2D9}">
          <dgm14:cNvPr xmlns:dgm14="http://schemas.microsoft.com/office/drawing/2010/diagram" id="0" name="" descr="Recouping Costs" title="#2"/>
        </a:ext>
      </dgm:extLst>
    </dgm:pt>
    <dgm:pt modelId="{4E628C97-D1E5-4C3C-9ACF-98A1EFCE21EB}" type="parTrans" cxnId="{0AE34BF8-2A06-405D-A630-1EEBBE902054}">
      <dgm:prSet/>
      <dgm:spPr/>
      <dgm:t>
        <a:bodyPr/>
        <a:lstStyle/>
        <a:p>
          <a:endParaRPr lang="en-US"/>
        </a:p>
      </dgm:t>
    </dgm:pt>
    <dgm:pt modelId="{38715D62-3F79-4BA5-8926-1606F10FD113}" type="sibTrans" cxnId="{0AE34BF8-2A06-405D-A630-1EEBBE902054}">
      <dgm:prSet/>
      <dgm:spPr/>
      <dgm:t>
        <a:bodyPr/>
        <a:lstStyle/>
        <a:p>
          <a:endParaRPr lang="en-US"/>
        </a:p>
      </dgm:t>
    </dgm:pt>
    <dgm:pt modelId="{008B849F-05D6-4253-A49F-3FF1A87DF5D2}">
      <dgm:prSet custT="1"/>
      <dgm:spPr/>
      <dgm:t>
        <a:bodyPr/>
        <a:lstStyle/>
        <a:p>
          <a:r>
            <a:rPr lang="en-US" sz="1400" b="1" dirty="0" smtClean="0"/>
            <a:t>Demonstrates to the Community that Resources are Being Leveraged</a:t>
          </a:r>
          <a:endParaRPr lang="en-US" sz="1400" b="1" dirty="0"/>
        </a:p>
      </dgm:t>
      <dgm:extLst>
        <a:ext uri="{E40237B7-FDA0-4F09-8148-C483321AD2D9}">
          <dgm14:cNvPr xmlns:dgm14="http://schemas.microsoft.com/office/drawing/2010/diagram" id="0" name="" descr="Demonstrates to the community that resources are being leveraged" title="#3"/>
        </a:ext>
      </dgm:extLst>
    </dgm:pt>
    <dgm:pt modelId="{B4BE9E0C-A92D-473B-8CAA-F4B7FA1564F6}" type="parTrans" cxnId="{B152B040-8AF0-4617-B26C-BE7A7EE7D12C}">
      <dgm:prSet/>
      <dgm:spPr/>
      <dgm:t>
        <a:bodyPr/>
        <a:lstStyle/>
        <a:p>
          <a:endParaRPr lang="en-US"/>
        </a:p>
      </dgm:t>
    </dgm:pt>
    <dgm:pt modelId="{A2D07781-4B93-4CE4-A735-AD46855C3299}" type="sibTrans" cxnId="{B152B040-8AF0-4617-B26C-BE7A7EE7D12C}">
      <dgm:prSet/>
      <dgm:spPr/>
      <dgm:t>
        <a:bodyPr/>
        <a:lstStyle/>
        <a:p>
          <a:endParaRPr lang="en-US"/>
        </a:p>
      </dgm:t>
    </dgm:pt>
    <dgm:pt modelId="{382AB411-23A6-42F6-9A03-D470F8A48C4F}" type="pres">
      <dgm:prSet presAssocID="{44D41210-5B67-4C56-B621-47CCBC72F56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9F5B42F-F878-44C7-BB4D-6CA51B7BB949}" type="pres">
      <dgm:prSet presAssocID="{44D41210-5B67-4C56-B621-47CCBC72F564}" presName="Name1" presStyleCnt="0"/>
      <dgm:spPr/>
    </dgm:pt>
    <dgm:pt modelId="{21A8312E-F889-4E14-B1DD-1CFBDAB5F3CF}" type="pres">
      <dgm:prSet presAssocID="{44D41210-5B67-4C56-B621-47CCBC72F564}" presName="cycle" presStyleCnt="0"/>
      <dgm:spPr/>
    </dgm:pt>
    <dgm:pt modelId="{2B98A1A6-B658-4EBA-96E4-A7570FD3F1E5}" type="pres">
      <dgm:prSet presAssocID="{44D41210-5B67-4C56-B621-47CCBC72F564}" presName="srcNode" presStyleLbl="node1" presStyleIdx="0" presStyleCnt="5"/>
      <dgm:spPr/>
    </dgm:pt>
    <dgm:pt modelId="{B86D1E51-2A48-4B2E-ADBA-A8A371975D22}" type="pres">
      <dgm:prSet presAssocID="{44D41210-5B67-4C56-B621-47CCBC72F564}" presName="conn" presStyleLbl="parChTrans1D2" presStyleIdx="0" presStyleCnt="1"/>
      <dgm:spPr/>
      <dgm:t>
        <a:bodyPr/>
        <a:lstStyle/>
        <a:p>
          <a:endParaRPr lang="en-US"/>
        </a:p>
      </dgm:t>
    </dgm:pt>
    <dgm:pt modelId="{1ED7E7B9-5D31-4A8A-8FE3-785348DF1751}" type="pres">
      <dgm:prSet presAssocID="{44D41210-5B67-4C56-B621-47CCBC72F564}" presName="extraNode" presStyleLbl="node1" presStyleIdx="0" presStyleCnt="5"/>
      <dgm:spPr/>
    </dgm:pt>
    <dgm:pt modelId="{6957030F-86DB-4A6D-9E19-1AB61D841FD6}" type="pres">
      <dgm:prSet presAssocID="{44D41210-5B67-4C56-B621-47CCBC72F564}" presName="dstNode" presStyleLbl="node1" presStyleIdx="0" presStyleCnt="5"/>
      <dgm:spPr/>
    </dgm:pt>
    <dgm:pt modelId="{A8D7249A-6420-4F48-A384-00D165F4386F}" type="pres">
      <dgm:prSet presAssocID="{9527DADA-1B25-41B1-936D-8AC6E4F3AC8A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D1EED4-8A26-4CEA-95CB-2995259F5340}" type="pres">
      <dgm:prSet presAssocID="{9527DADA-1B25-41B1-936D-8AC6E4F3AC8A}" presName="accent_1" presStyleCnt="0"/>
      <dgm:spPr/>
    </dgm:pt>
    <dgm:pt modelId="{3F878F1B-B0B3-4B85-BAB5-8C9B77F09DA0}" type="pres">
      <dgm:prSet presAssocID="{9527DADA-1B25-41B1-936D-8AC6E4F3AC8A}" presName="accentRepeatNode" presStyleLbl="solidFgAcc1" presStyleIdx="0" presStyleCnt="5"/>
      <dgm:spPr/>
    </dgm:pt>
    <dgm:pt modelId="{AAE199B0-C038-4ED6-9AE1-BF08E47697ED}" type="pres">
      <dgm:prSet presAssocID="{0FB815DB-53B3-4A07-AABC-A21FBE5620AD}" presName="text_2" presStyleLbl="node1" presStyleIdx="1" presStyleCnt="5" custScaleX="97103" custScaleY="130177" custLinFactNeighborX="-1284" custLinFactNeighborY="-267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C38081-9323-4E52-BBA7-D602B52C59A1}" type="pres">
      <dgm:prSet presAssocID="{0FB815DB-53B3-4A07-AABC-A21FBE5620AD}" presName="accent_2" presStyleCnt="0"/>
      <dgm:spPr/>
    </dgm:pt>
    <dgm:pt modelId="{4F4E5364-05C4-427F-AA10-E47295894C66}" type="pres">
      <dgm:prSet presAssocID="{0FB815DB-53B3-4A07-AABC-A21FBE5620AD}" presName="accentRepeatNode" presStyleLbl="solidFgAcc1" presStyleIdx="1" presStyleCnt="5"/>
      <dgm:spPr/>
      <dgm:t>
        <a:bodyPr/>
        <a:lstStyle/>
        <a:p>
          <a:endParaRPr lang="en-US"/>
        </a:p>
      </dgm:t>
    </dgm:pt>
    <dgm:pt modelId="{EE00FEA1-B2A8-497D-A0BB-625FAAC2356A}" type="pres">
      <dgm:prSet presAssocID="{008B849F-05D6-4253-A49F-3FF1A87DF5D2}" presName="text_3" presStyleLbl="node1" presStyleIdx="2" presStyleCnt="5" custScaleX="96991" custScaleY="1805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D5442F-103C-4A91-8118-34E7DCB2E62C}" type="pres">
      <dgm:prSet presAssocID="{008B849F-05D6-4253-A49F-3FF1A87DF5D2}" presName="accent_3" presStyleCnt="0"/>
      <dgm:spPr/>
    </dgm:pt>
    <dgm:pt modelId="{ACF2825B-A5F7-43ED-B49E-48E3F1622EA6}" type="pres">
      <dgm:prSet presAssocID="{008B849F-05D6-4253-A49F-3FF1A87DF5D2}" presName="accentRepeatNode" presStyleLbl="solidFgAcc1" presStyleIdx="2" presStyleCnt="5"/>
      <dgm:spPr/>
    </dgm:pt>
    <dgm:pt modelId="{9DC8152C-291F-4704-AD7E-4A538B0E4A1A}" type="pres">
      <dgm:prSet presAssocID="{8A19255E-9D1A-4058-B22C-15ABD2A3501E}" presName="text_4" presStyleLbl="node1" presStyleIdx="3" presStyleCnt="5" custScaleX="96859" custScaleY="115610" custLinFactNeighborX="-35" custLinFactNeighborY="182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C5ED94-F6AB-4A64-92E2-50CD80506C97}" type="pres">
      <dgm:prSet presAssocID="{8A19255E-9D1A-4058-B22C-15ABD2A3501E}" presName="accent_4" presStyleCnt="0"/>
      <dgm:spPr/>
    </dgm:pt>
    <dgm:pt modelId="{31A4E785-EF43-499E-AB48-AD2D5AB15881}" type="pres">
      <dgm:prSet presAssocID="{8A19255E-9D1A-4058-B22C-15ABD2A3501E}" presName="accentRepeatNode" presStyleLbl="solidFgAcc1" presStyleIdx="3" presStyleCnt="5"/>
      <dgm:spPr/>
    </dgm:pt>
    <dgm:pt modelId="{2DDE333D-DC63-4AE9-81B7-28C8B15DA821}" type="pres">
      <dgm:prSet presAssocID="{1AB78C97-D69E-4A31-98F0-B629BF741553}" presName="text_5" presStyleLbl="node1" presStyleIdx="4" presStyleCnt="5" custScaleX="97345" custScaleY="1244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9A5432-45F5-40AD-A488-E45212A0CCB7}" type="pres">
      <dgm:prSet presAssocID="{1AB78C97-D69E-4A31-98F0-B629BF741553}" presName="accent_5" presStyleCnt="0"/>
      <dgm:spPr/>
    </dgm:pt>
    <dgm:pt modelId="{312A7067-427A-487E-93B1-E36294CACF1B}" type="pres">
      <dgm:prSet presAssocID="{1AB78C97-D69E-4A31-98F0-B629BF741553}" presName="accentRepeatNode" presStyleLbl="solidFgAcc1" presStyleIdx="4" presStyleCnt="5"/>
      <dgm:spPr/>
    </dgm:pt>
  </dgm:ptLst>
  <dgm:cxnLst>
    <dgm:cxn modelId="{B152B040-8AF0-4617-B26C-BE7A7EE7D12C}" srcId="{44D41210-5B67-4C56-B621-47CCBC72F564}" destId="{008B849F-05D6-4253-A49F-3FF1A87DF5D2}" srcOrd="2" destOrd="0" parTransId="{B4BE9E0C-A92D-473B-8CAA-F4B7FA1564F6}" sibTransId="{A2D07781-4B93-4CE4-A735-AD46855C3299}"/>
    <dgm:cxn modelId="{002A1A39-C478-4396-89C8-9E8497DAC67B}" type="presOf" srcId="{44D41210-5B67-4C56-B621-47CCBC72F564}" destId="{382AB411-23A6-42F6-9A03-D470F8A48C4F}" srcOrd="0" destOrd="0" presId="urn:microsoft.com/office/officeart/2008/layout/VerticalCurvedList"/>
    <dgm:cxn modelId="{B4B19C38-C74B-4FE9-8D19-877A642730C8}" type="presOf" srcId="{9527DADA-1B25-41B1-936D-8AC6E4F3AC8A}" destId="{A8D7249A-6420-4F48-A384-00D165F4386F}" srcOrd="0" destOrd="0" presId="urn:microsoft.com/office/officeart/2008/layout/VerticalCurvedList"/>
    <dgm:cxn modelId="{7C5A2BF8-7DE8-4114-BA9F-AD818B53A8BE}" type="presOf" srcId="{008B849F-05D6-4253-A49F-3FF1A87DF5D2}" destId="{EE00FEA1-B2A8-497D-A0BB-625FAAC2356A}" srcOrd="0" destOrd="0" presId="urn:microsoft.com/office/officeart/2008/layout/VerticalCurvedList"/>
    <dgm:cxn modelId="{011B8963-7653-4105-86DE-3F0432B409FD}" srcId="{44D41210-5B67-4C56-B621-47CCBC72F564}" destId="{9527DADA-1B25-41B1-936D-8AC6E4F3AC8A}" srcOrd="0" destOrd="0" parTransId="{22235705-0B88-43B1-AF9F-EC51B448DC24}" sibTransId="{400A24D6-BA43-44A2-80D0-AD4BB8207083}"/>
    <dgm:cxn modelId="{B93CAB89-FBC1-47F7-9C66-CB4EE68152BB}" srcId="{44D41210-5B67-4C56-B621-47CCBC72F564}" destId="{1AB78C97-D69E-4A31-98F0-B629BF741553}" srcOrd="4" destOrd="0" parTransId="{275E8963-DC58-4EBD-B03C-F7169F8C2821}" sibTransId="{4AF012F9-8F78-4D83-A82E-2AD2B89028AD}"/>
    <dgm:cxn modelId="{9A86765A-3BB7-4B41-A150-EF74C1FB7D7B}" type="presOf" srcId="{400A24D6-BA43-44A2-80D0-AD4BB8207083}" destId="{B86D1E51-2A48-4B2E-ADBA-A8A371975D22}" srcOrd="0" destOrd="0" presId="urn:microsoft.com/office/officeart/2008/layout/VerticalCurvedList"/>
    <dgm:cxn modelId="{58812D51-1C63-4BB1-A76E-E5DBED0F3DE4}" type="presOf" srcId="{0FB815DB-53B3-4A07-AABC-A21FBE5620AD}" destId="{AAE199B0-C038-4ED6-9AE1-BF08E47697ED}" srcOrd="0" destOrd="0" presId="urn:microsoft.com/office/officeart/2008/layout/VerticalCurvedList"/>
    <dgm:cxn modelId="{0AE34BF8-2A06-405D-A630-1EEBBE902054}" srcId="{44D41210-5B67-4C56-B621-47CCBC72F564}" destId="{0FB815DB-53B3-4A07-AABC-A21FBE5620AD}" srcOrd="1" destOrd="0" parTransId="{4E628C97-D1E5-4C3C-9ACF-98A1EFCE21EB}" sibTransId="{38715D62-3F79-4BA5-8926-1606F10FD113}"/>
    <dgm:cxn modelId="{BA217066-FD6E-4A28-A124-8D735FF12654}" type="presOf" srcId="{1AB78C97-D69E-4A31-98F0-B629BF741553}" destId="{2DDE333D-DC63-4AE9-81B7-28C8B15DA821}" srcOrd="0" destOrd="0" presId="urn:microsoft.com/office/officeart/2008/layout/VerticalCurvedList"/>
    <dgm:cxn modelId="{B54A454E-8E14-4BAD-AC4C-F8C98C9B39C2}" srcId="{44D41210-5B67-4C56-B621-47CCBC72F564}" destId="{8A19255E-9D1A-4058-B22C-15ABD2A3501E}" srcOrd="3" destOrd="0" parTransId="{09113CDE-C1FF-4D06-92E4-64BDD2493D98}" sibTransId="{4DEDAB77-6A4D-46C0-B949-57A29AF11B91}"/>
    <dgm:cxn modelId="{01C66EF8-7FFF-4A49-A62E-2204457F5340}" type="presOf" srcId="{8A19255E-9D1A-4058-B22C-15ABD2A3501E}" destId="{9DC8152C-291F-4704-AD7E-4A538B0E4A1A}" srcOrd="0" destOrd="0" presId="urn:microsoft.com/office/officeart/2008/layout/VerticalCurvedList"/>
    <dgm:cxn modelId="{D617D9A5-CF89-4EC1-BABE-46255653D05D}" type="presParOf" srcId="{382AB411-23A6-42F6-9A03-D470F8A48C4F}" destId="{39F5B42F-F878-44C7-BB4D-6CA51B7BB949}" srcOrd="0" destOrd="0" presId="urn:microsoft.com/office/officeart/2008/layout/VerticalCurvedList"/>
    <dgm:cxn modelId="{226756FC-087C-4F3F-BBD7-3AB6DF952EDC}" type="presParOf" srcId="{39F5B42F-F878-44C7-BB4D-6CA51B7BB949}" destId="{21A8312E-F889-4E14-B1DD-1CFBDAB5F3CF}" srcOrd="0" destOrd="0" presId="urn:microsoft.com/office/officeart/2008/layout/VerticalCurvedList"/>
    <dgm:cxn modelId="{832A1D85-7400-4F5C-AD0C-6948B223E67F}" type="presParOf" srcId="{21A8312E-F889-4E14-B1DD-1CFBDAB5F3CF}" destId="{2B98A1A6-B658-4EBA-96E4-A7570FD3F1E5}" srcOrd="0" destOrd="0" presId="urn:microsoft.com/office/officeart/2008/layout/VerticalCurvedList"/>
    <dgm:cxn modelId="{92D4D574-9498-45C0-B4D6-E9A9A64B4BEC}" type="presParOf" srcId="{21A8312E-F889-4E14-B1DD-1CFBDAB5F3CF}" destId="{B86D1E51-2A48-4B2E-ADBA-A8A371975D22}" srcOrd="1" destOrd="0" presId="urn:microsoft.com/office/officeart/2008/layout/VerticalCurvedList"/>
    <dgm:cxn modelId="{60594542-B88D-4B64-917B-C3B77837AF61}" type="presParOf" srcId="{21A8312E-F889-4E14-B1DD-1CFBDAB5F3CF}" destId="{1ED7E7B9-5D31-4A8A-8FE3-785348DF1751}" srcOrd="2" destOrd="0" presId="urn:microsoft.com/office/officeart/2008/layout/VerticalCurvedList"/>
    <dgm:cxn modelId="{D1F1AFB9-9FD2-41EA-8BED-4375FF755038}" type="presParOf" srcId="{21A8312E-F889-4E14-B1DD-1CFBDAB5F3CF}" destId="{6957030F-86DB-4A6D-9E19-1AB61D841FD6}" srcOrd="3" destOrd="0" presId="urn:microsoft.com/office/officeart/2008/layout/VerticalCurvedList"/>
    <dgm:cxn modelId="{6CDEF84D-3158-48B6-9A38-E2D089686B8F}" type="presParOf" srcId="{39F5B42F-F878-44C7-BB4D-6CA51B7BB949}" destId="{A8D7249A-6420-4F48-A384-00D165F4386F}" srcOrd="1" destOrd="0" presId="urn:microsoft.com/office/officeart/2008/layout/VerticalCurvedList"/>
    <dgm:cxn modelId="{B8873E42-47E1-442D-A2BC-10B8CA26B73C}" type="presParOf" srcId="{39F5B42F-F878-44C7-BB4D-6CA51B7BB949}" destId="{62D1EED4-8A26-4CEA-95CB-2995259F5340}" srcOrd="2" destOrd="0" presId="urn:microsoft.com/office/officeart/2008/layout/VerticalCurvedList"/>
    <dgm:cxn modelId="{2B4A286C-8C73-41BB-8E7F-9A950CD265BB}" type="presParOf" srcId="{62D1EED4-8A26-4CEA-95CB-2995259F5340}" destId="{3F878F1B-B0B3-4B85-BAB5-8C9B77F09DA0}" srcOrd="0" destOrd="0" presId="urn:microsoft.com/office/officeart/2008/layout/VerticalCurvedList"/>
    <dgm:cxn modelId="{3ECB3538-2D9C-4D5D-9781-901C072360B9}" type="presParOf" srcId="{39F5B42F-F878-44C7-BB4D-6CA51B7BB949}" destId="{AAE199B0-C038-4ED6-9AE1-BF08E47697ED}" srcOrd="3" destOrd="0" presId="urn:microsoft.com/office/officeart/2008/layout/VerticalCurvedList"/>
    <dgm:cxn modelId="{636EF13B-48BC-489B-B988-1CA5E1C5AA12}" type="presParOf" srcId="{39F5B42F-F878-44C7-BB4D-6CA51B7BB949}" destId="{61C38081-9323-4E52-BBA7-D602B52C59A1}" srcOrd="4" destOrd="0" presId="urn:microsoft.com/office/officeart/2008/layout/VerticalCurvedList"/>
    <dgm:cxn modelId="{9403ED3C-3430-4842-819E-B021E86BE74A}" type="presParOf" srcId="{61C38081-9323-4E52-BBA7-D602B52C59A1}" destId="{4F4E5364-05C4-427F-AA10-E47295894C66}" srcOrd="0" destOrd="0" presId="urn:microsoft.com/office/officeart/2008/layout/VerticalCurvedList"/>
    <dgm:cxn modelId="{8B3B5137-71A6-4422-B55B-14E813CB5FED}" type="presParOf" srcId="{39F5B42F-F878-44C7-BB4D-6CA51B7BB949}" destId="{EE00FEA1-B2A8-497D-A0BB-625FAAC2356A}" srcOrd="5" destOrd="0" presId="urn:microsoft.com/office/officeart/2008/layout/VerticalCurvedList"/>
    <dgm:cxn modelId="{19090F04-0C3A-4A1E-A20A-5842109813C7}" type="presParOf" srcId="{39F5B42F-F878-44C7-BB4D-6CA51B7BB949}" destId="{8BD5442F-103C-4A91-8118-34E7DCB2E62C}" srcOrd="6" destOrd="0" presId="urn:microsoft.com/office/officeart/2008/layout/VerticalCurvedList"/>
    <dgm:cxn modelId="{3E93EEAC-01E1-40CD-ABD7-1B2581147142}" type="presParOf" srcId="{8BD5442F-103C-4A91-8118-34E7DCB2E62C}" destId="{ACF2825B-A5F7-43ED-B49E-48E3F1622EA6}" srcOrd="0" destOrd="0" presId="urn:microsoft.com/office/officeart/2008/layout/VerticalCurvedList"/>
    <dgm:cxn modelId="{8CF53602-871C-41C5-AFE2-0EC5575BACA4}" type="presParOf" srcId="{39F5B42F-F878-44C7-BB4D-6CA51B7BB949}" destId="{9DC8152C-291F-4704-AD7E-4A538B0E4A1A}" srcOrd="7" destOrd="0" presId="urn:microsoft.com/office/officeart/2008/layout/VerticalCurvedList"/>
    <dgm:cxn modelId="{F81BA7B2-D693-4CDF-B73C-71EDD60BA3B1}" type="presParOf" srcId="{39F5B42F-F878-44C7-BB4D-6CA51B7BB949}" destId="{0DC5ED94-F6AB-4A64-92E2-50CD80506C97}" srcOrd="8" destOrd="0" presId="urn:microsoft.com/office/officeart/2008/layout/VerticalCurvedList"/>
    <dgm:cxn modelId="{09AF1E7D-0A67-44FE-84E4-39C78F784991}" type="presParOf" srcId="{0DC5ED94-F6AB-4A64-92E2-50CD80506C97}" destId="{31A4E785-EF43-499E-AB48-AD2D5AB15881}" srcOrd="0" destOrd="0" presId="urn:microsoft.com/office/officeart/2008/layout/VerticalCurvedList"/>
    <dgm:cxn modelId="{BEDFABCA-48A8-41A1-B4DD-3DA6E45E14A5}" type="presParOf" srcId="{39F5B42F-F878-44C7-BB4D-6CA51B7BB949}" destId="{2DDE333D-DC63-4AE9-81B7-28C8B15DA821}" srcOrd="9" destOrd="0" presId="urn:microsoft.com/office/officeart/2008/layout/VerticalCurvedList"/>
    <dgm:cxn modelId="{E7A0705F-F903-40FF-A800-C52B1BE038E4}" type="presParOf" srcId="{39F5B42F-F878-44C7-BB4D-6CA51B7BB949}" destId="{BC9A5432-45F5-40AD-A488-E45212A0CCB7}" srcOrd="10" destOrd="0" presId="urn:microsoft.com/office/officeart/2008/layout/VerticalCurvedList"/>
    <dgm:cxn modelId="{707A65D4-57CA-4FB2-B6E9-4F0C1A1C7F7A}" type="presParOf" srcId="{BC9A5432-45F5-40AD-A488-E45212A0CCB7}" destId="{312A7067-427A-487E-93B1-E36294CACF1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2CE2FC-652E-4B70-B833-21EFC432BEE5}">
      <dsp:nvSpPr>
        <dsp:cNvPr id="0" name=""/>
        <dsp:cNvSpPr/>
      </dsp:nvSpPr>
      <dsp:spPr>
        <a:xfrm>
          <a:off x="470" y="692654"/>
          <a:ext cx="1000216" cy="824969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  <a:alpha val="9000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778519-B2EA-4F66-B633-A172BFD5FAC2}">
      <dsp:nvSpPr>
        <dsp:cNvPr id="0" name=""/>
        <dsp:cNvSpPr/>
      </dsp:nvSpPr>
      <dsp:spPr>
        <a:xfrm>
          <a:off x="571096" y="919772"/>
          <a:ext cx="1057795" cy="1057795"/>
        </a:xfrm>
        <a:prstGeom prst="leftCircularArrow">
          <a:avLst>
            <a:gd name="adj1" fmla="val 2730"/>
            <a:gd name="adj2" fmla="val 332570"/>
            <a:gd name="adj3" fmla="val 2108081"/>
            <a:gd name="adj4" fmla="val 9024489"/>
            <a:gd name="adj5" fmla="val 3184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F2FE72-2A85-4ED8-A0A5-16C3B06B0295}">
      <dsp:nvSpPr>
        <dsp:cNvPr id="0" name=""/>
        <dsp:cNvSpPr/>
      </dsp:nvSpPr>
      <dsp:spPr>
        <a:xfrm>
          <a:off x="222741" y="1340845"/>
          <a:ext cx="889081" cy="35355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Entered Pilot Project May 2018</a:t>
          </a:r>
          <a:endParaRPr lang="en-US" sz="700" kern="1200" dirty="0"/>
        </a:p>
      </dsp:txBody>
      <dsp:txXfrm>
        <a:off x="233096" y="1351200"/>
        <a:ext cx="868371" cy="332848"/>
      </dsp:txXfrm>
    </dsp:sp>
    <dsp:sp modelId="{D1C773DC-A183-4EB6-81C1-A008CB23F1AE}">
      <dsp:nvSpPr>
        <dsp:cNvPr id="0" name=""/>
        <dsp:cNvSpPr/>
      </dsp:nvSpPr>
      <dsp:spPr>
        <a:xfrm>
          <a:off x="1249311" y="692654"/>
          <a:ext cx="1000216" cy="824969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  <a:alpha val="90000"/>
          </a:schemeClr>
        </a:solidFill>
        <a:ln w="1270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C68672-F8F0-423C-8A3E-AA06B6F900D4}">
      <dsp:nvSpPr>
        <dsp:cNvPr id="0" name=""/>
        <dsp:cNvSpPr/>
      </dsp:nvSpPr>
      <dsp:spPr>
        <a:xfrm>
          <a:off x="1811601" y="200364"/>
          <a:ext cx="1185601" cy="1185601"/>
        </a:xfrm>
        <a:prstGeom prst="circularArrow">
          <a:avLst>
            <a:gd name="adj1" fmla="val 2435"/>
            <a:gd name="adj2" fmla="val 294698"/>
            <a:gd name="adj3" fmla="val 19529791"/>
            <a:gd name="adj4" fmla="val 12575511"/>
            <a:gd name="adj5" fmla="val 2841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3571D1-3785-4640-B9B8-70911869329B}">
      <dsp:nvSpPr>
        <dsp:cNvPr id="0" name=""/>
        <dsp:cNvSpPr/>
      </dsp:nvSpPr>
      <dsp:spPr>
        <a:xfrm>
          <a:off x="1471582" y="515875"/>
          <a:ext cx="889081" cy="353558"/>
        </a:xfrm>
        <a:prstGeom prst="roundRect">
          <a:avLst>
            <a:gd name="adj" fmla="val 10000"/>
          </a:avLst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Became Enrolled Medical Provider 9/6/2018</a:t>
          </a:r>
          <a:endParaRPr lang="en-US" sz="700" kern="1200" dirty="0"/>
        </a:p>
      </dsp:txBody>
      <dsp:txXfrm>
        <a:off x="1481937" y="526230"/>
        <a:ext cx="868371" cy="332848"/>
      </dsp:txXfrm>
    </dsp:sp>
    <dsp:sp modelId="{32F1554C-2006-40C1-BC52-3E33F929295D}">
      <dsp:nvSpPr>
        <dsp:cNvPr id="0" name=""/>
        <dsp:cNvSpPr/>
      </dsp:nvSpPr>
      <dsp:spPr>
        <a:xfrm>
          <a:off x="2498152" y="692654"/>
          <a:ext cx="1000216" cy="824969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  <a:alpha val="9000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0AAE8A-F883-46B7-A275-B03370DCDA8C}">
      <dsp:nvSpPr>
        <dsp:cNvPr id="0" name=""/>
        <dsp:cNvSpPr/>
      </dsp:nvSpPr>
      <dsp:spPr>
        <a:xfrm>
          <a:off x="2720422" y="1340845"/>
          <a:ext cx="889081" cy="353558"/>
        </a:xfrm>
        <a:prstGeom prst="roundRect">
          <a:avLst>
            <a:gd name="adj" fmla="val 10000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First Billing Submission 1/1/2019</a:t>
          </a:r>
          <a:endParaRPr lang="en-US" sz="700" kern="1200" dirty="0"/>
        </a:p>
      </dsp:txBody>
      <dsp:txXfrm>
        <a:off x="2730777" y="1351200"/>
        <a:ext cx="868371" cy="3328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6D1E51-2A48-4B2E-ADBA-A8A371975D22}">
      <dsp:nvSpPr>
        <dsp:cNvPr id="0" name=""/>
        <dsp:cNvSpPr/>
      </dsp:nvSpPr>
      <dsp:spPr>
        <a:xfrm>
          <a:off x="-3003851" y="-461537"/>
          <a:ext cx="3575039" cy="3575039"/>
        </a:xfrm>
        <a:prstGeom prst="blockArc">
          <a:avLst>
            <a:gd name="adj1" fmla="val 18900000"/>
            <a:gd name="adj2" fmla="val 2700000"/>
            <a:gd name="adj3" fmla="val 604"/>
          </a:avLst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D7249A-6420-4F48-A384-00D165F4386F}">
      <dsp:nvSpPr>
        <dsp:cNvPr id="0" name=""/>
        <dsp:cNvSpPr/>
      </dsp:nvSpPr>
      <dsp:spPr>
        <a:xfrm>
          <a:off x="262957" y="84825"/>
          <a:ext cx="2900668" cy="49334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209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Complexity of the Program</a:t>
          </a:r>
          <a:endParaRPr lang="en-US" sz="1400" b="1" kern="1200" dirty="0"/>
        </a:p>
      </dsp:txBody>
      <dsp:txXfrm>
        <a:off x="262957" y="84825"/>
        <a:ext cx="2900668" cy="493340"/>
      </dsp:txXfrm>
    </dsp:sp>
    <dsp:sp modelId="{3F878F1B-B0B3-4B85-BAB5-8C9B77F09DA0}">
      <dsp:nvSpPr>
        <dsp:cNvPr id="0" name=""/>
        <dsp:cNvSpPr/>
      </dsp:nvSpPr>
      <dsp:spPr>
        <a:xfrm>
          <a:off x="39738" y="124244"/>
          <a:ext cx="414501" cy="41450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E199B0-C038-4ED6-9AE1-BF08E47697ED}">
      <dsp:nvSpPr>
        <dsp:cNvPr id="0" name=""/>
        <dsp:cNvSpPr/>
      </dsp:nvSpPr>
      <dsp:spPr>
        <a:xfrm>
          <a:off x="500573" y="596826"/>
          <a:ext cx="2663052" cy="463824"/>
        </a:xfrm>
        <a:prstGeom prst="rect">
          <a:avLst/>
        </a:prstGeom>
        <a:solidFill>
          <a:schemeClr val="accent5">
            <a:hueOff val="-1838336"/>
            <a:satOff val="-2557"/>
            <a:lumOff val="-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209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Cost Calculations</a:t>
          </a:r>
          <a:endParaRPr lang="en-US" sz="1400" b="1" kern="1200" dirty="0"/>
        </a:p>
      </dsp:txBody>
      <dsp:txXfrm>
        <a:off x="500573" y="596826"/>
        <a:ext cx="2663052" cy="463824"/>
      </dsp:txXfrm>
    </dsp:sp>
    <dsp:sp modelId="{4F4E5364-05C4-427F-AA10-E47295894C66}">
      <dsp:nvSpPr>
        <dsp:cNvPr id="0" name=""/>
        <dsp:cNvSpPr/>
      </dsp:nvSpPr>
      <dsp:spPr>
        <a:xfrm>
          <a:off x="277354" y="621487"/>
          <a:ext cx="414501" cy="41450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838336"/>
              <a:satOff val="-2557"/>
              <a:lumOff val="-9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00FEA1-B2A8-497D-A0BB-625FAAC2356A}">
      <dsp:nvSpPr>
        <dsp:cNvPr id="0" name=""/>
        <dsp:cNvSpPr/>
      </dsp:nvSpPr>
      <dsp:spPr>
        <a:xfrm>
          <a:off x="548108" y="1113475"/>
          <a:ext cx="2640912" cy="425013"/>
        </a:xfrm>
        <a:prstGeom prst="rect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209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Integration of Technology Systems</a:t>
          </a:r>
          <a:endParaRPr lang="en-US" sz="1400" b="1" kern="1200" dirty="0"/>
        </a:p>
      </dsp:txBody>
      <dsp:txXfrm>
        <a:off x="548108" y="1113475"/>
        <a:ext cx="2640912" cy="425013"/>
      </dsp:txXfrm>
    </dsp:sp>
    <dsp:sp modelId="{ACF2825B-A5F7-43ED-B49E-48E3F1622EA6}">
      <dsp:nvSpPr>
        <dsp:cNvPr id="0" name=""/>
        <dsp:cNvSpPr/>
      </dsp:nvSpPr>
      <dsp:spPr>
        <a:xfrm>
          <a:off x="350283" y="1118731"/>
          <a:ext cx="414501" cy="41450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C8152C-291F-4704-AD7E-4A538B0E4A1A}">
      <dsp:nvSpPr>
        <dsp:cNvPr id="0" name=""/>
        <dsp:cNvSpPr/>
      </dsp:nvSpPr>
      <dsp:spPr>
        <a:xfrm>
          <a:off x="470470" y="1615672"/>
          <a:ext cx="2723258" cy="415105"/>
        </a:xfrm>
        <a:prstGeom prst="rect">
          <a:avLst/>
        </a:prstGeom>
        <a:solidFill>
          <a:schemeClr val="accent5">
            <a:hueOff val="-5515009"/>
            <a:satOff val="-7671"/>
            <a:lumOff val="-29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209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Resource Challenge in Program Administration</a:t>
          </a:r>
          <a:endParaRPr lang="en-US" sz="1400" b="1" kern="1200" dirty="0"/>
        </a:p>
      </dsp:txBody>
      <dsp:txXfrm>
        <a:off x="470470" y="1615672"/>
        <a:ext cx="2723258" cy="415105"/>
      </dsp:txXfrm>
    </dsp:sp>
    <dsp:sp modelId="{31A4E785-EF43-499E-AB48-AD2D5AB15881}">
      <dsp:nvSpPr>
        <dsp:cNvPr id="0" name=""/>
        <dsp:cNvSpPr/>
      </dsp:nvSpPr>
      <dsp:spPr>
        <a:xfrm>
          <a:off x="277354" y="1615974"/>
          <a:ext cx="414501" cy="41450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5515009"/>
              <a:satOff val="-7671"/>
              <a:lumOff val="-294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DE333D-DC63-4AE9-81B7-28C8B15DA821}">
      <dsp:nvSpPr>
        <dsp:cNvPr id="0" name=""/>
        <dsp:cNvSpPr/>
      </dsp:nvSpPr>
      <dsp:spPr>
        <a:xfrm>
          <a:off x="236843" y="2123886"/>
          <a:ext cx="2952898" cy="393163"/>
        </a:xfrm>
        <a:prstGeom prst="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209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 dirty="0"/>
        </a:p>
      </dsp:txBody>
      <dsp:txXfrm>
        <a:off x="236843" y="2123886"/>
        <a:ext cx="2952898" cy="393163"/>
      </dsp:txXfrm>
    </dsp:sp>
    <dsp:sp modelId="{312A7067-427A-487E-93B1-E36294CACF1B}">
      <dsp:nvSpPr>
        <dsp:cNvPr id="0" name=""/>
        <dsp:cNvSpPr/>
      </dsp:nvSpPr>
      <dsp:spPr>
        <a:xfrm>
          <a:off x="39738" y="2113217"/>
          <a:ext cx="414501" cy="41450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6D1E51-2A48-4B2E-ADBA-A8A371975D22}">
      <dsp:nvSpPr>
        <dsp:cNvPr id="0" name=""/>
        <dsp:cNvSpPr/>
      </dsp:nvSpPr>
      <dsp:spPr>
        <a:xfrm>
          <a:off x="-2996783" y="-461537"/>
          <a:ext cx="3575039" cy="3575039"/>
        </a:xfrm>
        <a:prstGeom prst="blockArc">
          <a:avLst>
            <a:gd name="adj1" fmla="val 18900000"/>
            <a:gd name="adj2" fmla="val 2700000"/>
            <a:gd name="adj3" fmla="val 604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D7249A-6420-4F48-A384-00D165F4386F}">
      <dsp:nvSpPr>
        <dsp:cNvPr id="0" name=""/>
        <dsp:cNvSpPr/>
      </dsp:nvSpPr>
      <dsp:spPr>
        <a:xfrm>
          <a:off x="254057" y="165694"/>
          <a:ext cx="2840432" cy="33160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209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Increased Nursing FTE</a:t>
          </a:r>
          <a:endParaRPr lang="en-US" sz="1400" b="1" kern="1200" dirty="0"/>
        </a:p>
      </dsp:txBody>
      <dsp:txXfrm>
        <a:off x="254057" y="165694"/>
        <a:ext cx="2840432" cy="331601"/>
      </dsp:txXfrm>
    </dsp:sp>
    <dsp:sp modelId="{3F878F1B-B0B3-4B85-BAB5-8C9B77F09DA0}">
      <dsp:nvSpPr>
        <dsp:cNvPr id="0" name=""/>
        <dsp:cNvSpPr/>
      </dsp:nvSpPr>
      <dsp:spPr>
        <a:xfrm>
          <a:off x="46806" y="124244"/>
          <a:ext cx="414501" cy="41450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E199B0-C038-4ED6-9AE1-BF08E47697ED}">
      <dsp:nvSpPr>
        <dsp:cNvPr id="0" name=""/>
        <dsp:cNvSpPr/>
      </dsp:nvSpPr>
      <dsp:spPr>
        <a:xfrm>
          <a:off x="495955" y="524296"/>
          <a:ext cx="2527412" cy="4316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209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Recouping Costs</a:t>
          </a:r>
          <a:endParaRPr lang="en-US" sz="1400" b="1" kern="1200" dirty="0"/>
        </a:p>
      </dsp:txBody>
      <dsp:txXfrm>
        <a:off x="495955" y="524296"/>
        <a:ext cx="2527412" cy="431668"/>
      </dsp:txXfrm>
    </dsp:sp>
    <dsp:sp modelId="{4F4E5364-05C4-427F-AA10-E47295894C66}">
      <dsp:nvSpPr>
        <dsp:cNvPr id="0" name=""/>
        <dsp:cNvSpPr/>
      </dsp:nvSpPr>
      <dsp:spPr>
        <a:xfrm>
          <a:off x="284422" y="621487"/>
          <a:ext cx="414501" cy="41450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00FEA1-B2A8-497D-A0BB-625FAAC2356A}">
      <dsp:nvSpPr>
        <dsp:cNvPr id="0" name=""/>
        <dsp:cNvSpPr/>
      </dsp:nvSpPr>
      <dsp:spPr>
        <a:xfrm>
          <a:off x="602664" y="1026691"/>
          <a:ext cx="2453763" cy="59858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209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Demonstrates to the Community that Resources are Being Leveraged</a:t>
          </a:r>
          <a:endParaRPr lang="en-US" sz="1400" b="1" kern="1200" dirty="0"/>
        </a:p>
      </dsp:txBody>
      <dsp:txXfrm>
        <a:off x="602664" y="1026691"/>
        <a:ext cx="2453763" cy="598580"/>
      </dsp:txXfrm>
    </dsp:sp>
    <dsp:sp modelId="{ACF2825B-A5F7-43ED-B49E-48E3F1622EA6}">
      <dsp:nvSpPr>
        <dsp:cNvPr id="0" name=""/>
        <dsp:cNvSpPr/>
      </dsp:nvSpPr>
      <dsp:spPr>
        <a:xfrm>
          <a:off x="357351" y="1118731"/>
          <a:ext cx="414501" cy="41450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C8152C-291F-4704-AD7E-4A538B0E4A1A}">
      <dsp:nvSpPr>
        <dsp:cNvPr id="0" name=""/>
        <dsp:cNvSpPr/>
      </dsp:nvSpPr>
      <dsp:spPr>
        <a:xfrm>
          <a:off x="531639" y="1692166"/>
          <a:ext cx="2521062" cy="38336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209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 dirty="0"/>
        </a:p>
      </dsp:txBody>
      <dsp:txXfrm>
        <a:off x="531639" y="1692166"/>
        <a:ext cx="2521062" cy="383364"/>
      </dsp:txXfrm>
    </dsp:sp>
    <dsp:sp modelId="{31A4E785-EF43-499E-AB48-AD2D5AB15881}">
      <dsp:nvSpPr>
        <dsp:cNvPr id="0" name=""/>
        <dsp:cNvSpPr/>
      </dsp:nvSpPr>
      <dsp:spPr>
        <a:xfrm>
          <a:off x="284422" y="1615974"/>
          <a:ext cx="414501" cy="41450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DE333D-DC63-4AE9-81B7-28C8B15DA821}">
      <dsp:nvSpPr>
        <dsp:cNvPr id="0" name=""/>
        <dsp:cNvSpPr/>
      </dsp:nvSpPr>
      <dsp:spPr>
        <a:xfrm>
          <a:off x="291764" y="2114164"/>
          <a:ext cx="2765019" cy="41260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209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 dirty="0"/>
        </a:p>
      </dsp:txBody>
      <dsp:txXfrm>
        <a:off x="291764" y="2114164"/>
        <a:ext cx="2765019" cy="412608"/>
      </dsp:txXfrm>
    </dsp:sp>
    <dsp:sp modelId="{312A7067-427A-487E-93B1-E36294CACF1B}">
      <dsp:nvSpPr>
        <dsp:cNvPr id="0" name=""/>
        <dsp:cNvSpPr/>
      </dsp:nvSpPr>
      <dsp:spPr>
        <a:xfrm>
          <a:off x="46806" y="2113217"/>
          <a:ext cx="414501" cy="41450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98115-2C77-4446-B3E9-8444F2F43372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9BD16-0DB5-4DC6-99BC-A62B100EA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150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98115-2C77-4446-B3E9-8444F2F43372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9BD16-0DB5-4DC6-99BC-A62B100EA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780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98115-2C77-4446-B3E9-8444F2F43372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9BD16-0DB5-4DC6-99BC-A62B100EA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578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98115-2C77-4446-B3E9-8444F2F43372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9BD16-0DB5-4DC6-99BC-A62B100EA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644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98115-2C77-4446-B3E9-8444F2F43372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9BD16-0DB5-4DC6-99BC-A62B100EA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083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98115-2C77-4446-B3E9-8444F2F43372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9BD16-0DB5-4DC6-99BC-A62B100EA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546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98115-2C77-4446-B3E9-8444F2F43372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9BD16-0DB5-4DC6-99BC-A62B100EA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017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98115-2C77-4446-B3E9-8444F2F43372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9BD16-0DB5-4DC6-99BC-A62B100EA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253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98115-2C77-4446-B3E9-8444F2F43372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9BD16-0DB5-4DC6-99BC-A62B100EA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457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98115-2C77-4446-B3E9-8444F2F43372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9BD16-0DB5-4DC6-99BC-A62B100EA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053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98115-2C77-4446-B3E9-8444F2F43372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9BD16-0DB5-4DC6-99BC-A62B100EA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93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98115-2C77-4446-B3E9-8444F2F43372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9BD16-0DB5-4DC6-99BC-A62B100EA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173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openxmlformats.org/officeDocument/2006/relationships/diagramLayout" Target="../diagrams/layout2.xml"/><Relationship Id="rId18" Type="http://schemas.openxmlformats.org/officeDocument/2006/relationships/diagramLayout" Target="../diagrams/layout3.xml"/><Relationship Id="rId3" Type="http://schemas.openxmlformats.org/officeDocument/2006/relationships/hyperlink" Target="https://www.oregon.gov/ode/students-and-family/healthsafety/Documents/2019schnursereport.pdf" TargetMode="External"/><Relationship Id="rId21" Type="http://schemas.microsoft.com/office/2007/relationships/diagramDrawing" Target="../diagrams/drawing3.xml"/><Relationship Id="rId7" Type="http://schemas.openxmlformats.org/officeDocument/2006/relationships/diagramColors" Target="../diagrams/colors1.xml"/><Relationship Id="rId12" Type="http://schemas.openxmlformats.org/officeDocument/2006/relationships/diagramData" Target="../diagrams/data2.xml"/><Relationship Id="rId17" Type="http://schemas.openxmlformats.org/officeDocument/2006/relationships/diagramData" Target="../diagrams/data3.xml"/><Relationship Id="rId2" Type="http://schemas.openxmlformats.org/officeDocument/2006/relationships/hyperlink" Target="https://www.ode.state.or.us/data/reportcard/reports.aspx" TargetMode="External"/><Relationship Id="rId16" Type="http://schemas.microsoft.com/office/2007/relationships/diagramDrawing" Target="../diagrams/drawing2.xml"/><Relationship Id="rId20" Type="http://schemas.openxmlformats.org/officeDocument/2006/relationships/diagramColors" Target="../diagrams/colors3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3.jpeg"/><Relationship Id="rId5" Type="http://schemas.openxmlformats.org/officeDocument/2006/relationships/diagramLayout" Target="../diagrams/layout1.xml"/><Relationship Id="rId15" Type="http://schemas.openxmlformats.org/officeDocument/2006/relationships/diagramColors" Target="../diagrams/colors2.xml"/><Relationship Id="rId10" Type="http://schemas.openxmlformats.org/officeDocument/2006/relationships/image" Target="../media/image2.png"/><Relationship Id="rId19" Type="http://schemas.openxmlformats.org/officeDocument/2006/relationships/diagramQuickStyle" Target="../diagrams/quickStyle3.xml"/><Relationship Id="rId4" Type="http://schemas.openxmlformats.org/officeDocument/2006/relationships/diagramData" Target="../diagrams/data1.xml"/><Relationship Id="rId9" Type="http://schemas.openxmlformats.org/officeDocument/2006/relationships/image" Target="../media/image1.png"/><Relationship Id="rId14" Type="http://schemas.openxmlformats.org/officeDocument/2006/relationships/diagramQuickStyle" Target="../diagrams/quickStyle2.xml"/><Relationship Id="rId2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6858000" cy="342900"/>
          </a:xfrm>
          <a:solidFill>
            <a:schemeClr val="accent4"/>
          </a:solidFill>
        </p:spPr>
        <p:txBody>
          <a:bodyPr>
            <a:noAutofit/>
          </a:bodyPr>
          <a:lstStyle/>
          <a:p>
            <a:r>
              <a:rPr lang="en-US" sz="18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Molalla River School District</a:t>
            </a:r>
            <a:endParaRPr lang="en-US" sz="18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4" name="Table 3" descr="This table contains data for student enrollment, percentage of students experiencing disability, nursing dependent student count, medically fragile student count, medically complex student count, percentage of students with free &amp; reduced lunch, county Medicaid eligibility rate. These are key data points to consider when implementing a Medicaid billing program." title="District-Specific Data Poin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857632"/>
              </p:ext>
            </p:extLst>
          </p:nvPr>
        </p:nvGraphicFramePr>
        <p:xfrm>
          <a:off x="0" y="342901"/>
          <a:ext cx="6858000" cy="1276632"/>
        </p:xfrm>
        <a:graphic>
          <a:graphicData uri="http://schemas.openxmlformats.org/drawingml/2006/table">
            <a:tbl>
              <a:tblPr firstRow="1"/>
              <a:tblGrid>
                <a:gridCol w="945556">
                  <a:extLst>
                    <a:ext uri="{9D8B030D-6E8A-4147-A177-3AD203B41FA5}">
                      <a16:colId xmlns:a16="http://schemas.microsoft.com/office/drawing/2014/main" val="2933126324"/>
                    </a:ext>
                  </a:extLst>
                </a:gridCol>
                <a:gridCol w="1086846">
                  <a:extLst>
                    <a:ext uri="{9D8B030D-6E8A-4147-A177-3AD203B41FA5}">
                      <a16:colId xmlns:a16="http://schemas.microsoft.com/office/drawing/2014/main" val="1599412756"/>
                    </a:ext>
                  </a:extLst>
                </a:gridCol>
                <a:gridCol w="934688">
                  <a:extLst>
                    <a:ext uri="{9D8B030D-6E8A-4147-A177-3AD203B41FA5}">
                      <a16:colId xmlns:a16="http://schemas.microsoft.com/office/drawing/2014/main" val="3436236921"/>
                    </a:ext>
                  </a:extLst>
                </a:gridCol>
                <a:gridCol w="847740">
                  <a:extLst>
                    <a:ext uri="{9D8B030D-6E8A-4147-A177-3AD203B41FA5}">
                      <a16:colId xmlns:a16="http://schemas.microsoft.com/office/drawing/2014/main" val="4030214913"/>
                    </a:ext>
                  </a:extLst>
                </a:gridCol>
                <a:gridCol w="858609">
                  <a:extLst>
                    <a:ext uri="{9D8B030D-6E8A-4147-A177-3AD203B41FA5}">
                      <a16:colId xmlns:a16="http://schemas.microsoft.com/office/drawing/2014/main" val="593241536"/>
                    </a:ext>
                  </a:extLst>
                </a:gridCol>
                <a:gridCol w="1325952">
                  <a:extLst>
                    <a:ext uri="{9D8B030D-6E8A-4147-A177-3AD203B41FA5}">
                      <a16:colId xmlns:a16="http://schemas.microsoft.com/office/drawing/2014/main" val="3978003496"/>
                    </a:ext>
                  </a:extLst>
                </a:gridCol>
                <a:gridCol w="858609">
                  <a:extLst>
                    <a:ext uri="{9D8B030D-6E8A-4147-A177-3AD203B41FA5}">
                      <a16:colId xmlns:a16="http://schemas.microsoft.com/office/drawing/2014/main" val="338310873"/>
                    </a:ext>
                  </a:extLst>
                </a:gridCol>
              </a:tblGrid>
              <a:tr h="684882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i="0" u="none" strike="noStrike" dirty="0">
                          <a:solidFill>
                            <a:srgbClr val="6AA84F"/>
                          </a:solidFill>
                          <a:effectLst/>
                          <a:latin typeface="Calibri" panose="020F0502020204030204" pitchFamily="34" charset="0"/>
                        </a:rPr>
                        <a:t>Student Enrollment</a:t>
                      </a:r>
                      <a:endParaRPr lang="en-US" dirty="0">
                        <a:effectLst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i="0" u="none" strike="noStrike" dirty="0">
                          <a:solidFill>
                            <a:srgbClr val="6AA84F"/>
                          </a:solidFill>
                          <a:effectLst/>
                          <a:latin typeface="Calibri" panose="020F0502020204030204" pitchFamily="34" charset="0"/>
                        </a:rPr>
                        <a:t>Percentage of Students Experiencing Disability</a:t>
                      </a:r>
                      <a:endParaRPr lang="en-US" dirty="0">
                        <a:effectLst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i="0" u="none" strike="noStrike" dirty="0">
                          <a:solidFill>
                            <a:srgbClr val="6AA84F"/>
                          </a:solidFill>
                          <a:effectLst/>
                          <a:latin typeface="Calibri" panose="020F0502020204030204" pitchFamily="34" charset="0"/>
                        </a:rPr>
                        <a:t>Nursing </a:t>
                      </a:r>
                      <a:r>
                        <a:rPr lang="en-US" sz="1150" b="1" i="0" u="none" strike="noStrike" dirty="0" smtClean="0">
                          <a:solidFill>
                            <a:srgbClr val="6AA84F"/>
                          </a:solidFill>
                          <a:effectLst/>
                          <a:latin typeface="Calibri" panose="020F0502020204030204" pitchFamily="34" charset="0"/>
                        </a:rPr>
                        <a:t>Dependent Student </a:t>
                      </a:r>
                      <a:r>
                        <a:rPr lang="en-US" sz="1150" b="1" i="0" u="none" strike="noStrike" dirty="0">
                          <a:solidFill>
                            <a:srgbClr val="6AA84F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  <a:endParaRPr lang="en-US" dirty="0">
                        <a:effectLst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i="0" u="none" strike="noStrike" dirty="0">
                          <a:solidFill>
                            <a:srgbClr val="6AA84F"/>
                          </a:solidFill>
                          <a:effectLst/>
                          <a:latin typeface="Calibri" panose="020F0502020204030204" pitchFamily="34" charset="0"/>
                        </a:rPr>
                        <a:t>Medically Fragile Student Count</a:t>
                      </a:r>
                      <a:endParaRPr lang="en-US" dirty="0">
                        <a:effectLst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i="0" u="none" strike="noStrike">
                          <a:solidFill>
                            <a:srgbClr val="6AA84F"/>
                          </a:solidFill>
                          <a:effectLst/>
                          <a:latin typeface="Calibri" panose="020F0502020204030204" pitchFamily="34" charset="0"/>
                        </a:rPr>
                        <a:t>Medically Complex Student Count</a:t>
                      </a:r>
                      <a:endParaRPr lang="en-US">
                        <a:effectLst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i="0" u="none" strike="noStrike">
                          <a:solidFill>
                            <a:srgbClr val="6AA84F"/>
                          </a:solidFill>
                          <a:effectLst/>
                          <a:latin typeface="Calibri" panose="020F0502020204030204" pitchFamily="34" charset="0"/>
                        </a:rPr>
                        <a:t>Percentage of Students with Free &amp; Reduced Lunch</a:t>
                      </a:r>
                      <a:endParaRPr lang="en-US">
                        <a:effectLst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i="0" u="none" strike="noStrike">
                          <a:solidFill>
                            <a:srgbClr val="6AA84F"/>
                          </a:solidFill>
                          <a:effectLst/>
                          <a:latin typeface="Calibri" panose="020F0502020204030204" pitchFamily="34" charset="0"/>
                        </a:rPr>
                        <a:t>County Medicaid Eligibility Rate</a:t>
                      </a:r>
                      <a:endParaRPr lang="en-US">
                        <a:effectLst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010831"/>
                  </a:ext>
                </a:extLst>
              </a:tr>
              <a:tr h="448592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2,689</a:t>
                      </a:r>
                      <a:endParaRPr lang="en-US" dirty="0">
                        <a:effectLst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  <a:endParaRPr lang="en-US" dirty="0">
                        <a:effectLst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>
                          <a:effectLst/>
                        </a:rPr>
                        <a:t>*</a:t>
                      </a:r>
                      <a:endParaRPr lang="en-US" dirty="0">
                        <a:effectLst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  <a:endParaRPr lang="en-US" dirty="0">
                        <a:effectLst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>
                          <a:effectLst/>
                        </a:rPr>
                        <a:t>277</a:t>
                      </a:r>
                      <a:endParaRPr lang="en-US" dirty="0">
                        <a:effectLst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35%</a:t>
                      </a:r>
                      <a:endParaRPr lang="en-US" dirty="0">
                        <a:effectLst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35.94%</a:t>
                      </a:r>
                      <a:endParaRPr lang="en-US" dirty="0">
                        <a:effectLst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007420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53908" y="1602736"/>
            <a:ext cx="7075976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sng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2018-19 School District Report Card Data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2018-19 Medicaid Eligibility Rate Data, and </a:t>
            </a:r>
            <a:r>
              <a:rPr kumimoji="0" lang="en-US" altLang="en-US" sz="1100" b="0" i="0" u="sng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2018-19 School Nurse Report Data</a:t>
            </a:r>
            <a:r>
              <a:rPr kumimoji="0" lang="en-US" altLang="en-US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268" y="1854934"/>
            <a:ext cx="318135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/>
              <a:t>Molalla River </a:t>
            </a:r>
            <a:r>
              <a:rPr lang="en-US" sz="1200" dirty="0"/>
              <a:t>School District is located in </a:t>
            </a:r>
            <a:r>
              <a:rPr lang="en-US" sz="1200" dirty="0" smtClean="0"/>
              <a:t>Molalla, </a:t>
            </a:r>
            <a:r>
              <a:rPr lang="en-US" sz="1200" dirty="0"/>
              <a:t>Oregon in </a:t>
            </a:r>
            <a:r>
              <a:rPr lang="en-US" sz="1200" dirty="0" smtClean="0"/>
              <a:t>Clackamas </a:t>
            </a:r>
            <a:r>
              <a:rPr lang="en-US" sz="1200" dirty="0"/>
              <a:t>County. They were accepted into the SB111 pilot project </a:t>
            </a:r>
            <a:r>
              <a:rPr lang="en-US" sz="1200" dirty="0" smtClean="0"/>
              <a:t>in May 2018 and </a:t>
            </a:r>
            <a:r>
              <a:rPr lang="en-US" sz="1200" dirty="0"/>
              <a:t>became an enrolled School Medical Provider on </a:t>
            </a:r>
            <a:r>
              <a:rPr lang="en-US" sz="1200" dirty="0" smtClean="0"/>
              <a:t>9/6/2018.</a:t>
            </a:r>
          </a:p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/>
              <a:t>In </a:t>
            </a:r>
            <a:r>
              <a:rPr lang="en-US" sz="1200" dirty="0"/>
              <a:t>February of 2019, </a:t>
            </a:r>
            <a:r>
              <a:rPr lang="en-US" sz="1200" dirty="0" smtClean="0"/>
              <a:t>Molalla River </a:t>
            </a:r>
            <a:r>
              <a:rPr lang="en-US" sz="1200" dirty="0"/>
              <a:t>reported an initial start-up cost estimate of </a:t>
            </a:r>
            <a:r>
              <a:rPr lang="en-US" sz="1200" dirty="0" smtClean="0"/>
              <a:t>$5,091 </a:t>
            </a:r>
            <a:r>
              <a:rPr lang="en-US" sz="1200" dirty="0"/>
              <a:t>for the first </a:t>
            </a:r>
            <a:r>
              <a:rPr lang="en-US" sz="1200" dirty="0" smtClean="0"/>
              <a:t>phase </a:t>
            </a:r>
            <a:r>
              <a:rPr lang="en-US" sz="1200" dirty="0"/>
              <a:t>of the pilot project. </a:t>
            </a:r>
            <a:endParaRPr lang="en-US" sz="1200" dirty="0" smtClean="0"/>
          </a:p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/>
              <a:t>Their first billing submission was on </a:t>
            </a:r>
            <a:r>
              <a:rPr lang="en-US" sz="1200" dirty="0" smtClean="0"/>
              <a:t>1/1/2019. As of September 16, 2020, Molalla River School </a:t>
            </a:r>
            <a:r>
              <a:rPr lang="en-US" sz="1200" dirty="0"/>
              <a:t>District </a:t>
            </a:r>
            <a:r>
              <a:rPr lang="en-US" sz="1200" dirty="0" smtClean="0"/>
              <a:t>had received a total Medicaid </a:t>
            </a:r>
            <a:r>
              <a:rPr lang="en-US" sz="1200" dirty="0"/>
              <a:t>reimbursement </a:t>
            </a:r>
            <a:r>
              <a:rPr lang="en-US" sz="1200" dirty="0" smtClean="0"/>
              <a:t>of $36,518.</a:t>
            </a:r>
            <a:endParaRPr lang="en-US" sz="1200" dirty="0"/>
          </a:p>
        </p:txBody>
      </p:sp>
      <p:grpSp>
        <p:nvGrpSpPr>
          <p:cNvPr id="7" name="Group 6" descr="graphic shows date the district entered the pilot project, date they became an enrolled school medical provider, and date of first billing submission." title="Implementation Graphic"/>
          <p:cNvGrpSpPr/>
          <p:nvPr/>
        </p:nvGrpSpPr>
        <p:grpSpPr>
          <a:xfrm>
            <a:off x="3248025" y="1788288"/>
            <a:ext cx="3609975" cy="2210279"/>
            <a:chOff x="1524000" y="1397000"/>
            <a:chExt cx="7167418" cy="4394200"/>
          </a:xfrm>
        </p:grpSpPr>
        <p:grpSp>
          <p:nvGrpSpPr>
            <p:cNvPr id="8" name="Group 7"/>
            <p:cNvGrpSpPr/>
            <p:nvPr/>
          </p:nvGrpSpPr>
          <p:grpSpPr>
            <a:xfrm>
              <a:off x="1524000" y="1397000"/>
              <a:ext cx="7167418" cy="4394200"/>
              <a:chOff x="1524000" y="1397000"/>
              <a:chExt cx="7167418" cy="4394200"/>
            </a:xfrm>
          </p:grpSpPr>
          <p:grpSp>
            <p:nvGrpSpPr>
              <p:cNvPr id="10" name="Group 9"/>
              <p:cNvGrpSpPr/>
              <p:nvPr/>
            </p:nvGrpSpPr>
            <p:grpSpPr>
              <a:xfrm>
                <a:off x="1524000" y="1397000"/>
                <a:ext cx="7167418" cy="4394200"/>
                <a:chOff x="1524000" y="1397000"/>
                <a:chExt cx="7167418" cy="4394200"/>
              </a:xfrm>
            </p:grpSpPr>
            <p:graphicFrame>
              <p:nvGraphicFramePr>
                <p:cNvPr id="12" name="Diagram 11"/>
                <p:cNvGraphicFramePr/>
                <p:nvPr>
                  <p:extLst>
                    <p:ext uri="{D42A27DB-BD31-4B8C-83A1-F6EECF244321}">
                      <p14:modId xmlns:p14="http://schemas.microsoft.com/office/powerpoint/2010/main" val="3318290781"/>
                    </p:ext>
                  </p:extLst>
                </p:nvPr>
              </p:nvGraphicFramePr>
              <p:xfrm>
                <a:off x="1524000" y="1397000"/>
                <a:ext cx="7167418" cy="4394200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4" r:lo="rId5" r:qs="rId6" r:cs="rId7"/>
                </a:graphicData>
              </a:graphic>
            </p:graphicFrame>
            <p:pic>
              <p:nvPicPr>
                <p:cNvPr id="13" name="Picture 12" descr="Save Your Doctor Time - Medical Questionnaire"/>
                <p:cNvPicPr>
                  <a:picLocks noChangeAspect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433456" y="3151910"/>
                  <a:ext cx="1182254" cy="1182254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</a:ln>
              </p:spPr>
            </p:pic>
          </p:grpSp>
          <p:pic>
            <p:nvPicPr>
              <p:cNvPr id="11" name="Picture 10" descr="File:Emoji u1f4b0.svg - Wikimedia Commons"/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828056" y="2828638"/>
                <a:ext cx="1205345" cy="1205345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</p:pic>
        </p:grpSp>
        <p:pic>
          <p:nvPicPr>
            <p:cNvPr id="9" name="Picture 8" descr="A people holding onto a launched rocket and c.. | Free stock vector - 478505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92675" y="2948638"/>
              <a:ext cx="1085345" cy="1085345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</p:grpSp>
      <p:sp>
        <p:nvSpPr>
          <p:cNvPr id="16" name="Title 1"/>
          <p:cNvSpPr txBox="1">
            <a:spLocks/>
          </p:cNvSpPr>
          <p:nvPr/>
        </p:nvSpPr>
        <p:spPr>
          <a:xfrm>
            <a:off x="0" y="4380221"/>
            <a:ext cx="6858000" cy="24524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solidFill>
                  <a:srgbClr val="92D050"/>
                </a:solidFill>
                <a:latin typeface="+mn-lt"/>
              </a:rPr>
              <a:t>Reimbursement Information</a:t>
            </a:r>
            <a:endParaRPr lang="en-US" sz="1400" b="1" dirty="0">
              <a:solidFill>
                <a:srgbClr val="92D050"/>
              </a:solidFill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57405" y="4625034"/>
            <a:ext cx="303970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100" dirty="0" smtClean="0"/>
              <a:t>In the first year of the pilot project, Molalla River worked to implement systems, integrate technology platforms, develop cost rates, and train staff.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100" dirty="0" smtClean="0"/>
              <a:t>Due to technology issues and an established relationship with Clackamas ESD, Molalla River worked with CESD to bill primarily for students participating in the LEAP program.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100" dirty="0" smtClean="0"/>
              <a:t>They began billing for 10 students and received a total reimbursement of $33,346 for one year of billing.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100" dirty="0"/>
              <a:t>Molalla River SD utilized their Medicaid reimbursement to support increased nursing services.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n-US" sz="1200" dirty="0" smtClean="0"/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-30478" y="7332810"/>
            <a:ext cx="6858000" cy="24524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solidFill>
                  <a:srgbClr val="92D050"/>
                </a:solidFill>
                <a:latin typeface="+mn-lt"/>
              </a:rPr>
              <a:t>In Conclusion</a:t>
            </a:r>
            <a:endParaRPr lang="en-US" sz="1400" b="1" dirty="0">
              <a:solidFill>
                <a:srgbClr val="92D050"/>
              </a:solidFill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-31146" y="7598296"/>
            <a:ext cx="6858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u="sng" dirty="0" smtClean="0"/>
              <a:t>Future Outlook</a:t>
            </a:r>
            <a:r>
              <a:rPr lang="en-US" sz="1200" dirty="0" smtClean="0"/>
              <a:t>: Molalla River </a:t>
            </a:r>
            <a:r>
              <a:rPr lang="en-US" sz="1200" dirty="0"/>
              <a:t>School District </a:t>
            </a:r>
            <a:r>
              <a:rPr lang="en-US" sz="1200" dirty="0" smtClean="0"/>
              <a:t>plans to </a:t>
            </a:r>
            <a:r>
              <a:rPr lang="en-US" sz="1200" dirty="0"/>
              <a:t>continue to </a:t>
            </a:r>
            <a:r>
              <a:rPr lang="en-US" sz="1200" dirty="0" smtClean="0"/>
              <a:t>billing. They noted that billing is better now than it used to be and believe that the benefits of implementing a school Medicaid billing system </a:t>
            </a:r>
            <a:r>
              <a:rPr lang="en-US" sz="1200" dirty="0"/>
              <a:t>have outweighed the </a:t>
            </a:r>
            <a:r>
              <a:rPr lang="en-US" sz="1200" dirty="0" smtClean="0"/>
              <a:t>costs.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u="sng" dirty="0" smtClean="0"/>
              <a:t>Recommendations for the State</a:t>
            </a:r>
            <a:r>
              <a:rPr lang="en-US" sz="1200" b="1" dirty="0" smtClean="0"/>
              <a:t>: </a:t>
            </a:r>
            <a:r>
              <a:rPr lang="en-US" sz="1200" dirty="0" smtClean="0"/>
              <a:t>Revenue from Medicaid Administrative Claiming (MAC) billing can be used to implement direct billing. Additional technical support for MAC billing would be helpful.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u="sng" dirty="0" smtClean="0"/>
              <a:t>Recommendations for School Districts</a:t>
            </a:r>
            <a:r>
              <a:rPr lang="en-US" sz="1200" b="1" dirty="0" smtClean="0"/>
              <a:t>: </a:t>
            </a:r>
            <a:r>
              <a:rPr lang="en-US" sz="1200" dirty="0" smtClean="0"/>
              <a:t>Start with MAC billing, build momentum, invest MAC revenue into FTE to implement and maintain school Medicaid billing program.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0" y="8925388"/>
            <a:ext cx="3350485" cy="29238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 smtClean="0">
                <a:solidFill>
                  <a:schemeClr val="accent5">
                    <a:lumMod val="50000"/>
                  </a:schemeClr>
                </a:solidFill>
              </a:rPr>
              <a:t>Top Five Benefits of Pilot Project</a:t>
            </a:r>
            <a:endParaRPr lang="en-US" sz="13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502313" y="8925388"/>
            <a:ext cx="3350485" cy="29238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 smtClean="0">
                <a:solidFill>
                  <a:schemeClr val="accent5">
                    <a:lumMod val="50000"/>
                  </a:schemeClr>
                </a:solidFill>
              </a:rPr>
              <a:t>Top Five Challenges of Pilot Project</a:t>
            </a:r>
            <a:endParaRPr lang="en-US" sz="13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33" name="Group 32" descr="graphic illustration of top 5 challenges that the district faced while participating in the pilot project." title="Top 5 Challenges of Pilot Project"/>
          <p:cNvGrpSpPr/>
          <p:nvPr/>
        </p:nvGrpSpPr>
        <p:grpSpPr>
          <a:xfrm>
            <a:off x="3401561" y="9284692"/>
            <a:ext cx="3219547" cy="2651964"/>
            <a:chOff x="-9097" y="2578162"/>
            <a:chExt cx="5128611" cy="3488851"/>
          </a:xfrm>
        </p:grpSpPr>
        <p:graphicFrame>
          <p:nvGraphicFramePr>
            <p:cNvPr id="34" name="Diagram 33"/>
            <p:cNvGraphicFramePr/>
            <p:nvPr>
              <p:extLst>
                <p:ext uri="{D42A27DB-BD31-4B8C-83A1-F6EECF244321}">
                  <p14:modId xmlns:p14="http://schemas.microsoft.com/office/powerpoint/2010/main" val="3646933710"/>
                </p:ext>
              </p:extLst>
            </p:nvPr>
          </p:nvGraphicFramePr>
          <p:xfrm>
            <a:off x="-9097" y="2578162"/>
            <a:ext cx="5128611" cy="3488851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2" r:lo="rId13" r:qs="rId14" r:cs="rId15"/>
            </a:graphicData>
          </a:graphic>
        </p:graphicFrame>
        <p:sp>
          <p:nvSpPr>
            <p:cNvPr id="35" name="Oval 34"/>
            <p:cNvSpPr/>
            <p:nvPr/>
          </p:nvSpPr>
          <p:spPr>
            <a:xfrm>
              <a:off x="166416" y="2890757"/>
              <a:ext cx="277200" cy="2413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1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6" name="Oval 35"/>
            <p:cNvSpPr/>
            <p:nvPr/>
          </p:nvSpPr>
          <p:spPr>
            <a:xfrm>
              <a:off x="493100" y="4853438"/>
              <a:ext cx="277200" cy="2413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4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493100" y="3511515"/>
              <a:ext cx="277200" cy="2413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2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166416" y="5513980"/>
              <a:ext cx="277200" cy="2413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5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606188" y="4184846"/>
              <a:ext cx="277200" cy="2413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3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40" name="Group 39" descr="graphic illustration of top 5 benefits that the district experienced while participating in the pilot project." title="Top 5 Benefits of Pilot Project"/>
          <p:cNvGrpSpPr/>
          <p:nvPr/>
        </p:nvGrpSpPr>
        <p:grpSpPr>
          <a:xfrm>
            <a:off x="191239" y="9258708"/>
            <a:ext cx="3127375" cy="2651964"/>
            <a:chOff x="-9097" y="2578162"/>
            <a:chExt cx="5128611" cy="3488851"/>
          </a:xfrm>
        </p:grpSpPr>
        <p:graphicFrame>
          <p:nvGraphicFramePr>
            <p:cNvPr id="41" name="Diagram 40"/>
            <p:cNvGraphicFramePr/>
            <p:nvPr>
              <p:extLst>
                <p:ext uri="{D42A27DB-BD31-4B8C-83A1-F6EECF244321}">
                  <p14:modId xmlns:p14="http://schemas.microsoft.com/office/powerpoint/2010/main" val="1412585282"/>
                </p:ext>
              </p:extLst>
            </p:nvPr>
          </p:nvGraphicFramePr>
          <p:xfrm>
            <a:off x="-9097" y="2578162"/>
            <a:ext cx="5128611" cy="3488851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7" r:lo="rId18" r:qs="rId19" r:cs="rId20"/>
            </a:graphicData>
          </a:graphic>
        </p:graphicFrame>
        <p:sp>
          <p:nvSpPr>
            <p:cNvPr id="42" name="Oval 41"/>
            <p:cNvSpPr/>
            <p:nvPr/>
          </p:nvSpPr>
          <p:spPr>
            <a:xfrm>
              <a:off x="166416" y="2890757"/>
              <a:ext cx="277200" cy="2413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1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43" name="Oval 42"/>
            <p:cNvSpPr/>
            <p:nvPr/>
          </p:nvSpPr>
          <p:spPr>
            <a:xfrm>
              <a:off x="493100" y="4853438"/>
              <a:ext cx="277200" cy="2413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4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44" name="Oval 43"/>
            <p:cNvSpPr/>
            <p:nvPr/>
          </p:nvSpPr>
          <p:spPr>
            <a:xfrm>
              <a:off x="493100" y="3511515"/>
              <a:ext cx="277200" cy="2413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2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45" name="Oval 44"/>
            <p:cNvSpPr/>
            <p:nvPr/>
          </p:nvSpPr>
          <p:spPr>
            <a:xfrm>
              <a:off x="166416" y="5513980"/>
              <a:ext cx="277200" cy="2413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5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46" name="Oval 45"/>
            <p:cNvSpPr/>
            <p:nvPr/>
          </p:nvSpPr>
          <p:spPr>
            <a:xfrm>
              <a:off x="606188" y="4184846"/>
              <a:ext cx="277200" cy="2413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3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134013" y="11910672"/>
            <a:ext cx="67842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*</a:t>
            </a:r>
            <a:r>
              <a:rPr lang="en-US" sz="1000" dirty="0"/>
              <a:t>Due to privacy concerns, the ODE is unable to publish information when less than 6 students as it may identify a student.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-31146" y="7010807"/>
            <a:ext cx="6810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Source: </a:t>
            </a:r>
            <a:r>
              <a:rPr lang="en-US" sz="900" dirty="0"/>
              <a:t>DHS/OHA DSSURS Data Warehouse based on date of payment. Totals include both the return of the state/local match as well as the federal reimbursement. SFY 19-20 data reflects the emergency school closure.</a:t>
            </a:r>
          </a:p>
        </p:txBody>
      </p:sp>
      <p:sp>
        <p:nvSpPr>
          <p:cNvPr id="49" name="Right Arrow 48"/>
          <p:cNvSpPr/>
          <p:nvPr/>
        </p:nvSpPr>
        <p:spPr>
          <a:xfrm>
            <a:off x="3248025" y="3647333"/>
            <a:ext cx="3531460" cy="702174"/>
          </a:xfrm>
          <a:prstGeom prst="right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accent5"/>
                </a:solidFill>
              </a:rPr>
              <a:t>Project Launch to 1</a:t>
            </a:r>
            <a:r>
              <a:rPr lang="en-US" sz="1200" b="1" baseline="30000" dirty="0" smtClean="0">
                <a:solidFill>
                  <a:schemeClr val="accent5"/>
                </a:solidFill>
              </a:rPr>
              <a:t>st</a:t>
            </a:r>
            <a:r>
              <a:rPr lang="en-US" sz="1200" b="1" dirty="0" smtClean="0">
                <a:solidFill>
                  <a:schemeClr val="accent5"/>
                </a:solidFill>
              </a:rPr>
              <a:t> Billing – 9 Months</a:t>
            </a:r>
            <a:endParaRPr lang="en-US" sz="1200" b="1" dirty="0">
              <a:solidFill>
                <a:schemeClr val="accent5"/>
              </a:solidFill>
            </a:endParaRPr>
          </a:p>
        </p:txBody>
      </p:sp>
      <p:graphicFrame>
        <p:nvGraphicFramePr>
          <p:cNvPr id="51" name="Chart 50" descr="This is a bar chart that illustrates reimbursement received by the district by service type." title="Total Reimbursement by Service Typ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111914"/>
              </p:ext>
            </p:extLst>
          </p:nvPr>
        </p:nvGraphicFramePr>
        <p:xfrm>
          <a:off x="33268" y="4658091"/>
          <a:ext cx="3724137" cy="2343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2"/>
          </a:graphicData>
        </a:graphic>
      </p:graphicFrame>
    </p:spTree>
    <p:extLst>
      <p:ext uri="{BB962C8B-B14F-4D97-AF65-F5344CB8AC3E}">
        <p14:creationId xmlns:p14="http://schemas.microsoft.com/office/powerpoint/2010/main" val="1739192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2AB182E0629F4DB299CB70AADA2617" ma:contentTypeVersion="7" ma:contentTypeDescription="Create a new document." ma:contentTypeScope="" ma:versionID="8c0ea892eb18541275fd2544df387c3a">
  <xsd:schema xmlns:xsd="http://www.w3.org/2001/XMLSchema" xmlns:xs="http://www.w3.org/2001/XMLSchema" xmlns:p="http://schemas.microsoft.com/office/2006/metadata/properties" xmlns:ns2="322ed6d0-eb3a-48ea-a8e7-c77d41b6508b" xmlns:ns3="54031767-dd6d-417c-ab73-583408f47564" targetNamespace="http://schemas.microsoft.com/office/2006/metadata/properties" ma:root="true" ma:fieldsID="7d29625aebd964c423a73dc1d91b5bdb" ns2:_="" ns3:_="">
    <xsd:import namespace="322ed6d0-eb3a-48ea-a8e7-c77d41b6508b"/>
    <xsd:import namespace="54031767-dd6d-417c-ab73-583408f47564"/>
    <xsd:element name="properties">
      <xsd:complexType>
        <xsd:sequence>
          <xsd:element name="documentManagement">
            <xsd:complexType>
              <xsd:all>
                <xsd:element ref="ns2:Estimated_x0020_Creation_x0020_Date" minOccurs="0"/>
                <xsd:element ref="ns2:Remediation_x0020_Date" minOccurs="0"/>
                <xsd:element ref="ns2:Priority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2ed6d0-eb3a-48ea-a8e7-c77d41b6508b" elementFormDefault="qualified">
    <xsd:import namespace="http://schemas.microsoft.com/office/2006/documentManagement/types"/>
    <xsd:import namespace="http://schemas.microsoft.com/office/infopath/2007/PartnerControls"/>
    <xsd:element name="Estimated_x0020_Creation_x0020_Date" ma:index="4" nillable="true" ma:displayName="Estimated Creation Date" ma:format="DateOnly" ma:internalName="Estimated_x0020_Creation_x0020_Date" ma:readOnly="false">
      <xsd:simpleType>
        <xsd:restriction base="dms:DateTime"/>
      </xsd:simpleType>
    </xsd:element>
    <xsd:element name="Remediation_x0020_Date" ma:index="5" nillable="true" ma:displayName="Remediation Date" ma:default="[today]" ma:format="DateOnly" ma:internalName="Remediation_x0020_Date" ma:readOnly="false">
      <xsd:simpleType>
        <xsd:restriction base="dms:DateTime"/>
      </xsd:simpleType>
    </xsd:element>
    <xsd:element name="Priority" ma:index="6" nillable="true" ma:displayName="Priority" ma:default="New" ma:description="What Priority Level Is This Document?" ma:format="RadioButtons" ma:internalName="Priority" ma:readOnly="false">
      <xsd:simpleType>
        <xsd:restriction base="dms:Choice">
          <xsd:enumeration value="New"/>
          <xsd:enumeration value="Legacy"/>
          <xsd:enumeration value="Tier 1"/>
          <xsd:enumeration value="Tier 2"/>
          <xsd:enumeration value="Tier 3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031767-dd6d-417c-ab73-583408f47564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mediation_x0020_Date xmlns="322ed6d0-eb3a-48ea-a8e7-c77d41b6508b">2021-06-09T20:32:34+00:00</Remediation_x0020_Date>
    <Estimated_x0020_Creation_x0020_Date xmlns="322ed6d0-eb3a-48ea-a8e7-c77d41b6508b" xsi:nil="true"/>
    <Priority xmlns="322ed6d0-eb3a-48ea-a8e7-c77d41b6508b">New</Priority>
  </documentManagement>
</p:properties>
</file>

<file path=customXml/itemProps1.xml><?xml version="1.0" encoding="utf-8"?>
<ds:datastoreItem xmlns:ds="http://schemas.openxmlformats.org/officeDocument/2006/customXml" ds:itemID="{A221E341-A9B7-40CD-9628-869CD99C8779}"/>
</file>

<file path=customXml/itemProps2.xml><?xml version="1.0" encoding="utf-8"?>
<ds:datastoreItem xmlns:ds="http://schemas.openxmlformats.org/officeDocument/2006/customXml" ds:itemID="{F47A88C1-6A46-4D06-A0DA-BD4E620AC18B}"/>
</file>

<file path=customXml/itemProps3.xml><?xml version="1.0" encoding="utf-8"?>
<ds:datastoreItem xmlns:ds="http://schemas.openxmlformats.org/officeDocument/2006/customXml" ds:itemID="{EB6BC79B-938C-492C-90D9-1D5B72C189C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345</TotalTime>
  <Words>487</Words>
  <Application>Microsoft Office PowerPoint</Application>
  <PresentationFormat>Widescreen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Molalla River School District</vt:lpstr>
    </vt:vector>
  </TitlesOfParts>
  <Company>Oregon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Bethel School District</dc:title>
  <dc:creator>ROSS Jennifer - ODE</dc:creator>
  <cp:lastModifiedBy>TURNBULL Mariana - ODE</cp:lastModifiedBy>
  <cp:revision>36</cp:revision>
  <dcterms:created xsi:type="dcterms:W3CDTF">2020-08-27T15:18:50Z</dcterms:created>
  <dcterms:modified xsi:type="dcterms:W3CDTF">2021-02-26T21:39:24Z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0x0101009C2AB182E0629F4DB299CB70AADA2617</vt:lpwstr>
  </property>
</Properties>
</file>