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 Linda J" initials="WLJ" lastIdx="8" clrIdx="0">
    <p:extLst>
      <p:ext uri="{19B8F6BF-5375-455C-9EA6-DF929625EA0E}">
        <p15:presenceInfo xmlns:p15="http://schemas.microsoft.com/office/powerpoint/2012/main" userId="S-1-5-21-982684679-592840582-1966211492-30646" providerId="AD"/>
      </p:ext>
    </p:extLst>
  </p:cmAuthor>
  <p:cmAuthor id="2" name="ROSS Jennifer - ODE" initials="RJ-O" lastIdx="9" clrIdx="1">
    <p:extLst>
      <p:ext uri="{19B8F6BF-5375-455C-9EA6-DF929625EA0E}">
        <p15:presenceInfo xmlns:p15="http://schemas.microsoft.com/office/powerpoint/2012/main" userId="S-1-5-21-2237050375-1962090969-1930583096-48951" providerId="AD"/>
      </p:ext>
    </p:extLst>
  </p:cmAuthor>
  <p:cmAuthor id="3" name="SMITH Jennifer R" initials="SJR" lastIdx="3" clrIdx="2">
    <p:extLst>
      <p:ext uri="{19B8F6BF-5375-455C-9EA6-DF929625EA0E}">
        <p15:presenceInfo xmlns:p15="http://schemas.microsoft.com/office/powerpoint/2012/main" userId="S-1-5-21-982684679-592840582-1966211492-306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09" autoAdjust="0"/>
  </p:normalViewPr>
  <p:slideViewPr>
    <p:cSldViewPr snapToGrid="0">
      <p:cViewPr varScale="1">
        <p:scale>
          <a:sx n="82" d="100"/>
          <a:sy n="82" d="100"/>
        </p:scale>
        <p:origin x="29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62674-BF99-4AED-8529-B978070160D4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526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8BF5-C6CC-4505-9B32-21DB8DC82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2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08BF5-C6CC-4505-9B32-21DB8DC82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40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96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9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6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7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1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3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59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57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30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0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BA82-9A65-4BAD-A60D-03904CFB10B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03B3-16AA-4196-87CA-8817BD093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6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ites.ed.gov/idea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oregon.gov/oha/HSD/OHP/Policies/141rb100118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hyperlink" Target="https://www2.ed.gov/policy/gen/guid/fpco/ferpa/index.html" TargetMode="External"/><Relationship Id="rId4" Type="http://schemas.openxmlformats.org/officeDocument/2006/relationships/hyperlink" Target="https://www2.ed.gov/policy/speced/reg/idea/part-b/part-b-parental-consen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94110" y="2616128"/>
            <a:ext cx="655194" cy="6292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294110" y="7348961"/>
            <a:ext cx="655194" cy="65988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303939" y="4559505"/>
            <a:ext cx="645365" cy="6594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2</a:t>
            </a:r>
          </a:p>
        </p:txBody>
      </p:sp>
      <p:sp>
        <p:nvSpPr>
          <p:cNvPr id="14" name="Rectangle 13" descr="Grey colored text block." title="Heading"/>
          <p:cNvSpPr/>
          <p:nvPr/>
        </p:nvSpPr>
        <p:spPr>
          <a:xfrm>
            <a:off x="-27295" y="0"/>
            <a:ext cx="6885296" cy="109679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7" name="TextBox 16"/>
          <p:cNvSpPr txBox="1"/>
          <p:nvPr/>
        </p:nvSpPr>
        <p:spPr>
          <a:xfrm>
            <a:off x="1060114" y="2559755"/>
            <a:ext cx="5453596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600" b="1" dirty="0" smtClean="0"/>
              <a:t>¿Por qué los distritos escolares están facturando a </a:t>
            </a:r>
            <a:r>
              <a:rPr lang="es-GT" sz="1600" b="1" dirty="0" err="1" smtClean="0"/>
              <a:t>Medicaid</a:t>
            </a:r>
            <a:r>
              <a:rPr lang="es-GT" sz="1600" b="1" dirty="0" smtClean="0"/>
              <a:t>?</a:t>
            </a:r>
          </a:p>
          <a:p>
            <a:r>
              <a:rPr lang="es-GT" sz="1300" dirty="0" smtClean="0"/>
              <a:t>La </a:t>
            </a:r>
            <a:r>
              <a:rPr lang="es-GT" sz="1300" dirty="0" smtClean="0">
                <a:hlinkClick r:id="rId2"/>
              </a:rPr>
              <a:t>Ley de Educación para Individuos con Discapacidades (IDEA) </a:t>
            </a:r>
            <a:r>
              <a:rPr lang="es-GT" sz="1300" dirty="0" smtClean="0"/>
              <a:t>es un ley federal que gobierna los servicios de educación especial para infantes, niños y jóvenes con discapacidades elegibles. Bajo IDEA, los distritos escolares están obligados a proporcionar servicios relacionados con la salud en un entorno escolar para satisfacer las necesidades de los estudiantes como se describe en su IEP. Facturar a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 por servicios elegibles para educación especial es una manera de traer más dinero y recursos a las escuelas.</a:t>
            </a:r>
            <a:endParaRPr lang="es-GT" sz="1300" dirty="0"/>
          </a:p>
        </p:txBody>
      </p:sp>
      <p:sp>
        <p:nvSpPr>
          <p:cNvPr id="20" name="TextBox 19"/>
          <p:cNvSpPr txBox="1"/>
          <p:nvPr/>
        </p:nvSpPr>
        <p:spPr>
          <a:xfrm>
            <a:off x="1060114" y="4554902"/>
            <a:ext cx="5593236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600" b="1" dirty="0" smtClean="0"/>
              <a:t>¿Por cuáles servicios los distritos escolares pueden facturar a </a:t>
            </a:r>
            <a:r>
              <a:rPr lang="es-GT" sz="1600" b="1" dirty="0" err="1" smtClean="0"/>
              <a:t>Medicaid</a:t>
            </a:r>
            <a:r>
              <a:rPr lang="es-GT" sz="1600" b="1" dirty="0" smtClean="0"/>
              <a:t>?</a:t>
            </a:r>
          </a:p>
          <a:p>
            <a:pPr>
              <a:spcAft>
                <a:spcPts val="600"/>
              </a:spcAft>
            </a:pPr>
            <a:r>
              <a:rPr lang="es-GT" sz="1300" dirty="0" smtClean="0"/>
              <a:t>Los distritos escolares pueden fracturar por servicios relacionados con la salud cuando se cumple con estas condiciones:</a:t>
            </a:r>
          </a:p>
          <a:p>
            <a:r>
              <a:rPr lang="es-GT" sz="1300" b="1" dirty="0" smtClean="0"/>
              <a:t>1. </a:t>
            </a:r>
            <a:r>
              <a:rPr lang="es-GT" sz="1300" dirty="0" smtClean="0"/>
              <a:t>El estudiante es elegible para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;</a:t>
            </a:r>
          </a:p>
          <a:p>
            <a:pPr marL="169863" indent="-169863"/>
            <a:r>
              <a:rPr lang="es-GT" sz="1300" b="1" dirty="0" smtClean="0"/>
              <a:t>2. </a:t>
            </a:r>
            <a:r>
              <a:rPr lang="es-GT" sz="1300" dirty="0" smtClean="0"/>
              <a:t>El distrito obtiene el consentimiento de los padres para facturar a 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;</a:t>
            </a:r>
          </a:p>
          <a:p>
            <a:r>
              <a:rPr lang="es-GT" sz="1300" b="1" dirty="0" smtClean="0"/>
              <a:t>3. </a:t>
            </a:r>
            <a:r>
              <a:rPr lang="es-GT" sz="1300" dirty="0" smtClean="0"/>
              <a:t>Los servicios están cubiertos por el plan estatal de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;</a:t>
            </a:r>
          </a:p>
          <a:p>
            <a:r>
              <a:rPr lang="es-GT" sz="1300" b="1" dirty="0" smtClean="0"/>
              <a:t>4. </a:t>
            </a:r>
            <a:r>
              <a:rPr lang="es-GT" sz="1300" dirty="0" smtClean="0"/>
              <a:t>Los servicios están identificados en el IEP;</a:t>
            </a:r>
          </a:p>
          <a:p>
            <a:pPr marL="169863" indent="-169863"/>
            <a:r>
              <a:rPr lang="es-GT" sz="1300" b="1" dirty="0" smtClean="0"/>
              <a:t>5. </a:t>
            </a:r>
            <a:r>
              <a:rPr lang="es-GT" sz="1300" dirty="0" smtClean="0"/>
              <a:t>Los servicios son proporcionados por proveedores con licencia médica dentro del ámbito de su práctica – esto puede incluir servicios de habla y audiología, terapia ocupacional, terapia física, salud mental, trabajo social, enfermería, y servicios especializados de transporte.</a:t>
            </a:r>
            <a:endParaRPr lang="es-GT" sz="1300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17536" y="399373"/>
            <a:ext cx="5915025" cy="64672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Facturación Escolar a </a:t>
            </a:r>
            <a:r>
              <a:rPr lang="en-US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Medicaid</a:t>
            </a:r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b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s-MX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Información para las Familias</a:t>
            </a:r>
            <a: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1" name="Picture 30" descr="School PNG Transparent Images | PNG All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7" y="166839"/>
            <a:ext cx="907947" cy="9079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4110" y="1124773"/>
            <a:ext cx="64717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350" b="1" dirty="0" smtClean="0"/>
              <a:t>La Autoridad de Salud de Oregón (OHA, por sus siglas en inglés), como la agencia estatal de </a:t>
            </a:r>
            <a:r>
              <a:rPr lang="es-GT" sz="1350" b="1" dirty="0" err="1" smtClean="0"/>
              <a:t>Medicaid</a:t>
            </a:r>
            <a:r>
              <a:rPr lang="es-GT" sz="1350" b="1" dirty="0" smtClean="0"/>
              <a:t>, opera el Programa de Servicios de Salud  Escolar. Este programa ayuda a los distritos escolares al permitirles recibir reembolso de </a:t>
            </a:r>
            <a:r>
              <a:rPr lang="es-GT" sz="1350" b="1" dirty="0" err="1" smtClean="0"/>
              <a:t>Medicaid</a:t>
            </a:r>
            <a:r>
              <a:rPr lang="es-GT" sz="1350" b="1" dirty="0" smtClean="0"/>
              <a:t> por servicios médicos cubiertos proporcionados a estudiantes con discapacidades elegibles para </a:t>
            </a:r>
            <a:r>
              <a:rPr lang="es-GT" sz="1350" b="1" dirty="0" err="1" smtClean="0"/>
              <a:t>Medicaid</a:t>
            </a:r>
            <a:r>
              <a:rPr lang="es-GT" sz="1350" b="1" dirty="0" smtClean="0"/>
              <a:t>, según el Programa de Educación Individualizada (IEP, por sus siglas en inglés) del niño. Esta guía está destinada a proporcionar respuestas a preguntas frecuentes.</a:t>
            </a:r>
            <a:endParaRPr lang="es-GT" sz="135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016811" y="7348961"/>
            <a:ext cx="56923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600" b="1" dirty="0" smtClean="0"/>
              <a:t>Si un distrito escolar factura a </a:t>
            </a:r>
            <a:r>
              <a:rPr lang="es-GT" sz="1600" b="1" dirty="0" err="1" smtClean="0"/>
              <a:t>Medicaid</a:t>
            </a:r>
            <a:r>
              <a:rPr lang="es-GT" sz="1600" b="1" dirty="0" smtClean="0"/>
              <a:t>, ¿se afectarán los servicios de </a:t>
            </a:r>
            <a:r>
              <a:rPr lang="es-GT" sz="1600" b="1" dirty="0" err="1" smtClean="0"/>
              <a:t>Medicaid</a:t>
            </a:r>
            <a:r>
              <a:rPr lang="es-GT" sz="1600" b="1" dirty="0" smtClean="0"/>
              <a:t> que una familia recibe fuera de la escuela? </a:t>
            </a:r>
          </a:p>
          <a:p>
            <a:r>
              <a:rPr lang="es-GT" sz="1300" dirty="0" smtClean="0"/>
              <a:t>No. Los servicios de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 recibidos fuera de la escuela y del IEP del estudiante se autorizan por separado. El reembolso de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 por los servicios de salud escolar no tiene ningún impacto en los beneficios comunitarios o la elegibilidad de </a:t>
            </a:r>
            <a:r>
              <a:rPr lang="es-GT" sz="1300" dirty="0" err="1" smtClean="0"/>
              <a:t>Medicaid</a:t>
            </a:r>
            <a:r>
              <a:rPr lang="es-GT" sz="1300" dirty="0" smtClean="0"/>
              <a:t> de una familia. </a:t>
            </a:r>
            <a:r>
              <a:rPr lang="es-GT" sz="1300" dirty="0" smtClean="0">
                <a:hlinkClick r:id="rId4"/>
              </a:rPr>
              <a:t>OAR 410-141-3420(8)(h)</a:t>
            </a:r>
            <a:r>
              <a:rPr lang="es-GT" sz="1300" dirty="0" smtClean="0"/>
              <a:t>.</a:t>
            </a:r>
            <a:endParaRPr lang="es-GT" sz="1300" dirty="0"/>
          </a:p>
        </p:txBody>
      </p:sp>
    </p:spTree>
    <p:extLst>
      <p:ext uri="{BB962C8B-B14F-4D97-AF65-F5344CB8AC3E}">
        <p14:creationId xmlns:p14="http://schemas.microsoft.com/office/powerpoint/2010/main" val="137165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26315" y="3213133"/>
            <a:ext cx="682321" cy="6329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5</a:t>
            </a:r>
          </a:p>
        </p:txBody>
      </p:sp>
      <p:sp>
        <p:nvSpPr>
          <p:cNvPr id="4" name="Oval 3"/>
          <p:cNvSpPr/>
          <p:nvPr/>
        </p:nvSpPr>
        <p:spPr>
          <a:xfrm>
            <a:off x="80019" y="7307693"/>
            <a:ext cx="699463" cy="6606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8</a:t>
            </a:r>
          </a:p>
        </p:txBody>
      </p:sp>
      <p:sp>
        <p:nvSpPr>
          <p:cNvPr id="5" name="Oval 4"/>
          <p:cNvSpPr/>
          <p:nvPr/>
        </p:nvSpPr>
        <p:spPr>
          <a:xfrm>
            <a:off x="126314" y="4997752"/>
            <a:ext cx="682321" cy="67330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7</a:t>
            </a:r>
          </a:p>
        </p:txBody>
      </p:sp>
      <p:sp>
        <p:nvSpPr>
          <p:cNvPr id="6" name="Oval 5"/>
          <p:cNvSpPr/>
          <p:nvPr/>
        </p:nvSpPr>
        <p:spPr>
          <a:xfrm>
            <a:off x="126314" y="4008531"/>
            <a:ext cx="682321" cy="67108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6</a:t>
            </a:r>
          </a:p>
        </p:txBody>
      </p:sp>
      <p:sp>
        <p:nvSpPr>
          <p:cNvPr id="7" name="Rectangle 6" descr="Grey colored text block.&#10;" title="Footer"/>
          <p:cNvSpPr/>
          <p:nvPr/>
        </p:nvSpPr>
        <p:spPr>
          <a:xfrm>
            <a:off x="0" y="8240031"/>
            <a:ext cx="6858000" cy="9579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5" name="Oval 14"/>
          <p:cNvSpPr/>
          <p:nvPr/>
        </p:nvSpPr>
        <p:spPr>
          <a:xfrm>
            <a:off x="109173" y="1132638"/>
            <a:ext cx="670309" cy="64391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8665" y="4014138"/>
            <a:ext cx="58742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b="1" dirty="0" smtClean="0"/>
              <a:t>Si un padres no otorga su consentimiento para facturar a </a:t>
            </a:r>
            <a:r>
              <a:rPr lang="es-MX" sz="1500" b="1" dirty="0" err="1" smtClean="0"/>
              <a:t>Medicaid</a:t>
            </a:r>
            <a:r>
              <a:rPr lang="es-MX" sz="1500" b="1" dirty="0" smtClean="0"/>
              <a:t>, o revoca su consentimiento, ¿su estudiante aún recibiría los servicios IEP?</a:t>
            </a:r>
          </a:p>
          <a:p>
            <a:r>
              <a:rPr lang="es-MX" sz="1300" dirty="0" smtClean="0"/>
              <a:t>Sí. Bajo IDEA, se requiere que los distritos escolares proporcionen todos los servicios IEP apropiados sin costo alguno para los padres.</a:t>
            </a:r>
            <a:endParaRPr lang="es-MX" sz="1300" dirty="0"/>
          </a:p>
        </p:txBody>
      </p:sp>
      <p:sp>
        <p:nvSpPr>
          <p:cNvPr id="18" name="TextBox 17"/>
          <p:cNvSpPr txBox="1"/>
          <p:nvPr/>
        </p:nvSpPr>
        <p:spPr>
          <a:xfrm>
            <a:off x="848664" y="5035981"/>
            <a:ext cx="583426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b="1" dirty="0" smtClean="0"/>
              <a:t>¿Qué tipo de información se compartirá? ¿Quién verá la información?</a:t>
            </a:r>
            <a:endParaRPr lang="es-MX" sz="15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48664" y="3242931"/>
            <a:ext cx="58342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b="1" dirty="0" smtClean="0"/>
              <a:t>¿</a:t>
            </a:r>
            <a:r>
              <a:rPr lang="es-MX" sz="1500" b="1" dirty="0"/>
              <a:t>P</a:t>
            </a:r>
            <a:r>
              <a:rPr lang="es-MX" sz="1500" b="1" dirty="0" smtClean="0"/>
              <a:t>ueden los padres revocar su consentimiento?</a:t>
            </a:r>
          </a:p>
          <a:p>
            <a:r>
              <a:rPr lang="es-MX" sz="1300" dirty="0" smtClean="0"/>
              <a:t>Sí. Los padres pueden revocar su consentimiento en cualquier momento notificando al distrito escolar por escrito.</a:t>
            </a:r>
            <a:endParaRPr lang="es-MX" sz="1300" dirty="0"/>
          </a:p>
        </p:txBody>
      </p:sp>
      <p:sp>
        <p:nvSpPr>
          <p:cNvPr id="20" name="TextBox 19" descr="Grey colored text block." title="Footer"/>
          <p:cNvSpPr txBox="1"/>
          <p:nvPr/>
        </p:nvSpPr>
        <p:spPr>
          <a:xfrm>
            <a:off x="892874" y="8360680"/>
            <a:ext cx="60841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Para obtener información adicional del Departamento de Educación de Oregón, por favor, comuníquese con:</a:t>
            </a:r>
          </a:p>
          <a:p>
            <a:pPr>
              <a:spcAft>
                <a:spcPts val="600"/>
              </a:spcAft>
            </a:pPr>
            <a:r>
              <a:rPr lang="es-MX" sz="1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Jennifer Ross en </a:t>
            </a:r>
            <a:r>
              <a:rPr lang="es-MX" sz="1400" b="1" dirty="0" smtClean="0">
                <a:solidFill>
                  <a:schemeClr val="accent1"/>
                </a:solidFill>
              </a:rPr>
              <a:t>Jennifer.Ross@ode.state.or.us </a:t>
            </a:r>
            <a:r>
              <a:rPr lang="es-MX" sz="14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O </a:t>
            </a:r>
            <a:r>
              <a:rPr lang="es-MX" sz="1400" b="1" dirty="0" smtClean="0">
                <a:solidFill>
                  <a:schemeClr val="accent1"/>
                </a:solidFill>
              </a:rPr>
              <a:t>503-947-0504</a:t>
            </a:r>
            <a:endParaRPr lang="es-MX" sz="1400" b="1" dirty="0">
              <a:solidFill>
                <a:schemeClr val="accent1"/>
              </a:solidFill>
            </a:endParaRPr>
          </a:p>
        </p:txBody>
      </p:sp>
      <p:pic>
        <p:nvPicPr>
          <p:cNvPr id="21" name="Picture 20" descr="Oregon Department of Education logo." title="Oregon Department of Educ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70" y="8360680"/>
            <a:ext cx="713232" cy="71323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08636" y="7368420"/>
            <a:ext cx="565746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b="1" dirty="0" smtClean="0"/>
              <a:t>¿Con quién se deben comunicar los padres si tienen preguntas?</a:t>
            </a:r>
          </a:p>
          <a:p>
            <a:r>
              <a:rPr lang="es-MX" sz="1400" dirty="0" smtClean="0"/>
              <a:t>Por favor, comuníquese con el Departamento de Educación Especial de su distrito escolar si tiene alguna pregunta o inquietud.</a:t>
            </a:r>
            <a:endParaRPr lang="es-MX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6073040" y="7951426"/>
            <a:ext cx="784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27063"/>
            <a:r>
              <a:rPr lang="en-US" sz="1400" dirty="0" smtClean="0">
                <a:solidFill>
                  <a:schemeClr val="accent4">
                    <a:lumMod val="20000"/>
                    <a:lumOff val="80000"/>
                  </a:schemeClr>
                </a:solidFill>
                <a:hlinkClick r:id="rId4"/>
              </a:rPr>
              <a:t>Fuente:</a:t>
            </a:r>
            <a:endParaRPr lang="en-US" sz="1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5144" y="1074875"/>
            <a:ext cx="586778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b="1" dirty="0" smtClean="0"/>
              <a:t>¿Necesitan los distritos escolares el consentimiento de los padres para facturar a </a:t>
            </a:r>
            <a:r>
              <a:rPr lang="es-MX" sz="1500" b="1" dirty="0" err="1" smtClean="0"/>
              <a:t>Medicaid</a:t>
            </a:r>
            <a:r>
              <a:rPr lang="es-MX" sz="1500" b="1" dirty="0" smtClean="0"/>
              <a:t>?</a:t>
            </a:r>
          </a:p>
          <a:p>
            <a:r>
              <a:rPr lang="en-US" sz="1300" dirty="0" err="1" smtClean="0"/>
              <a:t>Sí</a:t>
            </a:r>
            <a:r>
              <a:rPr lang="en-US" sz="1300" dirty="0" smtClean="0"/>
              <a:t>. La </a:t>
            </a:r>
            <a:r>
              <a:rPr lang="es-MX" sz="1300" dirty="0">
                <a:hlinkClick r:id="rId5"/>
              </a:rPr>
              <a:t>Ley de </a:t>
            </a:r>
            <a:r>
              <a:rPr lang="es-MX" sz="1300" dirty="0" smtClean="0">
                <a:hlinkClick r:id="rId5"/>
              </a:rPr>
              <a:t>Privacidad y Derechos Educativos de la Familia</a:t>
            </a:r>
            <a:r>
              <a:rPr lang="es-MX" sz="1300" dirty="0" smtClean="0"/>
              <a:t> (FERPA, por sus siglas en inglés) requiere </a:t>
            </a:r>
            <a:r>
              <a:rPr lang="es-MX" sz="1300" dirty="0"/>
              <a:t>que los distritos escolares obtengan el consentimiento de los padres antes de </a:t>
            </a:r>
            <a:r>
              <a:rPr lang="es-MX" sz="1300" dirty="0" smtClean="0"/>
              <a:t>divulgar </a:t>
            </a:r>
            <a:r>
              <a:rPr lang="es-MX" sz="1300" dirty="0"/>
              <a:t>información sobre un estudiante. Esto incluye proporcionar información a </a:t>
            </a:r>
            <a:r>
              <a:rPr lang="es-MX" sz="1300" dirty="0" err="1"/>
              <a:t>Medicaid</a:t>
            </a:r>
            <a:r>
              <a:rPr lang="es-MX" sz="1300" dirty="0"/>
              <a:t>. El distrito escolar solo solicitará un consentimiento informado por escrito la primera vez que solicite acceso a su seguro </a:t>
            </a:r>
            <a:r>
              <a:rPr lang="es-MX" sz="1300" dirty="0" smtClean="0"/>
              <a:t>de salud público </a:t>
            </a:r>
            <a:r>
              <a:rPr lang="es-MX" sz="1300" dirty="0"/>
              <a:t>(</a:t>
            </a:r>
            <a:r>
              <a:rPr lang="es-MX" sz="1300" dirty="0" err="1"/>
              <a:t>Medicaid</a:t>
            </a:r>
            <a:r>
              <a:rPr lang="es-MX" sz="1300" dirty="0"/>
              <a:t>)</a:t>
            </a:r>
            <a:r>
              <a:rPr lang="en-US" sz="1300" dirty="0" smtClean="0"/>
              <a:t> </a:t>
            </a:r>
            <a:r>
              <a:rPr lang="es-MX" sz="1300" dirty="0"/>
              <a:t>y </a:t>
            </a:r>
            <a:r>
              <a:rPr lang="es-MX" sz="1300" dirty="0" smtClean="0"/>
              <a:t>cuando solicite permiso para divulgar información </a:t>
            </a:r>
            <a:r>
              <a:rPr lang="es-MX" sz="1300" dirty="0"/>
              <a:t>de identificación personal de los </a:t>
            </a:r>
            <a:r>
              <a:rPr lang="es-MX" sz="1300" dirty="0" smtClean="0"/>
              <a:t>expedientes educativos </a:t>
            </a:r>
            <a:r>
              <a:rPr lang="es-MX" sz="1300" dirty="0"/>
              <a:t>de su </a:t>
            </a:r>
            <a:r>
              <a:rPr lang="es-MX" sz="1300" dirty="0" smtClean="0"/>
              <a:t>estudiante con fines de facturación a </a:t>
            </a:r>
            <a:r>
              <a:rPr lang="es-MX" sz="1300" dirty="0" err="1" smtClean="0"/>
              <a:t>Medicaid</a:t>
            </a:r>
            <a:r>
              <a:rPr lang="es-MX" sz="1300" dirty="0" smtClean="0"/>
              <a:t>.</a:t>
            </a:r>
            <a:r>
              <a:rPr lang="en-US" sz="1300" dirty="0" smtClean="0"/>
              <a:t> </a:t>
            </a:r>
            <a:r>
              <a:rPr lang="es-MX" sz="1300" dirty="0"/>
              <a:t>Después de eso, recibirá avisos anuales sobre esta información.</a:t>
            </a:r>
            <a:endParaRPr lang="en-US" sz="1300" b="1" dirty="0"/>
          </a:p>
        </p:txBody>
      </p:sp>
      <p:sp>
        <p:nvSpPr>
          <p:cNvPr id="11" name="Rectangle 10"/>
          <p:cNvSpPr/>
          <p:nvPr/>
        </p:nvSpPr>
        <p:spPr>
          <a:xfrm>
            <a:off x="825778" y="5289402"/>
            <a:ext cx="585715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300" dirty="0" smtClean="0"/>
              <a:t>Información de identificación personal que se divulgará: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dirty="0" smtClean="0"/>
              <a:t>Nombre y dirección del niño, del padre del niño u otro miembro de la familia;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dirty="0" smtClean="0"/>
              <a:t>Un identificador personal, la fecha de nacimiento del niño, el género, el diagnóstico y los códigos de procedimiento para facturar a </a:t>
            </a:r>
            <a:r>
              <a:rPr lang="es-MX" sz="1300" dirty="0" err="1" smtClean="0"/>
              <a:t>Medicaid</a:t>
            </a:r>
            <a:r>
              <a:rPr lang="es-MX" sz="1300" dirty="0" smtClean="0"/>
              <a:t>; 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dirty="0" smtClean="0"/>
              <a:t>Expedientes de educación especial y servicios relacionados proporcionados bajo la Ley de Educación para Individuos con Discapacidades (IDEA, por sus siglas en inglés). </a:t>
            </a:r>
          </a:p>
          <a:p>
            <a:r>
              <a:rPr lang="es-MX" sz="1300" dirty="0" smtClean="0"/>
              <a:t>Quién verá la información: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dirty="0" smtClean="0"/>
              <a:t>La Autoridad de Salud de Oregón  (OHA, por sus siglas en inglés) de </a:t>
            </a:r>
            <a:r>
              <a:rPr lang="es-MX" sz="1300" dirty="0" err="1" smtClean="0"/>
              <a:t>Medicaid</a:t>
            </a:r>
            <a:r>
              <a:rPr lang="es-MX" sz="1300" dirty="0" smtClean="0"/>
              <a:t> y sus afiliados.</a:t>
            </a:r>
          </a:p>
        </p:txBody>
      </p:sp>
      <p:sp>
        <p:nvSpPr>
          <p:cNvPr id="23" name="Rectangle 22" descr="Grey colored text block." title="Heading"/>
          <p:cNvSpPr/>
          <p:nvPr/>
        </p:nvSpPr>
        <p:spPr>
          <a:xfrm>
            <a:off x="-27295" y="0"/>
            <a:ext cx="6885296" cy="109679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26" name="Title 29"/>
          <p:cNvSpPr>
            <a:spLocks noGrp="1"/>
          </p:cNvSpPr>
          <p:nvPr>
            <p:ph type="title"/>
          </p:nvPr>
        </p:nvSpPr>
        <p:spPr>
          <a:xfrm>
            <a:off x="417536" y="399373"/>
            <a:ext cx="5915025" cy="64672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Facturación Escolar a </a:t>
            </a:r>
            <a:r>
              <a:rPr lang="en-US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Medicaid</a:t>
            </a:r>
            <a: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br>
              <a:rPr lang="es-MX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s-MX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Información para las Familias</a:t>
            </a:r>
            <a: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7" name="Picture 26" descr="School PNG Transparent Images | PNG All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7" y="166839"/>
            <a:ext cx="907947" cy="90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82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AB182E0629F4DB299CB70AADA2617" ma:contentTypeVersion="7" ma:contentTypeDescription="Create a new document." ma:contentTypeScope="" ma:versionID="8c0ea892eb18541275fd2544df387c3a">
  <xsd:schema xmlns:xsd="http://www.w3.org/2001/XMLSchema" xmlns:xs="http://www.w3.org/2001/XMLSchema" xmlns:p="http://schemas.microsoft.com/office/2006/metadata/properties" xmlns:ns2="322ed6d0-eb3a-48ea-a8e7-c77d41b6508b" xmlns:ns3="54031767-dd6d-417c-ab73-583408f47564" targetNamespace="http://schemas.microsoft.com/office/2006/metadata/properties" ma:root="true" ma:fieldsID="7d29625aebd964c423a73dc1d91b5bdb" ns2:_="" ns3:_="">
    <xsd:import namespace="322ed6d0-eb3a-48ea-a8e7-c77d41b6508b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2ed6d0-eb3a-48ea-a8e7-c77d41b6508b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4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5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6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imated_x0020_Creation_x0020_Date xmlns="322ed6d0-eb3a-48ea-a8e7-c77d41b6508b">2019-11-13T08:00:00+00:00</Estimated_x0020_Creation_x0020_Date>
    <Priority xmlns="322ed6d0-eb3a-48ea-a8e7-c77d41b6508b">New</Priority>
    <Remediation_x0020_Date xmlns="322ed6d0-eb3a-48ea-a8e7-c77d41b6508b">2019-11-13T08:00:00+00:00</Remediation_x0020_Date>
  </documentManagement>
</p:properties>
</file>

<file path=customXml/itemProps1.xml><?xml version="1.0" encoding="utf-8"?>
<ds:datastoreItem xmlns:ds="http://schemas.openxmlformats.org/officeDocument/2006/customXml" ds:itemID="{B90B2381-5576-4C55-8FA1-8DE68A6A3EEC}"/>
</file>

<file path=customXml/itemProps2.xml><?xml version="1.0" encoding="utf-8"?>
<ds:datastoreItem xmlns:ds="http://schemas.openxmlformats.org/officeDocument/2006/customXml" ds:itemID="{FD5FE788-5570-4885-AD1A-031945B38176}"/>
</file>

<file path=customXml/itemProps3.xml><?xml version="1.0" encoding="utf-8"?>
<ds:datastoreItem xmlns:ds="http://schemas.openxmlformats.org/officeDocument/2006/customXml" ds:itemID="{15278044-7541-46F0-B7FD-749D2E40F60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1007</TotalTime>
  <Words>776</Words>
  <Application>Microsoft Office PowerPoint</Application>
  <PresentationFormat>Letter Paper (8.5x11 in)</PresentationFormat>
  <Paragraphs>41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Facturación Escolar a Medicaid  Información para las Familias </vt:lpstr>
      <vt:lpstr>Facturación Escolar a Medicaid  Información para las Familias 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ROSS Jennifer - ODE</dc:creator>
  <cp:lastModifiedBy>TURNBULL Mariana - ODE</cp:lastModifiedBy>
  <cp:revision>85</cp:revision>
  <cp:lastPrinted>2019-09-19T17:25:42Z</cp:lastPrinted>
  <dcterms:created xsi:type="dcterms:W3CDTF">2018-10-30T16:30:29Z</dcterms:created>
  <dcterms:modified xsi:type="dcterms:W3CDTF">2019-11-13T23:45:31Z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0x0101009C2AB182E0629F4DB299CB70AADA2617</vt:lpwstr>
  </property>
</Properties>
</file>