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notesSlides/notesSlide3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2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23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24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olors4.xml" ContentType="application/vnd.ms-office.chartcolorstyl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ommentAuthors.xml" ContentType="application/vnd.openxmlformats-officedocument.presentationml.commentAuthors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.xml" ContentType="application/vnd.openxmlformats-officedocument.drawingml.chart+xml"/>
  <Override PartName="/ppt/charts/colors2.xml" ContentType="application/vnd.ms-office.chartcolorstyle+xml"/>
  <Override PartName="/ppt/charts/style4.xml" ContentType="application/vnd.ms-office.chartstyl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sldIdLst>
    <p:sldId id="278" r:id="rId3"/>
    <p:sldId id="303" r:id="rId4"/>
    <p:sldId id="283" r:id="rId5"/>
    <p:sldId id="302" r:id="rId6"/>
    <p:sldId id="306" r:id="rId7"/>
    <p:sldId id="307" r:id="rId8"/>
    <p:sldId id="274" r:id="rId9"/>
    <p:sldId id="317" r:id="rId10"/>
    <p:sldId id="305" r:id="rId11"/>
    <p:sldId id="308" r:id="rId12"/>
    <p:sldId id="309" r:id="rId13"/>
    <p:sldId id="310" r:id="rId14"/>
    <p:sldId id="311" r:id="rId15"/>
    <p:sldId id="282" r:id="rId16"/>
    <p:sldId id="288" r:id="rId17"/>
    <p:sldId id="321" r:id="rId18"/>
    <p:sldId id="299" r:id="rId19"/>
    <p:sldId id="276" r:id="rId20"/>
    <p:sldId id="291" r:id="rId21"/>
    <p:sldId id="289" r:id="rId22"/>
    <p:sldId id="312" r:id="rId23"/>
    <p:sldId id="285" r:id="rId24"/>
    <p:sldId id="280" r:id="rId25"/>
    <p:sldId id="256" r:id="rId26"/>
    <p:sldId id="287" r:id="rId27"/>
    <p:sldId id="320" r:id="rId28"/>
    <p:sldId id="284" r:id="rId29"/>
    <p:sldId id="314" r:id="rId30"/>
    <p:sldId id="318" r:id="rId31"/>
    <p:sldId id="290" r:id="rId32"/>
    <p:sldId id="271" r:id="rId33"/>
    <p:sldId id="313" r:id="rId34"/>
    <p:sldId id="296" r:id="rId35"/>
    <p:sldId id="298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S Chad" initials="DC" lastIdx="1" clrIdx="0">
    <p:extLst>
      <p:ext uri="{19B8F6BF-5375-455C-9EA6-DF929625EA0E}">
        <p15:presenceInfo xmlns:p15="http://schemas.microsoft.com/office/powerpoint/2012/main" userId="S-1-5-21-2108716765-1816864463-762336146-993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F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57" autoAdjust="0"/>
    <p:restoredTop sz="89412" autoAdjust="0"/>
  </p:normalViewPr>
  <p:slideViewPr>
    <p:cSldViewPr snapToGrid="0">
      <p:cViewPr varScale="1">
        <p:scale>
          <a:sx n="88" d="100"/>
          <a:sy n="88" d="100"/>
        </p:scale>
        <p:origin x="28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in\F\FIA\ORForestCarbonReport\Manuscript\Figures\MainFigures\Figure4_6\Figure4_6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in\F\FIA\ORForestCarbonReport\TablesAnno\SummaryStatsWithFireEmissions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Oregon Average Carbon Stock by Owner 2007-2016</a:t>
            </a:r>
          </a:p>
          <a:p>
            <a:pPr>
              <a:defRPr sz="1800"/>
            </a:pPr>
            <a:r>
              <a:rPr lang="en-US" sz="1800" b="0" i="0" u="none" strike="noStrike" baseline="0" dirty="0">
                <a:effectLst/>
              </a:rPr>
              <a:t>MMT </a:t>
            </a:r>
            <a:r>
              <a:rPr lang="en-US" sz="1800" b="0" i="0" u="none" strike="noStrike" baseline="0" dirty="0" smtClean="0">
                <a:effectLst/>
              </a:rPr>
              <a:t>Carbon </a:t>
            </a:r>
            <a:endParaRPr lang="en-US" sz="1800" baseline="0" dirty="0"/>
          </a:p>
        </c:rich>
      </c:tx>
      <c:layout>
        <c:manualLayout>
          <c:xMode val="edge"/>
          <c:yMode val="edge"/>
          <c:x val="0.16566466140527908"/>
          <c:y val="4.8390478620216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793607859006813"/>
          <c:y val="0.1802393332807041"/>
          <c:w val="0.68128925145740482"/>
          <c:h val="0.80298517629041422"/>
        </c:manualLayout>
      </c:layout>
      <c:pieChart>
        <c:varyColors val="1"/>
        <c:ser>
          <c:idx val="0"/>
          <c:order val="0"/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3175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FF00"/>
              </a:solidFill>
              <a:ln w="3175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1013962500182978"/>
                  <c:y val="-4.2284470768862686E-2"/>
                </c:manualLayout>
              </c:layout>
              <c:tx>
                <c:rich>
                  <a:bodyPr/>
                  <a:lstStyle/>
                  <a:p>
                    <a:fld id="{65512E30-10F8-4193-B7B2-92F45C1A72D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7A48328B-72AC-4089-A58B-CB91A15D7B26}" type="VALUE">
                      <a:rPr lang="en-US" baseline="0" smtClean="0"/>
                      <a:pPr/>
                      <a:t>[VALUE]</a:t>
                    </a:fld>
                    <a:r>
                      <a:rPr lang="en-US" baseline="0" dirty="0" smtClean="0"/>
                      <a:t> MMT</a:t>
                    </a:r>
                    <a:r>
                      <a:rPr lang="en-US" baseline="0" dirty="0"/>
                      <a:t>
</a:t>
                    </a:r>
                    <a:fld id="{F5FDA46D-7EEE-4BCB-85A5-5D388BED7194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15608972301884"/>
                      <c:h val="0.156025207106660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3824416062685418"/>
                  <c:y val="-0.14182302545805875"/>
                </c:manualLayout>
              </c:layout>
              <c:tx>
                <c:rich>
                  <a:bodyPr/>
                  <a:lstStyle/>
                  <a:p>
                    <a:fld id="{732FD822-F3AD-4C34-B1FB-AA4F601BEE3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17F8A214-A25F-4512-B8A6-1C7F9ACAC3F6}" type="VALUE">
                      <a:rPr lang="en-US" baseline="0" smtClean="0"/>
                      <a:pPr/>
                      <a:t>[VALUE]</a:t>
                    </a:fld>
                    <a:r>
                      <a:rPr lang="en-US" baseline="0" dirty="0" smtClean="0"/>
                      <a:t> </a:t>
                    </a:r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anose="020F0502020204030204" pitchFamily="34" charset="0"/>
                      </a:rPr>
                      <a:t>MMT</a:t>
                    </a:r>
                    <a:r>
                      <a:rPr lang="en-US" baseline="0" dirty="0"/>
                      <a:t>
</a:t>
                    </a:r>
                    <a:fld id="{D87C5EC3-92A5-4893-9FA5-1889B6A2B2F4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858907185628743"/>
                      <c:h val="0.1221846846846846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0282824215390311E-2"/>
                  <c:y val="-2.4863704142920079E-2"/>
                </c:manualLayout>
              </c:layout>
              <c:tx>
                <c:rich>
                  <a:bodyPr/>
                  <a:lstStyle/>
                  <a:p>
                    <a:fld id="{38DAFDFF-1981-4560-8AB6-FDC39D4299B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89836914-9A91-4633-AB45-96C230D66879}" type="VALUE">
                      <a:rPr lang="en-US" baseline="0" smtClean="0"/>
                      <a:pPr/>
                      <a:t>[VALUE]</a:t>
                    </a:fld>
                    <a:r>
                      <a:rPr lang="en-US" baseline="0" dirty="0" smtClean="0"/>
                      <a:t> </a:t>
                    </a:r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anose="020F0502020204030204" pitchFamily="34" charset="0"/>
                      </a:rPr>
                      <a:t>MMT</a:t>
                    </a:r>
                    <a:r>
                      <a:rPr lang="en-US" baseline="0" dirty="0"/>
                      <a:t>
</a:t>
                    </a:r>
                    <a:fld id="{2CE46982-FF47-4A02-99DC-07AE048C9290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67191530800015"/>
                      <c:h val="0.1472635596270146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8455575935890897"/>
                  <c:y val="5.6841279609142994E-2"/>
                </c:manualLayout>
              </c:layout>
              <c:tx>
                <c:rich>
                  <a:bodyPr/>
                  <a:lstStyle/>
                  <a:p>
                    <a:fld id="{18E5B196-DA2D-4649-AEC1-F85DA3DC76EE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EC46518E-2F78-4FC2-8B0E-6D604C15702B}" type="VALUE">
                      <a:rPr lang="en-US" baseline="0" smtClean="0"/>
                      <a:pPr/>
                      <a:t>[VALUE]</a:t>
                    </a:fld>
                    <a:r>
                      <a:rPr lang="en-US" baseline="0" dirty="0" smtClean="0"/>
                      <a:t> </a:t>
                    </a:r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anose="020F0502020204030204" pitchFamily="34" charset="0"/>
                      </a:rPr>
                      <a:t>MMT</a:t>
                    </a:r>
                    <a:r>
                      <a:rPr lang="en-US" baseline="0" dirty="0"/>
                      <a:t>
</a:t>
                    </a:r>
                    <a:fld id="{B039B976-2C4B-4261-9543-C7C5E533C56D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05688622754491"/>
                      <c:h val="0.1278153153153153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1580858135976246"/>
                  <c:y val="0.17785570986575167"/>
                </c:manualLayout>
              </c:layout>
              <c:tx>
                <c:rich>
                  <a:bodyPr/>
                  <a:lstStyle/>
                  <a:p>
                    <a:fld id="{0B845E3C-36FD-4026-9542-90CEA6B48233}" type="CATEGORYNAME">
                      <a:rPr lang="it-IT"/>
                      <a:pPr/>
                      <a:t>[CATEGORY NAME]</a:t>
                    </a:fld>
                    <a:r>
                      <a:rPr lang="it-IT" baseline="0" dirty="0"/>
                      <a:t>
</a:t>
                    </a:r>
                    <a:fld id="{2C6D07F2-23C4-4A1C-AD90-67952B5BBB1A}" type="VALUE">
                      <a:rPr lang="it-IT" baseline="0" smtClean="0"/>
                      <a:pPr/>
                      <a:t>[VALUE]</a:t>
                    </a:fld>
                    <a:r>
                      <a:rPr lang="it-IT" baseline="0" dirty="0" smtClean="0"/>
                      <a:t> </a:t>
                    </a:r>
                    <a:r>
                      <a:rPr lang="it-IT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anose="020F0502020204030204" pitchFamily="34" charset="0"/>
                      </a:rPr>
                      <a:t>MMT</a:t>
                    </a:r>
                    <a:r>
                      <a:rPr lang="it-IT" baseline="0" dirty="0"/>
                      <a:t>
</a:t>
                    </a:r>
                    <a:fld id="{59FB2C86-A0A5-431E-82FE-A5997A5074D5}" type="PERCENTAGE">
                      <a:rPr lang="it-IT" baseline="0"/>
                      <a:pPr/>
                      <a:t>[PERCENTAGE]</a:t>
                    </a:fld>
                    <a:endParaRPr lang="it-IT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573320789856224"/>
                      <c:h val="0.144415423871305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(OregonCPieChart!$A$8,OregonCPieChart!$A$14,OregonCPieChart!$A$20,OregonCPieChart!$A$32,OregonCPieChart!$A$36)</c:f>
              <c:strCache>
                <c:ptCount val="5"/>
                <c:pt idx="0">
                  <c:v>National Forests</c:v>
                </c:pt>
                <c:pt idx="1">
                  <c:v>Other Federal</c:v>
                </c:pt>
                <c:pt idx="2">
                  <c:v>State and Local</c:v>
                </c:pt>
                <c:pt idx="3">
                  <c:v>Corporate</c:v>
                </c:pt>
                <c:pt idx="4">
                  <c:v>Non Corporate</c:v>
                </c:pt>
              </c:strCache>
            </c:strRef>
          </c:cat>
          <c:val>
            <c:numRef>
              <c:f>(OregonCPieChart!$AC$13,OregonCPieChart!$AC$19,OregonCPieChart!$AC$25,OregonCPieChart!$AC$35,OregonCPieChart!$AC$39)</c:f>
              <c:numCache>
                <c:formatCode>#,##0</c:formatCode>
                <c:ptCount val="5"/>
                <c:pt idx="0">
                  <c:v>1677.27</c:v>
                </c:pt>
                <c:pt idx="1">
                  <c:v>435.15</c:v>
                </c:pt>
                <c:pt idx="2">
                  <c:v>146.71</c:v>
                </c:pt>
                <c:pt idx="3">
                  <c:v>627.39</c:v>
                </c:pt>
                <c:pt idx="4">
                  <c:v>353.19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700"/>
              <a:t>Average</a:t>
            </a:r>
            <a:r>
              <a:rPr lang="en-US" sz="1700" baseline="0"/>
              <a:t> Annual Flux in Live Trees in Oregon's Forested Ecoregions </a:t>
            </a:r>
          </a:p>
          <a:p>
            <a:pPr>
              <a:defRPr sz="1700"/>
            </a:pPr>
            <a:r>
              <a:rPr lang="en-US" sz="1700" baseline="0"/>
              <a:t>From Growth, Harvest, and Mortality, 2001-2006 to 2011-2016</a:t>
            </a:r>
            <a:endParaRPr lang="en-US" sz="1700"/>
          </a:p>
        </c:rich>
      </c:tx>
      <c:layout>
        <c:manualLayout>
          <c:xMode val="edge"/>
          <c:yMode val="edge"/>
          <c:x val="0.15601181969792643"/>
          <c:y val="1.7991268003784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37063501799262"/>
          <c:y val="0.10622201957220043"/>
          <c:w val="0.70822641237289141"/>
          <c:h val="0.8033530024075458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[1]EcoRgnPoolChart!$I$11</c:f>
              <c:strCache>
                <c:ptCount val="1"/>
                <c:pt idx="0">
                  <c:v>Harvest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([1]EcoRgnPoolChart!$H$10,[1]EcoRgnPoolChart!$H$14,[1]EcoRgnPoolChart!$H$17,[1]EcoRgnPoolChart!$H$20,[1]EcoRgnPoolChart!$H$23,[1]EcoRgnPoolChart!$H$26,[1]EcoRgnPoolChart!$H$29)</c:f>
              <c:strCache>
                <c:ptCount val="7"/>
                <c:pt idx="0">
                  <c:v>Blue 
Mtns</c:v>
                </c:pt>
                <c:pt idx="1">
                  <c:v>East 
Cascades</c:v>
                </c:pt>
                <c:pt idx="2">
                  <c:v>East 
Oregon</c:v>
                </c:pt>
                <c:pt idx="3">
                  <c:v>Klamath</c:v>
                </c:pt>
                <c:pt idx="4">
                  <c:v>Coast</c:v>
                </c:pt>
                <c:pt idx="5">
                  <c:v>West 
Cascades</c:v>
                </c:pt>
                <c:pt idx="6">
                  <c:v>Willamette 
Valley</c:v>
                </c:pt>
              </c:strCache>
            </c:strRef>
          </c:cat>
          <c:val>
            <c:numRef>
              <c:f>([1]EcoRgnPoolChart!$J$11,[1]EcoRgnPoolChart!$J$15,[1]EcoRgnPoolChart!$J$18,[1]EcoRgnPoolChart!$J$21,[1]EcoRgnPoolChart!$J$24,[1]EcoRgnPoolChart!$J$27,[1]EcoRgnPoolChart!$J$30)</c:f>
              <c:numCache>
                <c:formatCode>General</c:formatCode>
                <c:ptCount val="7"/>
                <c:pt idx="0">
                  <c:v>-2.1160000000000001</c:v>
                </c:pt>
                <c:pt idx="1">
                  <c:v>-2.5020000000000002</c:v>
                </c:pt>
                <c:pt idx="2">
                  <c:v>-8.6999999999999994E-2</c:v>
                </c:pt>
                <c:pt idx="3">
                  <c:v>-2.6850000000000001</c:v>
                </c:pt>
                <c:pt idx="4">
                  <c:v>-17.516000000000002</c:v>
                </c:pt>
                <c:pt idx="5">
                  <c:v>-7.9780000000000006</c:v>
                </c:pt>
                <c:pt idx="6">
                  <c:v>-1.9000000000000001</c:v>
                </c:pt>
              </c:numCache>
            </c:numRef>
          </c:val>
        </c:ser>
        <c:ser>
          <c:idx val="0"/>
          <c:order val="1"/>
          <c:tx>
            <c:strRef>
              <c:f>[1]EcoRgnPoolChart!$I$10</c:f>
              <c:strCache>
                <c:ptCount val="1"/>
                <c:pt idx="0">
                  <c:v>Mortality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([1]EcoRgnPoolChart!$H$10,[1]EcoRgnPoolChart!$H$14,[1]EcoRgnPoolChart!$H$17,[1]EcoRgnPoolChart!$H$20,[1]EcoRgnPoolChart!$H$23,[1]EcoRgnPoolChart!$H$26,[1]EcoRgnPoolChart!$H$29)</c:f>
              <c:strCache>
                <c:ptCount val="7"/>
                <c:pt idx="0">
                  <c:v>Blue 
Mtns</c:v>
                </c:pt>
                <c:pt idx="1">
                  <c:v>East 
Cascades</c:v>
                </c:pt>
                <c:pt idx="2">
                  <c:v>East 
Oregon</c:v>
                </c:pt>
                <c:pt idx="3">
                  <c:v>Klamath</c:v>
                </c:pt>
                <c:pt idx="4">
                  <c:v>Coast</c:v>
                </c:pt>
                <c:pt idx="5">
                  <c:v>West 
Cascades</c:v>
                </c:pt>
                <c:pt idx="6">
                  <c:v>Willamette 
Valley</c:v>
                </c:pt>
              </c:strCache>
            </c:strRef>
          </c:cat>
          <c:val>
            <c:numRef>
              <c:f>([1]EcoRgnPoolChart!$J$10,[1]EcoRgnPoolChart!$J$14,[1]EcoRgnPoolChart!$J$17,[1]EcoRgnPoolChart!$J$20,[1]EcoRgnPoolChart!$J$23,[1]EcoRgnPoolChart!$J$26,[1]EcoRgnPoolChart!$J$29)</c:f>
              <c:numCache>
                <c:formatCode>General</c:formatCode>
                <c:ptCount val="7"/>
                <c:pt idx="0">
                  <c:v>-3.8530000000000002</c:v>
                </c:pt>
                <c:pt idx="1">
                  <c:v>-3.4460000000000002</c:v>
                </c:pt>
                <c:pt idx="2">
                  <c:v>-0.151</c:v>
                </c:pt>
                <c:pt idx="3">
                  <c:v>-3.2970000000000002</c:v>
                </c:pt>
                <c:pt idx="4">
                  <c:v>-4.6980000000000004</c:v>
                </c:pt>
                <c:pt idx="5">
                  <c:v>-9.4499999999999993</c:v>
                </c:pt>
                <c:pt idx="6">
                  <c:v>-0.44599999999999995</c:v>
                </c:pt>
              </c:numCache>
            </c:numRef>
          </c:val>
        </c:ser>
        <c:ser>
          <c:idx val="2"/>
          <c:order val="2"/>
          <c:tx>
            <c:strRef>
              <c:f>[1]EcoRgnPoolChart!$I$12</c:f>
              <c:strCache>
                <c:ptCount val="1"/>
                <c:pt idx="0">
                  <c:v>Gross Growth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([1]EcoRgnPoolChart!$H$10,[1]EcoRgnPoolChart!$H$14,[1]EcoRgnPoolChart!$H$17,[1]EcoRgnPoolChart!$H$20,[1]EcoRgnPoolChart!$H$23,[1]EcoRgnPoolChart!$H$26,[1]EcoRgnPoolChart!$H$29)</c:f>
              <c:strCache>
                <c:ptCount val="7"/>
                <c:pt idx="0">
                  <c:v>Blue 
Mtns</c:v>
                </c:pt>
                <c:pt idx="1">
                  <c:v>East 
Cascades</c:v>
                </c:pt>
                <c:pt idx="2">
                  <c:v>East 
Oregon</c:v>
                </c:pt>
                <c:pt idx="3">
                  <c:v>Klamath</c:v>
                </c:pt>
                <c:pt idx="4">
                  <c:v>Coast</c:v>
                </c:pt>
                <c:pt idx="5">
                  <c:v>West 
Cascades</c:v>
                </c:pt>
                <c:pt idx="6">
                  <c:v>Willamette 
Valley</c:v>
                </c:pt>
              </c:strCache>
            </c:strRef>
          </c:cat>
          <c:val>
            <c:numRef>
              <c:f>([1]EcoRgnPoolChart!$J$12,[1]EcoRgnPoolChart!$J$16,[1]EcoRgnPoolChart!$J$19,[1]EcoRgnPoolChart!$J$22,[1]EcoRgnPoolChart!$J$25,[1]EcoRgnPoolChart!$J$28,[1]EcoRgnPoolChart!$J$31)</c:f>
              <c:numCache>
                <c:formatCode>General</c:formatCode>
                <c:ptCount val="7"/>
                <c:pt idx="0">
                  <c:v>10.548</c:v>
                </c:pt>
                <c:pt idx="1">
                  <c:v>8.8730000000000011</c:v>
                </c:pt>
                <c:pt idx="2">
                  <c:v>0.65100000000000002</c:v>
                </c:pt>
                <c:pt idx="3">
                  <c:v>9.0860000000000003</c:v>
                </c:pt>
                <c:pt idx="4">
                  <c:v>30.306000000000001</c:v>
                </c:pt>
                <c:pt idx="5">
                  <c:v>26.857000000000003</c:v>
                </c:pt>
                <c:pt idx="6">
                  <c:v>3.875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291877344"/>
        <c:axId val="252229520"/>
      </c:barChart>
      <c:scatterChart>
        <c:scatterStyle val="lineMarker"/>
        <c:varyColors val="0"/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31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[1]EcoRgnPoolChart!$O$10:$O$16</c:f>
                <c:numCache>
                  <c:formatCode>General</c:formatCode>
                  <c:ptCount val="7"/>
                  <c:pt idx="0">
                    <c:v>0.92903999999999998</c:v>
                  </c:pt>
                  <c:pt idx="1">
                    <c:v>1.0211600000000001</c:v>
                  </c:pt>
                  <c:pt idx="2">
                    <c:v>0.16464000000000001</c:v>
                  </c:pt>
                  <c:pt idx="3">
                    <c:v>1.6072</c:v>
                  </c:pt>
                  <c:pt idx="4">
                    <c:v>4.3002399999999996</c:v>
                  </c:pt>
                  <c:pt idx="5">
                    <c:v>2.9752800000000001</c:v>
                  </c:pt>
                  <c:pt idx="6">
                    <c:v>1.2152000000000001</c:v>
                  </c:pt>
                </c:numCache>
              </c:numRef>
            </c:plus>
            <c:minus>
              <c:numRef>
                <c:f>[1]EcoRgnPoolChart!$O$10:$O$16</c:f>
                <c:numCache>
                  <c:formatCode>General</c:formatCode>
                  <c:ptCount val="7"/>
                  <c:pt idx="0">
                    <c:v>0.92903999999999998</c:v>
                  </c:pt>
                  <c:pt idx="1">
                    <c:v>1.0211600000000001</c:v>
                  </c:pt>
                  <c:pt idx="2">
                    <c:v>0.16464000000000001</c:v>
                  </c:pt>
                  <c:pt idx="3">
                    <c:v>1.6072</c:v>
                  </c:pt>
                  <c:pt idx="4">
                    <c:v>4.3002399999999996</c:v>
                  </c:pt>
                  <c:pt idx="5">
                    <c:v>2.9752800000000001</c:v>
                  </c:pt>
                  <c:pt idx="6">
                    <c:v>1.2152000000000001</c:v>
                  </c:pt>
                </c:numCache>
              </c:numRef>
            </c:minus>
            <c:spPr>
              <a:noFill/>
              <a:ln w="63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strRef>
              <c:f>[1]EcoRgnPoolChart!$L$10:$L$16</c:f>
              <c:strCache>
                <c:ptCount val="7"/>
                <c:pt idx="0">
                  <c:v>Blue 
Mtns</c:v>
                </c:pt>
                <c:pt idx="1">
                  <c:v>East 
Cascades
Oregon</c:v>
                </c:pt>
                <c:pt idx="2">
                  <c:v>East 
Oregon</c:v>
                </c:pt>
                <c:pt idx="3">
                  <c:v>Klamath</c:v>
                </c:pt>
                <c:pt idx="4">
                  <c:v>Coast</c:v>
                </c:pt>
                <c:pt idx="5">
                  <c:v>West 
Cascades</c:v>
                </c:pt>
                <c:pt idx="6">
                  <c:v>Willamette 
Valley</c:v>
                </c:pt>
              </c:strCache>
            </c:strRef>
          </c:xVal>
          <c:yVal>
            <c:numRef>
              <c:f>[1]EcoRgnPoolChart!$M$10:$M$16</c:f>
              <c:numCache>
                <c:formatCode>0.0</c:formatCode>
                <c:ptCount val="7"/>
                <c:pt idx="0">
                  <c:v>4.58</c:v>
                </c:pt>
                <c:pt idx="1">
                  <c:v>2.9249999999999998</c:v>
                </c:pt>
                <c:pt idx="2">
                  <c:v>0.41299999999999998</c:v>
                </c:pt>
                <c:pt idx="3">
                  <c:v>3.1059999999999999</c:v>
                </c:pt>
                <c:pt idx="4">
                  <c:v>8.093</c:v>
                </c:pt>
                <c:pt idx="5">
                  <c:v>9.4290000000000003</c:v>
                </c:pt>
                <c:pt idx="6">
                  <c:v>1.528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877344"/>
        <c:axId val="252229520"/>
      </c:scatterChart>
      <c:catAx>
        <c:axId val="29187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229520"/>
        <c:crosses val="autoZero"/>
        <c:auto val="1"/>
        <c:lblAlgn val="ctr"/>
        <c:lblOffset val="100"/>
        <c:noMultiLvlLbl val="0"/>
      </c:catAx>
      <c:valAx>
        <c:axId val="252229520"/>
        <c:scaling>
          <c:orientation val="minMax"/>
          <c:min val="-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/>
                  <a:t>MMT CO</a:t>
                </a:r>
                <a:r>
                  <a:rPr lang="en-US" sz="2000" baseline="-2000"/>
                  <a:t>2</a:t>
                </a:r>
                <a:r>
                  <a:rPr lang="en-US" sz="2000" baseline="0"/>
                  <a:t> e per Year</a:t>
                </a:r>
              </a:p>
            </c:rich>
          </c:tx>
          <c:layout>
            <c:manualLayout>
              <c:xMode val="edge"/>
              <c:yMode val="edge"/>
              <c:x val="1.1600982222583002E-2"/>
              <c:y val="0.354572900102815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87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Aboveground</a:t>
            </a:r>
            <a:r>
              <a:rPr lang="en-US" baseline="0"/>
              <a:t> Carbon Down Wood in Oregon Forests</a:t>
            </a:r>
            <a:endParaRPr lang="en-US"/>
          </a:p>
        </c:rich>
      </c:tx>
      <c:layout>
        <c:manualLayout>
          <c:xMode val="edge"/>
          <c:yMode val="edge"/>
          <c:x val="0.18292739127773638"/>
          <c:y val="2.40240240240240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23544999261923"/>
          <c:y val="0.11536047858882503"/>
          <c:w val="0.83318841832013801"/>
          <c:h val="0.71990447140053437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TrendChart!$J$2</c:f>
              <c:strCache>
                <c:ptCount val="1"/>
                <c:pt idx="0">
                  <c:v>All forest land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TrendChart!$K$4:$K$10</c:f>
                <c:numCache>
                  <c:formatCode>General</c:formatCode>
                  <c:ptCount val="7"/>
                  <c:pt idx="0">
                    <c:v>2.3139400000000001</c:v>
                  </c:pt>
                  <c:pt idx="1">
                    <c:v>2.32606</c:v>
                  </c:pt>
                  <c:pt idx="2">
                    <c:v>1.8902399999999999</c:v>
                  </c:pt>
                  <c:pt idx="3">
                    <c:v>1.9100599999999999</c:v>
                  </c:pt>
                  <c:pt idx="4">
                    <c:v>1.90777</c:v>
                  </c:pt>
                  <c:pt idx="5">
                    <c:v>1.9104400000000001</c:v>
                  </c:pt>
                  <c:pt idx="6">
                    <c:v>1.9251400000000001</c:v>
                  </c:pt>
                </c:numCache>
              </c:numRef>
            </c:plus>
            <c:minus>
              <c:numRef>
                <c:f>TrendChart!$K$4:$K$10</c:f>
                <c:numCache>
                  <c:formatCode>General</c:formatCode>
                  <c:ptCount val="7"/>
                  <c:pt idx="0">
                    <c:v>2.3139400000000001</c:v>
                  </c:pt>
                  <c:pt idx="1">
                    <c:v>2.32606</c:v>
                  </c:pt>
                  <c:pt idx="2">
                    <c:v>1.8902399999999999</c:v>
                  </c:pt>
                  <c:pt idx="3">
                    <c:v>1.9100599999999999</c:v>
                  </c:pt>
                  <c:pt idx="4">
                    <c:v>1.90777</c:v>
                  </c:pt>
                  <c:pt idx="5">
                    <c:v>1.9104400000000001</c:v>
                  </c:pt>
                  <c:pt idx="6">
                    <c:v>1.9251400000000001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TrendChart!$A$4:$A$10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TrendChart!$J$4:$J$10</c:f>
              <c:numCache>
                <c:formatCode>#,##0</c:formatCode>
                <c:ptCount val="7"/>
                <c:pt idx="0">
                  <c:v>165.99934999999999</c:v>
                </c:pt>
                <c:pt idx="1">
                  <c:v>163.16219000000001</c:v>
                </c:pt>
                <c:pt idx="2">
                  <c:v>161.69431</c:v>
                </c:pt>
                <c:pt idx="3">
                  <c:v>160.76571999999999</c:v>
                </c:pt>
                <c:pt idx="4">
                  <c:v>159.14704999999998</c:v>
                </c:pt>
                <c:pt idx="5">
                  <c:v>157.54453000000001</c:v>
                </c:pt>
                <c:pt idx="6">
                  <c:v>156.82810000000001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2660952"/>
        <c:axId val="252001728"/>
      </c:barChart>
      <c:catAx>
        <c:axId val="292660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10 Year Averages</a:t>
                </a:r>
              </a:p>
            </c:rich>
          </c:tx>
          <c:layout>
            <c:manualLayout>
              <c:xMode val="edge"/>
              <c:yMode val="edge"/>
              <c:x val="0.38646835812190133"/>
              <c:y val="0.93518762857345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001728"/>
        <c:crosses val="autoZero"/>
        <c:auto val="1"/>
        <c:lblAlgn val="ctr"/>
        <c:lblOffset val="100"/>
        <c:noMultiLvlLbl val="0"/>
      </c:catAx>
      <c:valAx>
        <c:axId val="25200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MMT C</a:t>
                </a:r>
              </a:p>
            </c:rich>
          </c:tx>
          <c:layout>
            <c:manualLayout>
              <c:xMode val="edge"/>
              <c:yMode val="edge"/>
              <c:x val="1.3717421124828532E-2"/>
              <c:y val="0.404156439904471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660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-1620000"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ysClr val="windowText" lastClr="000000"/>
                </a:solidFill>
              </a:rPr>
              <a:t>Annual Net Emissions of GHG From Fire:</a:t>
            </a:r>
            <a:r>
              <a:rPr lang="en-US" sz="2400" b="1" baseline="0" dirty="0">
                <a:solidFill>
                  <a:sysClr val="windowText" lastClr="000000"/>
                </a:solidFill>
              </a:rPr>
              <a:t> All </a:t>
            </a:r>
            <a:r>
              <a:rPr lang="en-US" sz="2400" b="1" baseline="0" dirty="0" smtClean="0">
                <a:solidFill>
                  <a:sysClr val="windowText" lastClr="000000"/>
                </a:solidFill>
              </a:rPr>
              <a:t>Oregon.  2001-2006 </a:t>
            </a:r>
            <a:r>
              <a:rPr lang="en-US" sz="2400" b="1" baseline="0" dirty="0">
                <a:solidFill>
                  <a:sysClr val="windowText" lastClr="000000"/>
                </a:solidFill>
              </a:rPr>
              <a:t>to 2011-2016</a:t>
            </a:r>
            <a:endParaRPr lang="en-US" sz="24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573281940939365"/>
          <c:y val="2.649200844334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65929985345471"/>
          <c:y val="0.33055910084129075"/>
          <c:w val="0.81956074895221731"/>
          <c:h val="0.504210537257426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TableF1!$A$19</c:f>
              <c:strCache>
                <c:ptCount val="1"/>
                <c:pt idx="0">
                  <c:v>CO2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(TableF1!$C$28,TableF1!$F$28,TableF1!$I$28,TableF1!$L$28,TableF1!$O$28,TableF1!$U$28)</c:f>
                <c:numCache>
                  <c:formatCode>General</c:formatCode>
                  <c:ptCount val="6"/>
                  <c:pt idx="0">
                    <c:v>0.77869495131277189</c:v>
                  </c:pt>
                  <c:pt idx="1">
                    <c:v>0.23144604209188802</c:v>
                  </c:pt>
                  <c:pt idx="2">
                    <c:v>3.9199999999999999E-3</c:v>
                  </c:pt>
                  <c:pt idx="3">
                    <c:v>0.61982191635985251</c:v>
                  </c:pt>
                  <c:pt idx="4">
                    <c:v>0.68843448025211518</c:v>
                  </c:pt>
                  <c:pt idx="5">
                    <c:v>1.2298090245237265</c:v>
                  </c:pt>
                </c:numCache>
              </c:numRef>
            </c:plus>
            <c:minus>
              <c:numRef>
                <c:f>(TableF1!$C$28,TableF1!$F$28,TableF1!$I$28,TableF1!$L$28,TableF1!$O$28,TableF1!$U$28)</c:f>
                <c:numCache>
                  <c:formatCode>General</c:formatCode>
                  <c:ptCount val="6"/>
                  <c:pt idx="0">
                    <c:v>0.77869495131277189</c:v>
                  </c:pt>
                  <c:pt idx="1">
                    <c:v>0.23144604209188802</c:v>
                  </c:pt>
                  <c:pt idx="2">
                    <c:v>3.9199999999999999E-3</c:v>
                  </c:pt>
                  <c:pt idx="3">
                    <c:v>0.61982191635985251</c:v>
                  </c:pt>
                  <c:pt idx="4">
                    <c:v>0.68843448025211518</c:v>
                  </c:pt>
                  <c:pt idx="5">
                    <c:v>1.2298090245237265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(TableF1!$B$4,TableF1!$E$4,TableF1!$H$4,TableF1!$K$4,TableF1!$N$4,TableF1!$T$4)</c:f>
              <c:strCache>
                <c:ptCount val="6"/>
                <c:pt idx="0">
                  <c:v>National 
Forest</c:v>
                </c:pt>
                <c:pt idx="1">
                  <c:v>Other 
Federal</c:v>
                </c:pt>
                <c:pt idx="2">
                  <c:v>State 
and local</c:v>
                </c:pt>
                <c:pt idx="3">
                  <c:v>Corporate</c:v>
                </c:pt>
                <c:pt idx="4">
                  <c:v>Non 
Corporate</c:v>
                </c:pt>
                <c:pt idx="5">
                  <c:v>Total</c:v>
                </c:pt>
              </c:strCache>
            </c:strRef>
          </c:cat>
          <c:val>
            <c:numRef>
              <c:f>(TableF1!$B$19,TableF1!$E$19,TableF1!$H$19,TableF1!$K$19,TableF1!$N$19,TableF1!$T$19)</c:f>
              <c:numCache>
                <c:formatCode>0</c:formatCode>
                <c:ptCount val="6"/>
                <c:pt idx="0">
                  <c:v>-2.3340000000000001</c:v>
                </c:pt>
                <c:pt idx="1">
                  <c:v>-0.21099999999999999</c:v>
                </c:pt>
                <c:pt idx="2">
                  <c:v>-1E-3</c:v>
                </c:pt>
                <c:pt idx="3">
                  <c:v>-0.53800000000000003</c:v>
                </c:pt>
                <c:pt idx="4">
                  <c:v>-0.53900000000000003</c:v>
                </c:pt>
                <c:pt idx="5">
                  <c:v>-3.6219999999999999</c:v>
                </c:pt>
              </c:numCache>
            </c:numRef>
          </c:val>
        </c:ser>
        <c:ser>
          <c:idx val="1"/>
          <c:order val="1"/>
          <c:tx>
            <c:strRef>
              <c:f>TableF1!$A$20</c:f>
              <c:strCache>
                <c:ptCount val="1"/>
                <c:pt idx="0">
                  <c:v>CH4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(TableF1!$B$4,TableF1!$E$4,TableF1!$H$4,TableF1!$K$4,TableF1!$N$4,TableF1!$T$4)</c:f>
              <c:strCache>
                <c:ptCount val="6"/>
                <c:pt idx="0">
                  <c:v>National 
Forest</c:v>
                </c:pt>
                <c:pt idx="1">
                  <c:v>Other 
Federal</c:v>
                </c:pt>
                <c:pt idx="2">
                  <c:v>State 
and local</c:v>
                </c:pt>
                <c:pt idx="3">
                  <c:v>Corporate</c:v>
                </c:pt>
                <c:pt idx="4">
                  <c:v>Non 
Corporate</c:v>
                </c:pt>
                <c:pt idx="5">
                  <c:v>Total</c:v>
                </c:pt>
              </c:strCache>
            </c:strRef>
          </c:cat>
          <c:val>
            <c:numRef>
              <c:f>(TableF1!$B$20,TableF1!$E$20,TableF1!$H$20,TableF1!$K$20,TableF1!$N$20,TableF1!$T$20)</c:f>
              <c:numCache>
                <c:formatCode>0</c:formatCode>
                <c:ptCount val="6"/>
                <c:pt idx="0">
                  <c:v>-7.4999999999999997E-2</c:v>
                </c:pt>
                <c:pt idx="1">
                  <c:v>-7.0000000000000001E-3</c:v>
                </c:pt>
                <c:pt idx="2">
                  <c:v>0</c:v>
                </c:pt>
                <c:pt idx="3">
                  <c:v>-1.7000000000000001E-2</c:v>
                </c:pt>
                <c:pt idx="4">
                  <c:v>-1.7000000000000001E-2</c:v>
                </c:pt>
                <c:pt idx="5">
                  <c:v>-0.11600000000000001</c:v>
                </c:pt>
              </c:numCache>
            </c:numRef>
          </c:val>
        </c:ser>
        <c:ser>
          <c:idx val="2"/>
          <c:order val="2"/>
          <c:tx>
            <c:strRef>
              <c:f>TableF1!$A$21</c:f>
              <c:strCache>
                <c:ptCount val="1"/>
                <c:pt idx="0">
                  <c:v>N2O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(TableF1!$B$4,TableF1!$E$4,TableF1!$H$4,TableF1!$K$4,TableF1!$N$4,TableF1!$T$4)</c:f>
              <c:strCache>
                <c:ptCount val="6"/>
                <c:pt idx="0">
                  <c:v>National 
Forest</c:v>
                </c:pt>
                <c:pt idx="1">
                  <c:v>Other 
Federal</c:v>
                </c:pt>
                <c:pt idx="2">
                  <c:v>State 
and local</c:v>
                </c:pt>
                <c:pt idx="3">
                  <c:v>Corporate</c:v>
                </c:pt>
                <c:pt idx="4">
                  <c:v>Non 
Corporate</c:v>
                </c:pt>
                <c:pt idx="5">
                  <c:v>Total</c:v>
                </c:pt>
              </c:strCache>
            </c:strRef>
          </c:cat>
          <c:val>
            <c:numRef>
              <c:f>(TableF1!$B$21,TableF1!$E$21,TableF1!$H$21,TableF1!$K$21,TableF1!$N$21,TableF1!$T$21)</c:f>
              <c:numCache>
                <c:formatCode>0</c:formatCode>
                <c:ptCount val="6"/>
                <c:pt idx="0">
                  <c:v>-4.9000000000000002E-2</c:v>
                </c:pt>
                <c:pt idx="1">
                  <c:v>-4.0000000000000001E-3</c:v>
                </c:pt>
                <c:pt idx="2">
                  <c:v>0</c:v>
                </c:pt>
                <c:pt idx="3">
                  <c:v>-1.0999999999999999E-2</c:v>
                </c:pt>
                <c:pt idx="4">
                  <c:v>-1.0999999999999999E-2</c:v>
                </c:pt>
                <c:pt idx="5">
                  <c:v>-7.5999999999999998E-2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2482136"/>
        <c:axId val="8686816"/>
      </c:barChart>
      <c:catAx>
        <c:axId val="25248213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6816"/>
        <c:crosses val="max"/>
        <c:auto val="1"/>
        <c:lblAlgn val="ctr"/>
        <c:lblOffset val="100"/>
        <c:noMultiLvlLbl val="0"/>
      </c:catAx>
      <c:valAx>
        <c:axId val="8686816"/>
        <c:scaling>
          <c:orientation val="minMax"/>
          <c:max val="0.5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>
                    <a:solidFill>
                      <a:sysClr val="windowText" lastClr="000000"/>
                    </a:solidFill>
                  </a:rPr>
                  <a:t>MMT</a:t>
                </a:r>
                <a:r>
                  <a:rPr lang="en-US" sz="2800" baseline="0">
                    <a:solidFill>
                      <a:sysClr val="windowText" lastClr="000000"/>
                    </a:solidFill>
                  </a:rPr>
                  <a:t> CO</a:t>
                </a:r>
                <a:r>
                  <a:rPr lang="en-US" sz="2800" baseline="-2000">
                    <a:solidFill>
                      <a:sysClr val="windowText" lastClr="000000"/>
                    </a:solidFill>
                  </a:rPr>
                  <a:t>2 </a:t>
                </a:r>
                <a:r>
                  <a:rPr lang="en-US" sz="2800" baseline="0">
                    <a:solidFill>
                      <a:sysClr val="windowText" lastClr="000000"/>
                    </a:solidFill>
                  </a:rPr>
                  <a:t>e per year</a:t>
                </a:r>
                <a:endParaRPr lang="en-US" sz="28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3.6450974670433449E-3"/>
              <c:y val="0.257914896808054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482136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5214259945123505"/>
          <c:y val="0.8968392722096179"/>
          <c:w val="0.3613220005759053"/>
          <c:h val="8.7746093885157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  <a:alpha val="62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9310628638411"/>
          <c:y val="3.9710238403295607E-2"/>
          <c:w val="0.79611677291816296"/>
          <c:h val="0.81980744720877707"/>
        </c:manualLayout>
      </c:layout>
      <c:areaChart>
        <c:grouping val="stacked"/>
        <c:varyColors val="0"/>
        <c:ser>
          <c:idx val="0"/>
          <c:order val="0"/>
          <c:tx>
            <c:strRef>
              <c:f>'C:\andy\PNWFIA\mort\[COARWA_mortyr_anal.xlsx]OR_graph'!$C$1</c:f>
              <c:strCache>
                <c:ptCount val="1"/>
                <c:pt idx="0">
                  <c:v>Fire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'C:\andy\PNWFIA\mort\[COARWA_mortyr_anal.xlsx]OR_graph'!$B$2:$B$15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'C:\andy\PNWFIA\mort\[COARWA_mortyr_anal.xlsx]OR_graph'!$C$2:$C$15</c:f>
              <c:numCache>
                <c:formatCode>General</c:formatCode>
                <c:ptCount val="14"/>
                <c:pt idx="0">
                  <c:v>143.1904509274645</c:v>
                </c:pt>
                <c:pt idx="1">
                  <c:v>20.726532747660155</c:v>
                </c:pt>
                <c:pt idx="2">
                  <c:v>4.7679839258359475</c:v>
                </c:pt>
                <c:pt idx="3">
                  <c:v>4.7498599490579227</c:v>
                </c:pt>
                <c:pt idx="4">
                  <c:v>4.9670914855580781</c:v>
                </c:pt>
                <c:pt idx="5">
                  <c:v>1.0625864415869561</c:v>
                </c:pt>
                <c:pt idx="6">
                  <c:v>6.3040522646363994</c:v>
                </c:pt>
                <c:pt idx="7">
                  <c:v>7.3191514684936303</c:v>
                </c:pt>
                <c:pt idx="8">
                  <c:v>3.5979834407721305</c:v>
                </c:pt>
                <c:pt idx="9">
                  <c:v>3.4787359361837678</c:v>
                </c:pt>
                <c:pt idx="10">
                  <c:v>7.679342347703396</c:v>
                </c:pt>
                <c:pt idx="11">
                  <c:v>5.8735228198134379</c:v>
                </c:pt>
                <c:pt idx="12">
                  <c:v>9.5171869955416906</c:v>
                </c:pt>
                <c:pt idx="13">
                  <c:v>5.032942843230428</c:v>
                </c:pt>
              </c:numCache>
            </c:numRef>
          </c:val>
        </c:ser>
        <c:ser>
          <c:idx val="1"/>
          <c:order val="1"/>
          <c:tx>
            <c:strRef>
              <c:f>'C:\andy\PNWFIA\mort\[COARWA_mortyr_anal.xlsx]OR_graph'!$D$1</c:f>
              <c:strCache>
                <c:ptCount val="1"/>
                <c:pt idx="0">
                  <c:v>Insect/disease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'C:\andy\PNWFIA\mort\[COARWA_mortyr_anal.xlsx]OR_graph'!$B$2:$B$15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'C:\andy\PNWFIA\mort\[COARWA_mortyr_anal.xlsx]OR_graph'!$D$2:$D$15</c:f>
              <c:numCache>
                <c:formatCode>General</c:formatCode>
                <c:ptCount val="14"/>
                <c:pt idx="0">
                  <c:v>7.9423839533107508</c:v>
                </c:pt>
                <c:pt idx="1">
                  <c:v>9.3356594655973613</c:v>
                </c:pt>
                <c:pt idx="2">
                  <c:v>9.9668397324504507</c:v>
                </c:pt>
                <c:pt idx="3">
                  <c:v>11.063746307826637</c:v>
                </c:pt>
                <c:pt idx="4">
                  <c:v>9.0368379100878293</c:v>
                </c:pt>
                <c:pt idx="5">
                  <c:v>8.9335997104045237</c:v>
                </c:pt>
                <c:pt idx="6">
                  <c:v>17.09510617371491</c:v>
                </c:pt>
                <c:pt idx="7">
                  <c:v>11.345230941147005</c:v>
                </c:pt>
                <c:pt idx="8">
                  <c:v>21.410582202173615</c:v>
                </c:pt>
                <c:pt idx="9">
                  <c:v>9.2649953554332516</c:v>
                </c:pt>
                <c:pt idx="10">
                  <c:v>9.4354724523934959</c:v>
                </c:pt>
                <c:pt idx="11">
                  <c:v>5.908480682861188</c:v>
                </c:pt>
                <c:pt idx="12">
                  <c:v>6.8766017346976982</c:v>
                </c:pt>
                <c:pt idx="13">
                  <c:v>5.5889667945029844</c:v>
                </c:pt>
              </c:numCache>
            </c:numRef>
          </c:val>
        </c:ser>
        <c:ser>
          <c:idx val="2"/>
          <c:order val="2"/>
          <c:tx>
            <c:strRef>
              <c:f>'C:\andy\PNWFIA\mort\[COARWA_mortyr_anal.xlsx]OR_graph'!$E$1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'C:\andy\PNWFIA\mort\[COARWA_mortyr_anal.xlsx]OR_graph'!$B$2:$B$15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'C:\andy\PNWFIA\mort\[COARWA_mortyr_anal.xlsx]OR_graph'!$E$2:$E$15</c:f>
              <c:numCache>
                <c:formatCode>General</c:formatCode>
                <c:ptCount val="14"/>
                <c:pt idx="0">
                  <c:v>17.102732094114064</c:v>
                </c:pt>
                <c:pt idx="1">
                  <c:v>10.637795073565702</c:v>
                </c:pt>
                <c:pt idx="2">
                  <c:v>7.3291325631622408</c:v>
                </c:pt>
                <c:pt idx="3">
                  <c:v>13.056958773235175</c:v>
                </c:pt>
                <c:pt idx="4">
                  <c:v>10.206864513501255</c:v>
                </c:pt>
                <c:pt idx="5">
                  <c:v>11.02415205037622</c:v>
                </c:pt>
                <c:pt idx="6">
                  <c:v>17.079471971057252</c:v>
                </c:pt>
                <c:pt idx="7">
                  <c:v>11.605230804540493</c:v>
                </c:pt>
                <c:pt idx="8">
                  <c:v>16.210731773026083</c:v>
                </c:pt>
                <c:pt idx="9">
                  <c:v>7.8126714924846459</c:v>
                </c:pt>
                <c:pt idx="10">
                  <c:v>12.214231625515961</c:v>
                </c:pt>
                <c:pt idx="11">
                  <c:v>7.505705935155655</c:v>
                </c:pt>
                <c:pt idx="12">
                  <c:v>7.8520732661673422</c:v>
                </c:pt>
                <c:pt idx="13">
                  <c:v>4.6381928563104227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74472"/>
        <c:axId val="291299688"/>
      </c:areaChart>
      <c:catAx>
        <c:axId val="399674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299688"/>
        <c:crosses val="autoZero"/>
        <c:auto val="1"/>
        <c:lblAlgn val="ctr"/>
        <c:lblOffset val="100"/>
        <c:noMultiLvlLbl val="0"/>
      </c:catAx>
      <c:valAx>
        <c:axId val="291299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MMT </a:t>
                </a:r>
                <a:r>
                  <a:rPr lang="en-US" sz="2000" dirty="0" smtClean="0"/>
                  <a:t>CO</a:t>
                </a:r>
                <a:r>
                  <a:rPr lang="en-US" sz="2000" baseline="-2000" dirty="0" smtClean="0"/>
                  <a:t>2</a:t>
                </a:r>
                <a:r>
                  <a:rPr lang="en-US" sz="2000" dirty="0" smtClean="0"/>
                  <a:t>e/year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67447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7142586060647651"/>
          <c:y val="0.12672746118379519"/>
          <c:w val="0.25208896102894579"/>
          <c:h val="0.24202306834549087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0.83836</cdr:x>
      <cdr:y>0.58052</cdr:y>
    </cdr:from>
    <cdr:to>
      <cdr:x>0.94042</cdr:x>
      <cdr:y>0.72091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511143" y="3781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0.83363</cdr:x>
      <cdr:y>0.32902</cdr:y>
    </cdr:from>
    <cdr:to>
      <cdr:x>0.99392</cdr:x>
      <cdr:y>0.66743</cdr:y>
    </cdr:to>
    <cdr:grpSp>
      <cdr:nvGrpSpPr>
        <cdr:cNvPr id="13" name="Group 12"/>
        <cdr:cNvGrpSpPr/>
      </cdr:nvGrpSpPr>
      <cdr:grpSpPr>
        <a:xfrm xmlns:a="http://schemas.openxmlformats.org/drawingml/2006/main">
          <a:off x="7468444" y="2059430"/>
          <a:ext cx="1436029" cy="2118205"/>
          <a:chOff x="7523218" y="2110487"/>
          <a:chExt cx="1436088" cy="2204249"/>
        </a:xfrm>
      </cdr:grpSpPr>
      <cdr:grpSp>
        <cdr:nvGrpSpPr>
          <cdr:cNvPr id="10" name="Group 9"/>
          <cdr:cNvGrpSpPr/>
        </cdr:nvGrpSpPr>
        <cdr:grpSpPr>
          <a:xfrm xmlns:a="http://schemas.openxmlformats.org/drawingml/2006/main">
            <a:off x="7523218" y="2110487"/>
            <a:ext cx="1436088" cy="1320643"/>
            <a:chOff x="7364141" y="2029460"/>
            <a:chExt cx="1421719" cy="1270000"/>
          </a:xfrm>
        </cdr:grpSpPr>
        <cdr:sp macro="" textlink="">
          <cdr:nvSpPr>
            <cdr:cNvPr id="2" name="Rectangle 1"/>
            <cdr:cNvSpPr/>
          </cdr:nvSpPr>
          <cdr:spPr>
            <a:xfrm xmlns:a="http://schemas.openxmlformats.org/drawingml/2006/main">
              <a:off x="7364141" y="2171874"/>
              <a:ext cx="294586" cy="205708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chemeClr val="accent6">
                <a:lumMod val="75000"/>
              </a:schemeClr>
            </a:solidFill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en-US"/>
            </a:p>
          </cdr:txBody>
        </cdr:sp>
        <cdr:sp macro="" textlink="">
          <cdr:nvSpPr>
            <cdr:cNvPr id="3" name="Rectangle 2"/>
            <cdr:cNvSpPr/>
          </cdr:nvSpPr>
          <cdr:spPr>
            <a:xfrm xmlns:a="http://schemas.openxmlformats.org/drawingml/2006/main">
              <a:off x="7372324" y="2636622"/>
              <a:ext cx="294586" cy="205708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chemeClr val="accent4">
                <a:lumMod val="50000"/>
              </a:schemeClr>
            </a:solidFill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4" name="Rectangle 3"/>
            <cdr:cNvSpPr/>
          </cdr:nvSpPr>
          <cdr:spPr>
            <a:xfrm xmlns:a="http://schemas.openxmlformats.org/drawingml/2006/main">
              <a:off x="7384599" y="3093752"/>
              <a:ext cx="294586" cy="205708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FC000"/>
            </a:solidFill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en-US"/>
            </a:p>
          </cdr:txBody>
        </cdr:sp>
        <cdr:sp macro="" textlink="">
          <cdr:nvSpPr>
            <cdr:cNvPr id="5" name="TextBox 4"/>
            <cdr:cNvSpPr txBox="1"/>
          </cdr:nvSpPr>
          <cdr:spPr>
            <a:xfrm xmlns:a="http://schemas.openxmlformats.org/drawingml/2006/main">
              <a:off x="7701939" y="2029460"/>
              <a:ext cx="1083921" cy="518160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vertOverflow="clip" wrap="square" rtlCol="0"/>
            <a:lstStyle xmlns:a="http://schemas.openxmlformats.org/drawingml/2006/main"/>
            <a:p xmlns:a="http://schemas.openxmlformats.org/drawingml/2006/main">
              <a:r>
                <a:rPr lang="en-US" sz="1200"/>
                <a:t>Gross </a:t>
              </a:r>
            </a:p>
            <a:p xmlns:a="http://schemas.openxmlformats.org/drawingml/2006/main">
              <a:r>
                <a:rPr lang="en-US" sz="1200"/>
                <a:t>Growth</a:t>
              </a:r>
            </a:p>
          </cdr:txBody>
        </cdr:sp>
        <cdr:sp macro="" textlink="">
          <cdr:nvSpPr>
            <cdr:cNvPr id="6" name="TextBox 1"/>
            <cdr:cNvSpPr txBox="1"/>
          </cdr:nvSpPr>
          <cdr:spPr>
            <a:xfrm xmlns:a="http://schemas.openxmlformats.org/drawingml/2006/main">
              <a:off x="7713404" y="2589399"/>
              <a:ext cx="821725" cy="256667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square" rtlCol="0"/>
            <a:lstStyle xmlns:a="http://schemas.openxmlformats.org/drawingml/2006/main"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r>
                <a:rPr lang="en-US" sz="1200"/>
                <a:t>Harvest</a:t>
              </a:r>
            </a:p>
          </cdr:txBody>
        </cdr:sp>
        <cdr:sp macro="" textlink="">
          <cdr:nvSpPr>
            <cdr:cNvPr id="7" name="TextBox 1"/>
            <cdr:cNvSpPr txBox="1"/>
          </cdr:nvSpPr>
          <cdr:spPr>
            <a:xfrm xmlns:a="http://schemas.openxmlformats.org/drawingml/2006/main">
              <a:off x="7737730" y="3035777"/>
              <a:ext cx="907719" cy="244729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square" rtlCol="0"/>
            <a:lstStyle xmlns:a="http://schemas.openxmlformats.org/drawingml/2006/main"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r>
                <a:rPr lang="en-US" sz="1200"/>
                <a:t>Mortality</a:t>
              </a:r>
            </a:p>
          </cdr:txBody>
        </cdr:sp>
      </cdr:grpSp>
      <cdr:grpSp>
        <cdr:nvGrpSpPr>
          <cdr:cNvPr id="12" name="Group 11"/>
          <cdr:cNvGrpSpPr/>
        </cdr:nvGrpSpPr>
        <cdr:grpSpPr>
          <a:xfrm xmlns:a="http://schemas.openxmlformats.org/drawingml/2006/main">
            <a:off x="7574036" y="3607164"/>
            <a:ext cx="1273628" cy="707572"/>
            <a:chOff x="7489371" y="3607164"/>
            <a:chExt cx="1273628" cy="707572"/>
          </a:xfrm>
        </cdr:grpSpPr>
        <cdr:sp macro="" textlink="">
          <cdr:nvSpPr>
            <cdr:cNvPr id="9" name="TextBox 8"/>
            <cdr:cNvSpPr txBox="1"/>
          </cdr:nvSpPr>
          <cdr:spPr>
            <a:xfrm xmlns:a="http://schemas.openxmlformats.org/drawingml/2006/main">
              <a:off x="7576457" y="3607164"/>
              <a:ext cx="1186542" cy="707572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vertOverflow="clip" wrap="none" rtlCol="0"/>
            <a:lstStyle xmlns:a="http://schemas.openxmlformats.org/drawingml/2006/main"/>
            <a:p xmlns:a="http://schemas.openxmlformats.org/drawingml/2006/main">
              <a:r>
                <a:rPr lang="en-US" sz="1100"/>
                <a:t>Net Annual Change</a:t>
              </a:r>
            </a:p>
            <a:p xmlns:a="http://schemas.openxmlformats.org/drawingml/2006/main">
              <a:r>
                <a:rPr lang="en-US" sz="1100"/>
                <a:t>(95% Confidence </a:t>
              </a:r>
            </a:p>
            <a:p xmlns:a="http://schemas.openxmlformats.org/drawingml/2006/main">
              <a:r>
                <a:rPr lang="en-US" sz="1100"/>
                <a:t>Interval)</a:t>
              </a:r>
            </a:p>
          </cdr:txBody>
        </cdr:sp>
        <cdr:sp macro="" textlink="">
          <cdr:nvSpPr>
            <cdr:cNvPr id="11" name="Oval 10"/>
            <cdr:cNvSpPr/>
          </cdr:nvSpPr>
          <cdr:spPr>
            <a:xfrm xmlns:a="http://schemas.openxmlformats.org/drawingml/2006/main">
              <a:off x="7489371" y="3716022"/>
              <a:ext cx="76200" cy="76200"/>
            </a:xfrm>
            <a:prstGeom xmlns:a="http://schemas.openxmlformats.org/drawingml/2006/main" prst="ellipse">
              <a:avLst/>
            </a:prstGeom>
            <a:solidFill xmlns:a="http://schemas.openxmlformats.org/drawingml/2006/main">
              <a:schemeClr val="tx1"/>
            </a:solidFill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en-US"/>
            </a:p>
          </cdr:txBody>
        </cdr:sp>
      </cdr:grp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1E8F7C-AF2F-4A49-BD41-1172ED738884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251297-6EDD-4134-9FDC-F98E21F50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5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41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38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63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53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99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99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09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39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8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8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71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42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89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32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0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30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69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2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51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17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7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736" indent="-173736" defTabSz="64008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972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51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654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838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859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7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736" indent="-173736" defTabSz="64008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12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2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32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46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51297-6EDD-4134-9FDC-F98E21F50D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3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9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3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55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2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5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49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0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98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20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1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96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82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5371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67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2732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63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40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2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9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7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5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0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1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2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39971-8739-467C-9DAB-04B05A2878CE}" type="datetimeFigureOut">
              <a:rPr lang="en-US" smtClean="0"/>
              <a:t>03/21/2019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87ACF0-C1E7-4184-9519-6E1366EA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3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:\Jaz G\Budget\11-13\2011-13 Budget Presentation\Images &amp; Graphics\Agency PowerPoint Swoosh (left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427111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678794" y="2213415"/>
            <a:ext cx="8064836" cy="3979526"/>
            <a:chOff x="990954" y="2389080"/>
            <a:chExt cx="8064836" cy="3979526"/>
          </a:xfrm>
        </p:grpSpPr>
        <p:sp>
          <p:nvSpPr>
            <p:cNvPr id="6" name="TextBox 5"/>
            <p:cNvSpPr txBox="1"/>
            <p:nvPr/>
          </p:nvSpPr>
          <p:spPr>
            <a:xfrm>
              <a:off x="990954" y="2389080"/>
              <a:ext cx="80648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FF00"/>
                  </a:solidFill>
                </a:rPr>
                <a:t>Oregon Forest Ecosystems Carbon Report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95749" y="5168277"/>
              <a:ext cx="61768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rgbClr val="FFFF00"/>
                  </a:solidFill>
                </a:rPr>
                <a:t>March 21, 2019</a:t>
              </a:r>
            </a:p>
            <a:p>
              <a:pPr algn="ctr"/>
              <a:r>
                <a:rPr lang="en-US" sz="2400" b="1" i="1" dirty="0" smtClean="0">
                  <a:solidFill>
                    <a:srgbClr val="FFFF00"/>
                  </a:solidFill>
                </a:rPr>
                <a:t>Forest Carbon Accounting Stakeholder Meeting</a:t>
              </a:r>
            </a:p>
            <a:p>
              <a:pPr algn="ctr"/>
              <a:r>
                <a:rPr lang="en-US" sz="2400" b="1" i="1" dirty="0" smtClean="0">
                  <a:solidFill>
                    <a:srgbClr val="FFFF00"/>
                  </a:solidFill>
                </a:rPr>
                <a:t> </a:t>
              </a:r>
            </a:p>
          </p:txBody>
        </p:sp>
      </p:grpSp>
      <p:sp>
        <p:nvSpPr>
          <p:cNvPr id="2" name="AutoShape 2" descr="Image result for USFS PNW FI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259" y="257290"/>
            <a:ext cx="1090406" cy="11867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374" y="3011047"/>
            <a:ext cx="5083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Presentation of Draft Results</a:t>
            </a:r>
          </a:p>
          <a:p>
            <a:pPr algn="ctr"/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04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Tables overview -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Forest land area: 24 tables </a:t>
            </a:r>
          </a:p>
          <a:p>
            <a:pPr lvl="1"/>
            <a:r>
              <a:rPr lang="en-US" sz="2000" dirty="0" smtClean="0"/>
              <a:t>A1 – A8: Area of sampled land by land status, owner group, by ecoregion</a:t>
            </a:r>
          </a:p>
          <a:p>
            <a:pPr lvl="1"/>
            <a:r>
              <a:rPr lang="en-US" sz="2000" dirty="0" smtClean="0"/>
              <a:t>A9 – A16: Area of forest land by land status, owner group, by ecoregion</a:t>
            </a:r>
          </a:p>
          <a:p>
            <a:pPr lvl="1"/>
            <a:r>
              <a:rPr lang="en-US" sz="2000" dirty="0" smtClean="0"/>
              <a:t>A17 – A24: Area of forest land by forest type, owner group, by ecoregion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8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Tables overview -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8" y="1507448"/>
            <a:ext cx="6347714" cy="3880773"/>
          </a:xfrm>
        </p:spPr>
        <p:txBody>
          <a:bodyPr>
            <a:noAutofit/>
          </a:bodyPr>
          <a:lstStyle/>
          <a:p>
            <a:r>
              <a:rPr lang="en-US" sz="2000" dirty="0" smtClean="0"/>
              <a:t>Carbon flux: 12 tables</a:t>
            </a:r>
          </a:p>
          <a:p>
            <a:pPr lvl="1"/>
            <a:r>
              <a:rPr lang="en-US" sz="1800" dirty="0" smtClean="0"/>
              <a:t>B1 – B8: Annual net change in carbon stocks on forest land for all pools by owner group, ecoregion </a:t>
            </a:r>
          </a:p>
          <a:p>
            <a:pPr lvl="1"/>
            <a:r>
              <a:rPr lang="en-US" sz="1800" dirty="0" smtClean="0"/>
              <a:t>B9.1 – B9.3: Annual average net change in aboveground pools by disturbance type, forest land status, owner group, by ecoregion, county, National Forest</a:t>
            </a:r>
          </a:p>
          <a:p>
            <a:pPr lvl="1"/>
            <a:r>
              <a:rPr lang="en-US" sz="1800" dirty="0" smtClean="0"/>
              <a:t>B10: Annual net change per acre by pool, disturbance, forest land status, owner group, average flux in live trees from growth, harvest, mortality, by county,  </a:t>
            </a:r>
          </a:p>
          <a:p>
            <a:pPr lvl="1"/>
            <a:r>
              <a:rPr lang="en-US" sz="1800" dirty="0" smtClean="0"/>
              <a:t>B11: Annual net </a:t>
            </a:r>
            <a:r>
              <a:rPr lang="en-US" sz="1800" dirty="0"/>
              <a:t>change </a:t>
            </a:r>
            <a:r>
              <a:rPr lang="en-US" sz="1800" dirty="0" smtClean="0"/>
              <a:t>on timberland, by disturbance</a:t>
            </a:r>
            <a:r>
              <a:rPr lang="en-US" sz="1800" dirty="0"/>
              <a:t>, </a:t>
            </a:r>
            <a:r>
              <a:rPr lang="en-US" sz="1800" dirty="0" smtClean="0"/>
              <a:t>owner group  </a:t>
            </a:r>
            <a:endParaRPr lang="en-US" sz="1800" dirty="0"/>
          </a:p>
          <a:p>
            <a:pPr lvl="1"/>
            <a:r>
              <a:rPr lang="en-US" sz="1800" dirty="0" smtClean="0"/>
              <a:t>B12: Annual net change per acre Area </a:t>
            </a:r>
            <a:r>
              <a:rPr lang="en-US" sz="1800" dirty="0"/>
              <a:t>on timberland, by disturbance, owner </a:t>
            </a:r>
            <a:r>
              <a:rPr lang="en-US" sz="1800" dirty="0" smtClean="0"/>
              <a:t>group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2154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Tables overview - 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801362"/>
            <a:ext cx="6347714" cy="3880773"/>
          </a:xfrm>
        </p:spPr>
        <p:txBody>
          <a:bodyPr>
            <a:noAutofit/>
          </a:bodyPr>
          <a:lstStyle/>
          <a:p>
            <a:r>
              <a:rPr lang="en-US" dirty="0" smtClean="0"/>
              <a:t>Carbon stocks: 79 tables  </a:t>
            </a:r>
          </a:p>
          <a:p>
            <a:pPr lvl="1"/>
            <a:r>
              <a:rPr lang="en-US" sz="1800" dirty="0" smtClean="0"/>
              <a:t>Forest land status</a:t>
            </a:r>
          </a:p>
          <a:p>
            <a:pPr lvl="1"/>
            <a:r>
              <a:rPr lang="en-US" sz="1800" dirty="0" smtClean="0"/>
              <a:t>Owner group</a:t>
            </a:r>
          </a:p>
          <a:p>
            <a:pPr lvl="1"/>
            <a:r>
              <a:rPr lang="en-US" sz="1800" dirty="0" smtClean="0"/>
              <a:t>Ecoregion</a:t>
            </a:r>
          </a:p>
          <a:p>
            <a:pPr lvl="1"/>
            <a:r>
              <a:rPr lang="en-US" sz="1800" dirty="0" smtClean="0"/>
              <a:t>By pool – </a:t>
            </a:r>
          </a:p>
          <a:p>
            <a:pPr lvl="2"/>
            <a:r>
              <a:rPr lang="en-US" sz="1800" dirty="0" smtClean="0"/>
              <a:t>Live and dead trees</a:t>
            </a:r>
          </a:p>
          <a:p>
            <a:pPr lvl="2"/>
            <a:r>
              <a:rPr lang="en-US" sz="1800" dirty="0" smtClean="0"/>
              <a:t>Understory</a:t>
            </a:r>
          </a:p>
          <a:p>
            <a:pPr lvl="2"/>
            <a:r>
              <a:rPr lang="en-US" sz="1800" dirty="0" smtClean="0"/>
              <a:t>Below ground</a:t>
            </a:r>
          </a:p>
          <a:p>
            <a:pPr lvl="2"/>
            <a:r>
              <a:rPr lang="en-US" sz="1800" dirty="0" smtClean="0"/>
              <a:t>Soil organic carbon</a:t>
            </a:r>
          </a:p>
          <a:p>
            <a:pPr lvl="2"/>
            <a:r>
              <a:rPr lang="en-US" sz="1800" dirty="0" smtClean="0"/>
              <a:t>Down wood</a:t>
            </a:r>
          </a:p>
          <a:p>
            <a:pPr lvl="2"/>
            <a:r>
              <a:rPr lang="en-US" sz="1800" dirty="0" smtClean="0"/>
              <a:t>Forest floor </a:t>
            </a:r>
          </a:p>
        </p:txBody>
      </p:sp>
    </p:spTree>
    <p:extLst>
      <p:ext uri="{BB962C8B-B14F-4D97-AF65-F5344CB8AC3E}">
        <p14:creationId xmlns:p14="http://schemas.microsoft.com/office/powerpoint/2010/main" val="56162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Tables overview - 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823133"/>
            <a:ext cx="6347714" cy="3880773"/>
          </a:xfrm>
        </p:spPr>
        <p:txBody>
          <a:bodyPr>
            <a:noAutofit/>
          </a:bodyPr>
          <a:lstStyle/>
          <a:p>
            <a:r>
              <a:rPr lang="en-US" dirty="0" smtClean="0"/>
              <a:t>Carbon stocks by forest type: 72 tables  </a:t>
            </a:r>
          </a:p>
          <a:p>
            <a:pPr lvl="1"/>
            <a:r>
              <a:rPr lang="en-US" sz="1800" dirty="0" smtClean="0"/>
              <a:t>Forest land status</a:t>
            </a:r>
          </a:p>
          <a:p>
            <a:pPr lvl="1"/>
            <a:r>
              <a:rPr lang="en-US" sz="1800" dirty="0" smtClean="0"/>
              <a:t>Owner group</a:t>
            </a:r>
          </a:p>
          <a:p>
            <a:pPr lvl="1"/>
            <a:r>
              <a:rPr lang="en-US" sz="1800" dirty="0" smtClean="0"/>
              <a:t>Ecoregion</a:t>
            </a:r>
          </a:p>
          <a:p>
            <a:pPr lvl="1"/>
            <a:r>
              <a:rPr lang="en-US" sz="1800" dirty="0" smtClean="0"/>
              <a:t>By pool – </a:t>
            </a:r>
          </a:p>
          <a:p>
            <a:pPr lvl="2"/>
            <a:r>
              <a:rPr lang="en-US" sz="1800" dirty="0" smtClean="0"/>
              <a:t>Live and dead trees</a:t>
            </a:r>
          </a:p>
          <a:p>
            <a:pPr lvl="2"/>
            <a:r>
              <a:rPr lang="en-US" sz="1800" dirty="0" smtClean="0"/>
              <a:t>Understory</a:t>
            </a:r>
          </a:p>
          <a:p>
            <a:pPr lvl="2"/>
            <a:r>
              <a:rPr lang="en-US" sz="1800" dirty="0" smtClean="0"/>
              <a:t>Below ground</a:t>
            </a:r>
          </a:p>
          <a:p>
            <a:pPr lvl="2"/>
            <a:r>
              <a:rPr lang="en-US" sz="1800" dirty="0" smtClean="0"/>
              <a:t>Soil organic carbon</a:t>
            </a:r>
          </a:p>
          <a:p>
            <a:pPr lvl="2"/>
            <a:r>
              <a:rPr lang="en-US" sz="1800" dirty="0" smtClean="0"/>
              <a:t>Down wood</a:t>
            </a:r>
          </a:p>
          <a:p>
            <a:pPr lvl="2"/>
            <a:r>
              <a:rPr lang="en-US" sz="1800" dirty="0" smtClean="0"/>
              <a:t>Forest floor </a:t>
            </a:r>
          </a:p>
        </p:txBody>
      </p:sp>
    </p:spTree>
    <p:extLst>
      <p:ext uri="{BB962C8B-B14F-4D97-AF65-F5344CB8AC3E}">
        <p14:creationId xmlns:p14="http://schemas.microsoft.com/office/powerpoint/2010/main" val="698019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:\Jaz G\Budget\11-13\2011-13 Budget Presentation\Images &amp; Graphics\Agency PowerPoint Swoosh (left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0" cy="2427111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1532" y="2203766"/>
            <a:ext cx="8529535" cy="4183213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</a:pPr>
            <a:r>
              <a:rPr lang="en-US" sz="1900" b="1" dirty="0" smtClean="0"/>
              <a:t>Live </a:t>
            </a:r>
            <a:r>
              <a:rPr lang="en-US" sz="1900" b="1" dirty="0"/>
              <a:t>trees</a:t>
            </a:r>
            <a:r>
              <a:rPr lang="en-US" sz="1800" dirty="0"/>
              <a:t>: Based on FIA regional biomass equations, adds foliage</a:t>
            </a:r>
          </a:p>
          <a:p>
            <a:pPr lvl="1">
              <a:lnSpc>
                <a:spcPct val="150000"/>
              </a:lnSpc>
            </a:pPr>
            <a:r>
              <a:rPr lang="en-US" sz="1900" b="1" dirty="0" smtClean="0"/>
              <a:t>Standing </a:t>
            </a:r>
            <a:r>
              <a:rPr lang="en-US" sz="1900" b="1" dirty="0"/>
              <a:t>dead trees</a:t>
            </a:r>
            <a:r>
              <a:rPr lang="en-US" sz="1800" dirty="0"/>
              <a:t>: Same as live trees, </a:t>
            </a:r>
            <a:r>
              <a:rPr lang="en-US" sz="1800" dirty="0" smtClean="0"/>
              <a:t>including reductions </a:t>
            </a:r>
            <a:r>
              <a:rPr lang="en-US" sz="1800" dirty="0"/>
              <a:t>for decay</a:t>
            </a:r>
          </a:p>
          <a:p>
            <a:pPr lvl="1">
              <a:lnSpc>
                <a:spcPct val="150000"/>
              </a:lnSpc>
            </a:pPr>
            <a:r>
              <a:rPr lang="en-US" sz="1900" b="1" dirty="0"/>
              <a:t>Understory vegetation</a:t>
            </a:r>
            <a:r>
              <a:rPr lang="en-US" sz="1800" dirty="0"/>
              <a:t>: As modeled and populated in FIA </a:t>
            </a:r>
            <a:r>
              <a:rPr lang="en-US" sz="1800" dirty="0" err="1" smtClean="0"/>
              <a:t>DataBase</a:t>
            </a:r>
            <a:endParaRPr lang="en-US" sz="1800" dirty="0" smtClean="0"/>
          </a:p>
          <a:p>
            <a:pPr lvl="1">
              <a:lnSpc>
                <a:spcPct val="150000"/>
              </a:lnSpc>
            </a:pPr>
            <a:r>
              <a:rPr lang="en-US" sz="1900" b="1" dirty="0"/>
              <a:t>Down </a:t>
            </a:r>
            <a:r>
              <a:rPr lang="en-US" sz="1900" b="1" dirty="0" smtClean="0"/>
              <a:t>wood debris</a:t>
            </a:r>
            <a:r>
              <a:rPr lang="en-US" sz="2000" dirty="0" smtClean="0"/>
              <a:t>: </a:t>
            </a:r>
            <a:r>
              <a:rPr lang="en-US" sz="2000" dirty="0"/>
              <a:t>Use collected measurements and National FIA estimation protocol, piles not included </a:t>
            </a:r>
          </a:p>
          <a:p>
            <a:pPr lvl="1">
              <a:lnSpc>
                <a:spcPct val="150000"/>
              </a:lnSpc>
            </a:pPr>
            <a:r>
              <a:rPr lang="en-US" sz="1900" b="1" dirty="0"/>
              <a:t>Forest floor</a:t>
            </a:r>
            <a:r>
              <a:rPr lang="en-US" sz="2000" dirty="0"/>
              <a:t>: Use collected measurements and national estimation protocol</a:t>
            </a:r>
          </a:p>
          <a:p>
            <a:pPr lvl="1">
              <a:lnSpc>
                <a:spcPct val="150000"/>
              </a:lnSpc>
            </a:pPr>
            <a:r>
              <a:rPr lang="en-US" sz="1900" b="1" dirty="0" smtClean="0"/>
              <a:t>Roots</a:t>
            </a:r>
            <a:r>
              <a:rPr lang="en-US" sz="2200" dirty="0" smtClean="0"/>
              <a:t> </a:t>
            </a:r>
            <a:r>
              <a:rPr lang="en-US" sz="1800" dirty="0"/>
              <a:t>on live and standing dead trees: </a:t>
            </a:r>
            <a:r>
              <a:rPr lang="en-US" sz="1800" dirty="0" smtClean="0"/>
              <a:t>Uses </a:t>
            </a:r>
            <a:r>
              <a:rPr lang="en-US" sz="1800" dirty="0"/>
              <a:t>National FIA protocol </a:t>
            </a:r>
            <a:r>
              <a:rPr lang="en-US" sz="1800" dirty="0" smtClean="0"/>
              <a:t> </a:t>
            </a:r>
            <a:endParaRPr lang="en-US" sz="1800" dirty="0"/>
          </a:p>
          <a:p>
            <a:pPr lvl="1">
              <a:lnSpc>
                <a:spcPct val="150000"/>
              </a:lnSpc>
            </a:pPr>
            <a:r>
              <a:rPr lang="en-US" sz="1900" b="1" dirty="0" smtClean="0"/>
              <a:t>Organic </a:t>
            </a:r>
            <a:r>
              <a:rPr lang="en-US" sz="1900" b="1" dirty="0"/>
              <a:t>soils</a:t>
            </a:r>
            <a:r>
              <a:rPr lang="en-US" sz="1800" dirty="0"/>
              <a:t>: As modeled and populated in </a:t>
            </a:r>
            <a:r>
              <a:rPr lang="en-US" sz="1800" dirty="0" smtClean="0"/>
              <a:t>FIA </a:t>
            </a:r>
            <a:r>
              <a:rPr lang="en-US" sz="1800" dirty="0" err="1" smtClean="0"/>
              <a:t>DataBase</a:t>
            </a:r>
            <a:r>
              <a:rPr lang="en-US" sz="1800" dirty="0" smtClean="0"/>
              <a:t> using Domke </a:t>
            </a:r>
            <a:r>
              <a:rPr lang="en-US" sz="1800" dirty="0"/>
              <a:t>et al. </a:t>
            </a:r>
            <a:r>
              <a:rPr lang="en-US" sz="1800" dirty="0" smtClean="0"/>
              <a:t>(2017)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031" y="1213555"/>
            <a:ext cx="5431681" cy="844383"/>
          </a:xfrm>
        </p:spPr>
        <p:txBody>
          <a:bodyPr/>
          <a:lstStyle/>
          <a:p>
            <a:pPr algn="ctr"/>
            <a:r>
              <a:rPr lang="en-US" b="1" i="1" u="sng" dirty="0" smtClean="0"/>
              <a:t>Forest Carbon Stocks</a:t>
            </a:r>
            <a:endParaRPr lang="en-US" b="1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51839" y="6325844"/>
            <a:ext cx="7640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900" dirty="0" err="1"/>
              <a:t>Domke</a:t>
            </a:r>
            <a:r>
              <a:rPr lang="en-US" sz="900" dirty="0"/>
              <a:t>, G.M.; Perry, C.H.; Walters, B.F.; Nave, L.E.; Woodall, C.W.; Swanston, C.W. 2017. Towards inventory-based estimates of soil organic carbon in forests of the United States. Ecological Restoration 27(4): 1223-1235. DOI: 10.1002/eap.1516. (accessed: November 2, 2017).</a:t>
            </a:r>
          </a:p>
          <a:p>
            <a:pPr indent="-457200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788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U:\Jaz G\Budget\11-13\2011-13 Budget Presentation\Images &amp; Graphics\Agency PowerPoint Swoosh (left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427111"/>
          </a:xfrm>
          <a:prstGeom prst="rect">
            <a:avLst/>
          </a:prstGeom>
          <a:noFill/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117488" y="1022415"/>
            <a:ext cx="5431681" cy="844383"/>
          </a:xfrm>
        </p:spPr>
        <p:txBody>
          <a:bodyPr>
            <a:normAutofit/>
          </a:bodyPr>
          <a:lstStyle/>
          <a:p>
            <a:pPr algn="ctr"/>
            <a:r>
              <a:rPr lang="en-US" sz="2800" b="1" i="1" u="sng" dirty="0" smtClean="0"/>
              <a:t>Forest Carbon Stocks</a:t>
            </a:r>
            <a:endParaRPr lang="en-US" sz="2800" b="1" i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926372"/>
              </p:ext>
            </p:extLst>
          </p:nvPr>
        </p:nvGraphicFramePr>
        <p:xfrm>
          <a:off x="2346959" y="1866798"/>
          <a:ext cx="4972741" cy="4671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7961"/>
                <a:gridCol w="1300802"/>
                <a:gridCol w="943978"/>
              </a:tblGrid>
              <a:tr h="936245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</a:rPr>
                        <a:t>Oregon </a:t>
                      </a:r>
                      <a:r>
                        <a:rPr lang="en-US" sz="2000" u="none" strike="noStrike" dirty="0" smtClean="0">
                          <a:effectLst/>
                        </a:rPr>
                        <a:t>Statewide Forest Carbon Stocks by Forest Pools</a:t>
                      </a:r>
                      <a:r>
                        <a:rPr lang="en-US" sz="2000" u="none" strike="noStrike" dirty="0">
                          <a:effectLst/>
                        </a:rPr>
                        <a:t>, 2007-2016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56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</a:rPr>
                        <a:t>Forest Carbon Pools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Total Carbon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SE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</a:tr>
              <a:tr h="392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million metric tons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Live </a:t>
                      </a:r>
                      <a:r>
                        <a:rPr lang="en-US" sz="1800" u="none" strike="noStrike" dirty="0" smtClean="0">
                          <a:effectLst/>
                        </a:rPr>
                        <a:t>Trees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1,039.0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9.6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</a:tr>
              <a:tr h="332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Standing Dead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79.0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</a:tr>
              <a:tr h="332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Understory Veg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34.0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</a:tr>
              <a:tr h="332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Down Woody Debris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156.8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</a:tr>
              <a:tr h="332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Forest Floor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117.19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</a:tr>
              <a:tr h="332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Roots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238.0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</a:tr>
              <a:tr h="332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Soil Organic 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1,575.27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7.55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tint val="20000"/>
                        <a:alpha val="81000"/>
                      </a:schemeClr>
                    </a:solidFill>
                  </a:tcPr>
                </a:tc>
              </a:tr>
              <a:tr h="4832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All Pools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3,239.7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16.7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2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105751"/>
              </p:ext>
            </p:extLst>
          </p:nvPr>
        </p:nvGraphicFramePr>
        <p:xfrm>
          <a:off x="809016" y="160738"/>
          <a:ext cx="7509753" cy="6371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283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20" y="289561"/>
            <a:ext cx="7597038" cy="62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21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90512"/>
            <a:ext cx="857250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03246"/>
            <a:ext cx="857250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:\Jaz G\Budget\11-13\2011-13 Budget Presentation\Images &amp; Graphics\Agency PowerPoint Swoosh (left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4271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96403" y="2571574"/>
            <a:ext cx="5806627" cy="2308324"/>
          </a:xfrm>
          <a:prstGeom prst="rect">
            <a:avLst/>
          </a:prstGeom>
          <a:solidFill>
            <a:schemeClr val="bg1">
              <a:lumMod val="85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Work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Effort accomplished </a:t>
            </a:r>
            <a:r>
              <a:rPr lang="en-US" sz="2400" dirty="0"/>
              <a:t>to </a:t>
            </a:r>
            <a:r>
              <a:rPr lang="en-US" sz="2400" dirty="0" smtClean="0"/>
              <a:t>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Results!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Tables </a:t>
            </a:r>
            <a:r>
              <a:rPr lang="en-US" sz="2400" dirty="0"/>
              <a:t>– </a:t>
            </a:r>
            <a:r>
              <a:rPr lang="en-US" sz="2400" dirty="0" smtClean="0"/>
              <a:t>briefly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Figures – detailed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Discussion and next steps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sp>
        <p:nvSpPr>
          <p:cNvPr id="2" name="AutoShape 2" descr="Image result for USFS PNW FI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2816" y="1554804"/>
            <a:ext cx="7189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Oregon Forest Ecosystems Carbon Report</a:t>
            </a:r>
          </a:p>
        </p:txBody>
      </p:sp>
    </p:spTree>
    <p:extLst>
      <p:ext uri="{BB962C8B-B14F-4D97-AF65-F5344CB8AC3E}">
        <p14:creationId xmlns:p14="http://schemas.microsoft.com/office/powerpoint/2010/main" val="36421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21" y="150311"/>
            <a:ext cx="6540109" cy="65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7" y="61287"/>
            <a:ext cx="7086409" cy="668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95" y="125259"/>
            <a:ext cx="6584004" cy="657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:\Jaz G\Budget\11-13\2011-13 Budget Presentation\Images &amp; Graphics\Agency PowerPoint Swoosh (left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4271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097" y="1213555"/>
            <a:ext cx="4945300" cy="844383"/>
          </a:xfrm>
        </p:spPr>
        <p:txBody>
          <a:bodyPr/>
          <a:lstStyle/>
          <a:p>
            <a:pPr algn="ctr"/>
            <a:r>
              <a:rPr lang="en-US" i="1" u="sng" dirty="0" smtClean="0"/>
              <a:t>Forest Carbon Flux</a:t>
            </a:r>
            <a:endParaRPr lang="en-US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277781" y="2215238"/>
            <a:ext cx="68019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Every pool of forest carbon has a rate of carbon input and rate of carbon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Flux represents the amount of carbon going into a pool minus the amount going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Flux is reported in units of CO</a:t>
            </a:r>
            <a:r>
              <a:rPr lang="en-US" baseline="-25000" dirty="0" smtClean="0"/>
              <a:t>2</a:t>
            </a:r>
            <a:r>
              <a:rPr lang="en-US" dirty="0" smtClean="0"/>
              <a:t> equivalents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estimates of forest carbon flux </a:t>
            </a:r>
            <a:r>
              <a:rPr lang="en-US" dirty="0" smtClean="0"/>
              <a:t>were </a:t>
            </a:r>
            <a:r>
              <a:rPr lang="en-US" dirty="0"/>
              <a:t>based on </a:t>
            </a:r>
            <a:r>
              <a:rPr lang="en-US" u="sng" dirty="0"/>
              <a:t>one </a:t>
            </a:r>
            <a:r>
              <a:rPr lang="en-US" dirty="0"/>
              <a:t>repeat measurement </a:t>
            </a:r>
            <a:r>
              <a:rPr lang="en-US" dirty="0" smtClean="0"/>
              <a:t>on </a:t>
            </a:r>
            <a:r>
              <a:rPr lang="en-US" dirty="0"/>
              <a:t>60% of all plots in Oregon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100% of all forest inventory plots will be </a:t>
            </a:r>
            <a:r>
              <a:rPr lang="en-US" dirty="0" err="1" smtClean="0"/>
              <a:t>remeasured</a:t>
            </a:r>
            <a:r>
              <a:rPr lang="en-US" dirty="0" smtClean="0"/>
              <a:t> by 2020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Annual forest carbon flux is estimated from actual measurements of growth, removals, and mortality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738707"/>
              </p:ext>
            </p:extLst>
          </p:nvPr>
        </p:nvGraphicFramePr>
        <p:xfrm>
          <a:off x="2569029" y="1829690"/>
          <a:ext cx="4558086" cy="4889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0446"/>
                <a:gridCol w="978820"/>
                <a:gridCol w="978820"/>
              </a:tblGrid>
              <a:tr h="10626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baseline="0" dirty="0" smtClean="0">
                          <a:effectLst/>
                        </a:rPr>
                        <a:t>Annual Net </a:t>
                      </a:r>
                      <a:r>
                        <a:rPr lang="en-US" sz="1800" b="1" u="none" strike="noStrike" baseline="0" dirty="0">
                          <a:effectLst/>
                        </a:rPr>
                        <a:t>CO2e </a:t>
                      </a:r>
                      <a:r>
                        <a:rPr lang="en-US" sz="1800" b="1" u="none" strike="noStrike" baseline="0" dirty="0" smtClean="0">
                          <a:effectLst/>
                        </a:rPr>
                        <a:t>Flux From Forest Pools </a:t>
                      </a:r>
                      <a:r>
                        <a:rPr lang="en-US" sz="1800" b="1" u="none" strike="noStrike" baseline="0" dirty="0">
                          <a:effectLst/>
                        </a:rPr>
                        <a:t>in </a:t>
                      </a:r>
                      <a:r>
                        <a:rPr lang="en-US" sz="1800" b="1" u="none" strike="noStrike" baseline="0" dirty="0" smtClean="0">
                          <a:effectLst/>
                        </a:rPr>
                        <a:t>Forest Land Remaining Forest Land</a:t>
                      </a:r>
                      <a:r>
                        <a:rPr lang="en-US" sz="1800" b="1" u="none" strike="noStrike" baseline="0" dirty="0">
                          <a:effectLst/>
                        </a:rPr>
                        <a:t>, 2001-2006 to 2011-2016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76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baseline="0" dirty="0">
                          <a:effectLst/>
                        </a:rPr>
                        <a:t> 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Forest Carbon Pools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baseline="0" dirty="0">
                          <a:effectLst/>
                        </a:rPr>
                        <a:t>Net flux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Total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SE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</a:tr>
              <a:tr h="510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i="1" u="none" strike="noStrike" baseline="0" dirty="0" smtClean="0">
                          <a:effectLst/>
                        </a:rPr>
                        <a:t>Million Metric Tons </a:t>
                      </a:r>
                      <a:r>
                        <a:rPr lang="en-US" sz="1600" i="1" u="none" strike="noStrike" baseline="0" dirty="0">
                          <a:effectLst/>
                        </a:rPr>
                        <a:t>CO2 </a:t>
                      </a:r>
                      <a:r>
                        <a:rPr lang="en-US" sz="1600" i="1" u="none" strike="noStrike" baseline="0" dirty="0" smtClean="0">
                          <a:effectLst/>
                        </a:rPr>
                        <a:t>equivalent/</a:t>
                      </a:r>
                      <a:r>
                        <a:rPr lang="en-US" sz="1600" i="1" u="none" strike="noStrike" baseline="0" dirty="0" err="1" smtClean="0">
                          <a:effectLst/>
                        </a:rPr>
                        <a:t>yr</a:t>
                      </a:r>
                      <a:endParaRPr lang="en-US" sz="1600" b="0" i="1" u="none" strike="noStrike" baseline="0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Live Trees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31.73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</a:tr>
              <a:tr h="37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baseline="0" dirty="0" smtClean="0">
                          <a:effectLst/>
                        </a:rPr>
                        <a:t>Standing Dead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-.018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</a:tr>
              <a:tr h="294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baseline="0" dirty="0" smtClean="0">
                          <a:effectLst/>
                        </a:rPr>
                        <a:t>Understory Veg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baseline="0" dirty="0" smtClean="0">
                          <a:effectLst/>
                          <a:latin typeface="+mn-lt"/>
                        </a:rPr>
                        <a:t>-0.21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baseline="0" dirty="0" smtClean="0">
                          <a:effectLst/>
                          <a:latin typeface="+mn-lt"/>
                        </a:rPr>
                        <a:t>0.04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</a:tr>
              <a:tr h="294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baseline="0" dirty="0" smtClean="0">
                          <a:effectLst/>
                        </a:rPr>
                        <a:t>Down Woody Debris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-6.82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0.82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</a:tr>
              <a:tr h="367578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u="none" strike="noStrike" baseline="0" dirty="0" smtClean="0">
                          <a:effectLst/>
                        </a:rPr>
                        <a:t>Forest Floor</a:t>
                      </a:r>
                      <a:endParaRPr lang="nl-NL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baseline="0" dirty="0" smtClean="0">
                          <a:effectLst/>
                          <a:latin typeface="+mn-lt"/>
                        </a:rPr>
                        <a:t>0.56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</a:tr>
              <a:tr h="294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Roots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5.98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</a:tr>
              <a:tr h="294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baseline="0" dirty="0" smtClean="0">
                          <a:effectLst/>
                        </a:rPr>
                        <a:t>Soil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baseline="0" dirty="0" smtClean="0">
                          <a:effectLst/>
                          <a:latin typeface="+mn-lt"/>
                        </a:rPr>
                        <a:t>-0.17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</a:tr>
              <a:tr h="4894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baseline="0" dirty="0">
                          <a:effectLst/>
                          <a:latin typeface="+mn-lt"/>
                        </a:rPr>
                        <a:t>Net flux All Pools</a:t>
                      </a:r>
                      <a:endParaRPr lang="en-US" sz="2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30.91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baseline="0" dirty="0" smtClean="0">
                          <a:effectLst/>
                          <a:latin typeface="+mn-lt"/>
                        </a:rPr>
                        <a:t>3.77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82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 descr="U:\Jaz G\Budget\11-13\2011-13 Budget Presentation\Images &amp; Graphics\Agency PowerPoint Swoosh (left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42711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65377" y="1213555"/>
            <a:ext cx="4173778" cy="58031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u="sng" dirty="0" smtClean="0">
                <a:solidFill>
                  <a:srgbClr val="FFFF00"/>
                </a:solidFill>
              </a:rPr>
              <a:t>Forest Carbon Flux</a:t>
            </a:r>
            <a:endParaRPr lang="en-US" sz="3600" b="1" i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90512"/>
            <a:ext cx="857250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07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863003"/>
              </p:ext>
            </p:extLst>
          </p:nvPr>
        </p:nvGraphicFramePr>
        <p:xfrm>
          <a:off x="185057" y="76201"/>
          <a:ext cx="8958943" cy="625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9787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8" y="341884"/>
            <a:ext cx="857250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637557"/>
              </p:ext>
            </p:extLst>
          </p:nvPr>
        </p:nvGraphicFramePr>
        <p:xfrm>
          <a:off x="1250249" y="942109"/>
          <a:ext cx="6282665" cy="478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05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298191"/>
            <a:ext cx="6462436" cy="609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:\Jaz G\Budget\11-13\2011-13 Budget Presentation\Images &amp; Graphics\Agency PowerPoint Swoosh (left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4271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1630" y="2505684"/>
            <a:ext cx="6175506" cy="3754874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report will provide summaries of total forest carbon stocks and flux by ecoregion, ownership, forest type, and forest pool.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Report data comes from measurements collected by the </a:t>
            </a:r>
            <a:r>
              <a:rPr lang="en-US" sz="2000" b="1" i="1" dirty="0" smtClean="0"/>
              <a:t>USFS Forest Inventory and Analysis Program</a:t>
            </a:r>
            <a:r>
              <a:rPr lang="en-US" sz="2000" dirty="0" smtClean="0"/>
              <a:t> on forest inventory plots in Oregon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Stocks based on 2001 to 2016 measurements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Flux based on forest land remaining forest land</a:t>
            </a:r>
            <a:r>
              <a:rPr lang="en-US" sz="2000" dirty="0"/>
              <a:t>, </a:t>
            </a:r>
            <a:r>
              <a:rPr lang="en-US" sz="2000" dirty="0" smtClean="0"/>
              <a:t>comparing 2001-2006 </a:t>
            </a:r>
            <a:r>
              <a:rPr lang="en-US" sz="2000" dirty="0"/>
              <a:t>to 2011-2016</a:t>
            </a:r>
            <a:endParaRPr lang="en-US" sz="2000" dirty="0">
              <a:solidFill>
                <a:srgbClr val="000000"/>
              </a:solidFill>
              <a:latin typeface="MS Sans Serif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72816" y="1554804"/>
            <a:ext cx="7189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Oregon Forest Ecosystems Carbon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563" y="4528129"/>
            <a:ext cx="2585494" cy="20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9" y="310244"/>
            <a:ext cx="8566457" cy="62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549310"/>
              </p:ext>
            </p:extLst>
          </p:nvPr>
        </p:nvGraphicFramePr>
        <p:xfrm>
          <a:off x="532437" y="625033"/>
          <a:ext cx="8085590" cy="5607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89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729970"/>
              </p:ext>
            </p:extLst>
          </p:nvPr>
        </p:nvGraphicFramePr>
        <p:xfrm>
          <a:off x="1121229" y="664030"/>
          <a:ext cx="6988628" cy="515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6066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:\Jaz G\Budget\11-13\2011-13 Budget Presentation\Images &amp; Graphics\Agency PowerPoint Swoosh (left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4271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976" y="954475"/>
            <a:ext cx="4945300" cy="844383"/>
          </a:xfrm>
        </p:spPr>
        <p:txBody>
          <a:bodyPr/>
          <a:lstStyle/>
          <a:p>
            <a:pPr algn="ctr"/>
            <a:r>
              <a:rPr lang="en-US" i="1" u="sng" dirty="0" smtClean="0"/>
              <a:t>Summary</a:t>
            </a:r>
            <a:endParaRPr lang="en-US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27612" y="201113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Carbon storage in Oregon’s forests is about 3.2 billion metric tons.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Each year, Oregon’s forests sequester about 30.9 million metric tons </a:t>
            </a:r>
            <a:r>
              <a:rPr lang="en-US" sz="2400" dirty="0"/>
              <a:t>of CO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equivalents.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Flux of carbon released from wildfire was </a:t>
            </a:r>
            <a:r>
              <a:rPr lang="en-US" sz="2400" dirty="0"/>
              <a:t>smaller than the standard error of 3.8 on the total net flux of 30.9 million metric </a:t>
            </a:r>
            <a:r>
              <a:rPr lang="en-US" sz="2400" dirty="0" smtClean="0"/>
              <a:t>tons.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Carbon stored in harvested wood products will be completed later this year</a:t>
            </a:r>
          </a:p>
        </p:txBody>
      </p:sp>
    </p:spTree>
    <p:extLst>
      <p:ext uri="{BB962C8B-B14F-4D97-AF65-F5344CB8AC3E}">
        <p14:creationId xmlns:p14="http://schemas.microsoft.com/office/powerpoint/2010/main" val="29132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U:\Jaz G\Budget\11-13\2011-13 Budget Presentation\Images &amp; Graphics\Agency PowerPoint Swoosh (left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7937"/>
            <a:ext cx="9144000" cy="242711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06097" y="1213555"/>
            <a:ext cx="4945300" cy="8443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i="1" u="sng" dirty="0" smtClean="0"/>
              <a:t>Questions?</a:t>
            </a:r>
            <a:endParaRPr lang="en-US" sz="6000" b="1" i="1" u="sng" dirty="0"/>
          </a:p>
        </p:txBody>
      </p:sp>
    </p:spTree>
    <p:extLst>
      <p:ext uri="{BB962C8B-B14F-4D97-AF65-F5344CB8AC3E}">
        <p14:creationId xmlns:p14="http://schemas.microsoft.com/office/powerpoint/2010/main" val="6430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U:\Jaz G\Budget\11-13\2011-13 Budget Presentation\Images &amp; Graphics\Agency PowerPoint Swoosh (left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00223"/>
            <a:ext cx="9144000" cy="24271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7074" y="2514197"/>
            <a:ext cx="3684812" cy="2246769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Report format based on California Forest ecosystem and Harvested Wood Product Carbon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Layout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Figures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85731" y="1250004"/>
            <a:ext cx="7189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Oregon Forest Ecosystems Carbon Report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6686" y="2139579"/>
            <a:ext cx="3820886" cy="461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U:\Jaz G\Budget\11-13\2011-13 Budget Presentation\Images &amp; Graphics\Agency PowerPoint Swoosh (left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4271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822" y="1101548"/>
            <a:ext cx="6512378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+mn-lt"/>
              </a:rPr>
              <a:t>Work </a:t>
            </a:r>
            <a:r>
              <a:rPr lang="en-US" sz="3600" b="1" dirty="0">
                <a:solidFill>
                  <a:srgbClr val="FFFF00"/>
                </a:solidFill>
                <a:latin typeface="+mn-lt"/>
              </a:rPr>
              <a:t>plan and </a:t>
            </a:r>
            <a:r>
              <a:rPr lang="en-US" sz="3600" b="1" dirty="0" smtClean="0">
                <a:solidFill>
                  <a:srgbClr val="FFFF00"/>
                </a:solidFill>
                <a:latin typeface="+mn-lt"/>
              </a:rPr>
              <a:t>timeline</a:t>
            </a:r>
            <a:endParaRPr lang="en-US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974" y="2525082"/>
            <a:ext cx="7657197" cy="2800767"/>
          </a:xfrm>
          <a:prstGeom prst="rect">
            <a:avLst/>
          </a:prstGeom>
          <a:solidFill>
            <a:schemeClr val="bg1">
              <a:lumMod val="85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Deliver draft tables – Completed </a:t>
            </a:r>
            <a:r>
              <a:rPr lang="en-US" sz="2800" dirty="0" smtClean="0"/>
              <a:t> Dec. 2018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Federal government shutdown – Completed Jan. 2019</a:t>
            </a: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Analysis and prepare draft report –  In progress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Final report – June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-101797"/>
            <a:ext cx="9285514" cy="71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57" y="0"/>
            <a:ext cx="4310743" cy="33310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84" y="2980508"/>
            <a:ext cx="5140746" cy="397239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398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68222" y="1050514"/>
            <a:ext cx="2934264" cy="4554140"/>
          </a:xfrm>
          <a:prstGeom prst="rect">
            <a:avLst/>
          </a:prstGeom>
          <a:solidFill>
            <a:schemeClr val="bg1">
              <a:lumMod val="75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7" y="1050514"/>
            <a:ext cx="5893594" cy="45541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68222" y="1422617"/>
            <a:ext cx="3015948" cy="994172"/>
          </a:xfrm>
        </p:spPr>
        <p:txBody>
          <a:bodyPr>
            <a:normAutofit fontScale="90000"/>
          </a:bodyPr>
          <a:lstStyle/>
          <a:p>
            <a:r>
              <a:rPr lang="en-US" sz="2250" dirty="0">
                <a:latin typeface="+mn-lt"/>
              </a:rPr>
              <a:t>FIA Field Measured Plots in Oregon: Base </a:t>
            </a:r>
            <a:r>
              <a:rPr lang="en-US" sz="2250" dirty="0" smtClean="0">
                <a:latin typeface="+mn-lt"/>
              </a:rPr>
              <a:t>grid plus </a:t>
            </a:r>
            <a:r>
              <a:rPr lang="en-US" sz="2250" dirty="0">
                <a:latin typeface="+mn-lt"/>
              </a:rPr>
              <a:t>R6 Intensified </a:t>
            </a:r>
            <a:r>
              <a:rPr lang="en-US" sz="2250" dirty="0" smtClean="0">
                <a:latin typeface="+mn-lt"/>
              </a:rPr>
              <a:t>grid </a:t>
            </a:r>
            <a:endParaRPr lang="en-US" sz="225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4149" y="2416789"/>
            <a:ext cx="21203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Adds: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4,350 </a:t>
            </a:r>
            <a:r>
              <a:rPr lang="en-US" sz="2000" dirty="0"/>
              <a:t>National Forest plots 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/>
              <a:t>Plot density of 1 per 1,850 ac. outside of </a:t>
            </a:r>
            <a:r>
              <a:rPr lang="en-US" sz="2000" dirty="0" smtClean="0"/>
              <a:t>wilderness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93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536" y="365126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Report tables - overview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Index - </a:t>
            </a:r>
          </a:p>
          <a:p>
            <a:pPr lvl="1"/>
            <a:r>
              <a:rPr lang="en-US" sz="2000" dirty="0" smtClean="0"/>
              <a:t>A – Forest land area </a:t>
            </a:r>
          </a:p>
          <a:p>
            <a:pPr lvl="1"/>
            <a:r>
              <a:rPr lang="en-US" sz="2000" dirty="0" smtClean="0"/>
              <a:t>B – Carbon flux</a:t>
            </a:r>
          </a:p>
          <a:p>
            <a:pPr lvl="1"/>
            <a:r>
              <a:rPr lang="en-US" sz="2000" dirty="0" smtClean="0"/>
              <a:t>C – Carbon stocks</a:t>
            </a:r>
          </a:p>
          <a:p>
            <a:pPr lvl="1"/>
            <a:r>
              <a:rPr lang="en-US" sz="2000" dirty="0" smtClean="0"/>
              <a:t>D – Carbon stocks by forest type</a:t>
            </a:r>
          </a:p>
          <a:p>
            <a:pPr lvl="1"/>
            <a:r>
              <a:rPr lang="en-US" sz="2000" dirty="0" smtClean="0"/>
              <a:t>Other </a:t>
            </a:r>
            <a:r>
              <a:rPr lang="en-US" sz="2000" dirty="0"/>
              <a:t>– </a:t>
            </a:r>
            <a:r>
              <a:rPr lang="en-US" sz="2000" dirty="0" smtClean="0"/>
              <a:t> Land use/land change, non-CO2 GHG emissions </a:t>
            </a:r>
          </a:p>
          <a:p>
            <a:pPr lvl="1"/>
            <a:r>
              <a:rPr lang="en-US" sz="2000" dirty="0" smtClean="0"/>
              <a:t>Tables 4.1 – 4.33, tables within text of report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01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4392D3378D14389824BE597662278" ma:contentTypeVersion="6" ma:contentTypeDescription="Create a new document." ma:contentTypeScope="" ma:versionID="e7fd6a2de9f76cd1ad0e0b7b0477412e">
  <xsd:schema xmlns:xsd="http://www.w3.org/2001/XMLSchema" xmlns:xs="http://www.w3.org/2001/XMLSchema" xmlns:p="http://schemas.microsoft.com/office/2006/metadata/properties" xmlns:ns2="90ba8fc8-01b3-43ab-b991-9aff72ec3f01" targetNamespace="http://schemas.microsoft.com/office/2006/metadata/properties" ma:root="true" ma:fieldsID="ed884d92dfcc014a0e23d85c7c4abfb8" ns2:_="">
    <xsd:import namespace="90ba8fc8-01b3-43ab-b991-9aff72ec3f0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a8fc8-01b3-43ab-b991-9aff72ec3f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429203-0FD9-4893-B378-2F05A2C767A3}"/>
</file>

<file path=customXml/itemProps2.xml><?xml version="1.0" encoding="utf-8"?>
<ds:datastoreItem xmlns:ds="http://schemas.openxmlformats.org/officeDocument/2006/customXml" ds:itemID="{2B0BC534-4484-4252-BBA4-3B9D430DE513}"/>
</file>

<file path=customXml/itemProps3.xml><?xml version="1.0" encoding="utf-8"?>
<ds:datastoreItem xmlns:ds="http://schemas.openxmlformats.org/officeDocument/2006/customXml" ds:itemID="{09223FCF-73C6-4E98-8F17-E2DED4B7DDD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12802</TotalTime>
  <Words>1049</Words>
  <Application>Microsoft Office PowerPoint</Application>
  <PresentationFormat>On-screen Show (4:3)</PresentationFormat>
  <Paragraphs>226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Algerian</vt:lpstr>
      <vt:lpstr>Arial</vt:lpstr>
      <vt:lpstr>Calibri</vt:lpstr>
      <vt:lpstr>Calibri Light</vt:lpstr>
      <vt:lpstr>MS Sans Serif</vt:lpstr>
      <vt:lpstr>Trebuchet MS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Work plan and timeline</vt:lpstr>
      <vt:lpstr>PowerPoint Presentation</vt:lpstr>
      <vt:lpstr>PowerPoint Presentation</vt:lpstr>
      <vt:lpstr>FIA Field Measured Plots in Oregon: Base grid plus R6 Intensified grid </vt:lpstr>
      <vt:lpstr>Report tables - overview</vt:lpstr>
      <vt:lpstr>Tables overview - A</vt:lpstr>
      <vt:lpstr>Tables overview - B</vt:lpstr>
      <vt:lpstr>Tables overview - C</vt:lpstr>
      <vt:lpstr>Tables overview - D</vt:lpstr>
      <vt:lpstr>Forest Carbon Stocks</vt:lpstr>
      <vt:lpstr>Forest Carbon Stocks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Forest Carbon Flux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Company>Oregon Department of Forestry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YOST Andrew</dc:creator>
  <cp:lastModifiedBy>YOST Andrew</cp:lastModifiedBy>
  <cp:revision>452</cp:revision>
  <dcterms:created xsi:type="dcterms:W3CDTF">2018-12-24T18:18:48Z</dcterms:created>
  <dcterms:modified xsi:type="dcterms:W3CDTF">2019-03-21T18:26:06Z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0x010100B0C4392D3378D14389824BE597662278</vt:lpwstr>
  </property>
  <property fmtid="{D5CDD505-2E9C-101B-9397-08002B2CF9AE}" pid="3" name="ODFCategory">
    <vt:lpwstr/>
  </property>
  <property fmtid="{D5CDD505-2E9C-101B-9397-08002B2CF9AE}" pid="5" name="ODFCategories">
    <vt:lpwstr>Forest Benefits; Forest Carbon; Carbon Accounting</vt:lpwstr>
  </property>
  <property fmtid="{D5CDD505-2E9C-101B-9397-08002B2CF9AE}" pid="6" name="Tags">
    <vt:lpwstr>ForestBenefits</vt:lpwstr>
  </property>
  <property fmtid="{D5CDD505-2E9C-101B-9397-08002B2CF9AE}" pid="7" name="PubType">
    <vt:lpwstr>SupportingDocs, maps &amp; data</vt:lpwstr>
  </property>
</Properties>
</file>