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30"/>
  </p:notesMasterIdLst>
  <p:sldIdLst>
    <p:sldId id="256" r:id="rId2"/>
    <p:sldId id="261" r:id="rId3"/>
    <p:sldId id="262" r:id="rId4"/>
    <p:sldId id="270" r:id="rId5"/>
    <p:sldId id="319" r:id="rId6"/>
    <p:sldId id="272" r:id="rId7"/>
    <p:sldId id="275" r:id="rId8"/>
    <p:sldId id="258" r:id="rId9"/>
    <p:sldId id="276" r:id="rId10"/>
    <p:sldId id="300" r:id="rId11"/>
    <p:sldId id="259" r:id="rId12"/>
    <p:sldId id="301" r:id="rId13"/>
    <p:sldId id="308" r:id="rId14"/>
    <p:sldId id="303" r:id="rId15"/>
    <p:sldId id="318" r:id="rId16"/>
    <p:sldId id="309" r:id="rId17"/>
    <p:sldId id="282" r:id="rId18"/>
    <p:sldId id="304" r:id="rId19"/>
    <p:sldId id="305" r:id="rId20"/>
    <p:sldId id="310" r:id="rId21"/>
    <p:sldId id="312" r:id="rId22"/>
    <p:sldId id="313" r:id="rId23"/>
    <p:sldId id="315" r:id="rId24"/>
    <p:sldId id="314" r:id="rId25"/>
    <p:sldId id="320" r:id="rId26"/>
    <p:sldId id="316" r:id="rId27"/>
    <p:sldId id="321" r:id="rId28"/>
    <p:sldId id="31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E3AFC2-80D2-4633-BCC0-C102DB897AD3}" v="5" dt="2025-03-31T18:30:42.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81655" autoAdjust="0"/>
  </p:normalViewPr>
  <p:slideViewPr>
    <p:cSldViewPr snapToGrid="0">
      <p:cViewPr varScale="1">
        <p:scale>
          <a:sx n="93" d="100"/>
          <a:sy n="93" d="100"/>
        </p:scale>
        <p:origin x="744" y="64"/>
      </p:cViewPr>
      <p:guideLst/>
    </p:cSldViewPr>
  </p:slideViewPr>
  <p:outlineViewPr>
    <p:cViewPr>
      <p:scale>
        <a:sx n="33" d="100"/>
        <a:sy n="33" d="100"/>
      </p:scale>
      <p:origin x="0" y="-19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Vanderzee (she/they)" userId="7092920a-cf0c-41b0-a2fc-aaf6b1625191" providerId="ADAL" clId="{B5E3AFC2-80D2-4633-BCC0-C102DB897AD3}"/>
    <pc:docChg chg="undo redo custSel modSld">
      <pc:chgData name="Vanessa Vanderzee (she/they)" userId="7092920a-cf0c-41b0-a2fc-aaf6b1625191" providerId="ADAL" clId="{B5E3AFC2-80D2-4633-BCC0-C102DB897AD3}" dt="2025-03-31T18:08:11.464" v="78"/>
      <pc:docMkLst>
        <pc:docMk/>
      </pc:docMkLst>
      <pc:sldChg chg="delSp modSp mod">
        <pc:chgData name="Vanessa Vanderzee (she/they)" userId="7092920a-cf0c-41b0-a2fc-aaf6b1625191" providerId="ADAL" clId="{B5E3AFC2-80D2-4633-BCC0-C102DB897AD3}" dt="2025-03-31T17:42:40.554" v="5"/>
        <pc:sldMkLst>
          <pc:docMk/>
          <pc:sldMk cId="34614640" sldId="256"/>
        </pc:sldMkLst>
        <pc:picChg chg="del mod">
          <ac:chgData name="Vanessa Vanderzee (she/they)" userId="7092920a-cf0c-41b0-a2fc-aaf6b1625191" providerId="ADAL" clId="{B5E3AFC2-80D2-4633-BCC0-C102DB897AD3}" dt="2025-03-31T17:42:31.923" v="2" actId="478"/>
          <ac:picMkLst>
            <pc:docMk/>
            <pc:sldMk cId="34614640" sldId="256"/>
            <ac:picMk id="5" creationId="{6CAD760F-914C-0089-28C9-5DDA7FDF06FC}"/>
          </ac:picMkLst>
        </pc:picChg>
        <pc:picChg chg="ord">
          <ac:chgData name="Vanessa Vanderzee (she/they)" userId="7092920a-cf0c-41b0-a2fc-aaf6b1625191" providerId="ADAL" clId="{B5E3AFC2-80D2-4633-BCC0-C102DB897AD3}" dt="2025-03-31T17:42:40.554" v="5"/>
          <ac:picMkLst>
            <pc:docMk/>
            <pc:sldMk cId="34614640" sldId="256"/>
            <ac:picMk id="10" creationId="{2AF51409-3880-05B1-4870-BF6E7FE398EE}"/>
          </ac:picMkLst>
        </pc:picChg>
      </pc:sldChg>
      <pc:sldChg chg="delSp modSp mod">
        <pc:chgData name="Vanessa Vanderzee (she/they)" userId="7092920a-cf0c-41b0-a2fc-aaf6b1625191" providerId="ADAL" clId="{B5E3AFC2-80D2-4633-BCC0-C102DB897AD3}" dt="2025-03-31T17:46:58.332" v="34"/>
        <pc:sldMkLst>
          <pc:docMk/>
          <pc:sldMk cId="3317011416" sldId="258"/>
        </pc:sldMkLst>
        <pc:spChg chg="del">
          <ac:chgData name="Vanessa Vanderzee (she/they)" userId="7092920a-cf0c-41b0-a2fc-aaf6b1625191" providerId="ADAL" clId="{B5E3AFC2-80D2-4633-BCC0-C102DB897AD3}" dt="2025-03-31T17:45:13.082" v="25" actId="478"/>
          <ac:spMkLst>
            <pc:docMk/>
            <pc:sldMk cId="3317011416" sldId="258"/>
            <ac:spMk id="11" creationId="{25C8D2C1-DA83-420D-9635-D52CE066B5DA}"/>
          </ac:spMkLst>
        </pc:spChg>
        <pc:spChg chg="del">
          <ac:chgData name="Vanessa Vanderzee (she/they)" userId="7092920a-cf0c-41b0-a2fc-aaf6b1625191" providerId="ADAL" clId="{B5E3AFC2-80D2-4633-BCC0-C102DB897AD3}" dt="2025-03-31T17:45:15.524" v="26" actId="478"/>
          <ac:spMkLst>
            <pc:docMk/>
            <pc:sldMk cId="3317011416" sldId="258"/>
            <ac:spMk id="13" creationId="{434F74C9-6A0B-409E-AD1C-45B58BE91BB8}"/>
          </ac:spMkLst>
        </pc:spChg>
        <pc:picChg chg="ord">
          <ac:chgData name="Vanessa Vanderzee (she/they)" userId="7092920a-cf0c-41b0-a2fc-aaf6b1625191" providerId="ADAL" clId="{B5E3AFC2-80D2-4633-BCC0-C102DB897AD3}" dt="2025-03-31T17:46:58.332" v="34"/>
          <ac:picMkLst>
            <pc:docMk/>
            <pc:sldMk cId="3317011416" sldId="258"/>
            <ac:picMk id="6" creationId="{B276DA32-5BB9-4E93-D973-25190344FAE4}"/>
          </ac:picMkLst>
        </pc:picChg>
        <pc:cxnChg chg="del">
          <ac:chgData name="Vanessa Vanderzee (she/they)" userId="7092920a-cf0c-41b0-a2fc-aaf6b1625191" providerId="ADAL" clId="{B5E3AFC2-80D2-4633-BCC0-C102DB897AD3}" dt="2025-03-31T17:45:24.769" v="27" actId="478"/>
          <ac:cxnSpMkLst>
            <pc:docMk/>
            <pc:sldMk cId="3317011416" sldId="258"/>
            <ac:cxnSpMk id="15" creationId="{F5486A9D-1265-4B57-91E6-68E666B978BC}"/>
          </ac:cxnSpMkLst>
        </pc:cxnChg>
      </pc:sldChg>
      <pc:sldChg chg="delSp modSp mod">
        <pc:chgData name="Vanessa Vanderzee (she/they)" userId="7092920a-cf0c-41b0-a2fc-aaf6b1625191" providerId="ADAL" clId="{B5E3AFC2-80D2-4633-BCC0-C102DB897AD3}" dt="2025-03-31T17:47:26.703" v="39"/>
        <pc:sldMkLst>
          <pc:docMk/>
          <pc:sldMk cId="620284036" sldId="259"/>
        </pc:sldMkLst>
        <pc:spChg chg="del">
          <ac:chgData name="Vanessa Vanderzee (she/they)" userId="7092920a-cf0c-41b0-a2fc-aaf6b1625191" providerId="ADAL" clId="{B5E3AFC2-80D2-4633-BCC0-C102DB897AD3}" dt="2025-03-31T17:47:15.497" v="35" actId="478"/>
          <ac:spMkLst>
            <pc:docMk/>
            <pc:sldMk cId="620284036" sldId="259"/>
            <ac:spMk id="23" creationId="{25C8D2C1-DA83-420D-9635-D52CE066B5DA}"/>
          </ac:spMkLst>
        </pc:spChg>
        <pc:spChg chg="del">
          <ac:chgData name="Vanessa Vanderzee (she/they)" userId="7092920a-cf0c-41b0-a2fc-aaf6b1625191" providerId="ADAL" clId="{B5E3AFC2-80D2-4633-BCC0-C102DB897AD3}" dt="2025-03-31T17:47:19.043" v="36" actId="478"/>
          <ac:spMkLst>
            <pc:docMk/>
            <pc:sldMk cId="620284036" sldId="259"/>
            <ac:spMk id="24" creationId="{434F74C9-6A0B-409E-AD1C-45B58BE91BB8}"/>
          </ac:spMkLst>
        </pc:spChg>
        <pc:picChg chg="ord">
          <ac:chgData name="Vanessa Vanderzee (she/they)" userId="7092920a-cf0c-41b0-a2fc-aaf6b1625191" providerId="ADAL" clId="{B5E3AFC2-80D2-4633-BCC0-C102DB897AD3}" dt="2025-03-31T17:47:26.703" v="39"/>
          <ac:picMkLst>
            <pc:docMk/>
            <pc:sldMk cId="620284036" sldId="259"/>
            <ac:picMk id="8" creationId="{1800B140-B287-8B13-E664-5344271A8881}"/>
          </ac:picMkLst>
        </pc:picChg>
        <pc:cxnChg chg="del">
          <ac:chgData name="Vanessa Vanderzee (she/they)" userId="7092920a-cf0c-41b0-a2fc-aaf6b1625191" providerId="ADAL" clId="{B5E3AFC2-80D2-4633-BCC0-C102DB897AD3}" dt="2025-03-31T17:47:21.790" v="37" actId="478"/>
          <ac:cxnSpMkLst>
            <pc:docMk/>
            <pc:sldMk cId="620284036" sldId="259"/>
            <ac:cxnSpMk id="25" creationId="{F5486A9D-1265-4B57-91E6-68E666B978BC}"/>
          </ac:cxnSpMkLst>
        </pc:cxnChg>
      </pc:sldChg>
      <pc:sldChg chg="delSp modSp mod">
        <pc:chgData name="Vanessa Vanderzee (she/they)" userId="7092920a-cf0c-41b0-a2fc-aaf6b1625191" providerId="ADAL" clId="{B5E3AFC2-80D2-4633-BCC0-C102DB897AD3}" dt="2025-03-31T17:46:02.402" v="29" actId="166"/>
        <pc:sldMkLst>
          <pc:docMk/>
          <pc:sldMk cId="2157595306" sldId="261"/>
        </pc:sldMkLst>
        <pc:spChg chg="ord">
          <ac:chgData name="Vanessa Vanderzee (she/they)" userId="7092920a-cf0c-41b0-a2fc-aaf6b1625191" providerId="ADAL" clId="{B5E3AFC2-80D2-4633-BCC0-C102DB897AD3}" dt="2025-03-31T17:45:56.029" v="28" actId="166"/>
          <ac:spMkLst>
            <pc:docMk/>
            <pc:sldMk cId="2157595306" sldId="261"/>
            <ac:spMk id="2" creationId="{E28F9013-4DAB-DCDE-BF4D-C4F7A502D22A}"/>
          </ac:spMkLst>
        </pc:spChg>
        <pc:spChg chg="del">
          <ac:chgData name="Vanessa Vanderzee (she/they)" userId="7092920a-cf0c-41b0-a2fc-aaf6b1625191" providerId="ADAL" clId="{B5E3AFC2-80D2-4633-BCC0-C102DB897AD3}" dt="2025-03-31T17:43:30.137" v="9" actId="478"/>
          <ac:spMkLst>
            <pc:docMk/>
            <pc:sldMk cId="2157595306" sldId="261"/>
            <ac:spMk id="11" creationId="{25C8D2C1-DA83-420D-9635-D52CE066B5DA}"/>
          </ac:spMkLst>
        </pc:spChg>
        <pc:spChg chg="del">
          <ac:chgData name="Vanessa Vanderzee (she/they)" userId="7092920a-cf0c-41b0-a2fc-aaf6b1625191" providerId="ADAL" clId="{B5E3AFC2-80D2-4633-BCC0-C102DB897AD3}" dt="2025-03-31T17:43:33.881" v="10" actId="478"/>
          <ac:spMkLst>
            <pc:docMk/>
            <pc:sldMk cId="2157595306" sldId="261"/>
            <ac:spMk id="13" creationId="{434F74C9-6A0B-409E-AD1C-45B58BE91BB8}"/>
          </ac:spMkLst>
        </pc:spChg>
        <pc:picChg chg="mod ord">
          <ac:chgData name="Vanessa Vanderzee (she/they)" userId="7092920a-cf0c-41b0-a2fc-aaf6b1625191" providerId="ADAL" clId="{B5E3AFC2-80D2-4633-BCC0-C102DB897AD3}" dt="2025-03-31T17:46:02.402" v="29" actId="166"/>
          <ac:picMkLst>
            <pc:docMk/>
            <pc:sldMk cId="2157595306" sldId="261"/>
            <ac:picMk id="6" creationId="{E022E832-771A-B12F-D4C4-0C7A433AA072}"/>
          </ac:picMkLst>
        </pc:picChg>
      </pc:sldChg>
      <pc:sldChg chg="addSp delSp modSp mod">
        <pc:chgData name="Vanessa Vanderzee (she/they)" userId="7092920a-cf0c-41b0-a2fc-aaf6b1625191" providerId="ADAL" clId="{B5E3AFC2-80D2-4633-BCC0-C102DB897AD3}" dt="2025-03-31T18:08:11.464" v="78"/>
        <pc:sldMkLst>
          <pc:docMk/>
          <pc:sldMk cId="1644082911" sldId="270"/>
        </pc:sldMkLst>
        <pc:spChg chg="ord">
          <ac:chgData name="Vanessa Vanderzee (she/they)" userId="7092920a-cf0c-41b0-a2fc-aaf6b1625191" providerId="ADAL" clId="{B5E3AFC2-80D2-4633-BCC0-C102DB897AD3}" dt="2025-03-31T18:06:02.736" v="65"/>
          <ac:spMkLst>
            <pc:docMk/>
            <pc:sldMk cId="1644082911" sldId="270"/>
            <ac:spMk id="2" creationId="{560EDC57-A9D3-CA26-B712-A183634DB30E}"/>
          </ac:spMkLst>
        </pc:spChg>
        <pc:spChg chg="ord">
          <ac:chgData name="Vanessa Vanderzee (she/they)" userId="7092920a-cf0c-41b0-a2fc-aaf6b1625191" providerId="ADAL" clId="{B5E3AFC2-80D2-4633-BCC0-C102DB897AD3}" dt="2025-03-31T18:06:06.843" v="66"/>
          <ac:spMkLst>
            <pc:docMk/>
            <pc:sldMk cId="1644082911" sldId="270"/>
            <ac:spMk id="3" creationId="{3DC9F2BB-4504-731F-050C-4E298CFB4DDC}"/>
          </ac:spMkLst>
        </pc:spChg>
        <pc:spChg chg="add mod ord">
          <ac:chgData name="Vanessa Vanderzee (she/they)" userId="7092920a-cf0c-41b0-a2fc-aaf6b1625191" providerId="ADAL" clId="{B5E3AFC2-80D2-4633-BCC0-C102DB897AD3}" dt="2025-03-31T18:08:11.464" v="78"/>
          <ac:spMkLst>
            <pc:docMk/>
            <pc:sldMk cId="1644082911" sldId="270"/>
            <ac:spMk id="4" creationId="{C058245B-3A4B-9D12-8E32-367E5F9DC2F0}"/>
          </ac:spMkLst>
        </pc:spChg>
        <pc:spChg chg="del">
          <ac:chgData name="Vanessa Vanderzee (she/they)" userId="7092920a-cf0c-41b0-a2fc-aaf6b1625191" providerId="ADAL" clId="{B5E3AFC2-80D2-4633-BCC0-C102DB897AD3}" dt="2025-03-31T18:04:09.203" v="52" actId="478"/>
          <ac:spMkLst>
            <pc:docMk/>
            <pc:sldMk cId="1644082911" sldId="270"/>
            <ac:spMk id="29" creationId="{4E4490D0-3672-446A-AC12-B4830333BDDD}"/>
          </ac:spMkLst>
        </pc:spChg>
        <pc:spChg chg="del">
          <ac:chgData name="Vanessa Vanderzee (she/they)" userId="7092920a-cf0c-41b0-a2fc-aaf6b1625191" providerId="ADAL" clId="{B5E3AFC2-80D2-4633-BCC0-C102DB897AD3}" dt="2025-03-31T18:04:11.409" v="53" actId="478"/>
          <ac:spMkLst>
            <pc:docMk/>
            <pc:sldMk cId="1644082911" sldId="270"/>
            <ac:spMk id="31" creationId="{39CB82C2-DF65-4EC1-8280-F201D50F570B}"/>
          </ac:spMkLst>
        </pc:spChg>
        <pc:spChg chg="add del">
          <ac:chgData name="Vanessa Vanderzee (she/they)" userId="7092920a-cf0c-41b0-a2fc-aaf6b1625191" providerId="ADAL" clId="{B5E3AFC2-80D2-4633-BCC0-C102DB897AD3}" dt="2025-03-31T18:05:07.068" v="59" actId="478"/>
          <ac:spMkLst>
            <pc:docMk/>
            <pc:sldMk cId="1644082911" sldId="270"/>
            <ac:spMk id="35" creationId="{EB1836F0-F9E0-4D93-9BDD-7EEC6EA05F7B}"/>
          </ac:spMkLst>
        </pc:spChg>
        <pc:spChg chg="del">
          <ac:chgData name="Vanessa Vanderzee (she/they)" userId="7092920a-cf0c-41b0-a2fc-aaf6b1625191" providerId="ADAL" clId="{B5E3AFC2-80D2-4633-BCC0-C102DB897AD3}" dt="2025-03-31T18:04:20.969" v="56" actId="478"/>
          <ac:spMkLst>
            <pc:docMk/>
            <pc:sldMk cId="1644082911" sldId="270"/>
            <ac:spMk id="39" creationId="{6D2F28D1-82F9-40FE-935C-85ECF7660D2D}"/>
          </ac:spMkLst>
        </pc:spChg>
        <pc:spChg chg="del">
          <ac:chgData name="Vanessa Vanderzee (she/they)" userId="7092920a-cf0c-41b0-a2fc-aaf6b1625191" providerId="ADAL" clId="{B5E3AFC2-80D2-4633-BCC0-C102DB897AD3}" dt="2025-03-31T18:04:23.461" v="57" actId="478"/>
          <ac:spMkLst>
            <pc:docMk/>
            <pc:sldMk cId="1644082911" sldId="270"/>
            <ac:spMk id="41" creationId="{4B670E93-2F53-48FC-AB6C-E99E22D17F31}"/>
          </ac:spMkLst>
        </pc:spChg>
        <pc:picChg chg="ord">
          <ac:chgData name="Vanessa Vanderzee (she/they)" userId="7092920a-cf0c-41b0-a2fc-aaf6b1625191" providerId="ADAL" clId="{B5E3AFC2-80D2-4633-BCC0-C102DB897AD3}" dt="2025-03-31T18:06:09.184" v="67"/>
          <ac:picMkLst>
            <pc:docMk/>
            <pc:sldMk cId="1644082911" sldId="270"/>
            <ac:picMk id="24" creationId="{CBABA5EB-7C3A-B85F-79B0-A02025C09198}"/>
          </ac:picMkLst>
        </pc:picChg>
        <pc:cxnChg chg="del">
          <ac:chgData name="Vanessa Vanderzee (she/they)" userId="7092920a-cf0c-41b0-a2fc-aaf6b1625191" providerId="ADAL" clId="{B5E3AFC2-80D2-4633-BCC0-C102DB897AD3}" dt="2025-03-31T17:44:35.336" v="22" actId="478"/>
          <ac:cxnSpMkLst>
            <pc:docMk/>
            <pc:sldMk cId="1644082911" sldId="270"/>
            <ac:cxnSpMk id="33" creationId="{7E1D4427-852B-4B37-8E76-0E9F1810BA2A}"/>
          </ac:cxnSpMkLst>
        </pc:cxnChg>
        <pc:cxnChg chg="del">
          <ac:chgData name="Vanessa Vanderzee (she/they)" userId="7092920a-cf0c-41b0-a2fc-aaf6b1625191" providerId="ADAL" clId="{B5E3AFC2-80D2-4633-BCC0-C102DB897AD3}" dt="2025-03-31T17:46:35.361" v="32" actId="478"/>
          <ac:cxnSpMkLst>
            <pc:docMk/>
            <pc:sldMk cId="1644082911" sldId="270"/>
            <ac:cxnSpMk id="37" creationId="{7A49EFD3-A806-4D59-99F1-AA9AFAE4EF71}"/>
          </ac:cxnSpMkLst>
        </pc:cxnChg>
      </pc:sldChg>
      <pc:sldChg chg="delSp mod">
        <pc:chgData name="Vanessa Vanderzee (she/they)" userId="7092920a-cf0c-41b0-a2fc-aaf6b1625191" providerId="ADAL" clId="{B5E3AFC2-80D2-4633-BCC0-C102DB897AD3}" dt="2025-03-31T17:47:42.243" v="40" actId="478"/>
        <pc:sldMkLst>
          <pc:docMk/>
          <pc:sldMk cId="219526569" sldId="309"/>
        </pc:sldMkLst>
        <pc:spChg chg="del">
          <ac:chgData name="Vanessa Vanderzee (she/they)" userId="7092920a-cf0c-41b0-a2fc-aaf6b1625191" providerId="ADAL" clId="{B5E3AFC2-80D2-4633-BCC0-C102DB897AD3}" dt="2025-03-31T17:47:42.243" v="40" actId="478"/>
          <ac:spMkLst>
            <pc:docMk/>
            <pc:sldMk cId="219526569" sldId="309"/>
            <ac:spMk id="3" creationId="{28F06224-EF9C-A057-D566-49A272721504}"/>
          </ac:spMkLst>
        </pc:spChg>
      </pc:sldChg>
      <pc:sldChg chg="delSp modSp mod">
        <pc:chgData name="Vanessa Vanderzee (she/they)" userId="7092920a-cf0c-41b0-a2fc-aaf6b1625191" providerId="ADAL" clId="{B5E3AFC2-80D2-4633-BCC0-C102DB897AD3}" dt="2025-03-31T18:02:04.194" v="49" actId="478"/>
        <pc:sldMkLst>
          <pc:docMk/>
          <pc:sldMk cId="188030305" sldId="310"/>
        </pc:sldMkLst>
        <pc:spChg chg="ord">
          <ac:chgData name="Vanessa Vanderzee (she/they)" userId="7092920a-cf0c-41b0-a2fc-aaf6b1625191" providerId="ADAL" clId="{B5E3AFC2-80D2-4633-BCC0-C102DB897AD3}" dt="2025-03-31T18:01:46.287" v="44"/>
          <ac:spMkLst>
            <pc:docMk/>
            <pc:sldMk cId="188030305" sldId="310"/>
            <ac:spMk id="4" creationId="{F3CC36E2-BC11-5751-9002-20026C7B3F73}"/>
          </ac:spMkLst>
        </pc:spChg>
        <pc:spChg chg="del">
          <ac:chgData name="Vanessa Vanderzee (she/they)" userId="7092920a-cf0c-41b0-a2fc-aaf6b1625191" providerId="ADAL" clId="{B5E3AFC2-80D2-4633-BCC0-C102DB897AD3}" dt="2025-03-31T18:01:56.473" v="47" actId="478"/>
          <ac:spMkLst>
            <pc:docMk/>
            <pc:sldMk cId="188030305" sldId="310"/>
            <ac:spMk id="12" creationId="{25C8D2C1-DA83-420D-9635-D52CE066B5DA}"/>
          </ac:spMkLst>
        </pc:spChg>
        <pc:spChg chg="del">
          <ac:chgData name="Vanessa Vanderzee (she/they)" userId="7092920a-cf0c-41b0-a2fc-aaf6b1625191" providerId="ADAL" clId="{B5E3AFC2-80D2-4633-BCC0-C102DB897AD3}" dt="2025-03-31T18:01:59.591" v="48" actId="478"/>
          <ac:spMkLst>
            <pc:docMk/>
            <pc:sldMk cId="188030305" sldId="310"/>
            <ac:spMk id="14" creationId="{434F74C9-6A0B-409E-AD1C-45B58BE91BB8}"/>
          </ac:spMkLst>
        </pc:spChg>
        <pc:picChg chg="ord">
          <ac:chgData name="Vanessa Vanderzee (she/they)" userId="7092920a-cf0c-41b0-a2fc-aaf6b1625191" providerId="ADAL" clId="{B5E3AFC2-80D2-4633-BCC0-C102DB897AD3}" dt="2025-03-31T18:01:52.146" v="46"/>
          <ac:picMkLst>
            <pc:docMk/>
            <pc:sldMk cId="188030305" sldId="310"/>
            <ac:picMk id="7" creationId="{D29FE65A-700F-CDF3-5D90-60DC3E3349CF}"/>
          </ac:picMkLst>
        </pc:picChg>
        <pc:cxnChg chg="del">
          <ac:chgData name="Vanessa Vanderzee (she/they)" userId="7092920a-cf0c-41b0-a2fc-aaf6b1625191" providerId="ADAL" clId="{B5E3AFC2-80D2-4633-BCC0-C102DB897AD3}" dt="2025-03-31T18:02:04.194" v="49" actId="478"/>
          <ac:cxnSpMkLst>
            <pc:docMk/>
            <pc:sldMk cId="188030305" sldId="310"/>
            <ac:cxnSpMk id="16" creationId="{F5486A9D-1265-4B57-91E6-68E666B978BC}"/>
          </ac:cxnSpMkLst>
        </pc:cxnChg>
      </pc:sldChg>
      <pc:sldChg chg="addSp delSp modSp mod">
        <pc:chgData name="Vanessa Vanderzee (she/they)" userId="7092920a-cf0c-41b0-a2fc-aaf6b1625191" providerId="ADAL" clId="{B5E3AFC2-80D2-4633-BCC0-C102DB897AD3}" dt="2025-03-31T18:08:07.885" v="76" actId="165"/>
        <pc:sldMkLst>
          <pc:docMk/>
          <pc:sldMk cId="900815058" sldId="317"/>
        </pc:sldMkLst>
        <pc:spChg chg="mod">
          <ac:chgData name="Vanessa Vanderzee (she/they)" userId="7092920a-cf0c-41b0-a2fc-aaf6b1625191" providerId="ADAL" clId="{B5E3AFC2-80D2-4633-BCC0-C102DB897AD3}" dt="2025-03-31T18:08:07.885" v="76" actId="165"/>
          <ac:spMkLst>
            <pc:docMk/>
            <pc:sldMk cId="900815058" sldId="317"/>
            <ac:spMk id="8" creationId="{E355B7E2-3D68-5148-5033-AE3EB5B30DFA}"/>
          </ac:spMkLst>
        </pc:spChg>
        <pc:spChg chg="mod topLvl">
          <ac:chgData name="Vanessa Vanderzee (she/they)" userId="7092920a-cf0c-41b0-a2fc-aaf6b1625191" providerId="ADAL" clId="{B5E3AFC2-80D2-4633-BCC0-C102DB897AD3}" dt="2025-03-31T18:08:07.885" v="76" actId="165"/>
          <ac:spMkLst>
            <pc:docMk/>
            <pc:sldMk cId="900815058" sldId="317"/>
            <ac:spMk id="11" creationId="{AAE1455E-9393-B9A7-9402-037120EA9563}"/>
          </ac:spMkLst>
        </pc:spChg>
        <pc:spChg chg="mod topLvl">
          <ac:chgData name="Vanessa Vanderzee (she/they)" userId="7092920a-cf0c-41b0-a2fc-aaf6b1625191" providerId="ADAL" clId="{B5E3AFC2-80D2-4633-BCC0-C102DB897AD3}" dt="2025-03-31T18:08:07.885" v="76" actId="165"/>
          <ac:spMkLst>
            <pc:docMk/>
            <pc:sldMk cId="900815058" sldId="317"/>
            <ac:spMk id="12" creationId="{D7749FCA-DB6D-461E-00FC-5F69B2DF1C56}"/>
          </ac:spMkLst>
        </pc:spChg>
        <pc:spChg chg="mod">
          <ac:chgData name="Vanessa Vanderzee (she/they)" userId="7092920a-cf0c-41b0-a2fc-aaf6b1625191" providerId="ADAL" clId="{B5E3AFC2-80D2-4633-BCC0-C102DB897AD3}" dt="2025-03-31T18:08:07.885" v="76" actId="165"/>
          <ac:spMkLst>
            <pc:docMk/>
            <pc:sldMk cId="900815058" sldId="317"/>
            <ac:spMk id="17" creationId="{34017F07-4CB8-74B2-27FD-FA016D97EB26}"/>
          </ac:spMkLst>
        </pc:spChg>
        <pc:spChg chg="mod">
          <ac:chgData name="Vanessa Vanderzee (she/they)" userId="7092920a-cf0c-41b0-a2fc-aaf6b1625191" providerId="ADAL" clId="{B5E3AFC2-80D2-4633-BCC0-C102DB897AD3}" dt="2025-03-31T18:08:07.885" v="76" actId="165"/>
          <ac:spMkLst>
            <pc:docMk/>
            <pc:sldMk cId="900815058" sldId="317"/>
            <ac:spMk id="31" creationId="{2376995B-D4E2-2E09-20A4-D8D25C1FD640}"/>
          </ac:spMkLst>
        </pc:spChg>
        <pc:spChg chg="mod">
          <ac:chgData name="Vanessa Vanderzee (she/they)" userId="7092920a-cf0c-41b0-a2fc-aaf6b1625191" providerId="ADAL" clId="{B5E3AFC2-80D2-4633-BCC0-C102DB897AD3}" dt="2025-03-31T18:08:07.885" v="76" actId="165"/>
          <ac:spMkLst>
            <pc:docMk/>
            <pc:sldMk cId="900815058" sldId="317"/>
            <ac:spMk id="32" creationId="{1BA0A274-9126-C71A-EC00-A8786C850330}"/>
          </ac:spMkLst>
        </pc:spChg>
        <pc:spChg chg="mod">
          <ac:chgData name="Vanessa Vanderzee (she/they)" userId="7092920a-cf0c-41b0-a2fc-aaf6b1625191" providerId="ADAL" clId="{B5E3AFC2-80D2-4633-BCC0-C102DB897AD3}" dt="2025-03-31T18:08:07.885" v="76" actId="165"/>
          <ac:spMkLst>
            <pc:docMk/>
            <pc:sldMk cId="900815058" sldId="317"/>
            <ac:spMk id="35" creationId="{E5A222A7-6820-D06F-B666-9A3C46423D1D}"/>
          </ac:spMkLst>
        </pc:spChg>
        <pc:spChg chg="mod">
          <ac:chgData name="Vanessa Vanderzee (she/they)" userId="7092920a-cf0c-41b0-a2fc-aaf6b1625191" providerId="ADAL" clId="{B5E3AFC2-80D2-4633-BCC0-C102DB897AD3}" dt="2025-03-31T18:08:07.885" v="76" actId="165"/>
          <ac:spMkLst>
            <pc:docMk/>
            <pc:sldMk cId="900815058" sldId="317"/>
            <ac:spMk id="39" creationId="{D9BA0E84-CE39-10ED-705B-624E350D1892}"/>
          </ac:spMkLst>
        </pc:spChg>
        <pc:spChg chg="mod">
          <ac:chgData name="Vanessa Vanderzee (she/they)" userId="7092920a-cf0c-41b0-a2fc-aaf6b1625191" providerId="ADAL" clId="{B5E3AFC2-80D2-4633-BCC0-C102DB897AD3}" dt="2025-03-31T18:08:07.885" v="76" actId="165"/>
          <ac:spMkLst>
            <pc:docMk/>
            <pc:sldMk cId="900815058" sldId="317"/>
            <ac:spMk id="43" creationId="{A5509FCA-E907-32A1-5746-A4FBF3345E47}"/>
          </ac:spMkLst>
        </pc:spChg>
        <pc:spChg chg="mod">
          <ac:chgData name="Vanessa Vanderzee (she/they)" userId="7092920a-cf0c-41b0-a2fc-aaf6b1625191" providerId="ADAL" clId="{B5E3AFC2-80D2-4633-BCC0-C102DB897AD3}" dt="2025-03-31T18:08:07.885" v="76" actId="165"/>
          <ac:spMkLst>
            <pc:docMk/>
            <pc:sldMk cId="900815058" sldId="317"/>
            <ac:spMk id="44" creationId="{27786FC2-FD3B-A1A6-4778-6A3A5D94D8BE}"/>
          </ac:spMkLst>
        </pc:spChg>
        <pc:spChg chg="mod">
          <ac:chgData name="Vanessa Vanderzee (she/they)" userId="7092920a-cf0c-41b0-a2fc-aaf6b1625191" providerId="ADAL" clId="{B5E3AFC2-80D2-4633-BCC0-C102DB897AD3}" dt="2025-03-31T18:08:07.885" v="76" actId="165"/>
          <ac:spMkLst>
            <pc:docMk/>
            <pc:sldMk cId="900815058" sldId="317"/>
            <ac:spMk id="47" creationId="{C5D3C20F-50A6-78EE-9FDD-DA3EE4A2E222}"/>
          </ac:spMkLst>
        </pc:spChg>
        <pc:spChg chg="mod">
          <ac:chgData name="Vanessa Vanderzee (she/they)" userId="7092920a-cf0c-41b0-a2fc-aaf6b1625191" providerId="ADAL" clId="{B5E3AFC2-80D2-4633-BCC0-C102DB897AD3}" dt="2025-03-31T18:08:07.885" v="76" actId="165"/>
          <ac:spMkLst>
            <pc:docMk/>
            <pc:sldMk cId="900815058" sldId="317"/>
            <ac:spMk id="48" creationId="{32C9D110-25AB-8461-BE95-B5F9DED21604}"/>
          </ac:spMkLst>
        </pc:spChg>
        <pc:grpChg chg="add mod">
          <ac:chgData name="Vanessa Vanderzee (she/they)" userId="7092920a-cf0c-41b0-a2fc-aaf6b1625191" providerId="ADAL" clId="{B5E3AFC2-80D2-4633-BCC0-C102DB897AD3}" dt="2025-03-31T18:08:07.051" v="75" actId="338"/>
          <ac:grpSpMkLst>
            <pc:docMk/>
            <pc:sldMk cId="900815058" sldId="317"/>
            <ac:grpSpMk id="4" creationId="{F9E7EFB6-6DB5-8A3B-B3FA-C9E5EA0E51F6}"/>
          </ac:grpSpMkLst>
        </pc:grpChg>
        <pc:grpChg chg="add del mod">
          <ac:chgData name="Vanessa Vanderzee (she/they)" userId="7092920a-cf0c-41b0-a2fc-aaf6b1625191" providerId="ADAL" clId="{B5E3AFC2-80D2-4633-BCC0-C102DB897AD3}" dt="2025-03-31T18:08:07.885" v="76" actId="165"/>
          <ac:grpSpMkLst>
            <pc:docMk/>
            <pc:sldMk cId="900815058" sldId="317"/>
            <ac:grpSpMk id="13" creationId="{27321539-354D-6D4C-6DBB-430D45001E26}"/>
          </ac:grpSpMkLst>
        </pc:grpChg>
        <pc:grpChg chg="mod">
          <ac:chgData name="Vanessa Vanderzee (she/they)" userId="7092920a-cf0c-41b0-a2fc-aaf6b1625191" providerId="ADAL" clId="{B5E3AFC2-80D2-4633-BCC0-C102DB897AD3}" dt="2025-03-31T18:08:07.885" v="76" actId="165"/>
          <ac:grpSpMkLst>
            <pc:docMk/>
            <pc:sldMk cId="900815058" sldId="317"/>
            <ac:grpSpMk id="40" creationId="{0A400129-BA05-7511-09CF-CA8B829E9F05}"/>
          </ac:grpSpMkLst>
        </pc:grpChg>
        <pc:grpChg chg="mod topLvl">
          <ac:chgData name="Vanessa Vanderzee (she/they)" userId="7092920a-cf0c-41b0-a2fc-aaf6b1625191" providerId="ADAL" clId="{B5E3AFC2-80D2-4633-BCC0-C102DB897AD3}" dt="2025-03-31T18:08:07.885" v="76" actId="165"/>
          <ac:grpSpMkLst>
            <pc:docMk/>
            <pc:sldMk cId="900815058" sldId="317"/>
            <ac:grpSpMk id="52" creationId="{E2C4EB01-610B-78AC-11D7-FC276C92C581}"/>
          </ac:grpSpMkLst>
        </pc:grpChg>
        <pc:picChg chg="mod">
          <ac:chgData name="Vanessa Vanderzee (she/they)" userId="7092920a-cf0c-41b0-a2fc-aaf6b1625191" providerId="ADAL" clId="{B5E3AFC2-80D2-4633-BCC0-C102DB897AD3}" dt="2025-03-31T18:08:07.885" v="76" actId="165"/>
          <ac:picMkLst>
            <pc:docMk/>
            <pc:sldMk cId="900815058" sldId="317"/>
            <ac:picMk id="5" creationId="{08ED8406-D761-03F0-3432-F86C393D942A}"/>
          </ac:picMkLst>
        </pc:picChg>
        <pc:cxnChg chg="add del mod">
          <ac:chgData name="Vanessa Vanderzee (she/they)" userId="7092920a-cf0c-41b0-a2fc-aaf6b1625191" providerId="ADAL" clId="{B5E3AFC2-80D2-4633-BCC0-C102DB897AD3}" dt="2025-03-31T18:03:11.748" v="51" actId="478"/>
          <ac:cxnSpMkLst>
            <pc:docMk/>
            <pc:sldMk cId="900815058" sldId="317"/>
            <ac:cxnSpMk id="6" creationId="{55FCD556-82BE-804F-8DC0-F9B1C4C7EFC8}"/>
          </ac:cxnSpMkLst>
        </pc:cxnChg>
        <pc:cxnChg chg="mod topLvl">
          <ac:chgData name="Vanessa Vanderzee (she/they)" userId="7092920a-cf0c-41b0-a2fc-aaf6b1625191" providerId="ADAL" clId="{B5E3AFC2-80D2-4633-BCC0-C102DB897AD3}" dt="2025-03-31T18:08:07.885" v="76" actId="165"/>
          <ac:cxnSpMkLst>
            <pc:docMk/>
            <pc:sldMk cId="900815058" sldId="317"/>
            <ac:cxnSpMk id="14" creationId="{5F7AB8A9-9AEB-6FD0-161C-A3A0CB21C327}"/>
          </ac:cxnSpMkLst>
        </pc:cxnChg>
        <pc:cxnChg chg="mod">
          <ac:chgData name="Vanessa Vanderzee (she/they)" userId="7092920a-cf0c-41b0-a2fc-aaf6b1625191" providerId="ADAL" clId="{B5E3AFC2-80D2-4633-BCC0-C102DB897AD3}" dt="2025-03-31T18:08:07.885" v="76" actId="165"/>
          <ac:cxnSpMkLst>
            <pc:docMk/>
            <pc:sldMk cId="900815058" sldId="317"/>
            <ac:cxnSpMk id="21" creationId="{542C3737-F56A-2AD7-27AE-B3FCB0E385F2}"/>
          </ac:cxnSpMkLst>
        </pc:cxnChg>
        <pc:cxnChg chg="mod">
          <ac:chgData name="Vanessa Vanderzee (she/they)" userId="7092920a-cf0c-41b0-a2fc-aaf6b1625191" providerId="ADAL" clId="{B5E3AFC2-80D2-4633-BCC0-C102DB897AD3}" dt="2025-03-31T18:08:07.885" v="76" actId="165"/>
          <ac:cxnSpMkLst>
            <pc:docMk/>
            <pc:sldMk cId="900815058" sldId="317"/>
            <ac:cxnSpMk id="34" creationId="{5106F6BA-B149-63EC-F7D6-AB2B7C3F017F}"/>
          </ac:cxnSpMkLst>
        </pc:cxnChg>
        <pc:cxnChg chg="mod">
          <ac:chgData name="Vanessa Vanderzee (she/they)" userId="7092920a-cf0c-41b0-a2fc-aaf6b1625191" providerId="ADAL" clId="{B5E3AFC2-80D2-4633-BCC0-C102DB897AD3}" dt="2025-03-31T18:08:07.885" v="76" actId="165"/>
          <ac:cxnSpMkLst>
            <pc:docMk/>
            <pc:sldMk cId="900815058" sldId="317"/>
            <ac:cxnSpMk id="36" creationId="{769D4696-A1D8-75FE-9EE5-82297791BBD3}"/>
          </ac:cxnSpMkLst>
        </pc:cxnChg>
        <pc:cxnChg chg="mod">
          <ac:chgData name="Vanessa Vanderzee (she/they)" userId="7092920a-cf0c-41b0-a2fc-aaf6b1625191" providerId="ADAL" clId="{B5E3AFC2-80D2-4633-BCC0-C102DB897AD3}" dt="2025-03-31T18:08:07.885" v="76" actId="165"/>
          <ac:cxnSpMkLst>
            <pc:docMk/>
            <pc:sldMk cId="900815058" sldId="317"/>
            <ac:cxnSpMk id="46" creationId="{EE0FC64F-DBDE-326D-6138-4422B3960C69}"/>
          </ac:cxnSpMkLst>
        </pc:cxnChg>
        <pc:cxnChg chg="mod">
          <ac:chgData name="Vanessa Vanderzee (she/they)" userId="7092920a-cf0c-41b0-a2fc-aaf6b1625191" providerId="ADAL" clId="{B5E3AFC2-80D2-4633-BCC0-C102DB897AD3}" dt="2025-03-31T18:08:07.885" v="76" actId="165"/>
          <ac:cxnSpMkLst>
            <pc:docMk/>
            <pc:sldMk cId="900815058" sldId="317"/>
            <ac:cxnSpMk id="50" creationId="{31441E4B-0AAF-9FE4-76C6-C1C4632A7A4F}"/>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D92AD-1921-42DB-A7C7-AB670274ECD6}" type="doc">
      <dgm:prSet loTypeId="urn:microsoft.com/office/officeart/2005/8/layout/hierarchy4" loCatId="list" qsTypeId="urn:microsoft.com/office/officeart/2005/8/quickstyle/simple1" qsCatId="simple" csTypeId="urn:microsoft.com/office/officeart/2005/8/colors/accent1_1" csCatId="accent1" phldr="1"/>
      <dgm:spPr/>
      <dgm:t>
        <a:bodyPr/>
        <a:lstStyle/>
        <a:p>
          <a:endParaRPr lang="en-US"/>
        </a:p>
      </dgm:t>
    </dgm:pt>
    <dgm:pt modelId="{E6C96600-874C-4AD8-9468-C00371670237}">
      <dgm:prSet/>
      <dgm:spPr/>
      <dgm:t>
        <a:bodyPr/>
        <a:lstStyle/>
        <a:p>
          <a:r>
            <a:rPr lang="en-US" baseline="0" dirty="0"/>
            <a:t>The ONA is the only assessment for setting in-home hours starting with plans beginning 4/1/2025</a:t>
          </a:r>
          <a:endParaRPr lang="en-US" dirty="0"/>
        </a:p>
      </dgm:t>
      <dgm:extLst>
        <a:ext uri="{E40237B7-FDA0-4F09-8148-C483321AD2D9}">
          <dgm14:cNvPr xmlns:dgm14="http://schemas.microsoft.com/office/drawing/2010/diagram" id="0" name="" descr="The ONA is the only assessment for setting in-home hours starting with plans beginning 4/1/2025&#10;&#10;"/>
        </a:ext>
      </dgm:extLst>
    </dgm:pt>
    <dgm:pt modelId="{CE99C37B-B112-47E7-BFEC-B76EA55A4FBB}" type="parTrans" cxnId="{61721096-941F-49D7-A622-B02694F7F0F1}">
      <dgm:prSet/>
      <dgm:spPr/>
      <dgm:t>
        <a:bodyPr/>
        <a:lstStyle/>
        <a:p>
          <a:endParaRPr lang="en-US"/>
        </a:p>
      </dgm:t>
    </dgm:pt>
    <dgm:pt modelId="{9D1C460D-6547-4009-8380-2A556343B0FD}" type="sibTrans" cxnId="{61721096-941F-49D7-A622-B02694F7F0F1}">
      <dgm:prSet/>
      <dgm:spPr/>
      <dgm:t>
        <a:bodyPr/>
        <a:lstStyle/>
        <a:p>
          <a:endParaRPr lang="en-US"/>
        </a:p>
      </dgm:t>
    </dgm:pt>
    <dgm:pt modelId="{36AC79E5-406E-4033-973E-668AECB071AA}">
      <dgm:prSet/>
      <dgm:spPr/>
      <dgm:t>
        <a:bodyPr/>
        <a:lstStyle/>
        <a:p>
          <a:r>
            <a:rPr lang="en-US" baseline="0" dirty="0"/>
            <a:t>The CNA is no longer a valid assessment for children</a:t>
          </a:r>
          <a:endParaRPr lang="en-US" dirty="0"/>
        </a:p>
      </dgm:t>
      <dgm:extLst>
        <a:ext uri="{E40237B7-FDA0-4F09-8148-C483321AD2D9}">
          <dgm14:cNvPr xmlns:dgm14="http://schemas.microsoft.com/office/drawing/2010/diagram" id="0" name="" descr="The CNA is no longer a valid assessment for children&#10;"/>
        </a:ext>
      </dgm:extLst>
    </dgm:pt>
    <dgm:pt modelId="{96FF68E8-C933-4A90-9BE3-155B0ABE294B}" type="parTrans" cxnId="{87EC3593-5525-4F00-8573-6FA9D489BB0F}">
      <dgm:prSet/>
      <dgm:spPr/>
      <dgm:t>
        <a:bodyPr/>
        <a:lstStyle/>
        <a:p>
          <a:endParaRPr lang="en-US"/>
        </a:p>
      </dgm:t>
    </dgm:pt>
    <dgm:pt modelId="{E329C04E-7974-4645-8ED0-A397DB513583}" type="sibTrans" cxnId="{87EC3593-5525-4F00-8573-6FA9D489BB0F}">
      <dgm:prSet/>
      <dgm:spPr/>
      <dgm:t>
        <a:bodyPr/>
        <a:lstStyle/>
        <a:p>
          <a:endParaRPr lang="en-US"/>
        </a:p>
      </dgm:t>
    </dgm:pt>
    <dgm:pt modelId="{52B4BFF4-623D-4ABB-9B00-894399924545}">
      <dgm:prSet/>
      <dgm:spPr/>
      <dgm:t>
        <a:bodyPr/>
        <a:lstStyle/>
        <a:p>
          <a:r>
            <a:rPr lang="en-US" baseline="0" dirty="0"/>
            <a:t>The ANA can only be used for adults in Supported Living.</a:t>
          </a:r>
          <a:endParaRPr lang="en-US" dirty="0"/>
        </a:p>
      </dgm:t>
      <dgm:extLst>
        <a:ext uri="{E40237B7-FDA0-4F09-8148-C483321AD2D9}">
          <dgm14:cNvPr xmlns:dgm14="http://schemas.microsoft.com/office/drawing/2010/diagram" id="0" name="" descr="The ANA can only be used for adults in Supported Living."/>
        </a:ext>
      </dgm:extLst>
    </dgm:pt>
    <dgm:pt modelId="{DD4993BF-DD35-47DB-84AC-6086F2152F4A}" type="parTrans" cxnId="{AA9EDD01-3049-4572-A357-9C5399578E55}">
      <dgm:prSet/>
      <dgm:spPr/>
      <dgm:t>
        <a:bodyPr/>
        <a:lstStyle/>
        <a:p>
          <a:endParaRPr lang="en-US"/>
        </a:p>
      </dgm:t>
    </dgm:pt>
    <dgm:pt modelId="{EB925220-A392-4C7F-A67C-56F7922CCCC4}" type="sibTrans" cxnId="{AA9EDD01-3049-4572-A357-9C5399578E55}">
      <dgm:prSet/>
      <dgm:spPr/>
      <dgm:t>
        <a:bodyPr/>
        <a:lstStyle/>
        <a:p>
          <a:endParaRPr lang="en-US"/>
        </a:p>
      </dgm:t>
    </dgm:pt>
    <dgm:pt modelId="{6A646832-AD9D-4D5E-BF7C-26F6DD5E970F}" type="pres">
      <dgm:prSet presAssocID="{775D92AD-1921-42DB-A7C7-AB670274ECD6}" presName="Name0" presStyleCnt="0">
        <dgm:presLayoutVars>
          <dgm:chPref val="1"/>
          <dgm:dir/>
          <dgm:animOne val="branch"/>
          <dgm:animLvl val="lvl"/>
          <dgm:resizeHandles/>
        </dgm:presLayoutVars>
      </dgm:prSet>
      <dgm:spPr/>
    </dgm:pt>
    <dgm:pt modelId="{48F1F78E-B323-41B8-83F0-CEB3F5275F22}" type="pres">
      <dgm:prSet presAssocID="{E6C96600-874C-4AD8-9468-C00371670237}" presName="vertOne" presStyleCnt="0"/>
      <dgm:spPr/>
    </dgm:pt>
    <dgm:pt modelId="{46311A06-E395-47B4-ACF0-19E8CB26BCD0}" type="pres">
      <dgm:prSet presAssocID="{E6C96600-874C-4AD8-9468-C00371670237}" presName="txOne" presStyleLbl="node0" presStyleIdx="0" presStyleCnt="1">
        <dgm:presLayoutVars>
          <dgm:chPref val="3"/>
        </dgm:presLayoutVars>
      </dgm:prSet>
      <dgm:spPr/>
    </dgm:pt>
    <dgm:pt modelId="{6D793E4C-0829-47ED-B55E-309939F33491}" type="pres">
      <dgm:prSet presAssocID="{E6C96600-874C-4AD8-9468-C00371670237}" presName="parTransOne" presStyleCnt="0"/>
      <dgm:spPr/>
    </dgm:pt>
    <dgm:pt modelId="{88AED730-C952-4F26-B0D6-1F6808A4C971}" type="pres">
      <dgm:prSet presAssocID="{E6C96600-874C-4AD8-9468-C00371670237}" presName="horzOne" presStyleCnt="0"/>
      <dgm:spPr/>
    </dgm:pt>
    <dgm:pt modelId="{FE2E2BFE-DD12-4A80-B908-65E1E6D2089E}" type="pres">
      <dgm:prSet presAssocID="{36AC79E5-406E-4033-973E-668AECB071AA}" presName="vertTwo" presStyleCnt="0"/>
      <dgm:spPr/>
    </dgm:pt>
    <dgm:pt modelId="{6D0475E1-860F-4F57-87DC-F8E78B245845}" type="pres">
      <dgm:prSet presAssocID="{36AC79E5-406E-4033-973E-668AECB071AA}" presName="txTwo" presStyleLbl="node2" presStyleIdx="0" presStyleCnt="2">
        <dgm:presLayoutVars>
          <dgm:chPref val="3"/>
        </dgm:presLayoutVars>
      </dgm:prSet>
      <dgm:spPr/>
    </dgm:pt>
    <dgm:pt modelId="{61BEB505-D013-46AB-BD50-2BDDEF29C1FB}" type="pres">
      <dgm:prSet presAssocID="{36AC79E5-406E-4033-973E-668AECB071AA}" presName="horzTwo" presStyleCnt="0"/>
      <dgm:spPr/>
    </dgm:pt>
    <dgm:pt modelId="{8108AB88-F775-4729-A9C6-67F0CA927087}" type="pres">
      <dgm:prSet presAssocID="{E329C04E-7974-4645-8ED0-A397DB513583}" presName="sibSpaceTwo" presStyleCnt="0"/>
      <dgm:spPr/>
    </dgm:pt>
    <dgm:pt modelId="{556A6ED6-3CDE-45AA-B1F6-A0AE801AD2E9}" type="pres">
      <dgm:prSet presAssocID="{52B4BFF4-623D-4ABB-9B00-894399924545}" presName="vertTwo" presStyleCnt="0"/>
      <dgm:spPr/>
    </dgm:pt>
    <dgm:pt modelId="{34DA44CF-7DC6-484F-8CC1-BD2542380844}" type="pres">
      <dgm:prSet presAssocID="{52B4BFF4-623D-4ABB-9B00-894399924545}" presName="txTwo" presStyleLbl="node2" presStyleIdx="1" presStyleCnt="2">
        <dgm:presLayoutVars>
          <dgm:chPref val="3"/>
        </dgm:presLayoutVars>
      </dgm:prSet>
      <dgm:spPr/>
    </dgm:pt>
    <dgm:pt modelId="{239A8409-6128-4408-80ED-A88315D94226}" type="pres">
      <dgm:prSet presAssocID="{52B4BFF4-623D-4ABB-9B00-894399924545}" presName="horzTwo" presStyleCnt="0"/>
      <dgm:spPr/>
    </dgm:pt>
  </dgm:ptLst>
  <dgm:cxnLst>
    <dgm:cxn modelId="{AA9EDD01-3049-4572-A357-9C5399578E55}" srcId="{E6C96600-874C-4AD8-9468-C00371670237}" destId="{52B4BFF4-623D-4ABB-9B00-894399924545}" srcOrd="1" destOrd="0" parTransId="{DD4993BF-DD35-47DB-84AC-6086F2152F4A}" sibTransId="{EB925220-A392-4C7F-A67C-56F7922CCCC4}"/>
    <dgm:cxn modelId="{6D8F028D-750C-4023-BF0D-E1413339E2BB}" type="presOf" srcId="{E6C96600-874C-4AD8-9468-C00371670237}" destId="{46311A06-E395-47B4-ACF0-19E8CB26BCD0}" srcOrd="0" destOrd="0" presId="urn:microsoft.com/office/officeart/2005/8/layout/hierarchy4"/>
    <dgm:cxn modelId="{87EC3593-5525-4F00-8573-6FA9D489BB0F}" srcId="{E6C96600-874C-4AD8-9468-C00371670237}" destId="{36AC79E5-406E-4033-973E-668AECB071AA}" srcOrd="0" destOrd="0" parTransId="{96FF68E8-C933-4A90-9BE3-155B0ABE294B}" sibTransId="{E329C04E-7974-4645-8ED0-A397DB513583}"/>
    <dgm:cxn modelId="{61721096-941F-49D7-A622-B02694F7F0F1}" srcId="{775D92AD-1921-42DB-A7C7-AB670274ECD6}" destId="{E6C96600-874C-4AD8-9468-C00371670237}" srcOrd="0" destOrd="0" parTransId="{CE99C37B-B112-47E7-BFEC-B76EA55A4FBB}" sibTransId="{9D1C460D-6547-4009-8380-2A556343B0FD}"/>
    <dgm:cxn modelId="{53C80EAB-F467-466F-839C-FCAC42179DB9}" type="presOf" srcId="{52B4BFF4-623D-4ABB-9B00-894399924545}" destId="{34DA44CF-7DC6-484F-8CC1-BD2542380844}" srcOrd="0" destOrd="0" presId="urn:microsoft.com/office/officeart/2005/8/layout/hierarchy4"/>
    <dgm:cxn modelId="{314830B0-1130-4DE7-8A06-9FFAFBB8CC0C}" type="presOf" srcId="{775D92AD-1921-42DB-A7C7-AB670274ECD6}" destId="{6A646832-AD9D-4D5E-BF7C-26F6DD5E970F}" srcOrd="0" destOrd="0" presId="urn:microsoft.com/office/officeart/2005/8/layout/hierarchy4"/>
    <dgm:cxn modelId="{B83FDBB0-E382-410B-85BB-1F039E5E732E}" type="presOf" srcId="{36AC79E5-406E-4033-973E-668AECB071AA}" destId="{6D0475E1-860F-4F57-87DC-F8E78B245845}" srcOrd="0" destOrd="0" presId="urn:microsoft.com/office/officeart/2005/8/layout/hierarchy4"/>
    <dgm:cxn modelId="{9697C7DC-1400-4C1A-8BF8-EC04FE59D12C}" type="presParOf" srcId="{6A646832-AD9D-4D5E-BF7C-26F6DD5E970F}" destId="{48F1F78E-B323-41B8-83F0-CEB3F5275F22}" srcOrd="0" destOrd="0" presId="urn:microsoft.com/office/officeart/2005/8/layout/hierarchy4"/>
    <dgm:cxn modelId="{665CB0DB-8813-422A-8624-F6154AC80CD9}" type="presParOf" srcId="{48F1F78E-B323-41B8-83F0-CEB3F5275F22}" destId="{46311A06-E395-47B4-ACF0-19E8CB26BCD0}" srcOrd="0" destOrd="0" presId="urn:microsoft.com/office/officeart/2005/8/layout/hierarchy4"/>
    <dgm:cxn modelId="{59A0A58F-E1F9-4BEF-A4BE-0801B3DEEE53}" type="presParOf" srcId="{48F1F78E-B323-41B8-83F0-CEB3F5275F22}" destId="{6D793E4C-0829-47ED-B55E-309939F33491}" srcOrd="1" destOrd="0" presId="urn:microsoft.com/office/officeart/2005/8/layout/hierarchy4"/>
    <dgm:cxn modelId="{99892149-3556-4DEC-AE1D-43F8BF6AD735}" type="presParOf" srcId="{48F1F78E-B323-41B8-83F0-CEB3F5275F22}" destId="{88AED730-C952-4F26-B0D6-1F6808A4C971}" srcOrd="2" destOrd="0" presId="urn:microsoft.com/office/officeart/2005/8/layout/hierarchy4"/>
    <dgm:cxn modelId="{B39C1209-4CDA-4B8F-80E8-BC432A97BF7E}" type="presParOf" srcId="{88AED730-C952-4F26-B0D6-1F6808A4C971}" destId="{FE2E2BFE-DD12-4A80-B908-65E1E6D2089E}" srcOrd="0" destOrd="0" presId="urn:microsoft.com/office/officeart/2005/8/layout/hierarchy4"/>
    <dgm:cxn modelId="{5C442A8C-A9D8-41EE-9A1E-B0662A7C0B0C}" type="presParOf" srcId="{FE2E2BFE-DD12-4A80-B908-65E1E6D2089E}" destId="{6D0475E1-860F-4F57-87DC-F8E78B245845}" srcOrd="0" destOrd="0" presId="urn:microsoft.com/office/officeart/2005/8/layout/hierarchy4"/>
    <dgm:cxn modelId="{2724BBC5-9E11-40A1-B778-0DBC9F63ADB3}" type="presParOf" srcId="{FE2E2BFE-DD12-4A80-B908-65E1E6D2089E}" destId="{61BEB505-D013-46AB-BD50-2BDDEF29C1FB}" srcOrd="1" destOrd="0" presId="urn:microsoft.com/office/officeart/2005/8/layout/hierarchy4"/>
    <dgm:cxn modelId="{05F389EF-AC5F-4AA4-8E51-2530160DB169}" type="presParOf" srcId="{88AED730-C952-4F26-B0D6-1F6808A4C971}" destId="{8108AB88-F775-4729-A9C6-67F0CA927087}" srcOrd="1" destOrd="0" presId="urn:microsoft.com/office/officeart/2005/8/layout/hierarchy4"/>
    <dgm:cxn modelId="{923F6E52-3208-4891-ADDB-0C45E6D27931}" type="presParOf" srcId="{88AED730-C952-4F26-B0D6-1F6808A4C971}" destId="{556A6ED6-3CDE-45AA-B1F6-A0AE801AD2E9}" srcOrd="2" destOrd="0" presId="urn:microsoft.com/office/officeart/2005/8/layout/hierarchy4"/>
    <dgm:cxn modelId="{FAC01066-58A4-47A6-B48B-5664CA108E9F}" type="presParOf" srcId="{556A6ED6-3CDE-45AA-B1F6-A0AE801AD2E9}" destId="{34DA44CF-7DC6-484F-8CC1-BD2542380844}" srcOrd="0" destOrd="0" presId="urn:microsoft.com/office/officeart/2005/8/layout/hierarchy4"/>
    <dgm:cxn modelId="{94508F60-0DB0-49B8-9783-B90C318B62D3}" type="presParOf" srcId="{556A6ED6-3CDE-45AA-B1F6-A0AE801AD2E9}" destId="{239A8409-6128-4408-80ED-A88315D9422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BFF00A2-82D6-457A-A9D4-075BE38561D3}" type="doc">
      <dgm:prSet loTypeId="urn:microsoft.com/office/officeart/2005/8/layout/hList3" loCatId="list" qsTypeId="urn:microsoft.com/office/officeart/2005/8/quickstyle/simple4" qsCatId="simple" csTypeId="urn:microsoft.com/office/officeart/2005/8/colors/accent1_1" csCatId="accent1" phldr="1"/>
      <dgm:spPr/>
      <dgm:t>
        <a:bodyPr/>
        <a:lstStyle/>
        <a:p>
          <a:endParaRPr lang="en-US"/>
        </a:p>
      </dgm:t>
    </dgm:pt>
    <dgm:pt modelId="{0C28C8BE-3001-4BD2-AEE1-535BAC53DF7E}">
      <dgm:prSet/>
      <dgm:spPr/>
      <dgm:t>
        <a:bodyPr/>
        <a:lstStyle/>
        <a:p>
          <a:r>
            <a:rPr lang="en-US" baseline="0" dirty="0"/>
            <a:t>What to expect next</a:t>
          </a:r>
          <a:endParaRPr lang="en-US" dirty="0"/>
        </a:p>
      </dgm:t>
      <dgm:extLst>
        <a:ext uri="{E40237B7-FDA0-4F09-8148-C483321AD2D9}">
          <dgm14:cNvPr xmlns:dgm14="http://schemas.microsoft.com/office/drawing/2010/diagram" id="0" name="" descr="What to expect next:&#10;Agree to a reduction:&#10;Plan will include reduced hours&#10;Person will receive a NOPA: OR&#10;Does not agree to a reduction:&#10;Plan hours will not change now&#10;SC/PA will submit an exception request&#10;ODDS will send a decision"/>
        </a:ext>
      </dgm:extLst>
    </dgm:pt>
    <dgm:pt modelId="{340B1D16-40AC-4825-ACA2-E73C48298FAE}" type="parTrans" cxnId="{18E8786D-01C8-4DED-90A5-62969DBFD5A5}">
      <dgm:prSet/>
      <dgm:spPr/>
      <dgm:t>
        <a:bodyPr/>
        <a:lstStyle/>
        <a:p>
          <a:endParaRPr lang="en-US"/>
        </a:p>
      </dgm:t>
    </dgm:pt>
    <dgm:pt modelId="{1C72BB1B-BDF1-4DE9-81C1-CCFFFA10CE48}" type="sibTrans" cxnId="{18E8786D-01C8-4DED-90A5-62969DBFD5A5}">
      <dgm:prSet/>
      <dgm:spPr/>
      <dgm:t>
        <a:bodyPr/>
        <a:lstStyle/>
        <a:p>
          <a:endParaRPr lang="en-US"/>
        </a:p>
      </dgm:t>
    </dgm:pt>
    <dgm:pt modelId="{DDA74FE5-8F27-4901-880F-81D1EA9DBF15}">
      <dgm:prSet/>
      <dgm:spPr/>
      <dgm:t>
        <a:bodyPr/>
        <a:lstStyle/>
        <a:p>
          <a:r>
            <a:rPr lang="en-US" dirty="0"/>
            <a:t>Agree to a reduction</a:t>
          </a:r>
        </a:p>
      </dgm:t>
      <dgm:extLst>
        <a:ext uri="{E40237B7-FDA0-4F09-8148-C483321AD2D9}">
          <dgm14:cNvPr xmlns:dgm14="http://schemas.microsoft.com/office/drawing/2010/diagram" id="0" name="" descr="What to expect next:&#10;Agree to a reduction:&#10;Plan will include reduced hours&#10;Person will receive a NOPA: OR&#10;Does not agree to a reduction:&#10;Plan hours will not change now&#10;SC/PA will submit an exception request&#10;ODDS will send a decision"/>
        </a:ext>
      </dgm:extLst>
    </dgm:pt>
    <dgm:pt modelId="{48928177-213E-49A7-A2FF-F75E6CEBFC8E}" type="parTrans" cxnId="{295AD5AB-182D-43FF-B32E-CE3A3476DAEB}">
      <dgm:prSet/>
      <dgm:spPr/>
      <dgm:t>
        <a:bodyPr/>
        <a:lstStyle/>
        <a:p>
          <a:endParaRPr lang="en-US"/>
        </a:p>
      </dgm:t>
    </dgm:pt>
    <dgm:pt modelId="{55A038EB-CBBA-4AA4-908F-37957FF89E12}" type="sibTrans" cxnId="{295AD5AB-182D-43FF-B32E-CE3A3476DAEB}">
      <dgm:prSet/>
      <dgm:spPr/>
      <dgm:t>
        <a:bodyPr/>
        <a:lstStyle/>
        <a:p>
          <a:endParaRPr lang="en-US"/>
        </a:p>
      </dgm:t>
    </dgm:pt>
    <dgm:pt modelId="{5DFEB43D-B02F-43A2-B375-3D8D4ECF00C9}">
      <dgm:prSet/>
      <dgm:spPr/>
      <dgm:t>
        <a:bodyPr/>
        <a:lstStyle/>
        <a:p>
          <a:r>
            <a:rPr lang="en-US" dirty="0"/>
            <a:t>Plan will include reduced hours</a:t>
          </a:r>
        </a:p>
      </dgm:t>
    </dgm:pt>
    <dgm:pt modelId="{E6F9A579-24F7-4E8A-97EE-BAB292E182CD}" type="parTrans" cxnId="{859FC114-BD7F-4E13-9A68-C14E9622BB52}">
      <dgm:prSet/>
      <dgm:spPr/>
      <dgm:t>
        <a:bodyPr/>
        <a:lstStyle/>
        <a:p>
          <a:endParaRPr lang="en-US"/>
        </a:p>
      </dgm:t>
    </dgm:pt>
    <dgm:pt modelId="{F99FB0DF-4001-4C75-AF81-2223F41C1065}" type="sibTrans" cxnId="{859FC114-BD7F-4E13-9A68-C14E9622BB52}">
      <dgm:prSet/>
      <dgm:spPr/>
      <dgm:t>
        <a:bodyPr/>
        <a:lstStyle/>
        <a:p>
          <a:endParaRPr lang="en-US"/>
        </a:p>
      </dgm:t>
    </dgm:pt>
    <dgm:pt modelId="{2D529139-14EE-41C0-80B8-4EE64AEAB366}">
      <dgm:prSet/>
      <dgm:spPr/>
      <dgm:t>
        <a:bodyPr/>
        <a:lstStyle/>
        <a:p>
          <a:r>
            <a:rPr lang="en-US"/>
            <a:t>Person will receive a NOPA</a:t>
          </a:r>
        </a:p>
      </dgm:t>
    </dgm:pt>
    <dgm:pt modelId="{767B64AE-8B5F-480B-8410-F079321E3F83}" type="parTrans" cxnId="{0685DA0D-D083-4421-8356-E725444941D6}">
      <dgm:prSet/>
      <dgm:spPr/>
      <dgm:t>
        <a:bodyPr/>
        <a:lstStyle/>
        <a:p>
          <a:endParaRPr lang="en-US"/>
        </a:p>
      </dgm:t>
    </dgm:pt>
    <dgm:pt modelId="{A0EAB2ED-6805-406D-B658-351C7ABD81D7}" type="sibTrans" cxnId="{0685DA0D-D083-4421-8356-E725444941D6}">
      <dgm:prSet/>
      <dgm:spPr/>
      <dgm:t>
        <a:bodyPr/>
        <a:lstStyle/>
        <a:p>
          <a:endParaRPr lang="en-US"/>
        </a:p>
      </dgm:t>
    </dgm:pt>
    <dgm:pt modelId="{AF6F4F15-A084-411E-B191-201DF22C4D90}">
      <dgm:prSet/>
      <dgm:spPr/>
      <dgm:t>
        <a:bodyPr/>
        <a:lstStyle/>
        <a:p>
          <a:r>
            <a:rPr lang="en-US" dirty="0"/>
            <a:t>Does not agree to a reduction</a:t>
          </a:r>
        </a:p>
      </dgm:t>
      <dgm:extLst>
        <a:ext uri="{E40237B7-FDA0-4F09-8148-C483321AD2D9}">
          <dgm14:cNvPr xmlns:dgm14="http://schemas.microsoft.com/office/drawing/2010/diagram" id="0" name="" descr="What to expect next:&#10;Agree to a reduction:&#10;Plan will include reduced hours&#10;Person will receive a NOPA: OR&#10;Does not agree to a reduction:&#10;Plan hours will not change now&#10;SC/PA will submit an exception request&#10;ODDS will send a decision"/>
        </a:ext>
      </dgm:extLst>
    </dgm:pt>
    <dgm:pt modelId="{C7F0EC44-4726-4460-B1C0-6DC282777477}" type="parTrans" cxnId="{5BE7F020-3873-4BC2-95A4-EF441F64B724}">
      <dgm:prSet/>
      <dgm:spPr/>
      <dgm:t>
        <a:bodyPr/>
        <a:lstStyle/>
        <a:p>
          <a:endParaRPr lang="en-US"/>
        </a:p>
      </dgm:t>
    </dgm:pt>
    <dgm:pt modelId="{495460E0-0B8C-4745-8583-CFEAF866C6F3}" type="sibTrans" cxnId="{5BE7F020-3873-4BC2-95A4-EF441F64B724}">
      <dgm:prSet/>
      <dgm:spPr/>
      <dgm:t>
        <a:bodyPr/>
        <a:lstStyle/>
        <a:p>
          <a:endParaRPr lang="en-US"/>
        </a:p>
      </dgm:t>
    </dgm:pt>
    <dgm:pt modelId="{458102F4-F0EE-4B79-B6C4-2F4369677FA7}">
      <dgm:prSet/>
      <dgm:spPr/>
      <dgm:t>
        <a:bodyPr/>
        <a:lstStyle/>
        <a:p>
          <a:r>
            <a:rPr lang="en-US" dirty="0"/>
            <a:t>Plan hours will not change now</a:t>
          </a:r>
        </a:p>
      </dgm:t>
    </dgm:pt>
    <dgm:pt modelId="{A50C380F-9161-42EE-AA2F-541B3E99E091}" type="parTrans" cxnId="{89EAB183-525F-493C-A8C9-6DD49D606106}">
      <dgm:prSet/>
      <dgm:spPr/>
      <dgm:t>
        <a:bodyPr/>
        <a:lstStyle/>
        <a:p>
          <a:endParaRPr lang="en-US"/>
        </a:p>
      </dgm:t>
    </dgm:pt>
    <dgm:pt modelId="{C6B0BBD8-B09D-4BC5-88D1-7512F2D223A3}" type="sibTrans" cxnId="{89EAB183-525F-493C-A8C9-6DD49D606106}">
      <dgm:prSet/>
      <dgm:spPr/>
      <dgm:t>
        <a:bodyPr/>
        <a:lstStyle/>
        <a:p>
          <a:endParaRPr lang="en-US"/>
        </a:p>
      </dgm:t>
    </dgm:pt>
    <dgm:pt modelId="{96018E7F-4852-4765-B314-725A64C3CC35}">
      <dgm:prSet/>
      <dgm:spPr/>
      <dgm:t>
        <a:bodyPr/>
        <a:lstStyle/>
        <a:p>
          <a:r>
            <a:rPr lang="en-US" dirty="0"/>
            <a:t>SC/PA will submit an exception request</a:t>
          </a:r>
        </a:p>
      </dgm:t>
    </dgm:pt>
    <dgm:pt modelId="{93DC4857-B5BC-4325-AAF3-70ACB96B1425}" type="parTrans" cxnId="{CCCFEFDE-4FF7-4067-A765-15392DAE7D68}">
      <dgm:prSet/>
      <dgm:spPr/>
      <dgm:t>
        <a:bodyPr/>
        <a:lstStyle/>
        <a:p>
          <a:endParaRPr lang="en-US"/>
        </a:p>
      </dgm:t>
    </dgm:pt>
    <dgm:pt modelId="{C4D6EC07-A6B5-40F2-BDF2-C47A3840BBFA}" type="sibTrans" cxnId="{CCCFEFDE-4FF7-4067-A765-15392DAE7D68}">
      <dgm:prSet/>
      <dgm:spPr/>
      <dgm:t>
        <a:bodyPr/>
        <a:lstStyle/>
        <a:p>
          <a:endParaRPr lang="en-US"/>
        </a:p>
      </dgm:t>
    </dgm:pt>
    <dgm:pt modelId="{8ED4EA42-1CD2-4CB7-B691-539190C304D6}">
      <dgm:prSet/>
      <dgm:spPr/>
      <dgm:t>
        <a:bodyPr/>
        <a:lstStyle/>
        <a:p>
          <a:r>
            <a:rPr lang="en-US" dirty="0"/>
            <a:t>ODDS will send a decision</a:t>
          </a:r>
        </a:p>
      </dgm:t>
    </dgm:pt>
    <dgm:pt modelId="{455779A5-6099-41EF-AA9D-40D3A427DAC8}" type="parTrans" cxnId="{B2D4C668-7150-46B3-B299-B3C3F9020540}">
      <dgm:prSet/>
      <dgm:spPr/>
      <dgm:t>
        <a:bodyPr/>
        <a:lstStyle/>
        <a:p>
          <a:endParaRPr lang="en-US"/>
        </a:p>
      </dgm:t>
    </dgm:pt>
    <dgm:pt modelId="{5B951DDF-471A-4288-A044-EF4B24BE1F5C}" type="sibTrans" cxnId="{B2D4C668-7150-46B3-B299-B3C3F9020540}">
      <dgm:prSet/>
      <dgm:spPr/>
      <dgm:t>
        <a:bodyPr/>
        <a:lstStyle/>
        <a:p>
          <a:endParaRPr lang="en-US"/>
        </a:p>
      </dgm:t>
    </dgm:pt>
    <dgm:pt modelId="{881DCE9D-2666-4AB2-8F00-0E3C070D71CD}" type="pres">
      <dgm:prSet presAssocID="{5BFF00A2-82D6-457A-A9D4-075BE38561D3}" presName="composite" presStyleCnt="0">
        <dgm:presLayoutVars>
          <dgm:chMax val="1"/>
          <dgm:dir/>
          <dgm:resizeHandles val="exact"/>
        </dgm:presLayoutVars>
      </dgm:prSet>
      <dgm:spPr/>
    </dgm:pt>
    <dgm:pt modelId="{37D2055F-E1AF-4FDE-AC3F-FDAD38C19CAD}" type="pres">
      <dgm:prSet presAssocID="{0C28C8BE-3001-4BD2-AEE1-535BAC53DF7E}" presName="roof" presStyleLbl="dkBgShp" presStyleIdx="0" presStyleCnt="2"/>
      <dgm:spPr/>
    </dgm:pt>
    <dgm:pt modelId="{1196139E-DF03-4221-BFA0-CCC48ABA9FB7}" type="pres">
      <dgm:prSet presAssocID="{0C28C8BE-3001-4BD2-AEE1-535BAC53DF7E}" presName="pillars" presStyleCnt="0"/>
      <dgm:spPr/>
    </dgm:pt>
    <dgm:pt modelId="{2ACDC60D-5D0E-43A0-9C5E-06EC1A06FB90}" type="pres">
      <dgm:prSet presAssocID="{0C28C8BE-3001-4BD2-AEE1-535BAC53DF7E}" presName="pillar1" presStyleLbl="node1" presStyleIdx="0" presStyleCnt="2">
        <dgm:presLayoutVars>
          <dgm:bulletEnabled val="1"/>
        </dgm:presLayoutVars>
      </dgm:prSet>
      <dgm:spPr/>
    </dgm:pt>
    <dgm:pt modelId="{2141602C-F0F8-48FD-82CC-6BDAFB5F1D1B}" type="pres">
      <dgm:prSet presAssocID="{AF6F4F15-A084-411E-B191-201DF22C4D90}" presName="pillarX" presStyleLbl="node1" presStyleIdx="1" presStyleCnt="2">
        <dgm:presLayoutVars>
          <dgm:bulletEnabled val="1"/>
        </dgm:presLayoutVars>
      </dgm:prSet>
      <dgm:spPr/>
    </dgm:pt>
    <dgm:pt modelId="{1035BA45-6CF5-4063-9EF3-D6EE94820FE0}" type="pres">
      <dgm:prSet presAssocID="{0C28C8BE-3001-4BD2-AEE1-535BAC53DF7E}" presName="base" presStyleLbl="dkBgShp" presStyleIdx="1" presStyleCnt="2"/>
      <dgm:spPr/>
    </dgm:pt>
  </dgm:ptLst>
  <dgm:cxnLst>
    <dgm:cxn modelId="{71BA2007-4FC5-4E87-A589-56CFB318C249}" type="presOf" srcId="{458102F4-F0EE-4B79-B6C4-2F4369677FA7}" destId="{2141602C-F0F8-48FD-82CC-6BDAFB5F1D1B}" srcOrd="0" destOrd="1" presId="urn:microsoft.com/office/officeart/2005/8/layout/hList3"/>
    <dgm:cxn modelId="{DFE59508-5CC4-4F8C-B0A2-30D411283495}" type="presOf" srcId="{DDA74FE5-8F27-4901-880F-81D1EA9DBF15}" destId="{2ACDC60D-5D0E-43A0-9C5E-06EC1A06FB90}" srcOrd="0" destOrd="0" presId="urn:microsoft.com/office/officeart/2005/8/layout/hList3"/>
    <dgm:cxn modelId="{0685DA0D-D083-4421-8356-E725444941D6}" srcId="{DDA74FE5-8F27-4901-880F-81D1EA9DBF15}" destId="{2D529139-14EE-41C0-80B8-4EE64AEAB366}" srcOrd="1" destOrd="0" parTransId="{767B64AE-8B5F-480B-8410-F079321E3F83}" sibTransId="{A0EAB2ED-6805-406D-B658-351C7ABD81D7}"/>
    <dgm:cxn modelId="{859FC114-BD7F-4E13-9A68-C14E9622BB52}" srcId="{DDA74FE5-8F27-4901-880F-81D1EA9DBF15}" destId="{5DFEB43D-B02F-43A2-B375-3D8D4ECF00C9}" srcOrd="0" destOrd="0" parTransId="{E6F9A579-24F7-4E8A-97EE-BAB292E182CD}" sibTransId="{F99FB0DF-4001-4C75-AF81-2223F41C1065}"/>
    <dgm:cxn modelId="{5BE7F020-3873-4BC2-95A4-EF441F64B724}" srcId="{0C28C8BE-3001-4BD2-AEE1-535BAC53DF7E}" destId="{AF6F4F15-A084-411E-B191-201DF22C4D90}" srcOrd="1" destOrd="0" parTransId="{C7F0EC44-4726-4460-B1C0-6DC282777477}" sibTransId="{495460E0-0B8C-4745-8583-CFEAF866C6F3}"/>
    <dgm:cxn modelId="{B2D4C668-7150-46B3-B299-B3C3F9020540}" srcId="{AF6F4F15-A084-411E-B191-201DF22C4D90}" destId="{8ED4EA42-1CD2-4CB7-B691-539190C304D6}" srcOrd="2" destOrd="0" parTransId="{455779A5-6099-41EF-AA9D-40D3A427DAC8}" sibTransId="{5B951DDF-471A-4288-A044-EF4B24BE1F5C}"/>
    <dgm:cxn modelId="{18E8786D-01C8-4DED-90A5-62969DBFD5A5}" srcId="{5BFF00A2-82D6-457A-A9D4-075BE38561D3}" destId="{0C28C8BE-3001-4BD2-AEE1-535BAC53DF7E}" srcOrd="0" destOrd="0" parTransId="{340B1D16-40AC-4825-ACA2-E73C48298FAE}" sibTransId="{1C72BB1B-BDF1-4DE9-81C1-CCFFFA10CE48}"/>
    <dgm:cxn modelId="{42775973-A878-4113-9723-A740C2E3D113}" type="presOf" srcId="{AF6F4F15-A084-411E-B191-201DF22C4D90}" destId="{2141602C-F0F8-48FD-82CC-6BDAFB5F1D1B}" srcOrd="0" destOrd="0" presId="urn:microsoft.com/office/officeart/2005/8/layout/hList3"/>
    <dgm:cxn modelId="{A51BDF78-3706-471D-BF26-5FDF87B890E4}" type="presOf" srcId="{5DFEB43D-B02F-43A2-B375-3D8D4ECF00C9}" destId="{2ACDC60D-5D0E-43A0-9C5E-06EC1A06FB90}" srcOrd="0" destOrd="1" presId="urn:microsoft.com/office/officeart/2005/8/layout/hList3"/>
    <dgm:cxn modelId="{1588ED7D-8346-42CD-BD89-9113CA90FA67}" type="presOf" srcId="{2D529139-14EE-41C0-80B8-4EE64AEAB366}" destId="{2ACDC60D-5D0E-43A0-9C5E-06EC1A06FB90}" srcOrd="0" destOrd="2" presId="urn:microsoft.com/office/officeart/2005/8/layout/hList3"/>
    <dgm:cxn modelId="{9D2F1180-D214-44A8-A839-E8F805E0F528}" type="presOf" srcId="{96018E7F-4852-4765-B314-725A64C3CC35}" destId="{2141602C-F0F8-48FD-82CC-6BDAFB5F1D1B}" srcOrd="0" destOrd="2" presId="urn:microsoft.com/office/officeart/2005/8/layout/hList3"/>
    <dgm:cxn modelId="{89EAB183-525F-493C-A8C9-6DD49D606106}" srcId="{AF6F4F15-A084-411E-B191-201DF22C4D90}" destId="{458102F4-F0EE-4B79-B6C4-2F4369677FA7}" srcOrd="0" destOrd="0" parTransId="{A50C380F-9161-42EE-AA2F-541B3E99E091}" sibTransId="{C6B0BBD8-B09D-4BC5-88D1-7512F2D223A3}"/>
    <dgm:cxn modelId="{47EDD895-061F-4B48-B06D-DDBF6BF26E0A}" type="presOf" srcId="{5BFF00A2-82D6-457A-A9D4-075BE38561D3}" destId="{881DCE9D-2666-4AB2-8F00-0E3C070D71CD}" srcOrd="0" destOrd="0" presId="urn:microsoft.com/office/officeart/2005/8/layout/hList3"/>
    <dgm:cxn modelId="{295AD5AB-182D-43FF-B32E-CE3A3476DAEB}" srcId="{0C28C8BE-3001-4BD2-AEE1-535BAC53DF7E}" destId="{DDA74FE5-8F27-4901-880F-81D1EA9DBF15}" srcOrd="0" destOrd="0" parTransId="{48928177-213E-49A7-A2FF-F75E6CEBFC8E}" sibTransId="{55A038EB-CBBA-4AA4-908F-37957FF89E12}"/>
    <dgm:cxn modelId="{0EC7ECAF-E427-4708-8EAE-D95A27997078}" type="presOf" srcId="{8ED4EA42-1CD2-4CB7-B691-539190C304D6}" destId="{2141602C-F0F8-48FD-82CC-6BDAFB5F1D1B}" srcOrd="0" destOrd="3" presId="urn:microsoft.com/office/officeart/2005/8/layout/hList3"/>
    <dgm:cxn modelId="{D4491DD3-0E73-4F86-A580-D5D9C2613288}" type="presOf" srcId="{0C28C8BE-3001-4BD2-AEE1-535BAC53DF7E}" destId="{37D2055F-E1AF-4FDE-AC3F-FDAD38C19CAD}" srcOrd="0" destOrd="0" presId="urn:microsoft.com/office/officeart/2005/8/layout/hList3"/>
    <dgm:cxn modelId="{CCCFEFDE-4FF7-4067-A765-15392DAE7D68}" srcId="{AF6F4F15-A084-411E-B191-201DF22C4D90}" destId="{96018E7F-4852-4765-B314-725A64C3CC35}" srcOrd="1" destOrd="0" parTransId="{93DC4857-B5BC-4325-AAF3-70ACB96B1425}" sibTransId="{C4D6EC07-A6B5-40F2-BDF2-C47A3840BBFA}"/>
    <dgm:cxn modelId="{1611A461-DBEE-4416-BB6B-4BCB6551EF90}" type="presParOf" srcId="{881DCE9D-2666-4AB2-8F00-0E3C070D71CD}" destId="{37D2055F-E1AF-4FDE-AC3F-FDAD38C19CAD}" srcOrd="0" destOrd="0" presId="urn:microsoft.com/office/officeart/2005/8/layout/hList3"/>
    <dgm:cxn modelId="{EA2B0C25-662C-46B5-8647-A541B9885475}" type="presParOf" srcId="{881DCE9D-2666-4AB2-8F00-0E3C070D71CD}" destId="{1196139E-DF03-4221-BFA0-CCC48ABA9FB7}" srcOrd="1" destOrd="0" presId="urn:microsoft.com/office/officeart/2005/8/layout/hList3"/>
    <dgm:cxn modelId="{09BBED16-1F0D-48F5-91E1-F7BA957699DE}" type="presParOf" srcId="{1196139E-DF03-4221-BFA0-CCC48ABA9FB7}" destId="{2ACDC60D-5D0E-43A0-9C5E-06EC1A06FB90}" srcOrd="0" destOrd="0" presId="urn:microsoft.com/office/officeart/2005/8/layout/hList3"/>
    <dgm:cxn modelId="{17C2C6CC-9718-4BCC-A158-EF001074AA03}" type="presParOf" srcId="{1196139E-DF03-4221-BFA0-CCC48ABA9FB7}" destId="{2141602C-F0F8-48FD-82CC-6BDAFB5F1D1B}" srcOrd="1" destOrd="0" presId="urn:microsoft.com/office/officeart/2005/8/layout/hList3"/>
    <dgm:cxn modelId="{8F24FC0F-C2C1-4365-97EB-C1560D3B7BC7}" type="presParOf" srcId="{881DCE9D-2666-4AB2-8F00-0E3C070D71CD}" destId="{1035BA45-6CF5-4063-9EF3-D6EE94820FE0}"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66D3B4-BF63-4E79-BE45-1872AB0A789F}"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5EE9B316-C1FA-401A-9508-004A6C78A088}">
      <dgm:prSet/>
      <dgm:spPr/>
      <dgm:t>
        <a:bodyPr/>
        <a:lstStyle/>
        <a:p>
          <a:r>
            <a:rPr lang="en-US" dirty="0"/>
            <a:t>When a person ages into a new service group, the hours within the new ONA service level are not automatically available. The person must have an age-appropriate ONA and a revised ISP. If the age-appropriate ONA that moves the person into a new service group is submitted before the birthday, access to the new ONA service level is available as soon as the hours are included in an ISP</a:t>
          </a:r>
        </a:p>
      </dgm:t>
    </dgm:pt>
    <dgm:pt modelId="{FAE7B550-27E3-4F30-9B5D-509FEEAF483A}" type="parTrans" cxnId="{617B80C7-2989-48D5-BC0E-D094DD4AAB87}">
      <dgm:prSet/>
      <dgm:spPr/>
      <dgm:t>
        <a:bodyPr/>
        <a:lstStyle/>
        <a:p>
          <a:endParaRPr lang="en-US"/>
        </a:p>
      </dgm:t>
    </dgm:pt>
    <dgm:pt modelId="{A45E4C52-149C-4281-B87B-A7964546CCD5}" type="sibTrans" cxnId="{617B80C7-2989-48D5-BC0E-D094DD4AAB87}">
      <dgm:prSet/>
      <dgm:spPr/>
      <dgm:t>
        <a:bodyPr/>
        <a:lstStyle/>
        <a:p>
          <a:endParaRPr lang="en-US"/>
        </a:p>
      </dgm:t>
    </dgm:pt>
    <dgm:pt modelId="{6F082B0E-F374-4B16-8FE9-810858405FBF}" type="pres">
      <dgm:prSet presAssocID="{E766D3B4-BF63-4E79-BE45-1872AB0A789F}" presName="linear" presStyleCnt="0">
        <dgm:presLayoutVars>
          <dgm:animLvl val="lvl"/>
          <dgm:resizeHandles val="exact"/>
        </dgm:presLayoutVars>
      </dgm:prSet>
      <dgm:spPr/>
    </dgm:pt>
    <dgm:pt modelId="{2235D68F-BF61-42BE-ADD2-145F379C3C4D}" type="pres">
      <dgm:prSet presAssocID="{5EE9B316-C1FA-401A-9508-004A6C78A088}" presName="parentText" presStyleLbl="node1" presStyleIdx="0" presStyleCnt="1">
        <dgm:presLayoutVars>
          <dgm:chMax val="0"/>
          <dgm:bulletEnabled val="1"/>
        </dgm:presLayoutVars>
      </dgm:prSet>
      <dgm:spPr/>
    </dgm:pt>
  </dgm:ptLst>
  <dgm:cxnLst>
    <dgm:cxn modelId="{617B80C7-2989-48D5-BC0E-D094DD4AAB87}" srcId="{E766D3B4-BF63-4E79-BE45-1872AB0A789F}" destId="{5EE9B316-C1FA-401A-9508-004A6C78A088}" srcOrd="0" destOrd="0" parTransId="{FAE7B550-27E3-4F30-9B5D-509FEEAF483A}" sibTransId="{A45E4C52-149C-4281-B87B-A7964546CCD5}"/>
    <dgm:cxn modelId="{A8F54FD7-0798-4890-801E-88B20EF2D441}" type="presOf" srcId="{5EE9B316-C1FA-401A-9508-004A6C78A088}" destId="{2235D68F-BF61-42BE-ADD2-145F379C3C4D}" srcOrd="0" destOrd="0" presId="urn:microsoft.com/office/officeart/2005/8/layout/vList2"/>
    <dgm:cxn modelId="{59FB6AEF-E34C-473B-9F12-C07DE247F226}" type="presOf" srcId="{E766D3B4-BF63-4E79-BE45-1872AB0A789F}" destId="{6F082B0E-F374-4B16-8FE9-810858405FBF}" srcOrd="0" destOrd="0" presId="urn:microsoft.com/office/officeart/2005/8/layout/vList2"/>
    <dgm:cxn modelId="{FB747D74-00FD-4536-B6BB-74F7C41FD6EE}" type="presParOf" srcId="{6F082B0E-F374-4B16-8FE9-810858405FBF}" destId="{2235D68F-BF61-42BE-ADD2-145F379C3C4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35DC63-6D83-4129-A7E0-C8D3EC31068E}"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760426CB-668E-4C98-9C3E-A715B0C02455}">
      <dgm:prSet/>
      <dgm:spPr/>
      <dgm:t>
        <a:bodyPr/>
        <a:lstStyle/>
        <a:p>
          <a:r>
            <a:rPr lang="en-US" baseline="0" dirty="0"/>
            <a:t>Starting 4/1/2025</a:t>
          </a:r>
          <a:endParaRPr lang="en-US" dirty="0"/>
        </a:p>
      </dgm:t>
      <dgm:extLst>
        <a:ext uri="{E40237B7-FDA0-4F09-8148-C483321AD2D9}">
          <dgm14:cNvPr xmlns:dgm14="http://schemas.microsoft.com/office/drawing/2010/diagram" id="0" name="" descr="Starting 4/1/2025:&#10;&#10;If an ONA reassessment lowers a person's service group and their current ISP includes an hour allocation based on an ONA, their hours will be reduced by the end of the month following the ONA submission—unless an exception request is approved.&#10;&#10;An ISP does not have to authorize the maximum number of hours available to a person. There is no minimum number of hours that can be included in an ISP.&#10;&#10;All reductions, including those that a person agrees to as part of the planning process, must receive a NOPA.&#10;"/>
        </a:ext>
      </dgm:extLst>
    </dgm:pt>
    <dgm:pt modelId="{A9C24A57-4E53-4BBE-98E6-723DD79621FF}" type="parTrans" cxnId="{873D22E1-B3D6-4D3D-826A-B7E9FE7AC6A5}">
      <dgm:prSet/>
      <dgm:spPr/>
      <dgm:t>
        <a:bodyPr/>
        <a:lstStyle/>
        <a:p>
          <a:endParaRPr lang="en-US"/>
        </a:p>
      </dgm:t>
    </dgm:pt>
    <dgm:pt modelId="{6A2F98EA-1058-48A7-9B53-BF6E026AC29D}" type="sibTrans" cxnId="{873D22E1-B3D6-4D3D-826A-B7E9FE7AC6A5}">
      <dgm:prSet/>
      <dgm:spPr/>
      <dgm:t>
        <a:bodyPr/>
        <a:lstStyle/>
        <a:p>
          <a:endParaRPr lang="en-US"/>
        </a:p>
      </dgm:t>
    </dgm:pt>
    <dgm:pt modelId="{8B47AB3D-2EAF-45D0-8A94-533B6B93B017}">
      <dgm:prSet/>
      <dgm:spPr/>
      <dgm:t>
        <a:bodyPr/>
        <a:lstStyle/>
        <a:p>
          <a:r>
            <a:rPr lang="en-US" dirty="0"/>
            <a:t>If an ONA reassessment lowers a person's service group and their current ISP includes an hour allocation based on an ONA, their hours will be reduced by the end of the month following the ONA submission—unless an exception request is approved.</a:t>
          </a:r>
        </a:p>
      </dgm:t>
      <dgm:extLst>
        <a:ext uri="{E40237B7-FDA0-4F09-8148-C483321AD2D9}">
          <dgm14:cNvPr xmlns:dgm14="http://schemas.microsoft.com/office/drawing/2010/diagram" id="0" name="" descr="Starting 4/1/2025:&#10;&#10;If an ONA reassessment lowers a person's service group and their current ISP includes an hour allocation based on an ONA, their hours will be reduced by the end of the month following the ONA submission—unless an exception request is approved.&#10;&#10;An ISP does not have to authorize the maximum number of hours available to a person. There is no minimum number of hours that can be included in an ISP.&#10;&#10;All reductions, including those that a person agrees to as part of the planning process, must receive a NOPA.&#10;"/>
        </a:ext>
      </dgm:extLst>
    </dgm:pt>
    <dgm:pt modelId="{D84566B5-E999-4BEB-B962-797F50003EF1}" type="parTrans" cxnId="{3FE2C8D2-93E1-410B-B056-29B9249B24E2}">
      <dgm:prSet/>
      <dgm:spPr/>
      <dgm:t>
        <a:bodyPr/>
        <a:lstStyle/>
        <a:p>
          <a:endParaRPr lang="en-US"/>
        </a:p>
      </dgm:t>
    </dgm:pt>
    <dgm:pt modelId="{D5AB3917-83B0-4B26-B1FE-25B5AF259719}" type="sibTrans" cxnId="{3FE2C8D2-93E1-410B-B056-29B9249B24E2}">
      <dgm:prSet/>
      <dgm:spPr/>
      <dgm:t>
        <a:bodyPr/>
        <a:lstStyle/>
        <a:p>
          <a:endParaRPr lang="en-US"/>
        </a:p>
      </dgm:t>
    </dgm:pt>
    <dgm:pt modelId="{74F74C05-3859-4F3C-9A56-3B7AC473FAFD}" type="pres">
      <dgm:prSet presAssocID="{C635DC63-6D83-4129-A7E0-C8D3EC31068E}" presName="theList" presStyleCnt="0">
        <dgm:presLayoutVars>
          <dgm:dir/>
          <dgm:animLvl val="lvl"/>
          <dgm:resizeHandles val="exact"/>
        </dgm:presLayoutVars>
      </dgm:prSet>
      <dgm:spPr/>
    </dgm:pt>
    <dgm:pt modelId="{F3432B07-0B55-4802-A283-D03B2373F7DB}" type="pres">
      <dgm:prSet presAssocID="{760426CB-668E-4C98-9C3E-A715B0C02455}" presName="compNode" presStyleCnt="0"/>
      <dgm:spPr/>
    </dgm:pt>
    <dgm:pt modelId="{F4298A0F-28EA-4E21-B883-74954B648D56}" type="pres">
      <dgm:prSet presAssocID="{760426CB-668E-4C98-9C3E-A715B0C02455}" presName="aNode" presStyleLbl="bgShp" presStyleIdx="0" presStyleCnt="1"/>
      <dgm:spPr/>
    </dgm:pt>
    <dgm:pt modelId="{DC6B89F0-93BA-4EF4-92DA-575D597EC2F3}" type="pres">
      <dgm:prSet presAssocID="{760426CB-668E-4C98-9C3E-A715B0C02455}" presName="textNode" presStyleLbl="bgShp" presStyleIdx="0" presStyleCnt="1"/>
      <dgm:spPr/>
    </dgm:pt>
    <dgm:pt modelId="{01E758E0-EED4-47C0-A1C4-BBEA0FDE373F}" type="pres">
      <dgm:prSet presAssocID="{760426CB-668E-4C98-9C3E-A715B0C02455}" presName="compChildNode" presStyleCnt="0"/>
      <dgm:spPr/>
    </dgm:pt>
    <dgm:pt modelId="{1C8E82A3-4A04-416F-8391-5E718B615D00}" type="pres">
      <dgm:prSet presAssocID="{760426CB-668E-4C98-9C3E-A715B0C02455}" presName="theInnerList" presStyleCnt="0"/>
      <dgm:spPr/>
    </dgm:pt>
    <dgm:pt modelId="{A9B06417-0FCD-4FA3-87C7-251534985E60}" type="pres">
      <dgm:prSet presAssocID="{8B47AB3D-2EAF-45D0-8A94-533B6B93B017}" presName="childNode" presStyleLbl="node1" presStyleIdx="0" presStyleCnt="1">
        <dgm:presLayoutVars>
          <dgm:bulletEnabled val="1"/>
        </dgm:presLayoutVars>
      </dgm:prSet>
      <dgm:spPr/>
    </dgm:pt>
  </dgm:ptLst>
  <dgm:cxnLst>
    <dgm:cxn modelId="{8CEC1C17-646E-4F65-AE1E-D605853D1A08}" type="presOf" srcId="{760426CB-668E-4C98-9C3E-A715B0C02455}" destId="{DC6B89F0-93BA-4EF4-92DA-575D597EC2F3}" srcOrd="1" destOrd="0" presId="urn:microsoft.com/office/officeart/2005/8/layout/lProcess2"/>
    <dgm:cxn modelId="{E779D12E-34F2-49A1-9360-45DCAA6B124E}" type="presOf" srcId="{760426CB-668E-4C98-9C3E-A715B0C02455}" destId="{F4298A0F-28EA-4E21-B883-74954B648D56}" srcOrd="0" destOrd="0" presId="urn:microsoft.com/office/officeart/2005/8/layout/lProcess2"/>
    <dgm:cxn modelId="{7838B97F-4D17-4EE8-8F38-EBBBFCF93B3F}" type="presOf" srcId="{C635DC63-6D83-4129-A7E0-C8D3EC31068E}" destId="{74F74C05-3859-4F3C-9A56-3B7AC473FAFD}" srcOrd="0" destOrd="0" presId="urn:microsoft.com/office/officeart/2005/8/layout/lProcess2"/>
    <dgm:cxn modelId="{B147B5BE-073C-440F-8E8C-364BA80B1D71}" type="presOf" srcId="{8B47AB3D-2EAF-45D0-8A94-533B6B93B017}" destId="{A9B06417-0FCD-4FA3-87C7-251534985E60}" srcOrd="0" destOrd="0" presId="urn:microsoft.com/office/officeart/2005/8/layout/lProcess2"/>
    <dgm:cxn modelId="{3FE2C8D2-93E1-410B-B056-29B9249B24E2}" srcId="{760426CB-668E-4C98-9C3E-A715B0C02455}" destId="{8B47AB3D-2EAF-45D0-8A94-533B6B93B017}" srcOrd="0" destOrd="0" parTransId="{D84566B5-E999-4BEB-B962-797F50003EF1}" sibTransId="{D5AB3917-83B0-4B26-B1FE-25B5AF259719}"/>
    <dgm:cxn modelId="{873D22E1-B3D6-4D3D-826A-B7E9FE7AC6A5}" srcId="{C635DC63-6D83-4129-A7E0-C8D3EC31068E}" destId="{760426CB-668E-4C98-9C3E-A715B0C02455}" srcOrd="0" destOrd="0" parTransId="{A9C24A57-4E53-4BBE-98E6-723DD79621FF}" sibTransId="{6A2F98EA-1058-48A7-9B53-BF6E026AC29D}"/>
    <dgm:cxn modelId="{8AD8B955-EB32-4168-89C1-7EFF32C426F1}" type="presParOf" srcId="{74F74C05-3859-4F3C-9A56-3B7AC473FAFD}" destId="{F3432B07-0B55-4802-A283-D03B2373F7DB}" srcOrd="0" destOrd="0" presId="urn:microsoft.com/office/officeart/2005/8/layout/lProcess2"/>
    <dgm:cxn modelId="{0827ED87-162D-4586-94E1-DA4DD084866F}" type="presParOf" srcId="{F3432B07-0B55-4802-A283-D03B2373F7DB}" destId="{F4298A0F-28EA-4E21-B883-74954B648D56}" srcOrd="0" destOrd="0" presId="urn:microsoft.com/office/officeart/2005/8/layout/lProcess2"/>
    <dgm:cxn modelId="{B0B5BFB0-0D77-4A30-A55E-B49E5743FF1D}" type="presParOf" srcId="{F3432B07-0B55-4802-A283-D03B2373F7DB}" destId="{DC6B89F0-93BA-4EF4-92DA-575D597EC2F3}" srcOrd="1" destOrd="0" presId="urn:microsoft.com/office/officeart/2005/8/layout/lProcess2"/>
    <dgm:cxn modelId="{9A8AC8CD-4E7A-4708-A537-EA4876B9DE42}" type="presParOf" srcId="{F3432B07-0B55-4802-A283-D03B2373F7DB}" destId="{01E758E0-EED4-47C0-A1C4-BBEA0FDE373F}" srcOrd="2" destOrd="0" presId="urn:microsoft.com/office/officeart/2005/8/layout/lProcess2"/>
    <dgm:cxn modelId="{99FABB86-C6DC-4DAC-A145-62CC457F535E}" type="presParOf" srcId="{01E758E0-EED4-47C0-A1C4-BBEA0FDE373F}" destId="{1C8E82A3-4A04-416F-8391-5E718B615D00}" srcOrd="0" destOrd="0" presId="urn:microsoft.com/office/officeart/2005/8/layout/lProcess2"/>
    <dgm:cxn modelId="{A34F777F-312F-4232-991C-B20553DB1BAB}" type="presParOf" srcId="{1C8E82A3-4A04-416F-8391-5E718B615D00}" destId="{A9B06417-0FCD-4FA3-87C7-251534985E60}"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C936E4-3155-4AFE-B47A-E0E76523AC52}"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829DA755-B69A-4E05-AAD0-397A9F229095}">
      <dgm:prSet/>
      <dgm:spPr/>
      <dgm:t>
        <a:bodyPr/>
        <a:lstStyle/>
        <a:p>
          <a:pPr>
            <a:lnSpc>
              <a:spcPct val="100000"/>
            </a:lnSpc>
          </a:pPr>
          <a:r>
            <a:rPr lang="en-US" b="1" dirty="0"/>
            <a:t>Notice of Functional Needs Assessment (DHS 0378A or DHS 0378B) must be sent to an individual at least 14 days prior to a planned reassessment by an ONA Assessor.</a:t>
          </a:r>
          <a:endParaRPr lang="en-US" dirty="0"/>
        </a:p>
      </dgm:t>
    </dgm:pt>
    <dgm:pt modelId="{E5474453-1C99-4CB0-AD0D-51FBDB667E31}" type="parTrans" cxnId="{08420B17-4DDF-48CA-849A-398E0989BEFA}">
      <dgm:prSet/>
      <dgm:spPr/>
      <dgm:t>
        <a:bodyPr/>
        <a:lstStyle/>
        <a:p>
          <a:endParaRPr lang="en-US"/>
        </a:p>
      </dgm:t>
    </dgm:pt>
    <dgm:pt modelId="{E92448D4-C9F3-4240-A383-D465A877CC0B}" type="sibTrans" cxnId="{08420B17-4DDF-48CA-849A-398E0989BEFA}">
      <dgm:prSet/>
      <dgm:spPr/>
      <dgm:t>
        <a:bodyPr/>
        <a:lstStyle/>
        <a:p>
          <a:endParaRPr lang="en-US"/>
        </a:p>
      </dgm:t>
    </dgm:pt>
    <dgm:pt modelId="{F59A1045-D636-46C7-8793-B6CA0F33857D}">
      <dgm:prSet/>
      <dgm:spPr/>
      <dgm:t>
        <a:bodyPr/>
        <a:lstStyle/>
        <a:p>
          <a:pPr>
            <a:lnSpc>
              <a:spcPct val="100000"/>
            </a:lnSpc>
          </a:pPr>
          <a:r>
            <a:rPr lang="en-US" b="1" dirty="0"/>
            <a:t>At the person’s request, the ONA can be scheduled within the 14-day notice period.</a:t>
          </a:r>
          <a:endParaRPr lang="en-US" dirty="0"/>
        </a:p>
      </dgm:t>
    </dgm:pt>
    <dgm:pt modelId="{CB9A0723-25F0-495B-9F4E-119C87A2A18B}" type="parTrans" cxnId="{A10AE691-49F6-45CD-AAD8-2AE64D3F63D0}">
      <dgm:prSet/>
      <dgm:spPr/>
      <dgm:t>
        <a:bodyPr/>
        <a:lstStyle/>
        <a:p>
          <a:endParaRPr lang="en-US"/>
        </a:p>
      </dgm:t>
    </dgm:pt>
    <dgm:pt modelId="{BDEB0683-9A2C-4A8E-A3A7-E843191D916E}" type="sibTrans" cxnId="{A10AE691-49F6-45CD-AAD8-2AE64D3F63D0}">
      <dgm:prSet/>
      <dgm:spPr/>
      <dgm:t>
        <a:bodyPr/>
        <a:lstStyle/>
        <a:p>
          <a:endParaRPr lang="en-US"/>
        </a:p>
      </dgm:t>
    </dgm:pt>
    <dgm:pt modelId="{AFEF2E47-A302-4498-950C-BE66AB71D48A}" type="pres">
      <dgm:prSet presAssocID="{2DC936E4-3155-4AFE-B47A-E0E76523AC52}" presName="vert0" presStyleCnt="0">
        <dgm:presLayoutVars>
          <dgm:dir/>
          <dgm:animOne val="branch"/>
          <dgm:animLvl val="lvl"/>
        </dgm:presLayoutVars>
      </dgm:prSet>
      <dgm:spPr/>
    </dgm:pt>
    <dgm:pt modelId="{5F2F1C50-09D7-4BF5-A644-7C647B17EFE2}" type="pres">
      <dgm:prSet presAssocID="{829DA755-B69A-4E05-AAD0-397A9F229095}" presName="thickLine" presStyleLbl="alignNode1" presStyleIdx="0" presStyleCnt="2"/>
      <dgm:spPr/>
    </dgm:pt>
    <dgm:pt modelId="{951CC49C-22F6-4425-8C8F-61C4DA91355B}" type="pres">
      <dgm:prSet presAssocID="{829DA755-B69A-4E05-AAD0-397A9F229095}" presName="horz1" presStyleCnt="0"/>
      <dgm:spPr/>
    </dgm:pt>
    <dgm:pt modelId="{B79B039D-AFDA-4AC6-A576-2EDD6D031611}" type="pres">
      <dgm:prSet presAssocID="{829DA755-B69A-4E05-AAD0-397A9F229095}" presName="tx1" presStyleLbl="revTx" presStyleIdx="0" presStyleCnt="2"/>
      <dgm:spPr/>
    </dgm:pt>
    <dgm:pt modelId="{7AFAEC0E-55A6-48A0-AB6A-0BAAAE1196E7}" type="pres">
      <dgm:prSet presAssocID="{829DA755-B69A-4E05-AAD0-397A9F229095}" presName="vert1" presStyleCnt="0"/>
      <dgm:spPr/>
    </dgm:pt>
    <dgm:pt modelId="{AA67B2F2-F54F-43EC-AA6E-0FC40652B60D}" type="pres">
      <dgm:prSet presAssocID="{F59A1045-D636-46C7-8793-B6CA0F33857D}" presName="thickLine" presStyleLbl="alignNode1" presStyleIdx="1" presStyleCnt="2"/>
      <dgm:spPr/>
    </dgm:pt>
    <dgm:pt modelId="{0D783F02-41EF-418C-97E2-C7068213EFEC}" type="pres">
      <dgm:prSet presAssocID="{F59A1045-D636-46C7-8793-B6CA0F33857D}" presName="horz1" presStyleCnt="0"/>
      <dgm:spPr/>
    </dgm:pt>
    <dgm:pt modelId="{58D38D19-C8BF-4307-ABE2-F79AA08E6132}" type="pres">
      <dgm:prSet presAssocID="{F59A1045-D636-46C7-8793-B6CA0F33857D}" presName="tx1" presStyleLbl="revTx" presStyleIdx="1" presStyleCnt="2"/>
      <dgm:spPr/>
    </dgm:pt>
    <dgm:pt modelId="{868D7843-2BDE-4E9B-914E-B24EDDA8401B}" type="pres">
      <dgm:prSet presAssocID="{F59A1045-D636-46C7-8793-B6CA0F33857D}" presName="vert1" presStyleCnt="0"/>
      <dgm:spPr/>
    </dgm:pt>
  </dgm:ptLst>
  <dgm:cxnLst>
    <dgm:cxn modelId="{5BC95D12-66CD-4883-BC7F-A4243B4C7C6F}" type="presOf" srcId="{F59A1045-D636-46C7-8793-B6CA0F33857D}" destId="{58D38D19-C8BF-4307-ABE2-F79AA08E6132}" srcOrd="0" destOrd="0" presId="urn:microsoft.com/office/officeart/2008/layout/LinedList"/>
    <dgm:cxn modelId="{08420B17-4DDF-48CA-849A-398E0989BEFA}" srcId="{2DC936E4-3155-4AFE-B47A-E0E76523AC52}" destId="{829DA755-B69A-4E05-AAD0-397A9F229095}" srcOrd="0" destOrd="0" parTransId="{E5474453-1C99-4CB0-AD0D-51FBDB667E31}" sibTransId="{E92448D4-C9F3-4240-A383-D465A877CC0B}"/>
    <dgm:cxn modelId="{92FA5C7B-333D-4D51-96F9-76855AB9CB48}" type="presOf" srcId="{2DC936E4-3155-4AFE-B47A-E0E76523AC52}" destId="{AFEF2E47-A302-4498-950C-BE66AB71D48A}" srcOrd="0" destOrd="0" presId="urn:microsoft.com/office/officeart/2008/layout/LinedList"/>
    <dgm:cxn modelId="{A10AE691-49F6-45CD-AAD8-2AE64D3F63D0}" srcId="{2DC936E4-3155-4AFE-B47A-E0E76523AC52}" destId="{F59A1045-D636-46C7-8793-B6CA0F33857D}" srcOrd="1" destOrd="0" parTransId="{CB9A0723-25F0-495B-9F4E-119C87A2A18B}" sibTransId="{BDEB0683-9A2C-4A8E-A3A7-E843191D916E}"/>
    <dgm:cxn modelId="{7B29C899-B566-470B-8D36-5EF39B38F8F6}" type="presOf" srcId="{829DA755-B69A-4E05-AAD0-397A9F229095}" destId="{B79B039D-AFDA-4AC6-A576-2EDD6D031611}" srcOrd="0" destOrd="0" presId="urn:microsoft.com/office/officeart/2008/layout/LinedList"/>
    <dgm:cxn modelId="{D381952E-8D1A-4ACD-A9DF-493BB433D8ED}" type="presParOf" srcId="{AFEF2E47-A302-4498-950C-BE66AB71D48A}" destId="{5F2F1C50-09D7-4BF5-A644-7C647B17EFE2}" srcOrd="0" destOrd="0" presId="urn:microsoft.com/office/officeart/2008/layout/LinedList"/>
    <dgm:cxn modelId="{C9228D61-5688-438F-BCF7-DCA30D8A64B0}" type="presParOf" srcId="{AFEF2E47-A302-4498-950C-BE66AB71D48A}" destId="{951CC49C-22F6-4425-8C8F-61C4DA91355B}" srcOrd="1" destOrd="0" presId="urn:microsoft.com/office/officeart/2008/layout/LinedList"/>
    <dgm:cxn modelId="{ED6B276A-1E7E-4838-9E44-63AAB2A45CB7}" type="presParOf" srcId="{951CC49C-22F6-4425-8C8F-61C4DA91355B}" destId="{B79B039D-AFDA-4AC6-A576-2EDD6D031611}" srcOrd="0" destOrd="0" presId="urn:microsoft.com/office/officeart/2008/layout/LinedList"/>
    <dgm:cxn modelId="{17831FC7-BA66-41D4-8DE9-2F1E846F03DF}" type="presParOf" srcId="{951CC49C-22F6-4425-8C8F-61C4DA91355B}" destId="{7AFAEC0E-55A6-48A0-AB6A-0BAAAE1196E7}" srcOrd="1" destOrd="0" presId="urn:microsoft.com/office/officeart/2008/layout/LinedList"/>
    <dgm:cxn modelId="{A5EAB376-E13C-45DC-AF45-678E2C9844C6}" type="presParOf" srcId="{AFEF2E47-A302-4498-950C-BE66AB71D48A}" destId="{AA67B2F2-F54F-43EC-AA6E-0FC40652B60D}" srcOrd="2" destOrd="0" presId="urn:microsoft.com/office/officeart/2008/layout/LinedList"/>
    <dgm:cxn modelId="{53E67BA5-099E-435F-A147-927682B1303C}" type="presParOf" srcId="{AFEF2E47-A302-4498-950C-BE66AB71D48A}" destId="{0D783F02-41EF-418C-97E2-C7068213EFEC}" srcOrd="3" destOrd="0" presId="urn:microsoft.com/office/officeart/2008/layout/LinedList"/>
    <dgm:cxn modelId="{861CF7EF-E359-4FB9-B8CB-7C49259F626A}" type="presParOf" srcId="{0D783F02-41EF-418C-97E2-C7068213EFEC}" destId="{58D38D19-C8BF-4307-ABE2-F79AA08E6132}" srcOrd="0" destOrd="0" presId="urn:microsoft.com/office/officeart/2008/layout/LinedList"/>
    <dgm:cxn modelId="{FE685F68-54BC-45BF-B5FA-18F0EE3C34F4}" type="presParOf" srcId="{0D783F02-41EF-418C-97E2-C7068213EFEC}" destId="{868D7843-2BDE-4E9B-914E-B24EDDA8401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075660-C402-4F71-AAB4-A05AAA616BB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F48D3BAB-8E3A-4941-8D2A-077CE96180FA}">
      <dgm:prSet/>
      <dgm:spPr/>
      <dgm:t>
        <a:bodyPr/>
        <a:lstStyle/>
        <a:p>
          <a:r>
            <a:rPr lang="en-US" dirty="0"/>
            <a:t>Initial ONAs, </a:t>
          </a:r>
        </a:p>
      </dgm:t>
    </dgm:pt>
    <dgm:pt modelId="{66977060-5022-4460-92CC-095797EC8799}" type="parTrans" cxnId="{D528632B-B3E2-4C84-88F0-841760509CAF}">
      <dgm:prSet/>
      <dgm:spPr/>
      <dgm:t>
        <a:bodyPr/>
        <a:lstStyle/>
        <a:p>
          <a:endParaRPr lang="en-US"/>
        </a:p>
      </dgm:t>
    </dgm:pt>
    <dgm:pt modelId="{CFFC701A-0590-423C-A1F2-0AF79810D9F8}" type="sibTrans" cxnId="{D528632B-B3E2-4C84-88F0-841760509CAF}">
      <dgm:prSet/>
      <dgm:spPr/>
      <dgm:t>
        <a:bodyPr/>
        <a:lstStyle/>
        <a:p>
          <a:endParaRPr lang="en-US"/>
        </a:p>
      </dgm:t>
    </dgm:pt>
    <dgm:pt modelId="{C43C1049-7049-460E-8878-E902505CF8EC}">
      <dgm:prSet/>
      <dgm:spPr/>
      <dgm:t>
        <a:bodyPr/>
        <a:lstStyle/>
        <a:p>
          <a:r>
            <a:rPr lang="en-US" dirty="0"/>
            <a:t>A change in need ONA reassessment requested by the individual, </a:t>
          </a:r>
        </a:p>
      </dgm:t>
    </dgm:pt>
    <dgm:pt modelId="{97FF13FF-422D-4D9A-807F-B9F8BB59E3A6}" type="parTrans" cxnId="{5200E957-7D62-4AF7-B4DC-72473C949427}">
      <dgm:prSet/>
      <dgm:spPr/>
      <dgm:t>
        <a:bodyPr/>
        <a:lstStyle/>
        <a:p>
          <a:endParaRPr lang="en-US"/>
        </a:p>
      </dgm:t>
    </dgm:pt>
    <dgm:pt modelId="{FFCF6ED8-6AA6-4E1A-80E3-03363FC40BE5}" type="sibTrans" cxnId="{5200E957-7D62-4AF7-B4DC-72473C949427}">
      <dgm:prSet/>
      <dgm:spPr/>
      <dgm:t>
        <a:bodyPr/>
        <a:lstStyle/>
        <a:p>
          <a:endParaRPr lang="en-US"/>
        </a:p>
      </dgm:t>
    </dgm:pt>
    <dgm:pt modelId="{728866BC-7751-47EF-B0D9-B5A3C72B9303}">
      <dgm:prSet/>
      <dgm:spPr/>
      <dgm:t>
        <a:bodyPr/>
        <a:lstStyle/>
        <a:p>
          <a:r>
            <a:rPr lang="en-US" dirty="0"/>
            <a:t>ONA reassessments completed by a Services Coordinator or Personal Agent, </a:t>
          </a:r>
        </a:p>
      </dgm:t>
    </dgm:pt>
    <dgm:pt modelId="{6FDB1CCB-EDC3-4C51-B09D-5C4CF25D0173}" type="parTrans" cxnId="{74A5A670-15DA-4A56-B3AB-CCEF7271FF09}">
      <dgm:prSet/>
      <dgm:spPr/>
      <dgm:t>
        <a:bodyPr/>
        <a:lstStyle/>
        <a:p>
          <a:endParaRPr lang="en-US"/>
        </a:p>
      </dgm:t>
    </dgm:pt>
    <dgm:pt modelId="{EDB3081C-FDD6-4328-B5B4-31DB8724E694}" type="sibTrans" cxnId="{74A5A670-15DA-4A56-B3AB-CCEF7271FF09}">
      <dgm:prSet/>
      <dgm:spPr/>
      <dgm:t>
        <a:bodyPr/>
        <a:lstStyle/>
        <a:p>
          <a:endParaRPr lang="en-US"/>
        </a:p>
      </dgm:t>
    </dgm:pt>
    <dgm:pt modelId="{09F4AA9F-0623-4F23-8B26-4AE6D9A451B5}">
      <dgm:prSet/>
      <dgm:spPr/>
      <dgm:t>
        <a:bodyPr/>
        <a:lstStyle/>
        <a:p>
          <a:r>
            <a:rPr lang="en-US" dirty="0"/>
            <a:t>ONA reassessments due to a sudden, urgent increase in needs when the 14- day notification period could unnecessarily delay needed services</a:t>
          </a:r>
        </a:p>
      </dgm:t>
    </dgm:pt>
    <dgm:pt modelId="{A51A13A3-E761-42DC-815E-1723139AF60B}" type="parTrans" cxnId="{67EB0D31-ABF3-4E13-ACFE-935727C3FDEA}">
      <dgm:prSet/>
      <dgm:spPr/>
      <dgm:t>
        <a:bodyPr/>
        <a:lstStyle/>
        <a:p>
          <a:endParaRPr lang="en-US"/>
        </a:p>
      </dgm:t>
    </dgm:pt>
    <dgm:pt modelId="{AAF71633-B95D-4C91-8815-0D25483497FD}" type="sibTrans" cxnId="{67EB0D31-ABF3-4E13-ACFE-935727C3FDEA}">
      <dgm:prSet/>
      <dgm:spPr/>
      <dgm:t>
        <a:bodyPr/>
        <a:lstStyle/>
        <a:p>
          <a:endParaRPr lang="en-US"/>
        </a:p>
      </dgm:t>
    </dgm:pt>
    <dgm:pt modelId="{92DC29CE-5C8B-41E7-9FD8-A4E721A356A8}" type="pres">
      <dgm:prSet presAssocID="{D8075660-C402-4F71-AAB4-A05AAA616BBA}" presName="vert0" presStyleCnt="0">
        <dgm:presLayoutVars>
          <dgm:dir/>
          <dgm:animOne val="branch"/>
          <dgm:animLvl val="lvl"/>
        </dgm:presLayoutVars>
      </dgm:prSet>
      <dgm:spPr/>
    </dgm:pt>
    <dgm:pt modelId="{E64B5562-75DC-4CB6-98F4-8C35DFCFA0F2}" type="pres">
      <dgm:prSet presAssocID="{F48D3BAB-8E3A-4941-8D2A-077CE96180FA}" presName="thickLine" presStyleLbl="alignNode1" presStyleIdx="0" presStyleCnt="4"/>
      <dgm:spPr/>
    </dgm:pt>
    <dgm:pt modelId="{8D5BE790-0C6A-4A07-A06A-D83E4E233A9A}" type="pres">
      <dgm:prSet presAssocID="{F48D3BAB-8E3A-4941-8D2A-077CE96180FA}" presName="horz1" presStyleCnt="0"/>
      <dgm:spPr/>
    </dgm:pt>
    <dgm:pt modelId="{C5335E42-0FC7-4203-A5C9-54FFB3518E2B}" type="pres">
      <dgm:prSet presAssocID="{F48D3BAB-8E3A-4941-8D2A-077CE96180FA}" presName="tx1" presStyleLbl="revTx" presStyleIdx="0" presStyleCnt="4"/>
      <dgm:spPr/>
    </dgm:pt>
    <dgm:pt modelId="{C9C2FBC1-C2E0-4083-9779-9F7A545B4E9C}" type="pres">
      <dgm:prSet presAssocID="{F48D3BAB-8E3A-4941-8D2A-077CE96180FA}" presName="vert1" presStyleCnt="0"/>
      <dgm:spPr/>
    </dgm:pt>
    <dgm:pt modelId="{ED77B283-299A-4564-8F6C-6A2FB63375B7}" type="pres">
      <dgm:prSet presAssocID="{C43C1049-7049-460E-8878-E902505CF8EC}" presName="thickLine" presStyleLbl="alignNode1" presStyleIdx="1" presStyleCnt="4"/>
      <dgm:spPr/>
    </dgm:pt>
    <dgm:pt modelId="{9FD75CC0-0089-42C7-9515-EEEEA105382A}" type="pres">
      <dgm:prSet presAssocID="{C43C1049-7049-460E-8878-E902505CF8EC}" presName="horz1" presStyleCnt="0"/>
      <dgm:spPr/>
    </dgm:pt>
    <dgm:pt modelId="{A63F6907-D6E1-4EBE-881C-21981C7F3CF3}" type="pres">
      <dgm:prSet presAssocID="{C43C1049-7049-460E-8878-E902505CF8EC}" presName="tx1" presStyleLbl="revTx" presStyleIdx="1" presStyleCnt="4"/>
      <dgm:spPr/>
    </dgm:pt>
    <dgm:pt modelId="{BED507F9-FE0B-47BB-A619-F25C1A343994}" type="pres">
      <dgm:prSet presAssocID="{C43C1049-7049-460E-8878-E902505CF8EC}" presName="vert1" presStyleCnt="0"/>
      <dgm:spPr/>
    </dgm:pt>
    <dgm:pt modelId="{97D23AB7-C07F-4625-BAF5-5623A4F61D3A}" type="pres">
      <dgm:prSet presAssocID="{728866BC-7751-47EF-B0D9-B5A3C72B9303}" presName="thickLine" presStyleLbl="alignNode1" presStyleIdx="2" presStyleCnt="4"/>
      <dgm:spPr/>
    </dgm:pt>
    <dgm:pt modelId="{0515BDB1-D234-4EA4-A8A4-B46A03E39943}" type="pres">
      <dgm:prSet presAssocID="{728866BC-7751-47EF-B0D9-B5A3C72B9303}" presName="horz1" presStyleCnt="0"/>
      <dgm:spPr/>
    </dgm:pt>
    <dgm:pt modelId="{28DD1790-6426-46C8-84D5-8FD2304E7A60}" type="pres">
      <dgm:prSet presAssocID="{728866BC-7751-47EF-B0D9-B5A3C72B9303}" presName="tx1" presStyleLbl="revTx" presStyleIdx="2" presStyleCnt="4"/>
      <dgm:spPr/>
    </dgm:pt>
    <dgm:pt modelId="{E2022449-EB73-4311-9A78-AC6F8481F9DE}" type="pres">
      <dgm:prSet presAssocID="{728866BC-7751-47EF-B0D9-B5A3C72B9303}" presName="vert1" presStyleCnt="0"/>
      <dgm:spPr/>
    </dgm:pt>
    <dgm:pt modelId="{13C67C55-F7B0-4BC1-8B83-5795C4C6C308}" type="pres">
      <dgm:prSet presAssocID="{09F4AA9F-0623-4F23-8B26-4AE6D9A451B5}" presName="thickLine" presStyleLbl="alignNode1" presStyleIdx="3" presStyleCnt="4"/>
      <dgm:spPr/>
    </dgm:pt>
    <dgm:pt modelId="{F904FE49-B82F-43E8-8E02-7D1DC7EEAE15}" type="pres">
      <dgm:prSet presAssocID="{09F4AA9F-0623-4F23-8B26-4AE6D9A451B5}" presName="horz1" presStyleCnt="0"/>
      <dgm:spPr/>
    </dgm:pt>
    <dgm:pt modelId="{4BF73C4D-42A4-4B53-852E-752CDFF8BC23}" type="pres">
      <dgm:prSet presAssocID="{09F4AA9F-0623-4F23-8B26-4AE6D9A451B5}" presName="tx1" presStyleLbl="revTx" presStyleIdx="3" presStyleCnt="4"/>
      <dgm:spPr/>
    </dgm:pt>
    <dgm:pt modelId="{95818B18-3788-453A-BB28-40C150C0458A}" type="pres">
      <dgm:prSet presAssocID="{09F4AA9F-0623-4F23-8B26-4AE6D9A451B5}" presName="vert1" presStyleCnt="0"/>
      <dgm:spPr/>
    </dgm:pt>
  </dgm:ptLst>
  <dgm:cxnLst>
    <dgm:cxn modelId="{D528632B-B3E2-4C84-88F0-841760509CAF}" srcId="{D8075660-C402-4F71-AAB4-A05AAA616BBA}" destId="{F48D3BAB-8E3A-4941-8D2A-077CE96180FA}" srcOrd="0" destOrd="0" parTransId="{66977060-5022-4460-92CC-095797EC8799}" sibTransId="{CFFC701A-0590-423C-A1F2-0AF79810D9F8}"/>
    <dgm:cxn modelId="{67EB0D31-ABF3-4E13-ACFE-935727C3FDEA}" srcId="{D8075660-C402-4F71-AAB4-A05AAA616BBA}" destId="{09F4AA9F-0623-4F23-8B26-4AE6D9A451B5}" srcOrd="3" destOrd="0" parTransId="{A51A13A3-E761-42DC-815E-1723139AF60B}" sibTransId="{AAF71633-B95D-4C91-8815-0D25483497FD}"/>
    <dgm:cxn modelId="{E5D7714A-5F67-41EA-810D-B483D6FEF000}" type="presOf" srcId="{D8075660-C402-4F71-AAB4-A05AAA616BBA}" destId="{92DC29CE-5C8B-41E7-9FD8-A4E721A356A8}" srcOrd="0" destOrd="0" presId="urn:microsoft.com/office/officeart/2008/layout/LinedList"/>
    <dgm:cxn modelId="{94890A4E-A4A8-4BCF-A092-F30D8C13E14E}" type="presOf" srcId="{728866BC-7751-47EF-B0D9-B5A3C72B9303}" destId="{28DD1790-6426-46C8-84D5-8FD2304E7A60}" srcOrd="0" destOrd="0" presId="urn:microsoft.com/office/officeart/2008/layout/LinedList"/>
    <dgm:cxn modelId="{74A5A670-15DA-4A56-B3AB-CCEF7271FF09}" srcId="{D8075660-C402-4F71-AAB4-A05AAA616BBA}" destId="{728866BC-7751-47EF-B0D9-B5A3C72B9303}" srcOrd="2" destOrd="0" parTransId="{6FDB1CCB-EDC3-4C51-B09D-5C4CF25D0173}" sibTransId="{EDB3081C-FDD6-4328-B5B4-31DB8724E694}"/>
    <dgm:cxn modelId="{5200E957-7D62-4AF7-B4DC-72473C949427}" srcId="{D8075660-C402-4F71-AAB4-A05AAA616BBA}" destId="{C43C1049-7049-460E-8878-E902505CF8EC}" srcOrd="1" destOrd="0" parTransId="{97FF13FF-422D-4D9A-807F-B9F8BB59E3A6}" sibTransId="{FFCF6ED8-6AA6-4E1A-80E3-03363FC40BE5}"/>
    <dgm:cxn modelId="{E6CF4092-1911-4772-9DEB-4D23CE5D98C9}" type="presOf" srcId="{09F4AA9F-0623-4F23-8B26-4AE6D9A451B5}" destId="{4BF73C4D-42A4-4B53-852E-752CDFF8BC23}" srcOrd="0" destOrd="0" presId="urn:microsoft.com/office/officeart/2008/layout/LinedList"/>
    <dgm:cxn modelId="{3930A0D4-DE76-471A-B3CA-5437C6A2B198}" type="presOf" srcId="{F48D3BAB-8E3A-4941-8D2A-077CE96180FA}" destId="{C5335E42-0FC7-4203-A5C9-54FFB3518E2B}" srcOrd="0" destOrd="0" presId="urn:microsoft.com/office/officeart/2008/layout/LinedList"/>
    <dgm:cxn modelId="{35F06DE0-0F3E-4F4E-A7B5-846E07735C8D}" type="presOf" srcId="{C43C1049-7049-460E-8878-E902505CF8EC}" destId="{A63F6907-D6E1-4EBE-881C-21981C7F3CF3}" srcOrd="0" destOrd="0" presId="urn:microsoft.com/office/officeart/2008/layout/LinedList"/>
    <dgm:cxn modelId="{5E2D569F-2F16-467F-8B1B-BE331843E053}" type="presParOf" srcId="{92DC29CE-5C8B-41E7-9FD8-A4E721A356A8}" destId="{E64B5562-75DC-4CB6-98F4-8C35DFCFA0F2}" srcOrd="0" destOrd="0" presId="urn:microsoft.com/office/officeart/2008/layout/LinedList"/>
    <dgm:cxn modelId="{9455C5BF-3A97-4CEE-950B-B4EAECC32881}" type="presParOf" srcId="{92DC29CE-5C8B-41E7-9FD8-A4E721A356A8}" destId="{8D5BE790-0C6A-4A07-A06A-D83E4E233A9A}" srcOrd="1" destOrd="0" presId="urn:microsoft.com/office/officeart/2008/layout/LinedList"/>
    <dgm:cxn modelId="{B925F4CF-26FA-461E-8750-980E31E21BD0}" type="presParOf" srcId="{8D5BE790-0C6A-4A07-A06A-D83E4E233A9A}" destId="{C5335E42-0FC7-4203-A5C9-54FFB3518E2B}" srcOrd="0" destOrd="0" presId="urn:microsoft.com/office/officeart/2008/layout/LinedList"/>
    <dgm:cxn modelId="{DB02E394-693C-48C2-BCDF-A9EC20D767E8}" type="presParOf" srcId="{8D5BE790-0C6A-4A07-A06A-D83E4E233A9A}" destId="{C9C2FBC1-C2E0-4083-9779-9F7A545B4E9C}" srcOrd="1" destOrd="0" presId="urn:microsoft.com/office/officeart/2008/layout/LinedList"/>
    <dgm:cxn modelId="{BFCD7722-FDE3-4174-AC0F-CEDCDD239BBA}" type="presParOf" srcId="{92DC29CE-5C8B-41E7-9FD8-A4E721A356A8}" destId="{ED77B283-299A-4564-8F6C-6A2FB63375B7}" srcOrd="2" destOrd="0" presId="urn:microsoft.com/office/officeart/2008/layout/LinedList"/>
    <dgm:cxn modelId="{7684561D-0071-46E8-927B-F407310327B5}" type="presParOf" srcId="{92DC29CE-5C8B-41E7-9FD8-A4E721A356A8}" destId="{9FD75CC0-0089-42C7-9515-EEEEA105382A}" srcOrd="3" destOrd="0" presId="urn:microsoft.com/office/officeart/2008/layout/LinedList"/>
    <dgm:cxn modelId="{C12F949C-C8A5-4AE1-8C76-8193446C471D}" type="presParOf" srcId="{9FD75CC0-0089-42C7-9515-EEEEA105382A}" destId="{A63F6907-D6E1-4EBE-881C-21981C7F3CF3}" srcOrd="0" destOrd="0" presId="urn:microsoft.com/office/officeart/2008/layout/LinedList"/>
    <dgm:cxn modelId="{231E0C20-B262-4A4D-A3A0-9B34F493B744}" type="presParOf" srcId="{9FD75CC0-0089-42C7-9515-EEEEA105382A}" destId="{BED507F9-FE0B-47BB-A619-F25C1A343994}" srcOrd="1" destOrd="0" presId="urn:microsoft.com/office/officeart/2008/layout/LinedList"/>
    <dgm:cxn modelId="{FD50764C-ACA0-4269-A09E-1150D0032964}" type="presParOf" srcId="{92DC29CE-5C8B-41E7-9FD8-A4E721A356A8}" destId="{97D23AB7-C07F-4625-BAF5-5623A4F61D3A}" srcOrd="4" destOrd="0" presId="urn:microsoft.com/office/officeart/2008/layout/LinedList"/>
    <dgm:cxn modelId="{5D236B3B-E796-4409-8883-CA387463F073}" type="presParOf" srcId="{92DC29CE-5C8B-41E7-9FD8-A4E721A356A8}" destId="{0515BDB1-D234-4EA4-A8A4-B46A03E39943}" srcOrd="5" destOrd="0" presId="urn:microsoft.com/office/officeart/2008/layout/LinedList"/>
    <dgm:cxn modelId="{73FACA73-EEC0-4D73-8E7C-78D04CC4833B}" type="presParOf" srcId="{0515BDB1-D234-4EA4-A8A4-B46A03E39943}" destId="{28DD1790-6426-46C8-84D5-8FD2304E7A60}" srcOrd="0" destOrd="0" presId="urn:microsoft.com/office/officeart/2008/layout/LinedList"/>
    <dgm:cxn modelId="{C2833AFD-521D-4F26-B493-B23902BB540E}" type="presParOf" srcId="{0515BDB1-D234-4EA4-A8A4-B46A03E39943}" destId="{E2022449-EB73-4311-9A78-AC6F8481F9DE}" srcOrd="1" destOrd="0" presId="urn:microsoft.com/office/officeart/2008/layout/LinedList"/>
    <dgm:cxn modelId="{B7C5E997-8B81-4C6C-8C2F-3B828EDAEA85}" type="presParOf" srcId="{92DC29CE-5C8B-41E7-9FD8-A4E721A356A8}" destId="{13C67C55-F7B0-4BC1-8B83-5795C4C6C308}" srcOrd="6" destOrd="0" presId="urn:microsoft.com/office/officeart/2008/layout/LinedList"/>
    <dgm:cxn modelId="{EB886CDE-9D01-4B4B-9D8B-B136098A10C0}" type="presParOf" srcId="{92DC29CE-5C8B-41E7-9FD8-A4E721A356A8}" destId="{F904FE49-B82F-43E8-8E02-7D1DC7EEAE15}" srcOrd="7" destOrd="0" presId="urn:microsoft.com/office/officeart/2008/layout/LinedList"/>
    <dgm:cxn modelId="{C49E30B3-1CE1-4E82-88C7-994E55E16953}" type="presParOf" srcId="{F904FE49-B82F-43E8-8E02-7D1DC7EEAE15}" destId="{4BF73C4D-42A4-4B53-852E-752CDFF8BC23}" srcOrd="0" destOrd="0" presId="urn:microsoft.com/office/officeart/2008/layout/LinedList"/>
    <dgm:cxn modelId="{2D01356F-6AD1-43EC-9B5E-2E6887C2C3A3}" type="presParOf" srcId="{F904FE49-B82F-43E8-8E02-7D1DC7EEAE15}" destId="{95818B18-3788-453A-BB28-40C150C0458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F8B6BA-CE86-40EC-9808-3F0BBBD5642F}"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7E9B5212-6C9C-4D73-9EB4-175BFB77EC8E}">
      <dgm:prSet/>
      <dgm:spPr/>
      <dgm:t>
        <a:bodyPr/>
        <a:lstStyle/>
        <a:p>
          <a:r>
            <a:rPr lang="en-US"/>
            <a:t>Let the person know what they can expect next</a:t>
          </a:r>
        </a:p>
      </dgm:t>
    </dgm:pt>
    <dgm:pt modelId="{13ECE663-E456-47E9-B0F5-7D8C08106632}" type="parTrans" cxnId="{C186354F-C44A-4CBD-A8D5-57DCC3A45A16}">
      <dgm:prSet/>
      <dgm:spPr/>
      <dgm:t>
        <a:bodyPr/>
        <a:lstStyle/>
        <a:p>
          <a:endParaRPr lang="en-US"/>
        </a:p>
      </dgm:t>
    </dgm:pt>
    <dgm:pt modelId="{5F6BB308-8B67-4CD9-BB6F-1A4E12F507E7}" type="sibTrans" cxnId="{C186354F-C44A-4CBD-A8D5-57DCC3A45A16}">
      <dgm:prSet/>
      <dgm:spPr/>
      <dgm:t>
        <a:bodyPr/>
        <a:lstStyle/>
        <a:p>
          <a:endParaRPr lang="en-US"/>
        </a:p>
      </dgm:t>
    </dgm:pt>
    <dgm:pt modelId="{8DDAD59F-5F47-4F72-834C-9285E5FFC377}">
      <dgm:prSet/>
      <dgm:spPr/>
      <dgm:t>
        <a:bodyPr/>
        <a:lstStyle/>
        <a:p>
          <a:r>
            <a:rPr lang="en-US" dirty="0"/>
            <a:t>When the ONA is planned to be completed, and they will get additional information about the results</a:t>
          </a:r>
        </a:p>
      </dgm:t>
    </dgm:pt>
    <dgm:pt modelId="{7DC20CA9-32FF-4DCE-96B0-7481E9F1709A}" type="parTrans" cxnId="{55531A30-ED89-4517-BB35-F53C1066C6F4}">
      <dgm:prSet/>
      <dgm:spPr/>
      <dgm:t>
        <a:bodyPr/>
        <a:lstStyle/>
        <a:p>
          <a:endParaRPr lang="en-US"/>
        </a:p>
      </dgm:t>
    </dgm:pt>
    <dgm:pt modelId="{CD0256A9-9D27-4A9C-B81A-7925D5F26AB0}" type="sibTrans" cxnId="{55531A30-ED89-4517-BB35-F53C1066C6F4}">
      <dgm:prSet/>
      <dgm:spPr/>
      <dgm:t>
        <a:bodyPr/>
        <a:lstStyle/>
        <a:p>
          <a:endParaRPr lang="en-US"/>
        </a:p>
      </dgm:t>
    </dgm:pt>
    <dgm:pt modelId="{48007E3B-9119-4844-93FC-D0C7F07537B9}">
      <dgm:prSet/>
      <dgm:spPr/>
      <dgm:t>
        <a:bodyPr/>
        <a:lstStyle/>
        <a:p>
          <a:r>
            <a:rPr lang="en-US"/>
            <a:t>If the ONA service group changes:</a:t>
          </a:r>
        </a:p>
      </dgm:t>
    </dgm:pt>
    <dgm:pt modelId="{C1560932-AFFA-4C67-ABA0-4BD51EC0C360}" type="parTrans" cxnId="{2417B980-8D97-4FCF-A225-B281E2A30486}">
      <dgm:prSet/>
      <dgm:spPr/>
      <dgm:t>
        <a:bodyPr/>
        <a:lstStyle/>
        <a:p>
          <a:endParaRPr lang="en-US"/>
        </a:p>
      </dgm:t>
    </dgm:pt>
    <dgm:pt modelId="{00AAB04D-7520-4DF3-BDE4-C20A32F2CD04}" type="sibTrans" cxnId="{2417B980-8D97-4FCF-A225-B281E2A30486}">
      <dgm:prSet/>
      <dgm:spPr/>
      <dgm:t>
        <a:bodyPr/>
        <a:lstStyle/>
        <a:p>
          <a:endParaRPr lang="en-US"/>
        </a:p>
      </dgm:t>
    </dgm:pt>
    <dgm:pt modelId="{6B13CFF3-8F98-411D-AFBB-F92C4C650E23}">
      <dgm:prSet/>
      <dgm:spPr/>
      <dgm:t>
        <a:bodyPr/>
        <a:lstStyle/>
        <a:p>
          <a:r>
            <a:rPr lang="en-US"/>
            <a:t>The individual will receive a Service Group letter within 14 days of the ONA being submitted; and</a:t>
          </a:r>
        </a:p>
      </dgm:t>
    </dgm:pt>
    <dgm:pt modelId="{C809340A-9D93-48DF-999E-4773CD2F3A37}" type="parTrans" cxnId="{2CAB05D7-2D93-4DBE-A358-F9A47CC3CDB7}">
      <dgm:prSet/>
      <dgm:spPr/>
      <dgm:t>
        <a:bodyPr/>
        <a:lstStyle/>
        <a:p>
          <a:endParaRPr lang="en-US"/>
        </a:p>
      </dgm:t>
    </dgm:pt>
    <dgm:pt modelId="{9947069D-A2C9-4945-8D7B-448D37D62B6D}" type="sibTrans" cxnId="{2CAB05D7-2D93-4DBE-A358-F9A47CC3CDB7}">
      <dgm:prSet/>
      <dgm:spPr/>
      <dgm:t>
        <a:bodyPr/>
        <a:lstStyle/>
        <a:p>
          <a:endParaRPr lang="en-US"/>
        </a:p>
      </dgm:t>
    </dgm:pt>
    <dgm:pt modelId="{EF8CA5DD-EEFA-479B-AA00-6C7CE8879B5B}">
      <dgm:prSet/>
      <dgm:spPr/>
      <dgm:t>
        <a:bodyPr/>
        <a:lstStyle/>
        <a:p>
          <a:r>
            <a:rPr lang="en-US" dirty="0"/>
            <a:t>The case manager will review the ISP with the person by the end of the month following the month the ONA is completed</a:t>
          </a:r>
        </a:p>
      </dgm:t>
    </dgm:pt>
    <dgm:pt modelId="{47E3CEC1-17E2-4B9B-B7D8-7D3985C09297}" type="parTrans" cxnId="{FDB0F15D-F533-49F9-9169-8757A2EA1D5B}">
      <dgm:prSet/>
      <dgm:spPr/>
      <dgm:t>
        <a:bodyPr/>
        <a:lstStyle/>
        <a:p>
          <a:endParaRPr lang="en-US"/>
        </a:p>
      </dgm:t>
    </dgm:pt>
    <dgm:pt modelId="{8B5FFB7D-0759-42A5-8615-FFFB4345BCA1}" type="sibTrans" cxnId="{FDB0F15D-F533-49F9-9169-8757A2EA1D5B}">
      <dgm:prSet/>
      <dgm:spPr/>
      <dgm:t>
        <a:bodyPr/>
        <a:lstStyle/>
        <a:p>
          <a:endParaRPr lang="en-US"/>
        </a:p>
      </dgm:t>
    </dgm:pt>
    <dgm:pt modelId="{A41A196A-D5D9-416C-A54B-63A4B7E2799F}" type="pres">
      <dgm:prSet presAssocID="{59F8B6BA-CE86-40EC-9808-3F0BBBD5642F}" presName="linear" presStyleCnt="0">
        <dgm:presLayoutVars>
          <dgm:animLvl val="lvl"/>
          <dgm:resizeHandles val="exact"/>
        </dgm:presLayoutVars>
      </dgm:prSet>
      <dgm:spPr/>
    </dgm:pt>
    <dgm:pt modelId="{0B1D9D88-426D-4D61-9C6C-DD8126C5458E}" type="pres">
      <dgm:prSet presAssocID="{7E9B5212-6C9C-4D73-9EB4-175BFB77EC8E}" presName="parentText" presStyleLbl="node1" presStyleIdx="0" presStyleCnt="1">
        <dgm:presLayoutVars>
          <dgm:chMax val="0"/>
          <dgm:bulletEnabled val="1"/>
        </dgm:presLayoutVars>
      </dgm:prSet>
      <dgm:spPr/>
    </dgm:pt>
    <dgm:pt modelId="{F30E74EA-E3E0-40D6-B6A6-BA217653023F}" type="pres">
      <dgm:prSet presAssocID="{7E9B5212-6C9C-4D73-9EB4-175BFB77EC8E}" presName="childText" presStyleLbl="revTx" presStyleIdx="0" presStyleCnt="1">
        <dgm:presLayoutVars>
          <dgm:bulletEnabled val="1"/>
        </dgm:presLayoutVars>
      </dgm:prSet>
      <dgm:spPr/>
    </dgm:pt>
  </dgm:ptLst>
  <dgm:cxnLst>
    <dgm:cxn modelId="{55531A30-ED89-4517-BB35-F53C1066C6F4}" srcId="{7E9B5212-6C9C-4D73-9EB4-175BFB77EC8E}" destId="{8DDAD59F-5F47-4F72-834C-9285E5FFC377}" srcOrd="0" destOrd="0" parTransId="{7DC20CA9-32FF-4DCE-96B0-7481E9F1709A}" sibTransId="{CD0256A9-9D27-4A9C-B81A-7925D5F26AB0}"/>
    <dgm:cxn modelId="{7C8C3D38-978B-42D2-83A2-C763E7B8EAE4}" type="presOf" srcId="{59F8B6BA-CE86-40EC-9808-3F0BBBD5642F}" destId="{A41A196A-D5D9-416C-A54B-63A4B7E2799F}" srcOrd="0" destOrd="0" presId="urn:microsoft.com/office/officeart/2005/8/layout/vList2"/>
    <dgm:cxn modelId="{A8BD6839-5FC6-4857-959E-DF0EFDC82A3D}" type="presOf" srcId="{7E9B5212-6C9C-4D73-9EB4-175BFB77EC8E}" destId="{0B1D9D88-426D-4D61-9C6C-DD8126C5458E}" srcOrd="0" destOrd="0" presId="urn:microsoft.com/office/officeart/2005/8/layout/vList2"/>
    <dgm:cxn modelId="{FDB0F15D-F533-49F9-9169-8757A2EA1D5B}" srcId="{48007E3B-9119-4844-93FC-D0C7F07537B9}" destId="{EF8CA5DD-EEFA-479B-AA00-6C7CE8879B5B}" srcOrd="1" destOrd="0" parTransId="{47E3CEC1-17E2-4B9B-B7D8-7D3985C09297}" sibTransId="{8B5FFB7D-0759-42A5-8615-FFFB4345BCA1}"/>
    <dgm:cxn modelId="{C186354F-C44A-4CBD-A8D5-57DCC3A45A16}" srcId="{59F8B6BA-CE86-40EC-9808-3F0BBBD5642F}" destId="{7E9B5212-6C9C-4D73-9EB4-175BFB77EC8E}" srcOrd="0" destOrd="0" parTransId="{13ECE663-E456-47E9-B0F5-7D8C08106632}" sibTransId="{5F6BB308-8B67-4CD9-BB6F-1A4E12F507E7}"/>
    <dgm:cxn modelId="{2417B980-8D97-4FCF-A225-B281E2A30486}" srcId="{7E9B5212-6C9C-4D73-9EB4-175BFB77EC8E}" destId="{48007E3B-9119-4844-93FC-D0C7F07537B9}" srcOrd="1" destOrd="0" parTransId="{C1560932-AFFA-4C67-ABA0-4BD51EC0C360}" sibTransId="{00AAB04D-7520-4DF3-BDE4-C20A32F2CD04}"/>
    <dgm:cxn modelId="{94B92A88-6993-4B1E-BA89-DC068114BAEA}" type="presOf" srcId="{6B13CFF3-8F98-411D-AFBB-F92C4C650E23}" destId="{F30E74EA-E3E0-40D6-B6A6-BA217653023F}" srcOrd="0" destOrd="2" presId="urn:microsoft.com/office/officeart/2005/8/layout/vList2"/>
    <dgm:cxn modelId="{1FB356C0-63C5-42C4-BDCC-7FE48EB64B79}" type="presOf" srcId="{48007E3B-9119-4844-93FC-D0C7F07537B9}" destId="{F30E74EA-E3E0-40D6-B6A6-BA217653023F}" srcOrd="0" destOrd="1" presId="urn:microsoft.com/office/officeart/2005/8/layout/vList2"/>
    <dgm:cxn modelId="{DB47F8CA-DDF4-431A-A8A4-B10BE951CA07}" type="presOf" srcId="{8DDAD59F-5F47-4F72-834C-9285E5FFC377}" destId="{F30E74EA-E3E0-40D6-B6A6-BA217653023F}" srcOrd="0" destOrd="0" presId="urn:microsoft.com/office/officeart/2005/8/layout/vList2"/>
    <dgm:cxn modelId="{2CAB05D7-2D93-4DBE-A358-F9A47CC3CDB7}" srcId="{48007E3B-9119-4844-93FC-D0C7F07537B9}" destId="{6B13CFF3-8F98-411D-AFBB-F92C4C650E23}" srcOrd="0" destOrd="0" parTransId="{C809340A-9D93-48DF-999E-4773CD2F3A37}" sibTransId="{9947069D-A2C9-4945-8D7B-448D37D62B6D}"/>
    <dgm:cxn modelId="{B47899D9-0887-4CB2-AE47-15A9DA717177}" type="presOf" srcId="{EF8CA5DD-EEFA-479B-AA00-6C7CE8879B5B}" destId="{F30E74EA-E3E0-40D6-B6A6-BA217653023F}" srcOrd="0" destOrd="3" presId="urn:microsoft.com/office/officeart/2005/8/layout/vList2"/>
    <dgm:cxn modelId="{812B077D-83C2-4880-B0FC-286E4430D46A}" type="presParOf" srcId="{A41A196A-D5D9-416C-A54B-63A4B7E2799F}" destId="{0B1D9D88-426D-4D61-9C6C-DD8126C5458E}" srcOrd="0" destOrd="0" presId="urn:microsoft.com/office/officeart/2005/8/layout/vList2"/>
    <dgm:cxn modelId="{96EBA490-9249-4DCB-B1D4-2B9E4CEC43D4}" type="presParOf" srcId="{A41A196A-D5D9-416C-A54B-63A4B7E2799F}" destId="{F30E74EA-E3E0-40D6-B6A6-BA217653023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3E3215-DE5B-4877-AA73-47795592E1A2}"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6CB80909-E077-473B-AFFE-BE3E261325D2}">
      <dgm:prSet/>
      <dgm:spPr/>
      <dgm:t>
        <a:bodyPr/>
        <a:lstStyle/>
        <a:p>
          <a:r>
            <a:rPr lang="en-US"/>
            <a:t>After an ONA is submitted and the ONA results in a change to the person’s service group, the Service Group Change letter must be sent within 14 days of the submission of the ONA.</a:t>
          </a:r>
        </a:p>
      </dgm:t>
    </dgm:pt>
    <dgm:pt modelId="{5EA00651-893A-4436-A96C-62A845E1BC59}" type="parTrans" cxnId="{4E4545D4-1EDE-4BFE-A0C8-A2242688C89F}">
      <dgm:prSet/>
      <dgm:spPr/>
      <dgm:t>
        <a:bodyPr/>
        <a:lstStyle/>
        <a:p>
          <a:endParaRPr lang="en-US"/>
        </a:p>
      </dgm:t>
    </dgm:pt>
    <dgm:pt modelId="{F9065160-D8F9-4279-8B99-62412F6EC711}" type="sibTrans" cxnId="{4E4545D4-1EDE-4BFE-A0C8-A2242688C89F}">
      <dgm:prSet/>
      <dgm:spPr/>
      <dgm:t>
        <a:bodyPr/>
        <a:lstStyle/>
        <a:p>
          <a:endParaRPr lang="en-US"/>
        </a:p>
      </dgm:t>
    </dgm:pt>
    <dgm:pt modelId="{8D72AC08-52F9-4013-BC8B-D7A749192E0D}">
      <dgm:prSet/>
      <dgm:spPr/>
      <dgm:t>
        <a:bodyPr/>
        <a:lstStyle/>
        <a:p>
          <a:r>
            <a:rPr lang="en-US"/>
            <a:t>This applies to both when the change to the service group is the result of:</a:t>
          </a:r>
        </a:p>
      </dgm:t>
    </dgm:pt>
    <dgm:pt modelId="{26E4A305-927E-4F96-A8FA-812A6641C4AE}" type="parTrans" cxnId="{6F9BC1E6-8F9F-4F56-BF0C-8DC31F88D982}">
      <dgm:prSet/>
      <dgm:spPr/>
      <dgm:t>
        <a:bodyPr/>
        <a:lstStyle/>
        <a:p>
          <a:endParaRPr lang="en-US"/>
        </a:p>
      </dgm:t>
    </dgm:pt>
    <dgm:pt modelId="{A9F537DB-05DA-4185-90E7-ED851F7CBAC2}" type="sibTrans" cxnId="{6F9BC1E6-8F9F-4F56-BF0C-8DC31F88D982}">
      <dgm:prSet/>
      <dgm:spPr/>
      <dgm:t>
        <a:bodyPr/>
        <a:lstStyle/>
        <a:p>
          <a:endParaRPr lang="en-US"/>
        </a:p>
      </dgm:t>
    </dgm:pt>
    <dgm:pt modelId="{C7F9AD25-117D-4CB1-9CEE-E73C0A926B4F}">
      <dgm:prSet/>
      <dgm:spPr/>
      <dgm:t>
        <a:bodyPr/>
        <a:lstStyle/>
        <a:p>
          <a:r>
            <a:rPr lang="en-US" dirty="0"/>
            <a:t>Changes to the person’s needs (increase or decrease)</a:t>
          </a:r>
        </a:p>
      </dgm:t>
    </dgm:pt>
    <dgm:pt modelId="{1142B0F7-F29B-4369-B9E6-AF48BEA6E92D}" type="parTrans" cxnId="{B33C9CDF-097D-4584-9FD3-CC012937B22D}">
      <dgm:prSet/>
      <dgm:spPr/>
      <dgm:t>
        <a:bodyPr/>
        <a:lstStyle/>
        <a:p>
          <a:endParaRPr lang="en-US"/>
        </a:p>
      </dgm:t>
    </dgm:pt>
    <dgm:pt modelId="{98EB3745-3BB6-42ED-8C6D-8AC1A3B35FFC}" type="sibTrans" cxnId="{B33C9CDF-097D-4584-9FD3-CC012937B22D}">
      <dgm:prSet/>
      <dgm:spPr/>
      <dgm:t>
        <a:bodyPr/>
        <a:lstStyle/>
        <a:p>
          <a:endParaRPr lang="en-US"/>
        </a:p>
      </dgm:t>
    </dgm:pt>
    <dgm:pt modelId="{65D47CD7-C07C-4642-91B8-69516F1ED8A8}">
      <dgm:prSet/>
      <dgm:spPr/>
      <dgm:t>
        <a:bodyPr/>
        <a:lstStyle/>
        <a:p>
          <a:r>
            <a:rPr lang="en-US" dirty="0"/>
            <a:t>Aging into a new age group</a:t>
          </a:r>
        </a:p>
      </dgm:t>
    </dgm:pt>
    <dgm:pt modelId="{88025656-7F47-4D10-A30D-BE8578A9A069}" type="parTrans" cxnId="{3F62CEA9-C400-4FC8-BC7D-89A1BF5DA96E}">
      <dgm:prSet/>
      <dgm:spPr/>
      <dgm:t>
        <a:bodyPr/>
        <a:lstStyle/>
        <a:p>
          <a:endParaRPr lang="en-US"/>
        </a:p>
      </dgm:t>
    </dgm:pt>
    <dgm:pt modelId="{2EAF67C5-15C6-47AF-9DAF-6412B58B0459}" type="sibTrans" cxnId="{3F62CEA9-C400-4FC8-BC7D-89A1BF5DA96E}">
      <dgm:prSet/>
      <dgm:spPr/>
      <dgm:t>
        <a:bodyPr/>
        <a:lstStyle/>
        <a:p>
          <a:endParaRPr lang="en-US"/>
        </a:p>
      </dgm:t>
    </dgm:pt>
    <dgm:pt modelId="{6EAA9B1A-3E44-4010-8078-B0D3C359232F}">
      <dgm:prSet/>
      <dgm:spPr/>
      <dgm:t>
        <a:bodyPr/>
        <a:lstStyle/>
        <a:p>
          <a:r>
            <a:rPr lang="en-US" dirty="0"/>
            <a:t>Include both:</a:t>
          </a:r>
        </a:p>
      </dgm:t>
    </dgm:pt>
    <dgm:pt modelId="{70B484C3-AF44-423D-835C-F8586E788C60}" type="parTrans" cxnId="{28DD7852-03F3-4B77-8A08-B468D395F931}">
      <dgm:prSet/>
      <dgm:spPr/>
      <dgm:t>
        <a:bodyPr/>
        <a:lstStyle/>
        <a:p>
          <a:endParaRPr lang="en-US"/>
        </a:p>
      </dgm:t>
    </dgm:pt>
    <dgm:pt modelId="{83E483BC-44AE-46AA-B855-4B64EFB0230A}" type="sibTrans" cxnId="{28DD7852-03F3-4B77-8A08-B468D395F931}">
      <dgm:prSet/>
      <dgm:spPr/>
      <dgm:t>
        <a:bodyPr/>
        <a:lstStyle/>
        <a:p>
          <a:endParaRPr lang="en-US"/>
        </a:p>
      </dgm:t>
    </dgm:pt>
    <dgm:pt modelId="{808EE446-9BAC-429A-A705-9057D9F9DD26}">
      <dgm:prSet/>
      <dgm:spPr/>
      <dgm:t>
        <a:bodyPr/>
        <a:lstStyle/>
        <a:p>
          <a:r>
            <a:rPr lang="en-US" dirty="0"/>
            <a:t>Exceptions flyer</a:t>
          </a:r>
        </a:p>
      </dgm:t>
    </dgm:pt>
    <dgm:pt modelId="{9CF67E5D-D39F-4A6F-AC51-8FEA58AA9484}" type="parTrans" cxnId="{A6E49982-E260-4434-8FC3-3EC510697017}">
      <dgm:prSet/>
      <dgm:spPr/>
      <dgm:t>
        <a:bodyPr/>
        <a:lstStyle/>
        <a:p>
          <a:endParaRPr lang="en-US"/>
        </a:p>
      </dgm:t>
    </dgm:pt>
    <dgm:pt modelId="{FECA8556-A232-4A4E-8F56-35B2C48FE10A}" type="sibTrans" cxnId="{A6E49982-E260-4434-8FC3-3EC510697017}">
      <dgm:prSet/>
      <dgm:spPr/>
      <dgm:t>
        <a:bodyPr/>
        <a:lstStyle/>
        <a:p>
          <a:endParaRPr lang="en-US"/>
        </a:p>
      </dgm:t>
    </dgm:pt>
    <dgm:pt modelId="{936F3AA2-1B5E-400F-A569-1774AE0DEC26}">
      <dgm:prSet/>
      <dgm:spPr/>
      <dgm:t>
        <a:bodyPr/>
        <a:lstStyle/>
        <a:p>
          <a:r>
            <a:rPr lang="en-US" dirty="0"/>
            <a:t>ONA comparative service group report and cover letter</a:t>
          </a:r>
        </a:p>
      </dgm:t>
    </dgm:pt>
    <dgm:pt modelId="{12D96D26-9C3C-487E-BAD1-E8B86A591C15}" type="parTrans" cxnId="{69FBAD68-2E8D-4E03-BF65-74EA14039495}">
      <dgm:prSet/>
      <dgm:spPr/>
      <dgm:t>
        <a:bodyPr/>
        <a:lstStyle/>
        <a:p>
          <a:endParaRPr lang="en-US"/>
        </a:p>
      </dgm:t>
    </dgm:pt>
    <dgm:pt modelId="{CA1CBC99-C458-4567-912E-69325329E61F}" type="sibTrans" cxnId="{69FBAD68-2E8D-4E03-BF65-74EA14039495}">
      <dgm:prSet/>
      <dgm:spPr/>
      <dgm:t>
        <a:bodyPr/>
        <a:lstStyle/>
        <a:p>
          <a:endParaRPr lang="en-US"/>
        </a:p>
      </dgm:t>
    </dgm:pt>
    <dgm:pt modelId="{D3F9D501-115F-4B46-86F4-CCDFE19BE8A5}" type="pres">
      <dgm:prSet presAssocID="{023E3215-DE5B-4877-AA73-47795592E1A2}" presName="Name0" presStyleCnt="0">
        <dgm:presLayoutVars>
          <dgm:dir/>
          <dgm:animLvl val="lvl"/>
          <dgm:resizeHandles val="exact"/>
        </dgm:presLayoutVars>
      </dgm:prSet>
      <dgm:spPr/>
    </dgm:pt>
    <dgm:pt modelId="{06E1C29B-A7EB-4F95-A00F-F79E00B3B8C9}" type="pres">
      <dgm:prSet presAssocID="{6CB80909-E077-473B-AFFE-BE3E261325D2}" presName="composite" presStyleCnt="0"/>
      <dgm:spPr/>
    </dgm:pt>
    <dgm:pt modelId="{0983CE8F-190D-4E32-B81F-6B0EDEF477D5}" type="pres">
      <dgm:prSet presAssocID="{6CB80909-E077-473B-AFFE-BE3E261325D2}" presName="parTx" presStyleLbl="alignNode1" presStyleIdx="0" presStyleCnt="1">
        <dgm:presLayoutVars>
          <dgm:chMax val="0"/>
          <dgm:chPref val="0"/>
          <dgm:bulletEnabled val="1"/>
        </dgm:presLayoutVars>
      </dgm:prSet>
      <dgm:spPr/>
    </dgm:pt>
    <dgm:pt modelId="{49A90B7A-C6ED-4CE8-AE95-05DB03FABD4B}" type="pres">
      <dgm:prSet presAssocID="{6CB80909-E077-473B-AFFE-BE3E261325D2}" presName="desTx" presStyleLbl="alignAccFollowNode1" presStyleIdx="0" presStyleCnt="1">
        <dgm:presLayoutVars>
          <dgm:bulletEnabled val="1"/>
        </dgm:presLayoutVars>
      </dgm:prSet>
      <dgm:spPr/>
    </dgm:pt>
  </dgm:ptLst>
  <dgm:cxnLst>
    <dgm:cxn modelId="{81922328-C50A-48E8-A336-B9182DA05A30}" type="presOf" srcId="{023E3215-DE5B-4877-AA73-47795592E1A2}" destId="{D3F9D501-115F-4B46-86F4-CCDFE19BE8A5}" srcOrd="0" destOrd="0" presId="urn:microsoft.com/office/officeart/2005/8/layout/hList1"/>
    <dgm:cxn modelId="{6328623B-0420-43F0-A05B-84ACB0854B16}" type="presOf" srcId="{6CB80909-E077-473B-AFFE-BE3E261325D2}" destId="{0983CE8F-190D-4E32-B81F-6B0EDEF477D5}" srcOrd="0" destOrd="0" presId="urn:microsoft.com/office/officeart/2005/8/layout/hList1"/>
    <dgm:cxn modelId="{69FBAD68-2E8D-4E03-BF65-74EA14039495}" srcId="{6EAA9B1A-3E44-4010-8078-B0D3C359232F}" destId="{936F3AA2-1B5E-400F-A569-1774AE0DEC26}" srcOrd="1" destOrd="0" parTransId="{12D96D26-9C3C-487E-BAD1-E8B86A591C15}" sibTransId="{CA1CBC99-C458-4567-912E-69325329E61F}"/>
    <dgm:cxn modelId="{28DD7852-03F3-4B77-8A08-B468D395F931}" srcId="{6CB80909-E077-473B-AFFE-BE3E261325D2}" destId="{6EAA9B1A-3E44-4010-8078-B0D3C359232F}" srcOrd="1" destOrd="0" parTransId="{70B484C3-AF44-423D-835C-F8586E788C60}" sibTransId="{83E483BC-44AE-46AA-B855-4B64EFB0230A}"/>
    <dgm:cxn modelId="{6F18CE7E-1DF8-4584-8173-0C4BC96EC9BD}" type="presOf" srcId="{6EAA9B1A-3E44-4010-8078-B0D3C359232F}" destId="{49A90B7A-C6ED-4CE8-AE95-05DB03FABD4B}" srcOrd="0" destOrd="3" presId="urn:microsoft.com/office/officeart/2005/8/layout/hList1"/>
    <dgm:cxn modelId="{A6E49982-E260-4434-8FC3-3EC510697017}" srcId="{6EAA9B1A-3E44-4010-8078-B0D3C359232F}" destId="{808EE446-9BAC-429A-A705-9057D9F9DD26}" srcOrd="0" destOrd="0" parTransId="{9CF67E5D-D39F-4A6F-AC51-8FEA58AA9484}" sibTransId="{FECA8556-A232-4A4E-8F56-35B2C48FE10A}"/>
    <dgm:cxn modelId="{7831F390-E859-4054-9186-2A5295D6680F}" type="presOf" srcId="{65D47CD7-C07C-4642-91B8-69516F1ED8A8}" destId="{49A90B7A-C6ED-4CE8-AE95-05DB03FABD4B}" srcOrd="0" destOrd="2" presId="urn:microsoft.com/office/officeart/2005/8/layout/hList1"/>
    <dgm:cxn modelId="{5B0A2099-7F35-4635-98F5-97472F816A74}" type="presOf" srcId="{936F3AA2-1B5E-400F-A569-1774AE0DEC26}" destId="{49A90B7A-C6ED-4CE8-AE95-05DB03FABD4B}" srcOrd="0" destOrd="5" presId="urn:microsoft.com/office/officeart/2005/8/layout/hList1"/>
    <dgm:cxn modelId="{AFE605A3-FDC5-4191-B45E-C2CC5179EF4F}" type="presOf" srcId="{808EE446-9BAC-429A-A705-9057D9F9DD26}" destId="{49A90B7A-C6ED-4CE8-AE95-05DB03FABD4B}" srcOrd="0" destOrd="4" presId="urn:microsoft.com/office/officeart/2005/8/layout/hList1"/>
    <dgm:cxn modelId="{3F62CEA9-C400-4FC8-BC7D-89A1BF5DA96E}" srcId="{8D72AC08-52F9-4013-BC8B-D7A749192E0D}" destId="{65D47CD7-C07C-4642-91B8-69516F1ED8A8}" srcOrd="1" destOrd="0" parTransId="{88025656-7F47-4D10-A30D-BE8578A9A069}" sibTransId="{2EAF67C5-15C6-47AF-9DAF-6412B58B0459}"/>
    <dgm:cxn modelId="{4E4545D4-1EDE-4BFE-A0C8-A2242688C89F}" srcId="{023E3215-DE5B-4877-AA73-47795592E1A2}" destId="{6CB80909-E077-473B-AFFE-BE3E261325D2}" srcOrd="0" destOrd="0" parTransId="{5EA00651-893A-4436-A96C-62A845E1BC59}" sibTransId="{F9065160-D8F9-4279-8B99-62412F6EC711}"/>
    <dgm:cxn modelId="{FF6B78D5-BB62-42DC-8BAD-D4FDDFCF8560}" type="presOf" srcId="{C7F9AD25-117D-4CB1-9CEE-E73C0A926B4F}" destId="{49A90B7A-C6ED-4CE8-AE95-05DB03FABD4B}" srcOrd="0" destOrd="1" presId="urn:microsoft.com/office/officeart/2005/8/layout/hList1"/>
    <dgm:cxn modelId="{B33C9CDF-097D-4584-9FD3-CC012937B22D}" srcId="{8D72AC08-52F9-4013-BC8B-D7A749192E0D}" destId="{C7F9AD25-117D-4CB1-9CEE-E73C0A926B4F}" srcOrd="0" destOrd="0" parTransId="{1142B0F7-F29B-4369-B9E6-AF48BEA6E92D}" sibTransId="{98EB3745-3BB6-42ED-8C6D-8AC1A3B35FFC}"/>
    <dgm:cxn modelId="{6F9BC1E6-8F9F-4F56-BF0C-8DC31F88D982}" srcId="{6CB80909-E077-473B-AFFE-BE3E261325D2}" destId="{8D72AC08-52F9-4013-BC8B-D7A749192E0D}" srcOrd="0" destOrd="0" parTransId="{26E4A305-927E-4F96-A8FA-812A6641C4AE}" sibTransId="{A9F537DB-05DA-4185-90E7-ED851F7CBAC2}"/>
    <dgm:cxn modelId="{E0D27FED-1DE8-4EA4-90EF-2F11FB31EBCD}" type="presOf" srcId="{8D72AC08-52F9-4013-BC8B-D7A749192E0D}" destId="{49A90B7A-C6ED-4CE8-AE95-05DB03FABD4B}" srcOrd="0" destOrd="0" presId="urn:microsoft.com/office/officeart/2005/8/layout/hList1"/>
    <dgm:cxn modelId="{30D05427-165D-4A2F-8064-C0BAE5D0D3A9}" type="presParOf" srcId="{D3F9D501-115F-4B46-86F4-CCDFE19BE8A5}" destId="{06E1C29B-A7EB-4F95-A00F-F79E00B3B8C9}" srcOrd="0" destOrd="0" presId="urn:microsoft.com/office/officeart/2005/8/layout/hList1"/>
    <dgm:cxn modelId="{1B32851A-7655-4708-AD09-313169AE2008}" type="presParOf" srcId="{06E1C29B-A7EB-4F95-A00F-F79E00B3B8C9}" destId="{0983CE8F-190D-4E32-B81F-6B0EDEF477D5}" srcOrd="0" destOrd="0" presId="urn:microsoft.com/office/officeart/2005/8/layout/hList1"/>
    <dgm:cxn modelId="{9132C990-FC93-4DCC-A1B5-AC0C2F1723D6}" type="presParOf" srcId="{06E1C29B-A7EB-4F95-A00F-F79E00B3B8C9}" destId="{49A90B7A-C6ED-4CE8-AE95-05DB03FABD4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289C66-CDEE-4E79-92B4-DF924EBB6361}" type="doc">
      <dgm:prSet loTypeId="urn:microsoft.com/office/officeart/2005/8/layout/radial3" loCatId="cycle" qsTypeId="urn:microsoft.com/office/officeart/2005/8/quickstyle/3d3" qsCatId="3D" csTypeId="urn:microsoft.com/office/officeart/2005/8/colors/colorful1" csCatId="colorful" phldr="1"/>
      <dgm:spPr/>
      <dgm:t>
        <a:bodyPr/>
        <a:lstStyle/>
        <a:p>
          <a:endParaRPr lang="en-US"/>
        </a:p>
      </dgm:t>
    </dgm:pt>
    <dgm:pt modelId="{216D524B-CF64-417B-A85C-520E4DA18A4E}">
      <dgm:prSet phldrT="[Text]"/>
      <dgm:spPr/>
      <dgm:t>
        <a:bodyPr/>
        <a:lstStyle/>
        <a:p>
          <a:r>
            <a:rPr lang="en-US" dirty="0">
              <a:latin typeface="Calibri" panose="020F0502020204030204" pitchFamily="34" charset="0"/>
              <a:cs typeface="Calibri" panose="020F0502020204030204" pitchFamily="34" charset="0"/>
            </a:rPr>
            <a:t>Hours Allocation</a:t>
          </a:r>
          <a:endParaRPr lang="en-US" dirty="0"/>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BF2EF463-C8B9-445E-8DE1-B73962E9164F}" type="parTrans" cxnId="{0F92969A-0F1E-4716-A9FC-989721111452}">
      <dgm:prSet/>
      <dgm:spPr/>
      <dgm:t>
        <a:bodyPr/>
        <a:lstStyle/>
        <a:p>
          <a:endParaRPr lang="en-US"/>
        </a:p>
      </dgm:t>
    </dgm:pt>
    <dgm:pt modelId="{9E7E3DF2-B096-4534-829C-50D3F569A38F}" type="sibTrans" cxnId="{0F92969A-0F1E-4716-A9FC-989721111452}">
      <dgm:prSet/>
      <dgm:spPr/>
      <dgm:t>
        <a:bodyPr/>
        <a:lstStyle/>
        <a:p>
          <a:endParaRPr lang="en-US"/>
        </a:p>
      </dgm:t>
    </dgm:pt>
    <dgm:pt modelId="{B7270008-A5C5-4CA6-853F-191E2D2A7008}">
      <dgm:prSet phldrT="[Text]" custT="1"/>
      <dgm:spPr/>
      <dgm:t>
        <a:bodyPr/>
        <a:lstStyle/>
        <a:p>
          <a:r>
            <a:rPr lang="en-US" sz="1800" dirty="0">
              <a:latin typeface="Calibri" panose="020F0502020204030204" pitchFamily="34" charset="0"/>
              <a:cs typeface="Calibri" panose="020F0502020204030204" pitchFamily="34" charset="0"/>
            </a:rPr>
            <a:t>Desired outcomes</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64571A15-FB8D-4D88-8BE9-7A14E8E8E96E}" type="parTrans" cxnId="{C0243628-8CF8-4DD6-B096-9983BDE493CC}">
      <dgm:prSet/>
      <dgm:spPr/>
      <dgm:t>
        <a:bodyPr/>
        <a:lstStyle/>
        <a:p>
          <a:endParaRPr lang="en-US"/>
        </a:p>
      </dgm:t>
    </dgm:pt>
    <dgm:pt modelId="{038FB025-5AAB-4A64-98D6-9DFDA0634EA3}" type="sibTrans" cxnId="{C0243628-8CF8-4DD6-B096-9983BDE493CC}">
      <dgm:prSet/>
      <dgm:spPr/>
      <dgm:t>
        <a:bodyPr/>
        <a:lstStyle/>
        <a:p>
          <a:endParaRPr lang="en-US"/>
        </a:p>
      </dgm:t>
    </dgm:pt>
    <dgm:pt modelId="{2AC4337D-C2A7-4CA1-AAC8-06E285ED9E48}">
      <dgm:prSet phldrT="[Text]" custT="1"/>
      <dgm:spPr/>
      <dgm:t>
        <a:bodyPr/>
        <a:lstStyle/>
        <a:p>
          <a:r>
            <a:rPr lang="en-US" sz="1800" dirty="0">
              <a:latin typeface="Calibri" panose="020F0502020204030204" pitchFamily="34" charset="0"/>
              <a:cs typeface="Calibri" panose="020F0502020204030204" pitchFamily="34" charset="0"/>
            </a:rPr>
            <a:t>Risk factors from ONA</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55C1DBFC-7236-4D8A-8D7F-52BA8BDF1D60}" type="parTrans" cxnId="{804D49AD-C331-43D5-8C97-D4D16844FEFC}">
      <dgm:prSet/>
      <dgm:spPr/>
      <dgm:t>
        <a:bodyPr/>
        <a:lstStyle/>
        <a:p>
          <a:endParaRPr lang="en-US"/>
        </a:p>
      </dgm:t>
    </dgm:pt>
    <dgm:pt modelId="{3D6ED676-6675-47E0-979D-D4830650A71C}" type="sibTrans" cxnId="{804D49AD-C331-43D5-8C97-D4D16844FEFC}">
      <dgm:prSet/>
      <dgm:spPr/>
      <dgm:t>
        <a:bodyPr/>
        <a:lstStyle/>
        <a:p>
          <a:endParaRPr lang="en-US"/>
        </a:p>
      </dgm:t>
    </dgm:pt>
    <dgm:pt modelId="{08DD6BFB-5EB5-429E-9FF4-F88EEECC7AF7}">
      <dgm:prSet phldrT="[Text]" custT="1"/>
      <dgm:spPr/>
      <dgm:t>
        <a:bodyPr/>
        <a:lstStyle/>
        <a:p>
          <a:r>
            <a:rPr lang="en-US" sz="1800" dirty="0">
              <a:latin typeface="Calibri" panose="020F0502020204030204" pitchFamily="34" charset="0"/>
              <a:cs typeface="Calibri" panose="020F0502020204030204" pitchFamily="34" charset="0"/>
            </a:rPr>
            <a:t>Community and social activities</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1E26C2D1-D9E0-4306-8D15-2A44C3B053C0}" type="parTrans" cxnId="{0A2A7D5C-17FB-4F43-BE85-8C7CC179A0F6}">
      <dgm:prSet/>
      <dgm:spPr/>
      <dgm:t>
        <a:bodyPr/>
        <a:lstStyle/>
        <a:p>
          <a:endParaRPr lang="en-US"/>
        </a:p>
      </dgm:t>
    </dgm:pt>
    <dgm:pt modelId="{7DFF4E96-C789-41F3-B09C-744E116E5D06}" type="sibTrans" cxnId="{0A2A7D5C-17FB-4F43-BE85-8C7CC179A0F6}">
      <dgm:prSet/>
      <dgm:spPr/>
      <dgm:t>
        <a:bodyPr/>
        <a:lstStyle/>
        <a:p>
          <a:endParaRPr lang="en-US"/>
        </a:p>
      </dgm:t>
    </dgm:pt>
    <dgm:pt modelId="{8A00AA3E-DCFA-452C-A065-C01D3A1DA8D4}">
      <dgm:prSet phldrT="[Text]" custT="1"/>
      <dgm:spPr/>
      <dgm:t>
        <a:bodyPr/>
        <a:lstStyle/>
        <a:p>
          <a:r>
            <a:rPr lang="en-US" sz="1600" dirty="0">
              <a:latin typeface="Calibri" panose="020F0502020204030204" pitchFamily="34" charset="0"/>
              <a:cs typeface="Calibri" panose="020F0502020204030204" pitchFamily="34" charset="0"/>
            </a:rPr>
            <a:t>Assessed needs from ONA</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1F0B5CE0-A82D-4339-8197-FB0A72132579}" type="parTrans" cxnId="{22ED3561-FB02-46A1-B9F0-9340F7F085B7}">
      <dgm:prSet/>
      <dgm:spPr/>
      <dgm:t>
        <a:bodyPr/>
        <a:lstStyle/>
        <a:p>
          <a:endParaRPr lang="en-US"/>
        </a:p>
      </dgm:t>
    </dgm:pt>
    <dgm:pt modelId="{992B2AA9-1A53-4C23-A318-A5DCC66CA28D}" type="sibTrans" cxnId="{22ED3561-FB02-46A1-B9F0-9340F7F085B7}">
      <dgm:prSet/>
      <dgm:spPr/>
      <dgm:t>
        <a:bodyPr/>
        <a:lstStyle/>
        <a:p>
          <a:endParaRPr lang="en-US"/>
        </a:p>
      </dgm:t>
    </dgm:pt>
    <dgm:pt modelId="{7A993E11-34C0-45B7-99F9-27A54F25B044}">
      <dgm:prSet phldrT="[Text]" custT="1"/>
      <dgm:spPr/>
      <dgm:t>
        <a:bodyPr/>
        <a:lstStyle/>
        <a:p>
          <a:r>
            <a:rPr lang="en-US" sz="1600" dirty="0">
              <a:latin typeface="Calibri" panose="020F0502020204030204" pitchFamily="34" charset="0"/>
              <a:cs typeface="Calibri" panose="020F0502020204030204" pitchFamily="34" charset="0"/>
            </a:rPr>
            <a:t>Technology resources</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9348FDFC-1370-41FA-82B9-025450F4E060}" type="parTrans" cxnId="{C00166E6-09EF-4077-B996-B6A51B683735}">
      <dgm:prSet/>
      <dgm:spPr/>
      <dgm:t>
        <a:bodyPr/>
        <a:lstStyle/>
        <a:p>
          <a:endParaRPr lang="en-US"/>
        </a:p>
      </dgm:t>
    </dgm:pt>
    <dgm:pt modelId="{46156976-2496-46D1-A15E-496ED51C1384}" type="sibTrans" cxnId="{C00166E6-09EF-4077-B996-B6A51B683735}">
      <dgm:prSet/>
      <dgm:spPr/>
      <dgm:t>
        <a:bodyPr/>
        <a:lstStyle/>
        <a:p>
          <a:endParaRPr lang="en-US"/>
        </a:p>
      </dgm:t>
    </dgm:pt>
    <dgm:pt modelId="{BA20D82F-506C-4980-9529-3CC1CD3B14B9}">
      <dgm:prSet phldrT="[Text]" custT="1"/>
      <dgm:spPr/>
      <dgm:t>
        <a:bodyPr/>
        <a:lstStyle/>
        <a:p>
          <a:r>
            <a:rPr lang="en-US" sz="1600" dirty="0">
              <a:latin typeface="Calibri" panose="020F0502020204030204" pitchFamily="34" charset="0"/>
              <a:cs typeface="Calibri" panose="020F0502020204030204" pitchFamily="34" charset="0"/>
            </a:rPr>
            <a:t>Support network</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8BC5730E-60B5-444F-8EF1-C4AA52DECC3A}" type="parTrans" cxnId="{AA793C74-BD7D-4C31-8E52-5A1429C1A772}">
      <dgm:prSet/>
      <dgm:spPr/>
      <dgm:t>
        <a:bodyPr/>
        <a:lstStyle/>
        <a:p>
          <a:endParaRPr lang="en-US"/>
        </a:p>
      </dgm:t>
    </dgm:pt>
    <dgm:pt modelId="{8B80638E-63F5-486B-81C4-28B87F616F8A}" type="sibTrans" cxnId="{AA793C74-BD7D-4C31-8E52-5A1429C1A772}">
      <dgm:prSet/>
      <dgm:spPr/>
      <dgm:t>
        <a:bodyPr/>
        <a:lstStyle/>
        <a:p>
          <a:endParaRPr lang="en-US"/>
        </a:p>
      </dgm:t>
    </dgm:pt>
    <dgm:pt modelId="{B42356A8-C524-42D8-B395-1A4D7C4A60BE}">
      <dgm:prSet phldrT="[Text]" custT="1"/>
      <dgm:spPr/>
      <dgm:t>
        <a:bodyPr/>
        <a:lstStyle/>
        <a:p>
          <a:r>
            <a:rPr lang="en-US" sz="1600" dirty="0">
              <a:latin typeface="Calibri" panose="020F0502020204030204" pitchFamily="34" charset="0"/>
              <a:cs typeface="Calibri" panose="020F0502020204030204" pitchFamily="34" charset="0"/>
            </a:rPr>
            <a:t>Employment and/or school life</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34A78764-E272-4EA1-82B6-BF251CDAC6DC}" type="parTrans" cxnId="{4BE52A2E-4710-4BE5-8FAE-6FC17EE0F6B6}">
      <dgm:prSet/>
      <dgm:spPr/>
      <dgm:t>
        <a:bodyPr/>
        <a:lstStyle/>
        <a:p>
          <a:endParaRPr lang="en-US"/>
        </a:p>
      </dgm:t>
    </dgm:pt>
    <dgm:pt modelId="{E2C3ED9A-7A77-46F0-B105-F207CEF837EA}" type="sibTrans" cxnId="{4BE52A2E-4710-4BE5-8FAE-6FC17EE0F6B6}">
      <dgm:prSet/>
      <dgm:spPr/>
      <dgm:t>
        <a:bodyPr/>
        <a:lstStyle/>
        <a:p>
          <a:endParaRPr lang="en-US"/>
        </a:p>
      </dgm:t>
    </dgm:pt>
    <dgm:pt modelId="{A0D70EE4-239D-4096-BB90-A2BD3B7AC435}">
      <dgm:prSet phldrT="[Text]"/>
      <dgm:spPr/>
      <dgm:t>
        <a:bodyPr/>
        <a:lstStyle/>
        <a:p>
          <a:r>
            <a:rPr lang="en-US" dirty="0">
              <a:latin typeface="Calibri" panose="020F0502020204030204" pitchFamily="34" charset="0"/>
              <a:cs typeface="Calibri" panose="020F0502020204030204" pitchFamily="34" charset="0"/>
            </a:rPr>
            <a:t>Home life</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686C7526-F75A-4BA6-BF05-3BB41160D969}" type="parTrans" cxnId="{4113FEAC-C069-4179-8E1F-3A2458050685}">
      <dgm:prSet/>
      <dgm:spPr/>
      <dgm:t>
        <a:bodyPr/>
        <a:lstStyle/>
        <a:p>
          <a:endParaRPr lang="en-US"/>
        </a:p>
      </dgm:t>
    </dgm:pt>
    <dgm:pt modelId="{630CC1F1-6C06-46CF-B011-2B400DC9553F}" type="sibTrans" cxnId="{4113FEAC-C069-4179-8E1F-3A2458050685}">
      <dgm:prSet/>
      <dgm:spPr/>
      <dgm:t>
        <a:bodyPr/>
        <a:lstStyle/>
        <a:p>
          <a:endParaRPr lang="en-US"/>
        </a:p>
      </dgm:t>
    </dgm:pt>
    <dgm:pt modelId="{9555931D-2638-4057-BB34-E8F8F10CEF25}">
      <dgm:prSet phldrT="[Text]"/>
      <dgm:spPr/>
      <dgm:t>
        <a:bodyPr/>
        <a:lstStyle/>
        <a:p>
          <a:r>
            <a:rPr lang="en-US" dirty="0">
              <a:latin typeface="Calibri" panose="020F0502020204030204" pitchFamily="34" charset="0"/>
              <a:cs typeface="Calibri" panose="020F0502020204030204" pitchFamily="34" charset="0"/>
            </a:rPr>
            <a:t>Other supportive services</a:t>
          </a:r>
        </a:p>
      </dgm:t>
      <dgm:extLst>
        <a:ext uri="{E40237B7-FDA0-4F09-8148-C483321AD2D9}">
          <dgm14:cNvPr xmlns:dgm14="http://schemas.microsoft.com/office/drawing/2010/diagram" id="0" name="" descr="Hours Allocation includes considering all of the following:&#10;Desired outcomes&#10;Risk factors from ONA&#10;Community and social activities&#10;Assessed needs from ONA&#10;Technology resources&#10;Support network&#10;Employment and/or school life&#10;Home life&#10;Other supportive services&#10;"/>
        </a:ext>
      </dgm:extLst>
    </dgm:pt>
    <dgm:pt modelId="{A955BD74-FAC2-4C8E-B163-1176F20916FE}" type="parTrans" cxnId="{26EC785A-A519-4A3D-AFBA-B9401B32D34A}">
      <dgm:prSet/>
      <dgm:spPr/>
      <dgm:t>
        <a:bodyPr/>
        <a:lstStyle/>
        <a:p>
          <a:endParaRPr lang="en-US"/>
        </a:p>
      </dgm:t>
    </dgm:pt>
    <dgm:pt modelId="{4FE04FAE-5AFA-4A40-9B17-A57E1CE5AFBB}" type="sibTrans" cxnId="{26EC785A-A519-4A3D-AFBA-B9401B32D34A}">
      <dgm:prSet/>
      <dgm:spPr/>
      <dgm:t>
        <a:bodyPr/>
        <a:lstStyle/>
        <a:p>
          <a:endParaRPr lang="en-US"/>
        </a:p>
      </dgm:t>
    </dgm:pt>
    <dgm:pt modelId="{6035A396-4362-4707-80EC-207A54DED745}" type="pres">
      <dgm:prSet presAssocID="{1A289C66-CDEE-4E79-92B4-DF924EBB6361}" presName="composite" presStyleCnt="0">
        <dgm:presLayoutVars>
          <dgm:chMax val="1"/>
          <dgm:dir/>
          <dgm:resizeHandles val="exact"/>
        </dgm:presLayoutVars>
      </dgm:prSet>
      <dgm:spPr/>
    </dgm:pt>
    <dgm:pt modelId="{372E861C-50BD-46FF-BDBB-D29C2B36B47A}" type="pres">
      <dgm:prSet presAssocID="{1A289C66-CDEE-4E79-92B4-DF924EBB6361}" presName="radial" presStyleCnt="0">
        <dgm:presLayoutVars>
          <dgm:animLvl val="ctr"/>
        </dgm:presLayoutVars>
      </dgm:prSet>
      <dgm:spPr/>
    </dgm:pt>
    <dgm:pt modelId="{5086083F-FCFA-4C84-BEBA-7C4594833CE4}" type="pres">
      <dgm:prSet presAssocID="{216D524B-CF64-417B-A85C-520E4DA18A4E}" presName="centerShape" presStyleLbl="vennNode1" presStyleIdx="0" presStyleCnt="10"/>
      <dgm:spPr/>
    </dgm:pt>
    <dgm:pt modelId="{89D1664D-7349-4BAE-A306-D9C788B46EB6}" type="pres">
      <dgm:prSet presAssocID="{B7270008-A5C5-4CA6-853F-191E2D2A7008}" presName="node" presStyleLbl="vennNode1" presStyleIdx="1" presStyleCnt="10" custScaleX="105660" custScaleY="104291" custRadScaleRad="103137" custRadScaleInc="-622">
        <dgm:presLayoutVars>
          <dgm:bulletEnabled val="1"/>
        </dgm:presLayoutVars>
      </dgm:prSet>
      <dgm:spPr/>
    </dgm:pt>
    <dgm:pt modelId="{136AA899-E104-45D6-A323-C30F51FCE945}" type="pres">
      <dgm:prSet presAssocID="{2AC4337D-C2A7-4CA1-AAC8-06E285ED9E48}" presName="node" presStyleLbl="vennNode1" presStyleIdx="2" presStyleCnt="10" custScaleX="105660" custScaleY="104291" custRadScaleRad="104999" custRadScaleInc="1463">
        <dgm:presLayoutVars>
          <dgm:bulletEnabled val="1"/>
        </dgm:presLayoutVars>
      </dgm:prSet>
      <dgm:spPr/>
    </dgm:pt>
    <dgm:pt modelId="{1EA3B372-C387-4C4A-B310-DC3D57B6A6B7}" type="pres">
      <dgm:prSet presAssocID="{08DD6BFB-5EB5-429E-9FF4-F88EEECC7AF7}" presName="node" presStyleLbl="vennNode1" presStyleIdx="3" presStyleCnt="10" custScaleX="122404" custScaleY="117205" custRadScaleRad="105226" custRadScaleInc="1872">
        <dgm:presLayoutVars>
          <dgm:bulletEnabled val="1"/>
        </dgm:presLayoutVars>
      </dgm:prSet>
      <dgm:spPr/>
    </dgm:pt>
    <dgm:pt modelId="{CC7A5DCB-1F82-4AD9-888B-E42943D8EABB}" type="pres">
      <dgm:prSet presAssocID="{8A00AA3E-DCFA-452C-A065-C01D3A1DA8D4}" presName="node" presStyleLbl="vennNode1" presStyleIdx="4" presStyleCnt="10" custScaleX="105660" custScaleY="104291" custRadScaleRad="104389" custRadScaleInc="-637">
        <dgm:presLayoutVars>
          <dgm:bulletEnabled val="1"/>
        </dgm:presLayoutVars>
      </dgm:prSet>
      <dgm:spPr/>
    </dgm:pt>
    <dgm:pt modelId="{6FE23474-FB8E-459A-9F3F-DC9426EA324C}" type="pres">
      <dgm:prSet presAssocID="{7A993E11-34C0-45B7-99F9-27A54F25B044}" presName="node" presStyleLbl="vennNode1" presStyleIdx="5" presStyleCnt="10" custScaleX="105660" custScaleY="104291" custRadScaleRad="102554" custRadScaleInc="-650">
        <dgm:presLayoutVars>
          <dgm:bulletEnabled val="1"/>
        </dgm:presLayoutVars>
      </dgm:prSet>
      <dgm:spPr/>
    </dgm:pt>
    <dgm:pt modelId="{C4C6E226-7388-4888-9987-4D401A6CEAAA}" type="pres">
      <dgm:prSet presAssocID="{BA20D82F-506C-4980-9529-3CC1CD3B14B9}" presName="node" presStyleLbl="vennNode1" presStyleIdx="6" presStyleCnt="10" custScaleX="105660" custScaleY="104291" custRadScaleRad="103039" custRadScaleInc="2446">
        <dgm:presLayoutVars>
          <dgm:bulletEnabled val="1"/>
        </dgm:presLayoutVars>
      </dgm:prSet>
      <dgm:spPr/>
    </dgm:pt>
    <dgm:pt modelId="{E7B31725-1DD4-4029-B522-4B4F9A1B05AD}" type="pres">
      <dgm:prSet presAssocID="{B42356A8-C524-42D8-B395-1A4D7C4A60BE}" presName="node" presStyleLbl="vennNode1" presStyleIdx="7" presStyleCnt="10" custScaleX="127365" custScaleY="117647" custRadScaleRad="105730" custRadScaleInc="2368">
        <dgm:presLayoutVars>
          <dgm:bulletEnabled val="1"/>
        </dgm:presLayoutVars>
      </dgm:prSet>
      <dgm:spPr/>
    </dgm:pt>
    <dgm:pt modelId="{849CD30E-2566-4DA9-9264-DB9F2F562844}" type="pres">
      <dgm:prSet presAssocID="{A0D70EE4-239D-4096-BB90-A2BD3B7AC435}" presName="node" presStyleLbl="vennNode1" presStyleIdx="8" presStyleCnt="10" custScaleX="105660" custScaleY="104291" custRadScaleRad="105298" custRadScaleInc="-1270">
        <dgm:presLayoutVars>
          <dgm:bulletEnabled val="1"/>
        </dgm:presLayoutVars>
      </dgm:prSet>
      <dgm:spPr/>
    </dgm:pt>
    <dgm:pt modelId="{7D70C6A8-AF83-48C4-81C7-1550365FDD4E}" type="pres">
      <dgm:prSet presAssocID="{9555931D-2638-4057-BB34-E8F8F10CEF25}" presName="node" presStyleLbl="vennNode1" presStyleIdx="9" presStyleCnt="10" custScaleX="105660" custScaleY="104291" custRadScaleRad="106529" custRadScaleInc="-2930">
        <dgm:presLayoutVars>
          <dgm:bulletEnabled val="1"/>
        </dgm:presLayoutVars>
      </dgm:prSet>
      <dgm:spPr/>
    </dgm:pt>
  </dgm:ptLst>
  <dgm:cxnLst>
    <dgm:cxn modelId="{DEF3820E-6F1E-4AA1-B725-FE5B3120C18F}" type="presOf" srcId="{9555931D-2638-4057-BB34-E8F8F10CEF25}" destId="{7D70C6A8-AF83-48C4-81C7-1550365FDD4E}" srcOrd="0" destOrd="0" presId="urn:microsoft.com/office/officeart/2005/8/layout/radial3"/>
    <dgm:cxn modelId="{7BCBDB23-3089-4B47-9BA5-AA3DC36A7180}" type="presOf" srcId="{2AC4337D-C2A7-4CA1-AAC8-06E285ED9E48}" destId="{136AA899-E104-45D6-A323-C30F51FCE945}" srcOrd="0" destOrd="0" presId="urn:microsoft.com/office/officeart/2005/8/layout/radial3"/>
    <dgm:cxn modelId="{C0243628-8CF8-4DD6-B096-9983BDE493CC}" srcId="{216D524B-CF64-417B-A85C-520E4DA18A4E}" destId="{B7270008-A5C5-4CA6-853F-191E2D2A7008}" srcOrd="0" destOrd="0" parTransId="{64571A15-FB8D-4D88-8BE9-7A14E8E8E96E}" sibTransId="{038FB025-5AAB-4A64-98D6-9DFDA0634EA3}"/>
    <dgm:cxn modelId="{4BE52A2E-4710-4BE5-8FAE-6FC17EE0F6B6}" srcId="{216D524B-CF64-417B-A85C-520E4DA18A4E}" destId="{B42356A8-C524-42D8-B395-1A4D7C4A60BE}" srcOrd="6" destOrd="0" parTransId="{34A78764-E272-4EA1-82B6-BF251CDAC6DC}" sibTransId="{E2C3ED9A-7A77-46F0-B105-F207CEF837EA}"/>
    <dgm:cxn modelId="{0A2A7D5C-17FB-4F43-BE85-8C7CC179A0F6}" srcId="{216D524B-CF64-417B-A85C-520E4DA18A4E}" destId="{08DD6BFB-5EB5-429E-9FF4-F88EEECC7AF7}" srcOrd="2" destOrd="0" parTransId="{1E26C2D1-D9E0-4306-8D15-2A44C3B053C0}" sibTransId="{7DFF4E96-C789-41F3-B09C-744E116E5D06}"/>
    <dgm:cxn modelId="{22ED3561-FB02-46A1-B9F0-9340F7F085B7}" srcId="{216D524B-CF64-417B-A85C-520E4DA18A4E}" destId="{8A00AA3E-DCFA-452C-A065-C01D3A1DA8D4}" srcOrd="3" destOrd="0" parTransId="{1F0B5CE0-A82D-4339-8197-FB0A72132579}" sibTransId="{992B2AA9-1A53-4C23-A318-A5DCC66CA28D}"/>
    <dgm:cxn modelId="{AE4AA249-CEAE-4EC9-BF8B-BCF62E1C7AD3}" type="presOf" srcId="{08DD6BFB-5EB5-429E-9FF4-F88EEECC7AF7}" destId="{1EA3B372-C387-4C4A-B310-DC3D57B6A6B7}" srcOrd="0" destOrd="0" presId="urn:microsoft.com/office/officeart/2005/8/layout/radial3"/>
    <dgm:cxn modelId="{27D3954E-2EB8-4540-BE86-3133DE644641}" type="presOf" srcId="{B7270008-A5C5-4CA6-853F-191E2D2A7008}" destId="{89D1664D-7349-4BAE-A306-D9C788B46EB6}" srcOrd="0" destOrd="0" presId="urn:microsoft.com/office/officeart/2005/8/layout/radial3"/>
    <dgm:cxn modelId="{AA793C74-BD7D-4C31-8E52-5A1429C1A772}" srcId="{216D524B-CF64-417B-A85C-520E4DA18A4E}" destId="{BA20D82F-506C-4980-9529-3CC1CD3B14B9}" srcOrd="5" destOrd="0" parTransId="{8BC5730E-60B5-444F-8EF1-C4AA52DECC3A}" sibTransId="{8B80638E-63F5-486B-81C4-28B87F616F8A}"/>
    <dgm:cxn modelId="{26EC785A-A519-4A3D-AFBA-B9401B32D34A}" srcId="{216D524B-CF64-417B-A85C-520E4DA18A4E}" destId="{9555931D-2638-4057-BB34-E8F8F10CEF25}" srcOrd="8" destOrd="0" parTransId="{A955BD74-FAC2-4C8E-B163-1176F20916FE}" sibTransId="{4FE04FAE-5AFA-4A40-9B17-A57E1CE5AFBB}"/>
    <dgm:cxn modelId="{3422A97A-C16E-468C-8FDD-FDB91ED782AE}" type="presOf" srcId="{216D524B-CF64-417B-A85C-520E4DA18A4E}" destId="{5086083F-FCFA-4C84-BEBA-7C4594833CE4}" srcOrd="0" destOrd="0" presId="urn:microsoft.com/office/officeart/2005/8/layout/radial3"/>
    <dgm:cxn modelId="{0F92969A-0F1E-4716-A9FC-989721111452}" srcId="{1A289C66-CDEE-4E79-92B4-DF924EBB6361}" destId="{216D524B-CF64-417B-A85C-520E4DA18A4E}" srcOrd="0" destOrd="0" parTransId="{BF2EF463-C8B9-445E-8DE1-B73962E9164F}" sibTransId="{9E7E3DF2-B096-4534-829C-50D3F569A38F}"/>
    <dgm:cxn modelId="{4113FEAC-C069-4179-8E1F-3A2458050685}" srcId="{216D524B-CF64-417B-A85C-520E4DA18A4E}" destId="{A0D70EE4-239D-4096-BB90-A2BD3B7AC435}" srcOrd="7" destOrd="0" parTransId="{686C7526-F75A-4BA6-BF05-3BB41160D969}" sibTransId="{630CC1F1-6C06-46CF-B011-2B400DC9553F}"/>
    <dgm:cxn modelId="{804D49AD-C331-43D5-8C97-D4D16844FEFC}" srcId="{216D524B-CF64-417B-A85C-520E4DA18A4E}" destId="{2AC4337D-C2A7-4CA1-AAC8-06E285ED9E48}" srcOrd="1" destOrd="0" parTransId="{55C1DBFC-7236-4D8A-8D7F-52BA8BDF1D60}" sibTransId="{3D6ED676-6675-47E0-979D-D4830650A71C}"/>
    <dgm:cxn modelId="{B5C7C4B1-7F0E-456B-98D4-6C54926C64ED}" type="presOf" srcId="{BA20D82F-506C-4980-9529-3CC1CD3B14B9}" destId="{C4C6E226-7388-4888-9987-4D401A6CEAAA}" srcOrd="0" destOrd="0" presId="urn:microsoft.com/office/officeart/2005/8/layout/radial3"/>
    <dgm:cxn modelId="{CC068CC0-C12D-47A4-A1FD-938FC1C690C9}" type="presOf" srcId="{B42356A8-C524-42D8-B395-1A4D7C4A60BE}" destId="{E7B31725-1DD4-4029-B522-4B4F9A1B05AD}" srcOrd="0" destOrd="0" presId="urn:microsoft.com/office/officeart/2005/8/layout/radial3"/>
    <dgm:cxn modelId="{496946CF-B0A5-49A6-97E2-3F5B71473DA8}" type="presOf" srcId="{8A00AA3E-DCFA-452C-A065-C01D3A1DA8D4}" destId="{CC7A5DCB-1F82-4AD9-888B-E42943D8EABB}" srcOrd="0" destOrd="0" presId="urn:microsoft.com/office/officeart/2005/8/layout/radial3"/>
    <dgm:cxn modelId="{566A08DC-AFB8-4462-8B60-0B673F3E0079}" type="presOf" srcId="{1A289C66-CDEE-4E79-92B4-DF924EBB6361}" destId="{6035A396-4362-4707-80EC-207A54DED745}" srcOrd="0" destOrd="0" presId="urn:microsoft.com/office/officeart/2005/8/layout/radial3"/>
    <dgm:cxn modelId="{869EC9E5-62C5-40D7-9816-D3A68841EA31}" type="presOf" srcId="{7A993E11-34C0-45B7-99F9-27A54F25B044}" destId="{6FE23474-FB8E-459A-9F3F-DC9426EA324C}" srcOrd="0" destOrd="0" presId="urn:microsoft.com/office/officeart/2005/8/layout/radial3"/>
    <dgm:cxn modelId="{C00166E6-09EF-4077-B996-B6A51B683735}" srcId="{216D524B-CF64-417B-A85C-520E4DA18A4E}" destId="{7A993E11-34C0-45B7-99F9-27A54F25B044}" srcOrd="4" destOrd="0" parTransId="{9348FDFC-1370-41FA-82B9-025450F4E060}" sibTransId="{46156976-2496-46D1-A15E-496ED51C1384}"/>
    <dgm:cxn modelId="{B597CFE8-4D64-405A-B01C-16F79ABB6D3B}" type="presOf" srcId="{A0D70EE4-239D-4096-BB90-A2BD3B7AC435}" destId="{849CD30E-2566-4DA9-9264-DB9F2F562844}" srcOrd="0" destOrd="0" presId="urn:microsoft.com/office/officeart/2005/8/layout/radial3"/>
    <dgm:cxn modelId="{15FEC764-FA30-4B0E-B986-686F701B97A2}" type="presParOf" srcId="{6035A396-4362-4707-80EC-207A54DED745}" destId="{372E861C-50BD-46FF-BDBB-D29C2B36B47A}" srcOrd="0" destOrd="0" presId="urn:microsoft.com/office/officeart/2005/8/layout/radial3"/>
    <dgm:cxn modelId="{38BBEAF0-8AFA-47AB-945F-7EC0FD612CE3}" type="presParOf" srcId="{372E861C-50BD-46FF-BDBB-D29C2B36B47A}" destId="{5086083F-FCFA-4C84-BEBA-7C4594833CE4}" srcOrd="0" destOrd="0" presId="urn:microsoft.com/office/officeart/2005/8/layout/radial3"/>
    <dgm:cxn modelId="{769AF97B-C41B-4D17-8610-431A82E82AB9}" type="presParOf" srcId="{372E861C-50BD-46FF-BDBB-D29C2B36B47A}" destId="{89D1664D-7349-4BAE-A306-D9C788B46EB6}" srcOrd="1" destOrd="0" presId="urn:microsoft.com/office/officeart/2005/8/layout/radial3"/>
    <dgm:cxn modelId="{B4685BE6-823B-4144-970A-3F5F722888D1}" type="presParOf" srcId="{372E861C-50BD-46FF-BDBB-D29C2B36B47A}" destId="{136AA899-E104-45D6-A323-C30F51FCE945}" srcOrd="2" destOrd="0" presId="urn:microsoft.com/office/officeart/2005/8/layout/radial3"/>
    <dgm:cxn modelId="{3CE4A40C-0D84-4828-B3F5-BB7DEE127752}" type="presParOf" srcId="{372E861C-50BD-46FF-BDBB-D29C2B36B47A}" destId="{1EA3B372-C387-4C4A-B310-DC3D57B6A6B7}" srcOrd="3" destOrd="0" presId="urn:microsoft.com/office/officeart/2005/8/layout/radial3"/>
    <dgm:cxn modelId="{259AF85B-A6A0-491E-B86C-CD9B4B98AC12}" type="presParOf" srcId="{372E861C-50BD-46FF-BDBB-D29C2B36B47A}" destId="{CC7A5DCB-1F82-4AD9-888B-E42943D8EABB}" srcOrd="4" destOrd="0" presId="urn:microsoft.com/office/officeart/2005/8/layout/radial3"/>
    <dgm:cxn modelId="{693B4261-ABC5-4371-8E31-FAF9EBCBA573}" type="presParOf" srcId="{372E861C-50BD-46FF-BDBB-D29C2B36B47A}" destId="{6FE23474-FB8E-459A-9F3F-DC9426EA324C}" srcOrd="5" destOrd="0" presId="urn:microsoft.com/office/officeart/2005/8/layout/radial3"/>
    <dgm:cxn modelId="{7011D544-4A17-4044-B7C9-89596865B5C0}" type="presParOf" srcId="{372E861C-50BD-46FF-BDBB-D29C2B36B47A}" destId="{C4C6E226-7388-4888-9987-4D401A6CEAAA}" srcOrd="6" destOrd="0" presId="urn:microsoft.com/office/officeart/2005/8/layout/radial3"/>
    <dgm:cxn modelId="{E4FD6BF5-DFEE-47F4-9DAB-5DFE3AD6BC95}" type="presParOf" srcId="{372E861C-50BD-46FF-BDBB-D29C2B36B47A}" destId="{E7B31725-1DD4-4029-B522-4B4F9A1B05AD}" srcOrd="7" destOrd="0" presId="urn:microsoft.com/office/officeart/2005/8/layout/radial3"/>
    <dgm:cxn modelId="{81ECFB2A-CD3D-4919-98C6-35674D442EB1}" type="presParOf" srcId="{372E861C-50BD-46FF-BDBB-D29C2B36B47A}" destId="{849CD30E-2566-4DA9-9264-DB9F2F562844}" srcOrd="8" destOrd="0" presId="urn:microsoft.com/office/officeart/2005/8/layout/radial3"/>
    <dgm:cxn modelId="{A07E02AC-2E7D-4AFA-ADBE-9737E6999BE7}" type="presParOf" srcId="{372E861C-50BD-46FF-BDBB-D29C2B36B47A}" destId="{7D70C6A8-AF83-48C4-81C7-1550365FDD4E}"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069F6A-4F63-4C60-AF59-6F56A15CE70C}"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87BABE0E-67CB-498D-90FB-EA97ACFD2C18}">
      <dgm:prSet/>
      <dgm:spPr/>
      <dgm:t>
        <a:bodyPr/>
        <a:lstStyle/>
        <a:p>
          <a:r>
            <a:rPr lang="en-US" dirty="0"/>
            <a:t>When an ONA results in a higher service group, the hours from the service group are available as soon as the changes to the support needs and hour allocation are incorporated into the person’s ISP.</a:t>
          </a:r>
        </a:p>
      </dgm:t>
    </dgm:pt>
    <dgm:pt modelId="{5913A19A-48AD-4AEB-BD4C-6C46F87FC432}" type="parTrans" cxnId="{03713450-11F9-46B5-B048-C44A3B14F213}">
      <dgm:prSet/>
      <dgm:spPr/>
      <dgm:t>
        <a:bodyPr/>
        <a:lstStyle/>
        <a:p>
          <a:endParaRPr lang="en-US"/>
        </a:p>
      </dgm:t>
    </dgm:pt>
    <dgm:pt modelId="{93E606F5-3597-40E4-8D47-336C07C06958}" type="sibTrans" cxnId="{03713450-11F9-46B5-B048-C44A3B14F213}">
      <dgm:prSet/>
      <dgm:spPr/>
      <dgm:t>
        <a:bodyPr/>
        <a:lstStyle/>
        <a:p>
          <a:endParaRPr lang="en-US"/>
        </a:p>
      </dgm:t>
    </dgm:pt>
    <dgm:pt modelId="{216BD241-2497-4CCB-B58A-8D26153A469D}">
      <dgm:prSet/>
      <dgm:spPr/>
      <dgm:t>
        <a:bodyPr/>
        <a:lstStyle/>
        <a:p>
          <a:r>
            <a:rPr lang="en-US" dirty="0"/>
            <a:t>Most often this can be completed using a change form and does not require signatures to implement.</a:t>
          </a:r>
        </a:p>
      </dgm:t>
    </dgm:pt>
    <dgm:pt modelId="{06920903-E05B-4657-9629-6E2FBE4011A4}" type="parTrans" cxnId="{2F949FF1-A913-4299-B26F-5EC574CB0536}">
      <dgm:prSet/>
      <dgm:spPr/>
      <dgm:t>
        <a:bodyPr/>
        <a:lstStyle/>
        <a:p>
          <a:endParaRPr lang="en-US"/>
        </a:p>
      </dgm:t>
    </dgm:pt>
    <dgm:pt modelId="{E6D06C03-684D-4F8F-B59B-55BC48BCA211}" type="sibTrans" cxnId="{2F949FF1-A913-4299-B26F-5EC574CB0536}">
      <dgm:prSet/>
      <dgm:spPr/>
      <dgm:t>
        <a:bodyPr/>
        <a:lstStyle/>
        <a:p>
          <a:endParaRPr lang="en-US"/>
        </a:p>
      </dgm:t>
    </dgm:pt>
    <dgm:pt modelId="{336291D6-DB41-4170-8D7C-7FF9145C7EA9}" type="pres">
      <dgm:prSet presAssocID="{B4069F6A-4F63-4C60-AF59-6F56A15CE70C}" presName="linear" presStyleCnt="0">
        <dgm:presLayoutVars>
          <dgm:animLvl val="lvl"/>
          <dgm:resizeHandles val="exact"/>
        </dgm:presLayoutVars>
      </dgm:prSet>
      <dgm:spPr/>
    </dgm:pt>
    <dgm:pt modelId="{93622D02-673B-4A78-8629-9F6F5C099662}" type="pres">
      <dgm:prSet presAssocID="{87BABE0E-67CB-498D-90FB-EA97ACFD2C18}" presName="parentText" presStyleLbl="node1" presStyleIdx="0" presStyleCnt="2">
        <dgm:presLayoutVars>
          <dgm:chMax val="0"/>
          <dgm:bulletEnabled val="1"/>
        </dgm:presLayoutVars>
      </dgm:prSet>
      <dgm:spPr/>
    </dgm:pt>
    <dgm:pt modelId="{1F543BB8-6ABF-484F-826F-82AF87B33F48}" type="pres">
      <dgm:prSet presAssocID="{93E606F5-3597-40E4-8D47-336C07C06958}" presName="spacer" presStyleCnt="0"/>
      <dgm:spPr/>
    </dgm:pt>
    <dgm:pt modelId="{D4B81D13-088F-474C-87D3-77AAE291DDE9}" type="pres">
      <dgm:prSet presAssocID="{216BD241-2497-4CCB-B58A-8D26153A469D}" presName="parentText" presStyleLbl="node1" presStyleIdx="1" presStyleCnt="2">
        <dgm:presLayoutVars>
          <dgm:chMax val="0"/>
          <dgm:bulletEnabled val="1"/>
        </dgm:presLayoutVars>
      </dgm:prSet>
      <dgm:spPr/>
    </dgm:pt>
  </dgm:ptLst>
  <dgm:cxnLst>
    <dgm:cxn modelId="{03713450-11F9-46B5-B048-C44A3B14F213}" srcId="{B4069F6A-4F63-4C60-AF59-6F56A15CE70C}" destId="{87BABE0E-67CB-498D-90FB-EA97ACFD2C18}" srcOrd="0" destOrd="0" parTransId="{5913A19A-48AD-4AEB-BD4C-6C46F87FC432}" sibTransId="{93E606F5-3597-40E4-8D47-336C07C06958}"/>
    <dgm:cxn modelId="{1A63C456-6DB3-47AE-974A-71F17DA0EE6A}" type="presOf" srcId="{216BD241-2497-4CCB-B58A-8D26153A469D}" destId="{D4B81D13-088F-474C-87D3-77AAE291DDE9}" srcOrd="0" destOrd="0" presId="urn:microsoft.com/office/officeart/2005/8/layout/vList2"/>
    <dgm:cxn modelId="{D293DDA6-3C69-4700-9E8F-77A8C244CAAA}" type="presOf" srcId="{B4069F6A-4F63-4C60-AF59-6F56A15CE70C}" destId="{336291D6-DB41-4170-8D7C-7FF9145C7EA9}" srcOrd="0" destOrd="0" presId="urn:microsoft.com/office/officeart/2005/8/layout/vList2"/>
    <dgm:cxn modelId="{B23B2CBF-4483-40F4-8D50-700BA027AB38}" type="presOf" srcId="{87BABE0E-67CB-498D-90FB-EA97ACFD2C18}" destId="{93622D02-673B-4A78-8629-9F6F5C099662}" srcOrd="0" destOrd="0" presId="urn:microsoft.com/office/officeart/2005/8/layout/vList2"/>
    <dgm:cxn modelId="{2F949FF1-A913-4299-B26F-5EC574CB0536}" srcId="{B4069F6A-4F63-4C60-AF59-6F56A15CE70C}" destId="{216BD241-2497-4CCB-B58A-8D26153A469D}" srcOrd="1" destOrd="0" parTransId="{06920903-E05B-4657-9629-6E2FBE4011A4}" sibTransId="{E6D06C03-684D-4F8F-B59B-55BC48BCA211}"/>
    <dgm:cxn modelId="{07FBD98B-7CC4-4699-BE60-3EB2836ECCE8}" type="presParOf" srcId="{336291D6-DB41-4170-8D7C-7FF9145C7EA9}" destId="{93622D02-673B-4A78-8629-9F6F5C099662}" srcOrd="0" destOrd="0" presId="urn:microsoft.com/office/officeart/2005/8/layout/vList2"/>
    <dgm:cxn modelId="{DBE554D6-A0DC-4581-AE76-52995625EDF3}" type="presParOf" srcId="{336291D6-DB41-4170-8D7C-7FF9145C7EA9}" destId="{1F543BB8-6ABF-484F-826F-82AF87B33F48}" srcOrd="1" destOrd="0" presId="urn:microsoft.com/office/officeart/2005/8/layout/vList2"/>
    <dgm:cxn modelId="{B2ACC349-8247-45C7-8A16-47A9548E9B62}" type="presParOf" srcId="{336291D6-DB41-4170-8D7C-7FF9145C7EA9}" destId="{D4B81D13-088F-474C-87D3-77AAE291DDE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11A06-E395-47B4-ACF0-19E8CB26BCD0}">
      <dsp:nvSpPr>
        <dsp:cNvPr id="0" name=""/>
        <dsp:cNvSpPr/>
      </dsp:nvSpPr>
      <dsp:spPr>
        <a:xfrm>
          <a:off x="3172" y="189"/>
          <a:ext cx="8589014" cy="1969597"/>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baseline="0" dirty="0"/>
            <a:t>The ONA is the only assessment for setting in-home hours starting with plans beginning 4/1/2025</a:t>
          </a:r>
          <a:endParaRPr lang="en-US" sz="3700" kern="1200" dirty="0"/>
        </a:p>
      </dsp:txBody>
      <dsp:txXfrm>
        <a:off x="60860" y="57877"/>
        <a:ext cx="8473638" cy="1854221"/>
      </dsp:txXfrm>
    </dsp:sp>
    <dsp:sp modelId="{6D0475E1-860F-4F57-87DC-F8E78B245845}">
      <dsp:nvSpPr>
        <dsp:cNvPr id="0" name=""/>
        <dsp:cNvSpPr/>
      </dsp:nvSpPr>
      <dsp:spPr>
        <a:xfrm>
          <a:off x="3172" y="2197295"/>
          <a:ext cx="4121407" cy="1969597"/>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baseline="0" dirty="0"/>
            <a:t>The CNA is no longer a valid assessment for children</a:t>
          </a:r>
          <a:endParaRPr lang="en-US" sz="3400" kern="1200" dirty="0"/>
        </a:p>
      </dsp:txBody>
      <dsp:txXfrm>
        <a:off x="60860" y="2254983"/>
        <a:ext cx="4006031" cy="1854221"/>
      </dsp:txXfrm>
    </dsp:sp>
    <dsp:sp modelId="{34DA44CF-7DC6-484F-8CC1-BD2542380844}">
      <dsp:nvSpPr>
        <dsp:cNvPr id="0" name=""/>
        <dsp:cNvSpPr/>
      </dsp:nvSpPr>
      <dsp:spPr>
        <a:xfrm>
          <a:off x="4470779" y="2197295"/>
          <a:ext cx="4121407" cy="1969597"/>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baseline="0" dirty="0"/>
            <a:t>The ANA can only be used for adults in Supported Living.</a:t>
          </a:r>
          <a:endParaRPr lang="en-US" sz="3400" kern="1200" dirty="0"/>
        </a:p>
      </dsp:txBody>
      <dsp:txXfrm>
        <a:off x="4528467" y="2254983"/>
        <a:ext cx="4006031" cy="18542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2055F-E1AF-4FDE-AC3F-FDAD38C19CAD}">
      <dsp:nvSpPr>
        <dsp:cNvPr id="0" name=""/>
        <dsp:cNvSpPr/>
      </dsp:nvSpPr>
      <dsp:spPr>
        <a:xfrm>
          <a:off x="0" y="0"/>
          <a:ext cx="9122980" cy="980631"/>
        </a:xfrm>
        <a:prstGeom prst="rect">
          <a:avLst/>
        </a:prstGeom>
        <a:solidFill>
          <a:schemeClr val="accent1">
            <a:shade val="8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baseline="0" dirty="0"/>
            <a:t>What to expect next</a:t>
          </a:r>
          <a:endParaRPr lang="en-US" sz="4500" kern="1200" dirty="0"/>
        </a:p>
      </dsp:txBody>
      <dsp:txXfrm>
        <a:off x="0" y="0"/>
        <a:ext cx="9122980" cy="980631"/>
      </dsp:txXfrm>
    </dsp:sp>
    <dsp:sp modelId="{2ACDC60D-5D0E-43A0-9C5E-06EC1A06FB90}">
      <dsp:nvSpPr>
        <dsp:cNvPr id="0" name=""/>
        <dsp:cNvSpPr/>
      </dsp:nvSpPr>
      <dsp:spPr>
        <a:xfrm>
          <a:off x="0" y="980631"/>
          <a:ext cx="4561490" cy="2059325"/>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Agree to a reduction</a:t>
          </a:r>
        </a:p>
        <a:p>
          <a:pPr marL="228600" lvl="1" indent="-228600" algn="l" defTabSz="933450">
            <a:lnSpc>
              <a:spcPct val="90000"/>
            </a:lnSpc>
            <a:spcBef>
              <a:spcPct val="0"/>
            </a:spcBef>
            <a:spcAft>
              <a:spcPct val="15000"/>
            </a:spcAft>
            <a:buChar char="•"/>
          </a:pPr>
          <a:r>
            <a:rPr lang="en-US" sz="2100" kern="1200" dirty="0"/>
            <a:t>Plan will include reduced hours</a:t>
          </a:r>
        </a:p>
        <a:p>
          <a:pPr marL="228600" lvl="1" indent="-228600" algn="l" defTabSz="933450">
            <a:lnSpc>
              <a:spcPct val="90000"/>
            </a:lnSpc>
            <a:spcBef>
              <a:spcPct val="0"/>
            </a:spcBef>
            <a:spcAft>
              <a:spcPct val="15000"/>
            </a:spcAft>
            <a:buChar char="•"/>
          </a:pPr>
          <a:r>
            <a:rPr lang="en-US" sz="2100" kern="1200"/>
            <a:t>Person will receive a NOPA</a:t>
          </a:r>
        </a:p>
      </dsp:txBody>
      <dsp:txXfrm>
        <a:off x="0" y="980631"/>
        <a:ext cx="4561490" cy="2059325"/>
      </dsp:txXfrm>
    </dsp:sp>
    <dsp:sp modelId="{2141602C-F0F8-48FD-82CC-6BDAFB5F1D1B}">
      <dsp:nvSpPr>
        <dsp:cNvPr id="0" name=""/>
        <dsp:cNvSpPr/>
      </dsp:nvSpPr>
      <dsp:spPr>
        <a:xfrm>
          <a:off x="4561490" y="980631"/>
          <a:ext cx="4561490" cy="2059325"/>
        </a:xfrm>
        <a:prstGeom prst="rect">
          <a:avLst/>
        </a:prstGeom>
        <a:gradFill rotWithShape="0">
          <a:gsLst>
            <a:gs pos="0">
              <a:schemeClr val="lt1">
                <a:hueOff val="0"/>
                <a:satOff val="0"/>
                <a:lumOff val="0"/>
                <a:alphaOff val="0"/>
                <a:shade val="85000"/>
                <a:satMod val="130000"/>
              </a:schemeClr>
            </a:gs>
            <a:gs pos="34000">
              <a:schemeClr val="lt1">
                <a:hueOff val="0"/>
                <a:satOff val="0"/>
                <a:lumOff val="0"/>
                <a:alphaOff val="0"/>
                <a:shade val="87000"/>
                <a:satMod val="125000"/>
              </a:schemeClr>
            </a:gs>
            <a:gs pos="70000">
              <a:schemeClr val="lt1">
                <a:hueOff val="0"/>
                <a:satOff val="0"/>
                <a:lumOff val="0"/>
                <a:alphaOff val="0"/>
                <a:tint val="100000"/>
                <a:shade val="90000"/>
                <a:satMod val="130000"/>
              </a:schemeClr>
            </a:gs>
            <a:gs pos="100000">
              <a:schemeClr val="l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Does not agree to a reduction</a:t>
          </a:r>
        </a:p>
        <a:p>
          <a:pPr marL="228600" lvl="1" indent="-228600" algn="l" defTabSz="933450">
            <a:lnSpc>
              <a:spcPct val="90000"/>
            </a:lnSpc>
            <a:spcBef>
              <a:spcPct val="0"/>
            </a:spcBef>
            <a:spcAft>
              <a:spcPct val="15000"/>
            </a:spcAft>
            <a:buChar char="•"/>
          </a:pPr>
          <a:r>
            <a:rPr lang="en-US" sz="2100" kern="1200" dirty="0"/>
            <a:t>Plan hours will not change now</a:t>
          </a:r>
        </a:p>
        <a:p>
          <a:pPr marL="228600" lvl="1" indent="-228600" algn="l" defTabSz="933450">
            <a:lnSpc>
              <a:spcPct val="90000"/>
            </a:lnSpc>
            <a:spcBef>
              <a:spcPct val="0"/>
            </a:spcBef>
            <a:spcAft>
              <a:spcPct val="15000"/>
            </a:spcAft>
            <a:buChar char="•"/>
          </a:pPr>
          <a:r>
            <a:rPr lang="en-US" sz="2100" kern="1200" dirty="0"/>
            <a:t>SC/PA will submit an exception request</a:t>
          </a:r>
        </a:p>
        <a:p>
          <a:pPr marL="228600" lvl="1" indent="-228600" algn="l" defTabSz="933450">
            <a:lnSpc>
              <a:spcPct val="90000"/>
            </a:lnSpc>
            <a:spcBef>
              <a:spcPct val="0"/>
            </a:spcBef>
            <a:spcAft>
              <a:spcPct val="15000"/>
            </a:spcAft>
            <a:buChar char="•"/>
          </a:pPr>
          <a:r>
            <a:rPr lang="en-US" sz="2100" kern="1200" dirty="0"/>
            <a:t>ODDS will send a decision</a:t>
          </a:r>
        </a:p>
      </dsp:txBody>
      <dsp:txXfrm>
        <a:off x="4561490" y="980631"/>
        <a:ext cx="4561490" cy="2059325"/>
      </dsp:txXfrm>
    </dsp:sp>
    <dsp:sp modelId="{1035BA45-6CF5-4063-9EF3-D6EE94820FE0}">
      <dsp:nvSpPr>
        <dsp:cNvPr id="0" name=""/>
        <dsp:cNvSpPr/>
      </dsp:nvSpPr>
      <dsp:spPr>
        <a:xfrm>
          <a:off x="0" y="3039957"/>
          <a:ext cx="9122980" cy="228813"/>
        </a:xfrm>
        <a:prstGeom prst="rect">
          <a:avLst/>
        </a:prstGeom>
        <a:solidFill>
          <a:schemeClr val="accent1">
            <a:shade val="8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5D68F-BF61-42BE-ADD2-145F379C3C4D}">
      <dsp:nvSpPr>
        <dsp:cNvPr id="0" name=""/>
        <dsp:cNvSpPr/>
      </dsp:nvSpPr>
      <dsp:spPr>
        <a:xfrm>
          <a:off x="0" y="139680"/>
          <a:ext cx="10058399" cy="374400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When a person ages into a new service group, the hours within the new ONA service level are not automatically available. The person must have an age-appropriate ONA and a revised ISP. If the age-appropriate ONA that moves the person into a new service group is submitted before the birthday, access to the new ONA service level is available as soon as the hours are included in an ISP</a:t>
          </a:r>
        </a:p>
      </dsp:txBody>
      <dsp:txXfrm>
        <a:off x="182767" y="322447"/>
        <a:ext cx="9692865" cy="3378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98A0F-28EA-4E21-B883-74954B648D56}">
      <dsp:nvSpPr>
        <dsp:cNvPr id="0" name=""/>
        <dsp:cNvSpPr/>
      </dsp:nvSpPr>
      <dsp:spPr>
        <a:xfrm>
          <a:off x="0" y="0"/>
          <a:ext cx="9893807" cy="44785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baseline="0" dirty="0"/>
            <a:t>Starting 4/1/2025</a:t>
          </a:r>
          <a:endParaRPr lang="en-US" sz="6200" kern="1200" dirty="0"/>
        </a:p>
      </dsp:txBody>
      <dsp:txXfrm>
        <a:off x="0" y="0"/>
        <a:ext cx="9893807" cy="1343570"/>
      </dsp:txXfrm>
    </dsp:sp>
    <dsp:sp modelId="{A9B06417-0FCD-4FA3-87C7-251534985E60}">
      <dsp:nvSpPr>
        <dsp:cNvPr id="0" name=""/>
        <dsp:cNvSpPr/>
      </dsp:nvSpPr>
      <dsp:spPr>
        <a:xfrm>
          <a:off x="989380" y="1343570"/>
          <a:ext cx="7915046" cy="2911069"/>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740" tIns="59055" rIns="7874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If an ONA reassessment lowers a person's service group and their current ISP includes an hour allocation based on an ONA, their hours will be reduced by the end of the month following the ONA submission—unless an exception request is approved.</a:t>
          </a:r>
        </a:p>
      </dsp:txBody>
      <dsp:txXfrm>
        <a:off x="1074642" y="1428832"/>
        <a:ext cx="7744522" cy="2740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F1C50-09D7-4BF5-A644-7C647B17EFE2}">
      <dsp:nvSpPr>
        <dsp:cNvPr id="0" name=""/>
        <dsp:cNvSpPr/>
      </dsp:nvSpPr>
      <dsp:spPr>
        <a:xfrm>
          <a:off x="0" y="0"/>
          <a:ext cx="10058399" cy="0"/>
        </a:xfrm>
        <a:prstGeom prst="lin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9B039D-AFDA-4AC6-A576-2EDD6D031611}">
      <dsp:nvSpPr>
        <dsp:cNvPr id="0" name=""/>
        <dsp:cNvSpPr/>
      </dsp:nvSpPr>
      <dsp:spPr>
        <a:xfrm>
          <a:off x="0" y="0"/>
          <a:ext cx="10058399"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b="1" kern="1200" dirty="0"/>
            <a:t>Notice of Functional Needs Assessment (DHS 0378A or DHS 0378B) must be sent to an individual at least 14 days prior to a planned reassessment by an ONA Assessor.</a:t>
          </a:r>
          <a:endParaRPr lang="en-US" sz="3200" kern="1200" dirty="0"/>
        </a:p>
      </dsp:txBody>
      <dsp:txXfrm>
        <a:off x="0" y="0"/>
        <a:ext cx="10058399" cy="2011680"/>
      </dsp:txXfrm>
    </dsp:sp>
    <dsp:sp modelId="{AA67B2F2-F54F-43EC-AA6E-0FC40652B60D}">
      <dsp:nvSpPr>
        <dsp:cNvPr id="0" name=""/>
        <dsp:cNvSpPr/>
      </dsp:nvSpPr>
      <dsp:spPr>
        <a:xfrm>
          <a:off x="0" y="2011680"/>
          <a:ext cx="10058399" cy="0"/>
        </a:xfrm>
        <a:prstGeom prst="line">
          <a:avLst/>
        </a:prstGeom>
        <a:solidFill>
          <a:schemeClr val="lt1">
            <a:hueOff val="0"/>
            <a:satOff val="0"/>
            <a:lumOff val="0"/>
            <a:alphaOff val="0"/>
          </a:schemeClr>
        </a:solidFill>
        <a:ln w="1587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D38D19-C8BF-4307-ABE2-F79AA08E6132}">
      <dsp:nvSpPr>
        <dsp:cNvPr id="0" name=""/>
        <dsp:cNvSpPr/>
      </dsp:nvSpPr>
      <dsp:spPr>
        <a:xfrm>
          <a:off x="0" y="2011680"/>
          <a:ext cx="10058399" cy="201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b="1" kern="1200" dirty="0"/>
            <a:t>At the person’s request, the ONA can be scheduled within the 14-day notice period.</a:t>
          </a:r>
          <a:endParaRPr lang="en-US" sz="3200" kern="1200" dirty="0"/>
        </a:p>
      </dsp:txBody>
      <dsp:txXfrm>
        <a:off x="0" y="2011680"/>
        <a:ext cx="10058399" cy="20116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B5562-75DC-4CB6-98F4-8C35DFCFA0F2}">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335E42-0FC7-4203-A5C9-54FFB3518E2B}">
      <dsp:nvSpPr>
        <dsp:cNvPr id="0" name=""/>
        <dsp:cNvSpPr/>
      </dsp:nvSpPr>
      <dsp:spPr>
        <a:xfrm>
          <a:off x="0" y="0"/>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Initial ONAs, </a:t>
          </a:r>
        </a:p>
      </dsp:txBody>
      <dsp:txXfrm>
        <a:off x="0" y="0"/>
        <a:ext cx="6797675" cy="1412477"/>
      </dsp:txXfrm>
    </dsp:sp>
    <dsp:sp modelId="{ED77B283-299A-4564-8F6C-6A2FB63375B7}">
      <dsp:nvSpPr>
        <dsp:cNvPr id="0" name=""/>
        <dsp:cNvSpPr/>
      </dsp:nvSpPr>
      <dsp:spPr>
        <a:xfrm>
          <a:off x="0" y="1412478"/>
          <a:ext cx="6797675" cy="0"/>
        </a:xfrm>
        <a:prstGeom prst="line">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3F6907-D6E1-4EBE-881C-21981C7F3CF3}">
      <dsp:nvSpPr>
        <dsp:cNvPr id="0" name=""/>
        <dsp:cNvSpPr/>
      </dsp:nvSpPr>
      <dsp:spPr>
        <a:xfrm>
          <a:off x="0" y="1412477"/>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 change in need ONA reassessment requested by the individual, </a:t>
          </a:r>
        </a:p>
      </dsp:txBody>
      <dsp:txXfrm>
        <a:off x="0" y="1412477"/>
        <a:ext cx="6797675" cy="1412477"/>
      </dsp:txXfrm>
    </dsp:sp>
    <dsp:sp modelId="{97D23AB7-C07F-4625-BAF5-5623A4F61D3A}">
      <dsp:nvSpPr>
        <dsp:cNvPr id="0" name=""/>
        <dsp:cNvSpPr/>
      </dsp:nvSpPr>
      <dsp:spPr>
        <a:xfrm>
          <a:off x="0" y="2824956"/>
          <a:ext cx="6797675" cy="0"/>
        </a:xfrm>
        <a:prstGeom prst="lin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DD1790-6426-46C8-84D5-8FD2304E7A60}">
      <dsp:nvSpPr>
        <dsp:cNvPr id="0" name=""/>
        <dsp:cNvSpPr/>
      </dsp:nvSpPr>
      <dsp:spPr>
        <a:xfrm>
          <a:off x="0" y="2824955"/>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ONA reassessments completed by a Services Coordinator or Personal Agent, </a:t>
          </a:r>
        </a:p>
      </dsp:txBody>
      <dsp:txXfrm>
        <a:off x="0" y="2824955"/>
        <a:ext cx="6797675" cy="1412477"/>
      </dsp:txXfrm>
    </dsp:sp>
    <dsp:sp modelId="{13C67C55-F7B0-4BC1-8B83-5795C4C6C308}">
      <dsp:nvSpPr>
        <dsp:cNvPr id="0" name=""/>
        <dsp:cNvSpPr/>
      </dsp:nvSpPr>
      <dsp:spPr>
        <a:xfrm>
          <a:off x="0" y="4237434"/>
          <a:ext cx="6797675"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F73C4D-42A4-4B53-852E-752CDFF8BC23}">
      <dsp:nvSpPr>
        <dsp:cNvPr id="0" name=""/>
        <dsp:cNvSpPr/>
      </dsp:nvSpPr>
      <dsp:spPr>
        <a:xfrm>
          <a:off x="0" y="4237433"/>
          <a:ext cx="6797675" cy="141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ONA reassessments due to a sudden, urgent increase in needs when the 14- day notification period could unnecessarily delay needed services</a:t>
          </a:r>
        </a:p>
      </dsp:txBody>
      <dsp:txXfrm>
        <a:off x="0" y="4237433"/>
        <a:ext cx="6797675" cy="1412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9D88-426D-4D61-9C6C-DD8126C5458E}">
      <dsp:nvSpPr>
        <dsp:cNvPr id="0" name=""/>
        <dsp:cNvSpPr/>
      </dsp:nvSpPr>
      <dsp:spPr>
        <a:xfrm>
          <a:off x="0" y="15029"/>
          <a:ext cx="10058399" cy="863460"/>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Let the person know what they can expect next</a:t>
          </a:r>
        </a:p>
      </dsp:txBody>
      <dsp:txXfrm>
        <a:off x="42151" y="57180"/>
        <a:ext cx="9974097" cy="779158"/>
      </dsp:txXfrm>
    </dsp:sp>
    <dsp:sp modelId="{F30E74EA-E3E0-40D6-B6A6-BA217653023F}">
      <dsp:nvSpPr>
        <dsp:cNvPr id="0" name=""/>
        <dsp:cNvSpPr/>
      </dsp:nvSpPr>
      <dsp:spPr>
        <a:xfrm>
          <a:off x="0" y="878489"/>
          <a:ext cx="10058399" cy="312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When the ONA is planned to be completed, and they will get additional information about the results</a:t>
          </a:r>
        </a:p>
        <a:p>
          <a:pPr marL="285750" lvl="1" indent="-285750" algn="l" defTabSz="1244600">
            <a:lnSpc>
              <a:spcPct val="90000"/>
            </a:lnSpc>
            <a:spcBef>
              <a:spcPct val="0"/>
            </a:spcBef>
            <a:spcAft>
              <a:spcPct val="20000"/>
            </a:spcAft>
            <a:buChar char="•"/>
          </a:pPr>
          <a:r>
            <a:rPr lang="en-US" sz="2800" kern="1200"/>
            <a:t>If the ONA service group changes:</a:t>
          </a:r>
        </a:p>
        <a:p>
          <a:pPr marL="571500" lvl="2" indent="-285750" algn="l" defTabSz="1244600">
            <a:lnSpc>
              <a:spcPct val="90000"/>
            </a:lnSpc>
            <a:spcBef>
              <a:spcPct val="0"/>
            </a:spcBef>
            <a:spcAft>
              <a:spcPct val="20000"/>
            </a:spcAft>
            <a:buChar char="•"/>
          </a:pPr>
          <a:r>
            <a:rPr lang="en-US" sz="2800" kern="1200"/>
            <a:t>The individual will receive a Service Group letter within 14 days of the ONA being submitted; and</a:t>
          </a:r>
        </a:p>
        <a:p>
          <a:pPr marL="571500" lvl="2" indent="-285750" algn="l" defTabSz="1244600">
            <a:lnSpc>
              <a:spcPct val="90000"/>
            </a:lnSpc>
            <a:spcBef>
              <a:spcPct val="0"/>
            </a:spcBef>
            <a:spcAft>
              <a:spcPct val="20000"/>
            </a:spcAft>
            <a:buChar char="•"/>
          </a:pPr>
          <a:r>
            <a:rPr lang="en-US" sz="2800" kern="1200" dirty="0"/>
            <a:t>The case manager will review the ISP with the person by the end of the month following the month the ONA is completed</a:t>
          </a:r>
        </a:p>
      </dsp:txBody>
      <dsp:txXfrm>
        <a:off x="0" y="878489"/>
        <a:ext cx="10058399" cy="31298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3CE8F-190D-4E32-B81F-6B0EDEF477D5}">
      <dsp:nvSpPr>
        <dsp:cNvPr id="0" name=""/>
        <dsp:cNvSpPr/>
      </dsp:nvSpPr>
      <dsp:spPr>
        <a:xfrm>
          <a:off x="0" y="88155"/>
          <a:ext cx="10058399" cy="1211849"/>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After an ONA is submitted and the ONA results in a change to the person’s service group, the Service Group Change letter must be sent within 14 days of the submission of the ONA.</a:t>
          </a:r>
        </a:p>
      </dsp:txBody>
      <dsp:txXfrm>
        <a:off x="0" y="88155"/>
        <a:ext cx="10058399" cy="1211849"/>
      </dsp:txXfrm>
    </dsp:sp>
    <dsp:sp modelId="{49A90B7A-C6ED-4CE8-AE95-05DB03FABD4B}">
      <dsp:nvSpPr>
        <dsp:cNvPr id="0" name=""/>
        <dsp:cNvSpPr/>
      </dsp:nvSpPr>
      <dsp:spPr>
        <a:xfrm>
          <a:off x="0" y="1300005"/>
          <a:ext cx="10058399" cy="263520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This applies to both when the change to the service group is the result of:</a:t>
          </a:r>
        </a:p>
        <a:p>
          <a:pPr marL="457200" lvl="2" indent="-228600" algn="l" defTabSz="1066800">
            <a:lnSpc>
              <a:spcPct val="90000"/>
            </a:lnSpc>
            <a:spcBef>
              <a:spcPct val="0"/>
            </a:spcBef>
            <a:spcAft>
              <a:spcPct val="15000"/>
            </a:spcAft>
            <a:buChar char="•"/>
          </a:pPr>
          <a:r>
            <a:rPr lang="en-US" sz="2400" kern="1200" dirty="0"/>
            <a:t>Changes to the person’s needs (increase or decrease)</a:t>
          </a:r>
        </a:p>
        <a:p>
          <a:pPr marL="457200" lvl="2" indent="-228600" algn="l" defTabSz="1066800">
            <a:lnSpc>
              <a:spcPct val="90000"/>
            </a:lnSpc>
            <a:spcBef>
              <a:spcPct val="0"/>
            </a:spcBef>
            <a:spcAft>
              <a:spcPct val="15000"/>
            </a:spcAft>
            <a:buChar char="•"/>
          </a:pPr>
          <a:r>
            <a:rPr lang="en-US" sz="2400" kern="1200" dirty="0"/>
            <a:t>Aging into a new age group</a:t>
          </a:r>
        </a:p>
        <a:p>
          <a:pPr marL="228600" lvl="1" indent="-228600" algn="l" defTabSz="1066800">
            <a:lnSpc>
              <a:spcPct val="90000"/>
            </a:lnSpc>
            <a:spcBef>
              <a:spcPct val="0"/>
            </a:spcBef>
            <a:spcAft>
              <a:spcPct val="15000"/>
            </a:spcAft>
            <a:buChar char="•"/>
          </a:pPr>
          <a:r>
            <a:rPr lang="en-US" sz="2400" kern="1200" dirty="0"/>
            <a:t>Include both:</a:t>
          </a:r>
        </a:p>
        <a:p>
          <a:pPr marL="457200" lvl="2" indent="-228600" algn="l" defTabSz="1066800">
            <a:lnSpc>
              <a:spcPct val="90000"/>
            </a:lnSpc>
            <a:spcBef>
              <a:spcPct val="0"/>
            </a:spcBef>
            <a:spcAft>
              <a:spcPct val="15000"/>
            </a:spcAft>
            <a:buChar char="•"/>
          </a:pPr>
          <a:r>
            <a:rPr lang="en-US" sz="2400" kern="1200" dirty="0"/>
            <a:t>Exceptions flyer</a:t>
          </a:r>
        </a:p>
        <a:p>
          <a:pPr marL="457200" lvl="2" indent="-228600" algn="l" defTabSz="1066800">
            <a:lnSpc>
              <a:spcPct val="90000"/>
            </a:lnSpc>
            <a:spcBef>
              <a:spcPct val="0"/>
            </a:spcBef>
            <a:spcAft>
              <a:spcPct val="15000"/>
            </a:spcAft>
            <a:buChar char="•"/>
          </a:pPr>
          <a:r>
            <a:rPr lang="en-US" sz="2400" kern="1200" dirty="0"/>
            <a:t>ONA comparative service group report and cover letter</a:t>
          </a:r>
        </a:p>
      </dsp:txBody>
      <dsp:txXfrm>
        <a:off x="0" y="1300005"/>
        <a:ext cx="10058399" cy="2635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6083F-FCFA-4C84-BEBA-7C4594833CE4}">
      <dsp:nvSpPr>
        <dsp:cNvPr id="0" name=""/>
        <dsp:cNvSpPr/>
      </dsp:nvSpPr>
      <dsp:spPr>
        <a:xfrm>
          <a:off x="1826076" y="1106124"/>
          <a:ext cx="2687124" cy="2687124"/>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Calibri" panose="020F0502020204030204" pitchFamily="34" charset="0"/>
              <a:cs typeface="Calibri" panose="020F0502020204030204" pitchFamily="34" charset="0"/>
            </a:rPr>
            <a:t>Hours Allocation</a:t>
          </a:r>
          <a:endParaRPr lang="en-US" sz="3500" kern="1200" dirty="0"/>
        </a:p>
      </dsp:txBody>
      <dsp:txXfrm>
        <a:off x="2219596" y="1499644"/>
        <a:ext cx="1900084" cy="1900084"/>
      </dsp:txXfrm>
    </dsp:sp>
    <dsp:sp modelId="{89D1664D-7349-4BAE-A306-D9C788B46EB6}">
      <dsp:nvSpPr>
        <dsp:cNvPr id="0" name=""/>
        <dsp:cNvSpPr/>
      </dsp:nvSpPr>
      <dsp:spPr>
        <a:xfrm>
          <a:off x="2451991" y="-2256"/>
          <a:ext cx="1419607" cy="140121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Desired outcomes</a:t>
          </a:r>
        </a:p>
      </dsp:txBody>
      <dsp:txXfrm>
        <a:off x="2659888" y="202947"/>
        <a:ext cx="1003813" cy="990808"/>
      </dsp:txXfrm>
    </dsp:sp>
    <dsp:sp modelId="{136AA899-E104-45D6-A323-C30F51FCE945}">
      <dsp:nvSpPr>
        <dsp:cNvPr id="0" name=""/>
        <dsp:cNvSpPr/>
      </dsp:nvSpPr>
      <dsp:spPr>
        <a:xfrm>
          <a:off x="3656173" y="352557"/>
          <a:ext cx="1419607" cy="140121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Risk factors from ONA</a:t>
          </a:r>
        </a:p>
      </dsp:txBody>
      <dsp:txXfrm>
        <a:off x="3864070" y="557760"/>
        <a:ext cx="1003813" cy="990808"/>
      </dsp:txXfrm>
    </dsp:sp>
    <dsp:sp modelId="{1EA3B372-C387-4C4A-B310-DC3D57B6A6B7}">
      <dsp:nvSpPr>
        <dsp:cNvPr id="0" name=""/>
        <dsp:cNvSpPr/>
      </dsp:nvSpPr>
      <dsp:spPr>
        <a:xfrm>
          <a:off x="4166242" y="1366061"/>
          <a:ext cx="1644573" cy="1574722"/>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Community and social activities</a:t>
          </a:r>
        </a:p>
      </dsp:txBody>
      <dsp:txXfrm>
        <a:off x="4407084" y="1596674"/>
        <a:ext cx="1162889" cy="1113496"/>
      </dsp:txXfrm>
    </dsp:sp>
    <dsp:sp modelId="{CC7A5DCB-1F82-4AD9-888B-E42943D8EABB}">
      <dsp:nvSpPr>
        <dsp:cNvPr id="0" name=""/>
        <dsp:cNvSpPr/>
      </dsp:nvSpPr>
      <dsp:spPr>
        <a:xfrm>
          <a:off x="4047154" y="2656130"/>
          <a:ext cx="1419607" cy="1401214"/>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Assessed needs from ONA</a:t>
          </a:r>
        </a:p>
      </dsp:txBody>
      <dsp:txXfrm>
        <a:off x="4255051" y="2861333"/>
        <a:ext cx="1003813" cy="990808"/>
      </dsp:txXfrm>
    </dsp:sp>
    <dsp:sp modelId="{6FE23474-FB8E-459A-9F3F-DC9426EA324C}">
      <dsp:nvSpPr>
        <dsp:cNvPr id="0" name=""/>
        <dsp:cNvSpPr/>
      </dsp:nvSpPr>
      <dsp:spPr>
        <a:xfrm>
          <a:off x="3081777" y="3394797"/>
          <a:ext cx="1419607" cy="1401214"/>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Technology resources</a:t>
          </a:r>
        </a:p>
      </dsp:txBody>
      <dsp:txXfrm>
        <a:off x="3289674" y="3600000"/>
        <a:ext cx="1003813" cy="990808"/>
      </dsp:txXfrm>
    </dsp:sp>
    <dsp:sp modelId="{C4C6E226-7388-4888-9987-4D401A6CEAAA}">
      <dsp:nvSpPr>
        <dsp:cNvPr id="0" name=""/>
        <dsp:cNvSpPr/>
      </dsp:nvSpPr>
      <dsp:spPr>
        <a:xfrm>
          <a:off x="1813774" y="3394797"/>
          <a:ext cx="1419607" cy="140121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Support network</a:t>
          </a:r>
        </a:p>
      </dsp:txBody>
      <dsp:txXfrm>
        <a:off x="2021671" y="3600000"/>
        <a:ext cx="1003813" cy="990808"/>
      </dsp:txXfrm>
    </dsp:sp>
    <dsp:sp modelId="{E7B31725-1DD4-4029-B522-4B4F9A1B05AD}">
      <dsp:nvSpPr>
        <dsp:cNvPr id="0" name=""/>
        <dsp:cNvSpPr/>
      </dsp:nvSpPr>
      <dsp:spPr>
        <a:xfrm>
          <a:off x="695330" y="2558564"/>
          <a:ext cx="1711227" cy="1580660"/>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Employment and/or school life</a:t>
          </a:r>
        </a:p>
      </dsp:txBody>
      <dsp:txXfrm>
        <a:off x="945933" y="2790046"/>
        <a:ext cx="1210021" cy="1117696"/>
      </dsp:txXfrm>
    </dsp:sp>
    <dsp:sp modelId="{849CD30E-2566-4DA9-9264-DB9F2F562844}">
      <dsp:nvSpPr>
        <dsp:cNvPr id="0" name=""/>
        <dsp:cNvSpPr/>
      </dsp:nvSpPr>
      <dsp:spPr>
        <a:xfrm>
          <a:off x="640961" y="1444965"/>
          <a:ext cx="1419607" cy="140121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panose="020F0502020204030204" pitchFamily="34" charset="0"/>
              <a:cs typeface="Calibri" panose="020F0502020204030204" pitchFamily="34" charset="0"/>
            </a:rPr>
            <a:t>Home life</a:t>
          </a:r>
        </a:p>
      </dsp:txBody>
      <dsp:txXfrm>
        <a:off x="848858" y="1650168"/>
        <a:ext cx="1003813" cy="990808"/>
      </dsp:txXfrm>
    </dsp:sp>
    <dsp:sp modelId="{7D70C6A8-AF83-48C4-81C7-1550365FDD4E}">
      <dsp:nvSpPr>
        <dsp:cNvPr id="0" name=""/>
        <dsp:cNvSpPr/>
      </dsp:nvSpPr>
      <dsp:spPr>
        <a:xfrm>
          <a:off x="1231616" y="344713"/>
          <a:ext cx="1419607" cy="1401214"/>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libri" panose="020F0502020204030204" pitchFamily="34" charset="0"/>
              <a:cs typeface="Calibri" panose="020F0502020204030204" pitchFamily="34" charset="0"/>
            </a:rPr>
            <a:t>Other supportive services</a:t>
          </a:r>
        </a:p>
      </dsp:txBody>
      <dsp:txXfrm>
        <a:off x="1439513" y="549916"/>
        <a:ext cx="1003813" cy="9908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22D02-673B-4A78-8629-9F6F5C099662}">
      <dsp:nvSpPr>
        <dsp:cNvPr id="0" name=""/>
        <dsp:cNvSpPr/>
      </dsp:nvSpPr>
      <dsp:spPr>
        <a:xfrm>
          <a:off x="0" y="312999"/>
          <a:ext cx="10058399" cy="153971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When an ONA results in a higher service group, the hours from the service group are available as soon as the changes to the support needs and hour allocation are incorporated into the person’s ISP.</a:t>
          </a:r>
        </a:p>
      </dsp:txBody>
      <dsp:txXfrm>
        <a:off x="75163" y="388162"/>
        <a:ext cx="9908073" cy="1389393"/>
      </dsp:txXfrm>
    </dsp:sp>
    <dsp:sp modelId="{D4B81D13-088F-474C-87D3-77AAE291DDE9}">
      <dsp:nvSpPr>
        <dsp:cNvPr id="0" name=""/>
        <dsp:cNvSpPr/>
      </dsp:nvSpPr>
      <dsp:spPr>
        <a:xfrm>
          <a:off x="0" y="1933360"/>
          <a:ext cx="10058399" cy="1539719"/>
        </a:xfrm>
        <a:prstGeom prst="roundRect">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Most often this can be completed using a change form and does not require signatures to implement.</a:t>
          </a:r>
        </a:p>
      </dsp:txBody>
      <dsp:txXfrm>
        <a:off x="75163" y="2008523"/>
        <a:ext cx="9908073" cy="13893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A4D33-7946-4996-BBF0-23069D8171BF}"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4703D-9112-48C8-8376-D975B9D83E9D}" type="slidenum">
              <a:rPr lang="en-US" smtClean="0"/>
              <a:t>‹#›</a:t>
            </a:fld>
            <a:endParaRPr lang="en-US"/>
          </a:p>
        </p:txBody>
      </p:sp>
    </p:spTree>
    <p:extLst>
      <p:ext uri="{BB962C8B-B14F-4D97-AF65-F5344CB8AC3E}">
        <p14:creationId xmlns:p14="http://schemas.microsoft.com/office/powerpoint/2010/main" val="3709641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a:t>
            </a:fld>
            <a:endParaRPr lang="en-US"/>
          </a:p>
        </p:txBody>
      </p:sp>
    </p:spTree>
    <p:extLst>
      <p:ext uri="{BB962C8B-B14F-4D97-AF65-F5344CB8AC3E}">
        <p14:creationId xmlns:p14="http://schemas.microsoft.com/office/powerpoint/2010/main" val="238412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13</a:t>
            </a:fld>
            <a:endParaRPr lang="en-US"/>
          </a:p>
        </p:txBody>
      </p:sp>
    </p:spTree>
    <p:extLst>
      <p:ext uri="{BB962C8B-B14F-4D97-AF65-F5344CB8AC3E}">
        <p14:creationId xmlns:p14="http://schemas.microsoft.com/office/powerpoint/2010/main" val="298866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14</a:t>
            </a:fld>
            <a:endParaRPr lang="en-US"/>
          </a:p>
        </p:txBody>
      </p:sp>
    </p:spTree>
    <p:extLst>
      <p:ext uri="{BB962C8B-B14F-4D97-AF65-F5344CB8AC3E}">
        <p14:creationId xmlns:p14="http://schemas.microsoft.com/office/powerpoint/2010/main" val="404780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 comparison report shows the individual the differences in the scoring between two ONAs that contributes to the calculation of the person’s service group</a:t>
            </a:r>
          </a:p>
        </p:txBody>
      </p:sp>
      <p:sp>
        <p:nvSpPr>
          <p:cNvPr id="4" name="Slide Number Placeholder 3"/>
          <p:cNvSpPr>
            <a:spLocks noGrp="1"/>
          </p:cNvSpPr>
          <p:nvPr>
            <p:ph type="sldNum" sz="quarter" idx="5"/>
          </p:nvPr>
        </p:nvSpPr>
        <p:spPr/>
        <p:txBody>
          <a:bodyPr/>
          <a:lstStyle/>
          <a:p>
            <a:fld id="{0904703D-9112-48C8-8376-D975B9D83E9D}" type="slidenum">
              <a:rPr lang="en-US" smtClean="0"/>
              <a:t>15</a:t>
            </a:fld>
            <a:endParaRPr lang="en-US"/>
          </a:p>
        </p:txBody>
      </p:sp>
    </p:spTree>
    <p:extLst>
      <p:ext uri="{BB962C8B-B14F-4D97-AF65-F5344CB8AC3E}">
        <p14:creationId xmlns:p14="http://schemas.microsoft.com/office/powerpoint/2010/main" val="2483624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16</a:t>
            </a:fld>
            <a:endParaRPr lang="en-US"/>
          </a:p>
        </p:txBody>
      </p:sp>
    </p:spTree>
    <p:extLst>
      <p:ext uri="{BB962C8B-B14F-4D97-AF65-F5344CB8AC3E}">
        <p14:creationId xmlns:p14="http://schemas.microsoft.com/office/powerpoint/2010/main" val="383270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17</a:t>
            </a:fld>
            <a:endParaRPr lang="en-US"/>
          </a:p>
        </p:txBody>
      </p:sp>
    </p:spTree>
    <p:extLst>
      <p:ext uri="{BB962C8B-B14F-4D97-AF65-F5344CB8AC3E}">
        <p14:creationId xmlns:p14="http://schemas.microsoft.com/office/powerpoint/2010/main" val="2062805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18</a:t>
            </a:fld>
            <a:endParaRPr lang="en-US"/>
          </a:p>
        </p:txBody>
      </p:sp>
    </p:spTree>
    <p:extLst>
      <p:ext uri="{BB962C8B-B14F-4D97-AF65-F5344CB8AC3E}">
        <p14:creationId xmlns:p14="http://schemas.microsoft.com/office/powerpoint/2010/main" val="1923463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19</a:t>
            </a:fld>
            <a:endParaRPr lang="en-US"/>
          </a:p>
        </p:txBody>
      </p:sp>
    </p:spTree>
    <p:extLst>
      <p:ext uri="{BB962C8B-B14F-4D97-AF65-F5344CB8AC3E}">
        <p14:creationId xmlns:p14="http://schemas.microsoft.com/office/powerpoint/2010/main" val="2331594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20</a:t>
            </a:fld>
            <a:endParaRPr lang="en-US"/>
          </a:p>
        </p:txBody>
      </p:sp>
    </p:spTree>
    <p:extLst>
      <p:ext uri="{BB962C8B-B14F-4D97-AF65-F5344CB8AC3E}">
        <p14:creationId xmlns:p14="http://schemas.microsoft.com/office/powerpoint/2010/main" val="134309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21</a:t>
            </a:fld>
            <a:endParaRPr lang="en-US"/>
          </a:p>
        </p:txBody>
      </p:sp>
    </p:spTree>
    <p:extLst>
      <p:ext uri="{BB962C8B-B14F-4D97-AF65-F5344CB8AC3E}">
        <p14:creationId xmlns:p14="http://schemas.microsoft.com/office/powerpoint/2010/main" val="2852621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22</a:t>
            </a:fld>
            <a:endParaRPr lang="en-US"/>
          </a:p>
        </p:txBody>
      </p:sp>
    </p:spTree>
    <p:extLst>
      <p:ext uri="{BB962C8B-B14F-4D97-AF65-F5344CB8AC3E}">
        <p14:creationId xmlns:p14="http://schemas.microsoft.com/office/powerpoint/2010/main" val="428811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a:t>
            </a:fld>
            <a:endParaRPr lang="en-US"/>
          </a:p>
        </p:txBody>
      </p:sp>
    </p:spTree>
    <p:extLst>
      <p:ext uri="{BB962C8B-B14F-4D97-AF65-F5344CB8AC3E}">
        <p14:creationId xmlns:p14="http://schemas.microsoft.com/office/powerpoint/2010/main" val="4146757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23</a:t>
            </a:fld>
            <a:endParaRPr lang="en-US"/>
          </a:p>
        </p:txBody>
      </p:sp>
    </p:spTree>
    <p:extLst>
      <p:ext uri="{BB962C8B-B14F-4D97-AF65-F5344CB8AC3E}">
        <p14:creationId xmlns:p14="http://schemas.microsoft.com/office/powerpoint/2010/main" val="2482932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24</a:t>
            </a:fld>
            <a:endParaRPr lang="en-US"/>
          </a:p>
        </p:txBody>
      </p:sp>
    </p:spTree>
    <p:extLst>
      <p:ext uri="{BB962C8B-B14F-4D97-AF65-F5344CB8AC3E}">
        <p14:creationId xmlns:p14="http://schemas.microsoft.com/office/powerpoint/2010/main" val="772131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25</a:t>
            </a:fld>
            <a:endParaRPr lang="en-US"/>
          </a:p>
        </p:txBody>
      </p:sp>
    </p:spTree>
    <p:extLst>
      <p:ext uri="{BB962C8B-B14F-4D97-AF65-F5344CB8AC3E}">
        <p14:creationId xmlns:p14="http://schemas.microsoft.com/office/powerpoint/2010/main" val="424082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26</a:t>
            </a:fld>
            <a:endParaRPr lang="en-US"/>
          </a:p>
        </p:txBody>
      </p:sp>
    </p:spTree>
    <p:extLst>
      <p:ext uri="{BB962C8B-B14F-4D97-AF65-F5344CB8AC3E}">
        <p14:creationId xmlns:p14="http://schemas.microsoft.com/office/powerpoint/2010/main" val="3359446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27</a:t>
            </a:fld>
            <a:endParaRPr lang="en-US"/>
          </a:p>
        </p:txBody>
      </p:sp>
    </p:spTree>
    <p:extLst>
      <p:ext uri="{BB962C8B-B14F-4D97-AF65-F5344CB8AC3E}">
        <p14:creationId xmlns:p14="http://schemas.microsoft.com/office/powerpoint/2010/main" val="38910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28</a:t>
            </a:fld>
            <a:endParaRPr lang="en-US"/>
          </a:p>
        </p:txBody>
      </p:sp>
    </p:spTree>
    <p:extLst>
      <p:ext uri="{BB962C8B-B14F-4D97-AF65-F5344CB8AC3E}">
        <p14:creationId xmlns:p14="http://schemas.microsoft.com/office/powerpoint/2010/main" val="56600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5</a:t>
            </a:fld>
            <a:endParaRPr lang="en-US"/>
          </a:p>
        </p:txBody>
      </p:sp>
    </p:spTree>
    <p:extLst>
      <p:ext uri="{BB962C8B-B14F-4D97-AF65-F5344CB8AC3E}">
        <p14:creationId xmlns:p14="http://schemas.microsoft.com/office/powerpoint/2010/main" val="31430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When an ONA assigns an individual to a service group with a lower service level than the hour allocation authorized in an ISP at the time of the ONA, the individual may have access to the amount authorized in the ISP for no longer than the end of the month that follows the month in which the ONA was conducted. (The example used in this subsection of this rule is illustrative only and limited to the facts it contains.) Example: An ONA completed on April 10th assigned an adult to service group 2. The previous ONA had assigned the adult to service group 3. The hour allocation within the service level for service group 3 is available to the adult through May 31st.</a:t>
            </a:r>
          </a:p>
        </p:txBody>
      </p:sp>
      <p:sp>
        <p:nvSpPr>
          <p:cNvPr id="4" name="Slide Number Placeholder 3"/>
          <p:cNvSpPr>
            <a:spLocks noGrp="1"/>
          </p:cNvSpPr>
          <p:nvPr>
            <p:ph type="sldNum" sz="quarter" idx="5"/>
          </p:nvPr>
        </p:nvSpPr>
        <p:spPr/>
        <p:txBody>
          <a:bodyPr/>
          <a:lstStyle/>
          <a:p>
            <a:fld id="{0904703D-9112-48C8-8376-D975B9D83E9D}" type="slidenum">
              <a:rPr lang="en-US" smtClean="0"/>
              <a:t>6</a:t>
            </a:fld>
            <a:endParaRPr lang="en-US"/>
          </a:p>
        </p:txBody>
      </p:sp>
    </p:spTree>
    <p:extLst>
      <p:ext uri="{BB962C8B-B14F-4D97-AF65-F5344CB8AC3E}">
        <p14:creationId xmlns:p14="http://schemas.microsoft.com/office/powerpoint/2010/main" val="310532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questions about ONA reassessments for folks currently using the ONA service group to set their hours. I will have additional training materials for those scenarios soon.</a:t>
            </a:r>
          </a:p>
        </p:txBody>
      </p:sp>
      <p:sp>
        <p:nvSpPr>
          <p:cNvPr id="4" name="Slide Number Placeholder 3"/>
          <p:cNvSpPr>
            <a:spLocks noGrp="1"/>
          </p:cNvSpPr>
          <p:nvPr>
            <p:ph type="sldNum" sz="quarter" idx="5"/>
          </p:nvPr>
        </p:nvSpPr>
        <p:spPr/>
        <p:txBody>
          <a:bodyPr/>
          <a:lstStyle/>
          <a:p>
            <a:fld id="{0904703D-9112-48C8-8376-D975B9D83E9D}" type="slidenum">
              <a:rPr lang="en-US" smtClean="0"/>
              <a:t>7</a:t>
            </a:fld>
            <a:endParaRPr lang="en-US"/>
          </a:p>
        </p:txBody>
      </p:sp>
    </p:spTree>
    <p:extLst>
      <p:ext uri="{BB962C8B-B14F-4D97-AF65-F5344CB8AC3E}">
        <p14:creationId xmlns:p14="http://schemas.microsoft.com/office/powerpoint/2010/main" val="421214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8</a:t>
            </a:fld>
            <a:endParaRPr lang="en-US"/>
          </a:p>
        </p:txBody>
      </p:sp>
    </p:spTree>
    <p:extLst>
      <p:ext uri="{BB962C8B-B14F-4D97-AF65-F5344CB8AC3E}">
        <p14:creationId xmlns:p14="http://schemas.microsoft.com/office/powerpoint/2010/main" val="321109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ORS 411.099 requires that a notice must be mailed to the individual being assessed no fewer than 14 days prior to conducting a reassessment for service eligibility. In ORS 411.099 assessment for service eligibility means a process of evaluating the functional impairment levels of an individual and an individual’s requirements for assistance in performing activities of daily living. </a:t>
            </a:r>
          </a:p>
          <a:p>
            <a:endParaRPr lang="en-US" dirty="0"/>
          </a:p>
          <a:p>
            <a:r>
              <a:rPr lang="en-US" dirty="0"/>
              <a:t>For ODDS, ORS 411.099 applies to the Oregon Needs Assessment (ONA). DHS 0079 (01.19) Only ONAs conducted by an assessor can change a person’s service eligibility. </a:t>
            </a:r>
          </a:p>
          <a:p>
            <a:endParaRPr lang="en-US" dirty="0"/>
          </a:p>
          <a:p>
            <a:r>
              <a:rPr lang="en-US" dirty="0"/>
              <a:t>Case management entities must notify an individual at least 14 days prior to an ONA Assessor conducting a reassessment for service eligibility using ONA.</a:t>
            </a:r>
          </a:p>
        </p:txBody>
      </p:sp>
      <p:sp>
        <p:nvSpPr>
          <p:cNvPr id="4" name="Slide Number Placeholder 3"/>
          <p:cNvSpPr>
            <a:spLocks noGrp="1"/>
          </p:cNvSpPr>
          <p:nvPr>
            <p:ph type="sldNum" sz="quarter" idx="5"/>
          </p:nvPr>
        </p:nvSpPr>
        <p:spPr/>
        <p:txBody>
          <a:bodyPr/>
          <a:lstStyle/>
          <a:p>
            <a:fld id="{0904703D-9112-48C8-8376-D975B9D83E9D}" type="slidenum">
              <a:rPr lang="en-US" smtClean="0"/>
              <a:t>9</a:t>
            </a:fld>
            <a:endParaRPr lang="en-US"/>
          </a:p>
        </p:txBody>
      </p:sp>
    </p:spTree>
    <p:extLst>
      <p:ext uri="{BB962C8B-B14F-4D97-AF65-F5344CB8AC3E}">
        <p14:creationId xmlns:p14="http://schemas.microsoft.com/office/powerpoint/2010/main" val="207229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https://www.oregon.gov/odhs/transmittals/oddstransmittals/23041.pdf</a:t>
            </a:r>
          </a:p>
        </p:txBody>
      </p:sp>
      <p:sp>
        <p:nvSpPr>
          <p:cNvPr id="4" name="Slide Number Placeholder 3"/>
          <p:cNvSpPr>
            <a:spLocks noGrp="1"/>
          </p:cNvSpPr>
          <p:nvPr>
            <p:ph type="sldNum" sz="quarter" idx="5"/>
          </p:nvPr>
        </p:nvSpPr>
        <p:spPr/>
        <p:txBody>
          <a:bodyPr/>
          <a:lstStyle/>
          <a:p>
            <a:fld id="{0904703D-9112-48C8-8376-D975B9D83E9D}" type="slidenum">
              <a:rPr lang="en-US" smtClean="0"/>
              <a:t>10</a:t>
            </a:fld>
            <a:endParaRPr lang="en-US"/>
          </a:p>
        </p:txBody>
      </p:sp>
    </p:spTree>
    <p:extLst>
      <p:ext uri="{BB962C8B-B14F-4D97-AF65-F5344CB8AC3E}">
        <p14:creationId xmlns:p14="http://schemas.microsoft.com/office/powerpoint/2010/main" val="40112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04703D-9112-48C8-8376-D975B9D83E9D}" type="slidenum">
              <a:rPr lang="en-US" smtClean="0"/>
              <a:t>12</a:t>
            </a:fld>
            <a:endParaRPr lang="en-US"/>
          </a:p>
        </p:txBody>
      </p:sp>
    </p:spTree>
    <p:extLst>
      <p:ext uri="{BB962C8B-B14F-4D97-AF65-F5344CB8AC3E}">
        <p14:creationId xmlns:p14="http://schemas.microsoft.com/office/powerpoint/2010/main" val="215543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4CBA0-38A2-4081-8B27-5BE5BF986DA9}"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556C-FB25-4CB0-AE90-4F7E41AE16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69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4CBA0-38A2-4081-8B27-5BE5BF986DA9}"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102933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4CBA0-38A2-4081-8B27-5BE5BF986DA9}"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2778053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4CBA0-38A2-4081-8B27-5BE5BF986DA9}"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3612931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4CBA0-38A2-4081-8B27-5BE5BF986DA9}"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E556C-FB25-4CB0-AE90-4F7E41AE162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60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4CBA0-38A2-4081-8B27-5BE5BF986DA9}"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154050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4CBA0-38A2-4081-8B27-5BE5BF986DA9}"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225142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4CBA0-38A2-4081-8B27-5BE5BF986DA9}"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969033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F4CBA0-38A2-4081-8B27-5BE5BF986DA9}" type="datetimeFigureOut">
              <a:rPr lang="en-US" smtClean="0"/>
              <a:t>3/31/2025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108952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AF4CBA0-38A2-4081-8B27-5BE5BF986DA9}" type="datetimeFigureOut">
              <a:rPr lang="en-US" smtClean="0"/>
              <a:t>3/31/2025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DAE556C-FB25-4CB0-AE90-4F7E41AE1626}" type="slidenum">
              <a:rPr lang="en-US" smtClean="0"/>
              <a:t>‹#›</a:t>
            </a:fld>
            <a:endParaRPr lang="en-US"/>
          </a:p>
        </p:txBody>
      </p:sp>
    </p:spTree>
    <p:extLst>
      <p:ext uri="{BB962C8B-B14F-4D97-AF65-F5344CB8AC3E}">
        <p14:creationId xmlns:p14="http://schemas.microsoft.com/office/powerpoint/2010/main" val="164131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4CBA0-38A2-4081-8B27-5BE5BF986DA9}"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E556C-FB25-4CB0-AE90-4F7E41AE1626}" type="slidenum">
              <a:rPr lang="en-US" smtClean="0"/>
              <a:t>‹#›</a:t>
            </a:fld>
            <a:endParaRPr lang="en-US"/>
          </a:p>
        </p:txBody>
      </p:sp>
    </p:spTree>
    <p:extLst>
      <p:ext uri="{BB962C8B-B14F-4D97-AF65-F5344CB8AC3E}">
        <p14:creationId xmlns:p14="http://schemas.microsoft.com/office/powerpoint/2010/main" val="130770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AF4CBA0-38A2-4081-8B27-5BE5BF986DA9}" type="datetimeFigureOut">
              <a:rPr lang="en-US" smtClean="0"/>
              <a:t>3/31/2025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DAE556C-FB25-4CB0-AE90-4F7E41AE162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69561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regon Department of Human Services Office of Developmental Disabilities Services logo">
            <a:extLst>
              <a:ext uri="{FF2B5EF4-FFF2-40B4-BE49-F238E27FC236}">
                <a16:creationId xmlns:a16="http://schemas.microsoft.com/office/drawing/2014/main" id="{2AF51409-3880-05B1-4870-BF6E7FE39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055" y="606793"/>
            <a:ext cx="5829994" cy="1305173"/>
          </a:xfrm>
          <a:prstGeom prst="rect">
            <a:avLst/>
          </a:prstGeom>
        </p:spPr>
      </p:pic>
      <p:sp>
        <p:nvSpPr>
          <p:cNvPr id="2" name="Title 1">
            <a:extLst>
              <a:ext uri="{FF2B5EF4-FFF2-40B4-BE49-F238E27FC236}">
                <a16:creationId xmlns:a16="http://schemas.microsoft.com/office/drawing/2014/main" id="{BA8633C7-C5F3-69B0-CD37-D0E2958BA0E5}"/>
              </a:ext>
            </a:extLst>
          </p:cNvPr>
          <p:cNvSpPr>
            <a:spLocks noGrp="1"/>
          </p:cNvSpPr>
          <p:nvPr>
            <p:ph type="ctrTitle"/>
          </p:nvPr>
        </p:nvSpPr>
        <p:spPr/>
        <p:txBody>
          <a:bodyPr>
            <a:normAutofit/>
          </a:bodyPr>
          <a:lstStyle/>
          <a:p>
            <a:r>
              <a:rPr lang="en-US" dirty="0"/>
              <a:t>ONA reassessments impact on ISPs</a:t>
            </a:r>
          </a:p>
        </p:txBody>
      </p:sp>
      <p:sp>
        <p:nvSpPr>
          <p:cNvPr id="3" name="Subtitle 2">
            <a:extLst>
              <a:ext uri="{FF2B5EF4-FFF2-40B4-BE49-F238E27FC236}">
                <a16:creationId xmlns:a16="http://schemas.microsoft.com/office/drawing/2014/main" id="{0F20B8AD-786D-61F6-3577-7EA08BDA6096}"/>
              </a:ext>
            </a:extLst>
          </p:cNvPr>
          <p:cNvSpPr>
            <a:spLocks noGrp="1"/>
          </p:cNvSpPr>
          <p:nvPr>
            <p:ph type="subTitle" idx="1"/>
          </p:nvPr>
        </p:nvSpPr>
        <p:spPr/>
        <p:txBody>
          <a:bodyPr/>
          <a:lstStyle/>
          <a:p>
            <a:r>
              <a:rPr lang="en-US" dirty="0"/>
              <a:t>Full transition to Service Group framework for in-home hours</a:t>
            </a:r>
          </a:p>
        </p:txBody>
      </p:sp>
      <p:sp>
        <p:nvSpPr>
          <p:cNvPr id="6" name="TextBox 5">
            <a:extLst>
              <a:ext uri="{FF2B5EF4-FFF2-40B4-BE49-F238E27FC236}">
                <a16:creationId xmlns:a16="http://schemas.microsoft.com/office/drawing/2014/main" id="{99AA6BF3-708E-8578-2DCA-58BDC39978E5}"/>
              </a:ext>
            </a:extLst>
          </p:cNvPr>
          <p:cNvSpPr txBox="1"/>
          <p:nvPr/>
        </p:nvSpPr>
        <p:spPr>
          <a:xfrm>
            <a:off x="10275237" y="5914382"/>
            <a:ext cx="1309782" cy="369332"/>
          </a:xfrm>
          <a:prstGeom prst="rect">
            <a:avLst/>
          </a:prstGeom>
          <a:noFill/>
        </p:spPr>
        <p:txBody>
          <a:bodyPr wrap="none" rtlCol="0">
            <a:spAutoFit/>
          </a:bodyPr>
          <a:lstStyle/>
          <a:p>
            <a:r>
              <a:rPr lang="en-US" dirty="0"/>
              <a:t>March 2025</a:t>
            </a:r>
          </a:p>
        </p:txBody>
      </p:sp>
    </p:spTree>
    <p:extLst>
      <p:ext uri="{BB962C8B-B14F-4D97-AF65-F5344CB8AC3E}">
        <p14:creationId xmlns:p14="http://schemas.microsoft.com/office/powerpoint/2010/main" val="3461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2BB3174-9DD5-D366-5045-334EE2B01D62}"/>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Notice of FNA not needed for:</a:t>
            </a:r>
          </a:p>
        </p:txBody>
      </p:sp>
      <p:sp>
        <p:nvSpPr>
          <p:cNvPr id="22" name="Rectangle 21">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 name="Content Placeholder 3" descr="Initial ONAs, &#10;A change in need ONA reassessment requested by the individual, &#10;ONA reassessments completed by a Services Coordinator or Personal Agent, &#10;ONA reassessments due to a sudden, urgent increase in needs when the 14- day notification period could unnecessarily delay needed services&#10;">
            <a:extLst>
              <a:ext uri="{FF2B5EF4-FFF2-40B4-BE49-F238E27FC236}">
                <a16:creationId xmlns:a16="http://schemas.microsoft.com/office/drawing/2014/main" id="{F0BAAD34-90EA-36D0-B8C1-9C41EAAD2F9D}"/>
              </a:ext>
            </a:extLst>
          </p:cNvPr>
          <p:cNvGraphicFramePr>
            <a:graphicFrameLocks noGrp="1"/>
          </p:cNvGraphicFramePr>
          <p:nvPr>
            <p:ph idx="1"/>
            <p:extLst>
              <p:ext uri="{D42A27DB-BD31-4B8C-83A1-F6EECF244321}">
                <p14:modId xmlns:p14="http://schemas.microsoft.com/office/powerpoint/2010/main" val="1281013927"/>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5748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04EB002-796E-7930-F2A7-01CAFEAA8374}"/>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ONA meeting</a:t>
            </a:r>
          </a:p>
        </p:txBody>
      </p:sp>
      <p:pic>
        <p:nvPicPr>
          <p:cNvPr id="8" name="Picture 7" descr="Three people meeting">
            <a:extLst>
              <a:ext uri="{FF2B5EF4-FFF2-40B4-BE49-F238E27FC236}">
                <a16:creationId xmlns:a16="http://schemas.microsoft.com/office/drawing/2014/main" id="{1800B140-B287-8B13-E664-5344271A8881}"/>
              </a:ext>
            </a:extLst>
          </p:cNvPr>
          <p:cNvPicPr>
            <a:picLocks noChangeAspect="1"/>
          </p:cNvPicPr>
          <p:nvPr/>
        </p:nvPicPr>
        <p:blipFill>
          <a:blip r:embed="rId2">
            <a:extLst>
              <a:ext uri="{28A0092B-C50C-407E-A947-70E740481C1C}">
                <a14:useLocalDpi xmlns:a14="http://schemas.microsoft.com/office/drawing/2010/main" val="0"/>
              </a:ext>
            </a:extLst>
          </a:blip>
          <a:srcRect l="26448" r="-1" b="-1"/>
          <a:stretch/>
        </p:blipFill>
        <p:spPr>
          <a:xfrm>
            <a:off x="16" y="10"/>
            <a:ext cx="7556889" cy="6857990"/>
          </a:xfrm>
          <a:prstGeom prst="rect">
            <a:avLst/>
          </a:prstGeom>
        </p:spPr>
      </p:pic>
      <p:sp>
        <p:nvSpPr>
          <p:cNvPr id="27" name="Rectangle 26">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2028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065F76-67E0-AC63-E57F-B45F52E9CFC4}"/>
              </a:ext>
            </a:extLst>
          </p:cNvPr>
          <p:cNvSpPr>
            <a:spLocks noGrp="1"/>
          </p:cNvSpPr>
          <p:nvPr>
            <p:ph type="title"/>
          </p:nvPr>
        </p:nvSpPr>
        <p:spPr/>
        <p:txBody>
          <a:bodyPr/>
          <a:lstStyle/>
          <a:p>
            <a:r>
              <a:rPr lang="en-US" dirty="0"/>
              <a:t>What to expect next</a:t>
            </a:r>
          </a:p>
        </p:txBody>
      </p:sp>
      <p:graphicFrame>
        <p:nvGraphicFramePr>
          <p:cNvPr id="6" name="Content Placeholder 5" descr="Let the person know what they can expect next&#10; When the ONA is planned to be completed, and they will get additional information about the results&#10; If the ONA service group changes:&#10;  The individual will receive a Service Group letter within 14 days of the ONA being submitted; and&#10;  The case manager will review the ISP with the person by the end of the month following the month the ONA is completed&#10;">
            <a:extLst>
              <a:ext uri="{FF2B5EF4-FFF2-40B4-BE49-F238E27FC236}">
                <a16:creationId xmlns:a16="http://schemas.microsoft.com/office/drawing/2014/main" id="{8DF44FCE-A1B8-FD51-B799-54303315FAE9}"/>
              </a:ext>
            </a:extLst>
          </p:cNvPr>
          <p:cNvGraphicFramePr>
            <a:graphicFrameLocks noGrp="1"/>
          </p:cNvGraphicFramePr>
          <p:nvPr>
            <p:ph idx="1"/>
            <p:extLst>
              <p:ext uri="{D42A27DB-BD31-4B8C-83A1-F6EECF244321}">
                <p14:modId xmlns:p14="http://schemas.microsoft.com/office/powerpoint/2010/main" val="2351151998"/>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3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5" name="Straight Connector 6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90ADD30-8F06-AE64-4AB7-EB7D34B63C6B}"/>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solidFill>
                  <a:srgbClr val="FFFFFF"/>
                </a:solidFill>
              </a:rPr>
              <a:t>ONA submission</a:t>
            </a:r>
          </a:p>
        </p:txBody>
      </p:sp>
      <p:sp>
        <p:nvSpPr>
          <p:cNvPr id="3" name="Text Placeholder 2">
            <a:extLst>
              <a:ext uri="{FF2B5EF4-FFF2-40B4-BE49-F238E27FC236}">
                <a16:creationId xmlns:a16="http://schemas.microsoft.com/office/drawing/2014/main" id="{79D5CCC8-A84F-8BFE-8BFF-85D720713A63}"/>
              </a:ext>
            </a:extLst>
          </p:cNvPr>
          <p:cNvSpPr>
            <a:spLocks noGrp="1"/>
          </p:cNvSpPr>
          <p:nvPr>
            <p:ph type="body" idx="1"/>
          </p:nvPr>
        </p:nvSpPr>
        <p:spPr>
          <a:xfrm>
            <a:off x="457200" y="3578087"/>
            <a:ext cx="3659246" cy="1554480"/>
          </a:xfrm>
        </p:spPr>
        <p:txBody>
          <a:bodyPr vert="horz" lIns="91440" tIns="45720" rIns="91440" bIns="45720" rtlCol="0">
            <a:normAutofit/>
          </a:bodyPr>
          <a:lstStyle/>
          <a:p>
            <a:endParaRPr lang="en-US" sz="1500">
              <a:solidFill>
                <a:srgbClr val="FFFFFF"/>
              </a:solidFill>
            </a:endParaRPr>
          </a:p>
        </p:txBody>
      </p:sp>
      <p:pic>
        <p:nvPicPr>
          <p:cNvPr id="5" name="Picture 4" descr="Close-up of two people's hands pointing at laptop screen with stack of 4 books in background, one person holding a pen">
            <a:extLst>
              <a:ext uri="{FF2B5EF4-FFF2-40B4-BE49-F238E27FC236}">
                <a16:creationId xmlns:a16="http://schemas.microsoft.com/office/drawing/2014/main" id="{40CA865C-9D87-1616-EDB0-A4F62384FD98}"/>
              </a:ext>
            </a:extLst>
          </p:cNvPr>
          <p:cNvPicPr>
            <a:picLocks noChangeAspect="1"/>
          </p:cNvPicPr>
          <p:nvPr/>
        </p:nvPicPr>
        <p:blipFill>
          <a:blip r:embed="rId3">
            <a:extLst>
              <a:ext uri="{28A0092B-C50C-407E-A947-70E740481C1C}">
                <a14:useLocalDpi xmlns:a14="http://schemas.microsoft.com/office/drawing/2010/main" val="0"/>
              </a:ext>
            </a:extLst>
          </a:blip>
          <a:srcRect l="8927" r="17564" b="-1"/>
          <a:stretch/>
        </p:blipFill>
        <p:spPr>
          <a:xfrm>
            <a:off x="4639733" y="10"/>
            <a:ext cx="7552266" cy="6857990"/>
          </a:xfrm>
          <a:prstGeom prst="rect">
            <a:avLst/>
          </a:prstGeom>
        </p:spPr>
      </p:pic>
      <p:sp>
        <p:nvSpPr>
          <p:cNvPr id="69" name="Rectangle 6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13219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94FE8-9A99-C407-54E0-DE6405E20269}"/>
              </a:ext>
            </a:extLst>
          </p:cNvPr>
          <p:cNvSpPr>
            <a:spLocks noGrp="1"/>
          </p:cNvSpPr>
          <p:nvPr>
            <p:ph type="title"/>
          </p:nvPr>
        </p:nvSpPr>
        <p:spPr/>
        <p:txBody>
          <a:bodyPr/>
          <a:lstStyle/>
          <a:p>
            <a:r>
              <a:rPr lang="en-US" dirty="0"/>
              <a:t>Service Group Change letter</a:t>
            </a:r>
          </a:p>
        </p:txBody>
      </p:sp>
      <p:graphicFrame>
        <p:nvGraphicFramePr>
          <p:cNvPr id="4" name="Content Placeholder 3" descr="After an ONA is submitted and the ONA results in a change to the person’s service group, the Service Group Change letter must be sent within 14 days of the submission of the ONA.&#10;This applies to both when the change to the service group is the result of:&#10;Changes to the person’s needs (increase or decrease)&#10;Aging into a new age group&#10;Include both:&#10;Exceptions flyer&#10;ONA comparative service group report and cover letter&#10;">
            <a:extLst>
              <a:ext uri="{FF2B5EF4-FFF2-40B4-BE49-F238E27FC236}">
                <a16:creationId xmlns:a16="http://schemas.microsoft.com/office/drawing/2014/main" id="{BCB577B3-670F-2918-38DC-2C52B5ED6010}"/>
              </a:ext>
            </a:extLst>
          </p:cNvPr>
          <p:cNvGraphicFramePr>
            <a:graphicFrameLocks noGrp="1"/>
          </p:cNvGraphicFramePr>
          <p:nvPr>
            <p:ph idx="1"/>
            <p:extLst>
              <p:ext uri="{D42A27DB-BD31-4B8C-83A1-F6EECF244321}">
                <p14:modId xmlns:p14="http://schemas.microsoft.com/office/powerpoint/2010/main" val="546746387"/>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39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1362-5F59-5E3A-A981-AAB8281AF104}"/>
              </a:ext>
            </a:extLst>
          </p:cNvPr>
          <p:cNvSpPr>
            <a:spLocks noGrp="1"/>
          </p:cNvSpPr>
          <p:nvPr>
            <p:ph type="title"/>
          </p:nvPr>
        </p:nvSpPr>
        <p:spPr/>
        <p:txBody>
          <a:bodyPr/>
          <a:lstStyle/>
          <a:p>
            <a:r>
              <a:rPr lang="en-US" dirty="0"/>
              <a:t>ONA Comparative service group report</a:t>
            </a:r>
          </a:p>
        </p:txBody>
      </p:sp>
      <p:grpSp>
        <p:nvGrpSpPr>
          <p:cNvPr id="12" name="Group 11" descr="Screen shot of eXPRS Oregon Needs Assessment results page with a red square around the ONA Reports button">
            <a:extLst>
              <a:ext uri="{FF2B5EF4-FFF2-40B4-BE49-F238E27FC236}">
                <a16:creationId xmlns:a16="http://schemas.microsoft.com/office/drawing/2014/main" id="{AECE21F1-7537-5A87-D7D5-378BFEB12739}"/>
              </a:ext>
            </a:extLst>
          </p:cNvPr>
          <p:cNvGrpSpPr/>
          <p:nvPr/>
        </p:nvGrpSpPr>
        <p:grpSpPr>
          <a:xfrm>
            <a:off x="2853044" y="1879738"/>
            <a:ext cx="6420746" cy="1898657"/>
            <a:chOff x="2853044" y="1879738"/>
            <a:chExt cx="6420746" cy="1898657"/>
          </a:xfrm>
        </p:grpSpPr>
        <p:pic>
          <p:nvPicPr>
            <p:cNvPr id="5" name="Picture 4">
              <a:extLst>
                <a:ext uri="{FF2B5EF4-FFF2-40B4-BE49-F238E27FC236}">
                  <a16:creationId xmlns:a16="http://schemas.microsoft.com/office/drawing/2014/main" id="{887C1B5D-BD75-244A-3498-C3D6AE31C49C}"/>
                </a:ext>
              </a:extLst>
            </p:cNvPr>
            <p:cNvPicPr>
              <a:picLocks noChangeAspect="1"/>
            </p:cNvPicPr>
            <p:nvPr/>
          </p:nvPicPr>
          <p:blipFill>
            <a:blip r:embed="rId3"/>
            <a:srcRect b="14461"/>
            <a:stretch/>
          </p:blipFill>
          <p:spPr>
            <a:xfrm>
              <a:off x="2853044" y="1879738"/>
              <a:ext cx="6420746" cy="1898657"/>
            </a:xfrm>
            <a:prstGeom prst="rect">
              <a:avLst/>
            </a:prstGeom>
            <a:ln>
              <a:solidFill>
                <a:schemeClr val="tx1"/>
              </a:solidFill>
            </a:ln>
          </p:spPr>
        </p:pic>
        <p:sp>
          <p:nvSpPr>
            <p:cNvPr id="7" name="Rectangle: Rounded Corners 6">
              <a:extLst>
                <a:ext uri="{FF2B5EF4-FFF2-40B4-BE49-F238E27FC236}">
                  <a16:creationId xmlns:a16="http://schemas.microsoft.com/office/drawing/2014/main" id="{F99405D5-B8F9-B13A-A528-B0CF05F07956}"/>
                </a:ext>
              </a:extLst>
            </p:cNvPr>
            <p:cNvSpPr/>
            <p:nvPr/>
          </p:nvSpPr>
          <p:spPr>
            <a:xfrm>
              <a:off x="7420304" y="3236490"/>
              <a:ext cx="987972" cy="50366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Arrow: Down 7" descr="Arrow indicating next step">
            <a:extLst>
              <a:ext uri="{FF2B5EF4-FFF2-40B4-BE49-F238E27FC236}">
                <a16:creationId xmlns:a16="http://schemas.microsoft.com/office/drawing/2014/main" id="{8FDEFC47-03CD-09B9-C5A7-DCE604786C93}"/>
              </a:ext>
            </a:extLst>
          </p:cNvPr>
          <p:cNvSpPr/>
          <p:nvPr/>
        </p:nvSpPr>
        <p:spPr>
          <a:xfrm>
            <a:off x="5884163" y="3843374"/>
            <a:ext cx="484632" cy="5334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Screenshot of eXPRS ONA report page showing drop down for Comparative Service Group Report">
            <a:extLst>
              <a:ext uri="{FF2B5EF4-FFF2-40B4-BE49-F238E27FC236}">
                <a16:creationId xmlns:a16="http://schemas.microsoft.com/office/drawing/2014/main" id="{BA3086D3-C4C0-B8E8-CEB4-5C9ABAF0D22C}"/>
              </a:ext>
            </a:extLst>
          </p:cNvPr>
          <p:cNvPicPr>
            <a:picLocks noGrp="1" noChangeAspect="1"/>
          </p:cNvPicPr>
          <p:nvPr>
            <p:ph idx="1"/>
          </p:nvPr>
        </p:nvPicPr>
        <p:blipFill>
          <a:blip r:embed="rId4"/>
          <a:stretch>
            <a:fillRect/>
          </a:stretch>
        </p:blipFill>
        <p:spPr>
          <a:xfrm>
            <a:off x="4254556" y="4486693"/>
            <a:ext cx="3743847" cy="714475"/>
          </a:xfrm>
          <a:ln>
            <a:solidFill>
              <a:schemeClr val="tx1"/>
            </a:solidFill>
          </a:ln>
        </p:spPr>
      </p:pic>
      <p:sp>
        <p:nvSpPr>
          <p:cNvPr id="9" name="TextBox 8">
            <a:extLst>
              <a:ext uri="{FF2B5EF4-FFF2-40B4-BE49-F238E27FC236}">
                <a16:creationId xmlns:a16="http://schemas.microsoft.com/office/drawing/2014/main" id="{8C458B98-E18B-A681-42E1-5F33EA95C18D}"/>
              </a:ext>
            </a:extLst>
          </p:cNvPr>
          <p:cNvSpPr txBox="1"/>
          <p:nvPr/>
        </p:nvSpPr>
        <p:spPr>
          <a:xfrm>
            <a:off x="1917737" y="5311044"/>
            <a:ext cx="8902117"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Enter PRIME to search for all completed ONAs</a:t>
            </a:r>
          </a:p>
          <a:p>
            <a:pPr marL="285750" indent="-285750">
              <a:buFont typeface="Arial" panose="020B0604020202020204" pitchFamily="34" charset="0"/>
              <a:buChar char="•"/>
            </a:pPr>
            <a:r>
              <a:rPr lang="en-US" sz="2400" dirty="0"/>
              <a:t>Select two ONAs to compare (usually two most recently completed)</a:t>
            </a:r>
          </a:p>
        </p:txBody>
      </p:sp>
    </p:spTree>
    <p:extLst>
      <p:ext uri="{BB962C8B-B14F-4D97-AF65-F5344CB8AC3E}">
        <p14:creationId xmlns:p14="http://schemas.microsoft.com/office/powerpoint/2010/main" val="243466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9" name="Straight Connector 2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gesturing in front of laptop">
            <a:extLst>
              <a:ext uri="{FF2B5EF4-FFF2-40B4-BE49-F238E27FC236}">
                <a16:creationId xmlns:a16="http://schemas.microsoft.com/office/drawing/2014/main" id="{2BA8697E-3174-2EF4-FCBA-BDF9C46A9962}"/>
              </a:ext>
            </a:extLst>
          </p:cNvPr>
          <p:cNvPicPr>
            <a:picLocks noChangeAspect="1"/>
          </p:cNvPicPr>
          <p:nvPr/>
        </p:nvPicPr>
        <p:blipFill>
          <a:blip r:embed="rId3">
            <a:extLst>
              <a:ext uri="{28A0092B-C50C-407E-A947-70E740481C1C}">
                <a14:useLocalDpi xmlns:a14="http://schemas.microsoft.com/office/drawing/2010/main" val="0"/>
              </a:ext>
            </a:extLst>
          </a:blip>
          <a:srcRect l="17841" r="13841" b="-1"/>
          <a:stretch/>
        </p:blipFill>
        <p:spPr>
          <a:xfrm>
            <a:off x="16" y="10"/>
            <a:ext cx="7556889" cy="6857990"/>
          </a:xfrm>
          <a:prstGeom prst="rect">
            <a:avLst/>
          </a:prstGeom>
        </p:spPr>
      </p:pic>
      <p:sp>
        <p:nvSpPr>
          <p:cNvPr id="31" name="Rectangle 30">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AFAAB5-CCED-70F0-4936-0B609A537CF7}"/>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ISP review</a:t>
            </a:r>
          </a:p>
        </p:txBody>
      </p:sp>
      <p:sp>
        <p:nvSpPr>
          <p:cNvPr id="33" name="Rectangle 32">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9526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6ACC-1AEF-0DEB-1E83-C66307E880CF}"/>
              </a:ext>
            </a:extLst>
          </p:cNvPr>
          <p:cNvSpPr>
            <a:spLocks noGrp="1"/>
          </p:cNvSpPr>
          <p:nvPr>
            <p:ph type="title"/>
          </p:nvPr>
        </p:nvSpPr>
        <p:spPr/>
        <p:txBody>
          <a:bodyPr/>
          <a:lstStyle/>
          <a:p>
            <a:r>
              <a:rPr lang="en-US" dirty="0"/>
              <a:t>Reviewing the ISP</a:t>
            </a:r>
          </a:p>
        </p:txBody>
      </p:sp>
      <p:sp>
        <p:nvSpPr>
          <p:cNvPr id="3" name="Content Placeholder 2">
            <a:extLst>
              <a:ext uri="{FF2B5EF4-FFF2-40B4-BE49-F238E27FC236}">
                <a16:creationId xmlns:a16="http://schemas.microsoft.com/office/drawing/2014/main" id="{942F8510-5720-212D-F56A-C4B187E92E5B}"/>
              </a:ext>
            </a:extLst>
          </p:cNvPr>
          <p:cNvSpPr>
            <a:spLocks noGrp="1"/>
          </p:cNvSpPr>
          <p:nvPr>
            <p:ph idx="1"/>
          </p:nvPr>
        </p:nvSpPr>
        <p:spPr>
          <a:xfrm>
            <a:off x="1261872" y="1828800"/>
            <a:ext cx="4441811" cy="4351337"/>
          </a:xfrm>
        </p:spPr>
        <p:txBody>
          <a:bodyPr>
            <a:normAutofit lnSpcReduction="10000"/>
          </a:bodyPr>
          <a:lstStyle/>
          <a:p>
            <a:pPr marL="0" indent="0">
              <a:buNone/>
            </a:pPr>
            <a:r>
              <a:rPr lang="en-US" dirty="0"/>
              <a:t>By the end of the month following a completed ONA regardless of the service group change, the ISP must be reviewed to incorporate changes to needs and preferences. </a:t>
            </a:r>
          </a:p>
          <a:p>
            <a:pPr marL="0" indent="0">
              <a:buNone/>
            </a:pPr>
            <a:r>
              <a:rPr lang="en-US" dirty="0"/>
              <a:t>During this review, determine if the resources available, paid and unpaid, can meet the person’s needs. </a:t>
            </a:r>
          </a:p>
          <a:p>
            <a:pPr marL="0" indent="0">
              <a:buNone/>
            </a:pPr>
            <a:r>
              <a:rPr lang="en-US" dirty="0"/>
              <a:t>This review can take place as a formal meeting, or through other communication methods preferred by the person and their team.</a:t>
            </a:r>
          </a:p>
          <a:p>
            <a:pPr marL="0" indent="0">
              <a:buNone/>
            </a:pPr>
            <a:r>
              <a:rPr lang="en-US" dirty="0"/>
              <a:t>Most reviews will result in a Change Form documenting the changes to the ISP, most times these will not require a signature</a:t>
            </a:r>
          </a:p>
        </p:txBody>
      </p:sp>
      <p:graphicFrame>
        <p:nvGraphicFramePr>
          <p:cNvPr id="7" name="Content Placeholder 10" descr="Hours Allocation&#10; Desired outcomes&#10; Risk factors from ONA&#10; Community and social activities&#10; Assessed needs from ONA&#10; Technology resources&#10; Support network&#10; Employment and/or school life&#10; Home life&#10; Other supportive services&#10;">
            <a:extLst>
              <a:ext uri="{FF2B5EF4-FFF2-40B4-BE49-F238E27FC236}">
                <a16:creationId xmlns:a16="http://schemas.microsoft.com/office/drawing/2014/main" id="{4021004D-B8E8-DEF4-DD51-DA5A2D9B9E9C}"/>
              </a:ext>
            </a:extLst>
          </p:cNvPr>
          <p:cNvGraphicFramePr>
            <a:graphicFrameLocks/>
          </p:cNvGraphicFramePr>
          <p:nvPr>
            <p:extLst>
              <p:ext uri="{D42A27DB-BD31-4B8C-83A1-F6EECF244321}">
                <p14:modId xmlns:p14="http://schemas.microsoft.com/office/powerpoint/2010/main" val="910713107"/>
              </p:ext>
            </p:extLst>
          </p:nvPr>
        </p:nvGraphicFramePr>
        <p:xfrm>
          <a:off x="5492794" y="1607590"/>
          <a:ext cx="6451761" cy="4793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2452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F69E-B8EA-1E28-B0C8-991CEA328A96}"/>
              </a:ext>
            </a:extLst>
          </p:cNvPr>
          <p:cNvSpPr>
            <a:spLocks noGrp="1"/>
          </p:cNvSpPr>
          <p:nvPr>
            <p:ph type="title"/>
          </p:nvPr>
        </p:nvSpPr>
        <p:spPr>
          <a:xfrm>
            <a:off x="1097280" y="286603"/>
            <a:ext cx="10058400" cy="1450757"/>
          </a:xfrm>
        </p:spPr>
        <p:txBody>
          <a:bodyPr>
            <a:normAutofit/>
          </a:bodyPr>
          <a:lstStyle/>
          <a:p>
            <a:r>
              <a:rPr lang="en-US"/>
              <a:t>Service Group increases</a:t>
            </a:r>
          </a:p>
        </p:txBody>
      </p:sp>
      <p:graphicFrame>
        <p:nvGraphicFramePr>
          <p:cNvPr id="5" name="Content Placeholder 2" descr="When an ONA results in a higher service group, the hours from the service group are available as soon as the changes to the support needs and hour allocation are incorporated into the person’s ISP.&#10;Most often this can be completed using a change form and does not require signatures to implement.&#10;">
            <a:extLst>
              <a:ext uri="{FF2B5EF4-FFF2-40B4-BE49-F238E27FC236}">
                <a16:creationId xmlns:a16="http://schemas.microsoft.com/office/drawing/2014/main" id="{C4B0F20A-667A-2FC6-7F5B-FDEA450058E1}"/>
              </a:ext>
            </a:extLst>
          </p:cNvPr>
          <p:cNvGraphicFramePr>
            <a:graphicFrameLocks noGrp="1"/>
          </p:cNvGraphicFramePr>
          <p:nvPr>
            <p:ph idx="1"/>
            <p:extLst>
              <p:ext uri="{D42A27DB-BD31-4B8C-83A1-F6EECF244321}">
                <p14:modId xmlns:p14="http://schemas.microsoft.com/office/powerpoint/2010/main" val="339119573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3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72EC-79DE-C0FA-B7A9-8D4E5A3142A3}"/>
              </a:ext>
            </a:extLst>
          </p:cNvPr>
          <p:cNvSpPr>
            <a:spLocks noGrp="1"/>
          </p:cNvSpPr>
          <p:nvPr>
            <p:ph type="title"/>
          </p:nvPr>
        </p:nvSpPr>
        <p:spPr/>
        <p:txBody>
          <a:bodyPr/>
          <a:lstStyle/>
          <a:p>
            <a:r>
              <a:rPr lang="en-US" dirty="0"/>
              <a:t>Service Group decreases</a:t>
            </a:r>
          </a:p>
        </p:txBody>
      </p:sp>
      <p:sp>
        <p:nvSpPr>
          <p:cNvPr id="3" name="Content Placeholder 2">
            <a:extLst>
              <a:ext uri="{FF2B5EF4-FFF2-40B4-BE49-F238E27FC236}">
                <a16:creationId xmlns:a16="http://schemas.microsoft.com/office/drawing/2014/main" id="{14CBD738-59DA-B4A0-C316-7A79757DD8E4}"/>
              </a:ext>
            </a:extLst>
          </p:cNvPr>
          <p:cNvSpPr>
            <a:spLocks noGrp="1"/>
          </p:cNvSpPr>
          <p:nvPr>
            <p:ph idx="1"/>
          </p:nvPr>
        </p:nvSpPr>
        <p:spPr/>
        <p:txBody>
          <a:bodyPr/>
          <a:lstStyle/>
          <a:p>
            <a:r>
              <a:rPr lang="en-US" dirty="0"/>
              <a:t>When an ONA results in a lower service group, the reduction takes effect on the last day of the month following the month of the ONA completion date unless an exception request has been submitted to ODDS. </a:t>
            </a:r>
          </a:p>
          <a:p>
            <a:endParaRPr lang="en-US" dirty="0"/>
          </a:p>
        </p:txBody>
      </p:sp>
      <p:graphicFrame>
        <p:nvGraphicFramePr>
          <p:cNvPr id="7" name="Content Placeholder 3" descr="What to expect next&#10; Agree to a reduction&#10;  Plan will include reduced hours&#10;  Person will receive a NOPA&#10; Does not agree to a reduction&#10;  Plan hours will not change now&#10;  SC/PA will submit an exception request&#10;  ODDS will send a decision&#10;">
            <a:extLst>
              <a:ext uri="{FF2B5EF4-FFF2-40B4-BE49-F238E27FC236}">
                <a16:creationId xmlns:a16="http://schemas.microsoft.com/office/drawing/2014/main" id="{8D2B253B-808D-DB27-2E03-2005E03CEC79}"/>
              </a:ext>
            </a:extLst>
          </p:cNvPr>
          <p:cNvGraphicFramePr>
            <a:graphicFrameLocks/>
          </p:cNvGraphicFramePr>
          <p:nvPr>
            <p:extLst>
              <p:ext uri="{D42A27DB-BD31-4B8C-83A1-F6EECF244321}">
                <p14:modId xmlns:p14="http://schemas.microsoft.com/office/powerpoint/2010/main" val="2660242947"/>
              </p:ext>
            </p:extLst>
          </p:nvPr>
        </p:nvGraphicFramePr>
        <p:xfrm>
          <a:off x="1534510" y="2879833"/>
          <a:ext cx="9122980" cy="3268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8058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28F9013-4DAB-DCDE-BF4D-C4F7A502D22A}"/>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Main points</a:t>
            </a:r>
          </a:p>
        </p:txBody>
      </p:sp>
      <p:pic>
        <p:nvPicPr>
          <p:cNvPr id="6" name="Picture 5" descr="Colored pencils on black background">
            <a:extLst>
              <a:ext uri="{FF2B5EF4-FFF2-40B4-BE49-F238E27FC236}">
                <a16:creationId xmlns:a16="http://schemas.microsoft.com/office/drawing/2014/main" id="{E022E832-771A-B12F-D4C4-0C7A433AA07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l="20417" r="6029" b="-1"/>
          <a:stretch/>
        </p:blipFill>
        <p:spPr>
          <a:xfrm>
            <a:off x="16" y="10"/>
            <a:ext cx="7556889" cy="6857990"/>
          </a:xfrm>
          <a:prstGeom prst="rect">
            <a:avLst/>
          </a:prstGeom>
        </p:spPr>
      </p:pic>
    </p:spTree>
    <p:extLst>
      <p:ext uri="{BB962C8B-B14F-4D97-AF65-F5344CB8AC3E}">
        <p14:creationId xmlns:p14="http://schemas.microsoft.com/office/powerpoint/2010/main" val="215759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F3CC36E2-BC11-5751-9002-20026C7B3F73}"/>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Dates examples</a:t>
            </a:r>
          </a:p>
        </p:txBody>
      </p:sp>
      <p:pic>
        <p:nvPicPr>
          <p:cNvPr id="7" name="Picture 6" descr="Red marker and calendar">
            <a:extLst>
              <a:ext uri="{FF2B5EF4-FFF2-40B4-BE49-F238E27FC236}">
                <a16:creationId xmlns:a16="http://schemas.microsoft.com/office/drawing/2014/main" id="{D29FE65A-700F-CDF3-5D90-60DC3E3349CF}"/>
              </a:ext>
            </a:extLst>
          </p:cNvPr>
          <p:cNvPicPr>
            <a:picLocks noChangeAspect="1"/>
          </p:cNvPicPr>
          <p:nvPr/>
        </p:nvPicPr>
        <p:blipFill>
          <a:blip r:embed="rId3">
            <a:extLst>
              <a:ext uri="{28A0092B-C50C-407E-A947-70E740481C1C}">
                <a14:useLocalDpi xmlns:a14="http://schemas.microsoft.com/office/drawing/2010/main" val="0"/>
              </a:ext>
            </a:extLst>
          </a:blip>
          <a:srcRect l="26448" r="-1" b="-1"/>
          <a:stretch/>
        </p:blipFill>
        <p:spPr>
          <a:xfrm>
            <a:off x="16" y="10"/>
            <a:ext cx="7556889" cy="6857990"/>
          </a:xfrm>
          <a:prstGeom prst="rect">
            <a:avLst/>
          </a:prstGeom>
        </p:spPr>
      </p:pic>
      <p:sp>
        <p:nvSpPr>
          <p:cNvPr id="20" name="Rectangle 19">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8030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2308770" y="313655"/>
            <a:ext cx="6971652"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Person </a:t>
            </a:r>
            <a:r>
              <a:rPr kumimoji="0" lang="en-US" sz="1800" b="1" i="1" u="none" strike="noStrike" kern="1200" cap="none" spc="0" normalizeH="0" baseline="0" noProof="0" dirty="0">
                <a:ln>
                  <a:noFill/>
                </a:ln>
                <a:solidFill>
                  <a:schemeClr val="tx1"/>
                </a:solidFill>
                <a:effectLst/>
                <a:uLnTx/>
                <a:uFillTx/>
                <a:latin typeface="+mj-lt"/>
                <a:ea typeface="+mn-ea"/>
                <a:cs typeface="+mn-cs"/>
              </a:rPr>
              <a:t>agrees</a:t>
            </a:r>
            <a:r>
              <a:rPr kumimoji="0" lang="en-US" sz="1800" b="1" i="0" u="none" strike="noStrike" kern="1200" cap="none" spc="0" normalizeH="0" baseline="0" noProof="0" dirty="0">
                <a:ln>
                  <a:noFill/>
                </a:ln>
                <a:solidFill>
                  <a:schemeClr val="tx1"/>
                </a:solidFill>
                <a:effectLst/>
                <a:uLnTx/>
                <a:uFillTx/>
                <a:latin typeface="+mj-lt"/>
                <a:ea typeface="+mn-ea"/>
                <a:cs typeface="+mn-cs"/>
              </a:rPr>
              <a:t> with an ONA reassessment reduction during the plan year</a:t>
            </a:r>
          </a:p>
        </p:txBody>
      </p:sp>
      <p:grpSp>
        <p:nvGrpSpPr>
          <p:cNvPr id="52" name="Group 51" descr="2025 Calendar showing an ISP start date of May 1, 2025. &#10;ONA reduction on August 13, 2025&#10;Service Group letter, including Comparative servie group report, cover letter, and exceptions flyer documents sent on August 27, 2025.&#10;ISP review for September 2025.&#10;Notification of Planned Action sent September 18, 2025.&#10;Change form to ISP with reduction on October 1, 2025. ">
            <a:extLst>
              <a:ext uri="{FF2B5EF4-FFF2-40B4-BE49-F238E27FC236}">
                <a16:creationId xmlns:a16="http://schemas.microsoft.com/office/drawing/2014/main" id="{E2C4EB01-610B-78AC-11D7-FC276C92C581}"/>
              </a:ext>
            </a:extLst>
          </p:cNvPr>
          <p:cNvGrpSpPr/>
          <p:nvPr/>
        </p:nvGrpSpPr>
        <p:grpSpPr>
          <a:xfrm>
            <a:off x="555117" y="864657"/>
            <a:ext cx="11399034" cy="5345797"/>
            <a:chOff x="838897" y="780574"/>
            <a:chExt cx="11399034" cy="5345797"/>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1772362" y="780574"/>
              <a:ext cx="10465569" cy="4752149"/>
              <a:chOff x="38156" y="791084"/>
              <a:chExt cx="10465569"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38156" y="2863818"/>
                <a:ext cx="1421799" cy="369332"/>
              </a:xfrm>
              <a:prstGeom prst="rect">
                <a:avLst/>
              </a:prstGeom>
              <a:solidFill>
                <a:schemeClr val="bg2"/>
              </a:solidFill>
            </p:spPr>
            <p:txBody>
              <a:bodyPr wrap="none" rtlCol="0">
                <a:spAutoFit/>
              </a:bodyPr>
              <a:lstStyle/>
              <a:p>
                <a:r>
                  <a:rPr lang="en-US" dirty="0"/>
                  <a:t>ISP start date</a:t>
                </a:r>
              </a:p>
            </p:txBody>
          </p:sp>
          <p:cxnSp>
            <p:nvCxnSpPr>
              <p:cNvPr id="21" name="Straight Arrow Connector 20">
                <a:extLst>
                  <a:ext uri="{FF2B5EF4-FFF2-40B4-BE49-F238E27FC236}">
                    <a16:creationId xmlns:a16="http://schemas.microsoft.com/office/drawing/2014/main" id="{542C3737-F56A-2AD7-27AE-B3FCB0E385F2}"/>
                  </a:ext>
                </a:extLst>
              </p:cNvPr>
              <p:cNvCxnSpPr>
                <a:cxnSpLocks/>
                <a:stCxn id="17" idx="3"/>
              </p:cNvCxnSpPr>
              <p:nvPr/>
            </p:nvCxnSpPr>
            <p:spPr>
              <a:xfrm>
                <a:off x="1459955" y="3048484"/>
                <a:ext cx="23221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547944" y="3299453"/>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641019" y="3223128"/>
                <a:ext cx="1579471" cy="369332"/>
              </a:xfrm>
              <a:prstGeom prst="rect">
                <a:avLst/>
              </a:prstGeom>
              <a:solidFill>
                <a:schemeClr val="bg2"/>
              </a:solidFill>
            </p:spPr>
            <p:txBody>
              <a:bodyPr wrap="none" rtlCol="0">
                <a:spAutoFit/>
              </a:bodyPr>
              <a:lstStyle/>
              <a:p>
                <a:r>
                  <a:rPr lang="en-US" dirty="0"/>
                  <a:t>ONA reduction</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758151" y="3407794"/>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547944" y="3678621"/>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p:nvPr/>
            </p:nvCxnSpPr>
            <p:spPr>
              <a:xfrm flipH="1">
                <a:off x="6784321" y="3777126"/>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641018" y="3578527"/>
                <a:ext cx="2862707" cy="1200329"/>
              </a:xfrm>
              <a:prstGeom prst="rect">
                <a:avLst/>
              </a:prstGeom>
              <a:solidFill>
                <a:schemeClr val="bg2"/>
              </a:solidFill>
            </p:spPr>
            <p:txBody>
              <a:bodyPr wrap="none" rtlCol="0">
                <a:spAutoFit/>
              </a:bodyPr>
              <a:lstStyle/>
              <a:p>
                <a:r>
                  <a:rPr lang="en-US" dirty="0"/>
                  <a:t>Service Group letter include:</a:t>
                </a:r>
              </a:p>
              <a:p>
                <a:pPr marL="285750" indent="-285750">
                  <a:buFont typeface="Arial" panose="020B0604020202020204" pitchFamily="34" charset="0"/>
                  <a:buChar char="•"/>
                </a:pPr>
                <a:r>
                  <a:rPr lang="en-US" dirty="0"/>
                  <a:t>Comparative SG report </a:t>
                </a:r>
              </a:p>
              <a:p>
                <a:r>
                  <a:rPr lang="en-US" dirty="0"/>
                  <a:t>      and cover letter</a:t>
                </a:r>
              </a:p>
              <a:p>
                <a:pPr marL="285750" indent="-285750">
                  <a:buFont typeface="Arial" panose="020B0604020202020204" pitchFamily="34" charset="0"/>
                  <a:buChar char="•"/>
                </a:pPr>
                <a:r>
                  <a:rPr lang="en-US" dirty="0"/>
                  <a:t>Exceptions flyer</a:t>
                </a:r>
              </a:p>
            </p:txBody>
          </p:sp>
        </p:grpSp>
        <p:sp>
          <p:nvSpPr>
            <p:cNvPr id="41" name="Left Brace 40">
              <a:extLst>
                <a:ext uri="{FF2B5EF4-FFF2-40B4-BE49-F238E27FC236}">
                  <a16:creationId xmlns:a16="http://schemas.microsoft.com/office/drawing/2014/main" id="{4A2834F0-BCDA-64CA-1808-094CAE4073E2}"/>
                </a:ext>
              </a:extLst>
            </p:cNvPr>
            <p:cNvSpPr/>
            <p:nvPr/>
          </p:nvSpPr>
          <p:spPr>
            <a:xfrm>
              <a:off x="1986455" y="4035972"/>
              <a:ext cx="381750" cy="149675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F683C0-63C3-AF91-A293-6FE96072FC57}"/>
                </a:ext>
              </a:extLst>
            </p:cNvPr>
            <p:cNvSpPr txBox="1"/>
            <p:nvPr/>
          </p:nvSpPr>
          <p:spPr>
            <a:xfrm>
              <a:off x="838897" y="4599681"/>
              <a:ext cx="1147558" cy="369332"/>
            </a:xfrm>
            <a:prstGeom prst="rect">
              <a:avLst/>
            </a:prstGeom>
            <a:noFill/>
          </p:spPr>
          <p:txBody>
            <a:bodyPr wrap="none" rtlCol="0">
              <a:spAutoFit/>
            </a:bodyPr>
            <a:lstStyle/>
            <a:p>
              <a:r>
                <a:rPr lang="en-US" dirty="0"/>
                <a:t>ISP review</a:t>
              </a:r>
            </a:p>
          </p:txBody>
        </p:sp>
        <p:sp>
          <p:nvSpPr>
            <p:cNvPr id="43" name="Flowchart: Document 42">
              <a:extLst>
                <a:ext uri="{FF2B5EF4-FFF2-40B4-BE49-F238E27FC236}">
                  <a16:creationId xmlns:a16="http://schemas.microsoft.com/office/drawing/2014/main" id="{A5509FCA-E907-32A1-5746-A4FBF3345E47}"/>
                </a:ext>
              </a:extLst>
            </p:cNvPr>
            <p:cNvSpPr/>
            <p:nvPr/>
          </p:nvSpPr>
          <p:spPr>
            <a:xfrm>
              <a:off x="3394840" y="4751885"/>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786FC2-FD3B-A1A6-4778-6A3A5D94D8BE}"/>
                </a:ext>
              </a:extLst>
            </p:cNvPr>
            <p:cNvSpPr txBox="1"/>
            <p:nvPr/>
          </p:nvSpPr>
          <p:spPr>
            <a:xfrm>
              <a:off x="2599366" y="5480040"/>
              <a:ext cx="1175450" cy="369332"/>
            </a:xfrm>
            <a:prstGeom prst="rect">
              <a:avLst/>
            </a:prstGeom>
            <a:solidFill>
              <a:schemeClr val="bg2"/>
            </a:solidFill>
          </p:spPr>
          <p:txBody>
            <a:bodyPr wrap="none" rtlCol="0">
              <a:spAutoFit/>
            </a:bodyPr>
            <a:lstStyle/>
            <a:p>
              <a:r>
                <a:rPr lang="en-US" dirty="0"/>
                <a:t>NOPA sent</a:t>
              </a:r>
            </a:p>
          </p:txBody>
        </p:sp>
        <p:cxnSp>
          <p:nvCxnSpPr>
            <p:cNvPr id="46" name="Straight Arrow Connector 45">
              <a:extLst>
                <a:ext uri="{FF2B5EF4-FFF2-40B4-BE49-F238E27FC236}">
                  <a16:creationId xmlns:a16="http://schemas.microsoft.com/office/drawing/2014/main" id="{EE0FC64F-DBDE-326D-6138-4422B3960C69}"/>
                </a:ext>
              </a:extLst>
            </p:cNvPr>
            <p:cNvCxnSpPr>
              <a:stCxn id="44" idx="0"/>
            </p:cNvCxnSpPr>
            <p:nvPr/>
          </p:nvCxnSpPr>
          <p:spPr>
            <a:xfrm flipV="1">
              <a:off x="3187091" y="4969013"/>
              <a:ext cx="239281" cy="5110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C5D3C20F-50A6-78EE-9FDD-DA3EE4A2E222}"/>
                </a:ext>
              </a:extLst>
            </p:cNvPr>
            <p:cNvSpPr/>
            <p:nvPr/>
          </p:nvSpPr>
          <p:spPr>
            <a:xfrm>
              <a:off x="4903075" y="440952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4590222" y="5480040"/>
              <a:ext cx="1896866" cy="646331"/>
            </a:xfrm>
            <a:prstGeom prst="rect">
              <a:avLst/>
            </a:prstGeom>
            <a:solidFill>
              <a:schemeClr val="bg2"/>
            </a:solidFill>
          </p:spPr>
          <p:txBody>
            <a:bodyPr wrap="none" rtlCol="0">
              <a:spAutoFit/>
            </a:bodyPr>
            <a:lstStyle/>
            <a:p>
              <a:pPr algn="ctr"/>
              <a:r>
                <a:rPr lang="en-US" dirty="0"/>
                <a:t>Change form to </a:t>
              </a:r>
            </a:p>
            <a:p>
              <a:pPr algn="ctr"/>
              <a:r>
                <a:rPr lang="en-US" dirty="0"/>
                <a:t>ISP with reduction</a:t>
              </a:r>
            </a:p>
          </p:txBody>
        </p:sp>
        <p:cxnSp>
          <p:nvCxnSpPr>
            <p:cNvPr id="50" name="Straight Arrow Connector 49">
              <a:extLst>
                <a:ext uri="{FF2B5EF4-FFF2-40B4-BE49-F238E27FC236}">
                  <a16:creationId xmlns:a16="http://schemas.microsoft.com/office/drawing/2014/main" id="{31441E4B-0AAF-9FE4-76C6-C1C4632A7A4F}"/>
                </a:ext>
              </a:extLst>
            </p:cNvPr>
            <p:cNvCxnSpPr>
              <a:cxnSpLocks/>
            </p:cNvCxnSpPr>
            <p:nvPr/>
          </p:nvCxnSpPr>
          <p:spPr>
            <a:xfrm flipH="1" flipV="1">
              <a:off x="5050219" y="4599681"/>
              <a:ext cx="488436" cy="8803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74889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2308770" y="313655"/>
            <a:ext cx="6971652"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Person </a:t>
            </a:r>
            <a:r>
              <a:rPr kumimoji="0" lang="en-US" sz="1800" b="1" i="1" u="none" strike="noStrike" kern="1200" cap="none" spc="0" normalizeH="0" baseline="0" noProof="0" dirty="0">
                <a:ln>
                  <a:noFill/>
                </a:ln>
                <a:solidFill>
                  <a:schemeClr val="tx1"/>
                </a:solidFill>
                <a:effectLst/>
                <a:uLnTx/>
                <a:uFillTx/>
                <a:latin typeface="+mj-lt"/>
                <a:ea typeface="+mn-ea"/>
                <a:cs typeface="+mn-cs"/>
              </a:rPr>
              <a:t>disagrees</a:t>
            </a:r>
            <a:r>
              <a:rPr kumimoji="0" lang="en-US" sz="1800" b="1" i="0" u="none" strike="noStrike" kern="1200" cap="none" spc="0" normalizeH="0" baseline="0" noProof="0" dirty="0">
                <a:ln>
                  <a:noFill/>
                </a:ln>
                <a:solidFill>
                  <a:schemeClr val="tx1"/>
                </a:solidFill>
                <a:effectLst/>
                <a:uLnTx/>
                <a:uFillTx/>
                <a:latin typeface="+mj-lt"/>
                <a:ea typeface="+mn-ea"/>
                <a:cs typeface="+mn-cs"/>
              </a:rPr>
              <a:t> with an ONA reassessment reduction during the plan year</a:t>
            </a:r>
          </a:p>
        </p:txBody>
      </p:sp>
      <p:grpSp>
        <p:nvGrpSpPr>
          <p:cNvPr id="10" name="Group 9" descr="2025 Calendar showing an ISP start date of May 1, 2025. &#10;ONA reduction on August 13, 2025&#10;Service Group letter, including Comparative service group report, cover letter, and exceptions flyer documents sent on August 27, 2025.&#10;ISP review for September 2025.&#10;Exception request sent on September 2, 2025&#10;Notification of Planned Action sent October 17, 2025.&#10;Change form to ISP with reduction on November 1, 2025.&#10;">
            <a:extLst>
              <a:ext uri="{FF2B5EF4-FFF2-40B4-BE49-F238E27FC236}">
                <a16:creationId xmlns:a16="http://schemas.microsoft.com/office/drawing/2014/main" id="{A0CF5946-19A1-DAD4-828D-DFD3E62E80D9}"/>
              </a:ext>
            </a:extLst>
          </p:cNvPr>
          <p:cNvGrpSpPr/>
          <p:nvPr/>
        </p:nvGrpSpPr>
        <p:grpSpPr>
          <a:xfrm>
            <a:off x="607670" y="778499"/>
            <a:ext cx="11399034" cy="5301002"/>
            <a:chOff x="838897" y="780574"/>
            <a:chExt cx="11399034" cy="5301002"/>
          </a:xfrm>
        </p:grpSpPr>
        <p:grpSp>
          <p:nvGrpSpPr>
            <p:cNvPr id="52" name="Group 51">
              <a:extLst>
                <a:ext uri="{FF2B5EF4-FFF2-40B4-BE49-F238E27FC236}">
                  <a16:creationId xmlns:a16="http://schemas.microsoft.com/office/drawing/2014/main" id="{E2C4EB01-610B-78AC-11D7-FC276C92C581}"/>
                </a:ext>
              </a:extLst>
            </p:cNvPr>
            <p:cNvGrpSpPr/>
            <p:nvPr/>
          </p:nvGrpSpPr>
          <p:grpSpPr>
            <a:xfrm>
              <a:off x="838897" y="780574"/>
              <a:ext cx="11399034" cy="5301002"/>
              <a:chOff x="838897" y="780574"/>
              <a:chExt cx="11399034" cy="5301002"/>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1772362" y="780574"/>
                <a:ext cx="10465569" cy="4752149"/>
                <a:chOff x="38156" y="791084"/>
                <a:chExt cx="10465569"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38156" y="2863818"/>
                  <a:ext cx="1421799" cy="369332"/>
                </a:xfrm>
                <a:prstGeom prst="rect">
                  <a:avLst/>
                </a:prstGeom>
                <a:solidFill>
                  <a:schemeClr val="bg2"/>
                </a:solidFill>
              </p:spPr>
              <p:txBody>
                <a:bodyPr wrap="none" rtlCol="0">
                  <a:spAutoFit/>
                </a:bodyPr>
                <a:lstStyle/>
                <a:p>
                  <a:r>
                    <a:rPr lang="en-US" dirty="0"/>
                    <a:t>ISP start date</a:t>
                  </a:r>
                </a:p>
              </p:txBody>
            </p:sp>
            <p:cxnSp>
              <p:nvCxnSpPr>
                <p:cNvPr id="21" name="Straight Arrow Connector 20">
                  <a:extLst>
                    <a:ext uri="{FF2B5EF4-FFF2-40B4-BE49-F238E27FC236}">
                      <a16:creationId xmlns:a16="http://schemas.microsoft.com/office/drawing/2014/main" id="{542C3737-F56A-2AD7-27AE-B3FCB0E385F2}"/>
                    </a:ext>
                  </a:extLst>
                </p:cNvPr>
                <p:cNvCxnSpPr>
                  <a:cxnSpLocks/>
                  <a:stCxn id="17" idx="3"/>
                </p:cNvCxnSpPr>
                <p:nvPr/>
              </p:nvCxnSpPr>
              <p:spPr>
                <a:xfrm>
                  <a:off x="1459955" y="3048484"/>
                  <a:ext cx="23221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547944" y="3299453"/>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641019" y="3223128"/>
                  <a:ext cx="1579471" cy="369332"/>
                </a:xfrm>
                <a:prstGeom prst="rect">
                  <a:avLst/>
                </a:prstGeom>
                <a:solidFill>
                  <a:schemeClr val="bg2"/>
                </a:solidFill>
              </p:spPr>
              <p:txBody>
                <a:bodyPr wrap="none" rtlCol="0">
                  <a:spAutoFit/>
                </a:bodyPr>
                <a:lstStyle/>
                <a:p>
                  <a:r>
                    <a:rPr lang="en-US" dirty="0"/>
                    <a:t>ONA reduction</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758151" y="3407794"/>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547944" y="3678621"/>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p:nvPr/>
              </p:nvCxnSpPr>
              <p:spPr>
                <a:xfrm flipH="1">
                  <a:off x="6784321" y="3777126"/>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641018" y="3578527"/>
                  <a:ext cx="2862707" cy="1200329"/>
                </a:xfrm>
                <a:prstGeom prst="rect">
                  <a:avLst/>
                </a:prstGeom>
                <a:solidFill>
                  <a:schemeClr val="bg2"/>
                </a:solidFill>
              </p:spPr>
              <p:txBody>
                <a:bodyPr wrap="none" rtlCol="0">
                  <a:spAutoFit/>
                </a:bodyPr>
                <a:lstStyle/>
                <a:p>
                  <a:r>
                    <a:rPr lang="en-US" dirty="0"/>
                    <a:t>Service Group letter include:</a:t>
                  </a:r>
                </a:p>
                <a:p>
                  <a:pPr marL="285750" indent="-285750">
                    <a:buFont typeface="Arial" panose="020B0604020202020204" pitchFamily="34" charset="0"/>
                    <a:buChar char="•"/>
                  </a:pPr>
                  <a:r>
                    <a:rPr lang="en-US" dirty="0"/>
                    <a:t>Comparative SG report </a:t>
                  </a:r>
                </a:p>
                <a:p>
                  <a:r>
                    <a:rPr lang="en-US" dirty="0"/>
                    <a:t>      and cover letter</a:t>
                  </a:r>
                </a:p>
                <a:p>
                  <a:pPr marL="285750" indent="-285750">
                    <a:buFont typeface="Arial" panose="020B0604020202020204" pitchFamily="34" charset="0"/>
                    <a:buChar char="•"/>
                  </a:pPr>
                  <a:r>
                    <a:rPr lang="en-US" dirty="0"/>
                    <a:t>Exceptions flyer</a:t>
                  </a:r>
                </a:p>
              </p:txBody>
            </p:sp>
          </p:grpSp>
          <p:sp>
            <p:nvSpPr>
              <p:cNvPr id="41" name="Left Brace 40">
                <a:extLst>
                  <a:ext uri="{FF2B5EF4-FFF2-40B4-BE49-F238E27FC236}">
                    <a16:creationId xmlns:a16="http://schemas.microsoft.com/office/drawing/2014/main" id="{4A2834F0-BCDA-64CA-1808-094CAE4073E2}"/>
                  </a:ext>
                </a:extLst>
              </p:cNvPr>
              <p:cNvSpPr/>
              <p:nvPr/>
            </p:nvSpPr>
            <p:spPr>
              <a:xfrm>
                <a:off x="1986455" y="4035972"/>
                <a:ext cx="381750" cy="149675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F683C0-63C3-AF91-A293-6FE96072FC57}"/>
                  </a:ext>
                </a:extLst>
              </p:cNvPr>
              <p:cNvSpPr txBox="1"/>
              <p:nvPr/>
            </p:nvSpPr>
            <p:spPr>
              <a:xfrm>
                <a:off x="838897" y="4599681"/>
                <a:ext cx="1147558" cy="369332"/>
              </a:xfrm>
              <a:prstGeom prst="rect">
                <a:avLst/>
              </a:prstGeom>
              <a:noFill/>
            </p:spPr>
            <p:txBody>
              <a:bodyPr wrap="none" rtlCol="0">
                <a:spAutoFit/>
              </a:bodyPr>
              <a:lstStyle/>
              <a:p>
                <a:r>
                  <a:rPr lang="en-US" dirty="0"/>
                  <a:t>ISP review</a:t>
                </a:r>
              </a:p>
            </p:txBody>
          </p:sp>
          <p:sp>
            <p:nvSpPr>
              <p:cNvPr id="43" name="Flowchart: Document 42">
                <a:extLst>
                  <a:ext uri="{FF2B5EF4-FFF2-40B4-BE49-F238E27FC236}">
                    <a16:creationId xmlns:a16="http://schemas.microsoft.com/office/drawing/2014/main" id="{A5509FCA-E907-32A1-5746-A4FBF3345E47}"/>
                  </a:ext>
                </a:extLst>
              </p:cNvPr>
              <p:cNvSpPr/>
              <p:nvPr/>
            </p:nvSpPr>
            <p:spPr>
              <a:xfrm>
                <a:off x="5328448" y="4747124"/>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786FC2-FD3B-A1A6-4778-6A3A5D94D8BE}"/>
                  </a:ext>
                </a:extLst>
              </p:cNvPr>
              <p:cNvSpPr txBox="1"/>
              <p:nvPr/>
            </p:nvSpPr>
            <p:spPr>
              <a:xfrm>
                <a:off x="4607185" y="5493345"/>
                <a:ext cx="1175450" cy="369332"/>
              </a:xfrm>
              <a:prstGeom prst="rect">
                <a:avLst/>
              </a:prstGeom>
              <a:solidFill>
                <a:schemeClr val="bg2"/>
              </a:solidFill>
            </p:spPr>
            <p:txBody>
              <a:bodyPr wrap="none" rtlCol="0">
                <a:spAutoFit/>
              </a:bodyPr>
              <a:lstStyle/>
              <a:p>
                <a:r>
                  <a:rPr lang="en-US" dirty="0"/>
                  <a:t>NOPA sent</a:t>
                </a:r>
              </a:p>
            </p:txBody>
          </p:sp>
          <p:cxnSp>
            <p:nvCxnSpPr>
              <p:cNvPr id="46" name="Straight Arrow Connector 45">
                <a:extLst>
                  <a:ext uri="{FF2B5EF4-FFF2-40B4-BE49-F238E27FC236}">
                    <a16:creationId xmlns:a16="http://schemas.microsoft.com/office/drawing/2014/main" id="{EE0FC64F-DBDE-326D-6138-4422B3960C69}"/>
                  </a:ext>
                </a:extLst>
              </p:cNvPr>
              <p:cNvCxnSpPr>
                <a:stCxn id="44" idx="0"/>
              </p:cNvCxnSpPr>
              <p:nvPr/>
            </p:nvCxnSpPr>
            <p:spPr>
              <a:xfrm flipV="1">
                <a:off x="5194910" y="4982318"/>
                <a:ext cx="239281" cy="5110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C5D3C20F-50A6-78EE-9FDD-DA3EE4A2E222}"/>
                  </a:ext>
                </a:extLst>
              </p:cNvPr>
              <p:cNvSpPr/>
              <p:nvPr/>
            </p:nvSpPr>
            <p:spPr>
              <a:xfrm>
                <a:off x="7320200" y="440952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6997091" y="5435245"/>
                <a:ext cx="1896866" cy="646331"/>
              </a:xfrm>
              <a:prstGeom prst="rect">
                <a:avLst/>
              </a:prstGeom>
              <a:solidFill>
                <a:schemeClr val="bg2"/>
              </a:solidFill>
            </p:spPr>
            <p:txBody>
              <a:bodyPr wrap="none" rtlCol="0">
                <a:spAutoFit/>
              </a:bodyPr>
              <a:lstStyle/>
              <a:p>
                <a:pPr algn="ctr"/>
                <a:r>
                  <a:rPr lang="en-US" dirty="0"/>
                  <a:t>Change form to </a:t>
                </a:r>
              </a:p>
              <a:p>
                <a:pPr algn="ctr"/>
                <a:r>
                  <a:rPr lang="en-US" dirty="0"/>
                  <a:t>ISP with reduction</a:t>
                </a:r>
              </a:p>
            </p:txBody>
          </p:sp>
          <p:cxnSp>
            <p:nvCxnSpPr>
              <p:cNvPr id="50" name="Straight Arrow Connector 49">
                <a:extLst>
                  <a:ext uri="{FF2B5EF4-FFF2-40B4-BE49-F238E27FC236}">
                    <a16:creationId xmlns:a16="http://schemas.microsoft.com/office/drawing/2014/main" id="{31441E4B-0AAF-9FE4-76C6-C1C4632A7A4F}"/>
                  </a:ext>
                </a:extLst>
              </p:cNvPr>
              <p:cNvCxnSpPr>
                <a:cxnSpLocks/>
              </p:cNvCxnSpPr>
              <p:nvPr/>
            </p:nvCxnSpPr>
            <p:spPr>
              <a:xfrm flipH="1" flipV="1">
                <a:off x="7457088" y="4554886"/>
                <a:ext cx="488436" cy="8803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49476B00-341B-7F03-1334-D78D45A78CAA}"/>
                </a:ext>
              </a:extLst>
            </p:cNvPr>
            <p:cNvGrpSpPr/>
            <p:nvPr/>
          </p:nvGrpSpPr>
          <p:grpSpPr>
            <a:xfrm>
              <a:off x="1986455" y="4393368"/>
              <a:ext cx="2321982" cy="1514299"/>
              <a:chOff x="1986455" y="4393368"/>
              <a:chExt cx="2321982" cy="1514299"/>
            </a:xfrm>
          </p:grpSpPr>
          <p:sp>
            <p:nvSpPr>
              <p:cNvPr id="2" name="Flowchart: Document 1">
                <a:extLst>
                  <a:ext uri="{FF2B5EF4-FFF2-40B4-BE49-F238E27FC236}">
                    <a16:creationId xmlns:a16="http://schemas.microsoft.com/office/drawing/2014/main" id="{D8DF7F50-274C-2930-9B1E-8B747E32351C}"/>
                  </a:ext>
                </a:extLst>
              </p:cNvPr>
              <p:cNvSpPr/>
              <p:nvPr/>
            </p:nvSpPr>
            <p:spPr>
              <a:xfrm>
                <a:off x="2941268" y="4393368"/>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AEFC60-DC64-5991-928A-CDCE9704631A}"/>
                  </a:ext>
                </a:extLst>
              </p:cNvPr>
              <p:cNvSpPr txBox="1"/>
              <p:nvPr/>
            </p:nvSpPr>
            <p:spPr>
              <a:xfrm>
                <a:off x="1986455" y="5538335"/>
                <a:ext cx="2321982" cy="369332"/>
              </a:xfrm>
              <a:prstGeom prst="rect">
                <a:avLst/>
              </a:prstGeom>
              <a:solidFill>
                <a:schemeClr val="bg2"/>
              </a:solidFill>
            </p:spPr>
            <p:txBody>
              <a:bodyPr wrap="none" rtlCol="0">
                <a:spAutoFit/>
              </a:bodyPr>
              <a:lstStyle/>
              <a:p>
                <a:r>
                  <a:rPr lang="en-US" dirty="0"/>
                  <a:t>Exception request sent</a:t>
                </a:r>
              </a:p>
            </p:txBody>
          </p:sp>
          <p:cxnSp>
            <p:nvCxnSpPr>
              <p:cNvPr id="7" name="Straight Arrow Connector 6">
                <a:extLst>
                  <a:ext uri="{FF2B5EF4-FFF2-40B4-BE49-F238E27FC236}">
                    <a16:creationId xmlns:a16="http://schemas.microsoft.com/office/drawing/2014/main" id="{FB51C5D4-DDF2-373B-3F1B-0224AC57D78E}"/>
                  </a:ext>
                </a:extLst>
              </p:cNvPr>
              <p:cNvCxnSpPr>
                <a:endCxn id="2" idx="2"/>
              </p:cNvCxnSpPr>
              <p:nvPr/>
            </p:nvCxnSpPr>
            <p:spPr>
              <a:xfrm flipH="1" flipV="1">
                <a:off x="3046372" y="4599321"/>
                <a:ext cx="147789" cy="91371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40381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1959771" y="401846"/>
            <a:ext cx="8879995"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Youth turning 18 </a:t>
            </a:r>
            <a:r>
              <a:rPr kumimoji="0" lang="en-US" sz="1800" b="1" i="1" u="none" strike="noStrike" kern="1200" cap="none" spc="0" normalizeH="0" baseline="0" noProof="0" dirty="0">
                <a:ln>
                  <a:noFill/>
                </a:ln>
                <a:solidFill>
                  <a:schemeClr val="tx1"/>
                </a:solidFill>
                <a:effectLst/>
                <a:uLnTx/>
                <a:uFillTx/>
                <a:latin typeface="+mj-lt"/>
                <a:ea typeface="+mn-ea"/>
                <a:cs typeface="+mn-cs"/>
              </a:rPr>
              <a:t>agrees </a:t>
            </a:r>
            <a:r>
              <a:rPr kumimoji="0" lang="en-US" sz="1800" b="1" i="0" u="none" strike="noStrike" kern="1200" cap="none" spc="0" normalizeH="0" baseline="0" noProof="0" dirty="0">
                <a:ln>
                  <a:noFill/>
                </a:ln>
                <a:solidFill>
                  <a:schemeClr val="tx1"/>
                </a:solidFill>
                <a:effectLst/>
                <a:uLnTx/>
                <a:uFillTx/>
                <a:latin typeface="+mj-lt"/>
                <a:ea typeface="+mn-ea"/>
                <a:cs typeface="+mn-cs"/>
              </a:rPr>
              <a:t>with an ONA reassessment reduction with Adult SG during the plan year</a:t>
            </a:r>
          </a:p>
        </p:txBody>
      </p:sp>
      <p:grpSp>
        <p:nvGrpSpPr>
          <p:cNvPr id="52" name="Group 51" descr="2025 Calendar showing an ISP start date of May 1, 2025, using the Adolescent service group. &#10;18th Birthday on June 9, 2025&#10;Adult ONA reduction on August 13, 2025&#10;Service Group letter, including Comparative service group report, cover letter, and exceptions flyer documents sent on August 27, 2025.&#10;ISP review for September 2025.&#10;Notification of Planned Action sent September 18, 2025.&#10;Change form to ISP with reduction on October 1, 2025.&#10;">
            <a:extLst>
              <a:ext uri="{FF2B5EF4-FFF2-40B4-BE49-F238E27FC236}">
                <a16:creationId xmlns:a16="http://schemas.microsoft.com/office/drawing/2014/main" id="{E2C4EB01-610B-78AC-11D7-FC276C92C581}"/>
              </a:ext>
            </a:extLst>
          </p:cNvPr>
          <p:cNvGrpSpPr/>
          <p:nvPr/>
        </p:nvGrpSpPr>
        <p:grpSpPr>
          <a:xfrm>
            <a:off x="838897" y="780574"/>
            <a:ext cx="11399034" cy="5347449"/>
            <a:chOff x="838897" y="780574"/>
            <a:chExt cx="11399034" cy="5347449"/>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918342" y="780574"/>
              <a:ext cx="11319589" cy="4752149"/>
              <a:chOff x="-815864" y="791084"/>
              <a:chExt cx="11319589"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815864" y="2858414"/>
                <a:ext cx="2022926" cy="646331"/>
              </a:xfrm>
              <a:prstGeom prst="rect">
                <a:avLst/>
              </a:prstGeom>
              <a:solidFill>
                <a:schemeClr val="bg2"/>
              </a:solidFill>
            </p:spPr>
            <p:txBody>
              <a:bodyPr wrap="none" rtlCol="0">
                <a:spAutoFit/>
              </a:bodyPr>
              <a:lstStyle/>
              <a:p>
                <a:r>
                  <a:rPr lang="en-US" dirty="0"/>
                  <a:t>ISP start date using </a:t>
                </a:r>
              </a:p>
              <a:p>
                <a:r>
                  <a:rPr lang="en-US" dirty="0"/>
                  <a:t>Adolescent SG</a:t>
                </a:r>
              </a:p>
            </p:txBody>
          </p:sp>
          <p:cxnSp>
            <p:nvCxnSpPr>
              <p:cNvPr id="21" name="Straight Arrow Connector 20">
                <a:extLst>
                  <a:ext uri="{FF2B5EF4-FFF2-40B4-BE49-F238E27FC236}">
                    <a16:creationId xmlns:a16="http://schemas.microsoft.com/office/drawing/2014/main" id="{542C3737-F56A-2AD7-27AE-B3FCB0E385F2}"/>
                  </a:ext>
                </a:extLst>
              </p:cNvPr>
              <p:cNvCxnSpPr>
                <a:cxnSpLocks/>
                <a:endCxn id="8" idx="1"/>
              </p:cNvCxnSpPr>
              <p:nvPr/>
            </p:nvCxnSpPr>
            <p:spPr>
              <a:xfrm flipV="1">
                <a:off x="1177372" y="3048484"/>
                <a:ext cx="514794" cy="313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547944" y="3299453"/>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641019" y="3223128"/>
                <a:ext cx="2138919" cy="369332"/>
              </a:xfrm>
              <a:prstGeom prst="rect">
                <a:avLst/>
              </a:prstGeom>
              <a:solidFill>
                <a:schemeClr val="bg2"/>
              </a:solidFill>
            </p:spPr>
            <p:txBody>
              <a:bodyPr wrap="none" rtlCol="0">
                <a:spAutoFit/>
              </a:bodyPr>
              <a:lstStyle/>
              <a:p>
                <a:r>
                  <a:rPr lang="en-US" dirty="0"/>
                  <a:t>Adult ONA reduction</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758151" y="3407794"/>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547944" y="3678621"/>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p:nvPr/>
            </p:nvCxnSpPr>
            <p:spPr>
              <a:xfrm flipH="1">
                <a:off x="6784321" y="3777126"/>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641018" y="3578527"/>
                <a:ext cx="2862707" cy="1200329"/>
              </a:xfrm>
              <a:prstGeom prst="rect">
                <a:avLst/>
              </a:prstGeom>
              <a:solidFill>
                <a:schemeClr val="bg2"/>
              </a:solidFill>
            </p:spPr>
            <p:txBody>
              <a:bodyPr wrap="none" rtlCol="0">
                <a:spAutoFit/>
              </a:bodyPr>
              <a:lstStyle/>
              <a:p>
                <a:r>
                  <a:rPr lang="en-US" dirty="0"/>
                  <a:t>Service Group letter include:</a:t>
                </a:r>
              </a:p>
              <a:p>
                <a:pPr marL="285750" indent="-285750">
                  <a:buFont typeface="Arial" panose="020B0604020202020204" pitchFamily="34" charset="0"/>
                  <a:buChar char="•"/>
                </a:pPr>
                <a:r>
                  <a:rPr lang="en-US" dirty="0"/>
                  <a:t>Comparative SG report </a:t>
                </a:r>
              </a:p>
              <a:p>
                <a:r>
                  <a:rPr lang="en-US" dirty="0"/>
                  <a:t>      and cover letter</a:t>
                </a:r>
              </a:p>
              <a:p>
                <a:pPr marL="285750" indent="-285750">
                  <a:buFont typeface="Arial" panose="020B0604020202020204" pitchFamily="34" charset="0"/>
                  <a:buChar char="•"/>
                </a:pPr>
                <a:r>
                  <a:rPr lang="en-US" dirty="0"/>
                  <a:t>Exceptions flyer</a:t>
                </a:r>
              </a:p>
            </p:txBody>
          </p:sp>
        </p:grpSp>
        <p:sp>
          <p:nvSpPr>
            <p:cNvPr id="41" name="Left Brace 40">
              <a:extLst>
                <a:ext uri="{FF2B5EF4-FFF2-40B4-BE49-F238E27FC236}">
                  <a16:creationId xmlns:a16="http://schemas.microsoft.com/office/drawing/2014/main" id="{4A2834F0-BCDA-64CA-1808-094CAE4073E2}"/>
                </a:ext>
              </a:extLst>
            </p:cNvPr>
            <p:cNvSpPr/>
            <p:nvPr/>
          </p:nvSpPr>
          <p:spPr>
            <a:xfrm>
              <a:off x="1986455" y="4035972"/>
              <a:ext cx="381750" cy="149675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F683C0-63C3-AF91-A293-6FE96072FC57}"/>
                </a:ext>
              </a:extLst>
            </p:cNvPr>
            <p:cNvSpPr txBox="1"/>
            <p:nvPr/>
          </p:nvSpPr>
          <p:spPr>
            <a:xfrm>
              <a:off x="838897" y="4599681"/>
              <a:ext cx="1147558" cy="369332"/>
            </a:xfrm>
            <a:prstGeom prst="rect">
              <a:avLst/>
            </a:prstGeom>
            <a:noFill/>
          </p:spPr>
          <p:txBody>
            <a:bodyPr wrap="none" rtlCol="0">
              <a:spAutoFit/>
            </a:bodyPr>
            <a:lstStyle/>
            <a:p>
              <a:r>
                <a:rPr lang="en-US" dirty="0"/>
                <a:t>ISP review</a:t>
              </a:r>
            </a:p>
          </p:txBody>
        </p:sp>
        <p:sp>
          <p:nvSpPr>
            <p:cNvPr id="43" name="Flowchart: Document 42">
              <a:extLst>
                <a:ext uri="{FF2B5EF4-FFF2-40B4-BE49-F238E27FC236}">
                  <a16:creationId xmlns:a16="http://schemas.microsoft.com/office/drawing/2014/main" id="{A5509FCA-E907-32A1-5746-A4FBF3345E47}"/>
                </a:ext>
              </a:extLst>
            </p:cNvPr>
            <p:cNvSpPr/>
            <p:nvPr/>
          </p:nvSpPr>
          <p:spPr>
            <a:xfrm>
              <a:off x="3394840" y="4739366"/>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786FC2-FD3B-A1A6-4778-6A3A5D94D8BE}"/>
                </a:ext>
              </a:extLst>
            </p:cNvPr>
            <p:cNvSpPr txBox="1"/>
            <p:nvPr/>
          </p:nvSpPr>
          <p:spPr>
            <a:xfrm>
              <a:off x="2606057" y="5460600"/>
              <a:ext cx="1175450" cy="369332"/>
            </a:xfrm>
            <a:prstGeom prst="rect">
              <a:avLst/>
            </a:prstGeom>
            <a:solidFill>
              <a:schemeClr val="bg2"/>
            </a:solidFill>
          </p:spPr>
          <p:txBody>
            <a:bodyPr wrap="none" rtlCol="0">
              <a:spAutoFit/>
            </a:bodyPr>
            <a:lstStyle/>
            <a:p>
              <a:r>
                <a:rPr lang="en-US" dirty="0"/>
                <a:t>NOPA sent</a:t>
              </a:r>
            </a:p>
          </p:txBody>
        </p:sp>
        <p:cxnSp>
          <p:nvCxnSpPr>
            <p:cNvPr id="46" name="Straight Arrow Connector 45">
              <a:extLst>
                <a:ext uri="{FF2B5EF4-FFF2-40B4-BE49-F238E27FC236}">
                  <a16:creationId xmlns:a16="http://schemas.microsoft.com/office/drawing/2014/main" id="{EE0FC64F-DBDE-326D-6138-4422B3960C69}"/>
                </a:ext>
              </a:extLst>
            </p:cNvPr>
            <p:cNvCxnSpPr>
              <a:stCxn id="44" idx="0"/>
            </p:cNvCxnSpPr>
            <p:nvPr/>
          </p:nvCxnSpPr>
          <p:spPr>
            <a:xfrm flipV="1">
              <a:off x="3193782" y="4949573"/>
              <a:ext cx="239281" cy="5110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C5D3C20F-50A6-78EE-9FDD-DA3EE4A2E222}"/>
                </a:ext>
              </a:extLst>
            </p:cNvPr>
            <p:cNvSpPr/>
            <p:nvPr/>
          </p:nvSpPr>
          <p:spPr>
            <a:xfrm>
              <a:off x="4884063" y="438147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4884063" y="5481692"/>
              <a:ext cx="1896866" cy="646331"/>
            </a:xfrm>
            <a:prstGeom prst="rect">
              <a:avLst/>
            </a:prstGeom>
            <a:solidFill>
              <a:schemeClr val="bg2"/>
            </a:solidFill>
          </p:spPr>
          <p:txBody>
            <a:bodyPr wrap="none" rtlCol="0">
              <a:spAutoFit/>
            </a:bodyPr>
            <a:lstStyle/>
            <a:p>
              <a:pPr algn="ctr"/>
              <a:r>
                <a:rPr lang="en-US" dirty="0"/>
                <a:t>Change form to </a:t>
              </a:r>
            </a:p>
            <a:p>
              <a:pPr algn="ctr"/>
              <a:r>
                <a:rPr lang="en-US" dirty="0"/>
                <a:t>ISP with reduction</a:t>
              </a:r>
            </a:p>
          </p:txBody>
        </p:sp>
        <p:cxnSp>
          <p:nvCxnSpPr>
            <p:cNvPr id="50" name="Straight Arrow Connector 49">
              <a:extLst>
                <a:ext uri="{FF2B5EF4-FFF2-40B4-BE49-F238E27FC236}">
                  <a16:creationId xmlns:a16="http://schemas.microsoft.com/office/drawing/2014/main" id="{31441E4B-0AAF-9FE4-76C6-C1C4632A7A4F}"/>
                </a:ext>
              </a:extLst>
            </p:cNvPr>
            <p:cNvCxnSpPr>
              <a:cxnSpLocks/>
            </p:cNvCxnSpPr>
            <p:nvPr/>
          </p:nvCxnSpPr>
          <p:spPr>
            <a:xfrm flipH="1" flipV="1">
              <a:off x="5031207" y="4580241"/>
              <a:ext cx="488436" cy="8803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1" name="Explosion: 8 Points 10">
            <a:extLst>
              <a:ext uri="{FF2B5EF4-FFF2-40B4-BE49-F238E27FC236}">
                <a16:creationId xmlns:a16="http://schemas.microsoft.com/office/drawing/2014/main" id="{AAE1455E-9393-B9A7-9402-037120EA9563}"/>
              </a:ext>
              <a:ext uri="{C183D7F6-B498-43B3-948B-1728B52AA6E4}">
                <adec:decorative xmlns:adec="http://schemas.microsoft.com/office/drawing/2017/decorative" val="1"/>
              </a:ext>
            </a:extLst>
          </p:cNvPr>
          <p:cNvSpPr/>
          <p:nvPr/>
        </p:nvSpPr>
        <p:spPr>
          <a:xfrm>
            <a:off x="4354937" y="3079925"/>
            <a:ext cx="252248" cy="265386"/>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749FCA-DB6D-461E-00FC-5F69B2DF1C56}"/>
              </a:ext>
            </a:extLst>
          </p:cNvPr>
          <p:cNvSpPr txBox="1"/>
          <p:nvPr/>
        </p:nvSpPr>
        <p:spPr>
          <a:xfrm>
            <a:off x="4461119" y="3666640"/>
            <a:ext cx="1467581" cy="369332"/>
          </a:xfrm>
          <a:prstGeom prst="rect">
            <a:avLst/>
          </a:prstGeom>
          <a:noFill/>
        </p:spPr>
        <p:txBody>
          <a:bodyPr wrap="none" rtlCol="0">
            <a:spAutoFit/>
          </a:bodyPr>
          <a:lstStyle/>
          <a:p>
            <a:r>
              <a:rPr lang="en-US" dirty="0"/>
              <a:t>18</a:t>
            </a:r>
            <a:r>
              <a:rPr lang="en-US" baseline="30000" dirty="0"/>
              <a:t>th</a:t>
            </a:r>
            <a:r>
              <a:rPr lang="en-US" dirty="0"/>
              <a:t> Birthday!</a:t>
            </a:r>
          </a:p>
        </p:txBody>
      </p:sp>
      <p:cxnSp>
        <p:nvCxnSpPr>
          <p:cNvPr id="14" name="Straight Arrow Connector 13">
            <a:extLst>
              <a:ext uri="{FF2B5EF4-FFF2-40B4-BE49-F238E27FC236}">
                <a16:creationId xmlns:a16="http://schemas.microsoft.com/office/drawing/2014/main" id="{5F7AB8A9-9AEB-6FD0-161C-A3A0CB21C327}"/>
              </a:ext>
              <a:ext uri="{C183D7F6-B498-43B3-948B-1728B52AA6E4}">
                <adec:decorative xmlns:adec="http://schemas.microsoft.com/office/drawing/2017/decorative" val="1"/>
              </a:ext>
            </a:extLst>
          </p:cNvPr>
          <p:cNvCxnSpPr>
            <a:stCxn id="12" idx="0"/>
          </p:cNvCxnSpPr>
          <p:nvPr/>
        </p:nvCxnSpPr>
        <p:spPr>
          <a:xfrm flipH="1" flipV="1">
            <a:off x="4573217" y="3212618"/>
            <a:ext cx="621693" cy="4540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1203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1503717" y="383258"/>
            <a:ext cx="918456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Youth turning 18 </a:t>
            </a:r>
            <a:r>
              <a:rPr kumimoji="0" lang="en-US" sz="1800" b="1" i="1" u="none" strike="noStrike" kern="1200" cap="none" spc="0" normalizeH="0" baseline="0" noProof="0" dirty="0">
                <a:ln>
                  <a:noFill/>
                </a:ln>
                <a:solidFill>
                  <a:schemeClr val="tx1"/>
                </a:solidFill>
                <a:effectLst/>
                <a:uLnTx/>
                <a:uFillTx/>
                <a:latin typeface="+mj-lt"/>
                <a:ea typeface="+mn-ea"/>
                <a:cs typeface="+mn-cs"/>
              </a:rPr>
              <a:t>disagrees </a:t>
            </a:r>
            <a:r>
              <a:rPr kumimoji="0" lang="en-US" sz="1800" b="1" i="0" u="none" strike="noStrike" kern="1200" cap="none" spc="0" normalizeH="0" baseline="0" noProof="0" dirty="0">
                <a:ln>
                  <a:noFill/>
                </a:ln>
                <a:solidFill>
                  <a:schemeClr val="tx1"/>
                </a:solidFill>
                <a:effectLst/>
                <a:uLnTx/>
                <a:uFillTx/>
                <a:latin typeface="+mj-lt"/>
                <a:ea typeface="+mn-ea"/>
                <a:cs typeface="+mn-cs"/>
              </a:rPr>
              <a:t>with an ONA reassessment reduction with Adult SG during the plan year</a:t>
            </a:r>
          </a:p>
        </p:txBody>
      </p:sp>
      <p:grpSp>
        <p:nvGrpSpPr>
          <p:cNvPr id="10" name="Group 9" descr="2025 Calendar showing an ISP start date of May 1, 2025, using the Adolescent service group. &#10;18th Birthday on June 9, 2025&#10;Adult ONA reduction on August 13, 2025&#10;Service Group letter, including Comparative service group report, cover letter, and exceptions flyer documents sent on August 27, 2025.&#10;ISP review for September 2025.&#10;Exception request sent September 2, 2025.&#10;Notification of Planned Action sent October 17, 2025.&#10;Change form to ISP with reduction on November 1, 2025.&#10;">
            <a:extLst>
              <a:ext uri="{FF2B5EF4-FFF2-40B4-BE49-F238E27FC236}">
                <a16:creationId xmlns:a16="http://schemas.microsoft.com/office/drawing/2014/main" id="{A0CF5946-19A1-DAD4-828D-DFD3E62E80D9}"/>
              </a:ext>
            </a:extLst>
          </p:cNvPr>
          <p:cNvGrpSpPr/>
          <p:nvPr/>
        </p:nvGrpSpPr>
        <p:grpSpPr>
          <a:xfrm>
            <a:off x="838897" y="780574"/>
            <a:ext cx="11399034" cy="5301002"/>
            <a:chOff x="838897" y="780574"/>
            <a:chExt cx="11399034" cy="5301002"/>
          </a:xfrm>
        </p:grpSpPr>
        <p:grpSp>
          <p:nvGrpSpPr>
            <p:cNvPr id="52" name="Group 51">
              <a:extLst>
                <a:ext uri="{FF2B5EF4-FFF2-40B4-BE49-F238E27FC236}">
                  <a16:creationId xmlns:a16="http://schemas.microsoft.com/office/drawing/2014/main" id="{E2C4EB01-610B-78AC-11D7-FC276C92C581}"/>
                </a:ext>
              </a:extLst>
            </p:cNvPr>
            <p:cNvGrpSpPr/>
            <p:nvPr/>
          </p:nvGrpSpPr>
          <p:grpSpPr>
            <a:xfrm>
              <a:off x="838897" y="780574"/>
              <a:ext cx="11399034" cy="5301002"/>
              <a:chOff x="838897" y="780574"/>
              <a:chExt cx="11399034" cy="5301002"/>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918342" y="780574"/>
                <a:ext cx="11319589" cy="4752149"/>
                <a:chOff x="-815864" y="791084"/>
                <a:chExt cx="11319589"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815864" y="2858414"/>
                  <a:ext cx="2022926" cy="646331"/>
                </a:xfrm>
                <a:prstGeom prst="rect">
                  <a:avLst/>
                </a:prstGeom>
                <a:solidFill>
                  <a:schemeClr val="bg2"/>
                </a:solidFill>
              </p:spPr>
              <p:txBody>
                <a:bodyPr wrap="none" rtlCol="0">
                  <a:spAutoFit/>
                </a:bodyPr>
                <a:lstStyle/>
                <a:p>
                  <a:r>
                    <a:rPr lang="en-US" dirty="0"/>
                    <a:t>ISP start date using </a:t>
                  </a:r>
                </a:p>
                <a:p>
                  <a:r>
                    <a:rPr lang="en-US" dirty="0"/>
                    <a:t>Adolescent SG</a:t>
                  </a:r>
                </a:p>
              </p:txBody>
            </p:sp>
            <p:cxnSp>
              <p:nvCxnSpPr>
                <p:cNvPr id="21" name="Straight Arrow Connector 20">
                  <a:extLst>
                    <a:ext uri="{FF2B5EF4-FFF2-40B4-BE49-F238E27FC236}">
                      <a16:creationId xmlns:a16="http://schemas.microsoft.com/office/drawing/2014/main" id="{542C3737-F56A-2AD7-27AE-B3FCB0E385F2}"/>
                    </a:ext>
                  </a:extLst>
                </p:cNvPr>
                <p:cNvCxnSpPr>
                  <a:cxnSpLocks/>
                  <a:endCxn id="8" idx="1"/>
                </p:cNvCxnSpPr>
                <p:nvPr/>
              </p:nvCxnSpPr>
              <p:spPr>
                <a:xfrm flipV="1">
                  <a:off x="1177372" y="3048484"/>
                  <a:ext cx="514794" cy="313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547944" y="3299453"/>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641019" y="3223128"/>
                  <a:ext cx="2138919" cy="369332"/>
                </a:xfrm>
                <a:prstGeom prst="rect">
                  <a:avLst/>
                </a:prstGeom>
                <a:solidFill>
                  <a:schemeClr val="bg2"/>
                </a:solidFill>
              </p:spPr>
              <p:txBody>
                <a:bodyPr wrap="none" rtlCol="0">
                  <a:spAutoFit/>
                </a:bodyPr>
                <a:lstStyle/>
                <a:p>
                  <a:r>
                    <a:rPr lang="en-US" dirty="0"/>
                    <a:t>Adult ONA reduction</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758151" y="3407794"/>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547944" y="3678621"/>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p:nvPr/>
              </p:nvCxnSpPr>
              <p:spPr>
                <a:xfrm flipH="1">
                  <a:off x="6784321" y="3777126"/>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641018" y="3578527"/>
                  <a:ext cx="2862707" cy="1200329"/>
                </a:xfrm>
                <a:prstGeom prst="rect">
                  <a:avLst/>
                </a:prstGeom>
                <a:solidFill>
                  <a:schemeClr val="bg2"/>
                </a:solidFill>
              </p:spPr>
              <p:txBody>
                <a:bodyPr wrap="none" rtlCol="0">
                  <a:spAutoFit/>
                </a:bodyPr>
                <a:lstStyle/>
                <a:p>
                  <a:r>
                    <a:rPr lang="en-US" dirty="0"/>
                    <a:t>Service Group letter include:</a:t>
                  </a:r>
                </a:p>
                <a:p>
                  <a:pPr marL="285750" indent="-285750">
                    <a:buFont typeface="Arial" panose="020B0604020202020204" pitchFamily="34" charset="0"/>
                    <a:buChar char="•"/>
                  </a:pPr>
                  <a:r>
                    <a:rPr lang="en-US" dirty="0"/>
                    <a:t>Comparative SG report </a:t>
                  </a:r>
                </a:p>
                <a:p>
                  <a:r>
                    <a:rPr lang="en-US" dirty="0"/>
                    <a:t>      and cover letter</a:t>
                  </a:r>
                </a:p>
                <a:p>
                  <a:pPr marL="285750" indent="-285750">
                    <a:buFont typeface="Arial" panose="020B0604020202020204" pitchFamily="34" charset="0"/>
                    <a:buChar char="•"/>
                  </a:pPr>
                  <a:r>
                    <a:rPr lang="en-US" dirty="0"/>
                    <a:t>Exceptions flyer</a:t>
                  </a:r>
                </a:p>
              </p:txBody>
            </p:sp>
          </p:grpSp>
          <p:sp>
            <p:nvSpPr>
              <p:cNvPr id="41" name="Left Brace 40">
                <a:extLst>
                  <a:ext uri="{FF2B5EF4-FFF2-40B4-BE49-F238E27FC236}">
                    <a16:creationId xmlns:a16="http://schemas.microsoft.com/office/drawing/2014/main" id="{4A2834F0-BCDA-64CA-1808-094CAE4073E2}"/>
                  </a:ext>
                </a:extLst>
              </p:cNvPr>
              <p:cNvSpPr/>
              <p:nvPr/>
            </p:nvSpPr>
            <p:spPr>
              <a:xfrm>
                <a:off x="1986455" y="4035972"/>
                <a:ext cx="381750" cy="149675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F683C0-63C3-AF91-A293-6FE96072FC57}"/>
                  </a:ext>
                </a:extLst>
              </p:cNvPr>
              <p:cNvSpPr txBox="1"/>
              <p:nvPr/>
            </p:nvSpPr>
            <p:spPr>
              <a:xfrm>
                <a:off x="838897" y="4599681"/>
                <a:ext cx="1147558" cy="369332"/>
              </a:xfrm>
              <a:prstGeom prst="rect">
                <a:avLst/>
              </a:prstGeom>
              <a:noFill/>
            </p:spPr>
            <p:txBody>
              <a:bodyPr wrap="none" rtlCol="0">
                <a:spAutoFit/>
              </a:bodyPr>
              <a:lstStyle/>
              <a:p>
                <a:r>
                  <a:rPr lang="en-US" dirty="0"/>
                  <a:t>ISP review</a:t>
                </a:r>
              </a:p>
            </p:txBody>
          </p:sp>
          <p:sp>
            <p:nvSpPr>
              <p:cNvPr id="43" name="Flowchart: Document 42">
                <a:extLst>
                  <a:ext uri="{FF2B5EF4-FFF2-40B4-BE49-F238E27FC236}">
                    <a16:creationId xmlns:a16="http://schemas.microsoft.com/office/drawing/2014/main" id="{A5509FCA-E907-32A1-5746-A4FBF3345E47}"/>
                  </a:ext>
                </a:extLst>
              </p:cNvPr>
              <p:cNvSpPr/>
              <p:nvPr/>
            </p:nvSpPr>
            <p:spPr>
              <a:xfrm>
                <a:off x="5328448" y="4747124"/>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786FC2-FD3B-A1A6-4778-6A3A5D94D8BE}"/>
                  </a:ext>
                </a:extLst>
              </p:cNvPr>
              <p:cNvSpPr txBox="1"/>
              <p:nvPr/>
            </p:nvSpPr>
            <p:spPr>
              <a:xfrm>
                <a:off x="4607185" y="5493345"/>
                <a:ext cx="1175450" cy="369332"/>
              </a:xfrm>
              <a:prstGeom prst="rect">
                <a:avLst/>
              </a:prstGeom>
              <a:solidFill>
                <a:schemeClr val="bg2"/>
              </a:solidFill>
            </p:spPr>
            <p:txBody>
              <a:bodyPr wrap="none" rtlCol="0">
                <a:spAutoFit/>
              </a:bodyPr>
              <a:lstStyle/>
              <a:p>
                <a:r>
                  <a:rPr lang="en-US" dirty="0"/>
                  <a:t>NOPA sent</a:t>
                </a:r>
              </a:p>
            </p:txBody>
          </p:sp>
          <p:cxnSp>
            <p:nvCxnSpPr>
              <p:cNvPr id="46" name="Straight Arrow Connector 45">
                <a:extLst>
                  <a:ext uri="{FF2B5EF4-FFF2-40B4-BE49-F238E27FC236}">
                    <a16:creationId xmlns:a16="http://schemas.microsoft.com/office/drawing/2014/main" id="{EE0FC64F-DBDE-326D-6138-4422B3960C69}"/>
                  </a:ext>
                </a:extLst>
              </p:cNvPr>
              <p:cNvCxnSpPr>
                <a:stCxn id="44" idx="0"/>
              </p:cNvCxnSpPr>
              <p:nvPr/>
            </p:nvCxnSpPr>
            <p:spPr>
              <a:xfrm flipV="1">
                <a:off x="5194910" y="4982318"/>
                <a:ext cx="239281" cy="5110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C5D3C20F-50A6-78EE-9FDD-DA3EE4A2E222}"/>
                  </a:ext>
                </a:extLst>
              </p:cNvPr>
              <p:cNvSpPr/>
              <p:nvPr/>
            </p:nvSpPr>
            <p:spPr>
              <a:xfrm>
                <a:off x="7320200" y="440952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6997091" y="5435245"/>
                <a:ext cx="1896866" cy="646331"/>
              </a:xfrm>
              <a:prstGeom prst="rect">
                <a:avLst/>
              </a:prstGeom>
              <a:solidFill>
                <a:schemeClr val="bg2"/>
              </a:solidFill>
            </p:spPr>
            <p:txBody>
              <a:bodyPr wrap="none" rtlCol="0">
                <a:spAutoFit/>
              </a:bodyPr>
              <a:lstStyle/>
              <a:p>
                <a:pPr algn="ctr"/>
                <a:r>
                  <a:rPr lang="en-US" dirty="0"/>
                  <a:t>Change form to </a:t>
                </a:r>
              </a:p>
              <a:p>
                <a:pPr algn="ctr"/>
                <a:r>
                  <a:rPr lang="en-US" dirty="0"/>
                  <a:t>ISP with reduction</a:t>
                </a:r>
              </a:p>
            </p:txBody>
          </p:sp>
          <p:cxnSp>
            <p:nvCxnSpPr>
              <p:cNvPr id="50" name="Straight Arrow Connector 49">
                <a:extLst>
                  <a:ext uri="{FF2B5EF4-FFF2-40B4-BE49-F238E27FC236}">
                    <a16:creationId xmlns:a16="http://schemas.microsoft.com/office/drawing/2014/main" id="{31441E4B-0AAF-9FE4-76C6-C1C4632A7A4F}"/>
                  </a:ext>
                </a:extLst>
              </p:cNvPr>
              <p:cNvCxnSpPr>
                <a:cxnSpLocks/>
              </p:cNvCxnSpPr>
              <p:nvPr/>
            </p:nvCxnSpPr>
            <p:spPr>
              <a:xfrm flipH="1" flipV="1">
                <a:off x="7457088" y="4554886"/>
                <a:ext cx="488436" cy="8803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49476B00-341B-7F03-1334-D78D45A78CAA}"/>
                </a:ext>
              </a:extLst>
            </p:cNvPr>
            <p:cNvGrpSpPr/>
            <p:nvPr/>
          </p:nvGrpSpPr>
          <p:grpSpPr>
            <a:xfrm>
              <a:off x="1986455" y="4393368"/>
              <a:ext cx="2321982" cy="1514299"/>
              <a:chOff x="1986455" y="4393368"/>
              <a:chExt cx="2321982" cy="1514299"/>
            </a:xfrm>
          </p:grpSpPr>
          <p:sp>
            <p:nvSpPr>
              <p:cNvPr id="2" name="Flowchart: Document 1">
                <a:extLst>
                  <a:ext uri="{FF2B5EF4-FFF2-40B4-BE49-F238E27FC236}">
                    <a16:creationId xmlns:a16="http://schemas.microsoft.com/office/drawing/2014/main" id="{D8DF7F50-274C-2930-9B1E-8B747E32351C}"/>
                  </a:ext>
                </a:extLst>
              </p:cNvPr>
              <p:cNvSpPr/>
              <p:nvPr/>
            </p:nvSpPr>
            <p:spPr>
              <a:xfrm>
                <a:off x="2941268" y="4393368"/>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AEFC60-DC64-5991-928A-CDCE9704631A}"/>
                  </a:ext>
                </a:extLst>
              </p:cNvPr>
              <p:cNvSpPr txBox="1"/>
              <p:nvPr/>
            </p:nvSpPr>
            <p:spPr>
              <a:xfrm>
                <a:off x="1986455" y="5538335"/>
                <a:ext cx="2321982" cy="369332"/>
              </a:xfrm>
              <a:prstGeom prst="rect">
                <a:avLst/>
              </a:prstGeom>
              <a:solidFill>
                <a:schemeClr val="bg2"/>
              </a:solidFill>
            </p:spPr>
            <p:txBody>
              <a:bodyPr wrap="none" rtlCol="0">
                <a:spAutoFit/>
              </a:bodyPr>
              <a:lstStyle/>
              <a:p>
                <a:r>
                  <a:rPr lang="en-US" dirty="0"/>
                  <a:t>Exception request sent</a:t>
                </a:r>
              </a:p>
            </p:txBody>
          </p:sp>
          <p:cxnSp>
            <p:nvCxnSpPr>
              <p:cNvPr id="7" name="Straight Arrow Connector 6">
                <a:extLst>
                  <a:ext uri="{FF2B5EF4-FFF2-40B4-BE49-F238E27FC236}">
                    <a16:creationId xmlns:a16="http://schemas.microsoft.com/office/drawing/2014/main" id="{FB51C5D4-DDF2-373B-3F1B-0224AC57D78E}"/>
                  </a:ext>
                </a:extLst>
              </p:cNvPr>
              <p:cNvCxnSpPr>
                <a:endCxn id="2" idx="2"/>
              </p:cNvCxnSpPr>
              <p:nvPr/>
            </p:nvCxnSpPr>
            <p:spPr>
              <a:xfrm flipH="1" flipV="1">
                <a:off x="3046372" y="4599321"/>
                <a:ext cx="147789" cy="91371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sp>
        <p:nvSpPr>
          <p:cNvPr id="11" name="Explosion: 8 Points 10">
            <a:extLst>
              <a:ext uri="{FF2B5EF4-FFF2-40B4-BE49-F238E27FC236}">
                <a16:creationId xmlns:a16="http://schemas.microsoft.com/office/drawing/2014/main" id="{AAE1455E-9393-B9A7-9402-037120EA9563}"/>
              </a:ext>
              <a:ext uri="{C183D7F6-B498-43B3-948B-1728B52AA6E4}">
                <adec:decorative xmlns:adec="http://schemas.microsoft.com/office/drawing/2017/decorative" val="1"/>
              </a:ext>
            </a:extLst>
          </p:cNvPr>
          <p:cNvSpPr/>
          <p:nvPr/>
        </p:nvSpPr>
        <p:spPr>
          <a:xfrm>
            <a:off x="4354937" y="3079925"/>
            <a:ext cx="252248" cy="265386"/>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749FCA-DB6D-461E-00FC-5F69B2DF1C56}"/>
              </a:ext>
            </a:extLst>
          </p:cNvPr>
          <p:cNvSpPr txBox="1"/>
          <p:nvPr/>
        </p:nvSpPr>
        <p:spPr>
          <a:xfrm>
            <a:off x="4461119" y="3666640"/>
            <a:ext cx="1467581" cy="369332"/>
          </a:xfrm>
          <a:prstGeom prst="rect">
            <a:avLst/>
          </a:prstGeom>
          <a:solidFill>
            <a:schemeClr val="bg2"/>
          </a:solidFill>
        </p:spPr>
        <p:txBody>
          <a:bodyPr wrap="none" rtlCol="0">
            <a:spAutoFit/>
          </a:bodyPr>
          <a:lstStyle/>
          <a:p>
            <a:r>
              <a:rPr lang="en-US" dirty="0"/>
              <a:t>18</a:t>
            </a:r>
            <a:r>
              <a:rPr lang="en-US" baseline="30000" dirty="0"/>
              <a:t>th</a:t>
            </a:r>
            <a:r>
              <a:rPr lang="en-US" dirty="0"/>
              <a:t> Birthday!</a:t>
            </a:r>
          </a:p>
        </p:txBody>
      </p:sp>
      <p:cxnSp>
        <p:nvCxnSpPr>
          <p:cNvPr id="14" name="Straight Arrow Connector 13">
            <a:extLst>
              <a:ext uri="{FF2B5EF4-FFF2-40B4-BE49-F238E27FC236}">
                <a16:creationId xmlns:a16="http://schemas.microsoft.com/office/drawing/2014/main" id="{5F7AB8A9-9AEB-6FD0-161C-A3A0CB21C327}"/>
              </a:ext>
              <a:ext uri="{C183D7F6-B498-43B3-948B-1728B52AA6E4}">
                <adec:decorative xmlns:adec="http://schemas.microsoft.com/office/drawing/2017/decorative" val="1"/>
              </a:ext>
            </a:extLst>
          </p:cNvPr>
          <p:cNvCxnSpPr>
            <a:stCxn id="12" idx="0"/>
          </p:cNvCxnSpPr>
          <p:nvPr/>
        </p:nvCxnSpPr>
        <p:spPr>
          <a:xfrm flipH="1" flipV="1">
            <a:off x="4573217" y="3212618"/>
            <a:ext cx="621693" cy="4540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60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1959771" y="401846"/>
            <a:ext cx="8147615"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Youth turning 18 with an ONA reassessment </a:t>
            </a:r>
            <a:r>
              <a:rPr kumimoji="0" lang="en-US" sz="1800" b="1" i="1" u="none" strike="noStrike" kern="1200" cap="none" spc="0" normalizeH="0" baseline="0" noProof="0" dirty="0">
                <a:ln>
                  <a:noFill/>
                </a:ln>
                <a:solidFill>
                  <a:schemeClr val="tx1"/>
                </a:solidFill>
                <a:effectLst/>
                <a:uLnTx/>
                <a:uFillTx/>
                <a:latin typeface="+mj-lt"/>
                <a:ea typeface="+mn-ea"/>
                <a:cs typeface="+mn-cs"/>
              </a:rPr>
              <a:t>increase</a:t>
            </a:r>
            <a:r>
              <a:rPr kumimoji="0" lang="en-US" sz="1800" b="1" i="0" u="none" strike="noStrike" kern="1200" cap="none" spc="0" normalizeH="0" baseline="0" noProof="0" dirty="0">
                <a:ln>
                  <a:noFill/>
                </a:ln>
                <a:solidFill>
                  <a:schemeClr val="tx1"/>
                </a:solidFill>
                <a:effectLst/>
                <a:uLnTx/>
                <a:uFillTx/>
                <a:latin typeface="+mj-lt"/>
                <a:ea typeface="+mn-ea"/>
                <a:cs typeface="+mn-cs"/>
              </a:rPr>
              <a:t> with Adult SG during the plan year</a:t>
            </a:r>
          </a:p>
        </p:txBody>
      </p:sp>
      <p:grpSp>
        <p:nvGrpSpPr>
          <p:cNvPr id="4" name="Group 3" descr="2025 Calendar showing an ISP start date of May 1, 2025, using the Adolescent service group. &#10;18th Birthday on June 9, 2025&#10;Adult ONA reduction on August 13, 2025&#10;Service Group letter, including Comparative service group report, cover letter, and exceptions flyer documents sent on August 27, 2025.&#10;ISP review for September 2025.&#10;Change form to ISP with increase on September 3, 2025.&#10;">
            <a:extLst>
              <a:ext uri="{FF2B5EF4-FFF2-40B4-BE49-F238E27FC236}">
                <a16:creationId xmlns:a16="http://schemas.microsoft.com/office/drawing/2014/main" id="{76220DDC-AF0E-1F43-D396-811DB2BA37E0}"/>
              </a:ext>
            </a:extLst>
          </p:cNvPr>
          <p:cNvGrpSpPr/>
          <p:nvPr/>
        </p:nvGrpSpPr>
        <p:grpSpPr>
          <a:xfrm>
            <a:off x="396483" y="875167"/>
            <a:ext cx="11399034" cy="5367110"/>
            <a:chOff x="838897" y="780574"/>
            <a:chExt cx="11399034" cy="5367110"/>
          </a:xfrm>
        </p:grpSpPr>
        <p:grpSp>
          <p:nvGrpSpPr>
            <p:cNvPr id="52" name="Group 51">
              <a:extLst>
                <a:ext uri="{FF2B5EF4-FFF2-40B4-BE49-F238E27FC236}">
                  <a16:creationId xmlns:a16="http://schemas.microsoft.com/office/drawing/2014/main" id="{E2C4EB01-610B-78AC-11D7-FC276C92C581}"/>
                </a:ext>
              </a:extLst>
            </p:cNvPr>
            <p:cNvGrpSpPr/>
            <p:nvPr/>
          </p:nvGrpSpPr>
          <p:grpSpPr>
            <a:xfrm>
              <a:off x="838897" y="780574"/>
              <a:ext cx="11399034" cy="5367110"/>
              <a:chOff x="838897" y="780574"/>
              <a:chExt cx="11399034" cy="5367110"/>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918342" y="780574"/>
                <a:ext cx="11319589" cy="4752149"/>
                <a:chOff x="-815864" y="791084"/>
                <a:chExt cx="11319589"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815864" y="2858414"/>
                  <a:ext cx="2022926" cy="646331"/>
                </a:xfrm>
                <a:prstGeom prst="rect">
                  <a:avLst/>
                </a:prstGeom>
                <a:solidFill>
                  <a:schemeClr val="bg2"/>
                </a:solidFill>
              </p:spPr>
              <p:txBody>
                <a:bodyPr wrap="none" rtlCol="0">
                  <a:spAutoFit/>
                </a:bodyPr>
                <a:lstStyle/>
                <a:p>
                  <a:r>
                    <a:rPr lang="en-US" dirty="0"/>
                    <a:t>ISP start date using </a:t>
                  </a:r>
                </a:p>
                <a:p>
                  <a:r>
                    <a:rPr lang="en-US" dirty="0"/>
                    <a:t>Adolescent SG</a:t>
                  </a:r>
                </a:p>
              </p:txBody>
            </p:sp>
            <p:cxnSp>
              <p:nvCxnSpPr>
                <p:cNvPr id="21" name="Straight Arrow Connector 20">
                  <a:extLst>
                    <a:ext uri="{FF2B5EF4-FFF2-40B4-BE49-F238E27FC236}">
                      <a16:creationId xmlns:a16="http://schemas.microsoft.com/office/drawing/2014/main" id="{542C3737-F56A-2AD7-27AE-B3FCB0E385F2}"/>
                    </a:ext>
                  </a:extLst>
                </p:cNvPr>
                <p:cNvCxnSpPr>
                  <a:cxnSpLocks/>
                  <a:endCxn id="8" idx="1"/>
                </p:cNvCxnSpPr>
                <p:nvPr/>
              </p:nvCxnSpPr>
              <p:spPr>
                <a:xfrm flipV="1">
                  <a:off x="1177372" y="3048484"/>
                  <a:ext cx="514794" cy="313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547944" y="3299453"/>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641019" y="3223128"/>
                  <a:ext cx="2012282" cy="369332"/>
                </a:xfrm>
                <a:prstGeom prst="rect">
                  <a:avLst/>
                </a:prstGeom>
                <a:solidFill>
                  <a:schemeClr val="bg2"/>
                </a:solidFill>
              </p:spPr>
              <p:txBody>
                <a:bodyPr wrap="none" rtlCol="0">
                  <a:spAutoFit/>
                </a:bodyPr>
                <a:lstStyle/>
                <a:p>
                  <a:r>
                    <a:rPr lang="en-US" dirty="0"/>
                    <a:t>Adult ONA increase</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758151" y="3407794"/>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547944" y="3678621"/>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p:nvPr/>
              </p:nvCxnSpPr>
              <p:spPr>
                <a:xfrm flipH="1">
                  <a:off x="6784321" y="3777126"/>
                  <a:ext cx="882868" cy="19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641018" y="3578527"/>
                  <a:ext cx="2862707" cy="1200329"/>
                </a:xfrm>
                <a:prstGeom prst="rect">
                  <a:avLst/>
                </a:prstGeom>
                <a:solidFill>
                  <a:schemeClr val="bg2"/>
                </a:solidFill>
              </p:spPr>
              <p:txBody>
                <a:bodyPr wrap="none" rtlCol="0">
                  <a:spAutoFit/>
                </a:bodyPr>
                <a:lstStyle/>
                <a:p>
                  <a:r>
                    <a:rPr lang="en-US" dirty="0"/>
                    <a:t>Service Group letter include:</a:t>
                  </a:r>
                </a:p>
                <a:p>
                  <a:pPr marL="285750" indent="-285750">
                    <a:buFont typeface="Arial" panose="020B0604020202020204" pitchFamily="34" charset="0"/>
                    <a:buChar char="•"/>
                  </a:pPr>
                  <a:r>
                    <a:rPr lang="en-US" dirty="0"/>
                    <a:t>Comparative SG report </a:t>
                  </a:r>
                </a:p>
                <a:p>
                  <a:r>
                    <a:rPr lang="en-US" dirty="0"/>
                    <a:t>      and cover letter</a:t>
                  </a:r>
                </a:p>
                <a:p>
                  <a:pPr marL="285750" indent="-285750">
                    <a:buFont typeface="Arial" panose="020B0604020202020204" pitchFamily="34" charset="0"/>
                    <a:buChar char="•"/>
                  </a:pPr>
                  <a:r>
                    <a:rPr lang="en-US" dirty="0"/>
                    <a:t>Exceptions flyer</a:t>
                  </a:r>
                </a:p>
              </p:txBody>
            </p:sp>
          </p:grpSp>
          <p:sp>
            <p:nvSpPr>
              <p:cNvPr id="41" name="Left Brace 40">
                <a:extLst>
                  <a:ext uri="{FF2B5EF4-FFF2-40B4-BE49-F238E27FC236}">
                    <a16:creationId xmlns:a16="http://schemas.microsoft.com/office/drawing/2014/main" id="{4A2834F0-BCDA-64CA-1808-094CAE4073E2}"/>
                  </a:ext>
                </a:extLst>
              </p:cNvPr>
              <p:cNvSpPr/>
              <p:nvPr/>
            </p:nvSpPr>
            <p:spPr>
              <a:xfrm>
                <a:off x="1986455" y="4035972"/>
                <a:ext cx="381750" cy="149675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70F683C0-63C3-AF91-A293-6FE96072FC57}"/>
                  </a:ext>
                </a:extLst>
              </p:cNvPr>
              <p:cNvSpPr txBox="1"/>
              <p:nvPr/>
            </p:nvSpPr>
            <p:spPr>
              <a:xfrm>
                <a:off x="838897" y="4599681"/>
                <a:ext cx="1147558" cy="369332"/>
              </a:xfrm>
              <a:prstGeom prst="rect">
                <a:avLst/>
              </a:prstGeom>
              <a:solidFill>
                <a:schemeClr val="bg2"/>
              </a:solidFill>
            </p:spPr>
            <p:txBody>
              <a:bodyPr wrap="none" rtlCol="0">
                <a:spAutoFit/>
              </a:bodyPr>
              <a:lstStyle/>
              <a:p>
                <a:r>
                  <a:rPr lang="en-US" dirty="0"/>
                  <a:t>ISP review</a:t>
                </a:r>
              </a:p>
            </p:txBody>
          </p:sp>
          <p:sp>
            <p:nvSpPr>
              <p:cNvPr id="47" name="Rectangle 46">
                <a:extLst>
                  <a:ext uri="{FF2B5EF4-FFF2-40B4-BE49-F238E27FC236}">
                    <a16:creationId xmlns:a16="http://schemas.microsoft.com/office/drawing/2014/main" id="{C5D3C20F-50A6-78EE-9FDD-DA3EE4A2E222}"/>
                  </a:ext>
                </a:extLst>
              </p:cNvPr>
              <p:cNvSpPr/>
              <p:nvPr/>
            </p:nvSpPr>
            <p:spPr>
              <a:xfrm>
                <a:off x="3168975" y="439008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3490556" y="5501353"/>
                <a:ext cx="1770229" cy="646331"/>
              </a:xfrm>
              <a:prstGeom prst="rect">
                <a:avLst/>
              </a:prstGeom>
              <a:solidFill>
                <a:schemeClr val="bg2"/>
              </a:solidFill>
            </p:spPr>
            <p:txBody>
              <a:bodyPr wrap="none" rtlCol="0">
                <a:spAutoFit/>
              </a:bodyPr>
              <a:lstStyle/>
              <a:p>
                <a:pPr algn="ctr"/>
                <a:r>
                  <a:rPr lang="en-US" dirty="0"/>
                  <a:t>Change form to </a:t>
                </a:r>
              </a:p>
              <a:p>
                <a:pPr algn="ctr"/>
                <a:r>
                  <a:rPr lang="en-US" dirty="0"/>
                  <a:t>ISP with increase</a:t>
                </a:r>
              </a:p>
            </p:txBody>
          </p:sp>
          <p:cxnSp>
            <p:nvCxnSpPr>
              <p:cNvPr id="50" name="Straight Arrow Connector 49">
                <a:extLst>
                  <a:ext uri="{FF2B5EF4-FFF2-40B4-BE49-F238E27FC236}">
                    <a16:creationId xmlns:a16="http://schemas.microsoft.com/office/drawing/2014/main" id="{31441E4B-0AAF-9FE4-76C6-C1C4632A7A4F}"/>
                  </a:ext>
                </a:extLst>
              </p:cNvPr>
              <p:cNvCxnSpPr>
                <a:cxnSpLocks/>
                <a:stCxn id="48" idx="0"/>
                <a:endCxn id="47" idx="3"/>
              </p:cNvCxnSpPr>
              <p:nvPr/>
            </p:nvCxnSpPr>
            <p:spPr>
              <a:xfrm flipH="1" flipV="1">
                <a:off x="3316119" y="4485164"/>
                <a:ext cx="1059552" cy="101618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1" name="Explosion: 8 Points 10">
              <a:extLst>
                <a:ext uri="{FF2B5EF4-FFF2-40B4-BE49-F238E27FC236}">
                  <a16:creationId xmlns:a16="http://schemas.microsoft.com/office/drawing/2014/main" id="{AAE1455E-9393-B9A7-9402-037120EA9563}"/>
                </a:ext>
              </a:extLst>
            </p:cNvPr>
            <p:cNvSpPr/>
            <p:nvPr/>
          </p:nvSpPr>
          <p:spPr>
            <a:xfrm>
              <a:off x="4354937" y="3079925"/>
              <a:ext cx="252248" cy="265386"/>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749FCA-DB6D-461E-00FC-5F69B2DF1C56}"/>
                </a:ext>
              </a:extLst>
            </p:cNvPr>
            <p:cNvSpPr txBox="1"/>
            <p:nvPr/>
          </p:nvSpPr>
          <p:spPr>
            <a:xfrm>
              <a:off x="4461119" y="3666640"/>
              <a:ext cx="1467581" cy="369332"/>
            </a:xfrm>
            <a:prstGeom prst="rect">
              <a:avLst/>
            </a:prstGeom>
            <a:solidFill>
              <a:schemeClr val="bg2"/>
            </a:solidFill>
          </p:spPr>
          <p:txBody>
            <a:bodyPr wrap="none" rtlCol="0">
              <a:spAutoFit/>
            </a:bodyPr>
            <a:lstStyle/>
            <a:p>
              <a:r>
                <a:rPr lang="en-US" dirty="0"/>
                <a:t>18</a:t>
              </a:r>
              <a:r>
                <a:rPr lang="en-US" baseline="30000" dirty="0"/>
                <a:t>th</a:t>
              </a:r>
              <a:r>
                <a:rPr lang="en-US" dirty="0"/>
                <a:t> Birthday!</a:t>
              </a:r>
            </a:p>
          </p:txBody>
        </p:sp>
        <p:cxnSp>
          <p:nvCxnSpPr>
            <p:cNvPr id="14" name="Straight Arrow Connector 13">
              <a:extLst>
                <a:ext uri="{FF2B5EF4-FFF2-40B4-BE49-F238E27FC236}">
                  <a16:creationId xmlns:a16="http://schemas.microsoft.com/office/drawing/2014/main" id="{5F7AB8A9-9AEB-6FD0-161C-A3A0CB21C327}"/>
                </a:ext>
              </a:extLst>
            </p:cNvPr>
            <p:cNvCxnSpPr>
              <a:stCxn id="12" idx="0"/>
            </p:cNvCxnSpPr>
            <p:nvPr/>
          </p:nvCxnSpPr>
          <p:spPr>
            <a:xfrm flipH="1" flipV="1">
              <a:off x="4573217" y="3212618"/>
              <a:ext cx="621693" cy="4540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98287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1959771" y="401846"/>
            <a:ext cx="894084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Youth turning 18 </a:t>
            </a:r>
            <a:r>
              <a:rPr kumimoji="0" lang="en-US" sz="1800" b="1" i="1" u="none" strike="noStrike" kern="1200" cap="none" spc="0" normalizeH="0" baseline="0" noProof="0" dirty="0">
                <a:ln>
                  <a:noFill/>
                </a:ln>
                <a:solidFill>
                  <a:schemeClr val="tx1"/>
                </a:solidFill>
                <a:effectLst/>
                <a:uLnTx/>
                <a:uFillTx/>
                <a:latin typeface="+mj-lt"/>
                <a:ea typeface="+mn-ea"/>
                <a:cs typeface="+mn-cs"/>
              </a:rPr>
              <a:t>agrees </a:t>
            </a:r>
            <a:r>
              <a:rPr kumimoji="0" lang="en-US" sz="1800" b="1" i="0" u="none" strike="noStrike" kern="1200" cap="none" spc="0" normalizeH="0" baseline="0" noProof="0" dirty="0">
                <a:ln>
                  <a:noFill/>
                </a:ln>
                <a:solidFill>
                  <a:schemeClr val="tx1"/>
                </a:solidFill>
                <a:effectLst/>
                <a:uLnTx/>
                <a:uFillTx/>
                <a:latin typeface="+mj-lt"/>
                <a:ea typeface="+mn-ea"/>
                <a:cs typeface="+mn-cs"/>
              </a:rPr>
              <a:t>with an ONA reassessment reduction with Adult SG before the plan year</a:t>
            </a:r>
          </a:p>
        </p:txBody>
      </p:sp>
      <p:grpSp>
        <p:nvGrpSpPr>
          <p:cNvPr id="52" name="Group 51" descr="2025 Calendar showing an Adult ONA on April 15, 2025, within the 60 day ONA age grace period.&#10;Service Group letter, including Comparative service group report, cover letter, and exceptions flyer documents sent on April 29, 2025.&#10;ISP start date of May 1, 2025, using the higher Adolescent service group for one month and including the reduction the Adult ONA service group after one month. &#10;Notification of Planned Action sent May 16, 2025.&#10;Reduction to lower Adult service group takes effect June1, 2025.&#10;18th Birthday on June 9, 2025.&#10;">
            <a:extLst>
              <a:ext uri="{FF2B5EF4-FFF2-40B4-BE49-F238E27FC236}">
                <a16:creationId xmlns:a16="http://schemas.microsoft.com/office/drawing/2014/main" id="{E2C4EB01-610B-78AC-11D7-FC276C92C581}"/>
              </a:ext>
            </a:extLst>
          </p:cNvPr>
          <p:cNvGrpSpPr/>
          <p:nvPr/>
        </p:nvGrpSpPr>
        <p:grpSpPr>
          <a:xfrm>
            <a:off x="172145" y="780574"/>
            <a:ext cx="11820158" cy="5173804"/>
            <a:chOff x="172145" y="780574"/>
            <a:chExt cx="11820158" cy="5173804"/>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172145" y="780574"/>
              <a:ext cx="11820158" cy="4752149"/>
              <a:chOff x="-1562061" y="791084"/>
              <a:chExt cx="11820158"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1562061" y="2899962"/>
                <a:ext cx="2636940" cy="923330"/>
              </a:xfrm>
              <a:prstGeom prst="rect">
                <a:avLst/>
              </a:prstGeom>
              <a:solidFill>
                <a:schemeClr val="bg2"/>
              </a:solidFill>
            </p:spPr>
            <p:txBody>
              <a:bodyPr wrap="none" rtlCol="0">
                <a:spAutoFit/>
              </a:bodyPr>
              <a:lstStyle/>
              <a:p>
                <a:r>
                  <a:rPr lang="en-US" dirty="0"/>
                  <a:t>ISP start date using </a:t>
                </a:r>
              </a:p>
              <a:p>
                <a:r>
                  <a:rPr lang="en-US" dirty="0"/>
                  <a:t>Higher Adolescent SG </a:t>
                </a:r>
              </a:p>
              <a:p>
                <a:r>
                  <a:rPr lang="en-US" dirty="0"/>
                  <a:t>with reduction in 1 month</a:t>
                </a:r>
              </a:p>
            </p:txBody>
          </p:sp>
          <p:cxnSp>
            <p:nvCxnSpPr>
              <p:cNvPr id="21" name="Straight Arrow Connector 20">
                <a:extLst>
                  <a:ext uri="{FF2B5EF4-FFF2-40B4-BE49-F238E27FC236}">
                    <a16:creationId xmlns:a16="http://schemas.microsoft.com/office/drawing/2014/main" id="{542C3737-F56A-2AD7-27AE-B3FCB0E385F2}"/>
                  </a:ext>
                </a:extLst>
              </p:cNvPr>
              <p:cNvCxnSpPr>
                <a:cxnSpLocks/>
                <a:endCxn id="8" idx="1"/>
              </p:cNvCxnSpPr>
              <p:nvPr/>
            </p:nvCxnSpPr>
            <p:spPr>
              <a:xfrm flipV="1">
                <a:off x="443124" y="3048484"/>
                <a:ext cx="1249042" cy="950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324987" y="1789756"/>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877396" y="1532065"/>
                <a:ext cx="2138919" cy="369332"/>
              </a:xfrm>
              <a:prstGeom prst="rect">
                <a:avLst/>
              </a:prstGeom>
              <a:solidFill>
                <a:schemeClr val="bg2"/>
              </a:solidFill>
            </p:spPr>
            <p:txBody>
              <a:bodyPr wrap="none" rtlCol="0">
                <a:spAutoFit/>
              </a:bodyPr>
              <a:lstStyle/>
              <a:p>
                <a:r>
                  <a:rPr lang="en-US" dirty="0"/>
                  <a:t>Adult ONA reduction</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535194" y="1716731"/>
                <a:ext cx="1342202" cy="1832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359841" y="2191930"/>
                <a:ext cx="175353"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a:cxnSpLocks/>
              </p:cNvCxnSpPr>
              <p:nvPr/>
            </p:nvCxnSpPr>
            <p:spPr>
              <a:xfrm flipH="1">
                <a:off x="6535194" y="2098622"/>
                <a:ext cx="1361027" cy="1693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870050" y="1900023"/>
                <a:ext cx="2388047" cy="1754326"/>
              </a:xfrm>
              <a:prstGeom prst="rect">
                <a:avLst/>
              </a:prstGeom>
              <a:solidFill>
                <a:schemeClr val="bg2"/>
              </a:solidFill>
            </p:spPr>
            <p:txBody>
              <a:bodyPr wrap="square" rtlCol="0">
                <a:spAutoFit/>
              </a:bodyPr>
              <a:lstStyle/>
              <a:p>
                <a:r>
                  <a:rPr lang="en-US" dirty="0"/>
                  <a:t>Service Group letter include:</a:t>
                </a:r>
              </a:p>
              <a:p>
                <a:pPr marL="285750" indent="-285750">
                  <a:buFont typeface="Arial" panose="020B0604020202020204" pitchFamily="34" charset="0"/>
                  <a:buChar char="•"/>
                </a:pPr>
                <a:r>
                  <a:rPr lang="en-US" dirty="0"/>
                  <a:t>Comparative SG report and cover letter</a:t>
                </a:r>
              </a:p>
              <a:p>
                <a:pPr marL="285750" indent="-285750">
                  <a:buFont typeface="Arial" panose="020B0604020202020204" pitchFamily="34" charset="0"/>
                  <a:buChar char="•"/>
                </a:pPr>
                <a:r>
                  <a:rPr lang="en-US" dirty="0"/>
                  <a:t>Exceptions flyer</a:t>
                </a:r>
              </a:p>
            </p:txBody>
          </p:sp>
        </p:grpSp>
        <p:sp>
          <p:nvSpPr>
            <p:cNvPr id="43" name="Flowchart: Document 42">
              <a:extLst>
                <a:ext uri="{FF2B5EF4-FFF2-40B4-BE49-F238E27FC236}">
                  <a16:creationId xmlns:a16="http://schemas.microsoft.com/office/drawing/2014/main" id="{A5509FCA-E907-32A1-5746-A4FBF3345E47}"/>
                </a:ext>
              </a:extLst>
            </p:cNvPr>
            <p:cNvSpPr/>
            <p:nvPr/>
          </p:nvSpPr>
          <p:spPr>
            <a:xfrm>
              <a:off x="3629220" y="3315250"/>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786FC2-FD3B-A1A6-4778-6A3A5D94D8BE}"/>
                </a:ext>
              </a:extLst>
            </p:cNvPr>
            <p:cNvSpPr txBox="1"/>
            <p:nvPr/>
          </p:nvSpPr>
          <p:spPr>
            <a:xfrm>
              <a:off x="1027752" y="3807425"/>
              <a:ext cx="1175450" cy="369332"/>
            </a:xfrm>
            <a:prstGeom prst="rect">
              <a:avLst/>
            </a:prstGeom>
            <a:solidFill>
              <a:schemeClr val="bg2"/>
            </a:solidFill>
          </p:spPr>
          <p:txBody>
            <a:bodyPr wrap="none" rtlCol="0">
              <a:spAutoFit/>
            </a:bodyPr>
            <a:lstStyle/>
            <a:p>
              <a:r>
                <a:rPr lang="en-US" dirty="0"/>
                <a:t>NOPA sent</a:t>
              </a:r>
            </a:p>
          </p:txBody>
        </p:sp>
        <p:cxnSp>
          <p:nvCxnSpPr>
            <p:cNvPr id="46" name="Straight Arrow Connector 45">
              <a:extLst>
                <a:ext uri="{FF2B5EF4-FFF2-40B4-BE49-F238E27FC236}">
                  <a16:creationId xmlns:a16="http://schemas.microsoft.com/office/drawing/2014/main" id="{EE0FC64F-DBDE-326D-6138-4422B3960C69}"/>
                </a:ext>
              </a:extLst>
            </p:cNvPr>
            <p:cNvCxnSpPr>
              <a:cxnSpLocks/>
            </p:cNvCxnSpPr>
            <p:nvPr/>
          </p:nvCxnSpPr>
          <p:spPr>
            <a:xfrm flipV="1">
              <a:off x="2185489" y="3439629"/>
              <a:ext cx="1443731" cy="55246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C5D3C20F-50A6-78EE-9FDD-DA3EE4A2E222}"/>
                </a:ext>
              </a:extLst>
            </p:cNvPr>
            <p:cNvSpPr/>
            <p:nvPr/>
          </p:nvSpPr>
          <p:spPr>
            <a:xfrm>
              <a:off x="4174226" y="294289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3049501" y="5585046"/>
              <a:ext cx="2249462" cy="369332"/>
            </a:xfrm>
            <a:prstGeom prst="rect">
              <a:avLst/>
            </a:prstGeom>
            <a:solidFill>
              <a:schemeClr val="bg2"/>
            </a:solidFill>
          </p:spPr>
          <p:txBody>
            <a:bodyPr wrap="none" rtlCol="0">
              <a:spAutoFit/>
            </a:bodyPr>
            <a:lstStyle/>
            <a:p>
              <a:pPr algn="ctr"/>
              <a:r>
                <a:rPr lang="en-US" dirty="0"/>
                <a:t>Reduction to Adult SG</a:t>
              </a:r>
            </a:p>
          </p:txBody>
        </p:sp>
        <p:cxnSp>
          <p:nvCxnSpPr>
            <p:cNvPr id="50" name="Straight Arrow Connector 49">
              <a:extLst>
                <a:ext uri="{FF2B5EF4-FFF2-40B4-BE49-F238E27FC236}">
                  <a16:creationId xmlns:a16="http://schemas.microsoft.com/office/drawing/2014/main" id="{31441E4B-0AAF-9FE4-76C6-C1C4632A7A4F}"/>
                </a:ext>
              </a:extLst>
            </p:cNvPr>
            <p:cNvCxnSpPr>
              <a:cxnSpLocks/>
              <a:stCxn id="48" idx="0"/>
              <a:endCxn id="47" idx="2"/>
            </p:cNvCxnSpPr>
            <p:nvPr/>
          </p:nvCxnSpPr>
          <p:spPr>
            <a:xfrm flipV="1">
              <a:off x="4174232" y="3133051"/>
              <a:ext cx="73566" cy="245199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
        <p:nvSpPr>
          <p:cNvPr id="11" name="Explosion: 8 Points 10">
            <a:extLst>
              <a:ext uri="{FF2B5EF4-FFF2-40B4-BE49-F238E27FC236}">
                <a16:creationId xmlns:a16="http://schemas.microsoft.com/office/drawing/2014/main" id="{AAE1455E-9393-B9A7-9402-037120EA9563}"/>
              </a:ext>
              <a:ext uri="{C183D7F6-B498-43B3-948B-1728B52AA6E4}">
                <adec:decorative xmlns:adec="http://schemas.microsoft.com/office/drawing/2017/decorative" val="1"/>
              </a:ext>
            </a:extLst>
          </p:cNvPr>
          <p:cNvSpPr/>
          <p:nvPr/>
        </p:nvSpPr>
        <p:spPr>
          <a:xfrm>
            <a:off x="4354937" y="3079925"/>
            <a:ext cx="252248" cy="265386"/>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749FCA-DB6D-461E-00FC-5F69B2DF1C56}"/>
              </a:ext>
            </a:extLst>
          </p:cNvPr>
          <p:cNvSpPr txBox="1"/>
          <p:nvPr/>
        </p:nvSpPr>
        <p:spPr>
          <a:xfrm>
            <a:off x="4461119" y="3666640"/>
            <a:ext cx="1467581" cy="369332"/>
          </a:xfrm>
          <a:prstGeom prst="rect">
            <a:avLst/>
          </a:prstGeom>
          <a:noFill/>
        </p:spPr>
        <p:txBody>
          <a:bodyPr wrap="none" rtlCol="0">
            <a:spAutoFit/>
          </a:bodyPr>
          <a:lstStyle/>
          <a:p>
            <a:r>
              <a:rPr lang="en-US" dirty="0"/>
              <a:t>18</a:t>
            </a:r>
            <a:r>
              <a:rPr lang="en-US" baseline="30000" dirty="0"/>
              <a:t>th</a:t>
            </a:r>
            <a:r>
              <a:rPr lang="en-US" dirty="0"/>
              <a:t> Birthday!</a:t>
            </a:r>
          </a:p>
        </p:txBody>
      </p:sp>
      <p:cxnSp>
        <p:nvCxnSpPr>
          <p:cNvPr id="14" name="Straight Arrow Connector 13">
            <a:extLst>
              <a:ext uri="{FF2B5EF4-FFF2-40B4-BE49-F238E27FC236}">
                <a16:creationId xmlns:a16="http://schemas.microsoft.com/office/drawing/2014/main" id="{5F7AB8A9-9AEB-6FD0-161C-A3A0CB21C327}"/>
              </a:ext>
              <a:ext uri="{C183D7F6-B498-43B3-948B-1728B52AA6E4}">
                <adec:decorative xmlns:adec="http://schemas.microsoft.com/office/drawing/2017/decorative" val="1"/>
              </a:ext>
            </a:extLst>
          </p:cNvPr>
          <p:cNvCxnSpPr>
            <a:stCxn id="12" idx="0"/>
          </p:cNvCxnSpPr>
          <p:nvPr/>
        </p:nvCxnSpPr>
        <p:spPr>
          <a:xfrm flipH="1" flipV="1">
            <a:off x="4573217" y="3212618"/>
            <a:ext cx="621693" cy="4540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1320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F9716D93-9EF8-BEE7-B170-EB23C50A6E52}"/>
              </a:ext>
            </a:extLst>
          </p:cNvPr>
          <p:cNvSpPr txBox="1">
            <a:spLocks noGrp="1"/>
          </p:cNvSpPr>
          <p:nvPr>
            <p:ph type="title" idx="4294967295"/>
          </p:nvPr>
        </p:nvSpPr>
        <p:spPr>
          <a:xfrm>
            <a:off x="1959771" y="401846"/>
            <a:ext cx="8157169"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j-lt"/>
                <a:ea typeface="+mn-ea"/>
                <a:cs typeface="+mn-cs"/>
              </a:rPr>
              <a:t>Youth turning 18 with an ONA reassessment </a:t>
            </a:r>
            <a:r>
              <a:rPr kumimoji="0" lang="en-US" sz="1800" b="1" i="1" u="none" strike="noStrike" kern="1200" cap="none" spc="0" normalizeH="0" baseline="0" noProof="0" dirty="0">
                <a:ln>
                  <a:noFill/>
                </a:ln>
                <a:solidFill>
                  <a:schemeClr val="tx1"/>
                </a:solidFill>
                <a:effectLst/>
                <a:uLnTx/>
                <a:uFillTx/>
                <a:latin typeface="+mj-lt"/>
                <a:ea typeface="+mn-ea"/>
                <a:cs typeface="+mn-cs"/>
              </a:rPr>
              <a:t>increase</a:t>
            </a:r>
            <a:r>
              <a:rPr kumimoji="0" lang="en-US" sz="1800" b="1" i="0" u="none" strike="noStrike" kern="1200" cap="none" spc="0" normalizeH="0" baseline="0" noProof="0" dirty="0">
                <a:ln>
                  <a:noFill/>
                </a:ln>
                <a:solidFill>
                  <a:schemeClr val="tx1"/>
                </a:solidFill>
                <a:effectLst/>
                <a:uLnTx/>
                <a:uFillTx/>
                <a:latin typeface="+mj-lt"/>
                <a:ea typeface="+mn-ea"/>
                <a:cs typeface="+mn-cs"/>
              </a:rPr>
              <a:t> with Adult SG before the plan year</a:t>
            </a:r>
          </a:p>
        </p:txBody>
      </p:sp>
      <p:grpSp>
        <p:nvGrpSpPr>
          <p:cNvPr id="40" name="Group 39" descr="2025 Calendar showing an Adult ONA on April 15, 2025, within the 60 day ONA age grace period resulting in an increased service group.&#10;Change form to increase current ISP effective on April 22, 2025.&#10;Service Group letter, including Comparative service group report, cover letter, and exceptions flyer documents sent on April 29, 2025.&#10;ISP start date of May 1, 2025, using the Adult service group. &#10;18th Birthday on June 9, 2025.&#10;">
            <a:extLst>
              <a:ext uri="{FF2B5EF4-FFF2-40B4-BE49-F238E27FC236}">
                <a16:creationId xmlns:a16="http://schemas.microsoft.com/office/drawing/2014/main" id="{0A400129-BA05-7511-09CF-CA8B829E9F05}"/>
              </a:ext>
            </a:extLst>
          </p:cNvPr>
          <p:cNvGrpSpPr/>
          <p:nvPr/>
        </p:nvGrpSpPr>
        <p:grpSpPr>
          <a:xfrm>
            <a:off x="172145" y="780574"/>
            <a:ext cx="11861663" cy="4752149"/>
            <a:chOff x="-1562061" y="791084"/>
            <a:chExt cx="11861663"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1562061" y="2899962"/>
              <a:ext cx="2022926" cy="646331"/>
            </a:xfrm>
            <a:prstGeom prst="rect">
              <a:avLst/>
            </a:prstGeom>
            <a:solidFill>
              <a:schemeClr val="bg2"/>
            </a:solidFill>
          </p:spPr>
          <p:txBody>
            <a:bodyPr wrap="none" rtlCol="0">
              <a:spAutoFit/>
            </a:bodyPr>
            <a:lstStyle/>
            <a:p>
              <a:r>
                <a:rPr lang="en-US" dirty="0"/>
                <a:t>ISP start date using </a:t>
              </a:r>
            </a:p>
            <a:p>
              <a:r>
                <a:rPr lang="en-US" dirty="0"/>
                <a:t>Adult SG hours</a:t>
              </a:r>
            </a:p>
          </p:txBody>
        </p:sp>
        <p:cxnSp>
          <p:nvCxnSpPr>
            <p:cNvPr id="21" name="Straight Arrow Connector 20">
              <a:extLst>
                <a:ext uri="{FF2B5EF4-FFF2-40B4-BE49-F238E27FC236}">
                  <a16:creationId xmlns:a16="http://schemas.microsoft.com/office/drawing/2014/main" id="{542C3737-F56A-2AD7-27AE-B3FCB0E385F2}"/>
                </a:ext>
              </a:extLst>
            </p:cNvPr>
            <p:cNvCxnSpPr>
              <a:cxnSpLocks/>
              <a:endCxn id="8" idx="1"/>
            </p:cNvCxnSpPr>
            <p:nvPr/>
          </p:nvCxnSpPr>
          <p:spPr>
            <a:xfrm flipV="1">
              <a:off x="443124" y="3048484"/>
              <a:ext cx="1249042" cy="950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319780" y="1786490"/>
              <a:ext cx="210207" cy="220533"/>
            </a:xfrm>
            <a:prstGeom prst="ellipse">
              <a:avLst/>
            </a:prstGeom>
            <a:noFill/>
            <a:ln w="19050">
              <a:solidFill>
                <a:schemeClr val="tx2">
                  <a:lumMod val="50000"/>
                </a:schemeClr>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877396" y="1341836"/>
              <a:ext cx="2012282" cy="369332"/>
            </a:xfrm>
            <a:prstGeom prst="rect">
              <a:avLst/>
            </a:prstGeom>
            <a:solidFill>
              <a:schemeClr val="bg2"/>
            </a:solidFill>
          </p:spPr>
          <p:txBody>
            <a:bodyPr wrap="none" rtlCol="0">
              <a:spAutoFit/>
            </a:bodyPr>
            <a:lstStyle/>
            <a:p>
              <a:r>
                <a:rPr lang="en-US" dirty="0"/>
                <a:t>Adult ONA increase</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529987" y="1526502"/>
              <a:ext cx="1347409" cy="37025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329537" y="2241818"/>
              <a:ext cx="175353"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a:cxnSpLocks/>
              <a:endCxn id="35" idx="3"/>
            </p:cNvCxnSpPr>
            <p:nvPr/>
          </p:nvCxnSpPr>
          <p:spPr>
            <a:xfrm flipH="1" flipV="1">
              <a:off x="6504890" y="2352085"/>
              <a:ext cx="1406665" cy="4749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911555" y="2562347"/>
              <a:ext cx="2388047" cy="1754326"/>
            </a:xfrm>
            <a:prstGeom prst="rect">
              <a:avLst/>
            </a:prstGeom>
            <a:solidFill>
              <a:schemeClr val="bg2"/>
            </a:solidFill>
          </p:spPr>
          <p:txBody>
            <a:bodyPr wrap="square" rtlCol="0">
              <a:spAutoFit/>
            </a:bodyPr>
            <a:lstStyle/>
            <a:p>
              <a:r>
                <a:rPr lang="en-US" dirty="0"/>
                <a:t>Service Group letter include:</a:t>
              </a:r>
            </a:p>
            <a:p>
              <a:pPr marL="285750" indent="-285750">
                <a:buFont typeface="Arial" panose="020B0604020202020204" pitchFamily="34" charset="0"/>
                <a:buChar char="•"/>
              </a:pPr>
              <a:r>
                <a:rPr lang="en-US" dirty="0"/>
                <a:t>Comparative SG report and cover letter</a:t>
              </a:r>
            </a:p>
            <a:p>
              <a:pPr marL="285750" indent="-285750">
                <a:buFont typeface="Arial" panose="020B0604020202020204" pitchFamily="34" charset="0"/>
                <a:buChar char="•"/>
              </a:pPr>
              <a:r>
                <a:rPr lang="en-US" dirty="0"/>
                <a:t>Exceptions flyer</a:t>
              </a:r>
            </a:p>
          </p:txBody>
        </p:sp>
      </p:grpSp>
      <p:sp>
        <p:nvSpPr>
          <p:cNvPr id="11" name="Explosion: 8 Points 10">
            <a:extLst>
              <a:ext uri="{FF2B5EF4-FFF2-40B4-BE49-F238E27FC236}">
                <a16:creationId xmlns:a16="http://schemas.microsoft.com/office/drawing/2014/main" id="{AAE1455E-9393-B9A7-9402-037120EA9563}"/>
              </a:ext>
              <a:ext uri="{C183D7F6-B498-43B3-948B-1728B52AA6E4}">
                <adec:decorative xmlns:adec="http://schemas.microsoft.com/office/drawing/2017/decorative" val="1"/>
              </a:ext>
            </a:extLst>
          </p:cNvPr>
          <p:cNvSpPr/>
          <p:nvPr/>
        </p:nvSpPr>
        <p:spPr>
          <a:xfrm>
            <a:off x="4354937" y="3079925"/>
            <a:ext cx="252248" cy="265386"/>
          </a:xfrm>
          <a:prstGeom prst="irregularSeal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749FCA-DB6D-461E-00FC-5F69B2DF1C56}"/>
              </a:ext>
            </a:extLst>
          </p:cNvPr>
          <p:cNvSpPr txBox="1"/>
          <p:nvPr/>
        </p:nvSpPr>
        <p:spPr>
          <a:xfrm>
            <a:off x="4461119" y="3666640"/>
            <a:ext cx="1467581" cy="369332"/>
          </a:xfrm>
          <a:prstGeom prst="rect">
            <a:avLst/>
          </a:prstGeom>
          <a:solidFill>
            <a:schemeClr val="bg2"/>
          </a:solidFill>
        </p:spPr>
        <p:txBody>
          <a:bodyPr wrap="none" rtlCol="0">
            <a:spAutoFit/>
          </a:bodyPr>
          <a:lstStyle/>
          <a:p>
            <a:r>
              <a:rPr lang="en-US" dirty="0"/>
              <a:t>18</a:t>
            </a:r>
            <a:r>
              <a:rPr lang="en-US" baseline="30000" dirty="0"/>
              <a:t>th</a:t>
            </a:r>
            <a:r>
              <a:rPr lang="en-US" dirty="0"/>
              <a:t> Birthday!</a:t>
            </a:r>
          </a:p>
        </p:txBody>
      </p:sp>
      <p:cxnSp>
        <p:nvCxnSpPr>
          <p:cNvPr id="14" name="Straight Arrow Connector 13">
            <a:extLst>
              <a:ext uri="{FF2B5EF4-FFF2-40B4-BE49-F238E27FC236}">
                <a16:creationId xmlns:a16="http://schemas.microsoft.com/office/drawing/2014/main" id="{5F7AB8A9-9AEB-6FD0-161C-A3A0CB21C327}"/>
              </a:ext>
              <a:ext uri="{C183D7F6-B498-43B3-948B-1728B52AA6E4}">
                <adec:decorative xmlns:adec="http://schemas.microsoft.com/office/drawing/2017/decorative" val="1"/>
              </a:ext>
            </a:extLst>
          </p:cNvPr>
          <p:cNvCxnSpPr>
            <a:stCxn id="12" idx="0"/>
          </p:cNvCxnSpPr>
          <p:nvPr/>
        </p:nvCxnSpPr>
        <p:spPr>
          <a:xfrm flipH="1" flipV="1">
            <a:off x="4573217" y="3212618"/>
            <a:ext cx="621693" cy="4540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35C6DFFF-D357-AF14-D712-5AE86A09AE6B}"/>
              </a:ext>
              <a:ext uri="{C183D7F6-B498-43B3-948B-1728B52AA6E4}">
                <adec:decorative xmlns:adec="http://schemas.microsoft.com/office/drawing/2017/decorative" val="1"/>
              </a:ext>
            </a:extLst>
          </p:cNvPr>
          <p:cNvSpPr/>
          <p:nvPr/>
        </p:nvSpPr>
        <p:spPr>
          <a:xfrm>
            <a:off x="8085518" y="2001211"/>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9060F91F-9751-99CE-1E29-15DA69459A25}"/>
              </a:ext>
              <a:ext uri="{C183D7F6-B498-43B3-948B-1728B52AA6E4}">
                <adec:decorative xmlns:adec="http://schemas.microsoft.com/office/drawing/2017/decorative" val="1"/>
              </a:ext>
            </a:extLst>
          </p:cNvPr>
          <p:cNvCxnSpPr>
            <a:cxnSpLocks/>
            <a:endCxn id="3" idx="3"/>
          </p:cNvCxnSpPr>
          <p:nvPr/>
        </p:nvCxnSpPr>
        <p:spPr>
          <a:xfrm flipH="1" flipV="1">
            <a:off x="8232662" y="2096288"/>
            <a:ext cx="1419001" cy="24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C2BB192-4281-0832-151E-7659C49307F0}"/>
              </a:ext>
            </a:extLst>
          </p:cNvPr>
          <p:cNvSpPr txBox="1"/>
          <p:nvPr/>
        </p:nvSpPr>
        <p:spPr>
          <a:xfrm>
            <a:off x="9585240" y="1722286"/>
            <a:ext cx="2346091" cy="646331"/>
          </a:xfrm>
          <a:prstGeom prst="rect">
            <a:avLst/>
          </a:prstGeom>
          <a:solidFill>
            <a:schemeClr val="bg2"/>
          </a:solidFill>
        </p:spPr>
        <p:txBody>
          <a:bodyPr wrap="none" rtlCol="0">
            <a:spAutoFit/>
          </a:bodyPr>
          <a:lstStyle/>
          <a:p>
            <a:r>
              <a:rPr lang="en-US" dirty="0"/>
              <a:t>Change form to higher </a:t>
            </a:r>
          </a:p>
          <a:p>
            <a:r>
              <a:rPr lang="en-US" dirty="0"/>
              <a:t>Adult SG hours</a:t>
            </a:r>
          </a:p>
        </p:txBody>
      </p:sp>
    </p:spTree>
    <p:extLst>
      <p:ext uri="{BB962C8B-B14F-4D97-AF65-F5344CB8AC3E}">
        <p14:creationId xmlns:p14="http://schemas.microsoft.com/office/powerpoint/2010/main" val="1144970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F9716D93-9EF8-BEE7-B170-EB23C50A6E52}"/>
              </a:ext>
            </a:extLst>
          </p:cNvPr>
          <p:cNvSpPr txBox="1"/>
          <p:nvPr/>
        </p:nvSpPr>
        <p:spPr>
          <a:xfrm>
            <a:off x="1728544" y="591260"/>
            <a:ext cx="9195722" cy="369332"/>
          </a:xfrm>
          <a:prstGeom prst="rect">
            <a:avLst/>
          </a:prstGeom>
          <a:noFill/>
        </p:spPr>
        <p:txBody>
          <a:bodyPr wrap="none" rtlCol="0">
            <a:spAutoFit/>
          </a:bodyPr>
          <a:lstStyle/>
          <a:p>
            <a:r>
              <a:rPr lang="en-US" b="1" dirty="0">
                <a:latin typeface="+mj-lt"/>
              </a:rPr>
              <a:t>Youth turning 18 </a:t>
            </a:r>
            <a:r>
              <a:rPr lang="en-US" b="1" i="1" dirty="0">
                <a:latin typeface="+mj-lt"/>
              </a:rPr>
              <a:t>disagrees </a:t>
            </a:r>
            <a:r>
              <a:rPr lang="en-US" b="1" dirty="0">
                <a:latin typeface="+mj-lt"/>
              </a:rPr>
              <a:t>with an ONA reassessment reduction with Adult SG before the plan year</a:t>
            </a:r>
          </a:p>
        </p:txBody>
      </p:sp>
      <p:grpSp>
        <p:nvGrpSpPr>
          <p:cNvPr id="13" name="Group 12" descr="2025 Calendar showing an Adult ONA on April 15, 2025, within the 60 day ONA age grace period resulting in a reduced service group.&#10;Exception request sent April 21, 2025.&#10;Service Group letter, including Comparative service group report, cover letter, and exceptions flyer documents sent on April 29, 2025.&#10;ISP start date of May 1, 2025, using the higher Adolescent service group while waiting for exception decision. &#10;18th Birthday on June 9, 2025.&#10;Notification of Planned Action sent June 18, 2025.&#10;Reduction to lower Adult service group takes effect July 1, 2025.&#10;">
            <a:extLst>
              <a:ext uri="{FF2B5EF4-FFF2-40B4-BE49-F238E27FC236}">
                <a16:creationId xmlns:a16="http://schemas.microsoft.com/office/drawing/2014/main" id="{27321539-354D-6D4C-6DBB-430D45001E26}"/>
              </a:ext>
            </a:extLst>
          </p:cNvPr>
          <p:cNvGrpSpPr/>
          <p:nvPr/>
        </p:nvGrpSpPr>
        <p:grpSpPr>
          <a:xfrm>
            <a:off x="88062" y="1052925"/>
            <a:ext cx="11820158" cy="4752149"/>
            <a:chOff x="172145" y="780574"/>
            <a:chExt cx="11820158" cy="4752149"/>
          </a:xfrm>
        </p:grpSpPr>
        <p:grpSp>
          <p:nvGrpSpPr>
            <p:cNvPr id="52" name="Group 51">
              <a:extLst>
                <a:ext uri="{FF2B5EF4-FFF2-40B4-BE49-F238E27FC236}">
                  <a16:creationId xmlns:a16="http://schemas.microsoft.com/office/drawing/2014/main" id="{E2C4EB01-610B-78AC-11D7-FC276C92C581}"/>
                </a:ext>
              </a:extLst>
            </p:cNvPr>
            <p:cNvGrpSpPr/>
            <p:nvPr/>
          </p:nvGrpSpPr>
          <p:grpSpPr>
            <a:xfrm>
              <a:off x="172145" y="780574"/>
              <a:ext cx="11820158" cy="4752149"/>
              <a:chOff x="172145" y="780574"/>
              <a:chExt cx="11820158" cy="4752149"/>
            </a:xfrm>
          </p:grpSpPr>
          <p:grpSp>
            <p:nvGrpSpPr>
              <p:cNvPr id="40" name="Group 39">
                <a:extLst>
                  <a:ext uri="{FF2B5EF4-FFF2-40B4-BE49-F238E27FC236}">
                    <a16:creationId xmlns:a16="http://schemas.microsoft.com/office/drawing/2014/main" id="{0A400129-BA05-7511-09CF-CA8B829E9F05}"/>
                  </a:ext>
                </a:extLst>
              </p:cNvPr>
              <p:cNvGrpSpPr/>
              <p:nvPr/>
            </p:nvGrpSpPr>
            <p:grpSpPr>
              <a:xfrm>
                <a:off x="172145" y="780574"/>
                <a:ext cx="11820158" cy="4752149"/>
                <a:chOff x="-1562061" y="791084"/>
                <a:chExt cx="11820158" cy="4752149"/>
              </a:xfrm>
            </p:grpSpPr>
            <p:pic>
              <p:nvPicPr>
                <p:cNvPr id="5" name="Picture 4">
                  <a:extLst>
                    <a:ext uri="{FF2B5EF4-FFF2-40B4-BE49-F238E27FC236}">
                      <a16:creationId xmlns:a16="http://schemas.microsoft.com/office/drawing/2014/main" id="{08ED8406-D761-03F0-3432-F86C393D942A}"/>
                    </a:ext>
                  </a:extLst>
                </p:cNvPr>
                <p:cNvPicPr>
                  <a:picLocks noChangeAspect="1"/>
                </p:cNvPicPr>
                <p:nvPr/>
              </p:nvPicPr>
              <p:blipFill>
                <a:blip r:embed="rId3"/>
                <a:stretch>
                  <a:fillRect/>
                </a:stretch>
              </p:blipFill>
              <p:spPr>
                <a:xfrm>
                  <a:off x="633999" y="791084"/>
                  <a:ext cx="6912217" cy="4752149"/>
                </a:xfrm>
                <a:prstGeom prst="rect">
                  <a:avLst/>
                </a:prstGeom>
                <a:ln>
                  <a:noFill/>
                </a:ln>
              </p:spPr>
            </p:pic>
            <p:sp>
              <p:nvSpPr>
                <p:cNvPr id="8" name="Rectangle 7">
                  <a:extLst>
                    <a:ext uri="{FF2B5EF4-FFF2-40B4-BE49-F238E27FC236}">
                      <a16:creationId xmlns:a16="http://schemas.microsoft.com/office/drawing/2014/main" id="{E355B7E2-3D68-5148-5033-AE3EB5B30DFA}"/>
                    </a:ext>
                  </a:extLst>
                </p:cNvPr>
                <p:cNvSpPr/>
                <p:nvPr/>
              </p:nvSpPr>
              <p:spPr>
                <a:xfrm>
                  <a:off x="1692166" y="2953407"/>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017F07-4CB8-74B2-27FD-FA016D97EB26}"/>
                    </a:ext>
                  </a:extLst>
                </p:cNvPr>
                <p:cNvSpPr txBox="1"/>
                <p:nvPr/>
              </p:nvSpPr>
              <p:spPr>
                <a:xfrm>
                  <a:off x="-1562061" y="2899962"/>
                  <a:ext cx="2210349" cy="923330"/>
                </a:xfrm>
                <a:prstGeom prst="rect">
                  <a:avLst/>
                </a:prstGeom>
                <a:solidFill>
                  <a:schemeClr val="bg2"/>
                </a:solidFill>
                <a:ln>
                  <a:solidFill>
                    <a:schemeClr val="tx1"/>
                  </a:solidFill>
                </a:ln>
              </p:spPr>
              <p:txBody>
                <a:bodyPr wrap="none" rtlCol="0">
                  <a:spAutoFit/>
                </a:bodyPr>
                <a:lstStyle/>
                <a:p>
                  <a:r>
                    <a:rPr lang="en-US" dirty="0"/>
                    <a:t>ISP start date using </a:t>
                  </a:r>
                </a:p>
                <a:p>
                  <a:r>
                    <a:rPr lang="en-US" dirty="0"/>
                    <a:t>Higher Adolescent SG</a:t>
                  </a:r>
                </a:p>
                <a:p>
                  <a:r>
                    <a:rPr lang="en-US" dirty="0"/>
                    <a:t>Exception request</a:t>
                  </a:r>
                </a:p>
              </p:txBody>
            </p:sp>
            <p:cxnSp>
              <p:nvCxnSpPr>
                <p:cNvPr id="21" name="Straight Arrow Connector 20">
                  <a:extLst>
                    <a:ext uri="{FF2B5EF4-FFF2-40B4-BE49-F238E27FC236}">
                      <a16:creationId xmlns:a16="http://schemas.microsoft.com/office/drawing/2014/main" id="{542C3737-F56A-2AD7-27AE-B3FCB0E385F2}"/>
                    </a:ext>
                  </a:extLst>
                </p:cNvPr>
                <p:cNvCxnSpPr>
                  <a:cxnSpLocks/>
                  <a:endCxn id="8" idx="1"/>
                </p:cNvCxnSpPr>
                <p:nvPr/>
              </p:nvCxnSpPr>
              <p:spPr>
                <a:xfrm flipV="1">
                  <a:off x="443124" y="3048484"/>
                  <a:ext cx="1249042" cy="9507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1" name="Oval 30">
                  <a:extLst>
                    <a:ext uri="{FF2B5EF4-FFF2-40B4-BE49-F238E27FC236}">
                      <a16:creationId xmlns:a16="http://schemas.microsoft.com/office/drawing/2014/main" id="{2376995B-D4E2-2E09-20A4-D8D25C1FD640}"/>
                    </a:ext>
                  </a:extLst>
                </p:cNvPr>
                <p:cNvSpPr/>
                <p:nvPr/>
              </p:nvSpPr>
              <p:spPr>
                <a:xfrm>
                  <a:off x="6328182" y="1825421"/>
                  <a:ext cx="210207" cy="220533"/>
                </a:xfrm>
                <a:prstGeom prst="ellipse">
                  <a:avLst/>
                </a:prstGeom>
                <a:noFill/>
                <a:ln w="19050">
                  <a:solidFill>
                    <a:schemeClr val="tx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A0A274-9126-C71A-EC00-A8786C850330}"/>
                    </a:ext>
                  </a:extLst>
                </p:cNvPr>
                <p:cNvSpPr txBox="1"/>
                <p:nvPr/>
              </p:nvSpPr>
              <p:spPr>
                <a:xfrm>
                  <a:off x="7877396" y="1532065"/>
                  <a:ext cx="2138919" cy="369332"/>
                </a:xfrm>
                <a:prstGeom prst="rect">
                  <a:avLst/>
                </a:prstGeom>
                <a:solidFill>
                  <a:schemeClr val="bg2"/>
                </a:solidFill>
                <a:ln>
                  <a:solidFill>
                    <a:schemeClr val="tx1"/>
                  </a:solidFill>
                </a:ln>
              </p:spPr>
              <p:txBody>
                <a:bodyPr wrap="none" rtlCol="0">
                  <a:spAutoFit/>
                </a:bodyPr>
                <a:lstStyle/>
                <a:p>
                  <a:r>
                    <a:rPr lang="en-US" dirty="0"/>
                    <a:t>Adult ONA reduction</a:t>
                  </a:r>
                </a:p>
              </p:txBody>
            </p:sp>
            <p:cxnSp>
              <p:nvCxnSpPr>
                <p:cNvPr id="34" name="Straight Arrow Connector 33">
                  <a:extLst>
                    <a:ext uri="{FF2B5EF4-FFF2-40B4-BE49-F238E27FC236}">
                      <a16:creationId xmlns:a16="http://schemas.microsoft.com/office/drawing/2014/main" id="{5106F6BA-B149-63EC-F7D6-AB2B7C3F017F}"/>
                    </a:ext>
                  </a:extLst>
                </p:cNvPr>
                <p:cNvCxnSpPr>
                  <a:stCxn id="32" idx="1"/>
                  <a:endCxn id="31" idx="6"/>
                </p:cNvCxnSpPr>
                <p:nvPr/>
              </p:nvCxnSpPr>
              <p:spPr>
                <a:xfrm flipH="1">
                  <a:off x="6538389" y="1716731"/>
                  <a:ext cx="1339007" cy="21895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5" name="Flowchart: Document 34">
                  <a:extLst>
                    <a:ext uri="{FF2B5EF4-FFF2-40B4-BE49-F238E27FC236}">
                      <a16:creationId xmlns:a16="http://schemas.microsoft.com/office/drawing/2014/main" id="{E5A222A7-6820-D06F-B666-9A3C46423D1D}"/>
                    </a:ext>
                  </a:extLst>
                </p:cNvPr>
                <p:cNvSpPr/>
                <p:nvPr/>
              </p:nvSpPr>
              <p:spPr>
                <a:xfrm>
                  <a:off x="6345608" y="2199285"/>
                  <a:ext cx="175353" cy="220533"/>
                </a:xfrm>
                <a:prstGeom prst="flowChartDocumen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769D4696-A1D8-75FE-9EE5-82297791BBD3}"/>
                    </a:ext>
                  </a:extLst>
                </p:cNvPr>
                <p:cNvCxnSpPr>
                  <a:cxnSpLocks/>
                  <a:endCxn id="35" idx="3"/>
                </p:cNvCxnSpPr>
                <p:nvPr/>
              </p:nvCxnSpPr>
              <p:spPr>
                <a:xfrm flipH="1">
                  <a:off x="6520961" y="2098622"/>
                  <a:ext cx="1375260" cy="21093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D9BA0E84-CE39-10ED-705B-624E350D1892}"/>
                    </a:ext>
                  </a:extLst>
                </p:cNvPr>
                <p:cNvSpPr txBox="1"/>
                <p:nvPr/>
              </p:nvSpPr>
              <p:spPr>
                <a:xfrm>
                  <a:off x="7870050" y="1900023"/>
                  <a:ext cx="2388047" cy="1754326"/>
                </a:xfrm>
                <a:prstGeom prst="rect">
                  <a:avLst/>
                </a:prstGeom>
                <a:solidFill>
                  <a:schemeClr val="bg2"/>
                </a:solidFill>
                <a:ln>
                  <a:solidFill>
                    <a:schemeClr val="tx1"/>
                  </a:solidFill>
                </a:ln>
              </p:spPr>
              <p:txBody>
                <a:bodyPr wrap="square" rtlCol="0">
                  <a:spAutoFit/>
                </a:bodyPr>
                <a:lstStyle/>
                <a:p>
                  <a:r>
                    <a:rPr lang="en-US" dirty="0"/>
                    <a:t>Service Group letter include:</a:t>
                  </a:r>
                </a:p>
                <a:p>
                  <a:pPr marL="285750" indent="-285750">
                    <a:buFont typeface="Arial" panose="020B0604020202020204" pitchFamily="34" charset="0"/>
                    <a:buChar char="•"/>
                  </a:pPr>
                  <a:r>
                    <a:rPr lang="en-US" dirty="0"/>
                    <a:t>Comparative SG report and cover letter</a:t>
                  </a:r>
                </a:p>
                <a:p>
                  <a:pPr marL="285750" indent="-285750">
                    <a:buFont typeface="Arial" panose="020B0604020202020204" pitchFamily="34" charset="0"/>
                    <a:buChar char="•"/>
                  </a:pPr>
                  <a:r>
                    <a:rPr lang="en-US" dirty="0"/>
                    <a:t>Exceptions flyer</a:t>
                  </a:r>
                </a:p>
              </p:txBody>
            </p:sp>
          </p:grpSp>
          <p:sp>
            <p:nvSpPr>
              <p:cNvPr id="43" name="Flowchart: Document 42">
                <a:extLst>
                  <a:ext uri="{FF2B5EF4-FFF2-40B4-BE49-F238E27FC236}">
                    <a16:creationId xmlns:a16="http://schemas.microsoft.com/office/drawing/2014/main" id="{A5509FCA-E907-32A1-5746-A4FBF3345E47}"/>
                  </a:ext>
                </a:extLst>
              </p:cNvPr>
              <p:cNvSpPr/>
              <p:nvPr/>
            </p:nvSpPr>
            <p:spPr>
              <a:xfrm>
                <a:off x="4887214" y="3269494"/>
                <a:ext cx="210207" cy="220533"/>
              </a:xfrm>
              <a:prstGeom prst="flowChartDocumen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7786FC2-FD3B-A1A6-4778-6A3A5D94D8BE}"/>
                  </a:ext>
                </a:extLst>
              </p:cNvPr>
              <p:cNvSpPr txBox="1"/>
              <p:nvPr/>
            </p:nvSpPr>
            <p:spPr>
              <a:xfrm>
                <a:off x="6403075" y="3723897"/>
                <a:ext cx="1175450" cy="369332"/>
              </a:xfrm>
              <a:prstGeom prst="rect">
                <a:avLst/>
              </a:prstGeom>
              <a:solidFill>
                <a:schemeClr val="bg2"/>
              </a:solidFill>
              <a:ln>
                <a:solidFill>
                  <a:schemeClr val="tx1"/>
                </a:solidFill>
              </a:ln>
            </p:spPr>
            <p:txBody>
              <a:bodyPr wrap="none" rtlCol="0">
                <a:spAutoFit/>
              </a:bodyPr>
              <a:lstStyle/>
              <a:p>
                <a:r>
                  <a:rPr lang="en-US" dirty="0"/>
                  <a:t>NOPA sent</a:t>
                </a:r>
              </a:p>
            </p:txBody>
          </p:sp>
          <p:cxnSp>
            <p:nvCxnSpPr>
              <p:cNvPr id="46" name="Straight Arrow Connector 45">
                <a:extLst>
                  <a:ext uri="{FF2B5EF4-FFF2-40B4-BE49-F238E27FC236}">
                    <a16:creationId xmlns:a16="http://schemas.microsoft.com/office/drawing/2014/main" id="{EE0FC64F-DBDE-326D-6138-4422B3960C69}"/>
                  </a:ext>
                </a:extLst>
              </p:cNvPr>
              <p:cNvCxnSpPr>
                <a:cxnSpLocks/>
                <a:stCxn id="44" idx="1"/>
              </p:cNvCxnSpPr>
              <p:nvPr/>
            </p:nvCxnSpPr>
            <p:spPr>
              <a:xfrm flipH="1" flipV="1">
                <a:off x="5118293" y="3345311"/>
                <a:ext cx="1284782" cy="56325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C5D3C20F-50A6-78EE-9FDD-DA3EE4A2E222}"/>
                  </a:ext>
                </a:extLst>
              </p:cNvPr>
              <p:cNvSpPr/>
              <p:nvPr/>
            </p:nvSpPr>
            <p:spPr>
              <a:xfrm>
                <a:off x="6410488" y="2921851"/>
                <a:ext cx="147144" cy="19015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2C9D110-25AB-8461-BE95-B5F9DED21604}"/>
                  </a:ext>
                </a:extLst>
              </p:cNvPr>
              <p:cNvSpPr txBox="1"/>
              <p:nvPr/>
            </p:nvSpPr>
            <p:spPr>
              <a:xfrm>
                <a:off x="9471297" y="4022841"/>
                <a:ext cx="1896866" cy="646331"/>
              </a:xfrm>
              <a:prstGeom prst="rect">
                <a:avLst/>
              </a:prstGeom>
              <a:solidFill>
                <a:schemeClr val="bg2"/>
              </a:solidFill>
              <a:ln>
                <a:solidFill>
                  <a:schemeClr val="tx1"/>
                </a:solidFill>
              </a:ln>
            </p:spPr>
            <p:txBody>
              <a:bodyPr wrap="none" rtlCol="0">
                <a:spAutoFit/>
              </a:bodyPr>
              <a:lstStyle/>
              <a:p>
                <a:pPr algn="ctr"/>
                <a:r>
                  <a:rPr lang="en-US" dirty="0"/>
                  <a:t>Change form to </a:t>
                </a:r>
              </a:p>
              <a:p>
                <a:pPr algn="ctr"/>
                <a:r>
                  <a:rPr lang="en-US" dirty="0"/>
                  <a:t>ISP with reduction</a:t>
                </a:r>
              </a:p>
            </p:txBody>
          </p:sp>
          <p:cxnSp>
            <p:nvCxnSpPr>
              <p:cNvPr id="50" name="Straight Arrow Connector 49">
                <a:extLst>
                  <a:ext uri="{FF2B5EF4-FFF2-40B4-BE49-F238E27FC236}">
                    <a16:creationId xmlns:a16="http://schemas.microsoft.com/office/drawing/2014/main" id="{31441E4B-0AAF-9FE4-76C6-C1C4632A7A4F}"/>
                  </a:ext>
                </a:extLst>
              </p:cNvPr>
              <p:cNvCxnSpPr>
                <a:cxnSpLocks/>
                <a:stCxn id="48" idx="0"/>
                <a:endCxn id="47" idx="2"/>
              </p:cNvCxnSpPr>
              <p:nvPr/>
            </p:nvCxnSpPr>
            <p:spPr>
              <a:xfrm flipH="1" flipV="1">
                <a:off x="6484060" y="3112005"/>
                <a:ext cx="3935670" cy="91083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1" name="Explosion: 8 Points 10">
              <a:extLst>
                <a:ext uri="{FF2B5EF4-FFF2-40B4-BE49-F238E27FC236}">
                  <a16:creationId xmlns:a16="http://schemas.microsoft.com/office/drawing/2014/main" id="{AAE1455E-9393-B9A7-9402-037120EA9563}"/>
                </a:ext>
              </a:extLst>
            </p:cNvPr>
            <p:cNvSpPr/>
            <p:nvPr/>
          </p:nvSpPr>
          <p:spPr>
            <a:xfrm>
              <a:off x="4354937" y="3079925"/>
              <a:ext cx="252248" cy="265386"/>
            </a:xfrm>
            <a:prstGeom prst="irregularSeal1">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7749FCA-DB6D-461E-00FC-5F69B2DF1C56}"/>
                </a:ext>
              </a:extLst>
            </p:cNvPr>
            <p:cNvSpPr txBox="1"/>
            <p:nvPr/>
          </p:nvSpPr>
          <p:spPr>
            <a:xfrm>
              <a:off x="4411942" y="3770316"/>
              <a:ext cx="1467581" cy="369332"/>
            </a:xfrm>
            <a:prstGeom prst="rect">
              <a:avLst/>
            </a:prstGeom>
            <a:solidFill>
              <a:schemeClr val="bg2"/>
            </a:solidFill>
            <a:ln>
              <a:solidFill>
                <a:schemeClr val="tx1"/>
              </a:solidFill>
            </a:ln>
          </p:spPr>
          <p:txBody>
            <a:bodyPr wrap="none" rtlCol="0">
              <a:spAutoFit/>
            </a:bodyPr>
            <a:lstStyle/>
            <a:p>
              <a:r>
                <a:rPr lang="en-US" dirty="0"/>
                <a:t>18</a:t>
              </a:r>
              <a:r>
                <a:rPr lang="en-US" baseline="30000" dirty="0"/>
                <a:t>th</a:t>
              </a:r>
              <a:r>
                <a:rPr lang="en-US" dirty="0"/>
                <a:t> Birthday!</a:t>
              </a:r>
            </a:p>
          </p:txBody>
        </p:sp>
        <p:cxnSp>
          <p:nvCxnSpPr>
            <p:cNvPr id="14" name="Straight Arrow Connector 13">
              <a:extLst>
                <a:ext uri="{FF2B5EF4-FFF2-40B4-BE49-F238E27FC236}">
                  <a16:creationId xmlns:a16="http://schemas.microsoft.com/office/drawing/2014/main" id="{5F7AB8A9-9AEB-6FD0-161C-A3A0CB21C327}"/>
                </a:ext>
              </a:extLst>
            </p:cNvPr>
            <p:cNvCxnSpPr>
              <a:stCxn id="12" idx="0"/>
            </p:cNvCxnSpPr>
            <p:nvPr/>
          </p:nvCxnSpPr>
          <p:spPr>
            <a:xfrm flipH="1" flipV="1">
              <a:off x="4524040" y="3316294"/>
              <a:ext cx="621693" cy="45402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2" name="Flowchart: Document 1">
            <a:extLst>
              <a:ext uri="{FF2B5EF4-FFF2-40B4-BE49-F238E27FC236}">
                <a16:creationId xmlns:a16="http://schemas.microsoft.com/office/drawing/2014/main" id="{80D3FB04-BFE9-2695-58B6-5B9C0E1119B0}"/>
              </a:ext>
              <a:ext uri="{C183D7F6-B498-43B3-948B-1728B52AA6E4}">
                <adec:decorative xmlns:adec="http://schemas.microsoft.com/office/drawing/2017/decorative" val="1"/>
              </a:ext>
            </a:extLst>
          </p:cNvPr>
          <p:cNvSpPr/>
          <p:nvPr/>
        </p:nvSpPr>
        <p:spPr>
          <a:xfrm>
            <a:off x="7739718" y="2288033"/>
            <a:ext cx="210207" cy="220533"/>
          </a:xfrm>
          <a:prstGeom prst="flowChartDocumen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764B6C2-167F-C78C-571B-17FF99C89965}"/>
              </a:ext>
              <a:ext uri="{C183D7F6-B498-43B3-948B-1728B52AA6E4}">
                <adec:decorative xmlns:adec="http://schemas.microsoft.com/office/drawing/2017/decorative" val="1"/>
              </a:ext>
            </a:extLst>
          </p:cNvPr>
          <p:cNvSpPr txBox="1">
            <a:spLocks noGrp="1"/>
          </p:cNvSpPr>
          <p:nvPr>
            <p:ph type="title" idx="4294967295"/>
          </p:nvPr>
        </p:nvSpPr>
        <p:spPr>
          <a:xfrm>
            <a:off x="5939716" y="2666718"/>
            <a:ext cx="1867242" cy="369332"/>
          </a:xfrm>
          <a:prstGeom prst="rect">
            <a:avLst/>
          </a:prstGeom>
          <a:solidFill>
            <a:schemeClr val="bg2"/>
          </a:solidFill>
          <a:ln>
            <a:solidFill>
              <a:schemeClr val="tx1"/>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Exception request</a:t>
            </a:r>
          </a:p>
        </p:txBody>
      </p:sp>
      <p:cxnSp>
        <p:nvCxnSpPr>
          <p:cNvPr id="6" name="Straight Arrow Connector 5">
            <a:extLst>
              <a:ext uri="{FF2B5EF4-FFF2-40B4-BE49-F238E27FC236}">
                <a16:creationId xmlns:a16="http://schemas.microsoft.com/office/drawing/2014/main" id="{55FCD556-82BE-804F-8DC0-F9B1C4C7EFC8}"/>
              </a:ext>
              <a:ext uri="{C183D7F6-B498-43B3-948B-1728B52AA6E4}">
                <adec:decorative xmlns:adec="http://schemas.microsoft.com/office/drawing/2017/decorative" val="1"/>
              </a:ext>
            </a:extLst>
          </p:cNvPr>
          <p:cNvCxnSpPr>
            <a:cxnSpLocks/>
            <a:endCxn id="2" idx="1"/>
          </p:cNvCxnSpPr>
          <p:nvPr/>
        </p:nvCxnSpPr>
        <p:spPr>
          <a:xfrm flipV="1">
            <a:off x="7378262" y="2398300"/>
            <a:ext cx="361456" cy="2684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15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8D6C-06DE-B484-A683-BA297AFF0973}"/>
              </a:ext>
            </a:extLst>
          </p:cNvPr>
          <p:cNvSpPr>
            <a:spLocks noGrp="1"/>
          </p:cNvSpPr>
          <p:nvPr>
            <p:ph type="title"/>
          </p:nvPr>
        </p:nvSpPr>
        <p:spPr/>
        <p:txBody>
          <a:bodyPr>
            <a:normAutofit/>
          </a:bodyPr>
          <a:lstStyle/>
          <a:p>
            <a:r>
              <a:rPr lang="en-US" dirty="0"/>
              <a:t>Assessments</a:t>
            </a:r>
          </a:p>
        </p:txBody>
      </p:sp>
      <p:graphicFrame>
        <p:nvGraphicFramePr>
          <p:cNvPr id="5" name="Content Placeholder 2" descr="The ONA is the only assessment for setting in-home hours starting with plans beginning 4/1/2025&#10; The CNA is no longer a valid assessment for children&#10; The ANA can only be used for adults in Supported Living.&#10;">
            <a:extLst>
              <a:ext uri="{FF2B5EF4-FFF2-40B4-BE49-F238E27FC236}">
                <a16:creationId xmlns:a16="http://schemas.microsoft.com/office/drawing/2014/main" id="{736B245D-492C-A996-B5B0-4DF180C10B40}"/>
              </a:ext>
            </a:extLst>
          </p:cNvPr>
          <p:cNvGraphicFramePr>
            <a:graphicFrameLocks noGrp="1"/>
          </p:cNvGraphicFramePr>
          <p:nvPr>
            <p:ph idx="1"/>
            <p:extLst>
              <p:ext uri="{D42A27DB-BD31-4B8C-83A1-F6EECF244321}">
                <p14:modId xmlns:p14="http://schemas.microsoft.com/office/powerpoint/2010/main" val="4019197750"/>
              </p:ext>
            </p:extLst>
          </p:nvPr>
        </p:nvGraphicFramePr>
        <p:xfrm>
          <a:off x="1261872" y="2081635"/>
          <a:ext cx="8595360" cy="4167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3285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EDC57-A9D3-CA26-B712-A183634DB30E}"/>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dirty="0">
                <a:solidFill>
                  <a:schemeClr val="tx1">
                    <a:lumMod val="85000"/>
                    <a:lumOff val="15000"/>
                  </a:schemeClr>
                </a:solidFill>
              </a:rPr>
              <a:t>School / Summer Hours</a:t>
            </a:r>
          </a:p>
        </p:txBody>
      </p:sp>
      <p:sp>
        <p:nvSpPr>
          <p:cNvPr id="3" name="Content Placeholder 2">
            <a:extLst>
              <a:ext uri="{FF2B5EF4-FFF2-40B4-BE49-F238E27FC236}">
                <a16:creationId xmlns:a16="http://schemas.microsoft.com/office/drawing/2014/main" id="{3DC9F2BB-4504-731F-050C-4E298CFB4DDC}"/>
              </a:ext>
            </a:extLst>
          </p:cNvPr>
          <p:cNvSpPr>
            <a:spLocks noGrp="1"/>
          </p:cNvSpPr>
          <p:nvPr>
            <p:ph idx="1"/>
          </p:nvPr>
        </p:nvSpPr>
        <p:spPr>
          <a:xfrm>
            <a:off x="5289753" y="4455621"/>
            <a:ext cx="6269347" cy="1238616"/>
          </a:xfrm>
        </p:spPr>
        <p:txBody>
          <a:bodyPr vert="horz" lIns="91440" tIns="45720" rIns="91440" bIns="45720" rtlCol="0">
            <a:normAutofit/>
          </a:bodyPr>
          <a:lstStyle/>
          <a:p>
            <a:pPr marL="0" indent="0">
              <a:buNone/>
            </a:pPr>
            <a:r>
              <a:rPr lang="en-US" sz="2400" cap="all" spc="200">
                <a:solidFill>
                  <a:schemeClr val="tx1">
                    <a:lumMod val="85000"/>
                    <a:lumOff val="15000"/>
                  </a:schemeClr>
                </a:solidFill>
                <a:latin typeface="+mj-lt"/>
              </a:rPr>
              <a:t>All plans for school aged children that start on or after 4/1 must include school and summer hours</a:t>
            </a:r>
          </a:p>
        </p:txBody>
      </p:sp>
      <p:pic>
        <p:nvPicPr>
          <p:cNvPr id="24" name="Graphic 23" descr="Schoolhouse">
            <a:extLst>
              <a:ext uri="{FF2B5EF4-FFF2-40B4-BE49-F238E27FC236}">
                <a16:creationId xmlns:a16="http://schemas.microsoft.com/office/drawing/2014/main" id="{CBABA5EB-7C3A-B85F-79B0-A02025C091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001315"/>
          </a:xfrm>
          <a:prstGeom prst="rect">
            <a:avLst/>
          </a:prstGeom>
        </p:spPr>
      </p:pic>
      <p:sp>
        <p:nvSpPr>
          <p:cNvPr id="4" name="Rectangle 3">
            <a:extLst>
              <a:ext uri="{FF2B5EF4-FFF2-40B4-BE49-F238E27FC236}">
                <a16:creationId xmlns:a16="http://schemas.microsoft.com/office/drawing/2014/main" id="{C058245B-3A4B-9D12-8E32-367E5F9DC2F0}"/>
              </a:ext>
              <a:ext uri="{C183D7F6-B498-43B3-948B-1728B52AA6E4}">
                <adec:decorative xmlns:adec="http://schemas.microsoft.com/office/drawing/2017/decorative" val="1"/>
              </a:ext>
            </a:extLst>
          </p:cNvPr>
          <p:cNvSpPr/>
          <p:nvPr/>
        </p:nvSpPr>
        <p:spPr>
          <a:xfrm>
            <a:off x="0" y="0"/>
            <a:ext cx="12192000"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08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A31A6-49EE-C148-3A62-65C1958592D6}"/>
              </a:ext>
            </a:extLst>
          </p:cNvPr>
          <p:cNvSpPr>
            <a:spLocks noGrp="1"/>
          </p:cNvSpPr>
          <p:nvPr>
            <p:ph type="title"/>
          </p:nvPr>
        </p:nvSpPr>
        <p:spPr/>
        <p:txBody>
          <a:bodyPr/>
          <a:lstStyle/>
          <a:p>
            <a:r>
              <a:rPr lang="en-US" dirty="0"/>
              <a:t>Aging into new Service Groupings</a:t>
            </a:r>
          </a:p>
        </p:txBody>
      </p:sp>
      <p:graphicFrame>
        <p:nvGraphicFramePr>
          <p:cNvPr id="4" name="Content Placeholder 3" descr="When a person ages into a new service group, the hours within the new ONA service level are not automatically available. The person must have an age-appropriate ONA and a revised ISP. If the age-appropriate ONA that moves the person into a new service group is submitted before the birthday, access to the new ONA service level is available as soon as the hours are included in an ISP&#10;">
            <a:extLst>
              <a:ext uri="{FF2B5EF4-FFF2-40B4-BE49-F238E27FC236}">
                <a16:creationId xmlns:a16="http://schemas.microsoft.com/office/drawing/2014/main" id="{758DD96A-F8C9-B574-C739-3D0B3537E663}"/>
              </a:ext>
            </a:extLst>
          </p:cNvPr>
          <p:cNvGraphicFramePr>
            <a:graphicFrameLocks noGrp="1"/>
          </p:cNvGraphicFramePr>
          <p:nvPr>
            <p:ph idx="1"/>
            <p:extLst>
              <p:ext uri="{D42A27DB-BD31-4B8C-83A1-F6EECF244321}">
                <p14:modId xmlns:p14="http://schemas.microsoft.com/office/powerpoint/2010/main" val="1236475379"/>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827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E91AB-B7FD-99CB-C207-4F2C3AA041AA}"/>
              </a:ext>
            </a:extLst>
          </p:cNvPr>
          <p:cNvSpPr>
            <a:spLocks noGrp="1"/>
          </p:cNvSpPr>
          <p:nvPr>
            <p:ph type="title"/>
          </p:nvPr>
        </p:nvSpPr>
        <p:spPr/>
        <p:txBody>
          <a:bodyPr>
            <a:normAutofit/>
          </a:bodyPr>
          <a:lstStyle/>
          <a:p>
            <a:r>
              <a:rPr lang="en-US" dirty="0"/>
              <a:t>Reductions – ONA reassessments</a:t>
            </a:r>
          </a:p>
        </p:txBody>
      </p:sp>
      <p:graphicFrame>
        <p:nvGraphicFramePr>
          <p:cNvPr id="5" name="Content Placeholder 4" descr="Starting 4/1/2025&#10; If an ONA reassessment lowers a person's service group and their current ISP includes an hour allocation based on an ONA, their hours will be reduced by the end of the month following the ONA submission—unless an exception request is approved.&#10; An ISP does not have to authorize the maximum number of hours available to a person. There is no minimum number of hours that can be included in an ISP.&#10; All reductions, including those that a person agrees to as part of the planning process, must receive a NOPA.&#10;">
            <a:extLst>
              <a:ext uri="{FF2B5EF4-FFF2-40B4-BE49-F238E27FC236}">
                <a16:creationId xmlns:a16="http://schemas.microsoft.com/office/drawing/2014/main" id="{F038E355-3FA0-6C80-FAF5-E0BC8558EDEF}"/>
              </a:ext>
            </a:extLst>
          </p:cNvPr>
          <p:cNvGraphicFramePr>
            <a:graphicFrameLocks noGrp="1"/>
          </p:cNvGraphicFramePr>
          <p:nvPr>
            <p:ph idx="1"/>
            <p:extLst>
              <p:ext uri="{D42A27DB-BD31-4B8C-83A1-F6EECF244321}">
                <p14:modId xmlns:p14="http://schemas.microsoft.com/office/powerpoint/2010/main" val="1671580461"/>
              </p:ext>
            </p:extLst>
          </p:nvPr>
        </p:nvGraphicFramePr>
        <p:xfrm>
          <a:off x="1261872" y="1691322"/>
          <a:ext cx="9893808" cy="4478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958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A92CEB-9FBE-F6EC-1619-59D747694EF3}"/>
              </a:ext>
            </a:extLst>
          </p:cNvPr>
          <p:cNvSpPr>
            <a:spLocks noGrp="1"/>
          </p:cNvSpPr>
          <p:nvPr>
            <p:ph type="title"/>
          </p:nvPr>
        </p:nvSpPr>
        <p:spPr>
          <a:xfrm>
            <a:off x="7859485" y="634946"/>
            <a:ext cx="3690257" cy="1450757"/>
          </a:xfrm>
        </p:spPr>
        <p:txBody>
          <a:bodyPr>
            <a:normAutofit/>
          </a:bodyPr>
          <a:lstStyle/>
          <a:p>
            <a:r>
              <a:rPr lang="en-US"/>
              <a:t>Today’s focus</a:t>
            </a:r>
          </a:p>
        </p:txBody>
      </p:sp>
      <p:pic>
        <p:nvPicPr>
          <p:cNvPr id="5" name="Picture 4" descr="Magnifier placed on a white background">
            <a:extLst>
              <a:ext uri="{FF2B5EF4-FFF2-40B4-BE49-F238E27FC236}">
                <a16:creationId xmlns:a16="http://schemas.microsoft.com/office/drawing/2014/main" id="{592E77CD-D5BD-2714-0D3E-323E91EC2DB4}"/>
              </a:ext>
            </a:extLst>
          </p:cNvPr>
          <p:cNvPicPr>
            <a:picLocks noChangeAspect="1"/>
          </p:cNvPicPr>
          <p:nvPr/>
        </p:nvPicPr>
        <p:blipFill>
          <a:blip r:embed="rId3">
            <a:extLst>
              <a:ext uri="{28A0092B-C50C-407E-A947-70E740481C1C}">
                <a14:useLocalDpi xmlns:a14="http://schemas.microsoft.com/office/drawing/2010/main" val="0"/>
              </a:ext>
            </a:extLst>
          </a:blip>
          <a:srcRect l="2365" r="10846" b="-1"/>
          <a:stretch/>
        </p:blipFill>
        <p:spPr>
          <a:xfrm>
            <a:off x="633999" y="640081"/>
            <a:ext cx="6909801" cy="5314406"/>
          </a:xfrm>
          <a:prstGeom prst="rect">
            <a:avLst/>
          </a:prstGeom>
        </p:spPr>
      </p:pic>
      <p:cxnSp>
        <p:nvCxnSpPr>
          <p:cNvPr id="17" name="Straight Connector 1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905FCC-2AA1-9965-9894-A56D26C34840}"/>
              </a:ext>
            </a:extLst>
          </p:cNvPr>
          <p:cNvSpPr>
            <a:spLocks noGrp="1"/>
          </p:cNvSpPr>
          <p:nvPr>
            <p:ph idx="1"/>
          </p:nvPr>
        </p:nvSpPr>
        <p:spPr>
          <a:xfrm>
            <a:off x="7859485" y="2198913"/>
            <a:ext cx="3690257" cy="3755565"/>
          </a:xfrm>
        </p:spPr>
        <p:txBody>
          <a:bodyPr>
            <a:normAutofit/>
          </a:bodyPr>
          <a:lstStyle/>
          <a:p>
            <a:pPr marL="0" indent="0">
              <a:buNone/>
            </a:pPr>
            <a:r>
              <a:rPr lang="en-US"/>
              <a:t>Oregon Needs Assessment reassessments that lead to a change in the Service Group for individuals currently using the ONA to set the hours in their ISP.</a:t>
            </a:r>
          </a:p>
        </p:txBody>
      </p:sp>
      <p:sp>
        <p:nvSpPr>
          <p:cNvPr id="14"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7311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9ED41B5-F9B0-4DE1-8C59-A980468A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888B552-3C13-DBCA-683E-195C7E772D3E}"/>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Pre-Assessment</a:t>
            </a:r>
          </a:p>
        </p:txBody>
      </p:sp>
      <p:pic>
        <p:nvPicPr>
          <p:cNvPr id="6" name="Picture 5" descr="Wire links with nails">
            <a:extLst>
              <a:ext uri="{FF2B5EF4-FFF2-40B4-BE49-F238E27FC236}">
                <a16:creationId xmlns:a16="http://schemas.microsoft.com/office/drawing/2014/main" id="{B276DA32-5BB9-4E93-D973-25190344FAE4}"/>
              </a:ext>
            </a:extLst>
          </p:cNvPr>
          <p:cNvPicPr>
            <a:picLocks noChangeAspect="1"/>
          </p:cNvPicPr>
          <p:nvPr/>
        </p:nvPicPr>
        <p:blipFill>
          <a:blip r:embed="rId3">
            <a:extLst>
              <a:ext uri="{28A0092B-C50C-407E-A947-70E740481C1C}">
                <a14:useLocalDpi xmlns:a14="http://schemas.microsoft.com/office/drawing/2010/main" val="0"/>
              </a:ext>
            </a:extLst>
          </a:blip>
          <a:srcRect l="25070" r="-1" b="-1"/>
          <a:stretch/>
        </p:blipFill>
        <p:spPr>
          <a:xfrm>
            <a:off x="16" y="10"/>
            <a:ext cx="7556889" cy="6857990"/>
          </a:xfrm>
          <a:prstGeom prst="rect">
            <a:avLst/>
          </a:prstGeom>
        </p:spPr>
      </p:pic>
      <p:sp>
        <p:nvSpPr>
          <p:cNvPr id="19" name="Rectangle 18">
            <a:extLst>
              <a:ext uri="{FF2B5EF4-FFF2-40B4-BE49-F238E27FC236}">
                <a16:creationId xmlns:a16="http://schemas.microsoft.com/office/drawing/2014/main" id="{C482A030-873A-4216-B6A6-C3348B9CA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17011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E2DF-8CD1-B7DB-0A44-28A26962F032}"/>
              </a:ext>
            </a:extLst>
          </p:cNvPr>
          <p:cNvSpPr>
            <a:spLocks noGrp="1"/>
          </p:cNvSpPr>
          <p:nvPr>
            <p:ph type="title"/>
          </p:nvPr>
        </p:nvSpPr>
        <p:spPr/>
        <p:txBody>
          <a:bodyPr/>
          <a:lstStyle/>
          <a:p>
            <a:r>
              <a:rPr lang="en-US" dirty="0"/>
              <a:t>Notice of Functional Needs Assessment</a:t>
            </a:r>
          </a:p>
        </p:txBody>
      </p:sp>
      <p:graphicFrame>
        <p:nvGraphicFramePr>
          <p:cNvPr id="5" name="Content Placeholder 2" descr="Notice of Functional Needs Assessment (DHS 0378A or DHS 0378B) must be sent to an individual at least 14 days prior to a planned reassessment by an ONA Assessor.&#10;At the person’s request, the ONA can be scheduled within the 14-day notice period.&#10;">
            <a:extLst>
              <a:ext uri="{FF2B5EF4-FFF2-40B4-BE49-F238E27FC236}">
                <a16:creationId xmlns:a16="http://schemas.microsoft.com/office/drawing/2014/main" id="{D17E10BB-748C-E716-CE15-75B7EB4F1061}"/>
              </a:ext>
            </a:extLst>
          </p:cNvPr>
          <p:cNvGraphicFramePr>
            <a:graphicFrameLocks noGrp="1"/>
          </p:cNvGraphicFramePr>
          <p:nvPr>
            <p:ph idx="1"/>
            <p:extLst>
              <p:ext uri="{D42A27DB-BD31-4B8C-83A1-F6EECF244321}">
                <p14:modId xmlns:p14="http://schemas.microsoft.com/office/powerpoint/2010/main" val="2128728213"/>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862986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ABBD30B250A4396FB36836BF18AD9" ma:contentTypeVersion="3" ma:contentTypeDescription="Create a new document." ma:contentTypeScope="" ma:versionID="6d5ead70b0349457a3824a170d85f77a">
  <xsd:schema xmlns:xsd="http://www.w3.org/2001/XMLSchema" xmlns:xs="http://www.w3.org/2001/XMLSchema" xmlns:p="http://schemas.microsoft.com/office/2006/metadata/properties" xmlns:ns1="http://schemas.microsoft.com/sharepoint/v3" xmlns:ns2="309c63cb-761d-436f-b64f-5f2e6963d98a" xmlns:ns3="49e1b1f5-4598-4f10-9cb7-32cc96214367" targetNamespace="http://schemas.microsoft.com/office/2006/metadata/properties" ma:root="true" ma:fieldsID="64a88751888ca6a9009dcddd139ae3ca" ns1:_="" ns2:_="" ns3:_="">
    <xsd:import namespace="http://schemas.microsoft.com/sharepoint/v3"/>
    <xsd:import namespace="309c63cb-761d-436f-b64f-5f2e6963d98a"/>
    <xsd:import namespace="49e1b1f5-4598-4f10-9cb7-32cc96214367"/>
    <xsd:element name="properties">
      <xsd:complexType>
        <xsd:sequence>
          <xsd:element name="documentManagement">
            <xsd:complexType>
              <xsd:all>
                <xsd:element ref="ns1:PublishingStartDate" minOccurs="0"/>
                <xsd:element ref="ns1:PublishingExpirationDate" minOccurs="0"/>
                <xsd:element ref="ns2:Page_x002f_Topic"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9c63cb-761d-436f-b64f-5f2e6963d98a" elementFormDefault="qualified">
    <xsd:import namespace="http://schemas.microsoft.com/office/2006/documentManagement/types"/>
    <xsd:import namespace="http://schemas.microsoft.com/office/infopath/2007/PartnerControls"/>
    <xsd:element name="Page_x002f_Topic" ma:index="10" nillable="true" ma:displayName="Page/Topic" ma:internalName="Page_x002f_Topic">
      <xsd:complexType>
        <xsd:complexContent>
          <xsd:extension base="dms:MultiChoice">
            <xsd:sequence>
              <xsd:element name="Value" maxOccurs="unbounded" minOccurs="0" nillable="true">
                <xsd:simpleType>
                  <xsd:restriction base="dms:Choice">
                    <xsd:enumeration value="ISP"/>
                    <xsd:enumeration value="ONA"/>
                    <xsd:enumeration value="Rates"/>
                    <xsd:enumeration value="Resources"/>
                    <xsd:enumeration value="Service Groups"/>
                    <xsd:enumeration value="Toolkits"/>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e1b1f5-4598-4f10-9cb7-32cc9621436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Page_x002f_Topic xmlns="309c63cb-761d-436f-b64f-5f2e6963d98a"/>
  </documentManagement>
</p:properties>
</file>

<file path=customXml/itemProps1.xml><?xml version="1.0" encoding="utf-8"?>
<ds:datastoreItem xmlns:ds="http://schemas.openxmlformats.org/officeDocument/2006/customXml" ds:itemID="{005AE01A-96A1-4CD4-A50D-C892DC5B4FE1}"/>
</file>

<file path=customXml/itemProps2.xml><?xml version="1.0" encoding="utf-8"?>
<ds:datastoreItem xmlns:ds="http://schemas.openxmlformats.org/officeDocument/2006/customXml" ds:itemID="{B5B79E04-D209-4D88-9F9C-4BFF6A71F1DE}"/>
</file>

<file path=customXml/itemProps3.xml><?xml version="1.0" encoding="utf-8"?>
<ds:datastoreItem xmlns:ds="http://schemas.openxmlformats.org/officeDocument/2006/customXml" ds:itemID="{59750169-AE38-40EF-882D-DFC8AF26C87A}"/>
</file>

<file path=docProps/app.xml><?xml version="1.0" encoding="utf-8"?>
<Properties xmlns="http://schemas.openxmlformats.org/officeDocument/2006/extended-properties" xmlns:vt="http://schemas.openxmlformats.org/officeDocument/2006/docPropsVTypes">
  <Template>Retrospect</Template>
  <TotalTime>50687</TotalTime>
  <Words>1555</Words>
  <Application>Microsoft Office PowerPoint</Application>
  <PresentationFormat>Widescreen</PresentationFormat>
  <Paragraphs>205</Paragraphs>
  <Slides>28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Arial</vt:lpstr>
      <vt:lpstr>Calibri</vt:lpstr>
      <vt:lpstr>Calibri Light</vt:lpstr>
      <vt:lpstr>Retrospect</vt:lpstr>
      <vt:lpstr>ONA reassessments impact on ISPs</vt:lpstr>
      <vt:lpstr>Main points</vt:lpstr>
      <vt:lpstr>Assessments</vt:lpstr>
      <vt:lpstr>School / Summer Hours</vt:lpstr>
      <vt:lpstr>Aging into new Service Groupings</vt:lpstr>
      <vt:lpstr>Reductions – ONA reassessments</vt:lpstr>
      <vt:lpstr>Today’s focus</vt:lpstr>
      <vt:lpstr>Pre-Assessment</vt:lpstr>
      <vt:lpstr>Notice of Functional Needs Assessment</vt:lpstr>
      <vt:lpstr>Notice of FNA not needed for:</vt:lpstr>
      <vt:lpstr>ONA meeting</vt:lpstr>
      <vt:lpstr>What to expect next</vt:lpstr>
      <vt:lpstr>ONA submission</vt:lpstr>
      <vt:lpstr>Service Group Change letter</vt:lpstr>
      <vt:lpstr>ONA Comparative service group report</vt:lpstr>
      <vt:lpstr>ISP review</vt:lpstr>
      <vt:lpstr>Reviewing the ISP</vt:lpstr>
      <vt:lpstr>Service Group increases</vt:lpstr>
      <vt:lpstr>Service Group decreases</vt:lpstr>
      <vt:lpstr>Dates examples</vt:lpstr>
      <vt:lpstr>Person agrees with an ONA reassessment reduction during the plan year</vt:lpstr>
      <vt:lpstr>Person disagrees with an ONA reassessment reduction during the plan year</vt:lpstr>
      <vt:lpstr>Youth turning 18 agrees with an ONA reassessment reduction with Adult SG during the plan year</vt:lpstr>
      <vt:lpstr>Youth turning 18 disagrees with an ONA reassessment reduction with Adult SG during the plan year</vt:lpstr>
      <vt:lpstr>Youth turning 18 with an ONA reassessment increase with Adult SG during the plan year</vt:lpstr>
      <vt:lpstr>Youth turning 18 agrees with an ONA reassessment reduction with Adult SG before the plan year</vt:lpstr>
      <vt:lpstr>Youth turning 18 with an ONA reassessment increase with Adult SG before the plan year</vt:lpstr>
      <vt:lpstr>Exception request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ONA Reassessments Impact on ISP</dc:title>
  <dc:creator>Fuchs Chrissy</dc:creator>
  <cp:lastModifiedBy>Vanessa Vanderzee (she/they)</cp:lastModifiedBy>
  <cp:revision>15</cp:revision>
  <dcterms:created xsi:type="dcterms:W3CDTF">2025-02-04T17:34:51Z</dcterms:created>
  <dcterms:modified xsi:type="dcterms:W3CDTF">2025-03-31T18:30:46Z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dd6eeb-0dd0-4927-947e-a759f08fcf55_Enabled">
    <vt:lpwstr>true</vt:lpwstr>
  </property>
  <property fmtid="{D5CDD505-2E9C-101B-9397-08002B2CF9AE}" pid="3" name="MSIP_Label_ebdd6eeb-0dd0-4927-947e-a759f08fcf55_SetDate">
    <vt:lpwstr>2025-02-04T21:40:37Z</vt:lpwstr>
  </property>
  <property fmtid="{D5CDD505-2E9C-101B-9397-08002B2CF9AE}" pid="4" name="MSIP_Label_ebdd6eeb-0dd0-4927-947e-a759f08fcf55_Method">
    <vt:lpwstr>Privileged</vt:lpwstr>
  </property>
  <property fmtid="{D5CDD505-2E9C-101B-9397-08002B2CF9AE}" pid="5" name="MSIP_Label_ebdd6eeb-0dd0-4927-947e-a759f08fcf55_Name">
    <vt:lpwstr>Level 1 - Published (Items)</vt:lpwstr>
  </property>
  <property fmtid="{D5CDD505-2E9C-101B-9397-08002B2CF9AE}" pid="6" name="MSIP_Label_ebdd6eeb-0dd0-4927-947e-a759f08fcf55_SiteId">
    <vt:lpwstr>658e63e8-8d39-499c-8f48-13adc9452f4c</vt:lpwstr>
  </property>
  <property fmtid="{D5CDD505-2E9C-101B-9397-08002B2CF9AE}" pid="7" name="MSIP_Label_ebdd6eeb-0dd0-4927-947e-a759f08fcf55_ActionId">
    <vt:lpwstr>c0d06025-2086-47b9-908a-d05f96f17cbc</vt:lpwstr>
  </property>
  <property fmtid="{D5CDD505-2E9C-101B-9397-08002B2CF9AE}" pid="8" name="MSIP_Label_ebdd6eeb-0dd0-4927-947e-a759f08fcf55_ContentBits">
    <vt:lpwstr>0</vt:lpwstr>
  </property>
  <property fmtid="{D5CDD505-2E9C-101B-9397-08002B2CF9AE}" pid="9" name="ContentTypeId">
    <vt:lpwstr>0x01010083EABBD30B250A4396FB36836BF18AD9</vt:lpwstr>
  </property>
</Properties>
</file>