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2"/>
  </p:notesMasterIdLst>
  <p:handoutMasterIdLst>
    <p:handoutMasterId r:id="rId13"/>
  </p:handoutMasterIdLst>
  <p:sldIdLst>
    <p:sldId id="2134806826" r:id="rId5"/>
    <p:sldId id="2134806848" r:id="rId6"/>
    <p:sldId id="2134806859" r:id="rId7"/>
    <p:sldId id="2134806874" r:id="rId8"/>
    <p:sldId id="2134806846" r:id="rId9"/>
    <p:sldId id="2134806811" r:id="rId10"/>
    <p:sldId id="21348068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6A7C1A-A337-2612-23B1-4D00932CDB4A}" name="RAO Meenakshi * DAS" initials="" userId="S::Meenakshi.Rao@das.oregon.gov::dc40ed2a-54a6-4b8e-8ac3-c7b878ea1b60" providerId="AD"/>
  <p188:author id="{79932E23-822B-637A-AA8D-AF460B2424DA}" name="ROOD Jason * DAS" initials="RJ*D" userId="S::Jason.ROOD@das.oregon.gov::286f1b5c-50cd-4f8f-88dd-bbefc6606fcd" providerId="AD"/>
  <p188:author id="{FC08163E-1A45-CB88-1517-5D934CF58FBA}" name="GROSS Melinda * DAS" initials="GM*D" userId="S::Melinda.Gross@das.oregon.gov::56cd99cb-3192-4551-b93b-7bc6c8625ca4" providerId="AD"/>
  <p188:author id="{033494A9-9736-E1FE-5C99-194B881D7AED}" name="HELMS Kathryn * DAS" initials="KH" userId="S::Kathryn.Helms@das.oregon.gov::dddb523a-7c1c-4980-8160-2e1c582c5e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253B57"/>
    <a:srgbClr val="44546A"/>
    <a:srgbClr val="8496B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50C88-8DC8-4A21-A52C-61A59AF3A928}" v="1243" dt="2025-01-21T22:35:19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0" d="100"/>
          <a:sy n="80" d="100"/>
        </p:scale>
        <p:origin x="102" y="9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inker (she/her)" userId="0e7663e2-365b-43ee-95b9-b01c66bd14e3" providerId="ADAL" clId="{5C950C88-8DC8-4A21-A52C-61A59AF3A928}"/>
    <pc:docChg chg="undo custSel modSld">
      <pc:chgData name="Sarah Tinker (she/her)" userId="0e7663e2-365b-43ee-95b9-b01c66bd14e3" providerId="ADAL" clId="{5C950C88-8DC8-4A21-A52C-61A59AF3A928}" dt="2025-01-21T22:35:19.197" v="1246" actId="13244"/>
      <pc:docMkLst>
        <pc:docMk/>
      </pc:docMkLst>
      <pc:sldChg chg="addSp modSp mod">
        <pc:chgData name="Sarah Tinker (she/her)" userId="0e7663e2-365b-43ee-95b9-b01c66bd14e3" providerId="ADAL" clId="{5C950C88-8DC8-4A21-A52C-61A59AF3A928}" dt="2025-01-21T22:35:19.197" v="1246" actId="13244"/>
        <pc:sldMkLst>
          <pc:docMk/>
          <pc:sldMk cId="1258386880" sldId="2134806811"/>
        </pc:sldMkLst>
        <pc:spChg chg="add mod">
          <ac:chgData name="Sarah Tinker (she/her)" userId="0e7663e2-365b-43ee-95b9-b01c66bd14e3" providerId="ADAL" clId="{5C950C88-8DC8-4A21-A52C-61A59AF3A928}" dt="2025-01-21T22:35:19.197" v="1246" actId="13244"/>
          <ac:spMkLst>
            <pc:docMk/>
            <pc:sldMk cId="1258386880" sldId="2134806811"/>
            <ac:spMk id="3" creationId="{D65F1D18-712E-C72D-DE54-0AF2EDEA3D20}"/>
          </ac:spMkLst>
        </pc:spChg>
      </pc:sldChg>
      <pc:sldChg chg="addSp delSp modSp mod">
        <pc:chgData name="Sarah Tinker (she/her)" userId="0e7663e2-365b-43ee-95b9-b01c66bd14e3" providerId="ADAL" clId="{5C950C88-8DC8-4A21-A52C-61A59AF3A928}" dt="2025-01-21T22:33:52.024" v="1234" actId="13244"/>
        <pc:sldMkLst>
          <pc:docMk/>
          <pc:sldMk cId="3650527632" sldId="2134806826"/>
        </pc:sldMkLst>
        <pc:spChg chg="del mod">
          <ac:chgData name="Sarah Tinker (she/her)" userId="0e7663e2-365b-43ee-95b9-b01c66bd14e3" providerId="ADAL" clId="{5C950C88-8DC8-4A21-A52C-61A59AF3A928}" dt="2025-01-21T22:25:15.381" v="6" actId="478"/>
          <ac:spMkLst>
            <pc:docMk/>
            <pc:sldMk cId="3650527632" sldId="2134806826"/>
            <ac:spMk id="2" creationId="{2A9CACE4-743C-00D5-23D1-F7D01FD5E3B1}"/>
          </ac:spMkLst>
        </pc:spChg>
        <pc:spChg chg="mod">
          <ac:chgData name="Sarah Tinker (she/her)" userId="0e7663e2-365b-43ee-95b9-b01c66bd14e3" providerId="ADAL" clId="{5C950C88-8DC8-4A21-A52C-61A59AF3A928}" dt="2025-01-21T22:30:28.353" v="388" actId="962"/>
          <ac:spMkLst>
            <pc:docMk/>
            <pc:sldMk cId="3650527632" sldId="2134806826"/>
            <ac:spMk id="8" creationId="{8D5E299C-BE39-439F-B501-29AF7D6BA396}"/>
          </ac:spMkLst>
        </pc:spChg>
        <pc:spChg chg="del">
          <ac:chgData name="Sarah Tinker (she/her)" userId="0e7663e2-365b-43ee-95b9-b01c66bd14e3" providerId="ADAL" clId="{5C950C88-8DC8-4A21-A52C-61A59AF3A928}" dt="2025-01-21T22:30:33.099" v="389" actId="478"/>
          <ac:spMkLst>
            <pc:docMk/>
            <pc:sldMk cId="3650527632" sldId="2134806826"/>
            <ac:spMk id="9" creationId="{67432080-30CC-4CA8-8E9F-381D61C56FFE}"/>
          </ac:spMkLst>
        </pc:spChg>
        <pc:spChg chg="add del mod">
          <ac:chgData name="Sarah Tinker (she/her)" userId="0e7663e2-365b-43ee-95b9-b01c66bd14e3" providerId="ADAL" clId="{5C950C88-8DC8-4A21-A52C-61A59AF3A928}" dt="2025-01-21T22:33:52.024" v="1234" actId="13244"/>
          <ac:spMkLst>
            <pc:docMk/>
            <pc:sldMk cId="3650527632" sldId="2134806826"/>
            <ac:spMk id="11" creationId="{099E1828-CD89-1AFD-E14B-CAD845307D79}"/>
          </ac:spMkLst>
        </pc:spChg>
        <pc:picChg chg="mod">
          <ac:chgData name="Sarah Tinker (she/her)" userId="0e7663e2-365b-43ee-95b9-b01c66bd14e3" providerId="ADAL" clId="{5C950C88-8DC8-4A21-A52C-61A59AF3A928}" dt="2025-01-21T22:33:50.342" v="1233" actId="13244"/>
          <ac:picMkLst>
            <pc:docMk/>
            <pc:sldMk cId="3650527632" sldId="2134806826"/>
            <ac:picMk id="6" creationId="{030CC558-39E6-4C55-AF2C-69C49D74CA54}"/>
          </ac:picMkLst>
        </pc:picChg>
        <pc:picChg chg="mod">
          <ac:chgData name="Sarah Tinker (she/her)" userId="0e7663e2-365b-43ee-95b9-b01c66bd14e3" providerId="ADAL" clId="{5C950C88-8DC8-4A21-A52C-61A59AF3A928}" dt="2025-01-21T22:30:09.198" v="311" actId="962"/>
          <ac:picMkLst>
            <pc:docMk/>
            <pc:sldMk cId="3650527632" sldId="2134806826"/>
            <ac:picMk id="14" creationId="{9A8AD548-922D-4E1D-B19C-5F6E808B8160}"/>
          </ac:picMkLst>
        </pc:picChg>
      </pc:sldChg>
      <pc:sldChg chg="addSp modSp mod">
        <pc:chgData name="Sarah Tinker (she/her)" userId="0e7663e2-365b-43ee-95b9-b01c66bd14e3" providerId="ADAL" clId="{5C950C88-8DC8-4A21-A52C-61A59AF3A928}" dt="2025-01-21T22:35:09.139" v="1245" actId="13244"/>
        <pc:sldMkLst>
          <pc:docMk/>
          <pc:sldMk cId="3658605241" sldId="2134806846"/>
        </pc:sldMkLst>
        <pc:spChg chg="add mod">
          <ac:chgData name="Sarah Tinker (she/her)" userId="0e7663e2-365b-43ee-95b9-b01c66bd14e3" providerId="ADAL" clId="{5C950C88-8DC8-4A21-A52C-61A59AF3A928}" dt="2025-01-21T22:35:09.139" v="1245" actId="13244"/>
          <ac:spMkLst>
            <pc:docMk/>
            <pc:sldMk cId="3658605241" sldId="2134806846"/>
            <ac:spMk id="2" creationId="{B8866343-998F-7541-54F8-88D8ADED9288}"/>
          </ac:spMkLst>
        </pc:spChg>
        <pc:picChg chg="mod">
          <ac:chgData name="Sarah Tinker (she/her)" userId="0e7663e2-365b-43ee-95b9-b01c66bd14e3" providerId="ADAL" clId="{5C950C88-8DC8-4A21-A52C-61A59AF3A928}" dt="2025-01-21T22:33:30.735" v="1232" actId="962"/>
          <ac:picMkLst>
            <pc:docMk/>
            <pc:sldMk cId="3658605241" sldId="2134806846"/>
            <ac:picMk id="8" creationId="{F6F0B819-2A5F-E260-8F48-62871A566E75}"/>
          </ac:picMkLst>
        </pc:picChg>
        <pc:picChg chg="mod">
          <ac:chgData name="Sarah Tinker (she/her)" userId="0e7663e2-365b-43ee-95b9-b01c66bd14e3" providerId="ADAL" clId="{5C950C88-8DC8-4A21-A52C-61A59AF3A928}" dt="2025-01-21T22:32:25.215" v="904" actId="962"/>
          <ac:picMkLst>
            <pc:docMk/>
            <pc:sldMk cId="3658605241" sldId="2134806846"/>
            <ac:picMk id="12" creationId="{6384FF60-98B4-4834-8E94-6C9FD907EED9}"/>
          </ac:picMkLst>
        </pc:picChg>
      </pc:sldChg>
      <pc:sldChg chg="modSp">
        <pc:chgData name="Sarah Tinker (she/her)" userId="0e7663e2-365b-43ee-95b9-b01c66bd14e3" providerId="ADAL" clId="{5C950C88-8DC8-4A21-A52C-61A59AF3A928}" dt="2025-01-21T22:34:00.213" v="1235" actId="13244"/>
        <pc:sldMkLst>
          <pc:docMk/>
          <pc:sldMk cId="1757648977" sldId="2134806848"/>
        </pc:sldMkLst>
        <pc:spChg chg="mod">
          <ac:chgData name="Sarah Tinker (she/her)" userId="0e7663e2-365b-43ee-95b9-b01c66bd14e3" providerId="ADAL" clId="{5C950C88-8DC8-4A21-A52C-61A59AF3A928}" dt="2025-01-21T22:34:00.213" v="1235" actId="13244"/>
          <ac:spMkLst>
            <pc:docMk/>
            <pc:sldMk cId="1757648977" sldId="2134806848"/>
            <ac:spMk id="3" creationId="{E95D4BD4-A904-1E20-4472-F64A0343AEE9}"/>
          </ac:spMkLst>
        </pc:spChg>
      </pc:sldChg>
      <pc:sldChg chg="modSp">
        <pc:chgData name="Sarah Tinker (she/her)" userId="0e7663e2-365b-43ee-95b9-b01c66bd14e3" providerId="ADAL" clId="{5C950C88-8DC8-4A21-A52C-61A59AF3A928}" dt="2025-01-21T22:26:34.978" v="40" actId="20577"/>
        <pc:sldMkLst>
          <pc:docMk/>
          <pc:sldMk cId="3612297569" sldId="2134806852"/>
        </pc:sldMkLst>
        <pc:spChg chg="mod">
          <ac:chgData name="Sarah Tinker (she/her)" userId="0e7663e2-365b-43ee-95b9-b01c66bd14e3" providerId="ADAL" clId="{5C950C88-8DC8-4A21-A52C-61A59AF3A928}" dt="2025-01-21T22:26:34.978" v="40" actId="20577"/>
          <ac:spMkLst>
            <pc:docMk/>
            <pc:sldMk cId="3612297569" sldId="2134806852"/>
            <ac:spMk id="4" creationId="{EF861896-72BD-4555-557C-E4C03004E32C}"/>
          </ac:spMkLst>
        </pc:spChg>
      </pc:sldChg>
      <pc:sldChg chg="addSp modSp mod">
        <pc:chgData name="Sarah Tinker (she/her)" userId="0e7663e2-365b-43ee-95b9-b01c66bd14e3" providerId="ADAL" clId="{5C950C88-8DC8-4A21-A52C-61A59AF3A928}" dt="2025-01-21T22:34:36.737" v="1240" actId="13244"/>
        <pc:sldMkLst>
          <pc:docMk/>
          <pc:sldMk cId="2212189845" sldId="2134806859"/>
        </pc:sldMkLst>
        <pc:spChg chg="mod">
          <ac:chgData name="Sarah Tinker (she/her)" userId="0e7663e2-365b-43ee-95b9-b01c66bd14e3" providerId="ADAL" clId="{5C950C88-8DC8-4A21-A52C-61A59AF3A928}" dt="2025-01-21T22:34:25.739" v="1238" actId="13244"/>
          <ac:spMkLst>
            <pc:docMk/>
            <pc:sldMk cId="2212189845" sldId="2134806859"/>
            <ac:spMk id="2" creationId="{DC7794D8-7E10-1211-6A3C-896F95BADC2E}"/>
          </ac:spMkLst>
        </pc:spChg>
        <pc:spChg chg="mod">
          <ac:chgData name="Sarah Tinker (she/her)" userId="0e7663e2-365b-43ee-95b9-b01c66bd14e3" providerId="ADAL" clId="{5C950C88-8DC8-4A21-A52C-61A59AF3A928}" dt="2025-01-21T22:34:18.447" v="1237" actId="13244"/>
          <ac:spMkLst>
            <pc:docMk/>
            <pc:sldMk cId="2212189845" sldId="2134806859"/>
            <ac:spMk id="3" creationId="{1F450D90-D530-D610-1B44-4FEF01E5F6C3}"/>
          </ac:spMkLst>
        </pc:spChg>
        <pc:spChg chg="mod">
          <ac:chgData name="Sarah Tinker (she/her)" userId="0e7663e2-365b-43ee-95b9-b01c66bd14e3" providerId="ADAL" clId="{5C950C88-8DC8-4A21-A52C-61A59AF3A928}" dt="2025-01-21T22:34:36.737" v="1240" actId="13244"/>
          <ac:spMkLst>
            <pc:docMk/>
            <pc:sldMk cId="2212189845" sldId="2134806859"/>
            <ac:spMk id="6" creationId="{4C7B1908-E16C-BAF9-06BC-52460C6D4614}"/>
          </ac:spMkLst>
        </pc:spChg>
        <pc:spChg chg="add mod">
          <ac:chgData name="Sarah Tinker (she/her)" userId="0e7663e2-365b-43ee-95b9-b01c66bd14e3" providerId="ADAL" clId="{5C950C88-8DC8-4A21-A52C-61A59AF3A928}" dt="2025-01-21T22:34:13.279" v="1236" actId="13244"/>
          <ac:spMkLst>
            <pc:docMk/>
            <pc:sldMk cId="2212189845" sldId="2134806859"/>
            <ac:spMk id="7" creationId="{971CA304-F84D-F553-12C3-0CFA3BC0CE3D}"/>
          </ac:spMkLst>
        </pc:spChg>
        <pc:picChg chg="mod">
          <ac:chgData name="Sarah Tinker (she/her)" userId="0e7663e2-365b-43ee-95b9-b01c66bd14e3" providerId="ADAL" clId="{5C950C88-8DC8-4A21-A52C-61A59AF3A928}" dt="2025-01-21T22:34:29.705" v="1239" actId="13244"/>
          <ac:picMkLst>
            <pc:docMk/>
            <pc:sldMk cId="2212189845" sldId="2134806859"/>
            <ac:picMk id="5" creationId="{FF2B5E94-297E-0A96-2BEE-0C171F5C1217}"/>
          </ac:picMkLst>
        </pc:picChg>
      </pc:sldChg>
      <pc:sldChg chg="addSp modSp mod">
        <pc:chgData name="Sarah Tinker (she/her)" userId="0e7663e2-365b-43ee-95b9-b01c66bd14e3" providerId="ADAL" clId="{5C950C88-8DC8-4A21-A52C-61A59AF3A928}" dt="2025-01-21T22:34:53.441" v="1244" actId="13244"/>
        <pc:sldMkLst>
          <pc:docMk/>
          <pc:sldMk cId="2735148780" sldId="2134806874"/>
        </pc:sldMkLst>
        <pc:spChg chg="add mod">
          <ac:chgData name="Sarah Tinker (she/her)" userId="0e7663e2-365b-43ee-95b9-b01c66bd14e3" providerId="ADAL" clId="{5C950C88-8DC8-4A21-A52C-61A59AF3A928}" dt="2025-01-21T22:34:44.129" v="1241" actId="13244"/>
          <ac:spMkLst>
            <pc:docMk/>
            <pc:sldMk cId="2735148780" sldId="2134806874"/>
            <ac:spMk id="2" creationId="{FE85DE6C-43E4-5568-ABF1-DA0FD8301C85}"/>
          </ac:spMkLst>
        </pc:spChg>
        <pc:spChg chg="mod">
          <ac:chgData name="Sarah Tinker (she/her)" userId="0e7663e2-365b-43ee-95b9-b01c66bd14e3" providerId="ADAL" clId="{5C950C88-8DC8-4A21-A52C-61A59AF3A928}" dt="2025-01-21T22:34:45.829" v="1242" actId="13244"/>
          <ac:spMkLst>
            <pc:docMk/>
            <pc:sldMk cId="2735148780" sldId="2134806874"/>
            <ac:spMk id="3" creationId="{1F450D90-D530-D610-1B44-4FEF01E5F6C3}"/>
          </ac:spMkLst>
        </pc:spChg>
        <pc:picChg chg="mod">
          <ac:chgData name="Sarah Tinker (she/her)" userId="0e7663e2-365b-43ee-95b9-b01c66bd14e3" providerId="ADAL" clId="{5C950C88-8DC8-4A21-A52C-61A59AF3A928}" dt="2025-01-21T22:34:51.425" v="1243" actId="13244"/>
          <ac:picMkLst>
            <pc:docMk/>
            <pc:sldMk cId="2735148780" sldId="2134806874"/>
            <ac:picMk id="1028" creationId="{0AC247A3-92D2-A9E5-EF85-D73FB8EE7998}"/>
          </ac:picMkLst>
        </pc:picChg>
        <pc:picChg chg="mod">
          <ac:chgData name="Sarah Tinker (she/her)" userId="0e7663e2-365b-43ee-95b9-b01c66bd14e3" providerId="ADAL" clId="{5C950C88-8DC8-4A21-A52C-61A59AF3A928}" dt="2025-01-21T22:34:53.441" v="1244" actId="13244"/>
          <ac:picMkLst>
            <pc:docMk/>
            <pc:sldMk cId="2735148780" sldId="2134806874"/>
            <ac:picMk id="1030" creationId="{5E03D76C-26C1-2D74-0044-50C2A11749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D67B5-3831-03DD-8D05-81C473A296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DF84C-5CAC-053C-D79D-0E68CB6745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5A6C-02E3-44FA-AC43-685C1E4C5702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8E913-681F-0985-D466-39349A5E9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11BFE-2093-E64D-249C-26793A41EE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7D00-10F5-4F31-8A64-C9FC8416A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1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72C5-D6BF-4B3E-8C35-331C5644D7C3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CFDE-8DEC-47BB-A05C-9DDEDD7E4A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1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7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1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6691D-F7FD-4237-BEDE-B46898EF41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9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Re-imagining our data ecosystem - if it's not just for extraction of policy members, it is for communities to work with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The policy is about how it is birthed, conceived, humanized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How can an integrated data system drive equity?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What structures and values would need to be in place to effectively drive equity?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Can data equally be generative of trusting relationships?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How has this continual extraction created a polarized, fragile social fabric?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How does this pattern of extraction and segregated use perpetuate the dynamics we're seeking to change?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State and community data trust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Identify the structure and narrative opportunities to include community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Intentional integration and existing models to transform the narrative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Data is not just for policy and research, it is for building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572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3">
            <a:extLst>
              <a:ext uri="{FF2B5EF4-FFF2-40B4-BE49-F238E27FC236}">
                <a16:creationId xmlns:a16="http://schemas.microsoft.com/office/drawing/2014/main" id="{59D77FDE-CBF6-ABFC-40A3-EA3C6EE0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7042"/>
            <a:ext cx="7487371" cy="68650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8DAB7C-0596-E934-5103-1E24EED1E654}"/>
              </a:ext>
            </a:extLst>
          </p:cNvPr>
          <p:cNvSpPr/>
          <p:nvPr userDrawn="1"/>
        </p:nvSpPr>
        <p:spPr>
          <a:xfrm>
            <a:off x="7489056" y="-7041"/>
            <a:ext cx="4702944" cy="68580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6846C2-A453-465D-8A3A-DC37F1DCB5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z="2800"/>
              <a:t>Title of Presentation</a:t>
            </a:r>
            <a:endParaRPr lang="en-US" sz="480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9E359A-DB92-BD4A-F9FF-AD9328D84D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Name, Meeting Title, and Date on separate lines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7F46DA-914A-8BAC-6CA4-66A8E475B1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890" y="486258"/>
            <a:ext cx="3990301" cy="1130585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E88FE2ED-1F2F-759C-3322-5D350F577319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83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410" y="1327028"/>
            <a:ext cx="859666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61" y="1303808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818" y="1303808"/>
            <a:ext cx="4513541" cy="53858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0461" y="2813340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7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86" y="5338724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6786" y="1326503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86" y="6071965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489" y="1326277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489" y="4936167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4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731" y="1375154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07536" y="447646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64" y="4936166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6760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136880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66" y="4272486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the earth from space">
            <a:extLst>
              <a:ext uri="{FF2B5EF4-FFF2-40B4-BE49-F238E27FC236}">
                <a16:creationId xmlns:a16="http://schemas.microsoft.com/office/drawing/2014/main" id="{65951C09-581C-55BE-2813-DCA48C1822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7666" y="3907715"/>
            <a:ext cx="8596668" cy="1277775"/>
          </a:xfrm>
        </p:spPr>
        <p:txBody>
          <a:bodyPr anchor="b">
            <a:normAutofit/>
          </a:bodyPr>
          <a:lstStyle>
            <a:lvl1pPr algn="ctr">
              <a:defRPr sz="5400" b="0" i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97666" y="5313158"/>
            <a:ext cx="8596668" cy="8387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FFE79-F1AC-8303-3C85-5EADE049A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91" y="334983"/>
            <a:ext cx="3623001" cy="1025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D87C7-0514-EEA6-E181-67FCCD5B74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99744"/>
            <a:ext cx="114614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933" y="1375154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97665" y="4661529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65" y="517577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1243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935" y="1326277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0469" y="4729877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0470" y="5244125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4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3">
            <a:extLst>
              <a:ext uri="{FF2B5EF4-FFF2-40B4-BE49-F238E27FC236}">
                <a16:creationId xmlns:a16="http://schemas.microsoft.com/office/drawing/2014/main" id="{59D77FDE-CBF6-ABFC-40A3-EA3C6EE0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9797" y="-7041"/>
            <a:ext cx="7682204" cy="68650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8DAB7C-0596-E934-5103-1E24EED1E654}"/>
              </a:ext>
            </a:extLst>
          </p:cNvPr>
          <p:cNvSpPr/>
          <p:nvPr userDrawn="1"/>
        </p:nvSpPr>
        <p:spPr>
          <a:xfrm>
            <a:off x="-279121" y="7041"/>
            <a:ext cx="4788917" cy="68580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6846C2-A453-465D-8A3A-DC37F1DCB5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112" y="1852523"/>
            <a:ext cx="3565524" cy="1518938"/>
          </a:xfrm>
        </p:spPr>
        <p:txBody>
          <a:bodyPr anchor="b" anchorCtr="0">
            <a:noAutofit/>
          </a:bodyPr>
          <a:lstStyle>
            <a:lvl1pPr algn="ctr">
              <a:defRPr sz="3600" b="1" i="1">
                <a:solidFill>
                  <a:schemeClr val="bg1"/>
                </a:solidFill>
              </a:defRPr>
            </a:lvl1pPr>
          </a:lstStyle>
          <a:p>
            <a:r>
              <a:rPr lang="en-US" sz="2800"/>
              <a:t>Thank you</a:t>
            </a:r>
            <a:endParaRPr lang="en-US" sz="480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9E359A-DB92-BD4A-F9FF-AD9328D84D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112" y="3607141"/>
            <a:ext cx="3565524" cy="17319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Contact Information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7F46DA-914A-8BAC-6CA4-66A8E475B1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02" y="267796"/>
            <a:ext cx="3990301" cy="1130585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E88FE2ED-1F2F-759C-3322-5D350F577319}"/>
              </a:ext>
            </a:extLst>
          </p:cNvPr>
          <p:cNvSpPr/>
          <p:nvPr userDrawn="1"/>
        </p:nvSpPr>
        <p:spPr>
          <a:xfrm>
            <a:off x="-279120" y="5198140"/>
            <a:ext cx="1143000" cy="165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721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1309726"/>
            <a:ext cx="859666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7666" y="2626356"/>
            <a:ext cx="8596668" cy="388077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5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CC9F0CBF-897F-2DCC-9CB4-1CA3ECB95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868B2-E243-4E26-0608-79FD0DA4D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7666" y="4961238"/>
            <a:ext cx="8596668" cy="13208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 – Click to edit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AE600-3BB3-A7B0-683F-FF9E1E9BC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B9327-6467-4A90-F3E2-6B69E0CF8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989" y="307977"/>
            <a:ext cx="3603191" cy="102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91CD9-BD89-FF1E-7B85-99A183C2D4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87387"/>
            <a:ext cx="114614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0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out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the earth from space">
            <a:extLst>
              <a:ext uri="{FF2B5EF4-FFF2-40B4-BE49-F238E27FC236}">
                <a16:creationId xmlns:a16="http://schemas.microsoft.com/office/drawing/2014/main" id="{DABD7EDE-C07D-19B5-5741-97B70825B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D8E0C-3F1C-C5C8-2D52-3F77D2170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7666" y="4426820"/>
            <a:ext cx="8596668" cy="956661"/>
          </a:xfrm>
        </p:spPr>
        <p:txBody>
          <a:bodyPr>
            <a:normAutofit/>
          </a:bodyPr>
          <a:lstStyle>
            <a:lvl1pPr algn="ctr">
              <a:defRPr sz="44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63819-E2D3-836A-9BDA-64ABF2F3B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DA941-52B1-E3A9-22F9-D0BE660365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965" y="435116"/>
            <a:ext cx="3378208" cy="956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FBE47A-DE2C-BDDE-331D-17A681E003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99744"/>
            <a:ext cx="114614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3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038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5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9699" y="1305011"/>
            <a:ext cx="8596668" cy="5900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9" y="2035036"/>
            <a:ext cx="8596668" cy="464040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0080" y="1312100"/>
            <a:ext cx="8596668" cy="60952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080" y="2035036"/>
            <a:ext cx="8596668" cy="464040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C9F3-86B4-212B-563B-1D4E87738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50136"/>
            <a:ext cx="12192000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70C9C-1768-B655-8483-1DD4D1040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99F3449-9A28-666C-05DA-6DBE1C9A6053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6F375D-B96C-6900-968E-DC03A23AB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367592"/>
            <a:ext cx="12191999" cy="423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information when needed.</a:t>
            </a:r>
          </a:p>
        </p:txBody>
      </p:sp>
      <p:pic>
        <p:nvPicPr>
          <p:cNvPr id="21" name="Picture 20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9A62746C-F5FD-AE09-473F-AEEBD8BFD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/>
        </p:blipFill>
        <p:spPr>
          <a:xfrm>
            <a:off x="0" y="-23570"/>
            <a:ext cx="12192000" cy="14535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EE026E-8BE6-883E-8518-B497625799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837" y="208246"/>
            <a:ext cx="2758423" cy="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A19F-C479-6B9D-E480-85C51C13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38" y="34290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91DFA-C464-1669-210A-DCF7A95FD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1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489" y="2668262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489" y="4518385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8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20" y="1326277"/>
            <a:ext cx="8596668" cy="123985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120" y="2566133"/>
            <a:ext cx="4184035" cy="388077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754" y="2566133"/>
            <a:ext cx="4184034" cy="388077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317" y="1319383"/>
            <a:ext cx="8596668" cy="7858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317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9316" y="2792980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0367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0367" y="2792981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C34B2AE8-4207-0D07-E42A-412D680D0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/>
        </p:blipFill>
        <p:spPr>
          <a:xfrm>
            <a:off x="0" y="-23570"/>
            <a:ext cx="12192000" cy="14535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6908" y="133288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908" y="263713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661" y="650712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38FEF56-A9C4-4365-9DEC-DC287414B8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4DEE634-B1F0-99C7-A79B-DC727D6704F1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531C8-ABD7-39D8-52F3-98AF0A66C81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09837" y="208246"/>
            <a:ext cx="2758423" cy="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8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ptos" panose="020B000402020202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3pPr>
      <a:lvl4pPr marL="16573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4pPr>
      <a:lvl5pPr marL="21145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90501000000*/Archivohistoricopn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bostonreview.net/articles/kirsten-weld-recovering-democracy-through-archiv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papress.com/products/w-e-b-du-boiss-data-portraits-visualizing-black-ameri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uihi.org/projects/decolonizing-data-toolkit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terprise Information Services logo">
            <a:extLst>
              <a:ext uri="{FF2B5EF4-FFF2-40B4-BE49-F238E27FC236}">
                <a16:creationId xmlns:a16="http://schemas.microsoft.com/office/drawing/2014/main" id="{030CC558-39E6-4C55-AF2C-69C49D74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6" y="175596"/>
            <a:ext cx="3990301" cy="113058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9E1828-CD89-1AFD-E14B-CAD845307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310" y="2301119"/>
            <a:ext cx="4718044" cy="2788674"/>
          </a:xfrm>
          <a:custGeom>
            <a:avLst/>
            <a:gdLst>
              <a:gd name="connsiteX0" fmla="*/ 0 w 6683375"/>
              <a:gd name="connsiteY0" fmla="*/ 0 h 5808662"/>
              <a:gd name="connsiteX1" fmla="*/ 6683375 w 6683375"/>
              <a:gd name="connsiteY1" fmla="*/ 0 h 5808662"/>
              <a:gd name="connsiteX2" fmla="*/ 6683375 w 6683375"/>
              <a:gd name="connsiteY2" fmla="*/ 5808662 h 5808662"/>
              <a:gd name="connsiteX3" fmla="*/ 0 w 6683375"/>
              <a:gd name="connsiteY3" fmla="*/ 5808662 h 5808662"/>
              <a:gd name="connsiteX4" fmla="*/ 0 w 6683375"/>
              <a:gd name="connsiteY4" fmla="*/ 0 h 5808662"/>
              <a:gd name="connsiteX0" fmla="*/ 0 w 6683375"/>
              <a:gd name="connsiteY0" fmla="*/ 12878 h 5821540"/>
              <a:gd name="connsiteX1" fmla="*/ 3425020 w 6683375"/>
              <a:gd name="connsiteY1" fmla="*/ 0 h 5821540"/>
              <a:gd name="connsiteX2" fmla="*/ 6683375 w 6683375"/>
              <a:gd name="connsiteY2" fmla="*/ 5821540 h 5821540"/>
              <a:gd name="connsiteX3" fmla="*/ 0 w 6683375"/>
              <a:gd name="connsiteY3" fmla="*/ 5821540 h 5821540"/>
              <a:gd name="connsiteX4" fmla="*/ 0 w 6683375"/>
              <a:gd name="connsiteY4" fmla="*/ 12878 h 5821540"/>
              <a:gd name="connsiteX0" fmla="*/ 0 w 6683375"/>
              <a:gd name="connsiteY0" fmla="*/ 12878 h 5821540"/>
              <a:gd name="connsiteX1" fmla="*/ 4249268 w 6683375"/>
              <a:gd name="connsiteY1" fmla="*/ 0 h 5821540"/>
              <a:gd name="connsiteX2" fmla="*/ 6683375 w 6683375"/>
              <a:gd name="connsiteY2" fmla="*/ 5821540 h 5821540"/>
              <a:gd name="connsiteX3" fmla="*/ 0 w 6683375"/>
              <a:gd name="connsiteY3" fmla="*/ 5821540 h 5821540"/>
              <a:gd name="connsiteX4" fmla="*/ 0 w 6683375"/>
              <a:gd name="connsiteY4" fmla="*/ 12878 h 58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3375" h="5821540">
                <a:moveTo>
                  <a:pt x="0" y="12878"/>
                </a:moveTo>
                <a:lnTo>
                  <a:pt x="4249268" y="0"/>
                </a:lnTo>
                <a:lnTo>
                  <a:pt x="6683375" y="5821540"/>
                </a:lnTo>
                <a:lnTo>
                  <a:pt x="0" y="5821540"/>
                </a:lnTo>
                <a:lnTo>
                  <a:pt x="0" y="12878"/>
                </a:lnTo>
                <a:close/>
              </a:path>
            </a:pathLst>
          </a:cu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Vision for Data Equity within Oregon</a:t>
            </a:r>
          </a:p>
        </p:txBody>
      </p:sp>
      <p:pic>
        <p:nvPicPr>
          <p:cNvPr id="14" name="Picture Placeholder 13" descr="Image of earth from space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3849" r="13849"/>
          <a:stretch/>
        </p:blipFill>
        <p:spPr>
          <a:xfrm>
            <a:off x="4739640" y="-7041"/>
            <a:ext cx="7452360" cy="6858000"/>
          </a:xfr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8D5E299C-BE39-439F-B501-29AF7D6BA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91099"/>
            <a:ext cx="1143000" cy="165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2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D4BD4-A904-1E20-4472-F64A0343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210" y="1481561"/>
            <a:ext cx="2561559" cy="643440"/>
          </a:xfrm>
        </p:spPr>
        <p:txBody>
          <a:bodyPr/>
          <a:lstStyle/>
          <a:p>
            <a:r>
              <a:rPr lang="en-US" dirty="0"/>
              <a:t>Why Data?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848DB-735E-5475-3109-08DD9076D2E0}"/>
              </a:ext>
            </a:extLst>
          </p:cNvPr>
          <p:cNvSpPr txBox="1"/>
          <p:nvPr/>
        </p:nvSpPr>
        <p:spPr>
          <a:xfrm>
            <a:off x="1075981" y="2563183"/>
            <a:ext cx="5020019" cy="2502813"/>
          </a:xfrm>
          <a:prstGeom prst="round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“There is no such thing as a single-issue struggle because we do not live single-issue lives.”</a:t>
            </a:r>
          </a:p>
          <a:p>
            <a:pPr algn="ctr">
              <a:spcBef>
                <a:spcPts val="600"/>
              </a:spcBef>
            </a:pPr>
            <a:r>
              <a:rPr lang="en-US" sz="2000" i="1" dirty="0">
                <a:solidFill>
                  <a:schemeClr val="bg1"/>
                </a:solidFill>
              </a:rPr>
              <a:t>Audre Lorde, “Learning from the 60s”</a:t>
            </a:r>
          </a:p>
        </p:txBody>
      </p:sp>
      <p:pic>
        <p:nvPicPr>
          <p:cNvPr id="1028" name="Picture 4" descr="Audre Lorde - Poems, Death &amp; Facts">
            <a:extLst>
              <a:ext uri="{FF2B5EF4-FFF2-40B4-BE49-F238E27FC236}">
                <a16:creationId xmlns:a16="http://schemas.microsoft.com/office/drawing/2014/main" id="{13E884FF-B626-AC64-58DE-DA5FB74CE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 r="1238"/>
          <a:stretch/>
        </p:blipFill>
        <p:spPr bwMode="auto">
          <a:xfrm>
            <a:off x="7032434" y="2125001"/>
            <a:ext cx="4467314" cy="417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4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1CA304-F84D-F553-12C3-0CFA3BC0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410" y="-1320800"/>
            <a:ext cx="8596668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State records are never just papers</a:t>
            </a:r>
          </a:p>
        </p:txBody>
      </p:sp>
      <p:pic>
        <p:nvPicPr>
          <p:cNvPr id="5" name="Picture 4" descr="Image of a records archive piled high with paper in folders">
            <a:extLst>
              <a:ext uri="{FF2B5EF4-FFF2-40B4-BE49-F238E27FC236}">
                <a16:creationId xmlns:a16="http://schemas.microsoft.com/office/drawing/2014/main" id="{FF2B5E94-297E-0A96-2BEE-0C171F5C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" y="1158314"/>
            <a:ext cx="6851958" cy="5138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B1908-E16C-BAF9-06BC-52460C6D4614}"/>
              </a:ext>
            </a:extLst>
          </p:cNvPr>
          <p:cNvSpPr txBox="1"/>
          <p:nvPr/>
        </p:nvSpPr>
        <p:spPr>
          <a:xfrm>
            <a:off x="1186479" y="6452646"/>
            <a:ext cx="838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Image Source: Archivo Historico de la Policia Nacional (only available via Wayback Machine)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794D8-7E10-1211-6A3C-896F95BADC2E}"/>
              </a:ext>
            </a:extLst>
          </p:cNvPr>
          <p:cNvSpPr txBox="1"/>
          <p:nvPr/>
        </p:nvSpPr>
        <p:spPr>
          <a:xfrm>
            <a:off x="7129620" y="1740461"/>
            <a:ext cx="4884572" cy="1204853"/>
          </a:xfrm>
          <a:prstGeom prst="roundRect">
            <a:avLst>
              <a:gd name="adj" fmla="val 9948"/>
            </a:avLst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“Those who commit the murders write the reports”	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Ida B. Wells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169F2-90EF-C452-1345-FC96F19629FD}"/>
              </a:ext>
            </a:extLst>
          </p:cNvPr>
          <p:cNvSpPr txBox="1"/>
          <p:nvPr/>
        </p:nvSpPr>
        <p:spPr>
          <a:xfrm>
            <a:off x="7129620" y="3429000"/>
            <a:ext cx="4884572" cy="2539960"/>
          </a:xfrm>
          <a:prstGeom prst="roundRect">
            <a:avLst>
              <a:gd name="adj" fmla="val 9948"/>
            </a:avLst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State records are never just papers. They are metaphors: for accountability, for the integrity of citizens’ rights, for the depth of democratic culture.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Kirsten Weld, </a:t>
            </a:r>
            <a:r>
              <a:rPr lang="en-US" sz="2000" i="1" dirty="0">
                <a:solidFill>
                  <a:schemeClr val="bg1"/>
                </a:solidFill>
                <a:hlinkClick r:id="rId4"/>
              </a:rPr>
              <a:t>No Democracy Without Archives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50D90-D530-D610-1B44-4FEF01E5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DE6C-43E4-5568-ABF1-DA0FD830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410" y="-1320800"/>
            <a:ext cx="8596668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Data portraits</a:t>
            </a:r>
          </a:p>
        </p:txBody>
      </p:sp>
      <p:pic>
        <p:nvPicPr>
          <p:cNvPr id="1028" name="Picture 4" descr="City and rural population 1890">
            <a:extLst>
              <a:ext uri="{FF2B5EF4-FFF2-40B4-BE49-F238E27FC236}">
                <a16:creationId xmlns:a16="http://schemas.microsoft.com/office/drawing/2014/main" id="{0AC247A3-92D2-A9E5-EF85-D73FB8EE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234"/>
            <a:ext cx="4233436" cy="53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ival line graph of valuation of town and city properties owned by Black individuals in Georgia">
            <a:extLst>
              <a:ext uri="{FF2B5EF4-FFF2-40B4-BE49-F238E27FC236}">
                <a16:creationId xmlns:a16="http://schemas.microsoft.com/office/drawing/2014/main" id="{5E03D76C-26C1-2D74-0044-50C2A117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75" y="981635"/>
            <a:ext cx="4213143" cy="53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169F2-90EF-C452-1345-FC96F19629FD}"/>
              </a:ext>
            </a:extLst>
          </p:cNvPr>
          <p:cNvSpPr txBox="1"/>
          <p:nvPr/>
        </p:nvSpPr>
        <p:spPr>
          <a:xfrm>
            <a:off x="7769704" y="1941270"/>
            <a:ext cx="4170778" cy="3756781"/>
          </a:xfrm>
          <a:prstGeom prst="roundRect">
            <a:avLst>
              <a:gd name="adj" fmla="val 9948"/>
            </a:avLst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why some people be mad at me sometimes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they ask me to remember</a:t>
            </a:r>
          </a:p>
          <a:p>
            <a:r>
              <a:rPr lang="en-US" sz="2200" dirty="0">
                <a:solidFill>
                  <a:schemeClr val="bg1"/>
                </a:solidFill>
              </a:rPr>
              <a:t>but they want me to remember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their memories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and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keep on remembering</a:t>
            </a:r>
          </a:p>
          <a:p>
            <a:r>
              <a:rPr lang="en-US" sz="2200" dirty="0">
                <a:solidFill>
                  <a:schemeClr val="bg1"/>
                </a:solidFill>
              </a:rPr>
              <a:t>mine.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Lucille Clifton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087F3-092C-50AF-0103-CFAA054A3D33}"/>
              </a:ext>
            </a:extLst>
          </p:cNvPr>
          <p:cNvSpPr txBox="1"/>
          <p:nvPr/>
        </p:nvSpPr>
        <p:spPr>
          <a:xfrm>
            <a:off x="1185276" y="6323171"/>
            <a:ext cx="392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Source: WEB DuBois Data Portraits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50D90-D530-D610-1B44-4FEF01E5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6343-998F-7541-54F8-88D8ADED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99" y="-590072"/>
            <a:ext cx="8596668" cy="590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Power imbalances in the data environment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84FF60-98B4-4834-8E94-6C9FD907E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6" t="-27532" r="-52566" b="27532"/>
          <a:stretch/>
        </p:blipFill>
        <p:spPr>
          <a:xfrm>
            <a:off x="0" y="5350569"/>
            <a:ext cx="1518557" cy="1518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32AC9-DCB5-649F-A58A-5A87F9D6575B}"/>
              </a:ext>
            </a:extLst>
          </p:cNvPr>
          <p:cNvSpPr txBox="1"/>
          <p:nvPr/>
        </p:nvSpPr>
        <p:spPr>
          <a:xfrm>
            <a:off x="4815905" y="1345336"/>
            <a:ext cx="7089657" cy="4689158"/>
          </a:xfrm>
          <a:prstGeom prst="roundRect">
            <a:avLst>
              <a:gd name="adj" fmla="val 9959"/>
            </a:avLst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“Today’s data environment is characterized by structural power imbalances. Those with access to large pools of data – often data about individuals – can leverage the value of aggregated data to create products and services that are foundational to many daily activities…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The imbalances of power or ability of individuals and groups to act in ways that define their own future create a data environment that is in some ways akin to the feudal system.”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Ada Lovelace Institute, </a:t>
            </a:r>
            <a:r>
              <a:rPr lang="en-US" sz="2000" i="1" dirty="0">
                <a:solidFill>
                  <a:schemeClr val="bg1"/>
                </a:solidFill>
              </a:rPr>
              <a:t>Exploring Legal Mechanisms for Data Stewardship</a:t>
            </a:r>
          </a:p>
        </p:txBody>
      </p:sp>
      <p:pic>
        <p:nvPicPr>
          <p:cNvPr id="8" name="Picture 7" descr="Old ledger paper with an image of a Native American with a raised fist drawn on top and the text &quot;Decolonize data&quot;">
            <a:extLst>
              <a:ext uri="{FF2B5EF4-FFF2-40B4-BE49-F238E27FC236}">
                <a16:creationId xmlns:a16="http://schemas.microsoft.com/office/drawing/2014/main" id="{F6F0B819-2A5F-E260-8F48-62871A566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93" y="1361222"/>
            <a:ext cx="3691581" cy="4818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B12E7-107D-4A51-F8E4-C5E7989F0CFC}"/>
              </a:ext>
            </a:extLst>
          </p:cNvPr>
          <p:cNvSpPr txBox="1"/>
          <p:nvPr/>
        </p:nvSpPr>
        <p:spPr>
          <a:xfrm>
            <a:off x="1199156" y="6370653"/>
            <a:ext cx="641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Image Source: Urban Indian Health Institute Decolonizing Data Toolkit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860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F1D18-712E-C72D-DE54-0AF2EDEA3D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6908" y="-1320800"/>
            <a:ext cx="8596668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Reimagining our data ecosystem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848DB-735E-5475-3109-08DD9076D2E0}"/>
              </a:ext>
            </a:extLst>
          </p:cNvPr>
          <p:cNvSpPr txBox="1"/>
          <p:nvPr/>
        </p:nvSpPr>
        <p:spPr>
          <a:xfrm>
            <a:off x="395001" y="2367171"/>
            <a:ext cx="11401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can the state share, use, and integrate data in ways that drive equity, enable power sharing, and generate trusting relationships?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25838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61896-72BD-4555-557C-E4C03004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36F93-C7C6-44B7-B35D-2C5031D31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5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870A3"/>
      </a:accent1>
      <a:accent2>
        <a:srgbClr val="40C0BD"/>
      </a:accent2>
      <a:accent3>
        <a:srgbClr val="90C05F"/>
      </a:accent3>
      <a:accent4>
        <a:srgbClr val="FAA933"/>
      </a:accent4>
      <a:accent5>
        <a:srgbClr val="F0516C"/>
      </a:accent5>
      <a:accent6>
        <a:srgbClr val="FFFFFF"/>
      </a:accent6>
      <a:hlink>
        <a:srgbClr val="99CA3C"/>
      </a:hlink>
      <a:folHlink>
        <a:srgbClr val="90C05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2302.pptx" id="{4E57636B-CAC2-4FAB-B1E8-0338FD884994}" vid="{757722C9-9F4E-417E-ADCA-5DFFD64A53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e1b1f5-4598-4f10-9cb7-32cc96214367">
      <UserInfo>
        <DisplayName>GODARD Jimmy * DAS</DisplayName>
        <AccountId>32</AccountId>
        <AccountType/>
      </UserInfo>
      <UserInfo>
        <DisplayName>ROOD Jason * DAS</DisplayName>
        <AccountId>11</AccountId>
        <AccountType/>
      </UserInfo>
      <UserInfo>
        <DisplayName>BREWSTER Erik * DAS</DisplayName>
        <AccountId>28</AccountId>
        <AccountType/>
      </UserInfo>
      <UserInfo>
        <DisplayName>SMITH Rachel L * DAS</DisplayName>
        <AccountId>29</AccountId>
        <AccountType/>
      </UserInfo>
      <UserInfo>
        <DisplayName>HELMS Kathryn * DAS</DisplayName>
        <AccountId>19</AccountId>
        <AccountType/>
      </UserInfo>
      <UserInfo>
        <DisplayName>RAO Meenakshi * DAS</DisplayName>
        <AccountId>22</AccountId>
        <AccountType/>
      </UserInfo>
      <UserInfo>
        <DisplayName>LUBMAN Jacob * DAS</DisplayName>
        <AccountId>21</AccountId>
        <AccountType/>
      </UserInfo>
      <UserInfo>
        <DisplayName>WOODS Terrence * DAS</DisplayName>
        <AccountId>30</AccountId>
        <AccountType/>
      </UserInfo>
      <UserInfo>
        <DisplayName>BJERKE Jennifer * DAS</DisplayName>
        <AccountId>31</AccountId>
        <AccountType/>
      </UserInfo>
    </SharedWithUsers>
    <PublishingExpirationDate xmlns="http://schemas.microsoft.com/sharepoint/v3" xsi:nil="true"/>
    <Program xmlns="f2e5ac6d-9c30-4457-9a8a-3bd73e3b1af1"/>
    <Date xmlns="f2e5ac6d-9c30-4457-9a8a-3bd73e3b1af1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93CDFC2EB1E4888D307CD508EE683" ma:contentTypeVersion="9" ma:contentTypeDescription="Create a new document." ma:contentTypeScope="" ma:versionID="c2c8cdf79be8c213421109c851f26139">
  <xsd:schema xmlns:xsd="http://www.w3.org/2001/XMLSchema" xmlns:xs="http://www.w3.org/2001/XMLSchema" xmlns:p="http://schemas.microsoft.com/office/2006/metadata/properties" xmlns:ns1="http://schemas.microsoft.com/sharepoint/v3" xmlns:ns2="49e1b1f5-4598-4f10-9cb7-32cc96214367" xmlns:ns3="f2e5ac6d-9c30-4457-9a8a-3bd73e3b1af1" targetNamespace="http://schemas.microsoft.com/office/2006/metadata/properties" ma:root="true" ma:fieldsID="cfd2837aceaf989a620e929c2f297fd3" ns1:_="" ns2:_="" ns3:_="">
    <xsd:import namespace="http://schemas.microsoft.com/sharepoint/v3"/>
    <xsd:import namespace="49e1b1f5-4598-4f10-9cb7-32cc96214367"/>
    <xsd:import namespace="f2e5ac6d-9c30-4457-9a8a-3bd73e3b1af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Progra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1b1f5-4598-4f10-9cb7-32cc96214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5ac6d-9c30-4457-9a8a-3bd73e3b1af1" elementFormDefault="qualified">
    <xsd:import namespace="http://schemas.microsoft.com/office/2006/documentManagement/types"/>
    <xsd:import namespace="http://schemas.microsoft.com/office/infopath/2007/PartnerControls"/>
    <xsd:element name="Program" ma:index="12" nillable="true" ma:displayName="Program" ma:description="If applicable, choose the program area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D"/>
                    <xsd:enumeration value="CW"/>
                    <xsd:enumeration value="ODDS"/>
                    <xsd:enumeration value="ODHS"/>
                    <xsd:enumeration value="OEP"/>
                    <xsd:enumeration value="OTIS"/>
                    <xsd:enumeration value="SSP"/>
                    <xsd:enumeration value="VR"/>
                  </xsd:restriction>
                </xsd:simpleType>
              </xsd:element>
            </xsd:sequence>
          </xsd:extension>
        </xsd:complexContent>
      </xsd:complexType>
    </xsd:element>
    <xsd:element name="Date" ma:index="13" nillable="true" ma:displayName="Year" ma:internalName="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5A826-236D-4B4F-9090-D063794DC8C0}">
  <ds:schemaRefs>
    <ds:schemaRef ds:uri="7137f970-cc2a-4058-b253-3237e3a2ae9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ff1a0111-b4c4-4249-b713-80a6ce4b083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1D788BF-C007-4F81-9C67-441C5A4E60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D3303-5721-4B42-B8EC-F187C5A336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24553</TotalTime>
  <Words>425</Words>
  <Application>Microsoft Office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Courier New</vt:lpstr>
      <vt:lpstr>Wingdings 3</vt:lpstr>
      <vt:lpstr>Facet</vt:lpstr>
      <vt:lpstr>A Vision for Data Equity within Oregon</vt:lpstr>
      <vt:lpstr>Why Data?</vt:lpstr>
      <vt:lpstr>State records are never just papers</vt:lpstr>
      <vt:lpstr>Data portraits</vt:lpstr>
      <vt:lpstr>Power imbalances in the data environment</vt:lpstr>
      <vt:lpstr>Reimagining our data ecosystem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Equity Summit Keynote Remarks: A Vision for Data Equity Within Oregon</dc:title>
  <dc:creator>HELMS Kathryn * DAS</dc:creator>
  <cp:lastModifiedBy>Sarah Tinker (she/her)</cp:lastModifiedBy>
  <cp:revision>34</cp:revision>
  <dcterms:created xsi:type="dcterms:W3CDTF">2024-02-06T18:19:01Z</dcterms:created>
  <dcterms:modified xsi:type="dcterms:W3CDTF">2025-01-21T22:35:19Z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2024-02-06T18:24:18Z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0849cb54-0587-4bf9-b86b-c50f5c6d8bbd</vt:lpwstr>
  </property>
  <property fmtid="{D5CDD505-2E9C-101B-9397-08002B2CF9AE}" pid="8" name="MSIP_Label_09b73270-2993-4076-be47-9c78f42a1e84_ContentBits">
    <vt:lpwstr>0</vt:lpwstr>
  </property>
  <property fmtid="{D5CDD505-2E9C-101B-9397-08002B2CF9AE}" pid="9" name="ContentTypeId">
    <vt:lpwstr>0x010100E4B93CDFC2EB1E4888D307CD508EE683</vt:lpwstr>
  </property>
  <property fmtid="{D5CDD505-2E9C-101B-9397-08002B2CF9AE}" pid="10" name="MediaServiceImageTags">
    <vt:lpwstr/>
  </property>
  <property fmtid="{D5CDD505-2E9C-101B-9397-08002B2CF9AE}" pid="11" name="Order">
    <vt:r8>434500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MSIP_Label_11a67c04-f371-4d71-a575-202b566caae1_Enabled">
    <vt:lpwstr>true</vt:lpwstr>
  </property>
  <property fmtid="{D5CDD505-2E9C-101B-9397-08002B2CF9AE}" pid="19" name="MSIP_Label_11a67c04-f371-4d71-a575-202b566caae1_SetDate">
    <vt:lpwstr>2025-01-15T17:57:33Z</vt:lpwstr>
  </property>
  <property fmtid="{D5CDD505-2E9C-101B-9397-08002B2CF9AE}" pid="20" name="MSIP_Label_11a67c04-f371-4d71-a575-202b566caae1_Method">
    <vt:lpwstr>Privileged</vt:lpwstr>
  </property>
  <property fmtid="{D5CDD505-2E9C-101B-9397-08002B2CF9AE}" pid="21" name="MSIP_Label_11a67c04-f371-4d71-a575-202b566caae1_Name">
    <vt:lpwstr>Level 2 - Limited (Items)</vt:lpwstr>
  </property>
  <property fmtid="{D5CDD505-2E9C-101B-9397-08002B2CF9AE}" pid="22" name="MSIP_Label_11a67c04-f371-4d71-a575-202b566caae1_SiteId">
    <vt:lpwstr>658e63e8-8d39-499c-8f48-13adc9452f4c</vt:lpwstr>
  </property>
  <property fmtid="{D5CDD505-2E9C-101B-9397-08002B2CF9AE}" pid="23" name="MSIP_Label_11a67c04-f371-4d71-a575-202b566caae1_ActionId">
    <vt:lpwstr>8d4a7089-042f-4f6f-8f26-ad441c1f54c8</vt:lpwstr>
  </property>
  <property fmtid="{D5CDD505-2E9C-101B-9397-08002B2CF9AE}" pid="24" name="MSIP_Label_11a67c04-f371-4d71-a575-202b566caae1_ContentBits">
    <vt:lpwstr>0</vt:lpwstr>
  </property>
</Properties>
</file>