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168" r:id="rId4"/>
  </p:sldMasterIdLst>
  <p:notesMasterIdLst>
    <p:notesMasterId r:id="rId23"/>
  </p:notesMasterIdLst>
  <p:handoutMasterIdLst>
    <p:handoutMasterId r:id="rId24"/>
  </p:handoutMasterIdLst>
  <p:sldIdLst>
    <p:sldId id="329" r:id="rId5"/>
    <p:sldId id="330" r:id="rId6"/>
    <p:sldId id="331" r:id="rId7"/>
    <p:sldId id="332" r:id="rId8"/>
    <p:sldId id="333" r:id="rId9"/>
    <p:sldId id="334" r:id="rId10"/>
    <p:sldId id="337" r:id="rId11"/>
    <p:sldId id="340" r:id="rId12"/>
    <p:sldId id="341" r:id="rId13"/>
    <p:sldId id="342" r:id="rId14"/>
    <p:sldId id="346" r:id="rId15"/>
    <p:sldId id="338" r:id="rId16"/>
    <p:sldId id="335" r:id="rId17"/>
    <p:sldId id="344" r:id="rId18"/>
    <p:sldId id="339" r:id="rId19"/>
    <p:sldId id="345" r:id="rId20"/>
    <p:sldId id="336" r:id="rId21"/>
    <p:sldId id="34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101263-9BC6-8881-FCE2-4502A3EC893F}" name="Eaen Goss (they/them)" initials="EG(" userId="S::Eaen.Goss@oha.oregon.gov::c095ee23-567c-48cd-be75-6fa00113af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6CF0C3-089A-4685-9F82-BB411926F02E}" v="1" dt="2025-01-22T00:16:55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85366" autoAdjust="0"/>
  </p:normalViewPr>
  <p:slideViewPr>
    <p:cSldViewPr snapToGrid="0">
      <p:cViewPr varScale="1">
        <p:scale>
          <a:sx n="97" d="100"/>
          <a:sy n="97" d="100"/>
        </p:scale>
        <p:origin x="1056" y="84"/>
      </p:cViewPr>
      <p:guideLst/>
    </p:cSldViewPr>
  </p:slideViewPr>
  <p:outlineViewPr>
    <p:cViewPr>
      <p:scale>
        <a:sx n="33" d="100"/>
        <a:sy n="33" d="100"/>
      </p:scale>
      <p:origin x="0" y="-56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082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4CB405-BC11-414E-B0F4-9E1C4642FE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A09E4-E76E-43B1-9270-846FE19D3E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A57E1-CEB3-4C96-B7C6-36B0FA3064E4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91962-6490-4685-B760-76A1628AD5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97A7F-1461-4B81-83F2-8C494CFB80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D51C3-EABD-4553-9DC0-81CFC2A7F3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1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1BBD7-2276-4DDA-BFFE-26CAACEE5E98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79F17-7BA4-49BC-BB37-7F646CF8D2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40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79F17-7BA4-49BC-BB37-7F646CF8D2F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91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ED748D9-6073-DA29-847A-6A6C39D6A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41000"/>
          </a:blip>
          <a:srcRect l="-223" t="45170" r="17078" b="17468"/>
          <a:stretch/>
        </p:blipFill>
        <p:spPr>
          <a:xfrm rot="10800000">
            <a:off x="-2" y="0"/>
            <a:ext cx="6300593" cy="23047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</a:extLst>
          </p:cNvPr>
          <p:cNvGrpSpPr/>
          <p:nvPr userDrawn="1"/>
        </p:nvGrpSpPr>
        <p:grpSpPr>
          <a:xfrm>
            <a:off x="11613628" y="319274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41695A2-5AD2-67EB-7D51-A56C0DCF1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3152" y="1003272"/>
            <a:ext cx="9114878" cy="3373515"/>
          </a:xfrm>
        </p:spPr>
        <p:txBody>
          <a:bodyPr lIns="0" tIns="0" rIns="0" bIns="0" anchor="ctr"/>
          <a:lstStyle>
            <a:lvl1pPr algn="l">
              <a:lnSpc>
                <a:spcPct val="75000"/>
              </a:lnSpc>
              <a:defRPr sz="8000" b="0" i="0" cap="none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47038-27D1-FF6B-7831-F79C0B103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41000"/>
          </a:blip>
          <a:srcRect l="-222" t="45170" r="19778" b="17468"/>
          <a:stretch/>
        </p:blipFill>
        <p:spPr>
          <a:xfrm>
            <a:off x="6153151" y="4553210"/>
            <a:ext cx="6096000" cy="23047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392963-F9C3-8CCC-D239-15D7A4074039}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02030E-DB17-B78E-57D1-2DE77370C0A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78C2D1A-F468-13E2-E0B2-A616C5D32D07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6D1E3C-605D-AD1A-9356-148E871C2D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6771" y="4493811"/>
            <a:ext cx="5658458" cy="1127125"/>
          </a:xfrm>
        </p:spPr>
        <p:txBody>
          <a:bodyPr lIns="0" tIns="0" rIns="0" bIns="0"/>
          <a:lstStyle>
            <a:lvl1pPr marL="0" indent="0"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cap="all" baseline="0">
                <a:solidFill>
                  <a:schemeClr val="bg1"/>
                </a:solidFill>
              </a:defRPr>
            </a:lvl2pPr>
            <a:lvl3pPr marL="914400" indent="0">
              <a:buNone/>
              <a:defRPr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455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ED748D9-6073-DA29-847A-6A6C39D6A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41000"/>
          </a:blip>
          <a:srcRect l="-223" t="45170" r="17078" b="17468"/>
          <a:stretch/>
        </p:blipFill>
        <p:spPr>
          <a:xfrm rot="10800000">
            <a:off x="-2" y="0"/>
            <a:ext cx="6300593" cy="23047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</a:extLst>
          </p:cNvPr>
          <p:cNvGrpSpPr/>
          <p:nvPr userDrawn="1"/>
        </p:nvGrpSpPr>
        <p:grpSpPr>
          <a:xfrm>
            <a:off x="11613628" y="319274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C41695A2-5AD2-67EB-7D51-A56C0DCF14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0925" y="1582977"/>
            <a:ext cx="8708346" cy="1946607"/>
          </a:xfrm>
        </p:spPr>
        <p:txBody>
          <a:bodyPr lIns="0" tIns="0" rIns="0" bIns="0" anchor="ctr"/>
          <a:lstStyle>
            <a:lvl1pPr algn="l">
              <a:lnSpc>
                <a:spcPct val="75000"/>
              </a:lnSpc>
              <a:defRPr sz="8000" b="0" i="0" cap="none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47038-27D1-FF6B-7831-F79C0B103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41000"/>
          </a:blip>
          <a:srcRect l="-222" t="45170" r="19778" b="17468"/>
          <a:stretch/>
        </p:blipFill>
        <p:spPr>
          <a:xfrm>
            <a:off x="6096001" y="4549953"/>
            <a:ext cx="6096000" cy="230479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392963-F9C3-8CCC-D239-15D7A4074039}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02030E-DB17-B78E-57D1-2DE77370C0A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78C2D1A-F468-13E2-E0B2-A616C5D32D07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7BC5E0-03EB-A193-1303-34484219ED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2614" y="5010341"/>
            <a:ext cx="9501187" cy="1139447"/>
          </a:xfrm>
        </p:spPr>
        <p:txBody>
          <a:bodyPr/>
          <a:lstStyle>
            <a:lvl1pPr marL="0" indent="0" algn="ctr">
              <a:buNone/>
              <a:defRPr sz="1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cap="all" baseline="0">
                <a:solidFill>
                  <a:schemeClr val="bg1"/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bg1"/>
                </a:solidFill>
              </a:defRPr>
            </a:lvl3pPr>
            <a:lvl4pPr marL="1371600" indent="0">
              <a:buNone/>
              <a:defRPr sz="1400" cap="all" baseline="0">
                <a:solidFill>
                  <a:schemeClr val="bg1"/>
                </a:solidFill>
              </a:defRPr>
            </a:lvl4pPr>
            <a:lvl5pPr marL="1828800" indent="0">
              <a:buNone/>
              <a:defRPr sz="14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705679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78" y="608075"/>
            <a:ext cx="10523110" cy="644653"/>
          </a:xfrm>
        </p:spPr>
        <p:txBody>
          <a:bodyPr lIns="0" tIns="0" rIns="0" bIns="0" anchor="ctr"/>
          <a:lstStyle>
            <a:lvl1pPr algn="l">
              <a:lnSpc>
                <a:spcPct val="75000"/>
              </a:lnSpc>
              <a:defRPr sz="4800" b="0" i="0" cap="none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77" y="1481328"/>
            <a:ext cx="6507043" cy="4579195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4572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Picture Placeholder 11" descr="picture placeholder">
            <a:extLst>
              <a:ext uri="{FF2B5EF4-FFF2-40B4-BE49-F238E27FC236}">
                <a16:creationId xmlns:a16="http://schemas.microsoft.com/office/drawing/2014/main" id="{630D9652-C4A0-E049-3F65-924827826F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11145" y="1481328"/>
            <a:ext cx="3617107" cy="4579194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53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Picture,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83" y="890015"/>
            <a:ext cx="4515209" cy="1938529"/>
          </a:xfr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4800" b="0" i="0" cap="none" spc="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3625" y="0"/>
            <a:ext cx="5261613" cy="685800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2083" y="3429000"/>
            <a:ext cx="4515205" cy="2631523"/>
          </a:xfrm>
        </p:spPr>
        <p:txBody>
          <a:bodyPr lIns="0" tIns="0" rIns="0" bIns="0"/>
          <a:lstStyle>
            <a:lvl1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89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075" y="560049"/>
            <a:ext cx="10055793" cy="849352"/>
          </a:xfrm>
        </p:spPr>
        <p:txBody>
          <a:bodyPr lIns="0" tIns="0" rIns="0" bIns="0" anchor="ctr"/>
          <a:lstStyle>
            <a:lvl1pPr algn="l">
              <a:lnSpc>
                <a:spcPct val="75000"/>
              </a:lnSpc>
              <a:defRPr sz="4800" b="0" i="0" cap="none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4385" y="1656613"/>
            <a:ext cx="4546289" cy="4586790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F5D171A2-DD04-FA64-A705-BE5D0C937E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1645" y="1656613"/>
            <a:ext cx="4623223" cy="4567763"/>
          </a:xfrm>
        </p:spPr>
        <p:txBody>
          <a:bodyPr lIns="0" tIns="0" rIns="0" bIns="0"/>
          <a:lstStyle>
            <a:lvl1pPr marL="0" indent="0">
              <a:buClr>
                <a:schemeClr val="bg1"/>
              </a:buClr>
              <a:buFont typeface="Courier New" panose="02070309020205020404" pitchFamily="49" charset="0"/>
              <a:buNone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8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Picture,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436" y="568079"/>
            <a:ext cx="10545991" cy="832649"/>
          </a:xfrm>
        </p:spPr>
        <p:txBody>
          <a:bodyPr lIns="0" tIns="0" rIns="0" bIns="0" anchor="b"/>
          <a:lstStyle>
            <a:lvl1pPr algn="l">
              <a:lnSpc>
                <a:spcPct val="75000"/>
              </a:lnSpc>
              <a:defRPr sz="4800" b="0" i="0" cap="none" spc="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BABDA1A4-3206-A325-2576-C4DB8737BB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0435" y="1772121"/>
            <a:ext cx="10545985" cy="4187808"/>
          </a:xfrm>
        </p:spPr>
        <p:txBody>
          <a:bodyPr lIns="0" tIns="0" rIns="0" bIns="0"/>
          <a:lstStyle>
            <a:lvl1pPr marL="2857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1pPr>
            <a:lvl2pPr marL="7429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1200150" indent="-2857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5430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2000250" indent="-171450">
              <a:buClr>
                <a:schemeClr val="bg1"/>
              </a:buClr>
              <a:buFont typeface="Courier New" panose="02070309020205020404" pitchFamily="49" charset="0"/>
              <a:buChar char="o"/>
              <a:defRPr sz="14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91152F-5BDA-D61B-1CCF-A86EFB6F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378" y="613840"/>
            <a:ext cx="10736144" cy="912882"/>
          </a:xfrm>
        </p:spPr>
        <p:txBody>
          <a:bodyPr lIns="0" tIns="0" rIns="0" bIns="0" anchor="t"/>
          <a:lstStyle>
            <a:lvl1pPr algn="l">
              <a:lnSpc>
                <a:spcPct val="75000"/>
              </a:lnSpc>
              <a:defRPr sz="4800" b="0" i="0" spc="-150" baseline="0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522E8A7-C256-4D0D-38F5-744CC21A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613628" y="335197"/>
            <a:ext cx="89941" cy="314793"/>
            <a:chOff x="5538866" y="1851285"/>
            <a:chExt cx="89941" cy="314793"/>
          </a:xfrm>
          <a:solidFill>
            <a:schemeClr val="bg1"/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94A7E3-B379-7E79-0952-AF4C6A614000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6CD3AC-CC76-8555-8E6F-C480301CF8B9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4A05F7-5B34-541E-2738-B83DA06E5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658599" y="890016"/>
            <a:ext cx="0" cy="517050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BB1C6E-F2CD-1DED-4142-D52223351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30436" y="6223933"/>
            <a:ext cx="89941" cy="314793"/>
            <a:chOff x="5538866" y="1851285"/>
            <a:chExt cx="89941" cy="314793"/>
          </a:xfrm>
          <a:noFill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C2674DE-70B7-1DB1-C9EA-ECDEDE00980F}"/>
                </a:ext>
              </a:extLst>
            </p:cNvPr>
            <p:cNvSpPr/>
            <p:nvPr userDrawn="1"/>
          </p:nvSpPr>
          <p:spPr>
            <a:xfrm>
              <a:off x="5538866" y="1851285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7F3A17F-5078-CA09-1C2A-A278DF540EB2}"/>
                </a:ext>
              </a:extLst>
            </p:cNvPr>
            <p:cNvSpPr/>
            <p:nvPr userDrawn="1"/>
          </p:nvSpPr>
          <p:spPr>
            <a:xfrm>
              <a:off x="5538866" y="2076137"/>
              <a:ext cx="89941" cy="89941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Picture Placeholder 11" descr="picture placeholder">
            <a:extLst>
              <a:ext uri="{FF2B5EF4-FFF2-40B4-BE49-F238E27FC236}">
                <a16:creationId xmlns:a16="http://schemas.microsoft.com/office/drawing/2014/main" id="{C74EC289-9E3B-2A85-FFCE-107B0E3B58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454" y="1712490"/>
            <a:ext cx="5863703" cy="4670613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ea typeface="Dotum" panose="020B0600000101010101" pitchFamily="34" charset="-127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BEAF734-7706-B3C3-A222-4374E6E42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93448" y="2187388"/>
            <a:ext cx="3733521" cy="4261397"/>
          </a:xfrm>
        </p:spPr>
        <p:txBody>
          <a:bodyPr lIns="0" tIns="0" rIns="0" bIns="0"/>
          <a:lstStyle>
            <a:lvl1pPr marL="0" indent="0" algn="l">
              <a:buClr>
                <a:schemeClr val="bg1"/>
              </a:buClr>
              <a:buFont typeface="Courier New" panose="02070309020205020404" pitchFamily="49" charset="0"/>
              <a:buNone/>
              <a:defRPr sz="4800" b="0" i="0" u="sng">
                <a:solidFill>
                  <a:schemeClr val="accent1"/>
                </a:solidFill>
                <a:latin typeface="+mj-lt"/>
                <a:cs typeface="Mangal" panose="02040503050203030202" pitchFamily="18" charset="0"/>
              </a:defRPr>
            </a:lvl1pPr>
            <a:lvl2pPr marL="457200" indent="0" algn="l">
              <a:buClr>
                <a:schemeClr val="bg1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2pPr>
            <a:lvl3pPr marL="914400" indent="0" algn="l">
              <a:buClr>
                <a:schemeClr val="bg1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3pPr>
            <a:lvl4pPr marL="1371600" indent="0" algn="l">
              <a:buClr>
                <a:schemeClr val="bg1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4pPr>
            <a:lvl5pPr marL="1828800" indent="0" algn="l">
              <a:buClr>
                <a:schemeClr val="bg1"/>
              </a:buClr>
              <a:buFont typeface="Courier New" panose="02070309020205020404" pitchFamily="49" charset="0"/>
              <a:buNone/>
              <a:defRPr sz="3200" b="0" i="0">
                <a:solidFill>
                  <a:schemeClr val="bg1"/>
                </a:solidFill>
                <a:latin typeface="+mn-lt"/>
                <a:cs typeface="Mangal" panose="02040503050203030202" pitchFamily="18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1792EFA-4352-DAB4-158E-53F26C8A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8350" y="6243403"/>
            <a:ext cx="720499" cy="279400"/>
          </a:xfrm>
        </p:spPr>
        <p:txBody>
          <a:bodyPr/>
          <a:lstStyle>
            <a:lvl1pPr algn="ctr">
              <a:defRPr sz="2800" b="1" i="1">
                <a:solidFill>
                  <a:schemeClr val="bg1"/>
                </a:solidFill>
                <a:latin typeface="+mj-lt"/>
                <a:ea typeface="MS PMincho" panose="02020600040205080304" pitchFamily="18" charset="-128"/>
                <a:cs typeface="Mangal" panose="02040503050203030202" pitchFamily="18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74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865" y="2565736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2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4" r:id="rId6"/>
    <p:sldLayoutId id="2147484217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 baseline="0">
          <a:ln w="3175" cmpd="sng"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bg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ebaim.org/resources/contrastchecker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w3.org/WAI/standards-guidelines/wcag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mailto:eaen.goss@oha.oregon.gov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5209-551F-6EC1-A54B-79D9B460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541" y="1188720"/>
            <a:ext cx="10656917" cy="2734888"/>
          </a:xfrm>
        </p:spPr>
        <p:txBody>
          <a:bodyPr/>
          <a:lstStyle/>
          <a:p>
            <a:r>
              <a:rPr lang="en-US" dirty="0"/>
              <a:t>Accessibility Tools for Everyone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C670D-F077-3C94-D042-1AB9347AE8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795" y="3923609"/>
            <a:ext cx="10634748" cy="2169620"/>
          </a:xfrm>
        </p:spPr>
        <p:txBody>
          <a:bodyPr/>
          <a:lstStyle/>
          <a:p>
            <a:r>
              <a:rPr lang="en-US" sz="2800" b="1" dirty="0"/>
              <a:t>November 19, 2024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Eaen Goss (they/them)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Oregon Health Authority, Public Health Division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Environmental Health Education &amp; Equity Specialist</a:t>
            </a:r>
          </a:p>
        </p:txBody>
      </p:sp>
    </p:spTree>
    <p:extLst>
      <p:ext uri="{BB962C8B-B14F-4D97-AF65-F5344CB8AC3E}">
        <p14:creationId xmlns:p14="http://schemas.microsoft.com/office/powerpoint/2010/main" val="1499560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53B9711-B5E4-32D5-CFCC-9763A04F7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35" y="560049"/>
            <a:ext cx="10253134" cy="849352"/>
          </a:xfrm>
        </p:spPr>
        <p:txBody>
          <a:bodyPr/>
          <a:lstStyle/>
          <a:p>
            <a:r>
              <a:rPr lang="en-US" dirty="0"/>
              <a:t>Quick Tips: Alternate (Alt)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0C344D-3536-C306-24E2-F26A2494D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7132" y="1666125"/>
            <a:ext cx="4806955" cy="4567764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sz="2800" b="1" dirty="0"/>
              <a:t>3 questions to ask yourself when writing alt-text: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Is this meaningful?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Is this descriptive?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 Does this provide all the information that someone who could see the image would get?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3D8713-8C88-F0C8-F6EA-2708B524F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1646" y="1656613"/>
            <a:ext cx="5000170" cy="4567763"/>
          </a:xfrm>
        </p:spPr>
        <p:txBody>
          <a:bodyPr/>
          <a:lstStyle/>
          <a:p>
            <a:r>
              <a:rPr lang="en-US" sz="2800" b="1" dirty="0"/>
              <a:t>Practice writing alt-text for this image:</a:t>
            </a:r>
          </a:p>
        </p:txBody>
      </p:sp>
      <p:pic>
        <p:nvPicPr>
          <p:cNvPr id="13" name="Picture 12" descr="A colorful illustration on a cream colored background. 4 hands with different skin tones are collaboratively putting together pieces of a pie chart. Each piece is a different color and pattern.">
            <a:extLst>
              <a:ext uri="{FF2B5EF4-FFF2-40B4-BE49-F238E27FC236}">
                <a16:creationId xmlns:a16="http://schemas.microsoft.com/office/drawing/2014/main" id="{5685E69A-001C-6D00-ED31-E3ACA799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45" y="2762451"/>
            <a:ext cx="4684480" cy="295976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10445-CF39-73C4-04FD-72DD0484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59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AEAC46-A922-E6C4-C698-3CEFE0A7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76" y="2455696"/>
            <a:ext cx="8708346" cy="1946607"/>
          </a:xfrm>
        </p:spPr>
        <p:txBody>
          <a:bodyPr/>
          <a:lstStyle/>
          <a:p>
            <a:r>
              <a:rPr lang="en-US" dirty="0"/>
              <a:t>Accessibility Checker Demonstration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26BA7-D892-4999-04D8-935CA8CBDF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1275" y="6243638"/>
            <a:ext cx="720725" cy="279400"/>
          </a:xfrm>
        </p:spPr>
        <p:txBody>
          <a:bodyPr/>
          <a:lstStyle/>
          <a:p>
            <a:fld id="{330EA680-D336-4FF7-8B7A-9848BB0A1C3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3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87D3-8EFC-4D14-8F0A-09F45664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&amp; Excel Accessibility Checkers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01078-7B2C-51DA-F026-E70F6405B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4385" y="1493520"/>
            <a:ext cx="9736175" cy="474988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the same process with Word &amp; Excel</a:t>
            </a:r>
          </a:p>
          <a:p>
            <a:pPr marL="1085850" lvl="1" indent="-342900"/>
            <a:r>
              <a:rPr lang="en-US" sz="2400" dirty="0"/>
              <a:t>You will notice similar warnings and errors, as well as some new types of accessibility issues to address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Microsoft Word tip: </a:t>
            </a:r>
            <a:r>
              <a:rPr lang="en-US" sz="2400" dirty="0"/>
              <a:t>Use “Styles” to structure your documents – having headings and subheadings will make them easier to navigate (especially for </a:t>
            </a:r>
            <a:r>
              <a:rPr lang="en-US" sz="2400" dirty="0" err="1"/>
              <a:t>screenreader</a:t>
            </a:r>
            <a:r>
              <a:rPr lang="en-US" sz="2400" dirty="0"/>
              <a:t> users)</a:t>
            </a:r>
          </a:p>
        </p:txBody>
      </p:sp>
      <p:pic>
        <p:nvPicPr>
          <p:cNvPr id="9" name="Picture 8" descr="A screenshot of the Styles menu in Word.">
            <a:extLst>
              <a:ext uri="{FF2B5EF4-FFF2-40B4-BE49-F238E27FC236}">
                <a16:creationId xmlns:a16="http://schemas.microsoft.com/office/drawing/2014/main" id="{DEEEBB00-A649-AD97-B4D2-DD0A0713F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51" t="8166" r="28518" b="79449"/>
          <a:stretch/>
        </p:blipFill>
        <p:spPr>
          <a:xfrm>
            <a:off x="2855511" y="4430976"/>
            <a:ext cx="6480978" cy="195724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92A256-822A-7062-FE73-C40358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17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4C738-7FF1-D35B-A946-08CDE0C3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45" y="2455696"/>
            <a:ext cx="10187716" cy="2370304"/>
          </a:xfrm>
        </p:spPr>
        <p:txBody>
          <a:bodyPr/>
          <a:lstStyle/>
          <a:p>
            <a:r>
              <a:rPr lang="en-US" dirty="0"/>
              <a:t>Color Contrast Checkers</a:t>
            </a:r>
          </a:p>
        </p:txBody>
      </p:sp>
    </p:spTree>
    <p:extLst>
      <p:ext uri="{BB962C8B-B14F-4D97-AF65-F5344CB8AC3E}">
        <p14:creationId xmlns:p14="http://schemas.microsoft.com/office/powerpoint/2010/main" val="289049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480FB0-144F-FAA5-1540-DAA1393F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560049"/>
            <a:ext cx="10464309" cy="849352"/>
          </a:xfrm>
        </p:spPr>
        <p:txBody>
          <a:bodyPr/>
          <a:lstStyle/>
          <a:p>
            <a:r>
              <a:rPr lang="en-US" dirty="0"/>
              <a:t>What to Keep in Mind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828133-7450-E895-9702-26A9C2B4FE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4385" y="1656613"/>
            <a:ext cx="9628158" cy="45867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If text colors do not have a high enough contrast, the information may not be accessible to people who are low vision or colorblind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Busy backgrounds or pictures behind text can also cause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In general, avoid using color to convey meaning (example: using red to signify a warning)</a:t>
            </a:r>
          </a:p>
        </p:txBody>
      </p:sp>
    </p:spTree>
    <p:extLst>
      <p:ext uri="{BB962C8B-B14F-4D97-AF65-F5344CB8AC3E}">
        <p14:creationId xmlns:p14="http://schemas.microsoft.com/office/powerpoint/2010/main" val="271483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32DA42-3D77-A027-AA6E-CD016C76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WebAIM Contrast Checker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12" descr="A screenshot of the WebAIM contrast checker. It shows the option to select 2 colors (foreground and background) and displays the contrast ratio below them.">
            <a:extLst>
              <a:ext uri="{FF2B5EF4-FFF2-40B4-BE49-F238E27FC236}">
                <a16:creationId xmlns:a16="http://schemas.microsoft.com/office/drawing/2014/main" id="{6060D592-91A9-3B28-45FB-BA9252612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4" t="22667" r="31203" b="12443"/>
          <a:stretch/>
        </p:blipFill>
        <p:spPr>
          <a:xfrm>
            <a:off x="620378" y="1573866"/>
            <a:ext cx="6378369" cy="4278294"/>
          </a:xfrm>
          <a:prstGeom prst="rect">
            <a:avLst/>
          </a:prstGeom>
        </p:spPr>
      </p:pic>
      <p:grpSp>
        <p:nvGrpSpPr>
          <p:cNvPr id="19" name="Group 18" descr="The color picker menu, showing the dropper tool.">
            <a:extLst>
              <a:ext uri="{FF2B5EF4-FFF2-40B4-BE49-F238E27FC236}">
                <a16:creationId xmlns:a16="http://schemas.microsoft.com/office/drawing/2014/main" id="{185E1608-8446-AD6B-28B9-31C9BF10FCD3}"/>
              </a:ext>
            </a:extLst>
          </p:cNvPr>
          <p:cNvGrpSpPr/>
          <p:nvPr/>
        </p:nvGrpSpPr>
        <p:grpSpPr>
          <a:xfrm>
            <a:off x="7762240" y="1573866"/>
            <a:ext cx="3381248" cy="4282580"/>
            <a:chOff x="7762240" y="1573866"/>
            <a:chExt cx="3381248" cy="42825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8E4384-8EBF-FEC4-1AFB-AB429E033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187" t="51882" r="35578" b="7112"/>
            <a:stretch/>
          </p:blipFill>
          <p:spPr>
            <a:xfrm>
              <a:off x="7762240" y="1573866"/>
              <a:ext cx="3381248" cy="428258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8BE1602-C792-1A44-B20D-DA9CE35562DA}"/>
                </a:ext>
              </a:extLst>
            </p:cNvPr>
            <p:cNvSpPr/>
            <p:nvPr/>
          </p:nvSpPr>
          <p:spPr>
            <a:xfrm>
              <a:off x="7911967" y="4225491"/>
              <a:ext cx="885523" cy="837397"/>
            </a:xfrm>
            <a:prstGeom prst="ellipse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3938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ED0CC-32DA-8CFC-BEC4-703FE8113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WebAIM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984B5-CAC4-CC8D-ABCF-E11AF6C36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378" y="1359666"/>
            <a:ext cx="10523110" cy="4579195"/>
          </a:xfrm>
        </p:spPr>
        <p:txBody>
          <a:bodyPr/>
          <a:lstStyle/>
          <a:p>
            <a:r>
              <a:rPr lang="en-US" sz="2800" dirty="0"/>
              <a:t>This tool will also let you know if the contrast ratio meets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 Content Accessibility Guidelines</a:t>
            </a: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/>
              <a:t>(WCAG)</a:t>
            </a:r>
          </a:p>
        </p:txBody>
      </p:sp>
      <p:pic>
        <p:nvPicPr>
          <p:cNvPr id="7" name="Picture 6" descr="A screenshot of what the checker looks like when the contrast ratio passes WCAG standards. The word pass is highlighted in green.">
            <a:extLst>
              <a:ext uri="{FF2B5EF4-FFF2-40B4-BE49-F238E27FC236}">
                <a16:creationId xmlns:a16="http://schemas.microsoft.com/office/drawing/2014/main" id="{77DACDA5-2A7E-DD12-CD20-32A578B87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92" t="28912" r="30731" b="23229"/>
          <a:stretch/>
        </p:blipFill>
        <p:spPr>
          <a:xfrm>
            <a:off x="827772" y="2546567"/>
            <a:ext cx="7151571" cy="3513956"/>
          </a:xfrm>
          <a:prstGeom prst="rect">
            <a:avLst/>
          </a:prstGeom>
        </p:spPr>
      </p:pic>
      <p:pic>
        <p:nvPicPr>
          <p:cNvPr id="9" name="Picture 8" descr="A screenshot showing what it looks like when colors fail to meet with standards. The word fail is listed in red multiple times.">
            <a:extLst>
              <a:ext uri="{FF2B5EF4-FFF2-40B4-BE49-F238E27FC236}">
                <a16:creationId xmlns:a16="http://schemas.microsoft.com/office/drawing/2014/main" id="{A9B7D251-2E68-F7D7-27B4-0D2FBBD8A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5" t="35262" r="73537" b="33334"/>
          <a:stretch/>
        </p:blipFill>
        <p:spPr>
          <a:xfrm>
            <a:off x="8416008" y="2668229"/>
            <a:ext cx="2572654" cy="32706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710AF-311F-318A-8A93-00A8CE751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724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53700-E083-D326-610B-16557326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725" y="2455696"/>
            <a:ext cx="8708346" cy="1946607"/>
          </a:xfrm>
        </p:spPr>
        <p:txBody>
          <a:bodyPr/>
          <a:lstStyle/>
          <a:p>
            <a:r>
              <a:rPr lang="en-US" dirty="0"/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616580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E70F75-2979-14B8-8917-8D77A5AD8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54" y="1494673"/>
            <a:ext cx="3826492" cy="2677689"/>
          </a:xfrm>
        </p:spPr>
        <p:txBody>
          <a:bodyPr/>
          <a:lstStyle/>
          <a:p>
            <a:r>
              <a:rPr lang="en-US" sz="5400" b="1" dirty="0"/>
              <a:t>What Questions Do You Have?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97E249-ABCF-4E00-13A1-B5DCD7055C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5442" y="5229898"/>
            <a:ext cx="6290369" cy="107208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3200" b="1" u="none" dirty="0">
                <a:solidFill>
                  <a:schemeClr val="bg1"/>
                </a:solidFill>
              </a:rPr>
              <a:t>Contact me: </a:t>
            </a:r>
            <a:r>
              <a:rPr lang="en-US" sz="3200" u="none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Eaen.Goss@oha.oregon.gov</a:t>
            </a:r>
            <a:endParaRPr lang="en-US" sz="3200" u="none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Colorful sticky notes with question marks">
            <a:extLst>
              <a:ext uri="{FF2B5EF4-FFF2-40B4-BE49-F238E27FC236}">
                <a16:creationId xmlns:a16="http://schemas.microsoft.com/office/drawing/2014/main" id="{64516D01-D5C1-C855-B140-4A8738A40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199" y="661899"/>
            <a:ext cx="6514856" cy="43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FC7B-7008-CF79-CA61-501AE40E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4" y="608075"/>
            <a:ext cx="10421593" cy="64465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4F4B-7E15-DA94-0B72-B30AB9BC4C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2152" y="1481328"/>
            <a:ext cx="9767892" cy="45791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The Basics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Microsoft Built-In Accessibility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PowerPoint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Word &amp; Excel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Color Contrast Checkers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Wrap-Up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4E52FE-6175-F751-E7B1-BA403F78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9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E353B-A2F1-41D3-48E4-D0A247EB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594" y="2455696"/>
            <a:ext cx="8708346" cy="1946607"/>
          </a:xfrm>
        </p:spPr>
        <p:txBody>
          <a:bodyPr/>
          <a:lstStyle/>
          <a:p>
            <a:r>
              <a:rPr lang="en-US" dirty="0"/>
              <a:t>The Basics</a:t>
            </a:r>
          </a:p>
        </p:txBody>
      </p:sp>
    </p:spTree>
    <p:extLst>
      <p:ext uri="{BB962C8B-B14F-4D97-AF65-F5344CB8AC3E}">
        <p14:creationId xmlns:p14="http://schemas.microsoft.com/office/powerpoint/2010/main" val="1392304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CFD9BD-1358-C6F8-FE19-AF622502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560049"/>
            <a:ext cx="10489975" cy="849352"/>
          </a:xfrm>
        </p:spPr>
        <p:txBody>
          <a:bodyPr/>
          <a:lstStyle/>
          <a:p>
            <a:r>
              <a:rPr lang="en-US" dirty="0"/>
              <a:t>You Already Have the Tools!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944233-FE26-7237-017F-78D7FFCFAC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5148" y="1656613"/>
            <a:ext cx="10239719" cy="45867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All of the tools shared in this presentation are either already built-in to the Microsoft products on your computer or available for free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Using these tools as a regular part of your work will help ensure that what you are sharing is accessible to the widest amount of people possible</a:t>
            </a:r>
          </a:p>
        </p:txBody>
      </p:sp>
    </p:spTree>
    <p:extLst>
      <p:ext uri="{BB962C8B-B14F-4D97-AF65-F5344CB8AC3E}">
        <p14:creationId xmlns:p14="http://schemas.microsoft.com/office/powerpoint/2010/main" val="161288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ED41-6E53-4A6C-2B65-087B2EF1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97" y="560049"/>
            <a:ext cx="10374472" cy="849352"/>
          </a:xfrm>
        </p:spPr>
        <p:txBody>
          <a:bodyPr/>
          <a:lstStyle/>
          <a:p>
            <a:r>
              <a:rPr lang="en-US" dirty="0"/>
              <a:t>What to Consider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ED37B-D35F-7697-C1D9-379FEA19E3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4775" y="1656613"/>
            <a:ext cx="5633155" cy="45867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Organization and flow of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Colors and color contrast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Font size and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Descriptions of images, charts, and 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Graphic 12" descr="Presentation with pie chart outline">
            <a:extLst>
              <a:ext uri="{FF2B5EF4-FFF2-40B4-BE49-F238E27FC236}">
                <a16:creationId xmlns:a16="http://schemas.microsoft.com/office/drawing/2014/main" id="{3AD0800F-4CB5-8BC9-EEBB-26ABE3D5F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7930" y="1155856"/>
            <a:ext cx="4546288" cy="45462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5E192-3C86-E5C8-C3D9-6FA99FFC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5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04E093-A85F-FC7E-7D4B-F4BAC8F5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404" y="2182417"/>
            <a:ext cx="9933715" cy="2999183"/>
          </a:xfrm>
        </p:spPr>
        <p:txBody>
          <a:bodyPr/>
          <a:lstStyle/>
          <a:p>
            <a:r>
              <a:rPr lang="en-US" dirty="0"/>
              <a:t>Microsoft Built-In Accessibility Features</a:t>
            </a:r>
          </a:p>
        </p:txBody>
      </p:sp>
    </p:spTree>
    <p:extLst>
      <p:ext uri="{BB962C8B-B14F-4D97-AF65-F5344CB8AC3E}">
        <p14:creationId xmlns:p14="http://schemas.microsoft.com/office/powerpoint/2010/main" val="73132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A611CE-BBC1-B5CF-40CE-DAF2CFE29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1" y="560049"/>
            <a:ext cx="10311908" cy="849352"/>
          </a:xfrm>
        </p:spPr>
        <p:txBody>
          <a:bodyPr/>
          <a:lstStyle/>
          <a:p>
            <a:r>
              <a:rPr lang="en-US" dirty="0"/>
              <a:t>PowerPoint Accessibility Checker</a:t>
            </a:r>
          </a:p>
        </p:txBody>
      </p:sp>
      <p:pic>
        <p:nvPicPr>
          <p:cNvPr id="10" name="Picture 9" descr="A screenshot showing the accessibility checker drop-down menu. The options include: check accessibility, alt text, reading order pane, options, and help.">
            <a:extLst>
              <a:ext uri="{FF2B5EF4-FFF2-40B4-BE49-F238E27FC236}">
                <a16:creationId xmlns:a16="http://schemas.microsoft.com/office/drawing/2014/main" id="{49307ABE-2575-1E34-6178-C1624F821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2" t="8847" r="77935" b="64148"/>
          <a:stretch/>
        </p:blipFill>
        <p:spPr>
          <a:xfrm>
            <a:off x="822961" y="1619667"/>
            <a:ext cx="2841905" cy="400598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B67CE4-70CC-90BE-8D4B-735CA9E42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9495" y="1619666"/>
            <a:ext cx="6663502" cy="4005987"/>
          </a:xfrm>
        </p:spPr>
        <p:txBody>
          <a:bodyPr/>
          <a:lstStyle/>
          <a:p>
            <a:r>
              <a:rPr lang="en-US" sz="2800" b="1" dirty="0"/>
              <a:t>Common accessibility flags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Check reading order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Missing descriptive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Color contrast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Missing headings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Missing captions (if a video is included)</a:t>
            </a:r>
          </a:p>
        </p:txBody>
      </p:sp>
    </p:spTree>
    <p:extLst>
      <p:ext uri="{BB962C8B-B14F-4D97-AF65-F5344CB8AC3E}">
        <p14:creationId xmlns:p14="http://schemas.microsoft.com/office/powerpoint/2010/main" val="1200561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767F-935B-1A57-DF8C-5855E01E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86" y="2472526"/>
            <a:ext cx="4343518" cy="1005007"/>
          </a:xfrm>
        </p:spPr>
        <p:txBody>
          <a:bodyPr/>
          <a:lstStyle/>
          <a:p>
            <a:r>
              <a:rPr lang="en-US" dirty="0"/>
              <a:t>How To Use It</a:t>
            </a:r>
          </a:p>
        </p:txBody>
      </p:sp>
      <p:grpSp>
        <p:nvGrpSpPr>
          <p:cNvPr id="16" name="Group 15" descr="A screenshot of the toolbar in PowerPoint, showing the location of the accessibility checker under the review section.">
            <a:extLst>
              <a:ext uri="{FF2B5EF4-FFF2-40B4-BE49-F238E27FC236}">
                <a16:creationId xmlns:a16="http://schemas.microsoft.com/office/drawing/2014/main" id="{208D2535-73EF-F89A-F02F-6AE12156D857}"/>
              </a:ext>
            </a:extLst>
          </p:cNvPr>
          <p:cNvGrpSpPr/>
          <p:nvPr/>
        </p:nvGrpSpPr>
        <p:grpSpPr>
          <a:xfrm>
            <a:off x="584286" y="492936"/>
            <a:ext cx="10586188" cy="1882054"/>
            <a:chOff x="584286" y="244458"/>
            <a:chExt cx="10586188" cy="18820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4F35D3-593E-E043-09FB-FECDA3984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62" r="43542" b="81630"/>
            <a:stretch/>
          </p:blipFill>
          <p:spPr>
            <a:xfrm>
              <a:off x="584286" y="335666"/>
              <a:ext cx="10498781" cy="1790846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7BDC12-9AF5-D1F1-0A59-A966D71326ED}"/>
                </a:ext>
              </a:extLst>
            </p:cNvPr>
            <p:cNvSpPr/>
            <p:nvPr/>
          </p:nvSpPr>
          <p:spPr>
            <a:xfrm>
              <a:off x="2299782" y="882504"/>
              <a:ext cx="1426695" cy="1244008"/>
            </a:xfrm>
            <a:prstGeom prst="ellipse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C8F3006-A8E4-4FD7-4C04-3478F3001DF8}"/>
                </a:ext>
              </a:extLst>
            </p:cNvPr>
            <p:cNvSpPr/>
            <p:nvPr/>
          </p:nvSpPr>
          <p:spPr>
            <a:xfrm>
              <a:off x="9882001" y="244458"/>
              <a:ext cx="1288473" cy="1152510"/>
            </a:xfrm>
            <a:prstGeom prst="ellipse">
              <a:avLst/>
            </a:prstGeom>
            <a:noFill/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7211D07-2730-5A27-1980-5FFFADAC431A}"/>
              </a:ext>
            </a:extLst>
          </p:cNvPr>
          <p:cNvSpPr txBox="1"/>
          <p:nvPr/>
        </p:nvSpPr>
        <p:spPr>
          <a:xfrm>
            <a:off x="765314" y="3744035"/>
            <a:ext cx="103177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Start the Accessibility Checker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The Checker will open a side panel – expand each section to view 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Click on an issue to see recommended actions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8C69E-D0D3-8A35-824A-4E761751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8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D27CE-7B93-920B-C55B-01471A63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39" y="-1938529"/>
            <a:ext cx="9539553" cy="1938529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Accessibility Checker In Action</a:t>
            </a:r>
          </a:p>
        </p:txBody>
      </p:sp>
      <p:pic>
        <p:nvPicPr>
          <p:cNvPr id="10" name="Picture Placeholder 9" descr="The accessibility checker pane, showing several errors.">
            <a:extLst>
              <a:ext uri="{FF2B5EF4-FFF2-40B4-BE49-F238E27FC236}">
                <a16:creationId xmlns:a16="http://schemas.microsoft.com/office/drawing/2014/main" id="{C2CCA177-84D6-5842-DCF7-C9E9C39A474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l="80359" t="20145" r="645" b="43044"/>
          <a:stretch/>
        </p:blipFill>
        <p:spPr>
          <a:xfrm>
            <a:off x="944216" y="678324"/>
            <a:ext cx="4283765" cy="5187693"/>
          </a:xfrm>
        </p:spPr>
      </p:pic>
      <p:pic>
        <p:nvPicPr>
          <p:cNvPr id="12" name="Picture 11" descr="The same pane, this time with one of the errors selected. It shows 2 options for resolving the error.">
            <a:extLst>
              <a:ext uri="{FF2B5EF4-FFF2-40B4-BE49-F238E27FC236}">
                <a16:creationId xmlns:a16="http://schemas.microsoft.com/office/drawing/2014/main" id="{0CFF8EC2-1B0D-367A-AAAE-A07C38506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495" t="20434" b="51299"/>
          <a:stretch/>
        </p:blipFill>
        <p:spPr>
          <a:xfrm>
            <a:off x="5947235" y="1118091"/>
            <a:ext cx="5102695" cy="46218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BCA7A-022E-DD9F-22F7-56BFB525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331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">
  <a:themeElements>
    <a:clrScheme name="TM66931312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FF0000"/>
      </a:accent1>
      <a:accent2>
        <a:srgbClr val="F5EFE7"/>
      </a:accent2>
      <a:accent3>
        <a:srgbClr val="7B49E1"/>
      </a:accent3>
      <a:accent4>
        <a:srgbClr val="9AD7C7"/>
      </a:accent4>
      <a:accent5>
        <a:srgbClr val="237BFB"/>
      </a:accent5>
      <a:accent6>
        <a:srgbClr val="E9D7E7"/>
      </a:accent6>
      <a:hlink>
        <a:srgbClr val="FFFF00"/>
      </a:hlink>
      <a:folHlink>
        <a:srgbClr val="6BF0C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931312_Win32_SL_V3" id="{95AE7881-AB7F-4307-BAFF-D002B22B1082}" vid="{F008C54E-045F-456B-B872-F8E3CAF310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93CDFC2EB1E4888D307CD508EE683" ma:contentTypeVersion="9" ma:contentTypeDescription="Create a new document." ma:contentTypeScope="" ma:versionID="c2c8cdf79be8c213421109c851f26139">
  <xsd:schema xmlns:xsd="http://www.w3.org/2001/XMLSchema" xmlns:xs="http://www.w3.org/2001/XMLSchema" xmlns:p="http://schemas.microsoft.com/office/2006/metadata/properties" xmlns:ns1="http://schemas.microsoft.com/sharepoint/v3" xmlns:ns2="49e1b1f5-4598-4f10-9cb7-32cc96214367" xmlns:ns3="f2e5ac6d-9c30-4457-9a8a-3bd73e3b1af1" targetNamespace="http://schemas.microsoft.com/office/2006/metadata/properties" ma:root="true" ma:fieldsID="cfd2837aceaf989a620e929c2f297fd3" ns1:_="" ns2:_="" ns3:_="">
    <xsd:import namespace="http://schemas.microsoft.com/sharepoint/v3"/>
    <xsd:import namespace="49e1b1f5-4598-4f10-9cb7-32cc96214367"/>
    <xsd:import namespace="f2e5ac6d-9c30-4457-9a8a-3bd73e3b1af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Program" minOccurs="0"/>
                <xsd:element ref="ns3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e1b1f5-4598-4f10-9cb7-32cc9621436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e5ac6d-9c30-4457-9a8a-3bd73e3b1af1" elementFormDefault="qualified">
    <xsd:import namespace="http://schemas.microsoft.com/office/2006/documentManagement/types"/>
    <xsd:import namespace="http://schemas.microsoft.com/office/infopath/2007/PartnerControls"/>
    <xsd:element name="Program" ma:index="12" nillable="true" ma:displayName="Program" ma:description="If applicable, choose the program area" ma:internalName="Progra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PD"/>
                    <xsd:enumeration value="CW"/>
                    <xsd:enumeration value="ODDS"/>
                    <xsd:enumeration value="ODHS"/>
                    <xsd:enumeration value="OEP"/>
                    <xsd:enumeration value="OTIS"/>
                    <xsd:enumeration value="SSP"/>
                    <xsd:enumeration value="VR"/>
                  </xsd:restriction>
                </xsd:simpleType>
              </xsd:element>
            </xsd:sequence>
          </xsd:extension>
        </xsd:complexContent>
      </xsd:complexType>
    </xsd:element>
    <xsd:element name="Date" ma:index="13" nillable="true" ma:displayName="Year" ma:internalName="Dat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rogram xmlns="f2e5ac6d-9c30-4457-9a8a-3bd73e3b1af1"/>
    <Date xmlns="f2e5ac6d-9c30-4457-9a8a-3bd73e3b1af1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4068A45-9C13-4477-8A65-DFED360F21D6}"/>
</file>

<file path=customXml/itemProps2.xml><?xml version="1.0" encoding="utf-8"?>
<ds:datastoreItem xmlns:ds="http://schemas.openxmlformats.org/officeDocument/2006/customXml" ds:itemID="{E81D4CC6-3580-4AFF-ADAD-40005A217E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C48AA7B-8093-4312-9C92-093E87B9931D}">
  <ds:schemaRefs>
    <ds:schemaRef ds:uri="7137f970-cc2a-4058-b253-3237e3a2ae9e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f1a0111-b4c4-4249-b713-80a6ce4b0831"/>
    <ds:schemaRef ds:uri="http://purl.org/dc/dcmitype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Digital time capsule</Template>
  <TotalTime>358</TotalTime>
  <Words>423</Words>
  <Application>Microsoft Office PowerPoint</Application>
  <PresentationFormat>Widescreen</PresentationFormat>
  <Paragraphs>65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Courier New</vt:lpstr>
      <vt:lpstr>Custom</vt:lpstr>
      <vt:lpstr>Accessibility Tools for Everyone</vt:lpstr>
      <vt:lpstr>Overview</vt:lpstr>
      <vt:lpstr>The Basics</vt:lpstr>
      <vt:lpstr>You Already Have the Tools!</vt:lpstr>
      <vt:lpstr>What to Consider</vt:lpstr>
      <vt:lpstr>Microsoft Built-In Accessibility Features</vt:lpstr>
      <vt:lpstr>PowerPoint Accessibility Checker</vt:lpstr>
      <vt:lpstr>How To Use It</vt:lpstr>
      <vt:lpstr>Accessibility Checker In Action</vt:lpstr>
      <vt:lpstr>Quick Tips: Alternate (Alt) Text</vt:lpstr>
      <vt:lpstr>Accessibility Checker Demonstration</vt:lpstr>
      <vt:lpstr>Word &amp; Excel Accessibility Checkers</vt:lpstr>
      <vt:lpstr>Color Contrast Checkers</vt:lpstr>
      <vt:lpstr>What to Keep in Mind</vt:lpstr>
      <vt:lpstr>Example: WebAIM Contrast Checker</vt:lpstr>
      <vt:lpstr>WebAIM Continued</vt:lpstr>
      <vt:lpstr>Wrap-Up</vt:lpstr>
      <vt:lpstr>What Questions Do You Have?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Accessibility Tools for Everyone</dc:title>
  <dc:creator>Eaen Goss (they/them)</dc:creator>
  <cp:lastModifiedBy>Sarah Tinker (she/her)</cp:lastModifiedBy>
  <cp:revision>2</cp:revision>
  <dcterms:created xsi:type="dcterms:W3CDTF">2024-11-09T03:50:57Z</dcterms:created>
  <dcterms:modified xsi:type="dcterms:W3CDTF">2025-01-22T00:16:57Z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0x010100E4B93CDFC2EB1E4888D307CD508EE683</vt:lpwstr>
  </property>
  <property fmtid="{D5CDD505-2E9C-101B-9397-08002B2CF9AE}" pid="3" name="MSIP_Label_11a67c04-f371-4d71-a575-202b566caae1_Enabled">
    <vt:lpwstr>true</vt:lpwstr>
  </property>
  <property fmtid="{D5CDD505-2E9C-101B-9397-08002B2CF9AE}" pid="4" name="MSIP_Label_11a67c04-f371-4d71-a575-202b566caae1_SetDate">
    <vt:lpwstr>2024-11-09T03:53:42Z</vt:lpwstr>
  </property>
  <property fmtid="{D5CDD505-2E9C-101B-9397-08002B2CF9AE}" pid="5" name="MSIP_Label_11a67c04-f371-4d71-a575-202b566caae1_Method">
    <vt:lpwstr>Privileged</vt:lpwstr>
  </property>
  <property fmtid="{D5CDD505-2E9C-101B-9397-08002B2CF9AE}" pid="6" name="MSIP_Label_11a67c04-f371-4d71-a575-202b566caae1_Name">
    <vt:lpwstr>Level 2 - Limited (Items)</vt:lpwstr>
  </property>
  <property fmtid="{D5CDD505-2E9C-101B-9397-08002B2CF9AE}" pid="7" name="MSIP_Label_11a67c04-f371-4d71-a575-202b566caae1_SiteId">
    <vt:lpwstr>658e63e8-8d39-499c-8f48-13adc9452f4c</vt:lpwstr>
  </property>
  <property fmtid="{D5CDD505-2E9C-101B-9397-08002B2CF9AE}" pid="8" name="MSIP_Label_11a67c04-f371-4d71-a575-202b566caae1_ActionId">
    <vt:lpwstr>a287e385-251b-4d09-a94f-b1187156a73c</vt:lpwstr>
  </property>
  <property fmtid="{D5CDD505-2E9C-101B-9397-08002B2CF9AE}" pid="9" name="MSIP_Label_11a67c04-f371-4d71-a575-202b566caae1_ContentBits">
    <vt:lpwstr>0</vt:lpwstr>
  </property>
  <property fmtid="{D5CDD505-2E9C-101B-9397-08002B2CF9AE}" pid="10" name="MSIP_Label_db79d039-fcd0-4045-9c78-4cfb2eba0904_Enabled">
    <vt:lpwstr>true</vt:lpwstr>
  </property>
  <property fmtid="{D5CDD505-2E9C-101B-9397-08002B2CF9AE}" pid="11" name="MSIP_Label_db79d039-fcd0-4045-9c78-4cfb2eba0904_SetDate">
    <vt:lpwstr>2024-11-13T04:54:52Z</vt:lpwstr>
  </property>
  <property fmtid="{D5CDD505-2E9C-101B-9397-08002B2CF9AE}" pid="12" name="MSIP_Label_db79d039-fcd0-4045-9c78-4cfb2eba0904_Method">
    <vt:lpwstr>Privileged</vt:lpwstr>
  </property>
  <property fmtid="{D5CDD505-2E9C-101B-9397-08002B2CF9AE}" pid="13" name="MSIP_Label_db79d039-fcd0-4045-9c78-4cfb2eba0904_Name">
    <vt:lpwstr>Level 2 - Limited (Items)</vt:lpwstr>
  </property>
  <property fmtid="{D5CDD505-2E9C-101B-9397-08002B2CF9AE}" pid="14" name="MSIP_Label_db79d039-fcd0-4045-9c78-4cfb2eba0904_SiteId">
    <vt:lpwstr>aa3f6932-fa7c-47b4-a0ce-a598cad161cf</vt:lpwstr>
  </property>
  <property fmtid="{D5CDD505-2E9C-101B-9397-08002B2CF9AE}" pid="15" name="MSIP_Label_db79d039-fcd0-4045-9c78-4cfb2eba0904_ActionId">
    <vt:lpwstr>9bd5d5a1-dff7-4b61-95a9-e08ad15ecc69</vt:lpwstr>
  </property>
  <property fmtid="{D5CDD505-2E9C-101B-9397-08002B2CF9AE}" pid="16" name="MSIP_Label_db79d039-fcd0-4045-9c78-4cfb2eba0904_ContentBits">
    <vt:lpwstr>0</vt:lpwstr>
  </property>
</Properties>
</file>