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08" r:id="rId5"/>
    <p:sldMasterId id="2147483720" r:id="rId6"/>
  </p:sldMasterIdLst>
  <p:notesMasterIdLst>
    <p:notesMasterId r:id="rId35"/>
  </p:notesMasterIdLst>
  <p:sldIdLst>
    <p:sldId id="256" r:id="rId7"/>
    <p:sldId id="257" r:id="rId8"/>
    <p:sldId id="265" r:id="rId9"/>
    <p:sldId id="263" r:id="rId10"/>
    <p:sldId id="308" r:id="rId11"/>
    <p:sldId id="300" r:id="rId12"/>
    <p:sldId id="298" r:id="rId13"/>
    <p:sldId id="309" r:id="rId14"/>
    <p:sldId id="325" r:id="rId15"/>
    <p:sldId id="327" r:id="rId16"/>
    <p:sldId id="301" r:id="rId17"/>
    <p:sldId id="302" r:id="rId18"/>
    <p:sldId id="304" r:id="rId19"/>
    <p:sldId id="303" r:id="rId20"/>
    <p:sldId id="306" r:id="rId21"/>
    <p:sldId id="307" r:id="rId22"/>
    <p:sldId id="311" r:id="rId23"/>
    <p:sldId id="312" r:id="rId24"/>
    <p:sldId id="313" r:id="rId25"/>
    <p:sldId id="314" r:id="rId26"/>
    <p:sldId id="315" r:id="rId27"/>
    <p:sldId id="316" r:id="rId28"/>
    <p:sldId id="320" r:id="rId29"/>
    <p:sldId id="321" r:id="rId30"/>
    <p:sldId id="323" r:id="rId31"/>
    <p:sldId id="322" r:id="rId32"/>
    <p:sldId id="326" r:id="rId33"/>
    <p:sldId id="31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p:scale>
          <a:sx n="66" d="100"/>
          <a:sy n="66" d="100"/>
        </p:scale>
        <p:origin x="1310" y="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00E709-19AB-4E62-8BC8-AA91BBEB0C3A}" type="datetimeFigureOut">
              <a:rPr lang="en-US" smtClean="0"/>
              <a:t>2/22/2017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85EF5E-A735-4008-8AB7-6E8120673639}" type="slidenum">
              <a:rPr lang="en-US" smtClean="0"/>
              <a:t>‹#›</a:t>
            </a:fld>
            <a:endParaRPr lang="en-US"/>
          </a:p>
        </p:txBody>
      </p:sp>
    </p:spTree>
    <p:extLst>
      <p:ext uri="{BB962C8B-B14F-4D97-AF65-F5344CB8AC3E}">
        <p14:creationId xmlns:p14="http://schemas.microsoft.com/office/powerpoint/2010/main" val="198001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Adults experiencing disabilities are fully supported to be involved in their communities, developing meaningful relationships at work, at home and at leisure. </a:t>
            </a:r>
          </a:p>
          <a:p>
            <a:endParaRPr lang="en-US" dirty="0"/>
          </a:p>
          <a:p>
            <a:r>
              <a:rPr lang="en-US" dirty="0"/>
              <a:t>With that being said we have developed systems for this that have been very successful.</a:t>
            </a: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86A6E777-ED77-474F-A816-F11A0C613B67}"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1366574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5400" spc="-8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6019800"/>
            <a:ext cx="2438400" cy="592667"/>
          </a:xfrm>
          <a:prstGeom prst="rect">
            <a:avLst/>
          </a:prstGeom>
        </p:spPr>
      </p:pic>
      <p:sp>
        <p:nvSpPr>
          <p:cNvPr id="8" name="TextBox 7"/>
          <p:cNvSpPr txBox="1"/>
          <p:nvPr/>
        </p:nvSpPr>
        <p:spPr>
          <a:xfrm>
            <a:off x="1143000" y="6477000"/>
            <a:ext cx="990600" cy="230832"/>
          </a:xfrm>
          <a:prstGeom prst="rect">
            <a:avLst/>
          </a:prstGeom>
          <a:noFill/>
        </p:spPr>
        <p:txBody>
          <a:bodyPr wrap="square" rtlCol="0">
            <a:spAutoFit/>
          </a:bodyPr>
          <a:lstStyle/>
          <a:p>
            <a:r>
              <a:rPr lang="en-US" sz="900" dirty="0"/>
              <a:t>Copyright</a:t>
            </a:r>
            <a:r>
              <a:rPr lang="en-US" sz="900" baseline="0" dirty="0"/>
              <a:t> 2013</a:t>
            </a:r>
            <a:endParaRPr lang="en-US" sz="900" dirty="0"/>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6019800"/>
            <a:ext cx="2438400" cy="592667"/>
          </a:xfrm>
          <a:prstGeom prst="rect">
            <a:avLst/>
          </a:prstGeom>
        </p:spPr>
      </p:pic>
      <p:sp>
        <p:nvSpPr>
          <p:cNvPr id="12" name="TextBox 11"/>
          <p:cNvSpPr txBox="1"/>
          <p:nvPr/>
        </p:nvSpPr>
        <p:spPr>
          <a:xfrm>
            <a:off x="1143000" y="6477000"/>
            <a:ext cx="990600" cy="230832"/>
          </a:xfrm>
          <a:prstGeom prst="rect">
            <a:avLst/>
          </a:prstGeom>
          <a:noFill/>
        </p:spPr>
        <p:txBody>
          <a:bodyPr wrap="square" rtlCol="0">
            <a:spAutoFit/>
          </a:bodyPr>
          <a:lstStyle/>
          <a:p>
            <a:r>
              <a:rPr lang="en-US" sz="900" dirty="0"/>
              <a:t>Copyright</a:t>
            </a:r>
            <a:r>
              <a:rPr lang="en-US" sz="900" baseline="0" dirty="0"/>
              <a:t> 2013</a:t>
            </a:r>
            <a:endParaRPr lang="en-US" sz="900"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019800"/>
            <a:ext cx="2438400" cy="592667"/>
          </a:xfrm>
          <a:prstGeom prst="rect">
            <a:avLst/>
          </a:prstGeom>
        </p:spPr>
      </p:pic>
      <p:sp>
        <p:nvSpPr>
          <p:cNvPr id="14" name="TextBox 13"/>
          <p:cNvSpPr txBox="1"/>
          <p:nvPr userDrawn="1"/>
        </p:nvSpPr>
        <p:spPr>
          <a:xfrm>
            <a:off x="1143000" y="6477000"/>
            <a:ext cx="990600" cy="230832"/>
          </a:xfrm>
          <a:prstGeom prst="rect">
            <a:avLst/>
          </a:prstGeom>
          <a:noFill/>
        </p:spPr>
        <p:txBody>
          <a:bodyPr wrap="square" rtlCol="0">
            <a:spAutoFit/>
          </a:bodyPr>
          <a:lstStyle/>
          <a:p>
            <a:r>
              <a:rPr lang="en-US" sz="900" dirty="0"/>
              <a:t>Copyright</a:t>
            </a:r>
            <a:r>
              <a:rPr lang="en-US" sz="900" baseline="0" dirty="0"/>
              <a:t> 2013</a:t>
            </a:r>
            <a:endParaRPr lang="en-US" sz="9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BF6580-5AE8-4587-BE4D-B60D67C62546}"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903A5-F122-4447-80CF-2E70A580A9E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BF6580-5AE8-4587-BE4D-B60D67C62546}"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903A5-F122-4447-80CF-2E70A580A9E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741C8CF0-210A-472E-831D-08B2ED17FFDC}"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161866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1C8CF0-210A-472E-831D-08B2ED17FFDC}"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3818717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1C8CF0-210A-472E-831D-08B2ED17FFDC}"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32406340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41C8CF0-210A-472E-831D-08B2ED17FFDC}" type="datetimeFigureOut">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34331194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41C8CF0-210A-472E-831D-08B2ED17FFDC}" type="datetimeFigureOut">
              <a:rPr lang="en-US" smtClean="0"/>
              <a:t>2/22/2017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3918358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1C8CF0-210A-472E-831D-08B2ED17FFDC}" type="datetimeFigureOut">
              <a:rPr lang="en-US" smtClean="0"/>
              <a:t>2/22/2017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1258936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1C8CF0-210A-472E-831D-08B2ED17FFDC}" type="datetimeFigureOut">
              <a:rPr lang="en-US" smtClean="0"/>
              <a:t>2/22/2017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21159103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41C8CF0-210A-472E-831D-08B2ED17FFDC}" type="datetimeFigureOut">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4085200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BF6580-5AE8-4587-BE4D-B60D67C62546}"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903A5-F122-4447-80CF-2E70A580A9E0}"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41C8CF0-210A-472E-831D-08B2ED17FFDC}" type="datetimeFigureOut">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19113881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1C8CF0-210A-472E-831D-08B2ED17FFDC}"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12967607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1C8CF0-210A-472E-831D-08B2ED17FFDC}"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BC0B6-1BB0-4C32-9151-68B8E1E857F2}" type="slidenum">
              <a:rPr lang="en-US" smtClean="0"/>
              <a:t>‹#›</a:t>
            </a:fld>
            <a:endParaRPr lang="en-US"/>
          </a:p>
        </p:txBody>
      </p:sp>
    </p:spTree>
    <p:extLst>
      <p:ext uri="{BB962C8B-B14F-4D97-AF65-F5344CB8AC3E}">
        <p14:creationId xmlns:p14="http://schemas.microsoft.com/office/powerpoint/2010/main" val="14695912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21674182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25713054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33274010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24225311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11907493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4475153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1653759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F2BF6580-5AE8-4587-BE4D-B60D67C62546}" type="datetimeFigureOut">
              <a:rPr lang="en-US" smtClean="0"/>
              <a:t>2/22/2017</a:t>
            </a:fld>
            <a:endParaRPr lang="en-US"/>
          </a:p>
        </p:txBody>
      </p:sp>
      <p:sp>
        <p:nvSpPr>
          <p:cNvPr id="8" name="Slide Number Placeholder 7"/>
          <p:cNvSpPr>
            <a:spLocks noGrp="1"/>
          </p:cNvSpPr>
          <p:nvPr>
            <p:ph type="sldNum" sz="quarter" idx="11"/>
          </p:nvPr>
        </p:nvSpPr>
        <p:spPr/>
        <p:txBody>
          <a:bodyPr/>
          <a:lstStyle/>
          <a:p>
            <a:fld id="{F43903A5-F122-4447-80CF-2E70A580A9E0}"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10090651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22252386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6635871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1F9CA3-105E-4857-9057-6DB6197DA786}" type="datetimeFigureOut">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extLst>
      <p:ext uri="{BB962C8B-B14F-4D97-AF65-F5344CB8AC3E}">
        <p14:creationId xmlns:p14="http://schemas.microsoft.com/office/powerpoint/2010/main" val="1643214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BF6580-5AE8-4587-BE4D-B60D67C62546}" type="datetimeFigureOut">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903A5-F122-4447-80CF-2E70A580A9E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BF6580-5AE8-4587-BE4D-B60D67C62546}" type="datetimeFigureOut">
              <a:rPr lang="en-US" smtClean="0"/>
              <a:t>2/22/2017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3903A5-F122-4447-80CF-2E70A580A9E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BF6580-5AE8-4587-BE4D-B60D67C62546}" type="datetimeFigureOut">
              <a:rPr lang="en-US" smtClean="0"/>
              <a:t>2/22/2017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3903A5-F122-4447-80CF-2E70A580A9E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F6580-5AE8-4587-BE4D-B60D67C62546}" type="datetimeFigureOut">
              <a:rPr lang="en-US" smtClean="0"/>
              <a:t>2/22/2017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3903A5-F122-4447-80CF-2E70A580A9E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2BF6580-5AE8-4587-BE4D-B60D67C62546}" type="datetimeFigureOut">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903A5-F122-4447-80CF-2E70A580A9E0}"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2BF6580-5AE8-4587-BE4D-B60D67C62546}" type="datetimeFigureOut">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43903A5-F122-4447-80CF-2E70A580A9E0}"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F2BF6580-5AE8-4587-BE4D-B60D67C62546}" type="datetimeFigureOut">
              <a:rPr lang="en-US" smtClean="0"/>
              <a:t>2/22/2017</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7620000" y="6553200"/>
            <a:ext cx="1315721" cy="212725"/>
          </a:xfrm>
          <a:prstGeom prst="rect">
            <a:avLst/>
          </a:prstGeom>
        </p:spPr>
        <p:txBody>
          <a:bodyPr vert="horz" lIns="91440" tIns="45720" rIns="91440" bIns="45720" rtlCol="0" anchor="ctr"/>
          <a:lstStyle>
            <a:lvl1pPr algn="l">
              <a:defRPr sz="1800" b="1">
                <a:solidFill>
                  <a:schemeClr val="tx2"/>
                </a:solidFill>
              </a:defRPr>
            </a:lvl1pPr>
          </a:lstStyle>
          <a:p>
            <a:fld id="{F43903A5-F122-4447-80CF-2E70A580A9E0}"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3600" kern="1200" cap="all" spc="-60" baseline="0">
          <a:solidFill>
            <a:schemeClr val="tx1"/>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41C8CF0-210A-472E-831D-08B2ED17FFDC}" type="datetimeFigureOut">
              <a:rPr lang="en-US" smtClean="0"/>
              <a:t>2/22/2017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95BC0B6-1BB0-4C32-9151-68B8E1E857F2}" type="slidenum">
              <a:rPr lang="en-US" smtClean="0"/>
              <a:t>‹#›</a:t>
            </a:fld>
            <a:endParaRPr lang="en-US"/>
          </a:p>
        </p:txBody>
      </p:sp>
    </p:spTree>
    <p:extLst>
      <p:ext uri="{BB962C8B-B14F-4D97-AF65-F5344CB8AC3E}">
        <p14:creationId xmlns:p14="http://schemas.microsoft.com/office/powerpoint/2010/main" val="99936091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1F9CA3-105E-4857-9057-6DB6197DA786}" type="datetimeFigureOut">
              <a:rPr lang="en-US" smtClean="0"/>
              <a:t>2/22/2017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5CE407-6216-4202-80E4-A30DC2F709B2}" type="slidenum">
              <a:rPr lang="en-US" smtClean="0"/>
              <a:t>‹#›</a:t>
            </a:fld>
            <a:endParaRPr lang="en-US" dirty="0"/>
          </a:p>
        </p:txBody>
      </p:sp>
    </p:spTree>
    <p:extLst>
      <p:ext uri="{BB962C8B-B14F-4D97-AF65-F5344CB8AC3E}">
        <p14:creationId xmlns:p14="http://schemas.microsoft.com/office/powerpoint/2010/main" val="7742967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mailto:cesilee@gowise.org" TargetMode="External"/><Relationship Id="rId2" Type="http://schemas.openxmlformats.org/officeDocument/2006/relationships/hyperlink" Target="http://www.gowise.org/"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6.emf"/><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hyperlink" Target="https://vimeo.com/199107297"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1.xml"/><Relationship Id="rId1" Type="http://schemas.openxmlformats.org/officeDocument/2006/relationships/video" Target="https://www.youtube.com/embed/n9KpCj3aL4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Recruit, Train, Retain</a:t>
            </a:r>
          </a:p>
        </p:txBody>
      </p:sp>
      <p:sp>
        <p:nvSpPr>
          <p:cNvPr id="3" name="Subtitle 2"/>
          <p:cNvSpPr>
            <a:spLocks noGrp="1"/>
          </p:cNvSpPr>
          <p:nvPr>
            <p:ph type="subTitle" idx="1"/>
          </p:nvPr>
        </p:nvSpPr>
        <p:spPr/>
        <p:txBody>
          <a:bodyPr/>
          <a:lstStyle/>
          <a:p>
            <a:pPr algn="ctr"/>
            <a:r>
              <a:rPr lang="en-US" dirty="0"/>
              <a:t>Employment First Community of practice webinar</a:t>
            </a:r>
          </a:p>
          <a:p>
            <a:pPr algn="ctr"/>
            <a:r>
              <a:rPr lang="en-US" dirty="0"/>
              <a:t>February 23, 2017</a:t>
            </a:r>
          </a:p>
        </p:txBody>
      </p:sp>
    </p:spTree>
    <p:extLst>
      <p:ext uri="{BB962C8B-B14F-4D97-AF65-F5344CB8AC3E}">
        <p14:creationId xmlns:p14="http://schemas.microsoft.com/office/powerpoint/2010/main" val="4270963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THIS IS REALITY</a:t>
            </a:r>
          </a:p>
        </p:txBody>
      </p:sp>
      <p:sp>
        <p:nvSpPr>
          <p:cNvPr id="3" name="Content Placeholder 2"/>
          <p:cNvSpPr>
            <a:spLocks noGrp="1"/>
          </p:cNvSpPr>
          <p:nvPr>
            <p:ph idx="1"/>
          </p:nvPr>
        </p:nvSpPr>
        <p:spPr/>
        <p:txBody>
          <a:bodyPr>
            <a:normAutofit lnSpcReduction="10000"/>
          </a:bodyPr>
          <a:lstStyle/>
          <a:p>
            <a:pPr marL="342900" indent="-342900">
              <a:buFont typeface="Arial" panose="020B0604020202020204" pitchFamily="34" charset="0"/>
              <a:buChar char="•"/>
            </a:pPr>
            <a:r>
              <a:rPr lang="en-US" sz="3600" dirty="0">
                <a:latin typeface="Calibri" panose="020F0502020204030204" pitchFamily="34" charset="0"/>
              </a:rPr>
              <a:t>Culture–what is your culture?</a:t>
            </a:r>
          </a:p>
          <a:p>
            <a:pPr marL="342900" indent="-342900">
              <a:buFont typeface="Arial" panose="020B0604020202020204" pitchFamily="34" charset="0"/>
              <a:buChar char="•"/>
            </a:pPr>
            <a:r>
              <a:rPr lang="en-US" sz="3600" dirty="0">
                <a:latin typeface="Calibri" panose="020F0502020204030204" pitchFamily="34" charset="0"/>
              </a:rPr>
              <a:t>Belonging—What’s in it for me? What do I belong to?</a:t>
            </a:r>
          </a:p>
          <a:p>
            <a:pPr marL="342900" indent="-342900">
              <a:buFont typeface="Arial" panose="020B0604020202020204" pitchFamily="34" charset="0"/>
              <a:buChar char="•"/>
            </a:pPr>
            <a:r>
              <a:rPr lang="en-US" sz="3600" dirty="0">
                <a:latin typeface="Calibri" panose="020F0502020204030204" pitchFamily="34" charset="0"/>
              </a:rPr>
              <a:t>Impact—Will I make a difference and how?</a:t>
            </a:r>
          </a:p>
          <a:p>
            <a:pPr marL="342900" indent="-342900">
              <a:buFont typeface="Arial" panose="020B0604020202020204" pitchFamily="34" charset="0"/>
              <a:buChar char="•"/>
            </a:pPr>
            <a:r>
              <a:rPr lang="en-US" sz="3600" dirty="0">
                <a:latin typeface="Calibri" panose="020F0502020204030204" pitchFamily="34" charset="0"/>
              </a:rPr>
              <a:t>Civil Rights</a:t>
            </a:r>
            <a:br>
              <a:rPr lang="en-US" sz="3600" dirty="0">
                <a:latin typeface="Calibri" panose="020F0502020204030204" pitchFamily="34" charset="0"/>
              </a:rPr>
            </a:br>
            <a:br>
              <a:rPr lang="en-US" dirty="0"/>
            </a:br>
            <a:endParaRPr lang="en-US" dirty="0"/>
          </a:p>
        </p:txBody>
      </p:sp>
    </p:spTree>
    <p:extLst>
      <p:ext uri="{BB962C8B-B14F-4D97-AF65-F5344CB8AC3E}">
        <p14:creationId xmlns:p14="http://schemas.microsoft.com/office/powerpoint/2010/main" val="2468720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Mike’s best practices for hiring</a:t>
            </a:r>
          </a:p>
        </p:txBody>
      </p:sp>
      <p:sp>
        <p:nvSpPr>
          <p:cNvPr id="3" name="Content Placeholder 2"/>
          <p:cNvSpPr>
            <a:spLocks noGrp="1"/>
          </p:cNvSpPr>
          <p:nvPr>
            <p:ph idx="1"/>
          </p:nvPr>
        </p:nvSpPr>
        <p:spPr/>
        <p:txBody>
          <a:bodyPr/>
          <a:lstStyle/>
          <a:p>
            <a:pPr marL="342900" lvl="0" indent="-342900" defTabSz="457200">
              <a:spcAft>
                <a:spcPts val="0"/>
              </a:spcAft>
              <a:buFont typeface="Arial"/>
              <a:buChar char="•"/>
            </a:pPr>
            <a:r>
              <a:rPr lang="en-US" sz="3200" b="0" dirty="0">
                <a:solidFill>
                  <a:prstClr val="black"/>
                </a:solidFill>
                <a:latin typeface="Calibri"/>
              </a:rPr>
              <a:t>Looking for the customer service skills</a:t>
            </a:r>
          </a:p>
          <a:p>
            <a:pPr marL="342900" lvl="0" indent="-342900" defTabSz="457200">
              <a:spcAft>
                <a:spcPts val="0"/>
              </a:spcAft>
              <a:buFont typeface="Arial"/>
              <a:buChar char="•"/>
            </a:pPr>
            <a:r>
              <a:rPr lang="en-US" sz="3200" b="0" dirty="0">
                <a:solidFill>
                  <a:prstClr val="black"/>
                </a:solidFill>
                <a:latin typeface="Calibri"/>
              </a:rPr>
              <a:t>Selling background</a:t>
            </a:r>
          </a:p>
          <a:p>
            <a:pPr marL="342900" lvl="0" indent="-342900" defTabSz="457200">
              <a:spcAft>
                <a:spcPts val="0"/>
              </a:spcAft>
              <a:buFont typeface="Arial"/>
              <a:buChar char="•"/>
            </a:pPr>
            <a:r>
              <a:rPr lang="en-US" sz="3200" b="0" dirty="0">
                <a:solidFill>
                  <a:prstClr val="black"/>
                </a:solidFill>
                <a:latin typeface="Calibri"/>
              </a:rPr>
              <a:t>Building a diverse team with experiences from other industries</a:t>
            </a:r>
          </a:p>
          <a:p>
            <a:pPr marL="342900" lvl="0" indent="-342900" defTabSz="457200">
              <a:spcAft>
                <a:spcPts val="0"/>
              </a:spcAft>
              <a:buFont typeface="Arial"/>
              <a:buChar char="•"/>
            </a:pPr>
            <a:r>
              <a:rPr lang="en-US" sz="3200" b="0" dirty="0">
                <a:solidFill>
                  <a:prstClr val="black"/>
                </a:solidFill>
                <a:latin typeface="Calibri"/>
              </a:rPr>
              <a:t>Team interviews get team by in</a:t>
            </a:r>
            <a:endParaRPr lang="en-US" dirty="0"/>
          </a:p>
        </p:txBody>
      </p:sp>
    </p:spTree>
    <p:extLst>
      <p:ext uri="{BB962C8B-B14F-4D97-AF65-F5344CB8AC3E}">
        <p14:creationId xmlns:p14="http://schemas.microsoft.com/office/powerpoint/2010/main" val="2469124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Hiring at UCP</a:t>
            </a:r>
          </a:p>
        </p:txBody>
      </p:sp>
      <p:sp>
        <p:nvSpPr>
          <p:cNvPr id="3" name="Content Placeholder 2"/>
          <p:cNvSpPr>
            <a:spLocks noGrp="1"/>
          </p:cNvSpPr>
          <p:nvPr>
            <p:ph idx="1"/>
          </p:nvPr>
        </p:nvSpPr>
        <p:spPr/>
        <p:txBody>
          <a:bodyPr>
            <a:normAutofit/>
          </a:bodyPr>
          <a:lstStyle/>
          <a:p>
            <a:r>
              <a:rPr lang="en-US" sz="2800" dirty="0">
                <a:latin typeface="Calibri" panose="020F0502020204030204" pitchFamily="34" charset="0"/>
                <a:cs typeface="Calibri" panose="020F0502020204030204" pitchFamily="34" charset="0"/>
              </a:rPr>
              <a:t>Recruitment</a:t>
            </a:r>
          </a:p>
          <a:p>
            <a:pPr lvl="1"/>
            <a:r>
              <a:rPr lang="en-US" sz="2800" dirty="0">
                <a:latin typeface="Calibri" panose="020F0502020204030204" pitchFamily="34" charset="0"/>
                <a:cs typeface="Calibri" panose="020F0502020204030204" pitchFamily="34" charset="0"/>
              </a:rPr>
              <a:t>Hiring bonus as an agency</a:t>
            </a:r>
          </a:p>
          <a:p>
            <a:pPr lvl="1"/>
            <a:r>
              <a:rPr lang="en-US" sz="2800" dirty="0">
                <a:latin typeface="Calibri" panose="020F0502020204030204" pitchFamily="34" charset="0"/>
                <a:cs typeface="Calibri" panose="020F0502020204030204" pitchFamily="34" charset="0"/>
              </a:rPr>
              <a:t>Where are the positions being posted? </a:t>
            </a:r>
          </a:p>
          <a:p>
            <a:pPr lvl="1"/>
            <a:r>
              <a:rPr lang="en-US" sz="2800" dirty="0">
                <a:latin typeface="Calibri" panose="020F0502020204030204" pitchFamily="34" charset="0"/>
                <a:cs typeface="Calibri" panose="020F0502020204030204" pitchFamily="34" charset="0"/>
              </a:rPr>
              <a:t>Not fishing from the same pond. </a:t>
            </a:r>
          </a:p>
          <a:p>
            <a:r>
              <a:rPr lang="en-US" sz="2800" dirty="0">
                <a:latin typeface="Calibri" panose="020F0502020204030204" pitchFamily="34" charset="0"/>
                <a:cs typeface="Calibri" panose="020F0502020204030204" pitchFamily="34" charset="0"/>
              </a:rPr>
              <a:t>What is the need?</a:t>
            </a:r>
          </a:p>
          <a:p>
            <a:pPr lvl="1"/>
            <a:r>
              <a:rPr lang="en-US" sz="2800" dirty="0">
                <a:latin typeface="Calibri" panose="020F0502020204030204" pitchFamily="34" charset="0"/>
                <a:cs typeface="Calibri" panose="020F0502020204030204" pitchFamily="34" charset="0"/>
              </a:rPr>
              <a:t>Speaking with team members, customer supports and needs, days and hours</a:t>
            </a:r>
          </a:p>
          <a:p>
            <a:pPr lvl="1"/>
            <a:r>
              <a:rPr lang="en-US" sz="2800" dirty="0">
                <a:latin typeface="Calibri" panose="020F0502020204030204" pitchFamily="34" charset="0"/>
                <a:cs typeface="Calibri" panose="020F0502020204030204" pitchFamily="34" charset="0"/>
              </a:rPr>
              <a:t>Speaking with HR about key things to look for</a:t>
            </a:r>
          </a:p>
          <a:p>
            <a:endParaRPr lang="en-US" dirty="0"/>
          </a:p>
        </p:txBody>
      </p:sp>
    </p:spTree>
    <p:extLst>
      <p:ext uri="{BB962C8B-B14F-4D97-AF65-F5344CB8AC3E}">
        <p14:creationId xmlns:p14="http://schemas.microsoft.com/office/powerpoint/2010/main" val="188271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Hiring at UCP continued</a:t>
            </a:r>
          </a:p>
        </p:txBody>
      </p:sp>
      <p:sp>
        <p:nvSpPr>
          <p:cNvPr id="3" name="Content Placeholder 2"/>
          <p:cNvSpPr>
            <a:spLocks noGrp="1"/>
          </p:cNvSpPr>
          <p:nvPr>
            <p:ph idx="1"/>
          </p:nvPr>
        </p:nvSpPr>
        <p:spPr/>
        <p:txBody>
          <a:bodyPr/>
          <a:lstStyle/>
          <a:p>
            <a:pPr lvl="1"/>
            <a:r>
              <a:rPr lang="en-US" sz="2400" dirty="0">
                <a:latin typeface="Calibri" panose="020F0502020204030204" pitchFamily="34" charset="0"/>
                <a:cs typeface="Calibri" panose="020F0502020204030204" pitchFamily="34" charset="0"/>
              </a:rPr>
              <a:t>Qualities of job coach. Qualities of a job developer</a:t>
            </a:r>
          </a:p>
          <a:p>
            <a:pPr lvl="2"/>
            <a:r>
              <a:rPr lang="en-US" sz="2400" dirty="0">
                <a:latin typeface="Calibri" panose="020F0502020204030204" pitchFamily="34" charset="0"/>
                <a:cs typeface="Calibri" panose="020F0502020204030204" pitchFamily="34" charset="0"/>
              </a:rPr>
              <a:t>Mock questions- an opportunity for the candidate to show real time skills. </a:t>
            </a:r>
          </a:p>
          <a:p>
            <a:pPr lvl="1"/>
            <a:r>
              <a:rPr lang="en-US" sz="2400" dirty="0">
                <a:latin typeface="Calibri" panose="020F0502020204030204" pitchFamily="34" charset="0"/>
                <a:cs typeface="Calibri" panose="020F0502020204030204" pitchFamily="34" charset="0"/>
              </a:rPr>
              <a:t>Rural vs. Metro</a:t>
            </a:r>
          </a:p>
          <a:p>
            <a:pPr lvl="1"/>
            <a:r>
              <a:rPr lang="en-US" sz="2400" dirty="0">
                <a:latin typeface="Calibri" panose="020F0502020204030204" pitchFamily="34" charset="0"/>
                <a:cs typeface="Calibri" panose="020F0502020204030204" pitchFamily="34" charset="0"/>
              </a:rPr>
              <a:t>What works and what doesn’t?</a:t>
            </a:r>
          </a:p>
          <a:p>
            <a:pPr lvl="2"/>
            <a:r>
              <a:rPr lang="en-US" sz="2400" dirty="0">
                <a:latin typeface="Calibri" panose="020F0502020204030204" pitchFamily="34" charset="0"/>
                <a:cs typeface="Calibri" panose="020F0502020204030204" pitchFamily="34" charset="0"/>
              </a:rPr>
              <a:t>Did I fail? Yes. </a:t>
            </a:r>
          </a:p>
          <a:p>
            <a:pPr lvl="1"/>
            <a:r>
              <a:rPr lang="en-US" sz="2400" dirty="0">
                <a:latin typeface="Calibri" panose="020F0502020204030204" pitchFamily="34" charset="0"/>
                <a:cs typeface="Calibri" panose="020F0502020204030204" pitchFamily="34" charset="0"/>
              </a:rPr>
              <a:t>Team culture and qualities of a successful team member</a:t>
            </a:r>
          </a:p>
          <a:p>
            <a:pPr lvl="2"/>
            <a:r>
              <a:rPr lang="en-US" sz="2400" dirty="0">
                <a:latin typeface="Calibri" panose="020F0502020204030204" pitchFamily="34" charset="0"/>
                <a:cs typeface="Calibri" panose="020F0502020204030204" pitchFamily="34" charset="0"/>
              </a:rPr>
              <a:t>Hiring team- Manager, team members, customers. Diversity in ideas and filters. </a:t>
            </a:r>
          </a:p>
          <a:p>
            <a:endParaRPr lang="en-US" dirty="0"/>
          </a:p>
        </p:txBody>
      </p:sp>
    </p:spTree>
    <p:extLst>
      <p:ext uri="{BB962C8B-B14F-4D97-AF65-F5344CB8AC3E}">
        <p14:creationId xmlns:p14="http://schemas.microsoft.com/office/powerpoint/2010/main" val="2134411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Recruiting: what we’ve learned</a:t>
            </a:r>
          </a:p>
        </p:txBody>
      </p:sp>
      <p:sp>
        <p:nvSpPr>
          <p:cNvPr id="3" name="Content Placeholder 2"/>
          <p:cNvSpPr>
            <a:spLocks noGrp="1"/>
          </p:cNvSpPr>
          <p:nvPr>
            <p:ph idx="1"/>
          </p:nvPr>
        </p:nvSpPr>
        <p:spPr/>
        <p:txBody>
          <a:bodyPr>
            <a:normAutofit/>
          </a:bodyPr>
          <a:lstStyle/>
          <a:p>
            <a:pPr marL="342900" indent="-342900">
              <a:buFont typeface="Arial" panose="020B0604020202020204" pitchFamily="34" charset="0"/>
              <a:buChar char="•"/>
            </a:pPr>
            <a:r>
              <a:rPr lang="en-US" sz="3200" b="0" dirty="0">
                <a:latin typeface="Calibri" panose="020F0502020204030204" pitchFamily="34" charset="0"/>
                <a:cs typeface="Calibri" panose="020F0502020204030204" pitchFamily="34" charset="0"/>
              </a:rPr>
              <a:t>Provide flexible schedules and hire flexible staff</a:t>
            </a:r>
          </a:p>
          <a:p>
            <a:pPr marL="342900" indent="-342900">
              <a:buFont typeface="Arial" panose="020B0604020202020204" pitchFamily="34" charset="0"/>
              <a:buChar char="•"/>
            </a:pPr>
            <a:r>
              <a:rPr lang="en-US" sz="3200" b="0" dirty="0">
                <a:latin typeface="Calibri" panose="020F0502020204030204" pitchFamily="34" charset="0"/>
                <a:cs typeface="Calibri" panose="020F0502020204030204" pitchFamily="34" charset="0"/>
              </a:rPr>
              <a:t>Find individuals who believe in the mission</a:t>
            </a:r>
          </a:p>
          <a:p>
            <a:pPr marL="342900" indent="-342900">
              <a:buFont typeface="Arial" panose="020B0604020202020204" pitchFamily="34" charset="0"/>
              <a:buChar char="•"/>
            </a:pPr>
            <a:r>
              <a:rPr lang="en-US" sz="3200" b="0" dirty="0">
                <a:latin typeface="Calibri" panose="020F0502020204030204" pitchFamily="34" charset="0"/>
                <a:cs typeface="Calibri" panose="020F0502020204030204" pitchFamily="34" charset="0"/>
              </a:rPr>
              <a:t>Make hiring a team effort </a:t>
            </a:r>
          </a:p>
          <a:p>
            <a:pPr marL="342900" indent="-342900">
              <a:buFont typeface="Arial" panose="020B0604020202020204" pitchFamily="34" charset="0"/>
              <a:buChar char="•"/>
            </a:pPr>
            <a:r>
              <a:rPr lang="en-US" sz="3200" b="0" dirty="0">
                <a:latin typeface="Calibri" panose="020F0502020204030204" pitchFamily="34" charset="0"/>
                <a:cs typeface="Calibri" panose="020F0502020204030204" pitchFamily="34" charset="0"/>
              </a:rPr>
              <a:t>Provide attractive pay structure with benefits</a:t>
            </a:r>
          </a:p>
          <a:p>
            <a:endParaRPr lang="en-US" dirty="0"/>
          </a:p>
        </p:txBody>
      </p:sp>
    </p:spTree>
    <p:extLst>
      <p:ext uri="{BB962C8B-B14F-4D97-AF65-F5344CB8AC3E}">
        <p14:creationId xmlns:p14="http://schemas.microsoft.com/office/powerpoint/2010/main" val="1974640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1"/>
            <a:ext cx="7772400" cy="3111588"/>
          </a:xfrm>
        </p:spPr>
        <p:txBody>
          <a:bodyPr/>
          <a:lstStyle/>
          <a:p>
            <a:pPr algn="ctr"/>
            <a:r>
              <a:rPr lang="en-US" dirty="0"/>
              <a:t>Training</a:t>
            </a:r>
          </a:p>
        </p:txBody>
      </p:sp>
      <p:sp>
        <p:nvSpPr>
          <p:cNvPr id="3" name="Text Placeholder 2"/>
          <p:cNvSpPr>
            <a:spLocks noGrp="1"/>
          </p:cNvSpPr>
          <p:nvPr>
            <p:ph type="body" idx="1"/>
          </p:nvPr>
        </p:nvSpPr>
        <p:spPr/>
        <p:txBody>
          <a:bodyPr/>
          <a:lstStyle/>
          <a:p>
            <a:r>
              <a:rPr lang="en-US" dirty="0"/>
              <a:t>Building competence and confidence in an employment team</a:t>
            </a:r>
          </a:p>
        </p:txBody>
      </p:sp>
    </p:spTree>
    <p:extLst>
      <p:ext uri="{BB962C8B-B14F-4D97-AF65-F5344CB8AC3E}">
        <p14:creationId xmlns:p14="http://schemas.microsoft.com/office/powerpoint/2010/main" val="1385451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vs. Development</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Necessary and required</a:t>
            </a:r>
          </a:p>
          <a:p>
            <a:pPr marL="342900" indent="-342900">
              <a:buFont typeface="Arial" panose="020B0604020202020204" pitchFamily="34" charset="0"/>
              <a:buChar char="•"/>
            </a:pPr>
            <a:r>
              <a:rPr lang="en-US" dirty="0"/>
              <a:t>Career path progression</a:t>
            </a:r>
          </a:p>
          <a:p>
            <a:pPr marL="342900" indent="-342900">
              <a:buFont typeface="Arial" panose="020B0604020202020204" pitchFamily="34" charset="0"/>
              <a:buChar char="•"/>
            </a:pPr>
            <a:r>
              <a:rPr lang="en-US" dirty="0"/>
              <a:t>Build a learning culture</a:t>
            </a:r>
          </a:p>
          <a:p>
            <a:pPr marL="342900" indent="-342900">
              <a:buFont typeface="Arial" panose="020B0604020202020204" pitchFamily="34" charset="0"/>
              <a:buChar char="•"/>
            </a:pPr>
            <a:r>
              <a:rPr lang="en-US" dirty="0"/>
              <a:t>Build in time for practicing skills</a:t>
            </a:r>
          </a:p>
          <a:p>
            <a:pPr marL="342900" indent="-342900">
              <a:buFont typeface="Arial" panose="020B0604020202020204" pitchFamily="34" charset="0"/>
              <a:buChar char="•"/>
            </a:pPr>
            <a:r>
              <a:rPr lang="en-US" dirty="0"/>
              <a:t>Consider specialty areas to leverage staff skills</a:t>
            </a:r>
          </a:p>
          <a:p>
            <a:pPr marL="342900" indent="-342900">
              <a:buFont typeface="Arial" panose="020B0604020202020204" pitchFamily="34" charset="0"/>
              <a:buChar char="•"/>
            </a:pPr>
            <a:r>
              <a:rPr lang="en-US" dirty="0"/>
              <a:t>Mentoring</a:t>
            </a:r>
          </a:p>
          <a:p>
            <a:pPr marL="342900" indent="-342900">
              <a:buFont typeface="Arial" panose="020B0604020202020204" pitchFamily="34" charset="0"/>
              <a:buChar char="•"/>
            </a:pPr>
            <a:r>
              <a:rPr lang="en-US" dirty="0"/>
              <a:t>Look outside of our industry for relevant topics</a:t>
            </a:r>
          </a:p>
          <a:p>
            <a:pPr marL="342900" indent="-342900">
              <a:buFont typeface="Arial" panose="020B0604020202020204" pitchFamily="34" charset="0"/>
              <a:buChar char="•"/>
            </a:pPr>
            <a:r>
              <a:rPr lang="en-US" dirty="0"/>
              <a:t>People in leadership positions need to know what is being taught to their staff and ensure new information is reinforced and implemented</a:t>
            </a:r>
          </a:p>
          <a:p>
            <a:endParaRPr lang="en-US" dirty="0"/>
          </a:p>
        </p:txBody>
      </p:sp>
    </p:spTree>
    <p:extLst>
      <p:ext uri="{BB962C8B-B14F-4D97-AF65-F5344CB8AC3E}">
        <p14:creationId xmlns:p14="http://schemas.microsoft.com/office/powerpoint/2010/main" val="4087240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a:t>
            </a:r>
          </a:p>
        </p:txBody>
      </p:sp>
      <p:sp>
        <p:nvSpPr>
          <p:cNvPr id="3" name="Content Placeholder 2"/>
          <p:cNvSpPr>
            <a:spLocks noGrp="1"/>
          </p:cNvSpPr>
          <p:nvPr>
            <p:ph idx="1"/>
          </p:nvPr>
        </p:nvSpPr>
        <p:spPr/>
        <p:txBody>
          <a:bodyPr/>
          <a:lstStyle/>
          <a:p>
            <a:r>
              <a:rPr lang="en-US" sz="2600" dirty="0">
                <a:latin typeface="Calibri" panose="020F0502020204030204" pitchFamily="34" charset="0"/>
                <a:cs typeface="Calibri" panose="020F0502020204030204" pitchFamily="34" charset="0"/>
              </a:rPr>
              <a:t>A structured training program</a:t>
            </a:r>
          </a:p>
          <a:p>
            <a:r>
              <a:rPr lang="en-US" sz="2600" dirty="0">
                <a:latin typeface="Calibri" panose="020F0502020204030204" pitchFamily="34" charset="0"/>
                <a:cs typeface="Calibri" panose="020F0502020204030204" pitchFamily="34" charset="0"/>
              </a:rPr>
              <a:t>•Follow up on training monthly</a:t>
            </a:r>
          </a:p>
          <a:p>
            <a:r>
              <a:rPr lang="en-US" sz="2600" dirty="0">
                <a:latin typeface="Calibri" panose="020F0502020204030204" pitchFamily="34" charset="0"/>
                <a:cs typeface="Calibri" panose="020F0502020204030204" pitchFamily="34" charset="0"/>
              </a:rPr>
              <a:t>•1-1 weekly meeting with Manager during the first 90 days to ensure understanding and putting the training to work</a:t>
            </a:r>
          </a:p>
          <a:p>
            <a:r>
              <a:rPr lang="en-US" sz="2600" dirty="0">
                <a:latin typeface="Calibri" panose="020F0502020204030204" pitchFamily="34" charset="0"/>
                <a:cs typeface="Calibri" panose="020F0502020204030204" pitchFamily="34" charset="0"/>
              </a:rPr>
              <a:t>•Opportunity to specialize ( explore the thing your good at) </a:t>
            </a:r>
          </a:p>
          <a:p>
            <a:r>
              <a:rPr lang="en-US" sz="2600" dirty="0">
                <a:latin typeface="Calibri" panose="020F0502020204030204" pitchFamily="34" charset="0"/>
                <a:cs typeface="Calibri" panose="020F0502020204030204" pitchFamily="34" charset="0"/>
              </a:rPr>
              <a:t>•Mentors ( all spend time with each member of the team )  </a:t>
            </a:r>
          </a:p>
          <a:p>
            <a:endParaRPr lang="en-US" dirty="0"/>
          </a:p>
        </p:txBody>
      </p:sp>
    </p:spTree>
    <p:extLst>
      <p:ext uri="{BB962C8B-B14F-4D97-AF65-F5344CB8AC3E}">
        <p14:creationId xmlns:p14="http://schemas.microsoft.com/office/powerpoint/2010/main" val="2931464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at </a:t>
            </a:r>
            <a:r>
              <a:rPr lang="en-US" dirty="0" err="1"/>
              <a:t>ucpo</a:t>
            </a:r>
            <a:endParaRPr lang="en-US" dirty="0"/>
          </a:p>
        </p:txBody>
      </p:sp>
      <p:sp>
        <p:nvSpPr>
          <p:cNvPr id="3" name="Content Placeholder 2"/>
          <p:cNvSpPr>
            <a:spLocks noGrp="1"/>
          </p:cNvSpPr>
          <p:nvPr>
            <p:ph idx="1"/>
          </p:nvPr>
        </p:nvSpPr>
        <p:spPr/>
        <p:txBody>
          <a:bodyPr>
            <a:normAutofit fontScale="77500" lnSpcReduction="20000"/>
          </a:bodyPr>
          <a:lstStyle/>
          <a:p>
            <a:r>
              <a:rPr lang="en-US" sz="4000" dirty="0">
                <a:latin typeface="Calibri" panose="020F0502020204030204" pitchFamily="34" charset="0"/>
                <a:cs typeface="Calibri" panose="020F0502020204030204" pitchFamily="34" charset="0"/>
              </a:rPr>
              <a:t>Oregon Core Competencies</a:t>
            </a:r>
          </a:p>
          <a:p>
            <a:pPr lvl="1"/>
            <a:r>
              <a:rPr lang="en-US" sz="4000" dirty="0">
                <a:latin typeface="Calibri" panose="020F0502020204030204" pitchFamily="34" charset="0"/>
                <a:cs typeface="Calibri" panose="020F0502020204030204" pitchFamily="34" charset="0"/>
              </a:rPr>
              <a:t>12 categories- how can these be reached and retained.</a:t>
            </a:r>
          </a:p>
          <a:p>
            <a:r>
              <a:rPr lang="en-US" sz="4000" dirty="0">
                <a:latin typeface="Calibri" panose="020F0502020204030204" pitchFamily="34" charset="0"/>
                <a:cs typeface="Calibri" panose="020F0502020204030204" pitchFamily="34" charset="0"/>
              </a:rPr>
              <a:t>Training Checklist </a:t>
            </a:r>
          </a:p>
          <a:p>
            <a:pPr lvl="1"/>
            <a:r>
              <a:rPr lang="en-US" sz="4000" dirty="0">
                <a:latin typeface="Calibri" panose="020F0502020204030204" pitchFamily="34" charset="0"/>
                <a:cs typeface="Calibri" panose="020F0502020204030204" pitchFamily="34" charset="0"/>
              </a:rPr>
              <a:t>Living document. Broken into three sections-60 days, 6 months, 1 year. </a:t>
            </a:r>
          </a:p>
          <a:p>
            <a:r>
              <a:rPr lang="en-US" sz="4000" dirty="0">
                <a:latin typeface="Calibri" panose="020F0502020204030204" pitchFamily="34" charset="0"/>
                <a:cs typeface="Calibri" panose="020F0502020204030204" pitchFamily="34" charset="0"/>
              </a:rPr>
              <a:t>Training Modules</a:t>
            </a:r>
          </a:p>
          <a:p>
            <a:pPr lvl="1"/>
            <a:r>
              <a:rPr lang="en-US" sz="4000" dirty="0">
                <a:latin typeface="Calibri" panose="020F0502020204030204" pitchFamily="34" charset="0"/>
                <a:cs typeface="Calibri" panose="020F0502020204030204" pitchFamily="34" charset="0"/>
              </a:rPr>
              <a:t>Discussion with team members about training needs and considerations. </a:t>
            </a:r>
          </a:p>
          <a:p>
            <a:endParaRPr lang="en-US" dirty="0"/>
          </a:p>
        </p:txBody>
      </p:sp>
    </p:spTree>
    <p:extLst>
      <p:ext uri="{BB962C8B-B14F-4D97-AF65-F5344CB8AC3E}">
        <p14:creationId xmlns:p14="http://schemas.microsoft.com/office/powerpoint/2010/main" val="126139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at </a:t>
            </a:r>
            <a:r>
              <a:rPr lang="en-US" dirty="0" err="1"/>
              <a:t>ucp</a:t>
            </a:r>
            <a:r>
              <a:rPr lang="en-US" dirty="0"/>
              <a:t> continued</a:t>
            </a:r>
          </a:p>
        </p:txBody>
      </p:sp>
      <p:sp>
        <p:nvSpPr>
          <p:cNvPr id="3" name="Content Placeholder 2"/>
          <p:cNvSpPr>
            <a:spLocks noGrp="1"/>
          </p:cNvSpPr>
          <p:nvPr>
            <p:ph idx="1"/>
          </p:nvPr>
        </p:nvSpPr>
        <p:spPr/>
        <p:txBody>
          <a:bodyPr>
            <a:normAutofit fontScale="92500" lnSpcReduction="10000"/>
          </a:bodyPr>
          <a:lstStyle/>
          <a:p>
            <a:pPr lvl="1"/>
            <a:r>
              <a:rPr lang="en-US" sz="3000" dirty="0">
                <a:latin typeface="Calibri" panose="020F0502020204030204" pitchFamily="34" charset="0"/>
                <a:cs typeface="Calibri" panose="020F0502020204030204" pitchFamily="34" charset="0"/>
              </a:rPr>
              <a:t>Budget for out of agency trainers coming in. </a:t>
            </a:r>
          </a:p>
          <a:p>
            <a:pPr lvl="1"/>
            <a:r>
              <a:rPr lang="en-US" sz="3000" dirty="0">
                <a:latin typeface="Calibri" panose="020F0502020204030204" pitchFamily="34" charset="0"/>
                <a:cs typeface="Calibri" panose="020F0502020204030204" pitchFamily="34" charset="0"/>
              </a:rPr>
              <a:t>What else is needed to be successful in this position? This field? </a:t>
            </a:r>
          </a:p>
          <a:p>
            <a:r>
              <a:rPr lang="en-US" sz="3000" dirty="0">
                <a:latin typeface="Calibri" panose="020F0502020204030204" pitchFamily="34" charset="0"/>
                <a:cs typeface="Calibri" panose="020F0502020204030204" pitchFamily="34" charset="0"/>
              </a:rPr>
              <a:t>12 hrs. of training per year</a:t>
            </a:r>
          </a:p>
          <a:p>
            <a:pPr lvl="1"/>
            <a:r>
              <a:rPr lang="en-US" sz="3000" dirty="0">
                <a:latin typeface="Calibri" panose="020F0502020204030204" pitchFamily="34" charset="0"/>
                <a:cs typeface="Calibri" panose="020F0502020204030204" pitchFamily="34" charset="0"/>
              </a:rPr>
              <a:t>UCP requirement. How is this going to be reached and tracked?</a:t>
            </a:r>
          </a:p>
          <a:p>
            <a:r>
              <a:rPr lang="en-US" sz="3000" dirty="0">
                <a:latin typeface="Calibri" panose="020F0502020204030204" pitchFamily="34" charset="0"/>
                <a:cs typeface="Calibri" panose="020F0502020204030204" pitchFamily="34" charset="0"/>
              </a:rPr>
              <a:t>Professional Development</a:t>
            </a:r>
          </a:p>
          <a:p>
            <a:pPr lvl="1"/>
            <a:r>
              <a:rPr lang="en-US" sz="3000" dirty="0">
                <a:latin typeface="Calibri" panose="020F0502020204030204" pitchFamily="34" charset="0"/>
                <a:cs typeface="Calibri" panose="020F0502020204030204" pitchFamily="34" charset="0"/>
              </a:rPr>
              <a:t>Discussion during </a:t>
            </a:r>
            <a:r>
              <a:rPr lang="en-US" sz="3000" dirty="0" err="1">
                <a:latin typeface="Calibri" panose="020F0502020204030204" pitchFamily="34" charset="0"/>
                <a:cs typeface="Calibri" panose="020F0502020204030204" pitchFamily="34" charset="0"/>
              </a:rPr>
              <a:t>Supervisories</a:t>
            </a:r>
            <a:r>
              <a:rPr lang="en-US" sz="3000" dirty="0">
                <a:latin typeface="Calibri" panose="020F0502020204030204" pitchFamily="34" charset="0"/>
                <a:cs typeface="Calibri" panose="020F0502020204030204" pitchFamily="34" charset="0"/>
              </a:rPr>
              <a:t> to identify training wants and needs. </a:t>
            </a:r>
          </a:p>
          <a:p>
            <a:endParaRPr lang="en-US" dirty="0"/>
          </a:p>
        </p:txBody>
      </p:sp>
    </p:spTree>
    <p:extLst>
      <p:ext uri="{BB962C8B-B14F-4D97-AF65-F5344CB8AC3E}">
        <p14:creationId xmlns:p14="http://schemas.microsoft.com/office/powerpoint/2010/main" val="126841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Panelists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Cesilee Coulson, Executive Director, WISE</a:t>
            </a:r>
          </a:p>
          <a:p>
            <a:pPr marL="342900" indent="-342900">
              <a:buFont typeface="Arial" panose="020B0604020202020204" pitchFamily="34" charset="0"/>
              <a:buChar char="•"/>
            </a:pPr>
            <a:r>
              <a:rPr lang="en-US" dirty="0"/>
              <a:t>Mike Schmidt, Director of Employment Services, MV Advancements</a:t>
            </a:r>
          </a:p>
          <a:p>
            <a:pPr marL="342900" indent="-342900">
              <a:buFont typeface="Arial" panose="020B0604020202020204" pitchFamily="34" charset="0"/>
              <a:buChar char="•"/>
            </a:pPr>
            <a:r>
              <a:rPr lang="en-US" dirty="0"/>
              <a:t>Xochil Springer, Employment Specialist, UCP</a:t>
            </a:r>
          </a:p>
          <a:p>
            <a:pPr marL="342900" indent="-342900">
              <a:buFont typeface="Arial" panose="020B0604020202020204" pitchFamily="34" charset="0"/>
              <a:buChar char="•"/>
            </a:pPr>
            <a:r>
              <a:rPr lang="en-US" dirty="0"/>
              <a:t>Josh Bearman, Executive Director, TVW, Inc.</a:t>
            </a:r>
          </a:p>
        </p:txBody>
      </p:sp>
    </p:spTree>
    <p:extLst>
      <p:ext uri="{BB962C8B-B14F-4D97-AF65-F5344CB8AC3E}">
        <p14:creationId xmlns:p14="http://schemas.microsoft.com/office/powerpoint/2010/main" val="518014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what we’ve learned</a:t>
            </a:r>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sz="3600" dirty="0">
                <a:latin typeface="Calibri" panose="020F0502020204030204" pitchFamily="34" charset="0"/>
                <a:cs typeface="Calibri" panose="020F0502020204030204" pitchFamily="34" charset="0"/>
              </a:rPr>
              <a:t>Peer training </a:t>
            </a:r>
          </a:p>
          <a:p>
            <a:pPr marL="457200" indent="-457200">
              <a:buFont typeface="Arial" panose="020B0604020202020204" pitchFamily="34" charset="0"/>
              <a:buChar char="•"/>
            </a:pPr>
            <a:r>
              <a:rPr lang="en-US" sz="3600" dirty="0">
                <a:latin typeface="Calibri" panose="020F0502020204030204" pitchFamily="34" charset="0"/>
                <a:cs typeface="Calibri" panose="020F0502020204030204" pitchFamily="34" charset="0"/>
              </a:rPr>
              <a:t>Leverage existing training programs (ex: WISE)</a:t>
            </a:r>
          </a:p>
          <a:p>
            <a:pPr marL="457200" indent="-457200">
              <a:buFont typeface="Arial" panose="020B0604020202020204" pitchFamily="34" charset="0"/>
              <a:buChar char="•"/>
            </a:pPr>
            <a:r>
              <a:rPr lang="en-US" sz="3600" dirty="0">
                <a:latin typeface="Calibri" panose="020F0502020204030204" pitchFamily="34" charset="0"/>
                <a:cs typeface="Calibri" panose="020F0502020204030204" pitchFamily="34" charset="0"/>
              </a:rPr>
              <a:t>Team-building training</a:t>
            </a:r>
          </a:p>
          <a:p>
            <a:pPr marL="457200" indent="-457200">
              <a:buFont typeface="Arial" panose="020B0604020202020204" pitchFamily="34" charset="0"/>
              <a:buChar char="•"/>
            </a:pPr>
            <a:r>
              <a:rPr lang="en-US" sz="3600" dirty="0">
                <a:latin typeface="Calibri" panose="020F0502020204030204" pitchFamily="34" charset="0"/>
                <a:cs typeface="Calibri" panose="020F0502020204030204" pitchFamily="34" charset="0"/>
              </a:rPr>
              <a:t>Goal-setting training</a:t>
            </a:r>
          </a:p>
          <a:p>
            <a:endParaRPr lang="en-US" dirty="0"/>
          </a:p>
        </p:txBody>
      </p:sp>
    </p:spTree>
    <p:extLst>
      <p:ext uri="{BB962C8B-B14F-4D97-AF65-F5344CB8AC3E}">
        <p14:creationId xmlns:p14="http://schemas.microsoft.com/office/powerpoint/2010/main" val="27892445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2960239"/>
          </a:xfrm>
        </p:spPr>
        <p:txBody>
          <a:bodyPr/>
          <a:lstStyle/>
          <a:p>
            <a:pPr algn="ctr"/>
            <a:r>
              <a:rPr lang="en-US" dirty="0"/>
              <a:t>retaining</a:t>
            </a:r>
          </a:p>
        </p:txBody>
      </p:sp>
      <p:sp>
        <p:nvSpPr>
          <p:cNvPr id="3" name="Text Placeholder 2"/>
          <p:cNvSpPr>
            <a:spLocks noGrp="1"/>
          </p:cNvSpPr>
          <p:nvPr>
            <p:ph type="body" idx="1"/>
          </p:nvPr>
        </p:nvSpPr>
        <p:spPr/>
        <p:txBody>
          <a:bodyPr/>
          <a:lstStyle/>
          <a:p>
            <a:r>
              <a:rPr lang="en-US" dirty="0"/>
              <a:t>Strategies on keeping successful employment staff</a:t>
            </a:r>
          </a:p>
        </p:txBody>
      </p:sp>
    </p:spTree>
    <p:extLst>
      <p:ext uri="{BB962C8B-B14F-4D97-AF65-F5344CB8AC3E}">
        <p14:creationId xmlns:p14="http://schemas.microsoft.com/office/powerpoint/2010/main" val="4051609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7066105" cy="1371600"/>
          </a:xfrm>
        </p:spPr>
        <p:txBody>
          <a:bodyPr/>
          <a:lstStyle/>
          <a:p>
            <a:r>
              <a:rPr lang="en-US" dirty="0"/>
              <a:t>Retaining great team members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Purpose—know why you are doing what you do</a:t>
            </a:r>
          </a:p>
          <a:p>
            <a:pPr marL="342900" indent="-342900">
              <a:buFont typeface="Arial" panose="020B0604020202020204" pitchFamily="34" charset="0"/>
              <a:buChar char="•"/>
            </a:pPr>
            <a:r>
              <a:rPr lang="en-US" dirty="0"/>
              <a:t>Trust—relationships matter</a:t>
            </a:r>
          </a:p>
          <a:p>
            <a:pPr marL="342900" indent="-342900">
              <a:buFont typeface="Arial" panose="020B0604020202020204" pitchFamily="34" charset="0"/>
              <a:buChar char="•"/>
            </a:pPr>
            <a:r>
              <a:rPr lang="en-US" dirty="0"/>
              <a:t>Belief</a:t>
            </a:r>
          </a:p>
          <a:p>
            <a:pPr marL="342900" indent="-342900">
              <a:buFont typeface="Arial" panose="020B0604020202020204" pitchFamily="34" charset="0"/>
              <a:buChar char="•"/>
            </a:pPr>
            <a:r>
              <a:rPr lang="en-US" dirty="0"/>
              <a:t>Clear goals</a:t>
            </a:r>
          </a:p>
          <a:p>
            <a:pPr marL="342900" indent="-342900">
              <a:buFont typeface="Arial" panose="020B0604020202020204" pitchFamily="34" charset="0"/>
              <a:buChar char="•"/>
            </a:pPr>
            <a:r>
              <a:rPr lang="en-US" dirty="0"/>
              <a:t>Data</a:t>
            </a:r>
          </a:p>
          <a:p>
            <a:pPr marL="342900" indent="-342900">
              <a:buFont typeface="Arial" panose="020B0604020202020204" pitchFamily="34" charset="0"/>
              <a:buChar char="•"/>
            </a:pPr>
            <a:r>
              <a:rPr lang="en-US" dirty="0"/>
              <a:t>Recognition</a:t>
            </a:r>
          </a:p>
          <a:p>
            <a:pPr marL="342900" indent="-342900">
              <a:buFont typeface="Arial" panose="020B0604020202020204" pitchFamily="34" charset="0"/>
              <a:buChar char="•"/>
            </a:pPr>
            <a:r>
              <a:rPr lang="en-US" dirty="0"/>
              <a:t>Celebration</a:t>
            </a:r>
          </a:p>
        </p:txBody>
      </p:sp>
    </p:spTree>
    <p:extLst>
      <p:ext uri="{BB962C8B-B14F-4D97-AF65-F5344CB8AC3E}">
        <p14:creationId xmlns:p14="http://schemas.microsoft.com/office/powerpoint/2010/main" val="1293010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retention</a:t>
            </a:r>
          </a:p>
        </p:txBody>
      </p:sp>
      <p:sp>
        <p:nvSpPr>
          <p:cNvPr id="3" name="Content Placeholder 2"/>
          <p:cNvSpPr>
            <a:spLocks noGrp="1"/>
          </p:cNvSpPr>
          <p:nvPr>
            <p:ph idx="1"/>
          </p:nvPr>
        </p:nvSpPr>
        <p:spPr/>
        <p:txBody>
          <a:bodyPr>
            <a:normAutofit fontScale="92500"/>
          </a:bodyPr>
          <a:lstStyle/>
          <a:p>
            <a:pPr marL="342900" marR="0" lvl="0" indent="-342900">
              <a:lnSpc>
                <a:spcPct val="107000"/>
              </a:lnSpc>
              <a:spcBef>
                <a:spcPts val="0"/>
              </a:spcBef>
              <a:spcAft>
                <a:spcPts val="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Calibri" panose="020F0502020204030204" pitchFamily="34" charset="0"/>
              </a:rPr>
              <a:t>Team involvement ( what they have to say matters)</a:t>
            </a:r>
          </a:p>
          <a:p>
            <a:pPr marL="342900" marR="0" lvl="0" indent="-342900">
              <a:lnSpc>
                <a:spcPct val="107000"/>
              </a:lnSpc>
              <a:spcBef>
                <a:spcPts val="0"/>
              </a:spcBef>
              <a:spcAft>
                <a:spcPts val="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Calibri" panose="020F0502020204030204" pitchFamily="34" charset="0"/>
              </a:rPr>
              <a:t>Sharing success often and immediate   ( Group Me App )</a:t>
            </a:r>
          </a:p>
          <a:p>
            <a:pPr marL="342900" marR="0" lvl="0" indent="-342900">
              <a:lnSpc>
                <a:spcPct val="107000"/>
              </a:lnSpc>
              <a:spcBef>
                <a:spcPts val="0"/>
              </a:spcBef>
              <a:spcAft>
                <a:spcPts val="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Calibri" panose="020F0502020204030204" pitchFamily="34" charset="0"/>
              </a:rPr>
              <a:t>ES steps 1 2 3 Advancement in pay and responsibility </a:t>
            </a:r>
          </a:p>
          <a:p>
            <a:pPr marL="342900" marR="0" lvl="0" indent="-342900">
              <a:lnSpc>
                <a:spcPct val="107000"/>
              </a:lnSpc>
              <a:spcBef>
                <a:spcPts val="0"/>
              </a:spcBef>
              <a:spcAft>
                <a:spcPts val="80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Calibri" panose="020F0502020204030204" pitchFamily="34" charset="0"/>
              </a:rPr>
              <a:t>Sharing the success of the clients we serve ( what you do matters )</a:t>
            </a:r>
          </a:p>
          <a:p>
            <a:pPr marL="457200" indent="-457200">
              <a:buFont typeface="Arial" panose="020B0604020202020204" pitchFamily="34" charset="0"/>
              <a:buChar char="•"/>
            </a:pPr>
            <a:r>
              <a:rPr lang="en-US" sz="2800" dirty="0">
                <a:latin typeface="Calibri" panose="020F0502020204030204" pitchFamily="34" charset="0"/>
                <a:ea typeface="Calibri" panose="020F0502020204030204" pitchFamily="34" charset="0"/>
                <a:cs typeface="Calibri" panose="020F0502020204030204" pitchFamily="34" charset="0"/>
              </a:rPr>
              <a:t>Thanking them often and in the presence of their peers </a:t>
            </a:r>
            <a:endParaRPr lang="en-US" sz="28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56190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Retention at </a:t>
            </a:r>
            <a:r>
              <a:rPr lang="en-US" dirty="0" err="1"/>
              <a:t>ucp</a:t>
            </a:r>
            <a:endParaRPr lang="en-US" dirty="0"/>
          </a:p>
        </p:txBody>
      </p:sp>
      <p:sp>
        <p:nvSpPr>
          <p:cNvPr id="3" name="Content Placeholder 2"/>
          <p:cNvSpPr>
            <a:spLocks noGrp="1"/>
          </p:cNvSpPr>
          <p:nvPr>
            <p:ph idx="1"/>
          </p:nvPr>
        </p:nvSpPr>
        <p:spPr>
          <a:xfrm>
            <a:off x="625033" y="1787324"/>
            <a:ext cx="7620000" cy="4373563"/>
          </a:xfrm>
        </p:spPr>
        <p:txBody>
          <a:bodyPr>
            <a:normAutofit/>
          </a:bodyPr>
          <a:lstStyle/>
          <a:p>
            <a:r>
              <a:rPr lang="en-US" sz="3200" dirty="0">
                <a:latin typeface="Calibri" panose="020F0502020204030204" pitchFamily="34" charset="0"/>
                <a:cs typeface="Calibri" panose="020F0502020204030204" pitchFamily="34" charset="0"/>
              </a:rPr>
              <a:t>Placement and Retention money bonuses</a:t>
            </a:r>
          </a:p>
          <a:p>
            <a:pPr lvl="1"/>
            <a:r>
              <a:rPr lang="en-US" sz="3200" dirty="0">
                <a:latin typeface="Calibri" panose="020F0502020204030204" pitchFamily="34" charset="0"/>
                <a:cs typeface="Calibri" panose="020F0502020204030204" pitchFamily="34" charset="0"/>
              </a:rPr>
              <a:t>Money vs. Recognition vs. Personal Value </a:t>
            </a:r>
          </a:p>
          <a:p>
            <a:r>
              <a:rPr lang="en-US" sz="3200" dirty="0">
                <a:latin typeface="Calibri" panose="020F0502020204030204" pitchFamily="34" charset="0"/>
                <a:cs typeface="Calibri" panose="020F0502020204030204" pitchFamily="34" charset="0"/>
              </a:rPr>
              <a:t>Checking in</a:t>
            </a:r>
          </a:p>
          <a:p>
            <a:pPr lvl="1"/>
            <a:r>
              <a:rPr lang="en-US" sz="3200" dirty="0">
                <a:latin typeface="Calibri" panose="020F0502020204030204" pitchFamily="34" charset="0"/>
                <a:cs typeface="Calibri" panose="020F0502020204030204" pitchFamily="34" charset="0"/>
              </a:rPr>
              <a:t>Formal and informal</a:t>
            </a:r>
          </a:p>
          <a:p>
            <a:pPr lvl="1"/>
            <a:r>
              <a:rPr lang="en-US" sz="3200" dirty="0">
                <a:latin typeface="Calibri" panose="020F0502020204030204" pitchFamily="34" charset="0"/>
                <a:cs typeface="Calibri" panose="020F0502020204030204" pitchFamily="34" charset="0"/>
              </a:rPr>
              <a:t>Documented</a:t>
            </a:r>
          </a:p>
          <a:p>
            <a:pPr lvl="1"/>
            <a:r>
              <a:rPr lang="en-US" sz="3200" dirty="0">
                <a:latin typeface="Calibri" panose="020F0502020204030204" pitchFamily="34" charset="0"/>
                <a:cs typeface="Calibri" panose="020F0502020204030204" pitchFamily="34" charset="0"/>
              </a:rPr>
              <a:t>Consistent</a:t>
            </a:r>
          </a:p>
          <a:p>
            <a:pPr lvl="1"/>
            <a:endParaRPr lang="en-US" dirty="0"/>
          </a:p>
          <a:p>
            <a:endParaRPr lang="en-US" dirty="0"/>
          </a:p>
        </p:txBody>
      </p:sp>
    </p:spTree>
    <p:extLst>
      <p:ext uri="{BB962C8B-B14F-4D97-AF65-F5344CB8AC3E}">
        <p14:creationId xmlns:p14="http://schemas.microsoft.com/office/powerpoint/2010/main" val="2820340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Retention at </a:t>
            </a:r>
            <a:r>
              <a:rPr lang="en-US" dirty="0" err="1"/>
              <a:t>ucp</a:t>
            </a:r>
            <a:r>
              <a:rPr lang="en-US" dirty="0"/>
              <a:t> continued</a:t>
            </a:r>
          </a:p>
        </p:txBody>
      </p:sp>
      <p:sp>
        <p:nvSpPr>
          <p:cNvPr id="3" name="Content Placeholder 2"/>
          <p:cNvSpPr>
            <a:spLocks noGrp="1"/>
          </p:cNvSpPr>
          <p:nvPr>
            <p:ph idx="1"/>
          </p:nvPr>
        </p:nvSpPr>
        <p:spPr/>
        <p:txBody>
          <a:bodyPr/>
          <a:lstStyle/>
          <a:p>
            <a:r>
              <a:rPr lang="en-US" sz="2800" dirty="0">
                <a:latin typeface="Calibri" panose="020F0502020204030204" pitchFamily="34" charset="0"/>
                <a:cs typeface="Calibri" panose="020F0502020204030204" pitchFamily="34" charset="0"/>
              </a:rPr>
              <a:t>Professional Development</a:t>
            </a:r>
          </a:p>
          <a:p>
            <a:pPr lvl="1"/>
            <a:r>
              <a:rPr lang="en-US" sz="2800" dirty="0">
                <a:latin typeface="Calibri" panose="020F0502020204030204" pitchFamily="34" charset="0"/>
                <a:cs typeface="Calibri" panose="020F0502020204030204" pitchFamily="34" charset="0"/>
              </a:rPr>
              <a:t>Long term and short term goals</a:t>
            </a:r>
          </a:p>
          <a:p>
            <a:r>
              <a:rPr lang="en-US" sz="2800" dirty="0">
                <a:latin typeface="Calibri" panose="020F0502020204030204" pitchFamily="34" charset="0"/>
                <a:cs typeface="Calibri" panose="020F0502020204030204" pitchFamily="34" charset="0"/>
              </a:rPr>
              <a:t>Intentional Retention</a:t>
            </a:r>
          </a:p>
          <a:p>
            <a:pPr lvl="1"/>
            <a:r>
              <a:rPr lang="en-US" sz="2800" dirty="0">
                <a:latin typeface="Calibri" panose="020F0502020204030204" pitchFamily="34" charset="0"/>
                <a:cs typeface="Calibri" panose="020F0502020204030204" pitchFamily="34" charset="0"/>
              </a:rPr>
              <a:t>Why are you here?</a:t>
            </a:r>
          </a:p>
          <a:p>
            <a:pPr lvl="1"/>
            <a:r>
              <a:rPr lang="en-US" sz="2800" dirty="0">
                <a:latin typeface="Calibri" panose="020F0502020204030204" pitchFamily="34" charset="0"/>
                <a:cs typeface="Calibri" panose="020F0502020204030204" pitchFamily="34" charset="0"/>
              </a:rPr>
              <a:t>How long do you want o be here?</a:t>
            </a:r>
          </a:p>
          <a:p>
            <a:pPr lvl="1"/>
            <a:r>
              <a:rPr lang="en-US" sz="2800" dirty="0">
                <a:latin typeface="Calibri" panose="020F0502020204030204" pitchFamily="34" charset="0"/>
                <a:cs typeface="Calibri" panose="020F0502020204030204" pitchFamily="34" charset="0"/>
              </a:rPr>
              <a:t>What do you need to be successful here?</a:t>
            </a:r>
          </a:p>
          <a:p>
            <a:pPr lvl="1"/>
            <a:r>
              <a:rPr lang="en-US" sz="2800" dirty="0">
                <a:latin typeface="Calibri" panose="020F0502020204030204" pitchFamily="34" charset="0"/>
                <a:cs typeface="Calibri" panose="020F0502020204030204" pitchFamily="34" charset="0"/>
              </a:rPr>
              <a:t>What do we need for you to be successful here? </a:t>
            </a:r>
          </a:p>
          <a:p>
            <a:pPr lvl="1"/>
            <a:endParaRPr lang="en-US" sz="28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9360876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Retain: what we’ve learned</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Stay flexible </a:t>
            </a:r>
          </a:p>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Trust that your team will succeed and learn from mistakes </a:t>
            </a:r>
          </a:p>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Provide on-going career development opportunities </a:t>
            </a:r>
          </a:p>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Build a relationship with each team member and understand their goals </a:t>
            </a:r>
          </a:p>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Foster team environment </a:t>
            </a:r>
          </a:p>
          <a:p>
            <a:endParaRPr lang="en-US" dirty="0"/>
          </a:p>
        </p:txBody>
      </p:sp>
    </p:spTree>
    <p:extLst>
      <p:ext uri="{BB962C8B-B14F-4D97-AF65-F5344CB8AC3E}">
        <p14:creationId xmlns:p14="http://schemas.microsoft.com/office/powerpoint/2010/main" val="6784106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WRAP UP</a:t>
            </a:r>
          </a:p>
        </p:txBody>
      </p:sp>
      <p:sp>
        <p:nvSpPr>
          <p:cNvPr id="3" name="Content Placeholder 2"/>
          <p:cNvSpPr>
            <a:spLocks noGrp="1"/>
          </p:cNvSpPr>
          <p:nvPr>
            <p:ph idx="1"/>
          </p:nvPr>
        </p:nvSpPr>
        <p:spPr/>
        <p:txBody>
          <a:bodyPr>
            <a:normAutofit lnSpcReduction="10000"/>
          </a:bodyPr>
          <a:lstStyle/>
          <a:p>
            <a:pPr marL="342900" indent="-342900">
              <a:buFont typeface="Arial" panose="020B0604020202020204" pitchFamily="34" charset="0"/>
              <a:buChar char="•"/>
            </a:pPr>
            <a:r>
              <a:rPr lang="en-US" b="0" dirty="0"/>
              <a:t>Help people develop their own solutions</a:t>
            </a:r>
          </a:p>
          <a:p>
            <a:pPr marL="342900" indent="-342900">
              <a:buFont typeface="Arial" panose="020B0604020202020204" pitchFamily="34" charset="0"/>
              <a:buChar char="•"/>
            </a:pPr>
            <a:r>
              <a:rPr lang="en-US" b="0" dirty="0"/>
              <a:t>Ask people or teams to create a solution and present it to the manager</a:t>
            </a:r>
          </a:p>
          <a:p>
            <a:pPr marL="342900" indent="-342900">
              <a:buFont typeface="Arial" panose="020B0604020202020204" pitchFamily="34" charset="0"/>
              <a:buChar char="•"/>
            </a:pPr>
            <a:r>
              <a:rPr lang="en-US" b="0" dirty="0"/>
              <a:t>Lead from behind</a:t>
            </a:r>
          </a:p>
          <a:p>
            <a:pPr marL="342900" indent="-342900">
              <a:buFont typeface="Arial" panose="020B0604020202020204" pitchFamily="34" charset="0"/>
              <a:buChar char="•"/>
            </a:pPr>
            <a:r>
              <a:rPr lang="en-US" b="0" dirty="0"/>
              <a:t>Listen</a:t>
            </a:r>
          </a:p>
          <a:p>
            <a:pPr marL="342900" indent="-342900">
              <a:buFont typeface="Arial" panose="020B0604020202020204" pitchFamily="34" charset="0"/>
              <a:buChar char="•"/>
            </a:pPr>
            <a:r>
              <a:rPr lang="en-US" b="0" dirty="0"/>
              <a:t>Create opportunities to collaborate it will spur innovation</a:t>
            </a:r>
          </a:p>
          <a:p>
            <a:pPr marL="342900" indent="-342900">
              <a:buFont typeface="Arial" panose="020B0604020202020204" pitchFamily="34" charset="0"/>
              <a:buChar char="•"/>
            </a:pPr>
            <a:r>
              <a:rPr lang="en-US" b="0" dirty="0"/>
              <a:t>Know your community and build a team that is known by their community</a:t>
            </a:r>
          </a:p>
          <a:p>
            <a:pPr marL="342900" indent="-342900">
              <a:buFont typeface="Arial" panose="020B0604020202020204" pitchFamily="34" charset="0"/>
              <a:buChar char="•"/>
            </a:pPr>
            <a:r>
              <a:rPr lang="en-US" b="0" dirty="0"/>
              <a:t>Build leaders and lifelong learners</a:t>
            </a:r>
          </a:p>
          <a:p>
            <a:pPr marL="342900" indent="-342900">
              <a:buFont typeface="Arial" panose="020B0604020202020204" pitchFamily="34" charset="0"/>
              <a:buChar char="•"/>
            </a:pPr>
            <a:r>
              <a:rPr lang="en-US" b="0" dirty="0"/>
              <a:t>Learn from all generational perspectives</a:t>
            </a:r>
          </a:p>
          <a:p>
            <a:pPr marL="342900" indent="-342900">
              <a:buFont typeface="Arial" panose="020B0604020202020204" pitchFamily="34" charset="0"/>
              <a:buChar char="•"/>
            </a:pPr>
            <a:r>
              <a:rPr lang="en-US" b="0" dirty="0"/>
              <a:t>Culture trumps strategy</a:t>
            </a:r>
          </a:p>
          <a:p>
            <a:pPr marL="342900" indent="-342900">
              <a:buFont typeface="Arial" panose="020B0604020202020204" pitchFamily="34" charset="0"/>
              <a:buChar char="•"/>
            </a:pPr>
            <a:endParaRPr lang="en-US" b="0" dirty="0"/>
          </a:p>
          <a:p>
            <a:endParaRPr lang="en-US" dirty="0"/>
          </a:p>
        </p:txBody>
      </p:sp>
    </p:spTree>
    <p:extLst>
      <p:ext uri="{BB962C8B-B14F-4D97-AF65-F5344CB8AC3E}">
        <p14:creationId xmlns:p14="http://schemas.microsoft.com/office/powerpoint/2010/main" val="19772594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7018" y="344215"/>
            <a:ext cx="7835462" cy="1642240"/>
          </a:xfrm>
        </p:spPr>
        <p:txBody>
          <a:bodyPr/>
          <a:lstStyle/>
          <a:p>
            <a:pPr algn="ctr"/>
            <a:br>
              <a:rPr lang="en-US" dirty="0"/>
            </a:br>
            <a:br>
              <a:rPr lang="en-US" dirty="0"/>
            </a:br>
            <a:br>
              <a:rPr lang="en-US" dirty="0"/>
            </a:br>
            <a:r>
              <a:rPr lang="en-US" dirty="0"/>
              <a:t>Questions?</a:t>
            </a:r>
          </a:p>
        </p:txBody>
      </p:sp>
    </p:spTree>
    <p:extLst>
      <p:ext uri="{BB962C8B-B14F-4D97-AF65-F5344CB8AC3E}">
        <p14:creationId xmlns:p14="http://schemas.microsoft.com/office/powerpoint/2010/main" val="112688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044" y="4010227"/>
            <a:ext cx="8584324" cy="2756333"/>
          </a:xfrm>
        </p:spPr>
        <p:txBody>
          <a:bodyPr>
            <a:normAutofit lnSpcReduction="10000"/>
          </a:bodyPr>
          <a:lstStyle/>
          <a:p>
            <a:endParaRPr lang="en-US" dirty="0"/>
          </a:p>
          <a:p>
            <a:pPr algn="ctr"/>
            <a:r>
              <a:rPr lang="en-US" b="0" dirty="0"/>
              <a:t>Wise promotes and expands diversity in the workplace. We specialize in innovative training and technical assistance to ensure that people with intellectual and developmental disabilities are a vital part of the workforce. </a:t>
            </a:r>
          </a:p>
          <a:p>
            <a:pPr algn="ctr"/>
            <a:r>
              <a:rPr lang="en-US" b="0" dirty="0"/>
              <a:t>At Wise, we believe in making it work.</a:t>
            </a:r>
          </a:p>
          <a:p>
            <a:pPr algn="ctr"/>
            <a:r>
              <a:rPr lang="en-US" b="0" dirty="0">
                <a:hlinkClick r:id="rId2"/>
              </a:rPr>
              <a:t>www.gowise.org</a:t>
            </a:r>
            <a:r>
              <a:rPr lang="en-US" b="0" dirty="0"/>
              <a:t> </a:t>
            </a:r>
          </a:p>
          <a:p>
            <a:pPr algn="ctr"/>
            <a:r>
              <a:rPr lang="en-US" b="0" dirty="0">
                <a:hlinkClick r:id="rId3"/>
              </a:rPr>
              <a:t>cesilee@gowise.org</a:t>
            </a:r>
            <a:r>
              <a:rPr lang="en-US" b="0" dirty="0"/>
              <a:t> </a:t>
            </a:r>
          </a:p>
          <a:p>
            <a:pPr algn="ctr"/>
            <a:endParaRPr lang="en-US" dirty="0"/>
          </a:p>
        </p:txBody>
      </p:sp>
      <p:pic>
        <p:nvPicPr>
          <p:cNvPr id="4" name="Picture 3" descr="cid:image001.png@01D1E35D.DA34C490"/>
          <p:cNvPicPr/>
          <p:nvPr/>
        </p:nvPicPr>
        <p:blipFill>
          <a:blip r:embed="rId4">
            <a:extLst>
              <a:ext uri="{28A0092B-C50C-407E-A947-70E740481C1C}">
                <a14:useLocalDpi xmlns:a14="http://schemas.microsoft.com/office/drawing/2010/main" val="0"/>
              </a:ext>
            </a:extLst>
          </a:blip>
          <a:srcRect/>
          <a:stretch>
            <a:fillRect/>
          </a:stretch>
        </p:blipFill>
        <p:spPr bwMode="auto">
          <a:xfrm>
            <a:off x="3487333" y="2997111"/>
            <a:ext cx="1734206" cy="1293145"/>
          </a:xfrm>
          <a:prstGeom prst="rect">
            <a:avLst/>
          </a:prstGeom>
          <a:noFill/>
          <a:ln>
            <a:noFill/>
          </a:ln>
        </p:spPr>
      </p:pic>
      <p:sp>
        <p:nvSpPr>
          <p:cNvPr id="5" name="TextBox 4"/>
          <p:cNvSpPr txBox="1"/>
          <p:nvPr/>
        </p:nvSpPr>
        <p:spPr>
          <a:xfrm>
            <a:off x="353149" y="340535"/>
            <a:ext cx="8513378" cy="2862322"/>
          </a:xfrm>
          <a:prstGeom prst="rect">
            <a:avLst/>
          </a:prstGeom>
          <a:noFill/>
        </p:spPr>
        <p:txBody>
          <a:bodyPr wrap="square" rtlCol="0">
            <a:spAutoFit/>
          </a:bodyPr>
          <a:lstStyle/>
          <a:p>
            <a:r>
              <a:rPr lang="en-US" b="1" dirty="0"/>
              <a:t>Cesilee Coulson</a:t>
            </a:r>
            <a:r>
              <a:rPr lang="en-US" dirty="0"/>
              <a:t> is the Executive Director of WISE. Ces brings 20 years of experience in competitive integrated employment training and technical assistance to her position. At WISE she focuses on organizational transformation, employment systems change and community capacity building. She designs and manages local, statewide and national projects to increase opportunities for competitive integrated employment for people with intellectual and developmental disabilities.  In 2014, Ces was selected by the US Department of Labor as a member of the Advisory Committee on Increasing Competitive Integrated Employment for people with Intellectual and Developmental Disabilities. </a:t>
            </a:r>
          </a:p>
          <a:p>
            <a:endParaRPr lang="en-US" dirty="0"/>
          </a:p>
        </p:txBody>
      </p:sp>
    </p:spTree>
    <p:extLst>
      <p:ext uri="{BB962C8B-B14F-4D97-AF65-F5344CB8AC3E}">
        <p14:creationId xmlns:p14="http://schemas.microsoft.com/office/powerpoint/2010/main" val="3275875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220" y="5216552"/>
            <a:ext cx="7543800" cy="784198"/>
          </a:xfrm>
          <a:prstGeom prst="rect">
            <a:avLst/>
          </a:prstGeom>
        </p:spPr>
      </p:pic>
      <p:sp>
        <p:nvSpPr>
          <p:cNvPr id="12" name="Rectangle 11"/>
          <p:cNvSpPr/>
          <p:nvPr/>
        </p:nvSpPr>
        <p:spPr>
          <a:xfrm>
            <a:off x="0" y="857250"/>
            <a:ext cx="9144000" cy="1305277"/>
          </a:xfrm>
          <a:prstGeom prst="rect">
            <a:avLst/>
          </a:prstGeom>
          <a:solidFill>
            <a:schemeClr val="bg1">
              <a:lumMod val="8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kern="0" dirty="0">
              <a:solidFill>
                <a:sysClr val="windowText" lastClr="000000"/>
              </a:solidFill>
            </a:endParaRPr>
          </a:p>
        </p:txBody>
      </p:sp>
      <p:sp>
        <p:nvSpPr>
          <p:cNvPr id="11" name="Rectangle 10"/>
          <p:cNvSpPr/>
          <p:nvPr/>
        </p:nvSpPr>
        <p:spPr>
          <a:xfrm>
            <a:off x="-1" y="2268091"/>
            <a:ext cx="9152986" cy="2870936"/>
          </a:xfrm>
          <a:prstGeom prst="rect">
            <a:avLst/>
          </a:prstGeom>
          <a:solidFill>
            <a:schemeClr val="tx1">
              <a:lumMod val="65000"/>
              <a:lumOff val="3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kern="0" dirty="0">
              <a:solidFill>
                <a:sysClr val="windowText" lastClr="000000"/>
              </a:solidFill>
            </a:endParaRPr>
          </a:p>
        </p:txBody>
      </p:sp>
      <p:sp>
        <p:nvSpPr>
          <p:cNvPr id="2" name="Title 1"/>
          <p:cNvSpPr>
            <a:spLocks noGrp="1"/>
          </p:cNvSpPr>
          <p:nvPr>
            <p:ph type="ctrTitle"/>
          </p:nvPr>
        </p:nvSpPr>
        <p:spPr>
          <a:xfrm>
            <a:off x="1143000" y="2447814"/>
            <a:ext cx="6858000" cy="1365413"/>
          </a:xfrm>
        </p:spPr>
        <p:txBody>
          <a:bodyPr>
            <a:normAutofit fontScale="90000"/>
          </a:bodyPr>
          <a:lstStyle/>
          <a:p>
            <a:r>
              <a:rPr lang="en-US" b="1" dirty="0">
                <a:solidFill>
                  <a:schemeClr val="bg1"/>
                </a:solidFill>
                <a:latin typeface="Arial"/>
                <a:cs typeface="Arial"/>
              </a:rPr>
              <a:t>STAFFING LOCAL BUSINESSES SINCE 1966</a:t>
            </a:r>
          </a:p>
        </p:txBody>
      </p:sp>
      <p:sp>
        <p:nvSpPr>
          <p:cNvPr id="3" name="Subtitle 2"/>
          <p:cNvSpPr>
            <a:spLocks noGrp="1"/>
          </p:cNvSpPr>
          <p:nvPr>
            <p:ph type="subTitle" idx="1"/>
          </p:nvPr>
        </p:nvSpPr>
        <p:spPr>
          <a:xfrm>
            <a:off x="1143000" y="3882283"/>
            <a:ext cx="6858000" cy="1241822"/>
          </a:xfrm>
        </p:spPr>
        <p:txBody>
          <a:bodyPr>
            <a:normAutofit fontScale="85000" lnSpcReduction="10000"/>
          </a:bodyPr>
          <a:lstStyle/>
          <a:p>
            <a:r>
              <a:rPr lang="en-US" dirty="0">
                <a:solidFill>
                  <a:srgbClr val="FFFFFF"/>
                </a:solidFill>
                <a:latin typeface="Arial"/>
                <a:cs typeface="Arial"/>
              </a:rPr>
              <a:t>For more than 50 years, MV Advancements has matched employment opportunities for our job seekers in partnership with a diverse range of local businesses. We understand the staffing needs of the area companies; we provide training, business needs assessment, and pre-screening of applicants. Schedule a meeting with one of our employment professionals to learn how valuable working with our enthusiastic job seekers can be.</a:t>
            </a:r>
          </a:p>
        </p:txBody>
      </p:sp>
      <p:pic>
        <p:nvPicPr>
          <p:cNvPr id="10" name="Picture 9"/>
          <p:cNvPicPr>
            <a:picLocks noChangeAspect="1"/>
          </p:cNvPicPr>
          <p:nvPr/>
        </p:nvPicPr>
        <p:blipFill>
          <a:blip r:embed="rId4"/>
          <a:stretch>
            <a:fillRect/>
          </a:stretch>
        </p:blipFill>
        <p:spPr>
          <a:xfrm>
            <a:off x="0" y="857249"/>
            <a:ext cx="9152986" cy="1024432"/>
          </a:xfrm>
          <a:prstGeom prst="rect">
            <a:avLst/>
          </a:prstGeom>
        </p:spPr>
      </p:pic>
      <p:pic>
        <p:nvPicPr>
          <p:cNvPr id="14" name="Picture 13"/>
          <p:cNvPicPr>
            <a:picLocks noChangeAspect="1"/>
          </p:cNvPicPr>
          <p:nvPr/>
        </p:nvPicPr>
        <p:blipFill>
          <a:blip r:embed="rId5"/>
          <a:stretch>
            <a:fillRect/>
          </a:stretch>
        </p:blipFill>
        <p:spPr>
          <a:xfrm>
            <a:off x="0" y="1881681"/>
            <a:ext cx="9152986" cy="386411"/>
          </a:xfrm>
          <a:prstGeom prst="rect">
            <a:avLst/>
          </a:prstGeom>
        </p:spPr>
      </p:pic>
    </p:spTree>
    <p:extLst>
      <p:ext uri="{BB962C8B-B14F-4D97-AF65-F5344CB8AC3E}">
        <p14:creationId xmlns:p14="http://schemas.microsoft.com/office/powerpoint/2010/main" val="7406305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500" u="sng" cap="none" spc="0" dirty="0">
                <a:solidFill>
                  <a:prstClr val="black"/>
                </a:solidFill>
                <a:latin typeface="Calibri Light" panose="020F0302020204030204"/>
                <a:hlinkClick r:id="rId2"/>
              </a:rPr>
              <a:t>https://vimeo.com/199107297</a:t>
            </a:r>
            <a:endParaRPr lang="en-US" dirty="0"/>
          </a:p>
        </p:txBody>
      </p:sp>
      <p:sp>
        <p:nvSpPr>
          <p:cNvPr id="3" name="Text Placeholder 2"/>
          <p:cNvSpPr>
            <a:spLocks noGrp="1"/>
          </p:cNvSpPr>
          <p:nvPr>
            <p:ph type="body" idx="1"/>
          </p:nvPr>
        </p:nvSpPr>
        <p:spPr/>
        <p:txBody>
          <a:bodyPr/>
          <a:lstStyle/>
          <a:p>
            <a:r>
              <a:rPr lang="en-US" dirty="0"/>
              <a:t>MV Advancements commercial</a:t>
            </a:r>
          </a:p>
        </p:txBody>
      </p:sp>
    </p:spTree>
    <p:extLst>
      <p:ext uri="{BB962C8B-B14F-4D97-AF65-F5344CB8AC3E}">
        <p14:creationId xmlns:p14="http://schemas.microsoft.com/office/powerpoint/2010/main" val="1922324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Xochil Springer</a:t>
            </a:r>
            <a:br>
              <a:rPr lang="en-US" dirty="0"/>
            </a:br>
            <a:r>
              <a:rPr lang="en-US" dirty="0"/>
              <a:t>UCP Employment Solutions </a:t>
            </a:r>
            <a:br>
              <a:rPr lang="en-US" dirty="0"/>
            </a:br>
            <a:endParaRPr lang="en-US" dirty="0"/>
          </a:p>
        </p:txBody>
      </p:sp>
      <p:sp>
        <p:nvSpPr>
          <p:cNvPr id="5" name="Subtitle 4"/>
          <p:cNvSpPr>
            <a:spLocks noGrp="1"/>
          </p:cNvSpPr>
          <p:nvPr>
            <p:ph type="subTitle" idx="1"/>
          </p:nvPr>
        </p:nvSpPr>
        <p:spPr/>
        <p:txBody>
          <a:bodyPr>
            <a:normAutofit fontScale="92500" lnSpcReduction="20000"/>
          </a:bodyPr>
          <a:lstStyle/>
          <a:p>
            <a:r>
              <a:rPr lang="en-US" i="1" dirty="0"/>
              <a:t>Xochil Springer has been working in the field of supported employment since 2006. She has held many positions ranging from job coach to job development in both Oregon and Washington. Xochil has received certifications from CESP, VCU and CCER in the area of job development, job coaching and discovery. Previously, she was the Assistant Team Leader of United Cerebral Palsy’s Employment Solutions. Currently, she is an Employment Specialist in Wasco and Hood River counties. Xochil is passionate about training, finding the right match and Harry Potter. </a:t>
            </a:r>
            <a:endParaRPr lang="en-US" dirty="0"/>
          </a:p>
        </p:txBody>
      </p:sp>
      <p:pic>
        <p:nvPicPr>
          <p:cNvPr id="4" name="Picture 3" descr="Description: LOGO"/>
          <p:cNvPicPr/>
          <p:nvPr/>
        </p:nvPicPr>
        <p:blipFill>
          <a:blip r:embed="rId2">
            <a:extLst>
              <a:ext uri="{28A0092B-C50C-407E-A947-70E740481C1C}">
                <a14:useLocalDpi xmlns:a14="http://schemas.microsoft.com/office/drawing/2010/main" val="0"/>
              </a:ext>
            </a:extLst>
          </a:blip>
          <a:srcRect/>
          <a:stretch>
            <a:fillRect/>
          </a:stretch>
        </p:blipFill>
        <p:spPr bwMode="auto">
          <a:xfrm>
            <a:off x="457200" y="1007320"/>
            <a:ext cx="2482403" cy="1023870"/>
          </a:xfrm>
          <a:prstGeom prst="rect">
            <a:avLst/>
          </a:prstGeom>
          <a:noFill/>
          <a:ln>
            <a:noFill/>
          </a:ln>
        </p:spPr>
      </p:pic>
      <p:pic>
        <p:nvPicPr>
          <p:cNvPr id="1026" name="Picture 2" descr="cid:image002.png@01D0479F.8B3D7FE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57357" y="1007320"/>
            <a:ext cx="1649895" cy="831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0118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85000" lnSpcReduction="20000"/>
          </a:bodyPr>
          <a:lstStyle/>
          <a:p>
            <a:r>
              <a:rPr lang="en-US" b="1" dirty="0">
                <a:solidFill>
                  <a:schemeClr val="tx1"/>
                </a:solidFill>
              </a:rPr>
              <a:t>Career Development Services</a:t>
            </a:r>
          </a:p>
          <a:p>
            <a:r>
              <a:rPr lang="en-US" dirty="0"/>
              <a:t>6615 SE Alexander Street</a:t>
            </a:r>
          </a:p>
          <a:p>
            <a:r>
              <a:rPr lang="en-US" dirty="0"/>
              <a:t>Hillsboro, Oregon  97123</a:t>
            </a:r>
          </a:p>
          <a:p>
            <a:r>
              <a:rPr lang="en-US" dirty="0"/>
              <a:t>(503) 649-8571</a:t>
            </a:r>
          </a:p>
        </p:txBody>
      </p:sp>
      <p:grpSp>
        <p:nvGrpSpPr>
          <p:cNvPr id="7" name="Group 6"/>
          <p:cNvGrpSpPr/>
          <p:nvPr/>
        </p:nvGrpSpPr>
        <p:grpSpPr>
          <a:xfrm>
            <a:off x="2654300" y="1517837"/>
            <a:ext cx="3810000" cy="1781175"/>
            <a:chOff x="2654300" y="1517837"/>
            <a:chExt cx="3810000" cy="1781175"/>
          </a:xfrm>
        </p:grpSpPr>
        <p:pic>
          <p:nvPicPr>
            <p:cNvPr id="5" name="Picture 4" descr="TVW 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4300" y="1517837"/>
              <a:ext cx="3810000" cy="1781175"/>
            </a:xfrm>
            <a:prstGeom prst="rect">
              <a:avLst/>
            </a:prstGeom>
          </p:spPr>
        </p:pic>
        <p:sp>
          <p:nvSpPr>
            <p:cNvPr id="6" name="Rectangle 5"/>
            <p:cNvSpPr/>
            <p:nvPr/>
          </p:nvSpPr>
          <p:spPr>
            <a:xfrm>
              <a:off x="3429000" y="3060700"/>
              <a:ext cx="3022600" cy="23831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2" name="TextBox 1"/>
          <p:cNvSpPr txBox="1"/>
          <p:nvPr/>
        </p:nvSpPr>
        <p:spPr>
          <a:xfrm>
            <a:off x="1059084" y="5932025"/>
            <a:ext cx="7361498" cy="523220"/>
          </a:xfrm>
          <a:prstGeom prst="rect">
            <a:avLst/>
          </a:prstGeom>
          <a:noFill/>
        </p:spPr>
        <p:txBody>
          <a:bodyPr wrap="square" rtlCol="0">
            <a:spAutoFit/>
          </a:bodyPr>
          <a:lstStyle/>
          <a:p>
            <a:pPr algn="ctr"/>
            <a:r>
              <a:rPr lang="en-US" sz="2800" dirty="0"/>
              <a:t>Josh Bearman, Executive Director</a:t>
            </a:r>
          </a:p>
        </p:txBody>
      </p:sp>
    </p:spTree>
    <p:extLst>
      <p:ext uri="{BB962C8B-B14F-4D97-AF65-F5344CB8AC3E}">
        <p14:creationId xmlns:p14="http://schemas.microsoft.com/office/powerpoint/2010/main" val="3070949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1"/>
            <a:ext cx="7772400" cy="2991770"/>
          </a:xfrm>
        </p:spPr>
        <p:txBody>
          <a:bodyPr/>
          <a:lstStyle/>
          <a:p>
            <a:pPr algn="ctr"/>
            <a:r>
              <a:rPr lang="en-US" sz="5400" dirty="0"/>
              <a:t>Recruiting &amp; hiring</a:t>
            </a:r>
          </a:p>
        </p:txBody>
      </p:sp>
      <p:sp>
        <p:nvSpPr>
          <p:cNvPr id="3" name="Text Placeholder 2"/>
          <p:cNvSpPr>
            <a:spLocks noGrp="1"/>
          </p:cNvSpPr>
          <p:nvPr>
            <p:ph type="body" idx="1"/>
          </p:nvPr>
        </p:nvSpPr>
        <p:spPr/>
        <p:txBody>
          <a:bodyPr/>
          <a:lstStyle/>
          <a:p>
            <a:r>
              <a:rPr lang="en-US" dirty="0"/>
              <a:t>Strategies for building a successful employment team</a:t>
            </a:r>
          </a:p>
        </p:txBody>
      </p:sp>
    </p:spTree>
    <p:extLst>
      <p:ext uri="{BB962C8B-B14F-4D97-AF65-F5344CB8AC3E}">
        <p14:creationId xmlns:p14="http://schemas.microsoft.com/office/powerpoint/2010/main" val="3200133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83324" y="474837"/>
            <a:ext cx="8165805" cy="914400"/>
          </a:xfrm>
        </p:spPr>
        <p:txBody>
          <a:bodyPr>
            <a:noAutofit/>
          </a:bodyPr>
          <a:lstStyle/>
          <a:p>
            <a:r>
              <a:rPr lang="en-US" sz="3600" dirty="0"/>
              <a:t>Be a part of Supported Employment</a:t>
            </a:r>
          </a:p>
        </p:txBody>
      </p:sp>
      <p:pic>
        <p:nvPicPr>
          <p:cNvPr id="4" name="n9KpCj3aL4w"/>
          <p:cNvPicPr>
            <a:picLocks noRot="1" noChangeAspect="1"/>
          </p:cNvPicPr>
          <p:nvPr>
            <a:videoFile r:link="rId1"/>
          </p:nvPr>
        </p:nvPicPr>
        <p:blipFill>
          <a:blip r:embed="rId3"/>
          <a:stretch>
            <a:fillRect/>
          </a:stretch>
        </p:blipFill>
        <p:spPr>
          <a:xfrm>
            <a:off x="682300" y="1389237"/>
            <a:ext cx="7581579" cy="3649422"/>
          </a:xfrm>
          <a:prstGeom prst="rect">
            <a:avLst/>
          </a:prstGeom>
        </p:spPr>
      </p:pic>
      <p:sp>
        <p:nvSpPr>
          <p:cNvPr id="6" name="Subtitle 2"/>
          <p:cNvSpPr txBox="1">
            <a:spLocks/>
          </p:cNvSpPr>
          <p:nvPr/>
        </p:nvSpPr>
        <p:spPr>
          <a:xfrm>
            <a:off x="786173" y="5331667"/>
            <a:ext cx="8165805" cy="914400"/>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600"/>
              </a:spcAft>
              <a:buFont typeface="Arial" pitchFamily="34" charset="0"/>
              <a:buNone/>
              <a:defRPr sz="2000" b="0" kern="1200" cap="all" spc="120" baseline="0">
                <a:solidFill>
                  <a:schemeClr val="tx1"/>
                </a:solidFill>
                <a:latin typeface="+mj-lt"/>
                <a:ea typeface="+mn-ea"/>
                <a:cs typeface="+mn-cs"/>
              </a:defRPr>
            </a:lvl1pPr>
            <a:lvl2pPr marL="457200" indent="0" algn="ctr" defTabSz="914400" rtl="0" eaLnBrk="1" latinLnBrk="0" hangingPunct="1">
              <a:spcBef>
                <a:spcPct val="20000"/>
              </a:spcBef>
              <a:buClr>
                <a:schemeClr val="tx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tx2"/>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tx2"/>
              </a:buClr>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tx2"/>
              </a:buClr>
              <a:buFont typeface="Arial" pitchFamily="34" charset="0"/>
              <a:buNone/>
              <a:defRPr sz="18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9pPr>
          </a:lstStyle>
          <a:p>
            <a:endParaRPr lang="en-US" sz="3600" dirty="0"/>
          </a:p>
        </p:txBody>
      </p:sp>
    </p:spTree>
    <p:extLst>
      <p:ext uri="{BB962C8B-B14F-4D97-AF65-F5344CB8AC3E}">
        <p14:creationId xmlns:p14="http://schemas.microsoft.com/office/powerpoint/2010/main" val="26335599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SENEW">
  <a:themeElements>
    <a:clrScheme name="WISENEW">
      <a:dk1>
        <a:srgbClr val="000000"/>
      </a:dk1>
      <a:lt1>
        <a:srgbClr val="FFFFFF"/>
      </a:lt1>
      <a:dk2>
        <a:srgbClr val="6C0C1E"/>
      </a:dk2>
      <a:lt2>
        <a:srgbClr val="D4D392"/>
      </a:lt2>
      <a:accent1>
        <a:srgbClr val="A6A26D"/>
      </a:accent1>
      <a:accent2>
        <a:srgbClr val="B4B4B4"/>
      </a:accent2>
      <a:accent3>
        <a:srgbClr val="D1D1D1"/>
      </a:accent3>
      <a:accent4>
        <a:srgbClr val="FFFFFF"/>
      </a:accent4>
      <a:accent5>
        <a:srgbClr val="FFFFFF"/>
      </a:accent5>
      <a:accent6>
        <a:srgbClr val="FFFFFF"/>
      </a:accent6>
      <a:hlink>
        <a:srgbClr val="47A4B8"/>
      </a:hlink>
      <a:folHlink>
        <a:srgbClr val="A55510"/>
      </a:folHlink>
    </a:clrScheme>
    <a:fontScheme name="WISE2013">
      <a:majorFont>
        <a:latin typeface="Impact"/>
        <a:ea typeface=""/>
        <a:cs typeface=""/>
      </a:majorFont>
      <a:minorFont>
        <a:latin typeface="Myriad Pro"/>
        <a:ea typeface=""/>
        <a:cs typeface=""/>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Category xmlns="9222887a-c460-4c73-9fde-597ae8aa890b">
      <Value>Community of Practice Webinars</Value>
    </Category>
    <Date xmlns="9222887a-c460-4c73-9fde-597ae8aa890b">2017-02-23T06:00:00+00:00</Date>
    <Description0 xmlns="9222887a-c460-4c73-9fde-597ae8aa890b" xsi:nil="true"/>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FC91DCE4ACEF438BAA9E7571256295" ma:contentTypeVersion="14" ma:contentTypeDescription="Create a new document." ma:contentTypeScope="" ma:versionID="c05541fce3a8c7d38f52c7a0a4acb7c0">
  <xsd:schema xmlns:xsd="http://www.w3.org/2001/XMLSchema" xmlns:xs="http://www.w3.org/2001/XMLSchema" xmlns:p="http://schemas.microsoft.com/office/2006/metadata/properties" xmlns:ns1="http://schemas.microsoft.com/sharepoint/v3" xmlns:ns2="9222887a-c460-4c73-9fde-597ae8aa890b" xmlns:ns3="49e1b1f5-4598-4f10-9cb7-32cc96214367" xmlns:ns4="http://schemas.microsoft.com/sharepoint/v4" targetNamespace="http://schemas.microsoft.com/office/2006/metadata/properties" ma:root="true" ma:fieldsID="d7f7145049bf0462aafab48233a28f6a" ns1:_="" ns2:_="" ns3:_="" ns4:_="">
    <xsd:import namespace="http://schemas.microsoft.com/sharepoint/v3"/>
    <xsd:import namespace="9222887a-c460-4c73-9fde-597ae8aa890b"/>
    <xsd:import namespace="49e1b1f5-4598-4f10-9cb7-32cc96214367"/>
    <xsd:import namespace="http://schemas.microsoft.com/sharepoint/v4"/>
    <xsd:element name="properties">
      <xsd:complexType>
        <xsd:sequence>
          <xsd:element name="documentManagement">
            <xsd:complexType>
              <xsd:all>
                <xsd:element ref="ns2:Category" minOccurs="0"/>
                <xsd:element ref="ns2:Description0" minOccurs="0"/>
                <xsd:element ref="ns2:Date" minOccurs="0"/>
                <xsd:element ref="ns1:PublishingExpirationDate" minOccurs="0"/>
                <xsd:element ref="ns3:SharedWithUsers" minOccurs="0"/>
                <xsd:element ref="ns1:PublishingStartDate"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ExpirationDate" ma:index="6"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PublishingStartDate" ma:index="13"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222887a-c460-4c73-9fde-597ae8aa890b" elementFormDefault="qualified">
    <xsd:import namespace="http://schemas.microsoft.com/office/2006/documentManagement/types"/>
    <xsd:import namespace="http://schemas.microsoft.com/office/infopath/2007/PartnerControls"/>
    <xsd:element name="Category" ma:index="2" nillable="true" ma:displayName="Category" ma:internalName="Category">
      <xsd:complexType>
        <xsd:complexContent>
          <xsd:extension base="dms:MultiChoice">
            <xsd:sequence>
              <xsd:element name="Value" maxOccurs="unbounded" minOccurs="0" nillable="true">
                <xsd:simpleType>
                  <xsd:restriction base="dms:Choice">
                    <xsd:enumeration value="Case managers"/>
                    <xsd:enumeration value="Community of Practice Webinars"/>
                    <xsd:enumeration value="Employer information"/>
                    <xsd:enumeration value="EOS Data Reports"/>
                    <xsd:enumeration value="FAQ from VR/ODDS"/>
                    <xsd:enumeration value="General information"/>
                    <xsd:enumeration value="Lane v Brown"/>
                    <xsd:enumeration value="Messages"/>
                    <xsd:enumeration value="News"/>
                    <xsd:enumeration value="Other Publications"/>
                    <xsd:enumeration value="Personal assistance-other services"/>
                    <xsd:enumeration value="Policy-practice"/>
                    <xsd:enumeration value="PowerPoint Presentations"/>
                    <xsd:enumeration value="Project SEARCH"/>
                    <xsd:enumeration value="Provider information"/>
                    <xsd:enumeration value="Reports"/>
                    <xsd:enumeration value="Semi-annual reports"/>
                    <xsd:enumeration value="Special Reports"/>
                    <xsd:enumeration value="Stakeholder Policy Group agendas"/>
                    <xsd:enumeration value="Stakeholder Policy Group minutes"/>
                    <xsd:enumeration value="Training"/>
                  </xsd:restriction>
                </xsd:simpleType>
              </xsd:element>
            </xsd:sequence>
          </xsd:extension>
        </xsd:complexContent>
      </xsd:complexType>
    </xsd:element>
    <xsd:element name="Description0" ma:index="3" nillable="true" ma:displayName="Description" ma:internalName="Description0">
      <xsd:simpleType>
        <xsd:restriction base="dms:Note"/>
      </xsd:simpleType>
    </xsd:element>
    <xsd:element name="Date" ma:index="4" nillable="true" ma:displayName="Dat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4159E35-6B28-4ECB-BB13-813C83471083}"/>
</file>

<file path=customXml/itemProps2.xml><?xml version="1.0" encoding="utf-8"?>
<ds:datastoreItem xmlns:ds="http://schemas.openxmlformats.org/officeDocument/2006/customXml" ds:itemID="{2204E5AA-3BE4-4666-BD7C-7364097775A2}"/>
</file>

<file path=customXml/itemProps3.xml><?xml version="1.0" encoding="utf-8"?>
<ds:datastoreItem xmlns:ds="http://schemas.openxmlformats.org/officeDocument/2006/customXml" ds:itemID="{D4214A1D-A3D8-4BF3-AE33-6226A1873023}"/>
</file>

<file path=docProps/app.xml><?xml version="1.0" encoding="utf-8"?>
<Properties xmlns="http://schemas.openxmlformats.org/officeDocument/2006/extended-properties" xmlns:vt="http://schemas.openxmlformats.org/officeDocument/2006/docPropsVTypes">
  <Template>WISENEW</Template>
  <TotalTime>1336</TotalTime>
  <Words>1156</Words>
  <Application>Microsoft Office PowerPoint</Application>
  <PresentationFormat>On-screen Show (4:3)</PresentationFormat>
  <Paragraphs>147</Paragraphs>
  <Slides>28</Slides>
  <Notes>1</Notes>
  <HiddenSlides>0</HiddenSlides>
  <MMClips>1</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28</vt:i4>
      </vt:variant>
    </vt:vector>
  </HeadingPairs>
  <TitlesOfParts>
    <vt:vector size="37" baseType="lpstr">
      <vt:lpstr>Arial</vt:lpstr>
      <vt:lpstr>Calibri</vt:lpstr>
      <vt:lpstr>Calibri Light</vt:lpstr>
      <vt:lpstr>Impact</vt:lpstr>
      <vt:lpstr>Myriad Pro</vt:lpstr>
      <vt:lpstr>Symbol</vt:lpstr>
      <vt:lpstr>WISENEW</vt:lpstr>
      <vt:lpstr>Office Theme</vt:lpstr>
      <vt:lpstr>1_Office Theme</vt:lpstr>
      <vt:lpstr>Recruit, Train, Retain</vt:lpstr>
      <vt:lpstr>Panelists</vt:lpstr>
      <vt:lpstr>PowerPoint Presentation</vt:lpstr>
      <vt:lpstr>STAFFING LOCAL BUSINESSES SINCE 1966</vt:lpstr>
      <vt:lpstr>https://vimeo.com/199107297</vt:lpstr>
      <vt:lpstr>Xochil Springer UCP Employment Solutions  </vt:lpstr>
      <vt:lpstr>PowerPoint Presentation</vt:lpstr>
      <vt:lpstr>Recruiting &amp; hiring</vt:lpstr>
      <vt:lpstr>PowerPoint Presentation</vt:lpstr>
      <vt:lpstr>THIS IS REALITY</vt:lpstr>
      <vt:lpstr>Mike’s best practices for hiring</vt:lpstr>
      <vt:lpstr>Hiring at UCP</vt:lpstr>
      <vt:lpstr>Hiring at UCP continued</vt:lpstr>
      <vt:lpstr>Recruiting: what we’ve learned</vt:lpstr>
      <vt:lpstr>Training</vt:lpstr>
      <vt:lpstr>Training vs. Development</vt:lpstr>
      <vt:lpstr>Training</vt:lpstr>
      <vt:lpstr>Training at ucpo</vt:lpstr>
      <vt:lpstr>Training at ucp continued</vt:lpstr>
      <vt:lpstr>Training: what we’ve learned</vt:lpstr>
      <vt:lpstr>retaining</vt:lpstr>
      <vt:lpstr>Retaining great team members</vt:lpstr>
      <vt:lpstr>retention</vt:lpstr>
      <vt:lpstr>Retention at ucp</vt:lpstr>
      <vt:lpstr>Retention at ucp continued</vt:lpstr>
      <vt:lpstr>Retain: what we’ve learned</vt:lpstr>
      <vt:lpstr>WRAP UP</vt:lpstr>
      <vt:lpstr>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 Train, Retain</dc:title>
  <dc:creator>Jenny Crook</dc:creator>
  <cp:lastModifiedBy>Jenny Crook</cp:lastModifiedBy>
  <cp:revision>37</cp:revision>
  <dcterms:created xsi:type="dcterms:W3CDTF">2017-02-07T03:43:18Z</dcterms:created>
  <dcterms:modified xsi:type="dcterms:W3CDTF">2017-02-22T23:23:34Z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0x01010056FC91DCE4ACEF438BAA9E7571256295</vt:lpwstr>
  </property>
  <property fmtid="{D5CDD505-2E9C-101B-9397-08002B2CF9AE}" pid="3" name="WorkflowChangePath">
    <vt:lpwstr>7df58cb6-256e-4797-98a0-1b17b0dcf265,2;7df58cb6-256e-4797-98a0-1b17b0dcf265,6;7c31a63f-415e-4802-9b23-4286231fe27b,30;</vt:lpwstr>
  </property>
  <property fmtid="{D5CDD505-2E9C-101B-9397-08002B2CF9AE}" pid="4" name="Order">
    <vt:r8>27500</vt:r8>
  </property>
</Properties>
</file>