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9.xml" ContentType="application/vnd.openxmlformats-officedocument.presentationml.slide+xml"/>
  <Override PartName="/ppt/slides/slide37.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38.xml" ContentType="application/vnd.openxmlformats-officedocument.presentationml.slide+xml"/>
  <Override PartName="/ppt/slides/slide7.xml" ContentType="application/vnd.openxmlformats-officedocument.presentationml.slide+xml"/>
  <Override PartName="/ppt/slides/slide40.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4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4">
  <p:sldMasterIdLst>
    <p:sldMasterId id="2147483648" r:id="rId1"/>
  </p:sldMasterIdLst>
  <p:sldIdLst>
    <p:sldId id="256" r:id="rId2"/>
    <p:sldId id="257" r:id="rId3"/>
    <p:sldId id="296" r:id="rId4"/>
    <p:sldId id="258" r:id="rId5"/>
    <p:sldId id="259" r:id="rId6"/>
    <p:sldId id="260" r:id="rId7"/>
    <p:sldId id="261" r:id="rId8"/>
    <p:sldId id="262" r:id="rId9"/>
    <p:sldId id="263" r:id="rId10"/>
    <p:sldId id="264" r:id="rId11"/>
    <p:sldId id="287" r:id="rId12"/>
    <p:sldId id="265" r:id="rId13"/>
    <p:sldId id="266" r:id="rId14"/>
    <p:sldId id="267" r:id="rId15"/>
    <p:sldId id="268" r:id="rId16"/>
    <p:sldId id="269" r:id="rId17"/>
    <p:sldId id="270" r:id="rId18"/>
    <p:sldId id="271" r:id="rId19"/>
    <p:sldId id="272" r:id="rId20"/>
    <p:sldId id="288" r:id="rId21"/>
    <p:sldId id="289" r:id="rId22"/>
    <p:sldId id="274" r:id="rId23"/>
    <p:sldId id="273" r:id="rId24"/>
    <p:sldId id="290" r:id="rId25"/>
    <p:sldId id="275" r:id="rId26"/>
    <p:sldId id="276" r:id="rId27"/>
    <p:sldId id="277" r:id="rId28"/>
    <p:sldId id="279" r:id="rId29"/>
    <p:sldId id="278" r:id="rId30"/>
    <p:sldId id="291" r:id="rId31"/>
    <p:sldId id="293" r:id="rId32"/>
    <p:sldId id="292" r:id="rId33"/>
    <p:sldId id="281" r:id="rId34"/>
    <p:sldId id="280" r:id="rId35"/>
    <p:sldId id="282" r:id="rId36"/>
    <p:sldId id="283" r:id="rId37"/>
    <p:sldId id="294" r:id="rId38"/>
    <p:sldId id="295" r:id="rId39"/>
    <p:sldId id="284" r:id="rId40"/>
    <p:sldId id="285" r:id="rId41"/>
    <p:sldId id="286"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100" d="100"/>
          <a:sy n="100" d="100"/>
        </p:scale>
        <p:origin x="108" y="450"/>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48" Type="http://schemas.openxmlformats.org/officeDocument/2006/relationships/customXml" Target="../customXml/item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12/27/2016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12/27/2016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12/27/2016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12/27/2016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5310" y="2404534"/>
            <a:ext cx="9648497" cy="1646302"/>
          </a:xfrm>
        </p:spPr>
        <p:txBody>
          <a:bodyPr/>
          <a:lstStyle/>
          <a:p>
            <a:pPr algn="ctr"/>
            <a:r>
              <a:rPr lang="en-US" dirty="0" smtClean="0"/>
              <a:t>Individually-Based Limitations </a:t>
            </a:r>
            <a:endParaRPr lang="en-US" dirty="0"/>
          </a:p>
        </p:txBody>
      </p:sp>
      <p:sp>
        <p:nvSpPr>
          <p:cNvPr id="3" name="Subtitle 2"/>
          <p:cNvSpPr>
            <a:spLocks noGrp="1"/>
          </p:cNvSpPr>
          <p:nvPr>
            <p:ph type="subTitle" idx="1"/>
          </p:nvPr>
        </p:nvSpPr>
        <p:spPr/>
        <p:txBody>
          <a:bodyPr>
            <a:normAutofit/>
          </a:bodyPr>
          <a:lstStyle/>
          <a:p>
            <a:pPr algn="ctr"/>
            <a:r>
              <a:rPr lang="en-US" sz="3200" dirty="0" smtClean="0"/>
              <a:t>Practice Examples</a:t>
            </a:r>
            <a:endParaRPr lang="en-US" sz="3200" dirty="0"/>
          </a:p>
        </p:txBody>
      </p:sp>
    </p:spTree>
    <p:extLst>
      <p:ext uri="{BB962C8B-B14F-4D97-AF65-F5344CB8AC3E}">
        <p14:creationId xmlns:p14="http://schemas.microsoft.com/office/powerpoint/2010/main" val="25390980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49" y="342900"/>
            <a:ext cx="9001126" cy="1971676"/>
          </a:xfrm>
        </p:spPr>
        <p:txBody>
          <a:bodyPr>
            <a:normAutofit fontScale="90000"/>
          </a:bodyPr>
          <a:lstStyle/>
          <a:p>
            <a:pPr lvl="0"/>
            <a:r>
              <a:rPr lang="en-US" sz="3100" dirty="0" smtClean="0">
                <a:solidFill>
                  <a:schemeClr val="tx1"/>
                </a:solidFill>
              </a:rPr>
              <a:t>Carrie’s </a:t>
            </a:r>
            <a:r>
              <a:rPr lang="en-US" sz="3100" dirty="0">
                <a:solidFill>
                  <a:schemeClr val="tx1"/>
                </a:solidFill>
              </a:rPr>
              <a:t>guardian wants </a:t>
            </a:r>
            <a:r>
              <a:rPr lang="en-US" sz="3100" dirty="0" smtClean="0">
                <a:solidFill>
                  <a:schemeClr val="tx1"/>
                </a:solidFill>
              </a:rPr>
              <a:t>Carrie</a:t>
            </a:r>
            <a:r>
              <a:rPr lang="en-US" sz="3100" dirty="0" smtClean="0">
                <a:solidFill>
                  <a:schemeClr val="tx1"/>
                </a:solidFill>
              </a:rPr>
              <a:t> </a:t>
            </a:r>
            <a:r>
              <a:rPr lang="en-US" sz="3100" dirty="0">
                <a:solidFill>
                  <a:schemeClr val="tx1"/>
                </a:solidFill>
              </a:rPr>
              <a:t>to be disallowed from having junk food at all and to restrict </a:t>
            </a:r>
            <a:r>
              <a:rPr lang="en-US" sz="3100" dirty="0" smtClean="0">
                <a:solidFill>
                  <a:schemeClr val="tx1"/>
                </a:solidFill>
              </a:rPr>
              <a:t>Carrie </a:t>
            </a:r>
            <a:r>
              <a:rPr lang="en-US" sz="3100" dirty="0">
                <a:solidFill>
                  <a:schemeClr val="tx1"/>
                </a:solidFill>
              </a:rPr>
              <a:t>from using her personal funds to buy food items</a:t>
            </a:r>
            <a:r>
              <a:rPr lang="en-US" sz="3100" dirty="0" smtClean="0">
                <a:solidFill>
                  <a:schemeClr val="tx1"/>
                </a:solidFill>
              </a:rPr>
              <a:t>.</a:t>
            </a:r>
            <a:r>
              <a:rPr lang="en-US" sz="3100" dirty="0" smtClean="0">
                <a:solidFill>
                  <a:schemeClr val="tx1"/>
                </a:solidFill>
              </a:rPr>
              <a:t/>
            </a:r>
            <a:br>
              <a:rPr lang="en-US" sz="3100" dirty="0" smtClean="0">
                <a:solidFill>
                  <a:schemeClr val="tx1"/>
                </a:solidFill>
              </a:rPr>
            </a:br>
            <a:r>
              <a:rPr lang="en-US" sz="3100" dirty="0">
                <a:solidFill>
                  <a:schemeClr val="tx1"/>
                </a:solidFill>
              </a:rPr>
              <a:t>	</a:t>
            </a:r>
            <a:r>
              <a:rPr lang="en-US" sz="3100" dirty="0" smtClean="0">
                <a:solidFill>
                  <a:schemeClr val="tx1"/>
                </a:solidFill>
              </a:rPr>
              <a:t>												</a:t>
            </a:r>
            <a:r>
              <a:rPr lang="en-US" sz="3100" dirty="0" smtClean="0">
                <a:solidFill>
                  <a:schemeClr val="tx1"/>
                </a:solidFill>
              </a:rPr>
              <a:t>		</a:t>
            </a:r>
            <a:r>
              <a:rPr lang="en-US" sz="3100" dirty="0" smtClean="0">
                <a:solidFill>
                  <a:schemeClr val="accent5"/>
                </a:solidFill>
              </a:rPr>
              <a:t>Limitation</a:t>
            </a:r>
            <a:r>
              <a:rPr lang="en-US" sz="3100" dirty="0" smtClean="0">
                <a:solidFill>
                  <a:schemeClr val="accent5"/>
                </a:solidFill>
              </a:rPr>
              <a:t>?</a:t>
            </a:r>
            <a:r>
              <a:rPr lang="en-US" dirty="0"/>
              <a:t/>
            </a:r>
            <a:br>
              <a:rPr lang="en-US" dirty="0"/>
            </a:br>
            <a:r>
              <a:rPr lang="en-US" dirty="0" smtClean="0"/>
              <a:t/>
            </a:r>
            <a:br>
              <a:rPr lang="en-US" dirty="0" smtClean="0"/>
            </a:br>
            <a:endParaRPr lang="en-US" dirty="0"/>
          </a:p>
        </p:txBody>
      </p:sp>
      <p:sp>
        <p:nvSpPr>
          <p:cNvPr id="3" name="Rectangle 2"/>
          <p:cNvSpPr/>
          <p:nvPr/>
        </p:nvSpPr>
        <p:spPr>
          <a:xfrm>
            <a:off x="285749" y="2707839"/>
            <a:ext cx="9534525" cy="3970318"/>
          </a:xfrm>
          <a:prstGeom prst="rect">
            <a:avLst/>
          </a:prstGeom>
        </p:spPr>
        <p:txBody>
          <a:bodyPr wrap="square">
            <a:spAutoFit/>
          </a:bodyPr>
          <a:lstStyle/>
          <a:p>
            <a:r>
              <a:rPr lang="en-US" sz="2800" dirty="0">
                <a:solidFill>
                  <a:srgbClr val="0070C0"/>
                </a:solidFill>
              </a:rPr>
              <a:t>Yes*, the restriction on food acquisition and access is an Individually-Based Limitation.  </a:t>
            </a:r>
            <a:br>
              <a:rPr lang="en-US" sz="2800" dirty="0">
                <a:solidFill>
                  <a:srgbClr val="0070C0"/>
                </a:solidFill>
              </a:rPr>
            </a:br>
            <a:r>
              <a:rPr lang="en-US" sz="2800" dirty="0">
                <a:solidFill>
                  <a:srgbClr val="0070C0"/>
                </a:solidFill>
              </a:rPr>
              <a:t/>
            </a:r>
            <a:br>
              <a:rPr lang="en-US" sz="2800" dirty="0">
                <a:solidFill>
                  <a:srgbClr val="0070C0"/>
                </a:solidFill>
              </a:rPr>
            </a:br>
            <a:r>
              <a:rPr lang="en-US" sz="2800" dirty="0">
                <a:solidFill>
                  <a:srgbClr val="0070C0"/>
                </a:solidFill>
              </a:rPr>
              <a:t>*However, this would not be a valid IBL, as there is no indication of a health and safety issue warranting such a limitation.  A guardian may not direct a limitation based on the guardian’s preferences.  The Individually-Based Limitation must originate from a significant health and safety risk specific to the individual.</a:t>
            </a:r>
            <a:endParaRPr lang="en-US" sz="2800" dirty="0"/>
          </a:p>
        </p:txBody>
      </p:sp>
    </p:spTree>
    <p:extLst>
      <p:ext uri="{BB962C8B-B14F-4D97-AF65-F5344CB8AC3E}">
        <p14:creationId xmlns:p14="http://schemas.microsoft.com/office/powerpoint/2010/main" val="2253585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1951" y="222422"/>
            <a:ext cx="9629774" cy="4530554"/>
          </a:xfrm>
        </p:spPr>
        <p:txBody>
          <a:bodyPr>
            <a:normAutofit fontScale="90000"/>
          </a:bodyPr>
          <a:lstStyle/>
          <a:p>
            <a:r>
              <a:rPr lang="en-US" sz="3100" dirty="0">
                <a:solidFill>
                  <a:schemeClr val="tx1"/>
                </a:solidFill>
              </a:rPr>
              <a:t>Sherri does not express or indicate a desire to use her personal funds to purchase food items.  She will take any food items that are left out, including taking food off </a:t>
            </a:r>
            <a:r>
              <a:rPr lang="en-US" sz="3100" dirty="0" smtClean="0">
                <a:solidFill>
                  <a:schemeClr val="tx1"/>
                </a:solidFill>
              </a:rPr>
              <a:t>others’ </a:t>
            </a:r>
            <a:r>
              <a:rPr lang="en-US" sz="3100" dirty="0">
                <a:solidFill>
                  <a:schemeClr val="tx1"/>
                </a:solidFill>
              </a:rPr>
              <a:t>plates, food from strangers, or even discarded items in public settings, etc.  Her provider secures food items in the home and Sherri does not have independent access nor a personal designated space for her snack items because she will eat whatever is available (regardless of item or quantity</a:t>
            </a:r>
            <a:r>
              <a:rPr lang="en-US" sz="3100" dirty="0" smtClean="0">
                <a:solidFill>
                  <a:schemeClr val="tx1"/>
                </a:solidFill>
              </a:rPr>
              <a:t>).</a:t>
            </a:r>
            <a:r>
              <a:rPr lang="en-US" dirty="0"/>
              <a:t>	</a:t>
            </a:r>
            <a:r>
              <a:rPr lang="en-US" dirty="0" smtClean="0"/>
              <a:t>								</a:t>
            </a:r>
            <a:br>
              <a:rPr lang="en-US" dirty="0" smtClean="0"/>
            </a:br>
            <a:r>
              <a:rPr lang="en-US" dirty="0"/>
              <a:t>	</a:t>
            </a:r>
            <a:r>
              <a:rPr lang="en-US" dirty="0" smtClean="0"/>
              <a:t>															</a:t>
            </a:r>
            <a:r>
              <a:rPr lang="en-US" sz="3100" dirty="0" smtClean="0">
                <a:solidFill>
                  <a:schemeClr val="accent5"/>
                </a:solidFill>
              </a:rPr>
              <a:t>Limitation?</a:t>
            </a:r>
            <a:r>
              <a:rPr lang="en-US" sz="3100" dirty="0">
                <a:solidFill>
                  <a:schemeClr val="accent5"/>
                </a:solidFill>
              </a:rPr>
              <a:t/>
            </a:r>
            <a:br>
              <a:rPr lang="en-US" sz="3100" dirty="0">
                <a:solidFill>
                  <a:schemeClr val="accent5"/>
                </a:solidFill>
              </a:rPr>
            </a:br>
            <a:endParaRPr lang="en-US" sz="3100" dirty="0">
              <a:solidFill>
                <a:schemeClr val="accent5"/>
              </a:solidFill>
            </a:endParaRPr>
          </a:p>
        </p:txBody>
      </p:sp>
      <p:sp>
        <p:nvSpPr>
          <p:cNvPr id="3" name="Rectangle 2"/>
          <p:cNvSpPr/>
          <p:nvPr/>
        </p:nvSpPr>
        <p:spPr>
          <a:xfrm>
            <a:off x="361951" y="4948534"/>
            <a:ext cx="8963024" cy="1384995"/>
          </a:xfrm>
          <a:prstGeom prst="rect">
            <a:avLst/>
          </a:prstGeom>
        </p:spPr>
        <p:txBody>
          <a:bodyPr wrap="square">
            <a:spAutoFit/>
          </a:bodyPr>
          <a:lstStyle/>
          <a:p>
            <a:r>
              <a:rPr lang="en-US" sz="2800" dirty="0">
                <a:solidFill>
                  <a:srgbClr val="0070C0"/>
                </a:solidFill>
              </a:rPr>
              <a:t>Yes, the restriction on Sherri’s acquisition and access to personal foods would be considered an Individually-Based Limitation.</a:t>
            </a:r>
            <a:endParaRPr lang="en-US" sz="2800" dirty="0"/>
          </a:p>
        </p:txBody>
      </p:sp>
    </p:spTree>
    <p:extLst>
      <p:ext uri="{BB962C8B-B14F-4D97-AF65-F5344CB8AC3E}">
        <p14:creationId xmlns:p14="http://schemas.microsoft.com/office/powerpoint/2010/main" val="1115606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18" y="90615"/>
            <a:ext cx="10138432" cy="5033835"/>
          </a:xfrm>
        </p:spPr>
        <p:txBody>
          <a:bodyPr>
            <a:normAutofit fontScale="90000"/>
          </a:bodyPr>
          <a:lstStyle/>
          <a:p>
            <a:pPr lvl="0"/>
            <a:r>
              <a:rPr lang="en-US" sz="2700" dirty="0" smtClean="0">
                <a:solidFill>
                  <a:schemeClr val="tx1"/>
                </a:solidFill>
              </a:rPr>
              <a:t>Everett </a:t>
            </a:r>
            <a:r>
              <a:rPr lang="en-US" sz="2700" dirty="0">
                <a:solidFill>
                  <a:schemeClr val="tx1"/>
                </a:solidFill>
              </a:rPr>
              <a:t>does not often request foods outside of mealtimes.  </a:t>
            </a:r>
            <a:r>
              <a:rPr lang="en-US" sz="2700" dirty="0" smtClean="0">
                <a:solidFill>
                  <a:schemeClr val="tx1"/>
                </a:solidFill>
              </a:rPr>
              <a:t>His </a:t>
            </a:r>
            <a:r>
              <a:rPr lang="en-US" sz="2700" dirty="0">
                <a:solidFill>
                  <a:schemeClr val="tx1"/>
                </a:solidFill>
              </a:rPr>
              <a:t>provider does offer healthy snacks when </a:t>
            </a:r>
            <a:r>
              <a:rPr lang="en-US" sz="2700" dirty="0" smtClean="0">
                <a:solidFill>
                  <a:schemeClr val="tx1"/>
                </a:solidFill>
              </a:rPr>
              <a:t>Everett </a:t>
            </a:r>
            <a:r>
              <a:rPr lang="en-US" sz="2700" dirty="0">
                <a:solidFill>
                  <a:schemeClr val="tx1"/>
                </a:solidFill>
              </a:rPr>
              <a:t>gestures that </a:t>
            </a:r>
            <a:r>
              <a:rPr lang="en-US" sz="2700" dirty="0" smtClean="0">
                <a:solidFill>
                  <a:schemeClr val="tx1"/>
                </a:solidFill>
              </a:rPr>
              <a:t>he </a:t>
            </a:r>
            <a:r>
              <a:rPr lang="en-US" sz="2700" dirty="0">
                <a:solidFill>
                  <a:schemeClr val="tx1"/>
                </a:solidFill>
              </a:rPr>
              <a:t>would like a drink or food.  H</a:t>
            </a:r>
            <a:r>
              <a:rPr lang="en-US" sz="2700" dirty="0" smtClean="0">
                <a:solidFill>
                  <a:schemeClr val="tx1"/>
                </a:solidFill>
              </a:rPr>
              <a:t>e </a:t>
            </a:r>
            <a:r>
              <a:rPr lang="en-US" sz="2700" dirty="0">
                <a:solidFill>
                  <a:schemeClr val="tx1"/>
                </a:solidFill>
              </a:rPr>
              <a:t>does not use </a:t>
            </a:r>
            <a:r>
              <a:rPr lang="en-US" sz="2700" dirty="0" smtClean="0">
                <a:solidFill>
                  <a:schemeClr val="tx1"/>
                </a:solidFill>
              </a:rPr>
              <a:t>his </a:t>
            </a:r>
            <a:r>
              <a:rPr lang="en-US" sz="2700" dirty="0">
                <a:solidFill>
                  <a:schemeClr val="tx1"/>
                </a:solidFill>
              </a:rPr>
              <a:t>personal funds to purchase additional food items.  </a:t>
            </a:r>
            <a:r>
              <a:rPr lang="en-US" sz="2700" dirty="0" smtClean="0">
                <a:solidFill>
                  <a:schemeClr val="tx1"/>
                </a:solidFill>
              </a:rPr>
              <a:t>Everett </a:t>
            </a:r>
            <a:r>
              <a:rPr lang="en-US" sz="2700" dirty="0">
                <a:solidFill>
                  <a:schemeClr val="tx1"/>
                </a:solidFill>
              </a:rPr>
              <a:t>does not help </a:t>
            </a:r>
            <a:r>
              <a:rPr lang="en-US" sz="2700" dirty="0" smtClean="0">
                <a:solidFill>
                  <a:schemeClr val="tx1"/>
                </a:solidFill>
              </a:rPr>
              <a:t>himself </a:t>
            </a:r>
            <a:r>
              <a:rPr lang="en-US" sz="2700" dirty="0">
                <a:solidFill>
                  <a:schemeClr val="tx1"/>
                </a:solidFill>
              </a:rPr>
              <a:t>to foods in the house.  </a:t>
            </a:r>
            <a:r>
              <a:rPr lang="en-US" sz="2700" dirty="0" smtClean="0">
                <a:solidFill>
                  <a:schemeClr val="tx1"/>
                </a:solidFill>
              </a:rPr>
              <a:t>Everett </a:t>
            </a:r>
            <a:r>
              <a:rPr lang="en-US" sz="2700" dirty="0">
                <a:solidFill>
                  <a:schemeClr val="tx1"/>
                </a:solidFill>
              </a:rPr>
              <a:t>will generally eat whatever is made available to </a:t>
            </a:r>
            <a:r>
              <a:rPr lang="en-US" sz="2700" dirty="0" smtClean="0">
                <a:solidFill>
                  <a:schemeClr val="tx1"/>
                </a:solidFill>
              </a:rPr>
              <a:t>him, </a:t>
            </a:r>
            <a:r>
              <a:rPr lang="en-US" sz="2700" dirty="0">
                <a:solidFill>
                  <a:schemeClr val="tx1"/>
                </a:solidFill>
              </a:rPr>
              <a:t>regardless of quantity (if you </a:t>
            </a:r>
            <a:r>
              <a:rPr lang="en-US" sz="2700" dirty="0" smtClean="0">
                <a:solidFill>
                  <a:schemeClr val="tx1"/>
                </a:solidFill>
              </a:rPr>
              <a:t>set</a:t>
            </a:r>
            <a:r>
              <a:rPr lang="en-US" sz="2700" dirty="0" smtClean="0">
                <a:solidFill>
                  <a:schemeClr val="tx1"/>
                </a:solidFill>
              </a:rPr>
              <a:t> </a:t>
            </a:r>
            <a:r>
              <a:rPr lang="en-US" sz="2700" dirty="0">
                <a:solidFill>
                  <a:schemeClr val="tx1"/>
                </a:solidFill>
              </a:rPr>
              <a:t>out an entire gallon of milk or offer a </a:t>
            </a:r>
            <a:r>
              <a:rPr lang="en-US" sz="2700" dirty="0" smtClean="0">
                <a:solidFill>
                  <a:schemeClr val="tx1"/>
                </a:solidFill>
              </a:rPr>
              <a:t>family-size </a:t>
            </a:r>
            <a:r>
              <a:rPr lang="en-US" sz="2700" dirty="0">
                <a:solidFill>
                  <a:schemeClr val="tx1"/>
                </a:solidFill>
              </a:rPr>
              <a:t>bag of chips, rather than items in portion size, </a:t>
            </a:r>
            <a:r>
              <a:rPr lang="en-US" sz="2700" dirty="0" smtClean="0">
                <a:solidFill>
                  <a:schemeClr val="tx1"/>
                </a:solidFill>
              </a:rPr>
              <a:t>he </a:t>
            </a:r>
            <a:r>
              <a:rPr lang="en-US" sz="2700" dirty="0">
                <a:solidFill>
                  <a:schemeClr val="tx1"/>
                </a:solidFill>
              </a:rPr>
              <a:t>will </a:t>
            </a:r>
            <a:r>
              <a:rPr lang="en-US" sz="2700" dirty="0" smtClean="0">
                <a:solidFill>
                  <a:schemeClr val="tx1"/>
                </a:solidFill>
              </a:rPr>
              <a:t>drink</a:t>
            </a:r>
            <a:r>
              <a:rPr lang="en-US" sz="2700" dirty="0" smtClean="0">
                <a:solidFill>
                  <a:schemeClr val="tx1"/>
                </a:solidFill>
              </a:rPr>
              <a:t> </a:t>
            </a:r>
            <a:r>
              <a:rPr lang="en-US" sz="2700" dirty="0">
                <a:solidFill>
                  <a:schemeClr val="tx1"/>
                </a:solidFill>
              </a:rPr>
              <a:t>the entire gallon </a:t>
            </a:r>
            <a:r>
              <a:rPr lang="en-US" sz="2700" dirty="0" smtClean="0">
                <a:solidFill>
                  <a:schemeClr val="tx1"/>
                </a:solidFill>
              </a:rPr>
              <a:t>or eat the entire </a:t>
            </a:r>
            <a:r>
              <a:rPr lang="en-US" sz="2700" dirty="0">
                <a:solidFill>
                  <a:schemeClr val="tx1"/>
                </a:solidFill>
              </a:rPr>
              <a:t>bag), but does not otherwise take or get into items other than those things </a:t>
            </a:r>
            <a:r>
              <a:rPr lang="en-US" sz="2700" dirty="0" smtClean="0">
                <a:solidFill>
                  <a:schemeClr val="tx1"/>
                </a:solidFill>
              </a:rPr>
              <a:t>he </a:t>
            </a:r>
            <a:r>
              <a:rPr lang="en-US" sz="2700" dirty="0">
                <a:solidFill>
                  <a:schemeClr val="tx1"/>
                </a:solidFill>
              </a:rPr>
              <a:t>perceives as being offered to </a:t>
            </a:r>
            <a:r>
              <a:rPr lang="en-US" sz="2700" dirty="0" smtClean="0">
                <a:solidFill>
                  <a:schemeClr val="tx1"/>
                </a:solidFill>
              </a:rPr>
              <a:t>him.  His </a:t>
            </a:r>
            <a:r>
              <a:rPr lang="en-US" sz="2700" dirty="0">
                <a:solidFill>
                  <a:schemeClr val="tx1"/>
                </a:solidFill>
              </a:rPr>
              <a:t>provider makes adjustments to food offerings such as low fat condiments, fresh fruit and vegetables, and less processed foods to assist with weight loss.</a:t>
            </a:r>
            <a:r>
              <a:rPr lang="en-US" dirty="0"/>
              <a:t/>
            </a:r>
            <a:br>
              <a:rPr lang="en-US" dirty="0"/>
            </a:br>
            <a:r>
              <a:rPr lang="en-US" dirty="0" smtClean="0"/>
              <a:t>														</a:t>
            </a:r>
            <a:r>
              <a:rPr lang="en-US" dirty="0" smtClean="0"/>
              <a:t>				</a:t>
            </a:r>
            <a:r>
              <a:rPr lang="en-US" sz="2700" dirty="0" smtClean="0">
                <a:solidFill>
                  <a:schemeClr val="accent5"/>
                </a:solidFill>
              </a:rPr>
              <a:t>Limitation?</a:t>
            </a:r>
            <a:br>
              <a:rPr lang="en-US" sz="2700" dirty="0" smtClean="0">
                <a:solidFill>
                  <a:schemeClr val="accent5"/>
                </a:solidFill>
              </a:rPr>
            </a:br>
            <a:endParaRPr lang="en-US" sz="2700" dirty="0"/>
          </a:p>
        </p:txBody>
      </p:sp>
      <p:sp>
        <p:nvSpPr>
          <p:cNvPr id="3" name="Rectangle 2"/>
          <p:cNvSpPr/>
          <p:nvPr/>
        </p:nvSpPr>
        <p:spPr>
          <a:xfrm>
            <a:off x="281918" y="4962525"/>
            <a:ext cx="10138432" cy="1200329"/>
          </a:xfrm>
          <a:prstGeom prst="rect">
            <a:avLst/>
          </a:prstGeom>
        </p:spPr>
        <p:txBody>
          <a:bodyPr wrap="square">
            <a:spAutoFit/>
          </a:bodyPr>
          <a:lstStyle/>
          <a:p>
            <a:r>
              <a:rPr lang="en-US" sz="2400" dirty="0">
                <a:solidFill>
                  <a:srgbClr val="0070C0"/>
                </a:solidFill>
              </a:rPr>
              <a:t>No, there is no restriction or barrier to access to personal food being presented in this example.  The information included above could be valuable </a:t>
            </a:r>
            <a:r>
              <a:rPr lang="en-US" sz="2400" dirty="0" smtClean="0">
                <a:solidFill>
                  <a:srgbClr val="0070C0"/>
                </a:solidFill>
              </a:rPr>
              <a:t>information captured in </a:t>
            </a:r>
            <a:r>
              <a:rPr lang="en-US" sz="2400" dirty="0">
                <a:solidFill>
                  <a:srgbClr val="0070C0"/>
                </a:solidFill>
              </a:rPr>
              <a:t>the ISP.</a:t>
            </a:r>
            <a:endParaRPr lang="en-US" sz="2400" dirty="0"/>
          </a:p>
        </p:txBody>
      </p:sp>
    </p:spTree>
    <p:extLst>
      <p:ext uri="{BB962C8B-B14F-4D97-AF65-F5344CB8AC3E}">
        <p14:creationId xmlns:p14="http://schemas.microsoft.com/office/powerpoint/2010/main" val="2985148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776" y="131804"/>
            <a:ext cx="9964924" cy="4535445"/>
          </a:xfrm>
        </p:spPr>
        <p:txBody>
          <a:bodyPr>
            <a:normAutofit fontScale="90000"/>
          </a:bodyPr>
          <a:lstStyle/>
          <a:p>
            <a:pPr lvl="0"/>
            <a:r>
              <a:rPr lang="en-US" sz="2700" dirty="0" smtClean="0">
                <a:solidFill>
                  <a:schemeClr val="tx1"/>
                </a:solidFill>
              </a:rPr>
              <a:t>Kayla </a:t>
            </a:r>
            <a:r>
              <a:rPr lang="en-US" sz="2700" dirty="0">
                <a:solidFill>
                  <a:schemeClr val="tx1"/>
                </a:solidFill>
              </a:rPr>
              <a:t>is restricted to a 1500 calories/day diet at the order of her physician.  </a:t>
            </a:r>
            <a:r>
              <a:rPr lang="en-US" sz="2700" dirty="0" smtClean="0">
                <a:solidFill>
                  <a:schemeClr val="tx1"/>
                </a:solidFill>
              </a:rPr>
              <a:t>Kayla </a:t>
            </a:r>
            <a:r>
              <a:rPr lang="en-US" sz="2700" dirty="0">
                <a:solidFill>
                  <a:schemeClr val="tx1"/>
                </a:solidFill>
              </a:rPr>
              <a:t>asks for candy or soda several times a day.  Her plan includes showing </a:t>
            </a:r>
            <a:r>
              <a:rPr lang="en-US" sz="2700" dirty="0" smtClean="0">
                <a:solidFill>
                  <a:schemeClr val="tx1"/>
                </a:solidFill>
              </a:rPr>
              <a:t>Kayla </a:t>
            </a:r>
            <a:r>
              <a:rPr lang="en-US" sz="2700" dirty="0">
                <a:solidFill>
                  <a:schemeClr val="tx1"/>
                </a:solidFill>
              </a:rPr>
              <a:t>the clock to point out when the next meal or snack time is.  She has a schedule which shows her what is being offered </a:t>
            </a:r>
            <a:r>
              <a:rPr lang="en-US" sz="2700" dirty="0" smtClean="0">
                <a:solidFill>
                  <a:schemeClr val="tx1"/>
                </a:solidFill>
              </a:rPr>
              <a:t>as </a:t>
            </a:r>
            <a:r>
              <a:rPr lang="en-US" sz="2700" dirty="0">
                <a:solidFill>
                  <a:schemeClr val="tx1"/>
                </a:solidFill>
              </a:rPr>
              <a:t>food options each meal.  </a:t>
            </a:r>
            <a:r>
              <a:rPr lang="en-US" sz="2700" dirty="0" smtClean="0">
                <a:solidFill>
                  <a:schemeClr val="tx1"/>
                </a:solidFill>
              </a:rPr>
              <a:t>Kayla </a:t>
            </a:r>
            <a:r>
              <a:rPr lang="en-US" sz="2700" dirty="0">
                <a:solidFill>
                  <a:schemeClr val="tx1"/>
                </a:solidFill>
              </a:rPr>
              <a:t>is then redirected to a choice activity such as art or a walk to keep her from perseverating.  The redirection works on the first time about fifty percent of the time.  Other times </a:t>
            </a:r>
            <a:r>
              <a:rPr lang="en-US" sz="2700" dirty="0" smtClean="0">
                <a:solidFill>
                  <a:schemeClr val="tx1"/>
                </a:solidFill>
              </a:rPr>
              <a:t>Kayla </a:t>
            </a:r>
            <a:r>
              <a:rPr lang="en-US" sz="2700" dirty="0">
                <a:solidFill>
                  <a:schemeClr val="tx1"/>
                </a:solidFill>
              </a:rPr>
              <a:t>cries and repeats her requests for candy or soda.  Her provider makes additional attempts at </a:t>
            </a:r>
            <a:r>
              <a:rPr lang="en-US" sz="2700" dirty="0" smtClean="0">
                <a:solidFill>
                  <a:schemeClr val="tx1"/>
                </a:solidFill>
              </a:rPr>
              <a:t>offering </a:t>
            </a:r>
            <a:r>
              <a:rPr lang="en-US" sz="2700" dirty="0">
                <a:solidFill>
                  <a:schemeClr val="tx1"/>
                </a:solidFill>
              </a:rPr>
              <a:t>activity </a:t>
            </a:r>
            <a:r>
              <a:rPr lang="en-US" sz="2700" dirty="0" smtClean="0">
                <a:solidFill>
                  <a:schemeClr val="tx1"/>
                </a:solidFill>
              </a:rPr>
              <a:t>alternatives </a:t>
            </a:r>
            <a:r>
              <a:rPr lang="en-US" sz="2700" dirty="0">
                <a:solidFill>
                  <a:schemeClr val="tx1"/>
                </a:solidFill>
              </a:rPr>
              <a:t>and when this does not work after several attempts, </a:t>
            </a:r>
            <a:r>
              <a:rPr lang="en-US" sz="2700" dirty="0" smtClean="0">
                <a:solidFill>
                  <a:schemeClr val="tx1"/>
                </a:solidFill>
              </a:rPr>
              <a:t>Kayla </a:t>
            </a:r>
            <a:r>
              <a:rPr lang="en-US" sz="2700" dirty="0">
                <a:solidFill>
                  <a:schemeClr val="tx1"/>
                </a:solidFill>
              </a:rPr>
              <a:t>is then offered fresh fruit to hold her over until the next meal time</a:t>
            </a:r>
            <a:r>
              <a:rPr lang="en-US" sz="2700" dirty="0" smtClean="0">
                <a:solidFill>
                  <a:schemeClr val="tx1"/>
                </a:solidFill>
              </a:rPr>
              <a:t>.</a:t>
            </a:r>
            <a:r>
              <a:rPr lang="en-US" sz="2700" dirty="0" smtClean="0"/>
              <a:t/>
            </a:r>
            <a:br>
              <a:rPr lang="en-US" sz="2700" dirty="0" smtClean="0"/>
            </a:br>
            <a:r>
              <a:rPr lang="en-US" sz="2700" dirty="0"/>
              <a:t>	</a:t>
            </a:r>
            <a:r>
              <a:rPr lang="en-US" sz="2700" dirty="0" smtClean="0"/>
              <a:t>													</a:t>
            </a:r>
            <a:r>
              <a:rPr lang="en-US" sz="2700" dirty="0" smtClean="0"/>
              <a:t>				</a:t>
            </a:r>
            <a:r>
              <a:rPr lang="en-US" sz="2700" dirty="0" smtClean="0">
                <a:solidFill>
                  <a:schemeClr val="accent5"/>
                </a:solidFill>
              </a:rPr>
              <a:t>Limitation?</a:t>
            </a:r>
            <a:r>
              <a:rPr lang="en-US" sz="2400" dirty="0" smtClean="0">
                <a:solidFill>
                  <a:schemeClr val="accent5"/>
                </a:solidFill>
              </a:rPr>
              <a:t/>
            </a:r>
            <a:br>
              <a:rPr lang="en-US" sz="2400" dirty="0" smtClean="0">
                <a:solidFill>
                  <a:schemeClr val="accent5"/>
                </a:solidFill>
              </a:rPr>
            </a:br>
            <a:r>
              <a:rPr lang="en-US" sz="2400" dirty="0">
                <a:solidFill>
                  <a:schemeClr val="accent5"/>
                </a:solidFill>
              </a:rPr>
              <a:t/>
            </a:r>
            <a:br>
              <a:rPr lang="en-US" sz="2400" dirty="0">
                <a:solidFill>
                  <a:schemeClr val="accent5"/>
                </a:solidFill>
              </a:rPr>
            </a:br>
            <a:endParaRPr lang="en-US" sz="2400" dirty="0"/>
          </a:p>
        </p:txBody>
      </p:sp>
      <p:sp>
        <p:nvSpPr>
          <p:cNvPr id="3" name="Rectangle 2"/>
          <p:cNvSpPr/>
          <p:nvPr/>
        </p:nvSpPr>
        <p:spPr>
          <a:xfrm>
            <a:off x="276224" y="4976336"/>
            <a:ext cx="9686925" cy="1569660"/>
          </a:xfrm>
          <a:prstGeom prst="rect">
            <a:avLst/>
          </a:prstGeom>
        </p:spPr>
        <p:txBody>
          <a:bodyPr wrap="square">
            <a:spAutoFit/>
          </a:bodyPr>
          <a:lstStyle/>
          <a:p>
            <a:r>
              <a:rPr lang="en-US" sz="2400" dirty="0">
                <a:solidFill>
                  <a:srgbClr val="0070C0"/>
                </a:solidFill>
              </a:rPr>
              <a:t>Yes, this is a limitation.  Essentially there is a significant amount of control over Kayla’s food intake enforced by her caregivers.  Kayla is communicating a desire to access items (candy and soda) and she is not supported in having access to the desired items.</a:t>
            </a:r>
            <a:endParaRPr lang="en-US" sz="2400" dirty="0"/>
          </a:p>
        </p:txBody>
      </p:sp>
    </p:spTree>
    <p:extLst>
      <p:ext uri="{BB962C8B-B14F-4D97-AF65-F5344CB8AC3E}">
        <p14:creationId xmlns:p14="http://schemas.microsoft.com/office/powerpoint/2010/main" val="3396191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1507067" y="1087821"/>
            <a:ext cx="7766936" cy="2963015"/>
          </a:xfrm>
        </p:spPr>
        <p:txBody>
          <a:bodyPr/>
          <a:lstStyle/>
          <a:p>
            <a:pPr algn="ctr"/>
            <a:r>
              <a:rPr lang="en-US" u="sng" dirty="0" smtClean="0"/>
              <a:t>Second Section:</a:t>
            </a:r>
            <a:br>
              <a:rPr lang="en-US" u="sng" dirty="0" smtClean="0"/>
            </a:br>
            <a:r>
              <a:rPr lang="en-US" u="sng" dirty="0" smtClean="0"/>
              <a:t>Locks </a:t>
            </a:r>
            <a:r>
              <a:rPr lang="en-US" u="sng" dirty="0"/>
              <a:t>on Doors</a:t>
            </a:r>
            <a:r>
              <a:rPr lang="en-US" dirty="0"/>
              <a:t/>
            </a:r>
            <a:br>
              <a:rPr lang="en-US" dirty="0"/>
            </a:br>
            <a:endParaRPr lang="en-US" dirty="0"/>
          </a:p>
        </p:txBody>
      </p:sp>
      <p:sp>
        <p:nvSpPr>
          <p:cNvPr id="4" name="Subtitle 3"/>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999637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3934" y="180975"/>
            <a:ext cx="9514416" cy="2466975"/>
          </a:xfrm>
        </p:spPr>
        <p:txBody>
          <a:bodyPr>
            <a:normAutofit fontScale="90000"/>
          </a:bodyPr>
          <a:lstStyle/>
          <a:p>
            <a:pPr lvl="0"/>
            <a:r>
              <a:rPr lang="en-US" sz="3100" dirty="0">
                <a:solidFill>
                  <a:schemeClr val="tx1"/>
                </a:solidFill>
              </a:rPr>
              <a:t>Edward’s provider installs a single-action release lock on Edwards’s bedroom door.  Edward says he does not want nor need a lock and is not interested in using it.  He chooses not to engage the </a:t>
            </a:r>
            <a:r>
              <a:rPr lang="en-US" sz="3100" dirty="0" smtClean="0">
                <a:solidFill>
                  <a:schemeClr val="tx1"/>
                </a:solidFill>
              </a:rPr>
              <a:t>lock.</a:t>
            </a:r>
            <a:br>
              <a:rPr lang="en-US" sz="3100" dirty="0" smtClean="0">
                <a:solidFill>
                  <a:schemeClr val="tx1"/>
                </a:solidFill>
              </a:rPr>
            </a:br>
            <a:r>
              <a:rPr lang="en-US" sz="3100" dirty="0">
                <a:solidFill>
                  <a:schemeClr val="tx1"/>
                </a:solidFill>
              </a:rPr>
              <a:t>	</a:t>
            </a:r>
            <a:r>
              <a:rPr lang="en-US" sz="3100" dirty="0" smtClean="0">
                <a:solidFill>
                  <a:schemeClr val="tx1"/>
                </a:solidFill>
              </a:rPr>
              <a:t>											</a:t>
            </a:r>
            <a:r>
              <a:rPr lang="en-US" sz="3100" dirty="0" smtClean="0">
                <a:solidFill>
                  <a:schemeClr val="tx1"/>
                </a:solidFill>
              </a:rPr>
              <a:t>	</a:t>
            </a:r>
            <a:r>
              <a:rPr lang="en-US" sz="3100" dirty="0" smtClean="0">
                <a:solidFill>
                  <a:schemeClr val="tx1"/>
                </a:solidFill>
              </a:rPr>
              <a:t>		</a:t>
            </a:r>
            <a:r>
              <a:rPr lang="en-US" sz="3100" dirty="0" smtClean="0">
                <a:solidFill>
                  <a:schemeClr val="accent5"/>
                </a:solidFill>
              </a:rPr>
              <a:t>Limitation?</a:t>
            </a:r>
            <a:r>
              <a:rPr lang="en-US" sz="2800" dirty="0" smtClean="0">
                <a:solidFill>
                  <a:schemeClr val="accent5"/>
                </a:solidFill>
              </a:rPr>
              <a:t/>
            </a:r>
            <a:br>
              <a:rPr lang="en-US" sz="2800" dirty="0" smtClean="0">
                <a:solidFill>
                  <a:schemeClr val="accent5"/>
                </a:solidFill>
              </a:rPr>
            </a:br>
            <a:r>
              <a:rPr lang="en-US" sz="2800" dirty="0">
                <a:solidFill>
                  <a:schemeClr val="accent5"/>
                </a:solidFill>
              </a:rPr>
              <a:t/>
            </a:r>
            <a:br>
              <a:rPr lang="en-US" sz="2800" dirty="0">
                <a:solidFill>
                  <a:schemeClr val="accent5"/>
                </a:solidFill>
              </a:rPr>
            </a:br>
            <a:endParaRPr lang="en-US" sz="2800" dirty="0">
              <a:solidFill>
                <a:schemeClr val="tx1"/>
              </a:solidFill>
            </a:endParaRPr>
          </a:p>
        </p:txBody>
      </p:sp>
      <p:sp>
        <p:nvSpPr>
          <p:cNvPr id="2" name="Rectangle 1"/>
          <p:cNvSpPr/>
          <p:nvPr/>
        </p:nvSpPr>
        <p:spPr>
          <a:xfrm>
            <a:off x="143934" y="2533651"/>
            <a:ext cx="9885891" cy="3785652"/>
          </a:xfrm>
          <a:prstGeom prst="rect">
            <a:avLst/>
          </a:prstGeom>
        </p:spPr>
        <p:txBody>
          <a:bodyPr wrap="square">
            <a:spAutoFit/>
          </a:bodyPr>
          <a:lstStyle/>
          <a:p>
            <a:r>
              <a:rPr lang="en-US" sz="2400" dirty="0">
                <a:solidFill>
                  <a:srgbClr val="0070C0"/>
                </a:solidFill>
              </a:rPr>
              <a:t>No, Edward is provided access to a locking door which is required by HCBS.  He exerts his choice by choosing to use the lock or not.</a:t>
            </a:r>
            <a:br>
              <a:rPr lang="en-US" sz="2400" dirty="0">
                <a:solidFill>
                  <a:srgbClr val="0070C0"/>
                </a:solidFill>
              </a:rPr>
            </a:br>
            <a:r>
              <a:rPr lang="en-US" sz="2400" dirty="0">
                <a:solidFill>
                  <a:srgbClr val="0070C0"/>
                </a:solidFill>
              </a:rPr>
              <a:t/>
            </a:r>
            <a:br>
              <a:rPr lang="en-US" sz="2400" dirty="0">
                <a:solidFill>
                  <a:srgbClr val="0070C0"/>
                </a:solidFill>
              </a:rPr>
            </a:br>
            <a:r>
              <a:rPr lang="en-US" sz="2400" dirty="0">
                <a:solidFill>
                  <a:srgbClr val="0070C0"/>
                </a:solidFill>
              </a:rPr>
              <a:t>An individual may not elect whether or not a lock is installed based on </a:t>
            </a:r>
            <a:r>
              <a:rPr lang="en-US" sz="2400" dirty="0" smtClean="0">
                <a:solidFill>
                  <a:srgbClr val="0070C0"/>
                </a:solidFill>
              </a:rPr>
              <a:t>preference.  Choice </a:t>
            </a:r>
            <a:r>
              <a:rPr lang="en-US" sz="2400" dirty="0">
                <a:solidFill>
                  <a:srgbClr val="0070C0"/>
                </a:solidFill>
              </a:rPr>
              <a:t>is exercised </a:t>
            </a:r>
            <a:r>
              <a:rPr lang="en-US" sz="2400" dirty="0" smtClean="0">
                <a:solidFill>
                  <a:srgbClr val="0070C0"/>
                </a:solidFill>
              </a:rPr>
              <a:t>by </a:t>
            </a:r>
            <a:r>
              <a:rPr lang="en-US" sz="2400" dirty="0">
                <a:solidFill>
                  <a:srgbClr val="0070C0"/>
                </a:solidFill>
              </a:rPr>
              <a:t>opting to engage the lock or not</a:t>
            </a:r>
            <a:r>
              <a:rPr lang="en-US" sz="2400" dirty="0" smtClean="0">
                <a:solidFill>
                  <a:srgbClr val="0070C0"/>
                </a:solidFill>
              </a:rPr>
              <a:t>.</a:t>
            </a:r>
          </a:p>
          <a:p>
            <a:endParaRPr lang="en-US" sz="2400" dirty="0">
              <a:solidFill>
                <a:srgbClr val="0070C0"/>
              </a:solidFill>
            </a:endParaRPr>
          </a:p>
          <a:p>
            <a:r>
              <a:rPr lang="en-US" sz="2400" dirty="0" smtClean="0">
                <a:solidFill>
                  <a:srgbClr val="0070C0"/>
                </a:solidFill>
              </a:rPr>
              <a:t>A lock might not be installed for an individual where there is a safety issue that meets the requirements of an IBL.  If no lock is installed, then an IBL must be completed </a:t>
            </a:r>
            <a:r>
              <a:rPr lang="en-US" sz="2400" u="sng" dirty="0" smtClean="0">
                <a:solidFill>
                  <a:srgbClr val="0070C0"/>
                </a:solidFill>
              </a:rPr>
              <a:t>and</a:t>
            </a:r>
            <a:r>
              <a:rPr lang="en-US" sz="2400" dirty="0" smtClean="0">
                <a:solidFill>
                  <a:srgbClr val="0070C0"/>
                </a:solidFill>
              </a:rPr>
              <a:t> a variance must be approved by licensing.</a:t>
            </a:r>
            <a:endParaRPr lang="en-US" sz="2400" dirty="0"/>
          </a:p>
        </p:txBody>
      </p:sp>
    </p:spTree>
    <p:extLst>
      <p:ext uri="{BB962C8B-B14F-4D97-AF65-F5344CB8AC3E}">
        <p14:creationId xmlns:p14="http://schemas.microsoft.com/office/powerpoint/2010/main" val="2768987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825" y="293305"/>
            <a:ext cx="9705975" cy="4145346"/>
          </a:xfrm>
        </p:spPr>
        <p:txBody>
          <a:bodyPr>
            <a:normAutofit fontScale="90000"/>
          </a:bodyPr>
          <a:lstStyle/>
          <a:p>
            <a:pPr lvl="0"/>
            <a:r>
              <a:rPr lang="en-US" sz="2700" dirty="0">
                <a:solidFill>
                  <a:schemeClr val="tx1"/>
                </a:solidFill>
              </a:rPr>
              <a:t>Miguel does not appear to understand the function of the lock on his door.  His support staff have attempted to show him how to operate the locking function on his door through hand-over-hand training.  Miguel does not appear to intentionally lock the door, but does activate the lock intermittently throughout the day.  The lock releases when Miguel touches the knob and does not appear to be a barrier for Miguel to freely choose to come and go from his room.  The provider knocks and does have to use the key to open the door in order to perform periodic safety checks.</a:t>
            </a:r>
            <a:r>
              <a:rPr lang="en-US" sz="2700" dirty="0"/>
              <a:t/>
            </a:r>
            <a:br>
              <a:rPr lang="en-US" sz="2700" dirty="0"/>
            </a:br>
            <a:r>
              <a:rPr lang="en-US" sz="2700" dirty="0" smtClean="0"/>
              <a:t/>
            </a:r>
            <a:br>
              <a:rPr lang="en-US" sz="2700" dirty="0" smtClean="0"/>
            </a:br>
            <a:r>
              <a:rPr lang="en-US" sz="2700" dirty="0"/>
              <a:t>	</a:t>
            </a:r>
            <a:r>
              <a:rPr lang="en-US" sz="2700" dirty="0" smtClean="0"/>
              <a:t>												</a:t>
            </a:r>
            <a:r>
              <a:rPr lang="en-US" sz="2700" dirty="0" smtClean="0"/>
              <a:t>				</a:t>
            </a:r>
            <a:r>
              <a:rPr lang="en-US" sz="2700" dirty="0" smtClean="0">
                <a:solidFill>
                  <a:schemeClr val="accent5"/>
                </a:solidFill>
              </a:rPr>
              <a:t>Limitation?</a:t>
            </a:r>
            <a:r>
              <a:rPr lang="en-US" sz="2400" dirty="0">
                <a:solidFill>
                  <a:schemeClr val="accent5"/>
                </a:solidFill>
              </a:rPr>
              <a:t/>
            </a:r>
            <a:br>
              <a:rPr lang="en-US" sz="2400" dirty="0">
                <a:solidFill>
                  <a:schemeClr val="accent5"/>
                </a:solidFill>
              </a:rPr>
            </a:br>
            <a:r>
              <a:rPr lang="en-US" sz="2400" dirty="0" smtClean="0">
                <a:solidFill>
                  <a:schemeClr val="accent5"/>
                </a:solidFill>
              </a:rPr>
              <a:t/>
            </a:r>
            <a:br>
              <a:rPr lang="en-US" sz="2400" dirty="0" smtClean="0">
                <a:solidFill>
                  <a:schemeClr val="accent5"/>
                </a:solidFill>
              </a:rPr>
            </a:br>
            <a:endParaRPr lang="en-US" sz="2400" dirty="0"/>
          </a:p>
        </p:txBody>
      </p:sp>
      <p:sp>
        <p:nvSpPr>
          <p:cNvPr id="3" name="Rectangle 2"/>
          <p:cNvSpPr/>
          <p:nvPr/>
        </p:nvSpPr>
        <p:spPr>
          <a:xfrm>
            <a:off x="333375" y="4686211"/>
            <a:ext cx="9096375" cy="1815882"/>
          </a:xfrm>
          <a:prstGeom prst="rect">
            <a:avLst/>
          </a:prstGeom>
        </p:spPr>
        <p:txBody>
          <a:bodyPr wrap="square">
            <a:spAutoFit/>
          </a:bodyPr>
          <a:lstStyle/>
          <a:p>
            <a:r>
              <a:rPr lang="en-US" sz="2800" dirty="0">
                <a:solidFill>
                  <a:srgbClr val="0070C0"/>
                </a:solidFill>
              </a:rPr>
              <a:t>No, there is no restriction on Miguel’s access to his lock.  There is no health and safety reason identified that would support the case for an Individually-Based Limitation restricting Miguel’s access to a lock.</a:t>
            </a:r>
            <a:endParaRPr lang="en-US" sz="2800" dirty="0"/>
          </a:p>
        </p:txBody>
      </p:sp>
    </p:spTree>
    <p:extLst>
      <p:ext uri="{BB962C8B-B14F-4D97-AF65-F5344CB8AC3E}">
        <p14:creationId xmlns:p14="http://schemas.microsoft.com/office/powerpoint/2010/main" val="3840538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42" y="177370"/>
            <a:ext cx="9271657" cy="3394505"/>
          </a:xfrm>
        </p:spPr>
        <p:txBody>
          <a:bodyPr>
            <a:normAutofit fontScale="90000"/>
          </a:bodyPr>
          <a:lstStyle/>
          <a:p>
            <a:pPr lvl="0"/>
            <a:r>
              <a:rPr lang="en-US" sz="3100" dirty="0">
                <a:solidFill>
                  <a:schemeClr val="tx1"/>
                </a:solidFill>
              </a:rPr>
              <a:t>Sean’s provider installs a </a:t>
            </a:r>
            <a:r>
              <a:rPr lang="en-US" sz="3100" dirty="0" smtClean="0">
                <a:solidFill>
                  <a:schemeClr val="tx1"/>
                </a:solidFill>
              </a:rPr>
              <a:t>key pad </a:t>
            </a:r>
            <a:r>
              <a:rPr lang="en-US" sz="3100" dirty="0">
                <a:solidFill>
                  <a:schemeClr val="tx1"/>
                </a:solidFill>
              </a:rPr>
              <a:t>lock on Sean’s bedroom door because Sean has some trouble with dexterity.  Sean likes buttons and remembers combinations, so his team believes this type of lock will be a more appropriate fit for Sean</a:t>
            </a:r>
            <a:r>
              <a:rPr lang="en-US" sz="3100" dirty="0" smtClean="0">
                <a:solidFill>
                  <a:schemeClr val="tx1"/>
                </a:solidFill>
              </a:rPr>
              <a:t>.</a:t>
            </a:r>
            <a:br>
              <a:rPr lang="en-US" sz="3100" dirty="0" smtClean="0">
                <a:solidFill>
                  <a:schemeClr val="tx1"/>
                </a:solidFill>
              </a:rPr>
            </a:br>
            <a:r>
              <a:rPr lang="en-US" sz="3100" dirty="0" smtClean="0">
                <a:solidFill>
                  <a:schemeClr val="tx1"/>
                </a:solidFill>
              </a:rPr>
              <a:t/>
            </a:r>
            <a:br>
              <a:rPr lang="en-US" sz="3100" dirty="0" smtClean="0">
                <a:solidFill>
                  <a:schemeClr val="tx1"/>
                </a:solidFill>
              </a:rPr>
            </a:br>
            <a:r>
              <a:rPr lang="en-US" sz="3100" dirty="0" smtClean="0">
                <a:solidFill>
                  <a:schemeClr val="tx1"/>
                </a:solidFill>
              </a:rPr>
              <a:t>												</a:t>
            </a:r>
            <a:r>
              <a:rPr lang="en-US" sz="3100" dirty="0" smtClean="0">
                <a:solidFill>
                  <a:schemeClr val="tx1"/>
                </a:solidFill>
              </a:rPr>
              <a:t>				</a:t>
            </a:r>
            <a:r>
              <a:rPr lang="en-US" sz="3100" dirty="0" smtClean="0">
                <a:solidFill>
                  <a:schemeClr val="accent5"/>
                </a:solidFill>
              </a:rPr>
              <a:t>Limitation?</a:t>
            </a:r>
            <a:r>
              <a:rPr lang="en-US" sz="2800" dirty="0" smtClean="0">
                <a:solidFill>
                  <a:schemeClr val="accent5"/>
                </a:solidFill>
              </a:rPr>
              <a:t/>
            </a:r>
            <a:br>
              <a:rPr lang="en-US" sz="2800" dirty="0" smtClean="0">
                <a:solidFill>
                  <a:schemeClr val="accent5"/>
                </a:solidFill>
              </a:rPr>
            </a:br>
            <a:r>
              <a:rPr lang="en-US" sz="2800" dirty="0">
                <a:solidFill>
                  <a:schemeClr val="accent5"/>
                </a:solidFill>
              </a:rPr>
              <a:t/>
            </a:r>
            <a:br>
              <a:rPr lang="en-US" sz="2800" dirty="0">
                <a:solidFill>
                  <a:schemeClr val="accent5"/>
                </a:solidFill>
              </a:rPr>
            </a:br>
            <a:r>
              <a:rPr lang="en-US" dirty="0"/>
              <a:t/>
            </a:r>
            <a:br>
              <a:rPr lang="en-US" dirty="0"/>
            </a:br>
            <a:endParaRPr lang="en-US" dirty="0"/>
          </a:p>
        </p:txBody>
      </p:sp>
      <p:sp>
        <p:nvSpPr>
          <p:cNvPr id="3" name="Rectangle 2"/>
          <p:cNvSpPr/>
          <p:nvPr/>
        </p:nvSpPr>
        <p:spPr>
          <a:xfrm>
            <a:off x="400049" y="3670638"/>
            <a:ext cx="9086849" cy="3108543"/>
          </a:xfrm>
          <a:prstGeom prst="rect">
            <a:avLst/>
          </a:prstGeom>
        </p:spPr>
        <p:txBody>
          <a:bodyPr wrap="square">
            <a:spAutoFit/>
          </a:bodyPr>
          <a:lstStyle/>
          <a:p>
            <a:r>
              <a:rPr lang="en-US" sz="2800" dirty="0">
                <a:solidFill>
                  <a:srgbClr val="0070C0"/>
                </a:solidFill>
              </a:rPr>
              <a:t>No, there is no restriction being implemented.</a:t>
            </a:r>
            <a:br>
              <a:rPr lang="en-US" sz="2800" dirty="0">
                <a:solidFill>
                  <a:srgbClr val="0070C0"/>
                </a:solidFill>
              </a:rPr>
            </a:br>
            <a:r>
              <a:rPr lang="en-US" sz="2800" dirty="0">
                <a:solidFill>
                  <a:srgbClr val="0070C0"/>
                </a:solidFill>
              </a:rPr>
              <a:t/>
            </a:r>
            <a:br>
              <a:rPr lang="en-US" sz="2800" dirty="0">
                <a:solidFill>
                  <a:srgbClr val="0070C0"/>
                </a:solidFill>
              </a:rPr>
            </a:br>
            <a:r>
              <a:rPr lang="en-US" sz="2800" dirty="0">
                <a:solidFill>
                  <a:srgbClr val="0070C0"/>
                </a:solidFill>
              </a:rPr>
              <a:t>Please note that the lock must still be a single-action release lock to </a:t>
            </a:r>
            <a:r>
              <a:rPr lang="en-US" sz="2800" dirty="0" smtClean="0">
                <a:solidFill>
                  <a:srgbClr val="0070C0"/>
                </a:solidFill>
              </a:rPr>
              <a:t>meet licensing standards.</a:t>
            </a:r>
            <a:r>
              <a:rPr lang="en-US" sz="2800" dirty="0">
                <a:solidFill>
                  <a:srgbClr val="0070C0"/>
                </a:solidFill>
              </a:rPr>
              <a:t/>
            </a:r>
            <a:br>
              <a:rPr lang="en-US" sz="2800" dirty="0">
                <a:solidFill>
                  <a:srgbClr val="0070C0"/>
                </a:solidFill>
              </a:rPr>
            </a:br>
            <a:r>
              <a:rPr lang="en-US" sz="2800" dirty="0">
                <a:solidFill>
                  <a:srgbClr val="0070C0"/>
                </a:solidFill>
              </a:rPr>
              <a:t/>
            </a:r>
            <a:br>
              <a:rPr lang="en-US" sz="2800" dirty="0">
                <a:solidFill>
                  <a:srgbClr val="0070C0"/>
                </a:solidFill>
              </a:rPr>
            </a:br>
            <a:r>
              <a:rPr lang="en-US" sz="2800" dirty="0">
                <a:solidFill>
                  <a:srgbClr val="0070C0"/>
                </a:solidFill>
              </a:rPr>
              <a:t>No variance is required </a:t>
            </a:r>
            <a:r>
              <a:rPr lang="en-US" sz="2800" dirty="0" smtClean="0">
                <a:solidFill>
                  <a:srgbClr val="0070C0"/>
                </a:solidFill>
              </a:rPr>
              <a:t>because </a:t>
            </a:r>
            <a:r>
              <a:rPr lang="en-US" sz="2800" dirty="0">
                <a:solidFill>
                  <a:srgbClr val="0070C0"/>
                </a:solidFill>
              </a:rPr>
              <a:t>the key pad combination serves as the key.</a:t>
            </a:r>
            <a:endParaRPr lang="en-US" sz="2800" dirty="0"/>
          </a:p>
        </p:txBody>
      </p:sp>
    </p:spTree>
    <p:extLst>
      <p:ext uri="{BB962C8B-B14F-4D97-AF65-F5344CB8AC3E}">
        <p14:creationId xmlns:p14="http://schemas.microsoft.com/office/powerpoint/2010/main" val="4259432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4296" y="192453"/>
            <a:ext cx="9484554" cy="4131897"/>
          </a:xfrm>
        </p:spPr>
        <p:txBody>
          <a:bodyPr>
            <a:normAutofit fontScale="90000"/>
          </a:bodyPr>
          <a:lstStyle/>
          <a:p>
            <a:pPr lvl="0"/>
            <a:r>
              <a:rPr lang="en-US" sz="2700" dirty="0">
                <a:solidFill>
                  <a:schemeClr val="tx1"/>
                </a:solidFill>
              </a:rPr>
              <a:t>Marcella’s team is concerned about Marcella’s safety when she is out of line-of-sight supervision.  Marcella requires active supports to intervene because of self-injurious </a:t>
            </a:r>
            <a:r>
              <a:rPr lang="en-US" sz="2700" dirty="0" smtClean="0">
                <a:solidFill>
                  <a:schemeClr val="tx1"/>
                </a:solidFill>
              </a:rPr>
              <a:t>behavior (SIB).  </a:t>
            </a:r>
            <a:r>
              <a:rPr lang="en-US" sz="2700" dirty="0">
                <a:solidFill>
                  <a:schemeClr val="tx1"/>
                </a:solidFill>
              </a:rPr>
              <a:t>Marcella engages in SIB whenever she thinks a caregiver cannot see her.  Marcella’s team is concerned about </a:t>
            </a:r>
            <a:r>
              <a:rPr lang="en-US" sz="2700" dirty="0" smtClean="0">
                <a:solidFill>
                  <a:schemeClr val="tx1"/>
                </a:solidFill>
              </a:rPr>
              <a:t>her</a:t>
            </a:r>
            <a:r>
              <a:rPr lang="en-US" sz="2700" dirty="0" smtClean="0">
                <a:solidFill>
                  <a:schemeClr val="tx1"/>
                </a:solidFill>
              </a:rPr>
              <a:t> </a:t>
            </a:r>
            <a:r>
              <a:rPr lang="en-US" sz="2700" dirty="0">
                <a:solidFill>
                  <a:schemeClr val="tx1"/>
                </a:solidFill>
              </a:rPr>
              <a:t>locking herself in her room and causing serious damage to herself.  Marcella’s plan identifies supports which include having the locking mechanism on the door disabled and having the bedroom door remain open if there is not an attendant present to monitor Marcella in her room</a:t>
            </a:r>
            <a:r>
              <a:rPr lang="en-US" sz="2700" dirty="0" smtClean="0">
                <a:solidFill>
                  <a:schemeClr val="tx1"/>
                </a:solidFill>
              </a:rPr>
              <a:t>.</a:t>
            </a:r>
            <a:r>
              <a:rPr lang="en-US" sz="2700" dirty="0" smtClean="0"/>
              <a:t/>
            </a:r>
            <a:br>
              <a:rPr lang="en-US" sz="2700" dirty="0" smtClean="0"/>
            </a:br>
            <a:r>
              <a:rPr lang="en-US" sz="2700" dirty="0"/>
              <a:t>	</a:t>
            </a:r>
            <a:r>
              <a:rPr lang="en-US" sz="2700" dirty="0" smtClean="0"/>
              <a:t>													</a:t>
            </a:r>
            <a:r>
              <a:rPr lang="en-US" sz="2700" dirty="0" smtClean="0"/>
              <a:t>			</a:t>
            </a:r>
            <a:r>
              <a:rPr lang="en-US" sz="2700" dirty="0" smtClean="0">
                <a:solidFill>
                  <a:schemeClr val="accent5"/>
                </a:solidFill>
              </a:rPr>
              <a:t>Limitation?</a:t>
            </a:r>
            <a:r>
              <a:rPr lang="en-US" sz="2400" dirty="0" smtClean="0">
                <a:solidFill>
                  <a:schemeClr val="accent5"/>
                </a:solidFill>
              </a:rPr>
              <a:t/>
            </a:r>
            <a:br>
              <a:rPr lang="en-US" sz="2400" dirty="0" smtClean="0">
                <a:solidFill>
                  <a:schemeClr val="accent5"/>
                </a:solidFill>
              </a:rPr>
            </a:br>
            <a:r>
              <a:rPr lang="en-US" sz="2400" dirty="0">
                <a:solidFill>
                  <a:schemeClr val="accent5"/>
                </a:solidFill>
              </a:rPr>
              <a:t/>
            </a:r>
            <a:br>
              <a:rPr lang="en-US" sz="2400" dirty="0">
                <a:solidFill>
                  <a:schemeClr val="accent5"/>
                </a:solidFill>
              </a:rPr>
            </a:br>
            <a:endParaRPr lang="en-US" sz="2400" dirty="0"/>
          </a:p>
        </p:txBody>
      </p:sp>
      <p:sp>
        <p:nvSpPr>
          <p:cNvPr id="3" name="Rectangle 2"/>
          <p:cNvSpPr/>
          <p:nvPr/>
        </p:nvSpPr>
        <p:spPr>
          <a:xfrm>
            <a:off x="364296" y="4052411"/>
            <a:ext cx="9484554" cy="1938992"/>
          </a:xfrm>
          <a:prstGeom prst="rect">
            <a:avLst/>
          </a:prstGeom>
        </p:spPr>
        <p:txBody>
          <a:bodyPr wrap="square">
            <a:spAutoFit/>
          </a:bodyPr>
          <a:lstStyle/>
          <a:p>
            <a:r>
              <a:rPr lang="en-US" sz="2400" dirty="0">
                <a:solidFill>
                  <a:srgbClr val="0070C0"/>
                </a:solidFill>
              </a:rPr>
              <a:t>Yes, this restriction would be a limitation.</a:t>
            </a:r>
            <a:br>
              <a:rPr lang="en-US" sz="2400" dirty="0">
                <a:solidFill>
                  <a:srgbClr val="0070C0"/>
                </a:solidFill>
              </a:rPr>
            </a:br>
            <a:r>
              <a:rPr lang="en-US" sz="2400" dirty="0">
                <a:solidFill>
                  <a:srgbClr val="0070C0"/>
                </a:solidFill>
              </a:rPr>
              <a:t/>
            </a:r>
            <a:br>
              <a:rPr lang="en-US" sz="2400" dirty="0">
                <a:solidFill>
                  <a:srgbClr val="0070C0"/>
                </a:solidFill>
              </a:rPr>
            </a:br>
            <a:r>
              <a:rPr lang="en-US" sz="2400" dirty="0">
                <a:solidFill>
                  <a:srgbClr val="0070C0"/>
                </a:solidFill>
              </a:rPr>
              <a:t>In this situation if the team determined that it would be appropriate not to have a lock installed at all, then this would also require a variance from </a:t>
            </a:r>
            <a:r>
              <a:rPr lang="en-US" sz="2400" dirty="0" smtClean="0">
                <a:solidFill>
                  <a:srgbClr val="0070C0"/>
                </a:solidFill>
              </a:rPr>
              <a:t>licensing in addition to the IBL.</a:t>
            </a:r>
            <a:endParaRPr lang="en-US" sz="2400" dirty="0"/>
          </a:p>
        </p:txBody>
      </p:sp>
    </p:spTree>
    <p:extLst>
      <p:ext uri="{BB962C8B-B14F-4D97-AF65-F5344CB8AC3E}">
        <p14:creationId xmlns:p14="http://schemas.microsoft.com/office/powerpoint/2010/main" val="644963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910" y="129248"/>
            <a:ext cx="10434090" cy="3490252"/>
          </a:xfrm>
        </p:spPr>
        <p:txBody>
          <a:bodyPr>
            <a:normAutofit fontScale="90000"/>
          </a:bodyPr>
          <a:lstStyle/>
          <a:p>
            <a:pPr lvl="0"/>
            <a:r>
              <a:rPr lang="en-US" sz="3100" dirty="0">
                <a:solidFill>
                  <a:schemeClr val="tx1"/>
                </a:solidFill>
              </a:rPr>
              <a:t>Floyd continually gives the key to his room away to new “friends” he meets in the community.  Floyd’s door continues to have the locking feature available so that he may lock his room for privacy when he wants time </a:t>
            </a:r>
            <a:r>
              <a:rPr lang="en-US" sz="3100" dirty="0" smtClean="0">
                <a:solidFill>
                  <a:schemeClr val="tx1"/>
                </a:solidFill>
              </a:rPr>
              <a:t>alone </a:t>
            </a:r>
            <a:r>
              <a:rPr lang="en-US" sz="3100" dirty="0">
                <a:solidFill>
                  <a:schemeClr val="tx1"/>
                </a:solidFill>
              </a:rPr>
              <a:t>and also to secure his </a:t>
            </a:r>
            <a:r>
              <a:rPr lang="en-US" sz="3100" dirty="0" smtClean="0">
                <a:solidFill>
                  <a:schemeClr val="tx1"/>
                </a:solidFill>
              </a:rPr>
              <a:t>belongings </a:t>
            </a:r>
            <a:r>
              <a:rPr lang="en-US" sz="3100" dirty="0">
                <a:solidFill>
                  <a:schemeClr val="tx1"/>
                </a:solidFill>
              </a:rPr>
              <a:t>when he is away.  A staff member is available to help Floyd unlock his door when he wants access.  Floyd no longer carries a key on his person</a:t>
            </a:r>
            <a:r>
              <a:rPr lang="en-US" sz="3100" dirty="0" smtClean="0">
                <a:solidFill>
                  <a:schemeClr val="tx1"/>
                </a:solidFill>
              </a:rPr>
              <a:t>.</a:t>
            </a:r>
            <a:r>
              <a:rPr lang="en-US" sz="3100" dirty="0">
                <a:solidFill>
                  <a:schemeClr val="tx1"/>
                </a:solidFill>
              </a:rPr>
              <a:t/>
            </a:r>
            <a:br>
              <a:rPr lang="en-US" sz="3100" dirty="0">
                <a:solidFill>
                  <a:schemeClr val="tx1"/>
                </a:solidFill>
              </a:rPr>
            </a:br>
            <a:r>
              <a:rPr lang="en-US" sz="3100" dirty="0" smtClean="0">
                <a:solidFill>
                  <a:schemeClr val="tx1"/>
                </a:solidFill>
              </a:rPr>
              <a:t>	</a:t>
            </a:r>
            <a:r>
              <a:rPr lang="en-US" sz="3100" dirty="0">
                <a:solidFill>
                  <a:schemeClr val="tx1"/>
                </a:solidFill>
              </a:rPr>
              <a:t>	</a:t>
            </a:r>
            <a:r>
              <a:rPr lang="en-US" sz="3100" dirty="0" smtClean="0">
                <a:solidFill>
                  <a:schemeClr val="tx1"/>
                </a:solidFill>
              </a:rPr>
              <a:t>																</a:t>
            </a:r>
            <a:r>
              <a:rPr lang="en-US" sz="3100" dirty="0" smtClean="0">
                <a:solidFill>
                  <a:schemeClr val="accent5"/>
                </a:solidFill>
              </a:rPr>
              <a:t>Limitation?</a:t>
            </a:r>
            <a:r>
              <a:rPr lang="en-US" sz="3100" dirty="0" smtClean="0">
                <a:solidFill>
                  <a:schemeClr val="tx1"/>
                </a:solidFill>
              </a:rPr>
              <a:t/>
            </a:r>
            <a:br>
              <a:rPr lang="en-US" sz="3100" dirty="0" smtClean="0">
                <a:solidFill>
                  <a:schemeClr val="tx1"/>
                </a:solidFill>
              </a:rPr>
            </a:br>
            <a:r>
              <a:rPr lang="en-US" sz="2700" dirty="0">
                <a:solidFill>
                  <a:schemeClr val="tx1"/>
                </a:solidFill>
              </a:rPr>
              <a:t/>
            </a:r>
            <a:br>
              <a:rPr lang="en-US" sz="2700" dirty="0">
                <a:solidFill>
                  <a:schemeClr val="tx1"/>
                </a:solidFill>
              </a:rPr>
            </a:br>
            <a:r>
              <a:rPr lang="en-US" sz="2800" dirty="0" smtClean="0">
                <a:solidFill>
                  <a:schemeClr val="tx1"/>
                </a:solidFill>
              </a:rPr>
              <a:t>		</a:t>
            </a:r>
            <a:br>
              <a:rPr lang="en-US" sz="2800" dirty="0" smtClean="0">
                <a:solidFill>
                  <a:schemeClr val="tx1"/>
                </a:solidFill>
              </a:rPr>
            </a:br>
            <a:r>
              <a:rPr lang="en-US" sz="2800" dirty="0">
                <a:solidFill>
                  <a:schemeClr val="tx1"/>
                </a:solidFill>
              </a:rPr>
              <a:t/>
            </a:r>
            <a:br>
              <a:rPr lang="en-US" sz="2800" dirty="0">
                <a:solidFill>
                  <a:schemeClr val="tx1"/>
                </a:solidFill>
              </a:rPr>
            </a:br>
            <a:r>
              <a:rPr lang="en-US" sz="2800" dirty="0" smtClean="0">
                <a:solidFill>
                  <a:schemeClr val="tx1"/>
                </a:solidFill>
              </a:rPr>
              <a:t>														</a:t>
            </a:r>
            <a:r>
              <a:rPr lang="en-US" dirty="0">
                <a:solidFill>
                  <a:schemeClr val="tx1"/>
                </a:solidFill>
              </a:rPr>
              <a:t/>
            </a:r>
            <a:br>
              <a:rPr lang="en-US" dirty="0">
                <a:solidFill>
                  <a:schemeClr val="tx1"/>
                </a:solidFill>
              </a:rPr>
            </a:br>
            <a:endParaRPr lang="en-US" dirty="0">
              <a:solidFill>
                <a:schemeClr val="tx1"/>
              </a:solidFill>
            </a:endParaRPr>
          </a:p>
        </p:txBody>
      </p:sp>
      <p:sp>
        <p:nvSpPr>
          <p:cNvPr id="3" name="Rectangle 2"/>
          <p:cNvSpPr/>
          <p:nvPr/>
        </p:nvSpPr>
        <p:spPr>
          <a:xfrm>
            <a:off x="314324" y="3619500"/>
            <a:ext cx="10067925" cy="3139321"/>
          </a:xfrm>
          <a:prstGeom prst="rect">
            <a:avLst/>
          </a:prstGeom>
        </p:spPr>
        <p:txBody>
          <a:bodyPr wrap="square">
            <a:spAutoFit/>
          </a:bodyPr>
          <a:lstStyle/>
          <a:p>
            <a:r>
              <a:rPr lang="en-US" sz="2200" dirty="0">
                <a:solidFill>
                  <a:srgbClr val="0070C0"/>
                </a:solidFill>
              </a:rPr>
              <a:t>It depends on why Floyd no longer carries a key.</a:t>
            </a:r>
            <a:br>
              <a:rPr lang="en-US" sz="2200" dirty="0">
                <a:solidFill>
                  <a:srgbClr val="0070C0"/>
                </a:solidFill>
              </a:rPr>
            </a:br>
            <a:r>
              <a:rPr lang="en-US" sz="2200" dirty="0">
                <a:solidFill>
                  <a:srgbClr val="0070C0"/>
                </a:solidFill>
              </a:rPr>
              <a:t/>
            </a:r>
            <a:br>
              <a:rPr lang="en-US" sz="2200" dirty="0">
                <a:solidFill>
                  <a:srgbClr val="0070C0"/>
                </a:solidFill>
              </a:rPr>
            </a:br>
            <a:r>
              <a:rPr lang="en-US" sz="2200" dirty="0">
                <a:solidFill>
                  <a:srgbClr val="0070C0"/>
                </a:solidFill>
              </a:rPr>
              <a:t>Yes, if Floyd is told he may not carry his </a:t>
            </a:r>
            <a:r>
              <a:rPr lang="en-US" sz="2200" dirty="0" smtClean="0">
                <a:solidFill>
                  <a:srgbClr val="0070C0"/>
                </a:solidFill>
              </a:rPr>
              <a:t>key </a:t>
            </a:r>
            <a:r>
              <a:rPr lang="en-US" sz="2200" dirty="0">
                <a:solidFill>
                  <a:srgbClr val="0070C0"/>
                </a:solidFill>
              </a:rPr>
              <a:t>because he gives it away, then this is </a:t>
            </a:r>
            <a:r>
              <a:rPr lang="en-US" sz="2200" dirty="0" smtClean="0">
                <a:solidFill>
                  <a:srgbClr val="0070C0"/>
                </a:solidFill>
              </a:rPr>
              <a:t>an Individually-Based Limitation</a:t>
            </a:r>
            <a:r>
              <a:rPr lang="en-US" sz="2200" dirty="0">
                <a:solidFill>
                  <a:srgbClr val="0070C0"/>
                </a:solidFill>
              </a:rPr>
              <a:t>.</a:t>
            </a:r>
            <a:br>
              <a:rPr lang="en-US" sz="2200" dirty="0">
                <a:solidFill>
                  <a:srgbClr val="0070C0"/>
                </a:solidFill>
              </a:rPr>
            </a:br>
            <a:r>
              <a:rPr lang="en-US" sz="2200" dirty="0">
                <a:solidFill>
                  <a:srgbClr val="0070C0"/>
                </a:solidFill>
              </a:rPr>
              <a:t/>
            </a:r>
            <a:br>
              <a:rPr lang="en-US" sz="2200" dirty="0">
                <a:solidFill>
                  <a:srgbClr val="0070C0"/>
                </a:solidFill>
              </a:rPr>
            </a:br>
            <a:r>
              <a:rPr lang="en-US" sz="2200" dirty="0">
                <a:solidFill>
                  <a:srgbClr val="0070C0"/>
                </a:solidFill>
              </a:rPr>
              <a:t>No, if Floyd is encouraged to store his key in a specific place when he is away or Floyd chooses not to use his money to replace his key (as identified in his Residency Agreement), resulting in Floyd no longer carrying his key, </a:t>
            </a:r>
            <a:r>
              <a:rPr lang="en-US" sz="2200" dirty="0" smtClean="0">
                <a:solidFill>
                  <a:srgbClr val="0070C0"/>
                </a:solidFill>
              </a:rPr>
              <a:t>neither of these </a:t>
            </a:r>
            <a:r>
              <a:rPr lang="en-US" sz="2200" dirty="0">
                <a:solidFill>
                  <a:srgbClr val="0070C0"/>
                </a:solidFill>
              </a:rPr>
              <a:t>would not be considered an IBL.</a:t>
            </a:r>
            <a:r>
              <a:rPr lang="en-US" dirty="0"/>
              <a:t>	</a:t>
            </a:r>
          </a:p>
        </p:txBody>
      </p:sp>
    </p:spTree>
    <p:extLst>
      <p:ext uri="{BB962C8B-B14F-4D97-AF65-F5344CB8AC3E}">
        <p14:creationId xmlns:p14="http://schemas.microsoft.com/office/powerpoint/2010/main" val="2047670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599"/>
            <a:ext cx="9963150" cy="2771775"/>
          </a:xfrm>
        </p:spPr>
        <p:txBody>
          <a:bodyPr>
            <a:noAutofit/>
          </a:bodyPr>
          <a:lstStyle/>
          <a:p>
            <a:pPr algn="ctr"/>
            <a:r>
              <a:rPr lang="en-US" sz="4400" dirty="0" smtClean="0"/>
              <a:t>Identify if the following scenarios require an Individually-Based Limitation</a:t>
            </a:r>
            <a:endParaRPr lang="en-US" sz="4400" dirty="0"/>
          </a:p>
        </p:txBody>
      </p:sp>
      <p:sp>
        <p:nvSpPr>
          <p:cNvPr id="3" name="Content Placeholder 2"/>
          <p:cNvSpPr>
            <a:spLocks noGrp="1"/>
          </p:cNvSpPr>
          <p:nvPr>
            <p:ph idx="1"/>
          </p:nvPr>
        </p:nvSpPr>
        <p:spPr>
          <a:xfrm>
            <a:off x="677334" y="3626069"/>
            <a:ext cx="8596668" cy="2415293"/>
          </a:xfrm>
        </p:spPr>
        <p:txBody>
          <a:bodyPr>
            <a:normAutofit/>
          </a:bodyPr>
          <a:lstStyle/>
          <a:p>
            <a:pPr marL="0" indent="0" algn="ctr">
              <a:buNone/>
            </a:pPr>
            <a:r>
              <a:rPr lang="en-US" sz="3600" dirty="0" smtClean="0">
                <a:solidFill>
                  <a:srgbClr val="0070C0"/>
                </a:solidFill>
              </a:rPr>
              <a:t>Reveal the answer by clicking the scenario slides a second time</a:t>
            </a:r>
            <a:endParaRPr lang="en-US" sz="3600" dirty="0">
              <a:solidFill>
                <a:srgbClr val="0070C0"/>
              </a:solidFill>
            </a:endParaRPr>
          </a:p>
        </p:txBody>
      </p:sp>
    </p:spTree>
    <p:extLst>
      <p:ext uri="{BB962C8B-B14F-4D97-AF65-F5344CB8AC3E}">
        <p14:creationId xmlns:p14="http://schemas.microsoft.com/office/powerpoint/2010/main" val="9597919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603" y="207250"/>
            <a:ext cx="9212572" cy="1916825"/>
          </a:xfrm>
        </p:spPr>
        <p:txBody>
          <a:bodyPr>
            <a:normAutofit fontScale="90000"/>
          </a:bodyPr>
          <a:lstStyle/>
          <a:p>
            <a:r>
              <a:rPr lang="en-US" sz="3100" dirty="0" smtClean="0">
                <a:solidFill>
                  <a:schemeClr val="tx1"/>
                </a:solidFill>
              </a:rPr>
              <a:t>Julia’s </a:t>
            </a:r>
            <a:r>
              <a:rPr lang="en-US" sz="3100" dirty="0">
                <a:solidFill>
                  <a:schemeClr val="tx1"/>
                </a:solidFill>
              </a:rPr>
              <a:t>provider is concerned about fire exiting and asks that Julia keep her door unlocked at night in case of a fire.</a:t>
            </a:r>
            <a:r>
              <a:rPr lang="en-US" sz="3100" dirty="0"/>
              <a:t/>
            </a:r>
            <a:br>
              <a:rPr lang="en-US" sz="3100" dirty="0"/>
            </a:br>
            <a:r>
              <a:rPr lang="en-US" sz="3100" dirty="0">
                <a:solidFill>
                  <a:schemeClr val="tx1"/>
                </a:solidFill>
              </a:rPr>
              <a:t>	</a:t>
            </a:r>
            <a:r>
              <a:rPr lang="en-US" sz="3100" dirty="0" smtClean="0">
                <a:solidFill>
                  <a:schemeClr val="tx1"/>
                </a:solidFill>
              </a:rPr>
              <a:t>														</a:t>
            </a:r>
            <a:r>
              <a:rPr lang="en-US" sz="3100" dirty="0" smtClean="0">
                <a:solidFill>
                  <a:schemeClr val="accent5"/>
                </a:solidFill>
              </a:rPr>
              <a:t>Limitation</a:t>
            </a:r>
            <a:r>
              <a:rPr lang="en-US" sz="3100" dirty="0" smtClean="0">
                <a:solidFill>
                  <a:schemeClr val="accent5"/>
                </a:solidFill>
              </a:rPr>
              <a:t>?</a:t>
            </a:r>
            <a:r>
              <a:rPr lang="en-US" sz="4000" dirty="0" smtClean="0">
                <a:solidFill>
                  <a:schemeClr val="tx1"/>
                </a:solidFill>
              </a:rPr>
              <a:t>	</a:t>
            </a:r>
            <a:r>
              <a:rPr lang="en-US" sz="3100" dirty="0" smtClean="0">
                <a:solidFill>
                  <a:schemeClr val="tx1"/>
                </a:solidFill>
              </a:rPr>
              <a:t>	</a:t>
            </a:r>
            <a:r>
              <a:rPr lang="en-US" sz="3100" dirty="0" smtClean="0">
                <a:solidFill>
                  <a:schemeClr val="tx1"/>
                </a:solidFill>
              </a:rPr>
              <a:t/>
            </a:r>
            <a:br>
              <a:rPr lang="en-US" sz="3100" dirty="0" smtClean="0">
                <a:solidFill>
                  <a:schemeClr val="tx1"/>
                </a:solidFill>
              </a:rPr>
            </a:br>
            <a:r>
              <a:rPr lang="en-US" sz="3100" dirty="0">
                <a:solidFill>
                  <a:schemeClr val="tx1"/>
                </a:solidFill>
              </a:rPr>
              <a:t/>
            </a:r>
            <a:br>
              <a:rPr lang="en-US" sz="3100" dirty="0">
                <a:solidFill>
                  <a:schemeClr val="tx1"/>
                </a:solidFill>
              </a:rPr>
            </a:br>
            <a:r>
              <a:rPr lang="en-US" sz="3100" dirty="0" smtClean="0">
                <a:solidFill>
                  <a:schemeClr val="tx1"/>
                </a:solidFill>
              </a:rPr>
              <a:t>	</a:t>
            </a:r>
            <a:r>
              <a:rPr lang="en-US" sz="2800" dirty="0" smtClean="0">
                <a:solidFill>
                  <a:schemeClr val="tx1"/>
                </a:solidFill>
              </a:rPr>
              <a:t>		</a:t>
            </a:r>
            <a:br>
              <a:rPr lang="en-US" sz="2800" dirty="0" smtClean="0">
                <a:solidFill>
                  <a:schemeClr val="tx1"/>
                </a:solidFill>
              </a:rPr>
            </a:br>
            <a:r>
              <a:rPr lang="en-US" sz="2800" dirty="0">
                <a:solidFill>
                  <a:schemeClr val="tx1"/>
                </a:solidFill>
              </a:rPr>
              <a:t/>
            </a:r>
            <a:br>
              <a:rPr lang="en-US" sz="2800" dirty="0">
                <a:solidFill>
                  <a:schemeClr val="tx1"/>
                </a:solidFill>
              </a:rPr>
            </a:br>
            <a:r>
              <a:rPr lang="en-US" sz="2800" dirty="0" smtClean="0">
                <a:solidFill>
                  <a:schemeClr val="tx1"/>
                </a:solidFill>
              </a:rPr>
              <a:t>														</a:t>
            </a:r>
            <a:r>
              <a:rPr lang="en-US" dirty="0">
                <a:solidFill>
                  <a:schemeClr val="tx1"/>
                </a:solidFill>
              </a:rPr>
              <a:t/>
            </a:r>
            <a:br>
              <a:rPr lang="en-US" dirty="0">
                <a:solidFill>
                  <a:schemeClr val="tx1"/>
                </a:solidFill>
              </a:rPr>
            </a:br>
            <a:endParaRPr lang="en-US" dirty="0">
              <a:solidFill>
                <a:schemeClr val="tx1"/>
              </a:solidFill>
            </a:endParaRPr>
          </a:p>
        </p:txBody>
      </p:sp>
      <p:sp>
        <p:nvSpPr>
          <p:cNvPr id="3" name="Rectangle 2"/>
          <p:cNvSpPr/>
          <p:nvPr/>
        </p:nvSpPr>
        <p:spPr>
          <a:xfrm>
            <a:off x="447674" y="2464564"/>
            <a:ext cx="9458325" cy="3970318"/>
          </a:xfrm>
          <a:prstGeom prst="rect">
            <a:avLst/>
          </a:prstGeom>
        </p:spPr>
        <p:txBody>
          <a:bodyPr wrap="square">
            <a:spAutoFit/>
          </a:bodyPr>
          <a:lstStyle/>
          <a:p>
            <a:r>
              <a:rPr lang="en-US" sz="2800" dirty="0">
                <a:solidFill>
                  <a:srgbClr val="0070C0"/>
                </a:solidFill>
              </a:rPr>
              <a:t>This is not technically a limitation since the provider is only asking, however, this is an inappropriate request to make of Julia.  The concern would be if this request is influencing Julia’s choice to use her lock.</a:t>
            </a:r>
            <a:br>
              <a:rPr lang="en-US" sz="2800" dirty="0">
                <a:solidFill>
                  <a:srgbClr val="0070C0"/>
                </a:solidFill>
              </a:rPr>
            </a:br>
            <a:r>
              <a:rPr lang="en-US" sz="2800" dirty="0">
                <a:solidFill>
                  <a:srgbClr val="0070C0"/>
                </a:solidFill>
              </a:rPr>
              <a:t/>
            </a:r>
            <a:br>
              <a:rPr lang="en-US" sz="2800" dirty="0">
                <a:solidFill>
                  <a:srgbClr val="0070C0"/>
                </a:solidFill>
              </a:rPr>
            </a:br>
            <a:r>
              <a:rPr lang="en-US" sz="2800" dirty="0">
                <a:solidFill>
                  <a:srgbClr val="0070C0"/>
                </a:solidFill>
              </a:rPr>
              <a:t>The Services Coordinator or Licensor working with this provider should do follow up and explore what efforts the provider is making to address concerns around fire exiting such as key storage protocols and extra practice drills.</a:t>
            </a:r>
            <a:endParaRPr lang="en-US" sz="2800" dirty="0"/>
          </a:p>
        </p:txBody>
      </p:sp>
    </p:spTree>
    <p:extLst>
      <p:ext uri="{BB962C8B-B14F-4D97-AF65-F5344CB8AC3E}">
        <p14:creationId xmlns:p14="http://schemas.microsoft.com/office/powerpoint/2010/main" val="2557659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519" y="98853"/>
            <a:ext cx="9863782" cy="5120847"/>
          </a:xfrm>
        </p:spPr>
        <p:txBody>
          <a:bodyPr>
            <a:normAutofit fontScale="90000"/>
          </a:bodyPr>
          <a:lstStyle/>
          <a:p>
            <a:r>
              <a:rPr lang="en-US" sz="2700" dirty="0" smtClean="0">
                <a:solidFill>
                  <a:schemeClr val="tx1"/>
                </a:solidFill>
              </a:rPr>
              <a:t>George </a:t>
            </a:r>
            <a:r>
              <a:rPr lang="en-US" sz="2700" dirty="0">
                <a:solidFill>
                  <a:schemeClr val="tx1"/>
                </a:solidFill>
              </a:rPr>
              <a:t>experiences mental health cycles.  A couple of times of year, George demonstrates suicidal behaviors and expresses suicidal ideations.  These periods of mental health crisis and risk of self-harm tend to last about two weeks.  During this crisis time, George has a behavior plan that identifies that he have </a:t>
            </a:r>
            <a:r>
              <a:rPr lang="en-US" sz="2700" dirty="0" smtClean="0">
                <a:solidFill>
                  <a:schemeClr val="tx1"/>
                </a:solidFill>
              </a:rPr>
              <a:t>line-of-sight-supervision</a:t>
            </a:r>
            <a:r>
              <a:rPr lang="en-US" sz="2700" dirty="0">
                <a:solidFill>
                  <a:schemeClr val="tx1"/>
                </a:solidFill>
              </a:rPr>
              <a:t>, with an increase to arm’s length supervision depending on the symptoms displayed.  Most of the year, George needs little to no behavior support and does not have any specified supervision needs.  He independently accesses his room and can close and lock his door without issue on a typical day.  George’s team would like to have his bedroom door lock disabled only when George displays symptoms that are indicative of a mental health cycle</a:t>
            </a:r>
            <a:r>
              <a:rPr lang="en-US" sz="2700" dirty="0" smtClean="0">
                <a:solidFill>
                  <a:schemeClr val="tx1"/>
                </a:solidFill>
              </a:rPr>
              <a:t>.</a:t>
            </a:r>
            <a:r>
              <a:rPr lang="en-US" sz="2700" dirty="0" smtClean="0">
                <a:solidFill>
                  <a:schemeClr val="tx1"/>
                </a:solidFill>
              </a:rPr>
              <a:t>									</a:t>
            </a:r>
            <a:r>
              <a:rPr lang="en-US" sz="2700" dirty="0" smtClean="0">
                <a:solidFill>
                  <a:schemeClr val="tx1"/>
                </a:solidFill>
              </a:rPr>
              <a:t>	</a:t>
            </a:r>
            <a:r>
              <a:rPr lang="en-US" sz="2700" i="1" dirty="0" smtClean="0">
                <a:solidFill>
                  <a:schemeClr val="tx1"/>
                </a:solidFill>
              </a:rPr>
              <a:t/>
            </a:r>
            <a:br>
              <a:rPr lang="en-US" sz="2700" i="1" dirty="0" smtClean="0">
                <a:solidFill>
                  <a:schemeClr val="tx1"/>
                </a:solidFill>
              </a:rPr>
            </a:br>
            <a:r>
              <a:rPr lang="en-US" sz="2700" i="1" dirty="0">
                <a:solidFill>
                  <a:schemeClr val="tx1"/>
                </a:solidFill>
              </a:rPr>
              <a:t>	</a:t>
            </a:r>
            <a:r>
              <a:rPr lang="en-US" sz="2700" i="1" dirty="0" smtClean="0">
                <a:solidFill>
                  <a:schemeClr val="tx1"/>
                </a:solidFill>
              </a:rPr>
              <a:t>												</a:t>
            </a:r>
            <a:r>
              <a:rPr lang="en-US" sz="2700" dirty="0" smtClean="0">
                <a:solidFill>
                  <a:schemeClr val="tx1"/>
                </a:solidFill>
              </a:rPr>
              <a:t>				</a:t>
            </a:r>
            <a:r>
              <a:rPr lang="en-US" sz="2700" dirty="0" smtClean="0">
                <a:solidFill>
                  <a:schemeClr val="accent5"/>
                </a:solidFill>
              </a:rPr>
              <a:t>Limitation</a:t>
            </a:r>
            <a:r>
              <a:rPr lang="en-US" sz="2700" dirty="0" smtClean="0">
                <a:solidFill>
                  <a:schemeClr val="accent5"/>
                </a:solidFill>
              </a:rPr>
              <a:t>?</a:t>
            </a:r>
            <a:r>
              <a:rPr lang="en-US" sz="1600" dirty="0" smtClean="0">
                <a:solidFill>
                  <a:schemeClr val="tx1"/>
                </a:solidFill>
              </a:rPr>
              <a:t>	</a:t>
            </a:r>
            <a:r>
              <a:rPr lang="en-US" sz="3100" dirty="0" smtClean="0">
                <a:solidFill>
                  <a:schemeClr val="tx1"/>
                </a:solidFill>
              </a:rPr>
              <a:t/>
            </a:r>
            <a:br>
              <a:rPr lang="en-US" sz="3100" dirty="0" smtClean="0">
                <a:solidFill>
                  <a:schemeClr val="tx1"/>
                </a:solidFill>
              </a:rPr>
            </a:br>
            <a:r>
              <a:rPr lang="en-US" sz="3100" dirty="0">
                <a:solidFill>
                  <a:schemeClr val="tx1"/>
                </a:solidFill>
              </a:rPr>
              <a:t/>
            </a:r>
            <a:br>
              <a:rPr lang="en-US" sz="3100" dirty="0">
                <a:solidFill>
                  <a:schemeClr val="tx1"/>
                </a:solidFill>
              </a:rPr>
            </a:br>
            <a:r>
              <a:rPr lang="en-US" sz="3100" dirty="0" smtClean="0">
                <a:solidFill>
                  <a:schemeClr val="tx1"/>
                </a:solidFill>
              </a:rPr>
              <a:t>	</a:t>
            </a:r>
            <a:r>
              <a:rPr lang="en-US" sz="2800" dirty="0" smtClean="0">
                <a:solidFill>
                  <a:schemeClr val="tx1"/>
                </a:solidFill>
              </a:rPr>
              <a:t>		</a:t>
            </a:r>
            <a:br>
              <a:rPr lang="en-US" sz="2800" dirty="0" smtClean="0">
                <a:solidFill>
                  <a:schemeClr val="tx1"/>
                </a:solidFill>
              </a:rPr>
            </a:br>
            <a:r>
              <a:rPr lang="en-US" sz="2800" dirty="0">
                <a:solidFill>
                  <a:schemeClr val="tx1"/>
                </a:solidFill>
              </a:rPr>
              <a:t/>
            </a:r>
            <a:br>
              <a:rPr lang="en-US" sz="2800" dirty="0">
                <a:solidFill>
                  <a:schemeClr val="tx1"/>
                </a:solidFill>
              </a:rPr>
            </a:br>
            <a:r>
              <a:rPr lang="en-US" sz="2800" dirty="0" smtClean="0">
                <a:solidFill>
                  <a:schemeClr val="tx1"/>
                </a:solidFill>
              </a:rPr>
              <a:t>														</a:t>
            </a:r>
            <a:r>
              <a:rPr lang="en-US" dirty="0">
                <a:solidFill>
                  <a:schemeClr val="tx1"/>
                </a:solidFill>
              </a:rPr>
              <a:t/>
            </a:r>
            <a:br>
              <a:rPr lang="en-US" dirty="0">
                <a:solidFill>
                  <a:schemeClr val="tx1"/>
                </a:solidFill>
              </a:rPr>
            </a:br>
            <a:endParaRPr lang="en-US" dirty="0">
              <a:solidFill>
                <a:schemeClr val="tx1"/>
              </a:solidFill>
            </a:endParaRPr>
          </a:p>
        </p:txBody>
      </p:sp>
      <p:sp>
        <p:nvSpPr>
          <p:cNvPr id="3" name="Rectangle 2"/>
          <p:cNvSpPr/>
          <p:nvPr/>
        </p:nvSpPr>
        <p:spPr>
          <a:xfrm>
            <a:off x="314324" y="5219700"/>
            <a:ext cx="10487025" cy="1200329"/>
          </a:xfrm>
          <a:prstGeom prst="rect">
            <a:avLst/>
          </a:prstGeom>
        </p:spPr>
        <p:txBody>
          <a:bodyPr wrap="square">
            <a:spAutoFit/>
          </a:bodyPr>
          <a:lstStyle/>
          <a:p>
            <a:r>
              <a:rPr lang="en-US" sz="2400" dirty="0">
                <a:solidFill>
                  <a:srgbClr val="0070C0"/>
                </a:solidFill>
              </a:rPr>
              <a:t>Yes, this would be a limitation.  There is an identified plan to restrict George’s access to his bedroom door lock.  Although not frequent, this </a:t>
            </a:r>
            <a:r>
              <a:rPr lang="en-US" sz="2400" dirty="0" smtClean="0">
                <a:solidFill>
                  <a:srgbClr val="0070C0"/>
                </a:solidFill>
              </a:rPr>
              <a:t>restrictive intervention </a:t>
            </a:r>
            <a:r>
              <a:rPr lang="en-US" sz="2400" dirty="0">
                <a:solidFill>
                  <a:srgbClr val="0070C0"/>
                </a:solidFill>
              </a:rPr>
              <a:t>is </a:t>
            </a:r>
            <a:r>
              <a:rPr lang="en-US" sz="2400" dirty="0" smtClean="0">
                <a:solidFill>
                  <a:srgbClr val="0070C0"/>
                </a:solidFill>
              </a:rPr>
              <a:t>an expected support.</a:t>
            </a:r>
            <a:r>
              <a:rPr lang="en-US" dirty="0"/>
              <a:t>	</a:t>
            </a:r>
          </a:p>
        </p:txBody>
      </p:sp>
    </p:spTree>
    <p:extLst>
      <p:ext uri="{BB962C8B-B14F-4D97-AF65-F5344CB8AC3E}">
        <p14:creationId xmlns:p14="http://schemas.microsoft.com/office/powerpoint/2010/main" val="2439148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1507067" y="851338"/>
            <a:ext cx="7766936" cy="3199498"/>
          </a:xfrm>
        </p:spPr>
        <p:txBody>
          <a:bodyPr/>
          <a:lstStyle/>
          <a:p>
            <a:pPr algn="ctr"/>
            <a:r>
              <a:rPr lang="en-US" u="sng" dirty="0" smtClean="0"/>
              <a:t>Third Section:  </a:t>
            </a:r>
            <a:br>
              <a:rPr lang="en-US" u="sng" dirty="0" smtClean="0"/>
            </a:br>
            <a:r>
              <a:rPr lang="en-US" u="sng" dirty="0" smtClean="0"/>
              <a:t>Control of Schedule and Activities</a:t>
            </a:r>
            <a:endParaRPr lang="en-US" u="sng" dirty="0"/>
          </a:p>
        </p:txBody>
      </p:sp>
      <p:sp>
        <p:nvSpPr>
          <p:cNvPr id="4" name="Subtitle 3"/>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2329425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66956"/>
            <a:ext cx="9448800" cy="4400294"/>
          </a:xfrm>
        </p:spPr>
        <p:txBody>
          <a:bodyPr>
            <a:normAutofit/>
          </a:bodyPr>
          <a:lstStyle/>
          <a:p>
            <a:pPr lvl="0"/>
            <a:r>
              <a:rPr lang="en-US" sz="2800" dirty="0" smtClean="0">
                <a:solidFill>
                  <a:schemeClr val="tx1"/>
                </a:solidFill>
              </a:rPr>
              <a:t>Mario’s </a:t>
            </a:r>
            <a:r>
              <a:rPr lang="en-US" sz="2800" dirty="0">
                <a:solidFill>
                  <a:schemeClr val="tx1"/>
                </a:solidFill>
              </a:rPr>
              <a:t>home has a single-action release lock on the front </a:t>
            </a:r>
            <a:r>
              <a:rPr lang="en-US" sz="2800" dirty="0" smtClean="0">
                <a:solidFill>
                  <a:schemeClr val="tx1"/>
                </a:solidFill>
              </a:rPr>
              <a:t>door for security. Mario is able to independently operate the lock on the door to enter the home.  He carries a house key most of the time and there is always staff on-site to assist him in opening the door if he forgets his key</a:t>
            </a:r>
            <a:r>
              <a:rPr lang="en-US" sz="2800" dirty="0" smtClean="0">
                <a:solidFill>
                  <a:schemeClr val="tx1"/>
                </a:solidFill>
              </a:rPr>
              <a:t>.</a:t>
            </a:r>
            <a:r>
              <a:rPr lang="en-US" sz="2800" dirty="0" smtClean="0"/>
              <a:t/>
            </a:r>
            <a:br>
              <a:rPr lang="en-US" sz="2800" dirty="0" smtClean="0"/>
            </a:br>
            <a:r>
              <a:rPr lang="en-US" sz="2800" dirty="0"/>
              <a:t>	</a:t>
            </a:r>
            <a:r>
              <a:rPr lang="en-US" sz="2800" dirty="0" smtClean="0"/>
              <a:t>												</a:t>
            </a:r>
            <a:r>
              <a:rPr lang="en-US" sz="2800" dirty="0" smtClean="0"/>
              <a:t> </a:t>
            </a:r>
            <a:br>
              <a:rPr lang="en-US" sz="2800" dirty="0" smtClean="0"/>
            </a:br>
            <a:r>
              <a:rPr lang="en-US" sz="2800" dirty="0"/>
              <a:t>	</a:t>
            </a:r>
            <a:r>
              <a:rPr lang="en-US" sz="2800" dirty="0" smtClean="0"/>
              <a:t>															</a:t>
            </a:r>
            <a:r>
              <a:rPr lang="en-US" sz="2800" dirty="0" smtClean="0">
                <a:solidFill>
                  <a:schemeClr val="accent5"/>
                </a:solidFill>
              </a:rPr>
              <a:t>Limitation?</a:t>
            </a:r>
            <a:br>
              <a:rPr lang="en-US" sz="2800" dirty="0" smtClean="0">
                <a:solidFill>
                  <a:schemeClr val="accent5"/>
                </a:solidFill>
              </a:rPr>
            </a:br>
            <a:r>
              <a:rPr lang="en-US" sz="2800" dirty="0" smtClean="0">
                <a:solidFill>
                  <a:schemeClr val="accent5"/>
                </a:solidFill>
              </a:rPr>
              <a:t/>
            </a:r>
            <a:br>
              <a:rPr lang="en-US" sz="2800" dirty="0" smtClean="0">
                <a:solidFill>
                  <a:schemeClr val="accent5"/>
                </a:solidFill>
              </a:rPr>
            </a:br>
            <a:r>
              <a:rPr lang="en-US" sz="2800" dirty="0">
                <a:solidFill>
                  <a:schemeClr val="accent5"/>
                </a:solidFill>
              </a:rPr>
              <a:t/>
            </a:r>
            <a:br>
              <a:rPr lang="en-US" sz="2800" dirty="0">
                <a:solidFill>
                  <a:schemeClr val="accent5"/>
                </a:solidFill>
              </a:rPr>
            </a:br>
            <a:endParaRPr lang="en-US" sz="2800" dirty="0"/>
          </a:p>
        </p:txBody>
      </p:sp>
      <p:sp>
        <p:nvSpPr>
          <p:cNvPr id="3" name="Rectangle 2"/>
          <p:cNvSpPr/>
          <p:nvPr/>
        </p:nvSpPr>
        <p:spPr>
          <a:xfrm>
            <a:off x="447674" y="4567535"/>
            <a:ext cx="9515475" cy="1384995"/>
          </a:xfrm>
          <a:prstGeom prst="rect">
            <a:avLst/>
          </a:prstGeom>
        </p:spPr>
        <p:txBody>
          <a:bodyPr wrap="square">
            <a:spAutoFit/>
          </a:bodyPr>
          <a:lstStyle/>
          <a:p>
            <a:r>
              <a:rPr lang="en-US" sz="2800" dirty="0">
                <a:solidFill>
                  <a:srgbClr val="0070C0"/>
                </a:solidFill>
              </a:rPr>
              <a:t>No, there is no restriction being proposed </a:t>
            </a:r>
            <a:r>
              <a:rPr lang="en-US" sz="2800" dirty="0" smtClean="0">
                <a:solidFill>
                  <a:srgbClr val="0070C0"/>
                </a:solidFill>
              </a:rPr>
              <a:t>for </a:t>
            </a:r>
            <a:r>
              <a:rPr lang="en-US" sz="2800" dirty="0">
                <a:solidFill>
                  <a:srgbClr val="0070C0"/>
                </a:solidFill>
              </a:rPr>
              <a:t>Mario.  It </a:t>
            </a:r>
            <a:r>
              <a:rPr lang="en-US" sz="2800" dirty="0" smtClean="0">
                <a:solidFill>
                  <a:srgbClr val="0070C0"/>
                </a:solidFill>
              </a:rPr>
              <a:t>is a normative community experience </a:t>
            </a:r>
            <a:r>
              <a:rPr lang="en-US" sz="2800" dirty="0">
                <a:solidFill>
                  <a:srgbClr val="0070C0"/>
                </a:solidFill>
              </a:rPr>
              <a:t>to have a locking front door in a</a:t>
            </a:r>
            <a:r>
              <a:rPr lang="en-US" sz="2800" dirty="0" smtClean="0">
                <a:solidFill>
                  <a:srgbClr val="0070C0"/>
                </a:solidFill>
              </a:rPr>
              <a:t> </a:t>
            </a:r>
            <a:r>
              <a:rPr lang="en-US" sz="2800" dirty="0">
                <a:solidFill>
                  <a:srgbClr val="0070C0"/>
                </a:solidFill>
              </a:rPr>
              <a:t>home that occupants may operate.</a:t>
            </a:r>
            <a:endParaRPr lang="en-US" sz="2800" dirty="0"/>
          </a:p>
        </p:txBody>
      </p:sp>
    </p:spTree>
    <p:extLst>
      <p:ext uri="{BB962C8B-B14F-4D97-AF65-F5344CB8AC3E}">
        <p14:creationId xmlns:p14="http://schemas.microsoft.com/office/powerpoint/2010/main" val="2208772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5908" y="609600"/>
            <a:ext cx="9161991" cy="3124200"/>
          </a:xfrm>
        </p:spPr>
        <p:txBody>
          <a:bodyPr>
            <a:normAutofit fontScale="90000"/>
          </a:bodyPr>
          <a:lstStyle/>
          <a:p>
            <a:pPr lvl="0"/>
            <a:r>
              <a:rPr lang="en-US" sz="3100" dirty="0" err="1">
                <a:solidFill>
                  <a:schemeClr val="tx1"/>
                </a:solidFill>
              </a:rPr>
              <a:t>Jeanna’s</a:t>
            </a:r>
            <a:r>
              <a:rPr lang="en-US" sz="3100" dirty="0">
                <a:solidFill>
                  <a:schemeClr val="tx1"/>
                </a:solidFill>
              </a:rPr>
              <a:t> home has a single-action release lock on the front door.  </a:t>
            </a:r>
            <a:r>
              <a:rPr lang="en-US" sz="3100" dirty="0" err="1">
                <a:solidFill>
                  <a:schemeClr val="tx1"/>
                </a:solidFill>
              </a:rPr>
              <a:t>Jeanna</a:t>
            </a:r>
            <a:r>
              <a:rPr lang="en-US" sz="3100" dirty="0">
                <a:solidFill>
                  <a:schemeClr val="tx1"/>
                </a:solidFill>
              </a:rPr>
              <a:t> has little ability to control her limbs and is not able to independently operate any door.  </a:t>
            </a:r>
            <a:r>
              <a:rPr lang="en-US" sz="3100" dirty="0" err="1">
                <a:solidFill>
                  <a:schemeClr val="tx1"/>
                </a:solidFill>
              </a:rPr>
              <a:t>Jeanna</a:t>
            </a:r>
            <a:r>
              <a:rPr lang="en-US" sz="3100" dirty="0">
                <a:solidFill>
                  <a:schemeClr val="tx1"/>
                </a:solidFill>
              </a:rPr>
              <a:t> requires staff support to access any door</a:t>
            </a:r>
            <a:r>
              <a:rPr lang="en-US" sz="3100" dirty="0" smtClean="0">
                <a:solidFill>
                  <a:schemeClr val="tx1"/>
                </a:solidFill>
              </a:rPr>
              <a:t>.</a:t>
            </a:r>
            <a:r>
              <a:rPr lang="en-US" sz="3100" dirty="0" smtClean="0"/>
              <a:t/>
            </a:r>
            <a:br>
              <a:rPr lang="en-US" sz="3100" dirty="0" smtClean="0"/>
            </a:br>
            <a:r>
              <a:rPr lang="en-US" sz="3100" dirty="0" smtClean="0"/>
              <a:t/>
            </a:r>
            <a:br>
              <a:rPr lang="en-US" sz="3100" dirty="0" smtClean="0"/>
            </a:br>
            <a:r>
              <a:rPr lang="en-US" sz="3100" dirty="0" smtClean="0"/>
              <a:t/>
            </a:r>
            <a:br>
              <a:rPr lang="en-US" sz="3100" dirty="0" smtClean="0"/>
            </a:br>
            <a:r>
              <a:rPr lang="en-US" sz="3100" dirty="0"/>
              <a:t>	</a:t>
            </a:r>
            <a:r>
              <a:rPr lang="en-US" sz="3100" dirty="0" smtClean="0"/>
              <a:t>											</a:t>
            </a:r>
            <a:r>
              <a:rPr lang="en-US" sz="3100" dirty="0" smtClean="0"/>
              <a:t>			</a:t>
            </a:r>
            <a:r>
              <a:rPr lang="en-US" sz="3100" dirty="0" smtClean="0">
                <a:solidFill>
                  <a:schemeClr val="accent5"/>
                </a:solidFill>
              </a:rPr>
              <a:t>Limitation?</a:t>
            </a:r>
            <a:r>
              <a:rPr lang="en-US" sz="2800" dirty="0" smtClean="0">
                <a:solidFill>
                  <a:schemeClr val="accent5"/>
                </a:solidFill>
              </a:rPr>
              <a:t/>
            </a:r>
            <a:br>
              <a:rPr lang="en-US" sz="2800" dirty="0" smtClean="0">
                <a:solidFill>
                  <a:schemeClr val="accent5"/>
                </a:solidFill>
              </a:rPr>
            </a:br>
            <a:r>
              <a:rPr lang="en-US" sz="2800" dirty="0">
                <a:solidFill>
                  <a:schemeClr val="accent5"/>
                </a:solidFill>
              </a:rPr>
              <a:t/>
            </a:r>
            <a:br>
              <a:rPr lang="en-US" sz="2800" dirty="0">
                <a:solidFill>
                  <a:schemeClr val="accent5"/>
                </a:solidFill>
              </a:rPr>
            </a:br>
            <a:r>
              <a:rPr lang="en-US" sz="2800" dirty="0">
                <a:solidFill>
                  <a:schemeClr val="accent5"/>
                </a:solidFill>
              </a:rPr>
              <a:t/>
            </a:r>
            <a:br>
              <a:rPr lang="en-US" sz="2800" dirty="0">
                <a:solidFill>
                  <a:schemeClr val="accent5"/>
                </a:solidFill>
              </a:rPr>
            </a:br>
            <a:endParaRPr lang="en-US" sz="2800" dirty="0"/>
          </a:p>
        </p:txBody>
      </p:sp>
      <p:sp>
        <p:nvSpPr>
          <p:cNvPr id="3" name="Rectangle 2"/>
          <p:cNvSpPr/>
          <p:nvPr/>
        </p:nvSpPr>
        <p:spPr>
          <a:xfrm>
            <a:off x="571499" y="4305211"/>
            <a:ext cx="9296400" cy="1815882"/>
          </a:xfrm>
          <a:prstGeom prst="rect">
            <a:avLst/>
          </a:prstGeom>
        </p:spPr>
        <p:txBody>
          <a:bodyPr wrap="square">
            <a:spAutoFit/>
          </a:bodyPr>
          <a:lstStyle/>
          <a:p>
            <a:r>
              <a:rPr lang="en-US" sz="2800" dirty="0">
                <a:solidFill>
                  <a:srgbClr val="0070C0"/>
                </a:solidFill>
              </a:rPr>
              <a:t>No, there is no barrier or restriction being imposed upon </a:t>
            </a:r>
            <a:r>
              <a:rPr lang="en-US" sz="2800" dirty="0" err="1">
                <a:solidFill>
                  <a:srgbClr val="0070C0"/>
                </a:solidFill>
              </a:rPr>
              <a:t>Jeanna</a:t>
            </a:r>
            <a:r>
              <a:rPr lang="en-US" sz="2800" dirty="0">
                <a:solidFill>
                  <a:srgbClr val="0070C0"/>
                </a:solidFill>
              </a:rPr>
              <a:t>.  </a:t>
            </a:r>
            <a:r>
              <a:rPr lang="en-US" sz="2800" dirty="0" err="1">
                <a:solidFill>
                  <a:srgbClr val="0070C0"/>
                </a:solidFill>
              </a:rPr>
              <a:t>Jeanna’s</a:t>
            </a:r>
            <a:r>
              <a:rPr lang="en-US" sz="2800" dirty="0">
                <a:solidFill>
                  <a:srgbClr val="0070C0"/>
                </a:solidFill>
              </a:rPr>
              <a:t> condition presents a barrier, but it is presumed that her care plan would include supports to assist </a:t>
            </a:r>
            <a:r>
              <a:rPr lang="en-US" sz="2800" dirty="0" err="1">
                <a:solidFill>
                  <a:srgbClr val="0070C0"/>
                </a:solidFill>
              </a:rPr>
              <a:t>Jeanna</a:t>
            </a:r>
            <a:r>
              <a:rPr lang="en-US" sz="2800" dirty="0">
                <a:solidFill>
                  <a:srgbClr val="0070C0"/>
                </a:solidFill>
              </a:rPr>
              <a:t>.</a:t>
            </a:r>
            <a:endParaRPr lang="en-US" sz="2800" dirty="0"/>
          </a:p>
        </p:txBody>
      </p:sp>
    </p:spTree>
    <p:extLst>
      <p:ext uri="{BB962C8B-B14F-4D97-AF65-F5344CB8AC3E}">
        <p14:creationId xmlns:p14="http://schemas.microsoft.com/office/powerpoint/2010/main" val="2670306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466725"/>
            <a:ext cx="9201150" cy="3562350"/>
          </a:xfrm>
        </p:spPr>
        <p:txBody>
          <a:bodyPr>
            <a:normAutofit fontScale="90000"/>
          </a:bodyPr>
          <a:lstStyle/>
          <a:p>
            <a:pPr lvl="0"/>
            <a:r>
              <a:rPr lang="en-US" sz="3100" dirty="0">
                <a:solidFill>
                  <a:schemeClr val="tx1"/>
                </a:solidFill>
              </a:rPr>
              <a:t>Ivan lives in a home that is magnetically locked.  He is not able to exit the home without a staff member assisting with the unlocking the door</a:t>
            </a:r>
            <a:r>
              <a:rPr lang="en-US" sz="3100" dirty="0" smtClean="0">
                <a:solidFill>
                  <a:schemeClr val="tx1"/>
                </a:solidFill>
              </a:rPr>
              <a:t>.</a:t>
            </a:r>
            <a:r>
              <a:rPr lang="en-US" sz="3100" dirty="0" smtClean="0"/>
              <a:t/>
            </a:r>
            <a:br>
              <a:rPr lang="en-US" sz="3100" dirty="0" smtClean="0"/>
            </a:br>
            <a:r>
              <a:rPr lang="en-US" sz="3100" dirty="0" smtClean="0"/>
              <a:t/>
            </a:r>
            <a:br>
              <a:rPr lang="en-US" sz="3100" dirty="0" smtClean="0"/>
            </a:br>
            <a:r>
              <a:rPr lang="en-US" sz="3100" dirty="0"/>
              <a:t/>
            </a:r>
            <a:br>
              <a:rPr lang="en-US" sz="3100" dirty="0"/>
            </a:br>
            <a:r>
              <a:rPr lang="en-US" sz="3100" dirty="0" smtClean="0"/>
              <a:t>												</a:t>
            </a:r>
            <a:r>
              <a:rPr lang="en-US" sz="3100" dirty="0" smtClean="0"/>
              <a:t>																						</a:t>
            </a:r>
            <a:r>
              <a:rPr lang="en-US" sz="3100" dirty="0" smtClean="0">
                <a:solidFill>
                  <a:schemeClr val="accent5"/>
                </a:solidFill>
              </a:rPr>
              <a:t>Limitation?</a:t>
            </a:r>
            <a:r>
              <a:rPr lang="en-US" sz="2800" dirty="0" smtClean="0">
                <a:solidFill>
                  <a:schemeClr val="accent5"/>
                </a:solidFill>
              </a:rPr>
              <a:t/>
            </a:r>
            <a:br>
              <a:rPr lang="en-US" sz="2800" dirty="0" smtClean="0">
                <a:solidFill>
                  <a:schemeClr val="accent5"/>
                </a:solidFill>
              </a:rPr>
            </a:br>
            <a:r>
              <a:rPr lang="en-US" sz="2800" dirty="0" smtClean="0">
                <a:solidFill>
                  <a:schemeClr val="accent5"/>
                </a:solidFill>
              </a:rPr>
              <a:t/>
            </a:r>
            <a:br>
              <a:rPr lang="en-US" sz="2800" dirty="0" smtClean="0">
                <a:solidFill>
                  <a:schemeClr val="accent5"/>
                </a:solidFill>
              </a:rPr>
            </a:br>
            <a:r>
              <a:rPr lang="en-US" sz="2800" dirty="0">
                <a:solidFill>
                  <a:schemeClr val="accent5"/>
                </a:solidFill>
              </a:rPr>
              <a:t/>
            </a:r>
            <a:br>
              <a:rPr lang="en-US" sz="2800" dirty="0">
                <a:solidFill>
                  <a:schemeClr val="accent5"/>
                </a:solidFill>
              </a:rPr>
            </a:br>
            <a:endParaRPr lang="en-US" sz="2800" dirty="0"/>
          </a:p>
        </p:txBody>
      </p:sp>
      <p:sp>
        <p:nvSpPr>
          <p:cNvPr id="3" name="Rectangle 2"/>
          <p:cNvSpPr/>
          <p:nvPr/>
        </p:nvSpPr>
        <p:spPr>
          <a:xfrm>
            <a:off x="561975" y="4567535"/>
            <a:ext cx="9067800" cy="1384995"/>
          </a:xfrm>
          <a:prstGeom prst="rect">
            <a:avLst/>
          </a:prstGeom>
        </p:spPr>
        <p:txBody>
          <a:bodyPr wrap="square">
            <a:spAutoFit/>
          </a:bodyPr>
          <a:lstStyle/>
          <a:p>
            <a:r>
              <a:rPr lang="en-US" sz="2800" dirty="0">
                <a:solidFill>
                  <a:srgbClr val="0070C0"/>
                </a:solidFill>
              </a:rPr>
              <a:t>Yes, Ivan being restricted </a:t>
            </a:r>
            <a:r>
              <a:rPr lang="en-US" sz="2800" dirty="0" smtClean="0">
                <a:solidFill>
                  <a:srgbClr val="0070C0"/>
                </a:solidFill>
              </a:rPr>
              <a:t>by </a:t>
            </a:r>
            <a:r>
              <a:rPr lang="en-US" sz="2800" dirty="0">
                <a:solidFill>
                  <a:srgbClr val="0070C0"/>
                </a:solidFill>
              </a:rPr>
              <a:t>living in a home that is magnetically locked where he may not control access </a:t>
            </a:r>
            <a:r>
              <a:rPr lang="en-US" sz="2800" dirty="0" smtClean="0">
                <a:solidFill>
                  <a:srgbClr val="0070C0"/>
                </a:solidFill>
              </a:rPr>
              <a:t>is </a:t>
            </a:r>
            <a:r>
              <a:rPr lang="en-US" sz="2800" dirty="0">
                <a:solidFill>
                  <a:srgbClr val="0070C0"/>
                </a:solidFill>
              </a:rPr>
              <a:t>considered an Individually-Based Limitation. </a:t>
            </a:r>
            <a:endParaRPr lang="en-US" sz="2800" dirty="0"/>
          </a:p>
        </p:txBody>
      </p:sp>
    </p:spTree>
    <p:extLst>
      <p:ext uri="{BB962C8B-B14F-4D97-AF65-F5344CB8AC3E}">
        <p14:creationId xmlns:p14="http://schemas.microsoft.com/office/powerpoint/2010/main" val="600778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233" y="333374"/>
            <a:ext cx="9305925" cy="3438526"/>
          </a:xfrm>
        </p:spPr>
        <p:txBody>
          <a:bodyPr>
            <a:normAutofit fontScale="90000"/>
          </a:bodyPr>
          <a:lstStyle/>
          <a:p>
            <a:pPr lvl="0"/>
            <a:r>
              <a:rPr lang="en-US" sz="3100" dirty="0" smtClean="0">
                <a:solidFill>
                  <a:schemeClr val="tx1"/>
                </a:solidFill>
              </a:rPr>
              <a:t>Chloe lives in a home that is magnetically locked.  She has a key that is issued to her which she may use to unlock the door.  She does not always choose to carry her key and often asks staff to open the door for her.</a:t>
            </a:r>
            <a:br>
              <a:rPr lang="en-US" sz="3100" dirty="0" smtClean="0">
                <a:solidFill>
                  <a:schemeClr val="tx1"/>
                </a:solidFill>
              </a:rPr>
            </a:br>
            <a:r>
              <a:rPr lang="en-US" sz="3100" dirty="0" smtClean="0">
                <a:solidFill>
                  <a:schemeClr val="tx1"/>
                </a:solidFill>
              </a:rPr>
              <a:t/>
            </a:r>
            <a:br>
              <a:rPr lang="en-US" sz="3100" dirty="0" smtClean="0">
                <a:solidFill>
                  <a:schemeClr val="tx1"/>
                </a:solidFill>
              </a:rPr>
            </a:br>
            <a:r>
              <a:rPr lang="en-US" sz="3100" dirty="0" smtClean="0">
                <a:solidFill>
                  <a:schemeClr val="tx1"/>
                </a:solidFill>
              </a:rPr>
              <a:t>															</a:t>
            </a:r>
            <a:r>
              <a:rPr lang="en-US" sz="3100" dirty="0" smtClean="0">
                <a:solidFill>
                  <a:schemeClr val="accent5"/>
                </a:solidFill>
              </a:rPr>
              <a:t>Limitation?</a:t>
            </a:r>
            <a:r>
              <a:rPr lang="en-US" sz="2800" dirty="0" smtClean="0">
                <a:solidFill>
                  <a:schemeClr val="accent5"/>
                </a:solidFill>
              </a:rPr>
              <a:t/>
            </a:r>
            <a:br>
              <a:rPr lang="en-US" sz="2800" dirty="0" smtClean="0">
                <a:solidFill>
                  <a:schemeClr val="accent5"/>
                </a:solidFill>
              </a:rPr>
            </a:br>
            <a:r>
              <a:rPr lang="en-US" sz="2800" dirty="0">
                <a:solidFill>
                  <a:schemeClr val="accent5"/>
                </a:solidFill>
              </a:rPr>
              <a:t/>
            </a:r>
            <a:br>
              <a:rPr lang="en-US" sz="2800" dirty="0">
                <a:solidFill>
                  <a:schemeClr val="accent5"/>
                </a:solidFill>
              </a:rPr>
            </a:br>
            <a:endParaRPr lang="en-US" sz="2800" dirty="0">
              <a:solidFill>
                <a:schemeClr val="tx1"/>
              </a:solidFill>
            </a:endParaRPr>
          </a:p>
        </p:txBody>
      </p:sp>
      <p:sp>
        <p:nvSpPr>
          <p:cNvPr id="3" name="Rectangle 2"/>
          <p:cNvSpPr/>
          <p:nvPr/>
        </p:nvSpPr>
        <p:spPr>
          <a:xfrm>
            <a:off x="258233" y="4472284"/>
            <a:ext cx="9305925" cy="2246769"/>
          </a:xfrm>
          <a:prstGeom prst="rect">
            <a:avLst/>
          </a:prstGeom>
        </p:spPr>
        <p:txBody>
          <a:bodyPr wrap="square">
            <a:spAutoFit/>
          </a:bodyPr>
          <a:lstStyle/>
          <a:p>
            <a:r>
              <a:rPr lang="en-US" sz="2800" dirty="0">
                <a:solidFill>
                  <a:srgbClr val="0070C0"/>
                </a:solidFill>
              </a:rPr>
              <a:t>No, although there is a </a:t>
            </a:r>
            <a:r>
              <a:rPr lang="en-US" sz="2800" dirty="0" smtClean="0">
                <a:solidFill>
                  <a:srgbClr val="0070C0"/>
                </a:solidFill>
              </a:rPr>
              <a:t>potential barrier </a:t>
            </a:r>
            <a:r>
              <a:rPr lang="en-US" sz="2800" dirty="0">
                <a:solidFill>
                  <a:srgbClr val="0070C0"/>
                </a:solidFill>
              </a:rPr>
              <a:t>in place, Chloe has been provided with the means to control her exit and entry to the home</a:t>
            </a:r>
            <a:r>
              <a:rPr lang="en-US" sz="2800" dirty="0" smtClean="0">
                <a:solidFill>
                  <a:srgbClr val="0070C0"/>
                </a:solidFill>
              </a:rPr>
              <a:t>.  By issuing a key to Chloe that she may use, her provider has overcome the barrier the magnetic locks could impose.</a:t>
            </a:r>
            <a:endParaRPr lang="en-US" sz="2800" dirty="0"/>
          </a:p>
        </p:txBody>
      </p:sp>
    </p:spTree>
    <p:extLst>
      <p:ext uri="{BB962C8B-B14F-4D97-AF65-F5344CB8AC3E}">
        <p14:creationId xmlns:p14="http://schemas.microsoft.com/office/powerpoint/2010/main" val="502803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3056" y="78517"/>
            <a:ext cx="10272069" cy="4522058"/>
          </a:xfrm>
        </p:spPr>
        <p:txBody>
          <a:bodyPr>
            <a:normAutofit fontScale="90000"/>
          </a:bodyPr>
          <a:lstStyle/>
          <a:p>
            <a:pPr lvl="0"/>
            <a:r>
              <a:rPr lang="en-US" sz="2700" dirty="0">
                <a:solidFill>
                  <a:schemeClr val="tx1"/>
                </a:solidFill>
              </a:rPr>
              <a:t>Michael often spontaneously bolts to the front door.  Sometimes he is triggered by </a:t>
            </a:r>
            <a:r>
              <a:rPr lang="en-US" sz="2700" dirty="0" smtClean="0">
                <a:solidFill>
                  <a:schemeClr val="tx1"/>
                </a:solidFill>
              </a:rPr>
              <a:t>an identified </a:t>
            </a:r>
            <a:r>
              <a:rPr lang="en-US" sz="2700" dirty="0">
                <a:solidFill>
                  <a:schemeClr val="tx1"/>
                </a:solidFill>
              </a:rPr>
              <a:t>stimulus (such as </a:t>
            </a:r>
            <a:r>
              <a:rPr lang="en-US" sz="2700" dirty="0" smtClean="0">
                <a:solidFill>
                  <a:schemeClr val="tx1"/>
                </a:solidFill>
              </a:rPr>
              <a:t>a </a:t>
            </a:r>
            <a:r>
              <a:rPr lang="en-US" sz="2700" dirty="0">
                <a:solidFill>
                  <a:schemeClr val="tx1"/>
                </a:solidFill>
              </a:rPr>
              <a:t>McDonald’s commercial).  When Michael is observed heading to the front door, staff respond to him to identify where he wants to go.  Customary responses include helping Michael plan when to do a desired activity (such as what needs to be in place for the activity to occur- money, business hours, scheduling conflicts, transportation, etc.), as well as identifying necessities with </a:t>
            </a:r>
            <a:r>
              <a:rPr lang="en-US" sz="2700" dirty="0" smtClean="0">
                <a:solidFill>
                  <a:schemeClr val="tx1"/>
                </a:solidFill>
              </a:rPr>
              <a:t>Michael </a:t>
            </a:r>
            <a:r>
              <a:rPr lang="en-US" sz="2700" dirty="0">
                <a:solidFill>
                  <a:schemeClr val="tx1"/>
                </a:solidFill>
              </a:rPr>
              <a:t>such as shoes or a coat before leaving the house.  Michael tends to be easily re-engaged in the activity he was participating in before he headed to the door or he is guided to a new preferred activity</a:t>
            </a:r>
            <a:r>
              <a:rPr lang="en-US" sz="2700" dirty="0" smtClean="0">
                <a:solidFill>
                  <a:schemeClr val="tx1"/>
                </a:solidFill>
              </a:rPr>
              <a:t>.</a:t>
            </a:r>
            <a:r>
              <a:rPr lang="en-US" sz="2700" dirty="0" smtClean="0"/>
              <a:t/>
            </a:r>
            <a:br>
              <a:rPr lang="en-US" sz="2700" dirty="0" smtClean="0"/>
            </a:br>
            <a:r>
              <a:rPr lang="en-US" sz="2700" dirty="0"/>
              <a:t>	</a:t>
            </a:r>
            <a:r>
              <a:rPr lang="en-US" sz="2700" dirty="0" smtClean="0"/>
              <a:t>												</a:t>
            </a:r>
            <a:r>
              <a:rPr lang="en-US" sz="2700" dirty="0" smtClean="0"/>
              <a:t>																											</a:t>
            </a:r>
            <a:r>
              <a:rPr lang="en-US" sz="2700" dirty="0" smtClean="0">
                <a:solidFill>
                  <a:schemeClr val="accent5"/>
                </a:solidFill>
              </a:rPr>
              <a:t>Limitation?</a:t>
            </a:r>
            <a:r>
              <a:rPr lang="en-US" sz="2400" dirty="0" smtClean="0">
                <a:solidFill>
                  <a:schemeClr val="accent5"/>
                </a:solidFill>
              </a:rPr>
              <a:t/>
            </a:r>
            <a:br>
              <a:rPr lang="en-US" sz="2400" dirty="0" smtClean="0">
                <a:solidFill>
                  <a:schemeClr val="accent5"/>
                </a:solidFill>
              </a:rPr>
            </a:br>
            <a:r>
              <a:rPr lang="en-US" sz="2400" dirty="0">
                <a:solidFill>
                  <a:schemeClr val="accent5"/>
                </a:solidFill>
              </a:rPr>
              <a:t/>
            </a:r>
            <a:br>
              <a:rPr lang="en-US" sz="2400" dirty="0">
                <a:solidFill>
                  <a:schemeClr val="accent5"/>
                </a:solidFill>
              </a:rPr>
            </a:br>
            <a:endParaRPr lang="en-US" sz="2400" dirty="0"/>
          </a:p>
        </p:txBody>
      </p:sp>
      <p:sp>
        <p:nvSpPr>
          <p:cNvPr id="3" name="Rectangle 2"/>
          <p:cNvSpPr/>
          <p:nvPr/>
        </p:nvSpPr>
        <p:spPr>
          <a:xfrm>
            <a:off x="253055" y="4914811"/>
            <a:ext cx="10062519" cy="1200329"/>
          </a:xfrm>
          <a:prstGeom prst="rect">
            <a:avLst/>
          </a:prstGeom>
        </p:spPr>
        <p:txBody>
          <a:bodyPr wrap="square">
            <a:spAutoFit/>
          </a:bodyPr>
          <a:lstStyle/>
          <a:p>
            <a:r>
              <a:rPr lang="en-US" sz="2400" dirty="0">
                <a:solidFill>
                  <a:srgbClr val="0070C0"/>
                </a:solidFill>
              </a:rPr>
              <a:t>No, this would not be considered a limitation.   Staff is responding to Michael and engaging with him about his expressed desires.  Michael is responsive to the redirection and he is not being denied a freedom.</a:t>
            </a:r>
            <a:endParaRPr lang="en-US" sz="2400" dirty="0"/>
          </a:p>
        </p:txBody>
      </p:sp>
    </p:spTree>
    <p:extLst>
      <p:ext uri="{BB962C8B-B14F-4D97-AF65-F5344CB8AC3E}">
        <p14:creationId xmlns:p14="http://schemas.microsoft.com/office/powerpoint/2010/main" val="305662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658" y="304799"/>
            <a:ext cx="9676342" cy="3476625"/>
          </a:xfrm>
        </p:spPr>
        <p:txBody>
          <a:bodyPr>
            <a:normAutofit/>
          </a:bodyPr>
          <a:lstStyle/>
          <a:p>
            <a:pPr lvl="0"/>
            <a:r>
              <a:rPr lang="en-US" sz="2800" dirty="0" smtClean="0">
                <a:solidFill>
                  <a:schemeClr val="tx1"/>
                </a:solidFill>
              </a:rPr>
              <a:t>Malik has a job in the community which he is very proud of.  Malik has a hard time with scheduling and needs someone to help him avoid scheduling other activities during his work </a:t>
            </a:r>
            <a:r>
              <a:rPr lang="en-US" sz="2800" dirty="0" smtClean="0">
                <a:solidFill>
                  <a:schemeClr val="tx1"/>
                </a:solidFill>
              </a:rPr>
              <a:t>hours</a:t>
            </a:r>
            <a:r>
              <a:rPr lang="en-US" sz="2800" dirty="0" smtClean="0">
                <a:solidFill>
                  <a:schemeClr val="tx1"/>
                </a:solidFill>
              </a:rPr>
              <a:t>.</a:t>
            </a:r>
            <a:r>
              <a:rPr lang="en-US" sz="2800" dirty="0"/>
              <a:t/>
            </a:r>
            <a:br>
              <a:rPr lang="en-US" sz="2800" dirty="0"/>
            </a:br>
            <a:r>
              <a:rPr lang="en-US" sz="2800" dirty="0" smtClean="0"/>
              <a:t>												</a:t>
            </a:r>
            <a:r>
              <a:rPr lang="en-US" sz="2800" dirty="0" smtClean="0"/>
              <a:t> 				 </a:t>
            </a:r>
            <a:r>
              <a:rPr lang="en-US" sz="2800" dirty="0" smtClean="0">
                <a:solidFill>
                  <a:schemeClr val="accent5"/>
                </a:solidFill>
              </a:rPr>
              <a:t>Limitation?</a:t>
            </a:r>
            <a:br>
              <a:rPr lang="en-US" sz="2800" dirty="0" smtClean="0">
                <a:solidFill>
                  <a:schemeClr val="accent5"/>
                </a:solidFill>
              </a:rPr>
            </a:br>
            <a:r>
              <a:rPr lang="en-US" sz="2800" dirty="0">
                <a:solidFill>
                  <a:schemeClr val="accent5"/>
                </a:solidFill>
              </a:rPr>
              <a:t/>
            </a:r>
            <a:br>
              <a:rPr lang="en-US" sz="2800" dirty="0">
                <a:solidFill>
                  <a:schemeClr val="accent5"/>
                </a:solidFill>
              </a:rPr>
            </a:br>
            <a:endParaRPr lang="en-US" sz="2800" dirty="0"/>
          </a:p>
        </p:txBody>
      </p:sp>
      <p:sp>
        <p:nvSpPr>
          <p:cNvPr id="3" name="Rectangle 2"/>
          <p:cNvSpPr/>
          <p:nvPr/>
        </p:nvSpPr>
        <p:spPr>
          <a:xfrm>
            <a:off x="238125" y="4080986"/>
            <a:ext cx="9667875" cy="1815882"/>
          </a:xfrm>
          <a:prstGeom prst="rect">
            <a:avLst/>
          </a:prstGeom>
        </p:spPr>
        <p:txBody>
          <a:bodyPr wrap="square">
            <a:spAutoFit/>
          </a:bodyPr>
          <a:lstStyle/>
          <a:p>
            <a:r>
              <a:rPr lang="en-US" sz="2800" dirty="0">
                <a:solidFill>
                  <a:srgbClr val="0070C0"/>
                </a:solidFill>
              </a:rPr>
              <a:t>No, this would not be a limitation.  It would be important to clarify with Malik that when he contacts his provider to identify if there is a scheduling conflict, this is not to get permission, but to get support in organizing his schedule.</a:t>
            </a:r>
            <a:endParaRPr lang="en-US" sz="2800" dirty="0"/>
          </a:p>
        </p:txBody>
      </p:sp>
    </p:spTree>
    <p:extLst>
      <p:ext uri="{BB962C8B-B14F-4D97-AF65-F5344CB8AC3E}">
        <p14:creationId xmlns:p14="http://schemas.microsoft.com/office/powerpoint/2010/main" val="1803157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3680" y="189470"/>
            <a:ext cx="9670420" cy="4315855"/>
          </a:xfrm>
        </p:spPr>
        <p:txBody>
          <a:bodyPr>
            <a:normAutofit fontScale="90000"/>
          </a:bodyPr>
          <a:lstStyle/>
          <a:p>
            <a:pPr lvl="0"/>
            <a:r>
              <a:rPr lang="en-US" sz="3100" dirty="0">
                <a:solidFill>
                  <a:schemeClr val="tx1"/>
                </a:solidFill>
              </a:rPr>
              <a:t>Erik has court-mandated restrictions which prohibit contact with minors.  Erik has a structured schedule to allow him community time strategically planned to avoid contact with children, such as going to the park or certain stores during school hours to limit the chance of encountering kids.  He also has a curfew which requires he be in the home by 7 pm</a:t>
            </a:r>
            <a:r>
              <a:rPr lang="en-US" sz="3100" dirty="0" smtClean="0">
                <a:solidFill>
                  <a:schemeClr val="tx1"/>
                </a:solidFill>
              </a:rPr>
              <a:t>.</a:t>
            </a:r>
            <a:br>
              <a:rPr lang="en-US" sz="3100" dirty="0" smtClean="0">
                <a:solidFill>
                  <a:schemeClr val="tx1"/>
                </a:solidFill>
              </a:rPr>
            </a:br>
            <a:r>
              <a:rPr lang="en-US" sz="3100" dirty="0">
                <a:solidFill>
                  <a:schemeClr val="tx1"/>
                </a:solidFill>
              </a:rPr>
              <a:t/>
            </a:r>
            <a:br>
              <a:rPr lang="en-US" sz="3100" dirty="0">
                <a:solidFill>
                  <a:schemeClr val="tx1"/>
                </a:solidFill>
              </a:rPr>
            </a:br>
            <a:r>
              <a:rPr lang="en-US" sz="3100" dirty="0" smtClean="0">
                <a:solidFill>
                  <a:schemeClr val="tx1"/>
                </a:solidFill>
              </a:rPr>
              <a:t>													</a:t>
            </a:r>
            <a:r>
              <a:rPr lang="en-US" sz="3100" dirty="0" smtClean="0">
                <a:solidFill>
                  <a:schemeClr val="tx1"/>
                </a:solidFill>
              </a:rPr>
              <a:t>			</a:t>
            </a:r>
            <a:r>
              <a:rPr lang="en-US" sz="3100" dirty="0" smtClean="0">
                <a:solidFill>
                  <a:schemeClr val="accent5"/>
                </a:solidFill>
              </a:rPr>
              <a:t>Limitation?</a:t>
            </a:r>
            <a:br>
              <a:rPr lang="en-US" sz="3100" dirty="0" smtClean="0">
                <a:solidFill>
                  <a:schemeClr val="accent5"/>
                </a:solidFill>
              </a:rPr>
            </a:br>
            <a:r>
              <a:rPr lang="en-US" sz="3100" dirty="0">
                <a:solidFill>
                  <a:schemeClr val="accent5"/>
                </a:solidFill>
              </a:rPr>
              <a:t/>
            </a:r>
            <a:br>
              <a:rPr lang="en-US" sz="3100" dirty="0">
                <a:solidFill>
                  <a:schemeClr val="accent5"/>
                </a:solidFill>
              </a:rPr>
            </a:br>
            <a:r>
              <a:rPr lang="en-US" dirty="0"/>
              <a:t/>
            </a:r>
            <a:br>
              <a:rPr lang="en-US" dirty="0"/>
            </a:br>
            <a:endParaRPr lang="en-US" dirty="0"/>
          </a:p>
        </p:txBody>
      </p:sp>
      <p:sp>
        <p:nvSpPr>
          <p:cNvPr id="3" name="Rectangle 2"/>
          <p:cNvSpPr/>
          <p:nvPr/>
        </p:nvSpPr>
        <p:spPr>
          <a:xfrm>
            <a:off x="336865" y="4338160"/>
            <a:ext cx="9245285" cy="2246769"/>
          </a:xfrm>
          <a:prstGeom prst="rect">
            <a:avLst/>
          </a:prstGeom>
        </p:spPr>
        <p:txBody>
          <a:bodyPr wrap="square">
            <a:spAutoFit/>
          </a:bodyPr>
          <a:lstStyle/>
          <a:p>
            <a:r>
              <a:rPr lang="en-US" sz="2800" dirty="0">
                <a:solidFill>
                  <a:srgbClr val="0070C0"/>
                </a:solidFill>
              </a:rPr>
              <a:t>Yes, this would be an Individually-Based Limitation.  Although the individual has restrictions directed by the Court, the individual must still consent to the restrictions imposed by the provider of services through the use of the IBL process.</a:t>
            </a:r>
            <a:endParaRPr lang="en-US" sz="2800" dirty="0"/>
          </a:p>
        </p:txBody>
      </p:sp>
    </p:spTree>
    <p:extLst>
      <p:ext uri="{BB962C8B-B14F-4D97-AF65-F5344CB8AC3E}">
        <p14:creationId xmlns:p14="http://schemas.microsoft.com/office/powerpoint/2010/main" val="4053388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endParaRPr lang="en-US" dirty="0"/>
          </a:p>
        </p:txBody>
      </p:sp>
      <p:sp>
        <p:nvSpPr>
          <p:cNvPr id="3" name="Content Placeholder 2"/>
          <p:cNvSpPr>
            <a:spLocks noGrp="1"/>
          </p:cNvSpPr>
          <p:nvPr>
            <p:ph idx="1"/>
          </p:nvPr>
        </p:nvSpPr>
        <p:spPr>
          <a:xfrm>
            <a:off x="591609" y="2530694"/>
            <a:ext cx="8596668" cy="2415293"/>
          </a:xfrm>
        </p:spPr>
        <p:txBody>
          <a:bodyPr>
            <a:normAutofit/>
          </a:bodyPr>
          <a:lstStyle/>
          <a:p>
            <a:r>
              <a:rPr lang="en-US" sz="4800" u="sng" dirty="0" smtClean="0">
                <a:solidFill>
                  <a:schemeClr val="accent1"/>
                </a:solidFill>
              </a:rPr>
              <a:t>First Section:  Food Access</a:t>
            </a:r>
            <a:endParaRPr lang="en-US" sz="4800" u="sng" dirty="0">
              <a:solidFill>
                <a:schemeClr val="accent1"/>
              </a:solidFill>
            </a:endParaRPr>
          </a:p>
        </p:txBody>
      </p:sp>
    </p:spTree>
    <p:extLst>
      <p:ext uri="{BB962C8B-B14F-4D97-AF65-F5344CB8AC3E}">
        <p14:creationId xmlns:p14="http://schemas.microsoft.com/office/powerpoint/2010/main" val="202575506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71441" cy="2752726"/>
          </a:xfrm>
        </p:spPr>
        <p:txBody>
          <a:bodyPr>
            <a:normAutofit fontScale="90000"/>
          </a:bodyPr>
          <a:lstStyle/>
          <a:p>
            <a:pPr lvl="0"/>
            <a:r>
              <a:rPr lang="en-US" sz="3100" dirty="0" smtClean="0">
                <a:solidFill>
                  <a:schemeClr val="tx1"/>
                </a:solidFill>
              </a:rPr>
              <a:t>Callie is most successful when she has a detailed schedule that supports a consistent routine.  The schedule identifies mealtimes, hygiene activities, outings, and bedtime.</a:t>
            </a:r>
            <a:r>
              <a:rPr lang="en-US" sz="3100" dirty="0"/>
              <a:t/>
            </a:r>
            <a:br>
              <a:rPr lang="en-US" sz="3100" dirty="0"/>
            </a:br>
            <a:r>
              <a:rPr lang="en-US" sz="3100" dirty="0" smtClean="0"/>
              <a:t/>
            </a:r>
            <a:br>
              <a:rPr lang="en-US" sz="3100" dirty="0" smtClean="0"/>
            </a:br>
            <a:r>
              <a:rPr lang="en-US" sz="3100" dirty="0" smtClean="0"/>
              <a:t>		</a:t>
            </a:r>
            <a:r>
              <a:rPr lang="en-US" sz="3100" dirty="0" smtClean="0"/>
              <a:t>											</a:t>
            </a:r>
            <a:r>
              <a:rPr lang="en-US" sz="3100" dirty="0" smtClean="0">
                <a:solidFill>
                  <a:schemeClr val="accent5"/>
                </a:solidFill>
              </a:rPr>
              <a:t>Limitation</a:t>
            </a:r>
            <a:r>
              <a:rPr lang="en-US" sz="3100" dirty="0" smtClean="0">
                <a:solidFill>
                  <a:schemeClr val="accent5"/>
                </a:solidFill>
              </a:rPr>
              <a:t>?</a:t>
            </a:r>
            <a:r>
              <a:rPr lang="en-US" sz="2800" dirty="0" smtClean="0">
                <a:solidFill>
                  <a:schemeClr val="accent5"/>
                </a:solidFill>
              </a:rPr>
              <a:t/>
            </a:r>
            <a:br>
              <a:rPr lang="en-US" sz="2800" dirty="0" smtClean="0">
                <a:solidFill>
                  <a:schemeClr val="accent5"/>
                </a:solidFill>
              </a:rPr>
            </a:br>
            <a:r>
              <a:rPr lang="en-US" sz="2800" dirty="0">
                <a:solidFill>
                  <a:schemeClr val="accent5"/>
                </a:solidFill>
              </a:rPr>
              <a:t/>
            </a:r>
            <a:br>
              <a:rPr lang="en-US" sz="2800" dirty="0">
                <a:solidFill>
                  <a:schemeClr val="accent5"/>
                </a:solidFill>
              </a:rPr>
            </a:br>
            <a:r>
              <a:rPr lang="en-US" dirty="0" smtClean="0">
                <a:solidFill>
                  <a:schemeClr val="accent5"/>
                </a:solidFill>
              </a:rPr>
              <a:t/>
            </a:r>
            <a:br>
              <a:rPr lang="en-US" dirty="0" smtClean="0">
                <a:solidFill>
                  <a:schemeClr val="accent5"/>
                </a:solidFill>
              </a:rPr>
            </a:br>
            <a:r>
              <a:rPr lang="en-US" dirty="0">
                <a:solidFill>
                  <a:schemeClr val="accent5"/>
                </a:solidFill>
              </a:rPr>
              <a:t/>
            </a:r>
            <a:br>
              <a:rPr lang="en-US" dirty="0">
                <a:solidFill>
                  <a:schemeClr val="accent5"/>
                </a:solidFill>
              </a:rPr>
            </a:br>
            <a:endParaRPr lang="en-US" dirty="0"/>
          </a:p>
        </p:txBody>
      </p:sp>
      <p:sp>
        <p:nvSpPr>
          <p:cNvPr id="3" name="Rectangle 2"/>
          <p:cNvSpPr/>
          <p:nvPr/>
        </p:nvSpPr>
        <p:spPr>
          <a:xfrm>
            <a:off x="452966" y="4166711"/>
            <a:ext cx="9020175" cy="2246769"/>
          </a:xfrm>
          <a:prstGeom prst="rect">
            <a:avLst/>
          </a:prstGeom>
        </p:spPr>
        <p:txBody>
          <a:bodyPr wrap="square">
            <a:spAutoFit/>
          </a:bodyPr>
          <a:lstStyle/>
          <a:p>
            <a:r>
              <a:rPr lang="en-US" sz="2800" dirty="0">
                <a:solidFill>
                  <a:srgbClr val="0070C0"/>
                </a:solidFill>
              </a:rPr>
              <a:t>No, having a routine or schedule should not result in a limitation.  For some individuals, having a schedule is valued tool.  It is important that the individual understand that they are not to be restricted by a schedule imposed upon them.</a:t>
            </a:r>
            <a:endParaRPr lang="en-US" sz="2800" dirty="0"/>
          </a:p>
        </p:txBody>
      </p:sp>
    </p:spTree>
    <p:extLst>
      <p:ext uri="{BB962C8B-B14F-4D97-AF65-F5344CB8AC3E}">
        <p14:creationId xmlns:p14="http://schemas.microsoft.com/office/powerpoint/2010/main" val="3608780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899" y="676275"/>
            <a:ext cx="8942916" cy="2466976"/>
          </a:xfrm>
        </p:spPr>
        <p:txBody>
          <a:bodyPr>
            <a:normAutofit fontScale="90000"/>
          </a:bodyPr>
          <a:lstStyle/>
          <a:p>
            <a:pPr lvl="0"/>
            <a:r>
              <a:rPr lang="en-US" sz="3100" dirty="0" smtClean="0">
                <a:solidFill>
                  <a:schemeClr val="tx1"/>
                </a:solidFill>
              </a:rPr>
              <a:t>Sylvia takes a medication that requires adherence to a strict medication administration schedule for the medicine to be most effective.</a:t>
            </a:r>
            <a:r>
              <a:rPr lang="en-US" sz="3100" dirty="0"/>
              <a:t/>
            </a:r>
            <a:br>
              <a:rPr lang="en-US" sz="3100" dirty="0"/>
            </a:br>
            <a:r>
              <a:rPr lang="en-US" sz="3100" dirty="0" smtClean="0"/>
              <a:t>												</a:t>
            </a:r>
            <a:r>
              <a:rPr lang="en-US" sz="3100" dirty="0" smtClean="0">
                <a:solidFill>
                  <a:schemeClr val="accent5"/>
                </a:solidFill>
              </a:rPr>
              <a:t>Limitation</a:t>
            </a:r>
            <a:r>
              <a:rPr lang="en-US" sz="3100" dirty="0" smtClean="0">
                <a:solidFill>
                  <a:schemeClr val="accent5"/>
                </a:solidFill>
              </a:rPr>
              <a:t>?</a:t>
            </a:r>
            <a:r>
              <a:rPr lang="en-US" sz="2800" dirty="0">
                <a:solidFill>
                  <a:schemeClr val="accent5"/>
                </a:solidFill>
              </a:rPr>
              <a:t/>
            </a:r>
            <a:br>
              <a:rPr lang="en-US" sz="2800" dirty="0">
                <a:solidFill>
                  <a:schemeClr val="accent5"/>
                </a:solidFill>
              </a:rPr>
            </a:br>
            <a:r>
              <a:rPr lang="en-US" sz="2800" dirty="0" smtClean="0">
                <a:solidFill>
                  <a:schemeClr val="accent5"/>
                </a:solidFill>
              </a:rPr>
              <a:t/>
            </a:r>
            <a:br>
              <a:rPr lang="en-US" sz="2800" dirty="0" smtClean="0">
                <a:solidFill>
                  <a:schemeClr val="accent5"/>
                </a:solidFill>
              </a:rPr>
            </a:br>
            <a:endParaRPr lang="en-US" sz="2800" dirty="0"/>
          </a:p>
        </p:txBody>
      </p:sp>
      <p:sp>
        <p:nvSpPr>
          <p:cNvPr id="3" name="Rectangle 2"/>
          <p:cNvSpPr/>
          <p:nvPr/>
        </p:nvSpPr>
        <p:spPr>
          <a:xfrm>
            <a:off x="495299" y="3414236"/>
            <a:ext cx="9525001" cy="2246769"/>
          </a:xfrm>
          <a:prstGeom prst="rect">
            <a:avLst/>
          </a:prstGeom>
        </p:spPr>
        <p:txBody>
          <a:bodyPr wrap="square">
            <a:spAutoFit/>
          </a:bodyPr>
          <a:lstStyle/>
          <a:p>
            <a:r>
              <a:rPr lang="en-US" sz="2800" dirty="0">
                <a:solidFill>
                  <a:srgbClr val="0070C0"/>
                </a:solidFill>
              </a:rPr>
              <a:t>No, in most situations the presence of </a:t>
            </a:r>
            <a:r>
              <a:rPr lang="en-US" sz="2800" dirty="0" smtClean="0">
                <a:solidFill>
                  <a:srgbClr val="0070C0"/>
                </a:solidFill>
              </a:rPr>
              <a:t>a medication </a:t>
            </a:r>
            <a:r>
              <a:rPr lang="en-US" sz="2800" dirty="0">
                <a:solidFill>
                  <a:srgbClr val="0070C0"/>
                </a:solidFill>
              </a:rPr>
              <a:t>regimen should not result in an Individually-Based Limitation.  The medication regimen should be identified in the individual’s plan and be as least disruptive to an individual’s routine as possible.</a:t>
            </a:r>
            <a:endParaRPr lang="en-US" sz="2800" dirty="0"/>
          </a:p>
        </p:txBody>
      </p:sp>
    </p:spTree>
    <p:extLst>
      <p:ext uri="{BB962C8B-B14F-4D97-AF65-F5344CB8AC3E}">
        <p14:creationId xmlns:p14="http://schemas.microsoft.com/office/powerpoint/2010/main" val="2460568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4350" y="847725"/>
            <a:ext cx="9190566" cy="2828926"/>
          </a:xfrm>
        </p:spPr>
        <p:txBody>
          <a:bodyPr>
            <a:normAutofit fontScale="90000"/>
          </a:bodyPr>
          <a:lstStyle/>
          <a:p>
            <a:pPr lvl="0"/>
            <a:r>
              <a:rPr lang="en-US" sz="3100" dirty="0">
                <a:solidFill>
                  <a:schemeClr val="tx1"/>
                </a:solidFill>
              </a:rPr>
              <a:t>James is a bit of a night owl.  To be respectful of other housemates, James has been asked to wear headphones or maintain below a specific volume on electronics after 10 pm</a:t>
            </a:r>
            <a:r>
              <a:rPr lang="en-US" sz="3100" dirty="0" smtClean="0">
                <a:solidFill>
                  <a:schemeClr val="tx1"/>
                </a:solidFill>
              </a:rPr>
              <a:t>.</a:t>
            </a:r>
            <a:r>
              <a:rPr lang="en-US" sz="3100" dirty="0" smtClean="0"/>
              <a:t/>
            </a:r>
            <a:br>
              <a:rPr lang="en-US" sz="3100" dirty="0" smtClean="0"/>
            </a:br>
            <a:r>
              <a:rPr lang="en-US" sz="3100" dirty="0"/>
              <a:t/>
            </a:r>
            <a:br>
              <a:rPr lang="en-US" sz="3100" dirty="0"/>
            </a:br>
            <a:r>
              <a:rPr lang="en-US" sz="3100" dirty="0" smtClean="0"/>
              <a:t>												</a:t>
            </a:r>
            <a:r>
              <a:rPr lang="en-US" sz="3100" dirty="0" smtClean="0"/>
              <a:t>			</a:t>
            </a:r>
            <a:r>
              <a:rPr lang="en-US" sz="3100" dirty="0" smtClean="0">
                <a:solidFill>
                  <a:schemeClr val="accent5"/>
                </a:solidFill>
              </a:rPr>
              <a:t>Limitation?</a:t>
            </a:r>
            <a:r>
              <a:rPr lang="en-US" sz="2800" dirty="0" smtClean="0">
                <a:solidFill>
                  <a:schemeClr val="accent5"/>
                </a:solidFill>
              </a:rPr>
              <a:t/>
            </a:r>
            <a:br>
              <a:rPr lang="en-US" sz="2800" dirty="0" smtClean="0">
                <a:solidFill>
                  <a:schemeClr val="accent5"/>
                </a:solidFill>
              </a:rPr>
            </a:br>
            <a:r>
              <a:rPr lang="en-US" sz="2800" dirty="0" smtClean="0">
                <a:solidFill>
                  <a:schemeClr val="accent5"/>
                </a:solidFill>
              </a:rPr>
              <a:t/>
            </a:r>
            <a:br>
              <a:rPr lang="en-US" sz="2800" dirty="0" smtClean="0">
                <a:solidFill>
                  <a:schemeClr val="accent5"/>
                </a:solidFill>
              </a:rPr>
            </a:br>
            <a:r>
              <a:rPr lang="en-US" sz="2800" dirty="0">
                <a:solidFill>
                  <a:schemeClr val="accent5"/>
                </a:solidFill>
              </a:rPr>
              <a:t/>
            </a:r>
            <a:br>
              <a:rPr lang="en-US" sz="2800" dirty="0">
                <a:solidFill>
                  <a:schemeClr val="accent5"/>
                </a:solidFill>
              </a:rPr>
            </a:br>
            <a:endParaRPr lang="en-US" sz="2800" dirty="0"/>
          </a:p>
        </p:txBody>
      </p:sp>
      <p:sp>
        <p:nvSpPr>
          <p:cNvPr id="3" name="Rectangle 2"/>
          <p:cNvSpPr/>
          <p:nvPr/>
        </p:nvSpPr>
        <p:spPr>
          <a:xfrm>
            <a:off x="514350" y="4234160"/>
            <a:ext cx="8839200" cy="1815882"/>
          </a:xfrm>
          <a:prstGeom prst="rect">
            <a:avLst/>
          </a:prstGeom>
        </p:spPr>
        <p:txBody>
          <a:bodyPr wrap="square">
            <a:spAutoFit/>
          </a:bodyPr>
          <a:lstStyle/>
          <a:p>
            <a:r>
              <a:rPr lang="en-US" sz="2800" dirty="0">
                <a:solidFill>
                  <a:srgbClr val="0070C0"/>
                </a:solidFill>
              </a:rPr>
              <a:t>No, the request for James to respect his housemates would not be considered a limitation.  </a:t>
            </a:r>
            <a:r>
              <a:rPr lang="en-US" sz="2800" dirty="0" smtClean="0">
                <a:solidFill>
                  <a:srgbClr val="0070C0"/>
                </a:solidFill>
              </a:rPr>
              <a:t>In this scenario above, this has been presented as </a:t>
            </a:r>
            <a:r>
              <a:rPr lang="en-US" sz="2800" dirty="0">
                <a:solidFill>
                  <a:srgbClr val="0070C0"/>
                </a:solidFill>
              </a:rPr>
              <a:t>a request, not a requirement. </a:t>
            </a:r>
            <a:endParaRPr lang="en-US" sz="2800" dirty="0"/>
          </a:p>
        </p:txBody>
      </p:sp>
    </p:spTree>
    <p:extLst>
      <p:ext uri="{BB962C8B-B14F-4D97-AF65-F5344CB8AC3E}">
        <p14:creationId xmlns:p14="http://schemas.microsoft.com/office/powerpoint/2010/main" val="2526794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pPr algn="ctr"/>
            <a:r>
              <a:rPr lang="en-US" u="sng" dirty="0" smtClean="0"/>
              <a:t>Fourth Section:</a:t>
            </a:r>
            <a:br>
              <a:rPr lang="en-US" u="sng" dirty="0" smtClean="0"/>
            </a:br>
            <a:r>
              <a:rPr lang="en-US" u="sng" dirty="0" smtClean="0"/>
              <a:t>Visitors</a:t>
            </a:r>
            <a:endParaRPr lang="en-US" u="sng" dirty="0"/>
          </a:p>
        </p:txBody>
      </p:sp>
      <p:sp>
        <p:nvSpPr>
          <p:cNvPr id="4" name="Subtitle 3"/>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92023661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125" y="266701"/>
            <a:ext cx="9486900" cy="2590799"/>
          </a:xfrm>
        </p:spPr>
        <p:txBody>
          <a:bodyPr>
            <a:normAutofit fontScale="90000"/>
          </a:bodyPr>
          <a:lstStyle/>
          <a:p>
            <a:pPr lvl="0"/>
            <a:r>
              <a:rPr lang="en-US" sz="3100" dirty="0">
                <a:solidFill>
                  <a:schemeClr val="tx1"/>
                </a:solidFill>
              </a:rPr>
              <a:t>Taylor is extremely social and meets new friends everywhere she goes.  One of Taylor’s new friends she met at the bus depot shows up at the home at 2 am.  Taylor’s provider refuses to allow the new friend to come into the </a:t>
            </a:r>
            <a:r>
              <a:rPr lang="en-US" sz="3100" dirty="0" smtClean="0">
                <a:solidFill>
                  <a:schemeClr val="tx1"/>
                </a:solidFill>
              </a:rPr>
              <a:t>home</a:t>
            </a:r>
            <a:r>
              <a:rPr lang="en-US" sz="3100" dirty="0" smtClean="0">
                <a:solidFill>
                  <a:schemeClr val="tx1"/>
                </a:solidFill>
              </a:rPr>
              <a:t>.</a:t>
            </a:r>
            <a:r>
              <a:rPr lang="en-US" sz="3100" dirty="0" smtClean="0"/>
              <a:t/>
            </a:r>
            <a:br>
              <a:rPr lang="en-US" sz="3100" dirty="0" smtClean="0"/>
            </a:br>
            <a:r>
              <a:rPr lang="en-US" sz="3100" dirty="0"/>
              <a:t>	</a:t>
            </a:r>
            <a:r>
              <a:rPr lang="en-US" sz="3100" dirty="0" smtClean="0"/>
              <a:t>												</a:t>
            </a:r>
            <a:r>
              <a:rPr lang="en-US" sz="3100" dirty="0" smtClean="0"/>
              <a:t>		</a:t>
            </a:r>
            <a:r>
              <a:rPr lang="en-US" sz="3100" dirty="0" smtClean="0">
                <a:solidFill>
                  <a:schemeClr val="accent5"/>
                </a:solidFill>
              </a:rPr>
              <a:t>Limitation?</a:t>
            </a:r>
            <a:r>
              <a:rPr lang="en-US" sz="2800" dirty="0" smtClean="0">
                <a:solidFill>
                  <a:schemeClr val="accent5"/>
                </a:solidFill>
              </a:rPr>
              <a:t/>
            </a:r>
            <a:br>
              <a:rPr lang="en-US" sz="2800" dirty="0" smtClean="0">
                <a:solidFill>
                  <a:schemeClr val="accent5"/>
                </a:solidFill>
              </a:rPr>
            </a:br>
            <a:r>
              <a:rPr lang="en-US" sz="2800" dirty="0">
                <a:solidFill>
                  <a:schemeClr val="accent5"/>
                </a:solidFill>
              </a:rPr>
              <a:t/>
            </a:r>
            <a:br>
              <a:rPr lang="en-US" sz="2800" dirty="0">
                <a:solidFill>
                  <a:schemeClr val="accent5"/>
                </a:solidFill>
              </a:rPr>
            </a:br>
            <a:endParaRPr lang="en-US" sz="2800" dirty="0">
              <a:solidFill>
                <a:schemeClr val="accent5"/>
              </a:solidFill>
            </a:endParaRPr>
          </a:p>
        </p:txBody>
      </p:sp>
      <p:sp>
        <p:nvSpPr>
          <p:cNvPr id="3" name="Rectangle 2"/>
          <p:cNvSpPr/>
          <p:nvPr/>
        </p:nvSpPr>
        <p:spPr>
          <a:xfrm>
            <a:off x="238125" y="3072348"/>
            <a:ext cx="9601200" cy="3785652"/>
          </a:xfrm>
          <a:prstGeom prst="rect">
            <a:avLst/>
          </a:prstGeom>
        </p:spPr>
        <p:txBody>
          <a:bodyPr wrap="square">
            <a:spAutoFit/>
          </a:bodyPr>
          <a:lstStyle/>
          <a:p>
            <a:r>
              <a:rPr lang="en-US" sz="2400" dirty="0">
                <a:solidFill>
                  <a:srgbClr val="0070C0"/>
                </a:solidFill>
              </a:rPr>
              <a:t>No, in this particular situation, the provider is likely applying a reasonable, prudent person standard to </a:t>
            </a:r>
            <a:r>
              <a:rPr lang="en-US" sz="2400" dirty="0" smtClean="0">
                <a:solidFill>
                  <a:srgbClr val="0070C0"/>
                </a:solidFill>
              </a:rPr>
              <a:t>address </a:t>
            </a:r>
            <a:r>
              <a:rPr lang="en-US" sz="2400" dirty="0">
                <a:solidFill>
                  <a:srgbClr val="0070C0"/>
                </a:solidFill>
              </a:rPr>
              <a:t>safety in an unanticipated event.  The provider had no way of knowing a person they have never met before would show up at the home in the middle of the night.  The provider is responsible to address safety for the household.  The provider may deny entry to the home to a stranger in the middle of night to address safety.  This practice may not result in a blanket policy such as a refusal to open the door after a certain </a:t>
            </a:r>
            <a:r>
              <a:rPr lang="en-US" sz="2400" dirty="0" smtClean="0">
                <a:solidFill>
                  <a:srgbClr val="0070C0"/>
                </a:solidFill>
              </a:rPr>
              <a:t>hour as general </a:t>
            </a:r>
            <a:r>
              <a:rPr lang="en-US" sz="2400" dirty="0">
                <a:solidFill>
                  <a:srgbClr val="0070C0"/>
                </a:solidFill>
              </a:rPr>
              <a:t>restrictions about </a:t>
            </a:r>
            <a:r>
              <a:rPr lang="en-US" sz="2400" dirty="0" smtClean="0">
                <a:solidFill>
                  <a:srgbClr val="0070C0"/>
                </a:solidFill>
              </a:rPr>
              <a:t>visitors </a:t>
            </a:r>
            <a:r>
              <a:rPr lang="en-US" sz="2400" dirty="0">
                <a:solidFill>
                  <a:srgbClr val="0070C0"/>
                </a:solidFill>
              </a:rPr>
              <a:t>are considered IBL’s.</a:t>
            </a:r>
            <a:endParaRPr lang="en-US" sz="2400" dirty="0"/>
          </a:p>
        </p:txBody>
      </p:sp>
    </p:spTree>
    <p:extLst>
      <p:ext uri="{BB962C8B-B14F-4D97-AF65-F5344CB8AC3E}">
        <p14:creationId xmlns:p14="http://schemas.microsoft.com/office/powerpoint/2010/main" val="3863092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6224" y="200026"/>
            <a:ext cx="9705975" cy="4286250"/>
          </a:xfrm>
        </p:spPr>
        <p:txBody>
          <a:bodyPr>
            <a:normAutofit fontScale="90000"/>
          </a:bodyPr>
          <a:lstStyle/>
          <a:p>
            <a:pPr lvl="0"/>
            <a:r>
              <a:rPr lang="en-US" sz="3100" dirty="0" err="1">
                <a:solidFill>
                  <a:schemeClr val="tx1"/>
                </a:solidFill>
              </a:rPr>
              <a:t>Kimmie</a:t>
            </a:r>
            <a:r>
              <a:rPr lang="en-US" sz="3100" dirty="0">
                <a:solidFill>
                  <a:schemeClr val="tx1"/>
                </a:solidFill>
              </a:rPr>
              <a:t> is a very spontaneous individual and often invites guests to the home when there are other activities planned or others in the home are having guests which has led to conflicts among the housemates.  </a:t>
            </a:r>
            <a:r>
              <a:rPr lang="en-US" sz="3100" dirty="0" err="1">
                <a:solidFill>
                  <a:schemeClr val="tx1"/>
                </a:solidFill>
              </a:rPr>
              <a:t>Kimmie’s</a:t>
            </a:r>
            <a:r>
              <a:rPr lang="en-US" sz="3100" dirty="0">
                <a:solidFill>
                  <a:schemeClr val="tx1"/>
                </a:solidFill>
              </a:rPr>
              <a:t> provider helps </a:t>
            </a:r>
            <a:r>
              <a:rPr lang="en-US" sz="3100" dirty="0" err="1">
                <a:solidFill>
                  <a:schemeClr val="tx1"/>
                </a:solidFill>
              </a:rPr>
              <a:t>Kimmie</a:t>
            </a:r>
            <a:r>
              <a:rPr lang="en-US" sz="3100" dirty="0">
                <a:solidFill>
                  <a:schemeClr val="tx1"/>
                </a:solidFill>
              </a:rPr>
              <a:t> identify optimal times to have guests, such as when others may be away from the home or when the provider can help arrange for or support an activity such as pizza and a movie or a craft project that </a:t>
            </a:r>
            <a:r>
              <a:rPr lang="en-US" sz="3100" dirty="0" err="1">
                <a:solidFill>
                  <a:schemeClr val="tx1"/>
                </a:solidFill>
              </a:rPr>
              <a:t>Kimmie</a:t>
            </a:r>
            <a:r>
              <a:rPr lang="en-US" sz="3100" dirty="0">
                <a:solidFill>
                  <a:schemeClr val="tx1"/>
                </a:solidFill>
              </a:rPr>
              <a:t> can enjoy with her guest</a:t>
            </a:r>
            <a:r>
              <a:rPr lang="en-US" sz="3100" dirty="0" smtClean="0">
                <a:solidFill>
                  <a:schemeClr val="tx1"/>
                </a:solidFill>
              </a:rPr>
              <a:t>.</a:t>
            </a:r>
            <a:r>
              <a:rPr lang="en-US" sz="3100" dirty="0">
                <a:solidFill>
                  <a:schemeClr val="tx1"/>
                </a:solidFill>
              </a:rPr>
              <a:t/>
            </a:r>
            <a:br>
              <a:rPr lang="en-US" sz="3100" dirty="0">
                <a:solidFill>
                  <a:schemeClr val="tx1"/>
                </a:solidFill>
              </a:rPr>
            </a:br>
            <a:r>
              <a:rPr lang="en-US" sz="3100" dirty="0" smtClean="0">
                <a:solidFill>
                  <a:schemeClr val="tx1"/>
                </a:solidFill>
              </a:rPr>
              <a:t>													</a:t>
            </a:r>
            <a:r>
              <a:rPr lang="en-US" sz="3100" dirty="0" smtClean="0">
                <a:solidFill>
                  <a:schemeClr val="tx1"/>
                </a:solidFill>
              </a:rPr>
              <a:t>		</a:t>
            </a:r>
            <a:r>
              <a:rPr lang="en-US" sz="3100" dirty="0" smtClean="0">
                <a:solidFill>
                  <a:schemeClr val="accent5"/>
                </a:solidFill>
              </a:rPr>
              <a:t>Limitation?</a:t>
            </a:r>
            <a:r>
              <a:rPr lang="en-US" sz="2800" dirty="0" smtClean="0">
                <a:solidFill>
                  <a:schemeClr val="accent5"/>
                </a:solidFill>
              </a:rPr>
              <a:t/>
            </a:r>
            <a:br>
              <a:rPr lang="en-US" sz="2800" dirty="0" smtClean="0">
                <a:solidFill>
                  <a:schemeClr val="accent5"/>
                </a:solidFill>
              </a:rPr>
            </a:br>
            <a:r>
              <a:rPr lang="en-US" sz="2800" dirty="0">
                <a:solidFill>
                  <a:schemeClr val="accent5"/>
                </a:solidFill>
              </a:rPr>
              <a:t/>
            </a:r>
            <a:br>
              <a:rPr lang="en-US" sz="2800" dirty="0">
                <a:solidFill>
                  <a:schemeClr val="accent5"/>
                </a:solidFill>
              </a:rPr>
            </a:br>
            <a:r>
              <a:rPr lang="en-US" dirty="0"/>
              <a:t/>
            </a:r>
            <a:br>
              <a:rPr lang="en-US" dirty="0"/>
            </a:br>
            <a:endParaRPr lang="en-US" dirty="0"/>
          </a:p>
        </p:txBody>
      </p:sp>
      <p:sp>
        <p:nvSpPr>
          <p:cNvPr id="3" name="Rectangle 2"/>
          <p:cNvSpPr/>
          <p:nvPr/>
        </p:nvSpPr>
        <p:spPr>
          <a:xfrm>
            <a:off x="342899" y="4695736"/>
            <a:ext cx="9572624" cy="1815882"/>
          </a:xfrm>
          <a:prstGeom prst="rect">
            <a:avLst/>
          </a:prstGeom>
        </p:spPr>
        <p:txBody>
          <a:bodyPr wrap="square">
            <a:spAutoFit/>
          </a:bodyPr>
          <a:lstStyle/>
          <a:p>
            <a:r>
              <a:rPr lang="en-US" sz="2800" dirty="0">
                <a:solidFill>
                  <a:srgbClr val="0070C0"/>
                </a:solidFill>
              </a:rPr>
              <a:t>No, this is not an IBL.  The provider is employing proactive supports by helping </a:t>
            </a:r>
            <a:r>
              <a:rPr lang="en-US" sz="2800" dirty="0" err="1">
                <a:solidFill>
                  <a:srgbClr val="0070C0"/>
                </a:solidFill>
              </a:rPr>
              <a:t>Kimmie</a:t>
            </a:r>
            <a:r>
              <a:rPr lang="en-US" sz="2800" dirty="0">
                <a:solidFill>
                  <a:srgbClr val="0070C0"/>
                </a:solidFill>
              </a:rPr>
              <a:t> identify optimal times to have a guest.  </a:t>
            </a:r>
            <a:r>
              <a:rPr lang="en-US" sz="2800" dirty="0" err="1">
                <a:solidFill>
                  <a:srgbClr val="0070C0"/>
                </a:solidFill>
              </a:rPr>
              <a:t>Kimmie</a:t>
            </a:r>
            <a:r>
              <a:rPr lang="en-US" sz="2800" dirty="0">
                <a:solidFill>
                  <a:srgbClr val="0070C0"/>
                </a:solidFill>
              </a:rPr>
              <a:t> is not being restricted from having guests at a particular time.</a:t>
            </a:r>
            <a:endParaRPr lang="en-US" sz="2800" dirty="0"/>
          </a:p>
        </p:txBody>
      </p:sp>
    </p:spTree>
    <p:extLst>
      <p:ext uri="{BB962C8B-B14F-4D97-AF65-F5344CB8AC3E}">
        <p14:creationId xmlns:p14="http://schemas.microsoft.com/office/powerpoint/2010/main" val="4047431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133" y="971550"/>
            <a:ext cx="10124017" cy="2371725"/>
          </a:xfrm>
        </p:spPr>
        <p:txBody>
          <a:bodyPr>
            <a:normAutofit fontScale="90000"/>
          </a:bodyPr>
          <a:lstStyle/>
          <a:p>
            <a:pPr lvl="0"/>
            <a:r>
              <a:rPr lang="en-US" sz="3100" dirty="0">
                <a:solidFill>
                  <a:schemeClr val="tx1"/>
                </a:solidFill>
              </a:rPr>
              <a:t>The provider asks Victor to notify him whenever he has a guest in the home.  Sometimes guests are asked for identification</a:t>
            </a:r>
            <a:r>
              <a:rPr lang="en-US" sz="3100" dirty="0" smtClean="0">
                <a:solidFill>
                  <a:schemeClr val="tx1"/>
                </a:solidFill>
              </a:rPr>
              <a:t>.</a:t>
            </a:r>
            <a:r>
              <a:rPr lang="en-US" sz="3100" dirty="0">
                <a:solidFill>
                  <a:schemeClr val="tx1"/>
                </a:solidFill>
              </a:rPr>
              <a:t/>
            </a:r>
            <a:br>
              <a:rPr lang="en-US" sz="3100" dirty="0">
                <a:solidFill>
                  <a:schemeClr val="tx1"/>
                </a:solidFill>
              </a:rPr>
            </a:br>
            <a:r>
              <a:rPr lang="en-US" sz="3100" dirty="0" smtClean="0">
                <a:solidFill>
                  <a:schemeClr val="tx1"/>
                </a:solidFill>
              </a:rPr>
              <a:t/>
            </a:r>
            <a:br>
              <a:rPr lang="en-US" sz="3100" dirty="0" smtClean="0">
                <a:solidFill>
                  <a:schemeClr val="tx1"/>
                </a:solidFill>
              </a:rPr>
            </a:br>
            <a:r>
              <a:rPr lang="en-US" sz="3100" dirty="0" smtClean="0">
                <a:solidFill>
                  <a:schemeClr val="tx1"/>
                </a:solidFill>
              </a:rPr>
              <a:t>													</a:t>
            </a:r>
            <a:r>
              <a:rPr lang="en-US" sz="3100" dirty="0" smtClean="0">
                <a:solidFill>
                  <a:schemeClr val="tx1"/>
                </a:solidFill>
              </a:rPr>
              <a:t>				</a:t>
            </a:r>
            <a:r>
              <a:rPr lang="en-US" sz="3100" dirty="0" smtClean="0">
                <a:solidFill>
                  <a:schemeClr val="accent5"/>
                </a:solidFill>
              </a:rPr>
              <a:t>Limitation?</a:t>
            </a:r>
            <a:r>
              <a:rPr lang="en-US" sz="2800" dirty="0" smtClean="0">
                <a:solidFill>
                  <a:schemeClr val="accent5"/>
                </a:solidFill>
              </a:rPr>
              <a:t/>
            </a:r>
            <a:br>
              <a:rPr lang="en-US" sz="2800" dirty="0" smtClean="0">
                <a:solidFill>
                  <a:schemeClr val="accent5"/>
                </a:solidFill>
              </a:rPr>
            </a:br>
            <a:r>
              <a:rPr lang="en-US" sz="2800" dirty="0">
                <a:solidFill>
                  <a:schemeClr val="accent5"/>
                </a:solidFill>
              </a:rPr>
              <a:t/>
            </a:r>
            <a:br>
              <a:rPr lang="en-US" sz="2800" dirty="0">
                <a:solidFill>
                  <a:schemeClr val="accent5"/>
                </a:solidFill>
              </a:rPr>
            </a:br>
            <a:r>
              <a:rPr lang="en-US" dirty="0">
                <a:solidFill>
                  <a:schemeClr val="accent5"/>
                </a:solidFill>
              </a:rPr>
              <a:t/>
            </a:r>
            <a:br>
              <a:rPr lang="en-US" dirty="0">
                <a:solidFill>
                  <a:schemeClr val="accent5"/>
                </a:solidFill>
              </a:rPr>
            </a:br>
            <a:endParaRPr lang="en-US" dirty="0">
              <a:solidFill>
                <a:schemeClr val="accent5"/>
              </a:solidFill>
            </a:endParaRPr>
          </a:p>
        </p:txBody>
      </p:sp>
      <p:sp>
        <p:nvSpPr>
          <p:cNvPr id="3" name="Rectangle 2"/>
          <p:cNvSpPr/>
          <p:nvPr/>
        </p:nvSpPr>
        <p:spPr>
          <a:xfrm>
            <a:off x="295275" y="3814286"/>
            <a:ext cx="9639300" cy="2246769"/>
          </a:xfrm>
          <a:prstGeom prst="rect">
            <a:avLst/>
          </a:prstGeom>
        </p:spPr>
        <p:txBody>
          <a:bodyPr wrap="square">
            <a:spAutoFit/>
          </a:bodyPr>
          <a:lstStyle/>
          <a:p>
            <a:r>
              <a:rPr lang="en-US" sz="2800" dirty="0">
                <a:solidFill>
                  <a:srgbClr val="0070C0"/>
                </a:solidFill>
              </a:rPr>
              <a:t>No, this is not an Individually-Based Limitation.  Providers have the responsibility to know who is in the home and to maintain a safe environment.  Providers may ask guests to identify themselves.  These practices are not considered  IBL’s.</a:t>
            </a:r>
            <a:endParaRPr lang="en-US" sz="2800" dirty="0"/>
          </a:p>
        </p:txBody>
      </p:sp>
    </p:spTree>
    <p:extLst>
      <p:ext uri="{BB962C8B-B14F-4D97-AF65-F5344CB8AC3E}">
        <p14:creationId xmlns:p14="http://schemas.microsoft.com/office/powerpoint/2010/main" val="2705817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3008" y="171450"/>
            <a:ext cx="9466791" cy="2790826"/>
          </a:xfrm>
        </p:spPr>
        <p:txBody>
          <a:bodyPr>
            <a:normAutofit fontScale="90000"/>
          </a:bodyPr>
          <a:lstStyle/>
          <a:p>
            <a:pPr lvl="0"/>
            <a:r>
              <a:rPr lang="en-US" sz="3100" dirty="0" smtClean="0">
                <a:solidFill>
                  <a:schemeClr val="tx1"/>
                </a:solidFill>
              </a:rPr>
              <a:t/>
            </a:r>
            <a:br>
              <a:rPr lang="en-US" sz="3100" dirty="0" smtClean="0">
                <a:solidFill>
                  <a:schemeClr val="tx1"/>
                </a:solidFill>
              </a:rPr>
            </a:br>
            <a:r>
              <a:rPr lang="en-US" sz="3100" dirty="0" smtClean="0">
                <a:solidFill>
                  <a:schemeClr val="tx1"/>
                </a:solidFill>
              </a:rPr>
              <a:t>Donna’s provider requires 24-hour advance notice for overnight </a:t>
            </a:r>
            <a:r>
              <a:rPr lang="en-US" sz="3100" dirty="0" smtClean="0">
                <a:solidFill>
                  <a:schemeClr val="tx1"/>
                </a:solidFill>
              </a:rPr>
              <a:t>guests.</a:t>
            </a:r>
            <a:br>
              <a:rPr lang="en-US" sz="3100" dirty="0" smtClean="0">
                <a:solidFill>
                  <a:schemeClr val="tx1"/>
                </a:solidFill>
              </a:rPr>
            </a:br>
            <a:r>
              <a:rPr lang="en-US" sz="3100" dirty="0" smtClean="0">
                <a:solidFill>
                  <a:schemeClr val="tx1"/>
                </a:solidFill>
              </a:rPr>
              <a:t/>
            </a:r>
            <a:br>
              <a:rPr lang="en-US" sz="3100" dirty="0" smtClean="0">
                <a:solidFill>
                  <a:schemeClr val="tx1"/>
                </a:solidFill>
              </a:rPr>
            </a:br>
            <a:r>
              <a:rPr lang="en-US" sz="3100" dirty="0" smtClean="0">
                <a:solidFill>
                  <a:schemeClr val="tx1"/>
                </a:solidFill>
              </a:rPr>
              <a:t>	</a:t>
            </a:r>
            <a:r>
              <a:rPr lang="en-US" sz="3100" dirty="0" smtClean="0">
                <a:solidFill>
                  <a:schemeClr val="tx1"/>
                </a:solidFill>
              </a:rPr>
              <a:t>												</a:t>
            </a:r>
            <a:r>
              <a:rPr lang="en-US" sz="3100" dirty="0" smtClean="0">
                <a:solidFill>
                  <a:schemeClr val="accent5"/>
                </a:solidFill>
              </a:rPr>
              <a:t>Limitation</a:t>
            </a:r>
            <a:r>
              <a:rPr lang="en-US" sz="3100" dirty="0" smtClean="0">
                <a:solidFill>
                  <a:schemeClr val="accent5"/>
                </a:solidFill>
              </a:rPr>
              <a:t>?</a:t>
            </a:r>
            <a:r>
              <a:rPr lang="en-US" dirty="0" smtClean="0">
                <a:solidFill>
                  <a:schemeClr val="accent5"/>
                </a:solidFill>
              </a:rPr>
              <a:t/>
            </a:r>
            <a:br>
              <a:rPr lang="en-US" dirty="0" smtClean="0">
                <a:solidFill>
                  <a:schemeClr val="accent5"/>
                </a:solidFill>
              </a:rPr>
            </a:br>
            <a:r>
              <a:rPr lang="en-US" dirty="0" smtClean="0">
                <a:solidFill>
                  <a:schemeClr val="accent5"/>
                </a:solidFill>
              </a:rPr>
              <a:t/>
            </a:r>
            <a:br>
              <a:rPr lang="en-US" dirty="0" smtClean="0">
                <a:solidFill>
                  <a:schemeClr val="accent5"/>
                </a:solidFill>
              </a:rPr>
            </a:br>
            <a:r>
              <a:rPr lang="en-US" dirty="0">
                <a:solidFill>
                  <a:schemeClr val="accent5"/>
                </a:solidFill>
              </a:rPr>
              <a:t/>
            </a:r>
            <a:br>
              <a:rPr lang="en-US" dirty="0">
                <a:solidFill>
                  <a:schemeClr val="accent5"/>
                </a:solidFill>
              </a:rPr>
            </a:br>
            <a:r>
              <a:rPr lang="en-US" dirty="0">
                <a:solidFill>
                  <a:schemeClr val="accent5"/>
                </a:solidFill>
              </a:rPr>
              <a:t/>
            </a:r>
            <a:br>
              <a:rPr lang="en-US" dirty="0">
                <a:solidFill>
                  <a:schemeClr val="accent5"/>
                </a:solidFill>
              </a:rPr>
            </a:br>
            <a:endParaRPr lang="en-US" dirty="0">
              <a:solidFill>
                <a:schemeClr val="accent5"/>
              </a:solidFill>
            </a:endParaRPr>
          </a:p>
        </p:txBody>
      </p:sp>
      <p:sp>
        <p:nvSpPr>
          <p:cNvPr id="3" name="Rectangle 2"/>
          <p:cNvSpPr/>
          <p:nvPr/>
        </p:nvSpPr>
        <p:spPr>
          <a:xfrm>
            <a:off x="296332" y="2874913"/>
            <a:ext cx="9600142" cy="3539430"/>
          </a:xfrm>
          <a:prstGeom prst="rect">
            <a:avLst/>
          </a:prstGeom>
        </p:spPr>
        <p:txBody>
          <a:bodyPr wrap="square">
            <a:spAutoFit/>
          </a:bodyPr>
          <a:lstStyle/>
          <a:p>
            <a:r>
              <a:rPr lang="en-US" sz="2800" dirty="0">
                <a:solidFill>
                  <a:srgbClr val="0070C0"/>
                </a:solidFill>
              </a:rPr>
              <a:t>Yes, this would be considered an IBL, however, it is questionable.  There would need to be a specific health and safety issue specific to Donna to place a restriction on her ability to have a guest without 24-hour advance notice.</a:t>
            </a:r>
            <a:br>
              <a:rPr lang="en-US" sz="2800" dirty="0">
                <a:solidFill>
                  <a:srgbClr val="0070C0"/>
                </a:solidFill>
              </a:rPr>
            </a:br>
            <a:r>
              <a:rPr lang="en-US" sz="2800" dirty="0">
                <a:solidFill>
                  <a:srgbClr val="0070C0"/>
                </a:solidFill>
              </a:rPr>
              <a:t/>
            </a:r>
            <a:br>
              <a:rPr lang="en-US" sz="2800" dirty="0">
                <a:solidFill>
                  <a:srgbClr val="0070C0"/>
                </a:solidFill>
              </a:rPr>
            </a:br>
            <a:r>
              <a:rPr lang="en-US" sz="2800" dirty="0">
                <a:solidFill>
                  <a:srgbClr val="0070C0"/>
                </a:solidFill>
              </a:rPr>
              <a:t>If </a:t>
            </a:r>
            <a:r>
              <a:rPr lang="en-US" sz="2800" dirty="0" smtClean="0">
                <a:solidFill>
                  <a:srgbClr val="0070C0"/>
                </a:solidFill>
              </a:rPr>
              <a:t>in the scenario above the word “requires</a:t>
            </a:r>
            <a:r>
              <a:rPr lang="en-US" sz="2800" dirty="0">
                <a:solidFill>
                  <a:srgbClr val="0070C0"/>
                </a:solidFill>
              </a:rPr>
              <a:t>” is changed to “request”, this would not be a limitation at all.</a:t>
            </a:r>
            <a:endParaRPr lang="en-US" sz="2800" dirty="0"/>
          </a:p>
        </p:txBody>
      </p:sp>
    </p:spTree>
    <p:extLst>
      <p:ext uri="{BB962C8B-B14F-4D97-AF65-F5344CB8AC3E}">
        <p14:creationId xmlns:p14="http://schemas.microsoft.com/office/powerpoint/2010/main" val="2164877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1084" y="123825"/>
            <a:ext cx="9381066" cy="3371850"/>
          </a:xfrm>
        </p:spPr>
        <p:txBody>
          <a:bodyPr>
            <a:normAutofit fontScale="90000"/>
          </a:bodyPr>
          <a:lstStyle/>
          <a:p>
            <a:pPr lvl="0"/>
            <a:r>
              <a:rPr lang="en-US" dirty="0" smtClean="0">
                <a:solidFill>
                  <a:schemeClr val="tx1"/>
                </a:solidFill>
              </a:rPr>
              <a:t/>
            </a:r>
            <a:br>
              <a:rPr lang="en-US" dirty="0" smtClean="0">
                <a:solidFill>
                  <a:schemeClr val="tx1"/>
                </a:solidFill>
              </a:rPr>
            </a:br>
            <a:r>
              <a:rPr lang="en-US" sz="3200" dirty="0" smtClean="0">
                <a:solidFill>
                  <a:schemeClr val="tx1"/>
                </a:solidFill>
              </a:rPr>
              <a:t>Frank’s behavior support plan identifies risks with contact with minors.  Frank is restricted from bringing minors into the home.</a:t>
            </a:r>
            <a:r>
              <a:rPr lang="en-US" dirty="0" smtClean="0">
                <a:solidFill>
                  <a:schemeClr val="tx1"/>
                </a:solidFill>
              </a:rPr>
              <a:t/>
            </a:r>
            <a:br>
              <a:rPr lang="en-US" dirty="0" smtClean="0">
                <a:solidFill>
                  <a:schemeClr val="tx1"/>
                </a:solidFill>
              </a:rPr>
            </a:br>
            <a:r>
              <a:rPr lang="en-US" dirty="0" smtClean="0">
                <a:solidFill>
                  <a:schemeClr val="tx1"/>
                </a:solidFill>
              </a:rPr>
              <a:t/>
            </a:r>
            <a:br>
              <a:rPr lang="en-US" dirty="0" smtClean="0">
                <a:solidFill>
                  <a:schemeClr val="tx1"/>
                </a:solidFill>
              </a:rPr>
            </a:br>
            <a:r>
              <a:rPr lang="en-US" dirty="0" smtClean="0">
                <a:solidFill>
                  <a:schemeClr val="tx1"/>
                </a:solidFill>
              </a:rPr>
              <a:t>													</a:t>
            </a:r>
            <a:r>
              <a:rPr lang="en-US" dirty="0" smtClean="0">
                <a:solidFill>
                  <a:schemeClr val="accent5"/>
                </a:solidFill>
              </a:rPr>
              <a:t>Limitation</a:t>
            </a:r>
            <a:r>
              <a:rPr lang="en-US" dirty="0" smtClean="0">
                <a:solidFill>
                  <a:schemeClr val="accent5"/>
                </a:solidFill>
              </a:rPr>
              <a:t>?</a:t>
            </a:r>
            <a:br>
              <a:rPr lang="en-US" dirty="0" smtClean="0">
                <a:solidFill>
                  <a:schemeClr val="accent5"/>
                </a:solidFill>
              </a:rPr>
            </a:br>
            <a:r>
              <a:rPr lang="en-US" dirty="0">
                <a:solidFill>
                  <a:schemeClr val="accent5"/>
                </a:solidFill>
              </a:rPr>
              <a:t/>
            </a:r>
            <a:br>
              <a:rPr lang="en-US" dirty="0">
                <a:solidFill>
                  <a:schemeClr val="accent5"/>
                </a:solidFill>
              </a:rPr>
            </a:br>
            <a:r>
              <a:rPr lang="en-US" dirty="0">
                <a:solidFill>
                  <a:schemeClr val="accent5"/>
                </a:solidFill>
              </a:rPr>
              <a:t/>
            </a:r>
            <a:br>
              <a:rPr lang="en-US" dirty="0">
                <a:solidFill>
                  <a:schemeClr val="accent5"/>
                </a:solidFill>
              </a:rPr>
            </a:br>
            <a:endParaRPr lang="en-US" dirty="0">
              <a:solidFill>
                <a:schemeClr val="accent5"/>
              </a:solidFill>
            </a:endParaRPr>
          </a:p>
        </p:txBody>
      </p:sp>
      <p:sp>
        <p:nvSpPr>
          <p:cNvPr id="3" name="Rectangle 2"/>
          <p:cNvSpPr/>
          <p:nvPr/>
        </p:nvSpPr>
        <p:spPr>
          <a:xfrm>
            <a:off x="201083" y="3370987"/>
            <a:ext cx="9828741" cy="2677656"/>
          </a:xfrm>
          <a:prstGeom prst="rect">
            <a:avLst/>
          </a:prstGeom>
        </p:spPr>
        <p:txBody>
          <a:bodyPr wrap="square">
            <a:spAutoFit/>
          </a:bodyPr>
          <a:lstStyle/>
          <a:p>
            <a:r>
              <a:rPr lang="en-US" sz="2800" dirty="0">
                <a:solidFill>
                  <a:srgbClr val="0070C0"/>
                </a:solidFill>
              </a:rPr>
              <a:t>Yes, this would be considered an Individually-Based Limitation because Frank is being restricted on which guests he may bring into the home.  The nature of risk and supports necessary may clearly justify the need for an IBL, but the individual </a:t>
            </a:r>
            <a:r>
              <a:rPr lang="en-US" sz="2800" dirty="0" smtClean="0">
                <a:solidFill>
                  <a:srgbClr val="0070C0"/>
                </a:solidFill>
              </a:rPr>
              <a:t>(or the individual’s guardian) must </a:t>
            </a:r>
            <a:r>
              <a:rPr lang="en-US" sz="2800" dirty="0">
                <a:solidFill>
                  <a:srgbClr val="0070C0"/>
                </a:solidFill>
              </a:rPr>
              <a:t>consent to the limitation being proposed.</a:t>
            </a:r>
            <a:endParaRPr lang="en-US" sz="2800" dirty="0"/>
          </a:p>
        </p:txBody>
      </p:sp>
    </p:spTree>
    <p:extLst>
      <p:ext uri="{BB962C8B-B14F-4D97-AF65-F5344CB8AC3E}">
        <p14:creationId xmlns:p14="http://schemas.microsoft.com/office/powerpoint/2010/main" val="124453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171451"/>
            <a:ext cx="9944100" cy="3438524"/>
          </a:xfrm>
        </p:spPr>
        <p:txBody>
          <a:bodyPr>
            <a:normAutofit fontScale="90000"/>
          </a:bodyPr>
          <a:lstStyle/>
          <a:p>
            <a:pPr lvl="0"/>
            <a:r>
              <a:rPr lang="en-US" sz="3100" dirty="0">
                <a:solidFill>
                  <a:schemeClr val="tx1"/>
                </a:solidFill>
              </a:rPr>
              <a:t>Marie’s family member visits the home on a regular basis and the family member has been found entering areas of the home without permission, including bedrooms of other residents or helping themselves to the fridge.  Marie’s family member is asked to limit their presence to the living room, bathroom, or Marie’s bedroom while visiting the home.</a:t>
            </a:r>
            <a:r>
              <a:rPr lang="en-US" sz="3100" dirty="0"/>
              <a:t/>
            </a:r>
            <a:br>
              <a:rPr lang="en-US" sz="3100" dirty="0"/>
            </a:br>
            <a:r>
              <a:rPr lang="en-US" sz="3100" dirty="0" smtClean="0"/>
              <a:t/>
            </a:r>
            <a:br>
              <a:rPr lang="en-US" sz="3100" dirty="0" smtClean="0"/>
            </a:br>
            <a:r>
              <a:rPr lang="en-US" sz="3100" dirty="0"/>
              <a:t>	</a:t>
            </a:r>
            <a:r>
              <a:rPr lang="en-US" sz="3100" dirty="0" smtClean="0"/>
              <a:t>											</a:t>
            </a:r>
            <a:r>
              <a:rPr lang="en-US" sz="3100" dirty="0" smtClean="0"/>
              <a:t>					</a:t>
            </a:r>
            <a:r>
              <a:rPr lang="en-US" sz="3100" dirty="0" smtClean="0">
                <a:solidFill>
                  <a:schemeClr val="accent5"/>
                </a:solidFill>
              </a:rPr>
              <a:t>Limitation?</a:t>
            </a:r>
            <a:r>
              <a:rPr lang="en-US" sz="2800" dirty="0" smtClean="0">
                <a:solidFill>
                  <a:schemeClr val="accent5"/>
                </a:solidFill>
              </a:rPr>
              <a:t/>
            </a:r>
            <a:br>
              <a:rPr lang="en-US" sz="2800" dirty="0" smtClean="0">
                <a:solidFill>
                  <a:schemeClr val="accent5"/>
                </a:solidFill>
              </a:rPr>
            </a:br>
            <a:r>
              <a:rPr lang="en-US" sz="2800" dirty="0">
                <a:solidFill>
                  <a:schemeClr val="accent5"/>
                </a:solidFill>
              </a:rPr>
              <a:t/>
            </a:r>
            <a:br>
              <a:rPr lang="en-US" sz="2800" dirty="0">
                <a:solidFill>
                  <a:schemeClr val="accent5"/>
                </a:solidFill>
              </a:rPr>
            </a:br>
            <a:endParaRPr lang="en-US" sz="2800" dirty="0">
              <a:solidFill>
                <a:schemeClr val="accent5"/>
              </a:solidFill>
            </a:endParaRPr>
          </a:p>
        </p:txBody>
      </p:sp>
      <p:sp>
        <p:nvSpPr>
          <p:cNvPr id="3" name="Rectangle 2"/>
          <p:cNvSpPr/>
          <p:nvPr/>
        </p:nvSpPr>
        <p:spPr>
          <a:xfrm>
            <a:off x="190500" y="3810000"/>
            <a:ext cx="9477375" cy="2677656"/>
          </a:xfrm>
          <a:prstGeom prst="rect">
            <a:avLst/>
          </a:prstGeom>
        </p:spPr>
        <p:txBody>
          <a:bodyPr wrap="square">
            <a:spAutoFit/>
          </a:bodyPr>
          <a:lstStyle/>
          <a:p>
            <a:r>
              <a:rPr lang="en-US" sz="2800" dirty="0">
                <a:solidFill>
                  <a:srgbClr val="0070C0"/>
                </a:solidFill>
              </a:rPr>
              <a:t>No, this request of the family member is not an Individually-Based Limitation.  The individual is not being restricted in their freedom to have a guest.  Guests of the individual are not entitled to the same rights and privileges as members of the household and may not be disruptive or intrusive to other household members.</a:t>
            </a:r>
            <a:endParaRPr lang="en-US" sz="2800" dirty="0"/>
          </a:p>
        </p:txBody>
      </p:sp>
    </p:spTree>
    <p:extLst>
      <p:ext uri="{BB962C8B-B14F-4D97-AF65-F5344CB8AC3E}">
        <p14:creationId xmlns:p14="http://schemas.microsoft.com/office/powerpoint/2010/main" val="3120875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14325" y="142875"/>
            <a:ext cx="8959677" cy="4505325"/>
          </a:xfrm>
        </p:spPr>
        <p:txBody>
          <a:bodyPr>
            <a:normAutofit fontScale="90000"/>
          </a:bodyPr>
          <a:lstStyle/>
          <a:p>
            <a:r>
              <a:rPr lang="en-US" dirty="0"/>
              <a:t/>
            </a:r>
            <a:br>
              <a:rPr lang="en-US" dirty="0"/>
            </a:br>
            <a:r>
              <a:rPr lang="en-US" sz="3100" dirty="0">
                <a:solidFill>
                  <a:schemeClr val="tx1"/>
                </a:solidFill>
              </a:rPr>
              <a:t>Angela is an individual who has been identified as being pre-diabetic.  Her doctor has recommended that she make changes to her diet and exercise to bring her weight down</a:t>
            </a:r>
            <a:r>
              <a:rPr lang="en-US" sz="3100" dirty="0" smtClean="0">
                <a:solidFill>
                  <a:schemeClr val="tx1"/>
                </a:solidFill>
              </a:rPr>
              <a:t>.</a:t>
            </a:r>
            <a:br>
              <a:rPr lang="en-US" sz="3100" dirty="0" smtClean="0">
                <a:solidFill>
                  <a:schemeClr val="tx1"/>
                </a:solidFill>
              </a:rPr>
            </a:br>
            <a:r>
              <a:rPr lang="en-US" sz="3100" dirty="0">
                <a:solidFill>
                  <a:schemeClr val="tx1"/>
                </a:solidFill>
              </a:rPr>
              <a:t/>
            </a:r>
            <a:br>
              <a:rPr lang="en-US" sz="3100" dirty="0">
                <a:solidFill>
                  <a:schemeClr val="tx1"/>
                </a:solidFill>
              </a:rPr>
            </a:br>
            <a:r>
              <a:rPr lang="en-US" sz="3100" dirty="0">
                <a:solidFill>
                  <a:schemeClr val="tx1"/>
                </a:solidFill>
              </a:rPr>
              <a:t>Angela decides that she wants to take control of her health.   She expresses her goal to lose weight by no longer eating junk food. </a:t>
            </a:r>
            <a:r>
              <a:rPr lang="en-US" sz="3100" dirty="0" smtClean="0">
                <a:solidFill>
                  <a:schemeClr val="tx1"/>
                </a:solidFill>
              </a:rPr>
              <a:t/>
            </a:r>
            <a:br>
              <a:rPr lang="en-US" sz="3100" dirty="0" smtClean="0">
                <a:solidFill>
                  <a:schemeClr val="tx1"/>
                </a:solidFill>
              </a:rPr>
            </a:br>
            <a:r>
              <a:rPr lang="en-US" sz="3100" dirty="0" smtClean="0">
                <a:solidFill>
                  <a:schemeClr val="tx1"/>
                </a:solidFill>
              </a:rPr>
              <a:t>													</a:t>
            </a:r>
            <a:r>
              <a:rPr lang="en-US" sz="3100" dirty="0" smtClean="0">
                <a:solidFill>
                  <a:schemeClr val="accent5"/>
                </a:solidFill>
              </a:rPr>
              <a:t>Limitation?</a:t>
            </a:r>
            <a:r>
              <a:rPr lang="en-US" sz="2800" dirty="0" smtClean="0">
                <a:solidFill>
                  <a:schemeClr val="accent5"/>
                </a:solidFill>
              </a:rPr>
              <a:t/>
            </a:r>
            <a:br>
              <a:rPr lang="en-US" sz="2800" dirty="0" smtClean="0">
                <a:solidFill>
                  <a:schemeClr val="accent5"/>
                </a:solidFill>
              </a:rPr>
            </a:br>
            <a:r>
              <a:rPr lang="en-US" sz="2800" dirty="0" smtClean="0">
                <a:solidFill>
                  <a:schemeClr val="accent5"/>
                </a:solidFill>
              </a:rPr>
              <a:t/>
            </a:r>
            <a:br>
              <a:rPr lang="en-US" sz="2800" dirty="0" smtClean="0">
                <a:solidFill>
                  <a:schemeClr val="accent5"/>
                </a:solidFill>
              </a:rPr>
            </a:br>
            <a:endParaRPr lang="en-US" sz="2000" dirty="0">
              <a:solidFill>
                <a:schemeClr val="accent5"/>
              </a:solidFill>
            </a:endParaRPr>
          </a:p>
        </p:txBody>
      </p:sp>
      <p:sp>
        <p:nvSpPr>
          <p:cNvPr id="2" name="Rectangle 1"/>
          <p:cNvSpPr/>
          <p:nvPr/>
        </p:nvSpPr>
        <p:spPr>
          <a:xfrm>
            <a:off x="314325" y="4944160"/>
            <a:ext cx="9258300" cy="954107"/>
          </a:xfrm>
          <a:prstGeom prst="rect">
            <a:avLst/>
          </a:prstGeom>
        </p:spPr>
        <p:txBody>
          <a:bodyPr wrap="square">
            <a:spAutoFit/>
          </a:bodyPr>
          <a:lstStyle/>
          <a:p>
            <a:r>
              <a:rPr lang="en-US" sz="2800" dirty="0">
                <a:solidFill>
                  <a:srgbClr val="0070C0"/>
                </a:solidFill>
              </a:rPr>
              <a:t>No, this is not a limitation.  Angela may receive support, but is able to choose what she eats.</a:t>
            </a:r>
            <a:endParaRPr lang="en-US" sz="2800" dirty="0"/>
          </a:p>
        </p:txBody>
      </p:sp>
    </p:spTree>
    <p:extLst>
      <p:ext uri="{BB962C8B-B14F-4D97-AF65-F5344CB8AC3E}">
        <p14:creationId xmlns:p14="http://schemas.microsoft.com/office/powerpoint/2010/main" val="143007324"/>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808" y="790575"/>
            <a:ext cx="9476317" cy="2990850"/>
          </a:xfrm>
        </p:spPr>
        <p:txBody>
          <a:bodyPr>
            <a:normAutofit fontScale="90000"/>
          </a:bodyPr>
          <a:lstStyle/>
          <a:p>
            <a:pPr lvl="0"/>
            <a:r>
              <a:rPr lang="en-US" sz="3100" dirty="0">
                <a:solidFill>
                  <a:schemeClr val="tx1"/>
                </a:solidFill>
              </a:rPr>
              <a:t>Jennifer’s guardian has directed that Jennifer be restricted from having members of the opposite sex be guests in her bedroom</a:t>
            </a:r>
            <a:r>
              <a:rPr lang="en-US" sz="3100" dirty="0" smtClean="0">
                <a:solidFill>
                  <a:schemeClr val="tx1"/>
                </a:solidFill>
              </a:rPr>
              <a:t>.</a:t>
            </a:r>
            <a:r>
              <a:rPr lang="en-US" sz="3100" dirty="0" smtClean="0">
                <a:solidFill>
                  <a:schemeClr val="tx1"/>
                </a:solidFill>
              </a:rPr>
              <a:t/>
            </a:r>
            <a:br>
              <a:rPr lang="en-US" sz="3100" dirty="0" smtClean="0">
                <a:solidFill>
                  <a:schemeClr val="tx1"/>
                </a:solidFill>
              </a:rPr>
            </a:br>
            <a:r>
              <a:rPr lang="en-US" sz="3100" dirty="0" smtClean="0">
                <a:solidFill>
                  <a:schemeClr val="tx1"/>
                </a:solidFill>
              </a:rPr>
              <a:t>													</a:t>
            </a:r>
            <a:r>
              <a:rPr lang="en-US" sz="3100" dirty="0" smtClean="0">
                <a:solidFill>
                  <a:schemeClr val="tx1"/>
                </a:solidFill>
              </a:rPr>
              <a:t>			</a:t>
            </a:r>
            <a:r>
              <a:rPr lang="en-US" sz="3100" dirty="0" smtClean="0">
                <a:solidFill>
                  <a:schemeClr val="accent5"/>
                </a:solidFill>
              </a:rPr>
              <a:t>Limitation?</a:t>
            </a:r>
            <a:r>
              <a:rPr lang="en-US" dirty="0" smtClean="0">
                <a:solidFill>
                  <a:schemeClr val="accent5"/>
                </a:solidFill>
              </a:rPr>
              <a:t/>
            </a:r>
            <a:br>
              <a:rPr lang="en-US" dirty="0" smtClean="0">
                <a:solidFill>
                  <a:schemeClr val="accent5"/>
                </a:solidFill>
              </a:rPr>
            </a:br>
            <a:r>
              <a:rPr lang="en-US" dirty="0">
                <a:solidFill>
                  <a:schemeClr val="accent5"/>
                </a:solidFill>
              </a:rPr>
              <a:t/>
            </a:r>
            <a:br>
              <a:rPr lang="en-US" dirty="0">
                <a:solidFill>
                  <a:schemeClr val="accent5"/>
                </a:solidFill>
              </a:rPr>
            </a:br>
            <a:r>
              <a:rPr lang="en-US" dirty="0">
                <a:solidFill>
                  <a:schemeClr val="accent5"/>
                </a:solidFill>
              </a:rPr>
              <a:t/>
            </a:r>
            <a:br>
              <a:rPr lang="en-US" dirty="0">
                <a:solidFill>
                  <a:schemeClr val="accent5"/>
                </a:solidFill>
              </a:rPr>
            </a:br>
            <a:endParaRPr lang="en-US" dirty="0">
              <a:solidFill>
                <a:schemeClr val="accent5"/>
              </a:solidFill>
            </a:endParaRPr>
          </a:p>
        </p:txBody>
      </p:sp>
      <p:sp>
        <p:nvSpPr>
          <p:cNvPr id="3" name="Rectangle 2"/>
          <p:cNvSpPr/>
          <p:nvPr/>
        </p:nvSpPr>
        <p:spPr>
          <a:xfrm>
            <a:off x="409574" y="3618637"/>
            <a:ext cx="9496425" cy="2677656"/>
          </a:xfrm>
          <a:prstGeom prst="rect">
            <a:avLst/>
          </a:prstGeom>
        </p:spPr>
        <p:txBody>
          <a:bodyPr wrap="square">
            <a:spAutoFit/>
          </a:bodyPr>
          <a:lstStyle/>
          <a:p>
            <a:r>
              <a:rPr lang="en-US" sz="2800" dirty="0">
                <a:solidFill>
                  <a:srgbClr val="0070C0"/>
                </a:solidFill>
              </a:rPr>
              <a:t>Such a general restriction on types of guests would be </a:t>
            </a:r>
            <a:r>
              <a:rPr lang="en-US" sz="2800" dirty="0" smtClean="0">
                <a:solidFill>
                  <a:srgbClr val="0070C0"/>
                </a:solidFill>
              </a:rPr>
              <a:t>considered </a:t>
            </a:r>
            <a:r>
              <a:rPr lang="en-US" sz="2800" dirty="0">
                <a:solidFill>
                  <a:srgbClr val="0070C0"/>
                </a:solidFill>
              </a:rPr>
              <a:t>an Individually-Based Limitation.  However, this example lacks any information that would allow such a limitation to be valid, as there are no active health and safety risks </a:t>
            </a:r>
            <a:r>
              <a:rPr lang="en-US" sz="2800">
                <a:solidFill>
                  <a:srgbClr val="0070C0"/>
                </a:solidFill>
              </a:rPr>
              <a:t>identified </a:t>
            </a:r>
            <a:r>
              <a:rPr lang="en-US" sz="2800" smtClean="0">
                <a:solidFill>
                  <a:srgbClr val="0070C0"/>
                </a:solidFill>
              </a:rPr>
              <a:t>that warrant </a:t>
            </a:r>
            <a:r>
              <a:rPr lang="en-US" sz="2800" dirty="0">
                <a:solidFill>
                  <a:srgbClr val="0070C0"/>
                </a:solidFill>
              </a:rPr>
              <a:t>a restriction on Jennifer’s ability to have male guests.</a:t>
            </a:r>
            <a:endParaRPr lang="en-US" sz="2800" dirty="0"/>
          </a:p>
        </p:txBody>
      </p:sp>
    </p:spTree>
    <p:extLst>
      <p:ext uri="{BB962C8B-B14F-4D97-AF65-F5344CB8AC3E}">
        <p14:creationId xmlns:p14="http://schemas.microsoft.com/office/powerpoint/2010/main" val="921715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807" y="388886"/>
            <a:ext cx="9304868" cy="2638426"/>
          </a:xfrm>
        </p:spPr>
        <p:txBody>
          <a:bodyPr>
            <a:normAutofit fontScale="90000"/>
          </a:bodyPr>
          <a:lstStyle/>
          <a:p>
            <a:r>
              <a:rPr lang="en-US" sz="3100" dirty="0">
                <a:solidFill>
                  <a:schemeClr val="tx1"/>
                </a:solidFill>
              </a:rPr>
              <a:t>Tom’s provider arranges for Tom to have an overnight outing with his intimate partner at a local hotel as an option for Tom to entertain an overnight guest</a:t>
            </a:r>
            <a:r>
              <a:rPr lang="en-US" sz="3100" dirty="0" smtClean="0">
                <a:solidFill>
                  <a:schemeClr val="tx1"/>
                </a:solidFill>
              </a:rPr>
              <a:t>.</a:t>
            </a:r>
            <a:br>
              <a:rPr lang="en-US" sz="3100" dirty="0" smtClean="0">
                <a:solidFill>
                  <a:schemeClr val="tx1"/>
                </a:solidFill>
              </a:rPr>
            </a:br>
            <a:r>
              <a:rPr lang="en-US" sz="3100" dirty="0">
                <a:solidFill>
                  <a:schemeClr val="tx1"/>
                </a:solidFill>
              </a:rPr>
              <a:t>	</a:t>
            </a:r>
            <a:r>
              <a:rPr lang="en-US" sz="3100" dirty="0" smtClean="0">
                <a:solidFill>
                  <a:schemeClr val="tx1"/>
                </a:solidFill>
              </a:rPr>
              <a:t>												</a:t>
            </a:r>
            <a:r>
              <a:rPr lang="en-US" sz="3100" dirty="0" smtClean="0">
                <a:solidFill>
                  <a:schemeClr val="tx1"/>
                </a:solidFill>
              </a:rPr>
              <a:t>		</a:t>
            </a:r>
            <a:br>
              <a:rPr lang="en-US" sz="3100" dirty="0" smtClean="0">
                <a:solidFill>
                  <a:schemeClr val="tx1"/>
                </a:solidFill>
              </a:rPr>
            </a:br>
            <a:r>
              <a:rPr lang="en-US" sz="3100" dirty="0">
                <a:solidFill>
                  <a:schemeClr val="tx1"/>
                </a:solidFill>
              </a:rPr>
              <a:t>	</a:t>
            </a:r>
            <a:r>
              <a:rPr lang="en-US" sz="3100" dirty="0" smtClean="0">
                <a:solidFill>
                  <a:schemeClr val="tx1"/>
                </a:solidFill>
              </a:rPr>
              <a:t>															</a:t>
            </a:r>
            <a:r>
              <a:rPr lang="en-US" sz="3100" dirty="0" smtClean="0">
                <a:solidFill>
                  <a:schemeClr val="accent5"/>
                </a:solidFill>
              </a:rPr>
              <a:t>Limitation?</a:t>
            </a:r>
            <a:r>
              <a:rPr lang="en-US" dirty="0" smtClean="0">
                <a:solidFill>
                  <a:schemeClr val="accent5"/>
                </a:solidFill>
              </a:rPr>
              <a:t/>
            </a:r>
            <a:br>
              <a:rPr lang="en-US" dirty="0" smtClean="0">
                <a:solidFill>
                  <a:schemeClr val="accent5"/>
                </a:solidFill>
              </a:rPr>
            </a:br>
            <a:r>
              <a:rPr lang="en-US" dirty="0" smtClean="0">
                <a:solidFill>
                  <a:schemeClr val="accent5"/>
                </a:solidFill>
              </a:rPr>
              <a:t/>
            </a:r>
            <a:br>
              <a:rPr lang="en-US" dirty="0" smtClean="0">
                <a:solidFill>
                  <a:schemeClr val="accent5"/>
                </a:solidFill>
              </a:rPr>
            </a:br>
            <a:endParaRPr lang="en-US" sz="3100" dirty="0">
              <a:solidFill>
                <a:schemeClr val="accent5"/>
              </a:solidFill>
            </a:endParaRPr>
          </a:p>
        </p:txBody>
      </p:sp>
      <p:sp>
        <p:nvSpPr>
          <p:cNvPr id="3" name="Rectangle 2"/>
          <p:cNvSpPr/>
          <p:nvPr/>
        </p:nvSpPr>
        <p:spPr>
          <a:xfrm>
            <a:off x="372532" y="3027312"/>
            <a:ext cx="9362017" cy="3539430"/>
          </a:xfrm>
          <a:prstGeom prst="rect">
            <a:avLst/>
          </a:prstGeom>
        </p:spPr>
        <p:txBody>
          <a:bodyPr wrap="square">
            <a:spAutoFit/>
          </a:bodyPr>
          <a:lstStyle/>
          <a:p>
            <a:r>
              <a:rPr lang="en-US" sz="2800" dirty="0">
                <a:solidFill>
                  <a:srgbClr val="0070C0"/>
                </a:solidFill>
              </a:rPr>
              <a:t>No, this situation would not be considered an Individually-Based Limitation since this is only being offered as an option for Tom.  It is critical that this is not presented to Tom as the condition for having an overnight guest.  If this is the only way for Tom to have an overnight guest, then this would be an IBL which would have to be supported by specific health and safety risks specific to Tom.</a:t>
            </a:r>
            <a:endParaRPr lang="en-US" sz="2800" dirty="0"/>
          </a:p>
        </p:txBody>
      </p:sp>
    </p:spTree>
    <p:extLst>
      <p:ext uri="{BB962C8B-B14F-4D97-AF65-F5344CB8AC3E}">
        <p14:creationId xmlns:p14="http://schemas.microsoft.com/office/powerpoint/2010/main" val="2613084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833" y="114299"/>
            <a:ext cx="9562041" cy="4476751"/>
          </a:xfrm>
        </p:spPr>
        <p:txBody>
          <a:bodyPr>
            <a:normAutofit fontScale="90000"/>
          </a:bodyPr>
          <a:lstStyle/>
          <a:p>
            <a:pPr lvl="0"/>
            <a:r>
              <a:rPr lang="en-US" sz="3100" dirty="0" smtClean="0">
                <a:solidFill>
                  <a:schemeClr val="tx1"/>
                </a:solidFill>
              </a:rPr>
              <a:t>Logan’s </a:t>
            </a:r>
            <a:r>
              <a:rPr lang="en-US" sz="3100" dirty="0">
                <a:solidFill>
                  <a:schemeClr val="tx1"/>
                </a:solidFill>
              </a:rPr>
              <a:t>provider decides that she will assist in the weight loss effort by serving less </a:t>
            </a:r>
            <a:r>
              <a:rPr lang="en-US" sz="3100" dirty="0" smtClean="0">
                <a:solidFill>
                  <a:schemeClr val="tx1"/>
                </a:solidFill>
              </a:rPr>
              <a:t>take-out</a:t>
            </a:r>
            <a:r>
              <a:rPr lang="en-US" sz="3100" dirty="0">
                <a:solidFill>
                  <a:schemeClr val="tx1"/>
                </a:solidFill>
              </a:rPr>
              <a:t>, reducing the amount of fried food prepared in the home</a:t>
            </a:r>
            <a:r>
              <a:rPr lang="en-US" sz="3100" dirty="0" smtClean="0">
                <a:solidFill>
                  <a:schemeClr val="tx1"/>
                </a:solidFill>
              </a:rPr>
              <a:t>, </a:t>
            </a:r>
            <a:r>
              <a:rPr lang="en-US" sz="3100" dirty="0">
                <a:solidFill>
                  <a:schemeClr val="tx1"/>
                </a:solidFill>
              </a:rPr>
              <a:t>offering healthier </a:t>
            </a:r>
            <a:r>
              <a:rPr lang="en-US" sz="3100" dirty="0" smtClean="0">
                <a:solidFill>
                  <a:schemeClr val="tx1"/>
                </a:solidFill>
              </a:rPr>
              <a:t>desserts </a:t>
            </a:r>
            <a:r>
              <a:rPr lang="en-US" sz="3100" dirty="0">
                <a:solidFill>
                  <a:schemeClr val="tx1"/>
                </a:solidFill>
              </a:rPr>
              <a:t>(such as fresh fruit instead of pastries</a:t>
            </a:r>
            <a:r>
              <a:rPr lang="en-US" sz="3100" dirty="0" smtClean="0">
                <a:solidFill>
                  <a:schemeClr val="tx1"/>
                </a:solidFill>
              </a:rPr>
              <a:t>), </a:t>
            </a:r>
            <a:r>
              <a:rPr lang="en-US" sz="3100" dirty="0">
                <a:solidFill>
                  <a:schemeClr val="tx1"/>
                </a:solidFill>
              </a:rPr>
              <a:t>and leaner cuts of meat.  The provider also plans to make minor adjustments to daily activities to encourage healthy practices and exercise, such as parking further back in the parking lot and offering additional opportunities for outdoor activities</a:t>
            </a:r>
            <a:r>
              <a:rPr lang="en-US" sz="3100" dirty="0" smtClean="0">
                <a:solidFill>
                  <a:schemeClr val="tx1"/>
                </a:solidFill>
              </a:rPr>
              <a:t>.</a:t>
            </a:r>
            <a:r>
              <a:rPr lang="en-US" sz="3100" dirty="0">
                <a:solidFill>
                  <a:schemeClr val="tx1"/>
                </a:solidFill>
              </a:rPr>
              <a:t/>
            </a:r>
            <a:br>
              <a:rPr lang="en-US" sz="3100" dirty="0">
                <a:solidFill>
                  <a:schemeClr val="tx1"/>
                </a:solidFill>
              </a:rPr>
            </a:br>
            <a:r>
              <a:rPr lang="en-US" sz="3100" dirty="0" smtClean="0">
                <a:solidFill>
                  <a:schemeClr val="tx1"/>
                </a:solidFill>
              </a:rPr>
              <a:t>														</a:t>
            </a:r>
            <a:r>
              <a:rPr lang="en-US" sz="3100" dirty="0" smtClean="0">
                <a:solidFill>
                  <a:schemeClr val="accent5"/>
                </a:solidFill>
              </a:rPr>
              <a:t>Limitation</a:t>
            </a:r>
            <a:r>
              <a:rPr lang="en-US" sz="3100" dirty="0" smtClean="0">
                <a:solidFill>
                  <a:schemeClr val="accent5"/>
                </a:solidFill>
              </a:rPr>
              <a:t>?</a:t>
            </a:r>
            <a:br>
              <a:rPr lang="en-US" sz="3100" dirty="0" smtClean="0">
                <a:solidFill>
                  <a:schemeClr val="accent5"/>
                </a:solidFill>
              </a:rPr>
            </a:br>
            <a:r>
              <a:rPr lang="en-US" dirty="0"/>
              <a:t/>
            </a:r>
            <a:br>
              <a:rPr lang="en-US" dirty="0"/>
            </a:br>
            <a:endParaRPr lang="en-US" dirty="0"/>
          </a:p>
        </p:txBody>
      </p:sp>
      <p:sp>
        <p:nvSpPr>
          <p:cNvPr id="3" name="Rectangle 2"/>
          <p:cNvSpPr/>
          <p:nvPr/>
        </p:nvSpPr>
        <p:spPr>
          <a:xfrm>
            <a:off x="571500" y="5091410"/>
            <a:ext cx="9239250" cy="1384995"/>
          </a:xfrm>
          <a:prstGeom prst="rect">
            <a:avLst/>
          </a:prstGeom>
        </p:spPr>
        <p:txBody>
          <a:bodyPr wrap="square">
            <a:spAutoFit/>
          </a:bodyPr>
          <a:lstStyle/>
          <a:p>
            <a:r>
              <a:rPr lang="en-US" sz="2800" dirty="0">
                <a:solidFill>
                  <a:srgbClr val="0070C0"/>
                </a:solidFill>
              </a:rPr>
              <a:t>No, Logan’s provider is implementing proactive supports and strategies, but no restriction on Logan’s personal food is indicated.</a:t>
            </a:r>
            <a:endParaRPr lang="en-US" sz="2800" dirty="0"/>
          </a:p>
        </p:txBody>
      </p:sp>
    </p:spTree>
    <p:extLst>
      <p:ext uri="{BB962C8B-B14F-4D97-AF65-F5344CB8AC3E}">
        <p14:creationId xmlns:p14="http://schemas.microsoft.com/office/powerpoint/2010/main" val="3705105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599"/>
            <a:ext cx="9409641" cy="3486151"/>
          </a:xfrm>
        </p:spPr>
        <p:txBody>
          <a:bodyPr>
            <a:normAutofit fontScale="90000"/>
          </a:bodyPr>
          <a:lstStyle/>
          <a:p>
            <a:pPr lvl="0"/>
            <a:r>
              <a:rPr lang="en-US" dirty="0" smtClean="0">
                <a:solidFill>
                  <a:schemeClr val="tx1"/>
                </a:solidFill>
              </a:rPr>
              <a:t>Erin </a:t>
            </a:r>
            <a:r>
              <a:rPr lang="en-US" dirty="0">
                <a:solidFill>
                  <a:schemeClr val="tx1"/>
                </a:solidFill>
              </a:rPr>
              <a:t>asks her provider to remind her that she is not supposed to eat junk food when they are shopping or ordering foods to help her stay on track with her goals.</a:t>
            </a:r>
            <a:r>
              <a:rPr lang="en-US" dirty="0"/>
              <a:t/>
            </a:r>
            <a:br>
              <a:rPr lang="en-US" dirty="0"/>
            </a:br>
            <a:r>
              <a:rPr lang="en-US" dirty="0" smtClean="0"/>
              <a:t/>
            </a:r>
            <a:br>
              <a:rPr lang="en-US" dirty="0" smtClean="0"/>
            </a:br>
            <a:r>
              <a:rPr lang="en-US" dirty="0"/>
              <a:t>	</a:t>
            </a:r>
            <a:r>
              <a:rPr lang="en-US" dirty="0" smtClean="0"/>
              <a:t>												</a:t>
            </a:r>
            <a:r>
              <a:rPr lang="en-US" sz="3200" dirty="0" smtClean="0">
                <a:solidFill>
                  <a:schemeClr val="accent5"/>
                </a:solidFill>
              </a:rPr>
              <a:t>Limitation</a:t>
            </a:r>
            <a:r>
              <a:rPr lang="en-US" sz="3200" dirty="0" smtClean="0">
                <a:solidFill>
                  <a:schemeClr val="accent5"/>
                </a:solidFill>
              </a:rPr>
              <a:t>?</a:t>
            </a:r>
            <a:br>
              <a:rPr lang="en-US" sz="3200" dirty="0" smtClean="0">
                <a:solidFill>
                  <a:schemeClr val="accent5"/>
                </a:solidFill>
              </a:rPr>
            </a:br>
            <a:r>
              <a:rPr lang="en-US" sz="3200" dirty="0">
                <a:solidFill>
                  <a:schemeClr val="accent5"/>
                </a:solidFill>
              </a:rPr>
              <a:t/>
            </a:r>
            <a:br>
              <a:rPr lang="en-US" sz="3200" dirty="0">
                <a:solidFill>
                  <a:schemeClr val="accent5"/>
                </a:solidFill>
              </a:rPr>
            </a:br>
            <a:endParaRPr lang="en-US" sz="2200" dirty="0"/>
          </a:p>
        </p:txBody>
      </p:sp>
      <p:sp>
        <p:nvSpPr>
          <p:cNvPr id="3" name="Rectangle 2"/>
          <p:cNvSpPr/>
          <p:nvPr/>
        </p:nvSpPr>
        <p:spPr>
          <a:xfrm>
            <a:off x="677333" y="4676686"/>
            <a:ext cx="8542867" cy="1815882"/>
          </a:xfrm>
          <a:prstGeom prst="rect">
            <a:avLst/>
          </a:prstGeom>
        </p:spPr>
        <p:txBody>
          <a:bodyPr wrap="square">
            <a:spAutoFit/>
          </a:bodyPr>
          <a:lstStyle/>
          <a:p>
            <a:r>
              <a:rPr lang="en-US" sz="2800" dirty="0">
                <a:solidFill>
                  <a:srgbClr val="0070C0"/>
                </a:solidFill>
              </a:rPr>
              <a:t>No, Erin has identified proactive support she would like to have from her provider, but her provider is not restricting Erin from choosing which foods she would like to have.</a:t>
            </a:r>
            <a:endParaRPr lang="en-US" sz="2800" dirty="0"/>
          </a:p>
        </p:txBody>
      </p:sp>
    </p:spTree>
    <p:extLst>
      <p:ext uri="{BB962C8B-B14F-4D97-AF65-F5344CB8AC3E}">
        <p14:creationId xmlns:p14="http://schemas.microsoft.com/office/powerpoint/2010/main" val="160539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1083" y="323849"/>
            <a:ext cx="9514417" cy="4086225"/>
          </a:xfrm>
        </p:spPr>
        <p:txBody>
          <a:bodyPr>
            <a:normAutofit fontScale="90000"/>
          </a:bodyPr>
          <a:lstStyle/>
          <a:p>
            <a:pPr lvl="0"/>
            <a:r>
              <a:rPr lang="en-US" sz="3200" dirty="0" smtClean="0">
                <a:solidFill>
                  <a:schemeClr val="tx1"/>
                </a:solidFill>
              </a:rPr>
              <a:t>Tariq </a:t>
            </a:r>
            <a:r>
              <a:rPr lang="en-US" sz="3200" dirty="0">
                <a:solidFill>
                  <a:schemeClr val="tx1"/>
                </a:solidFill>
              </a:rPr>
              <a:t>requires assistance with handling </a:t>
            </a:r>
            <a:r>
              <a:rPr lang="en-US" sz="3200" dirty="0" smtClean="0">
                <a:solidFill>
                  <a:schemeClr val="tx1"/>
                </a:solidFill>
              </a:rPr>
              <a:t>his </a:t>
            </a:r>
            <a:r>
              <a:rPr lang="en-US" sz="3200" dirty="0">
                <a:solidFill>
                  <a:schemeClr val="tx1"/>
                </a:solidFill>
              </a:rPr>
              <a:t>money.  H</a:t>
            </a:r>
            <a:r>
              <a:rPr lang="en-US" sz="3200" dirty="0" smtClean="0">
                <a:solidFill>
                  <a:schemeClr val="tx1"/>
                </a:solidFill>
              </a:rPr>
              <a:t>e </a:t>
            </a:r>
            <a:r>
              <a:rPr lang="en-US" sz="3200" dirty="0">
                <a:solidFill>
                  <a:schemeClr val="tx1"/>
                </a:solidFill>
              </a:rPr>
              <a:t>asks </a:t>
            </a:r>
            <a:r>
              <a:rPr lang="en-US" sz="3200" dirty="0" smtClean="0">
                <a:solidFill>
                  <a:schemeClr val="tx1"/>
                </a:solidFill>
              </a:rPr>
              <a:t>his </a:t>
            </a:r>
            <a:r>
              <a:rPr lang="en-US" sz="3200" dirty="0">
                <a:solidFill>
                  <a:schemeClr val="tx1"/>
                </a:solidFill>
              </a:rPr>
              <a:t>provider to help </a:t>
            </a:r>
            <a:r>
              <a:rPr lang="en-US" sz="3200" dirty="0" smtClean="0">
                <a:solidFill>
                  <a:schemeClr val="tx1"/>
                </a:solidFill>
              </a:rPr>
              <a:t>him </a:t>
            </a:r>
            <a:r>
              <a:rPr lang="en-US" sz="3200" dirty="0">
                <a:solidFill>
                  <a:schemeClr val="tx1"/>
                </a:solidFill>
              </a:rPr>
              <a:t>avoid purchasing or ordering foods that are unhealthy.  The provider agrees to not provide </a:t>
            </a:r>
            <a:r>
              <a:rPr lang="en-US" sz="3200" dirty="0" smtClean="0">
                <a:solidFill>
                  <a:schemeClr val="tx1"/>
                </a:solidFill>
              </a:rPr>
              <a:t>Tariq </a:t>
            </a:r>
            <a:r>
              <a:rPr lang="en-US" sz="3200" dirty="0">
                <a:solidFill>
                  <a:schemeClr val="tx1"/>
                </a:solidFill>
              </a:rPr>
              <a:t>with </a:t>
            </a:r>
            <a:r>
              <a:rPr lang="en-US" sz="3200" dirty="0" smtClean="0">
                <a:solidFill>
                  <a:schemeClr val="tx1"/>
                </a:solidFill>
              </a:rPr>
              <a:t>his </a:t>
            </a:r>
            <a:r>
              <a:rPr lang="en-US" sz="3200" dirty="0">
                <a:solidFill>
                  <a:schemeClr val="tx1"/>
                </a:solidFill>
              </a:rPr>
              <a:t>personal funds if </a:t>
            </a:r>
            <a:r>
              <a:rPr lang="en-US" sz="3200" dirty="0" smtClean="0">
                <a:solidFill>
                  <a:schemeClr val="tx1"/>
                </a:solidFill>
              </a:rPr>
              <a:t>he </a:t>
            </a:r>
            <a:r>
              <a:rPr lang="en-US" sz="3200" dirty="0">
                <a:solidFill>
                  <a:schemeClr val="tx1"/>
                </a:solidFill>
              </a:rPr>
              <a:t>is wanting junk food to limit the temptation</a:t>
            </a:r>
            <a:r>
              <a:rPr lang="en-US" sz="3200" dirty="0" smtClean="0">
                <a:solidFill>
                  <a:schemeClr val="tx1"/>
                </a:solidFill>
              </a:rPr>
              <a:t>.</a:t>
            </a:r>
            <a:r>
              <a:rPr lang="en-US" dirty="0"/>
              <a:t/>
            </a:r>
            <a:br>
              <a:rPr lang="en-US" dirty="0"/>
            </a:br>
            <a:r>
              <a:rPr lang="en-US" dirty="0" smtClean="0"/>
              <a:t>											</a:t>
            </a:r>
            <a:r>
              <a:rPr lang="en-US" dirty="0" smtClean="0"/>
              <a:t/>
            </a:r>
            <a:br>
              <a:rPr lang="en-US" dirty="0" smtClean="0"/>
            </a:br>
            <a:r>
              <a:rPr lang="en-US" dirty="0"/>
              <a:t>	</a:t>
            </a:r>
            <a:r>
              <a:rPr lang="en-US" dirty="0" smtClean="0"/>
              <a:t>											</a:t>
            </a:r>
            <a:r>
              <a:rPr lang="en-US" dirty="0" smtClean="0"/>
              <a:t>	</a:t>
            </a:r>
            <a:r>
              <a:rPr lang="en-US" dirty="0" smtClean="0"/>
              <a:t>			</a:t>
            </a:r>
            <a:r>
              <a:rPr lang="en-US" sz="3200" dirty="0" smtClean="0">
                <a:solidFill>
                  <a:schemeClr val="accent5"/>
                </a:solidFill>
              </a:rPr>
              <a:t>Limitation?</a:t>
            </a:r>
            <a:br>
              <a:rPr lang="en-US" sz="3200" dirty="0" smtClean="0">
                <a:solidFill>
                  <a:schemeClr val="accent5"/>
                </a:solidFill>
              </a:rPr>
            </a:br>
            <a:endParaRPr lang="en-US" dirty="0"/>
          </a:p>
        </p:txBody>
      </p:sp>
      <p:sp>
        <p:nvSpPr>
          <p:cNvPr id="3" name="Rectangle 2"/>
          <p:cNvSpPr/>
          <p:nvPr/>
        </p:nvSpPr>
        <p:spPr>
          <a:xfrm>
            <a:off x="381528" y="3790949"/>
            <a:ext cx="9153525" cy="2523768"/>
          </a:xfrm>
          <a:prstGeom prst="rect">
            <a:avLst/>
          </a:prstGeom>
        </p:spPr>
        <p:txBody>
          <a:bodyPr wrap="square">
            <a:spAutoFit/>
          </a:bodyPr>
          <a:lstStyle/>
          <a:p>
            <a:r>
              <a:rPr lang="en-US" dirty="0">
                <a:solidFill>
                  <a:schemeClr val="accent5"/>
                </a:solidFill>
              </a:rPr>
              <a:t/>
            </a:r>
            <a:br>
              <a:rPr lang="en-US" dirty="0">
                <a:solidFill>
                  <a:schemeClr val="accent5"/>
                </a:solidFill>
              </a:rPr>
            </a:br>
            <a:r>
              <a:rPr lang="en-US" sz="2800" dirty="0">
                <a:solidFill>
                  <a:srgbClr val="0070C0"/>
                </a:solidFill>
              </a:rPr>
              <a:t>Yes</a:t>
            </a:r>
            <a:r>
              <a:rPr lang="en-US" sz="2800" dirty="0" smtClean="0">
                <a:solidFill>
                  <a:srgbClr val="0070C0"/>
                </a:solidFill>
              </a:rPr>
              <a:t>, this is an Individually-Based Limitation because </a:t>
            </a:r>
            <a:r>
              <a:rPr lang="en-US" sz="2800" dirty="0">
                <a:solidFill>
                  <a:srgbClr val="0070C0"/>
                </a:solidFill>
              </a:rPr>
              <a:t>Tariq’s provider is providing an intervention (not allowing access to personal funds to purchase foods) which </a:t>
            </a:r>
            <a:r>
              <a:rPr lang="en-US" sz="2800" dirty="0" smtClean="0">
                <a:solidFill>
                  <a:srgbClr val="0070C0"/>
                </a:solidFill>
              </a:rPr>
              <a:t>results in a </a:t>
            </a:r>
            <a:r>
              <a:rPr lang="en-US" sz="2800" dirty="0">
                <a:solidFill>
                  <a:srgbClr val="0070C0"/>
                </a:solidFill>
              </a:rPr>
              <a:t>barrier </a:t>
            </a:r>
            <a:r>
              <a:rPr lang="en-US" sz="2800" dirty="0" smtClean="0">
                <a:solidFill>
                  <a:srgbClr val="0070C0"/>
                </a:solidFill>
              </a:rPr>
              <a:t>limiting Tariq’s acquisition </a:t>
            </a:r>
            <a:r>
              <a:rPr lang="en-US" sz="2800" dirty="0">
                <a:solidFill>
                  <a:srgbClr val="0070C0"/>
                </a:solidFill>
              </a:rPr>
              <a:t>and </a:t>
            </a:r>
            <a:r>
              <a:rPr lang="en-US" sz="2800" dirty="0" smtClean="0">
                <a:solidFill>
                  <a:srgbClr val="0070C0"/>
                </a:solidFill>
              </a:rPr>
              <a:t>access to </a:t>
            </a:r>
            <a:r>
              <a:rPr lang="en-US" sz="2800" dirty="0">
                <a:solidFill>
                  <a:srgbClr val="0070C0"/>
                </a:solidFill>
              </a:rPr>
              <a:t>personal foods.</a:t>
            </a:r>
            <a:endParaRPr lang="en-US" sz="2800" dirty="0"/>
          </a:p>
        </p:txBody>
      </p:sp>
    </p:spTree>
    <p:extLst>
      <p:ext uri="{BB962C8B-B14F-4D97-AF65-F5344CB8AC3E}">
        <p14:creationId xmlns:p14="http://schemas.microsoft.com/office/powerpoint/2010/main" val="2501662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176" y="387178"/>
            <a:ext cx="9725024" cy="3727622"/>
          </a:xfrm>
        </p:spPr>
        <p:txBody>
          <a:bodyPr>
            <a:normAutofit fontScale="90000"/>
          </a:bodyPr>
          <a:lstStyle/>
          <a:p>
            <a:pPr lvl="0"/>
            <a:r>
              <a:rPr lang="en-US" sz="3100" dirty="0" smtClean="0">
                <a:solidFill>
                  <a:schemeClr val="tx1"/>
                </a:solidFill>
              </a:rPr>
              <a:t>Doris </a:t>
            </a:r>
            <a:r>
              <a:rPr lang="en-US" sz="3100" dirty="0">
                <a:solidFill>
                  <a:schemeClr val="tx1"/>
                </a:solidFill>
              </a:rPr>
              <a:t>knows that she needs extra help keeping with her goals.  She does not want to be able to have junk food in the house to limit the temptation.  </a:t>
            </a:r>
            <a:r>
              <a:rPr lang="en-US" sz="3100" dirty="0" smtClean="0">
                <a:solidFill>
                  <a:schemeClr val="tx1"/>
                </a:solidFill>
              </a:rPr>
              <a:t>Doris </a:t>
            </a:r>
            <a:r>
              <a:rPr lang="en-US" sz="3100" dirty="0">
                <a:solidFill>
                  <a:schemeClr val="tx1"/>
                </a:solidFill>
              </a:rPr>
              <a:t>requests help from her provider in keeping her from eating after 8 pm, limiting her portions, and disallowing second helpings at meal times</a:t>
            </a:r>
            <a:r>
              <a:rPr lang="en-US" sz="3100" dirty="0" smtClean="0">
                <a:solidFill>
                  <a:schemeClr val="tx1"/>
                </a:solidFill>
              </a:rPr>
              <a:t>.</a:t>
            </a:r>
            <a:r>
              <a:rPr lang="en-US" sz="3100" dirty="0" smtClean="0"/>
              <a:t>								</a:t>
            </a:r>
            <a:r>
              <a:rPr lang="en-US" sz="3100" dirty="0" smtClean="0"/>
              <a:t/>
            </a:r>
            <a:br>
              <a:rPr lang="en-US" sz="3100" dirty="0" smtClean="0"/>
            </a:br>
            <a:r>
              <a:rPr lang="en-US" sz="3100" dirty="0" smtClean="0"/>
              <a:t>																	</a:t>
            </a:r>
            <a:r>
              <a:rPr lang="en-US" sz="3100" dirty="0" smtClean="0">
                <a:solidFill>
                  <a:schemeClr val="accent5"/>
                </a:solidFill>
              </a:rPr>
              <a:t>Limitation?</a:t>
            </a:r>
            <a:r>
              <a:rPr lang="en-US" sz="3200" dirty="0" smtClean="0">
                <a:solidFill>
                  <a:schemeClr val="accent5"/>
                </a:solidFill>
              </a:rPr>
              <a:t/>
            </a:r>
            <a:br>
              <a:rPr lang="en-US" sz="3200" dirty="0" smtClean="0">
                <a:solidFill>
                  <a:schemeClr val="accent5"/>
                </a:solidFill>
              </a:rPr>
            </a:br>
            <a:endParaRPr lang="en-US" sz="3200" dirty="0"/>
          </a:p>
        </p:txBody>
      </p:sp>
      <p:sp>
        <p:nvSpPr>
          <p:cNvPr id="3" name="Rectangle 2"/>
          <p:cNvSpPr/>
          <p:nvPr/>
        </p:nvSpPr>
        <p:spPr>
          <a:xfrm>
            <a:off x="428626" y="3365480"/>
            <a:ext cx="9725024" cy="3416320"/>
          </a:xfrm>
          <a:prstGeom prst="rect">
            <a:avLst/>
          </a:prstGeom>
        </p:spPr>
        <p:txBody>
          <a:bodyPr wrap="square">
            <a:spAutoFit/>
          </a:bodyPr>
          <a:lstStyle/>
          <a:p>
            <a:r>
              <a:rPr lang="en-US" sz="2000" dirty="0">
                <a:solidFill>
                  <a:schemeClr val="accent5"/>
                </a:solidFill>
              </a:rPr>
              <a:t/>
            </a:r>
            <a:br>
              <a:rPr lang="en-US" sz="2000" dirty="0">
                <a:solidFill>
                  <a:schemeClr val="accent5"/>
                </a:solidFill>
              </a:rPr>
            </a:br>
            <a:r>
              <a:rPr lang="en-US" sz="2800" dirty="0">
                <a:solidFill>
                  <a:srgbClr val="0070C0"/>
                </a:solidFill>
              </a:rPr>
              <a:t>Yes, it is a limitation if the provider is enforcing limits on what Doris may eat.</a:t>
            </a:r>
            <a:br>
              <a:rPr lang="en-US" sz="2800" dirty="0">
                <a:solidFill>
                  <a:srgbClr val="0070C0"/>
                </a:solidFill>
              </a:rPr>
            </a:br>
            <a:r>
              <a:rPr lang="en-US" sz="2800" dirty="0">
                <a:solidFill>
                  <a:srgbClr val="0070C0"/>
                </a:solidFill>
              </a:rPr>
              <a:t/>
            </a:r>
            <a:br>
              <a:rPr lang="en-US" sz="2800" dirty="0">
                <a:solidFill>
                  <a:srgbClr val="0070C0"/>
                </a:solidFill>
              </a:rPr>
            </a:br>
            <a:r>
              <a:rPr lang="en-US" sz="2800" dirty="0">
                <a:solidFill>
                  <a:srgbClr val="0070C0"/>
                </a:solidFill>
              </a:rPr>
              <a:t>However, if the provider instead only discourages extra food and does not restrict Doris’s access to her personal food, then the support would not </a:t>
            </a:r>
            <a:r>
              <a:rPr lang="en-US" sz="2800" dirty="0" smtClean="0">
                <a:solidFill>
                  <a:srgbClr val="0070C0"/>
                </a:solidFill>
              </a:rPr>
              <a:t>be considered </a:t>
            </a:r>
            <a:r>
              <a:rPr lang="en-US" sz="2800" dirty="0">
                <a:solidFill>
                  <a:srgbClr val="0070C0"/>
                </a:solidFill>
              </a:rPr>
              <a:t>an </a:t>
            </a:r>
            <a:r>
              <a:rPr lang="en-US" sz="2800" dirty="0" smtClean="0">
                <a:solidFill>
                  <a:srgbClr val="0070C0"/>
                </a:solidFill>
              </a:rPr>
              <a:t>Individually-Based Limitation</a:t>
            </a:r>
            <a:r>
              <a:rPr lang="en-US" sz="2800" dirty="0">
                <a:solidFill>
                  <a:srgbClr val="0070C0"/>
                </a:solidFill>
              </a:rPr>
              <a:t>.</a:t>
            </a:r>
            <a:endParaRPr lang="en-US" sz="2800" dirty="0"/>
          </a:p>
        </p:txBody>
      </p:sp>
    </p:spTree>
    <p:extLst>
      <p:ext uri="{BB962C8B-B14F-4D97-AF65-F5344CB8AC3E}">
        <p14:creationId xmlns:p14="http://schemas.microsoft.com/office/powerpoint/2010/main" val="1918730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190501"/>
            <a:ext cx="9091740" cy="3314700"/>
          </a:xfrm>
        </p:spPr>
        <p:txBody>
          <a:bodyPr>
            <a:normAutofit fontScale="90000"/>
          </a:bodyPr>
          <a:lstStyle/>
          <a:p>
            <a:pPr lvl="0"/>
            <a:r>
              <a:rPr lang="en-US" sz="3100" dirty="0" smtClean="0">
                <a:solidFill>
                  <a:schemeClr val="tx1"/>
                </a:solidFill>
              </a:rPr>
              <a:t>Blake </a:t>
            </a:r>
            <a:r>
              <a:rPr lang="en-US" sz="3100" dirty="0">
                <a:solidFill>
                  <a:schemeClr val="tx1"/>
                </a:solidFill>
              </a:rPr>
              <a:t>has difficulty with temptation.  </a:t>
            </a:r>
            <a:r>
              <a:rPr lang="en-US" sz="3100" dirty="0" smtClean="0">
                <a:solidFill>
                  <a:schemeClr val="tx1"/>
                </a:solidFill>
              </a:rPr>
              <a:t>His </a:t>
            </a:r>
            <a:r>
              <a:rPr lang="en-US" sz="3100" dirty="0">
                <a:solidFill>
                  <a:schemeClr val="tx1"/>
                </a:solidFill>
              </a:rPr>
              <a:t>provider has started locking the refrigerator and pantry in the home due to </a:t>
            </a:r>
            <a:r>
              <a:rPr lang="en-US" sz="3100" dirty="0" smtClean="0">
                <a:solidFill>
                  <a:schemeClr val="tx1"/>
                </a:solidFill>
              </a:rPr>
              <a:t>Blake helping himself </a:t>
            </a:r>
            <a:r>
              <a:rPr lang="en-US" sz="3100" dirty="0">
                <a:solidFill>
                  <a:schemeClr val="tx1"/>
                </a:solidFill>
              </a:rPr>
              <a:t>to other’s foods.  </a:t>
            </a:r>
            <a:r>
              <a:rPr lang="en-US" sz="3100" dirty="0" smtClean="0">
                <a:solidFill>
                  <a:schemeClr val="tx1"/>
                </a:solidFill>
              </a:rPr>
              <a:t>Blake </a:t>
            </a:r>
            <a:r>
              <a:rPr lang="en-US" sz="3100" dirty="0">
                <a:solidFill>
                  <a:schemeClr val="tx1"/>
                </a:solidFill>
              </a:rPr>
              <a:t>is provided with storage space in an unlocked cabinet to keep </a:t>
            </a:r>
            <a:r>
              <a:rPr lang="en-US" sz="3100" dirty="0" smtClean="0">
                <a:solidFill>
                  <a:schemeClr val="tx1"/>
                </a:solidFill>
              </a:rPr>
              <a:t>his </a:t>
            </a:r>
            <a:r>
              <a:rPr lang="en-US" sz="3100" dirty="0">
                <a:solidFill>
                  <a:schemeClr val="tx1"/>
                </a:solidFill>
              </a:rPr>
              <a:t>personal snacks.</a:t>
            </a:r>
            <a:r>
              <a:rPr lang="en-US" sz="3100" dirty="0"/>
              <a:t/>
            </a:r>
            <a:br>
              <a:rPr lang="en-US" sz="3100" dirty="0"/>
            </a:br>
            <a:r>
              <a:rPr lang="en-US" sz="3100" dirty="0" smtClean="0"/>
              <a:t/>
            </a:r>
            <a:br>
              <a:rPr lang="en-US" sz="3100" dirty="0" smtClean="0"/>
            </a:br>
            <a:r>
              <a:rPr lang="en-US" sz="3100" dirty="0" smtClean="0"/>
              <a:t>												</a:t>
            </a:r>
            <a:r>
              <a:rPr lang="en-US" sz="3100" dirty="0" smtClean="0"/>
              <a:t>			</a:t>
            </a:r>
            <a:r>
              <a:rPr lang="en-US" sz="3100" dirty="0" smtClean="0">
                <a:solidFill>
                  <a:schemeClr val="accent5"/>
                </a:solidFill>
              </a:rPr>
              <a:t>Limitation?</a:t>
            </a:r>
            <a:r>
              <a:rPr lang="en-US" sz="2800" dirty="0" smtClean="0">
                <a:solidFill>
                  <a:schemeClr val="accent5"/>
                </a:solidFill>
              </a:rPr>
              <a:t/>
            </a:r>
            <a:br>
              <a:rPr lang="en-US" sz="2800" dirty="0" smtClean="0">
                <a:solidFill>
                  <a:schemeClr val="accent5"/>
                </a:solidFill>
              </a:rPr>
            </a:br>
            <a:r>
              <a:rPr lang="en-US" sz="2800" dirty="0">
                <a:solidFill>
                  <a:schemeClr val="accent5"/>
                </a:solidFill>
              </a:rPr>
              <a:t/>
            </a:r>
            <a:br>
              <a:rPr lang="en-US" sz="2800" dirty="0">
                <a:solidFill>
                  <a:schemeClr val="accent5"/>
                </a:solidFill>
              </a:rPr>
            </a:br>
            <a:endParaRPr lang="en-US" sz="2800" dirty="0"/>
          </a:p>
        </p:txBody>
      </p:sp>
      <p:sp>
        <p:nvSpPr>
          <p:cNvPr id="3" name="Rectangle 2"/>
          <p:cNvSpPr/>
          <p:nvPr/>
        </p:nvSpPr>
        <p:spPr>
          <a:xfrm>
            <a:off x="361950" y="3637686"/>
            <a:ext cx="9029700" cy="3108543"/>
          </a:xfrm>
          <a:prstGeom prst="rect">
            <a:avLst/>
          </a:prstGeom>
        </p:spPr>
        <p:txBody>
          <a:bodyPr wrap="square">
            <a:spAutoFit/>
          </a:bodyPr>
          <a:lstStyle/>
          <a:p>
            <a:r>
              <a:rPr lang="en-US" sz="2800" dirty="0">
                <a:solidFill>
                  <a:srgbClr val="0070C0"/>
                </a:solidFill>
              </a:rPr>
              <a:t>No, this is not an Individually-Based Limitation because Blake has access to his personal foods at any time.  The provider may secure household foods (including those foods intended to be served to Blake at mealtimes) in order to preserve </a:t>
            </a:r>
            <a:r>
              <a:rPr lang="en-US" sz="2800" dirty="0" smtClean="0">
                <a:solidFill>
                  <a:srgbClr val="0070C0"/>
                </a:solidFill>
              </a:rPr>
              <a:t>foods necessary for the provider to </a:t>
            </a:r>
            <a:r>
              <a:rPr lang="en-US" sz="2800" dirty="0">
                <a:solidFill>
                  <a:srgbClr val="0070C0"/>
                </a:solidFill>
              </a:rPr>
              <a:t>fulfill </a:t>
            </a:r>
            <a:r>
              <a:rPr lang="en-US" sz="2800" dirty="0" smtClean="0">
                <a:solidFill>
                  <a:srgbClr val="0070C0"/>
                </a:solidFill>
              </a:rPr>
              <a:t>caregiving </a:t>
            </a:r>
            <a:r>
              <a:rPr lang="en-US" sz="2800" dirty="0">
                <a:solidFill>
                  <a:srgbClr val="0070C0"/>
                </a:solidFill>
              </a:rPr>
              <a:t>and board responsibilities.</a:t>
            </a:r>
            <a:endParaRPr lang="en-US" sz="2800" dirty="0"/>
          </a:p>
        </p:txBody>
      </p:sp>
    </p:spTree>
    <p:extLst>
      <p:ext uri="{BB962C8B-B14F-4D97-AF65-F5344CB8AC3E}">
        <p14:creationId xmlns:p14="http://schemas.microsoft.com/office/powerpoint/2010/main" val="2520533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ection xmlns="33085c7b-aefd-4c2f-a38a-f19c394daab5">Individually-Based Limitations</Section>
    <Category xmlns="33085c7b-aefd-4c2f-a38a-f19c394daab5">ODDS</Category>
    <Month_x002d_Year xmlns="33085c7b-aefd-4c2f-a38a-f19c394daab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C458E613B9EF048BBF8AF3F88A44DC9" ma:contentTypeVersion="4" ma:contentTypeDescription="Create a new document." ma:contentTypeScope="" ma:versionID="01f4a437b98be70d4882a190a2595fcb">
  <xsd:schema xmlns:xsd="http://www.w3.org/2001/XMLSchema" xmlns:xs="http://www.w3.org/2001/XMLSchema" xmlns:p="http://schemas.microsoft.com/office/2006/metadata/properties" xmlns:ns2="33085c7b-aefd-4c2f-a38a-f19c394daab5" xmlns:ns3="49e1b1f5-4598-4f10-9cb7-32cc96214367" targetNamespace="http://schemas.microsoft.com/office/2006/metadata/properties" ma:root="true" ma:fieldsID="52babb02f0db4c942af9c58d66e1a8e5" ns2:_="" ns3:_="">
    <xsd:import namespace="33085c7b-aefd-4c2f-a38a-f19c394daab5"/>
    <xsd:import namespace="49e1b1f5-4598-4f10-9cb7-32cc96214367"/>
    <xsd:element name="properties">
      <xsd:complexType>
        <xsd:sequence>
          <xsd:element name="documentManagement">
            <xsd:complexType>
              <xsd:all>
                <xsd:element ref="ns2:Category" minOccurs="0"/>
                <xsd:element ref="ns3:SharedWithUsers" minOccurs="0"/>
                <xsd:element ref="ns2:Month_x002d_Year" minOccurs="0"/>
                <xsd:element ref="ns2:Se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085c7b-aefd-4c2f-a38a-f19c394daab5" elementFormDefault="qualified">
    <xsd:import namespace="http://schemas.microsoft.com/office/2006/documentManagement/types"/>
    <xsd:import namespace="http://schemas.microsoft.com/office/infopath/2007/PartnerControls"/>
    <xsd:element name="Category" ma:index="8" nillable="true" ma:displayName="Category" ma:format="Dropdown" ma:internalName="Category">
      <xsd:simpleType>
        <xsd:restriction base="dms:Choice">
          <xsd:enumeration value="APD"/>
          <xsd:enumeration value="HSD"/>
          <xsd:enumeration value="ODDS"/>
          <xsd:enumeration value="ODDS Non-Residential"/>
          <xsd:enumeration value="Oregon Resources"/>
          <xsd:enumeration value="None"/>
          <xsd:enumeration value="Transition Plan"/>
        </xsd:restriction>
      </xsd:simpleType>
    </xsd:element>
    <xsd:element name="Month_x002d_Year" ma:index="10" nillable="true" ma:displayName="Month-Year" ma:internalName="Month_x002d_Year">
      <xsd:simpleType>
        <xsd:restriction base="dms:Text">
          <xsd:maxLength value="255"/>
        </xsd:restriction>
      </xsd:simpleType>
    </xsd:element>
    <xsd:element name="Section" ma:index="11" nillable="true" ma:displayName="Section" ma:format="Dropdown" ma:internalName="Section">
      <xsd:simpleType>
        <xsd:restriction base="dms:Choice">
          <xsd:enumeration value="Approved Plans"/>
          <xsd:enumeration value="Children's Services"/>
          <xsd:enumeration value="Compliance"/>
          <xsd:enumeration value="Fact Sheets"/>
          <xsd:enumeration value="General Information"/>
          <xsd:enumeration value="Heightened Scrutiny"/>
          <xsd:enumeration value="Individually-Based Limitations"/>
          <xsd:enumeration value="Onsite Assessments"/>
          <xsd:enumeration value="Past Plans"/>
          <xsd:enumeration value="Provider Information"/>
          <xsd:enumeration value="Provider Status Reports"/>
          <xsd:enumeration value="Request for Additional Time"/>
          <xsd:enumeration value="Residency Agreements"/>
          <xsd:enumeration value="Training-Technical Assistance"/>
          <xsd:enumeration value="Transmittals"/>
        </xsd:restriction>
      </xsd:simpleType>
    </xsd:element>
  </xsd:schema>
  <xsd:schema xmlns:xsd="http://www.w3.org/2001/XMLSchema" xmlns:xs="http://www.w3.org/2001/XMLSchema" xmlns:dms="http://schemas.microsoft.com/office/2006/documentManagement/types" xmlns:pc="http://schemas.microsoft.com/office/infopath/2007/PartnerControls" targetNamespace="49e1b1f5-4598-4f10-9cb7-32cc96214367"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3B2A953-9A39-48CD-B55B-F1C134F1AD61}"/>
</file>

<file path=customXml/itemProps2.xml><?xml version="1.0" encoding="utf-8"?>
<ds:datastoreItem xmlns:ds="http://schemas.openxmlformats.org/officeDocument/2006/customXml" ds:itemID="{8F6E7747-66D2-4BE2-AB2E-BB0DFB899B47}"/>
</file>

<file path=customXml/itemProps3.xml><?xml version="1.0" encoding="utf-8"?>
<ds:datastoreItem xmlns:ds="http://schemas.openxmlformats.org/officeDocument/2006/customXml" ds:itemID="{070234CC-36A2-4449-BB37-4F6C6855BDDC}"/>
</file>

<file path=docProps/app.xml><?xml version="1.0" encoding="utf-8"?>
<Properties xmlns="http://schemas.openxmlformats.org/officeDocument/2006/extended-properties" xmlns:vt="http://schemas.openxmlformats.org/officeDocument/2006/docPropsVTypes">
  <Template>Facet</Template>
  <TotalTime>374</TotalTime>
  <Words>3281</Words>
  <Application>Microsoft Office PowerPoint</Application>
  <PresentationFormat>Widescreen</PresentationFormat>
  <Paragraphs>80</Paragraphs>
  <Slides>41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41</vt:i4>
      </vt:variant>
    </vt:vector>
  </HeadingPairs>
  <TitlesOfParts>
    <vt:vector size="45" baseType="lpstr">
      <vt:lpstr>Arial</vt:lpstr>
      <vt:lpstr>Trebuchet MS</vt:lpstr>
      <vt:lpstr>Wingdings 3</vt:lpstr>
      <vt:lpstr>Facet</vt:lpstr>
      <vt:lpstr>Individually-Based Limitations </vt:lpstr>
      <vt:lpstr>Identify if the following scenarios require an Individually-Based Limitation</vt:lpstr>
      <vt:lpstr>PowerPoint Presentation</vt:lpstr>
      <vt:lpstr> Angela is an individual who has been identified as being pre-diabetic.  Her doctor has recommended that she make changes to her diet and exercise to bring her weight down.  Angela decides that she wants to take control of her health.   She expresses her goal to lose weight by no longer eating junk food.               Limitation?  </vt:lpstr>
      <vt:lpstr>Logan’s provider decides that she will assist in the weight loss effort by serving less take-out, reducing the amount of fried food prepared in the home, offering healthier desserts (such as fresh fruit instead of pastries), and leaner cuts of meat.  The provider also plans to make minor adjustments to daily activities to encourage healthy practices and exercise, such as parking further back in the parking lot and offering additional opportunities for outdoor activities.               Limitation?  </vt:lpstr>
      <vt:lpstr>Erin asks her provider to remind her that she is not supposed to eat junk food when they are shopping or ordering foods to help her stay on track with her goals.               Limitation?  </vt:lpstr>
      <vt:lpstr>Tariq requires assistance with handling his money.  He asks his provider to help him avoid purchasing or ordering foods that are unhealthy.  The provider agrees to not provide Tariq with his personal funds if he is wanting junk food to limit the temptation.                             Limitation? </vt:lpstr>
      <vt:lpstr>Doris knows that she needs extra help keeping with her goals.  She does not want to be able to have junk food in the house to limit the temptation.  Doris requests help from her provider in keeping her from eating after 8 pm, limiting her portions, and disallowing second helpings at meal times.                          Limitation? </vt:lpstr>
      <vt:lpstr>Blake has difficulty with temptation.  His provider has started locking the refrigerator and pantry in the home due to Blake helping himself to other’s foods.  Blake is provided with storage space in an unlocked cabinet to keep his personal snacks.                 Limitation?  </vt:lpstr>
      <vt:lpstr>Carrie’s guardian wants Carrie to be disallowed from having junk food at all and to restrict Carrie from using her personal funds to buy food items.                Limitation?  </vt:lpstr>
      <vt:lpstr>Sherri does not express or indicate a desire to use her personal funds to purchase food items.  She will take any food items that are left out, including taking food off others’ plates, food from strangers, or even discarded items in public settings, etc.  Her provider secures food items in the home and Sherri does not have independent access nor a personal designated space for her snack items because she will eat whatever is available (regardless of item or quantity).                          Limitation? </vt:lpstr>
      <vt:lpstr>Everett does not often request foods outside of mealtimes.  His provider does offer healthy snacks when Everett gestures that he would like a drink or food.  He does not use his personal funds to purchase additional food items.  Everett does not help himself to foods in the house.  Everett will generally eat whatever is made available to him, regardless of quantity (if you set out an entire gallon of milk or offer a family-size bag of chips, rather than items in portion size, he will drink the entire gallon or eat the entire bag), but does not otherwise take or get into items other than those things he perceives as being offered to him.  His provider makes adjustments to food offerings such as low fat condiments, fresh fruit and vegetables, and less processed foods to assist with weight loss.                   Limitation? </vt:lpstr>
      <vt:lpstr>Kayla is restricted to a 1500 calories/day diet at the order of her physician.  Kayla asks for candy or soda several times a day.  Her plan includes showing Kayla the clock to point out when the next meal or snack time is.  She has a schedule which shows her what is being offered as food options each meal.  Kayla is then redirected to a choice activity such as art or a walk to keep her from perseverating.  The redirection works on the first time about fifty percent of the time.  Other times Kayla cries and repeats her requests for candy or soda.  Her provider makes additional attempts at offering activity alternatives and when this does not work after several attempts, Kayla is then offered fresh fruit to hold her over until the next meal time.                   Limitation?  </vt:lpstr>
      <vt:lpstr>Second Section: Locks on Doors </vt:lpstr>
      <vt:lpstr>Edward’s provider installs a single-action release lock on Edwards’s bedroom door.  Edward says he does not want nor need a lock and is not interested in using it.  He chooses not to engage the lock.                Limitation?  </vt:lpstr>
      <vt:lpstr>Miguel does not appear to understand the function of the lock on his door.  His support staff have attempted to show him how to operate the locking function on his door through hand-over-hand training.  Miguel does not appear to intentionally lock the door, but does activate the lock intermittently throughout the day.  The lock releases when Miguel touches the knob and does not appear to be a barrier for Miguel to freely choose to come and go from his room.  The provider knocks and does have to use the key to open the door in order to perform periodic safety checks.                   Limitation?  </vt:lpstr>
      <vt:lpstr>Sean’s provider installs a key pad lock on Sean’s bedroom door because Sean has some trouble with dexterity.  Sean likes buttons and remembers combinations, so his team believes this type of lock will be a more appropriate fit for Sean.                  Limitation?   </vt:lpstr>
      <vt:lpstr>Marcella’s team is concerned about Marcella’s safety when she is out of line-of-sight supervision.  Marcella requires active supports to intervene because of self-injurious behavior (SIB).  Marcella engages in SIB whenever she thinks a caregiver cannot see her.  Marcella’s team is concerned about her locking herself in her room and causing serious damage to herself.  Marcella’s plan identifies supports which include having the locking mechanism on the door disabled and having the bedroom door remain open if there is not an attendant present to monitor Marcella in her room.                  Limitation?  </vt:lpstr>
      <vt:lpstr>Floyd continually gives the key to his room away to new “friends” he meets in the community.  Floyd’s door continues to have the locking feature available so that he may lock his room for privacy when he wants time alone and also to secure his belongings when he is away.  A staff member is available to help Floyd unlock his door when he wants access.  Floyd no longer carries a key on his person.                   Limitation?                     </vt:lpstr>
      <vt:lpstr>Julia’s provider is concerned about fire exiting and asks that Julia keep her door unlocked at night in case of a fire.                Limitation?                        </vt:lpstr>
      <vt:lpstr>George experiences mental health cycles.  A couple of times of year, George demonstrates suicidal behaviors and expresses suicidal ideations.  These periods of mental health crisis and risk of self-harm tend to last about two weeks.  During this crisis time, George has a behavior plan that identifies that he have line-of-sight-supervision, with an increase to arm’s length supervision depending on the symptoms displayed.  Most of the year, George needs little to no behavior support and does not have any specified supervision needs.  He independently accesses his room and can close and lock his door without issue on a typical day.  George’s team would like to have his bedroom door lock disabled only when George displays symptoms that are indicative of a mental health cycle.                            Limitation?                       </vt:lpstr>
      <vt:lpstr>Third Section:   Control of Schedule and Activities</vt:lpstr>
      <vt:lpstr>Mario’s home has a single-action release lock on the front door for security. Mario is able to independently operate the lock on the door to enter the home.  He carries a house key most of the time and there is always staff on-site to assist him in opening the door if he forgets his key.                                Limitation?   </vt:lpstr>
      <vt:lpstr>Jeanna’s home has a single-action release lock on the front door.  Jeanna has little ability to control her limbs and is not able to independently operate any door.  Jeanna requires staff support to access any door.                  Limitation?   </vt:lpstr>
      <vt:lpstr>Ivan lives in a home that is magnetically locked.  He is not able to exit the home without a staff member assisting with the unlocking the door.                                     Limitation?   </vt:lpstr>
      <vt:lpstr>Chloe lives in a home that is magnetically locked.  She has a key that is issued to her which she may use to unlock the door.  She does not always choose to carry her key and often asks staff to open the door for her.                 Limitation?  </vt:lpstr>
      <vt:lpstr>Michael often spontaneously bolts to the front door.  Sometimes he is triggered by an identified stimulus (such as a McDonald’s commercial).  When Michael is observed heading to the front door, staff respond to him to identify where he wants to go.  Customary responses include helping Michael plan when to do a desired activity (such as what needs to be in place for the activity to occur- money, business hours, scheduling conflicts, transportation, etc.), as well as identifying necessities with Michael such as shoes or a coat before leaving the house.  Michael tends to be easily re-engaged in the activity he was participating in before he headed to the door or he is guided to a new preferred activity.                                         Limitation?  </vt:lpstr>
      <vt:lpstr>Malik has a job in the community which he is very proud of.  Malik has a hard time with scheduling and needs someone to help him avoid scheduling other activities during his work hours.                   Limitation?  </vt:lpstr>
      <vt:lpstr>Erik has court-mandated restrictions which prohibit contact with minors.  Erik has a structured schedule to allow him community time strategically planned to avoid contact with children, such as going to the park or certain stores during school hours to limit the chance of encountering kids.  He also has a curfew which requires he be in the home by 7 pm.                  Limitation?   </vt:lpstr>
      <vt:lpstr>Callie is most successful when she has a detailed schedule that supports a consistent routine.  The schedule identifies mealtimes, hygiene activities, outings, and bedtime.               Limitation?    </vt:lpstr>
      <vt:lpstr>Sylvia takes a medication that requires adherence to a strict medication administration schedule for the medicine to be most effective.             Limitation?  </vt:lpstr>
      <vt:lpstr>James is a bit of a night owl.  To be respectful of other housemates, James has been asked to wear headphones or maintain below a specific volume on electronics after 10 pm.                 Limitation?   </vt:lpstr>
      <vt:lpstr>Fourth Section: Visitors</vt:lpstr>
      <vt:lpstr>Taylor is extremely social and meets new friends everywhere she goes.  One of Taylor’s new friends she met at the bus depot shows up at the home at 2 am.  Taylor’s provider refuses to allow the new friend to come into the home.                Limitation?  </vt:lpstr>
      <vt:lpstr>Kimmie is a very spontaneous individual and often invites guests to the home when there are other activities planned or others in the home are having guests which has led to conflicts among the housemates.  Kimmie’s provider helps Kimmie identify optimal times to have guests, such as when others may be away from the home or when the provider can help arrange for or support an activity such as pizza and a movie or a craft project that Kimmie can enjoy with her guest.                Limitation?   </vt:lpstr>
      <vt:lpstr>The provider asks Victor to notify him whenever he has a guest in the home.  Sometimes guests are asked for identification.                   Limitation?   </vt:lpstr>
      <vt:lpstr> Donna’s provider requires 24-hour advance notice for overnight guests.               Limitation?    </vt:lpstr>
      <vt:lpstr> Frank’s behavior support plan identifies risks with contact with minors.  Frank is restricted from bringing minors into the home.               Limitation?   </vt:lpstr>
      <vt:lpstr>Marie’s family member visits the home on a regular basis and the family member has been found entering areas of the home without permission, including bedrooms of other residents or helping themselves to the fridge.  Marie’s family member is asked to limit their presence to the living room, bathroom, or Marie’s bedroom while visiting the home.                   Limitation?  </vt:lpstr>
      <vt:lpstr>Jennifer’s guardian has directed that Jennifer be restricted from having members of the opposite sex be guests in her bedroom.                 Limitation?   </vt:lpstr>
      <vt:lpstr>Tom’s provider arranges for Tom to have an overnight outing with his intimate partner at a local hotel as an option for Tom to entertain an overnight guest.                                 Limitation?  </vt:lpstr>
    </vt:vector>
  </TitlesOfParts>
  <Company>Oregon State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IBLs Practice Examples</dc:title>
  <dc:creator>LaSells Stewart Center</dc:creator>
  <cp:lastModifiedBy>HERRERA Rose K</cp:lastModifiedBy>
  <cp:revision>72</cp:revision>
  <dcterms:created xsi:type="dcterms:W3CDTF">2016-08-09T14:24:06Z</dcterms:created>
  <dcterms:modified xsi:type="dcterms:W3CDTF">2016-12-27T23:53:21Z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0x0101008C458E613B9EF048BBF8AF3F88A44DC9</vt:lpwstr>
  </property>
  <property fmtid="{D5CDD505-2E9C-101B-9397-08002B2CF9AE}" pid="3" name="WorkflowChangePath">
    <vt:lpwstr>f1b370f9-c59e-4242-808a-33d878435a58,3;1118bcc1-360c-47a6-9deb-8b1196ef3df8,2;1118bcc1-360c-47a6-9deb-8b1196ef3df8,4;1118bcc1-360c-47a6-9deb-8b1196ef3df8,6;a251e550-66ff-4d0a-b9d7-0576eba3e06d,30;</vt:lpwstr>
  </property>
  <property fmtid="{D5CDD505-2E9C-101B-9397-08002B2CF9AE}" pid="4" name="URL">
    <vt:lpwstr>https://www.oregon.gov/dhs/SENIORS-DISABILITIES/HCBS/ODDS/IBL%20Practice%20Examples.pptx, IBLs Practice Examples</vt:lpwstr>
  </property>
</Properties>
</file>