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4"/>
  </p:sldMasterIdLst>
  <p:notesMasterIdLst>
    <p:notesMasterId r:id="rId43"/>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320" r:id="rId42"/>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onymous" initials="" lastIdx="6" clrIdx="0"/>
  <p:cmAuthor id="1" name="Allison Buehler" initials="" lastIdx="7"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EA3C259-05EC-4C39-AA86-6685DD82DE69}">
  <a:tblStyle styleId="{2EA3C259-05EC-4C39-AA86-6685DD82DE69}" styleName="Table_0"/>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149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defRPr sz="1200" b="0" i="0" u="none" strike="noStrike" cap="none">
                <a:solidFill>
                  <a:schemeClr val="dk1"/>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defRPr sz="1200" b="0" i="0" u="none" strike="noStrike" cap="none">
                <a:solidFill>
                  <a:schemeClr val="dk1"/>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defRPr sz="1200" b="0" i="0" u="none" strike="noStrike" cap="none">
                <a:solidFill>
                  <a:schemeClr val="dk1"/>
                </a:solidFill>
                <a:latin typeface="Calibri"/>
                <a:ea typeface="Calibri"/>
                <a:cs typeface="Calibri"/>
                <a:sym typeface="Calibri"/>
              </a:defRPr>
            </a:lvl1pPr>
            <a:lvl2pPr marL="457200" marR="0" lvl="1" indent="0" algn="l" rtl="0">
              <a:spcBef>
                <a:spcPts val="0"/>
              </a:spcBef>
              <a:defRPr sz="1200" b="0" i="0" u="none" strike="noStrike" cap="none">
                <a:solidFill>
                  <a:schemeClr val="dk1"/>
                </a:solidFill>
                <a:latin typeface="Calibri"/>
                <a:ea typeface="Calibri"/>
                <a:cs typeface="Calibri"/>
                <a:sym typeface="Calibri"/>
              </a:defRPr>
            </a:lvl2pPr>
            <a:lvl3pPr marL="914400" marR="0" lvl="2" indent="0" algn="l" rtl="0">
              <a:spcBef>
                <a:spcPts val="0"/>
              </a:spcBef>
              <a:defRPr sz="1200" b="0" i="0" u="none" strike="noStrike" cap="none">
                <a:solidFill>
                  <a:schemeClr val="dk1"/>
                </a:solidFill>
                <a:latin typeface="Calibri"/>
                <a:ea typeface="Calibri"/>
                <a:cs typeface="Calibri"/>
                <a:sym typeface="Calibri"/>
              </a:defRPr>
            </a:lvl3pPr>
            <a:lvl4pPr marL="1371600" marR="0" lvl="3" indent="0" algn="l" rtl="0">
              <a:spcBef>
                <a:spcPts val="0"/>
              </a:spcBef>
              <a:defRPr sz="1200" b="0" i="0" u="none" strike="noStrike" cap="none">
                <a:solidFill>
                  <a:schemeClr val="dk1"/>
                </a:solidFill>
                <a:latin typeface="Calibri"/>
                <a:ea typeface="Calibri"/>
                <a:cs typeface="Calibri"/>
                <a:sym typeface="Calibri"/>
              </a:defRPr>
            </a:lvl4pPr>
            <a:lvl5pPr marL="1828800" marR="0" lvl="4" indent="0" algn="l" rtl="0">
              <a:spcBef>
                <a:spcPts val="0"/>
              </a:spcBef>
              <a:defRPr sz="1200" b="0" i="0" u="none" strike="noStrike" cap="none">
                <a:solidFill>
                  <a:schemeClr val="dk1"/>
                </a:solidFill>
                <a:latin typeface="Calibri"/>
                <a:ea typeface="Calibri"/>
                <a:cs typeface="Calibri"/>
                <a:sym typeface="Calibri"/>
              </a:defRPr>
            </a:lvl5pPr>
            <a:lvl6pPr marL="2286000" marR="0" lvl="5" indent="0" algn="l" rtl="0">
              <a:spcBef>
                <a:spcPts val="0"/>
              </a:spcBef>
              <a:defRPr sz="1200" b="0" i="0" u="none" strike="noStrike" cap="none">
                <a:solidFill>
                  <a:schemeClr val="dk1"/>
                </a:solidFill>
                <a:latin typeface="Calibri"/>
                <a:ea typeface="Calibri"/>
                <a:cs typeface="Calibri"/>
                <a:sym typeface="Calibri"/>
              </a:defRPr>
            </a:lvl6pPr>
            <a:lvl7pPr marL="2743200" marR="0" lvl="6" indent="0" algn="l" rtl="0">
              <a:spcBef>
                <a:spcPts val="0"/>
              </a:spcBef>
              <a:defRPr sz="1200" b="0" i="0" u="none" strike="noStrike" cap="none">
                <a:solidFill>
                  <a:schemeClr val="dk1"/>
                </a:solidFill>
                <a:latin typeface="Calibri"/>
                <a:ea typeface="Calibri"/>
                <a:cs typeface="Calibri"/>
                <a:sym typeface="Calibri"/>
              </a:defRPr>
            </a:lvl7pPr>
            <a:lvl8pPr marL="3200400" marR="0" lvl="7" indent="0" algn="l" rtl="0">
              <a:spcBef>
                <a:spcPts val="0"/>
              </a:spcBef>
              <a:defRPr sz="1200" b="0" i="0" u="none" strike="noStrike" cap="none">
                <a:solidFill>
                  <a:schemeClr val="dk1"/>
                </a:solidFill>
                <a:latin typeface="Calibri"/>
                <a:ea typeface="Calibri"/>
                <a:cs typeface="Calibri"/>
                <a:sym typeface="Calibri"/>
              </a:defRPr>
            </a:lvl8pPr>
            <a:lvl9pPr marL="3657600" marR="0" lvl="8" indent="0" algn="l" rtl="0">
              <a:spcBef>
                <a:spcPts val="0"/>
              </a:spcBef>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defRPr sz="1200" b="0" i="0" u="none" strike="noStrike" cap="none">
                <a:solidFill>
                  <a:schemeClr val="dk1"/>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t>‹#›</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5721972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Shape 9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95" name="Shape 9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474654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Shape 17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2" name="Shape 17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73" name="Shape 173"/>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10</a:t>
            </a:fld>
            <a:endParaRPr lang="en-US"/>
          </a:p>
        </p:txBody>
      </p:sp>
    </p:spTree>
    <p:extLst>
      <p:ext uri="{BB962C8B-B14F-4D97-AF65-F5344CB8AC3E}">
        <p14:creationId xmlns:p14="http://schemas.microsoft.com/office/powerpoint/2010/main" val="22576955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Shape 17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9" name="Shape 17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80" name="Shape 180"/>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11</a:t>
            </a:fld>
            <a:endParaRPr lang="en-US"/>
          </a:p>
        </p:txBody>
      </p:sp>
    </p:spTree>
    <p:extLst>
      <p:ext uri="{BB962C8B-B14F-4D97-AF65-F5344CB8AC3E}">
        <p14:creationId xmlns:p14="http://schemas.microsoft.com/office/powerpoint/2010/main" val="24529049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Shape 18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86" name="Shape 18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115182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Shape 19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2" name="Shape 19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93" name="Shape 193"/>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13</a:t>
            </a:fld>
            <a:endParaRPr lang="en-US"/>
          </a:p>
        </p:txBody>
      </p:sp>
    </p:spTree>
    <p:extLst>
      <p:ext uri="{BB962C8B-B14F-4D97-AF65-F5344CB8AC3E}">
        <p14:creationId xmlns:p14="http://schemas.microsoft.com/office/powerpoint/2010/main" val="32739260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Shape 19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9" name="Shape 19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200" name="Shape 200"/>
          <p:cNvSpPr txBox="1">
            <a:spLocks noGrp="1"/>
          </p:cNvSpPr>
          <p:nvPr>
            <p:ph type="sldNum" idx="12"/>
          </p:nvPr>
        </p:nvSpPr>
        <p:spPr>
          <a:xfrm>
            <a:off x="3884612" y="8685213"/>
            <a:ext cx="2971800"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14</a:t>
            </a:fld>
            <a:endParaRPr lang="en-US"/>
          </a:p>
        </p:txBody>
      </p:sp>
    </p:spTree>
    <p:extLst>
      <p:ext uri="{BB962C8B-B14F-4D97-AF65-F5344CB8AC3E}">
        <p14:creationId xmlns:p14="http://schemas.microsoft.com/office/powerpoint/2010/main" val="32725127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Shape 20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6" name="Shape 20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
        <p:nvSpPr>
          <p:cNvPr id="207" name="Shape 207"/>
          <p:cNvSpPr txBox="1">
            <a:spLocks noGrp="1"/>
          </p:cNvSpPr>
          <p:nvPr>
            <p:ph type="sldNum" idx="12"/>
          </p:nvPr>
        </p:nvSpPr>
        <p:spPr>
          <a:xfrm>
            <a:off x="3884612" y="8685213"/>
            <a:ext cx="2971800" cy="457200"/>
          </a:xfrm>
          <a:prstGeom prst="rect">
            <a:avLst/>
          </a:prstGeom>
        </p:spPr>
        <p:txBody>
          <a:bodyPr lIns="91425" tIns="45700" rIns="91425" bIns="45700" anchor="b" anchorCtr="0">
            <a:noAutofit/>
          </a:bodyPr>
          <a:lstStyle/>
          <a:p>
            <a:pPr lvl="0" rtl="0">
              <a:spcBef>
                <a:spcPts val="0"/>
              </a:spcBef>
              <a:buNone/>
            </a:pPr>
            <a:fld id="{00000000-1234-1234-1234-123412341234}" type="slidenum">
              <a:rPr lang="en-US"/>
              <a:t>15</a:t>
            </a:fld>
            <a:endParaRPr lang="en-US"/>
          </a:p>
        </p:txBody>
      </p:sp>
    </p:spTree>
    <p:extLst>
      <p:ext uri="{BB962C8B-B14F-4D97-AF65-F5344CB8AC3E}">
        <p14:creationId xmlns:p14="http://schemas.microsoft.com/office/powerpoint/2010/main" val="35016606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Shape 21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13" name="Shape 213"/>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457200" marR="0" lvl="0" indent="-304800" algn="l" rtl="0">
              <a:spcBef>
                <a:spcPts val="0"/>
              </a:spcBef>
              <a:buClr>
                <a:schemeClr val="dk1"/>
              </a:buClr>
              <a:buSzPct val="100000"/>
              <a:buFont typeface="Calibri"/>
            </a:pPr>
            <a:r>
              <a:rPr lang="en-US"/>
              <a:t>WIOA signed into law in July 2014. </a:t>
            </a:r>
          </a:p>
        </p:txBody>
      </p:sp>
      <p:sp>
        <p:nvSpPr>
          <p:cNvPr id="214" name="Shape 214"/>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t>16</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682828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20" name="Shape 22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3393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Shape 22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27" name="Shape 227"/>
          <p:cNvSpPr txBox="1">
            <a:spLocks noGrp="1"/>
          </p:cNvSpPr>
          <p:nvPr>
            <p:ph type="body" idx="1"/>
          </p:nvPr>
        </p:nvSpPr>
        <p:spPr>
          <a:xfrm>
            <a:off x="685800" y="4343400"/>
            <a:ext cx="5486400" cy="4114800"/>
          </a:xfrm>
          <a:prstGeom prst="rect">
            <a:avLst/>
          </a:prstGeom>
          <a:noFill/>
          <a:ln>
            <a:noFill/>
          </a:ln>
        </p:spPr>
        <p:txBody>
          <a:bodyPr lIns="91425" tIns="45700" rIns="91425" bIns="45700" anchor="t" anchorCtr="0">
            <a:noAutofit/>
          </a:bodyPr>
          <a:lstStyle/>
          <a:p>
            <a:pPr marL="457200" marR="0" lvl="0" indent="-304800" algn="l" rtl="0">
              <a:spcBef>
                <a:spcPts val="0"/>
              </a:spcBef>
              <a:buClr>
                <a:schemeClr val="dk1"/>
              </a:buClr>
              <a:buSzPct val="100000"/>
              <a:buFont typeface="Calibri"/>
              <a:buChar char="●"/>
            </a:pPr>
            <a:r>
              <a:rPr lang="en-US"/>
              <a:t>Setting typically found int he community: </a:t>
            </a:r>
          </a:p>
        </p:txBody>
      </p:sp>
      <p:sp>
        <p:nvSpPr>
          <p:cNvPr id="228" name="Shape 228"/>
          <p:cNvSpPr txBox="1">
            <a:spLocks noGrp="1"/>
          </p:cNvSpPr>
          <p:nvPr>
            <p:ph type="sldNum" idx="12"/>
          </p:nvPr>
        </p:nvSpPr>
        <p:spPr>
          <a:xfrm>
            <a:off x="3884612" y="8685213"/>
            <a:ext cx="2971800"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t>18</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9477453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34" name="Shape 234"/>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R="0" lvl="0" algn="l" rtl="0">
              <a:spcBef>
                <a:spcPts val="0"/>
              </a:spcBef>
              <a:buNone/>
            </a:pPr>
            <a:r>
              <a:rPr lang="en-US" sz="900">
                <a:latin typeface="Arial"/>
                <a:ea typeface="Arial"/>
                <a:cs typeface="Arial"/>
                <a:sym typeface="Arial"/>
              </a:rPr>
              <a:t>(7) </a:t>
            </a:r>
            <a:r>
              <a:rPr lang="en-US" sz="900" i="1">
                <a:latin typeface="Arial"/>
                <a:ea typeface="Arial"/>
                <a:cs typeface="Arial"/>
                <a:sym typeface="Arial"/>
              </a:rPr>
              <a:t>Community rehabilitation program </a:t>
            </a:r>
          </a:p>
          <a:p>
            <a:pPr marR="0" lvl="0" algn="l" rtl="0">
              <a:spcBef>
                <a:spcPts val="0"/>
              </a:spcBef>
              <a:buNone/>
            </a:pPr>
            <a:r>
              <a:rPr lang="en-US" sz="900">
                <a:latin typeface="Arial"/>
                <a:ea typeface="Arial"/>
                <a:cs typeface="Arial"/>
                <a:sym typeface="Arial"/>
              </a:rPr>
              <a:t>(i) </a:t>
            </a:r>
            <a:r>
              <a:rPr lang="en-US" sz="900" i="1">
                <a:latin typeface="Arial"/>
                <a:ea typeface="Arial"/>
                <a:cs typeface="Arial"/>
                <a:sym typeface="Arial"/>
              </a:rPr>
              <a:t>Community rehabilitation program </a:t>
            </a:r>
            <a:r>
              <a:rPr lang="en-US" sz="900">
                <a:latin typeface="Arial"/>
                <a:ea typeface="Arial"/>
                <a:cs typeface="Arial"/>
                <a:sym typeface="Arial"/>
              </a:rPr>
              <a:t>means a program that provides directly or facilitates the provision of one or more of the following vocational rehabilitation services to individuals with disabilities to enable those individuals to maximize their opportunities for employment, including career advancement:</a:t>
            </a:r>
            <a:br>
              <a:rPr lang="en-US" sz="900">
                <a:latin typeface="Arial"/>
                <a:ea typeface="Arial"/>
                <a:cs typeface="Arial"/>
                <a:sym typeface="Arial"/>
              </a:rPr>
            </a:br>
            <a:r>
              <a:rPr lang="en-US" sz="900">
                <a:latin typeface="Arial"/>
                <a:ea typeface="Arial"/>
                <a:cs typeface="Arial"/>
                <a:sym typeface="Arial"/>
              </a:rPr>
              <a:t>	(A) Medical, psychiatric, psychological, social, and vocational services that are provided under one management.</a:t>
            </a:r>
          </a:p>
          <a:p>
            <a:pPr marR="0" lvl="0" indent="457200" algn="l" rtl="0">
              <a:spcBef>
                <a:spcPts val="0"/>
              </a:spcBef>
              <a:buNone/>
            </a:pPr>
            <a:r>
              <a:rPr lang="en-US" sz="900">
                <a:latin typeface="Arial"/>
                <a:ea typeface="Arial"/>
                <a:cs typeface="Arial"/>
                <a:sym typeface="Arial"/>
              </a:rPr>
              <a:t>(B) Testing, fitting, or training in the use of prosthetic and orthotic devices.</a:t>
            </a:r>
            <a:br>
              <a:rPr lang="en-US" sz="900">
                <a:latin typeface="Arial"/>
                <a:ea typeface="Arial"/>
                <a:cs typeface="Arial"/>
                <a:sym typeface="Arial"/>
              </a:rPr>
            </a:br>
            <a:r>
              <a:rPr lang="en-US" sz="900">
                <a:latin typeface="Arial"/>
                <a:ea typeface="Arial"/>
                <a:cs typeface="Arial"/>
                <a:sym typeface="Arial"/>
              </a:rPr>
              <a:t>	(C) Recreational therapy.</a:t>
            </a:r>
          </a:p>
          <a:p>
            <a:pPr marR="0" lvl="0" indent="457200" algn="l" rtl="0">
              <a:spcBef>
                <a:spcPts val="0"/>
              </a:spcBef>
              <a:buNone/>
            </a:pPr>
            <a:r>
              <a:rPr lang="en-US" sz="900">
                <a:latin typeface="Arial"/>
                <a:ea typeface="Arial"/>
                <a:cs typeface="Arial"/>
                <a:sym typeface="Arial"/>
              </a:rPr>
              <a:t>(D) Physical and occupational therapy.</a:t>
            </a:r>
          </a:p>
          <a:p>
            <a:pPr marR="0" lvl="0" indent="457200" algn="l" rtl="0">
              <a:spcBef>
                <a:spcPts val="0"/>
              </a:spcBef>
              <a:buNone/>
            </a:pPr>
            <a:r>
              <a:rPr lang="en-US" sz="900">
                <a:latin typeface="Arial"/>
                <a:ea typeface="Arial"/>
                <a:cs typeface="Arial"/>
                <a:sym typeface="Arial"/>
              </a:rPr>
              <a:t>(E) Speech, language, and hearing therapy.</a:t>
            </a:r>
            <a:br>
              <a:rPr lang="en-US" sz="900">
                <a:latin typeface="Arial"/>
                <a:ea typeface="Arial"/>
                <a:cs typeface="Arial"/>
                <a:sym typeface="Arial"/>
              </a:rPr>
            </a:br>
            <a:r>
              <a:rPr lang="en-US" sz="900">
                <a:latin typeface="Arial"/>
                <a:ea typeface="Arial"/>
                <a:cs typeface="Arial"/>
                <a:sym typeface="Arial"/>
              </a:rPr>
              <a:t>	(F) Psychiatric, psychological, and social services, including positive behavior management.</a:t>
            </a:r>
          </a:p>
          <a:p>
            <a:pPr marR="0" lvl="0" indent="457200" algn="l" rtl="0">
              <a:spcBef>
                <a:spcPts val="0"/>
              </a:spcBef>
              <a:buNone/>
            </a:pPr>
            <a:r>
              <a:rPr lang="en-US" sz="900">
                <a:latin typeface="Arial"/>
                <a:ea typeface="Arial"/>
                <a:cs typeface="Arial"/>
                <a:sym typeface="Arial"/>
              </a:rPr>
              <a:t>(G) Assessment for determining eligibility and vocational rehabilitation needs.</a:t>
            </a:r>
            <a:r>
              <a:rPr lang="en-US" sz="1100">
                <a:latin typeface="Arial"/>
                <a:ea typeface="Arial"/>
                <a:cs typeface="Arial"/>
                <a:sym typeface="Arial"/>
              </a:rPr>
              <a:t>		</a:t>
            </a:r>
          </a:p>
          <a:p>
            <a:pPr marR="0" lvl="0" indent="457200" algn="l" rtl="0">
              <a:spcBef>
                <a:spcPts val="0"/>
              </a:spcBef>
              <a:buNone/>
            </a:pPr>
            <a:r>
              <a:rPr lang="en-US" sz="900">
                <a:latin typeface="Arial"/>
                <a:ea typeface="Arial"/>
                <a:cs typeface="Arial"/>
                <a:sym typeface="Arial"/>
              </a:rPr>
              <a:t>(H) Rehabilitation technology.</a:t>
            </a:r>
          </a:p>
          <a:p>
            <a:pPr marR="0" lvl="0" indent="457200" algn="l" rtl="0">
              <a:spcBef>
                <a:spcPts val="0"/>
              </a:spcBef>
              <a:buNone/>
            </a:pPr>
            <a:r>
              <a:rPr lang="en-US" sz="900">
                <a:latin typeface="Arial"/>
                <a:ea typeface="Arial"/>
                <a:cs typeface="Arial"/>
                <a:sym typeface="Arial"/>
              </a:rPr>
              <a:t>(I) Job development, placement, and retention services.</a:t>
            </a:r>
            <a:r>
              <a:rPr lang="en-US" sz="1100">
                <a:latin typeface="Arial"/>
                <a:ea typeface="Arial"/>
                <a:cs typeface="Arial"/>
                <a:sym typeface="Arial"/>
              </a:rPr>
              <a:t>			</a:t>
            </a:r>
          </a:p>
          <a:p>
            <a:pPr marR="0" lvl="0" indent="457200" algn="l" rtl="0">
              <a:spcBef>
                <a:spcPts val="0"/>
              </a:spcBef>
              <a:buNone/>
            </a:pPr>
            <a:r>
              <a:rPr lang="en-US" sz="900">
                <a:latin typeface="Arial"/>
                <a:ea typeface="Arial"/>
                <a:cs typeface="Arial"/>
                <a:sym typeface="Arial"/>
              </a:rPr>
              <a:t>(J) Evaluation or control of specific disabilities.</a:t>
            </a:r>
            <a:r>
              <a:rPr lang="en-US" sz="1100">
                <a:latin typeface="Arial"/>
                <a:ea typeface="Arial"/>
                <a:cs typeface="Arial"/>
                <a:sym typeface="Arial"/>
              </a:rPr>
              <a:t>						</a:t>
            </a:r>
          </a:p>
          <a:p>
            <a:pPr marR="0" lvl="0" indent="457200" algn="l" rtl="0">
              <a:spcBef>
                <a:spcPts val="0"/>
              </a:spcBef>
              <a:buNone/>
            </a:pPr>
            <a:r>
              <a:rPr lang="en-US" sz="900">
                <a:latin typeface="Arial"/>
                <a:ea typeface="Arial"/>
                <a:cs typeface="Arial"/>
                <a:sym typeface="Arial"/>
              </a:rPr>
              <a:t>(K) Orientation and mobility services for individuals who are blind.</a:t>
            </a:r>
            <a:r>
              <a:rPr lang="en-US" sz="1100">
                <a:latin typeface="Arial"/>
                <a:ea typeface="Arial"/>
                <a:cs typeface="Arial"/>
                <a:sym typeface="Arial"/>
              </a:rPr>
              <a:t>					</a:t>
            </a:r>
          </a:p>
          <a:p>
            <a:pPr marR="0" lvl="0" indent="457200" algn="l" rtl="0">
              <a:spcBef>
                <a:spcPts val="0"/>
              </a:spcBef>
              <a:buNone/>
            </a:pPr>
            <a:r>
              <a:rPr lang="en-US" sz="900">
                <a:latin typeface="Arial"/>
                <a:ea typeface="Arial"/>
                <a:cs typeface="Arial"/>
                <a:sym typeface="Arial"/>
              </a:rPr>
              <a:t>(L) Extended employment.</a:t>
            </a:r>
          </a:p>
          <a:p>
            <a:pPr marR="0" lvl="0" indent="457200" algn="l" rtl="0">
              <a:spcBef>
                <a:spcPts val="0"/>
              </a:spcBef>
              <a:buNone/>
            </a:pPr>
            <a:r>
              <a:rPr lang="en-US" sz="900">
                <a:latin typeface="Arial"/>
                <a:ea typeface="Arial"/>
                <a:cs typeface="Arial"/>
                <a:sym typeface="Arial"/>
              </a:rPr>
              <a:t>(M) Psychosocial rehabilitation services.</a:t>
            </a:r>
            <a:r>
              <a:rPr lang="en-US" sz="1100">
                <a:latin typeface="Arial"/>
                <a:ea typeface="Arial"/>
                <a:cs typeface="Arial"/>
                <a:sym typeface="Arial"/>
              </a:rPr>
              <a:t>			</a:t>
            </a:r>
          </a:p>
          <a:p>
            <a:pPr marR="0" lvl="0" indent="457200" algn="l" rtl="0">
              <a:spcBef>
                <a:spcPts val="0"/>
              </a:spcBef>
              <a:buNone/>
            </a:pPr>
            <a:r>
              <a:rPr lang="en-US" sz="900">
                <a:latin typeface="Arial"/>
                <a:ea typeface="Arial"/>
                <a:cs typeface="Arial"/>
                <a:sym typeface="Arial"/>
              </a:rPr>
              <a:t>(N) Supported employment services and extended services.</a:t>
            </a:r>
            <a:r>
              <a:rPr lang="en-US" sz="1100">
                <a:latin typeface="Arial"/>
                <a:ea typeface="Arial"/>
                <a:cs typeface="Arial"/>
                <a:sym typeface="Arial"/>
              </a:rPr>
              <a:t>		</a:t>
            </a:r>
          </a:p>
          <a:p>
            <a:pPr marR="0" lvl="0" indent="457200" algn="l" rtl="0">
              <a:spcBef>
                <a:spcPts val="0"/>
              </a:spcBef>
              <a:buNone/>
            </a:pPr>
            <a:r>
              <a:rPr lang="en-US" sz="900">
                <a:latin typeface="Arial"/>
                <a:ea typeface="Arial"/>
                <a:cs typeface="Arial"/>
                <a:sym typeface="Arial"/>
              </a:rPr>
              <a:t>(O) Customized employment.</a:t>
            </a:r>
          </a:p>
          <a:p>
            <a:pPr marR="0" lvl="0" indent="457200" algn="l" rtl="0">
              <a:spcBef>
                <a:spcPts val="0"/>
              </a:spcBef>
              <a:buNone/>
            </a:pPr>
            <a:r>
              <a:rPr lang="en-US" sz="900">
                <a:latin typeface="Arial"/>
                <a:ea typeface="Arial"/>
                <a:cs typeface="Arial"/>
                <a:sym typeface="Arial"/>
              </a:rPr>
              <a:t>(P) Services to family members if necessary to enable the applicant or eligible individual to achieve an employment outcome.</a:t>
            </a:r>
          </a:p>
          <a:p>
            <a:pPr marR="0" lvl="0" indent="457200" algn="l" rtl="0">
              <a:spcBef>
                <a:spcPts val="0"/>
              </a:spcBef>
              <a:buNone/>
            </a:pPr>
            <a:r>
              <a:rPr lang="en-US" sz="900">
                <a:latin typeface="Arial"/>
                <a:ea typeface="Arial"/>
                <a:cs typeface="Arial"/>
                <a:sym typeface="Arial"/>
              </a:rPr>
              <a:t>(Q) Personal assistance services.</a:t>
            </a:r>
          </a:p>
          <a:p>
            <a:pPr marR="0" lvl="0" indent="457200" algn="l" rtl="0">
              <a:spcBef>
                <a:spcPts val="0"/>
              </a:spcBef>
              <a:buNone/>
            </a:pPr>
            <a:r>
              <a:rPr lang="en-US" sz="900">
                <a:latin typeface="Arial"/>
                <a:ea typeface="Arial"/>
                <a:cs typeface="Arial"/>
                <a:sym typeface="Arial"/>
              </a:rPr>
              <a:t>(R) Services similar to the services described in paragraphs (A) through (Q) of this definition.</a:t>
            </a:r>
          </a:p>
          <a:p>
            <a:pPr marR="0" lvl="0" algn="l" rtl="0">
              <a:spcBef>
                <a:spcPts val="0"/>
              </a:spcBef>
              <a:buNone/>
            </a:pPr>
            <a:r>
              <a:rPr lang="en-US" sz="900">
                <a:latin typeface="Arial"/>
                <a:ea typeface="Arial"/>
                <a:cs typeface="Arial"/>
                <a:sym typeface="Arial"/>
              </a:rPr>
              <a:t>(ii) For the purposes of this definition, </a:t>
            </a:r>
            <a:r>
              <a:rPr lang="en-US" sz="900" i="1">
                <a:latin typeface="Arial"/>
                <a:ea typeface="Arial"/>
                <a:cs typeface="Arial"/>
                <a:sym typeface="Arial"/>
              </a:rPr>
              <a:t>program </a:t>
            </a:r>
            <a:r>
              <a:rPr lang="en-US" sz="900">
                <a:latin typeface="Arial"/>
                <a:ea typeface="Arial"/>
                <a:cs typeface="Arial"/>
                <a:sym typeface="Arial"/>
              </a:rPr>
              <a:t>means an agency, organization, or institution, or unit of an agency, organization, or institution, that provides directly or facilitates the provision of vocational rehabilitation services as one of its major functions.</a:t>
            </a:r>
          </a:p>
          <a:p>
            <a:pPr marR="0" lvl="0" algn="l" rtl="0">
              <a:spcBef>
                <a:spcPts val="0"/>
              </a:spcBef>
              <a:buNone/>
            </a:pPr>
            <a:r>
              <a:rPr lang="en-US" sz="800">
                <a:latin typeface="Arial"/>
                <a:ea typeface="Arial"/>
                <a:cs typeface="Arial"/>
                <a:sym typeface="Arial"/>
              </a:rPr>
              <a:t>(Authority: Section 7(4) of the Rehabilitation Act of 1973, as amended; 29 U.S.C. 705(4)) </a:t>
            </a:r>
          </a:p>
          <a:p>
            <a:pPr marR="0" lvl="0" algn="l" rtl="0">
              <a:spcBef>
                <a:spcPts val="0"/>
              </a:spcBef>
              <a:buNone/>
            </a:pPr>
            <a:endParaRPr/>
          </a:p>
        </p:txBody>
      </p:sp>
      <p:sp>
        <p:nvSpPr>
          <p:cNvPr id="235" name="Shape 235"/>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t>19</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83021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Shape 10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01" name="Shape 1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091136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Shape 24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41" name="Shape 241"/>
          <p:cNvSpPr txBox="1">
            <a:spLocks noGrp="1"/>
          </p:cNvSpPr>
          <p:nvPr>
            <p:ph type="body" idx="1"/>
          </p:nvPr>
        </p:nvSpPr>
        <p:spPr>
          <a:xfrm>
            <a:off x="685800" y="4343400"/>
            <a:ext cx="5486400"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242" name="Shape 242"/>
          <p:cNvSpPr txBox="1">
            <a:spLocks noGrp="1"/>
          </p:cNvSpPr>
          <p:nvPr>
            <p:ph type="sldNum" idx="12"/>
          </p:nvPr>
        </p:nvSpPr>
        <p:spPr>
          <a:xfrm>
            <a:off x="3884612" y="8685213"/>
            <a:ext cx="2971800"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t>20</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6566963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Shape 24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48" name="Shape 248"/>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249" name="Shape 249"/>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t>21</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852773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Shape 25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55" name="Shape 25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56" name="Shape 256"/>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22</a:t>
            </a:fld>
            <a:endParaRPr lang="en-US"/>
          </a:p>
        </p:txBody>
      </p:sp>
    </p:spTree>
    <p:extLst>
      <p:ext uri="{BB962C8B-B14F-4D97-AF65-F5344CB8AC3E}">
        <p14:creationId xmlns:p14="http://schemas.microsoft.com/office/powerpoint/2010/main" val="335245288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Shape 26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2" name="Shape 26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63" name="Shape 263"/>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23</a:t>
            </a:fld>
            <a:endParaRPr lang="en-US"/>
          </a:p>
        </p:txBody>
      </p:sp>
    </p:spTree>
    <p:extLst>
      <p:ext uri="{BB962C8B-B14F-4D97-AF65-F5344CB8AC3E}">
        <p14:creationId xmlns:p14="http://schemas.microsoft.com/office/powerpoint/2010/main" val="6426231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Shape 26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9" name="Shape 26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70" name="Shape 270"/>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24</a:t>
            </a:fld>
            <a:endParaRPr lang="en-US"/>
          </a:p>
        </p:txBody>
      </p:sp>
    </p:spTree>
    <p:extLst>
      <p:ext uri="{BB962C8B-B14F-4D97-AF65-F5344CB8AC3E}">
        <p14:creationId xmlns:p14="http://schemas.microsoft.com/office/powerpoint/2010/main" val="33667392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Shape 27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76" name="Shape 27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
        <p:nvSpPr>
          <p:cNvPr id="277" name="Shape 277"/>
          <p:cNvSpPr txBox="1">
            <a:spLocks noGrp="1"/>
          </p:cNvSpPr>
          <p:nvPr>
            <p:ph type="sldNum" idx="12"/>
          </p:nvPr>
        </p:nvSpPr>
        <p:spPr>
          <a:xfrm>
            <a:off x="3884612" y="8685213"/>
            <a:ext cx="2971800"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25</a:t>
            </a:fld>
            <a:endParaRPr lang="en-US"/>
          </a:p>
        </p:txBody>
      </p:sp>
    </p:spTree>
    <p:extLst>
      <p:ext uri="{BB962C8B-B14F-4D97-AF65-F5344CB8AC3E}">
        <p14:creationId xmlns:p14="http://schemas.microsoft.com/office/powerpoint/2010/main" val="39098540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Shape 28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83" name="Shape 28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84" name="Shape 284"/>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26</a:t>
            </a:fld>
            <a:endParaRPr lang="en-US"/>
          </a:p>
        </p:txBody>
      </p:sp>
    </p:spTree>
    <p:extLst>
      <p:ext uri="{BB962C8B-B14F-4D97-AF65-F5344CB8AC3E}">
        <p14:creationId xmlns:p14="http://schemas.microsoft.com/office/powerpoint/2010/main" val="18175686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Shape 28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90" name="Shape 29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91" name="Shape 291"/>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27</a:t>
            </a:fld>
            <a:endParaRPr lang="en-US"/>
          </a:p>
        </p:txBody>
      </p:sp>
    </p:spTree>
    <p:extLst>
      <p:ext uri="{BB962C8B-B14F-4D97-AF65-F5344CB8AC3E}">
        <p14:creationId xmlns:p14="http://schemas.microsoft.com/office/powerpoint/2010/main" val="64109616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6" name="Shape 29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97" name="Shape 29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98" name="Shape 298"/>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28</a:t>
            </a:fld>
            <a:endParaRPr lang="en-US"/>
          </a:p>
        </p:txBody>
      </p:sp>
    </p:spTree>
    <p:extLst>
      <p:ext uri="{BB962C8B-B14F-4D97-AF65-F5344CB8AC3E}">
        <p14:creationId xmlns:p14="http://schemas.microsoft.com/office/powerpoint/2010/main" val="144893458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Shape 3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04" name="Shape 30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305" name="Shape 305"/>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29</a:t>
            </a:fld>
            <a:endParaRPr lang="en-US"/>
          </a:p>
        </p:txBody>
      </p:sp>
    </p:spTree>
    <p:extLst>
      <p:ext uri="{BB962C8B-B14F-4D97-AF65-F5344CB8AC3E}">
        <p14:creationId xmlns:p14="http://schemas.microsoft.com/office/powerpoint/2010/main" val="1410269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Shape 10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0" lvl="0" indent="-69850" rtl="0">
              <a:lnSpc>
                <a:spcPct val="115000"/>
              </a:lnSpc>
              <a:spcBef>
                <a:spcPts val="0"/>
              </a:spcBef>
              <a:spcAft>
                <a:spcPts val="1600"/>
              </a:spcAft>
              <a:buClr>
                <a:schemeClr val="dk1"/>
              </a:buClr>
              <a:buSzPct val="91666"/>
              <a:buFont typeface="Arial"/>
              <a:buNone/>
            </a:pPr>
            <a:r>
              <a:rPr lang="en-US" b="1">
                <a:latin typeface="Open Sans"/>
                <a:ea typeface="Open Sans"/>
                <a:cs typeface="Open Sans"/>
                <a:sym typeface="Open Sans"/>
              </a:rPr>
              <a:t>Oregon’s Employment First Policy  &amp; related local, state, and federal initiatives: </a:t>
            </a:r>
          </a:p>
          <a:p>
            <a:pPr marL="457200" lvl="0" indent="-228600" rtl="0">
              <a:lnSpc>
                <a:spcPct val="115000"/>
              </a:lnSpc>
              <a:spcBef>
                <a:spcPts val="0"/>
              </a:spcBef>
              <a:spcAft>
                <a:spcPts val="1600"/>
              </a:spcAft>
              <a:buFont typeface="Open Sans"/>
            </a:pPr>
            <a:r>
              <a:rPr lang="en-US">
                <a:latin typeface="Open Sans"/>
                <a:ea typeface="Open Sans"/>
                <a:cs typeface="Open Sans"/>
                <a:sym typeface="Open Sans"/>
              </a:rPr>
              <a:t>Formally adopted by Oregon’s legislature in 2008 </a:t>
            </a:r>
          </a:p>
          <a:p>
            <a:pPr marL="457200" lvl="0" indent="-228600" rtl="0">
              <a:lnSpc>
                <a:spcPct val="115000"/>
              </a:lnSpc>
              <a:spcBef>
                <a:spcPts val="0"/>
              </a:spcBef>
              <a:spcAft>
                <a:spcPts val="1600"/>
              </a:spcAft>
              <a:buFont typeface="Open Sans"/>
            </a:pPr>
            <a:r>
              <a:rPr lang="en-US">
                <a:latin typeface="Arial"/>
                <a:ea typeface="Arial"/>
                <a:cs typeface="Arial"/>
                <a:sym typeface="Arial"/>
              </a:rPr>
              <a:t>And furthered in 2013:</a:t>
            </a:r>
          </a:p>
          <a:p>
            <a:pPr marL="914400" lvl="1" indent="-228600" rtl="0">
              <a:lnSpc>
                <a:spcPct val="115000"/>
              </a:lnSpc>
              <a:spcBef>
                <a:spcPts val="0"/>
              </a:spcBef>
              <a:spcAft>
                <a:spcPts val="1600"/>
              </a:spcAft>
              <a:buFont typeface="Open Sans"/>
            </a:pPr>
            <a:r>
              <a:rPr lang="en-US">
                <a:latin typeface="Arial"/>
                <a:ea typeface="Arial"/>
                <a:cs typeface="Arial"/>
                <a:sym typeface="Arial"/>
              </a:rPr>
              <a:t>With revisions to ORS 427.005 and the definition of "Productivity" to mean the regular engagement in income-producing work, preferably competitive employment with supports and accommodations to the extent necessary, by a person with an intellectual disability or another developmental disability which is measured through improvements in income level, employment status or job advancement or engagement by a person with an intellectual disability or another developmental disability in work contributing to a household or community.</a:t>
            </a:r>
          </a:p>
          <a:p>
            <a:pPr marL="914400" lvl="1" indent="-228600" rtl="0">
              <a:lnSpc>
                <a:spcPct val="115000"/>
              </a:lnSpc>
              <a:spcBef>
                <a:spcPts val="0"/>
              </a:spcBef>
              <a:spcAft>
                <a:spcPts val="1600"/>
              </a:spcAft>
              <a:buFont typeface="Open Sans"/>
            </a:pPr>
            <a:r>
              <a:rPr lang="en-US">
                <a:latin typeface="Arial"/>
                <a:ea typeface="Arial"/>
                <a:cs typeface="Arial"/>
                <a:sym typeface="Arial"/>
              </a:rPr>
              <a:t>Revising ORS 437.007 to state that "the employment of individuals with developmental disabilities in fully integrated work settings is the highest priority over unemployment, segregated employment, facility-based employment or day habilitation."</a:t>
            </a:r>
          </a:p>
          <a:p>
            <a:pPr marL="914400" marR="0" lvl="1" indent="-317500" algn="l" rtl="0">
              <a:lnSpc>
                <a:spcPct val="115000"/>
              </a:lnSpc>
              <a:spcBef>
                <a:spcPts val="0"/>
              </a:spcBef>
              <a:spcAft>
                <a:spcPts val="1600"/>
              </a:spcAft>
              <a:buClr>
                <a:srgbClr val="000000"/>
              </a:buClr>
              <a:buSzPct val="116666"/>
              <a:buFont typeface="Open Sans"/>
            </a:pPr>
            <a:r>
              <a:rPr lang="en-US">
                <a:latin typeface="Open Sans"/>
                <a:ea typeface="Open Sans"/>
                <a:cs typeface="Open Sans"/>
                <a:sym typeface="Open Sans"/>
              </a:rPr>
              <a:t>[Alternative language] Under which our service delivery system presumes that, with the right support and job match, all working age adults and youth, including those with  I/DD can work, in fully integrated in the community where they earn competitive wages and benefits. </a:t>
            </a:r>
          </a:p>
          <a:p>
            <a:pPr marL="914400" lvl="1" indent="-228600" rtl="0">
              <a:lnSpc>
                <a:spcPct val="115000"/>
              </a:lnSpc>
              <a:spcBef>
                <a:spcPts val="0"/>
              </a:spcBef>
              <a:spcAft>
                <a:spcPts val="1600"/>
              </a:spcAft>
              <a:buFont typeface="Open Sans"/>
            </a:pPr>
            <a:r>
              <a:rPr lang="en-US">
                <a:latin typeface="Open Sans"/>
                <a:ea typeface="Open Sans"/>
                <a:cs typeface="Open Sans"/>
                <a:sym typeface="Open Sans"/>
              </a:rPr>
              <a:t>[Alternative language] Also, work in integrated jobs is the first and priority option in planning employment services for working-age adults and youth.</a:t>
            </a:r>
          </a:p>
          <a:p>
            <a:pPr lvl="0" rtl="0">
              <a:lnSpc>
                <a:spcPct val="115000"/>
              </a:lnSpc>
              <a:spcBef>
                <a:spcPts val="0"/>
              </a:spcBef>
              <a:spcAft>
                <a:spcPts val="1600"/>
              </a:spcAft>
              <a:buNone/>
            </a:pPr>
            <a:r>
              <a:rPr lang="en-US" b="1">
                <a:latin typeface="Open Sans"/>
                <a:ea typeface="Open Sans"/>
                <a:cs typeface="Open Sans"/>
                <a:sym typeface="Open Sans"/>
              </a:rPr>
              <a:t>Oregon’s Executive Order 15-01 and Oregon’s Integrated Employment Plan</a:t>
            </a:r>
          </a:p>
          <a:p>
            <a:pPr marL="457200" lvl="0" indent="-228600" rtl="0">
              <a:lnSpc>
                <a:spcPct val="115000"/>
              </a:lnSpc>
              <a:spcBef>
                <a:spcPts val="0"/>
              </a:spcBef>
              <a:spcAft>
                <a:spcPts val="1600"/>
              </a:spcAft>
              <a:buFont typeface="Open Sans"/>
            </a:pPr>
            <a:r>
              <a:rPr lang="en-US">
                <a:latin typeface="Open Sans"/>
                <a:ea typeface="Open Sans"/>
                <a:cs typeface="Open Sans"/>
                <a:sym typeface="Open Sans"/>
              </a:rPr>
              <a:t>Outline a number of initiatives to implement Oregon’s Employment First policy, including: </a:t>
            </a:r>
          </a:p>
          <a:p>
            <a:pPr marL="914400" lvl="1" indent="-228600" rtl="0">
              <a:lnSpc>
                <a:spcPct val="115000"/>
              </a:lnSpc>
              <a:spcBef>
                <a:spcPts val="0"/>
              </a:spcBef>
              <a:spcAft>
                <a:spcPts val="1600"/>
              </a:spcAft>
              <a:buFont typeface="Open Sans"/>
            </a:pPr>
            <a:r>
              <a:rPr lang="en-US">
                <a:latin typeface="Open Sans"/>
                <a:ea typeface="Open Sans"/>
                <a:cs typeface="Open Sans"/>
                <a:sym typeface="Open Sans"/>
              </a:rPr>
              <a:t>Outlines policy for Career Development Planning and </a:t>
            </a:r>
          </a:p>
          <a:p>
            <a:pPr marL="914400" lvl="1" indent="-228600" rtl="0">
              <a:lnSpc>
                <a:spcPct val="115000"/>
              </a:lnSpc>
              <a:spcBef>
                <a:spcPts val="0"/>
              </a:spcBef>
              <a:spcAft>
                <a:spcPts val="1600"/>
              </a:spcAft>
              <a:buFont typeface="Open Sans"/>
            </a:pPr>
            <a:r>
              <a:rPr lang="en-US">
                <a:latin typeface="Open Sans"/>
                <a:ea typeface="Open Sans"/>
                <a:cs typeface="Open Sans"/>
                <a:sym typeface="Open Sans"/>
              </a:rPr>
              <a:t>Targets for increasing supported employment services between 2014 and 2022. </a:t>
            </a:r>
          </a:p>
          <a:p>
            <a:pPr marL="914400" lvl="1" indent="-228600" rtl="0">
              <a:lnSpc>
                <a:spcPct val="115000"/>
              </a:lnSpc>
              <a:spcBef>
                <a:spcPts val="0"/>
              </a:spcBef>
              <a:spcAft>
                <a:spcPts val="1600"/>
              </a:spcAft>
              <a:buFont typeface="Open Sans"/>
            </a:pPr>
            <a:r>
              <a:rPr lang="en-US">
                <a:latin typeface="Open Sans"/>
                <a:ea typeface="Open Sans"/>
                <a:cs typeface="Open Sans"/>
                <a:sym typeface="Open Sans"/>
              </a:rPr>
              <a:t>No new entry to sheltered workshop settings; and no assessments in sheltered workshop settings.  </a:t>
            </a:r>
          </a:p>
          <a:p>
            <a:pPr marL="1371600" lvl="2" indent="-292100" rtl="0">
              <a:lnSpc>
                <a:spcPct val="115000"/>
              </a:lnSpc>
              <a:spcBef>
                <a:spcPts val="0"/>
              </a:spcBef>
              <a:spcAft>
                <a:spcPts val="1600"/>
              </a:spcAft>
              <a:buSzPct val="83333"/>
              <a:buFont typeface="Open Sans"/>
            </a:pPr>
            <a:r>
              <a:rPr lang="en-US">
                <a:latin typeface="Open Sans"/>
                <a:ea typeface="Open Sans"/>
                <a:cs typeface="Open Sans"/>
                <a:sym typeface="Open Sans"/>
              </a:rPr>
              <a:t>Note, these policies are specific to sheltered workshop settings. </a:t>
            </a:r>
          </a:p>
          <a:p>
            <a:pPr marL="1371600" lvl="2" indent="-292100" rtl="0">
              <a:lnSpc>
                <a:spcPct val="115000"/>
              </a:lnSpc>
              <a:spcBef>
                <a:spcPts val="0"/>
              </a:spcBef>
              <a:spcAft>
                <a:spcPts val="1600"/>
              </a:spcAft>
              <a:buSzPct val="83333"/>
              <a:buFont typeface="Open Sans"/>
            </a:pPr>
            <a:r>
              <a:rPr lang="en-US">
                <a:latin typeface="Open Sans"/>
                <a:ea typeface="Open Sans"/>
                <a:cs typeface="Open Sans"/>
                <a:sym typeface="Open Sans"/>
              </a:rPr>
              <a:t>The “no new entry” policy does not apply to day or community living services funded under the K plan.</a:t>
            </a:r>
          </a:p>
          <a:p>
            <a:pPr marL="1371600" lvl="2" indent="-304800" rtl="0">
              <a:lnSpc>
                <a:spcPct val="115000"/>
              </a:lnSpc>
              <a:spcBef>
                <a:spcPts val="0"/>
              </a:spcBef>
              <a:spcAft>
                <a:spcPts val="1600"/>
              </a:spcAft>
              <a:buSzPct val="100000"/>
              <a:buFont typeface="Open Sans"/>
            </a:pPr>
            <a:r>
              <a:rPr lang="en-US">
                <a:latin typeface="Open Sans"/>
                <a:ea typeface="Open Sans"/>
                <a:cs typeface="Open Sans"/>
                <a:sym typeface="Open Sans"/>
              </a:rPr>
              <a:t>While ODDS anticipates these day service settings are in substantial compliance with HCBS, some changes may be necessary as part of Oregon’s Statewide HCBS Transition Plan in order to obtain full compliance.</a:t>
            </a:r>
          </a:p>
          <a:p>
            <a:pPr marL="1371600" lvl="2" indent="-304800" rtl="0">
              <a:lnSpc>
                <a:spcPct val="115000"/>
              </a:lnSpc>
              <a:spcBef>
                <a:spcPts val="0"/>
              </a:spcBef>
              <a:spcAft>
                <a:spcPts val="1600"/>
              </a:spcAft>
              <a:buSzPct val="100000"/>
              <a:buFont typeface="Open Sans"/>
            </a:pPr>
            <a:r>
              <a:rPr lang="en-US">
                <a:latin typeface="Arial"/>
                <a:ea typeface="Arial"/>
                <a:cs typeface="Arial"/>
                <a:sym typeface="Arial"/>
              </a:rPr>
              <a:t>Under Oregon’s Employment First Transformation project (discussed in further detail later), participating providers will have the option to receive support to close day service facilities. </a:t>
            </a:r>
          </a:p>
          <a:p>
            <a:pPr marL="914400" lvl="1" indent="-228600" rtl="0">
              <a:lnSpc>
                <a:spcPct val="115000"/>
              </a:lnSpc>
              <a:spcBef>
                <a:spcPts val="0"/>
              </a:spcBef>
              <a:spcAft>
                <a:spcPts val="1600"/>
              </a:spcAft>
              <a:buFont typeface="Open Sans"/>
            </a:pPr>
            <a:r>
              <a:rPr lang="en-US">
                <a:latin typeface="Open Sans"/>
                <a:ea typeface="Open Sans"/>
                <a:cs typeface="Open Sans"/>
                <a:sym typeface="Open Sans"/>
              </a:rPr>
              <a:t>The IPE specifies target #s related to increasing the number of people who are supported in competitive integrated employment; decrease sheltered work; and increasing provider capacity.</a:t>
            </a:r>
          </a:p>
          <a:p>
            <a:pPr marL="0" lvl="0" indent="-69850" rtl="0">
              <a:lnSpc>
                <a:spcPct val="115000"/>
              </a:lnSpc>
              <a:spcBef>
                <a:spcPts val="0"/>
              </a:spcBef>
              <a:spcAft>
                <a:spcPts val="1600"/>
              </a:spcAft>
              <a:buClr>
                <a:schemeClr val="dk1"/>
              </a:buClr>
              <a:buSzPct val="91666"/>
              <a:buFont typeface="Arial"/>
              <a:buNone/>
            </a:pPr>
            <a:r>
              <a:rPr lang="en-US" b="1">
                <a:latin typeface="Open Sans"/>
                <a:ea typeface="Open Sans"/>
                <a:cs typeface="Open Sans"/>
                <a:sym typeface="Open Sans"/>
              </a:rPr>
              <a:t>Terms of settlement agreement in Lane v. Brown lawsuit and furthering compliance with the ADA and Olmstead</a:t>
            </a:r>
          </a:p>
          <a:p>
            <a:pPr marL="457200" lvl="0" indent="-228600" rtl="0">
              <a:lnSpc>
                <a:spcPct val="115000"/>
              </a:lnSpc>
              <a:spcBef>
                <a:spcPts val="0"/>
              </a:spcBef>
              <a:spcAft>
                <a:spcPts val="1600"/>
              </a:spcAft>
              <a:buFont typeface="Open Sans"/>
            </a:pPr>
            <a:r>
              <a:rPr lang="en-US">
                <a:latin typeface="Open Sans"/>
                <a:ea typeface="Open Sans"/>
                <a:cs typeface="Open Sans"/>
                <a:sym typeface="Open Sans"/>
              </a:rPr>
              <a:t>Generally speaking, the settlement gives enforcement capabilities to the Executive Order and IPE. ODDS will also implement a 20 hour standard for planning supported employment services. </a:t>
            </a:r>
          </a:p>
          <a:p>
            <a:pPr marL="0" lvl="0" indent="0" rtl="0">
              <a:lnSpc>
                <a:spcPct val="115000"/>
              </a:lnSpc>
              <a:spcBef>
                <a:spcPts val="0"/>
              </a:spcBef>
              <a:spcAft>
                <a:spcPts val="1600"/>
              </a:spcAft>
              <a:buNone/>
            </a:pPr>
            <a:r>
              <a:rPr lang="en-US" b="1">
                <a:latin typeface="Open Sans"/>
                <a:ea typeface="Open Sans"/>
                <a:cs typeface="Open Sans"/>
                <a:sym typeface="Open Sans"/>
              </a:rPr>
              <a:t>Workforce Innovation and Opportunity Act (governing VR services).</a:t>
            </a:r>
          </a:p>
          <a:p>
            <a:pPr lvl="0" rtl="0">
              <a:lnSpc>
                <a:spcPct val="115000"/>
              </a:lnSpc>
              <a:spcBef>
                <a:spcPts val="0"/>
              </a:spcBef>
              <a:spcAft>
                <a:spcPts val="1600"/>
              </a:spcAft>
              <a:buNone/>
            </a:pPr>
            <a:r>
              <a:rPr lang="en-US" b="1">
                <a:latin typeface="Open Sans"/>
                <a:ea typeface="Open Sans"/>
                <a:cs typeface="Open Sans"/>
                <a:sym typeface="Open Sans"/>
              </a:rPr>
              <a:t>2011 guidance from CMS (later incorporated into the waiver technical assistance guide): </a:t>
            </a:r>
          </a:p>
          <a:p>
            <a:pPr marL="457200" lvl="0" indent="-228600" rtl="0">
              <a:lnSpc>
                <a:spcPct val="115000"/>
              </a:lnSpc>
              <a:spcBef>
                <a:spcPts val="0"/>
              </a:spcBef>
              <a:spcAft>
                <a:spcPts val="1600"/>
              </a:spcAft>
              <a:buFont typeface="Open Sans"/>
            </a:pPr>
            <a:r>
              <a:rPr lang="en-US">
                <a:latin typeface="Open Sans"/>
                <a:ea typeface="Open Sans"/>
                <a:cs typeface="Open Sans"/>
                <a:sym typeface="Open Sans"/>
              </a:rPr>
              <a:t>The optimal and expected outcome of all HCBS employment services is individual integrated employment in the general workforce where the person earns competitive wages and benefits (but also no less than minimum wage).</a:t>
            </a:r>
          </a:p>
          <a:p>
            <a:pPr marL="457200" lvl="0" indent="-228600" rtl="0">
              <a:lnSpc>
                <a:spcPct val="115000"/>
              </a:lnSpc>
              <a:spcBef>
                <a:spcPts val="0"/>
              </a:spcBef>
              <a:spcAft>
                <a:spcPts val="1600"/>
              </a:spcAft>
              <a:buFont typeface="Open Sans"/>
            </a:pPr>
            <a:r>
              <a:rPr lang="en-US">
                <a:latin typeface="Arial"/>
                <a:ea typeface="Arial"/>
                <a:cs typeface="Arial"/>
                <a:sym typeface="Arial"/>
              </a:rPr>
              <a:t>Waiver funding is not available for the provision of vocational services delivered in facility based or sheltered work settings, where individuals are supervised for the primary purpose of producing goods or performing services.  </a:t>
            </a:r>
          </a:p>
          <a:p>
            <a:pPr lvl="0" rtl="0">
              <a:lnSpc>
                <a:spcPct val="115000"/>
              </a:lnSpc>
              <a:spcBef>
                <a:spcPts val="0"/>
              </a:spcBef>
              <a:spcAft>
                <a:spcPts val="1600"/>
              </a:spcAft>
              <a:buClr>
                <a:srgbClr val="000000"/>
              </a:buClr>
              <a:buSzPct val="91666"/>
              <a:buFont typeface="Arial"/>
              <a:buNone/>
            </a:pPr>
            <a:r>
              <a:rPr lang="en-US" b="1">
                <a:latin typeface="Open Sans"/>
                <a:ea typeface="Open Sans"/>
                <a:cs typeface="Open Sans"/>
                <a:sym typeface="Open Sans"/>
              </a:rPr>
              <a:t>HCBS</a:t>
            </a:r>
          </a:p>
          <a:p>
            <a:pPr marL="457200" lvl="0" indent="-228600" rtl="0">
              <a:lnSpc>
                <a:spcPct val="115000"/>
              </a:lnSpc>
              <a:spcBef>
                <a:spcPts val="0"/>
              </a:spcBef>
              <a:spcAft>
                <a:spcPts val="1600"/>
              </a:spcAft>
              <a:buClr>
                <a:schemeClr val="dk1"/>
              </a:buClr>
              <a:buFont typeface="Open Sans"/>
            </a:pPr>
            <a:r>
              <a:rPr lang="en-US">
                <a:latin typeface="Open Sans"/>
                <a:ea typeface="Open Sans"/>
                <a:cs typeface="Open Sans"/>
                <a:sym typeface="Open Sans"/>
              </a:rPr>
              <a:t>New federal regulations and guidance regarding Medicaid Home and Community-Based Services. </a:t>
            </a:r>
          </a:p>
          <a:p>
            <a:pPr marL="457200" lvl="0" indent="-228600" rtl="0">
              <a:lnSpc>
                <a:spcPct val="115000"/>
              </a:lnSpc>
              <a:spcBef>
                <a:spcPts val="0"/>
              </a:spcBef>
              <a:spcAft>
                <a:spcPts val="1600"/>
              </a:spcAft>
              <a:buFont typeface="Open Sans"/>
            </a:pPr>
            <a:r>
              <a:rPr lang="en-US">
                <a:latin typeface="Open Sans"/>
                <a:ea typeface="Open Sans"/>
                <a:cs typeface="Open Sans"/>
                <a:sym typeface="Open Sans"/>
              </a:rPr>
              <a:t>To be discussed in detail as part of this presentation. </a:t>
            </a:r>
          </a:p>
          <a:p>
            <a:pPr marL="457200" lvl="0" indent="-69850">
              <a:lnSpc>
                <a:spcPct val="115000"/>
              </a:lnSpc>
              <a:spcBef>
                <a:spcPts val="0"/>
              </a:spcBef>
              <a:spcAft>
                <a:spcPts val="1600"/>
              </a:spcAft>
              <a:buClr>
                <a:schemeClr val="dk1"/>
              </a:buClr>
              <a:buSzPct val="91666"/>
              <a:buFont typeface="Arial"/>
              <a:buNone/>
            </a:pPr>
            <a:endParaRPr b="1"/>
          </a:p>
        </p:txBody>
      </p:sp>
      <p:sp>
        <p:nvSpPr>
          <p:cNvPr id="107" name="Shape 10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9020964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Shape 31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11" name="Shape 31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312" name="Shape 312"/>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30</a:t>
            </a:fld>
            <a:endParaRPr lang="en-US"/>
          </a:p>
        </p:txBody>
      </p:sp>
    </p:spTree>
    <p:extLst>
      <p:ext uri="{BB962C8B-B14F-4D97-AF65-F5344CB8AC3E}">
        <p14:creationId xmlns:p14="http://schemas.microsoft.com/office/powerpoint/2010/main" val="427370153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Shape 3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18" name="Shape 3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319" name="Shape 319"/>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31</a:t>
            </a:fld>
            <a:endParaRPr lang="en-US"/>
          </a:p>
        </p:txBody>
      </p:sp>
    </p:spTree>
    <p:extLst>
      <p:ext uri="{BB962C8B-B14F-4D97-AF65-F5344CB8AC3E}">
        <p14:creationId xmlns:p14="http://schemas.microsoft.com/office/powerpoint/2010/main" val="121350668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Shape 32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25" name="Shape 32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326" name="Shape 326"/>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32</a:t>
            </a:fld>
            <a:endParaRPr lang="en-US"/>
          </a:p>
        </p:txBody>
      </p:sp>
    </p:spTree>
    <p:extLst>
      <p:ext uri="{BB962C8B-B14F-4D97-AF65-F5344CB8AC3E}">
        <p14:creationId xmlns:p14="http://schemas.microsoft.com/office/powerpoint/2010/main" val="309401503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1" name="Shape 33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32" name="Shape 33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333" name="Shape 333"/>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33</a:t>
            </a:fld>
            <a:endParaRPr lang="en-US"/>
          </a:p>
        </p:txBody>
      </p:sp>
    </p:spTree>
    <p:extLst>
      <p:ext uri="{BB962C8B-B14F-4D97-AF65-F5344CB8AC3E}">
        <p14:creationId xmlns:p14="http://schemas.microsoft.com/office/powerpoint/2010/main" val="377579465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7"/>
        <p:cNvGrpSpPr/>
        <p:nvPr/>
      </p:nvGrpSpPr>
      <p:grpSpPr>
        <a:xfrm>
          <a:off x="0" y="0"/>
          <a:ext cx="0" cy="0"/>
          <a:chOff x="0" y="0"/>
          <a:chExt cx="0" cy="0"/>
        </a:xfrm>
      </p:grpSpPr>
      <p:sp>
        <p:nvSpPr>
          <p:cNvPr id="338" name="Shape 33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339" name="Shape 339"/>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R="0" lvl="0" algn="l" rtl="0">
              <a:lnSpc>
                <a:spcPct val="100000"/>
              </a:lnSpc>
              <a:spcBef>
                <a:spcPts val="0"/>
              </a:spcBef>
              <a:spcAft>
                <a:spcPts val="0"/>
              </a:spcAft>
              <a:buNone/>
            </a:pPr>
            <a:endParaRPr/>
          </a:p>
        </p:txBody>
      </p:sp>
      <p:sp>
        <p:nvSpPr>
          <p:cNvPr id="340" name="Shape 340"/>
          <p:cNvSpPr txBox="1">
            <a:spLocks noGrp="1"/>
          </p:cNvSpPr>
          <p:nvPr>
            <p:ph type="hdr" idx="3"/>
          </p:nvPr>
        </p:nvSpPr>
        <p:spPr>
          <a:xfrm>
            <a:off x="0" y="0"/>
            <a:ext cx="2971799" cy="4572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Oregon Department of Human Services and Oregon Health Authority - HCBS Transition Plan</a:t>
            </a:r>
          </a:p>
        </p:txBody>
      </p:sp>
      <p:sp>
        <p:nvSpPr>
          <p:cNvPr id="341" name="Shape 341"/>
          <p:cNvSpPr txBox="1">
            <a:spLocks noGrp="1"/>
          </p:cNvSpPr>
          <p:nvPr>
            <p:ph type="dt" idx="10"/>
          </p:nvPr>
        </p:nvSpPr>
        <p:spPr>
          <a:xfrm>
            <a:off x="3884612" y="0"/>
            <a:ext cx="2971799" cy="457200"/>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December 11, 2015</a:t>
            </a:r>
          </a:p>
        </p:txBody>
      </p:sp>
      <p:sp>
        <p:nvSpPr>
          <p:cNvPr id="342" name="Shape 342"/>
          <p:cNvSpPr txBox="1">
            <a:spLocks noGrp="1"/>
          </p:cNvSpPr>
          <p:nvPr>
            <p:ph type="ftr" idx="11"/>
          </p:nvPr>
        </p:nvSpPr>
        <p:spPr>
          <a:xfrm>
            <a:off x="0" y="8685213"/>
            <a:ext cx="2971799" cy="457200"/>
          </a:xfrm>
          <a:prstGeom prst="rect">
            <a:avLst/>
          </a:prstGeom>
          <a:noFill/>
          <a:ln>
            <a:noFill/>
          </a:ln>
        </p:spPr>
        <p:txBody>
          <a:bodyPr lIns="91425" tIns="45700" rIns="91425" bIns="45700" anchor="b" anchorCtr="0">
            <a:noAutofit/>
          </a:bodyPr>
          <a:lstStyle/>
          <a:p>
            <a:pPr marL="0" marR="0" lvl="0" indent="0" algn="l" rtl="0">
              <a:spcBef>
                <a:spcPts val="0"/>
              </a:spcBef>
              <a:buSzPct val="25000"/>
              <a:buNone/>
            </a:pPr>
            <a:endParaRPr sz="1200" b="0" i="0" u="none" strike="noStrike" cap="none">
              <a:solidFill>
                <a:schemeClr val="dk1"/>
              </a:solidFill>
              <a:latin typeface="Times New Roman"/>
              <a:ea typeface="Times New Roman"/>
              <a:cs typeface="Times New Roman"/>
              <a:sym typeface="Times New Roman"/>
            </a:endParaRPr>
          </a:p>
        </p:txBody>
      </p:sp>
      <p:sp>
        <p:nvSpPr>
          <p:cNvPr id="343" name="Shape 343"/>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Times New Roman"/>
                <a:ea typeface="Times New Roman"/>
                <a:cs typeface="Times New Roman"/>
                <a:sym typeface="Times New Roman"/>
              </a:rPr>
              <a:t>34</a:t>
            </a:fld>
            <a:endParaRPr lang="en-US" sz="1200" b="0" i="0" u="none" strike="noStrike" cap="none">
              <a:solidFill>
                <a:schemeClr val="dk1"/>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244166351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Shape 34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50" name="Shape 35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351" name="Shape 351"/>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35</a:t>
            </a:fld>
            <a:endParaRPr lang="en-US"/>
          </a:p>
        </p:txBody>
      </p:sp>
    </p:spTree>
    <p:extLst>
      <p:ext uri="{BB962C8B-B14F-4D97-AF65-F5344CB8AC3E}">
        <p14:creationId xmlns:p14="http://schemas.microsoft.com/office/powerpoint/2010/main" val="383940997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5"/>
        <p:cNvGrpSpPr/>
        <p:nvPr/>
      </p:nvGrpSpPr>
      <p:grpSpPr>
        <a:xfrm>
          <a:off x="0" y="0"/>
          <a:ext cx="0" cy="0"/>
          <a:chOff x="0" y="0"/>
          <a:chExt cx="0" cy="0"/>
        </a:xfrm>
      </p:grpSpPr>
      <p:sp>
        <p:nvSpPr>
          <p:cNvPr id="356" name="Shape 35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57" name="Shape 35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
        <p:nvSpPr>
          <p:cNvPr id="358" name="Shape 358"/>
          <p:cNvSpPr txBox="1">
            <a:spLocks noGrp="1"/>
          </p:cNvSpPr>
          <p:nvPr>
            <p:ph type="sldNum" idx="12"/>
          </p:nvPr>
        </p:nvSpPr>
        <p:spPr>
          <a:xfrm>
            <a:off x="3884612" y="8685213"/>
            <a:ext cx="2971800" cy="457200"/>
          </a:xfrm>
          <a:prstGeom prst="rect">
            <a:avLst/>
          </a:prstGeom>
        </p:spPr>
        <p:txBody>
          <a:bodyPr lIns="91425" tIns="45700" rIns="91425" bIns="45700" anchor="b" anchorCtr="0">
            <a:noAutofit/>
          </a:bodyPr>
          <a:lstStyle/>
          <a:p>
            <a:pPr lvl="0" rtl="0">
              <a:spcBef>
                <a:spcPts val="0"/>
              </a:spcBef>
              <a:buClr>
                <a:srgbClr val="000000"/>
              </a:buClr>
              <a:buSzPct val="25000"/>
              <a:buFont typeface="Arial"/>
              <a:buNone/>
            </a:pPr>
            <a:fld id="{00000000-1234-1234-1234-123412341234}" type="slidenum">
              <a:rPr lang="en-US"/>
              <a:t>36</a:t>
            </a:fld>
            <a:endParaRPr lang="en-US"/>
          </a:p>
        </p:txBody>
      </p:sp>
    </p:spTree>
    <p:extLst>
      <p:ext uri="{BB962C8B-B14F-4D97-AF65-F5344CB8AC3E}">
        <p14:creationId xmlns:p14="http://schemas.microsoft.com/office/powerpoint/2010/main" val="325978653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2"/>
        <p:cNvGrpSpPr/>
        <p:nvPr/>
      </p:nvGrpSpPr>
      <p:grpSpPr>
        <a:xfrm>
          <a:off x="0" y="0"/>
          <a:ext cx="0" cy="0"/>
          <a:chOff x="0" y="0"/>
          <a:chExt cx="0" cy="0"/>
        </a:xfrm>
      </p:grpSpPr>
      <p:sp>
        <p:nvSpPr>
          <p:cNvPr id="363" name="Shape 36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64" name="Shape 36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365" name="Shape 365"/>
          <p:cNvSpPr txBox="1">
            <a:spLocks noGrp="1"/>
          </p:cNvSpPr>
          <p:nvPr>
            <p:ph type="sldNum" idx="12"/>
          </p:nvPr>
        </p:nvSpPr>
        <p:spPr>
          <a:xfrm>
            <a:off x="3884612" y="8685213"/>
            <a:ext cx="2971799" cy="457200"/>
          </a:xfrm>
          <a:prstGeom prst="rect">
            <a:avLst/>
          </a:prstGeom>
        </p:spPr>
        <p:txBody>
          <a:bodyPr lIns="91425" tIns="45700" rIns="91425" bIns="45700" anchor="b" anchorCtr="0">
            <a:noAutofit/>
          </a:bodyPr>
          <a:lstStyle/>
          <a:p>
            <a:pPr lvl="0">
              <a:spcBef>
                <a:spcPts val="0"/>
              </a:spcBef>
              <a:buClr>
                <a:srgbClr val="000000"/>
              </a:buClr>
              <a:buSzPct val="25000"/>
              <a:buFont typeface="Arial"/>
              <a:buNone/>
            </a:pPr>
            <a:fld id="{00000000-1234-1234-1234-123412341234}" type="slidenum">
              <a:rPr lang="en-US"/>
              <a:t>37</a:t>
            </a:fld>
            <a:endParaRPr lang="en-US"/>
          </a:p>
        </p:txBody>
      </p:sp>
    </p:spTree>
    <p:extLst>
      <p:ext uri="{BB962C8B-B14F-4D97-AF65-F5344CB8AC3E}">
        <p14:creationId xmlns:p14="http://schemas.microsoft.com/office/powerpoint/2010/main" val="329614969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2"/>
        <p:cNvGrpSpPr/>
        <p:nvPr/>
      </p:nvGrpSpPr>
      <p:grpSpPr>
        <a:xfrm>
          <a:off x="0" y="0"/>
          <a:ext cx="0" cy="0"/>
          <a:chOff x="0" y="0"/>
          <a:chExt cx="0" cy="0"/>
        </a:xfrm>
      </p:grpSpPr>
      <p:sp>
        <p:nvSpPr>
          <p:cNvPr id="573" name="Shape 57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574" name="Shape 574"/>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575" name="Shape 575"/>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Times New Roman"/>
                <a:ea typeface="Times New Roman"/>
                <a:cs typeface="Times New Roman"/>
                <a:sym typeface="Times New Roman"/>
              </a:rPr>
              <a:t>38</a:t>
            </a:fld>
            <a:endParaRPr lang="en-US" sz="1200" b="0" i="0" u="none" strike="noStrike" cap="none">
              <a:solidFill>
                <a:schemeClr val="dk1"/>
              </a:solidFill>
              <a:latin typeface="Times New Roman"/>
              <a:ea typeface="Times New Roman"/>
              <a:cs typeface="Times New Roman"/>
              <a:sym typeface="Times New Roman"/>
            </a:endParaRPr>
          </a:p>
        </p:txBody>
      </p:sp>
      <p:sp>
        <p:nvSpPr>
          <p:cNvPr id="576" name="Shape 576"/>
          <p:cNvSpPr txBox="1">
            <a:spLocks noGrp="1"/>
          </p:cNvSpPr>
          <p:nvPr>
            <p:ph type="dt" idx="10"/>
          </p:nvPr>
        </p:nvSpPr>
        <p:spPr>
          <a:xfrm>
            <a:off x="3884612" y="0"/>
            <a:ext cx="2971799" cy="457200"/>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December 11, 2015</a:t>
            </a:r>
          </a:p>
        </p:txBody>
      </p:sp>
      <p:sp>
        <p:nvSpPr>
          <p:cNvPr id="577" name="Shape 577"/>
          <p:cNvSpPr txBox="1">
            <a:spLocks noGrp="1"/>
          </p:cNvSpPr>
          <p:nvPr>
            <p:ph type="ftr" idx="11"/>
          </p:nvPr>
        </p:nvSpPr>
        <p:spPr>
          <a:xfrm>
            <a:off x="0" y="8685213"/>
            <a:ext cx="2971799" cy="457200"/>
          </a:xfrm>
          <a:prstGeom prst="rect">
            <a:avLst/>
          </a:prstGeom>
          <a:noFill/>
          <a:ln>
            <a:noFill/>
          </a:ln>
        </p:spPr>
        <p:txBody>
          <a:bodyPr lIns="91425" tIns="45700" rIns="91425" bIns="45700" anchor="b" anchorCtr="0">
            <a:noAutofit/>
          </a:bodyPr>
          <a:lstStyle/>
          <a:p>
            <a:pPr marL="0" marR="0" lvl="0" indent="0" algn="l" rtl="0">
              <a:spcBef>
                <a:spcPts val="0"/>
              </a:spcBef>
              <a:buSzPct val="25000"/>
              <a:buNone/>
            </a:pPr>
            <a:endParaRPr sz="1200" b="0" i="0" u="none" strike="noStrike" cap="none">
              <a:solidFill>
                <a:schemeClr val="dk1"/>
              </a:solidFill>
              <a:latin typeface="Times New Roman"/>
              <a:ea typeface="Times New Roman"/>
              <a:cs typeface="Times New Roman"/>
              <a:sym typeface="Times New Roman"/>
            </a:endParaRPr>
          </a:p>
        </p:txBody>
      </p:sp>
      <p:sp>
        <p:nvSpPr>
          <p:cNvPr id="578" name="Shape 578"/>
          <p:cNvSpPr txBox="1">
            <a:spLocks noGrp="1"/>
          </p:cNvSpPr>
          <p:nvPr>
            <p:ph type="hdr" idx="3"/>
          </p:nvPr>
        </p:nvSpPr>
        <p:spPr>
          <a:xfrm>
            <a:off x="0" y="0"/>
            <a:ext cx="2971799" cy="4572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cap="none">
                <a:solidFill>
                  <a:schemeClr val="dk1"/>
                </a:solidFill>
                <a:latin typeface="Times New Roman"/>
                <a:ea typeface="Times New Roman"/>
                <a:cs typeface="Times New Roman"/>
                <a:sym typeface="Times New Roman"/>
              </a:rPr>
              <a:t>Oregon Department of Human Services and Oregon Health Authority - HCBS Transition Plan</a:t>
            </a:r>
          </a:p>
        </p:txBody>
      </p:sp>
    </p:spTree>
    <p:extLst>
      <p:ext uri="{BB962C8B-B14F-4D97-AF65-F5344CB8AC3E}">
        <p14:creationId xmlns:p14="http://schemas.microsoft.com/office/powerpoint/2010/main" val="21262670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Shape 129"/>
          <p:cNvSpPr>
            <a:spLocks noGrp="1" noRot="1" noChangeAspect="1"/>
          </p:cNvSpPr>
          <p:nvPr>
            <p:ph type="sldImg" idx="2"/>
          </p:nvPr>
        </p:nvSpPr>
        <p:spPr>
          <a:xfrm>
            <a:off x="1143000" y="685800"/>
            <a:ext cx="4573588"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30" name="Shape 130"/>
          <p:cNvSpPr txBox="1">
            <a:spLocks noGrp="1"/>
          </p:cNvSpPr>
          <p:nvPr>
            <p:ph type="body" idx="1"/>
          </p:nvPr>
        </p:nvSpPr>
        <p:spPr>
          <a:xfrm>
            <a:off x="685800" y="4343400"/>
            <a:ext cx="5486399" cy="4114800"/>
          </a:xfrm>
          <a:prstGeom prst="rect">
            <a:avLst/>
          </a:prstGeom>
          <a:noFill/>
          <a:ln>
            <a:noFill/>
          </a:ln>
        </p:spPr>
        <p:txBody>
          <a:bodyPr lIns="93150" tIns="93150" rIns="93150" bIns="93150" anchor="t" anchorCtr="0">
            <a:noAutofit/>
          </a:bodyPr>
          <a:lstStyle/>
          <a:p>
            <a:pPr marL="457200" lvl="0" indent="-69850" rtl="0">
              <a:lnSpc>
                <a:spcPct val="115000"/>
              </a:lnSpc>
              <a:spcBef>
                <a:spcPts val="0"/>
              </a:spcBef>
              <a:spcAft>
                <a:spcPts val="1600"/>
              </a:spcAft>
              <a:buClr>
                <a:schemeClr val="dk1"/>
              </a:buClr>
              <a:buSzPct val="91666"/>
              <a:buFont typeface="Arial"/>
              <a:buNone/>
            </a:pPr>
            <a:r>
              <a:rPr lang="en-US">
                <a:latin typeface="Open Sans"/>
                <a:ea typeface="Open Sans"/>
                <a:cs typeface="Open Sans"/>
                <a:sym typeface="Open Sans"/>
              </a:rPr>
              <a:t>✔ The individualized support needs of people who have Intellectual and Developmental Disabilities who are working in competitive integrated jobs in the general workforce</a:t>
            </a:r>
            <a:r>
              <a:rPr lang="en-US">
                <a:solidFill>
                  <a:srgbClr val="695D46"/>
                </a:solidFill>
                <a:latin typeface="Open Sans"/>
                <a:ea typeface="Open Sans"/>
                <a:cs typeface="Open Sans"/>
                <a:sym typeface="Open Sans"/>
              </a:rPr>
              <a:t>. </a:t>
            </a:r>
          </a:p>
          <a:p>
            <a:pPr marL="457200" lvl="0" indent="-69850" rtl="0">
              <a:lnSpc>
                <a:spcPct val="115000"/>
              </a:lnSpc>
              <a:spcBef>
                <a:spcPts val="0"/>
              </a:spcBef>
              <a:spcAft>
                <a:spcPts val="1600"/>
              </a:spcAft>
              <a:buClr>
                <a:schemeClr val="dk1"/>
              </a:buClr>
              <a:buSzPct val="91666"/>
              <a:buFont typeface="Arial"/>
              <a:buNone/>
            </a:pPr>
            <a:r>
              <a:rPr lang="en-US">
                <a:latin typeface="Open Sans"/>
                <a:ea typeface="Open Sans"/>
                <a:cs typeface="Open Sans"/>
                <a:sym typeface="Open Sans"/>
              </a:rPr>
              <a:t>✔ We all benefit from an inclusive community; and an inclusive workforce. (Increased tax base, more diverse workforce, larger customer base, recognition that we all have something great to contribute, etc.) </a:t>
            </a:r>
          </a:p>
        </p:txBody>
      </p:sp>
    </p:spTree>
    <p:extLst>
      <p:ext uri="{BB962C8B-B14F-4D97-AF65-F5344CB8AC3E}">
        <p14:creationId xmlns:p14="http://schemas.microsoft.com/office/powerpoint/2010/main" val="25211600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2" name="Shape 14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
        <p:nvSpPr>
          <p:cNvPr id="143" name="Shape 143"/>
          <p:cNvSpPr txBox="1">
            <a:spLocks noGrp="1"/>
          </p:cNvSpPr>
          <p:nvPr>
            <p:ph type="sldNum" idx="12"/>
          </p:nvPr>
        </p:nvSpPr>
        <p:spPr>
          <a:xfrm>
            <a:off x="3884612" y="8685213"/>
            <a:ext cx="2971800" cy="457200"/>
          </a:xfrm>
          <a:prstGeom prst="rect">
            <a:avLst/>
          </a:prstGeom>
        </p:spPr>
        <p:txBody>
          <a:bodyPr lIns="91425" tIns="45700" rIns="91425" bIns="45700" anchor="b" anchorCtr="0">
            <a:noAutofit/>
          </a:bodyPr>
          <a:lstStyle/>
          <a:p>
            <a:pPr lvl="0" rtl="0">
              <a:spcBef>
                <a:spcPts val="0"/>
              </a:spcBef>
              <a:buClr>
                <a:srgbClr val="000000"/>
              </a:buClr>
              <a:buSzPct val="25000"/>
              <a:buFont typeface="Arial"/>
              <a:buNone/>
            </a:pPr>
            <a:fld id="{00000000-1234-1234-1234-123412341234}" type="slidenum">
              <a:rPr lang="en-US"/>
              <a:t>5</a:t>
            </a:fld>
            <a:endParaRPr lang="en-US"/>
          </a:p>
        </p:txBody>
      </p:sp>
    </p:spTree>
    <p:extLst>
      <p:ext uri="{BB962C8B-B14F-4D97-AF65-F5344CB8AC3E}">
        <p14:creationId xmlns:p14="http://schemas.microsoft.com/office/powerpoint/2010/main" val="33314296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Shape 14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48" name="Shape 14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778423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Shape 15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54" name="Shape 15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159841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Shape 15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60" name="Shape 16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913744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Shape 16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
        <p:nvSpPr>
          <p:cNvPr id="166" name="Shape 16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670855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Title Slide">
    <p:spTree>
      <p:nvGrpSpPr>
        <p:cNvPr id="1" name="Shape 18"/>
        <p:cNvGrpSpPr/>
        <p:nvPr/>
      </p:nvGrpSpPr>
      <p:grpSpPr>
        <a:xfrm>
          <a:off x="0" y="0"/>
          <a:ext cx="0" cy="0"/>
          <a:chOff x="0" y="0"/>
          <a:chExt cx="0" cy="0"/>
        </a:xfrm>
      </p:grpSpPr>
      <p:sp>
        <p:nvSpPr>
          <p:cNvPr id="19" name="Shape 19"/>
          <p:cNvSpPr txBox="1">
            <a:spLocks noGrp="1"/>
          </p:cNvSpPr>
          <p:nvPr>
            <p:ph type="subTitle" idx="1"/>
          </p:nvPr>
        </p:nvSpPr>
        <p:spPr>
          <a:xfrm>
            <a:off x="381000" y="1600200"/>
            <a:ext cx="5410200" cy="2133599"/>
          </a:xfrm>
          <a:prstGeom prst="rect">
            <a:avLst/>
          </a:prstGeom>
          <a:noFill/>
          <a:ln>
            <a:noFill/>
          </a:ln>
        </p:spPr>
        <p:txBody>
          <a:bodyPr lIns="91425" tIns="91425" rIns="91425" bIns="91425" anchor="t" anchorCtr="0"/>
          <a:lstStyle>
            <a:lvl1pPr marL="0" marR="0" lvl="0" indent="0" algn="l"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20" name="Shape 2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Arial"/>
                <a:ea typeface="Arial"/>
                <a:cs typeface="Arial"/>
                <a:sym typeface="Arial"/>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1" name="Shape 21"/>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
        <p:nvSpPr>
          <p:cNvPr id="22" name="Shape 22"/>
          <p:cNvSpPr/>
          <p:nvPr/>
        </p:nvSpPr>
        <p:spPr>
          <a:xfrm>
            <a:off x="0" y="0"/>
            <a:ext cx="9144000" cy="412689"/>
          </a:xfrm>
          <a:prstGeom prst="rect">
            <a:avLst/>
          </a:prstGeom>
          <a:solidFill>
            <a:schemeClr val="lt1"/>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alibri"/>
              <a:ea typeface="Calibri"/>
              <a:cs typeface="Calibri"/>
              <a:sym typeface="Calibri"/>
            </a:endParaRPr>
          </a:p>
        </p:txBody>
      </p:sp>
      <p:pic>
        <p:nvPicPr>
          <p:cNvPr id="23" name="Shape 23"/>
          <p:cNvPicPr preferRelativeResize="0"/>
          <p:nvPr/>
        </p:nvPicPr>
        <p:blipFill rotWithShape="1">
          <a:blip r:embed="rId2">
            <a:alphaModFix/>
          </a:blip>
          <a:srcRect/>
          <a:stretch/>
        </p:blipFill>
        <p:spPr>
          <a:xfrm>
            <a:off x="0" y="223598"/>
            <a:ext cx="9144000" cy="404552"/>
          </a:xfrm>
          <a:prstGeom prst="rect">
            <a:avLst/>
          </a:prstGeom>
          <a:noFill/>
          <a:ln>
            <a:noFill/>
          </a:ln>
        </p:spPr>
      </p:pic>
      <p:sp>
        <p:nvSpPr>
          <p:cNvPr id="24" name="Shape 24"/>
          <p:cNvSpPr/>
          <p:nvPr/>
        </p:nvSpPr>
        <p:spPr>
          <a:xfrm>
            <a:off x="0" y="628152"/>
            <a:ext cx="9144000" cy="711817"/>
          </a:xfrm>
          <a:prstGeom prst="rect">
            <a:avLst/>
          </a:prstGeom>
          <a:solidFill>
            <a:srgbClr val="25366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alibri"/>
              <a:ea typeface="Calibri"/>
              <a:cs typeface="Calibri"/>
              <a:sym typeface="Calibri"/>
            </a:endParaRPr>
          </a:p>
        </p:txBody>
      </p:sp>
      <p:sp>
        <p:nvSpPr>
          <p:cNvPr id="25" name="Shape 25"/>
          <p:cNvSpPr txBox="1">
            <a:spLocks noGrp="1"/>
          </p:cNvSpPr>
          <p:nvPr>
            <p:ph type="ctrTitle"/>
          </p:nvPr>
        </p:nvSpPr>
        <p:spPr>
          <a:xfrm>
            <a:off x="381000" y="628152"/>
            <a:ext cx="7772400" cy="591048"/>
          </a:xfrm>
          <a:prstGeom prst="rect">
            <a:avLst/>
          </a:prstGeom>
          <a:noFill/>
          <a:ln>
            <a:noFill/>
          </a:ln>
        </p:spPr>
        <p:txBody>
          <a:bodyPr lIns="91425" tIns="91425" rIns="91425" bIns="91425" anchor="ctr" anchorCtr="0"/>
          <a:lstStyle>
            <a:lvl1pPr marL="0" marR="0" lvl="0" indent="0" algn="l" rtl="0">
              <a:spcBef>
                <a:spcPts val="0"/>
              </a:spcBef>
              <a:buClr>
                <a:schemeClr val="lt1"/>
              </a:buClr>
              <a:buFont typeface="Arial"/>
              <a:buNone/>
              <a:defRPr sz="3200" b="0" i="0" u="none" strike="noStrike" cap="none">
                <a:solidFill>
                  <a:schemeClr val="lt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26" name="Shape 26"/>
          <p:cNvSpPr>
            <a:spLocks noGrp="1"/>
          </p:cNvSpPr>
          <p:nvPr>
            <p:ph type="pic" idx="2"/>
          </p:nvPr>
        </p:nvSpPr>
        <p:spPr>
          <a:xfrm>
            <a:off x="6096000" y="1600200"/>
            <a:ext cx="2819400" cy="3352799"/>
          </a:xfrm>
          <a:prstGeom prst="rect">
            <a:avLst/>
          </a:prstGeom>
          <a:noFill/>
          <a:ln>
            <a:noFill/>
          </a:ln>
        </p:spPr>
        <p:txBody>
          <a:bodyPr lIns="91425" tIns="91425" rIns="91425" bIns="91425" anchor="ctr" anchorCtr="0"/>
          <a:lstStyle>
            <a:lvl1pPr marL="0" marR="0" lvl="0" indent="0" algn="ctr" rtl="0">
              <a:spcBef>
                <a:spcPts val="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pic>
        <p:nvPicPr>
          <p:cNvPr id="27" name="Shape 27"/>
          <p:cNvPicPr preferRelativeResize="0"/>
          <p:nvPr/>
        </p:nvPicPr>
        <p:blipFill rotWithShape="1">
          <a:blip r:embed="rId3">
            <a:alphaModFix/>
          </a:blip>
          <a:srcRect/>
          <a:stretch/>
        </p:blipFill>
        <p:spPr>
          <a:xfrm>
            <a:off x="0" y="1339970"/>
            <a:ext cx="9144000" cy="94211"/>
          </a:xfrm>
          <a:prstGeom prst="rect">
            <a:avLst/>
          </a:prstGeom>
          <a:noFill/>
          <a:ln>
            <a:noFill/>
          </a:ln>
        </p:spPr>
      </p:pic>
      <p:sp>
        <p:nvSpPr>
          <p:cNvPr id="28" name="Shape 28"/>
          <p:cNvSpPr/>
          <p:nvPr/>
        </p:nvSpPr>
        <p:spPr>
          <a:xfrm>
            <a:off x="6858000" y="6172200"/>
            <a:ext cx="2133599" cy="533399"/>
          </a:xfrm>
          <a:prstGeom prst="rect">
            <a:avLst/>
          </a:prstGeom>
          <a:solidFill>
            <a:schemeClr val="lt1"/>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alibri"/>
              <a:ea typeface="Calibri"/>
              <a:cs typeface="Calibri"/>
              <a:sym typeface="Calibri"/>
            </a:endParaRPr>
          </a:p>
        </p:txBody>
      </p:sp>
      <p:pic>
        <p:nvPicPr>
          <p:cNvPr id="29" name="Shape 29"/>
          <p:cNvPicPr preferRelativeResize="0"/>
          <p:nvPr/>
        </p:nvPicPr>
        <p:blipFill rotWithShape="1">
          <a:blip r:embed="rId4">
            <a:alphaModFix/>
          </a:blip>
          <a:srcRect/>
          <a:stretch/>
        </p:blipFill>
        <p:spPr>
          <a:xfrm>
            <a:off x="6219717" y="5760151"/>
            <a:ext cx="2700336" cy="785811"/>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3" name="Shape 73"/>
          <p:cNvSpPr>
            <a:spLocks noGrp="1"/>
          </p:cNvSpPr>
          <p:nvPr>
            <p:ph type="pic" idx="2"/>
          </p:nvPr>
        </p:nvSpPr>
        <p:spPr>
          <a:xfrm>
            <a:off x="1792288" y="612775"/>
            <a:ext cx="5486399" cy="4114800"/>
          </a:xfrm>
          <a:prstGeom prst="rect">
            <a:avLst/>
          </a:prstGeom>
          <a:noFill/>
          <a:ln>
            <a:noFill/>
          </a:ln>
        </p:spPr>
        <p:txBody>
          <a:bodyPr lIns="91425" tIns="91425" rIns="91425" bIns="91425" anchor="ctr" anchorCtr="0"/>
          <a:lstStyle>
            <a:lvl1pPr marL="0" marR="0" lvl="0" indent="0" algn="ctr" rtl="0">
              <a:spcBef>
                <a:spcPts val="0"/>
              </a:spcBef>
              <a:buClr>
                <a:srgbClr val="888888"/>
              </a:buClr>
              <a:buFont typeface="Calibri"/>
              <a:buNone/>
              <a:defRPr sz="3200" b="0" i="0" u="none" strike="noStrike" cap="none">
                <a:solidFill>
                  <a:srgbClr val="888888"/>
                </a:solidFill>
                <a:latin typeface="Calibri"/>
                <a:ea typeface="Calibri"/>
                <a:cs typeface="Calibri"/>
                <a:sym typeface="Calibri"/>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sp>
        <p:nvSpPr>
          <p:cNvPr id="74" name="Shape 74"/>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lvl="0" indent="0" rtl="0">
              <a:spcBef>
                <a:spcPts val="0"/>
              </a:spcBef>
              <a:buFont typeface="Arial"/>
              <a:buNone/>
              <a:defRPr sz="1400"/>
            </a:lvl1pPr>
            <a:lvl2pPr marL="457200" lvl="1" indent="0" rtl="0">
              <a:spcBef>
                <a:spcPts val="0"/>
              </a:spcBef>
              <a:buFont typeface="Arial"/>
              <a:buNone/>
              <a:defRPr sz="1200"/>
            </a:lvl2pPr>
            <a:lvl3pPr marL="914400" lvl="2" indent="0" rtl="0">
              <a:spcBef>
                <a:spcPts val="0"/>
              </a:spcBef>
              <a:buFont typeface="Arial"/>
              <a:buNone/>
              <a:defRPr sz="1000"/>
            </a:lvl3pPr>
            <a:lvl4pPr marL="1371600" lvl="3" indent="0" rtl="0">
              <a:spcBef>
                <a:spcPts val="0"/>
              </a:spcBef>
              <a:buFont typeface="Arial"/>
              <a:buNone/>
              <a:defRPr sz="900"/>
            </a:lvl4pPr>
            <a:lvl5pPr marL="1828800" lvl="4" indent="0" rtl="0">
              <a:spcBef>
                <a:spcPts val="0"/>
              </a:spcBef>
              <a:buFont typeface="Arial"/>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75" name="Shape 7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6" name="Shape 76"/>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77"/>
        <p:cNvGrpSpPr/>
        <p:nvPr/>
      </p:nvGrpSpPr>
      <p:grpSpPr>
        <a:xfrm>
          <a:off x="0" y="0"/>
          <a:ext cx="0" cy="0"/>
          <a:chOff x="0" y="0"/>
          <a:chExt cx="0" cy="0"/>
        </a:xfrm>
      </p:grpSpPr>
      <p:sp>
        <p:nvSpPr>
          <p:cNvPr id="78" name="Shape 78"/>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algn="l" rtl="0">
              <a:spcBef>
                <a:spcPts val="0"/>
              </a:spcBef>
              <a:buClr>
                <a:srgbClr val="72A84F"/>
              </a:buClr>
              <a:buFont typeface="Arial"/>
              <a:buNone/>
              <a:defRPr sz="4400">
                <a:solidFill>
                  <a:srgbClr val="72A84F"/>
                </a:solidFill>
                <a:latin typeface="Arial"/>
                <a:ea typeface="Arial"/>
                <a:cs typeface="Arial"/>
                <a:sym typeface="Aria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9" name="Shape 79"/>
          <p:cNvSpPr txBox="1">
            <a:spLocks noGrp="1"/>
          </p:cNvSpPr>
          <p:nvPr>
            <p:ph type="body" idx="1"/>
          </p:nvPr>
        </p:nvSpPr>
        <p:spPr>
          <a:xfrm rot="5400000">
            <a:off x="2309018" y="-251618"/>
            <a:ext cx="4525963" cy="8229600"/>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latin typeface="Arial"/>
                <a:ea typeface="Arial"/>
                <a:cs typeface="Arial"/>
                <a:sym typeface="Arial"/>
              </a:defRPr>
            </a:lvl1pPr>
            <a:lvl2pPr marL="742950" lvl="1" indent="-107950" algn="l" rtl="0">
              <a:spcBef>
                <a:spcPts val="560"/>
              </a:spcBef>
              <a:buClr>
                <a:schemeClr val="dk1"/>
              </a:buClr>
              <a:buFont typeface="Arial"/>
              <a:buChar char="–"/>
              <a:defRPr sz="2800">
                <a:solidFill>
                  <a:schemeClr val="dk1"/>
                </a:solidFill>
                <a:latin typeface="Arial"/>
                <a:ea typeface="Arial"/>
                <a:cs typeface="Arial"/>
                <a:sym typeface="Arial"/>
              </a:defRPr>
            </a:lvl2pPr>
            <a:lvl3pPr marL="1143000" lvl="2" indent="-76200" algn="l" rtl="0">
              <a:spcBef>
                <a:spcPts val="480"/>
              </a:spcBef>
              <a:buClr>
                <a:schemeClr val="dk1"/>
              </a:buClr>
              <a:buFont typeface="Arial"/>
              <a:buChar char="•"/>
              <a:defRPr sz="2400">
                <a:solidFill>
                  <a:schemeClr val="dk1"/>
                </a:solidFill>
                <a:latin typeface="Arial"/>
                <a:ea typeface="Arial"/>
                <a:cs typeface="Arial"/>
                <a:sym typeface="Arial"/>
              </a:defRPr>
            </a:lvl3pPr>
            <a:lvl4pPr marL="1600200" lvl="3" indent="-101600" algn="l" rtl="0">
              <a:spcBef>
                <a:spcPts val="400"/>
              </a:spcBef>
              <a:buClr>
                <a:schemeClr val="dk1"/>
              </a:buClr>
              <a:buFont typeface="Arial"/>
              <a:buChar char="–"/>
              <a:defRPr sz="2000">
                <a:solidFill>
                  <a:schemeClr val="dk1"/>
                </a:solidFill>
                <a:latin typeface="Arial"/>
                <a:ea typeface="Arial"/>
                <a:cs typeface="Arial"/>
                <a:sym typeface="Arial"/>
              </a:defRPr>
            </a:lvl4pPr>
            <a:lvl5pPr marL="2057400" lvl="4" indent="-101600" algn="l" rtl="0">
              <a:spcBef>
                <a:spcPts val="400"/>
              </a:spcBef>
              <a:buClr>
                <a:schemeClr val="dk1"/>
              </a:buClr>
              <a:buFont typeface="Arial"/>
              <a:buChar char="»"/>
              <a:defRPr sz="2000">
                <a:solidFill>
                  <a:schemeClr val="dk1"/>
                </a:solidFill>
                <a:latin typeface="Arial"/>
                <a:ea typeface="Arial"/>
                <a:cs typeface="Arial"/>
                <a:sym typeface="Aria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0" name="Shape 8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1" name="Shape 81"/>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82"/>
        <p:cNvGrpSpPr/>
        <p:nvPr/>
      </p:nvGrpSpPr>
      <p:grpSpPr>
        <a:xfrm>
          <a:off x="0" y="0"/>
          <a:ext cx="0" cy="0"/>
          <a:chOff x="0" y="0"/>
          <a:chExt cx="0" cy="0"/>
        </a:xfrm>
      </p:grpSpPr>
      <p:sp>
        <p:nvSpPr>
          <p:cNvPr id="83" name="Shape 83"/>
          <p:cNvSpPr txBox="1">
            <a:spLocks noGrp="1"/>
          </p:cNvSpPr>
          <p:nvPr>
            <p:ph type="title"/>
          </p:nvPr>
        </p:nvSpPr>
        <p:spPr>
          <a:xfrm rot="5400000">
            <a:off x="4732337" y="2171700"/>
            <a:ext cx="5851525" cy="2057400"/>
          </a:xfrm>
          <a:prstGeom prst="rect">
            <a:avLst/>
          </a:prstGeom>
          <a:noFill/>
          <a:ln>
            <a:noFill/>
          </a:ln>
        </p:spPr>
        <p:txBody>
          <a:bodyPr lIns="91425" tIns="91425" rIns="91425" bIns="91425" anchor="ctr" anchorCtr="0"/>
          <a:lstStyle>
            <a:lvl1pPr lvl="0" algn="l" rtl="0">
              <a:spcBef>
                <a:spcPts val="0"/>
              </a:spcBef>
              <a:buClr>
                <a:srgbClr val="72A84F"/>
              </a:buClr>
              <a:buFont typeface="Arial"/>
              <a:buNone/>
              <a:defRPr sz="4400">
                <a:solidFill>
                  <a:srgbClr val="72A84F"/>
                </a:solidFill>
                <a:latin typeface="Arial"/>
                <a:ea typeface="Arial"/>
                <a:cs typeface="Arial"/>
                <a:sym typeface="Aria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4" name="Shape 84"/>
          <p:cNvSpPr txBox="1">
            <a:spLocks noGrp="1"/>
          </p:cNvSpPr>
          <p:nvPr>
            <p:ph type="body" idx="1"/>
          </p:nvPr>
        </p:nvSpPr>
        <p:spPr>
          <a:xfrm rot="5400000">
            <a:off x="541337" y="190500"/>
            <a:ext cx="5851525" cy="6019799"/>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latin typeface="Arial"/>
                <a:ea typeface="Arial"/>
                <a:cs typeface="Arial"/>
                <a:sym typeface="Arial"/>
              </a:defRPr>
            </a:lvl1pPr>
            <a:lvl2pPr marL="742950" lvl="1" indent="-107950" algn="l" rtl="0">
              <a:spcBef>
                <a:spcPts val="560"/>
              </a:spcBef>
              <a:buClr>
                <a:schemeClr val="dk1"/>
              </a:buClr>
              <a:buFont typeface="Arial"/>
              <a:buChar char="–"/>
              <a:defRPr sz="2800">
                <a:solidFill>
                  <a:schemeClr val="dk1"/>
                </a:solidFill>
                <a:latin typeface="Arial"/>
                <a:ea typeface="Arial"/>
                <a:cs typeface="Arial"/>
                <a:sym typeface="Arial"/>
              </a:defRPr>
            </a:lvl2pPr>
            <a:lvl3pPr marL="1143000" lvl="2" indent="-76200" algn="l" rtl="0">
              <a:spcBef>
                <a:spcPts val="480"/>
              </a:spcBef>
              <a:buClr>
                <a:schemeClr val="dk1"/>
              </a:buClr>
              <a:buFont typeface="Arial"/>
              <a:buChar char="•"/>
              <a:defRPr sz="2400">
                <a:solidFill>
                  <a:schemeClr val="dk1"/>
                </a:solidFill>
                <a:latin typeface="Arial"/>
                <a:ea typeface="Arial"/>
                <a:cs typeface="Arial"/>
                <a:sym typeface="Arial"/>
              </a:defRPr>
            </a:lvl3pPr>
            <a:lvl4pPr marL="1600200" lvl="3" indent="-101600" algn="l" rtl="0">
              <a:spcBef>
                <a:spcPts val="400"/>
              </a:spcBef>
              <a:buClr>
                <a:schemeClr val="dk1"/>
              </a:buClr>
              <a:buFont typeface="Arial"/>
              <a:buChar char="–"/>
              <a:defRPr sz="2000">
                <a:solidFill>
                  <a:schemeClr val="dk1"/>
                </a:solidFill>
                <a:latin typeface="Arial"/>
                <a:ea typeface="Arial"/>
                <a:cs typeface="Arial"/>
                <a:sym typeface="Arial"/>
              </a:defRPr>
            </a:lvl4pPr>
            <a:lvl5pPr marL="2057400" lvl="4" indent="-101600" algn="l" rtl="0">
              <a:spcBef>
                <a:spcPts val="400"/>
              </a:spcBef>
              <a:buClr>
                <a:schemeClr val="dk1"/>
              </a:buClr>
              <a:buFont typeface="Arial"/>
              <a:buChar char="»"/>
              <a:defRPr sz="2000">
                <a:solidFill>
                  <a:schemeClr val="dk1"/>
                </a:solidFill>
                <a:latin typeface="Arial"/>
                <a:ea typeface="Arial"/>
                <a:cs typeface="Arial"/>
                <a:sym typeface="Aria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5" name="Shape 8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6" name="Shape 86"/>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Shape 87"/>
        <p:cNvGrpSpPr/>
        <p:nvPr/>
      </p:nvGrpSpPr>
      <p:grpSpPr>
        <a:xfrm>
          <a:off x="0" y="0"/>
          <a:ext cx="0" cy="0"/>
          <a:chOff x="0" y="0"/>
          <a:chExt cx="0" cy="0"/>
        </a:xfrm>
      </p:grpSpPr>
      <p:sp>
        <p:nvSpPr>
          <p:cNvPr id="88" name="Shape 88"/>
          <p:cNvSpPr txBox="1">
            <a:spLocks noGrp="1"/>
          </p:cNvSpPr>
          <p:nvPr>
            <p:ph type="ctrTitle"/>
          </p:nvPr>
        </p:nvSpPr>
        <p:spPr>
          <a:xfrm>
            <a:off x="685800" y="2130425"/>
            <a:ext cx="7772400" cy="1470024"/>
          </a:xfrm>
          <a:prstGeom prst="rect">
            <a:avLst/>
          </a:prstGeom>
          <a:noFill/>
          <a:ln>
            <a:noFill/>
          </a:ln>
        </p:spPr>
        <p:txBody>
          <a:bodyPr lIns="91425" tIns="91425" rIns="91425" bIns="91425" anchor="ctr" anchorCtr="0"/>
          <a:lstStyle>
            <a:lvl1pPr marL="0" marR="0" lvl="0" indent="0" algn="l" rtl="0">
              <a:spcBef>
                <a:spcPts val="0"/>
              </a:spcBef>
              <a:buClr>
                <a:srgbClr val="72A84F"/>
              </a:buClr>
              <a:buFont typeface="Arial"/>
              <a:buNone/>
              <a:defRPr sz="4400" b="0" i="0" u="none" strike="noStrike" cap="none">
                <a:solidFill>
                  <a:srgbClr val="72A84F"/>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89" name="Shape 89"/>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90" name="Shape 90"/>
          <p:cNvSpPr txBox="1">
            <a:spLocks noGrp="1"/>
          </p:cNvSpPr>
          <p:nvPr>
            <p:ph type="dt" idx="10"/>
          </p:nvPr>
        </p:nvSpPr>
        <p:spPr>
          <a:xfrm>
            <a:off x="457200" y="6356350"/>
            <a:ext cx="2133599" cy="365125"/>
          </a:xfrm>
          <a:prstGeom prst="rect">
            <a:avLst/>
          </a:prstGeom>
          <a:noFill/>
          <a:ln>
            <a:noFill/>
          </a:ln>
        </p:spPr>
        <p:txBody>
          <a:bodyPr lIns="91425" tIns="91425" rIns="91425" bIns="91425" anchor="t" anchorCtr="0"/>
          <a:lstStyle>
            <a:lvl1pPr marL="0" marR="0" lvl="0" indent="0" algn="l" rtl="0">
              <a:spcBef>
                <a:spcPts val="0"/>
              </a:spcBef>
              <a:defRPr sz="1800" b="0" i="0" u="none" strike="noStrike" cap="none">
                <a:solidFill>
                  <a:schemeClr val="dk1"/>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1" name="Shape 91"/>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2" name="Shape 92"/>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311704" y="593374"/>
            <a:ext cx="8520599" cy="943198"/>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2" name="Shape 32"/>
          <p:cNvSpPr txBox="1">
            <a:spLocks noGrp="1"/>
          </p:cNvSpPr>
          <p:nvPr>
            <p:ph type="body" idx="1"/>
          </p:nvPr>
        </p:nvSpPr>
        <p:spPr>
          <a:xfrm>
            <a:off x="311704" y="1688433"/>
            <a:ext cx="8520599" cy="4403599"/>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3" name="Shape 33"/>
          <p:cNvSpPr txBox="1">
            <a:spLocks noGrp="1"/>
          </p:cNvSpPr>
          <p:nvPr>
            <p:ph type="sldNum" idx="12"/>
          </p:nvPr>
        </p:nvSpPr>
        <p:spPr>
          <a:xfrm>
            <a:off x="8472717" y="6218244"/>
            <a:ext cx="548821" cy="523874"/>
          </a:xfrm>
          <a:prstGeom prst="rect">
            <a:avLst/>
          </a:prstGeom>
          <a:noFill/>
          <a:ln>
            <a:noFill/>
          </a:ln>
        </p:spPr>
        <p:txBody>
          <a:bodyPr lIns="105300" tIns="105300" rIns="105300" bIns="1053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34"/>
        <p:cNvGrpSpPr/>
        <p:nvPr/>
      </p:nvGrpSpPr>
      <p:grpSpPr>
        <a:xfrm>
          <a:off x="0" y="0"/>
          <a:ext cx="0" cy="0"/>
          <a:chOff x="0" y="0"/>
          <a:chExt cx="0" cy="0"/>
        </a:xfrm>
      </p:grpSpPr>
      <p:sp>
        <p:nvSpPr>
          <p:cNvPr id="35" name="Shape 35"/>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algn="l" rtl="0">
              <a:spcBef>
                <a:spcPts val="0"/>
              </a:spcBef>
              <a:buClr>
                <a:srgbClr val="72A84F"/>
              </a:buClr>
              <a:buFont typeface="Arial"/>
              <a:buNone/>
              <a:defRPr sz="4400">
                <a:solidFill>
                  <a:srgbClr val="72A84F"/>
                </a:solidFill>
                <a:latin typeface="Arial"/>
                <a:ea typeface="Arial"/>
                <a:cs typeface="Arial"/>
                <a:sym typeface="Aria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6" name="Shape 36"/>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latin typeface="Arial"/>
                <a:ea typeface="Arial"/>
                <a:cs typeface="Arial"/>
                <a:sym typeface="Arial"/>
              </a:defRPr>
            </a:lvl1pPr>
            <a:lvl2pPr marL="742950" lvl="1" indent="-107950" algn="l" rtl="0">
              <a:spcBef>
                <a:spcPts val="560"/>
              </a:spcBef>
              <a:buClr>
                <a:schemeClr val="dk1"/>
              </a:buClr>
              <a:buFont typeface="Arial"/>
              <a:buChar char="–"/>
              <a:defRPr sz="2800">
                <a:solidFill>
                  <a:schemeClr val="dk1"/>
                </a:solidFill>
                <a:latin typeface="Arial"/>
                <a:ea typeface="Arial"/>
                <a:cs typeface="Arial"/>
                <a:sym typeface="Arial"/>
              </a:defRPr>
            </a:lvl2pPr>
            <a:lvl3pPr marL="1143000" lvl="2" indent="-76200" algn="l" rtl="0">
              <a:spcBef>
                <a:spcPts val="480"/>
              </a:spcBef>
              <a:buClr>
                <a:schemeClr val="dk1"/>
              </a:buClr>
              <a:buFont typeface="Arial"/>
              <a:buChar char="•"/>
              <a:defRPr sz="2400">
                <a:solidFill>
                  <a:schemeClr val="dk1"/>
                </a:solidFill>
                <a:latin typeface="Arial"/>
                <a:ea typeface="Arial"/>
                <a:cs typeface="Arial"/>
                <a:sym typeface="Arial"/>
              </a:defRPr>
            </a:lvl3pPr>
            <a:lvl4pPr marL="1600200" lvl="3" indent="-101600" algn="l" rtl="0">
              <a:spcBef>
                <a:spcPts val="400"/>
              </a:spcBef>
              <a:buClr>
                <a:schemeClr val="dk1"/>
              </a:buClr>
              <a:buFont typeface="Arial"/>
              <a:buChar char="–"/>
              <a:defRPr sz="2000">
                <a:solidFill>
                  <a:schemeClr val="dk1"/>
                </a:solidFill>
                <a:latin typeface="Arial"/>
                <a:ea typeface="Arial"/>
                <a:cs typeface="Arial"/>
                <a:sym typeface="Arial"/>
              </a:defRPr>
            </a:lvl4pPr>
            <a:lvl5pPr marL="2057400" lvl="4" indent="-101600" algn="l" rtl="0">
              <a:spcBef>
                <a:spcPts val="400"/>
              </a:spcBef>
              <a:buClr>
                <a:schemeClr val="dk1"/>
              </a:buClr>
              <a:buFont typeface="Arial"/>
              <a:buChar char="»"/>
              <a:defRPr sz="2000">
                <a:solidFill>
                  <a:schemeClr val="dk1"/>
                </a:solidFill>
                <a:latin typeface="Arial"/>
                <a:ea typeface="Arial"/>
                <a:cs typeface="Arial"/>
                <a:sym typeface="Aria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37" name="Shape 3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8" name="Shape 38"/>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39"/>
        <p:cNvGrpSpPr/>
        <p:nvPr/>
      </p:nvGrpSpPr>
      <p:grpSpPr>
        <a:xfrm>
          <a:off x="0" y="0"/>
          <a:ext cx="0" cy="0"/>
          <a:chOff x="0" y="0"/>
          <a:chExt cx="0" cy="0"/>
        </a:xfrm>
      </p:grpSpPr>
      <p:sp>
        <p:nvSpPr>
          <p:cNvPr id="40" name="Shape 40"/>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algn="l" rtl="0">
              <a:spcBef>
                <a:spcPts val="0"/>
              </a:spcBef>
              <a:buClr>
                <a:srgbClr val="72A84F"/>
              </a:buClr>
              <a:buFont typeface="Arial"/>
              <a:buNone/>
              <a:defRPr sz="4400">
                <a:solidFill>
                  <a:srgbClr val="72A84F"/>
                </a:solidFill>
                <a:latin typeface="Arial"/>
                <a:ea typeface="Arial"/>
                <a:cs typeface="Arial"/>
                <a:sym typeface="Aria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1" name="Shape 41"/>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lvl="0" algn="l" rtl="0">
              <a:spcBef>
                <a:spcPts val="0"/>
              </a:spcBef>
              <a:defRPr sz="4000" b="1"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5" name="Shape 45"/>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lvl="0" indent="0" rtl="0">
              <a:spcBef>
                <a:spcPts val="0"/>
              </a:spcBef>
              <a:buClr>
                <a:srgbClr val="888888"/>
              </a:buClr>
              <a:buFont typeface="Arial"/>
              <a:buNone/>
              <a:defRPr sz="2000">
                <a:solidFill>
                  <a:srgbClr val="888888"/>
                </a:solidFill>
              </a:defRPr>
            </a:lvl1pPr>
            <a:lvl2pPr marL="457200" lvl="1" indent="0" rtl="0">
              <a:spcBef>
                <a:spcPts val="0"/>
              </a:spcBef>
              <a:buClr>
                <a:srgbClr val="888888"/>
              </a:buClr>
              <a:buFont typeface="Arial"/>
              <a:buNone/>
              <a:defRPr sz="1800">
                <a:solidFill>
                  <a:srgbClr val="888888"/>
                </a:solidFill>
              </a:defRPr>
            </a:lvl2pPr>
            <a:lvl3pPr marL="914400" lvl="2" indent="0" rtl="0">
              <a:spcBef>
                <a:spcPts val="0"/>
              </a:spcBef>
              <a:buClr>
                <a:srgbClr val="888888"/>
              </a:buClr>
              <a:buFont typeface="Arial"/>
              <a:buNone/>
              <a:defRPr sz="1600">
                <a:solidFill>
                  <a:srgbClr val="888888"/>
                </a:solidFill>
              </a:defRPr>
            </a:lvl3pPr>
            <a:lvl4pPr marL="1371600" lvl="3" indent="0" rtl="0">
              <a:spcBef>
                <a:spcPts val="0"/>
              </a:spcBef>
              <a:buClr>
                <a:srgbClr val="888888"/>
              </a:buClr>
              <a:buFont typeface="Arial"/>
              <a:buNone/>
              <a:defRPr sz="1400">
                <a:solidFill>
                  <a:srgbClr val="888888"/>
                </a:solidFill>
              </a:defRPr>
            </a:lvl4pPr>
            <a:lvl5pPr marL="1828800" lvl="4" indent="0" rtl="0">
              <a:spcBef>
                <a:spcPts val="0"/>
              </a:spcBef>
              <a:buClr>
                <a:srgbClr val="888888"/>
              </a:buClr>
              <a:buFont typeface="Arial"/>
              <a:buNone/>
              <a:defRPr sz="1400">
                <a:solidFill>
                  <a:srgbClr val="888888"/>
                </a:solidFill>
              </a:defRPr>
            </a:lvl5pPr>
            <a:lvl6pPr marL="2286000" lvl="5" indent="0" rtl="0">
              <a:spcBef>
                <a:spcPts val="0"/>
              </a:spcBef>
              <a:buClr>
                <a:srgbClr val="888888"/>
              </a:buClr>
              <a:buFont typeface="Calibri"/>
              <a:buNone/>
              <a:defRPr sz="1400">
                <a:solidFill>
                  <a:srgbClr val="888888"/>
                </a:solidFill>
              </a:defRPr>
            </a:lvl6pPr>
            <a:lvl7pPr marL="2743200" lvl="6" indent="0" rtl="0">
              <a:spcBef>
                <a:spcPts val="0"/>
              </a:spcBef>
              <a:buClr>
                <a:srgbClr val="888888"/>
              </a:buClr>
              <a:buFont typeface="Calibri"/>
              <a:buNone/>
              <a:defRPr sz="1400">
                <a:solidFill>
                  <a:srgbClr val="888888"/>
                </a:solidFill>
              </a:defRPr>
            </a:lvl7pPr>
            <a:lvl8pPr marL="3200400" lvl="7" indent="0" rtl="0">
              <a:spcBef>
                <a:spcPts val="0"/>
              </a:spcBef>
              <a:buClr>
                <a:srgbClr val="888888"/>
              </a:buClr>
              <a:buFont typeface="Calibri"/>
              <a:buNone/>
              <a:defRPr sz="1400">
                <a:solidFill>
                  <a:srgbClr val="888888"/>
                </a:solidFill>
              </a:defRPr>
            </a:lvl8pPr>
            <a:lvl9pPr marL="3657600" lvl="8" indent="0" rtl="0">
              <a:spcBef>
                <a:spcPts val="0"/>
              </a:spcBef>
              <a:buClr>
                <a:srgbClr val="888888"/>
              </a:buClr>
              <a:buFont typeface="Calibri"/>
              <a:buNone/>
              <a:defRPr sz="1400">
                <a:solidFill>
                  <a:srgbClr val="888888"/>
                </a:solidFill>
              </a:defRPr>
            </a:lvl9pPr>
          </a:lstStyle>
          <a:p>
            <a:endParaRPr/>
          </a:p>
        </p:txBody>
      </p:sp>
      <p:sp>
        <p:nvSpPr>
          <p:cNvPr id="46" name="Shape 4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7" name="Shape 47"/>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48"/>
        <p:cNvGrpSpPr/>
        <p:nvPr/>
      </p:nvGrpSpPr>
      <p:grpSpPr>
        <a:xfrm>
          <a:off x="0" y="0"/>
          <a:ext cx="0" cy="0"/>
          <a:chOff x="0" y="0"/>
          <a:chExt cx="0" cy="0"/>
        </a:xfrm>
      </p:grpSpPr>
      <p:sp>
        <p:nvSpPr>
          <p:cNvPr id="49" name="Shape 49"/>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algn="l" rtl="0">
              <a:spcBef>
                <a:spcPts val="0"/>
              </a:spcBef>
              <a:buClr>
                <a:srgbClr val="72A84F"/>
              </a:buClr>
              <a:buFont typeface="Arial"/>
              <a:buNone/>
              <a:defRPr sz="4400">
                <a:solidFill>
                  <a:srgbClr val="72A84F"/>
                </a:solidFill>
                <a:latin typeface="Arial"/>
                <a:ea typeface="Arial"/>
                <a:cs typeface="Arial"/>
                <a:sym typeface="Aria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0" name="Shape 50"/>
          <p:cNvSpPr txBox="1">
            <a:spLocks noGrp="1"/>
          </p:cNvSpPr>
          <p:nvPr>
            <p:ph type="body" idx="1"/>
          </p:nvPr>
        </p:nvSpPr>
        <p:spPr>
          <a:xfrm>
            <a:off x="457200" y="1600200"/>
            <a:ext cx="4038599"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51" name="Shape 51"/>
          <p:cNvSpPr txBox="1">
            <a:spLocks noGrp="1"/>
          </p:cNvSpPr>
          <p:nvPr>
            <p:ph type="body" idx="2"/>
          </p:nvPr>
        </p:nvSpPr>
        <p:spPr>
          <a:xfrm>
            <a:off x="4648200" y="1600200"/>
            <a:ext cx="4038599"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52" name="Shape 5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3" name="Shape 53"/>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54"/>
        <p:cNvGrpSpPr/>
        <p:nvPr/>
      </p:nvGrpSpPr>
      <p:grpSpPr>
        <a:xfrm>
          <a:off x="0" y="0"/>
          <a:ext cx="0" cy="0"/>
          <a:chOff x="0" y="0"/>
          <a:chExt cx="0" cy="0"/>
        </a:xfrm>
      </p:grpSpPr>
      <p:sp>
        <p:nvSpPr>
          <p:cNvPr id="55" name="Shape 55"/>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6" name="Shape 56"/>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Font typeface="Arial"/>
              <a:buNone/>
              <a:defRPr sz="2400" b="1"/>
            </a:lvl1pPr>
            <a:lvl2pPr marL="457200" lvl="1" indent="0" rtl="0">
              <a:spcBef>
                <a:spcPts val="0"/>
              </a:spcBef>
              <a:buFont typeface="Arial"/>
              <a:buNone/>
              <a:defRPr sz="2000" b="1"/>
            </a:lvl2pPr>
            <a:lvl3pPr marL="914400" lvl="2" indent="0" rtl="0">
              <a:spcBef>
                <a:spcPts val="0"/>
              </a:spcBef>
              <a:buFont typeface="Arial"/>
              <a:buNone/>
              <a:defRPr sz="1800" b="1"/>
            </a:lvl3pPr>
            <a:lvl4pPr marL="1371600" lvl="3" indent="0" rtl="0">
              <a:spcBef>
                <a:spcPts val="0"/>
              </a:spcBef>
              <a:buFont typeface="Arial"/>
              <a:buNone/>
              <a:defRPr sz="1600" b="1"/>
            </a:lvl4pPr>
            <a:lvl5pPr marL="1828800" lvl="4" indent="0" rtl="0">
              <a:spcBef>
                <a:spcPts val="0"/>
              </a:spcBef>
              <a:buFont typeface="Arial"/>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7" name="Shape 57"/>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8" name="Shape 58"/>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Font typeface="Arial"/>
              <a:buNone/>
              <a:defRPr sz="2400" b="1"/>
            </a:lvl1pPr>
            <a:lvl2pPr marL="457200" lvl="1" indent="0" rtl="0">
              <a:spcBef>
                <a:spcPts val="0"/>
              </a:spcBef>
              <a:buFont typeface="Arial"/>
              <a:buNone/>
              <a:defRPr sz="2000" b="1"/>
            </a:lvl2pPr>
            <a:lvl3pPr marL="914400" lvl="2" indent="0" rtl="0">
              <a:spcBef>
                <a:spcPts val="0"/>
              </a:spcBef>
              <a:buFont typeface="Arial"/>
              <a:buNone/>
              <a:defRPr sz="1800" b="1"/>
            </a:lvl3pPr>
            <a:lvl4pPr marL="1371600" lvl="3" indent="0" rtl="0">
              <a:spcBef>
                <a:spcPts val="0"/>
              </a:spcBef>
              <a:buFont typeface="Arial"/>
              <a:buNone/>
              <a:defRPr sz="1600" b="1"/>
            </a:lvl4pPr>
            <a:lvl5pPr marL="1828800" lvl="4" indent="0" rtl="0">
              <a:spcBef>
                <a:spcPts val="0"/>
              </a:spcBef>
              <a:buFont typeface="Arial"/>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9" name="Shape 59"/>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60" name="Shape 6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1" name="Shape 61"/>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62"/>
        <p:cNvGrpSpPr/>
        <p:nvPr/>
      </p:nvGrpSpPr>
      <p:grpSpPr>
        <a:xfrm>
          <a:off x="0" y="0"/>
          <a:ext cx="0" cy="0"/>
          <a:chOff x="0" y="0"/>
          <a:chExt cx="0" cy="0"/>
        </a:xfrm>
      </p:grpSpPr>
      <p:sp>
        <p:nvSpPr>
          <p:cNvPr id="63" name="Shape 6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7" name="Shape 67"/>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a:endParaRPr/>
          </a:p>
        </p:txBody>
      </p:sp>
      <p:sp>
        <p:nvSpPr>
          <p:cNvPr id="68" name="Shape 68"/>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Font typeface="Arial"/>
              <a:buNone/>
              <a:defRPr sz="1400"/>
            </a:lvl1pPr>
            <a:lvl2pPr marL="457200" lvl="1" indent="0" rtl="0">
              <a:spcBef>
                <a:spcPts val="0"/>
              </a:spcBef>
              <a:buFont typeface="Arial"/>
              <a:buNone/>
              <a:defRPr sz="1200"/>
            </a:lvl2pPr>
            <a:lvl3pPr marL="914400" lvl="2" indent="0" rtl="0">
              <a:spcBef>
                <a:spcPts val="0"/>
              </a:spcBef>
              <a:buFont typeface="Arial"/>
              <a:buNone/>
              <a:defRPr sz="1000"/>
            </a:lvl3pPr>
            <a:lvl4pPr marL="1371600" lvl="3" indent="0" rtl="0">
              <a:spcBef>
                <a:spcPts val="0"/>
              </a:spcBef>
              <a:buFont typeface="Arial"/>
              <a:buNone/>
              <a:defRPr sz="900"/>
            </a:lvl4pPr>
            <a:lvl5pPr marL="1828800" lvl="4" indent="0" rtl="0">
              <a:spcBef>
                <a:spcPts val="0"/>
              </a:spcBef>
              <a:buFont typeface="Arial"/>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69" name="Shape 6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lvl="0" indent="0" algn="l" rtl="0">
              <a:spcBef>
                <a:spcPts val="0"/>
              </a:spcBef>
              <a:buClr>
                <a:srgbClr val="72A84F"/>
              </a:buClr>
              <a:buFont typeface="Arial"/>
              <a:buNone/>
              <a:defRPr sz="4400" b="0" i="0" u="none" strike="noStrike" cap="none">
                <a:solidFill>
                  <a:srgbClr val="72A84F"/>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342900" marR="0" lvl="0" indent="-139700" algn="l" rtl="0">
              <a:spcBef>
                <a:spcPts val="640"/>
              </a:spcBef>
              <a:buClr>
                <a:schemeClr val="dk1"/>
              </a:buClr>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buClr>
                <a:schemeClr val="dk1"/>
              </a:buClr>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buClr>
                <a:schemeClr val="dk1"/>
              </a:buClr>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Shape 1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3" name="Shape 13"/>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
        <p:nvSpPr>
          <p:cNvPr id="14" name="Shape 14"/>
          <p:cNvSpPr/>
          <p:nvPr/>
        </p:nvSpPr>
        <p:spPr>
          <a:xfrm>
            <a:off x="0" y="0"/>
            <a:ext cx="9144000" cy="228600"/>
          </a:xfrm>
          <a:prstGeom prst="rect">
            <a:avLst/>
          </a:prstGeom>
          <a:solidFill>
            <a:srgbClr val="25366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alibri"/>
              <a:ea typeface="Calibri"/>
              <a:cs typeface="Calibri"/>
              <a:sym typeface="Calibri"/>
            </a:endParaRPr>
          </a:p>
        </p:txBody>
      </p:sp>
      <p:pic>
        <p:nvPicPr>
          <p:cNvPr id="15" name="Shape 15"/>
          <p:cNvPicPr preferRelativeResize="0"/>
          <p:nvPr/>
        </p:nvPicPr>
        <p:blipFill rotWithShape="1">
          <a:blip r:embed="rId15">
            <a:alphaModFix/>
          </a:blip>
          <a:srcRect/>
          <a:stretch/>
        </p:blipFill>
        <p:spPr>
          <a:xfrm>
            <a:off x="0" y="229935"/>
            <a:ext cx="9144000" cy="94211"/>
          </a:xfrm>
          <a:prstGeom prst="rect">
            <a:avLst/>
          </a:prstGeom>
          <a:noFill/>
          <a:ln>
            <a:noFill/>
          </a:ln>
        </p:spPr>
      </p:pic>
      <p:pic>
        <p:nvPicPr>
          <p:cNvPr id="16" name="Shape 16"/>
          <p:cNvPicPr preferRelativeResize="0"/>
          <p:nvPr/>
        </p:nvPicPr>
        <p:blipFill rotWithShape="1">
          <a:blip r:embed="rId15">
            <a:alphaModFix/>
          </a:blip>
          <a:srcRect/>
          <a:stretch/>
        </p:blipFill>
        <p:spPr>
          <a:xfrm rot="10800000">
            <a:off x="-1571" y="6769329"/>
            <a:ext cx="9144000" cy="94211"/>
          </a:xfrm>
          <a:prstGeom prst="rect">
            <a:avLst/>
          </a:prstGeom>
          <a:noFill/>
          <a:ln>
            <a:noFill/>
          </a:ln>
        </p:spPr>
      </p:pic>
      <p:pic>
        <p:nvPicPr>
          <p:cNvPr id="17" name="Shape 17"/>
          <p:cNvPicPr preferRelativeResize="0"/>
          <p:nvPr/>
        </p:nvPicPr>
        <p:blipFill rotWithShape="1">
          <a:blip r:embed="rId16">
            <a:alphaModFix/>
          </a:blip>
          <a:srcRect/>
          <a:stretch/>
        </p:blipFill>
        <p:spPr>
          <a:xfrm>
            <a:off x="7010400" y="6220430"/>
            <a:ext cx="1946635" cy="51276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dhs.state.or.us/policy/spd/transmit/pt/2015/pt15011.pdf" TargetMode="External"/><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mailto:nathan.a.deeks@state.or.us" TargetMode="External"/><Relationship Id="rId7" Type="http://schemas.openxmlformats.org/officeDocument/2006/relationships/hyperlink" Target="mailto:melanie.l.hartwig@state.or.us" TargetMode="External"/><Relationship Id="rId2" Type="http://schemas.openxmlformats.org/officeDocument/2006/relationships/notesSlide" Target="../notesSlides/notesSlide38.xml"/><Relationship Id="rId1" Type="http://schemas.openxmlformats.org/officeDocument/2006/relationships/slideLayout" Target="../slideLayouts/slideLayout3.xml"/><Relationship Id="rId6" Type="http://schemas.openxmlformats.org/officeDocument/2006/relationships/hyperlink" Target="mailto:erica.drake@state.or.us" TargetMode="External"/><Relationship Id="rId5" Type="http://schemas.openxmlformats.org/officeDocument/2006/relationships/hyperlink" Target="mailto:theresa.m.knowles@state.or.us" TargetMode="External"/><Relationship Id="rId4" Type="http://schemas.openxmlformats.org/officeDocument/2006/relationships/hyperlink" Target="mailto:bradley.c.collins@state.or.us"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Shape 97"/>
          <p:cNvSpPr txBox="1">
            <a:spLocks noGrp="1"/>
          </p:cNvSpPr>
          <p:nvPr>
            <p:ph type="subTitle" idx="1"/>
            <p:custDataLst>
              <p:tags r:id="rId1"/>
            </p:custDataLst>
          </p:nvPr>
        </p:nvSpPr>
        <p:spPr>
          <a:xfrm>
            <a:off x="381000" y="1600200"/>
            <a:ext cx="7772400" cy="1904999"/>
          </a:xfrm>
          <a:prstGeom prst="rect">
            <a:avLst/>
          </a:prstGeom>
          <a:noFill/>
          <a:ln>
            <a:noFill/>
          </a:ln>
        </p:spPr>
        <p:txBody>
          <a:bodyPr lIns="91425" tIns="45700" rIns="91425" bIns="45700" anchor="t" anchorCtr="0">
            <a:noAutofit/>
          </a:bodyPr>
          <a:lstStyle/>
          <a:p>
            <a:pPr marL="0" marR="0" lvl="0" indent="0" algn="l" rtl="0">
              <a:spcBef>
                <a:spcPts val="0"/>
              </a:spcBef>
              <a:buClr>
                <a:srgbClr val="888888"/>
              </a:buClr>
              <a:buSzPct val="25000"/>
              <a:buFont typeface="Arial"/>
              <a:buNone/>
            </a:pPr>
            <a:r>
              <a:rPr lang="en-US" sz="3600" dirty="0"/>
              <a:t>Overview of Employment &amp;</a:t>
            </a:r>
          </a:p>
          <a:p>
            <a:pPr marL="0" marR="0" lvl="0" indent="0" algn="l" rtl="0">
              <a:spcBef>
                <a:spcPts val="0"/>
              </a:spcBef>
              <a:buClr>
                <a:srgbClr val="888888"/>
              </a:buClr>
              <a:buSzPct val="25000"/>
              <a:buFont typeface="Arial"/>
              <a:buNone/>
            </a:pPr>
            <a:r>
              <a:rPr lang="en-US" sz="3600" dirty="0"/>
              <a:t>Non-Residential Day Services</a:t>
            </a:r>
          </a:p>
          <a:p>
            <a:pPr marL="0" marR="0" lvl="0" indent="0" algn="l" rtl="0">
              <a:spcBef>
                <a:spcPts val="0"/>
              </a:spcBef>
              <a:buClr>
                <a:srgbClr val="888888"/>
              </a:buClr>
              <a:buSzPct val="25000"/>
              <a:buFont typeface="Arial"/>
              <a:buNone/>
            </a:pPr>
            <a:endParaRPr lang="en-US" sz="3600" dirty="0"/>
          </a:p>
          <a:p>
            <a:pPr marL="0" marR="0" lvl="0" indent="0" algn="l" rtl="0">
              <a:spcBef>
                <a:spcPts val="0"/>
              </a:spcBef>
              <a:buClr>
                <a:srgbClr val="888888"/>
              </a:buClr>
              <a:buSzPct val="25000"/>
              <a:buFont typeface="Arial"/>
              <a:buNone/>
            </a:pPr>
            <a:endParaRPr lang="en-US" sz="3600" dirty="0"/>
          </a:p>
          <a:p>
            <a:pPr marL="0" marR="0" lvl="0" indent="0" algn="l" rtl="0">
              <a:spcBef>
                <a:spcPts val="0"/>
              </a:spcBef>
              <a:buClr>
                <a:srgbClr val="888888"/>
              </a:buClr>
              <a:buSzPct val="25000"/>
              <a:buFont typeface="Arial"/>
              <a:buNone/>
            </a:pPr>
            <a:endParaRPr sz="3600" dirty="0"/>
          </a:p>
        </p:txBody>
      </p:sp>
      <p:sp>
        <p:nvSpPr>
          <p:cNvPr id="98" name="Shape 98"/>
          <p:cNvSpPr txBox="1">
            <a:spLocks noGrp="1"/>
          </p:cNvSpPr>
          <p:nvPr>
            <p:ph type="ctrTitle"/>
            <p:custDataLst>
              <p:tags r:id="rId2"/>
            </p:custDataLst>
          </p:nvPr>
        </p:nvSpPr>
        <p:spPr>
          <a:xfrm>
            <a:off x="381000" y="640025"/>
            <a:ext cx="8604600" cy="590999"/>
          </a:xfrm>
          <a:prstGeom prst="rect">
            <a:avLst/>
          </a:prstGeom>
          <a:noFill/>
          <a:ln>
            <a:noFill/>
          </a:ln>
        </p:spPr>
        <p:txBody>
          <a:bodyPr lIns="91425" tIns="45700" rIns="91425" bIns="45700" anchor="ctr" anchorCtr="0">
            <a:noAutofit/>
          </a:bodyPr>
          <a:lstStyle/>
          <a:p>
            <a:pPr marL="0" marR="0" lvl="0" indent="0" algn="l" rtl="0">
              <a:spcBef>
                <a:spcPts val="0"/>
              </a:spcBef>
              <a:buClr>
                <a:schemeClr val="lt1"/>
              </a:buClr>
              <a:buSzPct val="25000"/>
              <a:buFont typeface="Arial"/>
              <a:buNone/>
            </a:pPr>
            <a:r>
              <a:rPr lang="en-US" sz="3000" dirty="0"/>
              <a:t>Oregon’s Office of Developmental </a:t>
            </a:r>
            <a:br>
              <a:rPr lang="en-US" sz="3000" dirty="0"/>
            </a:br>
            <a:r>
              <a:rPr lang="en-US" sz="3000" dirty="0"/>
              <a:t>Disabilities Services (ODDS)</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Shape 175"/>
          <p:cNvSpPr txBox="1">
            <a:spLocks noGrp="1"/>
          </p:cNvSpPr>
          <p:nvPr>
            <p:ph type="title"/>
          </p:nvPr>
        </p:nvSpPr>
        <p:spPr>
          <a:xfrm>
            <a:off x="311704" y="593374"/>
            <a:ext cx="8520599" cy="943199"/>
          </a:xfrm>
          <a:prstGeom prst="rect">
            <a:avLst/>
          </a:prstGeom>
        </p:spPr>
        <p:txBody>
          <a:bodyPr lIns="91425" tIns="91425" rIns="91425" bIns="91425" anchor="t" anchorCtr="0">
            <a:noAutofit/>
          </a:bodyPr>
          <a:lstStyle/>
          <a:p>
            <a:pPr lvl="0">
              <a:spcBef>
                <a:spcPts val="0"/>
              </a:spcBef>
              <a:buNone/>
            </a:pPr>
            <a:r>
              <a:rPr lang="en-US" sz="3000"/>
              <a:t>Additional policies underlying ODDS Services and ISP / Career and Service Planning</a:t>
            </a:r>
          </a:p>
        </p:txBody>
      </p:sp>
      <p:sp>
        <p:nvSpPr>
          <p:cNvPr id="176" name="Shape 176"/>
          <p:cNvSpPr txBox="1">
            <a:spLocks noGrp="1"/>
          </p:cNvSpPr>
          <p:nvPr>
            <p:ph type="body" idx="1"/>
          </p:nvPr>
        </p:nvSpPr>
        <p:spPr>
          <a:xfrm>
            <a:off x="311704" y="1688433"/>
            <a:ext cx="8520599" cy="4403700"/>
          </a:xfrm>
          <a:prstGeom prst="rect">
            <a:avLst/>
          </a:prstGeom>
        </p:spPr>
        <p:txBody>
          <a:bodyPr lIns="91425" tIns="91425" rIns="91425" bIns="91425" anchor="t" anchorCtr="0">
            <a:noAutofit/>
          </a:bodyPr>
          <a:lstStyle/>
          <a:p>
            <a:pPr marL="457200" lvl="0" indent="-368300" rtl="0">
              <a:lnSpc>
                <a:spcPct val="115000"/>
              </a:lnSpc>
              <a:spcBef>
                <a:spcPts val="0"/>
              </a:spcBef>
              <a:buClr>
                <a:srgbClr val="000000"/>
              </a:buClr>
              <a:buSzPct val="100000"/>
            </a:pPr>
            <a:r>
              <a:rPr lang="en-US" sz="2200" dirty="0">
                <a:solidFill>
                  <a:srgbClr val="000000"/>
                </a:solidFill>
              </a:rPr>
              <a:t>Individuals will be encouraged, on an ongoing basis, to explore interests and strengths relating to integrated employment. Specifically, individuals who use employment services in sheltered workshop settings will be encouraged to explore integrated employment.</a:t>
            </a:r>
            <a:br>
              <a:rPr lang="en-US" sz="2200" dirty="0">
                <a:solidFill>
                  <a:srgbClr val="000000"/>
                </a:solidFill>
              </a:rPr>
            </a:br>
            <a:endParaRPr lang="en-US" sz="2200" dirty="0">
              <a:solidFill>
                <a:srgbClr val="000000"/>
              </a:solidFill>
            </a:endParaRPr>
          </a:p>
          <a:p>
            <a:pPr marL="457200" lvl="0" indent="-368300" rtl="0">
              <a:lnSpc>
                <a:spcPct val="115000"/>
              </a:lnSpc>
              <a:spcBef>
                <a:spcPts val="0"/>
              </a:spcBef>
              <a:buClr>
                <a:srgbClr val="000000"/>
              </a:buClr>
              <a:buSzPct val="100000"/>
            </a:pPr>
            <a:r>
              <a:rPr lang="en-US" sz="2200" dirty="0">
                <a:solidFill>
                  <a:srgbClr val="000000"/>
                </a:solidFill>
              </a:rPr>
              <a:t>Individuals will have an option to use services in a non-disability specific setting in the community and away from the provider site.</a:t>
            </a:r>
            <a:br>
              <a:rPr lang="en-US" sz="2200" dirty="0">
                <a:solidFill>
                  <a:srgbClr val="000000"/>
                </a:solidFill>
              </a:rPr>
            </a:br>
            <a:endParaRPr lang="en-US" sz="2200" dirty="0">
              <a:solidFill>
                <a:srgbClr val="000000"/>
              </a:solidFill>
            </a:endParaRPr>
          </a:p>
          <a:p>
            <a:pPr marL="457200" lvl="0" indent="-368300" rtl="0">
              <a:lnSpc>
                <a:spcPct val="115000"/>
              </a:lnSpc>
              <a:spcBef>
                <a:spcPts val="0"/>
              </a:spcBef>
              <a:buClr>
                <a:srgbClr val="000000"/>
              </a:buClr>
              <a:buSzPct val="100000"/>
            </a:pPr>
            <a:r>
              <a:rPr lang="en-US" sz="2200" dirty="0">
                <a:solidFill>
                  <a:srgbClr val="000000"/>
                </a:solidFill>
              </a:rPr>
              <a:t>Individuals must always be provided services in the most integrated setting appropriate.</a:t>
            </a:r>
          </a:p>
          <a:p>
            <a:pPr marL="0" lvl="0" indent="0" rtl="0">
              <a:lnSpc>
                <a:spcPct val="115000"/>
              </a:lnSpc>
              <a:spcBef>
                <a:spcPts val="0"/>
              </a:spcBef>
              <a:buNone/>
            </a:pPr>
            <a:endParaRPr sz="2200" dirty="0">
              <a:solidFill>
                <a:srgbClr val="000000"/>
              </a:solidFill>
            </a:endParaRPr>
          </a:p>
          <a:p>
            <a:pPr marL="0" lvl="0" indent="0" rtl="0">
              <a:lnSpc>
                <a:spcPct val="115000"/>
              </a:lnSpc>
              <a:spcBef>
                <a:spcPts val="0"/>
              </a:spcBef>
              <a:buNone/>
            </a:pPr>
            <a:endParaRPr sz="2000" dirty="0">
              <a:solidFill>
                <a:srgbClr val="695D46"/>
              </a:solidFill>
              <a:latin typeface="Open Sans"/>
              <a:ea typeface="Open Sans"/>
              <a:cs typeface="Open Sans"/>
              <a:sym typeface="Open Sans"/>
            </a:endParaRPr>
          </a:p>
          <a:p>
            <a:pPr lvl="0">
              <a:spcBef>
                <a:spcPts val="0"/>
              </a:spcBef>
              <a:buNone/>
            </a:pPr>
            <a:endParaRPr dirty="0"/>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Shape 182"/>
          <p:cNvSpPr txBox="1">
            <a:spLocks noGrp="1"/>
          </p:cNvSpPr>
          <p:nvPr>
            <p:ph type="body" idx="1"/>
          </p:nvPr>
        </p:nvSpPr>
        <p:spPr>
          <a:xfrm>
            <a:off x="80524" y="1688424"/>
            <a:ext cx="8919600" cy="4953900"/>
          </a:xfrm>
          <a:prstGeom prst="rect">
            <a:avLst/>
          </a:prstGeom>
        </p:spPr>
        <p:txBody>
          <a:bodyPr lIns="91425" tIns="91425" rIns="91425" bIns="91425" anchor="t" anchorCtr="0">
            <a:noAutofit/>
          </a:bodyPr>
          <a:lstStyle/>
          <a:p>
            <a:pPr marL="0" lvl="0" indent="0" rtl="0">
              <a:lnSpc>
                <a:spcPct val="115000"/>
              </a:lnSpc>
              <a:spcBef>
                <a:spcPts val="0"/>
              </a:spcBef>
              <a:buNone/>
            </a:pPr>
            <a:r>
              <a:rPr lang="en-US" sz="2200" b="1" dirty="0"/>
              <a:t>20 Hour Standard for Planning Supported Employment Services</a:t>
            </a:r>
          </a:p>
          <a:p>
            <a:pPr marL="457200" lvl="0" indent="-368300" rtl="0">
              <a:lnSpc>
                <a:spcPct val="115000"/>
              </a:lnSpc>
              <a:spcBef>
                <a:spcPts val="0"/>
              </a:spcBef>
              <a:buSzPct val="100000"/>
            </a:pPr>
            <a:r>
              <a:rPr lang="en-US" sz="2000" dirty="0"/>
              <a:t>All persons who want to work will be afforded an opportunity to pursue employment that allows them to work the maximum number of hours consistent with their interests and preferences. </a:t>
            </a:r>
          </a:p>
          <a:p>
            <a:pPr marL="457200" lvl="0" indent="-368300" rtl="0">
              <a:lnSpc>
                <a:spcPct val="115000"/>
              </a:lnSpc>
              <a:spcBef>
                <a:spcPts val="0"/>
              </a:spcBef>
              <a:buSzPct val="100000"/>
            </a:pPr>
            <a:r>
              <a:rPr lang="en-US" sz="2000" dirty="0"/>
              <a:t>The recommended standard for planning and implementing Supported Employment Services will be the opportunity to work at least 20 hours per week. </a:t>
            </a:r>
            <a:endParaRPr sz="2000" dirty="0"/>
          </a:p>
          <a:p>
            <a:pPr marL="457200" lvl="0" indent="-368300" rtl="0">
              <a:lnSpc>
                <a:spcPct val="115000"/>
              </a:lnSpc>
              <a:spcBef>
                <a:spcPts val="0"/>
              </a:spcBef>
              <a:buSzPct val="100000"/>
            </a:pPr>
            <a:r>
              <a:rPr lang="en-US" sz="2000" dirty="0"/>
              <a:t>Based on individual choice, preferences and circumstances, some people may choose to work more than 20 hours per week, and others may want to work less. There is no requirement that everyone has to work 20 hours.</a:t>
            </a:r>
          </a:p>
          <a:p>
            <a:pPr marL="457200" lvl="0" indent="-368300" rtl="0">
              <a:lnSpc>
                <a:spcPct val="115000"/>
              </a:lnSpc>
              <a:spcBef>
                <a:spcPts val="0"/>
              </a:spcBef>
              <a:buSzPct val="100000"/>
            </a:pPr>
            <a:r>
              <a:rPr lang="en-US" sz="2000" dirty="0"/>
              <a:t>A goal or discussion regarding hours worked is documented in the CDP or related documents.</a:t>
            </a:r>
            <a:br>
              <a:rPr lang="en-US" sz="2000" dirty="0"/>
            </a:br>
            <a:endParaRPr lang="en-US" sz="2000" dirty="0"/>
          </a:p>
          <a:p>
            <a:pPr marL="457200" lvl="0" indent="-368300" rtl="0">
              <a:lnSpc>
                <a:spcPct val="115000"/>
              </a:lnSpc>
              <a:spcBef>
                <a:spcPts val="0"/>
              </a:spcBef>
              <a:buSzPct val="100000"/>
            </a:pPr>
            <a:r>
              <a:rPr lang="en-US" sz="2000" dirty="0"/>
              <a:t>See IM-16-044 for additional information. </a:t>
            </a:r>
          </a:p>
          <a:p>
            <a:pPr marL="203200" lvl="0" indent="0">
              <a:spcBef>
                <a:spcPts val="0"/>
              </a:spcBef>
              <a:buNone/>
            </a:pPr>
            <a:endParaRPr dirty="0"/>
          </a:p>
        </p:txBody>
      </p:sp>
      <p:sp>
        <p:nvSpPr>
          <p:cNvPr id="183" name="Shape 183"/>
          <p:cNvSpPr txBox="1">
            <a:spLocks noGrp="1"/>
          </p:cNvSpPr>
          <p:nvPr>
            <p:ph type="title"/>
          </p:nvPr>
        </p:nvSpPr>
        <p:spPr>
          <a:xfrm>
            <a:off x="212104" y="536474"/>
            <a:ext cx="8520599" cy="943199"/>
          </a:xfrm>
          <a:prstGeom prst="rect">
            <a:avLst/>
          </a:prstGeom>
        </p:spPr>
        <p:txBody>
          <a:bodyPr lIns="91425" tIns="91425" rIns="91425" bIns="91425" anchor="t" anchorCtr="0">
            <a:noAutofit/>
          </a:bodyPr>
          <a:lstStyle/>
          <a:p>
            <a:pPr lvl="0" rtl="0">
              <a:spcBef>
                <a:spcPts val="0"/>
              </a:spcBef>
              <a:buNone/>
            </a:pPr>
            <a:r>
              <a:rPr lang="en-US" sz="3000"/>
              <a:t>Additional policies underlying ODDS Services and ISP / Career and Service Planning (cont.)</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Shape 188"/>
          <p:cNvSpPr txBox="1"/>
          <p:nvPr/>
        </p:nvSpPr>
        <p:spPr>
          <a:xfrm>
            <a:off x="304800" y="2449274"/>
            <a:ext cx="8382000" cy="4038000"/>
          </a:xfrm>
          <a:prstGeom prst="rect">
            <a:avLst/>
          </a:prstGeom>
          <a:solidFill>
            <a:schemeClr val="lt1"/>
          </a:solidFill>
          <a:ln w="25400" cap="flat" cmpd="sng">
            <a:solidFill>
              <a:schemeClr val="accent1"/>
            </a:solidFill>
            <a:prstDash val="solid"/>
            <a:round/>
            <a:headEnd type="none" w="med" len="med"/>
            <a:tailEnd type="none" w="med" len="med"/>
          </a:ln>
        </p:spPr>
        <p:txBody>
          <a:bodyPr lIns="91425" tIns="45700" rIns="91425" bIns="45700" anchor="t" anchorCtr="0">
            <a:noAutofit/>
          </a:bodyPr>
          <a:lstStyle/>
          <a:p>
            <a:pPr marL="457200" marR="0" lvl="0" indent="-406400" algn="l" rtl="0">
              <a:spcBef>
                <a:spcPts val="0"/>
              </a:spcBef>
              <a:buClr>
                <a:schemeClr val="dk1"/>
              </a:buClr>
              <a:buSzPct val="100000"/>
              <a:buChar char="●"/>
            </a:pPr>
            <a:r>
              <a:rPr lang="en-US" sz="2800" b="0" i="0" u="none" strike="noStrike" cap="none" dirty="0">
                <a:solidFill>
                  <a:schemeClr val="dk1"/>
                </a:solidFill>
              </a:rPr>
              <a:t>VR for short term employment services (getting and maintaining a job through stabilization).</a:t>
            </a:r>
          </a:p>
          <a:p>
            <a:pPr marL="457200" marR="0" lvl="0" indent="-406400" algn="l" rtl="0">
              <a:spcBef>
                <a:spcPts val="0"/>
              </a:spcBef>
              <a:buClr>
                <a:schemeClr val="dk1"/>
              </a:buClr>
              <a:buSzPct val="100000"/>
              <a:buChar char="●"/>
            </a:pPr>
            <a:r>
              <a:rPr lang="en-US" sz="2800" b="0" i="0" u="none" strike="noStrike" cap="none" dirty="0">
                <a:solidFill>
                  <a:schemeClr val="dk1"/>
                </a:solidFill>
              </a:rPr>
              <a:t>ODDS for long term employment supports</a:t>
            </a:r>
            <a:r>
              <a:rPr lang="en-US" sz="2800" dirty="0">
                <a:solidFill>
                  <a:schemeClr val="dk1"/>
                </a:solidFill>
              </a:rPr>
              <a:t> and pre-employment supports.</a:t>
            </a:r>
          </a:p>
          <a:p>
            <a:pPr marR="0" lvl="0" algn="l" rtl="0">
              <a:spcBef>
                <a:spcPts val="0"/>
              </a:spcBef>
              <a:buNone/>
            </a:pPr>
            <a:endParaRPr sz="2600" dirty="0">
              <a:solidFill>
                <a:schemeClr val="dk1"/>
              </a:solidFill>
            </a:endParaRPr>
          </a:p>
          <a:p>
            <a:pPr marL="0" marR="0" lvl="0" indent="0" algn="l" rtl="0">
              <a:spcBef>
                <a:spcPts val="0"/>
              </a:spcBef>
              <a:buSzPct val="25000"/>
              <a:buNone/>
            </a:pPr>
            <a:r>
              <a:rPr lang="en-US" sz="2400" b="0" i="1" u="none" strike="noStrike" cap="none" dirty="0">
                <a:solidFill>
                  <a:schemeClr val="dk1"/>
                </a:solidFill>
                <a:latin typeface="Calibri"/>
                <a:ea typeface="Calibri"/>
                <a:cs typeface="Calibri"/>
                <a:sym typeface="Calibri"/>
              </a:rPr>
              <a:t>Local, State, and Federal Employment First efforts align long standing laws, policies, and practices, shared between agencies, in order to better support individuals with intellectual and developmental disabilities to advance career and life goals.</a:t>
            </a:r>
          </a:p>
        </p:txBody>
      </p:sp>
      <p:sp>
        <p:nvSpPr>
          <p:cNvPr id="189" name="Shape 189"/>
          <p:cNvSpPr txBox="1">
            <a:spLocks noGrp="1"/>
          </p:cNvSpPr>
          <p:nvPr>
            <p:ph type="title"/>
          </p:nvPr>
        </p:nvSpPr>
        <p:spPr>
          <a:xfrm>
            <a:off x="311700" y="593375"/>
            <a:ext cx="8520600" cy="1743900"/>
          </a:xfrm>
          <a:prstGeom prst="rect">
            <a:avLst/>
          </a:prstGeom>
        </p:spPr>
        <p:txBody>
          <a:bodyPr lIns="91425" tIns="91425" rIns="91425" bIns="91425" anchor="ctr" anchorCtr="0">
            <a:noAutofit/>
          </a:bodyPr>
          <a:lstStyle/>
          <a:p>
            <a:pPr lvl="0" algn="ctr" rtl="0">
              <a:spcBef>
                <a:spcPts val="0"/>
              </a:spcBef>
              <a:buNone/>
            </a:pPr>
            <a:r>
              <a:rPr lang="en-US"/>
              <a:t>The Complementary Programs of VR and ODDS</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Shape 195"/>
          <p:cNvSpPr txBox="1">
            <a:spLocks noGrp="1"/>
          </p:cNvSpPr>
          <p:nvPr>
            <p:ph type="title"/>
          </p:nvPr>
        </p:nvSpPr>
        <p:spPr>
          <a:xfrm>
            <a:off x="311700" y="593375"/>
            <a:ext cx="8520600" cy="993900"/>
          </a:xfrm>
          <a:prstGeom prst="rect">
            <a:avLst/>
          </a:prstGeom>
        </p:spPr>
        <p:txBody>
          <a:bodyPr lIns="91425" tIns="91425" rIns="91425" bIns="91425" anchor="t" anchorCtr="0">
            <a:noAutofit/>
          </a:bodyPr>
          <a:lstStyle/>
          <a:p>
            <a:pPr lvl="0">
              <a:spcBef>
                <a:spcPts val="0"/>
              </a:spcBef>
              <a:buNone/>
            </a:pPr>
            <a:r>
              <a:rPr lang="en-US"/>
              <a:t>ODDS Job Coaching </a:t>
            </a:r>
          </a:p>
        </p:txBody>
      </p:sp>
      <p:sp>
        <p:nvSpPr>
          <p:cNvPr id="196" name="Shape 196"/>
          <p:cNvSpPr txBox="1">
            <a:spLocks noGrp="1"/>
          </p:cNvSpPr>
          <p:nvPr>
            <p:ph type="body" idx="1"/>
          </p:nvPr>
        </p:nvSpPr>
        <p:spPr>
          <a:xfrm>
            <a:off x="183900" y="1587275"/>
            <a:ext cx="8818200" cy="5072100"/>
          </a:xfrm>
          <a:prstGeom prst="rect">
            <a:avLst/>
          </a:prstGeom>
        </p:spPr>
        <p:txBody>
          <a:bodyPr lIns="91425" tIns="91425" rIns="91425" bIns="91425" anchor="t" anchorCtr="0">
            <a:noAutofit/>
          </a:bodyPr>
          <a:lstStyle/>
          <a:p>
            <a:pPr marL="457200" lvl="0" indent="-355600" rtl="0">
              <a:lnSpc>
                <a:spcPct val="115000"/>
              </a:lnSpc>
              <a:spcBef>
                <a:spcPts val="0"/>
              </a:spcBef>
              <a:buClr>
                <a:srgbClr val="000000"/>
              </a:buClr>
              <a:buSzPct val="100000"/>
            </a:pPr>
            <a:r>
              <a:rPr lang="en-US" sz="2000" dirty="0">
                <a:solidFill>
                  <a:srgbClr val="000000"/>
                </a:solidFill>
              </a:rPr>
              <a:t>Initial or ongoing support to maintain individualized employment in a competitive integrated employment setting in the community and general workforce. </a:t>
            </a:r>
          </a:p>
          <a:p>
            <a:pPr marL="457200" lvl="0" indent="-355600" rtl="0">
              <a:lnSpc>
                <a:spcPct val="115000"/>
              </a:lnSpc>
              <a:spcBef>
                <a:spcPts val="0"/>
              </a:spcBef>
              <a:buClr>
                <a:srgbClr val="000000"/>
              </a:buClr>
              <a:buSzPct val="100000"/>
            </a:pPr>
            <a:r>
              <a:rPr lang="en-US" sz="2000" dirty="0">
                <a:solidFill>
                  <a:srgbClr val="000000"/>
                </a:solidFill>
              </a:rPr>
              <a:t>May also include support to pursue self-employment.</a:t>
            </a:r>
          </a:p>
          <a:p>
            <a:pPr marL="457200" lvl="0" indent="-355600" rtl="0">
              <a:lnSpc>
                <a:spcPct val="115000"/>
              </a:lnSpc>
              <a:spcBef>
                <a:spcPts val="0"/>
              </a:spcBef>
              <a:buClr>
                <a:srgbClr val="000000"/>
              </a:buClr>
              <a:buSzPct val="100000"/>
            </a:pPr>
            <a:r>
              <a:rPr lang="en-US" sz="2000" dirty="0">
                <a:solidFill>
                  <a:srgbClr val="000000"/>
                </a:solidFill>
              </a:rPr>
              <a:t>The individual earns minimum wage or better (but no less than the same wages/benefits paid to people who do not have disabilities for the same type of work).</a:t>
            </a:r>
          </a:p>
          <a:p>
            <a:pPr marL="457200" lvl="0" indent="-355600" rtl="0">
              <a:lnSpc>
                <a:spcPct val="115000"/>
              </a:lnSpc>
              <a:spcBef>
                <a:spcPts val="0"/>
              </a:spcBef>
              <a:buSzPct val="100000"/>
            </a:pPr>
            <a:r>
              <a:rPr lang="en-US" sz="2000" dirty="0"/>
              <a:t>Service Limitations: Service can be used for up to 40 hours per week when only job coaching is used. Can be used for up to 25 hours per week when used in combination with small group and/or employment path services.</a:t>
            </a:r>
          </a:p>
          <a:p>
            <a:pPr marL="457200" lvl="0" indent="-355600" rtl="0">
              <a:lnSpc>
                <a:spcPct val="115000"/>
              </a:lnSpc>
              <a:spcBef>
                <a:spcPts val="0"/>
              </a:spcBef>
              <a:buClr>
                <a:srgbClr val="000000"/>
              </a:buClr>
              <a:buSzPct val="100000"/>
            </a:pPr>
            <a:r>
              <a:rPr lang="en-US" sz="2000" dirty="0">
                <a:solidFill>
                  <a:srgbClr val="000000"/>
                </a:solidFill>
              </a:rPr>
              <a:t>Initial job coaching is available for up to 6 months (less the amount of time job coaching used through VR).</a:t>
            </a:r>
          </a:p>
          <a:p>
            <a:pPr lvl="0">
              <a:spcBef>
                <a:spcPts val="0"/>
              </a:spcBef>
              <a:buNone/>
            </a:pPr>
            <a:endParaRPr dirty="0"/>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Shape 202"/>
          <p:cNvSpPr txBox="1">
            <a:spLocks noGrp="1"/>
          </p:cNvSpPr>
          <p:nvPr>
            <p:ph type="title"/>
          </p:nvPr>
        </p:nvSpPr>
        <p:spPr>
          <a:xfrm>
            <a:off x="295479" y="346799"/>
            <a:ext cx="8520600" cy="943200"/>
          </a:xfrm>
          <a:prstGeom prst="rect">
            <a:avLst/>
          </a:prstGeom>
        </p:spPr>
        <p:txBody>
          <a:bodyPr lIns="91425" tIns="91425" rIns="91425" bIns="91425" anchor="t" anchorCtr="0">
            <a:noAutofit/>
          </a:bodyPr>
          <a:lstStyle/>
          <a:p>
            <a:pPr lvl="0">
              <a:spcBef>
                <a:spcPts val="0"/>
              </a:spcBef>
              <a:buClr>
                <a:schemeClr val="dk1"/>
              </a:buClr>
              <a:buSzPct val="25000"/>
              <a:buFont typeface="Arial"/>
              <a:buNone/>
            </a:pPr>
            <a:r>
              <a:rPr lang="en-US"/>
              <a:t>ODDS Job Coaching </a:t>
            </a:r>
          </a:p>
          <a:p>
            <a:pPr lvl="0">
              <a:spcBef>
                <a:spcPts val="0"/>
              </a:spcBef>
              <a:buNone/>
            </a:pPr>
            <a:endParaRPr/>
          </a:p>
        </p:txBody>
      </p:sp>
      <p:sp>
        <p:nvSpPr>
          <p:cNvPr id="203" name="Shape 203"/>
          <p:cNvSpPr txBox="1">
            <a:spLocks noGrp="1"/>
          </p:cNvSpPr>
          <p:nvPr>
            <p:ph type="body" idx="1"/>
          </p:nvPr>
        </p:nvSpPr>
        <p:spPr>
          <a:xfrm>
            <a:off x="0" y="1164475"/>
            <a:ext cx="8827200" cy="5477700"/>
          </a:xfrm>
          <a:prstGeom prst="rect">
            <a:avLst/>
          </a:prstGeom>
        </p:spPr>
        <p:txBody>
          <a:bodyPr lIns="91425" tIns="91425" rIns="91425" bIns="91425" anchor="t" anchorCtr="0">
            <a:noAutofit/>
          </a:bodyPr>
          <a:lstStyle/>
          <a:p>
            <a:pPr marL="457200" lvl="0" indent="-355600" rtl="0">
              <a:lnSpc>
                <a:spcPct val="115000"/>
              </a:lnSpc>
              <a:spcBef>
                <a:spcPts val="0"/>
              </a:spcBef>
              <a:buSzPct val="100000"/>
            </a:pPr>
            <a:r>
              <a:rPr lang="en-US" sz="2000" dirty="0"/>
              <a:t>The rate is based on a methodology under which payment is based on the number of hours the supported person is working. The intent behind this is to incentivize increased hours and fading to ensure the job coach’s presence does not become a barrier.  </a:t>
            </a:r>
          </a:p>
          <a:p>
            <a:pPr marL="457200" lvl="0" indent="-355600" rtl="0">
              <a:lnSpc>
                <a:spcPct val="115000"/>
              </a:lnSpc>
              <a:spcBef>
                <a:spcPts val="0"/>
              </a:spcBef>
              <a:buSzPct val="100000"/>
            </a:pPr>
            <a:r>
              <a:rPr lang="en-US" sz="2000" dirty="0"/>
              <a:t>The rates were established based on an average of direct and indirect support provided. ODDS is continuing to review to ensure the presumptions built in the rate model are accurate. </a:t>
            </a:r>
          </a:p>
          <a:p>
            <a:pPr marL="457200" lvl="0" indent="-355600" rtl="0">
              <a:lnSpc>
                <a:spcPct val="115000"/>
              </a:lnSpc>
              <a:spcBef>
                <a:spcPts val="0"/>
              </a:spcBef>
              <a:buSzPct val="100000"/>
            </a:pPr>
            <a:r>
              <a:rPr lang="en-US" sz="2000" dirty="0"/>
              <a:t>In order to bill for the hours the supported individual works, the provider must provide, at minimum, the hours and support required by the individual’s ISP or service agreement. </a:t>
            </a:r>
          </a:p>
          <a:p>
            <a:pPr marL="457200" lvl="0" indent="-355600" rtl="0">
              <a:lnSpc>
                <a:spcPct val="115000"/>
              </a:lnSpc>
              <a:spcBef>
                <a:spcPts val="0"/>
              </a:spcBef>
              <a:buSzPct val="100000"/>
            </a:pPr>
            <a:r>
              <a:rPr lang="en-US" sz="2000" dirty="0"/>
              <a:t>The rate does not include the hours the supported individual is paid for time off, including paid vacation, sick time, jury duty, etc. </a:t>
            </a:r>
          </a:p>
          <a:p>
            <a:pPr marL="457200" lvl="0" indent="-355600" rtl="0">
              <a:lnSpc>
                <a:spcPct val="115000"/>
              </a:lnSpc>
              <a:spcBef>
                <a:spcPts val="0"/>
              </a:spcBef>
              <a:buSzPct val="100000"/>
            </a:pPr>
            <a:r>
              <a:rPr lang="en-US" sz="2000" dirty="0"/>
              <a:t>This billing methodology does not apply to Personal Support Workers, whose rates are subject to collective bargaining.</a:t>
            </a:r>
          </a:p>
          <a:p>
            <a:pPr lvl="0">
              <a:spcBef>
                <a:spcPts val="0"/>
              </a:spcBef>
              <a:buNone/>
            </a:pPr>
            <a:endParaRPr dirty="0"/>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Shape 209"/>
          <p:cNvSpPr txBox="1">
            <a:spLocks noGrp="1"/>
          </p:cNvSpPr>
          <p:nvPr>
            <p:ph type="title"/>
          </p:nvPr>
        </p:nvSpPr>
        <p:spPr>
          <a:xfrm>
            <a:off x="295479" y="346799"/>
            <a:ext cx="8520600" cy="943200"/>
          </a:xfrm>
          <a:prstGeom prst="rect">
            <a:avLst/>
          </a:prstGeom>
        </p:spPr>
        <p:txBody>
          <a:bodyPr lIns="91425" tIns="91425" rIns="91425" bIns="91425" anchor="t" anchorCtr="0">
            <a:noAutofit/>
          </a:bodyPr>
          <a:lstStyle/>
          <a:p>
            <a:pPr lvl="0" rtl="0">
              <a:spcBef>
                <a:spcPts val="0"/>
              </a:spcBef>
              <a:buNone/>
            </a:pPr>
            <a:r>
              <a:rPr lang="en-US"/>
              <a:t>ODDS Job Coaching </a:t>
            </a:r>
          </a:p>
          <a:p>
            <a:pPr lvl="0" rtl="0">
              <a:spcBef>
                <a:spcPts val="0"/>
              </a:spcBef>
              <a:buNone/>
            </a:pPr>
            <a:endParaRPr/>
          </a:p>
        </p:txBody>
      </p:sp>
      <p:sp>
        <p:nvSpPr>
          <p:cNvPr id="210" name="Shape 210"/>
          <p:cNvSpPr txBox="1">
            <a:spLocks noGrp="1"/>
          </p:cNvSpPr>
          <p:nvPr>
            <p:ph type="body" idx="1"/>
          </p:nvPr>
        </p:nvSpPr>
        <p:spPr>
          <a:xfrm>
            <a:off x="215750" y="1164475"/>
            <a:ext cx="8611500" cy="5477700"/>
          </a:xfrm>
          <a:prstGeom prst="rect">
            <a:avLst/>
          </a:prstGeom>
        </p:spPr>
        <p:txBody>
          <a:bodyPr lIns="91425" tIns="91425" rIns="91425" bIns="91425" anchor="t" anchorCtr="0">
            <a:noAutofit/>
          </a:bodyPr>
          <a:lstStyle/>
          <a:p>
            <a:pPr marL="0" lvl="0" indent="0" rtl="0">
              <a:lnSpc>
                <a:spcPct val="115000"/>
              </a:lnSpc>
              <a:spcBef>
                <a:spcPts val="0"/>
              </a:spcBef>
              <a:buNone/>
            </a:pPr>
            <a:endParaRPr sz="2000"/>
          </a:p>
          <a:p>
            <a:pPr marL="0" lvl="0" indent="0" rtl="0">
              <a:lnSpc>
                <a:spcPct val="115000"/>
              </a:lnSpc>
              <a:spcBef>
                <a:spcPts val="0"/>
              </a:spcBef>
              <a:buNone/>
            </a:pPr>
            <a:r>
              <a:rPr lang="en-US" sz="2000"/>
              <a:t>ODDS is currently reviewing policy regarding the Job Coaching Rate methodology, including: </a:t>
            </a:r>
          </a:p>
          <a:p>
            <a:pPr marL="0" lvl="0" indent="0" rtl="0">
              <a:lnSpc>
                <a:spcPct val="115000"/>
              </a:lnSpc>
              <a:spcBef>
                <a:spcPts val="0"/>
              </a:spcBef>
              <a:buNone/>
            </a:pPr>
            <a:endParaRPr sz="2000"/>
          </a:p>
          <a:p>
            <a:pPr marL="914400" lvl="1" indent="-355600" rtl="0">
              <a:lnSpc>
                <a:spcPct val="115000"/>
              </a:lnSpc>
              <a:spcBef>
                <a:spcPts val="0"/>
              </a:spcBef>
              <a:buSzPct val="100000"/>
            </a:pPr>
            <a:r>
              <a:rPr lang="en-US" sz="2000"/>
              <a:t>Minimum contact requirements for job coaching; </a:t>
            </a:r>
          </a:p>
          <a:p>
            <a:pPr marL="914400" lvl="1" indent="-355600" rtl="0">
              <a:lnSpc>
                <a:spcPct val="115000"/>
              </a:lnSpc>
              <a:spcBef>
                <a:spcPts val="0"/>
              </a:spcBef>
              <a:buSzPct val="100000"/>
            </a:pPr>
            <a:r>
              <a:rPr lang="en-US" sz="2000"/>
              <a:t>Developing a third maintenance rate; and</a:t>
            </a:r>
          </a:p>
          <a:p>
            <a:pPr marL="914400" lvl="1" indent="-355600" rtl="0">
              <a:lnSpc>
                <a:spcPct val="115000"/>
              </a:lnSpc>
              <a:spcBef>
                <a:spcPts val="0"/>
              </a:spcBef>
              <a:buSzPct val="100000"/>
            </a:pPr>
            <a:r>
              <a:rPr lang="en-US" sz="2000"/>
              <a:t>Continuing to review the actual support provided to ensure presumptions built into the rate model are accurate. </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Shape 216"/>
          <p:cNvSpPr txBox="1">
            <a:spLocks noGrp="1"/>
          </p:cNvSpPr>
          <p:nvPr>
            <p:ph type="title"/>
          </p:nvPr>
        </p:nvSpPr>
        <p:spPr>
          <a:xfrm>
            <a:off x="190500" y="287675"/>
            <a:ext cx="8763000" cy="887400"/>
          </a:xfrm>
          <a:prstGeom prst="rect">
            <a:avLst/>
          </a:prstGeom>
          <a:noFill/>
          <a:ln>
            <a:noFill/>
          </a:ln>
        </p:spPr>
        <p:txBody>
          <a:bodyPr lIns="91425" tIns="45700" rIns="91425" bIns="45700" anchor="ctr" anchorCtr="0">
            <a:noAutofit/>
          </a:bodyPr>
          <a:lstStyle/>
          <a:p>
            <a:pPr marL="0" marR="0" lvl="0" indent="0" algn="l" rtl="0">
              <a:spcBef>
                <a:spcPts val="0"/>
              </a:spcBef>
              <a:buClr>
                <a:srgbClr val="72A84F"/>
              </a:buClr>
              <a:buSzPct val="25000"/>
              <a:buFont typeface="Arial"/>
              <a:buNone/>
            </a:pPr>
            <a:endParaRPr sz="4000"/>
          </a:p>
          <a:p>
            <a:pPr marL="0" marR="0" lvl="0" indent="0" algn="l" rtl="0">
              <a:spcBef>
                <a:spcPts val="0"/>
              </a:spcBef>
              <a:buClr>
                <a:srgbClr val="72A84F"/>
              </a:buClr>
              <a:buSzPct val="25000"/>
              <a:buFont typeface="Arial"/>
              <a:buNone/>
            </a:pPr>
            <a:r>
              <a:rPr lang="en-US" sz="4000"/>
              <a:t>Competitive Integrated Employment</a:t>
            </a:r>
            <a:r>
              <a:rPr lang="en-US" sz="4000" b="0" i="0" u="none" strike="noStrike" cap="none">
                <a:solidFill>
                  <a:srgbClr val="72A84F"/>
                </a:solidFill>
                <a:latin typeface="Arial"/>
                <a:ea typeface="Arial"/>
                <a:cs typeface="Arial"/>
                <a:sym typeface="Arial"/>
              </a:rPr>
              <a:t> </a:t>
            </a:r>
            <a:br>
              <a:rPr lang="en-US" sz="4000" b="0" i="0" u="none" strike="noStrike" cap="none">
                <a:solidFill>
                  <a:srgbClr val="72A84F"/>
                </a:solidFill>
                <a:latin typeface="Arial"/>
                <a:ea typeface="Arial"/>
                <a:cs typeface="Arial"/>
                <a:sym typeface="Arial"/>
              </a:rPr>
            </a:br>
            <a:endParaRPr lang="en-US" sz="4000" b="0" i="0" u="none" strike="noStrike" cap="none">
              <a:solidFill>
                <a:srgbClr val="72A84F"/>
              </a:solidFill>
              <a:latin typeface="Arial"/>
              <a:ea typeface="Arial"/>
              <a:cs typeface="Arial"/>
              <a:sym typeface="Arial"/>
            </a:endParaRPr>
          </a:p>
        </p:txBody>
      </p:sp>
      <p:sp>
        <p:nvSpPr>
          <p:cNvPr id="217" name="Shape 217"/>
          <p:cNvSpPr txBox="1">
            <a:spLocks noGrp="1"/>
          </p:cNvSpPr>
          <p:nvPr>
            <p:ph type="body" idx="1"/>
          </p:nvPr>
        </p:nvSpPr>
        <p:spPr>
          <a:xfrm>
            <a:off x="152400" y="924675"/>
            <a:ext cx="9059100" cy="5160600"/>
          </a:xfrm>
          <a:prstGeom prst="rect">
            <a:avLst/>
          </a:prstGeom>
          <a:noFill/>
          <a:ln>
            <a:noFill/>
          </a:ln>
        </p:spPr>
        <p:txBody>
          <a:bodyPr lIns="91425" tIns="45700" rIns="91425" bIns="45700" anchor="t" anchorCtr="0">
            <a:noAutofit/>
          </a:bodyPr>
          <a:lstStyle/>
          <a:p>
            <a:pPr marL="0" lvl="0" indent="0" rtl="0">
              <a:spcBef>
                <a:spcPts val="0"/>
              </a:spcBef>
              <a:buNone/>
            </a:pPr>
            <a:endParaRPr sz="2400">
              <a:solidFill>
                <a:srgbClr val="000000"/>
              </a:solidFill>
            </a:endParaRPr>
          </a:p>
          <a:p>
            <a:pPr marL="457200" lvl="0" indent="-381000" rtl="0">
              <a:spcBef>
                <a:spcPts val="0"/>
              </a:spcBef>
              <a:buClr>
                <a:srgbClr val="000000"/>
              </a:buClr>
              <a:buSzPct val="100000"/>
            </a:pPr>
            <a:r>
              <a:rPr lang="en-US" sz="2400">
                <a:solidFill>
                  <a:srgbClr val="000000"/>
                </a:solidFill>
              </a:rPr>
              <a:t>New term defined under federal law (Workforce Innovation &amp; Opportunity Act)</a:t>
            </a:r>
          </a:p>
          <a:p>
            <a:pPr marL="914400" lvl="1" indent="-381000" rtl="0">
              <a:spcBef>
                <a:spcPts val="0"/>
              </a:spcBef>
              <a:buClr>
                <a:srgbClr val="000000"/>
              </a:buClr>
              <a:buSzPct val="100000"/>
            </a:pPr>
            <a:r>
              <a:rPr lang="en-US" sz="2400">
                <a:solidFill>
                  <a:srgbClr val="000000"/>
                </a:solidFill>
              </a:rPr>
              <a:t>Also term used under new federal regulations regarding ODDS HCBS.</a:t>
            </a:r>
          </a:p>
          <a:p>
            <a:pPr marL="457200" lvl="0" indent="0" rtl="0">
              <a:spcBef>
                <a:spcPts val="0"/>
              </a:spcBef>
              <a:buNone/>
            </a:pPr>
            <a:r>
              <a:rPr lang="en-US" sz="2400">
                <a:solidFill>
                  <a:srgbClr val="000000"/>
                </a:solidFill>
              </a:rPr>
              <a:t> </a:t>
            </a:r>
          </a:p>
          <a:p>
            <a:pPr marL="457200" lvl="0" indent="-381000" rtl="0">
              <a:spcBef>
                <a:spcPts val="0"/>
              </a:spcBef>
              <a:buClr>
                <a:srgbClr val="000000"/>
              </a:buClr>
              <a:buSzPct val="100000"/>
            </a:pPr>
            <a:r>
              <a:rPr lang="en-US" sz="2400">
                <a:solidFill>
                  <a:srgbClr val="000000"/>
                </a:solidFill>
              </a:rPr>
              <a:t>Combines terms previously used under WIOA into one consolidated term (“competitive employment” and “integrated setting” now “competitive integrated employment)</a:t>
            </a:r>
          </a:p>
          <a:p>
            <a:pPr marL="0" lvl="0" indent="0" rtl="0">
              <a:spcBef>
                <a:spcPts val="0"/>
              </a:spcBef>
              <a:buNone/>
            </a:pPr>
            <a:endParaRPr sz="2400">
              <a:solidFill>
                <a:srgbClr val="000000"/>
              </a:solidFill>
            </a:endParaRPr>
          </a:p>
          <a:p>
            <a:pPr marL="457200" lvl="0" indent="-381000" rtl="0">
              <a:spcBef>
                <a:spcPts val="0"/>
              </a:spcBef>
              <a:buClr>
                <a:srgbClr val="000000"/>
              </a:buClr>
              <a:buSzPct val="100000"/>
            </a:pPr>
            <a:r>
              <a:rPr lang="en-US" sz="2400">
                <a:solidFill>
                  <a:srgbClr val="000000"/>
                </a:solidFill>
              </a:rPr>
              <a:t>Addresses Criteria for:</a:t>
            </a:r>
          </a:p>
          <a:p>
            <a:pPr marL="914400" lvl="1" indent="-381000" rtl="0">
              <a:spcBef>
                <a:spcPts val="0"/>
              </a:spcBef>
              <a:buClr>
                <a:srgbClr val="000000"/>
              </a:buClr>
              <a:buSzPct val="100000"/>
            </a:pPr>
            <a:r>
              <a:rPr lang="en-US" sz="2400">
                <a:solidFill>
                  <a:srgbClr val="000000"/>
                </a:solidFill>
              </a:rPr>
              <a:t>Pay and benefits</a:t>
            </a:r>
          </a:p>
          <a:p>
            <a:pPr marL="914400" lvl="1" indent="-381000" rtl="0">
              <a:spcBef>
                <a:spcPts val="0"/>
              </a:spcBef>
              <a:buClr>
                <a:srgbClr val="000000"/>
              </a:buClr>
              <a:buSzPct val="100000"/>
            </a:pPr>
            <a:r>
              <a:rPr lang="en-US" sz="2400">
                <a:solidFill>
                  <a:srgbClr val="000000"/>
                </a:solidFill>
              </a:rPr>
              <a:t>Integrated Setting </a:t>
            </a:r>
          </a:p>
          <a:p>
            <a:pPr marL="0" lvl="0" indent="-69850" rtl="0">
              <a:spcBef>
                <a:spcPts val="0"/>
              </a:spcBef>
              <a:buClr>
                <a:schemeClr val="dk1"/>
              </a:buClr>
              <a:buSzPct val="61111"/>
              <a:buFont typeface="Arial"/>
              <a:buNone/>
            </a:pPr>
            <a:endParaRPr sz="1800"/>
          </a:p>
          <a:p>
            <a:pPr marL="342900" marR="0" lvl="0" indent="-342900" algn="l" rtl="0">
              <a:spcBef>
                <a:spcPts val="640"/>
              </a:spcBef>
              <a:buClr>
                <a:schemeClr val="dk1"/>
              </a:buClr>
              <a:buSzPct val="133333"/>
              <a:buFont typeface="Arial"/>
              <a:buNone/>
            </a:pPr>
            <a:endParaRPr sz="2400">
              <a:solidFill>
                <a:srgbClr val="000000"/>
              </a:solidFill>
            </a:endParaRP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a:spLocks noGrp="1"/>
          </p:cNvSpPr>
          <p:nvPr>
            <p:ph type="title"/>
          </p:nvPr>
        </p:nvSpPr>
        <p:spPr>
          <a:xfrm>
            <a:off x="0" y="413375"/>
            <a:ext cx="9061800" cy="868500"/>
          </a:xfrm>
          <a:prstGeom prst="rect">
            <a:avLst/>
          </a:prstGeom>
          <a:noFill/>
          <a:ln>
            <a:noFill/>
          </a:ln>
        </p:spPr>
        <p:txBody>
          <a:bodyPr lIns="91425" tIns="45700" rIns="91425" bIns="45700" anchor="ctr" anchorCtr="0">
            <a:noAutofit/>
          </a:bodyPr>
          <a:lstStyle/>
          <a:p>
            <a:pPr marL="0" marR="0" lvl="0" indent="0" algn="l" rtl="0">
              <a:spcBef>
                <a:spcPts val="0"/>
              </a:spcBef>
              <a:buClr>
                <a:srgbClr val="0070C0"/>
              </a:buClr>
              <a:buSzPct val="25000"/>
              <a:buFont typeface="Galdeano"/>
              <a:buNone/>
            </a:pPr>
            <a:r>
              <a:rPr lang="en-US" sz="4000" dirty="0"/>
              <a:t>Competitive Integrated Employment: </a:t>
            </a:r>
          </a:p>
          <a:p>
            <a:pPr marL="0" marR="0" lvl="0" indent="0" algn="l" rtl="0">
              <a:spcBef>
                <a:spcPts val="0"/>
              </a:spcBef>
              <a:buClr>
                <a:srgbClr val="0070C0"/>
              </a:buClr>
              <a:buSzPct val="25000"/>
              <a:buFont typeface="Galdeano"/>
              <a:buNone/>
            </a:pPr>
            <a:r>
              <a:rPr lang="en-US" sz="3600" dirty="0"/>
              <a:t>Criteria Regarding </a:t>
            </a:r>
            <a:r>
              <a:rPr lang="en-US" sz="3600" i="0" u="none" strike="noStrike" cap="none" dirty="0">
                <a:solidFill>
                  <a:srgbClr val="72A84F"/>
                </a:solidFill>
              </a:rPr>
              <a:t>Pay </a:t>
            </a:r>
            <a:r>
              <a:rPr lang="en-US" sz="3600" dirty="0"/>
              <a:t>&amp; </a:t>
            </a:r>
            <a:r>
              <a:rPr lang="en-US" sz="3600" i="0" u="none" strike="noStrike" cap="none" dirty="0">
                <a:solidFill>
                  <a:srgbClr val="72A84F"/>
                </a:solidFill>
              </a:rPr>
              <a:t>Benefits</a:t>
            </a:r>
          </a:p>
        </p:txBody>
      </p:sp>
      <p:sp>
        <p:nvSpPr>
          <p:cNvPr id="223" name="Shape 223"/>
          <p:cNvSpPr/>
          <p:nvPr/>
        </p:nvSpPr>
        <p:spPr>
          <a:xfrm>
            <a:off x="609600" y="1664424"/>
            <a:ext cx="7924800" cy="4660200"/>
          </a:xfrm>
          <a:prstGeom prst="roundRect">
            <a:avLst>
              <a:gd name="adj" fmla="val 16667"/>
            </a:avLst>
          </a:prstGeom>
          <a:noFill/>
          <a:ln w="25400" cap="flat" cmpd="sng">
            <a:solidFill>
              <a:srgbClr val="0070C0"/>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alibri"/>
              <a:ea typeface="Calibri"/>
              <a:cs typeface="Calibri"/>
              <a:sym typeface="Calibri"/>
            </a:endParaRPr>
          </a:p>
        </p:txBody>
      </p:sp>
      <p:sp>
        <p:nvSpPr>
          <p:cNvPr id="224" name="Shape 224"/>
          <p:cNvSpPr/>
          <p:nvPr/>
        </p:nvSpPr>
        <p:spPr>
          <a:xfrm>
            <a:off x="762000" y="1864750"/>
            <a:ext cx="7620000" cy="4255800"/>
          </a:xfrm>
          <a:prstGeom prst="rect">
            <a:avLst/>
          </a:prstGeom>
          <a:noFill/>
          <a:ln>
            <a:noFill/>
          </a:ln>
        </p:spPr>
        <p:txBody>
          <a:bodyPr lIns="91425" tIns="45700" rIns="91425" bIns="45700" anchor="t" anchorCtr="0">
            <a:noAutofit/>
          </a:bodyPr>
          <a:lstStyle/>
          <a:p>
            <a:pPr marL="352425" marR="0" lvl="0" indent="-250825" algn="l" rtl="0">
              <a:spcBef>
                <a:spcPts val="0"/>
              </a:spcBef>
              <a:buClr>
                <a:schemeClr val="dk1"/>
              </a:buClr>
              <a:buSzPct val="100000"/>
              <a:buFont typeface="Arial"/>
              <a:buChar char="•"/>
            </a:pPr>
            <a:r>
              <a:rPr lang="en-US" sz="3000" b="0" i="0" u="none" strike="noStrike" cap="none">
                <a:solidFill>
                  <a:schemeClr val="dk1"/>
                </a:solidFill>
              </a:rPr>
              <a:t>At least minimum wage; not less than rate customarily paid by employer </a:t>
            </a:r>
          </a:p>
          <a:p>
            <a:pPr marL="352425" marR="0" lvl="0" indent="-288925" algn="l" rtl="0">
              <a:spcBef>
                <a:spcPts val="0"/>
              </a:spcBef>
              <a:buClr>
                <a:schemeClr val="dk1"/>
              </a:buClr>
              <a:buFont typeface="Arial"/>
              <a:buNone/>
            </a:pPr>
            <a:endParaRPr sz="3000" b="0" i="0" u="none" strike="noStrike" cap="none">
              <a:solidFill>
                <a:schemeClr val="dk1"/>
              </a:solidFill>
            </a:endParaRPr>
          </a:p>
          <a:p>
            <a:pPr marL="352425" marR="0" lvl="0" indent="-250825" algn="l" rtl="0">
              <a:spcBef>
                <a:spcPts val="0"/>
              </a:spcBef>
              <a:buClr>
                <a:schemeClr val="dk1"/>
              </a:buClr>
              <a:buSzPct val="100000"/>
              <a:buFont typeface="Arial"/>
              <a:buChar char="•"/>
            </a:pPr>
            <a:r>
              <a:rPr lang="en-US" sz="3000" b="0" i="0" u="none" strike="noStrike" cap="none">
                <a:solidFill>
                  <a:schemeClr val="dk1"/>
                </a:solidFill>
              </a:rPr>
              <a:t>Eligible for level of benefits provided to other employees</a:t>
            </a:r>
          </a:p>
          <a:p>
            <a:pPr marL="352425" marR="0" lvl="0" indent="-288925" algn="l" rtl="0">
              <a:spcBef>
                <a:spcPts val="0"/>
              </a:spcBef>
              <a:buClr>
                <a:schemeClr val="dk1"/>
              </a:buClr>
              <a:buFont typeface="Arial"/>
              <a:buNone/>
            </a:pPr>
            <a:endParaRPr sz="3000" b="0" i="0" u="none" strike="noStrike" cap="none">
              <a:solidFill>
                <a:schemeClr val="dk1"/>
              </a:solidFill>
            </a:endParaRPr>
          </a:p>
          <a:p>
            <a:pPr marL="352425" marR="0" lvl="0" indent="-250825" algn="l" rtl="0">
              <a:spcBef>
                <a:spcPts val="0"/>
              </a:spcBef>
              <a:buClr>
                <a:schemeClr val="dk1"/>
              </a:buClr>
              <a:buSzPct val="100000"/>
              <a:buFont typeface="Arial"/>
              <a:buChar char="•"/>
            </a:pPr>
            <a:r>
              <a:rPr lang="en-US" sz="3000" b="0" i="0" u="none" strike="noStrike" cap="none">
                <a:solidFill>
                  <a:schemeClr val="dk1"/>
                </a:solidFill>
              </a:rPr>
              <a:t>Opportunity for advancement similar to other employees</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Shape 230"/>
          <p:cNvSpPr txBox="1">
            <a:spLocks noGrp="1"/>
          </p:cNvSpPr>
          <p:nvPr>
            <p:ph type="body" idx="1"/>
          </p:nvPr>
        </p:nvSpPr>
        <p:spPr>
          <a:xfrm>
            <a:off x="119875" y="1401600"/>
            <a:ext cx="8941800" cy="5112900"/>
          </a:xfrm>
          <a:prstGeom prst="rect">
            <a:avLst/>
          </a:prstGeom>
          <a:noFill/>
          <a:ln>
            <a:noFill/>
          </a:ln>
        </p:spPr>
        <p:txBody>
          <a:bodyPr lIns="91425" tIns="45700" rIns="91425" bIns="45700" anchor="t" anchorCtr="0">
            <a:noAutofit/>
          </a:bodyPr>
          <a:lstStyle/>
          <a:p>
            <a:pPr marL="0" lvl="0" indent="-69850" rtl="0">
              <a:spcBef>
                <a:spcPts val="0"/>
              </a:spcBef>
              <a:buClr>
                <a:schemeClr val="dk1"/>
              </a:buClr>
              <a:buSzPct val="61111"/>
              <a:buFont typeface="Arial"/>
              <a:buNone/>
            </a:pPr>
            <a:r>
              <a:rPr lang="en-US" sz="1800" dirty="0"/>
              <a:t>The proposed definition of competitive integrated employment would mirror the statutory definition in WIOA and provide two clarifications regarding the criteria for integrated work locations. These clarifications are necessary to ensure consistency with congressional intent, past legislative history, current Departmental guidance, and current regulations. (See the Federal Register, vol. 80, no. 73 at p. 21066 (April 16, 2015)).</a:t>
            </a:r>
          </a:p>
          <a:p>
            <a:pPr marL="0" lvl="0" indent="0" rtl="0">
              <a:spcBef>
                <a:spcPts val="0"/>
              </a:spcBef>
              <a:buNone/>
            </a:pPr>
            <a:endParaRPr sz="2000" dirty="0">
              <a:solidFill>
                <a:srgbClr val="000000"/>
              </a:solidFill>
            </a:endParaRPr>
          </a:p>
          <a:p>
            <a:pPr marL="0" lvl="0" indent="0" rtl="0">
              <a:spcBef>
                <a:spcPts val="0"/>
              </a:spcBef>
              <a:buNone/>
            </a:pPr>
            <a:r>
              <a:rPr lang="en-US" sz="1800" dirty="0">
                <a:solidFill>
                  <a:srgbClr val="000000"/>
                </a:solidFill>
              </a:rPr>
              <a:t>The employment setting must be: </a:t>
            </a:r>
          </a:p>
          <a:p>
            <a:pPr marL="457200" lvl="0" indent="-342900" rtl="0">
              <a:spcBef>
                <a:spcPts val="0"/>
              </a:spcBef>
              <a:buClr>
                <a:srgbClr val="000000"/>
              </a:buClr>
              <a:buSzPct val="100000"/>
            </a:pPr>
            <a:r>
              <a:rPr lang="en-US" sz="1800" dirty="0">
                <a:solidFill>
                  <a:srgbClr val="000000"/>
                </a:solidFill>
              </a:rPr>
              <a:t>Typically found in the community (see proposed 34 CFR 361.5(c)(9)(ii)(A)).</a:t>
            </a:r>
          </a:p>
          <a:p>
            <a:pPr marL="457200" lvl="0" indent="-342900" rtl="0">
              <a:spcBef>
                <a:spcPts val="0"/>
              </a:spcBef>
              <a:buClr>
                <a:srgbClr val="000000"/>
              </a:buClr>
              <a:buSzPct val="100000"/>
            </a:pPr>
            <a:r>
              <a:rPr lang="en-US" sz="1800" dirty="0">
                <a:solidFill>
                  <a:srgbClr val="000000"/>
                </a:solidFill>
              </a:rPr>
              <a:t>Interaction with other persons must be with other employees and others, as appropriate to the position (e.g., customers and vendors), who are not persons with disabilities (other than supervisors and service providers), must be to the same extent that employees without disabilities in similar positions interact with these same persons see proposed 34 CFR 361.5(c)(9)(ii)(B)). </a:t>
            </a:r>
          </a:p>
          <a:p>
            <a:pPr marL="0" lvl="0" indent="0" rtl="0">
              <a:spcBef>
                <a:spcPts val="0"/>
              </a:spcBef>
              <a:buNone/>
            </a:pPr>
            <a:endParaRPr sz="2000" dirty="0">
              <a:solidFill>
                <a:srgbClr val="000000"/>
              </a:solidFill>
            </a:endParaRPr>
          </a:p>
          <a:p>
            <a:pPr marL="0" lvl="0" indent="0" rtl="0">
              <a:spcBef>
                <a:spcPts val="0"/>
              </a:spcBef>
              <a:buNone/>
            </a:pPr>
            <a:r>
              <a:rPr lang="en-US" sz="1600" dirty="0">
                <a:solidFill>
                  <a:srgbClr val="000000"/>
                </a:solidFill>
              </a:rPr>
              <a:t>The interaction of primary consideration is with coworkers; and interaction for the purpose of performing job duties. Not mere casual and social interaction.</a:t>
            </a:r>
            <a:r>
              <a:rPr lang="en-US" sz="2000" dirty="0">
                <a:solidFill>
                  <a:srgbClr val="000000"/>
                </a:solidFill>
              </a:rPr>
              <a:t> </a:t>
            </a:r>
          </a:p>
          <a:p>
            <a:pPr marL="0" lvl="0" indent="0" rtl="0">
              <a:spcBef>
                <a:spcPts val="0"/>
              </a:spcBef>
              <a:buNone/>
            </a:pPr>
            <a:endParaRPr sz="2000" dirty="0">
              <a:solidFill>
                <a:srgbClr val="000000"/>
              </a:solidFill>
            </a:endParaRPr>
          </a:p>
          <a:p>
            <a:pPr marL="0" marR="0" lvl="0" indent="0" algn="l" rtl="0">
              <a:spcBef>
                <a:spcPts val="720"/>
              </a:spcBef>
              <a:buClr>
                <a:schemeClr val="dk1"/>
              </a:buClr>
              <a:buSzPct val="25000"/>
              <a:buFont typeface="Arial"/>
              <a:buNone/>
            </a:pPr>
            <a:endParaRPr sz="2000" dirty="0">
              <a:solidFill>
                <a:srgbClr val="000000"/>
              </a:solidFill>
            </a:endParaRPr>
          </a:p>
          <a:p>
            <a:pPr marL="342900" marR="0" lvl="0" indent="-342900" algn="l" rtl="0">
              <a:spcBef>
                <a:spcPts val="640"/>
              </a:spcBef>
              <a:buClr>
                <a:schemeClr val="dk1"/>
              </a:buClr>
              <a:buSzPct val="160000"/>
              <a:buFont typeface="Arial"/>
              <a:buNone/>
            </a:pPr>
            <a:endParaRPr sz="2000" b="0" i="0" u="none" strike="noStrike" cap="none" dirty="0">
              <a:solidFill>
                <a:srgbClr val="000000"/>
              </a:solidFill>
            </a:endParaRPr>
          </a:p>
        </p:txBody>
      </p:sp>
      <p:sp>
        <p:nvSpPr>
          <p:cNvPr id="231" name="Shape 231"/>
          <p:cNvSpPr txBox="1">
            <a:spLocks noGrp="1"/>
          </p:cNvSpPr>
          <p:nvPr>
            <p:ph type="title"/>
          </p:nvPr>
        </p:nvSpPr>
        <p:spPr>
          <a:xfrm>
            <a:off x="0" y="413375"/>
            <a:ext cx="9061800" cy="868500"/>
          </a:xfrm>
          <a:prstGeom prst="rect">
            <a:avLst/>
          </a:prstGeom>
          <a:noFill/>
          <a:ln>
            <a:noFill/>
          </a:ln>
        </p:spPr>
        <p:txBody>
          <a:bodyPr lIns="91425" tIns="45700" rIns="91425" bIns="45700" anchor="ctr" anchorCtr="0">
            <a:noAutofit/>
          </a:bodyPr>
          <a:lstStyle/>
          <a:p>
            <a:pPr marL="0" marR="0" lvl="0" indent="0" algn="l" rtl="0">
              <a:spcBef>
                <a:spcPts val="0"/>
              </a:spcBef>
              <a:buClr>
                <a:srgbClr val="0070C0"/>
              </a:buClr>
              <a:buSzPct val="25000"/>
              <a:buFont typeface="Galdeano"/>
              <a:buNone/>
            </a:pPr>
            <a:r>
              <a:rPr lang="en-US" sz="4000"/>
              <a:t>Competitive Integrated Employment: </a:t>
            </a:r>
          </a:p>
          <a:p>
            <a:pPr marL="0" marR="0" lvl="0" indent="0" algn="l" rtl="0">
              <a:spcBef>
                <a:spcPts val="0"/>
              </a:spcBef>
              <a:buClr>
                <a:srgbClr val="0070C0"/>
              </a:buClr>
              <a:buSzPct val="25000"/>
              <a:buFont typeface="Galdeano"/>
              <a:buNone/>
            </a:pPr>
            <a:r>
              <a:rPr lang="en-US" sz="3600"/>
              <a:t>Criteria regarding “Integrated Setting”</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Shape 237"/>
          <p:cNvSpPr txBox="1">
            <a:spLocks noGrp="1"/>
          </p:cNvSpPr>
          <p:nvPr>
            <p:ph type="title"/>
          </p:nvPr>
        </p:nvSpPr>
        <p:spPr>
          <a:xfrm>
            <a:off x="457200" y="667278"/>
            <a:ext cx="8229600" cy="1022400"/>
          </a:xfrm>
          <a:prstGeom prst="rect">
            <a:avLst/>
          </a:prstGeom>
          <a:noFill/>
          <a:ln>
            <a:noFill/>
          </a:ln>
        </p:spPr>
        <p:txBody>
          <a:bodyPr lIns="91425" tIns="45700" rIns="91425" bIns="45700" anchor="ctr" anchorCtr="0">
            <a:noAutofit/>
          </a:bodyPr>
          <a:lstStyle/>
          <a:p>
            <a:pPr marL="0" marR="0" lvl="0" indent="0" algn="l" rtl="0">
              <a:spcBef>
                <a:spcPts val="0"/>
              </a:spcBef>
              <a:buClr>
                <a:srgbClr val="0070C0"/>
              </a:buClr>
              <a:buSzPct val="25000"/>
              <a:buFont typeface="Arial"/>
              <a:buNone/>
            </a:pPr>
            <a:r>
              <a:rPr lang="en-US" sz="4000" i="0" u="none" strike="noStrike" cap="none">
                <a:solidFill>
                  <a:srgbClr val="72A84F"/>
                </a:solidFill>
                <a:latin typeface="Arial"/>
                <a:ea typeface="Arial"/>
                <a:cs typeface="Arial"/>
                <a:sym typeface="Arial"/>
              </a:rPr>
              <a:t>Integrated Setting - Threshold 1</a:t>
            </a:r>
          </a:p>
          <a:p>
            <a:pPr marL="0" marR="0" lvl="0" indent="0" algn="l" rtl="0">
              <a:spcBef>
                <a:spcPts val="0"/>
              </a:spcBef>
              <a:buClr>
                <a:srgbClr val="0070C0"/>
              </a:buClr>
              <a:buSzPct val="25000"/>
              <a:buFont typeface="Arial"/>
              <a:buNone/>
            </a:pPr>
            <a:r>
              <a:rPr lang="en-US" sz="3000">
                <a:solidFill>
                  <a:srgbClr val="72A84F"/>
                </a:solidFill>
              </a:rPr>
              <a:t>A setting </a:t>
            </a:r>
            <a:r>
              <a:rPr lang="en-US" sz="3000"/>
              <a:t>“typically found in the community”</a:t>
            </a:r>
            <a:r>
              <a:rPr lang="en-US" sz="3000">
                <a:solidFill>
                  <a:srgbClr val="72A84F"/>
                </a:solidFill>
              </a:rPr>
              <a:t> </a:t>
            </a:r>
            <a:r>
              <a:rPr lang="en-US" sz="4000">
                <a:solidFill>
                  <a:srgbClr val="72A84F"/>
                </a:solidFill>
              </a:rPr>
              <a:t> </a:t>
            </a:r>
          </a:p>
        </p:txBody>
      </p:sp>
      <p:sp>
        <p:nvSpPr>
          <p:cNvPr id="238" name="Shape 238"/>
          <p:cNvSpPr txBox="1">
            <a:spLocks noGrp="1"/>
          </p:cNvSpPr>
          <p:nvPr>
            <p:ph type="body" idx="1"/>
          </p:nvPr>
        </p:nvSpPr>
        <p:spPr>
          <a:xfrm>
            <a:off x="119875" y="1863699"/>
            <a:ext cx="8717100" cy="4692000"/>
          </a:xfrm>
          <a:prstGeom prst="rect">
            <a:avLst/>
          </a:prstGeom>
          <a:noFill/>
          <a:ln>
            <a:noFill/>
          </a:ln>
        </p:spPr>
        <p:txBody>
          <a:bodyPr lIns="91425" tIns="45700" rIns="91425" bIns="45700" anchor="t" anchorCtr="0">
            <a:noAutofit/>
          </a:bodyPr>
          <a:lstStyle/>
          <a:p>
            <a:pPr marL="457200" lvl="0" indent="-349250" rtl="0">
              <a:spcBef>
                <a:spcPts val="0"/>
              </a:spcBef>
              <a:buClr>
                <a:srgbClr val="000000"/>
              </a:buClr>
              <a:buSzPct val="100000"/>
            </a:pPr>
            <a:r>
              <a:rPr lang="en-US" sz="1900" dirty="0">
                <a:solidFill>
                  <a:srgbClr val="000000"/>
                </a:solidFill>
              </a:rPr>
              <a:t>The work location must be in “a setting typically found in the community” as required by current 361.5(b)(33)(ii), meaning that an integrated setting must be one that is typically found in the competitive labor market.”</a:t>
            </a:r>
          </a:p>
          <a:p>
            <a:pPr marL="457200" lvl="0" indent="-349250" rtl="0">
              <a:spcBef>
                <a:spcPts val="0"/>
              </a:spcBef>
              <a:buClr>
                <a:srgbClr val="000000"/>
              </a:buClr>
              <a:buSzPct val="100000"/>
              <a:buFont typeface="Calibri"/>
            </a:pPr>
            <a:r>
              <a:rPr lang="en-US" sz="1900" dirty="0">
                <a:solidFill>
                  <a:srgbClr val="000000"/>
                </a:solidFill>
              </a:rPr>
              <a:t>Integrated setting “... is intended to mean a work setting in a typical labor market sites where people with disabilities </a:t>
            </a:r>
            <a:r>
              <a:rPr lang="en-US" sz="1900" b="1" u="sng" dirty="0">
                <a:solidFill>
                  <a:srgbClr val="000000"/>
                </a:solidFill>
              </a:rPr>
              <a:t>engage in typical daily work patterns with co-workers who do not have disabilities</a:t>
            </a:r>
            <a:r>
              <a:rPr lang="en-US" sz="1900" dirty="0">
                <a:solidFill>
                  <a:srgbClr val="000000"/>
                </a:solidFill>
              </a:rPr>
              <a:t>; and where workers with disabilities are </a:t>
            </a:r>
            <a:r>
              <a:rPr lang="en-US" sz="1900" b="1" u="sng" dirty="0">
                <a:solidFill>
                  <a:srgbClr val="000000"/>
                </a:solidFill>
              </a:rPr>
              <a:t>not congregated</a:t>
            </a:r>
            <a:r>
              <a:rPr lang="en-US" sz="1900" dirty="0">
                <a:solidFill>
                  <a:srgbClr val="000000"/>
                </a:solidFill>
              </a:rPr>
              <a:t>” (See Fed. Reg.</a:t>
            </a:r>
            <a:r>
              <a:rPr lang="en-US" sz="1900" dirty="0"/>
              <a:t> 21066 (April 16, 2015))</a:t>
            </a:r>
            <a:r>
              <a:rPr lang="en-US" sz="1900" dirty="0">
                <a:solidFill>
                  <a:srgbClr val="000000"/>
                </a:solidFill>
              </a:rPr>
              <a:t> </a:t>
            </a:r>
            <a:r>
              <a:rPr lang="en-US" sz="1900" i="1" dirty="0">
                <a:solidFill>
                  <a:srgbClr val="000000"/>
                </a:solidFill>
              </a:rPr>
              <a:t>citing </a:t>
            </a:r>
            <a:r>
              <a:rPr lang="en-US" sz="1900" dirty="0">
                <a:solidFill>
                  <a:srgbClr val="000000"/>
                </a:solidFill>
              </a:rPr>
              <a:t>Senate Report 105-166, page 10, March 2, 1998). </a:t>
            </a:r>
          </a:p>
          <a:p>
            <a:pPr marL="457200" lvl="0" indent="-349250" rtl="0">
              <a:spcBef>
                <a:spcPts val="0"/>
              </a:spcBef>
              <a:buClr>
                <a:srgbClr val="000000"/>
              </a:buClr>
              <a:buSzPct val="100000"/>
            </a:pPr>
            <a:r>
              <a:rPr lang="en-US" sz="1900" dirty="0">
                <a:solidFill>
                  <a:srgbClr val="000000"/>
                </a:solidFill>
              </a:rPr>
              <a:t>“Therefore, we continue to maintain the longstanding Department policy  that settings established by a </a:t>
            </a:r>
            <a:r>
              <a:rPr lang="en-US" sz="1900" b="1" u="sng" dirty="0">
                <a:solidFill>
                  <a:srgbClr val="000000"/>
                </a:solidFill>
              </a:rPr>
              <a:t>community rehabilitation programs</a:t>
            </a:r>
            <a:r>
              <a:rPr lang="en-US" sz="1900" dirty="0">
                <a:solidFill>
                  <a:srgbClr val="000000"/>
                </a:solidFill>
              </a:rPr>
              <a:t> specifically for the purpose of employing individuals with disabilities (e.g. sheltered workshops) do not constitute an integrated settings because these settings </a:t>
            </a:r>
            <a:r>
              <a:rPr lang="en-US" sz="1900" b="1" u="sng" dirty="0">
                <a:solidFill>
                  <a:srgbClr val="000000"/>
                </a:solidFill>
              </a:rPr>
              <a:t>are not typically found in the competitive labor market.” </a:t>
            </a:r>
          </a:p>
          <a:p>
            <a:pPr marL="457200" lvl="0" indent="-349250" rtl="0">
              <a:spcBef>
                <a:spcPts val="0"/>
              </a:spcBef>
              <a:buClr>
                <a:srgbClr val="000000"/>
              </a:buClr>
              <a:buSzPct val="100000"/>
            </a:pPr>
            <a:r>
              <a:rPr lang="en-US" sz="1900" dirty="0">
                <a:solidFill>
                  <a:srgbClr val="000000"/>
                </a:solidFill>
              </a:rPr>
              <a:t>CRPs are defined to include organizations that provide job development, job coaching, and other employment services. </a:t>
            </a:r>
          </a:p>
          <a:p>
            <a:pPr marL="0" lvl="0" indent="0" algn="r" rtl="0">
              <a:spcBef>
                <a:spcPts val="0"/>
              </a:spcBef>
              <a:buClr>
                <a:schemeClr val="dk1"/>
              </a:buClr>
              <a:buSzPct val="25000"/>
              <a:buFont typeface="Arial"/>
              <a:buNone/>
            </a:pPr>
            <a:endParaRPr sz="2000" b="1" i="1" dirty="0">
              <a:solidFill>
                <a:srgbClr val="000000"/>
              </a:solidFill>
              <a:latin typeface="Galdeano"/>
              <a:ea typeface="Galdeano"/>
              <a:cs typeface="Galdeano"/>
              <a:sym typeface="Galdeano"/>
            </a:endParaRPr>
          </a:p>
          <a:p>
            <a:pPr marL="0" lvl="0" indent="0" algn="r" rtl="0">
              <a:spcBef>
                <a:spcPts val="0"/>
              </a:spcBef>
              <a:buClr>
                <a:schemeClr val="dk1"/>
              </a:buClr>
              <a:buSzPct val="25000"/>
              <a:buFont typeface="Arial"/>
              <a:buNone/>
            </a:pPr>
            <a:endParaRPr sz="2000" b="1" i="1" dirty="0">
              <a:solidFill>
                <a:srgbClr val="000000"/>
              </a:solidFill>
              <a:latin typeface="Galdeano"/>
              <a:ea typeface="Galdeano"/>
              <a:cs typeface="Galdeano"/>
              <a:sym typeface="Galdeano"/>
            </a:endParaRPr>
          </a:p>
          <a:p>
            <a:pPr marL="0" marR="0" lvl="0" indent="0" algn="l" rtl="0">
              <a:spcBef>
                <a:spcPts val="720"/>
              </a:spcBef>
              <a:buClr>
                <a:schemeClr val="dk1"/>
              </a:buClr>
              <a:buSzPct val="25000"/>
              <a:buFont typeface="Arial"/>
              <a:buNone/>
            </a:pPr>
            <a:endParaRPr sz="2000" dirty="0">
              <a:solidFill>
                <a:srgbClr val="000000"/>
              </a:solidFill>
            </a:endParaRPr>
          </a:p>
          <a:p>
            <a:pPr marL="342900" marR="0" lvl="0" indent="-342900" algn="l" rtl="0">
              <a:spcBef>
                <a:spcPts val="640"/>
              </a:spcBef>
              <a:buClr>
                <a:schemeClr val="dk1"/>
              </a:buClr>
              <a:buSzPct val="160000"/>
              <a:buFont typeface="Arial"/>
              <a:buNone/>
            </a:pPr>
            <a:endParaRPr sz="2000" b="0" i="0" u="none" strike="noStrike" cap="none" dirty="0">
              <a:solidFill>
                <a:srgbClr val="000000"/>
              </a:solidFill>
              <a:latin typeface="Arial"/>
              <a:ea typeface="Arial"/>
              <a:cs typeface="Arial"/>
              <a:sym typeface="Arial"/>
            </a:endParaRP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Shape 103"/>
          <p:cNvSpPr txBox="1">
            <a:spLocks noGrp="1"/>
          </p:cNvSpPr>
          <p:nvPr>
            <p:ph type="title"/>
          </p:nvPr>
        </p:nvSpPr>
        <p:spPr>
          <a:xfrm>
            <a:off x="157179" y="467499"/>
            <a:ext cx="8520599" cy="943199"/>
          </a:xfrm>
          <a:prstGeom prst="rect">
            <a:avLst/>
          </a:prstGeom>
          <a:noFill/>
          <a:ln>
            <a:noFill/>
          </a:ln>
        </p:spPr>
        <p:txBody>
          <a:bodyPr lIns="105300" tIns="105300" rIns="105300" bIns="105300" anchor="t" anchorCtr="0">
            <a:noAutofit/>
          </a:bodyPr>
          <a:lstStyle/>
          <a:p>
            <a:pPr marL="0" marR="0" lvl="0" indent="0" algn="l" rtl="0">
              <a:spcBef>
                <a:spcPts val="0"/>
              </a:spcBef>
              <a:buClr>
                <a:srgbClr val="72A84F"/>
              </a:buClr>
              <a:buSzPct val="25000"/>
              <a:buFont typeface="Arial"/>
              <a:buNone/>
            </a:pPr>
            <a:r>
              <a:rPr lang="en-US" sz="3959" b="0" i="0" u="none" strike="noStrike" cap="none">
                <a:solidFill>
                  <a:srgbClr val="72A84F"/>
                </a:solidFill>
                <a:latin typeface="Arial"/>
                <a:ea typeface="Arial"/>
                <a:cs typeface="Arial"/>
                <a:sym typeface="Arial"/>
              </a:rPr>
              <a:t>Background </a:t>
            </a:r>
          </a:p>
        </p:txBody>
      </p:sp>
      <p:sp>
        <p:nvSpPr>
          <p:cNvPr id="104" name="Shape 104"/>
          <p:cNvSpPr txBox="1">
            <a:spLocks noGrp="1"/>
          </p:cNvSpPr>
          <p:nvPr>
            <p:ph type="body" idx="1"/>
          </p:nvPr>
        </p:nvSpPr>
        <p:spPr>
          <a:xfrm>
            <a:off x="0" y="1208625"/>
            <a:ext cx="8986800" cy="5497500"/>
          </a:xfrm>
          <a:prstGeom prst="rect">
            <a:avLst/>
          </a:prstGeom>
          <a:noFill/>
          <a:ln>
            <a:noFill/>
          </a:ln>
        </p:spPr>
        <p:txBody>
          <a:bodyPr lIns="105300" tIns="105300" rIns="105300" bIns="105300" anchor="t" anchorCtr="0">
            <a:noAutofit/>
          </a:bodyPr>
          <a:lstStyle/>
          <a:p>
            <a:pPr marL="0" lvl="0" indent="0" rtl="0">
              <a:spcBef>
                <a:spcPts val="0"/>
              </a:spcBef>
              <a:buClr>
                <a:srgbClr val="72A84F"/>
              </a:buClr>
              <a:buSzPct val="25000"/>
              <a:buFont typeface="Arial"/>
              <a:buNone/>
            </a:pPr>
            <a:r>
              <a:rPr lang="en-US" sz="2240" b="1"/>
              <a:t>ODDS and Medicaid-funded </a:t>
            </a:r>
          </a:p>
          <a:p>
            <a:pPr marL="0" lvl="0" indent="0" rtl="0">
              <a:spcBef>
                <a:spcPts val="0"/>
              </a:spcBef>
              <a:buClr>
                <a:srgbClr val="72A84F"/>
              </a:buClr>
              <a:buSzPct val="25000"/>
              <a:buFont typeface="Arial"/>
              <a:buNone/>
            </a:pPr>
            <a:r>
              <a:rPr lang="en-US" sz="2240" b="1"/>
              <a:t>Home and Community-Based Services</a:t>
            </a:r>
          </a:p>
          <a:p>
            <a:pPr marL="457200" lvl="0" indent="-370840" rtl="0">
              <a:spcBef>
                <a:spcPts val="0"/>
              </a:spcBef>
              <a:buClr>
                <a:schemeClr val="dk1"/>
              </a:buClr>
              <a:buSzPct val="101818"/>
              <a:buFont typeface="Arial"/>
            </a:pPr>
            <a:r>
              <a:rPr lang="en-US" sz="2240"/>
              <a:t>Jointly administered and funded through federal &amp; state programs. </a:t>
            </a:r>
          </a:p>
          <a:p>
            <a:pPr marL="457200" lvl="0" indent="-370840" rtl="0">
              <a:spcBef>
                <a:spcPts val="0"/>
              </a:spcBef>
              <a:buSzPct val="101818"/>
            </a:pPr>
            <a:r>
              <a:rPr lang="en-US" sz="2240"/>
              <a:t>Currently, the federal government “matches” Oregon funds by contributing approximately 65% of the cost for these services. </a:t>
            </a:r>
          </a:p>
          <a:p>
            <a:pPr marL="0" marR="0" lvl="0" indent="0" algn="l" rtl="0">
              <a:lnSpc>
                <a:spcPct val="80000"/>
              </a:lnSpc>
              <a:spcBef>
                <a:spcPts val="0"/>
              </a:spcBef>
              <a:buNone/>
            </a:pPr>
            <a:endParaRPr sz="2240"/>
          </a:p>
          <a:p>
            <a:pPr marL="342900" marR="0" lvl="0" indent="-342900" algn="l" rtl="0">
              <a:lnSpc>
                <a:spcPct val="80000"/>
              </a:lnSpc>
              <a:spcBef>
                <a:spcPts val="0"/>
              </a:spcBef>
              <a:buClr>
                <a:schemeClr val="dk1"/>
              </a:buClr>
              <a:buSzPct val="101818"/>
              <a:buFont typeface="Arial"/>
              <a:buChar char="•"/>
            </a:pPr>
            <a:r>
              <a:rPr lang="en-US" sz="2240" b="0" i="0" u="none" strike="noStrike" cap="none">
                <a:solidFill>
                  <a:schemeClr val="dk1"/>
                </a:solidFill>
                <a:latin typeface="Arial"/>
                <a:ea typeface="Arial"/>
                <a:cs typeface="Arial"/>
                <a:sym typeface="Arial"/>
              </a:rPr>
              <a:t>ODDS funding streams through the HCBS program include:     </a:t>
            </a:r>
          </a:p>
          <a:p>
            <a:pPr marL="742950" marR="0" lvl="1" indent="-285750" algn="l" rtl="0">
              <a:lnSpc>
                <a:spcPct val="80000"/>
              </a:lnSpc>
              <a:spcBef>
                <a:spcPts val="0"/>
              </a:spcBef>
              <a:buClr>
                <a:schemeClr val="dk1"/>
              </a:buClr>
              <a:buSzPct val="98000"/>
              <a:buFont typeface="Arial"/>
              <a:buChar char="–"/>
            </a:pPr>
            <a:r>
              <a:rPr lang="en-US" sz="1960" b="0" i="0" u="none" strike="noStrike" cap="none">
                <a:solidFill>
                  <a:schemeClr val="dk1"/>
                </a:solidFill>
                <a:latin typeface="Arial"/>
                <a:ea typeface="Arial"/>
                <a:cs typeface="Arial"/>
                <a:sym typeface="Arial"/>
              </a:rPr>
              <a:t>1915(c) Waiver</a:t>
            </a:r>
            <a:r>
              <a:rPr lang="en-US" sz="1960"/>
              <a:t>s fund</a:t>
            </a:r>
            <a:r>
              <a:rPr lang="en-US" sz="1960" b="0" i="0" u="none" strike="noStrike" cap="none">
                <a:solidFill>
                  <a:schemeClr val="dk1"/>
                </a:solidFill>
                <a:latin typeface="Arial"/>
                <a:ea typeface="Arial"/>
                <a:cs typeface="Arial"/>
                <a:sym typeface="Arial"/>
              </a:rPr>
              <a:t> ODDS Employment Services. </a:t>
            </a:r>
          </a:p>
          <a:p>
            <a:pPr marL="742950" marR="0" lvl="1" indent="-285750" algn="l" rtl="0">
              <a:lnSpc>
                <a:spcPct val="80000"/>
              </a:lnSpc>
              <a:spcBef>
                <a:spcPts val="0"/>
              </a:spcBef>
              <a:buClr>
                <a:schemeClr val="dk1"/>
              </a:buClr>
              <a:buSzPct val="98000"/>
              <a:buFont typeface="Arial"/>
              <a:buChar char="–"/>
            </a:pPr>
            <a:r>
              <a:rPr lang="en-US" sz="1960" b="0" i="0" u="none" strike="noStrike" cap="none">
                <a:solidFill>
                  <a:schemeClr val="dk1"/>
                </a:solidFill>
                <a:latin typeface="Arial"/>
                <a:ea typeface="Arial"/>
                <a:cs typeface="Arial"/>
                <a:sym typeface="Arial"/>
              </a:rPr>
              <a:t>Oregon’s Community First Choice 1915(k) plan (</a:t>
            </a:r>
            <a:r>
              <a:rPr lang="en-US" sz="1960"/>
              <a:t>commonly referred to as the</a:t>
            </a:r>
            <a:r>
              <a:rPr lang="en-US" sz="1960" b="0" i="0" u="none" strike="noStrike" cap="none">
                <a:solidFill>
                  <a:schemeClr val="dk1"/>
                </a:solidFill>
                <a:latin typeface="Arial"/>
                <a:ea typeface="Arial"/>
                <a:cs typeface="Arial"/>
                <a:sym typeface="Arial"/>
              </a:rPr>
              <a:t> “K Plan”) fund non-residential day services (also </a:t>
            </a:r>
            <a:r>
              <a:rPr lang="en-US" sz="1960"/>
              <a:t>known as</a:t>
            </a:r>
            <a:r>
              <a:rPr lang="en-US" sz="1960" b="0" i="0" u="none" strike="noStrike" cap="none">
                <a:solidFill>
                  <a:schemeClr val="dk1"/>
                </a:solidFill>
                <a:latin typeface="Arial"/>
                <a:ea typeface="Arial"/>
                <a:cs typeface="Arial"/>
                <a:sym typeface="Arial"/>
              </a:rPr>
              <a:t> Day Support Activities, ATE, or Community Inclusion)</a:t>
            </a:r>
            <a:r>
              <a:rPr lang="en-US" sz="1960"/>
              <a:t>, transportation services, attendant care in an employment setting, and some other services that are ancillary to employment services. </a:t>
            </a:r>
          </a:p>
          <a:p>
            <a:pPr marL="457200" marR="0" lvl="0" indent="0" algn="l" rtl="0">
              <a:lnSpc>
                <a:spcPct val="80000"/>
              </a:lnSpc>
              <a:spcBef>
                <a:spcPts val="0"/>
              </a:spcBef>
              <a:buNone/>
            </a:pPr>
            <a:endParaRPr sz="1960"/>
          </a:p>
          <a:p>
            <a:pPr marL="0" marR="0" lvl="0" indent="0" algn="l" rtl="0">
              <a:lnSpc>
                <a:spcPct val="80000"/>
              </a:lnSpc>
              <a:spcBef>
                <a:spcPts val="0"/>
              </a:spcBef>
              <a:buNone/>
            </a:pPr>
            <a:r>
              <a:rPr lang="en-US" sz="1400" i="1"/>
              <a:t>Note: </a:t>
            </a:r>
            <a:r>
              <a:rPr lang="en-US" sz="1400" b="0" i="1" u="none" strike="noStrike" cap="none">
                <a:solidFill>
                  <a:schemeClr val="dk1"/>
                </a:solidFill>
                <a:latin typeface="Arial"/>
                <a:ea typeface="Arial"/>
                <a:cs typeface="Arial"/>
                <a:sym typeface="Arial"/>
              </a:rPr>
              <a:t>1915(c) and 1915(k) refers to the sections of the Social Security Act that provide authority for these programs and funding. </a:t>
            </a:r>
          </a:p>
          <a:p>
            <a:pPr marL="0" marR="0" lvl="0" indent="0" algn="l" rtl="0">
              <a:lnSpc>
                <a:spcPct val="80000"/>
              </a:lnSpc>
              <a:spcBef>
                <a:spcPts val="0"/>
              </a:spcBef>
              <a:buClr>
                <a:schemeClr val="dk1"/>
              </a:buClr>
              <a:buSzPct val="25000"/>
              <a:buFont typeface="Arial"/>
              <a:buNone/>
            </a:pPr>
            <a:r>
              <a:rPr lang="en-US" sz="2240" b="0" i="0" u="none" strike="noStrike" cap="none">
                <a:solidFill>
                  <a:schemeClr val="dk1"/>
                </a:solidFill>
                <a:latin typeface="Arial"/>
                <a:ea typeface="Arial"/>
                <a:cs typeface="Arial"/>
                <a:sym typeface="Arial"/>
              </a:rPr>
              <a:t/>
            </a:r>
            <a:br>
              <a:rPr lang="en-US" sz="2240" b="0" i="0" u="none" strike="noStrike" cap="none">
                <a:solidFill>
                  <a:schemeClr val="dk1"/>
                </a:solidFill>
                <a:latin typeface="Arial"/>
                <a:ea typeface="Arial"/>
                <a:cs typeface="Arial"/>
                <a:sym typeface="Arial"/>
              </a:rPr>
            </a:br>
            <a:endParaRPr lang="en-US" sz="2240" b="0" i="0" u="none" strike="noStrike" cap="none">
              <a:solidFill>
                <a:schemeClr val="dk1"/>
              </a:solidFill>
              <a:latin typeface="Arial"/>
              <a:ea typeface="Arial"/>
              <a:cs typeface="Arial"/>
              <a:sym typeface="Arial"/>
            </a:endParaRP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Shape 244"/>
          <p:cNvSpPr txBox="1">
            <a:spLocks noGrp="1"/>
          </p:cNvSpPr>
          <p:nvPr>
            <p:ph type="title"/>
          </p:nvPr>
        </p:nvSpPr>
        <p:spPr>
          <a:xfrm>
            <a:off x="100875" y="329150"/>
            <a:ext cx="8829900" cy="1458600"/>
          </a:xfrm>
          <a:prstGeom prst="rect">
            <a:avLst/>
          </a:prstGeom>
          <a:noFill/>
          <a:ln>
            <a:noFill/>
          </a:ln>
        </p:spPr>
        <p:txBody>
          <a:bodyPr lIns="91425" tIns="45700" rIns="91425" bIns="45700" anchor="ctr" anchorCtr="0">
            <a:noAutofit/>
          </a:bodyPr>
          <a:lstStyle/>
          <a:p>
            <a:pPr marL="0" marR="0" lvl="0" indent="0" algn="l" rtl="0">
              <a:spcBef>
                <a:spcPts val="0"/>
              </a:spcBef>
              <a:buClr>
                <a:srgbClr val="0070C0"/>
              </a:buClr>
              <a:buSzPct val="25000"/>
              <a:buFont typeface="Arial"/>
              <a:buNone/>
            </a:pPr>
            <a:r>
              <a:rPr lang="en-US" sz="4000" i="0" u="none" strike="noStrike" cap="none">
                <a:solidFill>
                  <a:srgbClr val="72A84F"/>
                </a:solidFill>
                <a:latin typeface="Arial"/>
                <a:ea typeface="Arial"/>
                <a:cs typeface="Arial"/>
                <a:sym typeface="Arial"/>
              </a:rPr>
              <a:t>Integrated Setting - Threshold 2</a:t>
            </a:r>
          </a:p>
          <a:p>
            <a:pPr lvl="0" rtl="0">
              <a:spcBef>
                <a:spcPts val="0"/>
              </a:spcBef>
              <a:buClr>
                <a:schemeClr val="dk1"/>
              </a:buClr>
              <a:buSzPct val="25000"/>
              <a:buFont typeface="Arial"/>
              <a:buNone/>
            </a:pPr>
            <a:r>
              <a:rPr lang="en-US" sz="2400"/>
              <a:t>Int</a:t>
            </a:r>
            <a:r>
              <a:rPr lang="en-US" sz="2400">
                <a:solidFill>
                  <a:srgbClr val="72A84F"/>
                </a:solidFill>
              </a:rPr>
              <a:t>eraction with coworkers in the performance of job </a:t>
            </a:r>
            <a:r>
              <a:rPr lang="en-US" sz="2400"/>
              <a:t>duties. </a:t>
            </a:r>
            <a:r>
              <a:rPr lang="en-US" sz="2400">
                <a:solidFill>
                  <a:srgbClr val="72A84F"/>
                </a:solidFill>
              </a:rPr>
              <a:t> </a:t>
            </a:r>
          </a:p>
        </p:txBody>
      </p:sp>
      <p:sp>
        <p:nvSpPr>
          <p:cNvPr id="245" name="Shape 245"/>
          <p:cNvSpPr txBox="1"/>
          <p:nvPr/>
        </p:nvSpPr>
        <p:spPr>
          <a:xfrm>
            <a:off x="100875" y="1787750"/>
            <a:ext cx="8829900" cy="4779900"/>
          </a:xfrm>
          <a:prstGeom prst="rect">
            <a:avLst/>
          </a:prstGeom>
          <a:noFill/>
          <a:ln>
            <a:noFill/>
          </a:ln>
        </p:spPr>
        <p:txBody>
          <a:bodyPr lIns="91425" tIns="91425" rIns="91425" bIns="91425" anchor="ctr" anchorCtr="0">
            <a:noAutofit/>
          </a:bodyPr>
          <a:lstStyle/>
          <a:p>
            <a:pPr marL="457200" lvl="0" indent="-349250" rtl="0">
              <a:spcBef>
                <a:spcPts val="0"/>
              </a:spcBef>
              <a:buSzPct val="100000"/>
              <a:buChar char="●"/>
            </a:pPr>
            <a:r>
              <a:rPr lang="en-US" sz="1900"/>
              <a:t>Proposed 34 CFR 361.5(c)(9)(ii)(B) would clarify that “other persons” as used in the statutory definition means other employees without disabilities with whom the employee with the disability works within the specific work unit and from across the entire work site. (See Fed. Reg. at 21067).</a:t>
            </a:r>
          </a:p>
          <a:p>
            <a:pPr marL="457200" lvl="0" indent="-349250" rtl="0">
              <a:spcBef>
                <a:spcPts val="0"/>
              </a:spcBef>
              <a:buSzPct val="100000"/>
              <a:buChar char="●"/>
            </a:pPr>
            <a:r>
              <a:rPr lang="en-US" sz="1900"/>
              <a:t>Meaning, </a:t>
            </a:r>
            <a:r>
              <a:rPr lang="en-US" sz="1900" b="1" u="sng"/>
              <a:t>co-workers</a:t>
            </a:r>
            <a:r>
              <a:rPr lang="en-US" sz="1900"/>
              <a:t> without disabilities within the work unit and across the entire work site. </a:t>
            </a:r>
          </a:p>
          <a:p>
            <a:pPr marL="914400" lvl="1" indent="-349250" rtl="0">
              <a:spcBef>
                <a:spcPts val="0"/>
              </a:spcBef>
              <a:buSzPct val="100000"/>
              <a:buChar char="○"/>
            </a:pPr>
            <a:r>
              <a:rPr lang="en-US" sz="1900"/>
              <a:t>Not including supervisory staff or personnel.</a:t>
            </a:r>
          </a:p>
          <a:p>
            <a:pPr marL="914400" lvl="1" indent="-349250" rtl="0">
              <a:spcBef>
                <a:spcPts val="0"/>
              </a:spcBef>
              <a:buSzPct val="100000"/>
              <a:buChar char="○"/>
            </a:pPr>
            <a:r>
              <a:rPr lang="en-US" sz="1900"/>
              <a:t>Primary focus on coworkers/colleagues without disabilities in similar positions; not  vendors, customers, other people outside the work unit.</a:t>
            </a:r>
          </a:p>
          <a:p>
            <a:pPr marL="457200" lvl="0" indent="-349250" rtl="0">
              <a:spcBef>
                <a:spcPts val="0"/>
              </a:spcBef>
              <a:buSzPct val="100000"/>
              <a:buChar char="●"/>
            </a:pPr>
            <a:r>
              <a:rPr lang="en-US" sz="1900"/>
              <a:t>Interaction for the purpose of performing job duties. Not mere casual conversation or social interaction that takes place in the workplace.</a:t>
            </a:r>
          </a:p>
          <a:p>
            <a:pPr marL="342900" lvl="0" indent="-215900" rtl="0">
              <a:spcBef>
                <a:spcPts val="0"/>
              </a:spcBef>
              <a:buNone/>
            </a:pPr>
            <a:endParaRPr sz="2200">
              <a:latin typeface="Calibri"/>
              <a:ea typeface="Calibri"/>
              <a:cs typeface="Calibri"/>
              <a:sym typeface="Calibri"/>
            </a:endParaRP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Shape 251"/>
          <p:cNvSpPr txBox="1">
            <a:spLocks noGrp="1"/>
          </p:cNvSpPr>
          <p:nvPr>
            <p:ph type="title"/>
          </p:nvPr>
        </p:nvSpPr>
        <p:spPr>
          <a:xfrm>
            <a:off x="100875" y="329150"/>
            <a:ext cx="8829900" cy="1608300"/>
          </a:xfrm>
          <a:prstGeom prst="rect">
            <a:avLst/>
          </a:prstGeom>
          <a:noFill/>
          <a:ln>
            <a:noFill/>
          </a:ln>
        </p:spPr>
        <p:txBody>
          <a:bodyPr lIns="91425" tIns="45700" rIns="91425" bIns="45700" anchor="ctr" anchorCtr="0">
            <a:noAutofit/>
          </a:bodyPr>
          <a:lstStyle/>
          <a:p>
            <a:pPr marL="0" marR="0" lvl="0" indent="0" algn="l" rtl="0">
              <a:spcBef>
                <a:spcPts val="0"/>
              </a:spcBef>
              <a:buClr>
                <a:srgbClr val="0070C0"/>
              </a:buClr>
              <a:buSzPct val="25000"/>
              <a:buFont typeface="Arial"/>
              <a:buNone/>
            </a:pPr>
            <a:r>
              <a:rPr lang="en-US" sz="4000" i="0" u="none" strike="noStrike" cap="none">
                <a:solidFill>
                  <a:srgbClr val="72A84F"/>
                </a:solidFill>
                <a:latin typeface="Arial"/>
                <a:ea typeface="Arial"/>
                <a:cs typeface="Arial"/>
                <a:sym typeface="Arial"/>
              </a:rPr>
              <a:t>Integrated Setting - Threshold 2</a:t>
            </a:r>
          </a:p>
          <a:p>
            <a:pPr lvl="0">
              <a:spcBef>
                <a:spcPts val="0"/>
              </a:spcBef>
              <a:buClr>
                <a:schemeClr val="dk1"/>
              </a:buClr>
              <a:buSzPct val="25000"/>
              <a:buFont typeface="Arial"/>
              <a:buNone/>
            </a:pPr>
            <a:r>
              <a:rPr lang="en-US" sz="2400"/>
              <a:t>Interaction with coworkers in the performance of job duties.  </a:t>
            </a:r>
          </a:p>
          <a:p>
            <a:pPr lvl="0" rtl="0">
              <a:spcBef>
                <a:spcPts val="0"/>
              </a:spcBef>
              <a:buClr>
                <a:schemeClr val="dk1"/>
              </a:buClr>
              <a:buSzPct val="25000"/>
              <a:buFont typeface="Arial"/>
              <a:buNone/>
            </a:pPr>
            <a:endParaRPr sz="2400"/>
          </a:p>
        </p:txBody>
      </p:sp>
      <p:sp>
        <p:nvSpPr>
          <p:cNvPr id="252" name="Shape 252"/>
          <p:cNvSpPr txBox="1"/>
          <p:nvPr/>
        </p:nvSpPr>
        <p:spPr>
          <a:xfrm>
            <a:off x="100875" y="1937450"/>
            <a:ext cx="8829900" cy="4630200"/>
          </a:xfrm>
          <a:prstGeom prst="rect">
            <a:avLst/>
          </a:prstGeom>
          <a:noFill/>
          <a:ln>
            <a:noFill/>
          </a:ln>
        </p:spPr>
        <p:txBody>
          <a:bodyPr lIns="91425" tIns="91425" rIns="91425" bIns="91425" anchor="ctr" anchorCtr="0">
            <a:noAutofit/>
          </a:bodyPr>
          <a:lstStyle/>
          <a:p>
            <a:pPr lvl="0" rtl="0">
              <a:spcBef>
                <a:spcPts val="0"/>
              </a:spcBef>
              <a:buNone/>
            </a:pPr>
            <a:r>
              <a:rPr lang="en-US" sz="1900"/>
              <a:t>“Individuals with disabilities hired by CRPs to perform work under service contracts, either alone or in groups (e.g. </a:t>
            </a:r>
            <a:r>
              <a:rPr lang="en-US" sz="1900" b="1" u="sng"/>
              <a:t>landscaping or janitorial crews</a:t>
            </a:r>
            <a:r>
              <a:rPr lang="en-US" sz="1900"/>
              <a:t>), whose interaction with persons without disabilities (other than their supervisors and service providers) is with persons working in or visiting the work locations  (and not with employees of the CRP; ie coworkers) </a:t>
            </a:r>
            <a:r>
              <a:rPr lang="en-US" sz="1900" b="1" u="sng"/>
              <a:t>would </a:t>
            </a:r>
            <a:r>
              <a:rPr lang="en-US" sz="1900" b="1" i="1" u="sng"/>
              <a:t>NOT </a:t>
            </a:r>
            <a:r>
              <a:rPr lang="en-US" sz="1900" b="1" u="sng"/>
              <a:t>be performing work in an integrated setting</a:t>
            </a:r>
            <a:r>
              <a:rPr lang="en-US" sz="1900"/>
              <a:t>” (Fed. Reg. at 21067). </a:t>
            </a:r>
          </a:p>
          <a:p>
            <a:pPr lvl="0" rtl="0">
              <a:spcBef>
                <a:spcPts val="0"/>
              </a:spcBef>
              <a:buNone/>
            </a:pPr>
            <a:endParaRPr sz="1900"/>
          </a:p>
          <a:p>
            <a:pPr marL="342900" lvl="0" indent="-215900" rtl="0">
              <a:spcBef>
                <a:spcPts val="0"/>
              </a:spcBef>
              <a:buNone/>
            </a:pPr>
            <a:endParaRPr sz="2800">
              <a:latin typeface="Calibri"/>
              <a:ea typeface="Calibri"/>
              <a:cs typeface="Calibri"/>
              <a:sym typeface="Calibri"/>
            </a:endParaRP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Shape 258"/>
          <p:cNvSpPr txBox="1">
            <a:spLocks noGrp="1"/>
          </p:cNvSpPr>
          <p:nvPr>
            <p:ph type="title"/>
          </p:nvPr>
        </p:nvSpPr>
        <p:spPr>
          <a:xfrm>
            <a:off x="311704" y="593374"/>
            <a:ext cx="8520599" cy="943199"/>
          </a:xfrm>
          <a:prstGeom prst="rect">
            <a:avLst/>
          </a:prstGeom>
        </p:spPr>
        <p:txBody>
          <a:bodyPr lIns="91425" tIns="91425" rIns="91425" bIns="91425" anchor="t" anchorCtr="0">
            <a:noAutofit/>
          </a:bodyPr>
          <a:lstStyle/>
          <a:p>
            <a:pPr lvl="0">
              <a:spcBef>
                <a:spcPts val="0"/>
              </a:spcBef>
              <a:buNone/>
            </a:pPr>
            <a:r>
              <a:rPr lang="en-US"/>
              <a:t>Transfer from VR to ODDS </a:t>
            </a:r>
          </a:p>
          <a:p>
            <a:pPr lvl="0">
              <a:spcBef>
                <a:spcPts val="0"/>
              </a:spcBef>
              <a:buNone/>
            </a:pPr>
            <a:r>
              <a:rPr lang="en-US"/>
              <a:t>long term job coaching support</a:t>
            </a:r>
          </a:p>
        </p:txBody>
      </p:sp>
      <p:sp>
        <p:nvSpPr>
          <p:cNvPr id="259" name="Shape 259"/>
          <p:cNvSpPr txBox="1">
            <a:spLocks noGrp="1"/>
          </p:cNvSpPr>
          <p:nvPr>
            <p:ph type="body" idx="1"/>
          </p:nvPr>
        </p:nvSpPr>
        <p:spPr>
          <a:xfrm>
            <a:off x="311700" y="2129825"/>
            <a:ext cx="8520600" cy="3962400"/>
          </a:xfrm>
          <a:prstGeom prst="rect">
            <a:avLst/>
          </a:prstGeom>
        </p:spPr>
        <p:txBody>
          <a:bodyPr lIns="91425" tIns="91425" rIns="91425" bIns="91425" anchor="t" anchorCtr="0">
            <a:noAutofit/>
          </a:bodyPr>
          <a:lstStyle/>
          <a:p>
            <a:pPr marL="0" lvl="0" indent="-69850" rtl="0">
              <a:lnSpc>
                <a:spcPct val="120000"/>
              </a:lnSpc>
              <a:spcBef>
                <a:spcPts val="0"/>
              </a:spcBef>
              <a:buClr>
                <a:schemeClr val="dk1"/>
              </a:buClr>
              <a:buSzPct val="45833"/>
              <a:buFont typeface="Arial"/>
              <a:buNone/>
            </a:pPr>
            <a:r>
              <a:rPr lang="en-US" sz="2400" dirty="0">
                <a:solidFill>
                  <a:srgbClr val="000000"/>
                </a:solidFill>
              </a:rPr>
              <a:t>Stabilization</a:t>
            </a:r>
          </a:p>
          <a:p>
            <a:pPr marL="0" lvl="0" indent="-69850" rtl="0">
              <a:lnSpc>
                <a:spcPct val="120000"/>
              </a:lnSpc>
              <a:spcBef>
                <a:spcPts val="0"/>
              </a:spcBef>
              <a:buClr>
                <a:schemeClr val="dk1"/>
              </a:buClr>
              <a:buSzPct val="45833"/>
              <a:buFont typeface="Arial"/>
              <a:buNone/>
            </a:pPr>
            <a:endParaRPr sz="2400" dirty="0">
              <a:solidFill>
                <a:srgbClr val="000000"/>
              </a:solidFill>
            </a:endParaRPr>
          </a:p>
          <a:p>
            <a:pPr marL="457200" lvl="0" indent="-381000" rtl="0">
              <a:lnSpc>
                <a:spcPct val="120000"/>
              </a:lnSpc>
              <a:spcBef>
                <a:spcPts val="0"/>
              </a:spcBef>
              <a:buClr>
                <a:srgbClr val="000000"/>
              </a:buClr>
              <a:buSzPct val="100000"/>
            </a:pPr>
            <a:r>
              <a:rPr lang="en-US" sz="2400" dirty="0">
                <a:solidFill>
                  <a:srgbClr val="000000"/>
                </a:solidFill>
              </a:rPr>
              <a:t>Stabilization is the point when transition to extended long-term support services funded by an agency other than Oregon Vocational Rehabilitation can begin.</a:t>
            </a:r>
          </a:p>
          <a:p>
            <a:pPr marL="0" lvl="0" indent="-69850" rtl="0">
              <a:lnSpc>
                <a:spcPct val="115000"/>
              </a:lnSpc>
              <a:spcBef>
                <a:spcPts val="0"/>
              </a:spcBef>
              <a:spcAft>
                <a:spcPts val="1600"/>
              </a:spcAft>
              <a:buClr>
                <a:schemeClr val="dk1"/>
              </a:buClr>
              <a:buSzPct val="45833"/>
              <a:buFont typeface="Arial"/>
              <a:buNone/>
            </a:pPr>
            <a:endParaRPr sz="2400" dirty="0">
              <a:solidFill>
                <a:srgbClr val="000000"/>
              </a:solidFill>
            </a:endParaRPr>
          </a:p>
          <a:p>
            <a:pPr marL="0" lvl="0" indent="-69850" rtl="0">
              <a:lnSpc>
                <a:spcPct val="115000"/>
              </a:lnSpc>
              <a:spcBef>
                <a:spcPts val="0"/>
              </a:spcBef>
              <a:spcAft>
                <a:spcPts val="1600"/>
              </a:spcAft>
              <a:buClr>
                <a:schemeClr val="dk1"/>
              </a:buClr>
              <a:buSzPct val="45833"/>
              <a:buFont typeface="Arial"/>
              <a:buNone/>
            </a:pPr>
            <a:r>
              <a:rPr lang="en-US" sz="2400" dirty="0">
                <a:solidFill>
                  <a:srgbClr val="000000"/>
                </a:solidFill>
              </a:rPr>
              <a:t>See VR transmittal: VR-IM-15-01</a:t>
            </a:r>
          </a:p>
          <a:p>
            <a:pPr lvl="0">
              <a:spcBef>
                <a:spcPts val="0"/>
              </a:spcBef>
              <a:buNone/>
            </a:pPr>
            <a:endParaRPr dirty="0"/>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Shape 265"/>
          <p:cNvSpPr txBox="1">
            <a:spLocks noGrp="1"/>
          </p:cNvSpPr>
          <p:nvPr>
            <p:ph type="title"/>
          </p:nvPr>
        </p:nvSpPr>
        <p:spPr>
          <a:xfrm>
            <a:off x="226529" y="451374"/>
            <a:ext cx="8520600" cy="943200"/>
          </a:xfrm>
          <a:prstGeom prst="rect">
            <a:avLst/>
          </a:prstGeom>
        </p:spPr>
        <p:txBody>
          <a:bodyPr lIns="91425" tIns="91425" rIns="91425" bIns="91425" anchor="t" anchorCtr="0">
            <a:noAutofit/>
          </a:bodyPr>
          <a:lstStyle/>
          <a:p>
            <a:pPr lvl="0">
              <a:spcBef>
                <a:spcPts val="0"/>
              </a:spcBef>
              <a:buNone/>
            </a:pPr>
            <a:r>
              <a:rPr lang="en-US"/>
              <a:t>Stabilization (cont.)</a:t>
            </a:r>
          </a:p>
        </p:txBody>
      </p:sp>
      <p:sp>
        <p:nvSpPr>
          <p:cNvPr id="266" name="Shape 266"/>
          <p:cNvSpPr txBox="1">
            <a:spLocks noGrp="1"/>
          </p:cNvSpPr>
          <p:nvPr>
            <p:ph type="body" idx="1"/>
          </p:nvPr>
        </p:nvSpPr>
        <p:spPr>
          <a:xfrm>
            <a:off x="127129" y="1295183"/>
            <a:ext cx="8520600" cy="4403700"/>
          </a:xfrm>
          <a:prstGeom prst="rect">
            <a:avLst/>
          </a:prstGeom>
        </p:spPr>
        <p:txBody>
          <a:bodyPr lIns="91425" tIns="91425" rIns="91425" bIns="91425" anchor="t" anchorCtr="0">
            <a:noAutofit/>
          </a:bodyPr>
          <a:lstStyle/>
          <a:p>
            <a:pPr marL="0" lvl="0" indent="-69850" rtl="0">
              <a:lnSpc>
                <a:spcPct val="120000"/>
              </a:lnSpc>
              <a:spcBef>
                <a:spcPts val="0"/>
              </a:spcBef>
              <a:buClr>
                <a:schemeClr val="dk1"/>
              </a:buClr>
              <a:buSzPct val="64705"/>
              <a:buFont typeface="Arial"/>
              <a:buNone/>
            </a:pPr>
            <a:r>
              <a:rPr lang="en-US" sz="1700">
                <a:solidFill>
                  <a:srgbClr val="000000"/>
                </a:solidFill>
              </a:rPr>
              <a:t>Job stabilization has multiple components delineated in the Code of Federal Regulations:</a:t>
            </a:r>
          </a:p>
          <a:p>
            <a:pPr marL="457200" lvl="0" indent="-336550" rtl="0">
              <a:lnSpc>
                <a:spcPct val="120000"/>
              </a:lnSpc>
              <a:spcBef>
                <a:spcPts val="0"/>
              </a:spcBef>
              <a:buClr>
                <a:srgbClr val="000000"/>
              </a:buClr>
              <a:buSzPct val="100000"/>
            </a:pPr>
            <a:r>
              <a:rPr lang="en-US" sz="1700">
                <a:solidFill>
                  <a:srgbClr val="000000"/>
                </a:solidFill>
              </a:rPr>
              <a:t>The individual has reached the employment outcome in their Individualized Plan for Employment (IPE)</a:t>
            </a:r>
          </a:p>
          <a:p>
            <a:pPr marL="457200" lvl="0" indent="-336550" rtl="0">
              <a:lnSpc>
                <a:spcPct val="120000"/>
              </a:lnSpc>
              <a:spcBef>
                <a:spcPts val="0"/>
              </a:spcBef>
              <a:buClr>
                <a:srgbClr val="000000"/>
              </a:buClr>
              <a:buSzPct val="100000"/>
            </a:pPr>
            <a:r>
              <a:rPr lang="en-US" sz="1700">
                <a:solidFill>
                  <a:srgbClr val="000000"/>
                </a:solidFill>
              </a:rPr>
              <a:t>The individual has met or made substantial progress toward meeting the hours-per week work goal</a:t>
            </a:r>
          </a:p>
          <a:p>
            <a:pPr marL="457200" lvl="0" indent="-336550" rtl="0">
              <a:lnSpc>
                <a:spcPct val="120000"/>
              </a:lnSpc>
              <a:spcBef>
                <a:spcPts val="0"/>
              </a:spcBef>
              <a:buClr>
                <a:srgbClr val="000000"/>
              </a:buClr>
              <a:buSzPct val="100000"/>
            </a:pPr>
            <a:r>
              <a:rPr lang="en-US" sz="1700">
                <a:solidFill>
                  <a:srgbClr val="000000"/>
                </a:solidFill>
              </a:rPr>
              <a:t>The individual and the vocational rehabilitation counselor (VRC) consider the employment outcome to be satisfactory and agree that the individual is performing well on their job</a:t>
            </a:r>
          </a:p>
          <a:p>
            <a:pPr marL="457200" lvl="0" indent="-336550" rtl="0">
              <a:lnSpc>
                <a:spcPct val="120000"/>
              </a:lnSpc>
              <a:spcBef>
                <a:spcPts val="0"/>
              </a:spcBef>
              <a:buClr>
                <a:srgbClr val="000000"/>
              </a:buClr>
              <a:buSzPct val="100000"/>
            </a:pPr>
            <a:r>
              <a:rPr lang="en-US" sz="1700">
                <a:solidFill>
                  <a:srgbClr val="000000"/>
                </a:solidFill>
              </a:rPr>
              <a:t>The employer is satisfied that the individual is performing well on their job</a:t>
            </a:r>
          </a:p>
          <a:p>
            <a:pPr marL="457200" lvl="0" indent="-336550" rtl="0">
              <a:lnSpc>
                <a:spcPct val="120000"/>
              </a:lnSpc>
              <a:spcBef>
                <a:spcPts val="0"/>
              </a:spcBef>
              <a:buClr>
                <a:srgbClr val="000000"/>
              </a:buClr>
              <a:buSzPct val="100000"/>
            </a:pPr>
            <a:r>
              <a:rPr lang="en-US" sz="1700">
                <a:solidFill>
                  <a:srgbClr val="000000"/>
                </a:solidFill>
              </a:rPr>
              <a:t>Extended (i.e., ongoing long-term) services are available and can be provided without an interruption in services</a:t>
            </a:r>
          </a:p>
          <a:p>
            <a:pPr marL="0" lvl="0" indent="0" rtl="0">
              <a:lnSpc>
                <a:spcPct val="120000"/>
              </a:lnSpc>
              <a:spcBef>
                <a:spcPts val="0"/>
              </a:spcBef>
              <a:buNone/>
            </a:pPr>
            <a:endParaRPr sz="1700">
              <a:solidFill>
                <a:srgbClr val="000000"/>
              </a:solidFill>
            </a:endParaRPr>
          </a:p>
          <a:p>
            <a:pPr marL="0" lvl="0" indent="0" rtl="0">
              <a:lnSpc>
                <a:spcPct val="120000"/>
              </a:lnSpc>
              <a:spcBef>
                <a:spcPts val="0"/>
              </a:spcBef>
              <a:buNone/>
            </a:pPr>
            <a:r>
              <a:rPr lang="en-US" sz="1700">
                <a:solidFill>
                  <a:srgbClr val="000000"/>
                </a:solidFill>
              </a:rPr>
              <a:t>Transition to ongoing long-term support: </a:t>
            </a:r>
          </a:p>
          <a:p>
            <a:pPr marL="0" lvl="0" indent="0" rtl="0">
              <a:lnSpc>
                <a:spcPct val="120000"/>
              </a:lnSpc>
              <a:spcBef>
                <a:spcPts val="0"/>
              </a:spcBef>
              <a:buNone/>
            </a:pPr>
            <a:r>
              <a:rPr lang="en-US" sz="1700" i="1">
                <a:solidFill>
                  <a:srgbClr val="000000"/>
                </a:solidFill>
              </a:rPr>
              <a:t>The expectation in federal statutes and Oregon VR policy is that transition to ongoing long-term support provided by ODDS waiver funding take place at or very near the point of job stability.</a:t>
            </a:r>
          </a:p>
          <a:p>
            <a:pPr lvl="0">
              <a:spcBef>
                <a:spcPts val="0"/>
              </a:spcBef>
              <a:buNone/>
            </a:pPr>
            <a:endParaRPr sz="1700"/>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Shape 272"/>
          <p:cNvSpPr txBox="1">
            <a:spLocks noGrp="1"/>
          </p:cNvSpPr>
          <p:nvPr>
            <p:ph type="title"/>
          </p:nvPr>
        </p:nvSpPr>
        <p:spPr>
          <a:xfrm>
            <a:off x="311704" y="593374"/>
            <a:ext cx="8520599" cy="943199"/>
          </a:xfrm>
          <a:prstGeom prst="rect">
            <a:avLst/>
          </a:prstGeom>
        </p:spPr>
        <p:txBody>
          <a:bodyPr lIns="91425" tIns="91425" rIns="91425" bIns="91425" anchor="t" anchorCtr="0">
            <a:noAutofit/>
          </a:bodyPr>
          <a:lstStyle/>
          <a:p>
            <a:pPr lvl="0">
              <a:spcBef>
                <a:spcPts val="0"/>
              </a:spcBef>
              <a:buNone/>
            </a:pPr>
            <a:r>
              <a:rPr lang="en-US"/>
              <a:t>Stabilization (cont.)</a:t>
            </a:r>
          </a:p>
        </p:txBody>
      </p:sp>
      <p:sp>
        <p:nvSpPr>
          <p:cNvPr id="273" name="Shape 273"/>
          <p:cNvSpPr txBox="1">
            <a:spLocks noGrp="1"/>
          </p:cNvSpPr>
          <p:nvPr>
            <p:ph type="body" idx="1"/>
          </p:nvPr>
        </p:nvSpPr>
        <p:spPr>
          <a:xfrm>
            <a:off x="169699" y="1536573"/>
            <a:ext cx="8775600" cy="5023200"/>
          </a:xfrm>
          <a:prstGeom prst="rect">
            <a:avLst/>
          </a:prstGeom>
        </p:spPr>
        <p:txBody>
          <a:bodyPr lIns="91425" tIns="91425" rIns="91425" bIns="91425" anchor="t" anchorCtr="0">
            <a:noAutofit/>
          </a:bodyPr>
          <a:lstStyle/>
          <a:p>
            <a:pPr marL="0" lvl="0" indent="-69850" rtl="0">
              <a:lnSpc>
                <a:spcPct val="120000"/>
              </a:lnSpc>
              <a:spcBef>
                <a:spcPts val="0"/>
              </a:spcBef>
              <a:buClr>
                <a:schemeClr val="dk1"/>
              </a:buClr>
              <a:buSzPct val="64705"/>
              <a:buFont typeface="Arial"/>
              <a:buNone/>
            </a:pPr>
            <a:r>
              <a:rPr lang="en-US" sz="1700" u="sng">
                <a:solidFill>
                  <a:srgbClr val="000000"/>
                </a:solidFill>
              </a:rPr>
              <a:t>Implementation Guidance</a:t>
            </a:r>
            <a:r>
              <a:rPr lang="en-US" sz="1700">
                <a:solidFill>
                  <a:srgbClr val="000000"/>
                </a:solidFill>
              </a:rPr>
              <a:t>:</a:t>
            </a:r>
          </a:p>
          <a:p>
            <a:pPr marL="457200" lvl="0" indent="-336550" rtl="0">
              <a:lnSpc>
                <a:spcPct val="120000"/>
              </a:lnSpc>
              <a:spcBef>
                <a:spcPts val="0"/>
              </a:spcBef>
              <a:buClr>
                <a:srgbClr val="000000"/>
              </a:buClr>
              <a:buSzPct val="100000"/>
            </a:pPr>
            <a:r>
              <a:rPr lang="en-US" sz="1700">
                <a:solidFill>
                  <a:srgbClr val="000000"/>
                </a:solidFill>
              </a:rPr>
              <a:t>The individual and the vocational rehabilitation counselor (VRC) must agree on job stability and case closure.</a:t>
            </a:r>
          </a:p>
          <a:p>
            <a:pPr marL="457200" lvl="0" indent="-336550" rtl="0">
              <a:lnSpc>
                <a:spcPct val="120000"/>
              </a:lnSpc>
              <a:spcBef>
                <a:spcPts val="0"/>
              </a:spcBef>
              <a:buClr>
                <a:srgbClr val="000000"/>
              </a:buClr>
              <a:buSzPct val="100000"/>
            </a:pPr>
            <a:r>
              <a:rPr lang="en-US" sz="1700">
                <a:solidFill>
                  <a:srgbClr val="000000"/>
                </a:solidFill>
              </a:rPr>
              <a:t>The Services Coordinator or Personal Agent who authorize ongoing long-term support should be aware of these discussions.</a:t>
            </a:r>
          </a:p>
          <a:p>
            <a:pPr marL="457200" lvl="0" indent="-336550" rtl="0">
              <a:lnSpc>
                <a:spcPct val="120000"/>
              </a:lnSpc>
              <a:spcBef>
                <a:spcPts val="0"/>
              </a:spcBef>
              <a:buClr>
                <a:srgbClr val="000000"/>
              </a:buClr>
              <a:buSzPct val="100000"/>
            </a:pPr>
            <a:r>
              <a:rPr lang="en-US" sz="1700">
                <a:solidFill>
                  <a:srgbClr val="000000"/>
                </a:solidFill>
              </a:rPr>
              <a:t>Ideally, members of the individual’s team, including referral agency staff (e.g., Service Coordinator, Personal Agent, Mental Health agency staff, Housing staff) will be a part of the discussion around these two issues.</a:t>
            </a:r>
          </a:p>
          <a:p>
            <a:pPr marL="0" lvl="0" indent="-69850" rtl="0">
              <a:lnSpc>
                <a:spcPct val="120000"/>
              </a:lnSpc>
              <a:spcBef>
                <a:spcPts val="0"/>
              </a:spcBef>
              <a:buClr>
                <a:schemeClr val="dk1"/>
              </a:buClr>
              <a:buSzPct val="64705"/>
              <a:buFont typeface="Arial"/>
              <a:buNone/>
            </a:pPr>
            <a:endParaRPr sz="1700" u="sng">
              <a:solidFill>
                <a:srgbClr val="000000"/>
              </a:solidFill>
            </a:endParaRPr>
          </a:p>
          <a:p>
            <a:pPr marL="0" lvl="0" indent="-69850" rtl="0">
              <a:lnSpc>
                <a:spcPct val="120000"/>
              </a:lnSpc>
              <a:spcBef>
                <a:spcPts val="0"/>
              </a:spcBef>
              <a:buClr>
                <a:schemeClr val="dk1"/>
              </a:buClr>
              <a:buSzPct val="64705"/>
              <a:buFont typeface="Arial"/>
              <a:buNone/>
            </a:pPr>
            <a:r>
              <a:rPr lang="en-US" sz="1700" u="sng">
                <a:solidFill>
                  <a:srgbClr val="000000"/>
                </a:solidFill>
              </a:rPr>
              <a:t>Case Closure</a:t>
            </a:r>
            <a:r>
              <a:rPr lang="en-US" sz="1700">
                <a:solidFill>
                  <a:srgbClr val="000000"/>
                </a:solidFill>
              </a:rPr>
              <a:t>:</a:t>
            </a:r>
          </a:p>
          <a:p>
            <a:pPr marL="457200" lvl="0" indent="-336550" rtl="0">
              <a:lnSpc>
                <a:spcPct val="120000"/>
              </a:lnSpc>
              <a:spcBef>
                <a:spcPts val="0"/>
              </a:spcBef>
              <a:buClr>
                <a:srgbClr val="000000"/>
              </a:buClr>
              <a:buSzPct val="100000"/>
            </a:pPr>
            <a:r>
              <a:rPr lang="en-US" sz="1700">
                <a:solidFill>
                  <a:srgbClr val="000000"/>
                </a:solidFill>
              </a:rPr>
              <a:t>The individual’s IPE file remains open after transition for a period of time determined by individual need and case closure requirements (i.e., on the job for a minimum of 90 days).</a:t>
            </a:r>
          </a:p>
          <a:p>
            <a:pPr marL="457200" lvl="0" indent="-336550" rtl="0">
              <a:lnSpc>
                <a:spcPct val="120000"/>
              </a:lnSpc>
              <a:spcBef>
                <a:spcPts val="0"/>
              </a:spcBef>
              <a:buClr>
                <a:srgbClr val="000000"/>
              </a:buClr>
              <a:buSzPct val="100000"/>
            </a:pPr>
            <a:r>
              <a:rPr lang="en-US" sz="1700">
                <a:solidFill>
                  <a:srgbClr val="000000"/>
                </a:solidFill>
              </a:rPr>
              <a:t>Rehabilitation Services Administration (RSA) guidance is that in Supported Employment, case closure not happen until 60 days after transfer to other than VR long term support.</a:t>
            </a:r>
          </a:p>
          <a:p>
            <a:pPr lvl="0">
              <a:spcBef>
                <a:spcPts val="0"/>
              </a:spcBef>
              <a:buNone/>
            </a:pPr>
            <a:endParaRPr sz="1700">
              <a:solidFill>
                <a:srgbClr val="000000"/>
              </a:solidFill>
            </a:endParaRP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Shape 279"/>
          <p:cNvSpPr txBox="1">
            <a:spLocks noGrp="1"/>
          </p:cNvSpPr>
          <p:nvPr>
            <p:ph type="title"/>
          </p:nvPr>
        </p:nvSpPr>
        <p:spPr>
          <a:xfrm>
            <a:off x="311700" y="394593"/>
            <a:ext cx="8520600" cy="1743900"/>
          </a:xfrm>
          <a:prstGeom prst="rect">
            <a:avLst/>
          </a:prstGeom>
        </p:spPr>
        <p:txBody>
          <a:bodyPr lIns="91425" tIns="91425" rIns="91425" bIns="91425" anchor="ctr" anchorCtr="0">
            <a:noAutofit/>
          </a:bodyPr>
          <a:lstStyle/>
          <a:p>
            <a:pPr lvl="0" rtl="0">
              <a:spcBef>
                <a:spcPts val="0"/>
              </a:spcBef>
              <a:buNone/>
            </a:pPr>
            <a:r>
              <a:rPr lang="en-US"/>
              <a:t>ODDS Job Coaching </a:t>
            </a:r>
          </a:p>
          <a:p>
            <a:pPr lvl="0" rtl="0">
              <a:spcBef>
                <a:spcPts val="0"/>
              </a:spcBef>
              <a:buNone/>
            </a:pPr>
            <a:r>
              <a:rPr lang="en-US" sz="3000"/>
              <a:t>For students eligible for services under I.D.E.A.</a:t>
            </a:r>
          </a:p>
        </p:txBody>
      </p:sp>
      <p:sp>
        <p:nvSpPr>
          <p:cNvPr id="280" name="Shape 280"/>
          <p:cNvSpPr txBox="1">
            <a:spLocks noGrp="1"/>
          </p:cNvSpPr>
          <p:nvPr>
            <p:ph type="body" idx="4294967295"/>
          </p:nvPr>
        </p:nvSpPr>
        <p:spPr>
          <a:xfrm>
            <a:off x="80524" y="1865275"/>
            <a:ext cx="8981400" cy="4403700"/>
          </a:xfrm>
          <a:prstGeom prst="rect">
            <a:avLst/>
          </a:prstGeom>
        </p:spPr>
        <p:txBody>
          <a:bodyPr lIns="91425" tIns="91425" rIns="91425" bIns="91425" anchor="t" anchorCtr="0">
            <a:noAutofit/>
          </a:bodyPr>
          <a:lstStyle/>
          <a:p>
            <a:pPr marL="457200" lvl="0" indent="-342900" rtl="0">
              <a:lnSpc>
                <a:spcPct val="115000"/>
              </a:lnSpc>
              <a:spcBef>
                <a:spcPts val="0"/>
              </a:spcBef>
              <a:buSzPct val="100000"/>
            </a:pPr>
            <a:r>
              <a:rPr lang="en-US" sz="1800"/>
              <a:t>The person has obtained </a:t>
            </a:r>
            <a:r>
              <a:rPr lang="en-US" sz="1800" u="sng"/>
              <a:t>competitive integrated employment</a:t>
            </a:r>
            <a:r>
              <a:rPr lang="en-US" sz="1800"/>
              <a:t>, at minimum wage or above. </a:t>
            </a:r>
          </a:p>
          <a:p>
            <a:pPr marL="457200" lvl="0" indent="-342900" rtl="0">
              <a:lnSpc>
                <a:spcPct val="115000"/>
              </a:lnSpc>
              <a:spcBef>
                <a:spcPts val="0"/>
              </a:spcBef>
              <a:buSzPct val="100000"/>
            </a:pPr>
            <a:r>
              <a:rPr lang="en-US" sz="1800"/>
              <a:t>The person expects to continue working in competitive integrated employment after completing school.</a:t>
            </a:r>
          </a:p>
          <a:p>
            <a:pPr marL="457200" lvl="0" indent="-342900" rtl="0">
              <a:lnSpc>
                <a:spcPct val="115000"/>
              </a:lnSpc>
              <a:spcBef>
                <a:spcPts val="0"/>
              </a:spcBef>
              <a:buSzPct val="100000"/>
            </a:pPr>
            <a:r>
              <a:rPr lang="en-US" sz="1800"/>
              <a:t>This job is not part of a school program.</a:t>
            </a:r>
          </a:p>
          <a:p>
            <a:pPr marL="457200" lvl="0" indent="-342900" rtl="0">
              <a:lnSpc>
                <a:spcPct val="115000"/>
              </a:lnSpc>
              <a:spcBef>
                <a:spcPts val="0"/>
              </a:spcBef>
              <a:buSzPct val="100000"/>
            </a:pPr>
            <a:r>
              <a:rPr lang="en-US" sz="1800"/>
              <a:t>Job coaching is no longer available through VR. </a:t>
            </a:r>
          </a:p>
          <a:p>
            <a:pPr marL="457200" lvl="0" indent="-342900" rtl="0">
              <a:lnSpc>
                <a:spcPct val="115000"/>
              </a:lnSpc>
              <a:spcBef>
                <a:spcPts val="0"/>
              </a:spcBef>
              <a:buSzPct val="100000"/>
            </a:pPr>
            <a:r>
              <a:rPr lang="en-US" sz="1800"/>
              <a:t>The individual’s ISP (Individual Service Plan) and school IEP (Individualized Education Program) must be coordinated and document how the ODDS Job Coaching service complements school services. This coordination of individual service plans should also include the IPE (Individual Plan for Employment) completed with VR. </a:t>
            </a:r>
          </a:p>
          <a:p>
            <a:pPr marL="457200" lvl="0" indent="-355600" rtl="0">
              <a:lnSpc>
                <a:spcPct val="115000"/>
              </a:lnSpc>
              <a:spcBef>
                <a:spcPts val="0"/>
              </a:spcBef>
              <a:buSzPct val="111111"/>
            </a:pPr>
            <a:r>
              <a:rPr lang="en-US" sz="1800"/>
              <a:t>All other requirements for job coaching must also be satisfied.</a:t>
            </a:r>
            <a:r>
              <a:rPr lang="en-US" sz="2000"/>
              <a:t> </a:t>
            </a:r>
            <a:br>
              <a:rPr lang="en-US" sz="2000"/>
            </a:br>
            <a:endParaRPr lang="en-US" sz="2000"/>
          </a:p>
          <a:p>
            <a:pPr marL="0" lvl="0" indent="0" rtl="0">
              <a:lnSpc>
                <a:spcPct val="115000"/>
              </a:lnSpc>
              <a:spcBef>
                <a:spcPts val="0"/>
              </a:spcBef>
              <a:buNone/>
            </a:pPr>
            <a:r>
              <a:rPr lang="en-US" sz="1800"/>
              <a:t>See ODDS policy transmittal 15-011:</a:t>
            </a:r>
            <a:r>
              <a:rPr lang="en-US" sz="1800">
                <a:hlinkClick r:id="rId3"/>
              </a:rPr>
              <a:t> </a:t>
            </a:r>
            <a:r>
              <a:rPr lang="en-US" sz="1800" u="sng">
                <a:hlinkClick r:id="rId3"/>
              </a:rPr>
              <a:t>https://www.dhs.state.or.us/policy/spd/transmit/pt/2015/pt15011.pdf</a:t>
            </a:r>
          </a:p>
          <a:p>
            <a:pPr marL="0" lvl="0" indent="0" rtl="0">
              <a:lnSpc>
                <a:spcPct val="115000"/>
              </a:lnSpc>
              <a:spcBef>
                <a:spcPts val="0"/>
              </a:spcBef>
              <a:buNone/>
            </a:pPr>
            <a:endParaRPr sz="2000"/>
          </a:p>
          <a:p>
            <a:pPr lvl="0" rtl="0">
              <a:spcBef>
                <a:spcPts val="0"/>
              </a:spcBef>
              <a:buNone/>
            </a:pPr>
            <a:endParaRP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sp>
        <p:nvSpPr>
          <p:cNvPr id="286" name="Shape 286"/>
          <p:cNvSpPr txBox="1">
            <a:spLocks noGrp="1"/>
          </p:cNvSpPr>
          <p:nvPr>
            <p:ph type="title"/>
          </p:nvPr>
        </p:nvSpPr>
        <p:spPr>
          <a:xfrm>
            <a:off x="311704" y="593374"/>
            <a:ext cx="8520599" cy="943199"/>
          </a:xfrm>
          <a:prstGeom prst="rect">
            <a:avLst/>
          </a:prstGeom>
        </p:spPr>
        <p:txBody>
          <a:bodyPr lIns="91425" tIns="91425" rIns="91425" bIns="91425" anchor="t" anchorCtr="0">
            <a:noAutofit/>
          </a:bodyPr>
          <a:lstStyle/>
          <a:p>
            <a:pPr lvl="0">
              <a:spcBef>
                <a:spcPts val="0"/>
              </a:spcBef>
              <a:buNone/>
            </a:pPr>
            <a:r>
              <a:rPr lang="en-US"/>
              <a:t>Job Development </a:t>
            </a:r>
          </a:p>
        </p:txBody>
      </p:sp>
      <p:sp>
        <p:nvSpPr>
          <p:cNvPr id="287" name="Shape 287"/>
          <p:cNvSpPr txBox="1">
            <a:spLocks noGrp="1"/>
          </p:cNvSpPr>
          <p:nvPr>
            <p:ph type="body" idx="1"/>
          </p:nvPr>
        </p:nvSpPr>
        <p:spPr>
          <a:xfrm>
            <a:off x="183904" y="2142808"/>
            <a:ext cx="8520600" cy="4403700"/>
          </a:xfrm>
          <a:prstGeom prst="rect">
            <a:avLst/>
          </a:prstGeom>
        </p:spPr>
        <p:txBody>
          <a:bodyPr lIns="91425" tIns="91425" rIns="91425" bIns="91425" anchor="t" anchorCtr="0">
            <a:noAutofit/>
          </a:bodyPr>
          <a:lstStyle/>
          <a:p>
            <a:pPr marL="457200" lvl="0" indent="-355600" rtl="0">
              <a:lnSpc>
                <a:spcPct val="115000"/>
              </a:lnSpc>
              <a:spcBef>
                <a:spcPts val="0"/>
              </a:spcBef>
              <a:buClr>
                <a:srgbClr val="000000"/>
              </a:buClr>
              <a:buSzPct val="100000"/>
            </a:pPr>
            <a:r>
              <a:rPr lang="en-US" sz="2000">
                <a:solidFill>
                  <a:srgbClr val="000000"/>
                </a:solidFill>
              </a:rPr>
              <a:t>Support to identify &amp; obtain a job in a competitive integrated employment setting in the general workforce or self employment.</a:t>
            </a:r>
          </a:p>
          <a:p>
            <a:pPr marL="457200" lvl="0" indent="-355600" rtl="0">
              <a:lnSpc>
                <a:spcPct val="115000"/>
              </a:lnSpc>
              <a:spcBef>
                <a:spcPts val="0"/>
              </a:spcBef>
              <a:buClr>
                <a:srgbClr val="000000"/>
              </a:buClr>
              <a:buSzPct val="100000"/>
            </a:pPr>
            <a:r>
              <a:rPr lang="en-US" sz="2000">
                <a:solidFill>
                  <a:srgbClr val="000000"/>
                </a:solidFill>
              </a:rPr>
              <a:t>Includes two outcomes payments (one for payment and one for job retention at 90 days).</a:t>
            </a:r>
          </a:p>
          <a:p>
            <a:pPr marL="457200" lvl="0" indent="-355600" rtl="0">
              <a:lnSpc>
                <a:spcPct val="115000"/>
              </a:lnSpc>
              <a:spcBef>
                <a:spcPts val="0"/>
              </a:spcBef>
              <a:buClr>
                <a:srgbClr val="000000"/>
              </a:buClr>
              <a:buSzPct val="100000"/>
            </a:pPr>
            <a:r>
              <a:rPr lang="en-US" sz="2000">
                <a:solidFill>
                  <a:srgbClr val="000000"/>
                </a:solidFill>
              </a:rPr>
              <a:t>As an outcome based service, can be used in combination with other hourly-based services.</a:t>
            </a:r>
          </a:p>
          <a:p>
            <a:pPr marL="0" lvl="0" indent="0" rtl="0">
              <a:lnSpc>
                <a:spcPct val="115000"/>
              </a:lnSpc>
              <a:spcBef>
                <a:spcPts val="0"/>
              </a:spcBef>
              <a:buNone/>
            </a:pPr>
            <a:endParaRPr sz="2000">
              <a:solidFill>
                <a:srgbClr val="000000"/>
              </a:solidFill>
            </a:endParaRPr>
          </a:p>
          <a:p>
            <a:pPr marL="0" lvl="0" indent="0" rtl="0">
              <a:lnSpc>
                <a:spcPct val="115000"/>
              </a:lnSpc>
              <a:spcBef>
                <a:spcPts val="0"/>
              </a:spcBef>
              <a:buNone/>
            </a:pPr>
            <a:r>
              <a:rPr lang="en-US" sz="2000" i="1">
                <a:solidFill>
                  <a:srgbClr val="000000"/>
                </a:solidFill>
              </a:rPr>
              <a:t>ODDS provides Job Development services in limited circumstances when it is not available through VR. (ie order of selection). Currently only permitted when ODDS approval granted. </a:t>
            </a:r>
          </a:p>
          <a:p>
            <a:pPr lvl="0">
              <a:spcBef>
                <a:spcPts val="0"/>
              </a:spcBef>
              <a:buNone/>
            </a:pPr>
            <a:endParaRPr sz="2000">
              <a:solidFill>
                <a:srgbClr val="000000"/>
              </a:solidFill>
            </a:endParaRP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92"/>
        <p:cNvGrpSpPr/>
        <p:nvPr/>
      </p:nvGrpSpPr>
      <p:grpSpPr>
        <a:xfrm>
          <a:off x="0" y="0"/>
          <a:ext cx="0" cy="0"/>
          <a:chOff x="0" y="0"/>
          <a:chExt cx="0" cy="0"/>
        </a:xfrm>
      </p:grpSpPr>
      <p:sp>
        <p:nvSpPr>
          <p:cNvPr id="293" name="Shape 293"/>
          <p:cNvSpPr txBox="1">
            <a:spLocks noGrp="1"/>
          </p:cNvSpPr>
          <p:nvPr>
            <p:ph type="title"/>
          </p:nvPr>
        </p:nvSpPr>
        <p:spPr>
          <a:xfrm>
            <a:off x="226504" y="550774"/>
            <a:ext cx="8520600" cy="943200"/>
          </a:xfrm>
          <a:prstGeom prst="rect">
            <a:avLst/>
          </a:prstGeom>
        </p:spPr>
        <p:txBody>
          <a:bodyPr lIns="91425" tIns="91425" rIns="91425" bIns="91425" anchor="t" anchorCtr="0">
            <a:noAutofit/>
          </a:bodyPr>
          <a:lstStyle/>
          <a:p>
            <a:pPr lvl="0">
              <a:spcBef>
                <a:spcPts val="0"/>
              </a:spcBef>
              <a:buNone/>
            </a:pPr>
            <a:r>
              <a:rPr lang="en-US"/>
              <a:t>Discovery</a:t>
            </a:r>
          </a:p>
        </p:txBody>
      </p:sp>
      <p:sp>
        <p:nvSpPr>
          <p:cNvPr id="294" name="Shape 294"/>
          <p:cNvSpPr txBox="1">
            <a:spLocks noGrp="1"/>
          </p:cNvSpPr>
          <p:nvPr>
            <p:ph type="body" idx="1"/>
          </p:nvPr>
        </p:nvSpPr>
        <p:spPr>
          <a:xfrm>
            <a:off x="226504" y="1493983"/>
            <a:ext cx="8520600" cy="4403700"/>
          </a:xfrm>
          <a:prstGeom prst="rect">
            <a:avLst/>
          </a:prstGeom>
        </p:spPr>
        <p:txBody>
          <a:bodyPr lIns="91425" tIns="91425" rIns="91425" bIns="91425" anchor="t" anchorCtr="0">
            <a:noAutofit/>
          </a:bodyPr>
          <a:lstStyle/>
          <a:p>
            <a:pPr marL="457200" lvl="0" indent="-355600" rtl="0">
              <a:lnSpc>
                <a:spcPct val="115000"/>
              </a:lnSpc>
              <a:spcBef>
                <a:spcPts val="0"/>
              </a:spcBef>
              <a:buClr>
                <a:srgbClr val="000000"/>
              </a:buClr>
              <a:buSzPct val="100000"/>
            </a:pPr>
            <a:r>
              <a:rPr lang="en-US" sz="2000">
                <a:solidFill>
                  <a:srgbClr val="000000"/>
                </a:solidFill>
              </a:rPr>
              <a:t>A comprehensive and person-centered employment planning support service to better inform an individual seeking competitive integrated employment and develop a Discovery Profile.</a:t>
            </a:r>
          </a:p>
          <a:p>
            <a:pPr marL="457200" lvl="0" indent="-355600" rtl="0">
              <a:lnSpc>
                <a:spcPct val="115000"/>
              </a:lnSpc>
              <a:spcBef>
                <a:spcPts val="0"/>
              </a:spcBef>
              <a:buClr>
                <a:srgbClr val="000000"/>
              </a:buClr>
              <a:buSzPct val="100000"/>
            </a:pPr>
            <a:r>
              <a:rPr lang="en-US" sz="2000">
                <a:solidFill>
                  <a:srgbClr val="000000"/>
                </a:solidFill>
              </a:rPr>
              <a:t>It includes a series of work or volunteer related activities to inform the individual and the job developer about the strengths, interests, abilities, skills, experiences, and support needs of the individual, as well as the conditions or employment settings in which the person will be successful.</a:t>
            </a:r>
          </a:p>
          <a:p>
            <a:pPr marL="457200" lvl="0" indent="-355600" rtl="0">
              <a:lnSpc>
                <a:spcPct val="115000"/>
              </a:lnSpc>
              <a:spcBef>
                <a:spcPts val="0"/>
              </a:spcBef>
              <a:buClr>
                <a:srgbClr val="000000"/>
              </a:buClr>
              <a:buSzPct val="100000"/>
            </a:pPr>
            <a:r>
              <a:rPr lang="en-US" sz="2000"/>
              <a:t>May include job and task analysis activities, assessment for use of assistive technology, job shadowing, informational interviewing, employment preparation, resume development, and volunteerism to identify transferable skills and job or career interests.</a:t>
            </a:r>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300" name="Shape 300"/>
          <p:cNvSpPr txBox="1">
            <a:spLocks noGrp="1"/>
          </p:cNvSpPr>
          <p:nvPr>
            <p:ph type="title"/>
          </p:nvPr>
        </p:nvSpPr>
        <p:spPr>
          <a:xfrm>
            <a:off x="311704" y="593374"/>
            <a:ext cx="8520599" cy="943199"/>
          </a:xfrm>
          <a:prstGeom prst="rect">
            <a:avLst/>
          </a:prstGeom>
        </p:spPr>
        <p:txBody>
          <a:bodyPr lIns="91425" tIns="91425" rIns="91425" bIns="91425" anchor="t" anchorCtr="0">
            <a:noAutofit/>
          </a:bodyPr>
          <a:lstStyle/>
          <a:p>
            <a:pPr lvl="0">
              <a:spcBef>
                <a:spcPts val="0"/>
              </a:spcBef>
              <a:buNone/>
            </a:pPr>
            <a:r>
              <a:rPr lang="en-US"/>
              <a:t>Discovery (cont.)</a:t>
            </a:r>
          </a:p>
        </p:txBody>
      </p:sp>
      <p:sp>
        <p:nvSpPr>
          <p:cNvPr id="301" name="Shape 301"/>
          <p:cNvSpPr txBox="1">
            <a:spLocks noGrp="1"/>
          </p:cNvSpPr>
          <p:nvPr>
            <p:ph type="body" idx="1"/>
          </p:nvPr>
        </p:nvSpPr>
        <p:spPr>
          <a:xfrm>
            <a:off x="311700" y="1688424"/>
            <a:ext cx="8520600" cy="4701000"/>
          </a:xfrm>
          <a:prstGeom prst="rect">
            <a:avLst/>
          </a:prstGeom>
        </p:spPr>
        <p:txBody>
          <a:bodyPr lIns="91425" tIns="91425" rIns="91425" bIns="91425" anchor="t" anchorCtr="0">
            <a:noAutofit/>
          </a:bodyPr>
          <a:lstStyle/>
          <a:p>
            <a:pPr marL="457200" lvl="0" indent="-355600" rtl="0">
              <a:lnSpc>
                <a:spcPct val="115000"/>
              </a:lnSpc>
              <a:spcBef>
                <a:spcPts val="0"/>
              </a:spcBef>
              <a:buClr>
                <a:srgbClr val="000000"/>
              </a:buClr>
              <a:buSzPct val="100000"/>
            </a:pPr>
            <a:r>
              <a:rPr lang="en-US" sz="2000">
                <a:solidFill>
                  <a:srgbClr val="000000"/>
                </a:solidFill>
              </a:rPr>
              <a:t>It is also an opportunity for the individual to begin active pursuit of competitive integrated employment.</a:t>
            </a:r>
          </a:p>
          <a:p>
            <a:pPr marL="457200" lvl="0" indent="-355600" rtl="0">
              <a:lnSpc>
                <a:spcPct val="115000"/>
              </a:lnSpc>
              <a:spcBef>
                <a:spcPts val="0"/>
              </a:spcBef>
              <a:buClr>
                <a:srgbClr val="000000"/>
              </a:buClr>
              <a:buSzPct val="100000"/>
            </a:pPr>
            <a:r>
              <a:rPr lang="en-US" sz="2000">
                <a:solidFill>
                  <a:srgbClr val="000000"/>
                </a:solidFill>
              </a:rPr>
              <a:t>Authorization of this service should be combined with a referral to VR. </a:t>
            </a:r>
          </a:p>
          <a:p>
            <a:pPr marL="457200" lvl="0" indent="-355600" rtl="0">
              <a:lnSpc>
                <a:spcPct val="115000"/>
              </a:lnSpc>
              <a:spcBef>
                <a:spcPts val="0"/>
              </a:spcBef>
              <a:buClr>
                <a:srgbClr val="000000"/>
              </a:buClr>
              <a:buSzPct val="100000"/>
            </a:pPr>
            <a:r>
              <a:rPr lang="en-US" sz="2000">
                <a:solidFill>
                  <a:srgbClr val="000000"/>
                </a:solidFill>
              </a:rPr>
              <a:t>This service is intended to enhance and streamline the services provided by Vocational Rehabilitation.</a:t>
            </a:r>
          </a:p>
          <a:p>
            <a:pPr marL="457200" lvl="0" indent="-355600" rtl="0">
              <a:lnSpc>
                <a:spcPct val="115000"/>
              </a:lnSpc>
              <a:spcBef>
                <a:spcPts val="0"/>
              </a:spcBef>
              <a:buClr>
                <a:srgbClr val="000000"/>
              </a:buClr>
              <a:buSzPct val="100000"/>
            </a:pPr>
            <a:r>
              <a:rPr lang="en-US" sz="2000">
                <a:solidFill>
                  <a:srgbClr val="000000"/>
                </a:solidFill>
              </a:rPr>
              <a:t>The individual must have an employment related goal in the ISP and Career Development Plan, and have an interest in obtaining competitive integrated employment within the year.</a:t>
            </a:r>
          </a:p>
          <a:p>
            <a:pPr marL="0" lvl="0" indent="-69850" rtl="0">
              <a:lnSpc>
                <a:spcPct val="115000"/>
              </a:lnSpc>
              <a:spcBef>
                <a:spcPts val="0"/>
              </a:spcBef>
              <a:buClr>
                <a:schemeClr val="dk1"/>
              </a:buClr>
              <a:buSzPct val="55000"/>
              <a:buFont typeface="Arial"/>
              <a:buNone/>
            </a:pPr>
            <a:endParaRPr sz="2000">
              <a:solidFill>
                <a:srgbClr val="000000"/>
              </a:solidFill>
            </a:endParaRPr>
          </a:p>
          <a:p>
            <a:pPr lvl="0">
              <a:spcBef>
                <a:spcPts val="0"/>
              </a:spcBef>
              <a:buNone/>
            </a:pPr>
            <a:endParaRPr/>
          </a:p>
        </p:txBody>
      </p:sp>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Shape 307"/>
          <p:cNvSpPr txBox="1">
            <a:spLocks noGrp="1"/>
          </p:cNvSpPr>
          <p:nvPr>
            <p:ph type="title"/>
          </p:nvPr>
        </p:nvSpPr>
        <p:spPr>
          <a:xfrm>
            <a:off x="311704" y="309399"/>
            <a:ext cx="8520600" cy="943200"/>
          </a:xfrm>
          <a:prstGeom prst="rect">
            <a:avLst/>
          </a:prstGeom>
        </p:spPr>
        <p:txBody>
          <a:bodyPr lIns="91425" tIns="91425" rIns="91425" bIns="91425" anchor="t" anchorCtr="0">
            <a:noAutofit/>
          </a:bodyPr>
          <a:lstStyle/>
          <a:p>
            <a:pPr lvl="0">
              <a:spcBef>
                <a:spcPts val="0"/>
              </a:spcBef>
              <a:buNone/>
            </a:pPr>
            <a:r>
              <a:rPr lang="en-US"/>
              <a:t>Discovery (cont.)</a:t>
            </a:r>
          </a:p>
        </p:txBody>
      </p:sp>
      <p:sp>
        <p:nvSpPr>
          <p:cNvPr id="308" name="Shape 308"/>
          <p:cNvSpPr txBox="1">
            <a:spLocks noGrp="1"/>
          </p:cNvSpPr>
          <p:nvPr>
            <p:ph type="body" idx="1"/>
          </p:nvPr>
        </p:nvSpPr>
        <p:spPr>
          <a:xfrm>
            <a:off x="127149" y="1120473"/>
            <a:ext cx="8775600" cy="5212200"/>
          </a:xfrm>
          <a:prstGeom prst="rect">
            <a:avLst/>
          </a:prstGeom>
        </p:spPr>
        <p:txBody>
          <a:bodyPr lIns="91425" tIns="91425" rIns="91425" bIns="91425" anchor="t" anchorCtr="0">
            <a:noAutofit/>
          </a:bodyPr>
          <a:lstStyle/>
          <a:p>
            <a:pPr marL="457200" lvl="0" indent="-355600" rtl="0">
              <a:lnSpc>
                <a:spcPct val="115000"/>
              </a:lnSpc>
              <a:spcBef>
                <a:spcPts val="0"/>
              </a:spcBef>
              <a:buClr>
                <a:srgbClr val="000000"/>
              </a:buClr>
              <a:buSzPct val="100000"/>
            </a:pPr>
            <a:r>
              <a:rPr lang="en-US" sz="2000">
                <a:solidFill>
                  <a:srgbClr val="000000"/>
                </a:solidFill>
              </a:rPr>
              <a:t>Required outcome is a discovery profile completed by the Discovery provider.</a:t>
            </a:r>
          </a:p>
          <a:p>
            <a:pPr marL="457200" lvl="0" indent="-355600" rtl="0">
              <a:lnSpc>
                <a:spcPct val="115000"/>
              </a:lnSpc>
              <a:spcBef>
                <a:spcPts val="0"/>
              </a:spcBef>
              <a:buClr>
                <a:srgbClr val="000000"/>
              </a:buClr>
              <a:buSzPct val="100000"/>
            </a:pPr>
            <a:r>
              <a:rPr lang="en-US" sz="2000">
                <a:solidFill>
                  <a:srgbClr val="000000"/>
                </a:solidFill>
              </a:rPr>
              <a:t>Other requirements may be written into the Career Development Plan or Service Agreement. </a:t>
            </a:r>
          </a:p>
          <a:p>
            <a:pPr marL="457200" lvl="0" indent="-355600" rtl="0">
              <a:lnSpc>
                <a:spcPct val="115000"/>
              </a:lnSpc>
              <a:spcBef>
                <a:spcPts val="0"/>
              </a:spcBef>
              <a:buSzPct val="100000"/>
            </a:pPr>
            <a:r>
              <a:rPr lang="en-US" sz="2000"/>
              <a:t>As an outcome based service, can be used in combination with other hourly-based services.</a:t>
            </a:r>
          </a:p>
          <a:p>
            <a:pPr marL="457200" lvl="0" indent="-355600" rtl="0">
              <a:lnSpc>
                <a:spcPct val="115000"/>
              </a:lnSpc>
              <a:spcBef>
                <a:spcPts val="0"/>
              </a:spcBef>
              <a:buClr>
                <a:srgbClr val="000000"/>
              </a:buClr>
              <a:buSzPct val="100000"/>
            </a:pPr>
            <a:r>
              <a:rPr lang="en-US" sz="2000">
                <a:solidFill>
                  <a:srgbClr val="000000"/>
                </a:solidFill>
              </a:rPr>
              <a:t>Discovery must be completed within a three month period. An additional three months may be authorized in certain circumstances. </a:t>
            </a:r>
          </a:p>
          <a:p>
            <a:pPr marL="457200" lvl="0" indent="-355600" rtl="0">
              <a:lnSpc>
                <a:spcPct val="115000"/>
              </a:lnSpc>
              <a:spcBef>
                <a:spcPts val="0"/>
              </a:spcBef>
              <a:buClr>
                <a:srgbClr val="000000"/>
              </a:buClr>
              <a:buSzPct val="100000"/>
            </a:pPr>
            <a:r>
              <a:rPr lang="en-US" sz="2000">
                <a:solidFill>
                  <a:srgbClr val="000000"/>
                </a:solidFill>
              </a:rPr>
              <a:t>Whether to use Discovery can be made in consultation with a VR Counselor; however, the decision is ultimately up to the person and his or her support team and authorized by the Service Coordinator or Personal Agent. </a:t>
            </a:r>
          </a:p>
          <a:p>
            <a:pPr marL="0" lvl="0" indent="0" rtl="0">
              <a:lnSpc>
                <a:spcPct val="115000"/>
              </a:lnSpc>
              <a:spcBef>
                <a:spcPts val="0"/>
              </a:spcBef>
              <a:buNone/>
            </a:pPr>
            <a:endParaRPr sz="2000">
              <a:solidFill>
                <a:srgbClr val="000000"/>
              </a:solidFill>
            </a:endParaRPr>
          </a:p>
          <a:p>
            <a:pPr marL="0" lvl="0" indent="0" rtl="0">
              <a:lnSpc>
                <a:spcPct val="115000"/>
              </a:lnSpc>
              <a:spcBef>
                <a:spcPts val="0"/>
              </a:spcBef>
              <a:buNone/>
            </a:pPr>
            <a:r>
              <a:rPr lang="en-US" sz="2000">
                <a:solidFill>
                  <a:srgbClr val="000000"/>
                </a:solidFill>
              </a:rPr>
              <a:t>ODDS is currently working with stakeholders to develop additional guidance regarding best practices for the Discovery service.</a:t>
            </a:r>
          </a:p>
          <a:p>
            <a:pPr marL="0" lvl="0" indent="-69850" rtl="0">
              <a:lnSpc>
                <a:spcPct val="115000"/>
              </a:lnSpc>
              <a:spcBef>
                <a:spcPts val="0"/>
              </a:spcBef>
              <a:buClr>
                <a:schemeClr val="dk1"/>
              </a:buClr>
              <a:buSzPct val="55000"/>
              <a:buFont typeface="Arial"/>
              <a:buNone/>
            </a:pPr>
            <a:endParaRPr sz="2000">
              <a:solidFill>
                <a:srgbClr val="000000"/>
              </a:solidFill>
            </a:endParaRPr>
          </a:p>
          <a:p>
            <a:pPr marL="0" lvl="0" indent="-69850" rtl="0">
              <a:lnSpc>
                <a:spcPct val="115000"/>
              </a:lnSpc>
              <a:spcBef>
                <a:spcPts val="0"/>
              </a:spcBef>
              <a:buClr>
                <a:schemeClr val="dk1"/>
              </a:buClr>
              <a:buSzPct val="55000"/>
              <a:buFont typeface="Arial"/>
              <a:buNone/>
            </a:pPr>
            <a:endParaRPr sz="2000">
              <a:solidFill>
                <a:srgbClr val="000000"/>
              </a:solidFill>
            </a:endParaRP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grpSp>
        <p:nvGrpSpPr>
          <p:cNvPr id="109" name="Shape 109"/>
          <p:cNvGrpSpPr/>
          <p:nvPr/>
        </p:nvGrpSpPr>
        <p:grpSpPr>
          <a:xfrm>
            <a:off x="5704001" y="1812331"/>
            <a:ext cx="2421205" cy="2143938"/>
            <a:chOff x="5172577" y="1759338"/>
            <a:chExt cx="1430211" cy="1936361"/>
          </a:xfrm>
        </p:grpSpPr>
        <p:pic>
          <p:nvPicPr>
            <p:cNvPr id="110" name="Shape 110"/>
            <p:cNvPicPr preferRelativeResize="0"/>
            <p:nvPr/>
          </p:nvPicPr>
          <p:blipFill rotWithShape="1">
            <a:blip r:embed="rId3">
              <a:alphaModFix/>
            </a:blip>
            <a:srcRect/>
            <a:stretch/>
          </p:blipFill>
          <p:spPr>
            <a:xfrm rot="10800000">
              <a:off x="5172577" y="1759338"/>
              <a:ext cx="1430211" cy="1936361"/>
            </a:xfrm>
            <a:prstGeom prst="rect">
              <a:avLst/>
            </a:prstGeom>
            <a:noFill/>
            <a:ln>
              <a:noFill/>
            </a:ln>
          </p:spPr>
        </p:pic>
        <p:sp>
          <p:nvSpPr>
            <p:cNvPr id="111" name="Shape 111"/>
            <p:cNvSpPr txBox="1"/>
            <p:nvPr/>
          </p:nvSpPr>
          <p:spPr>
            <a:xfrm>
              <a:off x="5248796" y="1956631"/>
              <a:ext cx="1295693" cy="98477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600" b="0" i="0" u="none" strike="noStrike" cap="none">
                  <a:solidFill>
                    <a:schemeClr val="dk1"/>
                  </a:solidFill>
                  <a:latin typeface="Times New Roman"/>
                  <a:ea typeface="Times New Roman"/>
                  <a:cs typeface="Times New Roman"/>
                  <a:sym typeface="Times New Roman"/>
                </a:rPr>
                <a:t>Employment</a:t>
              </a:r>
            </a:p>
            <a:p>
              <a:pPr marL="0" marR="0" lvl="0" indent="0" algn="ctr" rtl="0">
                <a:spcBef>
                  <a:spcPts val="0"/>
                </a:spcBef>
                <a:buNone/>
              </a:pPr>
              <a:endParaRPr sz="400" b="0" i="0" u="none" strike="noStrike" cap="none">
                <a:solidFill>
                  <a:schemeClr val="dk1"/>
                </a:solidFill>
                <a:latin typeface="Times New Roman"/>
                <a:ea typeface="Times New Roman"/>
                <a:cs typeface="Times New Roman"/>
                <a:sym typeface="Times New Roman"/>
              </a:endParaRPr>
            </a:p>
            <a:p>
              <a:pPr marL="0" marR="0" lvl="0" indent="0" algn="ctr" rtl="0">
                <a:spcBef>
                  <a:spcPts val="0"/>
                </a:spcBef>
                <a:buSzPct val="25000"/>
                <a:buNone/>
              </a:pPr>
              <a:r>
                <a:rPr lang="en-US" sz="1600" b="0" i="0" u="none" strike="noStrike" cap="none">
                  <a:solidFill>
                    <a:schemeClr val="dk1"/>
                  </a:solidFill>
                  <a:latin typeface="Times New Roman"/>
                  <a:ea typeface="Times New Roman"/>
                  <a:cs typeface="Times New Roman"/>
                  <a:sym typeface="Times New Roman"/>
                </a:rPr>
                <a:t> First</a:t>
              </a:r>
            </a:p>
            <a:p>
              <a:pPr marL="0" marR="0" lvl="0" indent="0" algn="ctr" rtl="0">
                <a:spcBef>
                  <a:spcPts val="0"/>
                </a:spcBef>
                <a:buNone/>
              </a:pPr>
              <a:endParaRPr sz="600" b="0" i="0" u="none" strike="noStrike" cap="none">
                <a:solidFill>
                  <a:schemeClr val="dk1"/>
                </a:solidFill>
                <a:latin typeface="Times New Roman"/>
                <a:ea typeface="Times New Roman"/>
                <a:cs typeface="Times New Roman"/>
                <a:sym typeface="Times New Roman"/>
              </a:endParaRPr>
            </a:p>
            <a:p>
              <a:pPr marL="0" marR="0" lvl="0" indent="0" algn="ctr" rtl="0">
                <a:spcBef>
                  <a:spcPts val="0"/>
                </a:spcBef>
                <a:buSzPct val="25000"/>
                <a:buNone/>
              </a:pPr>
              <a:r>
                <a:rPr lang="en-US" sz="1600" b="0" i="0" u="none" strike="noStrike" cap="none">
                  <a:solidFill>
                    <a:schemeClr val="dk1"/>
                  </a:solidFill>
                  <a:latin typeface="Times New Roman"/>
                  <a:ea typeface="Times New Roman"/>
                  <a:cs typeface="Times New Roman"/>
                  <a:sym typeface="Times New Roman"/>
                </a:rPr>
                <a:t>Policy</a:t>
              </a:r>
            </a:p>
          </p:txBody>
        </p:sp>
      </p:grpSp>
      <p:grpSp>
        <p:nvGrpSpPr>
          <p:cNvPr id="112" name="Shape 112"/>
          <p:cNvGrpSpPr/>
          <p:nvPr/>
        </p:nvGrpSpPr>
        <p:grpSpPr>
          <a:xfrm>
            <a:off x="3282639" y="1790004"/>
            <a:ext cx="2956864" cy="1788015"/>
            <a:chOff x="2990850" y="1149787"/>
            <a:chExt cx="3048000" cy="2180773"/>
          </a:xfrm>
        </p:grpSpPr>
        <p:pic>
          <p:nvPicPr>
            <p:cNvPr id="113" name="Shape 113"/>
            <p:cNvPicPr preferRelativeResize="0"/>
            <p:nvPr/>
          </p:nvPicPr>
          <p:blipFill rotWithShape="1">
            <a:blip r:embed="rId4">
              <a:alphaModFix/>
            </a:blip>
            <a:srcRect/>
            <a:stretch/>
          </p:blipFill>
          <p:spPr>
            <a:xfrm rot="5400000">
              <a:off x="3424463" y="716173"/>
              <a:ext cx="2180773" cy="3048000"/>
            </a:xfrm>
            <a:prstGeom prst="rect">
              <a:avLst/>
            </a:prstGeom>
            <a:noFill/>
            <a:ln>
              <a:noFill/>
            </a:ln>
          </p:spPr>
        </p:pic>
        <p:sp>
          <p:nvSpPr>
            <p:cNvPr id="114" name="Shape 114"/>
            <p:cNvSpPr txBox="1"/>
            <p:nvPr/>
          </p:nvSpPr>
          <p:spPr>
            <a:xfrm>
              <a:off x="3642603" y="1802935"/>
              <a:ext cx="1846634" cy="833442"/>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600" b="0" i="0" u="none" strike="noStrike" cap="none" dirty="0">
                  <a:solidFill>
                    <a:schemeClr val="dk1"/>
                  </a:solidFill>
                  <a:latin typeface="Times New Roman"/>
                  <a:ea typeface="Times New Roman"/>
                  <a:cs typeface="Times New Roman"/>
                  <a:sym typeface="Times New Roman"/>
                </a:rPr>
                <a:t>CMS Waiver Expectations</a:t>
              </a:r>
            </a:p>
          </p:txBody>
        </p:sp>
      </p:grpSp>
      <p:grpSp>
        <p:nvGrpSpPr>
          <p:cNvPr id="115" name="Shape 115"/>
          <p:cNvGrpSpPr/>
          <p:nvPr/>
        </p:nvGrpSpPr>
        <p:grpSpPr>
          <a:xfrm>
            <a:off x="1456793" y="1772841"/>
            <a:ext cx="2333535" cy="2222904"/>
            <a:chOff x="1066881" y="1916282"/>
            <a:chExt cx="2038200" cy="2760000"/>
          </a:xfrm>
        </p:grpSpPr>
        <p:pic>
          <p:nvPicPr>
            <p:cNvPr id="116" name="Shape 116"/>
            <p:cNvPicPr preferRelativeResize="0"/>
            <p:nvPr/>
          </p:nvPicPr>
          <p:blipFill rotWithShape="1">
            <a:blip r:embed="rId5">
              <a:alphaModFix/>
            </a:blip>
            <a:srcRect/>
            <a:stretch/>
          </p:blipFill>
          <p:spPr>
            <a:xfrm rot="10800000">
              <a:off x="1066881" y="1916282"/>
              <a:ext cx="2038200" cy="2760000"/>
            </a:xfrm>
            <a:prstGeom prst="rect">
              <a:avLst/>
            </a:prstGeom>
            <a:noFill/>
            <a:ln>
              <a:noFill/>
            </a:ln>
          </p:spPr>
        </p:pic>
        <p:sp>
          <p:nvSpPr>
            <p:cNvPr id="117" name="Shape 117"/>
            <p:cNvSpPr txBox="1"/>
            <p:nvPr/>
          </p:nvSpPr>
          <p:spPr>
            <a:xfrm>
              <a:off x="1253659" y="2163494"/>
              <a:ext cx="1641900" cy="19062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600" b="0" i="0" u="none" strike="noStrike" cap="none" dirty="0">
                  <a:solidFill>
                    <a:schemeClr val="dk1"/>
                  </a:solidFill>
                  <a:latin typeface="Times New Roman"/>
                  <a:ea typeface="Times New Roman"/>
                  <a:cs typeface="Times New Roman"/>
                  <a:sym typeface="Times New Roman"/>
                </a:rPr>
                <a:t>Executive Order </a:t>
              </a:r>
            </a:p>
            <a:p>
              <a:pPr marL="0" marR="0" lvl="0" indent="0" algn="ctr" rtl="0">
                <a:spcBef>
                  <a:spcPts val="0"/>
                </a:spcBef>
                <a:buSzPct val="25000"/>
                <a:buNone/>
              </a:pPr>
              <a:r>
                <a:rPr lang="en-US" sz="1600" b="0" i="0" u="none" strike="noStrike" cap="none" dirty="0">
                  <a:solidFill>
                    <a:schemeClr val="dk1"/>
                  </a:solidFill>
                  <a:latin typeface="Times New Roman"/>
                  <a:ea typeface="Times New Roman"/>
                  <a:cs typeface="Times New Roman"/>
                  <a:sym typeface="Times New Roman"/>
                </a:rPr>
                <a:t>15</a:t>
              </a:r>
              <a:r>
                <a:rPr lang="en-US" sz="1600" dirty="0">
                  <a:solidFill>
                    <a:schemeClr val="dk1"/>
                  </a:solidFill>
                  <a:latin typeface="Times New Roman"/>
                  <a:ea typeface="Times New Roman"/>
                  <a:cs typeface="Times New Roman"/>
                  <a:sym typeface="Times New Roman"/>
                </a:rPr>
                <a:t>-</a:t>
              </a:r>
              <a:r>
                <a:rPr lang="en-US" sz="1600" b="0" i="0" u="none" strike="noStrike" cap="none" dirty="0">
                  <a:solidFill>
                    <a:schemeClr val="dk1"/>
                  </a:solidFill>
                  <a:latin typeface="Times New Roman"/>
                  <a:ea typeface="Times New Roman"/>
                  <a:cs typeface="Times New Roman"/>
                  <a:sym typeface="Times New Roman"/>
                </a:rPr>
                <a:t>01</a:t>
              </a:r>
            </a:p>
            <a:p>
              <a:pPr marL="0" marR="0" lvl="0" indent="0" algn="ctr" rtl="0">
                <a:spcBef>
                  <a:spcPts val="0"/>
                </a:spcBef>
                <a:buSzPct val="25000"/>
                <a:buNone/>
              </a:pPr>
              <a:r>
                <a:rPr lang="en-US" sz="1600" dirty="0">
                  <a:solidFill>
                    <a:schemeClr val="dk1"/>
                  </a:solidFill>
                  <a:latin typeface="Times New Roman"/>
                  <a:ea typeface="Times New Roman"/>
                  <a:cs typeface="Times New Roman"/>
                  <a:sym typeface="Times New Roman"/>
                </a:rPr>
                <a:t>&amp; </a:t>
              </a:r>
            </a:p>
            <a:p>
              <a:pPr marL="0" marR="0" lvl="0" indent="0" algn="ctr" rtl="0">
                <a:spcBef>
                  <a:spcPts val="0"/>
                </a:spcBef>
                <a:buSzPct val="25000"/>
                <a:buNone/>
              </a:pPr>
              <a:r>
                <a:rPr lang="en-US" sz="1600" b="0" i="0" u="none" strike="noStrike" cap="none" dirty="0">
                  <a:solidFill>
                    <a:schemeClr val="dk1"/>
                  </a:solidFill>
                  <a:latin typeface="Times New Roman"/>
                  <a:ea typeface="Times New Roman"/>
                  <a:cs typeface="Times New Roman"/>
                  <a:sym typeface="Times New Roman"/>
                </a:rPr>
                <a:t>I</a:t>
              </a:r>
              <a:r>
                <a:rPr lang="en-US" sz="1600" dirty="0">
                  <a:solidFill>
                    <a:schemeClr val="dk1"/>
                  </a:solidFill>
                  <a:latin typeface="Times New Roman"/>
                  <a:ea typeface="Times New Roman"/>
                  <a:cs typeface="Times New Roman"/>
                  <a:sym typeface="Times New Roman"/>
                </a:rPr>
                <a:t>ntegrated Employment </a:t>
              </a:r>
            </a:p>
            <a:p>
              <a:pPr marL="0" marR="0" lvl="0" indent="0" algn="ctr" rtl="0">
                <a:spcBef>
                  <a:spcPts val="0"/>
                </a:spcBef>
                <a:buSzPct val="25000"/>
                <a:buNone/>
              </a:pPr>
              <a:r>
                <a:rPr lang="en-US" sz="1600" dirty="0">
                  <a:solidFill>
                    <a:schemeClr val="dk1"/>
                  </a:solidFill>
                  <a:latin typeface="Times New Roman"/>
                  <a:ea typeface="Times New Roman"/>
                  <a:cs typeface="Times New Roman"/>
                  <a:sym typeface="Times New Roman"/>
                </a:rPr>
                <a:t>Plan</a:t>
              </a:r>
            </a:p>
          </p:txBody>
        </p:sp>
      </p:grpSp>
      <p:grpSp>
        <p:nvGrpSpPr>
          <p:cNvPr id="118" name="Shape 118"/>
          <p:cNvGrpSpPr/>
          <p:nvPr/>
        </p:nvGrpSpPr>
        <p:grpSpPr>
          <a:xfrm>
            <a:off x="1481786" y="3580054"/>
            <a:ext cx="2874748" cy="1985991"/>
            <a:chOff x="1064567" y="3278849"/>
            <a:chExt cx="2566052" cy="2131349"/>
          </a:xfrm>
        </p:grpSpPr>
        <p:pic>
          <p:nvPicPr>
            <p:cNvPr id="119" name="Shape 119"/>
            <p:cNvPicPr preferRelativeResize="0"/>
            <p:nvPr/>
          </p:nvPicPr>
          <p:blipFill rotWithShape="1">
            <a:blip r:embed="rId6">
              <a:alphaModFix/>
            </a:blip>
            <a:srcRect/>
            <a:stretch/>
          </p:blipFill>
          <p:spPr>
            <a:xfrm rot="5400000">
              <a:off x="1283034" y="3062614"/>
              <a:ext cx="2131349" cy="2563820"/>
            </a:xfrm>
            <a:prstGeom prst="rect">
              <a:avLst/>
            </a:prstGeom>
            <a:noFill/>
            <a:ln>
              <a:noFill/>
            </a:ln>
          </p:spPr>
        </p:pic>
        <p:sp>
          <p:nvSpPr>
            <p:cNvPr id="120" name="Shape 120"/>
            <p:cNvSpPr txBox="1"/>
            <p:nvPr/>
          </p:nvSpPr>
          <p:spPr>
            <a:xfrm>
              <a:off x="1064567" y="3978541"/>
              <a:ext cx="2038500" cy="11652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600" b="0" i="0" u="none" strike="noStrike" cap="none" dirty="0">
                  <a:solidFill>
                    <a:schemeClr val="dk1"/>
                  </a:solidFill>
                  <a:latin typeface="Times New Roman"/>
                  <a:ea typeface="Times New Roman"/>
                  <a:cs typeface="Times New Roman"/>
                  <a:sym typeface="Times New Roman"/>
                </a:rPr>
                <a:t>HCBS Integrated</a:t>
              </a:r>
            </a:p>
            <a:p>
              <a:pPr marL="0" marR="0" lvl="0" indent="0" algn="ctr" rtl="0">
                <a:spcBef>
                  <a:spcPts val="0"/>
                </a:spcBef>
                <a:buSzPct val="25000"/>
                <a:buNone/>
              </a:pPr>
              <a:r>
                <a:rPr lang="en-US" sz="1600" b="0" i="0" u="none" strike="noStrike" cap="none" dirty="0">
                  <a:solidFill>
                    <a:schemeClr val="dk1"/>
                  </a:solidFill>
                  <a:latin typeface="Times New Roman"/>
                  <a:ea typeface="Times New Roman"/>
                  <a:cs typeface="Times New Roman"/>
                  <a:sym typeface="Times New Roman"/>
                </a:rPr>
                <a:t>Setting Regulations</a:t>
              </a:r>
            </a:p>
          </p:txBody>
        </p:sp>
      </p:grpSp>
      <p:grpSp>
        <p:nvGrpSpPr>
          <p:cNvPr id="121" name="Shape 121"/>
          <p:cNvGrpSpPr/>
          <p:nvPr/>
        </p:nvGrpSpPr>
        <p:grpSpPr>
          <a:xfrm>
            <a:off x="3790348" y="3005074"/>
            <a:ext cx="2023673" cy="2560728"/>
            <a:chOff x="3093863" y="2667000"/>
            <a:chExt cx="2038349" cy="2760000"/>
          </a:xfrm>
        </p:grpSpPr>
        <p:pic>
          <p:nvPicPr>
            <p:cNvPr id="122" name="Shape 122"/>
            <p:cNvPicPr preferRelativeResize="0"/>
            <p:nvPr/>
          </p:nvPicPr>
          <p:blipFill rotWithShape="1">
            <a:blip r:embed="rId7">
              <a:alphaModFix/>
            </a:blip>
            <a:srcRect/>
            <a:stretch/>
          </p:blipFill>
          <p:spPr>
            <a:xfrm>
              <a:off x="3093863" y="2667000"/>
              <a:ext cx="2038349" cy="2760000"/>
            </a:xfrm>
            <a:prstGeom prst="rect">
              <a:avLst/>
            </a:prstGeom>
            <a:noFill/>
            <a:ln>
              <a:noFill/>
            </a:ln>
          </p:spPr>
        </p:pic>
        <p:sp>
          <p:nvSpPr>
            <p:cNvPr id="123" name="Shape 123"/>
            <p:cNvSpPr txBox="1"/>
            <p:nvPr/>
          </p:nvSpPr>
          <p:spPr>
            <a:xfrm>
              <a:off x="3388997" y="3909452"/>
              <a:ext cx="1448100" cy="4824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600" b="0" i="0" u="none" strike="noStrike" cap="none">
                  <a:solidFill>
                    <a:schemeClr val="dk1"/>
                  </a:solidFill>
                  <a:latin typeface="Times New Roman"/>
                  <a:ea typeface="Times New Roman"/>
                  <a:cs typeface="Times New Roman"/>
                  <a:sym typeface="Times New Roman"/>
                </a:rPr>
                <a:t>W.I.O.A.</a:t>
              </a:r>
            </a:p>
          </p:txBody>
        </p:sp>
      </p:grpSp>
      <p:grpSp>
        <p:nvGrpSpPr>
          <p:cNvPr id="124" name="Shape 124"/>
          <p:cNvGrpSpPr/>
          <p:nvPr/>
        </p:nvGrpSpPr>
        <p:grpSpPr>
          <a:xfrm>
            <a:off x="5236536" y="3482621"/>
            <a:ext cx="2884884" cy="2096196"/>
            <a:chOff x="4572009" y="3276651"/>
            <a:chExt cx="3266399" cy="2689500"/>
          </a:xfrm>
        </p:grpSpPr>
        <p:pic>
          <p:nvPicPr>
            <p:cNvPr id="125" name="Shape 125"/>
            <p:cNvPicPr preferRelativeResize="0"/>
            <p:nvPr/>
          </p:nvPicPr>
          <p:blipFill rotWithShape="1">
            <a:blip r:embed="rId8">
              <a:alphaModFix/>
            </a:blip>
            <a:srcRect/>
            <a:stretch/>
          </p:blipFill>
          <p:spPr>
            <a:xfrm rot="-5400000">
              <a:off x="4860459" y="2988201"/>
              <a:ext cx="2689500" cy="3266399"/>
            </a:xfrm>
            <a:prstGeom prst="rect">
              <a:avLst/>
            </a:prstGeom>
            <a:noFill/>
            <a:ln>
              <a:noFill/>
            </a:ln>
          </p:spPr>
        </p:pic>
        <p:sp>
          <p:nvSpPr>
            <p:cNvPr id="126" name="Shape 126"/>
            <p:cNvSpPr txBox="1"/>
            <p:nvPr/>
          </p:nvSpPr>
          <p:spPr>
            <a:xfrm>
              <a:off x="5622726" y="3964369"/>
              <a:ext cx="1812900" cy="9978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600" b="0" i="0" u="none" strike="noStrike" cap="none">
                  <a:solidFill>
                    <a:schemeClr val="dk1"/>
                  </a:solidFill>
                  <a:latin typeface="Times New Roman"/>
                  <a:ea typeface="Times New Roman"/>
                  <a:cs typeface="Times New Roman"/>
                  <a:sym typeface="Times New Roman"/>
                </a:rPr>
                <a:t>Lawsuit</a:t>
              </a:r>
            </a:p>
            <a:p>
              <a:pPr marL="0" marR="0" lvl="0" indent="0" algn="ctr" rtl="0">
                <a:spcBef>
                  <a:spcPts val="0"/>
                </a:spcBef>
                <a:buSzPct val="25000"/>
                <a:buNone/>
              </a:pPr>
              <a:r>
                <a:rPr lang="en-US" sz="1600" b="0" i="0" u="none" strike="noStrike" cap="none">
                  <a:solidFill>
                    <a:schemeClr val="dk1"/>
                  </a:solidFill>
                  <a:latin typeface="Times New Roman"/>
                  <a:ea typeface="Times New Roman"/>
                  <a:cs typeface="Times New Roman"/>
                  <a:sym typeface="Times New Roman"/>
                </a:rPr>
                <a:t>Settlement &amp; ADA  </a:t>
              </a:r>
            </a:p>
          </p:txBody>
        </p:sp>
      </p:grpSp>
      <p:sp>
        <p:nvSpPr>
          <p:cNvPr id="127" name="Shape 127"/>
          <p:cNvSpPr txBox="1">
            <a:spLocks noGrp="1"/>
          </p:cNvSpPr>
          <p:nvPr>
            <p:ph type="title"/>
          </p:nvPr>
        </p:nvSpPr>
        <p:spPr>
          <a:xfrm>
            <a:off x="311704" y="593374"/>
            <a:ext cx="8520600" cy="943200"/>
          </a:xfrm>
          <a:prstGeom prst="rect">
            <a:avLst/>
          </a:prstGeom>
        </p:spPr>
        <p:txBody>
          <a:bodyPr lIns="91425" tIns="91425" rIns="91425" bIns="91425" anchor="t" anchorCtr="0">
            <a:noAutofit/>
          </a:bodyPr>
          <a:lstStyle/>
          <a:p>
            <a:pPr lvl="0" algn="ctr" rtl="0">
              <a:spcBef>
                <a:spcPts val="0"/>
              </a:spcBef>
              <a:buNone/>
            </a:pPr>
            <a:r>
              <a:rPr lang="en-US" sz="2800"/>
              <a:t>Overview of changes impacting </a:t>
            </a:r>
          </a:p>
          <a:p>
            <a:pPr lvl="0" algn="ctr" rtl="0">
              <a:spcBef>
                <a:spcPts val="0"/>
              </a:spcBef>
              <a:buNone/>
            </a:pPr>
            <a:r>
              <a:rPr lang="en-US" sz="2800"/>
              <a:t>employment and day services</a:t>
            </a:r>
          </a:p>
        </p:txBody>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Shape 314"/>
          <p:cNvSpPr txBox="1">
            <a:spLocks noGrp="1"/>
          </p:cNvSpPr>
          <p:nvPr>
            <p:ph type="title"/>
          </p:nvPr>
        </p:nvSpPr>
        <p:spPr>
          <a:xfrm>
            <a:off x="311700" y="593375"/>
            <a:ext cx="8520600" cy="1422900"/>
          </a:xfrm>
          <a:prstGeom prst="rect">
            <a:avLst/>
          </a:prstGeom>
        </p:spPr>
        <p:txBody>
          <a:bodyPr lIns="91425" tIns="91425" rIns="91425" bIns="91425" anchor="t" anchorCtr="0">
            <a:noAutofit/>
          </a:bodyPr>
          <a:lstStyle/>
          <a:p>
            <a:pPr lvl="0">
              <a:spcBef>
                <a:spcPts val="0"/>
              </a:spcBef>
              <a:buNone/>
            </a:pPr>
            <a:r>
              <a:rPr lang="en-US"/>
              <a:t>Discovery</a:t>
            </a:r>
          </a:p>
          <a:p>
            <a:pPr lvl="0">
              <a:spcBef>
                <a:spcPts val="0"/>
              </a:spcBef>
              <a:buClr>
                <a:schemeClr val="dk1"/>
              </a:buClr>
              <a:buSzPct val="36666"/>
              <a:buFont typeface="Arial"/>
              <a:buNone/>
            </a:pPr>
            <a:r>
              <a:rPr lang="en-US" sz="3000"/>
              <a:t>For students eligible for services under I.D.E.A.</a:t>
            </a:r>
          </a:p>
        </p:txBody>
      </p:sp>
      <p:sp>
        <p:nvSpPr>
          <p:cNvPr id="315" name="Shape 315"/>
          <p:cNvSpPr txBox="1">
            <a:spLocks noGrp="1"/>
          </p:cNvSpPr>
          <p:nvPr>
            <p:ph type="body" idx="1"/>
          </p:nvPr>
        </p:nvSpPr>
        <p:spPr>
          <a:xfrm>
            <a:off x="311700" y="2195601"/>
            <a:ext cx="8520600" cy="3820200"/>
          </a:xfrm>
          <a:prstGeom prst="rect">
            <a:avLst/>
          </a:prstGeom>
        </p:spPr>
        <p:txBody>
          <a:bodyPr lIns="91425" tIns="91425" rIns="91425" bIns="91425" anchor="t" anchorCtr="0">
            <a:noAutofit/>
          </a:bodyPr>
          <a:lstStyle/>
          <a:p>
            <a:pPr marL="457200" lvl="0" indent="-355600" rtl="0">
              <a:lnSpc>
                <a:spcPct val="120000"/>
              </a:lnSpc>
              <a:spcBef>
                <a:spcPts val="0"/>
              </a:spcBef>
              <a:buClr>
                <a:srgbClr val="000000"/>
              </a:buClr>
              <a:buSzPct val="100000"/>
            </a:pPr>
            <a:r>
              <a:rPr lang="en-US" sz="2000">
                <a:solidFill>
                  <a:srgbClr val="000000"/>
                </a:solidFill>
              </a:rPr>
              <a:t>The person and his or her employment team must review all information available before making a recommendation regarding the use of the ODDS discovery service.</a:t>
            </a:r>
          </a:p>
          <a:p>
            <a:pPr marL="457200" lvl="0" indent="-355600" rtl="0">
              <a:lnSpc>
                <a:spcPct val="120000"/>
              </a:lnSpc>
              <a:spcBef>
                <a:spcPts val="0"/>
              </a:spcBef>
              <a:buClr>
                <a:srgbClr val="000000"/>
              </a:buClr>
              <a:buSzPct val="100000"/>
            </a:pPr>
            <a:r>
              <a:rPr lang="en-US" sz="2000">
                <a:solidFill>
                  <a:srgbClr val="000000"/>
                </a:solidFill>
              </a:rPr>
              <a:t>If extensive information is already available, it may make more sense to begin pursuing a job through VR job development instead of using discovery first. </a:t>
            </a:r>
          </a:p>
          <a:p>
            <a:pPr marL="457200" lvl="0" indent="-355600" rtl="0">
              <a:lnSpc>
                <a:spcPct val="120000"/>
              </a:lnSpc>
              <a:spcBef>
                <a:spcPts val="0"/>
              </a:spcBef>
              <a:buClr>
                <a:srgbClr val="000000"/>
              </a:buClr>
              <a:buSzPct val="100000"/>
            </a:pPr>
            <a:r>
              <a:rPr lang="en-US" sz="2000">
                <a:solidFill>
                  <a:srgbClr val="000000"/>
                </a:solidFill>
              </a:rPr>
              <a:t>Discovery is available when transition age individual has less than two years of eligibility for transition services under IDEA.</a:t>
            </a:r>
          </a:p>
          <a:p>
            <a:pPr lvl="0">
              <a:spcBef>
                <a:spcPts val="0"/>
              </a:spcBef>
              <a:buNone/>
            </a:pPr>
            <a:endParaRPr sz="2000">
              <a:solidFill>
                <a:srgbClr val="000000"/>
              </a:solidFill>
            </a:endParaRPr>
          </a:p>
        </p:txBody>
      </p:sp>
    </p:spTree>
  </p:cSld>
  <p:clrMapOvr>
    <a:masterClrMapping/>
  </p:clrMapOvr>
  <p:transition spd="slow">
    <p:cu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sp>
        <p:nvSpPr>
          <p:cNvPr id="321" name="Shape 321"/>
          <p:cNvSpPr txBox="1">
            <a:spLocks noGrp="1"/>
          </p:cNvSpPr>
          <p:nvPr>
            <p:ph type="title"/>
          </p:nvPr>
        </p:nvSpPr>
        <p:spPr>
          <a:xfrm>
            <a:off x="311704" y="593374"/>
            <a:ext cx="8520599" cy="943199"/>
          </a:xfrm>
          <a:prstGeom prst="rect">
            <a:avLst/>
          </a:prstGeom>
        </p:spPr>
        <p:txBody>
          <a:bodyPr lIns="91425" tIns="91425" rIns="91425" bIns="91425" anchor="t" anchorCtr="0">
            <a:noAutofit/>
          </a:bodyPr>
          <a:lstStyle/>
          <a:p>
            <a:pPr lvl="0">
              <a:spcBef>
                <a:spcPts val="0"/>
              </a:spcBef>
              <a:buNone/>
            </a:pPr>
            <a:r>
              <a:rPr lang="en-US"/>
              <a:t>Small Group Supported Employment</a:t>
            </a:r>
          </a:p>
        </p:txBody>
      </p:sp>
      <p:sp>
        <p:nvSpPr>
          <p:cNvPr id="322" name="Shape 322"/>
          <p:cNvSpPr txBox="1">
            <a:spLocks noGrp="1"/>
          </p:cNvSpPr>
          <p:nvPr>
            <p:ph type="body" idx="1"/>
          </p:nvPr>
        </p:nvSpPr>
        <p:spPr>
          <a:xfrm>
            <a:off x="99300" y="2058825"/>
            <a:ext cx="8888400" cy="4685700"/>
          </a:xfrm>
          <a:prstGeom prst="rect">
            <a:avLst/>
          </a:prstGeom>
        </p:spPr>
        <p:txBody>
          <a:bodyPr lIns="91425" tIns="91425" rIns="91425" bIns="91425" anchor="t" anchorCtr="0">
            <a:noAutofit/>
          </a:bodyPr>
          <a:lstStyle/>
          <a:p>
            <a:pPr marL="457200" lvl="0" indent="-355600" rtl="0">
              <a:lnSpc>
                <a:spcPct val="115000"/>
              </a:lnSpc>
              <a:spcBef>
                <a:spcPts val="0"/>
              </a:spcBef>
              <a:buClr>
                <a:srgbClr val="000000"/>
              </a:buClr>
              <a:buSzPct val="100000"/>
            </a:pPr>
            <a:r>
              <a:rPr lang="en-US" sz="2000">
                <a:solidFill>
                  <a:srgbClr val="000000"/>
                </a:solidFill>
              </a:rPr>
              <a:t>Services &amp; training in regular business, industry &amp; community settings for groups of two (2) to eight (8) individuals with disabilities.</a:t>
            </a:r>
          </a:p>
          <a:p>
            <a:pPr marL="457200" lvl="0" indent="-355600" rtl="0">
              <a:lnSpc>
                <a:spcPct val="115000"/>
              </a:lnSpc>
              <a:spcBef>
                <a:spcPts val="0"/>
              </a:spcBef>
              <a:buClr>
                <a:srgbClr val="000000"/>
              </a:buClr>
              <a:buSzPct val="100000"/>
            </a:pPr>
            <a:r>
              <a:rPr lang="en-US" sz="2000">
                <a:solidFill>
                  <a:srgbClr val="000000"/>
                </a:solidFill>
              </a:rPr>
              <a:t>Must be provided in a manner that promotes integration into the work place &amp; interaction with people without disabilities in those work places.</a:t>
            </a:r>
          </a:p>
          <a:p>
            <a:pPr marL="457200" lvl="0" indent="-355600" rtl="0">
              <a:lnSpc>
                <a:spcPct val="115000"/>
              </a:lnSpc>
              <a:spcBef>
                <a:spcPts val="0"/>
              </a:spcBef>
              <a:buClr>
                <a:srgbClr val="000000"/>
              </a:buClr>
              <a:buSzPct val="100000"/>
            </a:pPr>
            <a:r>
              <a:rPr lang="en-US" sz="2000">
                <a:solidFill>
                  <a:srgbClr val="000000"/>
                </a:solidFill>
              </a:rPr>
              <a:t>Cannot be in a setting that is facility based or owned/controlled by a provider.</a:t>
            </a:r>
          </a:p>
          <a:p>
            <a:pPr marL="457200" lvl="0" indent="-355600" rtl="0">
              <a:lnSpc>
                <a:spcPct val="115000"/>
              </a:lnSpc>
              <a:spcBef>
                <a:spcPts val="0"/>
              </a:spcBef>
              <a:buClr>
                <a:srgbClr val="000000"/>
              </a:buClr>
              <a:buSzPct val="100000"/>
            </a:pPr>
            <a:r>
              <a:rPr lang="en-US" sz="2000">
                <a:solidFill>
                  <a:srgbClr val="000000"/>
                </a:solidFill>
              </a:rPr>
              <a:t>Wage Requirement: The individual earns minimum wage or better (but no less than the same wages/benefits paid to people who do not have disabilities for the same type of work).</a:t>
            </a:r>
          </a:p>
          <a:p>
            <a:pPr marL="457200" lvl="0" indent="-355600" rtl="0">
              <a:lnSpc>
                <a:spcPct val="115000"/>
              </a:lnSpc>
              <a:spcBef>
                <a:spcPts val="0"/>
              </a:spcBef>
              <a:buClr>
                <a:srgbClr val="000000"/>
              </a:buClr>
              <a:buSzPct val="100000"/>
            </a:pPr>
            <a:r>
              <a:rPr lang="en-US" sz="2000">
                <a:solidFill>
                  <a:srgbClr val="000000"/>
                </a:solidFill>
              </a:rPr>
              <a:t>May be combined with Job Coaching &amp; Employment Path Services. The total combination of services cannot exceed an average of 25 hours per week.</a:t>
            </a:r>
          </a:p>
          <a:p>
            <a:pPr lvl="0">
              <a:spcBef>
                <a:spcPts val="0"/>
              </a:spcBef>
              <a:buNone/>
            </a:pPr>
            <a:endParaRPr sz="2000">
              <a:solidFill>
                <a:srgbClr val="000000"/>
              </a:solidFill>
            </a:endParaRPr>
          </a:p>
        </p:txBody>
      </p:sp>
    </p:spTree>
  </p:cSld>
  <p:clrMapOvr>
    <a:masterClrMapping/>
  </p:clrMapOvr>
  <p:transition spd="slow">
    <p:cu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27"/>
        <p:cNvGrpSpPr/>
        <p:nvPr/>
      </p:nvGrpSpPr>
      <p:grpSpPr>
        <a:xfrm>
          <a:off x="0" y="0"/>
          <a:ext cx="0" cy="0"/>
          <a:chOff x="0" y="0"/>
          <a:chExt cx="0" cy="0"/>
        </a:xfrm>
      </p:grpSpPr>
      <p:sp>
        <p:nvSpPr>
          <p:cNvPr id="328" name="Shape 328"/>
          <p:cNvSpPr txBox="1">
            <a:spLocks noGrp="1"/>
          </p:cNvSpPr>
          <p:nvPr>
            <p:ph type="title"/>
          </p:nvPr>
        </p:nvSpPr>
        <p:spPr>
          <a:xfrm>
            <a:off x="311704" y="593374"/>
            <a:ext cx="8520599" cy="943199"/>
          </a:xfrm>
          <a:prstGeom prst="rect">
            <a:avLst/>
          </a:prstGeom>
        </p:spPr>
        <p:txBody>
          <a:bodyPr lIns="91425" tIns="91425" rIns="91425" bIns="91425" anchor="t" anchorCtr="0">
            <a:noAutofit/>
          </a:bodyPr>
          <a:lstStyle/>
          <a:p>
            <a:pPr lvl="0">
              <a:spcBef>
                <a:spcPts val="0"/>
              </a:spcBef>
              <a:buNone/>
            </a:pPr>
            <a:r>
              <a:rPr lang="en-US"/>
              <a:t>Employment Path Services</a:t>
            </a:r>
          </a:p>
        </p:txBody>
      </p:sp>
      <p:sp>
        <p:nvSpPr>
          <p:cNvPr id="329" name="Shape 329"/>
          <p:cNvSpPr txBox="1">
            <a:spLocks noGrp="1"/>
          </p:cNvSpPr>
          <p:nvPr>
            <p:ph type="body" idx="1"/>
          </p:nvPr>
        </p:nvSpPr>
        <p:spPr>
          <a:xfrm>
            <a:off x="311704" y="1688433"/>
            <a:ext cx="8520599" cy="4403700"/>
          </a:xfrm>
          <a:prstGeom prst="rect">
            <a:avLst/>
          </a:prstGeom>
        </p:spPr>
        <p:txBody>
          <a:bodyPr lIns="91425" tIns="91425" rIns="91425" bIns="91425" anchor="t" anchorCtr="0">
            <a:noAutofit/>
          </a:bodyPr>
          <a:lstStyle/>
          <a:p>
            <a:pPr marL="457200" lvl="0" indent="-355600" rtl="0">
              <a:lnSpc>
                <a:spcPct val="115000"/>
              </a:lnSpc>
              <a:spcBef>
                <a:spcPts val="0"/>
              </a:spcBef>
              <a:buClr>
                <a:srgbClr val="000000"/>
              </a:buClr>
              <a:buSzPct val="100000"/>
            </a:pPr>
            <a:r>
              <a:rPr lang="en-US" sz="2000">
                <a:solidFill>
                  <a:srgbClr val="000000"/>
                </a:solidFill>
              </a:rPr>
              <a:t>Support to explore employment or develop skills that can be used in competitive integrated job in the general workforce. Or improve an individual’s employability in the general workforce.</a:t>
            </a:r>
          </a:p>
          <a:p>
            <a:pPr marL="457200" lvl="0" indent="-355600" rtl="0">
              <a:lnSpc>
                <a:spcPct val="115000"/>
              </a:lnSpc>
              <a:spcBef>
                <a:spcPts val="0"/>
              </a:spcBef>
              <a:buClr>
                <a:srgbClr val="000000"/>
              </a:buClr>
              <a:buSzPct val="100000"/>
            </a:pPr>
            <a:r>
              <a:rPr lang="en-US" sz="2000">
                <a:solidFill>
                  <a:srgbClr val="000000"/>
                </a:solidFill>
              </a:rPr>
              <a:t>May include support to participate in community-based work experiences or internships.</a:t>
            </a:r>
          </a:p>
          <a:p>
            <a:pPr marL="457200" lvl="0" indent="-355600" rtl="0">
              <a:lnSpc>
                <a:spcPct val="115000"/>
              </a:lnSpc>
              <a:spcBef>
                <a:spcPts val="0"/>
              </a:spcBef>
              <a:buClr>
                <a:srgbClr val="000000"/>
              </a:buClr>
              <a:buSzPct val="100000"/>
            </a:pPr>
            <a:r>
              <a:rPr lang="en-US" sz="2000">
                <a:solidFill>
                  <a:srgbClr val="000000"/>
                </a:solidFill>
              </a:rPr>
              <a:t>This service is provided over a limited time period defined by the individual’s ISP.</a:t>
            </a:r>
          </a:p>
          <a:p>
            <a:pPr lvl="0">
              <a:spcBef>
                <a:spcPts val="0"/>
              </a:spcBef>
              <a:buNone/>
            </a:pPr>
            <a:endParaRPr sz="2000">
              <a:solidFill>
                <a:srgbClr val="000000"/>
              </a:solidFill>
            </a:endParaRPr>
          </a:p>
        </p:txBody>
      </p:sp>
    </p:spTree>
  </p:cSld>
  <p:clrMapOvr>
    <a:masterClrMapping/>
  </p:clrMapOvr>
  <p:transition spd="slow">
    <p:cu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34"/>
        <p:cNvGrpSpPr/>
        <p:nvPr/>
      </p:nvGrpSpPr>
      <p:grpSpPr>
        <a:xfrm>
          <a:off x="0" y="0"/>
          <a:ext cx="0" cy="0"/>
          <a:chOff x="0" y="0"/>
          <a:chExt cx="0" cy="0"/>
        </a:xfrm>
      </p:grpSpPr>
      <p:sp>
        <p:nvSpPr>
          <p:cNvPr id="335" name="Shape 335"/>
          <p:cNvSpPr txBox="1">
            <a:spLocks noGrp="1"/>
          </p:cNvSpPr>
          <p:nvPr>
            <p:ph type="title"/>
          </p:nvPr>
        </p:nvSpPr>
        <p:spPr>
          <a:xfrm>
            <a:off x="311700" y="593375"/>
            <a:ext cx="8520600" cy="1522199"/>
          </a:xfrm>
          <a:prstGeom prst="rect">
            <a:avLst/>
          </a:prstGeom>
        </p:spPr>
        <p:txBody>
          <a:bodyPr lIns="91425" tIns="91425" rIns="91425" bIns="91425" anchor="t" anchorCtr="0">
            <a:noAutofit/>
          </a:bodyPr>
          <a:lstStyle/>
          <a:p>
            <a:pPr lvl="0">
              <a:spcBef>
                <a:spcPts val="0"/>
              </a:spcBef>
              <a:buNone/>
            </a:pPr>
            <a:r>
              <a:rPr lang="en-US"/>
              <a:t>Employment Path Services (cont.)</a:t>
            </a:r>
          </a:p>
        </p:txBody>
      </p:sp>
      <p:sp>
        <p:nvSpPr>
          <p:cNvPr id="336" name="Shape 336"/>
          <p:cNvSpPr txBox="1">
            <a:spLocks noGrp="1"/>
          </p:cNvSpPr>
          <p:nvPr>
            <p:ph type="body" idx="1"/>
          </p:nvPr>
        </p:nvSpPr>
        <p:spPr>
          <a:xfrm>
            <a:off x="311700" y="2115625"/>
            <a:ext cx="8520600" cy="3976500"/>
          </a:xfrm>
          <a:prstGeom prst="rect">
            <a:avLst/>
          </a:prstGeom>
        </p:spPr>
        <p:txBody>
          <a:bodyPr lIns="91425" tIns="91425" rIns="91425" bIns="91425" anchor="t" anchorCtr="0">
            <a:noAutofit/>
          </a:bodyPr>
          <a:lstStyle/>
          <a:p>
            <a:pPr marL="0" lvl="0" indent="-69850" rtl="0">
              <a:lnSpc>
                <a:spcPct val="115000"/>
              </a:lnSpc>
              <a:spcBef>
                <a:spcPts val="0"/>
              </a:spcBef>
              <a:buClr>
                <a:schemeClr val="dk1"/>
              </a:buClr>
              <a:buSzPct val="55000"/>
              <a:buFont typeface="Arial"/>
              <a:buNone/>
            </a:pPr>
            <a:r>
              <a:rPr lang="en-US" sz="2000" dirty="0">
                <a:solidFill>
                  <a:srgbClr val="000000"/>
                </a:solidFill>
              </a:rPr>
              <a:t>● This service cannot be for the primary purpose of producing services or goods.</a:t>
            </a:r>
          </a:p>
          <a:p>
            <a:pPr marL="0" lvl="0" indent="-69850" rtl="0">
              <a:lnSpc>
                <a:spcPct val="115000"/>
              </a:lnSpc>
              <a:spcBef>
                <a:spcPts val="0"/>
              </a:spcBef>
              <a:buClr>
                <a:schemeClr val="dk1"/>
              </a:buClr>
              <a:buSzPct val="55000"/>
              <a:buFont typeface="Arial"/>
              <a:buNone/>
            </a:pPr>
            <a:r>
              <a:rPr lang="en-US" sz="2000" dirty="0">
                <a:solidFill>
                  <a:srgbClr val="000000"/>
                </a:solidFill>
              </a:rPr>
              <a:t>● A facility-based service if it is delivered at a fixed site operated, owned, or controlled by the service provider where there are few or no opportunities to interact with people who do not have disabilities.</a:t>
            </a:r>
          </a:p>
          <a:p>
            <a:pPr marL="0" lvl="0" indent="-69850" rtl="0">
              <a:lnSpc>
                <a:spcPct val="115000"/>
              </a:lnSpc>
              <a:spcBef>
                <a:spcPts val="0"/>
              </a:spcBef>
              <a:buClr>
                <a:schemeClr val="dk1"/>
              </a:buClr>
              <a:buSzPct val="55000"/>
              <a:buFont typeface="Arial"/>
              <a:buNone/>
            </a:pPr>
            <a:r>
              <a:rPr lang="en-US" sz="2000" dirty="0">
                <a:solidFill>
                  <a:srgbClr val="000000"/>
                </a:solidFill>
              </a:rPr>
              <a:t>● Can be used for up to 25 hours per week when used in combination with small group and/or employment path services</a:t>
            </a:r>
          </a:p>
          <a:p>
            <a:pPr marL="0" lvl="0" indent="-69850" rtl="0">
              <a:lnSpc>
                <a:spcPct val="115000"/>
              </a:lnSpc>
              <a:spcBef>
                <a:spcPts val="0"/>
              </a:spcBef>
              <a:buClr>
                <a:schemeClr val="dk1"/>
              </a:buClr>
              <a:buSzPct val="55000"/>
              <a:buFont typeface="Arial"/>
              <a:buNone/>
            </a:pPr>
            <a:endParaRPr sz="2000" dirty="0">
              <a:solidFill>
                <a:srgbClr val="695D46"/>
              </a:solidFill>
            </a:endParaRPr>
          </a:p>
          <a:p>
            <a:pPr lvl="0">
              <a:spcBef>
                <a:spcPts val="0"/>
              </a:spcBef>
              <a:buNone/>
            </a:pPr>
            <a:endParaRPr dirty="0"/>
          </a:p>
        </p:txBody>
      </p:sp>
    </p:spTree>
  </p:cSld>
  <p:clrMapOvr>
    <a:masterClrMapping/>
  </p:clrMapOvr>
  <p:transition spd="slow">
    <p:cu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44"/>
        <p:cNvGrpSpPr/>
        <p:nvPr/>
      </p:nvGrpSpPr>
      <p:grpSpPr>
        <a:xfrm>
          <a:off x="0" y="0"/>
          <a:ext cx="0" cy="0"/>
          <a:chOff x="0" y="0"/>
          <a:chExt cx="0" cy="0"/>
        </a:xfrm>
      </p:grpSpPr>
      <p:sp>
        <p:nvSpPr>
          <p:cNvPr id="345" name="Shape 345"/>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200" b="0" i="0" u="none" strike="noStrike" cap="none">
                <a:solidFill>
                  <a:srgbClr val="B5A788"/>
                </a:solidFill>
                <a:latin typeface="Arial"/>
                <a:ea typeface="Arial"/>
                <a:cs typeface="Arial"/>
                <a:sym typeface="Arial"/>
              </a:rPr>
              <a:t>34</a:t>
            </a:fld>
            <a:endParaRPr lang="en-US" sz="1200" b="0" i="0" u="none" strike="noStrike" cap="none">
              <a:solidFill>
                <a:srgbClr val="B5A788"/>
              </a:solidFill>
              <a:latin typeface="Arial"/>
              <a:ea typeface="Arial"/>
              <a:cs typeface="Arial"/>
              <a:sym typeface="Arial"/>
            </a:endParaRPr>
          </a:p>
        </p:txBody>
      </p:sp>
      <p:sp>
        <p:nvSpPr>
          <p:cNvPr id="346" name="Shape 346"/>
          <p:cNvSpPr txBox="1">
            <a:spLocks noGrp="1"/>
          </p:cNvSpPr>
          <p:nvPr>
            <p:ph type="body" idx="1"/>
          </p:nvPr>
        </p:nvSpPr>
        <p:spPr>
          <a:xfrm>
            <a:off x="166200" y="1209964"/>
            <a:ext cx="8861700" cy="4685245"/>
          </a:xfrm>
          <a:prstGeom prst="rect">
            <a:avLst/>
          </a:prstGeom>
          <a:noFill/>
          <a:ln>
            <a:noFill/>
          </a:ln>
        </p:spPr>
        <p:txBody>
          <a:bodyPr lIns="91425" tIns="45700" rIns="91425" bIns="45700" anchor="t" anchorCtr="0">
            <a:noAutofit/>
          </a:bodyPr>
          <a:lstStyle/>
          <a:p>
            <a:pPr marL="457200" marR="0" lvl="0" indent="-342900" algn="l" rtl="0">
              <a:spcBef>
                <a:spcPts val="360"/>
              </a:spcBef>
              <a:buClr>
                <a:schemeClr val="dk1"/>
              </a:buClr>
              <a:buSzPct val="100000"/>
              <a:buFont typeface="Arial"/>
            </a:pPr>
            <a:r>
              <a:rPr lang="en-US" sz="1800" dirty="0"/>
              <a:t>Employment Path is time limited, as required </a:t>
            </a:r>
            <a:r>
              <a:rPr lang="en-US" sz="1800" b="0" i="0" u="none" strike="noStrike" cap="none" dirty="0">
                <a:solidFill>
                  <a:schemeClr val="dk1"/>
                </a:solidFill>
                <a:latin typeface="Arial"/>
                <a:ea typeface="Arial"/>
                <a:cs typeface="Arial"/>
                <a:sym typeface="Arial"/>
              </a:rPr>
              <a:t>under CMS 2011 Guidance (incorporated in waiver technical assistance guide as of January 2015).</a:t>
            </a:r>
          </a:p>
          <a:p>
            <a:pPr marL="457200" marR="0" lvl="0" indent="-342900" algn="l" rtl="0">
              <a:spcBef>
                <a:spcPts val="360"/>
              </a:spcBef>
              <a:buClr>
                <a:schemeClr val="dk1"/>
              </a:buClr>
              <a:buSzPct val="100000"/>
              <a:buFont typeface="Arial"/>
            </a:pPr>
            <a:r>
              <a:rPr lang="en-US" sz="1800" b="0" i="0" u="none" strike="noStrike" cap="none" dirty="0">
                <a:solidFill>
                  <a:schemeClr val="dk1"/>
                </a:solidFill>
                <a:latin typeface="Arial"/>
                <a:ea typeface="Arial"/>
                <a:cs typeface="Arial"/>
                <a:sym typeface="Arial"/>
              </a:rPr>
              <a:t>In Oregon, th</a:t>
            </a:r>
            <a:r>
              <a:rPr lang="en-US" sz="1800" dirty="0"/>
              <a:t>ese time limitations are </a:t>
            </a:r>
            <a:r>
              <a:rPr lang="en-US" sz="1800" b="0" i="0" u="none" strike="noStrike" cap="none" dirty="0">
                <a:solidFill>
                  <a:schemeClr val="dk1"/>
                </a:solidFill>
                <a:latin typeface="Arial"/>
                <a:ea typeface="Arial"/>
                <a:cs typeface="Arial"/>
                <a:sym typeface="Arial"/>
              </a:rPr>
              <a:t>currently based on </a:t>
            </a:r>
            <a:r>
              <a:rPr lang="en-US" sz="1800" dirty="0"/>
              <a:t>a person’s individualized</a:t>
            </a:r>
            <a:r>
              <a:rPr lang="en-US" sz="1800" b="0" i="0" u="none" strike="noStrike" cap="none" dirty="0">
                <a:solidFill>
                  <a:schemeClr val="dk1"/>
                </a:solidFill>
                <a:latin typeface="Arial"/>
                <a:ea typeface="Arial"/>
                <a:cs typeface="Arial"/>
                <a:sym typeface="Arial"/>
              </a:rPr>
              <a:t> circumstances. Meaning, Employment Path is expected to occur over a defined period of time as determined by the individual and his or her </a:t>
            </a:r>
            <a:r>
              <a:rPr lang="en-US" sz="1800" dirty="0"/>
              <a:t>ISP team</a:t>
            </a:r>
            <a:r>
              <a:rPr lang="en-US" sz="1800" b="0" i="0" u="none" strike="noStrike" cap="none" dirty="0">
                <a:solidFill>
                  <a:schemeClr val="dk1"/>
                </a:solidFill>
                <a:latin typeface="Arial"/>
                <a:ea typeface="Arial"/>
                <a:cs typeface="Arial"/>
                <a:sym typeface="Arial"/>
              </a:rPr>
              <a:t>.</a:t>
            </a:r>
          </a:p>
          <a:p>
            <a:pPr marL="457200" marR="0" lvl="0" indent="-342900" algn="l" rtl="0">
              <a:spcBef>
                <a:spcPts val="360"/>
              </a:spcBef>
              <a:buSzPct val="100000"/>
            </a:pPr>
            <a:r>
              <a:rPr lang="en-US" sz="1800" dirty="0"/>
              <a:t>Prior to beginning employment path services there must be measureable goals outlined in the CDP that support the intended outcomes of obtaining, maintaining or advancing in competitive integrated employment. The measureable goals must include a timeline for achieving the goals as well as the frequency and duration for which progress towards achieving the goals are monitored by the SC/PA during service monitoring as outlined in OAR 411-415. </a:t>
            </a:r>
          </a:p>
          <a:p>
            <a:pPr marL="457200" marR="0" lvl="0" indent="-342900" algn="l" rtl="0">
              <a:spcBef>
                <a:spcPts val="360"/>
              </a:spcBef>
              <a:buClr>
                <a:schemeClr val="dk1"/>
              </a:buClr>
              <a:buSzPct val="100000"/>
              <a:buFont typeface="Arial"/>
            </a:pPr>
            <a:r>
              <a:rPr lang="en-US" sz="1800" dirty="0"/>
              <a:t>P</a:t>
            </a:r>
            <a:r>
              <a:rPr lang="en-US" sz="1800" b="0" i="0" u="none" strike="noStrike" cap="none" dirty="0">
                <a:solidFill>
                  <a:schemeClr val="dk1"/>
                </a:solidFill>
                <a:latin typeface="Arial"/>
                <a:ea typeface="Arial"/>
                <a:cs typeface="Arial"/>
                <a:sym typeface="Arial"/>
              </a:rPr>
              <a:t>rogress must be made towards developing skills that can be used in an integrated employment setting in the general workforce, or explore integrated employment opportunities. If progress is not made, then the ISP/CDP process should include identifying whether another provider would be more effective or appropriate.</a:t>
            </a:r>
          </a:p>
          <a:p>
            <a:pPr marL="0" marR="0" lvl="0" indent="0" algn="l" rtl="0">
              <a:spcBef>
                <a:spcPts val="360"/>
              </a:spcBef>
              <a:buNone/>
            </a:pPr>
            <a:r>
              <a:rPr lang="en-US" sz="1800" dirty="0"/>
              <a:t>Note: </a:t>
            </a:r>
            <a:r>
              <a:rPr lang="en-US" sz="1800" b="0" i="0" u="none" strike="noStrike" cap="none" dirty="0">
                <a:solidFill>
                  <a:schemeClr val="dk1"/>
                </a:solidFill>
                <a:latin typeface="Arial"/>
                <a:ea typeface="Arial"/>
                <a:cs typeface="Arial"/>
                <a:sym typeface="Arial"/>
              </a:rPr>
              <a:t>Many states are moving towards implementing more specific time limits </a:t>
            </a:r>
            <a:br>
              <a:rPr lang="en-US" sz="1800" b="0" i="0" u="none" strike="noStrike" cap="none" dirty="0">
                <a:solidFill>
                  <a:schemeClr val="dk1"/>
                </a:solidFill>
                <a:latin typeface="Arial"/>
                <a:ea typeface="Arial"/>
                <a:cs typeface="Arial"/>
                <a:sym typeface="Arial"/>
              </a:rPr>
            </a:br>
            <a:r>
              <a:rPr lang="en-US" sz="1800" b="0" i="0" u="none" strike="noStrike" cap="none" dirty="0">
                <a:solidFill>
                  <a:schemeClr val="dk1"/>
                </a:solidFill>
                <a:latin typeface="Arial"/>
                <a:ea typeface="Arial"/>
                <a:cs typeface="Arial"/>
                <a:sym typeface="Arial"/>
              </a:rPr>
              <a:t>(</a:t>
            </a:r>
            <a:r>
              <a:rPr lang="en-US" sz="1800" b="0" i="0" u="none" strike="noStrike" cap="none" dirty="0" err="1">
                <a:solidFill>
                  <a:schemeClr val="dk1"/>
                </a:solidFill>
                <a:latin typeface="Arial"/>
                <a:ea typeface="Arial"/>
                <a:cs typeface="Arial"/>
                <a:sym typeface="Arial"/>
              </a:rPr>
              <a:t>eg</a:t>
            </a:r>
            <a:r>
              <a:rPr lang="en-US" sz="1800" b="0" i="0" u="none" strike="noStrike" cap="none" dirty="0">
                <a:solidFill>
                  <a:schemeClr val="dk1"/>
                </a:solidFill>
                <a:latin typeface="Arial"/>
                <a:ea typeface="Arial"/>
                <a:cs typeface="Arial"/>
                <a:sym typeface="Arial"/>
              </a:rPr>
              <a:t>. 2 years limit; and variance process for specified reasons after).</a:t>
            </a:r>
          </a:p>
          <a:p>
            <a:pPr marL="0" marR="0" lvl="0" indent="0" algn="l" rtl="0">
              <a:spcBef>
                <a:spcPts val="360"/>
              </a:spcBef>
              <a:buClr>
                <a:schemeClr val="dk1"/>
              </a:buClr>
              <a:buSzPct val="25000"/>
              <a:buFont typeface="Arial"/>
              <a:buNone/>
            </a:pPr>
            <a:endParaRPr sz="1800" b="0" i="0" u="none" strike="noStrike" cap="none" dirty="0">
              <a:solidFill>
                <a:schemeClr val="dk1"/>
              </a:solidFill>
              <a:latin typeface="Arial"/>
              <a:ea typeface="Arial"/>
              <a:cs typeface="Arial"/>
              <a:sym typeface="Arial"/>
            </a:endParaRPr>
          </a:p>
          <a:p>
            <a:pPr marL="0" marR="0" lvl="0" indent="0" algn="l" rtl="0">
              <a:spcBef>
                <a:spcPts val="360"/>
              </a:spcBef>
              <a:buClr>
                <a:schemeClr val="dk1"/>
              </a:buClr>
              <a:buSzPct val="25000"/>
              <a:buFont typeface="Arial"/>
              <a:buNone/>
            </a:pPr>
            <a:endParaRPr sz="1800" dirty="0"/>
          </a:p>
        </p:txBody>
      </p:sp>
      <p:sp>
        <p:nvSpPr>
          <p:cNvPr id="347" name="Shape 347"/>
          <p:cNvSpPr txBox="1">
            <a:spLocks noGrp="1"/>
          </p:cNvSpPr>
          <p:nvPr>
            <p:ph type="title"/>
          </p:nvPr>
        </p:nvSpPr>
        <p:spPr>
          <a:xfrm>
            <a:off x="166200" y="302801"/>
            <a:ext cx="8520600" cy="783968"/>
          </a:xfrm>
          <a:prstGeom prst="rect">
            <a:avLst/>
          </a:prstGeom>
        </p:spPr>
        <p:txBody>
          <a:bodyPr lIns="91425" tIns="91425" rIns="91425" bIns="91425" anchor="ctr" anchorCtr="0">
            <a:noAutofit/>
          </a:bodyPr>
          <a:lstStyle/>
          <a:p>
            <a:pPr lvl="0" rtl="0">
              <a:spcBef>
                <a:spcPts val="0"/>
              </a:spcBef>
              <a:buNone/>
            </a:pPr>
            <a:r>
              <a:rPr lang="en-US" sz="3000" dirty="0"/>
              <a:t>Employment Path Services - Time limitations</a:t>
            </a:r>
          </a:p>
        </p:txBody>
      </p:sp>
    </p:spTree>
  </p:cSld>
  <p:clrMapOvr>
    <a:masterClrMapping/>
  </p:clrMapOvr>
  <p:transition spd="slow">
    <p:cu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352"/>
        <p:cNvGrpSpPr/>
        <p:nvPr/>
      </p:nvGrpSpPr>
      <p:grpSpPr>
        <a:xfrm>
          <a:off x="0" y="0"/>
          <a:ext cx="0" cy="0"/>
          <a:chOff x="0" y="0"/>
          <a:chExt cx="0" cy="0"/>
        </a:xfrm>
      </p:grpSpPr>
      <p:sp>
        <p:nvSpPr>
          <p:cNvPr id="353" name="Shape 353"/>
          <p:cNvSpPr txBox="1">
            <a:spLocks noGrp="1"/>
          </p:cNvSpPr>
          <p:nvPr>
            <p:ph type="title"/>
          </p:nvPr>
        </p:nvSpPr>
        <p:spPr>
          <a:xfrm>
            <a:off x="311700" y="593375"/>
            <a:ext cx="8520600" cy="1719600"/>
          </a:xfrm>
          <a:prstGeom prst="rect">
            <a:avLst/>
          </a:prstGeom>
        </p:spPr>
        <p:txBody>
          <a:bodyPr lIns="91425" tIns="91425" rIns="91425" bIns="91425" anchor="t" anchorCtr="0">
            <a:noAutofit/>
          </a:bodyPr>
          <a:lstStyle/>
          <a:p>
            <a:pPr lvl="0">
              <a:spcBef>
                <a:spcPts val="0"/>
              </a:spcBef>
              <a:buNone/>
            </a:pPr>
            <a:r>
              <a:rPr lang="en-US"/>
              <a:t>Small Group &amp; Employment Path </a:t>
            </a:r>
            <a:r>
              <a:rPr lang="en-US" sz="3000"/>
              <a:t>For students eligible for services under I.D.E.A.</a:t>
            </a:r>
          </a:p>
          <a:p>
            <a:pPr lvl="0">
              <a:spcBef>
                <a:spcPts val="0"/>
              </a:spcBef>
              <a:buNone/>
            </a:pPr>
            <a:endParaRPr/>
          </a:p>
        </p:txBody>
      </p:sp>
      <p:sp>
        <p:nvSpPr>
          <p:cNvPr id="354" name="Shape 354"/>
          <p:cNvSpPr txBox="1">
            <a:spLocks noGrp="1"/>
          </p:cNvSpPr>
          <p:nvPr>
            <p:ph type="body" idx="1"/>
          </p:nvPr>
        </p:nvSpPr>
        <p:spPr>
          <a:xfrm>
            <a:off x="214650" y="1924774"/>
            <a:ext cx="8762100" cy="4674300"/>
          </a:xfrm>
          <a:prstGeom prst="rect">
            <a:avLst/>
          </a:prstGeom>
        </p:spPr>
        <p:txBody>
          <a:bodyPr lIns="91425" tIns="91425" rIns="91425" bIns="91425" anchor="t" anchorCtr="0">
            <a:noAutofit/>
          </a:bodyPr>
          <a:lstStyle/>
          <a:p>
            <a:pPr marL="457200" lvl="0" indent="-355600" rtl="0">
              <a:lnSpc>
                <a:spcPct val="120000"/>
              </a:lnSpc>
              <a:spcBef>
                <a:spcPts val="0"/>
              </a:spcBef>
              <a:buClr>
                <a:srgbClr val="000000"/>
              </a:buClr>
              <a:buSzPct val="100000"/>
              <a:buFont typeface="Open Sans"/>
            </a:pPr>
            <a:r>
              <a:rPr lang="en-US" sz="2000">
                <a:solidFill>
                  <a:srgbClr val="000000"/>
                </a:solidFill>
                <a:latin typeface="Open Sans"/>
                <a:ea typeface="Open Sans"/>
                <a:cs typeface="Open Sans"/>
                <a:sym typeface="Open Sans"/>
              </a:rPr>
              <a:t>Both of these services include support to continue exploring employment and develop skills to use in competitive integrated employment in the general workforce.</a:t>
            </a:r>
          </a:p>
          <a:p>
            <a:pPr marL="914400" lvl="1" indent="-355600" rtl="0">
              <a:lnSpc>
                <a:spcPct val="120000"/>
              </a:lnSpc>
              <a:spcBef>
                <a:spcPts val="0"/>
              </a:spcBef>
              <a:buClr>
                <a:srgbClr val="000000"/>
              </a:buClr>
              <a:buSzPct val="100000"/>
              <a:buFont typeface="Open Sans"/>
            </a:pPr>
            <a:r>
              <a:rPr lang="en-US" sz="2000">
                <a:solidFill>
                  <a:srgbClr val="000000"/>
                </a:solidFill>
                <a:latin typeface="Open Sans"/>
                <a:ea typeface="Open Sans"/>
                <a:cs typeface="Open Sans"/>
                <a:sym typeface="Open Sans"/>
              </a:rPr>
              <a:t>Employment Path is available through ODDS when a person is no longer eligible for services under IDEA.</a:t>
            </a:r>
          </a:p>
          <a:p>
            <a:pPr marL="914400" lvl="1" indent="-355600" rtl="0">
              <a:lnSpc>
                <a:spcPct val="120000"/>
              </a:lnSpc>
              <a:spcBef>
                <a:spcPts val="0"/>
              </a:spcBef>
              <a:buClr>
                <a:srgbClr val="000000"/>
              </a:buClr>
              <a:buSzPct val="100000"/>
              <a:buFont typeface="Open Sans"/>
            </a:pPr>
            <a:r>
              <a:rPr lang="en-US" sz="2000">
                <a:solidFill>
                  <a:srgbClr val="000000"/>
                </a:solidFill>
                <a:latin typeface="Open Sans"/>
                <a:ea typeface="Open Sans"/>
                <a:cs typeface="Open Sans"/>
                <a:sym typeface="Open Sans"/>
              </a:rPr>
              <a:t>Small Group is available while an individual is in school. The individual must intend to continue pursuing competitive integrated employment and have active steps in his or her IEP, ISP, and CDP towards obtaining competitive integrated employment. </a:t>
            </a:r>
          </a:p>
          <a:p>
            <a:pPr marL="0" lvl="0" indent="0" rtl="0">
              <a:lnSpc>
                <a:spcPct val="120000"/>
              </a:lnSpc>
              <a:spcBef>
                <a:spcPts val="0"/>
              </a:spcBef>
              <a:buNone/>
            </a:pPr>
            <a:endParaRPr sz="2000">
              <a:latin typeface="Open Sans"/>
              <a:ea typeface="Open Sans"/>
              <a:cs typeface="Open Sans"/>
              <a:sym typeface="Open Sans"/>
            </a:endParaRPr>
          </a:p>
          <a:p>
            <a:pPr marL="0" lvl="0" indent="0" rtl="0">
              <a:lnSpc>
                <a:spcPct val="120000"/>
              </a:lnSpc>
              <a:spcBef>
                <a:spcPts val="0"/>
              </a:spcBef>
              <a:buNone/>
            </a:pPr>
            <a:r>
              <a:rPr lang="en-US" sz="2000">
                <a:solidFill>
                  <a:srgbClr val="000000"/>
                </a:solidFill>
                <a:latin typeface="Open Sans"/>
                <a:ea typeface="Open Sans"/>
                <a:cs typeface="Open Sans"/>
                <a:sym typeface="Open Sans"/>
              </a:rPr>
              <a:t>*Other rule requirements for this service must also be met.</a:t>
            </a:r>
          </a:p>
          <a:p>
            <a:pPr marL="0" lvl="0" indent="-69850" rtl="0">
              <a:lnSpc>
                <a:spcPct val="120000"/>
              </a:lnSpc>
              <a:spcBef>
                <a:spcPts val="0"/>
              </a:spcBef>
              <a:buClr>
                <a:schemeClr val="dk1"/>
              </a:buClr>
              <a:buSzPct val="55000"/>
              <a:buFont typeface="Arial"/>
              <a:buNone/>
            </a:pPr>
            <a:endParaRPr sz="2000">
              <a:solidFill>
                <a:srgbClr val="000000"/>
              </a:solidFill>
              <a:latin typeface="Open Sans"/>
              <a:ea typeface="Open Sans"/>
              <a:cs typeface="Open Sans"/>
              <a:sym typeface="Open Sans"/>
            </a:endParaRPr>
          </a:p>
          <a:p>
            <a:pPr lvl="0">
              <a:spcBef>
                <a:spcPts val="0"/>
              </a:spcBef>
              <a:buNone/>
            </a:pPr>
            <a:endParaRPr/>
          </a:p>
        </p:txBody>
      </p:sp>
    </p:spTree>
  </p:cSld>
  <p:clrMapOvr>
    <a:masterClrMapping/>
  </p:clrMapOvr>
  <p:transition spd="slow">
    <p:cut/>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359"/>
        <p:cNvGrpSpPr/>
        <p:nvPr/>
      </p:nvGrpSpPr>
      <p:grpSpPr>
        <a:xfrm>
          <a:off x="0" y="0"/>
          <a:ext cx="0" cy="0"/>
          <a:chOff x="0" y="0"/>
          <a:chExt cx="0" cy="0"/>
        </a:xfrm>
      </p:grpSpPr>
      <p:sp>
        <p:nvSpPr>
          <p:cNvPr id="360" name="Shape 360"/>
          <p:cNvSpPr txBox="1">
            <a:spLocks noGrp="1"/>
          </p:cNvSpPr>
          <p:nvPr>
            <p:ph type="title"/>
          </p:nvPr>
        </p:nvSpPr>
        <p:spPr>
          <a:xfrm>
            <a:off x="311700" y="593375"/>
            <a:ext cx="8520600" cy="1719600"/>
          </a:xfrm>
          <a:prstGeom prst="rect">
            <a:avLst/>
          </a:prstGeom>
        </p:spPr>
        <p:txBody>
          <a:bodyPr lIns="91425" tIns="91425" rIns="91425" bIns="91425" anchor="t" anchorCtr="0">
            <a:noAutofit/>
          </a:bodyPr>
          <a:lstStyle/>
          <a:p>
            <a:pPr lvl="0" rtl="0">
              <a:spcBef>
                <a:spcPts val="0"/>
              </a:spcBef>
              <a:buNone/>
            </a:pPr>
            <a:r>
              <a:rPr lang="en-US"/>
              <a:t>Small Group &amp; Employment Path </a:t>
            </a:r>
            <a:r>
              <a:rPr lang="en-US" sz="3000"/>
              <a:t>For students eligible for services under I.D.E.A.</a:t>
            </a:r>
          </a:p>
          <a:p>
            <a:pPr lvl="0" rtl="0">
              <a:spcBef>
                <a:spcPts val="0"/>
              </a:spcBef>
              <a:buNone/>
            </a:pPr>
            <a:endParaRPr/>
          </a:p>
        </p:txBody>
      </p:sp>
      <p:sp>
        <p:nvSpPr>
          <p:cNvPr id="361" name="Shape 361"/>
          <p:cNvSpPr txBox="1">
            <a:spLocks noGrp="1"/>
          </p:cNvSpPr>
          <p:nvPr>
            <p:ph type="body" idx="1"/>
          </p:nvPr>
        </p:nvSpPr>
        <p:spPr>
          <a:xfrm>
            <a:off x="214650" y="1924774"/>
            <a:ext cx="8762100" cy="4674300"/>
          </a:xfrm>
          <a:prstGeom prst="rect">
            <a:avLst/>
          </a:prstGeom>
        </p:spPr>
        <p:txBody>
          <a:bodyPr lIns="91425" tIns="91425" rIns="91425" bIns="91425" anchor="t" anchorCtr="0">
            <a:noAutofit/>
          </a:bodyPr>
          <a:lstStyle/>
          <a:p>
            <a:pPr marL="0" lvl="0" indent="0" rtl="0">
              <a:lnSpc>
                <a:spcPct val="120000"/>
              </a:lnSpc>
              <a:spcBef>
                <a:spcPts val="0"/>
              </a:spcBef>
              <a:buNone/>
            </a:pPr>
            <a:endParaRPr sz="2000">
              <a:solidFill>
                <a:srgbClr val="000000"/>
              </a:solidFill>
              <a:latin typeface="Open Sans"/>
              <a:ea typeface="Open Sans"/>
              <a:cs typeface="Open Sans"/>
              <a:sym typeface="Open Sans"/>
            </a:endParaRPr>
          </a:p>
          <a:p>
            <a:pPr marL="0" lvl="0" indent="0" rtl="0">
              <a:lnSpc>
                <a:spcPct val="120000"/>
              </a:lnSpc>
              <a:spcBef>
                <a:spcPts val="0"/>
              </a:spcBef>
              <a:buNone/>
            </a:pPr>
            <a:r>
              <a:rPr lang="en-US" sz="2000">
                <a:latin typeface="Open Sans"/>
                <a:ea typeface="Open Sans"/>
                <a:cs typeface="Open Sans"/>
                <a:sym typeface="Open Sans"/>
              </a:rPr>
              <a:t>If someone graduates with an Oregon regular high school diploma, he or she no longer has services available through the local educational agency, and may therefore access all ODDS employment services if otherwise eligible. </a:t>
            </a:r>
          </a:p>
          <a:p>
            <a:pPr marL="0" lvl="0" indent="0" rtl="0">
              <a:lnSpc>
                <a:spcPct val="120000"/>
              </a:lnSpc>
              <a:spcBef>
                <a:spcPts val="0"/>
              </a:spcBef>
              <a:buNone/>
            </a:pPr>
            <a:endParaRPr sz="2000">
              <a:latin typeface="Open Sans"/>
              <a:ea typeface="Open Sans"/>
              <a:cs typeface="Open Sans"/>
              <a:sym typeface="Open Sans"/>
            </a:endParaRPr>
          </a:p>
          <a:p>
            <a:pPr marL="0" lvl="0" indent="0" rtl="0">
              <a:lnSpc>
                <a:spcPct val="120000"/>
              </a:lnSpc>
              <a:spcBef>
                <a:spcPts val="0"/>
              </a:spcBef>
              <a:buNone/>
            </a:pPr>
            <a:r>
              <a:rPr lang="en-US" sz="2000">
                <a:solidFill>
                  <a:srgbClr val="000000"/>
                </a:solidFill>
                <a:latin typeface="Open Sans"/>
                <a:ea typeface="Open Sans"/>
                <a:cs typeface="Open Sans"/>
                <a:sym typeface="Open Sans"/>
              </a:rPr>
              <a:t>*Other rule requirements for this service must also be met.</a:t>
            </a:r>
          </a:p>
          <a:p>
            <a:pPr marL="0" lvl="0" indent="-69850" rtl="0">
              <a:lnSpc>
                <a:spcPct val="120000"/>
              </a:lnSpc>
              <a:spcBef>
                <a:spcPts val="0"/>
              </a:spcBef>
              <a:buClr>
                <a:schemeClr val="dk1"/>
              </a:buClr>
              <a:buSzPct val="55000"/>
              <a:buFont typeface="Arial"/>
              <a:buNone/>
            </a:pPr>
            <a:endParaRPr sz="2000">
              <a:solidFill>
                <a:srgbClr val="000000"/>
              </a:solidFill>
              <a:latin typeface="Open Sans"/>
              <a:ea typeface="Open Sans"/>
              <a:cs typeface="Open Sans"/>
              <a:sym typeface="Open Sans"/>
            </a:endParaRPr>
          </a:p>
          <a:p>
            <a:pPr lvl="0" rtl="0">
              <a:spcBef>
                <a:spcPts val="0"/>
              </a:spcBef>
              <a:buNone/>
            </a:pPr>
            <a:endParaRPr/>
          </a:p>
        </p:txBody>
      </p:sp>
    </p:spTree>
  </p:cSld>
  <p:clrMapOvr>
    <a:masterClrMapping/>
  </p:clrMapOvr>
  <p:transition spd="slow">
    <p:cut/>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366"/>
        <p:cNvGrpSpPr/>
        <p:nvPr/>
      </p:nvGrpSpPr>
      <p:grpSpPr>
        <a:xfrm>
          <a:off x="0" y="0"/>
          <a:ext cx="0" cy="0"/>
          <a:chOff x="0" y="0"/>
          <a:chExt cx="0" cy="0"/>
        </a:xfrm>
      </p:grpSpPr>
      <p:sp>
        <p:nvSpPr>
          <p:cNvPr id="367" name="Shape 367"/>
          <p:cNvSpPr txBox="1">
            <a:spLocks noGrp="1"/>
          </p:cNvSpPr>
          <p:nvPr>
            <p:ph type="title"/>
          </p:nvPr>
        </p:nvSpPr>
        <p:spPr>
          <a:xfrm>
            <a:off x="311704" y="593374"/>
            <a:ext cx="8520599" cy="943199"/>
          </a:xfrm>
          <a:prstGeom prst="rect">
            <a:avLst/>
          </a:prstGeom>
        </p:spPr>
        <p:txBody>
          <a:bodyPr lIns="91425" tIns="91425" rIns="91425" bIns="91425" anchor="t" anchorCtr="0">
            <a:noAutofit/>
          </a:bodyPr>
          <a:lstStyle/>
          <a:p>
            <a:pPr lvl="0">
              <a:spcBef>
                <a:spcPts val="0"/>
              </a:spcBef>
              <a:buNone/>
            </a:pPr>
            <a:r>
              <a:rPr lang="en-US"/>
              <a:t>Other non-residential day services available (cont.)</a:t>
            </a:r>
          </a:p>
        </p:txBody>
      </p:sp>
      <p:sp>
        <p:nvSpPr>
          <p:cNvPr id="368" name="Shape 368"/>
          <p:cNvSpPr txBox="1">
            <a:spLocks noGrp="1"/>
          </p:cNvSpPr>
          <p:nvPr>
            <p:ph type="body" idx="1"/>
          </p:nvPr>
        </p:nvSpPr>
        <p:spPr>
          <a:xfrm>
            <a:off x="311700" y="2296775"/>
            <a:ext cx="8520600" cy="3720000"/>
          </a:xfrm>
          <a:prstGeom prst="rect">
            <a:avLst/>
          </a:prstGeom>
        </p:spPr>
        <p:txBody>
          <a:bodyPr lIns="91425" tIns="91425" rIns="91425" bIns="91425" anchor="t" anchorCtr="0">
            <a:noAutofit/>
          </a:bodyPr>
          <a:lstStyle/>
          <a:p>
            <a:pPr marL="457200" lvl="0" indent="-368300" rtl="0">
              <a:lnSpc>
                <a:spcPct val="115000"/>
              </a:lnSpc>
              <a:spcBef>
                <a:spcPts val="0"/>
              </a:spcBef>
              <a:buClr>
                <a:srgbClr val="000000"/>
              </a:buClr>
              <a:buSzPct val="100000"/>
              <a:buFont typeface="Open Sans"/>
            </a:pPr>
            <a:r>
              <a:rPr lang="en-US" sz="2200" dirty="0">
                <a:solidFill>
                  <a:srgbClr val="000000"/>
                </a:solidFill>
                <a:latin typeface="Open Sans"/>
                <a:ea typeface="Open Sans"/>
                <a:cs typeface="Open Sans"/>
                <a:sym typeface="Open Sans"/>
              </a:rPr>
              <a:t>Attendant care and skills training support to meet ADL/IADL needs (including socialization and community inclusion).</a:t>
            </a:r>
          </a:p>
          <a:p>
            <a:pPr marL="457200" lvl="0" indent="-368300" rtl="0">
              <a:lnSpc>
                <a:spcPct val="115000"/>
              </a:lnSpc>
              <a:spcBef>
                <a:spcPts val="0"/>
              </a:spcBef>
              <a:buClr>
                <a:srgbClr val="000000"/>
              </a:buClr>
              <a:buSzPct val="100000"/>
              <a:buFont typeface="Open Sans"/>
            </a:pPr>
            <a:r>
              <a:rPr lang="en-US" sz="2200" dirty="0">
                <a:solidFill>
                  <a:srgbClr val="000000"/>
                </a:solidFill>
                <a:latin typeface="Open Sans"/>
                <a:ea typeface="Open Sans"/>
                <a:cs typeface="Open Sans"/>
                <a:sym typeface="Open Sans"/>
              </a:rPr>
              <a:t>The DSA rate in plan of care must be billed when provided in a group (in community or at provider facility).</a:t>
            </a:r>
          </a:p>
          <a:p>
            <a:pPr marL="457200" lvl="0" indent="-368300" rtl="0">
              <a:lnSpc>
                <a:spcPct val="115000"/>
              </a:lnSpc>
              <a:spcBef>
                <a:spcPts val="0"/>
              </a:spcBef>
              <a:buClr>
                <a:srgbClr val="000000"/>
              </a:buClr>
              <a:buSzPct val="100000"/>
              <a:buFont typeface="Open Sans"/>
            </a:pPr>
            <a:r>
              <a:rPr lang="en-US" sz="2200" dirty="0">
                <a:solidFill>
                  <a:srgbClr val="000000"/>
                </a:solidFill>
                <a:latin typeface="Open Sans"/>
                <a:ea typeface="Open Sans"/>
                <a:cs typeface="Open Sans"/>
                <a:sym typeface="Open Sans"/>
              </a:rPr>
              <a:t>Historically a part of waiver services, these services are now available through the Community First Choice State Plan Option (K-Plan).</a:t>
            </a:r>
          </a:p>
          <a:p>
            <a:pPr marL="457200" lvl="0" indent="-368300" rtl="0">
              <a:lnSpc>
                <a:spcPct val="115000"/>
              </a:lnSpc>
              <a:spcBef>
                <a:spcPts val="0"/>
              </a:spcBef>
              <a:buClr>
                <a:srgbClr val="000000"/>
              </a:buClr>
              <a:buSzPct val="100000"/>
              <a:buFont typeface="Open Sans"/>
            </a:pPr>
            <a:r>
              <a:rPr lang="en-US" sz="2200" dirty="0">
                <a:solidFill>
                  <a:srgbClr val="000000"/>
                </a:solidFill>
                <a:latin typeface="Open Sans"/>
                <a:ea typeface="Open Sans"/>
                <a:cs typeface="Open Sans"/>
                <a:sym typeface="Open Sans"/>
              </a:rPr>
              <a:t>A facility-based service if it is delivered at a fixed site operated, owned, or controlled by the service provider.</a:t>
            </a:r>
          </a:p>
          <a:p>
            <a:pPr lvl="0">
              <a:spcBef>
                <a:spcPts val="0"/>
              </a:spcBef>
              <a:buNone/>
            </a:pPr>
            <a:endParaRPr dirty="0"/>
          </a:p>
        </p:txBody>
      </p:sp>
    </p:spTree>
  </p:cSld>
  <p:clrMapOvr>
    <a:masterClrMapping/>
  </p:clrMapOvr>
  <p:transition spd="slow">
    <p:cut/>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579"/>
        <p:cNvGrpSpPr/>
        <p:nvPr/>
      </p:nvGrpSpPr>
      <p:grpSpPr>
        <a:xfrm>
          <a:off x="0" y="0"/>
          <a:ext cx="0" cy="0"/>
          <a:chOff x="0" y="0"/>
          <a:chExt cx="0" cy="0"/>
        </a:xfrm>
      </p:grpSpPr>
      <p:sp>
        <p:nvSpPr>
          <p:cNvPr id="580" name="Shape 580"/>
          <p:cNvSpPr txBox="1">
            <a:spLocks noGrp="1"/>
          </p:cNvSpPr>
          <p:nvPr>
            <p:ph type="title"/>
          </p:nvPr>
        </p:nvSpPr>
        <p:spPr>
          <a:xfrm>
            <a:off x="108527" y="484908"/>
            <a:ext cx="8716130" cy="5454073"/>
          </a:xfrm>
          <a:prstGeom prst="rect">
            <a:avLst/>
          </a:prstGeom>
          <a:noFill/>
          <a:ln>
            <a:noFill/>
          </a:ln>
        </p:spPr>
        <p:txBody>
          <a:bodyPr lIns="91425" tIns="45700" rIns="91425" bIns="45700" anchor="ctr" anchorCtr="0">
            <a:noAutofit/>
          </a:bodyPr>
          <a:lstStyle/>
          <a:p>
            <a:pPr lvl="0" algn="ctr"/>
            <a:r>
              <a:rPr lang="en-US" sz="2400" b="1" i="0" u="none" strike="noStrike" cap="none" dirty="0">
                <a:solidFill>
                  <a:srgbClr val="10478B"/>
                </a:solidFill>
                <a:sym typeface="Arial"/>
              </a:rPr>
              <a:t>QUESTIONS?</a:t>
            </a:r>
            <a:r>
              <a:rPr lang="en-US" sz="2000" b="0" i="0" u="none" strike="noStrike" cap="none" dirty="0">
                <a:solidFill>
                  <a:srgbClr val="10478B"/>
                </a:solidFill>
                <a:sym typeface="Arial"/>
              </a:rPr>
              <a:t/>
            </a:r>
            <a:br>
              <a:rPr lang="en-US" sz="2000" b="0" i="0" u="none" strike="noStrike" cap="none" dirty="0">
                <a:solidFill>
                  <a:srgbClr val="10478B"/>
                </a:solidFill>
                <a:sym typeface="Arial"/>
              </a:rPr>
            </a:br>
            <a:r>
              <a:rPr lang="en-US" sz="2000" b="0" i="0" u="none" strike="noStrike" cap="none" dirty="0">
                <a:solidFill>
                  <a:srgbClr val="10478B"/>
                </a:solidFill>
                <a:sym typeface="Arial"/>
              </a:rPr>
              <a:t/>
            </a:r>
            <a:br>
              <a:rPr lang="en-US" sz="2000" b="0" i="0" u="none" strike="noStrike" cap="none" dirty="0">
                <a:solidFill>
                  <a:srgbClr val="10478B"/>
                </a:solidFill>
                <a:sym typeface="Arial"/>
              </a:rPr>
            </a:br>
            <a:r>
              <a:rPr lang="en-US" sz="2000" b="0" i="0" u="none" strike="noStrike" cap="none" dirty="0">
                <a:solidFill>
                  <a:srgbClr val="10478B"/>
                </a:solidFill>
                <a:sym typeface="Arial"/>
              </a:rPr>
              <a:t>Contact Information: </a:t>
            </a:r>
            <a:br>
              <a:rPr lang="en-US" sz="2000" b="0" i="0" u="none" strike="noStrike" cap="none" dirty="0">
                <a:solidFill>
                  <a:srgbClr val="10478B"/>
                </a:solidFill>
                <a:sym typeface="Arial"/>
              </a:rPr>
            </a:br>
            <a:r>
              <a:rPr lang="en-US" sz="2000" b="0" i="0" u="none" strike="noStrike" cap="none" dirty="0">
                <a:solidFill>
                  <a:srgbClr val="10478B"/>
                </a:solidFill>
                <a:sym typeface="Arial"/>
              </a:rPr>
              <a:t>Allison Enriquez    allison.enriquez@state.or.us</a:t>
            </a:r>
            <a:br>
              <a:rPr lang="en-US" sz="2000" b="0" i="0" u="none" strike="noStrike" cap="none" dirty="0">
                <a:solidFill>
                  <a:srgbClr val="10478B"/>
                </a:solidFill>
                <a:sym typeface="Arial"/>
              </a:rPr>
            </a:br>
            <a:r>
              <a:rPr lang="en-US" sz="2000" dirty="0">
                <a:solidFill>
                  <a:srgbClr val="10478B"/>
                </a:solidFill>
              </a:rPr>
              <a:t/>
            </a:r>
            <a:br>
              <a:rPr lang="en-US" sz="2000" dirty="0">
                <a:solidFill>
                  <a:srgbClr val="10478B"/>
                </a:solidFill>
              </a:rPr>
            </a:br>
            <a:r>
              <a:rPr lang="en-US" sz="2000" dirty="0">
                <a:solidFill>
                  <a:srgbClr val="10478B"/>
                </a:solidFill>
              </a:rPr>
              <a:t/>
            </a:r>
            <a:br>
              <a:rPr lang="en-US" sz="2000" dirty="0">
                <a:solidFill>
                  <a:srgbClr val="10478B"/>
                </a:solidFill>
              </a:rPr>
            </a:br>
            <a:r>
              <a:rPr lang="en-US" sz="2400" b="1" dirty="0">
                <a:solidFill>
                  <a:srgbClr val="10478B"/>
                </a:solidFill>
              </a:rPr>
              <a:t>Regional Employment Specialists:</a:t>
            </a:r>
            <a:r>
              <a:rPr lang="en-US" sz="2000" dirty="0">
                <a:solidFill>
                  <a:srgbClr val="10478B"/>
                </a:solidFill>
              </a:rPr>
              <a:t/>
            </a:r>
            <a:br>
              <a:rPr lang="en-US" sz="2000" dirty="0">
                <a:solidFill>
                  <a:srgbClr val="10478B"/>
                </a:solidFill>
              </a:rPr>
            </a:br>
            <a:r>
              <a:rPr lang="en-US" sz="2000" b="0" i="0" u="none" strike="noStrike" cap="none" dirty="0">
                <a:solidFill>
                  <a:srgbClr val="10478B"/>
                </a:solidFill>
                <a:sym typeface="Arial"/>
              </a:rPr>
              <a:t/>
            </a:r>
            <a:br>
              <a:rPr lang="en-US" sz="2000" b="0" i="0" u="none" strike="noStrike" cap="none" dirty="0">
                <a:solidFill>
                  <a:srgbClr val="10478B"/>
                </a:solidFill>
                <a:sym typeface="Arial"/>
              </a:rPr>
            </a:br>
            <a:r>
              <a:rPr lang="en-US" sz="2000" dirty="0"/>
              <a:t>Nate </a:t>
            </a:r>
            <a:r>
              <a:rPr lang="en-US" sz="2000" dirty="0" err="1"/>
              <a:t>Deeks</a:t>
            </a:r>
            <a:r>
              <a:rPr lang="en-US" sz="2000" dirty="0"/>
              <a:t>:  Portland/North West Oregon  </a:t>
            </a:r>
            <a:r>
              <a:rPr lang="en-US" sz="2000" u="sng" dirty="0">
                <a:hlinkClick r:id="rId3"/>
              </a:rPr>
              <a:t>nathan.a.deeks@state.or.us</a:t>
            </a:r>
            <a:r>
              <a:rPr lang="en-US" sz="2000" dirty="0"/>
              <a:t>  </a:t>
            </a:r>
            <a:br>
              <a:rPr lang="en-US" sz="2000" dirty="0"/>
            </a:br>
            <a:r>
              <a:rPr lang="en-US" sz="2000" dirty="0"/>
              <a:t>Brad Collins: Eugene/Mid-Valley  </a:t>
            </a:r>
            <a:r>
              <a:rPr lang="en-US" sz="2000" u="sng" dirty="0">
                <a:hlinkClick r:id="rId4"/>
              </a:rPr>
              <a:t>bradley.c.collins@state.or.us</a:t>
            </a:r>
            <a:r>
              <a:rPr lang="en-US" sz="2000" dirty="0"/>
              <a:t> </a:t>
            </a:r>
            <a:br>
              <a:rPr lang="en-US" sz="2000" dirty="0"/>
            </a:br>
            <a:r>
              <a:rPr lang="en-US" sz="2000" dirty="0"/>
              <a:t>Theresa Knowles: Eastern Oregon </a:t>
            </a:r>
            <a:r>
              <a:rPr lang="en-US" sz="2000" u="sng" dirty="0">
                <a:hlinkClick r:id="rId5"/>
              </a:rPr>
              <a:t>theresa.m.knowles@state.or.us</a:t>
            </a:r>
            <a:r>
              <a:rPr lang="en-US" sz="2000" dirty="0"/>
              <a:t> </a:t>
            </a:r>
            <a:br>
              <a:rPr lang="en-US" sz="2000" dirty="0"/>
            </a:br>
            <a:r>
              <a:rPr lang="en-US" sz="2000" dirty="0"/>
              <a:t>Erica Drake: Bend/Central Oregon </a:t>
            </a:r>
            <a:r>
              <a:rPr lang="en-US" sz="2000" u="sng" dirty="0">
                <a:hlinkClick r:id="rId6"/>
              </a:rPr>
              <a:t>erica.drake@state.or.us</a:t>
            </a:r>
            <a:r>
              <a:rPr lang="en-US" sz="2000" dirty="0"/>
              <a:t>  </a:t>
            </a:r>
            <a:br>
              <a:rPr lang="en-US" sz="2000" dirty="0"/>
            </a:br>
            <a:r>
              <a:rPr lang="en-US" sz="2000" dirty="0"/>
              <a:t>Melanie </a:t>
            </a:r>
            <a:r>
              <a:rPr lang="en-US" sz="2000" dirty="0" err="1"/>
              <a:t>Hartwig</a:t>
            </a:r>
            <a:r>
              <a:rPr lang="en-US" sz="2000" dirty="0"/>
              <a:t>: Roseburg/Southern Oregon </a:t>
            </a:r>
            <a:r>
              <a:rPr lang="en-US" sz="2000" u="sng" dirty="0">
                <a:hlinkClick r:id="rId7"/>
              </a:rPr>
              <a:t>melanie.l.hartwig@state.or.us</a:t>
            </a:r>
            <a:r>
              <a:rPr lang="en-US" sz="2000" dirty="0"/>
              <a:t> </a:t>
            </a:r>
            <a:endParaRPr lang="en-US" sz="2000" b="0" i="0" u="none" strike="noStrike" cap="none" dirty="0">
              <a:solidFill>
                <a:srgbClr val="10478B"/>
              </a:solidFill>
              <a:sym typeface="Arial"/>
            </a:endParaRPr>
          </a:p>
        </p:txBody>
      </p:sp>
      <p:sp>
        <p:nvSpPr>
          <p:cNvPr id="581" name="Shape 581"/>
          <p:cNvSpPr txBox="1">
            <a:spLocks noGrp="1"/>
          </p:cNvSpPr>
          <p:nvPr>
            <p:ph type="sldNum" idx="12"/>
          </p:nvPr>
        </p:nvSpPr>
        <p:spPr>
          <a:xfrm>
            <a:off x="457200" y="6356350"/>
            <a:ext cx="2133599" cy="365125"/>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US" sz="1000" b="0" i="0" u="none" strike="noStrike" cap="none">
                <a:solidFill>
                  <a:srgbClr val="B5A788"/>
                </a:solidFill>
                <a:latin typeface="Arial"/>
                <a:ea typeface="Arial"/>
                <a:cs typeface="Arial"/>
                <a:sym typeface="Arial"/>
              </a:rPr>
              <a:t>38</a:t>
            </a:fld>
            <a:endParaRPr lang="en-US" sz="1000" b="0" i="0" u="none" strike="noStrike" cap="none">
              <a:solidFill>
                <a:srgbClr val="B5A788"/>
              </a:solidFill>
              <a:latin typeface="Arial"/>
              <a:ea typeface="Arial"/>
              <a:cs typeface="Arial"/>
              <a:sym typeface="Arial"/>
            </a:endParaRP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Shape 132"/>
          <p:cNvSpPr txBox="1">
            <a:spLocks noGrp="1"/>
          </p:cNvSpPr>
          <p:nvPr>
            <p:ph type="body" idx="1"/>
          </p:nvPr>
        </p:nvSpPr>
        <p:spPr>
          <a:xfrm>
            <a:off x="311704" y="1676533"/>
            <a:ext cx="8520600" cy="4403700"/>
          </a:xfrm>
          <a:prstGeom prst="rect">
            <a:avLst/>
          </a:prstGeom>
        </p:spPr>
        <p:txBody>
          <a:bodyPr lIns="91425" tIns="91425" rIns="91425" bIns="91425" anchor="t" anchorCtr="0">
            <a:noAutofit/>
          </a:bodyPr>
          <a:lstStyle/>
          <a:p>
            <a:pPr marL="0" lvl="0" indent="-69850" rtl="0">
              <a:lnSpc>
                <a:spcPct val="115000"/>
              </a:lnSpc>
              <a:spcBef>
                <a:spcPts val="0"/>
              </a:spcBef>
              <a:spcAft>
                <a:spcPts val="1600"/>
              </a:spcAft>
              <a:buClr>
                <a:schemeClr val="dk1"/>
              </a:buClr>
              <a:buSzPct val="61111"/>
              <a:buFont typeface="Arial"/>
              <a:buNone/>
            </a:pPr>
            <a:r>
              <a:rPr lang="en-US" sz="1800" dirty="0">
                <a:solidFill>
                  <a:srgbClr val="000000"/>
                </a:solidFill>
              </a:rPr>
              <a:t>And most importantly:</a:t>
            </a:r>
          </a:p>
          <a:p>
            <a:pPr marL="457200" lvl="0" indent="-69850" rtl="0">
              <a:lnSpc>
                <a:spcPct val="115000"/>
              </a:lnSpc>
              <a:spcBef>
                <a:spcPts val="0"/>
              </a:spcBef>
              <a:spcAft>
                <a:spcPts val="1600"/>
              </a:spcAft>
              <a:buClr>
                <a:schemeClr val="dk1"/>
              </a:buClr>
              <a:buSzPct val="61111"/>
              <a:buFont typeface="Arial"/>
              <a:buNone/>
            </a:pPr>
            <a:endParaRPr sz="1800" dirty="0">
              <a:solidFill>
                <a:srgbClr val="695D46"/>
              </a:solidFill>
              <a:latin typeface="Open Sans"/>
              <a:ea typeface="Open Sans"/>
              <a:cs typeface="Open Sans"/>
              <a:sym typeface="Open Sans"/>
            </a:endParaRPr>
          </a:p>
          <a:p>
            <a:pPr lvl="0" rtl="0">
              <a:spcBef>
                <a:spcPts val="0"/>
              </a:spcBef>
              <a:buNone/>
            </a:pPr>
            <a:endParaRPr dirty="0"/>
          </a:p>
        </p:txBody>
      </p:sp>
      <p:grpSp>
        <p:nvGrpSpPr>
          <p:cNvPr id="133" name="Shape 133"/>
          <p:cNvGrpSpPr/>
          <p:nvPr/>
        </p:nvGrpSpPr>
        <p:grpSpPr>
          <a:xfrm>
            <a:off x="1402394" y="2345333"/>
            <a:ext cx="3442575" cy="3017630"/>
            <a:chOff x="1275856" y="-373581"/>
            <a:chExt cx="2220300" cy="2991900"/>
          </a:xfrm>
        </p:grpSpPr>
        <p:pic>
          <p:nvPicPr>
            <p:cNvPr id="134" name="Shape 134"/>
            <p:cNvPicPr preferRelativeResize="0"/>
            <p:nvPr/>
          </p:nvPicPr>
          <p:blipFill rotWithShape="1">
            <a:blip r:embed="rId3">
              <a:alphaModFix/>
            </a:blip>
            <a:srcRect/>
            <a:stretch/>
          </p:blipFill>
          <p:spPr>
            <a:xfrm rot="10800000">
              <a:off x="1275856" y="-373581"/>
              <a:ext cx="2220300" cy="2991900"/>
            </a:xfrm>
            <a:prstGeom prst="rect">
              <a:avLst/>
            </a:prstGeom>
            <a:noFill/>
            <a:ln>
              <a:noFill/>
            </a:ln>
          </p:spPr>
        </p:pic>
        <p:sp>
          <p:nvSpPr>
            <p:cNvPr id="135" name="Shape 135"/>
            <p:cNvSpPr txBox="1"/>
            <p:nvPr/>
          </p:nvSpPr>
          <p:spPr>
            <a:xfrm>
              <a:off x="1634189" y="-160637"/>
              <a:ext cx="1503600" cy="20145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2000" dirty="0">
                  <a:solidFill>
                    <a:schemeClr val="dk1"/>
                  </a:solidFill>
                  <a:latin typeface="Times New Roman"/>
                  <a:ea typeface="Times New Roman"/>
                  <a:cs typeface="Times New Roman"/>
                  <a:sym typeface="Times New Roman"/>
                </a:rPr>
                <a:t>Support needs of individuals working or </a:t>
              </a:r>
            </a:p>
            <a:p>
              <a:pPr marL="0" marR="0" lvl="0" indent="0" algn="ctr" rtl="0">
                <a:spcBef>
                  <a:spcPts val="0"/>
                </a:spcBef>
                <a:buSzPct val="25000"/>
                <a:buNone/>
              </a:pPr>
              <a:r>
                <a:rPr lang="en-US" sz="2000" dirty="0">
                  <a:solidFill>
                    <a:schemeClr val="dk1"/>
                  </a:solidFill>
                  <a:latin typeface="Times New Roman"/>
                  <a:ea typeface="Times New Roman"/>
                  <a:cs typeface="Times New Roman"/>
                  <a:sym typeface="Times New Roman"/>
                </a:rPr>
                <a:t>looking to work </a:t>
              </a:r>
            </a:p>
            <a:p>
              <a:pPr marL="0" marR="0" lvl="0" indent="0" algn="ctr" rtl="0">
                <a:spcBef>
                  <a:spcPts val="0"/>
                </a:spcBef>
                <a:buSzPct val="25000"/>
                <a:buNone/>
              </a:pPr>
              <a:r>
                <a:rPr lang="en-US" sz="2000" dirty="0">
                  <a:solidFill>
                    <a:schemeClr val="dk1"/>
                  </a:solidFill>
                  <a:latin typeface="Times New Roman"/>
                  <a:ea typeface="Times New Roman"/>
                  <a:cs typeface="Times New Roman"/>
                  <a:sym typeface="Times New Roman"/>
                </a:rPr>
                <a:t>at general community businesses.</a:t>
              </a:r>
            </a:p>
          </p:txBody>
        </p:sp>
      </p:grpSp>
      <p:grpSp>
        <p:nvGrpSpPr>
          <p:cNvPr id="136" name="Shape 136"/>
          <p:cNvGrpSpPr/>
          <p:nvPr/>
        </p:nvGrpSpPr>
        <p:grpSpPr>
          <a:xfrm>
            <a:off x="4037852" y="2345321"/>
            <a:ext cx="4114793" cy="2418434"/>
            <a:chOff x="3693663" y="-1564552"/>
            <a:chExt cx="4221600" cy="3020399"/>
          </a:xfrm>
        </p:grpSpPr>
        <p:pic>
          <p:nvPicPr>
            <p:cNvPr id="137" name="Shape 137"/>
            <p:cNvPicPr preferRelativeResize="0"/>
            <p:nvPr/>
          </p:nvPicPr>
          <p:blipFill rotWithShape="1">
            <a:blip r:embed="rId4">
              <a:alphaModFix/>
            </a:blip>
            <a:srcRect/>
            <a:stretch/>
          </p:blipFill>
          <p:spPr>
            <a:xfrm rot="5400000">
              <a:off x="4294263" y="-2165152"/>
              <a:ext cx="3020399" cy="4221600"/>
            </a:xfrm>
            <a:prstGeom prst="rect">
              <a:avLst/>
            </a:prstGeom>
            <a:noFill/>
            <a:ln>
              <a:noFill/>
            </a:ln>
          </p:spPr>
        </p:pic>
        <p:sp>
          <p:nvSpPr>
            <p:cNvPr id="138" name="Shape 138"/>
            <p:cNvSpPr txBox="1"/>
            <p:nvPr/>
          </p:nvSpPr>
          <p:spPr>
            <a:xfrm>
              <a:off x="4404813" y="-903223"/>
              <a:ext cx="2799299" cy="1751400"/>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2000" dirty="0">
                  <a:solidFill>
                    <a:schemeClr val="dk1"/>
                  </a:solidFill>
                  <a:latin typeface="Times New Roman"/>
                  <a:ea typeface="Times New Roman"/>
                  <a:cs typeface="Times New Roman"/>
                  <a:sym typeface="Times New Roman"/>
                </a:rPr>
                <a:t>Businesses &amp; communities benefit from an inclusive workforce.</a:t>
              </a:r>
            </a:p>
          </p:txBody>
        </p:sp>
      </p:grpSp>
      <p:sp>
        <p:nvSpPr>
          <p:cNvPr id="139" name="Shape 139"/>
          <p:cNvSpPr txBox="1">
            <a:spLocks noGrp="1"/>
          </p:cNvSpPr>
          <p:nvPr>
            <p:ph type="title"/>
          </p:nvPr>
        </p:nvSpPr>
        <p:spPr>
          <a:xfrm>
            <a:off x="311704" y="593374"/>
            <a:ext cx="8520600" cy="943200"/>
          </a:xfrm>
          <a:prstGeom prst="rect">
            <a:avLst/>
          </a:prstGeom>
        </p:spPr>
        <p:txBody>
          <a:bodyPr lIns="91425" tIns="91425" rIns="91425" bIns="91425" anchor="t" anchorCtr="0">
            <a:noAutofit/>
          </a:bodyPr>
          <a:lstStyle/>
          <a:p>
            <a:pPr lvl="0" algn="ctr" rtl="0">
              <a:spcBef>
                <a:spcPts val="0"/>
              </a:spcBef>
              <a:buNone/>
            </a:pPr>
            <a:r>
              <a:rPr lang="en-US" sz="2800"/>
              <a:t>Overview of changes impacting </a:t>
            </a:r>
          </a:p>
          <a:p>
            <a:pPr lvl="0" algn="ctr" rtl="0">
              <a:spcBef>
                <a:spcPts val="0"/>
              </a:spcBef>
              <a:buNone/>
            </a:pPr>
            <a:r>
              <a:rPr lang="en-US" sz="2800"/>
              <a:t>employment and day services (cont.)</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Shape 145"/>
          <p:cNvSpPr txBox="1">
            <a:spLocks noGrp="1"/>
          </p:cNvSpPr>
          <p:nvPr>
            <p:ph type="title"/>
          </p:nvPr>
        </p:nvSpPr>
        <p:spPr>
          <a:xfrm>
            <a:off x="209700" y="521125"/>
            <a:ext cx="8728800" cy="4829700"/>
          </a:xfrm>
          <a:prstGeom prst="rect">
            <a:avLst/>
          </a:prstGeom>
        </p:spPr>
        <p:txBody>
          <a:bodyPr lIns="91425" tIns="91425" rIns="91425" bIns="91425" anchor="ctr" anchorCtr="0">
            <a:noAutofit/>
          </a:bodyPr>
          <a:lstStyle/>
          <a:p>
            <a:pPr lvl="0" algn="ctr" rtl="0">
              <a:spcBef>
                <a:spcPts val="0"/>
              </a:spcBef>
              <a:buNone/>
            </a:pPr>
            <a:r>
              <a:rPr lang="en-US" dirty="0"/>
              <a:t>An Overview of </a:t>
            </a:r>
          </a:p>
          <a:p>
            <a:pPr lvl="0" algn="ctr" rtl="0">
              <a:spcBef>
                <a:spcPts val="0"/>
              </a:spcBef>
              <a:buNone/>
            </a:pPr>
            <a:r>
              <a:rPr lang="en-US" dirty="0"/>
              <a:t>Services  Available:</a:t>
            </a:r>
            <a:br>
              <a:rPr lang="en-US" dirty="0"/>
            </a:br>
            <a:endParaRPr lang="en-US" dirty="0"/>
          </a:p>
          <a:p>
            <a:pPr lvl="0" algn="ctr" rtl="0">
              <a:spcBef>
                <a:spcPts val="0"/>
              </a:spcBef>
              <a:buNone/>
            </a:pPr>
            <a:r>
              <a:rPr lang="en-US" dirty="0"/>
              <a:t>ODDS Employment Services</a:t>
            </a:r>
          </a:p>
          <a:p>
            <a:pPr lvl="0" algn="ctr" rtl="0">
              <a:spcBef>
                <a:spcPts val="0"/>
              </a:spcBef>
              <a:buNone/>
            </a:pPr>
            <a:r>
              <a:rPr lang="en-US" dirty="0"/>
              <a:t>and Non-Residential </a:t>
            </a:r>
          </a:p>
          <a:p>
            <a:pPr lvl="0" algn="ctr" rtl="0">
              <a:spcBef>
                <a:spcPts val="0"/>
              </a:spcBef>
              <a:buNone/>
            </a:pPr>
            <a:r>
              <a:rPr lang="en-US" dirty="0"/>
              <a:t>Community Living Supports</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Shape 150"/>
          <p:cNvSpPr txBox="1">
            <a:spLocks noGrp="1"/>
          </p:cNvSpPr>
          <p:nvPr>
            <p:ph type="title"/>
          </p:nvPr>
        </p:nvSpPr>
        <p:spPr>
          <a:xfrm>
            <a:off x="311700" y="308824"/>
            <a:ext cx="8625900" cy="1078200"/>
          </a:xfrm>
          <a:prstGeom prst="rect">
            <a:avLst/>
          </a:prstGeom>
          <a:noFill/>
          <a:ln>
            <a:noFill/>
          </a:ln>
        </p:spPr>
        <p:txBody>
          <a:bodyPr lIns="105300" tIns="105300" rIns="105300" bIns="105300" anchor="t" anchorCtr="0">
            <a:noAutofit/>
          </a:bodyPr>
          <a:lstStyle/>
          <a:p>
            <a:pPr marL="0" marR="0" lvl="0" indent="0" algn="l" rtl="0">
              <a:spcBef>
                <a:spcPts val="0"/>
              </a:spcBef>
              <a:buClr>
                <a:srgbClr val="72A84F"/>
              </a:buClr>
              <a:buSzPct val="25000"/>
              <a:buFont typeface="Arial"/>
              <a:buNone/>
            </a:pPr>
            <a:r>
              <a:rPr lang="en-US" sz="3800" b="0" i="0" u="none" strike="noStrike" cap="none">
                <a:solidFill>
                  <a:srgbClr val="72A84F"/>
                </a:solidFill>
                <a:latin typeface="Arial"/>
                <a:ea typeface="Arial"/>
                <a:cs typeface="Arial"/>
                <a:sym typeface="Arial"/>
              </a:rPr>
              <a:t>ODDS Employment Services: </a:t>
            </a:r>
          </a:p>
        </p:txBody>
      </p:sp>
      <p:sp>
        <p:nvSpPr>
          <p:cNvPr id="151" name="Shape 151"/>
          <p:cNvSpPr txBox="1">
            <a:spLocks noGrp="1"/>
          </p:cNvSpPr>
          <p:nvPr>
            <p:ph type="body" idx="1"/>
          </p:nvPr>
        </p:nvSpPr>
        <p:spPr>
          <a:xfrm>
            <a:off x="133175" y="1125024"/>
            <a:ext cx="8867100" cy="5548200"/>
          </a:xfrm>
          <a:prstGeom prst="rect">
            <a:avLst/>
          </a:prstGeom>
          <a:noFill/>
          <a:ln>
            <a:noFill/>
          </a:ln>
        </p:spPr>
        <p:txBody>
          <a:bodyPr lIns="105300" tIns="105300" rIns="105300" bIns="105300" anchor="t" anchorCtr="0">
            <a:noAutofit/>
          </a:bodyPr>
          <a:lstStyle/>
          <a:p>
            <a:pPr marL="0" lvl="0" indent="0" rtl="0">
              <a:lnSpc>
                <a:spcPct val="80000"/>
              </a:lnSpc>
              <a:spcBef>
                <a:spcPts val="0"/>
              </a:spcBef>
              <a:buNone/>
            </a:pPr>
            <a:r>
              <a:rPr lang="en-US" sz="2400" i="1" dirty="0"/>
              <a:t>The optimal and expected outcome of all ODDS employment services is competitive integrated employment.</a:t>
            </a:r>
            <a:br>
              <a:rPr lang="en-US" sz="2400" i="1" dirty="0"/>
            </a:br>
            <a:r>
              <a:rPr lang="en-US" sz="2400" i="1" dirty="0"/>
              <a:t> </a:t>
            </a:r>
          </a:p>
          <a:p>
            <a:pPr marL="342900" marR="0" lvl="0" indent="-320040" algn="l" rtl="0">
              <a:lnSpc>
                <a:spcPct val="80000"/>
              </a:lnSpc>
              <a:spcBef>
                <a:spcPts val="0"/>
              </a:spcBef>
              <a:buClr>
                <a:schemeClr val="dk1"/>
              </a:buClr>
              <a:buSzPct val="100000"/>
              <a:buFont typeface="Arial"/>
              <a:buChar char="•"/>
            </a:pPr>
            <a:r>
              <a:rPr lang="en-US" sz="2600" b="0" i="0" u="none" strike="noStrike" cap="none" dirty="0">
                <a:solidFill>
                  <a:schemeClr val="dk1"/>
                </a:solidFill>
                <a:latin typeface="Arial"/>
                <a:ea typeface="Arial"/>
                <a:cs typeface="Arial"/>
                <a:sym typeface="Arial"/>
              </a:rPr>
              <a:t>Supported Employment (Individual &amp; Small Group)</a:t>
            </a:r>
          </a:p>
          <a:p>
            <a:pPr marL="742950" marR="0" lvl="1" indent="-286385" algn="l" rtl="0">
              <a:lnSpc>
                <a:spcPct val="80000"/>
              </a:lnSpc>
              <a:spcBef>
                <a:spcPts val="0"/>
              </a:spcBef>
              <a:buClr>
                <a:schemeClr val="dk1"/>
              </a:buClr>
              <a:buSzPct val="100000"/>
              <a:buFont typeface="Arial"/>
              <a:buChar char="–"/>
            </a:pPr>
            <a:r>
              <a:rPr lang="en-US" sz="2600" b="0" i="0" u="none" strike="noStrike" cap="none" dirty="0">
                <a:solidFill>
                  <a:schemeClr val="dk1"/>
                </a:solidFill>
                <a:latin typeface="Arial"/>
                <a:ea typeface="Arial"/>
                <a:cs typeface="Arial"/>
                <a:sym typeface="Arial"/>
              </a:rPr>
              <a:t>Individual Supported Employment</a:t>
            </a:r>
          </a:p>
          <a:p>
            <a:pPr marR="0" lvl="2" algn="l" rtl="0">
              <a:lnSpc>
                <a:spcPct val="80000"/>
              </a:lnSpc>
              <a:spcBef>
                <a:spcPts val="0"/>
              </a:spcBef>
              <a:buClr>
                <a:schemeClr val="dk1"/>
              </a:buClr>
              <a:buSzPct val="100000"/>
              <a:buFont typeface="Arial"/>
            </a:pPr>
            <a:r>
              <a:rPr lang="en-US" sz="2600" dirty="0"/>
              <a:t>I</a:t>
            </a:r>
            <a:r>
              <a:rPr lang="en-US" sz="2600" b="0" i="0" u="none" strike="noStrike" cap="none" dirty="0">
                <a:solidFill>
                  <a:schemeClr val="dk1"/>
                </a:solidFill>
                <a:latin typeface="Arial"/>
                <a:ea typeface="Arial"/>
                <a:cs typeface="Arial"/>
                <a:sym typeface="Arial"/>
              </a:rPr>
              <a:t>nitial and ongoing job coaching in competitive integrated employment</a:t>
            </a:r>
          </a:p>
          <a:p>
            <a:pPr marR="0" lvl="2" algn="l" rtl="0">
              <a:lnSpc>
                <a:spcPct val="80000"/>
              </a:lnSpc>
              <a:spcBef>
                <a:spcPts val="0"/>
              </a:spcBef>
              <a:buClr>
                <a:schemeClr val="dk1"/>
              </a:buClr>
              <a:buSzPct val="100000"/>
              <a:buFont typeface="Arial"/>
            </a:pPr>
            <a:r>
              <a:rPr lang="en-US" sz="2600" dirty="0"/>
              <a:t>J</a:t>
            </a:r>
            <a:r>
              <a:rPr lang="en-US" sz="2600" b="0" i="0" u="none" strike="noStrike" cap="none" dirty="0">
                <a:solidFill>
                  <a:schemeClr val="dk1"/>
                </a:solidFill>
                <a:latin typeface="Arial"/>
                <a:ea typeface="Arial"/>
                <a:cs typeface="Arial"/>
                <a:sym typeface="Arial"/>
              </a:rPr>
              <a:t>ob </a:t>
            </a:r>
            <a:r>
              <a:rPr lang="en-US" sz="2600" dirty="0"/>
              <a:t>development in a competitive integrated job</a:t>
            </a:r>
          </a:p>
          <a:p>
            <a:pPr marL="742950" marR="0" lvl="1" indent="-286385" algn="l" rtl="0">
              <a:lnSpc>
                <a:spcPct val="80000"/>
              </a:lnSpc>
              <a:spcBef>
                <a:spcPts val="0"/>
              </a:spcBef>
              <a:buClr>
                <a:schemeClr val="dk1"/>
              </a:buClr>
              <a:buSzPct val="100000"/>
              <a:buFont typeface="Arial"/>
              <a:buChar char="–"/>
            </a:pPr>
            <a:r>
              <a:rPr lang="en-US" sz="2600" b="0" i="0" u="none" strike="noStrike" cap="none" dirty="0">
                <a:solidFill>
                  <a:schemeClr val="dk1"/>
                </a:solidFill>
                <a:latin typeface="Arial"/>
                <a:ea typeface="Arial"/>
                <a:cs typeface="Arial"/>
                <a:sym typeface="Arial"/>
              </a:rPr>
              <a:t>Small Group Supported Employment</a:t>
            </a:r>
          </a:p>
          <a:p>
            <a:pPr marL="342900" marR="0" lvl="0" indent="-320040" algn="l" rtl="0">
              <a:lnSpc>
                <a:spcPct val="80000"/>
              </a:lnSpc>
              <a:spcBef>
                <a:spcPts val="0"/>
              </a:spcBef>
              <a:buClr>
                <a:schemeClr val="dk1"/>
              </a:buClr>
              <a:buSzPct val="100000"/>
              <a:buFont typeface="Arial"/>
              <a:buChar char="•"/>
            </a:pPr>
            <a:r>
              <a:rPr lang="en-US" sz="2600" b="0" i="0" u="none" strike="noStrike" cap="none" dirty="0">
                <a:solidFill>
                  <a:schemeClr val="dk1"/>
                </a:solidFill>
                <a:latin typeface="Arial"/>
                <a:ea typeface="Arial"/>
                <a:cs typeface="Arial"/>
                <a:sym typeface="Arial"/>
              </a:rPr>
              <a:t>Discovery </a:t>
            </a:r>
            <a:endParaRPr lang="en-US" sz="2600" dirty="0"/>
          </a:p>
          <a:p>
            <a:pPr marL="342900" marR="0" lvl="0" indent="-320040" algn="l" rtl="0">
              <a:lnSpc>
                <a:spcPct val="80000"/>
              </a:lnSpc>
              <a:spcBef>
                <a:spcPts val="0"/>
              </a:spcBef>
              <a:buClr>
                <a:schemeClr val="dk1"/>
              </a:buClr>
              <a:buSzPct val="100000"/>
              <a:buFont typeface="Arial"/>
              <a:buChar char="•"/>
            </a:pPr>
            <a:r>
              <a:rPr lang="en-US" sz="2600" b="0" i="0" u="none" strike="noStrike" cap="none" dirty="0">
                <a:solidFill>
                  <a:schemeClr val="dk1"/>
                </a:solidFill>
                <a:latin typeface="Arial"/>
                <a:ea typeface="Arial"/>
                <a:cs typeface="Arial"/>
                <a:sym typeface="Arial"/>
              </a:rPr>
              <a:t>Employment Path (Facility or Community)</a:t>
            </a:r>
          </a:p>
          <a:p>
            <a:pPr marL="0" lvl="0" indent="0" rtl="0">
              <a:lnSpc>
                <a:spcPct val="80000"/>
              </a:lnSpc>
              <a:spcBef>
                <a:spcPts val="0"/>
              </a:spcBef>
              <a:buNone/>
            </a:pPr>
            <a:endParaRPr sz="2400" dirty="0"/>
          </a:p>
          <a:p>
            <a:pPr marL="0" lvl="0" indent="0" rtl="0">
              <a:lnSpc>
                <a:spcPct val="80000"/>
              </a:lnSpc>
              <a:spcBef>
                <a:spcPts val="0"/>
              </a:spcBef>
              <a:buNone/>
            </a:pPr>
            <a:r>
              <a:rPr lang="en-US" sz="1800" dirty="0"/>
              <a:t>Now hourly services. Authorize/bill/use the service most accurately used for the majority of the hour or more. </a:t>
            </a:r>
          </a:p>
          <a:p>
            <a:pPr marL="0" lvl="0" indent="0" rtl="0">
              <a:lnSpc>
                <a:spcPct val="80000"/>
              </a:lnSpc>
              <a:spcBef>
                <a:spcPts val="0"/>
              </a:spcBef>
              <a:buNone/>
            </a:pPr>
            <a:r>
              <a:rPr lang="en-US" sz="1800" dirty="0"/>
              <a:t>May bill in 15 minute increments.  </a:t>
            </a:r>
          </a:p>
          <a:p>
            <a:pPr marL="0" lvl="0" indent="0" rtl="0">
              <a:lnSpc>
                <a:spcPct val="80000"/>
              </a:lnSpc>
              <a:spcBef>
                <a:spcPts val="0"/>
              </a:spcBef>
              <a:buNone/>
            </a:pPr>
            <a:endParaRPr sz="2960" b="1" dirty="0"/>
          </a:p>
          <a:p>
            <a:pPr marL="0" lvl="0" indent="0" rtl="0">
              <a:lnSpc>
                <a:spcPct val="80000"/>
              </a:lnSpc>
              <a:spcBef>
                <a:spcPts val="0"/>
              </a:spcBef>
              <a:buNone/>
            </a:pPr>
            <a:endParaRPr sz="2400" b="1" dirty="0"/>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Shape 156"/>
          <p:cNvSpPr txBox="1">
            <a:spLocks noGrp="1"/>
          </p:cNvSpPr>
          <p:nvPr>
            <p:ph type="title"/>
          </p:nvPr>
        </p:nvSpPr>
        <p:spPr>
          <a:xfrm>
            <a:off x="311700" y="593375"/>
            <a:ext cx="8520600" cy="1286700"/>
          </a:xfrm>
          <a:prstGeom prst="rect">
            <a:avLst/>
          </a:prstGeom>
          <a:noFill/>
          <a:ln>
            <a:noFill/>
          </a:ln>
        </p:spPr>
        <p:txBody>
          <a:bodyPr lIns="105300" tIns="105300" rIns="105300" bIns="105300" anchor="t" anchorCtr="0">
            <a:noAutofit/>
          </a:bodyPr>
          <a:lstStyle/>
          <a:p>
            <a:pPr marL="0" marR="0" lvl="0" indent="0" algn="l" rtl="0">
              <a:spcBef>
                <a:spcPts val="0"/>
              </a:spcBef>
              <a:buClr>
                <a:srgbClr val="72A84F"/>
              </a:buClr>
              <a:buSzPct val="25000"/>
              <a:buFont typeface="Arial"/>
              <a:buNone/>
            </a:pPr>
            <a:r>
              <a:rPr lang="en-US" sz="3600" b="0" i="0" u="none" strike="noStrike" cap="none">
                <a:solidFill>
                  <a:srgbClr val="72A84F"/>
                </a:solidFill>
                <a:latin typeface="Arial"/>
                <a:ea typeface="Arial"/>
                <a:cs typeface="Arial"/>
                <a:sym typeface="Arial"/>
              </a:rPr>
              <a:t>Career Development Planning as part of Case </a:t>
            </a:r>
            <a:r>
              <a:rPr lang="en-US" sz="3600"/>
              <a:t>Management</a:t>
            </a:r>
          </a:p>
        </p:txBody>
      </p:sp>
      <p:sp>
        <p:nvSpPr>
          <p:cNvPr id="157" name="Shape 157"/>
          <p:cNvSpPr txBox="1">
            <a:spLocks noGrp="1"/>
          </p:cNvSpPr>
          <p:nvPr>
            <p:ph type="body" idx="1"/>
          </p:nvPr>
        </p:nvSpPr>
        <p:spPr>
          <a:xfrm>
            <a:off x="74000" y="2126749"/>
            <a:ext cx="8875800" cy="4338900"/>
          </a:xfrm>
          <a:prstGeom prst="rect">
            <a:avLst/>
          </a:prstGeom>
          <a:noFill/>
          <a:ln>
            <a:noFill/>
          </a:ln>
        </p:spPr>
        <p:txBody>
          <a:bodyPr lIns="105300" tIns="105300" rIns="105300" bIns="105300" anchor="t" anchorCtr="0">
            <a:noAutofit/>
          </a:bodyPr>
          <a:lstStyle/>
          <a:p>
            <a:pPr lvl="0" rtl="0">
              <a:lnSpc>
                <a:spcPct val="80000"/>
              </a:lnSpc>
              <a:spcBef>
                <a:spcPts val="0"/>
              </a:spcBef>
              <a:buClr>
                <a:schemeClr val="dk1"/>
              </a:buClr>
              <a:buSzPct val="100000"/>
              <a:buFont typeface="Arial"/>
              <a:buChar char="•"/>
            </a:pPr>
            <a:r>
              <a:rPr lang="en-US" sz="2200" dirty="0"/>
              <a:t>All individuals who use ODDS services participate in career development planning as a part of the annual ISP meeting, or more frequently as requested or necessary. </a:t>
            </a:r>
            <a:br>
              <a:rPr lang="en-US" sz="2200" dirty="0"/>
            </a:br>
            <a:endParaRPr lang="en-US" sz="2200" dirty="0"/>
          </a:p>
          <a:p>
            <a:pPr lvl="0" rtl="0">
              <a:lnSpc>
                <a:spcPct val="80000"/>
              </a:lnSpc>
              <a:spcBef>
                <a:spcPts val="0"/>
              </a:spcBef>
              <a:buClr>
                <a:schemeClr val="dk1"/>
              </a:buClr>
              <a:buSzPct val="100000"/>
              <a:buFont typeface="Arial"/>
              <a:buChar char="•"/>
            </a:pPr>
            <a:r>
              <a:rPr lang="en-US" sz="2200" dirty="0"/>
              <a:t>Individuals will have an opportunity to review all available employment services annually.</a:t>
            </a:r>
          </a:p>
          <a:p>
            <a:pPr marL="0" lvl="0" indent="0" rtl="0">
              <a:lnSpc>
                <a:spcPct val="80000"/>
              </a:lnSpc>
              <a:spcBef>
                <a:spcPts val="0"/>
              </a:spcBef>
              <a:buNone/>
            </a:pPr>
            <a:endParaRPr sz="2200" dirty="0"/>
          </a:p>
          <a:p>
            <a:pPr marL="342900" marR="0" lvl="0" indent="-325120" algn="l" rtl="0">
              <a:lnSpc>
                <a:spcPct val="80000"/>
              </a:lnSpc>
              <a:spcBef>
                <a:spcPts val="0"/>
              </a:spcBef>
              <a:buClr>
                <a:schemeClr val="dk1"/>
              </a:buClr>
              <a:buSzPct val="100000"/>
              <a:buFont typeface="Arial"/>
              <a:buChar char="•"/>
            </a:pPr>
            <a:r>
              <a:rPr lang="en-US" sz="2200" b="0" i="0" u="none" strike="noStrike" cap="none" dirty="0">
                <a:solidFill>
                  <a:schemeClr val="dk1"/>
                </a:solidFill>
                <a:latin typeface="Arial"/>
                <a:ea typeface="Arial"/>
                <a:cs typeface="Arial"/>
                <a:sym typeface="Arial"/>
              </a:rPr>
              <a:t>In order to use employment services, an individual must have </a:t>
            </a:r>
            <a:r>
              <a:rPr lang="en-US" sz="2200" dirty="0"/>
              <a:t>an employment related goal in his or her </a:t>
            </a:r>
            <a:r>
              <a:rPr lang="en-US" sz="2200" b="0" i="0" u="none" strike="noStrike" cap="none" dirty="0">
                <a:solidFill>
                  <a:schemeClr val="dk1"/>
                </a:solidFill>
                <a:latin typeface="Arial"/>
                <a:ea typeface="Arial"/>
                <a:cs typeface="Arial"/>
                <a:sym typeface="Arial"/>
              </a:rPr>
              <a:t>Career Development Plan. </a:t>
            </a:r>
          </a:p>
          <a:p>
            <a:pPr marL="0" marR="0" lvl="0" indent="0" algn="l" rtl="0">
              <a:lnSpc>
                <a:spcPct val="80000"/>
              </a:lnSpc>
              <a:spcBef>
                <a:spcPts val="0"/>
              </a:spcBef>
              <a:buNone/>
            </a:pPr>
            <a:endParaRPr sz="2200" dirty="0"/>
          </a:p>
          <a:p>
            <a:pPr marL="342900" marR="0" lvl="0" indent="-325120" algn="l" rtl="0">
              <a:lnSpc>
                <a:spcPct val="80000"/>
              </a:lnSpc>
              <a:spcBef>
                <a:spcPts val="0"/>
              </a:spcBef>
              <a:buClr>
                <a:schemeClr val="dk1"/>
              </a:buClr>
              <a:buSzPct val="100000"/>
              <a:buFont typeface="Arial"/>
              <a:buChar char="•"/>
            </a:pPr>
            <a:r>
              <a:rPr lang="en-US" sz="2200" b="0" i="0" u="none" strike="noStrike" cap="none" dirty="0">
                <a:solidFill>
                  <a:schemeClr val="dk1"/>
                </a:solidFill>
                <a:latin typeface="Arial"/>
                <a:ea typeface="Arial"/>
                <a:cs typeface="Arial"/>
                <a:sym typeface="Arial"/>
              </a:rPr>
              <a:t>The</a:t>
            </a:r>
            <a:r>
              <a:rPr lang="en-US" sz="2200" dirty="0"/>
              <a:t> employment </a:t>
            </a:r>
            <a:r>
              <a:rPr lang="en-US" sz="2200" b="0" i="0" u="none" strike="noStrike" cap="none" dirty="0">
                <a:solidFill>
                  <a:schemeClr val="dk1"/>
                </a:solidFill>
                <a:latin typeface="Arial"/>
                <a:ea typeface="Arial"/>
                <a:cs typeface="Arial"/>
                <a:sym typeface="Arial"/>
              </a:rPr>
              <a:t>service must be individually designed to support the individual to meet </a:t>
            </a:r>
            <a:r>
              <a:rPr lang="en-US" sz="2200" dirty="0"/>
              <a:t>his or her</a:t>
            </a:r>
            <a:r>
              <a:rPr lang="en-US" sz="2200" b="0" i="0" u="none" strike="noStrike" cap="none" dirty="0">
                <a:solidFill>
                  <a:schemeClr val="dk1"/>
                </a:solidFill>
                <a:latin typeface="Arial"/>
                <a:ea typeface="Arial"/>
                <a:cs typeface="Arial"/>
                <a:sym typeface="Arial"/>
              </a:rPr>
              <a:t> employment goals.</a:t>
            </a:r>
          </a:p>
          <a:p>
            <a:pPr marL="0" marR="0" lvl="0" indent="0" algn="l" rtl="0">
              <a:lnSpc>
                <a:spcPct val="80000"/>
              </a:lnSpc>
              <a:spcBef>
                <a:spcPts val="0"/>
              </a:spcBef>
              <a:buNone/>
            </a:pPr>
            <a:r>
              <a:rPr lang="en-US" sz="2200" b="0" i="0" u="none" strike="noStrike" cap="none" dirty="0">
                <a:solidFill>
                  <a:schemeClr val="dk1"/>
                </a:solidFill>
                <a:latin typeface="Arial"/>
                <a:ea typeface="Arial"/>
                <a:cs typeface="Arial"/>
                <a:sym typeface="Arial"/>
              </a:rPr>
              <a:t/>
            </a:r>
            <a:br>
              <a:rPr lang="en-US" sz="2200" b="0" i="0" u="none" strike="noStrike" cap="none" dirty="0">
                <a:solidFill>
                  <a:schemeClr val="dk1"/>
                </a:solidFill>
                <a:latin typeface="Arial"/>
                <a:ea typeface="Arial"/>
                <a:cs typeface="Arial"/>
                <a:sym typeface="Arial"/>
              </a:rPr>
            </a:br>
            <a:endParaRPr lang="en-US" sz="2200" b="0" i="0" u="none" strike="noStrike" cap="none" dirty="0">
              <a:solidFill>
                <a:schemeClr val="dk1"/>
              </a:solidFill>
              <a:latin typeface="Arial"/>
              <a:ea typeface="Arial"/>
              <a:cs typeface="Arial"/>
              <a:sym typeface="Arial"/>
            </a:endParaRP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Shape 162"/>
          <p:cNvSpPr txBox="1">
            <a:spLocks noGrp="1"/>
          </p:cNvSpPr>
          <p:nvPr>
            <p:ph type="title"/>
          </p:nvPr>
        </p:nvSpPr>
        <p:spPr>
          <a:xfrm>
            <a:off x="311704" y="593374"/>
            <a:ext cx="8520599" cy="943198"/>
          </a:xfrm>
          <a:prstGeom prst="rect">
            <a:avLst/>
          </a:prstGeom>
          <a:noFill/>
          <a:ln>
            <a:noFill/>
          </a:ln>
        </p:spPr>
        <p:txBody>
          <a:bodyPr lIns="105300" tIns="105300" rIns="105300" bIns="105300" anchor="t" anchorCtr="0">
            <a:noAutofit/>
          </a:bodyPr>
          <a:lstStyle/>
          <a:p>
            <a:pPr marL="0" marR="0" lvl="0" indent="0" algn="l" rtl="0">
              <a:spcBef>
                <a:spcPts val="0"/>
              </a:spcBef>
              <a:buClr>
                <a:srgbClr val="72A84F"/>
              </a:buClr>
              <a:buSzPct val="25000"/>
              <a:buFont typeface="Arial"/>
              <a:buNone/>
            </a:pPr>
            <a:r>
              <a:rPr lang="en-US" sz="3959" b="0" i="0" u="none" strike="noStrike" cap="none">
                <a:solidFill>
                  <a:srgbClr val="72A84F"/>
                </a:solidFill>
                <a:latin typeface="Arial"/>
                <a:ea typeface="Arial"/>
                <a:cs typeface="Arial"/>
                <a:sym typeface="Arial"/>
              </a:rPr>
              <a:t>What is an Employment Related Goal? </a:t>
            </a:r>
          </a:p>
        </p:txBody>
      </p:sp>
      <p:sp>
        <p:nvSpPr>
          <p:cNvPr id="163" name="Shape 163"/>
          <p:cNvSpPr txBox="1">
            <a:spLocks noGrp="1"/>
          </p:cNvSpPr>
          <p:nvPr>
            <p:ph type="body" idx="1"/>
          </p:nvPr>
        </p:nvSpPr>
        <p:spPr>
          <a:xfrm>
            <a:off x="311700" y="2033101"/>
            <a:ext cx="8520600" cy="3792300"/>
          </a:xfrm>
          <a:prstGeom prst="rect">
            <a:avLst/>
          </a:prstGeom>
          <a:noFill/>
          <a:ln>
            <a:noFill/>
          </a:ln>
        </p:spPr>
        <p:txBody>
          <a:bodyPr lIns="105300" tIns="105300" rIns="105300" bIns="105300" anchor="t" anchorCtr="0">
            <a:noAutofit/>
          </a:bodyPr>
          <a:lstStyle/>
          <a:p>
            <a:pPr marL="342900" marR="0" lvl="0" indent="-342900" algn="l" rtl="0">
              <a:lnSpc>
                <a:spcPct val="80000"/>
              </a:lnSpc>
              <a:spcBef>
                <a:spcPts val="0"/>
              </a:spcBef>
              <a:buClr>
                <a:schemeClr val="dk1"/>
              </a:buClr>
              <a:buSzPct val="101818"/>
              <a:buFont typeface="Arial"/>
              <a:buChar char="•"/>
            </a:pPr>
            <a:r>
              <a:rPr lang="en-US" sz="2240"/>
              <a:t>The optimal and expected outcome of all employment services is competitive integrated employment. </a:t>
            </a:r>
          </a:p>
          <a:p>
            <a:pPr marL="0" marR="0" lvl="0" indent="0" algn="l" rtl="0">
              <a:lnSpc>
                <a:spcPct val="80000"/>
              </a:lnSpc>
              <a:spcBef>
                <a:spcPts val="0"/>
              </a:spcBef>
              <a:buNone/>
            </a:pPr>
            <a:endParaRPr sz="2240"/>
          </a:p>
          <a:p>
            <a:pPr marL="342900" marR="0" lvl="0" indent="-342900" algn="l" rtl="0">
              <a:lnSpc>
                <a:spcPct val="80000"/>
              </a:lnSpc>
              <a:spcBef>
                <a:spcPts val="0"/>
              </a:spcBef>
              <a:buClr>
                <a:schemeClr val="dk1"/>
              </a:buClr>
              <a:buSzPct val="101818"/>
              <a:buFont typeface="Arial"/>
              <a:buChar char="•"/>
            </a:pPr>
            <a:r>
              <a:rPr lang="en-US" sz="2240" b="0" i="0" u="none" strike="noStrike" cap="none">
                <a:solidFill>
                  <a:schemeClr val="dk1"/>
                </a:solidFill>
                <a:latin typeface="Arial"/>
                <a:ea typeface="Arial"/>
                <a:cs typeface="Arial"/>
                <a:sym typeface="Arial"/>
              </a:rPr>
              <a:t>The employment goal must support this expected outcome. </a:t>
            </a:r>
            <a:br>
              <a:rPr lang="en-US" sz="2240" b="0" i="0" u="none" strike="noStrike" cap="none">
                <a:solidFill>
                  <a:schemeClr val="dk1"/>
                </a:solidFill>
                <a:latin typeface="Arial"/>
                <a:ea typeface="Arial"/>
                <a:cs typeface="Arial"/>
                <a:sym typeface="Arial"/>
              </a:rPr>
            </a:br>
            <a:endParaRPr lang="en-US" sz="2240" b="0" i="0" u="none" strike="noStrike" cap="none">
              <a:solidFill>
                <a:schemeClr val="dk1"/>
              </a:solidFill>
              <a:latin typeface="Arial"/>
              <a:ea typeface="Arial"/>
              <a:cs typeface="Arial"/>
              <a:sym typeface="Arial"/>
            </a:endParaRPr>
          </a:p>
          <a:p>
            <a:pPr marL="342900" marR="0" lvl="0" indent="-342900" algn="l" rtl="0">
              <a:lnSpc>
                <a:spcPct val="80000"/>
              </a:lnSpc>
              <a:spcBef>
                <a:spcPts val="0"/>
              </a:spcBef>
              <a:buClr>
                <a:schemeClr val="dk1"/>
              </a:buClr>
              <a:buSzPct val="101818"/>
              <a:buFont typeface="Arial"/>
              <a:buChar char="•"/>
            </a:pPr>
            <a:r>
              <a:rPr lang="en-US" sz="2240" b="0" i="0" u="none" strike="noStrike" cap="none">
                <a:solidFill>
                  <a:schemeClr val="dk1"/>
                </a:solidFill>
                <a:latin typeface="Arial"/>
                <a:ea typeface="Arial"/>
                <a:cs typeface="Arial"/>
                <a:sym typeface="Arial"/>
              </a:rPr>
              <a:t>The individual must, at minimum, have an interest in exploring </a:t>
            </a:r>
            <a:r>
              <a:rPr lang="en-US" sz="2240"/>
              <a:t>competitive </a:t>
            </a:r>
            <a:r>
              <a:rPr lang="en-US" sz="2240" b="0" i="0" u="none" strike="noStrike" cap="none">
                <a:solidFill>
                  <a:schemeClr val="dk1"/>
                </a:solidFill>
                <a:latin typeface="Arial"/>
                <a:ea typeface="Arial"/>
                <a:cs typeface="Arial"/>
                <a:sym typeface="Arial"/>
              </a:rPr>
              <a:t>integrated employment </a:t>
            </a:r>
            <a:r>
              <a:rPr lang="en-US" sz="2240"/>
              <a:t>or</a:t>
            </a:r>
            <a:r>
              <a:rPr lang="en-US" sz="2240" b="0" i="0" u="none" strike="noStrike" cap="none">
                <a:solidFill>
                  <a:schemeClr val="dk1"/>
                </a:solidFill>
                <a:latin typeface="Arial"/>
                <a:ea typeface="Arial"/>
                <a:cs typeface="Arial"/>
                <a:sym typeface="Arial"/>
              </a:rPr>
              <a:t> developing general skills that can be </a:t>
            </a:r>
            <a:r>
              <a:rPr lang="en-US" sz="2240"/>
              <a:t>used</a:t>
            </a:r>
            <a:r>
              <a:rPr lang="en-US" sz="2240" b="0" i="0" u="none" strike="noStrike" cap="none">
                <a:solidFill>
                  <a:schemeClr val="dk1"/>
                </a:solidFill>
                <a:latin typeface="Arial"/>
                <a:ea typeface="Arial"/>
                <a:cs typeface="Arial"/>
                <a:sym typeface="Arial"/>
              </a:rPr>
              <a:t> </a:t>
            </a:r>
            <a:r>
              <a:rPr lang="en-US" sz="2240"/>
              <a:t>in a co</a:t>
            </a:r>
            <a:r>
              <a:rPr lang="en-US" sz="2240" b="0" i="0" u="none" strike="noStrike" cap="none">
                <a:solidFill>
                  <a:schemeClr val="dk1"/>
                </a:solidFill>
                <a:latin typeface="Arial"/>
                <a:ea typeface="Arial"/>
                <a:cs typeface="Arial"/>
                <a:sym typeface="Arial"/>
              </a:rPr>
              <a:t>mpetitive and integrated employment setting.</a:t>
            </a:r>
            <a:br>
              <a:rPr lang="en-US" sz="2240" b="0" i="0" u="none" strike="noStrike" cap="none">
                <a:solidFill>
                  <a:schemeClr val="dk1"/>
                </a:solidFill>
                <a:latin typeface="Arial"/>
                <a:ea typeface="Arial"/>
                <a:cs typeface="Arial"/>
                <a:sym typeface="Arial"/>
              </a:rPr>
            </a:br>
            <a:r>
              <a:rPr lang="en-US" sz="2240" b="0" i="0" u="none" strike="noStrike" cap="none">
                <a:solidFill>
                  <a:schemeClr val="dk1"/>
                </a:solidFill>
                <a:latin typeface="Arial"/>
                <a:ea typeface="Arial"/>
                <a:cs typeface="Arial"/>
                <a:sym typeface="Arial"/>
              </a:rPr>
              <a:t/>
            </a:r>
            <a:br>
              <a:rPr lang="en-US" sz="2240" b="0" i="0" u="none" strike="noStrike" cap="none">
                <a:solidFill>
                  <a:schemeClr val="dk1"/>
                </a:solidFill>
                <a:latin typeface="Arial"/>
                <a:ea typeface="Arial"/>
                <a:cs typeface="Arial"/>
                <a:sym typeface="Arial"/>
              </a:rPr>
            </a:br>
            <a:endParaRPr lang="en-US" sz="2240" b="0" i="0" u="none" strike="noStrike" cap="none">
              <a:solidFill>
                <a:schemeClr val="dk1"/>
              </a:solidFill>
              <a:latin typeface="Arial"/>
              <a:ea typeface="Arial"/>
              <a:cs typeface="Arial"/>
              <a:sym typeface="Arial"/>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Shape 168"/>
          <p:cNvSpPr txBox="1">
            <a:spLocks noGrp="1"/>
          </p:cNvSpPr>
          <p:nvPr>
            <p:ph type="title"/>
          </p:nvPr>
        </p:nvSpPr>
        <p:spPr>
          <a:xfrm>
            <a:off x="311704" y="593374"/>
            <a:ext cx="8520600" cy="943200"/>
          </a:xfrm>
          <a:prstGeom prst="rect">
            <a:avLst/>
          </a:prstGeom>
          <a:noFill/>
          <a:ln>
            <a:noFill/>
          </a:ln>
        </p:spPr>
        <p:txBody>
          <a:bodyPr lIns="105300" tIns="105300" rIns="105300" bIns="105300" anchor="t" anchorCtr="0">
            <a:noAutofit/>
          </a:bodyPr>
          <a:lstStyle/>
          <a:p>
            <a:pPr marL="0" marR="0" lvl="0" indent="0" algn="l" rtl="0">
              <a:spcBef>
                <a:spcPts val="0"/>
              </a:spcBef>
              <a:buClr>
                <a:srgbClr val="72A84F"/>
              </a:buClr>
              <a:buSzPct val="25000"/>
              <a:buFont typeface="Arial"/>
              <a:buNone/>
            </a:pPr>
            <a:r>
              <a:rPr lang="en-US" sz="4400" b="0" i="0" u="none" strike="noStrike" cap="none">
                <a:solidFill>
                  <a:srgbClr val="72A84F"/>
                </a:solidFill>
                <a:latin typeface="Arial"/>
                <a:ea typeface="Arial"/>
                <a:cs typeface="Arial"/>
                <a:sym typeface="Arial"/>
              </a:rPr>
              <a:t>Career Development Planning</a:t>
            </a:r>
          </a:p>
        </p:txBody>
      </p:sp>
      <p:sp>
        <p:nvSpPr>
          <p:cNvPr id="169" name="Shape 169"/>
          <p:cNvSpPr txBox="1">
            <a:spLocks noGrp="1"/>
          </p:cNvSpPr>
          <p:nvPr>
            <p:ph type="body" idx="1"/>
          </p:nvPr>
        </p:nvSpPr>
        <p:spPr>
          <a:xfrm>
            <a:off x="134100" y="1417849"/>
            <a:ext cx="8875800" cy="4832100"/>
          </a:xfrm>
          <a:prstGeom prst="rect">
            <a:avLst/>
          </a:prstGeom>
          <a:noFill/>
          <a:ln>
            <a:noFill/>
          </a:ln>
        </p:spPr>
        <p:txBody>
          <a:bodyPr lIns="105300" tIns="105300" rIns="105300" bIns="105300" anchor="t" anchorCtr="0">
            <a:noAutofit/>
          </a:bodyPr>
          <a:lstStyle/>
          <a:p>
            <a:pPr marL="0" marR="0" lvl="0" indent="0" algn="l" rtl="0">
              <a:lnSpc>
                <a:spcPct val="80000"/>
              </a:lnSpc>
              <a:spcBef>
                <a:spcPts val="0"/>
              </a:spcBef>
              <a:buNone/>
            </a:pPr>
            <a:r>
              <a:rPr lang="en-US" sz="2600"/>
              <a:t>Currently, plans do not match desire to work. </a:t>
            </a:r>
          </a:p>
          <a:p>
            <a:pPr marL="0" marR="0" lvl="0" indent="0" algn="l" rtl="0">
              <a:lnSpc>
                <a:spcPct val="80000"/>
              </a:lnSpc>
              <a:spcBef>
                <a:spcPts val="0"/>
              </a:spcBef>
              <a:buNone/>
            </a:pPr>
            <a:endParaRPr sz="2600"/>
          </a:p>
          <a:p>
            <a:pPr marL="0" lvl="0" indent="0" rtl="0">
              <a:lnSpc>
                <a:spcPct val="115000"/>
              </a:lnSpc>
              <a:spcBef>
                <a:spcPts val="0"/>
              </a:spcBef>
              <a:buNone/>
            </a:pPr>
            <a:r>
              <a:rPr lang="en-US" sz="2600"/>
              <a:t>According to recent NCI data: </a:t>
            </a:r>
          </a:p>
          <a:p>
            <a:pPr marL="0" lvl="0" indent="0" rtl="0">
              <a:lnSpc>
                <a:spcPct val="115000"/>
              </a:lnSpc>
              <a:spcBef>
                <a:spcPts val="0"/>
              </a:spcBef>
              <a:buNone/>
            </a:pPr>
            <a:r>
              <a:rPr lang="en-US" sz="2600"/>
              <a:t>26% of people who stated that they would like to work but did not have a job had this goal documented in the service plan.</a:t>
            </a:r>
          </a:p>
          <a:p>
            <a:pPr marL="0" marR="0" lvl="0" indent="0" algn="l" rtl="0">
              <a:lnSpc>
                <a:spcPct val="80000"/>
              </a:lnSpc>
              <a:spcBef>
                <a:spcPts val="0"/>
              </a:spcBef>
              <a:buNone/>
            </a:pPr>
            <a:endParaRPr sz="3000"/>
          </a:p>
          <a:p>
            <a:pPr marL="0" lvl="0" indent="-69850" rtl="0">
              <a:lnSpc>
                <a:spcPct val="115000"/>
              </a:lnSpc>
              <a:spcBef>
                <a:spcPts val="0"/>
              </a:spcBef>
              <a:buClr>
                <a:schemeClr val="dk1"/>
              </a:buClr>
              <a:buSzPct val="55000"/>
              <a:buFont typeface="Arial"/>
              <a:buNone/>
            </a:pPr>
            <a:r>
              <a:rPr lang="en-US" sz="2000"/>
              <a:t>http://www.nationalcoreindicators.org/upload/coreindicators/update_on_data_brief_type_of_employment_-_final.pdf</a:t>
            </a:r>
          </a:p>
          <a:p>
            <a:pPr marL="0" marR="0" lvl="0" indent="0" algn="l" rtl="0">
              <a:lnSpc>
                <a:spcPct val="80000"/>
              </a:lnSpc>
              <a:spcBef>
                <a:spcPts val="0"/>
              </a:spcBef>
              <a:buNone/>
            </a:pPr>
            <a:endParaRPr sz="2480"/>
          </a:p>
        </p:txBody>
      </p:sp>
    </p:spTree>
  </p:cSld>
  <p:clrMapOvr>
    <a:masterClrMapping/>
  </p:clrMapOvr>
  <p:transition spd="slow">
    <p:cut/>
  </p:transition>
</p:sld>
</file>

<file path=ppt/tags/tag1.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Lst>
</file>

<file path=ppt/tags/tag2.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Lst>
</file>

<file path=ppt/theme/theme1.xml><?xml version="1.0" encoding="utf-8"?>
<a:theme xmlns:a="http://schemas.openxmlformats.org/drawingml/2006/main" name="Theme1">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ection xmlns="33085c7b-aefd-4c2f-a38a-f19c394daab5">Training-Technical Assistance</Section>
    <Category xmlns="33085c7b-aefd-4c2f-a38a-f19c394daab5">ODDS</Category>
    <Month_x002d_Year xmlns="33085c7b-aefd-4c2f-a38a-f19c394daab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C458E613B9EF048BBF8AF3F88A44DC9" ma:contentTypeVersion="4" ma:contentTypeDescription="Create a new document." ma:contentTypeScope="" ma:versionID="01f4a437b98be70d4882a190a2595fcb">
  <xsd:schema xmlns:xsd="http://www.w3.org/2001/XMLSchema" xmlns:xs="http://www.w3.org/2001/XMLSchema" xmlns:p="http://schemas.microsoft.com/office/2006/metadata/properties" xmlns:ns2="33085c7b-aefd-4c2f-a38a-f19c394daab5" xmlns:ns3="49e1b1f5-4598-4f10-9cb7-32cc96214367" targetNamespace="http://schemas.microsoft.com/office/2006/metadata/properties" ma:root="true" ma:fieldsID="52babb02f0db4c942af9c58d66e1a8e5" ns2:_="" ns3:_="">
    <xsd:import namespace="33085c7b-aefd-4c2f-a38a-f19c394daab5"/>
    <xsd:import namespace="49e1b1f5-4598-4f10-9cb7-32cc96214367"/>
    <xsd:element name="properties">
      <xsd:complexType>
        <xsd:sequence>
          <xsd:element name="documentManagement">
            <xsd:complexType>
              <xsd:all>
                <xsd:element ref="ns2:Category" minOccurs="0"/>
                <xsd:element ref="ns3:SharedWithUsers" minOccurs="0"/>
                <xsd:element ref="ns2:Month_x002d_Year" minOccurs="0"/>
                <xsd:element ref="ns2:Se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085c7b-aefd-4c2f-a38a-f19c394daab5" elementFormDefault="qualified">
    <xsd:import namespace="http://schemas.microsoft.com/office/2006/documentManagement/types"/>
    <xsd:import namespace="http://schemas.microsoft.com/office/infopath/2007/PartnerControls"/>
    <xsd:element name="Category" ma:index="8" nillable="true" ma:displayName="Category" ma:format="Dropdown" ma:internalName="Category">
      <xsd:simpleType>
        <xsd:restriction base="dms:Choice">
          <xsd:enumeration value="APD"/>
          <xsd:enumeration value="HSD"/>
          <xsd:enumeration value="ODDS"/>
          <xsd:enumeration value="ODDS Non-Residential"/>
          <xsd:enumeration value="Oregon Resources"/>
          <xsd:enumeration value="None"/>
          <xsd:enumeration value="Transition Plan"/>
        </xsd:restriction>
      </xsd:simpleType>
    </xsd:element>
    <xsd:element name="Month_x002d_Year" ma:index="10" nillable="true" ma:displayName="Month-Year" ma:internalName="Month_x002d_Year">
      <xsd:simpleType>
        <xsd:restriction base="dms:Text">
          <xsd:maxLength value="255"/>
        </xsd:restriction>
      </xsd:simpleType>
    </xsd:element>
    <xsd:element name="Section" ma:index="11" nillable="true" ma:displayName="Section" ma:format="Dropdown" ma:internalName="Section">
      <xsd:simpleType>
        <xsd:restriction base="dms:Choice">
          <xsd:enumeration value="Approved Plans"/>
          <xsd:enumeration value="Children's Services"/>
          <xsd:enumeration value="Compliance"/>
          <xsd:enumeration value="Fact Sheets"/>
          <xsd:enumeration value="General Information"/>
          <xsd:enumeration value="Heightened Scrutiny"/>
          <xsd:enumeration value="Individually-Based Limitations"/>
          <xsd:enumeration value="Onsite Assessments"/>
          <xsd:enumeration value="Past Plans"/>
          <xsd:enumeration value="Provider Information"/>
          <xsd:enumeration value="Provider Status Reports"/>
          <xsd:enumeration value="Request for Additional Time"/>
          <xsd:enumeration value="Residency Agreements"/>
          <xsd:enumeration value="Training-Technical Assistance"/>
          <xsd:enumeration value="Transmittals"/>
        </xsd:restriction>
      </xsd:simpleType>
    </xsd:element>
  </xsd:schema>
  <xsd:schema xmlns:xsd="http://www.w3.org/2001/XMLSchema" xmlns:xs="http://www.w3.org/2001/XMLSchema" xmlns:dms="http://schemas.microsoft.com/office/2006/documentManagement/types" xmlns:pc="http://schemas.microsoft.com/office/infopath/2007/PartnerControls" targetNamespace="49e1b1f5-4598-4f10-9cb7-32cc96214367"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A54BABD-C397-4896-AEBA-088E546995AD}"/>
</file>

<file path=customXml/itemProps2.xml><?xml version="1.0" encoding="utf-8"?>
<ds:datastoreItem xmlns:ds="http://schemas.openxmlformats.org/officeDocument/2006/customXml" ds:itemID="{3B767171-834A-472A-B75A-B252803983A8}"/>
</file>

<file path=customXml/itemProps3.xml><?xml version="1.0" encoding="utf-8"?>
<ds:datastoreItem xmlns:ds="http://schemas.openxmlformats.org/officeDocument/2006/customXml" ds:itemID="{C2DF52DA-DCC1-4368-A1B2-1F3BE06A0199}"/>
</file>

<file path=docProps/app.xml><?xml version="1.0" encoding="utf-8"?>
<Properties xmlns="http://schemas.openxmlformats.org/officeDocument/2006/extended-properties" xmlns:vt="http://schemas.openxmlformats.org/officeDocument/2006/docPropsVTypes">
  <TotalTime>1559</TotalTime>
  <Words>4047</Words>
  <Application>Microsoft Office PowerPoint</Application>
  <PresentationFormat>On-screen Show (4:3)</PresentationFormat>
  <Paragraphs>343</Paragraphs>
  <Slides>38</Slides>
  <Notes>38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Calibri</vt:lpstr>
      <vt:lpstr>Galdeano</vt:lpstr>
      <vt:lpstr>Open Sans</vt:lpstr>
      <vt:lpstr>Times New Roman</vt:lpstr>
      <vt:lpstr>Theme1</vt:lpstr>
      <vt:lpstr>Oregon’s Office of Developmental  Disabilities Services (ODDS)</vt:lpstr>
      <vt:lpstr>Background </vt:lpstr>
      <vt:lpstr>Overview of changes impacting  employment and day services</vt:lpstr>
      <vt:lpstr>Overview of changes impacting  employment and day services (cont.)</vt:lpstr>
      <vt:lpstr>An Overview of  Services  Available:  ODDS Employment Services and Non-Residential  Community Living Supports</vt:lpstr>
      <vt:lpstr>ODDS Employment Services: </vt:lpstr>
      <vt:lpstr>Career Development Planning as part of Case Management</vt:lpstr>
      <vt:lpstr>What is an Employment Related Goal? </vt:lpstr>
      <vt:lpstr>Career Development Planning</vt:lpstr>
      <vt:lpstr>Additional policies underlying ODDS Services and ISP / Career and Service Planning</vt:lpstr>
      <vt:lpstr>Additional policies underlying ODDS Services and ISP / Career and Service Planning (cont.)</vt:lpstr>
      <vt:lpstr>The Complementary Programs of VR and ODDS</vt:lpstr>
      <vt:lpstr>ODDS Job Coaching </vt:lpstr>
      <vt:lpstr>ODDS Job Coaching  </vt:lpstr>
      <vt:lpstr>ODDS Job Coaching  </vt:lpstr>
      <vt:lpstr> Competitive Integrated Employment  </vt:lpstr>
      <vt:lpstr>Competitive Integrated Employment:  Criteria Regarding Pay &amp; Benefits</vt:lpstr>
      <vt:lpstr>Competitive Integrated Employment:  Criteria regarding “Integrated Setting”</vt:lpstr>
      <vt:lpstr>Integrated Setting - Threshold 1 A setting “typically found in the community”  </vt:lpstr>
      <vt:lpstr>Integrated Setting - Threshold 2 Interaction with coworkers in the performance of job duties.  </vt:lpstr>
      <vt:lpstr>Integrated Setting - Threshold 2 Interaction with coworkers in the performance of job duties.   </vt:lpstr>
      <vt:lpstr>Transfer from VR to ODDS  long term job coaching support</vt:lpstr>
      <vt:lpstr>Stabilization (cont.)</vt:lpstr>
      <vt:lpstr>Stabilization (cont.)</vt:lpstr>
      <vt:lpstr>ODDS Job Coaching  For students eligible for services under I.D.E.A.</vt:lpstr>
      <vt:lpstr>Job Development </vt:lpstr>
      <vt:lpstr>Discovery</vt:lpstr>
      <vt:lpstr>Discovery (cont.)</vt:lpstr>
      <vt:lpstr>Discovery (cont.)</vt:lpstr>
      <vt:lpstr>Discovery For students eligible for services under I.D.E.A.</vt:lpstr>
      <vt:lpstr>Small Group Supported Employment</vt:lpstr>
      <vt:lpstr>Employment Path Services</vt:lpstr>
      <vt:lpstr>Employment Path Services (cont.)</vt:lpstr>
      <vt:lpstr>Employment Path Services - Time limitations</vt:lpstr>
      <vt:lpstr>Small Group &amp; Employment Path For students eligible for services under I.D.E.A. </vt:lpstr>
      <vt:lpstr>Small Group &amp; Employment Path For students eligible for services under I.D.E.A. </vt:lpstr>
      <vt:lpstr>Other non-residential day services available (cont.)</vt:lpstr>
      <vt:lpstr>QUESTIONS?  Contact Information:  Allison Enriquez    allison.enriquez@state.or.us   Regional Employment Specialists:  Nate Deeks:  Portland/North West Oregon  nathan.a.deeks@state.or.us   Brad Collins: Eugene/Mid-Valley  bradley.c.collins@state.or.us  Theresa Knowles: Eastern Oregon theresa.m.knowles@state.or.us  Erica Drake: Bend/Central Oregon erica.drake@state.or.us   Melanie Hartwig: Roseburg/Southern Oregon melanie.l.hartwig@state.or.us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Employment and Non-Residential Day Services</dc:title>
  <dc:creator>Enriquez Allison</dc:creator>
  <cp:lastModifiedBy>Stogsdill Joshua J</cp:lastModifiedBy>
  <cp:revision>32</cp:revision>
  <dcterms:modified xsi:type="dcterms:W3CDTF">2017-06-13T22:11:49Z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0x0101008C458E613B9EF048BBF8AF3F88A44DC9</vt:lpwstr>
  </property>
  <property fmtid="{D5CDD505-2E9C-101B-9397-08002B2CF9AE}" pid="3" name="WorkflowChangePath">
    <vt:lpwstr>131ef20b-f025-4826-9cd8-c6053e9bf05f,3;f1b370f9-c59e-4242-808a-33d878435a58,3;1118bcc1-360c-47a6-9deb-8b1196ef3df8,2;1118bcc1-360c-47a6-9deb-8b1196ef3df8,4;1118bcc1-360c-47a6-9deb-8b1196ef3df8,6;1118bcc1-360c-47a6-9deb-8b1196ef3df8,8;a251e550-66ff-4d0a-b9d7-0576eba3e06d,36;</vt:lpwstr>
  </property>
  <property fmtid="{D5CDD505-2E9C-101B-9397-08002B2CF9AE}" pid="4" name="Order">
    <vt:r8>3100</vt:r8>
  </property>
  <property fmtid="{D5CDD505-2E9C-101B-9397-08002B2CF9AE}" pid="5" name="URL">
    <vt:lpwstr>https://www.oregon.gov/dhs/SENIORS-DISABILITIES/HCBS/ODDS/HCBS%20Overview%20of%20Employment%20and%20Non-Residential%20Day%20Services.pptx, Overview of Employment and Non-Residential Day Services</vt:lpwstr>
  </property>
</Properties>
</file>