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1"/>
  </p:notesMasterIdLst>
  <p:handoutMasterIdLst>
    <p:handoutMasterId r:id="rId22"/>
  </p:handoutMasterIdLst>
  <p:sldIdLst>
    <p:sldId id="2147469782" r:id="rId5"/>
    <p:sldId id="2147469811" r:id="rId6"/>
    <p:sldId id="2147469796" r:id="rId7"/>
    <p:sldId id="2147469812" r:id="rId8"/>
    <p:sldId id="2147469813" r:id="rId9"/>
    <p:sldId id="2147469814" r:id="rId10"/>
    <p:sldId id="2147469815" r:id="rId11"/>
    <p:sldId id="2147469816" r:id="rId12"/>
    <p:sldId id="2147469817" r:id="rId13"/>
    <p:sldId id="2147469818" r:id="rId14"/>
    <p:sldId id="2147469819" r:id="rId15"/>
    <p:sldId id="2147469824" r:id="rId16"/>
    <p:sldId id="2147469821" r:id="rId17"/>
    <p:sldId id="2147469822" r:id="rId18"/>
    <p:sldId id="2147469823" r:id="rId19"/>
    <p:sldId id="2147469810" r:id="rId20"/>
  </p:sldIdLst>
  <p:sldSz cx="12192000" cy="6858000"/>
  <p:notesSz cx="6858000" cy="9144000"/>
  <p:embeddedFontLst>
    <p:embeddedFont>
      <p:font typeface="Noto Sans" panose="020B0502040504020204" pitchFamily="34" charset="0"/>
      <p:regular r:id="rId23"/>
      <p:bold r:id="rId24"/>
      <p:italic r:id="rId25"/>
      <p:boldItalic r:id="rId26"/>
    </p:embeddedFont>
    <p:embeddedFont>
      <p:font typeface="Noto Sans Bold" panose="020B0802040504020204" pitchFamily="34" charset="0"/>
      <p:bold r:id="rId27"/>
    </p:embeddedFont>
    <p:embeddedFont>
      <p:font typeface="Noto Sans ExtraBold" panose="020B0604020202020204" charset="0"/>
      <p:bold r:id="rId28"/>
      <p:boldItalic r:id="rId29"/>
    </p:embeddedFont>
    <p:embeddedFont>
      <p:font typeface="Noto Sans Medium" panose="020B0604020202020204" charset="0"/>
      <p:regular r:id="rId30"/>
      <p:italic r:id="rId31"/>
    </p:embeddedFont>
    <p:embeddedFont>
      <p:font typeface="Noto Sans SemiBold" panose="020B0604020202020204" charset="0"/>
      <p:bold r:id="rId32"/>
      <p:boldItalic r:id="rId33"/>
    </p:embeddedFont>
    <p:embeddedFont>
      <p:font typeface="Sans Serif Collection" panose="020B0502040504020204" pitchFamily="34" charset="0"/>
      <p:regular r:id="rId34"/>
    </p:embeddedFont>
    <p:embeddedFont>
      <p:font typeface="Tahoma" panose="020B0604030504040204" pitchFamily="34" charset="0"/>
      <p:regular r:id="rId35"/>
      <p:bold r:id="rId36"/>
    </p:embeddedFont>
    <p:embeddedFont>
      <p:font typeface="Times" panose="02020603050405020304" pitchFamily="18"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mplate slides" id="{606BE9CD-F2A7-42B3-96BC-11378B66C248}">
          <p14:sldIdLst>
            <p14:sldId id="2147469782"/>
            <p14:sldId id="2147469811"/>
            <p14:sldId id="2147469796"/>
            <p14:sldId id="2147469812"/>
            <p14:sldId id="2147469813"/>
            <p14:sldId id="2147469814"/>
            <p14:sldId id="2147469815"/>
            <p14:sldId id="2147469816"/>
            <p14:sldId id="2147469817"/>
            <p14:sldId id="2147469818"/>
            <p14:sldId id="2147469819"/>
            <p14:sldId id="2147469824"/>
            <p14:sldId id="2147469821"/>
            <p14:sldId id="2147469822"/>
            <p14:sldId id="2147469823"/>
            <p14:sldId id="214746981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2C8946-41A9-65E6-11A1-59765D55E7C7}" name="Gabriel Markus" initials="GM" userId="S::GABRIEL.A.MARKUS@odhsoha.oregon.gov::f67546be-5473-4ad5-ad6a-22c4c0fcfe39" providerId="AD"/>
  <p188:author id="{1241F0A3-029D-8D45-4C94-2D71C1539AB6}" name="Prochot Hilary" initials="HP" userId="S::Hilary.Prochot@odhs.oregon.gov::1cd75ba1-d6c9-48d9-9195-6e2674521f8c" providerId="AD"/>
  <p188:author id="{8CC0E1B5-2395-FA17-FA09-B217576EEC50}" name="Youravish Tara L" initials="TY" userId="S::TARA.L.YOURAVISH@odhs.oregon.gov::9f051a9f-7467-4903-8e9c-0bdb8a7e67b0" providerId="AD"/>
  <p188:author id="{5CCD86E2-690D-42CC-F88B-614277C42AD4}" name="Pruett Chantal" initials="PC" userId="S::chantal.pruett@odhs.oregon.gov::4f9795ed-6d47-40e8-b5a6-c4d1d752651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Falkenberg Keith" initials="FK" lastIdx="1" clrIdx="6">
    <p:extLst>
      <p:ext uri="{19B8F6BF-5375-455C-9EA6-DF929625EA0E}">
        <p15:presenceInfo xmlns:p15="http://schemas.microsoft.com/office/powerpoint/2012/main" userId="S::keith.falkenberg@dhsoha.state.or.us::7a015d19-eafb-4237-a7b7-34dbed97ea20" providerId="AD"/>
      </p:ext>
    </p:extLst>
  </p:cmAuthor>
  <p:cmAuthor id="1" name="Kinshella Matthew" initials="KM" lastIdx="28" clrIdx="0">
    <p:extLst>
      <p:ext uri="{19B8F6BF-5375-455C-9EA6-DF929625EA0E}">
        <p15:presenceInfo xmlns:p15="http://schemas.microsoft.com/office/powerpoint/2012/main" userId="S::Matthew.Kinshella@dhsoha.state.or.us::8ec553a3-1064-4581-8dcd-bdb96824a01f" providerId="AD"/>
      </p:ext>
    </p:extLst>
  </p:cmAuthor>
  <p:cmAuthor id="8" name="Kimberly Osmani" initials="KO" lastIdx="1" clrIdx="7">
    <p:extLst>
      <p:ext uri="{19B8F6BF-5375-455C-9EA6-DF929625EA0E}">
        <p15:presenceInfo xmlns:p15="http://schemas.microsoft.com/office/powerpoint/2012/main" userId="S-1-5-21-1275210071-879983540-725345543-1267837" providerId="AD"/>
      </p:ext>
    </p:extLst>
  </p:cmAuthor>
  <p:cmAuthor id="2" name="Sinatra Christy" initials="SC" lastIdx="2" clrIdx="1">
    <p:extLst>
      <p:ext uri="{19B8F6BF-5375-455C-9EA6-DF929625EA0E}">
        <p15:presenceInfo xmlns:p15="http://schemas.microsoft.com/office/powerpoint/2012/main" userId="S::christy.sinatra@dhsoha.state.or.us::156a6d14-3225-44be-be35-537431eb7aa1" providerId="AD"/>
      </p:ext>
    </p:extLst>
  </p:cmAuthor>
  <p:cmAuthor id="9" name="Hassan Enayati" initials="HE" lastIdx="2" clrIdx="8">
    <p:extLst>
      <p:ext uri="{19B8F6BF-5375-455C-9EA6-DF929625EA0E}">
        <p15:presenceInfo xmlns:p15="http://schemas.microsoft.com/office/powerpoint/2012/main" userId="S-1-5-21-1275210071-879983540-725345543-890214" providerId="AD"/>
      </p:ext>
    </p:extLst>
  </p:cmAuthor>
  <p:cmAuthor id="3" name="Morawski Lisa" initials="ML" lastIdx="5" clrIdx="2">
    <p:extLst>
      <p:ext uri="{19B8F6BF-5375-455C-9EA6-DF929625EA0E}">
        <p15:presenceInfo xmlns:p15="http://schemas.microsoft.com/office/powerpoint/2012/main" userId="S::Lisa.Morawski@dhsoha.state.or.us::1305285e-821c-4fbc-b384-f4cf7153acec" providerId="AD"/>
      </p:ext>
    </p:extLst>
  </p:cmAuthor>
  <p:cmAuthor id="10" name="Lydia Mitchell Dempsey" initials="LMD" lastIdx="55" clrIdx="9">
    <p:extLst>
      <p:ext uri="{19B8F6BF-5375-455C-9EA6-DF929625EA0E}">
        <p15:presenceInfo xmlns:p15="http://schemas.microsoft.com/office/powerpoint/2012/main" userId="S-1-5-21-1275210071-879983540-725345543-1611473" providerId="AD"/>
      </p:ext>
    </p:extLst>
  </p:cmAuthor>
  <p:cmAuthor id="4" name="Sunderland Jake" initials="SJ" lastIdx="1" clrIdx="3">
    <p:extLst>
      <p:ext uri="{19B8F6BF-5375-455C-9EA6-DF929625EA0E}">
        <p15:presenceInfo xmlns:p15="http://schemas.microsoft.com/office/powerpoint/2012/main" userId="S::jake.sunderland@dhsoha.state.or.us::68902716-0584-45b8-95ee-525aebfe2eb4" providerId="AD"/>
      </p:ext>
    </p:extLst>
  </p:cmAuthor>
  <p:cmAuthor id="5" name="Wendt Liesl M" initials="WM" lastIdx="7" clrIdx="4">
    <p:extLst>
      <p:ext uri="{19B8F6BF-5375-455C-9EA6-DF929625EA0E}">
        <p15:presenceInfo xmlns:p15="http://schemas.microsoft.com/office/powerpoint/2012/main" userId="S::liesl.m.wendt@dhsoha.state.or.us::5fae414c-20b6-4908-b492-525940acba79" providerId="AD"/>
      </p:ext>
    </p:extLst>
  </p:cmAuthor>
  <p:cmAuthor id="6" name="Jordan Dion  C" initials="JC" lastIdx="2" clrIdx="5">
    <p:extLst>
      <p:ext uri="{19B8F6BF-5375-455C-9EA6-DF929625EA0E}">
        <p15:presenceInfo xmlns:p15="http://schemas.microsoft.com/office/powerpoint/2012/main" userId="S::dion.c.jordan@dhsoha.state.or.us::92a47379-37b9-4093-be2f-adea26f43f5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DFD4"/>
    <a:srgbClr val="EC5A24"/>
    <a:srgbClr val="184E49"/>
    <a:srgbClr val="B4DCF5"/>
    <a:srgbClr val="FFEFBD"/>
    <a:srgbClr val="2E3192"/>
    <a:srgbClr val="414042"/>
    <a:srgbClr val="FFCA21"/>
    <a:srgbClr val="064276"/>
    <a:srgbClr val="00AA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056" autoAdjust="0"/>
  </p:normalViewPr>
  <p:slideViewPr>
    <p:cSldViewPr snapToGrid="0">
      <p:cViewPr varScale="1">
        <p:scale>
          <a:sx n="50" d="100"/>
          <a:sy n="50" d="100"/>
        </p:scale>
        <p:origin x="564" y="3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notesMaster" Target="notesMasters/notesMaster1.xml"/><Relationship Id="rId34" Type="http://schemas.openxmlformats.org/officeDocument/2006/relationships/font" Target="fonts/font12.fntdata"/><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9.fntdata"/><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microsoft.com/office/2018/10/relationships/authors" Target="authors.xml"/><Relationship Id="rId20" Type="http://schemas.openxmlformats.org/officeDocument/2006/relationships/slide" Target="slides/slide16.xml"/><Relationship Id="rId41" Type="http://schemas.openxmlformats.org/officeDocument/2006/relationships/commentAuthors" Target="commentAuthors.xml"/></Relationships>
</file>

<file path=ppt/diagrams/_rels/data2.xml.rels><?xml version="1.0" encoding="UTF-8" standalone="yes"?>
<Relationships xmlns="http://schemas.openxmlformats.org/package/2006/relationships"><Relationship Id="rId3" Type="http://schemas.openxmlformats.org/officeDocument/2006/relationships/hyperlink" Target="https://www.oregon.gov/odhs/transmittals/oeptransmittals/im25014.pdf" TargetMode="External"/><Relationship Id="rId2" Type="http://schemas.openxmlformats.org/officeDocument/2006/relationships/hyperlink" Target="https://www.oregon.gov/odhs/providers-partners/idd/Documents/cross-program-term-guide.xlsx" TargetMode="External"/><Relationship Id="rId1" Type="http://schemas.openxmlformats.org/officeDocument/2006/relationships/hyperlink" Target="https://www.oregon.gov/odhs/providers-partners/idd/Documents/point-contact-toolkit.pdf" TargetMode="External"/><Relationship Id="rId4" Type="http://schemas.openxmlformats.org/officeDocument/2006/relationships/hyperlink" Target="https://links-1.govdelivery.com/CL0/https:%2F%2Fwww.oregon.gov%2Fodhs%2Ftransmittals%2Foddstransmittals%2F26007.pdf%3Futm_medium=email%26utm_source=govdelivery/1/0100019c35591bf3-66c1f10b-f359-486b-92cd-f86b4a8ae0c8-000000/4iq8JBBVUpsANhh7Tv29z0XQ9p3Px5mpT0elyMDd9M4=443" TargetMode="External"/></Relationships>
</file>

<file path=ppt/diagrams/_rels/drawing2.xml.rels><?xml version="1.0" encoding="UTF-8" standalone="yes"?>
<Relationships xmlns="http://schemas.openxmlformats.org/package/2006/relationships"><Relationship Id="rId3" Type="http://schemas.openxmlformats.org/officeDocument/2006/relationships/hyperlink" Target="https://www.oregon.gov/odhs/transmittals/oeptransmittals/im25014.pdf" TargetMode="External"/><Relationship Id="rId2" Type="http://schemas.openxmlformats.org/officeDocument/2006/relationships/hyperlink" Target="https://www.oregon.gov/odhs/providers-partners/idd/Documents/cross-program-term-guide.xlsx" TargetMode="External"/><Relationship Id="rId1" Type="http://schemas.openxmlformats.org/officeDocument/2006/relationships/hyperlink" Target="https://www.oregon.gov/odhs/providers-partners/idd/Documents/point-contact-toolkit.pdf" TargetMode="External"/><Relationship Id="rId4" Type="http://schemas.openxmlformats.org/officeDocument/2006/relationships/hyperlink" Target="https://links-1.govdelivery.com/CL0/https:%2F%2Fwww.oregon.gov%2Fodhs%2Ftransmittals%2Foddstransmittals%2F26007.pdf%3Futm_medium=email%26utm_source=govdelivery/1/0100019c35591bf3-66c1f10b-f359-486b-92cd-f86b4a8ae0c8-000000/4iq8JBBVUpsANhh7Tv29z0XQ9p3Px5mpT0elyMDd9M4=443" TargetMode="External"/></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4102FB-D91F-4762-B093-753F6A1E1CB4}" type="doc">
      <dgm:prSet loTypeId="urn:microsoft.com/office/officeart/2005/8/layout/matrix3" loCatId="matrix" qsTypeId="urn:microsoft.com/office/officeart/2005/8/quickstyle/simple1" qsCatId="simple" csTypeId="urn:microsoft.com/office/officeart/2005/8/colors/accent4_2" csCatId="accent4" phldr="1"/>
      <dgm:spPr/>
      <dgm:t>
        <a:bodyPr/>
        <a:lstStyle/>
        <a:p>
          <a:endParaRPr lang="en-US"/>
        </a:p>
      </dgm:t>
    </dgm:pt>
    <dgm:pt modelId="{B5C8F9AE-8491-4096-BF1B-47C9EEA87997}">
      <dgm:prSet/>
      <dgm:spPr/>
      <dgm:t>
        <a:bodyPr/>
        <a:lstStyle/>
        <a:p>
          <a:r>
            <a:rPr lang="en-US"/>
            <a:t>OEP and AAA Eligibility Workers focus on Medicaid financial eligibility.</a:t>
          </a:r>
        </a:p>
      </dgm:t>
    </dgm:pt>
    <dgm:pt modelId="{69AF2FE5-A64A-44EF-886E-490151CF322D}" type="parTrans" cxnId="{7175A416-7C3A-4057-8042-5B67D4F56C1B}">
      <dgm:prSet/>
      <dgm:spPr/>
      <dgm:t>
        <a:bodyPr/>
        <a:lstStyle/>
        <a:p>
          <a:endParaRPr lang="en-US"/>
        </a:p>
      </dgm:t>
    </dgm:pt>
    <dgm:pt modelId="{FD296C95-5C40-423C-A419-336DE5C86130}" type="sibTrans" cxnId="{7175A416-7C3A-4057-8042-5B67D4F56C1B}">
      <dgm:prSet/>
      <dgm:spPr/>
      <dgm:t>
        <a:bodyPr/>
        <a:lstStyle/>
        <a:p>
          <a:endParaRPr lang="en-US"/>
        </a:p>
      </dgm:t>
    </dgm:pt>
    <dgm:pt modelId="{20E15B27-0999-4373-A4D1-EBB4C799A7DC}">
      <dgm:prSet/>
      <dgm:spPr/>
      <dgm:t>
        <a:bodyPr/>
        <a:lstStyle/>
        <a:p>
          <a:r>
            <a:rPr lang="en-US"/>
            <a:t>Understanding OEP/AAA roles improves collaboration and outcomes</a:t>
          </a:r>
        </a:p>
      </dgm:t>
    </dgm:pt>
    <dgm:pt modelId="{655C86C9-F637-4FAC-9A1E-CFF7BA259E19}" type="parTrans" cxnId="{F86153C1-F739-4887-8009-819CD06C3471}">
      <dgm:prSet/>
      <dgm:spPr/>
      <dgm:t>
        <a:bodyPr/>
        <a:lstStyle/>
        <a:p>
          <a:endParaRPr lang="en-US"/>
        </a:p>
      </dgm:t>
    </dgm:pt>
    <dgm:pt modelId="{A4DE81B8-BE27-40F9-86FD-7B5615DB6DA2}" type="sibTrans" cxnId="{F86153C1-F739-4887-8009-819CD06C3471}">
      <dgm:prSet/>
      <dgm:spPr/>
      <dgm:t>
        <a:bodyPr/>
        <a:lstStyle/>
        <a:p>
          <a:endParaRPr lang="en-US"/>
        </a:p>
      </dgm:t>
    </dgm:pt>
    <dgm:pt modelId="{86DC7A3F-D825-4004-A990-9CBE9D8FE048}">
      <dgm:prSet/>
      <dgm:spPr/>
      <dgm:t>
        <a:bodyPr/>
        <a:lstStyle/>
        <a:p>
          <a:r>
            <a:rPr lang="en-US"/>
            <a:t>Service eligibility and Financial eligibility are separate but coordinated</a:t>
          </a:r>
        </a:p>
      </dgm:t>
    </dgm:pt>
    <dgm:pt modelId="{5A1A0084-EC7F-403E-9B9A-7C9CAA84A6C2}" type="parTrans" cxnId="{D805C385-1515-447E-A05B-98D01B6B66D5}">
      <dgm:prSet/>
      <dgm:spPr/>
      <dgm:t>
        <a:bodyPr/>
        <a:lstStyle/>
        <a:p>
          <a:endParaRPr lang="en-US"/>
        </a:p>
      </dgm:t>
    </dgm:pt>
    <dgm:pt modelId="{161C446F-145F-49AB-88E0-471BB3AFF4B8}" type="sibTrans" cxnId="{D805C385-1515-447E-A05B-98D01B6B66D5}">
      <dgm:prSet/>
      <dgm:spPr/>
      <dgm:t>
        <a:bodyPr/>
        <a:lstStyle/>
        <a:p>
          <a:endParaRPr lang="en-US"/>
        </a:p>
      </dgm:t>
    </dgm:pt>
    <dgm:pt modelId="{0A9DE828-7FDD-41CE-A99C-A37BACFD56D9}">
      <dgm:prSet/>
      <dgm:spPr/>
      <dgm:t>
        <a:bodyPr/>
        <a:lstStyle/>
        <a:p>
          <a:r>
            <a:rPr lang="en-US"/>
            <a:t>PMDDT is not a Medicaid program, but a team who can verify disability status. </a:t>
          </a:r>
        </a:p>
      </dgm:t>
    </dgm:pt>
    <dgm:pt modelId="{4A5C9498-F2CA-469E-B344-A8E4E76A36A8}" type="parTrans" cxnId="{FC198ACC-C18F-4135-86BF-C59AB364B59F}">
      <dgm:prSet/>
      <dgm:spPr/>
      <dgm:t>
        <a:bodyPr/>
        <a:lstStyle/>
        <a:p>
          <a:endParaRPr lang="en-US"/>
        </a:p>
      </dgm:t>
    </dgm:pt>
    <dgm:pt modelId="{0B72D076-BA3B-4950-B552-31CBC74ADEB2}" type="sibTrans" cxnId="{FC198ACC-C18F-4135-86BF-C59AB364B59F}">
      <dgm:prSet/>
      <dgm:spPr/>
      <dgm:t>
        <a:bodyPr/>
        <a:lstStyle/>
        <a:p>
          <a:endParaRPr lang="en-US"/>
        </a:p>
      </dgm:t>
    </dgm:pt>
    <dgm:pt modelId="{D9D5A6C5-D068-438B-86A1-0A696CDFC25A}" type="pres">
      <dgm:prSet presAssocID="{614102FB-D91F-4762-B093-753F6A1E1CB4}" presName="matrix" presStyleCnt="0">
        <dgm:presLayoutVars>
          <dgm:chMax val="1"/>
          <dgm:dir/>
          <dgm:resizeHandles val="exact"/>
        </dgm:presLayoutVars>
      </dgm:prSet>
      <dgm:spPr/>
    </dgm:pt>
    <dgm:pt modelId="{2462067E-D470-474A-AF58-031B54DEF498}" type="pres">
      <dgm:prSet presAssocID="{614102FB-D91F-4762-B093-753F6A1E1CB4}" presName="diamond" presStyleLbl="bgShp" presStyleIdx="0" presStyleCnt="1"/>
      <dgm:spPr/>
    </dgm:pt>
    <dgm:pt modelId="{A21B23FD-FB42-44D7-B56C-F23DDD05FD4B}" type="pres">
      <dgm:prSet presAssocID="{614102FB-D91F-4762-B093-753F6A1E1CB4}" presName="quad1" presStyleLbl="node1" presStyleIdx="0" presStyleCnt="4">
        <dgm:presLayoutVars>
          <dgm:chMax val="0"/>
          <dgm:chPref val="0"/>
          <dgm:bulletEnabled val="1"/>
        </dgm:presLayoutVars>
      </dgm:prSet>
      <dgm:spPr/>
    </dgm:pt>
    <dgm:pt modelId="{F4C66AE3-D7D3-4C5E-A8C5-E29165D17353}" type="pres">
      <dgm:prSet presAssocID="{614102FB-D91F-4762-B093-753F6A1E1CB4}" presName="quad2" presStyleLbl="node1" presStyleIdx="1" presStyleCnt="4">
        <dgm:presLayoutVars>
          <dgm:chMax val="0"/>
          <dgm:chPref val="0"/>
          <dgm:bulletEnabled val="1"/>
        </dgm:presLayoutVars>
      </dgm:prSet>
      <dgm:spPr/>
    </dgm:pt>
    <dgm:pt modelId="{38EF761D-270F-4602-A378-3102DCADCFA6}" type="pres">
      <dgm:prSet presAssocID="{614102FB-D91F-4762-B093-753F6A1E1CB4}" presName="quad3" presStyleLbl="node1" presStyleIdx="2" presStyleCnt="4">
        <dgm:presLayoutVars>
          <dgm:chMax val="0"/>
          <dgm:chPref val="0"/>
          <dgm:bulletEnabled val="1"/>
        </dgm:presLayoutVars>
      </dgm:prSet>
      <dgm:spPr/>
    </dgm:pt>
    <dgm:pt modelId="{754ED7FA-DD30-4350-9B1A-5DC374E9CF80}" type="pres">
      <dgm:prSet presAssocID="{614102FB-D91F-4762-B093-753F6A1E1CB4}" presName="quad4" presStyleLbl="node1" presStyleIdx="3" presStyleCnt="4">
        <dgm:presLayoutVars>
          <dgm:chMax val="0"/>
          <dgm:chPref val="0"/>
          <dgm:bulletEnabled val="1"/>
        </dgm:presLayoutVars>
      </dgm:prSet>
      <dgm:spPr/>
    </dgm:pt>
  </dgm:ptLst>
  <dgm:cxnLst>
    <dgm:cxn modelId="{C0CC4C03-4561-4B59-B0D4-401741337435}" type="presOf" srcId="{0A9DE828-7FDD-41CE-A99C-A37BACFD56D9}" destId="{754ED7FA-DD30-4350-9B1A-5DC374E9CF80}" srcOrd="0" destOrd="0" presId="urn:microsoft.com/office/officeart/2005/8/layout/matrix3"/>
    <dgm:cxn modelId="{7175A416-7C3A-4057-8042-5B67D4F56C1B}" srcId="{614102FB-D91F-4762-B093-753F6A1E1CB4}" destId="{B5C8F9AE-8491-4096-BF1B-47C9EEA87997}" srcOrd="0" destOrd="0" parTransId="{69AF2FE5-A64A-44EF-886E-490151CF322D}" sibTransId="{FD296C95-5C40-423C-A419-336DE5C86130}"/>
    <dgm:cxn modelId="{2F5BAB1C-AD43-4782-A0AE-FED38CF034F0}" type="presOf" srcId="{B5C8F9AE-8491-4096-BF1B-47C9EEA87997}" destId="{A21B23FD-FB42-44D7-B56C-F23DDD05FD4B}" srcOrd="0" destOrd="0" presId="urn:microsoft.com/office/officeart/2005/8/layout/matrix3"/>
    <dgm:cxn modelId="{D805C385-1515-447E-A05B-98D01B6B66D5}" srcId="{614102FB-D91F-4762-B093-753F6A1E1CB4}" destId="{86DC7A3F-D825-4004-A990-9CBE9D8FE048}" srcOrd="1" destOrd="0" parTransId="{5A1A0084-EC7F-403E-9B9A-7C9CAA84A6C2}" sibTransId="{161C446F-145F-49AB-88E0-471BB3AFF4B8}"/>
    <dgm:cxn modelId="{765F3D88-122C-4EF6-A6F0-88A6EEFD656E}" type="presOf" srcId="{20E15B27-0999-4373-A4D1-EBB4C799A7DC}" destId="{38EF761D-270F-4602-A378-3102DCADCFA6}" srcOrd="0" destOrd="0" presId="urn:microsoft.com/office/officeart/2005/8/layout/matrix3"/>
    <dgm:cxn modelId="{F86153C1-F739-4887-8009-819CD06C3471}" srcId="{614102FB-D91F-4762-B093-753F6A1E1CB4}" destId="{20E15B27-0999-4373-A4D1-EBB4C799A7DC}" srcOrd="2" destOrd="0" parTransId="{655C86C9-F637-4FAC-9A1E-CFF7BA259E19}" sibTransId="{A4DE81B8-BE27-40F9-86FD-7B5615DB6DA2}"/>
    <dgm:cxn modelId="{FC198ACC-C18F-4135-86BF-C59AB364B59F}" srcId="{614102FB-D91F-4762-B093-753F6A1E1CB4}" destId="{0A9DE828-7FDD-41CE-A99C-A37BACFD56D9}" srcOrd="3" destOrd="0" parTransId="{4A5C9498-F2CA-469E-B344-A8E4E76A36A8}" sibTransId="{0B72D076-BA3B-4950-B552-31CBC74ADEB2}"/>
    <dgm:cxn modelId="{1A74F0DA-788A-4194-B9D0-57A10E0B2BDA}" type="presOf" srcId="{86DC7A3F-D825-4004-A990-9CBE9D8FE048}" destId="{F4C66AE3-D7D3-4C5E-A8C5-E29165D17353}" srcOrd="0" destOrd="0" presId="urn:microsoft.com/office/officeart/2005/8/layout/matrix3"/>
    <dgm:cxn modelId="{4704DCE6-34C3-4121-89E1-22619C574A7E}" type="presOf" srcId="{614102FB-D91F-4762-B093-753F6A1E1CB4}" destId="{D9D5A6C5-D068-438B-86A1-0A696CDFC25A}" srcOrd="0" destOrd="0" presId="urn:microsoft.com/office/officeart/2005/8/layout/matrix3"/>
    <dgm:cxn modelId="{5931902C-23D1-44F2-8995-992816E0A7B5}" type="presParOf" srcId="{D9D5A6C5-D068-438B-86A1-0A696CDFC25A}" destId="{2462067E-D470-474A-AF58-031B54DEF498}" srcOrd="0" destOrd="0" presId="urn:microsoft.com/office/officeart/2005/8/layout/matrix3"/>
    <dgm:cxn modelId="{44D8E6EA-8CE5-40EC-84AB-B0A6C1BFE93E}" type="presParOf" srcId="{D9D5A6C5-D068-438B-86A1-0A696CDFC25A}" destId="{A21B23FD-FB42-44D7-B56C-F23DDD05FD4B}" srcOrd="1" destOrd="0" presId="urn:microsoft.com/office/officeart/2005/8/layout/matrix3"/>
    <dgm:cxn modelId="{046D68B8-C082-4017-B4EF-EE5B87CA1D07}" type="presParOf" srcId="{D9D5A6C5-D068-438B-86A1-0A696CDFC25A}" destId="{F4C66AE3-D7D3-4C5E-A8C5-E29165D17353}" srcOrd="2" destOrd="0" presId="urn:microsoft.com/office/officeart/2005/8/layout/matrix3"/>
    <dgm:cxn modelId="{11CEBD42-DA9E-460C-BDDC-8C38A5D18E7F}" type="presParOf" srcId="{D9D5A6C5-D068-438B-86A1-0A696CDFC25A}" destId="{38EF761D-270F-4602-A378-3102DCADCFA6}" srcOrd="3" destOrd="0" presId="urn:microsoft.com/office/officeart/2005/8/layout/matrix3"/>
    <dgm:cxn modelId="{D7C9D0FC-15E0-43CA-8098-F9028F45D3A8}" type="presParOf" srcId="{D9D5A6C5-D068-438B-86A1-0A696CDFC25A}" destId="{754ED7FA-DD30-4350-9B1A-5DC374E9CF80}"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37B2C77-3678-49D6-9B05-20B0011E0FE2}" type="doc">
      <dgm:prSet loTypeId="urn:microsoft.com/office/officeart/2005/8/layout/vProcess5" loCatId="process" qsTypeId="urn:microsoft.com/office/officeart/2005/8/quickstyle/simple4" qsCatId="simple" csTypeId="urn:microsoft.com/office/officeart/2005/8/colors/accent0_3" csCatId="mainScheme" phldr="1"/>
      <dgm:spPr/>
      <dgm:t>
        <a:bodyPr/>
        <a:lstStyle/>
        <a:p>
          <a:endParaRPr lang="en-US"/>
        </a:p>
      </dgm:t>
    </dgm:pt>
    <dgm:pt modelId="{7DD998EC-3095-46C1-A1A0-93E36AE769B4}">
      <dgm:prSet phldrT="[Text]" custT="1"/>
      <dgm:spPr/>
      <dgm:t>
        <a:bodyPr/>
        <a:lstStyle/>
        <a:p>
          <a:r>
            <a:rPr lang="en-US" sz="1400"/>
            <a:t>Each local area will have an identified email address to use for case coordination by May 2026</a:t>
          </a:r>
        </a:p>
      </dgm:t>
    </dgm:pt>
    <dgm:pt modelId="{7F68F3DE-F100-4DA0-BD06-03C28D38B54B}" type="parTrans" cxnId="{36C1DE6A-59A1-4636-B9FC-3FCE64C39809}">
      <dgm:prSet/>
      <dgm:spPr/>
      <dgm:t>
        <a:bodyPr/>
        <a:lstStyle/>
        <a:p>
          <a:endParaRPr lang="en-US"/>
        </a:p>
      </dgm:t>
    </dgm:pt>
    <dgm:pt modelId="{F77FEF6C-3301-4029-AA20-D43B8596A01B}" type="sibTrans" cxnId="{36C1DE6A-59A1-4636-B9FC-3FCE64C39809}">
      <dgm:prSet/>
      <dgm:spPr/>
      <dgm:t>
        <a:bodyPr/>
        <a:lstStyle/>
        <a:p>
          <a:endParaRPr lang="en-US"/>
        </a:p>
      </dgm:t>
    </dgm:pt>
    <dgm:pt modelId="{9645AC7E-7945-4BE3-8FB7-AB8C60FF662D}">
      <dgm:prSet phldrT="[Text]" custT="1"/>
      <dgm:spPr/>
      <dgm:t>
        <a:bodyPr/>
        <a:lstStyle/>
        <a:p>
          <a:r>
            <a:rPr lang="en-US" sz="1400"/>
            <a:t>If you don’t have contact information for the person’s Service Coordinator or Personal Agent, use the email address located in ZIP Matrix (eff May 2026)</a:t>
          </a:r>
        </a:p>
      </dgm:t>
    </dgm:pt>
    <dgm:pt modelId="{49EAD0D9-DE99-411E-BFCC-8F6A3566031B}" type="parTrans" cxnId="{CB796D88-49BC-48C1-BD25-01CA763862A6}">
      <dgm:prSet/>
      <dgm:spPr/>
      <dgm:t>
        <a:bodyPr/>
        <a:lstStyle/>
        <a:p>
          <a:endParaRPr lang="en-US"/>
        </a:p>
      </dgm:t>
    </dgm:pt>
    <dgm:pt modelId="{37F9FF44-357D-4A4A-B3A0-71597666A99F}" type="sibTrans" cxnId="{CB796D88-49BC-48C1-BD25-01CA763862A6}">
      <dgm:prSet/>
      <dgm:spPr/>
      <dgm:t>
        <a:bodyPr/>
        <a:lstStyle/>
        <a:p>
          <a:endParaRPr lang="en-US"/>
        </a:p>
      </dgm:t>
    </dgm:pt>
    <dgm:pt modelId="{9063ECE2-7E23-4D78-85ED-890BFF21E31E}">
      <dgm:prSet phldrT="[Text]" custT="1"/>
      <dgm:spPr/>
      <dgm:t>
        <a:bodyPr/>
        <a:lstStyle/>
        <a:p>
          <a:pPr rtl="0"/>
          <a:r>
            <a:rPr lang="en-US" sz="1400" b="1" u="sng">
              <a:hlinkClick xmlns:r="http://schemas.openxmlformats.org/officeDocument/2006/relationships" r:id="rId1">
                <a:extLst>
                  <a:ext uri="{A12FA001-AC4F-418D-AE19-62706E023703}">
                    <ahyp:hlinkClr xmlns:ahyp="http://schemas.microsoft.com/office/drawing/2018/hyperlinkcolor" val="tx"/>
                  </a:ext>
                </a:extLst>
              </a:hlinkClick>
            </a:rPr>
            <a:t>Point of Contact Toolkit</a:t>
          </a:r>
          <a:r>
            <a:rPr lang="en-US" sz="1400" b="1">
              <a:latin typeface="Aptos Display" panose="02110004020202020204"/>
            </a:rPr>
            <a:t> </a:t>
          </a:r>
          <a:r>
            <a:rPr lang="en-US" sz="1400"/>
            <a:t>includes an email template and naming conventions to ensure timely processing of emailed requests. </a:t>
          </a:r>
          <a:endParaRPr lang="en-US" sz="1400" u="sng">
            <a:hlinkClick xmlns:r="http://schemas.openxmlformats.org/officeDocument/2006/relationships" r:id="rId1"/>
          </a:endParaRPr>
        </a:p>
      </dgm:t>
    </dgm:pt>
    <dgm:pt modelId="{9FA2C1BC-DCDF-4C4B-A2DB-FE15D6C37CFB}" type="parTrans" cxnId="{26FA8EFD-4555-4708-9672-069607B54D70}">
      <dgm:prSet/>
      <dgm:spPr/>
      <dgm:t>
        <a:bodyPr/>
        <a:lstStyle/>
        <a:p>
          <a:endParaRPr lang="en-US"/>
        </a:p>
      </dgm:t>
    </dgm:pt>
    <dgm:pt modelId="{7AFEB447-8E1C-461C-B26B-EC430C271292}" type="sibTrans" cxnId="{26FA8EFD-4555-4708-9672-069607B54D70}">
      <dgm:prSet/>
      <dgm:spPr/>
      <dgm:t>
        <a:bodyPr/>
        <a:lstStyle/>
        <a:p>
          <a:endParaRPr lang="en-US"/>
        </a:p>
      </dgm:t>
    </dgm:pt>
    <dgm:pt modelId="{346F6D12-D832-4E3B-A937-C39B68A206F6}">
      <dgm:prSet phldrT="[Text]" custT="1"/>
      <dgm:spPr/>
      <dgm:t>
        <a:bodyPr/>
        <a:lstStyle/>
        <a:p>
          <a:pPr rtl="0"/>
          <a:r>
            <a:rPr lang="en-US" sz="1400"/>
            <a:t>The</a:t>
          </a:r>
          <a:r>
            <a:rPr lang="en-US" sz="1400">
              <a:latin typeface="Aptos Display" panose="02110004020202020204"/>
            </a:rPr>
            <a:t> </a:t>
          </a:r>
          <a:r>
            <a:rPr lang="en-US" sz="1400" b="1" u="sng">
              <a:hlinkClick xmlns:r="http://schemas.openxmlformats.org/officeDocument/2006/relationships" r:id="rId2">
                <a:extLst>
                  <a:ext uri="{A12FA001-AC4F-418D-AE19-62706E023703}">
                    <ahyp:hlinkClr xmlns:ahyp="http://schemas.microsoft.com/office/drawing/2018/hyperlinkcolor" val="tx"/>
                  </a:ext>
                </a:extLst>
              </a:hlinkClick>
            </a:rPr>
            <a:t>ODDS/OEP Cross-Program Terminology Guide</a:t>
          </a:r>
          <a:r>
            <a:rPr lang="en-US" sz="1400" b="1">
              <a:latin typeface="Aptos Display" panose="02110004020202020204"/>
            </a:rPr>
            <a:t> </a:t>
          </a:r>
          <a:r>
            <a:rPr lang="en-US" sz="1400"/>
            <a:t>is a tool to help connect OEP and ODDS verbiage to support clearer communication.</a:t>
          </a:r>
          <a:endParaRPr lang="en-US" sz="1400" u="sng">
            <a:hlinkClick xmlns:r="http://schemas.openxmlformats.org/officeDocument/2006/relationships" r:id="rId2"/>
          </a:endParaRPr>
        </a:p>
      </dgm:t>
    </dgm:pt>
    <dgm:pt modelId="{AA2AC65D-8B4A-44FF-860A-2E1F81657926}" type="parTrans" cxnId="{C8D7DF7C-3A20-4E38-87C7-56BD6161306C}">
      <dgm:prSet/>
      <dgm:spPr/>
      <dgm:t>
        <a:bodyPr/>
        <a:lstStyle/>
        <a:p>
          <a:endParaRPr lang="en-US"/>
        </a:p>
      </dgm:t>
    </dgm:pt>
    <dgm:pt modelId="{88CE9E92-BE3A-47AF-9342-E88F80140549}" type="sibTrans" cxnId="{C8D7DF7C-3A20-4E38-87C7-56BD6161306C}">
      <dgm:prSet/>
      <dgm:spPr/>
      <dgm:t>
        <a:bodyPr/>
        <a:lstStyle/>
        <a:p>
          <a:endParaRPr lang="en-US"/>
        </a:p>
      </dgm:t>
    </dgm:pt>
    <dgm:pt modelId="{9F04EEA0-67AA-4416-BFE0-521D95A4090B}">
      <dgm:prSet phldrT="[Text]" custT="1"/>
      <dgm:spPr/>
      <dgm:t>
        <a:bodyPr/>
        <a:lstStyle/>
        <a:p>
          <a:pPr>
            <a:buNone/>
          </a:pPr>
          <a:r>
            <a:rPr lang="en-US" sz="1400" b="0" i="0"/>
            <a:t>Information sharing between OEP, AAAs, Brokerages and CDDPs is allowed without any additional forms or permissions to coordinate benefits and services. See the </a:t>
          </a:r>
          <a:r>
            <a:rPr lang="en-US" sz="1400" b="1" i="0">
              <a:solidFill>
                <a:srgbClr val="B4DCF5"/>
              </a:solidFill>
              <a:hlinkClick xmlns:r="http://schemas.openxmlformats.org/officeDocument/2006/relationships" r:id="rId3">
                <a:extLst>
                  <a:ext uri="{A12FA001-AC4F-418D-AE19-62706E023703}">
                    <ahyp:hlinkClr xmlns:ahyp="http://schemas.microsoft.com/office/drawing/2018/hyperlinkcolor" val="tx"/>
                  </a:ext>
                </a:extLst>
              </a:hlinkClick>
            </a:rPr>
            <a:t>OEP-IM-25-014</a:t>
          </a:r>
          <a:r>
            <a:rPr lang="en-US" sz="1400" b="0" i="0"/>
            <a:t> and </a:t>
          </a:r>
          <a:r>
            <a:rPr lang="en-US" sz="1400" b="1" i="0">
              <a:solidFill>
                <a:srgbClr val="B4DCF5"/>
              </a:solidFill>
              <a:hlinkClick xmlns:r="http://schemas.openxmlformats.org/officeDocument/2006/relationships" r:id="rId4">
                <a:extLst>
                  <a:ext uri="{A12FA001-AC4F-418D-AE19-62706E023703}">
                    <ahyp:hlinkClr xmlns:ahyp="http://schemas.microsoft.com/office/drawing/2018/hyperlinkcolor" val="tx"/>
                  </a:ext>
                </a:extLst>
              </a:hlinkClick>
            </a:rPr>
            <a:t>DD-IM-26-007</a:t>
          </a:r>
          <a:r>
            <a:rPr lang="en-US" sz="1400" b="0" i="0">
              <a:solidFill>
                <a:srgbClr val="B4DCF5"/>
              </a:solidFill>
            </a:rPr>
            <a:t> </a:t>
          </a:r>
          <a:r>
            <a:rPr lang="en-US" sz="1400" b="0" i="0"/>
            <a:t>for additional details and guidance.</a:t>
          </a:r>
          <a:endParaRPr lang="en-US" sz="1400" u="sng">
            <a:hlinkClick xmlns:r="http://schemas.openxmlformats.org/officeDocument/2006/relationships" r:id="rId2"/>
          </a:endParaRPr>
        </a:p>
      </dgm:t>
    </dgm:pt>
    <dgm:pt modelId="{19A21727-9172-4208-A222-0B614B9946FA}" type="parTrans" cxnId="{BDFE3AAF-04DD-4ED0-8786-D95572B0F68D}">
      <dgm:prSet/>
      <dgm:spPr/>
      <dgm:t>
        <a:bodyPr/>
        <a:lstStyle/>
        <a:p>
          <a:endParaRPr lang="en-US"/>
        </a:p>
      </dgm:t>
    </dgm:pt>
    <dgm:pt modelId="{5D8102CE-3437-41B4-AC64-DC07202CD2CA}" type="sibTrans" cxnId="{BDFE3AAF-04DD-4ED0-8786-D95572B0F68D}">
      <dgm:prSet/>
      <dgm:spPr/>
      <dgm:t>
        <a:bodyPr/>
        <a:lstStyle/>
        <a:p>
          <a:endParaRPr lang="en-US"/>
        </a:p>
      </dgm:t>
    </dgm:pt>
    <dgm:pt modelId="{090E6091-A5C4-4C33-B3F0-A4F24DB4848A}" type="pres">
      <dgm:prSet presAssocID="{637B2C77-3678-49D6-9B05-20B0011E0FE2}" presName="outerComposite" presStyleCnt="0">
        <dgm:presLayoutVars>
          <dgm:chMax val="5"/>
          <dgm:dir/>
          <dgm:resizeHandles val="exact"/>
        </dgm:presLayoutVars>
      </dgm:prSet>
      <dgm:spPr/>
    </dgm:pt>
    <dgm:pt modelId="{7B46D712-D952-4875-8798-4564A87DAC49}" type="pres">
      <dgm:prSet presAssocID="{637B2C77-3678-49D6-9B05-20B0011E0FE2}" presName="dummyMaxCanvas" presStyleCnt="0">
        <dgm:presLayoutVars/>
      </dgm:prSet>
      <dgm:spPr/>
    </dgm:pt>
    <dgm:pt modelId="{5B31569A-E639-460A-A0B4-97C08212F63B}" type="pres">
      <dgm:prSet presAssocID="{637B2C77-3678-49D6-9B05-20B0011E0FE2}" presName="FiveNodes_1" presStyleLbl="node1" presStyleIdx="0" presStyleCnt="5">
        <dgm:presLayoutVars>
          <dgm:bulletEnabled val="1"/>
        </dgm:presLayoutVars>
      </dgm:prSet>
      <dgm:spPr/>
    </dgm:pt>
    <dgm:pt modelId="{8A2F4764-07C5-4210-A011-4C55F2114120}" type="pres">
      <dgm:prSet presAssocID="{637B2C77-3678-49D6-9B05-20B0011E0FE2}" presName="FiveNodes_2" presStyleLbl="node1" presStyleIdx="1" presStyleCnt="5">
        <dgm:presLayoutVars>
          <dgm:bulletEnabled val="1"/>
        </dgm:presLayoutVars>
      </dgm:prSet>
      <dgm:spPr/>
    </dgm:pt>
    <dgm:pt modelId="{ECAA066F-4AFB-462A-9161-FBE768576682}" type="pres">
      <dgm:prSet presAssocID="{637B2C77-3678-49D6-9B05-20B0011E0FE2}" presName="FiveNodes_3" presStyleLbl="node1" presStyleIdx="2" presStyleCnt="5">
        <dgm:presLayoutVars>
          <dgm:bulletEnabled val="1"/>
        </dgm:presLayoutVars>
      </dgm:prSet>
      <dgm:spPr/>
    </dgm:pt>
    <dgm:pt modelId="{E78EE7D3-21B3-45E4-9994-51EF6EAFB2AC}" type="pres">
      <dgm:prSet presAssocID="{637B2C77-3678-49D6-9B05-20B0011E0FE2}" presName="FiveNodes_4" presStyleLbl="node1" presStyleIdx="3" presStyleCnt="5">
        <dgm:presLayoutVars>
          <dgm:bulletEnabled val="1"/>
        </dgm:presLayoutVars>
      </dgm:prSet>
      <dgm:spPr/>
    </dgm:pt>
    <dgm:pt modelId="{B0D8A06D-375E-4B0D-91B3-F2DBD250CBBF}" type="pres">
      <dgm:prSet presAssocID="{637B2C77-3678-49D6-9B05-20B0011E0FE2}" presName="FiveNodes_5" presStyleLbl="node1" presStyleIdx="4" presStyleCnt="5" custScaleY="91797" custLinFactNeighborX="0" custLinFactNeighborY="54356">
        <dgm:presLayoutVars>
          <dgm:bulletEnabled val="1"/>
        </dgm:presLayoutVars>
      </dgm:prSet>
      <dgm:spPr/>
    </dgm:pt>
    <dgm:pt modelId="{521852C9-6E57-40E6-80F6-C17BEABBCE59}" type="pres">
      <dgm:prSet presAssocID="{637B2C77-3678-49D6-9B05-20B0011E0FE2}" presName="FiveConn_1-2" presStyleLbl="fgAccFollowNode1" presStyleIdx="0" presStyleCnt="4">
        <dgm:presLayoutVars>
          <dgm:bulletEnabled val="1"/>
        </dgm:presLayoutVars>
      </dgm:prSet>
      <dgm:spPr/>
    </dgm:pt>
    <dgm:pt modelId="{E17DF451-65DC-4B82-8559-FF95A7171529}" type="pres">
      <dgm:prSet presAssocID="{637B2C77-3678-49D6-9B05-20B0011E0FE2}" presName="FiveConn_2-3" presStyleLbl="fgAccFollowNode1" presStyleIdx="1" presStyleCnt="4">
        <dgm:presLayoutVars>
          <dgm:bulletEnabled val="1"/>
        </dgm:presLayoutVars>
      </dgm:prSet>
      <dgm:spPr/>
    </dgm:pt>
    <dgm:pt modelId="{86A85C5E-A40B-49F2-823A-D2592EF6F094}" type="pres">
      <dgm:prSet presAssocID="{637B2C77-3678-49D6-9B05-20B0011E0FE2}" presName="FiveConn_3-4" presStyleLbl="fgAccFollowNode1" presStyleIdx="2" presStyleCnt="4">
        <dgm:presLayoutVars>
          <dgm:bulletEnabled val="1"/>
        </dgm:presLayoutVars>
      </dgm:prSet>
      <dgm:spPr/>
    </dgm:pt>
    <dgm:pt modelId="{5F55C38B-F05E-4441-B0F8-974D260222DE}" type="pres">
      <dgm:prSet presAssocID="{637B2C77-3678-49D6-9B05-20B0011E0FE2}" presName="FiveConn_4-5" presStyleLbl="fgAccFollowNode1" presStyleIdx="3" presStyleCnt="4">
        <dgm:presLayoutVars>
          <dgm:bulletEnabled val="1"/>
        </dgm:presLayoutVars>
      </dgm:prSet>
      <dgm:spPr/>
    </dgm:pt>
    <dgm:pt modelId="{3D8A1D25-C763-4FCE-984A-839AE343C49D}" type="pres">
      <dgm:prSet presAssocID="{637B2C77-3678-49D6-9B05-20B0011E0FE2}" presName="FiveNodes_1_text" presStyleLbl="node1" presStyleIdx="4" presStyleCnt="5">
        <dgm:presLayoutVars>
          <dgm:bulletEnabled val="1"/>
        </dgm:presLayoutVars>
      </dgm:prSet>
      <dgm:spPr/>
    </dgm:pt>
    <dgm:pt modelId="{5624DA98-1C67-4D98-BA5D-8EBDA367B614}" type="pres">
      <dgm:prSet presAssocID="{637B2C77-3678-49D6-9B05-20B0011E0FE2}" presName="FiveNodes_2_text" presStyleLbl="node1" presStyleIdx="4" presStyleCnt="5">
        <dgm:presLayoutVars>
          <dgm:bulletEnabled val="1"/>
        </dgm:presLayoutVars>
      </dgm:prSet>
      <dgm:spPr/>
    </dgm:pt>
    <dgm:pt modelId="{AF6C99DF-24CC-4701-815E-DB3548949E51}" type="pres">
      <dgm:prSet presAssocID="{637B2C77-3678-49D6-9B05-20B0011E0FE2}" presName="FiveNodes_3_text" presStyleLbl="node1" presStyleIdx="4" presStyleCnt="5">
        <dgm:presLayoutVars>
          <dgm:bulletEnabled val="1"/>
        </dgm:presLayoutVars>
      </dgm:prSet>
      <dgm:spPr/>
    </dgm:pt>
    <dgm:pt modelId="{21109200-6AF4-49E6-9FEC-5A9DD62EAB3D}" type="pres">
      <dgm:prSet presAssocID="{637B2C77-3678-49D6-9B05-20B0011E0FE2}" presName="FiveNodes_4_text" presStyleLbl="node1" presStyleIdx="4" presStyleCnt="5">
        <dgm:presLayoutVars>
          <dgm:bulletEnabled val="1"/>
        </dgm:presLayoutVars>
      </dgm:prSet>
      <dgm:spPr/>
    </dgm:pt>
    <dgm:pt modelId="{D0EB9684-C811-485B-9903-60E4B444FD90}" type="pres">
      <dgm:prSet presAssocID="{637B2C77-3678-49D6-9B05-20B0011E0FE2}" presName="FiveNodes_5_text" presStyleLbl="node1" presStyleIdx="4" presStyleCnt="5">
        <dgm:presLayoutVars>
          <dgm:bulletEnabled val="1"/>
        </dgm:presLayoutVars>
      </dgm:prSet>
      <dgm:spPr/>
    </dgm:pt>
  </dgm:ptLst>
  <dgm:cxnLst>
    <dgm:cxn modelId="{F68B6B13-29F6-44C2-97EA-C28F5475A73B}" type="presOf" srcId="{346F6D12-D832-4E3B-A937-C39B68A206F6}" destId="{21109200-6AF4-49E6-9FEC-5A9DD62EAB3D}" srcOrd="1" destOrd="0" presId="urn:microsoft.com/office/officeart/2005/8/layout/vProcess5"/>
    <dgm:cxn modelId="{DC060D2B-0E85-4D8F-9C62-E721CCE7DD23}" type="presOf" srcId="{9063ECE2-7E23-4D78-85ED-890BFF21E31E}" destId="{AF6C99DF-24CC-4701-815E-DB3548949E51}" srcOrd="1" destOrd="0" presId="urn:microsoft.com/office/officeart/2005/8/layout/vProcess5"/>
    <dgm:cxn modelId="{01E6423C-2BCC-4D65-9DC5-1729E0271285}" type="presOf" srcId="{37F9FF44-357D-4A4A-B3A0-71597666A99F}" destId="{E17DF451-65DC-4B82-8559-FF95A7171529}" srcOrd="0" destOrd="0" presId="urn:microsoft.com/office/officeart/2005/8/layout/vProcess5"/>
    <dgm:cxn modelId="{AB2EE864-B020-474A-A138-242D7462791F}" type="presOf" srcId="{7DD998EC-3095-46C1-A1A0-93E36AE769B4}" destId="{5B31569A-E639-460A-A0B4-97C08212F63B}" srcOrd="0" destOrd="0" presId="urn:microsoft.com/office/officeart/2005/8/layout/vProcess5"/>
    <dgm:cxn modelId="{36C1DE6A-59A1-4636-B9FC-3FCE64C39809}" srcId="{637B2C77-3678-49D6-9B05-20B0011E0FE2}" destId="{7DD998EC-3095-46C1-A1A0-93E36AE769B4}" srcOrd="0" destOrd="0" parTransId="{7F68F3DE-F100-4DA0-BD06-03C28D38B54B}" sibTransId="{F77FEF6C-3301-4029-AA20-D43B8596A01B}"/>
    <dgm:cxn modelId="{763BD76F-ECD5-45DD-8CD1-958F32AD3E16}" type="presOf" srcId="{9F04EEA0-67AA-4416-BFE0-521D95A4090B}" destId="{B0D8A06D-375E-4B0D-91B3-F2DBD250CBBF}" srcOrd="0" destOrd="0" presId="urn:microsoft.com/office/officeart/2005/8/layout/vProcess5"/>
    <dgm:cxn modelId="{C8D7DF7C-3A20-4E38-87C7-56BD6161306C}" srcId="{637B2C77-3678-49D6-9B05-20B0011E0FE2}" destId="{346F6D12-D832-4E3B-A937-C39B68A206F6}" srcOrd="3" destOrd="0" parTransId="{AA2AC65D-8B4A-44FF-860A-2E1F81657926}" sibTransId="{88CE9E92-BE3A-47AF-9342-E88F80140549}"/>
    <dgm:cxn modelId="{AD0E267D-EE17-4932-AAA4-2BEF64DFC26B}" type="presOf" srcId="{7DD998EC-3095-46C1-A1A0-93E36AE769B4}" destId="{3D8A1D25-C763-4FCE-984A-839AE343C49D}" srcOrd="1" destOrd="0" presId="urn:microsoft.com/office/officeart/2005/8/layout/vProcess5"/>
    <dgm:cxn modelId="{C149A084-08BC-4A7E-9C85-6AC39A623F63}" type="presOf" srcId="{9063ECE2-7E23-4D78-85ED-890BFF21E31E}" destId="{ECAA066F-4AFB-462A-9161-FBE768576682}" srcOrd="0" destOrd="0" presId="urn:microsoft.com/office/officeart/2005/8/layout/vProcess5"/>
    <dgm:cxn modelId="{00023388-70E8-473F-B751-36E5DF1BB580}" type="presOf" srcId="{F77FEF6C-3301-4029-AA20-D43B8596A01B}" destId="{521852C9-6E57-40E6-80F6-C17BEABBCE59}" srcOrd="0" destOrd="0" presId="urn:microsoft.com/office/officeart/2005/8/layout/vProcess5"/>
    <dgm:cxn modelId="{CB796D88-49BC-48C1-BD25-01CA763862A6}" srcId="{637B2C77-3678-49D6-9B05-20B0011E0FE2}" destId="{9645AC7E-7945-4BE3-8FB7-AB8C60FF662D}" srcOrd="1" destOrd="0" parTransId="{49EAD0D9-DE99-411E-BFCC-8F6A3566031B}" sibTransId="{37F9FF44-357D-4A4A-B3A0-71597666A99F}"/>
    <dgm:cxn modelId="{BDFE3AAF-04DD-4ED0-8786-D95572B0F68D}" srcId="{637B2C77-3678-49D6-9B05-20B0011E0FE2}" destId="{9F04EEA0-67AA-4416-BFE0-521D95A4090B}" srcOrd="4" destOrd="0" parTransId="{19A21727-9172-4208-A222-0B614B9946FA}" sibTransId="{5D8102CE-3437-41B4-AC64-DC07202CD2CA}"/>
    <dgm:cxn modelId="{0B38B0C6-B3AF-4E89-84E2-F8A01F004672}" type="presOf" srcId="{9645AC7E-7945-4BE3-8FB7-AB8C60FF662D}" destId="{8A2F4764-07C5-4210-A011-4C55F2114120}" srcOrd="0" destOrd="0" presId="urn:microsoft.com/office/officeart/2005/8/layout/vProcess5"/>
    <dgm:cxn modelId="{876ECACC-5CA3-4E4F-9E6F-F9639442F992}" type="presOf" srcId="{7AFEB447-8E1C-461C-B26B-EC430C271292}" destId="{86A85C5E-A40B-49F2-823A-D2592EF6F094}" srcOrd="0" destOrd="0" presId="urn:microsoft.com/office/officeart/2005/8/layout/vProcess5"/>
    <dgm:cxn modelId="{6E5948D3-4891-430C-8B8E-8B1D3292FA0E}" type="presOf" srcId="{346F6D12-D832-4E3B-A937-C39B68A206F6}" destId="{E78EE7D3-21B3-45E4-9994-51EF6EAFB2AC}" srcOrd="0" destOrd="0" presId="urn:microsoft.com/office/officeart/2005/8/layout/vProcess5"/>
    <dgm:cxn modelId="{E8BEE6D4-843F-417F-8A5E-64E7D6C658EB}" type="presOf" srcId="{9645AC7E-7945-4BE3-8FB7-AB8C60FF662D}" destId="{5624DA98-1C67-4D98-BA5D-8EBDA367B614}" srcOrd="1" destOrd="0" presId="urn:microsoft.com/office/officeart/2005/8/layout/vProcess5"/>
    <dgm:cxn modelId="{311A51DD-3EFA-4627-A325-3D00B7596C3E}" type="presOf" srcId="{637B2C77-3678-49D6-9B05-20B0011E0FE2}" destId="{090E6091-A5C4-4C33-B3F0-A4F24DB4848A}" srcOrd="0" destOrd="0" presId="urn:microsoft.com/office/officeart/2005/8/layout/vProcess5"/>
    <dgm:cxn modelId="{1214CBE9-9780-4863-8204-34EBE8358BD5}" type="presOf" srcId="{88CE9E92-BE3A-47AF-9342-E88F80140549}" destId="{5F55C38B-F05E-4441-B0F8-974D260222DE}" srcOrd="0" destOrd="0" presId="urn:microsoft.com/office/officeart/2005/8/layout/vProcess5"/>
    <dgm:cxn modelId="{5BACA5EB-DCD2-49EA-B725-EB598EC17B08}" type="presOf" srcId="{9F04EEA0-67AA-4416-BFE0-521D95A4090B}" destId="{D0EB9684-C811-485B-9903-60E4B444FD90}" srcOrd="1" destOrd="0" presId="urn:microsoft.com/office/officeart/2005/8/layout/vProcess5"/>
    <dgm:cxn modelId="{26FA8EFD-4555-4708-9672-069607B54D70}" srcId="{637B2C77-3678-49D6-9B05-20B0011E0FE2}" destId="{9063ECE2-7E23-4D78-85ED-890BFF21E31E}" srcOrd="2" destOrd="0" parTransId="{9FA2C1BC-DCDF-4C4B-A2DB-FE15D6C37CFB}" sibTransId="{7AFEB447-8E1C-461C-B26B-EC430C271292}"/>
    <dgm:cxn modelId="{B6D2AEBA-68BE-4307-AFF8-5DE27A782053}" type="presParOf" srcId="{090E6091-A5C4-4C33-B3F0-A4F24DB4848A}" destId="{7B46D712-D952-4875-8798-4564A87DAC49}" srcOrd="0" destOrd="0" presId="urn:microsoft.com/office/officeart/2005/8/layout/vProcess5"/>
    <dgm:cxn modelId="{06968027-6767-4D26-8470-79F6852ACB11}" type="presParOf" srcId="{090E6091-A5C4-4C33-B3F0-A4F24DB4848A}" destId="{5B31569A-E639-460A-A0B4-97C08212F63B}" srcOrd="1" destOrd="0" presId="urn:microsoft.com/office/officeart/2005/8/layout/vProcess5"/>
    <dgm:cxn modelId="{4CAEB7F6-9BEF-4CF1-8748-F60B4EEB89B6}" type="presParOf" srcId="{090E6091-A5C4-4C33-B3F0-A4F24DB4848A}" destId="{8A2F4764-07C5-4210-A011-4C55F2114120}" srcOrd="2" destOrd="0" presId="urn:microsoft.com/office/officeart/2005/8/layout/vProcess5"/>
    <dgm:cxn modelId="{7551B7DB-27EC-4A88-BC60-3E4D19460D69}" type="presParOf" srcId="{090E6091-A5C4-4C33-B3F0-A4F24DB4848A}" destId="{ECAA066F-4AFB-462A-9161-FBE768576682}" srcOrd="3" destOrd="0" presId="urn:microsoft.com/office/officeart/2005/8/layout/vProcess5"/>
    <dgm:cxn modelId="{F3603E1B-C9EB-4D4B-AA13-9B4E1187886F}" type="presParOf" srcId="{090E6091-A5C4-4C33-B3F0-A4F24DB4848A}" destId="{E78EE7D3-21B3-45E4-9994-51EF6EAFB2AC}" srcOrd="4" destOrd="0" presId="urn:microsoft.com/office/officeart/2005/8/layout/vProcess5"/>
    <dgm:cxn modelId="{C977D334-AF6F-423E-9E94-81B05CEC3E82}" type="presParOf" srcId="{090E6091-A5C4-4C33-B3F0-A4F24DB4848A}" destId="{B0D8A06D-375E-4B0D-91B3-F2DBD250CBBF}" srcOrd="5" destOrd="0" presId="urn:microsoft.com/office/officeart/2005/8/layout/vProcess5"/>
    <dgm:cxn modelId="{E3AC2EDB-2505-482C-944E-CF4FC3343342}" type="presParOf" srcId="{090E6091-A5C4-4C33-B3F0-A4F24DB4848A}" destId="{521852C9-6E57-40E6-80F6-C17BEABBCE59}" srcOrd="6" destOrd="0" presId="urn:microsoft.com/office/officeart/2005/8/layout/vProcess5"/>
    <dgm:cxn modelId="{AA76EBB6-DD1B-4081-B5B7-DD3A704CFA89}" type="presParOf" srcId="{090E6091-A5C4-4C33-B3F0-A4F24DB4848A}" destId="{E17DF451-65DC-4B82-8559-FF95A7171529}" srcOrd="7" destOrd="0" presId="urn:microsoft.com/office/officeart/2005/8/layout/vProcess5"/>
    <dgm:cxn modelId="{F25CC14F-0F32-4C39-BC8A-9745242B6D45}" type="presParOf" srcId="{090E6091-A5C4-4C33-B3F0-A4F24DB4848A}" destId="{86A85C5E-A40B-49F2-823A-D2592EF6F094}" srcOrd="8" destOrd="0" presId="urn:microsoft.com/office/officeart/2005/8/layout/vProcess5"/>
    <dgm:cxn modelId="{A368BAC6-B058-459B-857E-3A232340DBB2}" type="presParOf" srcId="{090E6091-A5C4-4C33-B3F0-A4F24DB4848A}" destId="{5F55C38B-F05E-4441-B0F8-974D260222DE}" srcOrd="9" destOrd="0" presId="urn:microsoft.com/office/officeart/2005/8/layout/vProcess5"/>
    <dgm:cxn modelId="{57D64584-5F9B-495C-A0CD-2A2A167D2429}" type="presParOf" srcId="{090E6091-A5C4-4C33-B3F0-A4F24DB4848A}" destId="{3D8A1D25-C763-4FCE-984A-839AE343C49D}" srcOrd="10" destOrd="0" presId="urn:microsoft.com/office/officeart/2005/8/layout/vProcess5"/>
    <dgm:cxn modelId="{8B956638-9754-44B7-8919-04864D682CE6}" type="presParOf" srcId="{090E6091-A5C4-4C33-B3F0-A4F24DB4848A}" destId="{5624DA98-1C67-4D98-BA5D-8EBDA367B614}" srcOrd="11" destOrd="0" presId="urn:microsoft.com/office/officeart/2005/8/layout/vProcess5"/>
    <dgm:cxn modelId="{FF843F54-9E7B-4959-8A6A-E7D21A3DBD66}" type="presParOf" srcId="{090E6091-A5C4-4C33-B3F0-A4F24DB4848A}" destId="{AF6C99DF-24CC-4701-815E-DB3548949E51}" srcOrd="12" destOrd="0" presId="urn:microsoft.com/office/officeart/2005/8/layout/vProcess5"/>
    <dgm:cxn modelId="{534E395B-D1F4-46BE-A3A5-172A6FB00E79}" type="presParOf" srcId="{090E6091-A5C4-4C33-B3F0-A4F24DB4848A}" destId="{21109200-6AF4-49E6-9FEC-5A9DD62EAB3D}" srcOrd="13" destOrd="0" presId="urn:microsoft.com/office/officeart/2005/8/layout/vProcess5"/>
    <dgm:cxn modelId="{4DFCB353-9932-4A69-AB68-F91E442EB648}" type="presParOf" srcId="{090E6091-A5C4-4C33-B3F0-A4F24DB4848A}" destId="{D0EB9684-C811-485B-9903-60E4B444FD90}"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62067E-D470-474A-AF58-031B54DEF498}">
      <dsp:nvSpPr>
        <dsp:cNvPr id="0" name=""/>
        <dsp:cNvSpPr/>
      </dsp:nvSpPr>
      <dsp:spPr>
        <a:xfrm>
          <a:off x="106909" y="0"/>
          <a:ext cx="5481590" cy="5481590"/>
        </a:xfrm>
        <a:prstGeom prst="diamond">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1B23FD-FB42-44D7-B56C-F23DDD05FD4B}">
      <dsp:nvSpPr>
        <dsp:cNvPr id="0" name=""/>
        <dsp:cNvSpPr/>
      </dsp:nvSpPr>
      <dsp:spPr>
        <a:xfrm>
          <a:off x="627660" y="520751"/>
          <a:ext cx="2137820" cy="213782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OEP and AAA Eligibility Workers focus on Medicaid financial eligibility.</a:t>
          </a:r>
        </a:p>
      </dsp:txBody>
      <dsp:txXfrm>
        <a:off x="732020" y="625111"/>
        <a:ext cx="1929100" cy="1929100"/>
      </dsp:txXfrm>
    </dsp:sp>
    <dsp:sp modelId="{F4C66AE3-D7D3-4C5E-A8C5-E29165D17353}">
      <dsp:nvSpPr>
        <dsp:cNvPr id="0" name=""/>
        <dsp:cNvSpPr/>
      </dsp:nvSpPr>
      <dsp:spPr>
        <a:xfrm>
          <a:off x="2929928" y="520751"/>
          <a:ext cx="2137820" cy="213782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Service eligibility and Financial eligibility are separate but coordinated</a:t>
          </a:r>
        </a:p>
      </dsp:txBody>
      <dsp:txXfrm>
        <a:off x="3034288" y="625111"/>
        <a:ext cx="1929100" cy="1929100"/>
      </dsp:txXfrm>
    </dsp:sp>
    <dsp:sp modelId="{38EF761D-270F-4602-A378-3102DCADCFA6}">
      <dsp:nvSpPr>
        <dsp:cNvPr id="0" name=""/>
        <dsp:cNvSpPr/>
      </dsp:nvSpPr>
      <dsp:spPr>
        <a:xfrm>
          <a:off x="627660" y="2823018"/>
          <a:ext cx="2137820" cy="213782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Understanding OEP/AAA roles improves collaboration and outcomes</a:t>
          </a:r>
        </a:p>
      </dsp:txBody>
      <dsp:txXfrm>
        <a:off x="732020" y="2927378"/>
        <a:ext cx="1929100" cy="1929100"/>
      </dsp:txXfrm>
    </dsp:sp>
    <dsp:sp modelId="{754ED7FA-DD30-4350-9B1A-5DC374E9CF80}">
      <dsp:nvSpPr>
        <dsp:cNvPr id="0" name=""/>
        <dsp:cNvSpPr/>
      </dsp:nvSpPr>
      <dsp:spPr>
        <a:xfrm>
          <a:off x="2929928" y="2823018"/>
          <a:ext cx="2137820" cy="213782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PMDDT is not a Medicaid program, but a team who can verify disability status. </a:t>
          </a:r>
        </a:p>
      </dsp:txBody>
      <dsp:txXfrm>
        <a:off x="3034288" y="2927378"/>
        <a:ext cx="1929100" cy="19291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31569A-E639-460A-A0B4-97C08212F63B}">
      <dsp:nvSpPr>
        <dsp:cNvPr id="0" name=""/>
        <dsp:cNvSpPr/>
      </dsp:nvSpPr>
      <dsp:spPr>
        <a:xfrm>
          <a:off x="0" y="0"/>
          <a:ext cx="8150150" cy="909914"/>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Each local area will have an identified email address to use for case coordination by May 2026</a:t>
          </a:r>
        </a:p>
      </dsp:txBody>
      <dsp:txXfrm>
        <a:off x="26650" y="26650"/>
        <a:ext cx="7061823" cy="856614"/>
      </dsp:txXfrm>
    </dsp:sp>
    <dsp:sp modelId="{8A2F4764-07C5-4210-A011-4C55F2114120}">
      <dsp:nvSpPr>
        <dsp:cNvPr id="0" name=""/>
        <dsp:cNvSpPr/>
      </dsp:nvSpPr>
      <dsp:spPr>
        <a:xfrm>
          <a:off x="608615" y="1036291"/>
          <a:ext cx="8150150" cy="909914"/>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If you don’t have contact information for the person’s Service Coordinator or Personal Agent, use the email address located in ZIP Matrix (eff May 2026)</a:t>
          </a:r>
        </a:p>
      </dsp:txBody>
      <dsp:txXfrm>
        <a:off x="635265" y="1062941"/>
        <a:ext cx="6896791" cy="856614"/>
      </dsp:txXfrm>
    </dsp:sp>
    <dsp:sp modelId="{ECAA066F-4AFB-462A-9161-FBE768576682}">
      <dsp:nvSpPr>
        <dsp:cNvPr id="0" name=""/>
        <dsp:cNvSpPr/>
      </dsp:nvSpPr>
      <dsp:spPr>
        <a:xfrm>
          <a:off x="1217230" y="2072582"/>
          <a:ext cx="8150150" cy="909914"/>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b="1" u="sng" kern="1200">
              <a:hlinkClick xmlns:r="http://schemas.openxmlformats.org/officeDocument/2006/relationships" r:id="rId1">
                <a:extLst>
                  <a:ext uri="{A12FA001-AC4F-418D-AE19-62706E023703}">
                    <ahyp:hlinkClr xmlns:ahyp="http://schemas.microsoft.com/office/drawing/2018/hyperlinkcolor" val="tx"/>
                  </a:ext>
                </a:extLst>
              </a:hlinkClick>
            </a:rPr>
            <a:t>Point of Contact Toolkit</a:t>
          </a:r>
          <a:r>
            <a:rPr lang="en-US" sz="1400" b="1" kern="1200">
              <a:latin typeface="Aptos Display" panose="02110004020202020204"/>
            </a:rPr>
            <a:t> </a:t>
          </a:r>
          <a:r>
            <a:rPr lang="en-US" sz="1400" kern="1200"/>
            <a:t>includes an email template and naming conventions to ensure timely processing of emailed requests. </a:t>
          </a:r>
          <a:endParaRPr lang="en-US" sz="1400" u="sng" kern="1200">
            <a:hlinkClick xmlns:r="http://schemas.openxmlformats.org/officeDocument/2006/relationships" r:id="rId1"/>
          </a:endParaRPr>
        </a:p>
      </dsp:txBody>
      <dsp:txXfrm>
        <a:off x="1243880" y="2099232"/>
        <a:ext cx="6896791" cy="856614"/>
      </dsp:txXfrm>
    </dsp:sp>
    <dsp:sp modelId="{E78EE7D3-21B3-45E4-9994-51EF6EAFB2AC}">
      <dsp:nvSpPr>
        <dsp:cNvPr id="0" name=""/>
        <dsp:cNvSpPr/>
      </dsp:nvSpPr>
      <dsp:spPr>
        <a:xfrm>
          <a:off x="1825845" y="3108873"/>
          <a:ext cx="8150150" cy="909914"/>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The</a:t>
          </a:r>
          <a:r>
            <a:rPr lang="en-US" sz="1400" kern="1200">
              <a:latin typeface="Aptos Display" panose="02110004020202020204"/>
            </a:rPr>
            <a:t> </a:t>
          </a:r>
          <a:r>
            <a:rPr lang="en-US" sz="1400" b="1" u="sng" kern="1200">
              <a:hlinkClick xmlns:r="http://schemas.openxmlformats.org/officeDocument/2006/relationships" r:id="rId2">
                <a:extLst>
                  <a:ext uri="{A12FA001-AC4F-418D-AE19-62706E023703}">
                    <ahyp:hlinkClr xmlns:ahyp="http://schemas.microsoft.com/office/drawing/2018/hyperlinkcolor" val="tx"/>
                  </a:ext>
                </a:extLst>
              </a:hlinkClick>
            </a:rPr>
            <a:t>ODDS/OEP Cross-Program Terminology Guide</a:t>
          </a:r>
          <a:r>
            <a:rPr lang="en-US" sz="1400" b="1" kern="1200">
              <a:latin typeface="Aptos Display" panose="02110004020202020204"/>
            </a:rPr>
            <a:t> </a:t>
          </a:r>
          <a:r>
            <a:rPr lang="en-US" sz="1400" kern="1200"/>
            <a:t>is a tool to help connect OEP and ODDS verbiage to support clearer communication.</a:t>
          </a:r>
          <a:endParaRPr lang="en-US" sz="1400" u="sng" kern="1200">
            <a:hlinkClick xmlns:r="http://schemas.openxmlformats.org/officeDocument/2006/relationships" r:id="rId2"/>
          </a:endParaRPr>
        </a:p>
      </dsp:txBody>
      <dsp:txXfrm>
        <a:off x="1852495" y="3135523"/>
        <a:ext cx="6896791" cy="856614"/>
      </dsp:txXfrm>
    </dsp:sp>
    <dsp:sp modelId="{B0D8A06D-375E-4B0D-91B3-F2DBD250CBBF}">
      <dsp:nvSpPr>
        <dsp:cNvPr id="0" name=""/>
        <dsp:cNvSpPr/>
      </dsp:nvSpPr>
      <dsp:spPr>
        <a:xfrm>
          <a:off x="2434460" y="4219805"/>
          <a:ext cx="8150150" cy="835273"/>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0" i="0" kern="1200"/>
            <a:t>Information sharing between OEP, AAAs, Brokerages and CDDPs is allowed without any additional forms or permissions to coordinate benefits and services. See the </a:t>
          </a:r>
          <a:r>
            <a:rPr lang="en-US" sz="1400" b="1" i="0" kern="1200">
              <a:solidFill>
                <a:srgbClr val="B4DCF5"/>
              </a:solidFill>
              <a:hlinkClick xmlns:r="http://schemas.openxmlformats.org/officeDocument/2006/relationships" r:id="rId3">
                <a:extLst>
                  <a:ext uri="{A12FA001-AC4F-418D-AE19-62706E023703}">
                    <ahyp:hlinkClr xmlns:ahyp="http://schemas.microsoft.com/office/drawing/2018/hyperlinkcolor" val="tx"/>
                  </a:ext>
                </a:extLst>
              </a:hlinkClick>
            </a:rPr>
            <a:t>OEP-IM-25-014</a:t>
          </a:r>
          <a:r>
            <a:rPr lang="en-US" sz="1400" b="0" i="0" kern="1200"/>
            <a:t> and </a:t>
          </a:r>
          <a:r>
            <a:rPr lang="en-US" sz="1400" b="1" i="0" kern="1200">
              <a:solidFill>
                <a:srgbClr val="B4DCF5"/>
              </a:solidFill>
              <a:hlinkClick xmlns:r="http://schemas.openxmlformats.org/officeDocument/2006/relationships" r:id="rId4">
                <a:extLst>
                  <a:ext uri="{A12FA001-AC4F-418D-AE19-62706E023703}">
                    <ahyp:hlinkClr xmlns:ahyp="http://schemas.microsoft.com/office/drawing/2018/hyperlinkcolor" val="tx"/>
                  </a:ext>
                </a:extLst>
              </a:hlinkClick>
            </a:rPr>
            <a:t>DD-IM-26-007</a:t>
          </a:r>
          <a:r>
            <a:rPr lang="en-US" sz="1400" b="0" i="0" kern="1200">
              <a:solidFill>
                <a:srgbClr val="B4DCF5"/>
              </a:solidFill>
            </a:rPr>
            <a:t> </a:t>
          </a:r>
          <a:r>
            <a:rPr lang="en-US" sz="1400" b="0" i="0" kern="1200"/>
            <a:t>for additional details and guidance.</a:t>
          </a:r>
          <a:endParaRPr lang="en-US" sz="1400" u="sng" kern="1200">
            <a:hlinkClick xmlns:r="http://schemas.openxmlformats.org/officeDocument/2006/relationships" r:id="rId2"/>
          </a:endParaRPr>
        </a:p>
      </dsp:txBody>
      <dsp:txXfrm>
        <a:off x="2458924" y="4244269"/>
        <a:ext cx="6901163" cy="786345"/>
      </dsp:txXfrm>
    </dsp:sp>
    <dsp:sp modelId="{521852C9-6E57-40E6-80F6-C17BEABBCE59}">
      <dsp:nvSpPr>
        <dsp:cNvPr id="0" name=""/>
        <dsp:cNvSpPr/>
      </dsp:nvSpPr>
      <dsp:spPr>
        <a:xfrm>
          <a:off x="7558706" y="664742"/>
          <a:ext cx="591444" cy="591444"/>
        </a:xfrm>
        <a:prstGeom prst="downArrow">
          <a:avLst>
            <a:gd name="adj1" fmla="val 55000"/>
            <a:gd name="adj2" fmla="val 45000"/>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7691781" y="664742"/>
        <a:ext cx="325294" cy="445062"/>
      </dsp:txXfrm>
    </dsp:sp>
    <dsp:sp modelId="{E17DF451-65DC-4B82-8559-FF95A7171529}">
      <dsp:nvSpPr>
        <dsp:cNvPr id="0" name=""/>
        <dsp:cNvSpPr/>
      </dsp:nvSpPr>
      <dsp:spPr>
        <a:xfrm>
          <a:off x="8167321" y="1701034"/>
          <a:ext cx="591444" cy="591444"/>
        </a:xfrm>
        <a:prstGeom prst="downArrow">
          <a:avLst>
            <a:gd name="adj1" fmla="val 55000"/>
            <a:gd name="adj2" fmla="val 45000"/>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8300396" y="1701034"/>
        <a:ext cx="325294" cy="445062"/>
      </dsp:txXfrm>
    </dsp:sp>
    <dsp:sp modelId="{86A85C5E-A40B-49F2-823A-D2592EF6F094}">
      <dsp:nvSpPr>
        <dsp:cNvPr id="0" name=""/>
        <dsp:cNvSpPr/>
      </dsp:nvSpPr>
      <dsp:spPr>
        <a:xfrm>
          <a:off x="8775936" y="2722160"/>
          <a:ext cx="591444" cy="591444"/>
        </a:xfrm>
        <a:prstGeom prst="downArrow">
          <a:avLst>
            <a:gd name="adj1" fmla="val 55000"/>
            <a:gd name="adj2" fmla="val 45000"/>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8909011" y="2722160"/>
        <a:ext cx="325294" cy="445062"/>
      </dsp:txXfrm>
    </dsp:sp>
    <dsp:sp modelId="{5F55C38B-F05E-4441-B0F8-974D260222DE}">
      <dsp:nvSpPr>
        <dsp:cNvPr id="0" name=""/>
        <dsp:cNvSpPr/>
      </dsp:nvSpPr>
      <dsp:spPr>
        <a:xfrm>
          <a:off x="9384551" y="3768561"/>
          <a:ext cx="591444" cy="591444"/>
        </a:xfrm>
        <a:prstGeom prst="downArrow">
          <a:avLst>
            <a:gd name="adj1" fmla="val 55000"/>
            <a:gd name="adj2" fmla="val 45000"/>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9517626" y="3768561"/>
        <a:ext cx="325294" cy="445062"/>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392A2C8-E863-4C7E-8756-663309B15C2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FC1401B-E5BE-9B8F-AE4D-F5FBE941BF1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B08F622-C312-4072-A287-F8E450AD2BD5}" type="datetimeFigureOut">
              <a:rPr lang="en-US" smtClean="0"/>
              <a:t>4/17/2026</a:t>
            </a:fld>
            <a:endParaRPr lang="en-US"/>
          </a:p>
        </p:txBody>
      </p:sp>
      <p:sp>
        <p:nvSpPr>
          <p:cNvPr id="4" name="Footer Placeholder 3">
            <a:extLst>
              <a:ext uri="{FF2B5EF4-FFF2-40B4-BE49-F238E27FC236}">
                <a16:creationId xmlns:a16="http://schemas.microsoft.com/office/drawing/2014/main" id="{1FBCE504-9E8D-9761-A27A-E2E8C7BD89B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BB76940-39BE-A513-4FC1-D803F205342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8DA4EE4-A4FB-446C-9268-42711708A1D2}" type="slidenum">
              <a:rPr lang="en-US" smtClean="0"/>
              <a:t>‹#›</a:t>
            </a:fld>
            <a:endParaRPr lang="en-US"/>
          </a:p>
        </p:txBody>
      </p:sp>
    </p:spTree>
    <p:extLst>
      <p:ext uri="{BB962C8B-B14F-4D97-AF65-F5344CB8AC3E}">
        <p14:creationId xmlns:p14="http://schemas.microsoft.com/office/powerpoint/2010/main" val="118547488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977CDA-A108-4A9C-80FB-79F05DBA4EF1}" type="datetimeFigureOut">
              <a:rPr lang="en-US" smtClean="0"/>
              <a:t>4/17/2026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B99FB5-0055-4882-AE8D-A0170D1F6237}" type="slidenum">
              <a:rPr lang="en-US" smtClean="0"/>
              <a:t>‹#›</a:t>
            </a:fld>
            <a:endParaRPr lang="en-US"/>
          </a:p>
        </p:txBody>
      </p:sp>
    </p:spTree>
    <p:extLst>
      <p:ext uri="{BB962C8B-B14F-4D97-AF65-F5344CB8AC3E}">
        <p14:creationId xmlns:p14="http://schemas.microsoft.com/office/powerpoint/2010/main" val="1808033726"/>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oregon.gov/odhs/transmittals/oddstransmittals/25013.pdf"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oregon.gov/odhs/providers-partners/idd/pages/cme.aspx"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oregon.gov/odhs/transmittals/oeptransmittals/im25014.pdf"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links-1.govdelivery.com/CL0/https:%2F%2Fwww.oregon.gov%2Fodhs%2Ftransmittals%2Foddstransmittals%2F26007.pdf%3Futm_medium=email%26utm_source=govdelivery/1/0100019c35591bf3-66c1f10b-f359-486b-92cd-f86b4a8ae0c8-000000/4iq8JBBVUpsANhh7Tv29z0XQ9p3Px5mpT0elyMDd9M4=443"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This presentation is intended for those who complete service eligibility and service planning for I/DD services. The goal is to build shared understanding of how AAA and OEP eligibility workers support the medical financial eligibility for I/DD services.</a:t>
            </a:r>
            <a:endParaRPr lang="en-US" dirty="0"/>
          </a:p>
        </p:txBody>
      </p:sp>
      <p:sp>
        <p:nvSpPr>
          <p:cNvPr id="4" name="Slide Number Placeholder 3"/>
          <p:cNvSpPr>
            <a:spLocks noGrp="1"/>
          </p:cNvSpPr>
          <p:nvPr>
            <p:ph type="sldNum" sz="quarter" idx="5"/>
          </p:nvPr>
        </p:nvSpPr>
        <p:spPr/>
        <p:txBody>
          <a:bodyPr/>
          <a:lstStyle/>
          <a:p>
            <a:fld id="{42B99FB5-0055-4882-AE8D-A0170D1F6237}" type="slidenum">
              <a:rPr lang="en-US" smtClean="0"/>
              <a:t>1</a:t>
            </a:fld>
            <a:endParaRPr lang="en-US"/>
          </a:p>
        </p:txBody>
      </p:sp>
      <p:sp>
        <p:nvSpPr>
          <p:cNvPr id="5" name="Footer Placeholder 4">
            <a:extLst>
              <a:ext uri="{FF2B5EF4-FFF2-40B4-BE49-F238E27FC236}">
                <a16:creationId xmlns:a16="http://schemas.microsoft.com/office/drawing/2014/main" id="{881DD59B-9FB3-EA36-419C-00F81746EE80}"/>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2064023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Community Management Entities (CMEs) are responsible for determining service eligibility.</a:t>
            </a:r>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rtl="0" fontAlgn="base"/>
            <a:endPar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endParaRPr>
          </a:p>
          <a:p>
            <a:pPr rtl="0" fontAlgn="base"/>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The ODDS Technical Assistance Unit (TAU) enters the service eligibility record into the financial eligibility systems, making it visible in ONE.</a:t>
            </a:r>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rtl="0" fontAlgn="base"/>
            <a:endPar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endParaRPr>
          </a:p>
          <a:p>
            <a:pPr rtl="0" fontAlgn="base"/>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For individuals eligible for standalone medical, medical benefits can be authorized before service eligibility is approved.</a:t>
            </a:r>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rtl="0" fontAlgn="base"/>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However, individuals evaluated under the 300% rule (LTCSERV) are only eligible for medical if they are also eligible for services. In these cases, TAU must code the service eligibility record before ONE will allow authorization of the medical program.</a:t>
            </a:r>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rtl="0" fontAlgn="base"/>
            <a:endPar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endParaRPr>
          </a:p>
          <a:p>
            <a:pPr rtl="0" fontAlgn="base"/>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When someone requests services, ONE will pend for a Service Eligibility (SELG) record for 45 days from the date of request captured in ONE. If a service coordinator or personal agent needs more time to determine service eligibility, they can request an extension using the process outlined in transmittal </a:t>
            </a:r>
            <a:r>
              <a:rPr lang="en-US" sz="1200" b="0" i="0" u="sng"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hlinkClick r:id="rId3"/>
              </a:rPr>
              <a:t>DD-PT-25-013</a:t>
            </a:r>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 </a:t>
            </a:r>
            <a:endPar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endParaRPr>
          </a:p>
          <a:p>
            <a:endParaRPr lang="en-US" dirty="0">
              <a:latin typeface="Noto Sans" panose="020B0502040504020204" pitchFamily="34" charset="0"/>
              <a:ea typeface="Noto Sans" panose="020B0502040504020204" pitchFamily="34" charset="0"/>
              <a:cs typeface="Noto Sans" panose="020B0502040504020204" pitchFamily="34" charset="0"/>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2B99FB5-0055-4882-AE8D-A0170D1F6237}" type="slidenum">
              <a:rPr lang="en-US" smtClean="0"/>
              <a:t>10</a:t>
            </a:fld>
            <a:endParaRPr lang="en-US"/>
          </a:p>
        </p:txBody>
      </p:sp>
    </p:spTree>
    <p:extLst>
      <p:ext uri="{BB962C8B-B14F-4D97-AF65-F5344CB8AC3E}">
        <p14:creationId xmlns:p14="http://schemas.microsoft.com/office/powerpoint/2010/main" val="2074690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Applicants should always say yes when asked if they want to request long term care services or if they need help with activities of daily living. Many times, we have cases deny because the person said no to this question because they are already working with a CME or assuming it’s asking if they want to apply a different kind of services. Answering “yes” allows eligibility to be evaluated for all MAGI and OSIPM programs, include the 300% rule LTCSERV type of assistance. </a:t>
            </a:r>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​How the question is phrased will depend on if the individual is applying through the online portal, with an OEP/AAA worker directly. </a:t>
            </a:r>
          </a:p>
          <a:p>
            <a:pPr rtl="0" fontAlgn="base"/>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rtl="0" fontAlgn="base"/>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When a person applies for services, they’re evaluated based on the standard medical hierarchy – just like everyone else. So, if they’re over income for MAGI, ONE evaluates for OSIPM then LTCSERV. LTCSERV puts the person (including children) in their own financial group, which means only the child's income and resources are considered for financial eligibility. This is important to know when talking to families who have children needing services, always encourage people to apply and complete the entire application process even if the parents have income or resources above the MAGI or Non-MAGI thresholds.</a:t>
            </a:r>
            <a:endPar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endParaRPr>
          </a:p>
          <a:p>
            <a:endParaRPr lang="en-US" dirty="0">
              <a:latin typeface="Noto Sans" panose="020B0502040504020204" pitchFamily="34" charset="0"/>
              <a:ea typeface="Noto Sans" panose="020B0502040504020204" pitchFamily="34" charset="0"/>
              <a:cs typeface="Noto Sans" panose="020B0502040504020204" pitchFamily="34" charset="0"/>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2B99FB5-0055-4882-AE8D-A0170D1F6237}" type="slidenum">
              <a:rPr lang="en-US" smtClean="0"/>
              <a:t>11</a:t>
            </a:fld>
            <a:endParaRPr lang="en-US"/>
          </a:p>
        </p:txBody>
      </p:sp>
    </p:spTree>
    <p:extLst>
      <p:ext uri="{BB962C8B-B14F-4D97-AF65-F5344CB8AC3E}">
        <p14:creationId xmlns:p14="http://schemas.microsoft.com/office/powerpoint/2010/main" val="29687347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0FA944-5CA3-2E9F-B594-3E4685987E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D2A7B5-1B51-E365-9610-F45D5094BB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CC591B-2D88-A125-87AD-818C7E55B3E0}"/>
              </a:ext>
            </a:extLst>
          </p:cNvPr>
          <p:cNvSpPr>
            <a:spLocks noGrp="1"/>
          </p:cNvSpPr>
          <p:nvPr>
            <p:ph type="body" idx="1"/>
          </p:nvPr>
        </p:nvSpPr>
        <p:spPr/>
        <p:txBody>
          <a:bodyPr/>
          <a:lstStyle/>
          <a:p>
            <a:pPr rtl="0" fontAlgn="base"/>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An I/DD Services case manager may have reason to reach out to an eligibility worker for support in situations such as:</a:t>
            </a:r>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Loss of medical benefits</a:t>
            </a:r>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General case questions</a:t>
            </a:r>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Help understanding what information the case is pending for. </a:t>
            </a:r>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Help understanding a notice received by the individual.</a:t>
            </a:r>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Report changes such as notifying when a person has an address or care setting change. </a:t>
            </a:r>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Case status updates</a:t>
            </a:r>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rtl="0" fontAlgn="base"/>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rtl="0" fontAlgn="base"/>
            <a:r>
              <a:rPr lang="en-US" sz="1200" b="0" i="0" u="sng"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hlinkClick r:id="rId3"/>
              </a:rPr>
              <a:t>The General Resources for I/DD Case Management Entities</a:t>
            </a:r>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 page has a link to the ZIP Matrix where local point of contact email addresses and local office phone numbers can be found. </a:t>
            </a:r>
            <a:endPar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endParaRPr>
          </a:p>
          <a:p>
            <a:endParaRPr lang="en-US" dirty="0">
              <a:latin typeface="Noto Sans" panose="020B0502040504020204" pitchFamily="34" charset="0"/>
              <a:ea typeface="Noto Sans" panose="020B0502040504020204" pitchFamily="34" charset="0"/>
              <a:cs typeface="Noto Sans" panose="020B0502040504020204" pitchFamily="34" charset="0"/>
            </a:endParaRPr>
          </a:p>
        </p:txBody>
      </p:sp>
      <p:sp>
        <p:nvSpPr>
          <p:cNvPr id="4" name="Footer Placeholder 3">
            <a:extLst>
              <a:ext uri="{FF2B5EF4-FFF2-40B4-BE49-F238E27FC236}">
                <a16:creationId xmlns:a16="http://schemas.microsoft.com/office/drawing/2014/main" id="{35C77570-EF65-32F9-1CA9-361D073C8BE5}"/>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4B1DB8DA-7AA3-57D4-FB10-11B2D2E3AE76}"/>
              </a:ext>
            </a:extLst>
          </p:cNvPr>
          <p:cNvSpPr>
            <a:spLocks noGrp="1"/>
          </p:cNvSpPr>
          <p:nvPr>
            <p:ph type="sldNum" sz="quarter" idx="5"/>
          </p:nvPr>
        </p:nvSpPr>
        <p:spPr/>
        <p:txBody>
          <a:bodyPr/>
          <a:lstStyle/>
          <a:p>
            <a:fld id="{42B99FB5-0055-4882-AE8D-A0170D1F6237}" type="slidenum">
              <a:rPr lang="en-US" smtClean="0"/>
              <a:t>12</a:t>
            </a:fld>
            <a:endParaRPr lang="en-US"/>
          </a:p>
        </p:txBody>
      </p:sp>
    </p:spTree>
    <p:extLst>
      <p:ext uri="{BB962C8B-B14F-4D97-AF65-F5344CB8AC3E}">
        <p14:creationId xmlns:p14="http://schemas.microsoft.com/office/powerpoint/2010/main" val="35337022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2B99FB5-0055-4882-AE8D-A0170D1F6237}" type="slidenum">
              <a:rPr lang="en-US" smtClean="0"/>
              <a:t>13</a:t>
            </a:fld>
            <a:endParaRPr lang="en-US"/>
          </a:p>
        </p:txBody>
      </p:sp>
    </p:spTree>
    <p:extLst>
      <p:ext uri="{BB962C8B-B14F-4D97-AF65-F5344CB8AC3E}">
        <p14:creationId xmlns:p14="http://schemas.microsoft.com/office/powerpoint/2010/main" val="11100355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OEP and AAA Eligibility Workers focus on Medicaid financial eligibility.</a:t>
            </a:r>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Service eligibility and Financial eligibility are separate but coordinated</a:t>
            </a:r>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Understanding OEP/AAA roles improves collaboration and outcomes</a:t>
            </a:r>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PMDDT is not a Medicaid program, but a team who can verify disability status</a:t>
            </a:r>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rtl="0" fontAlgn="base"/>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rtl="0" fontAlgn="base"/>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Understanding the roles of eligibility workers helps provide clear expectations to families and improve cross-program coordination.</a:t>
            </a:r>
            <a:endPar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endParaRPr>
          </a:p>
          <a:p>
            <a:endParaRPr lang="en-US" dirty="0">
              <a:latin typeface="Noto Sans" panose="020B0502040504020204" pitchFamily="34" charset="0"/>
              <a:ea typeface="Noto Sans" panose="020B0502040504020204" pitchFamily="34" charset="0"/>
              <a:cs typeface="Noto Sans" panose="020B0502040504020204" pitchFamily="34" charset="0"/>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2B99FB5-0055-4882-AE8D-A0170D1F6237}" type="slidenum">
              <a:rPr lang="en-US" smtClean="0"/>
              <a:t>14</a:t>
            </a:fld>
            <a:endParaRPr lang="en-US"/>
          </a:p>
        </p:txBody>
      </p:sp>
    </p:spTree>
    <p:extLst>
      <p:ext uri="{BB962C8B-B14F-4D97-AF65-F5344CB8AC3E}">
        <p14:creationId xmlns:p14="http://schemas.microsoft.com/office/powerpoint/2010/main" val="39521666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OEP and CMEs are establishing and identifying a standardized, monitored shared inbox for each local office/area, giving staff a clear and consistent way to connect across programs.</a:t>
            </a:r>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rtl="0" fontAlgn="base"/>
            <a:endPar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endParaRPr>
          </a:p>
          <a:p>
            <a:pPr rtl="0" fontAlgn="base"/>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These inboxes support communication between Brokerages, CDDPs, AAA, and OEP, reducing confusion about where to send questions and get connected to the right staff member.</a:t>
            </a:r>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b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br>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rtl="0" fontAlgn="base"/>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All Point of Contact inboxes will be established by the beginning of May 2026. The Point of Contact Toolkit has tools and templets to support cross program communication</a:t>
            </a:r>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b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br>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rtl="0" fontAlgn="base"/>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An OEP CME AAA crosswalk was developed and is being absorbed into the ZIP Matrix. The crosswalk will contain the point of contact email addresses as well as identify what county, zip, or city a brokerage or CDDP serves, just like we have for APD and SSP offices. The general office information has a tentative go-live date of the end of March with the point of contact email address being added by May. </a:t>
            </a:r>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b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br>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rtl="0" fontAlgn="base"/>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There is also the new ODDS/OEP Cross Program Terminology guide to help support those conversations. </a:t>
            </a:r>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rtl="0" fontAlgn="base"/>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rtl="0" fontAlgn="base"/>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Information sharing between OEP, AAAs, Brokerages and CDDPs is allowed without any additional forms or permissions to coordinate benefits and services. Information can be shared to the minimum necessary standard to coordinate care between partnering agencies. See the </a:t>
            </a:r>
            <a:r>
              <a:rPr lang="en-US" sz="1200" b="1" i="0" u="sng"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hlinkClick r:id="rId3"/>
              </a:rPr>
              <a:t>OEP-IM-25-014</a:t>
            </a:r>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 and </a:t>
            </a:r>
            <a:r>
              <a:rPr lang="en-US" sz="1200" b="1" i="0" u="sng"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hlinkClick r:id="rId4"/>
              </a:rPr>
              <a:t>DD-IM-26-007</a:t>
            </a:r>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 for additional details and guidance.</a:t>
            </a:r>
            <a:endPar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endParaRPr>
          </a:p>
          <a:p>
            <a:endParaRPr lang="en-US" dirty="0">
              <a:latin typeface="Noto Sans" panose="020B0502040504020204" pitchFamily="34" charset="0"/>
              <a:ea typeface="Noto Sans" panose="020B0502040504020204" pitchFamily="34" charset="0"/>
              <a:cs typeface="Noto Sans" panose="020B0502040504020204" pitchFamily="34" charset="0"/>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2B99FB5-0055-4882-AE8D-A0170D1F6237}" type="slidenum">
              <a:rPr lang="en-US" smtClean="0"/>
              <a:t>15</a:t>
            </a:fld>
            <a:endParaRPr lang="en-US"/>
          </a:p>
        </p:txBody>
      </p:sp>
    </p:spTree>
    <p:extLst>
      <p:ext uri="{BB962C8B-B14F-4D97-AF65-F5344CB8AC3E}">
        <p14:creationId xmlns:p14="http://schemas.microsoft.com/office/powerpoint/2010/main" val="38257476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a:solidFill>
                  <a:schemeClr val="tx1"/>
                </a:solidFill>
                <a:effectLst/>
                <a:latin typeface="+mn-lt"/>
                <a:ea typeface="+mn-ea"/>
                <a:cs typeface="+mn-cs"/>
              </a:rPr>
              <a:t>Thank you!</a:t>
            </a:r>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2B99FB5-0055-4882-AE8D-A0170D1F6237}" type="slidenum">
              <a:rPr lang="en-US" smtClean="0"/>
              <a:t>16</a:t>
            </a:fld>
            <a:endParaRPr lang="en-US"/>
          </a:p>
        </p:txBody>
      </p:sp>
    </p:spTree>
    <p:extLst>
      <p:ext uri="{BB962C8B-B14F-4D97-AF65-F5344CB8AC3E}">
        <p14:creationId xmlns:p14="http://schemas.microsoft.com/office/powerpoint/2010/main" val="663355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This training will focus on the financial eligibility portion of I/DD services. We will not delve into service eligibility or case management responsibilities. Our goal is to understand the role of Eligibility Workers in I/DD service eligibility process, to clarify what happens during the financial eligibility process for medical benefits </a:t>
            </a:r>
            <a:endParaRPr lang="en-US" dirty="0">
              <a:latin typeface="Noto Sans" panose="020B0502040504020204" pitchFamily="34" charset="0"/>
              <a:ea typeface="Noto Sans" panose="020B0502040504020204" pitchFamily="34" charset="0"/>
              <a:cs typeface="Noto Sans" panose="020B0502040504020204" pitchFamily="34" charset="0"/>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2B99FB5-0055-4882-AE8D-A0170D1F6237}" type="slidenum">
              <a:rPr lang="en-US" smtClean="0"/>
              <a:t>2</a:t>
            </a:fld>
            <a:endParaRPr lang="en-US"/>
          </a:p>
        </p:txBody>
      </p:sp>
    </p:spTree>
    <p:extLst>
      <p:ext uri="{BB962C8B-B14F-4D97-AF65-F5344CB8AC3E}">
        <p14:creationId xmlns:p14="http://schemas.microsoft.com/office/powerpoint/2010/main" val="2913036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The Oregon Eligibility Partnership (OEP) is a division of Oregon Department of Human Services (ODHS) whose primary focus is administering and maintaining Medical eligibility for all individual’s applying for OHP medical including those seeking I/DD services. The SSP and APD eligibility workers were absorbed together under OEP in 2023. </a:t>
            </a:r>
            <a:endParaRPr lang="en-US" dirty="0">
              <a:latin typeface="Noto Sans" panose="020B0502040504020204" pitchFamily="34" charset="0"/>
              <a:ea typeface="Noto Sans" panose="020B0502040504020204" pitchFamily="34" charset="0"/>
              <a:cs typeface="Noto Sans" panose="020B0502040504020204" pitchFamily="34" charset="0"/>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2B99FB5-0055-4882-AE8D-A0170D1F6237}" type="slidenum">
              <a:rPr lang="en-US" smtClean="0"/>
              <a:t>3</a:t>
            </a:fld>
            <a:endParaRPr lang="en-US"/>
          </a:p>
        </p:txBody>
      </p:sp>
    </p:spTree>
    <p:extLst>
      <p:ext uri="{BB962C8B-B14F-4D97-AF65-F5344CB8AC3E}">
        <p14:creationId xmlns:p14="http://schemas.microsoft.com/office/powerpoint/2010/main" val="1044936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rtl="0" fontAlgn="base"/>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The process of determining if an individual or family meets income and asset requirements to qualify for specific programs like Medicaid, Supplemental Nutrition Assistance Program (SNAP) and Cash Assistance (CASH). Oregon Eligibility Partnership (OEP) and Area Agency on Aging (AAA) eligibility workers determine financial eligibility for Aging and People with Disabilities (APD), Self-Sufficiency Program (SSP), Department of Early Learning and Care (DELC) and Office of Developmental Disabilities Services (ODDS) programs. Staff who process these benefits are often referred to as Eligibility Workers (EWs). </a:t>
            </a:r>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rtl="0" fontAlgn="base"/>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rtl="0" fontAlgn="base"/>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Eligibility Workers plays a key role in determining and processing eligibility for these programs; including Medicaid. </a:t>
            </a:r>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rtl="0" fontAlgn="base"/>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Their primary responsibilities include:</a:t>
            </a:r>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rtl="0" fontAlgn="base"/>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Processing requests for benefits, via paper and electronic applications, in person request, or over the phone </a:t>
            </a:r>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rtl="0" fontAlgn="base"/>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Conducting interviews to gather necessary information.</a:t>
            </a:r>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rtl="0" fontAlgn="base"/>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Determining and authorizing benefits in the ONE system.</a:t>
            </a:r>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rtl="0" fontAlgn="base"/>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Ensuring accurate and timely processing of benefits while adhering to program policies.</a:t>
            </a:r>
            <a:endPar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endParaRPr>
          </a:p>
          <a:p>
            <a:endParaRPr lang="en-US" dirty="0">
              <a:latin typeface="Noto Sans" panose="020B0502040504020204" pitchFamily="34" charset="0"/>
              <a:ea typeface="Noto Sans" panose="020B0502040504020204" pitchFamily="34" charset="0"/>
              <a:cs typeface="Noto Sans" panose="020B0502040504020204" pitchFamily="34" charset="0"/>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2B99FB5-0055-4882-AE8D-A0170D1F6237}" type="slidenum">
              <a:rPr lang="en-US" smtClean="0"/>
              <a:t>4</a:t>
            </a:fld>
            <a:endParaRPr lang="en-US"/>
          </a:p>
        </p:txBody>
      </p:sp>
    </p:spTree>
    <p:extLst>
      <p:ext uri="{BB962C8B-B14F-4D97-AF65-F5344CB8AC3E}">
        <p14:creationId xmlns:p14="http://schemas.microsoft.com/office/powerpoint/2010/main" val="2118781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There are two primary medical programs that support long term services and supports programs (I/DD, APD and mental/behavioral health), those are MAGI and Non-MAGI.</a:t>
            </a:r>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rtl="0" fontAlgn="base"/>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rtl="0" fontAlgn="base"/>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The Modified Adjusted Gross Income Medical (MAGI) refers to Medicaid programs that use a household’s modified adjusted gross income to determine eligibility. These programs are part of the Oregon Health Plan (OHP), which provides medical coverage to low-income individuals and families. </a:t>
            </a:r>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b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br>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rtl="0" fontAlgn="base"/>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MAGI medical eligibility is income based and does not have a resource limit or require a disability as a basis of need to qualify. MAGI programs cover individual from age 0 through age 64. </a:t>
            </a:r>
            <a:endPar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endParaRPr>
          </a:p>
          <a:p>
            <a:endParaRPr lang="en-US" dirty="0">
              <a:latin typeface="Noto Sans" panose="020B0502040504020204" pitchFamily="34" charset="0"/>
              <a:ea typeface="Noto Sans" panose="020B0502040504020204" pitchFamily="34" charset="0"/>
              <a:cs typeface="Noto Sans" panose="020B0502040504020204" pitchFamily="34" charset="0"/>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2B99FB5-0055-4882-AE8D-A0170D1F6237}" type="slidenum">
              <a:rPr lang="en-US" smtClean="0"/>
              <a:t>5</a:t>
            </a:fld>
            <a:endParaRPr lang="en-US"/>
          </a:p>
        </p:txBody>
      </p:sp>
    </p:spTree>
    <p:extLst>
      <p:ext uri="{BB962C8B-B14F-4D97-AF65-F5344CB8AC3E}">
        <p14:creationId xmlns:p14="http://schemas.microsoft.com/office/powerpoint/2010/main" val="2668270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Non-Modified Adjusted Gross Income Medical (Non-MAGI) refers to Medicaid programs that determine eligibility based on factors other than the Modified Adjusted Gross Income (MAGI) methodology. These programs are designed for individuals who may not qualify under MAGI rules but meet other specific criteria such as being 65 or older, have been deemed blind or disabled. The Oregon Supplemental Income Program Medical or OSIPM also has several subprograms that can be paired with I/DD services. OSIPM eligibility often requires additional steps, such as interviews, resource assessments, and referrals for disability determinations. </a:t>
            </a:r>
            <a:endParaRPr lang="en-US" dirty="0">
              <a:latin typeface="Noto Sans" panose="020B0502040504020204" pitchFamily="34" charset="0"/>
              <a:ea typeface="Noto Sans" panose="020B0502040504020204" pitchFamily="34" charset="0"/>
              <a:cs typeface="Noto Sans" panose="020B0502040504020204" pitchFamily="34" charset="0"/>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2B99FB5-0055-4882-AE8D-A0170D1F6237}" type="slidenum">
              <a:rPr lang="en-US" smtClean="0"/>
              <a:t>6</a:t>
            </a:fld>
            <a:endParaRPr lang="en-US"/>
          </a:p>
        </p:txBody>
      </p:sp>
    </p:spTree>
    <p:extLst>
      <p:ext uri="{BB962C8B-B14F-4D97-AF65-F5344CB8AC3E}">
        <p14:creationId xmlns:p14="http://schemas.microsoft.com/office/powerpoint/2010/main" val="218690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rtl="0" fontAlgn="base"/>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There is a common misconception PMDDT is a type of medical program, but it PMDDT is actually a team within Aging and People with Disabilities (APD), who evaluate the medical history of individuals applying for the Oregon Supplemental Income Program Medical (OSIPM) who are under age 65 or do no have a disability determination from SSA. PMDDT follows SSA rules for determining disabilities and has 90 days to make a determination, with extensions available if necessary. </a:t>
            </a:r>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rtl="0" fontAlgn="base"/>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rtl="0" fontAlgn="base"/>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Referrals to PMDDT are initiated through the ONE system when an applicant attests to experiencing disabilities and meets other criteria for OSIPM programs. If an individual is determined eligible through the PMDDT process, they meet the basis of need for OSIPM but must still fulfill all other financial and non-financial eligibility requirements of the OSIPM program. </a:t>
            </a:r>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rtl="0" fontAlgn="base"/>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rtl="0" fontAlgn="base"/>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If a PMDDT analyst is struggling to make contact with a family or needs support getting forms completed with the applicant, they may reach out to service coordinators or personal agents for additional support in obtaining those items. </a:t>
            </a:r>
            <a:endPar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endParaRPr>
          </a:p>
          <a:p>
            <a:endParaRPr lang="en-US" dirty="0">
              <a:latin typeface="Noto Sans" panose="020B0502040504020204" pitchFamily="34" charset="0"/>
              <a:ea typeface="Noto Sans" panose="020B0502040504020204" pitchFamily="34" charset="0"/>
              <a:cs typeface="Noto Sans" panose="020B0502040504020204" pitchFamily="34" charset="0"/>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2B99FB5-0055-4882-AE8D-A0170D1F6237}" type="slidenum">
              <a:rPr lang="en-US" smtClean="0"/>
              <a:t>7</a:t>
            </a:fld>
            <a:endParaRPr lang="en-US"/>
          </a:p>
        </p:txBody>
      </p:sp>
    </p:spTree>
    <p:extLst>
      <p:ext uri="{BB962C8B-B14F-4D97-AF65-F5344CB8AC3E}">
        <p14:creationId xmlns:p14="http://schemas.microsoft.com/office/powerpoint/2010/main" val="19924102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1"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What is AVS? </a:t>
            </a:r>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rtl="0" fontAlgn="base"/>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The Asset Verification System (AVS) is a federally required electronic tool used to verify the assets of certain Medicaid applicants and recipients. It checks liquid assets like bank accounts, reviews real property ownership and sale records, and examines asset history for potential disqualifying transfers. </a:t>
            </a:r>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b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br>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rtl="0" fontAlgn="base"/>
            <a:r>
              <a:rPr lang="en-US" sz="1200" b="1"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Who needs an AVS?</a:t>
            </a:r>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rtl="0" fontAlgn="base"/>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Adults (age18+) who are evaluating for or receiving OSIPM medical programs</a:t>
            </a:r>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rtl="0" fontAlgn="base"/>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Adults (age 18+) who are applying for or receiving long term case services and supports, including I/DD</a:t>
            </a:r>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rtl="0" fontAlgn="base"/>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Spouse of the individual applying for or receiving OSIPM medical and/or services</a:t>
            </a:r>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rtl="0" fontAlgn="base"/>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Spouses can opt out of AVS but will then need to provide verification of all resources manually. </a:t>
            </a:r>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rtl="0" fontAlgn="base"/>
            <a:b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br>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rtl="0" fontAlgn="base"/>
            <a:r>
              <a:rPr lang="en-US" sz="1200" b="1"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When is an AVS needed? </a:t>
            </a:r>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rtl="0" fontAlgn="base"/>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intake for MAGI, when only when applying for services, and OSIPM with or without services. </a:t>
            </a:r>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rtl="0" fontAlgn="base"/>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renewal for OSIPM</a:t>
            </a:r>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b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br>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rtl="0" fontAlgn="base"/>
            <a:r>
              <a:rPr lang="en-US" sz="1200" b="1"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How long does an AVS response take?</a:t>
            </a:r>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rtl="0" fontAlgn="base"/>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AVS response time is 15 days, eligibility workers will return to a case and process the AVS results on day 16. </a:t>
            </a:r>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rtl="0" fontAlgn="base"/>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endParaRPr lang="en-US" dirty="0">
              <a:latin typeface="Noto Sans" panose="020B0502040504020204" pitchFamily="34" charset="0"/>
              <a:ea typeface="Noto Sans" panose="020B0502040504020204" pitchFamily="34" charset="0"/>
              <a:cs typeface="Noto Sans" panose="020B0502040504020204" pitchFamily="34" charset="0"/>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2B99FB5-0055-4882-AE8D-A0170D1F6237}" type="slidenum">
              <a:rPr lang="en-US" smtClean="0"/>
              <a:t>8</a:t>
            </a:fld>
            <a:endParaRPr lang="en-US"/>
          </a:p>
        </p:txBody>
      </p:sp>
    </p:spTree>
    <p:extLst>
      <p:ext uri="{BB962C8B-B14F-4D97-AF65-F5344CB8AC3E}">
        <p14:creationId xmlns:p14="http://schemas.microsoft.com/office/powerpoint/2010/main" val="41668733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Individuals receiving, I/DD services may be required to pay a portion of their monthly service cost. You probably know this as the “Offset” but is can also be referred to as “patient liability,” “client obligation” or “pay-in”. It all means the same thing – it’s the amount the individual has to pay to offset the cost of their care. </a:t>
            </a:r>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rtl="0" fontAlgn="base"/>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rtl="0" fontAlgn="base"/>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The offset amount is based on the person’s income, care setting, and allowable deductions like out-of-pocket medical costs. People receiving in-home services don’t have an offset, but individuals living in a residential care facility or Supported Living Services setting may have to. The individual is responsible for paying the offset directly to the facility every month. </a:t>
            </a:r>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rtl="0" fontAlgn="base"/>
            <a:r>
              <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a:t>
            </a:r>
          </a:p>
          <a:p>
            <a:pPr rtl="0" fontAlgn="base"/>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When medical eligibility is authorized, ONE sends the offset information to MMIS, from there the ODDS Technical Assistance Unit (TAU) enters that offset amount into </a:t>
            </a:r>
            <a:r>
              <a:rPr lang="en-US" sz="1200" b="0" i="0" u="none" strike="noStrike" kern="1200" dirty="0" err="1">
                <a:solidFill>
                  <a:schemeClr val="tx1"/>
                </a:solidFill>
                <a:effectLst/>
                <a:latin typeface="Noto Sans" panose="020B0502040504020204" pitchFamily="34" charset="0"/>
                <a:ea typeface="Noto Sans" panose="020B0502040504020204" pitchFamily="34" charset="0"/>
                <a:cs typeface="Noto Sans" panose="020B0502040504020204" pitchFamily="34" charset="0"/>
              </a:rPr>
              <a:t>eXPRS</a:t>
            </a:r>
            <a:r>
              <a:rPr lang="en-US" sz="1200" b="0" i="0" u="none" strike="noStrike"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rPr>
              <a:t>. </a:t>
            </a:r>
            <a:endParaRPr lang="en-US" sz="1200" b="0" i="0" kern="1200" dirty="0">
              <a:solidFill>
                <a:schemeClr val="tx1"/>
              </a:solidFill>
              <a:effectLst/>
              <a:latin typeface="Noto Sans" panose="020B0502040504020204" pitchFamily="34" charset="0"/>
              <a:ea typeface="Noto Sans" panose="020B0502040504020204" pitchFamily="34" charset="0"/>
              <a:cs typeface="Noto Sans" panose="020B0502040504020204" pitchFamily="34" charset="0"/>
            </a:endParaRPr>
          </a:p>
          <a:p>
            <a:endParaRPr lang="en-US" dirty="0">
              <a:latin typeface="Noto Sans" panose="020B0502040504020204" pitchFamily="34" charset="0"/>
              <a:ea typeface="Noto Sans" panose="020B0502040504020204" pitchFamily="34" charset="0"/>
              <a:cs typeface="Noto Sans" panose="020B0502040504020204" pitchFamily="34" charset="0"/>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2B99FB5-0055-4882-AE8D-A0170D1F6237}" type="slidenum">
              <a:rPr lang="en-US" smtClean="0"/>
              <a:t>9</a:t>
            </a:fld>
            <a:endParaRPr lang="en-US"/>
          </a:p>
        </p:txBody>
      </p:sp>
    </p:spTree>
    <p:extLst>
      <p:ext uri="{BB962C8B-B14F-4D97-AF65-F5344CB8AC3E}">
        <p14:creationId xmlns:p14="http://schemas.microsoft.com/office/powerpoint/2010/main" val="5837447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jpeg"/><Relationship Id="rId3" Type="http://schemas.openxmlformats.org/officeDocument/2006/relationships/image" Target="../media/image3.png"/><Relationship Id="rId7" Type="http://schemas.openxmlformats.org/officeDocument/2006/relationships/image" Target="../media/image7.jpeg"/><Relationship Id="rId12" Type="http://schemas.openxmlformats.org/officeDocument/2006/relationships/image" Target="../media/image12.jpe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png"/><Relationship Id="rId9" Type="http://schemas.openxmlformats.org/officeDocument/2006/relationships/image" Target="../media/image9.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Option 1">
    <p:bg>
      <p:bgPr>
        <a:solidFill>
          <a:schemeClr val="bg1"/>
        </a:solidFill>
        <a:effectLst/>
      </p:bgPr>
    </p:bg>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36FD5649-EFD0-4143-B2F7-F53BD0B94110}"/>
              </a:ext>
            </a:extLst>
          </p:cNvPr>
          <p:cNvSpPr>
            <a:spLocks noGrp="1" noRot="1" noMove="1" noResize="1" noEditPoints="1" noAdjustHandles="1" noChangeArrowheads="1" noChangeShapeType="1"/>
          </p:cNvSpPr>
          <p:nvPr>
            <p:ph type="body" sz="quarter" idx="13" hasCustomPrompt="1"/>
          </p:nvPr>
        </p:nvSpPr>
        <p:spPr>
          <a:xfrm>
            <a:off x="7703804" y="1406912"/>
            <a:ext cx="3516312" cy="412465"/>
          </a:xfrm>
        </p:spPr>
        <p:txBody>
          <a:bodyPr anchor="ctr">
            <a:normAutofit/>
          </a:bodyPr>
          <a:lstStyle>
            <a:lvl1pPr marL="0" indent="0" algn="r">
              <a:buNone/>
              <a:defRPr sz="1800" b="1">
                <a:solidFill>
                  <a:schemeClr val="tx1"/>
                </a:solidFill>
              </a:defRPr>
            </a:lvl1pPr>
          </a:lstStyle>
          <a:p>
            <a:pPr lvl="0"/>
            <a:r>
              <a:rPr lang="en-US"/>
              <a:t>Insert date</a:t>
            </a:r>
          </a:p>
        </p:txBody>
      </p:sp>
      <p:sp>
        <p:nvSpPr>
          <p:cNvPr id="14" name="Rectangle 13">
            <a:extLst>
              <a:ext uri="{FF2B5EF4-FFF2-40B4-BE49-F238E27FC236}">
                <a16:creationId xmlns:a16="http://schemas.microsoft.com/office/drawing/2014/main" id="{8556A702-FFD4-0FF6-B226-426189D70DC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auto">
          <a:xfrm>
            <a:off x="946484" y="1406912"/>
            <a:ext cx="10299032" cy="68344"/>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16" name="Rectangle 15">
            <a:extLst>
              <a:ext uri="{FF2B5EF4-FFF2-40B4-BE49-F238E27FC236}">
                <a16:creationId xmlns:a16="http://schemas.microsoft.com/office/drawing/2014/main" id="{D2C18A6C-66C4-F8A0-D074-14C521219AE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auto">
          <a:xfrm>
            <a:off x="946484" y="374650"/>
            <a:ext cx="10299032" cy="96391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7" name="Slide Number Placeholder 2">
            <a:extLst>
              <a:ext uri="{FF2B5EF4-FFF2-40B4-BE49-F238E27FC236}">
                <a16:creationId xmlns:a16="http://schemas.microsoft.com/office/drawing/2014/main" id="{FE8B8164-E8E6-F0B4-11BF-01E90F52D5A8}"/>
              </a:ext>
            </a:extLst>
          </p:cNvPr>
          <p:cNvSpPr>
            <a:spLocks noGrp="1"/>
          </p:cNvSpPr>
          <p:nvPr>
            <p:ph type="sldNum" sz="quarter" idx="10"/>
          </p:nvPr>
        </p:nvSpPr>
        <p:spPr>
          <a:xfrm>
            <a:off x="9589807" y="6470731"/>
            <a:ext cx="2272706" cy="184259"/>
          </a:xfrm>
          <a:prstGeom prst="rect">
            <a:avLst/>
          </a:prstGeom>
        </p:spPr>
        <p:txBody>
          <a:bodyPr/>
          <a:lstStyle/>
          <a:p>
            <a:fld id="{58339581-759F-43B7-B47D-47F906F0E294}" type="slidenum">
              <a:rPr lang="en-US" smtClean="0"/>
              <a:pPr/>
              <a:t>‹#›</a:t>
            </a:fld>
            <a:endParaRPr lang="en-US"/>
          </a:p>
        </p:txBody>
      </p:sp>
      <p:sp>
        <p:nvSpPr>
          <p:cNvPr id="41" name="Title 40">
            <a:extLst>
              <a:ext uri="{FF2B5EF4-FFF2-40B4-BE49-F238E27FC236}">
                <a16:creationId xmlns:a16="http://schemas.microsoft.com/office/drawing/2014/main" id="{B9CD8308-006E-8CE1-A651-59FA2599A84E}"/>
              </a:ext>
            </a:extLst>
          </p:cNvPr>
          <p:cNvSpPr>
            <a:spLocks noGrp="1"/>
          </p:cNvSpPr>
          <p:nvPr>
            <p:ph type="title" hasCustomPrompt="1"/>
          </p:nvPr>
        </p:nvSpPr>
        <p:spPr>
          <a:xfrm>
            <a:off x="940513" y="4231158"/>
            <a:ext cx="10299032" cy="825500"/>
          </a:xfrm>
        </p:spPr>
        <p:txBody>
          <a:bodyPr/>
          <a:lstStyle>
            <a:lvl1pPr>
              <a:defRPr/>
            </a:lvl1pPr>
          </a:lstStyle>
          <a:p>
            <a:r>
              <a:rPr lang="en-US"/>
              <a:t>Click to add title</a:t>
            </a:r>
          </a:p>
        </p:txBody>
      </p:sp>
      <p:sp>
        <p:nvSpPr>
          <p:cNvPr id="42" name="Subtitle 2">
            <a:extLst>
              <a:ext uri="{FF2B5EF4-FFF2-40B4-BE49-F238E27FC236}">
                <a16:creationId xmlns:a16="http://schemas.microsoft.com/office/drawing/2014/main" id="{B1EA3A05-E4CF-DC3F-FFF1-B860556B38D9}"/>
              </a:ext>
            </a:extLst>
          </p:cNvPr>
          <p:cNvSpPr>
            <a:spLocks noGrp="1"/>
          </p:cNvSpPr>
          <p:nvPr>
            <p:ph type="subTitle" idx="1" hasCustomPrompt="1"/>
          </p:nvPr>
        </p:nvSpPr>
        <p:spPr>
          <a:xfrm>
            <a:off x="940513" y="5157372"/>
            <a:ext cx="9080500" cy="1517032"/>
          </a:xfrm>
        </p:spPr>
        <p:txBody>
          <a:bodyPr>
            <a:normAutofit/>
          </a:bodyPr>
          <a:lstStyle>
            <a:lvl1pPr marL="0" indent="0" algn="l">
              <a:lnSpc>
                <a:spcPct val="100000"/>
              </a:lnSpc>
              <a:spcBef>
                <a:spcPts val="0"/>
              </a:spcBef>
              <a:buNone/>
              <a:defRPr sz="2000" b="0" baseline="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name, Title</a:t>
            </a:r>
            <a:br>
              <a:rPr lang="en-US"/>
            </a:br>
            <a:r>
              <a:rPr lang="en-US"/>
              <a:t>Presentation name, Title</a:t>
            </a:r>
            <a:br>
              <a:rPr lang="en-US"/>
            </a:br>
            <a:r>
              <a:rPr lang="en-US"/>
              <a:t>Presentation name, Title</a:t>
            </a:r>
          </a:p>
          <a:p>
            <a:endParaRPr lang="en-US"/>
          </a:p>
        </p:txBody>
      </p:sp>
      <p:sp>
        <p:nvSpPr>
          <p:cNvPr id="3" name="Picture Placeholder 2">
            <a:extLst>
              <a:ext uri="{FF2B5EF4-FFF2-40B4-BE49-F238E27FC236}">
                <a16:creationId xmlns:a16="http://schemas.microsoft.com/office/drawing/2014/main" id="{CDDD9ABA-8EC6-B82F-C330-FA1A3A032980}"/>
              </a:ext>
            </a:extLst>
          </p:cNvPr>
          <p:cNvSpPr>
            <a:spLocks noGrp="1"/>
          </p:cNvSpPr>
          <p:nvPr>
            <p:ph type="pic" sz="quarter" idx="14"/>
          </p:nvPr>
        </p:nvSpPr>
        <p:spPr>
          <a:xfrm>
            <a:off x="960482" y="1998615"/>
            <a:ext cx="10279063" cy="2006600"/>
          </a:xfrm>
        </p:spPr>
        <p:txBody>
          <a:bodyPr/>
          <a:lstStyle/>
          <a:p>
            <a:r>
              <a:rPr lang="en-US"/>
              <a:t>Click icon to add picture</a:t>
            </a:r>
          </a:p>
        </p:txBody>
      </p:sp>
      <p:pic>
        <p:nvPicPr>
          <p:cNvPr id="2" name="Picture 1" descr="Oregon Department of Human Servies logo.">
            <a:extLst>
              <a:ext uri="{FF2B5EF4-FFF2-40B4-BE49-F238E27FC236}">
                <a16:creationId xmlns:a16="http://schemas.microsoft.com/office/drawing/2014/main" id="{B8359B68-D42E-E85A-E186-5A4D54BF842A}"/>
              </a:ext>
              <a:ext uri="{C183D7F6-B498-43B3-948B-1728B52AA6E4}">
                <adec:decorative xmlns:adec="http://schemas.microsoft.com/office/drawing/2017/decorative" val="0"/>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3910471" y="492139"/>
            <a:ext cx="4359116" cy="728940"/>
          </a:xfrm>
          <a:prstGeom prst="rect">
            <a:avLst/>
          </a:prstGeom>
        </p:spPr>
      </p:pic>
    </p:spTree>
    <p:extLst>
      <p:ext uri="{BB962C8B-B14F-4D97-AF65-F5344CB8AC3E}">
        <p14:creationId xmlns:p14="http://schemas.microsoft.com/office/powerpoint/2010/main" val="2760643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ALL BLANK ">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231979AD-1D96-3CF1-7FF4-B95D64477318}"/>
              </a:ext>
            </a:extLst>
          </p:cNvPr>
          <p:cNvSpPr>
            <a:spLocks noGrp="1"/>
          </p:cNvSpPr>
          <p:nvPr>
            <p:ph type="sldNum" sz="quarter" idx="10"/>
          </p:nvPr>
        </p:nvSpPr>
        <p:spPr>
          <a:xfrm>
            <a:off x="9589807" y="6470731"/>
            <a:ext cx="2272706" cy="184259"/>
          </a:xfrm>
          <a:prstGeom prst="rect">
            <a:avLst/>
          </a:prstGeom>
        </p:spPr>
        <p:txBody>
          <a:bodyPr/>
          <a:lstStyle/>
          <a:p>
            <a:fld id="{58339581-759F-43B7-B47D-47F906F0E294}" type="slidenum">
              <a:rPr lang="en-US" smtClean="0"/>
              <a:pPr/>
              <a:t>‹#›</a:t>
            </a:fld>
            <a:endParaRPr lang="en-US"/>
          </a:p>
        </p:txBody>
      </p:sp>
    </p:spTree>
    <p:extLst>
      <p:ext uri="{BB962C8B-B14F-4D97-AF65-F5344CB8AC3E}">
        <p14:creationId xmlns:p14="http://schemas.microsoft.com/office/powerpoint/2010/main" val="2667543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ALL BLANK ">
    <p:spTree>
      <p:nvGrpSpPr>
        <p:cNvPr id="1" name=""/>
        <p:cNvGrpSpPr/>
        <p:nvPr/>
      </p:nvGrpSpPr>
      <p:grpSpPr>
        <a:xfrm>
          <a:off x="0" y="0"/>
          <a:ext cx="0" cy="0"/>
          <a:chOff x="0" y="0"/>
          <a:chExt cx="0" cy="0"/>
        </a:xfrm>
      </p:grpSpPr>
      <p:pic>
        <p:nvPicPr>
          <p:cNvPr id="2" name="Picture 1" descr="Graphic of primary brand color with recommended accent/companion colors. This primary color is approved for use as a text color option.">
            <a:extLst>
              <a:ext uri="{FF2B5EF4-FFF2-40B4-BE49-F238E27FC236}">
                <a16:creationId xmlns:a16="http://schemas.microsoft.com/office/drawing/2014/main" id="{F70CECE9-4D77-DEEB-AA13-B2B9534BA9AF}"/>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498873" y="1349480"/>
            <a:ext cx="2851405" cy="5181739"/>
          </a:xfrm>
          <a:prstGeom prst="rect">
            <a:avLst/>
          </a:prstGeom>
        </p:spPr>
      </p:pic>
      <p:sp>
        <p:nvSpPr>
          <p:cNvPr id="3" name="Title 3">
            <a:extLst>
              <a:ext uri="{FF2B5EF4-FFF2-40B4-BE49-F238E27FC236}">
                <a16:creationId xmlns:a16="http://schemas.microsoft.com/office/drawing/2014/main" id="{3F0BD74C-3F4A-A47D-A55E-FB93A10188C0}"/>
              </a:ext>
            </a:extLst>
          </p:cNvPr>
          <p:cNvSpPr>
            <a:spLocks noGrp="1" noRot="1" noMove="1" noResize="1" noEditPoints="1" noAdjustHandles="1" noChangeArrowheads="1" noChangeShapeType="1"/>
          </p:cNvSpPr>
          <p:nvPr>
            <p:ph type="title" idx="4294967295"/>
          </p:nvPr>
        </p:nvSpPr>
        <p:spPr>
          <a:xfrm>
            <a:off x="0" y="355600"/>
            <a:ext cx="12192000" cy="825500"/>
          </a:xfrm>
        </p:spPr>
        <p:txBody>
          <a:bodyPr>
            <a:normAutofit/>
          </a:bodyPr>
          <a:lstStyle/>
          <a:p>
            <a:pPr algn="ctr"/>
            <a:r>
              <a:rPr lang="en-US" sz="4000">
                <a:latin typeface="Noto Sans ExtraBold" panose="020B0502040504020204" pitchFamily="34" charset="0"/>
                <a:cs typeface="Noto Sans ExtraBold" panose="020B0502040504020204" pitchFamily="34" charset="0"/>
              </a:rPr>
              <a:t>Click to edit Master title style</a:t>
            </a:r>
          </a:p>
        </p:txBody>
      </p:sp>
      <p:pic>
        <p:nvPicPr>
          <p:cNvPr id="4" name="Picture 3" descr="Graphic of secondary brand color with recommended accent/companion colors.&#10;This secondary color is approved for use as a text color option.">
            <a:extLst>
              <a:ext uri="{FF2B5EF4-FFF2-40B4-BE49-F238E27FC236}">
                <a16:creationId xmlns:a16="http://schemas.microsoft.com/office/drawing/2014/main" id="{3B678996-01D8-907E-3C19-620D35194CBD}"/>
              </a:ext>
            </a:extLst>
          </p:cNvPr>
          <p:cNvPicPr>
            <a:picLocks noChangeAspect="1"/>
          </p:cNvPicPr>
          <p:nvPr userDrawn="1"/>
        </p:nvPicPr>
        <p:blipFill>
          <a:blip r:embed="rId3"/>
          <a:stretch>
            <a:fillRect/>
          </a:stretch>
        </p:blipFill>
        <p:spPr>
          <a:xfrm>
            <a:off x="3402597" y="1428109"/>
            <a:ext cx="2734110" cy="5041466"/>
          </a:xfrm>
          <a:prstGeom prst="rect">
            <a:avLst/>
          </a:prstGeom>
        </p:spPr>
      </p:pic>
      <p:pic>
        <p:nvPicPr>
          <p:cNvPr id="6" name="Picture 5" descr="Graphic of charcoal brand color, use for text only.">
            <a:extLst>
              <a:ext uri="{FF2B5EF4-FFF2-40B4-BE49-F238E27FC236}">
                <a16:creationId xmlns:a16="http://schemas.microsoft.com/office/drawing/2014/main" id="{1C6030C4-D5EE-B1CF-838F-7B7D9C8EE5FF}"/>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8944661" y="1428109"/>
            <a:ext cx="2681791" cy="1567374"/>
          </a:xfrm>
          <a:prstGeom prst="rect">
            <a:avLst/>
          </a:prstGeom>
        </p:spPr>
      </p:pic>
      <p:sp>
        <p:nvSpPr>
          <p:cNvPr id="11" name="Flowchart: Punched Tape 10">
            <a:extLst>
              <a:ext uri="{FF2B5EF4-FFF2-40B4-BE49-F238E27FC236}">
                <a16:creationId xmlns:a16="http://schemas.microsoft.com/office/drawing/2014/main" id="{4F13FF51-81CD-1F0B-059F-11607D9F2CC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8894475" y="1826940"/>
            <a:ext cx="876216" cy="739618"/>
          </a:xfrm>
          <a:prstGeom prst="flowChartPunchedTape">
            <a:avLst/>
          </a:prstGeom>
          <a:solidFill>
            <a:srgbClr val="FFC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12" name="TextBox 11" descr="Ashland Charcoal is approved for text use only.">
            <a:extLst>
              <a:ext uri="{FF2B5EF4-FFF2-40B4-BE49-F238E27FC236}">
                <a16:creationId xmlns:a16="http://schemas.microsoft.com/office/drawing/2014/main" id="{89F33F66-7AF6-99A5-74C1-D1D4B095A0DB}"/>
              </a:ext>
            </a:extLst>
          </p:cNvPr>
          <p:cNvSpPr txBox="1">
            <a:spLocks noGrp="1" noRot="1" noMove="1" noResize="1" noEditPoints="1" noAdjustHandles="1" noChangeArrowheads="1" noChangeShapeType="1"/>
          </p:cNvSpPr>
          <p:nvPr userDrawn="1"/>
        </p:nvSpPr>
        <p:spPr>
          <a:xfrm rot="20517357">
            <a:off x="8839730" y="1937351"/>
            <a:ext cx="966429" cy="523220"/>
          </a:xfrm>
          <a:prstGeom prst="rect">
            <a:avLst/>
          </a:prstGeom>
          <a:noFill/>
        </p:spPr>
        <p:txBody>
          <a:bodyPr wrap="square" rtlCol="0">
            <a:spAutoFit/>
          </a:bodyPr>
          <a:lstStyle/>
          <a:p>
            <a:pPr algn="ctr">
              <a:spcAft>
                <a:spcPts val="1800"/>
              </a:spcAft>
            </a:pPr>
            <a:r>
              <a:rPr lang="en-US" sz="1400">
                <a:solidFill>
                  <a:srgbClr val="414042"/>
                </a:solidFill>
                <a:latin typeface="Noto Sans" panose="020B0502040504020204" pitchFamily="34" charset="0"/>
                <a:ea typeface="Noto Sans" panose="020B0502040504020204" pitchFamily="34" charset="0"/>
                <a:cs typeface="Noto Sans" panose="020B0502040504020204" pitchFamily="34" charset="0"/>
              </a:rPr>
              <a:t>For text only</a:t>
            </a:r>
            <a:endParaRPr lang="en-US" sz="1400"/>
          </a:p>
        </p:txBody>
      </p:sp>
      <p:sp>
        <p:nvSpPr>
          <p:cNvPr id="13" name="TextBox 12">
            <a:extLst>
              <a:ext uri="{FF2B5EF4-FFF2-40B4-BE49-F238E27FC236}">
                <a16:creationId xmlns:a16="http://schemas.microsoft.com/office/drawing/2014/main" id="{BAC7E4FE-D477-B7B1-4B9D-074CFFAF82AA}"/>
              </a:ext>
            </a:extLst>
          </p:cNvPr>
          <p:cNvSpPr txBox="1"/>
          <p:nvPr userDrawn="1"/>
        </p:nvSpPr>
        <p:spPr>
          <a:xfrm>
            <a:off x="8553007" y="3245593"/>
            <a:ext cx="3638993" cy="923330"/>
          </a:xfrm>
          <a:prstGeom prst="rect">
            <a:avLst/>
          </a:prstGeom>
          <a:noFill/>
        </p:spPr>
        <p:txBody>
          <a:bodyPr wrap="square">
            <a:spAutoFit/>
          </a:bodyPr>
          <a:lstStyle/>
          <a:p>
            <a:pPr lvl="1">
              <a:spcAft>
                <a:spcPts val="2400"/>
              </a:spcAft>
            </a:pPr>
            <a:r>
              <a:rPr lang="en-US"/>
              <a:t>These are the ODHS Brand colors. Use only these colors and combinations </a:t>
            </a:r>
          </a:p>
        </p:txBody>
      </p:sp>
      <p:pic>
        <p:nvPicPr>
          <p:cNvPr id="19" name="Picture 18" descr="A picture containing graphical user interface&#10;&#10;AI-generated content may be incorrect.">
            <a:extLst>
              <a:ext uri="{FF2B5EF4-FFF2-40B4-BE49-F238E27FC236}">
                <a16:creationId xmlns:a16="http://schemas.microsoft.com/office/drawing/2014/main" id="{0DA0C5E5-5FF4-E26D-2C46-DE283C3524D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87254" y="1363126"/>
            <a:ext cx="2767141" cy="1844760"/>
          </a:xfrm>
          <a:prstGeom prst="rect">
            <a:avLst/>
          </a:prstGeom>
        </p:spPr>
      </p:pic>
      <p:sp>
        <p:nvSpPr>
          <p:cNvPr id="7" name="Flowchart: Punched Tape 6">
            <a:extLst>
              <a:ext uri="{FF2B5EF4-FFF2-40B4-BE49-F238E27FC236}">
                <a16:creationId xmlns:a16="http://schemas.microsoft.com/office/drawing/2014/main" id="{2F58C186-F0D6-DFA7-C104-0A599D1430A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319632" y="1826942"/>
            <a:ext cx="876216" cy="739618"/>
          </a:xfrm>
          <a:prstGeom prst="flowChartPunchedTape">
            <a:avLst/>
          </a:prstGeom>
          <a:solidFill>
            <a:srgbClr val="FFC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8" name="TextBox 7" descr="Primary brand color named North Star Indigo is an approved text color.">
            <a:extLst>
              <a:ext uri="{FF2B5EF4-FFF2-40B4-BE49-F238E27FC236}">
                <a16:creationId xmlns:a16="http://schemas.microsoft.com/office/drawing/2014/main" id="{7BE398A2-4D12-73FF-E300-4A423482EA61}"/>
              </a:ext>
            </a:extLst>
          </p:cNvPr>
          <p:cNvSpPr txBox="1">
            <a:spLocks noGrp="1" noRot="1" noMove="1" noResize="1" noEditPoints="1" noAdjustHandles="1" noChangeArrowheads="1" noChangeShapeType="1"/>
          </p:cNvSpPr>
          <p:nvPr userDrawn="1"/>
        </p:nvSpPr>
        <p:spPr>
          <a:xfrm rot="20517357">
            <a:off x="264887" y="1947627"/>
            <a:ext cx="966429" cy="523220"/>
          </a:xfrm>
          <a:prstGeom prst="rect">
            <a:avLst/>
          </a:prstGeom>
          <a:noFill/>
        </p:spPr>
        <p:txBody>
          <a:bodyPr wrap="square" rtlCol="0">
            <a:spAutoFit/>
          </a:bodyPr>
          <a:lstStyle/>
          <a:p>
            <a:pPr algn="ctr">
              <a:spcAft>
                <a:spcPts val="1800"/>
              </a:spcAft>
            </a:pPr>
            <a:r>
              <a:rPr lang="en-US" sz="1400">
                <a:solidFill>
                  <a:srgbClr val="414042"/>
                </a:solidFill>
                <a:latin typeface="Noto Sans" panose="020B0502040504020204" pitchFamily="34" charset="0"/>
                <a:ea typeface="Noto Sans" panose="020B0502040504020204" pitchFamily="34" charset="0"/>
                <a:cs typeface="Noto Sans" panose="020B0502040504020204" pitchFamily="34" charset="0"/>
              </a:rPr>
              <a:t>OK for text</a:t>
            </a:r>
            <a:endParaRPr lang="en-US" sz="1400"/>
          </a:p>
        </p:txBody>
      </p:sp>
      <p:pic>
        <p:nvPicPr>
          <p:cNvPr id="22" name="Picture 21">
            <a:extLst>
              <a:ext uri="{FF2B5EF4-FFF2-40B4-BE49-F238E27FC236}">
                <a16:creationId xmlns:a16="http://schemas.microsoft.com/office/drawing/2014/main" id="{543F11CF-32CD-1AA7-B61D-3CC9C0C8C5F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552094" y="3084236"/>
            <a:ext cx="2767140" cy="1844760"/>
          </a:xfrm>
          <a:prstGeom prst="rect">
            <a:avLst/>
          </a:prstGeom>
        </p:spPr>
      </p:pic>
      <p:pic>
        <p:nvPicPr>
          <p:cNvPr id="23" name="Picture 22">
            <a:extLst>
              <a:ext uri="{FF2B5EF4-FFF2-40B4-BE49-F238E27FC236}">
                <a16:creationId xmlns:a16="http://schemas.microsoft.com/office/drawing/2014/main" id="{E7099BC0-1644-3AFB-8A58-1F16DF5DDD88}"/>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552094" y="4692229"/>
            <a:ext cx="2767140" cy="1844760"/>
          </a:xfrm>
          <a:prstGeom prst="rect">
            <a:avLst/>
          </a:prstGeom>
        </p:spPr>
      </p:pic>
      <p:pic>
        <p:nvPicPr>
          <p:cNvPr id="26" name="Picture 25" descr="Table&#10;&#10;AI-generated content may be incorrect.">
            <a:extLst>
              <a:ext uri="{FF2B5EF4-FFF2-40B4-BE49-F238E27FC236}">
                <a16:creationId xmlns:a16="http://schemas.microsoft.com/office/drawing/2014/main" id="{832D97DB-B6E3-1866-4929-2158D0CBE541}"/>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416261" y="1285692"/>
            <a:ext cx="2770632" cy="1847088"/>
          </a:xfrm>
          <a:prstGeom prst="rect">
            <a:avLst/>
          </a:prstGeom>
        </p:spPr>
      </p:pic>
      <p:sp>
        <p:nvSpPr>
          <p:cNvPr id="9" name="Flowchart: Punched Tape 8">
            <a:extLst>
              <a:ext uri="{FF2B5EF4-FFF2-40B4-BE49-F238E27FC236}">
                <a16:creationId xmlns:a16="http://schemas.microsoft.com/office/drawing/2014/main" id="{455B2B34-8708-2503-60D2-AB6F1330569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3347280" y="1826941"/>
            <a:ext cx="876216" cy="739618"/>
          </a:xfrm>
          <a:prstGeom prst="flowChartPunchedTape">
            <a:avLst/>
          </a:prstGeom>
          <a:solidFill>
            <a:srgbClr val="FFC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10" name="TextBox 9" descr="Secondary brand color named Forrest Green is an approved text color.">
            <a:extLst>
              <a:ext uri="{FF2B5EF4-FFF2-40B4-BE49-F238E27FC236}">
                <a16:creationId xmlns:a16="http://schemas.microsoft.com/office/drawing/2014/main" id="{F92B4960-670B-8F0A-FE92-C292C58DC798}"/>
              </a:ext>
            </a:extLst>
          </p:cNvPr>
          <p:cNvSpPr txBox="1">
            <a:spLocks noGrp="1" noRot="1" noMove="1" noResize="1" noEditPoints="1" noAdjustHandles="1" noChangeArrowheads="1" noChangeShapeType="1"/>
          </p:cNvSpPr>
          <p:nvPr userDrawn="1"/>
        </p:nvSpPr>
        <p:spPr>
          <a:xfrm rot="20517357">
            <a:off x="3292535" y="1947626"/>
            <a:ext cx="966429" cy="523220"/>
          </a:xfrm>
          <a:prstGeom prst="rect">
            <a:avLst/>
          </a:prstGeom>
          <a:noFill/>
        </p:spPr>
        <p:txBody>
          <a:bodyPr wrap="square" rtlCol="0">
            <a:spAutoFit/>
          </a:bodyPr>
          <a:lstStyle/>
          <a:p>
            <a:pPr algn="ctr">
              <a:spcAft>
                <a:spcPts val="1800"/>
              </a:spcAft>
            </a:pPr>
            <a:r>
              <a:rPr lang="en-US" sz="1400">
                <a:solidFill>
                  <a:srgbClr val="414042"/>
                </a:solidFill>
                <a:latin typeface="Noto Sans" panose="020B0502040504020204" pitchFamily="34" charset="0"/>
                <a:ea typeface="Noto Sans" panose="020B0502040504020204" pitchFamily="34" charset="0"/>
                <a:cs typeface="Noto Sans" panose="020B0502040504020204" pitchFamily="34" charset="0"/>
              </a:rPr>
              <a:t>OK for text</a:t>
            </a:r>
            <a:endParaRPr lang="en-US" sz="1400"/>
          </a:p>
        </p:txBody>
      </p:sp>
      <p:pic>
        <p:nvPicPr>
          <p:cNvPr id="29" name="Picture 28">
            <a:extLst>
              <a:ext uri="{FF2B5EF4-FFF2-40B4-BE49-F238E27FC236}">
                <a16:creationId xmlns:a16="http://schemas.microsoft.com/office/drawing/2014/main" id="{9F933141-0230-2CA8-A0F4-1763F0A46A76}"/>
              </a:ext>
            </a:extLst>
          </p:cNvPr>
          <p:cNvPicPr>
            <a:picLocks noChangeAspect="1"/>
          </p:cNvPicPr>
          <p:nvPr userDrawn="1"/>
        </p:nvPicPr>
        <p:blipFill>
          <a:blip r:embed="rId9">
            <a:extLst>
              <a:ext uri="{28A0092B-C50C-407E-A947-70E740481C1C}">
                <a14:useLocalDpi xmlns:a14="http://schemas.microsoft.com/office/drawing/2010/main" val="0"/>
              </a:ext>
            </a:extLst>
          </a:blip>
          <a:srcRect/>
          <a:stretch/>
        </p:blipFill>
        <p:spPr>
          <a:xfrm>
            <a:off x="3416261" y="4660994"/>
            <a:ext cx="2770632" cy="1847088"/>
          </a:xfrm>
          <a:prstGeom prst="rect">
            <a:avLst/>
          </a:prstGeom>
        </p:spPr>
      </p:pic>
      <p:pic>
        <p:nvPicPr>
          <p:cNvPr id="28" name="Picture 27">
            <a:extLst>
              <a:ext uri="{FF2B5EF4-FFF2-40B4-BE49-F238E27FC236}">
                <a16:creationId xmlns:a16="http://schemas.microsoft.com/office/drawing/2014/main" id="{2C0C2CB1-9270-ABEB-A8D3-7101F06303F4}"/>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p:blipFill>
        <p:spPr>
          <a:xfrm>
            <a:off x="3391713" y="3029643"/>
            <a:ext cx="2770632" cy="1771310"/>
          </a:xfrm>
          <a:prstGeom prst="rect">
            <a:avLst/>
          </a:prstGeom>
        </p:spPr>
      </p:pic>
      <p:pic>
        <p:nvPicPr>
          <p:cNvPr id="31" name="Picture 30">
            <a:extLst>
              <a:ext uri="{FF2B5EF4-FFF2-40B4-BE49-F238E27FC236}">
                <a16:creationId xmlns:a16="http://schemas.microsoft.com/office/drawing/2014/main" id="{3C7ED07F-EA4F-AA58-C4BE-EFF9BA983B87}"/>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p:blipFill>
        <p:spPr>
          <a:xfrm>
            <a:off x="6134913" y="4698883"/>
            <a:ext cx="2770632" cy="1771310"/>
          </a:xfrm>
          <a:prstGeom prst="rect">
            <a:avLst/>
          </a:prstGeom>
        </p:spPr>
      </p:pic>
      <p:pic>
        <p:nvPicPr>
          <p:cNvPr id="32" name="Picture 31">
            <a:extLst>
              <a:ext uri="{FF2B5EF4-FFF2-40B4-BE49-F238E27FC236}">
                <a16:creationId xmlns:a16="http://schemas.microsoft.com/office/drawing/2014/main" id="{327F70BE-1E58-453E-4488-D606186EEDA4}"/>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p:blipFill>
        <p:spPr>
          <a:xfrm>
            <a:off x="6128776" y="2998958"/>
            <a:ext cx="2770631" cy="1771310"/>
          </a:xfrm>
          <a:prstGeom prst="rect">
            <a:avLst/>
          </a:prstGeom>
        </p:spPr>
      </p:pic>
      <p:pic>
        <p:nvPicPr>
          <p:cNvPr id="33" name="Picture 32">
            <a:extLst>
              <a:ext uri="{FF2B5EF4-FFF2-40B4-BE49-F238E27FC236}">
                <a16:creationId xmlns:a16="http://schemas.microsoft.com/office/drawing/2014/main" id="{316E7CA3-A2B0-A477-23C0-7BC97F50E885}"/>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p:blipFill>
        <p:spPr>
          <a:xfrm>
            <a:off x="6128776" y="1285692"/>
            <a:ext cx="2770632" cy="1847088"/>
          </a:xfrm>
          <a:prstGeom prst="rect">
            <a:avLst/>
          </a:prstGeom>
        </p:spPr>
      </p:pic>
    </p:spTree>
    <p:extLst>
      <p:ext uri="{BB962C8B-B14F-4D97-AF65-F5344CB8AC3E}">
        <p14:creationId xmlns:p14="http://schemas.microsoft.com/office/powerpoint/2010/main" val="36830762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BABA731-4DB9-47CC-9934-D7E82AB8C431}"/>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7A55FF1-C48E-4E29-8841-200995988BB7}"/>
              </a:ext>
            </a:extLst>
          </p:cNvPr>
          <p:cNvSpPr>
            <a:spLocks noGrp="1"/>
          </p:cNvSpPr>
          <p:nvPr>
            <p:ph sz="half" idx="1"/>
          </p:nvPr>
        </p:nvSpPr>
        <p:spPr>
          <a:xfrm>
            <a:off x="635000" y="1366125"/>
            <a:ext cx="5397500" cy="463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3C6F4A9-C7F9-4886-A274-B689E9BF0D1F}"/>
              </a:ext>
            </a:extLst>
          </p:cNvPr>
          <p:cNvSpPr>
            <a:spLocks noGrp="1"/>
          </p:cNvSpPr>
          <p:nvPr>
            <p:ph sz="half" idx="2"/>
          </p:nvPr>
        </p:nvSpPr>
        <p:spPr>
          <a:xfrm>
            <a:off x="6159500" y="1366125"/>
            <a:ext cx="5397500" cy="463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91DB3028-8966-0007-B7C7-E55C4899BCB7}"/>
              </a:ext>
            </a:extLst>
          </p:cNvPr>
          <p:cNvSpPr>
            <a:spLocks noGrp="1"/>
          </p:cNvSpPr>
          <p:nvPr>
            <p:ph type="sldNum" sz="quarter" idx="10"/>
          </p:nvPr>
        </p:nvSpPr>
        <p:spPr>
          <a:xfrm>
            <a:off x="9589807" y="6470731"/>
            <a:ext cx="2272706" cy="184259"/>
          </a:xfrm>
          <a:prstGeom prst="rect">
            <a:avLst/>
          </a:prstGeom>
        </p:spPr>
        <p:txBody>
          <a:bodyPr/>
          <a:lstStyle/>
          <a:p>
            <a:fld id="{58339581-759F-43B7-B47D-47F906F0E294}" type="slidenum">
              <a:rPr lang="en-US" smtClean="0"/>
              <a:pPr/>
              <a:t>‹#›</a:t>
            </a:fld>
            <a:endParaRPr lang="en-US"/>
          </a:p>
        </p:txBody>
      </p:sp>
    </p:spTree>
    <p:extLst>
      <p:ext uri="{BB962C8B-B14F-4D97-AF65-F5344CB8AC3E}">
        <p14:creationId xmlns:p14="http://schemas.microsoft.com/office/powerpoint/2010/main" val="26334212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our Content Slide 2">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6E5814C-DBCD-480F-8B77-1393161851FD}"/>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Content Placeholder 1">
            <a:extLst>
              <a:ext uri="{FF2B5EF4-FFF2-40B4-BE49-F238E27FC236}">
                <a16:creationId xmlns:a16="http://schemas.microsoft.com/office/drawing/2014/main" id="{EEAE094E-9304-4478-A67E-2134D652F595}"/>
              </a:ext>
            </a:extLst>
          </p:cNvPr>
          <p:cNvSpPr>
            <a:spLocks noGrp="1"/>
          </p:cNvSpPr>
          <p:nvPr>
            <p:ph idx="1"/>
          </p:nvPr>
        </p:nvSpPr>
        <p:spPr>
          <a:xfrm>
            <a:off x="635000" y="1371600"/>
            <a:ext cx="5394813" cy="2199817"/>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118DBB5B-C021-463D-9F7D-8D7F1C3D4078}"/>
              </a:ext>
            </a:extLst>
          </p:cNvPr>
          <p:cNvSpPr>
            <a:spLocks noGrp="1"/>
          </p:cNvSpPr>
          <p:nvPr>
            <p:ph idx="14"/>
          </p:nvPr>
        </p:nvSpPr>
        <p:spPr>
          <a:xfrm>
            <a:off x="6157682" y="1371598"/>
            <a:ext cx="5393783" cy="2199817"/>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5">
            <a:extLst>
              <a:ext uri="{FF2B5EF4-FFF2-40B4-BE49-F238E27FC236}">
                <a16:creationId xmlns:a16="http://schemas.microsoft.com/office/drawing/2014/main" id="{649EA717-9556-46C5-8A82-A04A2BC7DE98}"/>
              </a:ext>
            </a:extLst>
          </p:cNvPr>
          <p:cNvSpPr>
            <a:spLocks noGrp="1"/>
          </p:cNvSpPr>
          <p:nvPr>
            <p:ph idx="16"/>
          </p:nvPr>
        </p:nvSpPr>
        <p:spPr>
          <a:xfrm>
            <a:off x="635001" y="3679382"/>
            <a:ext cx="5394812" cy="2199817"/>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7">
            <a:extLst>
              <a:ext uri="{FF2B5EF4-FFF2-40B4-BE49-F238E27FC236}">
                <a16:creationId xmlns:a16="http://schemas.microsoft.com/office/drawing/2014/main" id="{8BA796A1-3295-44D2-A897-A47A9095FCB4}"/>
              </a:ext>
            </a:extLst>
          </p:cNvPr>
          <p:cNvSpPr>
            <a:spLocks noGrp="1"/>
          </p:cNvSpPr>
          <p:nvPr>
            <p:ph idx="18"/>
          </p:nvPr>
        </p:nvSpPr>
        <p:spPr>
          <a:xfrm>
            <a:off x="6157683" y="3679380"/>
            <a:ext cx="5393782" cy="2199817"/>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EFA879A4-6B20-8DF2-F5C3-ADBAC0844701}"/>
              </a:ext>
            </a:extLst>
          </p:cNvPr>
          <p:cNvSpPr>
            <a:spLocks noGrp="1"/>
          </p:cNvSpPr>
          <p:nvPr>
            <p:ph type="sldNum" sz="quarter" idx="19"/>
          </p:nvPr>
        </p:nvSpPr>
        <p:spPr>
          <a:xfrm>
            <a:off x="9589807" y="6470731"/>
            <a:ext cx="2272706" cy="184259"/>
          </a:xfrm>
          <a:prstGeom prst="rect">
            <a:avLst/>
          </a:prstGeom>
        </p:spPr>
        <p:txBody>
          <a:bodyPr/>
          <a:lstStyle/>
          <a:p>
            <a:fld id="{58339581-759F-43B7-B47D-47F906F0E294}" type="slidenum">
              <a:rPr lang="en-US" smtClean="0"/>
              <a:pPr/>
              <a:t>‹#›</a:t>
            </a:fld>
            <a:endParaRPr lang="en-US"/>
          </a:p>
        </p:txBody>
      </p:sp>
    </p:spTree>
    <p:extLst>
      <p:ext uri="{BB962C8B-B14F-4D97-AF65-F5344CB8AC3E}">
        <p14:creationId xmlns:p14="http://schemas.microsoft.com/office/powerpoint/2010/main" val="38977985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1">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140D7D1-6100-45C1-8165-58E04C8EFBC4}"/>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568DE6A-4FF0-442F-BCE4-3CC8262025FD}"/>
              </a:ext>
            </a:extLst>
          </p:cNvPr>
          <p:cNvSpPr>
            <a:spLocks noGrp="1"/>
          </p:cNvSpPr>
          <p:nvPr>
            <p:ph type="body" idx="1"/>
          </p:nvPr>
        </p:nvSpPr>
        <p:spPr>
          <a:xfrm>
            <a:off x="635000" y="1381756"/>
            <a:ext cx="5397500" cy="428625"/>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B79123-B921-4566-9412-35B668E4025D}"/>
              </a:ext>
            </a:extLst>
          </p:cNvPr>
          <p:cNvSpPr>
            <a:spLocks noGrp="1"/>
          </p:cNvSpPr>
          <p:nvPr>
            <p:ph sz="half" idx="2"/>
          </p:nvPr>
        </p:nvSpPr>
        <p:spPr>
          <a:xfrm>
            <a:off x="635000" y="1917970"/>
            <a:ext cx="5397500" cy="4099834"/>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B24AE4-59B8-4655-ABC7-B5D0D1E4B239}"/>
              </a:ext>
            </a:extLst>
          </p:cNvPr>
          <p:cNvSpPr>
            <a:spLocks noGrp="1"/>
          </p:cNvSpPr>
          <p:nvPr>
            <p:ph type="body" sz="quarter" idx="3"/>
          </p:nvPr>
        </p:nvSpPr>
        <p:spPr>
          <a:xfrm>
            <a:off x="6161859" y="1388832"/>
            <a:ext cx="5397500" cy="428625"/>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465078-7EA5-4350-B5F8-AF1612384D15}"/>
              </a:ext>
            </a:extLst>
          </p:cNvPr>
          <p:cNvSpPr>
            <a:spLocks noGrp="1"/>
          </p:cNvSpPr>
          <p:nvPr>
            <p:ph sz="quarter" idx="4"/>
          </p:nvPr>
        </p:nvSpPr>
        <p:spPr>
          <a:xfrm>
            <a:off x="6161859" y="1917969"/>
            <a:ext cx="5397500" cy="4099834"/>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ACFE8AC-F22F-D26A-0FD3-2C6B94C44EED}"/>
              </a:ext>
            </a:extLst>
          </p:cNvPr>
          <p:cNvSpPr>
            <a:spLocks noGrp="1"/>
          </p:cNvSpPr>
          <p:nvPr>
            <p:ph type="sldNum" sz="quarter" idx="10"/>
          </p:nvPr>
        </p:nvSpPr>
        <p:spPr>
          <a:xfrm>
            <a:off x="9589807" y="6470731"/>
            <a:ext cx="2272706" cy="184259"/>
          </a:xfrm>
          <a:prstGeom prst="rect">
            <a:avLst/>
          </a:prstGeom>
        </p:spPr>
        <p:txBody>
          <a:bodyPr/>
          <a:lstStyle/>
          <a:p>
            <a:fld id="{58339581-759F-43B7-B47D-47F906F0E294}" type="slidenum">
              <a:rPr lang="en-US" smtClean="0"/>
              <a:pPr/>
              <a:t>‹#›</a:t>
            </a:fld>
            <a:endParaRPr lang="en-US"/>
          </a:p>
        </p:txBody>
      </p:sp>
    </p:spTree>
    <p:extLst>
      <p:ext uri="{BB962C8B-B14F-4D97-AF65-F5344CB8AC3E}">
        <p14:creationId xmlns:p14="http://schemas.microsoft.com/office/powerpoint/2010/main" val="10462215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id Slid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6E5814C-DBCD-480F-8B77-1393161851FD}"/>
              </a:ext>
            </a:extLst>
          </p:cNvPr>
          <p:cNvSpPr>
            <a:spLocks noGrp="1"/>
          </p:cNvSpPr>
          <p:nvPr>
            <p:ph type="title"/>
          </p:nvPr>
        </p:nvSpPr>
        <p:spPr>
          <a:xfrm>
            <a:off x="635001" y="400540"/>
            <a:ext cx="10001250" cy="825500"/>
          </a:xfrm>
          <a:prstGeom prst="rect">
            <a:avLst/>
          </a:prstGeom>
        </p:spPr>
        <p:txBody>
          <a:bodyPr/>
          <a:lstStyle>
            <a:lvl1pPr>
              <a:defRPr sz="3200">
                <a:latin typeface="Noto Sans ExtraBold" panose="020B0502040504020204" pitchFamily="34" charset="0"/>
                <a:ea typeface="Noto Sans ExtraBold" panose="020B0502040504020204" pitchFamily="34" charset="0"/>
                <a:cs typeface="Noto Sans ExtraBold" panose="020B0502040504020204" pitchFamily="34" charset="0"/>
              </a:defRPr>
            </a:lvl1pPr>
          </a:lstStyle>
          <a:p>
            <a:r>
              <a:rPr lang="en-US"/>
              <a:t>Click to edit Master title style</a:t>
            </a:r>
          </a:p>
        </p:txBody>
      </p:sp>
      <p:sp>
        <p:nvSpPr>
          <p:cNvPr id="3" name="Content Placeholder 1">
            <a:extLst>
              <a:ext uri="{FF2B5EF4-FFF2-40B4-BE49-F238E27FC236}">
                <a16:creationId xmlns:a16="http://schemas.microsoft.com/office/drawing/2014/main" id="{EEAE094E-9304-4478-A67E-2134D652F595}"/>
              </a:ext>
            </a:extLst>
          </p:cNvPr>
          <p:cNvSpPr>
            <a:spLocks noGrp="1"/>
          </p:cNvSpPr>
          <p:nvPr>
            <p:ph idx="1"/>
          </p:nvPr>
        </p:nvSpPr>
        <p:spPr>
          <a:xfrm>
            <a:off x="635001" y="1371600"/>
            <a:ext cx="2633472" cy="2199817"/>
          </a:xfrm>
        </p:spPr>
        <p:txBody>
          <a:bodyPr>
            <a:normAutofit/>
          </a:bodyPr>
          <a:lstStyle>
            <a:lvl1pPr>
              <a:defRPr sz="1800">
                <a:latin typeface="Noto Sans SemiBold" panose="020B0502040504020204" pitchFamily="34" charset="0"/>
                <a:ea typeface="Noto Sans SemiBold" panose="020B0502040504020204" pitchFamily="34" charset="0"/>
                <a:cs typeface="Noto Sans SemiBold" panose="020B0502040504020204" pitchFamily="34" charset="0"/>
              </a:defRPr>
            </a:lvl1pPr>
            <a:lvl2pPr>
              <a:defRPr sz="1600">
                <a:latin typeface="Noto Sans" panose="020B0502040504020204" pitchFamily="34" charset="0"/>
                <a:ea typeface="Noto Sans" panose="020B0502040504020204" pitchFamily="34" charset="0"/>
                <a:cs typeface="Noto Sans" panose="020B0502040504020204" pitchFamily="34" charset="0"/>
              </a:defRPr>
            </a:lvl2pPr>
            <a:lvl3pPr>
              <a:defRPr sz="1400">
                <a:latin typeface="Noto Sans" panose="020B0502040504020204" pitchFamily="34" charset="0"/>
                <a:ea typeface="Noto Sans" panose="020B0502040504020204" pitchFamily="34" charset="0"/>
                <a:cs typeface="Noto Sans" panose="020B0502040504020204" pitchFamily="34" charset="0"/>
              </a:defRPr>
            </a:lvl3pPr>
            <a:lvl4pPr>
              <a:defRPr sz="1400">
                <a:latin typeface="Noto Sans" panose="020B0502040504020204" pitchFamily="34" charset="0"/>
                <a:ea typeface="Noto Sans" panose="020B0502040504020204" pitchFamily="34" charset="0"/>
                <a:cs typeface="Noto Sans" panose="020B0502040504020204" pitchFamily="34" charset="0"/>
              </a:defRPr>
            </a:lvl4pPr>
            <a:lvl5pPr>
              <a:defRPr sz="1400">
                <a:latin typeface="Noto Sans" panose="020B0502040504020204" pitchFamily="34" charset="0"/>
                <a:ea typeface="Noto Sans" panose="020B0502040504020204" pitchFamily="34" charset="0"/>
                <a:cs typeface="Noto Sans" panose="020B050204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C77EBCC4-7952-1A11-E220-7E09937BA135}"/>
              </a:ext>
            </a:extLst>
          </p:cNvPr>
          <p:cNvSpPr>
            <a:spLocks noGrp="1"/>
          </p:cNvSpPr>
          <p:nvPr>
            <p:ph type="sldNum" sz="quarter" idx="20"/>
          </p:nvPr>
        </p:nvSpPr>
        <p:spPr>
          <a:xfrm>
            <a:off x="9589807" y="6470731"/>
            <a:ext cx="2272706" cy="184259"/>
          </a:xfrm>
          <a:prstGeom prst="rect">
            <a:avLst/>
          </a:prstGeom>
        </p:spPr>
        <p:txBody>
          <a:bodyPr/>
          <a:lstStyle>
            <a:lvl1pPr>
              <a:defRPr>
                <a:latin typeface="Noto Sans" panose="020B0502040504020204" pitchFamily="34" charset="0"/>
                <a:ea typeface="Noto Sans" panose="020B0502040504020204" pitchFamily="34" charset="0"/>
                <a:cs typeface="Noto Sans" panose="020B0502040504020204" pitchFamily="34" charset="0"/>
              </a:defRPr>
            </a:lvl1pPr>
          </a:lstStyle>
          <a:p>
            <a:fld id="{58339581-759F-43B7-B47D-47F906F0E294}" type="slidenum">
              <a:rPr lang="en-US" smtClean="0"/>
              <a:pPr/>
              <a:t>‹#›</a:t>
            </a:fld>
            <a:endParaRPr lang="en-US"/>
          </a:p>
        </p:txBody>
      </p:sp>
      <p:sp>
        <p:nvSpPr>
          <p:cNvPr id="2" name="Content Placeholder 1">
            <a:extLst>
              <a:ext uri="{FF2B5EF4-FFF2-40B4-BE49-F238E27FC236}">
                <a16:creationId xmlns:a16="http://schemas.microsoft.com/office/drawing/2014/main" id="{F388D4BA-7AB8-A994-8149-D88C6B813582}"/>
              </a:ext>
            </a:extLst>
          </p:cNvPr>
          <p:cNvSpPr>
            <a:spLocks noGrp="1"/>
          </p:cNvSpPr>
          <p:nvPr>
            <p:ph idx="21"/>
          </p:nvPr>
        </p:nvSpPr>
        <p:spPr>
          <a:xfrm>
            <a:off x="3396342" y="1371598"/>
            <a:ext cx="2633472" cy="2199817"/>
          </a:xfrm>
        </p:spPr>
        <p:txBody>
          <a:bodyPr>
            <a:normAutofit/>
          </a:bodyPr>
          <a:lstStyle>
            <a:lvl1pPr>
              <a:defRPr sz="1800">
                <a:latin typeface="Noto Sans SemiBold" panose="020B0502040504020204" pitchFamily="34" charset="0"/>
                <a:ea typeface="Noto Sans SemiBold" panose="020B0502040504020204" pitchFamily="34" charset="0"/>
                <a:cs typeface="Noto Sans SemiBold" panose="020B0502040504020204" pitchFamily="34" charset="0"/>
              </a:defRPr>
            </a:lvl1pPr>
            <a:lvl2pPr>
              <a:defRPr sz="1600">
                <a:latin typeface="Noto Sans" panose="020B0502040504020204" pitchFamily="34" charset="0"/>
                <a:ea typeface="Noto Sans" panose="020B0502040504020204" pitchFamily="34" charset="0"/>
                <a:cs typeface="Noto Sans" panose="020B0502040504020204" pitchFamily="34" charset="0"/>
              </a:defRPr>
            </a:lvl2pPr>
            <a:lvl3pPr>
              <a:defRPr sz="1400">
                <a:latin typeface="Noto Sans" panose="020B0502040504020204" pitchFamily="34" charset="0"/>
                <a:ea typeface="Noto Sans" panose="020B0502040504020204" pitchFamily="34" charset="0"/>
                <a:cs typeface="Noto Sans" panose="020B0502040504020204" pitchFamily="34" charset="0"/>
              </a:defRPr>
            </a:lvl3pPr>
            <a:lvl4pPr>
              <a:defRPr sz="1400">
                <a:latin typeface="Noto Sans" panose="020B0502040504020204" pitchFamily="34" charset="0"/>
                <a:ea typeface="Noto Sans" panose="020B0502040504020204" pitchFamily="34" charset="0"/>
                <a:cs typeface="Noto Sans" panose="020B0502040504020204" pitchFamily="34" charset="0"/>
              </a:defRPr>
            </a:lvl4pPr>
            <a:lvl5pPr>
              <a:defRPr sz="1400">
                <a:latin typeface="Noto Sans" panose="020B0502040504020204" pitchFamily="34" charset="0"/>
                <a:ea typeface="Noto Sans" panose="020B0502040504020204" pitchFamily="34" charset="0"/>
                <a:cs typeface="Noto Sans" panose="020B050204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1">
            <a:extLst>
              <a:ext uri="{FF2B5EF4-FFF2-40B4-BE49-F238E27FC236}">
                <a16:creationId xmlns:a16="http://schemas.microsoft.com/office/drawing/2014/main" id="{D8D992E6-D520-AC66-5BC4-E6A07FB98B85}"/>
              </a:ext>
            </a:extLst>
          </p:cNvPr>
          <p:cNvSpPr>
            <a:spLocks noGrp="1"/>
          </p:cNvSpPr>
          <p:nvPr>
            <p:ph idx="22"/>
          </p:nvPr>
        </p:nvSpPr>
        <p:spPr>
          <a:xfrm>
            <a:off x="6157683" y="1371599"/>
            <a:ext cx="2633472" cy="2199817"/>
          </a:xfrm>
        </p:spPr>
        <p:txBody>
          <a:bodyPr>
            <a:normAutofit/>
          </a:bodyPr>
          <a:lstStyle>
            <a:lvl1pPr>
              <a:defRPr sz="1800">
                <a:latin typeface="Noto Sans SemiBold" panose="020B0502040504020204" pitchFamily="34" charset="0"/>
                <a:ea typeface="Noto Sans SemiBold" panose="020B0502040504020204" pitchFamily="34" charset="0"/>
                <a:cs typeface="Noto Sans SemiBold" panose="020B0502040504020204" pitchFamily="34" charset="0"/>
              </a:defRPr>
            </a:lvl1pPr>
            <a:lvl2pPr>
              <a:defRPr sz="1600">
                <a:latin typeface="Noto Sans" panose="020B0502040504020204" pitchFamily="34" charset="0"/>
                <a:ea typeface="Noto Sans" panose="020B0502040504020204" pitchFamily="34" charset="0"/>
                <a:cs typeface="Noto Sans" panose="020B0502040504020204" pitchFamily="34" charset="0"/>
              </a:defRPr>
            </a:lvl2pPr>
            <a:lvl3pPr>
              <a:defRPr sz="1400">
                <a:latin typeface="Noto Sans" panose="020B0502040504020204" pitchFamily="34" charset="0"/>
                <a:ea typeface="Noto Sans" panose="020B0502040504020204" pitchFamily="34" charset="0"/>
                <a:cs typeface="Noto Sans" panose="020B0502040504020204" pitchFamily="34" charset="0"/>
              </a:defRPr>
            </a:lvl3pPr>
            <a:lvl4pPr>
              <a:defRPr sz="1400">
                <a:latin typeface="Noto Sans" panose="020B0502040504020204" pitchFamily="34" charset="0"/>
                <a:ea typeface="Noto Sans" panose="020B0502040504020204" pitchFamily="34" charset="0"/>
                <a:cs typeface="Noto Sans" panose="020B0502040504020204" pitchFamily="34" charset="0"/>
              </a:defRPr>
            </a:lvl4pPr>
            <a:lvl5pPr>
              <a:defRPr sz="1400">
                <a:latin typeface="Noto Sans" panose="020B0502040504020204" pitchFamily="34" charset="0"/>
                <a:ea typeface="Noto Sans" panose="020B0502040504020204" pitchFamily="34" charset="0"/>
                <a:cs typeface="Noto Sans" panose="020B050204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1">
            <a:extLst>
              <a:ext uri="{FF2B5EF4-FFF2-40B4-BE49-F238E27FC236}">
                <a16:creationId xmlns:a16="http://schemas.microsoft.com/office/drawing/2014/main" id="{E4000C00-9C42-50CA-6B8C-DC851326FF9A}"/>
              </a:ext>
            </a:extLst>
          </p:cNvPr>
          <p:cNvSpPr>
            <a:spLocks noGrp="1"/>
          </p:cNvSpPr>
          <p:nvPr>
            <p:ph idx="23"/>
          </p:nvPr>
        </p:nvSpPr>
        <p:spPr>
          <a:xfrm>
            <a:off x="8917994" y="1371597"/>
            <a:ext cx="2633472" cy="2199817"/>
          </a:xfrm>
        </p:spPr>
        <p:txBody>
          <a:bodyPr>
            <a:normAutofit/>
          </a:bodyPr>
          <a:lstStyle>
            <a:lvl1pPr>
              <a:defRPr sz="1800">
                <a:latin typeface="Noto Sans SemiBold" panose="020B0502040504020204" pitchFamily="34" charset="0"/>
                <a:ea typeface="Noto Sans SemiBold" panose="020B0502040504020204" pitchFamily="34" charset="0"/>
                <a:cs typeface="Noto Sans SemiBold" panose="020B0502040504020204" pitchFamily="34" charset="0"/>
              </a:defRPr>
            </a:lvl1pPr>
            <a:lvl2pPr>
              <a:defRPr sz="1600">
                <a:latin typeface="Noto Sans" panose="020B0502040504020204" pitchFamily="34" charset="0"/>
                <a:ea typeface="Noto Sans" panose="020B0502040504020204" pitchFamily="34" charset="0"/>
                <a:cs typeface="Noto Sans" panose="020B0502040504020204" pitchFamily="34" charset="0"/>
              </a:defRPr>
            </a:lvl2pPr>
            <a:lvl3pPr>
              <a:defRPr sz="1400">
                <a:latin typeface="Noto Sans" panose="020B0502040504020204" pitchFamily="34" charset="0"/>
                <a:ea typeface="Noto Sans" panose="020B0502040504020204" pitchFamily="34" charset="0"/>
                <a:cs typeface="Noto Sans" panose="020B0502040504020204" pitchFamily="34" charset="0"/>
              </a:defRPr>
            </a:lvl3pPr>
            <a:lvl4pPr>
              <a:defRPr sz="1400">
                <a:latin typeface="Noto Sans" panose="020B0502040504020204" pitchFamily="34" charset="0"/>
                <a:ea typeface="Noto Sans" panose="020B0502040504020204" pitchFamily="34" charset="0"/>
                <a:cs typeface="Noto Sans" panose="020B0502040504020204" pitchFamily="34" charset="0"/>
              </a:defRPr>
            </a:lvl4pPr>
            <a:lvl5pPr>
              <a:defRPr sz="1400">
                <a:latin typeface="Noto Sans" panose="020B0502040504020204" pitchFamily="34" charset="0"/>
                <a:ea typeface="Noto Sans" panose="020B0502040504020204" pitchFamily="34" charset="0"/>
                <a:cs typeface="Noto Sans" panose="020B050204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1">
            <a:extLst>
              <a:ext uri="{FF2B5EF4-FFF2-40B4-BE49-F238E27FC236}">
                <a16:creationId xmlns:a16="http://schemas.microsoft.com/office/drawing/2014/main" id="{D0F15A48-60C0-6045-672A-582AD6B266F7}"/>
              </a:ext>
            </a:extLst>
          </p:cNvPr>
          <p:cNvSpPr>
            <a:spLocks noGrp="1"/>
          </p:cNvSpPr>
          <p:nvPr>
            <p:ph idx="24"/>
          </p:nvPr>
        </p:nvSpPr>
        <p:spPr>
          <a:xfrm>
            <a:off x="635001" y="3679380"/>
            <a:ext cx="2633472" cy="2199817"/>
          </a:xfrm>
        </p:spPr>
        <p:txBody>
          <a:bodyPr>
            <a:normAutofit/>
          </a:bodyPr>
          <a:lstStyle>
            <a:lvl1pPr>
              <a:defRPr sz="1800">
                <a:latin typeface="Noto Sans SemiBold" panose="020B0502040504020204" pitchFamily="34" charset="0"/>
                <a:ea typeface="Noto Sans SemiBold" panose="020B0502040504020204" pitchFamily="34" charset="0"/>
                <a:cs typeface="Noto Sans SemiBold" panose="020B0502040504020204" pitchFamily="34" charset="0"/>
              </a:defRPr>
            </a:lvl1pPr>
            <a:lvl2pPr>
              <a:defRPr sz="1600">
                <a:latin typeface="Noto Sans" panose="020B0502040504020204" pitchFamily="34" charset="0"/>
                <a:ea typeface="Noto Sans" panose="020B0502040504020204" pitchFamily="34" charset="0"/>
                <a:cs typeface="Noto Sans" panose="020B0502040504020204" pitchFamily="34" charset="0"/>
              </a:defRPr>
            </a:lvl2pPr>
            <a:lvl3pPr>
              <a:defRPr sz="1400">
                <a:latin typeface="Noto Sans" panose="020B0502040504020204" pitchFamily="34" charset="0"/>
                <a:ea typeface="Noto Sans" panose="020B0502040504020204" pitchFamily="34" charset="0"/>
                <a:cs typeface="Noto Sans" panose="020B0502040504020204" pitchFamily="34" charset="0"/>
              </a:defRPr>
            </a:lvl3pPr>
            <a:lvl4pPr>
              <a:defRPr sz="1400">
                <a:latin typeface="Noto Sans" panose="020B0502040504020204" pitchFamily="34" charset="0"/>
                <a:ea typeface="Noto Sans" panose="020B0502040504020204" pitchFamily="34" charset="0"/>
                <a:cs typeface="Noto Sans" panose="020B0502040504020204" pitchFamily="34" charset="0"/>
              </a:defRPr>
            </a:lvl4pPr>
            <a:lvl5pPr>
              <a:defRPr sz="1400">
                <a:latin typeface="Noto Sans" panose="020B0502040504020204" pitchFamily="34" charset="0"/>
                <a:ea typeface="Noto Sans" panose="020B0502040504020204" pitchFamily="34" charset="0"/>
                <a:cs typeface="Noto Sans" panose="020B050204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1">
            <a:extLst>
              <a:ext uri="{FF2B5EF4-FFF2-40B4-BE49-F238E27FC236}">
                <a16:creationId xmlns:a16="http://schemas.microsoft.com/office/drawing/2014/main" id="{4B00FBB8-D1AE-4B73-C869-094F9E581710}"/>
              </a:ext>
            </a:extLst>
          </p:cNvPr>
          <p:cNvSpPr>
            <a:spLocks noGrp="1"/>
          </p:cNvSpPr>
          <p:nvPr>
            <p:ph idx="25"/>
          </p:nvPr>
        </p:nvSpPr>
        <p:spPr>
          <a:xfrm>
            <a:off x="3396342" y="3679380"/>
            <a:ext cx="2633472" cy="2199817"/>
          </a:xfrm>
        </p:spPr>
        <p:txBody>
          <a:bodyPr>
            <a:normAutofit/>
          </a:bodyPr>
          <a:lstStyle>
            <a:lvl1pPr>
              <a:defRPr sz="1800">
                <a:latin typeface="Noto Sans SemiBold" panose="020B0502040504020204" pitchFamily="34" charset="0"/>
                <a:ea typeface="Noto Sans SemiBold" panose="020B0502040504020204" pitchFamily="34" charset="0"/>
                <a:cs typeface="Noto Sans SemiBold" panose="020B0502040504020204" pitchFamily="34" charset="0"/>
              </a:defRPr>
            </a:lvl1pPr>
            <a:lvl2pPr>
              <a:defRPr sz="1600">
                <a:latin typeface="Noto Sans" panose="020B0502040504020204" pitchFamily="34" charset="0"/>
                <a:ea typeface="Noto Sans" panose="020B0502040504020204" pitchFamily="34" charset="0"/>
                <a:cs typeface="Noto Sans" panose="020B0502040504020204" pitchFamily="34" charset="0"/>
              </a:defRPr>
            </a:lvl2pPr>
            <a:lvl3pPr>
              <a:defRPr sz="1400">
                <a:latin typeface="Noto Sans" panose="020B0502040504020204" pitchFamily="34" charset="0"/>
                <a:ea typeface="Noto Sans" panose="020B0502040504020204" pitchFamily="34" charset="0"/>
                <a:cs typeface="Noto Sans" panose="020B0502040504020204" pitchFamily="34" charset="0"/>
              </a:defRPr>
            </a:lvl3pPr>
            <a:lvl4pPr>
              <a:defRPr sz="1400">
                <a:latin typeface="Noto Sans" panose="020B0502040504020204" pitchFamily="34" charset="0"/>
                <a:ea typeface="Noto Sans" panose="020B0502040504020204" pitchFamily="34" charset="0"/>
                <a:cs typeface="Noto Sans" panose="020B0502040504020204" pitchFamily="34" charset="0"/>
              </a:defRPr>
            </a:lvl4pPr>
            <a:lvl5pPr>
              <a:defRPr sz="1400">
                <a:latin typeface="Noto Sans" panose="020B0502040504020204" pitchFamily="34" charset="0"/>
                <a:ea typeface="Noto Sans" panose="020B0502040504020204" pitchFamily="34" charset="0"/>
                <a:cs typeface="Noto Sans" panose="020B050204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
            <a:extLst>
              <a:ext uri="{FF2B5EF4-FFF2-40B4-BE49-F238E27FC236}">
                <a16:creationId xmlns:a16="http://schemas.microsoft.com/office/drawing/2014/main" id="{91DC8F7C-6F01-9578-3DC0-4204E011AFB9}"/>
              </a:ext>
            </a:extLst>
          </p:cNvPr>
          <p:cNvSpPr>
            <a:spLocks noGrp="1"/>
          </p:cNvSpPr>
          <p:nvPr>
            <p:ph idx="26"/>
          </p:nvPr>
        </p:nvSpPr>
        <p:spPr>
          <a:xfrm>
            <a:off x="6157683" y="3679380"/>
            <a:ext cx="2633472" cy="2199817"/>
          </a:xfrm>
        </p:spPr>
        <p:txBody>
          <a:bodyPr>
            <a:normAutofit/>
          </a:bodyPr>
          <a:lstStyle>
            <a:lvl1pPr>
              <a:defRPr sz="1800">
                <a:latin typeface="Noto Sans SemiBold" panose="020B0502040504020204" pitchFamily="34" charset="0"/>
                <a:ea typeface="Noto Sans SemiBold" panose="020B0502040504020204" pitchFamily="34" charset="0"/>
                <a:cs typeface="Noto Sans SemiBold" panose="020B0502040504020204" pitchFamily="34" charset="0"/>
              </a:defRPr>
            </a:lvl1pPr>
            <a:lvl2pPr>
              <a:defRPr sz="1600">
                <a:latin typeface="Noto Sans" panose="020B0502040504020204" pitchFamily="34" charset="0"/>
                <a:ea typeface="Noto Sans" panose="020B0502040504020204" pitchFamily="34" charset="0"/>
                <a:cs typeface="Noto Sans" panose="020B0502040504020204" pitchFamily="34" charset="0"/>
              </a:defRPr>
            </a:lvl2pPr>
            <a:lvl3pPr>
              <a:defRPr sz="1400">
                <a:latin typeface="Noto Sans" panose="020B0502040504020204" pitchFamily="34" charset="0"/>
                <a:ea typeface="Noto Sans" panose="020B0502040504020204" pitchFamily="34" charset="0"/>
                <a:cs typeface="Noto Sans" panose="020B0502040504020204" pitchFamily="34" charset="0"/>
              </a:defRPr>
            </a:lvl3pPr>
            <a:lvl4pPr>
              <a:defRPr sz="1400">
                <a:latin typeface="Noto Sans" panose="020B0502040504020204" pitchFamily="34" charset="0"/>
                <a:ea typeface="Noto Sans" panose="020B0502040504020204" pitchFamily="34" charset="0"/>
                <a:cs typeface="Noto Sans" panose="020B0502040504020204" pitchFamily="34" charset="0"/>
              </a:defRPr>
            </a:lvl4pPr>
            <a:lvl5pPr>
              <a:defRPr sz="1400">
                <a:latin typeface="Noto Sans" panose="020B0502040504020204" pitchFamily="34" charset="0"/>
                <a:ea typeface="Noto Sans" panose="020B0502040504020204" pitchFamily="34" charset="0"/>
                <a:cs typeface="Noto Sans" panose="020B050204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
            <a:extLst>
              <a:ext uri="{FF2B5EF4-FFF2-40B4-BE49-F238E27FC236}">
                <a16:creationId xmlns:a16="http://schemas.microsoft.com/office/drawing/2014/main" id="{CB03988B-E296-5098-F09B-89D5FFFA7136}"/>
              </a:ext>
            </a:extLst>
          </p:cNvPr>
          <p:cNvSpPr>
            <a:spLocks noGrp="1"/>
          </p:cNvSpPr>
          <p:nvPr>
            <p:ph idx="27"/>
          </p:nvPr>
        </p:nvSpPr>
        <p:spPr>
          <a:xfrm>
            <a:off x="8917994" y="3679380"/>
            <a:ext cx="2633472" cy="2199817"/>
          </a:xfrm>
        </p:spPr>
        <p:txBody>
          <a:bodyPr>
            <a:normAutofit/>
          </a:bodyPr>
          <a:lstStyle>
            <a:lvl1pPr>
              <a:defRPr sz="1800">
                <a:latin typeface="Noto Sans SemiBold" panose="020B0502040504020204" pitchFamily="34" charset="0"/>
                <a:ea typeface="Noto Sans SemiBold" panose="020B0502040504020204" pitchFamily="34" charset="0"/>
                <a:cs typeface="Noto Sans SemiBold" panose="020B0502040504020204" pitchFamily="34" charset="0"/>
              </a:defRPr>
            </a:lvl1pPr>
            <a:lvl2pPr>
              <a:defRPr sz="1600">
                <a:latin typeface="Noto Sans" panose="020B0502040504020204" pitchFamily="34" charset="0"/>
                <a:ea typeface="Noto Sans" panose="020B0502040504020204" pitchFamily="34" charset="0"/>
                <a:cs typeface="Noto Sans" panose="020B0502040504020204" pitchFamily="34" charset="0"/>
              </a:defRPr>
            </a:lvl2pPr>
            <a:lvl3pPr>
              <a:defRPr sz="1400">
                <a:latin typeface="Noto Sans" panose="020B0502040504020204" pitchFamily="34" charset="0"/>
                <a:ea typeface="Noto Sans" panose="020B0502040504020204" pitchFamily="34" charset="0"/>
                <a:cs typeface="Noto Sans" panose="020B0502040504020204" pitchFamily="34" charset="0"/>
              </a:defRPr>
            </a:lvl3pPr>
            <a:lvl4pPr>
              <a:defRPr sz="1400">
                <a:latin typeface="Noto Sans" panose="020B0502040504020204" pitchFamily="34" charset="0"/>
                <a:ea typeface="Noto Sans" panose="020B0502040504020204" pitchFamily="34" charset="0"/>
                <a:cs typeface="Noto Sans" panose="020B0502040504020204" pitchFamily="34" charset="0"/>
              </a:defRPr>
            </a:lvl4pPr>
            <a:lvl5pPr>
              <a:defRPr sz="1400">
                <a:latin typeface="Noto Sans" panose="020B0502040504020204" pitchFamily="34" charset="0"/>
                <a:ea typeface="Noto Sans" panose="020B0502040504020204" pitchFamily="34" charset="0"/>
                <a:cs typeface="Noto Sans" panose="020B050204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70820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B55C7F1-ECB9-E7D7-F888-DA2D215167EA}"/>
              </a:ext>
              <a:ext uri="{C183D7F6-B498-43B3-948B-1728B52AA6E4}">
                <adec:decorative xmlns:adec="http://schemas.microsoft.com/office/drawing/2017/decorative" val="1"/>
              </a:ext>
            </a:extLst>
          </p:cNvPr>
          <p:cNvSpPr/>
          <p:nvPr userDrawn="1"/>
        </p:nvSpPr>
        <p:spPr>
          <a:xfrm>
            <a:off x="342900" y="3810000"/>
            <a:ext cx="11552271" cy="28449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2" name="Title 1">
            <a:extLst>
              <a:ext uri="{FF2B5EF4-FFF2-40B4-BE49-F238E27FC236}">
                <a16:creationId xmlns:a16="http://schemas.microsoft.com/office/drawing/2014/main" id="{30FFEA5C-C1D1-0083-0B83-7DD95A43F9AD}"/>
              </a:ext>
            </a:extLst>
          </p:cNvPr>
          <p:cNvSpPr>
            <a:spLocks noGrp="1"/>
          </p:cNvSpPr>
          <p:nvPr>
            <p:ph type="title" hasCustomPrompt="1"/>
          </p:nvPr>
        </p:nvSpPr>
        <p:spPr/>
        <p:txBody>
          <a:bodyPr/>
          <a:lstStyle>
            <a:lvl1pPr>
              <a:defRPr sz="3200">
                <a:latin typeface="Noto Sans ExtraBold" panose="020B0502040504020204" pitchFamily="34" charset="0"/>
                <a:ea typeface="Noto Sans ExtraBold" panose="020B0502040504020204" pitchFamily="34" charset="0"/>
                <a:cs typeface="Noto Sans ExtraBold" panose="020B0502040504020204" pitchFamily="34" charset="0"/>
              </a:defRPr>
            </a:lvl1pPr>
          </a:lstStyle>
          <a:p>
            <a:r>
              <a:rPr lang="en-US"/>
              <a:t>Thank you</a:t>
            </a:r>
          </a:p>
        </p:txBody>
      </p:sp>
      <p:sp>
        <p:nvSpPr>
          <p:cNvPr id="7" name="Content Placeholder 6">
            <a:extLst>
              <a:ext uri="{FF2B5EF4-FFF2-40B4-BE49-F238E27FC236}">
                <a16:creationId xmlns:a16="http://schemas.microsoft.com/office/drawing/2014/main" id="{9F4195ED-F9A4-8178-6F12-2E51302C2A3F}"/>
              </a:ext>
            </a:extLst>
          </p:cNvPr>
          <p:cNvSpPr>
            <a:spLocks noGrp="1"/>
          </p:cNvSpPr>
          <p:nvPr>
            <p:ph sz="quarter" idx="11" hasCustomPrompt="1"/>
          </p:nvPr>
        </p:nvSpPr>
        <p:spPr>
          <a:xfrm>
            <a:off x="692151" y="3971018"/>
            <a:ext cx="8084238" cy="2640080"/>
          </a:xfrm>
        </p:spPr>
        <p:txBody>
          <a:bodyPr/>
          <a:lstStyle>
            <a:lvl1pPr marL="0" indent="0">
              <a:lnSpc>
                <a:spcPct val="130000"/>
              </a:lnSpc>
              <a:spcBef>
                <a:spcPts val="0"/>
              </a:spcBef>
              <a:buFont typeface="Arial" panose="020B0604020202020204" pitchFamily="34" charset="0"/>
              <a:buNone/>
              <a:defRPr sz="2000">
                <a:solidFill>
                  <a:schemeClr val="bg1"/>
                </a:solidFill>
                <a:latin typeface="Noto Sans" panose="020B0502040504020204" pitchFamily="34" charset="0"/>
                <a:ea typeface="Noto Sans" panose="020B0502040504020204" pitchFamily="34" charset="0"/>
                <a:cs typeface="Noto Sans" panose="020B0502040504020204" pitchFamily="34" charset="0"/>
              </a:defRPr>
            </a:lvl1pPr>
          </a:lstStyle>
          <a:p>
            <a:pPr lvl="0"/>
            <a:r>
              <a:rPr lang="en-US"/>
              <a:t>Click or tap here to enter Division name</a:t>
            </a:r>
            <a:br>
              <a:rPr lang="en-US"/>
            </a:br>
            <a:r>
              <a:rPr lang="en-US"/>
              <a:t>Click or tap here to enter Program name</a:t>
            </a:r>
            <a:br>
              <a:rPr lang="en-US"/>
            </a:br>
            <a:r>
              <a:rPr lang="en-US"/>
              <a:t>Click or tap here to enter Program address</a:t>
            </a:r>
            <a:br>
              <a:rPr lang="en-US"/>
            </a:br>
            <a:r>
              <a:rPr lang="en-US"/>
              <a:t>Click or tap here to enter Program City, State and ZIP code</a:t>
            </a:r>
            <a:br>
              <a:rPr lang="en-US"/>
            </a:br>
            <a:r>
              <a:rPr lang="en-US"/>
              <a:t>Click or tap here to enter Program phone number</a:t>
            </a:r>
            <a:br>
              <a:rPr lang="en-US"/>
            </a:br>
            <a:r>
              <a:rPr lang="en-US"/>
              <a:t>Click or tap here to enter Program website</a:t>
            </a:r>
          </a:p>
        </p:txBody>
      </p:sp>
      <p:sp>
        <p:nvSpPr>
          <p:cNvPr id="4" name="Slide Number Placeholder 3">
            <a:extLst>
              <a:ext uri="{FF2B5EF4-FFF2-40B4-BE49-F238E27FC236}">
                <a16:creationId xmlns:a16="http://schemas.microsoft.com/office/drawing/2014/main" id="{85C90BB4-972C-ECB2-D7D2-EC33949EF74B}"/>
              </a:ext>
            </a:extLst>
          </p:cNvPr>
          <p:cNvSpPr>
            <a:spLocks noGrp="1"/>
          </p:cNvSpPr>
          <p:nvPr>
            <p:ph type="sldNum" sz="quarter" idx="12"/>
          </p:nvPr>
        </p:nvSpPr>
        <p:spPr>
          <a:xfrm>
            <a:off x="9408976" y="7209144"/>
            <a:ext cx="2272706" cy="184259"/>
          </a:xfrm>
          <a:prstGeom prst="rect">
            <a:avLst/>
          </a:prstGeom>
        </p:spPr>
        <p:txBody>
          <a:bodyPr/>
          <a:lstStyle/>
          <a:p>
            <a:fld id="{58339581-759F-43B7-B47D-47F906F0E294}" type="slidenum">
              <a:rPr lang="en-US" smtClean="0"/>
              <a:pPr/>
              <a:t>‹#›</a:t>
            </a:fld>
            <a:endParaRPr lang="en-US"/>
          </a:p>
        </p:txBody>
      </p:sp>
      <p:sp>
        <p:nvSpPr>
          <p:cNvPr id="8" name="Text Placeholder 7">
            <a:extLst>
              <a:ext uri="{FF2B5EF4-FFF2-40B4-BE49-F238E27FC236}">
                <a16:creationId xmlns:a16="http://schemas.microsoft.com/office/drawing/2014/main" id="{DBEE8A98-25DD-3096-9994-FA4DB605B379}"/>
              </a:ext>
            </a:extLst>
          </p:cNvPr>
          <p:cNvSpPr>
            <a:spLocks noGrp="1"/>
          </p:cNvSpPr>
          <p:nvPr>
            <p:ph type="body" sz="quarter" idx="13" hasCustomPrompt="1"/>
          </p:nvPr>
        </p:nvSpPr>
        <p:spPr>
          <a:xfrm>
            <a:off x="635000" y="1552452"/>
            <a:ext cx="10922000" cy="1505071"/>
          </a:xfrm>
        </p:spPr>
        <p:txBody>
          <a:bodyPr/>
          <a:lstStyle>
            <a:lvl1pPr marL="0" indent="0">
              <a:lnSpc>
                <a:spcPct val="130000"/>
              </a:lnSpc>
              <a:buNone/>
              <a:defRPr sz="2200">
                <a:latin typeface="Noto Sans Medium" panose="020B0502040504020204" pitchFamily="34" charset="0"/>
                <a:ea typeface="Noto Sans Medium" panose="020B0502040504020204" pitchFamily="34" charset="0"/>
                <a:cs typeface="Noto Sans Medium" panose="020B0502040504020204" pitchFamily="34" charset="0"/>
              </a:defRPr>
            </a:lvl1pPr>
          </a:lstStyle>
          <a:p>
            <a:pPr lvl="0"/>
            <a:r>
              <a:rPr lang="en-US"/>
              <a:t>You can get this document in other languages, large print, braille or a format you prefer free of charge. Contact [Program Contact name] at [email] or [phone number] (voice/text). We accept all relay calls.</a:t>
            </a:r>
          </a:p>
        </p:txBody>
      </p:sp>
      <p:pic>
        <p:nvPicPr>
          <p:cNvPr id="11" name="Picture 10">
            <a:extLst>
              <a:ext uri="{FF2B5EF4-FFF2-40B4-BE49-F238E27FC236}">
                <a16:creationId xmlns:a16="http://schemas.microsoft.com/office/drawing/2014/main" id="{1C0273A1-20F2-882E-09A5-70CAB5768D9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267947" y="4366511"/>
            <a:ext cx="2289053" cy="1543275"/>
          </a:xfrm>
          <a:prstGeom prst="rect">
            <a:avLst/>
          </a:prstGeom>
        </p:spPr>
      </p:pic>
      <p:sp>
        <p:nvSpPr>
          <p:cNvPr id="12" name="Rectangle 11">
            <a:extLst>
              <a:ext uri="{FF2B5EF4-FFF2-40B4-BE49-F238E27FC236}">
                <a16:creationId xmlns:a16="http://schemas.microsoft.com/office/drawing/2014/main" id="{EF79CD0D-0D31-9FC8-8E40-0886DB2AA5B4}"/>
              </a:ext>
              <a:ext uri="{C183D7F6-B498-43B3-948B-1728B52AA6E4}">
                <adec:decorative xmlns:adec="http://schemas.microsoft.com/office/drawing/2017/decorative" val="1"/>
              </a:ext>
            </a:extLst>
          </p:cNvPr>
          <p:cNvSpPr/>
          <p:nvPr userDrawn="1"/>
        </p:nvSpPr>
        <p:spPr bwMode="auto">
          <a:xfrm flipV="1">
            <a:off x="342899" y="3473945"/>
            <a:ext cx="11552271" cy="78473"/>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14" name="Rectangle 13">
            <a:extLst>
              <a:ext uri="{FF2B5EF4-FFF2-40B4-BE49-F238E27FC236}">
                <a16:creationId xmlns:a16="http://schemas.microsoft.com/office/drawing/2014/main" id="{19366F90-17AB-0C8A-2E96-6260EC4FB70B}"/>
              </a:ext>
              <a:ext uri="{C183D7F6-B498-43B3-948B-1728B52AA6E4}">
                <adec:decorative xmlns:adec="http://schemas.microsoft.com/office/drawing/2017/decorative" val="1"/>
              </a:ext>
            </a:extLst>
          </p:cNvPr>
          <p:cNvSpPr/>
          <p:nvPr userDrawn="1"/>
        </p:nvSpPr>
        <p:spPr>
          <a:xfrm>
            <a:off x="342900" y="3597049"/>
            <a:ext cx="11552271" cy="1712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Tree>
    <p:extLst>
      <p:ext uri="{BB962C8B-B14F-4D97-AF65-F5344CB8AC3E}">
        <p14:creationId xmlns:p14="http://schemas.microsoft.com/office/powerpoint/2010/main" val="13396808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B55C7F1-ECB9-E7D7-F888-DA2D215167E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342899" y="3823905"/>
            <a:ext cx="11552271" cy="28449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 name="Slide Number Placeholder 3">
            <a:extLst>
              <a:ext uri="{FF2B5EF4-FFF2-40B4-BE49-F238E27FC236}">
                <a16:creationId xmlns:a16="http://schemas.microsoft.com/office/drawing/2014/main" id="{85C90BB4-972C-ECB2-D7D2-EC33949EF74B}"/>
              </a:ext>
            </a:extLst>
          </p:cNvPr>
          <p:cNvSpPr>
            <a:spLocks noGrp="1"/>
          </p:cNvSpPr>
          <p:nvPr>
            <p:ph type="sldNum" sz="quarter" idx="12"/>
          </p:nvPr>
        </p:nvSpPr>
        <p:spPr>
          <a:xfrm>
            <a:off x="9408976" y="7209144"/>
            <a:ext cx="2272706" cy="184259"/>
          </a:xfrm>
          <a:prstGeom prst="rect">
            <a:avLst/>
          </a:prstGeom>
        </p:spPr>
        <p:txBody>
          <a:bodyPr/>
          <a:lstStyle/>
          <a:p>
            <a:fld id="{58339581-759F-43B7-B47D-47F906F0E294}" type="slidenum">
              <a:rPr lang="en-US" smtClean="0"/>
              <a:pPr/>
              <a:t>‹#›</a:t>
            </a:fld>
            <a:endParaRPr lang="en-US"/>
          </a:p>
        </p:txBody>
      </p:sp>
      <p:sp>
        <p:nvSpPr>
          <p:cNvPr id="12" name="Rectangle 11">
            <a:extLst>
              <a:ext uri="{FF2B5EF4-FFF2-40B4-BE49-F238E27FC236}">
                <a16:creationId xmlns:a16="http://schemas.microsoft.com/office/drawing/2014/main" id="{EF79CD0D-0D31-9FC8-8E40-0886DB2AA5B4}"/>
              </a:ext>
              <a:ext uri="{C183D7F6-B498-43B3-948B-1728B52AA6E4}">
                <adec:decorative xmlns:adec="http://schemas.microsoft.com/office/drawing/2017/decorative" val="1"/>
              </a:ext>
            </a:extLst>
          </p:cNvPr>
          <p:cNvSpPr/>
          <p:nvPr userDrawn="1"/>
        </p:nvSpPr>
        <p:spPr bwMode="auto">
          <a:xfrm flipV="1">
            <a:off x="342899" y="3473945"/>
            <a:ext cx="11552271" cy="78473"/>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14" name="Rectangle 13">
            <a:extLst>
              <a:ext uri="{FF2B5EF4-FFF2-40B4-BE49-F238E27FC236}">
                <a16:creationId xmlns:a16="http://schemas.microsoft.com/office/drawing/2014/main" id="{19366F90-17AB-0C8A-2E96-6260EC4FB70B}"/>
              </a:ext>
              <a:ext uri="{C183D7F6-B498-43B3-948B-1728B52AA6E4}">
                <adec:decorative xmlns:adec="http://schemas.microsoft.com/office/drawing/2017/decorative" val="1"/>
              </a:ext>
            </a:extLst>
          </p:cNvPr>
          <p:cNvSpPr/>
          <p:nvPr userDrawn="1"/>
        </p:nvSpPr>
        <p:spPr>
          <a:xfrm>
            <a:off x="342900" y="3597049"/>
            <a:ext cx="11552271" cy="1712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pic>
        <p:nvPicPr>
          <p:cNvPr id="3" name="Picture 2" descr="Oregon Department of Human Services logo.">
            <a:extLst>
              <a:ext uri="{FF2B5EF4-FFF2-40B4-BE49-F238E27FC236}">
                <a16:creationId xmlns:a16="http://schemas.microsoft.com/office/drawing/2014/main" id="{1AF03593-7639-11A9-9F2E-CF038C4733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22872" y="4415425"/>
            <a:ext cx="2746254" cy="1853188"/>
          </a:xfrm>
          <a:prstGeom prst="rect">
            <a:avLst/>
          </a:prstGeom>
        </p:spPr>
      </p:pic>
      <p:sp>
        <p:nvSpPr>
          <p:cNvPr id="6" name="Slide Number Placeholder 2">
            <a:extLst>
              <a:ext uri="{FF2B5EF4-FFF2-40B4-BE49-F238E27FC236}">
                <a16:creationId xmlns:a16="http://schemas.microsoft.com/office/drawing/2014/main" id="{077B539A-DEB3-D174-278D-5421B40B34E8}"/>
              </a:ext>
            </a:extLst>
          </p:cNvPr>
          <p:cNvSpPr txBox="1">
            <a:spLocks/>
          </p:cNvSpPr>
          <p:nvPr userDrawn="1"/>
        </p:nvSpPr>
        <p:spPr>
          <a:xfrm>
            <a:off x="9589807" y="6470731"/>
            <a:ext cx="2272706" cy="184259"/>
          </a:xfrm>
          <a:prstGeom prst="rect">
            <a:avLst/>
          </a:prstGeom>
        </p:spPr>
        <p:txBody>
          <a:bodyPr anchor="ctr"/>
          <a:lstStyle>
            <a:defPPr>
              <a:defRPr lang="en-US"/>
            </a:defPPr>
            <a:lvl1pPr marL="0" algn="r" defTabSz="914400" rtl="0" eaLnBrk="1" latinLnBrk="0" hangingPunct="1">
              <a:defRPr sz="140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8339581-759F-43B7-B47D-47F906F0E294}"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3475570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Option 1">
    <p:bg>
      <p:bgPr>
        <a:solidFill>
          <a:schemeClr val="bg1"/>
        </a:solidFill>
        <a:effectLst/>
      </p:bgPr>
    </p:bg>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36FD5649-EFD0-4143-B2F7-F53BD0B94110}"/>
              </a:ext>
            </a:extLst>
          </p:cNvPr>
          <p:cNvSpPr>
            <a:spLocks noGrp="1" noRot="1" noMove="1" noResize="1" noEditPoints="1" noAdjustHandles="1" noChangeArrowheads="1" noChangeShapeType="1"/>
          </p:cNvSpPr>
          <p:nvPr>
            <p:ph type="body" sz="quarter" idx="13" hasCustomPrompt="1"/>
          </p:nvPr>
        </p:nvSpPr>
        <p:spPr>
          <a:xfrm>
            <a:off x="7703804" y="1406912"/>
            <a:ext cx="3516312" cy="412465"/>
          </a:xfrm>
        </p:spPr>
        <p:txBody>
          <a:bodyPr anchor="ctr">
            <a:normAutofit/>
          </a:bodyPr>
          <a:lstStyle>
            <a:lvl1pPr marL="0" indent="0" algn="r">
              <a:buNone/>
              <a:defRPr sz="1800" b="1">
                <a:solidFill>
                  <a:schemeClr val="tx1"/>
                </a:solidFill>
              </a:defRPr>
            </a:lvl1pPr>
          </a:lstStyle>
          <a:p>
            <a:pPr lvl="0"/>
            <a:r>
              <a:rPr lang="en-US"/>
              <a:t>Insert date</a:t>
            </a:r>
          </a:p>
        </p:txBody>
      </p:sp>
      <p:sp>
        <p:nvSpPr>
          <p:cNvPr id="14" name="Rectangle 13">
            <a:extLst>
              <a:ext uri="{FF2B5EF4-FFF2-40B4-BE49-F238E27FC236}">
                <a16:creationId xmlns:a16="http://schemas.microsoft.com/office/drawing/2014/main" id="{8556A702-FFD4-0FF6-B226-426189D70DC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auto">
          <a:xfrm>
            <a:off x="946484" y="1406912"/>
            <a:ext cx="10299032" cy="68344"/>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16" name="Rectangle 15">
            <a:extLst>
              <a:ext uri="{FF2B5EF4-FFF2-40B4-BE49-F238E27FC236}">
                <a16:creationId xmlns:a16="http://schemas.microsoft.com/office/drawing/2014/main" id="{D2C18A6C-66C4-F8A0-D074-14C521219AE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auto">
          <a:xfrm>
            <a:off x="946484" y="374650"/>
            <a:ext cx="10299032" cy="96391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7" name="Slide Number Placeholder 2">
            <a:extLst>
              <a:ext uri="{FF2B5EF4-FFF2-40B4-BE49-F238E27FC236}">
                <a16:creationId xmlns:a16="http://schemas.microsoft.com/office/drawing/2014/main" id="{FE8B8164-E8E6-F0B4-11BF-01E90F52D5A8}"/>
              </a:ext>
            </a:extLst>
          </p:cNvPr>
          <p:cNvSpPr>
            <a:spLocks noGrp="1"/>
          </p:cNvSpPr>
          <p:nvPr>
            <p:ph type="sldNum" sz="quarter" idx="10"/>
          </p:nvPr>
        </p:nvSpPr>
        <p:spPr>
          <a:xfrm>
            <a:off x="9589807" y="6470731"/>
            <a:ext cx="2272706" cy="184259"/>
          </a:xfrm>
          <a:prstGeom prst="rect">
            <a:avLst/>
          </a:prstGeom>
        </p:spPr>
        <p:txBody>
          <a:bodyPr/>
          <a:lstStyle/>
          <a:p>
            <a:fld id="{58339581-759F-43B7-B47D-47F906F0E294}" type="slidenum">
              <a:rPr lang="en-US" smtClean="0"/>
              <a:pPr/>
              <a:t>‹#›</a:t>
            </a:fld>
            <a:endParaRPr lang="en-US"/>
          </a:p>
        </p:txBody>
      </p:sp>
      <p:sp>
        <p:nvSpPr>
          <p:cNvPr id="41" name="Title 40">
            <a:extLst>
              <a:ext uri="{FF2B5EF4-FFF2-40B4-BE49-F238E27FC236}">
                <a16:creationId xmlns:a16="http://schemas.microsoft.com/office/drawing/2014/main" id="{B9CD8308-006E-8CE1-A651-59FA2599A84E}"/>
              </a:ext>
            </a:extLst>
          </p:cNvPr>
          <p:cNvSpPr>
            <a:spLocks noGrp="1"/>
          </p:cNvSpPr>
          <p:nvPr>
            <p:ph type="title" hasCustomPrompt="1"/>
          </p:nvPr>
        </p:nvSpPr>
        <p:spPr>
          <a:xfrm>
            <a:off x="940513" y="4231158"/>
            <a:ext cx="10299032" cy="825500"/>
          </a:xfrm>
        </p:spPr>
        <p:txBody>
          <a:bodyPr/>
          <a:lstStyle>
            <a:lvl1pPr>
              <a:defRPr/>
            </a:lvl1pPr>
          </a:lstStyle>
          <a:p>
            <a:r>
              <a:rPr lang="en-US"/>
              <a:t>Click to add title</a:t>
            </a:r>
          </a:p>
        </p:txBody>
      </p:sp>
      <p:sp>
        <p:nvSpPr>
          <p:cNvPr id="42" name="Subtitle 2">
            <a:extLst>
              <a:ext uri="{FF2B5EF4-FFF2-40B4-BE49-F238E27FC236}">
                <a16:creationId xmlns:a16="http://schemas.microsoft.com/office/drawing/2014/main" id="{B1EA3A05-E4CF-DC3F-FFF1-B860556B38D9}"/>
              </a:ext>
            </a:extLst>
          </p:cNvPr>
          <p:cNvSpPr>
            <a:spLocks noGrp="1"/>
          </p:cNvSpPr>
          <p:nvPr>
            <p:ph type="subTitle" idx="1" hasCustomPrompt="1"/>
          </p:nvPr>
        </p:nvSpPr>
        <p:spPr>
          <a:xfrm>
            <a:off x="940513" y="5157372"/>
            <a:ext cx="9080500" cy="1517032"/>
          </a:xfrm>
        </p:spPr>
        <p:txBody>
          <a:bodyPr>
            <a:normAutofit/>
          </a:bodyPr>
          <a:lstStyle>
            <a:lvl1pPr marL="0" indent="0" algn="l">
              <a:lnSpc>
                <a:spcPct val="100000"/>
              </a:lnSpc>
              <a:spcBef>
                <a:spcPts val="0"/>
              </a:spcBef>
              <a:buNone/>
              <a:defRPr sz="2000" b="0" baseline="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name, Title</a:t>
            </a:r>
            <a:br>
              <a:rPr lang="en-US"/>
            </a:br>
            <a:r>
              <a:rPr lang="en-US"/>
              <a:t>Presentation name, Title</a:t>
            </a:r>
            <a:br>
              <a:rPr lang="en-US"/>
            </a:br>
            <a:r>
              <a:rPr lang="en-US"/>
              <a:t>Presentation name, Title</a:t>
            </a:r>
          </a:p>
          <a:p>
            <a:endParaRPr lang="en-US"/>
          </a:p>
        </p:txBody>
      </p:sp>
      <p:sp>
        <p:nvSpPr>
          <p:cNvPr id="3" name="Picture Placeholder 2">
            <a:extLst>
              <a:ext uri="{FF2B5EF4-FFF2-40B4-BE49-F238E27FC236}">
                <a16:creationId xmlns:a16="http://schemas.microsoft.com/office/drawing/2014/main" id="{CDDD9ABA-8EC6-B82F-C330-FA1A3A032980}"/>
              </a:ext>
            </a:extLst>
          </p:cNvPr>
          <p:cNvSpPr>
            <a:spLocks noGrp="1"/>
          </p:cNvSpPr>
          <p:nvPr>
            <p:ph type="pic" sz="quarter" idx="14"/>
          </p:nvPr>
        </p:nvSpPr>
        <p:spPr>
          <a:xfrm>
            <a:off x="960482" y="1998615"/>
            <a:ext cx="10279063" cy="2006600"/>
          </a:xfrm>
        </p:spPr>
        <p:txBody>
          <a:bodyPr/>
          <a:lstStyle/>
          <a:p>
            <a:r>
              <a:rPr lang="en-US"/>
              <a:t>Click icon to add picture</a:t>
            </a:r>
          </a:p>
        </p:txBody>
      </p:sp>
    </p:spTree>
    <p:extLst>
      <p:ext uri="{BB962C8B-B14F-4D97-AF65-F5344CB8AC3E}">
        <p14:creationId xmlns:p14="http://schemas.microsoft.com/office/powerpoint/2010/main" val="2101741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Option 2">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5F09229-F34D-1368-139B-76F88DD6CF94}"/>
              </a:ext>
            </a:extLst>
          </p:cNvPr>
          <p:cNvSpPr>
            <a:spLocks noGrp="1"/>
          </p:cNvSpPr>
          <p:nvPr>
            <p:ph type="sldNum" sz="quarter" idx="10"/>
          </p:nvPr>
        </p:nvSpPr>
        <p:spPr>
          <a:xfrm>
            <a:off x="9589807" y="6470731"/>
            <a:ext cx="2272706" cy="184259"/>
          </a:xfrm>
          <a:prstGeom prst="rect">
            <a:avLst/>
          </a:prstGeom>
        </p:spPr>
        <p:txBody>
          <a:bodyPr/>
          <a:lstStyle/>
          <a:p>
            <a:fld id="{58339581-759F-43B7-B47D-47F906F0E294}" type="slidenum">
              <a:rPr lang="en-US" smtClean="0"/>
              <a:pPr/>
              <a:t>‹#›</a:t>
            </a:fld>
            <a:endParaRPr lang="en-US"/>
          </a:p>
        </p:txBody>
      </p:sp>
      <p:sp>
        <p:nvSpPr>
          <p:cNvPr id="10" name="Rectangle 9">
            <a:extLst>
              <a:ext uri="{FF2B5EF4-FFF2-40B4-BE49-F238E27FC236}">
                <a16:creationId xmlns:a16="http://schemas.microsoft.com/office/drawing/2014/main" id="{87B773A6-834C-13A8-DFE1-2FF9A40DAAC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1" y="1"/>
            <a:ext cx="673768" cy="292367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11" name="Rectangle 10">
            <a:extLst>
              <a:ext uri="{FF2B5EF4-FFF2-40B4-BE49-F238E27FC236}">
                <a16:creationId xmlns:a16="http://schemas.microsoft.com/office/drawing/2014/main" id="{01EB7F74-8C69-FF09-2D17-A4120C7F3ED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1053183" y="1"/>
            <a:ext cx="11138816" cy="29236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15" name="Rectangle 14">
            <a:extLst>
              <a:ext uri="{FF2B5EF4-FFF2-40B4-BE49-F238E27FC236}">
                <a16:creationId xmlns:a16="http://schemas.microsoft.com/office/drawing/2014/main" id="{73E2A7E5-2B01-820B-34E2-4B2E0C185E5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704272" y="1"/>
            <a:ext cx="318408" cy="29236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pic>
        <p:nvPicPr>
          <p:cNvPr id="16" name="Picture 15" descr="Oregon Department of Human Servies logo.">
            <a:extLst>
              <a:ext uri="{FF2B5EF4-FFF2-40B4-BE49-F238E27FC236}">
                <a16:creationId xmlns:a16="http://schemas.microsoft.com/office/drawing/2014/main" id="{D05467D1-0D09-47A5-9F25-39F21816180A}"/>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7128612" y="533583"/>
            <a:ext cx="4359116" cy="728940"/>
          </a:xfrm>
          <a:prstGeom prst="rect">
            <a:avLst/>
          </a:prstGeom>
        </p:spPr>
      </p:pic>
      <p:sp>
        <p:nvSpPr>
          <p:cNvPr id="19" name="Title 40">
            <a:extLst>
              <a:ext uri="{FF2B5EF4-FFF2-40B4-BE49-F238E27FC236}">
                <a16:creationId xmlns:a16="http://schemas.microsoft.com/office/drawing/2014/main" id="{7F592F0F-7493-85A6-88B0-CFA22BAEA87D}"/>
              </a:ext>
            </a:extLst>
          </p:cNvPr>
          <p:cNvSpPr>
            <a:spLocks noGrp="1"/>
          </p:cNvSpPr>
          <p:nvPr>
            <p:ph type="title" hasCustomPrompt="1"/>
          </p:nvPr>
        </p:nvSpPr>
        <p:spPr>
          <a:xfrm>
            <a:off x="940513" y="3567259"/>
            <a:ext cx="10922000" cy="825500"/>
          </a:xfrm>
        </p:spPr>
        <p:txBody>
          <a:bodyPr/>
          <a:lstStyle>
            <a:lvl1pPr>
              <a:defRPr/>
            </a:lvl1pPr>
          </a:lstStyle>
          <a:p>
            <a:r>
              <a:rPr lang="en-US"/>
              <a:t>Click to add title</a:t>
            </a:r>
          </a:p>
        </p:txBody>
      </p:sp>
      <p:sp>
        <p:nvSpPr>
          <p:cNvPr id="20" name="Subtitle 2">
            <a:extLst>
              <a:ext uri="{FF2B5EF4-FFF2-40B4-BE49-F238E27FC236}">
                <a16:creationId xmlns:a16="http://schemas.microsoft.com/office/drawing/2014/main" id="{F564520A-6792-5EAF-7686-FBCAE3E2658A}"/>
              </a:ext>
            </a:extLst>
          </p:cNvPr>
          <p:cNvSpPr>
            <a:spLocks noGrp="1"/>
          </p:cNvSpPr>
          <p:nvPr>
            <p:ph type="subTitle" idx="1" hasCustomPrompt="1"/>
          </p:nvPr>
        </p:nvSpPr>
        <p:spPr>
          <a:xfrm>
            <a:off x="940513" y="4543690"/>
            <a:ext cx="9080500" cy="1637654"/>
          </a:xfrm>
        </p:spPr>
        <p:txBody>
          <a:bodyPr>
            <a:normAutofit/>
          </a:bodyPr>
          <a:lstStyle>
            <a:lvl1pPr marL="0" indent="0" algn="l">
              <a:lnSpc>
                <a:spcPct val="100000"/>
              </a:lnSpc>
              <a:spcBef>
                <a:spcPts val="0"/>
              </a:spcBef>
              <a:buNone/>
              <a:defRPr sz="2000" b="0" baseline="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name, Title</a:t>
            </a:r>
            <a:br>
              <a:rPr lang="en-US"/>
            </a:br>
            <a:r>
              <a:rPr lang="en-US"/>
              <a:t>Presentation name, Title</a:t>
            </a:r>
            <a:br>
              <a:rPr lang="en-US"/>
            </a:br>
            <a:r>
              <a:rPr lang="en-US"/>
              <a:t>Presentation name, Title</a:t>
            </a:r>
          </a:p>
          <a:p>
            <a:endParaRPr lang="en-US"/>
          </a:p>
          <a:p>
            <a:r>
              <a:rPr lang="en-US"/>
              <a:t>Month 00, 0000</a:t>
            </a:r>
          </a:p>
          <a:p>
            <a:endParaRPr lang="en-US"/>
          </a:p>
        </p:txBody>
      </p:sp>
    </p:spTree>
    <p:extLst>
      <p:ext uri="{BB962C8B-B14F-4D97-AF65-F5344CB8AC3E}">
        <p14:creationId xmlns:p14="http://schemas.microsoft.com/office/powerpoint/2010/main" val="3396714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1">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000588D3-234E-03C3-AE87-F83664AD981B}"/>
              </a:ext>
            </a:extLst>
          </p:cNvPr>
          <p:cNvSpPr>
            <a:spLocks noGrp="1"/>
          </p:cNvSpPr>
          <p:nvPr>
            <p:ph type="pic" sz="quarter" idx="11" hasCustomPrompt="1"/>
          </p:nvPr>
        </p:nvSpPr>
        <p:spPr>
          <a:xfrm>
            <a:off x="7512051" y="0"/>
            <a:ext cx="4679950" cy="6813174"/>
          </a:xfrm>
        </p:spPr>
        <p:txBody>
          <a:bodyPr/>
          <a:lstStyle>
            <a:lvl1pPr>
              <a:defRPr/>
            </a:lvl1pPr>
          </a:lstStyle>
          <a:p>
            <a:r>
              <a:rPr lang="en-US"/>
              <a:t>Insert picture</a:t>
            </a:r>
          </a:p>
        </p:txBody>
      </p:sp>
      <p:cxnSp>
        <p:nvCxnSpPr>
          <p:cNvPr id="3" name="Straight Connector 2">
            <a:extLst>
              <a:ext uri="{FF2B5EF4-FFF2-40B4-BE49-F238E27FC236}">
                <a16:creationId xmlns:a16="http://schemas.microsoft.com/office/drawing/2014/main" id="{0892A3BD-5CC2-1D58-93FF-D150D87EF644}"/>
              </a:ext>
              <a:ext uri="{C183D7F6-B498-43B3-948B-1728B52AA6E4}">
                <adec:decorative xmlns:adec="http://schemas.microsoft.com/office/drawing/2017/decorative" val="1"/>
              </a:ext>
            </a:extLst>
          </p:cNvPr>
          <p:cNvCxnSpPr/>
          <p:nvPr userDrawn="1"/>
        </p:nvCxnSpPr>
        <p:spPr>
          <a:xfrm>
            <a:off x="918629" y="1609608"/>
            <a:ext cx="5845054"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5B3F4FB8-A032-F0AD-12EE-E599C92FFB0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1" y="6061181"/>
            <a:ext cx="12192001" cy="7968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pic>
        <p:nvPicPr>
          <p:cNvPr id="9" name="Picture 8" descr="Oregon Department of Human Servies logo.">
            <a:extLst>
              <a:ext uri="{FF2B5EF4-FFF2-40B4-BE49-F238E27FC236}">
                <a16:creationId xmlns:a16="http://schemas.microsoft.com/office/drawing/2014/main" id="{C8DC37F4-F78E-B5BC-5AA6-5E61B0672B7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918629" y="6302435"/>
            <a:ext cx="2199890" cy="367870"/>
          </a:xfrm>
          <a:prstGeom prst="rect">
            <a:avLst/>
          </a:prstGeom>
        </p:spPr>
      </p:pic>
      <p:sp>
        <p:nvSpPr>
          <p:cNvPr id="4" name="Slide Number Placeholder 3">
            <a:extLst>
              <a:ext uri="{FF2B5EF4-FFF2-40B4-BE49-F238E27FC236}">
                <a16:creationId xmlns:a16="http://schemas.microsoft.com/office/drawing/2014/main" id="{E6CACE33-3C9C-96D9-AD6F-7B105A24A1E8}"/>
              </a:ext>
            </a:extLst>
          </p:cNvPr>
          <p:cNvSpPr>
            <a:spLocks noGrp="1"/>
          </p:cNvSpPr>
          <p:nvPr>
            <p:ph type="sldNum" sz="quarter" idx="10"/>
          </p:nvPr>
        </p:nvSpPr>
        <p:spPr>
          <a:xfrm>
            <a:off x="9589807" y="6470731"/>
            <a:ext cx="2272706" cy="184259"/>
          </a:xfrm>
          <a:prstGeom prst="rect">
            <a:avLst/>
          </a:prstGeom>
        </p:spPr>
        <p:txBody>
          <a:bodyPr/>
          <a:lstStyle>
            <a:lvl1pPr>
              <a:defRPr>
                <a:solidFill>
                  <a:schemeClr val="bg1"/>
                </a:solidFill>
              </a:defRPr>
            </a:lvl1pPr>
          </a:lstStyle>
          <a:p>
            <a:fld id="{58339581-759F-43B7-B47D-47F906F0E294}" type="slidenum">
              <a:rPr lang="en-US" smtClean="0"/>
              <a:pPr/>
              <a:t>‹#›</a:t>
            </a:fld>
            <a:endParaRPr lang="en-US"/>
          </a:p>
        </p:txBody>
      </p:sp>
    </p:spTree>
    <p:extLst>
      <p:ext uri="{BB962C8B-B14F-4D97-AF65-F5344CB8AC3E}">
        <p14:creationId xmlns:p14="http://schemas.microsoft.com/office/powerpoint/2010/main" val="36081578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B856BF6-1FE9-B978-292E-4A477E6320B1}"/>
              </a:ext>
            </a:extLst>
          </p:cNvPr>
          <p:cNvSpPr>
            <a:spLocks noGrp="1"/>
          </p:cNvSpPr>
          <p:nvPr>
            <p:ph type="pic" sz="quarter" idx="11"/>
          </p:nvPr>
        </p:nvSpPr>
        <p:spPr>
          <a:xfrm>
            <a:off x="6962775" y="0"/>
            <a:ext cx="5229225" cy="6878638"/>
          </a:xfrm>
        </p:spPr>
        <p:txBody>
          <a:bodyPr/>
          <a:lstStyle/>
          <a:p>
            <a:r>
              <a:rPr lang="en-US"/>
              <a:t>Click icon to add picture</a:t>
            </a:r>
          </a:p>
        </p:txBody>
      </p:sp>
      <p:cxnSp>
        <p:nvCxnSpPr>
          <p:cNvPr id="6" name="Straight Connector 5">
            <a:extLst>
              <a:ext uri="{FF2B5EF4-FFF2-40B4-BE49-F238E27FC236}">
                <a16:creationId xmlns:a16="http://schemas.microsoft.com/office/drawing/2014/main" id="{C8BD4A70-E58D-C834-06D4-96A43190818A}"/>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918629" y="3202098"/>
            <a:ext cx="5718477"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4290D6CD-6159-3985-D8D9-961AC954BFCB}"/>
              </a:ext>
              <a:ext uri="{C183D7F6-B498-43B3-948B-1728B52AA6E4}">
                <adec:decorative xmlns:adec="http://schemas.microsoft.com/office/drawing/2017/decorative" val="1"/>
              </a:ext>
            </a:extLst>
          </p:cNvPr>
          <p:cNvSpPr/>
          <p:nvPr userDrawn="1"/>
        </p:nvSpPr>
        <p:spPr>
          <a:xfrm>
            <a:off x="-1" y="6061181"/>
            <a:ext cx="12192001" cy="7968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pic>
        <p:nvPicPr>
          <p:cNvPr id="9" name="Picture 8" descr="Oregon Department of Human Servies logo.">
            <a:extLst>
              <a:ext uri="{FF2B5EF4-FFF2-40B4-BE49-F238E27FC236}">
                <a16:creationId xmlns:a16="http://schemas.microsoft.com/office/drawing/2014/main" id="{BFE0E6F5-75B0-3A2B-4CDF-E2681B6522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8629" y="6302435"/>
            <a:ext cx="2199890" cy="367870"/>
          </a:xfrm>
          <a:prstGeom prst="rect">
            <a:avLst/>
          </a:prstGeom>
        </p:spPr>
      </p:pic>
      <p:sp>
        <p:nvSpPr>
          <p:cNvPr id="2" name="Slide Number Placeholder 3" descr="Slide number.">
            <a:extLst>
              <a:ext uri="{FF2B5EF4-FFF2-40B4-BE49-F238E27FC236}">
                <a16:creationId xmlns:a16="http://schemas.microsoft.com/office/drawing/2014/main" id="{5D752C7B-5F8E-4BAF-FE92-FCBB543A899E}"/>
              </a:ext>
            </a:extLst>
          </p:cNvPr>
          <p:cNvSpPr>
            <a:spLocks noGrp="1"/>
          </p:cNvSpPr>
          <p:nvPr>
            <p:ph type="sldNum" sz="quarter" idx="10"/>
          </p:nvPr>
        </p:nvSpPr>
        <p:spPr>
          <a:xfrm>
            <a:off x="9589807" y="6470731"/>
            <a:ext cx="2272706" cy="184259"/>
          </a:xfrm>
          <a:prstGeom prst="rect">
            <a:avLst/>
          </a:prstGeom>
        </p:spPr>
        <p:txBody>
          <a:bodyPr/>
          <a:lstStyle>
            <a:lvl1pPr>
              <a:defRPr>
                <a:solidFill>
                  <a:schemeClr val="bg1"/>
                </a:solidFill>
              </a:defRPr>
            </a:lvl1pPr>
          </a:lstStyle>
          <a:p>
            <a:fld id="{58339581-759F-43B7-B47D-47F906F0E294}" type="slidenum">
              <a:rPr lang="en-US" smtClean="0"/>
              <a:pPr/>
              <a:t>‹#›</a:t>
            </a:fld>
            <a:endParaRPr lang="en-US"/>
          </a:p>
        </p:txBody>
      </p:sp>
    </p:spTree>
    <p:extLst>
      <p:ext uri="{BB962C8B-B14F-4D97-AF65-F5344CB8AC3E}">
        <p14:creationId xmlns:p14="http://schemas.microsoft.com/office/powerpoint/2010/main" val="2761271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Template Slide 2">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C03B3A7B-A4D4-C420-2662-502D8F0BB3AB}"/>
              </a:ext>
            </a:extLst>
          </p:cNvPr>
          <p:cNvSpPr>
            <a:spLocks noGrp="1"/>
          </p:cNvSpPr>
          <p:nvPr>
            <p:ph type="title"/>
          </p:nvPr>
        </p:nvSpPr>
        <p:spPr>
          <a:xfrm>
            <a:off x="635001" y="400540"/>
            <a:ext cx="10001250" cy="825500"/>
          </a:xfrm>
        </p:spPr>
        <p:txBody>
          <a:bodyPr>
            <a:normAutofit/>
          </a:bodyPr>
          <a:lstStyle/>
          <a:p>
            <a:pPr algn="l"/>
            <a:r>
              <a:rPr lang="en-US" sz="4000">
                <a:latin typeface="Noto Sans ExtraBold" panose="020B0502040504020204" pitchFamily="34" charset="0"/>
                <a:cs typeface="Noto Sans ExtraBold" panose="020B0502040504020204" pitchFamily="34" charset="0"/>
              </a:rPr>
              <a:t>Click to edit Master title style</a:t>
            </a:r>
          </a:p>
        </p:txBody>
      </p:sp>
      <p:sp>
        <p:nvSpPr>
          <p:cNvPr id="3" name="Content Placeholder 13">
            <a:extLst>
              <a:ext uri="{FF2B5EF4-FFF2-40B4-BE49-F238E27FC236}">
                <a16:creationId xmlns:a16="http://schemas.microsoft.com/office/drawing/2014/main" id="{DC1294B7-B69A-744E-B422-1886C9F45375}"/>
              </a:ext>
            </a:extLst>
          </p:cNvPr>
          <p:cNvSpPr>
            <a:spLocks noGrp="1"/>
          </p:cNvSpPr>
          <p:nvPr>
            <p:ph idx="1" hasCustomPrompt="1"/>
          </p:nvPr>
        </p:nvSpPr>
        <p:spPr>
          <a:xfrm>
            <a:off x="635000" y="1535984"/>
            <a:ext cx="5394813" cy="2199817"/>
          </a:xfrm>
        </p:spPr>
        <p:txBody>
          <a:bodyPr/>
          <a:lstStyle>
            <a:lvl1pPr>
              <a:defRPr/>
            </a:lvl1pPr>
          </a:lstStyle>
          <a:p>
            <a:r>
              <a:rPr lang="en-US"/>
              <a:t>Click to add text</a:t>
            </a:r>
          </a:p>
        </p:txBody>
      </p:sp>
      <p:sp>
        <p:nvSpPr>
          <p:cNvPr id="4" name="Content Placeholder 14">
            <a:extLst>
              <a:ext uri="{FF2B5EF4-FFF2-40B4-BE49-F238E27FC236}">
                <a16:creationId xmlns:a16="http://schemas.microsoft.com/office/drawing/2014/main" id="{9132760D-0C8A-4F70-C2B6-11FB6EE9C175}"/>
              </a:ext>
            </a:extLst>
          </p:cNvPr>
          <p:cNvSpPr>
            <a:spLocks noGrp="1"/>
          </p:cNvSpPr>
          <p:nvPr>
            <p:ph idx="14" hasCustomPrompt="1"/>
          </p:nvPr>
        </p:nvSpPr>
        <p:spPr>
          <a:xfrm>
            <a:off x="6157682" y="1535982"/>
            <a:ext cx="5393783" cy="2199817"/>
          </a:xfrm>
        </p:spPr>
        <p:txBody>
          <a:bodyPr/>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en-US"/>
              <a:t>Click to add text</a:t>
            </a:r>
          </a:p>
          <a:p>
            <a:endParaRPr lang="en-US"/>
          </a:p>
        </p:txBody>
      </p:sp>
      <p:sp>
        <p:nvSpPr>
          <p:cNvPr id="5" name="Content Placeholder 15">
            <a:extLst>
              <a:ext uri="{FF2B5EF4-FFF2-40B4-BE49-F238E27FC236}">
                <a16:creationId xmlns:a16="http://schemas.microsoft.com/office/drawing/2014/main" id="{00B7931B-D95D-97C1-C619-2B641D2ACF16}"/>
              </a:ext>
            </a:extLst>
          </p:cNvPr>
          <p:cNvSpPr>
            <a:spLocks noGrp="1"/>
          </p:cNvSpPr>
          <p:nvPr>
            <p:ph idx="16" hasCustomPrompt="1"/>
          </p:nvPr>
        </p:nvSpPr>
        <p:spPr>
          <a:xfrm>
            <a:off x="635001" y="3843766"/>
            <a:ext cx="5394812" cy="2199817"/>
          </a:xfrm>
        </p:spPr>
        <p:txBody>
          <a:bodyPr/>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en-US"/>
              <a:t>Click to add text</a:t>
            </a:r>
          </a:p>
          <a:p>
            <a:endParaRPr lang="en-US"/>
          </a:p>
        </p:txBody>
      </p:sp>
      <p:sp>
        <p:nvSpPr>
          <p:cNvPr id="6" name="Content Placeholder 16">
            <a:extLst>
              <a:ext uri="{FF2B5EF4-FFF2-40B4-BE49-F238E27FC236}">
                <a16:creationId xmlns:a16="http://schemas.microsoft.com/office/drawing/2014/main" id="{0E2511B3-114D-75FD-5DC1-7B6B6EE2CC3F}"/>
              </a:ext>
            </a:extLst>
          </p:cNvPr>
          <p:cNvSpPr>
            <a:spLocks noGrp="1"/>
          </p:cNvSpPr>
          <p:nvPr>
            <p:ph idx="18" hasCustomPrompt="1"/>
          </p:nvPr>
        </p:nvSpPr>
        <p:spPr>
          <a:xfrm>
            <a:off x="6157683" y="3843764"/>
            <a:ext cx="5393782" cy="2199817"/>
          </a:xfrm>
        </p:spPr>
        <p:txBody>
          <a:bodyPr/>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en-US"/>
              <a:t>Click to add text</a:t>
            </a:r>
          </a:p>
          <a:p>
            <a:endParaRPr lang="en-US"/>
          </a:p>
        </p:txBody>
      </p:sp>
      <p:sp>
        <p:nvSpPr>
          <p:cNvPr id="7" name="Slide Number Placeholder 2">
            <a:extLst>
              <a:ext uri="{FF2B5EF4-FFF2-40B4-BE49-F238E27FC236}">
                <a16:creationId xmlns:a16="http://schemas.microsoft.com/office/drawing/2014/main" id="{8D2BCBD4-12C6-1BC9-5D20-51836CECB0D2}"/>
              </a:ext>
            </a:extLst>
          </p:cNvPr>
          <p:cNvSpPr>
            <a:spLocks noGrp="1"/>
          </p:cNvSpPr>
          <p:nvPr>
            <p:ph type="sldNum" sz="quarter" idx="10"/>
          </p:nvPr>
        </p:nvSpPr>
        <p:spPr>
          <a:xfrm>
            <a:off x="9589807" y="6470731"/>
            <a:ext cx="2272706" cy="184259"/>
          </a:xfrm>
          <a:prstGeom prst="rect">
            <a:avLst/>
          </a:prstGeom>
        </p:spPr>
        <p:txBody>
          <a:bodyPr/>
          <a:lstStyle/>
          <a:p>
            <a:fld id="{58339581-759F-43B7-B47D-47F906F0E294}" type="slidenum">
              <a:rPr lang="en-US" smtClean="0"/>
              <a:pPr/>
              <a:t>‹#›</a:t>
            </a:fld>
            <a:endParaRPr lang="en-US"/>
          </a:p>
        </p:txBody>
      </p:sp>
    </p:spTree>
    <p:extLst>
      <p:ext uri="{BB962C8B-B14F-4D97-AF65-F5344CB8AC3E}">
        <p14:creationId xmlns:p14="http://schemas.microsoft.com/office/powerpoint/2010/main" val="8893019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Template Slide">
    <p:spTree>
      <p:nvGrpSpPr>
        <p:cNvPr id="1" name=""/>
        <p:cNvGrpSpPr/>
        <p:nvPr/>
      </p:nvGrpSpPr>
      <p:grpSpPr>
        <a:xfrm>
          <a:off x="0" y="0"/>
          <a:ext cx="0" cy="0"/>
          <a:chOff x="0" y="0"/>
          <a:chExt cx="0" cy="0"/>
        </a:xfrm>
      </p:grpSpPr>
      <p:sp>
        <p:nvSpPr>
          <p:cNvPr id="15" name="Slide Number Placeholder 2">
            <a:extLst>
              <a:ext uri="{FF2B5EF4-FFF2-40B4-BE49-F238E27FC236}">
                <a16:creationId xmlns:a16="http://schemas.microsoft.com/office/drawing/2014/main" id="{3F80DCD7-0753-AAA4-0AC7-3A0A07DB6A39}"/>
              </a:ext>
            </a:extLst>
          </p:cNvPr>
          <p:cNvSpPr>
            <a:spLocks noGrp="1"/>
          </p:cNvSpPr>
          <p:nvPr>
            <p:ph type="sldNum" sz="quarter" idx="10"/>
          </p:nvPr>
        </p:nvSpPr>
        <p:spPr>
          <a:xfrm>
            <a:off x="9589807" y="6470731"/>
            <a:ext cx="2272706" cy="184259"/>
          </a:xfrm>
          <a:prstGeom prst="rect">
            <a:avLst/>
          </a:prstGeom>
        </p:spPr>
        <p:txBody>
          <a:bodyPr/>
          <a:lstStyle/>
          <a:p>
            <a:fld id="{58339581-759F-43B7-B47D-47F906F0E294}" type="slidenum">
              <a:rPr lang="en-US" smtClean="0"/>
              <a:pPr/>
              <a:t>‹#›</a:t>
            </a:fld>
            <a:endParaRPr lang="en-US"/>
          </a:p>
        </p:txBody>
      </p:sp>
    </p:spTree>
    <p:extLst>
      <p:ext uri="{BB962C8B-B14F-4D97-AF65-F5344CB8AC3E}">
        <p14:creationId xmlns:p14="http://schemas.microsoft.com/office/powerpoint/2010/main" val="1165274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nk Template Slide">
    <p:bg>
      <p:bgPr>
        <a:solidFill>
          <a:schemeClr val="tx1"/>
        </a:solidFill>
        <a:effectLst/>
      </p:bgPr>
    </p:bg>
    <p:spTree>
      <p:nvGrpSpPr>
        <p:cNvPr id="1" name=""/>
        <p:cNvGrpSpPr/>
        <p:nvPr/>
      </p:nvGrpSpPr>
      <p:grpSpPr>
        <a:xfrm>
          <a:off x="0" y="0"/>
          <a:ext cx="0" cy="0"/>
          <a:chOff x="0" y="0"/>
          <a:chExt cx="0" cy="0"/>
        </a:xfrm>
      </p:grpSpPr>
      <p:sp>
        <p:nvSpPr>
          <p:cNvPr id="15" name="Slide Number Placeholder 2">
            <a:extLst>
              <a:ext uri="{FF2B5EF4-FFF2-40B4-BE49-F238E27FC236}">
                <a16:creationId xmlns:a16="http://schemas.microsoft.com/office/drawing/2014/main" id="{3F80DCD7-0753-AAA4-0AC7-3A0A07DB6A39}"/>
              </a:ext>
            </a:extLst>
          </p:cNvPr>
          <p:cNvSpPr>
            <a:spLocks noGrp="1"/>
          </p:cNvSpPr>
          <p:nvPr>
            <p:ph type="sldNum" sz="quarter" idx="10"/>
          </p:nvPr>
        </p:nvSpPr>
        <p:spPr>
          <a:xfrm>
            <a:off x="9589807" y="6470731"/>
            <a:ext cx="2272706" cy="184259"/>
          </a:xfrm>
          <a:prstGeom prst="rect">
            <a:avLst/>
          </a:prstGeom>
        </p:spPr>
        <p:txBody>
          <a:bodyPr/>
          <a:lstStyle>
            <a:lvl1pPr>
              <a:defRPr>
                <a:solidFill>
                  <a:schemeClr val="bg1"/>
                </a:solidFill>
              </a:defRPr>
            </a:lvl1pPr>
          </a:lstStyle>
          <a:p>
            <a:fld id="{58339581-759F-43B7-B47D-47F906F0E294}" type="slidenum">
              <a:rPr lang="en-US" smtClean="0"/>
              <a:pPr/>
              <a:t>‹#›</a:t>
            </a:fld>
            <a:endParaRPr lang="en-US"/>
          </a:p>
        </p:txBody>
      </p:sp>
    </p:spTree>
    <p:extLst>
      <p:ext uri="{BB962C8B-B14F-4D97-AF65-F5344CB8AC3E}">
        <p14:creationId xmlns:p14="http://schemas.microsoft.com/office/powerpoint/2010/main" val="4028217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LL BLANK ">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3E38FA8B-53AB-5DC7-A5DE-1BC1E01C12D4}"/>
              </a:ext>
            </a:extLst>
          </p:cNvPr>
          <p:cNvSpPr>
            <a:spLocks noGrp="1"/>
          </p:cNvSpPr>
          <p:nvPr>
            <p:ph type="sldNum" sz="quarter" idx="10"/>
          </p:nvPr>
        </p:nvSpPr>
        <p:spPr>
          <a:xfrm>
            <a:off x="9589807" y="6470731"/>
            <a:ext cx="2272706" cy="184259"/>
          </a:xfrm>
          <a:prstGeom prst="rect">
            <a:avLst/>
          </a:prstGeom>
        </p:spPr>
        <p:txBody>
          <a:bodyPr/>
          <a:lstStyle/>
          <a:p>
            <a:fld id="{58339581-759F-43B7-B47D-47F906F0E294}" type="slidenum">
              <a:rPr lang="en-US" smtClean="0"/>
              <a:pPr/>
              <a:t>‹#›</a:t>
            </a:fld>
            <a:endParaRPr lang="en-US"/>
          </a:p>
        </p:txBody>
      </p:sp>
    </p:spTree>
    <p:extLst>
      <p:ext uri="{BB962C8B-B14F-4D97-AF65-F5344CB8AC3E}">
        <p14:creationId xmlns:p14="http://schemas.microsoft.com/office/powerpoint/2010/main" val="679471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8A5499-3C11-4CAB-AC37-D0030E7524F8}"/>
              </a:ext>
            </a:extLst>
          </p:cNvPr>
          <p:cNvSpPr>
            <a:spLocks noGrp="1"/>
          </p:cNvSpPr>
          <p:nvPr>
            <p:ph type="title"/>
          </p:nvPr>
        </p:nvSpPr>
        <p:spPr>
          <a:xfrm>
            <a:off x="635001" y="354852"/>
            <a:ext cx="10922000" cy="825500"/>
          </a:xfrm>
          <a:prstGeom prst="rect">
            <a:avLst/>
          </a:prstGeom>
        </p:spPr>
        <p:txBody>
          <a:bodyPr vert="horz" lIns="91440" tIns="45720" rIns="91440" bIns="4572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DEF11A70-DB22-46CA-9CE1-A355569781F6}"/>
              </a:ext>
            </a:extLst>
          </p:cNvPr>
          <p:cNvSpPr>
            <a:spLocks noGrp="1"/>
          </p:cNvSpPr>
          <p:nvPr>
            <p:ph type="body" idx="1"/>
          </p:nvPr>
        </p:nvSpPr>
        <p:spPr>
          <a:xfrm>
            <a:off x="635000" y="1386092"/>
            <a:ext cx="10922000" cy="46355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33289738-711B-0810-8BEC-C29CC11AA06B}"/>
              </a:ext>
            </a:extLst>
          </p:cNvPr>
          <p:cNvSpPr>
            <a:spLocks noGrp="1"/>
          </p:cNvSpPr>
          <p:nvPr>
            <p:ph type="sldNum" sz="quarter" idx="4"/>
          </p:nvPr>
        </p:nvSpPr>
        <p:spPr>
          <a:xfrm>
            <a:off x="9589807" y="6470731"/>
            <a:ext cx="2272706" cy="184259"/>
          </a:xfrm>
          <a:prstGeom prst="rect">
            <a:avLst/>
          </a:prstGeom>
        </p:spPr>
        <p:txBody>
          <a:bodyPr anchor="ctr"/>
          <a:lstStyle>
            <a:lvl1pPr algn="r">
              <a:defRPr sz="140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stStyle>
          <a:p>
            <a:fld id="{58339581-759F-43B7-B47D-47F906F0E294}" type="slidenum">
              <a:rPr lang="en-US" smtClean="0"/>
              <a:pPr/>
              <a:t>‹#›</a:t>
            </a:fld>
            <a:endParaRPr lang="en-US"/>
          </a:p>
        </p:txBody>
      </p:sp>
    </p:spTree>
    <p:extLst>
      <p:ext uri="{BB962C8B-B14F-4D97-AF65-F5344CB8AC3E}">
        <p14:creationId xmlns:p14="http://schemas.microsoft.com/office/powerpoint/2010/main" val="965960345"/>
      </p:ext>
    </p:extLst>
  </p:cSld>
  <p:clrMap bg1="lt1" tx1="dk1" bg2="lt2" tx2="dk2" accent1="accent1" accent2="accent2" accent3="accent3" accent4="accent4" accent5="accent5" accent6="accent6" hlink="hlink" folHlink="folHlink"/>
  <p:sldLayoutIdLst>
    <p:sldLayoutId id="2147483853" r:id="rId1"/>
    <p:sldLayoutId id="2147483892" r:id="rId2"/>
    <p:sldLayoutId id="2147483869" r:id="rId3"/>
    <p:sldLayoutId id="2147483650" r:id="rId4"/>
    <p:sldLayoutId id="2147483870" r:id="rId5"/>
    <p:sldLayoutId id="2147483887" r:id="rId6"/>
    <p:sldLayoutId id="2147483885" r:id="rId7"/>
    <p:sldLayoutId id="2147483891" r:id="rId8"/>
    <p:sldLayoutId id="2147483886" r:id="rId9"/>
    <p:sldLayoutId id="2147483888" r:id="rId10"/>
    <p:sldLayoutId id="2147483890" r:id="rId11"/>
    <p:sldLayoutId id="2147483669" r:id="rId12"/>
    <p:sldLayoutId id="2147483662" r:id="rId13"/>
    <p:sldLayoutId id="2147483653" r:id="rId14"/>
    <p:sldLayoutId id="2147483675" r:id="rId15"/>
    <p:sldLayoutId id="2147483851" r:id="rId16"/>
    <p:sldLayoutId id="2147483889" r:id="rId17"/>
  </p:sldLayoutIdLst>
  <p:hf hdr="0" ftr="0"/>
  <p:txStyles>
    <p:titleStyle>
      <a:lvl1pPr algn="l" defTabSz="914400" rtl="0" eaLnBrk="1" latinLnBrk="0" hangingPunct="1">
        <a:lnSpc>
          <a:spcPct val="90000"/>
        </a:lnSpc>
        <a:spcBef>
          <a:spcPct val="0"/>
        </a:spcBef>
        <a:buNone/>
        <a:defRPr sz="4500" b="1" kern="1200" cap="none" spc="0" baseline="0">
          <a:solidFill>
            <a:schemeClr val="tx1"/>
          </a:solidFill>
          <a:latin typeface="Noto Sans ExtraBold" panose="020B0502040504020204" pitchFamily="34" charset="0"/>
          <a:ea typeface="Noto Sans ExtraBold" panose="020B0502040504020204" pitchFamily="34" charset="0"/>
          <a:cs typeface="Noto Sans ExtraBold" panose="020B0502040504020204" pitchFamily="34" charset="0"/>
        </a:defRPr>
      </a:lvl1pPr>
    </p:titleStyle>
    <p:bodyStyle>
      <a:lvl1pPr marL="0" indent="0" algn="l" defTabSz="914400" rtl="0" eaLnBrk="1" latinLnBrk="0" hangingPunct="1">
        <a:lnSpc>
          <a:spcPct val="130000"/>
        </a:lnSpc>
        <a:spcBef>
          <a:spcPts val="1000"/>
        </a:spcBef>
        <a:buFont typeface="Arial" panose="020B0604020202020204" pitchFamily="34" charset="0"/>
        <a:buNone/>
        <a:defRPr sz="2200" b="0" kern="1200">
          <a:solidFill>
            <a:schemeClr val="tx1"/>
          </a:solidFill>
          <a:latin typeface="Noto Sans SemiBold" panose="020B0502040504020204" pitchFamily="34" charset="0"/>
          <a:ea typeface="Noto Sans SemiBold" panose="020B0502040504020204" pitchFamily="34" charset="0"/>
          <a:cs typeface="Noto Sans SemiBold" panose="020B0502040504020204" pitchFamily="34" charset="0"/>
        </a:defRPr>
      </a:lvl1pPr>
      <a:lvl2pPr marL="571500" indent="-228600" algn="l" defTabSz="914400" rtl="0" eaLnBrk="1" latinLnBrk="0" hangingPunct="1">
        <a:lnSpc>
          <a:spcPct val="130000"/>
        </a:lnSpc>
        <a:spcBef>
          <a:spcPts val="500"/>
        </a:spcBef>
        <a:buFont typeface="Arial" panose="020B0604020202020204" pitchFamily="34" charset="0"/>
        <a:buChar char="•"/>
        <a:defRPr sz="200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2pPr>
      <a:lvl3pPr marL="685800" indent="0" algn="l" defTabSz="914400" rtl="0" eaLnBrk="1" latinLnBrk="0" hangingPunct="1">
        <a:lnSpc>
          <a:spcPct val="130000"/>
        </a:lnSpc>
        <a:spcBef>
          <a:spcPts val="500"/>
        </a:spcBef>
        <a:buFont typeface="Tahoma" panose="020B0604030504040204" pitchFamily="34" charset="0"/>
        <a:buChar char="​"/>
        <a:defRPr sz="200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3pPr>
      <a:lvl4pPr marL="914400" indent="0" algn="l" defTabSz="914400" rtl="0" eaLnBrk="1" latinLnBrk="0" hangingPunct="1">
        <a:lnSpc>
          <a:spcPct val="130000"/>
        </a:lnSpc>
        <a:spcBef>
          <a:spcPts val="500"/>
        </a:spcBef>
        <a:buFont typeface="Tahoma" panose="020B0604030504040204" pitchFamily="34" charset="0"/>
        <a:buChar char="​"/>
        <a:defRPr sz="200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4pPr>
      <a:lvl5pPr marL="1143000" indent="0" algn="l" defTabSz="914400" rtl="0" eaLnBrk="1" latinLnBrk="0" hangingPunct="1">
        <a:lnSpc>
          <a:spcPct val="130000"/>
        </a:lnSpc>
        <a:spcBef>
          <a:spcPts val="500"/>
        </a:spcBef>
        <a:buFont typeface="Tahoma" panose="020B0604030504040204" pitchFamily="34" charset="0"/>
        <a:buChar char="​"/>
        <a:defRPr sz="200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5pPr>
      <a:lvl6pPr marL="13716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6pPr>
      <a:lvl7pPr marL="16002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7pPr>
      <a:lvl8pPr marL="18288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8pPr>
      <a:lvl9pPr marL="20574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80">
          <p15:clr>
            <a:srgbClr val="F26B43"/>
          </p15:clr>
        </p15:guide>
        <p15:guide id="3" pos="400">
          <p15:clr>
            <a:srgbClr val="F26B43"/>
          </p15:clr>
        </p15:guide>
        <p15:guide id="4" pos="900">
          <p15:clr>
            <a:srgbClr val="F26B43"/>
          </p15:clr>
        </p15:guide>
        <p15:guide id="5" pos="980">
          <p15:clr>
            <a:srgbClr val="F26B43"/>
          </p15:clr>
        </p15:guide>
        <p15:guide id="6" pos="1480">
          <p15:clr>
            <a:srgbClr val="F26B43"/>
          </p15:clr>
        </p15:guide>
        <p15:guide id="7" pos="1560">
          <p15:clr>
            <a:srgbClr val="F26B43"/>
          </p15:clr>
        </p15:guide>
        <p15:guide id="8" pos="2060">
          <p15:clr>
            <a:srgbClr val="F26B43"/>
          </p15:clr>
        </p15:guide>
        <p15:guide id="9" pos="2140">
          <p15:clr>
            <a:srgbClr val="F26B43"/>
          </p15:clr>
        </p15:guide>
        <p15:guide id="10" pos="2640">
          <p15:clr>
            <a:srgbClr val="F26B43"/>
          </p15:clr>
        </p15:guide>
        <p15:guide id="11" pos="2720">
          <p15:clr>
            <a:srgbClr val="F26B43"/>
          </p15:clr>
        </p15:guide>
        <p15:guide id="12" pos="3220">
          <p15:clr>
            <a:srgbClr val="F26B43"/>
          </p15:clr>
        </p15:guide>
        <p15:guide id="13" pos="3300">
          <p15:clr>
            <a:srgbClr val="F26B43"/>
          </p15:clr>
        </p15:guide>
        <p15:guide id="14" pos="3800">
          <p15:clr>
            <a:srgbClr val="F26B43"/>
          </p15:clr>
        </p15:guide>
        <p15:guide id="15" pos="3880">
          <p15:clr>
            <a:srgbClr val="F26B43"/>
          </p15:clr>
        </p15:guide>
        <p15:guide id="16" pos="4380">
          <p15:clr>
            <a:srgbClr val="F26B43"/>
          </p15:clr>
        </p15:guide>
        <p15:guide id="17" pos="4460">
          <p15:clr>
            <a:srgbClr val="F26B43"/>
          </p15:clr>
        </p15:guide>
        <p15:guide id="18" pos="4960">
          <p15:clr>
            <a:srgbClr val="F26B43"/>
          </p15:clr>
        </p15:guide>
        <p15:guide id="19" pos="5040">
          <p15:clr>
            <a:srgbClr val="F26B43"/>
          </p15:clr>
        </p15:guide>
        <p15:guide id="20" pos="5540">
          <p15:clr>
            <a:srgbClr val="F26B43"/>
          </p15:clr>
        </p15:guide>
        <p15:guide id="21" pos="5620">
          <p15:clr>
            <a:srgbClr val="F26B43"/>
          </p15:clr>
        </p15:guide>
        <p15:guide id="22" pos="6120">
          <p15:clr>
            <a:srgbClr val="F26B43"/>
          </p15:clr>
        </p15:guide>
        <p15:guide id="23" pos="6200">
          <p15:clr>
            <a:srgbClr val="F26B43"/>
          </p15:clr>
        </p15:guide>
        <p15:guide id="24" pos="6700">
          <p15:clr>
            <a:srgbClr val="F26B43"/>
          </p15:clr>
        </p15:guide>
        <p15:guide id="25" pos="6780">
          <p15:clr>
            <a:srgbClr val="F26B43"/>
          </p15:clr>
        </p15:guide>
        <p15:guide id="26" pos="7280">
          <p15:clr>
            <a:srgbClr val="F26B43"/>
          </p15:clr>
        </p15:guide>
        <p15:guide id="27" orient="horz">
          <p15:clr>
            <a:srgbClr val="F26B43"/>
          </p15:clr>
        </p15:guide>
        <p15:guide id="28" orient="horz" pos="4320">
          <p15:clr>
            <a:srgbClr val="F26B43"/>
          </p15:clr>
        </p15:guide>
        <p15:guide id="29" orient="horz" pos="400">
          <p15:clr>
            <a:srgbClr val="F26B43"/>
          </p15:clr>
        </p15:guide>
        <p15:guide id="30" orient="horz" pos="920">
          <p15:clr>
            <a:srgbClr val="F26B43"/>
          </p15:clr>
        </p15:guide>
        <p15:guide id="31" orient="horz" pos="1000">
          <p15:clr>
            <a:srgbClr val="F26B43"/>
          </p15:clr>
        </p15:guide>
        <p15:guide id="32" orient="horz" pos="1520">
          <p15:clr>
            <a:srgbClr val="F26B43"/>
          </p15:clr>
        </p15:guide>
        <p15:guide id="33" orient="horz" pos="1600">
          <p15:clr>
            <a:srgbClr val="F26B43"/>
          </p15:clr>
        </p15:guide>
        <p15:guide id="34" orient="horz" pos="2120">
          <p15:clr>
            <a:srgbClr val="F26B43"/>
          </p15:clr>
        </p15:guide>
        <p15:guide id="35" orient="horz" pos="2200">
          <p15:clr>
            <a:srgbClr val="F26B43"/>
          </p15:clr>
        </p15:guide>
        <p15:guide id="36" orient="horz" pos="2720">
          <p15:clr>
            <a:srgbClr val="F26B43"/>
          </p15:clr>
        </p15:guide>
        <p15:guide id="37" orient="horz" pos="2800">
          <p15:clr>
            <a:srgbClr val="F26B43"/>
          </p15:clr>
        </p15:guide>
        <p15:guide id="38" orient="horz" pos="3336" userDrawn="1">
          <p15:clr>
            <a:srgbClr val="F26B43"/>
          </p15:clr>
        </p15:guide>
        <p15:guide id="39" orient="horz" pos="3400">
          <p15:clr>
            <a:srgbClr val="F26B43"/>
          </p15:clr>
        </p15:guide>
        <p15:guide id="40" orient="horz" pos="392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7.svg"/></Relationships>
</file>

<file path=ppt/slides/_rels/slide10.xml.rels><?xml version="1.0" encoding="UTF-8" standalone="yes"?>
<Relationships xmlns="http://schemas.openxmlformats.org/package/2006/relationships"><Relationship Id="rId3" Type="http://schemas.openxmlformats.org/officeDocument/2006/relationships/hyperlink" Target="https://www.oregon.gov/odhs/transmittals/oddstransmittals/25013.pdf"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hyperlink" Target="https://www.oregon.gov/odhs/providers-partners/idd/pages/cme.aspx" TargetMode="External"/><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hyperlink" Target="mailto:OEP.EligibilityCoordinationUnit@odhsoha.oregon.gov"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24.png"/><Relationship Id="rId4" Type="http://schemas.openxmlformats.org/officeDocument/2006/relationships/hyperlink" Target="https://dhsoha.sharepoint.com/:b:/r/teams/Hub-ODHS-OEP/EligibilityGuides/OEP-Eligibility-Coordination-Unit-Overview.pdf?csf=1&amp;web=1&amp;e=oBIvKP" TargetMode="Externa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app.smartsheet.com/b/form/90ecf1961fee4f318a81c080cd6771b0" TargetMode="External"/><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hyperlink" Target="mailto:PMDDT.referrals@odhsoha.oregon.gov"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descr="Group">
            <a:extLst>
              <a:ext uri="{FF2B5EF4-FFF2-40B4-BE49-F238E27FC236}">
                <a16:creationId xmlns:a16="http://schemas.microsoft.com/office/drawing/2014/main" id="{A20B1654-0F3F-F06E-E79C-5878932D84F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50920" y="0"/>
            <a:ext cx="3249553" cy="3249553"/>
          </a:xfrm>
          <a:prstGeom prst="rect">
            <a:avLst/>
          </a:prstGeom>
        </p:spPr>
      </p:pic>
      <p:sp>
        <p:nvSpPr>
          <p:cNvPr id="3" name="Title 2">
            <a:extLst>
              <a:ext uri="{FF2B5EF4-FFF2-40B4-BE49-F238E27FC236}">
                <a16:creationId xmlns:a16="http://schemas.microsoft.com/office/drawing/2014/main" id="{D89D36AC-EF82-9FC4-0ABA-79DFD5A67E8A}"/>
              </a:ext>
            </a:extLst>
          </p:cNvPr>
          <p:cNvSpPr>
            <a:spLocks noGrp="1"/>
          </p:cNvSpPr>
          <p:nvPr>
            <p:ph type="title"/>
          </p:nvPr>
        </p:nvSpPr>
        <p:spPr>
          <a:xfrm>
            <a:off x="940513" y="2938072"/>
            <a:ext cx="10922000" cy="2079264"/>
          </a:xfrm>
        </p:spPr>
        <p:txBody>
          <a:bodyPr/>
          <a:lstStyle/>
          <a:p>
            <a:r>
              <a:rPr lang="en-US" b="0"/>
              <a:t>Medical Financial Eligibility for Service Individuals</a:t>
            </a:r>
            <a:endParaRPr lang="en-US"/>
          </a:p>
        </p:txBody>
      </p:sp>
      <p:sp>
        <p:nvSpPr>
          <p:cNvPr id="4" name="Subtitle 3">
            <a:extLst>
              <a:ext uri="{FF2B5EF4-FFF2-40B4-BE49-F238E27FC236}">
                <a16:creationId xmlns:a16="http://schemas.microsoft.com/office/drawing/2014/main" id="{50CBC1BB-3E8E-35B4-738A-44868B230126}"/>
              </a:ext>
            </a:extLst>
          </p:cNvPr>
          <p:cNvSpPr>
            <a:spLocks noGrp="1"/>
          </p:cNvSpPr>
          <p:nvPr>
            <p:ph type="subTitle" idx="1"/>
          </p:nvPr>
        </p:nvSpPr>
        <p:spPr>
          <a:xfrm>
            <a:off x="940513" y="5017336"/>
            <a:ext cx="9080500" cy="1637654"/>
          </a:xfrm>
        </p:spPr>
        <p:txBody>
          <a:bodyPr/>
          <a:lstStyle/>
          <a:p>
            <a:r>
              <a:rPr lang="en-US" dirty="0"/>
              <a:t>Medical Financial Eligibility review for ODDS Service Coordinators and Personal Agents</a:t>
            </a:r>
          </a:p>
        </p:txBody>
      </p:sp>
      <p:sp>
        <p:nvSpPr>
          <p:cNvPr id="2" name="Slide Number Placeholder 1">
            <a:extLst>
              <a:ext uri="{FF2B5EF4-FFF2-40B4-BE49-F238E27FC236}">
                <a16:creationId xmlns:a16="http://schemas.microsoft.com/office/drawing/2014/main" id="{9392FC22-E490-88F7-ECB5-2FA06C1C7106}"/>
              </a:ext>
            </a:extLst>
          </p:cNvPr>
          <p:cNvSpPr>
            <a:spLocks noGrp="1"/>
          </p:cNvSpPr>
          <p:nvPr>
            <p:ph type="sldNum" sz="quarter" idx="10"/>
          </p:nvPr>
        </p:nvSpPr>
        <p:spPr/>
        <p:txBody>
          <a:bodyPr/>
          <a:lstStyle/>
          <a:p>
            <a:fld id="{58339581-759F-43B7-B47D-47F906F0E294}" type="slidenum">
              <a:rPr lang="en-US" smtClean="0"/>
              <a:pPr/>
              <a:t>1</a:t>
            </a:fld>
            <a:endParaRPr lang="en-US"/>
          </a:p>
        </p:txBody>
      </p:sp>
    </p:spTree>
    <p:extLst>
      <p:ext uri="{BB962C8B-B14F-4D97-AF65-F5344CB8AC3E}">
        <p14:creationId xmlns:p14="http://schemas.microsoft.com/office/powerpoint/2010/main" val="2896150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iterate>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7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4DA39-C43D-F92A-BF27-93C92D02CFE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CF7B5AE-3D6A-452E-DA35-9D8AA4528F1C}"/>
              </a:ext>
            </a:extLst>
          </p:cNvPr>
          <p:cNvSpPr txBox="1">
            <a:spLocks noGrp="1"/>
          </p:cNvSpPr>
          <p:nvPr>
            <p:ph type="title" idx="4294967295"/>
          </p:nvPr>
        </p:nvSpPr>
        <p:spPr>
          <a:xfrm>
            <a:off x="618161" y="1159298"/>
            <a:ext cx="5914417"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nSpc>
                <a:spcPct val="100000"/>
              </a:lnSpc>
              <a:spcBef>
                <a:spcPts val="0"/>
              </a:spcBef>
              <a:defRPr/>
            </a:pPr>
            <a:r>
              <a:rPr lang="en-US" sz="2800"/>
              <a:t>Service Eligibility (SELG)</a:t>
            </a:r>
            <a:endParaRPr kumimoji="0" lang="en-US" sz="2800" b="1" i="0" u="none" strike="noStrike" kern="1200" cap="none" spc="0" normalizeH="0" baseline="0" noProof="0">
              <a:ln>
                <a:noFill/>
              </a:ln>
              <a:solidFill>
                <a:srgbClr val="D8E1E5">
                  <a:lumMod val="25000"/>
                </a:srgbClr>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5" name="TextBox 4">
            <a:extLst>
              <a:ext uri="{FF2B5EF4-FFF2-40B4-BE49-F238E27FC236}">
                <a16:creationId xmlns:a16="http://schemas.microsoft.com/office/drawing/2014/main" id="{212B044A-850F-1317-22CC-BC6C6832F6B7}"/>
              </a:ext>
            </a:extLst>
          </p:cNvPr>
          <p:cNvSpPr txBox="1"/>
          <p:nvPr/>
        </p:nvSpPr>
        <p:spPr>
          <a:xfrm>
            <a:off x="618161" y="1682518"/>
            <a:ext cx="6008633" cy="4124206"/>
          </a:xfrm>
          <a:prstGeom prst="rect">
            <a:avLst/>
          </a:prstGeom>
          <a:noFill/>
        </p:spPr>
        <p:txBody>
          <a:bodyPr wrap="square">
            <a:spAutoFit/>
          </a:bodyPr>
          <a:lstStyle/>
          <a:p>
            <a:pPr marL="285750" indent="-285750">
              <a:buFont typeface="Arial" panose="020B0604020202020204" pitchFamily="34" charset="0"/>
              <a:buChar char="•"/>
            </a:pPr>
            <a:r>
              <a:rPr lang="en-US" sz="1400" dirty="0"/>
              <a:t>CMEs determine service eligibility.</a:t>
            </a:r>
          </a:p>
          <a:p>
            <a:endParaRPr lang="en-US" sz="1400" dirty="0"/>
          </a:p>
          <a:p>
            <a:pPr marL="285750" indent="-285750">
              <a:buFont typeface="Arial" panose="020B0604020202020204" pitchFamily="34" charset="0"/>
              <a:buChar char="•"/>
            </a:pPr>
            <a:r>
              <a:rPr lang="en-US" sz="1400" dirty="0"/>
              <a:t>ODDS Technical Assistance Unit (TAU) codes that service record so that it can be seen by ONE.</a:t>
            </a:r>
          </a:p>
          <a:p>
            <a:endParaRPr lang="en-US" sz="1400" dirty="0"/>
          </a:p>
          <a:p>
            <a:pPr marL="285750" indent="-285750">
              <a:buFont typeface="Arial" panose="020B0604020202020204" pitchFamily="34" charset="0"/>
              <a:buChar char="•"/>
            </a:pPr>
            <a:r>
              <a:rPr lang="en-US" sz="1400" dirty="0"/>
              <a:t>Individuals eligible for standalone medical can have medical authorized prior to service eligibility being approved. </a:t>
            </a:r>
          </a:p>
          <a:p>
            <a:endParaRPr lang="en-US" sz="1400" dirty="0"/>
          </a:p>
          <a:p>
            <a:pPr marL="285750" indent="-285750">
              <a:buFont typeface="Arial" panose="020B0604020202020204" pitchFamily="34" charset="0"/>
              <a:buChar char="•"/>
            </a:pPr>
            <a:r>
              <a:rPr lang="en-US" sz="1400" dirty="0"/>
              <a:t>Individuals who evaluate under the 300% rule (LTCSERV-OSIPM) are only eligible for medical if they are also eligible for services, so service eligibility needs to be coded by TAU before ONE will allow authorization of the medical program.</a:t>
            </a:r>
            <a:br>
              <a:rPr lang="en-US" sz="1400" dirty="0"/>
            </a:br>
            <a:endParaRPr lang="en-US" sz="1400" dirty="0"/>
          </a:p>
          <a:p>
            <a:pPr marL="285750" indent="-285750">
              <a:buFont typeface="Arial" panose="020B0604020202020204" pitchFamily="34" charset="0"/>
              <a:buChar char="•"/>
            </a:pPr>
            <a:r>
              <a:rPr lang="en-US" sz="1400" dirty="0"/>
              <a:t>When an individual requests services, ONE will pend for a SELG record for 45 days. If a service coordinator/personal agent needs more time to make a service determination, an extension request can be made; follow the guidance in the </a:t>
            </a:r>
            <a:r>
              <a:rPr lang="en-US" sz="1400" dirty="0">
                <a:hlinkClick r:id="rId3"/>
              </a:rPr>
              <a:t>DD-PT-25-013</a:t>
            </a:r>
            <a:r>
              <a:rPr lang="en-US" sz="1400" dirty="0"/>
              <a:t> . </a:t>
            </a:r>
          </a:p>
          <a:p>
            <a:pPr marR="0" lvl="0" algn="l" defTabSz="914400" rtl="0" eaLnBrk="1" fontAlgn="auto" latinLnBrk="0" hangingPunct="1">
              <a:lnSpc>
                <a:spcPct val="100000"/>
              </a:lnSpc>
              <a:spcBef>
                <a:spcPts val="0"/>
              </a:spcBef>
              <a:spcAft>
                <a:spcPts val="1800"/>
              </a:spcAft>
              <a:buClrTx/>
              <a:buSzTx/>
              <a:tabLst/>
              <a:defRPr/>
            </a:pPr>
            <a:endParaRPr kumimoji="0" lang="en-US" sz="2400" i="0" u="none" strike="noStrike" kern="1200" cap="none" spc="0" normalizeH="0" baseline="0" noProof="0" dirty="0">
              <a:ln>
                <a:noFill/>
              </a:ln>
              <a:effectLst/>
              <a:uLnTx/>
              <a:uFillTx/>
              <a:latin typeface="Noto Sans Bold" panose="020B0502040504020204" pitchFamily="34" charset="0"/>
              <a:ea typeface="Noto Sans Bold" panose="020B0502040504020204" pitchFamily="34" charset="0"/>
              <a:cs typeface="Noto Sans Bold" panose="020B0502040504020204" pitchFamily="34" charset="0"/>
            </a:endParaRPr>
          </a:p>
        </p:txBody>
      </p:sp>
      <p:pic>
        <p:nvPicPr>
          <p:cNvPr id="7" name="Picture Placeholder 6" descr="Photo of young family with baby.">
            <a:extLst>
              <a:ext uri="{FF2B5EF4-FFF2-40B4-BE49-F238E27FC236}">
                <a16:creationId xmlns:a16="http://schemas.microsoft.com/office/drawing/2014/main" id="{8F9E3750-CEEC-C819-B9C5-292BA5C8CD62}"/>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t="6257" b="6257"/>
          <a:stretch>
            <a:fillRect/>
          </a:stretch>
        </p:blipFill>
        <p:spPr>
          <a:xfrm>
            <a:off x="6962549" y="0"/>
            <a:ext cx="5229225" cy="6056313"/>
          </a:xfrm>
        </p:spPr>
      </p:pic>
      <p:sp>
        <p:nvSpPr>
          <p:cNvPr id="3" name="Slide Number Placeholder 2">
            <a:extLst>
              <a:ext uri="{FF2B5EF4-FFF2-40B4-BE49-F238E27FC236}">
                <a16:creationId xmlns:a16="http://schemas.microsoft.com/office/drawing/2014/main" id="{32C8F35A-97C0-4D84-213D-D56A4F08364F}"/>
              </a:ext>
            </a:extLst>
          </p:cNvPr>
          <p:cNvSpPr>
            <a:spLocks noGrp="1"/>
          </p:cNvSpPr>
          <p:nvPr>
            <p:ph type="sldNum" sz="quarter" idx="10"/>
          </p:nvPr>
        </p:nvSpPr>
        <p:spPr/>
        <p:txBody>
          <a:bodyPr/>
          <a:lstStyle/>
          <a:p>
            <a:fld id="{58339581-759F-43B7-B47D-47F906F0E294}" type="slidenum">
              <a:rPr lang="en-US" smtClean="0"/>
              <a:pPr/>
              <a:t>10</a:t>
            </a:fld>
            <a:endParaRPr lang="en-US"/>
          </a:p>
        </p:txBody>
      </p:sp>
    </p:spTree>
    <p:extLst>
      <p:ext uri="{BB962C8B-B14F-4D97-AF65-F5344CB8AC3E}">
        <p14:creationId xmlns:p14="http://schemas.microsoft.com/office/powerpoint/2010/main" val="9118963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63D4A3-5F9C-D0B5-2C93-EE110377DC4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84B9DF3-5A07-9CC7-1D2E-4E262DC60511}"/>
              </a:ext>
            </a:extLst>
          </p:cNvPr>
          <p:cNvSpPr txBox="1">
            <a:spLocks noGrp="1"/>
          </p:cNvSpPr>
          <p:nvPr>
            <p:ph type="title" idx="4294967295"/>
          </p:nvPr>
        </p:nvSpPr>
        <p:spPr>
          <a:xfrm>
            <a:off x="665268" y="343390"/>
            <a:ext cx="5914417"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nSpc>
                <a:spcPct val="100000"/>
              </a:lnSpc>
              <a:spcBef>
                <a:spcPts val="0"/>
              </a:spcBef>
              <a:defRPr/>
            </a:pPr>
            <a:r>
              <a:rPr lang="en-US" sz="2800" dirty="0"/>
              <a:t>Important tips</a:t>
            </a:r>
            <a:endParaRPr kumimoji="0" lang="en-US" sz="2800" b="1" i="0" u="none" strike="noStrike" kern="1200" cap="none" spc="0" normalizeH="0" baseline="0" noProof="0" dirty="0">
              <a:ln>
                <a:noFill/>
              </a:ln>
              <a:solidFill>
                <a:srgbClr val="D8E1E5">
                  <a:lumMod val="25000"/>
                </a:srgbClr>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3" name="Slide Number Placeholder 2">
            <a:extLst>
              <a:ext uri="{FF2B5EF4-FFF2-40B4-BE49-F238E27FC236}">
                <a16:creationId xmlns:a16="http://schemas.microsoft.com/office/drawing/2014/main" id="{8E4E7018-F9FC-91BC-4381-DCF434393A03}"/>
              </a:ext>
            </a:extLst>
          </p:cNvPr>
          <p:cNvSpPr>
            <a:spLocks noGrp="1"/>
          </p:cNvSpPr>
          <p:nvPr>
            <p:ph type="sldNum" sz="quarter" idx="10"/>
          </p:nvPr>
        </p:nvSpPr>
        <p:spPr/>
        <p:txBody>
          <a:bodyPr/>
          <a:lstStyle/>
          <a:p>
            <a:fld id="{58339581-759F-43B7-B47D-47F906F0E294}" type="slidenum">
              <a:rPr lang="en-US" smtClean="0"/>
              <a:pPr/>
              <a:t>11</a:t>
            </a:fld>
            <a:endParaRPr lang="en-US"/>
          </a:p>
        </p:txBody>
      </p:sp>
      <p:sp>
        <p:nvSpPr>
          <p:cNvPr id="2" name="TextBox 1">
            <a:extLst>
              <a:ext uri="{FF2B5EF4-FFF2-40B4-BE49-F238E27FC236}">
                <a16:creationId xmlns:a16="http://schemas.microsoft.com/office/drawing/2014/main" id="{CD28841B-EE7D-FC2F-CEC8-44277FA07451}"/>
              </a:ext>
            </a:extLst>
          </p:cNvPr>
          <p:cNvSpPr txBox="1"/>
          <p:nvPr/>
        </p:nvSpPr>
        <p:spPr>
          <a:xfrm>
            <a:off x="219317" y="903893"/>
            <a:ext cx="11882372" cy="4893647"/>
          </a:xfrm>
          <a:prstGeom prst="rect">
            <a:avLst/>
          </a:prstGeom>
          <a:noFill/>
        </p:spPr>
        <p:txBody>
          <a:bodyPr wrap="square" rtlCol="0">
            <a:spAutoFit/>
          </a:bodyPr>
          <a:lstStyle/>
          <a:p>
            <a:pPr marL="285750" indent="-285750">
              <a:buFont typeface="Arial" panose="020B0604020202020204" pitchFamily="34" charset="0"/>
              <a:buChar char="•"/>
            </a:pPr>
            <a:r>
              <a:rPr lang="en-US" dirty="0"/>
              <a:t>Applicants will always say </a:t>
            </a:r>
            <a:r>
              <a:rPr lang="en-US" b="1" dirty="0"/>
              <a:t>yes</a:t>
            </a:r>
            <a:r>
              <a:rPr lang="en-US" dirty="0"/>
              <a:t> to the Activities of Daily Living (ADL) and Long Term Care (LTC) questions. This allows ONE to evaluate under the K-plan and waiver service rules.  </a:t>
            </a:r>
            <a:endParaRPr lang="en-US" sz="1600" dirty="0"/>
          </a:p>
          <a:p>
            <a:pPr marL="628650" lvl="1" indent="-285750">
              <a:buFont typeface="Arial" panose="020B0604020202020204" pitchFamily="34" charset="0"/>
              <a:buChar char="•"/>
            </a:pPr>
            <a:r>
              <a:rPr lang="en-US" sz="1600" b="1" dirty="0"/>
              <a:t>Worker Portal:</a:t>
            </a:r>
          </a:p>
          <a:p>
            <a:pPr marL="1085850" lvl="2" indent="-285750">
              <a:buFont typeface="Arial" panose="020B0604020202020204" pitchFamily="34" charset="0"/>
              <a:buChar char="•"/>
            </a:pPr>
            <a:r>
              <a:rPr lang="en-US" sz="1600" dirty="0"/>
              <a:t>“Does individual applying for health coverage on this application need help with activities of daily living(like bathing, dressing, etc.) or live in a medical facility or nursing home?”</a:t>
            </a:r>
          </a:p>
          <a:p>
            <a:pPr marL="1085850" lvl="2" indent="-285750">
              <a:buFont typeface="Arial" panose="020B0604020202020204" pitchFamily="34" charset="0"/>
              <a:buChar char="•"/>
            </a:pPr>
            <a:r>
              <a:rPr lang="en-US" sz="1600" dirty="0"/>
              <a:t>“Does the individual want to request Medicaid Long Term Care services?”</a:t>
            </a:r>
            <a:br>
              <a:rPr lang="en-US" sz="1600" dirty="0"/>
            </a:br>
            <a:endParaRPr lang="en-US" dirty="0"/>
          </a:p>
          <a:p>
            <a:pPr marL="742950" lvl="1" indent="-285750">
              <a:buFont typeface="Arial" panose="020B0604020202020204" pitchFamily="34" charset="0"/>
              <a:buChar char="•"/>
            </a:pPr>
            <a:r>
              <a:rPr lang="en-US" sz="1600" b="1" dirty="0"/>
              <a:t>Applicant Portal:</a:t>
            </a:r>
          </a:p>
          <a:p>
            <a:pPr marL="1200150" lvl="2" indent="-285750">
              <a:buFont typeface="Arial" panose="020B0604020202020204" pitchFamily="34" charset="0"/>
              <a:buChar char="•"/>
            </a:pPr>
            <a:r>
              <a:rPr lang="en-US" sz="1600" dirty="0"/>
              <a:t>Some people need help with activities of daily living (like bathing, dressing, etc.) or live in a medical facility or nursing home. These people might qualify to get help paying for these support services. This can include adults and children that need care for intellectual and/or developmental disabilities. This does not include children that only need help due to their age. Does anyone requesting benefits need help with activities of daily living or live in a medical facility?</a:t>
            </a:r>
          </a:p>
          <a:p>
            <a:pPr marL="1200150" lvl="2"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dirty="0"/>
              <a:t>Parental income and resource information is required when a child is applying for medical programs. </a:t>
            </a:r>
          </a:p>
          <a:p>
            <a:pPr marL="628650" lvl="1" indent="-285750">
              <a:buFont typeface="Arial" panose="020B0604020202020204" pitchFamily="34" charset="0"/>
              <a:buChar char="•"/>
            </a:pPr>
            <a:r>
              <a:rPr lang="en-US" sz="1600" u="sng" dirty="0"/>
              <a:t>Verification</a:t>
            </a:r>
            <a:r>
              <a:rPr lang="en-US" sz="1600" dirty="0"/>
              <a:t> of parental income and resources is only required if:</a:t>
            </a:r>
          </a:p>
          <a:p>
            <a:pPr marL="1085850" lvl="2" indent="-285750">
              <a:buFont typeface="Arial" panose="020B0604020202020204" pitchFamily="34" charset="0"/>
              <a:buChar char="•"/>
            </a:pPr>
            <a:r>
              <a:rPr lang="en-US" sz="1600" dirty="0"/>
              <a:t>The child is evaluating MAGI and income cannot be verified via electronic interfaces</a:t>
            </a:r>
          </a:p>
          <a:p>
            <a:pPr marL="1085850" lvl="2" indent="-285750">
              <a:buFont typeface="Arial" panose="020B0604020202020204" pitchFamily="34" charset="0"/>
              <a:buChar char="•"/>
            </a:pPr>
            <a:r>
              <a:rPr lang="en-US" sz="1600" dirty="0"/>
              <a:t>The child is eligible for an OSIPM type of assistance (other than LTCSERV). </a:t>
            </a:r>
          </a:p>
          <a:p>
            <a:pPr marL="285750" indent="-285750">
              <a:buFont typeface="Arial" panose="020B0604020202020204" pitchFamily="34" charset="0"/>
              <a:buChar char="•"/>
            </a:pPr>
            <a:endParaRPr lang="en-US" sz="1600" dirty="0"/>
          </a:p>
        </p:txBody>
      </p:sp>
    </p:spTree>
    <p:extLst>
      <p:ext uri="{BB962C8B-B14F-4D97-AF65-F5344CB8AC3E}">
        <p14:creationId xmlns:p14="http://schemas.microsoft.com/office/powerpoint/2010/main" val="9058292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28AA1-745F-B746-9558-B84254D60B5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1880753-F9AD-FF44-0498-303550735037}"/>
              </a:ext>
            </a:extLst>
          </p:cNvPr>
          <p:cNvSpPr txBox="1">
            <a:spLocks noGrp="1"/>
          </p:cNvSpPr>
          <p:nvPr>
            <p:ph type="title" idx="4294967295"/>
          </p:nvPr>
        </p:nvSpPr>
        <p:spPr>
          <a:xfrm>
            <a:off x="532435" y="341155"/>
            <a:ext cx="5914417"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nSpc>
                <a:spcPct val="100000"/>
              </a:lnSpc>
              <a:spcBef>
                <a:spcPts val="0"/>
              </a:spcBef>
              <a:defRPr/>
            </a:pPr>
            <a:r>
              <a:rPr lang="en-US" sz="2800"/>
              <a:t>Reaching out to Eligibility</a:t>
            </a:r>
            <a:endParaRPr kumimoji="0" lang="en-US" sz="2800" b="1" i="0" u="none" strike="noStrike" kern="1200" cap="none" spc="0" normalizeH="0" baseline="0" noProof="0">
              <a:ln>
                <a:noFill/>
              </a:ln>
              <a:solidFill>
                <a:srgbClr val="D8E1E5">
                  <a:lumMod val="25000"/>
                </a:srgbClr>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6" name="TextBox 5">
            <a:extLst>
              <a:ext uri="{FF2B5EF4-FFF2-40B4-BE49-F238E27FC236}">
                <a16:creationId xmlns:a16="http://schemas.microsoft.com/office/drawing/2014/main" id="{106C196E-1BC4-8C83-9028-1F1E0A810237}"/>
              </a:ext>
            </a:extLst>
          </p:cNvPr>
          <p:cNvSpPr txBox="1"/>
          <p:nvPr/>
        </p:nvSpPr>
        <p:spPr>
          <a:xfrm>
            <a:off x="532435" y="864375"/>
            <a:ext cx="5706319" cy="4647426"/>
          </a:xfrm>
          <a:prstGeom prst="rect">
            <a:avLst/>
          </a:prstGeom>
          <a:noFill/>
        </p:spPr>
        <p:txBody>
          <a:bodyPr wrap="square" rtlCol="0">
            <a:spAutoFit/>
          </a:bodyPr>
          <a:lstStyle/>
          <a:p>
            <a:pPr algn="l"/>
            <a:r>
              <a:rPr lang="en-US" sz="2000" dirty="0"/>
              <a:t>An I/DD Services case manager may have reason to reach out to an eligibility worker for support in situations such as:</a:t>
            </a:r>
          </a:p>
          <a:p>
            <a:pPr marL="800100" lvl="1" indent="-342900">
              <a:buFont typeface="Arial" panose="020B0604020202020204" pitchFamily="34" charset="0"/>
              <a:buChar char="•"/>
            </a:pPr>
            <a:r>
              <a:rPr lang="en-US" dirty="0"/>
              <a:t>Loss of medical benefits</a:t>
            </a:r>
          </a:p>
          <a:p>
            <a:pPr marL="800100" lvl="1" indent="-342900">
              <a:buFont typeface="Arial" panose="020B0604020202020204" pitchFamily="34" charset="0"/>
              <a:buChar char="•"/>
            </a:pPr>
            <a:r>
              <a:rPr lang="en-US" dirty="0"/>
              <a:t>General case questions</a:t>
            </a:r>
          </a:p>
          <a:p>
            <a:pPr marL="800100" lvl="1" indent="-342900">
              <a:buFont typeface="Arial" panose="020B0604020202020204" pitchFamily="34" charset="0"/>
              <a:buChar char="•"/>
            </a:pPr>
            <a:r>
              <a:rPr lang="en-US" dirty="0"/>
              <a:t>Help understanding what information the case is pending for </a:t>
            </a:r>
          </a:p>
          <a:p>
            <a:pPr marL="800100" lvl="1" indent="-342900">
              <a:buFont typeface="Arial" panose="020B0604020202020204" pitchFamily="34" charset="0"/>
              <a:buChar char="•"/>
            </a:pPr>
            <a:r>
              <a:rPr lang="en-US" dirty="0"/>
              <a:t>Help understanding a notice received by the individual</a:t>
            </a:r>
          </a:p>
          <a:p>
            <a:pPr marL="800100" lvl="1" indent="-342900">
              <a:buFont typeface="Arial" panose="020B0604020202020204" pitchFamily="34" charset="0"/>
              <a:buChar char="•"/>
            </a:pPr>
            <a:r>
              <a:rPr lang="en-US" dirty="0"/>
              <a:t>Report changes – person has moved, a care setting change, etc.</a:t>
            </a:r>
          </a:p>
          <a:p>
            <a:pPr marL="800100" lvl="1" indent="-342900">
              <a:buFont typeface="Arial" panose="020B0604020202020204" pitchFamily="34" charset="0"/>
              <a:buChar char="•"/>
            </a:pPr>
            <a:r>
              <a:rPr lang="en-US" dirty="0"/>
              <a:t>Case status updates</a:t>
            </a:r>
            <a:br>
              <a:rPr lang="en-US" sz="2000" dirty="0"/>
            </a:br>
            <a:endParaRPr lang="en-US" sz="2000" dirty="0"/>
          </a:p>
          <a:p>
            <a:r>
              <a:rPr lang="en-US" dirty="0">
                <a:hlinkClick r:id="rId3"/>
              </a:rPr>
              <a:t>General Resources for I/DD Case Management Entities</a:t>
            </a:r>
            <a:r>
              <a:rPr lang="en-US" dirty="0"/>
              <a:t> page has a link to the ZIP Matrix where local point of contact email address can be found. </a:t>
            </a:r>
          </a:p>
        </p:txBody>
      </p:sp>
      <p:pic>
        <p:nvPicPr>
          <p:cNvPr id="7" name="Picture Placeholder 6" descr="Photo of young family with baby.">
            <a:extLst>
              <a:ext uri="{FF2B5EF4-FFF2-40B4-BE49-F238E27FC236}">
                <a16:creationId xmlns:a16="http://schemas.microsoft.com/office/drawing/2014/main" id="{ED72A96D-99DC-523A-72D5-BE6B0712F00A}"/>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t="6257" b="6257"/>
          <a:stretch>
            <a:fillRect/>
          </a:stretch>
        </p:blipFill>
        <p:spPr>
          <a:xfrm>
            <a:off x="6962549" y="0"/>
            <a:ext cx="5229225" cy="6056313"/>
          </a:xfrm>
        </p:spPr>
      </p:pic>
      <p:sp>
        <p:nvSpPr>
          <p:cNvPr id="3" name="Slide Number Placeholder 2">
            <a:extLst>
              <a:ext uri="{FF2B5EF4-FFF2-40B4-BE49-F238E27FC236}">
                <a16:creationId xmlns:a16="http://schemas.microsoft.com/office/drawing/2014/main" id="{3739A400-9811-192C-3E1A-296CD6E82644}"/>
              </a:ext>
            </a:extLst>
          </p:cNvPr>
          <p:cNvSpPr>
            <a:spLocks noGrp="1"/>
          </p:cNvSpPr>
          <p:nvPr>
            <p:ph type="sldNum" sz="quarter" idx="10"/>
          </p:nvPr>
        </p:nvSpPr>
        <p:spPr/>
        <p:txBody>
          <a:bodyPr/>
          <a:lstStyle/>
          <a:p>
            <a:fld id="{58339581-759F-43B7-B47D-47F906F0E294}" type="slidenum">
              <a:rPr lang="en-US" smtClean="0"/>
              <a:pPr/>
              <a:t>12</a:t>
            </a:fld>
            <a:endParaRPr lang="en-US"/>
          </a:p>
        </p:txBody>
      </p:sp>
    </p:spTree>
    <p:extLst>
      <p:ext uri="{BB962C8B-B14F-4D97-AF65-F5344CB8AC3E}">
        <p14:creationId xmlns:p14="http://schemas.microsoft.com/office/powerpoint/2010/main" val="28994890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A0B74-2417-3C63-419B-41156C40067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DCBACB3-A421-103A-096D-81C32BF001AD}"/>
              </a:ext>
            </a:extLst>
          </p:cNvPr>
          <p:cNvSpPr txBox="1">
            <a:spLocks noGrp="1"/>
          </p:cNvSpPr>
          <p:nvPr>
            <p:ph type="title" idx="4294967295"/>
          </p:nvPr>
        </p:nvSpPr>
        <p:spPr>
          <a:xfrm>
            <a:off x="391490" y="1081660"/>
            <a:ext cx="6403182"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nSpc>
                <a:spcPct val="100000"/>
              </a:lnSpc>
              <a:spcBef>
                <a:spcPts val="0"/>
              </a:spcBef>
              <a:defRPr/>
            </a:pPr>
            <a:r>
              <a:rPr lang="en-US" sz="2400"/>
              <a:t>OEP Eligibility Coordination Unit (ECU)</a:t>
            </a:r>
            <a:endParaRPr kumimoji="0" lang="en-US" sz="2400" b="1" i="0" u="none" strike="noStrike" kern="1200" cap="none" spc="0" normalizeH="0" baseline="0" noProof="0">
              <a:ln>
                <a:noFill/>
              </a:ln>
              <a:solidFill>
                <a:srgbClr val="D8E1E5">
                  <a:lumMod val="25000"/>
                </a:srgbClr>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5" name="TextBox 4">
            <a:extLst>
              <a:ext uri="{FF2B5EF4-FFF2-40B4-BE49-F238E27FC236}">
                <a16:creationId xmlns:a16="http://schemas.microsoft.com/office/drawing/2014/main" id="{44AD6CEA-F471-96EC-2815-7E7079FB74AB}"/>
              </a:ext>
            </a:extLst>
          </p:cNvPr>
          <p:cNvSpPr txBox="1"/>
          <p:nvPr/>
        </p:nvSpPr>
        <p:spPr>
          <a:xfrm>
            <a:off x="618161" y="1682518"/>
            <a:ext cx="6008633" cy="3754874"/>
          </a:xfrm>
          <a:prstGeom prst="rect">
            <a:avLst/>
          </a:prstGeom>
          <a:noFill/>
        </p:spPr>
        <p:txBody>
          <a:bodyPr wrap="square">
            <a:spAutoFit/>
          </a:bodyPr>
          <a:lstStyle/>
          <a:p>
            <a:pPr marL="257175" indent="-257175">
              <a:buFont typeface="Arial" panose="020B0604020202020204" pitchFamily="34" charset="0"/>
              <a:buChar char="•"/>
            </a:pPr>
            <a:r>
              <a:rPr lang="en-US" sz="1600"/>
              <a:t>ECU is a small central office eligibility team, who processes all the LTC service request task for children. </a:t>
            </a:r>
          </a:p>
          <a:p>
            <a:pPr marL="257175" indent="-257175">
              <a:buFont typeface="Arial" panose="020B0604020202020204" pitchFamily="34" charset="0"/>
              <a:buChar char="•"/>
            </a:pPr>
            <a:endParaRPr lang="en-US" sz="1600"/>
          </a:p>
          <a:p>
            <a:pPr marL="257175" indent="-257175">
              <a:buFont typeface="Arial" panose="020B0604020202020204" pitchFamily="34" charset="0"/>
              <a:buChar char="•"/>
            </a:pPr>
            <a:r>
              <a:rPr lang="en-US" sz="1600"/>
              <a:t>ECU Coordinates with CDDPs for individuals ages 0-17.</a:t>
            </a:r>
            <a:br>
              <a:rPr lang="en-US" sz="1600"/>
            </a:br>
            <a:endParaRPr lang="en-US" sz="1600"/>
          </a:p>
          <a:p>
            <a:pPr marL="257175" indent="-257175">
              <a:buFont typeface="Arial" panose="020B0604020202020204" pitchFamily="34" charset="0"/>
              <a:buChar char="•"/>
            </a:pPr>
            <a:r>
              <a:rPr lang="en-US" sz="1600"/>
              <a:t>ECU works closely with PMDDT, TAU, and ODDS ONE Questions when necessary to ensure accurate eligibility outcomes for these cases. </a:t>
            </a:r>
            <a:br>
              <a:rPr lang="en-US" sz="1600"/>
            </a:br>
            <a:endParaRPr lang="en-US" sz="1600"/>
          </a:p>
          <a:p>
            <a:pPr marL="257175" indent="-257175">
              <a:buFont typeface="Arial" panose="020B0604020202020204" pitchFamily="34" charset="0"/>
              <a:buChar char="•"/>
            </a:pPr>
            <a:r>
              <a:rPr lang="en-US" sz="1600"/>
              <a:t>CMEs can email the ECU with eligibility questions for all children seeking  or receiving I/DD services. </a:t>
            </a:r>
          </a:p>
          <a:p>
            <a:pPr marL="600075" lvl="1" indent="-257175">
              <a:buFont typeface="Arial" panose="020B0604020202020204" pitchFamily="34" charset="0"/>
              <a:buChar char="•"/>
            </a:pPr>
            <a:r>
              <a:rPr lang="en-US" sz="1600" u="sng">
                <a:hlinkClick r:id="rId3"/>
              </a:rPr>
              <a:t>OEP.EligibilityCoordinationUnit@odhsoha.oregon.gov</a:t>
            </a:r>
            <a:r>
              <a:rPr lang="en-US" sz="1600"/>
              <a:t>  </a:t>
            </a:r>
          </a:p>
          <a:p>
            <a:pPr marL="600075" lvl="1" indent="-257175">
              <a:buFont typeface="Arial" panose="020B0604020202020204" pitchFamily="34" charset="0"/>
              <a:buChar char="•"/>
            </a:pPr>
            <a:r>
              <a:rPr lang="en-US" sz="1600" u="sng">
                <a:hlinkClick r:id="rId4"/>
              </a:rPr>
              <a:t>OEP Eligibility Coordination Unit Overview</a:t>
            </a:r>
            <a:r>
              <a:rPr lang="en-US" sz="1600" u="sng"/>
              <a:t> (Email Templet)</a:t>
            </a:r>
            <a:endParaRPr lang="en-US" sz="1600"/>
          </a:p>
          <a:p>
            <a:pPr marR="0" lvl="0" algn="l" defTabSz="914400" rtl="0" eaLnBrk="1" fontAlgn="auto" latinLnBrk="0" hangingPunct="1">
              <a:lnSpc>
                <a:spcPct val="100000"/>
              </a:lnSpc>
              <a:spcBef>
                <a:spcPts val="0"/>
              </a:spcBef>
              <a:spcAft>
                <a:spcPts val="1800"/>
              </a:spcAft>
              <a:buClrTx/>
              <a:buSzTx/>
              <a:tabLst/>
              <a:defRPr/>
            </a:pPr>
            <a:endParaRPr kumimoji="0" lang="en-US" sz="1400" i="0" u="none" strike="noStrike" kern="1200" cap="none" spc="0" normalizeH="0" baseline="0" noProof="0">
              <a:ln>
                <a:noFill/>
              </a:ln>
              <a:effectLst/>
              <a:uLnTx/>
              <a:uFillTx/>
              <a:latin typeface="Noto Sans Bold" panose="020B0502040504020204" pitchFamily="34" charset="0"/>
              <a:ea typeface="Noto Sans Bold" panose="020B0502040504020204" pitchFamily="34" charset="0"/>
              <a:cs typeface="Noto Sans Bold" panose="020B0502040504020204" pitchFamily="34" charset="0"/>
            </a:endParaRPr>
          </a:p>
        </p:txBody>
      </p:sp>
      <p:pic>
        <p:nvPicPr>
          <p:cNvPr id="7" name="Picture Placeholder 6">
            <a:extLst>
              <a:ext uri="{FF2B5EF4-FFF2-40B4-BE49-F238E27FC236}">
                <a16:creationId xmlns:a16="http://schemas.microsoft.com/office/drawing/2014/main" id="{30DFD9DF-BACC-9FFF-BF3B-EE624153FE3A}"/>
              </a:ext>
              <a:ext uri="{C183D7F6-B498-43B3-948B-1728B52AA6E4}">
                <adec:decorative xmlns:adec="http://schemas.microsoft.com/office/drawing/2017/decorative" val="1"/>
              </a:ext>
            </a:extLst>
          </p:cNvPr>
          <p:cNvPicPr>
            <a:picLocks noGrp="1" noChangeAspect="1"/>
          </p:cNvPicPr>
          <p:nvPr>
            <p:ph type="pic" sz="quarter" idx="11"/>
          </p:nvPr>
        </p:nvPicPr>
        <p:blipFill>
          <a:blip r:embed="rId5">
            <a:extLst>
              <a:ext uri="{28A0092B-C50C-407E-A947-70E740481C1C}">
                <a14:useLocalDpi xmlns:a14="http://schemas.microsoft.com/office/drawing/2010/main" val="0"/>
              </a:ext>
            </a:extLst>
          </a:blip>
          <a:srcRect l="12766" r="12766"/>
          <a:stretch/>
        </p:blipFill>
        <p:spPr>
          <a:xfrm>
            <a:off x="6962549" y="0"/>
            <a:ext cx="5229225" cy="6056313"/>
          </a:xfrm>
        </p:spPr>
      </p:pic>
      <p:sp>
        <p:nvSpPr>
          <p:cNvPr id="3" name="Slide Number Placeholder 2">
            <a:extLst>
              <a:ext uri="{FF2B5EF4-FFF2-40B4-BE49-F238E27FC236}">
                <a16:creationId xmlns:a16="http://schemas.microsoft.com/office/drawing/2014/main" id="{E08BDBCB-BEE3-B0CD-EA16-736AD6E18015}"/>
              </a:ext>
            </a:extLst>
          </p:cNvPr>
          <p:cNvSpPr>
            <a:spLocks noGrp="1"/>
          </p:cNvSpPr>
          <p:nvPr>
            <p:ph type="sldNum" sz="quarter" idx="10"/>
          </p:nvPr>
        </p:nvSpPr>
        <p:spPr/>
        <p:txBody>
          <a:bodyPr/>
          <a:lstStyle/>
          <a:p>
            <a:fld id="{58339581-759F-43B7-B47D-47F906F0E294}" type="slidenum">
              <a:rPr lang="en-US" smtClean="0"/>
              <a:pPr/>
              <a:t>13</a:t>
            </a:fld>
            <a:endParaRPr lang="en-US"/>
          </a:p>
        </p:txBody>
      </p:sp>
    </p:spTree>
    <p:extLst>
      <p:ext uri="{BB962C8B-B14F-4D97-AF65-F5344CB8AC3E}">
        <p14:creationId xmlns:p14="http://schemas.microsoft.com/office/powerpoint/2010/main" val="14054232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A1068C-04E9-DAD0-C045-29E7523ABBE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6D28A75-ADE9-1B80-4163-4DBB6E70845F}"/>
              </a:ext>
            </a:extLst>
          </p:cNvPr>
          <p:cNvSpPr txBox="1">
            <a:spLocks noGrp="1"/>
          </p:cNvSpPr>
          <p:nvPr>
            <p:ph type="title" idx="4294967295"/>
          </p:nvPr>
        </p:nvSpPr>
        <p:spPr>
          <a:xfrm>
            <a:off x="1107558" y="2353923"/>
            <a:ext cx="3752062" cy="14219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a:t>Key Takeaways</a:t>
            </a:r>
          </a:p>
        </p:txBody>
      </p:sp>
      <p:sp>
        <p:nvSpPr>
          <p:cNvPr id="3" name="Slide Number Placeholder 2">
            <a:extLst>
              <a:ext uri="{FF2B5EF4-FFF2-40B4-BE49-F238E27FC236}">
                <a16:creationId xmlns:a16="http://schemas.microsoft.com/office/drawing/2014/main" id="{A130E0DC-C640-D6C2-C6CF-95BD13A11DE7}"/>
              </a:ext>
            </a:extLst>
          </p:cNvPr>
          <p:cNvSpPr>
            <a:spLocks noGrp="1"/>
          </p:cNvSpPr>
          <p:nvPr>
            <p:ph type="sldNum" sz="quarter" idx="10"/>
          </p:nvPr>
        </p:nvSpPr>
        <p:spPr/>
        <p:txBody>
          <a:bodyPr/>
          <a:lstStyle/>
          <a:p>
            <a:fld id="{58339581-759F-43B7-B47D-47F906F0E294}" type="slidenum">
              <a:rPr lang="en-US" smtClean="0"/>
              <a:pPr/>
              <a:t>14</a:t>
            </a:fld>
            <a:endParaRPr lang="en-US"/>
          </a:p>
        </p:txBody>
      </p:sp>
      <p:graphicFrame>
        <p:nvGraphicFramePr>
          <p:cNvPr id="2" name="Content Placeholder 2" descr="Graphic with four sections describing OEP and AAA roles. Top left: OEP and AAA eligibility workers focus on Medicaid financial eligibility. Top right: service eligibility and financial eligibility are separate but coordinated. Bottom left: understanding OEP and AAA roles improves collaboration and outcomes. Bottom right: PMDDT is not a Medicaid program, but a team that can verify disability status.">
            <a:extLst>
              <a:ext uri="{FF2B5EF4-FFF2-40B4-BE49-F238E27FC236}">
                <a16:creationId xmlns:a16="http://schemas.microsoft.com/office/drawing/2014/main" id="{EA6B135C-8DC5-9B1C-823B-1185373CF9C9}"/>
              </a:ext>
            </a:extLst>
          </p:cNvPr>
          <p:cNvGraphicFramePr>
            <a:graphicFrameLocks/>
          </p:cNvGraphicFramePr>
          <p:nvPr>
            <p:extLst>
              <p:ext uri="{D42A27DB-BD31-4B8C-83A1-F6EECF244321}">
                <p14:modId xmlns:p14="http://schemas.microsoft.com/office/powerpoint/2010/main" val="671860598"/>
              </p:ext>
            </p:extLst>
          </p:nvPr>
        </p:nvGraphicFramePr>
        <p:xfrm>
          <a:off x="6096000" y="324092"/>
          <a:ext cx="5695409" cy="54815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259088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21BE1A7-5FAA-9114-499A-00F96C5A5667}"/>
              </a:ext>
            </a:extLst>
          </p:cNvPr>
          <p:cNvSpPr txBox="1">
            <a:spLocks noGrp="1"/>
          </p:cNvSpPr>
          <p:nvPr>
            <p:ph type="title" idx="4294967295"/>
          </p:nvPr>
        </p:nvSpPr>
        <p:spPr>
          <a:xfrm>
            <a:off x="2601378" y="88259"/>
            <a:ext cx="6989244" cy="7571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lang="en-US" sz="4800"/>
              <a:t>Communication Tools</a:t>
            </a:r>
          </a:p>
        </p:txBody>
      </p:sp>
      <p:graphicFrame>
        <p:nvGraphicFramePr>
          <p:cNvPr id="7" name="Content Placeholder 7" descr="Step-by-step communication guidance graphic. It states that each local area will have an identified email address for case coordination by May 2026. If contact information for a Service Coordinator or Personal Agent is not available, use the email address in the ZIP Matrix (effective May 2026). The Point of Contact Toolkit provides an email template and naming conventions for timely processing. The ODDS/OEP Cross-Program Terminology Guide helps align language for clearer communication. Information sharing between OEP, AAAs, Brokerages, and CDDPs is allowed without additional forms or permissions; references OEP-IM-25-014 and DD-IM-26-007.">
            <a:extLst>
              <a:ext uri="{FF2B5EF4-FFF2-40B4-BE49-F238E27FC236}">
                <a16:creationId xmlns:a16="http://schemas.microsoft.com/office/drawing/2014/main" id="{99F3DD37-145F-CEEC-83E5-7DC3B6FAF2E8}"/>
              </a:ext>
            </a:extLst>
          </p:cNvPr>
          <p:cNvGraphicFramePr>
            <a:graphicFrameLocks/>
          </p:cNvGraphicFramePr>
          <p:nvPr>
            <p:extLst>
              <p:ext uri="{D42A27DB-BD31-4B8C-83A1-F6EECF244321}">
                <p14:modId xmlns:p14="http://schemas.microsoft.com/office/powerpoint/2010/main" val="60600610"/>
              </p:ext>
            </p:extLst>
          </p:nvPr>
        </p:nvGraphicFramePr>
        <p:xfrm>
          <a:off x="0" y="957532"/>
          <a:ext cx="10584611" cy="50550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82DE4F9F-9725-2F0A-EEE4-83EC1491873A}"/>
              </a:ext>
            </a:extLst>
          </p:cNvPr>
          <p:cNvSpPr>
            <a:spLocks noGrp="1"/>
          </p:cNvSpPr>
          <p:nvPr>
            <p:ph type="sldNum" sz="quarter" idx="10"/>
          </p:nvPr>
        </p:nvSpPr>
        <p:spPr/>
        <p:txBody>
          <a:bodyPr/>
          <a:lstStyle/>
          <a:p>
            <a:fld id="{58339581-759F-43B7-B47D-47F906F0E294}" type="slidenum">
              <a:rPr lang="en-US" smtClean="0"/>
              <a:pPr/>
              <a:t>15</a:t>
            </a:fld>
            <a:endParaRPr lang="en-US"/>
          </a:p>
        </p:txBody>
      </p:sp>
    </p:spTree>
    <p:extLst>
      <p:ext uri="{BB962C8B-B14F-4D97-AF65-F5344CB8AC3E}">
        <p14:creationId xmlns:p14="http://schemas.microsoft.com/office/powerpoint/2010/main" val="22926452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2ACFE89F-1767-7B9B-C8FD-45C8122DA4BE}"/>
              </a:ext>
              <a:ext uri="{C183D7F6-B498-43B3-948B-1728B52AA6E4}">
                <adec:decorative xmlns:adec="http://schemas.microsoft.com/office/drawing/2017/decorative" val="0"/>
              </a:ext>
            </a:extLst>
          </p:cNvPr>
          <p:cNvSpPr txBox="1">
            <a:spLocks noGrp="1"/>
          </p:cNvSpPr>
          <p:nvPr>
            <p:ph type="title" idx="4294967295"/>
          </p:nvPr>
        </p:nvSpPr>
        <p:spPr>
          <a:xfrm>
            <a:off x="975075" y="983154"/>
            <a:ext cx="10278121"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500" b="1" kern="1200" cap="none" spc="0" baseline="0">
                <a:solidFill>
                  <a:schemeClr val="tx1"/>
                </a:solidFill>
                <a:latin typeface="Noto Sans ExtraBold" panose="020B0502040504020204" pitchFamily="34" charset="0"/>
                <a:ea typeface="Noto Sans ExtraBold" panose="020B0502040504020204" pitchFamily="34" charset="0"/>
                <a:cs typeface="Noto Sans ExtraBold" panose="020B0502040504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chemeClr val="tx1"/>
                </a:solidFill>
                <a:effectLst/>
                <a:uLnTx/>
                <a:uFillTx/>
                <a:latin typeface="Noto Sans ExtraBold" panose="020B0502040504020204" pitchFamily="34" charset="0"/>
                <a:ea typeface="Noto Sans ExtraBold" panose="020B0502040504020204" pitchFamily="34" charset="0"/>
                <a:cs typeface="Noto Sans ExtraBold" panose="020B0502040504020204" pitchFamily="34" charset="0"/>
              </a:rPr>
              <a:t>Thank you!</a:t>
            </a:r>
          </a:p>
        </p:txBody>
      </p:sp>
      <p:sp>
        <p:nvSpPr>
          <p:cNvPr id="3" name="TextBox 2">
            <a:extLst>
              <a:ext uri="{FF2B5EF4-FFF2-40B4-BE49-F238E27FC236}">
                <a16:creationId xmlns:a16="http://schemas.microsoft.com/office/drawing/2014/main" id="{9569FEE8-2952-4A29-26AC-724FFB4B858F}"/>
              </a:ext>
            </a:extLst>
          </p:cNvPr>
          <p:cNvSpPr txBox="1"/>
          <p:nvPr/>
        </p:nvSpPr>
        <p:spPr>
          <a:xfrm>
            <a:off x="1564395" y="4858439"/>
            <a:ext cx="6488935" cy="400110"/>
          </a:xfrm>
          <a:prstGeom prst="rect">
            <a:avLst/>
          </a:prstGeom>
          <a:noFill/>
        </p:spPr>
        <p:txBody>
          <a:bodyPr wrap="square" rtlCol="0">
            <a:spAutoFit/>
          </a:bodyPr>
          <a:lstStyle/>
          <a:p>
            <a:r>
              <a:rPr lang="en-US" sz="2000" dirty="0">
                <a:solidFill>
                  <a:srgbClr val="EEDFD4"/>
                </a:solidFill>
                <a:hlinkClick r:id="rId3">
                  <a:extLst>
                    <a:ext uri="{A12FA001-AC4F-418D-AE19-62706E023703}">
                      <ahyp:hlinkClr xmlns:ahyp="http://schemas.microsoft.com/office/drawing/2018/hyperlinkcolor" val="tx"/>
                    </a:ext>
                  </a:extLst>
                </a:hlinkClick>
              </a:rPr>
              <a:t>Cross Program Training Update Request Form</a:t>
            </a:r>
            <a:r>
              <a:rPr lang="en-US" sz="2000" dirty="0">
                <a:solidFill>
                  <a:srgbClr val="EEDFD4"/>
                </a:solidFill>
              </a:rPr>
              <a:t> </a:t>
            </a:r>
          </a:p>
        </p:txBody>
      </p:sp>
      <p:pic>
        <p:nvPicPr>
          <p:cNvPr id="8" name="Content Placeholder 11">
            <a:extLst>
              <a:ext uri="{FF2B5EF4-FFF2-40B4-BE49-F238E27FC236}">
                <a16:creationId xmlns:a16="http://schemas.microsoft.com/office/drawing/2014/main" id="{B8AC2411-3823-0888-6EB3-04EA76D3216B}"/>
              </a:ext>
              <a:ext uri="{C183D7F6-B498-43B3-948B-1728B52AA6E4}">
                <adec:decorative xmlns:adec="http://schemas.microsoft.com/office/drawing/2017/decorative" val="1"/>
              </a:ext>
            </a:extLst>
          </p:cNvPr>
          <p:cNvPicPr>
            <a:picLocks noChangeAspect="1"/>
          </p:cNvPicPr>
          <p:nvPr/>
        </p:nvPicPr>
        <p:blipFill>
          <a:blip r:embed="rId4">
            <a:duotone>
              <a:prstClr val="black"/>
              <a:schemeClr val="tx2">
                <a:tint val="45000"/>
                <a:satMod val="400000"/>
              </a:schemeClr>
            </a:duotone>
            <a:alphaModFix amt="35000"/>
          </a:blip>
          <a:srcRect r="11334"/>
          <a:stretch>
            <a:fillRect/>
          </a:stretch>
        </p:blipFill>
        <p:spPr>
          <a:xfrm>
            <a:off x="365760" y="0"/>
            <a:ext cx="11496753" cy="3505190"/>
          </a:xfrm>
          <a:prstGeom prst="rect">
            <a:avLst/>
          </a:prstGeom>
        </p:spPr>
      </p:pic>
      <p:sp>
        <p:nvSpPr>
          <p:cNvPr id="6" name="Slide Number Placeholder 2">
            <a:extLst>
              <a:ext uri="{FF2B5EF4-FFF2-40B4-BE49-F238E27FC236}">
                <a16:creationId xmlns:a16="http://schemas.microsoft.com/office/drawing/2014/main" id="{55EDF360-78F3-8291-7CA7-886F525CE2B7}"/>
              </a:ext>
            </a:extLst>
          </p:cNvPr>
          <p:cNvSpPr txBox="1">
            <a:spLocks/>
          </p:cNvSpPr>
          <p:nvPr/>
        </p:nvSpPr>
        <p:spPr>
          <a:xfrm>
            <a:off x="9589807" y="6470731"/>
            <a:ext cx="2272706" cy="184259"/>
          </a:xfrm>
          <a:prstGeom prst="rect">
            <a:avLst/>
          </a:prstGeom>
        </p:spPr>
        <p:txBody>
          <a:bodyPr anchor="ctr"/>
          <a:lstStyle>
            <a:defPPr>
              <a:defRPr lang="en-US"/>
            </a:defPPr>
            <a:lvl1pPr marL="0" algn="r" defTabSz="914400" rtl="0" eaLnBrk="1" latinLnBrk="0" hangingPunct="1">
              <a:defRPr sz="140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8339581-759F-43B7-B47D-47F906F0E294}" type="slidenum">
              <a:rPr lang="en-US" smtClean="0">
                <a:solidFill>
                  <a:schemeClr val="bg1"/>
                </a:solidFill>
              </a:rPr>
              <a:pPr/>
              <a:t>16</a:t>
            </a:fld>
            <a:endParaRPr lang="en-US">
              <a:solidFill>
                <a:schemeClr val="bg1"/>
              </a:solidFill>
            </a:endParaRPr>
          </a:p>
        </p:txBody>
      </p:sp>
    </p:spTree>
    <p:extLst>
      <p:ext uri="{BB962C8B-B14F-4D97-AF65-F5344CB8AC3E}">
        <p14:creationId xmlns:p14="http://schemas.microsoft.com/office/powerpoint/2010/main" val="16937345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36A2CF-41AD-C464-8B73-E6B35B9F71FA}"/>
              </a:ext>
            </a:extLst>
          </p:cNvPr>
          <p:cNvSpPr>
            <a:spLocks noGrp="1"/>
          </p:cNvSpPr>
          <p:nvPr>
            <p:ph type="title"/>
          </p:nvPr>
        </p:nvSpPr>
        <p:spPr>
          <a:xfrm>
            <a:off x="940513" y="4048973"/>
            <a:ext cx="10299032" cy="825500"/>
          </a:xfrm>
        </p:spPr>
        <p:txBody>
          <a:bodyPr/>
          <a:lstStyle/>
          <a:p>
            <a:r>
              <a:rPr lang="en-US" b="0"/>
              <a:t>Learning Objectives</a:t>
            </a:r>
            <a:endParaRPr lang="en-US"/>
          </a:p>
        </p:txBody>
      </p:sp>
      <p:sp>
        <p:nvSpPr>
          <p:cNvPr id="5" name="Subtitle 4">
            <a:extLst>
              <a:ext uri="{FF2B5EF4-FFF2-40B4-BE49-F238E27FC236}">
                <a16:creationId xmlns:a16="http://schemas.microsoft.com/office/drawing/2014/main" id="{7B3CE61F-45F4-B1DB-A190-61F4C38C3391}"/>
              </a:ext>
            </a:extLst>
          </p:cNvPr>
          <p:cNvSpPr>
            <a:spLocks noGrp="1"/>
          </p:cNvSpPr>
          <p:nvPr>
            <p:ph type="subTitle" idx="1"/>
          </p:nvPr>
        </p:nvSpPr>
        <p:spPr>
          <a:xfrm>
            <a:off x="940513" y="4874472"/>
            <a:ext cx="9080500" cy="1780517"/>
          </a:xfrm>
        </p:spPr>
        <p:txBody>
          <a:bodyPr>
            <a:normAutofit lnSpcReduction="10000"/>
          </a:bodyPr>
          <a:lstStyle/>
          <a:p>
            <a:pPr fontAlgn="base"/>
            <a:r>
              <a:rPr lang="en-US" dirty="0"/>
              <a:t>Eligibility Workers in the I/DD service eligibility process​</a:t>
            </a:r>
          </a:p>
          <a:p>
            <a:pPr fontAlgn="base"/>
            <a:endParaRPr lang="en-US" dirty="0"/>
          </a:p>
          <a:p>
            <a:pPr fontAlgn="base"/>
            <a:r>
              <a:rPr lang="en-US" dirty="0"/>
              <a:t>Overview of what happens during the financial eligibility process for medical benefits​</a:t>
            </a:r>
          </a:p>
          <a:p>
            <a:pPr fontAlgn="base"/>
            <a:endParaRPr lang="en-US" dirty="0"/>
          </a:p>
          <a:p>
            <a:pPr fontAlgn="base"/>
            <a:r>
              <a:rPr lang="en-US" dirty="0"/>
              <a:t>Support coordination between ODDS Case Managers and Eligibility Staff</a:t>
            </a:r>
          </a:p>
          <a:p>
            <a:endParaRPr lang="en-US" dirty="0"/>
          </a:p>
        </p:txBody>
      </p:sp>
      <p:pic>
        <p:nvPicPr>
          <p:cNvPr id="7" name="Picture Placeholder 7" descr="Four photos of different people smiling, including a father holding a baby, a young woman, a couple with a child, and an older couple dancing.">
            <a:extLst>
              <a:ext uri="{FF2B5EF4-FFF2-40B4-BE49-F238E27FC236}">
                <a16:creationId xmlns:a16="http://schemas.microsoft.com/office/drawing/2014/main" id="{F01DF0EB-E880-A614-988F-FC8413BC1461}"/>
              </a:ext>
            </a:extLst>
          </p:cNvPr>
          <p:cNvPicPr>
            <a:picLocks noChangeAspect="1"/>
          </p:cNvPicPr>
          <p:nvPr/>
        </p:nvPicPr>
        <p:blipFill>
          <a:blip r:embed="rId3">
            <a:extLst>
              <a:ext uri="{28A0092B-C50C-407E-A947-70E740481C1C}">
                <a14:useLocalDpi xmlns:a14="http://schemas.microsoft.com/office/drawing/2010/main" val="0"/>
              </a:ext>
            </a:extLst>
          </a:blip>
          <a:srcRect l="19" r="19"/>
          <a:stretch>
            <a:fillRect/>
          </a:stretch>
        </p:blipFill>
        <p:spPr>
          <a:xfrm>
            <a:off x="960482" y="1864574"/>
            <a:ext cx="10279063" cy="2006600"/>
          </a:xfrm>
          <a:prstGeom prst="rect">
            <a:avLst/>
          </a:prstGeom>
        </p:spPr>
      </p:pic>
      <p:sp>
        <p:nvSpPr>
          <p:cNvPr id="3" name="Slide Number Placeholder 2">
            <a:extLst>
              <a:ext uri="{FF2B5EF4-FFF2-40B4-BE49-F238E27FC236}">
                <a16:creationId xmlns:a16="http://schemas.microsoft.com/office/drawing/2014/main" id="{AD624C63-3407-66E5-1DC3-1D09D4A1BCA6}"/>
              </a:ext>
            </a:extLst>
          </p:cNvPr>
          <p:cNvSpPr>
            <a:spLocks noGrp="1"/>
          </p:cNvSpPr>
          <p:nvPr>
            <p:ph type="sldNum" sz="quarter" idx="10"/>
          </p:nvPr>
        </p:nvSpPr>
        <p:spPr/>
        <p:txBody>
          <a:bodyPr/>
          <a:lstStyle/>
          <a:p>
            <a:fld id="{58339581-759F-43B7-B47D-47F906F0E294}" type="slidenum">
              <a:rPr lang="en-US" smtClean="0"/>
              <a:pPr/>
              <a:t>2</a:t>
            </a:fld>
            <a:endParaRPr lang="en-US"/>
          </a:p>
        </p:txBody>
      </p:sp>
    </p:spTree>
    <p:extLst>
      <p:ext uri="{BB962C8B-B14F-4D97-AF65-F5344CB8AC3E}">
        <p14:creationId xmlns:p14="http://schemas.microsoft.com/office/powerpoint/2010/main" val="8084296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ABA934-F176-DCAD-F0C5-02EC1929135D}"/>
              </a:ext>
            </a:extLst>
          </p:cNvPr>
          <p:cNvSpPr txBox="1">
            <a:spLocks noGrp="1"/>
          </p:cNvSpPr>
          <p:nvPr>
            <p:ph type="title" idx="4294967295"/>
          </p:nvPr>
        </p:nvSpPr>
        <p:spPr>
          <a:xfrm>
            <a:off x="812593" y="1131019"/>
            <a:ext cx="5914417" cy="7848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nSpc>
                <a:spcPct val="100000"/>
              </a:lnSpc>
              <a:spcBef>
                <a:spcPts val="0"/>
              </a:spcBef>
              <a:defRPr/>
            </a:pPr>
            <a:r>
              <a:rPr lang="en-US" b="0" dirty="0"/>
              <a:t>ODHS and OEP/AAA</a:t>
            </a:r>
            <a:endParaRPr kumimoji="0" lang="en-US" sz="4000" b="1" i="0" u="none" strike="noStrike" kern="1200" cap="none" spc="0" normalizeH="0" baseline="0" noProof="0" dirty="0">
              <a:ln>
                <a:noFill/>
              </a:ln>
              <a:solidFill>
                <a:srgbClr val="D8E1E5">
                  <a:lumMod val="25000"/>
                </a:srgbClr>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5" name="TextBox 4">
            <a:extLst>
              <a:ext uri="{FF2B5EF4-FFF2-40B4-BE49-F238E27FC236}">
                <a16:creationId xmlns:a16="http://schemas.microsoft.com/office/drawing/2014/main" id="{32DB6217-EBFC-8047-B136-0A54C4047BCD}"/>
              </a:ext>
            </a:extLst>
          </p:cNvPr>
          <p:cNvSpPr txBox="1"/>
          <p:nvPr/>
        </p:nvSpPr>
        <p:spPr>
          <a:xfrm>
            <a:off x="812593" y="2229545"/>
            <a:ext cx="6102848" cy="2923877"/>
          </a:xfrm>
          <a:prstGeom prst="rect">
            <a:avLst/>
          </a:prstGeom>
          <a:noFill/>
        </p:spPr>
        <p:txBody>
          <a:bodyPr wrap="square">
            <a:spAutoFit/>
          </a:bodyPr>
          <a:lstStyle/>
          <a:p>
            <a:pPr fontAlgn="base"/>
            <a:r>
              <a:rPr lang="en-US" sz="1600"/>
              <a:t>Oregon Eligibility Partnership (OEP) ​</a:t>
            </a:r>
          </a:p>
          <a:p>
            <a:pPr fontAlgn="base"/>
            <a:r>
              <a:rPr lang="en-US" sz="1600"/>
              <a:t>Consists of all state-hired eligibility staff (including former APD and SSP eligibility workers).​</a:t>
            </a:r>
            <a:br>
              <a:rPr lang="en-US" sz="1600"/>
            </a:br>
            <a:r>
              <a:rPr lang="en-US" sz="1600"/>
              <a:t>​</a:t>
            </a:r>
          </a:p>
          <a:p>
            <a:pPr fontAlgn="base"/>
            <a:r>
              <a:rPr lang="en-US" sz="1600"/>
              <a:t>Area Agency on Aging (AAA) ​</a:t>
            </a:r>
          </a:p>
          <a:p>
            <a:pPr fontAlgn="base"/>
            <a:r>
              <a:rPr lang="en-US" sz="1600"/>
              <a:t>Nonprofit agencies contracted by the State to administer Medicaid and APD services. ​</a:t>
            </a:r>
            <a:br>
              <a:rPr lang="en-US" sz="1600"/>
            </a:br>
            <a:r>
              <a:rPr lang="en-US" sz="1600"/>
              <a:t>​</a:t>
            </a:r>
          </a:p>
          <a:p>
            <a:pPr fontAlgn="base"/>
            <a:r>
              <a:rPr lang="en-US" sz="1600"/>
              <a:t>Both agencies work with individuals and families to establish and maintain Medical financial eligibility. </a:t>
            </a:r>
          </a:p>
          <a:p>
            <a:pPr marR="0" lvl="0" algn="l" defTabSz="914400" rtl="0" eaLnBrk="1" fontAlgn="auto" latinLnBrk="0" hangingPunct="1">
              <a:lnSpc>
                <a:spcPct val="100000"/>
              </a:lnSpc>
              <a:spcBef>
                <a:spcPts val="0"/>
              </a:spcBef>
              <a:spcAft>
                <a:spcPts val="1800"/>
              </a:spcAft>
              <a:buClrTx/>
              <a:buSzTx/>
              <a:tabLst/>
              <a:defRPr/>
            </a:pPr>
            <a:endParaRPr kumimoji="0" lang="en-US" sz="2400" i="0" u="none" strike="noStrike" kern="1200" cap="none" spc="0" normalizeH="0" baseline="0" noProof="0">
              <a:ln>
                <a:noFill/>
              </a:ln>
              <a:effectLst/>
              <a:uLnTx/>
              <a:uFillTx/>
              <a:latin typeface="Noto Sans Bold" panose="020B0502040504020204" pitchFamily="34" charset="0"/>
              <a:ea typeface="Noto Sans Bold" panose="020B0502040504020204" pitchFamily="34" charset="0"/>
              <a:cs typeface="Noto Sans Bold" panose="020B0502040504020204" pitchFamily="34" charset="0"/>
            </a:endParaRPr>
          </a:p>
        </p:txBody>
      </p:sp>
      <p:pic>
        <p:nvPicPr>
          <p:cNvPr id="7" name="Picture Placeholder 6" descr="Photo of young family with baby.">
            <a:extLst>
              <a:ext uri="{FF2B5EF4-FFF2-40B4-BE49-F238E27FC236}">
                <a16:creationId xmlns:a16="http://schemas.microsoft.com/office/drawing/2014/main" id="{BA3AE28E-C687-7771-5649-1D66C9D05663}"/>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6257" b="6257"/>
          <a:stretch>
            <a:fillRect/>
          </a:stretch>
        </p:blipFill>
        <p:spPr>
          <a:xfrm>
            <a:off x="6962549" y="0"/>
            <a:ext cx="5229225" cy="6056313"/>
          </a:xfrm>
        </p:spPr>
      </p:pic>
      <p:sp>
        <p:nvSpPr>
          <p:cNvPr id="3" name="Slide Number Placeholder 2">
            <a:extLst>
              <a:ext uri="{FF2B5EF4-FFF2-40B4-BE49-F238E27FC236}">
                <a16:creationId xmlns:a16="http://schemas.microsoft.com/office/drawing/2014/main" id="{6262A4AF-B466-18A8-E095-8391444E9E65}"/>
              </a:ext>
            </a:extLst>
          </p:cNvPr>
          <p:cNvSpPr>
            <a:spLocks noGrp="1"/>
          </p:cNvSpPr>
          <p:nvPr>
            <p:ph type="sldNum" sz="quarter" idx="10"/>
          </p:nvPr>
        </p:nvSpPr>
        <p:spPr/>
        <p:txBody>
          <a:bodyPr/>
          <a:lstStyle/>
          <a:p>
            <a:fld id="{58339581-759F-43B7-B47D-47F906F0E294}" type="slidenum">
              <a:rPr lang="en-US" smtClean="0"/>
              <a:pPr/>
              <a:t>3</a:t>
            </a:fld>
            <a:endParaRPr lang="en-US"/>
          </a:p>
        </p:txBody>
      </p:sp>
    </p:spTree>
    <p:extLst>
      <p:ext uri="{BB962C8B-B14F-4D97-AF65-F5344CB8AC3E}">
        <p14:creationId xmlns:p14="http://schemas.microsoft.com/office/powerpoint/2010/main" val="35738586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65A1B3-CD54-409E-FFCB-54223B67A3B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F7D1375-B3A5-DACF-A8E2-0CE9B81BD279}"/>
              </a:ext>
            </a:extLst>
          </p:cNvPr>
          <p:cNvSpPr txBox="1">
            <a:spLocks noGrp="1"/>
          </p:cNvSpPr>
          <p:nvPr>
            <p:ph type="title" idx="4294967295"/>
          </p:nvPr>
        </p:nvSpPr>
        <p:spPr>
          <a:xfrm>
            <a:off x="859701" y="2427382"/>
            <a:ext cx="5914417"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nSpc>
                <a:spcPct val="100000"/>
              </a:lnSpc>
              <a:spcBef>
                <a:spcPts val="0"/>
              </a:spcBef>
              <a:defRPr/>
            </a:pPr>
            <a:r>
              <a:rPr lang="en-US" sz="2800" b="0"/>
              <a:t>Financial Eligibility Worker Role</a:t>
            </a:r>
            <a:endParaRPr kumimoji="0" lang="en-US" sz="2800" b="1" i="0" u="none" strike="noStrike" kern="1200" cap="none" spc="0" normalizeH="0" baseline="0" noProof="0">
              <a:ln>
                <a:noFill/>
              </a:ln>
              <a:solidFill>
                <a:srgbClr val="D8E1E5">
                  <a:lumMod val="25000"/>
                </a:srgbClr>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5" name="TextBox 4">
            <a:extLst>
              <a:ext uri="{FF2B5EF4-FFF2-40B4-BE49-F238E27FC236}">
                <a16:creationId xmlns:a16="http://schemas.microsoft.com/office/drawing/2014/main" id="{1F6450C4-538D-300B-9B17-E0FE88EBF76B}"/>
              </a:ext>
            </a:extLst>
          </p:cNvPr>
          <p:cNvSpPr txBox="1"/>
          <p:nvPr/>
        </p:nvSpPr>
        <p:spPr>
          <a:xfrm>
            <a:off x="765485" y="3294415"/>
            <a:ext cx="6102848" cy="2923877"/>
          </a:xfrm>
          <a:prstGeom prst="rect">
            <a:avLst/>
          </a:prstGeom>
          <a:noFill/>
        </p:spPr>
        <p:txBody>
          <a:bodyPr wrap="square">
            <a:spAutoFit/>
          </a:bodyPr>
          <a:lstStyle/>
          <a:p>
            <a:pPr fontAlgn="base"/>
            <a:r>
              <a:rPr lang="en-US" sz="1600" dirty="0"/>
              <a:t>Eligibility Workers plays a key role in determining and processing eligibility for various public assistance programs, including Medicaid. ​</a:t>
            </a:r>
          </a:p>
          <a:p>
            <a:pPr fontAlgn="base"/>
            <a:endParaRPr lang="en-US" sz="1600" dirty="0"/>
          </a:p>
          <a:p>
            <a:pPr fontAlgn="base"/>
            <a:r>
              <a:rPr lang="en-US" sz="1600" dirty="0"/>
              <a:t>Their primary responsibilities include:​</a:t>
            </a:r>
          </a:p>
          <a:p>
            <a:pPr marL="285750" indent="-285750" fontAlgn="base">
              <a:buFont typeface="Arial" panose="020B0604020202020204" pitchFamily="34" charset="0"/>
              <a:buChar char="•"/>
            </a:pPr>
            <a:r>
              <a:rPr lang="en-US" sz="1600" dirty="0"/>
              <a:t>Processing requests for benefits​.</a:t>
            </a:r>
          </a:p>
          <a:p>
            <a:pPr marL="285750" indent="-285750" fontAlgn="base">
              <a:buFont typeface="Arial" panose="020B0604020202020204" pitchFamily="34" charset="0"/>
              <a:buChar char="•"/>
            </a:pPr>
            <a:r>
              <a:rPr lang="en-US" sz="1600" dirty="0"/>
              <a:t>Conducting interviews to gather necessary information.​</a:t>
            </a:r>
          </a:p>
          <a:p>
            <a:pPr marL="285750" indent="-285750" fontAlgn="base">
              <a:buFont typeface="Arial" panose="020B0604020202020204" pitchFamily="34" charset="0"/>
              <a:buChar char="•"/>
            </a:pPr>
            <a:r>
              <a:rPr lang="en-US" sz="1600" dirty="0"/>
              <a:t>Determining and authorizing benefits in the ONE system.​</a:t>
            </a:r>
          </a:p>
          <a:p>
            <a:pPr marL="285750" indent="-285750" fontAlgn="base">
              <a:buFont typeface="Arial" panose="020B0604020202020204" pitchFamily="34" charset="0"/>
              <a:buChar char="•"/>
            </a:pPr>
            <a:r>
              <a:rPr lang="en-US" sz="1600" dirty="0"/>
              <a:t>Ensuring accurate and timely processing of benefits while adhering to program policies.​</a:t>
            </a:r>
          </a:p>
          <a:p>
            <a:pPr marR="0" lvl="0" algn="l" defTabSz="914400" rtl="0" eaLnBrk="1" fontAlgn="auto" latinLnBrk="0" hangingPunct="1">
              <a:lnSpc>
                <a:spcPct val="100000"/>
              </a:lnSpc>
              <a:spcBef>
                <a:spcPts val="0"/>
              </a:spcBef>
              <a:spcAft>
                <a:spcPts val="1800"/>
              </a:spcAft>
              <a:buClrTx/>
              <a:buSzTx/>
              <a:tabLst/>
              <a:defRPr/>
            </a:pPr>
            <a:endParaRPr kumimoji="0" lang="en-US" sz="2400" i="0" u="none" strike="noStrike" kern="1200" cap="none" spc="0" normalizeH="0" baseline="0" noProof="0" dirty="0">
              <a:ln>
                <a:noFill/>
              </a:ln>
              <a:effectLst/>
              <a:uLnTx/>
              <a:uFillTx/>
              <a:latin typeface="Noto Sans Bold" panose="020B0502040504020204" pitchFamily="34" charset="0"/>
              <a:ea typeface="Noto Sans Bold" panose="020B0502040504020204" pitchFamily="34" charset="0"/>
              <a:cs typeface="Noto Sans Bold" panose="020B0502040504020204" pitchFamily="34" charset="0"/>
            </a:endParaRPr>
          </a:p>
        </p:txBody>
      </p:sp>
      <p:sp>
        <p:nvSpPr>
          <p:cNvPr id="3" name="Slide Number Placeholder 2">
            <a:extLst>
              <a:ext uri="{FF2B5EF4-FFF2-40B4-BE49-F238E27FC236}">
                <a16:creationId xmlns:a16="http://schemas.microsoft.com/office/drawing/2014/main" id="{70FF793E-9D88-0AFC-34C9-C049E74F5EF2}"/>
              </a:ext>
            </a:extLst>
          </p:cNvPr>
          <p:cNvSpPr>
            <a:spLocks noGrp="1"/>
          </p:cNvSpPr>
          <p:nvPr>
            <p:ph type="sldNum" sz="quarter" idx="10"/>
          </p:nvPr>
        </p:nvSpPr>
        <p:spPr/>
        <p:txBody>
          <a:bodyPr/>
          <a:lstStyle/>
          <a:p>
            <a:fld id="{58339581-759F-43B7-B47D-47F906F0E294}" type="slidenum">
              <a:rPr lang="en-US" smtClean="0"/>
              <a:pPr/>
              <a:t>4</a:t>
            </a:fld>
            <a:endParaRPr lang="en-US"/>
          </a:p>
        </p:txBody>
      </p:sp>
      <p:pic>
        <p:nvPicPr>
          <p:cNvPr id="2" name="Picture 1" descr="Photo of man in office setting.">
            <a:extLst>
              <a:ext uri="{FF2B5EF4-FFF2-40B4-BE49-F238E27FC236}">
                <a16:creationId xmlns:a16="http://schemas.microsoft.com/office/drawing/2014/main" id="{BA63099D-4077-773C-D32F-1CF3369D2F6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52936" t="54416" r="30721" b="3737"/>
          <a:stretch/>
        </p:blipFill>
        <p:spPr>
          <a:xfrm>
            <a:off x="7430817" y="1"/>
            <a:ext cx="4761183" cy="6035040"/>
          </a:xfrm>
          <a:prstGeom prst="rect">
            <a:avLst/>
          </a:prstGeom>
        </p:spPr>
      </p:pic>
      <p:pic>
        <p:nvPicPr>
          <p:cNvPr id="9" name="Picture Placeholder 8">
            <a:extLst>
              <a:ext uri="{FF2B5EF4-FFF2-40B4-BE49-F238E27FC236}">
                <a16:creationId xmlns:a16="http://schemas.microsoft.com/office/drawing/2014/main" id="{0308E4A2-384B-9369-4F4D-AC292D109C64}"/>
              </a:ext>
              <a:ext uri="{C183D7F6-B498-43B3-948B-1728B52AA6E4}">
                <adec:decorative xmlns:adec="http://schemas.microsoft.com/office/drawing/2017/decorative" val="1"/>
              </a:ext>
            </a:extLst>
          </p:cNvPr>
          <p:cNvPicPr>
            <a:picLocks noGrp="1" noChangeAspect="1"/>
          </p:cNvPicPr>
          <p:nvPr>
            <p:ph type="pic" sz="quarter" idx="11"/>
          </p:nvPr>
        </p:nvPicPr>
        <p:blipFill>
          <a:blip r:embed="rId4"/>
          <a:srcRect t="8553" b="8553"/>
          <a:stretch>
            <a:fillRect/>
          </a:stretch>
        </p:blipFill>
        <p:spPr>
          <a:xfrm>
            <a:off x="7132638" y="-20638"/>
            <a:ext cx="5072062" cy="6056313"/>
          </a:xfrm>
          <a:prstGeom prst="rect">
            <a:avLst/>
          </a:prstGeom>
        </p:spPr>
      </p:pic>
    </p:spTree>
    <p:extLst>
      <p:ext uri="{BB962C8B-B14F-4D97-AF65-F5344CB8AC3E}">
        <p14:creationId xmlns:p14="http://schemas.microsoft.com/office/powerpoint/2010/main" val="5889211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0D4D0-F815-00E3-2260-323BC4C31EA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B1F83-B1C5-0B2B-DE57-BC1987FC8EDF}"/>
              </a:ext>
            </a:extLst>
          </p:cNvPr>
          <p:cNvSpPr txBox="1">
            <a:spLocks noGrp="1"/>
          </p:cNvSpPr>
          <p:nvPr>
            <p:ph type="title" idx="4294967295"/>
          </p:nvPr>
        </p:nvSpPr>
        <p:spPr>
          <a:xfrm>
            <a:off x="859700" y="2194468"/>
            <a:ext cx="5914417"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nSpc>
                <a:spcPct val="100000"/>
              </a:lnSpc>
              <a:spcBef>
                <a:spcPts val="0"/>
              </a:spcBef>
              <a:defRPr/>
            </a:pPr>
            <a:r>
              <a:rPr lang="en-US" sz="2800" b="0"/>
              <a:t>Modified Adjusted Gross Income (MAGI)</a:t>
            </a:r>
            <a:endParaRPr kumimoji="0" lang="en-US" sz="2800" b="1" i="0" u="none" strike="noStrike" kern="1200" cap="none" spc="0" normalizeH="0" baseline="0" noProof="0">
              <a:ln>
                <a:noFill/>
              </a:ln>
              <a:solidFill>
                <a:srgbClr val="D8E1E5">
                  <a:lumMod val="25000"/>
                </a:srgbClr>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5" name="TextBox 4">
            <a:extLst>
              <a:ext uri="{FF2B5EF4-FFF2-40B4-BE49-F238E27FC236}">
                <a16:creationId xmlns:a16="http://schemas.microsoft.com/office/drawing/2014/main" id="{0D1BAC3C-2B71-5A31-8C71-58FB132E98C8}"/>
              </a:ext>
            </a:extLst>
          </p:cNvPr>
          <p:cNvSpPr txBox="1"/>
          <p:nvPr/>
        </p:nvSpPr>
        <p:spPr>
          <a:xfrm>
            <a:off x="765483" y="3320294"/>
            <a:ext cx="4251017" cy="1323439"/>
          </a:xfrm>
          <a:prstGeom prst="rect">
            <a:avLst/>
          </a:prstGeom>
          <a:noFill/>
        </p:spPr>
        <p:txBody>
          <a:bodyPr wrap="square">
            <a:spAutoFit/>
          </a:bodyPr>
          <a:lstStyle/>
          <a:p>
            <a:pPr marL="285750" indent="-285750" fontAlgn="base">
              <a:buFont typeface="Arial" panose="020B0604020202020204" pitchFamily="34" charset="0"/>
              <a:buChar char="•"/>
            </a:pPr>
            <a:r>
              <a:rPr lang="en-US" sz="1400" dirty="0"/>
              <a:t>Part of the Oregon Health Plan</a:t>
            </a:r>
          </a:p>
          <a:p>
            <a:pPr marL="285750" indent="-285750" fontAlgn="base">
              <a:buFont typeface="Arial" panose="020B0604020202020204" pitchFamily="34" charset="0"/>
              <a:buChar char="•"/>
            </a:pPr>
            <a:r>
              <a:rPr lang="en-US" sz="1400" dirty="0"/>
              <a:t>Ages 0-64​</a:t>
            </a:r>
          </a:p>
          <a:p>
            <a:pPr marL="285750" indent="-285750" fontAlgn="base">
              <a:buFont typeface="Arial" panose="020B0604020202020204" pitchFamily="34" charset="0"/>
              <a:buChar char="•"/>
            </a:pPr>
            <a:r>
              <a:rPr lang="en-US" sz="1400" dirty="0"/>
              <a:t>No disability requirement​</a:t>
            </a:r>
          </a:p>
          <a:p>
            <a:pPr marL="285750" indent="-285750" fontAlgn="base">
              <a:buFont typeface="Arial" panose="020B0604020202020204" pitchFamily="34" charset="0"/>
              <a:buChar char="•"/>
            </a:pPr>
            <a:r>
              <a:rPr lang="en-US" sz="1400" dirty="0"/>
              <a:t>Can pair with I/DD services</a:t>
            </a:r>
          </a:p>
          <a:p>
            <a:pPr marR="0" lvl="0" algn="l" defTabSz="914400" rtl="0" eaLnBrk="1" fontAlgn="auto" latinLnBrk="0" hangingPunct="1">
              <a:lnSpc>
                <a:spcPct val="100000"/>
              </a:lnSpc>
              <a:spcBef>
                <a:spcPts val="0"/>
              </a:spcBef>
              <a:spcAft>
                <a:spcPts val="1800"/>
              </a:spcAft>
              <a:buClrTx/>
              <a:buSzTx/>
              <a:tabLst/>
              <a:defRPr/>
            </a:pPr>
            <a:endParaRPr kumimoji="0" lang="en-US" sz="2400" i="0" u="none" strike="noStrike" kern="1200" cap="none" spc="0" normalizeH="0" baseline="0" noProof="0" dirty="0">
              <a:ln>
                <a:noFill/>
              </a:ln>
              <a:effectLst/>
              <a:uLnTx/>
              <a:uFillTx/>
              <a:latin typeface="Noto Sans Bold" panose="020B0502040504020204" pitchFamily="34" charset="0"/>
              <a:ea typeface="Noto Sans Bold" panose="020B0502040504020204" pitchFamily="34" charset="0"/>
              <a:cs typeface="Noto Sans Bold" panose="020B0502040504020204" pitchFamily="34" charset="0"/>
            </a:endParaRPr>
          </a:p>
        </p:txBody>
      </p:sp>
      <p:sp>
        <p:nvSpPr>
          <p:cNvPr id="3" name="Slide Number Placeholder 2">
            <a:extLst>
              <a:ext uri="{FF2B5EF4-FFF2-40B4-BE49-F238E27FC236}">
                <a16:creationId xmlns:a16="http://schemas.microsoft.com/office/drawing/2014/main" id="{ACD65A8F-58BA-6F49-3464-DE2D718B7304}"/>
              </a:ext>
            </a:extLst>
          </p:cNvPr>
          <p:cNvSpPr>
            <a:spLocks noGrp="1"/>
          </p:cNvSpPr>
          <p:nvPr>
            <p:ph type="sldNum" sz="quarter" idx="10"/>
          </p:nvPr>
        </p:nvSpPr>
        <p:spPr/>
        <p:txBody>
          <a:bodyPr/>
          <a:lstStyle/>
          <a:p>
            <a:fld id="{58339581-759F-43B7-B47D-47F906F0E294}" type="slidenum">
              <a:rPr lang="en-US" smtClean="0"/>
              <a:pPr/>
              <a:t>5</a:t>
            </a:fld>
            <a:endParaRPr lang="en-US"/>
          </a:p>
        </p:txBody>
      </p:sp>
      <p:graphicFrame>
        <p:nvGraphicFramePr>
          <p:cNvPr id="8" name="Table 7">
            <a:extLst>
              <a:ext uri="{FF2B5EF4-FFF2-40B4-BE49-F238E27FC236}">
                <a16:creationId xmlns:a16="http://schemas.microsoft.com/office/drawing/2014/main" id="{A0FB3F28-85F9-142A-6561-91A69475E741}"/>
              </a:ext>
            </a:extLst>
          </p:cNvPr>
          <p:cNvGraphicFramePr>
            <a:graphicFrameLocks noGrp="1"/>
          </p:cNvGraphicFramePr>
          <p:nvPr>
            <p:extLst>
              <p:ext uri="{D42A27DB-BD31-4B8C-83A1-F6EECF244321}">
                <p14:modId xmlns:p14="http://schemas.microsoft.com/office/powerpoint/2010/main" val="700641601"/>
              </p:ext>
            </p:extLst>
          </p:nvPr>
        </p:nvGraphicFramePr>
        <p:xfrm>
          <a:off x="5804678" y="357489"/>
          <a:ext cx="6387322" cy="5265864"/>
        </p:xfrm>
        <a:graphic>
          <a:graphicData uri="http://schemas.openxmlformats.org/drawingml/2006/table">
            <a:tbl>
              <a:tblPr firstRow="1" bandRow="1">
                <a:tableStyleId>{B301B821-A1FF-4177-AEE7-76D212191A09}</a:tableStyleId>
              </a:tblPr>
              <a:tblGrid>
                <a:gridCol w="2078616">
                  <a:extLst>
                    <a:ext uri="{9D8B030D-6E8A-4147-A177-3AD203B41FA5}">
                      <a16:colId xmlns:a16="http://schemas.microsoft.com/office/drawing/2014/main" val="3843394113"/>
                    </a:ext>
                  </a:extLst>
                </a:gridCol>
                <a:gridCol w="2154353">
                  <a:extLst>
                    <a:ext uri="{9D8B030D-6E8A-4147-A177-3AD203B41FA5}">
                      <a16:colId xmlns:a16="http://schemas.microsoft.com/office/drawing/2014/main" val="99336264"/>
                    </a:ext>
                  </a:extLst>
                </a:gridCol>
                <a:gridCol w="2154353">
                  <a:extLst>
                    <a:ext uri="{9D8B030D-6E8A-4147-A177-3AD203B41FA5}">
                      <a16:colId xmlns:a16="http://schemas.microsoft.com/office/drawing/2014/main" val="3143528311"/>
                    </a:ext>
                  </a:extLst>
                </a:gridCol>
              </a:tblGrid>
              <a:tr h="522017">
                <a:tc>
                  <a:txBody>
                    <a:bodyPr/>
                    <a:lstStyle/>
                    <a:p>
                      <a:pPr algn="ctr"/>
                      <a:r>
                        <a:rPr lang="en-US" sz="1400">
                          <a:solidFill>
                            <a:schemeClr val="accent6">
                              <a:lumMod val="10000"/>
                            </a:schemeClr>
                          </a:solidFill>
                        </a:rPr>
                        <a:t>Program</a:t>
                      </a:r>
                    </a:p>
                  </a:txBody>
                  <a:tcPr marL="68580" marR="68580" marT="34290" marB="34290"/>
                </a:tc>
                <a:tc>
                  <a:txBody>
                    <a:bodyPr/>
                    <a:lstStyle/>
                    <a:p>
                      <a:pPr algn="ctr"/>
                      <a:r>
                        <a:rPr lang="en-US" sz="1400">
                          <a:solidFill>
                            <a:schemeClr val="accent6">
                              <a:lumMod val="10000"/>
                            </a:schemeClr>
                          </a:solidFill>
                        </a:rPr>
                        <a:t>ONE System Type of Assistance (TOA)</a:t>
                      </a:r>
                    </a:p>
                  </a:txBody>
                  <a:tcPr marL="68580" marR="68580" marT="34290" marB="34290"/>
                </a:tc>
                <a:tc>
                  <a:txBody>
                    <a:bodyPr/>
                    <a:lstStyle/>
                    <a:p>
                      <a:pPr algn="ctr"/>
                      <a:r>
                        <a:rPr lang="en-US" sz="1400">
                          <a:solidFill>
                            <a:schemeClr val="accent6">
                              <a:lumMod val="10000"/>
                            </a:schemeClr>
                          </a:solidFill>
                        </a:rPr>
                        <a:t>MMIS Coding</a:t>
                      </a:r>
                    </a:p>
                  </a:txBody>
                  <a:tcPr marL="68580" marR="68580" marT="34290" marB="34290"/>
                </a:tc>
                <a:extLst>
                  <a:ext uri="{0D108BD9-81ED-4DB2-BD59-A6C34878D82A}">
                    <a16:rowId xmlns:a16="http://schemas.microsoft.com/office/drawing/2014/main" val="2275875277"/>
                  </a:ext>
                </a:extLst>
              </a:tr>
              <a:tr h="1052140">
                <a:tc>
                  <a:txBody>
                    <a:bodyPr/>
                    <a:lstStyle/>
                    <a:p>
                      <a:r>
                        <a:rPr lang="en-US" sz="1400" kern="1200">
                          <a:solidFill>
                            <a:schemeClr val="accent6">
                              <a:lumMod val="10000"/>
                            </a:schemeClr>
                          </a:solidFill>
                          <a:effectLst/>
                        </a:rPr>
                        <a:t>Parent or Other Caretaker Relative program </a:t>
                      </a:r>
                      <a:endParaRPr lang="en-US" sz="1400">
                        <a:solidFill>
                          <a:schemeClr val="accent6">
                            <a:lumMod val="10000"/>
                          </a:schemeClr>
                        </a:solidFill>
                      </a:endParaRPr>
                    </a:p>
                  </a:txBody>
                  <a:tcPr marL="68580" marR="68580" marT="34290" marB="34290"/>
                </a:tc>
                <a:tc>
                  <a:txBody>
                    <a:bodyPr/>
                    <a:lstStyle/>
                    <a:p>
                      <a:r>
                        <a:rPr lang="en-US" sz="1400" dirty="0">
                          <a:solidFill>
                            <a:schemeClr val="accent6">
                              <a:lumMod val="10000"/>
                            </a:schemeClr>
                          </a:solidFill>
                        </a:rPr>
                        <a:t>PCPR</a:t>
                      </a:r>
                    </a:p>
                  </a:txBody>
                  <a:tcPr marL="68580" marR="68580" marT="34290" marB="34290"/>
                </a:tc>
                <a:tc>
                  <a:txBody>
                    <a:bodyPr/>
                    <a:lstStyle/>
                    <a:p>
                      <a:r>
                        <a:rPr lang="en-US" sz="1400">
                          <a:solidFill>
                            <a:schemeClr val="accent6">
                              <a:lumMod val="10000"/>
                            </a:schemeClr>
                          </a:solidFill>
                        </a:rPr>
                        <a:t>PCR</a:t>
                      </a:r>
                    </a:p>
                  </a:txBody>
                  <a:tcPr marL="68580" marR="68580" marT="34290" marB="34290"/>
                </a:tc>
                <a:extLst>
                  <a:ext uri="{0D108BD9-81ED-4DB2-BD59-A6C34878D82A}">
                    <a16:rowId xmlns:a16="http://schemas.microsoft.com/office/drawing/2014/main" val="2296995721"/>
                  </a:ext>
                </a:extLst>
              </a:tr>
              <a:tr h="561730">
                <a:tc>
                  <a:txBody>
                    <a:bodyPr/>
                    <a:lstStyle/>
                    <a:p>
                      <a:r>
                        <a:rPr lang="en-US" sz="1400" kern="1200">
                          <a:solidFill>
                            <a:schemeClr val="accent6">
                              <a:lumMod val="10000"/>
                            </a:schemeClr>
                          </a:solidFill>
                          <a:effectLst/>
                        </a:rPr>
                        <a:t>Adult program </a:t>
                      </a:r>
                      <a:endParaRPr lang="en-US" sz="1400">
                        <a:solidFill>
                          <a:schemeClr val="accent6">
                            <a:lumMod val="10000"/>
                          </a:schemeClr>
                        </a:solidFill>
                      </a:endParaRPr>
                    </a:p>
                  </a:txBody>
                  <a:tcPr marL="68580" marR="68580" marT="34290" marB="34290"/>
                </a:tc>
                <a:tc>
                  <a:txBody>
                    <a:bodyPr/>
                    <a:lstStyle/>
                    <a:p>
                      <a:r>
                        <a:rPr lang="en-US" sz="1400">
                          <a:solidFill>
                            <a:schemeClr val="accent6">
                              <a:lumMod val="10000"/>
                            </a:schemeClr>
                          </a:solidFill>
                        </a:rPr>
                        <a:t>ADLT</a:t>
                      </a:r>
                    </a:p>
                  </a:txBody>
                  <a:tcPr marL="68580" marR="68580" marT="34290" marB="34290"/>
                </a:tc>
                <a:tc>
                  <a:txBody>
                    <a:bodyPr/>
                    <a:lstStyle/>
                    <a:p>
                      <a:r>
                        <a:rPr lang="en-US" sz="1400">
                          <a:solidFill>
                            <a:schemeClr val="accent6">
                              <a:lumMod val="10000"/>
                            </a:schemeClr>
                          </a:solidFill>
                        </a:rPr>
                        <a:t>AMO</a:t>
                      </a:r>
                    </a:p>
                  </a:txBody>
                  <a:tcPr marL="68580" marR="68580" marT="34290" marB="34290"/>
                </a:tc>
                <a:extLst>
                  <a:ext uri="{0D108BD9-81ED-4DB2-BD59-A6C34878D82A}">
                    <a16:rowId xmlns:a16="http://schemas.microsoft.com/office/drawing/2014/main" val="964479565"/>
                  </a:ext>
                </a:extLst>
              </a:tr>
              <a:tr h="516542">
                <a:tc>
                  <a:txBody>
                    <a:bodyPr/>
                    <a:lstStyle/>
                    <a:p>
                      <a:r>
                        <a:rPr lang="en-US" sz="1400" kern="1200">
                          <a:solidFill>
                            <a:schemeClr val="accent6">
                              <a:lumMod val="10000"/>
                            </a:schemeClr>
                          </a:solidFill>
                          <a:effectLst/>
                        </a:rPr>
                        <a:t>Child program </a:t>
                      </a:r>
                      <a:endParaRPr lang="en-US" sz="1400">
                        <a:solidFill>
                          <a:schemeClr val="accent6">
                            <a:lumMod val="10000"/>
                          </a:schemeClr>
                        </a:solidFill>
                      </a:endParaRPr>
                    </a:p>
                  </a:txBody>
                  <a:tcPr marL="68580" marR="68580" marT="34290" marB="34290"/>
                </a:tc>
                <a:tc>
                  <a:txBody>
                    <a:bodyPr/>
                    <a:lstStyle/>
                    <a:p>
                      <a:r>
                        <a:rPr lang="en-US" sz="1400">
                          <a:solidFill>
                            <a:schemeClr val="accent6">
                              <a:lumMod val="10000"/>
                            </a:schemeClr>
                          </a:solidFill>
                        </a:rPr>
                        <a:t>CHL4</a:t>
                      </a:r>
                    </a:p>
                  </a:txBody>
                  <a:tcPr marL="68580" marR="68580" marT="34290" marB="34290"/>
                </a:tc>
                <a:tc>
                  <a:txBody>
                    <a:bodyPr/>
                    <a:lstStyle/>
                    <a:p>
                      <a:r>
                        <a:rPr lang="en-US" sz="1400">
                          <a:solidFill>
                            <a:schemeClr val="accent6">
                              <a:lumMod val="10000"/>
                            </a:schemeClr>
                          </a:solidFill>
                        </a:rPr>
                        <a:t>CMO/CM1</a:t>
                      </a:r>
                    </a:p>
                  </a:txBody>
                  <a:tcPr marL="68580" marR="68580" marT="34290" marB="34290"/>
                </a:tc>
                <a:extLst>
                  <a:ext uri="{0D108BD9-81ED-4DB2-BD59-A6C34878D82A}">
                    <a16:rowId xmlns:a16="http://schemas.microsoft.com/office/drawing/2014/main" val="645654597"/>
                  </a:ext>
                </a:extLst>
              </a:tr>
              <a:tr h="629352">
                <a:tc>
                  <a:txBody>
                    <a:bodyPr/>
                    <a:lstStyle/>
                    <a:p>
                      <a:r>
                        <a:rPr lang="en-US" sz="1400" kern="1200">
                          <a:solidFill>
                            <a:schemeClr val="accent6">
                              <a:lumMod val="10000"/>
                            </a:schemeClr>
                          </a:solidFill>
                          <a:effectLst/>
                        </a:rPr>
                        <a:t>Child Health Insurance Program </a:t>
                      </a:r>
                      <a:endParaRPr lang="en-US" sz="1400">
                        <a:solidFill>
                          <a:schemeClr val="accent6">
                            <a:lumMod val="10000"/>
                          </a:schemeClr>
                        </a:solidFill>
                      </a:endParaRPr>
                    </a:p>
                  </a:txBody>
                  <a:tcPr marL="68580" marR="68580" marT="34290" marB="34290"/>
                </a:tc>
                <a:tc>
                  <a:txBody>
                    <a:bodyPr/>
                    <a:lstStyle/>
                    <a:p>
                      <a:r>
                        <a:rPr lang="en-US" sz="1400">
                          <a:solidFill>
                            <a:schemeClr val="accent6">
                              <a:lumMod val="10000"/>
                            </a:schemeClr>
                          </a:solidFill>
                        </a:rPr>
                        <a:t>CHIP</a:t>
                      </a:r>
                    </a:p>
                  </a:txBody>
                  <a:tcPr marL="68580" marR="68580" marT="34290" marB="34290"/>
                </a:tc>
                <a:tc>
                  <a:txBody>
                    <a:bodyPr/>
                    <a:lstStyle/>
                    <a:p>
                      <a:r>
                        <a:rPr lang="en-US" sz="1400">
                          <a:solidFill>
                            <a:schemeClr val="accent6">
                              <a:lumMod val="10000"/>
                            </a:schemeClr>
                          </a:solidFill>
                        </a:rPr>
                        <a:t>C21</a:t>
                      </a:r>
                    </a:p>
                  </a:txBody>
                  <a:tcPr marL="68580" marR="68580" marT="34290" marB="34290"/>
                </a:tc>
                <a:extLst>
                  <a:ext uri="{0D108BD9-81ED-4DB2-BD59-A6C34878D82A}">
                    <a16:rowId xmlns:a16="http://schemas.microsoft.com/office/drawing/2014/main" val="1795519885"/>
                  </a:ext>
                </a:extLst>
              </a:tr>
              <a:tr h="631100">
                <a:tc>
                  <a:txBody>
                    <a:bodyPr/>
                    <a:lstStyle/>
                    <a:p>
                      <a:r>
                        <a:rPr lang="en-US" sz="1400" kern="1200">
                          <a:solidFill>
                            <a:schemeClr val="accent6">
                              <a:lumMod val="10000"/>
                            </a:schemeClr>
                          </a:solidFill>
                          <a:effectLst/>
                        </a:rPr>
                        <a:t>Pregnant Woman program </a:t>
                      </a:r>
                      <a:endParaRPr lang="en-US" sz="1400">
                        <a:solidFill>
                          <a:schemeClr val="accent6">
                            <a:lumMod val="10000"/>
                          </a:schemeClr>
                        </a:solidFill>
                      </a:endParaRPr>
                    </a:p>
                  </a:txBody>
                  <a:tcPr marL="68580" marR="68580" marT="34290" marB="34290"/>
                </a:tc>
                <a:tc>
                  <a:txBody>
                    <a:bodyPr/>
                    <a:lstStyle/>
                    <a:p>
                      <a:r>
                        <a:rPr lang="en-US" sz="1400">
                          <a:solidFill>
                            <a:schemeClr val="accent6">
                              <a:lumMod val="10000"/>
                            </a:schemeClr>
                          </a:solidFill>
                        </a:rPr>
                        <a:t>PREG</a:t>
                      </a:r>
                    </a:p>
                  </a:txBody>
                  <a:tcPr marL="68580" marR="68580" marT="34290" marB="34290"/>
                </a:tc>
                <a:tc>
                  <a:txBody>
                    <a:bodyPr/>
                    <a:lstStyle/>
                    <a:p>
                      <a:r>
                        <a:rPr lang="en-US" sz="1400">
                          <a:solidFill>
                            <a:schemeClr val="accent6">
                              <a:lumMod val="10000"/>
                            </a:schemeClr>
                          </a:solidFill>
                        </a:rPr>
                        <a:t>PWO</a:t>
                      </a:r>
                    </a:p>
                  </a:txBody>
                  <a:tcPr marL="68580" marR="68580" marT="34290" marB="34290"/>
                </a:tc>
                <a:extLst>
                  <a:ext uri="{0D108BD9-81ED-4DB2-BD59-A6C34878D82A}">
                    <a16:rowId xmlns:a16="http://schemas.microsoft.com/office/drawing/2014/main" val="4060345122"/>
                  </a:ext>
                </a:extLst>
              </a:tr>
              <a:tr h="522017">
                <a:tc>
                  <a:txBody>
                    <a:bodyPr/>
                    <a:lstStyle/>
                    <a:p>
                      <a:r>
                        <a:rPr lang="en-US" sz="1400">
                          <a:solidFill>
                            <a:schemeClr val="accent6">
                              <a:lumMod val="10000"/>
                            </a:schemeClr>
                          </a:solidFill>
                        </a:rPr>
                        <a:t>Assumed Eligible Newborn</a:t>
                      </a:r>
                    </a:p>
                  </a:txBody>
                  <a:tcPr marL="68580" marR="68580" marT="34290" marB="34290"/>
                </a:tc>
                <a:tc>
                  <a:txBody>
                    <a:bodyPr/>
                    <a:lstStyle/>
                    <a:p>
                      <a:r>
                        <a:rPr lang="en-US" sz="1400">
                          <a:solidFill>
                            <a:schemeClr val="accent6">
                              <a:lumMod val="10000"/>
                            </a:schemeClr>
                          </a:solidFill>
                        </a:rPr>
                        <a:t>TP45</a:t>
                      </a:r>
                    </a:p>
                  </a:txBody>
                  <a:tcPr marL="68580" marR="68580" marT="34290" marB="34290"/>
                </a:tc>
                <a:tc>
                  <a:txBody>
                    <a:bodyPr/>
                    <a:lstStyle/>
                    <a:p>
                      <a:r>
                        <a:rPr lang="en-US" sz="1400">
                          <a:solidFill>
                            <a:schemeClr val="accent6">
                              <a:lumMod val="10000"/>
                            </a:schemeClr>
                          </a:solidFill>
                        </a:rPr>
                        <a:t>AEN</a:t>
                      </a:r>
                    </a:p>
                  </a:txBody>
                  <a:tcPr marL="68580" marR="68580" marT="34290" marB="34290"/>
                </a:tc>
                <a:extLst>
                  <a:ext uri="{0D108BD9-81ED-4DB2-BD59-A6C34878D82A}">
                    <a16:rowId xmlns:a16="http://schemas.microsoft.com/office/drawing/2014/main" val="3462140113"/>
                  </a:ext>
                </a:extLst>
              </a:tr>
              <a:tr h="522017">
                <a:tc>
                  <a:txBody>
                    <a:bodyPr/>
                    <a:lstStyle/>
                    <a:p>
                      <a:r>
                        <a:rPr lang="en-US" sz="1400">
                          <a:solidFill>
                            <a:schemeClr val="accent6">
                              <a:lumMod val="10000"/>
                            </a:schemeClr>
                          </a:solidFill>
                        </a:rPr>
                        <a:t>Citizen/Alien Waived Emergent Medical </a:t>
                      </a:r>
                    </a:p>
                  </a:txBody>
                  <a:tcPr marL="68580" marR="68580" marT="34290" marB="34290"/>
                </a:tc>
                <a:tc>
                  <a:txBody>
                    <a:bodyPr/>
                    <a:lstStyle/>
                    <a:p>
                      <a:r>
                        <a:rPr lang="en-US" sz="1400">
                          <a:solidFill>
                            <a:schemeClr val="accent6">
                              <a:lumMod val="10000"/>
                            </a:schemeClr>
                          </a:solidFill>
                        </a:rPr>
                        <a:t>No standalone TOA</a:t>
                      </a:r>
                    </a:p>
                  </a:txBody>
                  <a:tcPr marL="68580" marR="68580" marT="34290" marB="34290"/>
                </a:tc>
                <a:tc>
                  <a:txBody>
                    <a:bodyPr/>
                    <a:lstStyle/>
                    <a:p>
                      <a:r>
                        <a:rPr lang="en-US" sz="1400">
                          <a:solidFill>
                            <a:schemeClr val="accent6">
                              <a:lumMod val="10000"/>
                            </a:schemeClr>
                          </a:solidFill>
                        </a:rPr>
                        <a:t>CWM</a:t>
                      </a:r>
                    </a:p>
                  </a:txBody>
                  <a:tcPr marL="68580" marR="68580" marT="34290" marB="34290"/>
                </a:tc>
                <a:extLst>
                  <a:ext uri="{0D108BD9-81ED-4DB2-BD59-A6C34878D82A}">
                    <a16:rowId xmlns:a16="http://schemas.microsoft.com/office/drawing/2014/main" val="3756422951"/>
                  </a:ext>
                </a:extLst>
              </a:tr>
              <a:tr h="308949">
                <a:tc>
                  <a:txBody>
                    <a:bodyPr/>
                    <a:lstStyle/>
                    <a:p>
                      <a:r>
                        <a:rPr lang="en-US" sz="1400">
                          <a:solidFill>
                            <a:schemeClr val="accent6">
                              <a:lumMod val="10000"/>
                            </a:schemeClr>
                          </a:solidFill>
                        </a:rPr>
                        <a:t>CAWEM Plus</a:t>
                      </a:r>
                    </a:p>
                  </a:txBody>
                  <a:tcPr marL="68580" marR="68580" marT="34290" marB="34290"/>
                </a:tc>
                <a:tc>
                  <a:txBody>
                    <a:bodyPr/>
                    <a:lstStyle/>
                    <a:p>
                      <a:r>
                        <a:rPr lang="en-US" sz="1400">
                          <a:solidFill>
                            <a:schemeClr val="accent6">
                              <a:lumMod val="10000"/>
                            </a:schemeClr>
                          </a:solidFill>
                        </a:rPr>
                        <a:t>No standalone TOA</a:t>
                      </a:r>
                    </a:p>
                  </a:txBody>
                  <a:tcPr marL="68580" marR="68580" marT="34290" marB="34290"/>
                </a:tc>
                <a:tc>
                  <a:txBody>
                    <a:bodyPr/>
                    <a:lstStyle/>
                    <a:p>
                      <a:r>
                        <a:rPr lang="en-US" sz="1400" dirty="0">
                          <a:solidFill>
                            <a:schemeClr val="accent6">
                              <a:lumMod val="10000"/>
                            </a:schemeClr>
                          </a:solidFill>
                        </a:rPr>
                        <a:t>HOP</a:t>
                      </a:r>
                    </a:p>
                  </a:txBody>
                  <a:tcPr marL="68580" marR="68580" marT="34290" marB="34290"/>
                </a:tc>
                <a:extLst>
                  <a:ext uri="{0D108BD9-81ED-4DB2-BD59-A6C34878D82A}">
                    <a16:rowId xmlns:a16="http://schemas.microsoft.com/office/drawing/2014/main" val="207591096"/>
                  </a:ext>
                </a:extLst>
              </a:tr>
            </a:tbl>
          </a:graphicData>
        </a:graphic>
      </p:graphicFrame>
    </p:spTree>
    <p:extLst>
      <p:ext uri="{BB962C8B-B14F-4D97-AF65-F5344CB8AC3E}">
        <p14:creationId xmlns:p14="http://schemas.microsoft.com/office/powerpoint/2010/main" val="22098979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CEF7C-D333-4485-9513-6E9C32E22CE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0EAFCA0-1826-EA3E-40B4-82E210B7FFDE}"/>
              </a:ext>
            </a:extLst>
          </p:cNvPr>
          <p:cNvSpPr txBox="1">
            <a:spLocks noGrp="1"/>
          </p:cNvSpPr>
          <p:nvPr>
            <p:ph type="title" idx="4294967295"/>
          </p:nvPr>
        </p:nvSpPr>
        <p:spPr>
          <a:xfrm>
            <a:off x="299908" y="1499986"/>
            <a:ext cx="5914417"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nSpc>
                <a:spcPct val="100000"/>
              </a:lnSpc>
              <a:spcBef>
                <a:spcPts val="0"/>
              </a:spcBef>
              <a:defRPr/>
            </a:pPr>
            <a:r>
              <a:rPr lang="en-US" sz="2400"/>
              <a:t>Non-MAGI: Oregon Supplemental Income Program Medical (OSIPM)</a:t>
            </a:r>
            <a:endParaRPr kumimoji="0" lang="en-US" sz="2400" b="1" i="0" u="none" strike="noStrike" kern="1200" cap="none" spc="0" normalizeH="0" baseline="0" noProof="0">
              <a:ln>
                <a:noFill/>
              </a:ln>
              <a:solidFill>
                <a:srgbClr val="D8E1E5">
                  <a:lumMod val="25000"/>
                </a:srgbClr>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5" name="TextBox 4">
            <a:extLst>
              <a:ext uri="{FF2B5EF4-FFF2-40B4-BE49-F238E27FC236}">
                <a16:creationId xmlns:a16="http://schemas.microsoft.com/office/drawing/2014/main" id="{5F6807EA-95FF-3BB8-87A4-FF9DA62080FF}"/>
              </a:ext>
            </a:extLst>
          </p:cNvPr>
          <p:cNvSpPr txBox="1"/>
          <p:nvPr/>
        </p:nvSpPr>
        <p:spPr>
          <a:xfrm>
            <a:off x="252800" y="2582614"/>
            <a:ext cx="6008633" cy="1692771"/>
          </a:xfrm>
          <a:prstGeom prst="rect">
            <a:avLst/>
          </a:prstGeom>
          <a:noFill/>
        </p:spPr>
        <p:txBody>
          <a:bodyPr wrap="square">
            <a:spAutoFit/>
          </a:bodyPr>
          <a:lstStyle/>
          <a:p>
            <a:pPr marL="257175" indent="-257175">
              <a:buFont typeface="Arial" panose="020B0604020202020204" pitchFamily="34" charset="0"/>
              <a:buChar char="•"/>
            </a:pPr>
            <a:r>
              <a:rPr lang="en-US" sz="2000" dirty="0"/>
              <a:t>Part of the Oregon Health Plan</a:t>
            </a:r>
          </a:p>
          <a:p>
            <a:pPr marL="257175" indent="-257175">
              <a:buFont typeface="Arial" panose="020B0604020202020204" pitchFamily="34" charset="0"/>
              <a:buChar char="•"/>
            </a:pPr>
            <a:r>
              <a:rPr lang="en-US" sz="2000" dirty="0"/>
              <a:t>Must be age 65+, be disabled, or blind</a:t>
            </a:r>
          </a:p>
          <a:p>
            <a:pPr marL="257175" indent="-257175">
              <a:buFont typeface="Arial" panose="020B0604020202020204" pitchFamily="34" charset="0"/>
              <a:buChar char="•"/>
            </a:pPr>
            <a:r>
              <a:rPr lang="en-US" sz="2000" dirty="0"/>
              <a:t>Do not otherwise qualify for MAGI medical</a:t>
            </a:r>
          </a:p>
          <a:p>
            <a:pPr marL="257175" indent="-257175">
              <a:buFont typeface="Arial" panose="020B0604020202020204" pitchFamily="34" charset="0"/>
              <a:buChar char="•"/>
            </a:pPr>
            <a:r>
              <a:rPr lang="en-US" sz="2000" dirty="0"/>
              <a:t>Can pair with I/DD services</a:t>
            </a:r>
          </a:p>
          <a:p>
            <a:pPr marR="0" lvl="0" algn="l" defTabSz="914400" rtl="0" eaLnBrk="1" fontAlgn="auto" latinLnBrk="0" hangingPunct="1">
              <a:lnSpc>
                <a:spcPct val="100000"/>
              </a:lnSpc>
              <a:spcBef>
                <a:spcPts val="0"/>
              </a:spcBef>
              <a:spcAft>
                <a:spcPts val="1800"/>
              </a:spcAft>
              <a:buClrTx/>
              <a:buSzTx/>
              <a:tabLst/>
              <a:defRPr/>
            </a:pPr>
            <a:endParaRPr kumimoji="0" lang="en-US" sz="2400" i="0" u="none" strike="noStrike" kern="1200" cap="none" spc="0" normalizeH="0" baseline="0" noProof="0" dirty="0">
              <a:ln>
                <a:noFill/>
              </a:ln>
              <a:effectLst/>
              <a:uLnTx/>
              <a:uFillTx/>
              <a:latin typeface="Noto Sans Bold" panose="020B0502040504020204" pitchFamily="34" charset="0"/>
              <a:ea typeface="Noto Sans Bold" panose="020B0502040504020204" pitchFamily="34" charset="0"/>
              <a:cs typeface="Noto Sans Bold" panose="020B0502040504020204" pitchFamily="34" charset="0"/>
            </a:endParaRPr>
          </a:p>
        </p:txBody>
      </p:sp>
      <p:sp>
        <p:nvSpPr>
          <p:cNvPr id="3" name="Slide Number Placeholder 2">
            <a:extLst>
              <a:ext uri="{FF2B5EF4-FFF2-40B4-BE49-F238E27FC236}">
                <a16:creationId xmlns:a16="http://schemas.microsoft.com/office/drawing/2014/main" id="{D25F4E33-B7E9-D82B-AD15-74DAC72B2B1D}"/>
              </a:ext>
            </a:extLst>
          </p:cNvPr>
          <p:cNvSpPr>
            <a:spLocks noGrp="1"/>
          </p:cNvSpPr>
          <p:nvPr>
            <p:ph type="sldNum" sz="quarter" idx="10"/>
          </p:nvPr>
        </p:nvSpPr>
        <p:spPr/>
        <p:txBody>
          <a:bodyPr/>
          <a:lstStyle/>
          <a:p>
            <a:fld id="{58339581-759F-43B7-B47D-47F906F0E294}" type="slidenum">
              <a:rPr lang="en-US" smtClean="0"/>
              <a:pPr/>
              <a:t>6</a:t>
            </a:fld>
            <a:endParaRPr lang="en-US"/>
          </a:p>
        </p:txBody>
      </p:sp>
      <p:graphicFrame>
        <p:nvGraphicFramePr>
          <p:cNvPr id="2" name="Table 1">
            <a:extLst>
              <a:ext uri="{FF2B5EF4-FFF2-40B4-BE49-F238E27FC236}">
                <a16:creationId xmlns:a16="http://schemas.microsoft.com/office/drawing/2014/main" id="{2317038E-ED9B-32A2-B89F-776157CA6479}"/>
              </a:ext>
            </a:extLst>
          </p:cNvPr>
          <p:cNvGraphicFramePr>
            <a:graphicFrameLocks noGrp="1"/>
          </p:cNvGraphicFramePr>
          <p:nvPr>
            <p:extLst>
              <p:ext uri="{D42A27DB-BD31-4B8C-83A1-F6EECF244321}">
                <p14:modId xmlns:p14="http://schemas.microsoft.com/office/powerpoint/2010/main" val="73926258"/>
              </p:ext>
            </p:extLst>
          </p:nvPr>
        </p:nvGraphicFramePr>
        <p:xfrm>
          <a:off x="5752844" y="0"/>
          <a:ext cx="6439156" cy="6062554"/>
        </p:xfrm>
        <a:graphic>
          <a:graphicData uri="http://schemas.openxmlformats.org/drawingml/2006/table">
            <a:tbl>
              <a:tblPr firstRow="1" bandRow="1">
                <a:tableStyleId>{5C22544A-7EE6-4342-B048-85BDC9FD1C3A}</a:tableStyleId>
              </a:tblPr>
              <a:tblGrid>
                <a:gridCol w="3298785">
                  <a:extLst>
                    <a:ext uri="{9D8B030D-6E8A-4147-A177-3AD203B41FA5}">
                      <a16:colId xmlns:a16="http://schemas.microsoft.com/office/drawing/2014/main" val="2672585781"/>
                    </a:ext>
                  </a:extLst>
                </a:gridCol>
                <a:gridCol w="1935341">
                  <a:extLst>
                    <a:ext uri="{9D8B030D-6E8A-4147-A177-3AD203B41FA5}">
                      <a16:colId xmlns:a16="http://schemas.microsoft.com/office/drawing/2014/main" val="3866625519"/>
                    </a:ext>
                  </a:extLst>
                </a:gridCol>
                <a:gridCol w="1205030">
                  <a:extLst>
                    <a:ext uri="{9D8B030D-6E8A-4147-A177-3AD203B41FA5}">
                      <a16:colId xmlns:a16="http://schemas.microsoft.com/office/drawing/2014/main" val="252284939"/>
                    </a:ext>
                  </a:extLst>
                </a:gridCol>
              </a:tblGrid>
              <a:tr h="797200">
                <a:tc>
                  <a:txBody>
                    <a:bodyPr/>
                    <a:lstStyle/>
                    <a:p>
                      <a:r>
                        <a:rPr lang="en-US" sz="1600">
                          <a:solidFill>
                            <a:schemeClr val="accent6">
                              <a:lumMod val="10000"/>
                            </a:schemeClr>
                          </a:solidFill>
                        </a:rPr>
                        <a:t>Program</a:t>
                      </a:r>
                    </a:p>
                  </a:txBody>
                  <a:tcPr marL="68580" marR="68580" marT="34290" marB="3429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sz="1600">
                          <a:solidFill>
                            <a:schemeClr val="accent6">
                              <a:lumMod val="10000"/>
                            </a:schemeClr>
                          </a:solidFill>
                        </a:rPr>
                        <a:t>ONE System Type of Assistance (TOA)</a:t>
                      </a:r>
                    </a:p>
                  </a:txBody>
                  <a:tcPr marL="68580" marR="68580" marT="34290" marB="34290">
                    <a:lnT w="12700" cap="flat" cmpd="sng" algn="ctr">
                      <a:solidFill>
                        <a:schemeClr val="tx1"/>
                      </a:solidFill>
                      <a:prstDash val="solid"/>
                      <a:round/>
                      <a:headEnd type="none" w="med" len="med"/>
                      <a:tailEnd type="none" w="med" len="med"/>
                    </a:lnT>
                  </a:tcPr>
                </a:tc>
                <a:tc>
                  <a:txBody>
                    <a:bodyPr/>
                    <a:lstStyle/>
                    <a:p>
                      <a:r>
                        <a:rPr lang="en-US" sz="1600">
                          <a:solidFill>
                            <a:schemeClr val="accent6">
                              <a:lumMod val="10000"/>
                            </a:schemeClr>
                          </a:solidFill>
                        </a:rPr>
                        <a:t>MMIS Coding</a:t>
                      </a:r>
                    </a:p>
                  </a:txBody>
                  <a:tcPr marL="68580" marR="68580" marT="34290" marB="3429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957253107"/>
                  </a:ext>
                </a:extLst>
              </a:tr>
              <a:tr h="352632">
                <a:tc>
                  <a:txBody>
                    <a:bodyPr/>
                    <a:lstStyle/>
                    <a:p>
                      <a:r>
                        <a:rPr lang="en-US" sz="1400" kern="1200">
                          <a:solidFill>
                            <a:schemeClr val="accent6">
                              <a:lumMod val="10000"/>
                            </a:schemeClr>
                          </a:solidFill>
                          <a:effectLst/>
                          <a:latin typeface="+mn-lt"/>
                          <a:ea typeface="+mn-ea"/>
                          <a:cs typeface="+mn-cs"/>
                        </a:rPr>
                        <a:t>Individuals receiving SSI</a:t>
                      </a:r>
                      <a:endParaRPr lang="en-US" sz="1400">
                        <a:solidFill>
                          <a:schemeClr val="accent6">
                            <a:lumMod val="10000"/>
                          </a:schemeClr>
                        </a:solidFill>
                      </a:endParaRPr>
                    </a:p>
                  </a:txBody>
                  <a:tcPr marL="68580" marR="68580" marT="34290" marB="34290">
                    <a:lnL w="12700" cap="flat" cmpd="sng" algn="ctr">
                      <a:solidFill>
                        <a:schemeClr val="tx1"/>
                      </a:solidFill>
                      <a:prstDash val="solid"/>
                      <a:round/>
                      <a:headEnd type="none" w="med" len="med"/>
                      <a:tailEnd type="none" w="med" len="med"/>
                    </a:lnL>
                  </a:tcPr>
                </a:tc>
                <a:tc>
                  <a:txBody>
                    <a:bodyPr/>
                    <a:lstStyle/>
                    <a:p>
                      <a:r>
                        <a:rPr lang="en-US" sz="1400">
                          <a:solidFill>
                            <a:schemeClr val="accent6">
                              <a:lumMod val="10000"/>
                            </a:schemeClr>
                          </a:solidFill>
                        </a:rPr>
                        <a:t>SSIR</a:t>
                      </a:r>
                    </a:p>
                  </a:txBody>
                  <a:tcPr marL="68580" marR="68580" marT="34290" marB="34290"/>
                </a:tc>
                <a:tc>
                  <a:txBody>
                    <a:bodyPr/>
                    <a:lstStyle/>
                    <a:p>
                      <a:r>
                        <a:rPr lang="en-US" sz="1400">
                          <a:solidFill>
                            <a:schemeClr val="accent6">
                              <a:lumMod val="10000"/>
                            </a:schemeClr>
                          </a:solidFill>
                        </a:rPr>
                        <a:t>SSI, OSP</a:t>
                      </a:r>
                    </a:p>
                  </a:txBody>
                  <a:tcPr marL="68580" marR="68580" marT="34290" marB="3429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127195753"/>
                  </a:ext>
                </a:extLst>
              </a:tr>
              <a:tr h="619492">
                <a:tc>
                  <a:txBody>
                    <a:bodyPr/>
                    <a:lstStyle/>
                    <a:p>
                      <a:r>
                        <a:rPr lang="en-US" sz="1400" kern="1200">
                          <a:solidFill>
                            <a:schemeClr val="accent6">
                              <a:lumMod val="10000"/>
                            </a:schemeClr>
                          </a:solidFill>
                          <a:effectLst/>
                          <a:latin typeface="+mn-lt"/>
                          <a:ea typeface="+mn-ea"/>
                          <a:cs typeface="+mn-cs"/>
                        </a:rPr>
                        <a:t>Individuals with 1619b (SSI) status from SSA</a:t>
                      </a:r>
                      <a:endParaRPr lang="en-US" sz="1400">
                        <a:solidFill>
                          <a:schemeClr val="accent6">
                            <a:lumMod val="10000"/>
                          </a:schemeClr>
                        </a:solidFill>
                      </a:endParaRPr>
                    </a:p>
                  </a:txBody>
                  <a:tcPr marL="68580" marR="68580" marT="34290" marB="34290">
                    <a:lnL w="12700" cap="flat" cmpd="sng" algn="ctr">
                      <a:solidFill>
                        <a:schemeClr val="tx1"/>
                      </a:solidFill>
                      <a:prstDash val="solid"/>
                      <a:round/>
                      <a:headEnd type="none" w="med" len="med"/>
                      <a:tailEnd type="none" w="med" len="med"/>
                    </a:lnL>
                  </a:tcPr>
                </a:tc>
                <a:tc>
                  <a:txBody>
                    <a:bodyPr/>
                    <a:lstStyle/>
                    <a:p>
                      <a:r>
                        <a:rPr lang="en-US" sz="1400">
                          <a:solidFill>
                            <a:schemeClr val="accent6">
                              <a:lumMod val="10000"/>
                            </a:schemeClr>
                          </a:solidFill>
                        </a:rPr>
                        <a:t>OSIPM1619B</a:t>
                      </a:r>
                    </a:p>
                  </a:txBody>
                  <a:tcPr marL="68580" marR="68580" marT="34290" marB="34290"/>
                </a:tc>
                <a:tc>
                  <a:txBody>
                    <a:bodyPr/>
                    <a:lstStyle/>
                    <a:p>
                      <a:r>
                        <a:rPr lang="en-US" sz="1400">
                          <a:solidFill>
                            <a:schemeClr val="accent6">
                              <a:lumMod val="10000"/>
                            </a:schemeClr>
                          </a:solidFill>
                        </a:rPr>
                        <a:t>ESI, OSP</a:t>
                      </a:r>
                    </a:p>
                  </a:txBody>
                  <a:tcPr marL="68580" marR="68580" marT="34290" marB="3429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893237700"/>
                  </a:ext>
                </a:extLst>
              </a:tr>
              <a:tr h="402794">
                <a:tc>
                  <a:txBody>
                    <a:bodyPr/>
                    <a:lstStyle/>
                    <a:p>
                      <a:r>
                        <a:rPr lang="en-US" sz="1400" kern="1200">
                          <a:solidFill>
                            <a:schemeClr val="accent6">
                              <a:lumMod val="10000"/>
                            </a:schemeClr>
                          </a:solidFill>
                          <a:effectLst/>
                          <a:latin typeface="+mn-lt"/>
                          <a:ea typeface="+mn-ea"/>
                          <a:cs typeface="+mn-cs"/>
                        </a:rPr>
                        <a:t>OSIPM-Survivor Widows</a:t>
                      </a:r>
                      <a:endParaRPr lang="en-US" sz="1400">
                        <a:solidFill>
                          <a:schemeClr val="accent6">
                            <a:lumMod val="10000"/>
                          </a:schemeClr>
                        </a:solidFill>
                      </a:endParaRPr>
                    </a:p>
                  </a:txBody>
                  <a:tcPr marL="68580" marR="68580" marT="34290" marB="34290">
                    <a:lnL w="12700" cap="flat" cmpd="sng" algn="ctr">
                      <a:solidFill>
                        <a:schemeClr val="tx1"/>
                      </a:solidFill>
                      <a:prstDash val="solid"/>
                      <a:round/>
                      <a:headEnd type="none" w="med" len="med"/>
                      <a:tailEnd type="none" w="med" len="med"/>
                    </a:lnL>
                  </a:tcPr>
                </a:tc>
                <a:tc>
                  <a:txBody>
                    <a:bodyPr/>
                    <a:lstStyle/>
                    <a:p>
                      <a:r>
                        <a:rPr lang="en-US" sz="1400">
                          <a:solidFill>
                            <a:schemeClr val="accent6">
                              <a:lumMod val="10000"/>
                            </a:schemeClr>
                          </a:solidFill>
                        </a:rPr>
                        <a:t>OMSW</a:t>
                      </a:r>
                    </a:p>
                  </a:txBody>
                  <a:tcPr marL="68580" marR="68580" marT="34290" marB="34290"/>
                </a:tc>
                <a:tc>
                  <a:txBody>
                    <a:bodyPr/>
                    <a:lstStyle/>
                    <a:p>
                      <a:r>
                        <a:rPr lang="en-US" sz="1400">
                          <a:solidFill>
                            <a:schemeClr val="accent6">
                              <a:lumMod val="10000"/>
                            </a:schemeClr>
                          </a:solidFill>
                        </a:rPr>
                        <a:t>WDC, OSP</a:t>
                      </a:r>
                    </a:p>
                  </a:txBody>
                  <a:tcPr marL="68580" marR="68580" marT="34290" marB="3429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037006484"/>
                  </a:ext>
                </a:extLst>
              </a:tr>
              <a:tr h="476981">
                <a:tc>
                  <a:txBody>
                    <a:bodyPr/>
                    <a:lstStyle/>
                    <a:p>
                      <a:r>
                        <a:rPr lang="en-US" sz="1400" kern="1200">
                          <a:solidFill>
                            <a:schemeClr val="accent6">
                              <a:lumMod val="10000"/>
                            </a:schemeClr>
                          </a:solidFill>
                          <a:effectLst/>
                          <a:latin typeface="+mn-lt"/>
                          <a:ea typeface="+mn-ea"/>
                          <a:cs typeface="+mn-cs"/>
                        </a:rPr>
                        <a:t>Pickle Amendment Individuals</a:t>
                      </a:r>
                      <a:endParaRPr lang="en-US" sz="1400">
                        <a:solidFill>
                          <a:schemeClr val="accent6">
                            <a:lumMod val="10000"/>
                          </a:schemeClr>
                        </a:solidFill>
                      </a:endParaRPr>
                    </a:p>
                  </a:txBody>
                  <a:tcPr marL="68580" marR="68580" marT="34290" marB="34290">
                    <a:lnL w="12700" cap="flat" cmpd="sng" algn="ctr">
                      <a:solidFill>
                        <a:schemeClr val="tx1"/>
                      </a:solidFill>
                      <a:prstDash val="solid"/>
                      <a:round/>
                      <a:headEnd type="none" w="med" len="med"/>
                      <a:tailEnd type="none" w="med" len="med"/>
                    </a:lnL>
                  </a:tcPr>
                </a:tc>
                <a:tc>
                  <a:txBody>
                    <a:bodyPr/>
                    <a:lstStyle/>
                    <a:p>
                      <a:r>
                        <a:rPr lang="en-US" sz="1400">
                          <a:solidFill>
                            <a:schemeClr val="accent6">
                              <a:lumMod val="10000"/>
                            </a:schemeClr>
                          </a:solidFill>
                        </a:rPr>
                        <a:t>PTCC</a:t>
                      </a:r>
                    </a:p>
                  </a:txBody>
                  <a:tcPr marL="68580" marR="68580" marT="34290" marB="34290"/>
                </a:tc>
                <a:tc>
                  <a:txBody>
                    <a:bodyPr/>
                    <a:lstStyle/>
                    <a:p>
                      <a:r>
                        <a:rPr lang="en-US" sz="1400">
                          <a:solidFill>
                            <a:schemeClr val="accent6">
                              <a:lumMod val="10000"/>
                            </a:schemeClr>
                          </a:solidFill>
                        </a:rPr>
                        <a:t>OSS, OSP</a:t>
                      </a:r>
                    </a:p>
                  </a:txBody>
                  <a:tcPr marL="68580" marR="68580" marT="34290" marB="3429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804816063"/>
                  </a:ext>
                </a:extLst>
              </a:tr>
              <a:tr h="352632">
                <a:tc>
                  <a:txBody>
                    <a:bodyPr/>
                    <a:lstStyle/>
                    <a:p>
                      <a:r>
                        <a:rPr lang="en-US" sz="1400" kern="1200">
                          <a:solidFill>
                            <a:schemeClr val="accent6">
                              <a:lumMod val="10000"/>
                            </a:schemeClr>
                          </a:solidFill>
                          <a:effectLst/>
                          <a:latin typeface="+mn-lt"/>
                          <a:ea typeface="+mn-ea"/>
                          <a:cs typeface="+mn-cs"/>
                        </a:rPr>
                        <a:t>Disabled Adult Children </a:t>
                      </a:r>
                      <a:endParaRPr lang="en-US" sz="1400">
                        <a:solidFill>
                          <a:schemeClr val="accent6">
                            <a:lumMod val="10000"/>
                          </a:schemeClr>
                        </a:solidFill>
                      </a:endParaRPr>
                    </a:p>
                  </a:txBody>
                  <a:tcPr marL="68580" marR="68580" marT="34290" marB="34290">
                    <a:lnL w="12700" cap="flat" cmpd="sng" algn="ctr">
                      <a:solidFill>
                        <a:schemeClr val="tx1"/>
                      </a:solidFill>
                      <a:prstDash val="solid"/>
                      <a:round/>
                      <a:headEnd type="none" w="med" len="med"/>
                      <a:tailEnd type="none" w="med" len="med"/>
                    </a:lnL>
                  </a:tcPr>
                </a:tc>
                <a:tc>
                  <a:txBody>
                    <a:bodyPr/>
                    <a:lstStyle/>
                    <a:p>
                      <a:r>
                        <a:rPr lang="en-US" sz="1400">
                          <a:solidFill>
                            <a:schemeClr val="accent6">
                              <a:lumMod val="10000"/>
                            </a:schemeClr>
                          </a:solidFill>
                        </a:rPr>
                        <a:t>PTDC</a:t>
                      </a:r>
                    </a:p>
                  </a:txBody>
                  <a:tcPr marL="68580" marR="68580" marT="34290" marB="34290"/>
                </a:tc>
                <a:tc>
                  <a:txBody>
                    <a:bodyPr/>
                    <a:lstStyle/>
                    <a:p>
                      <a:r>
                        <a:rPr lang="en-US" sz="1400">
                          <a:solidFill>
                            <a:schemeClr val="accent6">
                              <a:lumMod val="10000"/>
                            </a:schemeClr>
                          </a:solidFill>
                        </a:rPr>
                        <a:t>DAC, OSP</a:t>
                      </a:r>
                    </a:p>
                  </a:txBody>
                  <a:tcPr marL="68580" marR="68580" marT="34290" marB="3429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957156854"/>
                  </a:ext>
                </a:extLst>
              </a:tr>
              <a:tr h="352632">
                <a:tc>
                  <a:txBody>
                    <a:bodyPr/>
                    <a:lstStyle/>
                    <a:p>
                      <a:r>
                        <a:rPr lang="en-US" sz="1400" kern="1200">
                          <a:solidFill>
                            <a:schemeClr val="accent6">
                              <a:lumMod val="10000"/>
                            </a:schemeClr>
                          </a:solidFill>
                          <a:effectLst/>
                          <a:latin typeface="+mn-lt"/>
                          <a:ea typeface="+mn-ea"/>
                          <a:cs typeface="+mn-cs"/>
                        </a:rPr>
                        <a:t>Old Age Assistance</a:t>
                      </a:r>
                      <a:endParaRPr lang="en-US" sz="1400">
                        <a:solidFill>
                          <a:schemeClr val="accent6">
                            <a:lumMod val="10000"/>
                          </a:schemeClr>
                        </a:solidFill>
                      </a:endParaRPr>
                    </a:p>
                  </a:txBody>
                  <a:tcPr marL="68580" marR="68580" marT="34290" marB="34290">
                    <a:lnL w="12700" cap="flat" cmpd="sng" algn="ctr">
                      <a:solidFill>
                        <a:schemeClr val="tx1"/>
                      </a:solidFill>
                      <a:prstDash val="solid"/>
                      <a:round/>
                      <a:headEnd type="none" w="med" len="med"/>
                      <a:tailEnd type="none" w="med" len="med"/>
                    </a:lnL>
                  </a:tcPr>
                </a:tc>
                <a:tc>
                  <a:txBody>
                    <a:bodyPr/>
                    <a:lstStyle/>
                    <a:p>
                      <a:r>
                        <a:rPr lang="en-US" sz="1400">
                          <a:solidFill>
                            <a:schemeClr val="accent6">
                              <a:lumMod val="10000"/>
                            </a:schemeClr>
                          </a:solidFill>
                        </a:rPr>
                        <a:t>OSIPMOAA</a:t>
                      </a:r>
                    </a:p>
                  </a:txBody>
                  <a:tcPr marL="68580" marR="68580" marT="34290" marB="34290"/>
                </a:tc>
                <a:tc>
                  <a:txBody>
                    <a:bodyPr/>
                    <a:lstStyle/>
                    <a:p>
                      <a:r>
                        <a:rPr lang="en-US" sz="1400">
                          <a:solidFill>
                            <a:schemeClr val="accent6">
                              <a:lumMod val="10000"/>
                            </a:schemeClr>
                          </a:solidFill>
                        </a:rPr>
                        <a:t>OSP</a:t>
                      </a:r>
                    </a:p>
                  </a:txBody>
                  <a:tcPr marL="68580" marR="68580" marT="34290" marB="3429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353598957"/>
                  </a:ext>
                </a:extLst>
              </a:tr>
              <a:tr h="352632">
                <a:tc>
                  <a:txBody>
                    <a:bodyPr/>
                    <a:lstStyle/>
                    <a:p>
                      <a:r>
                        <a:rPr lang="en-US" sz="1400" kern="1200">
                          <a:solidFill>
                            <a:schemeClr val="accent6">
                              <a:lumMod val="10000"/>
                            </a:schemeClr>
                          </a:solidFill>
                          <a:effectLst/>
                          <a:latin typeface="+mn-lt"/>
                          <a:ea typeface="+mn-ea"/>
                          <a:cs typeface="+mn-cs"/>
                        </a:rPr>
                        <a:t>Aid to the Disabled</a:t>
                      </a:r>
                      <a:endParaRPr lang="en-US" sz="1400">
                        <a:solidFill>
                          <a:schemeClr val="accent6">
                            <a:lumMod val="10000"/>
                          </a:schemeClr>
                        </a:solidFill>
                      </a:endParaRPr>
                    </a:p>
                  </a:txBody>
                  <a:tcPr marL="68580" marR="68580" marT="34290" marB="34290">
                    <a:lnL w="12700" cap="flat" cmpd="sng" algn="ctr">
                      <a:solidFill>
                        <a:schemeClr val="tx1"/>
                      </a:solidFill>
                      <a:prstDash val="solid"/>
                      <a:round/>
                      <a:headEnd type="none" w="med" len="med"/>
                      <a:tailEnd type="none" w="med" len="med"/>
                    </a:lnL>
                  </a:tcPr>
                </a:tc>
                <a:tc>
                  <a:txBody>
                    <a:bodyPr/>
                    <a:lstStyle/>
                    <a:p>
                      <a:r>
                        <a:rPr lang="en-US" sz="1400">
                          <a:solidFill>
                            <a:schemeClr val="accent6">
                              <a:lumMod val="10000"/>
                            </a:schemeClr>
                          </a:solidFill>
                        </a:rPr>
                        <a:t>OSPMAD</a:t>
                      </a:r>
                    </a:p>
                  </a:txBody>
                  <a:tcPr marL="68580" marR="68580" marT="34290" marB="34290"/>
                </a:tc>
                <a:tc>
                  <a:txBody>
                    <a:bodyPr/>
                    <a:lstStyle/>
                    <a:p>
                      <a:r>
                        <a:rPr lang="en-US" sz="1400">
                          <a:solidFill>
                            <a:schemeClr val="accent6">
                              <a:lumMod val="10000"/>
                            </a:schemeClr>
                          </a:solidFill>
                        </a:rPr>
                        <a:t>OSP</a:t>
                      </a:r>
                    </a:p>
                  </a:txBody>
                  <a:tcPr marL="68580" marR="68580" marT="34290" marB="3429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31925558"/>
                  </a:ext>
                </a:extLst>
              </a:tr>
              <a:tr h="336597">
                <a:tc>
                  <a:txBody>
                    <a:bodyPr/>
                    <a:lstStyle/>
                    <a:p>
                      <a:r>
                        <a:rPr lang="en-US" sz="1400">
                          <a:solidFill>
                            <a:schemeClr val="accent6">
                              <a:lumMod val="10000"/>
                            </a:schemeClr>
                          </a:solidFill>
                        </a:rPr>
                        <a:t>Aid to the Blind</a:t>
                      </a:r>
                    </a:p>
                  </a:txBody>
                  <a:tcPr marL="68580" marR="68580" marT="34290" marB="34290">
                    <a:lnL w="12700" cap="flat" cmpd="sng" algn="ctr">
                      <a:solidFill>
                        <a:schemeClr val="tx1"/>
                      </a:solidFill>
                      <a:prstDash val="solid"/>
                      <a:round/>
                      <a:headEnd type="none" w="med" len="med"/>
                      <a:tailEnd type="none" w="med" len="med"/>
                    </a:lnL>
                  </a:tcPr>
                </a:tc>
                <a:tc>
                  <a:txBody>
                    <a:bodyPr/>
                    <a:lstStyle/>
                    <a:p>
                      <a:r>
                        <a:rPr lang="en-US" sz="1400">
                          <a:solidFill>
                            <a:schemeClr val="accent6">
                              <a:lumMod val="10000"/>
                            </a:schemeClr>
                          </a:solidFill>
                        </a:rPr>
                        <a:t>OSIPMAB</a:t>
                      </a:r>
                    </a:p>
                  </a:txBody>
                  <a:tcPr marL="68580" marR="68580" marT="34290" marB="34290"/>
                </a:tc>
                <a:tc>
                  <a:txBody>
                    <a:bodyPr/>
                    <a:lstStyle/>
                    <a:p>
                      <a:r>
                        <a:rPr lang="en-US" sz="1400">
                          <a:solidFill>
                            <a:schemeClr val="accent6">
                              <a:lumMod val="10000"/>
                            </a:schemeClr>
                          </a:solidFill>
                        </a:rPr>
                        <a:t>OSP</a:t>
                      </a:r>
                    </a:p>
                  </a:txBody>
                  <a:tcPr marL="68580" marR="68580" marT="34290" marB="3429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753705280"/>
                  </a:ext>
                </a:extLst>
              </a:tr>
              <a:tr h="336597">
                <a:tc>
                  <a:txBody>
                    <a:bodyPr/>
                    <a:lstStyle/>
                    <a:p>
                      <a:r>
                        <a:rPr lang="en-US" sz="1400">
                          <a:solidFill>
                            <a:schemeClr val="accent6">
                              <a:lumMod val="10000"/>
                            </a:schemeClr>
                          </a:solidFill>
                        </a:rPr>
                        <a:t>Acute Care</a:t>
                      </a:r>
                    </a:p>
                  </a:txBody>
                  <a:tcPr marL="68580" marR="68580" marT="34290" marB="34290">
                    <a:lnL w="12700" cap="flat" cmpd="sng" algn="ctr">
                      <a:solidFill>
                        <a:schemeClr val="tx1"/>
                      </a:solidFill>
                      <a:prstDash val="solid"/>
                      <a:round/>
                      <a:headEnd type="none" w="med" len="med"/>
                      <a:tailEnd type="none" w="med" len="med"/>
                    </a:lnL>
                  </a:tcPr>
                </a:tc>
                <a:tc>
                  <a:txBody>
                    <a:bodyPr/>
                    <a:lstStyle/>
                    <a:p>
                      <a:r>
                        <a:rPr lang="en-US" sz="1400">
                          <a:solidFill>
                            <a:schemeClr val="accent6">
                              <a:lumMod val="10000"/>
                            </a:schemeClr>
                          </a:solidFill>
                        </a:rPr>
                        <a:t>OSIPMAC</a:t>
                      </a:r>
                    </a:p>
                  </a:txBody>
                  <a:tcPr marL="68580" marR="68580" marT="34290" marB="34290"/>
                </a:tc>
                <a:tc>
                  <a:txBody>
                    <a:bodyPr/>
                    <a:lstStyle/>
                    <a:p>
                      <a:r>
                        <a:rPr lang="en-US" sz="1400">
                          <a:solidFill>
                            <a:schemeClr val="accent6">
                              <a:lumMod val="10000"/>
                            </a:schemeClr>
                          </a:solidFill>
                        </a:rPr>
                        <a:t>ACS, OSP</a:t>
                      </a:r>
                    </a:p>
                  </a:txBody>
                  <a:tcPr marL="68580" marR="68580" marT="34290" marB="3429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932626346"/>
                  </a:ext>
                </a:extLst>
              </a:tr>
              <a:tr h="336597">
                <a:tc>
                  <a:txBody>
                    <a:bodyPr/>
                    <a:lstStyle/>
                    <a:p>
                      <a:r>
                        <a:rPr lang="en-US" sz="1400">
                          <a:solidFill>
                            <a:schemeClr val="accent6">
                              <a:lumMod val="10000"/>
                            </a:schemeClr>
                          </a:solidFill>
                        </a:rPr>
                        <a:t>Behavioral Health 1915i</a:t>
                      </a:r>
                    </a:p>
                  </a:txBody>
                  <a:tcPr marL="68580" marR="68580" marT="34290" marB="34290">
                    <a:lnL w="12700" cap="flat" cmpd="sng" algn="ctr">
                      <a:solidFill>
                        <a:schemeClr val="tx1"/>
                      </a:solidFill>
                      <a:prstDash val="solid"/>
                      <a:round/>
                      <a:headEnd type="none" w="med" len="med"/>
                      <a:tailEnd type="none" w="med" len="med"/>
                    </a:lnL>
                  </a:tcPr>
                </a:tc>
                <a:tc>
                  <a:txBody>
                    <a:bodyPr/>
                    <a:lstStyle/>
                    <a:p>
                      <a:r>
                        <a:rPr lang="en-US" sz="1400">
                          <a:solidFill>
                            <a:schemeClr val="accent6">
                              <a:lumMod val="10000"/>
                            </a:schemeClr>
                          </a:solidFill>
                        </a:rPr>
                        <a:t>OSIPMBHI</a:t>
                      </a:r>
                    </a:p>
                  </a:txBody>
                  <a:tcPr marL="68580" marR="68580" marT="34290" marB="34290"/>
                </a:tc>
                <a:tc>
                  <a:txBody>
                    <a:bodyPr/>
                    <a:lstStyle/>
                    <a:p>
                      <a:r>
                        <a:rPr lang="en-US" sz="1400">
                          <a:solidFill>
                            <a:schemeClr val="accent6">
                              <a:lumMod val="10000"/>
                            </a:schemeClr>
                          </a:solidFill>
                        </a:rPr>
                        <a:t>BHI, OSP</a:t>
                      </a:r>
                    </a:p>
                  </a:txBody>
                  <a:tcPr marL="68580" marR="68580" marT="34290" marB="3429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232550358"/>
                  </a:ext>
                </a:extLst>
              </a:tr>
              <a:tr h="420848">
                <a:tc>
                  <a:txBody>
                    <a:bodyPr/>
                    <a:lstStyle/>
                    <a:p>
                      <a:r>
                        <a:rPr lang="en-US" sz="1400">
                          <a:solidFill>
                            <a:schemeClr val="accent6">
                              <a:lumMod val="10000"/>
                            </a:schemeClr>
                          </a:solidFill>
                        </a:rPr>
                        <a:t>Employed Persons with Disabilities</a:t>
                      </a:r>
                    </a:p>
                  </a:txBody>
                  <a:tcPr marL="68580" marR="68580" marT="34290" marB="34290">
                    <a:lnL w="12700" cap="flat" cmpd="sng" algn="ctr">
                      <a:solidFill>
                        <a:schemeClr val="tx1"/>
                      </a:solidFill>
                      <a:prstDash val="solid"/>
                      <a:round/>
                      <a:headEnd type="none" w="med" len="med"/>
                      <a:tailEnd type="none" w="med" len="med"/>
                    </a:lnL>
                  </a:tcPr>
                </a:tc>
                <a:tc>
                  <a:txBody>
                    <a:bodyPr/>
                    <a:lstStyle/>
                    <a:p>
                      <a:r>
                        <a:rPr lang="en-US" sz="1400">
                          <a:solidFill>
                            <a:schemeClr val="accent6">
                              <a:lumMod val="10000"/>
                            </a:schemeClr>
                          </a:solidFill>
                        </a:rPr>
                        <a:t>OSIPMEPD</a:t>
                      </a:r>
                    </a:p>
                  </a:txBody>
                  <a:tcPr marL="68580" marR="68580" marT="34290" marB="34290"/>
                </a:tc>
                <a:tc>
                  <a:txBody>
                    <a:bodyPr/>
                    <a:lstStyle/>
                    <a:p>
                      <a:r>
                        <a:rPr lang="en-US" sz="1400">
                          <a:solidFill>
                            <a:schemeClr val="accent6">
                              <a:lumMod val="10000"/>
                            </a:schemeClr>
                          </a:solidFill>
                        </a:rPr>
                        <a:t>EPD, OSP</a:t>
                      </a:r>
                    </a:p>
                  </a:txBody>
                  <a:tcPr marL="68580" marR="68580" marT="34290" marB="3429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696382618"/>
                  </a:ext>
                </a:extLst>
              </a:tr>
              <a:tr h="918678">
                <a:tc>
                  <a:txBody>
                    <a:bodyPr/>
                    <a:lstStyle/>
                    <a:p>
                      <a:r>
                        <a:rPr lang="en-US" sz="1400">
                          <a:solidFill>
                            <a:schemeClr val="accent6">
                              <a:lumMod val="10000"/>
                            </a:schemeClr>
                          </a:solidFill>
                        </a:rPr>
                        <a:t>For individuals not otherwise eligible for Medicaid under MAGI or Non-MAGI. Allows 300% SSI income standard.</a:t>
                      </a:r>
                    </a:p>
                  </a:txBody>
                  <a:tcPr marL="68580" marR="68580" marT="34290" marB="3429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r>
                        <a:rPr lang="en-US" sz="1400">
                          <a:solidFill>
                            <a:schemeClr val="accent6">
                              <a:lumMod val="10000"/>
                            </a:schemeClr>
                          </a:solidFill>
                        </a:rPr>
                        <a:t>LTCSERV</a:t>
                      </a:r>
                    </a:p>
                  </a:txBody>
                  <a:tcPr marL="68580" marR="68580" marT="34290" marB="34290">
                    <a:lnB w="12700" cap="flat" cmpd="sng" algn="ctr">
                      <a:solidFill>
                        <a:schemeClr val="tx1"/>
                      </a:solidFill>
                      <a:prstDash val="solid"/>
                      <a:round/>
                      <a:headEnd type="none" w="med" len="med"/>
                      <a:tailEnd type="none" w="med" len="med"/>
                    </a:lnB>
                  </a:tcPr>
                </a:tc>
                <a:tc>
                  <a:txBody>
                    <a:bodyPr/>
                    <a:lstStyle/>
                    <a:p>
                      <a:r>
                        <a:rPr lang="en-US" sz="1400">
                          <a:solidFill>
                            <a:schemeClr val="accent6">
                              <a:lumMod val="10000"/>
                            </a:schemeClr>
                          </a:solidFill>
                        </a:rPr>
                        <a:t>WIS, OSP</a:t>
                      </a:r>
                    </a:p>
                  </a:txBody>
                  <a:tcPr marL="68580" marR="68580" marT="34290" marB="3429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99562764"/>
                  </a:ext>
                </a:extLst>
              </a:tr>
            </a:tbl>
          </a:graphicData>
        </a:graphic>
      </p:graphicFrame>
    </p:spTree>
    <p:extLst>
      <p:ext uri="{BB962C8B-B14F-4D97-AF65-F5344CB8AC3E}">
        <p14:creationId xmlns:p14="http://schemas.microsoft.com/office/powerpoint/2010/main" val="27431137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86CFA8-4225-286E-0326-6A7F9FDE3DA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584223C-E8BE-E1AB-2A72-91F64D25E824}"/>
              </a:ext>
            </a:extLst>
          </p:cNvPr>
          <p:cNvSpPr txBox="1">
            <a:spLocks noGrp="1"/>
          </p:cNvSpPr>
          <p:nvPr>
            <p:ph type="title" idx="4294967295"/>
          </p:nvPr>
        </p:nvSpPr>
        <p:spPr>
          <a:xfrm>
            <a:off x="618161" y="349070"/>
            <a:ext cx="5914417"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nSpc>
                <a:spcPct val="100000"/>
              </a:lnSpc>
              <a:spcBef>
                <a:spcPts val="0"/>
              </a:spcBef>
              <a:defRPr/>
            </a:pPr>
            <a:r>
              <a:rPr lang="en-US" sz="2800">
                <a:latin typeface="Noto Sans" panose="020B0502040504020204" pitchFamily="34" charset="0"/>
                <a:ea typeface="Noto Sans" panose="020B0502040504020204" pitchFamily="34" charset="0"/>
                <a:cs typeface="Noto Sans" panose="020B0502040504020204" pitchFamily="34" charset="0"/>
              </a:rPr>
              <a:t>Presumptive Medicaid Disability Determination Team (PMDDT)</a:t>
            </a:r>
            <a:endParaRPr kumimoji="0" lang="en-US" sz="2800" b="1" i="0" u="none" strike="noStrike" kern="1200" cap="none" spc="0" normalizeH="0" baseline="0" noProof="0">
              <a:ln>
                <a:noFill/>
              </a:ln>
              <a:solidFill>
                <a:srgbClr val="D8E1E5">
                  <a:lumMod val="25000"/>
                </a:srgbClr>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5" name="TextBox 4">
            <a:extLst>
              <a:ext uri="{FF2B5EF4-FFF2-40B4-BE49-F238E27FC236}">
                <a16:creationId xmlns:a16="http://schemas.microsoft.com/office/drawing/2014/main" id="{C42F9D3C-5DE6-856E-3857-52015BE9EB45}"/>
              </a:ext>
            </a:extLst>
          </p:cNvPr>
          <p:cNvSpPr txBox="1"/>
          <p:nvPr/>
        </p:nvSpPr>
        <p:spPr>
          <a:xfrm>
            <a:off x="618161" y="1597729"/>
            <a:ext cx="6008633" cy="5139869"/>
          </a:xfrm>
          <a:prstGeom prst="rect">
            <a:avLst/>
          </a:prstGeom>
          <a:noFill/>
        </p:spPr>
        <p:txBody>
          <a:bodyPr wrap="square">
            <a:spAutoFit/>
          </a:bodyPr>
          <a:lstStyle/>
          <a:p>
            <a:r>
              <a:rPr lang="en-US" sz="1600" b="1" dirty="0"/>
              <a:t>PMDDT Composition</a:t>
            </a:r>
            <a:r>
              <a:rPr lang="en-US" sz="1600" dirty="0"/>
              <a:t>: The team includes disability analysts, physicians, and psychologists who evaluate medical history.</a:t>
            </a:r>
            <a:br>
              <a:rPr lang="en-US" sz="1600" dirty="0"/>
            </a:br>
            <a:endParaRPr lang="en-US" sz="1600" dirty="0"/>
          </a:p>
          <a:p>
            <a:r>
              <a:rPr lang="en-US" sz="1600" b="1" dirty="0"/>
              <a:t>When is a PMDDT Needed: </a:t>
            </a:r>
            <a:r>
              <a:rPr lang="en-US" sz="1600" dirty="0"/>
              <a:t>An individual who is not eligible for MAGI but is potentially eligible for OISPM medical and attests to having a disability but does not have a disability determination from the Social Security Administration (SSA).</a:t>
            </a:r>
            <a:br>
              <a:rPr lang="en-US" sz="1600" dirty="0"/>
            </a:br>
            <a:endParaRPr lang="en-US" sz="1600" dirty="0"/>
          </a:p>
          <a:p>
            <a:r>
              <a:rPr lang="en-US" sz="1600" b="1" dirty="0"/>
              <a:t>Referral Process</a:t>
            </a:r>
            <a:r>
              <a:rPr lang="en-US" sz="1600" dirty="0"/>
              <a:t>: Referrals to PMDDT are initiated through the ONE system when an applicant attests to a disabilities and meets the other financial and nonfinancial criteria for Non-MAGI medical programs.</a:t>
            </a:r>
            <a:br>
              <a:rPr lang="en-US" sz="1600" dirty="0"/>
            </a:br>
            <a:endParaRPr lang="en-US" sz="1600" dirty="0"/>
          </a:p>
          <a:p>
            <a:r>
              <a:rPr lang="en-US" sz="1600" b="1" dirty="0"/>
              <a:t>Determination Timeline</a:t>
            </a:r>
            <a:r>
              <a:rPr lang="en-US" sz="1600" dirty="0"/>
              <a:t>: PMDDT has 90 days to make a determination, with extensions available if necessary.</a:t>
            </a:r>
            <a:br>
              <a:rPr lang="en-US" sz="1600" dirty="0"/>
            </a:br>
            <a:endParaRPr lang="en-US" sz="1600" dirty="0"/>
          </a:p>
          <a:p>
            <a:r>
              <a:rPr lang="en-US" sz="1600" b="1" dirty="0"/>
              <a:t>Contact Info</a:t>
            </a:r>
            <a:r>
              <a:rPr lang="en-US" sz="1600" dirty="0"/>
              <a:t>: To Inquire about a referral status, Service Coordinators/Personal Agents can contact PMDDT at </a:t>
            </a:r>
            <a:r>
              <a:rPr lang="en-US" sz="1600" dirty="0">
                <a:hlinkClick r:id="rId3"/>
              </a:rPr>
              <a:t>PMDDT.referrals@odhsoha.oregon.gov</a:t>
            </a:r>
            <a:r>
              <a:rPr lang="en-US" sz="1600" dirty="0"/>
              <a:t> or 1-866-535-8431.</a:t>
            </a:r>
          </a:p>
          <a:p>
            <a:pPr marR="0" lvl="0" algn="l" defTabSz="914400" rtl="0" eaLnBrk="1" fontAlgn="auto" latinLnBrk="0" hangingPunct="1">
              <a:lnSpc>
                <a:spcPct val="100000"/>
              </a:lnSpc>
              <a:spcBef>
                <a:spcPts val="0"/>
              </a:spcBef>
              <a:spcAft>
                <a:spcPts val="1800"/>
              </a:spcAft>
              <a:buClrTx/>
              <a:buSzTx/>
              <a:tabLst/>
              <a:defRPr/>
            </a:pPr>
            <a:endParaRPr kumimoji="0" lang="en-US" sz="2400" i="0" u="none" strike="noStrike" kern="1200" cap="none" spc="0" normalizeH="0" baseline="0" noProof="0" dirty="0">
              <a:ln>
                <a:noFill/>
              </a:ln>
              <a:effectLst/>
              <a:uLnTx/>
              <a:uFillTx/>
              <a:latin typeface="Noto Sans Bold" panose="020B0502040504020204" pitchFamily="34" charset="0"/>
              <a:ea typeface="Noto Sans Bold" panose="020B0502040504020204" pitchFamily="34" charset="0"/>
              <a:cs typeface="Noto Sans Bold" panose="020B0502040504020204" pitchFamily="34" charset="0"/>
            </a:endParaRPr>
          </a:p>
        </p:txBody>
      </p:sp>
      <p:pic>
        <p:nvPicPr>
          <p:cNvPr id="7" name="Picture Placeholder 6">
            <a:extLst>
              <a:ext uri="{FF2B5EF4-FFF2-40B4-BE49-F238E27FC236}">
                <a16:creationId xmlns:a16="http://schemas.microsoft.com/office/drawing/2014/main" id="{71BDEC0C-6C9F-BF5A-5BAE-EE4C35860B02}"/>
              </a:ext>
              <a:ext uri="{C183D7F6-B498-43B3-948B-1728B52AA6E4}">
                <adec:decorative xmlns:adec="http://schemas.microsoft.com/office/drawing/2017/decorative" val="1"/>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10226" r="10226"/>
          <a:stretch/>
        </p:blipFill>
        <p:spPr>
          <a:xfrm>
            <a:off x="6962549" y="0"/>
            <a:ext cx="5229225" cy="6056313"/>
          </a:xfrm>
        </p:spPr>
      </p:pic>
      <p:sp>
        <p:nvSpPr>
          <p:cNvPr id="3" name="Slide Number Placeholder 2">
            <a:extLst>
              <a:ext uri="{FF2B5EF4-FFF2-40B4-BE49-F238E27FC236}">
                <a16:creationId xmlns:a16="http://schemas.microsoft.com/office/drawing/2014/main" id="{19D9F0B8-37D1-F1AA-D955-B45886EF0FB1}"/>
              </a:ext>
            </a:extLst>
          </p:cNvPr>
          <p:cNvSpPr>
            <a:spLocks noGrp="1"/>
          </p:cNvSpPr>
          <p:nvPr>
            <p:ph type="sldNum" sz="quarter" idx="10"/>
          </p:nvPr>
        </p:nvSpPr>
        <p:spPr/>
        <p:txBody>
          <a:bodyPr/>
          <a:lstStyle/>
          <a:p>
            <a:fld id="{58339581-759F-43B7-B47D-47F906F0E294}" type="slidenum">
              <a:rPr lang="en-US" smtClean="0"/>
              <a:pPr/>
              <a:t>7</a:t>
            </a:fld>
            <a:endParaRPr lang="en-US"/>
          </a:p>
        </p:txBody>
      </p:sp>
    </p:spTree>
    <p:extLst>
      <p:ext uri="{BB962C8B-B14F-4D97-AF65-F5344CB8AC3E}">
        <p14:creationId xmlns:p14="http://schemas.microsoft.com/office/powerpoint/2010/main" val="17636724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26281-D864-1E49-7FD5-E9A2F340EAD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8488BE8-E706-5977-A217-A040C18BE5D6}"/>
              </a:ext>
            </a:extLst>
          </p:cNvPr>
          <p:cNvSpPr txBox="1">
            <a:spLocks noGrp="1"/>
          </p:cNvSpPr>
          <p:nvPr>
            <p:ph type="title" idx="4294967295"/>
          </p:nvPr>
        </p:nvSpPr>
        <p:spPr>
          <a:xfrm>
            <a:off x="618161" y="233324"/>
            <a:ext cx="5914417"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nSpc>
                <a:spcPct val="100000"/>
              </a:lnSpc>
              <a:spcBef>
                <a:spcPts val="0"/>
              </a:spcBef>
              <a:defRPr/>
            </a:pPr>
            <a:r>
              <a:rPr lang="en-US" sz="2800"/>
              <a:t>Asset Verification System (AVS)</a:t>
            </a:r>
            <a:endParaRPr kumimoji="0" lang="en-US" sz="2800" b="1" i="0" u="none" strike="noStrike" kern="1200" cap="none" spc="0" normalizeH="0" baseline="0" noProof="0">
              <a:ln>
                <a:noFill/>
              </a:ln>
              <a:solidFill>
                <a:srgbClr val="D8E1E5">
                  <a:lumMod val="25000"/>
                </a:srgbClr>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5" name="TextBox 4">
            <a:extLst>
              <a:ext uri="{FF2B5EF4-FFF2-40B4-BE49-F238E27FC236}">
                <a16:creationId xmlns:a16="http://schemas.microsoft.com/office/drawing/2014/main" id="{1A802146-FD76-074C-4BF4-F083CB008318}"/>
              </a:ext>
            </a:extLst>
          </p:cNvPr>
          <p:cNvSpPr txBox="1"/>
          <p:nvPr/>
        </p:nvSpPr>
        <p:spPr>
          <a:xfrm>
            <a:off x="484877" y="1151453"/>
            <a:ext cx="5777703" cy="4555093"/>
          </a:xfrm>
          <a:prstGeom prst="rect">
            <a:avLst/>
          </a:prstGeom>
          <a:noFill/>
        </p:spPr>
        <p:txBody>
          <a:bodyPr wrap="square">
            <a:spAutoFit/>
          </a:bodyPr>
          <a:lstStyle/>
          <a:p>
            <a:pPr marL="257175" indent="-257175">
              <a:buFont typeface="Arial" panose="020B0604020202020204" pitchFamily="34" charset="0"/>
              <a:buChar char="•"/>
            </a:pPr>
            <a:r>
              <a:rPr lang="en-US" sz="1400" b="1" dirty="0"/>
              <a:t>What is AVS? </a:t>
            </a:r>
          </a:p>
          <a:p>
            <a:pPr marL="600075" lvl="1" indent="-257175">
              <a:buFont typeface="Arial" panose="020B0604020202020204" pitchFamily="34" charset="0"/>
              <a:buChar char="•"/>
            </a:pPr>
            <a:r>
              <a:rPr lang="en-US" sz="1400" dirty="0"/>
              <a:t>The Asset Verification System (AVS) is a federally required electronic tool used to verify the assets of certain Medicaid applicants and recipients. It checks liquid assets like bank accounts, reviews real property ownership and sale records, and examines asset history for potential disqualifying transfers. </a:t>
            </a:r>
            <a:br>
              <a:rPr lang="en-US" sz="1400" dirty="0"/>
            </a:br>
            <a:endParaRPr lang="en-US" sz="1400" dirty="0"/>
          </a:p>
          <a:p>
            <a:pPr marL="257175" indent="-257175">
              <a:buFont typeface="Arial" panose="020B0604020202020204" pitchFamily="34" charset="0"/>
              <a:buChar char="•"/>
            </a:pPr>
            <a:r>
              <a:rPr lang="en-US" sz="1400" b="1" dirty="0"/>
              <a:t>Who needs an AVS?</a:t>
            </a:r>
          </a:p>
          <a:p>
            <a:pPr marL="600075" lvl="1" indent="-257175">
              <a:buFont typeface="Arial" panose="020B0604020202020204" pitchFamily="34" charset="0"/>
              <a:buChar char="•"/>
            </a:pPr>
            <a:r>
              <a:rPr lang="en-US" sz="1400" dirty="0"/>
              <a:t>Adults (age18+) who are evaluated for or receiving OSIPM medical programs</a:t>
            </a:r>
            <a:br>
              <a:rPr lang="en-US" sz="1400" dirty="0"/>
            </a:br>
            <a:endParaRPr lang="en-US" sz="1400" dirty="0"/>
          </a:p>
          <a:p>
            <a:pPr marL="600075" lvl="1" indent="-257175">
              <a:buFont typeface="Arial" panose="020B0604020202020204" pitchFamily="34" charset="0"/>
              <a:buChar char="•"/>
            </a:pPr>
            <a:r>
              <a:rPr lang="en-US" sz="1400" dirty="0"/>
              <a:t>Adults (age 18+) who are applying for or receiving long term case services and supports, including I/DD</a:t>
            </a:r>
            <a:br>
              <a:rPr lang="en-US" sz="1400" dirty="0"/>
            </a:br>
            <a:endParaRPr lang="en-US" sz="1400" dirty="0"/>
          </a:p>
          <a:p>
            <a:pPr marL="600075" lvl="1" indent="-257175">
              <a:buFont typeface="Arial" panose="020B0604020202020204" pitchFamily="34" charset="0"/>
              <a:buChar char="•"/>
            </a:pPr>
            <a:r>
              <a:rPr lang="en-US" sz="1400" dirty="0"/>
              <a:t>Spouse of the individual applying for or receiving OSIPM medical and/or services(non-applying spouses can choose not to consent to AVS and instead provide requested verifications manually)</a:t>
            </a:r>
            <a:br>
              <a:rPr lang="en-US" sz="1400" dirty="0"/>
            </a:br>
            <a:endParaRPr kumimoji="0" lang="en-US" sz="2400" i="0" u="none" strike="noStrike" kern="1200" cap="none" spc="0" normalizeH="0" baseline="0" noProof="0" dirty="0">
              <a:ln>
                <a:noFill/>
              </a:ln>
              <a:effectLst/>
              <a:uLnTx/>
              <a:uFillTx/>
              <a:latin typeface="Noto Sans Bold" panose="020B0502040504020204" pitchFamily="34" charset="0"/>
              <a:ea typeface="Noto Sans Bold" panose="020B0502040504020204" pitchFamily="34" charset="0"/>
              <a:cs typeface="Noto Sans Bold" panose="020B0502040504020204" pitchFamily="34" charset="0"/>
            </a:endParaRPr>
          </a:p>
        </p:txBody>
      </p:sp>
      <p:sp>
        <p:nvSpPr>
          <p:cNvPr id="3" name="Slide Number Placeholder 2">
            <a:extLst>
              <a:ext uri="{FF2B5EF4-FFF2-40B4-BE49-F238E27FC236}">
                <a16:creationId xmlns:a16="http://schemas.microsoft.com/office/drawing/2014/main" id="{134034C4-722F-767D-0956-4450BB88BD2A}"/>
              </a:ext>
            </a:extLst>
          </p:cNvPr>
          <p:cNvSpPr>
            <a:spLocks noGrp="1"/>
          </p:cNvSpPr>
          <p:nvPr>
            <p:ph type="sldNum" sz="quarter" idx="10"/>
          </p:nvPr>
        </p:nvSpPr>
        <p:spPr/>
        <p:txBody>
          <a:bodyPr/>
          <a:lstStyle/>
          <a:p>
            <a:fld id="{58339581-759F-43B7-B47D-47F906F0E294}" type="slidenum">
              <a:rPr lang="en-US" smtClean="0"/>
              <a:pPr/>
              <a:t>8</a:t>
            </a:fld>
            <a:endParaRPr lang="en-US"/>
          </a:p>
        </p:txBody>
      </p:sp>
      <p:sp>
        <p:nvSpPr>
          <p:cNvPr id="2" name="TextBox 1">
            <a:extLst>
              <a:ext uri="{FF2B5EF4-FFF2-40B4-BE49-F238E27FC236}">
                <a16:creationId xmlns:a16="http://schemas.microsoft.com/office/drawing/2014/main" id="{5E0E8C57-DD49-ED6F-DC90-E1D975EC5914}"/>
              </a:ext>
            </a:extLst>
          </p:cNvPr>
          <p:cNvSpPr txBox="1"/>
          <p:nvPr/>
        </p:nvSpPr>
        <p:spPr>
          <a:xfrm>
            <a:off x="6710292" y="1189821"/>
            <a:ext cx="5152221" cy="3754874"/>
          </a:xfrm>
          <a:prstGeom prst="rect">
            <a:avLst/>
          </a:prstGeom>
          <a:noFill/>
        </p:spPr>
        <p:txBody>
          <a:bodyPr wrap="square" rtlCol="0">
            <a:spAutoFit/>
          </a:bodyPr>
          <a:lstStyle/>
          <a:p>
            <a:pPr marL="257175" indent="-257175">
              <a:buFont typeface="Arial" panose="020B0604020202020204" pitchFamily="34" charset="0"/>
              <a:buChar char="•"/>
            </a:pPr>
            <a:r>
              <a:rPr lang="en-US" sz="1400" b="1" dirty="0"/>
              <a:t>When is an AVS needed? </a:t>
            </a:r>
          </a:p>
          <a:p>
            <a:pPr marL="600075" lvl="1" indent="-257175">
              <a:buFont typeface="Arial" panose="020B0604020202020204" pitchFamily="34" charset="0"/>
              <a:buChar char="•"/>
            </a:pPr>
            <a:r>
              <a:rPr lang="en-US" sz="1400" dirty="0"/>
              <a:t>When a MAGI recipient requests services</a:t>
            </a:r>
            <a:br>
              <a:rPr lang="en-US" sz="1400" dirty="0"/>
            </a:br>
            <a:endParaRPr lang="en-US" sz="1400" dirty="0"/>
          </a:p>
          <a:p>
            <a:pPr marL="600075" lvl="1" indent="-257175">
              <a:buFont typeface="Arial" panose="020B0604020202020204" pitchFamily="34" charset="0"/>
              <a:buChar char="•"/>
            </a:pPr>
            <a:r>
              <a:rPr lang="en-US" sz="1400" dirty="0"/>
              <a:t>OSIPM with or without services</a:t>
            </a:r>
            <a:br>
              <a:rPr lang="en-US" sz="1400" dirty="0"/>
            </a:br>
            <a:endParaRPr lang="en-US" sz="1400" dirty="0"/>
          </a:p>
          <a:p>
            <a:pPr marL="600075" lvl="1" indent="-257175">
              <a:buFont typeface="Arial" panose="020B0604020202020204" pitchFamily="34" charset="0"/>
              <a:buChar char="•"/>
            </a:pPr>
            <a:r>
              <a:rPr lang="en-US" sz="1400" dirty="0"/>
              <a:t>At renewal for OSIPM</a:t>
            </a:r>
            <a:br>
              <a:rPr lang="en-US" sz="1400" dirty="0"/>
            </a:br>
            <a:endParaRPr lang="en-US" sz="1400" dirty="0"/>
          </a:p>
          <a:p>
            <a:pPr marL="600075" lvl="1" indent="-257175">
              <a:buFont typeface="Arial" panose="020B0604020202020204" pitchFamily="34" charset="0"/>
              <a:buChar char="•"/>
            </a:pPr>
            <a:r>
              <a:rPr lang="en-US" sz="1400" dirty="0"/>
              <a:t>An individual switches from MAGI to OISPM medical</a:t>
            </a:r>
            <a:br>
              <a:rPr lang="en-US" sz="1400" dirty="0"/>
            </a:br>
            <a:endParaRPr lang="en-US" sz="1400" dirty="0"/>
          </a:p>
          <a:p>
            <a:pPr marL="257175" indent="-257175">
              <a:buFont typeface="Arial" panose="020B0604020202020204" pitchFamily="34" charset="0"/>
              <a:buChar char="•"/>
            </a:pPr>
            <a:r>
              <a:rPr lang="en-US" sz="1400" b="1" dirty="0"/>
              <a:t>How long does an AVS response take?</a:t>
            </a:r>
          </a:p>
          <a:p>
            <a:pPr marL="600075" lvl="1" indent="-257175">
              <a:buFont typeface="Arial" panose="020B0604020202020204" pitchFamily="34" charset="0"/>
              <a:buChar char="•"/>
            </a:pPr>
            <a:r>
              <a:rPr lang="en-US" sz="1400" dirty="0"/>
              <a:t>AVS response time is 15 days, eligibility workers will return to a case and process the AVS.</a:t>
            </a:r>
            <a:br>
              <a:rPr lang="en-US" sz="1400" dirty="0"/>
            </a:br>
            <a:endParaRPr lang="en-US" sz="1400" dirty="0"/>
          </a:p>
          <a:p>
            <a:pPr marL="600075" lvl="1" indent="-257175">
              <a:buFont typeface="Arial" panose="020B0604020202020204" pitchFamily="34" charset="0"/>
              <a:buChar char="•"/>
            </a:pPr>
            <a:r>
              <a:rPr lang="en-US" sz="1400" dirty="0"/>
              <a:t>Additional verification may be required after AVS results are received if there are discrepant or undisclosed assets found, which can take additional time.</a:t>
            </a:r>
          </a:p>
        </p:txBody>
      </p:sp>
      <p:cxnSp>
        <p:nvCxnSpPr>
          <p:cNvPr id="10" name="Straight Connector 9">
            <a:extLst>
              <a:ext uri="{FF2B5EF4-FFF2-40B4-BE49-F238E27FC236}">
                <a16:creationId xmlns:a16="http://schemas.microsoft.com/office/drawing/2014/main" id="{884AC983-76DF-F843-93B8-D125F4756842}"/>
              </a:ext>
              <a:ext uri="{C183D7F6-B498-43B3-948B-1728B52AA6E4}">
                <adec:decorative xmlns:adec="http://schemas.microsoft.com/office/drawing/2017/decorative" val="1"/>
              </a:ext>
            </a:extLst>
          </p:cNvPr>
          <p:cNvCxnSpPr/>
          <p:nvPr/>
        </p:nvCxnSpPr>
        <p:spPr>
          <a:xfrm>
            <a:off x="6411817" y="1465243"/>
            <a:ext cx="0" cy="3204031"/>
          </a:xfrm>
          <a:prstGeom prst="line">
            <a:avLst/>
          </a:prstGeom>
          <a:ln w="762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5351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5640E-FB59-F794-AF6E-B7F23028937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03B3C48-63D0-D38C-3D29-6AA0FB8806E8}"/>
              </a:ext>
            </a:extLst>
          </p:cNvPr>
          <p:cNvSpPr txBox="1">
            <a:spLocks noGrp="1"/>
          </p:cNvSpPr>
          <p:nvPr>
            <p:ph type="title" idx="4294967295"/>
          </p:nvPr>
        </p:nvSpPr>
        <p:spPr>
          <a:xfrm>
            <a:off x="618161" y="1159298"/>
            <a:ext cx="5914417"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nSpc>
                <a:spcPct val="100000"/>
              </a:lnSpc>
              <a:spcBef>
                <a:spcPts val="0"/>
              </a:spcBef>
              <a:defRPr/>
            </a:pPr>
            <a:r>
              <a:rPr lang="en-US" sz="2800">
                <a:latin typeface="Sans Serif Collection" panose="020B0502040504020204" pitchFamily="34" charset="0"/>
                <a:ea typeface="Sans Serif Collection" panose="020B0502040504020204" pitchFamily="34" charset="0"/>
                <a:cs typeface="Sans Serif Collection" panose="020B0502040504020204" pitchFamily="34" charset="0"/>
              </a:rPr>
              <a:t>Offset (Patient Liability)</a:t>
            </a:r>
            <a:endParaRPr kumimoji="0" lang="en-US" sz="2800" b="1" i="0" u="none" strike="noStrike" kern="1200" cap="none" spc="0" normalizeH="0" baseline="0" noProof="0">
              <a:ln>
                <a:noFill/>
              </a:ln>
              <a:solidFill>
                <a:srgbClr val="D8E1E5">
                  <a:lumMod val="25000"/>
                </a:srgbClr>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5" name="TextBox 4">
            <a:extLst>
              <a:ext uri="{FF2B5EF4-FFF2-40B4-BE49-F238E27FC236}">
                <a16:creationId xmlns:a16="http://schemas.microsoft.com/office/drawing/2014/main" id="{4D95CCB9-128B-462F-6E09-361315371807}"/>
              </a:ext>
            </a:extLst>
          </p:cNvPr>
          <p:cNvSpPr txBox="1"/>
          <p:nvPr/>
        </p:nvSpPr>
        <p:spPr>
          <a:xfrm>
            <a:off x="618161" y="1682518"/>
            <a:ext cx="6008633" cy="3262432"/>
          </a:xfrm>
          <a:prstGeom prst="rect">
            <a:avLst/>
          </a:prstGeom>
          <a:noFill/>
        </p:spPr>
        <p:txBody>
          <a:bodyPr wrap="square">
            <a:spAutoFit/>
          </a:bodyPr>
          <a:lstStyle/>
          <a:p>
            <a:r>
              <a:rPr lang="en-US" sz="1400" dirty="0"/>
              <a:t>Commonly referred to as ‘patient liability’ by eligibility workers. </a:t>
            </a:r>
            <a:br>
              <a:rPr lang="en-US" sz="1400" dirty="0"/>
            </a:br>
            <a:endParaRPr lang="en-US" sz="1400" dirty="0"/>
          </a:p>
          <a:p>
            <a:r>
              <a:rPr lang="en-US" sz="1400" dirty="0"/>
              <a:t>The offset amount is based on the person’s gross income, care setting, and allowable deductions like out-of-pocket medical costs.</a:t>
            </a:r>
            <a:br>
              <a:rPr lang="en-US" sz="1400" dirty="0"/>
            </a:br>
            <a:endParaRPr lang="en-US" sz="1400" dirty="0"/>
          </a:p>
          <a:p>
            <a:r>
              <a:rPr lang="en-US" sz="1400" dirty="0"/>
              <a:t>ONE pushes the offset information to MMIS.</a:t>
            </a:r>
            <a:br>
              <a:rPr lang="en-US" sz="1400" dirty="0"/>
            </a:br>
            <a:endParaRPr lang="en-US" sz="1400" dirty="0"/>
          </a:p>
          <a:p>
            <a:r>
              <a:rPr lang="en-US" sz="1400" dirty="0"/>
              <a:t>TAU codes liability amount from MMIS into eXPRS.</a:t>
            </a:r>
            <a:br>
              <a:rPr lang="en-US" sz="1400" dirty="0"/>
            </a:br>
            <a:endParaRPr lang="en-US" sz="1400" dirty="0"/>
          </a:p>
          <a:p>
            <a:r>
              <a:rPr lang="en-US" sz="1400" dirty="0"/>
              <a:t>People receiving in-home services don’t have to have an offset</a:t>
            </a:r>
            <a:br>
              <a:rPr lang="en-US" sz="1400" dirty="0"/>
            </a:br>
            <a:endParaRPr lang="en-US" sz="1400" dirty="0"/>
          </a:p>
          <a:p>
            <a:r>
              <a:rPr lang="en-US" sz="1400" dirty="0"/>
              <a:t>Individuals with an offset are responsible for paying it and their room and board directly to the facility every month. </a:t>
            </a:r>
          </a:p>
          <a:p>
            <a:pPr marR="0" lvl="0" algn="l" defTabSz="914400" rtl="0" eaLnBrk="1" fontAlgn="auto" latinLnBrk="0" hangingPunct="1">
              <a:lnSpc>
                <a:spcPct val="100000"/>
              </a:lnSpc>
              <a:spcBef>
                <a:spcPts val="0"/>
              </a:spcBef>
              <a:spcAft>
                <a:spcPts val="1800"/>
              </a:spcAft>
              <a:buClrTx/>
              <a:buSzTx/>
              <a:tabLst/>
              <a:defRPr/>
            </a:pPr>
            <a:endParaRPr kumimoji="0" lang="en-US" sz="2400" i="0" u="none" strike="noStrike" kern="1200" cap="none" spc="0" normalizeH="0" baseline="0" noProof="0" dirty="0">
              <a:ln>
                <a:noFill/>
              </a:ln>
              <a:effectLst/>
              <a:uLnTx/>
              <a:uFillTx/>
              <a:latin typeface="Noto Sans Bold" panose="020B0502040504020204" pitchFamily="34" charset="0"/>
              <a:ea typeface="Noto Sans Bold" panose="020B0502040504020204" pitchFamily="34" charset="0"/>
              <a:cs typeface="Noto Sans Bold" panose="020B0502040504020204" pitchFamily="34" charset="0"/>
            </a:endParaRPr>
          </a:p>
        </p:txBody>
      </p:sp>
      <p:pic>
        <p:nvPicPr>
          <p:cNvPr id="7" name="Picture Placeholder 6">
            <a:extLst>
              <a:ext uri="{FF2B5EF4-FFF2-40B4-BE49-F238E27FC236}">
                <a16:creationId xmlns:a16="http://schemas.microsoft.com/office/drawing/2014/main" id="{5B09C6CB-323F-68EE-B95D-D708A8FEF259}"/>
              </a:ext>
              <a:ext uri="{C183D7F6-B498-43B3-948B-1728B52AA6E4}">
                <adec:decorative xmlns:adec="http://schemas.microsoft.com/office/drawing/2017/decorative" val="1"/>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3678" r="13678"/>
          <a:stretch/>
        </p:blipFill>
        <p:spPr>
          <a:xfrm>
            <a:off x="6962549" y="0"/>
            <a:ext cx="5229225" cy="6056313"/>
          </a:xfrm>
        </p:spPr>
      </p:pic>
      <p:sp>
        <p:nvSpPr>
          <p:cNvPr id="3" name="Slide Number Placeholder 2">
            <a:extLst>
              <a:ext uri="{FF2B5EF4-FFF2-40B4-BE49-F238E27FC236}">
                <a16:creationId xmlns:a16="http://schemas.microsoft.com/office/drawing/2014/main" id="{CFE037E8-0D1F-CEA6-28CA-DC2A6E0282FE}"/>
              </a:ext>
            </a:extLst>
          </p:cNvPr>
          <p:cNvSpPr>
            <a:spLocks noGrp="1"/>
          </p:cNvSpPr>
          <p:nvPr>
            <p:ph type="sldNum" sz="quarter" idx="10"/>
          </p:nvPr>
        </p:nvSpPr>
        <p:spPr/>
        <p:txBody>
          <a:bodyPr/>
          <a:lstStyle/>
          <a:p>
            <a:fld id="{58339581-759F-43B7-B47D-47F906F0E294}" type="slidenum">
              <a:rPr lang="en-US" smtClean="0"/>
              <a:pPr/>
              <a:t>9</a:t>
            </a:fld>
            <a:endParaRPr lang="en-US"/>
          </a:p>
        </p:txBody>
      </p:sp>
    </p:spTree>
    <p:extLst>
      <p:ext uri="{BB962C8B-B14F-4D97-AF65-F5344CB8AC3E}">
        <p14:creationId xmlns:p14="http://schemas.microsoft.com/office/powerpoint/2010/main" val="2858760741"/>
      </p:ext>
    </p:extLst>
  </p:cSld>
  <p:clrMapOvr>
    <a:masterClrMapping/>
  </p:clrMapOvr>
</p:sld>
</file>

<file path=ppt/theme/theme1.xml><?xml version="1.0" encoding="utf-8"?>
<a:theme xmlns:a="http://schemas.openxmlformats.org/drawingml/2006/main" name="ODHS  Master Slide">
  <a:themeElements>
    <a:clrScheme name="ODHS colors">
      <a:dk1>
        <a:srgbClr val="2E3192"/>
      </a:dk1>
      <a:lt1>
        <a:srgbClr val="FFFFFF"/>
      </a:lt1>
      <a:dk2>
        <a:srgbClr val="184E49"/>
      </a:dk2>
      <a:lt2>
        <a:srgbClr val="B4DCF5"/>
      </a:lt2>
      <a:accent1>
        <a:srgbClr val="86C679"/>
      </a:accent1>
      <a:accent2>
        <a:srgbClr val="F5F3EE"/>
      </a:accent2>
      <a:accent3>
        <a:srgbClr val="ECD263"/>
      </a:accent3>
      <a:accent4>
        <a:srgbClr val="A91F50"/>
      </a:accent4>
      <a:accent5>
        <a:srgbClr val="EDDFD4"/>
      </a:accent5>
      <a:accent6>
        <a:srgbClr val="D8E1E5"/>
      </a:accent6>
      <a:hlink>
        <a:srgbClr val="064276"/>
      </a:hlink>
      <a:folHlink>
        <a:srgbClr val="752E71"/>
      </a:folHlink>
    </a:clrScheme>
    <a:fontScheme name="Custom 1">
      <a:majorFont>
        <a:latin typeface="Noto Sans"/>
        <a:ea typeface=""/>
        <a:cs typeface=""/>
      </a:majorFont>
      <a:minorFont>
        <a:latin typeface="Noto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2000" dirty="0" err="1" smtClean="0"/>
        </a:defPPr>
      </a:lstStyle>
    </a:txDef>
  </a:objectDefaults>
  <a:extraClrSchemeLst/>
  <a:extLst>
    <a:ext uri="{05A4C25C-085E-4340-85A3-A5531E510DB2}">
      <thm15:themeFamily xmlns:thm15="http://schemas.microsoft.com/office/thememl/2012/main" name="100-804955_7_PP_ template_FINAL_" id="{65FABDCE-C8BD-49E7-A2FC-834FF76B64AF}" vid="{F6821997-DA85-4F60-870A-8366044E7A7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Category xmlns="2c0d2321-de3f-4dc0-9ad4-33613475ab6c"/>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67CF9D70151E948B8632D8062F25AFA" ma:contentTypeVersion="5" ma:contentTypeDescription="Create a new document." ma:contentTypeScope="" ma:versionID="eb7ca70ae996d82f93a165a9b7293b8a">
  <xsd:schema xmlns:xsd="http://www.w3.org/2001/XMLSchema" xmlns:xs="http://www.w3.org/2001/XMLSchema" xmlns:p="http://schemas.microsoft.com/office/2006/metadata/properties" xmlns:ns1="http://schemas.microsoft.com/sharepoint/v3" xmlns:ns2="49e1b1f5-4598-4f10-9cb7-32cc96214367" xmlns:ns3="2c0d2321-de3f-4dc0-9ad4-33613475ab6c" targetNamespace="http://schemas.microsoft.com/office/2006/metadata/properties" ma:root="true" ma:fieldsID="40d7036a9c1d4672340920813a57a589" ns1:_="" ns2:_="" ns3:_="">
    <xsd:import namespace="http://schemas.microsoft.com/sharepoint/v3"/>
    <xsd:import namespace="49e1b1f5-4598-4f10-9cb7-32cc96214367"/>
    <xsd:import namespace="2c0d2321-de3f-4dc0-9ad4-33613475ab6c"/>
    <xsd:element name="properties">
      <xsd:complexType>
        <xsd:sequence>
          <xsd:element name="documentManagement">
            <xsd:complexType>
              <xsd:all>
                <xsd:element ref="ns1:PublishingStartDate" minOccurs="0"/>
                <xsd:element ref="ns1:PublishingExpirationDate" minOccurs="0"/>
                <xsd:element ref="ns2:SharedWithUsers" minOccurs="0"/>
                <xsd:element ref="ns3:Categor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9e1b1f5-4598-4f10-9cb7-32cc9621436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c0d2321-de3f-4dc0-9ad4-33613475ab6c" elementFormDefault="qualified">
    <xsd:import namespace="http://schemas.microsoft.com/office/2006/documentManagement/types"/>
    <xsd:import namespace="http://schemas.microsoft.com/office/infopath/2007/PartnerControls"/>
    <xsd:element name="Category" ma:index="11" nillable="true" ma:displayName="Category" ma:internalName="Category">
      <xsd:complexType>
        <xsd:complexContent>
          <xsd:extension base="dms:MultiChoice">
            <xsd:sequence>
              <xsd:element name="Value" maxOccurs="unbounded" minOccurs="0" nillable="true">
                <xsd:simpleType>
                  <xsd:restriction base="dms:Choice">
                    <xsd:enumeration value="Assessment"/>
                    <xsd:enumeration value="Brokerages"/>
                    <xsd:enumeration value="CDDP"/>
                    <xsd:enumeration value="Consultants"/>
                    <xsd:enumeration value="Direct Nursing"/>
                    <xsd:enumeration value="Directory"/>
                    <xsd:enumeration value="eXPRS"/>
                    <xsd:enumeration value="Nurse resources"/>
                    <xsd:enumeration value="PSW eXPRS"/>
                    <xsd:enumeration value="Quarterly Reports"/>
                    <xsd:enumeration value="Vacancy Reports"/>
                  </xsd:restriction>
                </xsd:simple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D906CD6-F6B3-405E-9CB4-F22FC9F86C31}">
  <ds:schemaRefs>
    <ds:schemaRef ds:uri="http://purl.org/dc/elements/1.1/"/>
    <ds:schemaRef ds:uri="http://schemas.microsoft.com/office/2006/metadata/properties"/>
    <ds:schemaRef ds:uri="http://www.w3.org/XML/1998/namespace"/>
    <ds:schemaRef ds:uri="http://schemas.microsoft.com/office/2006/documentManagement/types"/>
    <ds:schemaRef ds:uri="http://purl.org/dc/terms/"/>
    <ds:schemaRef ds:uri="493647ce-7515-4e74-812a-b964cb9f2a08"/>
    <ds:schemaRef ds:uri="http://purl.org/dc/dcmitype/"/>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3EF11D29-A38C-41D2-ADE2-1289F3D04F18}"/>
</file>

<file path=customXml/itemProps3.xml><?xml version="1.0" encoding="utf-8"?>
<ds:datastoreItem xmlns:ds="http://schemas.openxmlformats.org/officeDocument/2006/customXml" ds:itemID="{55051199-DD8D-4D4E-A021-61063AC1C76C}">
  <ds:schemaRefs>
    <ds:schemaRef ds:uri="http://schemas.microsoft.com/sharepoint/v3/contenttype/forms"/>
  </ds:schemaRefs>
</ds:datastoreItem>
</file>

<file path=docMetadata/LabelInfo.xml><?xml version="1.0" encoding="utf-8"?>
<clbl:labelList xmlns:clbl="http://schemas.microsoft.com/office/2020/mipLabelMetadata">
  <clbl:label id="{ebdd6eeb-0dd0-4927-947e-a759f08fcf55}" enabled="1" method="Privileged" siteId="{658e63e8-8d39-499c-8f48-13adc9452f4c}" removed="0"/>
</clbl:labelList>
</file>

<file path=docProps/app.xml><?xml version="1.0" encoding="utf-8"?>
<Properties xmlns="http://schemas.openxmlformats.org/officeDocument/2006/extended-properties" xmlns:vt="http://schemas.openxmlformats.org/officeDocument/2006/docPropsVTypes">
  <Template>Slide Deck</Template>
  <TotalTime>89</TotalTime>
  <Words>3620</Words>
  <Application>Microsoft Office PowerPoint</Application>
  <PresentationFormat>Widescreen</PresentationFormat>
  <Paragraphs>286</Paragraphs>
  <Slides>16</Slides>
  <Notes>16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16</vt:i4>
      </vt:variant>
    </vt:vector>
  </HeadingPairs>
  <TitlesOfParts>
    <vt:vector size="28" baseType="lpstr">
      <vt:lpstr>Noto Sans</vt:lpstr>
      <vt:lpstr>Times</vt:lpstr>
      <vt:lpstr>Calibri</vt:lpstr>
      <vt:lpstr>Aptos Display</vt:lpstr>
      <vt:lpstr>Arial</vt:lpstr>
      <vt:lpstr>Tahoma</vt:lpstr>
      <vt:lpstr>Noto Sans ExtraBold</vt:lpstr>
      <vt:lpstr>Noto Sans Medium</vt:lpstr>
      <vt:lpstr>Noto Sans Bold</vt:lpstr>
      <vt:lpstr>Sans Serif Collection</vt:lpstr>
      <vt:lpstr>Noto Sans SemiBold</vt:lpstr>
      <vt:lpstr>ODHS  Master Slide</vt:lpstr>
      <vt:lpstr>Medical Financial Eligibility for Service Individuals</vt:lpstr>
      <vt:lpstr>Learning Objectives</vt:lpstr>
      <vt:lpstr>ODHS and OEP/AAA</vt:lpstr>
      <vt:lpstr>Financial Eligibility Worker Role</vt:lpstr>
      <vt:lpstr>Modified Adjusted Gross Income (MAGI)</vt:lpstr>
      <vt:lpstr>Non-MAGI: Oregon Supplemental Income Program Medical (OSIPM)</vt:lpstr>
      <vt:lpstr>Presumptive Medicaid Disability Determination Team (PMDDT)</vt:lpstr>
      <vt:lpstr>Asset Verification System (AVS)</vt:lpstr>
      <vt:lpstr>Offset (Patient Liability)</vt:lpstr>
      <vt:lpstr>Service Eligibility (SELG)</vt:lpstr>
      <vt:lpstr>Important tips</vt:lpstr>
      <vt:lpstr>Reaching out to Eligibility</vt:lpstr>
      <vt:lpstr>OEP Eligibility Coordination Unit (ECU)</vt:lpstr>
      <vt:lpstr>Key Takeaways</vt:lpstr>
      <vt:lpstr>Communication Tools</vt:lpstr>
      <vt:lpstr>Thank you!</vt:lpstr>
    </vt:vector>
  </TitlesOfParts>
  <Manager>steven.hernandez@dhsoha.state.or.us</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Medical Financial Eligibility review for ODDS Service Coordinators and Personal Agents</dc:title>
  <dc:subject>100-804955_7 Oregon Department of Human Services PowerPoint template</dc:subject>
  <dc:creator>ODHS</dc:creator>
  <cp:keywords/>
  <dc:description>100-804955_7 Oregon Department of Human Services PowerPoint template</dc:description>
  <cp:lastModifiedBy>Newton Suzanne H</cp:lastModifiedBy>
  <cp:revision>2</cp:revision>
  <dcterms:created xsi:type="dcterms:W3CDTF">2026-04-09T17:29:13Z</dcterms:created>
  <dcterms:modified xsi:type="dcterms:W3CDTF">2026-04-17T22:09:20Z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0x010100F67CF9D70151E948B8632D8062F25AFA</vt:lpwstr>
  </property>
  <property fmtid="{D5CDD505-2E9C-101B-9397-08002B2CF9AE}" pid="3" name="MSIP_Label_ebdd6eeb-0dd0-4927-947e-a759f08fcf55_Enabled">
    <vt:lpwstr>true</vt:lpwstr>
  </property>
  <property fmtid="{D5CDD505-2E9C-101B-9397-08002B2CF9AE}" pid="4" name="MSIP_Label_ebdd6eeb-0dd0-4927-947e-a759f08fcf55_SetDate">
    <vt:lpwstr>2024-07-08T22:37:06Z</vt:lpwstr>
  </property>
  <property fmtid="{D5CDD505-2E9C-101B-9397-08002B2CF9AE}" pid="5" name="MSIP_Label_ebdd6eeb-0dd0-4927-947e-a759f08fcf55_Method">
    <vt:lpwstr>Privileged</vt:lpwstr>
  </property>
  <property fmtid="{D5CDD505-2E9C-101B-9397-08002B2CF9AE}" pid="6" name="MSIP_Label_ebdd6eeb-0dd0-4927-947e-a759f08fcf55_Name">
    <vt:lpwstr>Level 1 - Published (Items)</vt:lpwstr>
  </property>
  <property fmtid="{D5CDD505-2E9C-101B-9397-08002B2CF9AE}" pid="7" name="MSIP_Label_ebdd6eeb-0dd0-4927-947e-a759f08fcf55_SiteId">
    <vt:lpwstr>658e63e8-8d39-499c-8f48-13adc9452f4c</vt:lpwstr>
  </property>
  <property fmtid="{D5CDD505-2E9C-101B-9397-08002B2CF9AE}" pid="8" name="MSIP_Label_ebdd6eeb-0dd0-4927-947e-a759f08fcf55_ActionId">
    <vt:lpwstr>5f181a95-b3c0-40ee-ab11-7c296edf3c78</vt:lpwstr>
  </property>
  <property fmtid="{D5CDD505-2E9C-101B-9397-08002B2CF9AE}" pid="9" name="MSIP_Label_ebdd6eeb-0dd0-4927-947e-a759f08fcf55_ContentBits">
    <vt:lpwstr>0</vt:lpwstr>
  </property>
  <property fmtid="{D5CDD505-2E9C-101B-9397-08002B2CF9AE}" pid="10" name="MediaServiceImageTags">
    <vt:lpwstr/>
  </property>
</Properties>
</file>