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handoutMasterIdLst>
    <p:handoutMasterId r:id="rId21"/>
  </p:handoutMasterIdLst>
  <p:sldIdLst>
    <p:sldId id="2147469782" r:id="rId5"/>
    <p:sldId id="2147469796" r:id="rId6"/>
    <p:sldId id="2147469807" r:id="rId7"/>
    <p:sldId id="2147469806" r:id="rId8"/>
    <p:sldId id="2147469812" r:id="rId9"/>
    <p:sldId id="2147469811" r:id="rId10"/>
    <p:sldId id="2147469813" r:id="rId11"/>
    <p:sldId id="2147469814" r:id="rId12"/>
    <p:sldId id="2147469815" r:id="rId13"/>
    <p:sldId id="2147469820" r:id="rId14"/>
    <p:sldId id="2147469816" r:id="rId15"/>
    <p:sldId id="2147469817" r:id="rId16"/>
    <p:sldId id="2147469818" r:id="rId17"/>
    <p:sldId id="2147469819" r:id="rId18"/>
    <p:sldId id="2147469810" r:id="rId19"/>
  </p:sldIdLst>
  <p:sldSz cx="12192000" cy="6858000"/>
  <p:notesSz cx="6858000" cy="9144000"/>
  <p:embeddedFontLst>
    <p:embeddedFont>
      <p:font typeface="Noto Sans" panose="020B0502040504020204" pitchFamily="34" charset="0"/>
      <p:regular r:id="rId22"/>
      <p:bold r:id="rId23"/>
      <p:italic r:id="rId24"/>
      <p:boldItalic r:id="rId25"/>
    </p:embeddedFont>
    <p:embeddedFont>
      <p:font typeface="Noto Sans Bold" panose="020B0802040504020204" pitchFamily="34" charset="0"/>
      <p:bold r:id="rId26"/>
    </p:embeddedFont>
    <p:embeddedFont>
      <p:font typeface="Noto Sans ExtraBold" panose="020B0604020202020204" charset="0"/>
      <p:bold r:id="rId27"/>
      <p:boldItalic r:id="rId28"/>
    </p:embeddedFont>
    <p:embeddedFont>
      <p:font typeface="Noto Sans Medium" panose="020B0604020202020204" charset="0"/>
      <p:regular r:id="rId29"/>
      <p:italic r:id="rId30"/>
    </p:embeddedFont>
    <p:embeddedFont>
      <p:font typeface="Noto Sans SemiBold" panose="020B0604020202020204" charset="0"/>
      <p:bold r:id="rId31"/>
      <p:boldItalic r:id="rId32"/>
    </p:embeddedFont>
    <p:embeddedFont>
      <p:font typeface="Tahoma" panose="020B0604030504040204" pitchFamily="34" charset="0"/>
      <p:regular r:id="rId33"/>
      <p:bold r:id="rId34"/>
    </p:embeddedFont>
    <p:embeddedFont>
      <p:font typeface="Times" panose="020206030504050203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606BE9CD-F2A7-42B3-96BC-11378B66C248}">
          <p14:sldIdLst>
            <p14:sldId id="2147469782"/>
            <p14:sldId id="2147469796"/>
            <p14:sldId id="2147469807"/>
            <p14:sldId id="2147469806"/>
            <p14:sldId id="2147469812"/>
            <p14:sldId id="2147469811"/>
            <p14:sldId id="2147469813"/>
            <p14:sldId id="2147469814"/>
            <p14:sldId id="2147469815"/>
            <p14:sldId id="2147469820"/>
            <p14:sldId id="2147469816"/>
            <p14:sldId id="2147469817"/>
            <p14:sldId id="2147469818"/>
            <p14:sldId id="2147469819"/>
            <p14:sldId id="21474698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2C8946-41A9-65E6-11A1-59765D55E7C7}" name="Gabriel Markus" initials="GM" userId="S::GABRIEL.A.MARKUS@odhsoha.oregon.gov::f67546be-5473-4ad5-ad6a-22c4c0fcfe39" providerId="AD"/>
  <p188:author id="{1241F0A3-029D-8D45-4C94-2D71C1539AB6}" name="Prochot Hilary" initials="HP" userId="S::Hilary.Prochot@odhs.oregon.gov::1cd75ba1-d6c9-48d9-9195-6e2674521f8c" providerId="AD"/>
  <p188:author id="{6C54B3B2-9B32-8386-BB76-A84F4DD64ADC}" name="Barbara Carroll" initials="BC" userId="S::barbara.e.carroll@odhs.oregon.gov::b9e8a868-3351-4fb1-8f18-2c5e5e170a88" providerId="AD"/>
  <p188:author id="{8CC0E1B5-2395-FA17-FA09-B217576EEC50}" name="Youravish Tara L" initials="TY" userId="S::TARA.L.YOURAVISH@odhs.oregon.gov::9f051a9f-7467-4903-8e9c-0bdb8a7e67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lkenberg Keith" initials="FK" lastIdx="1" clrIdx="6">
    <p:extLst>
      <p:ext uri="{19B8F6BF-5375-455C-9EA6-DF929625EA0E}">
        <p15:presenceInfo xmlns:p15="http://schemas.microsoft.com/office/powerpoint/2012/main" userId="S::keith.falkenberg@dhsoha.state.or.us::7a015d19-eafb-4237-a7b7-34dbed97ea20" providerId="AD"/>
      </p:ext>
    </p:extLst>
  </p:cmAuthor>
  <p:cmAuthor id="1" name="Kinshella Matthew" initials="KM" lastIdx="28" clrIdx="0">
    <p:extLst>
      <p:ext uri="{19B8F6BF-5375-455C-9EA6-DF929625EA0E}">
        <p15:presenceInfo xmlns:p15="http://schemas.microsoft.com/office/powerpoint/2012/main" userId="S::Matthew.Kinshella@dhsoha.state.or.us::8ec553a3-1064-4581-8dcd-bdb96824a01f" providerId="AD"/>
      </p:ext>
    </p:extLst>
  </p:cmAuthor>
  <p:cmAuthor id="8" name="Kimberly Osmani" initials="KO" lastIdx="1" clrIdx="7">
    <p:extLst>
      <p:ext uri="{19B8F6BF-5375-455C-9EA6-DF929625EA0E}">
        <p15:presenceInfo xmlns:p15="http://schemas.microsoft.com/office/powerpoint/2012/main" userId="S-1-5-21-1275210071-879983540-725345543-1267837" providerId="AD"/>
      </p:ext>
    </p:extLst>
  </p:cmAuthor>
  <p:cmAuthor id="2" name="Sinatra Christy" initials="SC" lastIdx="2" clrIdx="1">
    <p:extLst>
      <p:ext uri="{19B8F6BF-5375-455C-9EA6-DF929625EA0E}">
        <p15:presenceInfo xmlns:p15="http://schemas.microsoft.com/office/powerpoint/2012/main" userId="S::christy.sinatra@dhsoha.state.or.us::156a6d14-3225-44be-be35-537431eb7aa1" providerId="AD"/>
      </p:ext>
    </p:extLst>
  </p:cmAuthor>
  <p:cmAuthor id="9" name="Hassan Enayati" initials="HE" lastIdx="2" clrIdx="8">
    <p:extLst>
      <p:ext uri="{19B8F6BF-5375-455C-9EA6-DF929625EA0E}">
        <p15:presenceInfo xmlns:p15="http://schemas.microsoft.com/office/powerpoint/2012/main" userId="S-1-5-21-1275210071-879983540-725345543-890214" providerId="AD"/>
      </p:ext>
    </p:extLst>
  </p:cmAuthor>
  <p:cmAuthor id="3" name="Morawski Lisa" initials="ML" lastIdx="5" clrIdx="2">
    <p:extLst>
      <p:ext uri="{19B8F6BF-5375-455C-9EA6-DF929625EA0E}">
        <p15:presenceInfo xmlns:p15="http://schemas.microsoft.com/office/powerpoint/2012/main" userId="S::Lisa.Morawski@dhsoha.state.or.us::1305285e-821c-4fbc-b384-f4cf7153acec" providerId="AD"/>
      </p:ext>
    </p:extLst>
  </p:cmAuthor>
  <p:cmAuthor id="10" name="Lydia Mitchell Dempsey" initials="LMD" lastIdx="55" clrIdx="9">
    <p:extLst>
      <p:ext uri="{19B8F6BF-5375-455C-9EA6-DF929625EA0E}">
        <p15:presenceInfo xmlns:p15="http://schemas.microsoft.com/office/powerpoint/2012/main" userId="S-1-5-21-1275210071-879983540-725345543-1611473" providerId="AD"/>
      </p:ext>
    </p:extLst>
  </p:cmAuthor>
  <p:cmAuthor id="4" name="Sunderland Jake" initials="SJ" lastIdx="1" clrIdx="3">
    <p:extLst>
      <p:ext uri="{19B8F6BF-5375-455C-9EA6-DF929625EA0E}">
        <p15:presenceInfo xmlns:p15="http://schemas.microsoft.com/office/powerpoint/2012/main" userId="S::jake.sunderland@dhsoha.state.or.us::68902716-0584-45b8-95ee-525aebfe2eb4" providerId="AD"/>
      </p:ext>
    </p:extLst>
  </p:cmAuthor>
  <p:cmAuthor id="5" name="Wendt Liesl M" initials="WM" lastIdx="7" clrIdx="4">
    <p:extLst>
      <p:ext uri="{19B8F6BF-5375-455C-9EA6-DF929625EA0E}">
        <p15:presenceInfo xmlns:p15="http://schemas.microsoft.com/office/powerpoint/2012/main" userId="S::liesl.m.wendt@dhsoha.state.or.us::5fae414c-20b6-4908-b492-525940acba79" providerId="AD"/>
      </p:ext>
    </p:extLst>
  </p:cmAuthor>
  <p:cmAuthor id="6" name="Jordan Dion  C" initials="JC" lastIdx="2" clrIdx="5">
    <p:extLst>
      <p:ext uri="{19B8F6BF-5375-455C-9EA6-DF929625EA0E}">
        <p15:presenceInfo xmlns:p15="http://schemas.microsoft.com/office/powerpoint/2012/main" userId="S::dion.c.jordan@dhsoha.state.or.us::92a47379-37b9-4093-be2f-adea26f43f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00AAA9"/>
    <a:srgbClr val="2E3192"/>
    <a:srgbClr val="FFEFBD"/>
    <a:srgbClr val="184E49"/>
    <a:srgbClr val="B4DCF5"/>
    <a:srgbClr val="FFCA21"/>
    <a:srgbClr val="EEDFD4"/>
    <a:srgbClr val="EC5A24"/>
    <a:srgbClr val="0642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59" autoAdjust="0"/>
  </p:normalViewPr>
  <p:slideViewPr>
    <p:cSldViewPr snapToGrid="0">
      <p:cViewPr varScale="1">
        <p:scale>
          <a:sx n="35" d="100"/>
          <a:sy n="35" d="100"/>
        </p:scale>
        <p:origin x="796" y="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commentAuthors" Target="commentAuthors.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hyperlink" Target="mailto:DD-Eligibility.ENROLLMENT@odhsoha.oregon.gov" TargetMode="External"/><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_rels/data7.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hyperlink" Target="https://www.oregon.gov/odhs/providers-partners/idd/Documents/cross-program-term-guide.xlsx" TargetMode="External"/><Relationship Id="rId1" Type="http://schemas.openxmlformats.org/officeDocument/2006/relationships/hyperlink" Target="https://www.oregon.gov/odhs/providers-partners/idd/Documents/point-contact-toolkit.pdf" TargetMode="Externa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hyperlink" Target="mailto:DD-Eligibility.ENROLLMENT@odhsoha.oregon.gov"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hyperlink" Target="https://www.oregon.gov/odhs/providers-partners/idd/Documents/cross-program-term-guide.xlsx" TargetMode="External"/><Relationship Id="rId1" Type="http://schemas.openxmlformats.org/officeDocument/2006/relationships/hyperlink" Target="https://www.oregon.gov/odhs/providers-partners/idd/Documents/point-contact-toolkit.pdf" TargetMode="Externa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B06D8-08EC-4E11-AC2E-3D3FCD21835D}" type="doc">
      <dgm:prSet loTypeId="urn:microsoft.com/office/officeart/2005/8/layout/process4" loCatId="process" qsTypeId="urn:microsoft.com/office/officeart/2005/8/quickstyle/simple4" qsCatId="simple" csTypeId="urn:microsoft.com/office/officeart/2005/8/colors/colorful3" csCatId="colorful" phldr="1"/>
      <dgm:spPr/>
      <dgm:t>
        <a:bodyPr/>
        <a:lstStyle/>
        <a:p>
          <a:endParaRPr lang="en-US"/>
        </a:p>
      </dgm:t>
    </dgm:pt>
    <dgm:pt modelId="{1CBF61E8-C997-496D-A4AD-C31636F25D0F}">
      <dgm:prSet/>
      <dgm:spPr/>
      <dgm:t>
        <a:bodyPr/>
        <a:lstStyle/>
        <a:p>
          <a:r>
            <a:rPr lang="en-US" b="1">
              <a:latin typeface="Noto Sans"/>
              <a:ea typeface="Noto Sans"/>
              <a:cs typeface="Noto Sans"/>
            </a:rPr>
            <a:t>Community Developmental Disabilities Programs (CDDP)</a:t>
          </a:r>
          <a:endParaRPr lang="en-US" b="1"/>
        </a:p>
      </dgm:t>
      <dgm:extLst>
        <a:ext uri="{E40237B7-FDA0-4F09-8148-C483321AD2D9}">
          <dgm14:cNvPr xmlns:dgm14="http://schemas.microsoft.com/office/drawing/2010/diagram" id="0" name="" descr="Diagram showing the structure of Community Developmental Disabilities Programs (CDDP), Support Service Brokerages, and Children’s In-Home Intensive Services (CIIS).&#10;&#10;At the top, “Community Developmental Disabilities Programs (CDDP)” includes: “Service Coordinators,” serves children and adults from birth to death, notes that adults age 65+ can choose APD/AAA or CDDP/brokerage, and includes CME. A downward arrow leads to “Support Service Brokerages,” which includes: “Personal Agents,” serves adults age 18+, and includes CME. Another downward arrow leads to “Children’s In-Home Intensive Services (CIIS),” which includes: medically fragile, medically involved, intensive behavior, and ODDS specialized team (not a CME)."/>
        </a:ext>
      </dgm:extLst>
    </dgm:pt>
    <dgm:pt modelId="{DE2C5D52-306B-427D-A0AF-F35464595A68}" type="parTrans" cxnId="{63224086-2022-49C1-9694-0FAE2101E0A9}">
      <dgm:prSet/>
      <dgm:spPr/>
      <dgm:t>
        <a:bodyPr/>
        <a:lstStyle/>
        <a:p>
          <a:endParaRPr lang="en-US"/>
        </a:p>
      </dgm:t>
    </dgm:pt>
    <dgm:pt modelId="{4A97D2DD-8D36-4E4E-8FDE-0913492C9FD2}" type="sibTrans" cxnId="{63224086-2022-49C1-9694-0FAE2101E0A9}">
      <dgm:prSet/>
      <dgm:spPr/>
      <dgm:t>
        <a:bodyPr/>
        <a:lstStyle/>
        <a:p>
          <a:endParaRPr lang="en-US"/>
        </a:p>
      </dgm:t>
    </dgm:pt>
    <dgm:pt modelId="{45F041FC-4532-48D0-BE57-AD0A1E75EDD9}">
      <dgm:prSet/>
      <dgm:spPr/>
      <dgm:t>
        <a:bodyPr/>
        <a:lstStyle/>
        <a:p>
          <a:r>
            <a:rPr lang="en-US" b="1">
              <a:latin typeface="Noto Sans"/>
              <a:ea typeface="Noto Sans"/>
              <a:cs typeface="Noto Sans"/>
            </a:rPr>
            <a:t>Support Service Brokerages</a:t>
          </a:r>
          <a:endParaRPr lang="en-US" b="1"/>
        </a:p>
      </dgm:t>
    </dgm:pt>
    <dgm:pt modelId="{25408CA2-0D9C-4DA3-8354-40CB0A0DE36A}" type="parTrans" cxnId="{D4C7E6AE-9EBA-41EB-B474-1FA546FEAA20}">
      <dgm:prSet/>
      <dgm:spPr/>
      <dgm:t>
        <a:bodyPr/>
        <a:lstStyle/>
        <a:p>
          <a:endParaRPr lang="en-US"/>
        </a:p>
      </dgm:t>
    </dgm:pt>
    <dgm:pt modelId="{5316B81B-FC87-4214-B2EA-B5B66926E7C8}" type="sibTrans" cxnId="{D4C7E6AE-9EBA-41EB-B474-1FA546FEAA20}">
      <dgm:prSet/>
      <dgm:spPr/>
      <dgm:t>
        <a:bodyPr/>
        <a:lstStyle/>
        <a:p>
          <a:endParaRPr lang="en-US"/>
        </a:p>
      </dgm:t>
    </dgm:pt>
    <dgm:pt modelId="{A55FB3C4-C280-44E4-BFFF-EF2551268E48}">
      <dgm:prSet/>
      <dgm:spPr/>
      <dgm:t>
        <a:bodyPr/>
        <a:lstStyle/>
        <a:p>
          <a:r>
            <a:rPr lang="en-US" b="1">
              <a:latin typeface="Noto Sans"/>
              <a:ea typeface="Noto Sans"/>
              <a:cs typeface="Noto Sans"/>
            </a:rPr>
            <a:t>Children’s In-Home Intensive Services (CIIS)</a:t>
          </a:r>
          <a:endParaRPr lang="en-US" b="1"/>
        </a:p>
      </dgm:t>
    </dgm:pt>
    <dgm:pt modelId="{DF7441E6-2626-4BAD-8AEA-BAD919689600}" type="parTrans" cxnId="{2F1F746B-18B5-4D4E-8D98-F6729926FEE1}">
      <dgm:prSet/>
      <dgm:spPr/>
      <dgm:t>
        <a:bodyPr/>
        <a:lstStyle/>
        <a:p>
          <a:endParaRPr lang="en-US"/>
        </a:p>
      </dgm:t>
    </dgm:pt>
    <dgm:pt modelId="{941C313A-581B-4219-A2B6-68F4E4925713}" type="sibTrans" cxnId="{2F1F746B-18B5-4D4E-8D98-F6729926FEE1}">
      <dgm:prSet/>
      <dgm:spPr/>
      <dgm:t>
        <a:bodyPr/>
        <a:lstStyle/>
        <a:p>
          <a:endParaRPr lang="en-US"/>
        </a:p>
      </dgm:t>
    </dgm:pt>
    <dgm:pt modelId="{B25DBD15-C098-42DA-8B6A-007BBDF0595C}">
      <dgm:prSet/>
      <dgm:spPr/>
      <dgm:t>
        <a:bodyPr/>
        <a:lstStyle/>
        <a:p>
          <a:r>
            <a:rPr lang="en-US">
              <a:latin typeface="Noto Sans"/>
              <a:ea typeface="Noto Sans"/>
              <a:cs typeface="Noto Sans"/>
            </a:rPr>
            <a:t>“Service Coordinators”</a:t>
          </a:r>
        </a:p>
      </dgm:t>
    </dgm:pt>
    <dgm:pt modelId="{97D45A2C-D515-48D2-8275-4F788DB03C9A}" type="parTrans" cxnId="{714FC5A6-E8D6-4A0F-A4A1-2788A552CCC9}">
      <dgm:prSet/>
      <dgm:spPr/>
      <dgm:t>
        <a:bodyPr/>
        <a:lstStyle/>
        <a:p>
          <a:endParaRPr lang="en-US"/>
        </a:p>
      </dgm:t>
    </dgm:pt>
    <dgm:pt modelId="{80445F5C-3A17-4670-A930-488DD9031F0C}" type="sibTrans" cxnId="{714FC5A6-E8D6-4A0F-A4A1-2788A552CCC9}">
      <dgm:prSet/>
      <dgm:spPr/>
      <dgm:t>
        <a:bodyPr/>
        <a:lstStyle/>
        <a:p>
          <a:endParaRPr lang="en-US"/>
        </a:p>
      </dgm:t>
    </dgm:pt>
    <dgm:pt modelId="{E226A651-55FA-4270-9E73-5CEBDF8C59F0}">
      <dgm:prSet/>
      <dgm:spPr/>
      <dgm:t>
        <a:bodyPr/>
        <a:lstStyle/>
        <a:p>
          <a:r>
            <a:rPr lang="en-US">
              <a:latin typeface="Noto Sans"/>
              <a:ea typeface="Noto Sans"/>
              <a:cs typeface="Noto Sans"/>
            </a:rPr>
            <a:t>Serves children and adults birth to death</a:t>
          </a:r>
        </a:p>
      </dgm:t>
    </dgm:pt>
    <dgm:pt modelId="{16CC984D-5116-4A77-A3F3-EA8A098036B8}" type="parTrans" cxnId="{02AD3620-C9DB-464F-B573-BFB74C3D37CD}">
      <dgm:prSet/>
      <dgm:spPr/>
      <dgm:t>
        <a:bodyPr/>
        <a:lstStyle/>
        <a:p>
          <a:endParaRPr lang="en-US"/>
        </a:p>
      </dgm:t>
    </dgm:pt>
    <dgm:pt modelId="{D99ACFA9-ADCE-466A-83A1-004F7276484D}" type="sibTrans" cxnId="{02AD3620-C9DB-464F-B573-BFB74C3D37CD}">
      <dgm:prSet/>
      <dgm:spPr/>
      <dgm:t>
        <a:bodyPr/>
        <a:lstStyle/>
        <a:p>
          <a:endParaRPr lang="en-US"/>
        </a:p>
      </dgm:t>
    </dgm:pt>
    <dgm:pt modelId="{C0F50A3B-0270-4B53-840E-57EBD49C3182}">
      <dgm:prSet/>
      <dgm:spPr/>
      <dgm:t>
        <a:bodyPr/>
        <a:lstStyle/>
        <a:p>
          <a:r>
            <a:rPr lang="en-US">
              <a:latin typeface="Noto Sans"/>
              <a:ea typeface="Noto Sans"/>
              <a:cs typeface="Noto Sans"/>
            </a:rPr>
            <a:t>Adults 65+ can choose APD/AAA or CDDP/brokerage</a:t>
          </a:r>
        </a:p>
      </dgm:t>
    </dgm:pt>
    <dgm:pt modelId="{E913B0DD-64B6-43A9-936D-5B877BB4B59B}" type="parTrans" cxnId="{D3F433DB-9534-4CDB-8CDD-22F362D27CE5}">
      <dgm:prSet/>
      <dgm:spPr/>
      <dgm:t>
        <a:bodyPr/>
        <a:lstStyle/>
        <a:p>
          <a:endParaRPr lang="en-US"/>
        </a:p>
      </dgm:t>
    </dgm:pt>
    <dgm:pt modelId="{386DABC8-86A1-4F2C-B426-E98F636A8FE9}" type="sibTrans" cxnId="{D3F433DB-9534-4CDB-8CDD-22F362D27CE5}">
      <dgm:prSet/>
      <dgm:spPr/>
      <dgm:t>
        <a:bodyPr/>
        <a:lstStyle/>
        <a:p>
          <a:endParaRPr lang="en-US"/>
        </a:p>
      </dgm:t>
    </dgm:pt>
    <dgm:pt modelId="{724341FF-BA31-4813-AF60-C76693D09B10}">
      <dgm:prSet/>
      <dgm:spPr/>
      <dgm:t>
        <a:bodyPr/>
        <a:lstStyle/>
        <a:p>
          <a:r>
            <a:rPr lang="en-US">
              <a:latin typeface="Noto Sans"/>
              <a:ea typeface="Noto Sans"/>
              <a:cs typeface="Noto Sans"/>
            </a:rPr>
            <a:t>“Personal Agents”</a:t>
          </a:r>
        </a:p>
      </dgm:t>
    </dgm:pt>
    <dgm:pt modelId="{020C9AB5-FDA6-405F-ABFE-72484FAB5CF5}" type="parTrans" cxnId="{8F65A6E4-EB1F-4A79-AD43-A80FE4A7CACC}">
      <dgm:prSet/>
      <dgm:spPr/>
      <dgm:t>
        <a:bodyPr/>
        <a:lstStyle/>
        <a:p>
          <a:endParaRPr lang="en-US"/>
        </a:p>
      </dgm:t>
    </dgm:pt>
    <dgm:pt modelId="{41B259E1-1C96-4465-B169-ED333B130337}" type="sibTrans" cxnId="{8F65A6E4-EB1F-4A79-AD43-A80FE4A7CACC}">
      <dgm:prSet/>
      <dgm:spPr/>
      <dgm:t>
        <a:bodyPr/>
        <a:lstStyle/>
        <a:p>
          <a:endParaRPr lang="en-US"/>
        </a:p>
      </dgm:t>
    </dgm:pt>
    <dgm:pt modelId="{8A2CDE96-F7C7-45FE-B705-878740D9B03D}">
      <dgm:prSet/>
      <dgm:spPr/>
      <dgm:t>
        <a:bodyPr/>
        <a:lstStyle/>
        <a:p>
          <a:r>
            <a:rPr lang="en-US">
              <a:latin typeface="Noto Sans"/>
              <a:ea typeface="Noto Sans"/>
              <a:cs typeface="Noto Sans"/>
            </a:rPr>
            <a:t>Adults age 18+</a:t>
          </a:r>
        </a:p>
      </dgm:t>
    </dgm:pt>
    <dgm:pt modelId="{E23CF522-89BA-4B21-991B-1B6EDE84471F}" type="parTrans" cxnId="{AF3264DD-A47F-4589-99C1-77150CDF4F54}">
      <dgm:prSet/>
      <dgm:spPr/>
      <dgm:t>
        <a:bodyPr/>
        <a:lstStyle/>
        <a:p>
          <a:endParaRPr lang="en-US"/>
        </a:p>
      </dgm:t>
    </dgm:pt>
    <dgm:pt modelId="{CB74DB8D-4213-42D2-87B1-22B56EAE79AE}" type="sibTrans" cxnId="{AF3264DD-A47F-4589-99C1-77150CDF4F54}">
      <dgm:prSet/>
      <dgm:spPr/>
      <dgm:t>
        <a:bodyPr/>
        <a:lstStyle/>
        <a:p>
          <a:endParaRPr lang="en-US"/>
        </a:p>
      </dgm:t>
    </dgm:pt>
    <dgm:pt modelId="{BF65B0F5-1718-405A-AAE3-DCC75FE09F93}">
      <dgm:prSet/>
      <dgm:spPr/>
      <dgm:t>
        <a:bodyPr/>
        <a:lstStyle/>
        <a:p>
          <a:r>
            <a:rPr lang="en-US">
              <a:latin typeface="Noto Sans"/>
              <a:ea typeface="Noto Sans"/>
              <a:cs typeface="Noto Sans"/>
            </a:rPr>
            <a:t>Medically fragile</a:t>
          </a:r>
        </a:p>
      </dgm:t>
    </dgm:pt>
    <dgm:pt modelId="{CA6DE739-CB96-4BC6-AC8E-5C9DC9AC967E}" type="parTrans" cxnId="{19AAE5C4-F3D1-49C2-93F7-54172DE9E5BA}">
      <dgm:prSet/>
      <dgm:spPr/>
      <dgm:t>
        <a:bodyPr/>
        <a:lstStyle/>
        <a:p>
          <a:endParaRPr lang="en-US"/>
        </a:p>
      </dgm:t>
    </dgm:pt>
    <dgm:pt modelId="{DEC9122F-03A3-43C6-B66D-C925191ED539}" type="sibTrans" cxnId="{19AAE5C4-F3D1-49C2-93F7-54172DE9E5BA}">
      <dgm:prSet/>
      <dgm:spPr/>
      <dgm:t>
        <a:bodyPr/>
        <a:lstStyle/>
        <a:p>
          <a:endParaRPr lang="en-US"/>
        </a:p>
      </dgm:t>
    </dgm:pt>
    <dgm:pt modelId="{38431D4F-40C5-4861-8636-013F688CA4DD}">
      <dgm:prSet/>
      <dgm:spPr/>
      <dgm:t>
        <a:bodyPr/>
        <a:lstStyle/>
        <a:p>
          <a:r>
            <a:rPr lang="en-US">
              <a:latin typeface="Noto Sans"/>
              <a:ea typeface="Noto Sans"/>
              <a:cs typeface="Noto Sans"/>
            </a:rPr>
            <a:t>Medically involved</a:t>
          </a:r>
        </a:p>
      </dgm:t>
    </dgm:pt>
    <dgm:pt modelId="{18A121AB-FF86-412F-AD56-B45284E60037}" type="parTrans" cxnId="{4B74F3A0-7CE8-4F23-A565-7AB4DB7E7383}">
      <dgm:prSet/>
      <dgm:spPr/>
      <dgm:t>
        <a:bodyPr/>
        <a:lstStyle/>
        <a:p>
          <a:endParaRPr lang="en-US"/>
        </a:p>
      </dgm:t>
    </dgm:pt>
    <dgm:pt modelId="{3D393E4C-9DB6-4E6A-8D3F-806DE7E19ECF}" type="sibTrans" cxnId="{4B74F3A0-7CE8-4F23-A565-7AB4DB7E7383}">
      <dgm:prSet/>
      <dgm:spPr/>
      <dgm:t>
        <a:bodyPr/>
        <a:lstStyle/>
        <a:p>
          <a:endParaRPr lang="en-US"/>
        </a:p>
      </dgm:t>
    </dgm:pt>
    <dgm:pt modelId="{A324B9BC-6102-40F2-B0F0-E6803EF9065F}">
      <dgm:prSet/>
      <dgm:spPr/>
      <dgm:t>
        <a:bodyPr/>
        <a:lstStyle/>
        <a:p>
          <a:r>
            <a:rPr lang="en-US" dirty="0">
              <a:latin typeface="Noto Sans"/>
              <a:ea typeface="Noto Sans"/>
              <a:cs typeface="Noto Sans"/>
            </a:rPr>
            <a:t>Intensive behavior</a:t>
          </a:r>
        </a:p>
      </dgm:t>
    </dgm:pt>
    <dgm:pt modelId="{BE219D6B-A89D-4991-AD80-EB97BB04A22D}" type="parTrans" cxnId="{63991070-0967-4381-9D5D-EB701389EDE4}">
      <dgm:prSet/>
      <dgm:spPr/>
      <dgm:t>
        <a:bodyPr/>
        <a:lstStyle/>
        <a:p>
          <a:endParaRPr lang="en-US"/>
        </a:p>
      </dgm:t>
    </dgm:pt>
    <dgm:pt modelId="{E60C68B5-AA3C-4D6E-B1DD-F3CD4D924E20}" type="sibTrans" cxnId="{63991070-0967-4381-9D5D-EB701389EDE4}">
      <dgm:prSet/>
      <dgm:spPr/>
      <dgm:t>
        <a:bodyPr/>
        <a:lstStyle/>
        <a:p>
          <a:endParaRPr lang="en-US"/>
        </a:p>
      </dgm:t>
    </dgm:pt>
    <dgm:pt modelId="{8BC356EB-8B48-44D4-A921-B6F614903E1C}">
      <dgm:prSet/>
      <dgm:spPr/>
      <dgm:t>
        <a:bodyPr/>
        <a:lstStyle/>
        <a:p>
          <a:r>
            <a:rPr lang="en-US">
              <a:latin typeface="Noto Sans"/>
              <a:ea typeface="Noto Sans"/>
              <a:cs typeface="Noto Sans"/>
            </a:rPr>
            <a:t>CME</a:t>
          </a:r>
        </a:p>
      </dgm:t>
    </dgm:pt>
    <dgm:pt modelId="{64AE5367-503B-4DAB-9E14-2BF908640AD3}" type="parTrans" cxnId="{BF83A302-1874-4B8F-B735-19078BC6F0F4}">
      <dgm:prSet/>
      <dgm:spPr/>
      <dgm:t>
        <a:bodyPr/>
        <a:lstStyle/>
        <a:p>
          <a:endParaRPr lang="en-US"/>
        </a:p>
      </dgm:t>
    </dgm:pt>
    <dgm:pt modelId="{56C70DC2-841C-4610-BD1B-264A6C72A35C}" type="sibTrans" cxnId="{BF83A302-1874-4B8F-B735-19078BC6F0F4}">
      <dgm:prSet/>
      <dgm:spPr/>
      <dgm:t>
        <a:bodyPr/>
        <a:lstStyle/>
        <a:p>
          <a:endParaRPr lang="en-US"/>
        </a:p>
      </dgm:t>
    </dgm:pt>
    <dgm:pt modelId="{D39CA31C-4824-486B-9640-6723966ED194}">
      <dgm:prSet/>
      <dgm:spPr/>
      <dgm:t>
        <a:bodyPr/>
        <a:lstStyle/>
        <a:p>
          <a:r>
            <a:rPr lang="en-US">
              <a:latin typeface="Noto Sans"/>
              <a:ea typeface="Noto Sans"/>
              <a:cs typeface="Noto Sans"/>
            </a:rPr>
            <a:t>CME</a:t>
          </a:r>
        </a:p>
      </dgm:t>
    </dgm:pt>
    <dgm:pt modelId="{AC953575-9D1F-4158-90D4-01A6CA1E8CB0}" type="parTrans" cxnId="{2DE91266-2F50-4F5A-BE66-968A6AE60A65}">
      <dgm:prSet/>
      <dgm:spPr/>
      <dgm:t>
        <a:bodyPr/>
        <a:lstStyle/>
        <a:p>
          <a:endParaRPr lang="en-US"/>
        </a:p>
      </dgm:t>
    </dgm:pt>
    <dgm:pt modelId="{14AFEDA8-EC5A-45E6-8DA4-2EE781157619}" type="sibTrans" cxnId="{2DE91266-2F50-4F5A-BE66-968A6AE60A65}">
      <dgm:prSet/>
      <dgm:spPr/>
      <dgm:t>
        <a:bodyPr/>
        <a:lstStyle/>
        <a:p>
          <a:endParaRPr lang="en-US"/>
        </a:p>
      </dgm:t>
    </dgm:pt>
    <dgm:pt modelId="{2B32F5F6-EDF9-4997-B00A-485BE2306355}">
      <dgm:prSet/>
      <dgm:spPr/>
      <dgm:t>
        <a:bodyPr/>
        <a:lstStyle/>
        <a:p>
          <a:r>
            <a:rPr lang="en-US">
              <a:latin typeface="Noto Sans"/>
              <a:ea typeface="Noto Sans"/>
              <a:cs typeface="Noto Sans"/>
            </a:rPr>
            <a:t>ODDS specialized team; not a CME</a:t>
          </a:r>
        </a:p>
      </dgm:t>
    </dgm:pt>
    <dgm:pt modelId="{A8FCC9D4-2CFC-4DD5-8C2B-87493AC59D87}" type="parTrans" cxnId="{3445F1EE-9681-4ACD-AB9E-39BC9EB8A691}">
      <dgm:prSet/>
      <dgm:spPr/>
      <dgm:t>
        <a:bodyPr/>
        <a:lstStyle/>
        <a:p>
          <a:endParaRPr lang="en-US"/>
        </a:p>
      </dgm:t>
    </dgm:pt>
    <dgm:pt modelId="{7F31AAB6-9980-4355-ABF2-2CDCC3D4C0A7}" type="sibTrans" cxnId="{3445F1EE-9681-4ACD-AB9E-39BC9EB8A691}">
      <dgm:prSet/>
      <dgm:spPr/>
      <dgm:t>
        <a:bodyPr/>
        <a:lstStyle/>
        <a:p>
          <a:endParaRPr lang="en-US"/>
        </a:p>
      </dgm:t>
    </dgm:pt>
    <dgm:pt modelId="{439BC197-0485-4C64-898F-A65B78E5470B}" type="pres">
      <dgm:prSet presAssocID="{6BBB06D8-08EC-4E11-AC2E-3D3FCD21835D}" presName="Name0" presStyleCnt="0">
        <dgm:presLayoutVars>
          <dgm:dir/>
          <dgm:animLvl val="lvl"/>
          <dgm:resizeHandles val="exact"/>
        </dgm:presLayoutVars>
      </dgm:prSet>
      <dgm:spPr/>
    </dgm:pt>
    <dgm:pt modelId="{EF38C45B-BA0D-47D8-89D7-F4DF9213DA16}" type="pres">
      <dgm:prSet presAssocID="{A55FB3C4-C280-44E4-BFFF-EF2551268E48}" presName="boxAndChildren" presStyleCnt="0"/>
      <dgm:spPr/>
    </dgm:pt>
    <dgm:pt modelId="{35CECA2D-F220-4D5F-858A-8EF0C6684CD2}" type="pres">
      <dgm:prSet presAssocID="{A55FB3C4-C280-44E4-BFFF-EF2551268E48}" presName="parentTextBox" presStyleLbl="node1" presStyleIdx="0" presStyleCnt="3"/>
      <dgm:spPr/>
    </dgm:pt>
    <dgm:pt modelId="{FEA8C1A4-E298-48CF-A129-B02E009EAEB7}" type="pres">
      <dgm:prSet presAssocID="{A55FB3C4-C280-44E4-BFFF-EF2551268E48}" presName="entireBox" presStyleLbl="node1" presStyleIdx="0" presStyleCnt="3"/>
      <dgm:spPr/>
    </dgm:pt>
    <dgm:pt modelId="{5BEF6899-0549-4BF2-A3AB-A093609DCABB}" type="pres">
      <dgm:prSet presAssocID="{A55FB3C4-C280-44E4-BFFF-EF2551268E48}" presName="descendantBox" presStyleCnt="0"/>
      <dgm:spPr/>
    </dgm:pt>
    <dgm:pt modelId="{F2A93E44-11B0-4F1C-AAA1-781404F08E38}" type="pres">
      <dgm:prSet presAssocID="{BF65B0F5-1718-405A-AAE3-DCC75FE09F93}" presName="childTextBox" presStyleLbl="fgAccFollowNode1" presStyleIdx="0" presStyleCnt="11">
        <dgm:presLayoutVars>
          <dgm:bulletEnabled val="1"/>
        </dgm:presLayoutVars>
      </dgm:prSet>
      <dgm:spPr/>
    </dgm:pt>
    <dgm:pt modelId="{11904C79-B3DF-48D1-95F6-2DED2171BE65}" type="pres">
      <dgm:prSet presAssocID="{38431D4F-40C5-4861-8636-013F688CA4DD}" presName="childTextBox" presStyleLbl="fgAccFollowNode1" presStyleIdx="1" presStyleCnt="11">
        <dgm:presLayoutVars>
          <dgm:bulletEnabled val="1"/>
        </dgm:presLayoutVars>
      </dgm:prSet>
      <dgm:spPr/>
    </dgm:pt>
    <dgm:pt modelId="{86768452-E90C-4D4F-9B9D-23977A2F5BBD}" type="pres">
      <dgm:prSet presAssocID="{A324B9BC-6102-40F2-B0F0-E6803EF9065F}" presName="childTextBox" presStyleLbl="fgAccFollowNode1" presStyleIdx="2" presStyleCnt="11">
        <dgm:presLayoutVars>
          <dgm:bulletEnabled val="1"/>
        </dgm:presLayoutVars>
      </dgm:prSet>
      <dgm:spPr/>
    </dgm:pt>
    <dgm:pt modelId="{0235EF19-7FCF-4316-B791-C946AB41E1AF}" type="pres">
      <dgm:prSet presAssocID="{2B32F5F6-EDF9-4997-B00A-485BE2306355}" presName="childTextBox" presStyleLbl="fgAccFollowNode1" presStyleIdx="3" presStyleCnt="11">
        <dgm:presLayoutVars>
          <dgm:bulletEnabled val="1"/>
        </dgm:presLayoutVars>
      </dgm:prSet>
      <dgm:spPr/>
    </dgm:pt>
    <dgm:pt modelId="{68FDF600-6DB1-4082-8E45-4A3FE468D428}" type="pres">
      <dgm:prSet presAssocID="{5316B81B-FC87-4214-B2EA-B5B66926E7C8}" presName="sp" presStyleCnt="0"/>
      <dgm:spPr/>
    </dgm:pt>
    <dgm:pt modelId="{EF214538-87E6-4BB2-9BF9-50B64D4AF890}" type="pres">
      <dgm:prSet presAssocID="{45F041FC-4532-48D0-BE57-AD0A1E75EDD9}" presName="arrowAndChildren" presStyleCnt="0"/>
      <dgm:spPr/>
    </dgm:pt>
    <dgm:pt modelId="{0283B593-0872-42E8-ACF7-1A65D3CB4436}" type="pres">
      <dgm:prSet presAssocID="{45F041FC-4532-48D0-BE57-AD0A1E75EDD9}" presName="parentTextArrow" presStyleLbl="node1" presStyleIdx="0" presStyleCnt="3"/>
      <dgm:spPr/>
    </dgm:pt>
    <dgm:pt modelId="{D88EA513-5915-4D3D-BA42-7CD62F989A87}" type="pres">
      <dgm:prSet presAssocID="{45F041FC-4532-48D0-BE57-AD0A1E75EDD9}" presName="arrow" presStyleLbl="node1" presStyleIdx="1" presStyleCnt="3"/>
      <dgm:spPr/>
    </dgm:pt>
    <dgm:pt modelId="{1BE5B0AF-0B46-4438-88A7-D249172E11B2}" type="pres">
      <dgm:prSet presAssocID="{45F041FC-4532-48D0-BE57-AD0A1E75EDD9}" presName="descendantArrow" presStyleCnt="0"/>
      <dgm:spPr/>
    </dgm:pt>
    <dgm:pt modelId="{2784ED53-E266-418A-869F-DA40C9B44BEC}" type="pres">
      <dgm:prSet presAssocID="{724341FF-BA31-4813-AF60-C76693D09B10}" presName="childTextArrow" presStyleLbl="fgAccFollowNode1" presStyleIdx="4" presStyleCnt="11">
        <dgm:presLayoutVars>
          <dgm:bulletEnabled val="1"/>
        </dgm:presLayoutVars>
      </dgm:prSet>
      <dgm:spPr/>
    </dgm:pt>
    <dgm:pt modelId="{555980CC-EA47-4464-8ADF-FB7ECCC767EE}" type="pres">
      <dgm:prSet presAssocID="{8A2CDE96-F7C7-45FE-B705-878740D9B03D}" presName="childTextArrow" presStyleLbl="fgAccFollowNode1" presStyleIdx="5" presStyleCnt="11">
        <dgm:presLayoutVars>
          <dgm:bulletEnabled val="1"/>
        </dgm:presLayoutVars>
      </dgm:prSet>
      <dgm:spPr/>
    </dgm:pt>
    <dgm:pt modelId="{E37ABB4B-60B6-46A7-9DB5-27A5DF72BEB8}" type="pres">
      <dgm:prSet presAssocID="{D39CA31C-4824-486B-9640-6723966ED194}" presName="childTextArrow" presStyleLbl="fgAccFollowNode1" presStyleIdx="6" presStyleCnt="11">
        <dgm:presLayoutVars>
          <dgm:bulletEnabled val="1"/>
        </dgm:presLayoutVars>
      </dgm:prSet>
      <dgm:spPr/>
    </dgm:pt>
    <dgm:pt modelId="{13A86247-8E7B-48FB-B5D6-EA101B1D6257}" type="pres">
      <dgm:prSet presAssocID="{4A97D2DD-8D36-4E4E-8FDE-0913492C9FD2}" presName="sp" presStyleCnt="0"/>
      <dgm:spPr/>
    </dgm:pt>
    <dgm:pt modelId="{68004215-7870-45EE-BD66-860162EB788C}" type="pres">
      <dgm:prSet presAssocID="{1CBF61E8-C997-496D-A4AD-C31636F25D0F}" presName="arrowAndChildren" presStyleCnt="0"/>
      <dgm:spPr/>
    </dgm:pt>
    <dgm:pt modelId="{5CA154A3-851A-4073-9812-EDE4012FBCE8}" type="pres">
      <dgm:prSet presAssocID="{1CBF61E8-C997-496D-A4AD-C31636F25D0F}" presName="parentTextArrow" presStyleLbl="node1" presStyleIdx="1" presStyleCnt="3"/>
      <dgm:spPr/>
    </dgm:pt>
    <dgm:pt modelId="{D16F3DCF-EF25-4BB7-BCF5-3EB9DDFBDF4E}" type="pres">
      <dgm:prSet presAssocID="{1CBF61E8-C997-496D-A4AD-C31636F25D0F}" presName="arrow" presStyleLbl="node1" presStyleIdx="2" presStyleCnt="3"/>
      <dgm:spPr/>
    </dgm:pt>
    <dgm:pt modelId="{3C379139-5F90-4E16-9EF1-444050FDE07A}" type="pres">
      <dgm:prSet presAssocID="{1CBF61E8-C997-496D-A4AD-C31636F25D0F}" presName="descendantArrow" presStyleCnt="0"/>
      <dgm:spPr/>
    </dgm:pt>
    <dgm:pt modelId="{9B2AC25F-E3CF-451B-A95F-607A906B5689}" type="pres">
      <dgm:prSet presAssocID="{B25DBD15-C098-42DA-8B6A-007BBDF0595C}" presName="childTextArrow" presStyleLbl="fgAccFollowNode1" presStyleIdx="7" presStyleCnt="11">
        <dgm:presLayoutVars>
          <dgm:bulletEnabled val="1"/>
        </dgm:presLayoutVars>
      </dgm:prSet>
      <dgm:spPr/>
    </dgm:pt>
    <dgm:pt modelId="{ED8E9590-7F9C-4EB7-81C6-D0C5B760FBCA}" type="pres">
      <dgm:prSet presAssocID="{E226A651-55FA-4270-9E73-5CEBDF8C59F0}" presName="childTextArrow" presStyleLbl="fgAccFollowNode1" presStyleIdx="8" presStyleCnt="11">
        <dgm:presLayoutVars>
          <dgm:bulletEnabled val="1"/>
        </dgm:presLayoutVars>
      </dgm:prSet>
      <dgm:spPr/>
    </dgm:pt>
    <dgm:pt modelId="{DFEECE5A-4D74-4913-9DF7-D872FCDC4D95}" type="pres">
      <dgm:prSet presAssocID="{C0F50A3B-0270-4B53-840E-57EBD49C3182}" presName="childTextArrow" presStyleLbl="fgAccFollowNode1" presStyleIdx="9" presStyleCnt="11">
        <dgm:presLayoutVars>
          <dgm:bulletEnabled val="1"/>
        </dgm:presLayoutVars>
      </dgm:prSet>
      <dgm:spPr/>
    </dgm:pt>
    <dgm:pt modelId="{A24FF196-0D0A-42B8-A3C6-4066B21D113E}" type="pres">
      <dgm:prSet presAssocID="{8BC356EB-8B48-44D4-A921-B6F614903E1C}" presName="childTextArrow" presStyleLbl="fgAccFollowNode1" presStyleIdx="10" presStyleCnt="11">
        <dgm:presLayoutVars>
          <dgm:bulletEnabled val="1"/>
        </dgm:presLayoutVars>
      </dgm:prSet>
      <dgm:spPr/>
    </dgm:pt>
  </dgm:ptLst>
  <dgm:cxnLst>
    <dgm:cxn modelId="{BF83A302-1874-4B8F-B735-19078BC6F0F4}" srcId="{1CBF61E8-C997-496D-A4AD-C31636F25D0F}" destId="{8BC356EB-8B48-44D4-A921-B6F614903E1C}" srcOrd="3" destOrd="0" parTransId="{64AE5367-503B-4DAB-9E14-2BF908640AD3}" sibTransId="{56C70DC2-841C-4610-BD1B-264A6C72A35C}"/>
    <dgm:cxn modelId="{FC42C718-89B3-4453-89F8-0E74E65E18B8}" type="presOf" srcId="{C0F50A3B-0270-4B53-840E-57EBD49C3182}" destId="{DFEECE5A-4D74-4913-9DF7-D872FCDC4D95}" srcOrd="0" destOrd="0" presId="urn:microsoft.com/office/officeart/2005/8/layout/process4"/>
    <dgm:cxn modelId="{DA0AF31C-7ABF-432F-89B5-7C2B581E6BDA}" type="presOf" srcId="{45F041FC-4532-48D0-BE57-AD0A1E75EDD9}" destId="{D88EA513-5915-4D3D-BA42-7CD62F989A87}" srcOrd="1" destOrd="0" presId="urn:microsoft.com/office/officeart/2005/8/layout/process4"/>
    <dgm:cxn modelId="{D9555E1F-A653-42AD-8606-F235E26DC1DE}" type="presOf" srcId="{38431D4F-40C5-4861-8636-013F688CA4DD}" destId="{11904C79-B3DF-48D1-95F6-2DED2171BE65}" srcOrd="0" destOrd="0" presId="urn:microsoft.com/office/officeart/2005/8/layout/process4"/>
    <dgm:cxn modelId="{02AD3620-C9DB-464F-B573-BFB74C3D37CD}" srcId="{1CBF61E8-C997-496D-A4AD-C31636F25D0F}" destId="{E226A651-55FA-4270-9E73-5CEBDF8C59F0}" srcOrd="1" destOrd="0" parTransId="{16CC984D-5116-4A77-A3F3-EA8A098036B8}" sibTransId="{D99ACFA9-ADCE-466A-83A1-004F7276484D}"/>
    <dgm:cxn modelId="{444FD628-7430-4549-BA21-848A2C458717}" type="presOf" srcId="{A324B9BC-6102-40F2-B0F0-E6803EF9065F}" destId="{86768452-E90C-4D4F-9B9D-23977A2F5BBD}" srcOrd="0" destOrd="0" presId="urn:microsoft.com/office/officeart/2005/8/layout/process4"/>
    <dgm:cxn modelId="{513F8829-F724-40DC-BB11-385683498679}" type="presOf" srcId="{724341FF-BA31-4813-AF60-C76693D09B10}" destId="{2784ED53-E266-418A-869F-DA40C9B44BEC}" srcOrd="0" destOrd="0" presId="urn:microsoft.com/office/officeart/2005/8/layout/process4"/>
    <dgm:cxn modelId="{E788062A-A9BA-4392-BD64-1AD4A15C75D8}" type="presOf" srcId="{2B32F5F6-EDF9-4997-B00A-485BE2306355}" destId="{0235EF19-7FCF-4316-B791-C946AB41E1AF}" srcOrd="0" destOrd="0" presId="urn:microsoft.com/office/officeart/2005/8/layout/process4"/>
    <dgm:cxn modelId="{E772612E-13BE-44FE-B2A2-A0A22F569A93}" type="presOf" srcId="{A55FB3C4-C280-44E4-BFFF-EF2551268E48}" destId="{35CECA2D-F220-4D5F-858A-8EF0C6684CD2}" srcOrd="0" destOrd="0" presId="urn:microsoft.com/office/officeart/2005/8/layout/process4"/>
    <dgm:cxn modelId="{2DE91266-2F50-4F5A-BE66-968A6AE60A65}" srcId="{45F041FC-4532-48D0-BE57-AD0A1E75EDD9}" destId="{D39CA31C-4824-486B-9640-6723966ED194}" srcOrd="2" destOrd="0" parTransId="{AC953575-9D1F-4158-90D4-01A6CA1E8CB0}" sibTransId="{14AFEDA8-EC5A-45E6-8DA4-2EE781157619}"/>
    <dgm:cxn modelId="{2F1F746B-18B5-4D4E-8D98-F6729926FEE1}" srcId="{6BBB06D8-08EC-4E11-AC2E-3D3FCD21835D}" destId="{A55FB3C4-C280-44E4-BFFF-EF2551268E48}" srcOrd="2" destOrd="0" parTransId="{DF7441E6-2626-4BAD-8AEA-BAD919689600}" sibTransId="{941C313A-581B-4219-A2B6-68F4E4925713}"/>
    <dgm:cxn modelId="{549FE06F-4E21-43A9-A1F8-D7B57F3FED63}" type="presOf" srcId="{8BC356EB-8B48-44D4-A921-B6F614903E1C}" destId="{A24FF196-0D0A-42B8-A3C6-4066B21D113E}" srcOrd="0" destOrd="0" presId="urn:microsoft.com/office/officeart/2005/8/layout/process4"/>
    <dgm:cxn modelId="{63991070-0967-4381-9D5D-EB701389EDE4}" srcId="{A55FB3C4-C280-44E4-BFFF-EF2551268E48}" destId="{A324B9BC-6102-40F2-B0F0-E6803EF9065F}" srcOrd="2" destOrd="0" parTransId="{BE219D6B-A89D-4991-AD80-EB97BB04A22D}" sibTransId="{E60C68B5-AA3C-4D6E-B1DD-F3CD4D924E20}"/>
    <dgm:cxn modelId="{EDF7B551-21F4-4B19-8392-42EA033AF945}" type="presOf" srcId="{1CBF61E8-C997-496D-A4AD-C31636F25D0F}" destId="{D16F3DCF-EF25-4BB7-BCF5-3EB9DDFBDF4E}" srcOrd="1" destOrd="0" presId="urn:microsoft.com/office/officeart/2005/8/layout/process4"/>
    <dgm:cxn modelId="{F57E1073-CFF7-42DB-814C-58CC42A1A6F1}" type="presOf" srcId="{8A2CDE96-F7C7-45FE-B705-878740D9B03D}" destId="{555980CC-EA47-4464-8ADF-FB7ECCC767EE}" srcOrd="0" destOrd="0" presId="urn:microsoft.com/office/officeart/2005/8/layout/process4"/>
    <dgm:cxn modelId="{89FF8376-344E-4F85-A11D-1CAE708928BC}" type="presOf" srcId="{6BBB06D8-08EC-4E11-AC2E-3D3FCD21835D}" destId="{439BC197-0485-4C64-898F-A65B78E5470B}" srcOrd="0" destOrd="0" presId="urn:microsoft.com/office/officeart/2005/8/layout/process4"/>
    <dgm:cxn modelId="{7E5BAF56-6571-4C2F-B1CE-1CE8FF43E8FC}" type="presOf" srcId="{B25DBD15-C098-42DA-8B6A-007BBDF0595C}" destId="{9B2AC25F-E3CF-451B-A95F-607A906B5689}" srcOrd="0" destOrd="0" presId="urn:microsoft.com/office/officeart/2005/8/layout/process4"/>
    <dgm:cxn modelId="{BE589D58-CABD-421F-9CFE-C24FB1C828B4}" type="presOf" srcId="{D39CA31C-4824-486B-9640-6723966ED194}" destId="{E37ABB4B-60B6-46A7-9DB5-27A5DF72BEB8}" srcOrd="0" destOrd="0" presId="urn:microsoft.com/office/officeart/2005/8/layout/process4"/>
    <dgm:cxn modelId="{1C3B3B80-B759-46D8-AEC8-CB8C8ED9FE34}" type="presOf" srcId="{45F041FC-4532-48D0-BE57-AD0A1E75EDD9}" destId="{0283B593-0872-42E8-ACF7-1A65D3CB4436}" srcOrd="0" destOrd="0" presId="urn:microsoft.com/office/officeart/2005/8/layout/process4"/>
    <dgm:cxn modelId="{63224086-2022-49C1-9694-0FAE2101E0A9}" srcId="{6BBB06D8-08EC-4E11-AC2E-3D3FCD21835D}" destId="{1CBF61E8-C997-496D-A4AD-C31636F25D0F}" srcOrd="0" destOrd="0" parTransId="{DE2C5D52-306B-427D-A0AF-F35464595A68}" sibTransId="{4A97D2DD-8D36-4E4E-8FDE-0913492C9FD2}"/>
    <dgm:cxn modelId="{64A7DA8E-B452-461A-A9BB-A0997FCA4AAB}" type="presOf" srcId="{1CBF61E8-C997-496D-A4AD-C31636F25D0F}" destId="{5CA154A3-851A-4073-9812-EDE4012FBCE8}" srcOrd="0" destOrd="0" presId="urn:microsoft.com/office/officeart/2005/8/layout/process4"/>
    <dgm:cxn modelId="{4B74F3A0-7CE8-4F23-A565-7AB4DB7E7383}" srcId="{A55FB3C4-C280-44E4-BFFF-EF2551268E48}" destId="{38431D4F-40C5-4861-8636-013F688CA4DD}" srcOrd="1" destOrd="0" parTransId="{18A121AB-FF86-412F-AD56-B45284E60037}" sibTransId="{3D393E4C-9DB6-4E6A-8D3F-806DE7E19ECF}"/>
    <dgm:cxn modelId="{714FC5A6-E8D6-4A0F-A4A1-2788A552CCC9}" srcId="{1CBF61E8-C997-496D-A4AD-C31636F25D0F}" destId="{B25DBD15-C098-42DA-8B6A-007BBDF0595C}" srcOrd="0" destOrd="0" parTransId="{97D45A2C-D515-48D2-8275-4F788DB03C9A}" sibTransId="{80445F5C-3A17-4670-A930-488DD9031F0C}"/>
    <dgm:cxn modelId="{D4C7E6AE-9EBA-41EB-B474-1FA546FEAA20}" srcId="{6BBB06D8-08EC-4E11-AC2E-3D3FCD21835D}" destId="{45F041FC-4532-48D0-BE57-AD0A1E75EDD9}" srcOrd="1" destOrd="0" parTransId="{25408CA2-0D9C-4DA3-8354-40CB0A0DE36A}" sibTransId="{5316B81B-FC87-4214-B2EA-B5B66926E7C8}"/>
    <dgm:cxn modelId="{02AD0EC0-0A18-41EA-8F71-8D9693A73EC1}" type="presOf" srcId="{BF65B0F5-1718-405A-AAE3-DCC75FE09F93}" destId="{F2A93E44-11B0-4F1C-AAA1-781404F08E38}" srcOrd="0" destOrd="0" presId="urn:microsoft.com/office/officeart/2005/8/layout/process4"/>
    <dgm:cxn modelId="{AC89ABC0-E6A1-482A-85CF-2382243D86E9}" type="presOf" srcId="{A55FB3C4-C280-44E4-BFFF-EF2551268E48}" destId="{FEA8C1A4-E298-48CF-A129-B02E009EAEB7}" srcOrd="1" destOrd="0" presId="urn:microsoft.com/office/officeart/2005/8/layout/process4"/>
    <dgm:cxn modelId="{19AAE5C4-F3D1-49C2-93F7-54172DE9E5BA}" srcId="{A55FB3C4-C280-44E4-BFFF-EF2551268E48}" destId="{BF65B0F5-1718-405A-AAE3-DCC75FE09F93}" srcOrd="0" destOrd="0" parTransId="{CA6DE739-CB96-4BC6-AC8E-5C9DC9AC967E}" sibTransId="{DEC9122F-03A3-43C6-B66D-C925191ED539}"/>
    <dgm:cxn modelId="{D3F433DB-9534-4CDB-8CDD-22F362D27CE5}" srcId="{1CBF61E8-C997-496D-A4AD-C31636F25D0F}" destId="{C0F50A3B-0270-4B53-840E-57EBD49C3182}" srcOrd="2" destOrd="0" parTransId="{E913B0DD-64B6-43A9-936D-5B877BB4B59B}" sibTransId="{386DABC8-86A1-4F2C-B426-E98F636A8FE9}"/>
    <dgm:cxn modelId="{AF3264DD-A47F-4589-99C1-77150CDF4F54}" srcId="{45F041FC-4532-48D0-BE57-AD0A1E75EDD9}" destId="{8A2CDE96-F7C7-45FE-B705-878740D9B03D}" srcOrd="1" destOrd="0" parTransId="{E23CF522-89BA-4B21-991B-1B6EDE84471F}" sibTransId="{CB74DB8D-4213-42D2-87B1-22B56EAE79AE}"/>
    <dgm:cxn modelId="{8F65A6E4-EB1F-4A79-AD43-A80FE4A7CACC}" srcId="{45F041FC-4532-48D0-BE57-AD0A1E75EDD9}" destId="{724341FF-BA31-4813-AF60-C76693D09B10}" srcOrd="0" destOrd="0" parTransId="{020C9AB5-FDA6-405F-ABFE-72484FAB5CF5}" sibTransId="{41B259E1-1C96-4465-B169-ED333B130337}"/>
    <dgm:cxn modelId="{3445F1EE-9681-4ACD-AB9E-39BC9EB8A691}" srcId="{A55FB3C4-C280-44E4-BFFF-EF2551268E48}" destId="{2B32F5F6-EDF9-4997-B00A-485BE2306355}" srcOrd="3" destOrd="0" parTransId="{A8FCC9D4-2CFC-4DD5-8C2B-87493AC59D87}" sibTransId="{7F31AAB6-9980-4355-ABF2-2CDCC3D4C0A7}"/>
    <dgm:cxn modelId="{95C3E5FF-3881-415A-8F34-4818F179D052}" type="presOf" srcId="{E226A651-55FA-4270-9E73-5CEBDF8C59F0}" destId="{ED8E9590-7F9C-4EB7-81C6-D0C5B760FBCA}" srcOrd="0" destOrd="0" presId="urn:microsoft.com/office/officeart/2005/8/layout/process4"/>
    <dgm:cxn modelId="{163FE88D-8859-45E6-902E-A9DE0D3F87A7}" type="presParOf" srcId="{439BC197-0485-4C64-898F-A65B78E5470B}" destId="{EF38C45B-BA0D-47D8-89D7-F4DF9213DA16}" srcOrd="0" destOrd="0" presId="urn:microsoft.com/office/officeart/2005/8/layout/process4"/>
    <dgm:cxn modelId="{9C90A1E9-9A58-426C-88FC-DFEFDED579B2}" type="presParOf" srcId="{EF38C45B-BA0D-47D8-89D7-F4DF9213DA16}" destId="{35CECA2D-F220-4D5F-858A-8EF0C6684CD2}" srcOrd="0" destOrd="0" presId="urn:microsoft.com/office/officeart/2005/8/layout/process4"/>
    <dgm:cxn modelId="{935FF834-73D4-4E21-83FB-BA6DA2BC3E1D}" type="presParOf" srcId="{EF38C45B-BA0D-47D8-89D7-F4DF9213DA16}" destId="{FEA8C1A4-E298-48CF-A129-B02E009EAEB7}" srcOrd="1" destOrd="0" presId="urn:microsoft.com/office/officeart/2005/8/layout/process4"/>
    <dgm:cxn modelId="{48F4C64E-4320-43BA-9A5C-1BED06F4F4AA}" type="presParOf" srcId="{EF38C45B-BA0D-47D8-89D7-F4DF9213DA16}" destId="{5BEF6899-0549-4BF2-A3AB-A093609DCABB}" srcOrd="2" destOrd="0" presId="urn:microsoft.com/office/officeart/2005/8/layout/process4"/>
    <dgm:cxn modelId="{453B5DEA-F3AC-480B-9BA1-880F88C83001}" type="presParOf" srcId="{5BEF6899-0549-4BF2-A3AB-A093609DCABB}" destId="{F2A93E44-11B0-4F1C-AAA1-781404F08E38}" srcOrd="0" destOrd="0" presId="urn:microsoft.com/office/officeart/2005/8/layout/process4"/>
    <dgm:cxn modelId="{8C558BDD-18D3-4A57-A7AB-CDFF496E7217}" type="presParOf" srcId="{5BEF6899-0549-4BF2-A3AB-A093609DCABB}" destId="{11904C79-B3DF-48D1-95F6-2DED2171BE65}" srcOrd="1" destOrd="0" presId="urn:microsoft.com/office/officeart/2005/8/layout/process4"/>
    <dgm:cxn modelId="{5941D442-8E41-4A13-94B2-6916439F84AE}" type="presParOf" srcId="{5BEF6899-0549-4BF2-A3AB-A093609DCABB}" destId="{86768452-E90C-4D4F-9B9D-23977A2F5BBD}" srcOrd="2" destOrd="0" presId="urn:microsoft.com/office/officeart/2005/8/layout/process4"/>
    <dgm:cxn modelId="{3B5B559E-2245-476A-B642-AA3E3BD576FD}" type="presParOf" srcId="{5BEF6899-0549-4BF2-A3AB-A093609DCABB}" destId="{0235EF19-7FCF-4316-B791-C946AB41E1AF}" srcOrd="3" destOrd="0" presId="urn:microsoft.com/office/officeart/2005/8/layout/process4"/>
    <dgm:cxn modelId="{E1C21C2F-A638-4B3D-8025-655E9FD60394}" type="presParOf" srcId="{439BC197-0485-4C64-898F-A65B78E5470B}" destId="{68FDF600-6DB1-4082-8E45-4A3FE468D428}" srcOrd="1" destOrd="0" presId="urn:microsoft.com/office/officeart/2005/8/layout/process4"/>
    <dgm:cxn modelId="{C30901A2-1170-4B6B-AD9A-9EA91A42CB0D}" type="presParOf" srcId="{439BC197-0485-4C64-898F-A65B78E5470B}" destId="{EF214538-87E6-4BB2-9BF9-50B64D4AF890}" srcOrd="2" destOrd="0" presId="urn:microsoft.com/office/officeart/2005/8/layout/process4"/>
    <dgm:cxn modelId="{396BFB92-415C-483B-BE31-8AED319D14D8}" type="presParOf" srcId="{EF214538-87E6-4BB2-9BF9-50B64D4AF890}" destId="{0283B593-0872-42E8-ACF7-1A65D3CB4436}" srcOrd="0" destOrd="0" presId="urn:microsoft.com/office/officeart/2005/8/layout/process4"/>
    <dgm:cxn modelId="{A3BFE0FF-312C-4BA6-8B5B-33F15C200470}" type="presParOf" srcId="{EF214538-87E6-4BB2-9BF9-50B64D4AF890}" destId="{D88EA513-5915-4D3D-BA42-7CD62F989A87}" srcOrd="1" destOrd="0" presId="urn:microsoft.com/office/officeart/2005/8/layout/process4"/>
    <dgm:cxn modelId="{1B07DEC9-F68A-41F2-8AAC-DC419016FAAD}" type="presParOf" srcId="{EF214538-87E6-4BB2-9BF9-50B64D4AF890}" destId="{1BE5B0AF-0B46-4438-88A7-D249172E11B2}" srcOrd="2" destOrd="0" presId="urn:microsoft.com/office/officeart/2005/8/layout/process4"/>
    <dgm:cxn modelId="{799408BC-1154-46C4-BEEC-1E8B089413A0}" type="presParOf" srcId="{1BE5B0AF-0B46-4438-88A7-D249172E11B2}" destId="{2784ED53-E266-418A-869F-DA40C9B44BEC}" srcOrd="0" destOrd="0" presId="urn:microsoft.com/office/officeart/2005/8/layout/process4"/>
    <dgm:cxn modelId="{E090654A-390C-492E-8124-7B27C3C738CA}" type="presParOf" srcId="{1BE5B0AF-0B46-4438-88A7-D249172E11B2}" destId="{555980CC-EA47-4464-8ADF-FB7ECCC767EE}" srcOrd="1" destOrd="0" presId="urn:microsoft.com/office/officeart/2005/8/layout/process4"/>
    <dgm:cxn modelId="{73D042CB-9810-4ED2-A8B9-A682C6E73D3E}" type="presParOf" srcId="{1BE5B0AF-0B46-4438-88A7-D249172E11B2}" destId="{E37ABB4B-60B6-46A7-9DB5-27A5DF72BEB8}" srcOrd="2" destOrd="0" presId="urn:microsoft.com/office/officeart/2005/8/layout/process4"/>
    <dgm:cxn modelId="{3A253314-380E-489C-8E23-D500AF4D5E36}" type="presParOf" srcId="{439BC197-0485-4C64-898F-A65B78E5470B}" destId="{13A86247-8E7B-48FB-B5D6-EA101B1D6257}" srcOrd="3" destOrd="0" presId="urn:microsoft.com/office/officeart/2005/8/layout/process4"/>
    <dgm:cxn modelId="{41BEFB48-78DD-4BFA-8F3E-1FAF8596ECAA}" type="presParOf" srcId="{439BC197-0485-4C64-898F-A65B78E5470B}" destId="{68004215-7870-45EE-BD66-860162EB788C}" srcOrd="4" destOrd="0" presId="urn:microsoft.com/office/officeart/2005/8/layout/process4"/>
    <dgm:cxn modelId="{6B75EBBE-D4D6-4942-85E9-52C5D28E5A30}" type="presParOf" srcId="{68004215-7870-45EE-BD66-860162EB788C}" destId="{5CA154A3-851A-4073-9812-EDE4012FBCE8}" srcOrd="0" destOrd="0" presId="urn:microsoft.com/office/officeart/2005/8/layout/process4"/>
    <dgm:cxn modelId="{A78CDFB6-A676-49B9-9F17-54A2076F715F}" type="presParOf" srcId="{68004215-7870-45EE-BD66-860162EB788C}" destId="{D16F3DCF-EF25-4BB7-BCF5-3EB9DDFBDF4E}" srcOrd="1" destOrd="0" presId="urn:microsoft.com/office/officeart/2005/8/layout/process4"/>
    <dgm:cxn modelId="{357931AE-1B5E-48C2-BF04-353A9FD62CCD}" type="presParOf" srcId="{68004215-7870-45EE-BD66-860162EB788C}" destId="{3C379139-5F90-4E16-9EF1-444050FDE07A}" srcOrd="2" destOrd="0" presId="urn:microsoft.com/office/officeart/2005/8/layout/process4"/>
    <dgm:cxn modelId="{881ACBDA-86A8-4FE3-88A6-0FC6A3D98034}" type="presParOf" srcId="{3C379139-5F90-4E16-9EF1-444050FDE07A}" destId="{9B2AC25F-E3CF-451B-A95F-607A906B5689}" srcOrd="0" destOrd="0" presId="urn:microsoft.com/office/officeart/2005/8/layout/process4"/>
    <dgm:cxn modelId="{60A95ACD-3D86-4E70-A2CD-3D616A109887}" type="presParOf" srcId="{3C379139-5F90-4E16-9EF1-444050FDE07A}" destId="{ED8E9590-7F9C-4EB7-81C6-D0C5B760FBCA}" srcOrd="1" destOrd="0" presId="urn:microsoft.com/office/officeart/2005/8/layout/process4"/>
    <dgm:cxn modelId="{A58C03C9-BECF-4862-99A3-70370A62C37C}" type="presParOf" srcId="{3C379139-5F90-4E16-9EF1-444050FDE07A}" destId="{DFEECE5A-4D74-4913-9DF7-D872FCDC4D95}" srcOrd="2" destOrd="0" presId="urn:microsoft.com/office/officeart/2005/8/layout/process4"/>
    <dgm:cxn modelId="{7FF725BF-ECB2-4C55-81E8-449EB21524E5}" type="presParOf" srcId="{3C379139-5F90-4E16-9EF1-444050FDE07A}" destId="{A24FF196-0D0A-42B8-A3C6-4066B21D113E}"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046A28-63E6-48EC-B9C1-869425D39D98}" type="doc">
      <dgm:prSet loTypeId="urn:microsoft.com/office/officeart/2005/8/layout/vList4" loCatId="picture" qsTypeId="urn:microsoft.com/office/officeart/2005/8/quickstyle/simple3" qsCatId="simple" csTypeId="urn:microsoft.com/office/officeart/2005/8/colors/colorful3" csCatId="colorful" phldr="1"/>
      <dgm:spPr/>
      <dgm:t>
        <a:bodyPr/>
        <a:lstStyle/>
        <a:p>
          <a:endParaRPr lang="en-US"/>
        </a:p>
      </dgm:t>
    </dgm:pt>
    <dgm:pt modelId="{259A2DC2-B819-4DD1-8DEC-73D20CBB715E}">
      <dgm:prSet phldrT="[Text]"/>
      <dgm:spPr/>
      <dgm:t>
        <a:bodyPr/>
        <a:lstStyle/>
        <a:p>
          <a:pPr algn="l"/>
          <a:r>
            <a:rPr lang="en-US">
              <a:latin typeface="Noto Sans"/>
              <a:ea typeface="Noto Sans"/>
              <a:cs typeface="Noto Sans"/>
            </a:rPr>
            <a:t>Community Developmental Disabilities Programs (CDDP)</a:t>
          </a:r>
        </a:p>
      </dgm:t>
    </dgm:pt>
    <dgm:pt modelId="{55AEF836-689E-47DE-A3DD-C995AC1F1F4F}" type="parTrans" cxnId="{173E2EDB-E449-42A1-98AE-972B5D9FB4EE}">
      <dgm:prSet/>
      <dgm:spPr/>
      <dgm:t>
        <a:bodyPr/>
        <a:lstStyle/>
        <a:p>
          <a:endParaRPr lang="en-US"/>
        </a:p>
      </dgm:t>
    </dgm:pt>
    <dgm:pt modelId="{5F115A4D-B658-4409-888E-C0B2B7FECB5A}" type="sibTrans" cxnId="{173E2EDB-E449-42A1-98AE-972B5D9FB4EE}">
      <dgm:prSet/>
      <dgm:spPr/>
      <dgm:t>
        <a:bodyPr/>
        <a:lstStyle/>
        <a:p>
          <a:endParaRPr lang="en-US"/>
        </a:p>
      </dgm:t>
    </dgm:pt>
    <dgm:pt modelId="{0E212B1F-82F5-4FBA-93E0-5D9780C81A0E}">
      <dgm:prSet phldrT="[Text]"/>
      <dgm:spPr/>
      <dgm:t>
        <a:bodyPr/>
        <a:lstStyle/>
        <a:p>
          <a:pPr algn="l" rtl="0"/>
          <a:r>
            <a:rPr lang="en-US">
              <a:latin typeface="Noto Sans"/>
              <a:ea typeface="Noto Sans"/>
              <a:cs typeface="Noto Sans"/>
            </a:rPr>
            <a:t>Serves children and adults birth to death</a:t>
          </a:r>
        </a:p>
      </dgm:t>
    </dgm:pt>
    <dgm:pt modelId="{7CB883BB-14B6-49D3-B219-8C855F488643}" type="parTrans" cxnId="{A497C610-3FE2-4CE5-AFEB-F310AEB4D37F}">
      <dgm:prSet/>
      <dgm:spPr/>
      <dgm:t>
        <a:bodyPr/>
        <a:lstStyle/>
        <a:p>
          <a:endParaRPr lang="en-US"/>
        </a:p>
      </dgm:t>
    </dgm:pt>
    <dgm:pt modelId="{5D01497D-6FB7-4FC6-A35C-61F766258D14}" type="sibTrans" cxnId="{A497C610-3FE2-4CE5-AFEB-F310AEB4D37F}">
      <dgm:prSet/>
      <dgm:spPr/>
      <dgm:t>
        <a:bodyPr/>
        <a:lstStyle/>
        <a:p>
          <a:endParaRPr lang="en-US"/>
        </a:p>
      </dgm:t>
    </dgm:pt>
    <dgm:pt modelId="{8F287CE5-9B48-47B1-852B-E70082165AEB}">
      <dgm:prSet phldrT="[Text]"/>
      <dgm:spPr/>
      <dgm:t>
        <a:bodyPr/>
        <a:lstStyle/>
        <a:p>
          <a:r>
            <a:rPr lang="en-US">
              <a:latin typeface="Noto Sans"/>
              <a:ea typeface="Noto Sans"/>
              <a:cs typeface="Noto Sans"/>
            </a:rPr>
            <a:t>Support Service Brokerages</a:t>
          </a:r>
        </a:p>
      </dgm:t>
      <dgm:extLst>
        <a:ext uri="{E40237B7-FDA0-4F09-8148-C483321AD2D9}">
          <dgm14:cNvPr xmlns:dgm14="http://schemas.microsoft.com/office/drawing/2010/diagram" id="0" name="" descr="Informational graphic describing three service systems.&#10;&#10;First section: “Community Developmental Disabilities Programs (CDDP)” with bullets: “Service Coordinators,” serves children and adults from birth to death, and adults age 65+ can choose APD/AAA or CDDP/brokerage. An image shows an adult reading with a child.&#10;&#10;Second section: “Support Service Brokerages” with bullets: “Personal Agents” and serves adults age 18+. An image shows a person working at a produce stand.&#10;&#10;Third section: “Children’s In-Home Intensive Services (CIIS)” with bullets: part of ODDS (not a CME), medically fragile, medically involved, and intensive behavior. An image shows a child in medical attire playing with a toy."/>
        </a:ext>
      </dgm:extLst>
    </dgm:pt>
    <dgm:pt modelId="{95125BFC-600B-4043-BB7A-44E71EB1F92F}" type="parTrans" cxnId="{F2DF2A78-4325-4962-848F-2995B75DD755}">
      <dgm:prSet/>
      <dgm:spPr/>
      <dgm:t>
        <a:bodyPr/>
        <a:lstStyle/>
        <a:p>
          <a:endParaRPr lang="en-US"/>
        </a:p>
      </dgm:t>
    </dgm:pt>
    <dgm:pt modelId="{AEADE2E1-729D-4814-8579-5A453E4438AC}" type="sibTrans" cxnId="{F2DF2A78-4325-4962-848F-2995B75DD755}">
      <dgm:prSet/>
      <dgm:spPr/>
      <dgm:t>
        <a:bodyPr/>
        <a:lstStyle/>
        <a:p>
          <a:endParaRPr lang="en-US"/>
        </a:p>
      </dgm:t>
    </dgm:pt>
    <dgm:pt modelId="{4BC7F070-419F-462B-B87A-7B89E4A83284}">
      <dgm:prSet phldrT="[Text]"/>
      <dgm:spPr/>
      <dgm:t>
        <a:bodyPr/>
        <a:lstStyle/>
        <a:p>
          <a:r>
            <a:rPr lang="en-US">
              <a:latin typeface="Noto Sans"/>
              <a:ea typeface="Noto Sans"/>
              <a:cs typeface="Noto Sans"/>
            </a:rPr>
            <a:t>Adults age 18+</a:t>
          </a:r>
        </a:p>
      </dgm:t>
    </dgm:pt>
    <dgm:pt modelId="{8A1CF51B-7793-41A2-9602-D2AA443E7BC2}" type="parTrans" cxnId="{7445036A-DDF9-480D-93E9-8D77D6F037C2}">
      <dgm:prSet/>
      <dgm:spPr/>
      <dgm:t>
        <a:bodyPr/>
        <a:lstStyle/>
        <a:p>
          <a:endParaRPr lang="en-US"/>
        </a:p>
      </dgm:t>
    </dgm:pt>
    <dgm:pt modelId="{C57563DF-3C55-41EE-989C-940B97541AB1}" type="sibTrans" cxnId="{7445036A-DDF9-480D-93E9-8D77D6F037C2}">
      <dgm:prSet/>
      <dgm:spPr/>
      <dgm:t>
        <a:bodyPr/>
        <a:lstStyle/>
        <a:p>
          <a:endParaRPr lang="en-US"/>
        </a:p>
      </dgm:t>
    </dgm:pt>
    <dgm:pt modelId="{EC094FE4-5C42-4E4F-B8FD-2CCB24EFB77C}">
      <dgm:prSet phldrT="[Text]"/>
      <dgm:spPr/>
      <dgm:t>
        <a:bodyPr/>
        <a:lstStyle/>
        <a:p>
          <a:r>
            <a:rPr lang="en-US">
              <a:latin typeface="Noto Sans"/>
              <a:ea typeface="Noto Sans"/>
              <a:cs typeface="Noto Sans"/>
            </a:rPr>
            <a:t>Children’s In-Home Intensive Services (CIIS)</a:t>
          </a:r>
        </a:p>
      </dgm:t>
    </dgm:pt>
    <dgm:pt modelId="{2A68BC4D-CCE6-4C22-90F2-A3A57E4D71D2}" type="parTrans" cxnId="{51626F1C-EC5D-44E5-BF33-100FE80F225A}">
      <dgm:prSet/>
      <dgm:spPr/>
      <dgm:t>
        <a:bodyPr/>
        <a:lstStyle/>
        <a:p>
          <a:endParaRPr lang="en-US"/>
        </a:p>
      </dgm:t>
    </dgm:pt>
    <dgm:pt modelId="{2B1E711F-6E56-4546-9902-3ABEF0D54061}" type="sibTrans" cxnId="{51626F1C-EC5D-44E5-BF33-100FE80F225A}">
      <dgm:prSet/>
      <dgm:spPr/>
      <dgm:t>
        <a:bodyPr/>
        <a:lstStyle/>
        <a:p>
          <a:endParaRPr lang="en-US"/>
        </a:p>
      </dgm:t>
    </dgm:pt>
    <dgm:pt modelId="{06EC397B-FE62-4894-BF6A-3F457635DF2D}">
      <dgm:prSet phldrT="[Text]"/>
      <dgm:spPr/>
      <dgm:t>
        <a:bodyPr/>
        <a:lstStyle/>
        <a:p>
          <a:pPr algn="l"/>
          <a:r>
            <a:rPr lang="en-US">
              <a:latin typeface="Noto Sans"/>
              <a:ea typeface="Noto Sans"/>
              <a:cs typeface="Noto Sans"/>
            </a:rPr>
            <a:t>“Service Coordinators”</a:t>
          </a:r>
        </a:p>
      </dgm:t>
    </dgm:pt>
    <dgm:pt modelId="{DC0387D3-5845-4C89-82A7-F794C3101635}" type="parTrans" cxnId="{106CFCCE-FC68-40F7-AB98-2878744534D3}">
      <dgm:prSet/>
      <dgm:spPr/>
      <dgm:t>
        <a:bodyPr/>
        <a:lstStyle/>
        <a:p>
          <a:endParaRPr lang="en-US"/>
        </a:p>
      </dgm:t>
    </dgm:pt>
    <dgm:pt modelId="{957091D9-52C4-4ADC-8915-69888CEFEB68}" type="sibTrans" cxnId="{106CFCCE-FC68-40F7-AB98-2878744534D3}">
      <dgm:prSet/>
      <dgm:spPr/>
      <dgm:t>
        <a:bodyPr/>
        <a:lstStyle/>
        <a:p>
          <a:endParaRPr lang="en-US"/>
        </a:p>
      </dgm:t>
    </dgm:pt>
    <dgm:pt modelId="{122934D0-804F-4279-B5E5-D84D67A8D4D1}">
      <dgm:prSet phldrT="[Text]"/>
      <dgm:spPr/>
      <dgm:t>
        <a:bodyPr/>
        <a:lstStyle/>
        <a:p>
          <a:pPr algn="l"/>
          <a:r>
            <a:rPr lang="en-US">
              <a:latin typeface="Noto Sans"/>
              <a:ea typeface="Noto Sans"/>
              <a:cs typeface="Noto Sans"/>
            </a:rPr>
            <a:t>Adults 65+ can choose APD/AAA or CDDP/brokerage</a:t>
          </a:r>
        </a:p>
      </dgm:t>
    </dgm:pt>
    <dgm:pt modelId="{DAA636A7-E0DF-4255-9D20-CB6B3F83D1CC}" type="parTrans" cxnId="{DC502843-D351-42FB-BD17-DF80E10510F9}">
      <dgm:prSet/>
      <dgm:spPr/>
      <dgm:t>
        <a:bodyPr/>
        <a:lstStyle/>
        <a:p>
          <a:endParaRPr lang="en-US"/>
        </a:p>
      </dgm:t>
    </dgm:pt>
    <dgm:pt modelId="{36D23004-1270-4325-8818-AD738567A50E}" type="sibTrans" cxnId="{DC502843-D351-42FB-BD17-DF80E10510F9}">
      <dgm:prSet/>
      <dgm:spPr/>
      <dgm:t>
        <a:bodyPr/>
        <a:lstStyle/>
        <a:p>
          <a:endParaRPr lang="en-US"/>
        </a:p>
      </dgm:t>
    </dgm:pt>
    <dgm:pt modelId="{A4404696-D158-4D87-8A9D-B2448B496B40}">
      <dgm:prSet phldrT="[Text]"/>
      <dgm:spPr/>
      <dgm:t>
        <a:bodyPr/>
        <a:lstStyle/>
        <a:p>
          <a:r>
            <a:rPr lang="en-US">
              <a:latin typeface="Noto Sans"/>
              <a:ea typeface="Noto Sans"/>
              <a:cs typeface="Noto Sans"/>
            </a:rPr>
            <a:t>“Personal Agents”</a:t>
          </a:r>
        </a:p>
      </dgm:t>
    </dgm:pt>
    <dgm:pt modelId="{2116D120-3A53-4180-9A36-C7269C72CCC5}" type="parTrans" cxnId="{FF66071C-DC48-4596-B9F6-66C23EDD493B}">
      <dgm:prSet/>
      <dgm:spPr/>
      <dgm:t>
        <a:bodyPr/>
        <a:lstStyle/>
        <a:p>
          <a:endParaRPr lang="en-US"/>
        </a:p>
      </dgm:t>
    </dgm:pt>
    <dgm:pt modelId="{BD7AB012-3010-4824-A141-EDE394471F37}" type="sibTrans" cxnId="{FF66071C-DC48-4596-B9F6-66C23EDD493B}">
      <dgm:prSet/>
      <dgm:spPr/>
      <dgm:t>
        <a:bodyPr/>
        <a:lstStyle/>
        <a:p>
          <a:endParaRPr lang="en-US"/>
        </a:p>
      </dgm:t>
    </dgm:pt>
    <dgm:pt modelId="{21294449-7CB7-4FA1-860A-4AEDA6E07F96}">
      <dgm:prSet phldrT="[Text]"/>
      <dgm:spPr/>
      <dgm:t>
        <a:bodyPr/>
        <a:lstStyle/>
        <a:p>
          <a:r>
            <a:rPr lang="en-US">
              <a:latin typeface="Noto Sans"/>
              <a:ea typeface="Noto Sans"/>
              <a:cs typeface="Noto Sans"/>
            </a:rPr>
            <a:t>Medically fragile</a:t>
          </a:r>
        </a:p>
      </dgm:t>
    </dgm:pt>
    <dgm:pt modelId="{2A2ECC18-FA31-4FBD-9DBB-2523C7FC3767}" type="parTrans" cxnId="{0CF09096-A6E2-4C0F-97A3-22A6DE84D99F}">
      <dgm:prSet/>
      <dgm:spPr/>
      <dgm:t>
        <a:bodyPr/>
        <a:lstStyle/>
        <a:p>
          <a:endParaRPr lang="en-US"/>
        </a:p>
      </dgm:t>
    </dgm:pt>
    <dgm:pt modelId="{19D7084E-23FE-4F14-AB7D-84959124A9CD}" type="sibTrans" cxnId="{0CF09096-A6E2-4C0F-97A3-22A6DE84D99F}">
      <dgm:prSet/>
      <dgm:spPr/>
      <dgm:t>
        <a:bodyPr/>
        <a:lstStyle/>
        <a:p>
          <a:endParaRPr lang="en-US"/>
        </a:p>
      </dgm:t>
    </dgm:pt>
    <dgm:pt modelId="{48E1AD90-C755-4309-9D51-9563A3723458}">
      <dgm:prSet phldrT="[Text]"/>
      <dgm:spPr/>
      <dgm:t>
        <a:bodyPr/>
        <a:lstStyle/>
        <a:p>
          <a:r>
            <a:rPr lang="en-US">
              <a:latin typeface="Noto Sans"/>
              <a:ea typeface="Noto Sans"/>
              <a:cs typeface="Noto Sans"/>
            </a:rPr>
            <a:t>Medically involved</a:t>
          </a:r>
        </a:p>
      </dgm:t>
    </dgm:pt>
    <dgm:pt modelId="{55DBE8C7-7BA5-49F4-B176-7822E611E538}" type="parTrans" cxnId="{ED275875-5525-47A8-A3D2-0CA47534073F}">
      <dgm:prSet/>
      <dgm:spPr/>
      <dgm:t>
        <a:bodyPr/>
        <a:lstStyle/>
        <a:p>
          <a:endParaRPr lang="en-US"/>
        </a:p>
      </dgm:t>
    </dgm:pt>
    <dgm:pt modelId="{D9C9E977-C19D-4035-B41A-89913146843D}" type="sibTrans" cxnId="{ED275875-5525-47A8-A3D2-0CA47534073F}">
      <dgm:prSet/>
      <dgm:spPr/>
      <dgm:t>
        <a:bodyPr/>
        <a:lstStyle/>
        <a:p>
          <a:endParaRPr lang="en-US"/>
        </a:p>
      </dgm:t>
    </dgm:pt>
    <dgm:pt modelId="{82358C98-31E6-4B09-A0FE-E429D1ED7542}">
      <dgm:prSet phldrT="[Text]"/>
      <dgm:spPr/>
      <dgm:t>
        <a:bodyPr/>
        <a:lstStyle/>
        <a:p>
          <a:r>
            <a:rPr lang="en-US">
              <a:latin typeface="Noto Sans"/>
              <a:ea typeface="Noto Sans"/>
              <a:cs typeface="Noto Sans"/>
            </a:rPr>
            <a:t>Intensive behavior</a:t>
          </a:r>
        </a:p>
      </dgm:t>
    </dgm:pt>
    <dgm:pt modelId="{A3D4974F-C30A-476E-A3A0-9A1D65947234}" type="parTrans" cxnId="{BF6B7BD2-3A63-4CAC-BE1B-6A91AB5C3FB5}">
      <dgm:prSet/>
      <dgm:spPr/>
      <dgm:t>
        <a:bodyPr/>
        <a:lstStyle/>
        <a:p>
          <a:endParaRPr lang="en-US"/>
        </a:p>
      </dgm:t>
    </dgm:pt>
    <dgm:pt modelId="{4FF9E37F-080A-4CC3-8378-EEDCE35151B6}" type="sibTrans" cxnId="{BF6B7BD2-3A63-4CAC-BE1B-6A91AB5C3FB5}">
      <dgm:prSet/>
      <dgm:spPr/>
      <dgm:t>
        <a:bodyPr/>
        <a:lstStyle/>
        <a:p>
          <a:endParaRPr lang="en-US"/>
        </a:p>
      </dgm:t>
    </dgm:pt>
    <dgm:pt modelId="{FC35E7D8-3CD8-49F1-A3C2-2B4ABFF1B3F8}">
      <dgm:prSet phldrT="[Text]"/>
      <dgm:spPr/>
      <dgm:t>
        <a:bodyPr/>
        <a:lstStyle/>
        <a:p>
          <a:r>
            <a:rPr lang="en-US">
              <a:latin typeface="Noto Sans"/>
              <a:ea typeface="Noto Sans"/>
              <a:cs typeface="Noto Sans"/>
            </a:rPr>
            <a:t>Part of ODDS, not a CME</a:t>
          </a:r>
        </a:p>
      </dgm:t>
    </dgm:pt>
    <dgm:pt modelId="{6CADE344-0ED2-452D-8225-E0F01DB9866A}" type="parTrans" cxnId="{83BFC72E-0F95-42AB-83ED-9A767A751C97}">
      <dgm:prSet/>
      <dgm:spPr/>
      <dgm:t>
        <a:bodyPr/>
        <a:lstStyle/>
        <a:p>
          <a:endParaRPr lang="en-US"/>
        </a:p>
      </dgm:t>
    </dgm:pt>
    <dgm:pt modelId="{EC0E598D-87EA-4B96-8039-5116125E0FBC}" type="sibTrans" cxnId="{83BFC72E-0F95-42AB-83ED-9A767A751C97}">
      <dgm:prSet/>
      <dgm:spPr/>
      <dgm:t>
        <a:bodyPr/>
        <a:lstStyle/>
        <a:p>
          <a:endParaRPr lang="en-US"/>
        </a:p>
      </dgm:t>
    </dgm:pt>
    <dgm:pt modelId="{7DAE7FD2-05C3-4F14-BFD4-F85F26207381}" type="pres">
      <dgm:prSet presAssocID="{07046A28-63E6-48EC-B9C1-869425D39D98}" presName="linear" presStyleCnt="0">
        <dgm:presLayoutVars>
          <dgm:dir/>
          <dgm:resizeHandles val="exact"/>
        </dgm:presLayoutVars>
      </dgm:prSet>
      <dgm:spPr/>
    </dgm:pt>
    <dgm:pt modelId="{74767222-E890-469F-919D-5024A48CCA66}" type="pres">
      <dgm:prSet presAssocID="{259A2DC2-B819-4DD1-8DEC-73D20CBB715E}" presName="comp" presStyleCnt="0"/>
      <dgm:spPr/>
    </dgm:pt>
    <dgm:pt modelId="{DF52CB61-976A-42EC-A415-D5B2C5A373D0}" type="pres">
      <dgm:prSet presAssocID="{259A2DC2-B819-4DD1-8DEC-73D20CBB715E}" presName="box" presStyleLbl="node1" presStyleIdx="0" presStyleCnt="3" custLinFactNeighborX="15616" custLinFactNeighborY="1344"/>
      <dgm:spPr/>
    </dgm:pt>
    <dgm:pt modelId="{64F1D15A-139B-46E2-BA82-25F6B8BEA740}" type="pres">
      <dgm:prSet presAssocID="{259A2DC2-B819-4DD1-8DEC-73D20CBB715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extLst>
        <a:ext uri="{E40237B7-FDA0-4F09-8148-C483321AD2D9}">
          <dgm14:cNvPr xmlns:dgm14="http://schemas.microsoft.com/office/drawing/2010/diagram" id="0" name="" descr="Father reading to disabled child"/>
        </a:ext>
      </dgm:extLst>
    </dgm:pt>
    <dgm:pt modelId="{97C248B1-C60E-4034-A0B1-49F53AF840CF}" type="pres">
      <dgm:prSet presAssocID="{259A2DC2-B819-4DD1-8DEC-73D20CBB715E}" presName="text" presStyleLbl="node1" presStyleIdx="0" presStyleCnt="3">
        <dgm:presLayoutVars>
          <dgm:bulletEnabled val="1"/>
        </dgm:presLayoutVars>
      </dgm:prSet>
      <dgm:spPr/>
    </dgm:pt>
    <dgm:pt modelId="{062D7B15-D7B5-469C-B639-4E2EDDCA5F52}" type="pres">
      <dgm:prSet presAssocID="{5F115A4D-B658-4409-888E-C0B2B7FECB5A}" presName="spacer" presStyleCnt="0"/>
      <dgm:spPr/>
    </dgm:pt>
    <dgm:pt modelId="{B5B5E166-ED93-4B8F-AC49-EFB3B26409F5}" type="pres">
      <dgm:prSet presAssocID="{8F287CE5-9B48-47B1-852B-E70082165AEB}" presName="comp" presStyleCnt="0"/>
      <dgm:spPr/>
    </dgm:pt>
    <dgm:pt modelId="{B12222AD-AC23-49EB-B97F-E5AE771480E1}" type="pres">
      <dgm:prSet presAssocID="{8F287CE5-9B48-47B1-852B-E70082165AEB}" presName="box" presStyleLbl="node1" presStyleIdx="1" presStyleCnt="3"/>
      <dgm:spPr/>
    </dgm:pt>
    <dgm:pt modelId="{C760E917-FAAE-44F1-AC41-26E376880368}" type="pres">
      <dgm:prSet presAssocID="{8F287CE5-9B48-47B1-852B-E70082165AEB}"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descr="Image of individual with baskets of food"/>
        </a:ext>
      </dgm:extLst>
    </dgm:pt>
    <dgm:pt modelId="{EBB664D0-BD0C-4198-AC00-2FC0A569BCF6}" type="pres">
      <dgm:prSet presAssocID="{8F287CE5-9B48-47B1-852B-E70082165AEB}" presName="text" presStyleLbl="node1" presStyleIdx="1" presStyleCnt="3">
        <dgm:presLayoutVars>
          <dgm:bulletEnabled val="1"/>
        </dgm:presLayoutVars>
      </dgm:prSet>
      <dgm:spPr/>
    </dgm:pt>
    <dgm:pt modelId="{ECBAA94A-E131-4F4F-AAC0-FD6E29113A5E}" type="pres">
      <dgm:prSet presAssocID="{AEADE2E1-729D-4814-8579-5A453E4438AC}" presName="spacer" presStyleCnt="0"/>
      <dgm:spPr/>
    </dgm:pt>
    <dgm:pt modelId="{0604B641-2D72-4AF3-B419-CAA40C041736}" type="pres">
      <dgm:prSet presAssocID="{EC094FE4-5C42-4E4F-B8FD-2CCB24EFB77C}" presName="comp" presStyleCnt="0"/>
      <dgm:spPr/>
    </dgm:pt>
    <dgm:pt modelId="{A111FC41-0751-42A8-8EC1-88E98EDB2712}" type="pres">
      <dgm:prSet presAssocID="{EC094FE4-5C42-4E4F-B8FD-2CCB24EFB77C}" presName="box" presStyleLbl="node1" presStyleIdx="2" presStyleCnt="3"/>
      <dgm:spPr/>
    </dgm:pt>
    <dgm:pt modelId="{0569D249-D358-4AAE-A886-9EA3B135039F}" type="pres">
      <dgm:prSet presAssocID="{EC094FE4-5C42-4E4F-B8FD-2CCB24EFB77C}" presName="img"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extLst>
        <a:ext uri="{E40237B7-FDA0-4F09-8148-C483321AD2D9}">
          <dgm14:cNvPr xmlns:dgm14="http://schemas.microsoft.com/office/drawing/2010/diagram" id="0" name="" descr="Image of child dressed as a doctor"/>
        </a:ext>
      </dgm:extLst>
    </dgm:pt>
    <dgm:pt modelId="{B140D8E1-D6B9-4328-AD90-B1CCC6CB2DDD}" type="pres">
      <dgm:prSet presAssocID="{EC094FE4-5C42-4E4F-B8FD-2CCB24EFB77C}" presName="text" presStyleLbl="node1" presStyleIdx="2" presStyleCnt="3">
        <dgm:presLayoutVars>
          <dgm:bulletEnabled val="1"/>
        </dgm:presLayoutVars>
      </dgm:prSet>
      <dgm:spPr/>
    </dgm:pt>
  </dgm:ptLst>
  <dgm:cxnLst>
    <dgm:cxn modelId="{C60A5901-454B-4B46-8F11-2BA2F75053AD}" type="presOf" srcId="{EC094FE4-5C42-4E4F-B8FD-2CCB24EFB77C}" destId="{A111FC41-0751-42A8-8EC1-88E98EDB2712}" srcOrd="0" destOrd="0" presId="urn:microsoft.com/office/officeart/2005/8/layout/vList4"/>
    <dgm:cxn modelId="{A9A46203-B4F0-4C8C-A6C8-8E6BE4164CF6}" type="presOf" srcId="{82358C98-31E6-4B09-A0FE-E429D1ED7542}" destId="{B140D8E1-D6B9-4328-AD90-B1CCC6CB2DDD}" srcOrd="1" destOrd="4" presId="urn:microsoft.com/office/officeart/2005/8/layout/vList4"/>
    <dgm:cxn modelId="{A497C610-3FE2-4CE5-AFEB-F310AEB4D37F}" srcId="{259A2DC2-B819-4DD1-8DEC-73D20CBB715E}" destId="{0E212B1F-82F5-4FBA-93E0-5D9780C81A0E}" srcOrd="1" destOrd="0" parTransId="{7CB883BB-14B6-49D3-B219-8C855F488643}" sibTransId="{5D01497D-6FB7-4FC6-A35C-61F766258D14}"/>
    <dgm:cxn modelId="{FF66071C-DC48-4596-B9F6-66C23EDD493B}" srcId="{8F287CE5-9B48-47B1-852B-E70082165AEB}" destId="{A4404696-D158-4D87-8A9D-B2448B496B40}" srcOrd="0" destOrd="0" parTransId="{2116D120-3A53-4180-9A36-C7269C72CCC5}" sibTransId="{BD7AB012-3010-4824-A141-EDE394471F37}"/>
    <dgm:cxn modelId="{51626F1C-EC5D-44E5-BF33-100FE80F225A}" srcId="{07046A28-63E6-48EC-B9C1-869425D39D98}" destId="{EC094FE4-5C42-4E4F-B8FD-2CCB24EFB77C}" srcOrd="2" destOrd="0" parTransId="{2A68BC4D-CCE6-4C22-90F2-A3A57E4D71D2}" sibTransId="{2B1E711F-6E56-4546-9902-3ABEF0D54061}"/>
    <dgm:cxn modelId="{83BFC72E-0F95-42AB-83ED-9A767A751C97}" srcId="{EC094FE4-5C42-4E4F-B8FD-2CCB24EFB77C}" destId="{FC35E7D8-3CD8-49F1-A3C2-2B4ABFF1B3F8}" srcOrd="0" destOrd="0" parTransId="{6CADE344-0ED2-452D-8225-E0F01DB9866A}" sibTransId="{EC0E598D-87EA-4B96-8039-5116125E0FBC}"/>
    <dgm:cxn modelId="{4F7EA23F-01ED-4D0E-A8BE-F37EE70CB994}" type="presOf" srcId="{06EC397B-FE62-4894-BF6A-3F457635DF2D}" destId="{97C248B1-C60E-4034-A0B1-49F53AF840CF}" srcOrd="1" destOrd="1" presId="urn:microsoft.com/office/officeart/2005/8/layout/vList4"/>
    <dgm:cxn modelId="{9871BA42-1B2B-492E-9B2E-7E762EBBE189}" type="presOf" srcId="{4BC7F070-419F-462B-B87A-7B89E4A83284}" destId="{B12222AD-AC23-49EB-B97F-E5AE771480E1}" srcOrd="0" destOrd="2" presId="urn:microsoft.com/office/officeart/2005/8/layout/vList4"/>
    <dgm:cxn modelId="{DC502843-D351-42FB-BD17-DF80E10510F9}" srcId="{259A2DC2-B819-4DD1-8DEC-73D20CBB715E}" destId="{122934D0-804F-4279-B5E5-D84D67A8D4D1}" srcOrd="2" destOrd="0" parTransId="{DAA636A7-E0DF-4255-9D20-CB6B3F83D1CC}" sibTransId="{36D23004-1270-4325-8818-AD738567A50E}"/>
    <dgm:cxn modelId="{7445036A-DDF9-480D-93E9-8D77D6F037C2}" srcId="{8F287CE5-9B48-47B1-852B-E70082165AEB}" destId="{4BC7F070-419F-462B-B87A-7B89E4A83284}" srcOrd="1" destOrd="0" parTransId="{8A1CF51B-7793-41A2-9602-D2AA443E7BC2}" sibTransId="{C57563DF-3C55-41EE-989C-940B97541AB1}"/>
    <dgm:cxn modelId="{425F7D4A-81E9-41AB-BBEE-FCEA4F502E8B}" type="presOf" srcId="{259A2DC2-B819-4DD1-8DEC-73D20CBB715E}" destId="{DF52CB61-976A-42EC-A415-D5B2C5A373D0}" srcOrd="0" destOrd="0" presId="urn:microsoft.com/office/officeart/2005/8/layout/vList4"/>
    <dgm:cxn modelId="{2183916C-4C32-435C-9B77-1FCCB8249D86}" type="presOf" srcId="{0E212B1F-82F5-4FBA-93E0-5D9780C81A0E}" destId="{DF52CB61-976A-42EC-A415-D5B2C5A373D0}" srcOrd="0" destOrd="2" presId="urn:microsoft.com/office/officeart/2005/8/layout/vList4"/>
    <dgm:cxn modelId="{2FF95451-FEB8-48A8-BA6E-DBB9A5E6FD12}" type="presOf" srcId="{FC35E7D8-3CD8-49F1-A3C2-2B4ABFF1B3F8}" destId="{B140D8E1-D6B9-4328-AD90-B1CCC6CB2DDD}" srcOrd="1" destOrd="1" presId="urn:microsoft.com/office/officeart/2005/8/layout/vList4"/>
    <dgm:cxn modelId="{ED275875-5525-47A8-A3D2-0CA47534073F}" srcId="{EC094FE4-5C42-4E4F-B8FD-2CCB24EFB77C}" destId="{48E1AD90-C755-4309-9D51-9563A3723458}" srcOrd="2" destOrd="0" parTransId="{55DBE8C7-7BA5-49F4-B176-7822E611E538}" sibTransId="{D9C9E977-C19D-4035-B41A-89913146843D}"/>
    <dgm:cxn modelId="{F2DF2A78-4325-4962-848F-2995B75DD755}" srcId="{07046A28-63E6-48EC-B9C1-869425D39D98}" destId="{8F287CE5-9B48-47B1-852B-E70082165AEB}" srcOrd="1" destOrd="0" parTransId="{95125BFC-600B-4043-BB7A-44E71EB1F92F}" sibTransId="{AEADE2E1-729D-4814-8579-5A453E4438AC}"/>
    <dgm:cxn modelId="{F0C2447B-E495-48ED-ACE5-8D76DA5ADA24}" type="presOf" srcId="{0E212B1F-82F5-4FBA-93E0-5D9780C81A0E}" destId="{97C248B1-C60E-4034-A0B1-49F53AF840CF}" srcOrd="1" destOrd="2" presId="urn:microsoft.com/office/officeart/2005/8/layout/vList4"/>
    <dgm:cxn modelId="{99C9ED8B-F870-442F-B7CF-22CC9511702D}" type="presOf" srcId="{8F287CE5-9B48-47B1-852B-E70082165AEB}" destId="{EBB664D0-BD0C-4198-AC00-2FC0A569BCF6}" srcOrd="1" destOrd="0" presId="urn:microsoft.com/office/officeart/2005/8/layout/vList4"/>
    <dgm:cxn modelId="{17E9528E-625D-48A0-8233-F3F510CE00AA}" type="presOf" srcId="{48E1AD90-C755-4309-9D51-9563A3723458}" destId="{B140D8E1-D6B9-4328-AD90-B1CCC6CB2DDD}" srcOrd="1" destOrd="3" presId="urn:microsoft.com/office/officeart/2005/8/layout/vList4"/>
    <dgm:cxn modelId="{0CF09096-A6E2-4C0F-97A3-22A6DE84D99F}" srcId="{EC094FE4-5C42-4E4F-B8FD-2CCB24EFB77C}" destId="{21294449-7CB7-4FA1-860A-4AEDA6E07F96}" srcOrd="1" destOrd="0" parTransId="{2A2ECC18-FA31-4FBD-9DBB-2523C7FC3767}" sibTransId="{19D7084E-23FE-4F14-AB7D-84959124A9CD}"/>
    <dgm:cxn modelId="{22955CA3-7A17-4FD3-825A-C8C69FC4F1DE}" type="presOf" srcId="{48E1AD90-C755-4309-9D51-9563A3723458}" destId="{A111FC41-0751-42A8-8EC1-88E98EDB2712}" srcOrd="0" destOrd="3" presId="urn:microsoft.com/office/officeart/2005/8/layout/vList4"/>
    <dgm:cxn modelId="{C62975A3-DD00-4A1B-88F2-500D54EAD4B6}" type="presOf" srcId="{4BC7F070-419F-462B-B87A-7B89E4A83284}" destId="{EBB664D0-BD0C-4198-AC00-2FC0A569BCF6}" srcOrd="1" destOrd="2" presId="urn:microsoft.com/office/officeart/2005/8/layout/vList4"/>
    <dgm:cxn modelId="{4C7162A4-3EEE-49E3-9258-F61D25FA403F}" type="presOf" srcId="{A4404696-D158-4D87-8A9D-B2448B496B40}" destId="{B12222AD-AC23-49EB-B97F-E5AE771480E1}" srcOrd="0" destOrd="1" presId="urn:microsoft.com/office/officeart/2005/8/layout/vList4"/>
    <dgm:cxn modelId="{867B7CA4-FB27-4C6E-B712-AF2908A226FC}" type="presOf" srcId="{21294449-7CB7-4FA1-860A-4AEDA6E07F96}" destId="{B140D8E1-D6B9-4328-AD90-B1CCC6CB2DDD}" srcOrd="1" destOrd="2" presId="urn:microsoft.com/office/officeart/2005/8/layout/vList4"/>
    <dgm:cxn modelId="{CF10F3B5-5F55-4DBA-B0B9-477D8CAB3567}" type="presOf" srcId="{82358C98-31E6-4B09-A0FE-E429D1ED7542}" destId="{A111FC41-0751-42A8-8EC1-88E98EDB2712}" srcOrd="0" destOrd="4" presId="urn:microsoft.com/office/officeart/2005/8/layout/vList4"/>
    <dgm:cxn modelId="{82F5C3BA-3154-4456-ABC9-8ACBDFDC3198}" type="presOf" srcId="{8F287CE5-9B48-47B1-852B-E70082165AEB}" destId="{B12222AD-AC23-49EB-B97F-E5AE771480E1}" srcOrd="0" destOrd="0" presId="urn:microsoft.com/office/officeart/2005/8/layout/vList4"/>
    <dgm:cxn modelId="{712CF1C1-DE46-432A-A57F-A2A286771DFB}" type="presOf" srcId="{FC35E7D8-3CD8-49F1-A3C2-2B4ABFF1B3F8}" destId="{A111FC41-0751-42A8-8EC1-88E98EDB2712}" srcOrd="0" destOrd="1" presId="urn:microsoft.com/office/officeart/2005/8/layout/vList4"/>
    <dgm:cxn modelId="{945343CA-47E5-47B6-A79A-8ADB14070D72}" type="presOf" srcId="{259A2DC2-B819-4DD1-8DEC-73D20CBB715E}" destId="{97C248B1-C60E-4034-A0B1-49F53AF840CF}" srcOrd="1" destOrd="0" presId="urn:microsoft.com/office/officeart/2005/8/layout/vList4"/>
    <dgm:cxn modelId="{A8184DCA-A8D2-49E2-88ED-A3662ABB428F}" type="presOf" srcId="{07046A28-63E6-48EC-B9C1-869425D39D98}" destId="{7DAE7FD2-05C3-4F14-BFD4-F85F26207381}" srcOrd="0" destOrd="0" presId="urn:microsoft.com/office/officeart/2005/8/layout/vList4"/>
    <dgm:cxn modelId="{106CFCCE-FC68-40F7-AB98-2878744534D3}" srcId="{259A2DC2-B819-4DD1-8DEC-73D20CBB715E}" destId="{06EC397B-FE62-4894-BF6A-3F457635DF2D}" srcOrd="0" destOrd="0" parTransId="{DC0387D3-5845-4C89-82A7-F794C3101635}" sibTransId="{957091D9-52C4-4ADC-8915-69888CEFEB68}"/>
    <dgm:cxn modelId="{BF6B7BD2-3A63-4CAC-BE1B-6A91AB5C3FB5}" srcId="{EC094FE4-5C42-4E4F-B8FD-2CCB24EFB77C}" destId="{82358C98-31E6-4B09-A0FE-E429D1ED7542}" srcOrd="3" destOrd="0" parTransId="{A3D4974F-C30A-476E-A3A0-9A1D65947234}" sibTransId="{4FF9E37F-080A-4CC3-8378-EEDCE35151B6}"/>
    <dgm:cxn modelId="{04AD27D4-38F3-4ED7-8A48-FC58EDE500F4}" type="presOf" srcId="{21294449-7CB7-4FA1-860A-4AEDA6E07F96}" destId="{A111FC41-0751-42A8-8EC1-88E98EDB2712}" srcOrd="0" destOrd="2" presId="urn:microsoft.com/office/officeart/2005/8/layout/vList4"/>
    <dgm:cxn modelId="{978EB4D4-4820-4BD5-BC50-F8AAA47CAFF5}" type="presOf" srcId="{122934D0-804F-4279-B5E5-D84D67A8D4D1}" destId="{DF52CB61-976A-42EC-A415-D5B2C5A373D0}" srcOrd="0" destOrd="3" presId="urn:microsoft.com/office/officeart/2005/8/layout/vList4"/>
    <dgm:cxn modelId="{173E2EDB-E449-42A1-98AE-972B5D9FB4EE}" srcId="{07046A28-63E6-48EC-B9C1-869425D39D98}" destId="{259A2DC2-B819-4DD1-8DEC-73D20CBB715E}" srcOrd="0" destOrd="0" parTransId="{55AEF836-689E-47DE-A3DD-C995AC1F1F4F}" sibTransId="{5F115A4D-B658-4409-888E-C0B2B7FECB5A}"/>
    <dgm:cxn modelId="{0093D4E2-5AAD-4006-BFCC-F4C70A50DD5D}" type="presOf" srcId="{122934D0-804F-4279-B5E5-D84D67A8D4D1}" destId="{97C248B1-C60E-4034-A0B1-49F53AF840CF}" srcOrd="1" destOrd="3" presId="urn:microsoft.com/office/officeart/2005/8/layout/vList4"/>
    <dgm:cxn modelId="{7229FDE6-169F-468E-A3EC-B215A1856760}" type="presOf" srcId="{EC094FE4-5C42-4E4F-B8FD-2CCB24EFB77C}" destId="{B140D8E1-D6B9-4328-AD90-B1CCC6CB2DDD}" srcOrd="1" destOrd="0" presId="urn:microsoft.com/office/officeart/2005/8/layout/vList4"/>
    <dgm:cxn modelId="{40EF14EF-BAF7-4577-924C-0F1698C8C500}" type="presOf" srcId="{A4404696-D158-4D87-8A9D-B2448B496B40}" destId="{EBB664D0-BD0C-4198-AC00-2FC0A569BCF6}" srcOrd="1" destOrd="1" presId="urn:microsoft.com/office/officeart/2005/8/layout/vList4"/>
    <dgm:cxn modelId="{AED7F2FE-0809-40AB-B7E1-336C0BE339D3}" type="presOf" srcId="{06EC397B-FE62-4894-BF6A-3F457635DF2D}" destId="{DF52CB61-976A-42EC-A415-D5B2C5A373D0}" srcOrd="0" destOrd="1" presId="urn:microsoft.com/office/officeart/2005/8/layout/vList4"/>
    <dgm:cxn modelId="{35E5A795-C93E-45CF-A111-048921A89A91}" type="presParOf" srcId="{7DAE7FD2-05C3-4F14-BFD4-F85F26207381}" destId="{74767222-E890-469F-919D-5024A48CCA66}" srcOrd="0" destOrd="0" presId="urn:microsoft.com/office/officeart/2005/8/layout/vList4"/>
    <dgm:cxn modelId="{480257B0-7E65-42FF-ADE1-B74ABEAF25FD}" type="presParOf" srcId="{74767222-E890-469F-919D-5024A48CCA66}" destId="{DF52CB61-976A-42EC-A415-D5B2C5A373D0}" srcOrd="0" destOrd="0" presId="urn:microsoft.com/office/officeart/2005/8/layout/vList4"/>
    <dgm:cxn modelId="{3C8713C2-3926-4880-9404-CAFE6340E41C}" type="presParOf" srcId="{74767222-E890-469F-919D-5024A48CCA66}" destId="{64F1D15A-139B-46E2-BA82-25F6B8BEA740}" srcOrd="1" destOrd="0" presId="urn:microsoft.com/office/officeart/2005/8/layout/vList4"/>
    <dgm:cxn modelId="{F3A3767C-33DF-4453-8A41-1B0554C1B5D8}" type="presParOf" srcId="{74767222-E890-469F-919D-5024A48CCA66}" destId="{97C248B1-C60E-4034-A0B1-49F53AF840CF}" srcOrd="2" destOrd="0" presId="urn:microsoft.com/office/officeart/2005/8/layout/vList4"/>
    <dgm:cxn modelId="{C5574DE4-7A4E-4D16-B164-C12D97A356A7}" type="presParOf" srcId="{7DAE7FD2-05C3-4F14-BFD4-F85F26207381}" destId="{062D7B15-D7B5-469C-B639-4E2EDDCA5F52}" srcOrd="1" destOrd="0" presId="urn:microsoft.com/office/officeart/2005/8/layout/vList4"/>
    <dgm:cxn modelId="{AC5C271A-C215-45B8-B8FE-ED090A9B4210}" type="presParOf" srcId="{7DAE7FD2-05C3-4F14-BFD4-F85F26207381}" destId="{B5B5E166-ED93-4B8F-AC49-EFB3B26409F5}" srcOrd="2" destOrd="0" presId="urn:microsoft.com/office/officeart/2005/8/layout/vList4"/>
    <dgm:cxn modelId="{41F94A9E-8526-4307-936F-0F79F18DF8E1}" type="presParOf" srcId="{B5B5E166-ED93-4B8F-AC49-EFB3B26409F5}" destId="{B12222AD-AC23-49EB-B97F-E5AE771480E1}" srcOrd="0" destOrd="0" presId="urn:microsoft.com/office/officeart/2005/8/layout/vList4"/>
    <dgm:cxn modelId="{C21CE3B3-941E-47A2-8BA0-BD43093A745B}" type="presParOf" srcId="{B5B5E166-ED93-4B8F-AC49-EFB3B26409F5}" destId="{C760E917-FAAE-44F1-AC41-26E376880368}" srcOrd="1" destOrd="0" presId="urn:microsoft.com/office/officeart/2005/8/layout/vList4"/>
    <dgm:cxn modelId="{328B0BC8-36BF-43A7-B685-A9452942C6C5}" type="presParOf" srcId="{B5B5E166-ED93-4B8F-AC49-EFB3B26409F5}" destId="{EBB664D0-BD0C-4198-AC00-2FC0A569BCF6}" srcOrd="2" destOrd="0" presId="urn:microsoft.com/office/officeart/2005/8/layout/vList4"/>
    <dgm:cxn modelId="{BE399C64-6EA7-42D6-B634-A7E418F0861B}" type="presParOf" srcId="{7DAE7FD2-05C3-4F14-BFD4-F85F26207381}" destId="{ECBAA94A-E131-4F4F-AAC0-FD6E29113A5E}" srcOrd="3" destOrd="0" presId="urn:microsoft.com/office/officeart/2005/8/layout/vList4"/>
    <dgm:cxn modelId="{8481AC61-A859-4E7B-B70D-5E8A119AADD9}" type="presParOf" srcId="{7DAE7FD2-05C3-4F14-BFD4-F85F26207381}" destId="{0604B641-2D72-4AF3-B419-CAA40C041736}" srcOrd="4" destOrd="0" presId="urn:microsoft.com/office/officeart/2005/8/layout/vList4"/>
    <dgm:cxn modelId="{90AB3CE7-931C-4BE8-A3EB-8DBC66C4575D}" type="presParOf" srcId="{0604B641-2D72-4AF3-B419-CAA40C041736}" destId="{A111FC41-0751-42A8-8EC1-88E98EDB2712}" srcOrd="0" destOrd="0" presId="urn:microsoft.com/office/officeart/2005/8/layout/vList4"/>
    <dgm:cxn modelId="{59840152-92AF-4C39-AE73-4F7C543B681D}" type="presParOf" srcId="{0604B641-2D72-4AF3-B419-CAA40C041736}" destId="{0569D249-D358-4AAE-A886-9EA3B135039F}" srcOrd="1" destOrd="0" presId="urn:microsoft.com/office/officeart/2005/8/layout/vList4"/>
    <dgm:cxn modelId="{2AC11E6D-4707-442F-AD71-9DE1BC8E6EA5}" type="presParOf" srcId="{0604B641-2D72-4AF3-B419-CAA40C041736}" destId="{B140D8E1-D6B9-4328-AD90-B1CCC6CB2DD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358254-1CE1-4B05-8F10-33A8DE0EACC9}"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4A09A534-8431-464D-B6E6-4890AF435D5A}">
      <dgm:prSet/>
      <dgm:spPr/>
      <dgm:t>
        <a:bodyPr/>
        <a:lstStyle/>
        <a:p>
          <a:r>
            <a:rPr lang="en-US" dirty="0"/>
            <a:t>Have an intellectual or developmental disability (I/DD)</a:t>
          </a:r>
        </a:p>
      </dgm:t>
    </dgm:pt>
    <dgm:pt modelId="{5DF0BFDA-4BEC-4D69-BDE6-799862F98409}" type="parTrans" cxnId="{A87CA0E9-3926-41F6-80AD-8963F859D739}">
      <dgm:prSet/>
      <dgm:spPr/>
      <dgm:t>
        <a:bodyPr/>
        <a:lstStyle/>
        <a:p>
          <a:endParaRPr lang="en-US"/>
        </a:p>
      </dgm:t>
    </dgm:pt>
    <dgm:pt modelId="{D462DCE5-49A3-420F-ACA0-65EF0C8B65C9}" type="sibTrans" cxnId="{A87CA0E9-3926-41F6-80AD-8963F859D739}">
      <dgm:prSet/>
      <dgm:spPr/>
      <dgm:t>
        <a:bodyPr/>
        <a:lstStyle/>
        <a:p>
          <a:endParaRPr lang="en-US"/>
        </a:p>
      </dgm:t>
    </dgm:pt>
    <dgm:pt modelId="{3FCD41EA-336B-423B-A5CE-C7129AC5AF5E}">
      <dgm:prSet/>
      <dgm:spPr/>
      <dgm:t>
        <a:bodyPr/>
        <a:lstStyle/>
        <a:p>
          <a:r>
            <a:rPr lang="en-US"/>
            <a:t>Oregon Needs Assessment (ONA)</a:t>
          </a:r>
        </a:p>
      </dgm:t>
    </dgm:pt>
    <dgm:pt modelId="{CDBFBC85-882E-491E-8443-DF9786925AB3}" type="parTrans" cxnId="{ACA539ED-5C5D-4E3D-8034-73B4D7DD5F28}">
      <dgm:prSet/>
      <dgm:spPr/>
      <dgm:t>
        <a:bodyPr/>
        <a:lstStyle/>
        <a:p>
          <a:endParaRPr lang="en-US"/>
        </a:p>
      </dgm:t>
    </dgm:pt>
    <dgm:pt modelId="{70D9E8C2-F316-4302-9ADF-73DFE27986E3}" type="sibTrans" cxnId="{ACA539ED-5C5D-4E3D-8034-73B4D7DD5F28}">
      <dgm:prSet/>
      <dgm:spPr/>
      <dgm:t>
        <a:bodyPr/>
        <a:lstStyle/>
        <a:p>
          <a:endParaRPr lang="en-US"/>
        </a:p>
      </dgm:t>
    </dgm:pt>
    <dgm:pt modelId="{F4C29C2C-86F7-4938-9371-020F185A9B9C}">
      <dgm:prSet/>
      <dgm:spPr/>
      <dgm:t>
        <a:bodyPr/>
        <a:lstStyle/>
        <a:p>
          <a:r>
            <a:rPr lang="en-US"/>
            <a:t>Often require an individual be eligible for OHP (MAGI or OSIPM)</a:t>
          </a:r>
        </a:p>
      </dgm:t>
    </dgm:pt>
    <dgm:pt modelId="{25DF0EB5-4FF3-47C1-ACB6-500FFA4C5CEA}" type="parTrans" cxnId="{5B22F5AD-8AE8-4AE4-9D5D-9468C3B9F8E7}">
      <dgm:prSet/>
      <dgm:spPr/>
      <dgm:t>
        <a:bodyPr/>
        <a:lstStyle/>
        <a:p>
          <a:endParaRPr lang="en-US"/>
        </a:p>
      </dgm:t>
    </dgm:pt>
    <dgm:pt modelId="{79F05394-7695-493E-B9E2-6D0000C6E43E}" type="sibTrans" cxnId="{5B22F5AD-8AE8-4AE4-9D5D-9468C3B9F8E7}">
      <dgm:prSet/>
      <dgm:spPr/>
      <dgm:t>
        <a:bodyPr/>
        <a:lstStyle/>
        <a:p>
          <a:endParaRPr lang="en-US"/>
        </a:p>
      </dgm:t>
    </dgm:pt>
    <dgm:pt modelId="{E117B9C9-F9FF-4FB9-A733-C4B75FE77A43}" type="pres">
      <dgm:prSet presAssocID="{8F358254-1CE1-4B05-8F10-33A8DE0EACC9}" presName="vert0" presStyleCnt="0">
        <dgm:presLayoutVars>
          <dgm:dir/>
          <dgm:animOne val="branch"/>
          <dgm:animLvl val="lvl"/>
        </dgm:presLayoutVars>
      </dgm:prSet>
      <dgm:spPr/>
    </dgm:pt>
    <dgm:pt modelId="{5D6F9E3E-E71E-461D-B97A-A1C1896C3770}" type="pres">
      <dgm:prSet presAssocID="{4A09A534-8431-464D-B6E6-4890AF435D5A}" presName="thickLine" presStyleLbl="alignNode1" presStyleIdx="0" presStyleCnt="3"/>
      <dgm:spPr/>
    </dgm:pt>
    <dgm:pt modelId="{F55EF416-3B62-4074-A4C5-9217CA8E60E6}" type="pres">
      <dgm:prSet presAssocID="{4A09A534-8431-464D-B6E6-4890AF435D5A}" presName="horz1" presStyleCnt="0"/>
      <dgm:spPr/>
    </dgm:pt>
    <dgm:pt modelId="{837CA398-F28D-43E8-ADCA-07130B9E0A04}" type="pres">
      <dgm:prSet presAssocID="{4A09A534-8431-464D-B6E6-4890AF435D5A}" presName="tx1" presStyleLbl="revTx" presStyleIdx="0" presStyleCnt="3"/>
      <dgm:spPr/>
    </dgm:pt>
    <dgm:pt modelId="{F87E6E8D-341E-4EE3-A5BB-8BDB0081F6FB}" type="pres">
      <dgm:prSet presAssocID="{4A09A534-8431-464D-B6E6-4890AF435D5A}" presName="vert1" presStyleCnt="0"/>
      <dgm:spPr/>
    </dgm:pt>
    <dgm:pt modelId="{D720CE35-08A8-4C27-AC37-A86CB1971DC8}" type="pres">
      <dgm:prSet presAssocID="{3FCD41EA-336B-423B-A5CE-C7129AC5AF5E}" presName="thickLine" presStyleLbl="alignNode1" presStyleIdx="1" presStyleCnt="3"/>
      <dgm:spPr/>
    </dgm:pt>
    <dgm:pt modelId="{DC76DCEA-7ECB-4766-9BF6-4D718381FC4F}" type="pres">
      <dgm:prSet presAssocID="{3FCD41EA-336B-423B-A5CE-C7129AC5AF5E}" presName="horz1" presStyleCnt="0"/>
      <dgm:spPr/>
    </dgm:pt>
    <dgm:pt modelId="{D50F90D1-AC47-4F03-9365-87DD4D8E7A57}" type="pres">
      <dgm:prSet presAssocID="{3FCD41EA-336B-423B-A5CE-C7129AC5AF5E}" presName="tx1" presStyleLbl="revTx" presStyleIdx="1" presStyleCnt="3"/>
      <dgm:spPr/>
    </dgm:pt>
    <dgm:pt modelId="{2514EDBB-1C66-4F16-94F0-C99B87CCBA4D}" type="pres">
      <dgm:prSet presAssocID="{3FCD41EA-336B-423B-A5CE-C7129AC5AF5E}" presName="vert1" presStyleCnt="0"/>
      <dgm:spPr/>
    </dgm:pt>
    <dgm:pt modelId="{AEDAC8AC-F4DE-4217-82B3-AD73447CBCD0}" type="pres">
      <dgm:prSet presAssocID="{F4C29C2C-86F7-4938-9371-020F185A9B9C}" presName="thickLine" presStyleLbl="alignNode1" presStyleIdx="2" presStyleCnt="3"/>
      <dgm:spPr/>
    </dgm:pt>
    <dgm:pt modelId="{F92E8E35-5F06-4D12-BF91-C15DC43AF422}" type="pres">
      <dgm:prSet presAssocID="{F4C29C2C-86F7-4938-9371-020F185A9B9C}" presName="horz1" presStyleCnt="0"/>
      <dgm:spPr/>
    </dgm:pt>
    <dgm:pt modelId="{DAD1A8DF-6F11-4D4E-B7CD-872C8E63CD05}" type="pres">
      <dgm:prSet presAssocID="{F4C29C2C-86F7-4938-9371-020F185A9B9C}" presName="tx1" presStyleLbl="revTx" presStyleIdx="2" presStyleCnt="3"/>
      <dgm:spPr/>
    </dgm:pt>
    <dgm:pt modelId="{D49881F3-6428-4796-96D7-49DB11E7F02B}" type="pres">
      <dgm:prSet presAssocID="{F4C29C2C-86F7-4938-9371-020F185A9B9C}" presName="vert1" presStyleCnt="0"/>
      <dgm:spPr/>
    </dgm:pt>
  </dgm:ptLst>
  <dgm:cxnLst>
    <dgm:cxn modelId="{D025BC20-9B52-420E-8310-8B313DB00186}" type="presOf" srcId="{F4C29C2C-86F7-4938-9371-020F185A9B9C}" destId="{DAD1A8DF-6F11-4D4E-B7CD-872C8E63CD05}" srcOrd="0" destOrd="0" presId="urn:microsoft.com/office/officeart/2008/layout/LinedList"/>
    <dgm:cxn modelId="{61E7CC5B-757D-4115-BA7C-6C21F5FF11CE}" type="presOf" srcId="{8F358254-1CE1-4B05-8F10-33A8DE0EACC9}" destId="{E117B9C9-F9FF-4FB9-A733-C4B75FE77A43}" srcOrd="0" destOrd="0" presId="urn:microsoft.com/office/officeart/2008/layout/LinedList"/>
    <dgm:cxn modelId="{5B22F5AD-8AE8-4AE4-9D5D-9468C3B9F8E7}" srcId="{8F358254-1CE1-4B05-8F10-33A8DE0EACC9}" destId="{F4C29C2C-86F7-4938-9371-020F185A9B9C}" srcOrd="2" destOrd="0" parTransId="{25DF0EB5-4FF3-47C1-ACB6-500FFA4C5CEA}" sibTransId="{79F05394-7695-493E-B9E2-6D0000C6E43E}"/>
    <dgm:cxn modelId="{1EF263BF-8D1B-4280-A774-C5DBDCADF110}" type="presOf" srcId="{4A09A534-8431-464D-B6E6-4890AF435D5A}" destId="{837CA398-F28D-43E8-ADCA-07130B9E0A04}" srcOrd="0" destOrd="0" presId="urn:microsoft.com/office/officeart/2008/layout/LinedList"/>
    <dgm:cxn modelId="{6480E8C8-B59F-448A-905C-1B2EE08F0D2E}" type="presOf" srcId="{3FCD41EA-336B-423B-A5CE-C7129AC5AF5E}" destId="{D50F90D1-AC47-4F03-9365-87DD4D8E7A57}" srcOrd="0" destOrd="0" presId="urn:microsoft.com/office/officeart/2008/layout/LinedList"/>
    <dgm:cxn modelId="{A87CA0E9-3926-41F6-80AD-8963F859D739}" srcId="{8F358254-1CE1-4B05-8F10-33A8DE0EACC9}" destId="{4A09A534-8431-464D-B6E6-4890AF435D5A}" srcOrd="0" destOrd="0" parTransId="{5DF0BFDA-4BEC-4D69-BDE6-799862F98409}" sibTransId="{D462DCE5-49A3-420F-ACA0-65EF0C8B65C9}"/>
    <dgm:cxn modelId="{ACA539ED-5C5D-4E3D-8034-73B4D7DD5F28}" srcId="{8F358254-1CE1-4B05-8F10-33A8DE0EACC9}" destId="{3FCD41EA-336B-423B-A5CE-C7129AC5AF5E}" srcOrd="1" destOrd="0" parTransId="{CDBFBC85-882E-491E-8443-DF9786925AB3}" sibTransId="{70D9E8C2-F316-4302-9ADF-73DFE27986E3}"/>
    <dgm:cxn modelId="{9E7D19D9-9F11-4694-B5B2-C23D3F90844F}" type="presParOf" srcId="{E117B9C9-F9FF-4FB9-A733-C4B75FE77A43}" destId="{5D6F9E3E-E71E-461D-B97A-A1C1896C3770}" srcOrd="0" destOrd="0" presId="urn:microsoft.com/office/officeart/2008/layout/LinedList"/>
    <dgm:cxn modelId="{8EB5DEAD-1F89-44F2-94E9-E516C36B005C}" type="presParOf" srcId="{E117B9C9-F9FF-4FB9-A733-C4B75FE77A43}" destId="{F55EF416-3B62-4074-A4C5-9217CA8E60E6}" srcOrd="1" destOrd="0" presId="urn:microsoft.com/office/officeart/2008/layout/LinedList"/>
    <dgm:cxn modelId="{470C622B-A586-4DC2-84B4-FC7F9C41DEB1}" type="presParOf" srcId="{F55EF416-3B62-4074-A4C5-9217CA8E60E6}" destId="{837CA398-F28D-43E8-ADCA-07130B9E0A04}" srcOrd="0" destOrd="0" presId="urn:microsoft.com/office/officeart/2008/layout/LinedList"/>
    <dgm:cxn modelId="{20C332F0-B3A9-4353-9BC7-1F84A344D6FF}" type="presParOf" srcId="{F55EF416-3B62-4074-A4C5-9217CA8E60E6}" destId="{F87E6E8D-341E-4EE3-A5BB-8BDB0081F6FB}" srcOrd="1" destOrd="0" presId="urn:microsoft.com/office/officeart/2008/layout/LinedList"/>
    <dgm:cxn modelId="{02CD897A-286D-4FB3-93E2-384A71E019EE}" type="presParOf" srcId="{E117B9C9-F9FF-4FB9-A733-C4B75FE77A43}" destId="{D720CE35-08A8-4C27-AC37-A86CB1971DC8}" srcOrd="2" destOrd="0" presId="urn:microsoft.com/office/officeart/2008/layout/LinedList"/>
    <dgm:cxn modelId="{812CC86E-3238-404F-98FD-29C232E7ED48}" type="presParOf" srcId="{E117B9C9-F9FF-4FB9-A733-C4B75FE77A43}" destId="{DC76DCEA-7ECB-4766-9BF6-4D718381FC4F}" srcOrd="3" destOrd="0" presId="urn:microsoft.com/office/officeart/2008/layout/LinedList"/>
    <dgm:cxn modelId="{A8E7EDB4-6506-442D-ADD8-2A8395BD2754}" type="presParOf" srcId="{DC76DCEA-7ECB-4766-9BF6-4D718381FC4F}" destId="{D50F90D1-AC47-4F03-9365-87DD4D8E7A57}" srcOrd="0" destOrd="0" presId="urn:microsoft.com/office/officeart/2008/layout/LinedList"/>
    <dgm:cxn modelId="{958E9CD7-2DE0-44BD-AA46-DF09CD41042A}" type="presParOf" srcId="{DC76DCEA-7ECB-4766-9BF6-4D718381FC4F}" destId="{2514EDBB-1C66-4F16-94F0-C99B87CCBA4D}" srcOrd="1" destOrd="0" presId="urn:microsoft.com/office/officeart/2008/layout/LinedList"/>
    <dgm:cxn modelId="{2DE047BA-DF82-42C3-9B04-CCF3925F433D}" type="presParOf" srcId="{E117B9C9-F9FF-4FB9-A733-C4B75FE77A43}" destId="{AEDAC8AC-F4DE-4217-82B3-AD73447CBCD0}" srcOrd="4" destOrd="0" presId="urn:microsoft.com/office/officeart/2008/layout/LinedList"/>
    <dgm:cxn modelId="{42E2C95E-ECB3-4A15-8C64-27447056A6BB}" type="presParOf" srcId="{E117B9C9-F9FF-4FB9-A733-C4B75FE77A43}" destId="{F92E8E35-5F06-4D12-BF91-C15DC43AF422}" srcOrd="5" destOrd="0" presId="urn:microsoft.com/office/officeart/2008/layout/LinedList"/>
    <dgm:cxn modelId="{F01F7B5E-C0BD-4CDA-9AE9-89CFF8086279}" type="presParOf" srcId="{F92E8E35-5F06-4D12-BF91-C15DC43AF422}" destId="{DAD1A8DF-6F11-4D4E-B7CD-872C8E63CD05}" srcOrd="0" destOrd="0" presId="urn:microsoft.com/office/officeart/2008/layout/LinedList"/>
    <dgm:cxn modelId="{7FF190D2-E320-4A99-925C-2A0B256A2528}" type="presParOf" srcId="{F92E8E35-5F06-4D12-BF91-C15DC43AF422}" destId="{D49881F3-6428-4796-96D7-49DB11E7F02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E01D3-6C23-489F-9D80-18D4E3B2AC7E}" type="doc">
      <dgm:prSet loTypeId="urn:microsoft.com/office/officeart/2018/2/layout/IconLabelList" loCatId="icon" qsTypeId="urn:microsoft.com/office/officeart/2005/8/quickstyle/simple1" qsCatId="simple" csTypeId="urn:microsoft.com/office/officeart/2005/8/colors/colorful3" csCatId="colorful" phldr="1"/>
      <dgm:spPr/>
      <dgm:t>
        <a:bodyPr/>
        <a:lstStyle/>
        <a:p>
          <a:endParaRPr lang="en-US"/>
        </a:p>
      </dgm:t>
    </dgm:pt>
    <dgm:pt modelId="{396B5276-BC44-44C8-9CC2-3FBF8E23FC86}">
      <dgm:prSet custT="1"/>
      <dgm:spPr/>
      <dgm:t>
        <a:bodyPr/>
        <a:lstStyle/>
        <a:p>
          <a:pPr>
            <a:lnSpc>
              <a:spcPct val="100000"/>
            </a:lnSpc>
          </a:pPr>
          <a:r>
            <a:rPr lang="en-US" sz="2400"/>
            <a:t>Updates I/DD SELG coding in DHR</a:t>
          </a:r>
          <a:br>
            <a:rPr lang="en-US" sz="2400"/>
          </a:br>
          <a:endParaRPr lang="en-US" sz="2400"/>
        </a:p>
      </dgm:t>
    </dgm:pt>
    <dgm:pt modelId="{9CB8AC51-977C-4C6C-82E4-5D7FD4BB6CD7}" type="parTrans" cxnId="{6A301805-8A55-4901-B9E3-D441CA86A420}">
      <dgm:prSet/>
      <dgm:spPr/>
      <dgm:t>
        <a:bodyPr/>
        <a:lstStyle/>
        <a:p>
          <a:endParaRPr lang="en-US"/>
        </a:p>
      </dgm:t>
    </dgm:pt>
    <dgm:pt modelId="{2BC195F0-81B9-44CC-96D0-5F495BB69ACC}" type="sibTrans" cxnId="{6A301805-8A55-4901-B9E3-D441CA86A420}">
      <dgm:prSet/>
      <dgm:spPr/>
      <dgm:t>
        <a:bodyPr/>
        <a:lstStyle/>
        <a:p>
          <a:endParaRPr lang="en-US"/>
        </a:p>
      </dgm:t>
    </dgm:pt>
    <dgm:pt modelId="{744BAA44-6419-4CEC-BB3B-A11558220036}">
      <dgm:prSet custT="1"/>
      <dgm:spPr/>
      <dgm:t>
        <a:bodyPr/>
        <a:lstStyle/>
        <a:p>
          <a:pPr>
            <a:lnSpc>
              <a:spcPct val="100000"/>
            </a:lnSpc>
          </a:pPr>
          <a:r>
            <a:rPr lang="en-US" sz="2400"/>
            <a:t>Report retroactive liability changes </a:t>
          </a:r>
        </a:p>
      </dgm:t>
    </dgm:pt>
    <dgm:pt modelId="{45D782F3-3FA1-4948-973D-7D1ED07819CD}" type="parTrans" cxnId="{B29F3E90-1DC8-4F61-982D-D9A5B285CFC0}">
      <dgm:prSet/>
      <dgm:spPr/>
      <dgm:t>
        <a:bodyPr/>
        <a:lstStyle/>
        <a:p>
          <a:endParaRPr lang="en-US"/>
        </a:p>
      </dgm:t>
    </dgm:pt>
    <dgm:pt modelId="{902F36F3-4F15-4CD0-9BF5-601F44658FE7}" type="sibTrans" cxnId="{B29F3E90-1DC8-4F61-982D-D9A5B285CFC0}">
      <dgm:prSet/>
      <dgm:spPr/>
      <dgm:t>
        <a:bodyPr/>
        <a:lstStyle/>
        <a:p>
          <a:endParaRPr lang="en-US"/>
        </a:p>
      </dgm:t>
    </dgm:pt>
    <dgm:pt modelId="{2D7D3A5A-E6D3-43C3-9B57-A13E8D6A73FE}">
      <dgm:prSet custT="1"/>
      <dgm:spPr/>
      <dgm:t>
        <a:bodyPr/>
        <a:lstStyle/>
        <a:p>
          <a:pPr>
            <a:lnSpc>
              <a:spcPct val="100000"/>
            </a:lnSpc>
          </a:pPr>
          <a:r>
            <a:rPr lang="en-US" sz="2400" dirty="0"/>
            <a:t>Email: </a:t>
          </a:r>
          <a:r>
            <a:rPr lang="en-US" sz="2400" dirty="0">
              <a:hlinkClick xmlns:r="http://schemas.openxmlformats.org/officeDocument/2006/relationships" r:id="rId1"/>
            </a:rPr>
            <a:t>DD-Eligibility.ENROLLMENT@odhsoha.oregon.gov</a:t>
          </a:r>
          <a:r>
            <a:rPr lang="en-US" sz="2400" dirty="0"/>
            <a:t>  </a:t>
          </a:r>
        </a:p>
      </dgm:t>
    </dgm:pt>
    <dgm:pt modelId="{21FA3C99-E138-464F-8D56-B05A502A7ECC}" type="parTrans" cxnId="{12C4F7E9-F471-4ADE-AD74-05E6C5557E1F}">
      <dgm:prSet/>
      <dgm:spPr/>
      <dgm:t>
        <a:bodyPr/>
        <a:lstStyle/>
        <a:p>
          <a:endParaRPr lang="en-US"/>
        </a:p>
      </dgm:t>
    </dgm:pt>
    <dgm:pt modelId="{6E7286F2-0B71-47D7-A001-3238E17A24CC}" type="sibTrans" cxnId="{12C4F7E9-F471-4ADE-AD74-05E6C5557E1F}">
      <dgm:prSet/>
      <dgm:spPr/>
      <dgm:t>
        <a:bodyPr/>
        <a:lstStyle/>
        <a:p>
          <a:endParaRPr lang="en-US"/>
        </a:p>
      </dgm:t>
    </dgm:pt>
    <dgm:pt modelId="{FE70B5A6-7F97-4A72-8657-5D8668AA82C5}" type="pres">
      <dgm:prSet presAssocID="{1A3E01D3-6C23-489F-9D80-18D4E3B2AC7E}" presName="root" presStyleCnt="0">
        <dgm:presLayoutVars>
          <dgm:dir/>
          <dgm:resizeHandles val="exact"/>
        </dgm:presLayoutVars>
      </dgm:prSet>
      <dgm:spPr/>
    </dgm:pt>
    <dgm:pt modelId="{2F2E4E01-3DA6-43A3-9323-057434F7A4AA}" type="pres">
      <dgm:prSet presAssocID="{396B5276-BC44-44C8-9CC2-3FBF8E23FC86}" presName="compNode" presStyleCnt="0"/>
      <dgm:spPr/>
    </dgm:pt>
    <dgm:pt modelId="{F709C33C-24BB-474E-A374-2ACE12C929D9}" type="pres">
      <dgm:prSet presAssocID="{396B5276-BC44-44C8-9CC2-3FBF8E23FC86}"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titles"/>
        </a:ext>
      </dgm:extLst>
    </dgm:pt>
    <dgm:pt modelId="{49382482-B476-4B8F-9AE7-DFAD5739BFF5}" type="pres">
      <dgm:prSet presAssocID="{396B5276-BC44-44C8-9CC2-3FBF8E23FC86}" presName="spaceRect" presStyleCnt="0"/>
      <dgm:spPr/>
    </dgm:pt>
    <dgm:pt modelId="{226BC5A4-A9F1-4881-89E0-E18225B7306E}" type="pres">
      <dgm:prSet presAssocID="{396B5276-BC44-44C8-9CC2-3FBF8E23FC86}" presName="textRect" presStyleLbl="revTx" presStyleIdx="0" presStyleCnt="3">
        <dgm:presLayoutVars>
          <dgm:chMax val="1"/>
          <dgm:chPref val="1"/>
        </dgm:presLayoutVars>
      </dgm:prSet>
      <dgm:spPr/>
    </dgm:pt>
    <dgm:pt modelId="{A3784595-7010-4266-8BCD-6250CCE48FBE}" type="pres">
      <dgm:prSet presAssocID="{2BC195F0-81B9-44CC-96D0-5F495BB69ACC}" presName="sibTrans" presStyleCnt="0"/>
      <dgm:spPr/>
    </dgm:pt>
    <dgm:pt modelId="{2C846629-113D-4961-B6A9-7176D8C64EC3}" type="pres">
      <dgm:prSet presAssocID="{744BAA44-6419-4CEC-BB3B-A11558220036}" presName="compNode" presStyleCnt="0"/>
      <dgm:spPr/>
    </dgm:pt>
    <dgm:pt modelId="{B60E7E59-E671-4B2B-B752-E344086C218E}" type="pres">
      <dgm:prSet presAssocID="{744BAA44-6419-4CEC-BB3B-A11558220036}"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heckmark"/>
        </a:ext>
      </dgm:extLst>
    </dgm:pt>
    <dgm:pt modelId="{EC1E3FE2-1B61-497B-98AC-99E4C818B32B}" type="pres">
      <dgm:prSet presAssocID="{744BAA44-6419-4CEC-BB3B-A11558220036}" presName="spaceRect" presStyleCnt="0"/>
      <dgm:spPr/>
    </dgm:pt>
    <dgm:pt modelId="{7D5CA889-0A23-481D-B911-31B42B932BC4}" type="pres">
      <dgm:prSet presAssocID="{744BAA44-6419-4CEC-BB3B-A11558220036}" presName="textRect" presStyleLbl="revTx" presStyleIdx="1" presStyleCnt="3">
        <dgm:presLayoutVars>
          <dgm:chMax val="1"/>
          <dgm:chPref val="1"/>
        </dgm:presLayoutVars>
      </dgm:prSet>
      <dgm:spPr/>
    </dgm:pt>
    <dgm:pt modelId="{53D42C05-66A3-424B-844F-086B8D892F93}" type="pres">
      <dgm:prSet presAssocID="{902F36F3-4F15-4CD0-9BF5-601F44658FE7}" presName="sibTrans" presStyleCnt="0"/>
      <dgm:spPr/>
    </dgm:pt>
    <dgm:pt modelId="{E0F7781F-8AF6-418D-8675-D3F51F84D0A8}" type="pres">
      <dgm:prSet presAssocID="{2D7D3A5A-E6D3-43C3-9B57-A13E8D6A73FE}" presName="compNode" presStyleCnt="0"/>
      <dgm:spPr/>
    </dgm:pt>
    <dgm:pt modelId="{2A698963-760A-40B6-8096-8F4B73F33D70}" type="pres">
      <dgm:prSet presAssocID="{2D7D3A5A-E6D3-43C3-9B57-A13E8D6A73FE}"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nd"/>
        </a:ext>
      </dgm:extLst>
    </dgm:pt>
    <dgm:pt modelId="{07D456DE-8BEC-49AC-8E69-B99F19698358}" type="pres">
      <dgm:prSet presAssocID="{2D7D3A5A-E6D3-43C3-9B57-A13E8D6A73FE}" presName="spaceRect" presStyleCnt="0"/>
      <dgm:spPr/>
    </dgm:pt>
    <dgm:pt modelId="{FE469877-DF3F-4A8D-AB37-4A57ED31FB56}" type="pres">
      <dgm:prSet presAssocID="{2D7D3A5A-E6D3-43C3-9B57-A13E8D6A73FE}" presName="textRect" presStyleLbl="revTx" presStyleIdx="2" presStyleCnt="3">
        <dgm:presLayoutVars>
          <dgm:chMax val="1"/>
          <dgm:chPref val="1"/>
        </dgm:presLayoutVars>
      </dgm:prSet>
      <dgm:spPr/>
    </dgm:pt>
  </dgm:ptLst>
  <dgm:cxnLst>
    <dgm:cxn modelId="{6A301805-8A55-4901-B9E3-D441CA86A420}" srcId="{1A3E01D3-6C23-489F-9D80-18D4E3B2AC7E}" destId="{396B5276-BC44-44C8-9CC2-3FBF8E23FC86}" srcOrd="0" destOrd="0" parTransId="{9CB8AC51-977C-4C6C-82E4-5D7FD4BB6CD7}" sibTransId="{2BC195F0-81B9-44CC-96D0-5F495BB69ACC}"/>
    <dgm:cxn modelId="{E524B478-4F07-4014-83A5-75A58788278C}" type="presOf" srcId="{744BAA44-6419-4CEC-BB3B-A11558220036}" destId="{7D5CA889-0A23-481D-B911-31B42B932BC4}" srcOrd="0" destOrd="0" presId="urn:microsoft.com/office/officeart/2018/2/layout/IconLabelList"/>
    <dgm:cxn modelId="{B29F3E90-1DC8-4F61-982D-D9A5B285CFC0}" srcId="{1A3E01D3-6C23-489F-9D80-18D4E3B2AC7E}" destId="{744BAA44-6419-4CEC-BB3B-A11558220036}" srcOrd="1" destOrd="0" parTransId="{45D782F3-3FA1-4948-973D-7D1ED07819CD}" sibTransId="{902F36F3-4F15-4CD0-9BF5-601F44658FE7}"/>
    <dgm:cxn modelId="{A265FEA1-F1EE-4E51-BBBB-AE2E6CBB7370}" type="presOf" srcId="{1A3E01D3-6C23-489F-9D80-18D4E3B2AC7E}" destId="{FE70B5A6-7F97-4A72-8657-5D8668AA82C5}" srcOrd="0" destOrd="0" presId="urn:microsoft.com/office/officeart/2018/2/layout/IconLabelList"/>
    <dgm:cxn modelId="{4D8910A7-498D-44D8-8223-B151A51B166A}" type="presOf" srcId="{396B5276-BC44-44C8-9CC2-3FBF8E23FC86}" destId="{226BC5A4-A9F1-4881-89E0-E18225B7306E}" srcOrd="0" destOrd="0" presId="urn:microsoft.com/office/officeart/2018/2/layout/IconLabelList"/>
    <dgm:cxn modelId="{668527E5-98D2-42FF-818D-B96F44633129}" type="presOf" srcId="{2D7D3A5A-E6D3-43C3-9B57-A13E8D6A73FE}" destId="{FE469877-DF3F-4A8D-AB37-4A57ED31FB56}" srcOrd="0" destOrd="0" presId="urn:microsoft.com/office/officeart/2018/2/layout/IconLabelList"/>
    <dgm:cxn modelId="{12C4F7E9-F471-4ADE-AD74-05E6C5557E1F}" srcId="{1A3E01D3-6C23-489F-9D80-18D4E3B2AC7E}" destId="{2D7D3A5A-E6D3-43C3-9B57-A13E8D6A73FE}" srcOrd="2" destOrd="0" parTransId="{21FA3C99-E138-464F-8D56-B05A502A7ECC}" sibTransId="{6E7286F2-0B71-47D7-A001-3238E17A24CC}"/>
    <dgm:cxn modelId="{6B3CAD56-F65F-479F-8806-38BE5A4045D2}" type="presParOf" srcId="{FE70B5A6-7F97-4A72-8657-5D8668AA82C5}" destId="{2F2E4E01-3DA6-43A3-9323-057434F7A4AA}" srcOrd="0" destOrd="0" presId="urn:microsoft.com/office/officeart/2018/2/layout/IconLabelList"/>
    <dgm:cxn modelId="{B00B6CDE-DC23-4CA2-8A65-169A2ACA4551}" type="presParOf" srcId="{2F2E4E01-3DA6-43A3-9323-057434F7A4AA}" destId="{F709C33C-24BB-474E-A374-2ACE12C929D9}" srcOrd="0" destOrd="0" presId="urn:microsoft.com/office/officeart/2018/2/layout/IconLabelList"/>
    <dgm:cxn modelId="{E5C41E66-407E-4B22-BCD6-EBB6495BAEB1}" type="presParOf" srcId="{2F2E4E01-3DA6-43A3-9323-057434F7A4AA}" destId="{49382482-B476-4B8F-9AE7-DFAD5739BFF5}" srcOrd="1" destOrd="0" presId="urn:microsoft.com/office/officeart/2018/2/layout/IconLabelList"/>
    <dgm:cxn modelId="{0601D53E-AA78-449E-BCF3-E35B025FCB27}" type="presParOf" srcId="{2F2E4E01-3DA6-43A3-9323-057434F7A4AA}" destId="{226BC5A4-A9F1-4881-89E0-E18225B7306E}" srcOrd="2" destOrd="0" presId="urn:microsoft.com/office/officeart/2018/2/layout/IconLabelList"/>
    <dgm:cxn modelId="{729D9B90-BE9A-4CD8-902D-A865010EC1B2}" type="presParOf" srcId="{FE70B5A6-7F97-4A72-8657-5D8668AA82C5}" destId="{A3784595-7010-4266-8BCD-6250CCE48FBE}" srcOrd="1" destOrd="0" presId="urn:microsoft.com/office/officeart/2018/2/layout/IconLabelList"/>
    <dgm:cxn modelId="{DD93764F-65A0-4A4D-A53A-5A3EA30D38DC}" type="presParOf" srcId="{FE70B5A6-7F97-4A72-8657-5D8668AA82C5}" destId="{2C846629-113D-4961-B6A9-7176D8C64EC3}" srcOrd="2" destOrd="0" presId="urn:microsoft.com/office/officeart/2018/2/layout/IconLabelList"/>
    <dgm:cxn modelId="{1AE1001F-A3D0-4DF1-A642-F76E8D85F7EC}" type="presParOf" srcId="{2C846629-113D-4961-B6A9-7176D8C64EC3}" destId="{B60E7E59-E671-4B2B-B752-E344086C218E}" srcOrd="0" destOrd="0" presId="urn:microsoft.com/office/officeart/2018/2/layout/IconLabelList"/>
    <dgm:cxn modelId="{49CFDB3F-343D-46E0-9D9E-651389086216}" type="presParOf" srcId="{2C846629-113D-4961-B6A9-7176D8C64EC3}" destId="{EC1E3FE2-1B61-497B-98AC-99E4C818B32B}" srcOrd="1" destOrd="0" presId="urn:microsoft.com/office/officeart/2018/2/layout/IconLabelList"/>
    <dgm:cxn modelId="{7F4E29DF-92FC-4A6E-8CEC-1D53D52B27BB}" type="presParOf" srcId="{2C846629-113D-4961-B6A9-7176D8C64EC3}" destId="{7D5CA889-0A23-481D-B911-31B42B932BC4}" srcOrd="2" destOrd="0" presId="urn:microsoft.com/office/officeart/2018/2/layout/IconLabelList"/>
    <dgm:cxn modelId="{0613B80E-03E5-447C-A05A-D0CEBCC5F7B2}" type="presParOf" srcId="{FE70B5A6-7F97-4A72-8657-5D8668AA82C5}" destId="{53D42C05-66A3-424B-844F-086B8D892F93}" srcOrd="3" destOrd="0" presId="urn:microsoft.com/office/officeart/2018/2/layout/IconLabelList"/>
    <dgm:cxn modelId="{8D1C183B-A30B-41D3-992F-2FF65F75C6DB}" type="presParOf" srcId="{FE70B5A6-7F97-4A72-8657-5D8668AA82C5}" destId="{E0F7781F-8AF6-418D-8675-D3F51F84D0A8}" srcOrd="4" destOrd="0" presId="urn:microsoft.com/office/officeart/2018/2/layout/IconLabelList"/>
    <dgm:cxn modelId="{B4F17132-2EB8-470F-85F2-A60A6505DE78}" type="presParOf" srcId="{E0F7781F-8AF6-418D-8675-D3F51F84D0A8}" destId="{2A698963-760A-40B6-8096-8F4B73F33D70}" srcOrd="0" destOrd="0" presId="urn:microsoft.com/office/officeart/2018/2/layout/IconLabelList"/>
    <dgm:cxn modelId="{C85699AD-F65B-42FC-B1AA-CFE5ECDBE3E1}" type="presParOf" srcId="{E0F7781F-8AF6-418D-8675-D3F51F84D0A8}" destId="{07D456DE-8BEC-49AC-8E69-B99F19698358}" srcOrd="1" destOrd="0" presId="urn:microsoft.com/office/officeart/2018/2/layout/IconLabelList"/>
    <dgm:cxn modelId="{56E7A019-53F4-4846-8F4D-BE39CD447DE9}" type="presParOf" srcId="{E0F7781F-8AF6-418D-8675-D3F51F84D0A8}" destId="{FE469877-DF3F-4A8D-AB37-4A57ED31FB5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9B0431-79AA-417A-99A9-02ABADFB693F}" type="doc">
      <dgm:prSet loTypeId="urn:microsoft.com/office/officeart/2018/2/layout/IconLabelList" loCatId="icon" qsTypeId="urn:microsoft.com/office/officeart/2005/8/quickstyle/simple2" qsCatId="simple" csTypeId="urn:microsoft.com/office/officeart/2005/8/colors/colorful1" csCatId="colorful" phldr="1"/>
      <dgm:spPr/>
      <dgm:t>
        <a:bodyPr/>
        <a:lstStyle/>
        <a:p>
          <a:endParaRPr lang="en-US"/>
        </a:p>
      </dgm:t>
    </dgm:pt>
    <dgm:pt modelId="{5F55DBE4-259B-4304-B391-2A922AA6D5FC}">
      <dgm:prSet/>
      <dgm:spPr/>
      <dgm:t>
        <a:bodyPr/>
        <a:lstStyle/>
        <a:p>
          <a:pPr>
            <a:lnSpc>
              <a:spcPct val="100000"/>
            </a:lnSpc>
          </a:pPr>
          <a:r>
            <a:rPr lang="en-US"/>
            <a:t>Complete financial eligibility in ONE</a:t>
          </a:r>
        </a:p>
      </dgm:t>
    </dgm:pt>
    <dgm:pt modelId="{C9AB781A-9D23-444D-A9C3-94E806495446}" type="parTrans" cxnId="{D368F03F-C6D8-4EB4-B780-B07715FDD08E}">
      <dgm:prSet/>
      <dgm:spPr/>
      <dgm:t>
        <a:bodyPr/>
        <a:lstStyle/>
        <a:p>
          <a:endParaRPr lang="en-US"/>
        </a:p>
      </dgm:t>
    </dgm:pt>
    <dgm:pt modelId="{23169244-3F1E-4236-BA00-E8195E551C92}" type="sibTrans" cxnId="{D368F03F-C6D8-4EB4-B780-B07715FDD08E}">
      <dgm:prSet/>
      <dgm:spPr/>
      <dgm:t>
        <a:bodyPr/>
        <a:lstStyle/>
        <a:p>
          <a:endParaRPr lang="en-US"/>
        </a:p>
      </dgm:t>
    </dgm:pt>
    <dgm:pt modelId="{9D3CF55F-12F6-465D-9F5B-273076262ECE}">
      <dgm:prSet/>
      <dgm:spPr>
        <a:ln w="57150">
          <a:noFill/>
        </a:ln>
      </dgm:spPr>
      <dgm:t>
        <a:bodyPr/>
        <a:lstStyle/>
        <a:p>
          <a:pPr>
            <a:lnSpc>
              <a:spcPct val="100000"/>
            </a:lnSpc>
          </a:pPr>
          <a:r>
            <a:rPr lang="en-US"/>
            <a:t>Coordinate eligibility with CDDPs and brokerages</a:t>
          </a:r>
        </a:p>
      </dgm:t>
    </dgm:pt>
    <dgm:pt modelId="{51E1B231-C4C3-4194-9582-B0F7036B91DC}" type="parTrans" cxnId="{C6D52E0A-824B-4552-BA1E-6A24D6932E5D}">
      <dgm:prSet/>
      <dgm:spPr/>
      <dgm:t>
        <a:bodyPr/>
        <a:lstStyle/>
        <a:p>
          <a:endParaRPr lang="en-US"/>
        </a:p>
      </dgm:t>
    </dgm:pt>
    <dgm:pt modelId="{03D4017C-BA63-49F8-A502-9639B717EC72}" type="sibTrans" cxnId="{C6D52E0A-824B-4552-BA1E-6A24D6932E5D}">
      <dgm:prSet/>
      <dgm:spPr/>
      <dgm:t>
        <a:bodyPr/>
        <a:lstStyle/>
        <a:p>
          <a:endParaRPr lang="en-US"/>
        </a:p>
      </dgm:t>
    </dgm:pt>
    <dgm:pt modelId="{266A9ED0-E693-45A5-96AD-6BDBA9B60B2C}">
      <dgm:prSet/>
      <dgm:spPr/>
      <dgm:t>
        <a:bodyPr/>
        <a:lstStyle/>
        <a:p>
          <a:pPr>
            <a:lnSpc>
              <a:spcPct val="100000"/>
            </a:lnSpc>
          </a:pPr>
          <a:r>
            <a:rPr lang="en-US"/>
            <a:t>LTC Service Request task</a:t>
          </a:r>
        </a:p>
      </dgm:t>
    </dgm:pt>
    <dgm:pt modelId="{0A95FD1F-8050-4434-9991-8FE3A157420E}" type="parTrans" cxnId="{4FD97A89-4B72-47D9-BFD7-45F146FD80C4}">
      <dgm:prSet/>
      <dgm:spPr/>
      <dgm:t>
        <a:bodyPr/>
        <a:lstStyle/>
        <a:p>
          <a:endParaRPr lang="en-US"/>
        </a:p>
      </dgm:t>
    </dgm:pt>
    <dgm:pt modelId="{57A7C2F6-DA04-428F-A05C-6B2B0D37A320}" type="sibTrans" cxnId="{4FD97A89-4B72-47D9-BFD7-45F146FD80C4}">
      <dgm:prSet/>
      <dgm:spPr/>
      <dgm:t>
        <a:bodyPr/>
        <a:lstStyle/>
        <a:p>
          <a:endParaRPr lang="en-US"/>
        </a:p>
      </dgm:t>
    </dgm:pt>
    <dgm:pt modelId="{F240B95E-72FE-4812-869E-5960E6B54683}" type="pres">
      <dgm:prSet presAssocID="{6B9B0431-79AA-417A-99A9-02ABADFB693F}" presName="root" presStyleCnt="0">
        <dgm:presLayoutVars>
          <dgm:dir/>
          <dgm:resizeHandles val="exact"/>
        </dgm:presLayoutVars>
      </dgm:prSet>
      <dgm:spPr/>
    </dgm:pt>
    <dgm:pt modelId="{2333148A-9A52-4424-99A0-4EE0D4C6F047}" type="pres">
      <dgm:prSet presAssocID="{5F55DBE4-259B-4304-B391-2A922AA6D5FC}" presName="compNode" presStyleCnt="0"/>
      <dgm:spPr/>
    </dgm:pt>
    <dgm:pt modelId="{BEE39C43-3ECA-4A09-8C32-ABD7A9A6458E}" type="pres">
      <dgm:prSet presAssocID="{5F55DBE4-259B-4304-B391-2A922AA6D5F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heckmark"/>
        </a:ext>
      </dgm:extLst>
    </dgm:pt>
    <dgm:pt modelId="{F19AB304-7928-4032-AB9E-84D49F0314EE}" type="pres">
      <dgm:prSet presAssocID="{5F55DBE4-259B-4304-B391-2A922AA6D5FC}" presName="spaceRect" presStyleCnt="0"/>
      <dgm:spPr/>
    </dgm:pt>
    <dgm:pt modelId="{6B573FA2-AF58-479F-B726-BBB31F58B4AA}" type="pres">
      <dgm:prSet presAssocID="{5F55DBE4-259B-4304-B391-2A922AA6D5FC}" presName="textRect" presStyleLbl="revTx" presStyleIdx="0" presStyleCnt="3">
        <dgm:presLayoutVars>
          <dgm:chMax val="1"/>
          <dgm:chPref val="1"/>
        </dgm:presLayoutVars>
      </dgm:prSet>
      <dgm:spPr/>
    </dgm:pt>
    <dgm:pt modelId="{ECF6F18A-924E-474D-9332-B18134891F29}" type="pres">
      <dgm:prSet presAssocID="{23169244-3F1E-4236-BA00-E8195E551C92}" presName="sibTrans" presStyleCnt="0"/>
      <dgm:spPr/>
    </dgm:pt>
    <dgm:pt modelId="{7EBC8DE3-47E9-4E00-BEBD-E931557C7088}" type="pres">
      <dgm:prSet presAssocID="{9D3CF55F-12F6-465D-9F5B-273076262ECE}" presName="compNode" presStyleCnt="0"/>
      <dgm:spPr/>
    </dgm:pt>
    <dgm:pt modelId="{7B94FEA8-57AC-4D6D-A548-C20E9FEB11AA}" type="pres">
      <dgm:prSet presAssocID="{9D3CF55F-12F6-465D-9F5B-273076262ECE}"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EE5A1D4-2F7A-4C98-86CF-EBDECC9D7A3D}" type="pres">
      <dgm:prSet presAssocID="{9D3CF55F-12F6-465D-9F5B-273076262ECE}" presName="spaceRect" presStyleCnt="0"/>
      <dgm:spPr/>
    </dgm:pt>
    <dgm:pt modelId="{E2982408-B1DC-474A-A478-02D464418785}" type="pres">
      <dgm:prSet presAssocID="{9D3CF55F-12F6-465D-9F5B-273076262ECE}" presName="textRect" presStyleLbl="revTx" presStyleIdx="1" presStyleCnt="3">
        <dgm:presLayoutVars>
          <dgm:chMax val="1"/>
          <dgm:chPref val="1"/>
        </dgm:presLayoutVars>
      </dgm:prSet>
      <dgm:spPr/>
    </dgm:pt>
    <dgm:pt modelId="{01305551-ACA6-420C-A93B-C854E55054FC}" type="pres">
      <dgm:prSet presAssocID="{03D4017C-BA63-49F8-A502-9639B717EC72}" presName="sibTrans" presStyleCnt="0"/>
      <dgm:spPr/>
    </dgm:pt>
    <dgm:pt modelId="{65AC47FD-C7DA-436F-8C12-E8940C8EC61E}" type="pres">
      <dgm:prSet presAssocID="{266A9ED0-E693-45A5-96AD-6BDBA9B60B2C}" presName="compNode" presStyleCnt="0"/>
      <dgm:spPr/>
    </dgm:pt>
    <dgm:pt modelId="{A36823D5-9C04-4930-8027-109F353B10DA}" type="pres">
      <dgm:prSet presAssocID="{266A9ED0-E693-45A5-96AD-6BDBA9B60B2C}"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all center"/>
        </a:ext>
      </dgm:extLst>
    </dgm:pt>
    <dgm:pt modelId="{452A3648-CE0D-4B6A-830B-4D751B534E20}" type="pres">
      <dgm:prSet presAssocID="{266A9ED0-E693-45A5-96AD-6BDBA9B60B2C}" presName="spaceRect" presStyleCnt="0"/>
      <dgm:spPr/>
    </dgm:pt>
    <dgm:pt modelId="{49D402A6-7FAA-4AB3-848C-FE261875C08D}" type="pres">
      <dgm:prSet presAssocID="{266A9ED0-E693-45A5-96AD-6BDBA9B60B2C}" presName="textRect" presStyleLbl="revTx" presStyleIdx="2" presStyleCnt="3">
        <dgm:presLayoutVars>
          <dgm:chMax val="1"/>
          <dgm:chPref val="1"/>
        </dgm:presLayoutVars>
      </dgm:prSet>
      <dgm:spPr/>
    </dgm:pt>
  </dgm:ptLst>
  <dgm:cxnLst>
    <dgm:cxn modelId="{C6D52E0A-824B-4552-BA1E-6A24D6932E5D}" srcId="{6B9B0431-79AA-417A-99A9-02ABADFB693F}" destId="{9D3CF55F-12F6-465D-9F5B-273076262ECE}" srcOrd="1" destOrd="0" parTransId="{51E1B231-C4C3-4194-9582-B0F7036B91DC}" sibTransId="{03D4017C-BA63-49F8-A502-9639B717EC72}"/>
    <dgm:cxn modelId="{6A5C0B17-469C-4E04-9B0E-E831593DC110}" type="presOf" srcId="{6B9B0431-79AA-417A-99A9-02ABADFB693F}" destId="{F240B95E-72FE-4812-869E-5960E6B54683}" srcOrd="0" destOrd="0" presId="urn:microsoft.com/office/officeart/2018/2/layout/IconLabelList"/>
    <dgm:cxn modelId="{D368F03F-C6D8-4EB4-B780-B07715FDD08E}" srcId="{6B9B0431-79AA-417A-99A9-02ABADFB693F}" destId="{5F55DBE4-259B-4304-B391-2A922AA6D5FC}" srcOrd="0" destOrd="0" parTransId="{C9AB781A-9D23-444D-A9C3-94E806495446}" sibTransId="{23169244-3F1E-4236-BA00-E8195E551C92}"/>
    <dgm:cxn modelId="{D6A09063-A6DC-4C67-989E-EEF9E3AEA185}" type="presOf" srcId="{9D3CF55F-12F6-465D-9F5B-273076262ECE}" destId="{E2982408-B1DC-474A-A478-02D464418785}" srcOrd="0" destOrd="0" presId="urn:microsoft.com/office/officeart/2018/2/layout/IconLabelList"/>
    <dgm:cxn modelId="{4FD97A89-4B72-47D9-BFD7-45F146FD80C4}" srcId="{6B9B0431-79AA-417A-99A9-02ABADFB693F}" destId="{266A9ED0-E693-45A5-96AD-6BDBA9B60B2C}" srcOrd="2" destOrd="0" parTransId="{0A95FD1F-8050-4434-9991-8FE3A157420E}" sibTransId="{57A7C2F6-DA04-428F-A05C-6B2B0D37A320}"/>
    <dgm:cxn modelId="{9992679D-88D3-4A91-936F-97E61F030E20}" type="presOf" srcId="{5F55DBE4-259B-4304-B391-2A922AA6D5FC}" destId="{6B573FA2-AF58-479F-B726-BBB31F58B4AA}" srcOrd="0" destOrd="0" presId="urn:microsoft.com/office/officeart/2018/2/layout/IconLabelList"/>
    <dgm:cxn modelId="{4BF314AE-FCBC-4347-A903-866738D1E507}" type="presOf" srcId="{266A9ED0-E693-45A5-96AD-6BDBA9B60B2C}" destId="{49D402A6-7FAA-4AB3-848C-FE261875C08D}" srcOrd="0" destOrd="0" presId="urn:microsoft.com/office/officeart/2018/2/layout/IconLabelList"/>
    <dgm:cxn modelId="{C2CB05CE-8E26-4BB9-BCE3-FEE7BA518ECE}" type="presParOf" srcId="{F240B95E-72FE-4812-869E-5960E6B54683}" destId="{2333148A-9A52-4424-99A0-4EE0D4C6F047}" srcOrd="0" destOrd="0" presId="urn:microsoft.com/office/officeart/2018/2/layout/IconLabelList"/>
    <dgm:cxn modelId="{5012F8DA-6629-4A6F-A2F4-916BDC226DAE}" type="presParOf" srcId="{2333148A-9A52-4424-99A0-4EE0D4C6F047}" destId="{BEE39C43-3ECA-4A09-8C32-ABD7A9A6458E}" srcOrd="0" destOrd="0" presId="urn:microsoft.com/office/officeart/2018/2/layout/IconLabelList"/>
    <dgm:cxn modelId="{AF4B9672-2B69-497F-BDEC-2B59A966FFD7}" type="presParOf" srcId="{2333148A-9A52-4424-99A0-4EE0D4C6F047}" destId="{F19AB304-7928-4032-AB9E-84D49F0314EE}" srcOrd="1" destOrd="0" presId="urn:microsoft.com/office/officeart/2018/2/layout/IconLabelList"/>
    <dgm:cxn modelId="{6AF438AE-3204-4692-BBA2-186C0D8104F9}" type="presParOf" srcId="{2333148A-9A52-4424-99A0-4EE0D4C6F047}" destId="{6B573FA2-AF58-479F-B726-BBB31F58B4AA}" srcOrd="2" destOrd="0" presId="urn:microsoft.com/office/officeart/2018/2/layout/IconLabelList"/>
    <dgm:cxn modelId="{A6572547-23B0-4673-9B7C-E6D0F5861995}" type="presParOf" srcId="{F240B95E-72FE-4812-869E-5960E6B54683}" destId="{ECF6F18A-924E-474D-9332-B18134891F29}" srcOrd="1" destOrd="0" presId="urn:microsoft.com/office/officeart/2018/2/layout/IconLabelList"/>
    <dgm:cxn modelId="{977D93DD-8B82-4BC4-AAD0-ECD7A4FE2FD7}" type="presParOf" srcId="{F240B95E-72FE-4812-869E-5960E6B54683}" destId="{7EBC8DE3-47E9-4E00-BEBD-E931557C7088}" srcOrd="2" destOrd="0" presId="urn:microsoft.com/office/officeart/2018/2/layout/IconLabelList"/>
    <dgm:cxn modelId="{9846A0DD-292B-4BE4-B100-655D3D0FEA47}" type="presParOf" srcId="{7EBC8DE3-47E9-4E00-BEBD-E931557C7088}" destId="{7B94FEA8-57AC-4D6D-A548-C20E9FEB11AA}" srcOrd="0" destOrd="0" presId="urn:microsoft.com/office/officeart/2018/2/layout/IconLabelList"/>
    <dgm:cxn modelId="{00A7F93D-BBD7-42A0-824A-1207970A5CDD}" type="presParOf" srcId="{7EBC8DE3-47E9-4E00-BEBD-E931557C7088}" destId="{5EE5A1D4-2F7A-4C98-86CF-EBDECC9D7A3D}" srcOrd="1" destOrd="0" presId="urn:microsoft.com/office/officeart/2018/2/layout/IconLabelList"/>
    <dgm:cxn modelId="{4094A8A0-2330-4555-85FF-4B0E3E9E9EB7}" type="presParOf" srcId="{7EBC8DE3-47E9-4E00-BEBD-E931557C7088}" destId="{E2982408-B1DC-474A-A478-02D464418785}" srcOrd="2" destOrd="0" presId="urn:microsoft.com/office/officeart/2018/2/layout/IconLabelList"/>
    <dgm:cxn modelId="{197476F3-3F80-4211-A8D5-E14EC9A0548A}" type="presParOf" srcId="{F240B95E-72FE-4812-869E-5960E6B54683}" destId="{01305551-ACA6-420C-A93B-C854E55054FC}" srcOrd="3" destOrd="0" presId="urn:microsoft.com/office/officeart/2018/2/layout/IconLabelList"/>
    <dgm:cxn modelId="{8724EDFB-6CF4-46AA-9682-6AFE01D69A16}" type="presParOf" srcId="{F240B95E-72FE-4812-869E-5960E6B54683}" destId="{65AC47FD-C7DA-436F-8C12-E8940C8EC61E}" srcOrd="4" destOrd="0" presId="urn:microsoft.com/office/officeart/2018/2/layout/IconLabelList"/>
    <dgm:cxn modelId="{3A7F0BAD-AA18-4BEF-99B8-44B125546436}" type="presParOf" srcId="{65AC47FD-C7DA-436F-8C12-E8940C8EC61E}" destId="{A36823D5-9C04-4930-8027-109F353B10DA}" srcOrd="0" destOrd="0" presId="urn:microsoft.com/office/officeart/2018/2/layout/IconLabelList"/>
    <dgm:cxn modelId="{0E844BDB-18F4-41DF-8808-C1CE907242CB}" type="presParOf" srcId="{65AC47FD-C7DA-436F-8C12-E8940C8EC61E}" destId="{452A3648-CE0D-4B6A-830B-4D751B534E20}" srcOrd="1" destOrd="0" presId="urn:microsoft.com/office/officeart/2018/2/layout/IconLabelList"/>
    <dgm:cxn modelId="{262D5948-755F-40D9-8E09-A84FBFC76D31}" type="presParOf" srcId="{65AC47FD-C7DA-436F-8C12-E8940C8EC61E}" destId="{49D402A6-7FAA-4AB3-848C-FE261875C08D}" srcOrd="2" destOrd="0" presId="urn:microsoft.com/office/officeart/2018/2/layout/IconLabelList"/>
  </dgm:cxnLst>
  <dgm:bg/>
  <dgm:whole>
    <a:ln w="76200">
      <a:solidFill>
        <a:srgbClr val="00AAA9"/>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4102FB-D91F-4762-B093-753F6A1E1CB4}" type="doc">
      <dgm:prSet loTypeId="urn:microsoft.com/office/officeart/2005/8/layout/matrix3" loCatId="matrix" qsTypeId="urn:microsoft.com/office/officeart/2005/8/quickstyle/simple1" qsCatId="simple" csTypeId="urn:microsoft.com/office/officeart/2005/8/colors/accent4_2" csCatId="accent4" phldr="1"/>
      <dgm:spPr/>
      <dgm:t>
        <a:bodyPr/>
        <a:lstStyle/>
        <a:p>
          <a:endParaRPr lang="en-US"/>
        </a:p>
      </dgm:t>
    </dgm:pt>
    <dgm:pt modelId="{9EC05C88-9011-4792-80EC-D42BBACC5D95}">
      <dgm:prSet/>
      <dgm:spPr/>
      <dgm:t>
        <a:bodyPr/>
        <a:lstStyle/>
        <a:p>
          <a:r>
            <a:rPr lang="en-US"/>
            <a:t>ODDS contracts with Community Developmental Disabilities Programs (CDDPs) and Support Services Brokerages to support eligibility and service planning for I/DD services.</a:t>
          </a:r>
        </a:p>
      </dgm:t>
    </dgm:pt>
    <dgm:pt modelId="{CB16F4ED-3B38-4C1F-9BAC-56D2F28C6459}" type="parTrans" cxnId="{1F769579-040A-4C66-B6BD-0779364BBA98}">
      <dgm:prSet/>
      <dgm:spPr/>
      <dgm:t>
        <a:bodyPr/>
        <a:lstStyle/>
        <a:p>
          <a:endParaRPr lang="en-US"/>
        </a:p>
      </dgm:t>
    </dgm:pt>
    <dgm:pt modelId="{06779438-8E65-4972-9FF7-461286F25701}" type="sibTrans" cxnId="{1F769579-040A-4C66-B6BD-0779364BBA98}">
      <dgm:prSet/>
      <dgm:spPr/>
      <dgm:t>
        <a:bodyPr/>
        <a:lstStyle/>
        <a:p>
          <a:endParaRPr lang="en-US"/>
        </a:p>
      </dgm:t>
    </dgm:pt>
    <dgm:pt modelId="{B5C8F9AE-8491-4096-BF1B-47C9EEA87997}">
      <dgm:prSet/>
      <dgm:spPr/>
      <dgm:t>
        <a:bodyPr/>
        <a:lstStyle/>
        <a:p>
          <a:r>
            <a:rPr lang="en-US"/>
            <a:t>Service Coordinator and Personal Agents focus on service eligibility and planning</a:t>
          </a:r>
        </a:p>
      </dgm:t>
    </dgm:pt>
    <dgm:pt modelId="{69AF2FE5-A64A-44EF-886E-490151CF322D}" type="parTrans" cxnId="{7175A416-7C3A-4057-8042-5B67D4F56C1B}">
      <dgm:prSet/>
      <dgm:spPr/>
      <dgm:t>
        <a:bodyPr/>
        <a:lstStyle/>
        <a:p>
          <a:endParaRPr lang="en-US"/>
        </a:p>
      </dgm:t>
    </dgm:pt>
    <dgm:pt modelId="{FD296C95-5C40-423C-A419-336DE5C86130}" type="sibTrans" cxnId="{7175A416-7C3A-4057-8042-5B67D4F56C1B}">
      <dgm:prSet/>
      <dgm:spPr/>
      <dgm:t>
        <a:bodyPr/>
        <a:lstStyle/>
        <a:p>
          <a:endParaRPr lang="en-US"/>
        </a:p>
      </dgm:t>
    </dgm:pt>
    <dgm:pt modelId="{F323E1C3-2808-4FA6-BE3D-257FD9B6E01D}">
      <dgm:prSet/>
      <dgm:spPr/>
      <dgm:t>
        <a:bodyPr/>
        <a:lstStyle/>
        <a:p>
          <a:r>
            <a:rPr lang="en-US"/>
            <a:t>Service eligibility and Financial eligibility are separate but coordinated</a:t>
          </a:r>
        </a:p>
      </dgm:t>
    </dgm:pt>
    <dgm:pt modelId="{91E51F22-36DB-4372-851B-BE97E9632422}" type="parTrans" cxnId="{EA69C9A5-993F-4ABD-8438-D10C726F1172}">
      <dgm:prSet/>
      <dgm:spPr/>
      <dgm:t>
        <a:bodyPr/>
        <a:lstStyle/>
        <a:p>
          <a:endParaRPr lang="en-US"/>
        </a:p>
      </dgm:t>
    </dgm:pt>
    <dgm:pt modelId="{4020F461-D9CB-4628-A670-78046BB56410}" type="sibTrans" cxnId="{EA69C9A5-993F-4ABD-8438-D10C726F1172}">
      <dgm:prSet/>
      <dgm:spPr/>
      <dgm:t>
        <a:bodyPr/>
        <a:lstStyle/>
        <a:p>
          <a:endParaRPr lang="en-US"/>
        </a:p>
      </dgm:t>
    </dgm:pt>
    <dgm:pt modelId="{EBD2E4BF-6D8D-4446-B7C6-CB5FFDDCB142}">
      <dgm:prSet/>
      <dgm:spPr/>
      <dgm:t>
        <a:bodyPr/>
        <a:lstStyle/>
        <a:p>
          <a:r>
            <a:rPr lang="en-US"/>
            <a:t>Both determinations are required before services begin</a:t>
          </a:r>
        </a:p>
      </dgm:t>
    </dgm:pt>
    <dgm:pt modelId="{A79C8678-E9F8-4B4B-94F0-6013862338CD}" type="parTrans" cxnId="{2D5BE4D3-1057-41DF-8DAA-1515D433DA3C}">
      <dgm:prSet/>
      <dgm:spPr/>
      <dgm:t>
        <a:bodyPr/>
        <a:lstStyle/>
        <a:p>
          <a:endParaRPr lang="en-US"/>
        </a:p>
      </dgm:t>
    </dgm:pt>
    <dgm:pt modelId="{E5A07FF9-9B1B-4366-8C1B-E92984922BF9}" type="sibTrans" cxnId="{2D5BE4D3-1057-41DF-8DAA-1515D433DA3C}">
      <dgm:prSet/>
      <dgm:spPr/>
      <dgm:t>
        <a:bodyPr/>
        <a:lstStyle/>
        <a:p>
          <a:endParaRPr lang="en-US"/>
        </a:p>
      </dgm:t>
    </dgm:pt>
    <dgm:pt modelId="{7B76A963-6D13-4D5C-B278-1F64AD999A54}">
      <dgm:prSet/>
      <dgm:spPr/>
      <dgm:t>
        <a:bodyPr/>
        <a:lstStyle/>
        <a:p>
          <a:r>
            <a:rPr lang="en-US"/>
            <a:t>Understanding ODDS roles improves collaboration and outcomes</a:t>
          </a:r>
        </a:p>
      </dgm:t>
    </dgm:pt>
    <dgm:pt modelId="{E7611DDC-D331-4CA4-B5B1-37BCDC97FCD1}" type="parTrans" cxnId="{8BC36DCF-26B5-4BC8-AEAC-00A97732CBAF}">
      <dgm:prSet/>
      <dgm:spPr/>
      <dgm:t>
        <a:bodyPr/>
        <a:lstStyle/>
        <a:p>
          <a:endParaRPr lang="en-US"/>
        </a:p>
      </dgm:t>
    </dgm:pt>
    <dgm:pt modelId="{21624059-FCF9-48DA-91AA-43090D40A226}" type="sibTrans" cxnId="{8BC36DCF-26B5-4BC8-AEAC-00A97732CBAF}">
      <dgm:prSet/>
      <dgm:spPr/>
      <dgm:t>
        <a:bodyPr/>
        <a:lstStyle/>
        <a:p>
          <a:endParaRPr lang="en-US"/>
        </a:p>
      </dgm:t>
    </dgm:pt>
    <dgm:pt modelId="{D9D5A6C5-D068-438B-86A1-0A696CDFC25A}" type="pres">
      <dgm:prSet presAssocID="{614102FB-D91F-4762-B093-753F6A1E1CB4}" presName="matrix" presStyleCnt="0">
        <dgm:presLayoutVars>
          <dgm:chMax val="1"/>
          <dgm:dir/>
          <dgm:resizeHandles val="exact"/>
        </dgm:presLayoutVars>
      </dgm:prSet>
      <dgm:spPr/>
    </dgm:pt>
    <dgm:pt modelId="{2462067E-D470-474A-AF58-031B54DEF498}" type="pres">
      <dgm:prSet presAssocID="{614102FB-D91F-4762-B093-753F6A1E1CB4}" presName="diamond" presStyleLbl="bgShp" presStyleIdx="0" presStyleCnt="1"/>
      <dgm:spPr/>
    </dgm:pt>
    <dgm:pt modelId="{A21B23FD-FB42-44D7-B56C-F23DDD05FD4B}" type="pres">
      <dgm:prSet presAssocID="{614102FB-D91F-4762-B093-753F6A1E1CB4}" presName="quad1" presStyleLbl="node1" presStyleIdx="0" presStyleCnt="4">
        <dgm:presLayoutVars>
          <dgm:chMax val="0"/>
          <dgm:chPref val="0"/>
          <dgm:bulletEnabled val="1"/>
        </dgm:presLayoutVars>
      </dgm:prSet>
      <dgm:spPr/>
    </dgm:pt>
    <dgm:pt modelId="{F4C66AE3-D7D3-4C5E-A8C5-E29165D17353}" type="pres">
      <dgm:prSet presAssocID="{614102FB-D91F-4762-B093-753F6A1E1CB4}" presName="quad2" presStyleLbl="node1" presStyleIdx="1" presStyleCnt="4">
        <dgm:presLayoutVars>
          <dgm:chMax val="0"/>
          <dgm:chPref val="0"/>
          <dgm:bulletEnabled val="1"/>
        </dgm:presLayoutVars>
      </dgm:prSet>
      <dgm:spPr/>
    </dgm:pt>
    <dgm:pt modelId="{38EF761D-270F-4602-A378-3102DCADCFA6}" type="pres">
      <dgm:prSet presAssocID="{614102FB-D91F-4762-B093-753F6A1E1CB4}" presName="quad3" presStyleLbl="node1" presStyleIdx="2" presStyleCnt="4">
        <dgm:presLayoutVars>
          <dgm:chMax val="0"/>
          <dgm:chPref val="0"/>
          <dgm:bulletEnabled val="1"/>
        </dgm:presLayoutVars>
      </dgm:prSet>
      <dgm:spPr/>
    </dgm:pt>
    <dgm:pt modelId="{754ED7FA-DD30-4350-9B1A-5DC374E9CF80}" type="pres">
      <dgm:prSet presAssocID="{614102FB-D91F-4762-B093-753F6A1E1CB4}" presName="quad4" presStyleLbl="node1" presStyleIdx="3" presStyleCnt="4">
        <dgm:presLayoutVars>
          <dgm:chMax val="0"/>
          <dgm:chPref val="0"/>
          <dgm:bulletEnabled val="1"/>
        </dgm:presLayoutVars>
      </dgm:prSet>
      <dgm:spPr/>
    </dgm:pt>
  </dgm:ptLst>
  <dgm:cxnLst>
    <dgm:cxn modelId="{6A57FE04-3B9F-4599-8F52-2C71B50D997E}" type="presOf" srcId="{F323E1C3-2808-4FA6-BE3D-257FD9B6E01D}" destId="{38EF761D-270F-4602-A378-3102DCADCFA6}" srcOrd="0" destOrd="0" presId="urn:microsoft.com/office/officeart/2005/8/layout/matrix3"/>
    <dgm:cxn modelId="{7175A416-7C3A-4057-8042-5B67D4F56C1B}" srcId="{614102FB-D91F-4762-B093-753F6A1E1CB4}" destId="{B5C8F9AE-8491-4096-BF1B-47C9EEA87997}" srcOrd="1" destOrd="0" parTransId="{69AF2FE5-A64A-44EF-886E-490151CF322D}" sibTransId="{FD296C95-5C40-423C-A419-336DE5C86130}"/>
    <dgm:cxn modelId="{AD65F416-B63B-4200-89B1-A0E89603D693}" type="presOf" srcId="{7B76A963-6D13-4D5C-B278-1F64AD999A54}" destId="{754ED7FA-DD30-4350-9B1A-5DC374E9CF80}" srcOrd="0" destOrd="0" presId="urn:microsoft.com/office/officeart/2005/8/layout/matrix3"/>
    <dgm:cxn modelId="{55D6214C-C164-468E-AC9F-A5D8C0BA0346}" type="presOf" srcId="{B5C8F9AE-8491-4096-BF1B-47C9EEA87997}" destId="{F4C66AE3-D7D3-4C5E-A8C5-E29165D17353}" srcOrd="0" destOrd="0" presId="urn:microsoft.com/office/officeart/2005/8/layout/matrix3"/>
    <dgm:cxn modelId="{1F769579-040A-4C66-B6BD-0779364BBA98}" srcId="{614102FB-D91F-4762-B093-753F6A1E1CB4}" destId="{9EC05C88-9011-4792-80EC-D42BBACC5D95}" srcOrd="0" destOrd="0" parTransId="{CB16F4ED-3B38-4C1F-9BAC-56D2F28C6459}" sibTransId="{06779438-8E65-4972-9FF7-461286F25701}"/>
    <dgm:cxn modelId="{B3023D85-C590-4E94-A8E6-249DB659436D}" type="presOf" srcId="{9EC05C88-9011-4792-80EC-D42BBACC5D95}" destId="{A21B23FD-FB42-44D7-B56C-F23DDD05FD4B}" srcOrd="0" destOrd="0" presId="urn:microsoft.com/office/officeart/2005/8/layout/matrix3"/>
    <dgm:cxn modelId="{EA69C9A5-993F-4ABD-8438-D10C726F1172}" srcId="{614102FB-D91F-4762-B093-753F6A1E1CB4}" destId="{F323E1C3-2808-4FA6-BE3D-257FD9B6E01D}" srcOrd="2" destOrd="0" parTransId="{91E51F22-36DB-4372-851B-BE97E9632422}" sibTransId="{4020F461-D9CB-4628-A670-78046BB56410}"/>
    <dgm:cxn modelId="{8BC36DCF-26B5-4BC8-AEAC-00A97732CBAF}" srcId="{614102FB-D91F-4762-B093-753F6A1E1CB4}" destId="{7B76A963-6D13-4D5C-B278-1F64AD999A54}" srcOrd="3" destOrd="0" parTransId="{E7611DDC-D331-4CA4-B5B1-37BCDC97FCD1}" sibTransId="{21624059-FCF9-48DA-91AA-43090D40A226}"/>
    <dgm:cxn modelId="{2D5BE4D3-1057-41DF-8DAA-1515D433DA3C}" srcId="{F323E1C3-2808-4FA6-BE3D-257FD9B6E01D}" destId="{EBD2E4BF-6D8D-4446-B7C6-CB5FFDDCB142}" srcOrd="0" destOrd="0" parTransId="{A79C8678-E9F8-4B4B-94F0-6013862338CD}" sibTransId="{E5A07FF9-9B1B-4366-8C1B-E92984922BF9}"/>
    <dgm:cxn modelId="{4704DCE6-34C3-4121-89E1-22619C574A7E}" type="presOf" srcId="{614102FB-D91F-4762-B093-753F6A1E1CB4}" destId="{D9D5A6C5-D068-438B-86A1-0A696CDFC25A}" srcOrd="0" destOrd="0" presId="urn:microsoft.com/office/officeart/2005/8/layout/matrix3"/>
    <dgm:cxn modelId="{33B0F1E7-B908-4397-9908-9580E671248C}" type="presOf" srcId="{EBD2E4BF-6D8D-4446-B7C6-CB5FFDDCB142}" destId="{38EF761D-270F-4602-A378-3102DCADCFA6}" srcOrd="0" destOrd="1" presId="urn:microsoft.com/office/officeart/2005/8/layout/matrix3"/>
    <dgm:cxn modelId="{48A4C0B1-4E06-4041-A4BC-A84D2CD860BC}" type="presParOf" srcId="{D9D5A6C5-D068-438B-86A1-0A696CDFC25A}" destId="{2462067E-D470-474A-AF58-031B54DEF498}" srcOrd="0" destOrd="0" presId="urn:microsoft.com/office/officeart/2005/8/layout/matrix3"/>
    <dgm:cxn modelId="{254B8A69-440D-4E38-A207-E166EC67D13F}" type="presParOf" srcId="{D9D5A6C5-D068-438B-86A1-0A696CDFC25A}" destId="{A21B23FD-FB42-44D7-B56C-F23DDD05FD4B}" srcOrd="1" destOrd="0" presId="urn:microsoft.com/office/officeart/2005/8/layout/matrix3"/>
    <dgm:cxn modelId="{14714900-6239-4EF3-A2EA-DE691A83A3F9}" type="presParOf" srcId="{D9D5A6C5-D068-438B-86A1-0A696CDFC25A}" destId="{F4C66AE3-D7D3-4C5E-A8C5-E29165D17353}" srcOrd="2" destOrd="0" presId="urn:microsoft.com/office/officeart/2005/8/layout/matrix3"/>
    <dgm:cxn modelId="{50E027EC-02A9-462C-823A-B23E4A03364B}" type="presParOf" srcId="{D9D5A6C5-D068-438B-86A1-0A696CDFC25A}" destId="{38EF761D-270F-4602-A378-3102DCADCFA6}" srcOrd="3" destOrd="0" presId="urn:microsoft.com/office/officeart/2005/8/layout/matrix3"/>
    <dgm:cxn modelId="{94A9EC4F-D668-430D-AD86-79AFE2E5949F}" type="presParOf" srcId="{D9D5A6C5-D068-438B-86A1-0A696CDFC25A}" destId="{754ED7FA-DD30-4350-9B1A-5DC374E9C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7B2C77-3678-49D6-9B05-20B0011E0FE2}"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7DD998EC-3095-46C1-A1A0-93E36AE769B4}">
      <dgm:prSet phldrT="[Text]" custT="1"/>
      <dgm:spPr/>
      <dgm:t>
        <a:bodyPr/>
        <a:lstStyle/>
        <a:p>
          <a:r>
            <a:rPr lang="en-US" sz="1400"/>
            <a:t>Each local area will have an identified email address to use for case coordination by May 2026</a:t>
          </a:r>
        </a:p>
      </dgm:t>
    </dgm:pt>
    <dgm:pt modelId="{7F68F3DE-F100-4DA0-BD06-03C28D38B54B}" type="parTrans" cxnId="{36C1DE6A-59A1-4636-B9FC-3FCE64C39809}">
      <dgm:prSet/>
      <dgm:spPr/>
      <dgm:t>
        <a:bodyPr/>
        <a:lstStyle/>
        <a:p>
          <a:endParaRPr lang="en-US"/>
        </a:p>
      </dgm:t>
    </dgm:pt>
    <dgm:pt modelId="{F77FEF6C-3301-4029-AA20-D43B8596A01B}" type="sibTrans" cxnId="{36C1DE6A-59A1-4636-B9FC-3FCE64C39809}">
      <dgm:prSet/>
      <dgm:spPr/>
      <dgm:t>
        <a:bodyPr/>
        <a:lstStyle/>
        <a:p>
          <a:endParaRPr lang="en-US"/>
        </a:p>
      </dgm:t>
    </dgm:pt>
    <dgm:pt modelId="{9645AC7E-7945-4BE3-8FB7-AB8C60FF662D}">
      <dgm:prSet phldrT="[Text]" custT="1"/>
      <dgm:spPr/>
      <dgm:t>
        <a:bodyPr/>
        <a:lstStyle/>
        <a:p>
          <a:r>
            <a:rPr lang="en-US" sz="1400"/>
            <a:t>If you don’t have contact information for the person’s Service Coordinator or Personal Agent, use the email address located in ZIP Matrix (eff May 2026)</a:t>
          </a:r>
        </a:p>
      </dgm:t>
    </dgm:pt>
    <dgm:pt modelId="{49EAD0D9-DE99-411E-BFCC-8F6A3566031B}" type="parTrans" cxnId="{CB796D88-49BC-48C1-BD25-01CA763862A6}">
      <dgm:prSet/>
      <dgm:spPr/>
      <dgm:t>
        <a:bodyPr/>
        <a:lstStyle/>
        <a:p>
          <a:endParaRPr lang="en-US"/>
        </a:p>
      </dgm:t>
    </dgm:pt>
    <dgm:pt modelId="{37F9FF44-357D-4A4A-B3A0-71597666A99F}" type="sibTrans" cxnId="{CB796D88-49BC-48C1-BD25-01CA763862A6}">
      <dgm:prSet/>
      <dgm:spPr/>
      <dgm:t>
        <a:bodyPr/>
        <a:lstStyle/>
        <a:p>
          <a:endParaRPr lang="en-US"/>
        </a:p>
      </dgm:t>
    </dgm:pt>
    <dgm:pt modelId="{9063ECE2-7E23-4D78-85ED-890BFF21E31E}">
      <dgm:prSet phldrT="[Text]" custT="1"/>
      <dgm:spPr/>
      <dgm:t>
        <a:bodyPr/>
        <a:lstStyle/>
        <a:p>
          <a:pPr rtl="0"/>
          <a:r>
            <a:rPr lang="en-US" sz="1400" b="1" u="sng">
              <a:hlinkClick xmlns:r="http://schemas.openxmlformats.org/officeDocument/2006/relationships" r:id="rId1">
                <a:extLst>
                  <a:ext uri="{A12FA001-AC4F-418D-AE19-62706E023703}">
                    <ahyp:hlinkClr xmlns:ahyp="http://schemas.microsoft.com/office/drawing/2018/hyperlinkcolor" val="tx"/>
                  </a:ext>
                </a:extLst>
              </a:hlinkClick>
            </a:rPr>
            <a:t>Point of Contact Toolkit</a:t>
          </a:r>
          <a:r>
            <a:rPr lang="en-US" sz="1400" b="1">
              <a:latin typeface="Aptos Display" panose="02110004020202020204"/>
            </a:rPr>
            <a:t> </a:t>
          </a:r>
          <a:r>
            <a:rPr lang="en-US" sz="1400"/>
            <a:t>includes an email template and naming conventions to ensure timely processing of emailed requests. </a:t>
          </a:r>
          <a:endParaRPr lang="en-US" sz="1400" u="sng">
            <a:hlinkClick xmlns:r="http://schemas.openxmlformats.org/officeDocument/2006/relationships" r:id="rId1"/>
          </a:endParaRPr>
        </a:p>
      </dgm:t>
    </dgm:pt>
    <dgm:pt modelId="{9FA2C1BC-DCDF-4C4B-A2DB-FE15D6C37CFB}" type="parTrans" cxnId="{26FA8EFD-4555-4708-9672-069607B54D70}">
      <dgm:prSet/>
      <dgm:spPr/>
      <dgm:t>
        <a:bodyPr/>
        <a:lstStyle/>
        <a:p>
          <a:endParaRPr lang="en-US"/>
        </a:p>
      </dgm:t>
    </dgm:pt>
    <dgm:pt modelId="{7AFEB447-8E1C-461C-B26B-EC430C271292}" type="sibTrans" cxnId="{26FA8EFD-4555-4708-9672-069607B54D70}">
      <dgm:prSet/>
      <dgm:spPr/>
      <dgm:t>
        <a:bodyPr/>
        <a:lstStyle/>
        <a:p>
          <a:endParaRPr lang="en-US"/>
        </a:p>
      </dgm:t>
    </dgm:pt>
    <dgm:pt modelId="{346F6D12-D832-4E3B-A937-C39B68A206F6}">
      <dgm:prSet phldrT="[Text]" custT="1"/>
      <dgm:spPr/>
      <dgm:t>
        <a:bodyPr/>
        <a:lstStyle/>
        <a:p>
          <a:pPr rtl="0"/>
          <a:r>
            <a:rPr lang="en-US" sz="1400"/>
            <a:t>The</a:t>
          </a:r>
          <a:r>
            <a:rPr lang="en-US" sz="1400">
              <a:latin typeface="Aptos Display" panose="02110004020202020204"/>
            </a:rPr>
            <a:t> </a:t>
          </a:r>
          <a:r>
            <a:rPr lang="en-US" sz="1400" b="1" u="sng">
              <a:hlinkClick xmlns:r="http://schemas.openxmlformats.org/officeDocument/2006/relationships" r:id="rId2">
                <a:extLst>
                  <a:ext uri="{A12FA001-AC4F-418D-AE19-62706E023703}">
                    <ahyp:hlinkClr xmlns:ahyp="http://schemas.microsoft.com/office/drawing/2018/hyperlinkcolor" val="tx"/>
                  </a:ext>
                </a:extLst>
              </a:hlinkClick>
            </a:rPr>
            <a:t>ODDS/OEP Cross-Program Terminology Guide</a:t>
          </a:r>
          <a:r>
            <a:rPr lang="en-US" sz="1400" b="1">
              <a:latin typeface="Aptos Display" panose="02110004020202020204"/>
            </a:rPr>
            <a:t> </a:t>
          </a:r>
          <a:r>
            <a:rPr lang="en-US" sz="1400"/>
            <a:t>is a tool to help connect OEP and ODDS verbiage to support clearer communication.</a:t>
          </a:r>
          <a:endParaRPr lang="en-US" sz="1400" u="sng">
            <a:hlinkClick xmlns:r="http://schemas.openxmlformats.org/officeDocument/2006/relationships" r:id="rId2"/>
          </a:endParaRPr>
        </a:p>
      </dgm:t>
    </dgm:pt>
    <dgm:pt modelId="{AA2AC65D-8B4A-44FF-860A-2E1F81657926}" type="parTrans" cxnId="{C8D7DF7C-3A20-4E38-87C7-56BD6161306C}">
      <dgm:prSet/>
      <dgm:spPr/>
      <dgm:t>
        <a:bodyPr/>
        <a:lstStyle/>
        <a:p>
          <a:endParaRPr lang="en-US"/>
        </a:p>
      </dgm:t>
    </dgm:pt>
    <dgm:pt modelId="{88CE9E92-BE3A-47AF-9342-E88F80140549}" type="sibTrans" cxnId="{C8D7DF7C-3A20-4E38-87C7-56BD6161306C}">
      <dgm:prSet/>
      <dgm:spPr/>
      <dgm:t>
        <a:bodyPr/>
        <a:lstStyle/>
        <a:p>
          <a:endParaRPr lang="en-US"/>
        </a:p>
      </dgm:t>
    </dgm:pt>
    <dgm:pt modelId="{9F04EEA0-67AA-4416-BFE0-521D95A4090B}">
      <dgm:prSet phldrT="[Text]" custT="1"/>
      <dgm:spPr/>
      <dgm:t>
        <a:bodyPr/>
        <a:lstStyle/>
        <a:p>
          <a:pPr>
            <a:buNone/>
          </a:pPr>
          <a:r>
            <a:rPr lang="en-US" sz="1200" b="0" i="0"/>
            <a:t>Information sharing between OEP, AAAs, Brokerages and CDDPs is allowed without any additional forms or permissions to coordinate benefits and services. See the </a:t>
          </a:r>
          <a:r>
            <a:rPr lang="en-US" sz="1200" b="1" i="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OEP-IM-25-014</a:t>
          </a:r>
          <a:r>
            <a:rPr lang="en-US" sz="1200" b="0" i="0"/>
            <a:t> and </a:t>
          </a:r>
          <a:r>
            <a:rPr lang="en-US" sz="1200" b="1" i="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DD-IM-26-007</a:t>
          </a:r>
          <a:r>
            <a:rPr lang="en-US" sz="1200" b="0" i="0"/>
            <a:t> for additional details and guidance.</a:t>
          </a:r>
          <a:endParaRPr lang="en-US" sz="1200" u="sng">
            <a:hlinkClick xmlns:r="http://schemas.openxmlformats.org/officeDocument/2006/relationships" r:id="rId2"/>
          </a:endParaRPr>
        </a:p>
      </dgm:t>
    </dgm:pt>
    <dgm:pt modelId="{19A21727-9172-4208-A222-0B614B9946FA}" type="parTrans" cxnId="{BDFE3AAF-04DD-4ED0-8786-D95572B0F68D}">
      <dgm:prSet/>
      <dgm:spPr/>
      <dgm:t>
        <a:bodyPr/>
        <a:lstStyle/>
        <a:p>
          <a:endParaRPr lang="en-US"/>
        </a:p>
      </dgm:t>
    </dgm:pt>
    <dgm:pt modelId="{5D8102CE-3437-41B4-AC64-DC07202CD2CA}" type="sibTrans" cxnId="{BDFE3AAF-04DD-4ED0-8786-D95572B0F68D}">
      <dgm:prSet/>
      <dgm:spPr/>
      <dgm:t>
        <a:bodyPr/>
        <a:lstStyle/>
        <a:p>
          <a:endParaRPr lang="en-US"/>
        </a:p>
      </dgm:t>
    </dgm:pt>
    <dgm:pt modelId="{090E6091-A5C4-4C33-B3F0-A4F24DB4848A}" type="pres">
      <dgm:prSet presAssocID="{637B2C77-3678-49D6-9B05-20B0011E0FE2}" presName="outerComposite" presStyleCnt="0">
        <dgm:presLayoutVars>
          <dgm:chMax val="5"/>
          <dgm:dir/>
          <dgm:resizeHandles val="exact"/>
        </dgm:presLayoutVars>
      </dgm:prSet>
      <dgm:spPr/>
    </dgm:pt>
    <dgm:pt modelId="{7B46D712-D952-4875-8798-4564A87DAC49}" type="pres">
      <dgm:prSet presAssocID="{637B2C77-3678-49D6-9B05-20B0011E0FE2}" presName="dummyMaxCanvas" presStyleCnt="0">
        <dgm:presLayoutVars/>
      </dgm:prSet>
      <dgm:spPr/>
    </dgm:pt>
    <dgm:pt modelId="{5B31569A-E639-460A-A0B4-97C08212F63B}" type="pres">
      <dgm:prSet presAssocID="{637B2C77-3678-49D6-9B05-20B0011E0FE2}" presName="FiveNodes_1" presStyleLbl="node1" presStyleIdx="0" presStyleCnt="5">
        <dgm:presLayoutVars>
          <dgm:bulletEnabled val="1"/>
        </dgm:presLayoutVars>
      </dgm:prSet>
      <dgm:spPr/>
    </dgm:pt>
    <dgm:pt modelId="{8A2F4764-07C5-4210-A011-4C55F2114120}" type="pres">
      <dgm:prSet presAssocID="{637B2C77-3678-49D6-9B05-20B0011E0FE2}" presName="FiveNodes_2" presStyleLbl="node1" presStyleIdx="1" presStyleCnt="5">
        <dgm:presLayoutVars>
          <dgm:bulletEnabled val="1"/>
        </dgm:presLayoutVars>
      </dgm:prSet>
      <dgm:spPr/>
    </dgm:pt>
    <dgm:pt modelId="{ECAA066F-4AFB-462A-9161-FBE768576682}" type="pres">
      <dgm:prSet presAssocID="{637B2C77-3678-49D6-9B05-20B0011E0FE2}" presName="FiveNodes_3" presStyleLbl="node1" presStyleIdx="2" presStyleCnt="5">
        <dgm:presLayoutVars>
          <dgm:bulletEnabled val="1"/>
        </dgm:presLayoutVars>
      </dgm:prSet>
      <dgm:spPr/>
    </dgm:pt>
    <dgm:pt modelId="{E78EE7D3-21B3-45E4-9994-51EF6EAFB2AC}" type="pres">
      <dgm:prSet presAssocID="{637B2C77-3678-49D6-9B05-20B0011E0FE2}" presName="FiveNodes_4" presStyleLbl="node1" presStyleIdx="3" presStyleCnt="5">
        <dgm:presLayoutVars>
          <dgm:bulletEnabled val="1"/>
        </dgm:presLayoutVars>
      </dgm:prSet>
      <dgm:spPr/>
    </dgm:pt>
    <dgm:pt modelId="{B0D8A06D-375E-4B0D-91B3-F2DBD250CBBF}" type="pres">
      <dgm:prSet presAssocID="{637B2C77-3678-49D6-9B05-20B0011E0FE2}" presName="FiveNodes_5" presStyleLbl="node1" presStyleIdx="4" presStyleCnt="5" custScaleY="91797" custLinFactNeighborX="0" custLinFactNeighborY="54356">
        <dgm:presLayoutVars>
          <dgm:bulletEnabled val="1"/>
        </dgm:presLayoutVars>
      </dgm:prSet>
      <dgm:spPr/>
    </dgm:pt>
    <dgm:pt modelId="{521852C9-6E57-40E6-80F6-C17BEABBCE59}" type="pres">
      <dgm:prSet presAssocID="{637B2C77-3678-49D6-9B05-20B0011E0FE2}" presName="FiveConn_1-2" presStyleLbl="fgAccFollowNode1" presStyleIdx="0" presStyleCnt="4">
        <dgm:presLayoutVars>
          <dgm:bulletEnabled val="1"/>
        </dgm:presLayoutVars>
      </dgm:prSet>
      <dgm:spPr/>
    </dgm:pt>
    <dgm:pt modelId="{E17DF451-65DC-4B82-8559-FF95A7171529}" type="pres">
      <dgm:prSet presAssocID="{637B2C77-3678-49D6-9B05-20B0011E0FE2}" presName="FiveConn_2-3" presStyleLbl="fgAccFollowNode1" presStyleIdx="1" presStyleCnt="4">
        <dgm:presLayoutVars>
          <dgm:bulletEnabled val="1"/>
        </dgm:presLayoutVars>
      </dgm:prSet>
      <dgm:spPr/>
    </dgm:pt>
    <dgm:pt modelId="{86A85C5E-A40B-49F2-823A-D2592EF6F094}" type="pres">
      <dgm:prSet presAssocID="{637B2C77-3678-49D6-9B05-20B0011E0FE2}" presName="FiveConn_3-4" presStyleLbl="fgAccFollowNode1" presStyleIdx="2" presStyleCnt="4">
        <dgm:presLayoutVars>
          <dgm:bulletEnabled val="1"/>
        </dgm:presLayoutVars>
      </dgm:prSet>
      <dgm:spPr/>
    </dgm:pt>
    <dgm:pt modelId="{5F55C38B-F05E-4441-B0F8-974D260222DE}" type="pres">
      <dgm:prSet presAssocID="{637B2C77-3678-49D6-9B05-20B0011E0FE2}" presName="FiveConn_4-5" presStyleLbl="fgAccFollowNode1" presStyleIdx="3" presStyleCnt="4">
        <dgm:presLayoutVars>
          <dgm:bulletEnabled val="1"/>
        </dgm:presLayoutVars>
      </dgm:prSet>
      <dgm:spPr/>
    </dgm:pt>
    <dgm:pt modelId="{3D8A1D25-C763-4FCE-984A-839AE343C49D}" type="pres">
      <dgm:prSet presAssocID="{637B2C77-3678-49D6-9B05-20B0011E0FE2}" presName="FiveNodes_1_text" presStyleLbl="node1" presStyleIdx="4" presStyleCnt="5">
        <dgm:presLayoutVars>
          <dgm:bulletEnabled val="1"/>
        </dgm:presLayoutVars>
      </dgm:prSet>
      <dgm:spPr/>
    </dgm:pt>
    <dgm:pt modelId="{5624DA98-1C67-4D98-BA5D-8EBDA367B614}" type="pres">
      <dgm:prSet presAssocID="{637B2C77-3678-49D6-9B05-20B0011E0FE2}" presName="FiveNodes_2_text" presStyleLbl="node1" presStyleIdx="4" presStyleCnt="5">
        <dgm:presLayoutVars>
          <dgm:bulletEnabled val="1"/>
        </dgm:presLayoutVars>
      </dgm:prSet>
      <dgm:spPr/>
    </dgm:pt>
    <dgm:pt modelId="{AF6C99DF-24CC-4701-815E-DB3548949E51}" type="pres">
      <dgm:prSet presAssocID="{637B2C77-3678-49D6-9B05-20B0011E0FE2}" presName="FiveNodes_3_text" presStyleLbl="node1" presStyleIdx="4" presStyleCnt="5">
        <dgm:presLayoutVars>
          <dgm:bulletEnabled val="1"/>
        </dgm:presLayoutVars>
      </dgm:prSet>
      <dgm:spPr/>
    </dgm:pt>
    <dgm:pt modelId="{21109200-6AF4-49E6-9FEC-5A9DD62EAB3D}" type="pres">
      <dgm:prSet presAssocID="{637B2C77-3678-49D6-9B05-20B0011E0FE2}" presName="FiveNodes_4_text" presStyleLbl="node1" presStyleIdx="4" presStyleCnt="5">
        <dgm:presLayoutVars>
          <dgm:bulletEnabled val="1"/>
        </dgm:presLayoutVars>
      </dgm:prSet>
      <dgm:spPr/>
    </dgm:pt>
    <dgm:pt modelId="{D0EB9684-C811-485B-9903-60E4B444FD90}" type="pres">
      <dgm:prSet presAssocID="{637B2C77-3678-49D6-9B05-20B0011E0FE2}" presName="FiveNodes_5_text" presStyleLbl="node1" presStyleIdx="4" presStyleCnt="5">
        <dgm:presLayoutVars>
          <dgm:bulletEnabled val="1"/>
        </dgm:presLayoutVars>
      </dgm:prSet>
      <dgm:spPr/>
    </dgm:pt>
  </dgm:ptLst>
  <dgm:cxnLst>
    <dgm:cxn modelId="{F68B6B13-29F6-44C2-97EA-C28F5475A73B}" type="presOf" srcId="{346F6D12-D832-4E3B-A937-C39B68A206F6}" destId="{21109200-6AF4-49E6-9FEC-5A9DD62EAB3D}" srcOrd="1" destOrd="0" presId="urn:microsoft.com/office/officeart/2005/8/layout/vProcess5"/>
    <dgm:cxn modelId="{DC060D2B-0E85-4D8F-9C62-E721CCE7DD23}" type="presOf" srcId="{9063ECE2-7E23-4D78-85ED-890BFF21E31E}" destId="{AF6C99DF-24CC-4701-815E-DB3548949E51}" srcOrd="1" destOrd="0" presId="urn:microsoft.com/office/officeart/2005/8/layout/vProcess5"/>
    <dgm:cxn modelId="{01E6423C-2BCC-4D65-9DC5-1729E0271285}" type="presOf" srcId="{37F9FF44-357D-4A4A-B3A0-71597666A99F}" destId="{E17DF451-65DC-4B82-8559-FF95A7171529}" srcOrd="0" destOrd="0" presId="urn:microsoft.com/office/officeart/2005/8/layout/vProcess5"/>
    <dgm:cxn modelId="{AB2EE864-B020-474A-A138-242D7462791F}" type="presOf" srcId="{7DD998EC-3095-46C1-A1A0-93E36AE769B4}" destId="{5B31569A-E639-460A-A0B4-97C08212F63B}" srcOrd="0" destOrd="0" presId="urn:microsoft.com/office/officeart/2005/8/layout/vProcess5"/>
    <dgm:cxn modelId="{36C1DE6A-59A1-4636-B9FC-3FCE64C39809}" srcId="{637B2C77-3678-49D6-9B05-20B0011E0FE2}" destId="{7DD998EC-3095-46C1-A1A0-93E36AE769B4}" srcOrd="0" destOrd="0" parTransId="{7F68F3DE-F100-4DA0-BD06-03C28D38B54B}" sibTransId="{F77FEF6C-3301-4029-AA20-D43B8596A01B}"/>
    <dgm:cxn modelId="{763BD76F-ECD5-45DD-8CD1-958F32AD3E16}" type="presOf" srcId="{9F04EEA0-67AA-4416-BFE0-521D95A4090B}" destId="{B0D8A06D-375E-4B0D-91B3-F2DBD250CBBF}" srcOrd="0" destOrd="0" presId="urn:microsoft.com/office/officeart/2005/8/layout/vProcess5"/>
    <dgm:cxn modelId="{C8D7DF7C-3A20-4E38-87C7-56BD6161306C}" srcId="{637B2C77-3678-49D6-9B05-20B0011E0FE2}" destId="{346F6D12-D832-4E3B-A937-C39B68A206F6}" srcOrd="3" destOrd="0" parTransId="{AA2AC65D-8B4A-44FF-860A-2E1F81657926}" sibTransId="{88CE9E92-BE3A-47AF-9342-E88F80140549}"/>
    <dgm:cxn modelId="{AD0E267D-EE17-4932-AAA4-2BEF64DFC26B}" type="presOf" srcId="{7DD998EC-3095-46C1-A1A0-93E36AE769B4}" destId="{3D8A1D25-C763-4FCE-984A-839AE343C49D}" srcOrd="1" destOrd="0" presId="urn:microsoft.com/office/officeart/2005/8/layout/vProcess5"/>
    <dgm:cxn modelId="{C149A084-08BC-4A7E-9C85-6AC39A623F63}" type="presOf" srcId="{9063ECE2-7E23-4D78-85ED-890BFF21E31E}" destId="{ECAA066F-4AFB-462A-9161-FBE768576682}" srcOrd="0" destOrd="0" presId="urn:microsoft.com/office/officeart/2005/8/layout/vProcess5"/>
    <dgm:cxn modelId="{00023388-70E8-473F-B751-36E5DF1BB580}" type="presOf" srcId="{F77FEF6C-3301-4029-AA20-D43B8596A01B}" destId="{521852C9-6E57-40E6-80F6-C17BEABBCE59}" srcOrd="0" destOrd="0" presId="urn:microsoft.com/office/officeart/2005/8/layout/vProcess5"/>
    <dgm:cxn modelId="{CB796D88-49BC-48C1-BD25-01CA763862A6}" srcId="{637B2C77-3678-49D6-9B05-20B0011E0FE2}" destId="{9645AC7E-7945-4BE3-8FB7-AB8C60FF662D}" srcOrd="1" destOrd="0" parTransId="{49EAD0D9-DE99-411E-BFCC-8F6A3566031B}" sibTransId="{37F9FF44-357D-4A4A-B3A0-71597666A99F}"/>
    <dgm:cxn modelId="{BDFE3AAF-04DD-4ED0-8786-D95572B0F68D}" srcId="{637B2C77-3678-49D6-9B05-20B0011E0FE2}" destId="{9F04EEA0-67AA-4416-BFE0-521D95A4090B}" srcOrd="4" destOrd="0" parTransId="{19A21727-9172-4208-A222-0B614B9946FA}" sibTransId="{5D8102CE-3437-41B4-AC64-DC07202CD2CA}"/>
    <dgm:cxn modelId="{0B38B0C6-B3AF-4E89-84E2-F8A01F004672}" type="presOf" srcId="{9645AC7E-7945-4BE3-8FB7-AB8C60FF662D}" destId="{8A2F4764-07C5-4210-A011-4C55F2114120}" srcOrd="0" destOrd="0" presId="urn:microsoft.com/office/officeart/2005/8/layout/vProcess5"/>
    <dgm:cxn modelId="{876ECACC-5CA3-4E4F-9E6F-F9639442F992}" type="presOf" srcId="{7AFEB447-8E1C-461C-B26B-EC430C271292}" destId="{86A85C5E-A40B-49F2-823A-D2592EF6F094}" srcOrd="0" destOrd="0" presId="urn:microsoft.com/office/officeart/2005/8/layout/vProcess5"/>
    <dgm:cxn modelId="{6E5948D3-4891-430C-8B8E-8B1D3292FA0E}" type="presOf" srcId="{346F6D12-D832-4E3B-A937-C39B68A206F6}" destId="{E78EE7D3-21B3-45E4-9994-51EF6EAFB2AC}" srcOrd="0" destOrd="0" presId="urn:microsoft.com/office/officeart/2005/8/layout/vProcess5"/>
    <dgm:cxn modelId="{E8BEE6D4-843F-417F-8A5E-64E7D6C658EB}" type="presOf" srcId="{9645AC7E-7945-4BE3-8FB7-AB8C60FF662D}" destId="{5624DA98-1C67-4D98-BA5D-8EBDA367B614}" srcOrd="1" destOrd="0" presId="urn:microsoft.com/office/officeart/2005/8/layout/vProcess5"/>
    <dgm:cxn modelId="{311A51DD-3EFA-4627-A325-3D00B7596C3E}" type="presOf" srcId="{637B2C77-3678-49D6-9B05-20B0011E0FE2}" destId="{090E6091-A5C4-4C33-B3F0-A4F24DB4848A}" srcOrd="0" destOrd="0" presId="urn:microsoft.com/office/officeart/2005/8/layout/vProcess5"/>
    <dgm:cxn modelId="{1214CBE9-9780-4863-8204-34EBE8358BD5}" type="presOf" srcId="{88CE9E92-BE3A-47AF-9342-E88F80140549}" destId="{5F55C38B-F05E-4441-B0F8-974D260222DE}" srcOrd="0" destOrd="0" presId="urn:microsoft.com/office/officeart/2005/8/layout/vProcess5"/>
    <dgm:cxn modelId="{5BACA5EB-DCD2-49EA-B725-EB598EC17B08}" type="presOf" srcId="{9F04EEA0-67AA-4416-BFE0-521D95A4090B}" destId="{D0EB9684-C811-485B-9903-60E4B444FD90}" srcOrd="1" destOrd="0" presId="urn:microsoft.com/office/officeart/2005/8/layout/vProcess5"/>
    <dgm:cxn modelId="{26FA8EFD-4555-4708-9672-069607B54D70}" srcId="{637B2C77-3678-49D6-9B05-20B0011E0FE2}" destId="{9063ECE2-7E23-4D78-85ED-890BFF21E31E}" srcOrd="2" destOrd="0" parTransId="{9FA2C1BC-DCDF-4C4B-A2DB-FE15D6C37CFB}" sibTransId="{7AFEB447-8E1C-461C-B26B-EC430C271292}"/>
    <dgm:cxn modelId="{B6D2AEBA-68BE-4307-AFF8-5DE27A782053}" type="presParOf" srcId="{090E6091-A5C4-4C33-B3F0-A4F24DB4848A}" destId="{7B46D712-D952-4875-8798-4564A87DAC49}" srcOrd="0" destOrd="0" presId="urn:microsoft.com/office/officeart/2005/8/layout/vProcess5"/>
    <dgm:cxn modelId="{06968027-6767-4D26-8470-79F6852ACB11}" type="presParOf" srcId="{090E6091-A5C4-4C33-B3F0-A4F24DB4848A}" destId="{5B31569A-E639-460A-A0B4-97C08212F63B}" srcOrd="1" destOrd="0" presId="urn:microsoft.com/office/officeart/2005/8/layout/vProcess5"/>
    <dgm:cxn modelId="{4CAEB7F6-9BEF-4CF1-8748-F60B4EEB89B6}" type="presParOf" srcId="{090E6091-A5C4-4C33-B3F0-A4F24DB4848A}" destId="{8A2F4764-07C5-4210-A011-4C55F2114120}" srcOrd="2" destOrd="0" presId="urn:microsoft.com/office/officeart/2005/8/layout/vProcess5"/>
    <dgm:cxn modelId="{7551B7DB-27EC-4A88-BC60-3E4D19460D69}" type="presParOf" srcId="{090E6091-A5C4-4C33-B3F0-A4F24DB4848A}" destId="{ECAA066F-4AFB-462A-9161-FBE768576682}" srcOrd="3" destOrd="0" presId="urn:microsoft.com/office/officeart/2005/8/layout/vProcess5"/>
    <dgm:cxn modelId="{F3603E1B-C9EB-4D4B-AA13-9B4E1187886F}" type="presParOf" srcId="{090E6091-A5C4-4C33-B3F0-A4F24DB4848A}" destId="{E78EE7D3-21B3-45E4-9994-51EF6EAFB2AC}" srcOrd="4" destOrd="0" presId="urn:microsoft.com/office/officeart/2005/8/layout/vProcess5"/>
    <dgm:cxn modelId="{C977D334-AF6F-423E-9E94-81B05CEC3E82}" type="presParOf" srcId="{090E6091-A5C4-4C33-B3F0-A4F24DB4848A}" destId="{B0D8A06D-375E-4B0D-91B3-F2DBD250CBBF}" srcOrd="5" destOrd="0" presId="urn:microsoft.com/office/officeart/2005/8/layout/vProcess5"/>
    <dgm:cxn modelId="{E3AC2EDB-2505-482C-944E-CF4FC3343342}" type="presParOf" srcId="{090E6091-A5C4-4C33-B3F0-A4F24DB4848A}" destId="{521852C9-6E57-40E6-80F6-C17BEABBCE59}" srcOrd="6" destOrd="0" presId="urn:microsoft.com/office/officeart/2005/8/layout/vProcess5"/>
    <dgm:cxn modelId="{AA76EBB6-DD1B-4081-B5B7-DD3A704CFA89}" type="presParOf" srcId="{090E6091-A5C4-4C33-B3F0-A4F24DB4848A}" destId="{E17DF451-65DC-4B82-8559-FF95A7171529}" srcOrd="7" destOrd="0" presId="urn:microsoft.com/office/officeart/2005/8/layout/vProcess5"/>
    <dgm:cxn modelId="{F25CC14F-0F32-4C39-BC8A-9745242B6D45}" type="presParOf" srcId="{090E6091-A5C4-4C33-B3F0-A4F24DB4848A}" destId="{86A85C5E-A40B-49F2-823A-D2592EF6F094}" srcOrd="8" destOrd="0" presId="urn:microsoft.com/office/officeart/2005/8/layout/vProcess5"/>
    <dgm:cxn modelId="{A368BAC6-B058-459B-857E-3A232340DBB2}" type="presParOf" srcId="{090E6091-A5C4-4C33-B3F0-A4F24DB4848A}" destId="{5F55C38B-F05E-4441-B0F8-974D260222DE}" srcOrd="9" destOrd="0" presId="urn:microsoft.com/office/officeart/2005/8/layout/vProcess5"/>
    <dgm:cxn modelId="{57D64584-5F9B-495C-A0CD-2A2A167D2429}" type="presParOf" srcId="{090E6091-A5C4-4C33-B3F0-A4F24DB4848A}" destId="{3D8A1D25-C763-4FCE-984A-839AE343C49D}" srcOrd="10" destOrd="0" presId="urn:microsoft.com/office/officeart/2005/8/layout/vProcess5"/>
    <dgm:cxn modelId="{8B956638-9754-44B7-8919-04864D682CE6}" type="presParOf" srcId="{090E6091-A5C4-4C33-B3F0-A4F24DB4848A}" destId="{5624DA98-1C67-4D98-BA5D-8EBDA367B614}" srcOrd="11" destOrd="0" presId="urn:microsoft.com/office/officeart/2005/8/layout/vProcess5"/>
    <dgm:cxn modelId="{FF843F54-9E7B-4959-8A6A-E7D21A3DBD66}" type="presParOf" srcId="{090E6091-A5C4-4C33-B3F0-A4F24DB4848A}" destId="{AF6C99DF-24CC-4701-815E-DB3548949E51}" srcOrd="12" destOrd="0" presId="urn:microsoft.com/office/officeart/2005/8/layout/vProcess5"/>
    <dgm:cxn modelId="{534E395B-D1F4-46BE-A3A5-172A6FB00E79}" type="presParOf" srcId="{090E6091-A5C4-4C33-B3F0-A4F24DB4848A}" destId="{21109200-6AF4-49E6-9FEC-5A9DD62EAB3D}" srcOrd="13" destOrd="0" presId="urn:microsoft.com/office/officeart/2005/8/layout/vProcess5"/>
    <dgm:cxn modelId="{4DFCB353-9932-4A69-AB68-F91E442EB648}" type="presParOf" srcId="{090E6091-A5C4-4C33-B3F0-A4F24DB4848A}" destId="{D0EB9684-C811-485B-9903-60E4B444FD9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8C1A4-E298-48CF-A129-B02E009EAEB7}">
      <dsp:nvSpPr>
        <dsp:cNvPr id="0" name=""/>
        <dsp:cNvSpPr/>
      </dsp:nvSpPr>
      <dsp:spPr>
        <a:xfrm>
          <a:off x="0" y="4603608"/>
          <a:ext cx="6201445" cy="15110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latin typeface="Noto Sans"/>
              <a:ea typeface="Noto Sans"/>
              <a:cs typeface="Noto Sans"/>
            </a:rPr>
            <a:t>Children’s In-Home Intensive Services (CIIS)</a:t>
          </a:r>
          <a:endParaRPr lang="en-US" sz="1700" b="1" kern="1200"/>
        </a:p>
      </dsp:txBody>
      <dsp:txXfrm>
        <a:off x="0" y="4603608"/>
        <a:ext cx="6201445" cy="815943"/>
      </dsp:txXfrm>
    </dsp:sp>
    <dsp:sp modelId="{F2A93E44-11B0-4F1C-AAA1-781404F08E38}">
      <dsp:nvSpPr>
        <dsp:cNvPr id="0" name=""/>
        <dsp:cNvSpPr/>
      </dsp:nvSpPr>
      <dsp:spPr>
        <a:xfrm>
          <a:off x="0" y="5389331"/>
          <a:ext cx="1550361" cy="695063"/>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Medically fragile</a:t>
          </a:r>
        </a:p>
      </dsp:txBody>
      <dsp:txXfrm>
        <a:off x="0" y="5389331"/>
        <a:ext cx="1550361" cy="695063"/>
      </dsp:txXfrm>
    </dsp:sp>
    <dsp:sp modelId="{11904C79-B3DF-48D1-95F6-2DED2171BE65}">
      <dsp:nvSpPr>
        <dsp:cNvPr id="0" name=""/>
        <dsp:cNvSpPr/>
      </dsp:nvSpPr>
      <dsp:spPr>
        <a:xfrm>
          <a:off x="1550361" y="5389331"/>
          <a:ext cx="1550361" cy="695063"/>
        </a:xfrm>
        <a:prstGeom prst="rect">
          <a:avLst/>
        </a:prstGeom>
        <a:solidFill>
          <a:schemeClr val="accent3">
            <a:tint val="40000"/>
            <a:alpha val="90000"/>
            <a:hueOff val="1824694"/>
            <a:satOff val="-4454"/>
            <a:lumOff val="-557"/>
            <a:alphaOff val="0"/>
          </a:schemeClr>
        </a:solidFill>
        <a:ln w="6350" cap="flat" cmpd="sng" algn="ctr">
          <a:solidFill>
            <a:schemeClr val="accent3">
              <a:tint val="40000"/>
              <a:alpha val="90000"/>
              <a:hueOff val="1824694"/>
              <a:satOff val="-4454"/>
              <a:lumOff val="-5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Medically involved</a:t>
          </a:r>
        </a:p>
      </dsp:txBody>
      <dsp:txXfrm>
        <a:off x="1550361" y="5389331"/>
        <a:ext cx="1550361" cy="695063"/>
      </dsp:txXfrm>
    </dsp:sp>
    <dsp:sp modelId="{86768452-E90C-4D4F-9B9D-23977A2F5BBD}">
      <dsp:nvSpPr>
        <dsp:cNvPr id="0" name=""/>
        <dsp:cNvSpPr/>
      </dsp:nvSpPr>
      <dsp:spPr>
        <a:xfrm>
          <a:off x="3100722" y="5389331"/>
          <a:ext cx="1550361" cy="695063"/>
        </a:xfrm>
        <a:prstGeom prst="rect">
          <a:avLst/>
        </a:prstGeom>
        <a:solidFill>
          <a:schemeClr val="accent3">
            <a:tint val="40000"/>
            <a:alpha val="90000"/>
            <a:hueOff val="3649389"/>
            <a:satOff val="-8908"/>
            <a:lumOff val="-1114"/>
            <a:alphaOff val="0"/>
          </a:schemeClr>
        </a:solidFill>
        <a:ln w="6350" cap="flat" cmpd="sng" algn="ctr">
          <a:solidFill>
            <a:schemeClr val="accent3">
              <a:tint val="40000"/>
              <a:alpha val="90000"/>
              <a:hueOff val="3649389"/>
              <a:satOff val="-8908"/>
              <a:lumOff val="-11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Noto Sans"/>
              <a:ea typeface="Noto Sans"/>
              <a:cs typeface="Noto Sans"/>
            </a:rPr>
            <a:t>Intensive behavior</a:t>
          </a:r>
        </a:p>
      </dsp:txBody>
      <dsp:txXfrm>
        <a:off x="3100722" y="5389331"/>
        <a:ext cx="1550361" cy="695063"/>
      </dsp:txXfrm>
    </dsp:sp>
    <dsp:sp modelId="{0235EF19-7FCF-4316-B791-C946AB41E1AF}">
      <dsp:nvSpPr>
        <dsp:cNvPr id="0" name=""/>
        <dsp:cNvSpPr/>
      </dsp:nvSpPr>
      <dsp:spPr>
        <a:xfrm>
          <a:off x="4651083" y="5389331"/>
          <a:ext cx="1550361" cy="695063"/>
        </a:xfrm>
        <a:prstGeom prst="rect">
          <a:avLst/>
        </a:prstGeom>
        <a:solidFill>
          <a:schemeClr val="accent3">
            <a:tint val="40000"/>
            <a:alpha val="90000"/>
            <a:hueOff val="5474083"/>
            <a:satOff val="-13362"/>
            <a:lumOff val="-1671"/>
            <a:alphaOff val="0"/>
          </a:schemeClr>
        </a:solidFill>
        <a:ln w="6350" cap="flat" cmpd="sng" algn="ctr">
          <a:solidFill>
            <a:schemeClr val="accent3">
              <a:tint val="40000"/>
              <a:alpha val="90000"/>
              <a:hueOff val="5474083"/>
              <a:satOff val="-13362"/>
              <a:lumOff val="-16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ODDS specialized team; not a CME</a:t>
          </a:r>
        </a:p>
      </dsp:txBody>
      <dsp:txXfrm>
        <a:off x="4651083" y="5389331"/>
        <a:ext cx="1550361" cy="695063"/>
      </dsp:txXfrm>
    </dsp:sp>
    <dsp:sp modelId="{D88EA513-5915-4D3D-BA42-7CD62F989A87}">
      <dsp:nvSpPr>
        <dsp:cNvPr id="0" name=""/>
        <dsp:cNvSpPr/>
      </dsp:nvSpPr>
      <dsp:spPr>
        <a:xfrm rot="10800000">
          <a:off x="0" y="2302344"/>
          <a:ext cx="6201445" cy="2323928"/>
        </a:xfrm>
        <a:prstGeom prst="upArrowCallout">
          <a:avLst/>
        </a:prstGeom>
        <a:gradFill rotWithShape="0">
          <a:gsLst>
            <a:gs pos="0">
              <a:schemeClr val="accent3">
                <a:hueOff val="8702454"/>
                <a:satOff val="-4642"/>
                <a:lumOff val="-13235"/>
                <a:alphaOff val="0"/>
                <a:satMod val="103000"/>
                <a:lumMod val="102000"/>
                <a:tint val="94000"/>
              </a:schemeClr>
            </a:gs>
            <a:gs pos="50000">
              <a:schemeClr val="accent3">
                <a:hueOff val="8702454"/>
                <a:satOff val="-4642"/>
                <a:lumOff val="-13235"/>
                <a:alphaOff val="0"/>
                <a:satMod val="110000"/>
                <a:lumMod val="100000"/>
                <a:shade val="100000"/>
              </a:schemeClr>
            </a:gs>
            <a:gs pos="100000">
              <a:schemeClr val="accent3">
                <a:hueOff val="8702454"/>
                <a:satOff val="-4642"/>
                <a:lumOff val="-132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latin typeface="Noto Sans"/>
              <a:ea typeface="Noto Sans"/>
              <a:cs typeface="Noto Sans"/>
            </a:rPr>
            <a:t>Support Service Brokerages</a:t>
          </a:r>
          <a:endParaRPr lang="en-US" sz="1700" b="1" kern="1200"/>
        </a:p>
      </dsp:txBody>
      <dsp:txXfrm rot="-10800000">
        <a:off x="0" y="2302344"/>
        <a:ext cx="6201445" cy="815698"/>
      </dsp:txXfrm>
    </dsp:sp>
    <dsp:sp modelId="{2784ED53-E266-418A-869F-DA40C9B44BEC}">
      <dsp:nvSpPr>
        <dsp:cNvPr id="0" name=""/>
        <dsp:cNvSpPr/>
      </dsp:nvSpPr>
      <dsp:spPr>
        <a:xfrm>
          <a:off x="3028" y="3118043"/>
          <a:ext cx="2065129" cy="694854"/>
        </a:xfrm>
        <a:prstGeom prst="rect">
          <a:avLst/>
        </a:prstGeom>
        <a:solidFill>
          <a:schemeClr val="accent3">
            <a:tint val="40000"/>
            <a:alpha val="90000"/>
            <a:hueOff val="7298778"/>
            <a:satOff val="-17816"/>
            <a:lumOff val="-2228"/>
            <a:alphaOff val="0"/>
          </a:schemeClr>
        </a:solidFill>
        <a:ln w="6350" cap="flat" cmpd="sng" algn="ctr">
          <a:solidFill>
            <a:schemeClr val="accent3">
              <a:tint val="40000"/>
              <a:alpha val="90000"/>
              <a:hueOff val="7298778"/>
              <a:satOff val="-17816"/>
              <a:lumOff val="-22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“Personal Agents”</a:t>
          </a:r>
        </a:p>
      </dsp:txBody>
      <dsp:txXfrm>
        <a:off x="3028" y="3118043"/>
        <a:ext cx="2065129" cy="694854"/>
      </dsp:txXfrm>
    </dsp:sp>
    <dsp:sp modelId="{555980CC-EA47-4464-8ADF-FB7ECCC767EE}">
      <dsp:nvSpPr>
        <dsp:cNvPr id="0" name=""/>
        <dsp:cNvSpPr/>
      </dsp:nvSpPr>
      <dsp:spPr>
        <a:xfrm>
          <a:off x="2068157" y="3118043"/>
          <a:ext cx="2065129" cy="694854"/>
        </a:xfrm>
        <a:prstGeom prst="rect">
          <a:avLst/>
        </a:prstGeom>
        <a:solidFill>
          <a:schemeClr val="accent3">
            <a:tint val="40000"/>
            <a:alpha val="90000"/>
            <a:hueOff val="9123472"/>
            <a:satOff val="-22269"/>
            <a:lumOff val="-2785"/>
            <a:alphaOff val="0"/>
          </a:schemeClr>
        </a:solidFill>
        <a:ln w="6350" cap="flat" cmpd="sng" algn="ctr">
          <a:solidFill>
            <a:schemeClr val="accent3">
              <a:tint val="40000"/>
              <a:alpha val="90000"/>
              <a:hueOff val="9123472"/>
              <a:satOff val="-22269"/>
              <a:lumOff val="-27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Adults age 18+</a:t>
          </a:r>
        </a:p>
      </dsp:txBody>
      <dsp:txXfrm>
        <a:off x="2068157" y="3118043"/>
        <a:ext cx="2065129" cy="694854"/>
      </dsp:txXfrm>
    </dsp:sp>
    <dsp:sp modelId="{E37ABB4B-60B6-46A7-9DB5-27A5DF72BEB8}">
      <dsp:nvSpPr>
        <dsp:cNvPr id="0" name=""/>
        <dsp:cNvSpPr/>
      </dsp:nvSpPr>
      <dsp:spPr>
        <a:xfrm>
          <a:off x="4133287" y="3118043"/>
          <a:ext cx="2065129" cy="694854"/>
        </a:xfrm>
        <a:prstGeom prst="rect">
          <a:avLst/>
        </a:prstGeom>
        <a:solidFill>
          <a:schemeClr val="accent3">
            <a:tint val="40000"/>
            <a:alpha val="90000"/>
            <a:hueOff val="10948166"/>
            <a:satOff val="-26723"/>
            <a:lumOff val="-3342"/>
            <a:alphaOff val="0"/>
          </a:schemeClr>
        </a:solidFill>
        <a:ln w="6350" cap="flat" cmpd="sng" algn="ctr">
          <a:solidFill>
            <a:schemeClr val="accent3">
              <a:tint val="40000"/>
              <a:alpha val="90000"/>
              <a:hueOff val="10948166"/>
              <a:satOff val="-26723"/>
              <a:lumOff val="-334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CME</a:t>
          </a:r>
        </a:p>
      </dsp:txBody>
      <dsp:txXfrm>
        <a:off x="4133287" y="3118043"/>
        <a:ext cx="2065129" cy="694854"/>
      </dsp:txXfrm>
    </dsp:sp>
    <dsp:sp modelId="{D16F3DCF-EF25-4BB7-BCF5-3EB9DDFBDF4E}">
      <dsp:nvSpPr>
        <dsp:cNvPr id="0" name=""/>
        <dsp:cNvSpPr/>
      </dsp:nvSpPr>
      <dsp:spPr>
        <a:xfrm rot="10800000">
          <a:off x="0" y="1080"/>
          <a:ext cx="6201445" cy="2323928"/>
        </a:xfrm>
        <a:prstGeom prst="upArrowCallout">
          <a:avLst/>
        </a:prstGeom>
        <a:gradFill rotWithShape="0">
          <a:gsLst>
            <a:gs pos="0">
              <a:schemeClr val="accent3">
                <a:hueOff val="17404907"/>
                <a:satOff val="-9283"/>
                <a:lumOff val="-26471"/>
                <a:alphaOff val="0"/>
                <a:satMod val="103000"/>
                <a:lumMod val="102000"/>
                <a:tint val="94000"/>
              </a:schemeClr>
            </a:gs>
            <a:gs pos="50000">
              <a:schemeClr val="accent3">
                <a:hueOff val="17404907"/>
                <a:satOff val="-9283"/>
                <a:lumOff val="-26471"/>
                <a:alphaOff val="0"/>
                <a:satMod val="110000"/>
                <a:lumMod val="100000"/>
                <a:shade val="100000"/>
              </a:schemeClr>
            </a:gs>
            <a:gs pos="100000">
              <a:schemeClr val="accent3">
                <a:hueOff val="17404907"/>
                <a:satOff val="-9283"/>
                <a:lumOff val="-2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latin typeface="Noto Sans"/>
              <a:ea typeface="Noto Sans"/>
              <a:cs typeface="Noto Sans"/>
            </a:rPr>
            <a:t>Community Developmental Disabilities Programs (CDDP)</a:t>
          </a:r>
          <a:endParaRPr lang="en-US" sz="1700" b="1" kern="1200"/>
        </a:p>
      </dsp:txBody>
      <dsp:txXfrm rot="-10800000">
        <a:off x="0" y="1080"/>
        <a:ext cx="6201445" cy="815698"/>
      </dsp:txXfrm>
    </dsp:sp>
    <dsp:sp modelId="{9B2AC25F-E3CF-451B-A95F-607A906B5689}">
      <dsp:nvSpPr>
        <dsp:cNvPr id="0" name=""/>
        <dsp:cNvSpPr/>
      </dsp:nvSpPr>
      <dsp:spPr>
        <a:xfrm>
          <a:off x="0" y="816779"/>
          <a:ext cx="1550361" cy="694854"/>
        </a:xfrm>
        <a:prstGeom prst="rect">
          <a:avLst/>
        </a:prstGeom>
        <a:solidFill>
          <a:schemeClr val="accent3">
            <a:tint val="40000"/>
            <a:alpha val="90000"/>
            <a:hueOff val="12772860"/>
            <a:satOff val="-31177"/>
            <a:lumOff val="-3899"/>
            <a:alphaOff val="0"/>
          </a:schemeClr>
        </a:solidFill>
        <a:ln w="6350" cap="flat" cmpd="sng" algn="ctr">
          <a:solidFill>
            <a:schemeClr val="accent3">
              <a:tint val="40000"/>
              <a:alpha val="90000"/>
              <a:hueOff val="12772860"/>
              <a:satOff val="-31177"/>
              <a:lumOff val="-38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“Service Coordinators”</a:t>
          </a:r>
        </a:p>
      </dsp:txBody>
      <dsp:txXfrm>
        <a:off x="0" y="816779"/>
        <a:ext cx="1550361" cy="694854"/>
      </dsp:txXfrm>
    </dsp:sp>
    <dsp:sp modelId="{ED8E9590-7F9C-4EB7-81C6-D0C5B760FBCA}">
      <dsp:nvSpPr>
        <dsp:cNvPr id="0" name=""/>
        <dsp:cNvSpPr/>
      </dsp:nvSpPr>
      <dsp:spPr>
        <a:xfrm>
          <a:off x="1550361" y="816779"/>
          <a:ext cx="1550361" cy="694854"/>
        </a:xfrm>
        <a:prstGeom prst="rect">
          <a:avLst/>
        </a:prstGeom>
        <a:solidFill>
          <a:schemeClr val="accent3">
            <a:tint val="40000"/>
            <a:alpha val="90000"/>
            <a:hueOff val="14597555"/>
            <a:satOff val="-35631"/>
            <a:lumOff val="-4456"/>
            <a:alphaOff val="0"/>
          </a:schemeClr>
        </a:solidFill>
        <a:ln w="6350" cap="flat" cmpd="sng" algn="ctr">
          <a:solidFill>
            <a:schemeClr val="accent3">
              <a:tint val="40000"/>
              <a:alpha val="90000"/>
              <a:hueOff val="14597555"/>
              <a:satOff val="-35631"/>
              <a:lumOff val="-44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Serves children and adults birth to death</a:t>
          </a:r>
        </a:p>
      </dsp:txBody>
      <dsp:txXfrm>
        <a:off x="1550361" y="816779"/>
        <a:ext cx="1550361" cy="694854"/>
      </dsp:txXfrm>
    </dsp:sp>
    <dsp:sp modelId="{DFEECE5A-4D74-4913-9DF7-D872FCDC4D95}">
      <dsp:nvSpPr>
        <dsp:cNvPr id="0" name=""/>
        <dsp:cNvSpPr/>
      </dsp:nvSpPr>
      <dsp:spPr>
        <a:xfrm>
          <a:off x="3100722" y="816779"/>
          <a:ext cx="1550361" cy="694854"/>
        </a:xfrm>
        <a:prstGeom prst="rect">
          <a:avLst/>
        </a:prstGeom>
        <a:solidFill>
          <a:schemeClr val="accent3">
            <a:tint val="40000"/>
            <a:alpha val="90000"/>
            <a:hueOff val="16422248"/>
            <a:satOff val="-40085"/>
            <a:lumOff val="-5013"/>
            <a:alphaOff val="0"/>
          </a:schemeClr>
        </a:solidFill>
        <a:ln w="6350" cap="flat" cmpd="sng" algn="ctr">
          <a:solidFill>
            <a:schemeClr val="accent3">
              <a:tint val="40000"/>
              <a:alpha val="90000"/>
              <a:hueOff val="16422248"/>
              <a:satOff val="-40085"/>
              <a:lumOff val="-50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Adults 65+ can choose APD/AAA or CDDP/brokerage</a:t>
          </a:r>
        </a:p>
      </dsp:txBody>
      <dsp:txXfrm>
        <a:off x="3100722" y="816779"/>
        <a:ext cx="1550361" cy="694854"/>
      </dsp:txXfrm>
    </dsp:sp>
    <dsp:sp modelId="{A24FF196-0D0A-42B8-A3C6-4066B21D113E}">
      <dsp:nvSpPr>
        <dsp:cNvPr id="0" name=""/>
        <dsp:cNvSpPr/>
      </dsp:nvSpPr>
      <dsp:spPr>
        <a:xfrm>
          <a:off x="4651083" y="816779"/>
          <a:ext cx="1550361" cy="694854"/>
        </a:xfrm>
        <a:prstGeom prst="rect">
          <a:avLst/>
        </a:prstGeom>
        <a:solidFill>
          <a:schemeClr val="accent3">
            <a:tint val="40000"/>
            <a:alpha val="90000"/>
            <a:hueOff val="18246943"/>
            <a:satOff val="-44539"/>
            <a:lumOff val="-5570"/>
            <a:alphaOff val="0"/>
          </a:schemeClr>
        </a:solidFill>
        <a:ln w="6350" cap="flat" cmpd="sng" algn="ctr">
          <a:solidFill>
            <a:schemeClr val="accent3">
              <a:tint val="40000"/>
              <a:alpha val="90000"/>
              <a:hueOff val="18246943"/>
              <a:satOff val="-44539"/>
              <a:lumOff val="-557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Noto Sans"/>
              <a:ea typeface="Noto Sans"/>
              <a:cs typeface="Noto Sans"/>
            </a:rPr>
            <a:t>CME</a:t>
          </a:r>
        </a:p>
      </dsp:txBody>
      <dsp:txXfrm>
        <a:off x="4651083" y="816779"/>
        <a:ext cx="1550361" cy="694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CB61-976A-42EC-A415-D5B2C5A373D0}">
      <dsp:nvSpPr>
        <dsp:cNvPr id="0" name=""/>
        <dsp:cNvSpPr/>
      </dsp:nvSpPr>
      <dsp:spPr>
        <a:xfrm>
          <a:off x="0" y="21762"/>
          <a:ext cx="8436864" cy="161924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Noto Sans"/>
              <a:ea typeface="Noto Sans"/>
              <a:cs typeface="Noto Sans"/>
            </a:rPr>
            <a:t>Community Developmental Disabilities Programs (CDDP)</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“Service Coordinators”</a:t>
          </a:r>
        </a:p>
        <a:p>
          <a:pPr marL="114300" lvl="1" indent="-114300" algn="l" defTabSz="622300" rtl="0">
            <a:lnSpc>
              <a:spcPct val="90000"/>
            </a:lnSpc>
            <a:spcBef>
              <a:spcPct val="0"/>
            </a:spcBef>
            <a:spcAft>
              <a:spcPct val="15000"/>
            </a:spcAft>
            <a:buChar char="•"/>
          </a:pPr>
          <a:r>
            <a:rPr lang="en-US" sz="1400" kern="1200">
              <a:latin typeface="Noto Sans"/>
              <a:ea typeface="Noto Sans"/>
              <a:cs typeface="Noto Sans"/>
            </a:rPr>
            <a:t>Serves children and adults birth to death</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Adults 65+ can choose APD/AAA or CDDP/brokerage</a:t>
          </a:r>
        </a:p>
      </dsp:txBody>
      <dsp:txXfrm>
        <a:off x="1849297" y="21762"/>
        <a:ext cx="6587566" cy="1619249"/>
      </dsp:txXfrm>
    </dsp:sp>
    <dsp:sp modelId="{64F1D15A-139B-46E2-BA82-25F6B8BEA740}">
      <dsp:nvSpPr>
        <dsp:cNvPr id="0" name=""/>
        <dsp:cNvSpPr/>
      </dsp:nvSpPr>
      <dsp:spPr>
        <a:xfrm>
          <a:off x="161924" y="161924"/>
          <a:ext cx="1687372" cy="12953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2222AD-AC23-49EB-B97F-E5AE771480E1}">
      <dsp:nvSpPr>
        <dsp:cNvPr id="0" name=""/>
        <dsp:cNvSpPr/>
      </dsp:nvSpPr>
      <dsp:spPr>
        <a:xfrm>
          <a:off x="0" y="1781174"/>
          <a:ext cx="8436864" cy="1619249"/>
        </a:xfrm>
        <a:prstGeom prst="roundRect">
          <a:avLst>
            <a:gd name="adj" fmla="val 10000"/>
          </a:avLst>
        </a:prstGeom>
        <a:gradFill rotWithShape="0">
          <a:gsLst>
            <a:gs pos="0">
              <a:schemeClr val="accent3">
                <a:hueOff val="8702454"/>
                <a:satOff val="-4642"/>
                <a:lumOff val="-13235"/>
                <a:alphaOff val="0"/>
                <a:lumMod val="110000"/>
                <a:satMod val="105000"/>
                <a:tint val="67000"/>
              </a:schemeClr>
            </a:gs>
            <a:gs pos="50000">
              <a:schemeClr val="accent3">
                <a:hueOff val="8702454"/>
                <a:satOff val="-4642"/>
                <a:lumOff val="-13235"/>
                <a:alphaOff val="0"/>
                <a:lumMod val="105000"/>
                <a:satMod val="103000"/>
                <a:tint val="73000"/>
              </a:schemeClr>
            </a:gs>
            <a:gs pos="100000">
              <a:schemeClr val="accent3">
                <a:hueOff val="8702454"/>
                <a:satOff val="-4642"/>
                <a:lumOff val="-132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Noto Sans"/>
              <a:ea typeface="Noto Sans"/>
              <a:cs typeface="Noto Sans"/>
            </a:rPr>
            <a:t>Support Service Brokerages</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“Personal Agents”</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Adults age 18+</a:t>
          </a:r>
        </a:p>
      </dsp:txBody>
      <dsp:txXfrm>
        <a:off x="1849297" y="1781174"/>
        <a:ext cx="6587566" cy="1619249"/>
      </dsp:txXfrm>
    </dsp:sp>
    <dsp:sp modelId="{C760E917-FAAE-44F1-AC41-26E376880368}">
      <dsp:nvSpPr>
        <dsp:cNvPr id="0" name=""/>
        <dsp:cNvSpPr/>
      </dsp:nvSpPr>
      <dsp:spPr>
        <a:xfrm>
          <a:off x="161924" y="1943099"/>
          <a:ext cx="1687372" cy="1295399"/>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111FC41-0751-42A8-8EC1-88E98EDB2712}">
      <dsp:nvSpPr>
        <dsp:cNvPr id="0" name=""/>
        <dsp:cNvSpPr/>
      </dsp:nvSpPr>
      <dsp:spPr>
        <a:xfrm>
          <a:off x="0" y="3562349"/>
          <a:ext cx="8436864" cy="1619249"/>
        </a:xfrm>
        <a:prstGeom prst="roundRect">
          <a:avLst>
            <a:gd name="adj" fmla="val 10000"/>
          </a:avLst>
        </a:prstGeom>
        <a:gradFill rotWithShape="0">
          <a:gsLst>
            <a:gs pos="0">
              <a:schemeClr val="accent3">
                <a:hueOff val="17404907"/>
                <a:satOff val="-9283"/>
                <a:lumOff val="-26471"/>
                <a:alphaOff val="0"/>
                <a:lumMod val="110000"/>
                <a:satMod val="105000"/>
                <a:tint val="67000"/>
              </a:schemeClr>
            </a:gs>
            <a:gs pos="50000">
              <a:schemeClr val="accent3">
                <a:hueOff val="17404907"/>
                <a:satOff val="-9283"/>
                <a:lumOff val="-26471"/>
                <a:alphaOff val="0"/>
                <a:lumMod val="105000"/>
                <a:satMod val="103000"/>
                <a:tint val="73000"/>
              </a:schemeClr>
            </a:gs>
            <a:gs pos="100000">
              <a:schemeClr val="accent3">
                <a:hueOff val="17404907"/>
                <a:satOff val="-9283"/>
                <a:lumOff val="-2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Noto Sans"/>
              <a:ea typeface="Noto Sans"/>
              <a:cs typeface="Noto Sans"/>
            </a:rPr>
            <a:t>Children’s In-Home Intensive Services (CIIS)</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Part of ODDS, not a CME</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Medically fragile</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Medically involved</a:t>
          </a:r>
        </a:p>
        <a:p>
          <a:pPr marL="114300" lvl="1" indent="-114300" algn="l" defTabSz="622300">
            <a:lnSpc>
              <a:spcPct val="90000"/>
            </a:lnSpc>
            <a:spcBef>
              <a:spcPct val="0"/>
            </a:spcBef>
            <a:spcAft>
              <a:spcPct val="15000"/>
            </a:spcAft>
            <a:buChar char="•"/>
          </a:pPr>
          <a:r>
            <a:rPr lang="en-US" sz="1400" kern="1200">
              <a:latin typeface="Noto Sans"/>
              <a:ea typeface="Noto Sans"/>
              <a:cs typeface="Noto Sans"/>
            </a:rPr>
            <a:t>Intensive behavior</a:t>
          </a:r>
        </a:p>
      </dsp:txBody>
      <dsp:txXfrm>
        <a:off x="1849297" y="3562349"/>
        <a:ext cx="6587566" cy="1619249"/>
      </dsp:txXfrm>
    </dsp:sp>
    <dsp:sp modelId="{0569D249-D358-4AAE-A886-9EA3B135039F}">
      <dsp:nvSpPr>
        <dsp:cNvPr id="0" name=""/>
        <dsp:cNvSpPr/>
      </dsp:nvSpPr>
      <dsp:spPr>
        <a:xfrm>
          <a:off x="161924" y="3724274"/>
          <a:ext cx="1687372" cy="129539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F9E3E-E71E-461D-B97A-A1C1896C3770}">
      <dsp:nvSpPr>
        <dsp:cNvPr id="0" name=""/>
        <dsp:cNvSpPr/>
      </dsp:nvSpPr>
      <dsp:spPr>
        <a:xfrm>
          <a:off x="0" y="2263"/>
          <a:ext cx="53974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37CA398-F28D-43E8-ADCA-07130B9E0A04}">
      <dsp:nvSpPr>
        <dsp:cNvPr id="0" name=""/>
        <dsp:cNvSpPr/>
      </dsp:nvSpPr>
      <dsp:spPr>
        <a:xfrm>
          <a:off x="0" y="2263"/>
          <a:ext cx="5397499" cy="1543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Have an intellectual or developmental disability (I/DD)</a:t>
          </a:r>
        </a:p>
      </dsp:txBody>
      <dsp:txXfrm>
        <a:off x="0" y="2263"/>
        <a:ext cx="5397499" cy="1543657"/>
      </dsp:txXfrm>
    </dsp:sp>
    <dsp:sp modelId="{D720CE35-08A8-4C27-AC37-A86CB1971DC8}">
      <dsp:nvSpPr>
        <dsp:cNvPr id="0" name=""/>
        <dsp:cNvSpPr/>
      </dsp:nvSpPr>
      <dsp:spPr>
        <a:xfrm>
          <a:off x="0" y="1545921"/>
          <a:ext cx="53974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50F90D1-AC47-4F03-9365-87DD4D8E7A57}">
      <dsp:nvSpPr>
        <dsp:cNvPr id="0" name=""/>
        <dsp:cNvSpPr/>
      </dsp:nvSpPr>
      <dsp:spPr>
        <a:xfrm>
          <a:off x="0" y="1545921"/>
          <a:ext cx="5397499" cy="1543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Oregon Needs Assessment (ONA)</a:t>
          </a:r>
        </a:p>
      </dsp:txBody>
      <dsp:txXfrm>
        <a:off x="0" y="1545921"/>
        <a:ext cx="5397499" cy="1543657"/>
      </dsp:txXfrm>
    </dsp:sp>
    <dsp:sp modelId="{AEDAC8AC-F4DE-4217-82B3-AD73447CBCD0}">
      <dsp:nvSpPr>
        <dsp:cNvPr id="0" name=""/>
        <dsp:cNvSpPr/>
      </dsp:nvSpPr>
      <dsp:spPr>
        <a:xfrm>
          <a:off x="0" y="3089578"/>
          <a:ext cx="53974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AD1A8DF-6F11-4D4E-B7CD-872C8E63CD05}">
      <dsp:nvSpPr>
        <dsp:cNvPr id="0" name=""/>
        <dsp:cNvSpPr/>
      </dsp:nvSpPr>
      <dsp:spPr>
        <a:xfrm>
          <a:off x="0" y="3089578"/>
          <a:ext cx="5397499" cy="1543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Often require an individual be eligible for OHP (MAGI or OSIPM)</a:t>
          </a:r>
        </a:p>
      </dsp:txBody>
      <dsp:txXfrm>
        <a:off x="0" y="3089578"/>
        <a:ext cx="5397499" cy="1543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9C33C-24BB-474E-A374-2ACE12C929D9}">
      <dsp:nvSpPr>
        <dsp:cNvPr id="0" name=""/>
        <dsp:cNvSpPr/>
      </dsp:nvSpPr>
      <dsp:spPr>
        <a:xfrm>
          <a:off x="1218735" y="572684"/>
          <a:ext cx="1301319" cy="130131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BC5A4-A9F1-4881-89E0-E18225B7306E}">
      <dsp:nvSpPr>
        <dsp:cNvPr id="0" name=""/>
        <dsp:cNvSpPr/>
      </dsp:nvSpPr>
      <dsp:spPr>
        <a:xfrm>
          <a:off x="423484" y="2397870"/>
          <a:ext cx="2891821" cy="1664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Updates I/DD SELG coding in DHR</a:t>
          </a:r>
          <a:br>
            <a:rPr lang="en-US" sz="2400" kern="1200"/>
          </a:br>
          <a:endParaRPr lang="en-US" sz="2400" kern="1200"/>
        </a:p>
      </dsp:txBody>
      <dsp:txXfrm>
        <a:off x="423484" y="2397870"/>
        <a:ext cx="2891821" cy="1664945"/>
      </dsp:txXfrm>
    </dsp:sp>
    <dsp:sp modelId="{B60E7E59-E671-4B2B-B752-E344086C218E}">
      <dsp:nvSpPr>
        <dsp:cNvPr id="0" name=""/>
        <dsp:cNvSpPr/>
      </dsp:nvSpPr>
      <dsp:spPr>
        <a:xfrm>
          <a:off x="4616625" y="572684"/>
          <a:ext cx="1301319" cy="130131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CA889-0A23-481D-B911-31B42B932BC4}">
      <dsp:nvSpPr>
        <dsp:cNvPr id="0" name=""/>
        <dsp:cNvSpPr/>
      </dsp:nvSpPr>
      <dsp:spPr>
        <a:xfrm>
          <a:off x="3821374" y="2397870"/>
          <a:ext cx="2891821" cy="1664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Report retroactive liability changes </a:t>
          </a:r>
        </a:p>
      </dsp:txBody>
      <dsp:txXfrm>
        <a:off x="3821374" y="2397870"/>
        <a:ext cx="2891821" cy="1664945"/>
      </dsp:txXfrm>
    </dsp:sp>
    <dsp:sp modelId="{2A698963-760A-40B6-8096-8F4B73F33D70}">
      <dsp:nvSpPr>
        <dsp:cNvPr id="0" name=""/>
        <dsp:cNvSpPr/>
      </dsp:nvSpPr>
      <dsp:spPr>
        <a:xfrm>
          <a:off x="8014515" y="572684"/>
          <a:ext cx="1301319" cy="130131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469877-DF3F-4A8D-AB37-4A57ED31FB56}">
      <dsp:nvSpPr>
        <dsp:cNvPr id="0" name=""/>
        <dsp:cNvSpPr/>
      </dsp:nvSpPr>
      <dsp:spPr>
        <a:xfrm>
          <a:off x="7219264" y="2397870"/>
          <a:ext cx="2891821" cy="1664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Email: </a:t>
          </a:r>
          <a:r>
            <a:rPr lang="en-US" sz="2400" kern="1200" dirty="0">
              <a:hlinkClick xmlns:r="http://schemas.openxmlformats.org/officeDocument/2006/relationships" r:id="rId4"/>
            </a:rPr>
            <a:t>DD-Eligibility.ENROLLMENT@odhsoha.oregon.gov</a:t>
          </a:r>
          <a:r>
            <a:rPr lang="en-US" sz="2400" kern="1200" dirty="0"/>
            <a:t>  </a:t>
          </a:r>
        </a:p>
      </dsp:txBody>
      <dsp:txXfrm>
        <a:off x="7219264" y="2397870"/>
        <a:ext cx="2891821" cy="1664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39C43-3ECA-4A09-8C32-ABD7A9A6458E}">
      <dsp:nvSpPr>
        <dsp:cNvPr id="0" name=""/>
        <dsp:cNvSpPr/>
      </dsp:nvSpPr>
      <dsp:spPr>
        <a:xfrm>
          <a:off x="711337" y="323275"/>
          <a:ext cx="1076720" cy="107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B573FA2-AF58-479F-B726-BBB31F58B4AA}">
      <dsp:nvSpPr>
        <dsp:cNvPr id="0" name=""/>
        <dsp:cNvSpPr/>
      </dsp:nvSpPr>
      <dsp:spPr>
        <a:xfrm>
          <a:off x="53341" y="1717178"/>
          <a:ext cx="23927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Complete financial eligibility in ONE</a:t>
          </a:r>
        </a:p>
      </dsp:txBody>
      <dsp:txXfrm>
        <a:off x="53341" y="1717178"/>
        <a:ext cx="2392712" cy="720000"/>
      </dsp:txXfrm>
    </dsp:sp>
    <dsp:sp modelId="{7B94FEA8-57AC-4D6D-A548-C20E9FEB11AA}">
      <dsp:nvSpPr>
        <dsp:cNvPr id="0" name=""/>
        <dsp:cNvSpPr/>
      </dsp:nvSpPr>
      <dsp:spPr>
        <a:xfrm>
          <a:off x="3522775" y="323275"/>
          <a:ext cx="1076720" cy="107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E2982408-B1DC-474A-A478-02D464418785}">
      <dsp:nvSpPr>
        <dsp:cNvPr id="0" name=""/>
        <dsp:cNvSpPr/>
      </dsp:nvSpPr>
      <dsp:spPr>
        <a:xfrm>
          <a:off x="2864779" y="1717178"/>
          <a:ext cx="2392712" cy="720000"/>
        </a:xfrm>
        <a:prstGeom prst="rect">
          <a:avLst/>
        </a:prstGeom>
        <a:noFill/>
        <a:ln w="57150">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Coordinate eligibility with CDDPs and brokerages</a:t>
          </a:r>
        </a:p>
      </dsp:txBody>
      <dsp:txXfrm>
        <a:off x="2864779" y="1717178"/>
        <a:ext cx="2392712" cy="720000"/>
      </dsp:txXfrm>
    </dsp:sp>
    <dsp:sp modelId="{A36823D5-9C04-4930-8027-109F353B10DA}">
      <dsp:nvSpPr>
        <dsp:cNvPr id="0" name=""/>
        <dsp:cNvSpPr/>
      </dsp:nvSpPr>
      <dsp:spPr>
        <a:xfrm>
          <a:off x="6334212" y="323275"/>
          <a:ext cx="1076720" cy="107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9D402A6-7FAA-4AB3-848C-FE261875C08D}">
      <dsp:nvSpPr>
        <dsp:cNvPr id="0" name=""/>
        <dsp:cNvSpPr/>
      </dsp:nvSpPr>
      <dsp:spPr>
        <a:xfrm>
          <a:off x="5676216" y="1717178"/>
          <a:ext cx="23927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LTC Service Request task</a:t>
          </a:r>
        </a:p>
      </dsp:txBody>
      <dsp:txXfrm>
        <a:off x="5676216" y="1717178"/>
        <a:ext cx="2392712"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067E-D470-474A-AF58-031B54DEF498}">
      <dsp:nvSpPr>
        <dsp:cNvPr id="0" name=""/>
        <dsp:cNvSpPr/>
      </dsp:nvSpPr>
      <dsp:spPr>
        <a:xfrm>
          <a:off x="365796" y="0"/>
          <a:ext cx="5797703" cy="5797703"/>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1B23FD-FB42-44D7-B56C-F23DDD05FD4B}">
      <dsp:nvSpPr>
        <dsp:cNvPr id="0" name=""/>
        <dsp:cNvSpPr/>
      </dsp:nvSpPr>
      <dsp:spPr>
        <a:xfrm>
          <a:off x="916578" y="550781"/>
          <a:ext cx="2261104" cy="22611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ODDS contracts with Community Developmental Disabilities Programs (CDDPs) and Support Services Brokerages to support eligibility and service planning for I/DD services.</a:t>
          </a:r>
        </a:p>
      </dsp:txBody>
      <dsp:txXfrm>
        <a:off x="1026956" y="661159"/>
        <a:ext cx="2040348" cy="2040348"/>
      </dsp:txXfrm>
    </dsp:sp>
    <dsp:sp modelId="{F4C66AE3-D7D3-4C5E-A8C5-E29165D17353}">
      <dsp:nvSpPr>
        <dsp:cNvPr id="0" name=""/>
        <dsp:cNvSpPr/>
      </dsp:nvSpPr>
      <dsp:spPr>
        <a:xfrm>
          <a:off x="3351613" y="550781"/>
          <a:ext cx="2261104" cy="22611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Service Coordinator and Personal Agents focus on service eligibility and planning</a:t>
          </a:r>
        </a:p>
      </dsp:txBody>
      <dsp:txXfrm>
        <a:off x="3461991" y="661159"/>
        <a:ext cx="2040348" cy="2040348"/>
      </dsp:txXfrm>
    </dsp:sp>
    <dsp:sp modelId="{38EF761D-270F-4602-A378-3102DCADCFA6}">
      <dsp:nvSpPr>
        <dsp:cNvPr id="0" name=""/>
        <dsp:cNvSpPr/>
      </dsp:nvSpPr>
      <dsp:spPr>
        <a:xfrm>
          <a:off x="916578" y="2985817"/>
          <a:ext cx="2261104" cy="22611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Service eligibility and Financial eligibility are separate but coordinated</a:t>
          </a:r>
        </a:p>
        <a:p>
          <a:pPr marL="57150" lvl="1" indent="-57150" algn="l" defTabSz="444500">
            <a:lnSpc>
              <a:spcPct val="90000"/>
            </a:lnSpc>
            <a:spcBef>
              <a:spcPct val="0"/>
            </a:spcBef>
            <a:spcAft>
              <a:spcPct val="15000"/>
            </a:spcAft>
            <a:buChar char="•"/>
          </a:pPr>
          <a:r>
            <a:rPr lang="en-US" sz="1000" kern="1200"/>
            <a:t>Both determinations are required before services begin</a:t>
          </a:r>
        </a:p>
      </dsp:txBody>
      <dsp:txXfrm>
        <a:off x="1026956" y="3096195"/>
        <a:ext cx="2040348" cy="2040348"/>
      </dsp:txXfrm>
    </dsp:sp>
    <dsp:sp modelId="{754ED7FA-DD30-4350-9B1A-5DC374E9CF80}">
      <dsp:nvSpPr>
        <dsp:cNvPr id="0" name=""/>
        <dsp:cNvSpPr/>
      </dsp:nvSpPr>
      <dsp:spPr>
        <a:xfrm>
          <a:off x="3351613" y="2985817"/>
          <a:ext cx="2261104" cy="22611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Understanding ODDS roles improves collaboration and outcomes</a:t>
          </a:r>
        </a:p>
      </dsp:txBody>
      <dsp:txXfrm>
        <a:off x="3461991" y="3096195"/>
        <a:ext cx="2040348" cy="2040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1569A-E639-460A-A0B4-97C08212F63B}">
      <dsp:nvSpPr>
        <dsp:cNvPr id="0" name=""/>
        <dsp:cNvSpPr/>
      </dsp:nvSpPr>
      <dsp:spPr>
        <a:xfrm>
          <a:off x="0" y="0"/>
          <a:ext cx="8285721" cy="93181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Each local area will have an identified email address to use for case coordination by May 2026</a:t>
          </a:r>
        </a:p>
      </dsp:txBody>
      <dsp:txXfrm>
        <a:off x="27292" y="27292"/>
        <a:ext cx="7171193" cy="877234"/>
      </dsp:txXfrm>
    </dsp:sp>
    <dsp:sp modelId="{8A2F4764-07C5-4210-A011-4C55F2114120}">
      <dsp:nvSpPr>
        <dsp:cNvPr id="0" name=""/>
        <dsp:cNvSpPr/>
      </dsp:nvSpPr>
      <dsp:spPr>
        <a:xfrm>
          <a:off x="618738" y="1061237"/>
          <a:ext cx="8285721" cy="93181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If you don’t have contact information for the person’s Service Coordinator or Personal Agent, use the email address located in ZIP Matrix (eff May 2026)</a:t>
          </a:r>
        </a:p>
      </dsp:txBody>
      <dsp:txXfrm>
        <a:off x="646030" y="1088529"/>
        <a:ext cx="7006716" cy="877234"/>
      </dsp:txXfrm>
    </dsp:sp>
    <dsp:sp modelId="{ECAA066F-4AFB-462A-9161-FBE768576682}">
      <dsp:nvSpPr>
        <dsp:cNvPr id="0" name=""/>
        <dsp:cNvSpPr/>
      </dsp:nvSpPr>
      <dsp:spPr>
        <a:xfrm>
          <a:off x="1237477" y="2122475"/>
          <a:ext cx="8285721" cy="93181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hlinkClick xmlns:r="http://schemas.openxmlformats.org/officeDocument/2006/relationships" r:id="rId1">
                <a:extLst>
                  <a:ext uri="{A12FA001-AC4F-418D-AE19-62706E023703}">
                    <ahyp:hlinkClr xmlns:ahyp="http://schemas.microsoft.com/office/drawing/2018/hyperlinkcolor" val="tx"/>
                  </a:ext>
                </a:extLst>
              </a:hlinkClick>
            </a:rPr>
            <a:t>Point of Contact Toolkit</a:t>
          </a:r>
          <a:r>
            <a:rPr lang="en-US" sz="1400" b="1" kern="1200">
              <a:latin typeface="Aptos Display" panose="02110004020202020204"/>
            </a:rPr>
            <a:t> </a:t>
          </a:r>
          <a:r>
            <a:rPr lang="en-US" sz="1400" kern="1200"/>
            <a:t>includes an email template and naming conventions to ensure timely processing of emailed requests. </a:t>
          </a:r>
          <a:endParaRPr lang="en-US" sz="1400" u="sng" kern="1200">
            <a:hlinkClick xmlns:r="http://schemas.openxmlformats.org/officeDocument/2006/relationships" r:id="rId1"/>
          </a:endParaRPr>
        </a:p>
      </dsp:txBody>
      <dsp:txXfrm>
        <a:off x="1264769" y="2149767"/>
        <a:ext cx="7006716" cy="877234"/>
      </dsp:txXfrm>
    </dsp:sp>
    <dsp:sp modelId="{E78EE7D3-21B3-45E4-9994-51EF6EAFB2AC}">
      <dsp:nvSpPr>
        <dsp:cNvPr id="0" name=""/>
        <dsp:cNvSpPr/>
      </dsp:nvSpPr>
      <dsp:spPr>
        <a:xfrm>
          <a:off x="1856216" y="3183712"/>
          <a:ext cx="8285721" cy="93181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a:t>
          </a:r>
          <a:r>
            <a:rPr lang="en-US" sz="1400" kern="1200">
              <a:latin typeface="Aptos Display" panose="02110004020202020204"/>
            </a:rPr>
            <a:t> </a:t>
          </a:r>
          <a:r>
            <a:rPr lang="en-US" sz="1400" b="1" u="sng" kern="1200">
              <a:hlinkClick xmlns:r="http://schemas.openxmlformats.org/officeDocument/2006/relationships" r:id="rId2">
                <a:extLst>
                  <a:ext uri="{A12FA001-AC4F-418D-AE19-62706E023703}">
                    <ahyp:hlinkClr xmlns:ahyp="http://schemas.microsoft.com/office/drawing/2018/hyperlinkcolor" val="tx"/>
                  </a:ext>
                </a:extLst>
              </a:hlinkClick>
            </a:rPr>
            <a:t>ODDS/OEP Cross-Program Terminology Guide</a:t>
          </a:r>
          <a:r>
            <a:rPr lang="en-US" sz="1400" b="1" kern="1200">
              <a:latin typeface="Aptos Display" panose="02110004020202020204"/>
            </a:rPr>
            <a:t> </a:t>
          </a:r>
          <a:r>
            <a:rPr lang="en-US" sz="1400" kern="1200"/>
            <a:t>is a tool to help connect OEP and ODDS verbiage to support clearer communication.</a:t>
          </a:r>
          <a:endParaRPr lang="en-US" sz="1400" u="sng" kern="1200">
            <a:hlinkClick xmlns:r="http://schemas.openxmlformats.org/officeDocument/2006/relationships" r:id="rId2"/>
          </a:endParaRPr>
        </a:p>
      </dsp:txBody>
      <dsp:txXfrm>
        <a:off x="1883508" y="3211004"/>
        <a:ext cx="7006716" cy="877234"/>
      </dsp:txXfrm>
    </dsp:sp>
    <dsp:sp modelId="{B0D8A06D-375E-4B0D-91B3-F2DBD250CBBF}">
      <dsp:nvSpPr>
        <dsp:cNvPr id="0" name=""/>
        <dsp:cNvSpPr/>
      </dsp:nvSpPr>
      <dsp:spPr>
        <a:xfrm>
          <a:off x="2474955" y="4321387"/>
          <a:ext cx="8285721" cy="85538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Information sharing between OEP, AAAs, Brokerages and CDDPs is allowed without any additional forms or permissions to coordinate benefits and services. See the </a:t>
          </a:r>
          <a:r>
            <a:rPr lang="en-US" sz="1200" b="1" i="0" kern="120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OEP-IM-25-014</a:t>
          </a:r>
          <a:r>
            <a:rPr lang="en-US" sz="1200" b="0" i="0" kern="1200"/>
            <a:t> and </a:t>
          </a:r>
          <a:r>
            <a:rPr lang="en-US" sz="1200" b="1" i="0" kern="120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DD-IM-26-007</a:t>
          </a:r>
          <a:r>
            <a:rPr lang="en-US" sz="1200" b="0" i="0" kern="1200"/>
            <a:t> for additional details and guidance.</a:t>
          </a:r>
          <a:endParaRPr lang="en-US" sz="1200" u="sng" kern="1200">
            <a:hlinkClick xmlns:r="http://schemas.openxmlformats.org/officeDocument/2006/relationships" r:id="rId2"/>
          </a:endParaRPr>
        </a:p>
      </dsp:txBody>
      <dsp:txXfrm>
        <a:off x="2500008" y="4346440"/>
        <a:ext cx="7011194" cy="805275"/>
      </dsp:txXfrm>
    </dsp:sp>
    <dsp:sp modelId="{521852C9-6E57-40E6-80F6-C17BEABBCE59}">
      <dsp:nvSpPr>
        <dsp:cNvPr id="0" name=""/>
        <dsp:cNvSpPr/>
      </dsp:nvSpPr>
      <dsp:spPr>
        <a:xfrm>
          <a:off x="7680039" y="680745"/>
          <a:ext cx="605681" cy="60568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816317" y="680745"/>
        <a:ext cx="333125" cy="455775"/>
      </dsp:txXfrm>
    </dsp:sp>
    <dsp:sp modelId="{E17DF451-65DC-4B82-8559-FF95A7171529}">
      <dsp:nvSpPr>
        <dsp:cNvPr id="0" name=""/>
        <dsp:cNvSpPr/>
      </dsp:nvSpPr>
      <dsp:spPr>
        <a:xfrm>
          <a:off x="8298778" y="1741982"/>
          <a:ext cx="605681" cy="60568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435056" y="1741982"/>
        <a:ext cx="333125" cy="455775"/>
      </dsp:txXfrm>
    </dsp:sp>
    <dsp:sp modelId="{86A85C5E-A40B-49F2-823A-D2592EF6F094}">
      <dsp:nvSpPr>
        <dsp:cNvPr id="0" name=""/>
        <dsp:cNvSpPr/>
      </dsp:nvSpPr>
      <dsp:spPr>
        <a:xfrm>
          <a:off x="8917517" y="2787690"/>
          <a:ext cx="605681" cy="60568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053795" y="2787690"/>
        <a:ext cx="333125" cy="455775"/>
      </dsp:txXfrm>
    </dsp:sp>
    <dsp:sp modelId="{5F55C38B-F05E-4441-B0F8-974D260222DE}">
      <dsp:nvSpPr>
        <dsp:cNvPr id="0" name=""/>
        <dsp:cNvSpPr/>
      </dsp:nvSpPr>
      <dsp:spPr>
        <a:xfrm>
          <a:off x="9536256" y="3859281"/>
          <a:ext cx="605681" cy="60568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672534" y="3859281"/>
        <a:ext cx="333125" cy="4557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92A2C8-E863-4C7E-8756-663309B1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C1401B-E5BE-9B8F-AE4D-F5FBE941BF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08F622-C312-4072-A287-F8E450AD2BD5}" type="datetimeFigureOut">
              <a:rPr lang="en-US" smtClean="0"/>
              <a:t>4/20/2026</a:t>
            </a:fld>
            <a:endParaRPr lang="en-US"/>
          </a:p>
        </p:txBody>
      </p:sp>
      <p:sp>
        <p:nvSpPr>
          <p:cNvPr id="4" name="Footer Placeholder 3">
            <a:extLst>
              <a:ext uri="{FF2B5EF4-FFF2-40B4-BE49-F238E27FC236}">
                <a16:creationId xmlns:a16="http://schemas.microsoft.com/office/drawing/2014/main" id="{1FBCE504-9E8D-9761-A27A-E2E8C7BD89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B76940-39BE-A513-4FC1-D803F20534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DA4EE4-A4FB-446C-9268-42711708A1D2}" type="slidenum">
              <a:rPr lang="en-US" smtClean="0"/>
              <a:t>‹#›</a:t>
            </a:fld>
            <a:endParaRPr lang="en-US"/>
          </a:p>
        </p:txBody>
      </p:sp>
    </p:spTree>
    <p:extLst>
      <p:ext uri="{BB962C8B-B14F-4D97-AF65-F5344CB8AC3E}">
        <p14:creationId xmlns:p14="http://schemas.microsoft.com/office/powerpoint/2010/main" val="11854748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77CDA-A108-4A9C-80FB-79F05DBA4EF1}"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99FB5-0055-4882-AE8D-A0170D1F6237}" type="slidenum">
              <a:rPr lang="en-US" smtClean="0"/>
              <a:t>‹#›</a:t>
            </a:fld>
            <a:endParaRPr lang="en-US"/>
          </a:p>
        </p:txBody>
      </p:sp>
    </p:spTree>
    <p:extLst>
      <p:ext uri="{BB962C8B-B14F-4D97-AF65-F5344CB8AC3E}">
        <p14:creationId xmlns:p14="http://schemas.microsoft.com/office/powerpoint/2010/main" val="180803372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hsoha.sharepoint.com/teams/Hub-DHS-ET/ET%20Operating%20Procedures/Forms/AllItems.aspx?id=%2Fteams%2FHub%2DDHS%2DET%2FET%20Operating%20Procedures%2FQRG%5FService%20Categories%2Epdf&amp;parent=%2Fteams%2FHub%2DDHS%2DET%2FET%20Operating%20Proced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panose="020B0502040504020204" pitchFamily="34" charset="0"/>
                <a:ea typeface="Noto Sans" panose="020B0502040504020204" pitchFamily="34" charset="0"/>
                <a:cs typeface="Noto Sans" panose="020B0502040504020204" pitchFamily="34" charset="0"/>
              </a:rPr>
              <a:t>The intended audience for this presentation is OEP/AAA Eligibility Workers, the intent is to provide a high-level overview of Intellectual and Developmental Disability services and the role that ODDS CMs play.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a:t>
            </a:fld>
            <a:endParaRPr lang="en-US"/>
          </a:p>
        </p:txBody>
      </p:sp>
      <p:sp>
        <p:nvSpPr>
          <p:cNvPr id="5" name="Footer Placeholder 4">
            <a:extLst>
              <a:ext uri="{FF2B5EF4-FFF2-40B4-BE49-F238E27FC236}">
                <a16:creationId xmlns:a16="http://schemas.microsoft.com/office/drawing/2014/main" id="{881DD59B-9FB3-EA36-419C-00F81746EE8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0640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0439-D162-65E0-43B0-512AC73AA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F019F-27C5-0DE6-BFA7-897B0F698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68BDE-EEA5-6BB6-3AA2-55521FFDD6BD}"/>
              </a:ext>
            </a:extLst>
          </p:cNvPr>
          <p:cNvSpPr>
            <a:spLocks noGrp="1"/>
          </p:cNvSpPr>
          <p:nvPr>
            <p:ph type="body" idx="1"/>
          </p:nvPr>
        </p:nvSpPr>
        <p:spPr/>
        <p:txBody>
          <a:bodyPr/>
          <a:lstStyle/>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How can you tell if someone is getting I/DD services, so you know when to notify TAU in the first place? The answer is by looking at the Service Eligibility screen, which is in the Non-Financial Information Service Eligibility screen.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Service category codes tells us what kind of medical program the person is enrolled in and what kind of services they’re receiving.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If you click on the edit pencil on the screen, the service eligibility details panel will open and there will be some more information, including the person’s care setting – which is the service setting group.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Here we can see this person has a DDC service category and RES service setting group. That means they’re getting OSIPM and I/DD services in a residential care facility.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 couple of other examples of common service categories you will see are:  DDK and FSG. DDK means the person is getting MAGI and I/DD services; FSG is used when a child is getting family support services. The </a:t>
            </a:r>
            <a:r>
              <a:rPr lang="en-US" sz="1200" b="0"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3"/>
              </a:rPr>
              <a:t>Service Categories for Eligibility Worker</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QRG does a great job of listing out the different service categories and when TAU needs notified.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a:extLst>
              <a:ext uri="{FF2B5EF4-FFF2-40B4-BE49-F238E27FC236}">
                <a16:creationId xmlns:a16="http://schemas.microsoft.com/office/drawing/2014/main" id="{3F718C49-36F8-1C03-FE4B-AFC1FC37237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95A30F25-ECD8-DDB7-8ADF-8ED2DF4665D4}"/>
              </a:ext>
            </a:extLst>
          </p:cNvPr>
          <p:cNvSpPr>
            <a:spLocks noGrp="1"/>
          </p:cNvSpPr>
          <p:nvPr>
            <p:ph type="sldNum" sz="quarter" idx="5"/>
          </p:nvPr>
        </p:nvSpPr>
        <p:spPr/>
        <p:txBody>
          <a:bodyPr/>
          <a:lstStyle/>
          <a:p>
            <a:fld id="{42B99FB5-0055-4882-AE8D-A0170D1F6237}" type="slidenum">
              <a:rPr lang="en-US" smtClean="0"/>
              <a:t>10</a:t>
            </a:fld>
            <a:endParaRPr lang="en-US"/>
          </a:p>
        </p:txBody>
      </p:sp>
    </p:spTree>
    <p:extLst>
      <p:ext uri="{BB962C8B-B14F-4D97-AF65-F5344CB8AC3E}">
        <p14:creationId xmlns:p14="http://schemas.microsoft.com/office/powerpoint/2010/main" val="16929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OHP eligibility for I/DD services is the same as it is for any other long-term services and supports program.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Only spouses who are both applying for LTC need to be on separate cases.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We can have multiple adults/children in the household receiving services on the same case.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Example: parent receiving LTC through APD and children getting I/DD services can (and should) all be on the same case.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We do not determine when ODDS services begin (e.g. the SELG start date).</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11</a:t>
            </a:fld>
            <a:endParaRPr lang="en-US"/>
          </a:p>
        </p:txBody>
      </p:sp>
    </p:spTree>
    <p:extLst>
      <p:ext uri="{BB962C8B-B14F-4D97-AF65-F5344CB8AC3E}">
        <p14:creationId xmlns:p14="http://schemas.microsoft.com/office/powerpoint/2010/main" val="249502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Just like long-term care services through APD, people receiving I/DD services may be required to pay a portion of their monthly service cost. You probably know this as the “patient liability,” “client obligation” or “pay-in” but in the world of I/DD it’s often referred to as an “offset.” It all means the same thing – it’s the amount the individual has to pay towards the cost of their care. The liability is based on the person’s income, care setting, and allowable deductions like out-of-pocket medical costs. People receiving in-home services don’t have to pay a liability, but individuals living in a residential care facility may have to. The individual is responsible for paying the liability directly to the facility every month.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ONE sends current and future month liability information to MMIS and eXPRS, which is the I/DD equivalent of Oregon ACCESS. If the liability change affects retro months, then an email need to sent to TAU so the liability can be manually updated in MMIS.  </a:t>
            </a: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12</a:t>
            </a:fld>
            <a:endParaRPr lang="en-US"/>
          </a:p>
        </p:txBody>
      </p:sp>
    </p:spTree>
    <p:extLst>
      <p:ext uri="{BB962C8B-B14F-4D97-AF65-F5344CB8AC3E}">
        <p14:creationId xmlns:p14="http://schemas.microsoft.com/office/powerpoint/2010/main" val="118683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Understanding the role of ODDS case managers helps eligibility workers provide clear expectations to families and improve cross-program coordination.</a:t>
            </a: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13</a:t>
            </a:fld>
            <a:endParaRPr lang="en-US"/>
          </a:p>
        </p:txBody>
      </p:sp>
    </p:spTree>
    <p:extLst>
      <p:ext uri="{BB962C8B-B14F-4D97-AF65-F5344CB8AC3E}">
        <p14:creationId xmlns:p14="http://schemas.microsoft.com/office/powerpoint/2010/main" val="226460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OEP and CMEs are establishing and identifying a standardized, monitored shared inbox for each local office/area, giving staff a clear and consistent way to connect across programs.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These inboxes support communication between Brokerages, CDDPs, AAA, and OEP, reducing confusion about where to send questions and get connected to the right staff member.</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All Point of Contact inboxes will be established by the beginning of May 2026. The Point of Contact Toolkit has tools and templets to support cross program communication</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An OEP CME AAA crosswalk was developed and is being absorbed into the ZIP Matrix. The crosswalk will contain the point of contact email addresses as well as identify what county, zip, or city a brokerage or CDDP serves, just like we have for APD and SSP offices. The general office information has a tentative go-live date of the end of March with the point of contact email address being added by May.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There is also the new ODDS/OEP Cross Program Terminology guide to help support those conversations.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Information sharing between OEP, AAAs, Brokerages and CDDPs is allowed without any additional forms or permissions to coordinate benefits and services. Information can be shared to the minimum necessary standard to coordinate care between partnering agencies. See the </a:t>
            </a:r>
            <a:r>
              <a:rPr lang="en-US" sz="1200" b="1"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3"/>
              </a:rPr>
              <a:t>OEP-IM-25-014</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and </a:t>
            </a:r>
            <a:r>
              <a:rPr lang="en-US" sz="1200" b="1"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4"/>
              </a:rPr>
              <a:t>DD-IM-26-007</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for additional details and guidance.</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14</a:t>
            </a:fld>
            <a:endParaRPr lang="en-US"/>
          </a:p>
        </p:txBody>
      </p:sp>
    </p:spTree>
    <p:extLst>
      <p:ext uri="{BB962C8B-B14F-4D97-AF65-F5344CB8AC3E}">
        <p14:creationId xmlns:p14="http://schemas.microsoft.com/office/powerpoint/2010/main" val="248949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15</a:t>
            </a:fld>
            <a:endParaRPr lang="en-US"/>
          </a:p>
        </p:txBody>
      </p:sp>
    </p:spTree>
    <p:extLst>
      <p:ext uri="{BB962C8B-B14F-4D97-AF65-F5344CB8AC3E}">
        <p14:creationId xmlns:p14="http://schemas.microsoft.com/office/powerpoint/2010/main" val="240436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The Office of Developmental Disabilities Services is a division of ODHS just like OEP and APD agencies. ODDS is responsible for service eligibility and service planning for individuals with an Intellectual and Developmental Disabilities diagnoses. Financial eligibility remains the responsibility of OEP and AAA eligibility workers.</a:t>
            </a:r>
          </a:p>
          <a:p>
            <a:endParaRPr lang="en-US"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panose="020B0502040504020204" pitchFamily="34" charset="0"/>
                <a:ea typeface="Noto Sans" panose="020B0502040504020204" pitchFamily="34" charset="0"/>
                <a:cs typeface="Noto Sans" panose="020B0502040504020204" pitchFamily="34" charset="0"/>
              </a:rPr>
              <a:t>ODDS contracts with governmental and non-governmental entities to provide case management services, the term for these contracted parters is Case Management Entities (CMEs). There are two classifications of CMEs; Community Developmental Disabilities Programs (CDDPs) and Brokerages.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2</a:t>
            </a:fld>
            <a:endParaRPr lang="en-US"/>
          </a:p>
        </p:txBody>
      </p:sp>
    </p:spTree>
    <p:extLst>
      <p:ext uri="{BB962C8B-B14F-4D97-AF65-F5344CB8AC3E}">
        <p14:creationId xmlns:p14="http://schemas.microsoft.com/office/powerpoint/2010/main" val="410601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latin typeface="Noto Sans" panose="020B0502040504020204" pitchFamily="34" charset="0"/>
                <a:ea typeface="Noto Sans" panose="020B0502040504020204" pitchFamily="34" charset="0"/>
                <a:cs typeface="Noto Sans" panose="020B0502040504020204" pitchFamily="34" charset="0"/>
              </a:rPr>
              <a:t>Within the Community Developmental Disabilities Programs (CDDPs), Service Coordinators provide case management services for children and adults. </a:t>
            </a:r>
          </a:p>
          <a:p>
            <a:endParaRPr lang="en-US" b="0"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a:p>
            <a:r>
              <a:rPr lang="en-US" b="0" dirty="0">
                <a:solidFill>
                  <a:srgbClr val="FF0000"/>
                </a:solidFill>
                <a:latin typeface="Noto Sans" panose="020B0502040504020204" pitchFamily="34" charset="0"/>
                <a:ea typeface="Noto Sans" panose="020B0502040504020204" pitchFamily="34" charset="0"/>
                <a:cs typeface="Noto Sans" panose="020B0502040504020204" pitchFamily="34" charset="0"/>
              </a:rPr>
              <a:t>Within the Support Services Brokerages, Personal Agents provide case management services for adults only. </a:t>
            </a:r>
          </a:p>
          <a:p>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a:p>
            <a:pPr algn="l"/>
            <a:r>
              <a:rPr lang="en-US" dirty="0">
                <a:latin typeface="Noto Sans" panose="020B0502040504020204" pitchFamily="34" charset="0"/>
                <a:ea typeface="Noto Sans" panose="020B0502040504020204" pitchFamily="34" charset="0"/>
                <a:cs typeface="Noto Sans" panose="020B0502040504020204" pitchFamily="34" charset="0"/>
              </a:rPr>
              <a:t>The Children’s Intensive In-Home Services (CIIS) team is an ODDS specialized team, which is not part of CMEs, and provides case management services for children and</a:t>
            </a:r>
            <a:r>
              <a:rPr lang="en-US" sz="1200" b="0" dirty="0">
                <a:solidFill>
                  <a:srgbClr val="002060"/>
                </a:solidFill>
                <a:latin typeface="Noto Sans" panose="020B0502040504020204" pitchFamily="34" charset="0"/>
                <a:ea typeface="Noto Sans" panose="020B0502040504020204" pitchFamily="34" charset="0"/>
                <a:cs typeface="Noto Sans" panose="020B0502040504020204" pitchFamily="34" charset="0"/>
              </a:rPr>
              <a:t> families who care for their children with significant disabilities requiring complex care needs in their homes and provides services based on the needs of the child and family.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3</a:t>
            </a:fld>
            <a:endParaRPr lang="en-US"/>
          </a:p>
        </p:txBody>
      </p:sp>
    </p:spTree>
    <p:extLst>
      <p:ext uri="{BB962C8B-B14F-4D97-AF65-F5344CB8AC3E}">
        <p14:creationId xmlns:p14="http://schemas.microsoft.com/office/powerpoint/2010/main" val="1737847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Community Developmental Disabilities Programs, or CDDPs, are often contracted with local county governments statewide to do the eligibility and service planning for I/DD services. The CDDP works with the individual to identify providers, go over medical history, and get releases of information to request medical records. While medical records are being requested, they’ll also help the person apply for Medicaid, if they haven’t already. </a:t>
            </a:r>
          </a:p>
          <a:p>
            <a:endParaRPr lang="en-US"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panose="020B0502040504020204" pitchFamily="34" charset="0"/>
                <a:ea typeface="Noto Sans" panose="020B0502040504020204" pitchFamily="34" charset="0"/>
                <a:cs typeface="Noto Sans" panose="020B0502040504020204" pitchFamily="34" charset="0"/>
              </a:rPr>
              <a:t>Brokerages are similar to CDDPs except they don’t provide services to children under age 18. Brokerages are private businesses which provide case management and service coordination to adults who are receiving I/DD services in their home or community. They do the same work as CDDPs as far as completing service eligibility determinations, helping with Medicaid applications and renewals, and completing Oregon Needs Assessments (ONA) and Individual Support Plans (ISP). Brokerage service coordinators/case managers are called “Personal Agents,” often referred to as PAs. Personal agents develop ISPs, connect the person to community resources, and maintain regular contact with the person to make sure the service plan is meeting their needs and goals, making adjustments as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oto Sans" panose="020B0502040504020204" pitchFamily="34" charset="0"/>
              <a:ea typeface="Noto Sans" panose="020B0502040504020204" pitchFamily="34" charset="0"/>
              <a:cs typeface="Noto Sans" panose="020B0502040504020204" pitchFamily="34" charset="0"/>
            </a:endParaRPr>
          </a:p>
          <a:p>
            <a:pPr algn="l"/>
            <a:r>
              <a:rPr lang="en-US" dirty="0">
                <a:latin typeface="Noto Sans" panose="020B0502040504020204" pitchFamily="34" charset="0"/>
                <a:ea typeface="Noto Sans" panose="020B0502040504020204" pitchFamily="34" charset="0"/>
                <a:cs typeface="Noto Sans" panose="020B0502040504020204" pitchFamily="34" charset="0"/>
              </a:rPr>
              <a:t>Children’s In-Home Intensive Services or CIIS offers f</a:t>
            </a:r>
            <a:r>
              <a:rPr lang="en-US" sz="1200" b="0" dirty="0">
                <a:solidFill>
                  <a:srgbClr val="002060"/>
                </a:solidFill>
                <a:latin typeface="Noto Sans" panose="020B0502040504020204" pitchFamily="34" charset="0"/>
                <a:ea typeface="Noto Sans" panose="020B0502040504020204" pitchFamily="34" charset="0"/>
                <a:cs typeface="Noto Sans" panose="020B0502040504020204" pitchFamily="34" charset="0"/>
              </a:rPr>
              <a:t>lexible, family-centered and culturally sensitive case management services. CIIS assists families who care for their children with significant disabilities requiring complex care needs in their homes and provides services based on the needs of the child and family. </a:t>
            </a:r>
          </a:p>
          <a:p>
            <a:pPr algn="l"/>
            <a:endParaRPr lang="en-US" sz="1800" b="0" i="0" u="none" strike="noStrike" baseline="0" dirty="0">
              <a:solidFill>
                <a:srgbClr val="000000"/>
              </a:solidFill>
              <a:latin typeface="HelveticaNeueLT Std Cn"/>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4</a:t>
            </a:fld>
            <a:endParaRPr lang="en-US"/>
          </a:p>
        </p:txBody>
      </p:sp>
    </p:spTree>
    <p:extLst>
      <p:ext uri="{BB962C8B-B14F-4D97-AF65-F5344CB8AC3E}">
        <p14:creationId xmlns:p14="http://schemas.microsoft.com/office/powerpoint/2010/main" val="63288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oto Sans" panose="020B0502040504020204" pitchFamily="34" charset="0"/>
                <a:ea typeface="Noto Sans" panose="020B0502040504020204" pitchFamily="34" charset="0"/>
                <a:cs typeface="Noto Sans" panose="020B0502040504020204" pitchFamily="34" charset="0"/>
              </a:rPr>
              <a:t>The first thing they need is an intellectual or developmental disability diagnosis that meets ODDS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oto Sans" panose="020B0502040504020204" pitchFamily="34" charset="0"/>
                <a:ea typeface="Noto Sans" panose="020B0502040504020204" pitchFamily="34" charset="0"/>
                <a:cs typeface="Noto Sans" panose="020B0502040504020204" pitchFamily="34" charset="0"/>
              </a:rPr>
              <a:t>They need to be assessed using the Oregon Needs Assessment, or ONA. An ONA is used to identify the kind of support the person needs. It also identifies potential risks that need to be addressed in their individual support plan, any exceptional needs they may have, and service payment rates.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oto Sans" panose="020B0502040504020204" pitchFamily="34" charset="0"/>
                <a:ea typeface="Noto Sans" panose="020B0502040504020204" pitchFamily="34" charset="0"/>
                <a:cs typeface="Noto Sans" panose="020B0502040504020204" pitchFamily="34" charset="0"/>
              </a:rPr>
              <a:t>An ONA assessment is equivalent to a CA/PS assessment used by APD/AAA case managers to determine service eligibility.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oto Sans" panose="020B0502040504020204" pitchFamily="34" charset="0"/>
                <a:ea typeface="Noto Sans" panose="020B0502040504020204" pitchFamily="34" charset="0"/>
                <a:cs typeface="Noto Sans" panose="020B0502040504020204" pitchFamily="34" charset="0"/>
              </a:rPr>
              <a:t>Although most of the I/DD service types we see have a medical requirement; meaning the person needs to be eligible for OHP because that’s what helps pay for their services. There are also several General Fund service types that can be standalone.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5</a:t>
            </a:fld>
            <a:endParaRPr lang="en-US"/>
          </a:p>
        </p:txBody>
      </p:sp>
    </p:spTree>
    <p:extLst>
      <p:ext uri="{BB962C8B-B14F-4D97-AF65-F5344CB8AC3E}">
        <p14:creationId xmlns:p14="http://schemas.microsoft.com/office/powerpoint/2010/main" val="586448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Separate from the ONA, everyone has a person-centered Individual Support Plan (ISP) as a part of their intellectual and developmental disabilities (I/DD) service plan. An ISP helps each person experiencing I/DD live the life they want. The I/DD service coordinator or personal agent updates the ISP at least yearly or as needed if the person’s physical or emotional support needs change throughout the year. It includes things like important people in their life, goals, what kind of services they want and who they want to provide them.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One of the main things that I/DD services provides is help with activities of daily living (ADLs) and instrumental activities of daily living, or IADLs. Activities of daily living (ADLs) are things like help moving around their home, getting up and down from furniture, using the bathroom, eating, bathing, personal hygiene, dressing and grooming, and providing cognitive and behavioral supports. Instrumental activities of daily living (IADLs) are things like medication management, cleaning the house, laundry, cooking, shopping, and support with transportation. I/DD services can also include supports with communication and social skills.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6</a:t>
            </a:fld>
            <a:endParaRPr lang="en-US"/>
          </a:p>
        </p:txBody>
      </p:sp>
    </p:spTree>
    <p:extLst>
      <p:ext uri="{BB962C8B-B14F-4D97-AF65-F5344CB8AC3E}">
        <p14:creationId xmlns:p14="http://schemas.microsoft.com/office/powerpoint/2010/main" val="384400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CDDPs and brokerages work with different age groups, and age can also help determine whether an adult gets their services through ODDS or APD.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Children and adults under age 65 get their services through ODDS, but sometimes APD/AAA services can be opened for under 65 adults while I/DD eligibility is determined. APD is the only payor for a nursing facility, so if a person (including children) receiving I/DD services needs a nursing facility payment, the CME will coordinate with the local APD/AAA case manager. As long as the person already has OHP, there’s nothing for you as eligibility workers to do when that happens, but it’s something to be aware of.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Individuals over age 65 can choose to be served by the APD/AAA office or ODDS, as long as they meet the eligibility requirements for both programs. It is important to note, </a:t>
            </a:r>
            <a:r>
              <a:rPr lang="en-US" sz="1200" b="0" i="0" u="non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they </a:t>
            </a:r>
            <a:r>
              <a:rPr lang="en-US" sz="1200" b="0" i="1" u="non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cannot</a:t>
            </a:r>
            <a:r>
              <a:rPr lang="en-US" sz="1200" b="0" i="0" u="non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receive services under both programs at the same time</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But they </a:t>
            </a:r>
            <a:r>
              <a:rPr lang="en-US" sz="1200" b="0" i="1"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can</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transition between the two. For example, it’s fairly common for someone receiving I/DD services living in a residential care facility to turn 65 and transfer to APD services, rather than disrupting their living situation and asking the person to move to a new facility, APD will become the payor so they can stay where they live.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Children under the age of 18 without a CIIS qualifier are served by CDDPs. The intent of CIIS is to provide individualized supports and services to ensure health and safety in the family home and prevent out of home placement. CIIS has three specialized programs that supplement the services that are available through the State Medicaid Plan and other federal, state and local programs, as well as the natural supports that families and communities provide.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Medically fragile: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Medically Fragile Program serves children who have extremely intense medical and nursing needs, are generally dependent on specialized medical technology to survive and require a hospital level of care. Their providers are usually registered nurses (RN) or overseen by RNs to ensure safety.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Medically involved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Medically Involved Program serves children who require moderate to full support with all of their routines and daily activities such as grooming, bathing, dressing, elimination and mobility supports. This can include children requiring specialized medical intervention such as respiratory treatment, tube feeding or seizures.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Intensive behavior:</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Intensive Behavior Program serves children who demonstrate challenging behaviors, such as aggression, self-injury, elopement and sleep disturbances, which require constant adjustments to their environment and routines to maintain safety in their home.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7</a:t>
            </a:fld>
            <a:endParaRPr lang="en-US"/>
          </a:p>
        </p:txBody>
      </p:sp>
    </p:spTree>
    <p:extLst>
      <p:ext uri="{BB962C8B-B14F-4D97-AF65-F5344CB8AC3E}">
        <p14:creationId xmlns:p14="http://schemas.microsoft.com/office/powerpoint/2010/main" val="2571937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 general, people receiving I/DD services can choose between in-home or residential services, and there are several options available under those two umbrellas.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People who choose in-home services live in their own home. They can choose to work with a Personal Support Worker, or PSW, who is employed by the person experiencing I/DD and is paid by ODDS, very similar to homecare workers in the consumer-employer program with APD. They can also choose to work with Direct Support Professionals, or DSPs, who are employed by privately owned agencies. ODDS contracts with the agencies to provide Medicaid services.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Residential care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Residential care consists of group homes, host homes, foster care, and supported living homes in​ local communities which provide 24-hour supports and supervision. Group homes for children have 24-hour awake staffing; some homes for adults are staffed on site 24/7 and some are not – it depends on the needs of the group. Services are planned, delivered and supervised within a framework of maintaining and improving health and safety while working to increase independence and self-confidence. Residential providers support people in interactions with their peers, developing skills like cooking, shopping, and cleaning, education, and transitioning to adulthood.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Host homes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next option are host homes, they are similar to foster homes in that the child lives in a single-family home with a family that is not their own. The children served usually have intensive behavioral support needs that require more structure and support than what may be available in their family home. Most host homes will only serve 1-2 children at a time.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Foster Care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There is also foster care for children with developmental disabilities which provides 24 hours of support and services in a family home, but not in the home of the parent or guardian. Certified and trained foster families help children with their activities of daily living, providing supervision and guidance in a nurturing setting to maintain the child's health and safety while working to increase levels of self confidence and independence. Foster providers support children in their school programs, in community activities, in adult transition planning and when it is a part of the child's individual plan, and maintaining connection with the child's family. It’s important to note that foster care placement can be voluntary and does not always mean the child is under Child Welfare guardianship.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8</a:t>
            </a:fld>
            <a:endParaRPr lang="en-US"/>
          </a:p>
        </p:txBody>
      </p:sp>
    </p:spTree>
    <p:extLst>
      <p:ext uri="{BB962C8B-B14F-4D97-AF65-F5344CB8AC3E}">
        <p14:creationId xmlns:p14="http://schemas.microsoft.com/office/powerpoint/2010/main" val="48668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TAU is responsible for updating the service record (SELG) in DHR for individuals receiving I/DD services, entering the patient liability (or offset) into eXPRS, and overall coordinating the flow of information necessary to determine and maintain DD eligibility. They receive plan of care forms from CDDPs and Brokerages, coordinate Level of Care determinations with Service Coordinators, and oversee communications with APD|AAA local offices to ensure the correct medical TOAs have been authorized to match I/DD service categories.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TAU needs to be notified when a change in ONE results in a retroactive patient liability change so that the liability amount can be updated in MMIS.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9</a:t>
            </a:fld>
            <a:endParaRPr lang="en-US"/>
          </a:p>
        </p:txBody>
      </p:sp>
    </p:spTree>
    <p:extLst>
      <p:ext uri="{BB962C8B-B14F-4D97-AF65-F5344CB8AC3E}">
        <p14:creationId xmlns:p14="http://schemas.microsoft.com/office/powerpoint/2010/main" val="3948355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6FD5649-EFD0-4143-B2F7-F53BD0B94110}"/>
              </a:ext>
            </a:extLst>
          </p:cNvPr>
          <p:cNvSpPr>
            <a:spLocks noGrp="1" noRot="1" noMove="1" noResize="1" noEditPoints="1" noAdjustHandles="1" noChangeArrowheads="1" noChangeShapeType="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2">
            <a:extLst>
              <a:ext uri="{FF2B5EF4-FFF2-40B4-BE49-F238E27FC236}">
                <a16:creationId xmlns:a16="http://schemas.microsoft.com/office/drawing/2014/main" id="{FE8B8164-E8E6-F0B4-11BF-01E90F52D5A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41" name="Title 40">
            <a:extLst>
              <a:ext uri="{FF2B5EF4-FFF2-40B4-BE49-F238E27FC236}">
                <a16:creationId xmlns:a16="http://schemas.microsoft.com/office/drawing/2014/main" id="{B9CD8308-006E-8CE1-A651-59FA2599A84E}"/>
              </a:ext>
            </a:extLst>
          </p:cNvPr>
          <p:cNvSpPr>
            <a:spLocks noGrp="1"/>
          </p:cNvSpPr>
          <p:nvPr>
            <p:ph type="title" hasCustomPrompt="1"/>
          </p:nvPr>
        </p:nvSpPr>
        <p:spPr>
          <a:xfrm>
            <a:off x="940513" y="4231158"/>
            <a:ext cx="10299032" cy="825500"/>
          </a:xfrm>
        </p:spPr>
        <p:txBody>
          <a:bodyPr/>
          <a:lstStyle>
            <a:lvl1pPr>
              <a:defRPr/>
            </a:lvl1pPr>
          </a:lstStyle>
          <a:p>
            <a:r>
              <a:rPr lang="en-US"/>
              <a:t>Click to add title</a:t>
            </a:r>
          </a:p>
        </p:txBody>
      </p:sp>
      <p:sp>
        <p:nvSpPr>
          <p:cNvPr id="42" name="Subtitle 2">
            <a:extLst>
              <a:ext uri="{FF2B5EF4-FFF2-40B4-BE49-F238E27FC236}">
                <a16:creationId xmlns:a16="http://schemas.microsoft.com/office/drawing/2014/main" id="{B1EA3A05-E4CF-DC3F-FFF1-B860556B38D9}"/>
              </a:ext>
            </a:extLst>
          </p:cNvPr>
          <p:cNvSpPr>
            <a:spLocks noGrp="1"/>
          </p:cNvSpPr>
          <p:nvPr>
            <p:ph type="subTitle" idx="1" hasCustomPrompt="1"/>
          </p:nvPr>
        </p:nvSpPr>
        <p:spPr>
          <a:xfrm>
            <a:off x="940513" y="5157372"/>
            <a:ext cx="9080500" cy="1517032"/>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p:txBody>
      </p:sp>
      <p:sp>
        <p:nvSpPr>
          <p:cNvPr id="3" name="Picture Placeholder 2">
            <a:extLst>
              <a:ext uri="{FF2B5EF4-FFF2-40B4-BE49-F238E27FC236}">
                <a16:creationId xmlns:a16="http://schemas.microsoft.com/office/drawing/2014/main" id="{CDDD9ABA-8EC6-B82F-C330-FA1A3A032980}"/>
              </a:ext>
            </a:extLst>
          </p:cNvPr>
          <p:cNvSpPr>
            <a:spLocks noGrp="1"/>
          </p:cNvSpPr>
          <p:nvPr>
            <p:ph type="pic" sz="quarter" idx="14"/>
          </p:nvPr>
        </p:nvSpPr>
        <p:spPr>
          <a:xfrm>
            <a:off x="960482" y="1998615"/>
            <a:ext cx="10279063" cy="2006600"/>
          </a:xfrm>
        </p:spPr>
        <p:txBody>
          <a:bodyPr/>
          <a:lstStyle/>
          <a:p>
            <a:r>
              <a:rPr lang="en-US"/>
              <a:t>Click icon to add picture</a:t>
            </a:r>
          </a:p>
        </p:txBody>
      </p:sp>
      <p:pic>
        <p:nvPicPr>
          <p:cNvPr id="2" name="Picture 1" descr="Oregon Department of Human Servies logo.">
            <a:extLst>
              <a:ext uri="{FF2B5EF4-FFF2-40B4-BE49-F238E27FC236}">
                <a16:creationId xmlns:a16="http://schemas.microsoft.com/office/drawing/2014/main" id="{B8359B68-D42E-E85A-E186-5A4D54BF842A}"/>
              </a:ext>
              <a:ext uri="{C183D7F6-B498-43B3-948B-1728B52AA6E4}">
                <adec:decorative xmlns:adec="http://schemas.microsoft.com/office/drawing/2017/decorative" val="0"/>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910471" y="492139"/>
            <a:ext cx="4359116" cy="728940"/>
          </a:xfrm>
          <a:prstGeom prst="rect">
            <a:avLst/>
          </a:prstGeom>
        </p:spPr>
      </p:pic>
    </p:spTree>
    <p:extLst>
      <p:ext uri="{BB962C8B-B14F-4D97-AF65-F5344CB8AC3E}">
        <p14:creationId xmlns:p14="http://schemas.microsoft.com/office/powerpoint/2010/main" val="2760643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LL BLANK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31979AD-1D96-3CF1-7FF4-B95D6447731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6754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LL BLANK ">
    <p:spTree>
      <p:nvGrpSpPr>
        <p:cNvPr id="1" name=""/>
        <p:cNvGrpSpPr/>
        <p:nvPr/>
      </p:nvGrpSpPr>
      <p:grpSpPr>
        <a:xfrm>
          <a:off x="0" y="0"/>
          <a:ext cx="0" cy="0"/>
          <a:chOff x="0" y="0"/>
          <a:chExt cx="0" cy="0"/>
        </a:xfrm>
      </p:grpSpPr>
      <p:pic>
        <p:nvPicPr>
          <p:cNvPr id="2" name="Picture 1" descr="Graphic of primary brand color with recommended accent/companion colors. This primary color is approved for use as a text color option.">
            <a:extLst>
              <a:ext uri="{FF2B5EF4-FFF2-40B4-BE49-F238E27FC236}">
                <a16:creationId xmlns:a16="http://schemas.microsoft.com/office/drawing/2014/main" id="{F70CECE9-4D77-DEEB-AA13-B2B9534BA9A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498873" y="1349480"/>
            <a:ext cx="2851405" cy="5181739"/>
          </a:xfrm>
          <a:prstGeom prst="rect">
            <a:avLst/>
          </a:prstGeom>
        </p:spPr>
      </p:pic>
      <p:sp>
        <p:nvSpPr>
          <p:cNvPr id="3" name="Title 3">
            <a:extLst>
              <a:ext uri="{FF2B5EF4-FFF2-40B4-BE49-F238E27FC236}">
                <a16:creationId xmlns:a16="http://schemas.microsoft.com/office/drawing/2014/main" id="{3F0BD74C-3F4A-A47D-A55E-FB93A10188C0}"/>
              </a:ext>
            </a:extLst>
          </p:cNvPr>
          <p:cNvSpPr>
            <a:spLocks noGrp="1" noRot="1" noMove="1" noResize="1" noEditPoints="1" noAdjustHandles="1" noChangeArrowheads="1" noChangeShapeType="1"/>
          </p:cNvSpPr>
          <p:nvPr>
            <p:ph type="title" idx="4294967295"/>
          </p:nvPr>
        </p:nvSpPr>
        <p:spPr>
          <a:xfrm>
            <a:off x="0" y="355600"/>
            <a:ext cx="12192000" cy="825500"/>
          </a:xfrm>
        </p:spPr>
        <p:txBody>
          <a:bodyPr>
            <a:normAutofit/>
          </a:bodyPr>
          <a:lstStyle/>
          <a:p>
            <a:pPr algn="ctr"/>
            <a:r>
              <a:rPr lang="en-US" sz="4000">
                <a:latin typeface="Noto Sans ExtraBold" panose="020B0502040504020204" pitchFamily="34" charset="0"/>
                <a:cs typeface="Noto Sans ExtraBold" panose="020B0502040504020204" pitchFamily="34" charset="0"/>
              </a:rPr>
              <a:t>Click to edit Master title style</a:t>
            </a:r>
          </a:p>
        </p:txBody>
      </p:sp>
      <p:pic>
        <p:nvPicPr>
          <p:cNvPr id="4" name="Picture 3" descr="Graphic of secondary brand color with recommended accent/companion colors.&#10;This secondary color is approved for use as a text color option.">
            <a:extLst>
              <a:ext uri="{FF2B5EF4-FFF2-40B4-BE49-F238E27FC236}">
                <a16:creationId xmlns:a16="http://schemas.microsoft.com/office/drawing/2014/main" id="{3B678996-01D8-907E-3C19-620D35194CBD}"/>
              </a:ext>
            </a:extLst>
          </p:cNvPr>
          <p:cNvPicPr>
            <a:picLocks noChangeAspect="1"/>
          </p:cNvPicPr>
          <p:nvPr userDrawn="1"/>
        </p:nvPicPr>
        <p:blipFill>
          <a:blip r:embed="rId3"/>
          <a:stretch>
            <a:fillRect/>
          </a:stretch>
        </p:blipFill>
        <p:spPr>
          <a:xfrm>
            <a:off x="3402597" y="1428109"/>
            <a:ext cx="2734110" cy="5041466"/>
          </a:xfrm>
          <a:prstGeom prst="rect">
            <a:avLst/>
          </a:prstGeom>
        </p:spPr>
      </p:pic>
      <p:pic>
        <p:nvPicPr>
          <p:cNvPr id="6" name="Picture 5" descr="Graphic of charcoal brand color, use for text only.">
            <a:extLst>
              <a:ext uri="{FF2B5EF4-FFF2-40B4-BE49-F238E27FC236}">
                <a16:creationId xmlns:a16="http://schemas.microsoft.com/office/drawing/2014/main" id="{1C6030C4-D5EE-B1CF-838F-7B7D9C8EE5F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944661" y="1428109"/>
            <a:ext cx="2681791" cy="1567374"/>
          </a:xfrm>
          <a:prstGeom prst="rect">
            <a:avLst/>
          </a:prstGeom>
        </p:spPr>
      </p:pic>
      <p:sp>
        <p:nvSpPr>
          <p:cNvPr id="11" name="Flowchart: Punched Tape 10">
            <a:extLst>
              <a:ext uri="{FF2B5EF4-FFF2-40B4-BE49-F238E27FC236}">
                <a16:creationId xmlns:a16="http://schemas.microsoft.com/office/drawing/2014/main" id="{4F13FF51-81CD-1F0B-059F-11607D9F2C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894475" y="1826940"/>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2" name="TextBox 11" descr="Ashland Charcoal is approved for text use only.">
            <a:extLst>
              <a:ext uri="{FF2B5EF4-FFF2-40B4-BE49-F238E27FC236}">
                <a16:creationId xmlns:a16="http://schemas.microsoft.com/office/drawing/2014/main" id="{89F33F66-7AF6-99A5-74C1-D1D4B095A0DB}"/>
              </a:ext>
            </a:extLst>
          </p:cNvPr>
          <p:cNvSpPr txBox="1">
            <a:spLocks noGrp="1" noRot="1" noMove="1" noResize="1" noEditPoints="1" noAdjustHandles="1" noChangeArrowheads="1" noChangeShapeType="1"/>
          </p:cNvSpPr>
          <p:nvPr userDrawn="1"/>
        </p:nvSpPr>
        <p:spPr>
          <a:xfrm rot="20517357">
            <a:off x="8839730" y="1937351"/>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For text only</a:t>
            </a:r>
            <a:endParaRPr lang="en-US" sz="1400"/>
          </a:p>
        </p:txBody>
      </p:sp>
      <p:sp>
        <p:nvSpPr>
          <p:cNvPr id="13" name="TextBox 12">
            <a:extLst>
              <a:ext uri="{FF2B5EF4-FFF2-40B4-BE49-F238E27FC236}">
                <a16:creationId xmlns:a16="http://schemas.microsoft.com/office/drawing/2014/main" id="{BAC7E4FE-D477-B7B1-4B9D-074CFFAF82AA}"/>
              </a:ext>
            </a:extLst>
          </p:cNvPr>
          <p:cNvSpPr txBox="1"/>
          <p:nvPr userDrawn="1"/>
        </p:nvSpPr>
        <p:spPr>
          <a:xfrm>
            <a:off x="8553007" y="3245593"/>
            <a:ext cx="3638993" cy="923330"/>
          </a:xfrm>
          <a:prstGeom prst="rect">
            <a:avLst/>
          </a:prstGeom>
          <a:noFill/>
        </p:spPr>
        <p:txBody>
          <a:bodyPr wrap="square">
            <a:spAutoFit/>
          </a:bodyPr>
          <a:lstStyle/>
          <a:p>
            <a:pPr lvl="1">
              <a:spcAft>
                <a:spcPts val="2400"/>
              </a:spcAft>
            </a:pPr>
            <a:r>
              <a:rPr lang="en-US"/>
              <a:t>These are the ODHS Brand colors. Use only these colors and combinations </a:t>
            </a:r>
          </a:p>
        </p:txBody>
      </p:sp>
      <p:pic>
        <p:nvPicPr>
          <p:cNvPr id="19" name="Picture 18" descr="A picture containing graphical user interface&#10;&#10;AI-generated content may be incorrect.">
            <a:extLst>
              <a:ext uri="{FF2B5EF4-FFF2-40B4-BE49-F238E27FC236}">
                <a16:creationId xmlns:a16="http://schemas.microsoft.com/office/drawing/2014/main" id="{0DA0C5E5-5FF4-E26D-2C46-DE283C3524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7254" y="1363126"/>
            <a:ext cx="2767141" cy="1844760"/>
          </a:xfrm>
          <a:prstGeom prst="rect">
            <a:avLst/>
          </a:prstGeom>
        </p:spPr>
      </p:pic>
      <p:sp>
        <p:nvSpPr>
          <p:cNvPr id="7" name="Flowchart: Punched Tape 6">
            <a:extLst>
              <a:ext uri="{FF2B5EF4-FFF2-40B4-BE49-F238E27FC236}">
                <a16:creationId xmlns:a16="http://schemas.microsoft.com/office/drawing/2014/main" id="{2F58C186-F0D6-DFA7-C104-0A599D1430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19632" y="1826942"/>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TextBox 7" descr="Primary brand color named North Star Indigo is an approved text color.">
            <a:extLst>
              <a:ext uri="{FF2B5EF4-FFF2-40B4-BE49-F238E27FC236}">
                <a16:creationId xmlns:a16="http://schemas.microsoft.com/office/drawing/2014/main" id="{7BE398A2-4D12-73FF-E300-4A423482EA61}"/>
              </a:ext>
            </a:extLst>
          </p:cNvPr>
          <p:cNvSpPr txBox="1">
            <a:spLocks noGrp="1" noRot="1" noMove="1" noResize="1" noEditPoints="1" noAdjustHandles="1" noChangeArrowheads="1" noChangeShapeType="1"/>
          </p:cNvSpPr>
          <p:nvPr userDrawn="1"/>
        </p:nvSpPr>
        <p:spPr>
          <a:xfrm rot="20517357">
            <a:off x="264887" y="1947627"/>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OK for text</a:t>
            </a:r>
            <a:endParaRPr lang="en-US" sz="1400"/>
          </a:p>
        </p:txBody>
      </p:sp>
      <p:pic>
        <p:nvPicPr>
          <p:cNvPr id="22" name="Picture 21">
            <a:extLst>
              <a:ext uri="{FF2B5EF4-FFF2-40B4-BE49-F238E27FC236}">
                <a16:creationId xmlns:a16="http://schemas.microsoft.com/office/drawing/2014/main" id="{543F11CF-32CD-1AA7-B61D-3CC9C0C8C5F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52094" y="3084236"/>
            <a:ext cx="2767140" cy="1844760"/>
          </a:xfrm>
          <a:prstGeom prst="rect">
            <a:avLst/>
          </a:prstGeom>
        </p:spPr>
      </p:pic>
      <p:pic>
        <p:nvPicPr>
          <p:cNvPr id="23" name="Picture 22">
            <a:extLst>
              <a:ext uri="{FF2B5EF4-FFF2-40B4-BE49-F238E27FC236}">
                <a16:creationId xmlns:a16="http://schemas.microsoft.com/office/drawing/2014/main" id="{E7099BC0-1644-3AFB-8A58-1F16DF5DDD8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52094" y="4692229"/>
            <a:ext cx="2767140" cy="1844760"/>
          </a:xfrm>
          <a:prstGeom prst="rect">
            <a:avLst/>
          </a:prstGeom>
        </p:spPr>
      </p:pic>
      <p:pic>
        <p:nvPicPr>
          <p:cNvPr id="26" name="Picture 25" descr="Table&#10;&#10;AI-generated content may be incorrect.">
            <a:extLst>
              <a:ext uri="{FF2B5EF4-FFF2-40B4-BE49-F238E27FC236}">
                <a16:creationId xmlns:a16="http://schemas.microsoft.com/office/drawing/2014/main" id="{832D97DB-B6E3-1866-4929-2158D0CBE54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6261" y="1285692"/>
            <a:ext cx="2770632" cy="1847088"/>
          </a:xfrm>
          <a:prstGeom prst="rect">
            <a:avLst/>
          </a:prstGeom>
        </p:spPr>
      </p:pic>
      <p:sp>
        <p:nvSpPr>
          <p:cNvPr id="9" name="Flowchart: Punched Tape 8">
            <a:extLst>
              <a:ext uri="{FF2B5EF4-FFF2-40B4-BE49-F238E27FC236}">
                <a16:creationId xmlns:a16="http://schemas.microsoft.com/office/drawing/2014/main" id="{455B2B34-8708-2503-60D2-AB6F133056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347280" y="1826941"/>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descr="Secondary brand color named Forrest Green is an approved text color.">
            <a:extLst>
              <a:ext uri="{FF2B5EF4-FFF2-40B4-BE49-F238E27FC236}">
                <a16:creationId xmlns:a16="http://schemas.microsoft.com/office/drawing/2014/main" id="{F92B4960-670B-8F0A-FE92-C292C58DC798}"/>
              </a:ext>
            </a:extLst>
          </p:cNvPr>
          <p:cNvSpPr txBox="1">
            <a:spLocks noGrp="1" noRot="1" noMove="1" noResize="1" noEditPoints="1" noAdjustHandles="1" noChangeArrowheads="1" noChangeShapeType="1"/>
          </p:cNvSpPr>
          <p:nvPr userDrawn="1"/>
        </p:nvSpPr>
        <p:spPr>
          <a:xfrm rot="20517357">
            <a:off x="3292535" y="1947626"/>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OK for text</a:t>
            </a:r>
            <a:endParaRPr lang="en-US" sz="1400"/>
          </a:p>
        </p:txBody>
      </p:sp>
      <p:pic>
        <p:nvPicPr>
          <p:cNvPr id="29" name="Picture 28">
            <a:extLst>
              <a:ext uri="{FF2B5EF4-FFF2-40B4-BE49-F238E27FC236}">
                <a16:creationId xmlns:a16="http://schemas.microsoft.com/office/drawing/2014/main" id="{9F933141-0230-2CA8-A0F4-1763F0A46A7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416261" y="4660994"/>
            <a:ext cx="2770632" cy="1847088"/>
          </a:xfrm>
          <a:prstGeom prst="rect">
            <a:avLst/>
          </a:prstGeom>
        </p:spPr>
      </p:pic>
      <p:pic>
        <p:nvPicPr>
          <p:cNvPr id="28" name="Picture 27">
            <a:extLst>
              <a:ext uri="{FF2B5EF4-FFF2-40B4-BE49-F238E27FC236}">
                <a16:creationId xmlns:a16="http://schemas.microsoft.com/office/drawing/2014/main" id="{2C0C2CB1-9270-ABEB-A8D3-7101F06303F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3391713" y="3029643"/>
            <a:ext cx="2770632" cy="1771310"/>
          </a:xfrm>
          <a:prstGeom prst="rect">
            <a:avLst/>
          </a:prstGeom>
        </p:spPr>
      </p:pic>
      <p:pic>
        <p:nvPicPr>
          <p:cNvPr id="31" name="Picture 30">
            <a:extLst>
              <a:ext uri="{FF2B5EF4-FFF2-40B4-BE49-F238E27FC236}">
                <a16:creationId xmlns:a16="http://schemas.microsoft.com/office/drawing/2014/main" id="{3C7ED07F-EA4F-AA58-C4BE-EFF9BA983B8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6134913" y="4698883"/>
            <a:ext cx="2770632" cy="1771310"/>
          </a:xfrm>
          <a:prstGeom prst="rect">
            <a:avLst/>
          </a:prstGeom>
        </p:spPr>
      </p:pic>
      <p:pic>
        <p:nvPicPr>
          <p:cNvPr id="32" name="Picture 31">
            <a:extLst>
              <a:ext uri="{FF2B5EF4-FFF2-40B4-BE49-F238E27FC236}">
                <a16:creationId xmlns:a16="http://schemas.microsoft.com/office/drawing/2014/main" id="{327F70BE-1E58-453E-4488-D606186EEDA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28776" y="2998958"/>
            <a:ext cx="2770631" cy="1771310"/>
          </a:xfrm>
          <a:prstGeom prst="rect">
            <a:avLst/>
          </a:prstGeom>
        </p:spPr>
      </p:pic>
      <p:pic>
        <p:nvPicPr>
          <p:cNvPr id="33" name="Picture 32">
            <a:extLst>
              <a:ext uri="{FF2B5EF4-FFF2-40B4-BE49-F238E27FC236}">
                <a16:creationId xmlns:a16="http://schemas.microsoft.com/office/drawing/2014/main" id="{316E7CA3-A2B0-A477-23C0-7BC97F50E8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6128776" y="1285692"/>
            <a:ext cx="2770632" cy="1847088"/>
          </a:xfrm>
          <a:prstGeom prst="rect">
            <a:avLst/>
          </a:prstGeom>
        </p:spPr>
      </p:pic>
    </p:spTree>
    <p:extLst>
      <p:ext uri="{BB962C8B-B14F-4D97-AF65-F5344CB8AC3E}">
        <p14:creationId xmlns:p14="http://schemas.microsoft.com/office/powerpoint/2010/main" val="3683076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3342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89779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4622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a:xfrm>
            <a:off x="9589807" y="6470731"/>
            <a:ext cx="2272706" cy="184259"/>
          </a:xfrm>
          <a:prstGeom prst="rect">
            <a:avLst/>
          </a:prstGeom>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08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a:prstGeom prst="rect">
            <a:avLst/>
          </a:prstGeo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a:extLst>
              <a:ext uri="{FF2B5EF4-FFF2-40B4-BE49-F238E27FC236}">
                <a16:creationId xmlns:a16="http://schemas.microsoft.com/office/drawing/2014/main" id="{1C0273A1-20F2-882E-09A5-70CAB5768D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67947" y="4366511"/>
            <a:ext cx="2289053" cy="1543275"/>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3968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42899" y="3823905"/>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a:prstGeom prst="rect">
            <a:avLst/>
          </a:prstGeom>
        </p:spPr>
        <p:txBody>
          <a:bodyPr/>
          <a:lstStyle/>
          <a:p>
            <a:fld id="{58339581-759F-43B7-B47D-47F906F0E294}" type="slidenum">
              <a:rPr lang="en-US" smtClean="0"/>
              <a:pPr/>
              <a:t>‹#›</a:t>
            </a:fld>
            <a:endParaRPr lang="en-US"/>
          </a:p>
        </p:txBody>
      </p:sp>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3" name="Picture 2" descr="Oregon Department of Human Services logo.">
            <a:extLst>
              <a:ext uri="{FF2B5EF4-FFF2-40B4-BE49-F238E27FC236}">
                <a16:creationId xmlns:a16="http://schemas.microsoft.com/office/drawing/2014/main" id="{1AF03593-7639-11A9-9F2E-CF038C473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2872" y="4415425"/>
            <a:ext cx="2746254" cy="1853188"/>
          </a:xfrm>
          <a:prstGeom prst="rect">
            <a:avLst/>
          </a:prstGeom>
        </p:spPr>
      </p:pic>
      <p:sp>
        <p:nvSpPr>
          <p:cNvPr id="6" name="Slide Number Placeholder 2">
            <a:extLst>
              <a:ext uri="{FF2B5EF4-FFF2-40B4-BE49-F238E27FC236}">
                <a16:creationId xmlns:a16="http://schemas.microsoft.com/office/drawing/2014/main" id="{077B539A-DEB3-D174-278D-5421B40B34E8}"/>
              </a:ext>
            </a:extLst>
          </p:cNvPr>
          <p:cNvSpPr txBox="1">
            <a:spLocks/>
          </p:cNvSpPr>
          <p:nvPr userDrawn="1"/>
        </p:nvSpPr>
        <p:spPr>
          <a:xfrm>
            <a:off x="9589807" y="6470731"/>
            <a:ext cx="2272706" cy="184259"/>
          </a:xfrm>
          <a:prstGeom prst="rect">
            <a:avLst/>
          </a:prstGeom>
        </p:spPr>
        <p:txBody>
          <a:bodyPr anchor="ctr"/>
          <a:lstStyle>
            <a:defPPr>
              <a:defRPr lang="en-US"/>
            </a:defPPr>
            <a:lvl1pPr marL="0" algn="r" defTabSz="914400" rtl="0" eaLnBrk="1" latinLnBrk="0" hangingPunct="1">
              <a:defRPr sz="14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7557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6FD5649-EFD0-4143-B2F7-F53BD0B94110}"/>
              </a:ext>
            </a:extLst>
          </p:cNvPr>
          <p:cNvSpPr>
            <a:spLocks noGrp="1" noRot="1" noMove="1" noResize="1" noEditPoints="1" noAdjustHandles="1" noChangeArrowheads="1" noChangeShapeType="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2">
            <a:extLst>
              <a:ext uri="{FF2B5EF4-FFF2-40B4-BE49-F238E27FC236}">
                <a16:creationId xmlns:a16="http://schemas.microsoft.com/office/drawing/2014/main" id="{FE8B8164-E8E6-F0B4-11BF-01E90F52D5A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41" name="Title 40">
            <a:extLst>
              <a:ext uri="{FF2B5EF4-FFF2-40B4-BE49-F238E27FC236}">
                <a16:creationId xmlns:a16="http://schemas.microsoft.com/office/drawing/2014/main" id="{B9CD8308-006E-8CE1-A651-59FA2599A84E}"/>
              </a:ext>
            </a:extLst>
          </p:cNvPr>
          <p:cNvSpPr>
            <a:spLocks noGrp="1"/>
          </p:cNvSpPr>
          <p:nvPr>
            <p:ph type="title" hasCustomPrompt="1"/>
          </p:nvPr>
        </p:nvSpPr>
        <p:spPr>
          <a:xfrm>
            <a:off x="940513" y="4231158"/>
            <a:ext cx="10299032" cy="825500"/>
          </a:xfrm>
        </p:spPr>
        <p:txBody>
          <a:bodyPr/>
          <a:lstStyle>
            <a:lvl1pPr>
              <a:defRPr/>
            </a:lvl1pPr>
          </a:lstStyle>
          <a:p>
            <a:r>
              <a:rPr lang="en-US"/>
              <a:t>Click to add title</a:t>
            </a:r>
          </a:p>
        </p:txBody>
      </p:sp>
      <p:sp>
        <p:nvSpPr>
          <p:cNvPr id="42" name="Subtitle 2">
            <a:extLst>
              <a:ext uri="{FF2B5EF4-FFF2-40B4-BE49-F238E27FC236}">
                <a16:creationId xmlns:a16="http://schemas.microsoft.com/office/drawing/2014/main" id="{B1EA3A05-E4CF-DC3F-FFF1-B860556B38D9}"/>
              </a:ext>
            </a:extLst>
          </p:cNvPr>
          <p:cNvSpPr>
            <a:spLocks noGrp="1"/>
          </p:cNvSpPr>
          <p:nvPr>
            <p:ph type="subTitle" idx="1" hasCustomPrompt="1"/>
          </p:nvPr>
        </p:nvSpPr>
        <p:spPr>
          <a:xfrm>
            <a:off x="940513" y="5157372"/>
            <a:ext cx="9080500" cy="1517032"/>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p:txBody>
      </p:sp>
      <p:sp>
        <p:nvSpPr>
          <p:cNvPr id="3" name="Picture Placeholder 2">
            <a:extLst>
              <a:ext uri="{FF2B5EF4-FFF2-40B4-BE49-F238E27FC236}">
                <a16:creationId xmlns:a16="http://schemas.microsoft.com/office/drawing/2014/main" id="{CDDD9ABA-8EC6-B82F-C330-FA1A3A032980}"/>
              </a:ext>
            </a:extLst>
          </p:cNvPr>
          <p:cNvSpPr>
            <a:spLocks noGrp="1"/>
          </p:cNvSpPr>
          <p:nvPr>
            <p:ph type="pic" sz="quarter" idx="14"/>
          </p:nvPr>
        </p:nvSpPr>
        <p:spPr>
          <a:xfrm>
            <a:off x="960482" y="1998615"/>
            <a:ext cx="10279063" cy="2006600"/>
          </a:xfrm>
        </p:spPr>
        <p:txBody>
          <a:bodyPr/>
          <a:lstStyle/>
          <a:p>
            <a:r>
              <a:rPr lang="en-US"/>
              <a:t>Click icon to add picture</a:t>
            </a:r>
          </a:p>
        </p:txBody>
      </p:sp>
    </p:spTree>
    <p:extLst>
      <p:ext uri="{BB962C8B-B14F-4D97-AF65-F5344CB8AC3E}">
        <p14:creationId xmlns:p14="http://schemas.microsoft.com/office/powerpoint/2010/main" val="210174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F09229-F34D-1368-139B-76F88DD6CF94}"/>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10" name="Rectangle 9">
            <a:extLst>
              <a:ext uri="{FF2B5EF4-FFF2-40B4-BE49-F238E27FC236}">
                <a16:creationId xmlns:a16="http://schemas.microsoft.com/office/drawing/2014/main" id="{87B773A6-834C-13A8-DFE1-2FF9A40DAA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1"/>
            <a:ext cx="673768" cy="2923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1" name="Rectangle 10">
            <a:extLst>
              <a:ext uri="{FF2B5EF4-FFF2-40B4-BE49-F238E27FC236}">
                <a16:creationId xmlns:a16="http://schemas.microsoft.com/office/drawing/2014/main" id="{01EB7F74-8C69-FF09-2D17-A4120C7F3E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53183" y="1"/>
            <a:ext cx="11138816" cy="2923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5" name="Rectangle 14">
            <a:extLst>
              <a:ext uri="{FF2B5EF4-FFF2-40B4-BE49-F238E27FC236}">
                <a16:creationId xmlns:a16="http://schemas.microsoft.com/office/drawing/2014/main" id="{73E2A7E5-2B01-820B-34E2-4B2E0C185E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04272" y="1"/>
            <a:ext cx="318408" cy="2923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6" name="Picture 15" descr="Oregon Department of Human Servies logo.">
            <a:extLst>
              <a:ext uri="{FF2B5EF4-FFF2-40B4-BE49-F238E27FC236}">
                <a16:creationId xmlns:a16="http://schemas.microsoft.com/office/drawing/2014/main" id="{D05467D1-0D09-47A5-9F25-39F21816180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128612" y="533583"/>
            <a:ext cx="4359116" cy="728940"/>
          </a:xfrm>
          <a:prstGeom prst="rect">
            <a:avLst/>
          </a:prstGeom>
        </p:spPr>
      </p:pic>
      <p:sp>
        <p:nvSpPr>
          <p:cNvPr id="19" name="Title 40">
            <a:extLst>
              <a:ext uri="{FF2B5EF4-FFF2-40B4-BE49-F238E27FC236}">
                <a16:creationId xmlns:a16="http://schemas.microsoft.com/office/drawing/2014/main" id="{7F592F0F-7493-85A6-88B0-CFA22BAEA87D}"/>
              </a:ext>
            </a:extLst>
          </p:cNvPr>
          <p:cNvSpPr>
            <a:spLocks noGrp="1"/>
          </p:cNvSpPr>
          <p:nvPr>
            <p:ph type="title" hasCustomPrompt="1"/>
          </p:nvPr>
        </p:nvSpPr>
        <p:spPr>
          <a:xfrm>
            <a:off x="940513" y="3567259"/>
            <a:ext cx="10922000" cy="825500"/>
          </a:xfrm>
        </p:spPr>
        <p:txBody>
          <a:bodyPr/>
          <a:lstStyle>
            <a:lvl1pPr>
              <a:defRPr/>
            </a:lvl1pPr>
          </a:lstStyle>
          <a:p>
            <a:r>
              <a:rPr lang="en-US"/>
              <a:t>Click to add title</a:t>
            </a:r>
          </a:p>
        </p:txBody>
      </p:sp>
      <p:sp>
        <p:nvSpPr>
          <p:cNvPr id="20" name="Subtitle 2">
            <a:extLst>
              <a:ext uri="{FF2B5EF4-FFF2-40B4-BE49-F238E27FC236}">
                <a16:creationId xmlns:a16="http://schemas.microsoft.com/office/drawing/2014/main" id="{F564520A-6792-5EAF-7686-FBCAE3E2658A}"/>
              </a:ext>
            </a:extLst>
          </p:cNvPr>
          <p:cNvSpPr>
            <a:spLocks noGrp="1"/>
          </p:cNvSpPr>
          <p:nvPr>
            <p:ph type="subTitle" idx="1" hasCustomPrompt="1"/>
          </p:nvPr>
        </p:nvSpPr>
        <p:spPr>
          <a:xfrm>
            <a:off x="940513" y="4543690"/>
            <a:ext cx="9080500" cy="1637654"/>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a:p>
            <a:r>
              <a:rPr lang="en-US"/>
              <a:t>Month 00, 0000</a:t>
            </a:r>
          </a:p>
          <a:p>
            <a:endParaRPr lang="en-US"/>
          </a:p>
        </p:txBody>
      </p:sp>
    </p:spTree>
    <p:extLst>
      <p:ext uri="{BB962C8B-B14F-4D97-AF65-F5344CB8AC3E}">
        <p14:creationId xmlns:p14="http://schemas.microsoft.com/office/powerpoint/2010/main" val="339671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0588D3-234E-03C3-AE87-F83664AD981B}"/>
              </a:ext>
            </a:extLst>
          </p:cNvPr>
          <p:cNvSpPr>
            <a:spLocks noGrp="1"/>
          </p:cNvSpPr>
          <p:nvPr>
            <p:ph type="pic" sz="quarter" idx="11" hasCustomPrompt="1"/>
          </p:nvPr>
        </p:nvSpPr>
        <p:spPr>
          <a:xfrm>
            <a:off x="7512051" y="0"/>
            <a:ext cx="4679950" cy="6813174"/>
          </a:xfrm>
        </p:spPr>
        <p:txBody>
          <a:bodyPr/>
          <a:lstStyle>
            <a:lvl1pPr>
              <a:defRPr/>
            </a:lvl1pPr>
          </a:lstStyle>
          <a:p>
            <a:r>
              <a:rPr lang="en-US"/>
              <a:t>Insert picture</a:t>
            </a:r>
          </a:p>
        </p:txBody>
      </p:sp>
      <p:cxnSp>
        <p:nvCxnSpPr>
          <p:cNvPr id="3" name="Straight Connector 2">
            <a:extLst>
              <a:ext uri="{FF2B5EF4-FFF2-40B4-BE49-F238E27FC236}">
                <a16:creationId xmlns:a16="http://schemas.microsoft.com/office/drawing/2014/main" id="{0892A3BD-5CC2-1D58-93FF-D150D87EF644}"/>
              </a:ext>
              <a:ext uri="{C183D7F6-B498-43B3-948B-1728B52AA6E4}">
                <adec:decorative xmlns:adec="http://schemas.microsoft.com/office/drawing/2017/decorative" val="1"/>
              </a:ext>
            </a:extLst>
          </p:cNvPr>
          <p:cNvCxnSpPr/>
          <p:nvPr userDrawn="1"/>
        </p:nvCxnSpPr>
        <p:spPr>
          <a:xfrm>
            <a:off x="918629" y="1609608"/>
            <a:ext cx="584505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B3F4FB8-A032-F0AD-12EE-E599C92FFB0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6061181"/>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Oregon Department of Human Servies logo.">
            <a:extLst>
              <a:ext uri="{FF2B5EF4-FFF2-40B4-BE49-F238E27FC236}">
                <a16:creationId xmlns:a16="http://schemas.microsoft.com/office/drawing/2014/main" id="{C8DC37F4-F78E-B5BC-5AA6-5E61B0672B7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608157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56BF6-1FE9-B978-292E-4A477E6320B1}"/>
              </a:ext>
            </a:extLst>
          </p:cNvPr>
          <p:cNvSpPr>
            <a:spLocks noGrp="1"/>
          </p:cNvSpPr>
          <p:nvPr>
            <p:ph type="pic" sz="quarter" idx="11"/>
          </p:nvPr>
        </p:nvSpPr>
        <p:spPr>
          <a:xfrm>
            <a:off x="6962775" y="0"/>
            <a:ext cx="5229225" cy="6878638"/>
          </a:xfrm>
        </p:spPr>
        <p:txBody>
          <a:bodyPr/>
          <a:lstStyle/>
          <a:p>
            <a:r>
              <a:rPr lang="en-US"/>
              <a:t>Click icon to add picture</a:t>
            </a:r>
          </a:p>
        </p:txBody>
      </p:sp>
      <p:cxnSp>
        <p:nvCxnSpPr>
          <p:cNvPr id="6" name="Straight Connector 5">
            <a:extLst>
              <a:ext uri="{FF2B5EF4-FFF2-40B4-BE49-F238E27FC236}">
                <a16:creationId xmlns:a16="http://schemas.microsoft.com/office/drawing/2014/main" id="{C8BD4A70-E58D-C834-06D4-96A43190818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918629" y="3202098"/>
            <a:ext cx="571847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90D6CD-6159-3985-D8D9-961AC954BFCB}"/>
              </a:ext>
              <a:ext uri="{C183D7F6-B498-43B3-948B-1728B52AA6E4}">
                <adec:decorative xmlns:adec="http://schemas.microsoft.com/office/drawing/2017/decorative" val="1"/>
              </a:ext>
            </a:extLst>
          </p:cNvPr>
          <p:cNvSpPr/>
          <p:nvPr userDrawn="1"/>
        </p:nvSpPr>
        <p:spPr>
          <a:xfrm>
            <a:off x="-1" y="6061181"/>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Oregon Department of Human Servies logo.">
            <a:extLst>
              <a:ext uri="{FF2B5EF4-FFF2-40B4-BE49-F238E27FC236}">
                <a16:creationId xmlns:a16="http://schemas.microsoft.com/office/drawing/2014/main" id="{BFE0E6F5-75B0-3A2B-4CDF-E2681B652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2" name="Slide Number Placeholder 3" descr="Slide number.">
            <a:extLst>
              <a:ext uri="{FF2B5EF4-FFF2-40B4-BE49-F238E27FC236}">
                <a16:creationId xmlns:a16="http://schemas.microsoft.com/office/drawing/2014/main" id="{5D752C7B-5F8E-4BAF-FE92-FCBB543A899E}"/>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76127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emplate Slide 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03B3A7B-A4D4-C420-2662-502D8F0BB3AB}"/>
              </a:ext>
            </a:extLst>
          </p:cNvPr>
          <p:cNvSpPr>
            <a:spLocks noGrp="1"/>
          </p:cNvSpPr>
          <p:nvPr>
            <p:ph type="title"/>
          </p:nvPr>
        </p:nvSpPr>
        <p:spPr>
          <a:xfrm>
            <a:off x="635001" y="400540"/>
            <a:ext cx="10001250" cy="825500"/>
          </a:xfrm>
        </p:spPr>
        <p:txBody>
          <a:bodyPr>
            <a:normAutofit/>
          </a:bodyPr>
          <a:lstStyle/>
          <a:p>
            <a:pPr algn="l"/>
            <a:r>
              <a:rPr lang="en-US" sz="4000">
                <a:latin typeface="Noto Sans ExtraBold" panose="020B0502040504020204" pitchFamily="34" charset="0"/>
                <a:cs typeface="Noto Sans ExtraBold" panose="020B0502040504020204" pitchFamily="34" charset="0"/>
              </a:rPr>
              <a:t>Click to edit Master title style</a:t>
            </a:r>
          </a:p>
        </p:txBody>
      </p:sp>
      <p:sp>
        <p:nvSpPr>
          <p:cNvPr id="3" name="Content Placeholder 13">
            <a:extLst>
              <a:ext uri="{FF2B5EF4-FFF2-40B4-BE49-F238E27FC236}">
                <a16:creationId xmlns:a16="http://schemas.microsoft.com/office/drawing/2014/main" id="{DC1294B7-B69A-744E-B422-1886C9F45375}"/>
              </a:ext>
            </a:extLst>
          </p:cNvPr>
          <p:cNvSpPr>
            <a:spLocks noGrp="1"/>
          </p:cNvSpPr>
          <p:nvPr>
            <p:ph idx="1" hasCustomPrompt="1"/>
          </p:nvPr>
        </p:nvSpPr>
        <p:spPr>
          <a:xfrm>
            <a:off x="635000" y="1535984"/>
            <a:ext cx="5394813" cy="2199817"/>
          </a:xfrm>
        </p:spPr>
        <p:txBody>
          <a:bodyPr/>
          <a:lstStyle>
            <a:lvl1pPr>
              <a:defRPr/>
            </a:lvl1pPr>
          </a:lstStyle>
          <a:p>
            <a:r>
              <a:rPr lang="en-US"/>
              <a:t>Click to add text</a:t>
            </a:r>
          </a:p>
        </p:txBody>
      </p:sp>
      <p:sp>
        <p:nvSpPr>
          <p:cNvPr id="4" name="Content Placeholder 14">
            <a:extLst>
              <a:ext uri="{FF2B5EF4-FFF2-40B4-BE49-F238E27FC236}">
                <a16:creationId xmlns:a16="http://schemas.microsoft.com/office/drawing/2014/main" id="{9132760D-0C8A-4F70-C2B6-11FB6EE9C175}"/>
              </a:ext>
            </a:extLst>
          </p:cNvPr>
          <p:cNvSpPr>
            <a:spLocks noGrp="1"/>
          </p:cNvSpPr>
          <p:nvPr>
            <p:ph idx="14" hasCustomPrompt="1"/>
          </p:nvPr>
        </p:nvSpPr>
        <p:spPr>
          <a:xfrm>
            <a:off x="6157682" y="1535982"/>
            <a:ext cx="5393783"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5" name="Content Placeholder 15">
            <a:extLst>
              <a:ext uri="{FF2B5EF4-FFF2-40B4-BE49-F238E27FC236}">
                <a16:creationId xmlns:a16="http://schemas.microsoft.com/office/drawing/2014/main" id="{00B7931B-D95D-97C1-C619-2B641D2ACF16}"/>
              </a:ext>
            </a:extLst>
          </p:cNvPr>
          <p:cNvSpPr>
            <a:spLocks noGrp="1"/>
          </p:cNvSpPr>
          <p:nvPr>
            <p:ph idx="16" hasCustomPrompt="1"/>
          </p:nvPr>
        </p:nvSpPr>
        <p:spPr>
          <a:xfrm>
            <a:off x="635001" y="3843766"/>
            <a:ext cx="5394812"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6" name="Content Placeholder 16">
            <a:extLst>
              <a:ext uri="{FF2B5EF4-FFF2-40B4-BE49-F238E27FC236}">
                <a16:creationId xmlns:a16="http://schemas.microsoft.com/office/drawing/2014/main" id="{0E2511B3-114D-75FD-5DC1-7B6B6EE2CC3F}"/>
              </a:ext>
            </a:extLst>
          </p:cNvPr>
          <p:cNvSpPr>
            <a:spLocks noGrp="1"/>
          </p:cNvSpPr>
          <p:nvPr>
            <p:ph idx="18" hasCustomPrompt="1"/>
          </p:nvPr>
        </p:nvSpPr>
        <p:spPr>
          <a:xfrm>
            <a:off x="6157683" y="3843764"/>
            <a:ext cx="5393782"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7" name="Slide Number Placeholder 2">
            <a:extLst>
              <a:ext uri="{FF2B5EF4-FFF2-40B4-BE49-F238E27FC236}">
                <a16:creationId xmlns:a16="http://schemas.microsoft.com/office/drawing/2014/main" id="{8D2BCBD4-12C6-1BC9-5D20-51836CECB0D2}"/>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8930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Template Slide">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3F80DCD7-0753-AAA4-0AC7-3A0A07DB6A39}"/>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165274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Template Slide">
    <p:bg>
      <p:bgPr>
        <a:solidFill>
          <a:schemeClr val="tx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3F80DCD7-0753-AAA4-0AC7-3A0A07DB6A39}"/>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402821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 BLANK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E38FA8B-53AB-5DC7-A5DE-1BC1E01C12D4}"/>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679471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53" r:id="rId1"/>
    <p:sldLayoutId id="2147483892" r:id="rId2"/>
    <p:sldLayoutId id="2147483869" r:id="rId3"/>
    <p:sldLayoutId id="2147483650" r:id="rId4"/>
    <p:sldLayoutId id="2147483870" r:id="rId5"/>
    <p:sldLayoutId id="2147483887" r:id="rId6"/>
    <p:sldLayoutId id="2147483885" r:id="rId7"/>
    <p:sldLayoutId id="2147483891" r:id="rId8"/>
    <p:sldLayoutId id="2147483886" r:id="rId9"/>
    <p:sldLayoutId id="2147483888" r:id="rId10"/>
    <p:sldLayoutId id="2147483890" r:id="rId11"/>
    <p:sldLayoutId id="2147483669" r:id="rId12"/>
    <p:sldLayoutId id="2147483662" r:id="rId13"/>
    <p:sldLayoutId id="2147483653" r:id="rId14"/>
    <p:sldLayoutId id="2147483675" r:id="rId15"/>
    <p:sldLayoutId id="2147483851" r:id="rId16"/>
    <p:sldLayoutId id="2147483889" r:id="rId17"/>
  </p:sldLayoutIdLst>
  <p:hf hdr="0"/>
  <p:txStyles>
    <p:titleStyle>
      <a:lvl1pPr algn="l" defTabSz="914400" rtl="0" eaLnBrk="1" latinLnBrk="0" hangingPunct="1">
        <a:lnSpc>
          <a:spcPct val="90000"/>
        </a:lnSpc>
        <a:spcBef>
          <a:spcPct val="0"/>
        </a:spcBef>
        <a:buNone/>
        <a:defRPr sz="45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0" indent="0" algn="l" defTabSz="914400" rtl="0" eaLnBrk="1" latinLnBrk="0" hangingPunct="1">
        <a:lnSpc>
          <a:spcPct val="130000"/>
        </a:lnSpc>
        <a:spcBef>
          <a:spcPts val="1000"/>
        </a:spcBef>
        <a:buFont typeface="Arial" panose="020B0604020202020204" pitchFamily="34" charset="0"/>
        <a:buNone/>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pp.smartsheet.com/b/form/90ecf1961fee4f318a81c080cd6771b0"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9D36AC-EF82-9FC4-0ABA-79DFD5A67E8A}"/>
              </a:ext>
            </a:extLst>
          </p:cNvPr>
          <p:cNvSpPr>
            <a:spLocks noGrp="1"/>
          </p:cNvSpPr>
          <p:nvPr>
            <p:ph type="title"/>
          </p:nvPr>
        </p:nvSpPr>
        <p:spPr/>
        <p:txBody>
          <a:bodyPr/>
          <a:lstStyle/>
          <a:p>
            <a:r>
              <a:rPr lang="en-US" sz="4800" dirty="0"/>
              <a:t>ODDS Services Overview</a:t>
            </a:r>
            <a:endParaRPr lang="en-US" dirty="0"/>
          </a:p>
        </p:txBody>
      </p:sp>
      <p:sp>
        <p:nvSpPr>
          <p:cNvPr id="4" name="Subtitle 3">
            <a:extLst>
              <a:ext uri="{FF2B5EF4-FFF2-40B4-BE49-F238E27FC236}">
                <a16:creationId xmlns:a16="http://schemas.microsoft.com/office/drawing/2014/main" id="{50CBC1BB-3E8E-35B4-738A-44868B230126}"/>
              </a:ext>
            </a:extLst>
          </p:cNvPr>
          <p:cNvSpPr>
            <a:spLocks noGrp="1"/>
          </p:cNvSpPr>
          <p:nvPr>
            <p:ph type="subTitle" idx="1"/>
          </p:nvPr>
        </p:nvSpPr>
        <p:spPr/>
        <p:txBody>
          <a:bodyPr/>
          <a:lstStyle/>
          <a:p>
            <a:r>
              <a:rPr lang="en-US" dirty="0"/>
              <a:t>Service Eligibility review for Eligibility Workers</a:t>
            </a:r>
          </a:p>
          <a:p>
            <a:endParaRPr lang="en-US" dirty="0"/>
          </a:p>
        </p:txBody>
      </p:sp>
      <p:pic>
        <p:nvPicPr>
          <p:cNvPr id="6" name="Graphic 5" descr="Meeting">
            <a:extLst>
              <a:ext uri="{FF2B5EF4-FFF2-40B4-BE49-F238E27FC236}">
                <a16:creationId xmlns:a16="http://schemas.microsoft.com/office/drawing/2014/main" id="{43A7FD78-427C-43DB-A847-2D9A42D5EB1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089" y="181356"/>
            <a:ext cx="2878836" cy="2878836"/>
          </a:xfrm>
          <a:prstGeom prst="rect">
            <a:avLst/>
          </a:prstGeom>
        </p:spPr>
      </p:pic>
      <p:sp>
        <p:nvSpPr>
          <p:cNvPr id="2" name="Slide Number Placeholder 1">
            <a:extLst>
              <a:ext uri="{FF2B5EF4-FFF2-40B4-BE49-F238E27FC236}">
                <a16:creationId xmlns:a16="http://schemas.microsoft.com/office/drawing/2014/main" id="{9392FC22-E490-88F7-ECB5-2FA06C1C7106}"/>
              </a:ext>
            </a:extLst>
          </p:cNvPr>
          <p:cNvSpPr>
            <a:spLocks noGrp="1"/>
          </p:cNvSpPr>
          <p:nvPr>
            <p:ph type="sldNum" sz="quarter" idx="10"/>
          </p:nvPr>
        </p:nvSpPr>
        <p:spPr/>
        <p:txBody>
          <a:bodyPr/>
          <a:lstStyle/>
          <a:p>
            <a:fld id="{58339581-759F-43B7-B47D-47F906F0E294}" type="slidenum">
              <a:rPr lang="en-US" smtClean="0"/>
              <a:pPr/>
              <a:t>1</a:t>
            </a:fld>
            <a:endParaRPr lang="en-US"/>
          </a:p>
        </p:txBody>
      </p:sp>
    </p:spTree>
    <p:extLst>
      <p:ext uri="{BB962C8B-B14F-4D97-AF65-F5344CB8AC3E}">
        <p14:creationId xmlns:p14="http://schemas.microsoft.com/office/powerpoint/2010/main" val="2896150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7A853-BA9C-4742-4B8F-59F6BC06D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68039-18AF-DCA0-95C1-4620BBCAD175}"/>
              </a:ext>
            </a:extLst>
          </p:cNvPr>
          <p:cNvSpPr>
            <a:spLocks noGrp="1"/>
          </p:cNvSpPr>
          <p:nvPr>
            <p:ph type="title"/>
          </p:nvPr>
        </p:nvSpPr>
        <p:spPr>
          <a:xfrm>
            <a:off x="1095375" y="87262"/>
            <a:ext cx="10001250" cy="1226040"/>
          </a:xfrm>
        </p:spPr>
        <p:txBody>
          <a:bodyPr>
            <a:normAutofit/>
          </a:bodyPr>
          <a:lstStyle/>
          <a:p>
            <a:pPr algn="ctr"/>
            <a:r>
              <a:rPr lang="en-US" sz="4800"/>
              <a:t>Service Eligibility in ONE</a:t>
            </a:r>
          </a:p>
        </p:txBody>
      </p:sp>
      <p:pic>
        <p:nvPicPr>
          <p:cNvPr id="6" name="Content Placeholder 9" descr="Screenshot of the Service Eligibility screen. There is a red box around the Service Category Code column which shows a DDC service category. There is a red text box pointing to the edit pencil on the right hand of the picture which says, &quot;Click the edit pencil to view the Service Eligibility Details.&quot; A red arrow is pointing to the Service Setting Group in the Service Eligibility Details section. The Service Setting Group is RES.">
            <a:extLst>
              <a:ext uri="{FF2B5EF4-FFF2-40B4-BE49-F238E27FC236}">
                <a16:creationId xmlns:a16="http://schemas.microsoft.com/office/drawing/2014/main" id="{D16058EB-455C-9561-6E41-C517E26918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100" y="1530720"/>
            <a:ext cx="8445807" cy="4838340"/>
          </a:xfrm>
          <a:prstGeom prst="rect">
            <a:avLst/>
          </a:prstGeom>
          <a:effectLst>
            <a:outerShdw blurRad="63500" sx="102000" sy="102000" algn="ctr" rotWithShape="0">
              <a:prstClr val="black">
                <a:alpha val="40000"/>
              </a:prstClr>
            </a:outerShdw>
          </a:effectLst>
        </p:spPr>
      </p:pic>
      <p:sp>
        <p:nvSpPr>
          <p:cNvPr id="7" name="Slide Number Placeholder 6">
            <a:extLst>
              <a:ext uri="{FF2B5EF4-FFF2-40B4-BE49-F238E27FC236}">
                <a16:creationId xmlns:a16="http://schemas.microsoft.com/office/drawing/2014/main" id="{5ED0AF38-F4CF-D06C-A8F6-1968C22A32D3}"/>
              </a:ext>
            </a:extLst>
          </p:cNvPr>
          <p:cNvSpPr>
            <a:spLocks noGrp="1"/>
          </p:cNvSpPr>
          <p:nvPr>
            <p:ph type="sldNum" sz="quarter" idx="10"/>
          </p:nvPr>
        </p:nvSpPr>
        <p:spPr/>
        <p:txBody>
          <a:bodyPr/>
          <a:lstStyle/>
          <a:p>
            <a:fld id="{58339581-759F-43B7-B47D-47F906F0E294}" type="slidenum">
              <a:rPr lang="en-US" smtClean="0"/>
              <a:pPr/>
              <a:t>10</a:t>
            </a:fld>
            <a:endParaRPr lang="en-US"/>
          </a:p>
        </p:txBody>
      </p:sp>
    </p:spTree>
    <p:extLst>
      <p:ext uri="{BB962C8B-B14F-4D97-AF65-F5344CB8AC3E}">
        <p14:creationId xmlns:p14="http://schemas.microsoft.com/office/powerpoint/2010/main" val="65259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E5A3A-E9E3-F433-4232-584F835EB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FD31C-B5F2-E11D-A845-D7102C193DBB}"/>
              </a:ext>
            </a:extLst>
          </p:cNvPr>
          <p:cNvSpPr>
            <a:spLocks noGrp="1"/>
          </p:cNvSpPr>
          <p:nvPr>
            <p:ph type="title"/>
          </p:nvPr>
        </p:nvSpPr>
        <p:spPr/>
        <p:txBody>
          <a:bodyPr>
            <a:normAutofit/>
          </a:bodyPr>
          <a:lstStyle/>
          <a:p>
            <a:pPr algn="ctr"/>
            <a:r>
              <a:rPr lang="en-US" sz="4800"/>
              <a:t>Eligibility Worker Role</a:t>
            </a:r>
          </a:p>
        </p:txBody>
      </p:sp>
      <p:graphicFrame>
        <p:nvGraphicFramePr>
          <p:cNvPr id="3" name="Content Placeholder 7" descr="Graphic with three icons representing steps in a process. The first shows a checkmark with the text “Complete financial eligibility in ONE.” The second shows a person icon with the text “Coordinate eligibility with CDDPs and brokerages.” The third shows a headset icon with the text “LTC Service Request task.”">
            <a:extLst>
              <a:ext uri="{FF2B5EF4-FFF2-40B4-BE49-F238E27FC236}">
                <a16:creationId xmlns:a16="http://schemas.microsoft.com/office/drawing/2014/main" id="{01430860-4E55-40EC-F050-70A7DB026B4D}"/>
              </a:ext>
            </a:extLst>
          </p:cNvPr>
          <p:cNvGraphicFramePr>
            <a:graphicFrameLocks/>
          </p:cNvGraphicFramePr>
          <p:nvPr>
            <p:extLst>
              <p:ext uri="{D42A27DB-BD31-4B8C-83A1-F6EECF244321}">
                <p14:modId xmlns:p14="http://schemas.microsoft.com/office/powerpoint/2010/main" val="1227526883"/>
              </p:ext>
            </p:extLst>
          </p:nvPr>
        </p:nvGraphicFramePr>
        <p:xfrm>
          <a:off x="1620452" y="1427714"/>
          <a:ext cx="8122271" cy="2760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19" descr="Screenshot of a form with highlighted fields related to long-term care. It shows “Yes” selected for needing help with activities of daily living or living in a facility. A highlighted question asks if the individual wants to request Medicaid Long Term Care services, with “Yes” selected. Below are dates for service request start date (02/01/2026) and SELG record required by (05/05/2026). Another highlighted question asks if the individual meets level of care requirements, with “Yes” selected.">
            <a:extLst>
              <a:ext uri="{FF2B5EF4-FFF2-40B4-BE49-F238E27FC236}">
                <a16:creationId xmlns:a16="http://schemas.microsoft.com/office/drawing/2014/main" id="{FB6F00DC-73D9-3DA2-1239-D717F5D74743}"/>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2375295" y="4389842"/>
            <a:ext cx="6612586" cy="2099496"/>
          </a:xfrm>
          <a:prstGeom prst="rect">
            <a:avLst/>
          </a:prstGeom>
          <a:ln w="19050">
            <a:solidFill>
              <a:srgbClr val="414042"/>
            </a:solidFill>
          </a:ln>
        </p:spPr>
      </p:pic>
      <p:sp>
        <p:nvSpPr>
          <p:cNvPr id="7" name="Slide Number Placeholder 6">
            <a:extLst>
              <a:ext uri="{FF2B5EF4-FFF2-40B4-BE49-F238E27FC236}">
                <a16:creationId xmlns:a16="http://schemas.microsoft.com/office/drawing/2014/main" id="{C0883B63-1BB1-52D5-2B03-6FD166B61650}"/>
              </a:ext>
            </a:extLst>
          </p:cNvPr>
          <p:cNvSpPr>
            <a:spLocks noGrp="1"/>
          </p:cNvSpPr>
          <p:nvPr>
            <p:ph type="sldNum" sz="quarter" idx="10"/>
          </p:nvPr>
        </p:nvSpPr>
        <p:spPr/>
        <p:txBody>
          <a:bodyPr/>
          <a:lstStyle/>
          <a:p>
            <a:fld id="{58339581-759F-43B7-B47D-47F906F0E294}" type="slidenum">
              <a:rPr lang="en-US" smtClean="0"/>
              <a:pPr/>
              <a:t>11</a:t>
            </a:fld>
            <a:endParaRPr lang="en-US"/>
          </a:p>
        </p:txBody>
      </p:sp>
    </p:spTree>
    <p:extLst>
      <p:ext uri="{BB962C8B-B14F-4D97-AF65-F5344CB8AC3E}">
        <p14:creationId xmlns:p14="http://schemas.microsoft.com/office/powerpoint/2010/main" val="138361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5FEA-8BDB-4AEE-0141-4792017CC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4C925-9F9A-ED8D-E3D2-DA0B2500CDB3}"/>
              </a:ext>
            </a:extLst>
          </p:cNvPr>
          <p:cNvSpPr>
            <a:spLocks noGrp="1"/>
          </p:cNvSpPr>
          <p:nvPr>
            <p:ph type="title"/>
          </p:nvPr>
        </p:nvSpPr>
        <p:spPr>
          <a:xfrm>
            <a:off x="635001" y="400540"/>
            <a:ext cx="10001250" cy="825500"/>
          </a:xfrm>
        </p:spPr>
        <p:txBody>
          <a:bodyPr vert="horz" lIns="91440" tIns="45720" rIns="91440" bIns="45720" rtlCol="0" anchor="b">
            <a:normAutofit/>
          </a:bodyPr>
          <a:lstStyle/>
          <a:p>
            <a:r>
              <a:rPr lang="en-US" b="1" kern="1200" cap="none" spc="0" baseline="0">
                <a:latin typeface="Noto Sans ExtraBold" panose="020B0502040504020204" pitchFamily="34" charset="0"/>
                <a:ea typeface="Noto Sans ExtraBold" panose="020B0502040504020204" pitchFamily="34" charset="0"/>
                <a:cs typeface="Noto Sans ExtraBold" panose="020B0502040504020204" pitchFamily="34" charset="0"/>
              </a:rPr>
              <a:t>Offset / Patient Liability</a:t>
            </a:r>
          </a:p>
        </p:txBody>
      </p:sp>
      <p:sp>
        <p:nvSpPr>
          <p:cNvPr id="4" name="TextBox 3">
            <a:extLst>
              <a:ext uri="{FF2B5EF4-FFF2-40B4-BE49-F238E27FC236}">
                <a16:creationId xmlns:a16="http://schemas.microsoft.com/office/drawing/2014/main" id="{F8423FEB-13F4-63B3-467C-520BAB6D17F9}"/>
              </a:ext>
            </a:extLst>
          </p:cNvPr>
          <p:cNvSpPr txBox="1"/>
          <p:nvPr/>
        </p:nvSpPr>
        <p:spPr>
          <a:xfrm>
            <a:off x="635000" y="1366125"/>
            <a:ext cx="5397500" cy="4635500"/>
          </a:xfrm>
          <a:prstGeom prst="rect">
            <a:avLst/>
          </a:prstGeom>
        </p:spPr>
        <p:txBody>
          <a:bodyPr vert="horz" lIns="91440" tIns="45720" rIns="91440" bIns="45720" rtlCol="0">
            <a:normAutofit/>
          </a:bodyPr>
          <a:lstStyle/>
          <a:p>
            <a:pPr>
              <a:lnSpc>
                <a:spcPct val="130000"/>
              </a:lnSpc>
              <a:spcBef>
                <a:spcPts val="1000"/>
              </a:spcBef>
            </a:pPr>
            <a:r>
              <a:rPr lang="en-US" sz="2200" b="0" dirty="0"/>
              <a:t>Individuals may pay a portion of their monthly service cost</a:t>
            </a:r>
          </a:p>
          <a:p>
            <a:pPr>
              <a:lnSpc>
                <a:spcPct val="130000"/>
              </a:lnSpc>
              <a:spcBef>
                <a:spcPts val="1000"/>
              </a:spcBef>
            </a:pPr>
            <a:endParaRPr lang="en-US" sz="2200" b="0" dirty="0"/>
          </a:p>
          <a:p>
            <a:pPr>
              <a:lnSpc>
                <a:spcPct val="130000"/>
              </a:lnSpc>
              <a:spcBef>
                <a:spcPts val="1000"/>
              </a:spcBef>
            </a:pPr>
            <a:r>
              <a:rPr lang="en-US" sz="2200" b="0" dirty="0"/>
              <a:t>Individuals receiving in-home services </a:t>
            </a:r>
            <a:r>
              <a:rPr lang="en-US" sz="2200" b="1" dirty="0"/>
              <a:t>do not </a:t>
            </a:r>
            <a:r>
              <a:rPr lang="en-US" sz="2200" b="0" dirty="0"/>
              <a:t>pay a liability/offset</a:t>
            </a:r>
          </a:p>
          <a:p>
            <a:pPr>
              <a:lnSpc>
                <a:spcPct val="130000"/>
              </a:lnSpc>
              <a:spcBef>
                <a:spcPts val="1000"/>
              </a:spcBef>
            </a:pPr>
            <a:endParaRPr lang="en-US" sz="2200" b="0" dirty="0"/>
          </a:p>
          <a:p>
            <a:pPr>
              <a:lnSpc>
                <a:spcPct val="130000"/>
              </a:lnSpc>
              <a:spcBef>
                <a:spcPts val="1000"/>
              </a:spcBef>
            </a:pPr>
            <a:r>
              <a:rPr lang="en-US" sz="2200" b="0" dirty="0"/>
              <a:t>Email ODDS Technical Assistance Unit (TAU) when liability changes retroactively</a:t>
            </a:r>
          </a:p>
        </p:txBody>
      </p:sp>
      <p:pic>
        <p:nvPicPr>
          <p:cNvPr id="3" name="Content Placeholder 5" descr="Two women sitting at dinner table">
            <a:extLst>
              <a:ext uri="{FF2B5EF4-FFF2-40B4-BE49-F238E27FC236}">
                <a16:creationId xmlns:a16="http://schemas.microsoft.com/office/drawing/2014/main" id="{339410A5-1E2B-2C91-ECA2-3FBA32EDD8EA}"/>
              </a:ext>
            </a:extLst>
          </p:cNvPr>
          <p:cNvPicPr>
            <a:picLocks noChangeAspect="1"/>
          </p:cNvPicPr>
          <p:nvPr/>
        </p:nvPicPr>
        <p:blipFill rotWithShape="1">
          <a:blip r:embed="rId3">
            <a:extLst>
              <a:ext uri="{28A0092B-C50C-407E-A947-70E740481C1C}">
                <a14:useLocalDpi xmlns:a14="http://schemas.microsoft.com/office/drawing/2010/main" val="0"/>
              </a:ext>
            </a:extLst>
          </a:blip>
          <a:srcRect l="9340" r="13230" b="2"/>
          <a:stretch>
            <a:fillRect/>
          </a:stretch>
        </p:blipFill>
        <p:spPr>
          <a:xfrm>
            <a:off x="6159500" y="1366125"/>
            <a:ext cx="5397500" cy="4635500"/>
          </a:xfrm>
          <a:prstGeom prst="rect">
            <a:avLst/>
          </a:prstGeom>
          <a:noFill/>
        </p:spPr>
      </p:pic>
      <p:sp>
        <p:nvSpPr>
          <p:cNvPr id="7" name="Slide Number Placeholder 6">
            <a:extLst>
              <a:ext uri="{FF2B5EF4-FFF2-40B4-BE49-F238E27FC236}">
                <a16:creationId xmlns:a16="http://schemas.microsoft.com/office/drawing/2014/main" id="{B4101010-8790-2F91-2283-E4D13E440F95}"/>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12</a:t>
            </a:fld>
            <a:endParaRPr lang="en-US" sz="600"/>
          </a:p>
        </p:txBody>
      </p:sp>
    </p:spTree>
    <p:extLst>
      <p:ext uri="{BB962C8B-B14F-4D97-AF65-F5344CB8AC3E}">
        <p14:creationId xmlns:p14="http://schemas.microsoft.com/office/powerpoint/2010/main" val="330928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9BF-C70B-7D84-B52B-E8CFEACB3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63316-7893-9A7A-32CC-34135FD2D5AC}"/>
              </a:ext>
            </a:extLst>
          </p:cNvPr>
          <p:cNvSpPr>
            <a:spLocks noGrp="1"/>
          </p:cNvSpPr>
          <p:nvPr>
            <p:ph type="title"/>
          </p:nvPr>
        </p:nvSpPr>
        <p:spPr>
          <a:xfrm>
            <a:off x="635001" y="659757"/>
            <a:ext cx="4144033" cy="3028460"/>
          </a:xfrm>
        </p:spPr>
        <p:txBody>
          <a:bodyPr>
            <a:normAutofit/>
          </a:bodyPr>
          <a:lstStyle/>
          <a:p>
            <a:pPr algn="ctr"/>
            <a:r>
              <a:rPr lang="en-US" sz="4800"/>
              <a:t>Key Takeaways</a:t>
            </a:r>
          </a:p>
        </p:txBody>
      </p:sp>
      <p:sp>
        <p:nvSpPr>
          <p:cNvPr id="7" name="Slide Number Placeholder 6">
            <a:extLst>
              <a:ext uri="{FF2B5EF4-FFF2-40B4-BE49-F238E27FC236}">
                <a16:creationId xmlns:a16="http://schemas.microsoft.com/office/drawing/2014/main" id="{1D594D2F-4904-5645-7323-0825441BF54C}"/>
              </a:ext>
            </a:extLst>
          </p:cNvPr>
          <p:cNvSpPr>
            <a:spLocks noGrp="1"/>
          </p:cNvSpPr>
          <p:nvPr>
            <p:ph type="sldNum" sz="quarter" idx="10"/>
          </p:nvPr>
        </p:nvSpPr>
        <p:spPr/>
        <p:txBody>
          <a:bodyPr/>
          <a:lstStyle/>
          <a:p>
            <a:fld id="{58339581-759F-43B7-B47D-47F906F0E294}" type="slidenum">
              <a:rPr lang="en-US" smtClean="0"/>
              <a:pPr/>
              <a:t>13</a:t>
            </a:fld>
            <a:endParaRPr lang="en-US"/>
          </a:p>
        </p:txBody>
      </p:sp>
      <p:graphicFrame>
        <p:nvGraphicFramePr>
          <p:cNvPr id="3" name="Content Placeholder 2" descr="Graphic with four sections describing ODDS roles and coordination. Top left: ODDS contracts with Community Developmental Disabilities Programs (CDDPs) and Support Service Brokerages to support eligibility and service planning for I/DD services. Top right: Service Coordinators and Personal Agents focus on service eligibility and planning. Bottom left: Service eligibility and financial eligibility are separate but coordinated, and both determinations are required before services begin. Bottom right: Understanding ODDS roles improves collaboration and outcomes.">
            <a:extLst>
              <a:ext uri="{FF2B5EF4-FFF2-40B4-BE49-F238E27FC236}">
                <a16:creationId xmlns:a16="http://schemas.microsoft.com/office/drawing/2014/main" id="{FDA98ACF-870B-82F6-B6BD-ABBF43247583}"/>
              </a:ext>
            </a:extLst>
          </p:cNvPr>
          <p:cNvGraphicFramePr>
            <a:graphicFrameLocks noGrp="1"/>
          </p:cNvGraphicFramePr>
          <p:nvPr>
            <p:ph idx="1"/>
            <p:extLst>
              <p:ext uri="{D42A27DB-BD31-4B8C-83A1-F6EECF244321}">
                <p14:modId xmlns:p14="http://schemas.microsoft.com/office/powerpoint/2010/main" val="2400133095"/>
              </p:ext>
            </p:extLst>
          </p:nvPr>
        </p:nvGraphicFramePr>
        <p:xfrm>
          <a:off x="4779034" y="659757"/>
          <a:ext cx="6529296" cy="5797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217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53CA-5BCE-18D2-FA43-2C73F8B64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CFD70-A30F-E8B3-374D-3B886E767652}"/>
              </a:ext>
            </a:extLst>
          </p:cNvPr>
          <p:cNvSpPr>
            <a:spLocks noGrp="1"/>
          </p:cNvSpPr>
          <p:nvPr>
            <p:ph type="title"/>
          </p:nvPr>
        </p:nvSpPr>
        <p:spPr>
          <a:xfrm>
            <a:off x="1315289" y="203010"/>
            <a:ext cx="9561422" cy="828136"/>
          </a:xfrm>
        </p:spPr>
        <p:txBody>
          <a:bodyPr>
            <a:normAutofit/>
          </a:bodyPr>
          <a:lstStyle/>
          <a:p>
            <a:pPr algn="ctr">
              <a:spcAft>
                <a:spcPts val="600"/>
              </a:spcAft>
            </a:pPr>
            <a:r>
              <a:rPr lang="en-US" sz="4800"/>
              <a:t>Communication tools</a:t>
            </a:r>
          </a:p>
        </p:txBody>
      </p:sp>
      <p:sp>
        <p:nvSpPr>
          <p:cNvPr id="7" name="Slide Number Placeholder 6">
            <a:extLst>
              <a:ext uri="{FF2B5EF4-FFF2-40B4-BE49-F238E27FC236}">
                <a16:creationId xmlns:a16="http://schemas.microsoft.com/office/drawing/2014/main" id="{BDF4C05D-40BA-5E31-3A2C-4F627A2EB456}"/>
              </a:ext>
            </a:extLst>
          </p:cNvPr>
          <p:cNvSpPr>
            <a:spLocks noGrp="1"/>
          </p:cNvSpPr>
          <p:nvPr>
            <p:ph type="sldNum" sz="quarter" idx="10"/>
          </p:nvPr>
        </p:nvSpPr>
        <p:spPr/>
        <p:txBody>
          <a:bodyPr/>
          <a:lstStyle/>
          <a:p>
            <a:fld id="{58339581-759F-43B7-B47D-47F906F0E294}" type="slidenum">
              <a:rPr lang="en-US" smtClean="0"/>
              <a:pPr/>
              <a:t>14</a:t>
            </a:fld>
            <a:endParaRPr lang="en-US"/>
          </a:p>
        </p:txBody>
      </p:sp>
      <p:graphicFrame>
        <p:nvGraphicFramePr>
          <p:cNvPr id="10" name="Content Placeholder 7" descr="Step-by-step informational graphic about communication and coordination. It states that each local area will have an identified email address for case coordination by May 2026. If contact information for a Service Coordinator or Personal Agent is not available, use the email address in the ZIP Matrix (effective May 2026). The Point of Contact Toolkit includes an email template and naming conventions to ensure timely processing. The ODDS/OEP Cross-Program Terminology Guide helps connect OEP and ODDS language for clearer communication. Information sharing between OEP, AAAs, Brokerages, and CDDPs is allowed without additional forms or permissions; references OEP-IM-25-014 and DD-IM-26-007 for guidance.">
            <a:extLst>
              <a:ext uri="{FF2B5EF4-FFF2-40B4-BE49-F238E27FC236}">
                <a16:creationId xmlns:a16="http://schemas.microsoft.com/office/drawing/2014/main" id="{EEE0CAEE-DE63-75F9-8193-76030E73E4CD}"/>
              </a:ext>
            </a:extLst>
          </p:cNvPr>
          <p:cNvGraphicFramePr>
            <a:graphicFrameLocks noGrp="1"/>
          </p:cNvGraphicFramePr>
          <p:nvPr>
            <p:ph idx="1"/>
            <p:extLst>
              <p:ext uri="{D42A27DB-BD31-4B8C-83A1-F6EECF244321}">
                <p14:modId xmlns:p14="http://schemas.microsoft.com/office/powerpoint/2010/main" val="3169931665"/>
              </p:ext>
            </p:extLst>
          </p:nvPr>
        </p:nvGraphicFramePr>
        <p:xfrm>
          <a:off x="536213" y="1162554"/>
          <a:ext cx="10760677" cy="5176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173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ACFE89F-1767-7B9B-C8FD-45C8122DA4BE}"/>
              </a:ext>
            </a:extLst>
          </p:cNvPr>
          <p:cNvSpPr txBox="1">
            <a:spLocks noGrp="1"/>
          </p:cNvSpPr>
          <p:nvPr>
            <p:ph type="title" idx="4294967295"/>
          </p:nvPr>
        </p:nvSpPr>
        <p:spPr>
          <a:xfrm>
            <a:off x="956939" y="1299701"/>
            <a:ext cx="1027812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5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Thank you!</a:t>
            </a:r>
          </a:p>
        </p:txBody>
      </p:sp>
      <p:sp>
        <p:nvSpPr>
          <p:cNvPr id="3" name="Content Placeholder 2">
            <a:extLst>
              <a:ext uri="{FF2B5EF4-FFF2-40B4-BE49-F238E27FC236}">
                <a16:creationId xmlns:a16="http://schemas.microsoft.com/office/drawing/2014/main" id="{04CFC092-3805-21C4-5D67-FCAF4735117F}"/>
              </a:ext>
            </a:extLst>
          </p:cNvPr>
          <p:cNvSpPr>
            <a:spLocks noGrp="1"/>
          </p:cNvSpPr>
          <p:nvPr>
            <p:ph sz="quarter" idx="11"/>
          </p:nvPr>
        </p:nvSpPr>
        <p:spPr>
          <a:xfrm>
            <a:off x="692151" y="5034986"/>
            <a:ext cx="8084238" cy="1576111"/>
          </a:xfrm>
        </p:spPr>
        <p:txBody>
          <a:bodyPr>
            <a:normAutofit/>
          </a:bodyPr>
          <a:lstStyle/>
          <a:p>
            <a:r>
              <a:rPr lang="en-US" dirty="0">
                <a:hlinkClick r:id="rId3">
                  <a:extLst>
                    <a:ext uri="{A12FA001-AC4F-418D-AE19-62706E023703}">
                      <ahyp:hlinkClr xmlns:ahyp="http://schemas.microsoft.com/office/drawing/2018/hyperlinkcolor" val="tx"/>
                    </a:ext>
                  </a:extLst>
                </a:hlinkClick>
              </a:rPr>
              <a:t>Cross Program Training Update Request Form</a:t>
            </a:r>
            <a:r>
              <a:rPr lang="en-US" dirty="0"/>
              <a:t> </a:t>
            </a:r>
          </a:p>
          <a:p>
            <a:endParaRPr lang="en-US" dirty="0"/>
          </a:p>
        </p:txBody>
      </p:sp>
      <p:sp>
        <p:nvSpPr>
          <p:cNvPr id="6" name="Slide Number Placeholder 2">
            <a:extLst>
              <a:ext uri="{FF2B5EF4-FFF2-40B4-BE49-F238E27FC236}">
                <a16:creationId xmlns:a16="http://schemas.microsoft.com/office/drawing/2014/main" id="{55EDF360-78F3-8291-7CA7-886F525CE2B7}"/>
              </a:ext>
            </a:extLst>
          </p:cNvPr>
          <p:cNvSpPr txBox="1">
            <a:spLocks/>
          </p:cNvSpPr>
          <p:nvPr/>
        </p:nvSpPr>
        <p:spPr>
          <a:xfrm>
            <a:off x="9589807" y="6470731"/>
            <a:ext cx="2272706" cy="184259"/>
          </a:xfrm>
          <a:prstGeom prst="rect">
            <a:avLst/>
          </a:prstGeom>
        </p:spPr>
        <p:txBody>
          <a:bodyPr anchor="ctr"/>
          <a:lstStyle>
            <a:defPPr>
              <a:defRPr lang="en-US"/>
            </a:defPPr>
            <a:lvl1pPr marL="0" algn="r" defTabSz="914400" rtl="0" eaLnBrk="1" latinLnBrk="0" hangingPunct="1">
              <a:defRPr sz="14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solidFill>
                  <a:schemeClr val="bg1"/>
                </a:solidFill>
              </a:rPr>
              <a:pPr/>
              <a:t>15</a:t>
            </a:fld>
            <a:endParaRPr lang="en-US">
              <a:solidFill>
                <a:schemeClr val="bg1"/>
              </a:solidFill>
            </a:endParaRPr>
          </a:p>
        </p:txBody>
      </p:sp>
    </p:spTree>
    <p:extLst>
      <p:ext uri="{BB962C8B-B14F-4D97-AF65-F5344CB8AC3E}">
        <p14:creationId xmlns:p14="http://schemas.microsoft.com/office/powerpoint/2010/main" val="169373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ABA934-F176-DCAD-F0C5-02EC1929135D}"/>
              </a:ext>
            </a:extLst>
          </p:cNvPr>
          <p:cNvSpPr txBox="1">
            <a:spLocks noGrp="1"/>
          </p:cNvSpPr>
          <p:nvPr>
            <p:ph type="title" idx="4294967295"/>
          </p:nvPr>
        </p:nvSpPr>
        <p:spPr>
          <a:xfrm>
            <a:off x="445633" y="451262"/>
            <a:ext cx="591441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4000" dirty="0">
                <a:solidFill>
                  <a:srgbClr val="2E3192"/>
                </a:solidFill>
              </a:rPr>
              <a:t>ODHS and ODDS</a:t>
            </a:r>
            <a:endParaRPr kumimoji="0" lang="en-US" sz="4000" b="1" i="0" u="none" strike="noStrike" kern="1200" cap="none" spc="0" normalizeH="0" baseline="0" noProof="0" dirty="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32DB6217-EBFC-8047-B136-0A54C4047BCD}"/>
              </a:ext>
            </a:extLst>
          </p:cNvPr>
          <p:cNvSpPr txBox="1"/>
          <p:nvPr/>
        </p:nvSpPr>
        <p:spPr>
          <a:xfrm>
            <a:off x="445633" y="1420023"/>
            <a:ext cx="6102848" cy="3216265"/>
          </a:xfrm>
          <a:prstGeom prst="rect">
            <a:avLst/>
          </a:prstGeom>
          <a:noFill/>
        </p:spPr>
        <p:txBody>
          <a:bodyPr wrap="square">
            <a:spAutoFit/>
          </a:bodyPr>
          <a:lstStyle/>
          <a:p>
            <a:r>
              <a:rPr lang="en-US" sz="1600" dirty="0">
                <a:solidFill>
                  <a:srgbClr val="2E3192"/>
                </a:solidFill>
              </a:rPr>
              <a:t>The Office of Developmental Disability Services (ODDS) is a division of the Oregon Department of Human Services (ODHS)</a:t>
            </a:r>
            <a:br>
              <a:rPr lang="en-US" sz="1600" dirty="0">
                <a:solidFill>
                  <a:srgbClr val="2E3192"/>
                </a:solidFill>
              </a:rPr>
            </a:br>
            <a:endParaRPr lang="en-US" sz="1600" dirty="0">
              <a:solidFill>
                <a:srgbClr val="2E3192"/>
              </a:solidFill>
            </a:endParaRPr>
          </a:p>
          <a:p>
            <a:pPr lvl="1"/>
            <a:r>
              <a:rPr lang="en-US" sz="1600" dirty="0">
                <a:solidFill>
                  <a:srgbClr val="2E3192"/>
                </a:solidFill>
              </a:rPr>
              <a:t>ODDS oversees services for individuals diagnosed with Intellectual and Developmental Disabilities (I/DD)</a:t>
            </a:r>
            <a:br>
              <a:rPr lang="en-US" sz="1600" dirty="0">
                <a:solidFill>
                  <a:srgbClr val="2E3192"/>
                </a:solidFill>
              </a:rPr>
            </a:br>
            <a:endParaRPr lang="en-US" sz="1600" dirty="0">
              <a:solidFill>
                <a:srgbClr val="2E3192"/>
              </a:solidFill>
            </a:endParaRPr>
          </a:p>
          <a:p>
            <a:pPr lvl="1"/>
            <a:r>
              <a:rPr lang="en-US" sz="1600" dirty="0">
                <a:solidFill>
                  <a:srgbClr val="2E3192"/>
                </a:solidFill>
              </a:rPr>
              <a:t>Supported by Case Management Entities (CMEs): </a:t>
            </a:r>
          </a:p>
          <a:p>
            <a:pPr lvl="2"/>
            <a:r>
              <a:rPr lang="en-US" sz="1600" dirty="0">
                <a:solidFill>
                  <a:srgbClr val="2E3192"/>
                </a:solidFill>
              </a:rPr>
              <a:t>Community Developmental Disabilities Programs (CDDPs)</a:t>
            </a:r>
          </a:p>
          <a:p>
            <a:pPr lvl="2"/>
            <a:r>
              <a:rPr lang="en-US" sz="1600" dirty="0">
                <a:solidFill>
                  <a:srgbClr val="2E3192"/>
                </a:solidFill>
              </a:rPr>
              <a:t>Brokerages</a:t>
            </a:r>
          </a:p>
          <a:p>
            <a:pPr marR="0" lvl="0" algn="l" defTabSz="914400" rtl="0" eaLnBrk="1" fontAlgn="auto" latinLnBrk="0" hangingPunct="1">
              <a:lnSpc>
                <a:spcPct val="100000"/>
              </a:lnSpc>
              <a:spcBef>
                <a:spcPts val="0"/>
              </a:spcBef>
              <a:spcAft>
                <a:spcPts val="1800"/>
              </a:spcAft>
              <a:buClrTx/>
              <a:buSzTx/>
              <a:tabLst/>
              <a:defRPr/>
            </a:pPr>
            <a:endParaRPr kumimoji="0" lang="en-US" sz="27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descr="Photo of young family with baby.">
            <a:extLst>
              <a:ext uri="{FF2B5EF4-FFF2-40B4-BE49-F238E27FC236}">
                <a16:creationId xmlns:a16="http://schemas.microsoft.com/office/drawing/2014/main" id="{BA3AE28E-C687-7771-5649-1D66C9D0566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257" b="6257"/>
          <a:stretch>
            <a:fillRect/>
          </a:stretch>
        </p:blipFill>
        <p:spPr>
          <a:xfrm>
            <a:off x="6962549" y="0"/>
            <a:ext cx="5229225" cy="6056313"/>
          </a:xfrm>
        </p:spPr>
      </p:pic>
      <p:sp>
        <p:nvSpPr>
          <p:cNvPr id="3" name="Slide Number Placeholder 2">
            <a:extLst>
              <a:ext uri="{FF2B5EF4-FFF2-40B4-BE49-F238E27FC236}">
                <a16:creationId xmlns:a16="http://schemas.microsoft.com/office/drawing/2014/main" id="{6262A4AF-B466-18A8-E095-8391444E9E65}"/>
              </a:ext>
            </a:extLst>
          </p:cNvPr>
          <p:cNvSpPr>
            <a:spLocks noGrp="1"/>
          </p:cNvSpPr>
          <p:nvPr>
            <p:ph type="sldNum" sz="quarter" idx="10"/>
          </p:nvPr>
        </p:nvSpPr>
        <p:spPr/>
        <p:txBody>
          <a:bodyPr/>
          <a:lstStyle/>
          <a:p>
            <a:fld id="{58339581-759F-43B7-B47D-47F906F0E294}" type="slidenum">
              <a:rPr lang="en-US" smtClean="0"/>
              <a:pPr/>
              <a:t>2</a:t>
            </a:fld>
            <a:endParaRPr lang="en-US"/>
          </a:p>
        </p:txBody>
      </p:sp>
    </p:spTree>
    <p:extLst>
      <p:ext uri="{BB962C8B-B14F-4D97-AF65-F5344CB8AC3E}">
        <p14:creationId xmlns:p14="http://schemas.microsoft.com/office/powerpoint/2010/main" val="357385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F9B0-C91C-E4C2-AFDD-415CEC2D430C}"/>
              </a:ext>
            </a:extLst>
          </p:cNvPr>
          <p:cNvSpPr>
            <a:spLocks noGrp="1"/>
          </p:cNvSpPr>
          <p:nvPr>
            <p:ph type="title"/>
          </p:nvPr>
        </p:nvSpPr>
        <p:spPr>
          <a:xfrm>
            <a:off x="519254" y="944550"/>
            <a:ext cx="4815887" cy="3886788"/>
          </a:xfrm>
        </p:spPr>
        <p:txBody>
          <a:bodyPr/>
          <a:lstStyle/>
          <a:p>
            <a:r>
              <a:rPr lang="en-US" sz="4800"/>
              <a:t>Who Provides ODDS </a:t>
            </a:r>
            <a:br>
              <a:rPr lang="en-US" sz="4800"/>
            </a:br>
            <a:r>
              <a:rPr lang="en-US" sz="4800"/>
              <a:t>Case Management Services</a:t>
            </a:r>
            <a:endParaRPr lang="en-US"/>
          </a:p>
        </p:txBody>
      </p:sp>
      <p:sp>
        <p:nvSpPr>
          <p:cNvPr id="5" name="Slide Number Placeholder 4">
            <a:extLst>
              <a:ext uri="{FF2B5EF4-FFF2-40B4-BE49-F238E27FC236}">
                <a16:creationId xmlns:a16="http://schemas.microsoft.com/office/drawing/2014/main" id="{F8AFC40F-1876-EA0D-AA22-1BA19D3ADB58}"/>
              </a:ext>
            </a:extLst>
          </p:cNvPr>
          <p:cNvSpPr>
            <a:spLocks noGrp="1"/>
          </p:cNvSpPr>
          <p:nvPr>
            <p:ph type="sldNum" sz="quarter" idx="10"/>
          </p:nvPr>
        </p:nvSpPr>
        <p:spPr/>
        <p:txBody>
          <a:bodyPr/>
          <a:lstStyle/>
          <a:p>
            <a:fld id="{58339581-759F-43B7-B47D-47F906F0E294}" type="slidenum">
              <a:rPr lang="en-US" smtClean="0"/>
              <a:pPr/>
              <a:t>3</a:t>
            </a:fld>
            <a:endParaRPr lang="en-US"/>
          </a:p>
        </p:txBody>
      </p:sp>
      <p:graphicFrame>
        <p:nvGraphicFramePr>
          <p:cNvPr id="4" name="Content Placeholder 2" descr="Diagram showing the structure of Community Developmental Disabilities Programs (CDDP), Support Service Brokerages, and Children’s In-Home Intensive Services (CIIS).&#10;&#10;At the top, “Community Developmental Disabilities Programs (CDDP)” includes: “Service Coordinators,” serves children and adults from birth to death, notes that adults age 65+ can choose APD/AAA or CDDP/brokerage, and includes CME. A downward arrow leads to “Support Service Brokerages,” which includes: “Personal Agents,” serves adults age 18+, and includes CME. Another downward arrow leads to “Children’s In-Home Intensive Services (CIIS),” which includes: medically fragile, medically involved, intensive behavior, and ODDS specialized team (not a CME).">
            <a:extLst>
              <a:ext uri="{FF2B5EF4-FFF2-40B4-BE49-F238E27FC236}">
                <a16:creationId xmlns:a16="http://schemas.microsoft.com/office/drawing/2014/main" id="{60CDA09E-73A1-C81D-B416-F5EDBDB0B57A}"/>
              </a:ext>
            </a:extLst>
          </p:cNvPr>
          <p:cNvGraphicFramePr>
            <a:graphicFrameLocks/>
          </p:cNvGraphicFramePr>
          <p:nvPr>
            <p:extLst>
              <p:ext uri="{D42A27DB-BD31-4B8C-83A1-F6EECF244321}">
                <p14:modId xmlns:p14="http://schemas.microsoft.com/office/powerpoint/2010/main" val="759305161"/>
              </p:ext>
            </p:extLst>
          </p:nvPr>
        </p:nvGraphicFramePr>
        <p:xfrm>
          <a:off x="5602147" y="203010"/>
          <a:ext cx="6201445" cy="6115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50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C6C3-F013-1019-5955-876A10850496}"/>
              </a:ext>
            </a:extLst>
          </p:cNvPr>
          <p:cNvSpPr>
            <a:spLocks noGrp="1"/>
          </p:cNvSpPr>
          <p:nvPr>
            <p:ph type="title"/>
          </p:nvPr>
        </p:nvSpPr>
        <p:spPr>
          <a:xfrm>
            <a:off x="1095375" y="347473"/>
            <a:ext cx="10001250" cy="825500"/>
          </a:xfrm>
        </p:spPr>
        <p:txBody>
          <a:bodyPr>
            <a:normAutofit fontScale="90000"/>
          </a:bodyPr>
          <a:lstStyle/>
          <a:p>
            <a:pPr algn="ctr"/>
            <a:r>
              <a:rPr lang="en-US" sz="4800"/>
              <a:t>Case Management Entities (CMEs)</a:t>
            </a:r>
          </a:p>
        </p:txBody>
      </p:sp>
      <p:graphicFrame>
        <p:nvGraphicFramePr>
          <p:cNvPr id="9" name="Content Placeholder 11" descr="Informational graphic describing three service systems.&#10;&#10;First section: “Community Developmental Disabilities Programs (CDDP)” with bullets: “Service Coordinators,” serves children and adults from birth to death, and adults age 65+ can choose APD/AAA or CDDP/brokerage. An image shows an adult reading with a child.&#10;&#10;Second section: “Support Service Brokerages” with bullets: “Personal Agents” and serves adults age 18+. An image shows a person working at a produce stand.&#10;&#10;Third section: “Children’s In-Home Intensive Services (CIIS)” with bullets: part of ODDS (not a CME), medically fragile, medically involved, and intensive behavior. An image shows a child in medical attire playing with a toy.">
            <a:extLst>
              <a:ext uri="{FF2B5EF4-FFF2-40B4-BE49-F238E27FC236}">
                <a16:creationId xmlns:a16="http://schemas.microsoft.com/office/drawing/2014/main" id="{ADE36863-DE4A-7468-143D-5600917A45DF}"/>
              </a:ext>
            </a:extLst>
          </p:cNvPr>
          <p:cNvGraphicFramePr>
            <a:graphicFrameLocks noGrp="1"/>
          </p:cNvGraphicFramePr>
          <p:nvPr>
            <p:ph idx="1"/>
            <p:extLst>
              <p:ext uri="{D42A27DB-BD31-4B8C-83A1-F6EECF244321}">
                <p14:modId xmlns:p14="http://schemas.microsoft.com/office/powerpoint/2010/main" val="4113932281"/>
              </p:ext>
            </p:extLst>
          </p:nvPr>
        </p:nvGraphicFramePr>
        <p:xfrm>
          <a:off x="1877568" y="1328928"/>
          <a:ext cx="8436864" cy="51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4D357898-D1E2-A917-3F2F-0569E3B60CEE}"/>
              </a:ext>
            </a:extLst>
          </p:cNvPr>
          <p:cNvSpPr>
            <a:spLocks noGrp="1"/>
          </p:cNvSpPr>
          <p:nvPr>
            <p:ph type="sldNum" sz="quarter" idx="10"/>
          </p:nvPr>
        </p:nvSpPr>
        <p:spPr/>
        <p:txBody>
          <a:bodyPr/>
          <a:lstStyle/>
          <a:p>
            <a:fld id="{58339581-759F-43B7-B47D-47F906F0E294}" type="slidenum">
              <a:rPr lang="en-US" smtClean="0"/>
              <a:pPr/>
              <a:t>4</a:t>
            </a:fld>
            <a:endParaRPr lang="en-US"/>
          </a:p>
        </p:txBody>
      </p:sp>
    </p:spTree>
    <p:extLst>
      <p:ext uri="{BB962C8B-B14F-4D97-AF65-F5344CB8AC3E}">
        <p14:creationId xmlns:p14="http://schemas.microsoft.com/office/powerpoint/2010/main" val="368036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B20EA-FC42-23F9-B326-6A6F05947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04EE3-3D1E-8B12-9F74-2CE025922EBB}"/>
              </a:ext>
            </a:extLst>
          </p:cNvPr>
          <p:cNvSpPr>
            <a:spLocks noGrp="1"/>
          </p:cNvSpPr>
          <p:nvPr>
            <p:ph type="title"/>
          </p:nvPr>
        </p:nvSpPr>
        <p:spPr>
          <a:xfrm>
            <a:off x="1095375" y="400540"/>
            <a:ext cx="10001250" cy="825500"/>
          </a:xfrm>
        </p:spPr>
        <p:txBody>
          <a:bodyPr anchor="b">
            <a:normAutofit/>
          </a:bodyPr>
          <a:lstStyle/>
          <a:p>
            <a:pPr algn="ctr"/>
            <a:r>
              <a:rPr lang="en-US" dirty="0"/>
              <a:t>I/DD Service Eligibility </a:t>
            </a:r>
          </a:p>
        </p:txBody>
      </p:sp>
      <p:pic>
        <p:nvPicPr>
          <p:cNvPr id="13" name="Content Placeholder 12" descr="Father cooking with son with down syndrome">
            <a:extLst>
              <a:ext uri="{FF2B5EF4-FFF2-40B4-BE49-F238E27FC236}">
                <a16:creationId xmlns:a16="http://schemas.microsoft.com/office/drawing/2014/main" id="{F21490BA-3807-2921-1F10-F2673A46B96D}"/>
              </a:ext>
              <a:ext uri="{C183D7F6-B498-43B3-948B-1728B52AA6E4}">
                <adec:decorative xmlns:adec="http://schemas.microsoft.com/office/drawing/2017/decorative" val="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303561" y="1366125"/>
            <a:ext cx="5624768" cy="4233516"/>
          </a:xfrm>
          <a:prstGeom prst="rect">
            <a:avLst/>
          </a:prstGeom>
        </p:spPr>
      </p:pic>
      <p:graphicFrame>
        <p:nvGraphicFramePr>
          <p:cNvPr id="3" name="Text Placeholder 2" descr="Text-only graphic listing eligibility criteria: having an intellectual or developmental disability (I/DD), completion of the Oregon Needs Assessment (ONA), and eligibility for Oregon Health Plan (OHP) under MAGI or OSIPM.">
            <a:extLst>
              <a:ext uri="{FF2B5EF4-FFF2-40B4-BE49-F238E27FC236}">
                <a16:creationId xmlns:a16="http://schemas.microsoft.com/office/drawing/2014/main" id="{C37ED78C-8F2C-1D55-7C46-9F9F8FD0B1B3}"/>
              </a:ext>
            </a:extLst>
          </p:cNvPr>
          <p:cNvGraphicFramePr/>
          <p:nvPr>
            <p:extLst>
              <p:ext uri="{D42A27DB-BD31-4B8C-83A1-F6EECF244321}">
                <p14:modId xmlns:p14="http://schemas.microsoft.com/office/powerpoint/2010/main" val="494446138"/>
              </p:ext>
            </p:extLst>
          </p:nvPr>
        </p:nvGraphicFramePr>
        <p:xfrm>
          <a:off x="6159500" y="1366125"/>
          <a:ext cx="5397500" cy="4635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B828365E-9170-FD0C-EF90-2C800E4F02EC}"/>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5</a:t>
            </a:fld>
            <a:endParaRPr lang="en-US" sz="600"/>
          </a:p>
        </p:txBody>
      </p:sp>
    </p:spTree>
    <p:extLst>
      <p:ext uri="{BB962C8B-B14F-4D97-AF65-F5344CB8AC3E}">
        <p14:creationId xmlns:p14="http://schemas.microsoft.com/office/powerpoint/2010/main" val="101313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6A2CF-41AD-C464-8B73-E6B35B9F71FA}"/>
              </a:ext>
            </a:extLst>
          </p:cNvPr>
          <p:cNvSpPr>
            <a:spLocks noGrp="1"/>
          </p:cNvSpPr>
          <p:nvPr>
            <p:ph type="title"/>
          </p:nvPr>
        </p:nvSpPr>
        <p:spPr>
          <a:xfrm>
            <a:off x="842880" y="400540"/>
            <a:ext cx="10506241" cy="825500"/>
          </a:xfrm>
        </p:spPr>
        <p:txBody>
          <a:bodyPr anchor="b">
            <a:normAutofit fontScale="90000"/>
          </a:bodyPr>
          <a:lstStyle/>
          <a:p>
            <a:pPr algn="ctr"/>
            <a:r>
              <a:rPr lang="en-US" sz="3800"/>
              <a:t>Service Coordinator and Personal Agent Roles</a:t>
            </a:r>
          </a:p>
        </p:txBody>
      </p:sp>
      <p:sp>
        <p:nvSpPr>
          <p:cNvPr id="5" name="Subtitle 4">
            <a:extLst>
              <a:ext uri="{FF2B5EF4-FFF2-40B4-BE49-F238E27FC236}">
                <a16:creationId xmlns:a16="http://schemas.microsoft.com/office/drawing/2014/main" id="{7B3CE61F-45F4-B1DB-A190-61F4C38C3391}"/>
              </a:ext>
            </a:extLst>
          </p:cNvPr>
          <p:cNvSpPr>
            <a:spLocks noGrp="1"/>
          </p:cNvSpPr>
          <p:nvPr>
            <p:ph sz="half" idx="1"/>
          </p:nvPr>
        </p:nvSpPr>
        <p:spPr>
          <a:xfrm>
            <a:off x="635000" y="1366125"/>
            <a:ext cx="5397500" cy="4635500"/>
          </a:xfrm>
        </p:spPr>
        <p:txBody>
          <a:bodyPr>
            <a:normAutofit/>
          </a:bodyPr>
          <a:lstStyle/>
          <a:p>
            <a:pPr marL="342900" indent="-342900">
              <a:lnSpc>
                <a:spcPct val="120000"/>
              </a:lnSpc>
              <a:buFont typeface="Arial" panose="020B0604020202020204" pitchFamily="34" charset="0"/>
              <a:buChar char="•"/>
            </a:pPr>
            <a:r>
              <a:rPr lang="en-US" sz="2000"/>
              <a:t>Individual Support Plan (ISP)</a:t>
            </a:r>
          </a:p>
          <a:p>
            <a:pPr marL="342900" indent="-342900">
              <a:lnSpc>
                <a:spcPct val="120000"/>
              </a:lnSpc>
              <a:buFont typeface="Arial" panose="020B0604020202020204" pitchFamily="34" charset="0"/>
              <a:buChar char="•"/>
            </a:pPr>
            <a:r>
              <a:rPr lang="en-US" sz="2000"/>
              <a:t>Assess:</a:t>
            </a:r>
          </a:p>
          <a:p>
            <a:pPr marL="800100" lvl="1" indent="-342900">
              <a:lnSpc>
                <a:spcPct val="120000"/>
              </a:lnSpc>
              <a:buFont typeface="Arial" panose="020B0604020202020204" pitchFamily="34" charset="0"/>
              <a:buChar char="•"/>
            </a:pPr>
            <a:r>
              <a:rPr lang="en-US"/>
              <a:t>Functional daily living support needs</a:t>
            </a:r>
          </a:p>
          <a:p>
            <a:pPr marL="800100" lvl="1" indent="-342900">
              <a:lnSpc>
                <a:spcPct val="120000"/>
              </a:lnSpc>
              <a:buFont typeface="Arial" panose="020B0604020202020204" pitchFamily="34" charset="0"/>
              <a:buChar char="•"/>
            </a:pPr>
            <a:r>
              <a:rPr lang="en-US"/>
              <a:t>Medical, behavioral, and supervision needs</a:t>
            </a:r>
          </a:p>
          <a:p>
            <a:pPr marL="800100" lvl="1" indent="-342900">
              <a:lnSpc>
                <a:spcPct val="120000"/>
              </a:lnSpc>
              <a:buFont typeface="Arial" panose="020B0604020202020204" pitchFamily="34" charset="0"/>
              <a:buChar char="•"/>
            </a:pPr>
            <a:r>
              <a:rPr lang="en-US"/>
              <a:t>Living situation and safety considerations</a:t>
            </a:r>
          </a:p>
          <a:p>
            <a:pPr marL="800100" lvl="1" indent="-342900">
              <a:lnSpc>
                <a:spcPct val="120000"/>
              </a:lnSpc>
              <a:buFont typeface="Arial" panose="020B0604020202020204" pitchFamily="34" charset="0"/>
              <a:buChar char="•"/>
            </a:pPr>
            <a:r>
              <a:rPr lang="en-US"/>
              <a:t>Functional support needs</a:t>
            </a:r>
            <a:br>
              <a:rPr lang="en-US"/>
            </a:br>
            <a:endParaRPr lang="en-US"/>
          </a:p>
          <a:p>
            <a:pPr marL="342900" indent="-342900">
              <a:lnSpc>
                <a:spcPct val="120000"/>
              </a:lnSpc>
              <a:buFont typeface="Arial" panose="020B0604020202020204" pitchFamily="34" charset="0"/>
              <a:buChar char="•"/>
            </a:pPr>
            <a:r>
              <a:rPr lang="en-US" sz="2000"/>
              <a:t>Determines appropriate service plan and level of support</a:t>
            </a:r>
          </a:p>
          <a:p>
            <a:pPr>
              <a:lnSpc>
                <a:spcPct val="120000"/>
              </a:lnSpc>
            </a:pPr>
            <a:endParaRPr lang="en-US" sz="2000"/>
          </a:p>
        </p:txBody>
      </p:sp>
      <p:pic>
        <p:nvPicPr>
          <p:cNvPr id="7" name="Picture Placeholder 7" descr="Four photos of different people smiling, including a father holding a baby, a young woman, a couple with a child, and an older couple dancing.">
            <a:extLst>
              <a:ext uri="{FF2B5EF4-FFF2-40B4-BE49-F238E27FC236}">
                <a16:creationId xmlns:a16="http://schemas.microsoft.com/office/drawing/2014/main" id="{F01DF0EB-E880-A614-988F-FC8413BC1461}"/>
              </a:ext>
            </a:extLst>
          </p:cNvPr>
          <p:cNvPicPr>
            <a:picLocks noChangeAspect="1"/>
          </p:cNvPicPr>
          <p:nvPr/>
        </p:nvPicPr>
        <p:blipFill>
          <a:blip r:embed="rId3">
            <a:extLst>
              <a:ext uri="{28A0092B-C50C-407E-A947-70E740481C1C}">
                <a14:useLocalDpi xmlns:a14="http://schemas.microsoft.com/office/drawing/2010/main" val="0"/>
              </a:ext>
            </a:extLst>
          </a:blip>
          <a:srcRect l="45108" r="23287"/>
          <a:stretch>
            <a:fillRect/>
          </a:stretch>
        </p:blipFill>
        <p:spPr>
          <a:xfrm>
            <a:off x="6159500" y="2018771"/>
            <a:ext cx="5397500" cy="3330207"/>
          </a:xfrm>
          <a:prstGeom prst="rect">
            <a:avLst/>
          </a:prstGeom>
          <a:noFill/>
        </p:spPr>
      </p:pic>
      <p:sp>
        <p:nvSpPr>
          <p:cNvPr id="3" name="Slide Number Placeholder 2">
            <a:extLst>
              <a:ext uri="{FF2B5EF4-FFF2-40B4-BE49-F238E27FC236}">
                <a16:creationId xmlns:a16="http://schemas.microsoft.com/office/drawing/2014/main" id="{AD624C63-3407-66E5-1DC3-1D09D4A1BCA6}"/>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6</a:t>
            </a:fld>
            <a:endParaRPr lang="en-US" sz="600"/>
          </a:p>
        </p:txBody>
      </p:sp>
    </p:spTree>
    <p:extLst>
      <p:ext uri="{BB962C8B-B14F-4D97-AF65-F5344CB8AC3E}">
        <p14:creationId xmlns:p14="http://schemas.microsoft.com/office/powerpoint/2010/main" val="808429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C007E-2DCA-8554-DAFB-214898F27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48E5F-8004-BCD7-0AAC-E55151AE50C8}"/>
              </a:ext>
            </a:extLst>
          </p:cNvPr>
          <p:cNvSpPr>
            <a:spLocks noGrp="1"/>
          </p:cNvSpPr>
          <p:nvPr>
            <p:ph type="title"/>
          </p:nvPr>
        </p:nvSpPr>
        <p:spPr>
          <a:xfrm>
            <a:off x="1095375" y="400540"/>
            <a:ext cx="10001250" cy="825500"/>
          </a:xfrm>
        </p:spPr>
        <p:txBody>
          <a:bodyPr vert="horz" lIns="91440" tIns="45720" rIns="91440" bIns="45720" rtlCol="0" anchor="b">
            <a:normAutofit fontScale="90000"/>
          </a:bodyPr>
          <a:lstStyle/>
          <a:p>
            <a:pPr algn="ctr"/>
            <a:r>
              <a:rPr lang="en-US" b="1" kern="1200" cap="none" spc="0" baseline="0">
                <a:latin typeface="Noto Sans ExtraBold" panose="020B0502040504020204" pitchFamily="34" charset="0"/>
                <a:ea typeface="Noto Sans ExtraBold" panose="020B0502040504020204" pitchFamily="34" charset="0"/>
                <a:cs typeface="Noto Sans ExtraBold" panose="020B0502040504020204" pitchFamily="34" charset="0"/>
              </a:rPr>
              <a:t>I/DD Services for Adults and Children</a:t>
            </a:r>
          </a:p>
        </p:txBody>
      </p:sp>
      <p:pic>
        <p:nvPicPr>
          <p:cNvPr id="3" name="Content Placeholder 5">
            <a:extLst>
              <a:ext uri="{FF2B5EF4-FFF2-40B4-BE49-F238E27FC236}">
                <a16:creationId xmlns:a16="http://schemas.microsoft.com/office/drawing/2014/main" id="{0B1CDFDC-0E37-BFED-0678-52AA77EB837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139" r="11137" b="-2"/>
          <a:stretch>
            <a:fillRect/>
          </a:stretch>
        </p:blipFill>
        <p:spPr>
          <a:xfrm>
            <a:off x="635000" y="1366125"/>
            <a:ext cx="5397500" cy="4635500"/>
          </a:xfrm>
          <a:prstGeom prst="rect">
            <a:avLst/>
          </a:prstGeom>
          <a:noFill/>
        </p:spPr>
      </p:pic>
      <p:sp>
        <p:nvSpPr>
          <p:cNvPr id="4" name="TextBox 3">
            <a:extLst>
              <a:ext uri="{FF2B5EF4-FFF2-40B4-BE49-F238E27FC236}">
                <a16:creationId xmlns:a16="http://schemas.microsoft.com/office/drawing/2014/main" id="{1BB90B87-0F8E-F237-320C-176DE25347E5}"/>
              </a:ext>
            </a:extLst>
          </p:cNvPr>
          <p:cNvSpPr txBox="1"/>
          <p:nvPr/>
        </p:nvSpPr>
        <p:spPr>
          <a:xfrm>
            <a:off x="6159500" y="1366125"/>
            <a:ext cx="5397500" cy="4635500"/>
          </a:xfrm>
          <a:prstGeom prst="rect">
            <a:avLst/>
          </a:prstGeom>
        </p:spPr>
        <p:txBody>
          <a:bodyPr vert="horz" lIns="91440" tIns="45720" rIns="91440" bIns="45720" rtlCol="0">
            <a:normAutofit/>
          </a:bodyPr>
          <a:lstStyle/>
          <a:p>
            <a:pPr>
              <a:lnSpc>
                <a:spcPct val="130000"/>
              </a:lnSpc>
              <a:spcBef>
                <a:spcPts val="1000"/>
              </a:spcBef>
            </a:pPr>
            <a:r>
              <a:rPr lang="en-US" sz="2200" b="0"/>
              <a:t>Adults under age 65 and children are served by ODDS CMEs</a:t>
            </a:r>
          </a:p>
          <a:p>
            <a:pPr>
              <a:lnSpc>
                <a:spcPct val="130000"/>
              </a:lnSpc>
              <a:spcBef>
                <a:spcPts val="1000"/>
              </a:spcBef>
            </a:pPr>
            <a:endParaRPr lang="en-US" sz="2200" b="0"/>
          </a:p>
          <a:p>
            <a:pPr>
              <a:lnSpc>
                <a:spcPct val="130000"/>
              </a:lnSpc>
              <a:spcBef>
                <a:spcPts val="1000"/>
              </a:spcBef>
            </a:pPr>
            <a:r>
              <a:rPr lang="en-US" sz="2200" b="0"/>
              <a:t>Adults over age 65 can choose APD/AAA or ODDS CMEs</a:t>
            </a:r>
          </a:p>
          <a:p>
            <a:pPr>
              <a:lnSpc>
                <a:spcPct val="130000"/>
              </a:lnSpc>
              <a:spcBef>
                <a:spcPts val="1000"/>
              </a:spcBef>
            </a:pPr>
            <a:endParaRPr lang="en-US" sz="2200" b="0"/>
          </a:p>
          <a:p>
            <a:pPr>
              <a:lnSpc>
                <a:spcPct val="130000"/>
              </a:lnSpc>
              <a:spcBef>
                <a:spcPts val="1000"/>
              </a:spcBef>
            </a:pPr>
            <a:r>
              <a:rPr lang="en-US" sz="2200" b="0"/>
              <a:t>Children are served by ODDS CDDPs or CIIS</a:t>
            </a:r>
          </a:p>
        </p:txBody>
      </p:sp>
      <p:sp>
        <p:nvSpPr>
          <p:cNvPr id="7" name="Slide Number Placeholder 6">
            <a:extLst>
              <a:ext uri="{FF2B5EF4-FFF2-40B4-BE49-F238E27FC236}">
                <a16:creationId xmlns:a16="http://schemas.microsoft.com/office/drawing/2014/main" id="{73B43FA8-62D0-CECB-44D7-A2D6266A146E}"/>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7</a:t>
            </a:fld>
            <a:endParaRPr lang="en-US" sz="600"/>
          </a:p>
        </p:txBody>
      </p:sp>
    </p:spTree>
    <p:extLst>
      <p:ext uri="{BB962C8B-B14F-4D97-AF65-F5344CB8AC3E}">
        <p14:creationId xmlns:p14="http://schemas.microsoft.com/office/powerpoint/2010/main" val="380299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A2612-A8CD-4B53-D090-3B16F07D6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C1C43-6E95-2F06-A163-A0450BFEE2DF}"/>
              </a:ext>
            </a:extLst>
          </p:cNvPr>
          <p:cNvSpPr>
            <a:spLocks noGrp="1"/>
          </p:cNvSpPr>
          <p:nvPr>
            <p:ph type="title"/>
          </p:nvPr>
        </p:nvSpPr>
        <p:spPr>
          <a:xfrm>
            <a:off x="1095375" y="400540"/>
            <a:ext cx="10001250" cy="825500"/>
          </a:xfrm>
        </p:spPr>
        <p:txBody>
          <a:bodyPr>
            <a:normAutofit/>
          </a:bodyPr>
          <a:lstStyle/>
          <a:p>
            <a:pPr algn="ctr"/>
            <a:r>
              <a:rPr lang="en-US" sz="4800"/>
              <a:t>Service Settings</a:t>
            </a:r>
          </a:p>
        </p:txBody>
      </p:sp>
      <p:grpSp>
        <p:nvGrpSpPr>
          <p:cNvPr id="14" name="Group 13" descr="Own or Family Home">
            <a:extLst>
              <a:ext uri="{FF2B5EF4-FFF2-40B4-BE49-F238E27FC236}">
                <a16:creationId xmlns:a16="http://schemas.microsoft.com/office/drawing/2014/main" id="{C29F94EE-3957-FA36-909D-4FE5C2F4FA5D}"/>
              </a:ext>
            </a:extLst>
          </p:cNvPr>
          <p:cNvGrpSpPr/>
          <p:nvPr/>
        </p:nvGrpSpPr>
        <p:grpSpPr>
          <a:xfrm>
            <a:off x="635001" y="1337379"/>
            <a:ext cx="4231032" cy="4242785"/>
            <a:chOff x="381984" y="1678498"/>
            <a:chExt cx="4422628" cy="4422628"/>
          </a:xfrm>
          <a:solidFill>
            <a:srgbClr val="0070C0"/>
          </a:solidFill>
        </p:grpSpPr>
        <p:pic>
          <p:nvPicPr>
            <p:cNvPr id="15" name="Graphic 14" descr="House with solid fill">
              <a:extLst>
                <a:ext uri="{FF2B5EF4-FFF2-40B4-BE49-F238E27FC236}">
                  <a16:creationId xmlns:a16="http://schemas.microsoft.com/office/drawing/2014/main" id="{493C228A-74DD-17E5-865A-143B6F089A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984" y="1678498"/>
              <a:ext cx="4422628" cy="4422628"/>
            </a:xfrm>
            <a:prstGeom prst="rect">
              <a:avLst/>
            </a:prstGeom>
          </p:spPr>
        </p:pic>
        <p:sp>
          <p:nvSpPr>
            <p:cNvPr id="16" name="TextBox 15">
              <a:extLst>
                <a:ext uri="{FF2B5EF4-FFF2-40B4-BE49-F238E27FC236}">
                  <a16:creationId xmlns:a16="http://schemas.microsoft.com/office/drawing/2014/main" id="{19B353D7-0F25-D75F-3721-95881F53B44F}"/>
                </a:ext>
              </a:extLst>
            </p:cNvPr>
            <p:cNvSpPr txBox="1"/>
            <p:nvPr/>
          </p:nvSpPr>
          <p:spPr>
            <a:xfrm>
              <a:off x="1892476" y="3381981"/>
              <a:ext cx="1430955" cy="1046440"/>
            </a:xfrm>
            <a:prstGeom prst="rect">
              <a:avLst/>
            </a:prstGeom>
            <a:noFill/>
          </p:spPr>
          <p:txBody>
            <a:bodyPr wrap="square" rtlCol="0">
              <a:spAutoFit/>
            </a:bodyPr>
            <a:lstStyle/>
            <a:p>
              <a:pPr algn="ctr" defTabSz="685800">
                <a:defRPr/>
              </a:pPr>
              <a:r>
                <a:rPr lang="en-US" sz="1500">
                  <a:solidFill>
                    <a:prstClr val="white"/>
                  </a:solidFill>
                  <a:latin typeface="Arial"/>
                </a:rPr>
                <a:t>Own or Family Home</a:t>
              </a:r>
            </a:p>
          </p:txBody>
        </p:sp>
      </p:grpSp>
      <p:grpSp>
        <p:nvGrpSpPr>
          <p:cNvPr id="3" name="Group 2" descr="Host Home">
            <a:extLst>
              <a:ext uri="{FF2B5EF4-FFF2-40B4-BE49-F238E27FC236}">
                <a16:creationId xmlns:a16="http://schemas.microsoft.com/office/drawing/2014/main" id="{D9C2A1FF-DA14-9599-84AF-D6C749E92C40}"/>
              </a:ext>
            </a:extLst>
          </p:cNvPr>
          <p:cNvGrpSpPr/>
          <p:nvPr/>
        </p:nvGrpSpPr>
        <p:grpSpPr>
          <a:xfrm>
            <a:off x="6674130" y="2011932"/>
            <a:ext cx="2331720" cy="2331720"/>
            <a:chOff x="4331369" y="3604080"/>
            <a:chExt cx="3410671" cy="3410671"/>
          </a:xfrm>
          <a:solidFill>
            <a:srgbClr val="002060"/>
          </a:solidFill>
        </p:grpSpPr>
        <p:pic>
          <p:nvPicPr>
            <p:cNvPr id="5" name="Graphic 4" descr="Home with solid fill">
              <a:extLst>
                <a:ext uri="{FF2B5EF4-FFF2-40B4-BE49-F238E27FC236}">
                  <a16:creationId xmlns:a16="http://schemas.microsoft.com/office/drawing/2014/main" id="{014E90E3-E866-6405-FEBD-C25BA3AF62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31369" y="3604080"/>
              <a:ext cx="3410671" cy="3410671"/>
            </a:xfrm>
            <a:prstGeom prst="rect">
              <a:avLst/>
            </a:prstGeom>
          </p:spPr>
        </p:pic>
        <p:sp>
          <p:nvSpPr>
            <p:cNvPr id="6" name="TextBox 5">
              <a:extLst>
                <a:ext uri="{FF2B5EF4-FFF2-40B4-BE49-F238E27FC236}">
                  <a16:creationId xmlns:a16="http://schemas.microsoft.com/office/drawing/2014/main" id="{817FE918-7149-9635-C1F9-47A453F740AB}"/>
                </a:ext>
              </a:extLst>
            </p:cNvPr>
            <p:cNvSpPr txBox="1"/>
            <p:nvPr/>
          </p:nvSpPr>
          <p:spPr>
            <a:xfrm>
              <a:off x="5231254" y="4943829"/>
              <a:ext cx="1654294" cy="776584"/>
            </a:xfrm>
            <a:prstGeom prst="rect">
              <a:avLst/>
            </a:prstGeom>
            <a:noFill/>
          </p:spPr>
          <p:txBody>
            <a:bodyPr wrap="square" lIns="68580" tIns="34290" rIns="68580" bIns="34290" rtlCol="0" anchor="t">
              <a:spAutoFit/>
            </a:bodyPr>
            <a:lstStyle/>
            <a:p>
              <a:pPr algn="ctr" defTabSz="685800">
                <a:defRPr/>
              </a:pPr>
              <a:r>
                <a:rPr lang="en-US" sz="1500">
                  <a:solidFill>
                    <a:prstClr val="white"/>
                  </a:solidFill>
                  <a:latin typeface="Arial"/>
                </a:rPr>
                <a:t>Host </a:t>
              </a:r>
              <a:br>
                <a:rPr lang="en-US" sz="1500">
                  <a:solidFill>
                    <a:prstClr val="white"/>
                  </a:solidFill>
                  <a:latin typeface="Arial"/>
                </a:rPr>
              </a:br>
              <a:r>
                <a:rPr lang="en-US" sz="1500">
                  <a:solidFill>
                    <a:prstClr val="white"/>
                  </a:solidFill>
                  <a:latin typeface="Arial"/>
                </a:rPr>
                <a:t>Home</a:t>
              </a:r>
            </a:p>
          </p:txBody>
        </p:sp>
      </p:grpSp>
      <p:grpSp>
        <p:nvGrpSpPr>
          <p:cNvPr id="11" name="Group 10" descr="24-hour Residential">
            <a:extLst>
              <a:ext uri="{FF2B5EF4-FFF2-40B4-BE49-F238E27FC236}">
                <a16:creationId xmlns:a16="http://schemas.microsoft.com/office/drawing/2014/main" id="{309D02BD-7CE4-036E-1B18-75616A337D0A}"/>
              </a:ext>
            </a:extLst>
          </p:cNvPr>
          <p:cNvGrpSpPr/>
          <p:nvPr/>
        </p:nvGrpSpPr>
        <p:grpSpPr>
          <a:xfrm>
            <a:off x="5257351" y="3640866"/>
            <a:ext cx="2331720" cy="2331720"/>
            <a:chOff x="4331369" y="3604080"/>
            <a:chExt cx="3410671" cy="3410671"/>
          </a:xfrm>
        </p:grpSpPr>
        <p:pic>
          <p:nvPicPr>
            <p:cNvPr id="12" name="Graphic 11" descr="Image of house">
              <a:extLst>
                <a:ext uri="{FF2B5EF4-FFF2-40B4-BE49-F238E27FC236}">
                  <a16:creationId xmlns:a16="http://schemas.microsoft.com/office/drawing/2014/main" id="{1D2A4FDE-660B-A6FE-8A3A-CB00E911E9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31369" y="3604080"/>
              <a:ext cx="3410671" cy="3410671"/>
            </a:xfrm>
            <a:prstGeom prst="rect">
              <a:avLst/>
            </a:prstGeom>
          </p:spPr>
        </p:pic>
        <p:sp>
          <p:nvSpPr>
            <p:cNvPr id="13" name="TextBox 12">
              <a:extLst>
                <a:ext uri="{FF2B5EF4-FFF2-40B4-BE49-F238E27FC236}">
                  <a16:creationId xmlns:a16="http://schemas.microsoft.com/office/drawing/2014/main" id="{AEA17D03-2D40-DFCE-65A1-5FFB43B2B9CC}"/>
                </a:ext>
              </a:extLst>
            </p:cNvPr>
            <p:cNvSpPr txBox="1"/>
            <p:nvPr/>
          </p:nvSpPr>
          <p:spPr>
            <a:xfrm>
              <a:off x="5231254" y="4943829"/>
              <a:ext cx="1654294" cy="776584"/>
            </a:xfrm>
            <a:prstGeom prst="rect">
              <a:avLst/>
            </a:prstGeom>
            <a:noFill/>
          </p:spPr>
          <p:txBody>
            <a:bodyPr wrap="square" lIns="68580" tIns="34290" rIns="68580" bIns="34290" rtlCol="0" anchor="t">
              <a:spAutoFit/>
            </a:bodyPr>
            <a:lstStyle/>
            <a:p>
              <a:pPr algn="ctr" defTabSz="685800">
                <a:defRPr/>
              </a:pPr>
              <a:r>
                <a:rPr lang="en-US" sz="1500">
                  <a:solidFill>
                    <a:prstClr val="white"/>
                  </a:solidFill>
                  <a:latin typeface="Arial"/>
                </a:rPr>
                <a:t>24-hour</a:t>
              </a:r>
            </a:p>
            <a:p>
              <a:pPr algn="ctr" defTabSz="685800">
                <a:defRPr/>
              </a:pPr>
              <a:r>
                <a:rPr lang="en-US" sz="1500">
                  <a:solidFill>
                    <a:prstClr val="white"/>
                  </a:solidFill>
                  <a:latin typeface="Arial"/>
                </a:rPr>
                <a:t>Residential</a:t>
              </a:r>
            </a:p>
          </p:txBody>
        </p:sp>
      </p:grpSp>
      <p:grpSp>
        <p:nvGrpSpPr>
          <p:cNvPr id="8" name="Group 7" descr="Foster Home">
            <a:extLst>
              <a:ext uri="{FF2B5EF4-FFF2-40B4-BE49-F238E27FC236}">
                <a16:creationId xmlns:a16="http://schemas.microsoft.com/office/drawing/2014/main" id="{9E0093C8-8D84-1AD6-D0C5-80058DC2BD1F}"/>
              </a:ext>
            </a:extLst>
          </p:cNvPr>
          <p:cNvGrpSpPr/>
          <p:nvPr/>
        </p:nvGrpSpPr>
        <p:grpSpPr>
          <a:xfrm>
            <a:off x="8176763" y="3627993"/>
            <a:ext cx="2331720" cy="2331720"/>
            <a:chOff x="4331369" y="3604080"/>
            <a:chExt cx="3410671" cy="3410671"/>
          </a:xfrm>
          <a:solidFill>
            <a:srgbClr val="002060"/>
          </a:solidFill>
        </p:grpSpPr>
        <p:pic>
          <p:nvPicPr>
            <p:cNvPr id="9" name="Graphic 8" descr="Home with solid fill">
              <a:extLst>
                <a:ext uri="{FF2B5EF4-FFF2-40B4-BE49-F238E27FC236}">
                  <a16:creationId xmlns:a16="http://schemas.microsoft.com/office/drawing/2014/main" id="{B9D4C43B-DA5E-D1F7-BA85-B1192B0CCD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31369" y="3604080"/>
              <a:ext cx="3410671" cy="3410671"/>
            </a:xfrm>
            <a:prstGeom prst="rect">
              <a:avLst/>
            </a:prstGeom>
          </p:spPr>
        </p:pic>
        <p:sp>
          <p:nvSpPr>
            <p:cNvPr id="10" name="TextBox 9">
              <a:extLst>
                <a:ext uri="{FF2B5EF4-FFF2-40B4-BE49-F238E27FC236}">
                  <a16:creationId xmlns:a16="http://schemas.microsoft.com/office/drawing/2014/main" id="{990AC8D1-BCD5-FB16-55A8-3E031714BECC}"/>
                </a:ext>
              </a:extLst>
            </p:cNvPr>
            <p:cNvSpPr txBox="1"/>
            <p:nvPr/>
          </p:nvSpPr>
          <p:spPr>
            <a:xfrm>
              <a:off x="5297154" y="4921124"/>
              <a:ext cx="1479098" cy="776584"/>
            </a:xfrm>
            <a:prstGeom prst="rect">
              <a:avLst/>
            </a:prstGeom>
            <a:noFill/>
          </p:spPr>
          <p:txBody>
            <a:bodyPr wrap="square" lIns="68580" tIns="34290" rIns="68580" bIns="34290" rtlCol="0" anchor="t">
              <a:spAutoFit/>
            </a:bodyPr>
            <a:lstStyle/>
            <a:p>
              <a:pPr algn="ctr" defTabSz="685800">
                <a:defRPr/>
              </a:pPr>
              <a:r>
                <a:rPr lang="en-US" sz="1500">
                  <a:solidFill>
                    <a:prstClr val="white"/>
                  </a:solidFill>
                  <a:latin typeface="Arial"/>
                </a:rPr>
                <a:t>Foster</a:t>
              </a:r>
            </a:p>
            <a:p>
              <a:pPr algn="ctr" defTabSz="685800">
                <a:defRPr/>
              </a:pPr>
              <a:r>
                <a:rPr lang="en-US" sz="1500">
                  <a:solidFill>
                    <a:prstClr val="white"/>
                  </a:solidFill>
                  <a:latin typeface="Arial"/>
                </a:rPr>
                <a:t>Home</a:t>
              </a:r>
            </a:p>
          </p:txBody>
        </p:sp>
      </p:grpSp>
      <p:sp>
        <p:nvSpPr>
          <p:cNvPr id="7" name="Slide Number Placeholder 6">
            <a:extLst>
              <a:ext uri="{FF2B5EF4-FFF2-40B4-BE49-F238E27FC236}">
                <a16:creationId xmlns:a16="http://schemas.microsoft.com/office/drawing/2014/main" id="{CB2C402B-7D68-A1B1-1DD2-83CA132803E8}"/>
              </a:ext>
            </a:extLst>
          </p:cNvPr>
          <p:cNvSpPr>
            <a:spLocks noGrp="1"/>
          </p:cNvSpPr>
          <p:nvPr>
            <p:ph type="sldNum" sz="quarter" idx="10"/>
          </p:nvPr>
        </p:nvSpPr>
        <p:spPr/>
        <p:txBody>
          <a:bodyPr/>
          <a:lstStyle/>
          <a:p>
            <a:fld id="{58339581-759F-43B7-B47D-47F906F0E294}" type="slidenum">
              <a:rPr lang="en-US" smtClean="0"/>
              <a:pPr/>
              <a:t>8</a:t>
            </a:fld>
            <a:endParaRPr lang="en-US"/>
          </a:p>
        </p:txBody>
      </p:sp>
    </p:spTree>
    <p:extLst>
      <p:ext uri="{BB962C8B-B14F-4D97-AF65-F5344CB8AC3E}">
        <p14:creationId xmlns:p14="http://schemas.microsoft.com/office/powerpoint/2010/main" val="4088397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C8CD-D4E8-5D2E-0ED2-E80E61D69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003B0-4385-44EB-7EB8-8C4EB4E2516D}"/>
              </a:ext>
            </a:extLst>
          </p:cNvPr>
          <p:cNvSpPr>
            <a:spLocks noGrp="1"/>
          </p:cNvSpPr>
          <p:nvPr>
            <p:ph type="title"/>
          </p:nvPr>
        </p:nvSpPr>
        <p:spPr>
          <a:xfrm>
            <a:off x="635000" y="481964"/>
            <a:ext cx="10922000" cy="825500"/>
          </a:xfrm>
        </p:spPr>
        <p:txBody>
          <a:bodyPr vert="horz" lIns="91440" tIns="45720" rIns="91440" bIns="45720" rtlCol="0" anchor="b">
            <a:normAutofit fontScale="90000"/>
          </a:bodyPr>
          <a:lstStyle/>
          <a:p>
            <a:pPr algn="ctr"/>
            <a:r>
              <a:rPr lang="en-US" b="1" kern="1200" cap="none" spc="0" baseline="0" dirty="0">
                <a:latin typeface="Noto Sans ExtraBold" panose="020B0502040504020204" pitchFamily="34" charset="0"/>
                <a:ea typeface="Noto Sans ExtraBold" panose="020B0502040504020204" pitchFamily="34" charset="0"/>
                <a:cs typeface="Noto Sans ExtraBold" panose="020B0502040504020204" pitchFamily="34" charset="0"/>
              </a:rPr>
              <a:t>ODDS Technical Assistance Unit (TAU)</a:t>
            </a:r>
          </a:p>
        </p:txBody>
      </p:sp>
      <p:sp>
        <p:nvSpPr>
          <p:cNvPr id="7" name="Slide Number Placeholder 6">
            <a:extLst>
              <a:ext uri="{FF2B5EF4-FFF2-40B4-BE49-F238E27FC236}">
                <a16:creationId xmlns:a16="http://schemas.microsoft.com/office/drawing/2014/main" id="{E4FE4780-2B40-836C-F83F-EE9CE061A19C}"/>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9</a:t>
            </a:fld>
            <a:endParaRPr lang="en-US" sz="600"/>
          </a:p>
        </p:txBody>
      </p:sp>
      <p:graphicFrame>
        <p:nvGraphicFramePr>
          <p:cNvPr id="9" name="TextBox 3" descr="Three icons with corresponding text. On the left, a yellow speech‑bubble icon above the text: 'Updates I/DD SELG coding in DHR.' In the center, a blue check mark above the text: 'Report retroactive liability changes.' On the right, a red paper‑airplane icon above the text: 'Email: DD-Eligibility.ENROLLMENT@odhsoha.oregon.gov.' The background is white.&quot;">
            <a:extLst>
              <a:ext uri="{FF2B5EF4-FFF2-40B4-BE49-F238E27FC236}">
                <a16:creationId xmlns:a16="http://schemas.microsoft.com/office/drawing/2014/main" id="{53537B90-3F31-3DC0-4C8A-515ADD27DB13}"/>
              </a:ext>
            </a:extLst>
          </p:cNvPr>
          <p:cNvGraphicFramePr/>
          <p:nvPr>
            <p:extLst>
              <p:ext uri="{D42A27DB-BD31-4B8C-83A1-F6EECF244321}">
                <p14:modId xmlns:p14="http://schemas.microsoft.com/office/powerpoint/2010/main" val="3485830209"/>
              </p:ext>
            </p:extLst>
          </p:nvPr>
        </p:nvGraphicFramePr>
        <p:xfrm>
          <a:off x="635000" y="1758553"/>
          <a:ext cx="10534570" cy="463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9828055"/>
      </p:ext>
    </p:extLst>
  </p:cSld>
  <p:clrMapOvr>
    <a:masterClrMapping/>
  </p:clrMapOvr>
</p:sld>
</file>

<file path=ppt/theme/theme1.xml><?xml version="1.0" encoding="utf-8"?>
<a:theme xmlns:a="http://schemas.openxmlformats.org/drawingml/2006/main" name="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Custom 1">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Service Eligibility Overview for EWs" id="{4374DFD1-3C7E-40B2-9ADC-264D5BD415F5}" vid="{D9B101B3-CF54-48F0-9AEB-2A57C2E7C7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7CF9D70151E948B8632D8062F25AFA" ma:contentTypeVersion="5" ma:contentTypeDescription="Create a new document." ma:contentTypeScope="" ma:versionID="eb7ca70ae996d82f93a165a9b7293b8a">
  <xsd:schema xmlns:xsd="http://www.w3.org/2001/XMLSchema" xmlns:xs="http://www.w3.org/2001/XMLSchema" xmlns:p="http://schemas.microsoft.com/office/2006/metadata/properties" xmlns:ns1="http://schemas.microsoft.com/sharepoint/v3" xmlns:ns2="49e1b1f5-4598-4f10-9cb7-32cc96214367" xmlns:ns3="2c0d2321-de3f-4dc0-9ad4-33613475ab6c" targetNamespace="http://schemas.microsoft.com/office/2006/metadata/properties" ma:root="true" ma:fieldsID="40d7036a9c1d4672340920813a57a589" ns1:_="" ns2:_="" ns3:_="">
    <xsd:import namespace="http://schemas.microsoft.com/sharepoint/v3"/>
    <xsd:import namespace="49e1b1f5-4598-4f10-9cb7-32cc96214367"/>
    <xsd:import namespace="2c0d2321-de3f-4dc0-9ad4-33613475ab6c"/>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e1b1f5-4598-4f10-9cb7-32cc962143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0d2321-de3f-4dc0-9ad4-33613475ab6c"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Assessment"/>
                    <xsd:enumeration value="Brokerages"/>
                    <xsd:enumeration value="CDDP"/>
                    <xsd:enumeration value="Consultants"/>
                    <xsd:enumeration value="Direct Nursing"/>
                    <xsd:enumeration value="Directory"/>
                    <xsd:enumeration value="eXPRS"/>
                    <xsd:enumeration value="Nurse resources"/>
                    <xsd:enumeration value="PSW eXPRS"/>
                    <xsd:enumeration value="Quarterly Reports"/>
                    <xsd:enumeration value="Vacancy Report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2c0d2321-de3f-4dc0-9ad4-33613475ab6c"/>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5051199-DD8D-4D4E-A021-61063AC1C76C}">
  <ds:schemaRefs>
    <ds:schemaRef ds:uri="http://schemas.microsoft.com/sharepoint/v3/contenttype/forms"/>
  </ds:schemaRefs>
</ds:datastoreItem>
</file>

<file path=customXml/itemProps2.xml><?xml version="1.0" encoding="utf-8"?>
<ds:datastoreItem xmlns:ds="http://schemas.openxmlformats.org/officeDocument/2006/customXml" ds:itemID="{F860680D-2BFD-464B-8660-3F9EAD423808}"/>
</file>

<file path=customXml/itemProps3.xml><?xml version="1.0" encoding="utf-8"?>
<ds:datastoreItem xmlns:ds="http://schemas.openxmlformats.org/officeDocument/2006/customXml" ds:itemID="{CD906CD6-F6B3-405E-9CB4-F22FC9F86C31}">
  <ds:schemaRef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493647ce-7515-4e74-812a-b964cb9f2a08"/>
    <ds:schemaRef ds:uri="http://www.w3.org/XML/1998/namespace"/>
    <ds:schemaRef ds:uri="http://schemas.microsoft.com/office/infopath/2007/PartnerControls"/>
    <ds:schemaRef ds:uri="http://schemas.microsoft.com/office/2006/metadata/properties"/>
  </ds:schemaRefs>
</ds:datastoreItem>
</file>

<file path=docMetadata/LabelInfo.xml><?xml version="1.0" encoding="utf-8"?>
<clbl:labelList xmlns:clbl="http://schemas.microsoft.com/office/2020/mipLabelMetadata">
  <clbl:label id="{ebdd6eeb-0dd0-4927-947e-a759f08fcf55}"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Service Eligibility Overview for EWs- ODHS Template</Template>
  <TotalTime>55</TotalTime>
  <Words>3334</Words>
  <Application>Microsoft Office PowerPoint</Application>
  <PresentationFormat>Widescreen</PresentationFormat>
  <Paragraphs>198</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Calibri</vt:lpstr>
      <vt:lpstr>Noto Sans ExtraBold</vt:lpstr>
      <vt:lpstr>Noto Sans Bold</vt:lpstr>
      <vt:lpstr>Noto Sans Medium</vt:lpstr>
      <vt:lpstr>Times</vt:lpstr>
      <vt:lpstr>Aptos Display</vt:lpstr>
      <vt:lpstr>Arial</vt:lpstr>
      <vt:lpstr>Noto Sans SemiBold</vt:lpstr>
      <vt:lpstr>Noto Sans</vt:lpstr>
      <vt:lpstr>HelveticaNeueLT Std Cn</vt:lpstr>
      <vt:lpstr>Tahoma</vt:lpstr>
      <vt:lpstr>ODHS  Master Slide</vt:lpstr>
      <vt:lpstr>ODDS Services Overview</vt:lpstr>
      <vt:lpstr>ODHS and ODDS</vt:lpstr>
      <vt:lpstr>Who Provides ODDS  Case Management Services</vt:lpstr>
      <vt:lpstr>Case Management Entities (CMEs)</vt:lpstr>
      <vt:lpstr>I/DD Service Eligibility </vt:lpstr>
      <vt:lpstr>Service Coordinator and Personal Agent Roles</vt:lpstr>
      <vt:lpstr>I/DD Services for Adults and Children</vt:lpstr>
      <vt:lpstr>Service Settings</vt:lpstr>
      <vt:lpstr>ODDS Technical Assistance Unit (TAU)</vt:lpstr>
      <vt:lpstr>Service Eligibility in ONE</vt:lpstr>
      <vt:lpstr>Eligibility Worker Role</vt:lpstr>
      <vt:lpstr>Offset / Patient Liability</vt:lpstr>
      <vt:lpstr>Key Takeaways</vt:lpstr>
      <vt:lpstr>Communication tools</vt:lpstr>
      <vt:lpstr>Thank you!</vt:lpstr>
    </vt:vector>
  </TitlesOfParts>
  <Manager>steven.hernandez@dhsoha.state.or.us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Eligibility review for Eligibility Workers</dc:title>
  <dc:subject>100-804955_7 Oregon Department of Human Services PowerPoint template</dc:subject>
  <dc:creator>ODHS</dc:creator>
  <cp:keywords/>
  <dc:description>100-804955_7 Oregon Department of Human Services PowerPoint template</dc:description>
  <cp:lastModifiedBy>Newton Suzanne H</cp:lastModifiedBy>
  <cp:revision>4</cp:revision>
  <dcterms:created xsi:type="dcterms:W3CDTF">2026-04-14T13:36:52Z</dcterms:created>
  <dcterms:modified xsi:type="dcterms:W3CDTF">2026-04-20T14:59:18Z</dcterms:modified>
  <cp:category>PowerPoint Template ODHS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0x010100F67CF9D70151E948B8632D8062F25AFA</vt:lpwstr>
  </property>
  <property fmtid="{D5CDD505-2E9C-101B-9397-08002B2CF9AE}" pid="3" name="MSIP_Label_ebdd6eeb-0dd0-4927-947e-a759f08fcf55_Enabled">
    <vt:lpwstr>true</vt:lpwstr>
  </property>
  <property fmtid="{D5CDD505-2E9C-101B-9397-08002B2CF9AE}" pid="4" name="MSIP_Label_ebdd6eeb-0dd0-4927-947e-a759f08fcf55_SetDate">
    <vt:lpwstr>2024-07-08T22:37:06Z</vt:lpwstr>
  </property>
  <property fmtid="{D5CDD505-2E9C-101B-9397-08002B2CF9AE}" pid="5" name="MSIP_Label_ebdd6eeb-0dd0-4927-947e-a759f08fcf55_Method">
    <vt:lpwstr>Privileged</vt:lpwstr>
  </property>
  <property fmtid="{D5CDD505-2E9C-101B-9397-08002B2CF9AE}" pid="6" name="MSIP_Label_ebdd6eeb-0dd0-4927-947e-a759f08fcf55_Name">
    <vt:lpwstr>Level 1 - Published (Items)</vt:lpwstr>
  </property>
  <property fmtid="{D5CDD505-2E9C-101B-9397-08002B2CF9AE}" pid="7" name="MSIP_Label_ebdd6eeb-0dd0-4927-947e-a759f08fcf55_SiteId">
    <vt:lpwstr>658e63e8-8d39-499c-8f48-13adc9452f4c</vt:lpwstr>
  </property>
  <property fmtid="{D5CDD505-2E9C-101B-9397-08002B2CF9AE}" pid="8" name="MSIP_Label_ebdd6eeb-0dd0-4927-947e-a759f08fcf55_ActionId">
    <vt:lpwstr>5f181a95-b3c0-40ee-ab11-7c296edf3c78</vt:lpwstr>
  </property>
  <property fmtid="{D5CDD505-2E9C-101B-9397-08002B2CF9AE}" pid="9" name="MSIP_Label_ebdd6eeb-0dd0-4927-947e-a759f08fcf55_ContentBits">
    <vt:lpwstr>0</vt:lpwstr>
  </property>
  <property fmtid="{D5CDD505-2E9C-101B-9397-08002B2CF9AE}" pid="10" name="MediaServiceImageTags">
    <vt:lpwstr/>
  </property>
</Properties>
</file>