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1.xml" ContentType="application/vnd.openxmlformats-officedocument.presentationml.notesSlide+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6"/>
  </p:notesMasterIdLst>
  <p:sldIdLst>
    <p:sldId id="256" r:id="rId2"/>
    <p:sldId id="283" r:id="rId3"/>
    <p:sldId id="257" r:id="rId4"/>
    <p:sldId id="258" r:id="rId5"/>
    <p:sldId id="259" r:id="rId6"/>
    <p:sldId id="260" r:id="rId7"/>
    <p:sldId id="263" r:id="rId8"/>
    <p:sldId id="261" r:id="rId9"/>
    <p:sldId id="262" r:id="rId10"/>
    <p:sldId id="289" r:id="rId11"/>
    <p:sldId id="264"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65" r:id="rId25"/>
    <p:sldId id="291" r:id="rId26"/>
    <p:sldId id="290" r:id="rId27"/>
    <p:sldId id="292" r:id="rId28"/>
    <p:sldId id="293" r:id="rId29"/>
    <p:sldId id="294" r:id="rId30"/>
    <p:sldId id="295" r:id="rId31"/>
    <p:sldId id="296" r:id="rId32"/>
    <p:sldId id="285" r:id="rId33"/>
    <p:sldId id="286" r:id="rId34"/>
    <p:sldId id="300" r:id="rId35"/>
    <p:sldId id="297" r:id="rId36"/>
    <p:sldId id="299" r:id="rId37"/>
    <p:sldId id="301" r:id="rId38"/>
    <p:sldId id="298" r:id="rId39"/>
    <p:sldId id="284" r:id="rId40"/>
    <p:sldId id="280" r:id="rId41"/>
    <p:sldId id="281" r:id="rId42"/>
    <p:sldId id="282" r:id="rId43"/>
    <p:sldId id="287" r:id="rId44"/>
    <p:sldId id="276"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ustomXml" Target="../customXml/item3.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B6598E-CB06-47C4-AD80-5EC0EDA46383}" type="datetimeFigureOut">
              <a:rPr lang="en-US" smtClean="0"/>
              <a:t>12/11/2019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68F42A-E188-464F-800D-EDC57F46F047}" type="slidenum">
              <a:rPr lang="en-US" smtClean="0"/>
              <a:t>‹#›</a:t>
            </a:fld>
            <a:endParaRPr lang="en-US"/>
          </a:p>
        </p:txBody>
      </p:sp>
    </p:spTree>
    <p:extLst>
      <p:ext uri="{BB962C8B-B14F-4D97-AF65-F5344CB8AC3E}">
        <p14:creationId xmlns:p14="http://schemas.microsoft.com/office/powerpoint/2010/main" val="1084330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of hands: How many of you have worked or currently work in an AFH?</a:t>
            </a:r>
          </a:p>
          <a:p>
            <a:r>
              <a:rPr lang="en-US" dirty="0"/>
              <a:t>How many</a:t>
            </a:r>
            <a:r>
              <a:rPr lang="en-US" baseline="0" dirty="0"/>
              <a:t> of you have medical backgrounds?</a:t>
            </a:r>
          </a:p>
          <a:p>
            <a:endParaRPr lang="en-US" baseline="0" dirty="0"/>
          </a:p>
          <a:p>
            <a:r>
              <a:rPr lang="en-US" baseline="0" dirty="0"/>
              <a:t>This particular program is only available to Medicaid consumers.  There are other resources for private pay individuals such as options counseling.</a:t>
            </a:r>
            <a:endParaRPr lang="en-US" dirty="0"/>
          </a:p>
        </p:txBody>
      </p:sp>
      <p:sp>
        <p:nvSpPr>
          <p:cNvPr id="4" name="Slide Number Placeholder 3"/>
          <p:cNvSpPr>
            <a:spLocks noGrp="1"/>
          </p:cNvSpPr>
          <p:nvPr>
            <p:ph type="sldNum" sz="quarter" idx="10"/>
          </p:nvPr>
        </p:nvSpPr>
        <p:spPr/>
        <p:txBody>
          <a:bodyPr/>
          <a:lstStyle/>
          <a:p>
            <a:fld id="{3CBBF020-6C5D-40A2-92EC-11BD3EE866AC}" type="slidenum">
              <a:rPr lang="en-US" smtClean="0"/>
              <a:t>21</a:t>
            </a:fld>
            <a:endParaRPr lang="en-US"/>
          </a:p>
        </p:txBody>
      </p:sp>
    </p:spTree>
    <p:extLst>
      <p:ext uri="{BB962C8B-B14F-4D97-AF65-F5344CB8AC3E}">
        <p14:creationId xmlns:p14="http://schemas.microsoft.com/office/powerpoint/2010/main" val="201810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a:t>
            </a:r>
            <a:r>
              <a:rPr lang="en-US" baseline="0" dirty="0"/>
              <a:t> 4.5 full time employees who cover all of Washington &amp; Columbia counties.  This provides coverage to 3 hospitals and 12 nursing facilities.</a:t>
            </a:r>
          </a:p>
          <a:p>
            <a:endParaRPr lang="en-US" baseline="0" dirty="0"/>
          </a:p>
          <a:p>
            <a:r>
              <a:rPr lang="en-US" baseline="0" dirty="0"/>
              <a:t>We are not case managers in that we do not hold onto a caseload.  We do functions of case management while we are involved like completing assessments, service planning and setting up payments to providers.  TC’s involvement ends 90 days after a successful placement.</a:t>
            </a:r>
            <a:endParaRPr lang="en-US" dirty="0"/>
          </a:p>
        </p:txBody>
      </p:sp>
      <p:sp>
        <p:nvSpPr>
          <p:cNvPr id="4" name="Slide Number Placeholder 3"/>
          <p:cNvSpPr>
            <a:spLocks noGrp="1"/>
          </p:cNvSpPr>
          <p:nvPr>
            <p:ph type="sldNum" sz="quarter" idx="10"/>
          </p:nvPr>
        </p:nvSpPr>
        <p:spPr/>
        <p:txBody>
          <a:bodyPr/>
          <a:lstStyle/>
          <a:p>
            <a:fld id="{3CBBF020-6C5D-40A2-92EC-11BD3EE866AC}" type="slidenum">
              <a:rPr lang="en-US" smtClean="0"/>
              <a:t>23</a:t>
            </a:fld>
            <a:endParaRPr lang="en-US"/>
          </a:p>
        </p:txBody>
      </p:sp>
    </p:spTree>
    <p:extLst>
      <p:ext uri="{BB962C8B-B14F-4D97-AF65-F5344CB8AC3E}">
        <p14:creationId xmlns:p14="http://schemas.microsoft.com/office/powerpoint/2010/main" val="4180859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Advanced</a:t>
            </a:r>
            <a:r>
              <a:rPr lang="en-US" baseline="0" dirty="0"/>
              <a:t> dementia target group and advanced neurological target group*</a:t>
            </a:r>
            <a:endParaRPr lang="en-US" dirty="0"/>
          </a:p>
        </p:txBody>
      </p:sp>
      <p:sp>
        <p:nvSpPr>
          <p:cNvPr id="4" name="Slide Number Placeholder 3"/>
          <p:cNvSpPr>
            <a:spLocks noGrp="1"/>
          </p:cNvSpPr>
          <p:nvPr>
            <p:ph type="sldNum" sz="quarter" idx="10"/>
          </p:nvPr>
        </p:nvSpPr>
        <p:spPr/>
        <p:txBody>
          <a:bodyPr/>
          <a:lstStyle/>
          <a:p>
            <a:fld id="{3CBBF020-6C5D-40A2-92EC-11BD3EE866AC}" type="slidenum">
              <a:rPr lang="en-US" smtClean="0"/>
              <a:t>42</a:t>
            </a:fld>
            <a:endParaRPr lang="en-US"/>
          </a:p>
        </p:txBody>
      </p:sp>
    </p:spTree>
    <p:extLst>
      <p:ext uri="{BB962C8B-B14F-4D97-AF65-F5344CB8AC3E}">
        <p14:creationId xmlns:p14="http://schemas.microsoft.com/office/powerpoint/2010/main" val="2575430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12/11/2019</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12/11/2019</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12/11/2019</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12/11/2019</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12/11/2019</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specific-needs.contract-team@dhsoha.state.or.u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45D42-1C77-48C2-9F58-26B8F16F0054}"/>
              </a:ext>
            </a:extLst>
          </p:cNvPr>
          <p:cNvSpPr>
            <a:spLocks noGrp="1"/>
          </p:cNvSpPr>
          <p:nvPr>
            <p:ph type="ctrTitle"/>
          </p:nvPr>
        </p:nvSpPr>
        <p:spPr/>
        <p:txBody>
          <a:bodyPr>
            <a:normAutofit/>
          </a:bodyPr>
          <a:lstStyle/>
          <a:p>
            <a:r>
              <a:rPr lang="en-US" dirty="0"/>
              <a:t>Medicaid and your local </a:t>
            </a:r>
            <a:br>
              <a:rPr lang="en-US" dirty="0"/>
            </a:br>
            <a:r>
              <a:rPr lang="en-US" dirty="0"/>
              <a:t>Diversion &amp; Transition Team outreach </a:t>
            </a:r>
          </a:p>
        </p:txBody>
      </p:sp>
      <p:sp>
        <p:nvSpPr>
          <p:cNvPr id="3" name="Subtitle 2">
            <a:extLst>
              <a:ext uri="{FF2B5EF4-FFF2-40B4-BE49-F238E27FC236}">
                <a16:creationId xmlns:a16="http://schemas.microsoft.com/office/drawing/2014/main" id="{35A0B27D-4495-4567-9E32-00DB283275FE}"/>
              </a:ext>
            </a:extLst>
          </p:cNvPr>
          <p:cNvSpPr>
            <a:spLocks noGrp="1"/>
          </p:cNvSpPr>
          <p:nvPr>
            <p:ph type="subTitle" idx="1"/>
          </p:nvPr>
        </p:nvSpPr>
        <p:spPr/>
        <p:txBody>
          <a:bodyPr/>
          <a:lstStyle/>
          <a:p>
            <a:r>
              <a:rPr lang="en-US" dirty="0"/>
              <a:t>Insert the name and contact information for your office</a:t>
            </a:r>
          </a:p>
        </p:txBody>
      </p:sp>
    </p:spTree>
    <p:extLst>
      <p:ext uri="{BB962C8B-B14F-4D97-AF65-F5344CB8AC3E}">
        <p14:creationId xmlns:p14="http://schemas.microsoft.com/office/powerpoint/2010/main" val="1258750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1DF5B-7475-4C05-8DC2-6CD96143ACA9}"/>
              </a:ext>
            </a:extLst>
          </p:cNvPr>
          <p:cNvSpPr>
            <a:spLocks noGrp="1"/>
          </p:cNvSpPr>
          <p:nvPr>
            <p:ph type="title"/>
          </p:nvPr>
        </p:nvSpPr>
        <p:spPr/>
        <p:txBody>
          <a:bodyPr/>
          <a:lstStyle/>
          <a:p>
            <a:r>
              <a:rPr lang="en-US" dirty="0"/>
              <a:t>Information sharing between </a:t>
            </a:r>
            <a:r>
              <a:rPr lang="en-US" dirty="0" err="1"/>
              <a:t>apd</a:t>
            </a:r>
            <a:r>
              <a:rPr lang="en-US" dirty="0"/>
              <a:t>/</a:t>
            </a:r>
            <a:r>
              <a:rPr lang="en-US" dirty="0" err="1"/>
              <a:t>aaa</a:t>
            </a:r>
            <a:r>
              <a:rPr lang="en-US" dirty="0"/>
              <a:t> and nursing facilities</a:t>
            </a:r>
          </a:p>
        </p:txBody>
      </p:sp>
      <p:sp>
        <p:nvSpPr>
          <p:cNvPr id="3" name="Content Placeholder 2">
            <a:extLst>
              <a:ext uri="{FF2B5EF4-FFF2-40B4-BE49-F238E27FC236}">
                <a16:creationId xmlns:a16="http://schemas.microsoft.com/office/drawing/2014/main" id="{5F7FE4CF-141A-46E9-8973-35CC21C1C6EC}"/>
              </a:ext>
            </a:extLst>
          </p:cNvPr>
          <p:cNvSpPr>
            <a:spLocks noGrp="1"/>
          </p:cNvSpPr>
          <p:nvPr>
            <p:ph idx="1"/>
          </p:nvPr>
        </p:nvSpPr>
        <p:spPr/>
        <p:txBody>
          <a:bodyPr/>
          <a:lstStyle/>
          <a:p>
            <a:endParaRPr lang="en-US" dirty="0"/>
          </a:p>
          <a:p>
            <a:r>
              <a:rPr lang="en-US" sz="2000" dirty="0"/>
              <a:t>APD staff must have immediate access to APD residents and to facility records, {411-070-0040(5)(b)}.</a:t>
            </a:r>
          </a:p>
          <a:p>
            <a:r>
              <a:rPr lang="en-US" sz="2000" dirty="0"/>
              <a:t>APD staff have the right to privately interview APD residents, {411-070-0040(5)(c)}.</a:t>
            </a:r>
          </a:p>
          <a:p>
            <a:r>
              <a:rPr lang="en-US" sz="2000" dirty="0"/>
              <a:t>APD staff have the right to participate in facility staffing's on APD residents, {411-070-0040(5)(d)}.</a:t>
            </a:r>
          </a:p>
          <a:p>
            <a:r>
              <a:rPr lang="en-US" sz="2000" dirty="0"/>
              <a:t>Facility must provide access to residents to comply with state and federal rules/</a:t>
            </a:r>
            <a:r>
              <a:rPr lang="en-US" sz="2000" dirty="0" err="1"/>
              <a:t>regs</a:t>
            </a:r>
            <a:r>
              <a:rPr lang="en-US" sz="2000" dirty="0"/>
              <a:t>.</a:t>
            </a:r>
          </a:p>
          <a:p>
            <a:r>
              <a:rPr lang="en-US" sz="2000" dirty="0"/>
              <a:t>Facility must provide notification of client’s that no longer require NF care.</a:t>
            </a:r>
          </a:p>
          <a:p>
            <a:r>
              <a:rPr lang="en-US" sz="2000" dirty="0"/>
              <a:t>Facility must cooperate with the Department’s local representative in making discharge plans with the client.</a:t>
            </a:r>
          </a:p>
          <a:p>
            <a:endParaRPr lang="en-US" dirty="0"/>
          </a:p>
        </p:txBody>
      </p:sp>
    </p:spTree>
    <p:extLst>
      <p:ext uri="{BB962C8B-B14F-4D97-AF65-F5344CB8AC3E}">
        <p14:creationId xmlns:p14="http://schemas.microsoft.com/office/powerpoint/2010/main" val="3729103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2D19575-093F-421F-8B25-DF7C31F4B809}"/>
              </a:ext>
            </a:extLst>
          </p:cNvPr>
          <p:cNvSpPr>
            <a:spLocks noGrp="1" noChangeArrowheads="1"/>
          </p:cNvSpPr>
          <p:nvPr>
            <p:ph type="title"/>
          </p:nvPr>
        </p:nvSpPr>
        <p:spPr/>
        <p:txBody>
          <a:bodyPr/>
          <a:lstStyle/>
          <a:p>
            <a:pPr eaLnBrk="1" hangingPunct="1"/>
            <a:r>
              <a:rPr lang="en-US" altLang="en-US"/>
              <a:t>462’s what do they do?</a:t>
            </a:r>
          </a:p>
        </p:txBody>
      </p:sp>
      <p:sp>
        <p:nvSpPr>
          <p:cNvPr id="12291" name="Rectangle 3">
            <a:extLst>
              <a:ext uri="{FF2B5EF4-FFF2-40B4-BE49-F238E27FC236}">
                <a16:creationId xmlns:a16="http://schemas.microsoft.com/office/drawing/2014/main" id="{2BD12AFE-7DEC-407B-AB16-B4CF75C4D25B}"/>
              </a:ext>
            </a:extLst>
          </p:cNvPr>
          <p:cNvSpPr>
            <a:spLocks noGrp="1" noChangeArrowheads="1"/>
          </p:cNvSpPr>
          <p:nvPr>
            <p:ph idx="1"/>
          </p:nvPr>
        </p:nvSpPr>
        <p:spPr/>
        <p:txBody>
          <a:bodyPr/>
          <a:lstStyle/>
          <a:p>
            <a:pPr eaLnBrk="1" hangingPunct="1"/>
            <a:r>
              <a:rPr lang="en-US" altLang="en-US" dirty="0"/>
              <a:t>Notifies DHS of admit and/or change in status.</a:t>
            </a:r>
          </a:p>
          <a:p>
            <a:pPr eaLnBrk="1" hangingPunct="1"/>
            <a:r>
              <a:rPr lang="en-US" altLang="en-US" dirty="0">
                <a:highlight>
                  <a:srgbClr val="FFFF00"/>
                </a:highlight>
              </a:rPr>
              <a:t>IF YOUR OFFICE USES – OR WANTS TO IMPROVE THE USAGE – OF A 462 PLEASE SEE THE NEXT 9 SLIDES TO INCORPORATE INTO YOUR PRESNTATION.  </a:t>
            </a:r>
          </a:p>
          <a:p>
            <a:pPr eaLnBrk="1" hangingPunct="1"/>
            <a:r>
              <a:rPr lang="en-US" altLang="en-US" dirty="0">
                <a:highlight>
                  <a:srgbClr val="FFFF00"/>
                </a:highlight>
              </a:rPr>
              <a:t>IF YOUR OFFICE DOES NOT USE IT OR IS NOT INTERESTED IN INCREASING THE USAGE IN YOUR AREA THE NEXT 9 SLIDES CAN BE DELETED and your office should include slides covering your local process.</a:t>
            </a:r>
          </a:p>
          <a:p>
            <a:pPr eaLnBrk="1" hangingPunct="1"/>
            <a:endParaRPr lang="en-US" altLang="en-US" dirty="0"/>
          </a:p>
        </p:txBody>
      </p:sp>
    </p:spTree>
    <p:extLst>
      <p:ext uri="{BB962C8B-B14F-4D97-AF65-F5344CB8AC3E}">
        <p14:creationId xmlns:p14="http://schemas.microsoft.com/office/powerpoint/2010/main" val="1614769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C540E8D-A587-49A1-9BD8-98F035E4C8D2}"/>
              </a:ext>
            </a:extLst>
          </p:cNvPr>
          <p:cNvSpPr>
            <a:spLocks noGrp="1" noChangeArrowheads="1"/>
          </p:cNvSpPr>
          <p:nvPr>
            <p:ph type="title"/>
          </p:nvPr>
        </p:nvSpPr>
        <p:spPr/>
        <p:txBody>
          <a:bodyPr/>
          <a:lstStyle/>
          <a:p>
            <a:pPr eaLnBrk="1" hangingPunct="1"/>
            <a:r>
              <a:rPr lang="en-US" altLang="en-US"/>
              <a:t>Top section 462</a:t>
            </a:r>
          </a:p>
        </p:txBody>
      </p:sp>
      <p:pic>
        <p:nvPicPr>
          <p:cNvPr id="13315" name="Picture 4">
            <a:extLst>
              <a:ext uri="{FF2B5EF4-FFF2-40B4-BE49-F238E27FC236}">
                <a16:creationId xmlns:a16="http://schemas.microsoft.com/office/drawing/2014/main" id="{FD5ADE09-46A4-4D2A-A0DD-07B4DE10313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81200" y="1867282"/>
            <a:ext cx="8382000" cy="2895600"/>
          </a:xfrm>
          <a:noFill/>
        </p:spPr>
      </p:pic>
      <p:sp>
        <p:nvSpPr>
          <p:cNvPr id="13316" name="Text Box 7">
            <a:extLst>
              <a:ext uri="{FF2B5EF4-FFF2-40B4-BE49-F238E27FC236}">
                <a16:creationId xmlns:a16="http://schemas.microsoft.com/office/drawing/2014/main" id="{6507E15D-6AB5-422D-AB5E-733DC5846657}"/>
              </a:ext>
            </a:extLst>
          </p:cNvPr>
          <p:cNvSpPr txBox="1">
            <a:spLocks noChangeArrowheads="1"/>
          </p:cNvSpPr>
          <p:nvPr/>
        </p:nvSpPr>
        <p:spPr bwMode="auto">
          <a:xfrm>
            <a:off x="1981200" y="4914208"/>
            <a:ext cx="8229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dirty="0">
                <a:solidFill>
                  <a:schemeClr val="tx1"/>
                </a:solidFill>
              </a:rPr>
              <a:t>Please complete in its entirety. Medicaid # or SSN, Facility Name and Provider #, Contact name and number.</a:t>
            </a:r>
          </a:p>
        </p:txBody>
      </p:sp>
    </p:spTree>
    <p:extLst>
      <p:ext uri="{BB962C8B-B14F-4D97-AF65-F5344CB8AC3E}">
        <p14:creationId xmlns:p14="http://schemas.microsoft.com/office/powerpoint/2010/main" val="1010428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1DCB0618-76C3-4F16-BD57-289EB5345C26}"/>
              </a:ext>
            </a:extLst>
          </p:cNvPr>
          <p:cNvSpPr>
            <a:spLocks noGrp="1" noChangeArrowheads="1"/>
          </p:cNvSpPr>
          <p:nvPr>
            <p:ph type="title"/>
          </p:nvPr>
        </p:nvSpPr>
        <p:spPr/>
        <p:txBody>
          <a:bodyPr/>
          <a:lstStyle/>
          <a:p>
            <a:pPr eaLnBrk="1" hangingPunct="1"/>
            <a:r>
              <a:rPr lang="en-US" altLang="en-US"/>
              <a:t>SECTION 1</a:t>
            </a:r>
          </a:p>
        </p:txBody>
      </p:sp>
      <p:pic>
        <p:nvPicPr>
          <p:cNvPr id="14339" name="Picture 4">
            <a:extLst>
              <a:ext uri="{FF2B5EF4-FFF2-40B4-BE49-F238E27FC236}">
                <a16:creationId xmlns:a16="http://schemas.microsoft.com/office/drawing/2014/main" id="{F181D341-161A-40C9-8241-F6767C1C4EB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57400" y="1978118"/>
            <a:ext cx="8229600" cy="2743200"/>
          </a:xfrm>
          <a:noFill/>
        </p:spPr>
      </p:pic>
      <p:sp>
        <p:nvSpPr>
          <p:cNvPr id="14340" name="Text Box 5">
            <a:extLst>
              <a:ext uri="{FF2B5EF4-FFF2-40B4-BE49-F238E27FC236}">
                <a16:creationId xmlns:a16="http://schemas.microsoft.com/office/drawing/2014/main" id="{88C051FA-FCF5-459A-B58D-18D3CBA7BBCA}"/>
              </a:ext>
            </a:extLst>
          </p:cNvPr>
          <p:cNvSpPr txBox="1">
            <a:spLocks noChangeArrowheads="1"/>
          </p:cNvSpPr>
          <p:nvPr/>
        </p:nvSpPr>
        <p:spPr bwMode="auto">
          <a:xfrm>
            <a:off x="2057400" y="4983480"/>
            <a:ext cx="8077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dirty="0">
                <a:solidFill>
                  <a:schemeClr val="tx1"/>
                </a:solidFill>
              </a:rPr>
              <a:t>Check appropriate box, effective date, and if hospitalized indicate which hospital.</a:t>
            </a:r>
          </a:p>
        </p:txBody>
      </p:sp>
    </p:spTree>
    <p:extLst>
      <p:ext uri="{BB962C8B-B14F-4D97-AF65-F5344CB8AC3E}">
        <p14:creationId xmlns:p14="http://schemas.microsoft.com/office/powerpoint/2010/main" val="848294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4D7122AE-78C0-4BFC-B15D-2BC9C9C947BF}"/>
              </a:ext>
            </a:extLst>
          </p:cNvPr>
          <p:cNvSpPr>
            <a:spLocks noGrp="1" noChangeArrowheads="1"/>
          </p:cNvSpPr>
          <p:nvPr>
            <p:ph type="title"/>
          </p:nvPr>
        </p:nvSpPr>
        <p:spPr/>
        <p:txBody>
          <a:bodyPr/>
          <a:lstStyle/>
          <a:p>
            <a:pPr eaLnBrk="1" hangingPunct="1"/>
            <a:r>
              <a:rPr lang="en-US" altLang="en-US"/>
              <a:t>Section 2</a:t>
            </a:r>
          </a:p>
        </p:txBody>
      </p:sp>
      <p:pic>
        <p:nvPicPr>
          <p:cNvPr id="15363" name="Picture 4">
            <a:extLst>
              <a:ext uri="{FF2B5EF4-FFF2-40B4-BE49-F238E27FC236}">
                <a16:creationId xmlns:a16="http://schemas.microsoft.com/office/drawing/2014/main" id="{8F78466D-753C-4942-B3B1-E7BB645386D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81200" y="1895302"/>
            <a:ext cx="8229600" cy="2667000"/>
          </a:xfrm>
          <a:noFill/>
        </p:spPr>
      </p:pic>
      <p:sp>
        <p:nvSpPr>
          <p:cNvPr id="15364" name="Text Box 6">
            <a:extLst>
              <a:ext uri="{FF2B5EF4-FFF2-40B4-BE49-F238E27FC236}">
                <a16:creationId xmlns:a16="http://schemas.microsoft.com/office/drawing/2014/main" id="{095BF257-103D-4DDE-9BC1-4B010490EF2E}"/>
              </a:ext>
            </a:extLst>
          </p:cNvPr>
          <p:cNvSpPr txBox="1">
            <a:spLocks noChangeArrowheads="1"/>
          </p:cNvSpPr>
          <p:nvPr/>
        </p:nvSpPr>
        <p:spPr bwMode="auto">
          <a:xfrm>
            <a:off x="2057400" y="4419601"/>
            <a:ext cx="8077200" cy="2017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a:solidFill>
                  <a:schemeClr val="tx1"/>
                </a:solidFill>
              </a:rPr>
              <a:t>Primary Payor: </a:t>
            </a:r>
          </a:p>
          <a:p>
            <a:pPr eaLnBrk="1" hangingPunct="1">
              <a:spcBef>
                <a:spcPct val="50000"/>
              </a:spcBef>
              <a:buClrTx/>
              <a:buSzTx/>
              <a:buFontTx/>
              <a:buNone/>
            </a:pPr>
            <a:r>
              <a:rPr lang="en-US" altLang="en-US">
                <a:solidFill>
                  <a:schemeClr val="tx1"/>
                </a:solidFill>
              </a:rPr>
              <a:t>Medicare-Medicare only, Medicare supplement</a:t>
            </a:r>
          </a:p>
          <a:p>
            <a:pPr eaLnBrk="1" hangingPunct="1">
              <a:spcBef>
                <a:spcPct val="50000"/>
              </a:spcBef>
              <a:buClrTx/>
              <a:buSzTx/>
              <a:buFontTx/>
              <a:buNone/>
            </a:pPr>
            <a:r>
              <a:rPr lang="en-US" altLang="en-US">
                <a:solidFill>
                  <a:schemeClr val="tx1"/>
                </a:solidFill>
              </a:rPr>
              <a:t>Medicaid-Current Medicaid recipient, No Medicare</a:t>
            </a:r>
          </a:p>
          <a:p>
            <a:pPr eaLnBrk="1" hangingPunct="1">
              <a:spcBef>
                <a:spcPct val="50000"/>
              </a:spcBef>
              <a:buClrTx/>
              <a:buSzTx/>
              <a:buFontTx/>
              <a:buNone/>
            </a:pPr>
            <a:r>
              <a:rPr lang="en-US" altLang="en-US">
                <a:solidFill>
                  <a:schemeClr val="tx1"/>
                </a:solidFill>
              </a:rPr>
              <a:t>Managed Care-Medicare Advantage plans or Medicaid Managed Care</a:t>
            </a:r>
          </a:p>
          <a:p>
            <a:pPr eaLnBrk="1" hangingPunct="1">
              <a:spcBef>
                <a:spcPct val="50000"/>
              </a:spcBef>
              <a:buClrTx/>
              <a:buSzTx/>
              <a:buFontTx/>
              <a:buNone/>
            </a:pPr>
            <a:r>
              <a:rPr lang="en-US" altLang="en-US">
                <a:solidFill>
                  <a:schemeClr val="tx1"/>
                </a:solidFill>
              </a:rPr>
              <a:t>Other-Private Health Ins or No coverage</a:t>
            </a:r>
          </a:p>
        </p:txBody>
      </p:sp>
    </p:spTree>
    <p:extLst>
      <p:ext uri="{BB962C8B-B14F-4D97-AF65-F5344CB8AC3E}">
        <p14:creationId xmlns:p14="http://schemas.microsoft.com/office/powerpoint/2010/main" val="1914928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76AEA035-C6BB-488D-A20A-EC9262E7D155}"/>
              </a:ext>
            </a:extLst>
          </p:cNvPr>
          <p:cNvSpPr>
            <a:spLocks noGrp="1" noChangeArrowheads="1"/>
          </p:cNvSpPr>
          <p:nvPr>
            <p:ph type="title"/>
          </p:nvPr>
        </p:nvSpPr>
        <p:spPr/>
        <p:txBody>
          <a:bodyPr/>
          <a:lstStyle/>
          <a:p>
            <a:pPr eaLnBrk="1" hangingPunct="1"/>
            <a:r>
              <a:rPr lang="en-US" altLang="en-US"/>
              <a:t>Section 2 continued</a:t>
            </a:r>
          </a:p>
        </p:txBody>
      </p:sp>
      <p:pic>
        <p:nvPicPr>
          <p:cNvPr id="16387" name="Picture 4">
            <a:extLst>
              <a:ext uri="{FF2B5EF4-FFF2-40B4-BE49-F238E27FC236}">
                <a16:creationId xmlns:a16="http://schemas.microsoft.com/office/drawing/2014/main" id="{D06B7D61-F261-41F2-B07B-7A800D286E7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05000" y="2022962"/>
            <a:ext cx="8229600" cy="2438400"/>
          </a:xfrm>
          <a:noFill/>
        </p:spPr>
      </p:pic>
      <p:sp>
        <p:nvSpPr>
          <p:cNvPr id="16388" name="Text Box 6">
            <a:extLst>
              <a:ext uri="{FF2B5EF4-FFF2-40B4-BE49-F238E27FC236}">
                <a16:creationId xmlns:a16="http://schemas.microsoft.com/office/drawing/2014/main" id="{D30D8DD7-2296-45DB-AF75-E5B971B275CE}"/>
              </a:ext>
            </a:extLst>
          </p:cNvPr>
          <p:cNvSpPr txBox="1">
            <a:spLocks noChangeArrowheads="1"/>
          </p:cNvSpPr>
          <p:nvPr/>
        </p:nvSpPr>
        <p:spPr bwMode="auto">
          <a:xfrm>
            <a:off x="1981200" y="4768369"/>
            <a:ext cx="8153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dirty="0">
                <a:solidFill>
                  <a:schemeClr val="tx1"/>
                </a:solidFill>
              </a:rPr>
              <a:t>Admitted from: Which hospital, AFH or ALF/RCF, Home or other (please specify) </a:t>
            </a:r>
          </a:p>
        </p:txBody>
      </p:sp>
    </p:spTree>
    <p:extLst>
      <p:ext uri="{BB962C8B-B14F-4D97-AF65-F5344CB8AC3E}">
        <p14:creationId xmlns:p14="http://schemas.microsoft.com/office/powerpoint/2010/main" val="1378526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1335949-C981-4B25-A0D4-9FD9E5CF2EEE}"/>
              </a:ext>
            </a:extLst>
          </p:cNvPr>
          <p:cNvSpPr>
            <a:spLocks noGrp="1" noChangeArrowheads="1"/>
          </p:cNvSpPr>
          <p:nvPr>
            <p:ph type="title"/>
          </p:nvPr>
        </p:nvSpPr>
        <p:spPr/>
        <p:txBody>
          <a:bodyPr/>
          <a:lstStyle/>
          <a:p>
            <a:pPr eaLnBrk="1" hangingPunct="1"/>
            <a:r>
              <a:rPr lang="en-US" altLang="en-US" dirty="0"/>
              <a:t>Section 2 continued</a:t>
            </a:r>
          </a:p>
        </p:txBody>
      </p:sp>
      <p:sp>
        <p:nvSpPr>
          <p:cNvPr id="17411" name="Rectangle 3">
            <a:extLst>
              <a:ext uri="{FF2B5EF4-FFF2-40B4-BE49-F238E27FC236}">
                <a16:creationId xmlns:a16="http://schemas.microsoft.com/office/drawing/2014/main" id="{5F1D2B2E-7753-44EF-A2D9-6363DC385A35}"/>
              </a:ext>
            </a:extLst>
          </p:cNvPr>
          <p:cNvSpPr>
            <a:spLocks noGrp="1" noChangeArrowheads="1"/>
          </p:cNvSpPr>
          <p:nvPr>
            <p:ph idx="1"/>
          </p:nvPr>
        </p:nvSpPr>
        <p:spPr>
          <a:xfrm>
            <a:off x="543092" y="3774314"/>
            <a:ext cx="11029615" cy="2438399"/>
          </a:xfrm>
        </p:spPr>
        <p:txBody>
          <a:bodyPr>
            <a:normAutofit/>
          </a:bodyPr>
          <a:lstStyle/>
          <a:p>
            <a:pPr>
              <a:spcBef>
                <a:spcPct val="50000"/>
              </a:spcBef>
              <a:buClrTx/>
              <a:buSzTx/>
              <a:buNone/>
            </a:pPr>
            <a:r>
              <a:rPr lang="en-US" altLang="en-US" b="1" u="sng" dirty="0">
                <a:solidFill>
                  <a:schemeClr val="tx1"/>
                </a:solidFill>
              </a:rPr>
              <a:t>Level of Care: </a:t>
            </a:r>
          </a:p>
          <a:p>
            <a:pPr>
              <a:spcBef>
                <a:spcPct val="50000"/>
              </a:spcBef>
              <a:buClrTx/>
              <a:buSzTx/>
              <a:buNone/>
            </a:pPr>
            <a:r>
              <a:rPr lang="en-US" altLang="en-US" dirty="0">
                <a:solidFill>
                  <a:schemeClr val="tx1"/>
                </a:solidFill>
              </a:rPr>
              <a:t>Basic –ICF or LTC</a:t>
            </a:r>
          </a:p>
          <a:p>
            <a:pPr>
              <a:spcBef>
                <a:spcPct val="50000"/>
              </a:spcBef>
              <a:buClrTx/>
              <a:buSzTx/>
              <a:buNone/>
            </a:pPr>
            <a:r>
              <a:rPr lang="en-US" altLang="en-US" dirty="0">
                <a:solidFill>
                  <a:schemeClr val="tx1"/>
                </a:solidFill>
              </a:rPr>
              <a:t>PHEC (Post Hospital Extended Care)-No Medicare, Medicaid only-3 day hospital stay, skilled need, up to 20 day (</a:t>
            </a:r>
            <a:r>
              <a:rPr lang="en-US" altLang="en-US" b="1" dirty="0">
                <a:solidFill>
                  <a:schemeClr val="tx1"/>
                </a:solidFill>
              </a:rPr>
              <a:t>SEE NEXT SLIDE for additional information</a:t>
            </a:r>
            <a:r>
              <a:rPr lang="en-US" altLang="en-US" dirty="0">
                <a:solidFill>
                  <a:schemeClr val="tx1"/>
                </a:solidFill>
              </a:rPr>
              <a:t>)</a:t>
            </a:r>
          </a:p>
          <a:p>
            <a:pPr>
              <a:spcBef>
                <a:spcPct val="50000"/>
              </a:spcBef>
              <a:buClrTx/>
              <a:buSzTx/>
              <a:buNone/>
            </a:pPr>
            <a:r>
              <a:rPr lang="en-US" altLang="en-US" dirty="0">
                <a:solidFill>
                  <a:schemeClr val="tx1"/>
                </a:solidFill>
              </a:rPr>
              <a:t>Medicare Skilled-Up to 100 days with a 3 day qualifying stay.</a:t>
            </a:r>
          </a:p>
          <a:p>
            <a:pPr eaLnBrk="1" hangingPunct="1"/>
            <a:endParaRPr lang="en-US" altLang="en-US" dirty="0"/>
          </a:p>
        </p:txBody>
      </p:sp>
      <p:sp>
        <p:nvSpPr>
          <p:cNvPr id="17412" name="Rectangle 4">
            <a:extLst>
              <a:ext uri="{FF2B5EF4-FFF2-40B4-BE49-F238E27FC236}">
                <a16:creationId xmlns:a16="http://schemas.microsoft.com/office/drawing/2014/main" id="{522B4E4D-632D-41BD-A022-C41F2A5B7D89}"/>
              </a:ext>
            </a:extLst>
          </p:cNvPr>
          <p:cNvSpPr>
            <a:spLocks noChangeArrowheads="1"/>
          </p:cNvSpPr>
          <p:nvPr/>
        </p:nvSpPr>
        <p:spPr bwMode="auto">
          <a:xfrm>
            <a:off x="1981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0"/>
              </a:spcBef>
              <a:buClrTx/>
              <a:buSzTx/>
              <a:buFontTx/>
              <a:buNone/>
            </a:pPr>
            <a:endParaRPr lang="en-US" altLang="en-US" sz="4400">
              <a:solidFill>
                <a:schemeClr val="tx2"/>
              </a:solidFill>
              <a:latin typeface="Arial" panose="020B0604020202020204" pitchFamily="34" charset="0"/>
            </a:endParaRPr>
          </a:p>
        </p:txBody>
      </p:sp>
      <p:pic>
        <p:nvPicPr>
          <p:cNvPr id="17413" name="Picture 5">
            <a:extLst>
              <a:ext uri="{FF2B5EF4-FFF2-40B4-BE49-F238E27FC236}">
                <a16:creationId xmlns:a16="http://schemas.microsoft.com/office/drawing/2014/main" id="{7C97C207-E847-4551-B15E-9C9C9A0A6B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3107" y="2093328"/>
            <a:ext cx="82296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5501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05BBB-3026-4EF6-A369-4CB3A1A1F0B4}"/>
              </a:ext>
            </a:extLst>
          </p:cNvPr>
          <p:cNvSpPr>
            <a:spLocks noGrp="1"/>
          </p:cNvSpPr>
          <p:nvPr>
            <p:ph type="title"/>
          </p:nvPr>
        </p:nvSpPr>
        <p:spPr>
          <a:xfrm>
            <a:off x="581192" y="996949"/>
            <a:ext cx="11029616" cy="988332"/>
          </a:xfrm>
        </p:spPr>
        <p:txBody>
          <a:bodyPr>
            <a:normAutofit fontScale="90000"/>
          </a:bodyPr>
          <a:lstStyle/>
          <a:p>
            <a:r>
              <a:rPr lang="en-US" altLang="en-US" b="1" dirty="0">
                <a:solidFill>
                  <a:schemeClr val="tx1">
                    <a:lumMod val="75000"/>
                    <a:lumOff val="25000"/>
                  </a:schemeClr>
                </a:solidFill>
              </a:rPr>
              <a:t>Client with no Medicare</a:t>
            </a:r>
            <a:br>
              <a:rPr lang="en-US" altLang="en-US" b="1" dirty="0">
                <a:solidFill>
                  <a:schemeClr val="tx1">
                    <a:lumMod val="75000"/>
                    <a:lumOff val="25000"/>
                  </a:schemeClr>
                </a:solidFill>
              </a:rPr>
            </a:br>
            <a:r>
              <a:rPr lang="en-US" altLang="en-US" b="1" dirty="0">
                <a:solidFill>
                  <a:schemeClr val="tx1">
                    <a:lumMod val="75000"/>
                    <a:lumOff val="25000"/>
                  </a:schemeClr>
                </a:solidFill>
              </a:rPr>
              <a:t>OHP or OSIPM eligible (PHEC)</a:t>
            </a:r>
            <a:br>
              <a:rPr lang="en-US" altLang="en-US" b="1" dirty="0">
                <a:solidFill>
                  <a:schemeClr val="tx1">
                    <a:lumMod val="75000"/>
                    <a:lumOff val="25000"/>
                  </a:schemeClr>
                </a:solidFill>
              </a:rPr>
            </a:br>
            <a:endParaRPr lang="en-US" dirty="0"/>
          </a:p>
        </p:txBody>
      </p:sp>
      <p:sp>
        <p:nvSpPr>
          <p:cNvPr id="3" name="Text Placeholder 2">
            <a:extLst>
              <a:ext uri="{FF2B5EF4-FFF2-40B4-BE49-F238E27FC236}">
                <a16:creationId xmlns:a16="http://schemas.microsoft.com/office/drawing/2014/main" id="{898A3BFD-69CD-4EF7-9FBD-542325FE96CF}"/>
              </a:ext>
            </a:extLst>
          </p:cNvPr>
          <p:cNvSpPr>
            <a:spLocks noGrp="1"/>
          </p:cNvSpPr>
          <p:nvPr>
            <p:ph type="body" idx="1"/>
          </p:nvPr>
        </p:nvSpPr>
        <p:spPr>
          <a:xfrm>
            <a:off x="887219" y="2383151"/>
            <a:ext cx="5087075" cy="536005"/>
          </a:xfrm>
        </p:spPr>
        <p:txBody>
          <a:bodyPr/>
          <a:lstStyle/>
          <a:p>
            <a:r>
              <a:rPr lang="en-US" altLang="en-US" sz="2400" b="1" dirty="0">
                <a:solidFill>
                  <a:schemeClr val="tx1">
                    <a:lumMod val="75000"/>
                    <a:lumOff val="25000"/>
                  </a:schemeClr>
                </a:solidFill>
              </a:rPr>
              <a:t>Managed care – up to 20 days:</a:t>
            </a:r>
            <a:r>
              <a:rPr lang="en-US" altLang="en-US" sz="2400" dirty="0">
                <a:solidFill>
                  <a:schemeClr val="tx1">
                    <a:lumMod val="75000"/>
                    <a:lumOff val="25000"/>
                  </a:schemeClr>
                </a:solidFill>
              </a:rPr>
              <a:t> </a:t>
            </a:r>
          </a:p>
          <a:p>
            <a:endParaRPr lang="en-US" dirty="0"/>
          </a:p>
        </p:txBody>
      </p:sp>
      <p:sp>
        <p:nvSpPr>
          <p:cNvPr id="95235" name="Rectangle 3">
            <a:extLst>
              <a:ext uri="{FF2B5EF4-FFF2-40B4-BE49-F238E27FC236}">
                <a16:creationId xmlns:a16="http://schemas.microsoft.com/office/drawing/2014/main" id="{28447FA8-DD29-404B-9F8C-45BD9CB1ED82}"/>
              </a:ext>
            </a:extLst>
          </p:cNvPr>
          <p:cNvSpPr>
            <a:spLocks noGrp="1" noChangeArrowheads="1"/>
          </p:cNvSpPr>
          <p:nvPr>
            <p:ph sz="half" idx="2"/>
          </p:nvPr>
        </p:nvSpPr>
        <p:spPr>
          <a:xfrm>
            <a:off x="671597" y="2442729"/>
            <a:ext cx="5393100" cy="2934999"/>
          </a:xfrm>
        </p:spPr>
        <p:txBody>
          <a:bodyPr rtlCol="0">
            <a:normAutofit/>
          </a:bodyPr>
          <a:lstStyle/>
          <a:p>
            <a:pPr>
              <a:lnSpc>
                <a:spcPct val="80000"/>
              </a:lnSpc>
              <a:spcAft>
                <a:spcPts val="0"/>
              </a:spcAft>
              <a:buNone/>
              <a:defRPr/>
            </a:pPr>
            <a:r>
              <a:rPr lang="en-US" altLang="en-US" sz="2000" b="1" dirty="0">
                <a:solidFill>
                  <a:schemeClr val="tx1">
                    <a:lumMod val="75000"/>
                    <a:lumOff val="25000"/>
                  </a:schemeClr>
                </a:solidFill>
              </a:rPr>
              <a:t> </a:t>
            </a:r>
          </a:p>
          <a:p>
            <a:pPr>
              <a:lnSpc>
                <a:spcPct val="80000"/>
              </a:lnSpc>
              <a:spcAft>
                <a:spcPts val="0"/>
              </a:spcAft>
              <a:buNone/>
              <a:defRPr/>
            </a:pPr>
            <a:endParaRPr lang="en-US" altLang="en-US" sz="2000" b="1" dirty="0">
              <a:solidFill>
                <a:schemeClr val="tx1">
                  <a:lumMod val="75000"/>
                  <a:lumOff val="25000"/>
                </a:schemeClr>
              </a:solidFill>
            </a:endParaRPr>
          </a:p>
          <a:p>
            <a:pPr>
              <a:lnSpc>
                <a:spcPct val="80000"/>
              </a:lnSpc>
              <a:spcAft>
                <a:spcPts val="0"/>
              </a:spcAft>
              <a:buFont typeface="Wingdings 3" charset="2"/>
              <a:buChar char=""/>
              <a:defRPr/>
            </a:pPr>
            <a:r>
              <a:rPr lang="en-US" altLang="en-US" sz="2000" dirty="0">
                <a:solidFill>
                  <a:schemeClr val="tx1">
                    <a:lumMod val="75000"/>
                    <a:lumOff val="25000"/>
                  </a:schemeClr>
                </a:solidFill>
              </a:rPr>
              <a:t>Plan decides benefit and NF payment, no SPL.  </a:t>
            </a:r>
          </a:p>
          <a:p>
            <a:pPr>
              <a:lnSpc>
                <a:spcPct val="80000"/>
              </a:lnSpc>
              <a:spcAft>
                <a:spcPts val="0"/>
              </a:spcAft>
              <a:buFont typeface="Wingdings 3" charset="2"/>
              <a:buChar char=""/>
              <a:defRPr/>
            </a:pPr>
            <a:r>
              <a:rPr lang="en-US" altLang="en-US" sz="2000" dirty="0">
                <a:solidFill>
                  <a:schemeClr val="tx1">
                    <a:lumMod val="75000"/>
                    <a:lumOff val="25000"/>
                  </a:schemeClr>
                </a:solidFill>
              </a:rPr>
              <a:t>Plan will pay for a maximum of 20 days.  </a:t>
            </a:r>
          </a:p>
          <a:p>
            <a:pPr lvl="1">
              <a:lnSpc>
                <a:spcPct val="80000"/>
              </a:lnSpc>
              <a:spcAft>
                <a:spcPts val="0"/>
              </a:spcAft>
              <a:buFont typeface="Wingdings 3" charset="2"/>
              <a:buChar char=""/>
              <a:defRPr/>
            </a:pPr>
            <a:r>
              <a:rPr lang="en-US" altLang="en-US" sz="1800" dirty="0">
                <a:solidFill>
                  <a:schemeClr val="tx1">
                    <a:lumMod val="75000"/>
                    <a:lumOff val="25000"/>
                  </a:schemeClr>
                </a:solidFill>
              </a:rPr>
              <a:t>Some CCOs will authorize additional skilled days if requested with appropriate documentation.</a:t>
            </a:r>
          </a:p>
          <a:p>
            <a:pPr>
              <a:lnSpc>
                <a:spcPct val="80000"/>
              </a:lnSpc>
              <a:spcAft>
                <a:spcPts val="0"/>
              </a:spcAft>
              <a:buFont typeface="Wingdings 3" charset="2"/>
              <a:buChar char=""/>
              <a:defRPr/>
            </a:pPr>
            <a:r>
              <a:rPr lang="en-US" altLang="en-US" sz="2000" dirty="0">
                <a:solidFill>
                  <a:schemeClr val="tx1">
                    <a:lumMod val="75000"/>
                    <a:lumOff val="25000"/>
                  </a:schemeClr>
                </a:solidFill>
              </a:rPr>
              <a:t>SPL and plan of care needed at day 21. </a:t>
            </a:r>
          </a:p>
        </p:txBody>
      </p:sp>
      <p:sp>
        <p:nvSpPr>
          <p:cNvPr id="4" name="Text Placeholder 3">
            <a:extLst>
              <a:ext uri="{FF2B5EF4-FFF2-40B4-BE49-F238E27FC236}">
                <a16:creationId xmlns:a16="http://schemas.microsoft.com/office/drawing/2014/main" id="{3C72C3CC-D0A4-4326-BF16-EFFEE41CEE3E}"/>
              </a:ext>
            </a:extLst>
          </p:cNvPr>
          <p:cNvSpPr>
            <a:spLocks noGrp="1"/>
          </p:cNvSpPr>
          <p:nvPr>
            <p:ph type="body" sz="quarter" idx="3"/>
          </p:nvPr>
        </p:nvSpPr>
        <p:spPr>
          <a:xfrm>
            <a:off x="6523733" y="3000259"/>
            <a:ext cx="5087073" cy="177443"/>
          </a:xfrm>
        </p:spPr>
        <p:txBody>
          <a:bodyPr/>
          <a:lstStyle/>
          <a:p>
            <a:r>
              <a:rPr lang="en-US" altLang="en-US" sz="2400" b="1" dirty="0">
                <a:solidFill>
                  <a:schemeClr val="tx1">
                    <a:lumMod val="75000"/>
                    <a:lumOff val="25000"/>
                  </a:schemeClr>
                </a:solidFill>
              </a:rPr>
              <a:t>Fee-for-service days (open card) – up to 20 days</a:t>
            </a:r>
            <a:r>
              <a:rPr lang="en-US" altLang="en-US" sz="2400" dirty="0">
                <a:solidFill>
                  <a:schemeClr val="tx1">
                    <a:lumMod val="75000"/>
                    <a:lumOff val="25000"/>
                  </a:schemeClr>
                </a:solidFill>
              </a:rPr>
              <a:t>: </a:t>
            </a:r>
          </a:p>
          <a:p>
            <a:endParaRPr lang="en-US" dirty="0"/>
          </a:p>
        </p:txBody>
      </p:sp>
      <p:sp>
        <p:nvSpPr>
          <p:cNvPr id="5" name="Content Placeholder 4">
            <a:extLst>
              <a:ext uri="{FF2B5EF4-FFF2-40B4-BE49-F238E27FC236}">
                <a16:creationId xmlns:a16="http://schemas.microsoft.com/office/drawing/2014/main" id="{23D1777A-0B4F-4F12-8394-BDFE62795690}"/>
              </a:ext>
            </a:extLst>
          </p:cNvPr>
          <p:cNvSpPr>
            <a:spLocks noGrp="1"/>
          </p:cNvSpPr>
          <p:nvPr>
            <p:ph sz="quarter" idx="4"/>
          </p:nvPr>
        </p:nvSpPr>
        <p:spPr/>
        <p:txBody>
          <a:bodyPr>
            <a:normAutofit/>
          </a:bodyPr>
          <a:lstStyle/>
          <a:p>
            <a:pPr>
              <a:lnSpc>
                <a:spcPct val="80000"/>
              </a:lnSpc>
              <a:spcAft>
                <a:spcPts val="0"/>
              </a:spcAft>
              <a:buFont typeface="Wingdings 3" charset="2"/>
              <a:buChar char=""/>
              <a:defRPr/>
            </a:pPr>
            <a:r>
              <a:rPr lang="en-US" altLang="en-US" sz="2000" dirty="0">
                <a:solidFill>
                  <a:schemeClr val="tx1">
                    <a:lumMod val="75000"/>
                    <a:lumOff val="25000"/>
                  </a:schemeClr>
                </a:solidFill>
              </a:rPr>
              <a:t>If the individual has a 3-day qualifying hospital stay and a skilled service need (using Medicare criteria):  </a:t>
            </a:r>
          </a:p>
          <a:p>
            <a:pPr lvl="1">
              <a:lnSpc>
                <a:spcPct val="80000"/>
              </a:lnSpc>
              <a:spcAft>
                <a:spcPts val="0"/>
              </a:spcAft>
              <a:buFont typeface="Wingdings 3" charset="2"/>
              <a:buChar char=""/>
              <a:defRPr/>
            </a:pPr>
            <a:r>
              <a:rPr lang="en-US" altLang="en-US" sz="1800" dirty="0">
                <a:solidFill>
                  <a:schemeClr val="tx1">
                    <a:lumMod val="75000"/>
                    <a:lumOff val="25000"/>
                  </a:schemeClr>
                </a:solidFill>
              </a:rPr>
              <a:t>No SPL requirement </a:t>
            </a:r>
          </a:p>
          <a:p>
            <a:pPr lvl="1">
              <a:lnSpc>
                <a:spcPct val="80000"/>
              </a:lnSpc>
              <a:spcAft>
                <a:spcPts val="0"/>
              </a:spcAft>
              <a:buFont typeface="Wingdings 3" charset="2"/>
              <a:buChar char=""/>
              <a:defRPr/>
            </a:pPr>
            <a:r>
              <a:rPr lang="en-US" altLang="en-US" sz="1800" dirty="0">
                <a:solidFill>
                  <a:schemeClr val="tx1">
                    <a:lumMod val="75000"/>
                    <a:lumOff val="25000"/>
                  </a:schemeClr>
                </a:solidFill>
              </a:rPr>
              <a:t>No liability </a:t>
            </a:r>
          </a:p>
          <a:p>
            <a:pPr lvl="1">
              <a:lnSpc>
                <a:spcPct val="80000"/>
              </a:lnSpc>
              <a:spcAft>
                <a:spcPts val="0"/>
              </a:spcAft>
              <a:buFont typeface="Wingdings 3" charset="2"/>
              <a:buChar char=""/>
              <a:defRPr/>
            </a:pPr>
            <a:r>
              <a:rPr lang="en-US" altLang="en-US" sz="1800" dirty="0">
                <a:solidFill>
                  <a:schemeClr val="tx1">
                    <a:lumMod val="75000"/>
                    <a:lumOff val="25000"/>
                  </a:schemeClr>
                </a:solidFill>
              </a:rPr>
              <a:t>No plan of care </a:t>
            </a:r>
          </a:p>
          <a:p>
            <a:pPr lvl="1">
              <a:lnSpc>
                <a:spcPct val="80000"/>
              </a:lnSpc>
              <a:spcAft>
                <a:spcPts val="0"/>
              </a:spcAft>
              <a:buFont typeface="Wingdings 3" charset="2"/>
              <a:buChar char=""/>
              <a:defRPr/>
            </a:pPr>
            <a:r>
              <a:rPr lang="en-US" altLang="en-US" sz="1800" dirty="0">
                <a:solidFill>
                  <a:schemeClr val="tx1">
                    <a:lumMod val="75000"/>
                    <a:lumOff val="25000"/>
                  </a:schemeClr>
                </a:solidFill>
              </a:rPr>
              <a:t>CMS – no change </a:t>
            </a:r>
          </a:p>
          <a:p>
            <a:endParaRPr lang="en-US" dirty="0"/>
          </a:p>
        </p:txBody>
      </p:sp>
      <p:sp>
        <p:nvSpPr>
          <p:cNvPr id="6" name="TextBox 5">
            <a:extLst>
              <a:ext uri="{FF2B5EF4-FFF2-40B4-BE49-F238E27FC236}">
                <a16:creationId xmlns:a16="http://schemas.microsoft.com/office/drawing/2014/main" id="{FA1CA85D-57E9-4D56-83CE-153B69465B89}"/>
              </a:ext>
            </a:extLst>
          </p:cNvPr>
          <p:cNvSpPr txBox="1"/>
          <p:nvPr/>
        </p:nvSpPr>
        <p:spPr>
          <a:xfrm>
            <a:off x="2926080" y="5220393"/>
            <a:ext cx="6201295" cy="122495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lnSpc>
                <a:spcPct val="80000"/>
              </a:lnSpc>
              <a:spcAft>
                <a:spcPts val="0"/>
              </a:spcAft>
              <a:defRPr/>
            </a:pPr>
            <a:r>
              <a:rPr lang="en-US" altLang="en-US" sz="2000" dirty="0">
                <a:solidFill>
                  <a:schemeClr val="tx1">
                    <a:lumMod val="75000"/>
                    <a:lumOff val="25000"/>
                  </a:schemeClr>
                </a:solidFill>
              </a:rPr>
              <a:t>If there is no qualifying hospital stay or no skilled need: </a:t>
            </a:r>
          </a:p>
          <a:p>
            <a:pPr lvl="1" algn="ctr">
              <a:lnSpc>
                <a:spcPct val="80000"/>
              </a:lnSpc>
              <a:spcAft>
                <a:spcPts val="0"/>
              </a:spcAft>
              <a:defRPr/>
            </a:pPr>
            <a:r>
              <a:rPr lang="en-US" altLang="en-US" dirty="0">
                <a:solidFill>
                  <a:schemeClr val="tx1">
                    <a:lumMod val="75000"/>
                    <a:lumOff val="25000"/>
                  </a:schemeClr>
                </a:solidFill>
              </a:rPr>
              <a:t>SPL is required </a:t>
            </a:r>
          </a:p>
          <a:p>
            <a:pPr lvl="1" algn="ctr">
              <a:lnSpc>
                <a:spcPct val="80000"/>
              </a:lnSpc>
              <a:spcAft>
                <a:spcPts val="0"/>
              </a:spcAft>
              <a:defRPr/>
            </a:pPr>
            <a:r>
              <a:rPr lang="en-US" altLang="en-US" dirty="0">
                <a:solidFill>
                  <a:schemeClr val="tx1">
                    <a:lumMod val="75000"/>
                    <a:lumOff val="25000"/>
                  </a:schemeClr>
                </a:solidFill>
              </a:rPr>
              <a:t>Create a plan of care </a:t>
            </a:r>
          </a:p>
          <a:p>
            <a:pPr lvl="1" algn="ctr">
              <a:lnSpc>
                <a:spcPct val="80000"/>
              </a:lnSpc>
              <a:spcAft>
                <a:spcPts val="0"/>
              </a:spcAft>
              <a:defRPr/>
            </a:pPr>
            <a:r>
              <a:rPr lang="en-US" altLang="en-US" dirty="0">
                <a:solidFill>
                  <a:schemeClr val="tx1">
                    <a:lumMod val="75000"/>
                    <a:lumOff val="25000"/>
                  </a:schemeClr>
                </a:solidFill>
              </a:rPr>
              <a:t>Compute liability </a:t>
            </a:r>
          </a:p>
          <a:p>
            <a:pPr lvl="1" algn="ctr">
              <a:lnSpc>
                <a:spcPct val="80000"/>
              </a:lnSpc>
              <a:spcAft>
                <a:spcPts val="0"/>
              </a:spcAft>
              <a:defRPr/>
            </a:pPr>
            <a:r>
              <a:rPr lang="en-US" altLang="en-US" dirty="0">
                <a:solidFill>
                  <a:schemeClr val="tx1">
                    <a:lumMod val="75000"/>
                    <a:lumOff val="25000"/>
                  </a:schemeClr>
                </a:solidFill>
              </a:rPr>
              <a:t>Need OSIPM eligibility </a:t>
            </a:r>
          </a:p>
        </p:txBody>
      </p:sp>
    </p:spTree>
    <p:extLst>
      <p:ext uri="{BB962C8B-B14F-4D97-AF65-F5344CB8AC3E}">
        <p14:creationId xmlns:p14="http://schemas.microsoft.com/office/powerpoint/2010/main" val="1233120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Rectangle 3">
            <a:extLst>
              <a:ext uri="{FF2B5EF4-FFF2-40B4-BE49-F238E27FC236}">
                <a16:creationId xmlns:a16="http://schemas.microsoft.com/office/drawing/2014/main" id="{9F8D5E62-A9BC-477E-9874-B71C24F9C06D}"/>
              </a:ext>
            </a:extLst>
          </p:cNvPr>
          <p:cNvSpPr>
            <a:spLocks noGrp="1" noChangeArrowheads="1"/>
          </p:cNvSpPr>
          <p:nvPr>
            <p:ph idx="1"/>
          </p:nvPr>
        </p:nvSpPr>
        <p:spPr>
          <a:xfrm>
            <a:off x="1515688" y="1181794"/>
            <a:ext cx="8229600" cy="5287963"/>
          </a:xfrm>
        </p:spPr>
        <p:txBody>
          <a:bodyPr rtlCol="0">
            <a:normAutofit/>
          </a:bodyPr>
          <a:lstStyle/>
          <a:p>
            <a:pPr>
              <a:lnSpc>
                <a:spcPct val="80000"/>
              </a:lnSpc>
              <a:spcAft>
                <a:spcPts val="0"/>
              </a:spcAft>
              <a:buNone/>
              <a:defRPr/>
            </a:pPr>
            <a:r>
              <a:rPr lang="en-US" altLang="en-US" sz="2800" b="1" dirty="0">
                <a:solidFill>
                  <a:schemeClr val="tx1">
                    <a:lumMod val="75000"/>
                    <a:lumOff val="25000"/>
                  </a:schemeClr>
                </a:solidFill>
              </a:rPr>
              <a:t>Client with no Medicare</a:t>
            </a:r>
          </a:p>
          <a:p>
            <a:pPr>
              <a:lnSpc>
                <a:spcPct val="80000"/>
              </a:lnSpc>
              <a:spcAft>
                <a:spcPts val="0"/>
              </a:spcAft>
              <a:buFont typeface="Wingdings 3" charset="2"/>
              <a:buChar char=""/>
              <a:defRPr/>
            </a:pPr>
            <a:endParaRPr lang="en-US" altLang="en-US" sz="2800" b="1" dirty="0">
              <a:solidFill>
                <a:schemeClr val="tx1">
                  <a:lumMod val="75000"/>
                  <a:lumOff val="25000"/>
                </a:schemeClr>
              </a:solidFill>
            </a:endParaRPr>
          </a:p>
          <a:p>
            <a:pPr>
              <a:lnSpc>
                <a:spcPct val="80000"/>
              </a:lnSpc>
              <a:spcAft>
                <a:spcPts val="0"/>
              </a:spcAft>
              <a:buNone/>
              <a:defRPr/>
            </a:pPr>
            <a:r>
              <a:rPr lang="en-US" altLang="en-US" sz="2800" b="1" dirty="0">
                <a:solidFill>
                  <a:schemeClr val="tx1">
                    <a:lumMod val="75000"/>
                    <a:lumOff val="25000"/>
                  </a:schemeClr>
                </a:solidFill>
              </a:rPr>
              <a:t>Days 21 + (long-term care):</a:t>
            </a:r>
            <a:endParaRPr lang="en-US" altLang="en-US" sz="2800" dirty="0">
              <a:solidFill>
                <a:schemeClr val="tx1">
                  <a:lumMod val="75000"/>
                  <a:lumOff val="25000"/>
                </a:schemeClr>
              </a:solidFill>
            </a:endParaRPr>
          </a:p>
          <a:p>
            <a:pPr>
              <a:lnSpc>
                <a:spcPct val="80000"/>
              </a:lnSpc>
              <a:spcAft>
                <a:spcPts val="0"/>
              </a:spcAft>
              <a:buFont typeface="Wingdings 3" charset="2"/>
              <a:buChar char=""/>
              <a:defRPr/>
            </a:pPr>
            <a:r>
              <a:rPr lang="en-US" altLang="en-US" sz="2800" dirty="0">
                <a:solidFill>
                  <a:schemeClr val="tx1">
                    <a:lumMod val="75000"/>
                    <a:lumOff val="25000"/>
                  </a:schemeClr>
                </a:solidFill>
              </a:rPr>
              <a:t>SPL is required </a:t>
            </a:r>
          </a:p>
          <a:p>
            <a:pPr>
              <a:lnSpc>
                <a:spcPct val="80000"/>
              </a:lnSpc>
              <a:spcAft>
                <a:spcPts val="0"/>
              </a:spcAft>
              <a:buFont typeface="Wingdings 3" charset="2"/>
              <a:buChar char=""/>
              <a:defRPr/>
            </a:pPr>
            <a:r>
              <a:rPr lang="en-US" altLang="en-US" sz="2800" dirty="0">
                <a:solidFill>
                  <a:schemeClr val="tx1">
                    <a:lumMod val="75000"/>
                    <a:lumOff val="25000"/>
                  </a:schemeClr>
                </a:solidFill>
              </a:rPr>
              <a:t>Create a plan of care </a:t>
            </a:r>
          </a:p>
          <a:p>
            <a:pPr>
              <a:lnSpc>
                <a:spcPct val="80000"/>
              </a:lnSpc>
              <a:spcAft>
                <a:spcPts val="0"/>
              </a:spcAft>
              <a:buFont typeface="Wingdings 3" charset="2"/>
              <a:buChar char=""/>
              <a:defRPr/>
            </a:pPr>
            <a:r>
              <a:rPr lang="en-US" altLang="en-US" sz="2800" dirty="0">
                <a:solidFill>
                  <a:schemeClr val="tx1">
                    <a:lumMod val="75000"/>
                    <a:lumOff val="25000"/>
                  </a:schemeClr>
                </a:solidFill>
              </a:rPr>
              <a:t>Compute liability </a:t>
            </a:r>
          </a:p>
          <a:p>
            <a:pPr>
              <a:lnSpc>
                <a:spcPct val="80000"/>
              </a:lnSpc>
              <a:spcAft>
                <a:spcPts val="0"/>
              </a:spcAft>
              <a:buFont typeface="Wingdings 3" charset="2"/>
              <a:buChar char=""/>
              <a:defRPr/>
            </a:pPr>
            <a:r>
              <a:rPr lang="en-US" altLang="en-US" sz="2800" dirty="0">
                <a:solidFill>
                  <a:schemeClr val="tx1">
                    <a:lumMod val="75000"/>
                    <a:lumOff val="25000"/>
                  </a:schemeClr>
                </a:solidFill>
              </a:rPr>
              <a:t>Need OSIPM eligibility </a:t>
            </a:r>
          </a:p>
          <a:p>
            <a:pPr>
              <a:lnSpc>
                <a:spcPct val="80000"/>
              </a:lnSpc>
              <a:spcAft>
                <a:spcPts val="0"/>
              </a:spcAft>
              <a:buNone/>
              <a:defRPr/>
            </a:pPr>
            <a:endParaRPr lang="en-US" altLang="en-US" sz="2800" b="1" dirty="0">
              <a:solidFill>
                <a:schemeClr val="tx1">
                  <a:lumMod val="75000"/>
                  <a:lumOff val="25000"/>
                </a:schemeClr>
              </a:solidFill>
            </a:endParaRPr>
          </a:p>
          <a:p>
            <a:pPr>
              <a:lnSpc>
                <a:spcPct val="80000"/>
              </a:lnSpc>
              <a:spcAft>
                <a:spcPts val="0"/>
              </a:spcAft>
              <a:buNone/>
              <a:defRPr/>
            </a:pPr>
            <a:r>
              <a:rPr lang="en-US" altLang="en-US" sz="2800" b="1" dirty="0">
                <a:solidFill>
                  <a:schemeClr val="tx1">
                    <a:lumMod val="75000"/>
                    <a:lumOff val="25000"/>
                  </a:schemeClr>
                </a:solidFill>
              </a:rPr>
              <a:t>No Medicaid</a:t>
            </a:r>
          </a:p>
          <a:p>
            <a:pPr>
              <a:lnSpc>
                <a:spcPct val="80000"/>
              </a:lnSpc>
              <a:spcAft>
                <a:spcPts val="0"/>
              </a:spcAft>
              <a:buFont typeface="Wingdings 3" charset="2"/>
              <a:buChar char=""/>
              <a:defRPr/>
            </a:pPr>
            <a:r>
              <a:rPr lang="en-US" altLang="en-US" sz="2800" dirty="0">
                <a:solidFill>
                  <a:schemeClr val="tx1">
                    <a:lumMod val="75000"/>
                    <a:lumOff val="25000"/>
                  </a:schemeClr>
                </a:solidFill>
              </a:rPr>
              <a:t>OSIPM eligibility needs to be determined using 300% standard (may need PMDDT decision). Once determined, see fee-for-service above.</a:t>
            </a:r>
          </a:p>
          <a:p>
            <a:pPr>
              <a:lnSpc>
                <a:spcPct val="80000"/>
              </a:lnSpc>
              <a:spcAft>
                <a:spcPts val="0"/>
              </a:spcAft>
              <a:buFont typeface="Wingdings 3" charset="2"/>
              <a:buChar char=""/>
              <a:defRPr/>
            </a:pPr>
            <a:endParaRPr lang="en-US" altLang="en-US" sz="2800" dirty="0">
              <a:solidFill>
                <a:schemeClr val="tx1">
                  <a:lumMod val="75000"/>
                  <a:lumOff val="25000"/>
                </a:schemeClr>
              </a:solidFill>
            </a:endParaRPr>
          </a:p>
        </p:txBody>
      </p:sp>
    </p:spTree>
    <p:extLst>
      <p:ext uri="{BB962C8B-B14F-4D97-AF65-F5344CB8AC3E}">
        <p14:creationId xmlns:p14="http://schemas.microsoft.com/office/powerpoint/2010/main" val="2326161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06128AFE-8738-4C40-A1FA-7F7E67D2EB7B}"/>
              </a:ext>
            </a:extLst>
          </p:cNvPr>
          <p:cNvSpPr>
            <a:spLocks noGrp="1" noChangeArrowheads="1"/>
          </p:cNvSpPr>
          <p:nvPr>
            <p:ph type="title"/>
          </p:nvPr>
        </p:nvSpPr>
        <p:spPr/>
        <p:txBody>
          <a:bodyPr/>
          <a:lstStyle/>
          <a:p>
            <a:pPr eaLnBrk="1" hangingPunct="1"/>
            <a:r>
              <a:rPr lang="en-US" altLang="en-US"/>
              <a:t>Section 3</a:t>
            </a:r>
          </a:p>
        </p:txBody>
      </p:sp>
      <p:pic>
        <p:nvPicPr>
          <p:cNvPr id="20483" name="Picture 4">
            <a:extLst>
              <a:ext uri="{FF2B5EF4-FFF2-40B4-BE49-F238E27FC236}">
                <a16:creationId xmlns:a16="http://schemas.microsoft.com/office/drawing/2014/main" id="{0BEE2725-B2FB-465F-AF70-6D891B4B680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27226" y="2061303"/>
            <a:ext cx="8153400" cy="2438400"/>
          </a:xfrm>
          <a:noFill/>
        </p:spPr>
      </p:pic>
      <p:sp>
        <p:nvSpPr>
          <p:cNvPr id="20484" name="Text Box 5">
            <a:extLst>
              <a:ext uri="{FF2B5EF4-FFF2-40B4-BE49-F238E27FC236}">
                <a16:creationId xmlns:a16="http://schemas.microsoft.com/office/drawing/2014/main" id="{7E9072BF-D6D5-42DD-BD0C-089E3308BAD8}"/>
              </a:ext>
            </a:extLst>
          </p:cNvPr>
          <p:cNvSpPr txBox="1">
            <a:spLocks noChangeArrowheads="1"/>
          </p:cNvSpPr>
          <p:nvPr/>
        </p:nvSpPr>
        <p:spPr bwMode="auto">
          <a:xfrm>
            <a:off x="1927226" y="4030663"/>
            <a:ext cx="81311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endParaRPr lang="en-US" altLang="en-US">
              <a:solidFill>
                <a:schemeClr val="tx1"/>
              </a:solidFill>
            </a:endParaRPr>
          </a:p>
        </p:txBody>
      </p:sp>
      <p:sp>
        <p:nvSpPr>
          <p:cNvPr id="20485" name="Text Box 6">
            <a:extLst>
              <a:ext uri="{FF2B5EF4-FFF2-40B4-BE49-F238E27FC236}">
                <a16:creationId xmlns:a16="http://schemas.microsoft.com/office/drawing/2014/main" id="{1F7F5699-74DD-4C49-9E52-0C718E949F82}"/>
              </a:ext>
            </a:extLst>
          </p:cNvPr>
          <p:cNvSpPr txBox="1">
            <a:spLocks noChangeArrowheads="1"/>
          </p:cNvSpPr>
          <p:nvPr/>
        </p:nvSpPr>
        <p:spPr bwMode="auto">
          <a:xfrm>
            <a:off x="1927226" y="4845050"/>
            <a:ext cx="8001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dirty="0">
                <a:solidFill>
                  <a:schemeClr val="tx1"/>
                </a:solidFill>
              </a:rPr>
              <a:t>Utilize this area when there is a change in payor status such as skilled to LTC, or private pay to Medicaid. </a:t>
            </a:r>
          </a:p>
        </p:txBody>
      </p:sp>
    </p:spTree>
    <p:extLst>
      <p:ext uri="{BB962C8B-B14F-4D97-AF65-F5344CB8AC3E}">
        <p14:creationId xmlns:p14="http://schemas.microsoft.com/office/powerpoint/2010/main" val="2014046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3B633-0599-4C8B-A926-50DC4F505F1B}"/>
              </a:ext>
            </a:extLst>
          </p:cNvPr>
          <p:cNvSpPr>
            <a:spLocks noGrp="1"/>
          </p:cNvSpPr>
          <p:nvPr>
            <p:ph type="title"/>
          </p:nvPr>
        </p:nvSpPr>
        <p:spPr/>
        <p:txBody>
          <a:bodyPr/>
          <a:lstStyle/>
          <a:p>
            <a:r>
              <a:rPr lang="en-US" dirty="0"/>
              <a:t>Important acronyms or terms related to Medicaid:</a:t>
            </a:r>
          </a:p>
        </p:txBody>
      </p:sp>
      <p:sp>
        <p:nvSpPr>
          <p:cNvPr id="3" name="Content Placeholder 2">
            <a:extLst>
              <a:ext uri="{FF2B5EF4-FFF2-40B4-BE49-F238E27FC236}">
                <a16:creationId xmlns:a16="http://schemas.microsoft.com/office/drawing/2014/main" id="{6E93E1CE-6F83-4536-AC7C-7D00F3F95040}"/>
              </a:ext>
            </a:extLst>
          </p:cNvPr>
          <p:cNvSpPr>
            <a:spLocks noGrp="1"/>
          </p:cNvSpPr>
          <p:nvPr>
            <p:ph sz="half" idx="1"/>
          </p:nvPr>
        </p:nvSpPr>
        <p:spPr>
          <a:xfrm>
            <a:off x="581193" y="2244436"/>
            <a:ext cx="5422390" cy="4289368"/>
          </a:xfrm>
        </p:spPr>
        <p:txBody>
          <a:bodyPr>
            <a:normAutofit fontScale="92500" lnSpcReduction="20000"/>
          </a:bodyPr>
          <a:lstStyle/>
          <a:p>
            <a:r>
              <a:rPr lang="en-US" dirty="0"/>
              <a:t>AAA: 	Area Agency on Aging</a:t>
            </a:r>
          </a:p>
          <a:p>
            <a:r>
              <a:rPr lang="en-US" dirty="0"/>
              <a:t>ACA: 	Affordable Care Act</a:t>
            </a:r>
          </a:p>
          <a:p>
            <a:r>
              <a:rPr lang="en-US" dirty="0"/>
              <a:t>AFH: 	Adult Foster Home</a:t>
            </a:r>
          </a:p>
          <a:p>
            <a:r>
              <a:rPr lang="en-US" dirty="0"/>
              <a:t>ALF:  	Assisted Living Facility</a:t>
            </a:r>
          </a:p>
          <a:p>
            <a:r>
              <a:rPr lang="en-US" dirty="0"/>
              <a:t>APD: 	Aging and People with Disabilities</a:t>
            </a:r>
          </a:p>
          <a:p>
            <a:r>
              <a:rPr lang="en-US" dirty="0"/>
              <a:t>CA/PS:  Client Assessment and Planning System</a:t>
            </a:r>
          </a:p>
          <a:p>
            <a:r>
              <a:rPr lang="en-US" dirty="0"/>
              <a:t>CBC: 	Community Based Care</a:t>
            </a:r>
          </a:p>
          <a:p>
            <a:r>
              <a:rPr lang="en-US" dirty="0"/>
              <a:t>CM:	Case Manager or Management</a:t>
            </a:r>
          </a:p>
          <a:p>
            <a:r>
              <a:rPr lang="en-US" dirty="0"/>
              <a:t>CMS: 	Centers for Medicare and Medicaid Services</a:t>
            </a:r>
          </a:p>
          <a:p>
            <a:r>
              <a:rPr lang="en-US" dirty="0"/>
              <a:t>DHS: 	Department of Human Services</a:t>
            </a:r>
          </a:p>
          <a:p>
            <a:r>
              <a:rPr lang="en-US" dirty="0"/>
              <a:t>D/T: 	Diversion and Transition</a:t>
            </a:r>
          </a:p>
          <a:p>
            <a:r>
              <a:rPr lang="en-US" dirty="0"/>
              <a:t>HCBS: Home and Community Based Services</a:t>
            </a:r>
          </a:p>
          <a:p>
            <a:endParaRPr lang="en-US" dirty="0"/>
          </a:p>
        </p:txBody>
      </p:sp>
      <p:sp>
        <p:nvSpPr>
          <p:cNvPr id="4" name="Content Placeholder 3">
            <a:extLst>
              <a:ext uri="{FF2B5EF4-FFF2-40B4-BE49-F238E27FC236}">
                <a16:creationId xmlns:a16="http://schemas.microsoft.com/office/drawing/2014/main" id="{70F0EA62-549A-4C66-B633-D06706DC6B23}"/>
              </a:ext>
            </a:extLst>
          </p:cNvPr>
          <p:cNvSpPr>
            <a:spLocks noGrp="1"/>
          </p:cNvSpPr>
          <p:nvPr>
            <p:ph sz="half" idx="2"/>
          </p:nvPr>
        </p:nvSpPr>
        <p:spPr>
          <a:xfrm>
            <a:off x="6096000" y="1839936"/>
            <a:ext cx="5422392" cy="4133287"/>
          </a:xfrm>
        </p:spPr>
        <p:txBody>
          <a:bodyPr>
            <a:normAutofit fontScale="92500" lnSpcReduction="20000"/>
          </a:bodyPr>
          <a:lstStyle/>
          <a:p>
            <a:endParaRPr lang="en-US" dirty="0"/>
          </a:p>
          <a:p>
            <a:r>
              <a:rPr lang="en-US" dirty="0"/>
              <a:t>ICF: 	Intermediate Care Facilities</a:t>
            </a:r>
          </a:p>
          <a:p>
            <a:r>
              <a:rPr lang="en-US" dirty="0"/>
              <a:t>LTSS: 	Long Term Services and Supports</a:t>
            </a:r>
          </a:p>
          <a:p>
            <a:r>
              <a:rPr lang="en-US" dirty="0"/>
              <a:t>MAGI: Modified Adjusted Gross Income</a:t>
            </a:r>
          </a:p>
          <a:p>
            <a:r>
              <a:rPr lang="en-US" dirty="0"/>
              <a:t>NF: 	Nursing Facility</a:t>
            </a:r>
          </a:p>
          <a:p>
            <a:r>
              <a:rPr lang="en-US" dirty="0"/>
              <a:t>OAR: 	Oregon Administrative Rule</a:t>
            </a:r>
          </a:p>
          <a:p>
            <a:r>
              <a:rPr lang="en-US" dirty="0"/>
              <a:t>OHA: 	Oregon Health Authority</a:t>
            </a:r>
          </a:p>
          <a:p>
            <a:r>
              <a:rPr lang="en-US" dirty="0"/>
              <a:t>OHP: 	Oregon Health Plan</a:t>
            </a:r>
          </a:p>
          <a:p>
            <a:r>
              <a:rPr lang="en-US" dirty="0"/>
              <a:t>ORS: 	Oregon Revised Statutes</a:t>
            </a:r>
          </a:p>
          <a:p>
            <a:r>
              <a:rPr lang="en-US" dirty="0"/>
              <a:t>OSIPM: OR Supplemental Income Program – Medical</a:t>
            </a:r>
          </a:p>
          <a:p>
            <a:r>
              <a:rPr lang="en-US" dirty="0"/>
              <a:t>QMB- Qualified Medicare Beneficiaries</a:t>
            </a:r>
          </a:p>
          <a:p>
            <a:r>
              <a:rPr lang="en-US" dirty="0"/>
              <a:t>SNF: 	Skilled Nursing Facility</a:t>
            </a:r>
          </a:p>
        </p:txBody>
      </p:sp>
    </p:spTree>
    <p:extLst>
      <p:ext uri="{BB962C8B-B14F-4D97-AF65-F5344CB8AC3E}">
        <p14:creationId xmlns:p14="http://schemas.microsoft.com/office/powerpoint/2010/main" val="12339419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A546B13-615F-4059-B276-A1F621DBEE95}"/>
              </a:ext>
            </a:extLst>
          </p:cNvPr>
          <p:cNvSpPr>
            <a:spLocks noGrp="1" noChangeArrowheads="1"/>
          </p:cNvSpPr>
          <p:nvPr>
            <p:ph type="title"/>
          </p:nvPr>
        </p:nvSpPr>
        <p:spPr/>
        <p:txBody>
          <a:bodyPr/>
          <a:lstStyle/>
          <a:p>
            <a:pPr eaLnBrk="1" hangingPunct="1"/>
            <a:r>
              <a:rPr lang="en-US" altLang="en-US"/>
              <a:t>Section 4</a:t>
            </a:r>
          </a:p>
        </p:txBody>
      </p:sp>
      <p:pic>
        <p:nvPicPr>
          <p:cNvPr id="21507" name="Picture 4">
            <a:extLst>
              <a:ext uri="{FF2B5EF4-FFF2-40B4-BE49-F238E27FC236}">
                <a16:creationId xmlns:a16="http://schemas.microsoft.com/office/drawing/2014/main" id="{698BBEB9-9138-463F-B5D6-4FCE85C45B4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05000" y="1865313"/>
            <a:ext cx="8153400" cy="1981200"/>
          </a:xfrm>
          <a:noFill/>
        </p:spPr>
      </p:pic>
      <p:sp>
        <p:nvSpPr>
          <p:cNvPr id="21508" name="Text Box 5">
            <a:extLst>
              <a:ext uri="{FF2B5EF4-FFF2-40B4-BE49-F238E27FC236}">
                <a16:creationId xmlns:a16="http://schemas.microsoft.com/office/drawing/2014/main" id="{9886E526-BCD7-4377-9E80-82A736353DF8}"/>
              </a:ext>
            </a:extLst>
          </p:cNvPr>
          <p:cNvSpPr txBox="1">
            <a:spLocks noChangeArrowheads="1"/>
          </p:cNvSpPr>
          <p:nvPr/>
        </p:nvSpPr>
        <p:spPr bwMode="auto">
          <a:xfrm>
            <a:off x="1981200" y="3581400"/>
            <a:ext cx="8001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en-US" altLang="en-US" dirty="0">
                <a:solidFill>
                  <a:schemeClr val="tx1"/>
                </a:solidFill>
              </a:rPr>
              <a:t>Please be specific about where resident discharged to for Example: Sleepy Hollow Nursing Facility. I Care Adult Foster Home. </a:t>
            </a:r>
          </a:p>
        </p:txBody>
      </p:sp>
      <p:pic>
        <p:nvPicPr>
          <p:cNvPr id="5" name="Picture 4">
            <a:extLst>
              <a:ext uri="{FF2B5EF4-FFF2-40B4-BE49-F238E27FC236}">
                <a16:creationId xmlns:a16="http://schemas.microsoft.com/office/drawing/2014/main" id="{027D6945-56A2-4CC6-8094-4464E33631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1905000" y="4494345"/>
            <a:ext cx="8229600" cy="1295400"/>
          </a:xfrm>
          <a:prstGeom prst="rect">
            <a:avLst/>
          </a:prstGeom>
          <a:noFill/>
        </p:spPr>
      </p:pic>
      <p:sp>
        <p:nvSpPr>
          <p:cNvPr id="7" name="Text Box 5">
            <a:extLst>
              <a:ext uri="{FF2B5EF4-FFF2-40B4-BE49-F238E27FC236}">
                <a16:creationId xmlns:a16="http://schemas.microsoft.com/office/drawing/2014/main" id="{1616EB07-B2CC-4D19-89EC-6865C7593942}"/>
              </a:ext>
            </a:extLst>
          </p:cNvPr>
          <p:cNvSpPr txBox="1">
            <a:spLocks noChangeArrowheads="1"/>
          </p:cNvSpPr>
          <p:nvPr/>
        </p:nvSpPr>
        <p:spPr bwMode="auto">
          <a:xfrm>
            <a:off x="1905000" y="5606389"/>
            <a:ext cx="2317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US" altLang="en-US" dirty="0">
                <a:solidFill>
                  <a:schemeClr val="tx1"/>
                </a:solidFill>
              </a:rPr>
              <a:t>Please sign and date</a:t>
            </a:r>
          </a:p>
        </p:txBody>
      </p:sp>
    </p:spTree>
    <p:extLst>
      <p:ext uri="{BB962C8B-B14F-4D97-AF65-F5344CB8AC3E}">
        <p14:creationId xmlns:p14="http://schemas.microsoft.com/office/powerpoint/2010/main" val="22188924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a:t>Diversion &amp; Transition Services</a:t>
            </a:r>
            <a:r>
              <a:rPr lang="en-US" dirty="0"/>
              <a:t>	</a:t>
            </a:r>
          </a:p>
        </p:txBody>
      </p:sp>
      <p:sp>
        <p:nvSpPr>
          <p:cNvPr id="5" name="Content Placeholder 4"/>
          <p:cNvSpPr>
            <a:spLocks noGrp="1"/>
          </p:cNvSpPr>
          <p:nvPr>
            <p:ph idx="1"/>
          </p:nvPr>
        </p:nvSpPr>
        <p:spPr>
          <a:xfrm>
            <a:off x="581193" y="2065126"/>
            <a:ext cx="11029615" cy="4252546"/>
          </a:xfrm>
        </p:spPr>
        <p:txBody>
          <a:bodyPr>
            <a:normAutofit fontScale="92500" lnSpcReduction="10000"/>
          </a:bodyPr>
          <a:lstStyle/>
          <a:p>
            <a:pPr marL="0" indent="0" algn="ctr">
              <a:buNone/>
            </a:pPr>
            <a:endParaRPr lang="en-US" sz="2400" dirty="0"/>
          </a:p>
          <a:p>
            <a:pPr>
              <a:buFont typeface="Wingdings" panose="05000000000000000000" pitchFamily="2" charset="2"/>
              <a:buChar char="v"/>
            </a:pPr>
            <a:r>
              <a:rPr lang="en-US" sz="2200" dirty="0"/>
              <a:t>Transition:  Assist Medicaid approved consumers move from Nursing Facilities (skilled or ICF level of care) and other institutions such as Oregon State Hospital into community based care.</a:t>
            </a:r>
          </a:p>
          <a:p>
            <a:pPr lvl="3">
              <a:buFont typeface="Wingdings" panose="05000000000000000000" pitchFamily="2" charset="2"/>
              <a:buChar char="v"/>
            </a:pPr>
            <a:r>
              <a:rPr lang="en-US" sz="1700" dirty="0"/>
              <a:t>Assisted Living Facility, </a:t>
            </a:r>
          </a:p>
          <a:p>
            <a:pPr lvl="3">
              <a:buFont typeface="Wingdings" panose="05000000000000000000" pitchFamily="2" charset="2"/>
              <a:buChar char="v"/>
            </a:pPr>
            <a:r>
              <a:rPr lang="en-US" sz="1700" dirty="0"/>
              <a:t>Residential Care Facility,</a:t>
            </a:r>
          </a:p>
          <a:p>
            <a:pPr lvl="3">
              <a:buFont typeface="Wingdings" panose="05000000000000000000" pitchFamily="2" charset="2"/>
              <a:buChar char="v"/>
            </a:pPr>
            <a:r>
              <a:rPr lang="en-US" sz="1700" dirty="0"/>
              <a:t>Adult Foster Home</a:t>
            </a:r>
          </a:p>
          <a:p>
            <a:pPr lvl="3">
              <a:buFont typeface="Wingdings" panose="05000000000000000000" pitchFamily="2" charset="2"/>
              <a:buChar char="v"/>
            </a:pPr>
            <a:r>
              <a:rPr lang="en-US" sz="1700" dirty="0"/>
              <a:t>Specialized Adult Foster Home</a:t>
            </a:r>
          </a:p>
          <a:p>
            <a:pPr lvl="3">
              <a:buFont typeface="Wingdings" panose="05000000000000000000" pitchFamily="2" charset="2"/>
              <a:buChar char="v"/>
            </a:pPr>
            <a:r>
              <a:rPr lang="en-US" sz="1700" dirty="0"/>
              <a:t>Memory Care Facility, </a:t>
            </a:r>
          </a:p>
          <a:p>
            <a:pPr lvl="3">
              <a:buFont typeface="Wingdings" panose="05000000000000000000" pitchFamily="2" charset="2"/>
              <a:buChar char="v"/>
            </a:pPr>
            <a:r>
              <a:rPr lang="en-US" sz="1700" dirty="0"/>
              <a:t>In-Home.  </a:t>
            </a:r>
          </a:p>
          <a:p>
            <a:pPr>
              <a:buFont typeface="Wingdings" panose="05000000000000000000" pitchFamily="2" charset="2"/>
              <a:buChar char="v"/>
            </a:pPr>
            <a:r>
              <a:rPr lang="en-US" sz="2200" dirty="0"/>
              <a:t>Diversion:  Assist Medicaid approved consumers who are currently in an acute-care hospital setting or who are failing their current community based placement avoid long-term nursing facility placement.</a:t>
            </a:r>
          </a:p>
          <a:p>
            <a:pPr marL="0" indent="0">
              <a:buNone/>
            </a:pPr>
            <a:r>
              <a:rPr lang="en-US" dirty="0"/>
              <a:t>	*</a:t>
            </a:r>
            <a:r>
              <a:rPr lang="en-US" sz="1700" dirty="0"/>
              <a:t>Other options are available for private pay clients. </a:t>
            </a:r>
          </a:p>
        </p:txBody>
      </p:sp>
      <p:sp>
        <p:nvSpPr>
          <p:cNvPr id="3" name="TextBox 2">
            <a:extLst>
              <a:ext uri="{FF2B5EF4-FFF2-40B4-BE49-F238E27FC236}">
                <a16:creationId xmlns:a16="http://schemas.microsoft.com/office/drawing/2014/main" id="{09AC8990-EDD1-489B-A1C8-06F3DAA9358A}"/>
              </a:ext>
            </a:extLst>
          </p:cNvPr>
          <p:cNvSpPr txBox="1"/>
          <p:nvPr/>
        </p:nvSpPr>
        <p:spPr>
          <a:xfrm>
            <a:off x="4483331" y="1862049"/>
            <a:ext cx="3225338"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a:solidFill>
                  <a:schemeClr val="accent1">
                    <a:lumMod val="75000"/>
                  </a:schemeClr>
                </a:solidFill>
              </a:rPr>
              <a:t>WHAT IS IT?</a:t>
            </a:r>
          </a:p>
        </p:txBody>
      </p:sp>
    </p:spTree>
    <p:extLst>
      <p:ext uri="{BB962C8B-B14F-4D97-AF65-F5344CB8AC3E}">
        <p14:creationId xmlns:p14="http://schemas.microsoft.com/office/powerpoint/2010/main" val="33768296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856F8-FF7E-4D1C-89FE-DF7978FB9080}"/>
              </a:ext>
            </a:extLst>
          </p:cNvPr>
          <p:cNvSpPr>
            <a:spLocks noGrp="1"/>
          </p:cNvSpPr>
          <p:nvPr>
            <p:ph type="title"/>
          </p:nvPr>
        </p:nvSpPr>
        <p:spPr/>
        <p:txBody>
          <a:bodyPr/>
          <a:lstStyle/>
          <a:p>
            <a:r>
              <a:rPr lang="en-US" dirty="0"/>
              <a:t>TRANSITION AND DIVERSION SERVICES HISTORY?</a:t>
            </a:r>
          </a:p>
        </p:txBody>
      </p:sp>
      <p:sp>
        <p:nvSpPr>
          <p:cNvPr id="3" name="Text Placeholder 2">
            <a:extLst>
              <a:ext uri="{FF2B5EF4-FFF2-40B4-BE49-F238E27FC236}">
                <a16:creationId xmlns:a16="http://schemas.microsoft.com/office/drawing/2014/main" id="{A062815A-2FDC-4468-A8EE-9733E7D1677A}"/>
              </a:ext>
            </a:extLst>
          </p:cNvPr>
          <p:cNvSpPr>
            <a:spLocks noGrp="1"/>
          </p:cNvSpPr>
          <p:nvPr>
            <p:ph type="body" idx="1"/>
          </p:nvPr>
        </p:nvSpPr>
        <p:spPr>
          <a:xfrm>
            <a:off x="887219" y="2059731"/>
            <a:ext cx="5087075" cy="536005"/>
          </a:xfrm>
        </p:spPr>
        <p:txBody>
          <a:bodyPr/>
          <a:lstStyle/>
          <a:p>
            <a:r>
              <a:rPr lang="en-US" dirty="0"/>
              <a:t>WHY IT WAS IMPLEMENTED</a:t>
            </a:r>
          </a:p>
        </p:txBody>
      </p:sp>
      <p:sp>
        <p:nvSpPr>
          <p:cNvPr id="4" name="Content Placeholder 3">
            <a:extLst>
              <a:ext uri="{FF2B5EF4-FFF2-40B4-BE49-F238E27FC236}">
                <a16:creationId xmlns:a16="http://schemas.microsoft.com/office/drawing/2014/main" id="{EAFA0968-1A3A-4D06-9380-E3E4832BBDA5}"/>
              </a:ext>
            </a:extLst>
          </p:cNvPr>
          <p:cNvSpPr>
            <a:spLocks noGrp="1"/>
          </p:cNvSpPr>
          <p:nvPr>
            <p:ph sz="half" idx="2"/>
          </p:nvPr>
        </p:nvSpPr>
        <p:spPr>
          <a:xfrm>
            <a:off x="581193" y="2614793"/>
            <a:ext cx="5393100" cy="2934999"/>
          </a:xfrm>
        </p:spPr>
        <p:txBody>
          <a:bodyPr>
            <a:noAutofit/>
          </a:bodyPr>
          <a:lstStyle/>
          <a:p>
            <a:r>
              <a:rPr lang="en-US" sz="1600" dirty="0"/>
              <a:t>ORS 410.050 from 1981 found that the needs of the elderly population can best be served and planned for a the local community level.</a:t>
            </a:r>
          </a:p>
          <a:p>
            <a:r>
              <a:rPr lang="en-US" sz="1600" dirty="0"/>
              <a:t>On The Move is implemented through Money Follows the Person in 2008 and established larger teams across the state.</a:t>
            </a:r>
          </a:p>
          <a:p>
            <a:r>
              <a:rPr lang="en-US" sz="1600" dirty="0"/>
              <a:t>House Bill 2216 in 2013 focused on Nursing Facility occupancy reduction and NF closures due to poor occupancy rates </a:t>
            </a:r>
          </a:p>
          <a:p>
            <a:r>
              <a:rPr lang="en-US" sz="1600" dirty="0"/>
              <a:t>2014 Affordable Care Act resulted in service eligibility for consumers previously ineligible for long term services and support – bringing approx. 500 more Oregonians into long term care facilities.  </a:t>
            </a:r>
          </a:p>
        </p:txBody>
      </p:sp>
      <p:sp>
        <p:nvSpPr>
          <p:cNvPr id="5" name="Text Placeholder 4">
            <a:extLst>
              <a:ext uri="{FF2B5EF4-FFF2-40B4-BE49-F238E27FC236}">
                <a16:creationId xmlns:a16="http://schemas.microsoft.com/office/drawing/2014/main" id="{69447B4A-CBC3-4C48-82C1-0C06818C1F18}"/>
              </a:ext>
            </a:extLst>
          </p:cNvPr>
          <p:cNvSpPr>
            <a:spLocks noGrp="1"/>
          </p:cNvSpPr>
          <p:nvPr>
            <p:ph type="body" sz="quarter" idx="3"/>
          </p:nvPr>
        </p:nvSpPr>
        <p:spPr>
          <a:xfrm>
            <a:off x="6523736" y="2059731"/>
            <a:ext cx="5087073" cy="553373"/>
          </a:xfrm>
        </p:spPr>
        <p:txBody>
          <a:bodyPr/>
          <a:lstStyle/>
          <a:p>
            <a:r>
              <a:rPr lang="en-US" dirty="0"/>
              <a:t>WHY ARE THEY AT MY FACILITY</a:t>
            </a:r>
          </a:p>
        </p:txBody>
      </p:sp>
      <p:sp>
        <p:nvSpPr>
          <p:cNvPr id="6" name="Content Placeholder 5">
            <a:extLst>
              <a:ext uri="{FF2B5EF4-FFF2-40B4-BE49-F238E27FC236}">
                <a16:creationId xmlns:a16="http://schemas.microsoft.com/office/drawing/2014/main" id="{7A27E7B5-046F-42DC-8374-19FC3B10F59D}"/>
              </a:ext>
            </a:extLst>
          </p:cNvPr>
          <p:cNvSpPr>
            <a:spLocks noGrp="1"/>
          </p:cNvSpPr>
          <p:nvPr>
            <p:ph sz="quarter" idx="4"/>
          </p:nvPr>
        </p:nvSpPr>
        <p:spPr>
          <a:xfrm>
            <a:off x="6096000" y="2794765"/>
            <a:ext cx="5393100" cy="3391621"/>
          </a:xfrm>
        </p:spPr>
        <p:txBody>
          <a:bodyPr>
            <a:normAutofit/>
          </a:bodyPr>
          <a:lstStyle/>
          <a:p>
            <a:r>
              <a:rPr lang="en-US" sz="1600" dirty="0"/>
              <a:t>The Transition and Diversion teams are required to complete the Pre-Admission Screening found in Nursing Facility OAR 411-070 and to prevent long term institutionalization of Oregonians.</a:t>
            </a:r>
          </a:p>
          <a:p>
            <a:r>
              <a:rPr lang="en-US" sz="1600" dirty="0"/>
              <a:t>They are there to provide placement options counseling to consumers new to LTSS</a:t>
            </a:r>
          </a:p>
          <a:p>
            <a:r>
              <a:rPr lang="en-US" sz="1600" dirty="0"/>
              <a:t>They establish Medicaid Service eligibility through the CA/PS assessment.</a:t>
            </a:r>
          </a:p>
          <a:p>
            <a:r>
              <a:rPr lang="en-US" sz="1600" dirty="0"/>
              <a:t>They assist your facility’s discharge planner with resources specific to Medicaid D/T eligibility and the local community.</a:t>
            </a:r>
          </a:p>
        </p:txBody>
      </p:sp>
    </p:spTree>
    <p:extLst>
      <p:ext uri="{BB962C8B-B14F-4D97-AF65-F5344CB8AC3E}">
        <p14:creationId xmlns:p14="http://schemas.microsoft.com/office/powerpoint/2010/main" val="506284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t>Transition/Diversion Teams	</a:t>
            </a:r>
          </a:p>
        </p:txBody>
      </p:sp>
      <p:sp>
        <p:nvSpPr>
          <p:cNvPr id="3" name="Content Placeholder 2"/>
          <p:cNvSpPr>
            <a:spLocks noGrp="1"/>
          </p:cNvSpPr>
          <p:nvPr>
            <p:ph idx="1"/>
          </p:nvPr>
        </p:nvSpPr>
        <p:spPr>
          <a:xfrm>
            <a:off x="838200" y="2028306"/>
            <a:ext cx="10515600" cy="4552798"/>
          </a:xfrm>
        </p:spPr>
        <p:txBody>
          <a:bodyPr>
            <a:normAutofit/>
          </a:bodyPr>
          <a:lstStyle/>
          <a:p>
            <a:pPr lvl="0"/>
            <a:r>
              <a:rPr lang="en-US" dirty="0"/>
              <a:t>Service Option Counseling </a:t>
            </a:r>
          </a:p>
          <a:p>
            <a:pPr lvl="1"/>
            <a:r>
              <a:rPr lang="en-US" dirty="0"/>
              <a:t>Meeting with consumer, family, and requested individuals to discuss potential placement options.</a:t>
            </a:r>
          </a:p>
          <a:p>
            <a:pPr lvl="0"/>
            <a:r>
              <a:rPr lang="en-US" dirty="0"/>
              <a:t>Locate and present consumer with appropriate placement options. </a:t>
            </a:r>
          </a:p>
          <a:p>
            <a:pPr lvl="0"/>
            <a:r>
              <a:rPr lang="en-US" dirty="0"/>
              <a:t>Provide access to placement options for individuals with complex care or behavioral needs.</a:t>
            </a:r>
          </a:p>
          <a:p>
            <a:pPr lvl="1"/>
            <a:r>
              <a:rPr lang="en-US" dirty="0"/>
              <a:t>These options are only available when working with DHS Medicaid Case Manager or Diversion/Transition Coordinator. </a:t>
            </a:r>
          </a:p>
          <a:p>
            <a:r>
              <a:rPr lang="en-US" sz="2000" dirty="0"/>
              <a:t>Provide follow-up for 90 days after placement with a goal of a safe and long-term stable placement.</a:t>
            </a:r>
          </a:p>
          <a:p>
            <a:r>
              <a:rPr lang="en-US" sz="2000" dirty="0"/>
              <a:t>See following slides on how Oregon Administrative Rules governs their role.</a:t>
            </a:r>
            <a:endParaRPr lang="en-US" sz="2400" dirty="0"/>
          </a:p>
          <a:p>
            <a:endParaRPr lang="en-US" dirty="0"/>
          </a:p>
        </p:txBody>
      </p:sp>
      <p:sp>
        <p:nvSpPr>
          <p:cNvPr id="4" name="TextBox 3">
            <a:extLst>
              <a:ext uri="{FF2B5EF4-FFF2-40B4-BE49-F238E27FC236}">
                <a16:creationId xmlns:a16="http://schemas.microsoft.com/office/drawing/2014/main" id="{CE3C84DA-39E7-438D-8795-B5E6221B7748}"/>
              </a:ext>
            </a:extLst>
          </p:cNvPr>
          <p:cNvSpPr txBox="1"/>
          <p:nvPr/>
        </p:nvSpPr>
        <p:spPr>
          <a:xfrm>
            <a:off x="4591396" y="1862051"/>
            <a:ext cx="3009207" cy="36576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a:t>WHAT DO WE DO?</a:t>
            </a:r>
          </a:p>
        </p:txBody>
      </p:sp>
    </p:spTree>
    <p:extLst>
      <p:ext uri="{BB962C8B-B14F-4D97-AF65-F5344CB8AC3E}">
        <p14:creationId xmlns:p14="http://schemas.microsoft.com/office/powerpoint/2010/main" val="29179455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27063"/>
            <a:ext cx="9144000" cy="515937"/>
          </a:xfrm>
        </p:spPr>
        <p:txBody>
          <a:bodyPr>
            <a:normAutofit fontScale="90000"/>
          </a:bodyPr>
          <a:lstStyle/>
          <a:p>
            <a:br>
              <a:rPr lang="en-US" dirty="0"/>
            </a:br>
            <a:br>
              <a:rPr lang="en-US" dirty="0"/>
            </a:br>
            <a:r>
              <a:rPr lang="en-US" dirty="0"/>
              <a:t>Behind the scenes </a:t>
            </a:r>
          </a:p>
        </p:txBody>
      </p:sp>
      <p:sp>
        <p:nvSpPr>
          <p:cNvPr id="3" name="Subtitle 2"/>
          <p:cNvSpPr>
            <a:spLocks noGrp="1"/>
          </p:cNvSpPr>
          <p:nvPr>
            <p:ph type="subTitle" idx="1"/>
          </p:nvPr>
        </p:nvSpPr>
        <p:spPr>
          <a:xfrm>
            <a:off x="1304925" y="1733550"/>
            <a:ext cx="9144000" cy="4709160"/>
          </a:xfrm>
        </p:spPr>
        <p:txBody>
          <a:bodyPr>
            <a:normAutofit/>
          </a:bodyPr>
          <a:lstStyle/>
          <a:p>
            <a:pPr marL="342900" lvl="0" indent="-342900" algn="l">
              <a:buFont typeface="Arial" panose="020B0604020202020204" pitchFamily="34" charset="0"/>
              <a:buChar char="•"/>
            </a:pPr>
            <a:r>
              <a:rPr lang="en-US" dirty="0"/>
              <a:t>Pursuing authorization for medically necessary medical equipment not otherwise covered by traditional insurance.</a:t>
            </a:r>
          </a:p>
          <a:p>
            <a:pPr marL="800100" lvl="1" indent="-342900" algn="l">
              <a:buFont typeface="Arial" panose="020B0604020202020204" pitchFamily="34" charset="0"/>
              <a:buChar char="•"/>
            </a:pPr>
            <a:r>
              <a:rPr lang="en-US" dirty="0">
                <a:solidFill>
                  <a:schemeClr val="tx1">
                    <a:lumMod val="50000"/>
                    <a:lumOff val="50000"/>
                  </a:schemeClr>
                </a:solidFill>
              </a:rPr>
              <a:t>Written insurance denial and physician order are required. </a:t>
            </a:r>
          </a:p>
          <a:p>
            <a:pPr marL="342900" lvl="0" indent="-342900" algn="l">
              <a:buFont typeface="Arial" panose="020B0604020202020204" pitchFamily="34" charset="0"/>
              <a:buChar char="•"/>
            </a:pPr>
            <a:r>
              <a:rPr lang="en-US" dirty="0"/>
              <a:t>Available assistance for clients who meet eligibility criteria: </a:t>
            </a:r>
          </a:p>
          <a:p>
            <a:pPr marL="800100" lvl="1" indent="-342900" algn="l">
              <a:buFont typeface="Arial" panose="020B0604020202020204" pitchFamily="34" charset="0"/>
              <a:buChar char="•"/>
            </a:pPr>
            <a:r>
              <a:rPr lang="en-US" dirty="0">
                <a:solidFill>
                  <a:schemeClr val="bg2">
                    <a:lumMod val="90000"/>
                  </a:schemeClr>
                </a:solidFill>
              </a:rPr>
              <a:t>Moving costs</a:t>
            </a:r>
          </a:p>
          <a:p>
            <a:pPr marL="800100" lvl="1" indent="-342900" algn="l">
              <a:buFont typeface="Arial" panose="020B0604020202020204" pitchFamily="34" charset="0"/>
              <a:buChar char="•"/>
            </a:pPr>
            <a:r>
              <a:rPr lang="en-US" dirty="0">
                <a:solidFill>
                  <a:schemeClr val="bg2">
                    <a:lumMod val="90000"/>
                  </a:schemeClr>
                </a:solidFill>
              </a:rPr>
              <a:t>Basic household goods (cookware, tableware, furniture, bedding, linens, etc.) </a:t>
            </a:r>
          </a:p>
          <a:p>
            <a:pPr marL="800100" lvl="1" indent="-342900" algn="l">
              <a:buFont typeface="Arial" panose="020B0604020202020204" pitchFamily="34" charset="0"/>
              <a:buChar char="•"/>
            </a:pPr>
            <a:r>
              <a:rPr lang="en-US" dirty="0">
                <a:solidFill>
                  <a:schemeClr val="bg2">
                    <a:lumMod val="90000"/>
                  </a:schemeClr>
                </a:solidFill>
              </a:rPr>
              <a:t>Basic personal items (basic food stocking, clothing, etc.) </a:t>
            </a:r>
          </a:p>
          <a:p>
            <a:pPr marL="342900" lvl="0" indent="-342900" algn="l">
              <a:buFont typeface="Arial" panose="020B0604020202020204" pitchFamily="34" charset="0"/>
              <a:buChar char="•"/>
            </a:pPr>
            <a:r>
              <a:rPr lang="en-US" dirty="0"/>
              <a:t>Criteria include: </a:t>
            </a:r>
          </a:p>
          <a:p>
            <a:pPr marL="800100" lvl="1" indent="-342900" algn="l">
              <a:buFont typeface="Arial" panose="020B0604020202020204" pitchFamily="34" charset="0"/>
              <a:buChar char="•"/>
            </a:pPr>
            <a:r>
              <a:rPr lang="en-US" dirty="0">
                <a:solidFill>
                  <a:schemeClr val="bg2">
                    <a:lumMod val="90000"/>
                  </a:schemeClr>
                </a:solidFill>
              </a:rPr>
              <a:t>Purchases are not intended to replace useable items already available to the consumer</a:t>
            </a:r>
          </a:p>
          <a:p>
            <a:pPr marL="800100" lvl="1" indent="-342900" algn="l">
              <a:buFont typeface="Arial" panose="020B0604020202020204" pitchFamily="34" charset="0"/>
              <a:buChar char="•"/>
            </a:pPr>
            <a:r>
              <a:rPr lang="en-US" dirty="0">
                <a:solidFill>
                  <a:schemeClr val="bg2">
                    <a:lumMod val="90000"/>
                  </a:schemeClr>
                </a:solidFill>
              </a:rPr>
              <a:t>Consumers who do not already have items. </a:t>
            </a:r>
          </a:p>
          <a:p>
            <a:pPr marL="800100" lvl="1" indent="-342900" algn="l">
              <a:buFont typeface="Arial" panose="020B0604020202020204" pitchFamily="34" charset="0"/>
              <a:buChar char="•"/>
            </a:pPr>
            <a:r>
              <a:rPr lang="en-US" dirty="0">
                <a:solidFill>
                  <a:schemeClr val="bg2">
                    <a:lumMod val="90000"/>
                  </a:schemeClr>
                </a:solidFill>
              </a:rPr>
              <a:t>Consumers with limited or no financial funds available. </a:t>
            </a:r>
          </a:p>
          <a:p>
            <a:pPr marL="800100" lvl="1" indent="-342900" algn="l">
              <a:buFont typeface="Arial" panose="020B0604020202020204" pitchFamily="34" charset="0"/>
              <a:buChar char="•"/>
            </a:pPr>
            <a:r>
              <a:rPr lang="en-US" dirty="0">
                <a:solidFill>
                  <a:schemeClr val="bg2">
                    <a:lumMod val="90000"/>
                  </a:schemeClr>
                </a:solidFill>
              </a:rPr>
              <a:t>Must be based on an assessed need</a:t>
            </a:r>
          </a:p>
          <a:p>
            <a:pPr marL="800100" lvl="1" indent="-342900" algn="l">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E70016C0-85BA-4A50-B4DA-A79C98C4C695}"/>
              </a:ext>
            </a:extLst>
          </p:cNvPr>
          <p:cNvSpPr txBox="1"/>
          <p:nvPr/>
        </p:nvSpPr>
        <p:spPr>
          <a:xfrm>
            <a:off x="1524000" y="1068943"/>
            <a:ext cx="8743950" cy="646331"/>
          </a:xfrm>
          <a:prstGeom prst="rect">
            <a:avLst/>
          </a:prstGeom>
          <a:noFill/>
        </p:spPr>
        <p:txBody>
          <a:bodyPr wrap="square" rtlCol="0">
            <a:spAutoFit/>
          </a:bodyPr>
          <a:lstStyle/>
          <a:p>
            <a:r>
              <a:rPr lang="en-US" dirty="0"/>
              <a:t>Services Transition/Diversion teams can offer to qualifying consumers wishing to leave institutionalized care.</a:t>
            </a:r>
          </a:p>
        </p:txBody>
      </p:sp>
    </p:spTree>
    <p:extLst>
      <p:ext uri="{BB962C8B-B14F-4D97-AF65-F5344CB8AC3E}">
        <p14:creationId xmlns:p14="http://schemas.microsoft.com/office/powerpoint/2010/main" val="33066730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80F62-28C1-4599-80F7-EC335950DBE0}"/>
              </a:ext>
            </a:extLst>
          </p:cNvPr>
          <p:cNvSpPr>
            <a:spLocks noGrp="1"/>
          </p:cNvSpPr>
          <p:nvPr>
            <p:ph type="ctrTitle"/>
          </p:nvPr>
        </p:nvSpPr>
        <p:spPr/>
        <p:txBody>
          <a:bodyPr/>
          <a:lstStyle/>
          <a:p>
            <a:r>
              <a:rPr lang="en-US" dirty="0"/>
              <a:t>Oregon Administrative rules (OARs)	</a:t>
            </a:r>
          </a:p>
        </p:txBody>
      </p:sp>
      <p:sp>
        <p:nvSpPr>
          <p:cNvPr id="3" name="Subtitle 2">
            <a:extLst>
              <a:ext uri="{FF2B5EF4-FFF2-40B4-BE49-F238E27FC236}">
                <a16:creationId xmlns:a16="http://schemas.microsoft.com/office/drawing/2014/main" id="{A6F5E6D7-5370-4979-BE46-C5F8F0EA6869}"/>
              </a:ext>
            </a:extLst>
          </p:cNvPr>
          <p:cNvSpPr>
            <a:spLocks noGrp="1"/>
          </p:cNvSpPr>
          <p:nvPr>
            <p:ph type="subTitle" idx="1"/>
          </p:nvPr>
        </p:nvSpPr>
        <p:spPr/>
        <p:txBody>
          <a:bodyPr/>
          <a:lstStyle/>
          <a:p>
            <a:r>
              <a:rPr lang="en-US" dirty="0"/>
              <a:t>How they govern the work we all do</a:t>
            </a:r>
          </a:p>
        </p:txBody>
      </p:sp>
      <p:sp>
        <p:nvSpPr>
          <p:cNvPr id="4" name="TextBox 3">
            <a:extLst>
              <a:ext uri="{FF2B5EF4-FFF2-40B4-BE49-F238E27FC236}">
                <a16:creationId xmlns:a16="http://schemas.microsoft.com/office/drawing/2014/main" id="{0F8374AE-CED6-4B6B-B8E7-77E2D38E7F10}"/>
              </a:ext>
            </a:extLst>
          </p:cNvPr>
          <p:cNvSpPr txBox="1"/>
          <p:nvPr/>
        </p:nvSpPr>
        <p:spPr>
          <a:xfrm>
            <a:off x="581191" y="3289465"/>
            <a:ext cx="10993549" cy="295202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solidFill>
                  <a:schemeClr val="bg1"/>
                </a:solidFill>
              </a:rPr>
              <a:t>OARs are defined as rules and regulations having the force of the law in the State of Oregon.</a:t>
            </a:r>
          </a:p>
          <a:p>
            <a:pPr marL="285750" indent="-285750">
              <a:lnSpc>
                <a:spcPct val="150000"/>
              </a:lnSpc>
              <a:buFont typeface="Arial" panose="020B0604020202020204" pitchFamily="34" charset="0"/>
              <a:buChar char="•"/>
            </a:pPr>
            <a:r>
              <a:rPr lang="en-US" dirty="0">
                <a:solidFill>
                  <a:schemeClr val="bg1"/>
                </a:solidFill>
              </a:rPr>
              <a:t>These OARs guide the work that is required of Aging and People with Disabilities staff and partners at Area Agencies on Aging staff, as well as the providers across the state who have agreed to provide services to Medicaid consumers.</a:t>
            </a:r>
          </a:p>
          <a:p>
            <a:pPr marL="285750" indent="-285750">
              <a:lnSpc>
                <a:spcPct val="150000"/>
              </a:lnSpc>
              <a:buFont typeface="Arial" panose="020B0604020202020204" pitchFamily="34" charset="0"/>
              <a:buChar char="•"/>
            </a:pPr>
            <a:r>
              <a:rPr lang="en-US" dirty="0">
                <a:solidFill>
                  <a:schemeClr val="bg1"/>
                </a:solidFill>
              </a:rPr>
              <a:t>The mission of Oregon’s Department of Human Service which houses APD, contracts with AAAs, and enrolls Medicaid providers is: to help Oregonians in their own communities to achieve well-being and independence through opportunities that protect, empower, respect choice and preserve dignity.</a:t>
            </a:r>
          </a:p>
        </p:txBody>
      </p:sp>
    </p:spTree>
    <p:extLst>
      <p:ext uri="{BB962C8B-B14F-4D97-AF65-F5344CB8AC3E}">
        <p14:creationId xmlns:p14="http://schemas.microsoft.com/office/powerpoint/2010/main" val="2145299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7DCE8-192F-495A-9650-D2B26E69D7A1}"/>
              </a:ext>
            </a:extLst>
          </p:cNvPr>
          <p:cNvSpPr>
            <a:spLocks noGrp="1"/>
          </p:cNvSpPr>
          <p:nvPr>
            <p:ph type="title"/>
          </p:nvPr>
        </p:nvSpPr>
        <p:spPr/>
        <p:txBody>
          <a:bodyPr/>
          <a:lstStyle/>
          <a:p>
            <a:r>
              <a:rPr lang="en-US" dirty="0"/>
              <a:t>OARs that guide  the Transition/Diversion program &amp; </a:t>
            </a:r>
            <a:br>
              <a:rPr lang="en-US" dirty="0"/>
            </a:br>
            <a:r>
              <a:rPr lang="en-US" dirty="0"/>
              <a:t>NF discharge planning</a:t>
            </a:r>
          </a:p>
        </p:txBody>
      </p:sp>
      <p:sp>
        <p:nvSpPr>
          <p:cNvPr id="3" name="Content Placeholder 2">
            <a:extLst>
              <a:ext uri="{FF2B5EF4-FFF2-40B4-BE49-F238E27FC236}">
                <a16:creationId xmlns:a16="http://schemas.microsoft.com/office/drawing/2014/main" id="{6D1360A7-864C-4ACD-90C4-5AAD3140D479}"/>
              </a:ext>
            </a:extLst>
          </p:cNvPr>
          <p:cNvSpPr>
            <a:spLocks noGrp="1"/>
          </p:cNvSpPr>
          <p:nvPr>
            <p:ph idx="1"/>
          </p:nvPr>
        </p:nvSpPr>
        <p:spPr/>
        <p:txBody>
          <a:bodyPr>
            <a:normAutofit/>
          </a:bodyPr>
          <a:lstStyle/>
          <a:p>
            <a:endParaRPr lang="en-US" dirty="0"/>
          </a:p>
          <a:p>
            <a:r>
              <a:rPr lang="en-US" dirty="0"/>
              <a:t>Transition/Diversion teams in your area were developed with the main purpose of meeting DHS’s mission to serve Oregonians in the most independent community setting as possible based on the consumer’s choice.</a:t>
            </a:r>
          </a:p>
          <a:p>
            <a:r>
              <a:rPr lang="en-US" dirty="0"/>
              <a:t>The following presentation of rules related to Transition/Diversion program and NF discharge are intended to:</a:t>
            </a:r>
          </a:p>
          <a:p>
            <a:pPr lvl="1"/>
            <a:r>
              <a:rPr lang="en-US" dirty="0"/>
              <a:t>Clarify the purpose of Transition/Diversion work </a:t>
            </a:r>
          </a:p>
          <a:p>
            <a:pPr lvl="1"/>
            <a:r>
              <a:rPr lang="en-US" dirty="0"/>
              <a:t>Review of the rules that allow Transition/Diversion teams to work seamlessly with Nursing Facilities</a:t>
            </a:r>
          </a:p>
          <a:p>
            <a:pPr lvl="1"/>
            <a:r>
              <a:rPr lang="en-US" dirty="0"/>
              <a:t> Identify the roles of T/D workers and NF staff</a:t>
            </a:r>
          </a:p>
          <a:p>
            <a:endParaRPr lang="en-US" sz="1600" dirty="0">
              <a:solidFill>
                <a:srgbClr val="000000"/>
              </a:solidFill>
              <a:latin typeface="Tahoma" panose="020B0604030504040204" pitchFamily="34" charset="0"/>
            </a:endParaRPr>
          </a:p>
        </p:txBody>
      </p:sp>
    </p:spTree>
    <p:extLst>
      <p:ext uri="{BB962C8B-B14F-4D97-AF65-F5344CB8AC3E}">
        <p14:creationId xmlns:p14="http://schemas.microsoft.com/office/powerpoint/2010/main" val="2153015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7B075-1285-4289-B1EB-DADA2CFC6500}"/>
              </a:ext>
            </a:extLst>
          </p:cNvPr>
          <p:cNvSpPr>
            <a:spLocks noGrp="1"/>
          </p:cNvSpPr>
          <p:nvPr>
            <p:ph type="title"/>
          </p:nvPr>
        </p:nvSpPr>
        <p:spPr/>
        <p:txBody>
          <a:bodyPr/>
          <a:lstStyle/>
          <a:p>
            <a:r>
              <a:rPr lang="en-US" dirty="0"/>
              <a:t>Pre-Admission Screening</a:t>
            </a:r>
          </a:p>
        </p:txBody>
      </p:sp>
      <p:sp>
        <p:nvSpPr>
          <p:cNvPr id="3" name="Content Placeholder 2">
            <a:extLst>
              <a:ext uri="{FF2B5EF4-FFF2-40B4-BE49-F238E27FC236}">
                <a16:creationId xmlns:a16="http://schemas.microsoft.com/office/drawing/2014/main" id="{9DEB9CD7-B3AB-4099-A282-CA131C8FFF0B}"/>
              </a:ext>
            </a:extLst>
          </p:cNvPr>
          <p:cNvSpPr>
            <a:spLocks noGrp="1"/>
          </p:cNvSpPr>
          <p:nvPr>
            <p:ph idx="1"/>
          </p:nvPr>
        </p:nvSpPr>
        <p:spPr/>
        <p:txBody>
          <a:bodyPr/>
          <a:lstStyle/>
          <a:p>
            <a:r>
              <a:rPr lang="en-US" dirty="0"/>
              <a:t>Defined in OAR 411-070-0005 and described in OAR 411-070-0040 of the Chapter 411, Division 070: Nursing Facilities/Medicaid – Generally and Reimbursement rule.</a:t>
            </a:r>
          </a:p>
          <a:p>
            <a:r>
              <a:rPr lang="en-US" dirty="0">
                <a:solidFill>
                  <a:srgbClr val="000000"/>
                </a:solidFill>
                <a:latin typeface="Arial" panose="020B0604020202020204" pitchFamily="34" charset="0"/>
              </a:rPr>
              <a:t>“Pre-Admission Screening (PAS)" means the assessment and determination of a potential Medicaid-eligible individual’s need for nursing facility services, including the identification of individuals who can transition to community-based service settings and the provision of information about community-based alternatives. This assessment and determination is required when potentially Medicaid-eligible individuals are at risk for admission to nursing facility services. PAS may include the completion of the federal PASRR Level I requirement (42 CFR, Part 483, (C)-(E)), to identify individuals with mental illness or intellectual or developmental disabilities. </a:t>
            </a:r>
          </a:p>
          <a:p>
            <a:r>
              <a:rPr lang="en-US" dirty="0">
                <a:solidFill>
                  <a:srgbClr val="000000"/>
                </a:solidFill>
                <a:latin typeface="Arial" panose="020B0604020202020204" pitchFamily="34" charset="0"/>
              </a:rPr>
              <a:t>It is an essential duty of Transition/Diversion teams.</a:t>
            </a:r>
            <a:endParaRPr lang="en-US" dirty="0"/>
          </a:p>
        </p:txBody>
      </p:sp>
    </p:spTree>
    <p:extLst>
      <p:ext uri="{BB962C8B-B14F-4D97-AF65-F5344CB8AC3E}">
        <p14:creationId xmlns:p14="http://schemas.microsoft.com/office/powerpoint/2010/main" val="952095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9E74B-B81B-4AFA-A93A-3B7921BC2973}"/>
              </a:ext>
            </a:extLst>
          </p:cNvPr>
          <p:cNvSpPr>
            <a:spLocks noGrp="1"/>
          </p:cNvSpPr>
          <p:nvPr>
            <p:ph type="title"/>
          </p:nvPr>
        </p:nvSpPr>
        <p:spPr>
          <a:xfrm>
            <a:off x="581192" y="702156"/>
            <a:ext cx="11029616" cy="531221"/>
          </a:xfrm>
        </p:spPr>
        <p:txBody>
          <a:bodyPr/>
          <a:lstStyle/>
          <a:p>
            <a:r>
              <a:rPr lang="en-US" dirty="0"/>
              <a:t>Pre-Admission screening duties:</a:t>
            </a:r>
          </a:p>
        </p:txBody>
      </p:sp>
      <p:sp>
        <p:nvSpPr>
          <p:cNvPr id="3" name="Content Placeholder 2">
            <a:extLst>
              <a:ext uri="{FF2B5EF4-FFF2-40B4-BE49-F238E27FC236}">
                <a16:creationId xmlns:a16="http://schemas.microsoft.com/office/drawing/2014/main" id="{7C366B3C-E61B-494B-86BC-A742DC9C13CE}"/>
              </a:ext>
            </a:extLst>
          </p:cNvPr>
          <p:cNvSpPr>
            <a:spLocks noGrp="1"/>
          </p:cNvSpPr>
          <p:nvPr>
            <p:ph idx="1"/>
          </p:nvPr>
        </p:nvSpPr>
        <p:spPr>
          <a:xfrm>
            <a:off x="581192" y="1892596"/>
            <a:ext cx="11029615" cy="4763386"/>
          </a:xfrm>
        </p:spPr>
        <p:txBody>
          <a:bodyPr>
            <a:normAutofit/>
          </a:bodyPr>
          <a:lstStyle/>
          <a:p>
            <a:r>
              <a:rPr lang="en-US" dirty="0"/>
              <a:t>(2) PRE-ADMISSION SCREENING. A pre-admission screening (PAS) as defined in OAR 411-070-0005 </a:t>
            </a:r>
            <a:r>
              <a:rPr lang="en-US" dirty="0">
                <a:highlight>
                  <a:srgbClr val="FFFF00"/>
                </a:highlight>
              </a:rPr>
              <a:t>is required </a:t>
            </a:r>
            <a:r>
              <a:rPr lang="en-US" dirty="0"/>
              <a:t>for potentially Medicaid eligible individuals who are at risk for nursing facility services. </a:t>
            </a:r>
          </a:p>
          <a:p>
            <a:pPr lvl="1"/>
            <a:r>
              <a:rPr lang="en-US" dirty="0"/>
              <a:t>(a) PAS includes: </a:t>
            </a:r>
          </a:p>
          <a:p>
            <a:pPr lvl="2"/>
            <a:r>
              <a:rPr lang="en-US" dirty="0"/>
              <a:t>(A) An assessment; </a:t>
            </a:r>
          </a:p>
          <a:p>
            <a:pPr lvl="2"/>
            <a:r>
              <a:rPr lang="en-US" dirty="0"/>
              <a:t>(B) The determination of an individual’s service eligibility for Medicaid-paid long term care or post-hospital extended care services in a nursing facility; </a:t>
            </a:r>
          </a:p>
          <a:p>
            <a:pPr lvl="2"/>
            <a:r>
              <a:rPr lang="en-US" dirty="0"/>
              <a:t>(C) The identification of individuals who can transition to community-based service settings; </a:t>
            </a:r>
          </a:p>
          <a:p>
            <a:pPr lvl="2"/>
            <a:r>
              <a:rPr lang="en-US" dirty="0"/>
              <a:t>(D) The provision of information about community-based services and resources to meet the individual’s needs; and </a:t>
            </a:r>
          </a:p>
          <a:p>
            <a:pPr lvl="2"/>
            <a:r>
              <a:rPr lang="en-US" dirty="0"/>
              <a:t>(E) Transition planning assistance as needed. </a:t>
            </a:r>
          </a:p>
        </p:txBody>
      </p:sp>
    </p:spTree>
    <p:extLst>
      <p:ext uri="{BB962C8B-B14F-4D97-AF65-F5344CB8AC3E}">
        <p14:creationId xmlns:p14="http://schemas.microsoft.com/office/powerpoint/2010/main" val="22731672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7CEE6-9D4D-4DCB-92B2-8EF84AC7FD1B}"/>
              </a:ext>
            </a:extLst>
          </p:cNvPr>
          <p:cNvSpPr>
            <a:spLocks noGrp="1"/>
          </p:cNvSpPr>
          <p:nvPr>
            <p:ph type="title"/>
          </p:nvPr>
        </p:nvSpPr>
        <p:spPr/>
        <p:txBody>
          <a:bodyPr/>
          <a:lstStyle/>
          <a:p>
            <a:r>
              <a:rPr lang="en-US" dirty="0"/>
              <a:t>PAS Duties continued</a:t>
            </a:r>
          </a:p>
        </p:txBody>
      </p:sp>
      <p:sp>
        <p:nvSpPr>
          <p:cNvPr id="3" name="Content Placeholder 2">
            <a:extLst>
              <a:ext uri="{FF2B5EF4-FFF2-40B4-BE49-F238E27FC236}">
                <a16:creationId xmlns:a16="http://schemas.microsoft.com/office/drawing/2014/main" id="{BFF2B0C0-9C3F-4637-AD9D-4A0BBAFDF3B7}"/>
              </a:ext>
            </a:extLst>
          </p:cNvPr>
          <p:cNvSpPr>
            <a:spLocks noGrp="1"/>
          </p:cNvSpPr>
          <p:nvPr>
            <p:ph idx="1"/>
          </p:nvPr>
        </p:nvSpPr>
        <p:spPr/>
        <p:txBody>
          <a:bodyPr/>
          <a:lstStyle/>
          <a:p>
            <a:pPr lvl="1"/>
            <a:r>
              <a:rPr lang="en-US" dirty="0"/>
              <a:t>(b) PAS is conducted in conjunction with the individual and any representative designated by the individual. </a:t>
            </a:r>
          </a:p>
          <a:p>
            <a:pPr lvl="1"/>
            <a:r>
              <a:rPr lang="en-US" dirty="0"/>
              <a:t>(c) The PAS assessment shall be conducted by a case manager or other qualified SPD or AAA representative using SPD’s Client Assessment and Planning System (CA/PS) tool, and other standardized assessment tools and forms approved by SPD. </a:t>
            </a:r>
          </a:p>
          <a:p>
            <a:pPr lvl="1"/>
            <a:r>
              <a:rPr lang="en-US" dirty="0"/>
              <a:t>(d) A PAS may be completed based on information obtained by phone or fax only to authorize Title XIX post-hospital benefits in a nursing facility when short-term nursing facility services are needed. A face-to-face assessment including the discussion of alternative community – based services and resources shall be completed within seven days of the initial, </a:t>
            </a:r>
            <a:r>
              <a:rPr lang="en-US" dirty="0" err="1"/>
              <a:t>stort</a:t>
            </a:r>
            <a:r>
              <a:rPr lang="en-US" dirty="0"/>
              <a:t> term nursing facility approval.</a:t>
            </a:r>
          </a:p>
          <a:p>
            <a:r>
              <a:rPr lang="en-US" dirty="0"/>
              <a:t>(e) Payment for nursing facility services may not be authorized by SPD until PAS has established that nursing facility services are required based on the individual’s service needs and Medicaid financial eligibility has been established. </a:t>
            </a:r>
          </a:p>
        </p:txBody>
      </p:sp>
    </p:spTree>
    <p:extLst>
      <p:ext uri="{BB962C8B-B14F-4D97-AF65-F5344CB8AC3E}">
        <p14:creationId xmlns:p14="http://schemas.microsoft.com/office/powerpoint/2010/main" val="1782006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DE467-13DB-4DC8-A1FC-A8B2A16F620A}"/>
              </a:ext>
            </a:extLst>
          </p:cNvPr>
          <p:cNvSpPr>
            <a:spLocks noGrp="1"/>
          </p:cNvSpPr>
          <p:nvPr>
            <p:ph type="title"/>
          </p:nvPr>
        </p:nvSpPr>
        <p:spPr/>
        <p:txBody>
          <a:bodyPr/>
          <a:lstStyle/>
          <a:p>
            <a:r>
              <a:rPr lang="en-US" dirty="0"/>
              <a:t>What is Medicaid?  </a:t>
            </a:r>
          </a:p>
        </p:txBody>
      </p:sp>
      <p:sp>
        <p:nvSpPr>
          <p:cNvPr id="5" name="Text Placeholder 4">
            <a:extLst>
              <a:ext uri="{FF2B5EF4-FFF2-40B4-BE49-F238E27FC236}">
                <a16:creationId xmlns:a16="http://schemas.microsoft.com/office/drawing/2014/main" id="{2E4DE018-DF47-4B45-A577-F698CCC99D89}"/>
              </a:ext>
            </a:extLst>
          </p:cNvPr>
          <p:cNvSpPr>
            <a:spLocks noGrp="1"/>
          </p:cNvSpPr>
          <p:nvPr>
            <p:ph type="body" idx="1"/>
          </p:nvPr>
        </p:nvSpPr>
        <p:spPr>
          <a:xfrm>
            <a:off x="581191" y="1957240"/>
            <a:ext cx="5393103" cy="536005"/>
          </a:xfrm>
        </p:spPr>
        <p:style>
          <a:lnRef idx="1">
            <a:schemeClr val="accent2"/>
          </a:lnRef>
          <a:fillRef idx="2">
            <a:schemeClr val="accent2"/>
          </a:fillRef>
          <a:effectRef idx="1">
            <a:schemeClr val="accent2"/>
          </a:effectRef>
          <a:fontRef idx="minor">
            <a:schemeClr val="dk1"/>
          </a:fontRef>
        </p:style>
        <p:txBody>
          <a:bodyPr/>
          <a:lstStyle/>
          <a:p>
            <a:r>
              <a:rPr lang="en-US" dirty="0">
                <a:solidFill>
                  <a:schemeClr val="accent1">
                    <a:lumMod val="75000"/>
                  </a:schemeClr>
                </a:solidFill>
              </a:rPr>
              <a:t>Medicaid Insurance	</a:t>
            </a:r>
          </a:p>
        </p:txBody>
      </p:sp>
      <p:sp>
        <p:nvSpPr>
          <p:cNvPr id="6" name="Content Placeholder 5">
            <a:extLst>
              <a:ext uri="{FF2B5EF4-FFF2-40B4-BE49-F238E27FC236}">
                <a16:creationId xmlns:a16="http://schemas.microsoft.com/office/drawing/2014/main" id="{A2E758E7-87AA-4BB4-80FD-5A7EADDF899B}"/>
              </a:ext>
            </a:extLst>
          </p:cNvPr>
          <p:cNvSpPr>
            <a:spLocks noGrp="1"/>
          </p:cNvSpPr>
          <p:nvPr>
            <p:ph sz="half" idx="2"/>
          </p:nvPr>
        </p:nvSpPr>
        <p:spPr>
          <a:xfrm>
            <a:off x="581194" y="2590023"/>
            <a:ext cx="5393100" cy="3538319"/>
          </a:xfrm>
        </p:spPr>
        <p:txBody>
          <a:bodyPr>
            <a:normAutofit lnSpcReduction="10000"/>
          </a:bodyPr>
          <a:lstStyle/>
          <a:p>
            <a:r>
              <a:rPr lang="en-US" dirty="0"/>
              <a:t>OHP Plus </a:t>
            </a:r>
          </a:p>
          <a:p>
            <a:pPr lvl="1"/>
            <a:r>
              <a:rPr lang="en-US" dirty="0"/>
              <a:t>OSIPM </a:t>
            </a:r>
          </a:p>
          <a:p>
            <a:pPr lvl="1"/>
            <a:r>
              <a:rPr lang="en-US" dirty="0"/>
              <a:t>MAGI</a:t>
            </a:r>
          </a:p>
          <a:p>
            <a:pPr lvl="1"/>
            <a:r>
              <a:rPr lang="en-US" dirty="0"/>
              <a:t>Medical insurance coverage for Oregonians who meet low income eligibility standards.</a:t>
            </a:r>
          </a:p>
          <a:p>
            <a:r>
              <a:rPr lang="en-US" dirty="0"/>
              <a:t>QMB </a:t>
            </a:r>
          </a:p>
          <a:p>
            <a:pPr lvl="1"/>
            <a:r>
              <a:rPr lang="en-US" dirty="0"/>
              <a:t>Medicaid program that helps people with Medicare part B premiums, deductible and co-insurance</a:t>
            </a:r>
          </a:p>
          <a:p>
            <a:pPr lvl="1"/>
            <a:r>
              <a:rPr lang="en-US" dirty="0"/>
              <a:t>QMB-SMB &amp; QMB-SMF: Pays for Medicare part B premium only</a:t>
            </a:r>
          </a:p>
          <a:p>
            <a:pPr lvl="1"/>
            <a:endParaRPr lang="en-US" dirty="0"/>
          </a:p>
        </p:txBody>
      </p:sp>
      <p:sp>
        <p:nvSpPr>
          <p:cNvPr id="7" name="Text Placeholder 6">
            <a:extLst>
              <a:ext uri="{FF2B5EF4-FFF2-40B4-BE49-F238E27FC236}">
                <a16:creationId xmlns:a16="http://schemas.microsoft.com/office/drawing/2014/main" id="{10922CA7-249B-43E4-BCCD-4C18E0A9E30F}"/>
              </a:ext>
            </a:extLst>
          </p:cNvPr>
          <p:cNvSpPr>
            <a:spLocks noGrp="1"/>
          </p:cNvSpPr>
          <p:nvPr>
            <p:ph type="body" sz="quarter" idx="3"/>
          </p:nvPr>
        </p:nvSpPr>
        <p:spPr>
          <a:xfrm>
            <a:off x="6217708" y="1965521"/>
            <a:ext cx="5393101" cy="553373"/>
          </a:xfrm>
        </p:spPr>
        <p:style>
          <a:lnRef idx="1">
            <a:schemeClr val="accent2"/>
          </a:lnRef>
          <a:fillRef idx="2">
            <a:schemeClr val="accent2"/>
          </a:fillRef>
          <a:effectRef idx="1">
            <a:schemeClr val="accent2"/>
          </a:effectRef>
          <a:fontRef idx="minor">
            <a:schemeClr val="dk1"/>
          </a:fontRef>
        </p:style>
        <p:txBody>
          <a:bodyPr/>
          <a:lstStyle/>
          <a:p>
            <a:r>
              <a:rPr lang="en-US" dirty="0">
                <a:solidFill>
                  <a:schemeClr val="accent1">
                    <a:lumMod val="75000"/>
                  </a:schemeClr>
                </a:solidFill>
              </a:rPr>
              <a:t>Medicaid Long Term Services and Supports</a:t>
            </a:r>
          </a:p>
        </p:txBody>
      </p:sp>
      <p:sp>
        <p:nvSpPr>
          <p:cNvPr id="8" name="Content Placeholder 7">
            <a:extLst>
              <a:ext uri="{FF2B5EF4-FFF2-40B4-BE49-F238E27FC236}">
                <a16:creationId xmlns:a16="http://schemas.microsoft.com/office/drawing/2014/main" id="{D7DCAEC5-5461-4766-85D1-0BAEC91505D9}"/>
              </a:ext>
            </a:extLst>
          </p:cNvPr>
          <p:cNvSpPr>
            <a:spLocks noGrp="1"/>
          </p:cNvSpPr>
          <p:nvPr>
            <p:ph sz="quarter" idx="4"/>
          </p:nvPr>
        </p:nvSpPr>
        <p:spPr>
          <a:xfrm>
            <a:off x="6217708" y="2619726"/>
            <a:ext cx="5393100" cy="3963954"/>
          </a:xfrm>
        </p:spPr>
        <p:txBody>
          <a:bodyPr>
            <a:normAutofit lnSpcReduction="10000"/>
          </a:bodyPr>
          <a:lstStyle/>
          <a:p>
            <a:r>
              <a:rPr lang="en-US" dirty="0"/>
              <a:t>Services for consumers who can not complete activities of daily living (ADLs)</a:t>
            </a:r>
          </a:p>
          <a:p>
            <a:pPr lvl="1"/>
            <a:r>
              <a:rPr lang="en-US" dirty="0"/>
              <a:t>Home and Community Based Services</a:t>
            </a:r>
          </a:p>
          <a:p>
            <a:pPr lvl="2"/>
            <a:r>
              <a:rPr lang="en-US" dirty="0"/>
              <a:t>In-Home Care</a:t>
            </a:r>
          </a:p>
          <a:p>
            <a:pPr lvl="2"/>
            <a:r>
              <a:rPr lang="en-US" dirty="0"/>
              <a:t>Community Based Care</a:t>
            </a:r>
          </a:p>
          <a:p>
            <a:pPr lvl="3"/>
            <a:r>
              <a:rPr lang="en-US" dirty="0"/>
              <a:t>Adult Foster Home</a:t>
            </a:r>
          </a:p>
          <a:p>
            <a:pPr lvl="3"/>
            <a:r>
              <a:rPr lang="en-US" dirty="0"/>
              <a:t>Assisted Living Facility</a:t>
            </a:r>
          </a:p>
          <a:p>
            <a:pPr lvl="3"/>
            <a:r>
              <a:rPr lang="en-US" dirty="0"/>
              <a:t>Residential Care Facility </a:t>
            </a:r>
          </a:p>
          <a:p>
            <a:pPr lvl="1"/>
            <a:r>
              <a:rPr lang="en-US" dirty="0"/>
              <a:t>Institutional Based Care</a:t>
            </a:r>
          </a:p>
          <a:p>
            <a:pPr lvl="2"/>
            <a:r>
              <a:rPr lang="en-US" dirty="0"/>
              <a:t>Nursing Facility</a:t>
            </a:r>
          </a:p>
          <a:p>
            <a:pPr lvl="2"/>
            <a:r>
              <a:rPr lang="en-US" dirty="0"/>
              <a:t>State Hospital</a:t>
            </a:r>
          </a:p>
          <a:p>
            <a:r>
              <a:rPr lang="en-US" dirty="0"/>
              <a:t>OHP Plus Eligible</a:t>
            </a:r>
          </a:p>
        </p:txBody>
      </p:sp>
    </p:spTree>
    <p:extLst>
      <p:ext uri="{BB962C8B-B14F-4D97-AF65-F5344CB8AC3E}">
        <p14:creationId xmlns:p14="http://schemas.microsoft.com/office/powerpoint/2010/main" val="3327823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489EF-0513-45E5-9EDE-DDFB6C5B1E2F}"/>
              </a:ext>
            </a:extLst>
          </p:cNvPr>
          <p:cNvSpPr>
            <a:spLocks noGrp="1"/>
          </p:cNvSpPr>
          <p:nvPr>
            <p:ph type="title"/>
          </p:nvPr>
        </p:nvSpPr>
        <p:spPr/>
        <p:txBody>
          <a:bodyPr/>
          <a:lstStyle/>
          <a:p>
            <a:r>
              <a:rPr lang="en-US" dirty="0"/>
              <a:t>Private Admission Assessment</a:t>
            </a:r>
          </a:p>
        </p:txBody>
      </p:sp>
      <p:sp>
        <p:nvSpPr>
          <p:cNvPr id="3" name="Content Placeholder 2">
            <a:extLst>
              <a:ext uri="{FF2B5EF4-FFF2-40B4-BE49-F238E27FC236}">
                <a16:creationId xmlns:a16="http://schemas.microsoft.com/office/drawing/2014/main" id="{CBCB63DF-9D51-4727-9166-097271F011E3}"/>
              </a:ext>
            </a:extLst>
          </p:cNvPr>
          <p:cNvSpPr>
            <a:spLocks noGrp="1"/>
          </p:cNvSpPr>
          <p:nvPr>
            <p:ph idx="1"/>
          </p:nvPr>
        </p:nvSpPr>
        <p:spPr>
          <a:xfrm>
            <a:off x="581192" y="2180496"/>
            <a:ext cx="11029615" cy="4307390"/>
          </a:xfrm>
        </p:spPr>
        <p:txBody>
          <a:bodyPr/>
          <a:lstStyle/>
          <a:p>
            <a:r>
              <a:rPr lang="en-US" dirty="0"/>
              <a:t>Currently only the following Area Agencies on Aging are contracted with the State to provide these services:</a:t>
            </a:r>
          </a:p>
          <a:p>
            <a:pPr lvl="1"/>
            <a:r>
              <a:rPr lang="en-US" dirty="0" err="1"/>
              <a:t>NorthWest</a:t>
            </a:r>
            <a:r>
              <a:rPr lang="en-US" dirty="0"/>
              <a:t> Senior and Disability Services AAA</a:t>
            </a:r>
          </a:p>
          <a:p>
            <a:pPr lvl="1"/>
            <a:r>
              <a:rPr lang="en-US" dirty="0"/>
              <a:t>Oregon Cascades West Council of Governments (OCWCOG)</a:t>
            </a:r>
          </a:p>
          <a:p>
            <a:r>
              <a:rPr lang="en-US" dirty="0"/>
              <a:t>Medicaid enrolled Nursing Facilities in the following counties shall participate per OAR: 411-071-0000: Linn, Benton, Yamhill. Polk, Marion, Tillamook, Clatsop and Lincoln</a:t>
            </a:r>
          </a:p>
          <a:p>
            <a:r>
              <a:rPr lang="en-US" dirty="0"/>
              <a:t>“PRIVATE ADMISSION ASSESSMENT”: A private admission assessment (PAA) is required for individuals with private funding who are referred to Medicaid-certified nursing facilities.</a:t>
            </a:r>
          </a:p>
          <a:p>
            <a:r>
              <a:rPr lang="en-US" dirty="0"/>
              <a:t>The purpose of Private Admission Assessment is to ensure that non-Medicaid eligible individuals applying for or considering admission to a Medicaid certified nursing facility receive information regarding appropriate service and placement alternatives. </a:t>
            </a:r>
          </a:p>
        </p:txBody>
      </p:sp>
    </p:spTree>
    <p:extLst>
      <p:ext uri="{BB962C8B-B14F-4D97-AF65-F5344CB8AC3E}">
        <p14:creationId xmlns:p14="http://schemas.microsoft.com/office/powerpoint/2010/main" val="32952618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8D094-3B12-4771-92B2-C3176EF3629A}"/>
              </a:ext>
            </a:extLst>
          </p:cNvPr>
          <p:cNvSpPr>
            <a:spLocks noGrp="1"/>
          </p:cNvSpPr>
          <p:nvPr>
            <p:ph type="title"/>
          </p:nvPr>
        </p:nvSpPr>
        <p:spPr/>
        <p:txBody>
          <a:bodyPr/>
          <a:lstStyle/>
          <a:p>
            <a:r>
              <a:rPr lang="en-US" dirty="0"/>
              <a:t>PASRR – Not to be confused with PAS or PAA</a:t>
            </a:r>
          </a:p>
        </p:txBody>
      </p:sp>
      <p:sp>
        <p:nvSpPr>
          <p:cNvPr id="5" name="Content Placeholder 4">
            <a:extLst>
              <a:ext uri="{FF2B5EF4-FFF2-40B4-BE49-F238E27FC236}">
                <a16:creationId xmlns:a16="http://schemas.microsoft.com/office/drawing/2014/main" id="{EC1CEE4C-B2A0-4480-BAB0-81C6E5FD6F8D}"/>
              </a:ext>
            </a:extLst>
          </p:cNvPr>
          <p:cNvSpPr>
            <a:spLocks noGrp="1"/>
          </p:cNvSpPr>
          <p:nvPr>
            <p:ph idx="1"/>
          </p:nvPr>
        </p:nvSpPr>
        <p:spPr/>
        <p:txBody>
          <a:bodyPr>
            <a:normAutofit lnSpcReduction="10000"/>
          </a:bodyPr>
          <a:lstStyle/>
          <a:p>
            <a:r>
              <a:rPr lang="en-US" dirty="0"/>
              <a:t>Pre-Admission Screening and Resident Review (PASRR) is defined in OAR 411-070-0005 and described in OAR 411-070-0043</a:t>
            </a:r>
          </a:p>
          <a:p>
            <a:r>
              <a:rPr lang="en-US" dirty="0"/>
              <a:t>Definition: "Pre-Admission Screening and Resident Review (PASRR)" means the federal requirement, (42 CFR, Part 483, (C)-(E)), to identify individuals who have mental illness or developmental disabilities and determine if nursing facility service is required and if specialized services are required. PASRR includes Level I and Level II functions. </a:t>
            </a:r>
          </a:p>
          <a:p>
            <a:r>
              <a:rPr lang="en-US" dirty="0"/>
              <a:t>PASRR Level 1 can be completed by different entities depending on the county.   For new consumers some counties assign this duty to their local Transition/Diversion Coordinator or PAS nurse, other counties request that local hospitals complete this duty.  For ongoing Medicaid consumers often the local ongoing Case Manger will complete this.</a:t>
            </a:r>
          </a:p>
          <a:p>
            <a:r>
              <a:rPr lang="en-US" dirty="0"/>
              <a:t>PASRR Level 2 must be completed by Central Office Developmental Disabilities PASRR II Coordinator or the locally contracted Behavioral Health agency.</a:t>
            </a:r>
          </a:p>
        </p:txBody>
      </p:sp>
      <p:sp>
        <p:nvSpPr>
          <p:cNvPr id="6" name="TextBox 5">
            <a:extLst>
              <a:ext uri="{FF2B5EF4-FFF2-40B4-BE49-F238E27FC236}">
                <a16:creationId xmlns:a16="http://schemas.microsoft.com/office/drawing/2014/main" id="{E4E8861B-C4A6-4E7A-B029-462D4FF2D929}"/>
              </a:ext>
            </a:extLst>
          </p:cNvPr>
          <p:cNvSpPr txBox="1"/>
          <p:nvPr/>
        </p:nvSpPr>
        <p:spPr>
          <a:xfrm>
            <a:off x="581192" y="1811164"/>
            <a:ext cx="11189893" cy="400110"/>
          </a:xfrm>
          <a:prstGeom prst="rect">
            <a:avLst/>
          </a:prstGeom>
          <a:noFill/>
        </p:spPr>
        <p:txBody>
          <a:bodyPr wrap="square" rtlCol="0">
            <a:spAutoFit/>
          </a:bodyPr>
          <a:lstStyle/>
          <a:p>
            <a:r>
              <a:rPr lang="en-US" sz="2000" dirty="0">
                <a:solidFill>
                  <a:schemeClr val="accent2">
                    <a:lumMod val="75000"/>
                  </a:schemeClr>
                </a:solidFill>
              </a:rPr>
              <a:t>Despite the obvious acronym similarities</a:t>
            </a:r>
          </a:p>
        </p:txBody>
      </p:sp>
    </p:spTree>
    <p:extLst>
      <p:ext uri="{BB962C8B-B14F-4D97-AF65-F5344CB8AC3E}">
        <p14:creationId xmlns:p14="http://schemas.microsoft.com/office/powerpoint/2010/main" val="25242604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Pre-admission Screening/Resident Review</a:t>
            </a:r>
            <a:br>
              <a:rPr lang="en-US" dirty="0"/>
            </a:br>
            <a:r>
              <a:rPr lang="en-US" dirty="0"/>
              <a:t>(PASRR) Continued</a:t>
            </a:r>
          </a:p>
        </p:txBody>
      </p:sp>
      <p:sp>
        <p:nvSpPr>
          <p:cNvPr id="3" name="Content Placeholder 2"/>
          <p:cNvSpPr>
            <a:spLocks noGrp="1"/>
          </p:cNvSpPr>
          <p:nvPr>
            <p:ph idx="1"/>
          </p:nvPr>
        </p:nvSpPr>
        <p:spPr>
          <a:xfrm>
            <a:off x="838200" y="1825625"/>
            <a:ext cx="10515600" cy="4886902"/>
          </a:xfrm>
        </p:spPr>
        <p:txBody>
          <a:bodyPr>
            <a:normAutofit/>
          </a:bodyPr>
          <a:lstStyle/>
          <a:p>
            <a:r>
              <a:rPr lang="en-US" dirty="0"/>
              <a:t>Additional information on PASRR Level 1 &amp; Level II</a:t>
            </a:r>
          </a:p>
          <a:p>
            <a:pPr lvl="1"/>
            <a:r>
              <a:rPr lang="en-US" dirty="0"/>
              <a:t>A PASRR Level 1 is </a:t>
            </a:r>
            <a:r>
              <a:rPr lang="en-US" i="1" u="sng" dirty="0"/>
              <a:t>required</a:t>
            </a:r>
            <a:r>
              <a:rPr lang="en-US" i="1" dirty="0"/>
              <a:t> </a:t>
            </a:r>
            <a:r>
              <a:rPr lang="en-US" dirty="0"/>
              <a:t>for all nursing facility admissions.</a:t>
            </a:r>
          </a:p>
          <a:p>
            <a:pPr lvl="1"/>
            <a:r>
              <a:rPr lang="en-US" dirty="0"/>
              <a:t>If indicated a PASRR Level II is required prior to admission or after a set number of exceptionally approved days </a:t>
            </a:r>
          </a:p>
          <a:p>
            <a:pPr lvl="1"/>
            <a:r>
              <a:rPr lang="en-US" dirty="0"/>
              <a:t>PASRR is not a guarantee of payment.</a:t>
            </a:r>
          </a:p>
          <a:p>
            <a:pPr lvl="1"/>
            <a:r>
              <a:rPr lang="en-US" dirty="0"/>
              <a:t>PASRR is not connected in any way to payment.</a:t>
            </a:r>
          </a:p>
          <a:p>
            <a:pPr lvl="1"/>
            <a:r>
              <a:rPr lang="en-US" dirty="0"/>
              <a:t>Failure to have PASRR documents on file at survey could result in citations.</a:t>
            </a:r>
          </a:p>
          <a:p>
            <a:r>
              <a:rPr lang="en-US" dirty="0"/>
              <a:t>In addition to PASRR requirements consumers with Mental Health indicators who are under 65 many not be eligible for Medicaid Long Term Care benefits through APD without prior approval from Central Office.  This process is called a MED review.</a:t>
            </a:r>
          </a:p>
          <a:p>
            <a:endParaRPr lang="en-US" dirty="0"/>
          </a:p>
        </p:txBody>
      </p:sp>
    </p:spTree>
    <p:extLst>
      <p:ext uri="{BB962C8B-B14F-4D97-AF65-F5344CB8AC3E}">
        <p14:creationId xmlns:p14="http://schemas.microsoft.com/office/powerpoint/2010/main" val="38404847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PASRR Level 1 referral process</a:t>
            </a:r>
          </a:p>
        </p:txBody>
      </p:sp>
      <p:sp>
        <p:nvSpPr>
          <p:cNvPr id="3" name="Content Placeholder 2"/>
          <p:cNvSpPr>
            <a:spLocks noGrp="1"/>
          </p:cNvSpPr>
          <p:nvPr>
            <p:ph idx="1"/>
          </p:nvPr>
        </p:nvSpPr>
        <p:spPr>
          <a:xfrm>
            <a:off x="581192" y="2675796"/>
            <a:ext cx="11029615" cy="3678303"/>
          </a:xfrm>
        </p:spPr>
        <p:txBody>
          <a:bodyPr/>
          <a:lstStyle/>
          <a:p>
            <a:r>
              <a:rPr lang="en-US" dirty="0"/>
              <a:t>Local hospitals can complete the PASRR for skilled nursing facility admission.</a:t>
            </a:r>
          </a:p>
          <a:p>
            <a:r>
              <a:rPr lang="en-US" dirty="0"/>
              <a:t>For intermediate care facility (ICF) admissions for Medicaid consumers in </a:t>
            </a:r>
            <a:r>
              <a:rPr lang="en-US" dirty="0">
                <a:highlight>
                  <a:srgbClr val="FFFF00"/>
                </a:highlight>
              </a:rPr>
              <a:t>XXX</a:t>
            </a:r>
            <a:r>
              <a:rPr lang="en-US" dirty="0"/>
              <a:t> County:</a:t>
            </a:r>
          </a:p>
          <a:p>
            <a:pPr lvl="1"/>
            <a:r>
              <a:rPr lang="en-US" dirty="0">
                <a:highlight>
                  <a:srgbClr val="FFFF00"/>
                </a:highlight>
              </a:rPr>
              <a:t>Call the PASRR line, XXX-XXX-XXXX	</a:t>
            </a:r>
          </a:p>
          <a:p>
            <a:pPr lvl="1"/>
            <a:r>
              <a:rPr lang="en-US" dirty="0">
                <a:highlight>
                  <a:srgbClr val="FFFF00"/>
                </a:highlight>
              </a:rPr>
              <a:t>Leave client name, DOB, nursing facility discharge location, return fax number</a:t>
            </a:r>
          </a:p>
          <a:p>
            <a:pPr lvl="1"/>
            <a:r>
              <a:rPr lang="en-US" dirty="0">
                <a:highlight>
                  <a:srgbClr val="FFFF00"/>
                </a:highlight>
              </a:rPr>
              <a:t>Fax a history and physical to XXX-XXX-XXXX</a:t>
            </a:r>
          </a:p>
          <a:p>
            <a:r>
              <a:rPr lang="en-US" dirty="0">
                <a:highlight>
                  <a:srgbClr val="FFFF00"/>
                </a:highlight>
              </a:rPr>
              <a:t>Please note that the PASRR line is staffed during the following days and times:</a:t>
            </a:r>
          </a:p>
          <a:p>
            <a:pPr lvl="1"/>
            <a:r>
              <a:rPr lang="en-US" dirty="0">
                <a:highlight>
                  <a:srgbClr val="FFFF00"/>
                </a:highlight>
              </a:rPr>
              <a:t>Requests received after 3:30pm will be returned the next business day</a:t>
            </a:r>
          </a:p>
          <a:p>
            <a:r>
              <a:rPr lang="en-US" dirty="0"/>
              <a:t>See following slide for information on PASRR policy and PASRR Level II contacts.</a:t>
            </a:r>
          </a:p>
          <a:p>
            <a:pPr marL="457200" lvl="1"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24954274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01BC7-53A7-4633-B29A-9A4431E541F5}"/>
              </a:ext>
            </a:extLst>
          </p:cNvPr>
          <p:cNvSpPr>
            <a:spLocks noGrp="1"/>
          </p:cNvSpPr>
          <p:nvPr>
            <p:ph type="title"/>
          </p:nvPr>
        </p:nvSpPr>
        <p:spPr/>
        <p:txBody>
          <a:bodyPr/>
          <a:lstStyle/>
          <a:p>
            <a:r>
              <a:rPr lang="en-US" dirty="0"/>
              <a:t>PASRR Compliance contacts</a:t>
            </a:r>
          </a:p>
        </p:txBody>
      </p:sp>
      <p:sp>
        <p:nvSpPr>
          <p:cNvPr id="3" name="Content Placeholder 2">
            <a:extLst>
              <a:ext uri="{FF2B5EF4-FFF2-40B4-BE49-F238E27FC236}">
                <a16:creationId xmlns:a16="http://schemas.microsoft.com/office/drawing/2014/main" id="{B5CE83D2-AD68-434E-AF17-15FD994C699A}"/>
              </a:ext>
            </a:extLst>
          </p:cNvPr>
          <p:cNvSpPr>
            <a:spLocks noGrp="1"/>
          </p:cNvSpPr>
          <p:nvPr>
            <p:ph idx="1"/>
          </p:nvPr>
        </p:nvSpPr>
        <p:spPr/>
        <p:txBody>
          <a:bodyPr/>
          <a:lstStyle/>
          <a:p>
            <a:r>
              <a:rPr lang="en-US" dirty="0"/>
              <a:t>PASRR Policy: </a:t>
            </a:r>
          </a:p>
          <a:p>
            <a:pPr lvl="1"/>
            <a:r>
              <a:rPr lang="en-US" dirty="0"/>
              <a:t>Kathryn Nunley, 503-947-2309, Kathryn.m.nunley@state.or.us</a:t>
            </a:r>
          </a:p>
          <a:p>
            <a:r>
              <a:rPr lang="en-US" dirty="0"/>
              <a:t>Intellectual and developmental disabilities (I/DD): </a:t>
            </a:r>
          </a:p>
          <a:p>
            <a:pPr lvl="1"/>
            <a:r>
              <a:rPr lang="en-US" dirty="0"/>
              <a:t>Rachel Olson, PASRR Level II Coordinator, Rachel.olson@state.or.us</a:t>
            </a:r>
          </a:p>
          <a:p>
            <a:r>
              <a:rPr lang="en-US" dirty="0"/>
              <a:t>Serious Mental Illness: </a:t>
            </a:r>
          </a:p>
          <a:p>
            <a:pPr lvl="1"/>
            <a:r>
              <a:rPr lang="en-US" dirty="0"/>
              <a:t>Nirmala Dhar, 503-945-9715, Nirmala.dhar@state.or.us</a:t>
            </a:r>
          </a:p>
        </p:txBody>
      </p:sp>
    </p:spTree>
    <p:extLst>
      <p:ext uri="{BB962C8B-B14F-4D97-AF65-F5344CB8AC3E}">
        <p14:creationId xmlns:p14="http://schemas.microsoft.com/office/powerpoint/2010/main" val="5302737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5B33B-DD57-479C-A54D-9FFDDABD34A4}"/>
              </a:ext>
            </a:extLst>
          </p:cNvPr>
          <p:cNvSpPr>
            <a:spLocks noGrp="1"/>
          </p:cNvSpPr>
          <p:nvPr>
            <p:ph type="title"/>
          </p:nvPr>
        </p:nvSpPr>
        <p:spPr/>
        <p:txBody>
          <a:bodyPr/>
          <a:lstStyle/>
          <a:p>
            <a:r>
              <a:rPr lang="en-US" dirty="0"/>
              <a:t>Other key oars and contract requirements shared by </a:t>
            </a:r>
            <a:br>
              <a:rPr lang="en-US" dirty="0"/>
            </a:br>
            <a:r>
              <a:rPr lang="en-US" dirty="0"/>
              <a:t>nursing facility Operations &amp; policy analysts</a:t>
            </a:r>
          </a:p>
        </p:txBody>
      </p:sp>
      <p:sp>
        <p:nvSpPr>
          <p:cNvPr id="3" name="Content Placeholder 2">
            <a:extLst>
              <a:ext uri="{FF2B5EF4-FFF2-40B4-BE49-F238E27FC236}">
                <a16:creationId xmlns:a16="http://schemas.microsoft.com/office/drawing/2014/main" id="{36CB512D-906A-4518-AD75-C4ABCD8F8381}"/>
              </a:ext>
            </a:extLst>
          </p:cNvPr>
          <p:cNvSpPr>
            <a:spLocks noGrp="1"/>
          </p:cNvSpPr>
          <p:nvPr>
            <p:ph idx="1"/>
          </p:nvPr>
        </p:nvSpPr>
        <p:spPr>
          <a:xfrm>
            <a:off x="581192" y="2894871"/>
            <a:ext cx="11029615" cy="3678303"/>
          </a:xfrm>
        </p:spPr>
        <p:txBody>
          <a:bodyPr>
            <a:normAutofit/>
          </a:bodyPr>
          <a:lstStyle/>
          <a:p>
            <a:endParaRPr lang="en-US" dirty="0"/>
          </a:p>
          <a:p>
            <a:r>
              <a:rPr lang="en-US" dirty="0"/>
              <a:t>OAR Requirements – APD/AAA staff access to information</a:t>
            </a:r>
          </a:p>
          <a:p>
            <a:pPr lvl="1"/>
            <a:r>
              <a:rPr lang="en-US" dirty="0"/>
              <a:t>APD/AAA staff must have immediate access to APD residents and to facility records, {411-070-0040(5)(b)}.</a:t>
            </a:r>
          </a:p>
          <a:p>
            <a:pPr lvl="1"/>
            <a:r>
              <a:rPr lang="en-US" dirty="0"/>
              <a:t>APD/AAA staff have the right to privately interview APD residents, {411-070-0040(5)(c)}.</a:t>
            </a:r>
          </a:p>
          <a:p>
            <a:pPr lvl="1"/>
            <a:r>
              <a:rPr lang="en-US" dirty="0"/>
              <a:t>APD/AAA staff have the right to participate in facility staffing's on APD residents, {411-070-0040(5)(d)}.</a:t>
            </a:r>
          </a:p>
          <a:p>
            <a:r>
              <a:rPr lang="en-US" dirty="0"/>
              <a:t>Contract Requirements – APD/AAA staff access to information</a:t>
            </a:r>
          </a:p>
          <a:p>
            <a:pPr lvl="1"/>
            <a:r>
              <a:rPr lang="en-US" dirty="0"/>
              <a:t>Facility must provide access to residents to comply with state and federal rules/</a:t>
            </a:r>
            <a:r>
              <a:rPr lang="en-US" dirty="0" err="1"/>
              <a:t>regs</a:t>
            </a:r>
            <a:r>
              <a:rPr lang="en-US" dirty="0"/>
              <a:t>.</a:t>
            </a:r>
          </a:p>
          <a:p>
            <a:pPr lvl="1"/>
            <a:r>
              <a:rPr lang="en-US" dirty="0"/>
              <a:t>Facility must provide notification of client’s that no longer require NF care.</a:t>
            </a:r>
          </a:p>
          <a:p>
            <a:pPr lvl="1"/>
            <a:r>
              <a:rPr lang="en-US" dirty="0"/>
              <a:t>Facility must cooperate with the Department’s local representative in making discharge plans with the client.</a:t>
            </a:r>
          </a:p>
          <a:p>
            <a:pPr lvl="1"/>
            <a:endParaRPr lang="en-US" dirty="0"/>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37965659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04769-7039-4DAA-9325-B99D1D796392}"/>
              </a:ext>
            </a:extLst>
          </p:cNvPr>
          <p:cNvSpPr>
            <a:spLocks noGrp="1"/>
          </p:cNvSpPr>
          <p:nvPr>
            <p:ph type="title"/>
          </p:nvPr>
        </p:nvSpPr>
        <p:spPr/>
        <p:txBody>
          <a:bodyPr/>
          <a:lstStyle/>
          <a:p>
            <a:r>
              <a:rPr lang="en-US" dirty="0"/>
              <a:t>Other Key OAR/Contract information continued </a:t>
            </a:r>
          </a:p>
        </p:txBody>
      </p:sp>
      <p:sp>
        <p:nvSpPr>
          <p:cNvPr id="3" name="Content Placeholder 2">
            <a:extLst>
              <a:ext uri="{FF2B5EF4-FFF2-40B4-BE49-F238E27FC236}">
                <a16:creationId xmlns:a16="http://schemas.microsoft.com/office/drawing/2014/main" id="{BF83CDE3-F5FA-4835-ABA1-FCA71C0C82EC}"/>
              </a:ext>
            </a:extLst>
          </p:cNvPr>
          <p:cNvSpPr>
            <a:spLocks noGrp="1"/>
          </p:cNvSpPr>
          <p:nvPr>
            <p:ph idx="1"/>
          </p:nvPr>
        </p:nvSpPr>
        <p:spPr>
          <a:xfrm>
            <a:off x="581192" y="1828800"/>
            <a:ext cx="11029615" cy="5172075"/>
          </a:xfrm>
        </p:spPr>
        <p:txBody>
          <a:bodyPr>
            <a:normAutofit fontScale="55000" lnSpcReduction="20000"/>
          </a:bodyPr>
          <a:lstStyle/>
          <a:p>
            <a:r>
              <a:rPr lang="en-US" sz="5100" dirty="0"/>
              <a:t>OAR Requirements – Consumer discharge planning</a:t>
            </a:r>
            <a:r>
              <a:rPr lang="en-US" dirty="0"/>
              <a:t>	</a:t>
            </a:r>
          </a:p>
          <a:p>
            <a:pPr lvl="1"/>
            <a:r>
              <a:rPr lang="en-US" sz="4400" dirty="0"/>
              <a:t>The facility must assess resident’s discharge potential. {411-086-0060 (1)(a)(H)}</a:t>
            </a:r>
          </a:p>
          <a:p>
            <a:pPr lvl="1"/>
            <a:r>
              <a:rPr lang="en-US" sz="4400" dirty="0"/>
              <a:t>The resident care plan includes discharge planning. {411-086-0060 (2)(g)} </a:t>
            </a:r>
          </a:p>
          <a:p>
            <a:pPr lvl="1"/>
            <a:r>
              <a:rPr lang="en-US" sz="4400" dirty="0"/>
              <a:t>The care plan must be updated when resident needs change {411-086-0060 (1)(a)}</a:t>
            </a:r>
          </a:p>
          <a:p>
            <a:pPr lvl="1"/>
            <a:r>
              <a:rPr lang="en-US" sz="4400" dirty="0"/>
              <a:t>The care plan is reviewed and completed at an interdisciplinary meeting (“care conference”).  {411-086-0060(2)(d)}</a:t>
            </a:r>
          </a:p>
          <a:p>
            <a:pPr lvl="1"/>
            <a:r>
              <a:rPr lang="en-US" sz="4400" dirty="0"/>
              <a:t>Anyone the resident wishes to include may participate in the care planning meeting. {411-086-0060(2)(e)}</a:t>
            </a:r>
          </a:p>
          <a:p>
            <a:pPr lvl="1"/>
            <a:r>
              <a:rPr lang="en-US" sz="4400" dirty="0"/>
              <a:t>Facilities must develop a discharge plan of care that will assist the resident to adjust to new living environment. {411-086-0160(2)(c)}</a:t>
            </a:r>
          </a:p>
          <a:p>
            <a:pPr lvl="1"/>
            <a:endParaRPr lang="en-US" sz="4900" dirty="0"/>
          </a:p>
          <a:p>
            <a:endParaRPr lang="en-US" dirty="0"/>
          </a:p>
        </p:txBody>
      </p:sp>
    </p:spTree>
    <p:extLst>
      <p:ext uri="{BB962C8B-B14F-4D97-AF65-F5344CB8AC3E}">
        <p14:creationId xmlns:p14="http://schemas.microsoft.com/office/powerpoint/2010/main" val="40820238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6C838-9C58-409E-B7E0-59BA30FC8889}"/>
              </a:ext>
            </a:extLst>
          </p:cNvPr>
          <p:cNvSpPr>
            <a:spLocks noGrp="1"/>
          </p:cNvSpPr>
          <p:nvPr>
            <p:ph type="title"/>
          </p:nvPr>
        </p:nvSpPr>
        <p:spPr/>
        <p:txBody>
          <a:bodyPr/>
          <a:lstStyle/>
          <a:p>
            <a:r>
              <a:rPr lang="en-US" dirty="0"/>
              <a:t>Consumer discharge planning continued…</a:t>
            </a:r>
          </a:p>
        </p:txBody>
      </p:sp>
      <p:sp>
        <p:nvSpPr>
          <p:cNvPr id="3" name="Content Placeholder 2">
            <a:extLst>
              <a:ext uri="{FF2B5EF4-FFF2-40B4-BE49-F238E27FC236}">
                <a16:creationId xmlns:a16="http://schemas.microsoft.com/office/drawing/2014/main" id="{4D7568B5-D027-4789-AA44-BF80224D2C55}"/>
              </a:ext>
            </a:extLst>
          </p:cNvPr>
          <p:cNvSpPr>
            <a:spLocks noGrp="1"/>
          </p:cNvSpPr>
          <p:nvPr>
            <p:ph idx="1"/>
          </p:nvPr>
        </p:nvSpPr>
        <p:spPr>
          <a:xfrm>
            <a:off x="581192" y="1961804"/>
            <a:ext cx="11029615" cy="4073236"/>
          </a:xfrm>
        </p:spPr>
        <p:txBody>
          <a:bodyPr>
            <a:normAutofit fontScale="25000" lnSpcReduction="20000"/>
          </a:bodyPr>
          <a:lstStyle/>
          <a:p>
            <a:pPr lvl="1"/>
            <a:r>
              <a:rPr lang="en-US" sz="8800" dirty="0"/>
              <a:t>The social services staff must educate the resident and the resident’s significant others about … potential for discharge and the availability of alternate living services.           {411-086-0240(2)(b)(I)(i)}</a:t>
            </a:r>
          </a:p>
          <a:p>
            <a:pPr lvl="1"/>
            <a:r>
              <a:rPr lang="en-US" sz="8800" dirty="0"/>
              <a:t> Resident’s potential for discharge and availability of alternate living services shall be assessed no less often than quarterly. {411-086-0240(2)(b)(I)(ii)</a:t>
            </a:r>
          </a:p>
          <a:p>
            <a:pPr lvl="1"/>
            <a:r>
              <a:rPr lang="en-US" sz="8800" dirty="0"/>
              <a:t>The facility must assist with the development of discharge plan. {411-086-0240(2)(b)(I)(iii)}</a:t>
            </a:r>
          </a:p>
          <a:p>
            <a:pPr lvl="1"/>
            <a:r>
              <a:rPr lang="en-US" sz="8800" dirty="0"/>
              <a:t>The facility must coordinate services required for resident’s discharge.                        {411-086-0240(2)(b)(I)(iii)}</a:t>
            </a:r>
          </a:p>
          <a:p>
            <a:pPr lvl="1"/>
            <a:r>
              <a:rPr lang="en-US" sz="8800" dirty="0"/>
              <a:t>Nursing Facility candidates for admission must be assessed and must receive information about community-based alternative services. {411-070-0040(1)}</a:t>
            </a:r>
          </a:p>
          <a:p>
            <a:endParaRPr lang="en-US" dirty="0"/>
          </a:p>
        </p:txBody>
      </p:sp>
    </p:spTree>
    <p:extLst>
      <p:ext uri="{BB962C8B-B14F-4D97-AF65-F5344CB8AC3E}">
        <p14:creationId xmlns:p14="http://schemas.microsoft.com/office/powerpoint/2010/main" val="34266735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3AAB9-40C8-486E-BB9D-B00E7151CBE3}"/>
              </a:ext>
            </a:extLst>
          </p:cNvPr>
          <p:cNvSpPr>
            <a:spLocks noGrp="1"/>
          </p:cNvSpPr>
          <p:nvPr>
            <p:ph type="title"/>
          </p:nvPr>
        </p:nvSpPr>
        <p:spPr/>
        <p:txBody>
          <a:bodyPr/>
          <a:lstStyle/>
          <a:p>
            <a:r>
              <a:rPr lang="en-US" dirty="0"/>
              <a:t>Best practices suggested by NF OPA Staff</a:t>
            </a:r>
          </a:p>
        </p:txBody>
      </p:sp>
      <p:sp>
        <p:nvSpPr>
          <p:cNvPr id="3" name="Content Placeholder 2">
            <a:extLst>
              <a:ext uri="{FF2B5EF4-FFF2-40B4-BE49-F238E27FC236}">
                <a16:creationId xmlns:a16="http://schemas.microsoft.com/office/drawing/2014/main" id="{F2B43D15-1DE9-4E49-938C-405618DC6BA9}"/>
              </a:ext>
            </a:extLst>
          </p:cNvPr>
          <p:cNvSpPr>
            <a:spLocks noGrp="1"/>
          </p:cNvSpPr>
          <p:nvPr>
            <p:ph idx="1"/>
          </p:nvPr>
        </p:nvSpPr>
        <p:spPr>
          <a:xfrm>
            <a:off x="581192" y="2180496"/>
            <a:ext cx="11029615" cy="3975348"/>
          </a:xfrm>
        </p:spPr>
        <p:txBody>
          <a:bodyPr>
            <a:normAutofit lnSpcReduction="10000"/>
          </a:bodyPr>
          <a:lstStyle/>
          <a:p>
            <a:endParaRPr lang="en-US" dirty="0"/>
          </a:p>
          <a:p>
            <a:r>
              <a:rPr lang="en-US" sz="2400" dirty="0"/>
              <a:t>Are you unfamiliar with your local offices current practices?</a:t>
            </a:r>
          </a:p>
          <a:p>
            <a:r>
              <a:rPr lang="en-US" sz="2400" dirty="0"/>
              <a:t>Would you like to get to know your local Transition/Diversion teams, PAS nurse (if applicable) and ongoing Case Managers better?</a:t>
            </a:r>
          </a:p>
          <a:p>
            <a:r>
              <a:rPr lang="en-US" sz="2400" dirty="0"/>
              <a:t>The following practices are shown to improve the flow of work and information between the local office and local Nursing Facilities and other providers.</a:t>
            </a:r>
          </a:p>
          <a:p>
            <a:pPr lvl="1"/>
            <a:r>
              <a:rPr lang="en-US" sz="2000" dirty="0"/>
              <a:t>Request regularly scheduled meetings with TCs, local manager(s) and NF leadership team. </a:t>
            </a:r>
          </a:p>
          <a:p>
            <a:pPr lvl="1"/>
            <a:r>
              <a:rPr lang="en-US" sz="2000" dirty="0"/>
              <a:t>Request additional information from APD’s Nursing Facility contract administrator</a:t>
            </a:r>
          </a:p>
          <a:p>
            <a:pPr lvl="1"/>
            <a:r>
              <a:rPr lang="en-US" sz="2000" dirty="0"/>
              <a:t>Request guidance from APD’s Safety, Oversight and Quality (SOQ) Unit assistance. </a:t>
            </a:r>
          </a:p>
          <a:p>
            <a:endParaRPr lang="en-US" dirty="0"/>
          </a:p>
        </p:txBody>
      </p:sp>
    </p:spTree>
    <p:extLst>
      <p:ext uri="{BB962C8B-B14F-4D97-AF65-F5344CB8AC3E}">
        <p14:creationId xmlns:p14="http://schemas.microsoft.com/office/powerpoint/2010/main" val="6052881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t>Barriers to Placement: </a:t>
            </a:r>
          </a:p>
        </p:txBody>
      </p:sp>
      <p:sp>
        <p:nvSpPr>
          <p:cNvPr id="3" name="Content Placeholder 2"/>
          <p:cNvSpPr>
            <a:spLocks noGrp="1"/>
          </p:cNvSpPr>
          <p:nvPr>
            <p:ph idx="1"/>
          </p:nvPr>
        </p:nvSpPr>
        <p:spPr>
          <a:xfrm>
            <a:off x="581192" y="2332896"/>
            <a:ext cx="11029615" cy="4144104"/>
          </a:xfrm>
        </p:spPr>
        <p:txBody>
          <a:bodyPr>
            <a:normAutofit fontScale="92500" lnSpcReduction="10000"/>
          </a:bodyPr>
          <a:lstStyle/>
          <a:p>
            <a:pPr marL="0" indent="0">
              <a:buNone/>
            </a:pPr>
            <a:r>
              <a:rPr lang="en-US" sz="2400" i="1" dirty="0"/>
              <a:t>These barriers may potentially delay placement, </a:t>
            </a:r>
            <a:r>
              <a:rPr lang="en-US" sz="2400" b="1" i="1" u="sng" dirty="0"/>
              <a:t>not</a:t>
            </a:r>
            <a:r>
              <a:rPr lang="en-US" sz="2400" i="1" dirty="0"/>
              <a:t> prohibit placement</a:t>
            </a:r>
          </a:p>
          <a:p>
            <a:pPr marL="0" indent="0">
              <a:buNone/>
            </a:pPr>
            <a:endParaRPr lang="en-US" dirty="0"/>
          </a:p>
          <a:p>
            <a:r>
              <a:rPr lang="en-US" dirty="0"/>
              <a:t>Specific geographic area</a:t>
            </a:r>
          </a:p>
          <a:p>
            <a:r>
              <a:rPr lang="en-US" dirty="0"/>
              <a:t>Consumer preference vs consumer safety</a:t>
            </a:r>
          </a:p>
          <a:p>
            <a:r>
              <a:rPr lang="en-US" dirty="0"/>
              <a:t>Assisted Living Facility for consumers under 65</a:t>
            </a:r>
          </a:p>
          <a:p>
            <a:r>
              <a:rPr lang="en-US" dirty="0"/>
              <a:t>Behaviors (verbal, physical, etc.)</a:t>
            </a:r>
          </a:p>
          <a:p>
            <a:r>
              <a:rPr lang="en-US" dirty="0"/>
              <a:t>Available vacancies or independent housing options</a:t>
            </a:r>
          </a:p>
          <a:p>
            <a:r>
              <a:rPr lang="en-US" dirty="0"/>
              <a:t>Requests for non-covered medical items or devices</a:t>
            </a:r>
          </a:p>
          <a:p>
            <a:r>
              <a:rPr lang="en-US" dirty="0"/>
              <a:t>Requests for home modifications or repairs required for a consumer to return home</a:t>
            </a:r>
          </a:p>
          <a:p>
            <a:r>
              <a:rPr lang="en-US" dirty="0"/>
              <a:t>Guardianship or Rep. Payee proceedings</a:t>
            </a:r>
          </a:p>
          <a:p>
            <a:r>
              <a:rPr lang="en-US" dirty="0"/>
              <a:t>Requests for contracted or specialized living placement</a:t>
            </a:r>
          </a:p>
          <a:p>
            <a:endParaRPr lang="en-US" dirty="0"/>
          </a:p>
          <a:p>
            <a:endParaRPr lang="en-US" dirty="0"/>
          </a:p>
        </p:txBody>
      </p:sp>
    </p:spTree>
    <p:extLst>
      <p:ext uri="{BB962C8B-B14F-4D97-AF65-F5344CB8AC3E}">
        <p14:creationId xmlns:p14="http://schemas.microsoft.com/office/powerpoint/2010/main" val="4029995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94E1495B-2458-4817-A733-39C20F959BB5}"/>
              </a:ext>
            </a:extLst>
          </p:cNvPr>
          <p:cNvSpPr>
            <a:spLocks noGrp="1" noChangeArrowheads="1"/>
          </p:cNvSpPr>
          <p:nvPr>
            <p:ph type="title"/>
          </p:nvPr>
        </p:nvSpPr>
        <p:spPr/>
        <p:txBody>
          <a:bodyPr/>
          <a:lstStyle/>
          <a:p>
            <a:pPr eaLnBrk="1" hangingPunct="1"/>
            <a:r>
              <a:rPr lang="en-US" altLang="en-US" dirty="0"/>
              <a:t>When to consider applying for Medicaid </a:t>
            </a:r>
          </a:p>
        </p:txBody>
      </p:sp>
      <p:sp>
        <p:nvSpPr>
          <p:cNvPr id="6147" name="Rectangle 3">
            <a:extLst>
              <a:ext uri="{FF2B5EF4-FFF2-40B4-BE49-F238E27FC236}">
                <a16:creationId xmlns:a16="http://schemas.microsoft.com/office/drawing/2014/main" id="{0484D080-8BD7-4433-A8AD-C360263EEB66}"/>
              </a:ext>
            </a:extLst>
          </p:cNvPr>
          <p:cNvSpPr>
            <a:spLocks noGrp="1" noChangeArrowheads="1"/>
          </p:cNvSpPr>
          <p:nvPr>
            <p:ph idx="1"/>
          </p:nvPr>
        </p:nvSpPr>
        <p:spPr/>
        <p:txBody>
          <a:bodyPr>
            <a:normAutofit/>
          </a:bodyPr>
          <a:lstStyle/>
          <a:p>
            <a:pPr eaLnBrk="1" hangingPunct="1">
              <a:lnSpc>
                <a:spcPct val="90000"/>
              </a:lnSpc>
            </a:pPr>
            <a:r>
              <a:rPr lang="en-US" altLang="en-US" sz="2400" dirty="0"/>
              <a:t>No Insurance</a:t>
            </a:r>
          </a:p>
          <a:p>
            <a:pPr eaLnBrk="1" hangingPunct="1">
              <a:lnSpc>
                <a:spcPct val="90000"/>
              </a:lnSpc>
            </a:pPr>
            <a:r>
              <a:rPr lang="en-US" altLang="en-US" sz="2400" dirty="0"/>
              <a:t>Medicare only</a:t>
            </a:r>
          </a:p>
          <a:p>
            <a:pPr eaLnBrk="1" hangingPunct="1">
              <a:lnSpc>
                <a:spcPct val="90000"/>
              </a:lnSpc>
            </a:pPr>
            <a:r>
              <a:rPr lang="en-US" altLang="en-US" sz="2400" dirty="0"/>
              <a:t>Medicare supplement that may not cover co-pays in there entirety</a:t>
            </a:r>
          </a:p>
          <a:p>
            <a:pPr eaLnBrk="1" hangingPunct="1">
              <a:lnSpc>
                <a:spcPct val="90000"/>
              </a:lnSpc>
            </a:pPr>
            <a:r>
              <a:rPr lang="en-US" altLang="en-US" sz="2400" dirty="0"/>
              <a:t>Transportation needs outside of the facility.</a:t>
            </a:r>
          </a:p>
          <a:p>
            <a:pPr eaLnBrk="1" hangingPunct="1">
              <a:lnSpc>
                <a:spcPct val="90000"/>
              </a:lnSpc>
            </a:pPr>
            <a:r>
              <a:rPr lang="en-US" altLang="en-US" sz="2400" dirty="0"/>
              <a:t>Client is considering long term care at the Nursing facility, In home or other Community Based Facility.</a:t>
            </a:r>
          </a:p>
        </p:txBody>
      </p:sp>
    </p:spTree>
    <p:extLst>
      <p:ext uri="{BB962C8B-B14F-4D97-AF65-F5344CB8AC3E}">
        <p14:creationId xmlns:p14="http://schemas.microsoft.com/office/powerpoint/2010/main" val="33545837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548425"/>
            <a:ext cx="11029616" cy="1515930"/>
          </a:xfrm>
        </p:spPr>
        <p:txBody>
          <a:bodyPr>
            <a:normAutofit/>
          </a:bodyPr>
          <a:lstStyle/>
          <a:p>
            <a:r>
              <a:rPr lang="en-US" dirty="0"/>
              <a:t>Contracted Adult Foster Homes </a:t>
            </a:r>
            <a:br>
              <a:rPr lang="en-US" dirty="0"/>
            </a:br>
            <a:r>
              <a:rPr lang="en-US" dirty="0"/>
              <a:t>and community based care facilities</a:t>
            </a:r>
            <a:br>
              <a:rPr lang="en-US" dirty="0"/>
            </a:br>
            <a:endParaRPr lang="en-US" dirty="0"/>
          </a:p>
        </p:txBody>
      </p:sp>
      <p:sp>
        <p:nvSpPr>
          <p:cNvPr id="3" name="Content Placeholder 2"/>
          <p:cNvSpPr>
            <a:spLocks noGrp="1"/>
          </p:cNvSpPr>
          <p:nvPr>
            <p:ph idx="1"/>
          </p:nvPr>
        </p:nvSpPr>
        <p:spPr>
          <a:xfrm>
            <a:off x="838200" y="2533650"/>
            <a:ext cx="10515600" cy="3699725"/>
          </a:xfrm>
        </p:spPr>
        <p:txBody>
          <a:bodyPr>
            <a:normAutofit/>
          </a:bodyPr>
          <a:lstStyle/>
          <a:p>
            <a:r>
              <a:rPr lang="en-US" dirty="0"/>
              <a:t>Contracted AFHs and CBC Facilities span state-wide. </a:t>
            </a:r>
          </a:p>
          <a:p>
            <a:r>
              <a:rPr lang="en-US" dirty="0"/>
              <a:t>These homes and facilities are only available to consumers who are at risk for long-term institutionalization and are working with a Transition Coordinator or DHS Medicaid Case manager. </a:t>
            </a:r>
          </a:p>
          <a:p>
            <a:r>
              <a:rPr lang="en-US" dirty="0"/>
              <a:t>The consumers who qualify for the contracted target group are not able to be served in a regular adult foster homes or CBC facilities due to their high level of care needs.</a:t>
            </a:r>
          </a:p>
          <a:p>
            <a:r>
              <a:rPr lang="en-US" dirty="0"/>
              <a:t>The contracted target group contains a variety of consumer eligibility criterion that can only be verified by all of the following parties: the contracted provider, the local APD/AAA worker, and APD Central Office.</a:t>
            </a:r>
          </a:p>
          <a:p>
            <a:r>
              <a:rPr lang="en-US" dirty="0"/>
              <a:t>Staff to consumer ratio is higher because the acuity of care is higher. </a:t>
            </a:r>
          </a:p>
          <a:p>
            <a:pPr lvl="1"/>
            <a:r>
              <a:rPr lang="en-US" dirty="0"/>
              <a:t>This varies from contract to contract depending on the target group and the facility type</a:t>
            </a:r>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10378234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t>Contracted Adult Foster Homes AND FACILITIES</a:t>
            </a:r>
          </a:p>
        </p:txBody>
      </p:sp>
      <p:sp>
        <p:nvSpPr>
          <p:cNvPr id="3" name="Content Placeholder 2"/>
          <p:cNvSpPr>
            <a:spLocks noGrp="1"/>
          </p:cNvSpPr>
          <p:nvPr>
            <p:ph idx="1"/>
          </p:nvPr>
        </p:nvSpPr>
        <p:spPr/>
        <p:txBody>
          <a:bodyPr>
            <a:normAutofit/>
          </a:bodyPr>
          <a:lstStyle/>
          <a:p>
            <a:pPr marL="0" indent="0">
              <a:buNone/>
            </a:pPr>
            <a:r>
              <a:rPr lang="en-US" dirty="0"/>
              <a:t>Types of contracted adult foster homes and community-based care facilities:</a:t>
            </a:r>
          </a:p>
          <a:p>
            <a:pPr marL="0" indent="0">
              <a:buNone/>
            </a:pPr>
            <a:endParaRPr lang="en-US" dirty="0"/>
          </a:p>
          <a:p>
            <a:pPr>
              <a:buFont typeface="Wingdings" panose="05000000000000000000" pitchFamily="2" charset="2"/>
              <a:buChar char="§"/>
            </a:pPr>
            <a:r>
              <a:rPr lang="en-US" dirty="0"/>
              <a:t>Basic</a:t>
            </a:r>
          </a:p>
          <a:p>
            <a:pPr>
              <a:buFont typeface="Wingdings" panose="05000000000000000000" pitchFamily="2" charset="2"/>
              <a:buChar char="§"/>
            </a:pPr>
            <a:r>
              <a:rPr lang="en-US" dirty="0"/>
              <a:t>Advanced</a:t>
            </a:r>
          </a:p>
          <a:p>
            <a:pPr>
              <a:buFont typeface="Wingdings" panose="05000000000000000000" pitchFamily="2" charset="2"/>
              <a:buChar char="§"/>
            </a:pPr>
            <a:r>
              <a:rPr lang="en-US" dirty="0"/>
              <a:t>Complex ADL</a:t>
            </a:r>
          </a:p>
          <a:p>
            <a:pPr>
              <a:buFont typeface="Wingdings" panose="05000000000000000000" pitchFamily="2" charset="2"/>
              <a:buChar char="§"/>
            </a:pPr>
            <a:r>
              <a:rPr lang="en-US" dirty="0"/>
              <a:t>Behavioral (TBI, Dementia, etc.)</a:t>
            </a:r>
          </a:p>
          <a:p>
            <a:pPr>
              <a:buFont typeface="Wingdings" panose="05000000000000000000" pitchFamily="2" charset="2"/>
              <a:buChar char="§"/>
            </a:pPr>
            <a:r>
              <a:rPr lang="en-US" dirty="0"/>
              <a:t>Bariatric</a:t>
            </a:r>
          </a:p>
          <a:p>
            <a:pPr>
              <a:buFont typeface="Wingdings" panose="05000000000000000000" pitchFamily="2" charset="2"/>
              <a:buChar char="§"/>
            </a:pPr>
            <a:r>
              <a:rPr lang="en-US" dirty="0"/>
              <a:t>Hospice</a:t>
            </a:r>
          </a:p>
          <a:p>
            <a:pPr marL="0" indent="0">
              <a:buNone/>
            </a:pP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08994" y="2665927"/>
            <a:ext cx="3633092" cy="2923504"/>
          </a:xfrm>
          <a:prstGeom prst="rect">
            <a:avLst/>
          </a:prstGeom>
        </p:spPr>
      </p:pic>
      <p:sp>
        <p:nvSpPr>
          <p:cNvPr id="4" name="TextBox 3">
            <a:extLst>
              <a:ext uri="{FF2B5EF4-FFF2-40B4-BE49-F238E27FC236}">
                <a16:creationId xmlns:a16="http://schemas.microsoft.com/office/drawing/2014/main" id="{20C0650C-3B0F-438C-882D-3A6C0C69A392}"/>
              </a:ext>
            </a:extLst>
          </p:cNvPr>
          <p:cNvSpPr txBox="1"/>
          <p:nvPr/>
        </p:nvSpPr>
        <p:spPr>
          <a:xfrm>
            <a:off x="581192" y="5734050"/>
            <a:ext cx="11029616" cy="369332"/>
          </a:xfrm>
          <a:prstGeom prst="rect">
            <a:avLst/>
          </a:prstGeom>
          <a:noFill/>
        </p:spPr>
        <p:txBody>
          <a:bodyPr wrap="square" rtlCol="0">
            <a:spAutoFit/>
          </a:bodyPr>
          <a:lstStyle/>
          <a:p>
            <a:r>
              <a:rPr lang="en-US" dirty="0"/>
              <a:t>** The terms “basic, advanced and complex” are in reference to staffing levels – not the quality of care.**</a:t>
            </a:r>
          </a:p>
        </p:txBody>
      </p:sp>
    </p:spTree>
    <p:extLst>
      <p:ext uri="{BB962C8B-B14F-4D97-AF65-F5344CB8AC3E}">
        <p14:creationId xmlns:p14="http://schemas.microsoft.com/office/powerpoint/2010/main" val="15678906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 BASICS</a:t>
            </a:r>
          </a:p>
        </p:txBody>
      </p:sp>
      <p:sp>
        <p:nvSpPr>
          <p:cNvPr id="3" name="Content Placeholder 2"/>
          <p:cNvSpPr>
            <a:spLocks noGrp="1"/>
          </p:cNvSpPr>
          <p:nvPr>
            <p:ph idx="1"/>
          </p:nvPr>
        </p:nvSpPr>
        <p:spPr>
          <a:xfrm>
            <a:off x="581192" y="2180496"/>
            <a:ext cx="11029615" cy="3975348"/>
          </a:xfrm>
        </p:spPr>
        <p:txBody>
          <a:bodyPr>
            <a:normAutofit fontScale="92500" lnSpcReduction="10000"/>
          </a:bodyPr>
          <a:lstStyle/>
          <a:p>
            <a:r>
              <a:rPr lang="en-US" dirty="0"/>
              <a:t>What is the criteria for admission into contracted AFHs or CBC facilities?</a:t>
            </a:r>
          </a:p>
          <a:p>
            <a:pPr lvl="1"/>
            <a:r>
              <a:rPr lang="en-US" dirty="0"/>
              <a:t>Each contract has it’s own criteria for admission depending on the target group</a:t>
            </a:r>
          </a:p>
          <a:p>
            <a:pPr lvl="1"/>
            <a:r>
              <a:rPr lang="en-US" dirty="0"/>
              <a:t>It is up to the worker from the local APD/AAA office, the APD contracted provider and APD Central Office to determine if the consumer meets criteria for admission.</a:t>
            </a:r>
          </a:p>
          <a:p>
            <a:pPr lvl="1"/>
            <a:r>
              <a:rPr lang="en-US" dirty="0"/>
              <a:t>Until the local APD/AAA worker receives approval from APD Central Office – the consumer </a:t>
            </a:r>
            <a:r>
              <a:rPr lang="en-US" b="1" u="sng" dirty="0"/>
              <a:t>cannot</a:t>
            </a:r>
            <a:r>
              <a:rPr lang="en-US" dirty="0"/>
              <a:t> be placed in the contracted AFH or facility.</a:t>
            </a:r>
          </a:p>
          <a:p>
            <a:pPr lvl="1"/>
            <a:endParaRPr lang="en-US" dirty="0"/>
          </a:p>
          <a:p>
            <a:r>
              <a:rPr lang="en-US" dirty="0"/>
              <a:t>Factors to consider – </a:t>
            </a:r>
          </a:p>
          <a:p>
            <a:pPr lvl="1"/>
            <a:r>
              <a:rPr lang="en-US" dirty="0"/>
              <a:t>Language that APD/AAA offices and providers use may have a slightly different meanings or uses</a:t>
            </a:r>
          </a:p>
          <a:p>
            <a:pPr lvl="1"/>
            <a:r>
              <a:rPr lang="en-US" dirty="0"/>
              <a:t>APD RCFs with a Memory Care endorsement are the only secure options through Medicaid Long Term Supports and Services</a:t>
            </a:r>
          </a:p>
          <a:p>
            <a:pPr lvl="1"/>
            <a:r>
              <a:rPr lang="en-US" dirty="0"/>
              <a:t>Services and staffing vary from contract to contract, please direct specific contract questions to your local office or</a:t>
            </a:r>
          </a:p>
          <a:p>
            <a:pPr marL="324000" lvl="1" indent="0">
              <a:buNone/>
            </a:pPr>
            <a:r>
              <a:rPr lang="en-US" dirty="0"/>
              <a:t>	    </a:t>
            </a:r>
            <a:r>
              <a:rPr lang="en-US" dirty="0">
                <a:hlinkClick r:id="rId3"/>
              </a:rPr>
              <a:t>specific-needs.contract-team@dhsoha.state.or.us</a:t>
            </a:r>
            <a:r>
              <a:rPr lang="en-US" dirty="0"/>
              <a:t> </a:t>
            </a:r>
          </a:p>
          <a:p>
            <a:pPr lvl="2"/>
            <a:endParaRPr lang="en-US" dirty="0"/>
          </a:p>
        </p:txBody>
      </p:sp>
    </p:spTree>
    <p:extLst>
      <p:ext uri="{BB962C8B-B14F-4D97-AF65-F5344CB8AC3E}">
        <p14:creationId xmlns:p14="http://schemas.microsoft.com/office/powerpoint/2010/main" val="27618202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a:t>Who are the members of your transition/diversion team?</a:t>
            </a:r>
          </a:p>
        </p:txBody>
      </p:sp>
      <p:sp>
        <p:nvSpPr>
          <p:cNvPr id="10" name="Rectangle 9"/>
          <p:cNvSpPr/>
          <p:nvPr/>
        </p:nvSpPr>
        <p:spPr>
          <a:xfrm>
            <a:off x="8297839" y="1690688"/>
            <a:ext cx="2811439" cy="19821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u="sng" dirty="0">
                <a:highlight>
                  <a:srgbClr val="FFFF00"/>
                </a:highlight>
              </a:rPr>
              <a:t>PAS Line</a:t>
            </a:r>
          </a:p>
        </p:txBody>
      </p:sp>
      <p:sp>
        <p:nvSpPr>
          <p:cNvPr id="11" name="Rounded Rectangle 10"/>
          <p:cNvSpPr/>
          <p:nvPr/>
        </p:nvSpPr>
        <p:spPr>
          <a:xfrm>
            <a:off x="8297840" y="4018447"/>
            <a:ext cx="2811438" cy="234140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800" u="sng" dirty="0">
                <a:highlight>
                  <a:srgbClr val="FFFF00"/>
                </a:highlight>
              </a:rPr>
              <a:t>Supervisor</a:t>
            </a:r>
          </a:p>
        </p:txBody>
      </p:sp>
      <p:sp>
        <p:nvSpPr>
          <p:cNvPr id="12" name="Rounded Rectangle 11"/>
          <p:cNvSpPr/>
          <p:nvPr/>
        </p:nvSpPr>
        <p:spPr>
          <a:xfrm>
            <a:off x="968991" y="1708973"/>
            <a:ext cx="6127845" cy="348017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u="sng" dirty="0">
                <a:highlight>
                  <a:srgbClr val="FFFF00"/>
                </a:highlight>
              </a:rPr>
              <a:t>XXX </a:t>
            </a:r>
            <a:r>
              <a:rPr lang="en-US" sz="2800" u="sng" dirty="0"/>
              <a:t>County Diversion/Transition</a:t>
            </a:r>
          </a:p>
          <a:p>
            <a:r>
              <a:rPr lang="en-US" sz="2800" dirty="0">
                <a:highlight>
                  <a:srgbClr val="FFFF00"/>
                </a:highlight>
              </a:rPr>
              <a:t>T/D Team Contact Information</a:t>
            </a:r>
          </a:p>
        </p:txBody>
      </p:sp>
      <p:sp>
        <p:nvSpPr>
          <p:cNvPr id="2" name="Rectangle 1"/>
          <p:cNvSpPr/>
          <p:nvPr/>
        </p:nvSpPr>
        <p:spPr>
          <a:xfrm>
            <a:off x="1340426" y="5642263"/>
            <a:ext cx="5288973" cy="924791"/>
          </a:xfrm>
          <a:prstGeom prst="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475509" y="5714999"/>
            <a:ext cx="5039591" cy="400110"/>
          </a:xfrm>
          <a:prstGeom prst="rect">
            <a:avLst/>
          </a:prstGeom>
          <a:noFill/>
        </p:spPr>
        <p:txBody>
          <a:bodyPr wrap="square" rtlCol="0">
            <a:spAutoFit/>
          </a:bodyPr>
          <a:lstStyle/>
          <a:p>
            <a:pPr algn="ctr"/>
            <a:r>
              <a:rPr lang="en-US" sz="2000" u="sng" dirty="0">
                <a:highlight>
                  <a:srgbClr val="FFFF00"/>
                </a:highlight>
              </a:rPr>
              <a:t>Intensive Case Manager – Placement Specialist</a:t>
            </a:r>
          </a:p>
        </p:txBody>
      </p:sp>
    </p:spTree>
    <p:extLst>
      <p:ext uri="{BB962C8B-B14F-4D97-AF65-F5344CB8AC3E}">
        <p14:creationId xmlns:p14="http://schemas.microsoft.com/office/powerpoint/2010/main" val="14891555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A8D85D9-AC52-43D5-B4FE-DE50B9317BA9}"/>
              </a:ext>
            </a:extLst>
          </p:cNvPr>
          <p:cNvSpPr>
            <a:spLocks noGrp="1" noChangeArrowheads="1"/>
          </p:cNvSpPr>
          <p:nvPr>
            <p:ph type="title"/>
          </p:nvPr>
        </p:nvSpPr>
        <p:spPr/>
        <p:txBody>
          <a:bodyPr/>
          <a:lstStyle/>
          <a:p>
            <a:pPr eaLnBrk="1" hangingPunct="1"/>
            <a:r>
              <a:rPr lang="en-US" altLang="en-US" dirty="0"/>
              <a:t>Other contact information</a:t>
            </a:r>
          </a:p>
        </p:txBody>
      </p:sp>
      <p:sp>
        <p:nvSpPr>
          <p:cNvPr id="24579" name="Rectangle 3">
            <a:extLst>
              <a:ext uri="{FF2B5EF4-FFF2-40B4-BE49-F238E27FC236}">
                <a16:creationId xmlns:a16="http://schemas.microsoft.com/office/drawing/2014/main" id="{9B4A699F-8492-4AE6-9FBF-E2D0E8340563}"/>
              </a:ext>
            </a:extLst>
          </p:cNvPr>
          <p:cNvSpPr>
            <a:spLocks noGrp="1" noChangeArrowheads="1"/>
          </p:cNvSpPr>
          <p:nvPr>
            <p:ph idx="1"/>
          </p:nvPr>
        </p:nvSpPr>
        <p:spPr>
          <a:xfrm>
            <a:off x="581192" y="2394066"/>
            <a:ext cx="11029615" cy="3464734"/>
          </a:xfrm>
        </p:spPr>
        <p:txBody>
          <a:bodyPr anchor="t">
            <a:normAutofit/>
          </a:bodyPr>
          <a:lstStyle/>
          <a:p>
            <a:pPr eaLnBrk="1" hangingPunct="1"/>
            <a:r>
              <a:rPr lang="en-US" altLang="en-US" dirty="0">
                <a:highlight>
                  <a:srgbClr val="FFFF00"/>
                </a:highlight>
              </a:rPr>
              <a:t>TAYLOR THIS TO MEET YOUR OFFICES NEEDS, INCLUDE SEVERAL CONTACTS OUTSIDE OF ELIGIBILTY</a:t>
            </a:r>
          </a:p>
          <a:p>
            <a:pPr eaLnBrk="1" hangingPunct="1"/>
            <a:r>
              <a:rPr lang="en-US" altLang="en-US" dirty="0"/>
              <a:t>INTAKE OR SCREENER LINE</a:t>
            </a:r>
          </a:p>
          <a:p>
            <a:pPr eaLnBrk="1" hangingPunct="1"/>
            <a:r>
              <a:rPr lang="en-US" altLang="en-US" dirty="0"/>
              <a:t>ADRC</a:t>
            </a:r>
          </a:p>
          <a:p>
            <a:pPr eaLnBrk="1" hangingPunct="1"/>
            <a:r>
              <a:rPr lang="en-US" altLang="en-US" dirty="0"/>
              <a:t>PASRR</a:t>
            </a:r>
          </a:p>
          <a:p>
            <a:pPr eaLnBrk="1" hangingPunct="1"/>
            <a:r>
              <a:rPr lang="en-US" altLang="en-US" dirty="0"/>
              <a:t>PAS</a:t>
            </a:r>
          </a:p>
          <a:p>
            <a:pPr eaLnBrk="1" hangingPunct="1"/>
            <a:r>
              <a:rPr lang="en-US" altLang="en-US" dirty="0"/>
              <a:t>APS</a:t>
            </a:r>
          </a:p>
          <a:p>
            <a:pPr eaLnBrk="1" hangingPunct="1"/>
            <a:r>
              <a:rPr lang="en-US" altLang="en-US" dirty="0"/>
              <a:t>LOCAL BEHAVIORAL HEALTH</a:t>
            </a:r>
          </a:p>
          <a:p>
            <a:pPr eaLnBrk="1" hangingPunct="1"/>
            <a:endParaRPr lang="en-US" altLang="en-US" dirty="0"/>
          </a:p>
          <a:p>
            <a:pPr eaLnBrk="1" hangingPunct="1">
              <a:buFontTx/>
              <a:buNone/>
            </a:pPr>
            <a:endParaRPr lang="en-US" altLang="en-US" dirty="0"/>
          </a:p>
          <a:p>
            <a:pPr eaLnBrk="1" hangingPunct="1">
              <a:buFontTx/>
              <a:buNone/>
            </a:pPr>
            <a:endParaRPr lang="en-US" altLang="en-US" dirty="0"/>
          </a:p>
        </p:txBody>
      </p:sp>
    </p:spTree>
    <p:extLst>
      <p:ext uri="{BB962C8B-B14F-4D97-AF65-F5344CB8AC3E}">
        <p14:creationId xmlns:p14="http://schemas.microsoft.com/office/powerpoint/2010/main" val="3885861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979F281-F416-40C8-93C3-6AA0805688EC}"/>
              </a:ext>
            </a:extLst>
          </p:cNvPr>
          <p:cNvSpPr>
            <a:spLocks noGrp="1" noChangeArrowheads="1"/>
          </p:cNvSpPr>
          <p:nvPr>
            <p:ph type="title"/>
          </p:nvPr>
        </p:nvSpPr>
        <p:spPr/>
        <p:txBody>
          <a:bodyPr/>
          <a:lstStyle/>
          <a:p>
            <a:pPr eaLnBrk="1" hangingPunct="1"/>
            <a:r>
              <a:rPr lang="en-US" altLang="en-US" dirty="0"/>
              <a:t>What can Medicaid do?</a:t>
            </a:r>
          </a:p>
        </p:txBody>
      </p:sp>
      <p:sp>
        <p:nvSpPr>
          <p:cNvPr id="7171" name="Rectangle 3">
            <a:extLst>
              <a:ext uri="{FF2B5EF4-FFF2-40B4-BE49-F238E27FC236}">
                <a16:creationId xmlns:a16="http://schemas.microsoft.com/office/drawing/2014/main" id="{8BB9FE27-0F31-41CE-9F6D-B0828AC1C2CC}"/>
              </a:ext>
            </a:extLst>
          </p:cNvPr>
          <p:cNvSpPr>
            <a:spLocks noGrp="1" noChangeArrowheads="1"/>
          </p:cNvSpPr>
          <p:nvPr>
            <p:ph idx="1"/>
          </p:nvPr>
        </p:nvSpPr>
        <p:spPr/>
        <p:txBody>
          <a:bodyPr>
            <a:normAutofit/>
          </a:bodyPr>
          <a:lstStyle/>
          <a:p>
            <a:pPr eaLnBrk="1" hangingPunct="1"/>
            <a:r>
              <a:rPr lang="en-US" altLang="en-US" sz="2400" dirty="0"/>
              <a:t>Can pay co-pays not covered by Medicare and/or supplemental Insurance.</a:t>
            </a:r>
          </a:p>
          <a:p>
            <a:pPr eaLnBrk="1" hangingPunct="1"/>
            <a:r>
              <a:rPr lang="en-US" altLang="en-US" sz="2400" dirty="0"/>
              <a:t>Can pay for long term care in the Nursing Facility, In home, Adult Foster Care, Memory Care and Assisted Living. </a:t>
            </a:r>
          </a:p>
          <a:p>
            <a:pPr eaLnBrk="1" hangingPunct="1"/>
            <a:r>
              <a:rPr lang="en-US" altLang="en-US" sz="2400" dirty="0"/>
              <a:t>Provide transportation to medical appointments outside of the facility.</a:t>
            </a:r>
          </a:p>
        </p:txBody>
      </p:sp>
    </p:spTree>
    <p:extLst>
      <p:ext uri="{BB962C8B-B14F-4D97-AF65-F5344CB8AC3E}">
        <p14:creationId xmlns:p14="http://schemas.microsoft.com/office/powerpoint/2010/main" val="1121181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8ECA386-7FF2-4F51-8A78-91AC7E22CF6F}"/>
              </a:ext>
            </a:extLst>
          </p:cNvPr>
          <p:cNvSpPr>
            <a:spLocks noGrp="1" noChangeArrowheads="1"/>
          </p:cNvSpPr>
          <p:nvPr>
            <p:ph type="title"/>
          </p:nvPr>
        </p:nvSpPr>
        <p:spPr/>
        <p:txBody>
          <a:bodyPr>
            <a:normAutofit fontScale="90000"/>
          </a:bodyPr>
          <a:lstStyle/>
          <a:p>
            <a:pPr eaLnBrk="1" hangingPunct="1"/>
            <a:r>
              <a:rPr lang="en-US" altLang="en-US" sz="4000" dirty="0"/>
              <a:t>Who should make a referral to Medicaid</a:t>
            </a:r>
            <a:br>
              <a:rPr lang="en-US" altLang="en-US" sz="4000" dirty="0"/>
            </a:br>
            <a:r>
              <a:rPr lang="en-US" altLang="en-US" sz="4000" dirty="0"/>
              <a:t>(in order of preference)</a:t>
            </a:r>
          </a:p>
        </p:txBody>
      </p:sp>
      <p:sp>
        <p:nvSpPr>
          <p:cNvPr id="8195" name="Rectangle 3">
            <a:extLst>
              <a:ext uri="{FF2B5EF4-FFF2-40B4-BE49-F238E27FC236}">
                <a16:creationId xmlns:a16="http://schemas.microsoft.com/office/drawing/2014/main" id="{EE0E42AE-E319-405A-9D9A-3261A2EB6C7B}"/>
              </a:ext>
            </a:extLst>
          </p:cNvPr>
          <p:cNvSpPr>
            <a:spLocks noGrp="1" noChangeArrowheads="1"/>
          </p:cNvSpPr>
          <p:nvPr>
            <p:ph idx="1"/>
          </p:nvPr>
        </p:nvSpPr>
        <p:spPr/>
        <p:txBody>
          <a:bodyPr>
            <a:normAutofit/>
          </a:bodyPr>
          <a:lstStyle/>
          <a:p>
            <a:pPr eaLnBrk="1" hangingPunct="1"/>
            <a:r>
              <a:rPr lang="en-US" altLang="en-US" sz="2400" dirty="0"/>
              <a:t>Client</a:t>
            </a:r>
          </a:p>
          <a:p>
            <a:pPr eaLnBrk="1" hangingPunct="1"/>
            <a:r>
              <a:rPr lang="en-US" altLang="en-US" sz="2400" dirty="0"/>
              <a:t>Clients family</a:t>
            </a:r>
          </a:p>
          <a:p>
            <a:pPr eaLnBrk="1" hangingPunct="1"/>
            <a:r>
              <a:rPr lang="en-US" altLang="en-US" sz="2400" dirty="0"/>
              <a:t>Clients significant others</a:t>
            </a:r>
          </a:p>
          <a:p>
            <a:pPr eaLnBrk="1" hangingPunct="1"/>
            <a:r>
              <a:rPr lang="en-US" altLang="en-US" sz="2400" dirty="0"/>
              <a:t>Facility staff</a:t>
            </a:r>
          </a:p>
        </p:txBody>
      </p:sp>
    </p:spTree>
    <p:extLst>
      <p:ext uri="{BB962C8B-B14F-4D97-AF65-F5344CB8AC3E}">
        <p14:creationId xmlns:p14="http://schemas.microsoft.com/office/powerpoint/2010/main" val="548031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36138D5-BB9A-4108-BD0F-A804DF7D64E3}"/>
              </a:ext>
            </a:extLst>
          </p:cNvPr>
          <p:cNvSpPr>
            <a:spLocks noGrp="1" noChangeArrowheads="1"/>
          </p:cNvSpPr>
          <p:nvPr>
            <p:ph type="title"/>
          </p:nvPr>
        </p:nvSpPr>
        <p:spPr/>
        <p:txBody>
          <a:bodyPr/>
          <a:lstStyle/>
          <a:p>
            <a:pPr eaLnBrk="1" hangingPunct="1"/>
            <a:r>
              <a:rPr lang="en-US" altLang="en-US"/>
              <a:t>What does the call do?</a:t>
            </a:r>
          </a:p>
        </p:txBody>
      </p:sp>
      <p:sp>
        <p:nvSpPr>
          <p:cNvPr id="9219" name="Rectangle 3">
            <a:extLst>
              <a:ext uri="{FF2B5EF4-FFF2-40B4-BE49-F238E27FC236}">
                <a16:creationId xmlns:a16="http://schemas.microsoft.com/office/drawing/2014/main" id="{39247C67-52F6-4275-B09A-A0D17FCE1774}"/>
              </a:ext>
            </a:extLst>
          </p:cNvPr>
          <p:cNvSpPr>
            <a:spLocks noGrp="1" noChangeArrowheads="1"/>
          </p:cNvSpPr>
          <p:nvPr>
            <p:ph idx="1"/>
          </p:nvPr>
        </p:nvSpPr>
        <p:spPr/>
        <p:txBody>
          <a:bodyPr/>
          <a:lstStyle/>
          <a:p>
            <a:pPr eaLnBrk="1" hangingPunct="1"/>
            <a:r>
              <a:rPr lang="en-US" altLang="en-US" sz="2000" dirty="0"/>
              <a:t>Provides information to potential client about eligibility</a:t>
            </a:r>
          </a:p>
          <a:p>
            <a:pPr eaLnBrk="1" hangingPunct="1"/>
            <a:r>
              <a:rPr lang="en-US" altLang="en-US" sz="2000" dirty="0"/>
              <a:t>Establishes a date of request for services</a:t>
            </a:r>
          </a:p>
          <a:p>
            <a:pPr eaLnBrk="1" hangingPunct="1"/>
            <a:r>
              <a:rPr lang="en-US" altLang="en-US" sz="2000" dirty="0">
                <a:highlight>
                  <a:srgbClr val="FFFF00"/>
                </a:highlight>
              </a:rPr>
              <a:t>ADD INFORMATION SPECIFIC TO YOUR OFFICE</a:t>
            </a:r>
          </a:p>
          <a:p>
            <a:pPr eaLnBrk="1" hangingPunct="1"/>
            <a:endParaRPr lang="en-US" altLang="en-US" dirty="0"/>
          </a:p>
        </p:txBody>
      </p:sp>
    </p:spTree>
    <p:extLst>
      <p:ext uri="{BB962C8B-B14F-4D97-AF65-F5344CB8AC3E}">
        <p14:creationId xmlns:p14="http://schemas.microsoft.com/office/powerpoint/2010/main" val="2001397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F285736-B800-46F6-880D-000670E72E47}"/>
              </a:ext>
            </a:extLst>
          </p:cNvPr>
          <p:cNvSpPr>
            <a:spLocks noGrp="1" noChangeArrowheads="1"/>
          </p:cNvSpPr>
          <p:nvPr>
            <p:ph type="title"/>
          </p:nvPr>
        </p:nvSpPr>
        <p:spPr/>
        <p:txBody>
          <a:bodyPr>
            <a:normAutofit fontScale="90000"/>
          </a:bodyPr>
          <a:lstStyle/>
          <a:p>
            <a:pPr eaLnBrk="1" hangingPunct="1"/>
            <a:r>
              <a:rPr lang="en-US" altLang="en-US" sz="4000"/>
              <a:t>What information is needed when you call</a:t>
            </a:r>
          </a:p>
        </p:txBody>
      </p:sp>
      <p:sp>
        <p:nvSpPr>
          <p:cNvPr id="7171" name="Rectangle 3">
            <a:extLst>
              <a:ext uri="{FF2B5EF4-FFF2-40B4-BE49-F238E27FC236}">
                <a16:creationId xmlns:a16="http://schemas.microsoft.com/office/drawing/2014/main" id="{FC603BAB-4FAB-49F9-AD6D-357214CED13E}"/>
              </a:ext>
            </a:extLst>
          </p:cNvPr>
          <p:cNvSpPr>
            <a:spLocks noGrp="1" noChangeArrowheads="1"/>
          </p:cNvSpPr>
          <p:nvPr>
            <p:ph idx="1"/>
          </p:nvPr>
        </p:nvSpPr>
        <p:spPr/>
        <p:txBody>
          <a:bodyPr rtlCol="0">
            <a:normAutofit lnSpcReduction="10000"/>
          </a:bodyPr>
          <a:lstStyle/>
          <a:p>
            <a:pPr>
              <a:lnSpc>
                <a:spcPct val="90000"/>
              </a:lnSpc>
              <a:spcAft>
                <a:spcPts val="0"/>
              </a:spcAft>
              <a:buFont typeface="Wingdings 3" charset="2"/>
              <a:buChar char=""/>
              <a:defRPr/>
            </a:pPr>
            <a:r>
              <a:rPr lang="en-US" altLang="en-US" sz="2800">
                <a:solidFill>
                  <a:schemeClr val="tx1">
                    <a:lumMod val="75000"/>
                    <a:lumOff val="25000"/>
                  </a:schemeClr>
                </a:solidFill>
              </a:rPr>
              <a:t>Name of applicant</a:t>
            </a:r>
          </a:p>
          <a:p>
            <a:pPr>
              <a:lnSpc>
                <a:spcPct val="90000"/>
              </a:lnSpc>
              <a:spcAft>
                <a:spcPts val="0"/>
              </a:spcAft>
              <a:buFont typeface="Wingdings 3" charset="2"/>
              <a:buChar char=""/>
              <a:defRPr/>
            </a:pPr>
            <a:r>
              <a:rPr lang="en-US" altLang="en-US" sz="2800">
                <a:solidFill>
                  <a:schemeClr val="tx1">
                    <a:lumMod val="75000"/>
                    <a:lumOff val="25000"/>
                  </a:schemeClr>
                </a:solidFill>
              </a:rPr>
              <a:t>Social Security Number</a:t>
            </a:r>
          </a:p>
          <a:p>
            <a:pPr>
              <a:lnSpc>
                <a:spcPct val="90000"/>
              </a:lnSpc>
              <a:spcAft>
                <a:spcPts val="0"/>
              </a:spcAft>
              <a:buFont typeface="Wingdings 3" charset="2"/>
              <a:buChar char=""/>
              <a:defRPr/>
            </a:pPr>
            <a:r>
              <a:rPr lang="en-US" altLang="en-US" sz="2800">
                <a:solidFill>
                  <a:schemeClr val="tx1">
                    <a:lumMod val="75000"/>
                    <a:lumOff val="25000"/>
                  </a:schemeClr>
                </a:solidFill>
              </a:rPr>
              <a:t>Date of Birth</a:t>
            </a:r>
          </a:p>
          <a:p>
            <a:pPr>
              <a:lnSpc>
                <a:spcPct val="90000"/>
              </a:lnSpc>
              <a:spcAft>
                <a:spcPts val="0"/>
              </a:spcAft>
              <a:buFont typeface="Wingdings 3" charset="2"/>
              <a:buChar char=""/>
              <a:defRPr/>
            </a:pPr>
            <a:r>
              <a:rPr lang="en-US" altLang="en-US" sz="2800">
                <a:solidFill>
                  <a:schemeClr val="tx1">
                    <a:lumMod val="75000"/>
                    <a:lumOff val="25000"/>
                  </a:schemeClr>
                </a:solidFill>
              </a:rPr>
              <a:t>Address prior to admission</a:t>
            </a:r>
          </a:p>
          <a:p>
            <a:pPr>
              <a:lnSpc>
                <a:spcPct val="90000"/>
              </a:lnSpc>
              <a:spcAft>
                <a:spcPts val="0"/>
              </a:spcAft>
              <a:buFont typeface="Wingdings 3" charset="2"/>
              <a:buChar char=""/>
              <a:defRPr/>
            </a:pPr>
            <a:r>
              <a:rPr lang="en-US" altLang="en-US" sz="2800">
                <a:solidFill>
                  <a:schemeClr val="tx1">
                    <a:lumMod val="75000"/>
                    <a:lumOff val="25000"/>
                  </a:schemeClr>
                </a:solidFill>
              </a:rPr>
              <a:t>Primary Diagnosis</a:t>
            </a:r>
          </a:p>
          <a:p>
            <a:pPr>
              <a:lnSpc>
                <a:spcPct val="90000"/>
              </a:lnSpc>
              <a:spcAft>
                <a:spcPts val="0"/>
              </a:spcAft>
              <a:buFont typeface="Wingdings 3" charset="2"/>
              <a:buChar char=""/>
              <a:defRPr/>
            </a:pPr>
            <a:r>
              <a:rPr lang="en-US" altLang="en-US" sz="2800">
                <a:solidFill>
                  <a:schemeClr val="tx1">
                    <a:lumMod val="75000"/>
                    <a:lumOff val="25000"/>
                  </a:schemeClr>
                </a:solidFill>
              </a:rPr>
              <a:t>Phone number for primary contact/POA/Guardian</a:t>
            </a:r>
          </a:p>
          <a:p>
            <a:pPr>
              <a:lnSpc>
                <a:spcPct val="90000"/>
              </a:lnSpc>
              <a:spcAft>
                <a:spcPts val="0"/>
              </a:spcAft>
              <a:buFont typeface="Wingdings 3" charset="2"/>
              <a:buChar char=""/>
              <a:defRPr/>
            </a:pPr>
            <a:r>
              <a:rPr lang="en-US" altLang="en-US" sz="2800">
                <a:solidFill>
                  <a:schemeClr val="tx1">
                    <a:lumMod val="75000"/>
                    <a:lumOff val="25000"/>
                  </a:schemeClr>
                </a:solidFill>
              </a:rPr>
              <a:t>Proposed discharge plan</a:t>
            </a:r>
          </a:p>
          <a:p>
            <a:pPr>
              <a:lnSpc>
                <a:spcPct val="90000"/>
              </a:lnSpc>
              <a:spcAft>
                <a:spcPts val="0"/>
              </a:spcAft>
              <a:buFont typeface="Wingdings 3" charset="2"/>
              <a:buChar char=""/>
              <a:defRPr/>
            </a:pPr>
            <a:r>
              <a:rPr lang="en-US" altLang="en-US" sz="2800">
                <a:solidFill>
                  <a:schemeClr val="tx1">
                    <a:lumMod val="75000"/>
                    <a:lumOff val="25000"/>
                  </a:schemeClr>
                </a:solidFill>
              </a:rPr>
              <a:t>Date if admit to facility and hospital </a:t>
            </a:r>
          </a:p>
        </p:txBody>
      </p:sp>
    </p:spTree>
    <p:extLst>
      <p:ext uri="{BB962C8B-B14F-4D97-AF65-F5344CB8AC3E}">
        <p14:creationId xmlns:p14="http://schemas.microsoft.com/office/powerpoint/2010/main" val="4196003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A2A7733-100A-450E-8882-1A26FFF95B54}"/>
              </a:ext>
            </a:extLst>
          </p:cNvPr>
          <p:cNvSpPr>
            <a:spLocks noGrp="1" noChangeArrowheads="1"/>
          </p:cNvSpPr>
          <p:nvPr>
            <p:ph type="title"/>
          </p:nvPr>
        </p:nvSpPr>
        <p:spPr/>
        <p:txBody>
          <a:bodyPr rtlCol="0">
            <a:normAutofit fontScale="90000"/>
          </a:bodyPr>
          <a:lstStyle/>
          <a:p>
            <a:pPr>
              <a:defRPr/>
            </a:pPr>
            <a:r>
              <a:rPr lang="en-US" altLang="en-US" sz="4000" dirty="0"/>
              <a:t>What information is needed to determine eligibility for Medicaid programs</a:t>
            </a:r>
          </a:p>
        </p:txBody>
      </p:sp>
      <p:sp>
        <p:nvSpPr>
          <p:cNvPr id="11267" name="Rectangle 3">
            <a:extLst>
              <a:ext uri="{FF2B5EF4-FFF2-40B4-BE49-F238E27FC236}">
                <a16:creationId xmlns:a16="http://schemas.microsoft.com/office/drawing/2014/main" id="{79C89BE8-122C-417B-8A26-BC8541F6380D}"/>
              </a:ext>
            </a:extLst>
          </p:cNvPr>
          <p:cNvSpPr>
            <a:spLocks noGrp="1" noChangeArrowheads="1"/>
          </p:cNvSpPr>
          <p:nvPr>
            <p:ph idx="1"/>
          </p:nvPr>
        </p:nvSpPr>
        <p:spPr/>
        <p:txBody>
          <a:bodyPr>
            <a:normAutofit/>
          </a:bodyPr>
          <a:lstStyle/>
          <a:p>
            <a:pPr eaLnBrk="1" hangingPunct="1"/>
            <a:r>
              <a:rPr lang="en-US" altLang="en-US" sz="2400" dirty="0"/>
              <a:t>Monthly gross income i.e. (social security, Annuities, pensions, Rental Income)</a:t>
            </a:r>
          </a:p>
          <a:p>
            <a:pPr eaLnBrk="1" hangingPunct="1"/>
            <a:r>
              <a:rPr lang="en-US" altLang="en-US" sz="2400" dirty="0"/>
              <a:t>Resources i.e. (money in the bank, stocks, bonds, retirement accounts, Life Insurance policies, home vehicles)</a:t>
            </a:r>
          </a:p>
          <a:p>
            <a:pPr eaLnBrk="1" hangingPunct="1"/>
            <a:r>
              <a:rPr lang="en-US" altLang="en-US" sz="2400" dirty="0"/>
              <a:t>Supplemental Health Insurance Coverage</a:t>
            </a:r>
          </a:p>
          <a:p>
            <a:pPr eaLnBrk="1" hangingPunct="1"/>
            <a:r>
              <a:rPr lang="en-US" altLang="en-US" sz="2400" dirty="0"/>
              <a:t>Long term care policies</a:t>
            </a:r>
          </a:p>
        </p:txBody>
      </p:sp>
    </p:spTree>
    <p:extLst>
      <p:ext uri="{BB962C8B-B14F-4D97-AF65-F5344CB8AC3E}">
        <p14:creationId xmlns:p14="http://schemas.microsoft.com/office/powerpoint/2010/main" val="1866183540"/>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F86A5E63F88964EB7B5D59A08F6C1B2" ma:contentTypeVersion="14" ma:contentTypeDescription="Create a new document." ma:contentTypeScope="" ma:versionID="a4d6d6772a05c43c842673d8890ee19b">
  <xsd:schema xmlns:xsd="http://www.w3.org/2001/XMLSchema" xmlns:xs="http://www.w3.org/2001/XMLSchema" xmlns:p="http://schemas.microsoft.com/office/2006/metadata/properties" xmlns:ns1="http://schemas.microsoft.com/sharepoint/v3" xmlns:ns2="67fac20e-0c0c-494a-ad0a-44a92a6fe846" xmlns:ns3="49e1b1f5-4598-4f10-9cb7-32cc96214367" xmlns:ns4="http://schemas.microsoft.com/sharepoint/v4" targetNamespace="http://schemas.microsoft.com/office/2006/metadata/properties" ma:root="true" ma:fieldsID="b9f200b66d334f1f9c44b798bfc69a36" ns1:_="" ns2:_="" ns3:_="" ns4:_="">
    <xsd:import namespace="http://schemas.microsoft.com/sharepoint/v3"/>
    <xsd:import namespace="67fac20e-0c0c-494a-ad0a-44a92a6fe846"/>
    <xsd:import namespace="49e1b1f5-4598-4f10-9cb7-32cc96214367"/>
    <xsd:import namespace="http://schemas.microsoft.com/sharepoint/v4"/>
    <xsd:element name="properties">
      <xsd:complexType>
        <xsd:sequence>
          <xsd:element name="documentManagement">
            <xsd:complexType>
              <xsd:all>
                <xsd:element ref="ns2:Guide_x0020_or_x0020_Manual" minOccurs="0"/>
                <xsd:element ref="ns2:Date" minOccurs="0"/>
                <xsd:element ref="ns2:Program" minOccurs="0"/>
                <xsd:element ref="ns1:PublishingStartDate" minOccurs="0"/>
                <xsd:element ref="ns1:PublishingExpirationDate" minOccurs="0"/>
                <xsd:element ref="ns3:SharedWithUsers" minOccurs="0"/>
                <xsd:element ref="ns1:TranslationStateListUrl"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6"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7"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TranslationStateListUrl" ma:index="13" nillable="true" ma:displayName="List Link" ma:hidden="true" ma:internalName="TranslationStateList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7fac20e-0c0c-494a-ad0a-44a92a6fe846" elementFormDefault="qualified">
    <xsd:import namespace="http://schemas.microsoft.com/office/2006/documentManagement/types"/>
    <xsd:import namespace="http://schemas.microsoft.com/office/infopath/2007/PartnerControls"/>
    <xsd:element name="Guide_x0020_or_x0020_Manual" ma:index="2" nillable="true" ma:displayName="Guide or Manual" ma:default="0" ma:internalName="Guide_x0020_or_x0020_Manual">
      <xsd:simpleType>
        <xsd:restriction base="dms:Boolean"/>
      </xsd:simpleType>
    </xsd:element>
    <xsd:element name="Date" ma:index="3" nillable="true" ma:displayName="Date" ma:description="For Guides or Manuals only" ma:format="DateOnly" ma:internalName="Date">
      <xsd:simpleType>
        <xsd:restriction base="dms:DateTime"/>
      </xsd:simpleType>
    </xsd:element>
    <xsd:element name="Program" ma:index="4" nillable="true" ma:displayName="Topic" ma:internalName="Program">
      <xsd:complexType>
        <xsd:complexContent>
          <xsd:extension base="dms:MultiChoice">
            <xsd:sequence>
              <xsd:element name="Value" maxOccurs="unbounded" minOccurs="0" nillable="true">
                <xsd:simpleType>
                  <xsd:restriction base="dms:Choice">
                    <xsd:enumeration value="ADS"/>
                    <xsd:enumeration value="AFH"/>
                    <xsd:enumeration value="Assessments"/>
                    <xsd:enumeration value="BSS"/>
                    <xsd:enumeration value="CER"/>
                    <xsd:enumeration value="Complex"/>
                    <xsd:enumeration value="Crisis"/>
                    <xsd:enumeration value="Div/Trans"/>
                    <xsd:enumeration value="DocuSign"/>
                    <xsd:enumeration value="ECS"/>
                    <xsd:enumeration value="ERS"/>
                    <xsd:enumeration value="EWE"/>
                    <xsd:enumeration value="Exceptions"/>
                    <xsd:enumeration value="Facilities"/>
                    <xsd:enumeration value="GA"/>
                    <xsd:enumeration value="GrandPad"/>
                    <xsd:enumeration value="HCBS-IBL"/>
                    <xsd:enumeration value="HCW"/>
                    <xsd:enumeration value="HDM"/>
                    <xsd:enumeration value="Healthier Oregon"/>
                    <xsd:enumeration value="Hearings"/>
                    <xsd:enumeration value="Housing"/>
                    <xsd:enumeration value="In-home Support"/>
                    <xsd:enumeration value="IHCA"/>
                    <xsd:enumeration value="IHSS"/>
                    <xsd:enumeration value="ICP"/>
                    <xsd:enumeration value="K-Plan"/>
                    <xsd:enumeration value="LTCC-Nursing"/>
                    <xsd:enumeration value="MED"/>
                    <xsd:enumeration value="MISC"/>
                    <xsd:enumeration value="MM"/>
                    <xsd:enumeration value="MMIS"/>
                    <xsd:enumeration value="NF/PAS"/>
                    <xsd:enumeration value="OAA"/>
                    <xsd:enumeration value="OA CA/PS"/>
                    <xsd:enumeration value="OA Guides"/>
                    <xsd:enumeration value="ONE"/>
                    <xsd:enumeration value="OPI"/>
                    <xsd:enumeration value="OPI-M"/>
                    <xsd:enumeration value="Payments"/>
                    <xsd:enumeration value="PACE"/>
                    <xsd:enumeration value="PCC"/>
                    <xsd:enumeration value="PTC"/>
                    <xsd:enumeration value="RCF/ALF"/>
                    <xsd:enumeration value="Risk Assessment"/>
                    <xsd:enumeration value="Service Planning"/>
                    <xsd:enumeration value="Service Priority"/>
                    <xsd:enumeration value="SLP"/>
                    <xsd:enumeration value="SNC"/>
                    <xsd:enumeration value="Social Isolation"/>
                    <xsd:enumeration value="SP"/>
                    <xsd:enumeration value="SPPC"/>
                    <xsd:enumeration value="Training"/>
                    <xsd:enumeration value="Tribal Navigator"/>
                    <xsd:enumeration value="WCM"/>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Program xmlns="67fac20e-0c0c-494a-ad0a-44a92a6fe846">
      <Value>Div/Trans</Value>
    </Program>
    <Guide_x0020_or_x0020_Manual xmlns="67fac20e-0c0c-494a-ad0a-44a92a6fe846">false</Guide_x0020_or_x0020_Manual>
    <TranslationStateListUrl xmlns="http://schemas.microsoft.com/sharepoint/v3">
      <Url xsi:nil="true"/>
      <Description xsi:nil="true"/>
    </TranslationStateListUrl>
    <Date xmlns="67fac20e-0c0c-494a-ad0a-44a92a6fe846" xsi:nil="true"/>
    <IconOverlay xmlns="http://schemas.microsoft.com/sharepoint/v4" xsi:nil="true"/>
  </documentManagement>
</p:properties>
</file>

<file path=customXml/itemProps1.xml><?xml version="1.0" encoding="utf-8"?>
<ds:datastoreItem xmlns:ds="http://schemas.openxmlformats.org/officeDocument/2006/customXml" ds:itemID="{18B54E8F-419D-46CB-AF4B-2036CDFE5F73}"/>
</file>

<file path=customXml/itemProps2.xml><?xml version="1.0" encoding="utf-8"?>
<ds:datastoreItem xmlns:ds="http://schemas.openxmlformats.org/officeDocument/2006/customXml" ds:itemID="{1B2BF36B-5251-4441-B12B-6EBBD4806500}"/>
</file>

<file path=customXml/itemProps3.xml><?xml version="1.0" encoding="utf-8"?>
<ds:datastoreItem xmlns:ds="http://schemas.openxmlformats.org/officeDocument/2006/customXml" ds:itemID="{29A5EC36-46F0-427B-B572-0890AE4391F7}"/>
</file>

<file path=docProps/app.xml><?xml version="1.0" encoding="utf-8"?>
<Properties xmlns="http://schemas.openxmlformats.org/officeDocument/2006/extended-properties" xmlns:vt="http://schemas.openxmlformats.org/officeDocument/2006/docPropsVTypes">
  <Template>TM03457464[[fn=Dividend]]</Template>
  <TotalTime>6390</TotalTime>
  <Words>3531</Words>
  <Application>Microsoft Office PowerPoint</Application>
  <PresentationFormat>Widescreen</PresentationFormat>
  <Paragraphs>360</Paragraphs>
  <Slides>44</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44</vt:i4>
      </vt:variant>
    </vt:vector>
  </HeadingPairs>
  <TitlesOfParts>
    <vt:vector size="53" baseType="lpstr">
      <vt:lpstr>Arial</vt:lpstr>
      <vt:lpstr>Calibri</vt:lpstr>
      <vt:lpstr>Gill Sans MT</vt:lpstr>
      <vt:lpstr>Tahoma</vt:lpstr>
      <vt:lpstr>Trebuchet MS</vt:lpstr>
      <vt:lpstr>Wingdings</vt:lpstr>
      <vt:lpstr>Wingdings 2</vt:lpstr>
      <vt:lpstr>Wingdings 3</vt:lpstr>
      <vt:lpstr>Dividend</vt:lpstr>
      <vt:lpstr>Medicaid and your local  Diversion &amp; Transition Team outreach </vt:lpstr>
      <vt:lpstr>Important acronyms or terms related to Medicaid:</vt:lpstr>
      <vt:lpstr>What is Medicaid?  </vt:lpstr>
      <vt:lpstr>When to consider applying for Medicaid </vt:lpstr>
      <vt:lpstr>What can Medicaid do?</vt:lpstr>
      <vt:lpstr>Who should make a referral to Medicaid (in order of preference)</vt:lpstr>
      <vt:lpstr>What does the call do?</vt:lpstr>
      <vt:lpstr>What information is needed when you call</vt:lpstr>
      <vt:lpstr>What information is needed to determine eligibility for Medicaid programs</vt:lpstr>
      <vt:lpstr>Information sharing between apd/aaa and nursing facilities</vt:lpstr>
      <vt:lpstr>462’s what do they do?</vt:lpstr>
      <vt:lpstr>Top section 462</vt:lpstr>
      <vt:lpstr>SECTION 1</vt:lpstr>
      <vt:lpstr>Section 2</vt:lpstr>
      <vt:lpstr>Section 2 continued</vt:lpstr>
      <vt:lpstr>Section 2 continued</vt:lpstr>
      <vt:lpstr>Client with no Medicare OHP or OSIPM eligible (PHEC) </vt:lpstr>
      <vt:lpstr>PowerPoint Presentation</vt:lpstr>
      <vt:lpstr>Section 3</vt:lpstr>
      <vt:lpstr>Section 4</vt:lpstr>
      <vt:lpstr>Diversion &amp; Transition Services </vt:lpstr>
      <vt:lpstr>TRANSITION AND DIVERSION SERVICES HISTORY?</vt:lpstr>
      <vt:lpstr>Transition/Diversion Teams </vt:lpstr>
      <vt:lpstr>  Behind the scenes </vt:lpstr>
      <vt:lpstr>Oregon Administrative rules (OARs) </vt:lpstr>
      <vt:lpstr>OARs that guide  the Transition/Diversion program &amp;  NF discharge planning</vt:lpstr>
      <vt:lpstr>Pre-Admission Screening</vt:lpstr>
      <vt:lpstr>Pre-Admission screening duties:</vt:lpstr>
      <vt:lpstr>PAS Duties continued</vt:lpstr>
      <vt:lpstr>Private Admission Assessment</vt:lpstr>
      <vt:lpstr>PASRR – Not to be confused with PAS or PAA</vt:lpstr>
      <vt:lpstr>Pre-admission Screening/Resident Review (PASRR) Continued</vt:lpstr>
      <vt:lpstr>PASRR Level 1 referral process</vt:lpstr>
      <vt:lpstr>PASRR Compliance contacts</vt:lpstr>
      <vt:lpstr>Other key oars and contract requirements shared by  nursing facility Operations &amp; policy analysts</vt:lpstr>
      <vt:lpstr>Other Key OAR/Contract information continued </vt:lpstr>
      <vt:lpstr>Consumer discharge planning continued…</vt:lpstr>
      <vt:lpstr>Best practices suggested by NF OPA Staff</vt:lpstr>
      <vt:lpstr>Barriers to Placement: </vt:lpstr>
      <vt:lpstr>Contracted Adult Foster Homes  and community based care facilities </vt:lpstr>
      <vt:lpstr>Contracted Adult Foster Homes AND FACILITIES</vt:lpstr>
      <vt:lpstr>CONTRACT BASICS</vt:lpstr>
      <vt:lpstr>Who are the members of your transition/diversion team?</vt:lpstr>
      <vt:lpstr>Other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Diversion and Transition Teams Medicaid Outreach</dc:title>
  <dc:creator>Gordin Amy</dc:creator>
  <cp:lastModifiedBy>Maciel Christine C</cp:lastModifiedBy>
  <cp:revision>45</cp:revision>
  <dcterms:created xsi:type="dcterms:W3CDTF">2018-09-07T23:33:52Z</dcterms:created>
  <dcterms:modified xsi:type="dcterms:W3CDTF">2019-12-11T21:13:15Z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0x0101003F86A5E63F88964EB7B5D59A08F6C1B2</vt:lpwstr>
  </property>
</Properties>
</file>