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dhsoha-my.sharepoint.com/personal/suzanne_h_newton_odhs_oregon_gov/Documents/pdf accessibility/APD-Providers/apd-providers/"/>
    </mc:Choice>
  </mc:AlternateContent>
  <xr:revisionPtr revIDLastSave="2" documentId="8_{B8EEEB0F-7754-46B9-BEA8-D4D5CE0DC9DC}" xr6:coauthVersionLast="47" xr6:coauthVersionMax="47" xr10:uidLastSave="{06526F1F-02C6-44D9-BB65-B26123D93654}"/>
  <bookViews>
    <workbookView xWindow="19090" yWindow="340" windowWidth="19420" windowHeight="10300" xr2:uid="{20F89C27-131F-4674-85A6-F8CA5A050D0C}"/>
  </bookViews>
  <sheets>
    <sheet name="Tracker" sheetId="1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45" uniqueCount="42">
  <si>
    <t xml:space="preserve">Name </t>
  </si>
  <si>
    <t>Contact Frequency</t>
  </si>
  <si>
    <t>Benefit</t>
  </si>
  <si>
    <t>Preferred Method</t>
  </si>
  <si>
    <t>Risk Focused</t>
  </si>
  <si>
    <t>Jan</t>
  </si>
  <si>
    <t>Feb</t>
  </si>
  <si>
    <t>March</t>
  </si>
  <si>
    <t>April</t>
  </si>
  <si>
    <t>May</t>
  </si>
  <si>
    <t>June</t>
  </si>
  <si>
    <t>July</t>
  </si>
  <si>
    <t>Aug</t>
  </si>
  <si>
    <t>Sept</t>
  </si>
  <si>
    <t>Oct</t>
  </si>
  <si>
    <t>Nov</t>
  </si>
  <si>
    <t>Dec</t>
  </si>
  <si>
    <t>Referral</t>
  </si>
  <si>
    <t>Details</t>
  </si>
  <si>
    <t xml:space="preserve"> </t>
  </si>
  <si>
    <t>Weekly</t>
  </si>
  <si>
    <t xml:space="preserve">OPI-M </t>
  </si>
  <si>
    <t>Every Other Week</t>
  </si>
  <si>
    <t xml:space="preserve"> LTSS</t>
  </si>
  <si>
    <t>Bi-Monthly</t>
  </si>
  <si>
    <t>Monthly</t>
  </si>
  <si>
    <t>Quarterly</t>
  </si>
  <si>
    <t xml:space="preserve">Text </t>
  </si>
  <si>
    <t>Email</t>
  </si>
  <si>
    <t>Phone</t>
  </si>
  <si>
    <t>In Person</t>
  </si>
  <si>
    <t>Video</t>
  </si>
  <si>
    <t>Yes</t>
  </si>
  <si>
    <t xml:space="preserve">Yes </t>
  </si>
  <si>
    <t>No</t>
  </si>
  <si>
    <t>Case Management Services Tracker</t>
  </si>
  <si>
    <t>Updated: March 27, 2026</t>
  </si>
  <si>
    <t xml:space="preserve">Medicaid Services and Supports </t>
  </si>
  <si>
    <t xml:space="preserve">Aging and People with Disabilities </t>
  </si>
  <si>
    <t>Need this document in another format?</t>
  </si>
  <si>
    <t xml:space="preserve">You can get this document in other languages, large print, braille or a format you prefer free of charge. </t>
  </si>
  <si>
    <t xml:space="preserve">Contact ODHS at apd.ltss@odhsoha.oregon.gov or 503-945-5600 (voice/text). We accept relay calls.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fonts count="9" x14ac:knownFonts="1">
    <font>
      <sz val="11"/>
      <color theme="1"/>
      <name val="Aptos Narrow"/>
      <family val="2"/>
      <scheme val="minor"/>
    </font>
    <font>
      <sz val="11"/>
      <color theme="1"/>
      <name val="Noto Sans"/>
      <family val="2"/>
    </font>
    <font>
      <sz val="14"/>
      <color theme="1"/>
      <name val="Noto Sans"/>
      <family val="2"/>
    </font>
    <font>
      <b/>
      <sz val="14"/>
      <color theme="1"/>
      <name val="Noto Sans"/>
      <family val="2"/>
    </font>
    <font>
      <b/>
      <sz val="21"/>
      <color theme="0"/>
      <name val="Noto Sans"/>
      <family val="2"/>
    </font>
    <font>
      <b/>
      <sz val="20"/>
      <color theme="0"/>
      <name val="Noto Sans"/>
      <family val="2"/>
    </font>
    <font>
      <sz val="14"/>
      <color rgb="FF2E3192"/>
      <name val="Noto Sans"/>
      <family val="2"/>
    </font>
    <font>
      <b/>
      <sz val="14"/>
      <color rgb="FF2E3192"/>
      <name val="Noto Sans"/>
      <family val="2"/>
    </font>
    <font>
      <sz val="14"/>
      <color theme="0"/>
      <name val="Noto Sans"/>
      <family val="2"/>
    </font>
  </fonts>
  <fills count="7">
    <fill>
      <patternFill patternType="none"/>
    </fill>
    <fill>
      <patternFill patternType="gray125"/>
    </fill>
    <fill>
      <patternFill patternType="solid">
        <fgColor rgb="FF00305E"/>
        <bgColor indexed="64"/>
      </patternFill>
    </fill>
    <fill>
      <patternFill patternType="solid">
        <fgColor theme="0"/>
        <bgColor theme="4" tint="0.79998168889431442"/>
      </patternFill>
    </fill>
    <fill>
      <patternFill patternType="solid">
        <fgColor rgb="FF2E3192"/>
        <bgColor indexed="64"/>
      </patternFill>
    </fill>
    <fill>
      <patternFill patternType="solid">
        <fgColor rgb="FF2E3192"/>
        <bgColor theme="4"/>
      </patternFill>
    </fill>
    <fill>
      <patternFill patternType="solid">
        <fgColor theme="0"/>
        <bgColor indexed="64"/>
      </patternFill>
    </fill>
  </fills>
  <borders count="6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theme="1" tint="4.9989318521683403E-2"/>
      </bottom>
      <diagonal/>
    </border>
    <border>
      <left style="thin">
        <color indexed="64"/>
      </left>
      <right style="thin">
        <color indexed="64"/>
      </right>
      <top style="thin">
        <color theme="1" tint="4.9989318521683403E-2"/>
      </top>
      <bottom style="thin">
        <color theme="1" tint="4.9989318521683403E-2"/>
      </bottom>
      <diagonal/>
    </border>
    <border>
      <left style="thin">
        <color indexed="64"/>
      </left>
      <right style="thin">
        <color indexed="64"/>
      </right>
      <top style="thin">
        <color theme="1" tint="4.9989318521683403E-2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31">
    <xf numFmtId="0" fontId="0" fillId="0" borderId="0" xfId="0"/>
    <xf numFmtId="0" fontId="0" fillId="0" borderId="0" xfId="0" applyProtection="1">
      <protection hidden="1"/>
    </xf>
    <xf numFmtId="0" fontId="1" fillId="2" borderId="0" xfId="0" applyFont="1" applyFill="1"/>
    <xf numFmtId="0" fontId="1" fillId="2" borderId="1" xfId="0" applyFont="1" applyFill="1" applyBorder="1"/>
    <xf numFmtId="0" fontId="1" fillId="2" borderId="0" xfId="0" applyFont="1" applyFill="1" applyProtection="1">
      <protection hidden="1"/>
    </xf>
    <xf numFmtId="0" fontId="1" fillId="0" borderId="0" xfId="0" applyFont="1"/>
    <xf numFmtId="0" fontId="1" fillId="0" borderId="0" xfId="0" applyFont="1" applyProtection="1">
      <protection hidden="1"/>
    </xf>
    <xf numFmtId="0" fontId="2" fillId="0" borderId="0" xfId="0" applyFont="1"/>
    <xf numFmtId="0" fontId="2" fillId="0" borderId="0" xfId="0" applyFont="1" applyProtection="1">
      <protection hidden="1"/>
    </xf>
    <xf numFmtId="0" fontId="1" fillId="4" borderId="0" xfId="0" applyFont="1" applyFill="1"/>
    <xf numFmtId="0" fontId="2" fillId="6" borderId="2" xfId="0" applyFont="1" applyFill="1" applyBorder="1" applyAlignment="1">
      <alignment wrapText="1"/>
    </xf>
    <xf numFmtId="0" fontId="2" fillId="6" borderId="3" xfId="0" applyFont="1" applyFill="1" applyBorder="1" applyAlignment="1">
      <alignment wrapText="1"/>
    </xf>
    <xf numFmtId="0" fontId="2" fillId="0" borderId="3" xfId="0" applyFont="1" applyBorder="1" applyAlignment="1">
      <alignment wrapText="1"/>
    </xf>
    <xf numFmtId="0" fontId="2" fillId="3" borderId="3" xfId="0" applyFont="1" applyFill="1" applyBorder="1" applyAlignment="1">
      <alignment wrapText="1"/>
    </xf>
    <xf numFmtId="0" fontId="2" fillId="6" borderId="4" xfId="0" applyFont="1" applyFill="1" applyBorder="1" applyAlignment="1">
      <alignment wrapText="1"/>
    </xf>
    <xf numFmtId="0" fontId="2" fillId="3" borderId="4" xfId="0" applyFont="1" applyFill="1" applyBorder="1" applyAlignment="1">
      <alignment wrapText="1"/>
    </xf>
    <xf numFmtId="0" fontId="2" fillId="3" borderId="2" xfId="0" applyFont="1" applyFill="1" applyBorder="1" applyAlignment="1">
      <alignment wrapText="1"/>
    </xf>
    <xf numFmtId="0" fontId="2" fillId="4" borderId="0" xfId="0" applyFont="1" applyFill="1"/>
    <xf numFmtId="0" fontId="3" fillId="4" borderId="5" xfId="0" applyFont="1" applyFill="1" applyBorder="1" applyAlignment="1">
      <alignment vertical="top" wrapText="1"/>
    </xf>
    <xf numFmtId="0" fontId="2" fillId="4" borderId="5" xfId="0" applyFont="1" applyFill="1" applyBorder="1" applyAlignment="1">
      <alignment vertical="top" wrapText="1"/>
    </xf>
    <xf numFmtId="0" fontId="3" fillId="5" borderId="5" xfId="0" applyFont="1" applyFill="1" applyBorder="1" applyAlignment="1">
      <alignment vertical="top" wrapText="1"/>
    </xf>
    <xf numFmtId="0" fontId="5" fillId="4" borderId="0" xfId="0" applyFont="1" applyFill="1" applyAlignment="1">
      <alignment vertical="center"/>
    </xf>
    <xf numFmtId="0" fontId="4" fillId="4" borderId="0" xfId="0" applyFont="1" applyFill="1" applyAlignment="1">
      <alignment horizontal="center"/>
    </xf>
    <xf numFmtId="0" fontId="6" fillId="0" borderId="0" xfId="0" applyFont="1" applyAlignment="1">
      <alignment horizontal="left"/>
    </xf>
    <xf numFmtId="0" fontId="7" fillId="0" borderId="0" xfId="0" applyFont="1"/>
    <xf numFmtId="0" fontId="6" fillId="0" borderId="0" xfId="0" applyFont="1"/>
    <xf numFmtId="0" fontId="8" fillId="4" borderId="0" xfId="0" applyFont="1" applyFill="1" applyAlignment="1">
      <alignment vertical="center"/>
    </xf>
    <xf numFmtId="0" fontId="4" fillId="4" borderId="0" xfId="0" applyFont="1" applyFill="1" applyAlignment="1">
      <alignment horizontal="left"/>
    </xf>
    <xf numFmtId="0" fontId="8" fillId="4" borderId="0" xfId="0" applyFont="1" applyFill="1" applyAlignment="1">
      <alignment horizontal="left" vertical="center"/>
    </xf>
    <xf numFmtId="0" fontId="2" fillId="0" borderId="0" xfId="0" applyFont="1"/>
    <xf numFmtId="0" fontId="7" fillId="0" borderId="0" xfId="0" applyFont="1"/>
  </cellXfs>
  <cellStyles count="1">
    <cellStyle name="Normal" xfId="0" builtinId="0"/>
  </cellStyles>
  <dxfs count="27">
    <dxf>
      <numFmt numFmtId="164" formatCode=";;;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fill>
        <patternFill patternType="solid">
          <fgColor theme="4" tint="0.79998168889431442"/>
          <bgColor theme="0"/>
        </patternFill>
      </fill>
      <alignment horizontal="general" vertical="bottom" textRotation="0" wrapText="1" indent="0" justifyLastLine="0" shrinkToFit="0" readingOrder="0"/>
      <border diagonalUp="0" diagonalDown="0">
        <left/>
        <right style="thin">
          <color indexed="64"/>
        </right>
        <top/>
        <bottom/>
        <vertical/>
        <horizontal/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/>
        <top/>
        <bottom/>
        <vertical/>
        <horizontal/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border>
        <bottom style="thin">
          <color indexed="64"/>
        </bottom>
      </border>
    </dxf>
    <dxf>
      <font>
        <b/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fill>
        <patternFill patternType="solid">
          <bgColor rgb="FF2E3192"/>
        </patternFill>
      </fill>
      <alignment horizontal="general" vertical="bottom" textRotation="0" wrapText="1" indent="0" justifyLastLine="0" shrinkToFit="0" readingOrder="0"/>
      <border diagonalUp="0" diagonalDown="0" outline="0">
        <left/>
        <right/>
        <top/>
        <bottom/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numFmt numFmtId="0" formatCode="General"/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fill>
        <patternFill patternType="solid">
          <fgColor indexed="64"/>
          <bgColor theme="0"/>
        </patternFill>
      </fill>
      <alignment horizontal="general" vertical="bottom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theme="1" tint="4.9989318521683403E-2"/>
        </top>
        <bottom style="thin">
          <color theme="1" tint="4.9989318521683403E-2"/>
        </bottom>
        <vertical style="thin">
          <color indexed="64"/>
        </vertical>
        <horizontal style="thin">
          <color theme="1" tint="4.9989318521683403E-2"/>
        </horizontal>
      </border>
    </dxf>
    <dxf>
      <font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alignment horizontal="general" vertical="bottom" textRotation="0" wrapText="1" indent="0" justifyLastLine="0" shrinkToFit="0" readingOrder="0"/>
    </dxf>
    <dxf>
      <border>
        <bottom style="thin">
          <color indexed="64"/>
        </bottom>
      </border>
    </dxf>
    <dxf>
      <font>
        <b/>
        <strike val="0"/>
        <outline val="0"/>
        <shadow val="0"/>
        <u val="none"/>
        <vertAlign val="baseline"/>
        <sz val="14"/>
        <color theme="1"/>
        <name val="Noto Sans"/>
        <family val="2"/>
        <scheme val="none"/>
      </font>
      <fill>
        <patternFill patternType="solid">
          <bgColor rgb="FF2E3192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ill>
        <patternFill>
          <bgColor rgb="FFEDF6FC"/>
        </patternFill>
      </fill>
    </dxf>
  </dxfs>
  <tableStyles count="1" defaultTableStyle="TableStyleMedium2" defaultPivotStyle="PivotStyleLight16">
    <tableStyle name="Table Style 1" pivot="0" count="1" xr9:uid="{5D5A903A-7D1D-4C01-AEB0-0CF744F5F7BE}">
      <tableStyleElement type="secondRowStripe" dxfId="26"/>
    </tableStyle>
  </tableStyles>
  <colors>
    <mruColors>
      <color rgb="FF86C679"/>
      <color rgb="FF2E3192"/>
      <color rgb="FFEDF6F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761999</xdr:colOff>
      <xdr:row>1</xdr:row>
      <xdr:rowOff>16793</xdr:rowOff>
    </xdr:from>
    <xdr:to>
      <xdr:col>6</xdr:col>
      <xdr:colOff>556260</xdr:colOff>
      <xdr:row>3</xdr:row>
      <xdr:rowOff>211619</xdr:rowOff>
    </xdr:to>
    <xdr:pic>
      <xdr:nvPicPr>
        <xdr:cNvPr id="3" name="Picture 2" descr="ODHS logo">
          <a:extLst>
            <a:ext uri="{FF2B5EF4-FFF2-40B4-BE49-F238E27FC236}">
              <a16:creationId xmlns:a16="http://schemas.microsoft.com/office/drawing/2014/main" id="{5802EF9D-FB87-2C8E-E5E1-CCA9CF8B9CD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078979" y="123473"/>
          <a:ext cx="3215641" cy="537726"/>
        </a:xfrm>
        <a:prstGeom prst="rect">
          <a:avLst/>
        </a:prstGeom>
      </xdr:spPr>
    </xdr:pic>
    <xdr:clientData/>
  </xdr:twoCellAnchor>
  <xdr:twoCellAnchor>
    <xdr:from>
      <xdr:col>1</xdr:col>
      <xdr:colOff>45720</xdr:colOff>
      <xdr:row>4</xdr:row>
      <xdr:rowOff>91440</xdr:rowOff>
    </xdr:from>
    <xdr:to>
      <xdr:col>28</xdr:col>
      <xdr:colOff>15240</xdr:colOff>
      <xdr:row>4</xdr:row>
      <xdr:rowOff>129540</xdr:rowOff>
    </xdr:to>
    <xdr:cxnSp macro="">
      <xdr:nvCxnSpPr>
        <xdr:cNvPr id="4" name="Straight Connector 3">
          <a:extLst>
            <a:ext uri="{FF2B5EF4-FFF2-40B4-BE49-F238E27FC236}">
              <a16:creationId xmlns:a16="http://schemas.microsoft.com/office/drawing/2014/main" id="{75514CDE-A63D-1AB4-7E3C-0BF6BFD7A895}"/>
            </a:ext>
          </a:extLst>
        </xdr:cNvPr>
        <xdr:cNvCxnSpPr/>
      </xdr:nvCxnSpPr>
      <xdr:spPr>
        <a:xfrm flipV="1">
          <a:off x="655320" y="800100"/>
          <a:ext cx="24886920" cy="38100"/>
        </a:xfrm>
        <a:prstGeom prst="line">
          <a:avLst/>
        </a:prstGeom>
        <a:ln w="19050">
          <a:solidFill>
            <a:srgbClr val="86C679"/>
          </a:solidFill>
        </a:ln>
      </xdr:spPr>
      <xdr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</xdr:col>
      <xdr:colOff>0</xdr:colOff>
      <xdr:row>28</xdr:row>
      <xdr:rowOff>0</xdr:rowOff>
    </xdr:from>
    <xdr:to>
      <xdr:col>19</xdr:col>
      <xdr:colOff>5257800</xdr:colOff>
      <xdr:row>28</xdr:row>
      <xdr:rowOff>38100</xdr:rowOff>
    </xdr:to>
    <xdr:cxnSp macro="">
      <xdr:nvCxnSpPr>
        <xdr:cNvPr id="5" name="Straight Connector 4">
          <a:extLst>
            <a:ext uri="{FF2B5EF4-FFF2-40B4-BE49-F238E27FC236}">
              <a16:creationId xmlns:a16="http://schemas.microsoft.com/office/drawing/2014/main" id="{51EADCD5-E3F3-4610-8538-7D735673B3AE}"/>
            </a:ext>
          </a:extLst>
        </xdr:cNvPr>
        <xdr:cNvCxnSpPr/>
      </xdr:nvCxnSpPr>
      <xdr:spPr>
        <a:xfrm flipV="1">
          <a:off x="609600" y="7551420"/>
          <a:ext cx="24886920" cy="38100"/>
        </a:xfrm>
        <a:prstGeom prst="line">
          <a:avLst/>
        </a:prstGeom>
        <a:ln w="19050">
          <a:solidFill>
            <a:srgbClr val="86C679"/>
          </a:solidFill>
        </a:ln>
      </xdr:spPr>
      <xdr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xdr:style>
    </xdr:cxnSp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7B505FF9-A597-4CCD-8819-1E6DB8D800CE}" name="Table171013161922" displayName="Table171013161922" ref="B9:J27" totalsRowShown="0" headerRowDxfId="25" dataDxfId="23" headerRowBorderDxfId="24">
  <autoFilter ref="B9:J27" xr:uid="{7B505FF9-A597-4CCD-8819-1E6DB8D800CE}"/>
  <tableColumns count="9">
    <tableColumn id="1" xr3:uid="{48DCD273-83B9-488D-99CB-34BD5002521F}" name="Name " dataDxfId="22"/>
    <tableColumn id="10" xr3:uid="{F211F072-82C5-4E4C-A0A3-4D986A446298}" name="Contact Frequency" dataDxfId="21"/>
    <tableColumn id="2" xr3:uid="{114862D5-8F32-405A-B847-CA722560EEC1}" name="Benefit" dataDxfId="20"/>
    <tableColumn id="5" xr3:uid="{709B0F54-0750-4000-88DF-4A40CCE78E91}" name="Preferred Method" dataDxfId="19"/>
    <tableColumn id="4" xr3:uid="{E3FCD822-562C-4E88-8C99-E9270B8A39C8}" name="Risk Focused" dataDxfId="18"/>
    <tableColumn id="7" xr3:uid="{E92C02C7-72EB-4C23-9AC2-42BEA6B53EBD}" name="Jan" dataDxfId="17"/>
    <tableColumn id="8" xr3:uid="{E6883820-908C-40CE-822A-4836D4ABBAB3}" name="Feb" dataDxfId="16"/>
    <tableColumn id="9" xr3:uid="{F882670B-FD31-4606-972B-568CCEAF8ABC}" name="March" dataDxfId="15"/>
    <tableColumn id="11" xr3:uid="{B415FA7B-0611-4BF9-A09B-F089960B940D}" name="April" dataDxfId="14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314A1968-3CF7-4586-B5B2-0C2786761D52}" name="Table6" displayName="Table6" ref="K9:T27" totalsRowShown="0" headerRowDxfId="13" dataDxfId="11" headerRowBorderDxfId="12">
  <autoFilter ref="K9:T27" xr:uid="{314A1968-3CF7-4586-B5B2-0C2786761D52}"/>
  <tableColumns count="10">
    <tableColumn id="1" xr3:uid="{60FBEF33-0F3E-406C-A646-12828FBE1AE8}" name="May" dataDxfId="10"/>
    <tableColumn id="2" xr3:uid="{97352410-CC43-4488-8349-885195B91F08}" name="June" dataDxfId="9"/>
    <tableColumn id="3" xr3:uid="{A8CFF62F-6F2A-4404-926A-AD79BE698EDF}" name="July" dataDxfId="8"/>
    <tableColumn id="4" xr3:uid="{5DA6C45B-9EA8-423C-A8CA-979D6006171D}" name="Aug" dataDxfId="7"/>
    <tableColumn id="5" xr3:uid="{73A0E208-EDD7-410E-92A5-9C302FAB467F}" name="Sept" dataDxfId="6"/>
    <tableColumn id="6" xr3:uid="{A7205EB4-6C90-4F41-9D1C-D91FA057F1B8}" name="Oct" dataDxfId="5"/>
    <tableColumn id="7" xr3:uid="{DC3CFF29-56CB-436A-BECC-246E70FFFA9D}" name="Nov" dataDxfId="4"/>
    <tableColumn id="8" xr3:uid="{FED27DC9-6D49-42DD-89C1-F693277E1516}" name="Dec" dataDxfId="3"/>
    <tableColumn id="9" xr3:uid="{5532A429-9CF0-4631-AD79-D163BAB6F68F}" name="Referral" dataDxfId="2"/>
    <tableColumn id="10" xr3:uid="{AF1E15DB-273B-4434-8452-A222E4877921}" name="Details" dataDxfId="1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table" Target="../tables/table2.xml"/><Relationship Id="rId2" Type="http://schemas.openxmlformats.org/officeDocument/2006/relationships/table" Target="../tables/table1.xml"/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F2A775-5E10-42E0-9850-9B127B7BA9C8}">
  <dimension ref="A1:Z32"/>
  <sheetViews>
    <sheetView showGridLines="0" tabSelected="1" workbookViewId="0">
      <selection activeCell="F13" sqref="F13"/>
    </sheetView>
  </sheetViews>
  <sheetFormatPr defaultRowHeight="14.5" x14ac:dyDescent="0.35"/>
  <cols>
    <col min="1" max="1" width="5.54296875" customWidth="1"/>
    <col min="2" max="2" width="40.7265625" customWidth="1"/>
    <col min="3" max="3" width="30" customWidth="1"/>
    <col min="4" max="4" width="12.54296875" customWidth="1"/>
    <col min="5" max="5" width="27.81640625" customWidth="1"/>
    <col min="6" max="6" width="22" customWidth="1"/>
    <col min="7" max="19" width="11.7265625" customWidth="1"/>
    <col min="20" max="20" width="77.1796875" customWidth="1"/>
    <col min="21" max="21" width="11" hidden="1" customWidth="1"/>
    <col min="22" max="22" width="11" style="1" hidden="1" customWidth="1"/>
    <col min="23" max="24" width="12" style="1" hidden="1" customWidth="1"/>
    <col min="25" max="26" width="12" hidden="1" customWidth="1"/>
    <col min="27" max="28" width="0" hidden="1" customWidth="1"/>
  </cols>
  <sheetData>
    <row r="1" spans="1:25" ht="8.5" customHeight="1" x14ac:dyDescent="0.35"/>
    <row r="2" spans="1:25" ht="7.9" customHeight="1" x14ac:dyDescent="0.35">
      <c r="V2"/>
      <c r="W2"/>
      <c r="X2"/>
    </row>
    <row r="3" spans="1:25" ht="19.149999999999999" customHeight="1" x14ac:dyDescent="0.55000000000000004">
      <c r="B3" s="24" t="s">
        <v>38</v>
      </c>
      <c r="V3"/>
      <c r="W3"/>
      <c r="X3"/>
    </row>
    <row r="4" spans="1:25" ht="20.5" customHeight="1" x14ac:dyDescent="0.55000000000000004">
      <c r="B4" s="25" t="s">
        <v>37</v>
      </c>
      <c r="V4"/>
      <c r="W4"/>
      <c r="X4"/>
    </row>
    <row r="5" spans="1:25" ht="22.9" customHeight="1" x14ac:dyDescent="0.55000000000000004">
      <c r="B5" s="23"/>
    </row>
    <row r="6" spans="1:25" s="5" customFormat="1" ht="43.9" customHeight="1" x14ac:dyDescent="0.8">
      <c r="A6" s="22"/>
      <c r="B6" s="27" t="s">
        <v>35</v>
      </c>
      <c r="C6" s="22"/>
      <c r="D6" s="17"/>
      <c r="E6" s="21"/>
      <c r="F6" s="17"/>
      <c r="G6" s="9"/>
      <c r="H6" s="9"/>
      <c r="I6" s="9"/>
      <c r="J6" s="9"/>
      <c r="K6" s="9"/>
      <c r="L6" s="9"/>
      <c r="M6" s="9"/>
      <c r="N6" s="9"/>
      <c r="O6" s="9"/>
      <c r="P6" s="9"/>
      <c r="Q6" s="9"/>
      <c r="R6" s="9"/>
      <c r="S6" s="9"/>
      <c r="T6" s="9"/>
      <c r="U6" s="3"/>
      <c r="V6" s="4"/>
      <c r="W6" s="4"/>
      <c r="X6" s="4"/>
      <c r="Y6" s="2"/>
    </row>
    <row r="7" spans="1:25" s="5" customFormat="1" ht="33" customHeight="1" x14ac:dyDescent="0.8">
      <c r="A7" s="22"/>
      <c r="B7" s="28" t="s">
        <v>36</v>
      </c>
      <c r="C7" s="22"/>
      <c r="D7" s="17"/>
      <c r="E7" s="26"/>
      <c r="F7" s="17"/>
      <c r="G7" s="9"/>
      <c r="H7" s="9"/>
      <c r="I7" s="9"/>
      <c r="J7" s="9"/>
      <c r="K7" s="9"/>
      <c r="L7" s="9"/>
      <c r="M7" s="9"/>
      <c r="N7" s="9"/>
      <c r="O7" s="9"/>
      <c r="P7" s="9"/>
      <c r="Q7" s="9"/>
      <c r="R7" s="9"/>
      <c r="S7" s="9"/>
      <c r="T7" s="9"/>
      <c r="U7" s="2"/>
      <c r="V7" s="4"/>
      <c r="W7" s="4"/>
      <c r="X7" s="4"/>
      <c r="Y7" s="2"/>
    </row>
    <row r="8" spans="1:25" ht="20.5" customHeight="1" x14ac:dyDescent="0.35"/>
    <row r="9" spans="1:25" s="5" customFormat="1" ht="26.5" customHeight="1" x14ac:dyDescent="0.45">
      <c r="B9" s="19" t="s">
        <v>0</v>
      </c>
      <c r="C9" s="18" t="s">
        <v>1</v>
      </c>
      <c r="D9" s="18" t="s">
        <v>2</v>
      </c>
      <c r="E9" s="18" t="s">
        <v>3</v>
      </c>
      <c r="F9" s="18" t="s">
        <v>4</v>
      </c>
      <c r="G9" s="18" t="s">
        <v>5</v>
      </c>
      <c r="H9" s="18" t="s">
        <v>6</v>
      </c>
      <c r="I9" s="18" t="s">
        <v>7</v>
      </c>
      <c r="J9" s="18" t="s">
        <v>8</v>
      </c>
      <c r="K9" s="18" t="s">
        <v>9</v>
      </c>
      <c r="L9" s="18" t="s">
        <v>10</v>
      </c>
      <c r="M9" s="18" t="s">
        <v>11</v>
      </c>
      <c r="N9" s="18" t="s">
        <v>12</v>
      </c>
      <c r="O9" s="18" t="s">
        <v>13</v>
      </c>
      <c r="P9" s="18" t="s">
        <v>14</v>
      </c>
      <c r="Q9" s="18" t="s">
        <v>15</v>
      </c>
      <c r="R9" s="18" t="s">
        <v>16</v>
      </c>
      <c r="S9" s="20" t="s">
        <v>17</v>
      </c>
      <c r="T9" s="20" t="s">
        <v>18</v>
      </c>
      <c r="V9" s="6"/>
      <c r="W9" s="6"/>
      <c r="X9" s="6"/>
    </row>
    <row r="10" spans="1:25" s="7" customFormat="1" ht="20.5" x14ac:dyDescent="0.55000000000000004">
      <c r="B10" s="10"/>
      <c r="C10" s="10"/>
      <c r="D10" s="10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10"/>
      <c r="Q10" s="10"/>
      <c r="R10" s="10"/>
      <c r="S10" s="16"/>
      <c r="T10" s="16"/>
      <c r="V10" s="8" t="s">
        <v>19</v>
      </c>
      <c r="W10" s="8"/>
      <c r="X10" s="8"/>
    </row>
    <row r="11" spans="1:25" s="7" customFormat="1" ht="20.5" x14ac:dyDescent="0.55000000000000004">
      <c r="B11" s="11" t="s">
        <v>19</v>
      </c>
      <c r="C11" s="12"/>
      <c r="D11" s="12"/>
      <c r="E11" s="12"/>
      <c r="F11" s="12"/>
      <c r="G11" s="12"/>
      <c r="H11" s="12"/>
      <c r="I11" s="12"/>
      <c r="J11" s="12"/>
      <c r="K11" s="12"/>
      <c r="L11" s="12"/>
      <c r="M11" s="12"/>
      <c r="N11" s="12"/>
      <c r="O11" s="12"/>
      <c r="P11" s="12"/>
      <c r="Q11" s="12"/>
      <c r="R11" s="12"/>
      <c r="S11" s="12"/>
      <c r="T11" s="13"/>
      <c r="V11" s="8"/>
      <c r="W11" s="8"/>
      <c r="X11" s="8"/>
    </row>
    <row r="12" spans="1:25" s="7" customFormat="1" ht="20.5" x14ac:dyDescent="0.55000000000000004">
      <c r="B12" s="11"/>
      <c r="C12" s="11"/>
      <c r="D12" s="11"/>
      <c r="E12" s="11"/>
      <c r="F12" s="11"/>
      <c r="G12" s="11"/>
      <c r="H12" s="11"/>
      <c r="I12" s="11"/>
      <c r="J12" s="11"/>
      <c r="K12" s="11"/>
      <c r="L12" s="11"/>
      <c r="M12" s="11"/>
      <c r="N12" s="11"/>
      <c r="O12" s="11"/>
      <c r="P12" s="11"/>
      <c r="Q12" s="11"/>
      <c r="R12" s="11"/>
      <c r="S12" s="13"/>
      <c r="T12" s="13"/>
      <c r="V12" s="8"/>
      <c r="W12" s="8"/>
      <c r="X12" s="8"/>
    </row>
    <row r="13" spans="1:25" s="7" customFormat="1" ht="20.5" x14ac:dyDescent="0.55000000000000004">
      <c r="B13" s="11"/>
      <c r="C13" s="11"/>
      <c r="D13" s="11"/>
      <c r="E13" s="11"/>
      <c r="F13" s="11"/>
      <c r="G13" s="11"/>
      <c r="H13" s="11"/>
      <c r="I13" s="11"/>
      <c r="J13" s="11"/>
      <c r="K13" s="11"/>
      <c r="L13" s="11"/>
      <c r="M13" s="11"/>
      <c r="N13" s="11"/>
      <c r="O13" s="11"/>
      <c r="P13" s="11"/>
      <c r="Q13" s="11"/>
      <c r="R13" s="11"/>
      <c r="S13" s="11"/>
      <c r="T13" s="13"/>
      <c r="V13" s="8" t="s">
        <v>20</v>
      </c>
      <c r="W13" s="8"/>
      <c r="X13" s="8" t="s">
        <v>21</v>
      </c>
    </row>
    <row r="14" spans="1:25" s="7" customFormat="1" ht="20.5" x14ac:dyDescent="0.55000000000000004">
      <c r="B14" s="11"/>
      <c r="C14" s="11"/>
      <c r="D14" s="11"/>
      <c r="E14" s="11"/>
      <c r="F14" s="11"/>
      <c r="G14" s="11"/>
      <c r="H14" s="11"/>
      <c r="I14" s="11"/>
      <c r="J14" s="11"/>
      <c r="K14" s="11"/>
      <c r="L14" s="11"/>
      <c r="M14" s="11"/>
      <c r="N14" s="11"/>
      <c r="O14" s="11"/>
      <c r="P14" s="11"/>
      <c r="Q14" s="11"/>
      <c r="R14" s="11"/>
      <c r="S14" s="13"/>
      <c r="T14" s="13"/>
      <c r="V14" s="8" t="s">
        <v>22</v>
      </c>
      <c r="W14" s="8"/>
      <c r="X14" s="8" t="s">
        <v>23</v>
      </c>
    </row>
    <row r="15" spans="1:25" s="7" customFormat="1" ht="20.5" x14ac:dyDescent="0.55000000000000004">
      <c r="B15" s="11"/>
      <c r="C15" s="11"/>
      <c r="D15" s="11"/>
      <c r="E15" s="11"/>
      <c r="F15" s="11"/>
      <c r="G15" s="11"/>
      <c r="H15" s="11"/>
      <c r="I15" s="11"/>
      <c r="J15" s="11"/>
      <c r="K15" s="11"/>
      <c r="L15" s="11"/>
      <c r="M15" s="11"/>
      <c r="N15" s="11"/>
      <c r="O15" s="11"/>
      <c r="P15" s="11"/>
      <c r="Q15" s="11"/>
      <c r="R15" s="11"/>
      <c r="S15" s="11"/>
      <c r="T15" s="13"/>
      <c r="V15" s="8" t="s">
        <v>24</v>
      </c>
      <c r="W15" s="8"/>
      <c r="X15" s="8" t="s">
        <v>19</v>
      </c>
    </row>
    <row r="16" spans="1:25" s="7" customFormat="1" ht="20.5" x14ac:dyDescent="0.55000000000000004">
      <c r="B16" s="11"/>
      <c r="C16" s="11"/>
      <c r="D16" s="11"/>
      <c r="E16" s="11"/>
      <c r="F16" s="11"/>
      <c r="G16" s="11"/>
      <c r="H16" s="11"/>
      <c r="I16" s="11"/>
      <c r="J16" s="11"/>
      <c r="K16" s="11"/>
      <c r="L16" s="11"/>
      <c r="M16" s="11"/>
      <c r="N16" s="11"/>
      <c r="O16" s="11"/>
      <c r="P16" s="11"/>
      <c r="Q16" s="11"/>
      <c r="R16" s="11"/>
      <c r="S16" s="13"/>
      <c r="T16" s="13"/>
      <c r="V16" s="8" t="s">
        <v>25</v>
      </c>
      <c r="W16" s="8"/>
      <c r="X16" s="8"/>
    </row>
    <row r="17" spans="2:24" s="7" customFormat="1" ht="20.5" x14ac:dyDescent="0.55000000000000004">
      <c r="B17" s="11"/>
      <c r="C17" s="11"/>
      <c r="D17" s="11"/>
      <c r="E17" s="11"/>
      <c r="F17" s="11"/>
      <c r="G17" s="11"/>
      <c r="H17" s="11"/>
      <c r="I17" s="11"/>
      <c r="J17" s="11"/>
      <c r="K17" s="11"/>
      <c r="L17" s="11"/>
      <c r="M17" s="11"/>
      <c r="N17" s="11"/>
      <c r="O17" s="11"/>
      <c r="P17" s="11"/>
      <c r="Q17" s="11"/>
      <c r="R17" s="11"/>
      <c r="S17" s="11"/>
      <c r="T17" s="13"/>
      <c r="V17" s="8" t="s">
        <v>26</v>
      </c>
      <c r="W17" s="8"/>
      <c r="X17" s="8"/>
    </row>
    <row r="18" spans="2:24" s="7" customFormat="1" ht="20.5" x14ac:dyDescent="0.55000000000000004">
      <c r="B18" s="11"/>
      <c r="C18" s="11"/>
      <c r="D18" s="11"/>
      <c r="E18" s="11"/>
      <c r="F18" s="11"/>
      <c r="G18" s="11"/>
      <c r="H18" s="11"/>
      <c r="I18" s="11"/>
      <c r="J18" s="11"/>
      <c r="K18" s="11"/>
      <c r="L18" s="11"/>
      <c r="M18" s="11"/>
      <c r="N18" s="11"/>
      <c r="O18" s="11"/>
      <c r="P18" s="11"/>
      <c r="Q18" s="11"/>
      <c r="R18" s="11"/>
      <c r="S18" s="13"/>
      <c r="T18" s="13"/>
      <c r="V18" s="8"/>
      <c r="W18" s="8"/>
      <c r="X18" s="8"/>
    </row>
    <row r="19" spans="2:24" s="7" customFormat="1" ht="20.5" x14ac:dyDescent="0.55000000000000004">
      <c r="B19" s="11"/>
      <c r="C19" s="11"/>
      <c r="D19" s="11"/>
      <c r="E19" s="11"/>
      <c r="F19" s="11"/>
      <c r="G19" s="11"/>
      <c r="H19" s="11"/>
      <c r="I19" s="11"/>
      <c r="J19" s="11"/>
      <c r="K19" s="11"/>
      <c r="L19" s="11"/>
      <c r="M19" s="11"/>
      <c r="N19" s="11"/>
      <c r="O19" s="11"/>
      <c r="P19" s="11"/>
      <c r="Q19" s="11"/>
      <c r="R19" s="11"/>
      <c r="S19" s="11"/>
      <c r="T19" s="13"/>
      <c r="V19" s="8"/>
      <c r="W19" s="8" t="s">
        <v>27</v>
      </c>
      <c r="X19" s="8"/>
    </row>
    <row r="20" spans="2:24" s="7" customFormat="1" ht="20.5" x14ac:dyDescent="0.55000000000000004">
      <c r="B20" s="11"/>
      <c r="C20" s="11"/>
      <c r="D20" s="11"/>
      <c r="E20" s="11"/>
      <c r="F20" s="11"/>
      <c r="G20" s="11"/>
      <c r="H20" s="11"/>
      <c r="I20" s="11"/>
      <c r="J20" s="11"/>
      <c r="K20" s="11"/>
      <c r="L20" s="11"/>
      <c r="M20" s="11"/>
      <c r="N20" s="11"/>
      <c r="O20" s="11"/>
      <c r="P20" s="11"/>
      <c r="Q20" s="11"/>
      <c r="R20" s="11"/>
      <c r="S20" s="13"/>
      <c r="T20" s="13"/>
      <c r="V20" s="8"/>
      <c r="W20" s="8" t="s">
        <v>28</v>
      </c>
      <c r="X20" s="8"/>
    </row>
    <row r="21" spans="2:24" s="7" customFormat="1" ht="20.5" x14ac:dyDescent="0.55000000000000004">
      <c r="B21" s="11"/>
      <c r="C21" s="11"/>
      <c r="D21" s="11"/>
      <c r="E21" s="11"/>
      <c r="F21" s="11"/>
      <c r="G21" s="11"/>
      <c r="H21" s="11"/>
      <c r="I21" s="11"/>
      <c r="J21" s="11"/>
      <c r="K21" s="11"/>
      <c r="L21" s="11"/>
      <c r="M21" s="11"/>
      <c r="N21" s="11"/>
      <c r="O21" s="11"/>
      <c r="P21" s="11"/>
      <c r="Q21" s="11"/>
      <c r="R21" s="11"/>
      <c r="S21" s="11"/>
      <c r="T21" s="13"/>
      <c r="V21" s="8"/>
      <c r="W21" s="8" t="s">
        <v>29</v>
      </c>
      <c r="X21" s="8"/>
    </row>
    <row r="22" spans="2:24" s="7" customFormat="1" ht="20.5" x14ac:dyDescent="0.55000000000000004">
      <c r="B22" s="11"/>
      <c r="C22" s="11"/>
      <c r="D22" s="11"/>
      <c r="E22" s="11"/>
      <c r="F22" s="11"/>
      <c r="G22" s="11"/>
      <c r="H22" s="11"/>
      <c r="I22" s="11"/>
      <c r="J22" s="11"/>
      <c r="K22" s="11"/>
      <c r="L22" s="11"/>
      <c r="M22" s="11"/>
      <c r="N22" s="11"/>
      <c r="O22" s="11"/>
      <c r="P22" s="11"/>
      <c r="Q22" s="11"/>
      <c r="R22" s="11"/>
      <c r="S22" s="13"/>
      <c r="T22" s="13"/>
      <c r="V22" s="8"/>
      <c r="W22" s="8" t="s">
        <v>30</v>
      </c>
      <c r="X22" s="8"/>
    </row>
    <row r="23" spans="2:24" s="7" customFormat="1" ht="20.5" x14ac:dyDescent="0.55000000000000004">
      <c r="B23" s="11"/>
      <c r="C23" s="11"/>
      <c r="D23" s="11"/>
      <c r="E23" s="11"/>
      <c r="F23" s="11"/>
      <c r="G23" s="11"/>
      <c r="H23" s="11"/>
      <c r="I23" s="11"/>
      <c r="J23" s="11"/>
      <c r="K23" s="11"/>
      <c r="L23" s="11"/>
      <c r="M23" s="11"/>
      <c r="N23" s="11"/>
      <c r="O23" s="11"/>
      <c r="P23" s="11"/>
      <c r="Q23" s="11"/>
      <c r="R23" s="11"/>
      <c r="S23" s="11"/>
      <c r="T23" s="13"/>
      <c r="V23" s="8"/>
      <c r="W23" s="8" t="s">
        <v>31</v>
      </c>
      <c r="X23" s="8"/>
    </row>
    <row r="24" spans="2:24" s="7" customFormat="1" ht="20.5" x14ac:dyDescent="0.55000000000000004">
      <c r="B24" s="11"/>
      <c r="C24" s="11"/>
      <c r="D24" s="11"/>
      <c r="E24" s="11"/>
      <c r="F24" s="11"/>
      <c r="G24" s="11"/>
      <c r="H24" s="11"/>
      <c r="I24" s="11"/>
      <c r="J24" s="11"/>
      <c r="K24" s="11"/>
      <c r="L24" s="11"/>
      <c r="M24" s="11"/>
      <c r="N24" s="11"/>
      <c r="O24" s="11"/>
      <c r="P24" s="11"/>
      <c r="Q24" s="11"/>
      <c r="R24" s="11"/>
      <c r="S24" s="13"/>
      <c r="T24" s="13"/>
      <c r="V24" s="8" t="s">
        <v>32</v>
      </c>
      <c r="W24" s="8" t="s">
        <v>33</v>
      </c>
      <c r="X24" s="8"/>
    </row>
    <row r="25" spans="2:24" s="7" customFormat="1" ht="20.5" x14ac:dyDescent="0.55000000000000004">
      <c r="B25" s="11"/>
      <c r="C25" s="11"/>
      <c r="D25" s="11"/>
      <c r="E25" s="11"/>
      <c r="F25" s="11"/>
      <c r="G25" s="11"/>
      <c r="H25" s="11"/>
      <c r="I25" s="11"/>
      <c r="J25" s="11"/>
      <c r="K25" s="11"/>
      <c r="L25" s="11"/>
      <c r="M25" s="11"/>
      <c r="N25" s="11"/>
      <c r="O25" s="11"/>
      <c r="P25" s="11"/>
      <c r="Q25" s="11"/>
      <c r="R25" s="11"/>
      <c r="S25" s="11"/>
      <c r="T25" s="13"/>
      <c r="V25" s="8" t="s">
        <v>34</v>
      </c>
      <c r="W25" s="8" t="s">
        <v>34</v>
      </c>
      <c r="X25" s="8"/>
    </row>
    <row r="26" spans="2:24" s="7" customFormat="1" ht="20.5" x14ac:dyDescent="0.55000000000000004">
      <c r="B26" s="11"/>
      <c r="C26" s="11"/>
      <c r="D26" s="11"/>
      <c r="E26" s="11"/>
      <c r="F26" s="11"/>
      <c r="G26" s="11"/>
      <c r="H26" s="11"/>
      <c r="I26" s="11"/>
      <c r="J26" s="11"/>
      <c r="K26" s="11"/>
      <c r="L26" s="11"/>
      <c r="M26" s="11"/>
      <c r="N26" s="11"/>
      <c r="O26" s="11"/>
      <c r="P26" s="11"/>
      <c r="Q26" s="11"/>
      <c r="R26" s="11"/>
      <c r="S26" s="13"/>
      <c r="T26" s="13"/>
      <c r="V26" s="8"/>
      <c r="W26" s="8"/>
      <c r="X26" s="8"/>
    </row>
    <row r="27" spans="2:24" s="7" customFormat="1" ht="20.5" x14ac:dyDescent="0.55000000000000004">
      <c r="B27" s="14"/>
      <c r="C27" s="14"/>
      <c r="D27" s="14"/>
      <c r="E27" s="14"/>
      <c r="F27" s="14"/>
      <c r="G27" s="14"/>
      <c r="H27" s="14"/>
      <c r="I27" s="14"/>
      <c r="J27" s="14"/>
      <c r="K27" s="14"/>
      <c r="L27" s="14"/>
      <c r="M27" s="14"/>
      <c r="N27" s="14"/>
      <c r="O27" s="14"/>
      <c r="P27" s="14"/>
      <c r="Q27" s="14"/>
      <c r="R27" s="14"/>
      <c r="S27" s="14"/>
      <c r="T27" s="15"/>
      <c r="V27" s="8"/>
      <c r="W27" s="8"/>
      <c r="X27" s="8"/>
    </row>
    <row r="28" spans="2:24" ht="22.15" customHeight="1" x14ac:dyDescent="0.35"/>
    <row r="29" spans="2:24" ht="26.5" customHeight="1" x14ac:dyDescent="0.35"/>
    <row r="30" spans="2:24" ht="21" customHeight="1" x14ac:dyDescent="0.55000000000000004">
      <c r="B30" s="30" t="s">
        <v>39</v>
      </c>
      <c r="C30" s="30"/>
      <c r="D30" s="30"/>
      <c r="E30" s="30"/>
      <c r="F30" s="30"/>
      <c r="G30" s="30"/>
    </row>
    <row r="31" spans="2:24" ht="21" customHeight="1" x14ac:dyDescent="0.55000000000000004">
      <c r="B31" s="29" t="s">
        <v>40</v>
      </c>
      <c r="C31" s="29"/>
      <c r="D31" s="29"/>
      <c r="E31" s="29"/>
      <c r="F31" s="29"/>
      <c r="G31" s="29"/>
    </row>
    <row r="32" spans="2:24" ht="21" customHeight="1" x14ac:dyDescent="0.55000000000000004">
      <c r="B32" s="29" t="s">
        <v>41</v>
      </c>
      <c r="C32" s="29"/>
      <c r="D32" s="29"/>
      <c r="E32" s="29"/>
      <c r="F32" s="29"/>
      <c r="G32" s="29"/>
    </row>
  </sheetData>
  <protectedRanges>
    <protectedRange sqref="A10:XFD27" name="Range1"/>
  </protectedRanges>
  <mergeCells count="3">
    <mergeCell ref="B32:G32"/>
    <mergeCell ref="B30:G30"/>
    <mergeCell ref="B31:G31"/>
  </mergeCells>
  <conditionalFormatting sqref="C10:C27">
    <cfRule type="cellIs" dxfId="0" priority="1" operator="equal">
      <formula>0</formula>
    </cfRule>
  </conditionalFormatting>
  <dataValidations count="7">
    <dataValidation type="list" allowBlank="1" showInputMessage="1" showErrorMessage="1" sqref="E10:E27" xr:uid="{B1D94D21-9133-49D8-BD0B-672007724E46}">
      <formula1>$W$18:$W$23</formula1>
    </dataValidation>
    <dataValidation type="list" allowBlank="1" showInputMessage="1" showErrorMessage="1" promptTitle="Referral " prompt="Select, &quot;Yes&quot; or &quot;No&quot; to indicate a referral was made to other services or supports. " sqref="S10:S27" xr:uid="{BF140BE7-A098-43AC-9180-2D09AA4D8AD1}">
      <formula1>$W$24:$W$25</formula1>
    </dataValidation>
    <dataValidation allowBlank="1" showInputMessage="1" showErrorMessage="1" promptTitle="How to Enter Contacts" prompt="Enter date(s) contact was completed." sqref="G9:R27" xr:uid="{24032E0A-5FDB-43DA-A596-C569CA20B608}"/>
    <dataValidation type="list" allowBlank="1" showInputMessage="1" showErrorMessage="1" sqref="C10:C27" xr:uid="{B5DB8507-54D6-4C13-BEBA-6436594B84AB}">
      <formula1>$V$12:$V$17</formula1>
    </dataValidation>
    <dataValidation allowBlank="1" showInputMessage="1" showErrorMessage="1" promptTitle="Quarterly &amp; Risk DirectCM" prompt="These contacts need to be narrated in Oregon ACCESS (OA)" sqref="T10:T27" xr:uid="{DE1C8A6B-D135-4955-A1FB-81EF28BC7CC2}"/>
    <dataValidation type="list" allowBlank="1" showInputMessage="1" showErrorMessage="1" promptTitle="Update Risk Assessment " prompt="If Contact is risk focused update Risk Assessment &amp; narrate risk related contact in Oregon ACCESS (OA)" sqref="F10:F27" xr:uid="{8C18BD0D-0773-4865-A5D6-C876654D9044}">
      <formula1>$V$23:$V$25</formula1>
    </dataValidation>
    <dataValidation type="list" allowBlank="1" showInputMessage="1" showErrorMessage="1" sqref="D10:D27" xr:uid="{05F71A55-5C7F-4AC6-953D-BAC890052459}">
      <formula1>$X$12:$X$14</formula1>
    </dataValidation>
  </dataValidations>
  <pageMargins left="0.7" right="0.7" top="0.75" bottom="0.75" header="0.3" footer="0.3"/>
  <drawing r:id="rId1"/>
  <tableParts count="2">
    <tablePart r:id="rId2"/>
    <tablePart r:id="rId3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Guide_x0020_or_x0020_Manual xmlns="67fac20e-0c0c-494a-ad0a-44a92a6fe846">false</Guide_x0020_or_x0020_Manual>
    <PublishingExpirationDate xmlns="http://schemas.microsoft.com/sharepoint/v3" xsi:nil="true"/>
    <TranslationStateListUrl xmlns="http://schemas.microsoft.com/sharepoint/v3">
      <Url xsi:nil="true"/>
      <Description xsi:nil="true"/>
    </TranslationStateListUrl>
    <PublishingStartDate xmlns="http://schemas.microsoft.com/sharepoint/v3" xsi:nil="true"/>
    <Date xmlns="67fac20e-0c0c-494a-ad0a-44a92a6fe846" xsi:nil="true"/>
    <Program xmlns="67fac20e-0c0c-494a-ad0a-44a92a6fe846">
      <Value>OPI-M</Value>
    </Program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86A5E63F88964EB7B5D59A08F6C1B2" ma:contentTypeVersion="26" ma:contentTypeDescription="Create a new document." ma:contentTypeScope="" ma:versionID="841ebd0d42f8ba242d76385990d612e3">
  <xsd:schema xmlns:xsd="http://www.w3.org/2001/XMLSchema" xmlns:xs="http://www.w3.org/2001/XMLSchema" xmlns:p="http://schemas.microsoft.com/office/2006/metadata/properties" xmlns:ns1="http://schemas.microsoft.com/sharepoint/v3" xmlns:ns2="67fac20e-0c0c-494a-ad0a-44a92a6fe846" xmlns:ns3="49e1b1f5-4598-4f10-9cb7-32cc96214367" xmlns:ns4="http://schemas.microsoft.com/sharepoint/v4" targetNamespace="http://schemas.microsoft.com/office/2006/metadata/properties" ma:root="true" ma:fieldsID="f57a23fbed6434950a365292310fab1e" ns1:_="" ns2:_="" ns3:_="" ns4:_="">
    <xsd:import namespace="http://schemas.microsoft.com/sharepoint/v3"/>
    <xsd:import namespace="67fac20e-0c0c-494a-ad0a-44a92a6fe846"/>
    <xsd:import namespace="49e1b1f5-4598-4f10-9cb7-32cc96214367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Guide_x0020_or_x0020_Manual" minOccurs="0"/>
                <xsd:element ref="ns2:Date" minOccurs="0"/>
                <xsd:element ref="ns2:Program" minOccurs="0"/>
                <xsd:element ref="ns1:PublishingStartDate" minOccurs="0"/>
                <xsd:element ref="ns1:PublishingExpirationDate" minOccurs="0"/>
                <xsd:element ref="ns3:SharedWithUsers" minOccurs="0"/>
                <xsd:element ref="ns1:TranslationStateListUrl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6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 ma:readOnly="false">
      <xsd:simpleType>
        <xsd:restriction base="dms:Unknown"/>
      </xsd:simpleType>
    </xsd:element>
    <xsd:element name="PublishingExpirationDate" ma:index="7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 ma:readOnly="false">
      <xsd:simpleType>
        <xsd:restriction base="dms:Unknown"/>
      </xsd:simpleType>
    </xsd:element>
    <xsd:element name="TranslationStateListUrl" ma:index="13" nillable="true" ma:displayName="List Link" ma:hidden="true" ma:internalName="TranslationStateList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fac20e-0c0c-494a-ad0a-44a92a6fe846" elementFormDefault="qualified">
    <xsd:import namespace="http://schemas.microsoft.com/office/2006/documentManagement/types"/>
    <xsd:import namespace="http://schemas.microsoft.com/office/infopath/2007/PartnerControls"/>
    <xsd:element name="Guide_x0020_or_x0020_Manual" ma:index="2" nillable="true" ma:displayName="Guide or Manual" ma:default="0" ma:internalName="Guide_x0020_or_x0020_Manual">
      <xsd:simpleType>
        <xsd:restriction base="dms:Boolean"/>
      </xsd:simpleType>
    </xsd:element>
    <xsd:element name="Date" ma:index="3" nillable="true" ma:displayName="Date" ma:description="For Guides or Manuals only" ma:format="DateOnly" ma:internalName="Date">
      <xsd:simpleType>
        <xsd:restriction base="dms:DateTime"/>
      </xsd:simpleType>
    </xsd:element>
    <xsd:element name="Program" ma:index="4" nillable="true" ma:displayName="Topic" ma:internalName="Program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S"/>
                    <xsd:enumeration value="AFH"/>
                    <xsd:enumeration value="Assessments"/>
                    <xsd:enumeration value="AwC"/>
                    <xsd:enumeration value="BSS"/>
                    <xsd:enumeration value="CER"/>
                    <xsd:enumeration value="Complex"/>
                    <xsd:enumeration value="Crisis"/>
                    <xsd:enumeration value="Div/Trans"/>
                    <xsd:enumeration value="DocuSign"/>
                    <xsd:enumeration value="ECS"/>
                    <xsd:enumeration value="ERS"/>
                    <xsd:enumeration value="EWE"/>
                    <xsd:enumeration value="Exceptions"/>
                    <xsd:enumeration value="Facilities"/>
                    <xsd:enumeration value="GA"/>
                    <xsd:enumeration value="GrandPad"/>
                    <xsd:enumeration value="HCBS-IBL"/>
                    <xsd:enumeration value="HCW"/>
                    <xsd:enumeration value="HDM"/>
                    <xsd:enumeration value="Healthier Oregon"/>
                    <xsd:enumeration value="Hearings"/>
                    <xsd:enumeration value="Housing"/>
                    <xsd:enumeration value="In-home Support"/>
                    <xsd:enumeration value="IHCA"/>
                    <xsd:enumeration value="IHSS"/>
                    <xsd:enumeration value="ICP"/>
                    <xsd:enumeration value="K-Plan"/>
                    <xsd:enumeration value="LTCC-Nursing"/>
                    <xsd:enumeration value="MED"/>
                    <xsd:enumeration value="MISC"/>
                    <xsd:enumeration value="MM"/>
                    <xsd:enumeration value="MMIS"/>
                    <xsd:enumeration value="NF/PAS"/>
                    <xsd:enumeration value="OAA"/>
                    <xsd:enumeration value="OA CA/PS"/>
                    <xsd:enumeration value="OA Guides"/>
                    <xsd:enumeration value="ONE"/>
                    <xsd:enumeration value="OPI"/>
                    <xsd:enumeration value="OPI-M"/>
                    <xsd:enumeration value="Payments"/>
                    <xsd:enumeration value="PACE"/>
                    <xsd:enumeration value="PCC"/>
                    <xsd:enumeration value="PTC"/>
                    <xsd:enumeration value="RCF/ALF"/>
                    <xsd:enumeration value="Risk Assessment"/>
                    <xsd:enumeration value="Service Planning"/>
                    <xsd:enumeration value="Service Priority"/>
                    <xsd:enumeration value="SLP"/>
                    <xsd:enumeration value="SNC"/>
                    <xsd:enumeration value="Social Isolation"/>
                    <xsd:enumeration value="SP"/>
                    <xsd:enumeration value="SPPC"/>
                    <xsd:enumeration value="Training"/>
                    <xsd:enumeration value="Tribal Navigator"/>
                    <xsd:enumeration value="WCM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e1b1f5-4598-4f10-9cb7-32cc9621436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9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41AA08-BEE0-4502-B046-D450E12A53FF}">
  <ds:schemaRefs>
    <ds:schemaRef ds:uri="c2896e75-dbb0-4638-9362-152a9629d7d6"/>
    <ds:schemaRef ds:uri="2a7cf5f5-c88e-44ae-98ef-f22289e5a91c"/>
    <ds:schemaRef ds:uri="http://purl.org/dc/terms/"/>
    <ds:schemaRef ds:uri="http://www.w3.org/XML/1998/namespace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3BCE6655-27BF-4F40-B949-4591E7196A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54D469-3469-47CF-9467-63B6F60A6474}"/>
</file>

<file path=docMetadata/LabelInfo.xml><?xml version="1.0" encoding="utf-8"?>
<clbl:labelList xmlns:clbl="http://schemas.microsoft.com/office/2020/mipLabelMetadata">
  <clbl:label id="{ebdd6eeb-0dd0-4927-947e-a759f08fcf55}" enabled="1" method="Privileged" siteId="{658e63e8-8d39-499c-8f48-13adc9452f4c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Tracker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Management Services Tracker for OPI-M</dc:title>
  <dc:subject/>
  <dc:creator>ODHS</dc:creator>
  <cp:keywords>APD-TUFSS</cp:keywords>
  <dc:description/>
  <cp:lastModifiedBy>Newton Suzanne H</cp:lastModifiedBy>
  <cp:revision/>
  <dcterms:created xsi:type="dcterms:W3CDTF">2026-03-12T20:10:16Z</dcterms:created>
  <dcterms:modified xsi:type="dcterms:W3CDTF">2026-07-07T21:06:45Z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0x0101003F86A5E63F88964EB7B5D59A08F6C1B2</vt:lpwstr>
  </property>
</Properties>
</file>