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68"/>
  </p:notesMasterIdLst>
  <p:sldIdLst>
    <p:sldId id="323" r:id="rId6"/>
    <p:sldId id="257" r:id="rId7"/>
    <p:sldId id="285" r:id="rId8"/>
    <p:sldId id="277" r:id="rId9"/>
    <p:sldId id="333" r:id="rId10"/>
    <p:sldId id="303" r:id="rId11"/>
    <p:sldId id="343" r:id="rId12"/>
    <p:sldId id="308" r:id="rId13"/>
    <p:sldId id="290" r:id="rId14"/>
    <p:sldId id="292" r:id="rId15"/>
    <p:sldId id="297" r:id="rId16"/>
    <p:sldId id="319" r:id="rId17"/>
    <p:sldId id="304" r:id="rId18"/>
    <p:sldId id="309" r:id="rId19"/>
    <p:sldId id="293" r:id="rId20"/>
    <p:sldId id="305" r:id="rId21"/>
    <p:sldId id="294" r:id="rId22"/>
    <p:sldId id="340" r:id="rId23"/>
    <p:sldId id="316" r:id="rId24"/>
    <p:sldId id="338" r:id="rId25"/>
    <p:sldId id="339" r:id="rId26"/>
    <p:sldId id="310" r:id="rId27"/>
    <p:sldId id="295" r:id="rId28"/>
    <p:sldId id="344" r:id="rId29"/>
    <p:sldId id="324" r:id="rId30"/>
    <p:sldId id="346" r:id="rId31"/>
    <p:sldId id="299" r:id="rId32"/>
    <p:sldId id="347" r:id="rId33"/>
    <p:sldId id="331" r:id="rId34"/>
    <p:sldId id="312" r:id="rId35"/>
    <p:sldId id="296" r:id="rId36"/>
    <p:sldId id="298" r:id="rId37"/>
    <p:sldId id="300" r:id="rId38"/>
    <p:sldId id="317" r:id="rId39"/>
    <p:sldId id="301" r:id="rId40"/>
    <p:sldId id="329" r:id="rId41"/>
    <p:sldId id="330" r:id="rId42"/>
    <p:sldId id="345" r:id="rId43"/>
    <p:sldId id="348" r:id="rId44"/>
    <p:sldId id="336" r:id="rId45"/>
    <p:sldId id="350" r:id="rId46"/>
    <p:sldId id="335" r:id="rId47"/>
    <p:sldId id="351" r:id="rId48"/>
    <p:sldId id="349" r:id="rId49"/>
    <p:sldId id="352" r:id="rId50"/>
    <p:sldId id="328" r:id="rId51"/>
    <p:sldId id="332" r:id="rId52"/>
    <p:sldId id="320" r:id="rId53"/>
    <p:sldId id="321" r:id="rId54"/>
    <p:sldId id="325" r:id="rId55"/>
    <p:sldId id="341" r:id="rId56"/>
    <p:sldId id="342" r:id="rId57"/>
    <p:sldId id="311" r:id="rId58"/>
    <p:sldId id="302" r:id="rId59"/>
    <p:sldId id="318" r:id="rId60"/>
    <p:sldId id="326" r:id="rId61"/>
    <p:sldId id="334" r:id="rId62"/>
    <p:sldId id="313" r:id="rId63"/>
    <p:sldId id="337" r:id="rId64"/>
    <p:sldId id="327" r:id="rId65"/>
    <p:sldId id="306" r:id="rId66"/>
    <p:sldId id="31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E6313-1B6C-346D-74B3-54AFAD757229}" name="Capson Mckynna M" initials="CMM" userId="S::MCKYNNA.M.CAPSON@odhs.oregon.gov::b0514a18-2801-4bab-b396-1c9426d3ff53" providerId="AD"/>
  <p188:author id="{603CB124-35B2-71EC-34B4-DCA9BEE72F63}" name="Nicholson-Allen Joan K" initials="NAJK" userId="S::JOAN.K.NICHOLSON-ALLEN@odhs.oregon.gov::eb91a02b-21ff-4028-90d2-313b4536a626" providerId="AD"/>
  <p188:author id="{0685E731-DEEF-15D0-9478-6201599D857B}" name="Johnson Heidi M" initials="JHM" userId="S::HEIDI.M.JOHNSON@odhs.oregon.gov::d6e098e1-c3cb-46ce-abcb-30e2de24d815" providerId="AD"/>
  <p188:author id="{2748134F-E210-C5CF-A190-538038507FF8}" name="Coleman Krista" initials="CK" userId="S::Krista.Coleman@odhs.oregon.gov::3c4211f8-1037-4c0d-8063-35c344d9993b" providerId="AD"/>
  <p188:author id="{05DDDA7D-91F5-89B6-4132-F9E7F6FCE322}" name="Robins Ian" initials="RI" userId="S::Ian.Robins@odhs.oregon.gov::208840d2-e56d-45fc-878c-9ee9061d0a35" providerId="AD"/>
  <p188:author id="{BD0DED83-6BCD-2A2F-9623-936D9ED261D7}" name="Chaney Shannan" initials="CS" userId="S::SHANNAN.CHANEY@odhs.oregon.gov::85bd2964-5ba5-43b0-918e-84b6675cccb2" providerId="AD"/>
  <p188:author id="{2776F98D-0E35-37B9-3749-CD5B7E318C16}" name="Davis Robert D" initials="DRD" userId="S::ROBERT.D.DAVIS@odhs.oregon.gov::5b927781-d207-4597-9919-279f76dcec30" providerId="AD"/>
  <p188:author id="{C5F1ED95-80E6-0B63-6DE3-E7D47B7991BE}" name="Moon Juniper" initials="MJ" userId="S::Juniper.Moon@odhs.oregon.gov::e54b7d86-111b-4075-9f95-cf1186a6a527" providerId="AD"/>
  <p188:author id="{DFB2EDBC-98FF-BF3C-3D47-5BCD93264AA5}" name="Vidaurri Allison C" initials="VAC" userId="S::ALLISON.C.VIDAURRI@odhs.oregon.gov::b5a11cf1-e75c-4a21-9978-79d5ae2b7bf6" providerId="AD"/>
  <p188:author id="{95AD69C8-258E-6AE5-5D9C-03DE1758ABB1}" name="Sischo Ryanne W" initials="SRW" userId="S::RYANNE.W.THOMAS@odhs.oregon.gov::12361e03-f502-47cb-90e4-3b9b651f4b83" providerId="AD"/>
  <p188:author id="{023A5FCE-55D8-6BF3-61EF-4C14F5D17FA3}" name="Ayers Gwen G" initials="AGG" userId="S::GWEN.G.AYERS@odhs.oregon.gov::aa651d1b-b981-450e-8fc2-a1193a7c00a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BA8CF-8FAB-4050-A11E-C344BD11E975}" v="3" dt="2024-05-29T21:44:01.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2" autoAdjust="0"/>
    <p:restoredTop sz="96713" autoAdjust="0"/>
  </p:normalViewPr>
  <p:slideViewPr>
    <p:cSldViewPr snapToGrid="0">
      <p:cViewPr varScale="1">
        <p:scale>
          <a:sx n="125" d="100"/>
          <a:sy n="125" d="100"/>
        </p:scale>
        <p:origin x="125" y="7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75" Type="http://schemas.microsoft.com/office/2018/10/relationships/authors" Target="author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ers Gwen G" userId="aa651d1b-b981-450e-8fc2-a1193a7c00a3" providerId="ADAL" clId="{E82BA8CF-8FAB-4050-A11E-C344BD11E975}"/>
    <pc:docChg chg="custSel delSld modSld">
      <pc:chgData name="Ayers Gwen G" userId="aa651d1b-b981-450e-8fc2-a1193a7c00a3" providerId="ADAL" clId="{E82BA8CF-8FAB-4050-A11E-C344BD11E975}" dt="2024-05-29T21:44:19.239" v="204" actId="1076"/>
      <pc:docMkLst>
        <pc:docMk/>
      </pc:docMkLst>
      <pc:sldChg chg="modNotesTx">
        <pc:chgData name="Ayers Gwen G" userId="aa651d1b-b981-450e-8fc2-a1193a7c00a3" providerId="ADAL" clId="{E82BA8CF-8FAB-4050-A11E-C344BD11E975}" dt="2024-05-22T18:51:45.522" v="1" actId="20577"/>
        <pc:sldMkLst>
          <pc:docMk/>
          <pc:sldMk cId="471183145" sldId="257"/>
        </pc:sldMkLst>
      </pc:sldChg>
      <pc:sldChg chg="modNotesTx">
        <pc:chgData name="Ayers Gwen G" userId="aa651d1b-b981-450e-8fc2-a1193a7c00a3" providerId="ADAL" clId="{E82BA8CF-8FAB-4050-A11E-C344BD11E975}" dt="2024-05-22T18:51:51.465" v="3" actId="20577"/>
        <pc:sldMkLst>
          <pc:docMk/>
          <pc:sldMk cId="1134801438" sldId="277"/>
        </pc:sldMkLst>
      </pc:sldChg>
      <pc:sldChg chg="modNotesTx">
        <pc:chgData name="Ayers Gwen G" userId="aa651d1b-b981-450e-8fc2-a1193a7c00a3" providerId="ADAL" clId="{E82BA8CF-8FAB-4050-A11E-C344BD11E975}" dt="2024-05-22T18:51:48.608" v="2" actId="20577"/>
        <pc:sldMkLst>
          <pc:docMk/>
          <pc:sldMk cId="3697002615" sldId="285"/>
        </pc:sldMkLst>
      </pc:sldChg>
      <pc:sldChg chg="modNotesTx">
        <pc:chgData name="Ayers Gwen G" userId="aa651d1b-b981-450e-8fc2-a1193a7c00a3" providerId="ADAL" clId="{E82BA8CF-8FAB-4050-A11E-C344BD11E975}" dt="2024-05-22T18:56:03.679" v="9" actId="20577"/>
        <pc:sldMkLst>
          <pc:docMk/>
          <pc:sldMk cId="3067649834" sldId="290"/>
        </pc:sldMkLst>
      </pc:sldChg>
      <pc:sldChg chg="modNotesTx">
        <pc:chgData name="Ayers Gwen G" userId="aa651d1b-b981-450e-8fc2-a1193a7c00a3" providerId="ADAL" clId="{E82BA8CF-8FAB-4050-A11E-C344BD11E975}" dt="2024-05-22T18:56:07.728" v="10" actId="20577"/>
        <pc:sldMkLst>
          <pc:docMk/>
          <pc:sldMk cId="1305626359" sldId="292"/>
        </pc:sldMkLst>
      </pc:sldChg>
      <pc:sldChg chg="modNotesTx">
        <pc:chgData name="Ayers Gwen G" userId="aa651d1b-b981-450e-8fc2-a1193a7c00a3" providerId="ADAL" clId="{E82BA8CF-8FAB-4050-A11E-C344BD11E975}" dt="2024-05-22T18:56:25.070" v="15" actId="20577"/>
        <pc:sldMkLst>
          <pc:docMk/>
          <pc:sldMk cId="2727667767" sldId="293"/>
        </pc:sldMkLst>
      </pc:sldChg>
      <pc:sldChg chg="modNotesTx">
        <pc:chgData name="Ayers Gwen G" userId="aa651d1b-b981-450e-8fc2-a1193a7c00a3" providerId="ADAL" clId="{E82BA8CF-8FAB-4050-A11E-C344BD11E975}" dt="2024-05-22T18:56:34.683" v="17" actId="20577"/>
        <pc:sldMkLst>
          <pc:docMk/>
          <pc:sldMk cId="2466653057" sldId="294"/>
        </pc:sldMkLst>
      </pc:sldChg>
      <pc:sldChg chg="modNotesTx">
        <pc:chgData name="Ayers Gwen G" userId="aa651d1b-b981-450e-8fc2-a1193a7c00a3" providerId="ADAL" clId="{E82BA8CF-8FAB-4050-A11E-C344BD11E975}" dt="2024-05-22T18:56:58.024" v="24" actId="20577"/>
        <pc:sldMkLst>
          <pc:docMk/>
          <pc:sldMk cId="4271119978" sldId="295"/>
        </pc:sldMkLst>
      </pc:sldChg>
      <pc:sldChg chg="modNotesTx">
        <pc:chgData name="Ayers Gwen G" userId="aa651d1b-b981-450e-8fc2-a1193a7c00a3" providerId="ADAL" clId="{E82BA8CF-8FAB-4050-A11E-C344BD11E975}" dt="2024-05-22T18:57:34.708" v="33" actId="5793"/>
        <pc:sldMkLst>
          <pc:docMk/>
          <pc:sldMk cId="1742416113" sldId="296"/>
        </pc:sldMkLst>
      </pc:sldChg>
      <pc:sldChg chg="modNotesTx">
        <pc:chgData name="Ayers Gwen G" userId="aa651d1b-b981-450e-8fc2-a1193a7c00a3" providerId="ADAL" clId="{E82BA8CF-8FAB-4050-A11E-C344BD11E975}" dt="2024-05-22T18:56:12.216" v="11" actId="20577"/>
        <pc:sldMkLst>
          <pc:docMk/>
          <pc:sldMk cId="1640345317" sldId="297"/>
        </pc:sldMkLst>
      </pc:sldChg>
      <pc:sldChg chg="modNotesTx">
        <pc:chgData name="Ayers Gwen G" userId="aa651d1b-b981-450e-8fc2-a1193a7c00a3" providerId="ADAL" clId="{E82BA8CF-8FAB-4050-A11E-C344BD11E975}" dt="2024-05-22T18:57:39.074" v="34" actId="20577"/>
        <pc:sldMkLst>
          <pc:docMk/>
          <pc:sldMk cId="3607720206" sldId="298"/>
        </pc:sldMkLst>
      </pc:sldChg>
      <pc:sldChg chg="modNotesTx">
        <pc:chgData name="Ayers Gwen G" userId="aa651d1b-b981-450e-8fc2-a1193a7c00a3" providerId="ADAL" clId="{E82BA8CF-8FAB-4050-A11E-C344BD11E975}" dt="2024-05-22T18:57:18.720" v="28" actId="20577"/>
        <pc:sldMkLst>
          <pc:docMk/>
          <pc:sldMk cId="3762334742" sldId="299"/>
        </pc:sldMkLst>
      </pc:sldChg>
      <pc:sldChg chg="modNotesTx">
        <pc:chgData name="Ayers Gwen G" userId="aa651d1b-b981-450e-8fc2-a1193a7c00a3" providerId="ADAL" clId="{E82BA8CF-8FAB-4050-A11E-C344BD11E975}" dt="2024-05-22T18:57:43.554" v="35" actId="20577"/>
        <pc:sldMkLst>
          <pc:docMk/>
          <pc:sldMk cId="1478022332" sldId="300"/>
        </pc:sldMkLst>
      </pc:sldChg>
      <pc:sldChg chg="modNotesTx">
        <pc:chgData name="Ayers Gwen G" userId="aa651d1b-b981-450e-8fc2-a1193a7c00a3" providerId="ADAL" clId="{E82BA8CF-8FAB-4050-A11E-C344BD11E975}" dt="2024-05-22T18:57:49.542" v="37" actId="20577"/>
        <pc:sldMkLst>
          <pc:docMk/>
          <pc:sldMk cId="3211102675" sldId="301"/>
        </pc:sldMkLst>
      </pc:sldChg>
      <pc:sldChg chg="modNotesTx">
        <pc:chgData name="Ayers Gwen G" userId="aa651d1b-b981-450e-8fc2-a1193a7c00a3" providerId="ADAL" clId="{E82BA8CF-8FAB-4050-A11E-C344BD11E975}" dt="2024-05-22T18:59:35.347" v="64" actId="20577"/>
        <pc:sldMkLst>
          <pc:docMk/>
          <pc:sldMk cId="110571764" sldId="302"/>
        </pc:sldMkLst>
      </pc:sldChg>
      <pc:sldChg chg="modNotesTx">
        <pc:chgData name="Ayers Gwen G" userId="aa651d1b-b981-450e-8fc2-a1193a7c00a3" providerId="ADAL" clId="{E82BA8CF-8FAB-4050-A11E-C344BD11E975}" dt="2024-05-22T18:55:44.488" v="6" actId="20577"/>
        <pc:sldMkLst>
          <pc:docMk/>
          <pc:sldMk cId="2253355596" sldId="303"/>
        </pc:sldMkLst>
      </pc:sldChg>
      <pc:sldChg chg="modNotesTx">
        <pc:chgData name="Ayers Gwen G" userId="aa651d1b-b981-450e-8fc2-a1193a7c00a3" providerId="ADAL" clId="{E82BA8CF-8FAB-4050-A11E-C344BD11E975}" dt="2024-05-22T18:56:19.426" v="13" actId="20577"/>
        <pc:sldMkLst>
          <pc:docMk/>
          <pc:sldMk cId="3980287056" sldId="304"/>
        </pc:sldMkLst>
      </pc:sldChg>
      <pc:sldChg chg="modNotesTx">
        <pc:chgData name="Ayers Gwen G" userId="aa651d1b-b981-450e-8fc2-a1193a7c00a3" providerId="ADAL" clId="{E82BA8CF-8FAB-4050-A11E-C344BD11E975}" dt="2024-05-22T18:56:29.187" v="16" actId="20577"/>
        <pc:sldMkLst>
          <pc:docMk/>
          <pc:sldMk cId="3072888406" sldId="305"/>
        </pc:sldMkLst>
      </pc:sldChg>
      <pc:sldChg chg="modNotesTx">
        <pc:chgData name="Ayers Gwen G" userId="aa651d1b-b981-450e-8fc2-a1193a7c00a3" providerId="ADAL" clId="{E82BA8CF-8FAB-4050-A11E-C344BD11E975}" dt="2024-05-22T19:00:04.072" v="72" actId="20577"/>
        <pc:sldMkLst>
          <pc:docMk/>
          <pc:sldMk cId="900100066" sldId="306"/>
        </pc:sldMkLst>
      </pc:sldChg>
      <pc:sldChg chg="modNotesTx">
        <pc:chgData name="Ayers Gwen G" userId="aa651d1b-b981-450e-8fc2-a1193a7c00a3" providerId="ADAL" clId="{E82BA8CF-8FAB-4050-A11E-C344BD11E975}" dt="2024-05-22T18:55:55.637" v="8" actId="20577"/>
        <pc:sldMkLst>
          <pc:docMk/>
          <pc:sldMk cId="1861988641" sldId="308"/>
        </pc:sldMkLst>
      </pc:sldChg>
      <pc:sldChg chg="modNotesTx">
        <pc:chgData name="Ayers Gwen G" userId="aa651d1b-b981-450e-8fc2-a1193a7c00a3" providerId="ADAL" clId="{E82BA8CF-8FAB-4050-A11E-C344BD11E975}" dt="2024-05-22T18:56:22.341" v="14" actId="20577"/>
        <pc:sldMkLst>
          <pc:docMk/>
          <pc:sldMk cId="2310835725" sldId="309"/>
        </pc:sldMkLst>
      </pc:sldChg>
      <pc:sldChg chg="modNotesTx">
        <pc:chgData name="Ayers Gwen G" userId="aa651d1b-b981-450e-8fc2-a1193a7c00a3" providerId="ADAL" clId="{E82BA8CF-8FAB-4050-A11E-C344BD11E975}" dt="2024-05-22T18:56:55.465" v="23" actId="20577"/>
        <pc:sldMkLst>
          <pc:docMk/>
          <pc:sldMk cId="3907367587" sldId="310"/>
        </pc:sldMkLst>
      </pc:sldChg>
      <pc:sldChg chg="modNotesTx">
        <pc:chgData name="Ayers Gwen G" userId="aa651d1b-b981-450e-8fc2-a1193a7c00a3" providerId="ADAL" clId="{E82BA8CF-8FAB-4050-A11E-C344BD11E975}" dt="2024-05-22T18:59:30.426" v="63" actId="20577"/>
        <pc:sldMkLst>
          <pc:docMk/>
          <pc:sldMk cId="985577303" sldId="311"/>
        </pc:sldMkLst>
      </pc:sldChg>
      <pc:sldChg chg="modNotesTx">
        <pc:chgData name="Ayers Gwen G" userId="aa651d1b-b981-450e-8fc2-a1193a7c00a3" providerId="ADAL" clId="{E82BA8CF-8FAB-4050-A11E-C344BD11E975}" dt="2024-05-22T18:57:29.791" v="31" actId="20577"/>
        <pc:sldMkLst>
          <pc:docMk/>
          <pc:sldMk cId="2794802414" sldId="312"/>
        </pc:sldMkLst>
      </pc:sldChg>
      <pc:sldChg chg="modNotesTx">
        <pc:chgData name="Ayers Gwen G" userId="aa651d1b-b981-450e-8fc2-a1193a7c00a3" providerId="ADAL" clId="{E82BA8CF-8FAB-4050-A11E-C344BD11E975}" dt="2024-05-22T18:59:52.473" v="69" actId="20577"/>
        <pc:sldMkLst>
          <pc:docMk/>
          <pc:sldMk cId="4215423882" sldId="313"/>
        </pc:sldMkLst>
      </pc:sldChg>
      <pc:sldChg chg="addSp modSp mod modNotesTx">
        <pc:chgData name="Ayers Gwen G" userId="aa651d1b-b981-450e-8fc2-a1193a7c00a3" providerId="ADAL" clId="{E82BA8CF-8FAB-4050-A11E-C344BD11E975}" dt="2024-05-29T21:42:51.224" v="197" actId="14861"/>
        <pc:sldMkLst>
          <pc:docMk/>
          <pc:sldMk cId="2312850665" sldId="314"/>
        </pc:sldMkLst>
        <pc:spChg chg="add mod">
          <ac:chgData name="Ayers Gwen G" userId="aa651d1b-b981-450e-8fc2-a1193a7c00a3" providerId="ADAL" clId="{E82BA8CF-8FAB-4050-A11E-C344BD11E975}" dt="2024-05-29T21:42:51.224" v="197" actId="14861"/>
          <ac:spMkLst>
            <pc:docMk/>
            <pc:sldMk cId="2312850665" sldId="314"/>
            <ac:spMk id="3" creationId="{D451DFEE-D756-DB92-A65F-BC4EB51B2139}"/>
          </ac:spMkLst>
        </pc:spChg>
      </pc:sldChg>
      <pc:sldChg chg="del modNotesTx">
        <pc:chgData name="Ayers Gwen G" userId="aa651d1b-b981-450e-8fc2-a1193a7c00a3" providerId="ADAL" clId="{E82BA8CF-8FAB-4050-A11E-C344BD11E975}" dt="2024-05-22T21:53:14.508" v="78" actId="47"/>
        <pc:sldMkLst>
          <pc:docMk/>
          <pc:sldMk cId="1728419451" sldId="315"/>
        </pc:sldMkLst>
      </pc:sldChg>
      <pc:sldChg chg="modNotesTx">
        <pc:chgData name="Ayers Gwen G" userId="aa651d1b-b981-450e-8fc2-a1193a7c00a3" providerId="ADAL" clId="{E82BA8CF-8FAB-4050-A11E-C344BD11E975}" dt="2024-05-22T18:56:42.223" v="19" actId="20577"/>
        <pc:sldMkLst>
          <pc:docMk/>
          <pc:sldMk cId="1940969620" sldId="316"/>
        </pc:sldMkLst>
      </pc:sldChg>
      <pc:sldChg chg="modNotesTx">
        <pc:chgData name="Ayers Gwen G" userId="aa651d1b-b981-450e-8fc2-a1193a7c00a3" providerId="ADAL" clId="{E82BA8CF-8FAB-4050-A11E-C344BD11E975}" dt="2024-05-22T18:57:46.543" v="36" actId="20577"/>
        <pc:sldMkLst>
          <pc:docMk/>
          <pc:sldMk cId="250947289" sldId="317"/>
        </pc:sldMkLst>
      </pc:sldChg>
      <pc:sldChg chg="modNotesTx">
        <pc:chgData name="Ayers Gwen G" userId="aa651d1b-b981-450e-8fc2-a1193a7c00a3" providerId="ADAL" clId="{E82BA8CF-8FAB-4050-A11E-C344BD11E975}" dt="2024-05-22T18:59:38.212" v="65" actId="20577"/>
        <pc:sldMkLst>
          <pc:docMk/>
          <pc:sldMk cId="2348007165" sldId="318"/>
        </pc:sldMkLst>
      </pc:sldChg>
      <pc:sldChg chg="modNotesTx">
        <pc:chgData name="Ayers Gwen G" userId="aa651d1b-b981-450e-8fc2-a1193a7c00a3" providerId="ADAL" clId="{E82BA8CF-8FAB-4050-A11E-C344BD11E975}" dt="2024-05-22T18:56:15.735" v="12" actId="20577"/>
        <pc:sldMkLst>
          <pc:docMk/>
          <pc:sldMk cId="913627711" sldId="319"/>
        </pc:sldMkLst>
      </pc:sldChg>
      <pc:sldChg chg="modNotesTx">
        <pc:chgData name="Ayers Gwen G" userId="aa651d1b-b981-450e-8fc2-a1193a7c00a3" providerId="ADAL" clId="{E82BA8CF-8FAB-4050-A11E-C344BD11E975}" dt="2024-05-22T18:58:35.919" v="55" actId="20577"/>
        <pc:sldMkLst>
          <pc:docMk/>
          <pc:sldMk cId="1727775467" sldId="320"/>
        </pc:sldMkLst>
      </pc:sldChg>
      <pc:sldChg chg="modSp mod modNotesTx">
        <pc:chgData name="Ayers Gwen G" userId="aa651d1b-b981-450e-8fc2-a1193a7c00a3" providerId="ADAL" clId="{E82BA8CF-8FAB-4050-A11E-C344BD11E975}" dt="2024-05-22T18:59:02.488" v="59" actId="1076"/>
        <pc:sldMkLst>
          <pc:docMk/>
          <pc:sldMk cId="3954549429" sldId="321"/>
        </pc:sldMkLst>
        <pc:spChg chg="mod">
          <ac:chgData name="Ayers Gwen G" userId="aa651d1b-b981-450e-8fc2-a1193a7c00a3" providerId="ADAL" clId="{E82BA8CF-8FAB-4050-A11E-C344BD11E975}" dt="2024-05-22T18:59:02.488" v="59" actId="1076"/>
          <ac:spMkLst>
            <pc:docMk/>
            <pc:sldMk cId="3954549429" sldId="321"/>
            <ac:spMk id="2" creationId="{2C1AB477-0C9B-048B-90C8-FB72D9B86B0C}"/>
          </ac:spMkLst>
        </pc:spChg>
      </pc:sldChg>
      <pc:sldChg chg="modNotesTx">
        <pc:chgData name="Ayers Gwen G" userId="aa651d1b-b981-450e-8fc2-a1193a7c00a3" providerId="ADAL" clId="{E82BA8CF-8FAB-4050-A11E-C344BD11E975}" dt="2024-05-22T18:51:42.818" v="0" actId="20577"/>
        <pc:sldMkLst>
          <pc:docMk/>
          <pc:sldMk cId="2259711753" sldId="323"/>
        </pc:sldMkLst>
      </pc:sldChg>
      <pc:sldChg chg="modNotesTx">
        <pc:chgData name="Ayers Gwen G" userId="aa651d1b-b981-450e-8fc2-a1193a7c00a3" providerId="ADAL" clId="{E82BA8CF-8FAB-4050-A11E-C344BD11E975}" dt="2024-05-22T18:57:09.332" v="26" actId="20577"/>
        <pc:sldMkLst>
          <pc:docMk/>
          <pc:sldMk cId="87423843" sldId="324"/>
        </pc:sldMkLst>
      </pc:sldChg>
      <pc:sldChg chg="modNotesTx">
        <pc:chgData name="Ayers Gwen G" userId="aa651d1b-b981-450e-8fc2-a1193a7c00a3" providerId="ADAL" clId="{E82BA8CF-8FAB-4050-A11E-C344BD11E975}" dt="2024-05-22T18:59:18.467" v="60" actId="20577"/>
        <pc:sldMkLst>
          <pc:docMk/>
          <pc:sldMk cId="1316633029" sldId="325"/>
        </pc:sldMkLst>
      </pc:sldChg>
      <pc:sldChg chg="modNotesTx">
        <pc:chgData name="Ayers Gwen G" userId="aa651d1b-b981-450e-8fc2-a1193a7c00a3" providerId="ADAL" clId="{E82BA8CF-8FAB-4050-A11E-C344BD11E975}" dt="2024-05-22T18:59:40.467" v="66" actId="20577"/>
        <pc:sldMkLst>
          <pc:docMk/>
          <pc:sldMk cId="3265995166" sldId="326"/>
        </pc:sldMkLst>
      </pc:sldChg>
      <pc:sldChg chg="modNotesTx">
        <pc:chgData name="Ayers Gwen G" userId="aa651d1b-b981-450e-8fc2-a1193a7c00a3" providerId="ADAL" clId="{E82BA8CF-8FAB-4050-A11E-C344BD11E975}" dt="2024-05-22T19:00:01.351" v="71" actId="20577"/>
        <pc:sldMkLst>
          <pc:docMk/>
          <pc:sldMk cId="2781082445" sldId="327"/>
        </pc:sldMkLst>
      </pc:sldChg>
      <pc:sldChg chg="modNotesTx">
        <pc:chgData name="Ayers Gwen G" userId="aa651d1b-b981-450e-8fc2-a1193a7c00a3" providerId="ADAL" clId="{E82BA8CF-8FAB-4050-A11E-C344BD11E975}" dt="2024-05-22T18:58:29.374" v="53" actId="20577"/>
        <pc:sldMkLst>
          <pc:docMk/>
          <pc:sldMk cId="770766180" sldId="328"/>
        </pc:sldMkLst>
      </pc:sldChg>
      <pc:sldChg chg="modNotesTx">
        <pc:chgData name="Ayers Gwen G" userId="aa651d1b-b981-450e-8fc2-a1193a7c00a3" providerId="ADAL" clId="{E82BA8CF-8FAB-4050-A11E-C344BD11E975}" dt="2024-05-22T18:57:52.239" v="38" actId="20577"/>
        <pc:sldMkLst>
          <pc:docMk/>
          <pc:sldMk cId="1103518829" sldId="329"/>
        </pc:sldMkLst>
      </pc:sldChg>
      <pc:sldChg chg="modNotesTx">
        <pc:chgData name="Ayers Gwen G" userId="aa651d1b-b981-450e-8fc2-a1193a7c00a3" providerId="ADAL" clId="{E82BA8CF-8FAB-4050-A11E-C344BD11E975}" dt="2024-05-22T18:57:54.741" v="39" actId="20577"/>
        <pc:sldMkLst>
          <pc:docMk/>
          <pc:sldMk cId="853434724" sldId="330"/>
        </pc:sldMkLst>
      </pc:sldChg>
      <pc:sldChg chg="modNotesTx">
        <pc:chgData name="Ayers Gwen G" userId="aa651d1b-b981-450e-8fc2-a1193a7c00a3" providerId="ADAL" clId="{E82BA8CF-8FAB-4050-A11E-C344BD11E975}" dt="2024-05-22T18:57:26.136" v="30" actId="20577"/>
        <pc:sldMkLst>
          <pc:docMk/>
          <pc:sldMk cId="3974742854" sldId="331"/>
        </pc:sldMkLst>
      </pc:sldChg>
      <pc:sldChg chg="modNotesTx">
        <pc:chgData name="Ayers Gwen G" userId="aa651d1b-b981-450e-8fc2-a1193a7c00a3" providerId="ADAL" clId="{E82BA8CF-8FAB-4050-A11E-C344BD11E975}" dt="2024-05-22T18:58:32.779" v="54" actId="20577"/>
        <pc:sldMkLst>
          <pc:docMk/>
          <pc:sldMk cId="3499001437" sldId="332"/>
        </pc:sldMkLst>
      </pc:sldChg>
      <pc:sldChg chg="modNotesTx">
        <pc:chgData name="Ayers Gwen G" userId="aa651d1b-b981-450e-8fc2-a1193a7c00a3" providerId="ADAL" clId="{E82BA8CF-8FAB-4050-A11E-C344BD11E975}" dt="2024-05-22T18:53:13.947" v="4" actId="20577"/>
        <pc:sldMkLst>
          <pc:docMk/>
          <pc:sldMk cId="1386369278" sldId="333"/>
        </pc:sldMkLst>
      </pc:sldChg>
      <pc:sldChg chg="modNotesTx">
        <pc:chgData name="Ayers Gwen G" userId="aa651d1b-b981-450e-8fc2-a1193a7c00a3" providerId="ADAL" clId="{E82BA8CF-8FAB-4050-A11E-C344BD11E975}" dt="2024-05-22T18:59:47.816" v="68" actId="20577"/>
        <pc:sldMkLst>
          <pc:docMk/>
          <pc:sldMk cId="1785135139" sldId="334"/>
        </pc:sldMkLst>
      </pc:sldChg>
      <pc:sldChg chg="modNotesTx">
        <pc:chgData name="Ayers Gwen G" userId="aa651d1b-b981-450e-8fc2-a1193a7c00a3" providerId="ADAL" clId="{E82BA8CF-8FAB-4050-A11E-C344BD11E975}" dt="2024-05-22T18:58:10.420" v="49" actId="20577"/>
        <pc:sldMkLst>
          <pc:docMk/>
          <pc:sldMk cId="351255293" sldId="335"/>
        </pc:sldMkLst>
      </pc:sldChg>
      <pc:sldChg chg="modNotesTx">
        <pc:chgData name="Ayers Gwen G" userId="aa651d1b-b981-450e-8fc2-a1193a7c00a3" providerId="ADAL" clId="{E82BA8CF-8FAB-4050-A11E-C344BD11E975}" dt="2024-05-22T18:58:02.861" v="42" actId="20577"/>
        <pc:sldMkLst>
          <pc:docMk/>
          <pc:sldMk cId="1141921753" sldId="336"/>
        </pc:sldMkLst>
      </pc:sldChg>
      <pc:sldChg chg="modNotesTx">
        <pc:chgData name="Ayers Gwen G" userId="aa651d1b-b981-450e-8fc2-a1193a7c00a3" providerId="ADAL" clId="{E82BA8CF-8FAB-4050-A11E-C344BD11E975}" dt="2024-05-22T18:59:57.145" v="70" actId="20577"/>
        <pc:sldMkLst>
          <pc:docMk/>
          <pc:sldMk cId="262363748" sldId="337"/>
        </pc:sldMkLst>
      </pc:sldChg>
      <pc:sldChg chg="modNotesTx">
        <pc:chgData name="Ayers Gwen G" userId="aa651d1b-b981-450e-8fc2-a1193a7c00a3" providerId="ADAL" clId="{E82BA8CF-8FAB-4050-A11E-C344BD11E975}" dt="2024-05-22T18:56:47.417" v="21" actId="5793"/>
        <pc:sldMkLst>
          <pc:docMk/>
          <pc:sldMk cId="3144320591" sldId="338"/>
        </pc:sldMkLst>
      </pc:sldChg>
      <pc:sldChg chg="modNotesTx">
        <pc:chgData name="Ayers Gwen G" userId="aa651d1b-b981-450e-8fc2-a1193a7c00a3" providerId="ADAL" clId="{E82BA8CF-8FAB-4050-A11E-C344BD11E975}" dt="2024-05-22T18:56:51.470" v="22" actId="20577"/>
        <pc:sldMkLst>
          <pc:docMk/>
          <pc:sldMk cId="1011157728" sldId="339"/>
        </pc:sldMkLst>
      </pc:sldChg>
      <pc:sldChg chg="modNotesTx">
        <pc:chgData name="Ayers Gwen G" userId="aa651d1b-b981-450e-8fc2-a1193a7c00a3" providerId="ADAL" clId="{E82BA8CF-8FAB-4050-A11E-C344BD11E975}" dt="2024-05-22T18:56:38.439" v="18" actId="20577"/>
        <pc:sldMkLst>
          <pc:docMk/>
          <pc:sldMk cId="2150116359" sldId="340"/>
        </pc:sldMkLst>
      </pc:sldChg>
      <pc:sldChg chg="modNotesTx">
        <pc:chgData name="Ayers Gwen G" userId="aa651d1b-b981-450e-8fc2-a1193a7c00a3" providerId="ADAL" clId="{E82BA8CF-8FAB-4050-A11E-C344BD11E975}" dt="2024-05-22T18:59:21.929" v="61" actId="20577"/>
        <pc:sldMkLst>
          <pc:docMk/>
          <pc:sldMk cId="451571193" sldId="341"/>
        </pc:sldMkLst>
      </pc:sldChg>
      <pc:sldChg chg="modNotesTx">
        <pc:chgData name="Ayers Gwen G" userId="aa651d1b-b981-450e-8fc2-a1193a7c00a3" providerId="ADAL" clId="{E82BA8CF-8FAB-4050-A11E-C344BD11E975}" dt="2024-05-22T18:59:26.296" v="62" actId="20577"/>
        <pc:sldMkLst>
          <pc:docMk/>
          <pc:sldMk cId="2693414703" sldId="342"/>
        </pc:sldMkLst>
      </pc:sldChg>
      <pc:sldChg chg="modTransition modNotesTx">
        <pc:chgData name="Ayers Gwen G" userId="aa651d1b-b981-450e-8fc2-a1193a7c00a3" providerId="ADAL" clId="{E82BA8CF-8FAB-4050-A11E-C344BD11E975}" dt="2024-05-22T21:07:17.690" v="77"/>
        <pc:sldMkLst>
          <pc:docMk/>
          <pc:sldMk cId="3590144440" sldId="343"/>
        </pc:sldMkLst>
      </pc:sldChg>
      <pc:sldChg chg="modNotesTx">
        <pc:chgData name="Ayers Gwen G" userId="aa651d1b-b981-450e-8fc2-a1193a7c00a3" providerId="ADAL" clId="{E82BA8CF-8FAB-4050-A11E-C344BD11E975}" dt="2024-05-22T18:57:01.953" v="25" actId="20577"/>
        <pc:sldMkLst>
          <pc:docMk/>
          <pc:sldMk cId="2275897054" sldId="344"/>
        </pc:sldMkLst>
      </pc:sldChg>
      <pc:sldChg chg="modNotesTx">
        <pc:chgData name="Ayers Gwen G" userId="aa651d1b-b981-450e-8fc2-a1193a7c00a3" providerId="ADAL" clId="{E82BA8CF-8FAB-4050-A11E-C344BD11E975}" dt="2024-05-22T18:57:57.772" v="40" actId="20577"/>
        <pc:sldMkLst>
          <pc:docMk/>
          <pc:sldMk cId="2397296353" sldId="345"/>
        </pc:sldMkLst>
      </pc:sldChg>
      <pc:sldChg chg="modNotesTx">
        <pc:chgData name="Ayers Gwen G" userId="aa651d1b-b981-450e-8fc2-a1193a7c00a3" providerId="ADAL" clId="{E82BA8CF-8FAB-4050-A11E-C344BD11E975}" dt="2024-05-22T18:57:13.994" v="27" actId="20577"/>
        <pc:sldMkLst>
          <pc:docMk/>
          <pc:sldMk cId="2360653999" sldId="346"/>
        </pc:sldMkLst>
      </pc:sldChg>
      <pc:sldChg chg="modNotesTx">
        <pc:chgData name="Ayers Gwen G" userId="aa651d1b-b981-450e-8fc2-a1193a7c00a3" providerId="ADAL" clId="{E82BA8CF-8FAB-4050-A11E-C344BD11E975}" dt="2024-05-22T18:57:22.576" v="29" actId="20577"/>
        <pc:sldMkLst>
          <pc:docMk/>
          <pc:sldMk cId="2870139766" sldId="347"/>
        </pc:sldMkLst>
      </pc:sldChg>
      <pc:sldChg chg="modNotesTx">
        <pc:chgData name="Ayers Gwen G" userId="aa651d1b-b981-450e-8fc2-a1193a7c00a3" providerId="ADAL" clId="{E82BA8CF-8FAB-4050-A11E-C344BD11E975}" dt="2024-05-22T18:58:00.080" v="41" actId="20577"/>
        <pc:sldMkLst>
          <pc:docMk/>
          <pc:sldMk cId="1851335642" sldId="348"/>
        </pc:sldMkLst>
      </pc:sldChg>
      <pc:sldChg chg="addSp delSp modSp mod delAnim modAnim modNotesTx">
        <pc:chgData name="Ayers Gwen G" userId="aa651d1b-b981-450e-8fc2-a1193a7c00a3" providerId="ADAL" clId="{E82BA8CF-8FAB-4050-A11E-C344BD11E975}" dt="2024-05-29T21:44:19.239" v="204" actId="1076"/>
        <pc:sldMkLst>
          <pc:docMk/>
          <pc:sldMk cId="1556094191" sldId="349"/>
        </pc:sldMkLst>
        <pc:picChg chg="add mod">
          <ac:chgData name="Ayers Gwen G" userId="aa651d1b-b981-450e-8fc2-a1193a7c00a3" providerId="ADAL" clId="{E82BA8CF-8FAB-4050-A11E-C344BD11E975}" dt="2024-05-29T21:44:19.239" v="204" actId="1076"/>
          <ac:picMkLst>
            <pc:docMk/>
            <pc:sldMk cId="1556094191" sldId="349"/>
            <ac:picMk id="3" creationId="{9BC8DECF-6C47-F061-9DDD-A461D6CDFD12}"/>
          </ac:picMkLst>
        </pc:picChg>
        <pc:picChg chg="del">
          <ac:chgData name="Ayers Gwen G" userId="aa651d1b-b981-450e-8fc2-a1193a7c00a3" providerId="ADAL" clId="{E82BA8CF-8FAB-4050-A11E-C344BD11E975}" dt="2024-05-29T21:43:12.105" v="198" actId="478"/>
          <ac:picMkLst>
            <pc:docMk/>
            <pc:sldMk cId="1556094191" sldId="349"/>
            <ac:picMk id="4" creationId="{F40F0E8D-8123-7D82-CFB7-E95CE1F4200D}"/>
          </ac:picMkLst>
        </pc:picChg>
      </pc:sldChg>
      <pc:sldChg chg="modNotesTx">
        <pc:chgData name="Ayers Gwen G" userId="aa651d1b-b981-450e-8fc2-a1193a7c00a3" providerId="ADAL" clId="{E82BA8CF-8FAB-4050-A11E-C344BD11E975}" dt="2024-05-22T18:58:06.601" v="48" actId="20577"/>
        <pc:sldMkLst>
          <pc:docMk/>
          <pc:sldMk cId="2864393193" sldId="350"/>
        </pc:sldMkLst>
      </pc:sldChg>
      <pc:sldChg chg="modNotesTx">
        <pc:chgData name="Ayers Gwen G" userId="aa651d1b-b981-450e-8fc2-a1193a7c00a3" providerId="ADAL" clId="{E82BA8CF-8FAB-4050-A11E-C344BD11E975}" dt="2024-05-22T19:00:59.724" v="76" actId="20577"/>
        <pc:sldMkLst>
          <pc:docMk/>
          <pc:sldMk cId="2146950765" sldId="351"/>
        </pc:sldMkLst>
      </pc:sldChg>
      <pc:sldChg chg="modNotesTx">
        <pc:chgData name="Ayers Gwen G" userId="aa651d1b-b981-450e-8fc2-a1193a7c00a3" providerId="ADAL" clId="{E82BA8CF-8FAB-4050-A11E-C344BD11E975}" dt="2024-05-22T18:58:24.529" v="52" actId="20577"/>
        <pc:sldMkLst>
          <pc:docMk/>
          <pc:sldMk cId="4075962387" sldId="352"/>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zoomgov.com/j/16041174832"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zoomgov.com/j/1604117483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1E9F-42EC-478D-9016-512A2F9CEFD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08FC5A2-59D0-44A5-966F-782B80DBA113}">
      <dgm:prSet/>
      <dgm:spPr/>
      <dgm:t>
        <a:bodyPr/>
        <a:lstStyle/>
        <a:p>
          <a:r>
            <a:rPr lang="en-US" dirty="0"/>
            <a:t>July 22-July 26 – Monday through Friday, 7am-5pm</a:t>
          </a:r>
        </a:p>
      </dgm:t>
    </dgm:pt>
    <dgm:pt modelId="{EA3C4699-FA0D-40AE-A431-17A1C88AF40E}" type="parTrans" cxnId="{6120A825-5CD6-4B30-8A19-FBDBF9FB666D}">
      <dgm:prSet/>
      <dgm:spPr/>
      <dgm:t>
        <a:bodyPr/>
        <a:lstStyle/>
        <a:p>
          <a:endParaRPr lang="en-US"/>
        </a:p>
      </dgm:t>
    </dgm:pt>
    <dgm:pt modelId="{2B544A04-484D-4CC0-8C79-1B701988D412}" type="sibTrans" cxnId="{6120A825-5CD6-4B30-8A19-FBDBF9FB666D}">
      <dgm:prSet/>
      <dgm:spPr/>
      <dgm:t>
        <a:bodyPr/>
        <a:lstStyle/>
        <a:p>
          <a:endParaRPr lang="en-US"/>
        </a:p>
      </dgm:t>
    </dgm:pt>
    <dgm:pt modelId="{41ED22E1-A468-4391-AC57-75436AAB6223}">
      <dgm:prSet/>
      <dgm:spPr/>
      <dgm:t>
        <a:bodyPr/>
        <a:lstStyle/>
        <a:p>
          <a:r>
            <a:rPr lang="en-US" dirty="0"/>
            <a:t>July 29-Aug 16 – Mon, Wed, Fri 8am-12pm</a:t>
          </a:r>
        </a:p>
      </dgm:t>
    </dgm:pt>
    <dgm:pt modelId="{F5DE406E-49AE-453B-8FBF-669D04D71F2F}" type="parTrans" cxnId="{CCCF68B1-F43E-4D59-906C-DB6E3FB10B4D}">
      <dgm:prSet/>
      <dgm:spPr/>
      <dgm:t>
        <a:bodyPr/>
        <a:lstStyle/>
        <a:p>
          <a:endParaRPr lang="en-US"/>
        </a:p>
      </dgm:t>
    </dgm:pt>
    <dgm:pt modelId="{92B1E1CC-4B5A-4373-A4DE-4D0DA2579B87}" type="sibTrans" cxnId="{CCCF68B1-F43E-4D59-906C-DB6E3FB10B4D}">
      <dgm:prSet/>
      <dgm:spPr/>
      <dgm:t>
        <a:bodyPr/>
        <a:lstStyle/>
        <a:p>
          <a:endParaRPr lang="en-US"/>
        </a:p>
      </dgm:t>
    </dgm:pt>
    <dgm:pt modelId="{78DA4723-05D2-4F90-B729-683BE443E63F}">
      <dgm:prSet/>
      <dgm:spPr/>
      <dgm:t>
        <a:bodyPr/>
        <a:lstStyle/>
        <a:p>
          <a:r>
            <a:rPr lang="en-US" dirty="0"/>
            <a:t>July 29-Aug 16 – Tues, Thu 1pm-5pm</a:t>
          </a:r>
        </a:p>
      </dgm:t>
    </dgm:pt>
    <dgm:pt modelId="{5F2A3B21-E4A2-4817-B8EB-7D033F140682}" type="parTrans" cxnId="{5BF57439-0B6C-4AC1-8FB4-CA06FA720522}">
      <dgm:prSet/>
      <dgm:spPr/>
      <dgm:t>
        <a:bodyPr/>
        <a:lstStyle/>
        <a:p>
          <a:endParaRPr lang="en-US"/>
        </a:p>
      </dgm:t>
    </dgm:pt>
    <dgm:pt modelId="{8542C901-D52C-45E6-BF61-638582D85C38}" type="sibTrans" cxnId="{5BF57439-0B6C-4AC1-8FB4-CA06FA720522}">
      <dgm:prSet/>
      <dgm:spPr/>
      <dgm:t>
        <a:bodyPr/>
        <a:lstStyle/>
        <a:p>
          <a:endParaRPr lang="en-US"/>
        </a:p>
      </dgm:t>
    </dgm:pt>
    <dgm:pt modelId="{D4AEE4A4-2652-4B14-8B3C-FA4D28A48F3A}">
      <dgm:prSet custT="1"/>
      <dgm:spPr/>
      <dgm:t>
        <a:bodyPr/>
        <a:lstStyle/>
        <a:p>
          <a:r>
            <a:rPr lang="en-US" sz="2800" b="1" dirty="0">
              <a:solidFill>
                <a:schemeClr val="bg1"/>
              </a:solidFill>
              <a:hlinkClick xmlns:r="http://schemas.openxmlformats.org/officeDocument/2006/relationships" r:id="rId1" tooltip="https://www.zoomgov.com/j/16041174832">
                <a:extLst>
                  <a:ext uri="{A12FA001-AC4F-418D-AE19-62706E023703}">
                    <ahyp:hlinkClr xmlns:ahyp="http://schemas.microsoft.com/office/drawing/2018/hyperlinkcolor" val="tx"/>
                  </a:ext>
                </a:extLst>
              </a:hlinkClick>
            </a:rPr>
            <a:t>Link to Join Command Center</a:t>
          </a:r>
          <a:r>
            <a:rPr lang="en-US" sz="2800" b="1" dirty="0">
              <a:solidFill>
                <a:schemeClr val="bg1"/>
              </a:solidFill>
            </a:rPr>
            <a:t> </a:t>
          </a:r>
        </a:p>
      </dgm:t>
    </dgm:pt>
    <dgm:pt modelId="{9ECA400F-5CF7-451D-8378-AEFE799701C4}" type="parTrans" cxnId="{9891E7B5-2E0B-458E-AF98-D37088EAC9E1}">
      <dgm:prSet/>
      <dgm:spPr/>
      <dgm:t>
        <a:bodyPr/>
        <a:lstStyle/>
        <a:p>
          <a:endParaRPr lang="en-US"/>
        </a:p>
      </dgm:t>
    </dgm:pt>
    <dgm:pt modelId="{2338DABC-DFA9-45B5-B1F6-303690CA9F94}" type="sibTrans" cxnId="{9891E7B5-2E0B-458E-AF98-D37088EAC9E1}">
      <dgm:prSet/>
      <dgm:spPr/>
      <dgm:t>
        <a:bodyPr/>
        <a:lstStyle/>
        <a:p>
          <a:endParaRPr lang="en-US"/>
        </a:p>
      </dgm:t>
    </dgm:pt>
    <dgm:pt modelId="{0985F96E-6698-4E14-899C-B33A01A1589B}" type="pres">
      <dgm:prSet presAssocID="{C2451E9F-42EC-478D-9016-512A2F9CEFD3}" presName="outerComposite" presStyleCnt="0">
        <dgm:presLayoutVars>
          <dgm:chMax val="5"/>
          <dgm:dir/>
          <dgm:resizeHandles val="exact"/>
        </dgm:presLayoutVars>
      </dgm:prSet>
      <dgm:spPr/>
    </dgm:pt>
    <dgm:pt modelId="{F6137938-A0FF-43F5-8070-25239227174A}" type="pres">
      <dgm:prSet presAssocID="{C2451E9F-42EC-478D-9016-512A2F9CEFD3}" presName="dummyMaxCanvas" presStyleCnt="0">
        <dgm:presLayoutVars/>
      </dgm:prSet>
      <dgm:spPr/>
    </dgm:pt>
    <dgm:pt modelId="{BC8D6BB0-7115-440C-A7F6-44AD0BA4141D}" type="pres">
      <dgm:prSet presAssocID="{C2451E9F-42EC-478D-9016-512A2F9CEFD3}" presName="FourNodes_1" presStyleLbl="node1" presStyleIdx="0" presStyleCnt="4" custLinFactNeighborX="-3342">
        <dgm:presLayoutVars>
          <dgm:bulletEnabled val="1"/>
        </dgm:presLayoutVars>
      </dgm:prSet>
      <dgm:spPr/>
    </dgm:pt>
    <dgm:pt modelId="{23F79E91-20E1-454F-9F5C-5017AB465BF1}" type="pres">
      <dgm:prSet presAssocID="{C2451E9F-42EC-478D-9016-512A2F9CEFD3}" presName="FourNodes_2" presStyleLbl="node1" presStyleIdx="1" presStyleCnt="4">
        <dgm:presLayoutVars>
          <dgm:bulletEnabled val="1"/>
        </dgm:presLayoutVars>
      </dgm:prSet>
      <dgm:spPr/>
    </dgm:pt>
    <dgm:pt modelId="{8B861E27-813C-4527-958B-369181DC29B7}" type="pres">
      <dgm:prSet presAssocID="{C2451E9F-42EC-478D-9016-512A2F9CEFD3}" presName="FourNodes_3" presStyleLbl="node1" presStyleIdx="2" presStyleCnt="4">
        <dgm:presLayoutVars>
          <dgm:bulletEnabled val="1"/>
        </dgm:presLayoutVars>
      </dgm:prSet>
      <dgm:spPr/>
    </dgm:pt>
    <dgm:pt modelId="{27B662DF-D131-41BC-B8DE-94F64473CDE0}" type="pres">
      <dgm:prSet presAssocID="{C2451E9F-42EC-478D-9016-512A2F9CEFD3}" presName="FourNodes_4" presStyleLbl="node1" presStyleIdx="3" presStyleCnt="4">
        <dgm:presLayoutVars>
          <dgm:bulletEnabled val="1"/>
        </dgm:presLayoutVars>
      </dgm:prSet>
      <dgm:spPr/>
    </dgm:pt>
    <dgm:pt modelId="{DFE10A8B-E689-43AE-805D-46E4E5EC413A}" type="pres">
      <dgm:prSet presAssocID="{C2451E9F-42EC-478D-9016-512A2F9CEFD3}" presName="FourConn_1-2" presStyleLbl="fgAccFollowNode1" presStyleIdx="0" presStyleCnt="3">
        <dgm:presLayoutVars>
          <dgm:bulletEnabled val="1"/>
        </dgm:presLayoutVars>
      </dgm:prSet>
      <dgm:spPr/>
    </dgm:pt>
    <dgm:pt modelId="{8A65F178-B857-4D2E-A437-566981E242FD}" type="pres">
      <dgm:prSet presAssocID="{C2451E9F-42EC-478D-9016-512A2F9CEFD3}" presName="FourConn_2-3" presStyleLbl="fgAccFollowNode1" presStyleIdx="1" presStyleCnt="3">
        <dgm:presLayoutVars>
          <dgm:bulletEnabled val="1"/>
        </dgm:presLayoutVars>
      </dgm:prSet>
      <dgm:spPr/>
    </dgm:pt>
    <dgm:pt modelId="{F15BE931-D2D8-4236-BF1A-CF661426A60A}" type="pres">
      <dgm:prSet presAssocID="{C2451E9F-42EC-478D-9016-512A2F9CEFD3}" presName="FourConn_3-4" presStyleLbl="fgAccFollowNode1" presStyleIdx="2" presStyleCnt="3">
        <dgm:presLayoutVars>
          <dgm:bulletEnabled val="1"/>
        </dgm:presLayoutVars>
      </dgm:prSet>
      <dgm:spPr/>
    </dgm:pt>
    <dgm:pt modelId="{0B493E1A-2D7B-4BF3-99E1-7221DDDB43E0}" type="pres">
      <dgm:prSet presAssocID="{C2451E9F-42EC-478D-9016-512A2F9CEFD3}" presName="FourNodes_1_text" presStyleLbl="node1" presStyleIdx="3" presStyleCnt="4">
        <dgm:presLayoutVars>
          <dgm:bulletEnabled val="1"/>
        </dgm:presLayoutVars>
      </dgm:prSet>
      <dgm:spPr/>
    </dgm:pt>
    <dgm:pt modelId="{311F0A14-57C8-4822-91B2-F6F27217E491}" type="pres">
      <dgm:prSet presAssocID="{C2451E9F-42EC-478D-9016-512A2F9CEFD3}" presName="FourNodes_2_text" presStyleLbl="node1" presStyleIdx="3" presStyleCnt="4">
        <dgm:presLayoutVars>
          <dgm:bulletEnabled val="1"/>
        </dgm:presLayoutVars>
      </dgm:prSet>
      <dgm:spPr/>
    </dgm:pt>
    <dgm:pt modelId="{B96938BB-4C09-4692-AC51-86BB0EA56E62}" type="pres">
      <dgm:prSet presAssocID="{C2451E9F-42EC-478D-9016-512A2F9CEFD3}" presName="FourNodes_3_text" presStyleLbl="node1" presStyleIdx="3" presStyleCnt="4">
        <dgm:presLayoutVars>
          <dgm:bulletEnabled val="1"/>
        </dgm:presLayoutVars>
      </dgm:prSet>
      <dgm:spPr/>
    </dgm:pt>
    <dgm:pt modelId="{F76C3172-2691-4F65-8B13-F98704929EF6}" type="pres">
      <dgm:prSet presAssocID="{C2451E9F-42EC-478D-9016-512A2F9CEFD3}" presName="FourNodes_4_text" presStyleLbl="node1" presStyleIdx="3" presStyleCnt="4">
        <dgm:presLayoutVars>
          <dgm:bulletEnabled val="1"/>
        </dgm:presLayoutVars>
      </dgm:prSet>
      <dgm:spPr/>
    </dgm:pt>
  </dgm:ptLst>
  <dgm:cxnLst>
    <dgm:cxn modelId="{6C298D07-67DB-4ED3-A8F0-33D0DCCEA475}" type="presOf" srcId="{D4AEE4A4-2652-4B14-8B3C-FA4D28A48F3A}" destId="{F76C3172-2691-4F65-8B13-F98704929EF6}" srcOrd="1" destOrd="0" presId="urn:microsoft.com/office/officeart/2005/8/layout/vProcess5"/>
    <dgm:cxn modelId="{C78A880E-B5AF-4861-A78C-76DF83E59B10}" type="presOf" srcId="{41ED22E1-A468-4391-AC57-75436AAB6223}" destId="{23F79E91-20E1-454F-9F5C-5017AB465BF1}" srcOrd="0" destOrd="0" presId="urn:microsoft.com/office/officeart/2005/8/layout/vProcess5"/>
    <dgm:cxn modelId="{366E3A10-F3C7-4F6C-9B61-44BAEA337B7A}" type="presOf" srcId="{F08FC5A2-59D0-44A5-966F-782B80DBA113}" destId="{0B493E1A-2D7B-4BF3-99E1-7221DDDB43E0}" srcOrd="1" destOrd="0" presId="urn:microsoft.com/office/officeart/2005/8/layout/vProcess5"/>
    <dgm:cxn modelId="{399C9225-1555-4D5F-A691-011AA95CFADD}" type="presOf" srcId="{92B1E1CC-4B5A-4373-A4DE-4D0DA2579B87}" destId="{8A65F178-B857-4D2E-A437-566981E242FD}" srcOrd="0" destOrd="0" presId="urn:microsoft.com/office/officeart/2005/8/layout/vProcess5"/>
    <dgm:cxn modelId="{6120A825-5CD6-4B30-8A19-FBDBF9FB666D}" srcId="{C2451E9F-42EC-478D-9016-512A2F9CEFD3}" destId="{F08FC5A2-59D0-44A5-966F-782B80DBA113}" srcOrd="0" destOrd="0" parTransId="{EA3C4699-FA0D-40AE-A431-17A1C88AF40E}" sibTransId="{2B544A04-484D-4CC0-8C79-1B701988D412}"/>
    <dgm:cxn modelId="{5BF57439-0B6C-4AC1-8FB4-CA06FA720522}" srcId="{C2451E9F-42EC-478D-9016-512A2F9CEFD3}" destId="{78DA4723-05D2-4F90-B729-683BE443E63F}" srcOrd="2" destOrd="0" parTransId="{5F2A3B21-E4A2-4817-B8EB-7D033F140682}" sibTransId="{8542C901-D52C-45E6-BF61-638582D85C38}"/>
    <dgm:cxn modelId="{58CE606F-8FF0-4D92-AFA0-9FF27BBCCFAE}" type="presOf" srcId="{41ED22E1-A468-4391-AC57-75436AAB6223}" destId="{311F0A14-57C8-4822-91B2-F6F27217E491}" srcOrd="1" destOrd="0" presId="urn:microsoft.com/office/officeart/2005/8/layout/vProcess5"/>
    <dgm:cxn modelId="{61162875-A960-4CDE-B076-B061CCAF75EE}" type="presOf" srcId="{78DA4723-05D2-4F90-B729-683BE443E63F}" destId="{8B861E27-813C-4527-958B-369181DC29B7}" srcOrd="0" destOrd="0" presId="urn:microsoft.com/office/officeart/2005/8/layout/vProcess5"/>
    <dgm:cxn modelId="{247C7458-769B-4E46-88E8-48EE58DA16E0}" type="presOf" srcId="{C2451E9F-42EC-478D-9016-512A2F9CEFD3}" destId="{0985F96E-6698-4E14-899C-B33A01A1589B}" srcOrd="0" destOrd="0" presId="urn:microsoft.com/office/officeart/2005/8/layout/vProcess5"/>
    <dgm:cxn modelId="{8C4F2386-EC9E-48B3-AE5D-75CC32EC4F08}" type="presOf" srcId="{2B544A04-484D-4CC0-8C79-1B701988D412}" destId="{DFE10A8B-E689-43AE-805D-46E4E5EC413A}" srcOrd="0" destOrd="0" presId="urn:microsoft.com/office/officeart/2005/8/layout/vProcess5"/>
    <dgm:cxn modelId="{7FEC59AD-479F-432D-8581-4DF279E48FDB}" type="presOf" srcId="{D4AEE4A4-2652-4B14-8B3C-FA4D28A48F3A}" destId="{27B662DF-D131-41BC-B8DE-94F64473CDE0}" srcOrd="0" destOrd="0" presId="urn:microsoft.com/office/officeart/2005/8/layout/vProcess5"/>
    <dgm:cxn modelId="{CCCF68B1-F43E-4D59-906C-DB6E3FB10B4D}" srcId="{C2451E9F-42EC-478D-9016-512A2F9CEFD3}" destId="{41ED22E1-A468-4391-AC57-75436AAB6223}" srcOrd="1" destOrd="0" parTransId="{F5DE406E-49AE-453B-8FBF-669D04D71F2F}" sibTransId="{92B1E1CC-4B5A-4373-A4DE-4D0DA2579B87}"/>
    <dgm:cxn modelId="{9891E7B5-2E0B-458E-AF98-D37088EAC9E1}" srcId="{C2451E9F-42EC-478D-9016-512A2F9CEFD3}" destId="{D4AEE4A4-2652-4B14-8B3C-FA4D28A48F3A}" srcOrd="3" destOrd="0" parTransId="{9ECA400F-5CF7-451D-8378-AEFE799701C4}" sibTransId="{2338DABC-DFA9-45B5-B1F6-303690CA9F94}"/>
    <dgm:cxn modelId="{EAE34FE3-7DA5-4EC0-BDD0-0800B9482D2C}" type="presOf" srcId="{F08FC5A2-59D0-44A5-966F-782B80DBA113}" destId="{BC8D6BB0-7115-440C-A7F6-44AD0BA4141D}" srcOrd="0" destOrd="0" presId="urn:microsoft.com/office/officeart/2005/8/layout/vProcess5"/>
    <dgm:cxn modelId="{0D2595EB-3AEA-42F8-8341-01C1DD6D3FE1}" type="presOf" srcId="{8542C901-D52C-45E6-BF61-638582D85C38}" destId="{F15BE931-D2D8-4236-BF1A-CF661426A60A}" srcOrd="0" destOrd="0" presId="urn:microsoft.com/office/officeart/2005/8/layout/vProcess5"/>
    <dgm:cxn modelId="{D2C9C8ED-C733-4874-B0EC-859ADB404648}" type="presOf" srcId="{78DA4723-05D2-4F90-B729-683BE443E63F}" destId="{B96938BB-4C09-4692-AC51-86BB0EA56E62}" srcOrd="1" destOrd="0" presId="urn:microsoft.com/office/officeart/2005/8/layout/vProcess5"/>
    <dgm:cxn modelId="{577903B4-2F65-4B8D-A0E0-EA116FED3F02}" type="presParOf" srcId="{0985F96E-6698-4E14-899C-B33A01A1589B}" destId="{F6137938-A0FF-43F5-8070-25239227174A}" srcOrd="0" destOrd="0" presId="urn:microsoft.com/office/officeart/2005/8/layout/vProcess5"/>
    <dgm:cxn modelId="{CF310C1A-F6FD-4BCA-971E-3259AAEBA4C0}" type="presParOf" srcId="{0985F96E-6698-4E14-899C-B33A01A1589B}" destId="{BC8D6BB0-7115-440C-A7F6-44AD0BA4141D}" srcOrd="1" destOrd="0" presId="urn:microsoft.com/office/officeart/2005/8/layout/vProcess5"/>
    <dgm:cxn modelId="{2DF65047-13D3-4B8D-8BE0-5DB5555F6F22}" type="presParOf" srcId="{0985F96E-6698-4E14-899C-B33A01A1589B}" destId="{23F79E91-20E1-454F-9F5C-5017AB465BF1}" srcOrd="2" destOrd="0" presId="urn:microsoft.com/office/officeart/2005/8/layout/vProcess5"/>
    <dgm:cxn modelId="{51FADE77-02AA-463C-BAEE-91F8B69F3EA9}" type="presParOf" srcId="{0985F96E-6698-4E14-899C-B33A01A1589B}" destId="{8B861E27-813C-4527-958B-369181DC29B7}" srcOrd="3" destOrd="0" presId="urn:microsoft.com/office/officeart/2005/8/layout/vProcess5"/>
    <dgm:cxn modelId="{CDE36FCC-8B27-4FE0-92AA-01F553B2F650}" type="presParOf" srcId="{0985F96E-6698-4E14-899C-B33A01A1589B}" destId="{27B662DF-D131-41BC-B8DE-94F64473CDE0}" srcOrd="4" destOrd="0" presId="urn:microsoft.com/office/officeart/2005/8/layout/vProcess5"/>
    <dgm:cxn modelId="{6851BD11-5436-4EF4-8906-1676F50C7AC0}" type="presParOf" srcId="{0985F96E-6698-4E14-899C-B33A01A1589B}" destId="{DFE10A8B-E689-43AE-805D-46E4E5EC413A}" srcOrd="5" destOrd="0" presId="urn:microsoft.com/office/officeart/2005/8/layout/vProcess5"/>
    <dgm:cxn modelId="{BC084CCA-4515-4E12-9000-DEDF497F45C4}" type="presParOf" srcId="{0985F96E-6698-4E14-899C-B33A01A1589B}" destId="{8A65F178-B857-4D2E-A437-566981E242FD}" srcOrd="6" destOrd="0" presId="urn:microsoft.com/office/officeart/2005/8/layout/vProcess5"/>
    <dgm:cxn modelId="{9ED2D89C-7491-4858-A5C5-29BE2AA5111E}" type="presParOf" srcId="{0985F96E-6698-4E14-899C-B33A01A1589B}" destId="{F15BE931-D2D8-4236-BF1A-CF661426A60A}" srcOrd="7" destOrd="0" presId="urn:microsoft.com/office/officeart/2005/8/layout/vProcess5"/>
    <dgm:cxn modelId="{AD562E0A-C953-4458-B61A-C2558C1717E7}" type="presParOf" srcId="{0985F96E-6698-4E14-899C-B33A01A1589B}" destId="{0B493E1A-2D7B-4BF3-99E1-7221DDDB43E0}" srcOrd="8" destOrd="0" presId="urn:microsoft.com/office/officeart/2005/8/layout/vProcess5"/>
    <dgm:cxn modelId="{0479893E-8BE9-4810-86BF-59BFE6D4CF0C}" type="presParOf" srcId="{0985F96E-6698-4E14-899C-B33A01A1589B}" destId="{311F0A14-57C8-4822-91B2-F6F27217E491}" srcOrd="9" destOrd="0" presId="urn:microsoft.com/office/officeart/2005/8/layout/vProcess5"/>
    <dgm:cxn modelId="{E41FB628-FBB7-4A5E-BE64-39146D277E66}" type="presParOf" srcId="{0985F96E-6698-4E14-899C-B33A01A1589B}" destId="{B96938BB-4C09-4692-AC51-86BB0EA56E62}" srcOrd="10" destOrd="0" presId="urn:microsoft.com/office/officeart/2005/8/layout/vProcess5"/>
    <dgm:cxn modelId="{5E7C90FC-44C9-4C55-A103-F83DA8873AF7}" type="presParOf" srcId="{0985F96E-6698-4E14-899C-B33A01A1589B}" destId="{F76C3172-2691-4F65-8B13-F98704929EF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6BB0-7115-440C-A7F6-44AD0BA4141D}">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22-July 26 – Monday through Friday, 7am-5pm</a:t>
          </a:r>
        </a:p>
      </dsp:txBody>
      <dsp:txXfrm>
        <a:off x="24396" y="24396"/>
        <a:ext cx="7077531" cy="784145"/>
      </dsp:txXfrm>
    </dsp:sp>
    <dsp:sp modelId="{23F79E91-20E1-454F-9F5C-5017AB465BF1}">
      <dsp:nvSpPr>
        <dsp:cNvPr id="0" name=""/>
        <dsp:cNvSpPr/>
      </dsp:nvSpPr>
      <dsp:spPr>
        <a:xfrm>
          <a:off x="673912" y="984380"/>
          <a:ext cx="8046720" cy="83293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29-Aug 16 – Mon, Wed, Fri 8am-12pm</a:t>
          </a:r>
        </a:p>
      </dsp:txBody>
      <dsp:txXfrm>
        <a:off x="698308" y="1008776"/>
        <a:ext cx="6782605" cy="784145"/>
      </dsp:txXfrm>
    </dsp:sp>
    <dsp:sp modelId="{8B861E27-813C-4527-958B-369181DC29B7}">
      <dsp:nvSpPr>
        <dsp:cNvPr id="0" name=""/>
        <dsp:cNvSpPr/>
      </dsp:nvSpPr>
      <dsp:spPr>
        <a:xfrm>
          <a:off x="1337767" y="1968761"/>
          <a:ext cx="8046720" cy="83293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July 29-Aug 16 – Tues, Thu 1pm-5pm</a:t>
          </a:r>
        </a:p>
      </dsp:txBody>
      <dsp:txXfrm>
        <a:off x="1362163" y="1993157"/>
        <a:ext cx="6792664" cy="784145"/>
      </dsp:txXfrm>
    </dsp:sp>
    <dsp:sp modelId="{27B662DF-D131-41BC-B8DE-94F64473CDE0}">
      <dsp:nvSpPr>
        <dsp:cNvPr id="0" name=""/>
        <dsp:cNvSpPr/>
      </dsp:nvSpPr>
      <dsp:spPr>
        <a:xfrm>
          <a:off x="2011680" y="2953142"/>
          <a:ext cx="8046720" cy="832937"/>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hlinkClick xmlns:r="http://schemas.openxmlformats.org/officeDocument/2006/relationships" r:id="rId1" tooltip="https://www.zoomgov.com/j/16041174832">
                <a:extLst>
                  <a:ext uri="{A12FA001-AC4F-418D-AE19-62706E023703}">
                    <ahyp:hlinkClr xmlns:ahyp="http://schemas.microsoft.com/office/drawing/2018/hyperlinkcolor" val="tx"/>
                  </a:ext>
                </a:extLst>
              </a:hlinkClick>
            </a:rPr>
            <a:t>Link to Join Command Center</a:t>
          </a:r>
          <a:r>
            <a:rPr lang="en-US" sz="2800" b="1" kern="1200" dirty="0">
              <a:solidFill>
                <a:schemeClr val="bg1"/>
              </a:solidFill>
            </a:rPr>
            <a:t> </a:t>
          </a:r>
        </a:p>
      </dsp:txBody>
      <dsp:txXfrm>
        <a:off x="2036076" y="2977538"/>
        <a:ext cx="6782605" cy="784145"/>
      </dsp:txXfrm>
    </dsp:sp>
    <dsp:sp modelId="{DFE10A8B-E689-43AE-805D-46E4E5EC413A}">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7127" y="637954"/>
        <a:ext cx="297775" cy="407410"/>
      </dsp:txXfrm>
    </dsp:sp>
    <dsp:sp modelId="{8A65F178-B857-4D2E-A437-566981E242FD}">
      <dsp:nvSpPr>
        <dsp:cNvPr id="0" name=""/>
        <dsp:cNvSpPr/>
      </dsp:nvSpPr>
      <dsp:spPr>
        <a:xfrm>
          <a:off x="8179223" y="1622335"/>
          <a:ext cx="541409" cy="541409"/>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1040" y="1622335"/>
        <a:ext cx="297775" cy="407410"/>
      </dsp:txXfrm>
    </dsp:sp>
    <dsp:sp modelId="{F15BE931-D2D8-4236-BF1A-CF661426A60A}">
      <dsp:nvSpPr>
        <dsp:cNvPr id="0" name=""/>
        <dsp:cNvSpPr/>
      </dsp:nvSpPr>
      <dsp:spPr>
        <a:xfrm>
          <a:off x="8843077" y="2606716"/>
          <a:ext cx="541409" cy="541409"/>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4894" y="2606716"/>
        <a:ext cx="297775" cy="4074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A33DE-02C2-44E0-90BB-8A9CEB75F86B}"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0B1BE-8099-422E-A6AE-2BB576FAC90A}" type="slidenum">
              <a:rPr lang="en-US" smtClean="0"/>
              <a:t>‹#›</a:t>
            </a:fld>
            <a:endParaRPr lang="en-US"/>
          </a:p>
        </p:txBody>
      </p:sp>
    </p:spTree>
    <p:extLst>
      <p:ext uri="{BB962C8B-B14F-4D97-AF65-F5344CB8AC3E}">
        <p14:creationId xmlns:p14="http://schemas.microsoft.com/office/powerpoint/2010/main" val="93367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a:t>
            </a:fld>
            <a:endParaRPr lang="en-US"/>
          </a:p>
        </p:txBody>
      </p:sp>
    </p:spTree>
    <p:extLst>
      <p:ext uri="{BB962C8B-B14F-4D97-AF65-F5344CB8AC3E}">
        <p14:creationId xmlns:p14="http://schemas.microsoft.com/office/powerpoint/2010/main" val="1362203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10</a:t>
            </a:fld>
            <a:endParaRPr lang="en-US"/>
          </a:p>
        </p:txBody>
      </p:sp>
    </p:spTree>
    <p:extLst>
      <p:ext uri="{BB962C8B-B14F-4D97-AF65-F5344CB8AC3E}">
        <p14:creationId xmlns:p14="http://schemas.microsoft.com/office/powerpoint/2010/main" val="3813916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11</a:t>
            </a:fld>
            <a:endParaRPr lang="en-US"/>
          </a:p>
        </p:txBody>
      </p:sp>
    </p:spTree>
    <p:extLst>
      <p:ext uri="{BB962C8B-B14F-4D97-AF65-F5344CB8AC3E}">
        <p14:creationId xmlns:p14="http://schemas.microsoft.com/office/powerpoint/2010/main" val="278713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12</a:t>
            </a:fld>
            <a:endParaRPr lang="en-US"/>
          </a:p>
        </p:txBody>
      </p:sp>
    </p:spTree>
    <p:extLst>
      <p:ext uri="{BB962C8B-B14F-4D97-AF65-F5344CB8AC3E}">
        <p14:creationId xmlns:p14="http://schemas.microsoft.com/office/powerpoint/2010/main" val="3997287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13</a:t>
            </a:fld>
            <a:endParaRPr lang="en-US"/>
          </a:p>
        </p:txBody>
      </p:sp>
    </p:spTree>
    <p:extLst>
      <p:ext uri="{BB962C8B-B14F-4D97-AF65-F5344CB8AC3E}">
        <p14:creationId xmlns:p14="http://schemas.microsoft.com/office/powerpoint/2010/main" val="3684842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14</a:t>
            </a:fld>
            <a:endParaRPr lang="en-US"/>
          </a:p>
        </p:txBody>
      </p:sp>
    </p:spTree>
    <p:extLst>
      <p:ext uri="{BB962C8B-B14F-4D97-AF65-F5344CB8AC3E}">
        <p14:creationId xmlns:p14="http://schemas.microsoft.com/office/powerpoint/2010/main" val="309575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15</a:t>
            </a:fld>
            <a:endParaRPr lang="en-US"/>
          </a:p>
        </p:txBody>
      </p:sp>
    </p:spTree>
    <p:extLst>
      <p:ext uri="{BB962C8B-B14F-4D97-AF65-F5344CB8AC3E}">
        <p14:creationId xmlns:p14="http://schemas.microsoft.com/office/powerpoint/2010/main" val="17507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16</a:t>
            </a:fld>
            <a:endParaRPr lang="en-US"/>
          </a:p>
        </p:txBody>
      </p:sp>
    </p:spTree>
    <p:extLst>
      <p:ext uri="{BB962C8B-B14F-4D97-AF65-F5344CB8AC3E}">
        <p14:creationId xmlns:p14="http://schemas.microsoft.com/office/powerpoint/2010/main" val="15197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17</a:t>
            </a:fld>
            <a:endParaRPr lang="en-US"/>
          </a:p>
        </p:txBody>
      </p:sp>
    </p:spTree>
    <p:extLst>
      <p:ext uri="{BB962C8B-B14F-4D97-AF65-F5344CB8AC3E}">
        <p14:creationId xmlns:p14="http://schemas.microsoft.com/office/powerpoint/2010/main" val="2715370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18</a:t>
            </a:fld>
            <a:endParaRPr lang="en-US"/>
          </a:p>
        </p:txBody>
      </p:sp>
    </p:spTree>
    <p:extLst>
      <p:ext uri="{BB962C8B-B14F-4D97-AF65-F5344CB8AC3E}">
        <p14:creationId xmlns:p14="http://schemas.microsoft.com/office/powerpoint/2010/main" val="1250550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19</a:t>
            </a:fld>
            <a:endParaRPr lang="en-US"/>
          </a:p>
        </p:txBody>
      </p:sp>
    </p:spTree>
    <p:extLst>
      <p:ext uri="{BB962C8B-B14F-4D97-AF65-F5344CB8AC3E}">
        <p14:creationId xmlns:p14="http://schemas.microsoft.com/office/powerpoint/2010/main" val="375095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5"/>
          </p:nvPr>
        </p:nvSpPr>
        <p:spPr/>
        <p:txBody>
          <a:bodyPr/>
          <a:lstStyle/>
          <a:p>
            <a:fld id="{2A20B1BE-8099-422E-A6AE-2BB576FAC90A}" type="slidenum">
              <a:rPr lang="en-US" smtClean="0"/>
              <a:t>2</a:t>
            </a:fld>
            <a:endParaRPr lang="en-US"/>
          </a:p>
        </p:txBody>
      </p:sp>
    </p:spTree>
    <p:extLst>
      <p:ext uri="{BB962C8B-B14F-4D97-AF65-F5344CB8AC3E}">
        <p14:creationId xmlns:p14="http://schemas.microsoft.com/office/powerpoint/2010/main" val="221966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20</a:t>
            </a:fld>
            <a:endParaRPr lang="en-US"/>
          </a:p>
        </p:txBody>
      </p:sp>
    </p:spTree>
    <p:extLst>
      <p:ext uri="{BB962C8B-B14F-4D97-AF65-F5344CB8AC3E}">
        <p14:creationId xmlns:p14="http://schemas.microsoft.com/office/powerpoint/2010/main" val="318653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21</a:t>
            </a:fld>
            <a:endParaRPr lang="en-US"/>
          </a:p>
        </p:txBody>
      </p:sp>
    </p:spTree>
    <p:extLst>
      <p:ext uri="{BB962C8B-B14F-4D97-AF65-F5344CB8AC3E}">
        <p14:creationId xmlns:p14="http://schemas.microsoft.com/office/powerpoint/2010/main" val="99590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22</a:t>
            </a:fld>
            <a:endParaRPr lang="en-US"/>
          </a:p>
        </p:txBody>
      </p:sp>
    </p:spTree>
    <p:extLst>
      <p:ext uri="{BB962C8B-B14F-4D97-AF65-F5344CB8AC3E}">
        <p14:creationId xmlns:p14="http://schemas.microsoft.com/office/powerpoint/2010/main" val="4085245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23</a:t>
            </a:fld>
            <a:endParaRPr lang="en-US"/>
          </a:p>
        </p:txBody>
      </p:sp>
    </p:spTree>
    <p:extLst>
      <p:ext uri="{BB962C8B-B14F-4D97-AF65-F5344CB8AC3E}">
        <p14:creationId xmlns:p14="http://schemas.microsoft.com/office/powerpoint/2010/main" val="3660915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24</a:t>
            </a:fld>
            <a:endParaRPr lang="en-US"/>
          </a:p>
        </p:txBody>
      </p:sp>
    </p:spTree>
    <p:extLst>
      <p:ext uri="{BB962C8B-B14F-4D97-AF65-F5344CB8AC3E}">
        <p14:creationId xmlns:p14="http://schemas.microsoft.com/office/powerpoint/2010/main" val="203517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25</a:t>
            </a:fld>
            <a:endParaRPr lang="en-US"/>
          </a:p>
        </p:txBody>
      </p:sp>
    </p:spTree>
    <p:extLst>
      <p:ext uri="{BB962C8B-B14F-4D97-AF65-F5344CB8AC3E}">
        <p14:creationId xmlns:p14="http://schemas.microsoft.com/office/powerpoint/2010/main" val="2191588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26</a:t>
            </a:fld>
            <a:endParaRPr lang="en-US"/>
          </a:p>
        </p:txBody>
      </p:sp>
    </p:spTree>
    <p:extLst>
      <p:ext uri="{BB962C8B-B14F-4D97-AF65-F5344CB8AC3E}">
        <p14:creationId xmlns:p14="http://schemas.microsoft.com/office/powerpoint/2010/main" val="108385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27</a:t>
            </a:fld>
            <a:endParaRPr lang="en-US"/>
          </a:p>
        </p:txBody>
      </p:sp>
    </p:spTree>
    <p:extLst>
      <p:ext uri="{BB962C8B-B14F-4D97-AF65-F5344CB8AC3E}">
        <p14:creationId xmlns:p14="http://schemas.microsoft.com/office/powerpoint/2010/main" val="2709369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28</a:t>
            </a:fld>
            <a:endParaRPr lang="en-US"/>
          </a:p>
        </p:txBody>
      </p:sp>
    </p:spTree>
    <p:extLst>
      <p:ext uri="{BB962C8B-B14F-4D97-AF65-F5344CB8AC3E}">
        <p14:creationId xmlns:p14="http://schemas.microsoft.com/office/powerpoint/2010/main" val="3883637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29</a:t>
            </a:fld>
            <a:endParaRPr lang="en-US"/>
          </a:p>
        </p:txBody>
      </p:sp>
    </p:spTree>
    <p:extLst>
      <p:ext uri="{BB962C8B-B14F-4D97-AF65-F5344CB8AC3E}">
        <p14:creationId xmlns:p14="http://schemas.microsoft.com/office/powerpoint/2010/main" val="277152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A4E3F1-8751-4F04-8D09-74088300A67C}" type="slidenum">
              <a:rPr lang="en-US" smtClean="0"/>
              <a:t>3</a:t>
            </a:fld>
            <a:endParaRPr lang="en-US"/>
          </a:p>
        </p:txBody>
      </p:sp>
    </p:spTree>
    <p:extLst>
      <p:ext uri="{BB962C8B-B14F-4D97-AF65-F5344CB8AC3E}">
        <p14:creationId xmlns:p14="http://schemas.microsoft.com/office/powerpoint/2010/main" val="3223533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30</a:t>
            </a:fld>
            <a:endParaRPr lang="en-US"/>
          </a:p>
        </p:txBody>
      </p:sp>
    </p:spTree>
    <p:extLst>
      <p:ext uri="{BB962C8B-B14F-4D97-AF65-F5344CB8AC3E}">
        <p14:creationId xmlns:p14="http://schemas.microsoft.com/office/powerpoint/2010/main" val="389592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31</a:t>
            </a:fld>
            <a:endParaRPr lang="en-US"/>
          </a:p>
        </p:txBody>
      </p:sp>
    </p:spTree>
    <p:extLst>
      <p:ext uri="{BB962C8B-B14F-4D97-AF65-F5344CB8AC3E}">
        <p14:creationId xmlns:p14="http://schemas.microsoft.com/office/powerpoint/2010/main" val="3015478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32</a:t>
            </a:fld>
            <a:endParaRPr lang="en-US"/>
          </a:p>
        </p:txBody>
      </p:sp>
    </p:spTree>
    <p:extLst>
      <p:ext uri="{BB962C8B-B14F-4D97-AF65-F5344CB8AC3E}">
        <p14:creationId xmlns:p14="http://schemas.microsoft.com/office/powerpoint/2010/main" val="38207713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33</a:t>
            </a:fld>
            <a:endParaRPr lang="en-US"/>
          </a:p>
        </p:txBody>
      </p:sp>
    </p:spTree>
    <p:extLst>
      <p:ext uri="{BB962C8B-B14F-4D97-AF65-F5344CB8AC3E}">
        <p14:creationId xmlns:p14="http://schemas.microsoft.com/office/powerpoint/2010/main" val="946752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34</a:t>
            </a:fld>
            <a:endParaRPr lang="en-US"/>
          </a:p>
        </p:txBody>
      </p:sp>
    </p:spTree>
    <p:extLst>
      <p:ext uri="{BB962C8B-B14F-4D97-AF65-F5344CB8AC3E}">
        <p14:creationId xmlns:p14="http://schemas.microsoft.com/office/powerpoint/2010/main" val="11355604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35</a:t>
            </a:fld>
            <a:endParaRPr lang="en-US"/>
          </a:p>
        </p:txBody>
      </p:sp>
    </p:spTree>
    <p:extLst>
      <p:ext uri="{BB962C8B-B14F-4D97-AF65-F5344CB8AC3E}">
        <p14:creationId xmlns:p14="http://schemas.microsoft.com/office/powerpoint/2010/main" val="1508208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36</a:t>
            </a:fld>
            <a:endParaRPr lang="en-US"/>
          </a:p>
        </p:txBody>
      </p:sp>
    </p:spTree>
    <p:extLst>
      <p:ext uri="{BB962C8B-B14F-4D97-AF65-F5344CB8AC3E}">
        <p14:creationId xmlns:p14="http://schemas.microsoft.com/office/powerpoint/2010/main" val="1760255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37</a:t>
            </a:fld>
            <a:endParaRPr lang="en-US"/>
          </a:p>
        </p:txBody>
      </p:sp>
    </p:spTree>
    <p:extLst>
      <p:ext uri="{BB962C8B-B14F-4D97-AF65-F5344CB8AC3E}">
        <p14:creationId xmlns:p14="http://schemas.microsoft.com/office/powerpoint/2010/main" val="2737617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38</a:t>
            </a:fld>
            <a:endParaRPr lang="en-US"/>
          </a:p>
        </p:txBody>
      </p:sp>
    </p:spTree>
    <p:extLst>
      <p:ext uri="{BB962C8B-B14F-4D97-AF65-F5344CB8AC3E}">
        <p14:creationId xmlns:p14="http://schemas.microsoft.com/office/powerpoint/2010/main" val="2055608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39</a:t>
            </a:fld>
            <a:endParaRPr lang="en-US"/>
          </a:p>
        </p:txBody>
      </p:sp>
    </p:spTree>
    <p:extLst>
      <p:ext uri="{BB962C8B-B14F-4D97-AF65-F5344CB8AC3E}">
        <p14:creationId xmlns:p14="http://schemas.microsoft.com/office/powerpoint/2010/main" val="385329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BA4E3F1-8751-4F04-8D09-74088300A67C}" type="slidenum">
              <a:rPr lang="en-US" smtClean="0"/>
              <a:t>4</a:t>
            </a:fld>
            <a:endParaRPr lang="en-US"/>
          </a:p>
        </p:txBody>
      </p:sp>
    </p:spTree>
    <p:extLst>
      <p:ext uri="{BB962C8B-B14F-4D97-AF65-F5344CB8AC3E}">
        <p14:creationId xmlns:p14="http://schemas.microsoft.com/office/powerpoint/2010/main" val="1598858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40</a:t>
            </a:fld>
            <a:endParaRPr lang="en-US"/>
          </a:p>
        </p:txBody>
      </p:sp>
    </p:spTree>
    <p:extLst>
      <p:ext uri="{BB962C8B-B14F-4D97-AF65-F5344CB8AC3E}">
        <p14:creationId xmlns:p14="http://schemas.microsoft.com/office/powerpoint/2010/main" val="413915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41</a:t>
            </a:fld>
            <a:endParaRPr lang="en-US"/>
          </a:p>
        </p:txBody>
      </p:sp>
    </p:spTree>
    <p:extLst>
      <p:ext uri="{BB962C8B-B14F-4D97-AF65-F5344CB8AC3E}">
        <p14:creationId xmlns:p14="http://schemas.microsoft.com/office/powerpoint/2010/main" val="3996835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A20B1BE-8099-422E-A6AE-2BB576FAC90A}" type="slidenum">
              <a:rPr lang="en-US" smtClean="0"/>
              <a:t>42</a:t>
            </a:fld>
            <a:endParaRPr lang="en-US"/>
          </a:p>
        </p:txBody>
      </p:sp>
    </p:spTree>
    <p:extLst>
      <p:ext uri="{BB962C8B-B14F-4D97-AF65-F5344CB8AC3E}">
        <p14:creationId xmlns:p14="http://schemas.microsoft.com/office/powerpoint/2010/main" val="4059696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43</a:t>
            </a:fld>
            <a:endParaRPr lang="en-US"/>
          </a:p>
        </p:txBody>
      </p:sp>
    </p:spTree>
    <p:extLst>
      <p:ext uri="{BB962C8B-B14F-4D97-AF65-F5344CB8AC3E}">
        <p14:creationId xmlns:p14="http://schemas.microsoft.com/office/powerpoint/2010/main" val="142063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44</a:t>
            </a:fld>
            <a:endParaRPr lang="en-US"/>
          </a:p>
        </p:txBody>
      </p:sp>
    </p:spTree>
    <p:extLst>
      <p:ext uri="{BB962C8B-B14F-4D97-AF65-F5344CB8AC3E}">
        <p14:creationId xmlns:p14="http://schemas.microsoft.com/office/powerpoint/2010/main" val="3955140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A20B1BE-8099-422E-A6AE-2BB576FAC90A}" type="slidenum">
              <a:rPr lang="en-US" smtClean="0"/>
              <a:t>45</a:t>
            </a:fld>
            <a:endParaRPr lang="en-US"/>
          </a:p>
        </p:txBody>
      </p:sp>
    </p:spTree>
    <p:extLst>
      <p:ext uri="{BB962C8B-B14F-4D97-AF65-F5344CB8AC3E}">
        <p14:creationId xmlns:p14="http://schemas.microsoft.com/office/powerpoint/2010/main" val="517277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46</a:t>
            </a:fld>
            <a:endParaRPr lang="en-US"/>
          </a:p>
        </p:txBody>
      </p:sp>
    </p:spTree>
    <p:extLst>
      <p:ext uri="{BB962C8B-B14F-4D97-AF65-F5344CB8AC3E}">
        <p14:creationId xmlns:p14="http://schemas.microsoft.com/office/powerpoint/2010/main" val="332829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47</a:t>
            </a:fld>
            <a:endParaRPr lang="en-US"/>
          </a:p>
        </p:txBody>
      </p:sp>
    </p:spTree>
    <p:extLst>
      <p:ext uri="{BB962C8B-B14F-4D97-AF65-F5344CB8AC3E}">
        <p14:creationId xmlns:p14="http://schemas.microsoft.com/office/powerpoint/2010/main" val="8411056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48</a:t>
            </a:fld>
            <a:endParaRPr lang="en-US"/>
          </a:p>
        </p:txBody>
      </p:sp>
    </p:spTree>
    <p:extLst>
      <p:ext uri="{BB962C8B-B14F-4D97-AF65-F5344CB8AC3E}">
        <p14:creationId xmlns:p14="http://schemas.microsoft.com/office/powerpoint/2010/main" val="17541448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49</a:t>
            </a:fld>
            <a:endParaRPr lang="en-US"/>
          </a:p>
        </p:txBody>
      </p:sp>
    </p:spTree>
    <p:extLst>
      <p:ext uri="{BB962C8B-B14F-4D97-AF65-F5344CB8AC3E}">
        <p14:creationId xmlns:p14="http://schemas.microsoft.com/office/powerpoint/2010/main" val="1021010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a:t>
            </a:fld>
            <a:endParaRPr lang="en-US"/>
          </a:p>
        </p:txBody>
      </p:sp>
    </p:spTree>
    <p:extLst>
      <p:ext uri="{BB962C8B-B14F-4D97-AF65-F5344CB8AC3E}">
        <p14:creationId xmlns:p14="http://schemas.microsoft.com/office/powerpoint/2010/main" val="26508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50</a:t>
            </a:fld>
            <a:endParaRPr lang="en-US"/>
          </a:p>
        </p:txBody>
      </p:sp>
    </p:spTree>
    <p:extLst>
      <p:ext uri="{BB962C8B-B14F-4D97-AF65-F5344CB8AC3E}">
        <p14:creationId xmlns:p14="http://schemas.microsoft.com/office/powerpoint/2010/main" val="12586034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51</a:t>
            </a:fld>
            <a:endParaRPr lang="en-US"/>
          </a:p>
        </p:txBody>
      </p:sp>
    </p:spTree>
    <p:extLst>
      <p:ext uri="{BB962C8B-B14F-4D97-AF65-F5344CB8AC3E}">
        <p14:creationId xmlns:p14="http://schemas.microsoft.com/office/powerpoint/2010/main" val="705008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52</a:t>
            </a:fld>
            <a:endParaRPr lang="en-US"/>
          </a:p>
        </p:txBody>
      </p:sp>
    </p:spTree>
    <p:extLst>
      <p:ext uri="{BB962C8B-B14F-4D97-AF65-F5344CB8AC3E}">
        <p14:creationId xmlns:p14="http://schemas.microsoft.com/office/powerpoint/2010/main" val="35605901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53</a:t>
            </a:fld>
            <a:endParaRPr lang="en-US"/>
          </a:p>
        </p:txBody>
      </p:sp>
    </p:spTree>
    <p:extLst>
      <p:ext uri="{BB962C8B-B14F-4D97-AF65-F5344CB8AC3E}">
        <p14:creationId xmlns:p14="http://schemas.microsoft.com/office/powerpoint/2010/main" val="656058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600" dirty="0"/>
          </a:p>
        </p:txBody>
      </p:sp>
      <p:sp>
        <p:nvSpPr>
          <p:cNvPr id="4" name="Slide Number Placeholder 3"/>
          <p:cNvSpPr>
            <a:spLocks noGrp="1"/>
          </p:cNvSpPr>
          <p:nvPr>
            <p:ph type="sldNum" sz="quarter" idx="5"/>
          </p:nvPr>
        </p:nvSpPr>
        <p:spPr/>
        <p:txBody>
          <a:bodyPr/>
          <a:lstStyle/>
          <a:p>
            <a:fld id="{2A20B1BE-8099-422E-A6AE-2BB576FAC90A}" type="slidenum">
              <a:rPr lang="en-US" smtClean="0"/>
              <a:t>54</a:t>
            </a:fld>
            <a:endParaRPr lang="en-US"/>
          </a:p>
        </p:txBody>
      </p:sp>
    </p:spTree>
    <p:extLst>
      <p:ext uri="{BB962C8B-B14F-4D97-AF65-F5344CB8AC3E}">
        <p14:creationId xmlns:p14="http://schemas.microsoft.com/office/powerpoint/2010/main" val="3334191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2A20B1BE-8099-422E-A6AE-2BB576FAC90A}" type="slidenum">
              <a:rPr lang="en-US" smtClean="0"/>
              <a:t>55</a:t>
            </a:fld>
            <a:endParaRPr lang="en-US"/>
          </a:p>
        </p:txBody>
      </p:sp>
    </p:spTree>
    <p:extLst>
      <p:ext uri="{BB962C8B-B14F-4D97-AF65-F5344CB8AC3E}">
        <p14:creationId xmlns:p14="http://schemas.microsoft.com/office/powerpoint/2010/main" val="8557954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56</a:t>
            </a:fld>
            <a:endParaRPr lang="en-US"/>
          </a:p>
        </p:txBody>
      </p:sp>
    </p:spTree>
    <p:extLst>
      <p:ext uri="{BB962C8B-B14F-4D97-AF65-F5344CB8AC3E}">
        <p14:creationId xmlns:p14="http://schemas.microsoft.com/office/powerpoint/2010/main" val="1084619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buFont typeface="Arial" panose="020B0604020202020204" pitchFamily="34" charset="0"/>
              <a:buNone/>
            </a:pPr>
            <a:endParaRPr lang="en-US" sz="1800" dirty="0"/>
          </a:p>
        </p:txBody>
      </p:sp>
      <p:sp>
        <p:nvSpPr>
          <p:cNvPr id="4" name="Slide Number Placeholder 3"/>
          <p:cNvSpPr>
            <a:spLocks noGrp="1"/>
          </p:cNvSpPr>
          <p:nvPr>
            <p:ph type="sldNum" sz="quarter" idx="5"/>
          </p:nvPr>
        </p:nvSpPr>
        <p:spPr/>
        <p:txBody>
          <a:bodyPr/>
          <a:lstStyle/>
          <a:p>
            <a:fld id="{2A20B1BE-8099-422E-A6AE-2BB576FAC90A}" type="slidenum">
              <a:rPr lang="en-US" smtClean="0"/>
              <a:t>57</a:t>
            </a:fld>
            <a:endParaRPr lang="en-US"/>
          </a:p>
        </p:txBody>
      </p:sp>
    </p:spTree>
    <p:extLst>
      <p:ext uri="{BB962C8B-B14F-4D97-AF65-F5344CB8AC3E}">
        <p14:creationId xmlns:p14="http://schemas.microsoft.com/office/powerpoint/2010/main" val="2282919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58</a:t>
            </a:fld>
            <a:endParaRPr lang="en-US"/>
          </a:p>
        </p:txBody>
      </p:sp>
    </p:spTree>
    <p:extLst>
      <p:ext uri="{BB962C8B-B14F-4D97-AF65-F5344CB8AC3E}">
        <p14:creationId xmlns:p14="http://schemas.microsoft.com/office/powerpoint/2010/main" val="687593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59</a:t>
            </a:fld>
            <a:endParaRPr lang="en-US"/>
          </a:p>
        </p:txBody>
      </p:sp>
    </p:spTree>
    <p:extLst>
      <p:ext uri="{BB962C8B-B14F-4D97-AF65-F5344CB8AC3E}">
        <p14:creationId xmlns:p14="http://schemas.microsoft.com/office/powerpoint/2010/main" val="236167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a:t>
            </a:fld>
            <a:endParaRPr lang="en-US"/>
          </a:p>
        </p:txBody>
      </p:sp>
    </p:spTree>
    <p:extLst>
      <p:ext uri="{BB962C8B-B14F-4D97-AF65-F5344CB8AC3E}">
        <p14:creationId xmlns:p14="http://schemas.microsoft.com/office/powerpoint/2010/main" val="6636580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60</a:t>
            </a:fld>
            <a:endParaRPr lang="en-US"/>
          </a:p>
        </p:txBody>
      </p:sp>
    </p:spTree>
    <p:extLst>
      <p:ext uri="{BB962C8B-B14F-4D97-AF65-F5344CB8AC3E}">
        <p14:creationId xmlns:p14="http://schemas.microsoft.com/office/powerpoint/2010/main" val="28030519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61</a:t>
            </a:fld>
            <a:endParaRPr lang="en-US"/>
          </a:p>
        </p:txBody>
      </p:sp>
    </p:spTree>
    <p:extLst>
      <p:ext uri="{BB962C8B-B14F-4D97-AF65-F5344CB8AC3E}">
        <p14:creationId xmlns:p14="http://schemas.microsoft.com/office/powerpoint/2010/main" val="19079871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62</a:t>
            </a:fld>
            <a:endParaRPr lang="en-US"/>
          </a:p>
        </p:txBody>
      </p:sp>
    </p:spTree>
    <p:extLst>
      <p:ext uri="{BB962C8B-B14F-4D97-AF65-F5344CB8AC3E}">
        <p14:creationId xmlns:p14="http://schemas.microsoft.com/office/powerpoint/2010/main" val="354900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7</a:t>
            </a:fld>
            <a:endParaRPr lang="en-US"/>
          </a:p>
        </p:txBody>
      </p:sp>
    </p:spTree>
    <p:extLst>
      <p:ext uri="{BB962C8B-B14F-4D97-AF65-F5344CB8AC3E}">
        <p14:creationId xmlns:p14="http://schemas.microsoft.com/office/powerpoint/2010/main" val="372741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20B1BE-8099-422E-A6AE-2BB576FAC90A}" type="slidenum">
              <a:rPr lang="en-US" smtClean="0"/>
              <a:t>8</a:t>
            </a:fld>
            <a:endParaRPr lang="en-US"/>
          </a:p>
        </p:txBody>
      </p:sp>
    </p:spTree>
    <p:extLst>
      <p:ext uri="{BB962C8B-B14F-4D97-AF65-F5344CB8AC3E}">
        <p14:creationId xmlns:p14="http://schemas.microsoft.com/office/powerpoint/2010/main" val="255782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2A20B1BE-8099-422E-A6AE-2BB576FAC90A}" type="slidenum">
              <a:rPr lang="en-US" smtClean="0"/>
              <a:t>9</a:t>
            </a:fld>
            <a:endParaRPr lang="en-US"/>
          </a:p>
        </p:txBody>
      </p:sp>
    </p:spTree>
    <p:extLst>
      <p:ext uri="{BB962C8B-B14F-4D97-AF65-F5344CB8AC3E}">
        <p14:creationId xmlns:p14="http://schemas.microsoft.com/office/powerpoint/2010/main" val="3309044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9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90217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10577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92480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28CCAB-DD9B-4F37-B677-8BFD1015A37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94DEE-EF8B-43F0-836B-9694D7979CB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1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8568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28CCAB-DD9B-4F37-B677-8BFD1015A37D}"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00574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28CCAB-DD9B-4F37-B677-8BFD1015A37D}"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110696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28CCAB-DD9B-4F37-B677-8BFD1015A37D}" type="datetimeFigureOut">
              <a:rPr lang="en-US" smtClean="0"/>
              <a:t>5/29/2024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382173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B294DEE-EF8B-43F0-836B-9694D7979CB3}" type="slidenum">
              <a:rPr lang="en-US" smtClean="0"/>
              <a:t>‹#›</a:t>
            </a:fld>
            <a:endParaRPr lang="en-US"/>
          </a:p>
        </p:txBody>
      </p:sp>
    </p:spTree>
    <p:extLst>
      <p:ext uri="{BB962C8B-B14F-4D97-AF65-F5344CB8AC3E}">
        <p14:creationId xmlns:p14="http://schemas.microsoft.com/office/powerpoint/2010/main" val="234858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28CCAB-DD9B-4F37-B677-8BFD1015A37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94DEE-EF8B-43F0-836B-9694D7979CB3}" type="slidenum">
              <a:rPr lang="en-US" smtClean="0"/>
              <a:t>‹#›</a:t>
            </a:fld>
            <a:endParaRPr lang="en-US"/>
          </a:p>
        </p:txBody>
      </p:sp>
    </p:spTree>
    <p:extLst>
      <p:ext uri="{BB962C8B-B14F-4D97-AF65-F5344CB8AC3E}">
        <p14:creationId xmlns:p14="http://schemas.microsoft.com/office/powerpoint/2010/main" val="236062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328CCAB-DD9B-4F37-B677-8BFD1015A37D}" type="datetimeFigureOut">
              <a:rPr lang="en-US" smtClean="0"/>
              <a:t>5/29/2024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B294DEE-EF8B-43F0-836B-9694D7979CB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834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hs.state.or.us/spd/tools/cm/PTC/Punch%20Entry%20Details%20Report%20Guide%20for%20Staff%203-27-24.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regon.gov/odhs/transmittals/APDTransmittals/im24025.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dhs.state.or.us/spd/tools/cm/PTC/Webinar%20Series%20Presentation%201%20-%20Phase%202A%20Reports%20and%20Payroll%2010-12-23.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oregon.gov/odhs/transmittals/APDTransmittals/im24025.pdf" TargetMode="Externa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2cj36uurBuo?feature=oembed" TargetMode="Externa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hyperlink" Target="https://www.oregon.gov/odhs/transmittals/APDTransmittals/im24027.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Co-AhR82HbI?feature=oembed" TargetMode="Externa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https://www.youtube.com/embed/nHcRQau5fKM?feature=oembed" TargetMode="External"/><Relationship Id="rId4" Type="http://schemas.openxmlformats.org/officeDocument/2006/relationships/image" Target="../media/image1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UFPYgpnFygQ?feature=oembed" TargetMode="Externa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ideo" Target="https://www.youtube.com/embed/hB7ySf1b6bo?feature=oembed" TargetMode="Externa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ideo" Target="https://www.youtube.com/embed/SwlfXeKWxGk?feature=oembed" TargetMode="Externa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https://www.youtube.com/embed/iHhdw6BO1mk?feature=oembed" TargetMode="Externa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ideo" Target="https://www.youtube.com/embed/MYcydxcbOyI?feature=oembed" TargetMode="Externa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dhs.state.or.us/spd/tools/cm/PTC/Authorization%20Widget%20Guide%20for%20Staff%203-27-2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dciconfluenceprod.dcisoftware.com/display/ORPD/Time+Conversion+Chart+-+Minutes+to+Decimal+Hour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dciconfluenceprod.dcisoftware.com/display/ORPD/Troubleshooting+Guide" TargetMode="External"/><Relationship Id="rId3" Type="http://schemas.openxmlformats.org/officeDocument/2006/relationships/hyperlink" Target="http://www.dhs.state.or.us/spd/tools/cm/PTC/Authorization%20Widget%20Guide%20for%20Staff%203-27-24.pdf" TargetMode="External"/><Relationship Id="rId7" Type="http://schemas.openxmlformats.org/officeDocument/2006/relationships/hyperlink" Target="http://www.dhs.state.or.us/spd/tools/cm/PTC/Provider%20Cannot%20Claim%20Time%20or%20Reports%20Incorrect%20Payment%201-23-24.pdf"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dciconfluenceprod.dcisoftware.com/pages/viewpage.action?pageId=9241103" TargetMode="External"/><Relationship Id="rId5" Type="http://schemas.openxmlformats.org/officeDocument/2006/relationships/hyperlink" Target="https://dciconfluenceprod.dcisoftware.com/display/ORPD/Guide+-+Time+Entry+Management" TargetMode="External"/><Relationship Id="rId10" Type="http://schemas.openxmlformats.org/officeDocument/2006/relationships/hyperlink" Target="https://dhsoha.sharepoint.com/teams/Hub-ODHS-APD-Staff-Tools/SitePages/In-Home-Programs-Services.aspx#provider-time-capture-%28ptc%29-information" TargetMode="External"/><Relationship Id="rId4" Type="http://schemas.openxmlformats.org/officeDocument/2006/relationships/hyperlink" Target="http://www.dhs.state.or.us/spd/tools/cm/PTC/Punch%20Entry%20Details%20Report%20Guide%20for%20Staff%203-27-24.pdf" TargetMode="External"/><Relationship Id="rId9" Type="http://schemas.openxmlformats.org/officeDocument/2006/relationships/hyperlink" Target="http://www.dhs.state.or.us/spd/tools/cm/PTC/index.htm"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mailto:PTC.Support@odhsoha.Oregon.gov"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DC1C4-E42A-3FD5-DAC7-A788D8E89FFD}"/>
              </a:ext>
            </a:extLst>
          </p:cNvPr>
          <p:cNvSpPr>
            <a:spLocks noGrp="1"/>
          </p:cNvSpPr>
          <p:nvPr>
            <p:ph type="ctrTitle"/>
          </p:nvPr>
        </p:nvSpPr>
        <p:spPr>
          <a:xfrm>
            <a:off x="6730000" y="639097"/>
            <a:ext cx="4813072" cy="3686015"/>
          </a:xfrm>
        </p:spPr>
        <p:txBody>
          <a:bodyPr>
            <a:normAutofit/>
          </a:bodyPr>
          <a:lstStyle/>
          <a:p>
            <a:r>
              <a:rPr lang="en-US" b="1" dirty="0"/>
              <a:t>Local Office Workshop</a:t>
            </a:r>
          </a:p>
        </p:txBody>
      </p:sp>
      <p:sp>
        <p:nvSpPr>
          <p:cNvPr id="3" name="Subtitle 2">
            <a:extLst>
              <a:ext uri="{FF2B5EF4-FFF2-40B4-BE49-F238E27FC236}">
                <a16:creationId xmlns:a16="http://schemas.microsoft.com/office/drawing/2014/main" id="{A4663289-EFD7-AC2F-B32A-1C9BCE8397E3}"/>
              </a:ext>
            </a:extLst>
          </p:cNvPr>
          <p:cNvSpPr>
            <a:spLocks noGrp="1"/>
          </p:cNvSpPr>
          <p:nvPr>
            <p:ph type="subTitle" idx="1"/>
          </p:nvPr>
        </p:nvSpPr>
        <p:spPr>
          <a:xfrm>
            <a:off x="6729999" y="4455621"/>
            <a:ext cx="4829101" cy="1238616"/>
          </a:xfrm>
        </p:spPr>
        <p:txBody>
          <a:bodyPr>
            <a:normAutofit/>
          </a:bodyPr>
          <a:lstStyle/>
          <a:p>
            <a:r>
              <a:rPr lang="en-US">
                <a:solidFill>
                  <a:schemeClr val="tx1">
                    <a:lumMod val="85000"/>
                    <a:lumOff val="15000"/>
                  </a:schemeClr>
                </a:solidFill>
              </a:rPr>
              <a:t>Provider Time Capture Phase 2A</a:t>
            </a:r>
          </a:p>
        </p:txBody>
      </p:sp>
      <p:pic>
        <p:nvPicPr>
          <p:cNvPr id="5" name="Picture 4">
            <a:extLst>
              <a:ext uri="{FF2B5EF4-FFF2-40B4-BE49-F238E27FC236}">
                <a16:creationId xmlns:a16="http://schemas.microsoft.com/office/drawing/2014/main" id="{87BA1CEC-1194-D9A5-B2DB-9BA0C3DF1FD9}"/>
              </a:ext>
            </a:extLst>
          </p:cNvPr>
          <p:cNvPicPr>
            <a:picLocks noChangeAspect="1"/>
          </p:cNvPicPr>
          <p:nvPr/>
        </p:nvPicPr>
        <p:blipFill rotWithShape="1">
          <a:blip r:embed="rId3"/>
          <a:srcRect l="10071" r="7763" b="1"/>
          <a:stretch/>
        </p:blipFill>
        <p:spPr>
          <a:xfrm>
            <a:off x="1" y="10"/>
            <a:ext cx="6096000" cy="6857990"/>
          </a:xfrm>
          <a:prstGeom prst="rect">
            <a:avLst/>
          </a:prstGeom>
        </p:spPr>
      </p:pic>
      <p:cxnSp>
        <p:nvCxnSpPr>
          <p:cNvPr id="11" name="Straight Connector 11">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7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D4BB6-0CC2-F7F8-7D1C-F7ED3805C6BE}"/>
              </a:ext>
            </a:extLst>
          </p:cNvPr>
          <p:cNvSpPr>
            <a:spLocks noGrp="1"/>
          </p:cNvSpPr>
          <p:nvPr>
            <p:ph type="title"/>
          </p:nvPr>
        </p:nvSpPr>
        <p:spPr>
          <a:xfrm>
            <a:off x="807244" y="385763"/>
            <a:ext cx="10546556" cy="1304925"/>
          </a:xfrm>
        </p:spPr>
        <p:txBody>
          <a:bodyPr>
            <a:normAutofit fontScale="90000"/>
          </a:bodyPr>
          <a:lstStyle/>
          <a:p>
            <a:r>
              <a:rPr lang="en-US" b="1" dirty="0"/>
              <a:t>Payroll Batches: What is changing and what is not changing?</a:t>
            </a:r>
          </a:p>
        </p:txBody>
      </p:sp>
      <p:sp>
        <p:nvSpPr>
          <p:cNvPr id="4" name="Content Placeholder 2">
            <a:extLst>
              <a:ext uri="{FF2B5EF4-FFF2-40B4-BE49-F238E27FC236}">
                <a16:creationId xmlns:a16="http://schemas.microsoft.com/office/drawing/2014/main" id="{9C7EE377-3FD6-C249-571A-81B49B5637C7}"/>
              </a:ext>
            </a:extLst>
          </p:cNvPr>
          <p:cNvSpPr txBox="1">
            <a:spLocks/>
          </p:cNvSpPr>
          <p:nvPr/>
        </p:nvSpPr>
        <p:spPr>
          <a:xfrm>
            <a:off x="455959" y="2247354"/>
            <a:ext cx="4857446" cy="36893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Changing:</a:t>
            </a:r>
          </a:p>
          <a:p>
            <a:pPr>
              <a:buFont typeface="Arial" panose="020B0604020202020204" pitchFamily="34" charset="0"/>
              <a:buChar char="•"/>
            </a:pPr>
            <a:r>
              <a:rPr lang="en-US" sz="2800" dirty="0"/>
              <a:t>Staff no longer run payroll batches</a:t>
            </a:r>
          </a:p>
          <a:p>
            <a:pPr>
              <a:buFont typeface="Arial" panose="020B0604020202020204" pitchFamily="34" charset="0"/>
              <a:buChar char="•"/>
            </a:pPr>
            <a:r>
              <a:rPr lang="en-US" sz="2800" dirty="0"/>
              <a:t>Staff no longer have payroll roles in OR PTC DCI</a:t>
            </a:r>
          </a:p>
        </p:txBody>
      </p:sp>
      <p:sp>
        <p:nvSpPr>
          <p:cNvPr id="5" name="Content Placeholder 2">
            <a:extLst>
              <a:ext uri="{FF2B5EF4-FFF2-40B4-BE49-F238E27FC236}">
                <a16:creationId xmlns:a16="http://schemas.microsoft.com/office/drawing/2014/main" id="{E2F8332E-FA86-3D4E-3D8E-1FB10AF6F2A1}"/>
              </a:ext>
            </a:extLst>
          </p:cNvPr>
          <p:cNvSpPr txBox="1">
            <a:spLocks/>
          </p:cNvSpPr>
          <p:nvPr/>
        </p:nvSpPr>
        <p:spPr>
          <a:xfrm>
            <a:off x="5544967" y="2247354"/>
            <a:ext cx="6191074" cy="368931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Not changing:</a:t>
            </a:r>
          </a:p>
          <a:p>
            <a:pPr>
              <a:buFont typeface="Arial" panose="020B0604020202020204" pitchFamily="34" charset="0"/>
              <a:buChar char="•"/>
            </a:pPr>
            <a:r>
              <a:rPr lang="en-US" sz="2800" dirty="0"/>
              <a:t>For entries worked before July 28, 2024, payroll batches will be pulled manually by the PTC Support Team. Local office staff will need to input these entries into STIM (more about this in a moment)</a:t>
            </a:r>
          </a:p>
          <a:p>
            <a:pPr>
              <a:buFont typeface="Arial" panose="020B0604020202020204" pitchFamily="34" charset="0"/>
              <a:buChar char="•"/>
            </a:pPr>
            <a:r>
              <a:rPr lang="en-US" sz="2800" dirty="0"/>
              <a:t>Payroll processing dates will not change</a:t>
            </a:r>
          </a:p>
        </p:txBody>
      </p:sp>
    </p:spTree>
    <p:extLst>
      <p:ext uri="{BB962C8B-B14F-4D97-AF65-F5344CB8AC3E}">
        <p14:creationId xmlns:p14="http://schemas.microsoft.com/office/powerpoint/2010/main" val="130562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E891-612D-B16A-CC75-86017BA265DB}"/>
              </a:ext>
            </a:extLst>
          </p:cNvPr>
          <p:cNvSpPr>
            <a:spLocks noGrp="1"/>
          </p:cNvSpPr>
          <p:nvPr>
            <p:ph type="title"/>
          </p:nvPr>
        </p:nvSpPr>
        <p:spPr>
          <a:xfrm>
            <a:off x="404735" y="286603"/>
            <a:ext cx="10750946" cy="1450757"/>
          </a:xfrm>
        </p:spPr>
        <p:txBody>
          <a:bodyPr/>
          <a:lstStyle/>
          <a:p>
            <a:r>
              <a:rPr lang="en-US" b="1" dirty="0"/>
              <a:t>How to troubleshoot batch questions</a:t>
            </a:r>
          </a:p>
        </p:txBody>
      </p:sp>
      <p:sp>
        <p:nvSpPr>
          <p:cNvPr id="3" name="Content Placeholder 2">
            <a:extLst>
              <a:ext uri="{FF2B5EF4-FFF2-40B4-BE49-F238E27FC236}">
                <a16:creationId xmlns:a16="http://schemas.microsoft.com/office/drawing/2014/main" id="{F9BC6FAD-D55F-7241-93AC-794717B4AB12}"/>
              </a:ext>
            </a:extLst>
          </p:cNvPr>
          <p:cNvSpPr>
            <a:spLocks noGrp="1"/>
          </p:cNvSpPr>
          <p:nvPr>
            <p:ph idx="1"/>
          </p:nvPr>
        </p:nvSpPr>
        <p:spPr>
          <a:xfrm>
            <a:off x="474309" y="1958009"/>
            <a:ext cx="5151239" cy="4119563"/>
          </a:xfrm>
        </p:spPr>
        <p:txBody>
          <a:bodyPr>
            <a:normAutofit/>
          </a:bodyPr>
          <a:lstStyle/>
          <a:p>
            <a:pPr marL="0" indent="0">
              <a:buNone/>
            </a:pPr>
            <a:r>
              <a:rPr lang="en-US" sz="2800" b="1" dirty="0"/>
              <a:t>For entries worked before July 28, 2024 :</a:t>
            </a:r>
          </a:p>
          <a:p>
            <a:pPr>
              <a:buFont typeface="Arial" panose="020B0604020202020204" pitchFamily="34" charset="0"/>
              <a:buChar char="•"/>
            </a:pPr>
            <a:r>
              <a:rPr lang="en-US" sz="2800" dirty="0"/>
              <a:t>Check batch file sent to local office</a:t>
            </a:r>
          </a:p>
          <a:p>
            <a:pPr>
              <a:buFont typeface="Arial" panose="020B0604020202020204" pitchFamily="34" charset="0"/>
              <a:buChar char="•"/>
            </a:pPr>
            <a:r>
              <a:rPr lang="en-US" sz="2800" dirty="0"/>
              <a:t>Check STIM screen to make sure the entries were input correctly</a:t>
            </a:r>
          </a:p>
          <a:p>
            <a:pPr>
              <a:buFont typeface="Arial" panose="020B0604020202020204" pitchFamily="34" charset="0"/>
              <a:buChar char="•"/>
            </a:pPr>
            <a:r>
              <a:rPr lang="en-US" sz="2800" dirty="0"/>
              <a:t>Check entries in OR PTC DCI (through Punch Entry Details report or Entries tab)</a:t>
            </a:r>
          </a:p>
          <a:p>
            <a:endParaRPr lang="en-US" dirty="0"/>
          </a:p>
        </p:txBody>
      </p:sp>
      <p:sp>
        <p:nvSpPr>
          <p:cNvPr id="4" name="Content Placeholder 2">
            <a:extLst>
              <a:ext uri="{FF2B5EF4-FFF2-40B4-BE49-F238E27FC236}">
                <a16:creationId xmlns:a16="http://schemas.microsoft.com/office/drawing/2014/main" id="{A92DF88C-DF62-ED31-00DF-AC4297036EAE}"/>
              </a:ext>
            </a:extLst>
          </p:cNvPr>
          <p:cNvSpPr txBox="1">
            <a:spLocks/>
          </p:cNvSpPr>
          <p:nvPr/>
        </p:nvSpPr>
        <p:spPr>
          <a:xfrm>
            <a:off x="6096000" y="1958008"/>
            <a:ext cx="5701748" cy="411956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b="1" dirty="0"/>
              <a:t>For entries worked on or after July 28, 2024:</a:t>
            </a:r>
          </a:p>
          <a:p>
            <a:pPr>
              <a:buFont typeface="Arial" panose="020B0604020202020204" pitchFamily="34" charset="0"/>
              <a:buChar char="•"/>
            </a:pPr>
            <a:r>
              <a:rPr lang="en-US" sz="2800" dirty="0"/>
              <a:t>Check STIQ screen for errors</a:t>
            </a:r>
          </a:p>
          <a:p>
            <a:pPr>
              <a:buFont typeface="Arial" panose="020B0604020202020204" pitchFamily="34" charset="0"/>
              <a:buChar char="•"/>
            </a:pPr>
            <a:r>
              <a:rPr lang="en-US" sz="2800" dirty="0"/>
              <a:t>Check STIM screen to make sure the entries came through correctly</a:t>
            </a:r>
          </a:p>
          <a:p>
            <a:pPr>
              <a:buFont typeface="Arial" panose="020B0604020202020204" pitchFamily="34" charset="0"/>
              <a:buChar char="•"/>
            </a:pPr>
            <a:r>
              <a:rPr lang="en-US" sz="2800" dirty="0"/>
              <a:t>Check entries in OR PTC DCI (through Punch Entry Details report or Entries tab)</a:t>
            </a:r>
          </a:p>
          <a:p>
            <a:pPr marL="0" indent="0">
              <a:buNone/>
            </a:pPr>
            <a:endParaRPr lang="en-US" dirty="0"/>
          </a:p>
        </p:txBody>
      </p:sp>
    </p:spTree>
    <p:extLst>
      <p:ext uri="{BB962C8B-B14F-4D97-AF65-F5344CB8AC3E}">
        <p14:creationId xmlns:p14="http://schemas.microsoft.com/office/powerpoint/2010/main" val="164034531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3B1C-9967-9FB3-327E-5C94CE7266C3}"/>
              </a:ext>
            </a:extLst>
          </p:cNvPr>
          <p:cNvSpPr>
            <a:spLocks noGrp="1"/>
          </p:cNvSpPr>
          <p:nvPr>
            <p:ph type="title"/>
          </p:nvPr>
        </p:nvSpPr>
        <p:spPr/>
        <p:txBody>
          <a:bodyPr>
            <a:normAutofit fontScale="90000"/>
          </a:bodyPr>
          <a:lstStyle/>
          <a:p>
            <a:r>
              <a:rPr lang="en-US" sz="5400" b="1" dirty="0"/>
              <a:t>How to run a punch entry details report</a:t>
            </a:r>
          </a:p>
        </p:txBody>
      </p:sp>
      <p:sp>
        <p:nvSpPr>
          <p:cNvPr id="3" name="Content Placeholder 2">
            <a:extLst>
              <a:ext uri="{FF2B5EF4-FFF2-40B4-BE49-F238E27FC236}">
                <a16:creationId xmlns:a16="http://schemas.microsoft.com/office/drawing/2014/main" id="{1EC1D384-0366-22C9-744C-57791978EE14}"/>
              </a:ext>
            </a:extLst>
          </p:cNvPr>
          <p:cNvSpPr>
            <a:spLocks noGrp="1"/>
          </p:cNvSpPr>
          <p:nvPr>
            <p:ph idx="1"/>
          </p:nvPr>
        </p:nvSpPr>
        <p:spPr>
          <a:xfrm>
            <a:off x="1097280" y="1845734"/>
            <a:ext cx="10395284" cy="4478064"/>
          </a:xfrm>
        </p:spPr>
        <p:txBody>
          <a:bodyPr>
            <a:normAutofit/>
          </a:bodyPr>
          <a:lstStyle/>
          <a:p>
            <a:pPr marL="457200" indent="-457200">
              <a:buFont typeface="+mj-lt"/>
              <a:buAutoNum type="arabicPeriod"/>
            </a:pPr>
            <a:r>
              <a:rPr lang="en-US" sz="2400" dirty="0"/>
              <a:t>Log into OR PTC DCI and go to the Reports tab.</a:t>
            </a:r>
          </a:p>
          <a:p>
            <a:pPr marL="457200" indent="-457200">
              <a:buFont typeface="+mj-lt"/>
              <a:buAutoNum type="arabicPeriod"/>
            </a:pPr>
            <a:r>
              <a:rPr lang="en-US" sz="2400" dirty="0"/>
              <a:t>Hover over the COA Reports tab and select Punch Entry Details Report.</a:t>
            </a:r>
          </a:p>
          <a:p>
            <a:pPr marL="457200" indent="-457200">
              <a:buFont typeface="+mj-lt"/>
              <a:buAutoNum type="arabicPeriod"/>
            </a:pPr>
            <a:r>
              <a:rPr lang="en-US" sz="2400" dirty="0"/>
              <a:t>You must narrow down the report. Type in a date range, client name (consumer), employee name (provider), and any other categories that would narrow it down. To troubleshoot entries from a specific provider, selecting a date range and provider name should be enough. </a:t>
            </a:r>
          </a:p>
          <a:p>
            <a:pPr marL="457200" indent="-457200">
              <a:buFont typeface="+mj-lt"/>
              <a:buAutoNum type="arabicPeriod"/>
            </a:pPr>
            <a:r>
              <a:rPr lang="en-US" sz="2400" dirty="0"/>
              <a:t>Select “Include Canceled and Rejected Punches” to include all entries.</a:t>
            </a:r>
          </a:p>
          <a:p>
            <a:pPr marL="457200" indent="-457200">
              <a:buFont typeface="+mj-lt"/>
              <a:buAutoNum type="arabicPeriod"/>
            </a:pPr>
            <a:r>
              <a:rPr lang="en-US" sz="2400" dirty="0"/>
              <a:t>Select Search.</a:t>
            </a:r>
          </a:p>
          <a:p>
            <a:pPr marL="0" indent="0">
              <a:buNone/>
            </a:pPr>
            <a:r>
              <a:rPr lang="en-US" sz="2400" dirty="0"/>
              <a:t>To learn more about how to create the report and how to use it for troubleshooting, see the </a:t>
            </a:r>
            <a:r>
              <a:rPr lang="en-US" sz="2400" dirty="0">
                <a:hlinkClick r:id="rId3"/>
              </a:rPr>
              <a:t>Punch Entry Details Report Guide for Staff</a:t>
            </a:r>
            <a:r>
              <a:rPr lang="en-US" sz="2400" dirty="0"/>
              <a:t>.</a:t>
            </a:r>
            <a:endParaRPr lang="en-US" sz="2400" dirty="0">
              <a:highlight>
                <a:srgbClr val="FFFF00"/>
              </a:highlight>
            </a:endParaRPr>
          </a:p>
        </p:txBody>
      </p:sp>
    </p:spTree>
    <p:extLst>
      <p:ext uri="{BB962C8B-B14F-4D97-AF65-F5344CB8AC3E}">
        <p14:creationId xmlns:p14="http://schemas.microsoft.com/office/powerpoint/2010/main" val="91362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61CA-13A8-7311-09F9-1175B83F2B54}"/>
              </a:ext>
            </a:extLst>
          </p:cNvPr>
          <p:cNvSpPr>
            <a:spLocks noGrp="1"/>
          </p:cNvSpPr>
          <p:nvPr>
            <p:ph type="title"/>
          </p:nvPr>
        </p:nvSpPr>
        <p:spPr/>
        <p:txBody>
          <a:bodyPr/>
          <a:lstStyle/>
          <a:p>
            <a:r>
              <a:rPr lang="en-US" b="1" dirty="0"/>
              <a:t>What to look for if late payment reported</a:t>
            </a:r>
          </a:p>
        </p:txBody>
      </p:sp>
      <p:sp>
        <p:nvSpPr>
          <p:cNvPr id="3" name="Content Placeholder 2">
            <a:extLst>
              <a:ext uri="{FF2B5EF4-FFF2-40B4-BE49-F238E27FC236}">
                <a16:creationId xmlns:a16="http://schemas.microsoft.com/office/drawing/2014/main" id="{5BE51B53-9519-6133-D64E-7A7845F41C50}"/>
              </a:ext>
            </a:extLst>
          </p:cNvPr>
          <p:cNvSpPr>
            <a:spLocks noGrp="1"/>
          </p:cNvSpPr>
          <p:nvPr>
            <p:ph idx="1"/>
          </p:nvPr>
        </p:nvSpPr>
        <p:spPr>
          <a:xfrm>
            <a:off x="1097279" y="1845733"/>
            <a:ext cx="10532746" cy="4526491"/>
          </a:xfrm>
        </p:spPr>
        <p:txBody>
          <a:bodyPr>
            <a:normAutofit fontScale="92500" lnSpcReduction="20000"/>
          </a:bodyPr>
          <a:lstStyle/>
          <a:p>
            <a:pPr marL="514350" indent="-514350">
              <a:buFont typeface="+mj-lt"/>
              <a:buAutoNum type="arabicPeriod"/>
            </a:pPr>
            <a:r>
              <a:rPr lang="en-US" sz="2800" dirty="0"/>
              <a:t>Were all entries input before the provider deadline (3 business days after the last day of the pay period)?</a:t>
            </a:r>
          </a:p>
          <a:p>
            <a:pPr marL="914400" lvl="1" indent="-457200">
              <a:buFont typeface="+mj-lt"/>
              <a:buAutoNum type="alphaLcParenR"/>
            </a:pPr>
            <a:r>
              <a:rPr lang="en-US" sz="2400" dirty="0"/>
              <a:t>Late input of time/mileage is extremely common</a:t>
            </a:r>
          </a:p>
          <a:p>
            <a:pPr marL="914400" lvl="1" indent="-457200">
              <a:buFont typeface="+mj-lt"/>
              <a:buAutoNum type="alphaLcParenR"/>
            </a:pPr>
            <a:r>
              <a:rPr lang="en-US" sz="2400" dirty="0"/>
              <a:t>Run punch entry details report and compare the created date to the service date: was the created date before the provider’s submission deadline?</a:t>
            </a:r>
          </a:p>
          <a:p>
            <a:pPr marL="514350" indent="-514350">
              <a:buFont typeface="+mj-lt"/>
              <a:buAutoNum type="arabicPeriod"/>
            </a:pPr>
            <a:r>
              <a:rPr lang="en-US" sz="2800" dirty="0"/>
              <a:t>If all entries were input on time, were all entries entered into STIM (either manually for pre-Phase 2A or automatically for post-Phase 2A)?</a:t>
            </a:r>
          </a:p>
          <a:p>
            <a:pPr marL="514350" indent="-514350">
              <a:buFont typeface="+mj-lt"/>
              <a:buAutoNum type="arabicPeriod"/>
            </a:pPr>
            <a:r>
              <a:rPr lang="en-US" sz="2800" dirty="0"/>
              <a:t>If entries were input on time but are missing from STIM, check payroll batches sent to your office as a batch may have been missed (completely or partially).</a:t>
            </a:r>
          </a:p>
          <a:p>
            <a:pPr marL="514350" indent="-514350">
              <a:buFont typeface="+mj-lt"/>
              <a:buAutoNum type="arabicPeriod"/>
            </a:pPr>
            <a:r>
              <a:rPr lang="en-US" sz="2800" dirty="0"/>
              <a:t>If there was a late payment not due to provider error, the provider should file a late payment form with OHCC (complete the Late or Partial Payment Request Form).</a:t>
            </a:r>
          </a:p>
        </p:txBody>
      </p:sp>
    </p:spTree>
    <p:extLst>
      <p:ext uri="{BB962C8B-B14F-4D97-AF65-F5344CB8AC3E}">
        <p14:creationId xmlns:p14="http://schemas.microsoft.com/office/powerpoint/2010/main" val="3980287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7" name="Rectangle 2056">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59" name="Straight Connector 2058">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Free Brown-Framed Eyeglasses on a Calendar Stock Photo">
            <a:extLst>
              <a:ext uri="{FF2B5EF4-FFF2-40B4-BE49-F238E27FC236}">
                <a16:creationId xmlns:a16="http://schemas.microsoft.com/office/drawing/2014/main" id="{713C1AC4-BAB4-586E-1DFC-438925E0F59E}"/>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8A7EE3-9C0F-40E5-DC4A-814A4E0686E9}"/>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Payroll Entry Changes</a:t>
            </a:r>
          </a:p>
        </p:txBody>
      </p:sp>
      <p:cxnSp>
        <p:nvCxnSpPr>
          <p:cNvPr id="2061" name="Straight Connector 2060">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063" name="Rectangle 2062">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5" name="Rectangle 2064">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0835725"/>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8583-006F-184E-79B1-98F33419A00F}"/>
              </a:ext>
            </a:extLst>
          </p:cNvPr>
          <p:cNvSpPr>
            <a:spLocks noGrp="1"/>
          </p:cNvSpPr>
          <p:nvPr>
            <p:ph type="title"/>
          </p:nvPr>
        </p:nvSpPr>
        <p:spPr>
          <a:xfrm>
            <a:off x="786985" y="286604"/>
            <a:ext cx="10368696" cy="1220727"/>
          </a:xfrm>
        </p:spPr>
        <p:txBody>
          <a:bodyPr>
            <a:normAutofit/>
          </a:bodyPr>
          <a:lstStyle/>
          <a:p>
            <a:r>
              <a:rPr lang="en-US" sz="4400" b="1" dirty="0"/>
              <a:t>Payroll Entry changes: entries before Go-Live</a:t>
            </a:r>
          </a:p>
        </p:txBody>
      </p:sp>
      <p:sp>
        <p:nvSpPr>
          <p:cNvPr id="3" name="Content Placeholder 2">
            <a:extLst>
              <a:ext uri="{FF2B5EF4-FFF2-40B4-BE49-F238E27FC236}">
                <a16:creationId xmlns:a16="http://schemas.microsoft.com/office/drawing/2014/main" id="{06EC94CB-2AD9-2150-0421-9E3478CAC84E}"/>
              </a:ext>
            </a:extLst>
          </p:cNvPr>
          <p:cNvSpPr>
            <a:spLocks noGrp="1"/>
          </p:cNvSpPr>
          <p:nvPr>
            <p:ph idx="1"/>
          </p:nvPr>
        </p:nvSpPr>
        <p:spPr>
          <a:xfrm>
            <a:off x="884583" y="1838739"/>
            <a:ext cx="10271097" cy="4030355"/>
          </a:xfrm>
        </p:spPr>
        <p:txBody>
          <a:bodyPr>
            <a:normAutofit fontScale="92500"/>
          </a:bodyPr>
          <a:lstStyle/>
          <a:p>
            <a:pPr marL="0" indent="0">
              <a:buNone/>
            </a:pPr>
            <a:r>
              <a:rPr lang="en-US" sz="3600" dirty="0"/>
              <a:t>Entries made for time/mileage worked </a:t>
            </a:r>
            <a:r>
              <a:rPr lang="en-US" sz="3600" b="1" dirty="0"/>
              <a:t>before</a:t>
            </a:r>
            <a:r>
              <a:rPr lang="en-US" sz="3600" dirty="0"/>
              <a:t> July 28, 2024:</a:t>
            </a:r>
          </a:p>
          <a:p>
            <a:pPr>
              <a:buFont typeface="Arial" panose="020B0604020202020204" pitchFamily="34" charset="0"/>
              <a:buChar char="•"/>
            </a:pPr>
            <a:r>
              <a:rPr lang="en-US" sz="2800" dirty="0"/>
              <a:t>A designated email inbox for your office will receive payroll batches from the PTC Support Team.</a:t>
            </a:r>
          </a:p>
          <a:p>
            <a:pPr>
              <a:buFont typeface="Arial" panose="020B0604020202020204" pitchFamily="34" charset="0"/>
              <a:buChar char="•"/>
            </a:pPr>
            <a:r>
              <a:rPr lang="en-US" sz="2800" dirty="0"/>
              <a:t>Your branch’s entries must be entered into STIM by designated staff in your local office.</a:t>
            </a:r>
          </a:p>
          <a:p>
            <a:pPr lvl="1">
              <a:buFont typeface="Arial" panose="020B0604020202020204" pitchFamily="34" charset="0"/>
              <a:buChar char="•"/>
            </a:pPr>
            <a:r>
              <a:rPr lang="en-US" sz="2600" dirty="0"/>
              <a:t>If your branch does not handle payroll entry, then the office that does handle them will receive the batch files</a:t>
            </a:r>
          </a:p>
          <a:p>
            <a:pPr>
              <a:buFont typeface="Arial" panose="020B0604020202020204" pitchFamily="34" charset="0"/>
              <a:buChar char="•"/>
            </a:pPr>
            <a:r>
              <a:rPr lang="en-US" sz="2800" dirty="0"/>
              <a:t>The email address that receives batches has been assigned to your office: </a:t>
            </a:r>
            <a:r>
              <a:rPr lang="en-US" sz="2800" dirty="0">
                <a:hlinkClick r:id="rId3"/>
              </a:rPr>
              <a:t>APD-IM-24-025 New Shared Payroll Email Addresses</a:t>
            </a:r>
            <a:r>
              <a:rPr lang="en-US" sz="2800" dirty="0"/>
              <a:t> </a:t>
            </a:r>
            <a:endParaRPr lang="en-US" dirty="0"/>
          </a:p>
          <a:p>
            <a:endParaRPr lang="en-US" dirty="0"/>
          </a:p>
        </p:txBody>
      </p:sp>
    </p:spTree>
    <p:extLst>
      <p:ext uri="{BB962C8B-B14F-4D97-AF65-F5344CB8AC3E}">
        <p14:creationId xmlns:p14="http://schemas.microsoft.com/office/powerpoint/2010/main" val="2727667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47C3-A9C3-7AC8-2DFD-EC016F4D5ADF}"/>
              </a:ext>
            </a:extLst>
          </p:cNvPr>
          <p:cNvSpPr>
            <a:spLocks noGrp="1"/>
          </p:cNvSpPr>
          <p:nvPr>
            <p:ph type="title"/>
          </p:nvPr>
        </p:nvSpPr>
        <p:spPr>
          <a:xfrm>
            <a:off x="775253" y="286603"/>
            <a:ext cx="10380428" cy="1429771"/>
          </a:xfrm>
        </p:spPr>
        <p:txBody>
          <a:bodyPr/>
          <a:lstStyle/>
          <a:p>
            <a:r>
              <a:rPr lang="en-US" b="1" dirty="0"/>
              <a:t>Payroll Entry changes: entries after Go-Live</a:t>
            </a:r>
          </a:p>
        </p:txBody>
      </p:sp>
      <p:sp>
        <p:nvSpPr>
          <p:cNvPr id="3" name="Content Placeholder 2">
            <a:extLst>
              <a:ext uri="{FF2B5EF4-FFF2-40B4-BE49-F238E27FC236}">
                <a16:creationId xmlns:a16="http://schemas.microsoft.com/office/drawing/2014/main" id="{27C3C9E9-67A4-2B87-D057-E75A2FB692C8}"/>
              </a:ext>
            </a:extLst>
          </p:cNvPr>
          <p:cNvSpPr>
            <a:spLocks noGrp="1"/>
          </p:cNvSpPr>
          <p:nvPr>
            <p:ph idx="1"/>
          </p:nvPr>
        </p:nvSpPr>
        <p:spPr>
          <a:xfrm>
            <a:off x="874643" y="1878496"/>
            <a:ext cx="10281037" cy="3990598"/>
          </a:xfrm>
        </p:spPr>
        <p:txBody>
          <a:bodyPr>
            <a:normAutofit/>
          </a:bodyPr>
          <a:lstStyle/>
          <a:p>
            <a:pPr marL="0" indent="0">
              <a:buNone/>
            </a:pPr>
            <a:r>
              <a:rPr lang="en-US" sz="3600" dirty="0"/>
              <a:t>Entries made for time/mileage worked </a:t>
            </a:r>
            <a:r>
              <a:rPr lang="en-US" sz="3600" b="1" dirty="0"/>
              <a:t>after</a:t>
            </a:r>
            <a:r>
              <a:rPr lang="en-US" sz="3600" dirty="0"/>
              <a:t> July 28th:</a:t>
            </a:r>
          </a:p>
          <a:p>
            <a:pPr>
              <a:buFont typeface="Arial" panose="020B0604020202020204" pitchFamily="34" charset="0"/>
              <a:buChar char="•"/>
            </a:pPr>
            <a:r>
              <a:rPr lang="en-US" sz="3200" dirty="0"/>
              <a:t>The PTC Support Team will run payroll batches daily</a:t>
            </a:r>
          </a:p>
          <a:p>
            <a:pPr>
              <a:buFont typeface="Arial" panose="020B0604020202020204" pitchFamily="34" charset="0"/>
              <a:buChar char="•"/>
            </a:pPr>
            <a:r>
              <a:rPr lang="en-US" sz="3200" dirty="0"/>
              <a:t>Payroll batches will be processed automatically in STIM</a:t>
            </a:r>
          </a:p>
          <a:p>
            <a:pPr>
              <a:buFont typeface="Arial" panose="020B0604020202020204" pitchFamily="34" charset="0"/>
              <a:buChar char="•"/>
            </a:pPr>
            <a:r>
              <a:rPr lang="en-US" sz="3200" dirty="0"/>
              <a:t>Staff can view these entries in STIM but cannot make changes</a:t>
            </a:r>
          </a:p>
        </p:txBody>
      </p:sp>
    </p:spTree>
    <p:extLst>
      <p:ext uri="{BB962C8B-B14F-4D97-AF65-F5344CB8AC3E}">
        <p14:creationId xmlns:p14="http://schemas.microsoft.com/office/powerpoint/2010/main" val="30728884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FE05-F4D9-D59A-273E-1359D6BDAA23}"/>
              </a:ext>
            </a:extLst>
          </p:cNvPr>
          <p:cNvSpPr>
            <a:spLocks noGrp="1"/>
          </p:cNvSpPr>
          <p:nvPr>
            <p:ph type="title"/>
          </p:nvPr>
        </p:nvSpPr>
        <p:spPr>
          <a:xfrm>
            <a:off x="620202" y="412975"/>
            <a:ext cx="10791669" cy="1151862"/>
          </a:xfrm>
        </p:spPr>
        <p:txBody>
          <a:bodyPr>
            <a:normAutofit fontScale="90000"/>
          </a:bodyPr>
          <a:lstStyle/>
          <a:p>
            <a:r>
              <a:rPr lang="en-US" b="1" dirty="0"/>
              <a:t>Payroll Entry: </a:t>
            </a:r>
            <a:r>
              <a:rPr lang="en-US" sz="4800" b="1" dirty="0"/>
              <a:t>What is changing and what is not changing?</a:t>
            </a:r>
            <a:endParaRPr lang="en-US" b="1" dirty="0"/>
          </a:p>
        </p:txBody>
      </p:sp>
      <p:sp>
        <p:nvSpPr>
          <p:cNvPr id="4" name="Content Placeholder 2">
            <a:extLst>
              <a:ext uri="{FF2B5EF4-FFF2-40B4-BE49-F238E27FC236}">
                <a16:creationId xmlns:a16="http://schemas.microsoft.com/office/drawing/2014/main" id="{00E1F2A7-9DB3-461A-0B54-80502501B739}"/>
              </a:ext>
            </a:extLst>
          </p:cNvPr>
          <p:cNvSpPr txBox="1">
            <a:spLocks/>
          </p:cNvSpPr>
          <p:nvPr/>
        </p:nvSpPr>
        <p:spPr>
          <a:xfrm>
            <a:off x="620202" y="2038381"/>
            <a:ext cx="5093925" cy="42405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dirty="0"/>
              <a:t>Changing:</a:t>
            </a:r>
          </a:p>
          <a:p>
            <a:pPr>
              <a:buFont typeface="Arial" panose="020B0604020202020204" pitchFamily="34" charset="0"/>
              <a:buChar char="•"/>
            </a:pPr>
            <a:r>
              <a:rPr lang="en-US" sz="2400" dirty="0"/>
              <a:t>You’ll receive batches from the  PTC  Support Team instead of a member of your office’s staff who run batches </a:t>
            </a:r>
          </a:p>
          <a:p>
            <a:pPr>
              <a:buFont typeface="Arial" panose="020B0604020202020204" pitchFamily="34" charset="0"/>
              <a:buChar char="•"/>
            </a:pPr>
            <a:r>
              <a:rPr lang="en-US" sz="2400" dirty="0"/>
              <a:t>Batches will come in daily and will be smaller</a:t>
            </a:r>
          </a:p>
          <a:p>
            <a:pPr>
              <a:buFont typeface="Arial" panose="020B0604020202020204" pitchFamily="34" charset="0"/>
              <a:buChar char="•"/>
            </a:pPr>
            <a:r>
              <a:rPr lang="en-US" sz="2400" dirty="0"/>
              <a:t>STIQ screen changes and new STSS screen (more in a moment)</a:t>
            </a:r>
          </a:p>
          <a:p>
            <a:pPr>
              <a:buFont typeface="Arial" panose="020B0604020202020204" pitchFamily="34" charset="0"/>
              <a:buChar char="•"/>
            </a:pPr>
            <a:r>
              <a:rPr lang="en-US" sz="2400" dirty="0"/>
              <a:t>Entries worked after Phase 2A Go-Live will not be entered in STIM by staff</a:t>
            </a:r>
          </a:p>
        </p:txBody>
      </p:sp>
      <p:sp>
        <p:nvSpPr>
          <p:cNvPr id="5" name="Content Placeholder 2">
            <a:extLst>
              <a:ext uri="{FF2B5EF4-FFF2-40B4-BE49-F238E27FC236}">
                <a16:creationId xmlns:a16="http://schemas.microsoft.com/office/drawing/2014/main" id="{9D75E07D-820F-9614-612B-173AE33724D5}"/>
              </a:ext>
            </a:extLst>
          </p:cNvPr>
          <p:cNvSpPr txBox="1">
            <a:spLocks/>
          </p:cNvSpPr>
          <p:nvPr/>
        </p:nvSpPr>
        <p:spPr>
          <a:xfrm>
            <a:off x="6303364" y="2038381"/>
            <a:ext cx="5591331" cy="437740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400" b="1" dirty="0"/>
              <a:t>Not changing:</a:t>
            </a:r>
          </a:p>
          <a:p>
            <a:pPr>
              <a:buFont typeface="Arial" panose="020B0604020202020204" pitchFamily="34" charset="0"/>
              <a:buChar char="•"/>
            </a:pPr>
            <a:r>
              <a:rPr lang="en-US" sz="2400" dirty="0"/>
              <a:t>For entries with a date of service prior to Phase 2A Go-Live, nothing about entering the time in STIM will change</a:t>
            </a:r>
          </a:p>
          <a:p>
            <a:pPr>
              <a:buFont typeface="Arial" panose="020B0604020202020204" pitchFamily="34" charset="0"/>
              <a:buChar char="•"/>
            </a:pPr>
            <a:r>
              <a:rPr lang="en-US" sz="2400" dirty="0"/>
              <a:t>Entries received via payroll batch will be treated the same as you treat entries now</a:t>
            </a:r>
          </a:p>
          <a:p>
            <a:pPr>
              <a:buFont typeface="Arial" panose="020B0604020202020204" pitchFamily="34" charset="0"/>
              <a:buChar char="•"/>
            </a:pPr>
            <a:r>
              <a:rPr lang="en-US" sz="2400" dirty="0"/>
              <a:t>Entries that would be rounded in STIM currently must still be rounded after Phase 2A</a:t>
            </a:r>
          </a:p>
          <a:p>
            <a:pPr lvl="1">
              <a:buFont typeface="Arial" panose="020B0604020202020204" pitchFamily="34" charset="0"/>
              <a:buChar char="•"/>
            </a:pPr>
            <a:r>
              <a:rPr lang="en-US" sz="2200" dirty="0">
                <a:hlinkClick r:id="rId3"/>
              </a:rPr>
              <a:t>See slides 10-14 of Oct 2023 PTC Webinar presentation.</a:t>
            </a:r>
            <a:r>
              <a:rPr lang="en-US" sz="2200" dirty="0"/>
              <a:t> </a:t>
            </a:r>
          </a:p>
        </p:txBody>
      </p:sp>
    </p:spTree>
    <p:extLst>
      <p:ext uri="{BB962C8B-B14F-4D97-AF65-F5344CB8AC3E}">
        <p14:creationId xmlns:p14="http://schemas.microsoft.com/office/powerpoint/2010/main" val="2466653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D3A0FC-5D74-4BAC-9DDB-68A942650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0E700-9D20-8C4B-0C41-266FDC99D006}"/>
              </a:ext>
            </a:extLst>
          </p:cNvPr>
          <p:cNvSpPr>
            <a:spLocks noGrp="1"/>
          </p:cNvSpPr>
          <p:nvPr>
            <p:ph type="title"/>
          </p:nvPr>
        </p:nvSpPr>
        <p:spPr>
          <a:xfrm>
            <a:off x="3783372" y="634947"/>
            <a:ext cx="7766371" cy="1276828"/>
          </a:xfrm>
        </p:spPr>
        <p:txBody>
          <a:bodyPr>
            <a:normAutofit/>
          </a:bodyPr>
          <a:lstStyle/>
          <a:p>
            <a:r>
              <a:rPr lang="en-US" b="1" dirty="0"/>
              <a:t>New HCW Payroll Inboxes</a:t>
            </a:r>
          </a:p>
        </p:txBody>
      </p:sp>
      <p:pic>
        <p:nvPicPr>
          <p:cNvPr id="5" name="Graphic 4" descr="Warning with solid fill">
            <a:extLst>
              <a:ext uri="{FF2B5EF4-FFF2-40B4-BE49-F238E27FC236}">
                <a16:creationId xmlns:a16="http://schemas.microsoft.com/office/drawing/2014/main" id="{6BE84A08-88CB-142B-1CBA-2241C30CF3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7500" y="1563327"/>
            <a:ext cx="3148372" cy="3148372"/>
          </a:xfrm>
          <a:prstGeom prst="rect">
            <a:avLst/>
          </a:prstGeom>
        </p:spPr>
      </p:pic>
      <p:cxnSp>
        <p:nvCxnSpPr>
          <p:cNvPr id="12" name="Straight Connector 11">
            <a:extLst>
              <a:ext uri="{FF2B5EF4-FFF2-40B4-BE49-F238E27FC236}">
                <a16:creationId xmlns:a16="http://schemas.microsoft.com/office/drawing/2014/main" id="{69B36A11-4FA0-4989-A465-037DF52469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852326-A87D-3D69-FAEB-0DA147398232}"/>
              </a:ext>
            </a:extLst>
          </p:cNvPr>
          <p:cNvSpPr>
            <a:spLocks noGrp="1"/>
          </p:cNvSpPr>
          <p:nvPr>
            <p:ph idx="1"/>
          </p:nvPr>
        </p:nvSpPr>
        <p:spPr>
          <a:xfrm>
            <a:off x="3783372" y="2260603"/>
            <a:ext cx="8091128" cy="3835394"/>
          </a:xfrm>
        </p:spPr>
        <p:txBody>
          <a:bodyPr>
            <a:normAutofit fontScale="92500" lnSpcReduction="10000"/>
          </a:bodyPr>
          <a:lstStyle/>
          <a:p>
            <a:r>
              <a:rPr lang="en-US" sz="2800" dirty="0"/>
              <a:t>If your office processes payroll in STIM, there should be a new HCW Payroll email inbox set up for your office. These email inboxes will receive payroll batches from the PTC Support Team.</a:t>
            </a:r>
          </a:p>
          <a:p>
            <a:r>
              <a:rPr lang="en-US" sz="2800" dirty="0"/>
              <a:t>Your office must have staff designated to checking the email inbox.</a:t>
            </a:r>
          </a:p>
          <a:p>
            <a:r>
              <a:rPr lang="en-US" sz="2800" dirty="0"/>
              <a:t>Entries from your branch must be entered into STIM! Any entry missed or entered late will result in a late paycheck for the provider and possible late payment penalty fees.</a:t>
            </a:r>
          </a:p>
          <a:p>
            <a:r>
              <a:rPr lang="en-US" sz="2800" dirty="0"/>
              <a:t>See </a:t>
            </a:r>
            <a:r>
              <a:rPr lang="en-US" sz="2800" dirty="0">
                <a:hlinkClick r:id="rId5"/>
              </a:rPr>
              <a:t>APD-IM-24-025 New Shared Payroll Email Addresses</a:t>
            </a:r>
            <a:r>
              <a:rPr lang="en-US" sz="2800" dirty="0"/>
              <a:t> </a:t>
            </a:r>
          </a:p>
        </p:txBody>
      </p:sp>
      <p:sp>
        <p:nvSpPr>
          <p:cNvPr id="14" name="Rectangle 13">
            <a:extLst>
              <a:ext uri="{FF2B5EF4-FFF2-40B4-BE49-F238E27FC236}">
                <a16:creationId xmlns:a16="http://schemas.microsoft.com/office/drawing/2014/main" id="{B8DB8C60-3B7D-46C5-B1A9-A295D8A48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B7006A8-EB46-45ED-977F-BC489E2B7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0116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0CED-4FDF-5974-262E-536E75959DA7}"/>
              </a:ext>
            </a:extLst>
          </p:cNvPr>
          <p:cNvSpPr>
            <a:spLocks noGrp="1"/>
          </p:cNvSpPr>
          <p:nvPr>
            <p:ph type="title"/>
          </p:nvPr>
        </p:nvSpPr>
        <p:spPr>
          <a:xfrm>
            <a:off x="528948" y="286603"/>
            <a:ext cx="10626732" cy="1450757"/>
          </a:xfrm>
        </p:spPr>
        <p:txBody>
          <a:bodyPr/>
          <a:lstStyle/>
          <a:p>
            <a:r>
              <a:rPr lang="en-US" b="1" dirty="0"/>
              <a:t>How to manage the payroll batches</a:t>
            </a:r>
          </a:p>
        </p:txBody>
      </p:sp>
      <p:sp>
        <p:nvSpPr>
          <p:cNvPr id="3" name="Content Placeholder 2">
            <a:extLst>
              <a:ext uri="{FF2B5EF4-FFF2-40B4-BE49-F238E27FC236}">
                <a16:creationId xmlns:a16="http://schemas.microsoft.com/office/drawing/2014/main" id="{A6C3057F-45A5-FF7E-CD23-4C977D003469}"/>
              </a:ext>
            </a:extLst>
          </p:cNvPr>
          <p:cNvSpPr>
            <a:spLocks noGrp="1"/>
          </p:cNvSpPr>
          <p:nvPr>
            <p:ph idx="1"/>
          </p:nvPr>
        </p:nvSpPr>
        <p:spPr>
          <a:xfrm>
            <a:off x="528948" y="1858434"/>
            <a:ext cx="11296977" cy="4529666"/>
          </a:xfrm>
        </p:spPr>
        <p:txBody>
          <a:bodyPr>
            <a:normAutofit fontScale="92500" lnSpcReduction="20000"/>
          </a:bodyPr>
          <a:lstStyle/>
          <a:p>
            <a:pPr marL="0" indent="0">
              <a:buNone/>
            </a:pPr>
            <a:r>
              <a:rPr lang="en-US" sz="2600" dirty="0"/>
              <a:t>During July and August 2024, </a:t>
            </a:r>
            <a:r>
              <a:rPr lang="en-US" sz="2600" b="1" dirty="0"/>
              <a:t>each shared payroll email inbox must be checked daily</a:t>
            </a:r>
            <a:r>
              <a:rPr lang="en-US" sz="2600" dirty="0"/>
              <a:t>! </a:t>
            </a:r>
          </a:p>
          <a:p>
            <a:pPr marL="0" indent="0">
              <a:buNone/>
            </a:pPr>
            <a:r>
              <a:rPr lang="en-US" sz="2600" dirty="0"/>
              <a:t>The email inbox will receive batches daily with entries from multiple branches, and any entries from your branch these must be entered into STIM as soon as possible to meet payment deadlines.</a:t>
            </a:r>
          </a:p>
          <a:p>
            <a:pPr marL="0" indent="0">
              <a:buNone/>
            </a:pPr>
            <a:endParaRPr lang="en-US" sz="2400" dirty="0"/>
          </a:p>
          <a:p>
            <a:pPr marL="0" indent="0">
              <a:buNone/>
            </a:pPr>
            <a:r>
              <a:rPr lang="en-US" sz="2400" dirty="0"/>
              <a:t>Starting September 2024:</a:t>
            </a:r>
          </a:p>
          <a:p>
            <a:pPr>
              <a:buFont typeface="Wingdings" panose="05000000000000000000" pitchFamily="2" charset="2"/>
              <a:buChar char="§"/>
            </a:pPr>
            <a:r>
              <a:rPr lang="en-US" sz="2400" dirty="0"/>
              <a:t>A staff member must check the designated email inbox regularly</a:t>
            </a:r>
          </a:p>
          <a:p>
            <a:pPr>
              <a:buFont typeface="Wingdings" panose="05000000000000000000" pitchFamily="2" charset="2"/>
              <a:buChar char="§"/>
            </a:pPr>
            <a:r>
              <a:rPr lang="en-US" sz="2400" dirty="0"/>
              <a:t>You may receive batches as frequently as daily</a:t>
            </a:r>
          </a:p>
          <a:p>
            <a:pPr>
              <a:buFont typeface="Wingdings" panose="05000000000000000000" pitchFamily="2" charset="2"/>
              <a:buChar char="§"/>
            </a:pPr>
            <a:r>
              <a:rPr lang="en-US" sz="2400" dirty="0"/>
              <a:t>How often the local office should open the batch reports and input entries into STIM is determined by your local office</a:t>
            </a:r>
          </a:p>
          <a:p>
            <a:r>
              <a:rPr lang="en-US" sz="2400" dirty="0"/>
              <a:t>Tip: Your office may want to complete these actions at the same frequency as your office currently runs payroll batches.</a:t>
            </a:r>
          </a:p>
        </p:txBody>
      </p:sp>
    </p:spTree>
    <p:extLst>
      <p:ext uri="{BB962C8B-B14F-4D97-AF65-F5344CB8AC3E}">
        <p14:creationId xmlns:p14="http://schemas.microsoft.com/office/powerpoint/2010/main" val="1940969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7" name="Rectangle 718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89" name="Rectangle 718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1A12DD-1F2F-4514-7BBB-EED1599C7387}"/>
              </a:ext>
            </a:extLst>
          </p:cNvPr>
          <p:cNvSpPr>
            <a:spLocks noGrp="1"/>
          </p:cNvSpPr>
          <p:nvPr>
            <p:ph type="title"/>
          </p:nvPr>
        </p:nvSpPr>
        <p:spPr>
          <a:xfrm>
            <a:off x="5181600" y="521737"/>
            <a:ext cx="6368142" cy="1450757"/>
          </a:xfrm>
        </p:spPr>
        <p:txBody>
          <a:bodyPr>
            <a:normAutofit/>
          </a:bodyPr>
          <a:lstStyle/>
          <a:p>
            <a:r>
              <a:rPr lang="en-US" b="1" dirty="0"/>
              <a:t>Agenda</a:t>
            </a:r>
          </a:p>
        </p:txBody>
      </p:sp>
      <p:pic>
        <p:nvPicPr>
          <p:cNvPr id="7170" name="Picture 2" descr="Free Cup of coffee served on table with notepad and pen Stock Photo">
            <a:extLst>
              <a:ext uri="{FF2B5EF4-FFF2-40B4-BE49-F238E27FC236}">
                <a16:creationId xmlns:a16="http://schemas.microsoft.com/office/drawing/2014/main" id="{93449830-3B7A-6AE2-349E-655CA96DF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71" r="1" b="1"/>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191" name="Straight Connector 719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81C878-9D71-9AFC-A639-C5FA5C831503}"/>
              </a:ext>
            </a:extLst>
          </p:cNvPr>
          <p:cNvSpPr>
            <a:spLocks noGrp="1"/>
          </p:cNvSpPr>
          <p:nvPr>
            <p:ph idx="1"/>
          </p:nvPr>
        </p:nvSpPr>
        <p:spPr>
          <a:xfrm>
            <a:off x="5181600" y="2198913"/>
            <a:ext cx="6420787" cy="4456719"/>
          </a:xfrm>
        </p:spPr>
        <p:txBody>
          <a:bodyPr>
            <a:normAutofit lnSpcReduction="10000"/>
          </a:bodyPr>
          <a:lstStyle/>
          <a:p>
            <a:pPr marL="0" indent="0">
              <a:buNone/>
            </a:pPr>
            <a:r>
              <a:rPr lang="en-US" b="1" dirty="0"/>
              <a:t>Overview portion</a:t>
            </a:r>
          </a:p>
          <a:p>
            <a:pPr>
              <a:buFont typeface="Wingdings" panose="05000000000000000000" pitchFamily="2" charset="2"/>
              <a:buChar char="Ø"/>
            </a:pPr>
            <a:r>
              <a:rPr lang="en-US" dirty="0"/>
              <a:t> Overview of changes</a:t>
            </a:r>
          </a:p>
          <a:p>
            <a:pPr>
              <a:buFont typeface="Wingdings" panose="05000000000000000000" pitchFamily="2" charset="2"/>
              <a:buChar char="Ø"/>
            </a:pPr>
            <a:r>
              <a:rPr lang="en-US" dirty="0"/>
              <a:t> Overview of what is not changing</a:t>
            </a:r>
          </a:p>
          <a:p>
            <a:pPr marL="0" indent="0">
              <a:buNone/>
            </a:pPr>
            <a:r>
              <a:rPr lang="en-US" b="1" dirty="0"/>
              <a:t>Workshop portion</a:t>
            </a:r>
          </a:p>
          <a:p>
            <a:pPr>
              <a:buFont typeface="Wingdings" panose="05000000000000000000" pitchFamily="2" charset="2"/>
              <a:buChar char="Ø"/>
            </a:pPr>
            <a:r>
              <a:rPr lang="en-US" dirty="0"/>
              <a:t> Payroll batch changes</a:t>
            </a:r>
          </a:p>
          <a:p>
            <a:pPr>
              <a:buFont typeface="Wingdings" panose="05000000000000000000" pitchFamily="2" charset="2"/>
              <a:buChar char="Ø"/>
            </a:pPr>
            <a:r>
              <a:rPr lang="en-US" dirty="0"/>
              <a:t> Payroll entry changes</a:t>
            </a:r>
          </a:p>
          <a:p>
            <a:pPr>
              <a:buFont typeface="Wingdings" panose="05000000000000000000" pitchFamily="2" charset="2"/>
              <a:buChar char="Ø"/>
            </a:pPr>
            <a:r>
              <a:rPr lang="en-US" dirty="0"/>
              <a:t> STIQ screen changes</a:t>
            </a:r>
          </a:p>
          <a:p>
            <a:pPr>
              <a:buFont typeface="Wingdings" panose="05000000000000000000" pitchFamily="2" charset="2"/>
              <a:buChar char="Ø"/>
            </a:pPr>
            <a:r>
              <a:rPr lang="en-US" dirty="0"/>
              <a:t> Voucher editing changes</a:t>
            </a:r>
          </a:p>
          <a:p>
            <a:pPr>
              <a:buFont typeface="Wingdings" panose="05000000000000000000" pitchFamily="2" charset="2"/>
              <a:buChar char="Ø"/>
            </a:pPr>
            <a:r>
              <a:rPr lang="en-US" dirty="0"/>
              <a:t> Support avenues</a:t>
            </a:r>
          </a:p>
          <a:p>
            <a:pPr marL="0" indent="0">
              <a:buNone/>
            </a:pPr>
            <a:r>
              <a:rPr lang="en-US" b="1" dirty="0"/>
              <a:t>Q&amp;A portion</a:t>
            </a:r>
          </a:p>
          <a:p>
            <a:pPr marL="0" indent="0">
              <a:buNone/>
            </a:pPr>
            <a:endParaRPr lang="en-US" sz="1400" dirty="0"/>
          </a:p>
        </p:txBody>
      </p:sp>
    </p:spTree>
    <p:extLst>
      <p:ext uri="{BB962C8B-B14F-4D97-AF65-F5344CB8AC3E}">
        <p14:creationId xmlns:p14="http://schemas.microsoft.com/office/powerpoint/2010/main" val="471183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4E56-74E4-B65A-EF35-9BB9F9FAD099}"/>
              </a:ext>
            </a:extLst>
          </p:cNvPr>
          <p:cNvSpPr>
            <a:spLocks noGrp="1"/>
          </p:cNvSpPr>
          <p:nvPr>
            <p:ph type="title"/>
          </p:nvPr>
        </p:nvSpPr>
        <p:spPr>
          <a:xfrm>
            <a:off x="604346" y="77232"/>
            <a:ext cx="10456741" cy="1450757"/>
          </a:xfrm>
        </p:spPr>
        <p:txBody>
          <a:bodyPr/>
          <a:lstStyle/>
          <a:p>
            <a:r>
              <a:rPr lang="en-US" b="1" dirty="0"/>
              <a:t>More about the payroll batches</a:t>
            </a:r>
          </a:p>
        </p:txBody>
      </p:sp>
      <p:sp>
        <p:nvSpPr>
          <p:cNvPr id="3" name="Content Placeholder 2">
            <a:extLst>
              <a:ext uri="{FF2B5EF4-FFF2-40B4-BE49-F238E27FC236}">
                <a16:creationId xmlns:a16="http://schemas.microsoft.com/office/drawing/2014/main" id="{93088D7D-DB0B-6951-B303-554A9084BD93}"/>
              </a:ext>
            </a:extLst>
          </p:cNvPr>
          <p:cNvSpPr>
            <a:spLocks noGrp="1"/>
          </p:cNvSpPr>
          <p:nvPr>
            <p:ph idx="1"/>
          </p:nvPr>
        </p:nvSpPr>
        <p:spPr>
          <a:xfrm>
            <a:off x="604346" y="1790554"/>
            <a:ext cx="10841419" cy="4023360"/>
          </a:xfrm>
        </p:spPr>
        <p:txBody>
          <a:bodyPr/>
          <a:lstStyle/>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PTC Support will send batch emails with attached Excel batch files based on program (APD/AAA, OPI, HSD) rather than by branch. Rarely, an individual batch may be sent to only your branch (emergency batches, large file size batches, etc.). Some offices who </a:t>
            </a:r>
            <a:r>
              <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complete STIM entry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multiple branches will receive only batch files for those branches.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Batch files sent by program (or otherwise with multiple branches) will have branches separated by tab.</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65760" marR="0" lvl="0" indent="-342900">
              <a:spcBef>
                <a:spcPts val="0"/>
              </a:spcBef>
              <a:spcAft>
                <a:spcPts val="0"/>
              </a:spcAft>
              <a:buFont typeface="Symbol" panose="05050102010706020507" pitchFamily="18" charset="2"/>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Branch file names will usually follow the naming convention of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ProgramName_DD.MM.YYYY</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for example, APDAAA_07.19.2024.</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ADD59F-9230-07AC-55E9-C12A0C0036E3}"/>
              </a:ext>
            </a:extLst>
          </p:cNvPr>
          <p:cNvPicPr>
            <a:picLocks noChangeAspect="1"/>
          </p:cNvPicPr>
          <p:nvPr/>
        </p:nvPicPr>
        <p:blipFill>
          <a:blip r:embed="rId3"/>
          <a:stretch>
            <a:fillRect/>
          </a:stretch>
        </p:blipFill>
        <p:spPr>
          <a:xfrm>
            <a:off x="3507671" y="3734913"/>
            <a:ext cx="7214457" cy="2521174"/>
          </a:xfrm>
          <a:prstGeom prst="rect">
            <a:avLst/>
          </a:prstGeom>
        </p:spPr>
      </p:pic>
      <p:sp>
        <p:nvSpPr>
          <p:cNvPr id="6" name="Rectangle 5">
            <a:extLst>
              <a:ext uri="{FF2B5EF4-FFF2-40B4-BE49-F238E27FC236}">
                <a16:creationId xmlns:a16="http://schemas.microsoft.com/office/drawing/2014/main" id="{3D0F3372-CB44-6706-B5F8-39CABE51BB09}"/>
              </a:ext>
            </a:extLst>
          </p:cNvPr>
          <p:cNvSpPr/>
          <p:nvPr/>
        </p:nvSpPr>
        <p:spPr>
          <a:xfrm>
            <a:off x="1371598" y="3734913"/>
            <a:ext cx="2167759" cy="25211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Example of batch with a tab for each branch</a:t>
            </a:r>
          </a:p>
        </p:txBody>
      </p:sp>
    </p:spTree>
    <p:extLst>
      <p:ext uri="{BB962C8B-B14F-4D97-AF65-F5344CB8AC3E}">
        <p14:creationId xmlns:p14="http://schemas.microsoft.com/office/powerpoint/2010/main" val="314432059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186E-AB88-8086-2B17-8AE32218CCB6}"/>
              </a:ext>
            </a:extLst>
          </p:cNvPr>
          <p:cNvSpPr>
            <a:spLocks noGrp="1"/>
          </p:cNvSpPr>
          <p:nvPr>
            <p:ph type="title"/>
          </p:nvPr>
        </p:nvSpPr>
        <p:spPr>
          <a:xfrm>
            <a:off x="315214" y="241541"/>
            <a:ext cx="10840467" cy="776376"/>
          </a:xfrm>
        </p:spPr>
        <p:txBody>
          <a:bodyPr/>
          <a:lstStyle/>
          <a:p>
            <a:r>
              <a:rPr lang="en-US" b="1" dirty="0"/>
              <a:t>Types of batches</a:t>
            </a:r>
          </a:p>
        </p:txBody>
      </p:sp>
      <p:graphicFrame>
        <p:nvGraphicFramePr>
          <p:cNvPr id="4" name="Content Placeholder 3">
            <a:extLst>
              <a:ext uri="{FF2B5EF4-FFF2-40B4-BE49-F238E27FC236}">
                <a16:creationId xmlns:a16="http://schemas.microsoft.com/office/drawing/2014/main" id="{743B6610-773F-9FF3-61BC-8B645C64F3CD}"/>
              </a:ext>
            </a:extLst>
          </p:cNvPr>
          <p:cNvGraphicFramePr>
            <a:graphicFrameLocks noGrp="1"/>
          </p:cNvGraphicFramePr>
          <p:nvPr>
            <p:ph idx="1"/>
            <p:extLst>
              <p:ext uri="{D42A27DB-BD31-4B8C-83A1-F6EECF244321}">
                <p14:modId xmlns:p14="http://schemas.microsoft.com/office/powerpoint/2010/main" val="2117268863"/>
              </p:ext>
            </p:extLst>
          </p:nvPr>
        </p:nvGraphicFramePr>
        <p:xfrm>
          <a:off x="414069" y="1017917"/>
          <a:ext cx="11462717" cy="5700251"/>
        </p:xfrm>
        <a:graphic>
          <a:graphicData uri="http://schemas.openxmlformats.org/drawingml/2006/table">
            <a:tbl>
              <a:tblPr firstRow="1" firstCol="1" bandRow="1">
                <a:tableStyleId>{5C22544A-7EE6-4342-B048-85BDC9FD1C3A}</a:tableStyleId>
              </a:tblPr>
              <a:tblGrid>
                <a:gridCol w="3622018">
                  <a:extLst>
                    <a:ext uri="{9D8B030D-6E8A-4147-A177-3AD203B41FA5}">
                      <a16:colId xmlns:a16="http://schemas.microsoft.com/office/drawing/2014/main" val="4123422122"/>
                    </a:ext>
                  </a:extLst>
                </a:gridCol>
                <a:gridCol w="4019794">
                  <a:extLst>
                    <a:ext uri="{9D8B030D-6E8A-4147-A177-3AD203B41FA5}">
                      <a16:colId xmlns:a16="http://schemas.microsoft.com/office/drawing/2014/main" val="2402417652"/>
                    </a:ext>
                  </a:extLst>
                </a:gridCol>
                <a:gridCol w="3820905">
                  <a:extLst>
                    <a:ext uri="{9D8B030D-6E8A-4147-A177-3AD203B41FA5}">
                      <a16:colId xmlns:a16="http://schemas.microsoft.com/office/drawing/2014/main" val="2373434705"/>
                    </a:ext>
                  </a:extLst>
                </a:gridCol>
              </a:tblGrid>
              <a:tr h="412305">
                <a:tc>
                  <a:txBody>
                    <a:bodyPr/>
                    <a:lstStyle/>
                    <a:p>
                      <a:pPr marL="0" marR="0">
                        <a:spcBef>
                          <a:spcPts val="0"/>
                        </a:spcBef>
                        <a:spcAft>
                          <a:spcPts val="0"/>
                        </a:spcAft>
                      </a:pPr>
                      <a:r>
                        <a:rPr lang="en-US" sz="1800" dirty="0">
                          <a:solidFill>
                            <a:schemeClr val="tx1"/>
                          </a:solidFill>
                          <a:effectLst/>
                        </a:rPr>
                        <a:t>Frequency/Timeframe</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800">
                          <a:solidFill>
                            <a:schemeClr val="tx1"/>
                          </a:solidFill>
                          <a:effectLst/>
                        </a:rPr>
                        <a:t>Entry type</a:t>
                      </a:r>
                      <a:endParaRPr lang="en-US" sz="1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800" dirty="0">
                          <a:solidFill>
                            <a:schemeClr val="tx1"/>
                          </a:solidFill>
                          <a:effectLst/>
                        </a:rPr>
                        <a:t>How entries go to Mainframe</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694435874"/>
                  </a:ext>
                </a:extLst>
              </a:tr>
              <a:tr h="618457">
                <a:tc>
                  <a:txBody>
                    <a:bodyPr/>
                    <a:lstStyle/>
                    <a:p>
                      <a:pPr marL="0" marR="0">
                        <a:spcBef>
                          <a:spcPts val="0"/>
                        </a:spcBef>
                        <a:spcAft>
                          <a:spcPts val="0"/>
                        </a:spcAft>
                      </a:pPr>
                      <a:r>
                        <a:rPr lang="en-US" sz="1600" dirty="0">
                          <a:solidFill>
                            <a:schemeClr val="tx1"/>
                          </a:solidFill>
                          <a:effectLst/>
                        </a:rPr>
                        <a:t>Daily (M-F) from 7/19/24-7/26/24;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Then </a:t>
                      </a:r>
                      <a:r>
                        <a:rPr lang="en-US" sz="1600" dirty="0">
                          <a:solidFill>
                            <a:schemeClr val="tx1"/>
                          </a:solidFill>
                          <a:effectLst/>
                        </a:rPr>
                        <a:t>daily (M-F), starting 7/29/24</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Historical entries worked up until 7/13/24;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tx1"/>
                          </a:solidFill>
                          <a:effectLst/>
                          <a:latin typeface="+mn-lt"/>
                          <a:ea typeface="+mn-ea"/>
                          <a:cs typeface="+mn-cs"/>
                        </a:rPr>
                        <a:t>Then historical entries worked up until 7/27/24.</a:t>
                      </a:r>
                    </a:p>
                  </a:txBody>
                  <a:tcPr marL="53876" marR="53876" marT="0" marB="0"/>
                </a:tc>
                <a:tc>
                  <a:txBody>
                    <a:bodyPr/>
                    <a:lstStyle/>
                    <a:p>
                      <a:pPr marL="0" marR="0">
                        <a:spcBef>
                          <a:spcPts val="0"/>
                        </a:spcBef>
                        <a:spcAft>
                          <a:spcPts val="0"/>
                        </a:spcAft>
                      </a:pPr>
                      <a:r>
                        <a:rPr lang="en-US" sz="1500" dirty="0">
                          <a:solidFill>
                            <a:schemeClr val="tx1"/>
                          </a:solidFill>
                          <a:effectLst/>
                        </a:rPr>
                        <a:t>Batches emailed by PTC Support Team to offices. Staff manually enter into STIM.</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818642723"/>
                  </a:ext>
                </a:extLst>
              </a:tr>
              <a:tr h="915354">
                <a:tc>
                  <a:txBody>
                    <a:bodyPr/>
                    <a:lstStyle/>
                    <a:p>
                      <a:pPr marL="0" marR="0">
                        <a:spcBef>
                          <a:spcPts val="0"/>
                        </a:spcBef>
                        <a:spcAft>
                          <a:spcPts val="0"/>
                        </a:spcAft>
                      </a:pPr>
                      <a:r>
                        <a:rPr lang="en-US" sz="1600" dirty="0">
                          <a:solidFill>
                            <a:schemeClr val="tx1"/>
                          </a:solidFill>
                          <a:effectLst/>
                        </a:rPr>
                        <a:t>Daily (M-F), starting 8/27/24</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kern="1200" dirty="0">
                          <a:solidFill>
                            <a:schemeClr val="dk1"/>
                          </a:solidFill>
                          <a:effectLst/>
                          <a:latin typeface="+mn-lt"/>
                          <a:ea typeface="+mn-ea"/>
                          <a:cs typeface="+mn-cs"/>
                        </a:rPr>
                        <a:t>Historical entries from 7/28 through last day of </a:t>
                      </a:r>
                      <a:r>
                        <a:rPr lang="en-US" sz="1500" b="1" kern="1200" dirty="0">
                          <a:solidFill>
                            <a:schemeClr val="dk1"/>
                          </a:solidFill>
                          <a:effectLst/>
                          <a:latin typeface="+mn-lt"/>
                          <a:ea typeface="+mn-ea"/>
                          <a:cs typeface="+mn-cs"/>
                        </a:rPr>
                        <a:t>previous</a:t>
                      </a:r>
                      <a:r>
                        <a:rPr lang="en-US" sz="1500" kern="1200" dirty="0">
                          <a:solidFill>
                            <a:schemeClr val="dk1"/>
                          </a:solidFill>
                          <a:effectLst/>
                          <a:latin typeface="+mn-lt"/>
                          <a:ea typeface="+mn-ea"/>
                          <a:cs typeface="+mn-cs"/>
                        </a:rPr>
                        <a:t> pay period.</a:t>
                      </a:r>
                      <a:endParaRPr lang="en-US" sz="1500" dirty="0">
                        <a:solidFill>
                          <a:schemeClr val="tx1"/>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675861534"/>
                  </a:ext>
                </a:extLst>
              </a:tr>
              <a:tr h="1236911">
                <a:tc>
                  <a:txBody>
                    <a:bodyPr/>
                    <a:lstStyle/>
                    <a:p>
                      <a:pPr marL="0" marR="0">
                        <a:spcBef>
                          <a:spcPts val="0"/>
                        </a:spcBef>
                        <a:spcAft>
                          <a:spcPts val="0"/>
                        </a:spcAft>
                      </a:pPr>
                      <a:r>
                        <a:rPr lang="en-US" sz="1600" dirty="0">
                          <a:solidFill>
                            <a:schemeClr val="tx1"/>
                          </a:solidFill>
                          <a:effectLst/>
                        </a:rPr>
                        <a:t>Once per pay period, one business day after the provider submission deadline for the pay period (four business days after the end of the pay period)</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Timely entries (entries entered by the provider entry deadline) worked </a:t>
                      </a:r>
                      <a:r>
                        <a:rPr lang="en-US" sz="1500">
                          <a:solidFill>
                            <a:schemeClr val="tx1"/>
                          </a:solidFill>
                          <a:effectLst/>
                        </a:rPr>
                        <a:t>after go-live.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4007382965"/>
                  </a:ext>
                </a:extLst>
              </a:tr>
              <a:tr h="2517224">
                <a:tc>
                  <a:txBody>
                    <a:bodyPr/>
                    <a:lstStyle/>
                    <a:p>
                      <a:pPr marL="0" marR="0">
                        <a:spcBef>
                          <a:spcPts val="0"/>
                        </a:spcBef>
                        <a:spcAft>
                          <a:spcPts val="0"/>
                        </a:spcAft>
                      </a:pPr>
                      <a:r>
                        <a:rPr lang="en-US" sz="1600" dirty="0">
                          <a:solidFill>
                            <a:schemeClr val="tx1"/>
                          </a:solidFill>
                          <a:effectLst/>
                        </a:rPr>
                        <a:t>As needed</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Emergency batch for a provider: </a:t>
                      </a:r>
                    </a:p>
                    <a:p>
                      <a:pPr marL="0" marR="0">
                        <a:spcBef>
                          <a:spcPts val="0"/>
                        </a:spcBef>
                        <a:spcAft>
                          <a:spcPts val="0"/>
                        </a:spcAft>
                      </a:pPr>
                      <a:r>
                        <a:rPr lang="en-US" sz="1500" dirty="0">
                          <a:solidFill>
                            <a:schemeClr val="tx1"/>
                          </a:solidFill>
                          <a:effectLst/>
                        </a:rPr>
                        <a:t>For permanently terminated/resigned provider number or APS suspensions only. Requests come from Central Office. Only needed when the provider has recent time/mileage entries.</a:t>
                      </a:r>
                    </a:p>
                    <a:p>
                      <a:pPr marL="0" marR="0">
                        <a:spcBef>
                          <a:spcPts val="0"/>
                        </a:spcBef>
                        <a:spcAft>
                          <a:spcPts val="0"/>
                        </a:spcAft>
                      </a:pPr>
                      <a:endParaRPr lang="en-US" sz="1500" dirty="0">
                        <a:solidFill>
                          <a:schemeClr val="tx1"/>
                        </a:solidFill>
                        <a:effectLst/>
                      </a:endParaRPr>
                    </a:p>
                    <a:p>
                      <a:pPr marL="0" marR="0">
                        <a:spcBef>
                          <a:spcPts val="0"/>
                        </a:spcBef>
                        <a:spcAft>
                          <a:spcPts val="0"/>
                        </a:spcAft>
                      </a:pPr>
                      <a:r>
                        <a:rPr lang="en-US" sz="1500" b="1" dirty="0">
                          <a:solidFill>
                            <a:schemeClr val="tx1"/>
                          </a:solidFill>
                          <a:effectLst/>
                        </a:rPr>
                        <a:t>NOT for a provider who stops working for a consumer, or for a local office error or delay. Late pay due to error or delay could lead to late payment penalty fees.</a:t>
                      </a:r>
                    </a:p>
                    <a:p>
                      <a:pPr marL="0" marR="0">
                        <a:spcBef>
                          <a:spcPts val="0"/>
                        </a:spcBef>
                        <a:spcAft>
                          <a:spcPts val="0"/>
                        </a:spcAft>
                      </a:pPr>
                      <a:r>
                        <a:rPr lang="en-US" sz="1500" dirty="0">
                          <a:solidFill>
                            <a:schemeClr val="tx1"/>
                          </a:solidFill>
                          <a:effectLst/>
                        </a:rPr>
                        <a:t> </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tc>
                  <a:txBody>
                    <a:bodyPr/>
                    <a:lstStyle/>
                    <a:p>
                      <a:pPr marL="0" marR="0">
                        <a:spcBef>
                          <a:spcPts val="0"/>
                        </a:spcBef>
                        <a:spcAft>
                          <a:spcPts val="0"/>
                        </a:spcAft>
                      </a:pPr>
                      <a:r>
                        <a:rPr lang="en-US" sz="1500" dirty="0">
                          <a:solidFill>
                            <a:schemeClr val="tx1"/>
                          </a:solidFill>
                          <a:effectLst/>
                        </a:rPr>
                        <a:t>Entries are processed in Mainframe using new automation;</a:t>
                      </a:r>
                    </a:p>
                    <a:p>
                      <a:pPr marL="0" marR="0">
                        <a:spcBef>
                          <a:spcPts val="0"/>
                        </a:spcBef>
                        <a:spcAft>
                          <a:spcPts val="0"/>
                        </a:spcAft>
                      </a:pPr>
                      <a:r>
                        <a:rPr lang="en-US" sz="1500" dirty="0">
                          <a:solidFill>
                            <a:schemeClr val="tx1"/>
                          </a:solidFill>
                          <a:effectLst/>
                        </a:rPr>
                        <a:t>Any errors will be suspended in the STIQ screen in Mainframe</a:t>
                      </a:r>
                      <a:endParaRPr lang="en-US" sz="15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876" marR="53876" marT="0" marB="0"/>
                </a:tc>
                <a:extLst>
                  <a:ext uri="{0D108BD9-81ED-4DB2-BD59-A6C34878D82A}">
                    <a16:rowId xmlns:a16="http://schemas.microsoft.com/office/drawing/2014/main" val="164102846"/>
                  </a:ext>
                </a:extLst>
              </a:tr>
            </a:tbl>
          </a:graphicData>
        </a:graphic>
      </p:graphicFrame>
    </p:spTree>
    <p:extLst>
      <p:ext uri="{BB962C8B-B14F-4D97-AF65-F5344CB8AC3E}">
        <p14:creationId xmlns:p14="http://schemas.microsoft.com/office/powerpoint/2010/main" val="1011157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1" name="Rectangle 3080">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83" name="Straight Connector 3082">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Free Turned-off Macbook Pro Near a Cup of Coffee Stock Photo">
            <a:extLst>
              <a:ext uri="{FF2B5EF4-FFF2-40B4-BE49-F238E27FC236}">
                <a16:creationId xmlns:a16="http://schemas.microsoft.com/office/drawing/2014/main" id="{56509DB5-DC23-F23C-64A4-FE959C5257D2}"/>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CAE45-FCBE-DD43-F2EC-EAA70F46A3CE}"/>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STIQ Screen Changes &amp; New STSS Screen</a:t>
            </a:r>
          </a:p>
        </p:txBody>
      </p:sp>
      <p:cxnSp>
        <p:nvCxnSpPr>
          <p:cNvPr id="3085" name="Straight Connector 3084">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087" name="Rectangle 3086">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89" name="Rectangle 3088">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367587"/>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3083-E1F6-8ED6-9E4F-0281675AEEA9}"/>
              </a:ext>
            </a:extLst>
          </p:cNvPr>
          <p:cNvSpPr>
            <a:spLocks noGrp="1"/>
          </p:cNvSpPr>
          <p:nvPr>
            <p:ph type="title"/>
          </p:nvPr>
        </p:nvSpPr>
        <p:spPr/>
        <p:txBody>
          <a:bodyPr/>
          <a:lstStyle/>
          <a:p>
            <a:r>
              <a:rPr lang="en-US" b="1" dirty="0"/>
              <a:t>STIQ screen changes &amp; new STSS screen</a:t>
            </a:r>
          </a:p>
        </p:txBody>
      </p:sp>
      <p:sp>
        <p:nvSpPr>
          <p:cNvPr id="3" name="Content Placeholder 2">
            <a:extLst>
              <a:ext uri="{FF2B5EF4-FFF2-40B4-BE49-F238E27FC236}">
                <a16:creationId xmlns:a16="http://schemas.microsoft.com/office/drawing/2014/main" id="{E136BF8F-C7DC-253D-0C58-586409FB2CF5}"/>
              </a:ext>
            </a:extLst>
          </p:cNvPr>
          <p:cNvSpPr>
            <a:spLocks noGrp="1"/>
          </p:cNvSpPr>
          <p:nvPr>
            <p:ph idx="1"/>
          </p:nvPr>
        </p:nvSpPr>
        <p:spPr>
          <a:xfrm>
            <a:off x="1097280" y="1845733"/>
            <a:ext cx="10058400" cy="4395675"/>
          </a:xfrm>
        </p:spPr>
        <p:txBody>
          <a:bodyPr>
            <a:normAutofit lnSpcReduction="10000"/>
          </a:bodyPr>
          <a:lstStyle/>
          <a:p>
            <a:pPr>
              <a:buFont typeface="Arial" panose="020B0604020202020204" pitchFamily="34" charset="0"/>
              <a:buChar char="•"/>
            </a:pPr>
            <a:r>
              <a:rPr lang="en-US" sz="3200" dirty="0"/>
              <a:t>The Mainframe STIQ screen will hold suspensions/errors for entries worked after Phase 2A Go-Live.</a:t>
            </a:r>
          </a:p>
          <a:p>
            <a:pPr>
              <a:buFont typeface="Arial" panose="020B0604020202020204" pitchFamily="34" charset="0"/>
              <a:buChar char="•"/>
            </a:pPr>
            <a:r>
              <a:rPr lang="en-US" sz="3200" dirty="0"/>
              <a:t>Details of suspensions/errors will be visible on the STSS screen.</a:t>
            </a:r>
          </a:p>
          <a:p>
            <a:pPr>
              <a:buFont typeface="Arial" panose="020B0604020202020204" pitchFamily="34" charset="0"/>
              <a:buChar char="•"/>
            </a:pPr>
            <a:r>
              <a:rPr lang="en-US" sz="3200" dirty="0"/>
              <a:t>Entry suspensions/errors may be more common at first, but we believe they will become rare.</a:t>
            </a:r>
          </a:p>
          <a:p>
            <a:pPr>
              <a:buFont typeface="Arial" panose="020B0604020202020204" pitchFamily="34" charset="0"/>
              <a:buChar char="•"/>
            </a:pPr>
            <a:r>
              <a:rPr lang="en-US" sz="3200" dirty="0"/>
              <a:t>It is important to have a process for checking for any suspensions/errors to make sure nothing is missed.</a:t>
            </a:r>
          </a:p>
          <a:p>
            <a:pPr>
              <a:buFont typeface="Arial" panose="020B0604020202020204" pitchFamily="34" charset="0"/>
              <a:buChar char="•"/>
            </a:pPr>
            <a:r>
              <a:rPr lang="en-US" sz="3200" dirty="0"/>
              <a:t>Staff will have access to the STSS screen on 7/22/24.</a:t>
            </a:r>
          </a:p>
        </p:txBody>
      </p:sp>
    </p:spTree>
    <p:extLst>
      <p:ext uri="{BB962C8B-B14F-4D97-AF65-F5344CB8AC3E}">
        <p14:creationId xmlns:p14="http://schemas.microsoft.com/office/powerpoint/2010/main" val="427111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F652E9C-631C-4EA3-A245-0633DA762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9FA11F79-B78D-4A0E-8847-525316B22B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2E436AE-56FC-C035-13EB-BFFEA0A89F49}"/>
              </a:ext>
            </a:extLst>
          </p:cNvPr>
          <p:cNvSpPr>
            <a:spLocks noGrp="1"/>
          </p:cNvSpPr>
          <p:nvPr>
            <p:ph type="title"/>
          </p:nvPr>
        </p:nvSpPr>
        <p:spPr>
          <a:xfrm>
            <a:off x="10043120" y="623030"/>
            <a:ext cx="1967025" cy="3602736"/>
          </a:xfrm>
        </p:spPr>
        <p:txBody>
          <a:bodyPr vert="horz" lIns="91440" tIns="45720" rIns="91440" bIns="45720" rtlCol="0" anchor="b">
            <a:normAutofit/>
          </a:bodyPr>
          <a:lstStyle/>
          <a:p>
            <a:r>
              <a:rPr lang="en-US" sz="5400" dirty="0">
                <a:solidFill>
                  <a:schemeClr val="tx1">
                    <a:lumMod val="85000"/>
                    <a:lumOff val="15000"/>
                  </a:schemeClr>
                </a:solidFill>
              </a:rPr>
              <a:t>Intro to</a:t>
            </a:r>
            <a:br>
              <a:rPr lang="en-US" sz="5400" dirty="0">
                <a:solidFill>
                  <a:schemeClr val="tx1">
                    <a:lumMod val="85000"/>
                    <a:lumOff val="15000"/>
                  </a:schemeClr>
                </a:solidFill>
              </a:rPr>
            </a:br>
            <a:r>
              <a:rPr lang="en-US" sz="5400" dirty="0">
                <a:solidFill>
                  <a:schemeClr val="tx1">
                    <a:lumMod val="85000"/>
                    <a:lumOff val="15000"/>
                  </a:schemeClr>
                </a:solidFill>
              </a:rPr>
              <a:t>STIQ screen</a:t>
            </a:r>
          </a:p>
        </p:txBody>
      </p:sp>
      <p:sp>
        <p:nvSpPr>
          <p:cNvPr id="19" name="Rectangle 18">
            <a:extLst>
              <a:ext uri="{FF2B5EF4-FFF2-40B4-BE49-F238E27FC236}">
                <a16:creationId xmlns:a16="http://schemas.microsoft.com/office/drawing/2014/main" id="{04D0B784-4306-4620-A278-1F5FFDE5A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F2344334-CC5A-4E5A-929E-D7BC8EA8F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STIQ screen basics">
            <a:hlinkClick r:id="" action="ppaction://media"/>
            <a:extLst>
              <a:ext uri="{FF2B5EF4-FFF2-40B4-BE49-F238E27FC236}">
                <a16:creationId xmlns:a16="http://schemas.microsoft.com/office/drawing/2014/main" id="{9F20B4B0-6758-6C77-EB4D-B925F487ED38}"/>
              </a:ext>
            </a:extLst>
          </p:cNvPr>
          <p:cNvPicPr>
            <a:picLocks noRot="1" noChangeAspect="1"/>
          </p:cNvPicPr>
          <p:nvPr>
            <a:videoFile r:link="rId1"/>
          </p:nvPr>
        </p:nvPicPr>
        <p:blipFill>
          <a:blip r:embed="rId4"/>
          <a:stretch>
            <a:fillRect/>
          </a:stretch>
        </p:blipFill>
        <p:spPr>
          <a:xfrm>
            <a:off x="832022" y="60054"/>
            <a:ext cx="8929816" cy="6697362"/>
          </a:xfrm>
          <a:prstGeom prst="rect">
            <a:avLst/>
          </a:prstGeom>
        </p:spPr>
      </p:pic>
    </p:spTree>
    <p:extLst>
      <p:ext uri="{BB962C8B-B14F-4D97-AF65-F5344CB8AC3E}">
        <p14:creationId xmlns:p14="http://schemas.microsoft.com/office/powerpoint/2010/main" val="227589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BFEA-2805-7ED5-9365-7B9AD5FDFDA0}"/>
              </a:ext>
            </a:extLst>
          </p:cNvPr>
          <p:cNvSpPr>
            <a:spLocks noGrp="1"/>
          </p:cNvSpPr>
          <p:nvPr>
            <p:ph type="title"/>
          </p:nvPr>
        </p:nvSpPr>
        <p:spPr/>
        <p:txBody>
          <a:bodyPr/>
          <a:lstStyle/>
          <a:p>
            <a:r>
              <a:rPr lang="en-US" b="1" dirty="0"/>
              <a:t>STIQ screen errors, part 1 of 3</a:t>
            </a:r>
            <a:endParaRPr lang="en-US" dirty="0"/>
          </a:p>
        </p:txBody>
      </p:sp>
      <p:sp>
        <p:nvSpPr>
          <p:cNvPr id="3" name="Content Placeholder 2">
            <a:extLst>
              <a:ext uri="{FF2B5EF4-FFF2-40B4-BE49-F238E27FC236}">
                <a16:creationId xmlns:a16="http://schemas.microsoft.com/office/drawing/2014/main" id="{16C46D8F-24DF-6071-84B8-4E0B0A61722F}"/>
              </a:ext>
            </a:extLst>
          </p:cNvPr>
          <p:cNvSpPr>
            <a:spLocks noGrp="1"/>
          </p:cNvSpPr>
          <p:nvPr>
            <p:ph idx="1"/>
          </p:nvPr>
        </p:nvSpPr>
        <p:spPr>
          <a:xfrm>
            <a:off x="514350" y="1828800"/>
            <a:ext cx="11189970" cy="4366260"/>
          </a:xfrm>
        </p:spPr>
        <p:txBody>
          <a:bodyPr>
            <a:normAutofit fontScale="55000" lnSpcReduction="20000"/>
          </a:bodyPr>
          <a:lstStyle/>
          <a:p>
            <a:pPr marL="0" indent="0">
              <a:lnSpc>
                <a:spcPct val="120000"/>
              </a:lnSpc>
              <a:buNone/>
            </a:pPr>
            <a:r>
              <a:rPr lang="en-US" sz="5100" b="1" dirty="0"/>
              <a:t>Mileage entered in decimals:</a:t>
            </a:r>
          </a:p>
          <a:p>
            <a:pPr marL="0" indent="0">
              <a:lnSpc>
                <a:spcPct val="120000"/>
              </a:lnSpc>
              <a:buNone/>
            </a:pPr>
            <a:r>
              <a:rPr lang="en-US" sz="3200" dirty="0"/>
              <a:t>If a provider inputs mileage as a decimal instead of a whole number, this will not go through to STIM.</a:t>
            </a:r>
          </a:p>
          <a:p>
            <a:pPr>
              <a:lnSpc>
                <a:spcPct val="120000"/>
              </a:lnSpc>
              <a:buFont typeface="Arial" panose="020B0604020202020204" pitchFamily="34" charset="0"/>
              <a:buChar char="•"/>
            </a:pPr>
            <a:r>
              <a:rPr lang="en-US" sz="3200" dirty="0"/>
              <a:t>For mileage entries worked after Phase 2A Go-Live, all mileage entries for a single pay period will be rolled up into one entry.</a:t>
            </a:r>
          </a:p>
          <a:p>
            <a:pPr>
              <a:lnSpc>
                <a:spcPct val="120000"/>
              </a:lnSpc>
              <a:buFont typeface="Arial" panose="020B0604020202020204" pitchFamily="34" charset="0"/>
              <a:buChar char="•"/>
            </a:pPr>
            <a:r>
              <a:rPr lang="en-US" sz="3200" dirty="0"/>
              <a:t>Any mileage entries entered as a decimal amount will not come through for payment in STIM.</a:t>
            </a:r>
          </a:p>
          <a:p>
            <a:pPr>
              <a:lnSpc>
                <a:spcPct val="120000"/>
              </a:lnSpc>
              <a:buFont typeface="Arial" panose="020B0604020202020204" pitchFamily="34" charset="0"/>
              <a:buChar char="•"/>
            </a:pPr>
            <a:r>
              <a:rPr lang="en-US" sz="3200" dirty="0"/>
              <a:t>The decimal mileage entry will show on the STIQ screen as a suspense error and the entry details will be viewed on the STSS screen.</a:t>
            </a:r>
          </a:p>
          <a:p>
            <a:pPr>
              <a:lnSpc>
                <a:spcPct val="120000"/>
              </a:lnSpc>
              <a:buFont typeface="Arial" panose="020B0604020202020204" pitchFamily="34" charset="0"/>
              <a:buChar char="•"/>
            </a:pPr>
            <a:r>
              <a:rPr lang="en-US" sz="3200" dirty="0"/>
              <a:t>The local office staff member must cancel all mileage entries in OR PTC DCI for that pay period. The local office staff member must then recreate one mileage entry that equals the total mileage claimed rounded up to the nearest whole number. </a:t>
            </a:r>
          </a:p>
          <a:p>
            <a:pPr>
              <a:lnSpc>
                <a:spcPct val="120000"/>
              </a:lnSpc>
              <a:buFont typeface="Arial" panose="020B0604020202020204" pitchFamily="34" charset="0"/>
              <a:buChar char="•"/>
            </a:pPr>
            <a:r>
              <a:rPr lang="en-US" sz="3200" dirty="0"/>
              <a:t>See </a:t>
            </a:r>
            <a:r>
              <a:rPr lang="en-US" sz="3200" dirty="0">
                <a:hlinkClick r:id="rId3"/>
              </a:rPr>
              <a:t>APD-IM-24-027 Miles in Whole Numbers in OR PTC DCI</a:t>
            </a:r>
            <a:r>
              <a:rPr lang="en-US" sz="3200" dirty="0"/>
              <a:t> for more information.</a:t>
            </a:r>
          </a:p>
        </p:txBody>
      </p:sp>
    </p:spTree>
    <p:extLst>
      <p:ext uri="{BB962C8B-B14F-4D97-AF65-F5344CB8AC3E}">
        <p14:creationId xmlns:p14="http://schemas.microsoft.com/office/powerpoint/2010/main" val="8742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9D830A-15E7-D9AC-4D30-53E4F8EB4B86}"/>
              </a:ext>
            </a:extLst>
          </p:cNvPr>
          <p:cNvSpPr>
            <a:spLocks noGrp="1"/>
          </p:cNvSpPr>
          <p:nvPr>
            <p:ph type="title"/>
          </p:nvPr>
        </p:nvSpPr>
        <p:spPr>
          <a:xfrm>
            <a:off x="9441712" y="638960"/>
            <a:ext cx="2664884" cy="3701961"/>
          </a:xfrm>
        </p:spPr>
        <p:txBody>
          <a:bodyPr vert="horz" lIns="91440" tIns="45720" rIns="91440" bIns="45720" rtlCol="0" anchor="b">
            <a:normAutofit/>
          </a:bodyPr>
          <a:lstStyle/>
          <a:p>
            <a:r>
              <a:rPr lang="en-US" sz="5400" dirty="0">
                <a:solidFill>
                  <a:schemeClr val="tx1">
                    <a:lumMod val="85000"/>
                    <a:lumOff val="15000"/>
                  </a:schemeClr>
                </a:solidFill>
              </a:rPr>
              <a:t>Miles in Decimals Error</a:t>
            </a:r>
          </a:p>
        </p:txBody>
      </p:sp>
      <p:cxnSp>
        <p:nvCxnSpPr>
          <p:cNvPr id="17" name="Straight Connector 16">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nline Media 5" title="STSS Miles in Decimals">
            <a:hlinkClick r:id="" action="ppaction://media"/>
            <a:extLst>
              <a:ext uri="{FF2B5EF4-FFF2-40B4-BE49-F238E27FC236}">
                <a16:creationId xmlns:a16="http://schemas.microsoft.com/office/drawing/2014/main" id="{C69DF0FC-2863-A577-EA94-DE978CBB8E41}"/>
              </a:ext>
            </a:extLst>
          </p:cNvPr>
          <p:cNvPicPr>
            <a:picLocks noGrp="1" noRot="1" noChangeAspect="1"/>
          </p:cNvPicPr>
          <p:nvPr>
            <p:ph idx="1"/>
            <a:videoFile r:link="rId1"/>
          </p:nvPr>
        </p:nvPicPr>
        <p:blipFill>
          <a:blip r:embed="rId4"/>
          <a:stretch>
            <a:fillRect/>
          </a:stretch>
        </p:blipFill>
        <p:spPr>
          <a:xfrm>
            <a:off x="438235" y="85053"/>
            <a:ext cx="8918072" cy="6687894"/>
          </a:xfrm>
          <a:prstGeom prst="rect">
            <a:avLst/>
          </a:prstGeom>
        </p:spPr>
      </p:pic>
    </p:spTree>
    <p:extLst>
      <p:ext uri="{BB962C8B-B14F-4D97-AF65-F5344CB8AC3E}">
        <p14:creationId xmlns:p14="http://schemas.microsoft.com/office/powerpoint/2010/main" val="236065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FEBA-BECF-97CF-0DB6-ABBD2A8BFBC7}"/>
              </a:ext>
            </a:extLst>
          </p:cNvPr>
          <p:cNvSpPr>
            <a:spLocks noGrp="1"/>
          </p:cNvSpPr>
          <p:nvPr>
            <p:ph type="title"/>
          </p:nvPr>
        </p:nvSpPr>
        <p:spPr/>
        <p:txBody>
          <a:bodyPr/>
          <a:lstStyle/>
          <a:p>
            <a:r>
              <a:rPr lang="en-US" b="1" dirty="0"/>
              <a:t>STIQ screen errors, part 2 of 3</a:t>
            </a:r>
          </a:p>
        </p:txBody>
      </p:sp>
      <p:sp>
        <p:nvSpPr>
          <p:cNvPr id="5" name="Content Placeholder 4">
            <a:extLst>
              <a:ext uri="{FF2B5EF4-FFF2-40B4-BE49-F238E27FC236}">
                <a16:creationId xmlns:a16="http://schemas.microsoft.com/office/drawing/2014/main" id="{72DC6F2E-4626-D413-69BE-3A68592DD363}"/>
              </a:ext>
            </a:extLst>
          </p:cNvPr>
          <p:cNvSpPr>
            <a:spLocks noGrp="1"/>
          </p:cNvSpPr>
          <p:nvPr>
            <p:ph idx="1"/>
          </p:nvPr>
        </p:nvSpPr>
        <p:spPr/>
        <p:txBody>
          <a:bodyPr>
            <a:normAutofit lnSpcReduction="10000"/>
          </a:bodyPr>
          <a:lstStyle/>
          <a:p>
            <a:pPr marL="0" indent="0">
              <a:lnSpc>
                <a:spcPct val="100000"/>
              </a:lnSpc>
              <a:buNone/>
            </a:pPr>
            <a:r>
              <a:rPr lang="en-US" sz="2700" b="1" dirty="0"/>
              <a:t>Mileage entries without hourly entries error:</a:t>
            </a:r>
          </a:p>
          <a:p>
            <a:pPr>
              <a:lnSpc>
                <a:spcPct val="100000"/>
              </a:lnSpc>
              <a:buFont typeface="Arial" panose="020B0604020202020204" pitchFamily="34" charset="0"/>
              <a:buChar char="•"/>
            </a:pPr>
            <a:r>
              <a:rPr lang="en-US" sz="2700" dirty="0"/>
              <a:t>Per policy, mileage cannot be claimed without hours also being claimed for that pay period.</a:t>
            </a:r>
          </a:p>
          <a:p>
            <a:pPr>
              <a:lnSpc>
                <a:spcPct val="100000"/>
              </a:lnSpc>
              <a:buFont typeface="Arial" panose="020B0604020202020204" pitchFamily="34" charset="0"/>
              <a:buChar char="•"/>
            </a:pPr>
            <a:r>
              <a:rPr lang="en-US" sz="2700" dirty="0"/>
              <a:t>If a mileage entry comes through in a batch, but no hourly entries were made for that pay period, then the mileage entry will be suspended in the STIQ screen. Details can be found on the STSS screen.</a:t>
            </a:r>
          </a:p>
          <a:p>
            <a:pPr>
              <a:lnSpc>
                <a:spcPct val="100000"/>
              </a:lnSpc>
              <a:buFont typeface="Arial" panose="020B0604020202020204" pitchFamily="34" charset="0"/>
              <a:buChar char="•"/>
            </a:pPr>
            <a:r>
              <a:rPr lang="en-US" sz="2700" dirty="0"/>
              <a:t>In this situation, the local office will need to cancel the mileage entries and ask the provider to resubmit their mileage </a:t>
            </a:r>
            <a:r>
              <a:rPr lang="en-US" sz="2700" b="1" dirty="0"/>
              <a:t>and</a:t>
            </a:r>
            <a:r>
              <a:rPr lang="en-US" sz="2700" dirty="0"/>
              <a:t> </a:t>
            </a:r>
            <a:r>
              <a:rPr lang="en-US" sz="2700" b="1" dirty="0"/>
              <a:t>submit time entries </a:t>
            </a:r>
            <a:r>
              <a:rPr lang="en-US" sz="2700" dirty="0"/>
              <a:t>in OR PTC DCI for the pay period.</a:t>
            </a:r>
          </a:p>
        </p:txBody>
      </p:sp>
    </p:spTree>
    <p:extLst>
      <p:ext uri="{BB962C8B-B14F-4D97-AF65-F5344CB8AC3E}">
        <p14:creationId xmlns:p14="http://schemas.microsoft.com/office/powerpoint/2010/main" val="3762334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4162-1CCD-AB52-BE26-37CEFE066C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3C7CAF-6262-C057-FEEB-175DE69638C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DE239EB-7F78-CCFC-2B05-5CF8BA081C8F}"/>
              </a:ext>
            </a:extLst>
          </p:cNvPr>
          <p:cNvPicPr>
            <a:picLocks noChangeAspect="1"/>
          </p:cNvPicPr>
          <p:nvPr/>
        </p:nvPicPr>
        <p:blipFill>
          <a:blip r:embed="rId3"/>
          <a:stretch>
            <a:fillRect/>
          </a:stretch>
        </p:blipFill>
        <p:spPr>
          <a:xfrm>
            <a:off x="704573" y="107779"/>
            <a:ext cx="10782854" cy="6642441"/>
          </a:xfrm>
          <a:prstGeom prst="rect">
            <a:avLst/>
          </a:prstGeom>
        </p:spPr>
      </p:pic>
      <p:sp>
        <p:nvSpPr>
          <p:cNvPr id="4" name="Rectangle 3">
            <a:extLst>
              <a:ext uri="{FF2B5EF4-FFF2-40B4-BE49-F238E27FC236}">
                <a16:creationId xmlns:a16="http://schemas.microsoft.com/office/drawing/2014/main" id="{D9654BC6-4F65-0153-9473-7DB99D9D7776}"/>
              </a:ext>
            </a:extLst>
          </p:cNvPr>
          <p:cNvSpPr/>
          <p:nvPr/>
        </p:nvSpPr>
        <p:spPr>
          <a:xfrm>
            <a:off x="7908324" y="1169773"/>
            <a:ext cx="1136822" cy="5675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993A2A47-9198-7A19-6184-13E4AF520FDD}"/>
              </a:ext>
            </a:extLst>
          </p:cNvPr>
          <p:cNvSpPr/>
          <p:nvPr/>
        </p:nvSpPr>
        <p:spPr>
          <a:xfrm>
            <a:off x="3192162" y="1223319"/>
            <a:ext cx="2483708" cy="4604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013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EB06-5FC9-1404-BDCD-02F579A19493}"/>
              </a:ext>
            </a:extLst>
          </p:cNvPr>
          <p:cNvSpPr>
            <a:spLocks noGrp="1"/>
          </p:cNvSpPr>
          <p:nvPr>
            <p:ph type="title"/>
          </p:nvPr>
        </p:nvSpPr>
        <p:spPr/>
        <p:txBody>
          <a:bodyPr>
            <a:normAutofit/>
          </a:bodyPr>
          <a:lstStyle/>
          <a:p>
            <a:r>
              <a:rPr lang="en-US" b="1" dirty="0"/>
              <a:t>STIQ screen errors, part 3 of 3</a:t>
            </a:r>
            <a:endParaRPr lang="en-US" dirty="0"/>
          </a:p>
        </p:txBody>
      </p:sp>
      <p:sp>
        <p:nvSpPr>
          <p:cNvPr id="3" name="Content Placeholder 2">
            <a:extLst>
              <a:ext uri="{FF2B5EF4-FFF2-40B4-BE49-F238E27FC236}">
                <a16:creationId xmlns:a16="http://schemas.microsoft.com/office/drawing/2014/main" id="{7602186C-F8FD-252B-F42E-1E778FEB084F}"/>
              </a:ext>
            </a:extLst>
          </p:cNvPr>
          <p:cNvSpPr>
            <a:spLocks noGrp="1"/>
          </p:cNvSpPr>
          <p:nvPr>
            <p:ph idx="1"/>
          </p:nvPr>
        </p:nvSpPr>
        <p:spPr>
          <a:xfrm>
            <a:off x="1097280" y="1845734"/>
            <a:ext cx="10184130" cy="4429336"/>
          </a:xfrm>
        </p:spPr>
        <p:txBody>
          <a:bodyPr>
            <a:normAutofit fontScale="85000" lnSpcReduction="20000"/>
          </a:bodyPr>
          <a:lstStyle/>
          <a:p>
            <a:r>
              <a:rPr lang="en-US" sz="3800" b="1" dirty="0"/>
              <a:t>Entry amount exceeds remaining balance error:</a:t>
            </a:r>
          </a:p>
          <a:p>
            <a:pPr>
              <a:buFont typeface="Arial" panose="020B0604020202020204" pitchFamily="34" charset="0"/>
              <a:buChar char="•"/>
            </a:pPr>
            <a:r>
              <a:rPr lang="en-US" sz="3200" dirty="0"/>
              <a:t>If a provider makes an entry for more than the remaining balance on the authorization, it will go to the STIQ screen as an error.</a:t>
            </a:r>
          </a:p>
          <a:p>
            <a:pPr>
              <a:buFont typeface="Arial" panose="020B0604020202020204" pitchFamily="34" charset="0"/>
              <a:buChar char="•"/>
            </a:pPr>
            <a:r>
              <a:rPr lang="en-US" sz="3200" dirty="0"/>
              <a:t>For this error to occur, the entry would have to be made around the same time that the authorization is being edited down.</a:t>
            </a:r>
          </a:p>
          <a:p>
            <a:pPr>
              <a:buFont typeface="Arial" panose="020B0604020202020204" pitchFamily="34" charset="0"/>
              <a:buChar char="•"/>
            </a:pPr>
            <a:r>
              <a:rPr lang="en-US" sz="3200" dirty="0"/>
              <a:t>If the entry needs to be approved, the voucher must be edited to accommodate the entry. This will result in an underpayment, which will be processed automatically.</a:t>
            </a:r>
          </a:p>
          <a:p>
            <a:pPr>
              <a:buFont typeface="Arial" panose="020B0604020202020204" pitchFamily="34" charset="0"/>
              <a:buChar char="•"/>
            </a:pPr>
            <a:r>
              <a:rPr lang="en-US" sz="3200" dirty="0"/>
              <a:t>If the entry should not be approved, local office staff should cancel or edit the entry in OR PTC DCI to be within the authorized hours.</a:t>
            </a:r>
          </a:p>
          <a:p>
            <a:pPr>
              <a:buFont typeface="Arial" panose="020B0604020202020204" pitchFamily="34" charset="0"/>
              <a:buChar char="•"/>
            </a:pPr>
            <a:r>
              <a:rPr lang="en-US" sz="3200" dirty="0"/>
              <a:t>This type of error should be rare.</a:t>
            </a:r>
          </a:p>
          <a:p>
            <a:endParaRPr lang="en-US" dirty="0"/>
          </a:p>
        </p:txBody>
      </p:sp>
    </p:spTree>
    <p:extLst>
      <p:ext uri="{BB962C8B-B14F-4D97-AF65-F5344CB8AC3E}">
        <p14:creationId xmlns:p14="http://schemas.microsoft.com/office/powerpoint/2010/main" val="3974742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4ECC59D-3912-7BD7-01C9-220925EA0D1D}"/>
              </a:ext>
            </a:extLst>
          </p:cNvPr>
          <p:cNvPicPr>
            <a:picLocks noChangeAspect="1"/>
          </p:cNvPicPr>
          <p:nvPr/>
        </p:nvPicPr>
        <p:blipFill>
          <a:blip r:embed="rId3"/>
          <a:stretch>
            <a:fillRect/>
          </a:stretch>
        </p:blipFill>
        <p:spPr>
          <a:xfrm>
            <a:off x="1099888" y="3167247"/>
            <a:ext cx="10210657" cy="710730"/>
          </a:xfrm>
          <a:prstGeom prst="rect">
            <a:avLst/>
          </a:prstGeom>
        </p:spPr>
      </p:pic>
      <p:sp>
        <p:nvSpPr>
          <p:cNvPr id="2" name="Title 1">
            <a:extLst>
              <a:ext uri="{FF2B5EF4-FFF2-40B4-BE49-F238E27FC236}">
                <a16:creationId xmlns:a16="http://schemas.microsoft.com/office/drawing/2014/main" id="{69D6624C-0AE6-7206-BD76-87AA9DFE350C}"/>
              </a:ext>
            </a:extLst>
          </p:cNvPr>
          <p:cNvSpPr>
            <a:spLocks noGrp="1"/>
          </p:cNvSpPr>
          <p:nvPr>
            <p:ph type="title"/>
          </p:nvPr>
        </p:nvSpPr>
        <p:spPr/>
        <p:txBody>
          <a:bodyPr/>
          <a:lstStyle/>
          <a:p>
            <a:r>
              <a:rPr lang="en-US" dirty="0">
                <a:latin typeface="Open Sans ExtraBold" pitchFamily="2" charset="0"/>
                <a:ea typeface="Open Sans ExtraBold" pitchFamily="2" charset="0"/>
                <a:cs typeface="Open Sans ExtraBold" pitchFamily="2" charset="0"/>
              </a:rPr>
              <a:t>Phase 2A timeline</a:t>
            </a:r>
          </a:p>
        </p:txBody>
      </p:sp>
      <p:sp>
        <p:nvSpPr>
          <p:cNvPr id="5" name="Rectangle 4">
            <a:extLst>
              <a:ext uri="{FF2B5EF4-FFF2-40B4-BE49-F238E27FC236}">
                <a16:creationId xmlns:a16="http://schemas.microsoft.com/office/drawing/2014/main" id="{16A5424F-BFCB-93DA-000F-2791F9E35325}"/>
              </a:ext>
            </a:extLst>
          </p:cNvPr>
          <p:cNvSpPr/>
          <p:nvPr/>
        </p:nvSpPr>
        <p:spPr>
          <a:xfrm>
            <a:off x="1313412" y="3345521"/>
            <a:ext cx="5845409" cy="3086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Testing</a:t>
            </a:r>
          </a:p>
        </p:txBody>
      </p:sp>
      <p:sp>
        <p:nvSpPr>
          <p:cNvPr id="7" name="TextBox 6">
            <a:extLst>
              <a:ext uri="{FF2B5EF4-FFF2-40B4-BE49-F238E27FC236}">
                <a16:creationId xmlns:a16="http://schemas.microsoft.com/office/drawing/2014/main" id="{60D702AA-9DBC-70C4-81E7-262E39FF12D0}"/>
              </a:ext>
            </a:extLst>
          </p:cNvPr>
          <p:cNvSpPr txBox="1"/>
          <p:nvPr/>
        </p:nvSpPr>
        <p:spPr>
          <a:xfrm>
            <a:off x="1086929" y="1715159"/>
            <a:ext cx="2343325" cy="923330"/>
          </a:xfrm>
          <a:prstGeom prst="rect">
            <a:avLst/>
          </a:prstGeom>
          <a:noFill/>
        </p:spPr>
        <p:txBody>
          <a:bodyPr wrap="square" rtlCol="0">
            <a:spAutoFit/>
          </a:bodyPr>
          <a:lstStyle/>
          <a:p>
            <a:r>
              <a:rPr lang="en-US" dirty="0"/>
              <a:t>March 2024</a:t>
            </a:r>
          </a:p>
          <a:p>
            <a:r>
              <a:rPr lang="en-US" dirty="0"/>
              <a:t>Start User Acceptance Testing (UAT)</a:t>
            </a:r>
          </a:p>
        </p:txBody>
      </p:sp>
      <p:sp>
        <p:nvSpPr>
          <p:cNvPr id="8" name="Rectangle 7">
            <a:extLst>
              <a:ext uri="{FF2B5EF4-FFF2-40B4-BE49-F238E27FC236}">
                <a16:creationId xmlns:a16="http://schemas.microsoft.com/office/drawing/2014/main" id="{6277FDE1-57B0-D251-5182-01E5448AA1EF}"/>
              </a:ext>
            </a:extLst>
          </p:cNvPr>
          <p:cNvSpPr/>
          <p:nvPr/>
        </p:nvSpPr>
        <p:spPr>
          <a:xfrm>
            <a:off x="7158821" y="3345522"/>
            <a:ext cx="4104267" cy="3086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Implementation</a:t>
            </a:r>
          </a:p>
        </p:txBody>
      </p:sp>
      <p:sp>
        <p:nvSpPr>
          <p:cNvPr id="9" name="TextBox 8">
            <a:extLst>
              <a:ext uri="{FF2B5EF4-FFF2-40B4-BE49-F238E27FC236}">
                <a16:creationId xmlns:a16="http://schemas.microsoft.com/office/drawing/2014/main" id="{48488819-F4B7-E8D3-5F67-6CCDC9E64CFF}"/>
              </a:ext>
            </a:extLst>
          </p:cNvPr>
          <p:cNvSpPr txBox="1"/>
          <p:nvPr/>
        </p:nvSpPr>
        <p:spPr>
          <a:xfrm>
            <a:off x="10062046" y="1830226"/>
            <a:ext cx="1817915" cy="646331"/>
          </a:xfrm>
          <a:prstGeom prst="rect">
            <a:avLst/>
          </a:prstGeom>
          <a:noFill/>
        </p:spPr>
        <p:txBody>
          <a:bodyPr wrap="square" rtlCol="0">
            <a:spAutoFit/>
          </a:bodyPr>
          <a:lstStyle/>
          <a:p>
            <a:r>
              <a:rPr lang="en-US" b="1" dirty="0"/>
              <a:t>July 19, 2024</a:t>
            </a:r>
          </a:p>
          <a:p>
            <a:r>
              <a:rPr lang="en-US" b="1" dirty="0"/>
              <a:t>Go-Live</a:t>
            </a:r>
          </a:p>
        </p:txBody>
      </p:sp>
      <p:cxnSp>
        <p:nvCxnSpPr>
          <p:cNvPr id="11" name="Straight Arrow Connector 10">
            <a:extLst>
              <a:ext uri="{FF2B5EF4-FFF2-40B4-BE49-F238E27FC236}">
                <a16:creationId xmlns:a16="http://schemas.microsoft.com/office/drawing/2014/main" id="{421A82E9-41A9-AAC2-A29B-DFB25E438DD6}"/>
              </a:ext>
            </a:extLst>
          </p:cNvPr>
          <p:cNvCxnSpPr>
            <a:cxnSpLocks/>
          </p:cNvCxnSpPr>
          <p:nvPr/>
        </p:nvCxnSpPr>
        <p:spPr>
          <a:xfrm>
            <a:off x="1313412" y="2709696"/>
            <a:ext cx="0" cy="415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50DF93C-185C-D71F-A3B1-1BC7746A06D7}"/>
              </a:ext>
            </a:extLst>
          </p:cNvPr>
          <p:cNvCxnSpPr>
            <a:cxnSpLocks/>
          </p:cNvCxnSpPr>
          <p:nvPr/>
        </p:nvCxnSpPr>
        <p:spPr>
          <a:xfrm>
            <a:off x="11183736" y="2376036"/>
            <a:ext cx="0" cy="74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42920DC-056B-3A68-EF3F-D2327BCC7CD6}"/>
              </a:ext>
            </a:extLst>
          </p:cNvPr>
          <p:cNvSpPr txBox="1"/>
          <p:nvPr/>
        </p:nvSpPr>
        <p:spPr>
          <a:xfrm>
            <a:off x="5929849" y="1732817"/>
            <a:ext cx="3241430" cy="923330"/>
          </a:xfrm>
          <a:prstGeom prst="rect">
            <a:avLst/>
          </a:prstGeom>
          <a:noFill/>
        </p:spPr>
        <p:txBody>
          <a:bodyPr wrap="square" rtlCol="0">
            <a:spAutoFit/>
          </a:bodyPr>
          <a:lstStyle/>
          <a:p>
            <a:r>
              <a:rPr lang="en-US" dirty="0"/>
              <a:t>May-July 2024</a:t>
            </a:r>
          </a:p>
          <a:p>
            <a:r>
              <a:rPr lang="en-US" dirty="0"/>
              <a:t>Communications and Phase 2A Workshops, other materials</a:t>
            </a:r>
          </a:p>
        </p:txBody>
      </p:sp>
      <p:sp>
        <p:nvSpPr>
          <p:cNvPr id="24" name="TextBox 23">
            <a:extLst>
              <a:ext uri="{FF2B5EF4-FFF2-40B4-BE49-F238E27FC236}">
                <a16:creationId xmlns:a16="http://schemas.microsoft.com/office/drawing/2014/main" id="{71D15264-A06F-B022-02F1-67316CD69C69}"/>
              </a:ext>
            </a:extLst>
          </p:cNvPr>
          <p:cNvSpPr txBox="1"/>
          <p:nvPr/>
        </p:nvSpPr>
        <p:spPr>
          <a:xfrm>
            <a:off x="1512795" y="3989877"/>
            <a:ext cx="9670941" cy="369332"/>
          </a:xfrm>
          <a:prstGeom prst="rect">
            <a:avLst/>
          </a:prstGeom>
          <a:noFill/>
        </p:spPr>
        <p:txBody>
          <a:bodyPr wrap="square" rtlCol="0">
            <a:spAutoFit/>
          </a:bodyPr>
          <a:lstStyle/>
          <a:p>
            <a:r>
              <a:rPr lang="en-US" dirty="0"/>
              <a:t>Mar-24                            Apr-24                              May-24                          Jun-24                               Jul-24</a:t>
            </a:r>
          </a:p>
        </p:txBody>
      </p:sp>
    </p:spTree>
    <p:extLst>
      <p:ext uri="{BB962C8B-B14F-4D97-AF65-F5344CB8AC3E}">
        <p14:creationId xmlns:p14="http://schemas.microsoft.com/office/powerpoint/2010/main" val="369700261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134" name="Rectangle 5126">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6" name="Rectangle 5128">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138" name="Straight Connector 5130">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Free Macbook Pro Stock Photo">
            <a:extLst>
              <a:ext uri="{FF2B5EF4-FFF2-40B4-BE49-F238E27FC236}">
                <a16:creationId xmlns:a16="http://schemas.microsoft.com/office/drawing/2014/main" id="{68A2403E-7D2C-5FBD-8974-2AAC25FE0159}"/>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359" b="1405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5CCF02B-AEDB-3E93-323A-5CB875BB899E}"/>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Mainframe Voucher Changes (UATH)</a:t>
            </a:r>
          </a:p>
        </p:txBody>
      </p:sp>
      <p:cxnSp>
        <p:nvCxnSpPr>
          <p:cNvPr id="5133" name="Straight Connector 5132">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135" name="Rectangle 5134">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7" name="Rectangle 5136">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4802414"/>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CCEB-4851-9281-E142-493568B98CFF}"/>
              </a:ext>
            </a:extLst>
          </p:cNvPr>
          <p:cNvSpPr>
            <a:spLocks noGrp="1"/>
          </p:cNvSpPr>
          <p:nvPr>
            <p:ph type="title"/>
          </p:nvPr>
        </p:nvSpPr>
        <p:spPr>
          <a:xfrm>
            <a:off x="544386" y="263527"/>
            <a:ext cx="10490117" cy="1450757"/>
          </a:xfrm>
        </p:spPr>
        <p:txBody>
          <a:bodyPr>
            <a:normAutofit/>
          </a:bodyPr>
          <a:lstStyle/>
          <a:p>
            <a:r>
              <a:rPr lang="en-US" sz="4400" b="1" dirty="0"/>
              <a:t>Update Authorization Screen (UATH), part 1 of 3</a:t>
            </a:r>
          </a:p>
        </p:txBody>
      </p:sp>
      <p:sp>
        <p:nvSpPr>
          <p:cNvPr id="3" name="Content Placeholder 2">
            <a:extLst>
              <a:ext uri="{FF2B5EF4-FFF2-40B4-BE49-F238E27FC236}">
                <a16:creationId xmlns:a16="http://schemas.microsoft.com/office/drawing/2014/main" id="{A7F68AE0-DAD3-63E0-24C2-ACFA1E64F672}"/>
              </a:ext>
            </a:extLst>
          </p:cNvPr>
          <p:cNvSpPr>
            <a:spLocks noGrp="1"/>
          </p:cNvSpPr>
          <p:nvPr>
            <p:ph idx="1"/>
          </p:nvPr>
        </p:nvSpPr>
        <p:spPr>
          <a:xfrm>
            <a:off x="665563" y="1892595"/>
            <a:ext cx="10490117" cy="3976499"/>
          </a:xfrm>
        </p:spPr>
        <p:txBody>
          <a:bodyPr>
            <a:normAutofit lnSpcReduction="10000"/>
          </a:bodyPr>
          <a:lstStyle/>
          <a:p>
            <a:pPr>
              <a:buFont typeface="Arial" panose="020B0604020202020204" pitchFamily="34" charset="0"/>
              <a:buChar char="•"/>
            </a:pPr>
            <a:r>
              <a:rPr lang="en-US" sz="2800" dirty="0"/>
              <a:t>Starting July 22</a:t>
            </a:r>
            <a:r>
              <a:rPr lang="en-US" sz="2800" baseline="30000" dirty="0"/>
              <a:t>nd</a:t>
            </a:r>
            <a:r>
              <a:rPr lang="en-US" sz="2800" dirty="0"/>
              <a:t>, mainframe vouchers will be editable in UATH. This means you will no longer need to void and reissue vouchers to make most types of changes.</a:t>
            </a:r>
          </a:p>
          <a:p>
            <a:pPr>
              <a:buFont typeface="Arial" panose="020B0604020202020204" pitchFamily="34" charset="0"/>
              <a:buChar char="•"/>
            </a:pPr>
            <a:r>
              <a:rPr lang="en-US" sz="2800" dirty="0"/>
              <a:t>Go to HINQ with the prime or provider number and find the voucher number. Look up the voucher number in UATH.</a:t>
            </a:r>
          </a:p>
          <a:p>
            <a:pPr>
              <a:buFont typeface="Arial" panose="020B0604020202020204" pitchFamily="34" charset="0"/>
              <a:buChar char="•"/>
            </a:pPr>
            <a:r>
              <a:rPr lang="en-US" sz="2800" dirty="0"/>
              <a:t>Edit the voucher and save your changes.</a:t>
            </a:r>
          </a:p>
          <a:p>
            <a:pPr>
              <a:buFont typeface="Arial" panose="020B0604020202020204" pitchFamily="34" charset="0"/>
              <a:buChar char="•"/>
            </a:pPr>
            <a:r>
              <a:rPr lang="en-US" sz="2800" dirty="0"/>
              <a:t>Mainframe voucher edits will automatically come through to OR PTC DCI in real time. This means you will not need to make edits to OR PTC DCI authorizations.</a:t>
            </a:r>
          </a:p>
          <a:p>
            <a:endParaRPr lang="en-US" dirty="0"/>
          </a:p>
          <a:p>
            <a:endParaRPr lang="en-US" dirty="0"/>
          </a:p>
        </p:txBody>
      </p:sp>
      <p:sp>
        <p:nvSpPr>
          <p:cNvPr id="6" name="TextBox 5">
            <a:extLst>
              <a:ext uri="{FF2B5EF4-FFF2-40B4-BE49-F238E27FC236}">
                <a16:creationId xmlns:a16="http://schemas.microsoft.com/office/drawing/2014/main" id="{F674A413-3FC8-D12B-56FD-70C143B281EB}"/>
              </a:ext>
            </a:extLst>
          </p:cNvPr>
          <p:cNvSpPr txBox="1"/>
          <p:nvPr/>
        </p:nvSpPr>
        <p:spPr>
          <a:xfrm>
            <a:off x="7931888" y="5640366"/>
            <a:ext cx="3881628" cy="954107"/>
          </a:xfrm>
          <a:prstGeom prst="rect">
            <a:avLst/>
          </a:prstGeom>
          <a:solidFill>
            <a:schemeClr val="bg1">
              <a:lumMod val="95000"/>
            </a:schemeClr>
          </a:solidFill>
          <a:ln>
            <a:solidFill>
              <a:schemeClr val="accent2">
                <a:lumMod val="50000"/>
              </a:schemeClr>
            </a:solidFill>
          </a:ln>
        </p:spPr>
        <p:txBody>
          <a:bodyPr wrap="square" rtlCol="0">
            <a:spAutoFit/>
          </a:bodyPr>
          <a:lstStyle/>
          <a:p>
            <a:r>
              <a:rPr lang="en-US" sz="2800" dirty="0"/>
              <a:t>Note: Staff cannot access UATH until July 22nd</a:t>
            </a:r>
          </a:p>
        </p:txBody>
      </p:sp>
    </p:spTree>
    <p:extLst>
      <p:ext uri="{BB962C8B-B14F-4D97-AF65-F5344CB8AC3E}">
        <p14:creationId xmlns:p14="http://schemas.microsoft.com/office/powerpoint/2010/main" val="17424161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5FD4-81DC-201C-C023-048EBF6B6B2A}"/>
              </a:ext>
            </a:extLst>
          </p:cNvPr>
          <p:cNvSpPr>
            <a:spLocks noGrp="1"/>
          </p:cNvSpPr>
          <p:nvPr>
            <p:ph type="title"/>
          </p:nvPr>
        </p:nvSpPr>
        <p:spPr>
          <a:xfrm>
            <a:off x="1097279" y="241632"/>
            <a:ext cx="10714970" cy="1450757"/>
          </a:xfrm>
        </p:spPr>
        <p:txBody>
          <a:bodyPr>
            <a:normAutofit/>
          </a:bodyPr>
          <a:lstStyle/>
          <a:p>
            <a:r>
              <a:rPr lang="en-US" sz="4400" b="1" dirty="0"/>
              <a:t>Update Authorization Screen (UATH), part 2 of 3</a:t>
            </a:r>
          </a:p>
        </p:txBody>
      </p:sp>
      <p:sp>
        <p:nvSpPr>
          <p:cNvPr id="3" name="Content Placeholder 2">
            <a:extLst>
              <a:ext uri="{FF2B5EF4-FFF2-40B4-BE49-F238E27FC236}">
                <a16:creationId xmlns:a16="http://schemas.microsoft.com/office/drawing/2014/main" id="{0EDCB7E2-23BD-3A29-450C-D40D945AB30C}"/>
              </a:ext>
            </a:extLst>
          </p:cNvPr>
          <p:cNvSpPr>
            <a:spLocks noGrp="1"/>
          </p:cNvSpPr>
          <p:nvPr>
            <p:ph idx="1"/>
          </p:nvPr>
        </p:nvSpPr>
        <p:spPr>
          <a:xfrm>
            <a:off x="1097279" y="1737360"/>
            <a:ext cx="10641065" cy="4684706"/>
          </a:xfrm>
        </p:spPr>
        <p:txBody>
          <a:bodyPr>
            <a:normAutofit/>
          </a:bodyPr>
          <a:lstStyle/>
          <a:p>
            <a:r>
              <a:rPr lang="en-US" sz="2600" dirty="0"/>
              <a:t>What can be edited when voucher is in 30 status?</a:t>
            </a:r>
          </a:p>
          <a:p>
            <a:pPr marR="0"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Begin Date </a:t>
            </a:r>
          </a:p>
          <a:p>
            <a:pPr marR="0"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End Date </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or Decrease of Hours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decrease, or add miles to voucher</a:t>
            </a:r>
          </a:p>
          <a:p>
            <a:pPr lvl="4">
              <a:lnSpc>
                <a:spcPct val="10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Rate Change (will pull in the latest rate from the rate table)</a:t>
            </a:r>
          </a:p>
          <a:p>
            <a:pPr lvl="4">
              <a:lnSpc>
                <a:spcPct val="10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Branch (</a:t>
            </a:r>
            <a:r>
              <a:rPr lang="en-US" sz="1800" b="1" dirty="0">
                <a:latin typeface="Calibri" panose="020F0502020204030204" pitchFamily="34" charset="0"/>
                <a:cs typeface="Times New Roman" panose="02020603050405020304" pitchFamily="18" charset="0"/>
              </a:rPr>
              <a:t>MUST </a:t>
            </a:r>
            <a:r>
              <a:rPr lang="en-US" sz="1800" dirty="0">
                <a:latin typeface="Calibri" panose="020F0502020204030204" pitchFamily="34" charset="0"/>
                <a:cs typeface="Times New Roman" panose="02020603050405020304" pitchFamily="18" charset="0"/>
              </a:rPr>
              <a:t>match the service branch in SELG)</a:t>
            </a:r>
          </a:p>
          <a:p>
            <a:r>
              <a:rPr lang="en-US" sz="2600" dirty="0"/>
              <a:t>What can be edited when voucher is in 36 or 46 status?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or Decrease of Hours</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Increase, decrease, or add miles to voucher</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Rate Change (will pull in the latest rate from the rate table)</a:t>
            </a:r>
          </a:p>
          <a:p>
            <a:pPr lvl="4">
              <a:lnSpc>
                <a:spcPct val="117000"/>
              </a:lnSpc>
              <a:spcBef>
                <a:spcPts val="0"/>
              </a:spcBef>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End Date (move back only)</a:t>
            </a:r>
          </a:p>
          <a:p>
            <a:pPr marL="0" indent="0">
              <a:buNone/>
            </a:pPr>
            <a:endParaRPr lang="en-US" dirty="0"/>
          </a:p>
        </p:txBody>
      </p:sp>
    </p:spTree>
    <p:extLst>
      <p:ext uri="{BB962C8B-B14F-4D97-AF65-F5344CB8AC3E}">
        <p14:creationId xmlns:p14="http://schemas.microsoft.com/office/powerpoint/2010/main" val="360772020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44BF-83FF-606E-E63D-D11654DE4AA4}"/>
              </a:ext>
            </a:extLst>
          </p:cNvPr>
          <p:cNvSpPr>
            <a:spLocks noGrp="1"/>
          </p:cNvSpPr>
          <p:nvPr>
            <p:ph type="title"/>
          </p:nvPr>
        </p:nvSpPr>
        <p:spPr>
          <a:xfrm>
            <a:off x="1097279" y="286603"/>
            <a:ext cx="10520098" cy="1450757"/>
          </a:xfrm>
        </p:spPr>
        <p:txBody>
          <a:bodyPr>
            <a:normAutofit/>
          </a:bodyPr>
          <a:lstStyle/>
          <a:p>
            <a:r>
              <a:rPr lang="en-US" sz="4400" b="1" dirty="0"/>
              <a:t>Update Authorization Screen (UATH), part 3 of 3</a:t>
            </a:r>
          </a:p>
        </p:txBody>
      </p:sp>
      <p:sp>
        <p:nvSpPr>
          <p:cNvPr id="3" name="Content Placeholder 2">
            <a:extLst>
              <a:ext uri="{FF2B5EF4-FFF2-40B4-BE49-F238E27FC236}">
                <a16:creationId xmlns:a16="http://schemas.microsoft.com/office/drawing/2014/main" id="{2F418715-5D48-7D88-D756-A1DE4D5BC663}"/>
              </a:ext>
            </a:extLst>
          </p:cNvPr>
          <p:cNvSpPr>
            <a:spLocks noGrp="1"/>
          </p:cNvSpPr>
          <p:nvPr>
            <p:ph idx="1"/>
          </p:nvPr>
        </p:nvSpPr>
        <p:spPr/>
        <p:txBody>
          <a:bodyPr>
            <a:normAutofit/>
          </a:bodyPr>
          <a:lstStyle/>
          <a:p>
            <a:pPr marL="0" indent="0">
              <a:buNone/>
            </a:pPr>
            <a:r>
              <a:rPr lang="en-US" sz="3600" b="1" dirty="0"/>
              <a:t>What you cannot edit in UATH:</a:t>
            </a:r>
            <a:endParaRPr lang="en-US" sz="3600" dirty="0"/>
          </a:p>
          <a:p>
            <a:pPr>
              <a:buFont typeface="Arial" panose="020B0604020202020204" pitchFamily="34" charset="0"/>
              <a:buChar char="•"/>
            </a:pPr>
            <a:r>
              <a:rPr lang="en-US" sz="3200" dirty="0"/>
              <a:t>Procedure code/service code (requires void and reissue)</a:t>
            </a:r>
          </a:p>
          <a:p>
            <a:pPr>
              <a:buFont typeface="Arial" panose="020B0604020202020204" pitchFamily="34" charset="0"/>
              <a:buChar char="•"/>
            </a:pPr>
            <a:r>
              <a:rPr lang="en-US" sz="3200" dirty="0"/>
              <a:t>ONGO branch (update in ONIQ/ONGO to match SELG branch)</a:t>
            </a:r>
          </a:p>
          <a:p>
            <a:pPr>
              <a:buFont typeface="Arial" panose="020B0604020202020204" pitchFamily="34" charset="0"/>
              <a:buChar char="•"/>
            </a:pPr>
            <a:r>
              <a:rPr lang="en-US" sz="3200" dirty="0"/>
              <a:t>Dates cannot go outside of the pay period</a:t>
            </a:r>
          </a:p>
        </p:txBody>
      </p:sp>
    </p:spTree>
    <p:extLst>
      <p:ext uri="{BB962C8B-B14F-4D97-AF65-F5344CB8AC3E}">
        <p14:creationId xmlns:p14="http://schemas.microsoft.com/office/powerpoint/2010/main" val="147802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5404-D748-45EC-006C-7CD6275731EC}"/>
              </a:ext>
            </a:extLst>
          </p:cNvPr>
          <p:cNvSpPr>
            <a:spLocks noGrp="1"/>
          </p:cNvSpPr>
          <p:nvPr>
            <p:ph type="title"/>
          </p:nvPr>
        </p:nvSpPr>
        <p:spPr/>
        <p:txBody>
          <a:bodyPr/>
          <a:lstStyle/>
          <a:p>
            <a:r>
              <a:rPr lang="en-US" b="1" dirty="0"/>
              <a:t>How to edit in UATH</a:t>
            </a:r>
          </a:p>
        </p:txBody>
      </p:sp>
      <p:sp>
        <p:nvSpPr>
          <p:cNvPr id="3" name="Content Placeholder 2">
            <a:extLst>
              <a:ext uri="{FF2B5EF4-FFF2-40B4-BE49-F238E27FC236}">
                <a16:creationId xmlns:a16="http://schemas.microsoft.com/office/drawing/2014/main" id="{EC3CF8BD-F668-238A-811E-CF844267ED48}"/>
              </a:ext>
            </a:extLst>
          </p:cNvPr>
          <p:cNvSpPr>
            <a:spLocks noGrp="1"/>
          </p:cNvSpPr>
          <p:nvPr>
            <p:ph idx="1"/>
          </p:nvPr>
        </p:nvSpPr>
        <p:spPr/>
        <p:txBody>
          <a:bodyPr>
            <a:normAutofit lnSpcReduction="10000"/>
          </a:bodyPr>
          <a:lstStyle/>
          <a:p>
            <a:pPr marL="514350" indent="-514350">
              <a:buFont typeface="+mj-lt"/>
              <a:buAutoNum type="arabicPeriod"/>
            </a:pPr>
            <a:r>
              <a:rPr lang="en-US" sz="2800" dirty="0"/>
              <a:t>From a blank DHR screen, type UATH and the voucher number and hit enter</a:t>
            </a:r>
          </a:p>
          <a:p>
            <a:pPr marL="514350" indent="-514350">
              <a:buFont typeface="+mj-lt"/>
              <a:buAutoNum type="arabicPeriod"/>
            </a:pPr>
            <a:r>
              <a:rPr lang="en-US" sz="2800" dirty="0"/>
              <a:t>The dates, hours, and miles will be highlighted.</a:t>
            </a:r>
          </a:p>
          <a:p>
            <a:pPr marL="514350" indent="-514350">
              <a:buFont typeface="+mj-lt"/>
              <a:buAutoNum type="arabicPeriod"/>
            </a:pPr>
            <a:r>
              <a:rPr lang="en-US" sz="2800" dirty="0"/>
              <a:t>Update any of the highlighted fields by simply typing over the field with the new value.</a:t>
            </a:r>
          </a:p>
          <a:p>
            <a:pPr marL="514350" indent="-514350">
              <a:buFont typeface="+mj-lt"/>
              <a:buAutoNum type="arabicPeriod"/>
            </a:pPr>
            <a:r>
              <a:rPr lang="en-US" sz="2800" dirty="0"/>
              <a:t>Press enter and then F9 to save the changes.</a:t>
            </a:r>
          </a:p>
          <a:p>
            <a:pPr marL="0" indent="0">
              <a:buNone/>
            </a:pPr>
            <a:r>
              <a:rPr lang="en-US" sz="2800" b="1" dirty="0"/>
              <a:t>Note: </a:t>
            </a:r>
            <a:r>
              <a:rPr lang="en-US" sz="2800" dirty="0"/>
              <a:t>This will not update ONGO! If ONGO needs to be updated as well, you must go to the ONIQ screen and update the ONGO to match.</a:t>
            </a:r>
          </a:p>
        </p:txBody>
      </p:sp>
    </p:spTree>
    <p:extLst>
      <p:ext uri="{BB962C8B-B14F-4D97-AF65-F5344CB8AC3E}">
        <p14:creationId xmlns:p14="http://schemas.microsoft.com/office/powerpoint/2010/main" val="2509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0E1447-6680-8E88-8B38-0AE47E4EE617}"/>
              </a:ext>
            </a:extLst>
          </p:cNvPr>
          <p:cNvPicPr>
            <a:picLocks noChangeAspect="1"/>
          </p:cNvPicPr>
          <p:nvPr/>
        </p:nvPicPr>
        <p:blipFill>
          <a:blip r:embed="rId3"/>
          <a:stretch>
            <a:fillRect/>
          </a:stretch>
        </p:blipFill>
        <p:spPr>
          <a:xfrm>
            <a:off x="2163690" y="180469"/>
            <a:ext cx="7612566" cy="6016765"/>
          </a:xfrm>
          <a:prstGeom prst="rect">
            <a:avLst/>
          </a:prstGeom>
        </p:spPr>
      </p:pic>
      <p:sp>
        <p:nvSpPr>
          <p:cNvPr id="19" name="Rectangle 18">
            <a:extLst>
              <a:ext uri="{FF2B5EF4-FFF2-40B4-BE49-F238E27FC236}">
                <a16:creationId xmlns:a16="http://schemas.microsoft.com/office/drawing/2014/main" id="{58B4A091-824E-BC9F-1618-FA282ACD6580}"/>
              </a:ext>
            </a:extLst>
          </p:cNvPr>
          <p:cNvSpPr/>
          <p:nvPr/>
        </p:nvSpPr>
        <p:spPr>
          <a:xfrm>
            <a:off x="1245125" y="706791"/>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1</a:t>
            </a:r>
          </a:p>
        </p:txBody>
      </p:sp>
    </p:spTree>
    <p:extLst>
      <p:ext uri="{BB962C8B-B14F-4D97-AF65-F5344CB8AC3E}">
        <p14:creationId xmlns:p14="http://schemas.microsoft.com/office/powerpoint/2010/main" val="32111026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DCCA28-416A-32CB-0632-BF0D83979949}"/>
              </a:ext>
            </a:extLst>
          </p:cNvPr>
          <p:cNvPicPr>
            <a:picLocks noChangeAspect="1"/>
          </p:cNvPicPr>
          <p:nvPr/>
        </p:nvPicPr>
        <p:blipFill>
          <a:blip r:embed="rId3"/>
          <a:stretch>
            <a:fillRect/>
          </a:stretch>
        </p:blipFill>
        <p:spPr>
          <a:xfrm>
            <a:off x="2243351" y="284282"/>
            <a:ext cx="7708577" cy="6085718"/>
          </a:xfrm>
          <a:prstGeom prst="rect">
            <a:avLst/>
          </a:prstGeom>
        </p:spPr>
      </p:pic>
      <p:sp>
        <p:nvSpPr>
          <p:cNvPr id="5" name="Rectangle 4">
            <a:extLst>
              <a:ext uri="{FF2B5EF4-FFF2-40B4-BE49-F238E27FC236}">
                <a16:creationId xmlns:a16="http://schemas.microsoft.com/office/drawing/2014/main" id="{15DA9B34-A5D3-70D4-05A3-9F5985024E29}"/>
              </a:ext>
            </a:extLst>
          </p:cNvPr>
          <p:cNvSpPr/>
          <p:nvPr/>
        </p:nvSpPr>
        <p:spPr>
          <a:xfrm>
            <a:off x="1330229" y="723302"/>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2</a:t>
            </a:r>
          </a:p>
        </p:txBody>
      </p:sp>
      <p:sp>
        <p:nvSpPr>
          <p:cNvPr id="2" name="Rectangle 1">
            <a:extLst>
              <a:ext uri="{FF2B5EF4-FFF2-40B4-BE49-F238E27FC236}">
                <a16:creationId xmlns:a16="http://schemas.microsoft.com/office/drawing/2014/main" id="{F37C1CDA-E57E-A6AB-FA2C-76DB208556EF}"/>
              </a:ext>
            </a:extLst>
          </p:cNvPr>
          <p:cNvSpPr/>
          <p:nvPr/>
        </p:nvSpPr>
        <p:spPr>
          <a:xfrm>
            <a:off x="5404022" y="1935892"/>
            <a:ext cx="469556" cy="4695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351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E70898-B8CB-DC24-BC1D-1F569F853A17}"/>
              </a:ext>
            </a:extLst>
          </p:cNvPr>
          <p:cNvPicPr>
            <a:picLocks noChangeAspect="1"/>
          </p:cNvPicPr>
          <p:nvPr/>
        </p:nvPicPr>
        <p:blipFill>
          <a:blip r:embed="rId3"/>
          <a:stretch>
            <a:fillRect/>
          </a:stretch>
        </p:blipFill>
        <p:spPr>
          <a:xfrm>
            <a:off x="2050131" y="105150"/>
            <a:ext cx="8436964" cy="6647700"/>
          </a:xfrm>
          <a:prstGeom prst="rect">
            <a:avLst/>
          </a:prstGeom>
        </p:spPr>
      </p:pic>
      <p:sp>
        <p:nvSpPr>
          <p:cNvPr id="5" name="Rectangle 4">
            <a:extLst>
              <a:ext uri="{FF2B5EF4-FFF2-40B4-BE49-F238E27FC236}">
                <a16:creationId xmlns:a16="http://schemas.microsoft.com/office/drawing/2014/main" id="{A3AC514C-0CBA-603F-30B8-FEC3B52BA301}"/>
              </a:ext>
            </a:extLst>
          </p:cNvPr>
          <p:cNvSpPr/>
          <p:nvPr/>
        </p:nvSpPr>
        <p:spPr>
          <a:xfrm>
            <a:off x="1104762" y="704514"/>
            <a:ext cx="53572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3</a:t>
            </a:r>
          </a:p>
        </p:txBody>
      </p:sp>
      <p:sp>
        <p:nvSpPr>
          <p:cNvPr id="2" name="Rectangle 1">
            <a:extLst>
              <a:ext uri="{FF2B5EF4-FFF2-40B4-BE49-F238E27FC236}">
                <a16:creationId xmlns:a16="http://schemas.microsoft.com/office/drawing/2014/main" id="{5D8777E5-6427-7DDD-0F04-1DB38A77FA6F}"/>
              </a:ext>
            </a:extLst>
          </p:cNvPr>
          <p:cNvSpPr/>
          <p:nvPr/>
        </p:nvSpPr>
        <p:spPr>
          <a:xfrm>
            <a:off x="5527590" y="1944130"/>
            <a:ext cx="469556" cy="4695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43472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8" name="Straight Connector 4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0" name="Rectangle 49">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2E4769-FC5D-D3F6-D68F-BFC7E226A044}"/>
              </a:ext>
            </a:extLst>
          </p:cNvPr>
          <p:cNvSpPr>
            <a:spLocks noGrp="1"/>
          </p:cNvSpPr>
          <p:nvPr>
            <p:ph type="title"/>
          </p:nvPr>
        </p:nvSpPr>
        <p:spPr>
          <a:xfrm>
            <a:off x="-74428" y="-66484"/>
            <a:ext cx="10909073" cy="737615"/>
          </a:xfrm>
        </p:spPr>
        <p:txBody>
          <a:bodyPr vert="horz" lIns="91440" tIns="45720" rIns="91440" bIns="45720" rtlCol="0" anchor="b">
            <a:normAutofit/>
          </a:bodyPr>
          <a:lstStyle/>
          <a:p>
            <a:r>
              <a:rPr lang="en-US" sz="4400" b="1" dirty="0">
                <a:solidFill>
                  <a:schemeClr val="tx1">
                    <a:lumMod val="85000"/>
                    <a:lumOff val="15000"/>
                  </a:schemeClr>
                </a:solidFill>
              </a:rPr>
              <a:t>UATH screen overview (30 status)</a:t>
            </a:r>
          </a:p>
        </p:txBody>
      </p:sp>
      <p:cxnSp>
        <p:nvCxnSpPr>
          <p:cNvPr id="52" name="Straight Connector 51">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Rectangle 55">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Online Media 5" title="UATH 30 Status Edit">
            <a:hlinkClick r:id="" action="ppaction://media"/>
            <a:extLst>
              <a:ext uri="{FF2B5EF4-FFF2-40B4-BE49-F238E27FC236}">
                <a16:creationId xmlns:a16="http://schemas.microsoft.com/office/drawing/2014/main" id="{D02E68D0-79C0-4AA0-016F-51960FE6A7F7}"/>
              </a:ext>
            </a:extLst>
          </p:cNvPr>
          <p:cNvPicPr>
            <a:picLocks noGrp="1" noRot="1" noChangeAspect="1"/>
          </p:cNvPicPr>
          <p:nvPr>
            <p:ph idx="1"/>
            <a:videoFile r:link="rId1"/>
          </p:nvPr>
        </p:nvPicPr>
        <p:blipFill>
          <a:blip r:embed="rId4"/>
          <a:stretch>
            <a:fillRect/>
          </a:stretch>
        </p:blipFill>
        <p:spPr>
          <a:xfrm>
            <a:off x="863688" y="737615"/>
            <a:ext cx="10607226" cy="5993024"/>
          </a:xfrm>
          <a:prstGeom prst="rect">
            <a:avLst/>
          </a:prstGeom>
        </p:spPr>
      </p:pic>
    </p:spTree>
    <p:extLst>
      <p:ext uri="{BB962C8B-B14F-4D97-AF65-F5344CB8AC3E}">
        <p14:creationId xmlns:p14="http://schemas.microsoft.com/office/powerpoint/2010/main" val="239729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F3B10C-26C7-52B3-6802-C89FAB6185A0}"/>
              </a:ext>
            </a:extLst>
          </p:cNvPr>
          <p:cNvSpPr>
            <a:spLocks noGrp="1"/>
          </p:cNvSpPr>
          <p:nvPr>
            <p:ph type="title"/>
          </p:nvPr>
        </p:nvSpPr>
        <p:spPr>
          <a:xfrm>
            <a:off x="233916" y="15479"/>
            <a:ext cx="8697432" cy="725689"/>
          </a:xfrm>
        </p:spPr>
        <p:txBody>
          <a:bodyPr>
            <a:normAutofit/>
          </a:bodyPr>
          <a:lstStyle/>
          <a:p>
            <a:r>
              <a:rPr lang="en-US" sz="4400" b="1" dirty="0"/>
              <a:t>UATH screen overview (36 status)</a:t>
            </a:r>
          </a:p>
        </p:txBody>
      </p:sp>
      <p:cxnSp>
        <p:nvCxnSpPr>
          <p:cNvPr id="13" name="Straight Connector 12">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UATH 36 Status">
            <a:hlinkClick r:id="" action="ppaction://media"/>
            <a:extLst>
              <a:ext uri="{FF2B5EF4-FFF2-40B4-BE49-F238E27FC236}">
                <a16:creationId xmlns:a16="http://schemas.microsoft.com/office/drawing/2014/main" id="{BAB5EEC4-D634-6214-09EA-A36D75A616A8}"/>
              </a:ext>
            </a:extLst>
          </p:cNvPr>
          <p:cNvPicPr>
            <a:picLocks noRot="1" noChangeAspect="1"/>
          </p:cNvPicPr>
          <p:nvPr>
            <a:videoFile r:link="rId1"/>
          </p:nvPr>
        </p:nvPicPr>
        <p:blipFill>
          <a:blip r:embed="rId4"/>
          <a:stretch>
            <a:fillRect/>
          </a:stretch>
        </p:blipFill>
        <p:spPr>
          <a:xfrm>
            <a:off x="809569" y="793236"/>
            <a:ext cx="10572861" cy="5973667"/>
          </a:xfrm>
          <a:prstGeom prst="rect">
            <a:avLst/>
          </a:prstGeom>
        </p:spPr>
      </p:pic>
    </p:spTree>
    <p:extLst>
      <p:ext uri="{BB962C8B-B14F-4D97-AF65-F5344CB8AC3E}">
        <p14:creationId xmlns:p14="http://schemas.microsoft.com/office/powerpoint/2010/main" val="18513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0B94-7CB5-4CE7-E145-18FC4F4A6627}"/>
              </a:ext>
            </a:extLst>
          </p:cNvPr>
          <p:cNvSpPr>
            <a:spLocks noGrp="1"/>
          </p:cNvSpPr>
          <p:nvPr>
            <p:ph type="title"/>
          </p:nvPr>
        </p:nvSpPr>
        <p:spPr>
          <a:xfrm>
            <a:off x="447261" y="113264"/>
            <a:ext cx="7991724" cy="1591380"/>
          </a:xfrm>
        </p:spPr>
        <p:txBody>
          <a:bodyPr>
            <a:normAutofit/>
          </a:bodyPr>
          <a:lstStyle/>
          <a:p>
            <a:r>
              <a:rPr lang="en-US" sz="6000" b="1" dirty="0"/>
              <a:t>PTC Phase 2A changes</a:t>
            </a:r>
          </a:p>
        </p:txBody>
      </p:sp>
      <p:sp>
        <p:nvSpPr>
          <p:cNvPr id="3" name="Content Placeholder 2">
            <a:extLst>
              <a:ext uri="{FF2B5EF4-FFF2-40B4-BE49-F238E27FC236}">
                <a16:creationId xmlns:a16="http://schemas.microsoft.com/office/drawing/2014/main" id="{5388CB83-E61C-9F77-A5E2-8FA738774EF7}"/>
              </a:ext>
            </a:extLst>
          </p:cNvPr>
          <p:cNvSpPr>
            <a:spLocks noGrp="1"/>
          </p:cNvSpPr>
          <p:nvPr>
            <p:ph idx="1"/>
          </p:nvPr>
        </p:nvSpPr>
        <p:spPr>
          <a:xfrm>
            <a:off x="4196963" y="1586201"/>
            <a:ext cx="7991724" cy="4591379"/>
          </a:xfrm>
        </p:spPr>
        <p:txBody>
          <a:bodyPr anchor="ctr">
            <a:normAutofit lnSpcReduction="10000"/>
          </a:bodyPr>
          <a:lstStyle/>
          <a:p>
            <a:pPr marL="0" marR="0" lvl="0" indent="0">
              <a:spcBef>
                <a:spcPts val="0"/>
              </a:spcBef>
              <a:spcAft>
                <a:spcPts val="0"/>
              </a:spcAft>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Payroll processing will change</a:t>
            </a: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No more pulling payroll batches</a:t>
            </a: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Voucher updates will change</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No more e</a:t>
            </a: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diting OR PTC DCI authorizations manually</a:t>
            </a:r>
          </a:p>
          <a:p>
            <a:pPr marL="342900" indent="-342900">
              <a:spcBef>
                <a:spcPts val="0"/>
              </a:spcBef>
              <a:spcAft>
                <a:spcPts val="0"/>
              </a:spcAft>
              <a:buFont typeface="Symbol" panose="05050102010706020507" pitchFamily="18" charset="2"/>
              <a:buChar char=""/>
            </a:pPr>
            <a:r>
              <a:rPr lang="en-US" sz="3600" dirty="0">
                <a:latin typeface="Calibri" panose="020F0502020204030204" pitchFamily="34" charset="0"/>
                <a:ea typeface="Times New Roman" panose="02020603050405020304" pitchFamily="18" charset="0"/>
                <a:cs typeface="Times New Roman" panose="02020603050405020304" pitchFamily="18" charset="0"/>
              </a:rPr>
              <a:t>The STIQ screen changes and new STSS screen</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3600" dirty="0">
                <a:effectLst/>
                <a:latin typeface="Calibri" panose="020F0502020204030204" pitchFamily="34" charset="0"/>
                <a:ea typeface="Times New Roman" panose="02020603050405020304" pitchFamily="18" charset="0"/>
                <a:cs typeface="Times New Roman" panose="02020603050405020304" pitchFamily="18" charset="0"/>
              </a:rPr>
              <a:t>The under/overpayment process will change</a:t>
            </a:r>
          </a:p>
        </p:txBody>
      </p:sp>
      <p:sp>
        <p:nvSpPr>
          <p:cNvPr id="6" name="TextBox 5">
            <a:extLst>
              <a:ext uri="{FF2B5EF4-FFF2-40B4-BE49-F238E27FC236}">
                <a16:creationId xmlns:a16="http://schemas.microsoft.com/office/drawing/2014/main" id="{A754D138-7357-F070-DA80-3732FCDA3F0D}"/>
              </a:ext>
            </a:extLst>
          </p:cNvPr>
          <p:cNvSpPr txBox="1"/>
          <p:nvPr/>
        </p:nvSpPr>
        <p:spPr>
          <a:xfrm>
            <a:off x="447261" y="2459504"/>
            <a:ext cx="3399182" cy="1938992"/>
          </a:xfrm>
          <a:prstGeom prst="rect">
            <a:avLst/>
          </a:prstGeom>
          <a:noFill/>
        </p:spPr>
        <p:txBody>
          <a:bodyPr wrap="square" rtlCol="0">
            <a:spAutoFit/>
          </a:bodyPr>
          <a:lstStyle/>
          <a:p>
            <a:r>
              <a:rPr lang="en-US" sz="6000" dirty="0"/>
              <a:t>What is changing?</a:t>
            </a:r>
          </a:p>
        </p:txBody>
      </p:sp>
    </p:spTree>
    <p:extLst>
      <p:ext uri="{BB962C8B-B14F-4D97-AF65-F5344CB8AC3E}">
        <p14:creationId xmlns:p14="http://schemas.microsoft.com/office/powerpoint/2010/main" val="113480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E723-294E-1C72-4FF4-896B022F7D16}"/>
              </a:ext>
            </a:extLst>
          </p:cNvPr>
          <p:cNvSpPr>
            <a:spLocks noGrp="1"/>
          </p:cNvSpPr>
          <p:nvPr>
            <p:ph type="title"/>
          </p:nvPr>
        </p:nvSpPr>
        <p:spPr/>
        <p:txBody>
          <a:bodyPr/>
          <a:lstStyle/>
          <a:p>
            <a:r>
              <a:rPr lang="en-US" b="1" dirty="0"/>
              <a:t>UATH errors</a:t>
            </a:r>
          </a:p>
        </p:txBody>
      </p:sp>
      <p:sp>
        <p:nvSpPr>
          <p:cNvPr id="3" name="Content Placeholder 2">
            <a:extLst>
              <a:ext uri="{FF2B5EF4-FFF2-40B4-BE49-F238E27FC236}">
                <a16:creationId xmlns:a16="http://schemas.microsoft.com/office/drawing/2014/main" id="{C6F828E8-FB76-ADD5-C564-1BDCF5C1D6CC}"/>
              </a:ext>
            </a:extLst>
          </p:cNvPr>
          <p:cNvSpPr>
            <a:spLocks noGrp="1"/>
          </p:cNvSpPr>
          <p:nvPr>
            <p:ph idx="1"/>
          </p:nvPr>
        </p:nvSpPr>
        <p:spPr/>
        <p:txBody>
          <a:bodyPr>
            <a:normAutofit/>
          </a:bodyPr>
          <a:lstStyle/>
          <a:p>
            <a:pPr>
              <a:buFont typeface="Wingdings" panose="05000000000000000000" pitchFamily="2" charset="2"/>
              <a:buChar char="§"/>
            </a:pPr>
            <a:r>
              <a:rPr lang="en-US" sz="2800" dirty="0"/>
              <a:t>Claimed hours/miles exceed requested initial balance</a:t>
            </a:r>
          </a:p>
          <a:p>
            <a:pPr>
              <a:buFont typeface="Wingdings" panose="05000000000000000000" pitchFamily="2" charset="2"/>
              <a:buChar char="§"/>
            </a:pPr>
            <a:r>
              <a:rPr lang="en-US" sz="2800" dirty="0"/>
              <a:t>Update made in UATH but branch does not match SELG branch</a:t>
            </a:r>
          </a:p>
          <a:p>
            <a:pPr>
              <a:buFont typeface="Wingdings" panose="05000000000000000000" pitchFamily="2" charset="2"/>
              <a:buChar char="§"/>
            </a:pPr>
            <a:r>
              <a:rPr lang="en-US" sz="2800" dirty="0"/>
              <a:t>Entries exist after requested end date/prior to requested start date</a:t>
            </a:r>
          </a:p>
          <a:p>
            <a:pPr>
              <a:buFont typeface="Wingdings" panose="05000000000000000000" pitchFamily="2" charset="2"/>
              <a:buChar char="§"/>
            </a:pPr>
            <a:r>
              <a:rPr lang="en-US" sz="2800" dirty="0"/>
              <a:t>Requested end date/start date overlaps with another authorization</a:t>
            </a:r>
          </a:p>
          <a:p>
            <a:pPr>
              <a:buFont typeface="Wingdings" panose="05000000000000000000" pitchFamily="2" charset="2"/>
              <a:buChar char="§"/>
            </a:pPr>
            <a:r>
              <a:rPr lang="en-US" sz="2800" dirty="0"/>
              <a:t>End date cannot be before start date</a:t>
            </a:r>
          </a:p>
          <a:p>
            <a:pPr>
              <a:buFont typeface="Wingdings" panose="05000000000000000000" pitchFamily="2" charset="2"/>
              <a:buChar char="§"/>
            </a:pPr>
            <a:r>
              <a:rPr lang="en-US" sz="2800" dirty="0"/>
              <a:t>Service hours exceed allowed hours (hours must be prorated)</a:t>
            </a:r>
          </a:p>
        </p:txBody>
      </p:sp>
    </p:spTree>
    <p:extLst>
      <p:ext uri="{BB962C8B-B14F-4D97-AF65-F5344CB8AC3E}">
        <p14:creationId xmlns:p14="http://schemas.microsoft.com/office/powerpoint/2010/main" val="11419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5B86-3782-F4B7-EFF7-2C399BA3502A}"/>
              </a:ext>
            </a:extLst>
          </p:cNvPr>
          <p:cNvSpPr>
            <a:spLocks noGrp="1"/>
          </p:cNvSpPr>
          <p:nvPr>
            <p:ph type="title"/>
          </p:nvPr>
        </p:nvSpPr>
        <p:spPr>
          <a:xfrm>
            <a:off x="590504" y="126694"/>
            <a:ext cx="10058400" cy="903219"/>
          </a:xfrm>
        </p:spPr>
        <p:txBody>
          <a:bodyPr/>
          <a:lstStyle/>
          <a:p>
            <a:r>
              <a:rPr lang="en-US" b="1" dirty="0"/>
              <a:t>UATH errors</a:t>
            </a:r>
          </a:p>
        </p:txBody>
      </p:sp>
      <p:pic>
        <p:nvPicPr>
          <p:cNvPr id="4" name="Online Media 3" title="UATH Errors">
            <a:hlinkClick r:id="" action="ppaction://media"/>
            <a:extLst>
              <a:ext uri="{FF2B5EF4-FFF2-40B4-BE49-F238E27FC236}">
                <a16:creationId xmlns:a16="http://schemas.microsoft.com/office/drawing/2014/main" id="{E8D51425-9D86-32FF-933E-621341747A9E}"/>
              </a:ext>
            </a:extLst>
          </p:cNvPr>
          <p:cNvPicPr>
            <a:picLocks noGrp="1" noRot="1" noChangeAspect="1"/>
          </p:cNvPicPr>
          <p:nvPr>
            <p:ph idx="1"/>
            <a:videoFile r:link="rId1"/>
          </p:nvPr>
        </p:nvPicPr>
        <p:blipFill>
          <a:blip r:embed="rId4"/>
          <a:stretch>
            <a:fillRect/>
          </a:stretch>
        </p:blipFill>
        <p:spPr>
          <a:xfrm>
            <a:off x="996778" y="985949"/>
            <a:ext cx="10295778" cy="5817057"/>
          </a:xfrm>
          <a:prstGeom prst="rect">
            <a:avLst/>
          </a:prstGeom>
        </p:spPr>
      </p:pic>
    </p:spTree>
    <p:extLst>
      <p:ext uri="{BB962C8B-B14F-4D97-AF65-F5344CB8AC3E}">
        <p14:creationId xmlns:p14="http://schemas.microsoft.com/office/powerpoint/2010/main" val="286439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D23B-0D78-3F41-9D2A-3F3684CF1668}"/>
              </a:ext>
            </a:extLst>
          </p:cNvPr>
          <p:cNvSpPr>
            <a:spLocks noGrp="1"/>
          </p:cNvSpPr>
          <p:nvPr>
            <p:ph type="title"/>
          </p:nvPr>
        </p:nvSpPr>
        <p:spPr/>
        <p:txBody>
          <a:bodyPr/>
          <a:lstStyle/>
          <a:p>
            <a:r>
              <a:rPr lang="en-US" b="1" dirty="0"/>
              <a:t>Update ONGO through ONIQ screen</a:t>
            </a:r>
          </a:p>
        </p:txBody>
      </p:sp>
      <p:sp>
        <p:nvSpPr>
          <p:cNvPr id="3" name="Content Placeholder 2">
            <a:extLst>
              <a:ext uri="{FF2B5EF4-FFF2-40B4-BE49-F238E27FC236}">
                <a16:creationId xmlns:a16="http://schemas.microsoft.com/office/drawing/2014/main" id="{45493E87-E94A-D703-56C5-4BE48A666582}"/>
              </a:ext>
            </a:extLst>
          </p:cNvPr>
          <p:cNvSpPr>
            <a:spLocks noGrp="1"/>
          </p:cNvSpPr>
          <p:nvPr>
            <p:ph idx="1"/>
          </p:nvPr>
        </p:nvSpPr>
        <p:spPr/>
        <p:txBody>
          <a:bodyPr>
            <a:normAutofit fontScale="92500" lnSpcReduction="20000"/>
          </a:bodyPr>
          <a:lstStyle/>
          <a:p>
            <a:r>
              <a:rPr lang="en-US" sz="3000" dirty="0"/>
              <a:t>If a voucher is updated and the changes will be ongoing until the ONGO expires, then follow these steps:</a:t>
            </a:r>
          </a:p>
          <a:p>
            <a:pPr marL="514350" indent="-514350">
              <a:buFont typeface="+mj-lt"/>
              <a:buAutoNum type="arabicPeriod"/>
            </a:pPr>
            <a:r>
              <a:rPr lang="en-US" sz="3000" dirty="0"/>
              <a:t>Navigate to ONIQ screen</a:t>
            </a:r>
          </a:p>
          <a:p>
            <a:pPr marL="514350" indent="-514350">
              <a:buFont typeface="+mj-lt"/>
              <a:buAutoNum type="arabicPeriod"/>
            </a:pPr>
            <a:r>
              <a:rPr lang="en-US" sz="3000" dirty="0"/>
              <a:t>Select the ONGO record to be updated</a:t>
            </a:r>
          </a:p>
          <a:p>
            <a:pPr marL="514350" indent="-514350">
              <a:buFont typeface="+mj-lt"/>
              <a:buAutoNum type="arabicPeriod"/>
            </a:pPr>
            <a:r>
              <a:rPr lang="en-US" sz="3000" dirty="0"/>
              <a:t>Update the information to match the voucher*</a:t>
            </a:r>
          </a:p>
          <a:p>
            <a:pPr marL="514350" indent="-514350">
              <a:buFont typeface="+mj-lt"/>
              <a:buAutoNum type="arabicPeriod"/>
            </a:pPr>
            <a:r>
              <a:rPr lang="en-US" sz="3000" dirty="0"/>
              <a:t>Press enter and F9 to save</a:t>
            </a:r>
          </a:p>
          <a:p>
            <a:pPr marL="514350" indent="-514350">
              <a:buFont typeface="+mj-lt"/>
              <a:buAutoNum type="arabicPeriod"/>
            </a:pPr>
            <a:endParaRPr lang="en-US" sz="2800" dirty="0"/>
          </a:p>
          <a:p>
            <a:pPr marL="0" indent="0">
              <a:buNone/>
            </a:pPr>
            <a:r>
              <a:rPr lang="en-US" sz="2600" dirty="0"/>
              <a:t>*If miles need to be removed or added, the ONGO will need to be ended and a new ONGO created.</a:t>
            </a:r>
          </a:p>
        </p:txBody>
      </p:sp>
    </p:spTree>
    <p:extLst>
      <p:ext uri="{BB962C8B-B14F-4D97-AF65-F5344CB8AC3E}">
        <p14:creationId xmlns:p14="http://schemas.microsoft.com/office/powerpoint/2010/main" val="35125529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E7FE-0F6C-288E-F5F1-99E52B055F63}"/>
              </a:ext>
            </a:extLst>
          </p:cNvPr>
          <p:cNvSpPr>
            <a:spLocks noGrp="1"/>
          </p:cNvSpPr>
          <p:nvPr>
            <p:ph type="title"/>
          </p:nvPr>
        </p:nvSpPr>
        <p:spPr>
          <a:xfrm>
            <a:off x="524402" y="132368"/>
            <a:ext cx="10058400" cy="771016"/>
          </a:xfrm>
        </p:spPr>
        <p:txBody>
          <a:bodyPr/>
          <a:lstStyle/>
          <a:p>
            <a:r>
              <a:rPr lang="en-US" b="1" dirty="0"/>
              <a:t>Edit ONGO</a:t>
            </a:r>
          </a:p>
        </p:txBody>
      </p:sp>
      <p:pic>
        <p:nvPicPr>
          <p:cNvPr id="7" name="Online Media 6" title="Editing ONGO">
            <a:hlinkClick r:id="" action="ppaction://media"/>
            <a:extLst>
              <a:ext uri="{FF2B5EF4-FFF2-40B4-BE49-F238E27FC236}">
                <a16:creationId xmlns:a16="http://schemas.microsoft.com/office/drawing/2014/main" id="{AFDF4A4D-CAA6-8305-B3BB-19F30768E0A7}"/>
              </a:ext>
            </a:extLst>
          </p:cNvPr>
          <p:cNvPicPr>
            <a:picLocks noGrp="1" noRot="1" noChangeAspect="1"/>
          </p:cNvPicPr>
          <p:nvPr>
            <p:ph idx="1"/>
            <a:videoFile r:link="rId1"/>
          </p:nvPr>
        </p:nvPicPr>
        <p:blipFill>
          <a:blip r:embed="rId4"/>
          <a:stretch>
            <a:fillRect/>
          </a:stretch>
        </p:blipFill>
        <p:spPr>
          <a:xfrm>
            <a:off x="1070919" y="1030849"/>
            <a:ext cx="10181902" cy="5752718"/>
          </a:xfrm>
          <a:prstGeom prst="rect">
            <a:avLst/>
          </a:prstGeom>
        </p:spPr>
      </p:pic>
    </p:spTree>
    <p:extLst>
      <p:ext uri="{BB962C8B-B14F-4D97-AF65-F5344CB8AC3E}">
        <p14:creationId xmlns:p14="http://schemas.microsoft.com/office/powerpoint/2010/main" val="21469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AE6878-D9BA-1E37-9EA9-E287B1B785F4}"/>
              </a:ext>
            </a:extLst>
          </p:cNvPr>
          <p:cNvSpPr>
            <a:spLocks noGrp="1"/>
          </p:cNvSpPr>
          <p:nvPr>
            <p:ph type="title"/>
          </p:nvPr>
        </p:nvSpPr>
        <p:spPr>
          <a:xfrm>
            <a:off x="8742099" y="772052"/>
            <a:ext cx="3401961" cy="3686015"/>
          </a:xfrm>
        </p:spPr>
        <p:txBody>
          <a:bodyPr vert="horz" lIns="91440" tIns="45720" rIns="91440" bIns="45720" rtlCol="0" anchor="b">
            <a:normAutofit/>
          </a:bodyPr>
          <a:lstStyle/>
          <a:p>
            <a:r>
              <a:rPr lang="en-US" sz="4600" b="1" dirty="0">
                <a:solidFill>
                  <a:schemeClr val="tx1">
                    <a:lumMod val="85000"/>
                    <a:lumOff val="15000"/>
                  </a:schemeClr>
                </a:solidFill>
              </a:rPr>
              <a:t>Voiding the voucher will reject the PTC authorization</a:t>
            </a:r>
          </a:p>
        </p:txBody>
      </p:sp>
      <p:cxnSp>
        <p:nvCxnSpPr>
          <p:cNvPr id="32" name="Straight Connector 31">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Online Media 2" title="Void Voucher Reject Auth">
            <a:hlinkClick r:id="" action="ppaction://media"/>
            <a:extLst>
              <a:ext uri="{FF2B5EF4-FFF2-40B4-BE49-F238E27FC236}">
                <a16:creationId xmlns:a16="http://schemas.microsoft.com/office/drawing/2014/main" id="{9BC8DECF-6C47-F061-9DDD-A461D6CDFD12}"/>
              </a:ext>
            </a:extLst>
          </p:cNvPr>
          <p:cNvPicPr>
            <a:picLocks noRot="1" noChangeAspect="1"/>
          </p:cNvPicPr>
          <p:nvPr>
            <a:videoFile r:link="rId1"/>
          </p:nvPr>
        </p:nvPicPr>
        <p:blipFill>
          <a:blip r:embed="rId4"/>
          <a:stretch>
            <a:fillRect/>
          </a:stretch>
        </p:blipFill>
        <p:spPr>
          <a:xfrm>
            <a:off x="5510" y="653857"/>
            <a:ext cx="8736589" cy="4936173"/>
          </a:xfrm>
          <a:prstGeom prst="rect">
            <a:avLst/>
          </a:prstGeom>
        </p:spPr>
      </p:pic>
    </p:spTree>
    <p:extLst>
      <p:ext uri="{BB962C8B-B14F-4D97-AF65-F5344CB8AC3E}">
        <p14:creationId xmlns:p14="http://schemas.microsoft.com/office/powerpoint/2010/main" val="15560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E07AB-AFE3-65C1-0EBF-BEFB7136B51E}"/>
              </a:ext>
            </a:extLst>
          </p:cNvPr>
          <p:cNvSpPr>
            <a:spLocks noGrp="1"/>
          </p:cNvSpPr>
          <p:nvPr>
            <p:ph type="title"/>
          </p:nvPr>
        </p:nvSpPr>
        <p:spPr>
          <a:xfrm>
            <a:off x="1097280" y="286603"/>
            <a:ext cx="10058400" cy="812095"/>
          </a:xfrm>
        </p:spPr>
        <p:txBody>
          <a:bodyPr/>
          <a:lstStyle/>
          <a:p>
            <a:r>
              <a:rPr lang="en-US" b="1" dirty="0"/>
              <a:t>New: 17 Status Voucher</a:t>
            </a:r>
          </a:p>
        </p:txBody>
      </p:sp>
      <p:pic>
        <p:nvPicPr>
          <p:cNvPr id="4" name="Online Media 3" title="Void 17 Status">
            <a:hlinkClick r:id="" action="ppaction://media"/>
            <a:extLst>
              <a:ext uri="{FF2B5EF4-FFF2-40B4-BE49-F238E27FC236}">
                <a16:creationId xmlns:a16="http://schemas.microsoft.com/office/drawing/2014/main" id="{2988F6A0-C676-3295-F351-4CEFC2157136}"/>
              </a:ext>
            </a:extLst>
          </p:cNvPr>
          <p:cNvPicPr>
            <a:picLocks noGrp="1" noRot="1" noChangeAspect="1"/>
          </p:cNvPicPr>
          <p:nvPr>
            <p:ph idx="1"/>
            <a:videoFile r:link="rId1"/>
          </p:nvPr>
        </p:nvPicPr>
        <p:blipFill>
          <a:blip r:embed="rId4"/>
          <a:stretch>
            <a:fillRect/>
          </a:stretch>
        </p:blipFill>
        <p:spPr>
          <a:xfrm>
            <a:off x="1097280" y="1098698"/>
            <a:ext cx="10193554" cy="5759302"/>
          </a:xfrm>
          <a:prstGeom prst="rect">
            <a:avLst/>
          </a:prstGeom>
        </p:spPr>
      </p:pic>
    </p:spTree>
    <p:extLst>
      <p:ext uri="{BB962C8B-B14F-4D97-AF65-F5344CB8AC3E}">
        <p14:creationId xmlns:p14="http://schemas.microsoft.com/office/powerpoint/2010/main" val="407596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30" name="Rectangle 103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2" name="Rectangle 103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4" name="Straight Connector 103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Free Gray and Black Laptop Computer Stock Photo">
            <a:extLst>
              <a:ext uri="{FF2B5EF4-FFF2-40B4-BE49-F238E27FC236}">
                <a16:creationId xmlns:a16="http://schemas.microsoft.com/office/drawing/2014/main" id="{5506A32C-3D73-EF54-8388-69A8F65108B6}"/>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B893D51-8533-24EB-444B-6699A084C0C2}"/>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Authorizations Widget and Auth Entries Report</a:t>
            </a:r>
          </a:p>
        </p:txBody>
      </p:sp>
      <p:cxnSp>
        <p:nvCxnSpPr>
          <p:cNvPr id="1036" name="Straight Connector 103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38" name="Rectangle 104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3" name="Rectangle 104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0766180"/>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F5D4D75-6652-E62B-EE09-FEF9A7971972}"/>
              </a:ext>
            </a:extLst>
          </p:cNvPr>
          <p:cNvSpPr>
            <a:spLocks noGrp="1"/>
          </p:cNvSpPr>
          <p:nvPr>
            <p:ph type="title"/>
          </p:nvPr>
        </p:nvSpPr>
        <p:spPr>
          <a:xfrm>
            <a:off x="263047" y="605896"/>
            <a:ext cx="3314167" cy="5646208"/>
          </a:xfrm>
        </p:spPr>
        <p:txBody>
          <a:bodyPr anchor="ctr">
            <a:normAutofit/>
          </a:bodyPr>
          <a:lstStyle/>
          <a:p>
            <a:r>
              <a:rPr lang="en-US" sz="4400" b="1" dirty="0">
                <a:solidFill>
                  <a:schemeClr val="tx1"/>
                </a:solidFill>
              </a:rPr>
              <a:t>No more authorization tab or authorization details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1735194-0A94-C6A5-63A9-A4329A6AEF6E}"/>
              </a:ext>
            </a:extLst>
          </p:cNvPr>
          <p:cNvSpPr>
            <a:spLocks noGrp="1"/>
          </p:cNvSpPr>
          <p:nvPr>
            <p:ph idx="1"/>
          </p:nvPr>
        </p:nvSpPr>
        <p:spPr>
          <a:xfrm>
            <a:off x="4742016" y="1045922"/>
            <a:ext cx="6413663" cy="5206181"/>
          </a:xfrm>
        </p:spPr>
        <p:txBody>
          <a:bodyPr anchor="ctr">
            <a:normAutofit/>
          </a:bodyPr>
          <a:lstStyle/>
          <a:p>
            <a:r>
              <a:rPr lang="en-US" sz="2400" dirty="0"/>
              <a:t>Since staff will no longer need to edit authorizations, the option to view authorization details directly in OR PTC DCI will be going away with Phase 2A.</a:t>
            </a:r>
          </a:p>
          <a:p>
            <a:r>
              <a:rPr lang="en-US" sz="2400" dirty="0"/>
              <a:t>The best way to view authorization information will be via the authorizations widget on the dashboard.</a:t>
            </a:r>
          </a:p>
        </p:txBody>
      </p:sp>
      <p:pic>
        <p:nvPicPr>
          <p:cNvPr id="7" name="Picture 6">
            <a:extLst>
              <a:ext uri="{FF2B5EF4-FFF2-40B4-BE49-F238E27FC236}">
                <a16:creationId xmlns:a16="http://schemas.microsoft.com/office/drawing/2014/main" id="{512DBB50-2112-116A-4333-B0C6CC96440E}"/>
              </a:ext>
            </a:extLst>
          </p:cNvPr>
          <p:cNvPicPr>
            <a:picLocks noChangeAspect="1"/>
          </p:cNvPicPr>
          <p:nvPr/>
        </p:nvPicPr>
        <p:blipFill>
          <a:blip r:embed="rId3"/>
          <a:stretch>
            <a:fillRect/>
          </a:stretch>
        </p:blipFill>
        <p:spPr>
          <a:xfrm>
            <a:off x="4515752" y="732773"/>
            <a:ext cx="6400069" cy="1020870"/>
          </a:xfrm>
          <a:prstGeom prst="rect">
            <a:avLst/>
          </a:prstGeom>
        </p:spPr>
      </p:pic>
    </p:spTree>
    <p:extLst>
      <p:ext uri="{BB962C8B-B14F-4D97-AF65-F5344CB8AC3E}">
        <p14:creationId xmlns:p14="http://schemas.microsoft.com/office/powerpoint/2010/main" val="34990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770C-90BD-D4DE-3C06-1CC5C7B9A589}"/>
              </a:ext>
            </a:extLst>
          </p:cNvPr>
          <p:cNvSpPr>
            <a:spLocks noGrp="1"/>
          </p:cNvSpPr>
          <p:nvPr>
            <p:ph type="title"/>
          </p:nvPr>
        </p:nvSpPr>
        <p:spPr/>
        <p:txBody>
          <a:bodyPr/>
          <a:lstStyle/>
          <a:p>
            <a:r>
              <a:rPr lang="en-US" b="1" dirty="0"/>
              <a:t>Authorizations Widget, part 1 of 3</a:t>
            </a:r>
          </a:p>
        </p:txBody>
      </p:sp>
      <p:sp>
        <p:nvSpPr>
          <p:cNvPr id="3" name="Content Placeholder 2">
            <a:extLst>
              <a:ext uri="{FF2B5EF4-FFF2-40B4-BE49-F238E27FC236}">
                <a16:creationId xmlns:a16="http://schemas.microsoft.com/office/drawing/2014/main" id="{EA269459-A139-3191-F31F-BF724C269F70}"/>
              </a:ext>
            </a:extLst>
          </p:cNvPr>
          <p:cNvSpPr>
            <a:spLocks noGrp="1"/>
          </p:cNvSpPr>
          <p:nvPr>
            <p:ph idx="1"/>
          </p:nvPr>
        </p:nvSpPr>
        <p:spPr/>
        <p:txBody>
          <a:bodyPr/>
          <a:lstStyle/>
          <a:p>
            <a:r>
              <a:rPr lang="en-US" dirty="0"/>
              <a:t>Authorizations Widget on your OR PTC DCI Dashboard (home page):</a:t>
            </a:r>
          </a:p>
          <a:p>
            <a:endParaRPr lang="en-US" dirty="0"/>
          </a:p>
          <a:p>
            <a:endParaRPr lang="en-US" dirty="0"/>
          </a:p>
          <a:p>
            <a:pPr marL="457200" indent="-457200">
              <a:lnSpc>
                <a:spcPct val="100000"/>
              </a:lnSpc>
              <a:buFont typeface="+mj-lt"/>
              <a:buAutoNum type="arabicPeriod"/>
            </a:pPr>
            <a:r>
              <a:rPr lang="en-US" dirty="0"/>
              <a:t>Type the consumer’s name</a:t>
            </a:r>
          </a:p>
          <a:p>
            <a:pPr marL="457200" indent="-457200">
              <a:lnSpc>
                <a:spcPct val="100000"/>
              </a:lnSpc>
              <a:buFont typeface="+mj-lt"/>
              <a:buAutoNum type="arabicPeriod"/>
            </a:pPr>
            <a:r>
              <a:rPr lang="en-US" dirty="0"/>
              <a:t>Select the consumer</a:t>
            </a:r>
          </a:p>
          <a:p>
            <a:pPr marL="457200" indent="-457200">
              <a:lnSpc>
                <a:spcPct val="100000"/>
              </a:lnSpc>
              <a:buFont typeface="+mj-lt"/>
              <a:buAutoNum type="arabicPeriod"/>
            </a:pPr>
            <a:r>
              <a:rPr lang="en-US" dirty="0"/>
              <a:t>Type or select the relevant date</a:t>
            </a:r>
          </a:p>
          <a:p>
            <a:pPr marL="457200" indent="-457200">
              <a:lnSpc>
                <a:spcPct val="100000"/>
              </a:lnSpc>
              <a:buFont typeface="+mj-lt"/>
              <a:buAutoNum type="arabicPeriod"/>
            </a:pPr>
            <a:r>
              <a:rPr lang="en-US" dirty="0"/>
              <a:t>Click Search</a:t>
            </a:r>
          </a:p>
          <a:p>
            <a:endParaRPr lang="en-US" dirty="0"/>
          </a:p>
          <a:p>
            <a:endParaRPr lang="en-US" dirty="0"/>
          </a:p>
        </p:txBody>
      </p:sp>
      <p:pic>
        <p:nvPicPr>
          <p:cNvPr id="5" name="Picture 4">
            <a:extLst>
              <a:ext uri="{FF2B5EF4-FFF2-40B4-BE49-F238E27FC236}">
                <a16:creationId xmlns:a16="http://schemas.microsoft.com/office/drawing/2014/main" id="{4A57C0FC-75C1-A975-D063-53B508DD931F}"/>
              </a:ext>
            </a:extLst>
          </p:cNvPr>
          <p:cNvPicPr>
            <a:picLocks noChangeAspect="1"/>
          </p:cNvPicPr>
          <p:nvPr/>
        </p:nvPicPr>
        <p:blipFill>
          <a:blip r:embed="rId3"/>
          <a:stretch>
            <a:fillRect/>
          </a:stretch>
        </p:blipFill>
        <p:spPr>
          <a:xfrm>
            <a:off x="1097280" y="2219281"/>
            <a:ext cx="8687246" cy="952549"/>
          </a:xfrm>
          <a:prstGeom prst="rect">
            <a:avLst/>
          </a:prstGeom>
        </p:spPr>
      </p:pic>
      <p:pic>
        <p:nvPicPr>
          <p:cNvPr id="9" name="Picture 8">
            <a:extLst>
              <a:ext uri="{FF2B5EF4-FFF2-40B4-BE49-F238E27FC236}">
                <a16:creationId xmlns:a16="http://schemas.microsoft.com/office/drawing/2014/main" id="{FE17AB32-9B04-FC8B-9434-4584B7479B3E}"/>
              </a:ext>
            </a:extLst>
          </p:cNvPr>
          <p:cNvPicPr>
            <a:picLocks noChangeAspect="1"/>
          </p:cNvPicPr>
          <p:nvPr/>
        </p:nvPicPr>
        <p:blipFill>
          <a:blip r:embed="rId4"/>
          <a:stretch>
            <a:fillRect/>
          </a:stretch>
        </p:blipFill>
        <p:spPr>
          <a:xfrm>
            <a:off x="3447945" y="4787900"/>
            <a:ext cx="8472275" cy="1317118"/>
          </a:xfrm>
          <a:prstGeom prst="rect">
            <a:avLst/>
          </a:prstGeom>
        </p:spPr>
      </p:pic>
    </p:spTree>
    <p:extLst>
      <p:ext uri="{BB962C8B-B14F-4D97-AF65-F5344CB8AC3E}">
        <p14:creationId xmlns:p14="http://schemas.microsoft.com/office/powerpoint/2010/main" val="1727775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4334CDA8-27BF-440A-ACE0-20D621D0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AB477-0C9B-048B-90C8-FB72D9B86B0C}"/>
              </a:ext>
            </a:extLst>
          </p:cNvPr>
          <p:cNvSpPr>
            <a:spLocks noGrp="1"/>
          </p:cNvSpPr>
          <p:nvPr>
            <p:ph type="title"/>
          </p:nvPr>
        </p:nvSpPr>
        <p:spPr>
          <a:xfrm>
            <a:off x="441686" y="1078757"/>
            <a:ext cx="10909073" cy="967905"/>
          </a:xfrm>
        </p:spPr>
        <p:txBody>
          <a:bodyPr vert="horz" lIns="91440" tIns="45720" rIns="91440" bIns="45720" rtlCol="0" anchor="b">
            <a:normAutofit/>
          </a:bodyPr>
          <a:lstStyle/>
          <a:p>
            <a:pPr algn="ctr"/>
            <a:r>
              <a:rPr lang="en-US" b="1" dirty="0"/>
              <a:t>Authorizations Widget, part 2 of 3</a:t>
            </a:r>
          </a:p>
        </p:txBody>
      </p:sp>
      <p:pic>
        <p:nvPicPr>
          <p:cNvPr id="5" name="Content Placeholder 4">
            <a:extLst>
              <a:ext uri="{FF2B5EF4-FFF2-40B4-BE49-F238E27FC236}">
                <a16:creationId xmlns:a16="http://schemas.microsoft.com/office/drawing/2014/main" id="{EBBD4B5F-1307-2030-9DBE-91FF7F6D4A1B}"/>
              </a:ext>
            </a:extLst>
          </p:cNvPr>
          <p:cNvPicPr>
            <a:picLocks noGrp="1" noChangeAspect="1"/>
          </p:cNvPicPr>
          <p:nvPr>
            <p:ph idx="1"/>
          </p:nvPr>
        </p:nvPicPr>
        <p:blipFill rotWithShape="1">
          <a:blip r:embed="rId3"/>
          <a:srcRect t="1695" r="28755"/>
          <a:stretch/>
        </p:blipFill>
        <p:spPr>
          <a:xfrm>
            <a:off x="591448" y="2417315"/>
            <a:ext cx="10809231" cy="3016393"/>
          </a:xfrm>
          <a:prstGeom prst="rect">
            <a:avLst/>
          </a:prstGeom>
        </p:spPr>
      </p:pic>
      <p:cxnSp>
        <p:nvCxnSpPr>
          <p:cNvPr id="18" name="Straight Connector 17">
            <a:extLst>
              <a:ext uri="{FF2B5EF4-FFF2-40B4-BE49-F238E27FC236}">
                <a16:creationId xmlns:a16="http://schemas.microsoft.com/office/drawing/2014/main" id="{4CA9F026-1368-4592-87F9-1B3A23C2D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5159" y="5433708"/>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F773DB8-304B-436F-BEFA-3FAAF35CF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1D7F3A9-0DAE-479A-B0B2-2E25F880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Arrow: Right 2">
            <a:extLst>
              <a:ext uri="{FF2B5EF4-FFF2-40B4-BE49-F238E27FC236}">
                <a16:creationId xmlns:a16="http://schemas.microsoft.com/office/drawing/2014/main" id="{4A6E8E98-84A9-AF51-25F0-BB843F78D3EE}"/>
              </a:ext>
            </a:extLst>
          </p:cNvPr>
          <p:cNvSpPr/>
          <p:nvPr/>
        </p:nvSpPr>
        <p:spPr>
          <a:xfrm flipH="1">
            <a:off x="7583741" y="2947269"/>
            <a:ext cx="794479" cy="3372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61B41447-ADC5-E457-7E77-BB0F3B316335}"/>
              </a:ext>
            </a:extLst>
          </p:cNvPr>
          <p:cNvSpPr txBox="1"/>
          <p:nvPr/>
        </p:nvSpPr>
        <p:spPr>
          <a:xfrm>
            <a:off x="3792353" y="5630782"/>
            <a:ext cx="4870383" cy="523220"/>
          </a:xfrm>
          <a:prstGeom prst="rect">
            <a:avLst/>
          </a:prstGeom>
          <a:noFill/>
        </p:spPr>
        <p:txBody>
          <a:bodyPr wrap="square" rtlCol="0">
            <a:spAutoFit/>
          </a:bodyPr>
          <a:lstStyle/>
          <a:p>
            <a:r>
              <a:rPr lang="en-US" sz="2800" dirty="0">
                <a:hlinkClick r:id="rId4"/>
              </a:rPr>
              <a:t>Authorizations Widget Guide</a:t>
            </a:r>
            <a:r>
              <a:rPr lang="en-US" sz="2800" dirty="0"/>
              <a:t> </a:t>
            </a:r>
          </a:p>
        </p:txBody>
      </p:sp>
    </p:spTree>
    <p:extLst>
      <p:ext uri="{BB962C8B-B14F-4D97-AF65-F5344CB8AC3E}">
        <p14:creationId xmlns:p14="http://schemas.microsoft.com/office/powerpoint/2010/main" val="3954549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1C24-44DB-6C10-93B7-745996B6244E}"/>
              </a:ext>
            </a:extLst>
          </p:cNvPr>
          <p:cNvSpPr>
            <a:spLocks noGrp="1"/>
          </p:cNvSpPr>
          <p:nvPr>
            <p:ph type="title"/>
          </p:nvPr>
        </p:nvSpPr>
        <p:spPr>
          <a:xfrm>
            <a:off x="601980" y="286603"/>
            <a:ext cx="11277600" cy="1450757"/>
          </a:xfrm>
        </p:spPr>
        <p:txBody>
          <a:bodyPr>
            <a:normAutofit fontScale="90000"/>
          </a:bodyPr>
          <a:lstStyle/>
          <a:p>
            <a:r>
              <a:rPr lang="en-US" sz="6000" b="1" dirty="0"/>
              <a:t>Changes to OR PTC DCI Roles/Permissions</a:t>
            </a:r>
          </a:p>
        </p:txBody>
      </p:sp>
      <p:sp>
        <p:nvSpPr>
          <p:cNvPr id="3" name="Content Placeholder 2">
            <a:extLst>
              <a:ext uri="{FF2B5EF4-FFF2-40B4-BE49-F238E27FC236}">
                <a16:creationId xmlns:a16="http://schemas.microsoft.com/office/drawing/2014/main" id="{8F8762F0-63A8-7946-39C5-1D263237AE73}"/>
              </a:ext>
            </a:extLst>
          </p:cNvPr>
          <p:cNvSpPr>
            <a:spLocks noGrp="1"/>
          </p:cNvSpPr>
          <p:nvPr>
            <p:ph idx="1"/>
          </p:nvPr>
        </p:nvSpPr>
        <p:spPr>
          <a:xfrm>
            <a:off x="678180" y="2491740"/>
            <a:ext cx="10477500" cy="3377354"/>
          </a:xfrm>
        </p:spPr>
        <p:txBody>
          <a:bodyPr>
            <a:normAutofit/>
          </a:bodyPr>
          <a:lstStyle/>
          <a:p>
            <a:pPr>
              <a:buFont typeface="Wingdings" panose="05000000000000000000" pitchFamily="2" charset="2"/>
              <a:buChar char="Ø"/>
            </a:pPr>
            <a:r>
              <a:rPr lang="en-US" sz="4400" dirty="0"/>
              <a:t>No more Payroll Team Role</a:t>
            </a:r>
          </a:p>
          <a:p>
            <a:pPr>
              <a:buFont typeface="Wingdings" panose="05000000000000000000" pitchFamily="2" charset="2"/>
              <a:buChar char="Ø"/>
            </a:pPr>
            <a:r>
              <a:rPr lang="en-US" sz="4400" dirty="0"/>
              <a:t>No more Authorization Permissions</a:t>
            </a:r>
          </a:p>
          <a:p>
            <a:pPr marL="0" indent="0">
              <a:buNone/>
            </a:pPr>
            <a:endParaRPr lang="en-US" sz="4400" dirty="0"/>
          </a:p>
        </p:txBody>
      </p:sp>
      <p:pic>
        <p:nvPicPr>
          <p:cNvPr id="5" name="Picture 4">
            <a:extLst>
              <a:ext uri="{FF2B5EF4-FFF2-40B4-BE49-F238E27FC236}">
                <a16:creationId xmlns:a16="http://schemas.microsoft.com/office/drawing/2014/main" id="{143E8945-1DC6-3891-02B0-2F6ED7E08B2C}"/>
              </a:ext>
            </a:extLst>
          </p:cNvPr>
          <p:cNvPicPr>
            <a:picLocks noChangeAspect="1"/>
          </p:cNvPicPr>
          <p:nvPr/>
        </p:nvPicPr>
        <p:blipFill rotWithShape="1">
          <a:blip r:embed="rId3"/>
          <a:srcRect r="9606" b="14221"/>
          <a:stretch/>
        </p:blipFill>
        <p:spPr>
          <a:xfrm>
            <a:off x="6016997" y="5120641"/>
            <a:ext cx="5332160" cy="807112"/>
          </a:xfrm>
          <a:prstGeom prst="rect">
            <a:avLst/>
          </a:prstGeom>
        </p:spPr>
      </p:pic>
      <p:pic>
        <p:nvPicPr>
          <p:cNvPr id="7" name="Picture 6">
            <a:extLst>
              <a:ext uri="{FF2B5EF4-FFF2-40B4-BE49-F238E27FC236}">
                <a16:creationId xmlns:a16="http://schemas.microsoft.com/office/drawing/2014/main" id="{1A82D079-B736-3C2F-3121-86491EA4A7AC}"/>
              </a:ext>
            </a:extLst>
          </p:cNvPr>
          <p:cNvPicPr>
            <a:picLocks noChangeAspect="1"/>
          </p:cNvPicPr>
          <p:nvPr/>
        </p:nvPicPr>
        <p:blipFill rotWithShape="1">
          <a:blip r:embed="rId4"/>
          <a:srcRect b="8992"/>
          <a:stretch/>
        </p:blipFill>
        <p:spPr>
          <a:xfrm>
            <a:off x="842843" y="4385700"/>
            <a:ext cx="4721597" cy="887340"/>
          </a:xfrm>
          <a:prstGeom prst="rect">
            <a:avLst/>
          </a:prstGeom>
        </p:spPr>
      </p:pic>
    </p:spTree>
    <p:extLst>
      <p:ext uri="{BB962C8B-B14F-4D97-AF65-F5344CB8AC3E}">
        <p14:creationId xmlns:p14="http://schemas.microsoft.com/office/powerpoint/2010/main" val="138636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D044-97B7-1A9C-1687-E005554738E8}"/>
              </a:ext>
            </a:extLst>
          </p:cNvPr>
          <p:cNvSpPr>
            <a:spLocks noGrp="1"/>
          </p:cNvSpPr>
          <p:nvPr>
            <p:ph type="title"/>
          </p:nvPr>
        </p:nvSpPr>
        <p:spPr>
          <a:xfrm>
            <a:off x="661915" y="286603"/>
            <a:ext cx="10493765" cy="1382177"/>
          </a:xfrm>
        </p:spPr>
        <p:txBody>
          <a:bodyPr>
            <a:normAutofit/>
          </a:bodyPr>
          <a:lstStyle/>
          <a:p>
            <a:r>
              <a:rPr lang="en-US" b="1" dirty="0"/>
              <a:t>Authorizations Widget, part 3 of 3</a:t>
            </a:r>
          </a:p>
        </p:txBody>
      </p:sp>
      <p:sp>
        <p:nvSpPr>
          <p:cNvPr id="3" name="Content Placeholder 2">
            <a:extLst>
              <a:ext uri="{FF2B5EF4-FFF2-40B4-BE49-F238E27FC236}">
                <a16:creationId xmlns:a16="http://schemas.microsoft.com/office/drawing/2014/main" id="{594EF6CF-BADF-976D-6942-1A110FD1AF65}"/>
              </a:ext>
            </a:extLst>
          </p:cNvPr>
          <p:cNvSpPr>
            <a:spLocks noGrp="1"/>
          </p:cNvSpPr>
          <p:nvPr>
            <p:ph idx="1"/>
          </p:nvPr>
        </p:nvSpPr>
        <p:spPr>
          <a:xfrm>
            <a:off x="620785" y="1737360"/>
            <a:ext cx="10930855" cy="4131734"/>
          </a:xfrm>
        </p:spPr>
        <p:txBody>
          <a:bodyPr/>
          <a:lstStyle/>
          <a:p>
            <a:r>
              <a:rPr lang="en-US" dirty="0"/>
              <a:t>The current available balance amount shown will be rounded down to the nearest whole minute when displayed as time. For the most accurate remaining amount, use the current available balance in units and use the conversion chart.</a:t>
            </a:r>
          </a:p>
        </p:txBody>
      </p:sp>
      <p:pic>
        <p:nvPicPr>
          <p:cNvPr id="5" name="Picture 4">
            <a:extLst>
              <a:ext uri="{FF2B5EF4-FFF2-40B4-BE49-F238E27FC236}">
                <a16:creationId xmlns:a16="http://schemas.microsoft.com/office/drawing/2014/main" id="{901E7CC4-3BF9-7900-990B-C8691EE12A50}"/>
              </a:ext>
            </a:extLst>
          </p:cNvPr>
          <p:cNvPicPr>
            <a:picLocks noChangeAspect="1"/>
          </p:cNvPicPr>
          <p:nvPr/>
        </p:nvPicPr>
        <p:blipFill>
          <a:blip r:embed="rId3"/>
          <a:stretch>
            <a:fillRect/>
          </a:stretch>
        </p:blipFill>
        <p:spPr>
          <a:xfrm>
            <a:off x="661915" y="2693992"/>
            <a:ext cx="10720852" cy="3359014"/>
          </a:xfrm>
          <a:prstGeom prst="rect">
            <a:avLst/>
          </a:prstGeom>
        </p:spPr>
      </p:pic>
      <p:sp>
        <p:nvSpPr>
          <p:cNvPr id="4" name="TextBox 3">
            <a:extLst>
              <a:ext uri="{FF2B5EF4-FFF2-40B4-BE49-F238E27FC236}">
                <a16:creationId xmlns:a16="http://schemas.microsoft.com/office/drawing/2014/main" id="{37CCDA16-C6DC-83BC-212D-A67D0C582FFB}"/>
              </a:ext>
            </a:extLst>
          </p:cNvPr>
          <p:cNvSpPr txBox="1"/>
          <p:nvPr/>
        </p:nvSpPr>
        <p:spPr>
          <a:xfrm>
            <a:off x="3031958" y="6314173"/>
            <a:ext cx="6660682" cy="461665"/>
          </a:xfrm>
          <a:prstGeom prst="rect">
            <a:avLst/>
          </a:prstGeom>
          <a:noFill/>
        </p:spPr>
        <p:txBody>
          <a:bodyPr wrap="square" rtlCol="0">
            <a:spAutoFit/>
          </a:bodyPr>
          <a:lstStyle/>
          <a:p>
            <a:r>
              <a:rPr lang="en-US" sz="2400" dirty="0">
                <a:hlinkClick r:id="rId4">
                  <a:extLst>
                    <a:ext uri="{A12FA001-AC4F-418D-AE19-62706E023703}">
                      <ahyp:hlinkClr xmlns:ahyp="http://schemas.microsoft.com/office/drawing/2018/hyperlinkcolor" val="tx"/>
                    </a:ext>
                  </a:extLst>
                </a:hlinkClick>
              </a:rPr>
              <a:t>Time Conversion Chart - Minutes to Decimal Hours</a:t>
            </a:r>
            <a:r>
              <a:rPr lang="en-US" sz="2400" dirty="0"/>
              <a:t> </a:t>
            </a:r>
          </a:p>
        </p:txBody>
      </p:sp>
    </p:spTree>
    <p:extLst>
      <p:ext uri="{BB962C8B-B14F-4D97-AF65-F5344CB8AC3E}">
        <p14:creationId xmlns:p14="http://schemas.microsoft.com/office/powerpoint/2010/main" val="131663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3BAE65-D215-4292-9498-D9610AC2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5E337-53BB-AB65-E279-36C6F22A06AA}"/>
              </a:ext>
            </a:extLst>
          </p:cNvPr>
          <p:cNvSpPr>
            <a:spLocks noGrp="1"/>
          </p:cNvSpPr>
          <p:nvPr>
            <p:ph type="title"/>
          </p:nvPr>
        </p:nvSpPr>
        <p:spPr>
          <a:xfrm>
            <a:off x="0" y="-265510"/>
            <a:ext cx="11087164" cy="1140308"/>
          </a:xfrm>
        </p:spPr>
        <p:txBody>
          <a:bodyPr>
            <a:normAutofit/>
          </a:bodyPr>
          <a:lstStyle/>
          <a:p>
            <a:r>
              <a:rPr lang="en-US" b="1" dirty="0"/>
              <a:t>Authorization Entries Report, part 1 of 2</a:t>
            </a:r>
          </a:p>
        </p:txBody>
      </p:sp>
      <p:cxnSp>
        <p:nvCxnSpPr>
          <p:cNvPr id="27" name="Straight Connector 26">
            <a:extLst>
              <a:ext uri="{FF2B5EF4-FFF2-40B4-BE49-F238E27FC236}">
                <a16:creationId xmlns:a16="http://schemas.microsoft.com/office/drawing/2014/main" id="{5C99ACED-3F9B-471D-97BC-E5D2D2319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A95CF2-2BB6-4313-5397-532AE4008A4A}"/>
              </a:ext>
            </a:extLst>
          </p:cNvPr>
          <p:cNvSpPr>
            <a:spLocks noGrp="1"/>
          </p:cNvSpPr>
          <p:nvPr>
            <p:ph idx="1"/>
          </p:nvPr>
        </p:nvSpPr>
        <p:spPr>
          <a:xfrm>
            <a:off x="86061" y="941282"/>
            <a:ext cx="11858513" cy="5390882"/>
          </a:xfrm>
        </p:spPr>
        <p:txBody>
          <a:bodyPr>
            <a:normAutofit/>
          </a:bodyPr>
          <a:lstStyle/>
          <a:p>
            <a:pPr marL="0" indent="0">
              <a:buNone/>
            </a:pPr>
            <a:r>
              <a:rPr lang="en-US" sz="1700" dirty="0"/>
              <a:t>To view the Authorization ID for comparison against the voucher ID in Mainframe, we suggest using the Authorization Entries Report.</a:t>
            </a:r>
          </a:p>
          <a:p>
            <a:pPr marL="342900" indent="-342900">
              <a:buFont typeface="+mj-lt"/>
              <a:buAutoNum type="arabicPeriod"/>
            </a:pPr>
            <a:r>
              <a:rPr lang="en-US" sz="1700" dirty="0"/>
              <a:t>Go to Reports Tab and select Authorization Reports, then Authorization Entries Report.</a:t>
            </a:r>
          </a:p>
          <a:p>
            <a:pPr marL="342900" indent="-342900">
              <a:buFont typeface="+mj-lt"/>
              <a:buAutoNum type="arabicPeriod"/>
            </a:pPr>
            <a:r>
              <a:rPr lang="en-US" sz="1700" dirty="0"/>
              <a:t>Type the consumer’s name in Type Client Name field and any additional parameters.</a:t>
            </a:r>
          </a:p>
          <a:p>
            <a:pPr marL="342900" indent="-342900">
              <a:buFont typeface="+mj-lt"/>
              <a:buAutoNum type="arabicPeriod"/>
            </a:pPr>
            <a:r>
              <a:rPr lang="en-US" sz="1700" dirty="0"/>
              <a:t>We recommend including future authorizations, rejected authorizations, and ended authorizations. Click Search</a:t>
            </a:r>
          </a:p>
          <a:p>
            <a:pPr marL="342900" indent="-342900">
              <a:buFont typeface="+mj-lt"/>
              <a:buAutoNum type="arabicPeriod"/>
            </a:pPr>
            <a:r>
              <a:rPr lang="en-US" sz="1700" dirty="0"/>
              <a:t>Download the report.</a:t>
            </a:r>
          </a:p>
        </p:txBody>
      </p:sp>
      <p:sp>
        <p:nvSpPr>
          <p:cNvPr id="29" name="Rectangle 28">
            <a:extLst>
              <a:ext uri="{FF2B5EF4-FFF2-40B4-BE49-F238E27FC236}">
                <a16:creationId xmlns:a16="http://schemas.microsoft.com/office/drawing/2014/main" id="{86C05757-249C-4F2B-B326-B940FDD9C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EE922679-5189-4C5C-9FBB-6839F89C6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A5475665-032E-D771-7046-4B2C274CF91B}"/>
              </a:ext>
            </a:extLst>
          </p:cNvPr>
          <p:cNvPicPr>
            <a:picLocks noChangeAspect="1"/>
          </p:cNvPicPr>
          <p:nvPr/>
        </p:nvPicPr>
        <p:blipFill>
          <a:blip r:embed="rId3"/>
          <a:stretch>
            <a:fillRect/>
          </a:stretch>
        </p:blipFill>
        <p:spPr>
          <a:xfrm>
            <a:off x="2540000" y="2816721"/>
            <a:ext cx="9651985" cy="4041279"/>
          </a:xfrm>
          <a:prstGeom prst="rect">
            <a:avLst/>
          </a:prstGeom>
          <a:ln>
            <a:solidFill>
              <a:schemeClr val="bg1">
                <a:lumMod val="65000"/>
              </a:schemeClr>
            </a:solidFill>
          </a:ln>
        </p:spPr>
      </p:pic>
    </p:spTree>
    <p:extLst>
      <p:ext uri="{BB962C8B-B14F-4D97-AF65-F5344CB8AC3E}">
        <p14:creationId xmlns:p14="http://schemas.microsoft.com/office/powerpoint/2010/main" val="45157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BB9730C-14BA-4087-9AF5-4019567721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C8AB72-CC2C-4452-A54B-A3EB92AD2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82827D-A37C-754C-495F-09D99F519043}"/>
              </a:ext>
            </a:extLst>
          </p:cNvPr>
          <p:cNvSpPr>
            <a:spLocks noGrp="1"/>
          </p:cNvSpPr>
          <p:nvPr>
            <p:ph type="title"/>
          </p:nvPr>
        </p:nvSpPr>
        <p:spPr>
          <a:xfrm>
            <a:off x="90538" y="4938180"/>
            <a:ext cx="11817285" cy="1672806"/>
          </a:xfrm>
        </p:spPr>
        <p:txBody>
          <a:bodyPr vert="horz" lIns="91440" tIns="45720" rIns="91440" bIns="45720" rtlCol="0" anchor="b">
            <a:normAutofit fontScale="90000"/>
          </a:bodyPr>
          <a:lstStyle/>
          <a:p>
            <a:r>
              <a:rPr lang="en-US" sz="3600" dirty="0">
                <a:solidFill>
                  <a:schemeClr val="tx1"/>
                </a:solidFill>
              </a:rPr>
              <a:t>The report contains the consumer’s name, Prime number, service code, cost center, voucher number, and provider number. It also shows the start and end date, initial balance, and remaining balance.</a:t>
            </a:r>
          </a:p>
        </p:txBody>
      </p:sp>
      <p:pic>
        <p:nvPicPr>
          <p:cNvPr id="4" name="Content Placeholder 3">
            <a:extLst>
              <a:ext uri="{FF2B5EF4-FFF2-40B4-BE49-F238E27FC236}">
                <a16:creationId xmlns:a16="http://schemas.microsoft.com/office/drawing/2014/main" id="{84A2010A-2D32-5554-7E49-160E809029D1}"/>
              </a:ext>
            </a:extLst>
          </p:cNvPr>
          <p:cNvPicPr>
            <a:picLocks noGrp="1" noChangeAspect="1"/>
          </p:cNvPicPr>
          <p:nvPr>
            <p:ph idx="1"/>
          </p:nvPr>
        </p:nvPicPr>
        <p:blipFill>
          <a:blip r:embed="rId3"/>
          <a:stretch>
            <a:fillRect/>
          </a:stretch>
        </p:blipFill>
        <p:spPr>
          <a:xfrm>
            <a:off x="185784" y="1494256"/>
            <a:ext cx="11817285" cy="1181727"/>
          </a:xfrm>
          <a:prstGeom prst="rect">
            <a:avLst/>
          </a:prstGeom>
        </p:spPr>
      </p:pic>
      <p:sp>
        <p:nvSpPr>
          <p:cNvPr id="19" name="Rectangle 18">
            <a:extLst>
              <a:ext uri="{FF2B5EF4-FFF2-40B4-BE49-F238E27FC236}">
                <a16:creationId xmlns:a16="http://schemas.microsoft.com/office/drawing/2014/main" id="{48F3622B-3E4C-4435-A51C-9D6FD1C2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AC37CFD4-01AD-8D75-AB07-526123EF3BCD}"/>
              </a:ext>
            </a:extLst>
          </p:cNvPr>
          <p:cNvPicPr>
            <a:picLocks noChangeAspect="1"/>
          </p:cNvPicPr>
          <p:nvPr/>
        </p:nvPicPr>
        <p:blipFill>
          <a:blip r:embed="rId4"/>
          <a:stretch>
            <a:fillRect/>
          </a:stretch>
        </p:blipFill>
        <p:spPr>
          <a:xfrm>
            <a:off x="1848889" y="3093452"/>
            <a:ext cx="8300582" cy="1144240"/>
          </a:xfrm>
          <a:prstGeom prst="rect">
            <a:avLst/>
          </a:prstGeom>
        </p:spPr>
      </p:pic>
      <p:sp>
        <p:nvSpPr>
          <p:cNvPr id="7" name="Title 1">
            <a:extLst>
              <a:ext uri="{FF2B5EF4-FFF2-40B4-BE49-F238E27FC236}">
                <a16:creationId xmlns:a16="http://schemas.microsoft.com/office/drawing/2014/main" id="{0F0334BF-D6F8-B010-8648-016B79D89A63}"/>
              </a:ext>
            </a:extLst>
          </p:cNvPr>
          <p:cNvSpPr txBox="1">
            <a:spLocks/>
          </p:cNvSpPr>
          <p:nvPr/>
        </p:nvSpPr>
        <p:spPr>
          <a:xfrm>
            <a:off x="90538" y="-48810"/>
            <a:ext cx="11087164" cy="114030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t>Authorization Entries Report, part 2 of 2</a:t>
            </a:r>
          </a:p>
        </p:txBody>
      </p:sp>
    </p:spTree>
    <p:extLst>
      <p:ext uri="{BB962C8B-B14F-4D97-AF65-F5344CB8AC3E}">
        <p14:creationId xmlns:p14="http://schemas.microsoft.com/office/powerpoint/2010/main" val="269341470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05" name="Rectangle 410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107" name="Straight Connector 410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ee Close-up Photo of Ledger's List  Stock Photo">
            <a:extLst>
              <a:ext uri="{FF2B5EF4-FFF2-40B4-BE49-F238E27FC236}">
                <a16:creationId xmlns:a16="http://schemas.microsoft.com/office/drawing/2014/main" id="{80798325-5174-7B38-D1E1-9860742A5EE8}"/>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4839" b="1057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0674C9-4329-8679-A7EA-4EC95145E99F}"/>
              </a:ext>
            </a:extLst>
          </p:cNvPr>
          <p:cNvSpPr>
            <a:spLocks noGrp="1"/>
          </p:cNvSpPr>
          <p:nvPr>
            <p:ph type="title"/>
          </p:nvPr>
        </p:nvSpPr>
        <p:spPr>
          <a:xfrm>
            <a:off x="1097280" y="758952"/>
            <a:ext cx="10058400" cy="3566160"/>
          </a:xfrm>
        </p:spPr>
        <p:txBody>
          <a:bodyPr vert="horz" lIns="91440" tIns="45720" rIns="91440" bIns="45720" rtlCol="0" anchor="b">
            <a:normAutofit/>
          </a:bodyPr>
          <a:lstStyle/>
          <a:p>
            <a:pPr algn="ctr"/>
            <a:r>
              <a:rPr lang="en-US" sz="8000" dirty="0">
                <a:solidFill>
                  <a:srgbClr val="FFFFFF"/>
                </a:solidFill>
              </a:rPr>
              <a:t>Under/overpayment Changes</a:t>
            </a:r>
          </a:p>
        </p:txBody>
      </p:sp>
      <p:cxnSp>
        <p:nvCxnSpPr>
          <p:cNvPr id="4109" name="Straight Connector 410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111" name="Rectangle 411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13" name="Rectangle 411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5577303"/>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8F4E-8FD8-62C9-9801-774D001EE804}"/>
              </a:ext>
            </a:extLst>
          </p:cNvPr>
          <p:cNvSpPr>
            <a:spLocks noGrp="1"/>
          </p:cNvSpPr>
          <p:nvPr>
            <p:ph type="title"/>
          </p:nvPr>
        </p:nvSpPr>
        <p:spPr>
          <a:xfrm>
            <a:off x="421875" y="286603"/>
            <a:ext cx="10733806" cy="1450757"/>
          </a:xfrm>
        </p:spPr>
        <p:txBody>
          <a:bodyPr/>
          <a:lstStyle/>
          <a:p>
            <a:r>
              <a:rPr lang="en-US" b="1" dirty="0"/>
              <a:t>Underpayment Changes, part 1 of 2</a:t>
            </a:r>
          </a:p>
        </p:txBody>
      </p:sp>
      <p:sp>
        <p:nvSpPr>
          <p:cNvPr id="6" name="Content Placeholder 5">
            <a:extLst>
              <a:ext uri="{FF2B5EF4-FFF2-40B4-BE49-F238E27FC236}">
                <a16:creationId xmlns:a16="http://schemas.microsoft.com/office/drawing/2014/main" id="{BE57AD50-6769-4824-12DC-5283782B8640}"/>
              </a:ext>
            </a:extLst>
          </p:cNvPr>
          <p:cNvSpPr>
            <a:spLocks noGrp="1"/>
          </p:cNvSpPr>
          <p:nvPr>
            <p:ph idx="1"/>
          </p:nvPr>
        </p:nvSpPr>
        <p:spPr/>
        <p:txBody>
          <a:bodyPr>
            <a:normAutofit/>
          </a:bodyPr>
          <a:lstStyle/>
          <a:p>
            <a:r>
              <a:rPr lang="en-US" sz="2800" dirty="0"/>
              <a:t>Underpayments for entries worked before Phase 2A Go-Live will be completed using the current process except that:</a:t>
            </a:r>
          </a:p>
          <a:p>
            <a:pPr lvl="1"/>
            <a:r>
              <a:rPr lang="en-US" sz="2600" dirty="0"/>
              <a:t>The batch will be pulled by the PTC Support Team and emailed to the local office for processing.</a:t>
            </a:r>
          </a:p>
          <a:p>
            <a:pPr lvl="1"/>
            <a:r>
              <a:rPr lang="en-US" sz="2600" dirty="0"/>
              <a:t>Remember that this process involves a referral to the Provider Relations Unit (PRU).</a:t>
            </a:r>
          </a:p>
        </p:txBody>
      </p:sp>
    </p:spTree>
    <p:extLst>
      <p:ext uri="{BB962C8B-B14F-4D97-AF65-F5344CB8AC3E}">
        <p14:creationId xmlns:p14="http://schemas.microsoft.com/office/powerpoint/2010/main" val="1105717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A98B8-6E19-BCCD-4960-3C54585B8622}"/>
              </a:ext>
            </a:extLst>
          </p:cNvPr>
          <p:cNvSpPr>
            <a:spLocks noGrp="1"/>
          </p:cNvSpPr>
          <p:nvPr>
            <p:ph type="title"/>
          </p:nvPr>
        </p:nvSpPr>
        <p:spPr/>
        <p:txBody>
          <a:bodyPr/>
          <a:lstStyle/>
          <a:p>
            <a:r>
              <a:rPr lang="en-US" b="1" dirty="0"/>
              <a:t>Underpayment Changes, part 2 of 2</a:t>
            </a:r>
            <a:endParaRPr lang="en-US" dirty="0"/>
          </a:p>
        </p:txBody>
      </p:sp>
      <p:sp>
        <p:nvSpPr>
          <p:cNvPr id="3" name="Content Placeholder 2">
            <a:extLst>
              <a:ext uri="{FF2B5EF4-FFF2-40B4-BE49-F238E27FC236}">
                <a16:creationId xmlns:a16="http://schemas.microsoft.com/office/drawing/2014/main" id="{F41B6C92-D37B-F057-F138-6C71F15EBB2D}"/>
              </a:ext>
            </a:extLst>
          </p:cNvPr>
          <p:cNvSpPr>
            <a:spLocks noGrp="1"/>
          </p:cNvSpPr>
          <p:nvPr>
            <p:ph idx="1"/>
          </p:nvPr>
        </p:nvSpPr>
        <p:spPr/>
        <p:txBody>
          <a:bodyPr>
            <a:normAutofit/>
          </a:bodyPr>
          <a:lstStyle/>
          <a:p>
            <a:r>
              <a:rPr lang="en-US" sz="2800" dirty="0"/>
              <a:t>Underpayments for entries worked after Phase 2A Go-Live will usually be processed automatically.</a:t>
            </a:r>
          </a:p>
          <a:p>
            <a:pPr lvl="1"/>
            <a:r>
              <a:rPr lang="en-US" sz="2400" dirty="0"/>
              <a:t>If the provider was already paid and they enter historical time that is within their authorized hours, the underpayment will be processed automatically.</a:t>
            </a:r>
          </a:p>
          <a:p>
            <a:pPr lvl="1"/>
            <a:r>
              <a:rPr lang="en-US" sz="2400" dirty="0"/>
              <a:t>If an entry exceeded the authorized hours, the voucher must be edited to accommodate the entry. This will result in an underpayment, which will be processed automatically.</a:t>
            </a:r>
          </a:p>
        </p:txBody>
      </p:sp>
    </p:spTree>
    <p:extLst>
      <p:ext uri="{BB962C8B-B14F-4D97-AF65-F5344CB8AC3E}">
        <p14:creationId xmlns:p14="http://schemas.microsoft.com/office/powerpoint/2010/main" val="234800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6DBD-F9C6-56BF-3CBC-03C33679A4A4}"/>
              </a:ext>
            </a:extLst>
          </p:cNvPr>
          <p:cNvSpPr>
            <a:spLocks noGrp="1"/>
          </p:cNvSpPr>
          <p:nvPr>
            <p:ph type="title"/>
          </p:nvPr>
        </p:nvSpPr>
        <p:spPr/>
        <p:txBody>
          <a:bodyPr/>
          <a:lstStyle/>
          <a:p>
            <a:r>
              <a:rPr lang="en-US" b="1" dirty="0"/>
              <a:t>Overpayments, part 1 of 2</a:t>
            </a:r>
          </a:p>
        </p:txBody>
      </p:sp>
      <p:sp>
        <p:nvSpPr>
          <p:cNvPr id="3" name="Content Placeholder 2">
            <a:extLst>
              <a:ext uri="{FF2B5EF4-FFF2-40B4-BE49-F238E27FC236}">
                <a16:creationId xmlns:a16="http://schemas.microsoft.com/office/drawing/2014/main" id="{3C954D21-7C7D-D02A-7FFC-98DE27D3BBE9}"/>
              </a:ext>
            </a:extLst>
          </p:cNvPr>
          <p:cNvSpPr>
            <a:spLocks noGrp="1"/>
          </p:cNvSpPr>
          <p:nvPr>
            <p:ph idx="1"/>
          </p:nvPr>
        </p:nvSpPr>
        <p:spPr>
          <a:xfrm>
            <a:off x="1097280" y="1845734"/>
            <a:ext cx="10058400" cy="4102782"/>
          </a:xfrm>
        </p:spPr>
        <p:txBody>
          <a:bodyPr>
            <a:normAutofit fontScale="77500" lnSpcReduction="20000"/>
          </a:bodyPr>
          <a:lstStyle/>
          <a:p>
            <a:pPr marL="514350" indent="-514350">
              <a:lnSpc>
                <a:spcPct val="120000"/>
              </a:lnSpc>
              <a:buFont typeface="+mj-lt"/>
              <a:buAutoNum type="arabicPeriod"/>
            </a:pPr>
            <a:r>
              <a:rPr lang="en-US" sz="2800" dirty="0"/>
              <a:t>For an overpayment for time worked before Phase 2A Go-Live, the entry must be canceled or edited in OR PTC DCI.</a:t>
            </a:r>
          </a:p>
          <a:p>
            <a:pPr marL="514350" indent="-514350">
              <a:lnSpc>
                <a:spcPct val="120000"/>
              </a:lnSpc>
              <a:buFont typeface="+mj-lt"/>
              <a:buAutoNum type="arabicPeriod"/>
            </a:pPr>
            <a:r>
              <a:rPr lang="en-US" sz="2800" dirty="0"/>
              <a:t>An entry for a negative amount will be pulled into a payroll batch by the PTC Support Team and emailed to the local office for processing. This will result in staff needing to delete or edit the entry in STIM.</a:t>
            </a:r>
          </a:p>
          <a:p>
            <a:pPr marL="514350" indent="-514350">
              <a:lnSpc>
                <a:spcPct val="120000"/>
              </a:lnSpc>
              <a:buFont typeface="+mj-lt"/>
              <a:buAutoNum type="arabicPeriod"/>
            </a:pPr>
            <a:r>
              <a:rPr lang="en-US" sz="2800" dirty="0"/>
              <a:t>Edit the voucher down to the approved authorized hours/miles.</a:t>
            </a:r>
          </a:p>
          <a:p>
            <a:pPr lvl="3">
              <a:lnSpc>
                <a:spcPct val="120000"/>
              </a:lnSpc>
              <a:buFont typeface="Arial" panose="020B0604020202020204" pitchFamily="34" charset="0"/>
              <a:buChar char="•"/>
            </a:pPr>
            <a:r>
              <a:rPr lang="en-US" sz="2200" dirty="0"/>
              <a:t>If a voucher needs to be voided that already has time claimed against it in OR PTC DCI, Mainframe will not allow the voucher to be voided until the entries are cancelled in OR PTC DCI.</a:t>
            </a:r>
          </a:p>
          <a:p>
            <a:pPr marL="514350" indent="-514350">
              <a:lnSpc>
                <a:spcPct val="120000"/>
              </a:lnSpc>
              <a:buFont typeface="+mj-lt"/>
              <a:buAutoNum type="arabicPeriod"/>
            </a:pPr>
            <a:r>
              <a:rPr lang="en-US" sz="2800" dirty="0"/>
              <a:t>Report Overpayment to PRU.</a:t>
            </a:r>
          </a:p>
          <a:p>
            <a:pPr lvl="3">
              <a:lnSpc>
                <a:spcPct val="120000"/>
              </a:lnSpc>
              <a:buFont typeface="Arial" panose="020B0604020202020204" pitchFamily="34" charset="0"/>
              <a:buChar char="•"/>
            </a:pPr>
            <a:r>
              <a:rPr lang="en-US" sz="2200" dirty="0"/>
              <a:t>PRU completes the overpayment recoupment.</a:t>
            </a:r>
          </a:p>
        </p:txBody>
      </p:sp>
    </p:spTree>
    <p:extLst>
      <p:ext uri="{BB962C8B-B14F-4D97-AF65-F5344CB8AC3E}">
        <p14:creationId xmlns:p14="http://schemas.microsoft.com/office/powerpoint/2010/main" val="32659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C5867-8D80-4438-A3B4-D1D568F543FC}"/>
              </a:ext>
            </a:extLst>
          </p:cNvPr>
          <p:cNvSpPr>
            <a:spLocks noGrp="1"/>
          </p:cNvSpPr>
          <p:nvPr>
            <p:ph type="title"/>
          </p:nvPr>
        </p:nvSpPr>
        <p:spPr/>
        <p:txBody>
          <a:bodyPr/>
          <a:lstStyle/>
          <a:p>
            <a:r>
              <a:rPr lang="en-US" b="1" dirty="0"/>
              <a:t>Overpayments, part 2 of 2</a:t>
            </a:r>
            <a:endParaRPr lang="en-US" dirty="0"/>
          </a:p>
        </p:txBody>
      </p:sp>
      <p:sp>
        <p:nvSpPr>
          <p:cNvPr id="3" name="Content Placeholder 2">
            <a:extLst>
              <a:ext uri="{FF2B5EF4-FFF2-40B4-BE49-F238E27FC236}">
                <a16:creationId xmlns:a16="http://schemas.microsoft.com/office/drawing/2014/main" id="{9025C158-F29C-393F-2889-A389C29F2B1B}"/>
              </a:ext>
            </a:extLst>
          </p:cNvPr>
          <p:cNvSpPr>
            <a:spLocks noGrp="1"/>
          </p:cNvSpPr>
          <p:nvPr>
            <p:ph idx="1"/>
          </p:nvPr>
        </p:nvSpPr>
        <p:spPr>
          <a:xfrm>
            <a:off x="924232" y="1845733"/>
            <a:ext cx="10231448" cy="4486241"/>
          </a:xfrm>
        </p:spPr>
        <p:txBody>
          <a:bodyPr>
            <a:normAutofit fontScale="92500"/>
          </a:bodyPr>
          <a:lstStyle/>
          <a:p>
            <a:pPr marL="514350" indent="-514350">
              <a:buFont typeface="+mj-lt"/>
              <a:buAutoNum type="arabicPeriod"/>
            </a:pPr>
            <a:r>
              <a:rPr lang="en-US" sz="2800" dirty="0"/>
              <a:t>For entries worked after Phase 2A Go-Live, the process must start with cancelling or editing entries in OR PTC DCI that resulted in overpayment.</a:t>
            </a:r>
          </a:p>
          <a:p>
            <a:pPr marL="514350" indent="-514350">
              <a:buFont typeface="+mj-lt"/>
              <a:buAutoNum type="arabicPeriod"/>
            </a:pPr>
            <a:r>
              <a:rPr lang="en-US" sz="2800" dirty="0"/>
              <a:t>The time/mileage will be backed out of STIM through automated processes.</a:t>
            </a:r>
          </a:p>
          <a:p>
            <a:pPr marL="514350" indent="-514350">
              <a:buFont typeface="+mj-lt"/>
              <a:buAutoNum type="arabicPeriod"/>
            </a:pPr>
            <a:r>
              <a:rPr lang="en-US" sz="2800" dirty="0"/>
              <a:t>Edit the voucher down to the approved authorized hours/miles.</a:t>
            </a:r>
          </a:p>
          <a:p>
            <a:pPr lvl="3">
              <a:buFont typeface="Arial" panose="020B0604020202020204" pitchFamily="34" charset="0"/>
              <a:buChar char="•"/>
            </a:pPr>
            <a:r>
              <a:rPr lang="en-US" sz="2200" dirty="0"/>
              <a:t>If a voucher needs to be voided that already has time claimed against it in OR PTC DCI, Mainframe will not allow the voucher to be voided until the entries are cancelled in OR PTC DCI.</a:t>
            </a:r>
          </a:p>
          <a:p>
            <a:pPr marL="514350" indent="-514350">
              <a:buFont typeface="+mj-lt"/>
              <a:buAutoNum type="arabicPeriod"/>
            </a:pPr>
            <a:r>
              <a:rPr lang="en-US" sz="2800" dirty="0"/>
              <a:t>Report Overpayment to PRU.</a:t>
            </a:r>
          </a:p>
          <a:p>
            <a:pPr lvl="3">
              <a:buFont typeface="Arial" panose="020B0604020202020204" pitchFamily="34" charset="0"/>
              <a:buChar char="•"/>
            </a:pPr>
            <a:r>
              <a:rPr lang="en-US" sz="2200" dirty="0"/>
              <a:t>PRU must still be involved to complete the overpayment recoupment.</a:t>
            </a:r>
          </a:p>
          <a:p>
            <a:pPr lvl="3">
              <a:buFont typeface="Arial" panose="020B0604020202020204" pitchFamily="34" charset="0"/>
              <a:buChar char="•"/>
            </a:pPr>
            <a:r>
              <a:rPr lang="en-US" sz="2200" dirty="0"/>
              <a:t>The Overpayment Voucher Report will help manage/monitor overpayments.</a:t>
            </a:r>
          </a:p>
          <a:p>
            <a:pPr lvl="3">
              <a:buFont typeface="Arial" panose="020B0604020202020204" pitchFamily="34" charset="0"/>
              <a:buChar char="•"/>
            </a:pPr>
            <a:endParaRPr lang="en-US" sz="2200" dirty="0"/>
          </a:p>
          <a:p>
            <a:endParaRPr lang="en-US" dirty="0"/>
          </a:p>
        </p:txBody>
      </p:sp>
    </p:spTree>
    <p:extLst>
      <p:ext uri="{BB962C8B-B14F-4D97-AF65-F5344CB8AC3E}">
        <p14:creationId xmlns:p14="http://schemas.microsoft.com/office/powerpoint/2010/main" val="178513513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150" name="Rectangle 6152">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2" name="Rectangle 6154">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154" name="Straight Connector 6156">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148" name="Picture 4" descr="Free Top View Photo Of People Near Wooden Table Stock Photo">
            <a:extLst>
              <a:ext uri="{FF2B5EF4-FFF2-40B4-BE49-F238E27FC236}">
                <a16:creationId xmlns:a16="http://schemas.microsoft.com/office/drawing/2014/main" id="{CC813D49-5046-7445-3F2D-9DAFD157413B}"/>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6599" b="913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7E1A99-06FC-6379-C989-B1A18A1F767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Phase 2A Go-Live Support</a:t>
            </a:r>
          </a:p>
        </p:txBody>
      </p:sp>
      <p:cxnSp>
        <p:nvCxnSpPr>
          <p:cNvPr id="6156" name="Straight Connector 6158">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6158" name="Rectangle 6160">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3" name="Rectangle 6162">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54238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543B3-5312-85CF-53D7-C4B7E919DB11}"/>
              </a:ext>
            </a:extLst>
          </p:cNvPr>
          <p:cNvSpPr>
            <a:spLocks noGrp="1"/>
          </p:cNvSpPr>
          <p:nvPr>
            <p:ph type="title"/>
          </p:nvPr>
        </p:nvSpPr>
        <p:spPr>
          <a:xfrm>
            <a:off x="327804" y="286604"/>
            <a:ext cx="10827876" cy="742096"/>
          </a:xfrm>
        </p:spPr>
        <p:txBody>
          <a:bodyPr/>
          <a:lstStyle/>
          <a:p>
            <a:r>
              <a:rPr lang="en-US" b="1" dirty="0"/>
              <a:t>Timing of changes</a:t>
            </a:r>
          </a:p>
        </p:txBody>
      </p:sp>
      <p:graphicFrame>
        <p:nvGraphicFramePr>
          <p:cNvPr id="4" name="Content Placeholder 3">
            <a:extLst>
              <a:ext uri="{FF2B5EF4-FFF2-40B4-BE49-F238E27FC236}">
                <a16:creationId xmlns:a16="http://schemas.microsoft.com/office/drawing/2014/main" id="{9CAA38C2-FA20-0C52-82FB-D2DFA4F80833}"/>
              </a:ext>
            </a:extLst>
          </p:cNvPr>
          <p:cNvGraphicFramePr>
            <a:graphicFrameLocks noGrp="1"/>
          </p:cNvGraphicFramePr>
          <p:nvPr>
            <p:ph idx="1"/>
            <p:extLst>
              <p:ext uri="{D42A27DB-BD31-4B8C-83A1-F6EECF244321}">
                <p14:modId xmlns:p14="http://schemas.microsoft.com/office/powerpoint/2010/main" val="1032582715"/>
              </p:ext>
            </p:extLst>
          </p:nvPr>
        </p:nvGraphicFramePr>
        <p:xfrm>
          <a:off x="450880" y="1028700"/>
          <a:ext cx="11104767" cy="5718213"/>
        </p:xfrm>
        <a:graphic>
          <a:graphicData uri="http://schemas.openxmlformats.org/drawingml/2006/table">
            <a:tbl>
              <a:tblPr firstRow="1" firstCol="1" bandRow="1">
                <a:tableStyleId>{5C22544A-7EE6-4342-B048-85BDC9FD1C3A}</a:tableStyleId>
              </a:tblPr>
              <a:tblGrid>
                <a:gridCol w="2305050">
                  <a:extLst>
                    <a:ext uri="{9D8B030D-6E8A-4147-A177-3AD203B41FA5}">
                      <a16:colId xmlns:a16="http://schemas.microsoft.com/office/drawing/2014/main" val="1505950207"/>
                    </a:ext>
                  </a:extLst>
                </a:gridCol>
                <a:gridCol w="8799717">
                  <a:extLst>
                    <a:ext uri="{9D8B030D-6E8A-4147-A177-3AD203B41FA5}">
                      <a16:colId xmlns:a16="http://schemas.microsoft.com/office/drawing/2014/main" val="1116374415"/>
                    </a:ext>
                  </a:extLst>
                </a:gridCol>
              </a:tblGrid>
              <a:tr h="626373">
                <a:tc>
                  <a:txBody>
                    <a:bodyPr/>
                    <a:lstStyle/>
                    <a:p>
                      <a:pPr marL="0" marR="0">
                        <a:spcBef>
                          <a:spcPts val="0"/>
                        </a:spcBef>
                        <a:spcAft>
                          <a:spcPts val="0"/>
                        </a:spcAft>
                      </a:pPr>
                      <a:r>
                        <a:rPr lang="en-US" sz="2000" dirty="0">
                          <a:solidFill>
                            <a:schemeClr val="tx1"/>
                          </a:solidFill>
                          <a:effectLst/>
                        </a:rPr>
                        <a:t>Change implemented </a:t>
                      </a:r>
                      <a:endParaRPr lang="en-US"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000" dirty="0">
                          <a:solidFill>
                            <a:schemeClr val="tx1"/>
                          </a:solidFill>
                          <a:effectLst/>
                        </a:rPr>
                        <a:t>Description of change</a:t>
                      </a:r>
                    </a:p>
                    <a:p>
                      <a:pPr marL="0" marR="0">
                        <a:spcBef>
                          <a:spcPts val="0"/>
                        </a:spcBef>
                        <a:spcAft>
                          <a:spcPts val="0"/>
                        </a:spcAft>
                      </a:pPr>
                      <a:r>
                        <a:rPr lang="en-US" sz="1600" dirty="0">
                          <a:solidFill>
                            <a:schemeClr val="tx1"/>
                          </a:solidFill>
                          <a:effectLst/>
                        </a:rPr>
                        <a:t> </a:t>
                      </a:r>
                      <a:endPar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43901311"/>
                  </a:ext>
                </a:extLst>
              </a:tr>
              <a:tr h="682318">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1800" dirty="0">
                          <a:effectLst/>
                        </a:rPr>
                        <a:t>Staff can no longer run payroll batches and no longer have access to Payroll Role in OR PTC DCI.</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81333787"/>
                  </a:ext>
                </a:extLst>
              </a:tr>
              <a:tr h="1036450">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1800" dirty="0">
                          <a:effectLst/>
                        </a:rPr>
                        <a:t>The PTC Support Team will begin running daily payroll batches for time/mileage worked on or before July 13</a:t>
                      </a:r>
                      <a:r>
                        <a:rPr lang="en-US" sz="1800" baseline="30000" dirty="0">
                          <a:effectLst/>
                        </a:rPr>
                        <a:t>th</a:t>
                      </a:r>
                      <a:r>
                        <a:rPr lang="en-US" sz="1800" dirty="0">
                          <a:effectLst/>
                        </a:rPr>
                        <a:t>. The PTC Support Team will send these batches to the local offices at designated email addresses.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9619415"/>
                  </a:ext>
                </a:extLst>
              </a:tr>
              <a:tr h="980896">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cs typeface="Times New Roman" panose="02020603050405020304" pitchFamily="18" charset="0"/>
                        </a:rPr>
                        <a:t>July 22, 2024</a:t>
                      </a:r>
                      <a:endParaRPr lang="en-US" sz="16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Staff previously determined (by BOTS/OIS, not the PTC Team) to need access are granted access to the new UATH and STSS Mainframe screens. Staff can edit vouchers in Mainframe and view any payment suspensions/errors.</a:t>
                      </a:r>
                    </a:p>
                  </a:txBody>
                  <a:tcPr marL="68580" marR="68580" marT="0" marB="0"/>
                </a:tc>
                <a:extLst>
                  <a:ext uri="{0D108BD9-81ED-4DB2-BD59-A6C34878D82A}">
                    <a16:rowId xmlns:a16="http://schemas.microsoft.com/office/drawing/2014/main" val="706239682"/>
                  </a:ext>
                </a:extLst>
              </a:tr>
              <a:tr h="1127471">
                <a:tc>
                  <a:txBody>
                    <a:bodyPr/>
                    <a:lstStyle/>
                    <a:p>
                      <a:pPr marL="0" marR="0" algn="ctr">
                        <a:lnSpc>
                          <a:spcPct val="200000"/>
                        </a:lnSpc>
                        <a:spcBef>
                          <a:spcPts val="0"/>
                        </a:spcBef>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July 22, 2024</a:t>
                      </a:r>
                    </a:p>
                  </a:txBody>
                  <a:tcPr marL="68580" marR="68580"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Authorization permissions removed. Staff can no longer access authorization details directly in OR PTC DCI. Staff should use the Authorizations Widget, Authorization Entries report, or Punch Entry Details report to troubleshoot authorization questions or issues.</a:t>
                      </a:r>
                    </a:p>
                    <a:p>
                      <a:pPr marL="0" marR="0">
                        <a:spcBef>
                          <a:spcPts val="0"/>
                        </a:spcBef>
                        <a:spcAft>
                          <a:spcPts val="0"/>
                        </a:spcAft>
                      </a:pP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587326931"/>
                  </a:ext>
                </a:extLst>
              </a:tr>
              <a:tr h="1264705">
                <a:tc>
                  <a:txBody>
                    <a:bodyPr/>
                    <a:lstStyle/>
                    <a:p>
                      <a:pPr marL="0" marR="0" algn="ctr">
                        <a:lnSpc>
                          <a:spcPct val="200000"/>
                        </a:lnSpc>
                        <a:spcBef>
                          <a:spcPts val="0"/>
                        </a:spcBef>
                        <a:spcAft>
                          <a:spcPts val="0"/>
                        </a:spcAft>
                      </a:pPr>
                      <a:r>
                        <a:rPr lang="en-US" sz="1600" kern="1200" dirty="0">
                          <a:solidFill>
                            <a:schemeClr val="dk1"/>
                          </a:solidFill>
                          <a:effectLst/>
                          <a:latin typeface="+mn-lt"/>
                          <a:ea typeface="+mn-ea"/>
                          <a:cs typeface="+mn-cs"/>
                        </a:rPr>
                        <a:t>July 28-Aug 10, 2024</a:t>
                      </a:r>
                    </a:p>
                  </a:txBody>
                  <a:tcPr marL="68580" marR="68580" marT="0" marB="0"/>
                </a:tc>
                <a:tc>
                  <a:txBody>
                    <a:bodyPr/>
                    <a:lstStyle/>
                    <a:p>
                      <a:pPr marL="0" marR="0">
                        <a:spcBef>
                          <a:spcPts val="0"/>
                        </a:spcBef>
                        <a:spcAft>
                          <a:spcPts val="0"/>
                        </a:spcAft>
                      </a:pPr>
                      <a:r>
                        <a:rPr lang="en-US" sz="1800" kern="1200" dirty="0">
                          <a:solidFill>
                            <a:schemeClr val="dk1"/>
                          </a:solidFill>
                          <a:effectLst/>
                          <a:latin typeface="+mn-lt"/>
                          <a:ea typeface="+mn-ea"/>
                          <a:cs typeface="+mn-cs"/>
                        </a:rPr>
                        <a:t>First pay period that will be paid using newly developed automation. From this pay period going forward, time/mileage worked will not be entered manually by local office staff into STIM. Historical entries from before this pay period will still be entered manually into STIM.</a:t>
                      </a:r>
                    </a:p>
                  </a:txBody>
                  <a:tcPr marL="68580" marR="68580" marT="0" marB="0"/>
                </a:tc>
                <a:extLst>
                  <a:ext uri="{0D108BD9-81ED-4DB2-BD59-A6C34878D82A}">
                    <a16:rowId xmlns:a16="http://schemas.microsoft.com/office/drawing/2014/main" val="3673866844"/>
                  </a:ext>
                </a:extLst>
              </a:tr>
            </a:tbl>
          </a:graphicData>
        </a:graphic>
      </p:graphicFrame>
    </p:spTree>
    <p:extLst>
      <p:ext uri="{BB962C8B-B14F-4D97-AF65-F5344CB8AC3E}">
        <p14:creationId xmlns:p14="http://schemas.microsoft.com/office/powerpoint/2010/main" val="26236374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2CC0-D0FE-742D-C31A-A48AB654850E}"/>
              </a:ext>
            </a:extLst>
          </p:cNvPr>
          <p:cNvSpPr>
            <a:spLocks noGrp="1"/>
          </p:cNvSpPr>
          <p:nvPr>
            <p:ph type="title"/>
          </p:nvPr>
        </p:nvSpPr>
        <p:spPr>
          <a:xfrm>
            <a:off x="437322" y="151297"/>
            <a:ext cx="10826537" cy="850604"/>
          </a:xfrm>
        </p:spPr>
        <p:txBody>
          <a:bodyPr/>
          <a:lstStyle/>
          <a:p>
            <a:r>
              <a:rPr lang="en-US" b="1" dirty="0"/>
              <a:t>What is NOT changing?</a:t>
            </a:r>
          </a:p>
        </p:txBody>
      </p:sp>
      <p:sp>
        <p:nvSpPr>
          <p:cNvPr id="3" name="Content Placeholder 2">
            <a:extLst>
              <a:ext uri="{FF2B5EF4-FFF2-40B4-BE49-F238E27FC236}">
                <a16:creationId xmlns:a16="http://schemas.microsoft.com/office/drawing/2014/main" id="{247ED9C6-0349-A922-E0C2-2D4249416F3E}"/>
              </a:ext>
            </a:extLst>
          </p:cNvPr>
          <p:cNvSpPr>
            <a:spLocks noGrp="1"/>
          </p:cNvSpPr>
          <p:nvPr>
            <p:ph idx="1"/>
          </p:nvPr>
        </p:nvSpPr>
        <p:spPr>
          <a:xfrm>
            <a:off x="556590" y="1162878"/>
            <a:ext cx="11345849" cy="5178287"/>
          </a:xfrm>
        </p:spPr>
        <p:txBody>
          <a:bodyPr>
            <a:normAutofit/>
          </a:bodyPr>
          <a:lstStyle/>
          <a:p>
            <a:pPr marL="0" indent="0">
              <a:buNone/>
            </a:pPr>
            <a:r>
              <a:rPr lang="en-US" sz="2800" b="1" dirty="0"/>
              <a:t>Most major areas of work will not change with Phase 2A</a:t>
            </a:r>
            <a:endParaRPr lang="en-US" sz="3200" b="1" dirty="0"/>
          </a:p>
          <a:p>
            <a:pPr>
              <a:buFont typeface="Arial" panose="020B0604020202020204" pitchFamily="34" charset="0"/>
              <a:buChar char="•"/>
            </a:pPr>
            <a:r>
              <a:rPr lang="en-US" sz="2800" dirty="0"/>
              <a:t>The way providers and consumers use the system will not change </a:t>
            </a:r>
          </a:p>
          <a:p>
            <a:pPr lvl="2">
              <a:buFont typeface="Arial" panose="020B0604020202020204" pitchFamily="34" charset="0"/>
              <a:buChar char="•"/>
            </a:pPr>
            <a:r>
              <a:rPr lang="en-US" sz="2100" dirty="0"/>
              <a:t>Providers will not be widely informed of the change to avoid confusion or information overload</a:t>
            </a:r>
          </a:p>
          <a:p>
            <a:pPr lvl="2">
              <a:buFont typeface="Arial" panose="020B0604020202020204" pitchFamily="34" charset="0"/>
              <a:buChar char="•"/>
            </a:pPr>
            <a:r>
              <a:rPr lang="en-US" sz="2100" dirty="0"/>
              <a:t>Additional trainings are being developed by OHCC to assist providers with technology-related PTC challenges (this is unrelated to Phase 2A)</a:t>
            </a:r>
          </a:p>
          <a:p>
            <a:pPr>
              <a:buFont typeface="Arial" panose="020B0604020202020204" pitchFamily="34" charset="0"/>
              <a:buChar char="•"/>
            </a:pPr>
            <a:r>
              <a:rPr lang="en-US" sz="2800" dirty="0"/>
              <a:t>Voucher creation in Mainframe will not change</a:t>
            </a:r>
          </a:p>
          <a:p>
            <a:pPr>
              <a:buFont typeface="Arial" panose="020B0604020202020204" pitchFamily="34" charset="0"/>
              <a:buChar char="•"/>
            </a:pPr>
            <a:r>
              <a:rPr lang="en-US" sz="2800" dirty="0"/>
              <a:t>Relinking and unlinking will not change</a:t>
            </a:r>
          </a:p>
          <a:p>
            <a:pPr>
              <a:buFont typeface="Arial" panose="020B0604020202020204" pitchFamily="34" charset="0"/>
              <a:buChar char="•"/>
            </a:pPr>
            <a:r>
              <a:rPr lang="en-US" sz="2800" dirty="0"/>
              <a:t>Profile maintenance in OR PTC DCI will not change</a:t>
            </a:r>
          </a:p>
          <a:p>
            <a:pPr>
              <a:buFont typeface="Arial" panose="020B0604020202020204" pitchFamily="34" charset="0"/>
              <a:buChar char="•"/>
            </a:pPr>
            <a:r>
              <a:rPr lang="en-US" sz="2800" dirty="0"/>
              <a:t>Managing or monitoring of time/mileage entries will not change</a:t>
            </a:r>
          </a:p>
          <a:p>
            <a:pPr>
              <a:buFont typeface="Arial" panose="020B0604020202020204" pitchFamily="34" charset="0"/>
              <a:buChar char="•"/>
            </a:pPr>
            <a:r>
              <a:rPr lang="en-US" sz="2800" dirty="0"/>
              <a:t>Local office ability to run reports in OR PTC DCI will not change</a:t>
            </a:r>
          </a:p>
          <a:p>
            <a:endParaRPr lang="en-US" dirty="0"/>
          </a:p>
        </p:txBody>
      </p:sp>
    </p:spTree>
    <p:extLst>
      <p:ext uri="{BB962C8B-B14F-4D97-AF65-F5344CB8AC3E}">
        <p14:creationId xmlns:p14="http://schemas.microsoft.com/office/powerpoint/2010/main" val="2253355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3D64-914D-D020-3EBF-2439E3D5A9E8}"/>
              </a:ext>
            </a:extLst>
          </p:cNvPr>
          <p:cNvSpPr>
            <a:spLocks noGrp="1"/>
          </p:cNvSpPr>
          <p:nvPr>
            <p:ph type="title"/>
          </p:nvPr>
        </p:nvSpPr>
        <p:spPr/>
        <p:txBody>
          <a:bodyPr/>
          <a:lstStyle/>
          <a:p>
            <a:r>
              <a:rPr lang="en-US" b="1" dirty="0"/>
              <a:t>Resources for troubleshooting</a:t>
            </a:r>
          </a:p>
        </p:txBody>
      </p:sp>
      <p:sp>
        <p:nvSpPr>
          <p:cNvPr id="3" name="Content Placeholder 2">
            <a:extLst>
              <a:ext uri="{FF2B5EF4-FFF2-40B4-BE49-F238E27FC236}">
                <a16:creationId xmlns:a16="http://schemas.microsoft.com/office/drawing/2014/main" id="{DE1E2038-E78F-9988-04EB-28D3A4E7F349}"/>
              </a:ext>
            </a:extLst>
          </p:cNvPr>
          <p:cNvSpPr>
            <a:spLocks noGrp="1"/>
          </p:cNvSpPr>
          <p:nvPr>
            <p:ph idx="1"/>
          </p:nvPr>
        </p:nvSpPr>
        <p:spPr>
          <a:xfrm>
            <a:off x="1097280" y="1845734"/>
            <a:ext cx="10058400" cy="4364566"/>
          </a:xfrm>
        </p:spPr>
        <p:txBody>
          <a:bodyPr>
            <a:normAutofit/>
          </a:bodyPr>
          <a:lstStyle/>
          <a:p>
            <a:r>
              <a:rPr lang="en-US" sz="2400" dirty="0">
                <a:hlinkClick r:id="rId3"/>
              </a:rPr>
              <a:t>Authorizations Widget Guide for Staff</a:t>
            </a:r>
            <a:r>
              <a:rPr lang="en-US" sz="2400" dirty="0"/>
              <a:t> </a:t>
            </a:r>
          </a:p>
          <a:p>
            <a:r>
              <a:rPr lang="en-US" sz="2400" dirty="0">
                <a:hlinkClick r:id="rId4"/>
              </a:rPr>
              <a:t>Punch Entry Details Report Guide for Staff</a:t>
            </a:r>
            <a:r>
              <a:rPr lang="en-US" sz="2400" dirty="0"/>
              <a:t> </a:t>
            </a:r>
          </a:p>
          <a:p>
            <a:r>
              <a:rPr lang="en-US" sz="2400" dirty="0">
                <a:hlinkClick r:id="rId5"/>
              </a:rPr>
              <a:t>Time Entry Management Guide</a:t>
            </a:r>
            <a:r>
              <a:rPr lang="en-US" sz="2400" dirty="0"/>
              <a:t> </a:t>
            </a:r>
          </a:p>
          <a:p>
            <a:r>
              <a:rPr lang="en-US" sz="2400" dirty="0">
                <a:hlinkClick r:id="rId6"/>
              </a:rPr>
              <a:t>Reports Guide</a:t>
            </a:r>
            <a:r>
              <a:rPr lang="en-US" sz="2400" dirty="0"/>
              <a:t> </a:t>
            </a:r>
          </a:p>
          <a:p>
            <a:r>
              <a:rPr lang="en-US" sz="2400" dirty="0">
                <a:hlinkClick r:id="rId7"/>
              </a:rPr>
              <a:t>Provider Cannot Claim Time or Reports Incorrect Payment</a:t>
            </a:r>
            <a:r>
              <a:rPr lang="en-US" sz="2400" dirty="0"/>
              <a:t> (updates coming soon)</a:t>
            </a:r>
          </a:p>
          <a:p>
            <a:r>
              <a:rPr lang="en-US" sz="2400" dirty="0">
                <a:hlinkClick r:id="rId8"/>
              </a:rPr>
              <a:t>Troubleshooting Guide</a:t>
            </a:r>
            <a:r>
              <a:rPr lang="en-US" sz="2400" dirty="0"/>
              <a:t>  </a:t>
            </a:r>
          </a:p>
          <a:p>
            <a:r>
              <a:rPr lang="en-US" sz="2400" dirty="0"/>
              <a:t>Check out </a:t>
            </a:r>
            <a:r>
              <a:rPr lang="en-US" sz="2400" dirty="0">
                <a:hlinkClick r:id="rId9"/>
              </a:rPr>
              <a:t>PTC Staff Tools</a:t>
            </a:r>
            <a:r>
              <a:rPr lang="en-US" sz="2400" dirty="0"/>
              <a:t> or </a:t>
            </a:r>
            <a:r>
              <a:rPr lang="en-US" sz="2400" dirty="0">
                <a:hlinkClick r:id="rId10"/>
              </a:rPr>
              <a:t>PTC Staff Tools (OWL site- scroll down to PTC info)</a:t>
            </a:r>
            <a:r>
              <a:rPr lang="en-US" sz="2400" dirty="0"/>
              <a:t> for all PTC resources for staff</a:t>
            </a:r>
          </a:p>
        </p:txBody>
      </p:sp>
    </p:spTree>
    <p:extLst>
      <p:ext uri="{BB962C8B-B14F-4D97-AF65-F5344CB8AC3E}">
        <p14:creationId xmlns:p14="http://schemas.microsoft.com/office/powerpoint/2010/main" val="27810824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9152-1E08-533D-B471-E9FE1420ED56}"/>
              </a:ext>
            </a:extLst>
          </p:cNvPr>
          <p:cNvSpPr>
            <a:spLocks noGrp="1"/>
          </p:cNvSpPr>
          <p:nvPr>
            <p:ph type="title"/>
          </p:nvPr>
        </p:nvSpPr>
        <p:spPr>
          <a:xfrm>
            <a:off x="1097280" y="286603"/>
            <a:ext cx="10058400" cy="1317345"/>
          </a:xfrm>
        </p:spPr>
        <p:txBody>
          <a:bodyPr/>
          <a:lstStyle/>
          <a:p>
            <a:r>
              <a:rPr lang="en-US" b="1" dirty="0"/>
              <a:t>Support after Phase </a:t>
            </a:r>
            <a:r>
              <a:rPr lang="en-US" b="1"/>
              <a:t>2A Go-Live</a:t>
            </a:r>
            <a:endParaRPr lang="en-US" b="1" dirty="0"/>
          </a:p>
        </p:txBody>
      </p:sp>
      <p:sp>
        <p:nvSpPr>
          <p:cNvPr id="3" name="Content Placeholder 2">
            <a:extLst>
              <a:ext uri="{FF2B5EF4-FFF2-40B4-BE49-F238E27FC236}">
                <a16:creationId xmlns:a16="http://schemas.microsoft.com/office/drawing/2014/main" id="{9C7EB99C-619D-FB51-B6D5-8F3458640F5A}"/>
              </a:ext>
            </a:extLst>
          </p:cNvPr>
          <p:cNvSpPr>
            <a:spLocks noGrp="1"/>
          </p:cNvSpPr>
          <p:nvPr>
            <p:ph idx="1"/>
          </p:nvPr>
        </p:nvSpPr>
        <p:spPr>
          <a:xfrm>
            <a:off x="1097280" y="1971207"/>
            <a:ext cx="10058400" cy="4309672"/>
          </a:xfrm>
        </p:spPr>
        <p:txBody>
          <a:bodyPr>
            <a:normAutofit/>
          </a:bodyPr>
          <a:lstStyle/>
          <a:p>
            <a:pPr>
              <a:buFont typeface="Arial" panose="020B0604020202020204" pitchFamily="34" charset="0"/>
              <a:buChar char="•"/>
            </a:pPr>
            <a:r>
              <a:rPr lang="en-US" sz="3600" dirty="0"/>
              <a:t>PTC Phase 2A Command Center</a:t>
            </a:r>
          </a:p>
          <a:p>
            <a:pPr>
              <a:buFont typeface="Arial" panose="020B0604020202020204" pitchFamily="34" charset="0"/>
              <a:buChar char="•"/>
            </a:pPr>
            <a:r>
              <a:rPr lang="en-US" sz="3600" dirty="0"/>
              <a:t>PTC Support Box – </a:t>
            </a:r>
            <a:r>
              <a:rPr lang="en-US" sz="3600" dirty="0">
                <a:hlinkClick r:id="rId3"/>
              </a:rPr>
              <a:t>PTC.Support@odhsoha.Oregon.gov</a:t>
            </a:r>
            <a:r>
              <a:rPr lang="en-US" sz="3600" dirty="0"/>
              <a:t> for Phase 2A questions, and for everything else!</a:t>
            </a:r>
          </a:p>
          <a:p>
            <a:pPr>
              <a:buFont typeface="Arial" panose="020B0604020202020204" pitchFamily="34" charset="0"/>
              <a:buChar char="•"/>
            </a:pPr>
            <a:r>
              <a:rPr lang="en-US" sz="3600" dirty="0"/>
              <a:t>Outgoing updates and clarifications as needed (emails and transmittals)</a:t>
            </a:r>
          </a:p>
        </p:txBody>
      </p:sp>
    </p:spTree>
    <p:extLst>
      <p:ext uri="{BB962C8B-B14F-4D97-AF65-F5344CB8AC3E}">
        <p14:creationId xmlns:p14="http://schemas.microsoft.com/office/powerpoint/2010/main" val="90010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2664-EEBB-D716-0BA0-540B3ED1E617}"/>
              </a:ext>
            </a:extLst>
          </p:cNvPr>
          <p:cNvSpPr>
            <a:spLocks noGrp="1"/>
          </p:cNvSpPr>
          <p:nvPr>
            <p:ph type="title"/>
          </p:nvPr>
        </p:nvSpPr>
        <p:spPr>
          <a:xfrm>
            <a:off x="1097280" y="286603"/>
            <a:ext cx="10058400" cy="1450757"/>
          </a:xfrm>
        </p:spPr>
        <p:txBody>
          <a:bodyPr>
            <a:normAutofit/>
          </a:bodyPr>
          <a:lstStyle/>
          <a:p>
            <a:r>
              <a:rPr lang="en-US" dirty="0"/>
              <a:t>Phase 2A Command Center Schedule</a:t>
            </a:r>
          </a:p>
        </p:txBody>
      </p:sp>
      <p:graphicFrame>
        <p:nvGraphicFramePr>
          <p:cNvPr id="5" name="Content Placeholder 2">
            <a:extLst>
              <a:ext uri="{FF2B5EF4-FFF2-40B4-BE49-F238E27FC236}">
                <a16:creationId xmlns:a16="http://schemas.microsoft.com/office/drawing/2014/main" id="{1EFC1E74-77BA-F682-4CCE-F7766BA2DDA5}"/>
              </a:ext>
            </a:extLst>
          </p:cNvPr>
          <p:cNvGraphicFramePr>
            <a:graphicFrameLocks noGrp="1"/>
          </p:cNvGraphicFramePr>
          <p:nvPr>
            <p:ph idx="1"/>
            <p:extLst>
              <p:ext uri="{D42A27DB-BD31-4B8C-83A1-F6EECF244321}">
                <p14:modId xmlns:p14="http://schemas.microsoft.com/office/powerpoint/2010/main" val="133793483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51DFEE-D756-DB92-A65F-BC4EB51B2139}"/>
              </a:ext>
            </a:extLst>
          </p:cNvPr>
          <p:cNvSpPr txBox="1"/>
          <p:nvPr/>
        </p:nvSpPr>
        <p:spPr>
          <a:xfrm>
            <a:off x="7952074" y="4471124"/>
            <a:ext cx="3346704" cy="1200329"/>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a:t>Only click the link during Command Center hours, when you are ready to ask a Phase 2A related question</a:t>
            </a:r>
          </a:p>
        </p:txBody>
      </p:sp>
    </p:spTree>
    <p:extLst>
      <p:ext uri="{BB962C8B-B14F-4D97-AF65-F5344CB8AC3E}">
        <p14:creationId xmlns:p14="http://schemas.microsoft.com/office/powerpoint/2010/main" val="2312850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2AC3-6FA1-C957-3181-75210C1EC460}"/>
              </a:ext>
            </a:extLst>
          </p:cNvPr>
          <p:cNvSpPr>
            <a:spLocks noGrp="1"/>
          </p:cNvSpPr>
          <p:nvPr>
            <p:ph type="title"/>
          </p:nvPr>
        </p:nvSpPr>
        <p:spPr>
          <a:xfrm>
            <a:off x="0" y="0"/>
            <a:ext cx="10601325" cy="925033"/>
          </a:xfrm>
        </p:spPr>
        <p:txBody>
          <a:bodyPr>
            <a:normAutofit/>
          </a:bodyPr>
          <a:lstStyle/>
          <a:p>
            <a:r>
              <a:rPr lang="en-US" sz="5400" b="1" dirty="0"/>
              <a:t>When will the changes happen?</a:t>
            </a:r>
          </a:p>
        </p:txBody>
      </p:sp>
      <p:graphicFrame>
        <p:nvGraphicFramePr>
          <p:cNvPr id="4" name="Content Placeholder 3">
            <a:extLst>
              <a:ext uri="{FF2B5EF4-FFF2-40B4-BE49-F238E27FC236}">
                <a16:creationId xmlns:a16="http://schemas.microsoft.com/office/drawing/2014/main" id="{E78EB023-7BC1-FF13-FCAC-A8E76D117E43}"/>
              </a:ext>
            </a:extLst>
          </p:cNvPr>
          <p:cNvGraphicFramePr>
            <a:graphicFrameLocks/>
          </p:cNvGraphicFramePr>
          <p:nvPr>
            <p:extLst>
              <p:ext uri="{D42A27DB-BD31-4B8C-83A1-F6EECF244321}">
                <p14:modId xmlns:p14="http://schemas.microsoft.com/office/powerpoint/2010/main" val="1581980661"/>
              </p:ext>
            </p:extLst>
          </p:nvPr>
        </p:nvGraphicFramePr>
        <p:xfrm>
          <a:off x="0" y="1029010"/>
          <a:ext cx="12192000" cy="5828990"/>
        </p:xfrm>
        <a:graphic>
          <a:graphicData uri="http://schemas.openxmlformats.org/drawingml/2006/table">
            <a:tbl>
              <a:tblPr firstRow="1" firstCol="1" bandRow="1">
                <a:tableStyleId>{5C22544A-7EE6-4342-B048-85BDC9FD1C3A}</a:tableStyleId>
              </a:tblPr>
              <a:tblGrid>
                <a:gridCol w="2530730">
                  <a:extLst>
                    <a:ext uri="{9D8B030D-6E8A-4147-A177-3AD203B41FA5}">
                      <a16:colId xmlns:a16="http://schemas.microsoft.com/office/drawing/2014/main" val="1505950207"/>
                    </a:ext>
                  </a:extLst>
                </a:gridCol>
                <a:gridCol w="9661270">
                  <a:extLst>
                    <a:ext uri="{9D8B030D-6E8A-4147-A177-3AD203B41FA5}">
                      <a16:colId xmlns:a16="http://schemas.microsoft.com/office/drawing/2014/main" val="1116374415"/>
                    </a:ext>
                  </a:extLst>
                </a:gridCol>
              </a:tblGrid>
              <a:tr h="949274">
                <a:tc>
                  <a:txBody>
                    <a:bodyPr/>
                    <a:lstStyle/>
                    <a:p>
                      <a:pPr marL="0" marR="0" algn="ctr">
                        <a:spcBef>
                          <a:spcPts val="0"/>
                        </a:spcBef>
                        <a:spcAft>
                          <a:spcPts val="0"/>
                        </a:spcAft>
                      </a:pPr>
                      <a:r>
                        <a:rPr lang="en-US" sz="2800" dirty="0">
                          <a:solidFill>
                            <a:schemeClr val="tx1"/>
                          </a:solidFill>
                          <a:effectLst/>
                          <a:latin typeface="+mn-lt"/>
                        </a:rPr>
                        <a:t>Change implemented </a:t>
                      </a:r>
                      <a:endParaRPr lang="en-US" sz="2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600" dirty="0">
                          <a:solidFill>
                            <a:schemeClr val="tx1"/>
                          </a:solidFill>
                          <a:effectLst/>
                          <a:latin typeface="+mn-lt"/>
                        </a:rPr>
                        <a:t>Description of change</a:t>
                      </a:r>
                    </a:p>
                  </a:txBody>
                  <a:tcPr marL="68580" marR="68580" marT="0" marB="0"/>
                </a:tc>
                <a:extLst>
                  <a:ext uri="{0D108BD9-81ED-4DB2-BD59-A6C34878D82A}">
                    <a16:rowId xmlns:a16="http://schemas.microsoft.com/office/drawing/2014/main" val="1443901311"/>
                  </a:ext>
                </a:extLst>
              </a:tr>
              <a:tr h="1779890">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2800" b="1" kern="1200" dirty="0">
                          <a:solidFill>
                            <a:schemeClr val="tx1"/>
                          </a:solidFill>
                          <a:effectLst/>
                          <a:latin typeface="+mn-lt"/>
                          <a:ea typeface="+mn-ea"/>
                          <a:cs typeface="Times New Roman" panose="02020603050405020304" pitchFamily="18" charset="0"/>
                        </a:rPr>
                        <a:t>July 19, 2024</a:t>
                      </a:r>
                    </a:p>
                  </a:txBody>
                  <a:tcPr marL="68580" marR="68580" marT="0" marB="0"/>
                </a:tc>
                <a:tc>
                  <a:txBody>
                    <a:bodyPr/>
                    <a:lstStyle/>
                    <a:p>
                      <a:pPr marL="0" marR="0">
                        <a:spcBef>
                          <a:spcPts val="0"/>
                        </a:spcBef>
                        <a:spcAft>
                          <a:spcPts val="0"/>
                        </a:spcAft>
                      </a:pPr>
                      <a:r>
                        <a:rPr lang="en-US" sz="2200" dirty="0">
                          <a:effectLst/>
                          <a:latin typeface="+mn-lt"/>
                        </a:rPr>
                        <a:t>Staff can no longer run payroll batches and no longer have access to Payroll Role in OR PTC DCI. </a:t>
                      </a:r>
                      <a:r>
                        <a:rPr lang="en-US" sz="2200" b="1" dirty="0">
                          <a:effectLst/>
                          <a:latin typeface="+mn-lt"/>
                        </a:rPr>
                        <a:t>Payroll role profiles will be inactivated.</a:t>
                      </a:r>
                    </a:p>
                    <a:p>
                      <a:pPr marL="0" marR="0">
                        <a:spcBef>
                          <a:spcPts val="0"/>
                        </a:spcBef>
                        <a:spcAft>
                          <a:spcPts val="0"/>
                        </a:spcAft>
                      </a:pPr>
                      <a:r>
                        <a:rPr lang="en-US" sz="2200" dirty="0">
                          <a:effectLst/>
                          <a:latin typeface="+mn-lt"/>
                          <a:ea typeface="Times New Roman" panose="02020603050405020304" pitchFamily="18" charset="0"/>
                          <a:cs typeface="Times New Roman" panose="02020603050405020304" pitchFamily="18" charset="0"/>
                        </a:rPr>
                        <a:t>The PTC Support Team starts emailing payroll batches to offices for manual entry into STIM. The batches will only contain historical entries, </a:t>
                      </a:r>
                      <a:r>
                        <a:rPr lang="en-US" sz="2200" u="sng" dirty="0">
                          <a:effectLst/>
                          <a:latin typeface="+mn-lt"/>
                          <a:ea typeface="Times New Roman" panose="02020603050405020304" pitchFamily="18" charset="0"/>
                          <a:cs typeface="Times New Roman" panose="02020603050405020304" pitchFamily="18" charset="0"/>
                        </a:rPr>
                        <a:t>starting</a:t>
                      </a:r>
                      <a:r>
                        <a:rPr lang="en-US" sz="2200" dirty="0">
                          <a:effectLst/>
                          <a:latin typeface="+mn-lt"/>
                          <a:ea typeface="Times New Roman" panose="02020603050405020304" pitchFamily="18" charset="0"/>
                          <a:cs typeface="Times New Roman" panose="02020603050405020304" pitchFamily="18" charset="0"/>
                        </a:rPr>
                        <a:t> with entries worked on or before </a:t>
                      </a:r>
                      <a:r>
                        <a:rPr lang="en-US" sz="2200" u="sng" dirty="0">
                          <a:effectLst/>
                          <a:latin typeface="+mn-lt"/>
                          <a:ea typeface="Times New Roman" panose="02020603050405020304" pitchFamily="18" charset="0"/>
                          <a:cs typeface="Times New Roman" panose="02020603050405020304" pitchFamily="18" charset="0"/>
                        </a:rPr>
                        <a:t>July 13, 2024</a:t>
                      </a:r>
                      <a:r>
                        <a:rPr lang="en-US" sz="2200" dirty="0">
                          <a:effectLst/>
                          <a:latin typeface="+mn-lt"/>
                          <a:ea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781333787"/>
                  </a:ext>
                </a:extLst>
              </a:tr>
              <a:tr h="1354028">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en-US" sz="2800" b="1" kern="1200" dirty="0">
                          <a:solidFill>
                            <a:schemeClr val="tx1"/>
                          </a:solidFill>
                          <a:effectLst/>
                          <a:latin typeface="+mn-lt"/>
                          <a:cs typeface="Times New Roman" panose="02020603050405020304" pitchFamily="18" charset="0"/>
                        </a:rPr>
                        <a:t>July 22, 2024</a:t>
                      </a:r>
                      <a:endParaRPr lang="en-US" sz="2800" b="1" kern="12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200" dirty="0">
                          <a:effectLst/>
                          <a:latin typeface="+mn-lt"/>
                        </a:rPr>
                        <a:t>Staff can use the UATH screen to edit vouchers. Authorization permissions in OR PTC DCI will be removed.</a:t>
                      </a:r>
                    </a:p>
                    <a:p>
                      <a:pPr marL="0" marR="0">
                        <a:spcBef>
                          <a:spcPts val="0"/>
                        </a:spcBef>
                        <a:spcAft>
                          <a:spcPts val="0"/>
                        </a:spcAft>
                      </a:pPr>
                      <a:r>
                        <a:rPr lang="en-US" sz="2200" dirty="0">
                          <a:effectLst/>
                          <a:latin typeface="+mn-lt"/>
                        </a:rPr>
                        <a:t>STIQ screen changes and new STSS screen implemented in Mainframe.</a:t>
                      </a:r>
                    </a:p>
                  </a:txBody>
                  <a:tcPr marL="68580" marR="68580" marT="0" marB="0"/>
                </a:tc>
                <a:extLst>
                  <a:ext uri="{0D108BD9-81ED-4DB2-BD59-A6C34878D82A}">
                    <a16:rowId xmlns:a16="http://schemas.microsoft.com/office/drawing/2014/main" val="706239682"/>
                  </a:ext>
                </a:extLst>
              </a:tr>
              <a:tr h="1745798">
                <a:tc>
                  <a:txBody>
                    <a:bodyPr/>
                    <a:lstStyle/>
                    <a:p>
                      <a:pPr marL="0" marR="0" algn="ctr">
                        <a:lnSpc>
                          <a:spcPct val="200000"/>
                        </a:lnSpc>
                        <a:spcBef>
                          <a:spcPts val="0"/>
                        </a:spcBef>
                        <a:spcAft>
                          <a:spcPts val="0"/>
                        </a:spcAft>
                      </a:pPr>
                      <a:r>
                        <a:rPr lang="en-US" sz="2800" kern="1200" dirty="0">
                          <a:solidFill>
                            <a:schemeClr val="dk1"/>
                          </a:solidFill>
                          <a:effectLst/>
                          <a:latin typeface="+mn-lt"/>
                          <a:ea typeface="+mn-ea"/>
                          <a:cs typeface="+mn-cs"/>
                        </a:rPr>
                        <a:t>July 28, 2024</a:t>
                      </a:r>
                    </a:p>
                  </a:txBody>
                  <a:tcPr marL="68580" marR="68580" marT="0" marB="0"/>
                </a:tc>
                <a:tc>
                  <a:txBody>
                    <a:bodyPr/>
                    <a:lstStyle/>
                    <a:p>
                      <a:pPr marL="0" marR="0">
                        <a:spcBef>
                          <a:spcPts val="0"/>
                        </a:spcBef>
                        <a:spcAft>
                          <a:spcPts val="0"/>
                        </a:spcAft>
                      </a:pPr>
                      <a:r>
                        <a:rPr lang="en-US" sz="2200" kern="1200" dirty="0">
                          <a:solidFill>
                            <a:schemeClr val="dk1"/>
                          </a:solidFill>
                          <a:effectLst/>
                          <a:latin typeface="+mn-lt"/>
                          <a:ea typeface="+mn-ea"/>
                          <a:cs typeface="+mn-cs"/>
                        </a:rPr>
                        <a:t>Time and mileage worked starting </a:t>
                      </a:r>
                      <a:r>
                        <a:rPr lang="en-US" sz="2200" u="sng" kern="1200" dirty="0">
                          <a:solidFill>
                            <a:schemeClr val="dk1"/>
                          </a:solidFill>
                          <a:effectLst/>
                          <a:latin typeface="+mn-lt"/>
                          <a:ea typeface="+mn-ea"/>
                          <a:cs typeface="+mn-cs"/>
                        </a:rPr>
                        <a:t>on this date and going forward</a:t>
                      </a:r>
                      <a:r>
                        <a:rPr lang="en-US" sz="2200" kern="1200" dirty="0">
                          <a:solidFill>
                            <a:schemeClr val="dk1"/>
                          </a:solidFill>
                          <a:effectLst/>
                          <a:latin typeface="+mn-lt"/>
                          <a:ea typeface="+mn-ea"/>
                          <a:cs typeface="+mn-cs"/>
                        </a:rPr>
                        <a:t> will begin to be processed automatically. Time and mileage worked after this date is no longer editable in STIM.</a:t>
                      </a:r>
                    </a:p>
                    <a:p>
                      <a:pPr marL="0" marR="0">
                        <a:spcBef>
                          <a:spcPts val="0"/>
                        </a:spcBef>
                        <a:spcAft>
                          <a:spcPts val="0"/>
                        </a:spcAft>
                      </a:pPr>
                      <a:r>
                        <a:rPr lang="en-US" sz="2200" kern="1200" dirty="0">
                          <a:solidFill>
                            <a:schemeClr val="dk1"/>
                          </a:solidFill>
                          <a:effectLst/>
                          <a:latin typeface="+mn-lt"/>
                          <a:ea typeface="+mn-ea"/>
                          <a:cs typeface="+mn-cs"/>
                        </a:rPr>
                        <a:t>Historical entries from before this date will be emailed to offices for manual entry.</a:t>
                      </a:r>
                    </a:p>
                  </a:txBody>
                  <a:tcPr marL="68580" marR="68580" marT="0" marB="0"/>
                </a:tc>
                <a:extLst>
                  <a:ext uri="{0D108BD9-81ED-4DB2-BD59-A6C34878D82A}">
                    <a16:rowId xmlns:a16="http://schemas.microsoft.com/office/drawing/2014/main" val="3673866844"/>
                  </a:ext>
                </a:extLst>
              </a:tr>
            </a:tbl>
          </a:graphicData>
        </a:graphic>
      </p:graphicFrame>
    </p:spTree>
    <p:extLst>
      <p:ext uri="{BB962C8B-B14F-4D97-AF65-F5344CB8AC3E}">
        <p14:creationId xmlns:p14="http://schemas.microsoft.com/office/powerpoint/2010/main" val="35901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3" name="Rectangle 1032">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35" name="Straight Connector 1034">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Free Calculator and Pen on Table Stock Photo">
            <a:extLst>
              <a:ext uri="{FF2B5EF4-FFF2-40B4-BE49-F238E27FC236}">
                <a16:creationId xmlns:a16="http://schemas.microsoft.com/office/drawing/2014/main" id="{124AFC34-C5AA-1429-1B12-90DD0CF0F17A}"/>
              </a:ext>
            </a:extLst>
          </p:cNvPr>
          <p:cNvPicPr>
            <a:picLocks noGrp="1" noChangeAspect="1" noChangeArrowheads="1"/>
          </p:cNvPicPr>
          <p:nvPr>
            <p:ph idx="1"/>
          </p:nvPr>
        </p:nvPicPr>
        <p:blipFill rotWithShape="1">
          <a:blip r:embed="rId3">
            <a:alphaModFix amt="35000"/>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E0A9FB-1670-2B1C-EC62-B3965A20BBC6}"/>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a:solidFill>
                  <a:srgbClr val="FFFFFF"/>
                </a:solidFill>
              </a:rPr>
              <a:t>Payroll Batch Changes</a:t>
            </a:r>
          </a:p>
        </p:txBody>
      </p:sp>
      <p:cxnSp>
        <p:nvCxnSpPr>
          <p:cNvPr id="1037" name="Straight Connector 1036">
            <a:extLst>
              <a:ext uri="{FF2B5EF4-FFF2-40B4-BE49-F238E27FC236}">
                <a16:creationId xmlns:a16="http://schemas.microsoft.com/office/drawing/2014/main" id="{E14BE1C0-923F-4557-952F-150367D02F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039" name="Rectangle 1038">
            <a:extLst>
              <a:ext uri="{FF2B5EF4-FFF2-40B4-BE49-F238E27FC236}">
                <a16:creationId xmlns:a16="http://schemas.microsoft.com/office/drawing/2014/main" id="{BF1A0E2E-CDD4-46BC-BDBB-D276E3467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1" name="Rectangle 1040">
            <a:extLst>
              <a:ext uri="{FF2B5EF4-FFF2-40B4-BE49-F238E27FC236}">
                <a16:creationId xmlns:a16="http://schemas.microsoft.com/office/drawing/2014/main" id="{8F2A5265-B923-4C48-AB84-FC98FD2024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1988641"/>
      </p:ext>
    </p:extLst>
  </p:cSld>
  <p:clrMapOvr>
    <a:overrideClrMapping bg1="dk1" tx1="lt1" bg2="dk2" tx2="lt2" accent1="accent1" accent2="accent2" accent3="accent3" accent4="accent4" accent5="accent5" accent6="accent6" hlink="hlink" folHlink="folHlink"/>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CE993-A849-CBFB-548B-1AF35D4864B0}"/>
              </a:ext>
            </a:extLst>
          </p:cNvPr>
          <p:cNvSpPr>
            <a:spLocks noGrp="1"/>
          </p:cNvSpPr>
          <p:nvPr>
            <p:ph type="title"/>
          </p:nvPr>
        </p:nvSpPr>
        <p:spPr/>
        <p:txBody>
          <a:bodyPr/>
          <a:lstStyle/>
          <a:p>
            <a:r>
              <a:rPr lang="en-US" b="1" dirty="0"/>
              <a:t>Payroll Batch changes overview</a:t>
            </a:r>
          </a:p>
        </p:txBody>
      </p:sp>
      <p:sp>
        <p:nvSpPr>
          <p:cNvPr id="3" name="Content Placeholder 2">
            <a:extLst>
              <a:ext uri="{FF2B5EF4-FFF2-40B4-BE49-F238E27FC236}">
                <a16:creationId xmlns:a16="http://schemas.microsoft.com/office/drawing/2014/main" id="{A885A8B6-A303-4639-8A19-8D5C4E470165}"/>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3200" dirty="0"/>
              <a:t>Staff who currently have an OR PTC DCI profile that allows them to download payroll batches (the payroll team role) will no longer have access to this profile after Phase 2A Go-Live </a:t>
            </a:r>
          </a:p>
          <a:p>
            <a:pPr>
              <a:buFont typeface="Arial" panose="020B0604020202020204" pitchFamily="34" charset="0"/>
              <a:buChar char="•"/>
            </a:pPr>
            <a:endParaRPr lang="en-US" sz="500" dirty="0"/>
          </a:p>
          <a:p>
            <a:pPr lvl="1">
              <a:buFont typeface="Arial" panose="020B0604020202020204" pitchFamily="34" charset="0"/>
              <a:buChar char="•"/>
            </a:pPr>
            <a:r>
              <a:rPr lang="en-US" sz="3000" dirty="0"/>
              <a:t>If you only have a payroll profile, but will still need access after Phase 2A Go-Live, we suggest talking to your manager about requesting a supervisor role in OR PTC DCI</a:t>
            </a:r>
          </a:p>
          <a:p>
            <a:pPr lvl="1">
              <a:buFont typeface="Arial" panose="020B0604020202020204" pitchFamily="34" charset="0"/>
              <a:buChar char="•"/>
            </a:pPr>
            <a:endParaRPr lang="en-US" sz="500" dirty="0"/>
          </a:p>
          <a:p>
            <a:pPr>
              <a:buFont typeface="Arial" panose="020B0604020202020204" pitchFamily="34" charset="0"/>
              <a:buChar char="•"/>
            </a:pPr>
            <a:r>
              <a:rPr lang="en-US" sz="3200" dirty="0"/>
              <a:t>Staff will no longer run payroll batches</a:t>
            </a:r>
          </a:p>
          <a:p>
            <a:pPr>
              <a:buFont typeface="Arial" panose="020B0604020202020204" pitchFamily="34" charset="0"/>
              <a:buChar char="•"/>
            </a:pPr>
            <a:r>
              <a:rPr lang="en-US" sz="3200" dirty="0"/>
              <a:t>The PTC Support Team will run statewide batches daily to capture all entries made before and after go-live</a:t>
            </a:r>
          </a:p>
        </p:txBody>
      </p:sp>
    </p:spTree>
    <p:extLst>
      <p:ext uri="{BB962C8B-B14F-4D97-AF65-F5344CB8AC3E}">
        <p14:creationId xmlns:p14="http://schemas.microsoft.com/office/powerpoint/2010/main" val="3067649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xmlns="">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xmlns="">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Guide_x0020_or_x0020_Manual xmlns="67fac20e-0c0c-494a-ad0a-44a92a6fe846">false</Guide_x0020_or_x0020_Manual>
    <PublishingExpirationDate xmlns="http://schemas.microsoft.com/sharepoint/v3" xsi:nil="true"/>
    <TranslationStateListUrl xmlns="http://schemas.microsoft.com/sharepoint/v3">
      <Url xsi:nil="true"/>
      <Description xsi:nil="true"/>
    </TranslationStateListUrl>
    <PublishingStartDate xmlns="http://schemas.microsoft.com/sharepoint/v3" xsi:nil="true"/>
    <Date xmlns="67fac20e-0c0c-494a-ad0a-44a92a6fe846" xsi:nil="true"/>
    <Program xmlns="67fac20e-0c0c-494a-ad0a-44a92a6fe846">
      <Value>PTC</Value>
    </Program>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86A5E63F88964EB7B5D59A08F6C1B2" ma:contentTypeVersion="14" ma:contentTypeDescription="Create a new document." ma:contentTypeScope="" ma:versionID="a4d6d6772a05c43c842673d8890ee19b">
  <xsd:schema xmlns:xsd="http://www.w3.org/2001/XMLSchema" xmlns:xs="http://www.w3.org/2001/XMLSchema" xmlns:p="http://schemas.microsoft.com/office/2006/metadata/properties" xmlns:ns1="http://schemas.microsoft.com/sharepoint/v3" xmlns:ns2="67fac20e-0c0c-494a-ad0a-44a92a6fe846" xmlns:ns3="49e1b1f5-4598-4f10-9cb7-32cc96214367" xmlns:ns4="http://schemas.microsoft.com/sharepoint/v4" targetNamespace="http://schemas.microsoft.com/office/2006/metadata/properties" ma:root="true" ma:fieldsID="b9f200b66d334f1f9c44b798bfc69a36" ns1:_="" ns2:_="" ns3:_="" ns4:_="">
    <xsd:import namespace="http://schemas.microsoft.com/sharepoint/v3"/>
    <xsd:import namespace="67fac20e-0c0c-494a-ad0a-44a92a6fe846"/>
    <xsd:import namespace="49e1b1f5-4598-4f10-9cb7-32cc96214367"/>
    <xsd:import namespace="http://schemas.microsoft.com/sharepoint/v4"/>
    <xsd:element name="properties">
      <xsd:complexType>
        <xsd:sequence>
          <xsd:element name="documentManagement">
            <xsd:complexType>
              <xsd:all>
                <xsd:element ref="ns2:Guide_x0020_or_x0020_Manual" minOccurs="0"/>
                <xsd:element ref="ns2:Date" minOccurs="0"/>
                <xsd:element ref="ns2:Program" minOccurs="0"/>
                <xsd:element ref="ns1:PublishingStartDate" minOccurs="0"/>
                <xsd:element ref="ns1:PublishingExpirationDate" minOccurs="0"/>
                <xsd:element ref="ns3:SharedWithUsers" minOccurs="0"/>
                <xsd:element ref="ns1:TranslationStateListUrl"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TranslationStateListUrl" ma:index="13" nillable="true" ma:displayName="List Link" ma:hidden="true" ma:internalName="TranslationStateList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7fac20e-0c0c-494a-ad0a-44a92a6fe846" elementFormDefault="qualified">
    <xsd:import namespace="http://schemas.microsoft.com/office/2006/documentManagement/types"/>
    <xsd:import namespace="http://schemas.microsoft.com/office/infopath/2007/PartnerControls"/>
    <xsd:element name="Guide_x0020_or_x0020_Manual" ma:index="2" nillable="true" ma:displayName="Guide or Manual" ma:default="0" ma:internalName="Guide_x0020_or_x0020_Manual">
      <xsd:simpleType>
        <xsd:restriction base="dms:Boolean"/>
      </xsd:simpleType>
    </xsd:element>
    <xsd:element name="Date" ma:index="3" nillable="true" ma:displayName="Date" ma:description="For Guides or Manuals only" ma:format="DateOnly" ma:internalName="Date">
      <xsd:simpleType>
        <xsd:restriction base="dms:DateTime"/>
      </xsd:simpleType>
    </xsd:element>
    <xsd:element name="Program" ma:index="4" nillable="true" ma:displayName="Topic" ma:internalName="Program">
      <xsd:complexType>
        <xsd:complexContent>
          <xsd:extension base="dms:MultiChoice">
            <xsd:sequence>
              <xsd:element name="Value" maxOccurs="unbounded" minOccurs="0" nillable="true">
                <xsd:simpleType>
                  <xsd:restriction base="dms:Choice">
                    <xsd:enumeration value="ADS"/>
                    <xsd:enumeration value="AFH"/>
                    <xsd:enumeration value="Assessments"/>
                    <xsd:enumeration value="BSS"/>
                    <xsd:enumeration value="CER"/>
                    <xsd:enumeration value="Complex"/>
                    <xsd:enumeration value="Crisis"/>
                    <xsd:enumeration value="Div/Trans"/>
                    <xsd:enumeration value="DocuSign"/>
                    <xsd:enumeration value="ECS"/>
                    <xsd:enumeration value="ERS"/>
                    <xsd:enumeration value="EWE"/>
                    <xsd:enumeration value="Exceptions"/>
                    <xsd:enumeration value="Facilities"/>
                    <xsd:enumeration value="GA"/>
                    <xsd:enumeration value="GrandPad"/>
                    <xsd:enumeration value="HCBS-IBL"/>
                    <xsd:enumeration value="HCW"/>
                    <xsd:enumeration value="HDM"/>
                    <xsd:enumeration value="Healthier Oregon"/>
                    <xsd:enumeration value="Hearings"/>
                    <xsd:enumeration value="Housing"/>
                    <xsd:enumeration value="In-home Support"/>
                    <xsd:enumeration value="IHCA"/>
                    <xsd:enumeration value="IHSS"/>
                    <xsd:enumeration value="ICP"/>
                    <xsd:enumeration value="K-Plan"/>
                    <xsd:enumeration value="LTCC-Nursing"/>
                    <xsd:enumeration value="MED"/>
                    <xsd:enumeration value="MISC"/>
                    <xsd:enumeration value="MM"/>
                    <xsd:enumeration value="MMIS"/>
                    <xsd:enumeration value="NF/PAS"/>
                    <xsd:enumeration value="OAA"/>
                    <xsd:enumeration value="OA CA/PS"/>
                    <xsd:enumeration value="OA Guides"/>
                    <xsd:enumeration value="ONE"/>
                    <xsd:enumeration value="OPI"/>
                    <xsd:enumeration value="OPI-M"/>
                    <xsd:enumeration value="Payments"/>
                    <xsd:enumeration value="PACE"/>
                    <xsd:enumeration value="PCC"/>
                    <xsd:enumeration value="PTC"/>
                    <xsd:enumeration value="RCF/ALF"/>
                    <xsd:enumeration value="Risk Assessment"/>
                    <xsd:enumeration value="Service Planning"/>
                    <xsd:enumeration value="Service Priority"/>
                    <xsd:enumeration value="SLP"/>
                    <xsd:enumeration value="SNC"/>
                    <xsd:enumeration value="Social Isolation"/>
                    <xsd:enumeration value="SP"/>
                    <xsd:enumeration value="SPPC"/>
                    <xsd:enumeration value="Training"/>
                    <xsd:enumeration value="Tribal Navigator"/>
                    <xsd:enumeration value="WCM"/>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e1b1f5-4598-4f10-9cb7-32cc962143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D9C2D-4F8C-4D3A-B6E3-9581CB9673E8}">
  <ds:schemaRefs>
    <ds:schemaRef ds:uri="http://schemas.microsoft.com/sharepoint/events"/>
    <ds:schemaRef ds:uri=""/>
  </ds:schemaRefs>
</ds:datastoreItem>
</file>

<file path=customXml/itemProps2.xml><?xml version="1.0" encoding="utf-8"?>
<ds:datastoreItem xmlns:ds="http://schemas.openxmlformats.org/officeDocument/2006/customXml" ds:itemID="{5D0037D2-B0DC-482F-ABFC-369CA7F630CC}">
  <ds:schemaRefs>
    <ds:schemaRef ds:uri="13d1a4e2-3412-491e-ab2d-dbd165d5779c"/>
    <ds:schemaRef ds:uri="http://purl.org/dc/terms/"/>
    <ds:schemaRef ds:uri="06460def-edac-4b73-b02e-d44d2ceb5754"/>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a19b5d83-1c05-4f55-9f9e-f78434c0fb6d"/>
    <ds:schemaRef ds:uri="http://www.w3.org/XML/1998/namespace"/>
    <ds:schemaRef ds:uri="$ListId:Project Document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A9D51DC-54DE-40D2-BBCF-0D0A0BECB611}"/>
</file>

<file path=customXml/itemProps4.xml><?xml version="1.0" encoding="utf-8"?>
<ds:datastoreItem xmlns:ds="http://schemas.openxmlformats.org/officeDocument/2006/customXml" ds:itemID="{5ACC7239-74FE-41CA-885F-16F912A20C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62043</TotalTime>
  <Words>4001</Words>
  <Application>Microsoft Office PowerPoint</Application>
  <PresentationFormat>Widescreen</PresentationFormat>
  <Paragraphs>390</Paragraphs>
  <Slides>62</Slides>
  <Notes>62</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Calibri</vt:lpstr>
      <vt:lpstr>Calibri Light</vt:lpstr>
      <vt:lpstr>Courier New</vt:lpstr>
      <vt:lpstr>Open Sans ExtraBold</vt:lpstr>
      <vt:lpstr>Symbol</vt:lpstr>
      <vt:lpstr>Wingdings</vt:lpstr>
      <vt:lpstr>Retrospect</vt:lpstr>
      <vt:lpstr>Local Office Workshop</vt:lpstr>
      <vt:lpstr>Agenda</vt:lpstr>
      <vt:lpstr>Phase 2A timeline</vt:lpstr>
      <vt:lpstr>PTC Phase 2A changes</vt:lpstr>
      <vt:lpstr>Changes to OR PTC DCI Roles/Permissions</vt:lpstr>
      <vt:lpstr>What is NOT changing?</vt:lpstr>
      <vt:lpstr>When will the changes happen?</vt:lpstr>
      <vt:lpstr>Payroll Batch Changes</vt:lpstr>
      <vt:lpstr>Payroll Batch changes overview</vt:lpstr>
      <vt:lpstr>Payroll Batches: What is changing and what is not changing?</vt:lpstr>
      <vt:lpstr>How to troubleshoot batch questions</vt:lpstr>
      <vt:lpstr>How to run a punch entry details report</vt:lpstr>
      <vt:lpstr>What to look for if late payment reported</vt:lpstr>
      <vt:lpstr>Payroll Entry Changes</vt:lpstr>
      <vt:lpstr>Payroll Entry changes: entries before Go-Live</vt:lpstr>
      <vt:lpstr>Payroll Entry changes: entries after Go-Live</vt:lpstr>
      <vt:lpstr>Payroll Entry: What is changing and what is not changing?</vt:lpstr>
      <vt:lpstr>New HCW Payroll Inboxes</vt:lpstr>
      <vt:lpstr>How to manage the payroll batches</vt:lpstr>
      <vt:lpstr>More about the payroll batches</vt:lpstr>
      <vt:lpstr>Types of batches</vt:lpstr>
      <vt:lpstr>STIQ Screen Changes &amp; New STSS Screen</vt:lpstr>
      <vt:lpstr>STIQ screen changes &amp; new STSS screen</vt:lpstr>
      <vt:lpstr>Intro to STIQ screen</vt:lpstr>
      <vt:lpstr>STIQ screen errors, part 1 of 3</vt:lpstr>
      <vt:lpstr>Miles in Decimals Error</vt:lpstr>
      <vt:lpstr>STIQ screen errors, part 2 of 3</vt:lpstr>
      <vt:lpstr>PowerPoint Presentation</vt:lpstr>
      <vt:lpstr>STIQ screen errors, part 3 of 3</vt:lpstr>
      <vt:lpstr>Mainframe Voucher Changes (UATH)</vt:lpstr>
      <vt:lpstr>Update Authorization Screen (UATH), part 1 of 3</vt:lpstr>
      <vt:lpstr>Update Authorization Screen (UATH), part 2 of 3</vt:lpstr>
      <vt:lpstr>Update Authorization Screen (UATH), part 3 of 3</vt:lpstr>
      <vt:lpstr>How to edit in UATH</vt:lpstr>
      <vt:lpstr>PowerPoint Presentation</vt:lpstr>
      <vt:lpstr>PowerPoint Presentation</vt:lpstr>
      <vt:lpstr>PowerPoint Presentation</vt:lpstr>
      <vt:lpstr>UATH screen overview (30 status)</vt:lpstr>
      <vt:lpstr>UATH screen overview (36 status)</vt:lpstr>
      <vt:lpstr>UATH errors</vt:lpstr>
      <vt:lpstr>UATH errors</vt:lpstr>
      <vt:lpstr>Update ONGO through ONIQ screen</vt:lpstr>
      <vt:lpstr>Edit ONGO</vt:lpstr>
      <vt:lpstr>Voiding the voucher will reject the PTC authorization</vt:lpstr>
      <vt:lpstr>New: 17 Status Voucher</vt:lpstr>
      <vt:lpstr>Authorizations Widget and Auth Entries Report</vt:lpstr>
      <vt:lpstr>No more authorization tab or authorization details</vt:lpstr>
      <vt:lpstr>Authorizations Widget, part 1 of 3</vt:lpstr>
      <vt:lpstr>Authorizations Widget, part 2 of 3</vt:lpstr>
      <vt:lpstr>Authorizations Widget, part 3 of 3</vt:lpstr>
      <vt:lpstr>Authorization Entries Report, part 1 of 2</vt:lpstr>
      <vt:lpstr>The report contains the consumer’s name, Prime number, service code, cost center, voucher number, and provider number. It also shows the start and end date, initial balance, and remaining balance.</vt:lpstr>
      <vt:lpstr>Under/overpayment Changes</vt:lpstr>
      <vt:lpstr>Underpayment Changes, part 1 of 2</vt:lpstr>
      <vt:lpstr>Underpayment Changes, part 2 of 2</vt:lpstr>
      <vt:lpstr>Overpayments, part 1 of 2</vt:lpstr>
      <vt:lpstr>Overpayments, part 2 of 2</vt:lpstr>
      <vt:lpstr>Phase 2A Go-Live Support</vt:lpstr>
      <vt:lpstr>Timing of changes</vt:lpstr>
      <vt:lpstr>Resources for troubleshooting</vt:lpstr>
      <vt:lpstr>Support after Phase 2A Go-Live</vt:lpstr>
      <vt:lpstr>Phase 2A Command Center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PTC Phase 2A Workshop Presentation</dc:title>
  <dc:creator>Ayers Gwen G</dc:creator>
  <cp:lastModifiedBy>Ayers Gwen G</cp:lastModifiedBy>
  <cp:revision>2</cp:revision>
  <dcterms:created xsi:type="dcterms:W3CDTF">2023-12-13T19:50:29Z</dcterms:created>
  <dcterms:modified xsi:type="dcterms:W3CDTF">2024-05-29T21:48:16Z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a67c04-f371-4d71-a575-202b566caae1_Enabled">
    <vt:lpwstr>true</vt:lpwstr>
  </property>
  <property fmtid="{D5CDD505-2E9C-101B-9397-08002B2CF9AE}" pid="3" name="MSIP_Label_11a67c04-f371-4d71-a575-202b566caae1_SetDate">
    <vt:lpwstr>2023-12-13T19:50:58Z</vt:lpwstr>
  </property>
  <property fmtid="{D5CDD505-2E9C-101B-9397-08002B2CF9AE}" pid="4" name="MSIP_Label_11a67c04-f371-4d71-a575-202b566caae1_Method">
    <vt:lpwstr>Privileged</vt:lpwstr>
  </property>
  <property fmtid="{D5CDD505-2E9C-101B-9397-08002B2CF9AE}" pid="5" name="MSIP_Label_11a67c04-f371-4d71-a575-202b566caae1_Name">
    <vt:lpwstr>Level 2 - Limited (Items)</vt:lpwstr>
  </property>
  <property fmtid="{D5CDD505-2E9C-101B-9397-08002B2CF9AE}" pid="6" name="MSIP_Label_11a67c04-f371-4d71-a575-202b566caae1_SiteId">
    <vt:lpwstr>658e63e8-8d39-499c-8f48-13adc9452f4c</vt:lpwstr>
  </property>
  <property fmtid="{D5CDD505-2E9C-101B-9397-08002B2CF9AE}" pid="7" name="MSIP_Label_11a67c04-f371-4d71-a575-202b566caae1_ActionId">
    <vt:lpwstr>a9378c78-0892-4477-8721-fe10d79b53ca</vt:lpwstr>
  </property>
  <property fmtid="{D5CDD505-2E9C-101B-9397-08002B2CF9AE}" pid="8" name="MSIP_Label_11a67c04-f371-4d71-a575-202b566caae1_ContentBits">
    <vt:lpwstr>0</vt:lpwstr>
  </property>
  <property fmtid="{D5CDD505-2E9C-101B-9397-08002B2CF9AE}" pid="9" name="ContentTypeId">
    <vt:lpwstr>0x0101003F86A5E63F88964EB7B5D59A08F6C1B2</vt:lpwstr>
  </property>
</Properties>
</file>