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21"/>
  </p:notesMasterIdLst>
  <p:handoutMasterIdLst>
    <p:handoutMasterId r:id="rId22"/>
  </p:handoutMasterIdLst>
  <p:sldIdLst>
    <p:sldId id="320" r:id="rId5"/>
    <p:sldId id="316" r:id="rId6"/>
    <p:sldId id="300" r:id="rId7"/>
    <p:sldId id="317" r:id="rId8"/>
    <p:sldId id="318" r:id="rId9"/>
    <p:sldId id="301" r:id="rId10"/>
    <p:sldId id="303" r:id="rId11"/>
    <p:sldId id="304" r:id="rId12"/>
    <p:sldId id="305" r:id="rId13"/>
    <p:sldId id="307" r:id="rId14"/>
    <p:sldId id="322" r:id="rId15"/>
    <p:sldId id="309" r:id="rId16"/>
    <p:sldId id="310" r:id="rId17"/>
    <p:sldId id="311" r:id="rId18"/>
    <p:sldId id="312" r:id="rId19"/>
    <p:sldId id="315" r:id="rId20"/>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L" initials="EDL" lastIdx="2" clrIdx="0"/>
  <p:cmAuthor id="2" name="Toews (Selk), Kaylene" initials="T(K" lastIdx="2" clrIdx="1">
    <p:extLst/>
  </p:cmAuthor>
  <p:cmAuthor id="3" name="SMITH Jyll E" initials="JES" lastIdx="2" clrIdx="2"/>
  <p:cmAuthor id="4" name="Karen Jones Jackley" initials="KJ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355E"/>
    <a:srgbClr val="4BC1BE"/>
    <a:srgbClr val="097881"/>
    <a:srgbClr val="B26B02"/>
    <a:srgbClr val="17375E"/>
    <a:srgbClr val="002A54"/>
    <a:srgbClr val="BCB092"/>
    <a:srgbClr val="C19859"/>
    <a:srgbClr val="464646"/>
    <a:srgbClr val="00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4" autoAdjust="0"/>
    <p:restoredTop sz="69535" autoAdjust="0"/>
  </p:normalViewPr>
  <p:slideViewPr>
    <p:cSldViewPr>
      <p:cViewPr varScale="1">
        <p:scale>
          <a:sx n="76" d="100"/>
          <a:sy n="76" d="100"/>
        </p:scale>
        <p:origin x="2640" y="96"/>
      </p:cViewPr>
      <p:guideLst>
        <p:guide orient="horz" pos="1728"/>
        <p:guide pos="2880"/>
      </p:guideLst>
    </p:cSldViewPr>
  </p:slideViewPr>
  <p:outlineViewPr>
    <p:cViewPr>
      <p:scale>
        <a:sx n="33" d="100"/>
        <a:sy n="33" d="100"/>
      </p:scale>
      <p:origin x="0" y="-42"/>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110" d="100"/>
          <a:sy n="110" d="100"/>
        </p:scale>
        <p:origin x="2424" y="9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tdb204\Desktop\OTC_Safety_2013_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64899254968419E-2"/>
          <c:y val="4.838334850868805E-2"/>
          <c:w val="0.8846500410930952"/>
          <c:h val="0.8935566332808863"/>
        </c:manualLayout>
      </c:layout>
      <c:doughnutChart>
        <c:varyColors val="1"/>
        <c:ser>
          <c:idx val="0"/>
          <c:order val="0"/>
          <c:tx>
            <c:strRef>
              <c:f>Sheet1!$B$1</c:f>
              <c:strCache>
                <c:ptCount val="1"/>
                <c:pt idx="0">
                  <c:v>Column1</c:v>
                </c:pt>
              </c:strCache>
            </c:strRef>
          </c:tx>
          <c:spPr>
            <a:noFill/>
          </c:spPr>
          <c:dPt>
            <c:idx val="0"/>
            <c:bubble3D val="0"/>
            <c:spPr>
              <a:solidFill>
                <a:srgbClr val="4BC1BE"/>
              </a:solidFill>
            </c:spPr>
            <c:extLst>
              <c:ext xmlns:c16="http://schemas.microsoft.com/office/drawing/2014/chart" uri="{C3380CC4-5D6E-409C-BE32-E72D297353CC}">
                <c16:uniqueId val="{00000001-4E32-4228-B563-517A8FEB3ECB}"/>
              </c:ext>
            </c:extLst>
          </c:dPt>
          <c:cat>
            <c:numRef>
              <c:f>Sheet1!$A$2:$A$3</c:f>
              <c:numCache>
                <c:formatCode>General</c:formatCode>
                <c:ptCount val="2"/>
              </c:numCache>
            </c:numRef>
          </c:cat>
          <c:val>
            <c:numRef>
              <c:f>Sheet1!$B$2:$B$3</c:f>
              <c:numCache>
                <c:formatCode>General</c:formatCode>
                <c:ptCount val="2"/>
                <c:pt idx="0">
                  <c:v>2.7</c:v>
                </c:pt>
                <c:pt idx="1">
                  <c:v>7.3</c:v>
                </c:pt>
              </c:numCache>
            </c:numRef>
          </c:val>
          <c:extLst>
            <c:ext xmlns:c16="http://schemas.microsoft.com/office/drawing/2014/chart" uri="{C3380CC4-5D6E-409C-BE32-E72D297353CC}">
              <c16:uniqueId val="{00000002-4E32-4228-B563-517A8FEB3ECB}"/>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rgbClr val="097881"/>
              </a:solidFill>
            </c:spPr>
            <c:extLst>
              <c:ext xmlns:c16="http://schemas.microsoft.com/office/drawing/2014/chart" uri="{C3380CC4-5D6E-409C-BE32-E72D297353CC}">
                <c16:uniqueId val="{00000001-16C2-4D40-81DB-E67786B4ED96}"/>
              </c:ext>
            </c:extLst>
          </c:dPt>
          <c:cat>
            <c:numRef>
              <c:f>Sheet1!$A$2:$A$3</c:f>
              <c:numCache>
                <c:formatCode>General</c:formatCode>
                <c:ptCount val="2"/>
              </c:numCache>
            </c:numRef>
          </c:cat>
          <c:val>
            <c:numRef>
              <c:f>Sheet1!$B$2:$B$3</c:f>
              <c:numCache>
                <c:formatCode>General</c:formatCode>
                <c:ptCount val="2"/>
                <c:pt idx="0">
                  <c:v>2.2000000000000002</c:v>
                </c:pt>
                <c:pt idx="1">
                  <c:v>7.8</c:v>
                </c:pt>
              </c:numCache>
            </c:numRef>
          </c:val>
          <c:extLst>
            <c:ext xmlns:c16="http://schemas.microsoft.com/office/drawing/2014/chart" uri="{C3380CC4-5D6E-409C-BE32-E72D297353CC}">
              <c16:uniqueId val="{00000002-16C2-4D40-81DB-E67786B4ED9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rgbClr val="1C355E"/>
              </a:solidFill>
            </c:spPr>
            <c:extLst>
              <c:ext xmlns:c16="http://schemas.microsoft.com/office/drawing/2014/chart" uri="{C3380CC4-5D6E-409C-BE32-E72D297353CC}">
                <c16:uniqueId val="{00000001-ED52-4DF8-A65D-98BDD1CD17E2}"/>
              </c:ext>
            </c:extLst>
          </c:dPt>
          <c:cat>
            <c:numRef>
              <c:f>Sheet1!$A$2:$A$3</c:f>
              <c:numCache>
                <c:formatCode>General</c:formatCode>
                <c:ptCount val="2"/>
              </c:numCache>
            </c:numRef>
          </c:cat>
          <c:val>
            <c:numRef>
              <c:f>Sheet1!$B$2:$B$3</c:f>
              <c:numCache>
                <c:formatCode>0.00</c:formatCode>
                <c:ptCount val="2"/>
                <c:pt idx="0">
                  <c:v>5.0999999999999996</c:v>
                </c:pt>
                <c:pt idx="1">
                  <c:v>4.9000000000000004</c:v>
                </c:pt>
              </c:numCache>
            </c:numRef>
          </c:val>
          <c:extLst>
            <c:ext xmlns:c16="http://schemas.microsoft.com/office/drawing/2014/chart" uri="{C3380CC4-5D6E-409C-BE32-E72D297353CC}">
              <c16:uniqueId val="{00000002-ED52-4DF8-A65D-98BDD1CD17E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56480678481054E-2"/>
          <c:y val="4.9143620479355735E-2"/>
          <c:w val="0.52393748093566272"/>
          <c:h val="0.90699261701940548"/>
        </c:manualLayout>
      </c:layout>
      <c:pieChart>
        <c:varyColors val="1"/>
        <c:ser>
          <c:idx val="0"/>
          <c:order val="0"/>
          <c:spPr>
            <a:ln>
              <a:solidFill>
                <a:schemeClr val="tx1"/>
              </a:solidFill>
            </a:ln>
          </c:spPr>
          <c:dPt>
            <c:idx val="0"/>
            <c:bubble3D val="0"/>
            <c:spPr>
              <a:solidFill>
                <a:srgbClr val="097881"/>
              </a:solidFill>
              <a:ln w="19050">
                <a:solidFill>
                  <a:schemeClr val="tx1"/>
                </a:solidFill>
              </a:ln>
              <a:effectLst/>
            </c:spPr>
            <c:extLst>
              <c:ext xmlns:c16="http://schemas.microsoft.com/office/drawing/2014/chart" uri="{C3380CC4-5D6E-409C-BE32-E72D297353CC}">
                <c16:uniqueId val="{00000001-C6EA-49D7-AAE8-1E3F349B2D47}"/>
              </c:ext>
            </c:extLst>
          </c:dPt>
          <c:dPt>
            <c:idx val="1"/>
            <c:bubble3D val="0"/>
            <c:spPr>
              <a:solidFill>
                <a:srgbClr val="1C355E"/>
              </a:solidFill>
              <a:ln w="19050">
                <a:solidFill>
                  <a:schemeClr val="tx1"/>
                </a:solidFill>
              </a:ln>
              <a:effectLst/>
            </c:spPr>
            <c:extLst>
              <c:ext xmlns:c16="http://schemas.microsoft.com/office/drawing/2014/chart" uri="{C3380CC4-5D6E-409C-BE32-E72D297353CC}">
                <c16:uniqueId val="{00000003-C6EA-49D7-AAE8-1E3F349B2D47}"/>
              </c:ext>
            </c:extLst>
          </c:dPt>
          <c:dPt>
            <c:idx val="2"/>
            <c:bubble3D val="0"/>
            <c:spPr>
              <a:solidFill>
                <a:srgbClr val="4BC1BE"/>
              </a:solidFill>
              <a:ln w="19050">
                <a:solidFill>
                  <a:schemeClr val="tx1"/>
                </a:solidFill>
              </a:ln>
              <a:effectLst/>
            </c:spPr>
            <c:extLst>
              <c:ext xmlns:c16="http://schemas.microsoft.com/office/drawing/2014/chart" uri="{C3380CC4-5D6E-409C-BE32-E72D297353CC}">
                <c16:uniqueId val="{00000005-C6EA-49D7-AAE8-1E3F349B2D47}"/>
              </c:ext>
            </c:extLst>
          </c:dPt>
          <c:dPt>
            <c:idx val="3"/>
            <c:bubble3D val="0"/>
            <c:explosion val="15"/>
            <c:spPr>
              <a:solidFill>
                <a:schemeClr val="bg1"/>
              </a:solidFill>
              <a:ln w="19050">
                <a:solidFill>
                  <a:schemeClr val="bg1">
                    <a:lumMod val="65000"/>
                  </a:schemeClr>
                </a:solidFill>
              </a:ln>
              <a:effectLst/>
            </c:spPr>
            <c:extLst>
              <c:ext xmlns:c16="http://schemas.microsoft.com/office/drawing/2014/chart" uri="{C3380CC4-5D6E-409C-BE32-E72D297353CC}">
                <c16:uniqueId val="{00000007-C6EA-49D7-AAE8-1E3F349B2D47}"/>
              </c:ext>
            </c:extLst>
          </c:dPt>
          <c:dLbls>
            <c:dLbl>
              <c:idx val="0"/>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r>
                      <a:rPr lang="en-US" dirty="0" smtClean="0">
                        <a:solidFill>
                          <a:schemeClr val="tx1"/>
                        </a:solidFill>
                      </a:rPr>
                      <a:t>10%</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6EA-49D7-AAE8-1E3F349B2D47}"/>
                </c:ext>
              </c:extLst>
            </c:dLbl>
            <c:dLbl>
              <c:idx val="1"/>
              <c:layout>
                <c:manualLayout>
                  <c:x val="-8.4509359969229668E-4"/>
                  <c:y val="-1.4337274944081759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r>
                      <a:rPr lang="en-US" dirty="0" smtClean="0">
                        <a:solidFill>
                          <a:schemeClr val="tx1"/>
                        </a:solidFill>
                      </a:rPr>
                      <a:t>4%</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6EA-49D7-AAE8-1E3F349B2D47}"/>
                </c:ext>
              </c:extLst>
            </c:dLbl>
            <c:dLbl>
              <c:idx val="2"/>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r>
                      <a:rPr lang="en-US" dirty="0" smtClean="0">
                        <a:solidFill>
                          <a:schemeClr val="tx1"/>
                        </a:solidFill>
                      </a:rPr>
                      <a:t>12%</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6EA-49D7-AAE8-1E3F349B2D47}"/>
                </c:ext>
              </c:extLst>
            </c:dLbl>
            <c:dLbl>
              <c:idx val="3"/>
              <c:layout>
                <c:manualLayout>
                  <c:x val="0.12557174103237095"/>
                  <c:y val="-0.12099883347914844"/>
                </c:manualLayout>
              </c:layout>
              <c:tx>
                <c:rich>
                  <a:bodyPr/>
                  <a:lstStyle/>
                  <a:p>
                    <a:r>
                      <a:rPr lang="en-US" dirty="0" smtClean="0">
                        <a:solidFill>
                          <a:schemeClr val="tx1"/>
                        </a:solidFill>
                      </a:rPr>
                      <a:t>74%</a:t>
                    </a:r>
                    <a:endParaRPr lang="en-US"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6EA-49D7-AAE8-1E3F349B2D4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Sheet2!$K$66:$K$69</c:f>
              <c:strCache>
                <c:ptCount val="4"/>
                <c:pt idx="0">
                  <c:v>Pedestrian </c:v>
                </c:pt>
                <c:pt idx="1">
                  <c:v>Bicycle</c:v>
                </c:pt>
                <c:pt idx="2">
                  <c:v>Motorcycle</c:v>
                </c:pt>
                <c:pt idx="3">
                  <c:v>Motor Vehicle</c:v>
                </c:pt>
              </c:strCache>
            </c:strRef>
          </c:cat>
          <c:val>
            <c:numRef>
              <c:f>Sheet2!$L$66:$L$69</c:f>
              <c:numCache>
                <c:formatCode>0%</c:formatCode>
                <c:ptCount val="4"/>
                <c:pt idx="0">
                  <c:v>0.15992198927352511</c:v>
                </c:pt>
                <c:pt idx="1">
                  <c:v>1.8527547537786446E-2</c:v>
                </c:pt>
                <c:pt idx="2">
                  <c:v>0.11994149195514384</c:v>
                </c:pt>
                <c:pt idx="3">
                  <c:v>0.7016089712335446</c:v>
                </c:pt>
              </c:numCache>
            </c:numRef>
          </c:val>
          <c:extLst>
            <c:ext xmlns:c16="http://schemas.microsoft.com/office/drawing/2014/chart" uri="{C3380CC4-5D6E-409C-BE32-E72D297353CC}">
              <c16:uniqueId val="{00000008-C6EA-49D7-AAE8-1E3F349B2D4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3943031795461946"/>
          <c:y val="0.21806385372292159"/>
          <c:w val="0.35152575347674964"/>
          <c:h val="0.6281100893228405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F59C4-BC79-4A0F-86CB-D6F4217E7C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E4D2687-3188-47F1-84F1-EFB1D187E111}">
      <dgm:prSet phldrT="[Text]" custT="1">
        <dgm:style>
          <a:lnRef idx="2">
            <a:schemeClr val="accent3"/>
          </a:lnRef>
          <a:fillRef idx="1">
            <a:schemeClr val="lt1"/>
          </a:fillRef>
          <a:effectRef idx="0">
            <a:schemeClr val="accent3"/>
          </a:effectRef>
          <a:fontRef idx="minor">
            <a:schemeClr val="dk1"/>
          </a:fontRef>
        </dgm:style>
      </dgm:prSet>
      <dgm:spPr>
        <a:ln>
          <a:solidFill>
            <a:schemeClr val="tx1"/>
          </a:solidFill>
        </a:ln>
      </dgm:spPr>
      <dgm:t>
        <a:bodyPr/>
        <a:lstStyle/>
        <a:p>
          <a:r>
            <a:rPr lang="en-US" sz="2800" dirty="0">
              <a:solidFill>
                <a:schemeClr val="tx1"/>
              </a:solidFill>
              <a:latin typeface="Verdana" panose="020B0604030504040204" pitchFamily="34" charset="0"/>
              <a:ea typeface="Verdana" panose="020B0604030504040204" pitchFamily="34" charset="0"/>
            </a:rPr>
            <a:t>ARTS</a:t>
          </a:r>
        </a:p>
      </dgm:t>
    </dgm:pt>
    <dgm:pt modelId="{008222AE-AB24-4217-9AC9-1F71F668E7A7}" type="parTrans" cxnId="{A0D27EFF-ECA1-46C1-B4A1-1A5C3AA49ABA}">
      <dgm:prSet/>
      <dgm:spPr/>
      <dgm:t>
        <a:bodyPr/>
        <a:lstStyle/>
        <a:p>
          <a:endParaRPr lang="en-US">
            <a:latin typeface="+mj-lt"/>
          </a:endParaRPr>
        </a:p>
      </dgm:t>
    </dgm:pt>
    <dgm:pt modelId="{EDF38143-2705-43A6-9A8D-5119EFFCB9DA}" type="sibTrans" cxnId="{A0D27EFF-ECA1-46C1-B4A1-1A5C3AA49ABA}">
      <dgm:prSet/>
      <dgm:spPr/>
      <dgm:t>
        <a:bodyPr/>
        <a:lstStyle/>
        <a:p>
          <a:endParaRPr lang="en-US">
            <a:latin typeface="+mj-lt"/>
          </a:endParaRPr>
        </a:p>
      </dgm:t>
    </dgm:pt>
    <dgm:pt modelId="{F3F88315-9EA7-4256-85AC-6DAD9121E74B}">
      <dgm:prSet phldrT="[Text]" custT="1">
        <dgm:style>
          <a:lnRef idx="2">
            <a:schemeClr val="accent3"/>
          </a:lnRef>
          <a:fillRef idx="1">
            <a:schemeClr val="lt1"/>
          </a:fillRef>
          <a:effectRef idx="0">
            <a:schemeClr val="accent3"/>
          </a:effectRef>
          <a:fontRef idx="minor">
            <a:schemeClr val="dk1"/>
          </a:fontRef>
        </dgm:style>
      </dgm:prSet>
      <dgm:spPr>
        <a:ln>
          <a:solidFill>
            <a:schemeClr val="tx1"/>
          </a:solidFill>
        </a:ln>
      </dgm:spPr>
      <dgm:t>
        <a:bodyPr/>
        <a:lstStyle/>
        <a:p>
          <a:r>
            <a:rPr lang="en-US" sz="2400" dirty="0">
              <a:latin typeface="Verdana" panose="020B0604030504040204" pitchFamily="34" charset="0"/>
              <a:ea typeface="Verdana" panose="020B0604030504040204" pitchFamily="34" charset="0"/>
            </a:rPr>
            <a:t>Hot Spot</a:t>
          </a:r>
        </a:p>
        <a:p>
          <a:r>
            <a:rPr lang="en-US" sz="2400" dirty="0">
              <a:latin typeface="Verdana" panose="020B0604030504040204" pitchFamily="34" charset="0"/>
              <a:ea typeface="Verdana" panose="020B0604030504040204" pitchFamily="34" charset="0"/>
            </a:rPr>
            <a:t>(50%)</a:t>
          </a:r>
        </a:p>
      </dgm:t>
    </dgm:pt>
    <dgm:pt modelId="{929AD082-9ED4-4515-999F-23E3D3732022}" type="parTrans" cxnId="{74F55F6B-D453-475F-8543-0F5E8466350F}">
      <dgm:prSet>
        <dgm:style>
          <a:lnRef idx="1">
            <a:schemeClr val="accent3"/>
          </a:lnRef>
          <a:fillRef idx="0">
            <a:schemeClr val="accent3"/>
          </a:fillRef>
          <a:effectRef idx="0">
            <a:schemeClr val="accent3"/>
          </a:effectRef>
          <a:fontRef idx="minor">
            <a:schemeClr val="tx1"/>
          </a:fontRef>
        </dgm:style>
      </dgm:prSet>
      <dgm:spPr>
        <a:ln>
          <a:solidFill>
            <a:schemeClr val="tx1"/>
          </a:solidFill>
        </a:ln>
      </dgm:spPr>
      <dgm:t>
        <a:bodyPr/>
        <a:lstStyle/>
        <a:p>
          <a:endParaRPr lang="en-US">
            <a:latin typeface="+mj-lt"/>
          </a:endParaRPr>
        </a:p>
      </dgm:t>
    </dgm:pt>
    <dgm:pt modelId="{5F4A6408-A30A-4750-B473-5D5C78B0812F}" type="sibTrans" cxnId="{74F55F6B-D453-475F-8543-0F5E8466350F}">
      <dgm:prSet/>
      <dgm:spPr/>
      <dgm:t>
        <a:bodyPr/>
        <a:lstStyle/>
        <a:p>
          <a:endParaRPr lang="en-US">
            <a:latin typeface="+mj-lt"/>
          </a:endParaRPr>
        </a:p>
      </dgm:t>
    </dgm:pt>
    <dgm:pt modelId="{50150A52-DAC7-4AB5-A8EA-F8E06EC47194}">
      <dgm:prSet phldrT="[Text]" custT="1">
        <dgm:style>
          <a:lnRef idx="2">
            <a:schemeClr val="accent3"/>
          </a:lnRef>
          <a:fillRef idx="1">
            <a:schemeClr val="lt1"/>
          </a:fillRef>
          <a:effectRef idx="0">
            <a:schemeClr val="accent3"/>
          </a:effectRef>
          <a:fontRef idx="minor">
            <a:schemeClr val="dk1"/>
          </a:fontRef>
        </dgm:style>
      </dgm:prSet>
      <dgm:spPr>
        <a:ln>
          <a:solidFill>
            <a:schemeClr val="tx1"/>
          </a:solidFill>
        </a:ln>
      </dgm:spPr>
      <dgm:t>
        <a:bodyPr/>
        <a:lstStyle/>
        <a:p>
          <a:r>
            <a:rPr lang="en-US" sz="2400" dirty="0">
              <a:solidFill>
                <a:schemeClr val="tx1"/>
              </a:solidFill>
              <a:latin typeface="Verdana" panose="020B0604030504040204" pitchFamily="34" charset="0"/>
              <a:ea typeface="Verdana" panose="020B0604030504040204" pitchFamily="34" charset="0"/>
            </a:rPr>
            <a:t>Systemic</a:t>
          </a:r>
        </a:p>
        <a:p>
          <a:r>
            <a:rPr lang="en-US" sz="2400" dirty="0">
              <a:solidFill>
                <a:schemeClr val="tx1"/>
              </a:solidFill>
              <a:latin typeface="Verdana" panose="020B0604030504040204" pitchFamily="34" charset="0"/>
              <a:ea typeface="Verdana" panose="020B0604030504040204" pitchFamily="34" charset="0"/>
            </a:rPr>
            <a:t>(50%)</a:t>
          </a:r>
        </a:p>
      </dgm:t>
    </dgm:pt>
    <dgm:pt modelId="{821174E8-10D6-47D4-8F20-147E639EAB6A}" type="parTrans" cxnId="{BBBB0945-8993-4F1E-9E0B-988BD736C536}">
      <dgm:prSet>
        <dgm:style>
          <a:lnRef idx="1">
            <a:schemeClr val="accent3"/>
          </a:lnRef>
          <a:fillRef idx="0">
            <a:schemeClr val="accent3"/>
          </a:fillRef>
          <a:effectRef idx="0">
            <a:schemeClr val="accent3"/>
          </a:effectRef>
          <a:fontRef idx="minor">
            <a:schemeClr val="tx1"/>
          </a:fontRef>
        </dgm:style>
      </dgm:prSet>
      <dgm:spPr>
        <a:ln>
          <a:solidFill>
            <a:schemeClr val="tx1"/>
          </a:solidFill>
        </a:ln>
      </dgm:spPr>
      <dgm:t>
        <a:bodyPr/>
        <a:lstStyle/>
        <a:p>
          <a:endParaRPr lang="en-US">
            <a:latin typeface="+mj-lt"/>
          </a:endParaRPr>
        </a:p>
      </dgm:t>
    </dgm:pt>
    <dgm:pt modelId="{806FD5C8-DC24-49FD-9F28-C92760D55A0A}" type="sibTrans" cxnId="{BBBB0945-8993-4F1E-9E0B-988BD736C536}">
      <dgm:prSet/>
      <dgm:spPr/>
      <dgm:t>
        <a:bodyPr/>
        <a:lstStyle/>
        <a:p>
          <a:endParaRPr lang="en-US">
            <a:latin typeface="+mj-lt"/>
          </a:endParaRPr>
        </a:p>
      </dgm:t>
    </dgm:pt>
    <dgm:pt modelId="{82E00150-5276-4FAD-8746-17EBB4919250}">
      <dgm:prSet phldrT="[Text]" custT="1">
        <dgm:style>
          <a:lnRef idx="2">
            <a:schemeClr val="accent3"/>
          </a:lnRef>
          <a:fillRef idx="1">
            <a:schemeClr val="lt1"/>
          </a:fillRef>
          <a:effectRef idx="0">
            <a:schemeClr val="accent3"/>
          </a:effectRef>
          <a:fontRef idx="minor">
            <a:schemeClr val="dk1"/>
          </a:fontRef>
        </dgm:style>
      </dgm:prSet>
      <dgm:spPr>
        <a:ln>
          <a:solidFill>
            <a:schemeClr val="tx1"/>
          </a:solidFill>
        </a:ln>
      </dgm:spPr>
      <dgm:t>
        <a:bodyPr/>
        <a:lstStyle/>
        <a:p>
          <a:r>
            <a:rPr lang="en-US" sz="2000" dirty="0">
              <a:solidFill>
                <a:schemeClr val="tx1"/>
              </a:solidFill>
              <a:latin typeface="Verdana" panose="020B0604030504040204" pitchFamily="34" charset="0"/>
              <a:ea typeface="Verdana" panose="020B0604030504040204" pitchFamily="34" charset="0"/>
            </a:rPr>
            <a:t>Roadway Departure</a:t>
          </a:r>
        </a:p>
        <a:p>
          <a:r>
            <a:rPr lang="en-US" sz="2000" dirty="0">
              <a:solidFill>
                <a:schemeClr val="tx1"/>
              </a:solidFill>
              <a:latin typeface="Verdana" panose="020B0604030504040204" pitchFamily="34" charset="0"/>
              <a:ea typeface="Verdana" panose="020B0604030504040204" pitchFamily="34" charset="0"/>
            </a:rPr>
            <a:t>(50%)</a:t>
          </a:r>
        </a:p>
      </dgm:t>
    </dgm:pt>
    <dgm:pt modelId="{117A4EC2-08A7-411F-89B7-286C206210DD}" type="parTrans" cxnId="{57737BFF-E8E3-40C0-9981-AE5BD5724CDB}">
      <dgm:prSet>
        <dgm:style>
          <a:lnRef idx="1">
            <a:schemeClr val="accent3"/>
          </a:lnRef>
          <a:fillRef idx="0">
            <a:schemeClr val="accent3"/>
          </a:fillRef>
          <a:effectRef idx="0">
            <a:schemeClr val="accent3"/>
          </a:effectRef>
          <a:fontRef idx="minor">
            <a:schemeClr val="tx1"/>
          </a:fontRef>
        </dgm:style>
      </dgm:prSet>
      <dgm:spPr>
        <a:ln>
          <a:solidFill>
            <a:schemeClr val="tx1"/>
          </a:solidFill>
        </a:ln>
      </dgm:spPr>
      <dgm:t>
        <a:bodyPr/>
        <a:lstStyle/>
        <a:p>
          <a:endParaRPr lang="en-US">
            <a:latin typeface="+mj-lt"/>
          </a:endParaRPr>
        </a:p>
      </dgm:t>
    </dgm:pt>
    <dgm:pt modelId="{26156072-D904-4ED2-B878-CD140CFD3A38}" type="sibTrans" cxnId="{57737BFF-E8E3-40C0-9981-AE5BD5724CDB}">
      <dgm:prSet/>
      <dgm:spPr/>
      <dgm:t>
        <a:bodyPr/>
        <a:lstStyle/>
        <a:p>
          <a:endParaRPr lang="en-US">
            <a:latin typeface="+mj-lt"/>
          </a:endParaRPr>
        </a:p>
      </dgm:t>
    </dgm:pt>
    <dgm:pt modelId="{F82FD81F-EF73-458B-B6D1-7FD1A63D193B}">
      <dgm:prSet phldrT="[Text]" custT="1">
        <dgm:style>
          <a:lnRef idx="2">
            <a:schemeClr val="accent3"/>
          </a:lnRef>
          <a:fillRef idx="1">
            <a:schemeClr val="lt1"/>
          </a:fillRef>
          <a:effectRef idx="0">
            <a:schemeClr val="accent3"/>
          </a:effectRef>
          <a:fontRef idx="minor">
            <a:schemeClr val="dk1"/>
          </a:fontRef>
        </dgm:style>
      </dgm:prSet>
      <dgm:spPr>
        <a:ln>
          <a:solidFill>
            <a:schemeClr val="tx1"/>
          </a:solidFill>
        </a:ln>
      </dgm:spPr>
      <dgm:t>
        <a:bodyPr/>
        <a:lstStyle/>
        <a:p>
          <a:r>
            <a:rPr lang="en-US" sz="2000" dirty="0">
              <a:solidFill>
                <a:schemeClr val="tx1"/>
              </a:solidFill>
              <a:latin typeface="Verdana" panose="020B0604030504040204" pitchFamily="34" charset="0"/>
              <a:ea typeface="Verdana" panose="020B0604030504040204" pitchFamily="34" charset="0"/>
            </a:rPr>
            <a:t>Intersection</a:t>
          </a:r>
        </a:p>
        <a:p>
          <a:r>
            <a:rPr lang="en-US" sz="2000" dirty="0">
              <a:solidFill>
                <a:schemeClr val="tx1"/>
              </a:solidFill>
              <a:latin typeface="Verdana" panose="020B0604030504040204" pitchFamily="34" charset="0"/>
              <a:ea typeface="Verdana" panose="020B0604030504040204" pitchFamily="34" charset="0"/>
            </a:rPr>
            <a:t>(35%)</a:t>
          </a:r>
        </a:p>
      </dgm:t>
    </dgm:pt>
    <dgm:pt modelId="{71AFE207-B5D0-43E6-8CC1-20B0D7DE38FA}" type="parTrans" cxnId="{5C3C645B-0D25-4F42-AC52-8E489FA52440}">
      <dgm:prSet>
        <dgm:style>
          <a:lnRef idx="1">
            <a:schemeClr val="accent3"/>
          </a:lnRef>
          <a:fillRef idx="0">
            <a:schemeClr val="accent3"/>
          </a:fillRef>
          <a:effectRef idx="0">
            <a:schemeClr val="accent3"/>
          </a:effectRef>
          <a:fontRef idx="minor">
            <a:schemeClr val="tx1"/>
          </a:fontRef>
        </dgm:style>
      </dgm:prSet>
      <dgm:spPr>
        <a:ln>
          <a:solidFill>
            <a:schemeClr val="tx1"/>
          </a:solidFill>
        </a:ln>
      </dgm:spPr>
      <dgm:t>
        <a:bodyPr/>
        <a:lstStyle/>
        <a:p>
          <a:endParaRPr lang="en-US">
            <a:latin typeface="+mj-lt"/>
          </a:endParaRPr>
        </a:p>
      </dgm:t>
    </dgm:pt>
    <dgm:pt modelId="{29674B33-A30E-4107-A546-128DAA4BD3B3}" type="sibTrans" cxnId="{5C3C645B-0D25-4F42-AC52-8E489FA52440}">
      <dgm:prSet/>
      <dgm:spPr/>
      <dgm:t>
        <a:bodyPr/>
        <a:lstStyle/>
        <a:p>
          <a:endParaRPr lang="en-US">
            <a:latin typeface="+mj-lt"/>
          </a:endParaRPr>
        </a:p>
      </dgm:t>
    </dgm:pt>
    <dgm:pt modelId="{EEC30323-31EE-4D8B-A3C3-AC70A5008836}">
      <dgm:prSet phldrT="[Text]" custT="1">
        <dgm:style>
          <a:lnRef idx="2">
            <a:schemeClr val="accent3"/>
          </a:lnRef>
          <a:fillRef idx="1">
            <a:schemeClr val="lt1"/>
          </a:fillRef>
          <a:effectRef idx="0">
            <a:schemeClr val="accent3"/>
          </a:effectRef>
          <a:fontRef idx="minor">
            <a:schemeClr val="dk1"/>
          </a:fontRef>
        </dgm:style>
      </dgm:prSet>
      <dgm:spPr>
        <a:ln>
          <a:solidFill>
            <a:schemeClr val="tx1"/>
          </a:solidFill>
        </a:ln>
      </dgm:spPr>
      <dgm:t>
        <a:bodyPr/>
        <a:lstStyle/>
        <a:p>
          <a:r>
            <a:rPr lang="en-US" sz="2000" dirty="0">
              <a:solidFill>
                <a:schemeClr val="tx1"/>
              </a:solidFill>
              <a:latin typeface="Verdana" panose="020B0604030504040204" pitchFamily="34" charset="0"/>
              <a:ea typeface="Verdana" panose="020B0604030504040204" pitchFamily="34" charset="0"/>
            </a:rPr>
            <a:t>Bike/Ped</a:t>
          </a:r>
        </a:p>
        <a:p>
          <a:r>
            <a:rPr lang="en-US" sz="2000" dirty="0">
              <a:solidFill>
                <a:schemeClr val="tx1"/>
              </a:solidFill>
              <a:latin typeface="Verdana" panose="020B0604030504040204" pitchFamily="34" charset="0"/>
              <a:ea typeface="Verdana" panose="020B0604030504040204" pitchFamily="34" charset="0"/>
            </a:rPr>
            <a:t>(15%)</a:t>
          </a:r>
        </a:p>
      </dgm:t>
    </dgm:pt>
    <dgm:pt modelId="{2FEB9BC4-16CE-41DC-91E3-5FD2993A8B7F}" type="parTrans" cxnId="{91FC3842-6188-4487-BB0D-9866B29A529E}">
      <dgm:prSet>
        <dgm:style>
          <a:lnRef idx="1">
            <a:schemeClr val="accent3"/>
          </a:lnRef>
          <a:fillRef idx="0">
            <a:schemeClr val="accent3"/>
          </a:fillRef>
          <a:effectRef idx="0">
            <a:schemeClr val="accent3"/>
          </a:effectRef>
          <a:fontRef idx="minor">
            <a:schemeClr val="tx1"/>
          </a:fontRef>
        </dgm:style>
      </dgm:prSet>
      <dgm:spPr>
        <a:ln>
          <a:solidFill>
            <a:schemeClr val="tx1"/>
          </a:solidFill>
        </a:ln>
      </dgm:spPr>
      <dgm:t>
        <a:bodyPr/>
        <a:lstStyle/>
        <a:p>
          <a:endParaRPr lang="en-US">
            <a:latin typeface="+mj-lt"/>
          </a:endParaRPr>
        </a:p>
      </dgm:t>
    </dgm:pt>
    <dgm:pt modelId="{4A78D647-091B-4347-B5F0-0E36758DB0B6}" type="sibTrans" cxnId="{91FC3842-6188-4487-BB0D-9866B29A529E}">
      <dgm:prSet/>
      <dgm:spPr/>
      <dgm:t>
        <a:bodyPr/>
        <a:lstStyle/>
        <a:p>
          <a:endParaRPr lang="en-US">
            <a:latin typeface="+mj-lt"/>
          </a:endParaRPr>
        </a:p>
      </dgm:t>
    </dgm:pt>
    <dgm:pt modelId="{33BB33B3-BD50-44EB-8AB3-40DF9545D8BF}" type="pres">
      <dgm:prSet presAssocID="{38EF59C4-BC79-4A0F-86CB-D6F4217E7C9E}" presName="hierChild1" presStyleCnt="0">
        <dgm:presLayoutVars>
          <dgm:chPref val="1"/>
          <dgm:dir/>
          <dgm:animOne val="branch"/>
          <dgm:animLvl val="lvl"/>
          <dgm:resizeHandles/>
        </dgm:presLayoutVars>
      </dgm:prSet>
      <dgm:spPr/>
      <dgm:t>
        <a:bodyPr/>
        <a:lstStyle/>
        <a:p>
          <a:endParaRPr lang="en-US"/>
        </a:p>
      </dgm:t>
    </dgm:pt>
    <dgm:pt modelId="{C760E341-3F60-4E3C-8A5B-6BCED4669893}" type="pres">
      <dgm:prSet presAssocID="{8E4D2687-3188-47F1-84F1-EFB1D187E111}" presName="hierRoot1" presStyleCnt="0"/>
      <dgm:spPr/>
    </dgm:pt>
    <dgm:pt modelId="{1A8C1056-132C-463D-AEA9-9AF080F4C2EF}" type="pres">
      <dgm:prSet presAssocID="{8E4D2687-3188-47F1-84F1-EFB1D187E111}" presName="composite" presStyleCnt="0"/>
      <dgm:spPr/>
    </dgm:pt>
    <dgm:pt modelId="{996F02C5-57A0-4733-A938-22D9D55C787B}" type="pres">
      <dgm:prSet presAssocID="{8E4D2687-3188-47F1-84F1-EFB1D187E111}" presName="background" presStyleLbl="node0" presStyleIdx="0" presStyleCnt="1"/>
      <dgm:spPr>
        <a:solidFill>
          <a:srgbClr val="4BC1BE"/>
        </a:solidFill>
      </dgm:spPr>
      <dgm:t>
        <a:bodyPr/>
        <a:lstStyle/>
        <a:p>
          <a:endParaRPr lang="en-US"/>
        </a:p>
      </dgm:t>
    </dgm:pt>
    <dgm:pt modelId="{5491A926-30DA-4653-AD07-B2A69084A7DC}" type="pres">
      <dgm:prSet presAssocID="{8E4D2687-3188-47F1-84F1-EFB1D187E111}" presName="text" presStyleLbl="fgAcc0" presStyleIdx="0" presStyleCnt="1">
        <dgm:presLayoutVars>
          <dgm:chPref val="3"/>
        </dgm:presLayoutVars>
      </dgm:prSet>
      <dgm:spPr/>
      <dgm:t>
        <a:bodyPr/>
        <a:lstStyle/>
        <a:p>
          <a:endParaRPr lang="en-US"/>
        </a:p>
      </dgm:t>
    </dgm:pt>
    <dgm:pt modelId="{023C4E2A-5FED-4B6F-A4D8-695E20A891E8}" type="pres">
      <dgm:prSet presAssocID="{8E4D2687-3188-47F1-84F1-EFB1D187E111}" presName="hierChild2" presStyleCnt="0"/>
      <dgm:spPr/>
    </dgm:pt>
    <dgm:pt modelId="{87AD456A-71EB-4B2E-83E8-F0C0AA7AFCC9}" type="pres">
      <dgm:prSet presAssocID="{929AD082-9ED4-4515-999F-23E3D3732022}" presName="Name10" presStyleLbl="parChTrans1D2" presStyleIdx="0" presStyleCnt="2"/>
      <dgm:spPr/>
      <dgm:t>
        <a:bodyPr/>
        <a:lstStyle/>
        <a:p>
          <a:endParaRPr lang="en-US"/>
        </a:p>
      </dgm:t>
    </dgm:pt>
    <dgm:pt modelId="{8C4715AF-E63A-4036-9FA9-9DFB6D18D665}" type="pres">
      <dgm:prSet presAssocID="{F3F88315-9EA7-4256-85AC-6DAD9121E74B}" presName="hierRoot2" presStyleCnt="0"/>
      <dgm:spPr/>
    </dgm:pt>
    <dgm:pt modelId="{51BB5DFA-06BC-4351-82BC-1B1C5B2F06AB}" type="pres">
      <dgm:prSet presAssocID="{F3F88315-9EA7-4256-85AC-6DAD9121E74B}" presName="composite2" presStyleCnt="0"/>
      <dgm:spPr/>
    </dgm:pt>
    <dgm:pt modelId="{82E01AEC-C82B-4636-BDBD-4F000AFBAB58}" type="pres">
      <dgm:prSet presAssocID="{F3F88315-9EA7-4256-85AC-6DAD9121E74B}" presName="background2" presStyleLbl="node2" presStyleIdx="0" presStyleCnt="2"/>
      <dgm:spPr>
        <a:solidFill>
          <a:srgbClr val="4BC1BE"/>
        </a:solidFill>
      </dgm:spPr>
      <dgm:t>
        <a:bodyPr/>
        <a:lstStyle/>
        <a:p>
          <a:endParaRPr lang="en-US"/>
        </a:p>
      </dgm:t>
    </dgm:pt>
    <dgm:pt modelId="{88BC1729-EEAE-4975-86E6-8806F628D2F1}" type="pres">
      <dgm:prSet presAssocID="{F3F88315-9EA7-4256-85AC-6DAD9121E74B}" presName="text2" presStyleLbl="fgAcc2" presStyleIdx="0" presStyleCnt="2" custScaleX="131234" custLinFactNeighborX="195" custLinFactNeighborY="-5953">
        <dgm:presLayoutVars>
          <dgm:chPref val="3"/>
        </dgm:presLayoutVars>
      </dgm:prSet>
      <dgm:spPr/>
      <dgm:t>
        <a:bodyPr/>
        <a:lstStyle/>
        <a:p>
          <a:endParaRPr lang="en-US"/>
        </a:p>
      </dgm:t>
    </dgm:pt>
    <dgm:pt modelId="{A8E4E326-CB8A-4EAE-AFDC-78A144B3CD10}" type="pres">
      <dgm:prSet presAssocID="{F3F88315-9EA7-4256-85AC-6DAD9121E74B}" presName="hierChild3" presStyleCnt="0"/>
      <dgm:spPr/>
    </dgm:pt>
    <dgm:pt modelId="{BFBC5E3C-8565-4E39-A36D-78A7BB99A98A}" type="pres">
      <dgm:prSet presAssocID="{821174E8-10D6-47D4-8F20-147E639EAB6A}" presName="Name10" presStyleLbl="parChTrans1D2" presStyleIdx="1" presStyleCnt="2"/>
      <dgm:spPr/>
      <dgm:t>
        <a:bodyPr/>
        <a:lstStyle/>
        <a:p>
          <a:endParaRPr lang="en-US"/>
        </a:p>
      </dgm:t>
    </dgm:pt>
    <dgm:pt modelId="{02FEDEDC-5954-4E2D-9766-6FDA01AD6610}" type="pres">
      <dgm:prSet presAssocID="{50150A52-DAC7-4AB5-A8EA-F8E06EC47194}" presName="hierRoot2" presStyleCnt="0"/>
      <dgm:spPr/>
    </dgm:pt>
    <dgm:pt modelId="{4D95E14F-C21D-4C34-A237-D057CC82BD36}" type="pres">
      <dgm:prSet presAssocID="{50150A52-DAC7-4AB5-A8EA-F8E06EC47194}" presName="composite2" presStyleCnt="0"/>
      <dgm:spPr/>
    </dgm:pt>
    <dgm:pt modelId="{60A688BE-562A-4DEA-9EC8-55DA1336DFDC}" type="pres">
      <dgm:prSet presAssocID="{50150A52-DAC7-4AB5-A8EA-F8E06EC47194}" presName="background2" presStyleLbl="node2" presStyleIdx="1" presStyleCnt="2"/>
      <dgm:spPr>
        <a:solidFill>
          <a:srgbClr val="4BC1BE"/>
        </a:solidFill>
      </dgm:spPr>
      <dgm:t>
        <a:bodyPr/>
        <a:lstStyle/>
        <a:p>
          <a:endParaRPr lang="en-US"/>
        </a:p>
      </dgm:t>
    </dgm:pt>
    <dgm:pt modelId="{AAC11E01-F6B7-4431-A0D6-7B24A90FE893}" type="pres">
      <dgm:prSet presAssocID="{50150A52-DAC7-4AB5-A8EA-F8E06EC47194}" presName="text2" presStyleLbl="fgAcc2" presStyleIdx="1" presStyleCnt="2" custScaleX="176395" custLinFactNeighborX="195" custLinFactNeighborY="-5953">
        <dgm:presLayoutVars>
          <dgm:chPref val="3"/>
        </dgm:presLayoutVars>
      </dgm:prSet>
      <dgm:spPr/>
      <dgm:t>
        <a:bodyPr/>
        <a:lstStyle/>
        <a:p>
          <a:endParaRPr lang="en-US"/>
        </a:p>
      </dgm:t>
    </dgm:pt>
    <dgm:pt modelId="{D22210FC-A162-4C59-A2D6-03D69B679337}" type="pres">
      <dgm:prSet presAssocID="{50150A52-DAC7-4AB5-A8EA-F8E06EC47194}" presName="hierChild3" presStyleCnt="0"/>
      <dgm:spPr/>
    </dgm:pt>
    <dgm:pt modelId="{A33E214D-EE5F-4247-9973-76E011B458D4}" type="pres">
      <dgm:prSet presAssocID="{117A4EC2-08A7-411F-89B7-286C206210DD}" presName="Name17" presStyleLbl="parChTrans1D3" presStyleIdx="0" presStyleCnt="3"/>
      <dgm:spPr/>
      <dgm:t>
        <a:bodyPr/>
        <a:lstStyle/>
        <a:p>
          <a:endParaRPr lang="en-US"/>
        </a:p>
      </dgm:t>
    </dgm:pt>
    <dgm:pt modelId="{B9098C56-8CFA-40E2-990A-1F0F86D3A647}" type="pres">
      <dgm:prSet presAssocID="{82E00150-5276-4FAD-8746-17EBB4919250}" presName="hierRoot3" presStyleCnt="0"/>
      <dgm:spPr/>
    </dgm:pt>
    <dgm:pt modelId="{0EA47654-A365-47E8-9F34-DAFDF1DA775E}" type="pres">
      <dgm:prSet presAssocID="{82E00150-5276-4FAD-8746-17EBB4919250}" presName="composite3" presStyleCnt="0"/>
      <dgm:spPr/>
    </dgm:pt>
    <dgm:pt modelId="{2F0B50F1-DF9A-4793-81A8-7B949B9C9DE0}" type="pres">
      <dgm:prSet presAssocID="{82E00150-5276-4FAD-8746-17EBB4919250}" presName="background3" presStyleLbl="node3" presStyleIdx="0" presStyleCnt="3"/>
      <dgm:spPr>
        <a:solidFill>
          <a:srgbClr val="4BC1BE"/>
        </a:solidFill>
      </dgm:spPr>
      <dgm:t>
        <a:bodyPr/>
        <a:lstStyle/>
        <a:p>
          <a:endParaRPr lang="en-US"/>
        </a:p>
      </dgm:t>
    </dgm:pt>
    <dgm:pt modelId="{C58BD914-39AD-4A90-95B7-166017FE11A9}" type="pres">
      <dgm:prSet presAssocID="{82E00150-5276-4FAD-8746-17EBB4919250}" presName="text3" presStyleLbl="fgAcc3" presStyleIdx="0" presStyleCnt="3" custScaleX="110759">
        <dgm:presLayoutVars>
          <dgm:chPref val="3"/>
        </dgm:presLayoutVars>
      </dgm:prSet>
      <dgm:spPr/>
      <dgm:t>
        <a:bodyPr/>
        <a:lstStyle/>
        <a:p>
          <a:endParaRPr lang="en-US"/>
        </a:p>
      </dgm:t>
    </dgm:pt>
    <dgm:pt modelId="{2B5407C8-8EA0-455D-A610-033D551D226D}" type="pres">
      <dgm:prSet presAssocID="{82E00150-5276-4FAD-8746-17EBB4919250}" presName="hierChild4" presStyleCnt="0"/>
      <dgm:spPr/>
    </dgm:pt>
    <dgm:pt modelId="{59F847AA-7B8B-4A02-869D-AD110A0DB858}" type="pres">
      <dgm:prSet presAssocID="{71AFE207-B5D0-43E6-8CC1-20B0D7DE38FA}" presName="Name17" presStyleLbl="parChTrans1D3" presStyleIdx="1" presStyleCnt="3"/>
      <dgm:spPr/>
      <dgm:t>
        <a:bodyPr/>
        <a:lstStyle/>
        <a:p>
          <a:endParaRPr lang="en-US"/>
        </a:p>
      </dgm:t>
    </dgm:pt>
    <dgm:pt modelId="{62C7DD3A-5300-4D79-B074-E7BCB5FDA41A}" type="pres">
      <dgm:prSet presAssocID="{F82FD81F-EF73-458B-B6D1-7FD1A63D193B}" presName="hierRoot3" presStyleCnt="0"/>
      <dgm:spPr/>
    </dgm:pt>
    <dgm:pt modelId="{0AE9743B-DFAD-4640-8F49-93FF649696FC}" type="pres">
      <dgm:prSet presAssocID="{F82FD81F-EF73-458B-B6D1-7FD1A63D193B}" presName="composite3" presStyleCnt="0"/>
      <dgm:spPr/>
    </dgm:pt>
    <dgm:pt modelId="{30E84CBD-8F7B-4731-B8D0-6607A98D1C6F}" type="pres">
      <dgm:prSet presAssocID="{F82FD81F-EF73-458B-B6D1-7FD1A63D193B}" presName="background3" presStyleLbl="node3" presStyleIdx="1" presStyleCnt="3"/>
      <dgm:spPr>
        <a:solidFill>
          <a:srgbClr val="4BC1BE"/>
        </a:solidFill>
      </dgm:spPr>
      <dgm:t>
        <a:bodyPr/>
        <a:lstStyle/>
        <a:p>
          <a:endParaRPr lang="en-US"/>
        </a:p>
      </dgm:t>
    </dgm:pt>
    <dgm:pt modelId="{068B7AFF-375A-4835-B50B-3D9CDCC44179}" type="pres">
      <dgm:prSet presAssocID="{F82FD81F-EF73-458B-B6D1-7FD1A63D193B}" presName="text3" presStyleLbl="fgAcc3" presStyleIdx="1" presStyleCnt="3" custScaleX="114569">
        <dgm:presLayoutVars>
          <dgm:chPref val="3"/>
        </dgm:presLayoutVars>
      </dgm:prSet>
      <dgm:spPr/>
      <dgm:t>
        <a:bodyPr/>
        <a:lstStyle/>
        <a:p>
          <a:endParaRPr lang="en-US"/>
        </a:p>
      </dgm:t>
    </dgm:pt>
    <dgm:pt modelId="{95F819B4-8DE6-44E6-8FAB-D9158C6B7AA8}" type="pres">
      <dgm:prSet presAssocID="{F82FD81F-EF73-458B-B6D1-7FD1A63D193B}" presName="hierChild4" presStyleCnt="0"/>
      <dgm:spPr/>
    </dgm:pt>
    <dgm:pt modelId="{7CBCCD7F-E003-4640-8628-80E2D869FCFB}" type="pres">
      <dgm:prSet presAssocID="{2FEB9BC4-16CE-41DC-91E3-5FD2993A8B7F}" presName="Name17" presStyleLbl="parChTrans1D3" presStyleIdx="2" presStyleCnt="3"/>
      <dgm:spPr/>
      <dgm:t>
        <a:bodyPr/>
        <a:lstStyle/>
        <a:p>
          <a:endParaRPr lang="en-US"/>
        </a:p>
      </dgm:t>
    </dgm:pt>
    <dgm:pt modelId="{E6234BFC-EA08-44EB-9BDD-1B94175CA40D}" type="pres">
      <dgm:prSet presAssocID="{EEC30323-31EE-4D8B-A3C3-AC70A5008836}" presName="hierRoot3" presStyleCnt="0"/>
      <dgm:spPr/>
    </dgm:pt>
    <dgm:pt modelId="{A3D53807-762A-45C7-8E2E-AA06A7D4B982}" type="pres">
      <dgm:prSet presAssocID="{EEC30323-31EE-4D8B-A3C3-AC70A5008836}" presName="composite3" presStyleCnt="0"/>
      <dgm:spPr/>
    </dgm:pt>
    <dgm:pt modelId="{768AFCEF-7F8E-4234-B337-44A57A8A93F4}" type="pres">
      <dgm:prSet presAssocID="{EEC30323-31EE-4D8B-A3C3-AC70A5008836}" presName="background3" presStyleLbl="node3" presStyleIdx="2" presStyleCnt="3"/>
      <dgm:spPr>
        <a:solidFill>
          <a:srgbClr val="4BC1BE"/>
        </a:solidFill>
      </dgm:spPr>
      <dgm:t>
        <a:bodyPr/>
        <a:lstStyle/>
        <a:p>
          <a:endParaRPr lang="en-US"/>
        </a:p>
      </dgm:t>
    </dgm:pt>
    <dgm:pt modelId="{29429B4A-3EE8-45E1-B34E-019BE5C5C2F3}" type="pres">
      <dgm:prSet presAssocID="{EEC30323-31EE-4D8B-A3C3-AC70A5008836}" presName="text3" presStyleLbl="fgAcc3" presStyleIdx="2" presStyleCnt="3">
        <dgm:presLayoutVars>
          <dgm:chPref val="3"/>
        </dgm:presLayoutVars>
      </dgm:prSet>
      <dgm:spPr/>
      <dgm:t>
        <a:bodyPr/>
        <a:lstStyle/>
        <a:p>
          <a:endParaRPr lang="en-US"/>
        </a:p>
      </dgm:t>
    </dgm:pt>
    <dgm:pt modelId="{D90340C8-3E20-4143-B78F-D2F4E1215823}" type="pres">
      <dgm:prSet presAssocID="{EEC30323-31EE-4D8B-A3C3-AC70A5008836}" presName="hierChild4" presStyleCnt="0"/>
      <dgm:spPr/>
    </dgm:pt>
  </dgm:ptLst>
  <dgm:cxnLst>
    <dgm:cxn modelId="{57737BFF-E8E3-40C0-9981-AE5BD5724CDB}" srcId="{50150A52-DAC7-4AB5-A8EA-F8E06EC47194}" destId="{82E00150-5276-4FAD-8746-17EBB4919250}" srcOrd="0" destOrd="0" parTransId="{117A4EC2-08A7-411F-89B7-286C206210DD}" sibTransId="{26156072-D904-4ED2-B878-CD140CFD3A38}"/>
    <dgm:cxn modelId="{BBBB0945-8993-4F1E-9E0B-988BD736C536}" srcId="{8E4D2687-3188-47F1-84F1-EFB1D187E111}" destId="{50150A52-DAC7-4AB5-A8EA-F8E06EC47194}" srcOrd="1" destOrd="0" parTransId="{821174E8-10D6-47D4-8F20-147E639EAB6A}" sibTransId="{806FD5C8-DC24-49FD-9F28-C92760D55A0A}"/>
    <dgm:cxn modelId="{AAD5A05D-E7D0-411C-A20C-456CBF64783B}" type="presOf" srcId="{EEC30323-31EE-4D8B-A3C3-AC70A5008836}" destId="{29429B4A-3EE8-45E1-B34E-019BE5C5C2F3}" srcOrd="0" destOrd="0" presId="urn:microsoft.com/office/officeart/2005/8/layout/hierarchy1"/>
    <dgm:cxn modelId="{74F55F6B-D453-475F-8543-0F5E8466350F}" srcId="{8E4D2687-3188-47F1-84F1-EFB1D187E111}" destId="{F3F88315-9EA7-4256-85AC-6DAD9121E74B}" srcOrd="0" destOrd="0" parTransId="{929AD082-9ED4-4515-999F-23E3D3732022}" sibTransId="{5F4A6408-A30A-4750-B473-5D5C78B0812F}"/>
    <dgm:cxn modelId="{838FF7B4-F0F5-4C87-9999-63BBDF60353E}" type="presOf" srcId="{38EF59C4-BC79-4A0F-86CB-D6F4217E7C9E}" destId="{33BB33B3-BD50-44EB-8AB3-40DF9545D8BF}" srcOrd="0" destOrd="0" presId="urn:microsoft.com/office/officeart/2005/8/layout/hierarchy1"/>
    <dgm:cxn modelId="{2CCA80A1-14C0-4402-AE2F-BD13126F7D15}" type="presOf" srcId="{50150A52-DAC7-4AB5-A8EA-F8E06EC47194}" destId="{AAC11E01-F6B7-4431-A0D6-7B24A90FE893}" srcOrd="0" destOrd="0" presId="urn:microsoft.com/office/officeart/2005/8/layout/hierarchy1"/>
    <dgm:cxn modelId="{3319BA91-5C8A-432E-BB60-6A1114C7E10E}" type="presOf" srcId="{821174E8-10D6-47D4-8F20-147E639EAB6A}" destId="{BFBC5E3C-8565-4E39-A36D-78A7BB99A98A}" srcOrd="0" destOrd="0" presId="urn:microsoft.com/office/officeart/2005/8/layout/hierarchy1"/>
    <dgm:cxn modelId="{C91F3EAA-4DD8-43C4-8BDE-A9DEFEA359F8}" type="presOf" srcId="{F3F88315-9EA7-4256-85AC-6DAD9121E74B}" destId="{88BC1729-EEAE-4975-86E6-8806F628D2F1}" srcOrd="0" destOrd="0" presId="urn:microsoft.com/office/officeart/2005/8/layout/hierarchy1"/>
    <dgm:cxn modelId="{4ECCD979-9619-4372-8E18-D23D0FD38231}" type="presOf" srcId="{929AD082-9ED4-4515-999F-23E3D3732022}" destId="{87AD456A-71EB-4B2E-83E8-F0C0AA7AFCC9}" srcOrd="0" destOrd="0" presId="urn:microsoft.com/office/officeart/2005/8/layout/hierarchy1"/>
    <dgm:cxn modelId="{A0D27EFF-ECA1-46C1-B4A1-1A5C3AA49ABA}" srcId="{38EF59C4-BC79-4A0F-86CB-D6F4217E7C9E}" destId="{8E4D2687-3188-47F1-84F1-EFB1D187E111}" srcOrd="0" destOrd="0" parTransId="{008222AE-AB24-4217-9AC9-1F71F668E7A7}" sibTransId="{EDF38143-2705-43A6-9A8D-5119EFFCB9DA}"/>
    <dgm:cxn modelId="{5C3C645B-0D25-4F42-AC52-8E489FA52440}" srcId="{50150A52-DAC7-4AB5-A8EA-F8E06EC47194}" destId="{F82FD81F-EF73-458B-B6D1-7FD1A63D193B}" srcOrd="1" destOrd="0" parTransId="{71AFE207-B5D0-43E6-8CC1-20B0D7DE38FA}" sibTransId="{29674B33-A30E-4107-A546-128DAA4BD3B3}"/>
    <dgm:cxn modelId="{A0BA4554-A0B8-4688-A5D5-CEB2F3C4B241}" type="presOf" srcId="{71AFE207-B5D0-43E6-8CC1-20B0D7DE38FA}" destId="{59F847AA-7B8B-4A02-869D-AD110A0DB858}" srcOrd="0" destOrd="0" presId="urn:microsoft.com/office/officeart/2005/8/layout/hierarchy1"/>
    <dgm:cxn modelId="{F8FF78B5-3B2B-4C43-908D-8EA177FC113D}" type="presOf" srcId="{82E00150-5276-4FAD-8746-17EBB4919250}" destId="{C58BD914-39AD-4A90-95B7-166017FE11A9}" srcOrd="0" destOrd="0" presId="urn:microsoft.com/office/officeart/2005/8/layout/hierarchy1"/>
    <dgm:cxn modelId="{6FBFB81E-4A7F-46C4-8691-A5D126F562D7}" type="presOf" srcId="{F82FD81F-EF73-458B-B6D1-7FD1A63D193B}" destId="{068B7AFF-375A-4835-B50B-3D9CDCC44179}" srcOrd="0" destOrd="0" presId="urn:microsoft.com/office/officeart/2005/8/layout/hierarchy1"/>
    <dgm:cxn modelId="{C2579B71-8E1D-410D-A08E-99B7544955C5}" type="presOf" srcId="{2FEB9BC4-16CE-41DC-91E3-5FD2993A8B7F}" destId="{7CBCCD7F-E003-4640-8628-80E2D869FCFB}" srcOrd="0" destOrd="0" presId="urn:microsoft.com/office/officeart/2005/8/layout/hierarchy1"/>
    <dgm:cxn modelId="{C5D56ABC-3FE1-4812-9EB1-5D2EDD8AB063}" type="presOf" srcId="{117A4EC2-08A7-411F-89B7-286C206210DD}" destId="{A33E214D-EE5F-4247-9973-76E011B458D4}" srcOrd="0" destOrd="0" presId="urn:microsoft.com/office/officeart/2005/8/layout/hierarchy1"/>
    <dgm:cxn modelId="{205F281F-D109-4138-A400-04D2EE10E38D}" type="presOf" srcId="{8E4D2687-3188-47F1-84F1-EFB1D187E111}" destId="{5491A926-30DA-4653-AD07-B2A69084A7DC}" srcOrd="0" destOrd="0" presId="urn:microsoft.com/office/officeart/2005/8/layout/hierarchy1"/>
    <dgm:cxn modelId="{91FC3842-6188-4487-BB0D-9866B29A529E}" srcId="{50150A52-DAC7-4AB5-A8EA-F8E06EC47194}" destId="{EEC30323-31EE-4D8B-A3C3-AC70A5008836}" srcOrd="2" destOrd="0" parTransId="{2FEB9BC4-16CE-41DC-91E3-5FD2993A8B7F}" sibTransId="{4A78D647-091B-4347-B5F0-0E36758DB0B6}"/>
    <dgm:cxn modelId="{4BA4F54C-EDBF-4525-814A-2BE484A1BBC1}" type="presParOf" srcId="{33BB33B3-BD50-44EB-8AB3-40DF9545D8BF}" destId="{C760E341-3F60-4E3C-8A5B-6BCED4669893}" srcOrd="0" destOrd="0" presId="urn:microsoft.com/office/officeart/2005/8/layout/hierarchy1"/>
    <dgm:cxn modelId="{72654D1F-AE38-42D7-8ABD-7ED6D8427B0D}" type="presParOf" srcId="{C760E341-3F60-4E3C-8A5B-6BCED4669893}" destId="{1A8C1056-132C-463D-AEA9-9AF080F4C2EF}" srcOrd="0" destOrd="0" presId="urn:microsoft.com/office/officeart/2005/8/layout/hierarchy1"/>
    <dgm:cxn modelId="{D32877AE-4662-41E0-904B-F61F5D9D71CA}" type="presParOf" srcId="{1A8C1056-132C-463D-AEA9-9AF080F4C2EF}" destId="{996F02C5-57A0-4733-A938-22D9D55C787B}" srcOrd="0" destOrd="0" presId="urn:microsoft.com/office/officeart/2005/8/layout/hierarchy1"/>
    <dgm:cxn modelId="{5EB91C03-7C97-44C8-A092-03A844A1D522}" type="presParOf" srcId="{1A8C1056-132C-463D-AEA9-9AF080F4C2EF}" destId="{5491A926-30DA-4653-AD07-B2A69084A7DC}" srcOrd="1" destOrd="0" presId="urn:microsoft.com/office/officeart/2005/8/layout/hierarchy1"/>
    <dgm:cxn modelId="{E2F81677-EDB8-425D-9080-002609871ECA}" type="presParOf" srcId="{C760E341-3F60-4E3C-8A5B-6BCED4669893}" destId="{023C4E2A-5FED-4B6F-A4D8-695E20A891E8}" srcOrd="1" destOrd="0" presId="urn:microsoft.com/office/officeart/2005/8/layout/hierarchy1"/>
    <dgm:cxn modelId="{E3DBA106-D359-4D82-B41D-3E58381533D1}" type="presParOf" srcId="{023C4E2A-5FED-4B6F-A4D8-695E20A891E8}" destId="{87AD456A-71EB-4B2E-83E8-F0C0AA7AFCC9}" srcOrd="0" destOrd="0" presId="urn:microsoft.com/office/officeart/2005/8/layout/hierarchy1"/>
    <dgm:cxn modelId="{2B44DACD-9311-4250-85D6-D87166FE7A78}" type="presParOf" srcId="{023C4E2A-5FED-4B6F-A4D8-695E20A891E8}" destId="{8C4715AF-E63A-4036-9FA9-9DFB6D18D665}" srcOrd="1" destOrd="0" presId="urn:microsoft.com/office/officeart/2005/8/layout/hierarchy1"/>
    <dgm:cxn modelId="{FAE0CD14-5E7F-401F-8E78-8B7B0CEAF254}" type="presParOf" srcId="{8C4715AF-E63A-4036-9FA9-9DFB6D18D665}" destId="{51BB5DFA-06BC-4351-82BC-1B1C5B2F06AB}" srcOrd="0" destOrd="0" presId="urn:microsoft.com/office/officeart/2005/8/layout/hierarchy1"/>
    <dgm:cxn modelId="{A1AFF138-5BDC-4D6D-B61D-0D2ABAA459FC}" type="presParOf" srcId="{51BB5DFA-06BC-4351-82BC-1B1C5B2F06AB}" destId="{82E01AEC-C82B-4636-BDBD-4F000AFBAB58}" srcOrd="0" destOrd="0" presId="urn:microsoft.com/office/officeart/2005/8/layout/hierarchy1"/>
    <dgm:cxn modelId="{8015DE5F-1EE0-4668-85E8-47A65958D198}" type="presParOf" srcId="{51BB5DFA-06BC-4351-82BC-1B1C5B2F06AB}" destId="{88BC1729-EEAE-4975-86E6-8806F628D2F1}" srcOrd="1" destOrd="0" presId="urn:microsoft.com/office/officeart/2005/8/layout/hierarchy1"/>
    <dgm:cxn modelId="{2FCDFD32-9CC5-4B30-912A-95229E7437E6}" type="presParOf" srcId="{8C4715AF-E63A-4036-9FA9-9DFB6D18D665}" destId="{A8E4E326-CB8A-4EAE-AFDC-78A144B3CD10}" srcOrd="1" destOrd="0" presId="urn:microsoft.com/office/officeart/2005/8/layout/hierarchy1"/>
    <dgm:cxn modelId="{FECCCD52-191C-4F9A-B169-1A5B083715F0}" type="presParOf" srcId="{023C4E2A-5FED-4B6F-A4D8-695E20A891E8}" destId="{BFBC5E3C-8565-4E39-A36D-78A7BB99A98A}" srcOrd="2" destOrd="0" presId="urn:microsoft.com/office/officeart/2005/8/layout/hierarchy1"/>
    <dgm:cxn modelId="{8CB56845-F38F-4886-B859-FD5AE89C97E3}" type="presParOf" srcId="{023C4E2A-5FED-4B6F-A4D8-695E20A891E8}" destId="{02FEDEDC-5954-4E2D-9766-6FDA01AD6610}" srcOrd="3" destOrd="0" presId="urn:microsoft.com/office/officeart/2005/8/layout/hierarchy1"/>
    <dgm:cxn modelId="{40FEC472-D23D-442C-AADA-221127878425}" type="presParOf" srcId="{02FEDEDC-5954-4E2D-9766-6FDA01AD6610}" destId="{4D95E14F-C21D-4C34-A237-D057CC82BD36}" srcOrd="0" destOrd="0" presId="urn:microsoft.com/office/officeart/2005/8/layout/hierarchy1"/>
    <dgm:cxn modelId="{A162B9C9-6379-4996-8071-36607F219426}" type="presParOf" srcId="{4D95E14F-C21D-4C34-A237-D057CC82BD36}" destId="{60A688BE-562A-4DEA-9EC8-55DA1336DFDC}" srcOrd="0" destOrd="0" presId="urn:microsoft.com/office/officeart/2005/8/layout/hierarchy1"/>
    <dgm:cxn modelId="{41D5A2D4-0F78-4E11-A9C3-8BFD285F490D}" type="presParOf" srcId="{4D95E14F-C21D-4C34-A237-D057CC82BD36}" destId="{AAC11E01-F6B7-4431-A0D6-7B24A90FE893}" srcOrd="1" destOrd="0" presId="urn:microsoft.com/office/officeart/2005/8/layout/hierarchy1"/>
    <dgm:cxn modelId="{9E0D8B9D-1EF4-4679-8A4A-FA2525B804DC}" type="presParOf" srcId="{02FEDEDC-5954-4E2D-9766-6FDA01AD6610}" destId="{D22210FC-A162-4C59-A2D6-03D69B679337}" srcOrd="1" destOrd="0" presId="urn:microsoft.com/office/officeart/2005/8/layout/hierarchy1"/>
    <dgm:cxn modelId="{BAF198AD-841C-4FD3-8FAC-1FB45C54C61B}" type="presParOf" srcId="{D22210FC-A162-4C59-A2D6-03D69B679337}" destId="{A33E214D-EE5F-4247-9973-76E011B458D4}" srcOrd="0" destOrd="0" presId="urn:microsoft.com/office/officeart/2005/8/layout/hierarchy1"/>
    <dgm:cxn modelId="{D61C50BA-325C-4EC6-B9D3-62BBD5349AE7}" type="presParOf" srcId="{D22210FC-A162-4C59-A2D6-03D69B679337}" destId="{B9098C56-8CFA-40E2-990A-1F0F86D3A647}" srcOrd="1" destOrd="0" presId="urn:microsoft.com/office/officeart/2005/8/layout/hierarchy1"/>
    <dgm:cxn modelId="{C7B8E00B-6F43-47ED-8356-3EAF052E5B88}" type="presParOf" srcId="{B9098C56-8CFA-40E2-990A-1F0F86D3A647}" destId="{0EA47654-A365-47E8-9F34-DAFDF1DA775E}" srcOrd="0" destOrd="0" presId="urn:microsoft.com/office/officeart/2005/8/layout/hierarchy1"/>
    <dgm:cxn modelId="{0BED43E9-ABFB-474C-9378-6F913E4FF1C0}" type="presParOf" srcId="{0EA47654-A365-47E8-9F34-DAFDF1DA775E}" destId="{2F0B50F1-DF9A-4793-81A8-7B949B9C9DE0}" srcOrd="0" destOrd="0" presId="urn:microsoft.com/office/officeart/2005/8/layout/hierarchy1"/>
    <dgm:cxn modelId="{7BA22EC3-B2B6-4EAE-AD47-57E8B3C7AADD}" type="presParOf" srcId="{0EA47654-A365-47E8-9F34-DAFDF1DA775E}" destId="{C58BD914-39AD-4A90-95B7-166017FE11A9}" srcOrd="1" destOrd="0" presId="urn:microsoft.com/office/officeart/2005/8/layout/hierarchy1"/>
    <dgm:cxn modelId="{046851CB-6884-44E6-8660-C11FD1490D59}" type="presParOf" srcId="{B9098C56-8CFA-40E2-990A-1F0F86D3A647}" destId="{2B5407C8-8EA0-455D-A610-033D551D226D}" srcOrd="1" destOrd="0" presId="urn:microsoft.com/office/officeart/2005/8/layout/hierarchy1"/>
    <dgm:cxn modelId="{660C29CD-C424-4A57-BE7C-BC2333D98A10}" type="presParOf" srcId="{D22210FC-A162-4C59-A2D6-03D69B679337}" destId="{59F847AA-7B8B-4A02-869D-AD110A0DB858}" srcOrd="2" destOrd="0" presId="urn:microsoft.com/office/officeart/2005/8/layout/hierarchy1"/>
    <dgm:cxn modelId="{7D28ECE4-A299-4741-9B4E-15543929D897}" type="presParOf" srcId="{D22210FC-A162-4C59-A2D6-03D69B679337}" destId="{62C7DD3A-5300-4D79-B074-E7BCB5FDA41A}" srcOrd="3" destOrd="0" presId="urn:microsoft.com/office/officeart/2005/8/layout/hierarchy1"/>
    <dgm:cxn modelId="{E86AF0A7-78B2-4557-A3EB-2F0DBB8C7B2E}" type="presParOf" srcId="{62C7DD3A-5300-4D79-B074-E7BCB5FDA41A}" destId="{0AE9743B-DFAD-4640-8F49-93FF649696FC}" srcOrd="0" destOrd="0" presId="urn:microsoft.com/office/officeart/2005/8/layout/hierarchy1"/>
    <dgm:cxn modelId="{D2BEFBC9-04A2-4265-9DEA-0B9BD740FAA9}" type="presParOf" srcId="{0AE9743B-DFAD-4640-8F49-93FF649696FC}" destId="{30E84CBD-8F7B-4731-B8D0-6607A98D1C6F}" srcOrd="0" destOrd="0" presId="urn:microsoft.com/office/officeart/2005/8/layout/hierarchy1"/>
    <dgm:cxn modelId="{537B17D0-AA99-4862-A59A-0D8035A414CB}" type="presParOf" srcId="{0AE9743B-DFAD-4640-8F49-93FF649696FC}" destId="{068B7AFF-375A-4835-B50B-3D9CDCC44179}" srcOrd="1" destOrd="0" presId="urn:microsoft.com/office/officeart/2005/8/layout/hierarchy1"/>
    <dgm:cxn modelId="{9C9821FD-B963-46F1-BA7E-6941E90A6A04}" type="presParOf" srcId="{62C7DD3A-5300-4D79-B074-E7BCB5FDA41A}" destId="{95F819B4-8DE6-44E6-8FAB-D9158C6B7AA8}" srcOrd="1" destOrd="0" presId="urn:microsoft.com/office/officeart/2005/8/layout/hierarchy1"/>
    <dgm:cxn modelId="{420E4880-AF38-4016-884F-B719561209C1}" type="presParOf" srcId="{D22210FC-A162-4C59-A2D6-03D69B679337}" destId="{7CBCCD7F-E003-4640-8628-80E2D869FCFB}" srcOrd="4" destOrd="0" presId="urn:microsoft.com/office/officeart/2005/8/layout/hierarchy1"/>
    <dgm:cxn modelId="{11C411EA-B41D-4F29-A3E6-06CE1939BCAC}" type="presParOf" srcId="{D22210FC-A162-4C59-A2D6-03D69B679337}" destId="{E6234BFC-EA08-44EB-9BDD-1B94175CA40D}" srcOrd="5" destOrd="0" presId="urn:microsoft.com/office/officeart/2005/8/layout/hierarchy1"/>
    <dgm:cxn modelId="{F15D39E4-9DAC-41DD-AD55-FE1FB84EF528}" type="presParOf" srcId="{E6234BFC-EA08-44EB-9BDD-1B94175CA40D}" destId="{A3D53807-762A-45C7-8E2E-AA06A7D4B982}" srcOrd="0" destOrd="0" presId="urn:microsoft.com/office/officeart/2005/8/layout/hierarchy1"/>
    <dgm:cxn modelId="{661AC7B6-7E5B-4FF6-8CE0-F10BC181B34F}" type="presParOf" srcId="{A3D53807-762A-45C7-8E2E-AA06A7D4B982}" destId="{768AFCEF-7F8E-4234-B337-44A57A8A93F4}" srcOrd="0" destOrd="0" presId="urn:microsoft.com/office/officeart/2005/8/layout/hierarchy1"/>
    <dgm:cxn modelId="{80303B97-2F4A-4420-A016-5A9EC625180B}" type="presParOf" srcId="{A3D53807-762A-45C7-8E2E-AA06A7D4B982}" destId="{29429B4A-3EE8-45E1-B34E-019BE5C5C2F3}" srcOrd="1" destOrd="0" presId="urn:microsoft.com/office/officeart/2005/8/layout/hierarchy1"/>
    <dgm:cxn modelId="{76583913-758C-44C1-AB1E-223EAFE59E52}" type="presParOf" srcId="{E6234BFC-EA08-44EB-9BDD-1B94175CA40D}" destId="{D90340C8-3E20-4143-B78F-D2F4E1215823}" srcOrd="1" destOrd="0" presId="urn:microsoft.com/office/officeart/2005/8/layout/hierarchy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CCD7F-E003-4640-8628-80E2D869FCFB}">
      <dsp:nvSpPr>
        <dsp:cNvPr id="0" name=""/>
        <dsp:cNvSpPr/>
      </dsp:nvSpPr>
      <dsp:spPr>
        <a:xfrm>
          <a:off x="3857005" y="2327945"/>
          <a:ext cx="2058146" cy="502169"/>
        </a:xfrm>
        <a:custGeom>
          <a:avLst/>
          <a:gdLst/>
          <a:ahLst/>
          <a:cxnLst/>
          <a:rect l="0" t="0" r="0" b="0"/>
          <a:pathLst>
            <a:path>
              <a:moveTo>
                <a:pt x="0" y="0"/>
              </a:moveTo>
              <a:lnTo>
                <a:pt x="0" y="360613"/>
              </a:lnTo>
              <a:lnTo>
                <a:pt x="2058146" y="360613"/>
              </a:lnTo>
              <a:lnTo>
                <a:pt x="2058146" y="502169"/>
              </a:lnTo>
            </a:path>
          </a:pathLst>
        </a:custGeom>
        <a:noFill/>
        <a:ln w="9525" cap="flat" cmpd="sng" algn="ctr">
          <a:solidFill>
            <a:schemeClr val="tx1"/>
          </a:solidFill>
          <a:prstDash val="solid"/>
        </a:ln>
        <a:effectLst/>
      </dsp:spPr>
      <dsp:style>
        <a:lnRef idx="1">
          <a:schemeClr val="accent3"/>
        </a:lnRef>
        <a:fillRef idx="0">
          <a:schemeClr val="accent3"/>
        </a:fillRef>
        <a:effectRef idx="0">
          <a:schemeClr val="accent3"/>
        </a:effectRef>
        <a:fontRef idx="minor">
          <a:schemeClr val="tx1"/>
        </a:fontRef>
      </dsp:style>
    </dsp:sp>
    <dsp:sp modelId="{59F847AA-7B8B-4A02-869D-AD110A0DB858}">
      <dsp:nvSpPr>
        <dsp:cNvPr id="0" name=""/>
        <dsp:cNvSpPr/>
      </dsp:nvSpPr>
      <dsp:spPr>
        <a:xfrm>
          <a:off x="3811285" y="2327945"/>
          <a:ext cx="91440" cy="502169"/>
        </a:xfrm>
        <a:custGeom>
          <a:avLst/>
          <a:gdLst/>
          <a:ahLst/>
          <a:cxnLst/>
          <a:rect l="0" t="0" r="0" b="0"/>
          <a:pathLst>
            <a:path>
              <a:moveTo>
                <a:pt x="45720" y="0"/>
              </a:moveTo>
              <a:lnTo>
                <a:pt x="45720" y="360613"/>
              </a:lnTo>
              <a:lnTo>
                <a:pt x="124941" y="360613"/>
              </a:lnTo>
              <a:lnTo>
                <a:pt x="124941" y="502169"/>
              </a:lnTo>
            </a:path>
          </a:pathLst>
        </a:custGeom>
        <a:noFill/>
        <a:ln w="9525" cap="flat" cmpd="sng" algn="ctr">
          <a:solidFill>
            <a:schemeClr val="tx1"/>
          </a:solidFill>
          <a:prstDash val="solid"/>
        </a:ln>
        <a:effectLst/>
      </dsp:spPr>
      <dsp:style>
        <a:lnRef idx="1">
          <a:schemeClr val="accent3"/>
        </a:lnRef>
        <a:fillRef idx="0">
          <a:schemeClr val="accent3"/>
        </a:fillRef>
        <a:effectRef idx="0">
          <a:schemeClr val="accent3"/>
        </a:effectRef>
        <a:fontRef idx="minor">
          <a:schemeClr val="tx1"/>
        </a:fontRef>
      </dsp:style>
    </dsp:sp>
    <dsp:sp modelId="{A33E214D-EE5F-4247-9973-76E011B458D4}">
      <dsp:nvSpPr>
        <dsp:cNvPr id="0" name=""/>
        <dsp:cNvSpPr/>
      </dsp:nvSpPr>
      <dsp:spPr>
        <a:xfrm>
          <a:off x="1875100" y="2327945"/>
          <a:ext cx="1981904" cy="502169"/>
        </a:xfrm>
        <a:custGeom>
          <a:avLst/>
          <a:gdLst/>
          <a:ahLst/>
          <a:cxnLst/>
          <a:rect l="0" t="0" r="0" b="0"/>
          <a:pathLst>
            <a:path>
              <a:moveTo>
                <a:pt x="1981904" y="0"/>
              </a:moveTo>
              <a:lnTo>
                <a:pt x="1981904" y="360613"/>
              </a:lnTo>
              <a:lnTo>
                <a:pt x="0" y="360613"/>
              </a:lnTo>
              <a:lnTo>
                <a:pt x="0" y="502169"/>
              </a:lnTo>
            </a:path>
          </a:pathLst>
        </a:custGeom>
        <a:noFill/>
        <a:ln w="9525" cap="flat" cmpd="sng" algn="ctr">
          <a:solidFill>
            <a:schemeClr val="tx1"/>
          </a:solidFill>
          <a:prstDash val="solid"/>
        </a:ln>
        <a:effectLst/>
      </dsp:spPr>
      <dsp:style>
        <a:lnRef idx="1">
          <a:schemeClr val="accent3"/>
        </a:lnRef>
        <a:fillRef idx="0">
          <a:schemeClr val="accent3"/>
        </a:fillRef>
        <a:effectRef idx="0">
          <a:schemeClr val="accent3"/>
        </a:effectRef>
        <a:fontRef idx="minor">
          <a:schemeClr val="tx1"/>
        </a:fontRef>
      </dsp:style>
    </dsp:sp>
    <dsp:sp modelId="{BFBC5E3C-8565-4E39-A36D-78A7BB99A98A}">
      <dsp:nvSpPr>
        <dsp:cNvPr id="0" name=""/>
        <dsp:cNvSpPr/>
      </dsp:nvSpPr>
      <dsp:spPr>
        <a:xfrm>
          <a:off x="2681583" y="970990"/>
          <a:ext cx="1175422" cy="386644"/>
        </a:xfrm>
        <a:custGeom>
          <a:avLst/>
          <a:gdLst/>
          <a:ahLst/>
          <a:cxnLst/>
          <a:rect l="0" t="0" r="0" b="0"/>
          <a:pathLst>
            <a:path>
              <a:moveTo>
                <a:pt x="0" y="0"/>
              </a:moveTo>
              <a:lnTo>
                <a:pt x="0" y="245088"/>
              </a:lnTo>
              <a:lnTo>
                <a:pt x="1175422" y="245088"/>
              </a:lnTo>
              <a:lnTo>
                <a:pt x="1175422" y="386644"/>
              </a:lnTo>
            </a:path>
          </a:pathLst>
        </a:custGeom>
        <a:noFill/>
        <a:ln w="9525" cap="flat" cmpd="sng" algn="ctr">
          <a:solidFill>
            <a:schemeClr val="tx1"/>
          </a:solidFill>
          <a:prstDash val="solid"/>
        </a:ln>
        <a:effectLst/>
      </dsp:spPr>
      <dsp:style>
        <a:lnRef idx="1">
          <a:schemeClr val="accent3"/>
        </a:lnRef>
        <a:fillRef idx="0">
          <a:schemeClr val="accent3"/>
        </a:fillRef>
        <a:effectRef idx="0">
          <a:schemeClr val="accent3"/>
        </a:effectRef>
        <a:fontRef idx="minor">
          <a:schemeClr val="tx1"/>
        </a:fontRef>
      </dsp:style>
    </dsp:sp>
    <dsp:sp modelId="{87AD456A-71EB-4B2E-83E8-F0C0AA7AFCC9}">
      <dsp:nvSpPr>
        <dsp:cNvPr id="0" name=""/>
        <dsp:cNvSpPr/>
      </dsp:nvSpPr>
      <dsp:spPr>
        <a:xfrm>
          <a:off x="1167079" y="970990"/>
          <a:ext cx="1514503" cy="386644"/>
        </a:xfrm>
        <a:custGeom>
          <a:avLst/>
          <a:gdLst/>
          <a:ahLst/>
          <a:cxnLst/>
          <a:rect l="0" t="0" r="0" b="0"/>
          <a:pathLst>
            <a:path>
              <a:moveTo>
                <a:pt x="1514503" y="0"/>
              </a:moveTo>
              <a:lnTo>
                <a:pt x="1514503" y="245088"/>
              </a:lnTo>
              <a:lnTo>
                <a:pt x="0" y="245088"/>
              </a:lnTo>
              <a:lnTo>
                <a:pt x="0" y="386644"/>
              </a:lnTo>
            </a:path>
          </a:pathLst>
        </a:custGeom>
        <a:noFill/>
        <a:ln w="9525" cap="flat" cmpd="sng" algn="ctr">
          <a:solidFill>
            <a:schemeClr val="tx1"/>
          </a:solidFill>
          <a:prstDash val="solid"/>
        </a:ln>
        <a:effectLst/>
      </dsp:spPr>
      <dsp:style>
        <a:lnRef idx="1">
          <a:schemeClr val="accent3"/>
        </a:lnRef>
        <a:fillRef idx="0">
          <a:schemeClr val="accent3"/>
        </a:fillRef>
        <a:effectRef idx="0">
          <a:schemeClr val="accent3"/>
        </a:effectRef>
        <a:fontRef idx="minor">
          <a:schemeClr val="tx1"/>
        </a:fontRef>
      </dsp:style>
    </dsp:sp>
    <dsp:sp modelId="{996F02C5-57A0-4733-A938-22D9D55C787B}">
      <dsp:nvSpPr>
        <dsp:cNvPr id="0" name=""/>
        <dsp:cNvSpPr/>
      </dsp:nvSpPr>
      <dsp:spPr>
        <a:xfrm>
          <a:off x="1917559" y="679"/>
          <a:ext cx="1528048" cy="970310"/>
        </a:xfrm>
        <a:prstGeom prst="roundRect">
          <a:avLst>
            <a:gd name="adj" fmla="val 10000"/>
          </a:avLst>
        </a:prstGeom>
        <a:solidFill>
          <a:srgbClr val="4BC1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91A926-30DA-4653-AD07-B2A69084A7DC}">
      <dsp:nvSpPr>
        <dsp:cNvPr id="0" name=""/>
        <dsp:cNvSpPr/>
      </dsp:nvSpPr>
      <dsp:spPr>
        <a:xfrm>
          <a:off x="2087342" y="161973"/>
          <a:ext cx="1528048" cy="970310"/>
        </a:xfrm>
        <a:prstGeom prst="roundRect">
          <a:avLst>
            <a:gd name="adj" fmla="val 10000"/>
          </a:avLst>
        </a:prstGeom>
        <a:solidFill>
          <a:schemeClr val="lt1"/>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Verdana" panose="020B0604030504040204" pitchFamily="34" charset="0"/>
              <a:ea typeface="Verdana" panose="020B0604030504040204" pitchFamily="34" charset="0"/>
            </a:rPr>
            <a:t>ARTS</a:t>
          </a:r>
        </a:p>
      </dsp:txBody>
      <dsp:txXfrm>
        <a:off x="2115761" y="190392"/>
        <a:ext cx="1471210" cy="913472"/>
      </dsp:txXfrm>
    </dsp:sp>
    <dsp:sp modelId="{82E01AEC-C82B-4636-BDBD-4F000AFBAB58}">
      <dsp:nvSpPr>
        <dsp:cNvPr id="0" name=""/>
        <dsp:cNvSpPr/>
      </dsp:nvSpPr>
      <dsp:spPr>
        <a:xfrm>
          <a:off x="164420" y="1357635"/>
          <a:ext cx="2005318" cy="970310"/>
        </a:xfrm>
        <a:prstGeom prst="roundRect">
          <a:avLst>
            <a:gd name="adj" fmla="val 10000"/>
          </a:avLst>
        </a:prstGeom>
        <a:solidFill>
          <a:srgbClr val="4BC1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C1729-EEAE-4975-86E6-8806F628D2F1}">
      <dsp:nvSpPr>
        <dsp:cNvPr id="0" name=""/>
        <dsp:cNvSpPr/>
      </dsp:nvSpPr>
      <dsp:spPr>
        <a:xfrm>
          <a:off x="334203" y="1518929"/>
          <a:ext cx="2005318" cy="970310"/>
        </a:xfrm>
        <a:prstGeom prst="roundRect">
          <a:avLst>
            <a:gd name="adj" fmla="val 10000"/>
          </a:avLst>
        </a:prstGeom>
        <a:solidFill>
          <a:schemeClr val="lt1"/>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Verdana" panose="020B0604030504040204" pitchFamily="34" charset="0"/>
              <a:ea typeface="Verdana" panose="020B0604030504040204" pitchFamily="34" charset="0"/>
            </a:rPr>
            <a:t>Hot Spot</a:t>
          </a:r>
        </a:p>
        <a:p>
          <a:pPr lvl="0" algn="ctr" defTabSz="1066800">
            <a:lnSpc>
              <a:spcPct val="90000"/>
            </a:lnSpc>
            <a:spcBef>
              <a:spcPct val="0"/>
            </a:spcBef>
            <a:spcAft>
              <a:spcPct val="35000"/>
            </a:spcAft>
          </a:pPr>
          <a:r>
            <a:rPr lang="en-US" sz="2400" kern="1200" dirty="0">
              <a:latin typeface="Verdana" panose="020B0604030504040204" pitchFamily="34" charset="0"/>
              <a:ea typeface="Verdana" panose="020B0604030504040204" pitchFamily="34" charset="0"/>
            </a:rPr>
            <a:t>(50%)</a:t>
          </a:r>
        </a:p>
      </dsp:txBody>
      <dsp:txXfrm>
        <a:off x="362622" y="1547348"/>
        <a:ext cx="1948480" cy="913472"/>
      </dsp:txXfrm>
    </dsp:sp>
    <dsp:sp modelId="{60A688BE-562A-4DEA-9EC8-55DA1336DFDC}">
      <dsp:nvSpPr>
        <dsp:cNvPr id="0" name=""/>
        <dsp:cNvSpPr/>
      </dsp:nvSpPr>
      <dsp:spPr>
        <a:xfrm>
          <a:off x="2509305" y="1357635"/>
          <a:ext cx="2695400" cy="970310"/>
        </a:xfrm>
        <a:prstGeom prst="roundRect">
          <a:avLst>
            <a:gd name="adj" fmla="val 10000"/>
          </a:avLst>
        </a:prstGeom>
        <a:solidFill>
          <a:srgbClr val="4BC1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11E01-F6B7-4431-A0D6-7B24A90FE893}">
      <dsp:nvSpPr>
        <dsp:cNvPr id="0" name=""/>
        <dsp:cNvSpPr/>
      </dsp:nvSpPr>
      <dsp:spPr>
        <a:xfrm>
          <a:off x="2679088" y="1518929"/>
          <a:ext cx="2695400" cy="970310"/>
        </a:xfrm>
        <a:prstGeom prst="roundRect">
          <a:avLst>
            <a:gd name="adj" fmla="val 10000"/>
          </a:avLst>
        </a:prstGeom>
        <a:solidFill>
          <a:schemeClr val="lt1"/>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Verdana" panose="020B0604030504040204" pitchFamily="34" charset="0"/>
              <a:ea typeface="Verdana" panose="020B0604030504040204" pitchFamily="34" charset="0"/>
            </a:rPr>
            <a:t>Systemic</a:t>
          </a:r>
        </a:p>
        <a:p>
          <a:pPr lvl="0" algn="ctr" defTabSz="1066800">
            <a:lnSpc>
              <a:spcPct val="90000"/>
            </a:lnSpc>
            <a:spcBef>
              <a:spcPct val="0"/>
            </a:spcBef>
            <a:spcAft>
              <a:spcPct val="35000"/>
            </a:spcAft>
          </a:pPr>
          <a:r>
            <a:rPr lang="en-US" sz="2400" kern="1200" dirty="0">
              <a:solidFill>
                <a:schemeClr val="tx1"/>
              </a:solidFill>
              <a:latin typeface="Verdana" panose="020B0604030504040204" pitchFamily="34" charset="0"/>
              <a:ea typeface="Verdana" panose="020B0604030504040204" pitchFamily="34" charset="0"/>
            </a:rPr>
            <a:t>(50%)</a:t>
          </a:r>
        </a:p>
      </dsp:txBody>
      <dsp:txXfrm>
        <a:off x="2707507" y="1547348"/>
        <a:ext cx="2638562" cy="913472"/>
      </dsp:txXfrm>
    </dsp:sp>
    <dsp:sp modelId="{2F0B50F1-DF9A-4793-81A8-7B949B9C9DE0}">
      <dsp:nvSpPr>
        <dsp:cNvPr id="0" name=""/>
        <dsp:cNvSpPr/>
      </dsp:nvSpPr>
      <dsp:spPr>
        <a:xfrm>
          <a:off x="1028875" y="2830115"/>
          <a:ext cx="1692450" cy="970310"/>
        </a:xfrm>
        <a:prstGeom prst="roundRect">
          <a:avLst>
            <a:gd name="adj" fmla="val 10000"/>
          </a:avLst>
        </a:prstGeom>
        <a:solidFill>
          <a:srgbClr val="4BC1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BD914-39AD-4A90-95B7-166017FE11A9}">
      <dsp:nvSpPr>
        <dsp:cNvPr id="0" name=""/>
        <dsp:cNvSpPr/>
      </dsp:nvSpPr>
      <dsp:spPr>
        <a:xfrm>
          <a:off x="1198658" y="2991409"/>
          <a:ext cx="1692450" cy="970310"/>
        </a:xfrm>
        <a:prstGeom prst="roundRect">
          <a:avLst>
            <a:gd name="adj" fmla="val 10000"/>
          </a:avLst>
        </a:prstGeom>
        <a:solidFill>
          <a:schemeClr val="lt1"/>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Verdana" panose="020B0604030504040204" pitchFamily="34" charset="0"/>
              <a:ea typeface="Verdana" panose="020B0604030504040204" pitchFamily="34" charset="0"/>
            </a:rPr>
            <a:t>Roadway Departure</a:t>
          </a:r>
        </a:p>
        <a:p>
          <a:pPr lvl="0" algn="ctr" defTabSz="889000">
            <a:lnSpc>
              <a:spcPct val="90000"/>
            </a:lnSpc>
            <a:spcBef>
              <a:spcPct val="0"/>
            </a:spcBef>
            <a:spcAft>
              <a:spcPct val="35000"/>
            </a:spcAft>
          </a:pPr>
          <a:r>
            <a:rPr lang="en-US" sz="2000" kern="1200" dirty="0">
              <a:solidFill>
                <a:schemeClr val="tx1"/>
              </a:solidFill>
              <a:latin typeface="Verdana" panose="020B0604030504040204" pitchFamily="34" charset="0"/>
              <a:ea typeface="Verdana" panose="020B0604030504040204" pitchFamily="34" charset="0"/>
            </a:rPr>
            <a:t>(50%)</a:t>
          </a:r>
        </a:p>
      </dsp:txBody>
      <dsp:txXfrm>
        <a:off x="1227077" y="3019828"/>
        <a:ext cx="1635612" cy="913472"/>
      </dsp:txXfrm>
    </dsp:sp>
    <dsp:sp modelId="{30E84CBD-8F7B-4731-B8D0-6607A98D1C6F}">
      <dsp:nvSpPr>
        <dsp:cNvPr id="0" name=""/>
        <dsp:cNvSpPr/>
      </dsp:nvSpPr>
      <dsp:spPr>
        <a:xfrm>
          <a:off x="3060892" y="2830115"/>
          <a:ext cx="1750669" cy="970310"/>
        </a:xfrm>
        <a:prstGeom prst="roundRect">
          <a:avLst>
            <a:gd name="adj" fmla="val 10000"/>
          </a:avLst>
        </a:prstGeom>
        <a:solidFill>
          <a:srgbClr val="4BC1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B7AFF-375A-4835-B50B-3D9CDCC44179}">
      <dsp:nvSpPr>
        <dsp:cNvPr id="0" name=""/>
        <dsp:cNvSpPr/>
      </dsp:nvSpPr>
      <dsp:spPr>
        <a:xfrm>
          <a:off x="3230675" y="2991409"/>
          <a:ext cx="1750669" cy="970310"/>
        </a:xfrm>
        <a:prstGeom prst="roundRect">
          <a:avLst>
            <a:gd name="adj" fmla="val 10000"/>
          </a:avLst>
        </a:prstGeom>
        <a:solidFill>
          <a:schemeClr val="lt1"/>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Verdana" panose="020B0604030504040204" pitchFamily="34" charset="0"/>
              <a:ea typeface="Verdana" panose="020B0604030504040204" pitchFamily="34" charset="0"/>
            </a:rPr>
            <a:t>Intersection</a:t>
          </a:r>
        </a:p>
        <a:p>
          <a:pPr lvl="0" algn="ctr" defTabSz="889000">
            <a:lnSpc>
              <a:spcPct val="90000"/>
            </a:lnSpc>
            <a:spcBef>
              <a:spcPct val="0"/>
            </a:spcBef>
            <a:spcAft>
              <a:spcPct val="35000"/>
            </a:spcAft>
          </a:pPr>
          <a:r>
            <a:rPr lang="en-US" sz="2000" kern="1200" dirty="0">
              <a:solidFill>
                <a:schemeClr val="tx1"/>
              </a:solidFill>
              <a:latin typeface="Verdana" panose="020B0604030504040204" pitchFamily="34" charset="0"/>
              <a:ea typeface="Verdana" panose="020B0604030504040204" pitchFamily="34" charset="0"/>
            </a:rPr>
            <a:t>(35%)</a:t>
          </a:r>
        </a:p>
      </dsp:txBody>
      <dsp:txXfrm>
        <a:off x="3259094" y="3019828"/>
        <a:ext cx="1693831" cy="913472"/>
      </dsp:txXfrm>
    </dsp:sp>
    <dsp:sp modelId="{768AFCEF-7F8E-4234-B337-44A57A8A93F4}">
      <dsp:nvSpPr>
        <dsp:cNvPr id="0" name=""/>
        <dsp:cNvSpPr/>
      </dsp:nvSpPr>
      <dsp:spPr>
        <a:xfrm>
          <a:off x="5151128" y="2830115"/>
          <a:ext cx="1528048" cy="970310"/>
        </a:xfrm>
        <a:prstGeom prst="roundRect">
          <a:avLst>
            <a:gd name="adj" fmla="val 10000"/>
          </a:avLst>
        </a:prstGeom>
        <a:solidFill>
          <a:srgbClr val="4BC1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29B4A-3EE8-45E1-B34E-019BE5C5C2F3}">
      <dsp:nvSpPr>
        <dsp:cNvPr id="0" name=""/>
        <dsp:cNvSpPr/>
      </dsp:nvSpPr>
      <dsp:spPr>
        <a:xfrm>
          <a:off x="5320911" y="2991409"/>
          <a:ext cx="1528048" cy="970310"/>
        </a:xfrm>
        <a:prstGeom prst="roundRect">
          <a:avLst>
            <a:gd name="adj" fmla="val 10000"/>
          </a:avLst>
        </a:prstGeom>
        <a:solidFill>
          <a:schemeClr val="lt1"/>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Verdana" panose="020B0604030504040204" pitchFamily="34" charset="0"/>
              <a:ea typeface="Verdana" panose="020B0604030504040204" pitchFamily="34" charset="0"/>
            </a:rPr>
            <a:t>Bike/Ped</a:t>
          </a:r>
        </a:p>
        <a:p>
          <a:pPr lvl="0" algn="ctr" defTabSz="889000">
            <a:lnSpc>
              <a:spcPct val="90000"/>
            </a:lnSpc>
            <a:spcBef>
              <a:spcPct val="0"/>
            </a:spcBef>
            <a:spcAft>
              <a:spcPct val="35000"/>
            </a:spcAft>
          </a:pPr>
          <a:r>
            <a:rPr lang="en-US" sz="2000" kern="1200" dirty="0">
              <a:solidFill>
                <a:schemeClr val="tx1"/>
              </a:solidFill>
              <a:latin typeface="Verdana" panose="020B0604030504040204" pitchFamily="34" charset="0"/>
              <a:ea typeface="Verdana" panose="020B0604030504040204" pitchFamily="34" charset="0"/>
            </a:rPr>
            <a:t>(15%)</a:t>
          </a:r>
        </a:p>
      </dsp:txBody>
      <dsp:txXfrm>
        <a:off x="5349330" y="3019828"/>
        <a:ext cx="1471210" cy="9134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65810" y="1"/>
            <a:ext cx="4028440" cy="351737"/>
          </a:xfrm>
          <a:prstGeom prst="rect">
            <a:avLst/>
          </a:prstGeom>
        </p:spPr>
        <p:txBody>
          <a:bodyPr vert="horz" lIns="92830" tIns="46415" rIns="92830" bIns="46415" rtlCol="0"/>
          <a:lstStyle>
            <a:lvl1pPr algn="r">
              <a:defRPr sz="1200"/>
            </a:lvl1pPr>
          </a:lstStyle>
          <a:p>
            <a:fld id="{C157E3DD-707B-4094-9E46-5BFE09D0F57A}" type="datetimeFigureOut">
              <a:rPr lang="en-US" smtClean="0"/>
              <a:t>9/18/2020</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2830" tIns="46415" rIns="92830" bIns="46415" rtlCol="0" anchor="b"/>
          <a:lstStyle>
            <a:lvl1pPr algn="l">
              <a:defRPr sz="1200"/>
            </a:lvl1pPr>
          </a:lstStyle>
          <a:p>
            <a:endParaRPr lang="en-US"/>
          </a:p>
        </p:txBody>
      </p:sp>
    </p:spTree>
    <p:extLst>
      <p:ext uri="{BB962C8B-B14F-4D97-AF65-F5344CB8AC3E}">
        <p14:creationId xmlns:p14="http://schemas.microsoft.com/office/powerpoint/2010/main" val="523769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525" y="0"/>
            <a:ext cx="3427413" cy="2570163"/>
          </a:xfrm>
          <a:prstGeom prst="rect">
            <a:avLst/>
          </a:prstGeom>
          <a:noFill/>
          <a:ln w="12700">
            <a:no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464820" y="3271520"/>
            <a:ext cx="8366761" cy="3154680"/>
          </a:xfrm>
          <a:prstGeom prst="rect">
            <a:avLst/>
          </a:prstGeom>
        </p:spPr>
        <p:txBody>
          <a:bodyPr vert="horz" lIns="92830" tIns="46415" rIns="92830" bIns="46415" numCol="3" spcCol="27849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wrap="square" lIns="92830" tIns="46415" rIns="92830" bIns="46415" numCol="1" anchor="b" anchorCtr="0" compatLnSpc="1">
            <a:prstTxWarp prst="textNoShape">
              <a:avLst/>
            </a:prstTxWarp>
          </a:bodyPr>
          <a:lstStyle>
            <a:lvl1pPr algn="r">
              <a:defRPr sz="1200">
                <a:solidFill>
                  <a:srgbClr val="B26B02"/>
                </a:solidFill>
                <a:latin typeface="Century Gothic" panose="020B0502020202020204" pitchFamily="34" charset="0"/>
              </a:defRPr>
            </a:lvl1pPr>
          </a:lstStyle>
          <a:p>
            <a:fld id="{C91960A5-8209-406D-9FF4-30FB2A2FF490}" type="slidenum">
              <a:rPr lang="en-US" smtClean="0"/>
              <a:pPr/>
              <a:t>‹#›</a:t>
            </a:fld>
            <a:endParaRPr lang="en-US" dirty="0"/>
          </a:p>
        </p:txBody>
      </p:sp>
      <p:sp>
        <p:nvSpPr>
          <p:cNvPr id="8" name="Rectangle 7"/>
          <p:cNvSpPr/>
          <p:nvPr/>
        </p:nvSpPr>
        <p:spPr>
          <a:xfrm>
            <a:off x="3408680" y="0"/>
            <a:ext cx="5887720" cy="257048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2830" tIns="46415" rIns="92830" bIns="46415" rtlCol="0" anchor="ctr"/>
          <a:lstStyle/>
          <a:p>
            <a:pPr algn="ct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26919036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entury Gothic" panose="020B0502020202020204" pitchFamily="34" charset="0"/>
        <a:ea typeface="+mn-ea"/>
        <a:cs typeface="+mn-cs"/>
      </a:defRPr>
    </a:lvl1pPr>
    <a:lvl2pPr marL="457200" algn="l" rtl="0" fontAlgn="base">
      <a:spcBef>
        <a:spcPct val="30000"/>
      </a:spcBef>
      <a:spcAft>
        <a:spcPct val="0"/>
      </a:spcAft>
      <a:defRPr sz="1200" kern="1200">
        <a:solidFill>
          <a:schemeClr val="tx1"/>
        </a:solidFill>
        <a:latin typeface="Century Gothic" panose="020B0502020202020204" pitchFamily="34" charset="0"/>
        <a:ea typeface="+mn-ea"/>
        <a:cs typeface="+mn-cs"/>
      </a:defRPr>
    </a:lvl2pPr>
    <a:lvl3pPr marL="914400" algn="l" rtl="0" fontAlgn="base">
      <a:spcBef>
        <a:spcPct val="30000"/>
      </a:spcBef>
      <a:spcAft>
        <a:spcPct val="0"/>
      </a:spcAft>
      <a:defRPr sz="1200" kern="1200">
        <a:solidFill>
          <a:schemeClr val="tx1"/>
        </a:solidFill>
        <a:latin typeface="Century Gothic" panose="020B0502020202020204" pitchFamily="34" charset="0"/>
        <a:ea typeface="+mn-ea"/>
        <a:cs typeface="+mn-cs"/>
      </a:defRPr>
    </a:lvl3pPr>
    <a:lvl4pPr marL="1371600" algn="l" rtl="0" fontAlgn="base">
      <a:spcBef>
        <a:spcPct val="30000"/>
      </a:spcBef>
      <a:spcAft>
        <a:spcPct val="0"/>
      </a:spcAft>
      <a:defRPr sz="1200" kern="1200">
        <a:solidFill>
          <a:schemeClr val="tx1"/>
        </a:solidFill>
        <a:latin typeface="Century Gothic" panose="020B0502020202020204" pitchFamily="34" charset="0"/>
        <a:ea typeface="+mn-ea"/>
        <a:cs typeface="+mn-cs"/>
      </a:defRPr>
    </a:lvl4pPr>
    <a:lvl5pPr marL="1828800" algn="l" rtl="0" fontAlgn="base">
      <a:spcBef>
        <a:spcPct val="30000"/>
      </a:spcBef>
      <a:spcAft>
        <a:spcPct val="0"/>
      </a:spcAft>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principles and purpose of ARTS and HSIP are:</a:t>
            </a:r>
          </a:p>
          <a:p>
            <a:pPr marL="174056" indent="-174056">
              <a:buFont typeface="Arial" panose="020B0604020202020204" pitchFamily="34" charset="0"/>
              <a:buChar char="•"/>
            </a:pPr>
            <a:r>
              <a:rPr lang="en-US" dirty="0" smtClean="0"/>
              <a:t>The program goal is to reduce fatal and serious injury crashes.</a:t>
            </a:r>
          </a:p>
          <a:p>
            <a:pPr marL="174056" indent="-174056">
              <a:buFont typeface="Arial" panose="020B0604020202020204" pitchFamily="34" charset="0"/>
              <a:buChar char="•"/>
            </a:pPr>
            <a:r>
              <a:rPr lang="en-US" dirty="0" smtClean="0"/>
              <a:t>The program must include all public roads.</a:t>
            </a:r>
          </a:p>
          <a:p>
            <a:pPr marL="174056" indent="-174056">
              <a:buFont typeface="Arial" panose="020B0604020202020204" pitchFamily="34" charset="0"/>
              <a:buChar char="•"/>
            </a:pPr>
            <a:r>
              <a:rPr lang="en-US" dirty="0" smtClean="0"/>
              <a:t>The program is data driven and blind to jurisdiction.</a:t>
            </a:r>
          </a:p>
          <a:p>
            <a:pPr marL="174056" indent="-174056">
              <a:buFont typeface="Arial" panose="020B0604020202020204" pitchFamily="34" charset="0"/>
              <a:buChar char="•"/>
            </a:pPr>
            <a:r>
              <a:rPr lang="en-US" dirty="0" smtClean="0"/>
              <a:t>Both traditional “hot spot” methodology and systemic methodology will be used</a:t>
            </a:r>
          </a:p>
          <a:p>
            <a:pPr lvl="0"/>
            <a:endParaRPr lang="en-US" dirty="0" smtClean="0"/>
          </a:p>
          <a:p>
            <a:pPr lvl="0"/>
            <a:r>
              <a:rPr lang="en-US" dirty="0" smtClean="0"/>
              <a:t>The process will be overseen by ODOT Regions.</a:t>
            </a:r>
          </a:p>
          <a:p>
            <a:pPr defTabSz="928299">
              <a:defRPr/>
            </a:pPr>
            <a:r>
              <a:rPr lang="en-US" dirty="0" smtClean="0"/>
              <a:t>The ARTS program primarily uses federal funds from the Highway Safety Improvement Program (HSIP).  </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a:t>
            </a:fld>
            <a:endParaRPr lang="en-US" dirty="0"/>
          </a:p>
        </p:txBody>
      </p:sp>
    </p:spTree>
    <p:extLst>
      <p:ext uri="{BB962C8B-B14F-4D97-AF65-F5344CB8AC3E}">
        <p14:creationId xmlns:p14="http://schemas.microsoft.com/office/powerpoint/2010/main" val="280158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Regions are encouraged</a:t>
            </a:r>
            <a:r>
              <a:rPr lang="en-US" baseline="0" dirty="0" smtClean="0"/>
              <a:t> to </a:t>
            </a:r>
            <a:r>
              <a:rPr lang="en-US" dirty="0" smtClean="0"/>
              <a:t>spend 50% of their funding on hotspot</a:t>
            </a:r>
            <a:r>
              <a:rPr lang="en-US" baseline="0" dirty="0" smtClean="0"/>
              <a:t> projects and 50% on </a:t>
            </a:r>
            <a:r>
              <a:rPr lang="en-US" dirty="0" smtClean="0"/>
              <a:t>systemic projects.  Systemic funding is intended to be used for roadway departure, intersections and pedestrian/bicycle type projects. ARTS will give regions the flexibility to determine the appropriate splits between systemic types of projects for their regions. </a:t>
            </a:r>
          </a:p>
          <a:p>
            <a:endParaRPr lang="en-US" dirty="0" smtClean="0"/>
          </a:p>
          <a:p>
            <a:r>
              <a:rPr lang="en-US" dirty="0" smtClean="0"/>
              <a:t>Systemic </a:t>
            </a:r>
            <a:r>
              <a:rPr lang="en-US" dirty="0"/>
              <a:t>funding is intended to be used for roadway departure, intersections and pedestrian/bicycle type projects. </a:t>
            </a:r>
            <a:r>
              <a:rPr lang="en-US" dirty="0" smtClean="0"/>
              <a:t>ARTS </a:t>
            </a:r>
            <a:r>
              <a:rPr lang="en-US" dirty="0"/>
              <a:t>will give regions the flexibility to determine the appropriate splits between systemic types of projects for their regions. </a:t>
            </a:r>
          </a:p>
          <a:p>
            <a:pPr lvl="2">
              <a:lnSpc>
                <a:spcPct val="100000"/>
              </a:lnSpc>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10</a:t>
            </a:fld>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377297412"/>
              </p:ext>
            </p:extLst>
          </p:nvPr>
        </p:nvGraphicFramePr>
        <p:xfrm>
          <a:off x="6430010" y="4284134"/>
          <a:ext cx="2169159" cy="1036776"/>
        </p:xfrm>
        <a:graphic>
          <a:graphicData uri="http://schemas.openxmlformats.org/drawingml/2006/table">
            <a:tbl>
              <a:tblPr firstRow="1" bandRow="1">
                <a:tableStyleId>{073A0DAA-6AF3-43AB-8588-CEC1D06C72B9}</a:tableStyleId>
              </a:tblPr>
              <a:tblGrid>
                <a:gridCol w="1092366">
                  <a:extLst>
                    <a:ext uri="{9D8B030D-6E8A-4147-A177-3AD203B41FA5}">
                      <a16:colId xmlns:a16="http://schemas.microsoft.com/office/drawing/2014/main" val="20000"/>
                    </a:ext>
                  </a:extLst>
                </a:gridCol>
                <a:gridCol w="1076793">
                  <a:extLst>
                    <a:ext uri="{9D8B030D-6E8A-4147-A177-3AD203B41FA5}">
                      <a16:colId xmlns:a16="http://schemas.microsoft.com/office/drawing/2014/main" val="20001"/>
                    </a:ext>
                  </a:extLst>
                </a:gridCol>
              </a:tblGrid>
              <a:tr h="345592">
                <a:tc>
                  <a:txBody>
                    <a:bodyPr/>
                    <a:lstStyle/>
                    <a:p>
                      <a:r>
                        <a:rPr lang="en-US" sz="1000" dirty="0" smtClean="0"/>
                        <a:t>HSIP Funds</a:t>
                      </a:r>
                      <a:endParaRPr lang="en-US" sz="1000" dirty="0"/>
                    </a:p>
                  </a:txBody>
                  <a:tcPr marL="84751" marR="84751" marT="42607" marB="42607"/>
                </a:tc>
                <a:tc>
                  <a:txBody>
                    <a:bodyPr/>
                    <a:lstStyle/>
                    <a:p>
                      <a:r>
                        <a:rPr lang="en-US" sz="1000" dirty="0" smtClean="0"/>
                        <a:t>Per</a:t>
                      </a:r>
                      <a:r>
                        <a:rPr lang="en-US" sz="1000" baseline="0" dirty="0" smtClean="0"/>
                        <a:t> year</a:t>
                      </a:r>
                      <a:endParaRPr lang="en-US" sz="1000" dirty="0"/>
                    </a:p>
                  </a:txBody>
                  <a:tcPr marL="84751" marR="84751" marT="42607" marB="42607"/>
                </a:tc>
                <a:extLst>
                  <a:ext uri="{0D108BD9-81ED-4DB2-BD59-A6C34878D82A}">
                    <a16:rowId xmlns:a16="http://schemas.microsoft.com/office/drawing/2014/main" val="10000"/>
                  </a:ext>
                </a:extLst>
              </a:tr>
              <a:tr h="345592">
                <a:tc>
                  <a:txBody>
                    <a:bodyPr/>
                    <a:lstStyle/>
                    <a:p>
                      <a:r>
                        <a:rPr lang="en-US" sz="1000" dirty="0" smtClean="0"/>
                        <a:t>2017-2018</a:t>
                      </a:r>
                      <a:endParaRPr lang="en-US" sz="1000" dirty="0"/>
                    </a:p>
                  </a:txBody>
                  <a:tcPr marL="84751" marR="84751" marT="42607" marB="42607"/>
                </a:tc>
                <a:tc>
                  <a:txBody>
                    <a:bodyPr/>
                    <a:lstStyle/>
                    <a:p>
                      <a:r>
                        <a:rPr lang="en-US" sz="1000" dirty="0" smtClean="0"/>
                        <a:t>$35</a:t>
                      </a:r>
                      <a:r>
                        <a:rPr lang="en-US" sz="1000" baseline="0" dirty="0" smtClean="0"/>
                        <a:t> million</a:t>
                      </a:r>
                      <a:endParaRPr lang="en-US" sz="1000" dirty="0"/>
                    </a:p>
                  </a:txBody>
                  <a:tcPr marL="84751" marR="84751" marT="42607" marB="42607"/>
                </a:tc>
                <a:extLst>
                  <a:ext uri="{0D108BD9-81ED-4DB2-BD59-A6C34878D82A}">
                    <a16:rowId xmlns:a16="http://schemas.microsoft.com/office/drawing/2014/main" val="10001"/>
                  </a:ext>
                </a:extLst>
              </a:tr>
              <a:tr h="345592">
                <a:tc>
                  <a:txBody>
                    <a:bodyPr/>
                    <a:lstStyle/>
                    <a:p>
                      <a:r>
                        <a:rPr lang="en-US" sz="1000" dirty="0" smtClean="0"/>
                        <a:t>2019-2021</a:t>
                      </a:r>
                      <a:endParaRPr lang="en-US" sz="1000" dirty="0"/>
                    </a:p>
                  </a:txBody>
                  <a:tcPr marL="84751" marR="84751" marT="42607" marB="42607"/>
                </a:tc>
                <a:tc>
                  <a:txBody>
                    <a:bodyPr/>
                    <a:lstStyle/>
                    <a:p>
                      <a:r>
                        <a:rPr lang="en-US" sz="1000" dirty="0" smtClean="0"/>
                        <a:t>$32 million</a:t>
                      </a:r>
                      <a:endParaRPr lang="en-US" sz="1000" dirty="0"/>
                    </a:p>
                  </a:txBody>
                  <a:tcPr marL="84751" marR="84751" marT="42607" marB="42607"/>
                </a:tc>
                <a:extLst>
                  <a:ext uri="{0D108BD9-81ED-4DB2-BD59-A6C34878D82A}">
                    <a16:rowId xmlns:a16="http://schemas.microsoft.com/office/drawing/2014/main" val="10002"/>
                  </a:ext>
                </a:extLst>
              </a:tr>
            </a:tbl>
          </a:graphicData>
        </a:graphic>
      </p:graphicFrame>
      <p:sp>
        <p:nvSpPr>
          <p:cNvPr id="6" name="TextBox 5"/>
          <p:cNvSpPr txBox="1"/>
          <p:nvPr/>
        </p:nvSpPr>
        <p:spPr>
          <a:xfrm>
            <a:off x="3950970" y="389468"/>
            <a:ext cx="4803140" cy="1982081"/>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funds are split to each region based on the amount of fatalities and serious injuries occurring in the region on all public roads</a:t>
            </a:r>
            <a:r>
              <a:rPr lang="en-US" sz="2400" b="1" dirty="0">
                <a:solidFill>
                  <a:schemeClr val="accent1">
                    <a:lumMod val="75000"/>
                  </a:schemeClr>
                </a:solidFill>
                <a:latin typeface="Century Gothic" panose="020B0502020202020204" pitchFamily="34" charset="0"/>
              </a:rPr>
              <a:t>”</a:t>
            </a:r>
          </a:p>
        </p:txBody>
      </p:sp>
      <p:sp>
        <p:nvSpPr>
          <p:cNvPr id="7"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1165548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safety funds are split to each region based on the proportion of fatal</a:t>
            </a:r>
            <a:r>
              <a:rPr lang="en-US" sz="1600" baseline="0" dirty="0" smtClean="0"/>
              <a:t> and serious injury crashes </a:t>
            </a:r>
            <a:r>
              <a:rPr lang="en-US" sz="1600" dirty="0" smtClean="0"/>
              <a:t>occurring in the region on all public roads. The region funding</a:t>
            </a:r>
            <a:r>
              <a:rPr lang="en-US" sz="1600" baseline="0" dirty="0" smtClean="0"/>
              <a:t> is then further split 49% / 51% between state and local agencies.</a:t>
            </a:r>
            <a:endParaRPr lang="en-US" sz="1600" dirty="0" smtClean="0"/>
          </a:p>
          <a:p>
            <a:endParaRPr lang="en-US" dirty="0" smtClean="0"/>
          </a:p>
          <a:p>
            <a:pPr lvl="2" indent="-178891"/>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11</a:t>
            </a:fld>
            <a:endParaRPr lang="en-US" dirty="0"/>
          </a:p>
        </p:txBody>
      </p:sp>
      <p:sp>
        <p:nvSpPr>
          <p:cNvPr id="5" name="TextBox 4"/>
          <p:cNvSpPr txBox="1"/>
          <p:nvPr/>
        </p:nvSpPr>
        <p:spPr>
          <a:xfrm>
            <a:off x="3950970" y="389468"/>
            <a:ext cx="4803140" cy="1604541"/>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there will be two separate processes for selecting projects, one for hot spots and one for systemic</a:t>
            </a:r>
            <a:r>
              <a:rPr lang="en-US" sz="2400" b="1" dirty="0">
                <a:solidFill>
                  <a:schemeClr val="accent1">
                    <a:lumMod val="75000"/>
                  </a:schemeClr>
                </a:solidFill>
                <a:latin typeface="Century Gothic" panose="020B0502020202020204" pitchFamily="34" charset="0"/>
              </a:rPr>
              <a:t>”</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220937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B26B02"/>
                </a:solidFill>
              </a:rPr>
              <a:t>Process for project </a:t>
            </a:r>
            <a:r>
              <a:rPr lang="en-US" sz="1600" b="1" dirty="0" smtClean="0">
                <a:solidFill>
                  <a:srgbClr val="B26B02"/>
                </a:solidFill>
              </a:rPr>
              <a:t>selection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process for submitting project proposals will be a competitive application process.  Each jurisdiction, including ODOT, will be invited to submit projects for improvements from a large list of proven countermeasures.  These submittals will be for Hot Spots and three Systemic categories: roadway departure, intersections and pedestrian/bicycle. The intent is that the ODOT regions will refine the list of submitted projects to about 150% of funding available.  Regions will prioritize the project list, in order to finalize a draft list for field scoping, based on program purpose of reducing fatal and serious injuries</a:t>
            </a:r>
            <a:r>
              <a:rPr lang="en-US" baseline="0" dirty="0" smtClean="0"/>
              <a:t> using:</a:t>
            </a:r>
          </a:p>
          <a:p>
            <a:pPr indent="-178891">
              <a:buFont typeface="Arial" panose="020B0604020202020204" pitchFamily="34" charset="0"/>
              <a:buChar char="•"/>
            </a:pPr>
            <a:r>
              <a:rPr lang="en-US" baseline="0" dirty="0" smtClean="0"/>
              <a:t>Benefit/Cost ratios for Hotspot, Systemic Roadway Departure and Systemic Intersection applications and </a:t>
            </a:r>
          </a:p>
          <a:p>
            <a:pPr indent="-178891">
              <a:buFont typeface="Arial" panose="020B0604020202020204" pitchFamily="34" charset="0"/>
              <a:buChar char="•"/>
            </a:pPr>
            <a:r>
              <a:rPr lang="en-US" baseline="0" dirty="0" smtClean="0"/>
              <a:t>Cost Effectiveness Index (CEI)</a:t>
            </a:r>
            <a:r>
              <a:rPr lang="en-US" dirty="0" smtClean="0"/>
              <a:t> for pedestrian and</a:t>
            </a:r>
            <a:r>
              <a:rPr lang="en-US" baseline="0" dirty="0" smtClean="0"/>
              <a:t> bicycle applications</a:t>
            </a:r>
            <a:endParaRPr lang="en-US" dirty="0" smtClean="0"/>
          </a:p>
          <a:p>
            <a:pPr lvl="2" indent="-178891"/>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12</a:t>
            </a:fld>
            <a:endParaRPr lang="en-US" dirty="0"/>
          </a:p>
        </p:txBody>
      </p:sp>
      <p:sp>
        <p:nvSpPr>
          <p:cNvPr id="5" name="TextBox 4"/>
          <p:cNvSpPr txBox="1"/>
          <p:nvPr/>
        </p:nvSpPr>
        <p:spPr>
          <a:xfrm>
            <a:off x="3950970" y="389468"/>
            <a:ext cx="4803140" cy="1604541"/>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there will be two separate processes for selecting projects, one for hot spots and one for systemic</a:t>
            </a:r>
            <a:r>
              <a:rPr lang="en-US" sz="2400" b="1" dirty="0">
                <a:solidFill>
                  <a:schemeClr val="accent1">
                    <a:lumMod val="75000"/>
                  </a:schemeClr>
                </a:solidFill>
                <a:latin typeface="Century Gothic" panose="020B0502020202020204" pitchFamily="34" charset="0"/>
              </a:rPr>
              <a:t>”</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116554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B26B02"/>
                </a:solidFill>
              </a:rPr>
              <a:t>Developing a list of prioritized projects</a:t>
            </a:r>
          </a:p>
          <a:p>
            <a:pPr marL="0" lvl="2" defTabSz="928299">
              <a:defRPr/>
            </a:pPr>
            <a:r>
              <a:rPr lang="en-US" dirty="0" smtClean="0"/>
              <a:t>Once the refined 150% lists are ready, all projects (both hot spot and systemic) will go through a multi-discipline assessment to verify the solution. A multi-disciplinary team, including the owner of the facility, will assure the best countermeasure is chosen to mitigate fatal and serious injury crashes. The projects will also be scoped to verify the costs and any possible barriers to implementation. A finalized list of prioritized projects can then be produced with the best solution and the best cost.   </a:t>
            </a:r>
          </a:p>
          <a:p>
            <a:endParaRPr lang="en-US" dirty="0" smtClean="0"/>
          </a:p>
          <a:p>
            <a:pPr marL="0" lvl="2" defTabSz="928299">
              <a:defRPr/>
            </a:pPr>
            <a:r>
              <a:rPr lang="en-US" dirty="0" smtClean="0"/>
              <a:t>Once the list is prioritized and a final 100% list is produced region’s will work with local jurisdictions to determine the delivery methods, delivering agency and timelines (applicable funding year). For project involving local agencies, the ODOT Regions will work with jurisdictions to develop an Intergovernmental Agreement. The delivering agency will be accountable for timely and fiscally responsible delivery.</a:t>
            </a:r>
          </a:p>
          <a:p>
            <a:pPr marL="0" lvl="2" defTabSz="928299">
              <a:defRPr/>
            </a:pPr>
            <a:endParaRPr lang="en-US" dirty="0" smtClean="0"/>
          </a:p>
          <a:p>
            <a:pPr marL="0" lvl="2" defTabSz="928299">
              <a:defRPr/>
            </a:pPr>
            <a:r>
              <a:rPr lang="en-US" dirty="0" smtClean="0"/>
              <a:t>The process for ARTS project selection will run concurrently with the Statewide Transportation Improvement Program (STIP) development process for the 2024-2027 STIP.  The draft STIP 150% list should be complete by the end of July 2021.</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13</a:t>
            </a:fld>
            <a:endParaRPr lang="en-US" dirty="0"/>
          </a:p>
        </p:txBody>
      </p:sp>
      <p:sp>
        <p:nvSpPr>
          <p:cNvPr id="5" name="TextBox 4"/>
          <p:cNvSpPr txBox="1"/>
          <p:nvPr/>
        </p:nvSpPr>
        <p:spPr>
          <a:xfrm>
            <a:off x="3950970" y="389468"/>
            <a:ext cx="4803140" cy="1227003"/>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all projects will go through a multi-discipline assessment to verify the solution</a:t>
            </a:r>
            <a:r>
              <a:rPr lang="en-US" sz="2400" b="1" dirty="0">
                <a:solidFill>
                  <a:schemeClr val="accent1">
                    <a:lumMod val="75000"/>
                  </a:schemeClr>
                </a:solidFill>
                <a:latin typeface="Century Gothic" panose="020B0502020202020204" pitchFamily="34" charset="0"/>
              </a:rPr>
              <a:t>”</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1165548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8299">
              <a:defRPr/>
            </a:pPr>
            <a:r>
              <a:rPr lang="en-US" dirty="0" smtClean="0"/>
              <a:t>The Federal Highway Safety Improvement Program (HSIP) currently requires a 7.78% match for projects.  Within the ARTS program ODOT will require participating agencies to contribute a 7.78% match to the project.  In the</a:t>
            </a:r>
            <a:r>
              <a:rPr lang="en-US" baseline="0" dirty="0" smtClean="0"/>
              <a:t> past, l</a:t>
            </a:r>
            <a:r>
              <a:rPr lang="en-US" dirty="0" smtClean="0"/>
              <a:t>ocal</a:t>
            </a:r>
            <a:r>
              <a:rPr lang="en-US" baseline="0" dirty="0" smtClean="0"/>
              <a:t> jurisdictions were highly encouraged to use State Funded Local Projects (SFLP) however, because of funding limitations, all projects should be scoped for federal delivery.  </a:t>
            </a:r>
            <a:endParaRPr lang="en-US" dirty="0" smtClean="0"/>
          </a:p>
          <a:p>
            <a:pPr marL="0" lvl="2" defTabSz="928299">
              <a:defRPr/>
            </a:pPr>
            <a:endParaRPr lang="en-US" dirty="0" smtClean="0"/>
          </a:p>
          <a:p>
            <a:pPr marL="0" lvl="2" defTabSz="928299">
              <a:defRPr/>
            </a:pP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14</a:t>
            </a:fld>
            <a:endParaRPr lang="en-US" dirty="0"/>
          </a:p>
        </p:txBody>
      </p:sp>
      <p:sp>
        <p:nvSpPr>
          <p:cNvPr id="5" name="TextBox 4"/>
          <p:cNvSpPr txBox="1"/>
          <p:nvPr/>
        </p:nvSpPr>
        <p:spPr>
          <a:xfrm>
            <a:off x="3950970" y="389467"/>
            <a:ext cx="4803140" cy="849464"/>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the federal funding source currently requires a match</a:t>
            </a:r>
            <a:r>
              <a:rPr lang="en-US" sz="2400" b="1" dirty="0">
                <a:solidFill>
                  <a:schemeClr val="accent1">
                    <a:lumMod val="75000"/>
                  </a:schemeClr>
                </a:solidFill>
                <a:latin typeface="Century Gothic" panose="020B0502020202020204" pitchFamily="34" charset="0"/>
              </a:rPr>
              <a:t>”</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116554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820" y="2959948"/>
            <a:ext cx="8366761" cy="3466253"/>
          </a:xfrm>
        </p:spPr>
        <p:txBody>
          <a:bodyPr numCol="2"/>
          <a:lstStyle/>
          <a:p>
            <a:pPr marL="174056" lvl="2" indent="-174056">
              <a:spcBef>
                <a:spcPts val="0"/>
              </a:spcBef>
              <a:spcAft>
                <a:spcPts val="0"/>
              </a:spcAft>
              <a:buFont typeface="Arial" panose="020B0604020202020204" pitchFamily="34" charset="0"/>
              <a:buChar char="•"/>
            </a:pPr>
            <a:r>
              <a:rPr lang="en-US" dirty="0" smtClean="0">
                <a:solidFill>
                  <a:schemeClr val="tx1"/>
                </a:solidFill>
              </a:rPr>
              <a:t>Regions will meet with Local Agencies to discuss program purpose and goals starting in the summer 2020.</a:t>
            </a:r>
          </a:p>
          <a:p>
            <a:pPr marL="174056" lvl="2" indent="-174056">
              <a:spcBef>
                <a:spcPts val="0"/>
              </a:spcBef>
              <a:spcAft>
                <a:spcPts val="0"/>
              </a:spcAft>
              <a:buFont typeface="Arial" panose="020B0604020202020204" pitchFamily="34" charset="0"/>
              <a:buChar char="•"/>
            </a:pPr>
            <a:r>
              <a:rPr lang="en-US" dirty="0" smtClean="0">
                <a:solidFill>
                  <a:schemeClr val="tx1"/>
                </a:solidFill>
              </a:rPr>
              <a:t>ODOT Regions use ARTS process to develop project lists in collaboration with local agencies</a:t>
            </a:r>
          </a:p>
          <a:p>
            <a:pPr marL="174056" lvl="2" indent="-174056">
              <a:spcBef>
                <a:spcPts val="0"/>
              </a:spcBef>
              <a:spcAft>
                <a:spcPts val="0"/>
              </a:spcAft>
              <a:buFont typeface="Arial" panose="020B0604020202020204" pitchFamily="34" charset="0"/>
              <a:buChar char="•"/>
            </a:pPr>
            <a:r>
              <a:rPr lang="en-US" dirty="0" smtClean="0">
                <a:solidFill>
                  <a:schemeClr val="tx1"/>
                </a:solidFill>
              </a:rPr>
              <a:t>Field scoping is</a:t>
            </a:r>
            <a:r>
              <a:rPr lang="en-US" baseline="0" dirty="0" smtClean="0">
                <a:solidFill>
                  <a:schemeClr val="tx1"/>
                </a:solidFill>
              </a:rPr>
              <a:t> expected to begin in the early part of 2021</a:t>
            </a:r>
          </a:p>
          <a:p>
            <a:pPr marL="174056" lvl="2" indent="-174056">
              <a:spcBef>
                <a:spcPts val="0"/>
              </a:spcBef>
              <a:spcAft>
                <a:spcPts val="0"/>
              </a:spcAft>
              <a:buFont typeface="Arial" panose="020B0604020202020204" pitchFamily="34" charset="0"/>
              <a:buChar char="•"/>
            </a:pPr>
            <a:r>
              <a:rPr lang="en-US" baseline="0" dirty="0" smtClean="0">
                <a:solidFill>
                  <a:schemeClr val="tx1"/>
                </a:solidFill>
              </a:rPr>
              <a:t>150% list due April 2021</a:t>
            </a:r>
            <a:endParaRPr lang="en-US" dirty="0" smtClean="0">
              <a:solidFill>
                <a:schemeClr val="tx1"/>
              </a:solidFill>
            </a:endParaRPr>
          </a:p>
          <a:p>
            <a:pPr marL="174056" lvl="2" indent="-174056">
              <a:spcBef>
                <a:spcPts val="0"/>
              </a:spcBef>
              <a:spcAft>
                <a:spcPts val="0"/>
              </a:spcAft>
              <a:buFont typeface="Arial" panose="020B0604020202020204" pitchFamily="34" charset="0"/>
              <a:buChar char="•"/>
            </a:pPr>
            <a:r>
              <a:rPr lang="en-US" dirty="0" smtClean="0">
                <a:solidFill>
                  <a:schemeClr val="tx1"/>
                </a:solidFill>
              </a:rPr>
              <a:t>Final lists for STIP due July 2022(following closely with the STIP development process for the 2024-27 STIP).</a:t>
            </a:r>
          </a:p>
          <a:p>
            <a:pPr marL="174056" lvl="2" indent="-174056">
              <a:spcBef>
                <a:spcPts val="0"/>
              </a:spcBef>
              <a:spcAft>
                <a:spcPts val="0"/>
              </a:spcAft>
              <a:buFont typeface="Arial" panose="020B0604020202020204" pitchFamily="34" charset="0"/>
              <a:buChar char="•"/>
            </a:pPr>
            <a:r>
              <a:rPr lang="en-US" dirty="0" smtClean="0">
                <a:solidFill>
                  <a:schemeClr val="tx1"/>
                </a:solidFill>
              </a:rPr>
              <a:t>Follow 2024-27 STIP process to incorporate Safety projects for 2025, 2026 and 2027 (anticipated to be complete in 2022).</a:t>
            </a:r>
          </a:p>
          <a:p>
            <a:pPr marL="174056" lvl="2" indent="-174056">
              <a:spcBef>
                <a:spcPts val="0"/>
              </a:spcBef>
              <a:spcAft>
                <a:spcPts val="0"/>
              </a:spcAft>
              <a:buFont typeface="Arial" panose="020B0604020202020204" pitchFamily="34" charset="0"/>
              <a:buChar char="•"/>
            </a:pPr>
            <a:r>
              <a:rPr lang="en-US" dirty="0" smtClean="0">
                <a:solidFill>
                  <a:schemeClr val="tx1"/>
                </a:solidFill>
              </a:rPr>
              <a:t>Delivery timeline of individual projects dependent on schedule, funding and responsible agency (anticipate agencies will complete PS&amp;E in the funding year).</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15</a:t>
            </a:fld>
            <a:endParaRPr lang="en-US" dirty="0"/>
          </a:p>
        </p:txBody>
      </p:sp>
      <p:sp>
        <p:nvSpPr>
          <p:cNvPr id="5"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1165548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0"/>
            <a:ext cx="9347200" cy="7010400"/>
          </a:xfrm>
        </p:spPr>
      </p:sp>
      <p:sp>
        <p:nvSpPr>
          <p:cNvPr id="4" name="Slide Number Placeholder 3"/>
          <p:cNvSpPr>
            <a:spLocks noGrp="1"/>
          </p:cNvSpPr>
          <p:nvPr>
            <p:ph type="sldNum" sz="quarter" idx="10"/>
          </p:nvPr>
        </p:nvSpPr>
        <p:spPr/>
        <p:txBody>
          <a:bodyPr/>
          <a:lstStyle/>
          <a:p>
            <a:fld id="{C91960A5-8209-406D-9FF4-30FB2A2FF490}" type="slidenum">
              <a:rPr lang="en-US" smtClean="0"/>
              <a:pPr/>
              <a:t>16</a:t>
            </a:fld>
            <a:endParaRPr lang="en-US" dirty="0"/>
          </a:p>
        </p:txBody>
      </p:sp>
    </p:spTree>
    <p:extLst>
      <p:ext uri="{BB962C8B-B14F-4D97-AF65-F5344CB8AC3E}">
        <p14:creationId xmlns:p14="http://schemas.microsoft.com/office/powerpoint/2010/main" val="227337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ARTS program is intended to address safety needs on all public roads in Oregon. </a:t>
            </a:r>
            <a:r>
              <a:rPr lang="en-US" dirty="0" smtClean="0"/>
              <a:t>Half </a:t>
            </a:r>
            <a:r>
              <a:rPr lang="en-US" dirty="0"/>
              <a:t>of the </a:t>
            </a:r>
            <a:r>
              <a:rPr lang="en-US" dirty="0" smtClean="0"/>
              <a:t>fatal</a:t>
            </a:r>
            <a:r>
              <a:rPr lang="en-US" baseline="0" dirty="0" smtClean="0"/>
              <a:t> and serious injury (F&amp;A) crashes </a:t>
            </a:r>
            <a:r>
              <a:rPr lang="en-US" dirty="0" smtClean="0"/>
              <a:t>occur </a:t>
            </a:r>
            <a:r>
              <a:rPr lang="en-US" dirty="0"/>
              <a:t>on non-state roadways. </a:t>
            </a:r>
            <a:r>
              <a:rPr lang="en-US" dirty="0" smtClean="0"/>
              <a:t> Between 2014 and 2018, F&amp;A </a:t>
            </a:r>
            <a:r>
              <a:rPr lang="en-US" baseline="0" dirty="0" smtClean="0"/>
              <a:t>crashes averaged 1,900 per year statewide.</a:t>
            </a:r>
          </a:p>
          <a:p>
            <a:endParaRPr lang="en-US" dirty="0" smtClean="0"/>
          </a:p>
          <a:p>
            <a:r>
              <a:rPr lang="en-US" dirty="0" smtClean="0"/>
              <a:t>The principles and purpose of the ARTS program </a:t>
            </a:r>
            <a:r>
              <a:rPr lang="en-US" sz="1200" kern="1200" dirty="0" smtClean="0">
                <a:solidFill>
                  <a:schemeClr val="tx1"/>
                </a:solidFill>
                <a:effectLst/>
                <a:latin typeface="Century Gothic" panose="020B0502020202020204" pitchFamily="34" charset="0"/>
                <a:ea typeface="+mn-ea"/>
                <a:cs typeface="+mn-cs"/>
              </a:rPr>
              <a:t>are set to fulfill the requirements of the federal</a:t>
            </a:r>
            <a:r>
              <a:rPr lang="en-US" sz="1200" kern="1200" baseline="0" dirty="0" smtClean="0">
                <a:solidFill>
                  <a:schemeClr val="tx1"/>
                </a:solidFill>
                <a:effectLst/>
                <a:latin typeface="Century Gothic" panose="020B0502020202020204" pitchFamily="34" charset="0"/>
                <a:ea typeface="+mn-ea"/>
                <a:cs typeface="+mn-cs"/>
              </a:rPr>
              <a:t> Highway Safety Improvement Program (</a:t>
            </a:r>
            <a:r>
              <a:rPr lang="en-US" sz="1200" kern="1200" dirty="0" smtClean="0">
                <a:solidFill>
                  <a:schemeClr val="tx1"/>
                </a:solidFill>
                <a:effectLst/>
                <a:latin typeface="Century Gothic" panose="020B0502020202020204" pitchFamily="34" charset="0"/>
                <a:ea typeface="+mn-ea"/>
                <a:cs typeface="+mn-cs"/>
              </a:rPr>
              <a:t>HSIP):</a:t>
            </a:r>
          </a:p>
          <a:p>
            <a:pPr marL="171450" indent="-171450">
              <a:buFont typeface="Arial" panose="020B0604020202020204" pitchFamily="34" charset="0"/>
              <a:buChar char="•"/>
            </a:pPr>
            <a:r>
              <a:rPr lang="en-US" dirty="0" smtClean="0"/>
              <a:t>The program goal is to reduce fatal and serious injury crashes.</a:t>
            </a:r>
          </a:p>
          <a:p>
            <a:pPr marL="174056" indent="-174056">
              <a:buFont typeface="Arial" panose="020B0604020202020204" pitchFamily="34" charset="0"/>
              <a:buChar char="•"/>
            </a:pPr>
            <a:r>
              <a:rPr lang="en-US" dirty="0" smtClean="0"/>
              <a:t>The program must include all public roads.</a:t>
            </a:r>
          </a:p>
          <a:p>
            <a:pPr marL="174056" indent="-174056">
              <a:buFont typeface="Arial" panose="020B0604020202020204" pitchFamily="34" charset="0"/>
              <a:buChar char="•"/>
            </a:pPr>
            <a:r>
              <a:rPr lang="en-US" dirty="0" smtClean="0"/>
              <a:t>The program is data driven and blind to jurisdiction.</a:t>
            </a:r>
          </a:p>
          <a:p>
            <a:pPr marL="174056" indent="-174056">
              <a:buFont typeface="Arial" panose="020B0604020202020204" pitchFamily="34" charset="0"/>
              <a:buChar char="•"/>
            </a:pPr>
            <a:r>
              <a:rPr lang="en-US" dirty="0" smtClean="0"/>
              <a:t>Both traditional “hot spot” methodology and systemic methodology will be used</a:t>
            </a:r>
          </a:p>
          <a:p>
            <a:pPr lvl="0"/>
            <a:endParaRPr lang="en-US" dirty="0" smtClean="0"/>
          </a:p>
          <a:p>
            <a:pPr defTabSz="928299">
              <a:defRPr/>
            </a:pPr>
            <a:r>
              <a:rPr lang="en-US" dirty="0" smtClean="0"/>
              <a:t>The ARTS program primarily uses federal funds from the Highway Safety Improvement Program (HSIP) and the</a:t>
            </a:r>
            <a:r>
              <a:rPr lang="en-US" baseline="0" dirty="0" smtClean="0"/>
              <a:t> process is overseen by the regions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2</a:t>
            </a:fld>
            <a:endParaRPr lang="en-US" dirty="0"/>
          </a:p>
        </p:txBody>
      </p:sp>
      <p:sp>
        <p:nvSpPr>
          <p:cNvPr id="5" name="TextBox 4"/>
          <p:cNvSpPr txBox="1"/>
          <p:nvPr/>
        </p:nvSpPr>
        <p:spPr>
          <a:xfrm>
            <a:off x="3950970" y="701040"/>
            <a:ext cx="4803140" cy="1227003"/>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About half the fatal and serious injuries in Oregon occur on non-state roadways</a:t>
            </a:r>
            <a:r>
              <a:rPr lang="en-US" sz="2400" b="1" dirty="0">
                <a:solidFill>
                  <a:schemeClr val="accent1">
                    <a:lumMod val="75000"/>
                  </a:schemeClr>
                </a:solidFill>
                <a:latin typeface="Century Gothic" panose="020B0502020202020204" pitchFamily="34" charset="0"/>
              </a:rPr>
              <a:t>”</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366415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About 50% of the F&amp;A </a:t>
            </a:r>
            <a:r>
              <a:rPr lang="en-US" baseline="0" dirty="0" smtClean="0"/>
              <a:t>crashes occur on local agency roads.  </a:t>
            </a:r>
            <a:r>
              <a:rPr lang="en-US" dirty="0" smtClean="0"/>
              <a:t>By working collaboratively with local road jurisdictions (cities, counties, MPO’s and tribes) ODOT expects to increase awareness of safety on all roads, promote best practices for infrastructure safety, complement behavioral safety efforts and focus limited resources to reduce fatal and serious injury crashes in the state of Oregon. The program will fund all public roads and be data driven to achieve the greatest benefits in crash reduction.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3</a:t>
            </a:fld>
            <a:endParaRPr lang="en-US" dirty="0"/>
          </a:p>
        </p:txBody>
      </p:sp>
      <p:sp>
        <p:nvSpPr>
          <p:cNvPr id="5" name="TextBox 4"/>
          <p:cNvSpPr txBox="1"/>
          <p:nvPr/>
        </p:nvSpPr>
        <p:spPr>
          <a:xfrm>
            <a:off x="3950970" y="701040"/>
            <a:ext cx="4803140" cy="1227003"/>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there are 1700 fatalities and serious injuries in Oregon per year</a:t>
            </a:r>
            <a:r>
              <a:rPr lang="en-US" sz="2400" b="1" dirty="0">
                <a:solidFill>
                  <a:schemeClr val="accent1">
                    <a:lumMod val="75000"/>
                  </a:schemeClr>
                </a:solidFill>
                <a:latin typeface="Century Gothic" panose="020B0502020202020204" pitchFamily="34" charset="0"/>
              </a:rPr>
              <a:t>”</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288429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On average, about 50% of fatal and</a:t>
            </a:r>
            <a:r>
              <a:rPr lang="en-US" baseline="0" dirty="0" smtClean="0"/>
              <a:t> serious injury (F&amp;A) crashes statewide occur on state highways, ~30% on city streets and ~20% on county roads.  While cities streets (for some cities, main street is a state highway) are typically urban and county roads are typically rural, state highways capture a mix of both urban and rural location types.  In urban areas</a:t>
            </a:r>
            <a:r>
              <a:rPr lang="en-US" sz="1200" kern="1200" dirty="0" smtClean="0">
                <a:solidFill>
                  <a:schemeClr val="tx1"/>
                </a:solidFill>
                <a:effectLst/>
                <a:latin typeface="Century Gothic" panose="020B0502020202020204" pitchFamily="34" charset="0"/>
                <a:ea typeface="+mn-ea"/>
                <a:cs typeface="+mn-cs"/>
              </a:rPr>
              <a:t>, these crashes generally occur at intersections and include vulnerable users.  In rural locations, these crashes are typically flagged as roadway departure crashes.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91960A5-8209-406D-9FF4-30FB2A2FF490}" type="slidenum">
              <a:rPr lang="en-US" smtClean="0"/>
              <a:pPr/>
              <a:t>4</a:t>
            </a:fld>
            <a:endParaRPr lang="en-US" dirty="0"/>
          </a:p>
        </p:txBody>
      </p:sp>
      <p:sp>
        <p:nvSpPr>
          <p:cNvPr id="5" name="TextBox 4"/>
          <p:cNvSpPr txBox="1"/>
          <p:nvPr/>
        </p:nvSpPr>
        <p:spPr>
          <a:xfrm>
            <a:off x="3396060" y="1026333"/>
            <a:ext cx="4128542" cy="1820567"/>
          </a:xfrm>
          <a:prstGeom prst="rect">
            <a:avLst/>
          </a:prstGeom>
        </p:spPr>
        <p:txBody>
          <a:bodyPr vert="horz" wrap="square" lIns="105838" tIns="52918" rIns="105838" bIns="52918" rtlCol="0">
            <a:spAutoFit/>
          </a:bodyPr>
          <a:lstStyle/>
          <a:p>
            <a:r>
              <a:rPr lang="en-US" sz="2800" b="1" dirty="0">
                <a:solidFill>
                  <a:schemeClr val="accent1">
                    <a:lumMod val="75000"/>
                  </a:schemeClr>
                </a:solidFill>
                <a:latin typeface="Century Gothic" panose="020B0502020202020204" pitchFamily="34" charset="0"/>
              </a:rPr>
              <a:t>“</a:t>
            </a:r>
            <a:r>
              <a:rPr lang="en-US" sz="2800" dirty="0">
                <a:solidFill>
                  <a:schemeClr val="tx2">
                    <a:lumMod val="20000"/>
                    <a:lumOff val="80000"/>
                  </a:schemeClr>
                </a:solidFill>
                <a:latin typeface="Century Gothic" panose="020B0502020202020204" pitchFamily="34" charset="0"/>
              </a:rPr>
              <a:t>ODOT, cities and counties agreed on principles for the program</a:t>
            </a:r>
            <a:r>
              <a:rPr lang="en-US" sz="2800" b="1" dirty="0">
                <a:solidFill>
                  <a:schemeClr val="accent1">
                    <a:lumMod val="75000"/>
                  </a:schemeClr>
                </a:solidFill>
                <a:latin typeface="Century Gothic" panose="020B0502020202020204" pitchFamily="34" charset="0"/>
              </a:rPr>
              <a:t>”</a:t>
            </a:r>
          </a:p>
        </p:txBody>
      </p:sp>
      <p:sp>
        <p:nvSpPr>
          <p:cNvPr id="6" name="Footer Placeholder 5"/>
          <p:cNvSpPr>
            <a:spLocks noGrp="1"/>
          </p:cNvSpPr>
          <p:nvPr>
            <p:ph type="ftr" sz="quarter" idx="4"/>
          </p:nvPr>
        </p:nvSpPr>
        <p:spPr>
          <a:xfrm>
            <a:off x="2" y="9748339"/>
            <a:ext cx="3462648" cy="513164"/>
          </a:xfrm>
          <a:prstGeom prst="rect">
            <a:avLst/>
          </a:prstGeom>
        </p:spPr>
        <p:txBody>
          <a:bodyPr vert="horz" lIns="105838" tIns="52918" rIns="105838" bIns="52918" rtlCol="0" anchor="b"/>
          <a:lstStyle>
            <a:lvl1pPr algn="l">
              <a:defRPr sz="13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413591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Vulnerable</a:t>
            </a:r>
            <a:r>
              <a:rPr lang="en-US" dirty="0" smtClean="0"/>
              <a:t> road </a:t>
            </a:r>
            <a:r>
              <a:rPr lang="en-US" b="1" dirty="0" smtClean="0"/>
              <a:t>user</a:t>
            </a:r>
            <a:r>
              <a:rPr lang="en-US" dirty="0" smtClean="0"/>
              <a:t>” is a term applied to those most at risk in traffic. Pedestrians, pedal cyclists, and motor cyclists are accordingly considered as </a:t>
            </a:r>
            <a:r>
              <a:rPr lang="en-US" b="1" dirty="0" smtClean="0"/>
              <a:t>vulnerable</a:t>
            </a:r>
            <a:r>
              <a:rPr lang="en-US" dirty="0" smtClean="0"/>
              <a:t> since they benefit from little or no external protective devices that would absorb energy in a collision.  Over the last five years, the number</a:t>
            </a:r>
            <a:r>
              <a:rPr lang="en-US" baseline="0" dirty="0" smtClean="0"/>
              <a:t> of F&amp;A crashes involving a vulnerable user has been steading increasing, about </a:t>
            </a:r>
            <a:r>
              <a:rPr lang="en-US" dirty="0" smtClean="0"/>
              <a:t>one quarter of the F&amp;A</a:t>
            </a:r>
            <a:r>
              <a:rPr lang="en-US" baseline="0" dirty="0" smtClean="0"/>
              <a:t> crashes each year involve a vulnerable user. </a:t>
            </a:r>
          </a:p>
        </p:txBody>
      </p:sp>
      <p:sp>
        <p:nvSpPr>
          <p:cNvPr id="4" name="Slide Number Placeholder 3"/>
          <p:cNvSpPr>
            <a:spLocks noGrp="1"/>
          </p:cNvSpPr>
          <p:nvPr>
            <p:ph type="sldNum" sz="quarter" idx="10"/>
          </p:nvPr>
        </p:nvSpPr>
        <p:spPr/>
        <p:txBody>
          <a:bodyPr/>
          <a:lstStyle/>
          <a:p>
            <a:fld id="{DF2CDC5F-9AF1-4597-B76E-514DCAEEB09A}" type="slidenum">
              <a:rPr lang="en-US" smtClean="0"/>
              <a:t>5</a:t>
            </a:fld>
            <a:endParaRPr lang="en-US"/>
          </a:p>
        </p:txBody>
      </p:sp>
    </p:spTree>
    <p:extLst>
      <p:ext uri="{BB962C8B-B14F-4D97-AF65-F5344CB8AC3E}">
        <p14:creationId xmlns:p14="http://schemas.microsoft.com/office/powerpoint/2010/main" val="136359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21 stresses that the Highway Safety Improvement Program (HSIP) is a data driven process that reduces fatalities and serious injuries.  Most highway projects incorporate or improve one or more design features or elements that relate to highway safety, such as guardrail, intersection geometry, signing and pavement markings or other similar elements. HSIP is not meant as a tool to bring roadways up to standard, improve the perceived safety of the roadway or to repair deferred maintenance.  HSIP funds are only for locations or corridors where it is determined that the specific project action can, with confidence, produce a measurable and significant reduction in fatalities or serious injuries. </a:t>
            </a:r>
          </a:p>
          <a:p>
            <a:endParaRPr lang="en-US" dirty="0"/>
          </a:p>
          <a:p>
            <a:r>
              <a:rPr lang="en-US" dirty="0"/>
              <a:t>HSIP requires a data driven process that focuses on identifying safety problems through data analysis, identifying effective countermeasures to address the problems and prioritizing the projects.  HSIP funds are used to deliver focused benefits for safety within the realities of constrained funding.  To achieve the maximum benefit, the focus of the program is on cost effective use of the funds, priority will be given to projects having better returns on the investment in terms of reducing fatalities and serious injuries</a:t>
            </a:r>
            <a:r>
              <a:rPr lang="en-US" dirty="0" smtClean="0"/>
              <a:t>.  </a:t>
            </a:r>
            <a:r>
              <a:rPr lang="en-US" b="1" dirty="0" smtClean="0"/>
              <a:t>Each application is required to use</a:t>
            </a:r>
            <a:r>
              <a:rPr lang="en-US" b="1" baseline="0" dirty="0" smtClean="0"/>
              <a:t> 2014 – 2018 crash data and apply countermeasures from the ODOT CRF list.</a:t>
            </a:r>
            <a:endParaRPr lang="en-US" b="1"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6</a:t>
            </a:fld>
            <a:endParaRPr lang="en-US" dirty="0"/>
          </a:p>
        </p:txBody>
      </p:sp>
      <p:sp>
        <p:nvSpPr>
          <p:cNvPr id="5" name="TextBox 4"/>
          <p:cNvSpPr txBox="1"/>
          <p:nvPr/>
        </p:nvSpPr>
        <p:spPr>
          <a:xfrm>
            <a:off x="3950970" y="701039"/>
            <a:ext cx="4803140" cy="849464"/>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safety can mean many things to different people</a:t>
            </a:r>
            <a:r>
              <a:rPr lang="en-US" sz="2400" b="1" dirty="0">
                <a:solidFill>
                  <a:schemeClr val="accent1">
                    <a:lumMod val="75000"/>
                  </a:schemeClr>
                </a:solidFill>
                <a:latin typeface="Century Gothic" panose="020B0502020202020204" pitchFamily="34" charset="0"/>
              </a:rPr>
              <a:t>”</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198675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ARTS and HSIP is to significantly reduce the occurrence of  fatalities and serious injuries. </a:t>
            </a:r>
          </a:p>
          <a:p>
            <a:r>
              <a:rPr lang="en-US" dirty="0"/>
              <a:t>A data-driven approach uses crash data, risk factors, or other data supported methods to identify possible locations to achieve the greatest benefits. </a:t>
            </a:r>
          </a:p>
          <a:p>
            <a:endParaRPr lang="en-US" dirty="0"/>
          </a:p>
          <a:p>
            <a:r>
              <a:rPr lang="en-US" dirty="0"/>
              <a:t>All Projects shall:</a:t>
            </a:r>
          </a:p>
          <a:p>
            <a:pPr marL="174056" indent="-174056">
              <a:buFont typeface="Arial" panose="020B0604020202020204" pitchFamily="34" charset="0"/>
              <a:buChar char="•"/>
            </a:pPr>
            <a:r>
              <a:rPr lang="en-US" dirty="0"/>
              <a:t>Address a specific Safety problem contributing to fatalities and serious injuries</a:t>
            </a:r>
          </a:p>
          <a:p>
            <a:pPr marL="174056" indent="-174056">
              <a:buFont typeface="Arial" panose="020B0604020202020204" pitchFamily="34" charset="0"/>
              <a:buChar char="•"/>
            </a:pPr>
            <a:r>
              <a:rPr lang="en-US" dirty="0"/>
              <a:t>Use </a:t>
            </a:r>
            <a:r>
              <a:rPr lang="en-US" dirty="0" smtClean="0"/>
              <a:t>countermeasures </a:t>
            </a:r>
            <a:r>
              <a:rPr lang="en-US" dirty="0"/>
              <a:t>that correct or substantially improve the fatal and serious injury problem</a:t>
            </a:r>
          </a:p>
          <a:p>
            <a:pPr marL="174056" indent="-174056">
              <a:buFont typeface="Arial" panose="020B0604020202020204" pitchFamily="34" charset="0"/>
              <a:buChar char="•"/>
            </a:pPr>
            <a:r>
              <a:rPr lang="en-US" dirty="0"/>
              <a:t>Use ODOT crash data to establish the Benefit/Cost ratio</a:t>
            </a:r>
          </a:p>
          <a:p>
            <a:pPr marL="174056" indent="-174056">
              <a:buFont typeface="Arial" panose="020B0604020202020204" pitchFamily="34" charset="0"/>
              <a:buChar char="•"/>
            </a:pPr>
            <a:r>
              <a:rPr lang="en-US" dirty="0"/>
              <a:t>Use ODOT Benefit Cost </a:t>
            </a:r>
            <a:r>
              <a:rPr lang="en-US" dirty="0" smtClean="0"/>
              <a:t>method or Cost Effectiveness Index for (Systemic pedestrian</a:t>
            </a:r>
            <a:r>
              <a:rPr lang="en-US" baseline="0" dirty="0" smtClean="0"/>
              <a:t> and bicycle applications)</a:t>
            </a:r>
            <a:r>
              <a:rPr lang="en-US" dirty="0" smtClean="0"/>
              <a:t> </a:t>
            </a:r>
            <a:endParaRPr lang="en-US" dirty="0"/>
          </a:p>
          <a:p>
            <a:pPr marL="174056" indent="-174056">
              <a:buFont typeface="Arial" panose="020B0604020202020204" pitchFamily="34" charset="0"/>
              <a:buChar char="•"/>
            </a:pPr>
            <a:r>
              <a:rPr lang="en-US" dirty="0"/>
              <a:t>Be prioritized </a:t>
            </a:r>
            <a:r>
              <a:rPr lang="en-US" dirty="0" smtClean="0"/>
              <a:t>based </a:t>
            </a:r>
            <a:r>
              <a:rPr lang="en-US" dirty="0"/>
              <a:t>on the Benefit/Cost Ratio for developing the 150% list</a:t>
            </a:r>
          </a:p>
          <a:p>
            <a:pPr marL="174056" indent="-174056">
              <a:buFont typeface="Arial" panose="020B0604020202020204" pitchFamily="34" charset="0"/>
              <a:buChar char="•"/>
            </a:pPr>
            <a:r>
              <a:rPr lang="en-US" dirty="0"/>
              <a:t>Use only countermeasures from the approved ODOT Crash Reduction Factor list </a:t>
            </a:r>
          </a:p>
          <a:p>
            <a:pPr marL="174056" indent="-174056">
              <a:buFont typeface="Arial" panose="020B0604020202020204" pitchFamily="34" charset="0"/>
              <a:buChar char="•"/>
            </a:pPr>
            <a:r>
              <a:rPr lang="en-US" dirty="0"/>
              <a:t>Projects must include written support from the Road Jurisdiction if the project is proposed by another agency</a:t>
            </a:r>
          </a:p>
          <a:p>
            <a:pPr marL="174056" indent="-174056">
              <a:buFont typeface="Arial" panose="020B0604020202020204" pitchFamily="34" charset="0"/>
              <a:buChar char="•"/>
            </a:pPr>
            <a:r>
              <a:rPr lang="en-US" b="1" dirty="0" smtClean="0"/>
              <a:t>The Benefit Cost</a:t>
            </a:r>
            <a:r>
              <a:rPr lang="en-US" b="1" baseline="0" dirty="0" smtClean="0"/>
              <a:t> Ratio</a:t>
            </a:r>
            <a:r>
              <a:rPr lang="en-US" b="1" dirty="0" smtClean="0"/>
              <a:t> and Cost Effectiveness</a:t>
            </a:r>
            <a:r>
              <a:rPr lang="en-US" b="1" baseline="0" dirty="0" smtClean="0"/>
              <a:t> Index</a:t>
            </a:r>
            <a:r>
              <a:rPr lang="en-US" b="1" dirty="0" smtClean="0"/>
              <a:t> must be based </a:t>
            </a:r>
            <a:r>
              <a:rPr lang="en-US" b="1" dirty="0"/>
              <a:t>on the </a:t>
            </a:r>
            <a:r>
              <a:rPr lang="en-US" b="1" dirty="0" smtClean="0"/>
              <a:t>2014 – 2018 crash data </a:t>
            </a:r>
            <a:endParaRPr lang="en-US" b="1"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7</a:t>
            </a:fld>
            <a:endParaRPr lang="en-US" dirty="0"/>
          </a:p>
        </p:txBody>
      </p:sp>
      <p:sp>
        <p:nvSpPr>
          <p:cNvPr id="5" name="TextBox 4"/>
          <p:cNvSpPr txBox="1"/>
          <p:nvPr/>
        </p:nvSpPr>
        <p:spPr>
          <a:xfrm>
            <a:off x="3950970" y="701040"/>
            <a:ext cx="4803140" cy="1227003"/>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criteria are standards, rules or tests on which a judgment or decision can be based</a:t>
            </a:r>
            <a:r>
              <a:rPr lang="en-US" sz="2400" b="1" dirty="0">
                <a:solidFill>
                  <a:schemeClr val="accent1">
                    <a:lumMod val="75000"/>
                  </a:schemeClr>
                </a:solidFill>
                <a:latin typeface="Century Gothic" panose="020B0502020202020204" pitchFamily="34" charset="0"/>
              </a:rPr>
              <a:t>”</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85568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8299">
              <a:defRPr/>
            </a:pPr>
            <a:r>
              <a:rPr lang="en-US" dirty="0" smtClean="0"/>
              <a:t>The traditional approach to safety is to identify “hot spot” locations, and then identify measures to implement by diagnosing the “hot spot”.  </a:t>
            </a:r>
          </a:p>
          <a:p>
            <a:endParaRPr lang="en-US" dirty="0"/>
          </a:p>
          <a:p>
            <a:r>
              <a:rPr lang="en-US" b="1" dirty="0" smtClean="0"/>
              <a:t>Hot Spot projects shall:</a:t>
            </a:r>
          </a:p>
          <a:p>
            <a:pPr marL="290093" indent="-290093">
              <a:buFont typeface="Arial" panose="020B0604020202020204" pitchFamily="34" charset="0"/>
              <a:buChar char="•"/>
            </a:pPr>
            <a:r>
              <a:rPr lang="en-US" dirty="0" smtClean="0"/>
              <a:t>Address a location with a crash history of at least one fatal or serious injury crash within the last five years. </a:t>
            </a:r>
          </a:p>
          <a:p>
            <a:pPr marL="290093" indent="-290093">
              <a:buFont typeface="Arial" panose="020B0604020202020204" pitchFamily="34" charset="0"/>
              <a:buChar char="•"/>
            </a:pPr>
            <a:r>
              <a:rPr lang="en-US" dirty="0" smtClean="0"/>
              <a:t>Use only approved “Hot Spot” countermeasures as listed in the ODOT Crash Reduction factors list</a:t>
            </a:r>
          </a:p>
          <a:p>
            <a:pPr marL="290093" indent="-290093">
              <a:buFont typeface="Arial" panose="020B0604020202020204" pitchFamily="34" charset="0"/>
              <a:buChar char="•"/>
            </a:pPr>
            <a:r>
              <a:rPr lang="en-US" dirty="0" smtClean="0"/>
              <a:t>Be prioritized based on Benefit Cost </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8</a:t>
            </a:fld>
            <a:endParaRPr lang="en-US" dirty="0"/>
          </a:p>
        </p:txBody>
      </p:sp>
      <p:sp>
        <p:nvSpPr>
          <p:cNvPr id="5" name="TextBox 4"/>
          <p:cNvSpPr txBox="1"/>
          <p:nvPr/>
        </p:nvSpPr>
        <p:spPr>
          <a:xfrm>
            <a:off x="3950970" y="701039"/>
            <a:ext cx="5116830" cy="463068"/>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traditional approach to </a:t>
            </a:r>
            <a:r>
              <a:rPr lang="en-US" sz="2400" dirty="0" smtClean="0">
                <a:solidFill>
                  <a:schemeClr val="tx2">
                    <a:lumMod val="20000"/>
                    <a:lumOff val="80000"/>
                  </a:schemeClr>
                </a:solidFill>
                <a:latin typeface="Century Gothic" panose="020B0502020202020204" pitchFamily="34" charset="0"/>
              </a:rPr>
              <a:t>safety</a:t>
            </a:r>
            <a:r>
              <a:rPr lang="en-US" sz="2400" b="1" dirty="0" smtClean="0">
                <a:solidFill>
                  <a:schemeClr val="accent1">
                    <a:lumMod val="75000"/>
                  </a:schemeClr>
                </a:solidFill>
                <a:latin typeface="Century Gothic" panose="020B0502020202020204" pitchFamily="34" charset="0"/>
              </a:rPr>
              <a:t>”</a:t>
            </a:r>
            <a:endParaRPr lang="en-US" sz="2400" b="1" dirty="0">
              <a:solidFill>
                <a:schemeClr val="accent1">
                  <a:lumMod val="75000"/>
                </a:schemeClr>
              </a:solidFill>
              <a:latin typeface="Century Gothic" panose="020B0502020202020204" pitchFamily="34" charset="0"/>
            </a:endParaRPr>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116554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8299">
              <a:defRPr/>
            </a:pPr>
            <a:r>
              <a:rPr lang="en-US" dirty="0" smtClean="0"/>
              <a:t>The systemic approach identifies a few proven low-cost measures to be widely implemented, then implements the measures where there is evidence that they would be most useful. The systemic measures have been proven to successfully reduce the occurrence of fatal and serious injury crashes.  The sites may be selected from ODOT’s list of priority corridors for Roadway Departure, Intersections or Pedestrian/Bicycle crashes.</a:t>
            </a:r>
          </a:p>
          <a:p>
            <a:pPr marL="0" lvl="2" defTabSz="928299">
              <a:defRPr/>
            </a:pPr>
            <a:endParaRPr lang="en-US" b="1" dirty="0" smtClean="0"/>
          </a:p>
          <a:p>
            <a:pPr marL="0" lvl="2" defTabSz="928299">
              <a:defRPr/>
            </a:pPr>
            <a:r>
              <a:rPr lang="en-US" b="1" dirty="0" smtClean="0"/>
              <a:t>Systemic Projects shall:</a:t>
            </a:r>
          </a:p>
          <a:p>
            <a:pPr marL="174056" lvl="2" indent="-174056">
              <a:buFont typeface="Arial" panose="020B0604020202020204" pitchFamily="34" charset="0"/>
              <a:buChar char="•"/>
            </a:pPr>
            <a:r>
              <a:rPr lang="en-US" dirty="0" smtClean="0"/>
              <a:t>Use only approved “Systemic” countermeasures as listed in the ODOT Crash Reduction factors list</a:t>
            </a:r>
          </a:p>
          <a:p>
            <a:pPr marL="174056" lvl="2" indent="-174056">
              <a:buFont typeface="Arial" panose="020B0604020202020204" pitchFamily="34" charset="0"/>
              <a:buChar char="•"/>
            </a:pPr>
            <a:r>
              <a:rPr lang="en-US" dirty="0" smtClean="0"/>
              <a:t>Not require the acquisition of significant amounts of right of way (more than 10% of project costs), preferably no right of way.</a:t>
            </a:r>
          </a:p>
          <a:p>
            <a:pPr marL="174056" lvl="2" indent="-174056">
              <a:buFont typeface="Arial" panose="020B0604020202020204" pitchFamily="34" charset="0"/>
              <a:buChar char="•"/>
            </a:pPr>
            <a:r>
              <a:rPr lang="en-US" dirty="0" smtClean="0"/>
              <a:t>Be prioritized based on Benefit Cost or Cost</a:t>
            </a:r>
            <a:r>
              <a:rPr lang="en-US" baseline="0" dirty="0" smtClean="0"/>
              <a:t> Effectiveness Index (CEI) </a:t>
            </a:r>
            <a:r>
              <a:rPr lang="en-US" dirty="0" smtClean="0"/>
              <a:t>for </a:t>
            </a:r>
            <a:r>
              <a:rPr lang="en-US" dirty="0"/>
              <a:t>the Pedestrian and Bicycle </a:t>
            </a:r>
            <a:r>
              <a:rPr lang="en-US" dirty="0" smtClean="0"/>
              <a:t>applications</a:t>
            </a:r>
            <a:endParaRPr lang="en-US" dirty="0"/>
          </a:p>
          <a:p>
            <a:pPr marL="0" lvl="2"/>
            <a:r>
              <a:rPr lang="en-US" b="1" dirty="0" smtClean="0"/>
              <a:t>Systemic Projects should:</a:t>
            </a:r>
          </a:p>
          <a:p>
            <a:pPr marL="174056" lvl="2" indent="-174056">
              <a:buFont typeface="Arial" panose="020B0604020202020204" pitchFamily="34" charset="0"/>
              <a:buChar char="•"/>
            </a:pPr>
            <a:r>
              <a:rPr lang="en-US" dirty="0" smtClean="0"/>
              <a:t>Have a history of fatal or serious injury crashes or a risk of high severity crashes and preferably used on priority corridors from systemic plans. </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9</a:t>
            </a:fld>
            <a:endParaRPr lang="en-US" dirty="0"/>
          </a:p>
        </p:txBody>
      </p:sp>
      <p:sp>
        <p:nvSpPr>
          <p:cNvPr id="5" name="TextBox 4"/>
          <p:cNvSpPr txBox="1"/>
          <p:nvPr/>
        </p:nvSpPr>
        <p:spPr>
          <a:xfrm>
            <a:off x="3950970" y="545255"/>
            <a:ext cx="4803140" cy="1604541"/>
          </a:xfrm>
          <a:prstGeom prst="rect">
            <a:avLst/>
          </a:prstGeom>
        </p:spPr>
        <p:txBody>
          <a:bodyPr vert="horz" wrap="square" lIns="92830" tIns="46415" rIns="92830" bIns="46415" rtlCol="0">
            <a:spAutoFit/>
          </a:bodyPr>
          <a:lstStyle/>
          <a:p>
            <a:r>
              <a:rPr lang="en-US" sz="2400" b="1" dirty="0">
                <a:solidFill>
                  <a:schemeClr val="accent1">
                    <a:lumMod val="75000"/>
                  </a:schemeClr>
                </a:solidFill>
                <a:latin typeface="Century Gothic" panose="020B0502020202020204" pitchFamily="34" charset="0"/>
              </a:rPr>
              <a:t>“</a:t>
            </a:r>
            <a:r>
              <a:rPr lang="en-US" sz="2400" dirty="0">
                <a:solidFill>
                  <a:schemeClr val="tx2">
                    <a:lumMod val="20000"/>
                    <a:lumOff val="80000"/>
                  </a:schemeClr>
                </a:solidFill>
                <a:latin typeface="Century Gothic" panose="020B0502020202020204" pitchFamily="34" charset="0"/>
              </a:rPr>
              <a:t>this approach may identify locations or corridors not typically identified through traditional hot spot analyses</a:t>
            </a:r>
            <a:r>
              <a:rPr lang="en-US" sz="2400" b="1" dirty="0">
                <a:solidFill>
                  <a:schemeClr val="accent1">
                    <a:lumMod val="75000"/>
                  </a:schemeClr>
                </a:solidFill>
                <a:latin typeface="Century Gothic" panose="020B0502020202020204" pitchFamily="34" charset="0"/>
              </a:rPr>
              <a:t>”</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b="1" smtClean="0">
                <a:solidFill>
                  <a:srgbClr val="B26B02"/>
                </a:solidFill>
                <a:latin typeface="Century Gothic" panose="020B0502020202020204" pitchFamily="34" charset="0"/>
              </a:defRPr>
            </a:lvl1pPr>
          </a:lstStyle>
          <a:p>
            <a:pPr>
              <a:defRPr/>
            </a:pPr>
            <a:r>
              <a:rPr lang="en-US" dirty="0" smtClean="0"/>
              <a:t>All Roads Transportation Safety (ARTS) Program</a:t>
            </a:r>
            <a:endParaRPr lang="en-US" dirty="0"/>
          </a:p>
        </p:txBody>
      </p:sp>
    </p:spTree>
    <p:extLst>
      <p:ext uri="{BB962C8B-B14F-4D97-AF65-F5344CB8AC3E}">
        <p14:creationId xmlns:p14="http://schemas.microsoft.com/office/powerpoint/2010/main" val="116554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1752600"/>
            <a:ext cx="9144000" cy="35814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hasCustomPrompt="1"/>
          </p:nvPr>
        </p:nvSpPr>
        <p:spPr>
          <a:xfrm>
            <a:off x="3886200" y="2130425"/>
            <a:ext cx="4876800" cy="1470025"/>
          </a:xfrm>
        </p:spPr>
        <p:txBody>
          <a:bodyPr>
            <a:noAutofit/>
          </a:bodyPr>
          <a:lstStyle>
            <a:lvl1pPr algn="l">
              <a:defRPr sz="2800" b="1">
                <a:solidFill>
                  <a:schemeClr val="bg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3886200" y="3581400"/>
            <a:ext cx="4876800" cy="1676400"/>
          </a:xfrm>
        </p:spPr>
        <p:txBody>
          <a:bodyPr/>
          <a:lstStyle>
            <a:lvl1pPr marL="0" indent="0" algn="l">
              <a:spcBef>
                <a:spcPct val="20000"/>
              </a:spcBef>
              <a:buFont typeface="Arial" charset="0"/>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Picture Placeholder 8"/>
          <p:cNvSpPr>
            <a:spLocks noGrp="1"/>
          </p:cNvSpPr>
          <p:nvPr>
            <p:ph type="pic" sz="quarter" idx="10"/>
          </p:nvPr>
        </p:nvSpPr>
        <p:spPr>
          <a:xfrm>
            <a:off x="0" y="1752600"/>
            <a:ext cx="3733800" cy="3581400"/>
          </a:xfrm>
        </p:spPr>
        <p:txBody>
          <a:bodyPr rtlCol="0">
            <a:normAutofit/>
          </a:bodyPr>
          <a:lstStyle>
            <a:lvl1pPr>
              <a:defRPr>
                <a:solidFill>
                  <a:schemeClr val="bg1"/>
                </a:solidFill>
              </a:defRPr>
            </a:lvl1pPr>
          </a:lstStyle>
          <a:p>
            <a:pPr lvl="0"/>
            <a:endParaRPr lang="en-US" noProof="0" dirty="0" smtClean="0"/>
          </a:p>
        </p:txBody>
      </p:sp>
      <p:sp>
        <p:nvSpPr>
          <p:cNvPr id="12" name="Content Placeholder 2"/>
          <p:cNvSpPr>
            <a:spLocks noGrp="1"/>
          </p:cNvSpPr>
          <p:nvPr>
            <p:ph idx="11"/>
          </p:nvPr>
        </p:nvSpPr>
        <p:spPr>
          <a:xfrm>
            <a:off x="0" y="5410200"/>
            <a:ext cx="9144000" cy="1447800"/>
          </a:xfrm>
        </p:spPr>
        <p:txBody>
          <a:bodyPr/>
          <a:lstStyle>
            <a:lvl1pPr algn="ctr">
              <a:spcBef>
                <a:spcPct val="20000"/>
              </a:spcBef>
              <a:buFont typeface="Arial" charset="0"/>
              <a:buNone/>
              <a:defRPr sz="1900"/>
            </a:lvl1pPr>
            <a:lvl2pPr>
              <a:defRPr baseline="0"/>
            </a:lvl2pPr>
          </a:lstStyle>
          <a:p>
            <a:pPr algn="ctr">
              <a:spcBef>
                <a:spcPct val="20000"/>
              </a:spcBef>
              <a:buFont typeface="Arial" charset="0"/>
              <a:buNone/>
              <a:defRPr/>
            </a:pPr>
            <a:endParaRPr lang="en-US" sz="1400" b="0" dirty="0" smtClean="0">
              <a:solidFill>
                <a:schemeClr val="tx1"/>
              </a:solidFill>
              <a:effectLst/>
              <a:latin typeface="Century Gothic" panose="020B0502020202020204" pitchFamily="34" charset="0"/>
              <a:ea typeface="Verdana" pitchFamily="34" charset="0"/>
              <a:cs typeface="Verdana" pitchFamily="34" charset="0"/>
            </a:endParaRPr>
          </a:p>
        </p:txBody>
      </p:sp>
    </p:spTree>
    <p:extLst>
      <p:ext uri="{BB962C8B-B14F-4D97-AF65-F5344CB8AC3E}">
        <p14:creationId xmlns:p14="http://schemas.microsoft.com/office/powerpoint/2010/main" val="29743880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hoto and stat coll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34388" y="6238878"/>
            <a:ext cx="238125" cy="365125"/>
          </a:xfrm>
          <a:prstGeom prst="rect">
            <a:avLst/>
          </a:prstGeom>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22" name="Picture Placeholder 13"/>
          <p:cNvSpPr>
            <a:spLocks noGrp="1"/>
          </p:cNvSpPr>
          <p:nvPr>
            <p:ph type="pic" sz="quarter" idx="13"/>
          </p:nvPr>
        </p:nvSpPr>
        <p:spPr>
          <a:xfrm>
            <a:off x="1201313" y="989544"/>
            <a:ext cx="1459802" cy="1629834"/>
          </a:xfrm>
          <a:prstGeom prst="rect">
            <a:avLst/>
          </a:prstGeom>
          <a:solidFill>
            <a:schemeClr val="bg1"/>
          </a:solidFill>
          <a:ln w="28575">
            <a:solidFill>
              <a:schemeClr val="tx2">
                <a:lumMod val="75000"/>
              </a:schemeClr>
            </a:solidFill>
          </a:ln>
        </p:spPr>
        <p:txBody>
          <a:bodyPr/>
          <a:lstStyle>
            <a:lvl1pPr marL="0" indent="0">
              <a:buNone/>
              <a:defRPr>
                <a:solidFill>
                  <a:schemeClr val="tx1"/>
                </a:solidFill>
              </a:defRPr>
            </a:lvl1pPr>
          </a:lstStyle>
          <a:p>
            <a:endParaRPr lang="en-US" dirty="0"/>
          </a:p>
        </p:txBody>
      </p:sp>
      <p:sp>
        <p:nvSpPr>
          <p:cNvPr id="21" name="Slide Number Placeholder 5"/>
          <p:cNvSpPr txBox="1">
            <a:spLocks/>
          </p:cNvSpPr>
          <p:nvPr userDrawn="1"/>
        </p:nvSpPr>
        <p:spPr>
          <a:xfrm>
            <a:off x="8665403" y="6094939"/>
            <a:ext cx="478597" cy="365125"/>
          </a:xfrm>
          <a:prstGeom prst="rect">
            <a:avLst/>
          </a:prstGeom>
        </p:spPr>
        <p:txBody>
          <a:bodyPr vert="horz" lIns="0" tIns="0" rIns="0" bIns="0" rtlCol="0" anchor="b"/>
          <a:lstStyle>
            <a:defPPr>
              <a:defRPr lang="en-US"/>
            </a:defPPr>
            <a:lvl1pPr algn="ctr" rtl="0" fontAlgn="base">
              <a:spcBef>
                <a:spcPct val="0"/>
              </a:spcBef>
              <a:spcAft>
                <a:spcPct val="0"/>
              </a:spcAft>
              <a:defRPr lang="en-US" sz="700" kern="1200" smtClean="0">
                <a:solidFill>
                  <a:prstClr val="black">
                    <a:tint val="75000"/>
                  </a:prstClr>
                </a:solidFill>
                <a:latin typeface="Franklin Gothic Book"/>
                <a:ea typeface="+mn-ea"/>
                <a:cs typeface="Franklin Gothic Book"/>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456758"/>
            <a:fld id="{F3C03C5D-6A7C-2442-8685-B16D7D0DC519}" type="slidenum">
              <a:rPr lang="en-US" smtClean="0"/>
              <a:pPr defTabSz="456758"/>
              <a:t>‹#›</a:t>
            </a:fld>
            <a:endParaRPr lang="en-US" dirty="0"/>
          </a:p>
        </p:txBody>
      </p:sp>
      <p:sp>
        <p:nvSpPr>
          <p:cNvPr id="23" name="Picture Placeholder 13"/>
          <p:cNvSpPr>
            <a:spLocks noGrp="1"/>
          </p:cNvSpPr>
          <p:nvPr>
            <p:ph type="pic" sz="quarter" idx="14" hasCustomPrompt="1"/>
          </p:nvPr>
        </p:nvSpPr>
        <p:spPr>
          <a:xfrm>
            <a:off x="1201313" y="2691345"/>
            <a:ext cx="1459802" cy="1629834"/>
          </a:xfrm>
          <a:prstGeom prst="rect">
            <a:avLst/>
          </a:prstGeom>
          <a:solidFill>
            <a:schemeClr val="bg1"/>
          </a:solidFill>
          <a:ln w="28575">
            <a:solidFill>
              <a:schemeClr val="tx2">
                <a:lumMod val="75000"/>
              </a:schemeClr>
            </a:solidFill>
          </a:ln>
        </p:spPr>
        <p:txBody>
          <a:bodyPr/>
          <a:lstStyle>
            <a:lvl1pPr marL="0" indent="0">
              <a:buNone/>
              <a:defRPr>
                <a:solidFill>
                  <a:schemeClr val="bg1"/>
                </a:solidFill>
              </a:defRPr>
            </a:lvl1pPr>
          </a:lstStyle>
          <a:p>
            <a:r>
              <a:rPr lang="en-US" dirty="0" smtClean="0"/>
              <a:t>INSERT PICTURE</a:t>
            </a:r>
            <a:endParaRPr lang="en-US" dirty="0"/>
          </a:p>
        </p:txBody>
      </p:sp>
      <p:sp>
        <p:nvSpPr>
          <p:cNvPr id="24" name="Picture Placeholder 13"/>
          <p:cNvSpPr>
            <a:spLocks noGrp="1"/>
          </p:cNvSpPr>
          <p:nvPr>
            <p:ph type="pic" sz="quarter" idx="15" hasCustomPrompt="1"/>
          </p:nvPr>
        </p:nvSpPr>
        <p:spPr>
          <a:xfrm>
            <a:off x="6491353" y="999072"/>
            <a:ext cx="1459802" cy="1629834"/>
          </a:xfrm>
          <a:prstGeom prst="rect">
            <a:avLst/>
          </a:prstGeom>
          <a:solidFill>
            <a:schemeClr val="bg1"/>
          </a:solidFill>
          <a:ln w="28575">
            <a:solidFill>
              <a:schemeClr val="tx2">
                <a:lumMod val="75000"/>
              </a:schemeClr>
            </a:solidFill>
          </a:ln>
        </p:spPr>
        <p:txBody>
          <a:bodyPr/>
          <a:lstStyle>
            <a:lvl1pPr marL="0" indent="0">
              <a:buNone/>
              <a:defRPr>
                <a:solidFill>
                  <a:schemeClr val="bg1"/>
                </a:solidFill>
              </a:defRPr>
            </a:lvl1pPr>
          </a:lstStyle>
          <a:p>
            <a:r>
              <a:rPr lang="en-US" dirty="0" smtClean="0"/>
              <a:t>INSERT PICTURE</a:t>
            </a:r>
            <a:endParaRPr lang="en-US" dirty="0"/>
          </a:p>
        </p:txBody>
      </p:sp>
      <p:sp>
        <p:nvSpPr>
          <p:cNvPr id="25" name="Picture Placeholder 13"/>
          <p:cNvSpPr>
            <a:spLocks noGrp="1"/>
          </p:cNvSpPr>
          <p:nvPr>
            <p:ph type="pic" sz="quarter" idx="16" hasCustomPrompt="1"/>
          </p:nvPr>
        </p:nvSpPr>
        <p:spPr>
          <a:xfrm>
            <a:off x="6491353" y="2696639"/>
            <a:ext cx="1459802" cy="1629834"/>
          </a:xfrm>
          <a:prstGeom prst="rect">
            <a:avLst/>
          </a:prstGeom>
          <a:solidFill>
            <a:schemeClr val="bg1"/>
          </a:solidFill>
          <a:ln w="28575">
            <a:solidFill>
              <a:schemeClr val="tx2">
                <a:lumMod val="75000"/>
              </a:schemeClr>
            </a:solidFill>
          </a:ln>
        </p:spPr>
        <p:txBody>
          <a:bodyPr/>
          <a:lstStyle>
            <a:lvl1pPr marL="0" indent="0">
              <a:buNone/>
              <a:defRPr>
                <a:solidFill>
                  <a:schemeClr val="bg1"/>
                </a:solidFill>
              </a:defRPr>
            </a:lvl1pPr>
          </a:lstStyle>
          <a:p>
            <a:r>
              <a:rPr lang="en-US" dirty="0" smtClean="0"/>
              <a:t>INSERT PICTURE</a:t>
            </a:r>
            <a:endParaRPr lang="en-US" dirty="0"/>
          </a:p>
        </p:txBody>
      </p:sp>
      <p:sp>
        <p:nvSpPr>
          <p:cNvPr id="26" name="Picture Placeholder 13"/>
          <p:cNvSpPr>
            <a:spLocks noGrp="1"/>
          </p:cNvSpPr>
          <p:nvPr>
            <p:ph type="pic" sz="quarter" idx="17" hasCustomPrompt="1"/>
          </p:nvPr>
        </p:nvSpPr>
        <p:spPr>
          <a:xfrm>
            <a:off x="1201313" y="4387850"/>
            <a:ext cx="1459802" cy="1629834"/>
          </a:xfrm>
          <a:prstGeom prst="rect">
            <a:avLst/>
          </a:prstGeom>
          <a:solidFill>
            <a:schemeClr val="bg1"/>
          </a:solidFill>
          <a:ln w="28575">
            <a:solidFill>
              <a:schemeClr val="tx2">
                <a:lumMod val="75000"/>
              </a:schemeClr>
            </a:solidFill>
          </a:ln>
        </p:spPr>
        <p:txBody>
          <a:bodyPr/>
          <a:lstStyle>
            <a:lvl1pPr marL="0" indent="0">
              <a:buNone/>
              <a:defRPr>
                <a:solidFill>
                  <a:schemeClr val="bg1"/>
                </a:solidFill>
              </a:defRPr>
            </a:lvl1pPr>
          </a:lstStyle>
          <a:p>
            <a:r>
              <a:rPr lang="en-US" dirty="0" smtClean="0"/>
              <a:t>INSERT PICTURE</a:t>
            </a:r>
            <a:endParaRPr lang="en-US" dirty="0"/>
          </a:p>
        </p:txBody>
      </p:sp>
      <p:sp>
        <p:nvSpPr>
          <p:cNvPr id="27" name="Picture Placeholder 13"/>
          <p:cNvSpPr>
            <a:spLocks noGrp="1"/>
          </p:cNvSpPr>
          <p:nvPr>
            <p:ph type="pic" sz="quarter" idx="18" hasCustomPrompt="1"/>
          </p:nvPr>
        </p:nvSpPr>
        <p:spPr>
          <a:xfrm>
            <a:off x="6491353" y="4387850"/>
            <a:ext cx="1459802" cy="1629834"/>
          </a:xfrm>
          <a:prstGeom prst="rect">
            <a:avLst/>
          </a:prstGeom>
          <a:solidFill>
            <a:schemeClr val="bg1"/>
          </a:solidFill>
          <a:ln w="28575">
            <a:solidFill>
              <a:schemeClr val="tx2">
                <a:lumMod val="75000"/>
              </a:schemeClr>
            </a:solidFill>
          </a:ln>
        </p:spPr>
        <p:txBody>
          <a:bodyPr/>
          <a:lstStyle>
            <a:lvl1pPr marL="0" indent="0">
              <a:buNone/>
              <a:defRPr>
                <a:solidFill>
                  <a:schemeClr val="bg1"/>
                </a:solidFill>
              </a:defRPr>
            </a:lvl1pPr>
          </a:lstStyle>
          <a:p>
            <a:r>
              <a:rPr lang="en-US" dirty="0" smtClean="0"/>
              <a:t>INSERT PICTURE</a:t>
            </a:r>
            <a:endParaRPr lang="en-US" dirty="0"/>
          </a:p>
        </p:txBody>
      </p:sp>
      <p:sp>
        <p:nvSpPr>
          <p:cNvPr id="11" name="Content Placeholder 2"/>
          <p:cNvSpPr>
            <a:spLocks noGrp="1"/>
          </p:cNvSpPr>
          <p:nvPr>
            <p:ph idx="1"/>
          </p:nvPr>
        </p:nvSpPr>
        <p:spPr>
          <a:xfrm>
            <a:off x="2726271" y="999072"/>
            <a:ext cx="3699926" cy="5028139"/>
          </a:xfrm>
          <a:prstGeom prst="rect">
            <a:avLst/>
          </a:prstGeom>
          <a:solidFill>
            <a:schemeClr val="tx2">
              <a:lumMod val="7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sz="2200">
                <a:solidFill>
                  <a:schemeClr val="bg1"/>
                </a:solidFill>
                <a:latin typeface="Arial" panose="020B0604020202020204" pitchFamily="34" charset="0"/>
                <a:cs typeface="Arial" panose="020B0604020202020204" pitchFamily="34" charset="0"/>
              </a:defRPr>
            </a:lvl1pPr>
            <a:lvl2pPr>
              <a:lnSpc>
                <a:spcPct val="100000"/>
              </a:lnSpc>
              <a:spcBef>
                <a:spcPts val="1200"/>
              </a:spcBef>
              <a:defRPr sz="1600">
                <a:latin typeface="Century Gothic" panose="020B0502020202020204" pitchFamily="34" charset="0"/>
              </a:defRPr>
            </a:lvl2pPr>
            <a:lvl3pPr>
              <a:lnSpc>
                <a:spcPct val="100000"/>
              </a:lnSpc>
              <a:spcBef>
                <a:spcPts val="1200"/>
              </a:spcBef>
              <a:defRPr sz="1600">
                <a:latin typeface="Century Gothic" panose="020B0502020202020204" pitchFamily="34" charset="0"/>
              </a:defRPr>
            </a:lvl3pPr>
            <a:lvl4pPr>
              <a:lnSpc>
                <a:spcPct val="100000"/>
              </a:lnSpc>
              <a:spcBef>
                <a:spcPts val="1200"/>
              </a:spcBef>
              <a:defRPr sz="1600">
                <a:latin typeface="Century Gothic" panose="020B0502020202020204" pitchFamily="34" charset="0"/>
              </a:defRPr>
            </a:lvl4pPr>
            <a:lvl5pPr marL="1828800" indent="0">
              <a:lnSpc>
                <a:spcPct val="100000"/>
              </a:lnSpc>
              <a:spcBef>
                <a:spcPts val="1200"/>
              </a:spcBef>
              <a:buNone/>
              <a:defRPr sz="1600">
                <a:latin typeface="Century Gothic" panose="020B0502020202020204" pitchFamily="34" charset="0"/>
              </a:defRPr>
            </a:lvl5pPr>
          </a:lstStyle>
          <a:p>
            <a:pPr marL="22860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3F3F3F"/>
              </a:solidFill>
              <a:effectLst/>
              <a:uLnTx/>
              <a:uFillTx/>
              <a:latin typeface="Franklin Gothic Book"/>
            </a:endParaRPr>
          </a:p>
          <a:p>
            <a:pPr lvl="0"/>
            <a:r>
              <a:rPr lang="en-US" dirty="0" smtClean="0"/>
              <a:t>####</a:t>
            </a:r>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a:t>
            </a:r>
          </a:p>
        </p:txBody>
      </p:sp>
    </p:spTree>
    <p:extLst>
      <p:ext uri="{BB962C8B-B14F-4D97-AF65-F5344CB8AC3E}">
        <p14:creationId xmlns:p14="http://schemas.microsoft.com/office/powerpoint/2010/main" val="12116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atin typeface="Century Gothic" panose="020B0502020202020204" pitchFamily="34" charset="0"/>
              </a:defRPr>
            </a:lvl1pPr>
            <a:lvl2pPr>
              <a:defRPr sz="2000" baseline="0">
                <a:latin typeface="Century Gothic" panose="020B0502020202020204" pitchFamily="34" charset="0"/>
              </a:defRPr>
            </a:lvl2pPr>
            <a:lvl3pPr>
              <a:defRPr sz="2000">
                <a:latin typeface="Century Gothic" panose="020B0502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0" hasCustomPrompt="1"/>
          </p:nvPr>
        </p:nvSpPr>
        <p:spPr>
          <a:xfrm>
            <a:off x="457200" y="762000"/>
            <a:ext cx="7315200" cy="457200"/>
          </a:xfrm>
        </p:spPr>
        <p:txBody>
          <a:bodyPr>
            <a:noAutofit/>
          </a:bodyPr>
          <a:lstStyle>
            <a:lvl1pPr marL="0" indent="0">
              <a:buNone/>
              <a:defRPr sz="1600" baseline="0"/>
            </a:lvl1pPr>
          </a:lstStyle>
          <a:p>
            <a:pPr lvl="0"/>
            <a:r>
              <a:rPr lang="en-US" dirty="0" smtClean="0"/>
              <a:t>Click to edit master text styles</a:t>
            </a:r>
          </a:p>
        </p:txBody>
      </p:sp>
    </p:spTree>
    <p:extLst>
      <p:ext uri="{BB962C8B-B14F-4D97-AF65-F5344CB8AC3E}">
        <p14:creationId xmlns:p14="http://schemas.microsoft.com/office/powerpoint/2010/main" val="31471693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7"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1600" baseline="0"/>
            </a:lvl1pPr>
          </a:lstStyle>
          <a:p>
            <a:pPr lvl="0"/>
            <a:r>
              <a:rPr lang="en-US" dirty="0" smtClean="0"/>
              <a:t>Click to edit master text styles</a:t>
            </a:r>
          </a:p>
        </p:txBody>
      </p:sp>
    </p:spTree>
    <p:extLst>
      <p:ext uri="{BB962C8B-B14F-4D97-AF65-F5344CB8AC3E}">
        <p14:creationId xmlns:p14="http://schemas.microsoft.com/office/powerpoint/2010/main" val="23402460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200">
                <a:latin typeface="Century Gothic" panose="020B0502020202020204" pitchFamily="34" charset="0"/>
              </a:defRPr>
            </a:lvl1pPr>
            <a:lvl2pPr>
              <a:defRPr sz="2000">
                <a:latin typeface="Century Gothic" panose="020B0502020202020204" pitchFamily="34" charset="0"/>
              </a:defRPr>
            </a:lvl2pPr>
            <a:lvl3pPr>
              <a:defRPr sz="2000">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200">
                <a:latin typeface="Century Gothic" panose="020B0502020202020204" pitchFamily="34" charset="0"/>
              </a:defRPr>
            </a:lvl1pPr>
            <a:lvl2pPr>
              <a:defRPr sz="2000">
                <a:latin typeface="Century Gothic" panose="020B0502020202020204" pitchFamily="34" charset="0"/>
              </a:defRPr>
            </a:lvl2pPr>
            <a:lvl3pPr>
              <a:defRPr sz="2000">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9" name="Text Placeholder 10"/>
          <p:cNvSpPr>
            <a:spLocks noGrp="1"/>
          </p:cNvSpPr>
          <p:nvPr>
            <p:ph type="body" sz="quarter" idx="13" hasCustomPrompt="1"/>
          </p:nvPr>
        </p:nvSpPr>
        <p:spPr>
          <a:xfrm>
            <a:off x="457200" y="762000"/>
            <a:ext cx="8229600" cy="457200"/>
          </a:xfrm>
        </p:spPr>
        <p:txBody>
          <a:bodyPr>
            <a:noAutofit/>
          </a:bodyPr>
          <a:lstStyle>
            <a:lvl1pPr marL="0" indent="0">
              <a:buNone/>
              <a:defRPr sz="1600" baseline="0"/>
            </a:lvl1pPr>
          </a:lstStyle>
          <a:p>
            <a:pPr lvl="0"/>
            <a:r>
              <a:rPr lang="en-US" dirty="0" smtClean="0"/>
              <a:t>Click to edit master text styles</a:t>
            </a:r>
          </a:p>
        </p:txBody>
      </p:sp>
    </p:spTree>
    <p:extLst>
      <p:ext uri="{BB962C8B-B14F-4D97-AF65-F5344CB8AC3E}">
        <p14:creationId xmlns:p14="http://schemas.microsoft.com/office/powerpoint/2010/main" val="29044436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25" name="TextBox 24"/>
          <p:cNvSpPr txBox="1"/>
          <p:nvPr userDrawn="1"/>
        </p:nvSpPr>
        <p:spPr>
          <a:xfrm>
            <a:off x="-952500" y="2959100"/>
            <a:ext cx="65" cy="332399"/>
          </a:xfrm>
          <a:prstGeom prst="rect">
            <a:avLst/>
          </a:prstGeom>
          <a:noFill/>
        </p:spPr>
        <p:txBody>
          <a:bodyPr wrap="none" lIns="0" tIns="0" rIns="0" bIns="0" rtlCol="0">
            <a:spAutoFit/>
          </a:bodyPr>
          <a:lstStyle/>
          <a:p>
            <a:pPr>
              <a:lnSpc>
                <a:spcPct val="120000"/>
              </a:lnSpc>
            </a:pPr>
            <a:endParaRPr lang="en-US" dirty="0">
              <a:solidFill>
                <a:schemeClr val="tx2"/>
              </a:solidFill>
            </a:endParaRPr>
          </a:p>
        </p:txBody>
      </p: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rgbClr val="1B587C"/>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rgbClr val="B26B02"/>
                </a:solidFill>
              </a:defRPr>
            </a:lvl2pPr>
            <a:lvl3pPr marL="0" indent="0">
              <a:lnSpc>
                <a:spcPct val="110000"/>
              </a:lnSpc>
              <a:spcBef>
                <a:spcPts val="0"/>
              </a:spcBef>
              <a:spcAft>
                <a:spcPts val="0"/>
              </a:spcAft>
              <a:buFont typeface="Arial" panose="020B0604020202020204" pitchFamily="34" charset="0"/>
              <a:buChar char="​"/>
              <a:defRPr sz="1500">
                <a:solidFill>
                  <a:srgbClr val="B26B02"/>
                </a:solidFill>
              </a:defRPr>
            </a:lvl3pPr>
            <a:lvl4pPr marL="0" indent="0">
              <a:lnSpc>
                <a:spcPct val="110000"/>
              </a:lnSpc>
              <a:spcBef>
                <a:spcPts val="0"/>
              </a:spcBef>
              <a:spcAft>
                <a:spcPts val="0"/>
              </a:spcAft>
              <a:buFont typeface="Arial" panose="020B0604020202020204" pitchFamily="34" charset="0"/>
              <a:buChar char="​"/>
              <a:defRPr sz="1500">
                <a:solidFill>
                  <a:srgbClr val="B26B02"/>
                </a:solidFill>
              </a:defRPr>
            </a:lvl4pPr>
            <a:lvl5pPr marL="0" indent="0">
              <a:lnSpc>
                <a:spcPct val="110000"/>
              </a:lnSpc>
              <a:spcBef>
                <a:spcPts val="0"/>
              </a:spcBef>
              <a:spcAft>
                <a:spcPts val="0"/>
              </a:spcAft>
              <a:buFont typeface="Arial" panose="020B0604020202020204" pitchFamily="34" charset="0"/>
              <a:buChar char="​"/>
              <a:defRPr sz="1500">
                <a:solidFill>
                  <a:srgbClr val="B26B0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hasCustomPrompt="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rgbClr val="B26B02"/>
                </a:solidFill>
                <a:latin typeface="+mn-lt"/>
                <a:ea typeface="+mn-ea"/>
                <a:cs typeface="+mn-cs"/>
              </a:defRPr>
            </a:lvl1pPr>
            <a:lvl2pPr algn="r">
              <a:defRPr/>
            </a:lvl2pPr>
            <a:lvl3pPr algn="r">
              <a:defRPr/>
            </a:lvl3pPr>
            <a:lvl4pPr algn="r">
              <a:defRPr/>
            </a:lvl4pPr>
            <a:lvl5pPr algn="r">
              <a:defRPr/>
            </a:lvl5pPr>
          </a:lstStyle>
          <a:p>
            <a:pPr lvl="0"/>
            <a:r>
              <a:rPr lang="en-US" dirty="0" smtClean="0"/>
              <a:t>Edit text</a:t>
            </a:r>
          </a:p>
        </p:txBody>
      </p:sp>
      <p:cxnSp>
        <p:nvCxnSpPr>
          <p:cNvPr id="6" name="Straight Connector 5"/>
          <p:cNvCxnSpPr/>
          <p:nvPr userDrawn="1"/>
        </p:nvCxnSpPr>
        <p:spPr>
          <a:xfrm>
            <a:off x="5717219" y="2769833"/>
            <a:ext cx="0" cy="28811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5906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DF4EDE-A48B-481E-93F6-ED48E383E7DB}"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EAC86-D69A-4A16-9D68-16F2D75EB401}" type="slidenum">
              <a:rPr lang="en-US" smtClean="0"/>
              <a:t>‹#›</a:t>
            </a:fld>
            <a:endParaRPr lang="en-US"/>
          </a:p>
        </p:txBody>
      </p:sp>
    </p:spTree>
    <p:extLst>
      <p:ext uri="{BB962C8B-B14F-4D97-AF65-F5344CB8AC3E}">
        <p14:creationId xmlns:p14="http://schemas.microsoft.com/office/powerpoint/2010/main" val="21659815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White Subhead/bkgrn Image">
    <p:bg>
      <p:bgPr>
        <a:solidFill>
          <a:schemeClr val="bg2">
            <a:alpha val="74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245" y="5929641"/>
            <a:ext cx="1701839" cy="689555"/>
          </a:xfrm>
          <a:prstGeom prst="rect">
            <a:avLst/>
          </a:prstGeom>
        </p:spPr>
      </p:pic>
      <p:sp>
        <p:nvSpPr>
          <p:cNvPr id="6" name="Text Placeholder 5"/>
          <p:cNvSpPr>
            <a:spLocks noGrp="1"/>
          </p:cNvSpPr>
          <p:nvPr>
            <p:ph type="body" sz="quarter" idx="11" hasCustomPrompt="1"/>
          </p:nvPr>
        </p:nvSpPr>
        <p:spPr>
          <a:xfrm>
            <a:off x="628650" y="4616833"/>
            <a:ext cx="7886700" cy="436118"/>
          </a:xfrm>
        </p:spPr>
        <p:txBody>
          <a:bodyPr>
            <a:normAutofit/>
          </a:bodyPr>
          <a:lstStyle>
            <a:lvl1pPr marL="0" indent="0" algn="ctr">
              <a:buNone/>
              <a:defRPr sz="1500">
                <a:solidFill>
                  <a:schemeClr val="bg1"/>
                </a:solidFill>
              </a:defRPr>
            </a:lvl1pPr>
          </a:lstStyle>
          <a:p>
            <a:pPr lvl="0"/>
            <a:r>
              <a:rPr lang="en-US" dirty="0"/>
              <a:t>Subhead for the ages</a:t>
            </a:r>
          </a:p>
        </p:txBody>
      </p:sp>
      <p:sp>
        <p:nvSpPr>
          <p:cNvPr id="2" name="Title 1"/>
          <p:cNvSpPr>
            <a:spLocks noGrp="1"/>
          </p:cNvSpPr>
          <p:nvPr>
            <p:ph type="title" hasCustomPrompt="1"/>
          </p:nvPr>
        </p:nvSpPr>
        <p:spPr>
          <a:xfrm>
            <a:off x="628650" y="3050662"/>
            <a:ext cx="7886700" cy="1325563"/>
          </a:xfrm>
        </p:spPr>
        <p:txBody>
          <a:bodyPr>
            <a:normAutofit/>
          </a:bodyPr>
          <a:lstStyle>
            <a:lvl1pPr algn="ctr">
              <a:defRPr sz="3000">
                <a:solidFill>
                  <a:schemeClr val="bg1"/>
                </a:solidFill>
              </a:defRPr>
            </a:lvl1pPr>
          </a:lstStyle>
          <a:p>
            <a:r>
              <a:rPr lang="en-US" dirty="0"/>
              <a:t>CLICK TO EDIT MASTER TITLE</a:t>
            </a:r>
          </a:p>
        </p:txBody>
      </p:sp>
      <p:sp>
        <p:nvSpPr>
          <p:cNvPr id="5" name="Rectangle 4"/>
          <p:cNvSpPr/>
          <p:nvPr userDrawn="1"/>
        </p:nvSpPr>
        <p:spPr>
          <a:xfrm>
            <a:off x="0" y="0"/>
            <a:ext cx="9144000" cy="6858000"/>
          </a:xfrm>
          <a:prstGeom prst="rect">
            <a:avLst/>
          </a:prstGeom>
          <a:solidFill>
            <a:srgbClr val="4BC1BE">
              <a:alpha val="50000"/>
            </a:srgbClr>
          </a:solidFill>
          <a:ln>
            <a:solidFill>
              <a:srgbClr val="097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7184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0" y="1752600"/>
            <a:ext cx="9144000" cy="3581400"/>
          </a:xfrm>
          <a:prstGeom prst="rect">
            <a:avLst/>
          </a:prstGeom>
          <a:solidFill>
            <a:srgbClr val="17375E"/>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quarter" idx="10"/>
          </p:nvPr>
        </p:nvSpPr>
        <p:spPr>
          <a:xfrm>
            <a:off x="5867400" y="1905000"/>
            <a:ext cx="3048000" cy="533400"/>
          </a:xfrm>
        </p:spPr>
        <p:txBody>
          <a:bodyPr/>
          <a:lstStyle>
            <a:lvl1pPr marL="0" indent="0">
              <a:buNone/>
              <a:defRPr sz="2200" b="1">
                <a:solidFill>
                  <a:schemeClr val="bg1"/>
                </a:solidFill>
              </a:defRPr>
            </a:lvl1pPr>
          </a:lstStyle>
          <a:p>
            <a:pPr lvl="0"/>
            <a:r>
              <a:rPr lang="en-US" dirty="0" smtClean="0"/>
              <a:t>Click to edit</a:t>
            </a:r>
          </a:p>
        </p:txBody>
      </p:sp>
      <p:sp>
        <p:nvSpPr>
          <p:cNvPr id="6" name="Text Placeholder 5"/>
          <p:cNvSpPr>
            <a:spLocks noGrp="1"/>
          </p:cNvSpPr>
          <p:nvPr>
            <p:ph type="body" sz="quarter" idx="11"/>
          </p:nvPr>
        </p:nvSpPr>
        <p:spPr>
          <a:xfrm>
            <a:off x="5867400" y="2438400"/>
            <a:ext cx="3048000" cy="2819400"/>
          </a:xfrm>
        </p:spPr>
        <p:txBody>
          <a:bodyPr>
            <a:normAutofit/>
          </a:bodyPr>
          <a:lstStyle>
            <a:lvl1pPr marL="0" indent="0">
              <a:buNone/>
              <a:defRPr sz="20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861550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5867400"/>
            <a:ext cx="1143000" cy="9144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722313" y="4406900"/>
            <a:ext cx="7772400" cy="1362075"/>
          </a:xfrm>
        </p:spPr>
        <p:txBody>
          <a:bodyPr anchor="t">
            <a:noAutofit/>
          </a:bodyPr>
          <a:lstStyle>
            <a:lvl1pPr algn="l">
              <a:defRPr sz="28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535597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6096000" y="228600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 name="Rectangle 5"/>
          <p:cNvSpPr/>
          <p:nvPr userDrawn="1"/>
        </p:nvSpPr>
        <p:spPr>
          <a:xfrm>
            <a:off x="3200400" y="228600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381000" y="228600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quarter" idx="15" hasCustomPrompt="1"/>
          </p:nvPr>
        </p:nvSpPr>
        <p:spPr>
          <a:xfrm>
            <a:off x="457200" y="2362200"/>
            <a:ext cx="2514600" cy="2209800"/>
          </a:xfrm>
        </p:spPr>
        <p:txBody>
          <a:bodyPr/>
          <a:lstStyle>
            <a:lvl1pPr marL="0" indent="0" algn="ctr">
              <a:buNone/>
              <a:defRPr sz="2200"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3"/>
          <p:cNvSpPr>
            <a:spLocks noGrp="1"/>
          </p:cNvSpPr>
          <p:nvPr>
            <p:ph type="body" sz="quarter" idx="16" hasCustomPrompt="1"/>
          </p:nvPr>
        </p:nvSpPr>
        <p:spPr>
          <a:xfrm>
            <a:off x="3276600" y="2362200"/>
            <a:ext cx="2514600" cy="2209800"/>
          </a:xfrm>
        </p:spPr>
        <p:txBody>
          <a:bodyPr/>
          <a:lstStyle>
            <a:lvl1pPr marL="0" indent="0" algn="ctr">
              <a:buNone/>
              <a:defRPr lang="en-US" sz="2200" kern="1200" baseline="0" dirty="0" smtClean="0">
                <a:solidFill>
                  <a:schemeClr val="bg1"/>
                </a:solidFill>
                <a:latin typeface="Arial" panose="020B0604020202020204" pitchFamily="34" charset="0"/>
                <a:ea typeface="Verdana" pitchFamily="34" charset="0"/>
                <a:cs typeface="Arial" panose="020B0604020202020204" pitchFamily="34" charset="0"/>
              </a:defRPr>
            </a:lvl1pPr>
          </a:lstStyle>
          <a:p>
            <a:pPr marL="0" lvl="0" indent="0" algn="ctr" rtl="0" eaLnBrk="0" fontAlgn="base" hangingPunct="0">
              <a:spcBef>
                <a:spcPct val="20000"/>
              </a:spcBef>
              <a:spcAft>
                <a:spcPct val="0"/>
              </a:spcAft>
              <a:buFont typeface="Arial" panose="020B0604020202020204" pitchFamily="34" charset="0"/>
              <a:buNone/>
            </a:pPr>
            <a:r>
              <a:rPr lang="en-US" dirty="0" smtClean="0"/>
              <a:t>Click to edit master text styles</a:t>
            </a:r>
          </a:p>
        </p:txBody>
      </p:sp>
      <p:sp>
        <p:nvSpPr>
          <p:cNvPr id="12" name="Text Placeholder 3"/>
          <p:cNvSpPr>
            <a:spLocks noGrp="1"/>
          </p:cNvSpPr>
          <p:nvPr>
            <p:ph type="body" sz="quarter" idx="17" hasCustomPrompt="1"/>
          </p:nvPr>
        </p:nvSpPr>
        <p:spPr>
          <a:xfrm>
            <a:off x="6172200" y="2362200"/>
            <a:ext cx="2514600" cy="2209800"/>
          </a:xfrm>
        </p:spPr>
        <p:txBody>
          <a:bodyPr/>
          <a:lstStyle>
            <a:lvl1pPr marL="0" indent="0" algn="ctr">
              <a:buNone/>
              <a:defRPr sz="2200"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5924638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1600" b="0" baseline="0"/>
            </a:lvl1pPr>
          </a:lstStyle>
          <a:p>
            <a:pPr lvl="0"/>
            <a:r>
              <a:rPr lang="en-US" dirty="0" smtClean="0"/>
              <a:t>Click to edit master text styles</a:t>
            </a:r>
          </a:p>
        </p:txBody>
      </p:sp>
      <p:sp>
        <p:nvSpPr>
          <p:cNvPr id="7" name="Content Placeholder 6"/>
          <p:cNvSpPr>
            <a:spLocks noGrp="1"/>
          </p:cNvSpPr>
          <p:nvPr>
            <p:ph sz="quarter" idx="12"/>
          </p:nvPr>
        </p:nvSpPr>
        <p:spPr>
          <a:xfrm>
            <a:off x="457200" y="1600200"/>
            <a:ext cx="2514600" cy="2438400"/>
          </a:xfrm>
        </p:spPr>
        <p:txBody>
          <a:bodyPr/>
          <a:lstStyle>
            <a:lvl1pPr marL="0" indent="0">
              <a:buNone/>
              <a:defRPr>
                <a:latin typeface="Arial" panose="020B0604020202020204" pitchFamily="34" charset="0"/>
                <a:cs typeface="Arial" panose="020B0604020202020204" pitchFamily="34" charset="0"/>
              </a:defRPr>
            </a:lvl1pPr>
          </a:lstStyle>
          <a:p>
            <a:pPr lvl="0"/>
            <a:endParaRPr lang="en-US" dirty="0"/>
          </a:p>
        </p:txBody>
      </p:sp>
      <p:sp>
        <p:nvSpPr>
          <p:cNvPr id="6" name="Content Placeholder 6"/>
          <p:cNvSpPr>
            <a:spLocks noGrp="1"/>
          </p:cNvSpPr>
          <p:nvPr>
            <p:ph sz="quarter" idx="13"/>
          </p:nvPr>
        </p:nvSpPr>
        <p:spPr>
          <a:xfrm>
            <a:off x="3352800" y="1600200"/>
            <a:ext cx="2514600" cy="2438400"/>
          </a:xfrm>
        </p:spPr>
        <p:txBody>
          <a:bodyPr/>
          <a:lstStyle>
            <a:lvl1pPr marL="0" indent="0">
              <a:buNone/>
              <a:defRPr>
                <a:latin typeface="Arial" panose="020B0604020202020204" pitchFamily="34" charset="0"/>
                <a:cs typeface="Arial" panose="020B0604020202020204" pitchFamily="34" charset="0"/>
              </a:defRPr>
            </a:lvl1pPr>
          </a:lstStyle>
          <a:p>
            <a:pPr lvl="0"/>
            <a:endParaRPr lang="en-US" dirty="0"/>
          </a:p>
        </p:txBody>
      </p:sp>
      <p:sp>
        <p:nvSpPr>
          <p:cNvPr id="8" name="Content Placeholder 6"/>
          <p:cNvSpPr>
            <a:spLocks noGrp="1"/>
          </p:cNvSpPr>
          <p:nvPr>
            <p:ph sz="quarter" idx="14"/>
          </p:nvPr>
        </p:nvSpPr>
        <p:spPr>
          <a:xfrm>
            <a:off x="6172200" y="1600200"/>
            <a:ext cx="2514600" cy="2438400"/>
          </a:xfrm>
        </p:spPr>
        <p:txBody>
          <a:bodyPr/>
          <a:lstStyle>
            <a:lvl1pPr marL="0" indent="0">
              <a:buNone/>
              <a:defRPr>
                <a:latin typeface="Arial" panose="020B0604020202020204" pitchFamily="34" charset="0"/>
                <a:cs typeface="Arial" panose="020B0604020202020204" pitchFamily="34" charset="0"/>
              </a:defRPr>
            </a:lvl1pPr>
          </a:lstStyle>
          <a:p>
            <a:pPr lvl="0"/>
            <a:endParaRPr lang="en-US" dirty="0"/>
          </a:p>
        </p:txBody>
      </p:sp>
      <p:sp>
        <p:nvSpPr>
          <p:cNvPr id="4" name="Text Placeholder 3"/>
          <p:cNvSpPr>
            <a:spLocks noGrp="1"/>
          </p:cNvSpPr>
          <p:nvPr>
            <p:ph type="body" sz="quarter" idx="15"/>
          </p:nvPr>
        </p:nvSpPr>
        <p:spPr>
          <a:xfrm>
            <a:off x="457200" y="4038600"/>
            <a:ext cx="2514600" cy="1752600"/>
          </a:xfrm>
        </p:spPr>
        <p:txBody>
          <a:bodyPr/>
          <a:lstStyle>
            <a:lvl1pPr marL="0" indent="0">
              <a:buNone/>
              <a:defRPr sz="2000"/>
            </a:lvl1pPr>
          </a:lstStyle>
          <a:p>
            <a:pPr lvl="0"/>
            <a:r>
              <a:rPr lang="en-US" dirty="0" smtClean="0"/>
              <a:t>Click to edit</a:t>
            </a:r>
          </a:p>
        </p:txBody>
      </p:sp>
      <p:sp>
        <p:nvSpPr>
          <p:cNvPr id="10" name="Text Placeholder 3"/>
          <p:cNvSpPr>
            <a:spLocks noGrp="1"/>
          </p:cNvSpPr>
          <p:nvPr>
            <p:ph type="body" sz="quarter" idx="16"/>
          </p:nvPr>
        </p:nvSpPr>
        <p:spPr>
          <a:xfrm>
            <a:off x="3352800" y="4038600"/>
            <a:ext cx="2514600" cy="1752600"/>
          </a:xfrm>
        </p:spPr>
        <p:txBody>
          <a:bodyPr/>
          <a:lstStyle>
            <a:lvl1pPr marL="0" indent="0">
              <a:buNone/>
              <a:defRPr sz="2000"/>
            </a:lvl1pPr>
          </a:lstStyle>
          <a:p>
            <a:pPr lvl="0"/>
            <a:r>
              <a:rPr lang="en-US" dirty="0" smtClean="0"/>
              <a:t>Click to edit</a:t>
            </a:r>
          </a:p>
        </p:txBody>
      </p:sp>
      <p:sp>
        <p:nvSpPr>
          <p:cNvPr id="12" name="Text Placeholder 3"/>
          <p:cNvSpPr>
            <a:spLocks noGrp="1"/>
          </p:cNvSpPr>
          <p:nvPr>
            <p:ph type="body" sz="quarter" idx="17"/>
          </p:nvPr>
        </p:nvSpPr>
        <p:spPr>
          <a:xfrm>
            <a:off x="6172200" y="4038600"/>
            <a:ext cx="2514600" cy="1752600"/>
          </a:xfrm>
        </p:spPr>
        <p:txBody>
          <a:bodyPr/>
          <a:lstStyle>
            <a:lvl1pPr marL="0" indent="0">
              <a:buNone/>
              <a:defRPr sz="2000"/>
            </a:lvl1pPr>
          </a:lstStyle>
          <a:p>
            <a:pPr lvl="0"/>
            <a:r>
              <a:rPr lang="en-US" dirty="0" smtClean="0"/>
              <a:t>Click to edit</a:t>
            </a:r>
          </a:p>
        </p:txBody>
      </p:sp>
    </p:spTree>
    <p:extLst>
      <p:ext uri="{BB962C8B-B14F-4D97-AF65-F5344CB8AC3E}">
        <p14:creationId xmlns:p14="http://schemas.microsoft.com/office/powerpoint/2010/main" val="31562096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6172200" y="2590800"/>
            <a:ext cx="25146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 name="Rectangle 7"/>
          <p:cNvSpPr/>
          <p:nvPr userDrawn="1"/>
        </p:nvSpPr>
        <p:spPr>
          <a:xfrm>
            <a:off x="3276600" y="2590800"/>
            <a:ext cx="25146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457200" y="2590800"/>
            <a:ext cx="25146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457200" y="274638"/>
            <a:ext cx="8229600" cy="563562"/>
          </a:xfrm>
        </p:spPr>
        <p:txBody>
          <a:bodyPr>
            <a:noAutofit/>
          </a:bodyPr>
          <a:lstStyle>
            <a:lvl1pPr algn="l">
              <a:defRPr sz="2800" b="1">
                <a:effectLst/>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1600" baseline="0"/>
            </a:lvl1pPr>
          </a:lstStyle>
          <a:p>
            <a:pPr lvl="0"/>
            <a:r>
              <a:rPr lang="en-US" dirty="0" smtClean="0"/>
              <a:t>Click to edit master text styles</a:t>
            </a:r>
          </a:p>
        </p:txBody>
      </p:sp>
      <p:sp>
        <p:nvSpPr>
          <p:cNvPr id="4" name="Text Placeholder 3"/>
          <p:cNvSpPr>
            <a:spLocks noGrp="1"/>
          </p:cNvSpPr>
          <p:nvPr>
            <p:ph type="body" sz="quarter" idx="15"/>
          </p:nvPr>
        </p:nvSpPr>
        <p:spPr>
          <a:xfrm>
            <a:off x="533400" y="2667000"/>
            <a:ext cx="2362200" cy="2209800"/>
          </a:xfrm>
        </p:spPr>
        <p:txBody>
          <a:bodyPr/>
          <a:lstStyle>
            <a:lvl1pPr marL="0" indent="0">
              <a:buNone/>
              <a:defRPr sz="2200">
                <a:solidFill>
                  <a:schemeClr val="bg1"/>
                </a:solidFill>
                <a:latin typeface="Arial" panose="020B0604020202020204" pitchFamily="34" charset="0"/>
                <a:cs typeface="Arial" panose="020B0604020202020204" pitchFamily="34" charset="0"/>
              </a:defRPr>
            </a:lvl1pPr>
          </a:lstStyle>
          <a:p>
            <a:pPr lvl="0"/>
            <a:r>
              <a:rPr lang="en-US" dirty="0" smtClean="0"/>
              <a:t>Click to edit</a:t>
            </a:r>
          </a:p>
        </p:txBody>
      </p:sp>
      <p:sp>
        <p:nvSpPr>
          <p:cNvPr id="10" name="Text Placeholder 3"/>
          <p:cNvSpPr>
            <a:spLocks noGrp="1"/>
          </p:cNvSpPr>
          <p:nvPr>
            <p:ph type="body" sz="quarter" idx="16"/>
          </p:nvPr>
        </p:nvSpPr>
        <p:spPr>
          <a:xfrm>
            <a:off x="3352800" y="2667000"/>
            <a:ext cx="2362200" cy="2209800"/>
          </a:xfrm>
        </p:spPr>
        <p:txBody>
          <a:bodyPr/>
          <a:lstStyle>
            <a:lvl1pPr marL="0" indent="0">
              <a:buNone/>
              <a:defRPr sz="2200">
                <a:solidFill>
                  <a:schemeClr val="bg1"/>
                </a:solidFill>
                <a:latin typeface="Arial" panose="020B0604020202020204" pitchFamily="34" charset="0"/>
                <a:cs typeface="Arial" panose="020B0604020202020204" pitchFamily="34" charset="0"/>
              </a:defRPr>
            </a:lvl1pPr>
          </a:lstStyle>
          <a:p>
            <a:pPr lvl="0"/>
            <a:r>
              <a:rPr lang="en-US" dirty="0" smtClean="0"/>
              <a:t>Click to edit</a:t>
            </a:r>
          </a:p>
        </p:txBody>
      </p:sp>
      <p:sp>
        <p:nvSpPr>
          <p:cNvPr id="12" name="Text Placeholder 3"/>
          <p:cNvSpPr>
            <a:spLocks noGrp="1"/>
          </p:cNvSpPr>
          <p:nvPr>
            <p:ph type="body" sz="quarter" idx="17"/>
          </p:nvPr>
        </p:nvSpPr>
        <p:spPr>
          <a:xfrm>
            <a:off x="6248400" y="2667000"/>
            <a:ext cx="2362200" cy="2209800"/>
          </a:xfrm>
        </p:spPr>
        <p:txBody>
          <a:bodyPr/>
          <a:lstStyle>
            <a:lvl1pPr marL="0" indent="0">
              <a:buNone/>
              <a:defRPr sz="2200">
                <a:solidFill>
                  <a:schemeClr val="bg1"/>
                </a:solidFill>
                <a:latin typeface="Arial" panose="020B0604020202020204" pitchFamily="34" charset="0"/>
                <a:cs typeface="Arial" panose="020B0604020202020204" pitchFamily="34" charset="0"/>
              </a:defRPr>
            </a:lvl1pPr>
          </a:lstStyle>
          <a:p>
            <a:pPr lvl="0"/>
            <a:r>
              <a:rPr lang="en-US" dirty="0" smtClean="0"/>
              <a:t>Click to edit</a:t>
            </a:r>
          </a:p>
        </p:txBody>
      </p:sp>
    </p:spTree>
    <p:extLst>
      <p:ext uri="{BB962C8B-B14F-4D97-AF65-F5344CB8AC3E}">
        <p14:creationId xmlns:p14="http://schemas.microsoft.com/office/powerpoint/2010/main" val="17233911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9144000" cy="6858000"/>
          </a:xfrm>
        </p:spPr>
        <p:txBody>
          <a:bodyPr rtlCol="0">
            <a:normAutofit/>
          </a:bodyPr>
          <a:lstStyle/>
          <a:p>
            <a:pPr lvl="0"/>
            <a:endParaRPr lang="en-US" noProof="0" dirty="0" smtClean="0"/>
          </a:p>
        </p:txBody>
      </p:sp>
      <p:sp>
        <p:nvSpPr>
          <p:cNvPr id="6" name="Text Placeholder 5"/>
          <p:cNvSpPr>
            <a:spLocks noGrp="1"/>
          </p:cNvSpPr>
          <p:nvPr>
            <p:ph type="body" sz="quarter" idx="10" hasCustomPrompt="1"/>
          </p:nvPr>
        </p:nvSpPr>
        <p:spPr>
          <a:xfrm>
            <a:off x="381000" y="990600"/>
            <a:ext cx="8382000" cy="914400"/>
          </a:xfrm>
        </p:spPr>
        <p:txBody>
          <a:bodyPr/>
          <a:lstStyle>
            <a:lvl1pPr marL="0" indent="0">
              <a:buNone/>
              <a:defRPr sz="2800" b="1" baseline="0"/>
            </a:lvl1pPr>
          </a:lstStyle>
          <a:p>
            <a:pPr lvl="0"/>
            <a:r>
              <a:rPr lang="en-US" dirty="0" smtClean="0"/>
              <a:t>Click to edit master text styles</a:t>
            </a:r>
          </a:p>
        </p:txBody>
      </p:sp>
    </p:spTree>
    <p:extLst>
      <p:ext uri="{BB962C8B-B14F-4D97-AF65-F5344CB8AC3E}">
        <p14:creationId xmlns:p14="http://schemas.microsoft.com/office/powerpoint/2010/main" val="14011176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r">
    <p:spTree>
      <p:nvGrpSpPr>
        <p:cNvPr id="1" name=""/>
        <p:cNvGrpSpPr/>
        <p:nvPr/>
      </p:nvGrpSpPr>
      <p:grpSpPr>
        <a:xfrm>
          <a:off x="0" y="0"/>
          <a:ext cx="0" cy="0"/>
          <a:chOff x="0" y="0"/>
          <a:chExt cx="0" cy="0"/>
        </a:xfrm>
      </p:grpSpPr>
      <p:sp>
        <p:nvSpPr>
          <p:cNvPr id="7" name="Rectangle 6"/>
          <p:cNvSpPr/>
          <p:nvPr userDrawn="1"/>
        </p:nvSpPr>
        <p:spPr>
          <a:xfrm>
            <a:off x="0" y="1913329"/>
            <a:ext cx="9144000" cy="30388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3949" tIns="31974" rIns="63949" bIns="31974" rtlCol="0" anchor="ctr"/>
          <a:lstStyle/>
          <a:p>
            <a:pPr algn="ctr" defTabSz="456758" fontAlgn="auto">
              <a:spcBef>
                <a:spcPts val="0"/>
              </a:spcBef>
              <a:spcAft>
                <a:spcPts val="0"/>
              </a:spcAft>
            </a:pPr>
            <a:endParaRPr lang="en-US" dirty="0">
              <a:solidFill>
                <a:prstClr val="white"/>
              </a:solidFill>
              <a:latin typeface="Franklin Gothic Book" pitchFamily="34" charset="0"/>
            </a:endParaRPr>
          </a:p>
        </p:txBody>
      </p:sp>
      <p:sp>
        <p:nvSpPr>
          <p:cNvPr id="6" name="Slide Number Placeholder 5"/>
          <p:cNvSpPr>
            <a:spLocks noGrp="1"/>
          </p:cNvSpPr>
          <p:nvPr>
            <p:ph type="sldNum" sz="quarter" idx="4"/>
          </p:nvPr>
        </p:nvSpPr>
        <p:spPr>
          <a:xfrm>
            <a:off x="8434388" y="6238878"/>
            <a:ext cx="238125" cy="365125"/>
          </a:xfrm>
          <a:prstGeom prst="rect">
            <a:avLst/>
          </a:prstGeom>
        </p:spPr>
        <p:txBody>
          <a:bodyPr vert="horz" lIns="0" tIns="0" rIns="0" bIns="0" rtlCol="0" anchor="b"/>
          <a:lstStyle>
            <a:lvl1pPr algn="r">
              <a:defRPr sz="700">
                <a:solidFill>
                  <a:schemeClr val="tx1">
                    <a:tint val="75000"/>
                  </a:schemeClr>
                </a:solidFill>
                <a:latin typeface="Century Gothic" panose="020B0502020202020204" pitchFamily="34" charset="0"/>
                <a:cs typeface="Century Gothic" panose="020B0502020202020204" pitchFamily="34" charset="0"/>
              </a:defRPr>
            </a:lvl1p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8" name="Title 1"/>
          <p:cNvSpPr>
            <a:spLocks noGrp="1"/>
          </p:cNvSpPr>
          <p:nvPr>
            <p:ph type="ctrTitle" hasCustomPrompt="1"/>
          </p:nvPr>
        </p:nvSpPr>
        <p:spPr>
          <a:xfrm>
            <a:off x="0" y="2917701"/>
            <a:ext cx="9144000" cy="1030111"/>
          </a:xfrm>
          <a:prstGeom prst="rect">
            <a:avLst/>
          </a:prstGeom>
        </p:spPr>
        <p:txBody>
          <a:bodyPr anchor="ctr">
            <a:normAutofit/>
          </a:bodyPr>
          <a:lstStyle>
            <a:lvl1pPr algn="ctr">
              <a:defRPr sz="6000" b="1">
                <a:solidFill>
                  <a:schemeClr val="bg1"/>
                </a:solidFill>
                <a:effectLst/>
                <a:latin typeface="Century Gothic" panose="020B0502020202020204" pitchFamily="34" charset="0"/>
              </a:defRPr>
            </a:lvl1pPr>
          </a:lstStyle>
          <a:p>
            <a:pPr algn="l"/>
            <a:r>
              <a:rPr lang="en-US" dirty="0" smtClean="0"/>
              <a:t>Title</a:t>
            </a:r>
            <a:endParaRPr lang="en-US" dirty="0"/>
          </a:p>
        </p:txBody>
      </p:sp>
    </p:spTree>
    <p:extLst>
      <p:ext uri="{BB962C8B-B14F-4D97-AF65-F5344CB8AC3E}">
        <p14:creationId xmlns:p14="http://schemas.microsoft.com/office/powerpoint/2010/main" val="49582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vider/Full Screen Image with White Text">
    <p:bg>
      <p:bgPr>
        <a:solidFill>
          <a:schemeClr val="tx2">
            <a:lumMod val="75000"/>
          </a:schemeClr>
        </a:solidFill>
        <a:effectLst/>
      </p:bgPr>
    </p:bg>
    <p:spTree>
      <p:nvGrpSpPr>
        <p:cNvPr id="1" name=""/>
        <p:cNvGrpSpPr/>
        <p:nvPr/>
      </p:nvGrpSpPr>
      <p:grpSpPr>
        <a:xfrm>
          <a:off x="0" y="0"/>
          <a:ext cx="0" cy="0"/>
          <a:chOff x="0" y="0"/>
          <a:chExt cx="0" cy="0"/>
        </a:xfrm>
      </p:grpSpPr>
      <p:sp>
        <p:nvSpPr>
          <p:cNvPr id="10" name="Picture Placeholder 14"/>
          <p:cNvSpPr>
            <a:spLocks noGrp="1"/>
          </p:cNvSpPr>
          <p:nvPr>
            <p:ph type="pic" sz="quarter" idx="14"/>
          </p:nvPr>
        </p:nvSpPr>
        <p:spPr>
          <a:xfrm>
            <a:off x="0" y="0"/>
            <a:ext cx="9144000" cy="6858000"/>
          </a:xfrm>
          <a:prstGeom prst="rect">
            <a:avLst/>
          </a:prstGeom>
          <a:solidFill>
            <a:schemeClr val="tx2">
              <a:lumMod val="75000"/>
            </a:schemeClr>
          </a:solidFill>
        </p:spPr>
        <p:txBody>
          <a:bodyPr/>
          <a:lstStyle>
            <a:lvl1pPr marL="0" indent="0">
              <a:buNone/>
              <a:defRPr>
                <a:solidFill>
                  <a:schemeClr val="bg1"/>
                </a:solidFill>
              </a:defRPr>
            </a:lvl1pPr>
          </a:lstStyle>
          <a:p>
            <a:endParaRPr lang="en-US" dirty="0"/>
          </a:p>
        </p:txBody>
      </p:sp>
      <p:sp>
        <p:nvSpPr>
          <p:cNvPr id="11" name="Title 1"/>
          <p:cNvSpPr>
            <a:spLocks noGrp="1"/>
          </p:cNvSpPr>
          <p:nvPr>
            <p:ph type="title" hasCustomPrompt="1"/>
          </p:nvPr>
        </p:nvSpPr>
        <p:spPr>
          <a:xfrm>
            <a:off x="431800" y="4893647"/>
            <a:ext cx="8432800" cy="1502920"/>
          </a:xfrm>
          <a:prstGeom prst="rect">
            <a:avLst/>
          </a:prstGeom>
        </p:spPr>
        <p:txBody>
          <a:bodyPr vert="horz" lIns="0" tIns="0" rIns="0" bIns="0" rtlCol="0" anchor="b">
            <a:noAutofit/>
          </a:bodyPr>
          <a:lstStyle>
            <a:lvl1pPr algn="l" defTabSz="456758" rtl="0" eaLnBrk="1" latinLnBrk="0" hangingPunct="1">
              <a:lnSpc>
                <a:spcPct val="90000"/>
              </a:lnSpc>
              <a:spcBef>
                <a:spcPct val="0"/>
              </a:spcBef>
              <a:buNone/>
              <a:defRPr lang="en-US" sz="2800" b="0" kern="1200" dirty="0">
                <a:solidFill>
                  <a:schemeClr val="bg1"/>
                </a:solidFill>
                <a:effectLst/>
                <a:latin typeface="Century Gothic" panose="020B0502020202020204" pitchFamily="34" charset="0"/>
                <a:ea typeface="+mj-ea"/>
                <a:cs typeface="Century Gothic" panose="020B0502020202020204" pitchFamily="34" charset="0"/>
              </a:defRPr>
            </a:lvl1pPr>
          </a:lstStyle>
          <a:p>
            <a:pPr marL="0" marR="0" lvl="0" indent="0" algn="ctr" defTabSz="456758"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3" name="TextBox 12"/>
          <p:cNvSpPr txBox="1"/>
          <p:nvPr userDrawn="1"/>
        </p:nvSpPr>
        <p:spPr>
          <a:xfrm>
            <a:off x="-4025900" y="3425391"/>
            <a:ext cx="3487548" cy="2308324"/>
          </a:xfrm>
          <a:prstGeom prst="rect">
            <a:avLst/>
          </a:prstGeom>
          <a:noFill/>
        </p:spPr>
        <p:txBody>
          <a:bodyPr wrap="square" rtlCol="0">
            <a:spAutoFit/>
          </a:bodyPr>
          <a:lstStyle/>
          <a:p>
            <a:pPr algn="r"/>
            <a:r>
              <a:rPr lang="en-US" sz="4800" dirty="0" smtClean="0">
                <a:solidFill>
                  <a:srgbClr val="FFFFFF"/>
                </a:solidFill>
                <a:latin typeface="Franklin Gothic Medium"/>
                <a:cs typeface="Franklin Gothic Medium"/>
              </a:rPr>
              <a:t>Slide</a:t>
            </a:r>
            <a:r>
              <a:rPr lang="en-US" sz="4800" baseline="0" dirty="0" smtClean="0">
                <a:solidFill>
                  <a:srgbClr val="FFFFFF"/>
                </a:solidFill>
                <a:latin typeface="Franklin Gothic Medium"/>
                <a:cs typeface="Franklin Gothic Medium"/>
              </a:rPr>
              <a:t> divider with </a:t>
            </a:r>
          </a:p>
          <a:p>
            <a:pPr algn="r"/>
            <a:r>
              <a:rPr lang="en-US" sz="4800" baseline="0" dirty="0" smtClean="0">
                <a:solidFill>
                  <a:srgbClr val="FFFFFF"/>
                </a:solidFill>
                <a:latin typeface="Franklin Gothic Medium"/>
                <a:cs typeface="Franklin Gothic Medium"/>
              </a:rPr>
              <a:t>white text</a:t>
            </a:r>
          </a:p>
        </p:txBody>
      </p:sp>
      <p:sp>
        <p:nvSpPr>
          <p:cNvPr id="14" name="TextBox 13"/>
          <p:cNvSpPr txBox="1"/>
          <p:nvPr userDrawn="1"/>
        </p:nvSpPr>
        <p:spPr>
          <a:xfrm>
            <a:off x="-6290849" y="6442502"/>
            <a:ext cx="5714398" cy="415498"/>
          </a:xfrm>
          <a:prstGeom prst="rect">
            <a:avLst/>
          </a:prstGeom>
          <a:noFill/>
        </p:spPr>
        <p:txBody>
          <a:bodyPr wrap="square" rtlCol="0">
            <a:spAutoFit/>
          </a:bodyPr>
          <a:lstStyle/>
          <a:p>
            <a:pPr algn="r"/>
            <a:r>
              <a:rPr lang="en-US" sz="2100" dirty="0" smtClean="0">
                <a:solidFill>
                  <a:srgbClr val="FFFFFF"/>
                </a:solidFill>
                <a:latin typeface="Franklin Gothic Medium"/>
                <a:cs typeface="Franklin Gothic Medium"/>
              </a:rPr>
              <a:t>Image Size : 10 </a:t>
            </a:r>
            <a:r>
              <a:rPr lang="en-US" sz="2100" dirty="0" err="1" smtClean="0">
                <a:solidFill>
                  <a:srgbClr val="FFFFFF"/>
                </a:solidFill>
                <a:latin typeface="Franklin Gothic Medium"/>
                <a:cs typeface="Franklin Gothic Medium"/>
              </a:rPr>
              <a:t>x</a:t>
            </a:r>
            <a:r>
              <a:rPr lang="en-US" sz="2100" dirty="0" smtClean="0">
                <a:solidFill>
                  <a:srgbClr val="FFFFFF"/>
                </a:solidFill>
                <a:latin typeface="Franklin Gothic Medium"/>
                <a:cs typeface="Franklin Gothic Medium"/>
              </a:rPr>
              <a:t> 7.5</a:t>
            </a:r>
            <a:endParaRPr lang="en-US" sz="2100" dirty="0">
              <a:solidFill>
                <a:srgbClr val="FFFFFF"/>
              </a:solidFill>
              <a:latin typeface="Franklin Gothic Medium"/>
              <a:cs typeface="Franklin Gothic Medium"/>
            </a:endParaRPr>
          </a:p>
        </p:txBody>
      </p:sp>
      <p:sp>
        <p:nvSpPr>
          <p:cNvPr id="6" name="Slide Number Placeholder 5"/>
          <p:cNvSpPr>
            <a:spLocks noGrp="1"/>
          </p:cNvSpPr>
          <p:nvPr>
            <p:ph type="sldNum" sz="quarter" idx="4"/>
          </p:nvPr>
        </p:nvSpPr>
        <p:spPr>
          <a:xfrm>
            <a:off x="8434388" y="6238878"/>
            <a:ext cx="238125" cy="365125"/>
          </a:xfrm>
          <a:prstGeom prst="rect">
            <a:avLst/>
          </a:prstGeom>
        </p:spPr>
        <p:txBody>
          <a:bodyPr vert="horz" lIns="0" tIns="0" rIns="0" bIns="0" rtlCol="0" anchor="b"/>
          <a:lstStyle>
            <a:lvl1pPr algn="r">
              <a:defRPr sz="700">
                <a:solidFill>
                  <a:schemeClr val="tx1">
                    <a:tint val="75000"/>
                  </a:schemeClr>
                </a:solidFill>
                <a:latin typeface="Century Gothic" panose="020B0502020202020204" pitchFamily="34" charset="0"/>
                <a:cs typeface="Century Gothic" panose="020B0502020202020204" pitchFamily="34" charset="0"/>
              </a:defRPr>
            </a:lvl1p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134314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Avoid second level bullets.</a:t>
            </a:r>
          </a:p>
          <a:p>
            <a:pPr lvl="1"/>
            <a:r>
              <a:rPr lang="en-US" dirty="0" smtClean="0"/>
              <a:t>Move to the notes instead.</a:t>
            </a:r>
          </a:p>
        </p:txBody>
      </p:sp>
      <p:pic>
        <p:nvPicPr>
          <p:cNvPr id="2052" name="Picture 3" descr="C:\Users\E021545\Desktop\ODOT.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57" r:id="rId5"/>
    <p:sldLayoutId id="2147483865" r:id="rId6"/>
    <p:sldLayoutId id="2147483859" r:id="rId7"/>
    <p:sldLayoutId id="2147483959" r:id="rId8"/>
    <p:sldLayoutId id="2147483960" r:id="rId9"/>
    <p:sldLayoutId id="2147483961" r:id="rId10"/>
    <p:sldLayoutId id="2147483854" r:id="rId11"/>
    <p:sldLayoutId id="2147483855" r:id="rId12"/>
    <p:sldLayoutId id="2147483858" r:id="rId13"/>
    <p:sldLayoutId id="2147483962" r:id="rId14"/>
    <p:sldLayoutId id="2147483963" r:id="rId15"/>
    <p:sldLayoutId id="2147483964" r:id="rId16"/>
  </p:sldLayoutIdLst>
  <p:timing>
    <p:tnLst>
      <p:par>
        <p:cTn id="1" dur="indefinite" restart="never" nodeType="tmRoot"/>
      </p:par>
    </p:tnLst>
  </p:timing>
  <p:txStyles>
    <p:title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en-US" sz="2200" kern="1200" dirty="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Douglas.W.Bish@odot.state.or.us"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7924800" cy="994172"/>
          </a:xfrm>
        </p:spPr>
        <p:txBody>
          <a:bodyPr>
            <a:noAutofit/>
          </a:bodyPr>
          <a:lstStyle/>
          <a:p>
            <a:r>
              <a:rPr lang="en-US" sz="4000" dirty="0" smtClean="0">
                <a:solidFill>
                  <a:schemeClr val="tx1"/>
                </a:solidFill>
              </a:rPr>
              <a:t>All </a:t>
            </a:r>
            <a:r>
              <a:rPr lang="en-US" sz="4000" dirty="0">
                <a:solidFill>
                  <a:schemeClr val="tx1"/>
                </a:solidFill>
              </a:rPr>
              <a:t>Roads Transportation </a:t>
            </a:r>
            <a:r>
              <a:rPr lang="en-US" sz="4000" dirty="0" smtClean="0">
                <a:solidFill>
                  <a:schemeClr val="tx1"/>
                </a:solidFill>
              </a:rPr>
              <a:t>Safety (ARTS) Program</a:t>
            </a:r>
            <a:endParaRPr lang="en-US" sz="4000" dirty="0">
              <a:solidFill>
                <a:schemeClr val="tx1"/>
              </a:solidFill>
            </a:endParaRPr>
          </a:p>
        </p:txBody>
      </p:sp>
      <p:sp>
        <p:nvSpPr>
          <p:cNvPr id="3" name="Text Placeholder 2"/>
          <p:cNvSpPr>
            <a:spLocks noGrp="1"/>
          </p:cNvSpPr>
          <p:nvPr>
            <p:ph type="body" sz="quarter" idx="11"/>
          </p:nvPr>
        </p:nvSpPr>
        <p:spPr>
          <a:xfrm>
            <a:off x="304800" y="4114800"/>
            <a:ext cx="8153400" cy="1143000"/>
          </a:xfrm>
        </p:spPr>
        <p:txBody>
          <a:bodyPr>
            <a:noAutofit/>
          </a:bodyPr>
          <a:lstStyle/>
          <a:p>
            <a:r>
              <a:rPr lang="en-US" sz="1600" b="1" dirty="0" smtClean="0">
                <a:solidFill>
                  <a:schemeClr val="tx1"/>
                </a:solidFill>
              </a:rPr>
              <a:t>Christina </a:t>
            </a:r>
            <a:r>
              <a:rPr lang="en-US" sz="1600" b="1" dirty="0">
                <a:solidFill>
                  <a:schemeClr val="tx1"/>
                </a:solidFill>
              </a:rPr>
              <a:t>McDaniel-Wilson, P.E</a:t>
            </a:r>
            <a:r>
              <a:rPr lang="en-US" sz="1600" b="1" dirty="0" smtClean="0">
                <a:solidFill>
                  <a:schemeClr val="tx1"/>
                </a:solidFill>
              </a:rPr>
              <a:t>.</a:t>
            </a:r>
          </a:p>
          <a:p>
            <a:r>
              <a:rPr lang="en-US" sz="1600" b="1" dirty="0" smtClean="0">
                <a:solidFill>
                  <a:schemeClr val="tx1"/>
                </a:solidFill>
              </a:rPr>
              <a:t> </a:t>
            </a:r>
            <a:r>
              <a:rPr lang="en-US" sz="1600" b="1" dirty="0">
                <a:solidFill>
                  <a:schemeClr val="tx1"/>
                </a:solidFill>
              </a:rPr>
              <a:t>State Traffic Safety </a:t>
            </a:r>
            <a:r>
              <a:rPr lang="en-US" sz="1600" b="1" dirty="0" smtClean="0">
                <a:solidFill>
                  <a:schemeClr val="tx1"/>
                </a:solidFill>
              </a:rPr>
              <a:t>Engineer</a:t>
            </a:r>
          </a:p>
          <a:p>
            <a:r>
              <a:rPr lang="en-US" sz="1600" b="1" dirty="0" smtClean="0">
                <a:solidFill>
                  <a:schemeClr val="tx1"/>
                </a:solidFill>
              </a:rPr>
              <a:t>Oregon Department of Transportation</a:t>
            </a:r>
            <a:endParaRPr lang="en-US" sz="1600" b="1" dirty="0">
              <a:solidFill>
                <a:schemeClr val="tx1"/>
              </a:solidFill>
            </a:endParaRPr>
          </a:p>
          <a:p>
            <a:r>
              <a:rPr lang="en-US" sz="1600" b="1" dirty="0" smtClean="0">
                <a:solidFill>
                  <a:schemeClr val="tx1"/>
                </a:solidFill>
              </a:rPr>
              <a:t>August, </a:t>
            </a:r>
            <a:r>
              <a:rPr lang="en-US" sz="1600" b="1" dirty="0">
                <a:solidFill>
                  <a:schemeClr val="tx1"/>
                </a:solidFill>
              </a:rPr>
              <a:t>2020</a:t>
            </a:r>
          </a:p>
          <a:p>
            <a:endParaRPr lang="en-US" sz="1600" b="1" dirty="0">
              <a:solidFill>
                <a:schemeClr val="tx1"/>
              </a:solidFill>
            </a:endParaRPr>
          </a:p>
        </p:txBody>
      </p:sp>
    </p:spTree>
    <p:extLst>
      <p:ext uri="{BB962C8B-B14F-4D97-AF65-F5344CB8AC3E}">
        <p14:creationId xmlns:p14="http://schemas.microsoft.com/office/powerpoint/2010/main" val="1309183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txBox="1">
            <a:spLocks/>
          </p:cNvSpPr>
          <p:nvPr/>
        </p:nvSpPr>
        <p:spPr bwMode="auto">
          <a:xfrm>
            <a:off x="0" y="4572000"/>
            <a:ext cx="9144000" cy="2286000"/>
          </a:xfrm>
          <a:prstGeom prst="rect">
            <a:avLst/>
          </a:prstGeom>
          <a:solidFill>
            <a:srgbClr val="4BC1BE">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t>The statewide ARTS program funding goal is split 50/50 between Hot Spot and Systemic application types  </a:t>
            </a:r>
            <a:endParaRPr lang="en-US" sz="3600" dirty="0"/>
          </a:p>
        </p:txBody>
      </p:sp>
      <p:graphicFrame>
        <p:nvGraphicFramePr>
          <p:cNvPr id="9" name="Diagram 8">
            <a:extLst>
              <a:ext uri="{FF2B5EF4-FFF2-40B4-BE49-F238E27FC236}">
                <a16:creationId xmlns:a16="http://schemas.microsoft.com/office/drawing/2014/main" id="{E3EC8DC1-DDB3-4A0C-A9DA-A8E6D5085BBA}"/>
              </a:ext>
            </a:extLst>
          </p:cNvPr>
          <p:cNvGraphicFramePr/>
          <p:nvPr>
            <p:extLst>
              <p:ext uri="{D42A27DB-BD31-4B8C-83A1-F6EECF244321}">
                <p14:modId xmlns:p14="http://schemas.microsoft.com/office/powerpoint/2010/main" val="4149023039"/>
              </p:ext>
            </p:extLst>
          </p:nvPr>
        </p:nvGraphicFramePr>
        <p:xfrm>
          <a:off x="1143000" y="457200"/>
          <a:ext cx="7010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9270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oadway_Departure_Crash_6"/>
          <p:cNvPicPr>
            <a:picLocks noGrp="1" noChangeAspect="1" noChangeArrowheads="1"/>
          </p:cNvPicPr>
          <p:nvPr>
            <p:ph type="pic" sz="quarter" idx="11"/>
          </p:nvPr>
        </p:nvPicPr>
        <p:blipFill rotWithShape="1">
          <a:blip r:embed="rId3"/>
          <a:srcRect/>
          <a:stretch/>
        </p:blipFill>
        <p:spPr bwMode="auto">
          <a:prstGeom prst="rect">
            <a:avLst/>
          </a:prstGeom>
          <a:noFill/>
          <a:ln w="9525">
            <a:noFill/>
            <a:miter lim="800000"/>
            <a:headEnd/>
            <a:tailEnd/>
          </a:ln>
        </p:spPr>
      </p:pic>
      <p:sp>
        <p:nvSpPr>
          <p:cNvPr id="7" name="Text Placeholder 2"/>
          <p:cNvSpPr txBox="1">
            <a:spLocks/>
          </p:cNvSpPr>
          <p:nvPr/>
        </p:nvSpPr>
        <p:spPr bwMode="auto">
          <a:xfrm>
            <a:off x="0" y="4604657"/>
            <a:ext cx="9144000" cy="2286000"/>
          </a:xfrm>
          <a:prstGeom prst="rect">
            <a:avLst/>
          </a:prstGeom>
          <a:solidFill>
            <a:srgbClr val="4BC1BE">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t>Safety funding is allocated to each region based on the proportion of F&amp;A crashes then further split 49% / 51 % between State and Local agency roads</a:t>
            </a:r>
            <a:endParaRPr lang="en-US" sz="3600" dirty="0"/>
          </a:p>
        </p:txBody>
      </p:sp>
    </p:spTree>
    <p:extLst>
      <p:ext uri="{BB962C8B-B14F-4D97-AF65-F5344CB8AC3E}">
        <p14:creationId xmlns:p14="http://schemas.microsoft.com/office/powerpoint/2010/main" val="2822047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oadway_Departure_Crash_6"/>
          <p:cNvPicPr>
            <a:picLocks noGrp="1" noChangeAspect="1" noChangeArrowheads="1"/>
          </p:cNvPicPr>
          <p:nvPr>
            <p:ph type="pic" sz="quarter" idx="11"/>
          </p:nvPr>
        </p:nvPicPr>
        <p:blipFill rotWithShape="1">
          <a:blip r:embed="rId3"/>
          <a:srcRect/>
          <a:stretch/>
        </p:blipFill>
        <p:spPr bwMode="auto">
          <a:prstGeom prst="rect">
            <a:avLst/>
          </a:prstGeom>
          <a:noFill/>
          <a:ln w="9525">
            <a:noFill/>
            <a:miter lim="800000"/>
            <a:headEnd/>
            <a:tailEnd/>
          </a:ln>
        </p:spPr>
      </p:pic>
      <p:sp>
        <p:nvSpPr>
          <p:cNvPr id="7" name="Text Placeholder 2"/>
          <p:cNvSpPr txBox="1">
            <a:spLocks/>
          </p:cNvSpPr>
          <p:nvPr/>
        </p:nvSpPr>
        <p:spPr bwMode="auto">
          <a:xfrm>
            <a:off x="0" y="4604657"/>
            <a:ext cx="9144000" cy="2286000"/>
          </a:xfrm>
          <a:prstGeom prst="rect">
            <a:avLst/>
          </a:prstGeom>
          <a:solidFill>
            <a:srgbClr val="4BC1BE">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t>Project selection will be through a competitive application process</a:t>
            </a:r>
            <a:endParaRPr lang="en-US" sz="3600" dirty="0"/>
          </a:p>
        </p:txBody>
      </p:sp>
    </p:spTree>
    <p:extLst>
      <p:ext uri="{BB962C8B-B14F-4D97-AF65-F5344CB8AC3E}">
        <p14:creationId xmlns:p14="http://schemas.microsoft.com/office/powerpoint/2010/main" val="2393215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10" name="Text Placeholder 2"/>
          <p:cNvSpPr txBox="1">
            <a:spLocks/>
          </p:cNvSpPr>
          <p:nvPr/>
        </p:nvSpPr>
        <p:spPr bwMode="auto">
          <a:xfrm>
            <a:off x="0" y="4572000"/>
            <a:ext cx="9144000" cy="2286000"/>
          </a:xfrm>
          <a:prstGeom prst="rect">
            <a:avLst/>
          </a:prstGeom>
          <a:solidFill>
            <a:srgbClr val="4BC1BE">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t>Once a refined list of projects are selected for each region a multi- disciplinary assessment will assure the right measure for the location</a:t>
            </a:r>
            <a:endParaRPr lang="en-US" sz="3600" dirty="0"/>
          </a:p>
        </p:txBody>
      </p:sp>
    </p:spTree>
    <p:extLst>
      <p:ext uri="{BB962C8B-B14F-4D97-AF65-F5344CB8AC3E}">
        <p14:creationId xmlns:p14="http://schemas.microsoft.com/office/powerpoint/2010/main" val="236285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r="16666"/>
          <a:stretch/>
        </p:blipFill>
        <p:spPr>
          <a:prstGeom prst="rect">
            <a:avLst/>
          </a:prstGeom>
        </p:spPr>
      </p:pic>
      <p:sp>
        <p:nvSpPr>
          <p:cNvPr id="10" name="Text Placeholder 2"/>
          <p:cNvSpPr txBox="1">
            <a:spLocks/>
          </p:cNvSpPr>
          <p:nvPr/>
        </p:nvSpPr>
        <p:spPr bwMode="auto">
          <a:xfrm>
            <a:off x="0" y="4572000"/>
            <a:ext cx="9144000" cy="2286000"/>
          </a:xfrm>
          <a:prstGeom prst="rect">
            <a:avLst/>
          </a:prstGeom>
          <a:solidFill>
            <a:srgbClr val="4BC1BE">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t>All applications require a 7.78% local match, and must use countermeasures from ODOT’s CRF List</a:t>
            </a:r>
            <a:endParaRPr lang="en-US" sz="3600" dirty="0"/>
          </a:p>
        </p:txBody>
      </p:sp>
    </p:spTree>
    <p:extLst>
      <p:ext uri="{BB962C8B-B14F-4D97-AF65-F5344CB8AC3E}">
        <p14:creationId xmlns:p14="http://schemas.microsoft.com/office/powerpoint/2010/main" val="1256402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wyr20i\AppData\Local\Microsoft\Windows\Temporary Internet Files\Content.IE5\R6R010WS\MP900385402[1].jpg"/>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t="6754" b="3967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txBox="1">
            <a:spLocks/>
          </p:cNvSpPr>
          <p:nvPr/>
        </p:nvSpPr>
        <p:spPr bwMode="auto">
          <a:xfrm>
            <a:off x="0" y="4572000"/>
            <a:ext cx="9144000" cy="2286000"/>
          </a:xfrm>
          <a:prstGeom prst="rect">
            <a:avLst/>
          </a:prstGeom>
          <a:solidFill>
            <a:srgbClr val="4BC1BE">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t>Project selection for the 2024-2027 STIP is kicking off starting in the Summer of 2020 </a:t>
            </a:r>
            <a:endParaRPr lang="en-US" sz="3600" dirty="0"/>
          </a:p>
        </p:txBody>
      </p:sp>
    </p:spTree>
    <p:extLst>
      <p:ext uri="{BB962C8B-B14F-4D97-AF65-F5344CB8AC3E}">
        <p14:creationId xmlns:p14="http://schemas.microsoft.com/office/powerpoint/2010/main" val="2075768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9144000" cy="6858000"/>
          </a:xfrm>
          <a:solidFill>
            <a:schemeClr val="bg1"/>
          </a:solidFill>
        </p:spPr>
        <p:txBody>
          <a:bodyPr/>
          <a:lstStyle/>
          <a:p>
            <a:pPr lvl="1" algn="ctr">
              <a:buNone/>
            </a:pPr>
            <a:endParaRPr lang="en-US" sz="3600" dirty="0">
              <a:solidFill>
                <a:schemeClr val="tx1"/>
              </a:solidFill>
            </a:endParaRPr>
          </a:p>
          <a:p>
            <a:pPr lvl="1" algn="ctr">
              <a:buNone/>
            </a:pPr>
            <a:r>
              <a:rPr lang="en-US" sz="3600" b="1" dirty="0" smtClean="0">
                <a:solidFill>
                  <a:srgbClr val="4BC1BE"/>
                </a:solidFill>
              </a:rPr>
              <a:t>For more information, please contact:</a:t>
            </a:r>
          </a:p>
          <a:p>
            <a:pPr>
              <a:buNone/>
            </a:pPr>
            <a:r>
              <a:rPr lang="en-US" sz="1800" b="1" dirty="0" smtClean="0">
                <a:solidFill>
                  <a:srgbClr val="17375E"/>
                </a:solidFill>
                <a:latin typeface="Century Gothic" panose="020B0502020202020204" pitchFamily="34" charset="0"/>
              </a:rPr>
              <a:t> </a:t>
            </a:r>
            <a:endParaRPr lang="en-US" sz="1800" b="1" dirty="0" smtClean="0">
              <a:solidFill>
                <a:schemeClr val="tx1"/>
              </a:solidFill>
              <a:latin typeface="Century Gothic" panose="020B0502020202020204" pitchFamily="34" charset="0"/>
            </a:endParaRPr>
          </a:p>
          <a:p>
            <a:pPr algn="ctr">
              <a:buNone/>
            </a:pPr>
            <a:r>
              <a:rPr lang="en-US" sz="1800" b="1" dirty="0" smtClean="0">
                <a:solidFill>
                  <a:schemeClr val="tx1"/>
                </a:solidFill>
                <a:latin typeface="Century Gothic" panose="020B0502020202020204" pitchFamily="34" charset="0"/>
              </a:rPr>
              <a:t>Angela Kargel</a:t>
            </a:r>
          </a:p>
          <a:p>
            <a:pPr lvl="1" algn="ctr"/>
            <a:r>
              <a:rPr lang="en-US" sz="1800" dirty="0" smtClean="0">
                <a:solidFill>
                  <a:schemeClr val="tx1"/>
                </a:solidFill>
              </a:rPr>
              <a:t>ODOT Traffic </a:t>
            </a:r>
            <a:r>
              <a:rPr lang="en-US" sz="1800" dirty="0">
                <a:solidFill>
                  <a:schemeClr val="tx1"/>
                </a:solidFill>
              </a:rPr>
              <a:t>Services Engineer</a:t>
            </a:r>
          </a:p>
          <a:p>
            <a:pPr lvl="2" algn="ctr">
              <a:buNone/>
            </a:pPr>
            <a:r>
              <a:rPr lang="en-US" sz="1800" dirty="0" smtClean="0">
                <a:solidFill>
                  <a:srgbClr val="1B587C"/>
                </a:solidFill>
                <a:latin typeface="Century Gothic" panose="020B0502020202020204" pitchFamily="34" charset="0"/>
                <a:hlinkClick r:id="rId3"/>
              </a:rPr>
              <a:t>Angela.J.Kargel@odot.state.or.us</a:t>
            </a:r>
            <a:endParaRPr lang="en-US" sz="1800" dirty="0">
              <a:solidFill>
                <a:srgbClr val="1B587C"/>
              </a:solidFill>
              <a:latin typeface="Century Gothic" panose="020B0502020202020204" pitchFamily="34" charset="0"/>
            </a:endParaRPr>
          </a:p>
          <a:p>
            <a:pPr lvl="2" algn="ctr"/>
            <a:r>
              <a:rPr lang="en-US" sz="1800" dirty="0" smtClean="0">
                <a:solidFill>
                  <a:schemeClr val="tx1"/>
                </a:solidFill>
                <a:latin typeface="Century Gothic" panose="020B0502020202020204" pitchFamily="34" charset="0"/>
              </a:rPr>
              <a:t>503-986-3594</a:t>
            </a:r>
          </a:p>
          <a:p>
            <a:pPr lvl="2" algn="ctr"/>
            <a:endParaRPr lang="en-US" sz="1800" dirty="0">
              <a:solidFill>
                <a:schemeClr val="tx1"/>
              </a:solidFill>
              <a:latin typeface="Century Gothic" panose="020B0502020202020204" pitchFamily="34" charset="0"/>
            </a:endParaRPr>
          </a:p>
          <a:p>
            <a:pPr algn="ctr">
              <a:buNone/>
            </a:pPr>
            <a:r>
              <a:rPr lang="en-US" sz="1800" b="1" dirty="0" smtClean="0">
                <a:solidFill>
                  <a:srgbClr val="17375E"/>
                </a:solidFill>
                <a:latin typeface="Century Gothic" panose="020B0502020202020204" pitchFamily="34" charset="0"/>
              </a:rPr>
              <a:t> or</a:t>
            </a:r>
          </a:p>
          <a:p>
            <a:pPr algn="ctr">
              <a:buNone/>
            </a:pPr>
            <a:endParaRPr lang="en-US" sz="1800" b="1" dirty="0" smtClean="0">
              <a:solidFill>
                <a:srgbClr val="17375E"/>
              </a:solidFill>
              <a:latin typeface="Century Gothic" panose="020B0502020202020204" pitchFamily="34" charset="0"/>
            </a:endParaRPr>
          </a:p>
          <a:p>
            <a:pPr algn="ctr">
              <a:buNone/>
            </a:pPr>
            <a:r>
              <a:rPr lang="en-US" sz="1800" b="1" dirty="0" smtClean="0">
                <a:solidFill>
                  <a:schemeClr val="tx1"/>
                </a:solidFill>
                <a:latin typeface="Century Gothic" panose="020B0502020202020204" pitchFamily="34" charset="0"/>
              </a:rPr>
              <a:t>Christina McDaniel-Wilson</a:t>
            </a:r>
            <a:endParaRPr lang="en-US" sz="1800" b="1" dirty="0">
              <a:solidFill>
                <a:schemeClr val="tx1"/>
              </a:solidFill>
              <a:latin typeface="Century Gothic" panose="020B0502020202020204" pitchFamily="34" charset="0"/>
            </a:endParaRPr>
          </a:p>
          <a:p>
            <a:pPr lvl="1" algn="ctr"/>
            <a:r>
              <a:rPr lang="en-US" sz="1800" dirty="0" smtClean="0">
                <a:solidFill>
                  <a:schemeClr val="tx1"/>
                </a:solidFill>
              </a:rPr>
              <a:t>ODOT State Traffic Safety Engineer</a:t>
            </a:r>
            <a:endParaRPr lang="en-US" sz="1800" dirty="0">
              <a:solidFill>
                <a:schemeClr val="tx1"/>
              </a:solidFill>
            </a:endParaRPr>
          </a:p>
          <a:p>
            <a:pPr lvl="2" algn="ctr">
              <a:buNone/>
            </a:pPr>
            <a:r>
              <a:rPr lang="en-US" sz="1800" dirty="0" smtClean="0">
                <a:solidFill>
                  <a:srgbClr val="1B587C"/>
                </a:solidFill>
                <a:latin typeface="Century Gothic" panose="020B0502020202020204" pitchFamily="34" charset="0"/>
                <a:hlinkClick r:id="rId3"/>
              </a:rPr>
              <a:t>Christina.A.McDaniel-Wilson@odot.state.or.us</a:t>
            </a:r>
            <a:endParaRPr lang="en-US" sz="1800" dirty="0">
              <a:solidFill>
                <a:srgbClr val="1B587C"/>
              </a:solidFill>
              <a:latin typeface="Century Gothic" panose="020B0502020202020204" pitchFamily="34" charset="0"/>
            </a:endParaRPr>
          </a:p>
          <a:p>
            <a:pPr lvl="2" algn="ctr"/>
            <a:r>
              <a:rPr lang="en-US" sz="1800" dirty="0" smtClean="0">
                <a:solidFill>
                  <a:schemeClr val="tx1"/>
                </a:solidFill>
                <a:latin typeface="Century Gothic" panose="020B0502020202020204" pitchFamily="34" charset="0"/>
              </a:rPr>
              <a:t>503-986-3573</a:t>
            </a:r>
            <a:endParaRPr lang="en-US" sz="1800" dirty="0">
              <a:solidFill>
                <a:schemeClr val="tx1"/>
              </a:solidFill>
              <a:latin typeface="Century Gothic" panose="020B0502020202020204" pitchFamily="34" charset="0"/>
            </a:endParaRPr>
          </a:p>
          <a:p>
            <a:pPr algn="r"/>
            <a:endParaRPr lang="en-US" dirty="0"/>
          </a:p>
        </p:txBody>
      </p:sp>
    </p:spTree>
    <p:extLst>
      <p:ext uri="{BB962C8B-B14F-4D97-AF65-F5344CB8AC3E}">
        <p14:creationId xmlns:p14="http://schemas.microsoft.com/office/powerpoint/2010/main" val="501772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r="14036" b="14036"/>
          <a:stretch/>
        </p:blipFill>
        <p:spPr/>
      </p:pic>
      <p:sp>
        <p:nvSpPr>
          <p:cNvPr id="4" name="Text Placeholder 2"/>
          <p:cNvSpPr txBox="1">
            <a:spLocks/>
          </p:cNvSpPr>
          <p:nvPr/>
        </p:nvSpPr>
        <p:spPr bwMode="auto">
          <a:xfrm>
            <a:off x="0" y="4606506"/>
            <a:ext cx="9144000" cy="2277373"/>
          </a:xfrm>
          <a:prstGeom prst="rect">
            <a:avLst/>
          </a:prstGeom>
          <a:solidFill>
            <a:srgbClr val="4BC1BE">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z="3600" dirty="0">
              <a:solidFill>
                <a:schemeClr val="bg1"/>
              </a:solidFill>
              <a:cs typeface="Arial" panose="020B0604020202020204" pitchFamily="34" charset="0"/>
            </a:endParaRPr>
          </a:p>
        </p:txBody>
      </p:sp>
      <p:sp>
        <p:nvSpPr>
          <p:cNvPr id="3" name="Text Placeholder 2"/>
          <p:cNvSpPr>
            <a:spLocks noGrp="1"/>
          </p:cNvSpPr>
          <p:nvPr>
            <p:ph type="body" sz="quarter" idx="10"/>
          </p:nvPr>
        </p:nvSpPr>
        <p:spPr>
          <a:xfrm>
            <a:off x="228600" y="4800600"/>
            <a:ext cx="8382000" cy="1905000"/>
          </a:xfrm>
        </p:spPr>
        <p:txBody>
          <a:bodyPr/>
          <a:lstStyle/>
          <a:p>
            <a:pPr algn="ctr"/>
            <a:r>
              <a:rPr lang="en-US" sz="3600" dirty="0">
                <a:cs typeface="Arial" panose="020B0604020202020204" pitchFamily="34" charset="0"/>
              </a:rPr>
              <a:t>Between 2014 and 2018, Oregon averaged 1,900 fatal and serious injury crashes each year</a:t>
            </a:r>
          </a:p>
        </p:txBody>
      </p:sp>
    </p:spTree>
    <p:extLst>
      <p:ext uri="{BB962C8B-B14F-4D97-AF65-F5344CB8AC3E}">
        <p14:creationId xmlns:p14="http://schemas.microsoft.com/office/powerpoint/2010/main" val="2559284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Placeholder 17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5169" y="0"/>
            <a:ext cx="9108832" cy="6831623"/>
          </a:xfrm>
          <a:prstGeom prst="rect">
            <a:avLst/>
          </a:prstGeom>
        </p:spPr>
      </p:pic>
      <p:sp>
        <p:nvSpPr>
          <p:cNvPr id="176" name="Text Placeholder 2"/>
          <p:cNvSpPr txBox="1">
            <a:spLocks/>
          </p:cNvSpPr>
          <p:nvPr/>
        </p:nvSpPr>
        <p:spPr bwMode="auto">
          <a:xfrm>
            <a:off x="21566" y="4572000"/>
            <a:ext cx="9144000" cy="2286000"/>
          </a:xfrm>
          <a:prstGeom prst="rect">
            <a:avLst/>
          </a:prstGeom>
          <a:solidFill>
            <a:srgbClr val="4BC1BE">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cs typeface="Arial" panose="020B0604020202020204" pitchFamily="34" charset="0"/>
              </a:rPr>
              <a:t>50% of Oregon’s Fatal and Serious injury crashes occur on local agency roads</a:t>
            </a:r>
            <a:endParaRPr lang="en-US" sz="3600" dirty="0">
              <a:cs typeface="Arial" panose="020B0604020202020204" pitchFamily="34" charset="0"/>
            </a:endParaRPr>
          </a:p>
        </p:txBody>
      </p:sp>
    </p:spTree>
    <p:extLst>
      <p:ext uri="{BB962C8B-B14F-4D97-AF65-F5344CB8AC3E}">
        <p14:creationId xmlns:p14="http://schemas.microsoft.com/office/powerpoint/2010/main" val="363787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359" y="2781094"/>
            <a:ext cx="4510520" cy="338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Donut 41"/>
          <p:cNvSpPr>
            <a:spLocks noChangeAspect="1"/>
          </p:cNvSpPr>
          <p:nvPr/>
        </p:nvSpPr>
        <p:spPr>
          <a:xfrm>
            <a:off x="2138074" y="2144615"/>
            <a:ext cx="1554615" cy="1539119"/>
          </a:xfrm>
          <a:prstGeom prst="donut">
            <a:avLst>
              <a:gd name="adj" fmla="val 13099"/>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3" name="Chart 42"/>
          <p:cNvGraphicFramePr/>
          <p:nvPr>
            <p:extLst>
              <p:ext uri="{D42A27DB-BD31-4B8C-83A1-F6EECF244321}">
                <p14:modId xmlns:p14="http://schemas.microsoft.com/office/powerpoint/2010/main" val="1031360705"/>
              </p:ext>
            </p:extLst>
          </p:nvPr>
        </p:nvGraphicFramePr>
        <p:xfrm>
          <a:off x="1580767" y="1610704"/>
          <a:ext cx="2651297" cy="2624871"/>
        </p:xfrm>
        <a:graphic>
          <a:graphicData uri="http://schemas.openxmlformats.org/drawingml/2006/chart">
            <c:chart xmlns:c="http://schemas.openxmlformats.org/drawingml/2006/chart" xmlns:r="http://schemas.openxmlformats.org/officeDocument/2006/relationships" r:id="rId4"/>
          </a:graphicData>
        </a:graphic>
      </p:graphicFrame>
      <p:sp>
        <p:nvSpPr>
          <p:cNvPr id="38" name="Donut 37"/>
          <p:cNvSpPr>
            <a:spLocks noChangeAspect="1"/>
          </p:cNvSpPr>
          <p:nvPr/>
        </p:nvSpPr>
        <p:spPr>
          <a:xfrm>
            <a:off x="5037660" y="4867796"/>
            <a:ext cx="1093144" cy="1082248"/>
          </a:xfrm>
          <a:prstGeom prst="donut">
            <a:avLst>
              <a:gd name="adj" fmla="val 13099"/>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9" name="Chart 38"/>
          <p:cNvGraphicFramePr/>
          <p:nvPr>
            <p:extLst>
              <p:ext uri="{D42A27DB-BD31-4B8C-83A1-F6EECF244321}">
                <p14:modId xmlns:p14="http://schemas.microsoft.com/office/powerpoint/2010/main" val="234612858"/>
              </p:ext>
            </p:extLst>
          </p:nvPr>
        </p:nvGraphicFramePr>
        <p:xfrm>
          <a:off x="4609217" y="4443623"/>
          <a:ext cx="1950035" cy="1930599"/>
        </p:xfrm>
        <a:graphic>
          <a:graphicData uri="http://schemas.openxmlformats.org/drawingml/2006/chart">
            <c:chart xmlns:c="http://schemas.openxmlformats.org/drawingml/2006/chart" xmlns:r="http://schemas.openxmlformats.org/officeDocument/2006/relationships" r:id="rId5"/>
          </a:graphicData>
        </a:graphic>
      </p:graphicFrame>
      <p:sp>
        <p:nvSpPr>
          <p:cNvPr id="40" name="Donut 39"/>
          <p:cNvSpPr>
            <a:spLocks noChangeAspect="1"/>
          </p:cNvSpPr>
          <p:nvPr/>
        </p:nvSpPr>
        <p:spPr>
          <a:xfrm>
            <a:off x="4686010" y="1631423"/>
            <a:ext cx="1836033" cy="1817732"/>
          </a:xfrm>
          <a:prstGeom prst="donut">
            <a:avLst>
              <a:gd name="adj" fmla="val 13099"/>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1" name="Chart 40"/>
          <p:cNvGraphicFramePr/>
          <p:nvPr>
            <p:extLst>
              <p:ext uri="{D42A27DB-BD31-4B8C-83A1-F6EECF244321}">
                <p14:modId xmlns:p14="http://schemas.microsoft.com/office/powerpoint/2010/main" val="2512031382"/>
              </p:ext>
            </p:extLst>
          </p:nvPr>
        </p:nvGraphicFramePr>
        <p:xfrm>
          <a:off x="4096087" y="1037691"/>
          <a:ext cx="3033807" cy="3003567"/>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Box 43"/>
          <p:cNvSpPr txBox="1"/>
          <p:nvPr/>
        </p:nvSpPr>
        <p:spPr>
          <a:xfrm>
            <a:off x="5101547" y="2124791"/>
            <a:ext cx="1004955" cy="830997"/>
          </a:xfrm>
          <a:prstGeom prst="rect">
            <a:avLst/>
          </a:prstGeom>
          <a:noFill/>
          <a:ln>
            <a:noFill/>
          </a:ln>
        </p:spPr>
        <p:txBody>
          <a:bodyPr wrap="none" tIns="0" rIns="0" bIns="0" rtlCol="0" anchor="ctr">
            <a:spAutoFit/>
          </a:bodyPr>
          <a:lstStyle/>
          <a:p>
            <a:pPr algn="ctr"/>
            <a:r>
              <a:rPr lang="en-US" sz="5400" spc="-200" dirty="0" smtClean="0">
                <a:solidFill>
                  <a:srgbClr val="464646"/>
                </a:solidFill>
                <a:latin typeface="Franklin Gothic Demi Cond" panose="020B0706030402020204" pitchFamily="34" charset="0"/>
              </a:rPr>
              <a:t>49</a:t>
            </a:r>
            <a:r>
              <a:rPr lang="en-US" sz="4800" spc="-200" baseline="30000" dirty="0" smtClean="0">
                <a:solidFill>
                  <a:srgbClr val="464646"/>
                </a:solidFill>
                <a:latin typeface="Franklin Gothic Demi Cond" panose="020B0706030402020204" pitchFamily="34" charset="0"/>
              </a:rPr>
              <a:t>%</a:t>
            </a:r>
            <a:endParaRPr lang="en-US" sz="4800" spc="-200" baseline="30000" dirty="0">
              <a:solidFill>
                <a:srgbClr val="464646"/>
              </a:solidFill>
              <a:latin typeface="Franklin Gothic Demi Cond" panose="020B0706030402020204" pitchFamily="34" charset="0"/>
            </a:endParaRPr>
          </a:p>
        </p:txBody>
      </p:sp>
      <p:sp>
        <p:nvSpPr>
          <p:cNvPr id="45" name="TextBox 44"/>
          <p:cNvSpPr txBox="1"/>
          <p:nvPr/>
        </p:nvSpPr>
        <p:spPr>
          <a:xfrm>
            <a:off x="6960344" y="316425"/>
            <a:ext cx="2076535" cy="1985159"/>
          </a:xfrm>
          <a:prstGeom prst="rect">
            <a:avLst/>
          </a:prstGeom>
          <a:noFill/>
        </p:spPr>
        <p:txBody>
          <a:bodyPr wrap="square" lIns="0" tIns="0" rIns="0" bIns="0" rtlCol="0" anchor="ctr">
            <a:spAutoFit/>
          </a:bodyPr>
          <a:lstStyle/>
          <a:p>
            <a:pPr lvl="0"/>
            <a:endParaRPr lang="en-US" sz="2000" b="1" dirty="0">
              <a:solidFill>
                <a:srgbClr val="1C355E"/>
              </a:solidFill>
              <a:latin typeface="Century Gothic" panose="020B0502020202020204" pitchFamily="34" charset="0"/>
            </a:endParaRPr>
          </a:p>
          <a:p>
            <a:pPr lvl="0"/>
            <a:r>
              <a:rPr lang="en-US" sz="2200" b="1" dirty="0">
                <a:solidFill>
                  <a:srgbClr val="1C355E"/>
                </a:solidFill>
                <a:latin typeface="Century Gothic" panose="020B0502020202020204" pitchFamily="34" charset="0"/>
              </a:rPr>
              <a:t>State Highways</a:t>
            </a:r>
            <a:r>
              <a:rPr lang="en-US" sz="1500" dirty="0">
                <a:solidFill>
                  <a:srgbClr val="1C355E"/>
                </a:solidFill>
                <a:latin typeface="Century Gothic" panose="020B0502020202020204" pitchFamily="34" charset="0"/>
              </a:rPr>
              <a:t/>
            </a:r>
            <a:br>
              <a:rPr lang="en-US" sz="1500" dirty="0">
                <a:solidFill>
                  <a:srgbClr val="1C355E"/>
                </a:solidFill>
                <a:latin typeface="Century Gothic" panose="020B0502020202020204" pitchFamily="34" charset="0"/>
              </a:rPr>
            </a:br>
            <a:endParaRPr lang="en-US" sz="1500" dirty="0">
              <a:solidFill>
                <a:srgbClr val="1C355E"/>
              </a:solidFill>
              <a:latin typeface="Century Gothic" panose="020B0502020202020204" pitchFamily="34" charset="0"/>
            </a:endParaRPr>
          </a:p>
          <a:p>
            <a:pPr marL="171446" indent="-171446">
              <a:buFont typeface="Arial" panose="020B0604020202020204" pitchFamily="34" charset="0"/>
              <a:buChar char="•"/>
            </a:pPr>
            <a:r>
              <a:rPr lang="en-US" spc="-11" dirty="0" smtClean="0">
                <a:solidFill>
                  <a:srgbClr val="1C355E"/>
                </a:solidFill>
                <a:latin typeface="Century Gothic" panose="020B0502020202020204" pitchFamily="34" charset="0"/>
              </a:rPr>
              <a:t>931 </a:t>
            </a:r>
            <a:r>
              <a:rPr lang="en-US" spc="-11" dirty="0">
                <a:solidFill>
                  <a:srgbClr val="1C355E"/>
                </a:solidFill>
                <a:latin typeface="Century Gothic" panose="020B0502020202020204" pitchFamily="34" charset="0"/>
              </a:rPr>
              <a:t>fatal and serious injury </a:t>
            </a:r>
            <a:r>
              <a:rPr lang="en-US" b="1" spc="-11" dirty="0">
                <a:solidFill>
                  <a:srgbClr val="1C355E"/>
                </a:solidFill>
                <a:latin typeface="Century Gothic" panose="020B0502020202020204" pitchFamily="34" charset="0"/>
              </a:rPr>
              <a:t>crashes</a:t>
            </a:r>
            <a:r>
              <a:rPr lang="en-US" spc="-11" dirty="0">
                <a:solidFill>
                  <a:srgbClr val="1C355E"/>
                </a:solidFill>
                <a:latin typeface="Century Gothic" panose="020B0502020202020204" pitchFamily="34" charset="0"/>
              </a:rPr>
              <a:t> per year;</a:t>
            </a:r>
          </a:p>
          <a:p>
            <a:pPr marL="171446" indent="-171446">
              <a:buFont typeface="Arial" panose="020B0604020202020204" pitchFamily="34" charset="0"/>
              <a:buChar char="•"/>
            </a:pPr>
            <a:r>
              <a:rPr lang="en-US" spc="-11" dirty="0">
                <a:solidFill>
                  <a:srgbClr val="1C355E"/>
                </a:solidFill>
                <a:latin typeface="Century Gothic" panose="020B0502020202020204" pitchFamily="34" charset="0"/>
              </a:rPr>
              <a:t>8,000 miles</a:t>
            </a:r>
          </a:p>
        </p:txBody>
      </p:sp>
      <p:sp>
        <p:nvSpPr>
          <p:cNvPr id="46" name="Freeform 6"/>
          <p:cNvSpPr>
            <a:spLocks/>
          </p:cNvSpPr>
          <p:nvPr/>
        </p:nvSpPr>
        <p:spPr bwMode="auto">
          <a:xfrm>
            <a:off x="6196637" y="1057835"/>
            <a:ext cx="2786001" cy="286692"/>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ln>
            <a:headEnd/>
            <a:tailEnd type="oval"/>
          </a:ln>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47" name="TextBox 46"/>
          <p:cNvSpPr txBox="1"/>
          <p:nvPr/>
        </p:nvSpPr>
        <p:spPr>
          <a:xfrm>
            <a:off x="2501066" y="2570907"/>
            <a:ext cx="828624" cy="677108"/>
          </a:xfrm>
          <a:prstGeom prst="rect">
            <a:avLst/>
          </a:prstGeom>
          <a:noFill/>
          <a:ln>
            <a:noFill/>
          </a:ln>
        </p:spPr>
        <p:txBody>
          <a:bodyPr wrap="none" tIns="0" rIns="0" bIns="0" rtlCol="0" anchor="ctr">
            <a:spAutoFit/>
          </a:bodyPr>
          <a:lstStyle/>
          <a:p>
            <a:pPr algn="ctr"/>
            <a:r>
              <a:rPr lang="en-US" sz="4400" spc="-200" dirty="0" smtClean="0">
                <a:solidFill>
                  <a:srgbClr val="464646"/>
                </a:solidFill>
                <a:latin typeface="Franklin Gothic Demi Cond" panose="020B0706030402020204" pitchFamily="34" charset="0"/>
              </a:rPr>
              <a:t>29</a:t>
            </a:r>
            <a:r>
              <a:rPr lang="en-US" sz="4000" spc="-200" baseline="30000" dirty="0" smtClean="0">
                <a:solidFill>
                  <a:srgbClr val="464646"/>
                </a:solidFill>
                <a:latin typeface="Franklin Gothic Demi Cond" panose="020B0706030402020204" pitchFamily="34" charset="0"/>
              </a:rPr>
              <a:t>%</a:t>
            </a:r>
            <a:endParaRPr lang="en-US" sz="4000" spc="-200" baseline="30000" dirty="0">
              <a:solidFill>
                <a:srgbClr val="464646"/>
              </a:solidFill>
              <a:latin typeface="Franklin Gothic Demi Cond" panose="020B0706030402020204" pitchFamily="34" charset="0"/>
            </a:endParaRPr>
          </a:p>
        </p:txBody>
      </p:sp>
      <p:sp>
        <p:nvSpPr>
          <p:cNvPr id="48" name="Freeform 6"/>
          <p:cNvSpPr>
            <a:spLocks/>
          </p:cNvSpPr>
          <p:nvPr/>
        </p:nvSpPr>
        <p:spPr bwMode="auto">
          <a:xfrm flipH="1">
            <a:off x="349627" y="1506074"/>
            <a:ext cx="2733687" cy="291435"/>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ln>
            <a:headEnd/>
            <a:tailEnd type="oval"/>
          </a:ln>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49" name="TextBox 48"/>
          <p:cNvSpPr txBox="1"/>
          <p:nvPr/>
        </p:nvSpPr>
        <p:spPr>
          <a:xfrm>
            <a:off x="331574" y="1039273"/>
            <a:ext cx="2106827" cy="1661993"/>
          </a:xfrm>
          <a:prstGeom prst="rect">
            <a:avLst/>
          </a:prstGeom>
          <a:noFill/>
        </p:spPr>
        <p:txBody>
          <a:bodyPr wrap="square" lIns="0" tIns="0" rIns="0" bIns="0" rtlCol="0" anchor="ctr">
            <a:spAutoFit/>
          </a:bodyPr>
          <a:lstStyle/>
          <a:p>
            <a:r>
              <a:rPr lang="en-US" sz="2400" b="1" dirty="0">
                <a:solidFill>
                  <a:srgbClr val="4BC1BE"/>
                </a:solidFill>
                <a:latin typeface="Century Gothic" panose="020B0502020202020204" pitchFamily="34" charset="0"/>
              </a:rPr>
              <a:t>City Streets</a:t>
            </a:r>
          </a:p>
          <a:p>
            <a:endParaRPr lang="en-US" sz="1200" spc="-11" dirty="0">
              <a:solidFill>
                <a:srgbClr val="4BC1BE"/>
              </a:solidFill>
              <a:latin typeface="Century Gothic" panose="020B0502020202020204" pitchFamily="34" charset="0"/>
            </a:endParaRPr>
          </a:p>
          <a:p>
            <a:pPr marL="171446" indent="-171446">
              <a:buFont typeface="Arial" panose="020B0604020202020204" pitchFamily="34" charset="0"/>
              <a:buChar char="•"/>
            </a:pPr>
            <a:r>
              <a:rPr lang="en-US" spc="-11" dirty="0" smtClean="0">
                <a:solidFill>
                  <a:srgbClr val="4BC1BE"/>
                </a:solidFill>
                <a:latin typeface="Century Gothic" panose="020B0502020202020204" pitchFamily="34" charset="0"/>
              </a:rPr>
              <a:t>548 </a:t>
            </a:r>
            <a:r>
              <a:rPr lang="en-US" spc="-11" dirty="0">
                <a:solidFill>
                  <a:srgbClr val="4BC1BE"/>
                </a:solidFill>
                <a:latin typeface="Century Gothic" panose="020B0502020202020204" pitchFamily="34" charset="0"/>
              </a:rPr>
              <a:t>fatal and serious injury </a:t>
            </a:r>
            <a:r>
              <a:rPr lang="en-US" b="1" spc="-11" dirty="0">
                <a:solidFill>
                  <a:srgbClr val="4BC1BE"/>
                </a:solidFill>
                <a:latin typeface="Century Gothic" panose="020B0502020202020204" pitchFamily="34" charset="0"/>
              </a:rPr>
              <a:t>crashes</a:t>
            </a:r>
            <a:r>
              <a:rPr lang="en-US" spc="-11" dirty="0">
                <a:solidFill>
                  <a:srgbClr val="4BC1BE"/>
                </a:solidFill>
                <a:latin typeface="Century Gothic" panose="020B0502020202020204" pitchFamily="34" charset="0"/>
              </a:rPr>
              <a:t> per year; </a:t>
            </a:r>
          </a:p>
          <a:p>
            <a:pPr marL="171446" indent="-171446">
              <a:buFont typeface="Arial" panose="020B0604020202020204" pitchFamily="34" charset="0"/>
              <a:buChar char="•"/>
            </a:pPr>
            <a:r>
              <a:rPr lang="en-US" spc="-11" dirty="0">
                <a:solidFill>
                  <a:srgbClr val="4BC1BE"/>
                </a:solidFill>
                <a:latin typeface="Century Gothic" panose="020B0502020202020204" pitchFamily="34" charset="0"/>
              </a:rPr>
              <a:t>11,000 miles</a:t>
            </a:r>
          </a:p>
        </p:txBody>
      </p:sp>
      <p:sp>
        <p:nvSpPr>
          <p:cNvPr id="50" name="TextBox 49"/>
          <p:cNvSpPr txBox="1"/>
          <p:nvPr/>
        </p:nvSpPr>
        <p:spPr>
          <a:xfrm>
            <a:off x="5280119" y="5162702"/>
            <a:ext cx="602601" cy="492443"/>
          </a:xfrm>
          <a:prstGeom prst="rect">
            <a:avLst/>
          </a:prstGeom>
          <a:noFill/>
          <a:ln>
            <a:noFill/>
          </a:ln>
        </p:spPr>
        <p:txBody>
          <a:bodyPr wrap="none" tIns="0" rIns="0" bIns="0" rtlCol="0" anchor="ctr">
            <a:spAutoFit/>
          </a:bodyPr>
          <a:lstStyle/>
          <a:p>
            <a:pPr algn="ctr"/>
            <a:r>
              <a:rPr lang="en-US" sz="3200" spc="-200" dirty="0" smtClean="0">
                <a:solidFill>
                  <a:srgbClr val="464646"/>
                </a:solidFill>
                <a:latin typeface="Franklin Gothic Demi Cond" panose="020B0706030402020204" pitchFamily="34" charset="0"/>
              </a:rPr>
              <a:t>22</a:t>
            </a:r>
            <a:r>
              <a:rPr lang="en-US" sz="2800" spc="-200" baseline="30000" dirty="0" smtClean="0">
                <a:solidFill>
                  <a:srgbClr val="464646"/>
                </a:solidFill>
                <a:latin typeface="Franklin Gothic Demi Cond" panose="020B0706030402020204" pitchFamily="34" charset="0"/>
              </a:rPr>
              <a:t>%</a:t>
            </a:r>
            <a:endParaRPr lang="en-US" sz="2800" spc="-200" baseline="30000" dirty="0">
              <a:solidFill>
                <a:srgbClr val="464646"/>
              </a:solidFill>
              <a:latin typeface="Franklin Gothic Demi Cond" panose="020B0706030402020204" pitchFamily="34" charset="0"/>
            </a:endParaRPr>
          </a:p>
        </p:txBody>
      </p:sp>
      <p:sp>
        <p:nvSpPr>
          <p:cNvPr id="51" name="Freeform 6"/>
          <p:cNvSpPr>
            <a:spLocks/>
          </p:cNvSpPr>
          <p:nvPr/>
        </p:nvSpPr>
        <p:spPr bwMode="auto">
          <a:xfrm>
            <a:off x="6358587" y="4869222"/>
            <a:ext cx="2413503" cy="295159"/>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ln>
            <a:headEnd/>
            <a:tailEnd type="oval"/>
          </a:ln>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52" name="TextBox 51"/>
          <p:cNvSpPr txBox="1"/>
          <p:nvPr/>
        </p:nvSpPr>
        <p:spPr>
          <a:xfrm>
            <a:off x="6859938" y="4398217"/>
            <a:ext cx="2095807" cy="1677382"/>
          </a:xfrm>
          <a:prstGeom prst="rect">
            <a:avLst/>
          </a:prstGeom>
          <a:noFill/>
        </p:spPr>
        <p:txBody>
          <a:bodyPr wrap="square" lIns="0" tIns="0" rIns="0" bIns="0" rtlCol="0" anchor="ctr">
            <a:spAutoFit/>
          </a:bodyPr>
          <a:lstStyle/>
          <a:p>
            <a:pPr lvl="0"/>
            <a:r>
              <a:rPr lang="en-US" sz="2200" b="1" dirty="0">
                <a:solidFill>
                  <a:srgbClr val="097881"/>
                </a:solidFill>
                <a:latin typeface="Century Gothic" panose="020B0502020202020204" pitchFamily="34" charset="0"/>
              </a:rPr>
              <a:t>County Roads</a:t>
            </a:r>
            <a:r>
              <a:rPr lang="en-US" sz="1500" dirty="0">
                <a:solidFill>
                  <a:srgbClr val="097881"/>
                </a:solidFill>
                <a:latin typeface="Century Gothic" panose="020B0502020202020204" pitchFamily="34" charset="0"/>
              </a:rPr>
              <a:t/>
            </a:r>
            <a:br>
              <a:rPr lang="en-US" sz="1500" dirty="0">
                <a:solidFill>
                  <a:srgbClr val="097881"/>
                </a:solidFill>
                <a:latin typeface="Century Gothic" panose="020B0502020202020204" pitchFamily="34" charset="0"/>
              </a:rPr>
            </a:br>
            <a:endParaRPr lang="en-US" sz="1500" dirty="0">
              <a:solidFill>
                <a:srgbClr val="097881"/>
              </a:solidFill>
              <a:latin typeface="Century Gothic" panose="020B0502020202020204" pitchFamily="34" charset="0"/>
            </a:endParaRPr>
          </a:p>
          <a:p>
            <a:pPr marL="171446" indent="-171446">
              <a:buFont typeface="Arial" panose="020B0604020202020204" pitchFamily="34" charset="0"/>
              <a:buChar char="•"/>
            </a:pPr>
            <a:r>
              <a:rPr lang="en-US" spc="-11" dirty="0" smtClean="0">
                <a:solidFill>
                  <a:srgbClr val="097881"/>
                </a:solidFill>
                <a:latin typeface="Century Gothic" panose="020B0502020202020204" pitchFamily="34" charset="0"/>
              </a:rPr>
              <a:t>418 </a:t>
            </a:r>
            <a:r>
              <a:rPr lang="en-US" spc="-11" dirty="0">
                <a:solidFill>
                  <a:srgbClr val="097881"/>
                </a:solidFill>
                <a:latin typeface="Century Gothic" panose="020B0502020202020204" pitchFamily="34" charset="0"/>
              </a:rPr>
              <a:t>fatal and serious injury </a:t>
            </a:r>
            <a:r>
              <a:rPr lang="en-US" b="1" spc="-11" dirty="0">
                <a:solidFill>
                  <a:srgbClr val="097881"/>
                </a:solidFill>
                <a:latin typeface="Century Gothic" panose="020B0502020202020204" pitchFamily="34" charset="0"/>
              </a:rPr>
              <a:t>crashes</a:t>
            </a:r>
            <a:r>
              <a:rPr lang="en-US" spc="-11" dirty="0">
                <a:solidFill>
                  <a:srgbClr val="097881"/>
                </a:solidFill>
                <a:latin typeface="Century Gothic" panose="020B0502020202020204" pitchFamily="34" charset="0"/>
              </a:rPr>
              <a:t> per year;</a:t>
            </a:r>
          </a:p>
          <a:p>
            <a:pPr marL="171446" indent="-171446">
              <a:buFont typeface="Arial" panose="020B0604020202020204" pitchFamily="34" charset="0"/>
              <a:buChar char="•"/>
            </a:pPr>
            <a:r>
              <a:rPr lang="en-US" spc="-11" dirty="0">
                <a:solidFill>
                  <a:srgbClr val="097881"/>
                </a:solidFill>
                <a:latin typeface="Century Gothic" panose="020B0502020202020204" pitchFamily="34" charset="0"/>
              </a:rPr>
              <a:t>33,000 miles</a:t>
            </a:r>
          </a:p>
        </p:txBody>
      </p:sp>
      <p:sp>
        <p:nvSpPr>
          <p:cNvPr id="20" name="Title 1"/>
          <p:cNvSpPr txBox="1">
            <a:spLocks/>
          </p:cNvSpPr>
          <p:nvPr/>
        </p:nvSpPr>
        <p:spPr>
          <a:xfrm>
            <a:off x="457200" y="274641"/>
            <a:ext cx="8229600" cy="563563"/>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r>
              <a:rPr lang="en-US" sz="4000" dirty="0"/>
              <a:t>Statewide Averages</a:t>
            </a:r>
          </a:p>
        </p:txBody>
      </p:sp>
      <p:sp>
        <p:nvSpPr>
          <p:cNvPr id="22" name="Rectangle 21"/>
          <p:cNvSpPr/>
          <p:nvPr/>
        </p:nvSpPr>
        <p:spPr>
          <a:xfrm>
            <a:off x="2108675" y="6219027"/>
            <a:ext cx="4923061" cy="307777"/>
          </a:xfrm>
          <a:prstGeom prst="rect">
            <a:avLst/>
          </a:prstGeom>
        </p:spPr>
        <p:txBody>
          <a:bodyPr wrap="square">
            <a:spAutoFit/>
          </a:bodyPr>
          <a:lstStyle/>
          <a:p>
            <a:pPr algn="ctr"/>
            <a:r>
              <a:rPr lang="en-US" sz="1400" dirty="0" smtClean="0">
                <a:latin typeface="Century Gothic" panose="020B0502020202020204" pitchFamily="34" charset="0"/>
              </a:rPr>
              <a:t>2014 – 2018 Fatal </a:t>
            </a:r>
            <a:r>
              <a:rPr lang="en-US" sz="1400" dirty="0">
                <a:latin typeface="Century Gothic" panose="020B0502020202020204" pitchFamily="34" charset="0"/>
              </a:rPr>
              <a:t>and Serious </a:t>
            </a:r>
            <a:r>
              <a:rPr lang="en-US" sz="1400" dirty="0" smtClean="0">
                <a:latin typeface="Century Gothic" panose="020B0502020202020204" pitchFamily="34" charset="0"/>
              </a:rPr>
              <a:t>Injury crash data</a:t>
            </a:r>
          </a:p>
        </p:txBody>
      </p:sp>
    </p:spTree>
    <p:extLst>
      <p:ext uri="{BB962C8B-B14F-4D97-AF65-F5344CB8AC3E}">
        <p14:creationId xmlns:p14="http://schemas.microsoft.com/office/powerpoint/2010/main" val="123414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33400" y="381000"/>
            <a:ext cx="8229600" cy="563563"/>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r>
              <a:rPr lang="en-US" sz="4000" dirty="0"/>
              <a:t>Vulnerable Users</a:t>
            </a:r>
          </a:p>
        </p:txBody>
      </p:sp>
      <p:graphicFrame>
        <p:nvGraphicFramePr>
          <p:cNvPr id="9" name="Chart 8"/>
          <p:cNvGraphicFramePr>
            <a:graphicFrameLocks/>
          </p:cNvGraphicFramePr>
          <p:nvPr>
            <p:extLst>
              <p:ext uri="{D42A27DB-BD31-4B8C-83A1-F6EECF244321}">
                <p14:modId xmlns:p14="http://schemas.microsoft.com/office/powerpoint/2010/main" val="1433718780"/>
              </p:ext>
            </p:extLst>
          </p:nvPr>
        </p:nvGraphicFramePr>
        <p:xfrm>
          <a:off x="1752600" y="2667000"/>
          <a:ext cx="48006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17006" y="1008745"/>
            <a:ext cx="8274817" cy="1938992"/>
          </a:xfrm>
          <a:prstGeom prst="rect">
            <a:avLst/>
          </a:prstGeom>
        </p:spPr>
        <p:txBody>
          <a:bodyPr wrap="square">
            <a:spAutoFit/>
          </a:bodyPr>
          <a:lstStyle/>
          <a:p>
            <a:pPr marL="285744" indent="-285744">
              <a:buFont typeface="Arial" panose="020B0604020202020204" pitchFamily="34" charset="0"/>
              <a:buChar char="•"/>
            </a:pPr>
            <a:r>
              <a:rPr lang="en-US" sz="2000" dirty="0" smtClean="0">
                <a:latin typeface="Century Gothic" panose="020B0502020202020204" pitchFamily="34" charset="0"/>
              </a:rPr>
              <a:t>On average, between 2014 </a:t>
            </a:r>
            <a:r>
              <a:rPr lang="en-US" sz="2000" dirty="0">
                <a:latin typeface="Century Gothic" panose="020B0502020202020204" pitchFamily="34" charset="0"/>
              </a:rPr>
              <a:t>and </a:t>
            </a:r>
            <a:r>
              <a:rPr lang="en-US" sz="2000" dirty="0" smtClean="0">
                <a:latin typeface="Century Gothic" panose="020B0502020202020204" pitchFamily="34" charset="0"/>
              </a:rPr>
              <a:t>2018:</a:t>
            </a:r>
            <a:endParaRPr lang="en-US" sz="2000" dirty="0">
              <a:latin typeface="Century Gothic" panose="020B0502020202020204" pitchFamily="34" charset="0"/>
            </a:endParaRPr>
          </a:p>
          <a:p>
            <a:pPr marL="742932" lvl="1" indent="-285744">
              <a:buFont typeface="Arial" panose="020B0604020202020204" pitchFamily="34" charset="0"/>
              <a:buChar char="•"/>
            </a:pPr>
            <a:r>
              <a:rPr lang="en-US" sz="2000" dirty="0" smtClean="0">
                <a:latin typeface="Century Gothic" panose="020B0502020202020204" pitchFamily="34" charset="0"/>
              </a:rPr>
              <a:t>One quarter of </a:t>
            </a:r>
            <a:r>
              <a:rPr lang="en-US" sz="2000" dirty="0">
                <a:latin typeface="Century Gothic" panose="020B0502020202020204" pitchFamily="34" charset="0"/>
              </a:rPr>
              <a:t>the </a:t>
            </a:r>
            <a:r>
              <a:rPr lang="en-US" sz="2000" u="sng" dirty="0">
                <a:latin typeface="Century Gothic" panose="020B0502020202020204" pitchFamily="34" charset="0"/>
              </a:rPr>
              <a:t>fatal and severe injury crashes</a:t>
            </a:r>
            <a:r>
              <a:rPr lang="en-US" sz="2000" dirty="0">
                <a:latin typeface="Century Gothic" panose="020B0502020202020204" pitchFamily="34" charset="0"/>
              </a:rPr>
              <a:t> </a:t>
            </a:r>
            <a:r>
              <a:rPr lang="en-US" sz="2000" dirty="0" smtClean="0">
                <a:latin typeface="Century Gothic" panose="020B0502020202020204" pitchFamily="34" charset="0"/>
              </a:rPr>
              <a:t>each year involved vulnerable </a:t>
            </a:r>
            <a:r>
              <a:rPr lang="en-US" sz="2000" dirty="0">
                <a:latin typeface="Century Gothic" panose="020B0502020202020204" pitchFamily="34" charset="0"/>
              </a:rPr>
              <a:t>users (pedestrian, bicycle and motorcycle)</a:t>
            </a:r>
          </a:p>
          <a:p>
            <a:pPr marL="742932" lvl="1" indent="-285744">
              <a:buFont typeface="Arial" panose="020B0604020202020204" pitchFamily="34" charset="0"/>
              <a:buChar char="•"/>
            </a:pPr>
            <a:r>
              <a:rPr lang="en-US" sz="2000" dirty="0">
                <a:latin typeface="Century Gothic" panose="020B0502020202020204" pitchFamily="34" charset="0"/>
              </a:rPr>
              <a:t>Fatal crashes have been steadily increasing, especially for pedestrians and motorcyclists</a:t>
            </a:r>
          </a:p>
        </p:txBody>
      </p:sp>
      <p:sp>
        <p:nvSpPr>
          <p:cNvPr id="10" name="Rectangle 9"/>
          <p:cNvSpPr/>
          <p:nvPr/>
        </p:nvSpPr>
        <p:spPr>
          <a:xfrm>
            <a:off x="1852643" y="6228171"/>
            <a:ext cx="4923061" cy="523220"/>
          </a:xfrm>
          <a:prstGeom prst="rect">
            <a:avLst/>
          </a:prstGeom>
        </p:spPr>
        <p:txBody>
          <a:bodyPr wrap="square">
            <a:spAutoFit/>
          </a:bodyPr>
          <a:lstStyle/>
          <a:p>
            <a:pPr algn="ctr"/>
            <a:r>
              <a:rPr lang="en-US" sz="1400" dirty="0" smtClean="0">
                <a:latin typeface="Century Gothic" panose="020B0502020202020204" pitchFamily="34" charset="0"/>
              </a:rPr>
              <a:t>2014 – 2018 Fatal </a:t>
            </a:r>
            <a:r>
              <a:rPr lang="en-US" sz="1400" dirty="0">
                <a:latin typeface="Century Gothic" panose="020B0502020202020204" pitchFamily="34" charset="0"/>
              </a:rPr>
              <a:t>and Serious </a:t>
            </a:r>
            <a:r>
              <a:rPr lang="en-US" sz="1400" dirty="0" smtClean="0">
                <a:latin typeface="Century Gothic" panose="020B0502020202020204" pitchFamily="34" charset="0"/>
              </a:rPr>
              <a:t>Injury crash data</a:t>
            </a:r>
          </a:p>
          <a:p>
            <a:pPr algn="ctr"/>
            <a:endParaRPr lang="en-US" sz="1400" dirty="0">
              <a:latin typeface="Century Gothic" panose="020B0502020202020204" pitchFamily="34" charset="0"/>
            </a:endParaRPr>
          </a:p>
        </p:txBody>
      </p:sp>
    </p:spTree>
    <p:extLst>
      <p:ext uri="{BB962C8B-B14F-4D97-AF65-F5344CB8AC3E}">
        <p14:creationId xmlns:p14="http://schemas.microsoft.com/office/powerpoint/2010/main" val="107372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54" t="24092" r="254" b="2944"/>
          <a:stretch/>
        </p:blipFill>
        <p:spPr/>
      </p:pic>
      <p:sp>
        <p:nvSpPr>
          <p:cNvPr id="6" name="Text Placeholder 2"/>
          <p:cNvSpPr txBox="1">
            <a:spLocks/>
          </p:cNvSpPr>
          <p:nvPr/>
        </p:nvSpPr>
        <p:spPr bwMode="auto">
          <a:xfrm>
            <a:off x="18327" y="4577787"/>
            <a:ext cx="9144000" cy="2286000"/>
          </a:xfrm>
          <a:prstGeom prst="rect">
            <a:avLst/>
          </a:prstGeom>
          <a:solidFill>
            <a:srgbClr val="097881">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t>ARTS is a data driven process targeted at reducing Fatal and serious injuries</a:t>
            </a:r>
            <a:endParaRPr lang="en-US" sz="3600" dirty="0"/>
          </a:p>
        </p:txBody>
      </p:sp>
    </p:spTree>
    <p:extLst>
      <p:ext uri="{BB962C8B-B14F-4D97-AF65-F5344CB8AC3E}">
        <p14:creationId xmlns:p14="http://schemas.microsoft.com/office/powerpoint/2010/main" val="4287370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40" b="5140"/>
          <a:stretch>
            <a:fillRect/>
          </a:stretch>
        </p:blipFill>
        <p:spPr/>
      </p:pic>
      <p:sp>
        <p:nvSpPr>
          <p:cNvPr id="7" name="Text Placeholder 2"/>
          <p:cNvSpPr txBox="1">
            <a:spLocks/>
          </p:cNvSpPr>
          <p:nvPr/>
        </p:nvSpPr>
        <p:spPr bwMode="auto">
          <a:xfrm>
            <a:off x="-16565" y="4564743"/>
            <a:ext cx="9160565" cy="2286000"/>
          </a:xfrm>
          <a:prstGeom prst="rect">
            <a:avLst/>
          </a:prstGeom>
          <a:solidFill>
            <a:srgbClr val="4BC1BE">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t>Using proven Safety Countermeasures and prioritizing based on benefit/cost (B/C) or cost effectiveness index (CEI), most good for dollar spent</a:t>
            </a:r>
            <a:endParaRPr lang="en-US" sz="3600" dirty="0"/>
          </a:p>
        </p:txBody>
      </p:sp>
    </p:spTree>
    <p:extLst>
      <p:ext uri="{BB962C8B-B14F-4D97-AF65-F5344CB8AC3E}">
        <p14:creationId xmlns:p14="http://schemas.microsoft.com/office/powerpoint/2010/main" val="1365225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500" r="12500"/>
          <a:stretch>
            <a:fillRect/>
          </a:stretch>
        </p:blipFill>
        <p:spPr/>
      </p:pic>
      <p:sp>
        <p:nvSpPr>
          <p:cNvPr id="3" name="Text Placeholder 2"/>
          <p:cNvSpPr>
            <a:spLocks noGrp="1"/>
          </p:cNvSpPr>
          <p:nvPr>
            <p:ph type="body" sz="quarter" idx="10"/>
          </p:nvPr>
        </p:nvSpPr>
        <p:spPr>
          <a:xfrm>
            <a:off x="0" y="4572000"/>
            <a:ext cx="9144000" cy="2286000"/>
          </a:xfrm>
          <a:solidFill>
            <a:srgbClr val="4BC1BE">
              <a:alpha val="75000"/>
            </a:srgbClr>
          </a:solidFill>
        </p:spPr>
        <p:txBody>
          <a:bodyPr/>
          <a:lstStyle/>
          <a:p>
            <a:pPr algn="ctr"/>
            <a:r>
              <a:rPr lang="en-US" sz="3600" dirty="0" smtClean="0"/>
              <a:t>Using traditional hot spot methods we will target locations with histories of fatal and serious Injury crashes</a:t>
            </a:r>
            <a:endParaRPr lang="en-US" sz="3600" dirty="0"/>
          </a:p>
        </p:txBody>
      </p:sp>
    </p:spTree>
    <p:extLst>
      <p:ext uri="{BB962C8B-B14F-4D97-AF65-F5344CB8AC3E}">
        <p14:creationId xmlns:p14="http://schemas.microsoft.com/office/powerpoint/2010/main" val="1445135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t="35" b="35"/>
          <a:stretch/>
        </p:blipFill>
        <p:spPr>
          <a:prstGeom prst="rect">
            <a:avLst/>
          </a:prstGeom>
        </p:spPr>
      </p:pic>
      <p:sp>
        <p:nvSpPr>
          <p:cNvPr id="7" name="Text Placeholder 2"/>
          <p:cNvSpPr txBox="1">
            <a:spLocks/>
          </p:cNvSpPr>
          <p:nvPr/>
        </p:nvSpPr>
        <p:spPr bwMode="auto">
          <a:xfrm>
            <a:off x="0" y="4572000"/>
            <a:ext cx="9144000" cy="2286000"/>
          </a:xfrm>
          <a:prstGeom prst="rect">
            <a:avLst/>
          </a:prstGeom>
          <a:solidFill>
            <a:srgbClr val="4BC1BE">
              <a:alpha val="75000"/>
            </a:srgbClr>
          </a:solidFill>
          <a:ln>
            <a:no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lang="en-US" sz="2800" b="1" kern="1200" baseline="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0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t>Using the Systemic approach we will target low cost measures that can be widely implemented at multiple locations</a:t>
            </a:r>
            <a:endParaRPr lang="en-US" sz="3600" dirty="0"/>
          </a:p>
        </p:txBody>
      </p:sp>
    </p:spTree>
    <p:extLst>
      <p:ext uri="{BB962C8B-B14F-4D97-AF65-F5344CB8AC3E}">
        <p14:creationId xmlns:p14="http://schemas.microsoft.com/office/powerpoint/2010/main" val="1662950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lstStyle>
        <a:defPPr>
          <a:defRPr dirty="0" smtClean="0">
            <a:latin typeface="Century Gothic" panose="020B0502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D392E6BC75E64283851FD0167C4626" ma:contentTypeVersion="1" ma:contentTypeDescription="Create a new document." ma:contentTypeScope="" ma:versionID="c4c6dc103285e40f9c7f1dad18045069">
  <xsd:schema xmlns:xsd="http://www.w3.org/2001/XMLSchema" xmlns:xs="http://www.w3.org/2001/XMLSchema" xmlns:p="http://schemas.microsoft.com/office/2006/metadata/properties" xmlns:ns2="6ec60af1-6d1e-4575-bf73-1b6e791fcd10" targetNamespace="http://schemas.microsoft.com/office/2006/metadata/properties" ma:root="true" ma:fieldsID="d8569b85fa5f7fc40d4b9b6d7d86b682" ns2:_="">
    <xsd:import namespace="6ec60af1-6d1e-4575-bf73-1b6e791fcd1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c60af1-6d1e-4575-bf73-1b6e791fcd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738765-A54A-4CA4-BDB3-6EDFD4E9E2A5}">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6ec60af1-6d1e-4575-bf73-1b6e791fcd10"/>
    <ds:schemaRef ds:uri="http://www.w3.org/XML/1998/namespace"/>
  </ds:schemaRefs>
</ds:datastoreItem>
</file>

<file path=customXml/itemProps2.xml><?xml version="1.0" encoding="utf-8"?>
<ds:datastoreItem xmlns:ds="http://schemas.openxmlformats.org/officeDocument/2006/customXml" ds:itemID="{AAA16C22-8C39-48A6-AB31-F0B9F543F932}">
  <ds:schemaRefs>
    <ds:schemaRef ds:uri="http://schemas.microsoft.com/sharepoint/v3/contenttype/forms"/>
  </ds:schemaRefs>
</ds:datastoreItem>
</file>

<file path=customXml/itemProps3.xml><?xml version="1.0" encoding="utf-8"?>
<ds:datastoreItem xmlns:ds="http://schemas.openxmlformats.org/officeDocument/2006/customXml" ds:itemID="{10AA32FF-0F0E-4F26-874E-9E48824B1602}"/>
</file>

<file path=docProps/app.xml><?xml version="1.0" encoding="utf-8"?>
<Properties xmlns="http://schemas.openxmlformats.org/officeDocument/2006/extended-properties" xmlns:vt="http://schemas.openxmlformats.org/officeDocument/2006/docPropsVTypes">
  <TotalTime>9809</TotalTime>
  <Words>2497</Words>
  <Application>Microsoft Office PowerPoint</Application>
  <PresentationFormat>On-screen Show (4:3)</PresentationFormat>
  <Paragraphs>185</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Century Gothic</vt:lpstr>
      <vt:lpstr>Franklin Gothic Book</vt:lpstr>
      <vt:lpstr>Franklin Gothic Demi Cond</vt:lpstr>
      <vt:lpstr>Franklin Gothic Medium</vt:lpstr>
      <vt:lpstr>Georgia</vt:lpstr>
      <vt:lpstr>Verdana</vt:lpstr>
      <vt:lpstr>Custom Design</vt:lpstr>
      <vt:lpstr>All Roads Transportation Safety (ARTS)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Edelman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Overview PowerPoint Presentation</dc:title>
  <dc:subject>ARTS</dc:subject>
  <dc:creator>Edelman</dc:creator>
  <cp:lastModifiedBy>MASTERS Kourtney</cp:lastModifiedBy>
  <cp:revision>286</cp:revision>
  <cp:lastPrinted>2014-10-23T16:15:55Z</cp:lastPrinted>
  <dcterms:created xsi:type="dcterms:W3CDTF">2011-05-20T18:33:54Z</dcterms:created>
  <dcterms:modified xsi:type="dcterms:W3CDTF">2020-09-18T15:54:37Z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0x01010051D392E6BC75E64283851FD0167C4626</vt:lpwstr>
  </property>
  <property fmtid="{D5CDD505-2E9C-101B-9397-08002B2CF9AE}" pid="3" name="Order">
    <vt:r8>1400</vt:r8>
  </property>
  <property fmtid="{D5CDD505-2E9C-101B-9397-08002B2CF9AE}" pid="4" name="_CopySource">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