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</p:sldMasterIdLst>
  <p:notesMasterIdLst>
    <p:notesMasterId r:id="rId18"/>
  </p:notesMasterIdLst>
  <p:sldIdLst>
    <p:sldId id="259" r:id="rId5"/>
    <p:sldId id="279" r:id="rId6"/>
    <p:sldId id="282" r:id="rId7"/>
    <p:sldId id="2842" r:id="rId8"/>
    <p:sldId id="277" r:id="rId9"/>
    <p:sldId id="263" r:id="rId10"/>
    <p:sldId id="341" r:id="rId11"/>
    <p:sldId id="305" r:id="rId12"/>
    <p:sldId id="343" r:id="rId13"/>
    <p:sldId id="276" r:id="rId14"/>
    <p:sldId id="2850" r:id="rId15"/>
    <p:sldId id="2851" r:id="rId16"/>
    <p:sldId id="28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59E745-2121-BD28-E9EF-D71B5EB8A09D}" name="HOOTSMANS Kayla R" initials="KH" userId="S::Kayla.R.HOOTSMANS@ODOT.oregon.gov::03bb9404-884b-4df9-ba07-55c292398e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Goals</c:v>
                </c:pt>
              </c:strCache>
            </c:strRef>
          </c:tx>
          <c:dPt>
            <c:idx val="0"/>
            <c:bubble3D val="0"/>
            <c:spPr>
              <a:pattFill prst="pct90">
                <a:fgClr>
                  <a:schemeClr val="tx1">
                    <a:lumMod val="7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0A-487A-A504-9D2E885012C4}"/>
              </c:ext>
            </c:extLst>
          </c:dPt>
          <c:dPt>
            <c:idx val="1"/>
            <c:bubble3D val="0"/>
            <c:spPr>
              <a:pattFill prst="smGrid">
                <a:fgClr>
                  <a:schemeClr val="accent3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90A-487A-A504-9D2E885012C4}"/>
              </c:ext>
            </c:extLst>
          </c:dPt>
          <c:dPt>
            <c:idx val="2"/>
            <c:bubble3D val="0"/>
            <c:spPr>
              <a:pattFill prst="wdUpDiag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0A-487A-A504-9D2E885012C4}"/>
              </c:ext>
            </c:extLst>
          </c:dPt>
          <c:dPt>
            <c:idx val="3"/>
            <c:bubble3D val="0"/>
            <c:spPr>
              <a:pattFill prst="sphere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0A-487A-A504-9D2E885012C4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0A-487A-A504-9D2E885012C4}"/>
              </c:ext>
            </c:extLst>
          </c:dPt>
          <c:cat>
            <c:strRef>
              <c:f>Sheet1!$A$2:$A$6</c:f>
              <c:strCache>
                <c:ptCount val="5"/>
                <c:pt idx="0">
                  <c:v>Stewardship/SOGR</c:v>
                </c:pt>
                <c:pt idx="1">
                  <c:v>Safety</c:v>
                </c:pt>
                <c:pt idx="2">
                  <c:v>Mobility</c:v>
                </c:pt>
                <c:pt idx="3">
                  <c:v>Climate</c:v>
                </c:pt>
                <c:pt idx="4">
                  <c:v>Equity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</c:v>
                </c:pt>
                <c:pt idx="1">
                  <c:v>38</c:v>
                </c:pt>
                <c:pt idx="2">
                  <c:v>15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0A-487A-A504-9D2E88501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0.01843</cdr:x>
      <cdr:y>0.46702</cdr:y>
    </cdr:from>
    <cdr:to>
      <cdr:x>0.18381</cdr:x>
      <cdr:y>0.6715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6939B7C2-DC6A-679C-93A5-A1BA95280D24}"/>
            </a:ext>
          </a:extLst>
        </cdr:cNvPr>
        <cdr:cNvSpPr txBox="1"/>
      </cdr:nvSpPr>
      <cdr:spPr>
        <a:xfrm xmlns:a="http://schemas.openxmlformats.org/drawingml/2006/main">
          <a:off x="126731" y="2179122"/>
          <a:ext cx="1137038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Mobility and Accessibility Combined-15%</a:t>
          </a:r>
        </a:p>
      </cdr:txBody>
    </cdr:sp>
  </cdr:relSizeAnchor>
  <cdr:relSizeAnchor xmlns:cdr="http://schemas.openxmlformats.org/drawingml/2006/chartDrawing">
    <cdr:from>
      <cdr:x>0.12847</cdr:x>
      <cdr:y>0.057</cdr:y>
    </cdr:from>
    <cdr:to>
      <cdr:x>0.32276</cdr:x>
      <cdr:y>0.2153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6939B7C2-DC6A-679C-93A5-A1BA95280D24}"/>
            </a:ext>
          </a:extLst>
        </cdr:cNvPr>
        <cdr:cNvSpPr txBox="1"/>
      </cdr:nvSpPr>
      <cdr:spPr>
        <a:xfrm xmlns:a="http://schemas.openxmlformats.org/drawingml/2006/main">
          <a:off x="883281" y="265947"/>
          <a:ext cx="1335819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Sustainability and Climate-10%</a:t>
          </a:r>
        </a:p>
      </cdr:txBody>
    </cdr:sp>
  </cdr:relSizeAnchor>
  <cdr:relSizeAnchor xmlns:cdr="http://schemas.openxmlformats.org/drawingml/2006/chartDrawing">
    <cdr:from>
      <cdr:x>0.28952</cdr:x>
      <cdr:y>0</cdr:y>
    </cdr:from>
    <cdr:to>
      <cdr:x>0.48381</cdr:x>
      <cdr:y>0.06596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939B7C2-DC6A-679C-93A5-A1BA95280D24}"/>
            </a:ext>
          </a:extLst>
        </cdr:cNvPr>
        <cdr:cNvSpPr txBox="1"/>
      </cdr:nvSpPr>
      <cdr:spPr>
        <a:xfrm xmlns:a="http://schemas.openxmlformats.org/drawingml/2006/main">
          <a:off x="1990567" y="0"/>
          <a:ext cx="133581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Equity-10%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41EBB-BB05-41BE-AD11-22B7D894FD2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6287D-8CEC-48D1-8A1D-CAE74140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5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</a:t>
            </a:r>
            <a:r>
              <a:rPr lang="en-US" baseline="0"/>
              <a:t> Slide: Option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287D-8CEC-48D1-8A1D-CAE741402E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7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Amanda and Tova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9BF92-B773-44A5-AD78-9DA04028F3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3A1C-805F-4CB5-8B09-F2B83D436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5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3A1C-805F-4CB5-8B09-F2B83D436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1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Safety issues on US97</a:t>
            </a:r>
          </a:p>
          <a:p>
            <a:r>
              <a:rPr lang="en-US"/>
              <a:t>https://www.bendsource.com/news/a-dangerous-road-21319403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3A1C-805F-4CB5-8B09-F2B83D436D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2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8101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72B2-D9CF-462E-87A7-CF6315382B9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3429044"/>
            <a:ext cx="105156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41" y="6031766"/>
            <a:ext cx="2269118" cy="6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72B2-D9CF-462E-87A7-CF631538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6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martArt Placeholder 12"/>
          <p:cNvSpPr>
            <a:spLocks noGrp="1"/>
          </p:cNvSpPr>
          <p:nvPr>
            <p:ph type="dgm" sz="quarter" idx="10" hasCustomPrompt="1"/>
          </p:nvPr>
        </p:nvSpPr>
        <p:spPr>
          <a:xfrm>
            <a:off x="0" y="1368425"/>
            <a:ext cx="4318000" cy="1741488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27749" y="1568450"/>
            <a:ext cx="3187151" cy="1341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</a:rPr>
              <a:t>A fancy place for text that only needs a little bit of space on top of an image. Can</a:t>
            </a:r>
            <a:r>
              <a:rPr lang="en-US" sz="2000" baseline="0">
                <a:solidFill>
                  <a:schemeClr val="bg1"/>
                </a:solidFill>
              </a:rPr>
              <a:t> be resized if necessary. 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9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761470"/>
            <a:ext cx="10515600" cy="110387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4589463"/>
            <a:ext cx="113538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19299"/>
            <a:ext cx="2269118" cy="6897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4172B2-D9CF-462E-87A7-CF631538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7697"/>
            <a:ext cx="10515600" cy="3558746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1828800"/>
            <a:ext cx="113538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32108"/>
            <a:ext cx="2269118" cy="6897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4172B2-D9CF-462E-87A7-CF631538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5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 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1828800"/>
            <a:ext cx="113538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51679"/>
            <a:ext cx="2269118" cy="68970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4172B2-D9CF-462E-87A7-CF631538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5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L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58032" y="365125"/>
            <a:ext cx="6295768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8032" y="1966913"/>
            <a:ext cx="6295768" cy="421005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04951" y="1828800"/>
            <a:ext cx="7587049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05338" cy="6858000"/>
          </a:xfrm>
          <a:blipFill>
            <a:blip r:embed="rId2"/>
            <a:stretch>
              <a:fillRect t="-27" b="-27"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4172B2-D9CF-462E-87A7-CF631538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1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Lft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8032" y="365125"/>
            <a:ext cx="6295768" cy="581183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460495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200400" cy="1325563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4172B2-D9CF-462E-87A7-CF631538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R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295768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966913"/>
            <a:ext cx="6295768" cy="421005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828800"/>
            <a:ext cx="7587049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7587049" y="0"/>
            <a:ext cx="4605338" cy="6858000"/>
          </a:xfrm>
          <a:blipFill>
            <a:blip r:embed="rId2"/>
            <a:stretch>
              <a:fillRect t="-27" b="-27"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4172B2-D9CF-462E-87A7-CF631538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2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66913"/>
            <a:ext cx="5181600" cy="421005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66913"/>
            <a:ext cx="5181600" cy="421005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1828800"/>
            <a:ext cx="113538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4172B2-D9CF-462E-87A7-CF631538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1414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59396"/>
            <a:ext cx="10515600" cy="624688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2170113"/>
            <a:ext cx="2480035" cy="1830038"/>
          </a:xfrm>
          <a:blipFill dpi="0" rotWithShape="1">
            <a:blip r:embed="rId2"/>
            <a:srcRect/>
            <a:stretch>
              <a:fillRect t="-166" r="-6000" b="-166"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3513940" y="2170113"/>
            <a:ext cx="2480035" cy="1830038"/>
          </a:xfrm>
          <a:blipFill dpi="0" rotWithShape="1">
            <a:blip r:embed="rId3"/>
            <a:srcRect/>
            <a:stretch>
              <a:fillRect l="-3000" t="-166" r="-3000" b="-166"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6192462" y="2170113"/>
            <a:ext cx="2480035" cy="1830038"/>
          </a:xfrm>
          <a:blipFill dpi="0" rotWithShape="1">
            <a:blip r:embed="rId4"/>
            <a:srcRect/>
            <a:stretch>
              <a:fillRect l="-12000" t="-166" r="-8000" b="-166"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8870984" y="2170113"/>
            <a:ext cx="2480035" cy="1830038"/>
          </a:xfrm>
          <a:blipFill dpi="0" rotWithShape="1">
            <a:blip r:embed="rId5"/>
            <a:srcRect/>
            <a:stretch>
              <a:fillRect l="-9000" t="-166" r="-2000" b="-166"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835418" y="4585781"/>
            <a:ext cx="2482457" cy="72081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aseline="0"/>
              <a:t>A little bit about this titled section.</a:t>
            </a:r>
            <a:endParaRPr lang="en-US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514060" y="4585781"/>
            <a:ext cx="2482457" cy="72081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aseline="0"/>
              <a:t>A little bit about this titled section.</a:t>
            </a:r>
            <a:endParaRPr lang="en-US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192702" y="4585781"/>
            <a:ext cx="2482457" cy="72081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aseline="0"/>
              <a:t>A little bit about this titled section.</a:t>
            </a:r>
            <a:endParaRPr lang="en-US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8871343" y="4585781"/>
            <a:ext cx="2482457" cy="72081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aseline="0"/>
              <a:t>A little bit about this titled section.</a:t>
            </a:r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835418" y="4000151"/>
            <a:ext cx="2480035" cy="40011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3513940" y="4000151"/>
            <a:ext cx="2480035" cy="40011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6192462" y="4000151"/>
            <a:ext cx="2480035" cy="40011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8870984" y="4000151"/>
            <a:ext cx="2480035" cy="40011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4172B2-D9CF-462E-87A7-CF631538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5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67697"/>
            <a:ext cx="10515600" cy="410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172B2-D9CF-462E-87A7-CF631538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6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51" r:id="rId5"/>
    <p:sldLayoutId id="2147483752" r:id="rId6"/>
    <p:sldLayoutId id="2147483753" r:id="rId7"/>
    <p:sldLayoutId id="2147483736" r:id="rId8"/>
    <p:sldLayoutId id="2147483757" r:id="rId9"/>
    <p:sldLayoutId id="2147483749" r:id="rId10"/>
    <p:sldLayoutId id="21474837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Informing the Capital Investment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9A1DE-30FF-AFD3-FB73-9C2D5FD3B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148262"/>
            <a:ext cx="10515600" cy="11038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South Central Oregon Area Commission on Transportation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72B2-D9CF-462E-87A7-CF6315382B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5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CC9214-0ECC-898C-B1D5-6BBD3504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032" y="365125"/>
            <a:ext cx="6906170" cy="132556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Data-Driven Investment Opportunities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586F2D-ACD7-9777-C797-9AEA7456E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8032" y="1966913"/>
            <a:ext cx="6295768" cy="452211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/>
              <a:t>There are significant asset needs within each ACT boundary that are identified through management systems and data.</a:t>
            </a:r>
          </a:p>
          <a:p>
            <a:pPr>
              <a:spcAft>
                <a:spcPts val="1200"/>
              </a:spcAft>
            </a:pPr>
            <a:r>
              <a:rPr lang="en-US" sz="1800"/>
              <a:t>With projected funding levels these assets will not be funded to the levels they need. </a:t>
            </a:r>
          </a:p>
          <a:p>
            <a:pPr>
              <a:spcAft>
                <a:spcPts val="1200"/>
              </a:spcAft>
            </a:pPr>
            <a:r>
              <a:rPr lang="en-US" sz="1800"/>
              <a:t>The CIP does not change funding amounts required to go to certain assets and categories such as:</a:t>
            </a:r>
          </a:p>
          <a:p>
            <a:pPr lvl="1"/>
            <a:r>
              <a:rPr lang="en-US" sz="1800"/>
              <a:t>Bridge</a:t>
            </a:r>
          </a:p>
          <a:p>
            <a:pPr lvl="1"/>
            <a:r>
              <a:rPr lang="en-US" sz="1800"/>
              <a:t>Pavement</a:t>
            </a:r>
          </a:p>
          <a:p>
            <a:pPr lvl="1"/>
            <a:r>
              <a:rPr lang="en-US" sz="1800"/>
              <a:t>Culverts</a:t>
            </a:r>
          </a:p>
          <a:p>
            <a:pPr lvl="1"/>
            <a:r>
              <a:rPr lang="en-US" sz="1800"/>
              <a:t>Safety</a:t>
            </a:r>
          </a:p>
          <a:p>
            <a:pPr lvl="1"/>
            <a:r>
              <a:rPr lang="en-US" sz="1800"/>
              <a:t>Multi-modal</a:t>
            </a:r>
          </a:p>
          <a:p>
            <a:pPr lvl="1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A8E87D-CE6C-3399-D122-FFAF225FE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974"/>
            <a:ext cx="4605338" cy="612005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E7DBD-5572-6699-3B21-D9D847F2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B4172B2-D9CF-462E-87A7-CF6315382B9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00156-6114-11E7-E941-02B94691D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D75F5C-6C74-6136-8178-C5079FDC36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Bridge</a:t>
            </a:r>
          </a:p>
          <a:p>
            <a:pPr lvl="1"/>
            <a:r>
              <a:rPr lang="en-US" dirty="0"/>
              <a:t>OR140 bridge replacement at Canal, MP 31.40, Lake</a:t>
            </a:r>
          </a:p>
          <a:p>
            <a:pPr lvl="1"/>
            <a:r>
              <a:rPr lang="en-US" dirty="0"/>
              <a:t>OR140 bridge replacement at Canal, MP 30.67, Lake</a:t>
            </a:r>
          </a:p>
          <a:p>
            <a:pPr lvl="1"/>
            <a:r>
              <a:rPr lang="en-US" dirty="0"/>
              <a:t>OR140 bridge replacement at Twentymile Creek, Lake</a:t>
            </a:r>
          </a:p>
          <a:p>
            <a:pPr marL="0" indent="0">
              <a:buNone/>
            </a:pPr>
            <a:r>
              <a:rPr lang="en-US" dirty="0"/>
              <a:t>Pavement</a:t>
            </a:r>
          </a:p>
          <a:p>
            <a:pPr lvl="1"/>
            <a:r>
              <a:rPr lang="en-US" dirty="0"/>
              <a:t>US97: Modoc Point - Algoma Paving, Klamath</a:t>
            </a:r>
          </a:p>
          <a:p>
            <a:pPr lvl="1"/>
            <a:r>
              <a:rPr lang="en-US" dirty="0"/>
              <a:t>US97:  Shady Pine Rd - N. K. Falls Interchange Paving, Klamath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1A9B56-CC82-4093-9F6E-AE67B597D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Asset Needs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01D89-75A4-CC1B-D6BE-140857AC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72B2-D9CF-462E-87A7-CF6315382B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9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526BB-FBC9-ACA9-E363-DF45EC3DD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8F0F65-E5BA-7E51-DC08-08D7C310B1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Safety</a:t>
            </a:r>
          </a:p>
          <a:p>
            <a:pPr lvl="1"/>
            <a:r>
              <a:rPr lang="en-US" dirty="0"/>
              <a:t>OR 39 South Sixth street</a:t>
            </a:r>
          </a:p>
          <a:p>
            <a:pPr lvl="1"/>
            <a:r>
              <a:rPr lang="en-US" dirty="0"/>
              <a:t>US 97 </a:t>
            </a:r>
            <a:r>
              <a:rPr lang="en-US" dirty="0" err="1"/>
              <a:t>Chemult</a:t>
            </a:r>
            <a:r>
              <a:rPr lang="en-US" dirty="0"/>
              <a:t> to Klamath Falls</a:t>
            </a:r>
          </a:p>
          <a:p>
            <a:pPr lvl="1"/>
            <a:r>
              <a:rPr lang="en-US" dirty="0"/>
              <a:t>US 97 at Dan O’Brien Way</a:t>
            </a:r>
          </a:p>
          <a:p>
            <a:pPr marL="0" indent="0">
              <a:buNone/>
            </a:pPr>
            <a:r>
              <a:rPr lang="en-US" dirty="0"/>
              <a:t>Freight</a:t>
            </a:r>
          </a:p>
          <a:p>
            <a:pPr lvl="1"/>
            <a:r>
              <a:rPr lang="en-US" dirty="0"/>
              <a:t>OR 140 to Lakeview</a:t>
            </a:r>
          </a:p>
          <a:p>
            <a:pPr lvl="1"/>
            <a:r>
              <a:rPr lang="en-US" dirty="0"/>
              <a:t>US 97 Passing Lanes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Pedestrian/Bicycle </a:t>
            </a:r>
          </a:p>
          <a:p>
            <a:pPr lvl="1"/>
            <a:r>
              <a:rPr lang="en-US" dirty="0"/>
              <a:t>OR 140 Lakeview</a:t>
            </a:r>
          </a:p>
          <a:p>
            <a:pPr lvl="1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9320A4-3780-C606-44F5-01C76FE2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Asset Needs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4054B-57CC-2D41-165D-8E14D515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72B2-D9CF-462E-87A7-CF6315382B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4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E57BD4F-8ABD-8079-58E2-378176A2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Draft Priority List: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3E97FD-06DC-090C-3834-E90B9458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B4172B2-D9CF-462E-87A7-CF6315382B9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075DBC-5C77-97D0-30C7-99A538F9D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321"/>
              </p:ext>
            </p:extLst>
          </p:nvPr>
        </p:nvGraphicFramePr>
        <p:xfrm>
          <a:off x="670560" y="1869010"/>
          <a:ext cx="10683240" cy="4988990"/>
        </p:xfrm>
        <a:graphic>
          <a:graphicData uri="http://schemas.openxmlformats.org/drawingml/2006/table">
            <a:tbl>
              <a:tblPr firstRow="1" bandRow="1"/>
              <a:tblGrid>
                <a:gridCol w="196926">
                  <a:extLst>
                    <a:ext uri="{9D8B030D-6E8A-4147-A177-3AD203B41FA5}">
                      <a16:colId xmlns:a16="http://schemas.microsoft.com/office/drawing/2014/main" val="613457537"/>
                    </a:ext>
                  </a:extLst>
                </a:gridCol>
                <a:gridCol w="4304185">
                  <a:extLst>
                    <a:ext uri="{9D8B030D-6E8A-4147-A177-3AD203B41FA5}">
                      <a16:colId xmlns:a16="http://schemas.microsoft.com/office/drawing/2014/main" val="1248379470"/>
                    </a:ext>
                  </a:extLst>
                </a:gridCol>
                <a:gridCol w="6182129">
                  <a:extLst>
                    <a:ext uri="{9D8B030D-6E8A-4147-A177-3AD203B41FA5}">
                      <a16:colId xmlns:a16="http://schemas.microsoft.com/office/drawing/2014/main" val="1571798122"/>
                    </a:ext>
                  </a:extLst>
                </a:gridCol>
              </a:tblGrid>
              <a:tr h="2675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Name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Description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687811"/>
                  </a:ext>
                </a:extLst>
              </a:tr>
              <a:tr h="699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U.S. 97: Safety Enhancements, Passing Lanes &amp; Divided Highway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Add passing lanes, shoulder widening, median barrier, and addiitonal safety features (e.g., rumble stips &amp; variable speed limit) targeting the segment between mile posts 214 and 240 first, specifically the segment within the 230's.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786522"/>
                  </a:ext>
                </a:extLst>
              </a:tr>
              <a:tr h="13464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O.R. 140:  Deep Creek - Deep Creek Curves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This segment of Highway 140E is not a designated freight route due to a segment know as the Deep Creek Curves.  This project aims to remove the freight restriction through curve correction &amp; highway widening, opening the route to freight coming from the East and the South.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349017"/>
                  </a:ext>
                </a:extLst>
              </a:tr>
              <a:tr h="699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O.R. 39: South 6th Street Modernization &amp; "Y Junction" Intersection Improvements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Safety &amp; congestion upgrades;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omplete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modernization of South 6th Street; sidewalks, bike lanes, signal upgrades, center median island, undergrounding of utilities, street lighting, &amp; roundabout at "Y-Junction" at KCC &amp; at OR39 and the South Side Bypass.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851704"/>
                  </a:ext>
                </a:extLst>
              </a:tr>
              <a:tr h="13464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O.R. 140E: Lakeview Pedestrian Improvements &amp; Streetscape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Construct bike lanes, sidewalks, lighting, enhanced pedestrian crossings, and additional streetscape features on O.R. 140 from the Lake County Fairgrounds entrance to the existing sidewalks in Lakeview (just over 1/4 of a mile)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42467"/>
                  </a:ext>
                </a:extLst>
              </a:tr>
              <a:tr h="4833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U.S. 97 @ Dan O'Brien Way Intersection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Construct roundabout to replace existing intersection, to include separated slip/ truck lane to Port of Entry for CMVs.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16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80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D48F8C-A907-8A16-A596-3A256694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 Role in the CIP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7490F-06B6-5477-566F-D4CE503EA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867" y="1966913"/>
            <a:ext cx="7184767" cy="47498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Inform CIP development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/>
              <a:t>Make recommendations for the prioritization and weighting of goals (e.g. State of Good Repair, Safety, Mobility) that will be used to help screen investments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300"/>
              <a:t>Recommendations shared with OTC and used in their final decision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300"/>
              <a:t>Update every 3-5 years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Identify needs and investment opportunities that are high-interest to the ACT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300"/>
              <a:t>Sent to OTC and ODOT to consider for inclusion in the CIP (is not a guarantee of inclusion or funding)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300"/>
              <a:t>ACTs to update every 2 years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Comment on draft CIP</a:t>
            </a:r>
          </a:p>
        </p:txBody>
      </p:sp>
      <p:pic>
        <p:nvPicPr>
          <p:cNvPr id="9" name="Picture Placeholder 8" descr="People walking on a bridge with a forest in the background.">
            <a:extLst>
              <a:ext uri="{FF2B5EF4-FFF2-40B4-BE49-F238E27FC236}">
                <a16:creationId xmlns:a16="http://schemas.microsoft.com/office/drawing/2014/main" id="{0B4373B1-BF90-8BC6-B39D-0F61FFC97B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32189"/>
          <a:stretch>
            <a:fillRect/>
          </a:stretch>
        </p:blipFill>
        <p:spPr>
          <a:xfrm>
            <a:off x="7587049" y="0"/>
            <a:ext cx="4605338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AAEFC-EF9B-6C1D-51FF-27747368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72B2-D9CF-462E-87A7-CF6315382B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6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F6CE3-D376-46B8-7A99-BCCDA4480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Right 20">
            <a:extLst>
              <a:ext uri="{FF2B5EF4-FFF2-40B4-BE49-F238E27FC236}">
                <a16:creationId xmlns:a16="http://schemas.microsoft.com/office/drawing/2014/main" id="{295ECF12-9EE5-1B50-0BEA-2DB594EC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4118" y="2795249"/>
            <a:ext cx="8320394" cy="12680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35A484-C5A4-3F22-4F82-6DE11BEE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738"/>
            <a:ext cx="10515600" cy="624688"/>
          </a:xfrm>
        </p:spPr>
        <p:txBody>
          <a:bodyPr/>
          <a:lstStyle/>
          <a:p>
            <a:r>
              <a:rPr lang="en-US"/>
              <a:t>Timeline and Process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B3184-72F9-8B51-BD6A-E9008000F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72B2-D9CF-462E-87A7-CF6315382B94}" type="slidenum">
              <a:rPr lang="en-US" smtClean="0"/>
              <a:t>3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1CF5C2-E4AE-93A9-D78E-3A5D19992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25705" y="3846231"/>
            <a:ext cx="351121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Aug    Sep    Oct    Nov    Dec 2025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F888A5-9DB4-4018-08B0-553B0663C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01572" y="2121528"/>
            <a:ext cx="142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Share interests with OTC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29205F-7AFE-0E81-CE44-56E7106C2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437" y="3134786"/>
            <a:ext cx="157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ACT Timeline and Process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EF324A-68B6-2552-14E2-A0DA6C62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437" y="4414650"/>
            <a:ext cx="1575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ODOT/OTC Timeline and Process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9D5A95-546C-EF49-DDCF-51AA08D1B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29146" y="1951130"/>
            <a:ext cx="9447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Provide feedback on how goals should be prioritized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ADF002-6765-B929-C4AF-58EF06584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52149" y="1896888"/>
            <a:ext cx="1162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Continue discussions on ACT needs / investments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BDCCA3-5163-9F5D-81FA-3AC09DF4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32343" y="1926390"/>
            <a:ext cx="947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Review draft and finalize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7C84307-8957-58EC-2F13-DFB52F8DD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5705" y="4210663"/>
            <a:ext cx="9045254" cy="126808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688C08-2253-F193-99D9-928F71845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66295" y="5089673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Finalize CIP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C1C8FA-1C28-AE98-9E49-5B10C705D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1719" y="5337980"/>
            <a:ext cx="1288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OTC sets goal priorities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72DE78-8272-914F-7B33-330ABD5A1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3579" y="412483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Mid-2026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B20558-C100-28F1-B54D-66E2801AB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83398" y="4104598"/>
            <a:ext cx="126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 Late-2026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CA774F9-F86B-67DB-3FA0-7C6B7158F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23442" y="5340681"/>
            <a:ext cx="1526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ODOT officially starts CIP process, including identifying investment concepts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358E5C-8C63-BFCD-29B4-379FF12BF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0019" y="5257162"/>
            <a:ext cx="152646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Consider ACT interests and concepts identified (from management systems and plans), screen and prioritize investments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218F84-68F2-2708-787E-BDE7D5692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89264" y="5244040"/>
            <a:ext cx="1393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Harmonize and iterate list; and conduct outreach on draft CIP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341BC2-B8F2-31A2-0811-36C506317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57970" y="1896888"/>
            <a:ext cx="14388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Review OTC goal priorities &amp; receive guidance on  developing ACT needs / investments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965FB7-18A6-25EA-5574-1BFE7DBC1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82667" y="4119020"/>
            <a:ext cx="233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Jan    Feb     Mar    Apr</a:t>
            </a:r>
          </a:p>
        </p:txBody>
      </p:sp>
      <p:grpSp>
        <p:nvGrpSpPr>
          <p:cNvPr id="4" name="Group 3" descr="ACT timeline">
            <a:extLst>
              <a:ext uri="{FF2B5EF4-FFF2-40B4-BE49-F238E27FC236}">
                <a16:creationId xmlns:a16="http://schemas.microsoft.com/office/drawing/2014/main" id="{BC1F12D2-764F-A7C3-95D4-73BA3BFB466D}"/>
              </a:ext>
            </a:extLst>
          </p:cNvPr>
          <p:cNvGrpSpPr/>
          <p:nvPr/>
        </p:nvGrpSpPr>
        <p:grpSpPr>
          <a:xfrm>
            <a:off x="1519237" y="3044440"/>
            <a:ext cx="8013960" cy="694123"/>
            <a:chOff x="1519237" y="3044440"/>
            <a:chExt cx="8013960" cy="694123"/>
          </a:xfrm>
        </p:grpSpPr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3AA2D80C-3509-4C92-8F58-9822A9596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628470" y="3211637"/>
              <a:ext cx="386892" cy="417292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46D113E-D3F0-523B-4A25-055973A0E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112441" y="3361191"/>
              <a:ext cx="172529" cy="172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A6F14A7-0C2F-3515-7936-83AA6CEBE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19028" y="3360302"/>
              <a:ext cx="172529" cy="172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EC1C589-22F6-0777-0F5F-FF3C8A647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32975" y="3360302"/>
              <a:ext cx="172529" cy="172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AA289E7-2194-E939-D253-0D8B9D511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40817" y="3320729"/>
              <a:ext cx="172529" cy="172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B7BC0F5-0A62-0059-8533-B5CFD4A98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19237" y="3244850"/>
              <a:ext cx="104880" cy="311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0B17219-4651-FD9C-04CB-94DE4A4D1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625705" y="3117056"/>
              <a:ext cx="0" cy="6215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4B7F6DF-13CF-0416-2BB8-63F053D35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60668" y="3344497"/>
              <a:ext cx="172529" cy="172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8A554A-5627-E8BB-3255-93F33A132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357970" y="3044440"/>
              <a:ext cx="30269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 descr="ODOT timeline">
            <a:extLst>
              <a:ext uri="{FF2B5EF4-FFF2-40B4-BE49-F238E27FC236}">
                <a16:creationId xmlns:a16="http://schemas.microsoft.com/office/drawing/2014/main" id="{76E8F302-7725-F50E-F87F-24428CB76184}"/>
              </a:ext>
            </a:extLst>
          </p:cNvPr>
          <p:cNvGrpSpPr/>
          <p:nvPr/>
        </p:nvGrpSpPr>
        <p:grpSpPr>
          <a:xfrm>
            <a:off x="3013018" y="4672381"/>
            <a:ext cx="8183689" cy="417292"/>
            <a:chOff x="3013018" y="4672381"/>
            <a:chExt cx="8183689" cy="41729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723E4AE-BA00-5FEC-34BA-13F34753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10880" y="4731774"/>
              <a:ext cx="172529" cy="17252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34B3454-8F81-55F8-FB3B-BA4A0FDBA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563408" y="4726793"/>
              <a:ext cx="172529" cy="17252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55D217-E896-CCF7-8611-2F148DE0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46933" y="4735974"/>
              <a:ext cx="172529" cy="17252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FCEB73E-AA98-741A-F520-A93FC444E8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13018" y="4713664"/>
              <a:ext cx="172529" cy="17252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D44BC3E7-860B-C323-94B4-651544D00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809815" y="4672381"/>
              <a:ext cx="386892" cy="417292"/>
            </a:xfrm>
            <a:prstGeom prst="star5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CF6E01-2F5D-E38D-9DAF-4E1526059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83398" y="1909671"/>
            <a:ext cx="93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Review draft CIP and provide comments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1039A2-BD9F-D02F-5766-2B7FF269D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31927" y="1909671"/>
            <a:ext cx="30187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EA86BD0-8675-D2E9-B62A-1FCB3F40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26412" y="1560544"/>
            <a:ext cx="3568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Identify ACT needs &amp; investments of interest</a:t>
            </a:r>
          </a:p>
        </p:txBody>
      </p:sp>
    </p:spTree>
    <p:extLst>
      <p:ext uri="{BB962C8B-B14F-4D97-AF65-F5344CB8AC3E}">
        <p14:creationId xmlns:p14="http://schemas.microsoft.com/office/powerpoint/2010/main" val="15824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878E1-DD77-6359-705E-4BD947B5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37C75-2B7C-FC9F-269E-98CF64446D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"/>
            <a:ext cx="7444409" cy="200313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400"/>
              <a:t>Final Preferred Scenario</a:t>
            </a:r>
            <a:br>
              <a:rPr lang="en-US"/>
            </a:br>
            <a:r>
              <a:rPr lang="en-US"/>
              <a:t>Capital Investment Plan Policy Goal Weights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8072A-08AB-384A-E532-7E3BC946564C}"/>
              </a:ext>
            </a:extLst>
          </p:cNvPr>
          <p:cNvSpPr txBox="1"/>
          <p:nvPr/>
        </p:nvSpPr>
        <p:spPr>
          <a:xfrm>
            <a:off x="8125379" y="268598"/>
            <a:ext cx="3831489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u="sng">
                <a:latin typeface="Franklin Gothic Book" panose="020B0503020102020204" pitchFamily="34" charset="0"/>
              </a:rPr>
              <a:t>Goals</a:t>
            </a:r>
          </a:p>
          <a:p>
            <a:pPr>
              <a:spcAft>
                <a:spcPts val="600"/>
              </a:spcAft>
            </a:pPr>
            <a:r>
              <a:rPr lang="en-US" sz="1400">
                <a:latin typeface="Franklin Gothic Book" panose="020B0503020102020204" pitchFamily="34" charset="0"/>
              </a:rPr>
              <a:t>Stewardship / SOGR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 panose="020B0503020102020204" pitchFamily="34" charset="0"/>
              </a:rPr>
              <a:t>Maintains asset lifecycle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 panose="020B0503020102020204" pitchFamily="34" charset="0"/>
              </a:rPr>
              <a:t>Maintains infrastructure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 panose="020B0503020102020204" pitchFamily="34" charset="0"/>
              </a:rPr>
              <a:t>Improves resilience (seismic &amp; climate)</a:t>
            </a:r>
          </a:p>
          <a:p>
            <a:pPr>
              <a:spcAft>
                <a:spcPts val="600"/>
              </a:spcAft>
            </a:pPr>
            <a:r>
              <a:rPr lang="en-US" sz="1400">
                <a:latin typeface="Franklin Gothic Book" panose="020B0503020102020204" pitchFamily="34" charset="0"/>
              </a:rPr>
              <a:t>Safety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 panose="020B0503020102020204" pitchFamily="34" charset="0"/>
              </a:rPr>
              <a:t>Reduces fatalities and serious injuries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 panose="020B0503020102020204" pitchFamily="34" charset="0"/>
              </a:rPr>
              <a:t>Implements crash reduction strategies</a:t>
            </a:r>
          </a:p>
          <a:p>
            <a:pPr>
              <a:spcAft>
                <a:spcPts val="600"/>
              </a:spcAft>
            </a:pPr>
            <a:r>
              <a:rPr lang="en-US" sz="1400">
                <a:latin typeface="Franklin Gothic Book" panose="020B0503020102020204" pitchFamily="34" charset="0"/>
              </a:rPr>
              <a:t>Mobility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 panose="020B0503020102020204" pitchFamily="34" charset="0"/>
              </a:rPr>
              <a:t>Travel time improvements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 panose="020B0503020102020204" pitchFamily="34" charset="0"/>
              </a:rPr>
              <a:t>Improved reliability</a:t>
            </a:r>
          </a:p>
          <a:p>
            <a:pPr>
              <a:spcAft>
                <a:spcPts val="600"/>
              </a:spcAft>
            </a:pPr>
            <a:r>
              <a:rPr lang="en-US" sz="1400">
                <a:latin typeface="Franklin Gothic Book" panose="020B0503020102020204" pitchFamily="34" charset="0"/>
              </a:rPr>
              <a:t>Accessibility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 panose="020B0503020102020204" pitchFamily="34" charset="0"/>
              </a:rPr>
              <a:t>Completes a critical connection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 panose="020B0503020102020204" pitchFamily="34" charset="0"/>
              </a:rPr>
              <a:t>Improves multimodal access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 panose="020B0503020102020204" pitchFamily="34" charset="0"/>
              </a:rPr>
              <a:t>Supports moving people of all abilities</a:t>
            </a:r>
            <a:endParaRPr lang="en-US" sz="1400" b="1"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>
                <a:latin typeface="Franklin Gothic Book" panose="020B0503020102020204" pitchFamily="34" charset="0"/>
              </a:rPr>
              <a:t>Sustainability and Climate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 panose="020B0503020102020204" pitchFamily="34" charset="0"/>
              </a:rPr>
              <a:t>Transitions to cleaner vehicles and fuels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 panose="020B0503020102020204" pitchFamily="34" charset="0"/>
              </a:rPr>
              <a:t>Reduces VMT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 panose="020B0503020102020204" pitchFamily="34" charset="0"/>
              </a:rPr>
              <a:t>Increase low and no emission modes</a:t>
            </a:r>
          </a:p>
          <a:p>
            <a:pPr>
              <a:spcAft>
                <a:spcPts val="600"/>
              </a:spcAft>
            </a:pPr>
            <a:r>
              <a:rPr lang="en-US" sz="1400">
                <a:latin typeface="Franklin Gothic Book" panose="020B0503020102020204" pitchFamily="34" charset="0"/>
              </a:rPr>
              <a:t>Equity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Franklin Gothic Book" panose="020B0503020102020204" pitchFamily="34" charset="0"/>
              </a:rPr>
              <a:t>Expand access to essential services</a:t>
            </a:r>
          </a:p>
          <a:p>
            <a:pPr>
              <a:spcAft>
                <a:spcPts val="600"/>
              </a:spcAft>
            </a:pPr>
            <a:endParaRPr lang="en-US" sz="1400">
              <a:latin typeface="Franklin Gothic Book" panose="020B0503020102020204" pitchFamily="34" charset="0"/>
            </a:endParaRPr>
          </a:p>
        </p:txBody>
      </p:sp>
      <p:grpSp>
        <p:nvGrpSpPr>
          <p:cNvPr id="9" name="Group 8" descr="SOGR 27%, Safety 36%, Mobility 15%, Sustainability 10%, Equity 10%">
            <a:extLst>
              <a:ext uri="{FF2B5EF4-FFF2-40B4-BE49-F238E27FC236}">
                <a16:creationId xmlns:a16="http://schemas.microsoft.com/office/drawing/2014/main" id="{601BD6CB-EF46-31CD-E706-BB9A04CE29D3}"/>
              </a:ext>
            </a:extLst>
          </p:cNvPr>
          <p:cNvGrpSpPr/>
          <p:nvPr/>
        </p:nvGrpSpPr>
        <p:grpSpPr>
          <a:xfrm>
            <a:off x="4809134" y="3007746"/>
            <a:ext cx="1664620" cy="3200235"/>
            <a:chOff x="4809134" y="3007746"/>
            <a:chExt cx="1664620" cy="32002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39B7C2-DC6A-679C-93A5-A1BA95280D24}"/>
                </a:ext>
              </a:extLst>
            </p:cNvPr>
            <p:cNvSpPr txBox="1"/>
            <p:nvPr/>
          </p:nvSpPr>
          <p:spPr>
            <a:xfrm>
              <a:off x="4809134" y="5900204"/>
              <a:ext cx="13358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Safety-38%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4D75C3-33F0-01EC-9E8A-F817651F0A27}"/>
                </a:ext>
              </a:extLst>
            </p:cNvPr>
            <p:cNvSpPr txBox="1"/>
            <p:nvPr/>
          </p:nvSpPr>
          <p:spPr>
            <a:xfrm>
              <a:off x="5137935" y="3007746"/>
              <a:ext cx="13358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SOGR-27%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C1E4D49-4AB1-D282-1650-F3A0ABD3F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0018" y="727842"/>
            <a:ext cx="265176" cy="259710"/>
          </a:xfrm>
          <a:prstGeom prst="rect">
            <a:avLst/>
          </a:prstGeom>
          <a:pattFill prst="pct90">
            <a:fgClr>
              <a:schemeClr val="tx1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6FF0C-9FCD-576B-FDCC-4B377D8F0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0018" y="1867794"/>
            <a:ext cx="265176" cy="259710"/>
          </a:xfrm>
          <a:prstGeom prst="rect">
            <a:avLst/>
          </a:prstGeom>
          <a:pattFill prst="smGrid">
            <a:fgClr>
              <a:schemeClr val="accent3"/>
            </a:fgClr>
            <a:bgClr>
              <a:schemeClr val="accent2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44D72-2124-449E-A795-6A51C2B24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0018" y="2748036"/>
            <a:ext cx="265176" cy="259710"/>
          </a:xfrm>
          <a:prstGeom prst="rect">
            <a:avLst/>
          </a:prstGeom>
          <a:pattFill prst="wdUpDiag">
            <a:fgClr>
              <a:schemeClr val="accent5">
                <a:lumMod val="50000"/>
              </a:schemeClr>
            </a:fgClr>
            <a:bgClr>
              <a:schemeClr val="accent5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2C9602-E83D-6FEE-38C1-0D9887264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5111" y="4783153"/>
            <a:ext cx="265176" cy="259710"/>
          </a:xfrm>
          <a:prstGeom prst="rect">
            <a:avLst/>
          </a:prstGeom>
          <a:pattFill prst="sphere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635285-A456-73DD-D773-319B71226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0018" y="5948271"/>
            <a:ext cx="265176" cy="259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DF3075-895E-85BC-2C45-95280398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0018" y="3637185"/>
            <a:ext cx="265176" cy="259710"/>
          </a:xfrm>
          <a:prstGeom prst="rect">
            <a:avLst/>
          </a:prstGeom>
          <a:pattFill prst="wdUpDiag">
            <a:fgClr>
              <a:schemeClr val="accent5">
                <a:lumMod val="50000"/>
              </a:schemeClr>
            </a:fgClr>
            <a:bgClr>
              <a:schemeClr val="accent5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9094EF13-FAE6-0042-8C60-B3148D4A0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507749"/>
              </p:ext>
            </p:extLst>
          </p:nvPr>
        </p:nvGraphicFramePr>
        <p:xfrm>
          <a:off x="-126731" y="2003135"/>
          <a:ext cx="6875401" cy="466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186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EA05C6-98F9-7B01-EB60-883BD45D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Identify Needs and Investments of Interest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43031B-DF42-EE19-51DE-7F175B87C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984075"/>
            <a:ext cx="10738449" cy="461992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Per ACT Guidance document: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ODOT staff will share heat maps and facilitate discussion on significant potential investments needs and/or opportunities for years 5-10 of the CIP</a:t>
            </a:r>
            <a:endParaRPr lang="en-US" b="1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Identify the top 3-5 needs and investments of highest interest to the ACT, considering: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u="sng"/>
              <a:t>Reasonableness</a:t>
            </a:r>
            <a:r>
              <a:rPr lang="en-US"/>
              <a:t>: </a:t>
            </a:r>
            <a:r>
              <a:rPr lang="en-US" sz="1900"/>
              <a:t>an engineering solution is possible and affordable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u="sng"/>
              <a:t>Urgency</a:t>
            </a:r>
            <a:r>
              <a:rPr lang="en-US"/>
              <a:t>: </a:t>
            </a:r>
            <a:r>
              <a:rPr lang="en-US" sz="1900"/>
              <a:t>there is an immediate and clear need for the investment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u="sng"/>
              <a:t>Regional and statewide benefit(s)</a:t>
            </a:r>
            <a:r>
              <a:rPr lang="en-US"/>
              <a:t>: </a:t>
            </a:r>
            <a:r>
              <a:rPr lang="en-US" sz="1900"/>
              <a:t>the investment would have clear benefits that are evident within the ACT and beyond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u="sng"/>
              <a:t>Alignment with OTC investment priorities</a:t>
            </a:r>
            <a:r>
              <a:rPr lang="en-US"/>
              <a:t>: </a:t>
            </a:r>
            <a:r>
              <a:rPr lang="en-US" sz="1800"/>
              <a:t>investment ties directly to the outcomes (e.g. safety, state of good repair, etc.)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Identify other needs and investments of interest on the state system (no more than 10), using same considerations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Refine initial list with ODOT Region support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Submit to OTC in April/May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0BEEF-9F05-BA63-694D-F1B0C72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fld id="{7B4172B2-D9CF-462E-87A7-CF6315382B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2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Franklin Gothic Medium"/>
              </a:rPr>
              <a:t>Identify Top 3-5 Priority Investments</a:t>
            </a:r>
            <a:endParaRPr lang="en-US">
              <a:latin typeface="Franklin Gothic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CC9F0D-DD5A-982B-A3E1-A1686B224029}"/>
              </a:ext>
            </a:extLst>
          </p:cNvPr>
          <p:cNvSpPr txBox="1"/>
          <p:nvPr/>
        </p:nvSpPr>
        <p:spPr>
          <a:xfrm>
            <a:off x="0" y="6273225"/>
            <a:ext cx="543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*Investments recently completed or underway may not be reflected on this map.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72B2-D9CF-462E-87A7-CF6315382B9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3CDBAE1C-1095-7C4C-47B9-D4CFF0488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" y="1966913"/>
            <a:ext cx="5394802" cy="41687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92EE85-95FC-1E02-41D5-95AA96109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77" y="4230588"/>
            <a:ext cx="1551830" cy="21900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E48F10-1B0C-3905-3BC1-7179B5B54D4A}"/>
              </a:ext>
            </a:extLst>
          </p:cNvPr>
          <p:cNvSpPr txBox="1"/>
          <p:nvPr/>
        </p:nvSpPr>
        <p:spPr>
          <a:xfrm>
            <a:off x="7046977" y="2165110"/>
            <a:ext cx="2743199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ODOT CIP Heat Map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Safety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State of Good Repair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Mobility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Access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Climate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Equity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8CC9F0D-DD5A-982B-A3E1-A1686B224029}"/>
              </a:ext>
            </a:extLst>
          </p:cNvPr>
          <p:cNvSpPr txBox="1"/>
          <p:nvPr/>
        </p:nvSpPr>
        <p:spPr>
          <a:xfrm>
            <a:off x="9213943" y="5442228"/>
            <a:ext cx="2732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*Investments recently completed or underway may not be reflected on this map.</a:t>
            </a:r>
          </a:p>
        </p:txBody>
      </p:sp>
    </p:spTree>
    <p:extLst>
      <p:ext uri="{BB962C8B-B14F-4D97-AF65-F5344CB8AC3E}">
        <p14:creationId xmlns:p14="http://schemas.microsoft.com/office/powerpoint/2010/main" val="248112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AD96B3-7ED2-2D40-3873-E0C8A697820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OR39 Klamath Falls</a:t>
            </a:r>
          </a:p>
        </p:txBody>
      </p:sp>
      <p:pic>
        <p:nvPicPr>
          <p:cNvPr id="6" name="Picture 5" descr="Chart, box and whisker chart&#10;&#10;AI-generated content may be incorrect.">
            <a:extLst>
              <a:ext uri="{FF2B5EF4-FFF2-40B4-BE49-F238E27FC236}">
                <a16:creationId xmlns:a16="http://schemas.microsoft.com/office/drawing/2014/main" id="{33DF49D1-CAA7-C06F-ED44-87400B06D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815" y="1553308"/>
            <a:ext cx="4572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E51504-1F1E-4639-A64F-F7B5821DB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99147"/>
            <a:ext cx="5556097" cy="50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7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AD96B3-7ED2-2D40-3873-E0C8A697820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Business US97 Klamath Falls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9D1CA5-7F38-2A5F-214E-9CA236380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42" y="1212751"/>
            <a:ext cx="5530088" cy="5276559"/>
          </a:xfrm>
          <a:prstGeom prst="rect">
            <a:avLst/>
          </a:prstGeom>
        </p:spPr>
      </p:pic>
      <p:pic>
        <p:nvPicPr>
          <p:cNvPr id="12" name="Picture 11" descr="Box and whisker chart&#10;&#10;AI-generated content may be incorrect.">
            <a:extLst>
              <a:ext uri="{FF2B5EF4-FFF2-40B4-BE49-F238E27FC236}">
                <a16:creationId xmlns:a16="http://schemas.microsoft.com/office/drawing/2014/main" id="{88657A30-38D7-DAE4-313A-08897F0A5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08" y="156503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AI-generated content may be incorrect.">
            <a:extLst>
              <a:ext uri="{FF2B5EF4-FFF2-40B4-BE49-F238E27FC236}">
                <a16:creationId xmlns:a16="http://schemas.microsoft.com/office/drawing/2014/main" id="{2AEB4740-8792-1EFC-FC80-667EADBA6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62" y="1125414"/>
            <a:ext cx="7418638" cy="57325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2AD96B3-7ED2-2D40-3873-E0C8A697820A}"/>
              </a:ext>
            </a:extLst>
          </p:cNvPr>
          <p:cNvSpPr txBox="1">
            <a:spLocks/>
          </p:cNvSpPr>
          <p:nvPr/>
        </p:nvSpPr>
        <p:spPr>
          <a:xfrm>
            <a:off x="148087" y="24435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US97 Consistently High Scoring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4B64D7F-7548-D560-A5E9-4D83D36786F5}"/>
              </a:ext>
            </a:extLst>
          </p:cNvPr>
          <p:cNvSpPr/>
          <p:nvPr/>
        </p:nvSpPr>
        <p:spPr>
          <a:xfrm rot="576077">
            <a:off x="3098212" y="955120"/>
            <a:ext cx="1570007" cy="59247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15530"/>
      </p:ext>
    </p:extLst>
  </p:cSld>
  <p:clrMapOvr>
    <a:masterClrMapping/>
  </p:clrMapOvr>
</p:sld>
</file>

<file path=ppt/theme/theme1.xml><?xml version="1.0" encoding="utf-8"?>
<a:theme xmlns:a="http://schemas.openxmlformats.org/drawingml/2006/main" name="ODOT Theme">
  <a:themeElements>
    <a:clrScheme name="ODOT Blues">
      <a:dk1>
        <a:srgbClr val="1C355E"/>
      </a:dk1>
      <a:lt1>
        <a:sysClr val="window" lastClr="FFFFFF"/>
      </a:lt1>
      <a:dk2>
        <a:srgbClr val="097881"/>
      </a:dk2>
      <a:lt2>
        <a:srgbClr val="E7E6E6"/>
      </a:lt2>
      <a:accent1>
        <a:srgbClr val="4BC1BE"/>
      </a:accent1>
      <a:accent2>
        <a:srgbClr val="097881"/>
      </a:accent2>
      <a:accent3>
        <a:srgbClr val="1C355E"/>
      </a:accent3>
      <a:accent4>
        <a:srgbClr val="FFC000"/>
      </a:accent4>
      <a:accent5>
        <a:srgbClr val="92D050"/>
      </a:accent5>
      <a:accent6>
        <a:srgbClr val="00B050"/>
      </a:accent6>
      <a:hlink>
        <a:srgbClr val="4BC1BE"/>
      </a:hlink>
      <a:folHlink>
        <a:srgbClr val="1C355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A1B1314-39C7-4116-9004-D790167E04B9}" vid="{E1D0B801-30BD-4F7D-875A-20775B7819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1D5BB11A7D245A0CF2BBCBA4FE5B7" ma:contentTypeVersion="7" ma:contentTypeDescription="Create a new document." ma:contentTypeScope="" ma:versionID="40746fbe2e589eb2cafd6458112405f7">
  <xsd:schema xmlns:xsd="http://www.w3.org/2001/XMLSchema" xmlns:xs="http://www.w3.org/2001/XMLSchema" xmlns:p="http://schemas.microsoft.com/office/2006/metadata/properties" xmlns:ns2="6ec60af1-6d1e-4575-bf73-1b6e791fcd10" targetNamespace="http://schemas.microsoft.com/office/2006/metadata/properties" ma:root="true" ma:fieldsID="087731bee01ba62bf11ff4a5fc2b51aa" ns2:_="">
    <xsd:import namespace="6ec60af1-6d1e-4575-bf73-1b6e791fcd1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60af1-6d1e-4575-bf73-1b6e791fcd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D453E4-D59B-4550-9D6F-D4094F74693A}"/>
</file>

<file path=customXml/itemProps2.xml><?xml version="1.0" encoding="utf-8"?>
<ds:datastoreItem xmlns:ds="http://schemas.openxmlformats.org/officeDocument/2006/customXml" ds:itemID="{D22D2DFD-F821-4770-BF9E-46C59FB9F5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AE5B6F-3D68-40B9-B169-E74498CB6624}">
  <ds:schemaRefs>
    <ds:schemaRef ds:uri="b24d02b2-0ced-4e90-80f9-7ba8f8c171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c9cf6fe3-5bce-446b-ad70-bd306593eea0}" enabled="1" method="Privileged" siteId="{28b0d013-46bc-4a64-8d86-1c8a31cf590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Updated Template 2019 (1)</Template>
  <TotalTime>5</TotalTime>
  <Words>1009</Words>
  <Application>Microsoft Office PowerPoint</Application>
  <PresentationFormat>Widescreen</PresentationFormat>
  <Paragraphs>147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 Narrow</vt:lpstr>
      <vt:lpstr>Arial</vt:lpstr>
      <vt:lpstr>Calibri</vt:lpstr>
      <vt:lpstr>Franklin Gothic Book</vt:lpstr>
      <vt:lpstr>Franklin Gothic Medium</vt:lpstr>
      <vt:lpstr>Wingdings</vt:lpstr>
      <vt:lpstr>ODOT Theme</vt:lpstr>
      <vt:lpstr>Informing the Capital Investment Plan</vt:lpstr>
      <vt:lpstr>ACT Role in the CIP</vt:lpstr>
      <vt:lpstr>Timeline and Process </vt:lpstr>
      <vt:lpstr>Final Preferred Scenario Capital Investment Plan Policy Goal Weights</vt:lpstr>
      <vt:lpstr>Identify Needs and Investments of Interest</vt:lpstr>
      <vt:lpstr>Identify Top 3-5 Priority Investments</vt:lpstr>
      <vt:lpstr>PowerPoint Presentation</vt:lpstr>
      <vt:lpstr>PowerPoint Presentation</vt:lpstr>
      <vt:lpstr>PowerPoint Presentation</vt:lpstr>
      <vt:lpstr>Data-Driven Investment Opportunities</vt:lpstr>
      <vt:lpstr>Major Asset Needs</vt:lpstr>
      <vt:lpstr>Major Asset Needs</vt:lpstr>
      <vt:lpstr>Draft Priority List:</vt:lpstr>
    </vt:vector>
  </TitlesOfParts>
  <Company>Oregon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FOWARD Sabrina</dc:creator>
  <cp:lastModifiedBy>BLYTH Meghan L</cp:lastModifiedBy>
  <cp:revision>12</cp:revision>
  <dcterms:created xsi:type="dcterms:W3CDTF">2022-03-24T20:09:24Z</dcterms:created>
  <dcterms:modified xsi:type="dcterms:W3CDTF">2026-03-02T21:12:47Z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0x0101008D01D5BB11A7D245A0CF2BBCBA4FE5B7</vt:lpwstr>
  </property>
  <property fmtid="{D5CDD505-2E9C-101B-9397-08002B2CF9AE}" pid="3" name="MSIP_Label_c9cf6fe3-5bce-446b-ad70-bd306593eea0_Enabled">
    <vt:lpwstr>true</vt:lpwstr>
  </property>
  <property fmtid="{D5CDD505-2E9C-101B-9397-08002B2CF9AE}" pid="4" name="MSIP_Label_c9cf6fe3-5bce-446b-ad70-bd306593eea0_SetDate">
    <vt:lpwstr>2024-01-10T20:19:33Z</vt:lpwstr>
  </property>
  <property fmtid="{D5CDD505-2E9C-101B-9397-08002B2CF9AE}" pid="5" name="MSIP_Label_c9cf6fe3-5bce-446b-ad70-bd306593eea0_Method">
    <vt:lpwstr>Privileged</vt:lpwstr>
  </property>
  <property fmtid="{D5CDD505-2E9C-101B-9397-08002B2CF9AE}" pid="6" name="MSIP_Label_c9cf6fe3-5bce-446b-ad70-bd306593eea0_Name">
    <vt:lpwstr>Level 1 - Published (Items)</vt:lpwstr>
  </property>
  <property fmtid="{D5CDD505-2E9C-101B-9397-08002B2CF9AE}" pid="7" name="MSIP_Label_c9cf6fe3-5bce-446b-ad70-bd306593eea0_SiteId">
    <vt:lpwstr>28b0d013-46bc-4a64-8d86-1c8a31cf590d</vt:lpwstr>
  </property>
  <property fmtid="{D5CDD505-2E9C-101B-9397-08002B2CF9AE}" pid="8" name="MSIP_Label_c9cf6fe3-5bce-446b-ad70-bd306593eea0_ActionId">
    <vt:lpwstr>8b5d8051-b294-44cc-9d0e-00256151391f</vt:lpwstr>
  </property>
  <property fmtid="{D5CDD505-2E9C-101B-9397-08002B2CF9AE}" pid="9" name="MSIP_Label_c9cf6fe3-5bce-446b-ad70-bd306593eea0_ContentBits">
    <vt:lpwstr>0</vt:lpwstr>
  </property>
</Properties>
</file>