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82" r:id="rId4"/>
    <p:sldId id="281" r:id="rId5"/>
    <p:sldId id="272" r:id="rId6"/>
    <p:sldId id="276" r:id="rId7"/>
    <p:sldId id="277" r:id="rId8"/>
    <p:sldId id="279" r:id="rId9"/>
    <p:sldId id="283" r:id="rId10"/>
    <p:sldId id="284" r:id="rId11"/>
    <p:sldId id="280" r:id="rId12"/>
    <p:sldId id="269" r:id="rId13"/>
    <p:sldId id="278" r:id="rId14"/>
    <p:sldId id="265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D15B-42BF-4F76-9E5E-D923198FDD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97E5-AACF-47AD-A713-9A3A6AFC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0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D15B-42BF-4F76-9E5E-D923198FDD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97E5-AACF-47AD-A713-9A3A6AFC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D15B-42BF-4F76-9E5E-D923198FDD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97E5-AACF-47AD-A713-9A3A6AFC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6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D15B-42BF-4F76-9E5E-D923198FDD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97E5-AACF-47AD-A713-9A3A6AFC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71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D15B-42BF-4F76-9E5E-D923198FDD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97E5-AACF-47AD-A713-9A3A6AFC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90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D15B-42BF-4F76-9E5E-D923198FDD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97E5-AACF-47AD-A713-9A3A6AFC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5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D15B-42BF-4F76-9E5E-D923198FDD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97E5-AACF-47AD-A713-9A3A6AFC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10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D15B-42BF-4F76-9E5E-D923198FDD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97E5-AACF-47AD-A713-9A3A6AFC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08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D15B-42BF-4F76-9E5E-D923198FDD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97E5-AACF-47AD-A713-9A3A6AFC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13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D15B-42BF-4F76-9E5E-D923198FDD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97E5-AACF-47AD-A713-9A3A6AFC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2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D15B-42BF-4F76-9E5E-D923198FDD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97E5-AACF-47AD-A713-9A3A6AFC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1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4D15B-42BF-4F76-9E5E-D923198FDD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7E5-AACF-47AD-A713-9A3A6AFC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6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oregon.gov/odot/pages/index.aspx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youtube.com/watch?v=knxHP_QX3P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397" y="730510"/>
            <a:ext cx="11413203" cy="1688420"/>
          </a:xfrm>
        </p:spPr>
        <p:txBody>
          <a:bodyPr>
            <a:noAutofit/>
          </a:bodyPr>
          <a:lstStyle/>
          <a:p>
            <a:r>
              <a:rPr lang="en-US" sz="5400" b="1" dirty="0"/>
              <a:t>South Central Oregon Area Commission on Transportation</a:t>
            </a:r>
          </a:p>
        </p:txBody>
      </p:sp>
      <p:pic>
        <p:nvPicPr>
          <p:cNvPr id="1026" name="Picture 2" descr="ODOT: Speak up now about use of federal flexible money | Local |  democratherald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540" y="2673961"/>
            <a:ext cx="4433885" cy="187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916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DA501-E3A4-F119-7300-296C0671B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11DA86-4763-8A2A-1FAB-50738214CE46}"/>
              </a:ext>
            </a:extLst>
          </p:cNvPr>
          <p:cNvSpPr txBox="1">
            <a:spLocks/>
          </p:cNvSpPr>
          <p:nvPr/>
        </p:nvSpPr>
        <p:spPr>
          <a:xfrm>
            <a:off x="366032" y="171967"/>
            <a:ext cx="11309684" cy="6071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Wildlife Crossings &amp; Fencing (U.S. 395 South)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B8325-753C-A3A0-F950-82DE6A981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58" y="909277"/>
            <a:ext cx="11309684" cy="55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11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985D3-F053-CACE-1D0B-3C12872C5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42" y="260446"/>
            <a:ext cx="10515600" cy="13336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+mn-lt"/>
              </a:rPr>
              <a:t>Lake County Projects in Development/Design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183DFA5-7E42-F992-0C2F-206021853E69}"/>
              </a:ext>
            </a:extLst>
          </p:cNvPr>
          <p:cNvSpPr txBox="1">
            <a:spLocks/>
          </p:cNvSpPr>
          <p:nvPr/>
        </p:nvSpPr>
        <p:spPr>
          <a:xfrm>
            <a:off x="1205851" y="2111995"/>
            <a:ext cx="10515600" cy="3818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dirty="0">
                <a:latin typeface="+mn-lt"/>
              </a:rPr>
              <a:t>Highway 140E Bridges (Mud &amp; Blue Creek)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dirty="0">
                <a:latin typeface="+mn-lt"/>
              </a:rPr>
              <a:t>Deep Creek Curve Correction Advanced Investigation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dirty="0">
                <a:latin typeface="+mn-lt"/>
              </a:rPr>
              <a:t>Hwy. 20 Timber Bridges @ Riley (Silver Creek). This is Harney County, with impacts to Lake County residents.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b="1" dirty="0">
                <a:latin typeface="+mn-lt"/>
              </a:rPr>
              <a:t>EV Charging Facilities – ODOT &amp; Beyond</a:t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pic>
        <p:nvPicPr>
          <p:cNvPr id="6" name="Picture 2" descr="ODOT: Speak up now about use of federal flexible money | Local |  democratherald.com">
            <a:extLst>
              <a:ext uri="{FF2B5EF4-FFF2-40B4-BE49-F238E27FC236}">
                <a16:creationId xmlns:a16="http://schemas.microsoft.com/office/drawing/2014/main" id="{76CDA45E-F7E5-B683-0C07-27AF47C12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287" y="6251510"/>
            <a:ext cx="1286446" cy="4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715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A0F9-224E-9C86-2C27-08ECA0064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7" y="1212964"/>
            <a:ext cx="11596643" cy="1095947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latin typeface="+mn-lt"/>
              </a:rPr>
              <a:t>Needed Preservation of Existing Facilities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B5682-DF57-7D8A-AA2A-D47FA6922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677" y="2438531"/>
            <a:ext cx="11775056" cy="4221117"/>
          </a:xfrm>
          <a:noFill/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/>
              <a:t>Highway 140E: Quartz Mtn. Summit – NF-3733 (MP 67 – 73)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/>
              <a:t>U.S. 395: Valley Falls – California State Line (Prioritize Lakeview to County Rd. 2-14 if phased)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/>
              <a:t>Highway 140E: Warner Summit – Adel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/>
              <a:t>Highway 31: County Road 4-15 – Weaver Lane (Picture Rock Pass)</a:t>
            </a:r>
          </a:p>
        </p:txBody>
      </p:sp>
      <p:pic>
        <p:nvPicPr>
          <p:cNvPr id="4" name="Picture 2" descr="ODOT: Speak up now about use of federal flexible money | Local |  democratherald.com">
            <a:extLst>
              <a:ext uri="{FF2B5EF4-FFF2-40B4-BE49-F238E27FC236}">
                <a16:creationId xmlns:a16="http://schemas.microsoft.com/office/drawing/2014/main" id="{1373D13A-B042-EB8F-6812-6D8D4693B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287" y="6251510"/>
            <a:ext cx="1286446" cy="4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912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A0F9-224E-9C86-2C27-08ECA0064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2080" y="877823"/>
            <a:ext cx="9144000" cy="1095947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+mn-lt"/>
              </a:rPr>
              <a:t>Everything ODOT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B5682-DF57-7D8A-AA2A-D47FA6922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2080" y="2833942"/>
            <a:ext cx="9144000" cy="1655762"/>
          </a:xfrm>
          <a:noFill/>
        </p:spPr>
        <p:txBody>
          <a:bodyPr>
            <a:normAutofit/>
          </a:bodyPr>
          <a:lstStyle/>
          <a:p>
            <a:r>
              <a:rPr lang="en-US" sz="32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https://www.oregon.gov/odot/pages/index.aspx</a:t>
            </a:r>
            <a:r>
              <a:rPr lang="en-US" sz="3200" b="1" dirty="0"/>
              <a:t> </a:t>
            </a:r>
          </a:p>
        </p:txBody>
      </p:sp>
      <p:pic>
        <p:nvPicPr>
          <p:cNvPr id="4" name="Picture 2" descr="ODOT: Speak up now about use of federal flexible money | Local |  democratherald.com">
            <a:extLst>
              <a:ext uri="{FF2B5EF4-FFF2-40B4-BE49-F238E27FC236}">
                <a16:creationId xmlns:a16="http://schemas.microsoft.com/office/drawing/2014/main" id="{1373D13A-B042-EB8F-6812-6D8D4693B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287" y="6251510"/>
            <a:ext cx="1286446" cy="4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978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027" y="22555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Questions?</a:t>
            </a:r>
          </a:p>
        </p:txBody>
      </p:sp>
      <p:pic>
        <p:nvPicPr>
          <p:cNvPr id="4" name="Picture 2" descr="ODOT: Speak up now about use of federal flexible money | Local |  democratherald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287" y="6251510"/>
            <a:ext cx="1286446" cy="4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059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985D3-F053-CACE-1D0B-3C12872C5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1548"/>
            <a:ext cx="10515600" cy="333286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+mn-lt"/>
              </a:rPr>
              <a:t>Funding/Budget Challenges</a:t>
            </a:r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Transportation Agencies Are Cutting Maintenance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3" name="Picture 2" descr="ODOT: Speak up now about use of federal flexible money | Local |  democratherald.com">
            <a:extLst>
              <a:ext uri="{FF2B5EF4-FFF2-40B4-BE49-F238E27FC236}">
                <a16:creationId xmlns:a16="http://schemas.microsoft.com/office/drawing/2014/main" id="{E80F666F-0F3F-D612-3DF3-00C95C2AD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37" y="493333"/>
            <a:ext cx="4156064" cy="17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21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4A524-C065-81B5-7B75-5A8F3109C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A8AED8E-A754-798C-FA05-0DA7B33B6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" y="1328275"/>
            <a:ext cx="12087225" cy="1688420"/>
          </a:xfrm>
        </p:spPr>
        <p:txBody>
          <a:bodyPr>
            <a:noAutofit/>
          </a:bodyPr>
          <a:lstStyle/>
          <a:p>
            <a:r>
              <a:rPr lang="en-US" sz="5400" b="1" dirty="0"/>
              <a:t>Lake County Project/Investment Needs</a:t>
            </a:r>
          </a:p>
        </p:txBody>
      </p:sp>
      <p:pic>
        <p:nvPicPr>
          <p:cNvPr id="1026" name="Picture 2" descr="ODOT: Speak up now about use of federal flexible money | Local |  democratherald.com">
            <a:extLst>
              <a:ext uri="{FF2B5EF4-FFF2-40B4-BE49-F238E27FC236}">
                <a16:creationId xmlns:a16="http://schemas.microsoft.com/office/drawing/2014/main" id="{21131F7E-EC81-84F5-EE60-22FBBC97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959" y="2621726"/>
            <a:ext cx="4433885" cy="187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899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7615C4-1EB8-DA94-4CD6-C2EF6F08A271}"/>
              </a:ext>
            </a:extLst>
          </p:cNvPr>
          <p:cNvSpPr txBox="1">
            <a:spLocks/>
          </p:cNvSpPr>
          <p:nvPr/>
        </p:nvSpPr>
        <p:spPr>
          <a:xfrm>
            <a:off x="498793" y="79914"/>
            <a:ext cx="10844613" cy="763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Highway 140: Lakeview Multimodal &amp; Streetscape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6C756-090B-E82C-4233-680452E8C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94" y="1411561"/>
            <a:ext cx="9745612" cy="51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72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7615C4-1EB8-DA94-4CD6-C2EF6F08A271}"/>
              </a:ext>
            </a:extLst>
          </p:cNvPr>
          <p:cNvSpPr txBox="1">
            <a:spLocks/>
          </p:cNvSpPr>
          <p:nvPr/>
        </p:nvSpPr>
        <p:spPr>
          <a:xfrm>
            <a:off x="0" y="181414"/>
            <a:ext cx="12192000" cy="763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Highway 140E Designation as Freight Route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C66F7-74DD-17C6-A062-8423BB63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8" y="944428"/>
            <a:ext cx="11947883" cy="563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47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7615C4-1EB8-DA94-4CD6-C2EF6F08A271}"/>
              </a:ext>
            </a:extLst>
          </p:cNvPr>
          <p:cNvSpPr txBox="1">
            <a:spLocks/>
          </p:cNvSpPr>
          <p:nvPr/>
        </p:nvSpPr>
        <p:spPr>
          <a:xfrm>
            <a:off x="1097464" y="88433"/>
            <a:ext cx="9997070" cy="763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Highway 140E Deep Creek Curves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A4425-C24C-9706-CC2F-8C4FBFC5E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32" y="935583"/>
            <a:ext cx="11094536" cy="568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7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7615C4-1EB8-DA94-4CD6-C2EF6F08A271}"/>
              </a:ext>
            </a:extLst>
          </p:cNvPr>
          <p:cNvSpPr txBox="1">
            <a:spLocks/>
          </p:cNvSpPr>
          <p:nvPr/>
        </p:nvSpPr>
        <p:spPr>
          <a:xfrm>
            <a:off x="229312" y="102551"/>
            <a:ext cx="11733376" cy="6071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Highway 140E Shoulders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4F91E-6C18-C70D-9180-31EBB1790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75" y="709668"/>
            <a:ext cx="10972800" cy="604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83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7615C4-1EB8-DA94-4CD6-C2EF6F08A271}"/>
              </a:ext>
            </a:extLst>
          </p:cNvPr>
          <p:cNvSpPr txBox="1">
            <a:spLocks/>
          </p:cNvSpPr>
          <p:nvPr/>
        </p:nvSpPr>
        <p:spPr>
          <a:xfrm>
            <a:off x="202130" y="180594"/>
            <a:ext cx="11309684" cy="6071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latin typeface="+mn-lt"/>
              </a:rPr>
              <a:t>Wildlife Crossings &amp; Fencing</a:t>
            </a:r>
            <a:endParaRPr lang="en-US" b="1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BA5231-DA84-D1E3-C594-47297A1F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859" y="836370"/>
            <a:ext cx="8316226" cy="5841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8DB8B8-69E5-5A85-1ECE-4883FD2F8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971" y="2463865"/>
            <a:ext cx="16097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33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141D7-8145-B246-D03A-C681AFDDB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29B753-82D7-283B-C2C5-39FE4BB938A4}"/>
              </a:ext>
            </a:extLst>
          </p:cNvPr>
          <p:cNvSpPr txBox="1">
            <a:spLocks/>
          </p:cNvSpPr>
          <p:nvPr/>
        </p:nvSpPr>
        <p:spPr>
          <a:xfrm>
            <a:off x="279768" y="189221"/>
            <a:ext cx="11309684" cy="6071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Wildlife Crossings &amp; Fencing (U.S. 395 North)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E73F6A-727A-FAA0-55AE-69FEC93B1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4" y="944470"/>
            <a:ext cx="11035218" cy="562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77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01D5BB11A7D245A0CF2BBCBA4FE5B7" ma:contentTypeVersion="7" ma:contentTypeDescription="Create a new document." ma:contentTypeScope="" ma:versionID="40746fbe2e589eb2cafd6458112405f7">
  <xsd:schema xmlns:xsd="http://www.w3.org/2001/XMLSchema" xmlns:xs="http://www.w3.org/2001/XMLSchema" xmlns:p="http://schemas.microsoft.com/office/2006/metadata/properties" xmlns:ns2="6ec60af1-6d1e-4575-bf73-1b6e791fcd10" targetNamespace="http://schemas.microsoft.com/office/2006/metadata/properties" ma:root="true" ma:fieldsID="087731bee01ba62bf11ff4a5fc2b51aa" ns2:_="">
    <xsd:import namespace="6ec60af1-6d1e-4575-bf73-1b6e791fcd10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60af1-6d1e-4575-bf73-1b6e791fcd1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4BE0A6-4DE5-402F-A90E-913F9DE1EA82}"/>
</file>

<file path=customXml/itemProps2.xml><?xml version="1.0" encoding="utf-8"?>
<ds:datastoreItem xmlns:ds="http://schemas.openxmlformats.org/officeDocument/2006/customXml" ds:itemID="{224B8556-BE8F-4F3E-8EBF-92227F25597B}"/>
</file>

<file path=customXml/itemProps3.xml><?xml version="1.0" encoding="utf-8"?>
<ds:datastoreItem xmlns:ds="http://schemas.openxmlformats.org/officeDocument/2006/customXml" ds:itemID="{FA82C870-A7A1-4786-8A29-2292DC2F5739}"/>
</file>

<file path=docMetadata/LabelInfo.xml><?xml version="1.0" encoding="utf-8"?>
<clbl:labelList xmlns:clbl="http://schemas.microsoft.com/office/2020/mipLabelMetadata">
  <clbl:label id="{c9cf6fe3-5bce-446b-ad70-bd306593eea0}" enabled="1" method="Privileged" siteId="{28b0d013-46bc-4a64-8d86-1c8a31cf590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12315</TotalTime>
  <Words>211</Words>
  <Application>Microsoft Office PowerPoint</Application>
  <PresentationFormat>Widescreen</PresentationFormat>
  <Paragraphs>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PowerPoint Presentation</vt:lpstr>
      <vt:lpstr>Funding/Budget Challenges  Why Transportation Agencies Are Cutting Maintenance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Lake County Projects in Development/Design</vt:lpstr>
      <vt:lpstr>Needed Preservation of Existing Facilities</vt:lpstr>
      <vt:lpstr>Everything ODOT</vt:lpstr>
      <vt:lpstr>Questions?</vt:lpstr>
    </vt:vector>
  </TitlesOfParts>
  <Company>Oregon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Oregon Department of Transportation</dc:title>
  <dc:creator>EBNER Benjamin</dc:creator>
  <cp:lastModifiedBy>EBNER Benjamin</cp:lastModifiedBy>
  <cp:revision>57</cp:revision>
  <cp:lastPrinted>2024-10-28T20:21:21Z</cp:lastPrinted>
  <dcterms:created xsi:type="dcterms:W3CDTF">2022-03-07T16:40:15Z</dcterms:created>
  <dcterms:modified xsi:type="dcterms:W3CDTF">2025-09-22T15:57:40Z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9cf6fe3-5bce-446b-ad70-bd306593eea0_Enabled">
    <vt:lpwstr>true</vt:lpwstr>
  </property>
  <property fmtid="{D5CDD505-2E9C-101B-9397-08002B2CF9AE}" pid="3" name="MSIP_Label_c9cf6fe3-5bce-446b-ad70-bd306593eea0_SetDate">
    <vt:lpwstr>2024-10-21T19:48:01Z</vt:lpwstr>
  </property>
  <property fmtid="{D5CDD505-2E9C-101B-9397-08002B2CF9AE}" pid="4" name="MSIP_Label_c9cf6fe3-5bce-446b-ad70-bd306593eea0_Method">
    <vt:lpwstr>Privileged</vt:lpwstr>
  </property>
  <property fmtid="{D5CDD505-2E9C-101B-9397-08002B2CF9AE}" pid="5" name="MSIP_Label_c9cf6fe3-5bce-446b-ad70-bd306593eea0_Name">
    <vt:lpwstr>Level 1 - Published (Items)</vt:lpwstr>
  </property>
  <property fmtid="{D5CDD505-2E9C-101B-9397-08002B2CF9AE}" pid="6" name="MSIP_Label_c9cf6fe3-5bce-446b-ad70-bd306593eea0_SiteId">
    <vt:lpwstr>28b0d013-46bc-4a64-8d86-1c8a31cf590d</vt:lpwstr>
  </property>
  <property fmtid="{D5CDD505-2E9C-101B-9397-08002B2CF9AE}" pid="7" name="MSIP_Label_c9cf6fe3-5bce-446b-ad70-bd306593eea0_ActionId">
    <vt:lpwstr>32f27d4a-5ecc-4f60-a395-1c30a7c3ed45</vt:lpwstr>
  </property>
  <property fmtid="{D5CDD505-2E9C-101B-9397-08002B2CF9AE}" pid="8" name="MSIP_Label_c9cf6fe3-5bce-446b-ad70-bd306593eea0_ContentBits">
    <vt:lpwstr>0</vt:lpwstr>
  </property>
  <property fmtid="{D5CDD505-2E9C-101B-9397-08002B2CF9AE}" pid="9" name="ContentTypeId">
    <vt:lpwstr>0x0101008D01D5BB11A7D245A0CF2BBCBA4FE5B7</vt:lpwstr>
  </property>
</Properties>
</file>