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6"/>
  </p:notesMasterIdLst>
  <p:sldIdLst>
    <p:sldId id="256" r:id="rId5"/>
    <p:sldId id="259" r:id="rId6"/>
    <p:sldId id="290" r:id="rId7"/>
    <p:sldId id="291" r:id="rId8"/>
    <p:sldId id="289" r:id="rId9"/>
    <p:sldId id="301" r:id="rId10"/>
    <p:sldId id="292" r:id="rId11"/>
    <p:sldId id="293" r:id="rId12"/>
    <p:sldId id="285" r:id="rId13"/>
    <p:sldId id="288" r:id="rId14"/>
    <p:sldId id="294" r:id="rId15"/>
    <p:sldId id="287" r:id="rId16"/>
    <p:sldId id="267" r:id="rId17"/>
    <p:sldId id="298" r:id="rId18"/>
    <p:sldId id="283" r:id="rId19"/>
    <p:sldId id="299" r:id="rId20"/>
    <p:sldId id="282" r:id="rId21"/>
    <p:sldId id="300" r:id="rId22"/>
    <p:sldId id="286" r:id="rId23"/>
    <p:sldId id="275"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0942" autoAdjust="0"/>
  </p:normalViewPr>
  <p:slideViewPr>
    <p:cSldViewPr snapToGrid="0">
      <p:cViewPr varScale="1">
        <p:scale>
          <a:sx n="106" d="100"/>
          <a:sy n="106"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41EBB-BB05-41BE-AD11-22B7D894FD2D}"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6287D-8CEC-48D1-8A1D-CAE741402E03}" type="slidenum">
              <a:rPr lang="en-US" smtClean="0"/>
              <a:t>‹#›</a:t>
            </a:fld>
            <a:endParaRPr lang="en-US"/>
          </a:p>
        </p:txBody>
      </p:sp>
    </p:spTree>
    <p:extLst>
      <p:ext uri="{BB962C8B-B14F-4D97-AF65-F5344CB8AC3E}">
        <p14:creationId xmlns:p14="http://schemas.microsoft.com/office/powerpoint/2010/main" val="10869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r>
              <a:rPr lang="en-US" baseline="0" dirty="0"/>
              <a:t> Slide: Option 1</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a:t>
            </a:fld>
            <a:endParaRPr lang="en-US"/>
          </a:p>
        </p:txBody>
      </p:sp>
    </p:spTree>
    <p:extLst>
      <p:ext uri="{BB962C8B-B14F-4D97-AF65-F5344CB8AC3E}">
        <p14:creationId xmlns:p14="http://schemas.microsoft.com/office/powerpoint/2010/main" val="3039730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Slide: Option 4</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a:t>
            </a:fld>
            <a:endParaRPr lang="en-US"/>
          </a:p>
        </p:txBody>
      </p:sp>
    </p:spTree>
    <p:extLst>
      <p:ext uri="{BB962C8B-B14F-4D97-AF65-F5344CB8AC3E}">
        <p14:creationId xmlns:p14="http://schemas.microsoft.com/office/powerpoint/2010/main" val="114777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Slide: Option 4</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3</a:t>
            </a:fld>
            <a:endParaRPr lang="en-US"/>
          </a:p>
        </p:txBody>
      </p:sp>
    </p:spTree>
    <p:extLst>
      <p:ext uri="{BB962C8B-B14F-4D97-AF65-F5344CB8AC3E}">
        <p14:creationId xmlns:p14="http://schemas.microsoft.com/office/powerpoint/2010/main" val="108450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Slide: Option 4</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4</a:t>
            </a:fld>
            <a:endParaRPr lang="en-US"/>
          </a:p>
        </p:txBody>
      </p:sp>
    </p:spTree>
    <p:extLst>
      <p:ext uri="{BB962C8B-B14F-4D97-AF65-F5344CB8AC3E}">
        <p14:creationId xmlns:p14="http://schemas.microsoft.com/office/powerpoint/2010/main" val="400313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Slide: Option 4</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5</a:t>
            </a:fld>
            <a:endParaRPr lang="en-US"/>
          </a:p>
        </p:txBody>
      </p:sp>
    </p:spTree>
    <p:extLst>
      <p:ext uri="{BB962C8B-B14F-4D97-AF65-F5344CB8AC3E}">
        <p14:creationId xmlns:p14="http://schemas.microsoft.com/office/powerpoint/2010/main" val="2663694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Slide: Option 4</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6</a:t>
            </a:fld>
            <a:endParaRPr lang="en-US"/>
          </a:p>
        </p:txBody>
      </p:sp>
    </p:spTree>
    <p:extLst>
      <p:ext uri="{BB962C8B-B14F-4D97-AF65-F5344CB8AC3E}">
        <p14:creationId xmlns:p14="http://schemas.microsoft.com/office/powerpoint/2010/main" val="169331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Slide: Option 4</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7</a:t>
            </a:fld>
            <a:endParaRPr lang="en-US"/>
          </a:p>
        </p:txBody>
      </p:sp>
    </p:spTree>
    <p:extLst>
      <p:ext uri="{BB962C8B-B14F-4D97-AF65-F5344CB8AC3E}">
        <p14:creationId xmlns:p14="http://schemas.microsoft.com/office/powerpoint/2010/main" val="365872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a:t>
            </a:r>
            <a:r>
              <a:rPr lang="en-US" baseline="0" dirty="0"/>
              <a:t> Slide: Option 4</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8</a:t>
            </a:fld>
            <a:endParaRPr lang="en-US"/>
          </a:p>
        </p:txBody>
      </p:sp>
    </p:spTree>
    <p:extLst>
      <p:ext uri="{BB962C8B-B14F-4D97-AF65-F5344CB8AC3E}">
        <p14:creationId xmlns:p14="http://schemas.microsoft.com/office/powerpoint/2010/main" val="260450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 TO CHANGE THE BACKGROUND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Go to the DESIGN tab on the ribbon.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In the Customize section, choose the icon with the paint bucket called FORMAT BACKGROUND.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 FORMAT BACKGROUND menu will open on the right side of your page. Make sure to select the radial button next to PICTURE OR TEXTURE FILL. Under the “Insert Picture from” section, choose FILE, CLIPBOARD, or ONLINE as appropriate.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Select a picture that fits the background space. Preferably in a landscape orientation.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Select your image, and press open.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Your picture will appear in the background!</a:t>
            </a:r>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13</a:t>
            </a:fld>
            <a:endParaRPr lang="en-US"/>
          </a:p>
        </p:txBody>
      </p:sp>
    </p:spTree>
    <p:extLst>
      <p:ext uri="{BB962C8B-B14F-4D97-AF65-F5344CB8AC3E}">
        <p14:creationId xmlns:p14="http://schemas.microsoft.com/office/powerpoint/2010/main" val="2224057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181010"/>
          </a:xfrm>
        </p:spPr>
        <p:txBody>
          <a:bodyPr anchor="b">
            <a:normAutofit/>
          </a:bodyPr>
          <a:lstStyle>
            <a:lvl1pPr algn="ctr">
              <a:defRPr sz="4000"/>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dirty="0"/>
          </a:p>
        </p:txBody>
      </p:sp>
      <p:cxnSp>
        <p:nvCxnSpPr>
          <p:cNvPr id="7" name="Straight Connector 6"/>
          <p:cNvCxnSpPr/>
          <p:nvPr/>
        </p:nvCxnSpPr>
        <p:spPr>
          <a:xfrm>
            <a:off x="838200" y="3429044"/>
            <a:ext cx="10515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1441" y="6031766"/>
            <a:ext cx="2269118" cy="689709"/>
          </a:xfrm>
          <a:prstGeom prst="rect">
            <a:avLst/>
          </a:prstGeom>
        </p:spPr>
      </p:pic>
    </p:spTree>
    <p:extLst>
      <p:ext uri="{BB962C8B-B14F-4D97-AF65-F5344CB8AC3E}">
        <p14:creationId xmlns:p14="http://schemas.microsoft.com/office/powerpoint/2010/main" val="193326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4000"/>
            </a:lvl1pPr>
          </a:lstStyle>
          <a:p>
            <a:r>
              <a:rPr lang="en-US" dirty="0"/>
              <a:t>CLICK TO EDIT MASTER TITLE</a:t>
            </a:r>
          </a:p>
        </p:txBody>
      </p:sp>
      <p:sp>
        <p:nvSpPr>
          <p:cNvPr id="3" name="Text Placeholder 2"/>
          <p:cNvSpPr>
            <a:spLocks noGrp="1"/>
          </p:cNvSpPr>
          <p:nvPr>
            <p:ph type="body" idx="1"/>
          </p:nvPr>
        </p:nvSpPr>
        <p:spPr>
          <a:xfrm>
            <a:off x="831850" y="4761470"/>
            <a:ext cx="10515600" cy="110387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838200" y="4589463"/>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50" y="519299"/>
            <a:ext cx="2269118" cy="689709"/>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fld id="{7B4172B2-D9CF-462E-87A7-CF6315382B94}" type="slidenum">
              <a:rPr lang="en-US" smtClean="0"/>
              <a:t>‹#›</a:t>
            </a:fld>
            <a:endParaRPr lang="en-US" dirty="0"/>
          </a:p>
        </p:txBody>
      </p:sp>
    </p:spTree>
    <p:extLst>
      <p:ext uri="{BB962C8B-B14F-4D97-AF65-F5344CB8AC3E}">
        <p14:creationId xmlns:p14="http://schemas.microsoft.com/office/powerpoint/2010/main" val="35496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lvl1pPr>
          </a:lstStyle>
          <a:p>
            <a:r>
              <a:rPr lang="en-US" dirty="0"/>
              <a:t>CLICK TO EDIT MASTER TITLE</a:t>
            </a:r>
          </a:p>
        </p:txBody>
      </p:sp>
      <p:sp>
        <p:nvSpPr>
          <p:cNvPr id="3" name="Content Placeholder 2"/>
          <p:cNvSpPr>
            <a:spLocks noGrp="1"/>
          </p:cNvSpPr>
          <p:nvPr>
            <p:ph idx="1"/>
          </p:nvPr>
        </p:nvSpPr>
        <p:spPr>
          <a:xfrm>
            <a:off x="838200" y="2067697"/>
            <a:ext cx="10515600" cy="3558746"/>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fld id="{7B4172B2-D9CF-462E-87A7-CF6315382B94}" type="slidenum">
              <a:rPr lang="en-US" smtClean="0"/>
              <a:t>‹#›</a:t>
            </a:fld>
            <a:endParaRPr lang="en-US" dirty="0"/>
          </a:p>
        </p:txBody>
      </p:sp>
    </p:spTree>
    <p:extLst>
      <p:ext uri="{BB962C8B-B14F-4D97-AF65-F5344CB8AC3E}">
        <p14:creationId xmlns:p14="http://schemas.microsoft.com/office/powerpoint/2010/main" val="294935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Slide 3: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vl1pPr>
          </a:lstStyle>
          <a:p>
            <a:r>
              <a:rPr lang="en-US" dirty="0"/>
              <a:t>CLICK TO EDIT MASTER TITLE</a:t>
            </a:r>
          </a:p>
        </p:txBody>
      </p:sp>
      <p:cxnSp>
        <p:nvCxnSpPr>
          <p:cNvPr id="6" name="Straight Connector 5"/>
          <p:cNvCxnSpPr/>
          <p:nvPr/>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751679"/>
            <a:ext cx="2269118" cy="689709"/>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7B4172B2-D9CF-462E-87A7-CF6315382B94}" type="slidenum">
              <a:rPr lang="en-US" smtClean="0"/>
              <a:t>‹#›</a:t>
            </a:fld>
            <a:endParaRPr lang="en-US" dirty="0"/>
          </a:p>
        </p:txBody>
      </p:sp>
    </p:spTree>
    <p:extLst>
      <p:ext uri="{BB962C8B-B14F-4D97-AF65-F5344CB8AC3E}">
        <p14:creationId xmlns:p14="http://schemas.microsoft.com/office/powerpoint/2010/main" val="401935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vl1pPr>
          </a:lstStyle>
          <a:p>
            <a:r>
              <a:rPr lang="en-US" dirty="0"/>
              <a:t>CLICK TO EDIT MASTER TITLE</a:t>
            </a:r>
          </a:p>
        </p:txBody>
      </p:sp>
      <p:sp>
        <p:nvSpPr>
          <p:cNvPr id="3" name="Content Placeholder 2"/>
          <p:cNvSpPr>
            <a:spLocks noGrp="1"/>
          </p:cNvSpPr>
          <p:nvPr>
            <p:ph sz="half" idx="1"/>
          </p:nvPr>
        </p:nvSpPr>
        <p:spPr>
          <a:xfrm>
            <a:off x="838200" y="1966913"/>
            <a:ext cx="5181600" cy="421005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66913"/>
            <a:ext cx="5181600" cy="421005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610600" y="6356350"/>
            <a:ext cx="2743200" cy="365125"/>
          </a:xfrm>
        </p:spPr>
        <p:txBody>
          <a:bodyPr/>
          <a:lstStyle/>
          <a:p>
            <a:fld id="{7B4172B2-D9CF-462E-87A7-CF6315382B94}" type="slidenum">
              <a:rPr lang="en-US" smtClean="0"/>
              <a:t>‹#›</a:t>
            </a:fld>
            <a:endParaRPr lang="en-US" dirty="0"/>
          </a:p>
        </p:txBody>
      </p:sp>
    </p:spTree>
    <p:extLst>
      <p:ext uri="{BB962C8B-B14F-4D97-AF65-F5344CB8AC3E}">
        <p14:creationId xmlns:p14="http://schemas.microsoft.com/office/powerpoint/2010/main" val="169608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arge Picture">
    <p:bg>
      <p:bgPr>
        <a:blipFill>
          <a:blip r:embed="rId2"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3" name="SmartArt Placeholder 12"/>
          <p:cNvSpPr>
            <a:spLocks noGrp="1"/>
          </p:cNvSpPr>
          <p:nvPr>
            <p:ph type="dgm" sz="quarter" idx="10" hasCustomPrompt="1"/>
          </p:nvPr>
        </p:nvSpPr>
        <p:spPr>
          <a:xfrm>
            <a:off x="0" y="1368425"/>
            <a:ext cx="4318000" cy="1741488"/>
          </a:xfrm>
          <a:solidFill>
            <a:schemeClr val="tx1"/>
          </a:solidFill>
        </p:spPr>
        <p:txBody>
          <a:bodyPr/>
          <a:lstStyle>
            <a:lvl1pPr marL="0" indent="0">
              <a:buNone/>
              <a:defRPr/>
            </a:lvl1pPr>
          </a:lstStyle>
          <a:p>
            <a:r>
              <a:rPr lang="en-US" dirty="0"/>
              <a:t> </a:t>
            </a:r>
          </a:p>
        </p:txBody>
      </p:sp>
      <p:sp>
        <p:nvSpPr>
          <p:cNvPr id="15" name="Text Placeholder 14"/>
          <p:cNvSpPr>
            <a:spLocks noGrp="1"/>
          </p:cNvSpPr>
          <p:nvPr>
            <p:ph type="body" sz="quarter" idx="11" hasCustomPrompt="1"/>
          </p:nvPr>
        </p:nvSpPr>
        <p:spPr>
          <a:xfrm>
            <a:off x="927749" y="1568450"/>
            <a:ext cx="3187151" cy="1341438"/>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aseline="0">
                <a:solidFill>
                  <a:schemeClr val="bg1"/>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A fancy place for text that only needs a little bit of space on top of an image. Can</a:t>
            </a:r>
            <a:r>
              <a:rPr lang="en-US" sz="2000" baseline="0" dirty="0">
                <a:solidFill>
                  <a:schemeClr val="bg1"/>
                </a:solidFill>
              </a:rPr>
              <a:t> be resized if necessary. </a:t>
            </a:r>
            <a:endParaRPr lang="en-US" sz="2000" dirty="0">
              <a:solidFill>
                <a:schemeClr val="bg1"/>
              </a:solidFill>
            </a:endParaRPr>
          </a:p>
        </p:txBody>
      </p:sp>
      <p:sp>
        <p:nvSpPr>
          <p:cNvPr id="4" name="Slide Number Placeholder 5"/>
          <p:cNvSpPr>
            <a:spLocks noGrp="1"/>
          </p:cNvSpPr>
          <p:nvPr>
            <p:ph type="sldNum" sz="quarter" idx="12"/>
          </p:nvPr>
        </p:nvSpPr>
        <p:spPr>
          <a:xfrm>
            <a:off x="8610600" y="6356350"/>
            <a:ext cx="2743200" cy="365125"/>
          </a:xfrm>
        </p:spPr>
        <p:txBody>
          <a:bodyPr/>
          <a:lstStyle/>
          <a:p>
            <a:fld id="{7B4172B2-D9CF-462E-87A7-CF6315382B94}" type="slidenum">
              <a:rPr lang="en-US" smtClean="0"/>
              <a:t>‹#›</a:t>
            </a:fld>
            <a:endParaRPr lang="en-US" dirty="0"/>
          </a:p>
        </p:txBody>
      </p:sp>
    </p:spTree>
    <p:extLst>
      <p:ext uri="{BB962C8B-B14F-4D97-AF65-F5344CB8AC3E}">
        <p14:creationId xmlns:p14="http://schemas.microsoft.com/office/powerpoint/2010/main" val="111421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172B2-D9CF-462E-87A7-CF6315382B94}" type="slidenum">
              <a:rPr lang="en-US" smtClean="0"/>
              <a:t>‹#›</a:t>
            </a:fld>
            <a:endParaRPr lang="en-US"/>
          </a:p>
        </p:txBody>
      </p:sp>
    </p:spTree>
    <p:extLst>
      <p:ext uri="{BB962C8B-B14F-4D97-AF65-F5344CB8AC3E}">
        <p14:creationId xmlns:p14="http://schemas.microsoft.com/office/powerpoint/2010/main" val="302506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a:t>
            </a:r>
          </a:p>
        </p:txBody>
      </p:sp>
      <p:sp>
        <p:nvSpPr>
          <p:cNvPr id="3" name="Text Placeholder 2"/>
          <p:cNvSpPr>
            <a:spLocks noGrp="1"/>
          </p:cNvSpPr>
          <p:nvPr>
            <p:ph type="body" idx="1"/>
          </p:nvPr>
        </p:nvSpPr>
        <p:spPr>
          <a:xfrm>
            <a:off x="838200" y="2067697"/>
            <a:ext cx="10515600" cy="4109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172B2-D9CF-462E-87A7-CF6315382B94}" type="slidenum">
              <a:rPr lang="en-US" smtClean="0"/>
              <a:t>‹#›</a:t>
            </a:fld>
            <a:endParaRPr lang="en-US" dirty="0"/>
          </a:p>
        </p:txBody>
      </p:sp>
    </p:spTree>
    <p:extLst>
      <p:ext uri="{BB962C8B-B14F-4D97-AF65-F5344CB8AC3E}">
        <p14:creationId xmlns:p14="http://schemas.microsoft.com/office/powerpoint/2010/main" val="100916540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6" r:id="rId5"/>
    <p:sldLayoutId id="2147483756" r:id="rId6"/>
    <p:sldLayoutId id="214748374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whitehouse.gov/wp-content/uploads/2022/04/M-22-11.pdf" TargetMode="External"/><Relationship Id="rId7" Type="http://schemas.openxmlformats.org/officeDocument/2006/relationships/hyperlink" Target="mailto:Dean.M.Chess@odot.oregon.gov" TargetMode="External"/><Relationship Id="rId2" Type="http://schemas.openxmlformats.org/officeDocument/2006/relationships/hyperlink" Target="https://www.congress.gov/117/plaws/publ58/PLAW-117publ58.pdf" TargetMode="External"/><Relationship Id="rId1" Type="http://schemas.openxmlformats.org/officeDocument/2006/relationships/slideLayout" Target="../slideLayouts/slideLayout7.xml"/><Relationship Id="rId6" Type="http://schemas.openxmlformats.org/officeDocument/2006/relationships/hyperlink" Target="mailto:ODOTSpecifications@odot.oregon.gov" TargetMode="External"/><Relationship Id="rId5" Type="http://schemas.openxmlformats.org/officeDocument/2006/relationships/hyperlink" Target="mailto:Daniel.A.Anderson@odot.oregon.gov" TargetMode="External"/><Relationship Id="rId4" Type="http://schemas.openxmlformats.org/officeDocument/2006/relationships/hyperlink" Target="mailto:Michael.J.Dennee@odot.oregon.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 America Buy America in 2023</a:t>
            </a:r>
          </a:p>
        </p:txBody>
      </p:sp>
      <p:sp>
        <p:nvSpPr>
          <p:cNvPr id="3" name="Subtitle 2"/>
          <p:cNvSpPr>
            <a:spLocks noGrp="1"/>
          </p:cNvSpPr>
          <p:nvPr>
            <p:ph type="subTitle" idx="1"/>
          </p:nvPr>
        </p:nvSpPr>
        <p:spPr/>
        <p:txBody>
          <a:bodyPr/>
          <a:lstStyle/>
          <a:p>
            <a:r>
              <a:rPr lang="en-US" dirty="0"/>
              <a:t>Michael </a:t>
            </a:r>
            <a:r>
              <a:rPr lang="en-US" dirty="0" err="1"/>
              <a:t>Dennee</a:t>
            </a:r>
            <a:r>
              <a:rPr lang="en-US" dirty="0"/>
              <a:t>, Contract Services Group Coordinator</a:t>
            </a:r>
          </a:p>
        </p:txBody>
      </p:sp>
      <p:sp>
        <p:nvSpPr>
          <p:cNvPr id="4" name="Slide Number Placeholder 3"/>
          <p:cNvSpPr>
            <a:spLocks noGrp="1"/>
          </p:cNvSpPr>
          <p:nvPr>
            <p:ph type="sldNum" sz="quarter" idx="12"/>
          </p:nvPr>
        </p:nvSpPr>
        <p:spPr/>
        <p:txBody>
          <a:bodyPr/>
          <a:lstStyle/>
          <a:p>
            <a:fld id="{7B4172B2-D9CF-462E-87A7-CF6315382B94}" type="slidenum">
              <a:rPr lang="en-US" smtClean="0"/>
              <a:t>1</a:t>
            </a:fld>
            <a:endParaRPr lang="en-US" dirty="0"/>
          </a:p>
        </p:txBody>
      </p:sp>
    </p:spTree>
    <p:extLst>
      <p:ext uri="{BB962C8B-B14F-4D97-AF65-F5344CB8AC3E}">
        <p14:creationId xmlns:p14="http://schemas.microsoft.com/office/powerpoint/2010/main" val="2771676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F91F7-893E-4D4B-F770-3A0C47AA9E12}"/>
              </a:ext>
            </a:extLst>
          </p:cNvPr>
          <p:cNvSpPr>
            <a:spLocks noGrp="1"/>
          </p:cNvSpPr>
          <p:nvPr>
            <p:ph type="sldNum" sz="quarter" idx="12"/>
          </p:nvPr>
        </p:nvSpPr>
        <p:spPr/>
        <p:txBody>
          <a:bodyPr/>
          <a:lstStyle/>
          <a:p>
            <a:fld id="{7B4172B2-D9CF-462E-87A7-CF6315382B94}" type="slidenum">
              <a:rPr lang="en-US" smtClean="0"/>
              <a:t>10</a:t>
            </a:fld>
            <a:endParaRPr lang="en-US"/>
          </a:p>
        </p:txBody>
      </p:sp>
      <p:pic>
        <p:nvPicPr>
          <p:cNvPr id="4" name="Picture 3">
            <a:extLst>
              <a:ext uri="{FF2B5EF4-FFF2-40B4-BE49-F238E27FC236}">
                <a16:creationId xmlns:a16="http://schemas.microsoft.com/office/drawing/2014/main" id="{D19197B4-B057-9C74-944C-095B61FF73AB}"/>
              </a:ext>
            </a:extLst>
          </p:cNvPr>
          <p:cNvPicPr>
            <a:picLocks noChangeAspect="1"/>
          </p:cNvPicPr>
          <p:nvPr/>
        </p:nvPicPr>
        <p:blipFill>
          <a:blip r:embed="rId2"/>
          <a:stretch>
            <a:fillRect/>
          </a:stretch>
        </p:blipFill>
        <p:spPr>
          <a:xfrm>
            <a:off x="184558" y="0"/>
            <a:ext cx="12007442" cy="6858000"/>
          </a:xfrm>
          <a:prstGeom prst="rect">
            <a:avLst/>
          </a:prstGeom>
        </p:spPr>
      </p:pic>
      <p:sp>
        <p:nvSpPr>
          <p:cNvPr id="3" name="Rectangle 2"/>
          <p:cNvSpPr/>
          <p:nvPr/>
        </p:nvSpPr>
        <p:spPr>
          <a:xfrm>
            <a:off x="3174274" y="5107577"/>
            <a:ext cx="4539343" cy="16138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8425543" y="5649686"/>
            <a:ext cx="933994" cy="300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57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8FD9F-AA6B-58E0-837B-A03E7D494847}"/>
              </a:ext>
            </a:extLst>
          </p:cNvPr>
          <p:cNvSpPr>
            <a:spLocks noGrp="1"/>
          </p:cNvSpPr>
          <p:nvPr>
            <p:ph type="sldNum" sz="quarter" idx="12"/>
          </p:nvPr>
        </p:nvSpPr>
        <p:spPr/>
        <p:txBody>
          <a:bodyPr/>
          <a:lstStyle/>
          <a:p>
            <a:fld id="{7B4172B2-D9CF-462E-87A7-CF6315382B94}" type="slidenum">
              <a:rPr lang="en-US" smtClean="0"/>
              <a:t>11</a:t>
            </a:fld>
            <a:endParaRPr lang="en-US"/>
          </a:p>
        </p:txBody>
      </p:sp>
      <p:pic>
        <p:nvPicPr>
          <p:cNvPr id="4" name="Picture 3"/>
          <p:cNvPicPr>
            <a:picLocks noChangeAspect="1"/>
          </p:cNvPicPr>
          <p:nvPr/>
        </p:nvPicPr>
        <p:blipFill>
          <a:blip r:embed="rId2"/>
          <a:stretch>
            <a:fillRect/>
          </a:stretch>
        </p:blipFill>
        <p:spPr>
          <a:xfrm>
            <a:off x="5810794" y="479431"/>
            <a:ext cx="6017624" cy="5925264"/>
          </a:xfrm>
          <a:prstGeom prst="rect">
            <a:avLst/>
          </a:prstGeom>
        </p:spPr>
      </p:pic>
      <p:sp>
        <p:nvSpPr>
          <p:cNvPr id="5" name="TextBox 4"/>
          <p:cNvSpPr txBox="1"/>
          <p:nvPr/>
        </p:nvSpPr>
        <p:spPr>
          <a:xfrm>
            <a:off x="404949" y="738051"/>
            <a:ext cx="5159828" cy="4247317"/>
          </a:xfrm>
          <a:prstGeom prst="rect">
            <a:avLst/>
          </a:prstGeom>
          <a:noFill/>
        </p:spPr>
        <p:txBody>
          <a:bodyPr wrap="square" rtlCol="0">
            <a:spAutoFit/>
          </a:bodyPr>
          <a:lstStyle/>
          <a:p>
            <a:pPr marL="285750" indent="-285750">
              <a:buFont typeface="Arial" panose="020B0604020202020204" pitchFamily="34" charset="0"/>
              <a:buChar char="•"/>
            </a:pPr>
            <a:r>
              <a:rPr lang="en-US" dirty="0"/>
              <a:t>New language is ready to be posted as part of the Construction Manual (Chapter 12B starting on page 11)</a:t>
            </a:r>
          </a:p>
          <a:p>
            <a:pPr marL="285750" indent="-285750">
              <a:buFont typeface="Arial" panose="020B0604020202020204" pitchFamily="34" charset="0"/>
              <a:buChar char="•"/>
            </a:pPr>
            <a:r>
              <a:rPr lang="en-US" dirty="0"/>
              <a:t>This will be your best reference for implementation of the Build America Buy America requirements</a:t>
            </a:r>
          </a:p>
          <a:p>
            <a:pPr marL="285750" indent="-285750">
              <a:buFont typeface="Arial" panose="020B0604020202020204" pitchFamily="34" charset="0"/>
              <a:buChar char="•"/>
            </a:pPr>
            <a:r>
              <a:rPr lang="en-US" dirty="0"/>
              <a:t>Anything that we need to change as this is being implemented will be modified in the Construction Manual so that RE Offices have information to enforce the requirements</a:t>
            </a:r>
          </a:p>
          <a:p>
            <a:pPr marL="285750" indent="-285750">
              <a:buFont typeface="Arial" panose="020B0604020202020204" pitchFamily="34" charset="0"/>
              <a:buChar char="•"/>
            </a:pPr>
            <a:r>
              <a:rPr lang="en-US" dirty="0"/>
              <a:t>Please contact us if the guidance in the Construction Manual does not follow the guidance that you have heard – so that we can clarify and make adjustments to the Construction Manual as necessary</a:t>
            </a:r>
          </a:p>
        </p:txBody>
      </p:sp>
    </p:spTree>
    <p:extLst>
      <p:ext uri="{BB962C8B-B14F-4D97-AF65-F5344CB8AC3E}">
        <p14:creationId xmlns:p14="http://schemas.microsoft.com/office/powerpoint/2010/main" val="1888256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8FD9F-AA6B-58E0-837B-A03E7D494847}"/>
              </a:ext>
            </a:extLst>
          </p:cNvPr>
          <p:cNvSpPr>
            <a:spLocks noGrp="1"/>
          </p:cNvSpPr>
          <p:nvPr>
            <p:ph type="sldNum" sz="quarter" idx="12"/>
          </p:nvPr>
        </p:nvSpPr>
        <p:spPr/>
        <p:txBody>
          <a:bodyPr/>
          <a:lstStyle/>
          <a:p>
            <a:fld id="{7B4172B2-D9CF-462E-87A7-CF6315382B94}" type="slidenum">
              <a:rPr lang="en-US" smtClean="0"/>
              <a:t>12</a:t>
            </a:fld>
            <a:endParaRPr lang="en-US"/>
          </a:p>
        </p:txBody>
      </p:sp>
      <p:sp>
        <p:nvSpPr>
          <p:cNvPr id="3" name="TextBox 2">
            <a:extLst>
              <a:ext uri="{FF2B5EF4-FFF2-40B4-BE49-F238E27FC236}">
                <a16:creationId xmlns:a16="http://schemas.microsoft.com/office/drawing/2014/main" id="{00A981D1-9E18-4467-7A6E-6A398FBE56FE}"/>
              </a:ext>
            </a:extLst>
          </p:cNvPr>
          <p:cNvSpPr txBox="1"/>
          <p:nvPr/>
        </p:nvSpPr>
        <p:spPr>
          <a:xfrm>
            <a:off x="2195040" y="1426907"/>
            <a:ext cx="7013196" cy="3385542"/>
          </a:xfrm>
          <a:prstGeom prst="rect">
            <a:avLst/>
          </a:prstGeom>
          <a:noFill/>
        </p:spPr>
        <p:txBody>
          <a:bodyPr wrap="square" rtlCol="0">
            <a:spAutoFit/>
          </a:bodyPr>
          <a:lstStyle/>
          <a:p>
            <a:pPr algn="ctr"/>
            <a:r>
              <a:rPr lang="en-US" sz="5400" b="1" dirty="0">
                <a:solidFill>
                  <a:srgbClr val="0070C0"/>
                </a:solidFill>
              </a:rPr>
              <a:t>Pay Item List</a:t>
            </a:r>
          </a:p>
          <a:p>
            <a:pPr marL="685800" indent="-685800" algn="ctr">
              <a:buFont typeface="Arial" panose="020B0604020202020204" pitchFamily="34" charset="0"/>
              <a:buChar char="•"/>
            </a:pPr>
            <a:r>
              <a:rPr lang="en-US" sz="3200" dirty="0"/>
              <a:t>Complete list of all pay items</a:t>
            </a:r>
          </a:p>
          <a:p>
            <a:pPr marL="685800" indent="-685800" algn="ctr">
              <a:buFont typeface="Arial" panose="020B0604020202020204" pitchFamily="34" charset="0"/>
              <a:buChar char="•"/>
            </a:pPr>
            <a:r>
              <a:rPr lang="en-US" sz="3200" dirty="0"/>
              <a:t>Organized by Specification #</a:t>
            </a:r>
          </a:p>
          <a:p>
            <a:pPr marL="685800" indent="-685800" algn="ctr">
              <a:buFont typeface="Arial" panose="020B0604020202020204" pitchFamily="34" charset="0"/>
              <a:buChar char="•"/>
            </a:pPr>
            <a:r>
              <a:rPr lang="en-US" sz="3200" dirty="0"/>
              <a:t>45 Pages of pay item information</a:t>
            </a:r>
          </a:p>
          <a:p>
            <a:pPr marL="685800" indent="-685800" algn="ctr">
              <a:buFont typeface="Arial" panose="020B0604020202020204" pitchFamily="34" charset="0"/>
              <a:buChar char="•"/>
            </a:pPr>
            <a:r>
              <a:rPr lang="en-US" sz="3200" dirty="0"/>
              <a:t>Identifies how each pay item is addressed</a:t>
            </a:r>
          </a:p>
        </p:txBody>
      </p:sp>
    </p:spTree>
    <p:extLst>
      <p:ext uri="{BB962C8B-B14F-4D97-AF65-F5344CB8AC3E}">
        <p14:creationId xmlns:p14="http://schemas.microsoft.com/office/powerpoint/2010/main" val="354475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p:cNvSpPr>
            <a:spLocks noGrp="1"/>
          </p:cNvSpPr>
          <p:nvPr>
            <p:ph type="dgm" sz="quarter" idx="10"/>
          </p:nvPr>
        </p:nvSpPr>
        <p:spPr>
          <a:xfrm>
            <a:off x="239518" y="251670"/>
            <a:ext cx="2281806" cy="738232"/>
          </a:xfrm>
        </p:spPr>
      </p:sp>
      <p:sp>
        <p:nvSpPr>
          <p:cNvPr id="3" name="Text Placeholder 2"/>
          <p:cNvSpPr>
            <a:spLocks noGrp="1"/>
          </p:cNvSpPr>
          <p:nvPr>
            <p:ph type="body" sz="quarter" idx="11"/>
          </p:nvPr>
        </p:nvSpPr>
        <p:spPr>
          <a:xfrm>
            <a:off x="239517" y="251670"/>
            <a:ext cx="2281807" cy="1862356"/>
          </a:xfrm>
        </p:spPr>
        <p:txBody>
          <a:bodyPr/>
          <a:lstStyle/>
          <a:p>
            <a:r>
              <a:rPr lang="en-US" dirty="0"/>
              <a:t>Bid Items List</a:t>
            </a:r>
          </a:p>
        </p:txBody>
      </p:sp>
      <p:sp>
        <p:nvSpPr>
          <p:cNvPr id="4" name="Slide Number Placeholder 3"/>
          <p:cNvSpPr>
            <a:spLocks noGrp="1"/>
          </p:cNvSpPr>
          <p:nvPr>
            <p:ph type="sldNum" sz="quarter" idx="12"/>
          </p:nvPr>
        </p:nvSpPr>
        <p:spPr/>
        <p:txBody>
          <a:bodyPr/>
          <a:lstStyle/>
          <a:p>
            <a:fld id="{7B4172B2-D9CF-462E-87A7-CF6315382B94}" type="slidenum">
              <a:rPr lang="en-US" smtClean="0"/>
              <a:t>13</a:t>
            </a:fld>
            <a:endParaRPr lang="en-US" dirty="0"/>
          </a:p>
        </p:txBody>
      </p:sp>
      <p:pic>
        <p:nvPicPr>
          <p:cNvPr id="10" name="Picture 9" descr="Chart">
            <a:extLst>
              <a:ext uri="{FF2B5EF4-FFF2-40B4-BE49-F238E27FC236}">
                <a16:creationId xmlns:a16="http://schemas.microsoft.com/office/drawing/2014/main" id="{1DC45656-4291-C24F-085C-B3711DBC4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2574"/>
            <a:ext cx="12192000" cy="6115425"/>
          </a:xfrm>
          <a:prstGeom prst="rect">
            <a:avLst/>
          </a:prstGeom>
        </p:spPr>
      </p:pic>
    </p:spTree>
    <p:extLst>
      <p:ext uri="{BB962C8B-B14F-4D97-AF65-F5344CB8AC3E}">
        <p14:creationId xmlns:p14="http://schemas.microsoft.com/office/powerpoint/2010/main" val="235320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8FD9F-AA6B-58E0-837B-A03E7D494847}"/>
              </a:ext>
            </a:extLst>
          </p:cNvPr>
          <p:cNvSpPr>
            <a:spLocks noGrp="1"/>
          </p:cNvSpPr>
          <p:nvPr>
            <p:ph type="sldNum" sz="quarter" idx="12"/>
          </p:nvPr>
        </p:nvSpPr>
        <p:spPr/>
        <p:txBody>
          <a:bodyPr/>
          <a:lstStyle/>
          <a:p>
            <a:fld id="{7B4172B2-D9CF-462E-87A7-CF6315382B94}" type="slidenum">
              <a:rPr lang="en-US" smtClean="0"/>
              <a:t>14</a:t>
            </a:fld>
            <a:endParaRPr lang="en-US"/>
          </a:p>
        </p:txBody>
      </p:sp>
      <p:sp>
        <p:nvSpPr>
          <p:cNvPr id="3" name="TextBox 2">
            <a:extLst>
              <a:ext uri="{FF2B5EF4-FFF2-40B4-BE49-F238E27FC236}">
                <a16:creationId xmlns:a16="http://schemas.microsoft.com/office/drawing/2014/main" id="{00A981D1-9E18-4467-7A6E-6A398FBE56FE}"/>
              </a:ext>
            </a:extLst>
          </p:cNvPr>
          <p:cNvSpPr txBox="1"/>
          <p:nvPr/>
        </p:nvSpPr>
        <p:spPr>
          <a:xfrm>
            <a:off x="2195040" y="1426907"/>
            <a:ext cx="7013196" cy="3877985"/>
          </a:xfrm>
          <a:prstGeom prst="rect">
            <a:avLst/>
          </a:prstGeom>
          <a:noFill/>
        </p:spPr>
        <p:txBody>
          <a:bodyPr wrap="square" rtlCol="0">
            <a:spAutoFit/>
          </a:bodyPr>
          <a:lstStyle/>
          <a:p>
            <a:pPr algn="ctr"/>
            <a:r>
              <a:rPr lang="en-US" sz="5400" b="1" dirty="0">
                <a:solidFill>
                  <a:srgbClr val="0070C0"/>
                </a:solidFill>
              </a:rPr>
              <a:t>Blue Sheet Materials</a:t>
            </a:r>
          </a:p>
          <a:p>
            <a:pPr marL="685800" indent="-685800" algn="ctr">
              <a:buFont typeface="Arial" panose="020B0604020202020204" pitchFamily="34" charset="0"/>
              <a:buChar char="•"/>
            </a:pPr>
            <a:r>
              <a:rPr lang="en-US" sz="3200" dirty="0"/>
              <a:t>Represents all materials covered by the Blue Sheets for traffic signals</a:t>
            </a:r>
          </a:p>
          <a:p>
            <a:pPr marL="685800" indent="-685800" algn="ctr">
              <a:buFont typeface="Arial" panose="020B0604020202020204" pitchFamily="34" charset="0"/>
              <a:buChar char="•"/>
            </a:pPr>
            <a:r>
              <a:rPr lang="en-US" sz="3200" dirty="0"/>
              <a:t>Organized by equipment categories</a:t>
            </a:r>
          </a:p>
          <a:p>
            <a:pPr marL="685800" indent="-685800" algn="ctr">
              <a:buFont typeface="Arial" panose="020B0604020202020204" pitchFamily="34" charset="0"/>
              <a:buChar char="•"/>
            </a:pPr>
            <a:r>
              <a:rPr lang="en-US" sz="3200" dirty="0"/>
              <a:t>2 pages of information</a:t>
            </a:r>
          </a:p>
          <a:p>
            <a:pPr marL="685800" indent="-685800" algn="ctr">
              <a:buFont typeface="Arial" panose="020B0604020202020204" pitchFamily="34" charset="0"/>
              <a:buChar char="•"/>
            </a:pPr>
            <a:r>
              <a:rPr lang="en-US" sz="3200" dirty="0"/>
              <a:t>Identifies how each signal material  is addressed</a:t>
            </a:r>
          </a:p>
        </p:txBody>
      </p:sp>
    </p:spTree>
    <p:extLst>
      <p:ext uri="{BB962C8B-B14F-4D97-AF65-F5344CB8AC3E}">
        <p14:creationId xmlns:p14="http://schemas.microsoft.com/office/powerpoint/2010/main" val="372795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F90A99D6-CE2F-8E47-0543-E725381760EE}"/>
              </a:ext>
            </a:extLst>
          </p:cNvPr>
          <p:cNvSpPr>
            <a:spLocks noGrp="1"/>
          </p:cNvSpPr>
          <p:nvPr>
            <p:ph type="dgm" sz="quarter" idx="10"/>
          </p:nvPr>
        </p:nvSpPr>
        <p:spPr>
          <a:xfrm>
            <a:off x="0" y="0"/>
            <a:ext cx="2332139" cy="570451"/>
          </a:xfrm>
        </p:spPr>
      </p:sp>
      <p:sp>
        <p:nvSpPr>
          <p:cNvPr id="3" name="Text Placeholder 2">
            <a:extLst>
              <a:ext uri="{FF2B5EF4-FFF2-40B4-BE49-F238E27FC236}">
                <a16:creationId xmlns:a16="http://schemas.microsoft.com/office/drawing/2014/main" id="{97BD02C5-0260-37C0-10C8-34AAB4F6EB72}"/>
              </a:ext>
            </a:extLst>
          </p:cNvPr>
          <p:cNvSpPr>
            <a:spLocks noGrp="1"/>
          </p:cNvSpPr>
          <p:nvPr>
            <p:ph type="body" sz="quarter" idx="11"/>
          </p:nvPr>
        </p:nvSpPr>
        <p:spPr>
          <a:xfrm>
            <a:off x="1" y="0"/>
            <a:ext cx="2332138" cy="570451"/>
          </a:xfrm>
        </p:spPr>
        <p:txBody>
          <a:bodyPr/>
          <a:lstStyle/>
          <a:p>
            <a:r>
              <a:rPr lang="en-US" dirty="0"/>
              <a:t>Blue Sheets list</a:t>
            </a:r>
          </a:p>
        </p:txBody>
      </p:sp>
      <p:sp>
        <p:nvSpPr>
          <p:cNvPr id="4" name="Slide Number Placeholder 3">
            <a:extLst>
              <a:ext uri="{FF2B5EF4-FFF2-40B4-BE49-F238E27FC236}">
                <a16:creationId xmlns:a16="http://schemas.microsoft.com/office/drawing/2014/main" id="{3B2D2FD4-4A3D-2DA0-E8F2-8215B37C42A1}"/>
              </a:ext>
            </a:extLst>
          </p:cNvPr>
          <p:cNvSpPr>
            <a:spLocks noGrp="1"/>
          </p:cNvSpPr>
          <p:nvPr>
            <p:ph type="sldNum" sz="quarter" idx="12"/>
          </p:nvPr>
        </p:nvSpPr>
        <p:spPr/>
        <p:txBody>
          <a:bodyPr/>
          <a:lstStyle/>
          <a:p>
            <a:fld id="{7B4172B2-D9CF-462E-87A7-CF6315382B94}" type="slidenum">
              <a:rPr lang="en-US" smtClean="0"/>
              <a:t>15</a:t>
            </a:fld>
            <a:endParaRPr lang="en-US" dirty="0"/>
          </a:p>
        </p:txBody>
      </p:sp>
      <p:pic>
        <p:nvPicPr>
          <p:cNvPr id="6" name="Picture 5" descr="Table, Excel&#10;&#10;Description automatically generated">
            <a:extLst>
              <a:ext uri="{FF2B5EF4-FFF2-40B4-BE49-F238E27FC236}">
                <a16:creationId xmlns:a16="http://schemas.microsoft.com/office/drawing/2014/main" id="{DFFD6327-7ECB-D428-7783-236C83383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451"/>
            <a:ext cx="12192000" cy="6287549"/>
          </a:xfrm>
          <a:prstGeom prst="rect">
            <a:avLst/>
          </a:prstGeom>
        </p:spPr>
      </p:pic>
    </p:spTree>
    <p:extLst>
      <p:ext uri="{BB962C8B-B14F-4D97-AF65-F5344CB8AC3E}">
        <p14:creationId xmlns:p14="http://schemas.microsoft.com/office/powerpoint/2010/main" val="3378375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8FD9F-AA6B-58E0-837B-A03E7D494847}"/>
              </a:ext>
            </a:extLst>
          </p:cNvPr>
          <p:cNvSpPr>
            <a:spLocks noGrp="1"/>
          </p:cNvSpPr>
          <p:nvPr>
            <p:ph type="sldNum" sz="quarter" idx="12"/>
          </p:nvPr>
        </p:nvSpPr>
        <p:spPr/>
        <p:txBody>
          <a:bodyPr/>
          <a:lstStyle/>
          <a:p>
            <a:fld id="{7B4172B2-D9CF-462E-87A7-CF6315382B94}" type="slidenum">
              <a:rPr lang="en-US" smtClean="0"/>
              <a:t>16</a:t>
            </a:fld>
            <a:endParaRPr lang="en-US"/>
          </a:p>
        </p:txBody>
      </p:sp>
      <p:sp>
        <p:nvSpPr>
          <p:cNvPr id="3" name="TextBox 2">
            <a:extLst>
              <a:ext uri="{FF2B5EF4-FFF2-40B4-BE49-F238E27FC236}">
                <a16:creationId xmlns:a16="http://schemas.microsoft.com/office/drawing/2014/main" id="{00A981D1-9E18-4467-7A6E-6A398FBE56FE}"/>
              </a:ext>
            </a:extLst>
          </p:cNvPr>
          <p:cNvSpPr txBox="1"/>
          <p:nvPr/>
        </p:nvSpPr>
        <p:spPr>
          <a:xfrm>
            <a:off x="2195040" y="1426907"/>
            <a:ext cx="7013196" cy="3385542"/>
          </a:xfrm>
          <a:prstGeom prst="rect">
            <a:avLst/>
          </a:prstGeom>
          <a:noFill/>
        </p:spPr>
        <p:txBody>
          <a:bodyPr wrap="square" rtlCol="0">
            <a:spAutoFit/>
          </a:bodyPr>
          <a:lstStyle/>
          <a:p>
            <a:pPr algn="ctr"/>
            <a:r>
              <a:rPr lang="en-US" sz="5400" b="1" dirty="0" err="1">
                <a:solidFill>
                  <a:srgbClr val="0070C0"/>
                </a:solidFill>
              </a:rPr>
              <a:t>QPL</a:t>
            </a:r>
            <a:endParaRPr lang="en-US" sz="5400" b="1" dirty="0">
              <a:solidFill>
                <a:srgbClr val="0070C0"/>
              </a:solidFill>
            </a:endParaRPr>
          </a:p>
          <a:p>
            <a:pPr marL="685800" indent="-685800" algn="ctr">
              <a:buFont typeface="Arial" panose="020B0604020202020204" pitchFamily="34" charset="0"/>
              <a:buChar char="•"/>
            </a:pPr>
            <a:r>
              <a:rPr lang="en-US" sz="3200" dirty="0"/>
              <a:t>Identifies in the “Remarks” column which </a:t>
            </a:r>
            <a:r>
              <a:rPr lang="en-US" sz="3200" dirty="0" err="1"/>
              <a:t>QPL</a:t>
            </a:r>
            <a:r>
              <a:rPr lang="en-US" sz="3200" dirty="0"/>
              <a:t> items will require a </a:t>
            </a:r>
            <a:r>
              <a:rPr lang="en-US" sz="3200" dirty="0" err="1"/>
              <a:t>CMO</a:t>
            </a:r>
            <a:r>
              <a:rPr lang="en-US" sz="3200" dirty="0"/>
              <a:t> for either steel or  construction materials</a:t>
            </a:r>
          </a:p>
          <a:p>
            <a:pPr algn="ctr"/>
            <a:endParaRPr lang="en-US" sz="3200" dirty="0"/>
          </a:p>
        </p:txBody>
      </p:sp>
    </p:spTree>
    <p:extLst>
      <p:ext uri="{BB962C8B-B14F-4D97-AF65-F5344CB8AC3E}">
        <p14:creationId xmlns:p14="http://schemas.microsoft.com/office/powerpoint/2010/main" val="205629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FE7738C9-EF86-794F-2FD2-BE16A648F28A}"/>
              </a:ext>
            </a:extLst>
          </p:cNvPr>
          <p:cNvSpPr>
            <a:spLocks noGrp="1"/>
          </p:cNvSpPr>
          <p:nvPr>
            <p:ph type="dgm" sz="quarter" idx="10"/>
          </p:nvPr>
        </p:nvSpPr>
        <p:spPr>
          <a:xfrm>
            <a:off x="100668" y="83379"/>
            <a:ext cx="2441196" cy="856697"/>
          </a:xfrm>
        </p:spPr>
      </p:sp>
      <p:sp>
        <p:nvSpPr>
          <p:cNvPr id="3" name="Text Placeholder 2">
            <a:extLst>
              <a:ext uri="{FF2B5EF4-FFF2-40B4-BE49-F238E27FC236}">
                <a16:creationId xmlns:a16="http://schemas.microsoft.com/office/drawing/2014/main" id="{DE123AE0-F8CA-0964-A81C-DDC916982B2D}"/>
              </a:ext>
            </a:extLst>
          </p:cNvPr>
          <p:cNvSpPr>
            <a:spLocks noGrp="1"/>
          </p:cNvSpPr>
          <p:nvPr>
            <p:ph type="body" sz="quarter" idx="11"/>
          </p:nvPr>
        </p:nvSpPr>
        <p:spPr>
          <a:xfrm>
            <a:off x="100668" y="83380"/>
            <a:ext cx="2441196" cy="856696"/>
          </a:xfrm>
        </p:spPr>
        <p:txBody>
          <a:bodyPr/>
          <a:lstStyle/>
          <a:p>
            <a:r>
              <a:rPr lang="en-US" dirty="0"/>
              <a:t>QPL items List</a:t>
            </a:r>
          </a:p>
        </p:txBody>
      </p:sp>
      <p:sp>
        <p:nvSpPr>
          <p:cNvPr id="4" name="Slide Number Placeholder 3">
            <a:extLst>
              <a:ext uri="{FF2B5EF4-FFF2-40B4-BE49-F238E27FC236}">
                <a16:creationId xmlns:a16="http://schemas.microsoft.com/office/drawing/2014/main" id="{63342001-BE9C-185E-4965-046A539A6A58}"/>
              </a:ext>
            </a:extLst>
          </p:cNvPr>
          <p:cNvSpPr>
            <a:spLocks noGrp="1"/>
          </p:cNvSpPr>
          <p:nvPr>
            <p:ph type="sldNum" sz="quarter" idx="12"/>
          </p:nvPr>
        </p:nvSpPr>
        <p:spPr/>
        <p:txBody>
          <a:bodyPr/>
          <a:lstStyle/>
          <a:p>
            <a:fld id="{7B4172B2-D9CF-462E-87A7-CF6315382B94}" type="slidenum">
              <a:rPr lang="en-US" smtClean="0"/>
              <a:t>17</a:t>
            </a:fld>
            <a:endParaRPr lang="en-US" dirty="0"/>
          </a:p>
        </p:txBody>
      </p:sp>
      <p:pic>
        <p:nvPicPr>
          <p:cNvPr id="7" name="Picture 6">
            <a:extLst>
              <a:ext uri="{FF2B5EF4-FFF2-40B4-BE49-F238E27FC236}">
                <a16:creationId xmlns:a16="http://schemas.microsoft.com/office/drawing/2014/main" id="{D6D5C143-6B58-DD50-F12D-AA9C8E875584}"/>
              </a:ext>
            </a:extLst>
          </p:cNvPr>
          <p:cNvPicPr>
            <a:picLocks noChangeAspect="1"/>
          </p:cNvPicPr>
          <p:nvPr/>
        </p:nvPicPr>
        <p:blipFill>
          <a:blip r:embed="rId2"/>
          <a:stretch>
            <a:fillRect/>
          </a:stretch>
        </p:blipFill>
        <p:spPr>
          <a:xfrm>
            <a:off x="0" y="436228"/>
            <a:ext cx="12192000" cy="6421772"/>
          </a:xfrm>
          <a:prstGeom prst="rect">
            <a:avLst/>
          </a:prstGeom>
        </p:spPr>
      </p:pic>
      <p:sp>
        <p:nvSpPr>
          <p:cNvPr id="5" name="Rectangle 4"/>
          <p:cNvSpPr/>
          <p:nvPr/>
        </p:nvSpPr>
        <p:spPr>
          <a:xfrm>
            <a:off x="9098280" y="2769326"/>
            <a:ext cx="2148840" cy="4049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98280" y="4312920"/>
            <a:ext cx="2148840" cy="4049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98280" y="4812756"/>
            <a:ext cx="2148840" cy="4049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98280" y="3395708"/>
            <a:ext cx="2148840" cy="1959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95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8FD9F-AA6B-58E0-837B-A03E7D494847}"/>
              </a:ext>
            </a:extLst>
          </p:cNvPr>
          <p:cNvSpPr>
            <a:spLocks noGrp="1"/>
          </p:cNvSpPr>
          <p:nvPr>
            <p:ph type="sldNum" sz="quarter" idx="12"/>
          </p:nvPr>
        </p:nvSpPr>
        <p:spPr/>
        <p:txBody>
          <a:bodyPr/>
          <a:lstStyle/>
          <a:p>
            <a:fld id="{7B4172B2-D9CF-462E-87A7-CF6315382B94}" type="slidenum">
              <a:rPr lang="en-US" smtClean="0"/>
              <a:t>18</a:t>
            </a:fld>
            <a:endParaRPr lang="en-US"/>
          </a:p>
        </p:txBody>
      </p:sp>
      <p:sp>
        <p:nvSpPr>
          <p:cNvPr id="3" name="TextBox 2">
            <a:extLst>
              <a:ext uri="{FF2B5EF4-FFF2-40B4-BE49-F238E27FC236}">
                <a16:creationId xmlns:a16="http://schemas.microsoft.com/office/drawing/2014/main" id="{00A981D1-9E18-4467-7A6E-6A398FBE56FE}"/>
              </a:ext>
            </a:extLst>
          </p:cNvPr>
          <p:cNvSpPr txBox="1"/>
          <p:nvPr/>
        </p:nvSpPr>
        <p:spPr>
          <a:xfrm>
            <a:off x="2195040" y="1426907"/>
            <a:ext cx="7013196" cy="5016758"/>
          </a:xfrm>
          <a:prstGeom prst="rect">
            <a:avLst/>
          </a:prstGeom>
          <a:noFill/>
        </p:spPr>
        <p:txBody>
          <a:bodyPr wrap="square" rtlCol="0">
            <a:spAutoFit/>
          </a:bodyPr>
          <a:lstStyle/>
          <a:p>
            <a:pPr algn="ctr"/>
            <a:r>
              <a:rPr lang="en-US" sz="4800" b="1" dirty="0">
                <a:solidFill>
                  <a:srgbClr val="0070C0"/>
                </a:solidFill>
              </a:rPr>
              <a:t>Non Field Tested Materials Guide</a:t>
            </a:r>
          </a:p>
          <a:p>
            <a:pPr marL="685800" indent="-685800" algn="ctr">
              <a:buFont typeface="Arial" panose="020B0604020202020204" pitchFamily="34" charset="0"/>
              <a:buChar char="•"/>
            </a:pPr>
            <a:r>
              <a:rPr lang="en-US" sz="3200" dirty="0"/>
              <a:t>At this time the </a:t>
            </a:r>
            <a:r>
              <a:rPr lang="en-US" sz="3200" dirty="0" err="1"/>
              <a:t>NTMAG</a:t>
            </a:r>
            <a:r>
              <a:rPr lang="en-US" sz="3200" dirty="0"/>
              <a:t> refers to the spreadsheet of Pay Items</a:t>
            </a:r>
          </a:p>
          <a:p>
            <a:pPr marL="685800" indent="-685800" algn="ctr">
              <a:buFont typeface="Arial" panose="020B0604020202020204" pitchFamily="34" charset="0"/>
              <a:buChar char="•"/>
            </a:pPr>
            <a:r>
              <a:rPr lang="en-US" sz="3200" dirty="0"/>
              <a:t>The </a:t>
            </a:r>
            <a:r>
              <a:rPr lang="en-US" sz="3200" dirty="0" err="1"/>
              <a:t>NTMAG</a:t>
            </a:r>
            <a:r>
              <a:rPr lang="en-US" sz="3200" dirty="0"/>
              <a:t> will be updated to specifically show which items require the </a:t>
            </a:r>
            <a:r>
              <a:rPr lang="en-US" sz="3200" dirty="0" err="1"/>
              <a:t>CMO</a:t>
            </a:r>
            <a:r>
              <a:rPr lang="en-US" sz="3200" dirty="0"/>
              <a:t> form for Construction Materials</a:t>
            </a:r>
          </a:p>
          <a:p>
            <a:pPr algn="ctr"/>
            <a:endParaRPr lang="en-US" sz="3200" dirty="0"/>
          </a:p>
        </p:txBody>
      </p:sp>
    </p:spTree>
    <p:extLst>
      <p:ext uri="{BB962C8B-B14F-4D97-AF65-F5344CB8AC3E}">
        <p14:creationId xmlns:p14="http://schemas.microsoft.com/office/powerpoint/2010/main" val="253619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8F377265-0E91-9756-366A-416FD509546A}"/>
              </a:ext>
            </a:extLst>
          </p:cNvPr>
          <p:cNvSpPr>
            <a:spLocks noGrp="1"/>
          </p:cNvSpPr>
          <p:nvPr>
            <p:ph type="dgm" sz="quarter" idx="10"/>
          </p:nvPr>
        </p:nvSpPr>
        <p:spPr>
          <a:xfrm>
            <a:off x="0" y="0"/>
            <a:ext cx="4318000" cy="1258349"/>
          </a:xfrm>
        </p:spPr>
      </p:sp>
      <p:sp>
        <p:nvSpPr>
          <p:cNvPr id="3" name="Text Placeholder 2">
            <a:extLst>
              <a:ext uri="{FF2B5EF4-FFF2-40B4-BE49-F238E27FC236}">
                <a16:creationId xmlns:a16="http://schemas.microsoft.com/office/drawing/2014/main" id="{D8736E4A-EFAD-BFB7-4B07-29E6E6C7FB07}"/>
              </a:ext>
            </a:extLst>
          </p:cNvPr>
          <p:cNvSpPr>
            <a:spLocks noGrp="1"/>
          </p:cNvSpPr>
          <p:nvPr>
            <p:ph type="body" sz="quarter" idx="11"/>
          </p:nvPr>
        </p:nvSpPr>
        <p:spPr>
          <a:xfrm>
            <a:off x="192946" y="1"/>
            <a:ext cx="4026715" cy="838898"/>
          </a:xfrm>
        </p:spPr>
        <p:txBody>
          <a:bodyPr>
            <a:normAutofit/>
          </a:bodyPr>
          <a:lstStyle/>
          <a:p>
            <a:r>
              <a:rPr lang="en-US" dirty="0"/>
              <a:t>The updated Non field materials acceptance guide</a:t>
            </a:r>
          </a:p>
        </p:txBody>
      </p:sp>
      <p:sp>
        <p:nvSpPr>
          <p:cNvPr id="4" name="Slide Number Placeholder 3">
            <a:extLst>
              <a:ext uri="{FF2B5EF4-FFF2-40B4-BE49-F238E27FC236}">
                <a16:creationId xmlns:a16="http://schemas.microsoft.com/office/drawing/2014/main" id="{C961C4A8-3D73-9A1F-8724-AA91A720F30B}"/>
              </a:ext>
            </a:extLst>
          </p:cNvPr>
          <p:cNvSpPr>
            <a:spLocks noGrp="1"/>
          </p:cNvSpPr>
          <p:nvPr>
            <p:ph type="sldNum" sz="quarter" idx="12"/>
          </p:nvPr>
        </p:nvSpPr>
        <p:spPr/>
        <p:txBody>
          <a:bodyPr/>
          <a:lstStyle/>
          <a:p>
            <a:fld id="{7B4172B2-D9CF-462E-87A7-CF6315382B94}" type="slidenum">
              <a:rPr lang="en-US" smtClean="0"/>
              <a:t>19</a:t>
            </a:fld>
            <a:endParaRPr lang="en-US" dirty="0"/>
          </a:p>
        </p:txBody>
      </p:sp>
      <p:pic>
        <p:nvPicPr>
          <p:cNvPr id="6" name="Picture 5">
            <a:extLst>
              <a:ext uri="{FF2B5EF4-FFF2-40B4-BE49-F238E27FC236}">
                <a16:creationId xmlns:a16="http://schemas.microsoft.com/office/drawing/2014/main" id="{D6437F21-6315-CDFE-0D21-49BCEE579688}"/>
              </a:ext>
            </a:extLst>
          </p:cNvPr>
          <p:cNvPicPr>
            <a:picLocks noChangeAspect="1"/>
          </p:cNvPicPr>
          <p:nvPr/>
        </p:nvPicPr>
        <p:blipFill>
          <a:blip r:embed="rId2"/>
          <a:stretch>
            <a:fillRect/>
          </a:stretch>
        </p:blipFill>
        <p:spPr>
          <a:xfrm>
            <a:off x="192947" y="704676"/>
            <a:ext cx="10201013" cy="6153324"/>
          </a:xfrm>
          <a:prstGeom prst="rect">
            <a:avLst/>
          </a:prstGeom>
        </p:spPr>
      </p:pic>
      <p:sp>
        <p:nvSpPr>
          <p:cNvPr id="5" name="Rectangle 4"/>
          <p:cNvSpPr/>
          <p:nvPr/>
        </p:nvSpPr>
        <p:spPr>
          <a:xfrm>
            <a:off x="306977" y="2730137"/>
            <a:ext cx="9960429" cy="77724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81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a:t>
            </a:r>
          </a:p>
        </p:txBody>
      </p:sp>
      <p:sp>
        <p:nvSpPr>
          <p:cNvPr id="3" name="Slide Number Placeholder 2"/>
          <p:cNvSpPr>
            <a:spLocks noGrp="1"/>
          </p:cNvSpPr>
          <p:nvPr>
            <p:ph type="sldNum" sz="quarter" idx="12"/>
          </p:nvPr>
        </p:nvSpPr>
        <p:spPr/>
        <p:txBody>
          <a:bodyPr/>
          <a:lstStyle/>
          <a:p>
            <a:fld id="{7B4172B2-D9CF-462E-87A7-CF6315382B94}" type="slidenum">
              <a:rPr lang="en-US" smtClean="0"/>
              <a:t>2</a:t>
            </a:fld>
            <a:endParaRPr lang="en-US" dirty="0"/>
          </a:p>
        </p:txBody>
      </p:sp>
      <p:sp>
        <p:nvSpPr>
          <p:cNvPr id="4" name="TextBox 3">
            <a:extLst>
              <a:ext uri="{FF2B5EF4-FFF2-40B4-BE49-F238E27FC236}">
                <a16:creationId xmlns:a16="http://schemas.microsoft.com/office/drawing/2014/main" id="{C103D548-971A-6F16-5770-7FE4850698EA}"/>
              </a:ext>
            </a:extLst>
          </p:cNvPr>
          <p:cNvSpPr txBox="1"/>
          <p:nvPr/>
        </p:nvSpPr>
        <p:spPr>
          <a:xfrm>
            <a:off x="838200" y="2013358"/>
            <a:ext cx="10176545" cy="4278094"/>
          </a:xfrm>
          <a:prstGeom prst="rect">
            <a:avLst/>
          </a:prstGeom>
          <a:noFill/>
        </p:spPr>
        <p:txBody>
          <a:bodyPr wrap="square" rtlCol="0">
            <a:spAutoFit/>
          </a:bodyPr>
          <a:lstStyle/>
          <a:p>
            <a:pPr marL="457200" indent="-4572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Build America Buy America requires that </a:t>
            </a:r>
            <a:r>
              <a:rPr lang="en-US" sz="2400" u="sng" dirty="0">
                <a:effectLst/>
                <a:latin typeface="Times New Roman" panose="02020603050405020304" pitchFamily="18" charset="0"/>
                <a:ea typeface="Times New Roman" panose="02020603050405020304" pitchFamily="18" charset="0"/>
              </a:rPr>
              <a:t>all</a:t>
            </a:r>
            <a:r>
              <a:rPr lang="en-US" sz="2400" dirty="0">
                <a:effectLst/>
                <a:latin typeface="Times New Roman" panose="02020603050405020304" pitchFamily="18" charset="0"/>
                <a:ea typeface="Times New Roman" panose="02020603050405020304" pitchFamily="18" charset="0"/>
              </a:rPr>
              <a:t> iron, steel, manufactured products, and construction materials used in construction projects are produced in the US</a:t>
            </a:r>
          </a:p>
          <a:p>
            <a:pPr marL="457200" indent="-4572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Since FHWA already has a long-standing Buy America program, the requirements for iron and steel are still the same as they have always been</a:t>
            </a:r>
          </a:p>
          <a:p>
            <a:pPr marL="457200" indent="-4572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There is also an interpretation of manufactured products that was made with the original Buy America.  Based on this interpretation there are no additional requirements for manufactured products (</a:t>
            </a:r>
            <a:r>
              <a:rPr lang="en-US" sz="2400" dirty="0">
                <a:effectLst/>
                <a:latin typeface="Times New Roman" panose="02020603050405020304" pitchFamily="18" charset="0"/>
                <a:ea typeface="Times New Roman" panose="02020603050405020304" pitchFamily="18" charset="0"/>
              </a:rPr>
              <a:t>manufactured products fall under the 1983 FHWA waiver,</a:t>
            </a:r>
            <a:r>
              <a:rPr lang="en-US" sz="18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at this time)</a:t>
            </a:r>
            <a:endParaRPr lang="en-US" sz="2400" dirty="0">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288785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4172B2-D9CF-462E-87A7-CF6315382B94}" type="slidenum">
              <a:rPr lang="en-US" smtClean="0"/>
              <a:t>20</a:t>
            </a:fld>
            <a:endParaRPr lang="en-US"/>
          </a:p>
        </p:txBody>
      </p:sp>
      <p:sp>
        <p:nvSpPr>
          <p:cNvPr id="4" name="TextBox 3">
            <a:extLst>
              <a:ext uri="{FF2B5EF4-FFF2-40B4-BE49-F238E27FC236}">
                <a16:creationId xmlns:a16="http://schemas.microsoft.com/office/drawing/2014/main" id="{8095AC43-21E6-32E0-C247-5B0D08A68430}"/>
              </a:ext>
            </a:extLst>
          </p:cNvPr>
          <p:cNvSpPr txBox="1"/>
          <p:nvPr/>
        </p:nvSpPr>
        <p:spPr>
          <a:xfrm>
            <a:off x="302003" y="258167"/>
            <a:ext cx="11509695" cy="6186309"/>
          </a:xfrm>
          <a:prstGeom prst="rect">
            <a:avLst/>
          </a:prstGeom>
          <a:noFill/>
        </p:spPr>
        <p:txBody>
          <a:bodyPr wrap="square">
            <a:spAutoFit/>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Resources: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IIJA: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https://www.congress.gov/117/plaws/publ58/PLAW-117publ58.pdf</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BABA: IIJA Division G, Title IX, Sections 70901-70941</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Office of Management and Budget Memo MB-22-11: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https://www.whitehouse.gov/wp-content/uploads/2022/04/M-22-11.pdf</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solidFill>
                  <a:srgbClr val="0000FF"/>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Contact Information:</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u="sng" dirty="0">
                <a:effectLst/>
                <a:latin typeface="Times New Roman" panose="02020603050405020304" pitchFamily="18" charset="0"/>
                <a:ea typeface="Times New Roman" panose="02020603050405020304" pitchFamily="18" charset="0"/>
              </a:rPr>
              <a:t>General Information &amp; Certificate of Material Origin (CMO) Forms</a:t>
            </a:r>
            <a:r>
              <a:rPr lang="en-US" sz="1800" dirty="0">
                <a:effectLst/>
                <a:latin typeface="Times New Roman" panose="02020603050405020304" pitchFamily="18" charset="0"/>
                <a:ea typeface="Times New Roman" panose="02020603050405020304" pitchFamily="18" charset="0"/>
              </a:rPr>
              <a:t>:</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Mike </a:t>
            </a:r>
            <a:r>
              <a:rPr lang="en-US" sz="1800" dirty="0" err="1">
                <a:effectLst/>
                <a:latin typeface="Times New Roman" panose="02020603050405020304" pitchFamily="18" charset="0"/>
                <a:ea typeface="Times New Roman" panose="02020603050405020304" pitchFamily="18" charset="0"/>
              </a:rPr>
              <a:t>Dennee</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u="sng" dirty="0">
                <a:solidFill>
                  <a:srgbClr val="0000FF"/>
                </a:solidFill>
                <a:effectLst/>
                <a:latin typeface="Times New Roman" panose="02020603050405020304" pitchFamily="18" charset="0"/>
                <a:ea typeface="Times New Roman" panose="02020603050405020304" pitchFamily="18" charset="0"/>
                <a:hlinkClick r:id="rId4"/>
              </a:rPr>
              <a:t>Michael.J.Dennee@odot.oregon.gov</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503-580-2013</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a:spcBef>
                <a:spcPts val="0"/>
              </a:spcBef>
              <a:spcAft>
                <a:spcPts val="0"/>
              </a:spcAft>
            </a:pPr>
            <a:r>
              <a:rPr lang="en-US" sz="1800" u="sng" dirty="0">
                <a:effectLst/>
                <a:latin typeface="Times New Roman" panose="02020603050405020304" pitchFamily="18" charset="0"/>
                <a:ea typeface="Times New Roman" panose="02020603050405020304" pitchFamily="18" charset="0"/>
              </a:rPr>
              <a:t>Specifications:</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Dan Anderson</a:t>
            </a:r>
          </a:p>
          <a:p>
            <a:pPr marL="457200" marR="0">
              <a:spcBef>
                <a:spcPts val="0"/>
              </a:spcBef>
              <a:spcAft>
                <a:spcPts val="0"/>
              </a:spcAft>
            </a:pPr>
            <a:r>
              <a:rPr lang="en-US" sz="1800" u="sng" dirty="0">
                <a:solidFill>
                  <a:srgbClr val="0000FF"/>
                </a:solidFill>
                <a:effectLst/>
                <a:latin typeface="Times New Roman" panose="02020603050405020304" pitchFamily="18" charset="0"/>
                <a:ea typeface="Times New Roman" panose="02020603050405020304" pitchFamily="18" charset="0"/>
                <a:hlinkClick r:id="rId5"/>
              </a:rPr>
              <a:t>Daniel.A.Anderson@odot.oregon.gov</a:t>
            </a:r>
            <a:r>
              <a:rPr lang="en-US" sz="1800" dirty="0">
                <a:effectLst/>
                <a:latin typeface="Times New Roman" panose="02020603050405020304" pitchFamily="18" charset="0"/>
                <a:ea typeface="Times New Roman" panose="02020603050405020304" pitchFamily="18" charset="0"/>
              </a:rPr>
              <a:t> or </a:t>
            </a:r>
            <a:r>
              <a:rPr lang="en-US" sz="1800" u="sng" dirty="0">
                <a:solidFill>
                  <a:srgbClr val="0000FF"/>
                </a:solidFill>
                <a:effectLst/>
                <a:latin typeface="Times New Roman" panose="02020603050405020304" pitchFamily="18" charset="0"/>
                <a:ea typeface="Times New Roman" panose="02020603050405020304" pitchFamily="18" charset="0"/>
                <a:hlinkClick r:id="rId6"/>
              </a:rPr>
              <a:t>ODOTSpecifications@odot.oregon.gov</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503-986-3777</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a:spcBef>
                <a:spcPts val="0"/>
              </a:spcBef>
              <a:spcAft>
                <a:spcPts val="0"/>
              </a:spcAft>
            </a:pPr>
            <a:r>
              <a:rPr lang="en-US" sz="1800" u="sng" dirty="0">
                <a:effectLst/>
                <a:latin typeface="Times New Roman" panose="02020603050405020304" pitchFamily="18" charset="0"/>
                <a:ea typeface="Times New Roman" panose="02020603050405020304" pitchFamily="18" charset="0"/>
              </a:rPr>
              <a:t>Qualified Products List (QPL)</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Dean Chess</a:t>
            </a:r>
          </a:p>
          <a:p>
            <a:pPr marL="457200" marR="0">
              <a:spcBef>
                <a:spcPts val="0"/>
              </a:spcBef>
              <a:spcAft>
                <a:spcPts val="0"/>
              </a:spcAft>
            </a:pPr>
            <a:r>
              <a:rPr lang="en-US" sz="1800" u="sng" dirty="0">
                <a:solidFill>
                  <a:srgbClr val="0000FF"/>
                </a:solidFill>
                <a:effectLst/>
                <a:latin typeface="Times New Roman" panose="02020603050405020304" pitchFamily="18" charset="0"/>
                <a:ea typeface="Times New Roman" panose="02020603050405020304" pitchFamily="18" charset="0"/>
                <a:hlinkClick r:id="rId7"/>
              </a:rPr>
              <a:t>Dean.M.Chess@odot.oregon.gov</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503-986-3059</a:t>
            </a:r>
          </a:p>
          <a:p>
            <a:pPr marL="0" marR="0">
              <a:spcBef>
                <a:spcPts val="0"/>
              </a:spcBef>
              <a:spcAft>
                <a:spcPts val="0"/>
              </a:spcAft>
            </a:pPr>
            <a:r>
              <a:rPr lang="en-US" sz="1800" u="none" strike="noStrike" dirty="0">
                <a:solidFill>
                  <a:srgbClr val="0000FF"/>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923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8FD9F-AA6B-58E0-837B-A03E7D494847}"/>
              </a:ext>
            </a:extLst>
          </p:cNvPr>
          <p:cNvSpPr>
            <a:spLocks noGrp="1"/>
          </p:cNvSpPr>
          <p:nvPr>
            <p:ph type="sldNum" sz="quarter" idx="12"/>
          </p:nvPr>
        </p:nvSpPr>
        <p:spPr/>
        <p:txBody>
          <a:bodyPr/>
          <a:lstStyle/>
          <a:p>
            <a:fld id="{7B4172B2-D9CF-462E-87A7-CF6315382B94}" type="slidenum">
              <a:rPr lang="en-US" smtClean="0"/>
              <a:t>21</a:t>
            </a:fld>
            <a:endParaRPr lang="en-US"/>
          </a:p>
        </p:txBody>
      </p:sp>
      <p:sp>
        <p:nvSpPr>
          <p:cNvPr id="3" name="TextBox 2">
            <a:extLst>
              <a:ext uri="{FF2B5EF4-FFF2-40B4-BE49-F238E27FC236}">
                <a16:creationId xmlns:a16="http://schemas.microsoft.com/office/drawing/2014/main" id="{00A981D1-9E18-4467-7A6E-6A398FBE56FE}"/>
              </a:ext>
            </a:extLst>
          </p:cNvPr>
          <p:cNvSpPr txBox="1"/>
          <p:nvPr/>
        </p:nvSpPr>
        <p:spPr>
          <a:xfrm>
            <a:off x="2273417" y="2491530"/>
            <a:ext cx="7013196" cy="923330"/>
          </a:xfrm>
          <a:prstGeom prst="rect">
            <a:avLst/>
          </a:prstGeom>
          <a:noFill/>
        </p:spPr>
        <p:txBody>
          <a:bodyPr wrap="square" rtlCol="0">
            <a:spAutoFit/>
          </a:bodyPr>
          <a:lstStyle/>
          <a:p>
            <a:pPr algn="ctr"/>
            <a:r>
              <a:rPr lang="en-US" sz="5400" b="1" dirty="0">
                <a:solidFill>
                  <a:srgbClr val="0070C0"/>
                </a:solidFill>
              </a:rPr>
              <a:t>Questions?</a:t>
            </a:r>
          </a:p>
        </p:txBody>
      </p:sp>
    </p:spTree>
    <p:extLst>
      <p:ext uri="{BB962C8B-B14F-4D97-AF65-F5344CB8AC3E}">
        <p14:creationId xmlns:p14="http://schemas.microsoft.com/office/powerpoint/2010/main" val="221293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a:t>
            </a:r>
          </a:p>
        </p:txBody>
      </p:sp>
      <p:sp>
        <p:nvSpPr>
          <p:cNvPr id="3" name="Slide Number Placeholder 2"/>
          <p:cNvSpPr>
            <a:spLocks noGrp="1"/>
          </p:cNvSpPr>
          <p:nvPr>
            <p:ph type="sldNum" sz="quarter" idx="12"/>
          </p:nvPr>
        </p:nvSpPr>
        <p:spPr/>
        <p:txBody>
          <a:bodyPr/>
          <a:lstStyle/>
          <a:p>
            <a:fld id="{7B4172B2-D9CF-462E-87A7-CF6315382B94}" type="slidenum">
              <a:rPr lang="en-US" smtClean="0"/>
              <a:t>3</a:t>
            </a:fld>
            <a:endParaRPr lang="en-US" dirty="0"/>
          </a:p>
        </p:txBody>
      </p:sp>
      <p:sp>
        <p:nvSpPr>
          <p:cNvPr id="4" name="TextBox 3">
            <a:extLst>
              <a:ext uri="{FF2B5EF4-FFF2-40B4-BE49-F238E27FC236}">
                <a16:creationId xmlns:a16="http://schemas.microsoft.com/office/drawing/2014/main" id="{C103D548-971A-6F16-5770-7FE4850698EA}"/>
              </a:ext>
            </a:extLst>
          </p:cNvPr>
          <p:cNvSpPr txBox="1"/>
          <p:nvPr/>
        </p:nvSpPr>
        <p:spPr>
          <a:xfrm>
            <a:off x="838200" y="2013358"/>
            <a:ext cx="10176545"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Implementation of the new Build America Buy America requirements will be focused on the use of Construction Materials on projects</a:t>
            </a:r>
          </a:p>
          <a:p>
            <a:pPr marL="914400" lvl="1"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Non-ferrous metals</a:t>
            </a:r>
          </a:p>
          <a:p>
            <a:pPr marL="914400" lvl="1" indent="-4572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Plastic and polymer-based products</a:t>
            </a:r>
          </a:p>
          <a:p>
            <a:pPr marL="914400" lvl="1"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Glass</a:t>
            </a:r>
          </a:p>
          <a:p>
            <a:pPr marL="914400" lvl="1" indent="-4572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Lumber</a:t>
            </a:r>
          </a:p>
          <a:p>
            <a:pPr marL="914400" lvl="1"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Drywall</a:t>
            </a:r>
          </a:p>
          <a:p>
            <a:endParaRPr lang="en-US" sz="2800" dirty="0"/>
          </a:p>
        </p:txBody>
      </p:sp>
    </p:spTree>
    <p:extLst>
      <p:ext uri="{BB962C8B-B14F-4D97-AF65-F5344CB8AC3E}">
        <p14:creationId xmlns:p14="http://schemas.microsoft.com/office/powerpoint/2010/main" val="2468397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a:t>
            </a:r>
          </a:p>
        </p:txBody>
      </p:sp>
      <p:sp>
        <p:nvSpPr>
          <p:cNvPr id="3" name="Slide Number Placeholder 2"/>
          <p:cNvSpPr>
            <a:spLocks noGrp="1"/>
          </p:cNvSpPr>
          <p:nvPr>
            <p:ph type="sldNum" sz="quarter" idx="12"/>
          </p:nvPr>
        </p:nvSpPr>
        <p:spPr/>
        <p:txBody>
          <a:bodyPr/>
          <a:lstStyle/>
          <a:p>
            <a:fld id="{7B4172B2-D9CF-462E-87A7-CF6315382B94}" type="slidenum">
              <a:rPr lang="en-US" smtClean="0"/>
              <a:t>4</a:t>
            </a:fld>
            <a:endParaRPr lang="en-US" dirty="0"/>
          </a:p>
        </p:txBody>
      </p:sp>
      <p:sp>
        <p:nvSpPr>
          <p:cNvPr id="4" name="TextBox 3">
            <a:extLst>
              <a:ext uri="{FF2B5EF4-FFF2-40B4-BE49-F238E27FC236}">
                <a16:creationId xmlns:a16="http://schemas.microsoft.com/office/drawing/2014/main" id="{C103D548-971A-6F16-5770-7FE4850698EA}"/>
              </a:ext>
            </a:extLst>
          </p:cNvPr>
          <p:cNvSpPr txBox="1"/>
          <p:nvPr/>
        </p:nvSpPr>
        <p:spPr>
          <a:xfrm>
            <a:off x="838200" y="2013358"/>
            <a:ext cx="10176545"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Specific items that Build America Buy America does not apply</a:t>
            </a:r>
          </a:p>
          <a:p>
            <a:pPr marL="914400" lvl="1" indent="-457200">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Temporary items</a:t>
            </a:r>
          </a:p>
          <a:p>
            <a:pPr marL="914400" lvl="1" indent="-4572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Asphalt products</a:t>
            </a:r>
          </a:p>
          <a:p>
            <a:pPr marL="914400" lvl="1" indent="-4572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Cement and cementitious products</a:t>
            </a:r>
            <a:endParaRPr lang="en-US" sz="2800" dirty="0">
              <a:effectLst/>
              <a:latin typeface="Times New Roman" panose="02020603050405020304" pitchFamily="18" charset="0"/>
              <a:ea typeface="Times New Roman" panose="02020603050405020304" pitchFamily="18" charset="0"/>
            </a:endParaRPr>
          </a:p>
          <a:p>
            <a:pPr marL="914400" lvl="1" indent="-4572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Aggregates</a:t>
            </a:r>
          </a:p>
          <a:p>
            <a:pPr marL="914400" lvl="1" indent="-457200">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rPr>
              <a:t>Aggregate additives</a:t>
            </a:r>
            <a:endParaRPr lang="en-US" sz="28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339879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43437"/>
            <a:ext cx="10515600" cy="670139"/>
          </a:xfrm>
        </p:spPr>
        <p:txBody>
          <a:bodyPr/>
          <a:lstStyle/>
          <a:p>
            <a:r>
              <a:rPr lang="en-US" dirty="0"/>
              <a:t>Implementation</a:t>
            </a:r>
          </a:p>
        </p:txBody>
      </p:sp>
      <p:sp>
        <p:nvSpPr>
          <p:cNvPr id="3" name="Slide Number Placeholder 2"/>
          <p:cNvSpPr>
            <a:spLocks noGrp="1"/>
          </p:cNvSpPr>
          <p:nvPr>
            <p:ph type="sldNum" sz="quarter" idx="12"/>
          </p:nvPr>
        </p:nvSpPr>
        <p:spPr/>
        <p:txBody>
          <a:bodyPr/>
          <a:lstStyle/>
          <a:p>
            <a:fld id="{7B4172B2-D9CF-462E-87A7-CF6315382B94}" type="slidenum">
              <a:rPr lang="en-US" smtClean="0"/>
              <a:t>5</a:t>
            </a:fld>
            <a:endParaRPr lang="en-US" dirty="0"/>
          </a:p>
        </p:txBody>
      </p:sp>
      <p:sp>
        <p:nvSpPr>
          <p:cNvPr id="4" name="TextBox 3">
            <a:extLst>
              <a:ext uri="{FF2B5EF4-FFF2-40B4-BE49-F238E27FC236}">
                <a16:creationId xmlns:a16="http://schemas.microsoft.com/office/drawing/2014/main" id="{C103D548-971A-6F16-5770-7FE4850698EA}"/>
              </a:ext>
            </a:extLst>
          </p:cNvPr>
          <p:cNvSpPr txBox="1"/>
          <p:nvPr/>
        </p:nvSpPr>
        <p:spPr>
          <a:xfrm>
            <a:off x="838200" y="2013358"/>
            <a:ext cx="10176545" cy="3477875"/>
          </a:xfrm>
          <a:prstGeom prst="rect">
            <a:avLst/>
          </a:prstGeom>
          <a:noFill/>
        </p:spPr>
        <p:txBody>
          <a:bodyPr wrap="square" rtlCol="0">
            <a:spAutoFit/>
          </a:bodyPr>
          <a:lstStyle/>
          <a:p>
            <a:r>
              <a:rPr lang="en-US" sz="2800" dirty="0"/>
              <a:t>• </a:t>
            </a:r>
            <a:r>
              <a:rPr lang="en-US" sz="2400" dirty="0"/>
              <a:t>New specification 00160.20(d) must be included in Certified LPA PS&amp;E packages submitted to ODOT for federal authorization on or after November 10, 2022. • For any project with federal authorization on or after November 10, 2022, Certified LPAs must update (by addendum or change order if necessary) 00165.35 to revise subsection (d) and add new subsection (e)to reference the applicable certificate of materials origin forms. Updated 00165.35(d) and (e) must be included in Certified LPA PS&amp;E packages submitted to ODOT for federal authorization after the revised effective date of this bulletin (101_62-Rev-1). </a:t>
            </a:r>
          </a:p>
        </p:txBody>
      </p:sp>
    </p:spTree>
    <p:extLst>
      <p:ext uri="{BB962C8B-B14F-4D97-AF65-F5344CB8AC3E}">
        <p14:creationId xmlns:p14="http://schemas.microsoft.com/office/powerpoint/2010/main" val="64461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Slide Number Placeholder 2"/>
          <p:cNvSpPr>
            <a:spLocks noGrp="1"/>
          </p:cNvSpPr>
          <p:nvPr>
            <p:ph type="sldNum" sz="quarter" idx="12"/>
          </p:nvPr>
        </p:nvSpPr>
        <p:spPr/>
        <p:txBody>
          <a:bodyPr/>
          <a:lstStyle/>
          <a:p>
            <a:fld id="{7B4172B2-D9CF-462E-87A7-CF6315382B94}" type="slidenum">
              <a:rPr lang="en-US" smtClean="0"/>
              <a:t>6</a:t>
            </a:fld>
            <a:endParaRPr lang="en-US" dirty="0"/>
          </a:p>
        </p:txBody>
      </p:sp>
      <p:sp>
        <p:nvSpPr>
          <p:cNvPr id="4" name="TextBox 3">
            <a:extLst>
              <a:ext uri="{FF2B5EF4-FFF2-40B4-BE49-F238E27FC236}">
                <a16:creationId xmlns:a16="http://schemas.microsoft.com/office/drawing/2014/main" id="{C103D548-971A-6F16-5770-7FE4850698EA}"/>
              </a:ext>
            </a:extLst>
          </p:cNvPr>
          <p:cNvSpPr txBox="1"/>
          <p:nvPr/>
        </p:nvSpPr>
        <p:spPr>
          <a:xfrm>
            <a:off x="838200" y="2013358"/>
            <a:ext cx="10176545" cy="4339650"/>
          </a:xfrm>
          <a:prstGeom prst="rect">
            <a:avLst/>
          </a:prstGeom>
          <a:noFill/>
        </p:spPr>
        <p:txBody>
          <a:bodyPr wrap="square" rtlCol="0">
            <a:spAutoFit/>
          </a:bodyPr>
          <a:lstStyle/>
          <a:p>
            <a:r>
              <a:rPr lang="en-US" sz="2400" dirty="0"/>
              <a:t>• The updated PS&amp;E checklist is required for use on projects that kick-off on or after November 10, 2022. To avoid re-work, an earlier version of the checklist may be used for projects already underway provided the Certified LPA clearly notes in the Buy America section of the checklist (4.f.) that it has also complied with the requirement to include the Build America Buy America specification in 00160.20(d), revised 00165.35(d), and new 00165.35(e). • Construction contracts for projects that have received federal authorization prior to November 10, 2022, are not impacted.</a:t>
            </a:r>
            <a:endParaRPr lang="en-US" sz="2400" dirty="0">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253832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4172B2-D9CF-462E-87A7-CF6315382B94}" type="slidenum">
              <a:rPr lang="en-US" smtClean="0"/>
              <a:t>7</a:t>
            </a:fld>
            <a:endParaRPr lang="en-US" dirty="0"/>
          </a:p>
        </p:txBody>
      </p:sp>
      <p:pic>
        <p:nvPicPr>
          <p:cNvPr id="7" name="Picture 6"/>
          <p:cNvPicPr>
            <a:picLocks noChangeAspect="1"/>
          </p:cNvPicPr>
          <p:nvPr/>
        </p:nvPicPr>
        <p:blipFill>
          <a:blip r:embed="rId3"/>
          <a:stretch>
            <a:fillRect/>
          </a:stretch>
        </p:blipFill>
        <p:spPr>
          <a:xfrm>
            <a:off x="2117544" y="4539343"/>
            <a:ext cx="7486650" cy="1409700"/>
          </a:xfrm>
          <a:prstGeom prst="rect">
            <a:avLst/>
          </a:prstGeom>
        </p:spPr>
      </p:pic>
      <p:sp>
        <p:nvSpPr>
          <p:cNvPr id="5" name="Title 4"/>
          <p:cNvSpPr>
            <a:spLocks noGrp="1"/>
          </p:cNvSpPr>
          <p:nvPr>
            <p:ph type="title"/>
          </p:nvPr>
        </p:nvSpPr>
        <p:spPr>
          <a:xfrm flipH="1" flipV="1">
            <a:off x="12488772" y="6969180"/>
            <a:ext cx="45719" cy="45719"/>
          </a:xfrm>
        </p:spPr>
        <p:txBody>
          <a:bodyPr>
            <a:normAutofit fontScale="90000"/>
          </a:bodyPr>
          <a:lstStyle/>
          <a:p>
            <a:endParaRPr lang="en-US" dirty="0"/>
          </a:p>
        </p:txBody>
      </p:sp>
      <p:pic>
        <p:nvPicPr>
          <p:cNvPr id="6" name="Picture 5"/>
          <p:cNvPicPr>
            <a:picLocks noChangeAspect="1"/>
          </p:cNvPicPr>
          <p:nvPr/>
        </p:nvPicPr>
        <p:blipFill>
          <a:blip r:embed="rId4"/>
          <a:stretch>
            <a:fillRect/>
          </a:stretch>
        </p:blipFill>
        <p:spPr>
          <a:xfrm>
            <a:off x="2069919" y="286317"/>
            <a:ext cx="7581900" cy="3743325"/>
          </a:xfrm>
          <a:prstGeom prst="rect">
            <a:avLst/>
          </a:prstGeom>
        </p:spPr>
      </p:pic>
    </p:spTree>
    <p:extLst>
      <p:ext uri="{BB962C8B-B14F-4D97-AF65-F5344CB8AC3E}">
        <p14:creationId xmlns:p14="http://schemas.microsoft.com/office/powerpoint/2010/main" val="142739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Slide Number Placeholder 2"/>
          <p:cNvSpPr>
            <a:spLocks noGrp="1"/>
          </p:cNvSpPr>
          <p:nvPr>
            <p:ph type="sldNum" sz="quarter" idx="12"/>
          </p:nvPr>
        </p:nvSpPr>
        <p:spPr/>
        <p:txBody>
          <a:bodyPr/>
          <a:lstStyle/>
          <a:p>
            <a:fld id="{7B4172B2-D9CF-462E-87A7-CF6315382B94}" type="slidenum">
              <a:rPr lang="en-US" smtClean="0"/>
              <a:t>8</a:t>
            </a:fld>
            <a:endParaRPr lang="en-US" dirty="0"/>
          </a:p>
        </p:txBody>
      </p:sp>
      <p:sp>
        <p:nvSpPr>
          <p:cNvPr id="4" name="TextBox 3">
            <a:extLst>
              <a:ext uri="{FF2B5EF4-FFF2-40B4-BE49-F238E27FC236}">
                <a16:creationId xmlns:a16="http://schemas.microsoft.com/office/drawing/2014/main" id="{C103D548-971A-6F16-5770-7FE4850698EA}"/>
              </a:ext>
            </a:extLst>
          </p:cNvPr>
          <p:cNvSpPr txBox="1"/>
          <p:nvPr/>
        </p:nvSpPr>
        <p:spPr>
          <a:xfrm>
            <a:off x="838200" y="2013358"/>
            <a:ext cx="10176545" cy="4832092"/>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Times New Roman" panose="02020603050405020304" pitchFamily="18" charset="0"/>
                <a:ea typeface="Times New Roman" panose="02020603050405020304" pitchFamily="18" charset="0"/>
              </a:rPr>
              <a:t>Build America Buy America </a:t>
            </a:r>
            <a:r>
              <a:rPr lang="en-US" sz="2800" u="sng" dirty="0">
                <a:latin typeface="Times New Roman" panose="02020603050405020304" pitchFamily="18" charset="0"/>
                <a:ea typeface="Times New Roman" panose="02020603050405020304" pitchFamily="18" charset="0"/>
              </a:rPr>
              <a:t>does not allow </a:t>
            </a:r>
            <a:r>
              <a:rPr lang="en-US" sz="2800" dirty="0">
                <a:latin typeface="Times New Roman" panose="02020603050405020304" pitchFamily="18" charset="0"/>
                <a:ea typeface="Times New Roman" panose="02020603050405020304" pitchFamily="18" charset="0"/>
              </a:rPr>
              <a:t>for any de </a:t>
            </a:r>
            <a:r>
              <a:rPr lang="en-US" sz="2800" dirty="0" err="1">
                <a:latin typeface="Times New Roman" panose="02020603050405020304" pitchFamily="18" charset="0"/>
                <a:ea typeface="Times New Roman" panose="02020603050405020304" pitchFamily="18" charset="0"/>
              </a:rPr>
              <a:t>minimis</a:t>
            </a:r>
            <a:r>
              <a:rPr lang="en-US" sz="2800" dirty="0">
                <a:latin typeface="Times New Roman" panose="02020603050405020304" pitchFamily="18" charset="0"/>
                <a:ea typeface="Times New Roman" panose="02020603050405020304" pitchFamily="18" charset="0"/>
              </a:rPr>
              <a:t> amount of foreign construction material incorporated in projects</a:t>
            </a:r>
          </a:p>
          <a:p>
            <a:pPr marL="457200" indent="-457200">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rPr>
              <a:t>The allowances for foreign iron or steel from Buy America still remains the same</a:t>
            </a:r>
          </a:p>
          <a:p>
            <a:pPr marL="457200" indent="-457200">
              <a:buFont typeface="Wingdings" panose="05000000000000000000" pitchFamily="2" charset="2"/>
              <a:buChar char="§"/>
            </a:pPr>
            <a:r>
              <a:rPr lang="en-US" sz="2800" dirty="0">
                <a:latin typeface="Times New Roman" panose="02020603050405020304" pitchFamily="18" charset="0"/>
                <a:ea typeface="Times New Roman" panose="02020603050405020304" pitchFamily="18" charset="0"/>
              </a:rPr>
              <a:t>Because of these differences there will be two forms that are required (depending on the type of material)</a:t>
            </a:r>
          </a:p>
          <a:p>
            <a:pPr marL="914400" lvl="1" indent="-457200">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rPr>
              <a:t>Form 734-2126 – Certificate of Materials Origin</a:t>
            </a:r>
          </a:p>
          <a:p>
            <a:pPr marL="914400" lvl="1" indent="-457200">
              <a:buFont typeface="Wingdings" panose="05000000000000000000" pitchFamily="2" charset="2"/>
              <a:buChar char="§"/>
            </a:pPr>
            <a:r>
              <a:rPr lang="en-US" sz="2800" dirty="0">
                <a:latin typeface="Times New Roman" panose="02020603050405020304" pitchFamily="18" charset="0"/>
                <a:ea typeface="Times New Roman" panose="02020603050405020304" pitchFamily="18" charset="0"/>
              </a:rPr>
              <a:t>Form 734-5378 – Construction Materials </a:t>
            </a:r>
            <a:r>
              <a:rPr lang="en-US" sz="2800" dirty="0" err="1">
                <a:latin typeface="Times New Roman" panose="02020603050405020304" pitchFamily="18" charset="0"/>
                <a:ea typeface="Times New Roman" panose="02020603050405020304" pitchFamily="18" charset="0"/>
              </a:rPr>
              <a:t>CMO</a:t>
            </a:r>
            <a:endParaRPr lang="en-US" sz="2800" dirty="0">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1728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8F377265-0E91-9756-366A-416FD509546A}"/>
              </a:ext>
            </a:extLst>
          </p:cNvPr>
          <p:cNvSpPr>
            <a:spLocks noGrp="1"/>
          </p:cNvSpPr>
          <p:nvPr>
            <p:ph type="dgm" sz="quarter" idx="10"/>
          </p:nvPr>
        </p:nvSpPr>
        <p:spPr>
          <a:xfrm>
            <a:off x="0" y="0"/>
            <a:ext cx="4318000" cy="1258349"/>
          </a:xfrm>
        </p:spPr>
      </p:sp>
      <p:sp>
        <p:nvSpPr>
          <p:cNvPr id="3" name="Text Placeholder 2">
            <a:extLst>
              <a:ext uri="{FF2B5EF4-FFF2-40B4-BE49-F238E27FC236}">
                <a16:creationId xmlns:a16="http://schemas.microsoft.com/office/drawing/2014/main" id="{D8736E4A-EFAD-BFB7-4B07-29E6E6C7FB07}"/>
              </a:ext>
            </a:extLst>
          </p:cNvPr>
          <p:cNvSpPr>
            <a:spLocks noGrp="1"/>
          </p:cNvSpPr>
          <p:nvPr>
            <p:ph type="body" sz="quarter" idx="11"/>
          </p:nvPr>
        </p:nvSpPr>
        <p:spPr>
          <a:xfrm>
            <a:off x="192947" y="0"/>
            <a:ext cx="3011648" cy="1258349"/>
          </a:xfrm>
        </p:spPr>
        <p:txBody>
          <a:bodyPr>
            <a:normAutofit/>
          </a:bodyPr>
          <a:lstStyle/>
          <a:p>
            <a:r>
              <a:rPr lang="en-US" dirty="0"/>
              <a:t>The old Certificate of Materials Origin (CMO)</a:t>
            </a:r>
          </a:p>
        </p:txBody>
      </p:sp>
      <p:sp>
        <p:nvSpPr>
          <p:cNvPr id="4" name="Slide Number Placeholder 3">
            <a:extLst>
              <a:ext uri="{FF2B5EF4-FFF2-40B4-BE49-F238E27FC236}">
                <a16:creationId xmlns:a16="http://schemas.microsoft.com/office/drawing/2014/main" id="{C961C4A8-3D73-9A1F-8724-AA91A720F30B}"/>
              </a:ext>
            </a:extLst>
          </p:cNvPr>
          <p:cNvSpPr>
            <a:spLocks noGrp="1"/>
          </p:cNvSpPr>
          <p:nvPr>
            <p:ph type="sldNum" sz="quarter" idx="12"/>
          </p:nvPr>
        </p:nvSpPr>
        <p:spPr/>
        <p:txBody>
          <a:bodyPr/>
          <a:lstStyle/>
          <a:p>
            <a:fld id="{7B4172B2-D9CF-462E-87A7-CF6315382B94}" type="slidenum">
              <a:rPr lang="en-US" smtClean="0"/>
              <a:t>9</a:t>
            </a:fld>
            <a:endParaRPr lang="en-US" dirty="0"/>
          </a:p>
        </p:txBody>
      </p:sp>
      <p:pic>
        <p:nvPicPr>
          <p:cNvPr id="5" name="Picture 4"/>
          <p:cNvPicPr>
            <a:picLocks noChangeAspect="1"/>
          </p:cNvPicPr>
          <p:nvPr/>
        </p:nvPicPr>
        <p:blipFill>
          <a:blip r:embed="rId2"/>
          <a:stretch>
            <a:fillRect/>
          </a:stretch>
        </p:blipFill>
        <p:spPr>
          <a:xfrm>
            <a:off x="6192995" y="39188"/>
            <a:ext cx="5396914" cy="6966062"/>
          </a:xfrm>
          <a:prstGeom prst="rect">
            <a:avLst/>
          </a:prstGeom>
        </p:spPr>
      </p:pic>
      <p:pic>
        <p:nvPicPr>
          <p:cNvPr id="6" name="Picture 5"/>
          <p:cNvPicPr>
            <a:picLocks noChangeAspect="1"/>
          </p:cNvPicPr>
          <p:nvPr/>
        </p:nvPicPr>
        <p:blipFill>
          <a:blip r:embed="rId3"/>
          <a:stretch>
            <a:fillRect/>
          </a:stretch>
        </p:blipFill>
        <p:spPr>
          <a:xfrm>
            <a:off x="388411" y="0"/>
            <a:ext cx="5543550" cy="6981825"/>
          </a:xfrm>
          <a:prstGeom prst="rect">
            <a:avLst/>
          </a:prstGeom>
        </p:spPr>
      </p:pic>
    </p:spTree>
    <p:extLst>
      <p:ext uri="{BB962C8B-B14F-4D97-AF65-F5344CB8AC3E}">
        <p14:creationId xmlns:p14="http://schemas.microsoft.com/office/powerpoint/2010/main" val="4097504857"/>
      </p:ext>
    </p:extLst>
  </p:cSld>
  <p:clrMapOvr>
    <a:masterClrMapping/>
  </p:clrMapOvr>
</p:sld>
</file>

<file path=ppt/theme/theme1.xml><?xml version="1.0" encoding="utf-8"?>
<a:theme xmlns:a="http://schemas.openxmlformats.org/drawingml/2006/main" name="ODOT Theme">
  <a:themeElements>
    <a:clrScheme name="ODOT Blues">
      <a:dk1>
        <a:srgbClr val="1C355E"/>
      </a:dk1>
      <a:lt1>
        <a:sysClr val="window" lastClr="FFFFFF"/>
      </a:lt1>
      <a:dk2>
        <a:srgbClr val="097881"/>
      </a:dk2>
      <a:lt2>
        <a:srgbClr val="E7E6E6"/>
      </a:lt2>
      <a:accent1>
        <a:srgbClr val="4BC1BE"/>
      </a:accent1>
      <a:accent2>
        <a:srgbClr val="097881"/>
      </a:accent2>
      <a:accent3>
        <a:srgbClr val="1C355E"/>
      </a:accent3>
      <a:accent4>
        <a:srgbClr val="FFC000"/>
      </a:accent4>
      <a:accent5>
        <a:srgbClr val="92D050"/>
      </a:accent5>
      <a:accent6>
        <a:srgbClr val="00B050"/>
      </a:accent6>
      <a:hlink>
        <a:srgbClr val="4BC1BE"/>
      </a:hlink>
      <a:folHlink>
        <a:srgbClr val="1C355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A1B1314-39C7-4116-9004-D790167E04B9}" vid="{E1D0B801-30BD-4F7D-875A-20775B7819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DD29500255244980EBB45736608B9D" ma:contentTypeVersion="12" ma:contentTypeDescription="Create a new document." ma:contentTypeScope="" ma:versionID="bff322d3aafa933ade6bb3f9cbdba910">
  <xsd:schema xmlns:xsd="http://www.w3.org/2001/XMLSchema" xmlns:xs="http://www.w3.org/2001/XMLSchema" xmlns:p="http://schemas.microsoft.com/office/2006/metadata/properties" xmlns:ns1="http://schemas.microsoft.com/sharepoint/v3" xmlns:ns2="414a915e-5b6e-4363-9ccf-94a0bb75992f" xmlns:ns3="6ec60af1-6d1e-4575-bf73-1b6e791fcd10" targetNamespace="http://schemas.microsoft.com/office/2006/metadata/properties" ma:root="true" ma:fieldsID="db32587eabd2e95dcfb0aa13de56e8b3" ns1:_="" ns2:_="" ns3:_="">
    <xsd:import namespace="http://schemas.microsoft.com/sharepoint/v3"/>
    <xsd:import namespace="414a915e-5b6e-4363-9ccf-94a0bb75992f"/>
    <xsd:import namespace="6ec60af1-6d1e-4575-bf73-1b6e791fcd10"/>
    <xsd:element name="properties">
      <xsd:complexType>
        <xsd:sequence>
          <xsd:element name="documentManagement">
            <xsd:complexType>
              <xsd:all>
                <xsd:element ref="ns1:PublishingStartDate" minOccurs="0"/>
                <xsd:element ref="ns1:PublishingExpirationDate" minOccurs="0"/>
                <xsd:element ref="ns2:Category" minOccurs="0"/>
                <xsd:element ref="ns2:Page" minOccurs="0"/>
                <xsd:element ref="ns2:Meeting_x0020_Date" minOccurs="0"/>
                <xsd:element ref="ns2:Number" minOccurs="0"/>
                <xsd:element ref="ns2:Reviewed_x0020_for_x0020_URL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4a915e-5b6e-4363-9ccf-94a0bb75992f" elementFormDefault="qualified">
    <xsd:import namespace="http://schemas.microsoft.com/office/2006/documentManagement/types"/>
    <xsd:import namespace="http://schemas.microsoft.com/office/infopath/2007/PartnerControls"/>
    <xsd:element name="Category" ma:index="6" nillable="true" ma:displayName="Category" ma:internalName="Category" ma:readOnly="false">
      <xsd:simpleType>
        <xsd:restriction base="dms:Text">
          <xsd:maxLength value="255"/>
        </xsd:restriction>
      </xsd:simpleType>
    </xsd:element>
    <xsd:element name="Page" ma:index="7" nillable="true" ma:displayName="Page" ma:description="Type out name of page document should appear on." ma:internalName="Page" ma:readOnly="false">
      <xsd:simpleType>
        <xsd:restriction base="dms:Text">
          <xsd:maxLength value="255"/>
        </xsd:restriction>
      </xsd:simpleType>
    </xsd:element>
    <xsd:element name="Meeting_x0020_Date" ma:index="10" nillable="true" ma:displayName="Meeting Date" ma:description="For meeting materials" ma:format="DateOnly" ma:internalName="Meeting_x0020_Date" ma:readOnly="false">
      <xsd:simpleType>
        <xsd:restriction base="dms:DateTime"/>
      </xsd:simpleType>
    </xsd:element>
    <xsd:element name="Number" ma:index="11" nillable="true" ma:displayName="Number" ma:description="Indicate bulletin number" ma:internalName="Number" ma:readOnly="false">
      <xsd:simpleType>
        <xsd:restriction base="dms:Text">
          <xsd:maxLength value="255"/>
        </xsd:restriction>
      </xsd:simpleType>
    </xsd:element>
    <xsd:element name="Reviewed_x0020_for_x0020_URLs" ma:index="12" nillable="true" ma:displayName="Reviewed for URLs" ma:default="0" ma:internalName="Reviewed_x0020_for_x0020_URLs"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c60af1-6d1e-4575-bf73-1b6e791fcd1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 xmlns="414a915e-5b6e-4363-9ccf-94a0bb75992f" xsi:nil="true"/>
    <Reviewed_x0020_for_x0020_URLs xmlns="414a915e-5b6e-4363-9ccf-94a0bb75992f">false</Reviewed_x0020_for_x0020_URLs>
    <Meeting_x0020_Date xmlns="414a915e-5b6e-4363-9ccf-94a0bb75992f">2023-09-06T07:00:00+00:00</Meeting_x0020_Date>
    <PublishingExpirationDate xmlns="http://schemas.microsoft.com/sharepoint/v3" xsi:nil="true"/>
    <Page xmlns="414a915e-5b6e-4363-9ccf-94a0bb75992f">LPAC</Page>
    <PublishingStartDate xmlns="http://schemas.microsoft.com/sharepoint/v3" xsi:nil="true"/>
    <Category xmlns="414a915e-5b6e-4363-9ccf-94a0bb75992f">Previous Year's Meeting Materials</Category>
  </documentManagement>
</p:properties>
</file>

<file path=customXml/itemProps1.xml><?xml version="1.0" encoding="utf-8"?>
<ds:datastoreItem xmlns:ds="http://schemas.openxmlformats.org/officeDocument/2006/customXml" ds:itemID="{D22D2DFD-F821-4770-BF9E-46C59FB9F53F}">
  <ds:schemaRefs>
    <ds:schemaRef ds:uri="http://schemas.microsoft.com/sharepoint/v3/contenttype/forms"/>
  </ds:schemaRefs>
</ds:datastoreItem>
</file>

<file path=customXml/itemProps2.xml><?xml version="1.0" encoding="utf-8"?>
<ds:datastoreItem xmlns:ds="http://schemas.openxmlformats.org/officeDocument/2006/customXml" ds:itemID="{A9C27E19-3B73-407F-9866-810AE979C9B5}"/>
</file>

<file path=customXml/itemProps3.xml><?xml version="1.0" encoding="utf-8"?>
<ds:datastoreItem xmlns:ds="http://schemas.openxmlformats.org/officeDocument/2006/customXml" ds:itemID="{DCAE5B6F-3D68-40B9-B169-E74498CB6624}">
  <ds:schemaRef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c011d88b-bf3a-4b71-95c7-fd095cb5fd9f"/>
    <ds:schemaRef ds:uri="066321ac-bf31-462a-b995-a1707f33695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Updated Template 2019</Template>
  <TotalTime>394</TotalTime>
  <Words>1014</Words>
  <Application>Microsoft Office PowerPoint</Application>
  <PresentationFormat>Widescreen</PresentationFormat>
  <Paragraphs>123</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Franklin Gothic Book</vt:lpstr>
      <vt:lpstr>Franklin Gothic Medium</vt:lpstr>
      <vt:lpstr>Times New Roman</vt:lpstr>
      <vt:lpstr>Wingdings</vt:lpstr>
      <vt:lpstr>ODOT Theme</vt:lpstr>
      <vt:lpstr>Build America Buy America in 2023</vt:lpstr>
      <vt:lpstr>What has changed</vt:lpstr>
      <vt:lpstr>What has changed</vt:lpstr>
      <vt:lpstr>What has changed</vt:lpstr>
      <vt:lpstr>Implementation</vt:lpstr>
      <vt:lpstr>Implementation</vt:lpstr>
      <vt:lpstr>PowerPoint Presentation</vt:lpstr>
      <vt:lpstr>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Presentation</dc:title>
  <dc:creator>DENNEE Michael J</dc:creator>
  <cp:keywords>Local, Programs, Advisory, Committee, Discipline, LPAC</cp:keywords>
  <cp:lastModifiedBy>DENNEE Michael J</cp:lastModifiedBy>
  <cp:revision>22</cp:revision>
  <dcterms:created xsi:type="dcterms:W3CDTF">2022-12-27T15:03:58Z</dcterms:created>
  <dcterms:modified xsi:type="dcterms:W3CDTF">2023-05-31T18:39:32Z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0x0101001ADD29500255244980EBB45736608B9D</vt:lpwstr>
  </property>
  <property fmtid="{D5CDD505-2E9C-101B-9397-08002B2CF9AE}" pid="3" name="MSIP_Label_c9cf6fe3-5bce-446b-ad70-bd306593eea0_Enabled">
    <vt:lpwstr>true</vt:lpwstr>
  </property>
  <property fmtid="{D5CDD505-2E9C-101B-9397-08002B2CF9AE}" pid="4" name="MSIP_Label_c9cf6fe3-5bce-446b-ad70-bd306593eea0_SetDate">
    <vt:lpwstr>2022-12-27T15:51:09Z</vt:lpwstr>
  </property>
  <property fmtid="{D5CDD505-2E9C-101B-9397-08002B2CF9AE}" pid="5" name="MSIP_Label_c9cf6fe3-5bce-446b-ad70-bd306593eea0_Method">
    <vt:lpwstr>Privileged</vt:lpwstr>
  </property>
  <property fmtid="{D5CDD505-2E9C-101B-9397-08002B2CF9AE}" pid="6" name="MSIP_Label_c9cf6fe3-5bce-446b-ad70-bd306593eea0_Name">
    <vt:lpwstr>Level 1 - Published (Items)</vt:lpwstr>
  </property>
  <property fmtid="{D5CDD505-2E9C-101B-9397-08002B2CF9AE}" pid="7" name="MSIP_Label_c9cf6fe3-5bce-446b-ad70-bd306593eea0_SiteId">
    <vt:lpwstr>28b0d013-46bc-4a64-8d86-1c8a31cf590d</vt:lpwstr>
  </property>
  <property fmtid="{D5CDD505-2E9C-101B-9397-08002B2CF9AE}" pid="8" name="MSIP_Label_c9cf6fe3-5bce-446b-ad70-bd306593eea0_ActionId">
    <vt:lpwstr>ff249c2a-6146-4a97-9286-3862e7c0e5a7</vt:lpwstr>
  </property>
  <property fmtid="{D5CDD505-2E9C-101B-9397-08002B2CF9AE}" pid="9" name="MSIP_Label_c9cf6fe3-5bce-446b-ad70-bd306593eea0_ContentBits">
    <vt:lpwstr>0</vt:lpwstr>
  </property>
</Properties>
</file>