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1" r:id="rId4"/>
  </p:sldMasterIdLst>
  <p:notesMasterIdLst>
    <p:notesMasterId r:id="rId11"/>
  </p:notesMasterIdLst>
  <p:handoutMasterIdLst>
    <p:handoutMasterId r:id="rId12"/>
  </p:handoutMasterIdLst>
  <p:sldIdLst>
    <p:sldId id="298" r:id="rId5"/>
    <p:sldId id="317" r:id="rId6"/>
    <p:sldId id="335" r:id="rId7"/>
    <p:sldId id="336" r:id="rId8"/>
    <p:sldId id="327" r:id="rId9"/>
    <p:sldId id="313" r:id="rId10"/>
  </p:sldIdLst>
  <p:sldSz cx="9144000" cy="6858000" type="screen4x3"/>
  <p:notesSz cx="9223375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05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65B1E8D-E52A-11D8-305A-A77642DE00D9}" name="Boren John" initials="JB" userId="S::John.BOREN@ODOT.oregon.gov::e5f3058b-6f07-4f4d-9eb2-16a45add245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L" initials="EDL" lastIdx="2" clrIdx="0"/>
  <p:cmAuthor id="2" name="Toews (Selk), Kaylene" initials="T(K" lastIdx="2" clrIdx="1"/>
  <p:cmAuthor id="3" name="SMITH Jyll E" initials="JES" lastIdx="2" clrIdx="2"/>
  <p:cmAuthor id="4" name="Karen Jones Jackley" initials="KJJ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375E"/>
    <a:srgbClr val="1B587C"/>
    <a:srgbClr val="002A54"/>
    <a:srgbClr val="C19859"/>
    <a:srgbClr val="0C0C0C"/>
    <a:srgbClr val="BCB092"/>
    <a:srgbClr val="B26B02"/>
    <a:srgbClr val="464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9" autoAdjust="0"/>
    <p:restoredTop sz="82093" autoAdjust="0"/>
  </p:normalViewPr>
  <p:slideViewPr>
    <p:cSldViewPr>
      <p:cViewPr varScale="1">
        <p:scale>
          <a:sx n="72" d="100"/>
          <a:sy n="72" d="100"/>
        </p:scale>
        <p:origin x="852" y="72"/>
      </p:cViewPr>
      <p:guideLst>
        <p:guide orient="horz" pos="172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108" y="-1116"/>
      </p:cViewPr>
      <p:guideLst>
        <p:guide orient="horz" pos="2208"/>
        <p:guide pos="29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96796" cy="351737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24445" y="1"/>
            <a:ext cx="3996796" cy="351737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C157E3DD-707B-4094-9E46-5BFE09D0F57A}" type="datetimeFigureOut">
              <a:rPr lang="en-US" smtClean="0"/>
              <a:t>1/2/2024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3996796" cy="351736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69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2225" y="0"/>
            <a:ext cx="3425825" cy="2570163"/>
          </a:xfrm>
          <a:prstGeom prst="rect">
            <a:avLst/>
          </a:prstGeom>
          <a:noFill/>
          <a:ln w="12700">
            <a:noFill/>
          </a:ln>
        </p:spPr>
        <p:txBody>
          <a:bodyPr vert="horz" lIns="92757" tIns="46378" rIns="92757" bIns="4637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2338" y="3329940"/>
            <a:ext cx="7378700" cy="3154680"/>
          </a:xfrm>
          <a:prstGeom prst="rect">
            <a:avLst/>
          </a:prstGeom>
        </p:spPr>
        <p:txBody>
          <a:bodyPr vert="horz" lIns="92757" tIns="46378" rIns="92757" bIns="46378" numCol="3" spcCol="27827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3996796" cy="35052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24445" y="6658664"/>
            <a:ext cx="3996796" cy="350520"/>
          </a:xfrm>
          <a:prstGeom prst="rect">
            <a:avLst/>
          </a:prstGeom>
        </p:spPr>
        <p:txBody>
          <a:bodyPr vert="horz" wrap="square" lIns="92757" tIns="46378" rIns="92757" bIns="4637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1960A5-8209-406D-9FF4-30FB2A2FF49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381904" y="0"/>
            <a:ext cx="5841471" cy="2570480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2757" tIns="46378" rIns="92757" bIns="46378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03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slide option 1</a:t>
            </a:r>
          </a:p>
          <a:p>
            <a:pPr defTabSz="927567">
              <a:defRPr/>
            </a:pPr>
            <a:r>
              <a:rPr lang="en-US" dirty="0"/>
              <a:t>These photos</a:t>
            </a:r>
            <a:r>
              <a:rPr lang="en-US" baseline="0" dirty="0"/>
              <a:t> are just examples. </a:t>
            </a:r>
            <a:r>
              <a:rPr lang="en-US" dirty="0"/>
              <a:t>Please replace photos with your own.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960A5-8209-406D-9FF4-30FB2A2FF49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19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7567">
              <a:defRPr/>
            </a:pPr>
            <a:r>
              <a:rPr lang="en-US" dirty="0"/>
              <a:t>These photos</a:t>
            </a:r>
            <a:r>
              <a:rPr lang="en-US" baseline="0" dirty="0"/>
              <a:t> are just examples. </a:t>
            </a:r>
            <a:r>
              <a:rPr lang="en-US" dirty="0"/>
              <a:t>Please replace photos with your own.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960A5-8209-406D-9FF4-30FB2A2FF49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01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7567">
              <a:defRPr/>
            </a:pPr>
            <a:r>
              <a:rPr lang="en-US" dirty="0"/>
              <a:t>1 canceled – </a:t>
            </a:r>
            <a:r>
              <a:rPr lang="en-US" dirty="0" err="1"/>
              <a:t>Teevin</a:t>
            </a:r>
            <a:r>
              <a:rPr lang="en-US" dirty="0"/>
              <a:t> Bros. out of Rainier because it no longer made business sense for them to continue – canceled projects funds get reallocated next competitive cycle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960A5-8209-406D-9FF4-30FB2A2FF49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570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960A5-8209-406D-9FF4-30FB2A2FF49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95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960A5-8209-406D-9FF4-30FB2A2FF490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001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7567">
              <a:defRPr/>
            </a:pPr>
            <a:r>
              <a:rPr lang="en-US" dirty="0"/>
              <a:t>These photos</a:t>
            </a:r>
            <a:r>
              <a:rPr lang="en-US" baseline="0" dirty="0"/>
              <a:t> are just examples. </a:t>
            </a:r>
            <a:r>
              <a:rPr lang="en-US" dirty="0"/>
              <a:t>Please replace photos with your own.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960A5-8209-406D-9FF4-30FB2A2FF49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475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752600"/>
            <a:ext cx="9144000" cy="35814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6200" y="2130425"/>
            <a:ext cx="4876800" cy="1470025"/>
          </a:xfrm>
        </p:spPr>
        <p:txBody>
          <a:bodyPr>
            <a:noAutofit/>
          </a:bodyPr>
          <a:lstStyle>
            <a:lvl1pPr algn="l"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86200" y="3581400"/>
            <a:ext cx="4876800" cy="1676400"/>
          </a:xfrm>
        </p:spPr>
        <p:txBody>
          <a:bodyPr/>
          <a:lstStyle>
            <a:lvl1pPr marL="0" indent="0" algn="l">
              <a:spcBef>
                <a:spcPct val="20000"/>
              </a:spcBef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1752600"/>
            <a:ext cx="3733800" cy="3581400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idx="11"/>
          </p:nvPr>
        </p:nvSpPr>
        <p:spPr>
          <a:xfrm>
            <a:off x="0" y="5410200"/>
            <a:ext cx="9144000" cy="1447800"/>
          </a:xfrm>
        </p:spPr>
        <p:txBody>
          <a:bodyPr/>
          <a:lstStyle>
            <a:lvl1pPr algn="ctr">
              <a:spcBef>
                <a:spcPct val="20000"/>
              </a:spcBef>
              <a:buFont typeface="Arial" charset="0"/>
              <a:buNone/>
              <a:defRPr sz="2400"/>
            </a:lvl1pPr>
            <a:lvl2pPr>
              <a:defRPr baseline="0"/>
            </a:lvl2pPr>
          </a:lstStyle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endParaRPr lang="en-US" sz="1400" b="0" dirty="0">
              <a:solidFill>
                <a:schemeClr val="tx1"/>
              </a:solidFill>
              <a:effectLst/>
              <a:latin typeface="Century Gothic" panose="020B0502020202020204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D792-C0AE-4E50-A4F2-E451F87C2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88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nel photo on left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0" y="4114800"/>
            <a:ext cx="9144000" cy="27432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>
            <a:lvl1pPr algn="l">
              <a:defRPr sz="2800" b="1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762000"/>
            <a:ext cx="8229600" cy="457200"/>
          </a:xfrm>
        </p:spPr>
        <p:txBody>
          <a:bodyPr>
            <a:noAutofit/>
          </a:bodyPr>
          <a:lstStyle>
            <a:lvl1pPr marL="0" indent="0">
              <a:buNone/>
              <a:defRPr sz="240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839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and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14"/>
          <p:cNvSpPr>
            <a:spLocks noGrp="1"/>
          </p:cNvSpPr>
          <p:nvPr>
            <p:ph type="pic" sz="quarter" idx="15" hasCustomPrompt="1"/>
          </p:nvPr>
        </p:nvSpPr>
        <p:spPr>
          <a:xfrm>
            <a:off x="1054805" y="2185168"/>
            <a:ext cx="1333903" cy="134288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photo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Content Placeholder 45"/>
          <p:cNvSpPr txBox="1">
            <a:spLocks/>
          </p:cNvSpPr>
          <p:nvPr userDrawn="1"/>
        </p:nvSpPr>
        <p:spPr>
          <a:xfrm>
            <a:off x="1050436" y="3648173"/>
            <a:ext cx="1338272" cy="12573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45675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/>
              <a:buNone/>
              <a:defRPr sz="1600" b="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1pPr>
            <a:lvl2pPr marL="403014" indent="-202063" algn="l" defTabSz="45675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Char char="•"/>
              <a:defRPr sz="1400" kern="1200">
                <a:solidFill>
                  <a:schemeClr val="accent5"/>
                </a:solidFill>
                <a:latin typeface="Franklin Gothic Book"/>
                <a:ea typeface="+mn-ea"/>
                <a:cs typeface="Franklin Gothic Book"/>
              </a:defRPr>
            </a:lvl2pPr>
            <a:lvl3pPr marL="574675" indent="-173038" algn="l" defTabSz="456758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Lucida Grande"/>
              <a:buChar char="-"/>
              <a:defRPr sz="14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3pPr>
            <a:lvl4pPr marL="923925" indent="0" algn="l" defTabSz="456758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/>
              <a:buNone/>
              <a:defRPr sz="12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4pPr>
            <a:lvl5pPr marL="1362250" indent="0" algn="l" defTabSz="456758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/>
              <a:buNone/>
              <a:defRPr sz="12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5pPr>
            <a:lvl6pPr marL="2512163" indent="-228381" algn="l" defTabSz="45675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923" indent="-228381" algn="l" defTabSz="45675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681" indent="-228381" algn="l" defTabSz="45675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439" indent="-228381" algn="l" defTabSz="45675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Franklin Gothic Book"/>
            </a:endParaRPr>
          </a:p>
        </p:txBody>
      </p:sp>
      <p:sp>
        <p:nvSpPr>
          <p:cNvPr id="34" name="Content Placeholder 46"/>
          <p:cNvSpPr txBox="1">
            <a:spLocks/>
          </p:cNvSpPr>
          <p:nvPr userDrawn="1"/>
        </p:nvSpPr>
        <p:spPr>
          <a:xfrm>
            <a:off x="2518749" y="3648173"/>
            <a:ext cx="1338272" cy="12573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45675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Font typeface="Arial"/>
              <a:buNone/>
              <a:defRPr sz="1600" b="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1pPr>
            <a:lvl2pPr marL="200951" indent="0" algn="l" defTabSz="45675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Arial"/>
              <a:buNone/>
              <a:defRPr sz="1400" kern="1200">
                <a:solidFill>
                  <a:schemeClr val="accent5"/>
                </a:solidFill>
                <a:latin typeface="Franklin Gothic Book"/>
                <a:ea typeface="+mn-ea"/>
                <a:cs typeface="Franklin Gothic Book"/>
              </a:defRPr>
            </a:lvl2pPr>
            <a:lvl3pPr marL="574675" indent="-173038" algn="l" defTabSz="456758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Lucida Grande"/>
              <a:buChar char="-"/>
              <a:defRPr sz="14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3pPr>
            <a:lvl4pPr marL="923925" indent="0" algn="l" defTabSz="456758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/>
              <a:buNone/>
              <a:defRPr sz="12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4pPr>
            <a:lvl5pPr marL="1362250" indent="0" algn="l" defTabSz="456758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/>
              <a:buNone/>
              <a:defRPr sz="1200" kern="1200">
                <a:solidFill>
                  <a:schemeClr val="tx1"/>
                </a:solidFill>
                <a:latin typeface="Franklin Gothic Book"/>
                <a:ea typeface="+mn-ea"/>
                <a:cs typeface="Franklin Gothic Book"/>
              </a:defRPr>
            </a:lvl5pPr>
            <a:lvl6pPr marL="2512163" indent="-228381" algn="l" defTabSz="45675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923" indent="-228381" algn="l" defTabSz="45675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681" indent="-228381" algn="l" defTabSz="45675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439" indent="-228381" algn="l" defTabSz="456758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Franklin Gothic Book"/>
            </a:endParaRPr>
          </a:p>
        </p:txBody>
      </p:sp>
      <p:sp>
        <p:nvSpPr>
          <p:cNvPr id="39" name="Picture Placeholder 14"/>
          <p:cNvSpPr>
            <a:spLocks noGrp="1"/>
          </p:cNvSpPr>
          <p:nvPr>
            <p:ph type="pic" sz="quarter" idx="16" hasCustomPrompt="1"/>
          </p:nvPr>
        </p:nvSpPr>
        <p:spPr>
          <a:xfrm>
            <a:off x="2523118" y="2193141"/>
            <a:ext cx="1333903" cy="134288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photo</a:t>
            </a:r>
          </a:p>
        </p:txBody>
      </p:sp>
      <p:sp>
        <p:nvSpPr>
          <p:cNvPr id="40" name="Picture Placeholder 14"/>
          <p:cNvSpPr>
            <a:spLocks noGrp="1"/>
          </p:cNvSpPr>
          <p:nvPr>
            <p:ph type="pic" sz="quarter" idx="17" hasCustomPrompt="1"/>
          </p:nvPr>
        </p:nvSpPr>
        <p:spPr>
          <a:xfrm>
            <a:off x="3987062" y="2185168"/>
            <a:ext cx="1333903" cy="134288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photo</a:t>
            </a:r>
          </a:p>
        </p:txBody>
      </p:sp>
      <p:sp>
        <p:nvSpPr>
          <p:cNvPr id="41" name="Picture Placeholder 14"/>
          <p:cNvSpPr>
            <a:spLocks noGrp="1"/>
          </p:cNvSpPr>
          <p:nvPr>
            <p:ph type="pic" sz="quarter" idx="18" hasCustomPrompt="1"/>
          </p:nvPr>
        </p:nvSpPr>
        <p:spPr>
          <a:xfrm>
            <a:off x="5459753" y="2182451"/>
            <a:ext cx="1333903" cy="134288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photo</a:t>
            </a:r>
          </a:p>
        </p:txBody>
      </p:sp>
      <p:sp>
        <p:nvSpPr>
          <p:cNvPr id="42" name="Picture Placeholder 14"/>
          <p:cNvSpPr>
            <a:spLocks noGrp="1"/>
          </p:cNvSpPr>
          <p:nvPr>
            <p:ph type="pic" sz="quarter" idx="19" hasCustomPrompt="1"/>
          </p:nvPr>
        </p:nvSpPr>
        <p:spPr>
          <a:xfrm>
            <a:off x="6928066" y="2182259"/>
            <a:ext cx="1333903" cy="1342880"/>
          </a:xfrm>
          <a:prstGeom prst="rect">
            <a:avLst/>
          </a:prstGeom>
        </p:spPr>
        <p:txBody>
          <a:bodyPr/>
          <a:lstStyle>
            <a:lvl1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photo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half" idx="1"/>
          </p:nvPr>
        </p:nvSpPr>
        <p:spPr>
          <a:xfrm>
            <a:off x="1050436" y="3674963"/>
            <a:ext cx="1338272" cy="1735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Century Gothic" panose="020B0502020202020204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Content Placeholder 2"/>
          <p:cNvSpPr>
            <a:spLocks noGrp="1"/>
          </p:cNvSpPr>
          <p:nvPr>
            <p:ph sz="half" idx="20"/>
          </p:nvPr>
        </p:nvSpPr>
        <p:spPr>
          <a:xfrm>
            <a:off x="2518749" y="3674963"/>
            <a:ext cx="1338272" cy="1735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Century Gothic" panose="020B0502020202020204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Content Placeholder 2"/>
          <p:cNvSpPr>
            <a:spLocks noGrp="1"/>
          </p:cNvSpPr>
          <p:nvPr>
            <p:ph sz="half" idx="21"/>
          </p:nvPr>
        </p:nvSpPr>
        <p:spPr>
          <a:xfrm>
            <a:off x="3982693" y="3674963"/>
            <a:ext cx="1338272" cy="1735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Century Gothic" panose="020B0502020202020204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Content Placeholder 2"/>
          <p:cNvSpPr>
            <a:spLocks noGrp="1"/>
          </p:cNvSpPr>
          <p:nvPr>
            <p:ph sz="half" idx="22"/>
          </p:nvPr>
        </p:nvSpPr>
        <p:spPr>
          <a:xfrm>
            <a:off x="5446637" y="3674963"/>
            <a:ext cx="1338272" cy="1735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Century Gothic" panose="020B0502020202020204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Content Placeholder 2"/>
          <p:cNvSpPr>
            <a:spLocks noGrp="1"/>
          </p:cNvSpPr>
          <p:nvPr>
            <p:ph sz="half" idx="23"/>
          </p:nvPr>
        </p:nvSpPr>
        <p:spPr>
          <a:xfrm>
            <a:off x="6923697" y="3674963"/>
            <a:ext cx="1338272" cy="17352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Century Gothic" panose="020B0502020202020204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Content Placeholder 2"/>
          <p:cNvSpPr>
            <a:spLocks noGrp="1"/>
          </p:cNvSpPr>
          <p:nvPr>
            <p:ph sz="half" idx="24"/>
          </p:nvPr>
        </p:nvSpPr>
        <p:spPr>
          <a:xfrm>
            <a:off x="2518749" y="1702861"/>
            <a:ext cx="1338272" cy="378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Franklin Gothic Medium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43" name="Content Placeholder 2"/>
          <p:cNvSpPr>
            <a:spLocks noGrp="1"/>
          </p:cNvSpPr>
          <p:nvPr>
            <p:ph sz="half" idx="25"/>
          </p:nvPr>
        </p:nvSpPr>
        <p:spPr>
          <a:xfrm>
            <a:off x="3982693" y="1702861"/>
            <a:ext cx="1338272" cy="378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Franklin Gothic Medium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44" name="Content Placeholder 2"/>
          <p:cNvSpPr>
            <a:spLocks noGrp="1"/>
          </p:cNvSpPr>
          <p:nvPr>
            <p:ph sz="half" idx="26"/>
          </p:nvPr>
        </p:nvSpPr>
        <p:spPr>
          <a:xfrm>
            <a:off x="1050436" y="1702861"/>
            <a:ext cx="1338272" cy="378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Franklin Gothic Medium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45" name="Content Placeholder 2"/>
          <p:cNvSpPr>
            <a:spLocks noGrp="1"/>
          </p:cNvSpPr>
          <p:nvPr>
            <p:ph sz="half" idx="27"/>
          </p:nvPr>
        </p:nvSpPr>
        <p:spPr>
          <a:xfrm>
            <a:off x="5446637" y="1718363"/>
            <a:ext cx="1338272" cy="378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Franklin Gothic Medium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46" name="Content Placeholder 2"/>
          <p:cNvSpPr>
            <a:spLocks noGrp="1"/>
          </p:cNvSpPr>
          <p:nvPr>
            <p:ph sz="half" idx="28"/>
          </p:nvPr>
        </p:nvSpPr>
        <p:spPr>
          <a:xfrm>
            <a:off x="6923697" y="1702861"/>
            <a:ext cx="1338272" cy="3781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Franklin Gothic Medium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48" name="Title 1"/>
          <p:cNvSpPr>
            <a:spLocks noGrp="1"/>
          </p:cNvSpPr>
          <p:nvPr>
            <p:ph type="title" hasCustomPrompt="1"/>
          </p:nvPr>
        </p:nvSpPr>
        <p:spPr>
          <a:xfrm>
            <a:off x="428633" y="457209"/>
            <a:ext cx="8286749" cy="631473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2800" b="1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28633" y="830838"/>
            <a:ext cx="8205787" cy="376237"/>
          </a:xfrm>
          <a:prstGeom prst="rect">
            <a:avLst/>
          </a:prstGeom>
        </p:spPr>
        <p:txBody>
          <a:bodyPr/>
          <a:lstStyle>
            <a:lvl1pPr marL="0" marR="0" indent="0" algn="l" defTabSz="45675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cs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If necessary, enter secondary title </a:t>
            </a:r>
          </a:p>
        </p:txBody>
      </p:sp>
      <p:pic>
        <p:nvPicPr>
          <p:cNvPr id="22" name="Picture 3" descr="C:\Users\E021545\Desktop\ODOT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2825"/>
            <a:ext cx="92710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2513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/>
          <a:p>
            <a:pPr lvl="0"/>
            <a:endParaRPr lang="en-US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990600"/>
            <a:ext cx="8382000" cy="914400"/>
          </a:xfrm>
        </p:spPr>
        <p:txBody>
          <a:bodyPr/>
          <a:lstStyle>
            <a:lvl1pPr marL="0" indent="0">
              <a:buNone/>
              <a:defRPr sz="2800" b="1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D792-C0AE-4E50-A4F2-E451F87C2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17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,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4"/>
          <p:cNvSpPr>
            <a:spLocks noGrp="1"/>
          </p:cNvSpPr>
          <p:nvPr>
            <p:ph type="title" hasCustomPrompt="1"/>
          </p:nvPr>
        </p:nvSpPr>
        <p:spPr>
          <a:xfrm>
            <a:off x="457200" y="460683"/>
            <a:ext cx="8229600" cy="320040"/>
          </a:xfrm>
          <a:prstGeom prst="rect">
            <a:avLst/>
          </a:prstGeom>
        </p:spPr>
        <p:txBody>
          <a:bodyPr/>
          <a:lstStyle>
            <a:lvl1pPr>
              <a:defRPr sz="2800" b="1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26910" y="1428664"/>
            <a:ext cx="2308762" cy="2816186"/>
          </a:xfrm>
          <a:prstGeom prst="round2DiagRect">
            <a:avLst/>
          </a:prstGeom>
          <a:noFill/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marR="0" indent="0" algn="l" defTabSz="45675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400" b="1" kern="1200" cap="all">
                <a:solidFill>
                  <a:schemeClr val="accent4"/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1pPr>
            <a:lvl2pPr marL="0" indent="0" algn="l" defTabSz="456758" rtl="0" eaLnBrk="1" latinLnBrk="0" hangingPunct="1">
              <a:spcBef>
                <a:spcPct val="20000"/>
              </a:spcBef>
              <a:buFont typeface="Arial"/>
              <a:buNone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2pPr>
            <a:lvl3pPr marL="228600" indent="-228600" algn="l" defTabSz="456758" rtl="0" eaLnBrk="1" latinLnBrk="0" hangingPunct="1">
              <a:spcBef>
                <a:spcPct val="20000"/>
              </a:spcBef>
              <a:buFont typeface="Arial"/>
              <a:buChar char="•"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3pPr>
            <a:lvl4pPr marL="228600" indent="-228600" algn="l" defTabSz="456758" rtl="0" eaLnBrk="1" latinLnBrk="0" hangingPunct="1">
              <a:spcBef>
                <a:spcPct val="20000"/>
              </a:spcBef>
              <a:buFont typeface="Arial"/>
              <a:buChar char="•"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4pPr>
            <a:lvl5pPr marL="228600" indent="-228600" algn="l" defTabSz="456758" rtl="0" eaLnBrk="1" latinLnBrk="0" hangingPunct="1">
              <a:spcBef>
                <a:spcPct val="20000"/>
              </a:spcBef>
              <a:buFont typeface="Arial"/>
              <a:buChar char="•"/>
              <a:def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5pPr>
          </a:lstStyle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14" name="Picture Placeholder 14"/>
          <p:cNvSpPr>
            <a:spLocks noGrp="1"/>
          </p:cNvSpPr>
          <p:nvPr>
            <p:ph type="pic" sz="quarter" idx="15" hasCustomPrompt="1"/>
          </p:nvPr>
        </p:nvSpPr>
        <p:spPr>
          <a:xfrm>
            <a:off x="0" y="4974662"/>
            <a:ext cx="9144000" cy="18833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photo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6" hasCustomPrompt="1"/>
          </p:nvPr>
        </p:nvSpPr>
        <p:spPr>
          <a:xfrm>
            <a:off x="3536953" y="1650610"/>
            <a:ext cx="4897435" cy="15105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45675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cs typeface="Century Gothic" panose="020B0502020202020204" pitchFamily="34" charset="0"/>
              </a:defRPr>
            </a:lvl1pPr>
            <a:lvl2pPr marL="0" indent="0" algn="l" defTabSz="456758" rtl="0" eaLnBrk="1" latinLnBrk="0" hangingPunct="1">
              <a:spcBef>
                <a:spcPct val="20000"/>
              </a:spcBef>
              <a:buFont typeface="Arial"/>
              <a:buNone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2pPr>
            <a:lvl3pPr marL="228600" indent="-228600" algn="l" defTabSz="456758" rtl="0" eaLnBrk="1" latinLnBrk="0" hangingPunct="1">
              <a:spcBef>
                <a:spcPct val="20000"/>
              </a:spcBef>
              <a:buFont typeface="Arial"/>
              <a:buChar char="•"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3pPr>
            <a:lvl4pPr marL="228600" indent="-228600" algn="l" defTabSz="456758" rtl="0" eaLnBrk="1" latinLnBrk="0" hangingPunct="1">
              <a:spcBef>
                <a:spcPct val="20000"/>
              </a:spcBef>
              <a:buFont typeface="Arial"/>
              <a:buChar char="•"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4pPr>
            <a:lvl5pPr marL="228600" indent="-228600" algn="l" defTabSz="456758" rtl="0" eaLnBrk="1" latinLnBrk="0" hangingPunct="1">
              <a:spcBef>
                <a:spcPct val="20000"/>
              </a:spcBef>
              <a:buFont typeface="Arial"/>
              <a:buChar char="•"/>
              <a:def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5pPr>
          </a:lstStyle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600" dirty="0">
                <a:solidFill>
                  <a:srgbClr val="5F5F5F"/>
                </a:solidFill>
                <a:latin typeface="Georgia"/>
                <a:cs typeface="Georgia"/>
              </a:rPr>
              <a:t>“</a:t>
            </a:r>
          </a:p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1600" dirty="0"/>
              <a:t>Insert quote here</a:t>
            </a:r>
          </a:p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sz="1600" dirty="0"/>
          </a:p>
          <a:p>
            <a:pPr marL="0" marR="0" lvl="0" indent="0" algn="l" defTabSz="45675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3600" dirty="0">
                <a:solidFill>
                  <a:srgbClr val="5F5F5F"/>
                </a:solidFill>
                <a:latin typeface="Georgia"/>
                <a:cs typeface="Georgia"/>
              </a:rPr>
              <a:t>										”</a:t>
            </a:r>
          </a:p>
        </p:txBody>
      </p:sp>
    </p:spTree>
    <p:extLst>
      <p:ext uri="{BB962C8B-B14F-4D97-AF65-F5344CB8AC3E}">
        <p14:creationId xmlns:p14="http://schemas.microsoft.com/office/powerpoint/2010/main" val="144295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hoto and stat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Picture Placeholder 13"/>
          <p:cNvSpPr>
            <a:spLocks noGrp="1"/>
          </p:cNvSpPr>
          <p:nvPr>
            <p:ph type="pic" sz="quarter" idx="13" hasCustomPrompt="1"/>
          </p:nvPr>
        </p:nvSpPr>
        <p:spPr>
          <a:xfrm>
            <a:off x="1201313" y="989544"/>
            <a:ext cx="1459802" cy="1629834"/>
          </a:xfrm>
          <a:prstGeom prst="rect">
            <a:avLst/>
          </a:prstGeom>
          <a:ln w="28575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8665403" y="6094939"/>
            <a:ext cx="478597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lang="en-US" sz="700" kern="1200" smtClean="0">
                <a:solidFill>
                  <a:prstClr val="black">
                    <a:tint val="75000"/>
                  </a:prstClr>
                </a:solidFill>
                <a:latin typeface="Franklin Gothic Book"/>
                <a:ea typeface="+mn-ea"/>
                <a:cs typeface="Franklin Gothic Book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defTabSz="456758"/>
            <a:fld id="{F3C03C5D-6A7C-2442-8685-B16D7D0DC519}" type="slidenum">
              <a:rPr lang="en-US" smtClean="0"/>
              <a:pPr defTabSz="456758"/>
              <a:t>‹#›</a:t>
            </a:fld>
            <a:endParaRPr lang="en-US" dirty="0"/>
          </a:p>
        </p:txBody>
      </p:sp>
      <p:sp>
        <p:nvSpPr>
          <p:cNvPr id="23" name="Picture Placeholder 13"/>
          <p:cNvSpPr>
            <a:spLocks noGrp="1"/>
          </p:cNvSpPr>
          <p:nvPr>
            <p:ph type="pic" sz="quarter" idx="14" hasCustomPrompt="1"/>
          </p:nvPr>
        </p:nvSpPr>
        <p:spPr>
          <a:xfrm>
            <a:off x="1201313" y="2691345"/>
            <a:ext cx="1459802" cy="1629834"/>
          </a:xfrm>
          <a:prstGeom prst="rect">
            <a:avLst/>
          </a:prstGeom>
          <a:ln w="28575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24" name="Picture Placeholder 13"/>
          <p:cNvSpPr>
            <a:spLocks noGrp="1"/>
          </p:cNvSpPr>
          <p:nvPr>
            <p:ph type="pic" sz="quarter" idx="15" hasCustomPrompt="1"/>
          </p:nvPr>
        </p:nvSpPr>
        <p:spPr>
          <a:xfrm>
            <a:off x="6491353" y="999072"/>
            <a:ext cx="1459802" cy="1629834"/>
          </a:xfrm>
          <a:prstGeom prst="rect">
            <a:avLst/>
          </a:prstGeom>
          <a:ln w="28575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25" name="Picture Placeholder 13"/>
          <p:cNvSpPr>
            <a:spLocks noGrp="1"/>
          </p:cNvSpPr>
          <p:nvPr>
            <p:ph type="pic" sz="quarter" idx="16" hasCustomPrompt="1"/>
          </p:nvPr>
        </p:nvSpPr>
        <p:spPr>
          <a:xfrm>
            <a:off x="6491353" y="2696639"/>
            <a:ext cx="1459802" cy="1629834"/>
          </a:xfrm>
          <a:prstGeom prst="rect">
            <a:avLst/>
          </a:prstGeom>
          <a:ln w="28575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26" name="Picture Placeholder 13"/>
          <p:cNvSpPr>
            <a:spLocks noGrp="1"/>
          </p:cNvSpPr>
          <p:nvPr>
            <p:ph type="pic" sz="quarter" idx="17" hasCustomPrompt="1"/>
          </p:nvPr>
        </p:nvSpPr>
        <p:spPr>
          <a:xfrm>
            <a:off x="1201313" y="4390159"/>
            <a:ext cx="1459802" cy="1629834"/>
          </a:xfrm>
          <a:prstGeom prst="rect">
            <a:avLst/>
          </a:prstGeom>
          <a:ln w="28575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27" name="Picture Placeholder 13"/>
          <p:cNvSpPr>
            <a:spLocks noGrp="1"/>
          </p:cNvSpPr>
          <p:nvPr>
            <p:ph type="pic" sz="quarter" idx="18" hasCustomPrompt="1"/>
          </p:nvPr>
        </p:nvSpPr>
        <p:spPr>
          <a:xfrm>
            <a:off x="6491353" y="4387850"/>
            <a:ext cx="1459802" cy="1629834"/>
          </a:xfrm>
          <a:prstGeom prst="rect">
            <a:avLst/>
          </a:prstGeom>
          <a:ln w="28575">
            <a:noFill/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PICTURE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9" hasCustomPrompt="1"/>
          </p:nvPr>
        </p:nvSpPr>
        <p:spPr>
          <a:xfrm>
            <a:off x="2723790" y="999072"/>
            <a:ext cx="3704890" cy="50186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photo/text/object</a:t>
            </a:r>
          </a:p>
        </p:txBody>
      </p:sp>
      <p:pic>
        <p:nvPicPr>
          <p:cNvPr id="12" name="Picture 3" descr="C:\Users\E021545\Desktop\ODOT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2825"/>
            <a:ext cx="92710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555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/Full Screen Image with White Text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4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31800" y="4893647"/>
            <a:ext cx="8432800" cy="150292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45675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ea typeface="+mj-ea"/>
                <a:cs typeface="Century Gothic" panose="020B0502020202020204" pitchFamily="34" charset="0"/>
              </a:defRPr>
            </a:lvl1pPr>
          </a:lstStyle>
          <a:p>
            <a:pPr marL="0" marR="0" lvl="0" indent="0" algn="ctr" defTabSz="456758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edit master title style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-4025900" y="3425391"/>
            <a:ext cx="34875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Slide</a:t>
            </a:r>
            <a:r>
              <a:rPr lang="en-US" sz="4800" baseline="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divider with </a:t>
            </a:r>
          </a:p>
          <a:p>
            <a:pPr algn="r"/>
            <a:r>
              <a:rPr lang="en-US" sz="4800" baseline="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white text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-6290849" y="6442502"/>
            <a:ext cx="571439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1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Image Size : 10 </a:t>
            </a:r>
            <a:r>
              <a:rPr lang="en-US" sz="2100" dirty="0" err="1">
                <a:solidFill>
                  <a:srgbClr val="FFFFFF"/>
                </a:solidFill>
                <a:latin typeface="Franklin Gothic Medium"/>
                <a:cs typeface="Franklin Gothic Medium"/>
              </a:rPr>
              <a:t>x</a:t>
            </a:r>
            <a:r>
              <a:rPr lang="en-US" sz="21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7.5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910D792-C0AE-4E50-A4F2-E451F87C23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42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>
            <a:lvl1pPr algn="l">
              <a:defRPr sz="2800" b="1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atin typeface="Century Gothic" panose="020B0502020202020204" pitchFamily="34" charset="0"/>
              </a:defRPr>
            </a:lvl1pPr>
            <a:lvl2pPr>
              <a:defRPr sz="2400" baseline="0">
                <a:latin typeface="Century Gothic" panose="020B0502020202020204" pitchFamily="34" charset="0"/>
              </a:defRPr>
            </a:lvl2pPr>
            <a:lvl3pPr>
              <a:defRPr sz="2400">
                <a:latin typeface="Century Gothic" panose="020B0502020202020204" pitchFamily="34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762000"/>
            <a:ext cx="7315200" cy="457200"/>
          </a:xfrm>
        </p:spPr>
        <p:txBody>
          <a:bodyPr>
            <a:noAutofit/>
          </a:bodyPr>
          <a:lstStyle>
            <a:lvl1pPr marL="0" indent="0">
              <a:buNone/>
              <a:defRPr sz="240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D792-C0AE-4E50-A4F2-E451F87C2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69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>
            <a:lvl1pPr algn="l">
              <a:defRPr sz="2800" b="1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762000"/>
            <a:ext cx="8229600" cy="457200"/>
          </a:xfrm>
        </p:spPr>
        <p:txBody>
          <a:bodyPr>
            <a:noAutofit/>
          </a:bodyPr>
          <a:lstStyle>
            <a:lvl1pPr marL="0" indent="0">
              <a:buNone/>
              <a:defRPr sz="240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D792-C0AE-4E50-A4F2-E451F87C2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460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>
                <a:latin typeface="Century Gothic" panose="020B0502020202020204" pitchFamily="34" charset="0"/>
              </a:defRPr>
            </a:lvl1pPr>
            <a:lvl2pPr>
              <a:defRPr sz="2400">
                <a:latin typeface="Century Gothic" panose="020B0502020202020204" pitchFamily="34" charset="0"/>
              </a:defRPr>
            </a:lvl2pPr>
            <a:lvl3pPr>
              <a:defRPr sz="2400">
                <a:latin typeface="Century Gothic" panose="020B0502020202020204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>
                <a:latin typeface="Century Gothic" panose="020B0502020202020204" pitchFamily="34" charset="0"/>
              </a:defRPr>
            </a:lvl1pPr>
            <a:lvl2pPr>
              <a:defRPr sz="2400">
                <a:latin typeface="Century Gothic" panose="020B0502020202020204" pitchFamily="34" charset="0"/>
              </a:defRPr>
            </a:lvl2pPr>
            <a:lvl3pPr>
              <a:defRPr sz="2400">
                <a:latin typeface="Century Gothic" panose="020B0502020202020204" pitchFamily="34" charset="0"/>
              </a:defRPr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>
            <a:lvl1pPr algn="l">
              <a:defRPr sz="2800" b="1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762000"/>
            <a:ext cx="8229600" cy="457200"/>
          </a:xfrm>
        </p:spPr>
        <p:txBody>
          <a:bodyPr>
            <a:noAutofit/>
          </a:bodyPr>
          <a:lstStyle>
            <a:lvl1pPr marL="0" indent="0">
              <a:buNone/>
              <a:defRPr sz="240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D792-C0AE-4E50-A4F2-E451F87C2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443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1752600"/>
            <a:ext cx="9144000" cy="3581400"/>
          </a:xfrm>
          <a:prstGeom prst="rect">
            <a:avLst/>
          </a:prstGeom>
          <a:solidFill>
            <a:srgbClr val="17375E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867400" y="1905000"/>
            <a:ext cx="3048000" cy="533400"/>
          </a:xfrm>
        </p:spPr>
        <p:txBody>
          <a:bodyPr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5867400" y="2438400"/>
            <a:ext cx="3048000" cy="28194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D792-C0AE-4E50-A4F2-E451F87C2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50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37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3949" tIns="31974" rIns="63949" bIns="31974" rtlCol="0" anchor="ctr"/>
          <a:lstStyle/>
          <a:p>
            <a:pPr algn="ctr" defTabSz="456758"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white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>
          <a:xfrm>
            <a:off x="6076950" y="1828800"/>
            <a:ext cx="3067050" cy="43528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algn="l"/>
            <a:r>
              <a:rPr lang="en-US" dirty="0"/>
              <a:t>Agenda</a:t>
            </a:r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6950" y="2306417"/>
            <a:ext cx="3067050" cy="41627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>
              <a:spcAft>
                <a:spcPts val="420"/>
              </a:spcAft>
            </a:pPr>
            <a:r>
              <a:rPr lang="en-US" dirty="0"/>
              <a:t>Title for part one</a:t>
            </a:r>
          </a:p>
          <a:p>
            <a:pPr>
              <a:spcAft>
                <a:spcPts val="420"/>
              </a:spcAft>
            </a:pPr>
            <a:r>
              <a:rPr lang="en-US" dirty="0"/>
              <a:t>Title for part two</a:t>
            </a:r>
          </a:p>
          <a:p>
            <a:pPr>
              <a:spcAft>
                <a:spcPts val="420"/>
              </a:spcAft>
            </a:pPr>
            <a:r>
              <a:rPr lang="en-US" dirty="0"/>
              <a:t>Title for part three</a:t>
            </a:r>
          </a:p>
        </p:txBody>
      </p:sp>
    </p:spTree>
    <p:extLst>
      <p:ext uri="{BB962C8B-B14F-4D97-AF65-F5344CB8AC3E}">
        <p14:creationId xmlns:p14="http://schemas.microsoft.com/office/powerpoint/2010/main" val="2470735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our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648201" y="3657600"/>
            <a:ext cx="3909868" cy="2291066"/>
          </a:xfrm>
          <a:prstGeom prst="rect">
            <a:avLst/>
          </a:prstGeom>
          <a:solidFill>
            <a:srgbClr val="002A54"/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20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photo/text/object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4" hasCustomPrompt="1"/>
          </p:nvPr>
        </p:nvSpPr>
        <p:spPr>
          <a:xfrm>
            <a:off x="594887" y="3657600"/>
            <a:ext cx="3891099" cy="22910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sz="20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dirty="0"/>
              <a:t>photo/text/object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28633" y="457209"/>
            <a:ext cx="8286749" cy="631473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3" descr="C:\Users\E021545\Desktop\ODOT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2825"/>
            <a:ext cx="92710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594887" y="1143000"/>
            <a:ext cx="3886200" cy="23622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4648200" y="1143000"/>
            <a:ext cx="3909869" cy="23622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83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867400"/>
            <a:ext cx="1143000" cy="9144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>
            <a:noAutofit/>
          </a:bodyPr>
          <a:lstStyle>
            <a:lvl1pPr algn="l">
              <a:defRPr sz="36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910D792-C0AE-4E50-A4F2-E451F87C23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55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6096000" y="2286000"/>
            <a:ext cx="2667000" cy="2362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200400" y="2286000"/>
            <a:ext cx="2667000" cy="2362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2286000"/>
            <a:ext cx="2667000" cy="2362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2362200"/>
            <a:ext cx="2514600" cy="2209800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276600" y="2362200"/>
            <a:ext cx="2514600" cy="2209800"/>
          </a:xfrm>
        </p:spPr>
        <p:txBody>
          <a:bodyPr/>
          <a:lstStyle>
            <a:lvl1pPr marL="0" indent="0" algn="ctr">
              <a:buNone/>
              <a:defRPr lang="en-US" sz="2400" kern="1200" baseline="0" dirty="0" smtClean="0">
                <a:solidFill>
                  <a:schemeClr val="bg1"/>
                </a:solidFill>
                <a:latin typeface="Arial" panose="020B0604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pPr marL="0" lv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172200" y="2362200"/>
            <a:ext cx="2514600" cy="2209800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D792-C0AE-4E50-A4F2-E451F87C2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63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4"/>
          <p:cNvSpPr>
            <a:spLocks noGrp="1"/>
          </p:cNvSpPr>
          <p:nvPr>
            <p:ph type="pic" sz="quarter" idx="20"/>
          </p:nvPr>
        </p:nvSpPr>
        <p:spPr>
          <a:xfrm>
            <a:off x="6172200" y="1600200"/>
            <a:ext cx="2514600" cy="2438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457200" y="1600200"/>
            <a:ext cx="2514600" cy="24384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>
            <a:lvl1pPr algn="l">
              <a:defRPr sz="2800" b="1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762000"/>
            <a:ext cx="8229600" cy="457200"/>
          </a:xfrm>
        </p:spPr>
        <p:txBody>
          <a:bodyPr>
            <a:noAutofit/>
          </a:bodyPr>
          <a:lstStyle>
            <a:lvl1pPr marL="0" indent="0">
              <a:buNone/>
              <a:defRPr sz="2400" b="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57200" y="4038600"/>
            <a:ext cx="2514600" cy="175260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3352800" y="4038600"/>
            <a:ext cx="2514600" cy="175260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172200" y="4038600"/>
            <a:ext cx="2514600" cy="1752600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D792-C0AE-4E50-A4F2-E451F87C23D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3352800" y="1600200"/>
            <a:ext cx="2514600" cy="24384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20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172200" y="2590800"/>
            <a:ext cx="2514600" cy="2362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3276600" y="2590800"/>
            <a:ext cx="2514600" cy="2362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457200" y="2590800"/>
            <a:ext cx="2514600" cy="23622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>
            <a:lvl1pPr algn="l">
              <a:defRPr sz="2800" b="1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762000"/>
            <a:ext cx="8229600" cy="457200"/>
          </a:xfrm>
        </p:spPr>
        <p:txBody>
          <a:bodyPr>
            <a:noAutofit/>
          </a:bodyPr>
          <a:lstStyle>
            <a:lvl1pPr marL="0" indent="0">
              <a:buNone/>
              <a:defRPr sz="240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33400" y="2667000"/>
            <a:ext cx="2362200" cy="2209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3352800" y="2667000"/>
            <a:ext cx="2362200" cy="2209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248400" y="2667000"/>
            <a:ext cx="2362200" cy="2209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D792-C0AE-4E50-A4F2-E451F87C2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9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el photo on left,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27432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914401" y="2971800"/>
            <a:ext cx="8077200" cy="329219"/>
          </a:xfrm>
          <a:prstGeom prst="rect">
            <a:avLst/>
          </a:prstGeom>
        </p:spPr>
        <p:txBody>
          <a:bodyPr/>
          <a:lstStyle>
            <a:lvl1pPr>
              <a:defRPr sz="2800" b="1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3350369"/>
            <a:ext cx="7998285" cy="376237"/>
          </a:xfrm>
          <a:prstGeom prst="rect">
            <a:avLst/>
          </a:prstGeom>
        </p:spPr>
        <p:txBody>
          <a:bodyPr/>
          <a:lstStyle>
            <a:lvl1pPr marL="0" marR="0" indent="0" algn="l" defTabSz="45675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cs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If necessary, enter secondary title </a:t>
            </a:r>
          </a:p>
        </p:txBody>
      </p:sp>
    </p:spTree>
    <p:extLst>
      <p:ext uri="{BB962C8B-B14F-4D97-AF65-F5344CB8AC3E}">
        <p14:creationId xmlns:p14="http://schemas.microsoft.com/office/powerpoint/2010/main" val="2891175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Avoid second level bullets.</a:t>
            </a:r>
          </a:p>
          <a:p>
            <a:pPr lvl="1"/>
            <a:r>
              <a:rPr lang="en-US" dirty="0"/>
              <a:t>Move to the notes instead.</a:t>
            </a:r>
          </a:p>
        </p:txBody>
      </p:sp>
      <p:pic>
        <p:nvPicPr>
          <p:cNvPr id="2052" name="Picture 3" descr="C:\Users\E021545\Desktop\ODOT.png"/>
          <p:cNvPicPr>
            <a:picLocks noChangeAspect="1" noChangeArrowheads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2825"/>
            <a:ext cx="92710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0D792-C0AE-4E50-A4F2-E451F87C23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967" r:id="rId3"/>
    <p:sldLayoutId id="2147483964" r:id="rId4"/>
    <p:sldLayoutId id="2147483863" r:id="rId5"/>
    <p:sldLayoutId id="2147483864" r:id="rId6"/>
    <p:sldLayoutId id="2147483857" r:id="rId7"/>
    <p:sldLayoutId id="2147483865" r:id="rId8"/>
    <p:sldLayoutId id="2147483962" r:id="rId9"/>
    <p:sldLayoutId id="2147483968" r:id="rId10"/>
    <p:sldLayoutId id="2147483965" r:id="rId11"/>
    <p:sldLayoutId id="2147483859" r:id="rId12"/>
    <p:sldLayoutId id="2147483963" r:id="rId13"/>
    <p:sldLayoutId id="2147483966" r:id="rId14"/>
    <p:sldLayoutId id="2147483960" r:id="rId15"/>
    <p:sldLayoutId id="2147483854" r:id="rId16"/>
    <p:sldLayoutId id="2147483855" r:id="rId17"/>
    <p:sldLayoutId id="2147483858" r:id="rId18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2800" b="1" i="0" kern="1200" dirty="0">
          <a:solidFill>
            <a:schemeClr val="tx1"/>
          </a:solidFill>
          <a:effectLst/>
          <a:latin typeface="Century Gothic" panose="020B0502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 i="1">
          <a:solidFill>
            <a:schemeClr val="tx1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lang="en-US" sz="2800" kern="1200" dirty="0">
          <a:solidFill>
            <a:schemeClr val="tx1"/>
          </a:solidFill>
          <a:latin typeface="Century Gothic" panose="020B0502020202020204" pitchFamily="34" charset="0"/>
          <a:ea typeface="Verdana" pitchFamily="34" charset="0"/>
          <a:cs typeface="Verdan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lang="en-US" sz="2400" kern="1200" dirty="0">
          <a:solidFill>
            <a:schemeClr val="tx1"/>
          </a:solidFill>
          <a:latin typeface="Century Gothic" panose="020B0502020202020204" pitchFamily="34" charset="0"/>
          <a:ea typeface="Verdana" pitchFamily="34" charset="0"/>
          <a:cs typeface="Verdan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lang="en-US" sz="2800" kern="1200" dirty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lang="en-US" sz="2800" kern="1200" dirty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lang="en-US" sz="2800" kern="1200" dirty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Connect Oregon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3733800"/>
            <a:ext cx="4876800" cy="1524000"/>
          </a:xfrm>
        </p:spPr>
        <p:txBody>
          <a:bodyPr/>
          <a:lstStyle/>
          <a:p>
            <a:r>
              <a:rPr lang="en-US" sz="2400" dirty="0"/>
              <a:t>Program Overview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Presented by: John Boren – Freight Program Manager</a:t>
            </a:r>
          </a:p>
          <a:p>
            <a:pPr>
              <a:defRPr/>
            </a:pPr>
            <a:r>
              <a:rPr lang="en-US" dirty="0"/>
              <a:t>January 3, 2024</a:t>
            </a:r>
          </a:p>
        </p:txBody>
      </p:sp>
      <p:pic>
        <p:nvPicPr>
          <p:cNvPr id="6" name="Picture 2" descr="Image result for intermodal oregon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2" r="12081"/>
          <a:stretch/>
        </p:blipFill>
        <p:spPr bwMode="auto">
          <a:xfrm>
            <a:off x="-3464" y="1752600"/>
            <a:ext cx="3737264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0322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2800" b="1" i="0" kern="1200" baseline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2900" dirty="0"/>
              <a:t>Program Overview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1337468"/>
            <a:ext cx="7810500" cy="44743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Connect Oregon is an initiative established by the 2005 state legislature to invest in </a:t>
            </a:r>
            <a:r>
              <a:rPr lang="en-US" sz="2400" u="sng" dirty="0">
                <a:solidFill>
                  <a:schemeClr val="tx1"/>
                </a:solidFill>
              </a:rPr>
              <a:t>non-highway</a:t>
            </a:r>
            <a:r>
              <a:rPr lang="en-US" sz="2400" dirty="0">
                <a:solidFill>
                  <a:schemeClr val="tx1"/>
                </a:solidFill>
              </a:rPr>
              <a:t> modes of transportation.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7 competitive cycles between 2005-22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Over $463 million awarded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221 projects awarded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Most recent cycle ran from 2021-22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$46 million in funds awarded - $130 million requested</a:t>
            </a:r>
          </a:p>
        </p:txBody>
      </p:sp>
      <p:sp>
        <p:nvSpPr>
          <p:cNvPr id="16" name="Text Placeholder 4"/>
          <p:cNvSpPr txBox="1">
            <a:spLocks/>
          </p:cNvSpPr>
          <p:nvPr/>
        </p:nvSpPr>
        <p:spPr bwMode="auto">
          <a:xfrm>
            <a:off x="419100" y="773906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marR="0" indent="0" algn="l" defTabSz="45675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Verdana" pitchFamily="34" charset="0"/>
                <a:cs typeface="Century Gothic" panose="020B0502020202020204" pitchFamily="34" charset="0"/>
              </a:defRPr>
            </a:lvl1pPr>
            <a:lvl2pPr marL="0" indent="0" algn="l" defTabSz="456758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/>
              <a:buNone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2pPr>
            <a:lvl3pPr marL="228600" indent="-228600" algn="l" defTabSz="456758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3pPr>
            <a:lvl4pPr marL="228600" indent="-228600" algn="l" defTabSz="456758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4pPr>
            <a:lvl5pPr marL="228600" indent="-228600" algn="l" defTabSz="456758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Prior to current cycle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9100" y="5855494"/>
            <a:ext cx="7810500" cy="457200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entury Gothic" panose="020B0502020202020204" pitchFamily="34" charset="0"/>
              </a:rPr>
              <a:t>Program unique to Oregon – no federal Funding</a:t>
            </a:r>
          </a:p>
        </p:txBody>
      </p:sp>
    </p:spTree>
    <p:extLst>
      <p:ext uri="{BB962C8B-B14F-4D97-AF65-F5344CB8AC3E}">
        <p14:creationId xmlns:p14="http://schemas.microsoft.com/office/powerpoint/2010/main" val="2798053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2800" b="1" i="0" kern="1200" baseline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2900" dirty="0"/>
              <a:t>Connect Oregon 8 Status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1337468"/>
            <a:ext cx="7810500" cy="44743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Oregon Transportation Commission selected projects in May 2022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21 projects selected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14 projects on schedule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4 complete, closed out/pending close out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2 expected complete before end of year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1 canceled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6" name="Text Placeholder 4"/>
          <p:cNvSpPr txBox="1">
            <a:spLocks/>
          </p:cNvSpPr>
          <p:nvPr/>
        </p:nvSpPr>
        <p:spPr bwMode="auto">
          <a:xfrm>
            <a:off x="419100" y="773906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marR="0" indent="0" algn="l" defTabSz="456758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Gothic" panose="020B0502020202020204" pitchFamily="34" charset="0"/>
                <a:ea typeface="Verdana" pitchFamily="34" charset="0"/>
                <a:cs typeface="Century Gothic" panose="020B0502020202020204" pitchFamily="34" charset="0"/>
              </a:defRPr>
            </a:lvl1pPr>
            <a:lvl2pPr marL="0" indent="0" algn="l" defTabSz="456758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/>
              <a:buNone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2pPr>
            <a:lvl3pPr marL="228600" indent="-228600" algn="l" defTabSz="456758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3pPr>
            <a:lvl4pPr marL="228600" indent="-228600" algn="l" defTabSz="456758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lang="en-US" sz="1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4pPr>
            <a:lvl5pPr marL="228600" indent="-228600" algn="l" defTabSz="456758" rtl="0" eaLnBrk="1" fontAlgn="base" latinLnBrk="0" hangingPunct="1">
              <a:spcBef>
                <a:spcPct val="20000"/>
              </a:spcBef>
              <a:spcAft>
                <a:spcPct val="0"/>
              </a:spcAft>
              <a:buFont typeface="Arial"/>
              <a:buChar char="•"/>
              <a:def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+mn-ea"/>
                <a:cs typeface="Century Gothic" panose="020B0502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19100" y="5855494"/>
            <a:ext cx="7810500" cy="457200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entury Gothic" panose="020B0502020202020204" pitchFamily="34" charset="0"/>
              </a:rPr>
              <a:t>Most projects to be completed by Summer 2025</a:t>
            </a:r>
          </a:p>
        </p:txBody>
      </p:sp>
    </p:spTree>
    <p:extLst>
      <p:ext uri="{BB962C8B-B14F-4D97-AF65-F5344CB8AC3E}">
        <p14:creationId xmlns:p14="http://schemas.microsoft.com/office/powerpoint/2010/main" val="2203504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Cycle Key Facts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2000" dirty="0"/>
              <a:t>Transportation projects eligible for funding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1293289"/>
            <a:ext cx="3899452" cy="224847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Century Gothic" panose="020B0502020202020204" pitchFamily="34" charset="0"/>
              </a:rPr>
              <a:t>Rail, marine or aviation capital improvements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648200" y="1293289"/>
            <a:ext cx="3733800" cy="2248477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Century Gothic" panose="020B0502020202020204" pitchFamily="34" charset="0"/>
              </a:rPr>
              <a:t>Projects chosen must show economic benefits to state; lower transportation costs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46CB82-C29E-7430-04CF-552626BDA166}"/>
              </a:ext>
            </a:extLst>
          </p:cNvPr>
          <p:cNvSpPr/>
          <p:nvPr/>
        </p:nvSpPr>
        <p:spPr>
          <a:xfrm>
            <a:off x="609601" y="3803946"/>
            <a:ext cx="3899452" cy="11451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~$46 million available for funding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DB81F2-F80A-A024-F5C5-5DA436F14045}"/>
              </a:ext>
            </a:extLst>
          </p:cNvPr>
          <p:cNvSpPr/>
          <p:nvPr/>
        </p:nvSpPr>
        <p:spPr>
          <a:xfrm>
            <a:off x="4648200" y="3803946"/>
            <a:ext cx="3733799" cy="11451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>
                <a:solidFill>
                  <a:schemeClr val="tx1"/>
                </a:solidFill>
              </a:rPr>
              <a:t>Applications will be due late February 2024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FF4D858-0C9F-E19F-3781-8DC46F3C21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833" y="4976429"/>
            <a:ext cx="5024437" cy="17540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6576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3856" y="457200"/>
            <a:ext cx="7467600" cy="377518"/>
          </a:xfrm>
        </p:spPr>
        <p:txBody>
          <a:bodyPr>
            <a:noAutofit/>
          </a:bodyPr>
          <a:lstStyle/>
          <a:p>
            <a:r>
              <a:rPr lang="en-US" dirty="0"/>
              <a:t>Review 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0884" y="1273785"/>
            <a:ext cx="3365024" cy="369332"/>
          </a:xfrm>
          <a:prstGeom prst="rect">
            <a:avLst/>
          </a:prstGeom>
          <a:solidFill>
            <a:schemeClr val="accent1">
              <a:lumMod val="20000"/>
              <a:lumOff val="80000"/>
              <a:alpha val="35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Received, eligibility determined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5373" y="3079994"/>
            <a:ext cx="73616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RSTs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48051" y="3033199"/>
            <a:ext cx="210826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Modal Committees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83074" y="4537883"/>
            <a:ext cx="26853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Final Review Committee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2374" y="5578430"/>
            <a:ext cx="382675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Oregon Transportation Commission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95908" y="3079994"/>
            <a:ext cx="73616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ACTs</a:t>
            </a:r>
          </a:p>
        </p:txBody>
      </p:sp>
      <p:cxnSp>
        <p:nvCxnSpPr>
          <p:cNvPr id="12" name="Elbow Connector 11"/>
          <p:cNvCxnSpPr>
            <a:endCxn id="6" idx="0"/>
          </p:cNvCxnSpPr>
          <p:nvPr/>
        </p:nvCxnSpPr>
        <p:spPr>
          <a:xfrm rot="10800000" flipV="1">
            <a:off x="1143456" y="2667000"/>
            <a:ext cx="1676291" cy="412994"/>
          </a:xfrm>
          <a:prstGeom prst="bentConnector2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18" idx="2"/>
            <a:endCxn id="8" idx="0"/>
          </p:cNvCxnSpPr>
          <p:nvPr/>
        </p:nvCxnSpPr>
        <p:spPr>
          <a:xfrm rot="5400000">
            <a:off x="2446012" y="2659465"/>
            <a:ext cx="729908" cy="1756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11" idx="2"/>
            <a:endCxn id="9" idx="0"/>
          </p:cNvCxnSpPr>
          <p:nvPr/>
        </p:nvCxnSpPr>
        <p:spPr>
          <a:xfrm rot="5400000">
            <a:off x="3300592" y="2974484"/>
            <a:ext cx="1088557" cy="2038240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9" idx="2"/>
            <a:endCxn id="10" idx="0"/>
          </p:cNvCxnSpPr>
          <p:nvPr/>
        </p:nvCxnSpPr>
        <p:spPr>
          <a:xfrm rot="16200000" flipH="1">
            <a:off x="2490143" y="5242821"/>
            <a:ext cx="671215" cy="1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735635" y="1933959"/>
            <a:ext cx="2168222" cy="369332"/>
          </a:xfrm>
          <a:prstGeom prst="rect">
            <a:avLst/>
          </a:prstGeom>
          <a:solidFill>
            <a:schemeClr val="accent1">
              <a:lumMod val="20000"/>
              <a:lumOff val="80000"/>
              <a:alpha val="35000"/>
            </a:schemeClr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Modal Staff Review</a:t>
            </a:r>
          </a:p>
        </p:txBody>
      </p:sp>
      <p:cxnSp>
        <p:nvCxnSpPr>
          <p:cNvPr id="19" name="Elbow Connector 18"/>
          <p:cNvCxnSpPr>
            <a:stCxn id="5" idx="2"/>
            <a:endCxn id="18" idx="0"/>
          </p:cNvCxnSpPr>
          <p:nvPr/>
        </p:nvCxnSpPr>
        <p:spPr>
          <a:xfrm rot="16200000" flipH="1">
            <a:off x="2671150" y="1785363"/>
            <a:ext cx="290842" cy="6350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18" idx="2"/>
            <a:endCxn id="11" idx="0"/>
          </p:cNvCxnSpPr>
          <p:nvPr/>
        </p:nvCxnSpPr>
        <p:spPr>
          <a:xfrm rot="16200000" flipH="1">
            <a:off x="3453517" y="1669520"/>
            <a:ext cx="776703" cy="2044244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6" idx="2"/>
            <a:endCxn id="9" idx="0"/>
          </p:cNvCxnSpPr>
          <p:nvPr/>
        </p:nvCxnSpPr>
        <p:spPr>
          <a:xfrm rot="16200000" flipH="1">
            <a:off x="1440324" y="3152456"/>
            <a:ext cx="1088557" cy="1682295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8" idx="2"/>
            <a:endCxn id="9" idx="0"/>
          </p:cNvCxnSpPr>
          <p:nvPr/>
        </p:nvCxnSpPr>
        <p:spPr>
          <a:xfrm rot="16200000" flipH="1">
            <a:off x="2246292" y="3958425"/>
            <a:ext cx="1135352" cy="23564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715000" y="829443"/>
            <a:ext cx="2834468" cy="2828158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Century Gothic" panose="020B0502020202020204" pitchFamily="34" charset="0"/>
              </a:rPr>
              <a:t>OTC anticipated to select projects </a:t>
            </a:r>
            <a:r>
              <a:rPr lang="en-US" sz="2400">
                <a:latin typeface="Century Gothic" panose="020B0502020202020204" pitchFamily="34" charset="0"/>
              </a:rPr>
              <a:t>in September 2024</a:t>
            </a:r>
            <a:endParaRPr lang="en-US" sz="2400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1" y="4018256"/>
            <a:ext cx="3444068" cy="214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632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6758" fontAlgn="auto">
              <a:spcBef>
                <a:spcPts val="0"/>
              </a:spcBef>
              <a:spcAft>
                <a:spcPts val="0"/>
              </a:spcAft>
            </a:pPr>
            <a:fld id="{F3C03C5D-6A7C-2442-8685-B16D7D0DC5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6758" fontAlgn="auto">
                <a:spcBef>
                  <a:spcPts val="0"/>
                </a:spcBef>
                <a:spcAft>
                  <a:spcPts val="0"/>
                </a:spcAft>
              </a:pPr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Image result for legislative bil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141" y="5495181"/>
            <a:ext cx="1514238" cy="1133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2800" b="1" i="0" kern="1200" baseline="0"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2900" dirty="0"/>
              <a:t>Small process changes this round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76800" y="1326306"/>
            <a:ext cx="3733800" cy="457200"/>
          </a:xfrm>
          <a:prstGeom prst="rect">
            <a:avLst/>
          </a:prstGeom>
          <a:solidFill>
            <a:srgbClr val="1737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Century Gothic" panose="020B0502020202020204" pitchFamily="34" charset="0"/>
              </a:rPr>
              <a:t>Summary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76800" y="1853355"/>
            <a:ext cx="3733800" cy="6612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Final Review Committee Streamline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76801" y="4114800"/>
            <a:ext cx="3733799" cy="10406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ACT/Modal Committee Consistency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76800" y="2578739"/>
            <a:ext cx="3738716" cy="7570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Project Size Discussion</a:t>
            </a:r>
          </a:p>
        </p:txBody>
      </p:sp>
      <p:pic>
        <p:nvPicPr>
          <p:cNvPr id="1028" name="Picture 4" descr="Image result for oregon capital build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25883"/>
            <a:ext cx="4382691" cy="3829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4876800" y="3399898"/>
            <a:ext cx="3733800" cy="6612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Applicant req clarification</a:t>
            </a:r>
          </a:p>
        </p:txBody>
      </p:sp>
    </p:spTree>
    <p:extLst>
      <p:ext uri="{BB962C8B-B14F-4D97-AF65-F5344CB8AC3E}">
        <p14:creationId xmlns:p14="http://schemas.microsoft.com/office/powerpoint/2010/main" val="173457699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ADD29500255244980EBB45736608B9D" ma:contentTypeVersion="12" ma:contentTypeDescription="Create a new document." ma:contentTypeScope="" ma:versionID="bff322d3aafa933ade6bb3f9cbdba910">
  <xsd:schema xmlns:xsd="http://www.w3.org/2001/XMLSchema" xmlns:xs="http://www.w3.org/2001/XMLSchema" xmlns:p="http://schemas.microsoft.com/office/2006/metadata/properties" xmlns:ns1="http://schemas.microsoft.com/sharepoint/v3" xmlns:ns2="414a915e-5b6e-4363-9ccf-94a0bb75992f" xmlns:ns3="6ec60af1-6d1e-4575-bf73-1b6e791fcd10" targetNamespace="http://schemas.microsoft.com/office/2006/metadata/properties" ma:root="true" ma:fieldsID="db32587eabd2e95dcfb0aa13de56e8b3" ns1:_="" ns2:_="" ns3:_="">
    <xsd:import namespace="http://schemas.microsoft.com/sharepoint/v3"/>
    <xsd:import namespace="414a915e-5b6e-4363-9ccf-94a0bb75992f"/>
    <xsd:import namespace="6ec60af1-6d1e-4575-bf73-1b6e791fcd1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 minOccurs="0"/>
                <xsd:element ref="ns2:Page" minOccurs="0"/>
                <xsd:element ref="ns2:Meeting_x0020_Date" minOccurs="0"/>
                <xsd:element ref="ns2:Number" minOccurs="0"/>
                <xsd:element ref="ns2:Reviewed_x0020_for_x0020_URLs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915e-5b6e-4363-9ccf-94a0bb75992f" elementFormDefault="qualified">
    <xsd:import namespace="http://schemas.microsoft.com/office/2006/documentManagement/types"/>
    <xsd:import namespace="http://schemas.microsoft.com/office/infopath/2007/PartnerControls"/>
    <xsd:element name="Category" ma:index="6" nillable="true" ma:displayName="Category" ma:internalName="Category" ma:readOnly="false">
      <xsd:simpleType>
        <xsd:restriction base="dms:Text">
          <xsd:maxLength value="255"/>
        </xsd:restriction>
      </xsd:simpleType>
    </xsd:element>
    <xsd:element name="Page" ma:index="7" nillable="true" ma:displayName="Page" ma:description="Type out name of page document should appear on." ma:internalName="Page" ma:readOnly="false">
      <xsd:simpleType>
        <xsd:restriction base="dms:Text">
          <xsd:maxLength value="255"/>
        </xsd:restriction>
      </xsd:simpleType>
    </xsd:element>
    <xsd:element name="Meeting_x0020_Date" ma:index="10" nillable="true" ma:displayName="Meeting Date" ma:description="For meeting materials" ma:format="DateOnly" ma:internalName="Meeting_x0020_Date" ma:readOnly="false">
      <xsd:simpleType>
        <xsd:restriction base="dms:DateTime"/>
      </xsd:simpleType>
    </xsd:element>
    <xsd:element name="Number" ma:index="11" nillable="true" ma:displayName="Number" ma:description="Indicate bulletin number" ma:internalName="Number" ma:readOnly="false">
      <xsd:simpleType>
        <xsd:restriction base="dms:Text">
          <xsd:maxLength value="255"/>
        </xsd:restriction>
      </xsd:simpleType>
    </xsd:element>
    <xsd:element name="Reviewed_x0020_for_x0020_URLs" ma:index="12" nillable="true" ma:displayName="Reviewed for URLs" ma:default="0" ma:internalName="Reviewed_x0020_for_x0020_URLs" ma:readOnly="fal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c60af1-6d1e-4575-bf73-1b6e791fcd1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 ma:index="8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414a915e-5b6e-4363-9ccf-94a0bb75992f">Current Year's Meeting Materials</Category>
    <Number xmlns="414a915e-5b6e-4363-9ccf-94a0bb75992f" xsi:nil="true"/>
    <Reviewed_x0020_for_x0020_URLs xmlns="414a915e-5b6e-4363-9ccf-94a0bb75992f">false</Reviewed_x0020_for_x0020_URLs>
    <Meeting_x0020_Date xmlns="414a915e-5b6e-4363-9ccf-94a0bb75992f">2024-01-03T08:00:00+00:00</Meeting_x0020_Date>
    <PublishingExpirationDate xmlns="http://schemas.microsoft.com/sharepoint/v3" xsi:nil="true"/>
    <Page xmlns="414a915e-5b6e-4363-9ccf-94a0bb75992f">LPAC</Page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A543C2-AED3-4169-8CE6-55A80469BC1E}"/>
</file>

<file path=customXml/itemProps2.xml><?xml version="1.0" encoding="utf-8"?>
<ds:datastoreItem xmlns:ds="http://schemas.openxmlformats.org/officeDocument/2006/customXml" ds:itemID="{26738765-A54A-4CA4-BDB3-6EDFD4E9E2A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f667b42-a6f3-4537-9f3f-2d99f927d60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AA16C22-8C39-48A6-AB31-F0B9F543F9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7466</TotalTime>
  <Words>297</Words>
  <Application>Microsoft Office PowerPoint</Application>
  <PresentationFormat>On-screen Show (4:3)</PresentationFormat>
  <Paragraphs>61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Century Gothic</vt:lpstr>
      <vt:lpstr>Franklin Gothic Book</vt:lpstr>
      <vt:lpstr>Franklin Gothic Medium</vt:lpstr>
      <vt:lpstr>Georgia</vt:lpstr>
      <vt:lpstr>Verdana</vt:lpstr>
      <vt:lpstr>Custom Design</vt:lpstr>
      <vt:lpstr>Connect Oregon</vt:lpstr>
      <vt:lpstr>PowerPoint Presentation</vt:lpstr>
      <vt:lpstr>PowerPoint Presentation</vt:lpstr>
      <vt:lpstr>Next Cycle Key Facts</vt:lpstr>
      <vt:lpstr>Review process</vt:lpstr>
      <vt:lpstr>PowerPoint Presentation</vt:lpstr>
    </vt:vector>
  </TitlesOfParts>
  <Company>Edelman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Edelman</dc:creator>
  <cp:keywords>Local, Programs, Advisory, Committee, Discipline, LPAC, Presentation</cp:keywords>
  <cp:lastModifiedBy>Boren John</cp:lastModifiedBy>
  <cp:revision>318</cp:revision>
  <cp:lastPrinted>2019-08-13T18:06:47Z</cp:lastPrinted>
  <dcterms:created xsi:type="dcterms:W3CDTF">2011-05-20T18:33:54Z</dcterms:created>
  <dcterms:modified xsi:type="dcterms:W3CDTF">2024-01-02T21:49:00Z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0x0101001ADD29500255244980EBB45736608B9D</vt:lpwstr>
  </property>
  <property fmtid="{D5CDD505-2E9C-101B-9397-08002B2CF9AE}" pid="3" name="MSIP_Label_c9cf6fe3-5bce-446b-ad70-bd306593eea0_Enabled">
    <vt:lpwstr>true</vt:lpwstr>
  </property>
  <property fmtid="{D5CDD505-2E9C-101B-9397-08002B2CF9AE}" pid="4" name="MSIP_Label_c9cf6fe3-5bce-446b-ad70-bd306593eea0_SetDate">
    <vt:lpwstr>2023-10-10T21:43:06Z</vt:lpwstr>
  </property>
  <property fmtid="{D5CDD505-2E9C-101B-9397-08002B2CF9AE}" pid="5" name="MSIP_Label_c9cf6fe3-5bce-446b-ad70-bd306593eea0_Method">
    <vt:lpwstr>Privileged</vt:lpwstr>
  </property>
  <property fmtid="{D5CDD505-2E9C-101B-9397-08002B2CF9AE}" pid="6" name="MSIP_Label_c9cf6fe3-5bce-446b-ad70-bd306593eea0_Name">
    <vt:lpwstr>Level 1 - Published (Items)</vt:lpwstr>
  </property>
  <property fmtid="{D5CDD505-2E9C-101B-9397-08002B2CF9AE}" pid="7" name="MSIP_Label_c9cf6fe3-5bce-446b-ad70-bd306593eea0_SiteId">
    <vt:lpwstr>28b0d013-46bc-4a64-8d86-1c8a31cf590d</vt:lpwstr>
  </property>
  <property fmtid="{D5CDD505-2E9C-101B-9397-08002B2CF9AE}" pid="8" name="MSIP_Label_c9cf6fe3-5bce-446b-ad70-bd306593eea0_ActionId">
    <vt:lpwstr>023368fe-8f8f-47af-ad32-4cb34e14eede</vt:lpwstr>
  </property>
  <property fmtid="{D5CDD505-2E9C-101B-9397-08002B2CF9AE}" pid="9" name="MSIP_Label_c9cf6fe3-5bce-446b-ad70-bd306593eea0_ContentBits">
    <vt:lpwstr>0</vt:lpwstr>
  </property>
</Properties>
</file>