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</p:sldMasterIdLst>
  <p:notesMasterIdLst>
    <p:notesMasterId r:id="rId11"/>
  </p:notesMasterIdLst>
  <p:sldIdLst>
    <p:sldId id="315" r:id="rId5"/>
    <p:sldId id="647" r:id="rId6"/>
    <p:sldId id="630" r:id="rId7"/>
    <p:sldId id="648" r:id="rId8"/>
    <p:sldId id="649" r:id="rId9"/>
    <p:sldId id="65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044E05-A38E-6DAB-C639-C4664A2BC1A2}" name="BERNT Justin J" initials="BJJ" userId="BERNT Justin J" providerId="None"/>
  <p188:author id="{B124B322-5178-D377-48EB-F9990B3E634D}" name="DOAN Bobbi J" initials="DJ" userId="S::bobbi.j.doan@odot.oregon.gov::5496f963-4955-4ece-a8bf-0ddcb161a5cb" providerId="AD"/>
  <p188:author id="{8E574455-D849-8EE4-2765-92620012DF70}" name="ROEHRIG Hayley" initials="RH" userId="S::hayley.roehrig@odot.oregon.gov::6c79c4cc-8317-4898-99ba-6ac52e0e9bae" providerId="AD"/>
  <p188:author id="{2BA7F3A7-5CE4-C26F-15FA-3347662F1DD1}" name="CHALKLEY Scott" initials="CS" userId="S::scott.chalkley@odot.oregon.gov::fc8529e5-0597-45b2-b77a-e4a0bfcc0d20" providerId="AD"/>
  <p188:author id="{6285E3E4-C3F9-9AF7-74CB-B727436BEB8E}" name="WOLF Joe" initials="WJ" userId="S::joe.wolf@odot.oregon.gov::240c911e-f487-4bc2-b665-84ced79e28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AB3EA-C9E1-421D-BA6F-AC7B7A376CA3}" v="11" dt="2026-01-07T16:11:16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41EBB-BB05-41BE-AD11-22B7D894FD2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6287D-8CEC-48D1-8A1D-CAE741402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5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</a:t>
            </a:r>
            <a:r>
              <a:rPr lang="en-US" baseline="0"/>
              <a:t> Slide: Option 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3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9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18101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3429044"/>
            <a:ext cx="105156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1" y="6031766"/>
            <a:ext cx="2269118" cy="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6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4140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9396"/>
            <a:ext cx="10515600" cy="6246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2170113"/>
            <a:ext cx="2480035" cy="1830038"/>
          </a:xfrm>
          <a:blipFill dpi="0" rotWithShape="1">
            <a:blip r:embed="rId2"/>
            <a:srcRect/>
            <a:stretch>
              <a:fillRect t="-166" r="-6000" b="-166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1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3513940" y="2170113"/>
            <a:ext cx="2480035" cy="1830038"/>
          </a:xfrm>
          <a:blipFill dpi="0" rotWithShape="1">
            <a:blip r:embed="rId3"/>
            <a:srcRect/>
            <a:stretch>
              <a:fillRect l="-3000" t="-166" r="-3000" b="-166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2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6192462" y="2170113"/>
            <a:ext cx="2480035" cy="1830038"/>
          </a:xfrm>
          <a:blipFill dpi="0" rotWithShape="1">
            <a:blip r:embed="rId4"/>
            <a:srcRect/>
            <a:stretch>
              <a:fillRect l="-12000" t="-166" r="-8000" b="-166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8870984" y="2170113"/>
            <a:ext cx="2480035" cy="1830038"/>
          </a:xfrm>
          <a:blipFill dpi="0" rotWithShape="1">
            <a:blip r:embed="rId5"/>
            <a:srcRect/>
            <a:stretch>
              <a:fillRect l="-9000" t="-166" r="-2000" b="-166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835418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/>
              <a:t>A little bit about this titled section.</a:t>
            </a:r>
            <a:endParaRPr lang="en-US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514060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/>
              <a:t>A little bit about this titled section.</a:t>
            </a:r>
            <a:endParaRPr lang="en-US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6192702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/>
              <a:t>A little bit about this titled section.</a:t>
            </a:r>
            <a:endParaRPr lang="en-US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8871343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/>
              <a:t>A little bit about this titled section.</a:t>
            </a:r>
            <a:endParaRPr lang="en-US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835418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3513940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Text Placeholder 31"/>
          <p:cNvSpPr>
            <a:spLocks noGrp="1"/>
          </p:cNvSpPr>
          <p:nvPr>
            <p:ph type="body" sz="quarter" idx="23" hasCustomPrompt="1"/>
          </p:nvPr>
        </p:nvSpPr>
        <p:spPr>
          <a:xfrm>
            <a:off x="6192462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8870984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5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8281"/>
            <a:ext cx="12192000" cy="3135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9396"/>
            <a:ext cx="10515600" cy="6246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2161599"/>
            <a:ext cx="3270576" cy="1853942"/>
          </a:xfrm>
          <a:blipFill dpi="0" rotWithShape="1">
            <a:blip r:embed="rId2"/>
            <a:srcRect/>
            <a:stretch>
              <a:fillRect l="-5000" t="-20000" r="-14000" b="-40000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284124"/>
            <a:ext cx="3270576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/>
              <a:t>A little bit about this titled section.</a:t>
            </a:r>
            <a:endParaRPr lang="en-US"/>
          </a:p>
        </p:txBody>
      </p:sp>
      <p:sp>
        <p:nvSpPr>
          <p:cNvPr id="22" name="Picture Placeholder 19"/>
          <p:cNvSpPr>
            <a:spLocks noGrp="1"/>
          </p:cNvSpPr>
          <p:nvPr>
            <p:ph type="pic" sz="quarter" idx="18" hasCustomPrompt="1"/>
          </p:nvPr>
        </p:nvSpPr>
        <p:spPr>
          <a:xfrm>
            <a:off x="4471002" y="2161599"/>
            <a:ext cx="3270576" cy="1853942"/>
          </a:xfrm>
          <a:blipFill>
            <a:blip r:embed="rId3"/>
            <a:srcRect/>
            <a:stretch>
              <a:fillRect t="-28" b="-28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9" hasCustomPrompt="1"/>
          </p:nvPr>
        </p:nvSpPr>
        <p:spPr>
          <a:xfrm>
            <a:off x="8103803" y="2161599"/>
            <a:ext cx="3270576" cy="1853942"/>
          </a:xfrm>
          <a:blipFill dpi="0" rotWithShape="1">
            <a:blip r:embed="rId4"/>
            <a:srcRect/>
            <a:stretch>
              <a:fillRect l="-66" t="-15000" r="-7000" b="-9000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4473877" y="4284124"/>
            <a:ext cx="3270576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/>
              <a:t>A little bit about this titled section.</a:t>
            </a:r>
            <a:endParaRPr lang="en-US"/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54" y="4284124"/>
            <a:ext cx="3270576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/>
              <a:t>A little bit about this titled section.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49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8281"/>
            <a:ext cx="12192000" cy="3135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444367"/>
            <a:ext cx="4717279" cy="2674012"/>
          </a:xfrm>
          <a:blipFill>
            <a:blip r:embed="rId2"/>
            <a:srcRect/>
            <a:stretch>
              <a:fillRect t="-28" b="-28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838199" y="4284124"/>
            <a:ext cx="4717279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/>
              <a:t>A little bit about this titled section.</a:t>
            </a:r>
            <a:endParaRPr lang="en-US"/>
          </a:p>
        </p:txBody>
      </p:sp>
      <p:sp>
        <p:nvSpPr>
          <p:cNvPr id="12" name="Picture Placeholder 19"/>
          <p:cNvSpPr>
            <a:spLocks noGrp="1"/>
          </p:cNvSpPr>
          <p:nvPr>
            <p:ph type="pic" sz="quarter" idx="18" hasCustomPrompt="1"/>
          </p:nvPr>
        </p:nvSpPr>
        <p:spPr>
          <a:xfrm>
            <a:off x="6636521" y="1444367"/>
            <a:ext cx="4717279" cy="2674012"/>
          </a:xfrm>
          <a:blipFill dpi="0" rotWithShape="1">
            <a:blip r:embed="rId3"/>
            <a:srcRect/>
            <a:stretch>
              <a:fillRect t="-28" b="-18000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6636521" y="4284124"/>
            <a:ext cx="4717279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/>
              <a:t>A little bit about this titled section.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22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8281"/>
            <a:ext cx="12192000" cy="3135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314325" y="266700"/>
            <a:ext cx="11560175" cy="4959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5584245"/>
            <a:ext cx="11560175" cy="9826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baseline="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r>
              <a:rPr lang="en-US"/>
              <a:t>Placing a Video: Click the icon above to “insert video.”</a:t>
            </a:r>
          </a:p>
          <a:p>
            <a:r>
              <a:rPr lang="en-US"/>
              <a:t>Browse, add your YouTube link, or embed your video.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95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/Connec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48327"/>
            <a:ext cx="10515600" cy="102743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CONNECT WITH US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415717"/>
            <a:ext cx="1731464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/</a:t>
            </a:r>
            <a:r>
              <a:rPr lang="en-US" err="1"/>
              <a:t>OregonDOT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338172" y="2583685"/>
            <a:ext cx="731520" cy="731520"/>
          </a:xfrm>
          <a:blipFill>
            <a:blip r:embed="rId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994605" y="3415717"/>
            <a:ext cx="1731464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>
                <a:solidFill>
                  <a:schemeClr val="bg1"/>
                </a:solidFill>
              </a:rPr>
              <a:t>@</a:t>
            </a:r>
            <a:r>
              <a:rPr lang="en-US" sz="2000" err="1">
                <a:solidFill>
                  <a:schemeClr val="bg1"/>
                </a:solidFill>
              </a:rPr>
              <a:t>OregonDOT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94577" y="2583685"/>
            <a:ext cx="731520" cy="731520"/>
          </a:xfrm>
          <a:blipFill>
            <a:blip r:embed="rId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151010" y="3415717"/>
            <a:ext cx="1731464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>
                <a:solidFill>
                  <a:schemeClr val="bg1"/>
                </a:solidFill>
              </a:rPr>
              <a:t>@</a:t>
            </a:r>
            <a:r>
              <a:rPr lang="en-US" sz="2000" err="1">
                <a:solidFill>
                  <a:schemeClr val="bg1"/>
                </a:solidFill>
              </a:rPr>
              <a:t>OregonDOT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650982" y="2583685"/>
            <a:ext cx="731520" cy="731520"/>
          </a:xfrm>
          <a:blipFill>
            <a:blip r:embed="rId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95083" y="3415717"/>
            <a:ext cx="2156125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>
                <a:solidFill>
                  <a:schemeClr val="bg1"/>
                </a:solidFill>
              </a:rPr>
              <a:t>/company/</a:t>
            </a:r>
            <a:r>
              <a:rPr lang="en-US" sz="2000" err="1">
                <a:solidFill>
                  <a:schemeClr val="bg1"/>
                </a:solidFill>
              </a:rPr>
              <a:t>oregon</a:t>
            </a:r>
            <a:r>
              <a:rPr lang="en-US" sz="2000">
                <a:solidFill>
                  <a:schemeClr val="bg1"/>
                </a:solidFill>
              </a:rPr>
              <a:t>-department-of-transportation/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07386" y="2583685"/>
            <a:ext cx="731520" cy="731520"/>
          </a:xfrm>
          <a:blipFill>
            <a:blip r:embed="rId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463818" y="3415717"/>
            <a:ext cx="1731464" cy="43611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>
                <a:solidFill>
                  <a:schemeClr val="bg1"/>
                </a:solidFill>
              </a:rPr>
              <a:t>/</a:t>
            </a:r>
            <a:r>
              <a:rPr lang="en-US" sz="2000" err="1">
                <a:solidFill>
                  <a:schemeClr val="bg1"/>
                </a:solidFill>
              </a:rPr>
              <a:t>OregonDOT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63790" y="2583685"/>
            <a:ext cx="731520" cy="731520"/>
          </a:xfrm>
          <a:blipFill>
            <a:blip r:embed="rId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0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356260" y="463138"/>
            <a:ext cx="3384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Franklin Gothic Demi Cond" panose="020B0706030402020204" pitchFamily="34" charset="0"/>
              </a:rPr>
              <a:t>REFERENCES/TOOLS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364946" y="1746304"/>
            <a:ext cx="13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/>
              <a:t>Scooter</a:t>
            </a:r>
            <a:endParaRPr lang="en-US"/>
          </a:p>
        </p:txBody>
      </p:sp>
      <p:sp>
        <p:nvSpPr>
          <p:cNvPr id="55" name="TextBox 54"/>
          <p:cNvSpPr txBox="1"/>
          <p:nvPr userDrawn="1"/>
        </p:nvSpPr>
        <p:spPr>
          <a:xfrm>
            <a:off x="364946" y="2565194"/>
            <a:ext cx="13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/>
              <a:t>ODOT Blue</a:t>
            </a:r>
            <a:endParaRPr lang="en-US"/>
          </a:p>
        </p:txBody>
      </p:sp>
      <p:sp>
        <p:nvSpPr>
          <p:cNvPr id="56" name="TextBox 55"/>
          <p:cNvSpPr txBox="1"/>
          <p:nvPr userDrawn="1"/>
        </p:nvSpPr>
        <p:spPr>
          <a:xfrm>
            <a:off x="364945" y="3384084"/>
            <a:ext cx="149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/>
              <a:t>ODOT Orange</a:t>
            </a:r>
            <a:endParaRPr lang="en-US"/>
          </a:p>
        </p:txBody>
      </p:sp>
      <p:sp>
        <p:nvSpPr>
          <p:cNvPr id="57" name="TextBox 56"/>
          <p:cNvSpPr txBox="1"/>
          <p:nvPr userDrawn="1"/>
        </p:nvSpPr>
        <p:spPr>
          <a:xfrm>
            <a:off x="364946" y="4202974"/>
            <a:ext cx="13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/>
              <a:t>Black</a:t>
            </a:r>
            <a:endParaRPr lang="en-US"/>
          </a:p>
        </p:txBody>
      </p:sp>
      <p:sp>
        <p:nvSpPr>
          <p:cNvPr id="58" name="TextBox 57"/>
          <p:cNvSpPr txBox="1"/>
          <p:nvPr userDrawn="1"/>
        </p:nvSpPr>
        <p:spPr>
          <a:xfrm>
            <a:off x="364946" y="4882158"/>
            <a:ext cx="149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/>
              <a:t>White w/ODOT Blue</a:t>
            </a:r>
            <a:endParaRPr lang="en-US"/>
          </a:p>
        </p:txBody>
      </p:sp>
      <p:sp>
        <p:nvSpPr>
          <p:cNvPr id="59" name="TextBox 58"/>
          <p:cNvSpPr txBox="1"/>
          <p:nvPr userDrawn="1"/>
        </p:nvSpPr>
        <p:spPr>
          <a:xfrm>
            <a:off x="1750116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/>
              <a:t>Facebook</a:t>
            </a:r>
            <a:endParaRPr lang="en-US" sz="1200"/>
          </a:p>
        </p:txBody>
      </p:sp>
      <p:sp>
        <p:nvSpPr>
          <p:cNvPr id="60" name="TextBox 59"/>
          <p:cNvSpPr txBox="1"/>
          <p:nvPr userDrawn="1"/>
        </p:nvSpPr>
        <p:spPr>
          <a:xfrm>
            <a:off x="2680620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/>
              <a:t>Twitter</a:t>
            </a:r>
            <a:endParaRPr lang="en-US" sz="1200"/>
          </a:p>
        </p:txBody>
      </p:sp>
      <p:sp>
        <p:nvSpPr>
          <p:cNvPr id="61" name="TextBox 60"/>
          <p:cNvSpPr txBox="1"/>
          <p:nvPr userDrawn="1"/>
        </p:nvSpPr>
        <p:spPr>
          <a:xfrm>
            <a:off x="3611124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/>
              <a:t>Instagram</a:t>
            </a:r>
            <a:endParaRPr lang="en-US" sz="1200"/>
          </a:p>
        </p:txBody>
      </p:sp>
      <p:sp>
        <p:nvSpPr>
          <p:cNvPr id="62" name="TextBox 61"/>
          <p:cNvSpPr txBox="1"/>
          <p:nvPr userDrawn="1"/>
        </p:nvSpPr>
        <p:spPr>
          <a:xfrm>
            <a:off x="4541628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/>
              <a:t>LinkedIn</a:t>
            </a:r>
            <a:endParaRPr lang="en-US" sz="1200"/>
          </a:p>
        </p:txBody>
      </p:sp>
      <p:sp>
        <p:nvSpPr>
          <p:cNvPr id="63" name="TextBox 62"/>
          <p:cNvSpPr txBox="1"/>
          <p:nvPr userDrawn="1"/>
        </p:nvSpPr>
        <p:spPr>
          <a:xfrm>
            <a:off x="5472132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/>
              <a:t>YouTube</a:t>
            </a:r>
            <a:endParaRPr lang="en-US" sz="1200"/>
          </a:p>
        </p:txBody>
      </p:sp>
      <p:sp>
        <p:nvSpPr>
          <p:cNvPr id="64" name="TextBox 63"/>
          <p:cNvSpPr txBox="1"/>
          <p:nvPr userDrawn="1"/>
        </p:nvSpPr>
        <p:spPr>
          <a:xfrm>
            <a:off x="6402636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/>
              <a:t>Website</a:t>
            </a:r>
            <a:endParaRPr lang="en-US" sz="1200"/>
          </a:p>
        </p:txBody>
      </p:sp>
      <p:sp>
        <p:nvSpPr>
          <p:cNvPr id="65" name="TextBox 64"/>
          <p:cNvSpPr txBox="1"/>
          <p:nvPr userDrawn="1"/>
        </p:nvSpPr>
        <p:spPr>
          <a:xfrm>
            <a:off x="7333140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/>
              <a:t>Email</a:t>
            </a:r>
            <a:endParaRPr lang="en-US" sz="1200"/>
          </a:p>
        </p:txBody>
      </p:sp>
      <p:sp>
        <p:nvSpPr>
          <p:cNvPr id="66" name="TextBox 65"/>
          <p:cNvSpPr txBox="1"/>
          <p:nvPr userDrawn="1"/>
        </p:nvSpPr>
        <p:spPr>
          <a:xfrm>
            <a:off x="8263644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/>
              <a:t>Address</a:t>
            </a:r>
            <a:endParaRPr lang="en-US" sz="1200"/>
          </a:p>
        </p:txBody>
      </p:sp>
      <p:sp>
        <p:nvSpPr>
          <p:cNvPr id="67" name="TextBox 66"/>
          <p:cNvSpPr txBox="1"/>
          <p:nvPr userDrawn="1"/>
        </p:nvSpPr>
        <p:spPr>
          <a:xfrm>
            <a:off x="9194145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/>
              <a:t>Phone</a:t>
            </a:r>
            <a:endParaRPr lang="en-US" sz="1200"/>
          </a:p>
        </p:txBody>
      </p:sp>
      <p:sp>
        <p:nvSpPr>
          <p:cNvPr id="7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4425" y="1545726"/>
            <a:ext cx="731520" cy="731520"/>
          </a:xfrm>
          <a:blipFill>
            <a:blip r:embed="rId2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792381" y="1545726"/>
            <a:ext cx="731520" cy="731520"/>
          </a:xfrm>
          <a:blipFill>
            <a:blip r:embed="rId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720337" y="1545726"/>
            <a:ext cx="731520" cy="731520"/>
          </a:xfrm>
          <a:blipFill>
            <a:blip r:embed="rId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648293" y="1545726"/>
            <a:ext cx="731520" cy="731520"/>
          </a:xfrm>
          <a:blipFill>
            <a:blip r:embed="rId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576249" y="1545726"/>
            <a:ext cx="731520" cy="731520"/>
          </a:xfrm>
          <a:blipFill>
            <a:blip r:embed="rId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6504204" y="1545726"/>
            <a:ext cx="731520" cy="731520"/>
          </a:xfrm>
          <a:blipFill>
            <a:blip r:embed="rId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6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7432160" y="1545726"/>
            <a:ext cx="731520" cy="731520"/>
          </a:xfrm>
          <a:blipFill>
            <a:blip r:embed="rId8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7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8360116" y="1545726"/>
            <a:ext cx="731520" cy="731520"/>
          </a:xfrm>
          <a:blipFill>
            <a:blip r:embed="rId9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8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9288069" y="1545726"/>
            <a:ext cx="731520" cy="731520"/>
          </a:xfrm>
          <a:blipFill>
            <a:blip r:embed="rId10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9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1864425" y="2373587"/>
            <a:ext cx="731520" cy="731520"/>
          </a:xfrm>
          <a:blipFill>
            <a:blip r:embed="rId11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2792381" y="2373587"/>
            <a:ext cx="731520" cy="731520"/>
          </a:xfrm>
          <a:blipFill>
            <a:blip r:embed="rId12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1" name="Picture Placeholder 3"/>
          <p:cNvSpPr>
            <a:spLocks noGrp="1"/>
          </p:cNvSpPr>
          <p:nvPr>
            <p:ph type="pic" sz="quarter" idx="27" hasCustomPrompt="1"/>
          </p:nvPr>
        </p:nvSpPr>
        <p:spPr>
          <a:xfrm>
            <a:off x="3720337" y="2373587"/>
            <a:ext cx="731520" cy="731520"/>
          </a:xfrm>
          <a:blipFill>
            <a:blip r:embed="rId1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2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48293" y="2373587"/>
            <a:ext cx="731520" cy="731520"/>
          </a:xfrm>
          <a:blipFill>
            <a:blip r:embed="rId1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3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5576249" y="2373587"/>
            <a:ext cx="731520" cy="731520"/>
          </a:xfrm>
          <a:blipFill>
            <a:blip r:embed="rId1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6504204" y="2373587"/>
            <a:ext cx="731520" cy="731520"/>
          </a:xfrm>
          <a:blipFill>
            <a:blip r:embed="rId1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7432160" y="2373587"/>
            <a:ext cx="731520" cy="731520"/>
          </a:xfrm>
          <a:blipFill>
            <a:blip r:embed="rId1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6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8360116" y="2373587"/>
            <a:ext cx="731520" cy="731520"/>
          </a:xfrm>
          <a:blipFill>
            <a:blip r:embed="rId18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7" name="Picture Placeholder 3"/>
          <p:cNvSpPr>
            <a:spLocks noGrp="1"/>
          </p:cNvSpPr>
          <p:nvPr>
            <p:ph type="pic" sz="quarter" idx="33" hasCustomPrompt="1"/>
          </p:nvPr>
        </p:nvSpPr>
        <p:spPr>
          <a:xfrm>
            <a:off x="9288069" y="2373587"/>
            <a:ext cx="731520" cy="731520"/>
          </a:xfrm>
          <a:blipFill>
            <a:blip r:embed="rId19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8" name="Picture Placeholder 3"/>
          <p:cNvSpPr>
            <a:spLocks noGrp="1"/>
          </p:cNvSpPr>
          <p:nvPr>
            <p:ph type="pic" sz="quarter" idx="34" hasCustomPrompt="1"/>
          </p:nvPr>
        </p:nvSpPr>
        <p:spPr>
          <a:xfrm>
            <a:off x="1857412" y="3194970"/>
            <a:ext cx="731520" cy="731520"/>
          </a:xfrm>
          <a:blipFill>
            <a:blip r:embed="rId20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9" name="Picture Placeholder 3"/>
          <p:cNvSpPr>
            <a:spLocks noGrp="1"/>
          </p:cNvSpPr>
          <p:nvPr>
            <p:ph type="pic" sz="quarter" idx="35" hasCustomPrompt="1"/>
          </p:nvPr>
        </p:nvSpPr>
        <p:spPr>
          <a:xfrm>
            <a:off x="2785368" y="3194970"/>
            <a:ext cx="731520" cy="731520"/>
          </a:xfrm>
          <a:blipFill>
            <a:blip r:embed="rId21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0" name="Picture Placeholder 3"/>
          <p:cNvSpPr>
            <a:spLocks noGrp="1"/>
          </p:cNvSpPr>
          <p:nvPr>
            <p:ph type="pic" sz="quarter" idx="36" hasCustomPrompt="1"/>
          </p:nvPr>
        </p:nvSpPr>
        <p:spPr>
          <a:xfrm>
            <a:off x="3713324" y="3194970"/>
            <a:ext cx="731520" cy="731520"/>
          </a:xfrm>
          <a:blipFill>
            <a:blip r:embed="rId22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37" hasCustomPrompt="1"/>
          </p:nvPr>
        </p:nvSpPr>
        <p:spPr>
          <a:xfrm>
            <a:off x="4641280" y="3194970"/>
            <a:ext cx="731520" cy="731520"/>
          </a:xfrm>
          <a:blipFill>
            <a:blip r:embed="rId2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2" name="Picture Placeholder 3"/>
          <p:cNvSpPr>
            <a:spLocks noGrp="1"/>
          </p:cNvSpPr>
          <p:nvPr>
            <p:ph type="pic" sz="quarter" idx="38" hasCustomPrompt="1"/>
          </p:nvPr>
        </p:nvSpPr>
        <p:spPr>
          <a:xfrm>
            <a:off x="5569236" y="3194970"/>
            <a:ext cx="731520" cy="731520"/>
          </a:xfrm>
          <a:blipFill>
            <a:blip r:embed="rId2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3" name="Picture Placeholder 3"/>
          <p:cNvSpPr>
            <a:spLocks noGrp="1"/>
          </p:cNvSpPr>
          <p:nvPr>
            <p:ph type="pic" sz="quarter" idx="39" hasCustomPrompt="1"/>
          </p:nvPr>
        </p:nvSpPr>
        <p:spPr>
          <a:xfrm>
            <a:off x="6497191" y="3194970"/>
            <a:ext cx="731520" cy="731520"/>
          </a:xfrm>
          <a:blipFill>
            <a:blip r:embed="rId2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4" name="Picture Placeholder 3"/>
          <p:cNvSpPr>
            <a:spLocks noGrp="1"/>
          </p:cNvSpPr>
          <p:nvPr>
            <p:ph type="pic" sz="quarter" idx="40" hasCustomPrompt="1"/>
          </p:nvPr>
        </p:nvSpPr>
        <p:spPr>
          <a:xfrm>
            <a:off x="7425147" y="3194970"/>
            <a:ext cx="731520" cy="731520"/>
          </a:xfrm>
          <a:blipFill>
            <a:blip r:embed="rId2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5" name="Picture Placeholder 3"/>
          <p:cNvSpPr>
            <a:spLocks noGrp="1"/>
          </p:cNvSpPr>
          <p:nvPr>
            <p:ph type="pic" sz="quarter" idx="41" hasCustomPrompt="1"/>
          </p:nvPr>
        </p:nvSpPr>
        <p:spPr>
          <a:xfrm>
            <a:off x="8353103" y="3194970"/>
            <a:ext cx="731520" cy="731520"/>
          </a:xfrm>
          <a:blipFill>
            <a:blip r:embed="rId2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6" name="Picture Placeholder 3"/>
          <p:cNvSpPr>
            <a:spLocks noGrp="1"/>
          </p:cNvSpPr>
          <p:nvPr>
            <p:ph type="pic" sz="quarter" idx="42" hasCustomPrompt="1"/>
          </p:nvPr>
        </p:nvSpPr>
        <p:spPr>
          <a:xfrm>
            <a:off x="9281056" y="3194970"/>
            <a:ext cx="731520" cy="731520"/>
          </a:xfrm>
          <a:blipFill>
            <a:blip r:embed="rId28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7" name="Picture Placeholder 3"/>
          <p:cNvSpPr>
            <a:spLocks noGrp="1"/>
          </p:cNvSpPr>
          <p:nvPr>
            <p:ph type="pic" sz="quarter" idx="43" hasCustomPrompt="1"/>
          </p:nvPr>
        </p:nvSpPr>
        <p:spPr>
          <a:xfrm>
            <a:off x="1864425" y="4024035"/>
            <a:ext cx="731520" cy="731520"/>
          </a:xfrm>
          <a:blipFill>
            <a:blip r:embed="rId29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8" name="Picture Placeholder 3"/>
          <p:cNvSpPr>
            <a:spLocks noGrp="1"/>
          </p:cNvSpPr>
          <p:nvPr>
            <p:ph type="pic" sz="quarter" idx="44" hasCustomPrompt="1"/>
          </p:nvPr>
        </p:nvSpPr>
        <p:spPr>
          <a:xfrm>
            <a:off x="2792381" y="4024035"/>
            <a:ext cx="731520" cy="731520"/>
          </a:xfrm>
          <a:blipFill>
            <a:blip r:embed="rId30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45" hasCustomPrompt="1"/>
          </p:nvPr>
        </p:nvSpPr>
        <p:spPr>
          <a:xfrm>
            <a:off x="3720337" y="4024035"/>
            <a:ext cx="731520" cy="731520"/>
          </a:xfrm>
          <a:blipFill>
            <a:blip r:embed="rId31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0" name="Picture Placeholder 3"/>
          <p:cNvSpPr>
            <a:spLocks noGrp="1"/>
          </p:cNvSpPr>
          <p:nvPr>
            <p:ph type="pic" sz="quarter" idx="46" hasCustomPrompt="1"/>
          </p:nvPr>
        </p:nvSpPr>
        <p:spPr>
          <a:xfrm>
            <a:off x="4648293" y="4024035"/>
            <a:ext cx="731520" cy="731520"/>
          </a:xfrm>
          <a:blipFill dpi="0"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1" name="Picture Placeholder 3"/>
          <p:cNvSpPr>
            <a:spLocks noGrp="1"/>
          </p:cNvSpPr>
          <p:nvPr>
            <p:ph type="pic" sz="quarter" idx="47" hasCustomPrompt="1"/>
          </p:nvPr>
        </p:nvSpPr>
        <p:spPr>
          <a:xfrm>
            <a:off x="5576249" y="4024035"/>
            <a:ext cx="731520" cy="731520"/>
          </a:xfrm>
          <a:blipFill>
            <a:blip r:embed="rId3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2" name="Picture Placeholder 3"/>
          <p:cNvSpPr>
            <a:spLocks noGrp="1"/>
          </p:cNvSpPr>
          <p:nvPr>
            <p:ph type="pic" sz="quarter" idx="48" hasCustomPrompt="1"/>
          </p:nvPr>
        </p:nvSpPr>
        <p:spPr>
          <a:xfrm>
            <a:off x="6504204" y="4024035"/>
            <a:ext cx="731520" cy="731520"/>
          </a:xfrm>
          <a:blipFill>
            <a:blip r:embed="rId3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3" name="Picture Placeholder 3"/>
          <p:cNvSpPr>
            <a:spLocks noGrp="1"/>
          </p:cNvSpPr>
          <p:nvPr>
            <p:ph type="pic" sz="quarter" idx="49" hasCustomPrompt="1"/>
          </p:nvPr>
        </p:nvSpPr>
        <p:spPr>
          <a:xfrm>
            <a:off x="7432160" y="4024035"/>
            <a:ext cx="731520" cy="731520"/>
          </a:xfrm>
          <a:blipFill>
            <a:blip r:embed="rId3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4" name="Picture Placeholder 3"/>
          <p:cNvSpPr>
            <a:spLocks noGrp="1"/>
          </p:cNvSpPr>
          <p:nvPr>
            <p:ph type="pic" sz="quarter" idx="50" hasCustomPrompt="1"/>
          </p:nvPr>
        </p:nvSpPr>
        <p:spPr>
          <a:xfrm>
            <a:off x="8360116" y="4024035"/>
            <a:ext cx="731520" cy="731520"/>
          </a:xfrm>
          <a:blipFill>
            <a:blip r:embed="rId3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5" name="Picture Placeholder 3"/>
          <p:cNvSpPr>
            <a:spLocks noGrp="1"/>
          </p:cNvSpPr>
          <p:nvPr>
            <p:ph type="pic" sz="quarter" idx="51" hasCustomPrompt="1"/>
          </p:nvPr>
        </p:nvSpPr>
        <p:spPr>
          <a:xfrm>
            <a:off x="9288069" y="4024035"/>
            <a:ext cx="731520" cy="731520"/>
          </a:xfrm>
          <a:blipFill>
            <a:blip r:embed="rId3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6" name="Picture Placeholder 3"/>
          <p:cNvSpPr>
            <a:spLocks noGrp="1"/>
          </p:cNvSpPr>
          <p:nvPr>
            <p:ph type="pic" sz="quarter" idx="52" hasCustomPrompt="1"/>
          </p:nvPr>
        </p:nvSpPr>
        <p:spPr>
          <a:xfrm>
            <a:off x="1853907" y="4844214"/>
            <a:ext cx="731520" cy="731520"/>
          </a:xfrm>
          <a:blipFill>
            <a:blip r:embed="rId38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7" name="Picture Placeholder 3"/>
          <p:cNvSpPr>
            <a:spLocks noGrp="1"/>
          </p:cNvSpPr>
          <p:nvPr>
            <p:ph type="pic" sz="quarter" idx="53" hasCustomPrompt="1"/>
          </p:nvPr>
        </p:nvSpPr>
        <p:spPr>
          <a:xfrm>
            <a:off x="2785368" y="4837559"/>
            <a:ext cx="731520" cy="731520"/>
          </a:xfrm>
          <a:blipFill>
            <a:blip r:embed="rId39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8" name="Picture Placeholder 3"/>
          <p:cNvSpPr>
            <a:spLocks noGrp="1"/>
          </p:cNvSpPr>
          <p:nvPr>
            <p:ph type="pic" sz="quarter" idx="54" hasCustomPrompt="1"/>
          </p:nvPr>
        </p:nvSpPr>
        <p:spPr>
          <a:xfrm>
            <a:off x="3713324" y="4837559"/>
            <a:ext cx="731520" cy="731520"/>
          </a:xfrm>
          <a:blipFill>
            <a:blip r:embed="rId40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09" name="Picture Placeholder 3"/>
          <p:cNvSpPr>
            <a:spLocks noGrp="1"/>
          </p:cNvSpPr>
          <p:nvPr>
            <p:ph type="pic" sz="quarter" idx="55" hasCustomPrompt="1"/>
          </p:nvPr>
        </p:nvSpPr>
        <p:spPr>
          <a:xfrm>
            <a:off x="4641280" y="4837559"/>
            <a:ext cx="731520" cy="731520"/>
          </a:xfrm>
          <a:blipFill dpi="0"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0" name="Picture Placeholder 3"/>
          <p:cNvSpPr>
            <a:spLocks noGrp="1"/>
          </p:cNvSpPr>
          <p:nvPr>
            <p:ph type="pic" sz="quarter" idx="56" hasCustomPrompt="1"/>
          </p:nvPr>
        </p:nvSpPr>
        <p:spPr>
          <a:xfrm>
            <a:off x="5569236" y="4837559"/>
            <a:ext cx="731520" cy="731520"/>
          </a:xfrm>
          <a:blipFill>
            <a:blip r:embed="rId42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1" name="Picture Placeholder 3"/>
          <p:cNvSpPr>
            <a:spLocks noGrp="1"/>
          </p:cNvSpPr>
          <p:nvPr>
            <p:ph type="pic" sz="quarter" idx="57" hasCustomPrompt="1"/>
          </p:nvPr>
        </p:nvSpPr>
        <p:spPr>
          <a:xfrm>
            <a:off x="6497191" y="4837559"/>
            <a:ext cx="731520" cy="731520"/>
          </a:xfrm>
          <a:blipFill>
            <a:blip r:embed="rId4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2" name="Picture Placeholder 3"/>
          <p:cNvSpPr>
            <a:spLocks noGrp="1"/>
          </p:cNvSpPr>
          <p:nvPr>
            <p:ph type="pic" sz="quarter" idx="58" hasCustomPrompt="1"/>
          </p:nvPr>
        </p:nvSpPr>
        <p:spPr>
          <a:xfrm>
            <a:off x="7425147" y="4837559"/>
            <a:ext cx="731520" cy="731520"/>
          </a:xfrm>
          <a:blipFill>
            <a:blip r:embed="rId4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3" name="Picture Placeholder 3"/>
          <p:cNvSpPr>
            <a:spLocks noGrp="1"/>
          </p:cNvSpPr>
          <p:nvPr>
            <p:ph type="pic" sz="quarter" idx="59" hasCustomPrompt="1"/>
          </p:nvPr>
        </p:nvSpPr>
        <p:spPr>
          <a:xfrm>
            <a:off x="8353103" y="4837559"/>
            <a:ext cx="731520" cy="731520"/>
          </a:xfrm>
          <a:blipFill>
            <a:blip r:embed="rId4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14" name="Picture Placeholder 3"/>
          <p:cNvSpPr>
            <a:spLocks noGrp="1"/>
          </p:cNvSpPr>
          <p:nvPr>
            <p:ph type="pic" sz="quarter" idx="60" hasCustomPrompt="1"/>
          </p:nvPr>
        </p:nvSpPr>
        <p:spPr>
          <a:xfrm>
            <a:off x="9288069" y="4836101"/>
            <a:ext cx="731520" cy="731520"/>
          </a:xfrm>
          <a:blipFill>
            <a:blip r:embed="rId4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6442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6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761470"/>
            <a:ext cx="10515600" cy="110387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4589463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519299"/>
            <a:ext cx="2269118" cy="68970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7697"/>
            <a:ext cx="10515600" cy="355874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828800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32108"/>
            <a:ext cx="2269118" cy="68970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Slide 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1828800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51679"/>
            <a:ext cx="2269118" cy="689709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5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L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8032" y="365125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8032" y="1966913"/>
            <a:ext cx="6295768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04951" y="1828800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605338" cy="6858000"/>
          </a:xfrm>
          <a:blipFill>
            <a:blip r:embed="rId2"/>
            <a:stretch>
              <a:fillRect t="-27" b="-27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Lft 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8032" y="365125"/>
            <a:ext cx="6295768" cy="5811838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46049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200400" cy="132556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R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72259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67536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7586662" y="0"/>
            <a:ext cx="4605338" cy="6858000"/>
          </a:xfrm>
          <a:blipFill dpi="0" rotWithShape="1">
            <a:blip r:embed="rId2"/>
            <a:srcRect/>
            <a:stretch>
              <a:fillRect l="-30000" t="-27" r="-90000" b="-27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373354"/>
            <a:ext cx="6295768" cy="35402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6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6913"/>
            <a:ext cx="5181600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66913"/>
            <a:ext cx="5181600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1828800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8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icture">
    <p:bg>
      <p:bgPr>
        <a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martArt Placeholder 12"/>
          <p:cNvSpPr>
            <a:spLocks noGrp="1"/>
          </p:cNvSpPr>
          <p:nvPr>
            <p:ph type="dgm" sz="quarter" idx="10" hasCustomPrompt="1"/>
          </p:nvPr>
        </p:nvSpPr>
        <p:spPr>
          <a:xfrm>
            <a:off x="0" y="1368425"/>
            <a:ext cx="4318000" cy="1741488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27749" y="1568450"/>
            <a:ext cx="3187151" cy="13414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schemeClr val="bg1"/>
                </a:solidFill>
              </a:rPr>
              <a:t>A fancy place for text that only needs a little bit of space on top of an image. Can</a:t>
            </a:r>
            <a:r>
              <a:rPr lang="en-US" sz="2000" baseline="0">
                <a:solidFill>
                  <a:schemeClr val="bg1"/>
                </a:solidFill>
              </a:rPr>
              <a:t> be resized if necessary.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1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67697"/>
            <a:ext cx="10515600" cy="410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51" r:id="rId5"/>
    <p:sldLayoutId id="2147483752" r:id="rId6"/>
    <p:sldLayoutId id="2147483754" r:id="rId7"/>
    <p:sldLayoutId id="2147483736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4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rdot.sharepoint.com/sites/ProjectDelivery/SitePages/Wiki-ProjLifecycle.aspx" TargetMode="External"/><Relationship Id="rId2" Type="http://schemas.openxmlformats.org/officeDocument/2006/relationships/hyperlink" Target="https://www.oregon.gov/odot/ProjectDel/Documents/ProjectDeliveryManual.pdf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team/19%3AN8CxO6FQHn_qheoRE0Xdux-8f505YYFopiXRVglniOI1%40thread.tacv2/conversations?groupId=afaa6e91-0ced-439d-84dd-5d3a03125bf4&amp;tenantId=28b0d013-46bc-4a64-8d86-1c8a31cf590d" TargetMode="External"/><Relationship Id="rId2" Type="http://schemas.openxmlformats.org/officeDocument/2006/relationships/hyperlink" Target="https://teams.microsoft.com/l/channel/19%3A162888a2b6964c569a67dce8f4b7d450%40thread.tacv2/ODOT%20Delivered%20Local%20Agency%20Program?groupId=afaa6e91-0ced-439d-84dd-5d3a03125bf4&amp;tenantIhttps://teams.microsoft.com/l/channel/19%3A162888a2b6964c569a67dce8f4b7d450%40thread.tacv2/ODOT%20Delivered%20Local%20Agency%20Program?groupId=afaa6e91-0ced-439d-84dd-5d3a03125bf4&amp;tenantId=28b0d013-46bc-4a64-8d86-1c8a31cf590dd=28b0d013-46bc-4a64-8d86-1c8a31cf590d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ordot.sharepoint.com/:w:/r/teams/ODOT-SPDB-ProjectDevelopment/Shared%20Documents/ODOT%20Delivered%20Local%20Agency%20Program/ODLAP%20SSOW/ODLAP%20SSOW.docx?d=w5c99a13de2fe451894a4525e608adf24&amp;csf=1&amp;web=1&amp;e=DjghY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ordot.sharepoint.com/sites/PDChangeMgm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public.govdelivery.com/accounts/ordot/subscriber/new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ODOT Delivered Local Agency Program (ODLAP)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LPAC January 7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  <a:p>
            <a:endParaRPr lang="en-US" dirty="0"/>
          </a:p>
          <a:p>
            <a:r>
              <a:rPr lang="en-US" dirty="0"/>
              <a:t>Justin Bernt </a:t>
            </a:r>
          </a:p>
          <a:p>
            <a:r>
              <a:rPr lang="en-US" dirty="0"/>
              <a:t>Statewide Scoping &amp; ODLAP Program Manager (PMO)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0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1663-3368-5525-4531-33C0F2C4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Subjects to discuss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54DE0-7875-8ED6-D250-ED86A8EC0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66913"/>
            <a:ext cx="11253396" cy="4754562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  <a:buSzPts val="1000"/>
              <a:tabLst>
                <a:tab pos="914400" algn="l"/>
              </a:tabLst>
            </a:pPr>
            <a:r>
              <a:rPr lang="en-US" sz="4000" dirty="0">
                <a:effectLst/>
                <a:latin typeface="Aptos"/>
                <a:ea typeface="Times New Roman" panose="02020603050405020304" pitchFamily="18" charset="0"/>
                <a:cs typeface="Times New Roman"/>
              </a:rPr>
              <a:t>Project Delivery Manual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tabLst>
                <a:tab pos="914400" algn="l"/>
              </a:tabLst>
            </a:pPr>
            <a:r>
              <a:rPr lang="en-US" sz="4000" dirty="0">
                <a:latin typeface="Aptos"/>
                <a:ea typeface="Aptos" panose="020B0004020202020204" pitchFamily="34" charset="0"/>
                <a:cs typeface="Times New Roman"/>
              </a:rPr>
              <a:t>Statement of work for ODLAP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tabLst>
                <a:tab pos="914400" algn="l"/>
              </a:tabLst>
            </a:pPr>
            <a:r>
              <a:rPr lang="en-US" sz="40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Change Advisory Board updates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tabLst>
                <a:tab pos="914400" algn="l"/>
              </a:tabLst>
            </a:pPr>
            <a:r>
              <a:rPr lang="en-US" sz="4000" dirty="0">
                <a:latin typeface="Aptos"/>
                <a:ea typeface="Aptos" panose="020B0004020202020204" pitchFamily="34" charset="0"/>
                <a:cs typeface="Times New Roman"/>
              </a:rPr>
              <a:t>Gov Delivery notices for ODLAP</a:t>
            </a:r>
            <a:endParaRPr lang="en-US" sz="4000" dirty="0">
              <a:effectLst/>
              <a:latin typeface="Aptos"/>
              <a:ea typeface="Aptos" panose="020B0004020202020204" pitchFamily="34" charset="0"/>
              <a:cs typeface="Times New Roman"/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1439A-76A8-ABF7-A7F0-8133BB6F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5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Delivery Manual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66913"/>
            <a:ext cx="8769626" cy="421005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Published in November of 2025</a:t>
            </a:r>
          </a:p>
          <a:p>
            <a:r>
              <a:rPr lang="en-US" dirty="0">
                <a:sym typeface="Wingdings" panose="05000000000000000000" pitchFamily="2" charset="2"/>
                <a:hlinkClick r:id="rId2"/>
              </a:rPr>
              <a:t>PDF</a:t>
            </a:r>
            <a:r>
              <a:rPr lang="en-US" dirty="0">
                <a:sym typeface="Wingdings" panose="05000000000000000000" pitchFamily="2" charset="2"/>
              </a:rPr>
              <a:t> Published Externally</a:t>
            </a:r>
          </a:p>
          <a:p>
            <a:r>
              <a:rPr lang="en-US" dirty="0" err="1">
                <a:sym typeface="Wingdings" panose="05000000000000000000" pitchFamily="2" charset="2"/>
                <a:hlinkClick r:id="rId3"/>
              </a:rPr>
              <a:t>Sharepoint</a:t>
            </a:r>
            <a:r>
              <a:rPr lang="en-US" dirty="0">
                <a:sym typeface="Wingdings" panose="05000000000000000000" pitchFamily="2" charset="2"/>
                <a:hlinkClick r:id="rId3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website published internally</a:t>
            </a:r>
          </a:p>
          <a:p>
            <a:r>
              <a:rPr lang="en-US" dirty="0">
                <a:sym typeface="Wingdings" panose="05000000000000000000" pitchFamily="2" charset="2"/>
              </a:rPr>
              <a:t>Encompasses ODOT and ODLAP delivery</a:t>
            </a:r>
          </a:p>
          <a:p>
            <a:r>
              <a:rPr lang="en-US" dirty="0">
                <a:sym typeface="Wingdings" panose="05000000000000000000" pitchFamily="2" charset="2"/>
              </a:rPr>
              <a:t>How will we update?</a:t>
            </a:r>
          </a:p>
          <a:p>
            <a:r>
              <a:rPr lang="en-US" dirty="0">
                <a:sym typeface="Wingdings" panose="05000000000000000000" pitchFamily="2" charset="2"/>
              </a:rPr>
              <a:t>How can you be involved?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9AA77C-00AE-D5EC-D284-AA192EEE5369}"/>
              </a:ext>
            </a:extLst>
          </p:cNvPr>
          <p:cNvSpPr txBox="1">
            <a:spLocks/>
          </p:cNvSpPr>
          <p:nvPr/>
        </p:nvSpPr>
        <p:spPr>
          <a:xfrm>
            <a:off x="3429000" y="6280387"/>
            <a:ext cx="7749540" cy="51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10EE04-E20C-419B-C693-5D60AE1250D8}"/>
              </a:ext>
            </a:extLst>
          </p:cNvPr>
          <p:cNvSpPr txBox="1">
            <a:spLocks/>
          </p:cNvSpPr>
          <p:nvPr/>
        </p:nvSpPr>
        <p:spPr>
          <a:xfrm>
            <a:off x="6295913" y="1927832"/>
            <a:ext cx="5181600" cy="4210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89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DDAF-F86A-47F6-4A15-39BEA2E7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 of Work for ODLAP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71A5D-00ED-E81F-23E8-A69E3BAA15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Available internally on TEAMS, See the </a:t>
            </a:r>
            <a:r>
              <a:rPr lang="en-US" dirty="0">
                <a:hlinkClick r:id="rId2"/>
              </a:rPr>
              <a:t>ODOT Delivered Local Agency Program</a:t>
            </a:r>
            <a:r>
              <a:rPr lang="en-US" dirty="0"/>
              <a:t> under “</a:t>
            </a:r>
            <a:r>
              <a:rPr lang="en-US" dirty="0">
                <a:hlinkClick r:id="rId3"/>
              </a:rPr>
              <a:t>ODOT-SPDB-Project Development</a:t>
            </a:r>
            <a:r>
              <a:rPr lang="en-US" dirty="0"/>
              <a:t>”</a:t>
            </a:r>
          </a:p>
          <a:p>
            <a:r>
              <a:rPr lang="en-US" dirty="0"/>
              <a:t>What’s new?</a:t>
            </a:r>
          </a:p>
          <a:p>
            <a:pPr lvl="1"/>
            <a:r>
              <a:rPr lang="en-US" dirty="0"/>
              <a:t>NEPA updates (updates </a:t>
            </a:r>
            <a:r>
              <a:rPr lang="en-US"/>
              <a:t>later this week)</a:t>
            </a:r>
            <a:endParaRPr lang="en-US" dirty="0"/>
          </a:p>
          <a:p>
            <a:pPr lvl="1"/>
            <a:r>
              <a:rPr lang="en-US" dirty="0"/>
              <a:t>DOJ and OPO comment revisions</a:t>
            </a:r>
          </a:p>
          <a:p>
            <a:pPr lvl="1"/>
            <a:r>
              <a:rPr lang="en-US" dirty="0"/>
              <a:t>Versioning in TEAMS with 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258CCA-BDDE-C462-39A0-8D465D4824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Quick</a:t>
            </a:r>
            <a:r>
              <a:rPr lang="en-US" dirty="0"/>
              <a:t> link internally</a:t>
            </a:r>
          </a:p>
          <a:p>
            <a:r>
              <a:rPr lang="en-US" dirty="0"/>
              <a:t>How can you get involved?</a:t>
            </a:r>
          </a:p>
          <a:p>
            <a:pPr lvl="1"/>
            <a:r>
              <a:rPr lang="en-US" dirty="0"/>
              <a:t>Ask!</a:t>
            </a:r>
          </a:p>
          <a:p>
            <a:pPr lvl="1"/>
            <a:r>
              <a:rPr lang="en-US" dirty="0"/>
              <a:t>Leave Comments</a:t>
            </a:r>
          </a:p>
          <a:p>
            <a:pPr lvl="1"/>
            <a:r>
              <a:rPr lang="en-US" dirty="0"/>
              <a:t>Message</a:t>
            </a:r>
          </a:p>
          <a:p>
            <a:pPr lvl="1"/>
            <a:r>
              <a:rPr lang="en-US" dirty="0"/>
              <a:t>Most importantly, have OPO send OPO and DOJ comments to ODLAP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A2DC2-34EC-612D-B2CF-3E9246D5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7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BC65F-CC3D-3AC7-17BC-90043A5B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7CC3-B620-148A-E9D6-DE57E9BE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Change Advisory Board </a:t>
            </a:r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9B864-ADAC-A51A-D64B-501D70BD88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PD-25 update</a:t>
            </a:r>
          </a:p>
          <a:p>
            <a:r>
              <a:rPr lang="en-US" dirty="0"/>
              <a:t>PD-13 update</a:t>
            </a:r>
          </a:p>
          <a:p>
            <a:r>
              <a:rPr lang="en-US" dirty="0"/>
              <a:t>Revisions to PCR</a:t>
            </a:r>
          </a:p>
          <a:p>
            <a:r>
              <a:rPr lang="en-US" dirty="0"/>
              <a:t>Revisions to Standardized Statement of work and ODLAP SOW</a:t>
            </a:r>
          </a:p>
          <a:p>
            <a:r>
              <a:rPr lang="en-US" dirty="0"/>
              <a:t>ER guidance in Project Delivery Manual (January)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710AD-E1B4-51D2-4BBC-122143A30D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EBIDs reference added to Project Delivery manual (January)</a:t>
            </a:r>
          </a:p>
          <a:p>
            <a:r>
              <a:rPr lang="en-US" dirty="0"/>
              <a:t>STR language updates</a:t>
            </a:r>
          </a:p>
          <a:p>
            <a:r>
              <a:rPr lang="en-US" dirty="0"/>
              <a:t>Environmental Liaison updates</a:t>
            </a:r>
          </a:p>
          <a:p>
            <a:r>
              <a:rPr lang="en-US" dirty="0"/>
              <a:t>ODLAP Quality Plan updates </a:t>
            </a:r>
          </a:p>
          <a:p>
            <a:r>
              <a:rPr lang="en-US" dirty="0"/>
              <a:t>See website for 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4FD98-7D53-7DDE-DE08-E8702E4B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A136D-DCDB-C180-7D89-FCE29D9F0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ODLAP – GOV Delivery Notices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03FA8-DA0B-BC56-70C5-D4B550727F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https://public.govdelivery.com/accounts/ordot/subscriber/new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01E17-1F46-06BF-8EE3-F38D6A95A2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Please subscribe</a:t>
            </a:r>
          </a:p>
          <a:p>
            <a:r>
              <a:rPr lang="en-US" dirty="0"/>
              <a:t>Reach out to consultants</a:t>
            </a:r>
          </a:p>
          <a:p>
            <a:r>
              <a:rPr lang="en-US" dirty="0"/>
              <a:t>Reach out to local agencies</a:t>
            </a:r>
          </a:p>
          <a:p>
            <a:r>
              <a:rPr lang="en-US" dirty="0"/>
              <a:t>Will begin issuing notices in February of 2026</a:t>
            </a:r>
          </a:p>
          <a:p>
            <a:r>
              <a:rPr lang="en-US" dirty="0"/>
              <a:t>Notices are for all involved in ODLAP delivery of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15F03-CCE9-B4AF-F291-38E63797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3086D-EA56-3918-504B-80A4E8270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00" y="3429000"/>
            <a:ext cx="4359018" cy="7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41175"/>
      </p:ext>
    </p:extLst>
  </p:cSld>
  <p:clrMapOvr>
    <a:masterClrMapping/>
  </p:clrMapOvr>
</p:sld>
</file>

<file path=ppt/theme/theme1.xml><?xml version="1.0" encoding="utf-8"?>
<a:theme xmlns:a="http://schemas.openxmlformats.org/drawingml/2006/main" name="ODOT Theme">
  <a:themeElements>
    <a:clrScheme name="ODOT Blues">
      <a:dk1>
        <a:srgbClr val="1C355E"/>
      </a:dk1>
      <a:lt1>
        <a:sysClr val="window" lastClr="FFFFFF"/>
      </a:lt1>
      <a:dk2>
        <a:srgbClr val="097881"/>
      </a:dk2>
      <a:lt2>
        <a:srgbClr val="E7E6E6"/>
      </a:lt2>
      <a:accent1>
        <a:srgbClr val="4BC1BE"/>
      </a:accent1>
      <a:accent2>
        <a:srgbClr val="097881"/>
      </a:accent2>
      <a:accent3>
        <a:srgbClr val="1C355E"/>
      </a:accent3>
      <a:accent4>
        <a:srgbClr val="FFC000"/>
      </a:accent4>
      <a:accent5>
        <a:srgbClr val="92D050"/>
      </a:accent5>
      <a:accent6>
        <a:srgbClr val="00B050"/>
      </a:accent6>
      <a:hlink>
        <a:srgbClr val="4BC1BE"/>
      </a:hlink>
      <a:folHlink>
        <a:srgbClr val="1C355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A1B1314-39C7-4116-9004-D790167E04B9}" vid="{E1D0B801-30BD-4F7D-875A-20775B7819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DD29500255244980EBB45736608B9D" ma:contentTypeVersion="12" ma:contentTypeDescription="Create a new document." ma:contentTypeScope="" ma:versionID="bff322d3aafa933ade6bb3f9cbdba910">
  <xsd:schema xmlns:xsd="http://www.w3.org/2001/XMLSchema" xmlns:xs="http://www.w3.org/2001/XMLSchema" xmlns:p="http://schemas.microsoft.com/office/2006/metadata/properties" xmlns:ns1="http://schemas.microsoft.com/sharepoint/v3" xmlns:ns2="414a915e-5b6e-4363-9ccf-94a0bb75992f" xmlns:ns3="6ec60af1-6d1e-4575-bf73-1b6e791fcd10" targetNamespace="http://schemas.microsoft.com/office/2006/metadata/properties" ma:root="true" ma:fieldsID="db32587eabd2e95dcfb0aa13de56e8b3" ns1:_="" ns2:_="" ns3:_="">
    <xsd:import namespace="http://schemas.microsoft.com/sharepoint/v3"/>
    <xsd:import namespace="414a915e-5b6e-4363-9ccf-94a0bb75992f"/>
    <xsd:import namespace="6ec60af1-6d1e-4575-bf73-1b6e791fcd1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y" minOccurs="0"/>
                <xsd:element ref="ns2:Page" minOccurs="0"/>
                <xsd:element ref="ns2:Meeting_x0020_Date" minOccurs="0"/>
                <xsd:element ref="ns2:Number" minOccurs="0"/>
                <xsd:element ref="ns2:Reviewed_x0020_for_x0020_URLs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a915e-5b6e-4363-9ccf-94a0bb75992f" elementFormDefault="qualified">
    <xsd:import namespace="http://schemas.microsoft.com/office/2006/documentManagement/types"/>
    <xsd:import namespace="http://schemas.microsoft.com/office/infopath/2007/PartnerControls"/>
    <xsd:element name="Category" ma:index="6" nillable="true" ma:displayName="Category" ma:internalName="Category" ma:readOnly="false">
      <xsd:simpleType>
        <xsd:restriction base="dms:Text">
          <xsd:maxLength value="255"/>
        </xsd:restriction>
      </xsd:simpleType>
    </xsd:element>
    <xsd:element name="Page" ma:index="7" nillable="true" ma:displayName="Page" ma:description="Type out name of page document should appear on." ma:internalName="Page" ma:readOnly="false">
      <xsd:simpleType>
        <xsd:restriction base="dms:Text">
          <xsd:maxLength value="255"/>
        </xsd:restriction>
      </xsd:simpleType>
    </xsd:element>
    <xsd:element name="Meeting_x0020_Date" ma:index="10" nillable="true" ma:displayName="Meeting Date" ma:description="For meeting materials" ma:format="DateOnly" ma:internalName="Meeting_x0020_Date" ma:readOnly="false">
      <xsd:simpleType>
        <xsd:restriction base="dms:DateTime"/>
      </xsd:simpleType>
    </xsd:element>
    <xsd:element name="Number" ma:index="11" nillable="true" ma:displayName="Number" ma:description="Indicate bulletin number" ma:internalName="Number" ma:readOnly="false">
      <xsd:simpleType>
        <xsd:restriction base="dms:Text">
          <xsd:maxLength value="255"/>
        </xsd:restriction>
      </xsd:simpleType>
    </xsd:element>
    <xsd:element name="Reviewed_x0020_for_x0020_URLs" ma:index="12" nillable="true" ma:displayName="Reviewed for URLs" ma:default="0" ma:internalName="Reviewed_x0020_for_x0020_URLs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60af1-6d1e-4575-bf73-1b6e791fcd1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 ma:index="8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414a915e-5b6e-4363-9ccf-94a0bb75992f" xsi:nil="true"/>
    <Reviewed_x0020_for_x0020_URLs xmlns="414a915e-5b6e-4363-9ccf-94a0bb75992f">false</Reviewed_x0020_for_x0020_URLs>
    <Meeting_x0020_Date xmlns="414a915e-5b6e-4363-9ccf-94a0bb75992f">2026-01-07T08:00:00+00:00</Meeting_x0020_Date>
    <PublishingExpirationDate xmlns="http://schemas.microsoft.com/sharepoint/v3" xsi:nil="true"/>
    <Page xmlns="414a915e-5b6e-4363-9ccf-94a0bb75992f">LPAC</Page>
    <PublishingStartDate xmlns="http://schemas.microsoft.com/sharepoint/v3" xsi:nil="true"/>
    <Category xmlns="414a915e-5b6e-4363-9ccf-94a0bb75992f">Current Year's Meeting Materials</Category>
  </documentManagement>
</p:properties>
</file>

<file path=customXml/itemProps1.xml><?xml version="1.0" encoding="utf-8"?>
<ds:datastoreItem xmlns:ds="http://schemas.openxmlformats.org/officeDocument/2006/customXml" ds:itemID="{D22D2DFD-F821-4770-BF9E-46C59FB9F5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4E540A-F301-4AFD-AA7D-4F82E4848E95}"/>
</file>

<file path=customXml/itemProps3.xml><?xml version="1.0" encoding="utf-8"?>
<ds:datastoreItem xmlns:ds="http://schemas.openxmlformats.org/officeDocument/2006/customXml" ds:itemID="{DCAE5B6F-3D68-40B9-B169-E74498CB6624}">
  <ds:schemaRefs>
    <ds:schemaRef ds:uri="942daaf8-5253-4395-8fd0-a473fe54a375"/>
    <ds:schemaRef ds:uri="9b9be80e-a289-4656-a59c-334889555f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e4870107-094d-417a-be4e-221e87afbec1}" enabled="1" method="Privileged" siteId="{28b0d013-46bc-4a64-8d86-1c8a31cf590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Scoping Webinar20240702</Template>
  <TotalTime>34</TotalTime>
  <Words>258</Words>
  <Application>Microsoft Office PowerPoint</Application>
  <PresentationFormat>Widescreen</PresentationFormat>
  <Paragraphs>55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Arial</vt:lpstr>
      <vt:lpstr>Calibri</vt:lpstr>
      <vt:lpstr>Franklin Gothic Book</vt:lpstr>
      <vt:lpstr>Franklin Gothic Demi Cond</vt:lpstr>
      <vt:lpstr>Franklin Gothic Medium</vt:lpstr>
      <vt:lpstr>Wingdings</vt:lpstr>
      <vt:lpstr>ODOT Theme</vt:lpstr>
      <vt:lpstr>ODOT Delivered Local Agency Program (ODLAP)</vt:lpstr>
      <vt:lpstr>Subjects to discuss</vt:lpstr>
      <vt:lpstr>Project Delivery Manual</vt:lpstr>
      <vt:lpstr>Statement of Work for ODLAP</vt:lpstr>
      <vt:lpstr>Change Advisory Board updates</vt:lpstr>
      <vt:lpstr>ODLAP – GOV Delivery Notices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BERNT Justin J</dc:creator>
  <cp:keywords/>
  <cp:lastModifiedBy>WHITNEY Arlene</cp:lastModifiedBy>
  <cp:revision>2</cp:revision>
  <dcterms:created xsi:type="dcterms:W3CDTF">2026-01-07T15:52:00Z</dcterms:created>
  <dcterms:modified xsi:type="dcterms:W3CDTF">2026-01-07T18:40:43Z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0x0101001ADD29500255244980EBB45736608B9D</vt:lpwstr>
  </property>
  <property fmtid="{D5CDD505-2E9C-101B-9397-08002B2CF9AE}" pid="3" name="MSIP_Label_e4870107-094d-417a-be4e-221e87afbec1_Enabled">
    <vt:lpwstr>true</vt:lpwstr>
  </property>
  <property fmtid="{D5CDD505-2E9C-101B-9397-08002B2CF9AE}" pid="4" name="MSIP_Label_e4870107-094d-417a-be4e-221e87afbec1_SetDate">
    <vt:lpwstr>2023-12-05T00:57:12Z</vt:lpwstr>
  </property>
  <property fmtid="{D5CDD505-2E9C-101B-9397-08002B2CF9AE}" pid="5" name="MSIP_Label_e4870107-094d-417a-be4e-221e87afbec1_Method">
    <vt:lpwstr>Privileged</vt:lpwstr>
  </property>
  <property fmtid="{D5CDD505-2E9C-101B-9397-08002B2CF9AE}" pid="6" name="MSIP_Label_e4870107-094d-417a-be4e-221e87afbec1_Name">
    <vt:lpwstr>Level 2 - Limited (Items)</vt:lpwstr>
  </property>
  <property fmtid="{D5CDD505-2E9C-101B-9397-08002B2CF9AE}" pid="7" name="MSIP_Label_e4870107-094d-417a-be4e-221e87afbec1_SiteId">
    <vt:lpwstr>28b0d013-46bc-4a64-8d86-1c8a31cf590d</vt:lpwstr>
  </property>
  <property fmtid="{D5CDD505-2E9C-101B-9397-08002B2CF9AE}" pid="8" name="MSIP_Label_e4870107-094d-417a-be4e-221e87afbec1_ActionId">
    <vt:lpwstr>7d582dd3-078d-4f60-a52e-e5d4e5387300</vt:lpwstr>
  </property>
  <property fmtid="{D5CDD505-2E9C-101B-9397-08002B2CF9AE}" pid="9" name="MSIP_Label_e4870107-094d-417a-be4e-221e87afbec1_ContentBits">
    <vt:lpwstr>0</vt:lpwstr>
  </property>
</Properties>
</file>