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sldIdLst>
    <p:sldId id="340" r:id="rId5"/>
    <p:sldId id="341" r:id="rId6"/>
    <p:sldId id="342" r:id="rId7"/>
    <p:sldId id="260" r:id="rId8"/>
    <p:sldId id="309" r:id="rId9"/>
    <p:sldId id="281" r:id="rId10"/>
    <p:sldId id="284" r:id="rId11"/>
    <p:sldId id="335" r:id="rId12"/>
    <p:sldId id="321" r:id="rId13"/>
    <p:sldId id="322" r:id="rId14"/>
    <p:sldId id="325" r:id="rId15"/>
    <p:sldId id="324" r:id="rId16"/>
    <p:sldId id="339" r:id="rId17"/>
    <p:sldId id="329" r:id="rId18"/>
    <p:sldId id="330" r:id="rId19"/>
    <p:sldId id="331" r:id="rId20"/>
    <p:sldId id="332" r:id="rId21"/>
    <p:sldId id="333" r:id="rId22"/>
    <p:sldId id="334" r:id="rId23"/>
    <p:sldId id="315" r:id="rId24"/>
    <p:sldId id="346" r:id="rId25"/>
    <p:sldId id="326" r:id="rId26"/>
    <p:sldId id="327" r:id="rId27"/>
    <p:sldId id="328" r:id="rId28"/>
    <p:sldId id="310" r:id="rId29"/>
    <p:sldId id="307" r:id="rId30"/>
    <p:sldId id="306"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5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6762C9-93E1-466E-BD91-831A3706CD9C}" v="2158" dt="2025-12-08T23:13:47.09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5" autoAdjust="0"/>
    <p:restoredTop sz="86449" autoAdjust="0"/>
  </p:normalViewPr>
  <p:slideViewPr>
    <p:cSldViewPr snapToGrid="0">
      <p:cViewPr varScale="1">
        <p:scale>
          <a:sx n="92" d="100"/>
          <a:sy n="92" d="100"/>
        </p:scale>
        <p:origin x="432" y="90"/>
      </p:cViewPr>
      <p:guideLst/>
    </p:cSldViewPr>
  </p:slideViewPr>
  <p:outlineViewPr>
    <p:cViewPr>
      <p:scale>
        <a:sx n="33" d="100"/>
        <a:sy n="33" d="100"/>
      </p:scale>
      <p:origin x="0" y="-3600"/>
    </p:cViewPr>
  </p:outlineViewPr>
  <p:notesTextViewPr>
    <p:cViewPr>
      <p:scale>
        <a:sx n="75" d="100"/>
        <a:sy n="75" d="100"/>
      </p:scale>
      <p:origin x="0" y="0"/>
    </p:cViewPr>
  </p:notesTextViewPr>
  <p:notesViewPr>
    <p:cSldViewPr snapToGrid="0">
      <p:cViewPr varScale="1">
        <p:scale>
          <a:sx n="82" d="100"/>
          <a:sy n="82" d="100"/>
        </p:scale>
        <p:origin x="196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E4FBA44C-94E4-4834-998F-BAD8EC5F0BBF}"/>
    <pc:docChg chg="modSld">
      <pc:chgData name="" userId="" providerId="" clId="Web-{E4FBA44C-94E4-4834-998F-BAD8EC5F0BBF}" dt="2021-02-04T17:58:30.404" v="2" actId="20577"/>
      <pc:docMkLst>
        <pc:docMk/>
      </pc:docMkLst>
      <pc:sldChg chg="modSp">
        <pc:chgData name="" userId="" providerId="" clId="Web-{E4FBA44C-94E4-4834-998F-BAD8EC5F0BBF}" dt="2021-02-04T17:58:30.404" v="2" actId="20577"/>
        <pc:sldMkLst>
          <pc:docMk/>
          <pc:sldMk cId="2923564574" sldId="299"/>
        </pc:sldMkLst>
      </pc:sldChg>
    </pc:docChg>
  </pc:docChgLst>
  <pc:docChgLst>
    <pc:chgData name="GROSS William P" userId="S::william.p.gross@odot.oregon.gov::e7015193-c7c6-4e6c-a879-8edb9c9e54d6" providerId="AD" clId="Web-{0C8E2884-A70D-4AE0-94B1-90235863456E}"/>
    <pc:docChg chg="modSld">
      <pc:chgData name="GROSS William P" userId="S::william.p.gross@odot.oregon.gov::e7015193-c7c6-4e6c-a879-8edb9c9e54d6" providerId="AD" clId="Web-{0C8E2884-A70D-4AE0-94B1-90235863456E}" dt="2022-06-01T18:46:02.065" v="7" actId="20577"/>
      <pc:docMkLst>
        <pc:docMk/>
      </pc:docMkLst>
      <pc:sldChg chg="modSp">
        <pc:chgData name="GROSS William P" userId="S::william.p.gross@odot.oregon.gov::e7015193-c7c6-4e6c-a879-8edb9c9e54d6" providerId="AD" clId="Web-{0C8E2884-A70D-4AE0-94B1-90235863456E}" dt="2022-06-01T18:46:02.065" v="7" actId="20577"/>
        <pc:sldMkLst>
          <pc:docMk/>
          <pc:sldMk cId="647859090" sldId="338"/>
        </pc:sldMkLst>
      </pc:sldChg>
    </pc:docChg>
  </pc:docChgLst>
  <pc:docChgLst>
    <pc:chgData name="GROSS William P" userId="e7015193-c7c6-4e6c-a879-8edb9c9e54d6" providerId="ADAL" clId="{626762C9-93E1-466E-BD91-831A3706CD9C}"/>
    <pc:docChg chg="undo custSel mod addSld delSld modSld modMainMaster replTag delTag">
      <pc:chgData name="GROSS William P" userId="e7015193-c7c6-4e6c-a879-8edb9c9e54d6" providerId="ADAL" clId="{626762C9-93E1-466E-BD91-831A3706CD9C}" dt="2025-04-09T22:29:03.661" v="4433" actId="20577"/>
      <pc:docMkLst>
        <pc:docMk/>
      </pc:docMkLst>
      <pc:sldChg chg="modSp mod replTag delTag">
        <pc:chgData name="GROSS William P" userId="e7015193-c7c6-4e6c-a879-8edb9c9e54d6" providerId="ADAL" clId="{626762C9-93E1-466E-BD91-831A3706CD9C}" dt="2023-07-11T15:34:36.756" v="1832" actId="962"/>
        <pc:sldMkLst>
          <pc:docMk/>
          <pc:sldMk cId="366276352" sldId="260"/>
        </pc:sldMkLst>
      </pc:sldChg>
      <pc:sldChg chg="modSp mod replTag delTag">
        <pc:chgData name="GROSS William P" userId="e7015193-c7c6-4e6c-a879-8edb9c9e54d6" providerId="ADAL" clId="{626762C9-93E1-466E-BD91-831A3706CD9C}" dt="2023-07-11T15:37:15.434" v="1861" actId="962"/>
        <pc:sldMkLst>
          <pc:docMk/>
          <pc:sldMk cId="387681988" sldId="281"/>
        </pc:sldMkLst>
      </pc:sldChg>
      <pc:sldChg chg="modSp add mod replTag delTag modNotesTx">
        <pc:chgData name="GROSS William P" userId="e7015193-c7c6-4e6c-a879-8edb9c9e54d6" providerId="ADAL" clId="{626762C9-93E1-466E-BD91-831A3706CD9C}" dt="2023-07-11T15:42:04.829" v="2025" actId="962"/>
        <pc:sldMkLst>
          <pc:docMk/>
          <pc:sldMk cId="2998297804" sldId="284"/>
        </pc:sldMkLst>
      </pc:sldChg>
      <pc:sldChg chg="addSp modSp mod replTag delTag">
        <pc:chgData name="GROSS William P" userId="e7015193-c7c6-4e6c-a879-8edb9c9e54d6" providerId="ADAL" clId="{626762C9-93E1-466E-BD91-831A3706CD9C}" dt="2023-07-11T15:53:26.360" v="3248" actId="962"/>
        <pc:sldMkLst>
          <pc:docMk/>
          <pc:sldMk cId="2604427768" sldId="301"/>
        </pc:sldMkLst>
      </pc:sldChg>
      <pc:sldChg chg="modSp mod replTag delTag">
        <pc:chgData name="GROSS William P" userId="e7015193-c7c6-4e6c-a879-8edb9c9e54d6" providerId="ADAL" clId="{626762C9-93E1-466E-BD91-831A3706CD9C}" dt="2023-07-10T23:06:30.681" v="1318" actId="962"/>
        <pc:sldMkLst>
          <pc:docMk/>
          <pc:sldMk cId="2138875211" sldId="307"/>
        </pc:sldMkLst>
      </pc:sldChg>
      <pc:sldChg chg="addSp modSp mod replTag delTag">
        <pc:chgData name="GROSS William P" userId="e7015193-c7c6-4e6c-a879-8edb9c9e54d6" providerId="ADAL" clId="{626762C9-93E1-466E-BD91-831A3706CD9C}" dt="2023-07-11T15:34:56.344" v="1836"/>
        <pc:sldMkLst>
          <pc:docMk/>
          <pc:sldMk cId="3936325171" sldId="309"/>
        </pc:sldMkLst>
      </pc:sldChg>
      <pc:sldChg chg="modSp mod replTag delTag">
        <pc:chgData name="GROSS William P" userId="e7015193-c7c6-4e6c-a879-8edb9c9e54d6" providerId="ADAL" clId="{626762C9-93E1-466E-BD91-831A3706CD9C}" dt="2023-07-11T15:57:36.319" v="3721" actId="962"/>
        <pc:sldMkLst>
          <pc:docMk/>
          <pc:sldMk cId="744986160" sldId="310"/>
        </pc:sldMkLst>
      </pc:sldChg>
      <pc:sldChg chg="modSp mod replTag delTag">
        <pc:chgData name="GROSS William P" userId="e7015193-c7c6-4e6c-a879-8edb9c9e54d6" providerId="ADAL" clId="{626762C9-93E1-466E-BD91-831A3706CD9C}" dt="2023-07-11T00:28:44.820" v="1623"/>
        <pc:sldMkLst>
          <pc:docMk/>
          <pc:sldMk cId="3130400797" sldId="315"/>
        </pc:sldMkLst>
      </pc:sldChg>
      <pc:sldChg chg="modSp replTag delTag">
        <pc:chgData name="GROSS William P" userId="e7015193-c7c6-4e6c-a879-8edb9c9e54d6" providerId="ADAL" clId="{626762C9-93E1-466E-BD91-831A3706CD9C}" dt="2023-07-11T15:43:33.021" v="2029"/>
        <pc:sldMkLst>
          <pc:docMk/>
          <pc:sldMk cId="2541598179" sldId="321"/>
        </pc:sldMkLst>
      </pc:sldChg>
      <pc:sldChg chg="modSp replTag delTag">
        <pc:chgData name="GROSS William P" userId="e7015193-c7c6-4e6c-a879-8edb9c9e54d6" providerId="ADAL" clId="{626762C9-93E1-466E-BD91-831A3706CD9C}" dt="2023-07-11T15:44:09.797" v="2033"/>
        <pc:sldMkLst>
          <pc:docMk/>
          <pc:sldMk cId="4167134108" sldId="322"/>
        </pc:sldMkLst>
      </pc:sldChg>
      <pc:sldChg chg="modSp mod replTag delTag">
        <pc:chgData name="GROSS William P" userId="e7015193-c7c6-4e6c-a879-8edb9c9e54d6" providerId="ADAL" clId="{626762C9-93E1-466E-BD91-831A3706CD9C}" dt="2023-07-11T16:01:02.630" v="3830" actId="5793"/>
        <pc:sldMkLst>
          <pc:docMk/>
          <pc:sldMk cId="3281262741" sldId="324"/>
        </pc:sldMkLst>
      </pc:sldChg>
      <pc:sldChg chg="addSp modSp mod replTag delTag">
        <pc:chgData name="GROSS William P" userId="e7015193-c7c6-4e6c-a879-8edb9c9e54d6" providerId="ADAL" clId="{626762C9-93E1-466E-BD91-831A3706CD9C}" dt="2023-07-11T15:55:48.399" v="3475"/>
        <pc:sldMkLst>
          <pc:docMk/>
          <pc:sldMk cId="530338978" sldId="326"/>
        </pc:sldMkLst>
      </pc:sldChg>
      <pc:sldChg chg="addSp modSp mod replTag delTag">
        <pc:chgData name="GROSS William P" userId="e7015193-c7c6-4e6c-a879-8edb9c9e54d6" providerId="ADAL" clId="{626762C9-93E1-466E-BD91-831A3706CD9C}" dt="2023-07-11T15:56:18.411" v="3486"/>
        <pc:sldMkLst>
          <pc:docMk/>
          <pc:sldMk cId="1908721166" sldId="327"/>
        </pc:sldMkLst>
      </pc:sldChg>
      <pc:sldChg chg="addSp modSp mod replTag delTag">
        <pc:chgData name="GROSS William P" userId="e7015193-c7c6-4e6c-a879-8edb9c9e54d6" providerId="ADAL" clId="{626762C9-93E1-466E-BD91-831A3706CD9C}" dt="2023-07-11T15:56:41.819" v="3497" actId="962"/>
        <pc:sldMkLst>
          <pc:docMk/>
          <pc:sldMk cId="2077463249" sldId="328"/>
        </pc:sldMkLst>
      </pc:sldChg>
      <pc:sldChg chg="delSp modSp replTag delTag">
        <pc:chgData name="GROSS William P" userId="e7015193-c7c6-4e6c-a879-8edb9c9e54d6" providerId="ADAL" clId="{626762C9-93E1-466E-BD91-831A3706CD9C}" dt="2023-07-11T16:02:35.740" v="3947" actId="14100"/>
        <pc:sldMkLst>
          <pc:docMk/>
          <pc:sldMk cId="3264584161" sldId="329"/>
        </pc:sldMkLst>
      </pc:sldChg>
      <pc:sldChg chg="delSp modSp replTag delTag">
        <pc:chgData name="GROSS William P" userId="e7015193-c7c6-4e6c-a879-8edb9c9e54d6" providerId="ADAL" clId="{626762C9-93E1-466E-BD91-831A3706CD9C}" dt="2023-07-11T16:02:19.012" v="3931" actId="14100"/>
        <pc:sldMkLst>
          <pc:docMk/>
          <pc:sldMk cId="4084585364" sldId="330"/>
        </pc:sldMkLst>
      </pc:sldChg>
      <pc:sldChg chg="delSp modSp replTag delTag">
        <pc:chgData name="GROSS William P" userId="e7015193-c7c6-4e6c-a879-8edb9c9e54d6" providerId="ADAL" clId="{626762C9-93E1-466E-BD91-831A3706CD9C}" dt="2023-07-11T16:01:56.037" v="3880" actId="1035"/>
        <pc:sldMkLst>
          <pc:docMk/>
          <pc:sldMk cId="2741334130" sldId="331"/>
        </pc:sldMkLst>
      </pc:sldChg>
      <pc:sldChg chg="delSp modSp replTag delTag">
        <pc:chgData name="GROSS William P" userId="e7015193-c7c6-4e6c-a879-8edb9c9e54d6" providerId="ADAL" clId="{626762C9-93E1-466E-BD91-831A3706CD9C}" dt="2023-07-11T16:03:20.833" v="3970" actId="14100"/>
        <pc:sldMkLst>
          <pc:docMk/>
          <pc:sldMk cId="2215660890" sldId="332"/>
        </pc:sldMkLst>
      </pc:sldChg>
      <pc:sldChg chg="delSp modSp replTag delTag">
        <pc:chgData name="GROSS William P" userId="e7015193-c7c6-4e6c-a879-8edb9c9e54d6" providerId="ADAL" clId="{626762C9-93E1-466E-BD91-831A3706CD9C}" dt="2023-07-11T16:03:55.469" v="4012" actId="14100"/>
        <pc:sldMkLst>
          <pc:docMk/>
          <pc:sldMk cId="3684433184" sldId="333"/>
        </pc:sldMkLst>
      </pc:sldChg>
      <pc:sldChg chg="addSp delSp modSp mod replTag delTag">
        <pc:chgData name="GROSS William P" userId="e7015193-c7c6-4e6c-a879-8edb9c9e54d6" providerId="ADAL" clId="{626762C9-93E1-466E-BD91-831A3706CD9C}" dt="2023-07-11T00:35:51.650" v="1723" actId="6549"/>
        <pc:sldMkLst>
          <pc:docMk/>
          <pc:sldMk cId="4177247156" sldId="334"/>
        </pc:sldMkLst>
      </pc:sldChg>
      <pc:sldChg chg="replTag delTag">
        <pc:chgData name="GROSS William P" userId="e7015193-c7c6-4e6c-a879-8edb9c9e54d6" providerId="ADAL" clId="{626762C9-93E1-466E-BD91-831A3706CD9C}" dt="2023-05-15T20:48:12.011" v="100"/>
        <pc:sldMkLst>
          <pc:docMk/>
          <pc:sldMk cId="571686368" sldId="335"/>
        </pc:sldMkLst>
      </pc:sldChg>
      <pc:sldChg chg="del replTag delTag">
        <pc:chgData name="GROSS William P" userId="e7015193-c7c6-4e6c-a879-8edb9c9e54d6" providerId="ADAL" clId="{626762C9-93E1-466E-BD91-831A3706CD9C}" dt="2023-05-15T20:43:42.776" v="12" actId="47"/>
        <pc:sldMkLst>
          <pc:docMk/>
          <pc:sldMk cId="2618239587" sldId="336"/>
        </pc:sldMkLst>
      </pc:sldChg>
      <pc:sldChg chg="del replTag delTag">
        <pc:chgData name="GROSS William P" userId="e7015193-c7c6-4e6c-a879-8edb9c9e54d6" providerId="ADAL" clId="{626762C9-93E1-466E-BD91-831A3706CD9C}" dt="2023-05-15T20:43:42.776" v="12" actId="47"/>
        <pc:sldMkLst>
          <pc:docMk/>
          <pc:sldMk cId="3496432337" sldId="337"/>
        </pc:sldMkLst>
      </pc:sldChg>
      <pc:sldChg chg="del replTag delTag">
        <pc:chgData name="GROSS William P" userId="e7015193-c7c6-4e6c-a879-8edb9c9e54d6" providerId="ADAL" clId="{626762C9-93E1-466E-BD91-831A3706CD9C}" dt="2023-05-15T20:43:42.776" v="12" actId="47"/>
        <pc:sldMkLst>
          <pc:docMk/>
          <pc:sldMk cId="647859090" sldId="338"/>
        </pc:sldMkLst>
      </pc:sldChg>
      <pc:sldChg chg="addSp delSp modSp mod replTag delTag">
        <pc:chgData name="GROSS William P" userId="e7015193-c7c6-4e6c-a879-8edb9c9e54d6" providerId="ADAL" clId="{626762C9-93E1-466E-BD91-831A3706CD9C}" dt="2025-04-09T22:29:03.661" v="4433" actId="20577"/>
        <pc:sldMkLst>
          <pc:docMk/>
          <pc:sldMk cId="3678646164" sldId="339"/>
        </pc:sldMkLst>
      </pc:sldChg>
      <pc:sldChg chg="modSp add mod replTag delTag">
        <pc:chgData name="GROSS William P" userId="e7015193-c7c6-4e6c-a879-8edb9c9e54d6" providerId="ADAL" clId="{626762C9-93E1-466E-BD91-831A3706CD9C}" dt="2023-07-17T16:36:28.632" v="4016"/>
        <pc:sldMkLst>
          <pc:docMk/>
          <pc:sldMk cId="496702925" sldId="340"/>
        </pc:sldMkLst>
      </pc:sldChg>
      <pc:sldChg chg="addSp modSp add mod replTag delTag">
        <pc:chgData name="GROSS William P" userId="e7015193-c7c6-4e6c-a879-8edb9c9e54d6" providerId="ADAL" clId="{626762C9-93E1-466E-BD91-831A3706CD9C}" dt="2023-07-11T15:59:18.068" v="3748" actId="20577"/>
        <pc:sldMkLst>
          <pc:docMk/>
          <pc:sldMk cId="798781645" sldId="341"/>
        </pc:sldMkLst>
      </pc:sldChg>
      <pc:sldChg chg="modSp add mod replTag delTag">
        <pc:chgData name="GROSS William P" userId="e7015193-c7c6-4e6c-a879-8edb9c9e54d6" providerId="ADAL" clId="{626762C9-93E1-466E-BD91-831A3706CD9C}" dt="2023-07-11T15:59:24.870" v="3754" actId="20577"/>
        <pc:sldMkLst>
          <pc:docMk/>
          <pc:sldMk cId="1713955333" sldId="342"/>
        </pc:sldMkLst>
      </pc:sldChg>
      <pc:sldMasterChg chg="replTag delTag delSldLayout modSldLayout">
        <pc:chgData name="GROSS William P" userId="e7015193-c7c6-4e6c-a879-8edb9c9e54d6" providerId="ADAL" clId="{626762C9-93E1-466E-BD91-831A3706CD9C}" dt="2023-12-28T00:04:36.871" v="4424"/>
        <pc:sldMasterMkLst>
          <pc:docMk/>
          <pc:sldMasterMk cId="3145581561" sldId="2147483648"/>
        </pc:sldMasterMkLst>
        <pc:sldLayoutChg chg="modSp mod replTag delTag">
          <pc:chgData name="GROSS William P" userId="e7015193-c7c6-4e6c-a879-8edb9c9e54d6" providerId="ADAL" clId="{626762C9-93E1-466E-BD91-831A3706CD9C}" dt="2023-12-28T00:04:31.620" v="4422" actId="962"/>
          <pc:sldLayoutMkLst>
            <pc:docMk/>
            <pc:sldMasterMk cId="3145581561" sldId="2147483648"/>
            <pc:sldLayoutMk cId="1110035339" sldId="2147483649"/>
          </pc:sldLayoutMkLst>
        </pc:sldLayoutChg>
        <pc:sldLayoutChg chg="modSp mod replTag delTag">
          <pc:chgData name="GROSS William P" userId="e7015193-c7c6-4e6c-a879-8edb9c9e54d6" providerId="ADAL" clId="{626762C9-93E1-466E-BD91-831A3706CD9C}" dt="2023-12-28T00:04:03.811" v="4405"/>
          <pc:sldLayoutMkLst>
            <pc:docMk/>
            <pc:sldMasterMk cId="3145581561" sldId="2147483648"/>
            <pc:sldLayoutMk cId="3587754285" sldId="2147483650"/>
          </pc:sldLayoutMkLst>
        </pc:sldLayoutChg>
        <pc:sldLayoutChg chg="modSp mod replTag delTag">
          <pc:chgData name="GROSS William P" userId="e7015193-c7c6-4e6c-a879-8edb9c9e54d6" providerId="ADAL" clId="{626762C9-93E1-466E-BD91-831A3706CD9C}" dt="2023-12-28T00:04:19.337" v="4416"/>
          <pc:sldLayoutMkLst>
            <pc:docMk/>
            <pc:sldMasterMk cId="3145581561" sldId="2147483648"/>
            <pc:sldLayoutMk cId="3747685078" sldId="2147483651"/>
          </pc:sldLayoutMkLst>
        </pc:sldLayoutChg>
        <pc:sldLayoutChg chg="modSp mod replTag delTag">
          <pc:chgData name="GROSS William P" userId="e7015193-c7c6-4e6c-a879-8edb9c9e54d6" providerId="ADAL" clId="{626762C9-93E1-466E-BD91-831A3706CD9C}" dt="2023-12-28T00:03:57.175" v="4397"/>
          <pc:sldLayoutMkLst>
            <pc:docMk/>
            <pc:sldMasterMk cId="3145581561" sldId="2147483648"/>
            <pc:sldLayoutMk cId="3099639590" sldId="2147483652"/>
          </pc:sldLayoutMkLst>
        </pc:sldLayoutChg>
        <pc:sldLayoutChg chg="modSp mod replTag delTag">
          <pc:chgData name="GROSS William P" userId="e7015193-c7c6-4e6c-a879-8edb9c9e54d6" providerId="ADAL" clId="{626762C9-93E1-466E-BD91-831A3706CD9C}" dt="2023-12-28T00:04:00.596" v="4401"/>
          <pc:sldLayoutMkLst>
            <pc:docMk/>
            <pc:sldMasterMk cId="3145581561" sldId="2147483648"/>
            <pc:sldLayoutMk cId="2562650378" sldId="2147483654"/>
          </pc:sldLayoutMkLst>
        </pc:sldLayoutChg>
        <pc:sldLayoutChg chg="modSp mod replTag delTag">
          <pc:chgData name="GROSS William P" userId="e7015193-c7c6-4e6c-a879-8edb9c9e54d6" providerId="ADAL" clId="{626762C9-93E1-466E-BD91-831A3706CD9C}" dt="2023-12-28T00:03:17.477" v="4372"/>
          <pc:sldLayoutMkLst>
            <pc:docMk/>
            <pc:sldMasterMk cId="3145581561" sldId="2147483648"/>
            <pc:sldLayoutMk cId="3375981018" sldId="2147483655"/>
          </pc:sldLayoutMkLst>
        </pc:sldLayoutChg>
        <pc:sldLayoutChg chg="modSp mod replTag delTag">
          <pc:chgData name="GROSS William P" userId="e7015193-c7c6-4e6c-a879-8edb9c9e54d6" providerId="ADAL" clId="{626762C9-93E1-466E-BD91-831A3706CD9C}" dt="2023-12-28T00:03:46.767" v="4391"/>
          <pc:sldLayoutMkLst>
            <pc:docMk/>
            <pc:sldMasterMk cId="3145581561" sldId="2147483648"/>
            <pc:sldLayoutMk cId="667193427" sldId="2147483657"/>
          </pc:sldLayoutMkLst>
        </pc:sldLayoutChg>
        <pc:sldLayoutChg chg="modSp mod replTag delTag">
          <pc:chgData name="GROSS William P" userId="e7015193-c7c6-4e6c-a879-8edb9c9e54d6" providerId="ADAL" clId="{626762C9-93E1-466E-BD91-831A3706CD9C}" dt="2023-12-28T00:01:33.976" v="4273"/>
          <pc:sldLayoutMkLst>
            <pc:docMk/>
            <pc:sldMasterMk cId="3145581561" sldId="2147483648"/>
            <pc:sldLayoutMk cId="604228210" sldId="2147483658"/>
          </pc:sldLayoutMkLst>
        </pc:sldLayoutChg>
        <pc:sldLayoutChg chg="modSp mod replTag delTag">
          <pc:chgData name="GROSS William P" userId="e7015193-c7c6-4e6c-a879-8edb9c9e54d6" providerId="ADAL" clId="{626762C9-93E1-466E-BD91-831A3706CD9C}" dt="2023-12-28T00:03:43.240" v="4387" actId="962"/>
          <pc:sldLayoutMkLst>
            <pc:docMk/>
            <pc:sldMasterMk cId="3145581561" sldId="2147483648"/>
            <pc:sldLayoutMk cId="3419032962" sldId="2147483659"/>
          </pc:sldLayoutMkLst>
        </pc:sldLayoutChg>
        <pc:sldLayoutChg chg="modSp mod replTag delTag">
          <pc:chgData name="GROSS William P" userId="e7015193-c7c6-4e6c-a879-8edb9c9e54d6" providerId="ADAL" clId="{626762C9-93E1-466E-BD91-831A3706CD9C}" dt="2023-12-27T23:59:55.858" v="4207"/>
          <pc:sldLayoutMkLst>
            <pc:docMk/>
            <pc:sldMasterMk cId="3145581561" sldId="2147483648"/>
            <pc:sldLayoutMk cId="3325758434" sldId="2147483661"/>
          </pc:sldLayoutMkLst>
        </pc:sldLayoutChg>
        <pc:sldLayoutChg chg="del replTag">
          <pc:chgData name="GROSS William P" userId="e7015193-c7c6-4e6c-a879-8edb9c9e54d6" providerId="ADAL" clId="{626762C9-93E1-466E-BD91-831A3706CD9C}" dt="2023-12-28T00:02:23.881" v="4334" actId="2696"/>
          <pc:sldLayoutMkLst>
            <pc:docMk/>
            <pc:sldMasterMk cId="3145581561" sldId="2147483648"/>
            <pc:sldLayoutMk cId="2175218072" sldId="2147483662"/>
          </pc:sldLayoutMkLst>
        </pc:sldLayoutChg>
        <pc:sldLayoutChg chg="modSp mod replTag delTag">
          <pc:chgData name="GROSS William P" userId="e7015193-c7c6-4e6c-a879-8edb9c9e54d6" providerId="ADAL" clId="{626762C9-93E1-466E-BD91-831A3706CD9C}" dt="2023-12-28T00:02:01.298" v="4328" actId="962"/>
          <pc:sldLayoutMkLst>
            <pc:docMk/>
            <pc:sldMasterMk cId="3145581561" sldId="2147483648"/>
            <pc:sldLayoutMk cId="3774946531" sldId="2147483663"/>
          </pc:sldLayoutMkLst>
        </pc:sldLayoutChg>
        <pc:sldLayoutChg chg="del replTag">
          <pc:chgData name="GROSS William P" userId="e7015193-c7c6-4e6c-a879-8edb9c9e54d6" providerId="ADAL" clId="{626762C9-93E1-466E-BD91-831A3706CD9C}" dt="2023-12-28T00:02:29.510" v="4336" actId="2696"/>
          <pc:sldLayoutMkLst>
            <pc:docMk/>
            <pc:sldMasterMk cId="3145581561" sldId="2147483648"/>
            <pc:sldLayoutMk cId="2014841087" sldId="2147483664"/>
          </pc:sldLayoutMkLst>
        </pc:sldLayoutChg>
        <pc:sldLayoutChg chg="modSp mod replTag delTag">
          <pc:chgData name="GROSS William P" userId="e7015193-c7c6-4e6c-a879-8edb9c9e54d6" providerId="ADAL" clId="{626762C9-93E1-466E-BD91-831A3706CD9C}" dt="2023-12-28T00:03:07.472" v="4361" actId="962"/>
          <pc:sldLayoutMkLst>
            <pc:docMk/>
            <pc:sldMasterMk cId="3145581561" sldId="2147483648"/>
            <pc:sldLayoutMk cId="453750607" sldId="2147483665"/>
          </pc:sldLayoutMkLst>
        </pc:sldLayoutChg>
        <pc:sldLayoutChg chg="modSp mod replTag delTag">
          <pc:chgData name="GROSS William P" userId="e7015193-c7c6-4e6c-a879-8edb9c9e54d6" providerId="ADAL" clId="{626762C9-93E1-466E-BD91-831A3706CD9C}" dt="2023-12-28T00:02:12.023" v="4332" actId="962"/>
          <pc:sldLayoutMkLst>
            <pc:docMk/>
            <pc:sldMasterMk cId="3145581561" sldId="2147483648"/>
            <pc:sldLayoutMk cId="760177672" sldId="2147483666"/>
          </pc:sldLayoutMkLst>
        </pc:sldLayoutChg>
        <pc:sldLayoutChg chg="modSp mod replTag delTag">
          <pc:chgData name="GROSS William P" userId="e7015193-c7c6-4e6c-a879-8edb9c9e54d6" providerId="ADAL" clId="{626762C9-93E1-466E-BD91-831A3706CD9C}" dt="2023-12-28T00:03:12.319" v="4366" actId="962"/>
          <pc:sldLayoutMkLst>
            <pc:docMk/>
            <pc:sldMasterMk cId="3145581561" sldId="2147483648"/>
            <pc:sldLayoutMk cId="1811023924" sldId="2147483667"/>
          </pc:sldLayoutMkLst>
        </pc:sldLayoutChg>
        <pc:sldLayoutChg chg="del replTag">
          <pc:chgData name="GROSS William P" userId="e7015193-c7c6-4e6c-a879-8edb9c9e54d6" providerId="ADAL" clId="{626762C9-93E1-466E-BD91-831A3706CD9C}" dt="2023-12-28T00:03:20.650" v="4374" actId="2696"/>
          <pc:sldLayoutMkLst>
            <pc:docMk/>
            <pc:sldMasterMk cId="3145581561" sldId="2147483648"/>
            <pc:sldLayoutMk cId="971138116" sldId="2147483669"/>
          </pc:sldLayoutMkLst>
        </pc:sldLayoutChg>
        <pc:sldLayoutChg chg="del replTag">
          <pc:chgData name="GROSS William P" userId="e7015193-c7c6-4e6c-a879-8edb9c9e54d6" providerId="ADAL" clId="{626762C9-93E1-466E-BD91-831A3706CD9C}" dt="2023-12-28T00:02:44.176" v="4346" actId="2696"/>
          <pc:sldLayoutMkLst>
            <pc:docMk/>
            <pc:sldMasterMk cId="3145581561" sldId="2147483648"/>
            <pc:sldLayoutMk cId="810745008" sldId="2147483670"/>
          </pc:sldLayoutMkLst>
        </pc:sldLayoutChg>
        <pc:sldLayoutChg chg="del replTag">
          <pc:chgData name="GROSS William P" userId="e7015193-c7c6-4e6c-a879-8edb9c9e54d6" providerId="ADAL" clId="{626762C9-93E1-466E-BD91-831A3706CD9C}" dt="2023-12-28T00:02:48.709" v="4348" actId="2696"/>
          <pc:sldLayoutMkLst>
            <pc:docMk/>
            <pc:sldMasterMk cId="3145581561" sldId="2147483648"/>
            <pc:sldLayoutMk cId="2656576213" sldId="2147483671"/>
          </pc:sldLayoutMkLst>
        </pc:sldLayoutChg>
        <pc:sldLayoutChg chg="modSp mod replTag delTag">
          <pc:chgData name="GROSS William P" userId="e7015193-c7c6-4e6c-a879-8edb9c9e54d6" providerId="ADAL" clId="{626762C9-93E1-466E-BD91-831A3706CD9C}" dt="2023-12-28T00:03:35.560" v="4382"/>
          <pc:sldLayoutMkLst>
            <pc:docMk/>
            <pc:sldMasterMk cId="3145581561" sldId="2147483648"/>
            <pc:sldLayoutMk cId="735571744" sldId="2147483672"/>
          </pc:sldLayoutMkLst>
        </pc:sldLayoutChg>
      </pc:sldMasterChg>
    </pc:docChg>
  </pc:docChgLst>
  <pc:docChgLst>
    <pc:chgData name="GROSS William P" userId="e7015193-c7c6-4e6c-a879-8edb9c9e54d6" providerId="ADAL" clId="{739AF20A-ED4A-4685-8ECF-D3E2FAF3F94C}"/>
    <pc:docChg chg="addSld delSld modSld">
      <pc:chgData name="GROSS William P" userId="e7015193-c7c6-4e6c-a879-8edb9c9e54d6" providerId="ADAL" clId="{739AF20A-ED4A-4685-8ECF-D3E2FAF3F94C}" dt="2025-12-08T23:13:50.492" v="1" actId="47"/>
      <pc:docMkLst>
        <pc:docMk/>
      </pc:docMkLst>
      <pc:sldChg chg="del">
        <pc:chgData name="GROSS William P" userId="e7015193-c7c6-4e6c-a879-8edb9c9e54d6" providerId="ADAL" clId="{739AF20A-ED4A-4685-8ECF-D3E2FAF3F94C}" dt="2025-12-08T23:13:50.492" v="1" actId="47"/>
        <pc:sldMkLst>
          <pc:docMk/>
          <pc:sldMk cId="2604427768" sldId="301"/>
        </pc:sldMkLst>
      </pc:sldChg>
      <pc:sldChg chg="add">
        <pc:chgData name="GROSS William P" userId="e7015193-c7c6-4e6c-a879-8edb9c9e54d6" providerId="ADAL" clId="{739AF20A-ED4A-4685-8ECF-D3E2FAF3F94C}" dt="2025-12-08T23:13:47.097" v="0"/>
        <pc:sldMkLst>
          <pc:docMk/>
          <pc:sldMk cId="3084716349"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41EBB-BB05-41BE-AD11-22B7D894FD2D}"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6287D-8CEC-48D1-8A1D-CAE741402E03}" type="slidenum">
              <a:rPr lang="en-US" smtClean="0"/>
              <a:t>‹#›</a:t>
            </a:fld>
            <a:endParaRPr lang="en-US"/>
          </a:p>
        </p:txBody>
      </p:sp>
    </p:spTree>
    <p:extLst>
      <p:ext uri="{BB962C8B-B14F-4D97-AF65-F5344CB8AC3E}">
        <p14:creationId xmlns:p14="http://schemas.microsoft.com/office/powerpoint/2010/main" val="108695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a:t>
            </a:fld>
            <a:endParaRPr lang="en-US"/>
          </a:p>
        </p:txBody>
      </p:sp>
    </p:spTree>
    <p:extLst>
      <p:ext uri="{BB962C8B-B14F-4D97-AF65-F5344CB8AC3E}">
        <p14:creationId xmlns:p14="http://schemas.microsoft.com/office/powerpoint/2010/main" val="160240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baseline="0" dirty="0">
                <a:solidFill>
                  <a:schemeClr val="tx1"/>
                </a:solidFill>
                <a:latin typeface="+mn-lt"/>
                <a:ea typeface="+mn-ea"/>
                <a:cs typeface="+mn-cs"/>
              </a:rPr>
              <a:t>Update this slide with your own information</a:t>
            </a:r>
          </a:p>
          <a:p>
            <a:endParaRPr lang="en-US" sz="1200" b="1" i="0" kern="1200" baseline="0" dirty="0">
              <a:solidFill>
                <a:schemeClr val="tx1"/>
              </a:solidFill>
              <a:latin typeface="+mn-lt"/>
              <a:ea typeface="+mn-ea"/>
              <a:cs typeface="+mn-cs"/>
            </a:endParaRPr>
          </a:p>
          <a:p>
            <a:r>
              <a:rPr lang="en-US" sz="1200" b="0" i="0" kern="1200" baseline="0" dirty="0">
                <a:solidFill>
                  <a:schemeClr val="tx1"/>
                </a:solidFill>
                <a:latin typeface="+mn-lt"/>
                <a:ea typeface="+mn-ea"/>
                <a:cs typeface="+mn-cs"/>
              </a:rPr>
              <a:t>Use this slide to summarize operational issues/concerns associated with the existing intersection. </a:t>
            </a:r>
            <a:endParaRPr lang="en-US" b="0" dirty="0"/>
          </a:p>
        </p:txBody>
      </p:sp>
      <p:sp>
        <p:nvSpPr>
          <p:cNvPr id="4" name="Slide Number Placeholder 3"/>
          <p:cNvSpPr>
            <a:spLocks noGrp="1"/>
          </p:cNvSpPr>
          <p:nvPr>
            <p:ph type="sldNum" sz="quarter" idx="10"/>
          </p:nvPr>
        </p:nvSpPr>
        <p:spPr/>
        <p:txBody>
          <a:bodyPr/>
          <a:lstStyle/>
          <a:p>
            <a:fld id="{4A86287D-8CEC-48D1-8A1D-CAE741402E03}" type="slidenum">
              <a:rPr lang="en-US" smtClean="0"/>
              <a:t>10</a:t>
            </a:fld>
            <a:endParaRPr lang="en-US"/>
          </a:p>
        </p:txBody>
      </p:sp>
    </p:spTree>
    <p:extLst>
      <p:ext uri="{BB962C8B-B14F-4D97-AF65-F5344CB8AC3E}">
        <p14:creationId xmlns:p14="http://schemas.microsoft.com/office/powerpoint/2010/main" val="2375219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baseline="0" dirty="0">
                <a:solidFill>
                  <a:schemeClr val="tx1"/>
                </a:solidFill>
                <a:latin typeface="+mn-lt"/>
                <a:ea typeface="+mn-ea"/>
                <a:cs typeface="+mn-cs"/>
              </a:rPr>
              <a:t>Update this slide with your own information</a:t>
            </a:r>
          </a:p>
          <a:p>
            <a:endParaRPr lang="en-US" sz="1200" b="1" i="0" kern="1200" baseline="0" dirty="0">
              <a:solidFill>
                <a:schemeClr val="tx1"/>
              </a:solidFill>
              <a:latin typeface="+mn-lt"/>
              <a:ea typeface="+mn-ea"/>
              <a:cs typeface="+mn-cs"/>
            </a:endParaRPr>
          </a:p>
          <a:p>
            <a:r>
              <a:rPr lang="en-US" sz="1200" b="0" i="0" kern="1200" baseline="0" dirty="0">
                <a:solidFill>
                  <a:schemeClr val="tx1"/>
                </a:solidFill>
                <a:latin typeface="+mn-lt"/>
                <a:ea typeface="+mn-ea"/>
                <a:cs typeface="+mn-cs"/>
              </a:rPr>
              <a:t>Use this slide to describe improvements that were previously tried with this intersection to address the issues. </a:t>
            </a:r>
            <a:endParaRPr lang="en-US" b="0" dirty="0"/>
          </a:p>
        </p:txBody>
      </p:sp>
      <p:sp>
        <p:nvSpPr>
          <p:cNvPr id="4" name="Slide Number Placeholder 3"/>
          <p:cNvSpPr>
            <a:spLocks noGrp="1"/>
          </p:cNvSpPr>
          <p:nvPr>
            <p:ph type="sldNum" sz="quarter" idx="10"/>
          </p:nvPr>
        </p:nvSpPr>
        <p:spPr/>
        <p:txBody>
          <a:bodyPr/>
          <a:lstStyle/>
          <a:p>
            <a:fld id="{4A86287D-8CEC-48D1-8A1D-CAE741402E03}" type="slidenum">
              <a:rPr lang="en-US" smtClean="0"/>
              <a:t>11</a:t>
            </a:fld>
            <a:endParaRPr lang="en-US"/>
          </a:p>
        </p:txBody>
      </p:sp>
    </p:spTree>
    <p:extLst>
      <p:ext uri="{BB962C8B-B14F-4D97-AF65-F5344CB8AC3E}">
        <p14:creationId xmlns:p14="http://schemas.microsoft.com/office/powerpoint/2010/main" val="3883770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a:t>
            </a:r>
          </a:p>
          <a:p>
            <a:endParaRPr lang="en-US" dirty="0"/>
          </a:p>
          <a:p>
            <a:r>
              <a:rPr lang="en-US" dirty="0"/>
              <a:t>Use this slide to provide crash</a:t>
            </a:r>
            <a:r>
              <a:rPr lang="en-US" baseline="0" dirty="0"/>
              <a:t> history for the intersection.  If available, you can also provide an image showing the location and types of crashes that took place in the intersection (be sure to replace this example image with your own, or remove it).</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12</a:t>
            </a:fld>
            <a:endParaRPr lang="en-US"/>
          </a:p>
        </p:txBody>
      </p:sp>
    </p:spTree>
    <p:extLst>
      <p:ext uri="{BB962C8B-B14F-4D97-AF65-F5344CB8AC3E}">
        <p14:creationId xmlns:p14="http://schemas.microsoft.com/office/powerpoint/2010/main" val="1341224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r>
              <a:rPr lang="en-US" dirty="0"/>
              <a:t>Use this slide to summarize Single-Trip Over-Dimension Data and District Guidelines</a:t>
            </a:r>
            <a:r>
              <a:rPr lang="en-US" baseline="0" dirty="0"/>
              <a: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a:p>
            <a:endParaRPr lang="en-US" baseline="0" dirty="0"/>
          </a:p>
          <a:p>
            <a:r>
              <a:rPr lang="en-US" baseline="0" dirty="0"/>
              <a:t>Remove this slide if you are not yet ready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13</a:t>
            </a:fld>
            <a:endParaRPr lang="en-US"/>
          </a:p>
        </p:txBody>
      </p:sp>
    </p:spTree>
    <p:extLst>
      <p:ext uri="{BB962C8B-B14F-4D97-AF65-F5344CB8AC3E}">
        <p14:creationId xmlns:p14="http://schemas.microsoft.com/office/powerpoint/2010/main" val="1439549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endParaRPr lang="en-US" dirty="0"/>
          </a:p>
          <a:p>
            <a:r>
              <a:rPr lang="en-US" dirty="0"/>
              <a:t>Use this slide to present Single-Trip Over-Dimension Data for overwidth loads</a:t>
            </a:r>
            <a:r>
              <a:rPr lang="en-US" baseline="0" dirty="0"/>
              <a: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p:txBody>
      </p:sp>
      <p:sp>
        <p:nvSpPr>
          <p:cNvPr id="4" name="Slide Number Placeholder 3"/>
          <p:cNvSpPr>
            <a:spLocks noGrp="1"/>
          </p:cNvSpPr>
          <p:nvPr>
            <p:ph type="sldNum" sz="quarter" idx="10"/>
          </p:nvPr>
        </p:nvSpPr>
        <p:spPr/>
        <p:txBody>
          <a:bodyPr/>
          <a:lstStyle/>
          <a:p>
            <a:fld id="{4A86287D-8CEC-48D1-8A1D-CAE741402E03}" type="slidenum">
              <a:rPr lang="en-US" smtClean="0"/>
              <a:t>14</a:t>
            </a:fld>
            <a:endParaRPr lang="en-US"/>
          </a:p>
        </p:txBody>
      </p:sp>
    </p:spTree>
    <p:extLst>
      <p:ext uri="{BB962C8B-B14F-4D97-AF65-F5344CB8AC3E}">
        <p14:creationId xmlns:p14="http://schemas.microsoft.com/office/powerpoint/2010/main" val="4069974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this data is not relevant or necessary.</a:t>
            </a:r>
          </a:p>
          <a:p>
            <a:endParaRPr lang="en-US" dirty="0"/>
          </a:p>
          <a:p>
            <a:r>
              <a:rPr lang="en-US" dirty="0"/>
              <a:t>Use this slide to present Single-Trip Over-Dimension Data for </a:t>
            </a:r>
            <a:r>
              <a:rPr lang="en-US" dirty="0" err="1"/>
              <a:t>overlength</a:t>
            </a:r>
            <a:r>
              <a:rPr lang="en-US" dirty="0"/>
              <a:t> loads</a:t>
            </a:r>
            <a:r>
              <a:rPr lang="en-US" baseline="0" dirty="0"/>
              <a: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p:txBody>
      </p:sp>
      <p:sp>
        <p:nvSpPr>
          <p:cNvPr id="4" name="Slide Number Placeholder 3"/>
          <p:cNvSpPr>
            <a:spLocks noGrp="1"/>
          </p:cNvSpPr>
          <p:nvPr>
            <p:ph type="sldNum" sz="quarter" idx="10"/>
          </p:nvPr>
        </p:nvSpPr>
        <p:spPr/>
        <p:txBody>
          <a:bodyPr/>
          <a:lstStyle/>
          <a:p>
            <a:fld id="{4A86287D-8CEC-48D1-8A1D-CAE741402E03}" type="slidenum">
              <a:rPr lang="en-US" smtClean="0"/>
              <a:t>15</a:t>
            </a:fld>
            <a:endParaRPr lang="en-US"/>
          </a:p>
        </p:txBody>
      </p:sp>
    </p:spTree>
    <p:extLst>
      <p:ext uri="{BB962C8B-B14F-4D97-AF65-F5344CB8AC3E}">
        <p14:creationId xmlns:p14="http://schemas.microsoft.com/office/powerpoint/2010/main" val="355678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endParaRPr lang="en-US" dirty="0"/>
          </a:p>
          <a:p>
            <a:r>
              <a:rPr lang="en-US" dirty="0"/>
              <a:t>Use this slide to present Single-Trip Over-Dimension Data for vehicle combinations</a:t>
            </a:r>
            <a:r>
              <a:rPr lang="en-US" baseline="0" dirty="0"/>
              <a: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16</a:t>
            </a:fld>
            <a:endParaRPr lang="en-US"/>
          </a:p>
        </p:txBody>
      </p:sp>
    </p:spTree>
    <p:extLst>
      <p:ext uri="{BB962C8B-B14F-4D97-AF65-F5344CB8AC3E}">
        <p14:creationId xmlns:p14="http://schemas.microsoft.com/office/powerpoint/2010/main" val="3218876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this data is not relevant or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a:solidFill>
                <a:schemeClr val="tx1"/>
              </a:solidFill>
              <a:latin typeface="+mn-lt"/>
              <a:ea typeface="+mn-ea"/>
              <a:cs typeface="+mn-cs"/>
            </a:endParaRPr>
          </a:p>
          <a:p>
            <a:endParaRPr lang="en-US" dirty="0"/>
          </a:p>
          <a:p>
            <a:r>
              <a:rPr lang="en-US" dirty="0"/>
              <a:t>Use this slide to present Single-Trip Over-Dimension Data for </a:t>
            </a:r>
            <a:r>
              <a:rPr lang="en-US" dirty="0" err="1"/>
              <a:t>overheight</a:t>
            </a:r>
            <a:r>
              <a:rPr lang="en-US" baseline="0" dirty="0"/>
              <a:t> loads.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a:p>
            <a:endParaRPr lang="en-US" baseline="0" dirty="0"/>
          </a:p>
          <a:p>
            <a:r>
              <a:rPr lang="en-US" baseline="0" dirty="0"/>
              <a:t>Remove this slide if this data is not necessary to share.</a:t>
            </a:r>
          </a:p>
        </p:txBody>
      </p:sp>
      <p:sp>
        <p:nvSpPr>
          <p:cNvPr id="4" name="Slide Number Placeholder 3"/>
          <p:cNvSpPr>
            <a:spLocks noGrp="1"/>
          </p:cNvSpPr>
          <p:nvPr>
            <p:ph type="sldNum" sz="quarter" idx="10"/>
          </p:nvPr>
        </p:nvSpPr>
        <p:spPr/>
        <p:txBody>
          <a:bodyPr/>
          <a:lstStyle/>
          <a:p>
            <a:fld id="{4A86287D-8CEC-48D1-8A1D-CAE741402E03}" type="slidenum">
              <a:rPr lang="en-US" smtClean="0"/>
              <a:t>17</a:t>
            </a:fld>
            <a:endParaRPr lang="en-US"/>
          </a:p>
        </p:txBody>
      </p:sp>
    </p:spTree>
    <p:extLst>
      <p:ext uri="{BB962C8B-B14F-4D97-AF65-F5344CB8AC3E}">
        <p14:creationId xmlns:p14="http://schemas.microsoft.com/office/powerpoint/2010/main" val="9629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this data is not relevant or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a:solidFill>
                <a:schemeClr val="tx1"/>
              </a:solidFill>
              <a:latin typeface="+mn-lt"/>
              <a:ea typeface="+mn-ea"/>
              <a:cs typeface="+mn-cs"/>
            </a:endParaRPr>
          </a:p>
          <a:p>
            <a:endParaRPr lang="en-US" dirty="0"/>
          </a:p>
          <a:p>
            <a:r>
              <a:rPr lang="en-US" dirty="0"/>
              <a:t>Use this slide to present Single-Trip Over-Dimension Data for overweight loads</a:t>
            </a:r>
            <a:r>
              <a:rPr lang="en-US" baseline="0" dirty="0"/>
              <a: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a:p>
            <a:endParaRPr lang="en-US" baseline="0" dirty="0"/>
          </a:p>
          <a:p>
            <a:r>
              <a:rPr lang="en-US" baseline="0" dirty="0"/>
              <a:t>Remove this slide if this data is not necessary to share.</a:t>
            </a:r>
          </a:p>
        </p:txBody>
      </p:sp>
      <p:sp>
        <p:nvSpPr>
          <p:cNvPr id="4" name="Slide Number Placeholder 3"/>
          <p:cNvSpPr>
            <a:spLocks noGrp="1"/>
          </p:cNvSpPr>
          <p:nvPr>
            <p:ph type="sldNum" sz="quarter" idx="10"/>
          </p:nvPr>
        </p:nvSpPr>
        <p:spPr/>
        <p:txBody>
          <a:bodyPr/>
          <a:lstStyle/>
          <a:p>
            <a:fld id="{4A86287D-8CEC-48D1-8A1D-CAE741402E03}" type="slidenum">
              <a:rPr lang="en-US" smtClean="0"/>
              <a:t>18</a:t>
            </a:fld>
            <a:endParaRPr lang="en-US"/>
          </a:p>
        </p:txBody>
      </p:sp>
    </p:spTree>
    <p:extLst>
      <p:ext uri="{BB962C8B-B14F-4D97-AF65-F5344CB8AC3E}">
        <p14:creationId xmlns:p14="http://schemas.microsoft.com/office/powerpoint/2010/main" val="1724320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present information about annual over-dimension permits that can (or cannot)</a:t>
            </a:r>
            <a:r>
              <a:rPr lang="en-US" baseline="0" dirty="0"/>
              <a:t> use the routes where the intersection is located. </a:t>
            </a:r>
            <a:r>
              <a:rPr lang="en-US" dirty="0"/>
              <a:t>This information</a:t>
            </a:r>
            <a:r>
              <a:rPr lang="en-US" baseline="0" dirty="0"/>
              <a:t> </a:t>
            </a:r>
            <a:r>
              <a:rPr lang="en-US" dirty="0"/>
              <a:t>can be requested from the Mobility Services Team</a:t>
            </a:r>
            <a:r>
              <a:rPr lang="en-US" baseline="0" dirty="0"/>
              <a:t> (please note that requests can take two weeks or longer, depending on the amount of data that needs to be analyzed). Use the information from the report provided by the Mobility Services Team to complete this slide.</a:t>
            </a:r>
            <a:endParaRPr lang="en-US" dirty="0"/>
          </a:p>
          <a:p>
            <a:endParaRPr lang="en-US" dirty="0"/>
          </a:p>
          <a:p>
            <a:r>
              <a:rPr lang="en-US" dirty="0"/>
              <a:t>Annual Permit</a:t>
            </a:r>
            <a:r>
              <a:rPr lang="en-US" baseline="0" dirty="0"/>
              <a:t> Data helps stakeholders understand the types and frequency of over-dimension freight that uses the route where the intersection is located.</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19</a:t>
            </a:fld>
            <a:endParaRPr lang="en-US"/>
          </a:p>
        </p:txBody>
      </p:sp>
    </p:spTree>
    <p:extLst>
      <p:ext uri="{BB962C8B-B14F-4D97-AF65-F5344CB8AC3E}">
        <p14:creationId xmlns:p14="http://schemas.microsoft.com/office/powerpoint/2010/main" val="11068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a:t>
            </a:r>
            <a:r>
              <a:rPr lang="en-US" baseline="0"/>
              <a:t>presentation.</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a:t>
            </a:fld>
            <a:endParaRPr lang="en-US"/>
          </a:p>
        </p:txBody>
      </p:sp>
    </p:spTree>
    <p:extLst>
      <p:ext uri="{BB962C8B-B14F-4D97-AF65-F5344CB8AC3E}">
        <p14:creationId xmlns:p14="http://schemas.microsoft.com/office/powerpoint/2010/main" val="793725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Replace the image on this slide with your own information and customize as appropriate. </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Describe the current conditions</a:t>
            </a:r>
            <a:r>
              <a:rPr lang="en-US" baseline="0" dirty="0"/>
              <a:t> of the roadways in the intersection.  Include c</a:t>
            </a:r>
            <a:r>
              <a:rPr lang="en-US" dirty="0"/>
              <a:t>ross sections of the existing roadways that shows the overall horizontal clearance (curb to curb), vertical</a:t>
            </a:r>
            <a:r>
              <a:rPr lang="en-US" baseline="0" dirty="0"/>
              <a:t> clearance (if applicable), </a:t>
            </a:r>
            <a:r>
              <a:rPr lang="en-US" dirty="0"/>
              <a:t>and</a:t>
            </a:r>
            <a:r>
              <a:rPr lang="en-US" baseline="0" dirty="0"/>
              <a:t> include lane widths, median widths, bicycle lane widths, shoulder widths, etc. </a:t>
            </a:r>
            <a:r>
              <a:rPr lang="en-US" b="1" baseline="0" dirty="0"/>
              <a:t>Use duplicate this slide as necessary to show all directions of the intersection.</a:t>
            </a:r>
          </a:p>
        </p:txBody>
      </p:sp>
      <p:sp>
        <p:nvSpPr>
          <p:cNvPr id="4" name="Slide Number Placeholder 3"/>
          <p:cNvSpPr>
            <a:spLocks noGrp="1"/>
          </p:cNvSpPr>
          <p:nvPr>
            <p:ph type="sldNum" sz="quarter" idx="10"/>
          </p:nvPr>
        </p:nvSpPr>
        <p:spPr/>
        <p:txBody>
          <a:bodyPr/>
          <a:lstStyle/>
          <a:p>
            <a:fld id="{4A86287D-8CEC-48D1-8A1D-CAE741402E03}" type="slidenum">
              <a:rPr lang="en-US" smtClean="0"/>
              <a:t>20</a:t>
            </a:fld>
            <a:endParaRPr lang="en-US"/>
          </a:p>
        </p:txBody>
      </p:sp>
    </p:spTree>
    <p:extLst>
      <p:ext uri="{BB962C8B-B14F-4D97-AF65-F5344CB8AC3E}">
        <p14:creationId xmlns:p14="http://schemas.microsoft.com/office/powerpoint/2010/main" val="2540214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33152"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Provide Information about pinch points on the highway(s) near the project area. Include the width (and vertical clearance, if applicable) of the pinch point and mile point.  You may also include a map that illustrates</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Note: </a:t>
            </a:r>
            <a:r>
              <a:rPr lang="en-US" sz="1200" b="0" i="0" u="none" strike="noStrike" kern="1200" baseline="0" dirty="0">
                <a:solidFill>
                  <a:schemeClr val="tx1"/>
                </a:solidFill>
                <a:latin typeface="+mn-lt"/>
                <a:ea typeface="+mn-ea"/>
                <a:cs typeface="+mn-cs"/>
              </a:rPr>
              <a:t>The Mobility Services Team can provide you with vertical clearance pinch point information. Contact the Mobility Services Team if you’d like to request this information.</a:t>
            </a:r>
          </a:p>
          <a:p>
            <a:pPr marL="0" marR="0" lvl="0" indent="0" algn="l" defTabSz="933152"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the pinch points in relation to the project location. </a:t>
            </a:r>
          </a:p>
        </p:txBody>
      </p:sp>
      <p:sp>
        <p:nvSpPr>
          <p:cNvPr id="4" name="Slide Number Placeholder 3"/>
          <p:cNvSpPr>
            <a:spLocks noGrp="1"/>
          </p:cNvSpPr>
          <p:nvPr>
            <p:ph type="sldNum" sz="quarter" idx="10"/>
          </p:nvPr>
        </p:nvSpPr>
        <p:spPr/>
        <p:txBody>
          <a:bodyPr/>
          <a:lstStyle/>
          <a:p>
            <a:fld id="{4A86287D-8CEC-48D1-8A1D-CAE741402E03}" type="slidenum">
              <a:rPr lang="en-US" smtClean="0"/>
              <a:t>21</a:t>
            </a:fld>
            <a:endParaRPr lang="en-US"/>
          </a:p>
        </p:txBody>
      </p:sp>
    </p:spTree>
    <p:extLst>
      <p:ext uri="{BB962C8B-B14F-4D97-AF65-F5344CB8AC3E}">
        <p14:creationId xmlns:p14="http://schemas.microsoft.com/office/powerpoint/2010/main" val="3630275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Replace the image with your own conceptual drawing. </a:t>
            </a:r>
          </a:p>
          <a:p>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Use this slide to provide a conceptual drawing/image of Alternative 1.  If necessary, use the bulleted list to provide some details about the alternative (e.g. pros, cons, approximate cost, etc.).</a:t>
            </a:r>
          </a:p>
        </p:txBody>
      </p:sp>
      <p:sp>
        <p:nvSpPr>
          <p:cNvPr id="4" name="Slide Number Placeholder 3"/>
          <p:cNvSpPr>
            <a:spLocks noGrp="1"/>
          </p:cNvSpPr>
          <p:nvPr>
            <p:ph type="sldNum" sz="quarter" idx="10"/>
          </p:nvPr>
        </p:nvSpPr>
        <p:spPr/>
        <p:txBody>
          <a:bodyPr/>
          <a:lstStyle/>
          <a:p>
            <a:fld id="{4A86287D-8CEC-48D1-8A1D-CAE741402E03}" type="slidenum">
              <a:rPr lang="en-US" smtClean="0"/>
              <a:t>22</a:t>
            </a:fld>
            <a:endParaRPr lang="en-US"/>
          </a:p>
        </p:txBody>
      </p:sp>
    </p:spTree>
    <p:extLst>
      <p:ext uri="{BB962C8B-B14F-4D97-AF65-F5344CB8AC3E}">
        <p14:creationId xmlns:p14="http://schemas.microsoft.com/office/powerpoint/2010/main" val="1639588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Replace the image with your own conceptual drawing. </a:t>
            </a:r>
          </a:p>
          <a:p>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Use this slide to provide a conceptual drawing/image of Alternative 2.  If necessary, use the bulleted list to provide some details about the alternative (e.g. pros, cons, approximate cost, etc.).</a:t>
            </a:r>
          </a:p>
        </p:txBody>
      </p:sp>
      <p:sp>
        <p:nvSpPr>
          <p:cNvPr id="4" name="Slide Number Placeholder 3"/>
          <p:cNvSpPr>
            <a:spLocks noGrp="1"/>
          </p:cNvSpPr>
          <p:nvPr>
            <p:ph type="sldNum" sz="quarter" idx="10"/>
          </p:nvPr>
        </p:nvSpPr>
        <p:spPr/>
        <p:txBody>
          <a:bodyPr/>
          <a:lstStyle/>
          <a:p>
            <a:fld id="{4A86287D-8CEC-48D1-8A1D-CAE741402E03}" type="slidenum">
              <a:rPr lang="en-US" smtClean="0"/>
              <a:t>23</a:t>
            </a:fld>
            <a:endParaRPr lang="en-US"/>
          </a:p>
        </p:txBody>
      </p:sp>
    </p:spTree>
    <p:extLst>
      <p:ext uri="{BB962C8B-B14F-4D97-AF65-F5344CB8AC3E}">
        <p14:creationId xmlns:p14="http://schemas.microsoft.com/office/powerpoint/2010/main" val="4117282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Replace the image with your own conceptual drawing. </a:t>
            </a:r>
          </a:p>
          <a:p>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Use this slide to provide a conceptual drawing/image of Alternative 3.  If necessary, use the bulleted list to provide some details about the alternative (e.g. pros, cons, approximate cost, etc.).</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i="0" u="none" strike="noStrike" kern="1200" baseline="0" dirty="0">
                <a:solidFill>
                  <a:schemeClr val="tx1"/>
                </a:solidFill>
                <a:latin typeface="+mn-lt"/>
                <a:ea typeface="+mn-ea"/>
                <a:cs typeface="+mn-cs"/>
              </a:rPr>
              <a:t>Duplicate this slide to add additional alternatives, if necessary.</a:t>
            </a:r>
          </a:p>
        </p:txBody>
      </p:sp>
      <p:sp>
        <p:nvSpPr>
          <p:cNvPr id="4" name="Slide Number Placeholder 3"/>
          <p:cNvSpPr>
            <a:spLocks noGrp="1"/>
          </p:cNvSpPr>
          <p:nvPr>
            <p:ph type="sldNum" sz="quarter" idx="10"/>
          </p:nvPr>
        </p:nvSpPr>
        <p:spPr/>
        <p:txBody>
          <a:bodyPr/>
          <a:lstStyle/>
          <a:p>
            <a:fld id="{4A86287D-8CEC-48D1-8A1D-CAE741402E03}" type="slidenum">
              <a:rPr lang="en-US" smtClean="0"/>
              <a:t>24</a:t>
            </a:fld>
            <a:endParaRPr lang="en-US"/>
          </a:p>
        </p:txBody>
      </p:sp>
    </p:spTree>
    <p:extLst>
      <p:ext uri="{BB962C8B-B14F-4D97-AF65-F5344CB8AC3E}">
        <p14:creationId xmlns:p14="http://schemas.microsoft.com/office/powerpoint/2010/main" val="768608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a:t>
            </a:r>
          </a:p>
          <a:p>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Use this slide to summarize the different intersection improvement alternatives that are being considered as part of the </a:t>
            </a:r>
            <a:r>
              <a:rPr lang="en-US" sz="1200" b="0" i="1" u="none" strike="noStrike" kern="1200" baseline="0" dirty="0">
                <a:solidFill>
                  <a:schemeClr val="tx1"/>
                </a:solidFill>
                <a:latin typeface="+mn-lt"/>
                <a:ea typeface="+mn-ea"/>
                <a:cs typeface="+mn-cs"/>
              </a:rPr>
              <a:t>Intersection Traffic Control Study</a:t>
            </a:r>
            <a:r>
              <a:rPr lang="en-US"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In the table provided, summarize each option, pros, cons and costs (if available). If more options were considered than can fit in the table, duplicate this slide and continue to list additional options.</a:t>
            </a:r>
          </a:p>
        </p:txBody>
      </p:sp>
      <p:sp>
        <p:nvSpPr>
          <p:cNvPr id="4" name="Slide Number Placeholder 3"/>
          <p:cNvSpPr>
            <a:spLocks noGrp="1"/>
          </p:cNvSpPr>
          <p:nvPr>
            <p:ph type="sldNum" sz="quarter" idx="10"/>
          </p:nvPr>
        </p:nvSpPr>
        <p:spPr/>
        <p:txBody>
          <a:bodyPr/>
          <a:lstStyle/>
          <a:p>
            <a:fld id="{4A86287D-8CEC-48D1-8A1D-CAE741402E03}" type="slidenum">
              <a:rPr lang="en-US" smtClean="0"/>
              <a:t>25</a:t>
            </a:fld>
            <a:endParaRPr lang="en-US"/>
          </a:p>
        </p:txBody>
      </p:sp>
    </p:spTree>
    <p:extLst>
      <p:ext uri="{BB962C8B-B14F-4D97-AF65-F5344CB8AC3E}">
        <p14:creationId xmlns:p14="http://schemas.microsoft.com/office/powerpoint/2010/main" val="3928477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a:t>
            </a:r>
            <a:r>
              <a:rPr lang="en-US" baseline="0" dirty="0"/>
              <a:t> to describe next steps for the intersection evaluation. If the project is located on a Reduction Review Route subject to ORS 366.215, the project likely will need to come back to the committee to seek Stakeholder Forum Support.</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26</a:t>
            </a:fld>
            <a:endParaRPr lang="en-US"/>
          </a:p>
        </p:txBody>
      </p:sp>
    </p:spTree>
    <p:extLst>
      <p:ext uri="{BB962C8B-B14F-4D97-AF65-F5344CB8AC3E}">
        <p14:creationId xmlns:p14="http://schemas.microsoft.com/office/powerpoint/2010/main" val="1690486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a:t>
            </a:r>
            <a:r>
              <a:rPr lang="en-US" baseline="0" dirty="0"/>
              <a:t> this picture with your own image or diagram if you’d like.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 TO CHANGE THE BACKGROUND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Go to the DESIGN tab on the ribbon.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In the Customize section, choose the icon with the paint bucket called FORMAT BACKGROUND.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The FORMAT BACKGROUND menu will open on the right side of your page. Make sure to select the radial button next to PICTURE OR TEXTURE FILL. Under the “Insert Picture from” section, choose FILE, CLIPBOARD, or ONLINE as appropriate.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Select a picture that fits the background space. Preferably in a landscape orientation.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Select your image, and press open.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Your picture will appear in the background!</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27</a:t>
            </a:fld>
            <a:endParaRPr lang="en-US"/>
          </a:p>
        </p:txBody>
      </p:sp>
    </p:spTree>
    <p:extLst>
      <p:ext uri="{BB962C8B-B14F-4D97-AF65-F5344CB8AC3E}">
        <p14:creationId xmlns:p14="http://schemas.microsoft.com/office/powerpoint/2010/main" val="422864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3</a:t>
            </a:fld>
            <a:endParaRPr lang="en-US"/>
          </a:p>
        </p:txBody>
      </p:sp>
    </p:spTree>
    <p:extLst>
      <p:ext uri="{BB962C8B-B14F-4D97-AF65-F5344CB8AC3E}">
        <p14:creationId xmlns:p14="http://schemas.microsoft.com/office/powerpoint/2010/main" val="360928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b="1" dirty="0"/>
              <a:t>Cover Page:</a:t>
            </a:r>
            <a:endParaRPr lang="en-US" b="0" dirty="0"/>
          </a:p>
          <a:p>
            <a:pPr defTabSz="933152">
              <a:defRPr/>
            </a:pPr>
            <a:endParaRPr lang="en-US" b="1" dirty="0"/>
          </a:p>
          <a:p>
            <a:pPr defTabSz="933152">
              <a:defRPr/>
            </a:pPr>
            <a:r>
              <a:rPr lang="en-US" b="1" dirty="0"/>
              <a:t>Update this slide with your own information and photo/image that represents the</a:t>
            </a:r>
            <a:r>
              <a:rPr lang="en-US" b="1" baseline="0" dirty="0"/>
              <a:t> intersection project</a:t>
            </a:r>
            <a:r>
              <a:rPr lang="en-US" b="1" dirty="0"/>
              <a:t>. </a:t>
            </a:r>
          </a:p>
          <a:p>
            <a:pPr defTabSz="933152">
              <a:defRPr/>
            </a:pPr>
            <a:endParaRPr lang="en-US" b="1" dirty="0"/>
          </a:p>
          <a:p>
            <a:pPr defTabSz="933152">
              <a:defRPr/>
            </a:pPr>
            <a:r>
              <a:rPr lang="en-US" b="1" dirty="0"/>
              <a:t>If</a:t>
            </a:r>
            <a:r>
              <a:rPr lang="en-US" b="1" baseline="0" dirty="0"/>
              <a:t> the proposed roundabout is </a:t>
            </a:r>
            <a:r>
              <a:rPr lang="en-US" b="1" u="sng" baseline="0" dirty="0"/>
              <a:t>NOT</a:t>
            </a:r>
            <a:r>
              <a:rPr lang="en-US" b="1" baseline="0" dirty="0"/>
              <a:t> located on a Reduction Review Route subject to ORS 366.215</a:t>
            </a:r>
            <a:r>
              <a:rPr lang="en-US" b="0" baseline="0" dirty="0"/>
              <a:t>, remove the second part of the subtitle referencing the statute.</a:t>
            </a:r>
            <a:endParaRPr lang="en-US" b="0" dirty="0"/>
          </a:p>
        </p:txBody>
      </p:sp>
      <p:sp>
        <p:nvSpPr>
          <p:cNvPr id="4" name="Slide Number Placeholder 3"/>
          <p:cNvSpPr>
            <a:spLocks noGrp="1"/>
          </p:cNvSpPr>
          <p:nvPr>
            <p:ph type="sldNum" sz="quarter" idx="10"/>
          </p:nvPr>
        </p:nvSpPr>
        <p:spPr/>
        <p:txBody>
          <a:bodyPr/>
          <a:lstStyle/>
          <a:p>
            <a:fld id="{4A86287D-8CEC-48D1-8A1D-CAE741402E03}" type="slidenum">
              <a:rPr lang="en-US" smtClean="0"/>
              <a:t>4</a:t>
            </a:fld>
            <a:endParaRPr lang="en-US"/>
          </a:p>
        </p:txBody>
      </p:sp>
    </p:spTree>
    <p:extLst>
      <p:ext uri="{BB962C8B-B14F-4D97-AF65-F5344CB8AC3E}">
        <p14:creationId xmlns:p14="http://schemas.microsoft.com/office/powerpoint/2010/main" val="192769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this slide with your own information and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Make sure all images have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p>
          <a:p>
            <a:endParaRPr lang="en-US" dirty="0"/>
          </a:p>
          <a:p>
            <a:r>
              <a:rPr lang="en-US" b="1" dirty="0"/>
              <a:t>Agenda: </a:t>
            </a:r>
            <a:r>
              <a:rPr lang="en-US" dirty="0"/>
              <a:t>The agenda should have, </a:t>
            </a:r>
            <a:r>
              <a:rPr lang="en-US" baseline="0" dirty="0"/>
              <a:t>at a minimum, the following topics:</a:t>
            </a:r>
            <a:br>
              <a:rPr lang="en-US" baseline="0" dirty="0"/>
            </a:br>
            <a:r>
              <a:rPr lang="en-US" baseline="0" dirty="0"/>
              <a:t> </a:t>
            </a:r>
          </a:p>
          <a:p>
            <a:pPr marL="228600" indent="-228600">
              <a:buFont typeface="+mj-lt"/>
              <a:buAutoNum type="arabicPeriod"/>
            </a:pPr>
            <a:r>
              <a:rPr lang="en-US" sz="1200" b="0" i="0" u="none" strike="noStrike" kern="1200" baseline="0" dirty="0">
                <a:solidFill>
                  <a:schemeClr val="tx1"/>
                </a:solidFill>
                <a:latin typeface="+mn-lt"/>
                <a:ea typeface="+mn-ea"/>
                <a:cs typeface="+mn-cs"/>
              </a:rPr>
              <a:t>Location map, highway name(s), mile point(s) and traffic volumes (including % of truck traffic).  This should be a broad view that includes connecting secondary routes and (if applicable) other nearby roundabouts (existing and proposed) on the same corridor.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latin typeface="+mn-lt"/>
                <a:ea typeface="+mn-ea"/>
                <a:cs typeface="+mn-cs"/>
              </a:rPr>
              <a:t>Description of the safety and operational issues to be addressed by the intersection improvements, including any improvements that had been tried previously (but failed to address the issues). Crash history data for the intersection can also be discussed in this topic.</a:t>
            </a:r>
          </a:p>
          <a:p>
            <a:pPr marL="228600" indent="-228600">
              <a:buFont typeface="+mj-lt"/>
              <a:buAutoNum type="arabicPeriod"/>
            </a:pPr>
            <a:r>
              <a:rPr lang="en-US" sz="1200" b="0" i="0" u="none" strike="noStrike" kern="1200" baseline="0" dirty="0">
                <a:solidFill>
                  <a:schemeClr val="tx1"/>
                </a:solidFill>
                <a:latin typeface="+mn-lt"/>
                <a:ea typeface="+mn-ea"/>
                <a:cs typeface="+mn-cs"/>
              </a:rPr>
              <a:t>A description of the existing intersection includes a diagram of the intersection design and cross sections (including existing structures).</a:t>
            </a:r>
          </a:p>
          <a:p>
            <a:pPr marL="228600" indent="-228600">
              <a:buFont typeface="+mj-lt"/>
              <a:buAutoNum type="arabicPeriod"/>
            </a:pPr>
            <a:r>
              <a:rPr lang="en-US" sz="1200" b="0" i="0" u="none" strike="noStrike" kern="1200" baseline="0" dirty="0">
                <a:solidFill>
                  <a:schemeClr val="tx1"/>
                </a:solidFill>
                <a:latin typeface="+mn-lt"/>
                <a:ea typeface="+mn-ea"/>
                <a:cs typeface="+mn-cs"/>
              </a:rPr>
              <a:t>A summary of over-dimension activity for the location, including a history of single trip permits issued for the corridor, District guidelines for permitted loads, and annual permitted loads that are allowed to use the route(s). Also provide a summary of pinch points near the intersection.</a:t>
            </a:r>
          </a:p>
          <a:p>
            <a:pPr marL="228600" indent="-228600">
              <a:buFont typeface="+mj-lt"/>
              <a:buAutoNum type="arabicPeriod"/>
            </a:pPr>
            <a:r>
              <a:rPr lang="en-US" sz="1200" b="0" i="0" u="none" strike="noStrike" kern="1200" baseline="0" dirty="0">
                <a:solidFill>
                  <a:schemeClr val="tx1"/>
                </a:solidFill>
                <a:latin typeface="+mn-lt"/>
                <a:ea typeface="+mn-ea"/>
                <a:cs typeface="+mn-cs"/>
              </a:rPr>
              <a:t>Potential traffic control alternatives and concepts that are being considered for the intersection (include a summary of pros and cons for each).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latin typeface="+mn-lt"/>
                <a:ea typeface="+mn-ea"/>
                <a:cs typeface="+mn-cs"/>
              </a:rPr>
              <a:t>A map showing potential alternate routes for over-dimension vehicles to bypass the intersection (if applicable, otherwise remove from agenda).</a:t>
            </a:r>
          </a:p>
          <a:p>
            <a:pPr marL="228600" indent="-228600">
              <a:buFont typeface="+mj-lt"/>
              <a:buAutoNum type="arabicPeriod"/>
            </a:pPr>
            <a:r>
              <a:rPr lang="en-US" sz="1200" b="0" i="0" u="none" strike="noStrike" kern="1200" baseline="0" dirty="0">
                <a:solidFill>
                  <a:schemeClr val="tx1"/>
                </a:solidFill>
                <a:latin typeface="+mn-lt"/>
                <a:ea typeface="+mn-ea"/>
                <a:cs typeface="+mn-cs"/>
              </a:rPr>
              <a:t>Next steps for the project.</a:t>
            </a:r>
            <a:endParaRPr lang="en-US" dirty="0"/>
          </a:p>
          <a:p>
            <a:endParaRPr lang="en-US" dirty="0"/>
          </a:p>
          <a:p>
            <a:r>
              <a:rPr lang="en-US" b="1" dirty="0"/>
              <a:t>Objective: </a:t>
            </a:r>
            <a:r>
              <a:rPr lang="en-US" dirty="0"/>
              <a:t>The objective</a:t>
            </a:r>
            <a:r>
              <a:rPr lang="en-US" baseline="0" dirty="0"/>
              <a:t> for the intersection improvement project should be to seek early input from mobility stakeholders on intersection improvement options and concepts. </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5</a:t>
            </a:fld>
            <a:endParaRPr lang="en-US"/>
          </a:p>
        </p:txBody>
      </p:sp>
    </p:spTree>
    <p:extLst>
      <p:ext uri="{BB962C8B-B14F-4D97-AF65-F5344CB8AC3E}">
        <p14:creationId xmlns:p14="http://schemas.microsoft.com/office/powerpoint/2010/main" val="4294527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and map image. </a:t>
            </a:r>
          </a:p>
          <a:p>
            <a:endParaRPr lang="en-US" baseline="0" dirty="0"/>
          </a:p>
          <a:p>
            <a:r>
              <a:rPr lang="en-US" b="1" baseline="0" dirty="0"/>
              <a:t>Project Location:</a:t>
            </a:r>
          </a:p>
          <a:p>
            <a:pPr marL="0" indent="0">
              <a:buFont typeface="+mj-lt"/>
              <a:buNone/>
            </a:pPr>
            <a:r>
              <a:rPr lang="en-US" sz="1200" b="0" i="0" u="none" strike="noStrike" kern="1200" baseline="0" dirty="0">
                <a:solidFill>
                  <a:schemeClr val="tx1"/>
                </a:solidFill>
                <a:latin typeface="+mn-lt"/>
                <a:ea typeface="+mn-ea"/>
                <a:cs typeface="+mn-cs"/>
              </a:rPr>
              <a:t>Provide a location map showing a broad view that includes connecting secondary routes and (if applicable) other nearby roundabouts (existing and proposed) on the same corridor.  The slide should also provide the following info:</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Location name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Signed Route Number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Highway Number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Mile Point Location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Average Daily Traffic volume (ADT)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 of traffic that is trucks/freight</a:t>
            </a:r>
            <a:endParaRPr lang="en-US" baseline="0" dirty="0"/>
          </a:p>
          <a:p>
            <a:endParaRPr lang="en-US" baseline="0" dirty="0"/>
          </a:p>
          <a:p>
            <a:r>
              <a:rPr lang="en-US" baseline="0" dirty="0"/>
              <a:t>If necessary, you can include an additional slide that shows a closer view of the location, to show nearby features/routes in greater detail. Make sure map image has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p>
        </p:txBody>
      </p:sp>
      <p:sp>
        <p:nvSpPr>
          <p:cNvPr id="4" name="Slide Number Placeholder 3"/>
          <p:cNvSpPr>
            <a:spLocks noGrp="1"/>
          </p:cNvSpPr>
          <p:nvPr>
            <p:ph type="sldNum" sz="quarter" idx="10"/>
          </p:nvPr>
        </p:nvSpPr>
        <p:spPr/>
        <p:txBody>
          <a:bodyPr/>
          <a:lstStyle/>
          <a:p>
            <a:fld id="{4A86287D-8CEC-48D1-8A1D-CAE741402E03}" type="slidenum">
              <a:rPr lang="en-US" smtClean="0"/>
              <a:t>6</a:t>
            </a:fld>
            <a:endParaRPr lang="en-US"/>
          </a:p>
        </p:txBody>
      </p:sp>
    </p:spTree>
    <p:extLst>
      <p:ext uri="{BB962C8B-B14F-4D97-AF65-F5344CB8AC3E}">
        <p14:creationId xmlns:p14="http://schemas.microsoft.com/office/powerpoint/2010/main" val="21847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baseline="0" dirty="0"/>
          </a:p>
          <a:p>
            <a:r>
              <a:rPr lang="en-US" b="1" baseline="0" dirty="0"/>
              <a:t>Roadway Characteristics:</a:t>
            </a:r>
          </a:p>
          <a:p>
            <a:r>
              <a:rPr lang="en-US" baseline="0" dirty="0"/>
              <a:t>Provide the type of roadway (e.g. interstate/multilane highway, 2-lane highway); indicate the grade type; and indicate if the roadway straight or if are there curves.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r>
              <a:rPr lang="en-US" b="1" baseline="0" dirty="0"/>
              <a:t>Annual Over-Dimension Permits:</a:t>
            </a:r>
          </a:p>
          <a:p>
            <a:r>
              <a:rPr lang="en-US" baseline="0" dirty="0"/>
              <a:t>Indicate the allowable daytime and nighttime widths for the route. Refer to the following maps (or contact the Mobility Services Team if you need assistance finding this information):</a:t>
            </a:r>
          </a:p>
          <a:p>
            <a:pPr marL="628650" lvl="1" indent="-171450">
              <a:buFont typeface="Arial" panose="020B0604020202020204" pitchFamily="34" charset="0"/>
              <a:buChar char="•"/>
            </a:pPr>
            <a:r>
              <a:rPr lang="en-US" baseline="0" dirty="0"/>
              <a:t>Daylight Width Map: https://www.oregon.gov/odot/ProjectDel/Mobility/DaylightWidthMap.pdf </a:t>
            </a:r>
          </a:p>
          <a:p>
            <a:pPr marL="628650" lvl="1" indent="-171450">
              <a:buFont typeface="Arial" panose="020B0604020202020204" pitchFamily="34" charset="0"/>
              <a:buChar char="•"/>
            </a:pPr>
            <a:r>
              <a:rPr lang="en-US" baseline="0" dirty="0"/>
              <a:t>Nighttime Width Map: https://www.oregon.gov/odot/ProjectDel/Mobility/NighttimeWidthMap.pdf</a:t>
            </a:r>
          </a:p>
          <a:p>
            <a:pPr marL="628650" lvl="1" indent="-171450">
              <a:buFont typeface="Arial" panose="020B0604020202020204" pitchFamily="34" charset="0"/>
              <a:buChar char="•"/>
            </a:pPr>
            <a:endParaRPr lang="en-US" baseline="0" dirty="0"/>
          </a:p>
          <a:p>
            <a:pPr marL="0" lvl="0" indent="0">
              <a:buFont typeface="Arial" panose="020B0604020202020204" pitchFamily="34" charset="0"/>
              <a:buNone/>
            </a:pPr>
            <a:r>
              <a:rPr lang="en-US" b="1" baseline="0" dirty="0"/>
              <a:t>Single Trip Over-Dimension Permits</a:t>
            </a:r>
          </a:p>
          <a:p>
            <a:pPr marL="0" lvl="0" indent="0">
              <a:buFont typeface="Arial" panose="020B0604020202020204" pitchFamily="34" charset="0"/>
              <a:buNone/>
            </a:pPr>
            <a:r>
              <a:rPr lang="en-US" b="0" i="0" baseline="0" dirty="0"/>
              <a:t>Indicate the maximum width allowed to be issued by CCD OD Permits Staff without having to seek District Approval. This information can be found in the State and District Guidelines document </a:t>
            </a:r>
            <a:r>
              <a:rPr lang="en-US" baseline="0" dirty="0"/>
              <a:t>(or contact the Mobility Services Team if you need assistance finding this information)</a:t>
            </a:r>
            <a:r>
              <a:rPr lang="en-US" b="0" i="0" baseline="0" dirty="0"/>
              <a:t>:</a:t>
            </a:r>
            <a:br>
              <a:rPr lang="en-US" b="0" i="0" baseline="0" dirty="0"/>
            </a:br>
            <a:r>
              <a:rPr lang="en-US" b="0" i="0" baseline="0" dirty="0"/>
              <a:t> https://www.oregon.gov/odot/MCT/Documents/pilotcarguide.pdf </a:t>
            </a:r>
          </a:p>
        </p:txBody>
      </p:sp>
      <p:sp>
        <p:nvSpPr>
          <p:cNvPr id="4" name="Slide Number Placeholder 3"/>
          <p:cNvSpPr>
            <a:spLocks noGrp="1"/>
          </p:cNvSpPr>
          <p:nvPr>
            <p:ph type="sldNum" sz="quarter" idx="10"/>
          </p:nvPr>
        </p:nvSpPr>
        <p:spPr/>
        <p:txBody>
          <a:bodyPr/>
          <a:lstStyle/>
          <a:p>
            <a:fld id="{4A86287D-8CEC-48D1-8A1D-CAE741402E03}" type="slidenum">
              <a:rPr lang="en-US" smtClean="0"/>
              <a:t>7</a:t>
            </a:fld>
            <a:endParaRPr lang="en-US"/>
          </a:p>
        </p:txBody>
      </p:sp>
    </p:spTree>
    <p:extLst>
      <p:ext uri="{BB962C8B-B14F-4D97-AF65-F5344CB8AC3E}">
        <p14:creationId xmlns:p14="http://schemas.microsoft.com/office/powerpoint/2010/main" val="400641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a brief summary of the purpose and scope of the project. </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8</a:t>
            </a:fld>
            <a:endParaRPr lang="en-US"/>
          </a:p>
        </p:txBody>
      </p:sp>
    </p:spTree>
    <p:extLst>
      <p:ext uri="{BB962C8B-B14F-4D97-AF65-F5344CB8AC3E}">
        <p14:creationId xmlns:p14="http://schemas.microsoft.com/office/powerpoint/2010/main" val="3896213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baseline="0" dirty="0">
                <a:solidFill>
                  <a:schemeClr val="tx1"/>
                </a:solidFill>
                <a:latin typeface="+mn-lt"/>
                <a:ea typeface="+mn-ea"/>
                <a:cs typeface="+mn-cs"/>
              </a:rPr>
              <a:t>Update this slide with your own information</a:t>
            </a:r>
          </a:p>
          <a:p>
            <a:endParaRPr lang="en-US" sz="1200" b="1" i="0" kern="1200" baseline="0" dirty="0">
              <a:solidFill>
                <a:schemeClr val="tx1"/>
              </a:solidFill>
              <a:latin typeface="+mn-lt"/>
              <a:ea typeface="+mn-ea"/>
              <a:cs typeface="+mn-cs"/>
            </a:endParaRPr>
          </a:p>
          <a:p>
            <a:r>
              <a:rPr lang="en-US" sz="1200" b="0" i="0" kern="1200" baseline="0" dirty="0">
                <a:solidFill>
                  <a:schemeClr val="tx1"/>
                </a:solidFill>
                <a:latin typeface="+mn-lt"/>
                <a:ea typeface="+mn-ea"/>
                <a:cs typeface="+mn-cs"/>
              </a:rPr>
              <a:t>Use this slide to summarize safety issues/concerns associated with the existing intersection. </a:t>
            </a:r>
            <a:endParaRPr lang="en-US" b="0" dirty="0"/>
          </a:p>
        </p:txBody>
      </p:sp>
      <p:sp>
        <p:nvSpPr>
          <p:cNvPr id="4" name="Slide Number Placeholder 3"/>
          <p:cNvSpPr>
            <a:spLocks noGrp="1"/>
          </p:cNvSpPr>
          <p:nvPr>
            <p:ph type="sldNum" sz="quarter" idx="10"/>
          </p:nvPr>
        </p:nvSpPr>
        <p:spPr/>
        <p:txBody>
          <a:bodyPr/>
          <a:lstStyle/>
          <a:p>
            <a:fld id="{4A86287D-8CEC-48D1-8A1D-CAE741402E03}" type="slidenum">
              <a:rPr lang="en-US" smtClean="0"/>
              <a:t>9</a:t>
            </a:fld>
            <a:endParaRPr lang="en-US"/>
          </a:p>
        </p:txBody>
      </p:sp>
    </p:spTree>
    <p:extLst>
      <p:ext uri="{BB962C8B-B14F-4D97-AF65-F5344CB8AC3E}">
        <p14:creationId xmlns:p14="http://schemas.microsoft.com/office/powerpoint/2010/main" val="3340501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White Subhead/bkgrn Imag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050661"/>
            <a:ext cx="10515600" cy="1325563"/>
          </a:xfrm>
        </p:spPr>
        <p:txBody>
          <a:bodyPr>
            <a:normAutofit/>
          </a:bodyPr>
          <a:lstStyle>
            <a:lvl1pPr algn="ctr">
              <a:defRPr sz="4000">
                <a:solidFill>
                  <a:schemeClr val="bg1"/>
                </a:solidFill>
              </a:defRPr>
            </a:lvl1pPr>
          </a:lstStyle>
          <a:p>
            <a:r>
              <a:rPr lang="en-US" dirty="0"/>
              <a:t>CLICK TO EDIT MASTER TITLE</a:t>
            </a:r>
          </a:p>
        </p:txBody>
      </p:sp>
      <p:pic>
        <p:nvPicPr>
          <p:cNvPr id="10" name="Picture 9"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660" y="5929640"/>
            <a:ext cx="2269118" cy="689555"/>
          </a:xfrm>
          <a:prstGeom prst="rect">
            <a:avLst/>
          </a:prstGeom>
        </p:spPr>
      </p:pic>
      <p:sp>
        <p:nvSpPr>
          <p:cNvPr id="6" name="Text Placeholder 5"/>
          <p:cNvSpPr>
            <a:spLocks noGrp="1"/>
          </p:cNvSpPr>
          <p:nvPr>
            <p:ph type="body" sz="quarter" idx="11" hasCustomPrompt="1"/>
          </p:nvPr>
        </p:nvSpPr>
        <p:spPr>
          <a:xfrm>
            <a:off x="838200" y="4616833"/>
            <a:ext cx="10515600" cy="436118"/>
          </a:xfrm>
          <a:prstGeom prst="rect">
            <a:avLst/>
          </a:prstGeom>
        </p:spPr>
        <p:txBody>
          <a:bodyPr>
            <a:normAutofit/>
          </a:bodyPr>
          <a:lstStyle>
            <a:lvl1pPr marL="0" indent="0" algn="ctr">
              <a:buNone/>
              <a:defRPr sz="2000">
                <a:solidFill>
                  <a:schemeClr val="bg1"/>
                </a:solidFill>
              </a:defRPr>
            </a:lvl1pPr>
          </a:lstStyle>
          <a:p>
            <a:pPr lvl="0"/>
            <a:r>
              <a:rPr lang="en-US" dirty="0"/>
              <a:t>Subhead for the ages</a:t>
            </a:r>
          </a:p>
        </p:txBody>
      </p:sp>
    </p:spTree>
    <p:custDataLst>
      <p:tags r:id="rId1"/>
    </p:custDataLst>
    <p:extLst>
      <p:ext uri="{BB962C8B-B14F-4D97-AF65-F5344CB8AC3E}">
        <p14:creationId xmlns:p14="http://schemas.microsoft.com/office/powerpoint/2010/main" val="332575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a:t>CLICK TO EDIT TITLE</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dirty="0"/>
          </a:p>
        </p:txBody>
      </p:sp>
      <p:sp>
        <p:nvSpPr>
          <p:cNvPr id="14" name="Text Placeholder 13"/>
          <p:cNvSpPr>
            <a:spLocks noGrp="1"/>
          </p:cNvSpPr>
          <p:nvPr>
            <p:ph type="body" sz="quarter" idx="13"/>
          </p:nvPr>
        </p:nvSpPr>
        <p:spPr>
          <a:xfrm>
            <a:off x="838200" y="2241550"/>
            <a:ext cx="10515600" cy="3319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87754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Lft Color Bloc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58032" y="365125"/>
            <a:ext cx="6295768" cy="5811838"/>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C183D7F6-B498-43B3-948B-1728B52AA6E4}">
                <adec:decorative xmlns:adec="http://schemas.microsoft.com/office/drawing/2017/decorative" val="1"/>
              </a:ext>
            </a:extLst>
          </p:cNvPr>
          <p:cNvSpPr/>
          <p:nvPr userDrawn="1"/>
        </p:nvSpPr>
        <p:spPr>
          <a:xfrm>
            <a:off x="0" y="-12606"/>
            <a:ext cx="37113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31695" y="365125"/>
            <a:ext cx="3200400" cy="1325563"/>
          </a:xfrm>
        </p:spPr>
        <p:txBody>
          <a:bodyPr anchor="t">
            <a:normAutofit/>
          </a:bodyPr>
          <a:lstStyle>
            <a:lvl1pPr>
              <a:defRPr sz="3200">
                <a:solidFill>
                  <a:schemeClr val="bg1"/>
                </a:solidFill>
              </a:defRPr>
            </a:lvl1pPr>
          </a:lstStyle>
          <a:p>
            <a:r>
              <a:rPr lang="en-US" dirty="0"/>
              <a:t>CLICK TO EDIT TITLE</a:t>
            </a:r>
          </a:p>
        </p:txBody>
      </p:sp>
    </p:spTree>
    <p:custDataLst>
      <p:tags r:id="rId1"/>
    </p:custDataLst>
    <p:extLst>
      <p:ext uri="{BB962C8B-B14F-4D97-AF65-F5344CB8AC3E}">
        <p14:creationId xmlns:p14="http://schemas.microsoft.com/office/powerpoint/2010/main" val="3419032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Rt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838200" y="1966913"/>
            <a:ext cx="6295768"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descr="Bridge"/>
          <p:cNvSpPr>
            <a:spLocks noGrp="1"/>
          </p:cNvSpPr>
          <p:nvPr>
            <p:ph type="pic" sz="quarter" idx="13" hasCustomPrompt="1"/>
          </p:nvPr>
        </p:nvSpPr>
        <p:spPr>
          <a:xfrm>
            <a:off x="7587049" y="0"/>
            <a:ext cx="4605338" cy="6858000"/>
          </a:xfrm>
          <a:prstGeom prst="rect">
            <a:avLst/>
          </a:prstGeom>
          <a:blipFill>
            <a:blip r:embed="rId3"/>
            <a:stretch>
              <a:fillRect t="-27" b="-27"/>
            </a:stretch>
          </a:blipFill>
        </p:spPr>
        <p:txBody>
          <a:bodyPr/>
          <a:lstStyle>
            <a:lvl1pPr marL="0" indent="0">
              <a:buFontTx/>
              <a:buNone/>
              <a:defRPr/>
            </a:lvl1pPr>
          </a:lstStyle>
          <a:p>
            <a:r>
              <a:rPr lang="en-US" dirty="0"/>
              <a:t> </a:t>
            </a:r>
          </a:p>
        </p:txBody>
      </p:sp>
      <p:pic>
        <p:nvPicPr>
          <p:cNvPr id="6" name="Picture 5" descr="Oregon Department of Transport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604228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Rt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838200" y="1966913"/>
            <a:ext cx="6295768"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9"/>
          <p:cNvSpPr>
            <a:spLocks noGrp="1"/>
          </p:cNvSpPr>
          <p:nvPr>
            <p:ph type="chart" sz="quarter" idx="10" hasCustomPrompt="1"/>
          </p:nvPr>
        </p:nvSpPr>
        <p:spPr>
          <a:xfrm>
            <a:off x="7586663" y="0"/>
            <a:ext cx="4605337" cy="6857999"/>
          </a:xfrm>
          <a:prstGeom prst="rect">
            <a:avLst/>
          </a:prstGeom>
        </p:spPr>
        <p:txBody>
          <a:bodyPr/>
          <a:lstStyle>
            <a:lvl1pPr marL="0" indent="0">
              <a:buNone/>
              <a:defRPr/>
            </a:lvl1pPr>
          </a:lstStyle>
          <a:p>
            <a:r>
              <a:rPr lang="en-US" dirty="0"/>
              <a:t> </a:t>
            </a:r>
          </a:p>
        </p:txBody>
      </p:sp>
    </p:spTree>
    <p:custDataLst>
      <p:tags r:id="rId1"/>
    </p:custDataLst>
    <p:extLst>
      <p:ext uri="{BB962C8B-B14F-4D97-AF65-F5344CB8AC3E}">
        <p14:creationId xmlns:p14="http://schemas.microsoft.com/office/powerpoint/2010/main" val="760177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3" name="Title 2"/>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dirty="0"/>
          </a:p>
        </p:txBody>
      </p:sp>
    </p:spTree>
    <p:custDataLst>
      <p:tags r:id="rId1"/>
    </p:custDataLst>
    <p:extLst>
      <p:ext uri="{BB962C8B-B14F-4D97-AF65-F5344CB8AC3E}">
        <p14:creationId xmlns:p14="http://schemas.microsoft.com/office/powerpoint/2010/main" val="3375981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a:t>CLICK TO EDIT TITLE</a:t>
            </a:r>
          </a:p>
        </p:txBody>
      </p:sp>
      <p:sp>
        <p:nvSpPr>
          <p:cNvPr id="3" name="Content Placeholder 2"/>
          <p:cNvSpPr>
            <a:spLocks noGrp="1"/>
          </p:cNvSpPr>
          <p:nvPr>
            <p:ph idx="1"/>
          </p:nvPr>
        </p:nvSpPr>
        <p:spPr>
          <a:xfrm>
            <a:off x="838200" y="2067697"/>
            <a:ext cx="10515600" cy="3558746"/>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73557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172B2-D9CF-462E-87A7-CF6315382B94}" type="slidenum">
              <a:rPr lang="en-US" smtClean="0"/>
              <a:t>‹#›</a:t>
            </a:fld>
            <a:endParaRPr lang="en-US" dirty="0"/>
          </a:p>
        </p:txBody>
      </p:sp>
    </p:spTree>
    <p:custDataLst>
      <p:tags r:id="rId9"/>
    </p:custDataLst>
    <p:extLst>
      <p:ext uri="{BB962C8B-B14F-4D97-AF65-F5344CB8AC3E}">
        <p14:creationId xmlns:p14="http://schemas.microsoft.com/office/powerpoint/2010/main" val="3145581561"/>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9" r:id="rId3"/>
    <p:sldLayoutId id="2147483658" r:id="rId4"/>
    <p:sldLayoutId id="2147483666" r:id="rId5"/>
    <p:sldLayoutId id="2147483655" r:id="rId6"/>
    <p:sldLayoutId id="2147483672"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6.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s://www.oregon.gov/odot/ProjectDel/Pages/Mobility.aspx" TargetMode="External"/><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hyperlink" Target="https://ordot.sharepoint.com/sites/Mobility" TargetMode="External"/><Relationship Id="rId5" Type="http://schemas.openxmlformats.org/officeDocument/2006/relationships/hyperlink" Target="https://ordot.sharepoint.com/sites/Mobility/SitePages/PrepareForMACMeeting.aspx" TargetMode="External"/><Relationship Id="rId4" Type="http://schemas.openxmlformats.org/officeDocument/2006/relationships/hyperlink" Target="mailto:PDS-MobilityServices@odot.oregon.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1</a:t>
            </a:r>
          </a:p>
        </p:txBody>
      </p:sp>
      <p:sp>
        <p:nvSpPr>
          <p:cNvPr id="4" name="Title 3"/>
          <p:cNvSpPr txBox="1">
            <a:spLocks/>
          </p:cNvSpPr>
          <p:nvPr/>
        </p:nvSpPr>
        <p:spPr>
          <a:xfrm>
            <a:off x="360216" y="478971"/>
            <a:ext cx="7678239" cy="492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1"/>
                </a:solidFill>
                <a:effectLst/>
                <a:uLnTx/>
                <a:uFillTx/>
                <a:latin typeface="+mn-lt"/>
                <a:ea typeface="+mn-ea"/>
                <a:cs typeface="+mn-cs"/>
              </a:rPr>
              <a:t>PURPOSE FOR USING THE MOBILITY TEMPLATES</a:t>
            </a:r>
          </a:p>
        </p:txBody>
      </p:sp>
      <p:sp>
        <p:nvSpPr>
          <p:cNvPr id="5" name="TextBox 4"/>
          <p:cNvSpPr txBox="1"/>
          <p:nvPr/>
        </p:nvSpPr>
        <p:spPr>
          <a:xfrm>
            <a:off x="399801" y="1107947"/>
            <a:ext cx="8352312" cy="1477328"/>
          </a:xfrm>
          <a:prstGeom prst="rect">
            <a:avLst/>
          </a:prstGeom>
          <a:noFill/>
        </p:spPr>
        <p:txBody>
          <a:bodyPr wrap="square" rtlCol="0">
            <a:spAutoFit/>
          </a:bodyPr>
          <a:lstStyle/>
          <a:p>
            <a:r>
              <a:rPr lang="en-US" dirty="0"/>
              <a:t>The templates are intended to standardize mobility presentations so that information is provided in an efficient way that makes the best use of everyone’s time during the meetings.  Using these templates ensures the stakeholders have all the necessary information to make their recommendation to the agency.</a:t>
            </a:r>
            <a:endParaRPr lang="en-US" sz="1400" dirty="0"/>
          </a:p>
          <a:p>
            <a:endParaRPr lang="en-US" dirty="0"/>
          </a:p>
        </p:txBody>
      </p:sp>
      <p:sp>
        <p:nvSpPr>
          <p:cNvPr id="8" name="Slide Number Placeholder 7">
            <a:extLst>
              <a:ext uri="{C183D7F6-B498-43B3-948B-1728B52AA6E4}">
                <adec:decorative xmlns:adec="http://schemas.microsoft.com/office/drawing/2017/decorative" val="1"/>
              </a:ext>
            </a:extLst>
          </p:cNvPr>
          <p:cNvSpPr>
            <a:spLocks noGrp="1"/>
          </p:cNvSpPr>
          <p:nvPr>
            <p:ph type="sldNum" sz="quarter" idx="12"/>
          </p:nvPr>
        </p:nvSpPr>
        <p:spPr/>
        <p:txBody>
          <a:bodyPr/>
          <a:lstStyle/>
          <a:p>
            <a:fld id="{7B4172B2-D9CF-462E-87A7-CF6315382B94}" type="slidenum">
              <a:rPr lang="en-US" smtClean="0"/>
              <a:t>1</a:t>
            </a:fld>
            <a:endParaRPr lang="en-US" dirty="0"/>
          </a:p>
        </p:txBody>
      </p:sp>
      <p:sp>
        <p:nvSpPr>
          <p:cNvPr id="11" name="TextBox 10"/>
          <p:cNvSpPr txBox="1"/>
          <p:nvPr/>
        </p:nvSpPr>
        <p:spPr>
          <a:xfrm>
            <a:off x="399802" y="2463866"/>
            <a:ext cx="7861034" cy="492443"/>
          </a:xfrm>
          <a:prstGeom prst="rect">
            <a:avLst/>
          </a:prstGeom>
          <a:noFill/>
        </p:spPr>
        <p:txBody>
          <a:bodyPr wrap="square" rtlCol="0">
            <a:spAutoFit/>
          </a:bodyPr>
          <a:lstStyle>
            <a:defPPr>
              <a:defRPr lang="en-US"/>
            </a:defPPr>
            <a:lvl1pPr>
              <a:defRPr sz="2600" b="1"/>
            </a:lvl1pPr>
          </a:lstStyle>
          <a:p>
            <a:r>
              <a:rPr lang="en-US" dirty="0"/>
              <a:t>WHICH TEMPLATE SHOULD I USE?</a:t>
            </a:r>
          </a:p>
        </p:txBody>
      </p:sp>
      <p:sp>
        <p:nvSpPr>
          <p:cNvPr id="12" name="TextBox 11"/>
          <p:cNvSpPr txBox="1"/>
          <p:nvPr/>
        </p:nvSpPr>
        <p:spPr>
          <a:xfrm>
            <a:off x="399801" y="3107836"/>
            <a:ext cx="11164670" cy="892552"/>
          </a:xfrm>
          <a:prstGeom prst="rect">
            <a:avLst/>
          </a:prstGeom>
          <a:noFill/>
        </p:spPr>
        <p:txBody>
          <a:bodyPr wrap="square" rtlCol="0">
            <a:spAutoFit/>
          </a:bodyPr>
          <a:lstStyle/>
          <a:p>
            <a:r>
              <a:rPr lang="en-US" b="1" u="sng" dirty="0"/>
              <a:t>Work Zone Temporary Impacts Presentation Template: </a:t>
            </a:r>
            <a:r>
              <a:rPr lang="en-US" sz="1700" dirty="0"/>
              <a:t>Used to communicate work </a:t>
            </a:r>
            <a:br>
              <a:rPr lang="en-US" sz="1700" dirty="0"/>
            </a:br>
            <a:r>
              <a:rPr lang="en-US" sz="1700" dirty="0"/>
              <a:t>zone safety impacts and temporary restrictions during project development, construction (for updates) and maintenance. Use this template to seek support for sign-off of the Mobility Considerations Checklist</a:t>
            </a:r>
          </a:p>
        </p:txBody>
      </p:sp>
      <p:sp>
        <p:nvSpPr>
          <p:cNvPr id="13" name="TextBox 12"/>
          <p:cNvSpPr txBox="1"/>
          <p:nvPr/>
        </p:nvSpPr>
        <p:spPr>
          <a:xfrm>
            <a:off x="399801" y="4185553"/>
            <a:ext cx="11792198" cy="1154162"/>
          </a:xfrm>
          <a:prstGeom prst="rect">
            <a:avLst/>
          </a:prstGeom>
          <a:noFill/>
        </p:spPr>
        <p:txBody>
          <a:bodyPr wrap="square" rtlCol="0">
            <a:spAutoFit/>
          </a:bodyPr>
          <a:lstStyle/>
          <a:p>
            <a:pPr>
              <a:spcAft>
                <a:spcPts val="1200"/>
              </a:spcAft>
            </a:pPr>
            <a:r>
              <a:rPr lang="en-US" b="1" u="sng" dirty="0"/>
              <a:t>ORS 366.215 Presentation Template</a:t>
            </a:r>
            <a:r>
              <a:rPr lang="en-US" b="1" dirty="0"/>
              <a:t>: </a:t>
            </a:r>
            <a:r>
              <a:rPr lang="en-US" sz="1700" dirty="0"/>
              <a:t>Used for Stakeholder Forum presentations, required under </a:t>
            </a:r>
            <a:br>
              <a:rPr lang="en-US" sz="1700" dirty="0"/>
            </a:br>
            <a:r>
              <a:rPr lang="en-US" sz="1700" dirty="0"/>
              <a:t>OAR Chapter 731, Division 12. Each slide is designed to present the required information listed in the ORS 366.215 Guidance Document. If your reduction includes a roadway reconfiguration (e.g. travel lane reductions and other striping changes) this template includes slides for those changes as well.</a:t>
            </a:r>
          </a:p>
        </p:txBody>
      </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Tree>
    <p:custDataLst>
      <p:tags r:id="rId1"/>
    </p:custDataLst>
    <p:extLst>
      <p:ext uri="{BB962C8B-B14F-4D97-AF65-F5344CB8AC3E}">
        <p14:creationId xmlns:p14="http://schemas.microsoft.com/office/powerpoint/2010/main" val="496702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891000"/>
            <a:ext cx="3200400" cy="1325563"/>
          </a:xfrm>
        </p:spPr>
        <p:txBody>
          <a:bodyPr>
            <a:noAutofit/>
          </a:bodyPr>
          <a:lstStyle/>
          <a:p>
            <a:r>
              <a:rPr lang="en-US" sz="4500" b="1" dirty="0"/>
              <a:t>Operational Issues to be Addressed</a:t>
            </a:r>
          </a:p>
        </p:txBody>
      </p:sp>
      <p:sp>
        <p:nvSpPr>
          <p:cNvPr id="4" name="Title 1"/>
          <p:cNvSpPr txBox="1">
            <a:spLocks/>
          </p:cNvSpPr>
          <p:nvPr/>
        </p:nvSpPr>
        <p:spPr>
          <a:xfrm>
            <a:off x="3713018" y="0"/>
            <a:ext cx="8478982" cy="122397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t>PROJECT NAME</a:t>
            </a:r>
            <a:endParaRPr lang="en-US" sz="3500" dirty="0"/>
          </a:p>
        </p:txBody>
      </p:sp>
      <p:sp>
        <p:nvSpPr>
          <p:cNvPr id="2" name="Content Placeholder 1"/>
          <p:cNvSpPr>
            <a:spLocks noGrp="1"/>
          </p:cNvSpPr>
          <p:nvPr>
            <p:ph sz="half" idx="2"/>
          </p:nvPr>
        </p:nvSpPr>
        <p:spPr>
          <a:xfrm>
            <a:off x="4017817" y="1945481"/>
            <a:ext cx="7855527" cy="2447348"/>
          </a:xfrm>
        </p:spPr>
        <p:txBody>
          <a:bodyPr/>
          <a:lstStyle/>
          <a:p>
            <a:r>
              <a:rPr lang="en-US" dirty="0"/>
              <a:t>Issue Description</a:t>
            </a:r>
          </a:p>
          <a:p>
            <a:r>
              <a:rPr lang="en-US" dirty="0"/>
              <a:t>Issue Description</a:t>
            </a:r>
          </a:p>
          <a:p>
            <a:r>
              <a:rPr lang="en-US" dirty="0"/>
              <a:t>Issue Description</a:t>
            </a:r>
          </a:p>
        </p:txBody>
      </p:sp>
    </p:spTree>
    <p:custDataLst>
      <p:tags r:id="rId1"/>
    </p:custDataLst>
    <p:extLst>
      <p:ext uri="{BB962C8B-B14F-4D97-AF65-F5344CB8AC3E}">
        <p14:creationId xmlns:p14="http://schemas.microsoft.com/office/powerpoint/2010/main" val="4167134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3963" y="1863650"/>
            <a:ext cx="3394364" cy="1325563"/>
          </a:xfrm>
        </p:spPr>
        <p:txBody>
          <a:bodyPr>
            <a:noAutofit/>
          </a:bodyPr>
          <a:lstStyle/>
          <a:p>
            <a:r>
              <a:rPr lang="en-US" sz="4000" b="1" dirty="0"/>
              <a:t>Improvements previously attempted at this intersection</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2442819604"/>
              </p:ext>
            </p:extLst>
          </p:nvPr>
        </p:nvGraphicFramePr>
        <p:xfrm>
          <a:off x="3823854" y="2166213"/>
          <a:ext cx="8257310" cy="3690715"/>
        </p:xfrm>
        <a:graphic>
          <a:graphicData uri="http://schemas.openxmlformats.org/drawingml/2006/table">
            <a:tbl>
              <a:tblPr firstRow="1" bandRow="1">
                <a:tableStyleId>{073A0DAA-6AF3-43AB-8588-CEC1D06C72B9}</a:tableStyleId>
              </a:tblPr>
              <a:tblGrid>
                <a:gridCol w="1571461">
                  <a:extLst>
                    <a:ext uri="{9D8B030D-6E8A-4147-A177-3AD203B41FA5}">
                      <a16:colId xmlns:a16="http://schemas.microsoft.com/office/drawing/2014/main" val="1266103423"/>
                    </a:ext>
                  </a:extLst>
                </a:gridCol>
                <a:gridCol w="3933412">
                  <a:extLst>
                    <a:ext uri="{9D8B030D-6E8A-4147-A177-3AD203B41FA5}">
                      <a16:colId xmlns:a16="http://schemas.microsoft.com/office/drawing/2014/main" val="2477126896"/>
                    </a:ext>
                  </a:extLst>
                </a:gridCol>
                <a:gridCol w="2752437">
                  <a:extLst>
                    <a:ext uri="{9D8B030D-6E8A-4147-A177-3AD203B41FA5}">
                      <a16:colId xmlns:a16="http://schemas.microsoft.com/office/drawing/2014/main" val="3358915249"/>
                    </a:ext>
                  </a:extLst>
                </a:gridCol>
              </a:tblGrid>
              <a:tr h="435805">
                <a:tc>
                  <a:txBody>
                    <a:bodyPr/>
                    <a:lstStyle/>
                    <a:p>
                      <a:pPr algn="ctr"/>
                      <a:r>
                        <a:rPr lang="en-US" dirty="0"/>
                        <a:t>Date Implemented</a:t>
                      </a:r>
                      <a:endParaRPr lang="en-US" dirty="0">
                        <a:solidFill>
                          <a:srgbClr val="1C355E"/>
                        </a:solidFill>
                      </a:endParaRPr>
                    </a:p>
                  </a:txBody>
                  <a:tcPr anchor="ctr"/>
                </a:tc>
                <a:tc>
                  <a:txBody>
                    <a:bodyPr/>
                    <a:lstStyle/>
                    <a:p>
                      <a:pPr algn="ctr"/>
                      <a:r>
                        <a:rPr lang="en-US" dirty="0"/>
                        <a:t>Improvement</a:t>
                      </a:r>
                      <a:endParaRPr lang="en-US" dirty="0">
                        <a:solidFill>
                          <a:srgbClr val="1C355E"/>
                        </a:solidFill>
                      </a:endParaRPr>
                    </a:p>
                  </a:txBody>
                  <a:tcPr anchor="ctr"/>
                </a:tc>
                <a:tc>
                  <a:txBody>
                    <a:bodyPr/>
                    <a:lstStyle/>
                    <a:p>
                      <a:pPr algn="ctr"/>
                      <a:r>
                        <a:rPr lang="en-US" dirty="0"/>
                        <a:t>Result</a:t>
                      </a:r>
                      <a:endParaRPr lang="en-US" dirty="0">
                        <a:solidFill>
                          <a:srgbClr val="1C355E"/>
                        </a:solidFill>
                      </a:endParaRPr>
                    </a:p>
                  </a:txBody>
                  <a:tcPr anchor="ctr"/>
                </a:tc>
                <a:extLst>
                  <a:ext uri="{0D108BD9-81ED-4DB2-BD59-A6C34878D82A}">
                    <a16:rowId xmlns:a16="http://schemas.microsoft.com/office/drawing/2014/main" val="1078541850"/>
                  </a:ext>
                </a:extLst>
              </a:tr>
              <a:tr h="435805">
                <a:tc>
                  <a:txBody>
                    <a:bodyPr/>
                    <a:lstStyle/>
                    <a:p>
                      <a:r>
                        <a:rPr lang="en-US" dirty="0"/>
                        <a:t>MM/YYYY</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95301202"/>
                  </a:ext>
                </a:extLst>
              </a:tr>
              <a:tr h="435805">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542690018"/>
                  </a:ext>
                </a:extLst>
              </a:tr>
              <a:tr h="435805">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8007448"/>
                  </a:ext>
                </a:extLst>
              </a:tr>
              <a:tr h="435805">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53702662"/>
                  </a:ext>
                </a:extLst>
              </a:tr>
              <a:tr h="435805">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714481018"/>
                  </a:ext>
                </a:extLst>
              </a:tr>
              <a:tr h="435805">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03029288"/>
                  </a:ext>
                </a:extLst>
              </a:tr>
              <a:tr h="435805">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526527194"/>
                  </a:ext>
                </a:extLst>
              </a:tr>
            </a:tbl>
          </a:graphicData>
        </a:graphic>
      </p:graphicFrame>
      <p:sp>
        <p:nvSpPr>
          <p:cNvPr id="5" name="Title 1"/>
          <p:cNvSpPr txBox="1">
            <a:spLocks/>
          </p:cNvSpPr>
          <p:nvPr/>
        </p:nvSpPr>
        <p:spPr>
          <a:xfrm>
            <a:off x="3713018" y="0"/>
            <a:ext cx="8478982" cy="122397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t>PROJECT NAME</a:t>
            </a:r>
            <a:endParaRPr lang="en-US" sz="3500" dirty="0"/>
          </a:p>
        </p:txBody>
      </p:sp>
    </p:spTree>
    <p:custDataLst>
      <p:tags r:id="rId1"/>
    </p:custDataLst>
    <p:extLst>
      <p:ext uri="{BB962C8B-B14F-4D97-AF65-F5344CB8AC3E}">
        <p14:creationId xmlns:p14="http://schemas.microsoft.com/office/powerpoint/2010/main" val="134537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22" y="169450"/>
            <a:ext cx="9538855" cy="1325563"/>
          </a:xfrm>
        </p:spPr>
        <p:txBody>
          <a:bodyPr>
            <a:normAutofit/>
          </a:bodyPr>
          <a:lstStyle/>
          <a:p>
            <a:r>
              <a:rPr lang="en-US" b="1" dirty="0"/>
              <a:t>PROJECT NAME</a:t>
            </a:r>
            <a:br>
              <a:rPr lang="en-US" dirty="0"/>
            </a:br>
            <a:r>
              <a:rPr lang="en-US" sz="5300" dirty="0"/>
              <a:t>Crash History</a:t>
            </a:r>
          </a:p>
        </p:txBody>
      </p:sp>
      <p:sp>
        <p:nvSpPr>
          <p:cNvPr id="3" name="Content Placeholder 2"/>
          <p:cNvSpPr>
            <a:spLocks noGrp="1"/>
          </p:cNvSpPr>
          <p:nvPr>
            <p:ph sz="half" idx="2"/>
          </p:nvPr>
        </p:nvSpPr>
        <p:spPr>
          <a:xfrm>
            <a:off x="95657" y="1966913"/>
            <a:ext cx="5072088" cy="4613996"/>
          </a:xfrm>
        </p:spPr>
        <p:txBody>
          <a:bodyPr/>
          <a:lstStyle/>
          <a:p>
            <a:r>
              <a:rPr lang="en-US" sz="3200" dirty="0"/>
              <a:t>## total crashes YYYY-YYYY</a:t>
            </a:r>
          </a:p>
          <a:p>
            <a:pPr lvl="1">
              <a:spcBef>
                <a:spcPts val="1200"/>
              </a:spcBef>
              <a:spcAft>
                <a:spcPts val="1200"/>
              </a:spcAft>
            </a:pPr>
            <a:r>
              <a:rPr lang="en-US" sz="2600" dirty="0"/>
              <a:t>## injury crashes</a:t>
            </a:r>
          </a:p>
          <a:p>
            <a:pPr lvl="1">
              <a:spcBef>
                <a:spcPts val="1200"/>
              </a:spcBef>
              <a:spcAft>
                <a:spcPts val="1200"/>
              </a:spcAft>
            </a:pPr>
            <a:r>
              <a:rPr lang="en-US" sz="2600" dirty="0"/>
              <a:t>## fatal crashes</a:t>
            </a:r>
          </a:p>
          <a:p>
            <a:pPr lvl="1">
              <a:spcBef>
                <a:spcPts val="1200"/>
              </a:spcBef>
              <a:spcAft>
                <a:spcPts val="1200"/>
              </a:spcAft>
            </a:pPr>
            <a:r>
              <a:rPr lang="en-US" sz="2600" dirty="0"/>
              <a:t>## rear end crashes</a:t>
            </a:r>
          </a:p>
          <a:p>
            <a:pPr lvl="1">
              <a:spcBef>
                <a:spcPts val="1200"/>
              </a:spcBef>
              <a:spcAft>
                <a:spcPts val="1200"/>
              </a:spcAft>
            </a:pPr>
            <a:r>
              <a:rPr lang="en-US" sz="2600" dirty="0"/>
              <a:t>Additional relevant detail</a:t>
            </a:r>
          </a:p>
          <a:p>
            <a:pPr lvl="1">
              <a:spcBef>
                <a:spcPts val="1200"/>
              </a:spcBef>
              <a:spcAft>
                <a:spcPts val="1200"/>
              </a:spcAft>
            </a:pPr>
            <a:r>
              <a:rPr lang="en-US" sz="2600" dirty="0"/>
              <a:t>Additional relevant detail</a:t>
            </a:r>
          </a:p>
          <a:p>
            <a:pPr lvl="1">
              <a:spcBef>
                <a:spcPts val="1200"/>
              </a:spcBef>
              <a:spcAft>
                <a:spcPts val="1200"/>
              </a:spcAft>
            </a:pPr>
            <a:r>
              <a:rPr lang="en-US" sz="2600" dirty="0"/>
              <a:t>Additional relevant detail</a:t>
            </a:r>
          </a:p>
          <a:p>
            <a:pPr marL="457200" lvl="1" indent="0">
              <a:spcBef>
                <a:spcPts val="1200"/>
              </a:spcBef>
              <a:buNone/>
            </a:pPr>
            <a:endParaRPr lang="en-US" sz="2800" dirty="0"/>
          </a:p>
        </p:txBody>
      </p:sp>
      <p:pic>
        <p:nvPicPr>
          <p:cNvPr id="5" name="Picture 4" descr="Sample intersection crash history diagram (to be removed and replaced with actual crash history diagram from the project)"/>
          <p:cNvPicPr>
            <a:picLocks noChangeAspect="1"/>
          </p:cNvPicPr>
          <p:nvPr/>
        </p:nvPicPr>
        <p:blipFill>
          <a:blip r:embed="rId4"/>
          <a:stretch>
            <a:fillRect/>
          </a:stretch>
        </p:blipFill>
        <p:spPr>
          <a:xfrm>
            <a:off x="5292437" y="1590820"/>
            <a:ext cx="6899563" cy="4990089"/>
          </a:xfrm>
          <a:prstGeom prst="rect">
            <a:avLst/>
          </a:prstGeom>
        </p:spPr>
      </p:pic>
      <p:sp>
        <p:nvSpPr>
          <p:cNvPr id="6" name="TextBox 5"/>
          <p:cNvSpPr txBox="1"/>
          <p:nvPr/>
        </p:nvSpPr>
        <p:spPr>
          <a:xfrm rot="19984507">
            <a:off x="6076305" y="3333274"/>
            <a:ext cx="5467517" cy="1477328"/>
          </a:xfrm>
          <a:prstGeom prst="rect">
            <a:avLst/>
          </a:prstGeom>
          <a:noFill/>
        </p:spPr>
        <p:txBody>
          <a:bodyPr wrap="square" rtlCol="0">
            <a:spAutoFit/>
          </a:bodyPr>
          <a:lstStyle/>
          <a:p>
            <a:pPr algn="ctr"/>
            <a:r>
              <a:rPr lang="en-US" sz="9000" b="1" dirty="0">
                <a:solidFill>
                  <a:srgbClr val="FF0000">
                    <a:alpha val="51000"/>
                  </a:srgbClr>
                </a:solidFill>
              </a:rPr>
              <a:t>EXAMPLE</a:t>
            </a:r>
          </a:p>
        </p:txBody>
      </p:sp>
    </p:spTree>
    <p:custDataLst>
      <p:tags r:id="rId1"/>
    </p:custDataLst>
    <p:extLst>
      <p:ext uri="{BB962C8B-B14F-4D97-AF65-F5344CB8AC3E}">
        <p14:creationId xmlns:p14="http://schemas.microsoft.com/office/powerpoint/2010/main" val="3281262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b="1" dirty="0"/>
              <a:t>Single Trip Over-Dimension Permit Summary</a:t>
            </a:r>
          </a:p>
        </p:txBody>
      </p:sp>
      <p:sp>
        <p:nvSpPr>
          <p:cNvPr id="3" name="Rectangle 2"/>
          <p:cNvSpPr/>
          <p:nvPr/>
        </p:nvSpPr>
        <p:spPr>
          <a:xfrm>
            <a:off x="2997234" y="1209784"/>
            <a:ext cx="6255046" cy="923330"/>
          </a:xfrm>
          <a:prstGeom prst="rect">
            <a:avLst/>
          </a:prstGeom>
        </p:spPr>
        <p:txBody>
          <a:bodyPr wrap="none">
            <a:spAutoFit/>
          </a:bodyPr>
          <a:lstStyle/>
          <a:p>
            <a:pPr marL="342900" indent="-342900">
              <a:spcAft>
                <a:spcPts val="1200"/>
              </a:spcAft>
              <a:buFont typeface="Arial" panose="020B0604020202020204" pitchFamily="34" charset="0"/>
              <a:buChar char="•"/>
            </a:pPr>
            <a:r>
              <a:rPr lang="en-US" sz="2200" b="1" dirty="0"/>
              <a:t>Analysis duration: </a:t>
            </a:r>
            <a:r>
              <a:rPr lang="en-US" sz="2200" dirty="0"/>
              <a:t>__ years</a:t>
            </a:r>
          </a:p>
          <a:p>
            <a:pPr marL="342900" indent="-342900">
              <a:spcAft>
                <a:spcPts val="1200"/>
              </a:spcAft>
              <a:buFont typeface="Arial" panose="020B0604020202020204" pitchFamily="34" charset="0"/>
              <a:buChar char="•"/>
            </a:pPr>
            <a:r>
              <a:rPr lang="en-US" sz="2200" b="1" dirty="0"/>
              <a:t>Total STPs issued (including trips):</a:t>
            </a:r>
            <a:r>
              <a:rPr lang="en-US" sz="2200" dirty="0"/>
              <a:t>  ____ permits</a:t>
            </a:r>
          </a:p>
        </p:txBody>
      </p:sp>
      <p:sp>
        <p:nvSpPr>
          <p:cNvPr id="7" name="TextBox 6">
            <a:extLst>
              <a:ext uri="{FF2B5EF4-FFF2-40B4-BE49-F238E27FC236}">
                <a16:creationId xmlns:a16="http://schemas.microsoft.com/office/drawing/2014/main" id="{90C92C98-94DB-62B4-B6CC-67259FBF5A7E}"/>
              </a:ext>
            </a:extLst>
          </p:cNvPr>
          <p:cNvSpPr txBox="1"/>
          <p:nvPr/>
        </p:nvSpPr>
        <p:spPr>
          <a:xfrm>
            <a:off x="298448" y="2174702"/>
            <a:ext cx="9074150" cy="461665"/>
          </a:xfrm>
          <a:prstGeom prst="rect">
            <a:avLst/>
          </a:prstGeom>
          <a:noFill/>
        </p:spPr>
        <p:txBody>
          <a:bodyPr wrap="square">
            <a:spAutoFit/>
          </a:bodyPr>
          <a:lstStyle/>
          <a:p>
            <a:r>
              <a:rPr lang="en-US" sz="2400" b="1" dirty="0"/>
              <a:t>District Guidelines for Over-Dimension Loads:</a:t>
            </a:r>
            <a:endParaRPr lang="en-US" sz="2400" dirty="0"/>
          </a:p>
        </p:txBody>
      </p:sp>
      <p:graphicFrame>
        <p:nvGraphicFramePr>
          <p:cNvPr id="8" name="Table 8" descr="Table showing district guidelines for over-dimension loads">
            <a:extLst>
              <a:ext uri="{FF2B5EF4-FFF2-40B4-BE49-F238E27FC236}">
                <a16:creationId xmlns:a16="http://schemas.microsoft.com/office/drawing/2014/main" id="{B5D14E8D-7330-F754-657F-3C5F62B32EBC}"/>
              </a:ext>
            </a:extLst>
          </p:cNvPr>
          <p:cNvGraphicFramePr>
            <a:graphicFrameLocks noGrp="1"/>
          </p:cNvGraphicFramePr>
          <p:nvPr>
            <p:extLst>
              <p:ext uri="{D42A27DB-BD31-4B8C-83A1-F6EECF244321}">
                <p14:modId xmlns:p14="http://schemas.microsoft.com/office/powerpoint/2010/main" val="1311674394"/>
              </p:ext>
            </p:extLst>
          </p:nvPr>
        </p:nvGraphicFramePr>
        <p:xfrm>
          <a:off x="294479" y="2739045"/>
          <a:ext cx="11603041" cy="3982430"/>
        </p:xfrm>
        <a:graphic>
          <a:graphicData uri="http://schemas.openxmlformats.org/drawingml/2006/table">
            <a:tbl>
              <a:tblPr firstRow="1">
                <a:tableStyleId>{F5AB1C69-6EDB-4FF4-983F-18BD219EF322}</a:tableStyleId>
              </a:tblPr>
              <a:tblGrid>
                <a:gridCol w="2336755">
                  <a:extLst>
                    <a:ext uri="{9D8B030D-6E8A-4147-A177-3AD203B41FA5}">
                      <a16:colId xmlns:a16="http://schemas.microsoft.com/office/drawing/2014/main" val="923414491"/>
                    </a:ext>
                  </a:extLst>
                </a:gridCol>
                <a:gridCol w="2336755">
                  <a:extLst>
                    <a:ext uri="{9D8B030D-6E8A-4147-A177-3AD203B41FA5}">
                      <a16:colId xmlns:a16="http://schemas.microsoft.com/office/drawing/2014/main" val="909256773"/>
                    </a:ext>
                  </a:extLst>
                </a:gridCol>
                <a:gridCol w="2336755">
                  <a:extLst>
                    <a:ext uri="{9D8B030D-6E8A-4147-A177-3AD203B41FA5}">
                      <a16:colId xmlns:a16="http://schemas.microsoft.com/office/drawing/2014/main" val="2725705424"/>
                    </a:ext>
                  </a:extLst>
                </a:gridCol>
                <a:gridCol w="4592776">
                  <a:extLst>
                    <a:ext uri="{9D8B030D-6E8A-4147-A177-3AD203B41FA5}">
                      <a16:colId xmlns:a16="http://schemas.microsoft.com/office/drawing/2014/main" val="2588580505"/>
                    </a:ext>
                  </a:extLst>
                </a:gridCol>
              </a:tblGrid>
              <a:tr h="1510047">
                <a:tc>
                  <a:txBody>
                    <a:bodyPr/>
                    <a:lstStyle/>
                    <a:p>
                      <a:r>
                        <a:rPr lang="en-US" sz="2200" dirty="0"/>
                        <a:t>Daytime Width Allowed</a:t>
                      </a:r>
                      <a:br>
                        <a:rPr lang="en-US" sz="2000" dirty="0"/>
                      </a:br>
                      <a:r>
                        <a:rPr lang="en-US" sz="2000" b="0" dirty="0"/>
                        <a:t>(without district approval)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n-lt"/>
                          <a:ea typeface="+mn-ea"/>
                          <a:cs typeface="+mn-cs"/>
                        </a:rPr>
                        <a:t>Nighttime Width Allowed</a:t>
                      </a:r>
                      <a:br>
                        <a:rPr lang="en-US" sz="2000" dirty="0"/>
                      </a:br>
                      <a:r>
                        <a:rPr lang="en-US" sz="2000" b="0" dirty="0"/>
                        <a:t>(without district approval)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n-lt"/>
                          <a:ea typeface="+mn-ea"/>
                          <a:cs typeface="+mn-cs"/>
                        </a:rPr>
                        <a:t>Overall Length Allowed</a:t>
                      </a:r>
                      <a:br>
                        <a:rPr lang="en-US" sz="2000" dirty="0"/>
                      </a:br>
                      <a:r>
                        <a:rPr lang="en-US" sz="2000" b="0" dirty="0"/>
                        <a:t>(without district approval)</a:t>
                      </a:r>
                      <a:endParaRPr lang="en-US" sz="2000" dirty="0"/>
                    </a:p>
                  </a:txBody>
                  <a:tcPr/>
                </a:tc>
                <a:tc>
                  <a:txBody>
                    <a:bodyPr/>
                    <a:lstStyle/>
                    <a:p>
                      <a:r>
                        <a:rPr lang="en-US" sz="2200" b="1" kern="1200" dirty="0">
                          <a:solidFill>
                            <a:schemeClr val="lt1"/>
                          </a:solidFill>
                          <a:latin typeface="+mn-lt"/>
                          <a:ea typeface="+mn-ea"/>
                          <a:cs typeface="+mn-cs"/>
                        </a:rPr>
                        <a:t>Other Comments</a:t>
                      </a:r>
                    </a:p>
                  </a:txBody>
                  <a:tcPr/>
                </a:tc>
                <a:extLst>
                  <a:ext uri="{0D108BD9-81ED-4DB2-BD59-A6C34878D82A}">
                    <a16:rowId xmlns:a16="http://schemas.microsoft.com/office/drawing/2014/main" val="262234761"/>
                  </a:ext>
                </a:extLst>
              </a:tr>
              <a:tr h="2472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endParaRPr lang="en-US" sz="2000" dirty="0"/>
                    </a:p>
                  </a:txBody>
                  <a:tcPr anchor="ctr"/>
                </a:tc>
                <a:extLst>
                  <a:ext uri="{0D108BD9-81ED-4DB2-BD59-A6C34878D82A}">
                    <a16:rowId xmlns:a16="http://schemas.microsoft.com/office/drawing/2014/main" val="105651202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13</a:t>
            </a:fld>
            <a:endParaRPr lang="en-US" dirty="0"/>
          </a:p>
        </p:txBody>
      </p:sp>
    </p:spTree>
    <p:custDataLst>
      <p:tags r:id="rId1"/>
    </p:custDataLst>
    <p:extLst>
      <p:ext uri="{BB962C8B-B14F-4D97-AF65-F5344CB8AC3E}">
        <p14:creationId xmlns:p14="http://schemas.microsoft.com/office/powerpoint/2010/main" val="367864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Wide Loads</a:t>
            </a:r>
          </a:p>
        </p:txBody>
      </p:sp>
      <p:sp>
        <p:nvSpPr>
          <p:cNvPr id="3" name="Rectangle 2"/>
          <p:cNvSpPr/>
          <p:nvPr/>
        </p:nvSpPr>
        <p:spPr>
          <a:xfrm>
            <a:off x="625041" y="1237638"/>
            <a:ext cx="11259006" cy="1169551"/>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Most wide loads were issued for &lt;insert load type from permit report&gt;</a:t>
            </a:r>
          </a:p>
          <a:p>
            <a:pPr marL="342900" indent="-342900">
              <a:spcAft>
                <a:spcPts val="600"/>
              </a:spcAft>
              <a:buFont typeface="Arial" panose="020B0604020202020204" pitchFamily="34" charset="0"/>
              <a:buChar char="•"/>
            </a:pPr>
            <a:r>
              <a:rPr lang="en-US" sz="2000" dirty="0"/>
              <a:t>Widest load was for a &lt;insert load type from report&gt; at  ___  wide. </a:t>
            </a:r>
          </a:p>
          <a:p>
            <a:pPr marL="342900" indent="-342900">
              <a:spcAft>
                <a:spcPts val="600"/>
              </a:spcAft>
              <a:buFont typeface="Arial" panose="020B0604020202020204" pitchFamily="34" charset="0"/>
              <a:buChar char="•"/>
            </a:pPr>
            <a:r>
              <a:rPr lang="en-US" sz="2000" dirty="0"/>
              <a:t>Majority of permits were between ____ and ____wide.</a:t>
            </a:r>
          </a:p>
        </p:txBody>
      </p:sp>
      <p:graphicFrame>
        <p:nvGraphicFramePr>
          <p:cNvPr id="6" name="Table 5" descr="Table showing permit history for overwidth loads"/>
          <p:cNvGraphicFramePr>
            <a:graphicFrameLocks noGrp="1"/>
          </p:cNvGraphicFramePr>
          <p:nvPr>
            <p:extLst>
              <p:ext uri="{D42A27DB-BD31-4B8C-83A1-F6EECF244321}">
                <p14:modId xmlns:p14="http://schemas.microsoft.com/office/powerpoint/2010/main" val="411416198"/>
              </p:ext>
            </p:extLst>
          </p:nvPr>
        </p:nvGraphicFramePr>
        <p:xfrm>
          <a:off x="508200" y="2460393"/>
          <a:ext cx="11259007" cy="4162479"/>
        </p:xfrm>
        <a:graphic>
          <a:graphicData uri="http://schemas.openxmlformats.org/drawingml/2006/table">
            <a:tbl>
              <a:tblPr firstRow="1" bandRow="1">
                <a:tableStyleId>{073A0DAA-6AF3-43AB-8588-CEC1D06C72B9}</a:tableStyleId>
              </a:tblPr>
              <a:tblGrid>
                <a:gridCol w="2903283">
                  <a:extLst>
                    <a:ext uri="{9D8B030D-6E8A-4147-A177-3AD203B41FA5}">
                      <a16:colId xmlns:a16="http://schemas.microsoft.com/office/drawing/2014/main" val="2242583396"/>
                    </a:ext>
                  </a:extLst>
                </a:gridCol>
                <a:gridCol w="8355724">
                  <a:extLst>
                    <a:ext uri="{9D8B030D-6E8A-4147-A177-3AD203B41FA5}">
                      <a16:colId xmlns:a16="http://schemas.microsoft.com/office/drawing/2014/main" val="1239467818"/>
                    </a:ext>
                  </a:extLst>
                </a:gridCol>
              </a:tblGrid>
              <a:tr h="491631">
                <a:tc>
                  <a:txBody>
                    <a:bodyPr/>
                    <a:lstStyle/>
                    <a:p>
                      <a:pPr algn="ctr"/>
                      <a:r>
                        <a:rPr lang="en-US" sz="2200" dirty="0"/>
                        <a:t>Overall Width</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58856">
                <a:tc>
                  <a:txBody>
                    <a:bodyPr/>
                    <a:lstStyle/>
                    <a:p>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58856">
                <a:tc>
                  <a:txBody>
                    <a:bodyPr/>
                    <a:lstStyle/>
                    <a:p>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951460558"/>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267165285"/>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2793540322"/>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380186049"/>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251178323"/>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14</a:t>
            </a:fld>
            <a:endParaRPr lang="en-US" dirty="0"/>
          </a:p>
        </p:txBody>
      </p:sp>
    </p:spTree>
    <p:custDataLst>
      <p:tags r:id="rId1"/>
    </p:custDataLst>
    <p:extLst>
      <p:ext uri="{BB962C8B-B14F-4D97-AF65-F5344CB8AC3E}">
        <p14:creationId xmlns:p14="http://schemas.microsoft.com/office/powerpoint/2010/main" val="3264584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Long Loads</a:t>
            </a:r>
          </a:p>
        </p:txBody>
      </p:sp>
      <p:sp>
        <p:nvSpPr>
          <p:cNvPr id="3" name="Rectangle 2"/>
          <p:cNvSpPr/>
          <p:nvPr/>
        </p:nvSpPr>
        <p:spPr>
          <a:xfrm>
            <a:off x="533601" y="1261948"/>
            <a:ext cx="11259006" cy="1169551"/>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Most wide loads were issued for &lt;insert load type from permit report&gt;</a:t>
            </a:r>
          </a:p>
          <a:p>
            <a:pPr marL="342900" indent="-342900">
              <a:spcAft>
                <a:spcPts val="600"/>
              </a:spcAft>
              <a:buFont typeface="Arial" panose="020B0604020202020204" pitchFamily="34" charset="0"/>
              <a:buChar char="•"/>
            </a:pPr>
            <a:r>
              <a:rPr lang="en-US" sz="2000" dirty="0"/>
              <a:t>Longest load was for a &lt;insert load type from report&gt; at  ___  long. </a:t>
            </a:r>
          </a:p>
          <a:p>
            <a:pPr marL="342900" indent="-342900">
              <a:spcAft>
                <a:spcPts val="600"/>
              </a:spcAft>
              <a:buFont typeface="Arial" panose="020B0604020202020204" pitchFamily="34" charset="0"/>
              <a:buChar char="•"/>
            </a:pPr>
            <a:r>
              <a:rPr lang="en-US" sz="2000" dirty="0"/>
              <a:t>Majority of permits were between ____ and ____long.</a:t>
            </a:r>
          </a:p>
        </p:txBody>
      </p:sp>
      <p:graphicFrame>
        <p:nvGraphicFramePr>
          <p:cNvPr id="6" name="Table 5" descr="Table showing permit history for long loads"/>
          <p:cNvGraphicFramePr>
            <a:graphicFrameLocks noGrp="1"/>
          </p:cNvGraphicFramePr>
          <p:nvPr>
            <p:extLst>
              <p:ext uri="{D42A27DB-BD31-4B8C-83A1-F6EECF244321}">
                <p14:modId xmlns:p14="http://schemas.microsoft.com/office/powerpoint/2010/main" val="3887939289"/>
              </p:ext>
            </p:extLst>
          </p:nvPr>
        </p:nvGraphicFramePr>
        <p:xfrm>
          <a:off x="533600" y="2506845"/>
          <a:ext cx="11259007" cy="4214633"/>
        </p:xfrm>
        <a:graphic>
          <a:graphicData uri="http://schemas.openxmlformats.org/drawingml/2006/table">
            <a:tbl>
              <a:tblPr firstRow="1" bandRow="1">
                <a:tableStyleId>{073A0DAA-6AF3-43AB-8588-CEC1D06C72B9}</a:tableStyleId>
              </a:tblPr>
              <a:tblGrid>
                <a:gridCol w="3797100">
                  <a:extLst>
                    <a:ext uri="{9D8B030D-6E8A-4147-A177-3AD203B41FA5}">
                      <a16:colId xmlns:a16="http://schemas.microsoft.com/office/drawing/2014/main" val="2242583396"/>
                    </a:ext>
                  </a:extLst>
                </a:gridCol>
                <a:gridCol w="7461907">
                  <a:extLst>
                    <a:ext uri="{9D8B030D-6E8A-4147-A177-3AD203B41FA5}">
                      <a16:colId xmlns:a16="http://schemas.microsoft.com/office/drawing/2014/main" val="1239467818"/>
                    </a:ext>
                  </a:extLst>
                </a:gridCol>
              </a:tblGrid>
              <a:tr h="559464">
                <a:tc>
                  <a:txBody>
                    <a:bodyPr/>
                    <a:lstStyle/>
                    <a:p>
                      <a:pPr algn="ctr"/>
                      <a:r>
                        <a:rPr lang="en-US" sz="2200" dirty="0"/>
                        <a:t>Overall Length (incl. overhang)</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522167">
                <a:tc>
                  <a:txBody>
                    <a:bodyPr/>
                    <a:lstStyle/>
                    <a:p>
                      <a:r>
                        <a:rPr lang="en-US" sz="2000" dirty="0"/>
                        <a:t>70’ or less</a:t>
                      </a:r>
                    </a:p>
                  </a:txBody>
                  <a:tcPr anchor="ctr"/>
                </a:tc>
                <a:tc>
                  <a:txBody>
                    <a:bodyPr/>
                    <a:lstStyle/>
                    <a:p>
                      <a:endParaRPr lang="en-US" sz="2200" dirty="0"/>
                    </a:p>
                  </a:txBody>
                  <a:tcPr anchor="ctr"/>
                </a:tc>
                <a:extLst>
                  <a:ext uri="{0D108BD9-81ED-4DB2-BD59-A6C34878D82A}">
                    <a16:rowId xmlns:a16="http://schemas.microsoft.com/office/drawing/2014/main" val="1586185658"/>
                  </a:ext>
                </a:extLst>
              </a:tr>
              <a:tr h="522167">
                <a:tc>
                  <a:txBody>
                    <a:bodyPr/>
                    <a:lstStyle/>
                    <a:p>
                      <a:r>
                        <a:rPr lang="en-US" sz="2000" dirty="0"/>
                        <a:t>71’ to 80’</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81’ to 90’</a:t>
                      </a:r>
                    </a:p>
                  </a:txBody>
                  <a:tcPr anchor="ctr"/>
                </a:tc>
                <a:tc>
                  <a:txBody>
                    <a:bodyPr/>
                    <a:lstStyle/>
                    <a:p>
                      <a:endParaRPr lang="en-US" sz="2200" dirty="0"/>
                    </a:p>
                  </a:txBody>
                  <a:tcPr anchor="ctr"/>
                </a:tc>
                <a:extLst>
                  <a:ext uri="{0D108BD9-81ED-4DB2-BD59-A6C34878D82A}">
                    <a16:rowId xmlns:a16="http://schemas.microsoft.com/office/drawing/2014/main" val="3625446404"/>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91’ to 100’</a:t>
                      </a:r>
                    </a:p>
                  </a:txBody>
                  <a:tcPr anchor="ctr"/>
                </a:tc>
                <a:tc>
                  <a:txBody>
                    <a:bodyPr/>
                    <a:lstStyle/>
                    <a:p>
                      <a:endParaRPr lang="en-US" sz="2200" dirty="0"/>
                    </a:p>
                  </a:txBody>
                  <a:tcPr anchor="ctr"/>
                </a:tc>
                <a:extLst>
                  <a:ext uri="{0D108BD9-81ED-4DB2-BD59-A6C34878D82A}">
                    <a16:rowId xmlns:a16="http://schemas.microsoft.com/office/drawing/2014/main" val="3919516107"/>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101’ to 110’</a:t>
                      </a:r>
                    </a:p>
                  </a:txBody>
                  <a:tcPr anchor="ctr"/>
                </a:tc>
                <a:tc>
                  <a:txBody>
                    <a:bodyPr/>
                    <a:lstStyle/>
                    <a:p>
                      <a:endParaRPr lang="en-US" sz="2200" dirty="0"/>
                    </a:p>
                  </a:txBody>
                  <a:tcPr anchor="ctr"/>
                </a:tc>
                <a:extLst>
                  <a:ext uri="{0D108BD9-81ED-4DB2-BD59-A6C34878D82A}">
                    <a16:rowId xmlns:a16="http://schemas.microsoft.com/office/drawing/2014/main" val="1181062577"/>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111’ to 120’</a:t>
                      </a:r>
                    </a:p>
                  </a:txBody>
                  <a:tcPr anchor="ctr"/>
                </a:tc>
                <a:tc>
                  <a:txBody>
                    <a:bodyPr/>
                    <a:lstStyle/>
                    <a:p>
                      <a:endParaRPr lang="en-US" sz="2200" dirty="0"/>
                    </a:p>
                  </a:txBody>
                  <a:tcPr anchor="ctr"/>
                </a:tc>
                <a:extLst>
                  <a:ext uri="{0D108BD9-81ED-4DB2-BD59-A6C34878D82A}">
                    <a16:rowId xmlns:a16="http://schemas.microsoft.com/office/drawing/2014/main" val="1449444239"/>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Over 120’</a:t>
                      </a:r>
                    </a:p>
                  </a:txBody>
                  <a:tcPr anchor="ctr"/>
                </a:tc>
                <a:tc>
                  <a:txBody>
                    <a:bodyPr/>
                    <a:lstStyle/>
                    <a:p>
                      <a:endParaRPr lang="en-US" sz="2200" dirty="0"/>
                    </a:p>
                  </a:txBody>
                  <a:tcPr anchor="ctr"/>
                </a:tc>
                <a:extLst>
                  <a:ext uri="{0D108BD9-81ED-4DB2-BD59-A6C34878D82A}">
                    <a16:rowId xmlns:a16="http://schemas.microsoft.com/office/drawing/2014/main" val="1609819189"/>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15</a:t>
            </a:fld>
            <a:endParaRPr lang="en-US" dirty="0"/>
          </a:p>
        </p:txBody>
      </p:sp>
    </p:spTree>
    <p:custDataLst>
      <p:tags r:id="rId1"/>
    </p:custDataLst>
    <p:extLst>
      <p:ext uri="{BB962C8B-B14F-4D97-AF65-F5344CB8AC3E}">
        <p14:creationId xmlns:p14="http://schemas.microsoft.com/office/powerpoint/2010/main" val="4084585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Vehicle Combinations</a:t>
            </a:r>
          </a:p>
        </p:txBody>
      </p:sp>
      <p:graphicFrame>
        <p:nvGraphicFramePr>
          <p:cNvPr id="6" name="Table 5" descr="showing permit history for different vehicle combinations"/>
          <p:cNvGraphicFramePr>
            <a:graphicFrameLocks noGrp="1"/>
          </p:cNvGraphicFramePr>
          <p:nvPr>
            <p:extLst>
              <p:ext uri="{D42A27DB-BD31-4B8C-83A1-F6EECF244321}">
                <p14:modId xmlns:p14="http://schemas.microsoft.com/office/powerpoint/2010/main" val="4045532899"/>
              </p:ext>
            </p:extLst>
          </p:nvPr>
        </p:nvGraphicFramePr>
        <p:xfrm>
          <a:off x="406380" y="1493148"/>
          <a:ext cx="11259007" cy="3870960"/>
        </p:xfrm>
        <a:graphic>
          <a:graphicData uri="http://schemas.openxmlformats.org/drawingml/2006/table">
            <a:tbl>
              <a:tblPr firstRow="1" bandRow="1">
                <a:tableStyleId>{073A0DAA-6AF3-43AB-8588-CEC1D06C72B9}</a:tableStyleId>
              </a:tblPr>
              <a:tblGrid>
                <a:gridCol w="6594704">
                  <a:extLst>
                    <a:ext uri="{9D8B030D-6E8A-4147-A177-3AD203B41FA5}">
                      <a16:colId xmlns:a16="http://schemas.microsoft.com/office/drawing/2014/main" val="2242583396"/>
                    </a:ext>
                  </a:extLst>
                </a:gridCol>
                <a:gridCol w="4664303">
                  <a:extLst>
                    <a:ext uri="{9D8B030D-6E8A-4147-A177-3AD203B41FA5}">
                      <a16:colId xmlns:a16="http://schemas.microsoft.com/office/drawing/2014/main" val="1239467818"/>
                    </a:ext>
                  </a:extLst>
                </a:gridCol>
              </a:tblGrid>
              <a:tr h="457200">
                <a:tc>
                  <a:txBody>
                    <a:bodyPr/>
                    <a:lstStyle/>
                    <a:p>
                      <a:pPr algn="ctr"/>
                      <a:r>
                        <a:rPr lang="en-US" sz="2200" dirty="0"/>
                        <a:t>Vehicle Combinations</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365760">
                <a:tc>
                  <a:txBody>
                    <a:bodyPr/>
                    <a:lstStyle/>
                    <a:p>
                      <a:r>
                        <a:rPr lang="en-US" sz="1800" kern="1200" dirty="0">
                          <a:solidFill>
                            <a:schemeClr val="dk1"/>
                          </a:solidFill>
                          <a:effectLst/>
                          <a:latin typeface="+mn-lt"/>
                          <a:ea typeface="+mn-ea"/>
                          <a:cs typeface="+mn-cs"/>
                        </a:rPr>
                        <a:t>Truck (Solo Vehicle) or Self Propelled Units (like cranes)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Doubles</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Truck-Tractor + Semitrailer or Truck-Tractor +Tow-Away Unit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Truck +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Log Truck + Pole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Heavy Haul Combination (Truck-Tractor/Jeep/Semitrailer/Booster)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effectLst/>
                          <a:latin typeface="+mn-lt"/>
                          <a:ea typeface="+mn-ea"/>
                          <a:cs typeface="+mn-cs"/>
                        </a:rPr>
                        <a:t>Toter</a:t>
                      </a:r>
                      <a:r>
                        <a:rPr lang="en-US" sz="1800" kern="1200" dirty="0">
                          <a:solidFill>
                            <a:schemeClr val="dk1"/>
                          </a:solidFill>
                          <a:effectLst/>
                          <a:latin typeface="+mn-lt"/>
                          <a:ea typeface="+mn-ea"/>
                          <a:cs typeface="+mn-cs"/>
                        </a:rPr>
                        <a:t> + Mobile Home</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60981918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Pickup Truck +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505049898"/>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16</a:t>
            </a:fld>
            <a:endParaRPr lang="en-US" dirty="0"/>
          </a:p>
        </p:txBody>
      </p:sp>
    </p:spTree>
    <p:custDataLst>
      <p:tags r:id="rId1"/>
    </p:custDataLst>
    <p:extLst>
      <p:ext uri="{BB962C8B-B14F-4D97-AF65-F5344CB8AC3E}">
        <p14:creationId xmlns:p14="http://schemas.microsoft.com/office/powerpoint/2010/main" val="2741334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High Loads</a:t>
            </a:r>
          </a:p>
        </p:txBody>
      </p:sp>
      <p:sp>
        <p:nvSpPr>
          <p:cNvPr id="3" name="Rectangle 2"/>
          <p:cNvSpPr/>
          <p:nvPr/>
        </p:nvSpPr>
        <p:spPr>
          <a:xfrm>
            <a:off x="812276" y="1390104"/>
            <a:ext cx="11259006" cy="784830"/>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Tallest load was for a &lt;insert load type from report&gt; at  ___  high. </a:t>
            </a:r>
          </a:p>
          <a:p>
            <a:pPr marL="342900" indent="-342900">
              <a:spcAft>
                <a:spcPts val="600"/>
              </a:spcAft>
              <a:buFont typeface="Arial" panose="020B0604020202020204" pitchFamily="34" charset="0"/>
              <a:buChar char="•"/>
            </a:pPr>
            <a:r>
              <a:rPr lang="en-US" sz="2000" dirty="0"/>
              <a:t>Majority of permits were between ____ and ____high.</a:t>
            </a:r>
          </a:p>
        </p:txBody>
      </p:sp>
      <p:graphicFrame>
        <p:nvGraphicFramePr>
          <p:cNvPr id="6" name="Table 5" descr="Table showing permit history for high loads"/>
          <p:cNvGraphicFramePr>
            <a:graphicFrameLocks noGrp="1"/>
          </p:cNvGraphicFramePr>
          <p:nvPr>
            <p:extLst>
              <p:ext uri="{D42A27DB-BD31-4B8C-83A1-F6EECF244321}">
                <p14:modId xmlns:p14="http://schemas.microsoft.com/office/powerpoint/2010/main" val="3431823434"/>
              </p:ext>
            </p:extLst>
          </p:nvPr>
        </p:nvGraphicFramePr>
        <p:xfrm>
          <a:off x="466496" y="2330159"/>
          <a:ext cx="11259007" cy="4391315"/>
        </p:xfrm>
        <a:graphic>
          <a:graphicData uri="http://schemas.openxmlformats.org/drawingml/2006/table">
            <a:tbl>
              <a:tblPr firstRow="1" bandRow="1">
                <a:tableStyleId>{073A0DAA-6AF3-43AB-8588-CEC1D06C72B9}</a:tableStyleId>
              </a:tblPr>
              <a:tblGrid>
                <a:gridCol w="3797100">
                  <a:extLst>
                    <a:ext uri="{9D8B030D-6E8A-4147-A177-3AD203B41FA5}">
                      <a16:colId xmlns:a16="http://schemas.microsoft.com/office/drawing/2014/main" val="2242583396"/>
                    </a:ext>
                  </a:extLst>
                </a:gridCol>
                <a:gridCol w="7461907">
                  <a:extLst>
                    <a:ext uri="{9D8B030D-6E8A-4147-A177-3AD203B41FA5}">
                      <a16:colId xmlns:a16="http://schemas.microsoft.com/office/drawing/2014/main" val="1239467818"/>
                    </a:ext>
                  </a:extLst>
                </a:gridCol>
              </a:tblGrid>
              <a:tr h="518659">
                <a:tc>
                  <a:txBody>
                    <a:bodyPr/>
                    <a:lstStyle/>
                    <a:p>
                      <a:pPr algn="ctr"/>
                      <a:r>
                        <a:rPr lang="en-US" sz="2200" dirty="0"/>
                        <a:t>Overall Height</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84082">
                <a:tc>
                  <a:txBody>
                    <a:bodyPr/>
                    <a:lstStyle/>
                    <a:p>
                      <a:r>
                        <a:rPr lang="en-US" sz="1800" kern="1200" dirty="0">
                          <a:solidFill>
                            <a:schemeClr val="dk1"/>
                          </a:solidFill>
                          <a:effectLst/>
                          <a:latin typeface="+mn-lt"/>
                          <a:ea typeface="+mn-ea"/>
                          <a:cs typeface="+mn-cs"/>
                        </a:rPr>
                        <a:t>14’00” or less (legal height)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84082">
                <a:tc>
                  <a:txBody>
                    <a:bodyPr/>
                    <a:lstStyle/>
                    <a:p>
                      <a:r>
                        <a:rPr lang="en-US" sz="1800" kern="1200" dirty="0">
                          <a:solidFill>
                            <a:schemeClr val="dk1"/>
                          </a:solidFill>
                          <a:effectLst/>
                          <a:latin typeface="+mn-lt"/>
                          <a:ea typeface="+mn-ea"/>
                          <a:cs typeface="+mn-cs"/>
                        </a:rPr>
                        <a:t>14’01” to 14’06”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951460558"/>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14’07” to 15’00”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15’01” to 15’06”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15’07” to 16’00”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16'01" to 17'00"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17'01 to 17'06"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4115411255"/>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Over 17’06”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7268535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17</a:t>
            </a:fld>
            <a:endParaRPr lang="en-US" dirty="0"/>
          </a:p>
        </p:txBody>
      </p:sp>
    </p:spTree>
    <p:custDataLst>
      <p:tags r:id="rId1"/>
    </p:custDataLst>
    <p:extLst>
      <p:ext uri="{BB962C8B-B14F-4D97-AF65-F5344CB8AC3E}">
        <p14:creationId xmlns:p14="http://schemas.microsoft.com/office/powerpoint/2010/main" val="2215660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Heavy Loads</a:t>
            </a:r>
          </a:p>
        </p:txBody>
      </p:sp>
      <p:sp>
        <p:nvSpPr>
          <p:cNvPr id="7" name="Rectangle 6"/>
          <p:cNvSpPr/>
          <p:nvPr/>
        </p:nvSpPr>
        <p:spPr>
          <a:xfrm>
            <a:off x="572527" y="1251115"/>
            <a:ext cx="11259006" cy="784830"/>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The heaviest load was issued for &lt;insert load type from permit report&gt; at ___lbs.</a:t>
            </a:r>
          </a:p>
          <a:p>
            <a:pPr marL="342900" indent="-342900">
              <a:spcAft>
                <a:spcPts val="600"/>
              </a:spcAft>
              <a:buFont typeface="Arial" panose="020B0604020202020204" pitchFamily="34" charset="0"/>
              <a:buChar char="•"/>
            </a:pPr>
            <a:r>
              <a:rPr lang="en-US" sz="2000" dirty="0"/>
              <a:t>Most of the loads were between ______ </a:t>
            </a:r>
            <a:r>
              <a:rPr lang="en-US" sz="2000" dirty="0" err="1"/>
              <a:t>lbs</a:t>
            </a:r>
            <a:r>
              <a:rPr lang="en-US" sz="2000" dirty="0"/>
              <a:t> and __________ lbs.</a:t>
            </a:r>
          </a:p>
        </p:txBody>
      </p:sp>
      <p:graphicFrame>
        <p:nvGraphicFramePr>
          <p:cNvPr id="6" name="Table 5" descr="Table showing permit history for heavy loads"/>
          <p:cNvGraphicFramePr>
            <a:graphicFrameLocks noGrp="1"/>
          </p:cNvGraphicFramePr>
          <p:nvPr>
            <p:extLst>
              <p:ext uri="{D42A27DB-BD31-4B8C-83A1-F6EECF244321}">
                <p14:modId xmlns:p14="http://schemas.microsoft.com/office/powerpoint/2010/main" val="2499469926"/>
              </p:ext>
            </p:extLst>
          </p:nvPr>
        </p:nvGraphicFramePr>
        <p:xfrm>
          <a:off x="466496" y="2174147"/>
          <a:ext cx="11259007" cy="4547330"/>
        </p:xfrm>
        <a:graphic>
          <a:graphicData uri="http://schemas.openxmlformats.org/drawingml/2006/table">
            <a:tbl>
              <a:tblPr firstRow="1" bandRow="1">
                <a:tableStyleId>{073A0DAA-6AF3-43AB-8588-CEC1D06C72B9}</a:tableStyleId>
              </a:tblPr>
              <a:tblGrid>
                <a:gridCol w="5108804">
                  <a:extLst>
                    <a:ext uri="{9D8B030D-6E8A-4147-A177-3AD203B41FA5}">
                      <a16:colId xmlns:a16="http://schemas.microsoft.com/office/drawing/2014/main" val="2242583396"/>
                    </a:ext>
                  </a:extLst>
                </a:gridCol>
                <a:gridCol w="6150203">
                  <a:extLst>
                    <a:ext uri="{9D8B030D-6E8A-4147-A177-3AD203B41FA5}">
                      <a16:colId xmlns:a16="http://schemas.microsoft.com/office/drawing/2014/main" val="1239467818"/>
                    </a:ext>
                  </a:extLst>
                </a:gridCol>
              </a:tblGrid>
              <a:tr h="483758">
                <a:tc>
                  <a:txBody>
                    <a:bodyPr/>
                    <a:lstStyle/>
                    <a:p>
                      <a:pPr algn="ctr"/>
                      <a:r>
                        <a:rPr lang="en-US" sz="2200" dirty="0"/>
                        <a:t>Gross</a:t>
                      </a:r>
                      <a:r>
                        <a:rPr lang="en-US" sz="2200" baseline="0" dirty="0"/>
                        <a:t> Weight</a:t>
                      </a:r>
                      <a:endParaRPr lang="en-US" sz="2200" dirty="0"/>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51508">
                <a:tc>
                  <a:txBody>
                    <a:bodyPr/>
                    <a:lstStyle/>
                    <a:p>
                      <a:r>
                        <a:rPr lang="en-US" sz="1800" kern="1200" dirty="0">
                          <a:solidFill>
                            <a:schemeClr val="dk1"/>
                          </a:solidFill>
                          <a:effectLst/>
                          <a:latin typeface="+mn-lt"/>
                          <a:ea typeface="+mn-ea"/>
                          <a:cs typeface="+mn-cs"/>
                        </a:rPr>
                        <a:t>80,000 lbs. or less (legal weight)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80,000 lbs. to 98,000 lbs.</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98,001 lbs. to 120,000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120,001 lbs. to 140,000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140,001 lbs. to  160,000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160,001 lbs. to 180,000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180,001 lbs. to 200,000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609819189"/>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200,001 lbs. to 250,000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50504989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Over 250,000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61789038"/>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18</a:t>
            </a:fld>
            <a:endParaRPr lang="en-US" dirty="0"/>
          </a:p>
        </p:txBody>
      </p:sp>
    </p:spTree>
    <p:custDataLst>
      <p:tags r:id="rId1"/>
    </p:custDataLst>
    <p:extLst>
      <p:ext uri="{BB962C8B-B14F-4D97-AF65-F5344CB8AC3E}">
        <p14:creationId xmlns:p14="http://schemas.microsoft.com/office/powerpoint/2010/main" val="3684433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Annual Over-Dimension Permit Data</a:t>
            </a:r>
          </a:p>
        </p:txBody>
      </p:sp>
      <p:sp>
        <p:nvSpPr>
          <p:cNvPr id="4" name="Slide Number Placeholder 3"/>
          <p:cNvSpPr>
            <a:spLocks noGrp="1"/>
          </p:cNvSpPr>
          <p:nvPr>
            <p:ph type="sldNum" sz="quarter" idx="12"/>
          </p:nvPr>
        </p:nvSpPr>
        <p:spPr/>
        <p:txBody>
          <a:bodyPr/>
          <a:lstStyle/>
          <a:p>
            <a:fld id="{7B4172B2-D9CF-462E-87A7-CF6315382B94}" type="slidenum">
              <a:rPr lang="en-US" smtClean="0"/>
              <a:t>19</a:t>
            </a:fld>
            <a:endParaRPr lang="en-US" dirty="0"/>
          </a:p>
        </p:txBody>
      </p:sp>
      <p:graphicFrame>
        <p:nvGraphicFramePr>
          <p:cNvPr id="3" name="Table 8">
            <a:extLst>
              <a:ext uri="{FF2B5EF4-FFF2-40B4-BE49-F238E27FC236}">
                <a16:creationId xmlns:a16="http://schemas.microsoft.com/office/drawing/2014/main" id="{0884EC8A-135C-8EC6-3D96-5D25A93B3747}"/>
              </a:ext>
            </a:extLst>
          </p:cNvPr>
          <p:cNvGraphicFramePr>
            <a:graphicFrameLocks noGrp="1"/>
          </p:cNvGraphicFramePr>
          <p:nvPr>
            <p:extLst>
              <p:ext uri="{D42A27DB-BD31-4B8C-83A1-F6EECF244321}">
                <p14:modId xmlns:p14="http://schemas.microsoft.com/office/powerpoint/2010/main" val="2230844392"/>
              </p:ext>
            </p:extLst>
          </p:nvPr>
        </p:nvGraphicFramePr>
        <p:xfrm>
          <a:off x="157163" y="1742594"/>
          <a:ext cx="11887200" cy="4801082"/>
        </p:xfrm>
        <a:graphic>
          <a:graphicData uri="http://schemas.openxmlformats.org/drawingml/2006/table">
            <a:tbl>
              <a:tblPr firstRow="1">
                <a:tableStyleId>{F5AB1C69-6EDB-4FF4-983F-18BD219EF322}</a:tableStyleId>
              </a:tblPr>
              <a:tblGrid>
                <a:gridCol w="2377440">
                  <a:extLst>
                    <a:ext uri="{9D8B030D-6E8A-4147-A177-3AD203B41FA5}">
                      <a16:colId xmlns:a16="http://schemas.microsoft.com/office/drawing/2014/main" val="923414491"/>
                    </a:ext>
                  </a:extLst>
                </a:gridCol>
                <a:gridCol w="2377440">
                  <a:extLst>
                    <a:ext uri="{9D8B030D-6E8A-4147-A177-3AD203B41FA5}">
                      <a16:colId xmlns:a16="http://schemas.microsoft.com/office/drawing/2014/main" val="909256773"/>
                    </a:ext>
                  </a:extLst>
                </a:gridCol>
                <a:gridCol w="2377440">
                  <a:extLst>
                    <a:ext uri="{9D8B030D-6E8A-4147-A177-3AD203B41FA5}">
                      <a16:colId xmlns:a16="http://schemas.microsoft.com/office/drawing/2014/main" val="2725705424"/>
                    </a:ext>
                  </a:extLst>
                </a:gridCol>
                <a:gridCol w="2377440">
                  <a:extLst>
                    <a:ext uri="{9D8B030D-6E8A-4147-A177-3AD203B41FA5}">
                      <a16:colId xmlns:a16="http://schemas.microsoft.com/office/drawing/2014/main" val="4107188915"/>
                    </a:ext>
                  </a:extLst>
                </a:gridCol>
                <a:gridCol w="2377440">
                  <a:extLst>
                    <a:ext uri="{9D8B030D-6E8A-4147-A177-3AD203B41FA5}">
                      <a16:colId xmlns:a16="http://schemas.microsoft.com/office/drawing/2014/main" val="1183534230"/>
                    </a:ext>
                  </a:extLst>
                </a:gridCol>
              </a:tblGrid>
              <a:tr h="1920114">
                <a:tc>
                  <a:txBody>
                    <a:bodyPr/>
                    <a:lstStyle/>
                    <a:p>
                      <a:pPr algn="ctr"/>
                      <a:r>
                        <a:rPr lang="en-US" sz="2000" dirty="0"/>
                        <a:t>Widths Allowed</a:t>
                      </a:r>
                      <a:endParaRPr lang="en-US"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effectLst/>
                          <a:latin typeface="+mn-lt"/>
                          <a:ea typeface="+mn-ea"/>
                          <a:cs typeface="+mn-cs"/>
                        </a:rPr>
                        <a:t>Overall length Allowed: </a:t>
                      </a:r>
                      <a:r>
                        <a:rPr lang="en-US" sz="1900" b="0" kern="1200" dirty="0">
                          <a:solidFill>
                            <a:schemeClr val="lt1"/>
                          </a:solidFill>
                          <a:effectLst/>
                          <a:latin typeface="+mn-lt"/>
                          <a:ea typeface="+mn-ea"/>
                          <a:cs typeface="+mn-cs"/>
                        </a:rPr>
                        <a:t>L</a:t>
                      </a:r>
                      <a:r>
                        <a:rPr lang="en-US" sz="1900" b="0" kern="1200" dirty="0">
                          <a:solidFill>
                            <a:schemeClr val="lt1"/>
                          </a:solidFill>
                          <a:latin typeface="+mn-lt"/>
                          <a:ea typeface="+mn-ea"/>
                          <a:cs typeface="+mn-cs"/>
                        </a:rPr>
                        <a:t>ong logs/ poles/piling permit, w/out steerable axles</a:t>
                      </a:r>
                      <a:endParaRPr lang="en-US" sz="19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latin typeface="+mn-lt"/>
                          <a:ea typeface="+mn-ea"/>
                          <a:cs typeface="+mn-cs"/>
                        </a:rPr>
                        <a:t>Overall Length Allowed: </a:t>
                      </a:r>
                      <a:r>
                        <a:rPr lang="en-US" sz="1900" b="0" kern="1200" dirty="0">
                          <a:solidFill>
                            <a:schemeClr val="lt1"/>
                          </a:solidFill>
                          <a:latin typeface="+mn-lt"/>
                          <a:ea typeface="+mn-ea"/>
                          <a:cs typeface="+mn-cs"/>
                        </a:rPr>
                        <a:t>M</a:t>
                      </a:r>
                      <a:r>
                        <a:rPr lang="en-US" sz="1900" b="0" dirty="0"/>
                        <a:t>obile/ modular unit permit</a:t>
                      </a:r>
                      <a:endParaRPr lang="en-US" sz="19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latin typeface="+mn-lt"/>
                          <a:ea typeface="+mn-ea"/>
                          <a:cs typeface="+mn-cs"/>
                        </a:rPr>
                        <a:t>Overall Length Allowed: </a:t>
                      </a:r>
                      <a:r>
                        <a:rPr lang="en-US" sz="1900" b="0" kern="1200" dirty="0">
                          <a:solidFill>
                            <a:schemeClr val="lt1"/>
                          </a:solidFill>
                          <a:effectLst/>
                          <a:latin typeface="+mn-lt"/>
                          <a:ea typeface="+mn-ea"/>
                          <a:cs typeface="+mn-cs"/>
                        </a:rPr>
                        <a:t>Unladen heavy haul combination permit</a:t>
                      </a:r>
                      <a:endParaRPr lang="en-US" sz="19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effectLst/>
                          <a:latin typeface="+mn-lt"/>
                          <a:ea typeface="+mn-ea"/>
                          <a:cs typeface="+mn-cs"/>
                        </a:rPr>
                        <a:t>Overall Length Allowed: </a:t>
                      </a:r>
                      <a:r>
                        <a:rPr lang="en-US" sz="1900" b="0" kern="1200" dirty="0">
                          <a:solidFill>
                            <a:schemeClr val="lt1"/>
                          </a:solidFill>
                          <a:effectLst/>
                          <a:latin typeface="+mn-lt"/>
                          <a:ea typeface="+mn-ea"/>
                          <a:cs typeface="+mn-cs"/>
                        </a:rPr>
                        <a:t>1/2 wheelbase rear overhang permit for truck tractor and semitrailer combos)</a:t>
                      </a:r>
                      <a:endParaRPr lang="en-US" sz="1900" b="0" dirty="0"/>
                    </a:p>
                  </a:txBody>
                  <a:tcPr anchor="ctr"/>
                </a:tc>
                <a:extLst>
                  <a:ext uri="{0D108BD9-81ED-4DB2-BD59-A6C34878D82A}">
                    <a16:rowId xmlns:a16="http://schemas.microsoft.com/office/drawing/2014/main" val="262234761"/>
                  </a:ext>
                </a:extLst>
              </a:tr>
              <a:tr h="2880968">
                <a:tc>
                  <a:txBody>
                    <a:bodyPr/>
                    <a:lstStyle/>
                    <a:p>
                      <a:r>
                        <a:rPr lang="en-US" sz="1800" dirty="0"/>
                        <a:t>Daytime</a:t>
                      </a:r>
                      <a:r>
                        <a:rPr lang="en-US" sz="1800" baseline="0" dirty="0"/>
                        <a:t> annual </a:t>
                      </a:r>
                      <a:br>
                        <a:rPr lang="en-US" sz="1800" baseline="0" dirty="0"/>
                      </a:br>
                      <a:r>
                        <a:rPr lang="en-US" sz="1800" baseline="0" dirty="0"/>
                        <a:t>width:</a:t>
                      </a:r>
                      <a:br>
                        <a:rPr lang="en-US" sz="1800" baseline="0" dirty="0"/>
                      </a:br>
                      <a:endParaRPr lang="en-US" sz="1800" baseline="0" dirty="0"/>
                    </a:p>
                    <a:p>
                      <a:endParaRPr lang="en-US" sz="1800" baseline="0" dirty="0"/>
                    </a:p>
                    <a:p>
                      <a:r>
                        <a:rPr lang="en-US" sz="1800" baseline="0" dirty="0"/>
                        <a:t>Nighttime </a:t>
                      </a:r>
                      <a:br>
                        <a:rPr lang="en-US" sz="1800" baseline="0" dirty="0"/>
                      </a:br>
                      <a:r>
                        <a:rPr lang="en-US" sz="1800" baseline="0" dirty="0"/>
                        <a:t>annual width:</a:t>
                      </a:r>
                      <a:endParaRPr lang="en-US" sz="18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extLst>
                  <a:ext uri="{0D108BD9-81ED-4DB2-BD59-A6C34878D82A}">
                    <a16:rowId xmlns:a16="http://schemas.microsoft.com/office/drawing/2014/main" val="1056512022"/>
                  </a:ext>
                </a:extLst>
              </a:tr>
            </a:tbl>
          </a:graphicData>
        </a:graphic>
      </p:graphicFrame>
    </p:spTree>
    <p:custDataLst>
      <p:tags r:id="rId1"/>
    </p:custDataLst>
    <p:extLst>
      <p:ext uri="{BB962C8B-B14F-4D97-AF65-F5344CB8AC3E}">
        <p14:creationId xmlns:p14="http://schemas.microsoft.com/office/powerpoint/2010/main" val="4177247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2</a:t>
            </a:r>
          </a:p>
        </p:txBody>
      </p:sp>
      <p:sp>
        <p:nvSpPr>
          <p:cNvPr id="4" name="Title 3"/>
          <p:cNvSpPr txBox="1">
            <a:spLocks/>
          </p:cNvSpPr>
          <p:nvPr/>
        </p:nvSpPr>
        <p:spPr>
          <a:xfrm>
            <a:off x="177422" y="180026"/>
            <a:ext cx="7861034" cy="492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1"/>
                </a:solidFill>
                <a:effectLst/>
                <a:uLnTx/>
                <a:uFillTx/>
                <a:latin typeface="+mn-lt"/>
                <a:ea typeface="+mn-ea"/>
                <a:cs typeface="+mn-cs"/>
              </a:rPr>
              <a:t>WHICH TEMPLATE SHOULD I USE? (Cont’d)</a:t>
            </a:r>
          </a:p>
        </p:txBody>
      </p:sp>
      <p:grpSp>
        <p:nvGrpSpPr>
          <p:cNvPr id="6" name="Group 5" descr="List of available templates with descriptions.">
            <a:extLst>
              <a:ext uri="{FF2B5EF4-FFF2-40B4-BE49-F238E27FC236}">
                <a16:creationId xmlns:a16="http://schemas.microsoft.com/office/drawing/2014/main" id="{9318CF33-9075-2603-2B3F-AD32775537E2}"/>
              </a:ext>
            </a:extLst>
          </p:cNvPr>
          <p:cNvGrpSpPr/>
          <p:nvPr/>
        </p:nvGrpSpPr>
        <p:grpSpPr>
          <a:xfrm>
            <a:off x="145575" y="883696"/>
            <a:ext cx="11900848" cy="4761955"/>
            <a:chOff x="145575" y="883696"/>
            <a:chExt cx="11900848" cy="4761955"/>
          </a:xfrm>
        </p:grpSpPr>
        <p:sp>
          <p:nvSpPr>
            <p:cNvPr id="5" name="TextBox 4">
              <a:extLst>
                <a:ext uri="{FF2B5EF4-FFF2-40B4-BE49-F238E27FC236}">
                  <a16:creationId xmlns:a16="http://schemas.microsoft.com/office/drawing/2014/main" id="{4BA40166-7FCE-4BBE-5D50-9F2D5A6BAE4D}"/>
                </a:ext>
              </a:extLst>
            </p:cNvPr>
            <p:cNvSpPr txBox="1"/>
            <p:nvPr/>
          </p:nvSpPr>
          <p:spPr>
            <a:xfrm>
              <a:off x="145575" y="883696"/>
              <a:ext cx="10833479" cy="1154162"/>
            </a:xfrm>
            <a:prstGeom prst="rect">
              <a:avLst/>
            </a:prstGeom>
            <a:noFill/>
          </p:spPr>
          <p:txBody>
            <a:bodyPr wrap="square" rtlCol="0">
              <a:spAutoFit/>
            </a:bodyPr>
            <a:lstStyle/>
            <a:p>
              <a:pPr>
                <a:spcAft>
                  <a:spcPts val="1200"/>
                </a:spcAft>
              </a:pPr>
              <a:r>
                <a:rPr lang="en-US" b="1" u="sng" dirty="0"/>
                <a:t>Permanent (NON-ORS 366.215) Impacts Template</a:t>
              </a:r>
              <a:r>
                <a:rPr lang="en-US" b="1" dirty="0"/>
                <a:t>: </a:t>
              </a:r>
              <a:r>
                <a:rPr lang="en-US" sz="1700" dirty="0"/>
                <a:t>Used for sharing new permanent size </a:t>
              </a:r>
              <a:br>
                <a:rPr lang="en-US" sz="1700" dirty="0"/>
              </a:br>
              <a:r>
                <a:rPr lang="en-US" sz="1700" dirty="0"/>
                <a:t>and/or weight restrictions that are considered "high" impact for permanent impacts that are </a:t>
              </a:r>
              <a:r>
                <a:rPr lang="en-US" sz="1700" u="sng" dirty="0"/>
                <a:t>NOT</a:t>
              </a:r>
              <a:r>
                <a:rPr lang="en-US" sz="1700" dirty="0"/>
                <a:t> </a:t>
              </a:r>
              <a:br>
                <a:rPr lang="en-US" sz="1700" dirty="0"/>
              </a:br>
              <a:r>
                <a:rPr lang="en-US" sz="1700" dirty="0"/>
                <a:t>subject to ORS 366.215, per the Project Review Criteria in Appendix C of the Mobility Advisory </a:t>
              </a:r>
              <a:br>
                <a:rPr lang="en-US" sz="1700" dirty="0"/>
              </a:br>
              <a:r>
                <a:rPr lang="en-US" sz="1700" dirty="0"/>
                <a:t>Committee Charter.  </a:t>
              </a:r>
            </a:p>
          </p:txBody>
        </p:sp>
        <p:sp>
          <p:nvSpPr>
            <p:cNvPr id="14" name="TextBox 13"/>
            <p:cNvSpPr txBox="1"/>
            <p:nvPr/>
          </p:nvSpPr>
          <p:spPr>
            <a:xfrm>
              <a:off x="145575" y="2260700"/>
              <a:ext cx="11436825" cy="892552"/>
            </a:xfrm>
            <a:prstGeom prst="rect">
              <a:avLst/>
            </a:prstGeom>
            <a:noFill/>
          </p:spPr>
          <p:txBody>
            <a:bodyPr wrap="square" rtlCol="0">
              <a:spAutoFit/>
            </a:bodyPr>
            <a:lstStyle/>
            <a:p>
              <a:pPr>
                <a:spcAft>
                  <a:spcPts val="1200"/>
                </a:spcAft>
              </a:pPr>
              <a:r>
                <a:rPr lang="en-US" b="1" u="sng" dirty="0"/>
                <a:t>Intersection Improvements Template</a:t>
              </a:r>
              <a:r>
                <a:rPr lang="en-US" b="1" dirty="0"/>
                <a:t>: </a:t>
              </a:r>
              <a:r>
                <a:rPr lang="en-US" sz="1700" dirty="0"/>
                <a:t>Used for </a:t>
              </a:r>
              <a:r>
                <a:rPr lang="en-US" sz="1700" i="1" u="sng" dirty="0"/>
                <a:t>early</a:t>
              </a:r>
              <a:r>
                <a:rPr lang="en-US" sz="1700" dirty="0"/>
                <a:t> communication with the Mobility Advisory Committee/</a:t>
              </a:r>
              <a:br>
                <a:rPr lang="en-US" sz="1700" dirty="0"/>
              </a:br>
              <a:r>
                <a:rPr lang="en-US" sz="1700" dirty="0"/>
                <a:t>Stakeholder forum.  The intent of the slides are to share issues/problems with the current intersection, and seek early </a:t>
              </a:r>
              <a:br>
                <a:rPr lang="en-US" sz="1700" dirty="0"/>
              </a:br>
              <a:r>
                <a:rPr lang="en-US" sz="1700" dirty="0"/>
                <a:t>input on options for potential solutions </a:t>
              </a:r>
              <a:r>
                <a:rPr lang="en-US" sz="1700" u="sng" dirty="0"/>
                <a:t>before</a:t>
              </a:r>
              <a:r>
                <a:rPr lang="en-US" sz="1700" dirty="0"/>
                <a:t> a final treatment is decided.</a:t>
              </a:r>
            </a:p>
          </p:txBody>
        </p:sp>
        <p:sp>
          <p:nvSpPr>
            <p:cNvPr id="13" name="TextBox 12"/>
            <p:cNvSpPr txBox="1"/>
            <p:nvPr/>
          </p:nvSpPr>
          <p:spPr>
            <a:xfrm>
              <a:off x="145575" y="3376094"/>
              <a:ext cx="11900848" cy="892552"/>
            </a:xfrm>
            <a:prstGeom prst="rect">
              <a:avLst/>
            </a:prstGeom>
            <a:noFill/>
          </p:spPr>
          <p:txBody>
            <a:bodyPr wrap="square" rtlCol="0">
              <a:spAutoFit/>
            </a:bodyPr>
            <a:lstStyle/>
            <a:p>
              <a:pPr>
                <a:spcAft>
                  <a:spcPts val="1200"/>
                </a:spcAft>
              </a:pPr>
              <a:r>
                <a:rPr lang="en-US" b="1" u="sng" dirty="0"/>
                <a:t>Roundabout Template</a:t>
              </a:r>
              <a:r>
                <a:rPr lang="en-US" b="1" dirty="0"/>
                <a:t>: </a:t>
              </a:r>
              <a:r>
                <a:rPr lang="en-US" sz="1700" dirty="0"/>
                <a:t>Used for proposed roundabouts that are subject to freight industry input, per Highway Directive DES-02.  Each slide is designed to present the required information needed for Stakeholder Forum Support (for roundabouts located on Reduction Review Routes) and freight industry support on roundabout sizing.  </a:t>
              </a:r>
            </a:p>
          </p:txBody>
        </p:sp>
        <p:sp>
          <p:nvSpPr>
            <p:cNvPr id="11" name="TextBox 10"/>
            <p:cNvSpPr txBox="1"/>
            <p:nvPr/>
          </p:nvSpPr>
          <p:spPr>
            <a:xfrm>
              <a:off x="145575" y="4491489"/>
              <a:ext cx="11900848" cy="1154162"/>
            </a:xfrm>
            <a:prstGeom prst="rect">
              <a:avLst/>
            </a:prstGeom>
            <a:noFill/>
          </p:spPr>
          <p:txBody>
            <a:bodyPr wrap="square" rtlCol="0">
              <a:spAutoFit/>
            </a:bodyPr>
            <a:lstStyle/>
            <a:p>
              <a:pPr>
                <a:spcAft>
                  <a:spcPts val="1200"/>
                </a:spcAft>
              </a:pPr>
              <a:r>
                <a:rPr lang="en-US" b="1" u="sng" dirty="0"/>
                <a:t>Roadway Reconfiguration Template</a:t>
              </a:r>
              <a:r>
                <a:rPr lang="en-US" b="1" dirty="0"/>
                <a:t>: </a:t>
              </a:r>
              <a:r>
                <a:rPr lang="en-US" sz="1700" dirty="0"/>
                <a:t>Used for projects proposing a roadway reconfiguration only (</a:t>
              </a:r>
              <a:r>
                <a:rPr lang="en-US" sz="1700" u="sng" dirty="0"/>
                <a:t>not</a:t>
              </a:r>
              <a:r>
                <a:rPr lang="en-US" sz="1700" dirty="0"/>
                <a:t> in conjunction with a proposed reduction in vehicle-carrying capacity on a Reduction Review Route subject to ORS 366.215). These include road diets, travel lane reductions, lane width changes, etc. If the roadway configuration is included with a Reduction in Vehicle Carrying Capacity, use the ORS 366.215 presentation template instead (the template includes roadway reconfiguration slides).</a:t>
              </a:r>
            </a:p>
          </p:txBody>
        </p:sp>
      </p:gr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a:extLst>
              <a:ext uri="{C183D7F6-B498-43B3-948B-1728B52AA6E4}">
                <adec:decorative xmlns:adec="http://schemas.microsoft.com/office/drawing/2017/decorative" val="1"/>
              </a:ext>
            </a:extLst>
          </p:cNvPr>
          <p:cNvSpPr>
            <a:spLocks noGrp="1"/>
          </p:cNvSpPr>
          <p:nvPr>
            <p:ph type="sldNum" sz="quarter" idx="12"/>
          </p:nvPr>
        </p:nvSpPr>
        <p:spPr/>
        <p:txBody>
          <a:bodyPr/>
          <a:lstStyle/>
          <a:p>
            <a:fld id="{7B4172B2-D9CF-462E-87A7-CF6315382B94}" type="slidenum">
              <a:rPr lang="en-US" smtClean="0"/>
              <a:t>2</a:t>
            </a:fld>
            <a:endParaRPr lang="en-US" dirty="0"/>
          </a:p>
        </p:txBody>
      </p:sp>
    </p:spTree>
    <p:custDataLst>
      <p:tags r:id="rId1"/>
    </p:custDataLst>
    <p:extLst>
      <p:ext uri="{BB962C8B-B14F-4D97-AF65-F5344CB8AC3E}">
        <p14:creationId xmlns:p14="http://schemas.microsoft.com/office/powerpoint/2010/main" val="798781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Existing Condition &amp; Cross Section</a:t>
            </a:r>
          </a:p>
        </p:txBody>
      </p:sp>
      <p:sp>
        <p:nvSpPr>
          <p:cNvPr id="4" name="Slide Number Placeholder 3"/>
          <p:cNvSpPr>
            <a:spLocks noGrp="1"/>
          </p:cNvSpPr>
          <p:nvPr>
            <p:ph type="sldNum" sz="quarter" idx="12"/>
          </p:nvPr>
        </p:nvSpPr>
        <p:spPr/>
        <p:txBody>
          <a:bodyPr/>
          <a:lstStyle/>
          <a:p>
            <a:fld id="{7B4172B2-D9CF-462E-87A7-CF6315382B94}" type="slidenum">
              <a:rPr lang="en-US" smtClean="0"/>
              <a:t>20</a:t>
            </a:fld>
            <a:endParaRPr lang="en-US" dirty="0"/>
          </a:p>
        </p:txBody>
      </p:sp>
      <p:pic>
        <p:nvPicPr>
          <p:cNvPr id="3" name="Picture 2" descr="Sample existing conditions cross-section diagram (to be removed and replaced with actual existing conditions cross-section)"/>
          <p:cNvPicPr>
            <a:picLocks noChangeAspect="1"/>
          </p:cNvPicPr>
          <p:nvPr/>
        </p:nvPicPr>
        <p:blipFill>
          <a:blip r:embed="rId4"/>
          <a:stretch>
            <a:fillRect/>
          </a:stretch>
        </p:blipFill>
        <p:spPr>
          <a:xfrm>
            <a:off x="1385454" y="1327582"/>
            <a:ext cx="9643225" cy="5211330"/>
          </a:xfrm>
          <a:prstGeom prst="rect">
            <a:avLst/>
          </a:prstGeom>
        </p:spPr>
      </p:pic>
    </p:spTree>
    <p:custDataLst>
      <p:tags r:id="rId1"/>
    </p:custDataLst>
    <p:extLst>
      <p:ext uri="{BB962C8B-B14F-4D97-AF65-F5344CB8AC3E}">
        <p14:creationId xmlns:p14="http://schemas.microsoft.com/office/powerpoint/2010/main" val="3130400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894"/>
            <a:ext cx="12191999" cy="1089529"/>
          </a:xfrm>
        </p:spPr>
        <p:txBody>
          <a:bodyPr wrap="square" anchor="ctr" anchorCtr="0">
            <a:spAutoFit/>
          </a:bodyPr>
          <a:lstStyle/>
          <a:p>
            <a:pPr algn="ctr"/>
            <a:r>
              <a:rPr lang="en-US" sz="4000" b="1" dirty="0"/>
              <a:t>PROJECT NAME</a:t>
            </a:r>
            <a:br>
              <a:rPr lang="en-US" sz="4000" b="1" dirty="0"/>
            </a:br>
            <a:r>
              <a:rPr lang="en-US" sz="3200" dirty="0"/>
              <a:t>Pinch Point Information</a:t>
            </a:r>
          </a:p>
        </p:txBody>
      </p:sp>
      <p:sp>
        <p:nvSpPr>
          <p:cNvPr id="7" name="Title 1"/>
          <p:cNvSpPr txBox="1">
            <a:spLocks/>
          </p:cNvSpPr>
          <p:nvPr/>
        </p:nvSpPr>
        <p:spPr>
          <a:xfrm>
            <a:off x="792627" y="2152891"/>
            <a:ext cx="3145221" cy="2908214"/>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p:txBody>
      </p:sp>
      <p:pic>
        <p:nvPicPr>
          <p:cNvPr id="9" name="Picture 8">
            <a:extLst>
              <a:ext uri="{FF2B5EF4-FFF2-40B4-BE49-F238E27FC236}">
                <a16:creationId xmlns:a16="http://schemas.microsoft.com/office/drawing/2014/main" id="{99D41344-F38D-0BAC-E743-13D4A46C18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11102" y="1275911"/>
            <a:ext cx="6049680" cy="5445564"/>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p:cNvSpPr txBox="1"/>
          <p:nvPr/>
        </p:nvSpPr>
        <p:spPr>
          <a:xfrm rot="19984507">
            <a:off x="6455119" y="3655698"/>
            <a:ext cx="5467517" cy="1477328"/>
          </a:xfrm>
          <a:prstGeom prst="rect">
            <a:avLst/>
          </a:prstGeom>
          <a:noFill/>
        </p:spPr>
        <p:txBody>
          <a:bodyPr wrap="square" rtlCol="0">
            <a:spAutoFit/>
          </a:bodyPr>
          <a:lstStyle/>
          <a:p>
            <a:pPr algn="ctr"/>
            <a:r>
              <a:rPr lang="en-US" sz="9000" b="1" dirty="0">
                <a:solidFill>
                  <a:srgbClr val="FF0000">
                    <a:alpha val="25000"/>
                  </a:srgbClr>
                </a:solidFill>
              </a:rPr>
              <a:t>EXAMPLE</a:t>
            </a:r>
          </a:p>
        </p:txBody>
      </p:sp>
      <p:sp>
        <p:nvSpPr>
          <p:cNvPr id="4" name="Slide Number Placeholder 3"/>
          <p:cNvSpPr>
            <a:spLocks noGrp="1"/>
          </p:cNvSpPr>
          <p:nvPr>
            <p:ph type="sldNum" sz="quarter" idx="12"/>
          </p:nvPr>
        </p:nvSpPr>
        <p:spPr/>
        <p:txBody>
          <a:bodyPr/>
          <a:lstStyle/>
          <a:p>
            <a:fld id="{7B4172B2-D9CF-462E-87A7-CF6315382B94}" type="slidenum">
              <a:rPr lang="en-US" smtClean="0"/>
              <a:t>21</a:t>
            </a:fld>
            <a:endParaRPr lang="en-US" dirty="0"/>
          </a:p>
        </p:txBody>
      </p:sp>
    </p:spTree>
    <p:custDataLst>
      <p:tags r:id="rId1"/>
    </p:custDataLst>
    <p:extLst>
      <p:ext uri="{BB962C8B-B14F-4D97-AF65-F5344CB8AC3E}">
        <p14:creationId xmlns:p14="http://schemas.microsoft.com/office/powerpoint/2010/main" val="3084716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0" y="0"/>
            <a:ext cx="12192000" cy="1223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PROJECT NAME</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3200" b="0" i="0" u="none" strike="noStrike" kern="1200" cap="none" spc="0" normalizeH="0" baseline="0" noProof="0" dirty="0">
                <a:ln>
                  <a:noFill/>
                </a:ln>
                <a:solidFill>
                  <a:schemeClr val="tx1"/>
                </a:solidFill>
                <a:effectLst/>
                <a:uLnTx/>
                <a:uFillTx/>
                <a:latin typeface="+mj-lt"/>
                <a:ea typeface="+mj-ea"/>
                <a:cs typeface="+mj-cs"/>
              </a:rPr>
              <a:t>Alternative #1</a:t>
            </a:r>
          </a:p>
        </p:txBody>
      </p:sp>
      <p:grpSp>
        <p:nvGrpSpPr>
          <p:cNvPr id="2" name="Group 1" descr="Example conceptual image of an alternative for an interchange">
            <a:extLst>
              <a:ext uri="{FF2B5EF4-FFF2-40B4-BE49-F238E27FC236}">
                <a16:creationId xmlns:a16="http://schemas.microsoft.com/office/drawing/2014/main" id="{636AD6A4-C772-8569-D171-05426572FEC3}"/>
              </a:ext>
            </a:extLst>
          </p:cNvPr>
          <p:cNvGrpSpPr/>
          <p:nvPr/>
        </p:nvGrpSpPr>
        <p:grpSpPr>
          <a:xfrm>
            <a:off x="235094" y="1442171"/>
            <a:ext cx="8327103" cy="4914179"/>
            <a:chOff x="235094" y="1442171"/>
            <a:chExt cx="8327103" cy="4914179"/>
          </a:xfrm>
        </p:grpSpPr>
        <p:pic>
          <p:nvPicPr>
            <p:cNvPr id="6" name="Picture 5" descr="Sample alternative concept image (to be replaced by an actual concept image from the project)."/>
            <p:cNvPicPr>
              <a:picLocks noChangeAspect="1"/>
            </p:cNvPicPr>
            <p:nvPr/>
          </p:nvPicPr>
          <p:blipFill>
            <a:blip r:embed="rId4"/>
            <a:stretch>
              <a:fillRect/>
            </a:stretch>
          </p:blipFill>
          <p:spPr>
            <a:xfrm>
              <a:off x="235094" y="1442171"/>
              <a:ext cx="8327103" cy="4914179"/>
            </a:xfrm>
            <a:prstGeom prst="rect">
              <a:avLst/>
            </a:prstGeom>
          </p:spPr>
        </p:pic>
        <p:sp>
          <p:nvSpPr>
            <p:cNvPr id="8" name="TextBox 7"/>
            <p:cNvSpPr txBox="1"/>
            <p:nvPr/>
          </p:nvSpPr>
          <p:spPr>
            <a:xfrm rot="19984507">
              <a:off x="1664887" y="3051498"/>
              <a:ext cx="5467517" cy="1477328"/>
            </a:xfrm>
            <a:prstGeom prst="rect">
              <a:avLst/>
            </a:prstGeom>
            <a:noFill/>
          </p:spPr>
          <p:txBody>
            <a:bodyPr wrap="square" rtlCol="0">
              <a:spAutoFit/>
            </a:bodyPr>
            <a:lstStyle/>
            <a:p>
              <a:pPr algn="ctr"/>
              <a:r>
                <a:rPr lang="en-US" sz="9000" b="1" dirty="0">
                  <a:solidFill>
                    <a:srgbClr val="FF0000">
                      <a:alpha val="51000"/>
                    </a:srgbClr>
                  </a:solidFill>
                </a:rPr>
                <a:t>EXAMPLE</a:t>
              </a:r>
            </a:p>
          </p:txBody>
        </p:sp>
      </p:grpSp>
      <p:sp>
        <p:nvSpPr>
          <p:cNvPr id="3" name="Rectangle 2"/>
          <p:cNvSpPr/>
          <p:nvPr/>
        </p:nvSpPr>
        <p:spPr>
          <a:xfrm>
            <a:off x="9090995" y="2571422"/>
            <a:ext cx="2020349" cy="1723549"/>
          </a:xfrm>
          <a:prstGeom prst="rect">
            <a:avLst/>
          </a:prstGeom>
        </p:spPr>
        <p:txBody>
          <a:bodyPr wrap="square">
            <a:spAutoFit/>
          </a:bodyPr>
          <a:lstStyle/>
          <a:p>
            <a:pPr marL="285750" indent="-285750">
              <a:spcBef>
                <a:spcPts val="1200"/>
              </a:spcBef>
              <a:spcAft>
                <a:spcPts val="1200"/>
              </a:spcAft>
              <a:buFont typeface="Arial" panose="020B0604020202020204" pitchFamily="34" charset="0"/>
              <a:buChar char="•"/>
            </a:pPr>
            <a:r>
              <a:rPr lang="en-US" sz="2200" dirty="0"/>
              <a:t>Details</a:t>
            </a:r>
          </a:p>
          <a:p>
            <a:pPr marL="285750" indent="-285750">
              <a:spcBef>
                <a:spcPts val="1200"/>
              </a:spcBef>
              <a:spcAft>
                <a:spcPts val="1200"/>
              </a:spcAft>
              <a:buFont typeface="Arial" panose="020B0604020202020204" pitchFamily="34" charset="0"/>
              <a:buChar char="•"/>
            </a:pPr>
            <a:r>
              <a:rPr lang="en-US" sz="2200" dirty="0"/>
              <a:t>Details</a:t>
            </a:r>
          </a:p>
          <a:p>
            <a:pPr marL="285750" indent="-285750">
              <a:spcBef>
                <a:spcPts val="1200"/>
              </a:spcBef>
              <a:spcAft>
                <a:spcPts val="1200"/>
              </a:spcAft>
              <a:buFont typeface="Arial" panose="020B0604020202020204" pitchFamily="34" charset="0"/>
              <a:buChar char="•"/>
            </a:pPr>
            <a:r>
              <a:rPr lang="en-US" sz="2200" dirty="0"/>
              <a:t>Details</a:t>
            </a:r>
          </a:p>
        </p:txBody>
      </p:sp>
      <p:sp>
        <p:nvSpPr>
          <p:cNvPr id="4" name="Slide Number Placeholder 3"/>
          <p:cNvSpPr>
            <a:spLocks noGrp="1"/>
          </p:cNvSpPr>
          <p:nvPr>
            <p:ph type="sldNum" sz="quarter" idx="12"/>
          </p:nvPr>
        </p:nvSpPr>
        <p:spPr/>
        <p:txBody>
          <a:bodyPr/>
          <a:lstStyle/>
          <a:p>
            <a:fld id="{7B4172B2-D9CF-462E-87A7-CF6315382B94}" type="slidenum">
              <a:rPr lang="en-US" smtClean="0"/>
              <a:t>22</a:t>
            </a:fld>
            <a:endParaRPr lang="en-US" dirty="0"/>
          </a:p>
        </p:txBody>
      </p:sp>
    </p:spTree>
    <p:custDataLst>
      <p:tags r:id="rId1"/>
    </p:custDataLst>
    <p:extLst>
      <p:ext uri="{BB962C8B-B14F-4D97-AF65-F5344CB8AC3E}">
        <p14:creationId xmlns:p14="http://schemas.microsoft.com/office/powerpoint/2010/main" val="530338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0" y="0"/>
            <a:ext cx="12192000" cy="1223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PROJECT NAME</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3200" b="0" i="0" u="none" strike="noStrike" kern="1200" cap="none" spc="0" normalizeH="0" baseline="0" noProof="0" dirty="0">
                <a:ln>
                  <a:noFill/>
                </a:ln>
                <a:solidFill>
                  <a:schemeClr val="tx1"/>
                </a:solidFill>
                <a:effectLst/>
                <a:uLnTx/>
                <a:uFillTx/>
                <a:latin typeface="+mj-lt"/>
                <a:ea typeface="+mj-ea"/>
                <a:cs typeface="+mj-cs"/>
              </a:rPr>
              <a:t>Alternative #2</a:t>
            </a:r>
          </a:p>
        </p:txBody>
      </p:sp>
      <p:grpSp>
        <p:nvGrpSpPr>
          <p:cNvPr id="2" name="Group 1" descr="Example conceptual image of an alternative for an interchange">
            <a:extLst>
              <a:ext uri="{FF2B5EF4-FFF2-40B4-BE49-F238E27FC236}">
                <a16:creationId xmlns:a16="http://schemas.microsoft.com/office/drawing/2014/main" id="{7A1B7602-5D7A-BF8F-658D-A9DEF9290B6B}"/>
              </a:ext>
            </a:extLst>
          </p:cNvPr>
          <p:cNvGrpSpPr/>
          <p:nvPr/>
        </p:nvGrpSpPr>
        <p:grpSpPr>
          <a:xfrm>
            <a:off x="367423" y="1403066"/>
            <a:ext cx="8020639" cy="4774190"/>
            <a:chOff x="367423" y="1403066"/>
            <a:chExt cx="8020639" cy="4774190"/>
          </a:xfrm>
        </p:grpSpPr>
        <p:pic>
          <p:nvPicPr>
            <p:cNvPr id="6" name="Picture 5" descr="Sample alternative concept image (to be replaced by an actual concept image from the project)."/>
            <p:cNvPicPr>
              <a:picLocks noChangeAspect="1"/>
            </p:cNvPicPr>
            <p:nvPr/>
          </p:nvPicPr>
          <p:blipFill>
            <a:blip r:embed="rId4"/>
            <a:stretch>
              <a:fillRect/>
            </a:stretch>
          </p:blipFill>
          <p:spPr>
            <a:xfrm>
              <a:off x="367423" y="1403066"/>
              <a:ext cx="8020639" cy="4774190"/>
            </a:xfrm>
            <a:prstGeom prst="rect">
              <a:avLst/>
            </a:prstGeom>
          </p:spPr>
        </p:pic>
        <p:sp>
          <p:nvSpPr>
            <p:cNvPr id="8" name="TextBox 7"/>
            <p:cNvSpPr txBox="1"/>
            <p:nvPr/>
          </p:nvSpPr>
          <p:spPr>
            <a:xfrm rot="19984507">
              <a:off x="1344173" y="2894259"/>
              <a:ext cx="5467517" cy="1477328"/>
            </a:xfrm>
            <a:prstGeom prst="rect">
              <a:avLst/>
            </a:prstGeom>
            <a:noFill/>
          </p:spPr>
          <p:txBody>
            <a:bodyPr wrap="square" rtlCol="0">
              <a:spAutoFit/>
            </a:bodyPr>
            <a:lstStyle/>
            <a:p>
              <a:pPr algn="ctr"/>
              <a:r>
                <a:rPr lang="en-US" sz="9000" b="1" dirty="0">
                  <a:solidFill>
                    <a:srgbClr val="FF0000">
                      <a:alpha val="51000"/>
                    </a:srgbClr>
                  </a:solidFill>
                </a:rPr>
                <a:t>EXAMPLE</a:t>
              </a:r>
            </a:p>
          </p:txBody>
        </p:sp>
      </p:grpSp>
      <p:sp>
        <p:nvSpPr>
          <p:cNvPr id="3" name="Rectangle 2"/>
          <p:cNvSpPr/>
          <p:nvPr/>
        </p:nvSpPr>
        <p:spPr>
          <a:xfrm>
            <a:off x="9090995" y="2571422"/>
            <a:ext cx="2020349" cy="1723549"/>
          </a:xfrm>
          <a:prstGeom prst="rect">
            <a:avLst/>
          </a:prstGeom>
        </p:spPr>
        <p:txBody>
          <a:bodyPr wrap="square">
            <a:spAutoFit/>
          </a:bodyPr>
          <a:lstStyle/>
          <a:p>
            <a:pPr marL="285750" indent="-285750">
              <a:spcBef>
                <a:spcPts val="1200"/>
              </a:spcBef>
              <a:spcAft>
                <a:spcPts val="1200"/>
              </a:spcAft>
              <a:buFont typeface="Arial" panose="020B0604020202020204" pitchFamily="34" charset="0"/>
              <a:buChar char="•"/>
            </a:pPr>
            <a:r>
              <a:rPr lang="en-US" sz="2200" dirty="0"/>
              <a:t>Details</a:t>
            </a:r>
          </a:p>
          <a:p>
            <a:pPr marL="285750" indent="-285750">
              <a:spcBef>
                <a:spcPts val="1200"/>
              </a:spcBef>
              <a:spcAft>
                <a:spcPts val="1200"/>
              </a:spcAft>
              <a:buFont typeface="Arial" panose="020B0604020202020204" pitchFamily="34" charset="0"/>
              <a:buChar char="•"/>
            </a:pPr>
            <a:r>
              <a:rPr lang="en-US" sz="2200" dirty="0"/>
              <a:t>Details</a:t>
            </a:r>
          </a:p>
          <a:p>
            <a:pPr marL="285750" indent="-285750">
              <a:spcBef>
                <a:spcPts val="1200"/>
              </a:spcBef>
              <a:spcAft>
                <a:spcPts val="1200"/>
              </a:spcAft>
              <a:buFont typeface="Arial" panose="020B0604020202020204" pitchFamily="34" charset="0"/>
              <a:buChar char="•"/>
            </a:pPr>
            <a:r>
              <a:rPr lang="en-US" sz="2200" dirty="0"/>
              <a:t>Details</a:t>
            </a:r>
          </a:p>
        </p:txBody>
      </p:sp>
      <p:sp>
        <p:nvSpPr>
          <p:cNvPr id="4" name="Slide Number Placeholder 3"/>
          <p:cNvSpPr>
            <a:spLocks noGrp="1"/>
          </p:cNvSpPr>
          <p:nvPr>
            <p:ph type="sldNum" sz="quarter" idx="12"/>
          </p:nvPr>
        </p:nvSpPr>
        <p:spPr/>
        <p:txBody>
          <a:bodyPr/>
          <a:lstStyle/>
          <a:p>
            <a:fld id="{7B4172B2-D9CF-462E-87A7-CF6315382B94}" type="slidenum">
              <a:rPr lang="en-US" smtClean="0"/>
              <a:t>23</a:t>
            </a:fld>
            <a:endParaRPr lang="en-US" dirty="0"/>
          </a:p>
        </p:txBody>
      </p:sp>
    </p:spTree>
    <p:custDataLst>
      <p:tags r:id="rId1"/>
    </p:custDataLst>
    <p:extLst>
      <p:ext uri="{BB962C8B-B14F-4D97-AF65-F5344CB8AC3E}">
        <p14:creationId xmlns:p14="http://schemas.microsoft.com/office/powerpoint/2010/main" val="1908721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0" y="0"/>
            <a:ext cx="12192000" cy="1223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PROJECT NAME</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3200" b="0" i="0" u="none" strike="noStrike" kern="1200" cap="none" spc="0" normalizeH="0" baseline="0" noProof="0" dirty="0">
                <a:ln>
                  <a:noFill/>
                </a:ln>
                <a:solidFill>
                  <a:schemeClr val="tx1"/>
                </a:solidFill>
                <a:effectLst/>
                <a:uLnTx/>
                <a:uFillTx/>
                <a:latin typeface="+mj-lt"/>
                <a:ea typeface="+mj-ea"/>
                <a:cs typeface="+mj-cs"/>
              </a:rPr>
              <a:t>Alternative #3</a:t>
            </a:r>
          </a:p>
        </p:txBody>
      </p:sp>
      <p:grpSp>
        <p:nvGrpSpPr>
          <p:cNvPr id="2" name="Group 1" descr="Example conceptual image of an alternative for an interchange">
            <a:extLst>
              <a:ext uri="{FF2B5EF4-FFF2-40B4-BE49-F238E27FC236}">
                <a16:creationId xmlns:a16="http://schemas.microsoft.com/office/drawing/2014/main" id="{4F05053C-D104-AE0B-D5EE-D9BA1847AB3C}"/>
              </a:ext>
            </a:extLst>
          </p:cNvPr>
          <p:cNvGrpSpPr/>
          <p:nvPr/>
        </p:nvGrpSpPr>
        <p:grpSpPr>
          <a:xfrm>
            <a:off x="378834" y="1718474"/>
            <a:ext cx="8244141" cy="4488362"/>
            <a:chOff x="378834" y="1718474"/>
            <a:chExt cx="8244141" cy="4488362"/>
          </a:xfrm>
        </p:grpSpPr>
        <p:pic>
          <p:nvPicPr>
            <p:cNvPr id="5" name="Picture 4" descr="Sample alternative concept image (to be replaced by an actual concept image from the project)."/>
            <p:cNvPicPr>
              <a:picLocks noChangeAspect="1"/>
            </p:cNvPicPr>
            <p:nvPr/>
          </p:nvPicPr>
          <p:blipFill>
            <a:blip r:embed="rId4"/>
            <a:stretch>
              <a:fillRect/>
            </a:stretch>
          </p:blipFill>
          <p:spPr>
            <a:xfrm>
              <a:off x="378834" y="1718474"/>
              <a:ext cx="8244141" cy="4488362"/>
            </a:xfrm>
            <a:prstGeom prst="rect">
              <a:avLst/>
            </a:prstGeom>
          </p:spPr>
        </p:pic>
        <p:sp>
          <p:nvSpPr>
            <p:cNvPr id="7" name="TextBox 6"/>
            <p:cNvSpPr txBox="1"/>
            <p:nvPr/>
          </p:nvSpPr>
          <p:spPr>
            <a:xfrm rot="19984507">
              <a:off x="1455009" y="3051498"/>
              <a:ext cx="5467517" cy="1477328"/>
            </a:xfrm>
            <a:prstGeom prst="rect">
              <a:avLst/>
            </a:prstGeom>
            <a:noFill/>
          </p:spPr>
          <p:txBody>
            <a:bodyPr wrap="square" rtlCol="0">
              <a:spAutoFit/>
            </a:bodyPr>
            <a:lstStyle/>
            <a:p>
              <a:pPr algn="ctr"/>
              <a:r>
                <a:rPr lang="en-US" sz="9000" b="1" dirty="0">
                  <a:solidFill>
                    <a:srgbClr val="FF0000">
                      <a:alpha val="51000"/>
                    </a:srgbClr>
                  </a:solidFill>
                </a:rPr>
                <a:t>EXAMPLE</a:t>
              </a:r>
            </a:p>
          </p:txBody>
        </p:sp>
      </p:grpSp>
      <p:sp>
        <p:nvSpPr>
          <p:cNvPr id="3" name="Rectangle 2"/>
          <p:cNvSpPr/>
          <p:nvPr/>
        </p:nvSpPr>
        <p:spPr>
          <a:xfrm>
            <a:off x="9090995" y="2571422"/>
            <a:ext cx="2020349" cy="1723549"/>
          </a:xfrm>
          <a:prstGeom prst="rect">
            <a:avLst/>
          </a:prstGeom>
        </p:spPr>
        <p:txBody>
          <a:bodyPr wrap="square">
            <a:spAutoFit/>
          </a:bodyPr>
          <a:lstStyle/>
          <a:p>
            <a:pPr marL="285750" indent="-285750">
              <a:spcBef>
                <a:spcPts val="1200"/>
              </a:spcBef>
              <a:spcAft>
                <a:spcPts val="1200"/>
              </a:spcAft>
              <a:buFont typeface="Arial" panose="020B0604020202020204" pitchFamily="34" charset="0"/>
              <a:buChar char="•"/>
            </a:pPr>
            <a:r>
              <a:rPr lang="en-US" sz="2200" dirty="0"/>
              <a:t>Details</a:t>
            </a:r>
          </a:p>
          <a:p>
            <a:pPr marL="285750" indent="-285750">
              <a:spcBef>
                <a:spcPts val="1200"/>
              </a:spcBef>
              <a:spcAft>
                <a:spcPts val="1200"/>
              </a:spcAft>
              <a:buFont typeface="Arial" panose="020B0604020202020204" pitchFamily="34" charset="0"/>
              <a:buChar char="•"/>
            </a:pPr>
            <a:r>
              <a:rPr lang="en-US" sz="2200" dirty="0"/>
              <a:t>Details</a:t>
            </a:r>
          </a:p>
          <a:p>
            <a:pPr marL="285750" indent="-285750">
              <a:spcBef>
                <a:spcPts val="1200"/>
              </a:spcBef>
              <a:spcAft>
                <a:spcPts val="1200"/>
              </a:spcAft>
              <a:buFont typeface="Arial" panose="020B0604020202020204" pitchFamily="34" charset="0"/>
              <a:buChar char="•"/>
            </a:pPr>
            <a:r>
              <a:rPr lang="en-US" sz="2200" dirty="0"/>
              <a:t>Details</a:t>
            </a:r>
          </a:p>
        </p:txBody>
      </p:sp>
      <p:sp>
        <p:nvSpPr>
          <p:cNvPr id="4" name="Slide Number Placeholder 3"/>
          <p:cNvSpPr>
            <a:spLocks noGrp="1"/>
          </p:cNvSpPr>
          <p:nvPr>
            <p:ph type="sldNum" sz="quarter" idx="12"/>
          </p:nvPr>
        </p:nvSpPr>
        <p:spPr/>
        <p:txBody>
          <a:bodyPr/>
          <a:lstStyle/>
          <a:p>
            <a:fld id="{7B4172B2-D9CF-462E-87A7-CF6315382B94}" type="slidenum">
              <a:rPr lang="en-US" smtClean="0"/>
              <a:t>24</a:t>
            </a:fld>
            <a:endParaRPr lang="en-US" dirty="0"/>
          </a:p>
        </p:txBody>
      </p:sp>
    </p:spTree>
    <p:custDataLst>
      <p:tags r:id="rId1"/>
    </p:custDataLst>
    <p:extLst>
      <p:ext uri="{BB962C8B-B14F-4D97-AF65-F5344CB8AC3E}">
        <p14:creationId xmlns:p14="http://schemas.microsoft.com/office/powerpoint/2010/main" val="2077463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0" y="0"/>
            <a:ext cx="12192000" cy="1223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PROJECT NAME</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3200" b="0" i="0" u="none" strike="noStrike" kern="1200" cap="none" spc="0" normalizeH="0" baseline="0" noProof="0" dirty="0">
                <a:ln>
                  <a:noFill/>
                </a:ln>
                <a:solidFill>
                  <a:schemeClr val="tx1"/>
                </a:solidFill>
                <a:effectLst/>
                <a:uLnTx/>
                <a:uFillTx/>
                <a:latin typeface="+mj-lt"/>
                <a:ea typeface="+mj-ea"/>
                <a:cs typeface="+mj-cs"/>
              </a:rPr>
              <a:t>Summary of Alternatives Considered</a:t>
            </a:r>
          </a:p>
        </p:txBody>
      </p:sp>
      <p:graphicFrame>
        <p:nvGraphicFramePr>
          <p:cNvPr id="10" name="Table 9" descr="Table showing a list of alternatives considered."/>
          <p:cNvGraphicFramePr>
            <a:graphicFrameLocks noGrp="1"/>
          </p:cNvGraphicFramePr>
          <p:nvPr>
            <p:extLst>
              <p:ext uri="{D42A27DB-BD31-4B8C-83A1-F6EECF244321}">
                <p14:modId xmlns:p14="http://schemas.microsoft.com/office/powerpoint/2010/main" val="3043756128"/>
              </p:ext>
            </p:extLst>
          </p:nvPr>
        </p:nvGraphicFramePr>
        <p:xfrm>
          <a:off x="209550" y="1223971"/>
          <a:ext cx="11811001" cy="5315375"/>
        </p:xfrm>
        <a:graphic>
          <a:graphicData uri="http://schemas.openxmlformats.org/drawingml/2006/table">
            <a:tbl>
              <a:tblPr firstRow="1" bandRow="1">
                <a:tableStyleId>{073A0DAA-6AF3-43AB-8588-CEC1D06C72B9}</a:tableStyleId>
              </a:tblPr>
              <a:tblGrid>
                <a:gridCol w="2396004">
                  <a:extLst>
                    <a:ext uri="{9D8B030D-6E8A-4147-A177-3AD203B41FA5}">
                      <a16:colId xmlns:a16="http://schemas.microsoft.com/office/drawing/2014/main" val="232001658"/>
                    </a:ext>
                  </a:extLst>
                </a:gridCol>
                <a:gridCol w="3907895">
                  <a:extLst>
                    <a:ext uri="{9D8B030D-6E8A-4147-A177-3AD203B41FA5}">
                      <a16:colId xmlns:a16="http://schemas.microsoft.com/office/drawing/2014/main" val="248681073"/>
                    </a:ext>
                  </a:extLst>
                </a:gridCol>
                <a:gridCol w="3907895">
                  <a:extLst>
                    <a:ext uri="{9D8B030D-6E8A-4147-A177-3AD203B41FA5}">
                      <a16:colId xmlns:a16="http://schemas.microsoft.com/office/drawing/2014/main" val="1586208020"/>
                    </a:ext>
                  </a:extLst>
                </a:gridCol>
                <a:gridCol w="1599207">
                  <a:extLst>
                    <a:ext uri="{9D8B030D-6E8A-4147-A177-3AD203B41FA5}">
                      <a16:colId xmlns:a16="http://schemas.microsoft.com/office/drawing/2014/main" val="1986305814"/>
                    </a:ext>
                  </a:extLst>
                </a:gridCol>
              </a:tblGrid>
              <a:tr h="625394">
                <a:tc>
                  <a:txBody>
                    <a:bodyPr/>
                    <a:lstStyle/>
                    <a:p>
                      <a:pPr marL="0" algn="ctr" defTabSz="914400" rtl="0" eaLnBrk="1" latinLnBrk="0" hangingPunct="1"/>
                      <a:r>
                        <a:rPr lang="en-US" sz="2000" b="1" kern="1200" dirty="0">
                          <a:solidFill>
                            <a:schemeClr val="lt1"/>
                          </a:solidFill>
                          <a:latin typeface="+mn-lt"/>
                          <a:ea typeface="+mn-ea"/>
                          <a:cs typeface="+mn-cs"/>
                        </a:rPr>
                        <a:t>Option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latin typeface="+mn-lt"/>
                          <a:ea typeface="+mn-ea"/>
                          <a:cs typeface="+mn-cs"/>
                        </a:rPr>
                        <a:t>Pros</a:t>
                      </a:r>
                    </a:p>
                  </a:txBody>
                  <a:tcPr anchor="ct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Cons</a:t>
                      </a:r>
                    </a:p>
                  </a:txBody>
                  <a:tcPr anchor="ct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Approx.</a:t>
                      </a:r>
                      <a:r>
                        <a:rPr lang="en-US" sz="2000" baseline="0" dirty="0"/>
                        <a:t> </a:t>
                      </a:r>
                      <a:r>
                        <a:rPr lang="en-US" sz="2000" dirty="0"/>
                        <a:t>Cost</a:t>
                      </a:r>
                    </a:p>
                  </a:txBody>
                  <a:tcPr anchor="ct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8505221"/>
                  </a:ext>
                </a:extLst>
              </a:tr>
              <a:tr h="1563327">
                <a:tc>
                  <a:txBody>
                    <a:bodyPr/>
                    <a:lstStyle/>
                    <a:p>
                      <a:r>
                        <a:rPr lang="en-US" sz="1800" dirty="0"/>
                        <a:t>Option 1: </a:t>
                      </a:r>
                      <a:br>
                        <a:rPr lang="en-US" sz="1800" dirty="0"/>
                      </a:br>
                      <a:r>
                        <a:rPr lang="en-US" sz="1800" dirty="0"/>
                        <a:t>Summary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lang="en-US" sz="18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12122463"/>
                  </a:ext>
                </a:extLst>
              </a:tr>
              <a:tr h="15633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Option 2: </a:t>
                      </a:r>
                      <a:br>
                        <a:rPr lang="en-US" sz="1800" dirty="0"/>
                      </a:br>
                      <a:r>
                        <a:rPr lang="en-US" sz="1800" dirty="0"/>
                        <a:t>Summary</a:t>
                      </a:r>
                    </a:p>
                    <a:p>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18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48468719"/>
                  </a:ext>
                </a:extLst>
              </a:tr>
              <a:tr h="15633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Option 3: </a:t>
                      </a:r>
                      <a:br>
                        <a:rPr lang="en-US" sz="1800" dirty="0"/>
                      </a:br>
                      <a:r>
                        <a:rPr lang="en-US" sz="1800" dirty="0"/>
                        <a:t>Summary</a:t>
                      </a:r>
                    </a:p>
                    <a:p>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lang="en-US" sz="18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79927933"/>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25</a:t>
            </a:fld>
            <a:endParaRPr lang="en-US" dirty="0"/>
          </a:p>
        </p:txBody>
      </p:sp>
    </p:spTree>
    <p:custDataLst>
      <p:tags r:id="rId1"/>
    </p:custDataLst>
    <p:extLst>
      <p:ext uri="{BB962C8B-B14F-4D97-AF65-F5344CB8AC3E}">
        <p14:creationId xmlns:p14="http://schemas.microsoft.com/office/powerpoint/2010/main" val="744986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NEXT STEPS</a:t>
            </a:r>
          </a:p>
        </p:txBody>
      </p:sp>
      <p:sp>
        <p:nvSpPr>
          <p:cNvPr id="3" name="Content Placeholder 2"/>
          <p:cNvSpPr>
            <a:spLocks noGrp="1"/>
          </p:cNvSpPr>
          <p:nvPr>
            <p:ph sz="half" idx="2"/>
          </p:nvPr>
        </p:nvSpPr>
        <p:spPr>
          <a:xfrm>
            <a:off x="318655" y="1966913"/>
            <a:ext cx="6815313" cy="4210050"/>
          </a:xfrm>
        </p:spPr>
        <p:txBody>
          <a:bodyPr/>
          <a:lstStyle/>
          <a:p>
            <a:pPr marL="514350" indent="-514350">
              <a:spcAft>
                <a:spcPts val="1200"/>
              </a:spcAft>
              <a:buFont typeface="+mj-lt"/>
              <a:buAutoNum type="arabicPeriod"/>
            </a:pPr>
            <a:r>
              <a:rPr lang="en-US" dirty="0">
                <a:cs typeface="Times New Roman" panose="02020603050405020304" pitchFamily="18" charset="0"/>
              </a:rPr>
              <a:t>Action item detail.</a:t>
            </a:r>
          </a:p>
          <a:p>
            <a:pPr marL="514350" indent="-514350">
              <a:spcAft>
                <a:spcPts val="1200"/>
              </a:spcAft>
              <a:buFont typeface="+mj-lt"/>
              <a:buAutoNum type="arabicPeriod"/>
            </a:pPr>
            <a:r>
              <a:rPr lang="en-US" dirty="0">
                <a:cs typeface="Times New Roman" panose="02020603050405020304" pitchFamily="18" charset="0"/>
              </a:rPr>
              <a:t>Action item detail.</a:t>
            </a:r>
          </a:p>
          <a:p>
            <a:pPr marL="514350" indent="-514350">
              <a:spcAft>
                <a:spcPts val="1200"/>
              </a:spcAft>
              <a:buFont typeface="+mj-lt"/>
              <a:buAutoNum type="arabicPeriod"/>
            </a:pPr>
            <a:r>
              <a:rPr lang="en-US" dirty="0">
                <a:cs typeface="Times New Roman" panose="02020603050405020304" pitchFamily="18" charset="0"/>
              </a:rPr>
              <a:t>Bring proposed design back to MAC for input and Stakeholder Forum support.</a:t>
            </a:r>
          </a:p>
        </p:txBody>
      </p:sp>
      <p:pic>
        <p:nvPicPr>
          <p:cNvPr id="5" name="Picture 4" descr="Sample intersection photo (to be replaced by an actual intersection photo from the project)."/>
          <p:cNvPicPr>
            <a:picLocks noChangeAspect="1"/>
          </p:cNvPicPr>
          <p:nvPr/>
        </p:nvPicPr>
        <p:blipFill>
          <a:blip r:embed="rId4"/>
          <a:stretch>
            <a:fillRect/>
          </a:stretch>
        </p:blipFill>
        <p:spPr>
          <a:xfrm>
            <a:off x="7355631" y="845735"/>
            <a:ext cx="4836370" cy="4155755"/>
          </a:xfrm>
          <a:prstGeom prst="rect">
            <a:avLst/>
          </a:prstGeom>
        </p:spPr>
      </p:pic>
      <p:sp>
        <p:nvSpPr>
          <p:cNvPr id="6" name="TextBox 5"/>
          <p:cNvSpPr txBox="1"/>
          <p:nvPr/>
        </p:nvSpPr>
        <p:spPr>
          <a:xfrm rot="19984507">
            <a:off x="8126653" y="2195006"/>
            <a:ext cx="4304282" cy="954107"/>
          </a:xfrm>
          <a:prstGeom prst="rect">
            <a:avLst/>
          </a:prstGeom>
          <a:noFill/>
        </p:spPr>
        <p:txBody>
          <a:bodyPr wrap="square" rtlCol="0">
            <a:spAutoFit/>
          </a:bodyPr>
          <a:lstStyle/>
          <a:p>
            <a:r>
              <a:rPr lang="en-US" sz="2800" b="1" dirty="0">
                <a:solidFill>
                  <a:srgbClr val="FF0000"/>
                </a:solidFill>
              </a:rPr>
              <a:t>Replace with your own project photo</a:t>
            </a:r>
          </a:p>
        </p:txBody>
      </p:sp>
    </p:spTree>
    <p:custDataLst>
      <p:tags r:id="rId1"/>
    </p:custDataLst>
    <p:extLst>
      <p:ext uri="{BB962C8B-B14F-4D97-AF65-F5344CB8AC3E}">
        <p14:creationId xmlns:p14="http://schemas.microsoft.com/office/powerpoint/2010/main" val="2138875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529" y="2456264"/>
            <a:ext cx="10515600" cy="646331"/>
          </a:xfrm>
        </p:spPr>
        <p:txBody>
          <a:bodyPr>
            <a:spAutoFit/>
          </a:bodyPr>
          <a:lstStyle/>
          <a:p>
            <a:r>
              <a:rPr lang="en-US" dirty="0"/>
              <a:t>THANK YOU</a:t>
            </a:r>
          </a:p>
        </p:txBody>
      </p:sp>
    </p:spTree>
    <p:custDataLst>
      <p:tags r:id="rId1"/>
    </p:custDataLst>
    <p:extLst>
      <p:ext uri="{BB962C8B-B14F-4D97-AF65-F5344CB8AC3E}">
        <p14:creationId xmlns:p14="http://schemas.microsoft.com/office/powerpoint/2010/main" val="351660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3</a:t>
            </a:r>
          </a:p>
        </p:txBody>
      </p:sp>
      <p:sp>
        <p:nvSpPr>
          <p:cNvPr id="4" name="Title 3"/>
          <p:cNvSpPr txBox="1">
            <a:spLocks/>
          </p:cNvSpPr>
          <p:nvPr/>
        </p:nvSpPr>
        <p:spPr>
          <a:xfrm>
            <a:off x="147939" y="136070"/>
            <a:ext cx="7395861" cy="892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26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1"/>
                </a:solidFill>
                <a:effectLst/>
                <a:uLnTx/>
                <a:uFillTx/>
                <a:latin typeface="+mn-lt"/>
                <a:ea typeface="+mn-ea"/>
                <a:cs typeface="+mn-cs"/>
              </a:rPr>
              <a:t>HOW DO I KNOW WHICH SPECIFIC INFORMATION TO INCLUDE IN EACH SLIDE?</a:t>
            </a:r>
          </a:p>
        </p:txBody>
      </p:sp>
      <p:sp>
        <p:nvSpPr>
          <p:cNvPr id="5" name="TextBox 4"/>
          <p:cNvSpPr txBox="1"/>
          <p:nvPr/>
        </p:nvSpPr>
        <p:spPr>
          <a:xfrm>
            <a:off x="147938" y="960000"/>
            <a:ext cx="8852627" cy="1200329"/>
          </a:xfrm>
          <a:prstGeom prst="rect">
            <a:avLst/>
          </a:prstGeom>
          <a:noFill/>
        </p:spPr>
        <p:txBody>
          <a:bodyPr wrap="square" rtlCol="0">
            <a:spAutoFit/>
          </a:bodyPr>
          <a:lstStyle/>
          <a:p>
            <a:r>
              <a:rPr lang="en-US" sz="1750" dirty="0"/>
              <a:t>Instructions are provided, where appropriate, in the </a:t>
            </a:r>
            <a:r>
              <a:rPr lang="en-US" sz="1750" i="1" dirty="0"/>
              <a:t>Notes</a:t>
            </a:r>
            <a:r>
              <a:rPr lang="en-US" sz="1750" dirty="0"/>
              <a:t> section at the bottom of each slide. The Notes should display by default when you open the template. If not, select “</a:t>
            </a:r>
            <a:r>
              <a:rPr lang="en-US" sz="1750" i="1" dirty="0"/>
              <a:t>View</a:t>
            </a:r>
            <a:r>
              <a:rPr lang="en-US" sz="1750" dirty="0"/>
              <a:t>” from the top ribbon and toggle the “</a:t>
            </a:r>
            <a:r>
              <a:rPr lang="en-US" sz="1750" i="1" dirty="0"/>
              <a:t>Notes</a:t>
            </a:r>
            <a:r>
              <a:rPr lang="en-US" sz="1750" dirty="0"/>
              <a:t>” button in the “</a:t>
            </a:r>
            <a:r>
              <a:rPr lang="en-US" sz="1750" i="1" dirty="0"/>
              <a:t>Show</a:t>
            </a:r>
            <a:r>
              <a:rPr lang="en-US" sz="1750" dirty="0"/>
              <a:t>” section. </a:t>
            </a:r>
            <a:r>
              <a:rPr lang="en-US" sz="1750" dirty="0">
                <a:highlight>
                  <a:srgbClr val="FFFF00"/>
                </a:highlight>
              </a:rPr>
              <a:t>Delete the instruction notes and replace them with your own, as appropriate.</a:t>
            </a:r>
          </a:p>
        </p:txBody>
      </p:sp>
      <p:sp>
        <p:nvSpPr>
          <p:cNvPr id="11" name="TextBox 10"/>
          <p:cNvSpPr txBox="1"/>
          <p:nvPr/>
        </p:nvSpPr>
        <p:spPr>
          <a:xfrm>
            <a:off x="147938" y="2212925"/>
            <a:ext cx="11429019" cy="492443"/>
          </a:xfrm>
          <a:prstGeom prst="rect">
            <a:avLst/>
          </a:prstGeom>
          <a:noFill/>
        </p:spPr>
        <p:txBody>
          <a:bodyPr wrap="square" rtlCol="0">
            <a:spAutoFit/>
          </a:bodyPr>
          <a:lstStyle/>
          <a:p>
            <a:r>
              <a:rPr lang="en-US" sz="2600" b="1" dirty="0"/>
              <a:t>WHAT IF I NEED ADDITIONAL SLIDES TO COVER ALL OF MY PLANNED CONTENT?</a:t>
            </a:r>
          </a:p>
        </p:txBody>
      </p:sp>
      <p:sp>
        <p:nvSpPr>
          <p:cNvPr id="12" name="TextBox 11"/>
          <p:cNvSpPr txBox="1"/>
          <p:nvPr/>
        </p:nvSpPr>
        <p:spPr>
          <a:xfrm>
            <a:off x="143638" y="2725357"/>
            <a:ext cx="12126629" cy="900246"/>
          </a:xfrm>
          <a:prstGeom prst="rect">
            <a:avLst/>
          </a:prstGeom>
          <a:noFill/>
        </p:spPr>
        <p:txBody>
          <a:bodyPr wrap="square" lIns="91440" tIns="45720" rIns="91440" bIns="45720" rtlCol="0" anchor="t">
            <a:spAutoFit/>
          </a:bodyPr>
          <a:lstStyle/>
          <a:p>
            <a:pPr>
              <a:spcAft>
                <a:spcPts val="1200"/>
              </a:spcAft>
            </a:pPr>
            <a:r>
              <a:rPr lang="en-US" sz="1750" dirty="0"/>
              <a:t>Keep your content as concise as possible. However, if you need additional slides (e.g. to display multiple stages of a large project), duplicate the appropriate slides provided in the template. If you need an additional slide that is not included in the, template, contact the </a:t>
            </a:r>
            <a:r>
              <a:rPr lang="en-US" sz="1750" b="1" u="sng" dirty="0">
                <a:hlinkClick r:id="rId4"/>
              </a:rPr>
              <a:t>Mobility Services Team</a:t>
            </a:r>
            <a:r>
              <a:rPr lang="en-US" sz="1750" dirty="0"/>
              <a:t> for suggestions on how best to provide the information.</a:t>
            </a:r>
          </a:p>
        </p:txBody>
      </p:sp>
      <p:sp>
        <p:nvSpPr>
          <p:cNvPr id="6" name="Rectangle 5"/>
          <p:cNvSpPr/>
          <p:nvPr/>
        </p:nvSpPr>
        <p:spPr>
          <a:xfrm>
            <a:off x="156592" y="3703493"/>
            <a:ext cx="12035407" cy="492443"/>
          </a:xfrm>
          <a:prstGeom prst="rect">
            <a:avLst/>
          </a:prstGeom>
          <a:noFill/>
        </p:spPr>
        <p:txBody>
          <a:bodyPr wrap="square" rtlCol="0">
            <a:spAutoFit/>
          </a:bodyPr>
          <a:lstStyle/>
          <a:p>
            <a:r>
              <a:rPr lang="en-US" sz="2600" b="1" dirty="0"/>
              <a:t>HOW DO I SEND MY COMPLETED PRESENTATION TO THE MOBILITY TEAM?</a:t>
            </a:r>
          </a:p>
        </p:txBody>
      </p:sp>
      <p:sp>
        <p:nvSpPr>
          <p:cNvPr id="13" name="TextBox 12"/>
          <p:cNvSpPr txBox="1"/>
          <p:nvPr/>
        </p:nvSpPr>
        <p:spPr>
          <a:xfrm>
            <a:off x="147938" y="4184728"/>
            <a:ext cx="11906499" cy="1438855"/>
          </a:xfrm>
          <a:prstGeom prst="rect">
            <a:avLst/>
          </a:prstGeom>
          <a:noFill/>
        </p:spPr>
        <p:txBody>
          <a:bodyPr wrap="square" lIns="91440" tIns="45720" rIns="91440" bIns="45720" rtlCol="0" anchor="t">
            <a:spAutoFit/>
          </a:bodyPr>
          <a:lstStyle/>
          <a:p>
            <a:pPr>
              <a:spcAft>
                <a:spcPts val="1200"/>
              </a:spcAft>
            </a:pPr>
            <a:r>
              <a:rPr lang="en-US" sz="1750" dirty="0"/>
              <a:t>Submit your presentation using the </a:t>
            </a:r>
            <a:r>
              <a:rPr lang="en-US" sz="1750" b="1" u="sng" dirty="0">
                <a:hlinkClick r:id="rId5"/>
              </a:rPr>
              <a:t>Agenda Request/Meeting Materials Form</a:t>
            </a:r>
            <a:r>
              <a:rPr lang="en-US" sz="1750" dirty="0"/>
              <a:t> on the </a:t>
            </a:r>
            <a:r>
              <a:rPr lang="en-US" sz="1750" b="1" u="sng" dirty="0">
                <a:hlinkClick r:id="rId6"/>
              </a:rPr>
              <a:t>Mobility Program internal SharePoint site</a:t>
            </a:r>
            <a:r>
              <a:rPr lang="en-US" sz="1750" b="1" u="sng" dirty="0"/>
              <a:t>.</a:t>
            </a:r>
            <a:r>
              <a:rPr lang="en-US" sz="1750" b="1" dirty="0"/>
              <a:t> </a:t>
            </a:r>
            <a:r>
              <a:rPr lang="en-US" sz="1750" dirty="0"/>
              <a:t>The form will prompt you to answer some questions about your agenda topic and the meeting date you would like to present. Documents must be submitted at least </a:t>
            </a:r>
            <a:r>
              <a:rPr lang="en-US" sz="1750" b="1" u="sng" dirty="0">
                <a:solidFill>
                  <a:srgbClr val="C00000"/>
                </a:solidFill>
              </a:rPr>
              <a:t>three weeks prior</a:t>
            </a:r>
            <a:r>
              <a:rPr lang="en-US" sz="1750" dirty="0">
                <a:solidFill>
                  <a:srgbClr val="C00000"/>
                </a:solidFill>
              </a:rPr>
              <a:t> </a:t>
            </a:r>
            <a:r>
              <a:rPr lang="en-US" sz="1750" dirty="0"/>
              <a:t>to the meeting.  </a:t>
            </a:r>
            <a:r>
              <a:rPr lang="en-US" sz="1750" i="1" dirty="0"/>
              <a:t>(Outside consultants should provide their presentation to the appropriate Region Mobility Liaison, who can submit your presentation on your behalf. Contact information for the Region Mobility Liaisons can be found on the </a:t>
            </a:r>
            <a:r>
              <a:rPr lang="en-US" sz="1750" b="1" i="1" u="sng" dirty="0">
                <a:hlinkClick r:id="rId7"/>
              </a:rPr>
              <a:t>Statewide Mobility Program website</a:t>
            </a:r>
            <a:r>
              <a:rPr lang="en-US" sz="1750" i="1" dirty="0"/>
              <a:t>.)</a:t>
            </a:r>
            <a:endParaRPr lang="en-US" sz="1750" dirty="0"/>
          </a:p>
        </p:txBody>
      </p:sp>
      <p:sp>
        <p:nvSpPr>
          <p:cNvPr id="14" name="TextBox 13"/>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3</a:t>
            </a:fld>
            <a:endParaRPr lang="en-US" dirty="0"/>
          </a:p>
        </p:txBody>
      </p:sp>
    </p:spTree>
    <p:custDataLst>
      <p:tags r:id="rId1"/>
    </p:custDataLst>
    <p:extLst>
      <p:ext uri="{BB962C8B-B14F-4D97-AF65-F5344CB8AC3E}">
        <p14:creationId xmlns:p14="http://schemas.microsoft.com/office/powerpoint/2010/main" val="171395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284"/>
            <a:ext cx="10948793" cy="1540376"/>
          </a:xfrm>
        </p:spPr>
        <p:txBody>
          <a:bodyPr>
            <a:normAutofit fontScale="90000"/>
          </a:bodyPr>
          <a:lstStyle/>
          <a:p>
            <a:pPr algn="ctr"/>
            <a:r>
              <a:rPr lang="en-US" sz="4400" b="1" dirty="0"/>
              <a:t>PROJECT NAME</a:t>
            </a:r>
            <a:br>
              <a:rPr lang="en-US" sz="4400" b="1" dirty="0"/>
            </a:br>
            <a:r>
              <a:rPr lang="en-US" sz="3500" dirty="0"/>
              <a:t>Proposed Intersection Improvements </a:t>
            </a:r>
            <a:br>
              <a:rPr lang="en-US" sz="3500" dirty="0"/>
            </a:br>
            <a:r>
              <a:rPr lang="en-US" sz="3500" dirty="0"/>
              <a:t>&amp; Potential ORS 366.215 Impact</a:t>
            </a:r>
          </a:p>
        </p:txBody>
      </p:sp>
      <p:sp>
        <p:nvSpPr>
          <p:cNvPr id="3" name="Content Placeholder 2"/>
          <p:cNvSpPr>
            <a:spLocks noGrp="1"/>
          </p:cNvSpPr>
          <p:nvPr>
            <p:ph idx="4294967295"/>
          </p:nvPr>
        </p:nvSpPr>
        <p:spPr>
          <a:xfrm>
            <a:off x="838200" y="2279142"/>
            <a:ext cx="6269182" cy="3558746"/>
          </a:xfrm>
          <a:prstGeom prst="rect">
            <a:avLst/>
          </a:prstGeom>
        </p:spPr>
        <p:txBody>
          <a:bodyPr>
            <a:normAutofit/>
          </a:bodyPr>
          <a:lstStyle/>
          <a:p>
            <a:pPr marL="287338" indent="-234950">
              <a:spcAft>
                <a:spcPts val="1200"/>
              </a:spcAft>
            </a:pPr>
            <a:r>
              <a:rPr lang="en-US" sz="2600" b="1" dirty="0">
                <a:cs typeface="Times New Roman" panose="02020603050405020304" pitchFamily="18" charset="0"/>
              </a:rPr>
              <a:t>Presenter(s) Name(s):</a:t>
            </a:r>
          </a:p>
          <a:p>
            <a:pPr marL="287338" indent="-234950">
              <a:spcAft>
                <a:spcPts val="1200"/>
              </a:spcAft>
            </a:pPr>
            <a:r>
              <a:rPr lang="en-US" sz="2600" b="1" dirty="0">
                <a:cs typeface="Times New Roman" panose="02020603050405020304" pitchFamily="18" charset="0"/>
              </a:rPr>
              <a:t>Other Notes: </a:t>
            </a:r>
            <a:r>
              <a:rPr lang="en-US" sz="2600" dirty="0">
                <a:cs typeface="Times New Roman" panose="02020603050405020304" pitchFamily="18" charset="0"/>
              </a:rPr>
              <a:t>(e.g. ARTS, HB 2017 project, STIP Project, Interchange Area Management Plan, etc.)</a:t>
            </a:r>
          </a:p>
        </p:txBody>
      </p:sp>
      <p:sp>
        <p:nvSpPr>
          <p:cNvPr id="4" name="Content Placeholder 3"/>
          <p:cNvSpPr txBox="1">
            <a:spLocks/>
          </p:cNvSpPr>
          <p:nvPr/>
        </p:nvSpPr>
        <p:spPr>
          <a:xfrm>
            <a:off x="6605393" y="5605664"/>
            <a:ext cx="5181600" cy="928558"/>
          </a:xfrm>
          <a:prstGeom prst="rect">
            <a:avLst/>
          </a:prstGeom>
        </p:spPr>
        <p:txBody>
          <a:bodyPr anchor="b" anchorCtr="0"/>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b="1" dirty="0"/>
              <a:t>Mobility Advisory Committee</a:t>
            </a:r>
            <a:br>
              <a:rPr lang="en-US" b="1" dirty="0"/>
            </a:br>
            <a:r>
              <a:rPr lang="en-US" sz="2600" dirty="0"/>
              <a:t>Meeting Date: MM/DD/YYYY</a:t>
            </a:r>
          </a:p>
        </p:txBody>
      </p:sp>
      <p:sp>
        <p:nvSpPr>
          <p:cNvPr id="7" name="Slide Number Placeholder 6"/>
          <p:cNvSpPr>
            <a:spLocks noGrp="1"/>
          </p:cNvSpPr>
          <p:nvPr>
            <p:ph type="sldNum" sz="quarter" idx="12"/>
          </p:nvPr>
        </p:nvSpPr>
        <p:spPr/>
        <p:txBody>
          <a:bodyPr/>
          <a:lstStyle/>
          <a:p>
            <a:fld id="{7B4172B2-D9CF-462E-87A7-CF6315382B94}" type="slidenum">
              <a:rPr lang="en-US" smtClean="0"/>
              <a:t>4</a:t>
            </a:fld>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47164" y="1704718"/>
            <a:ext cx="4539829" cy="3900946"/>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rot="19984507">
            <a:off x="7704916" y="2627541"/>
            <a:ext cx="4304282" cy="954107"/>
          </a:xfrm>
          <a:prstGeom prst="rect">
            <a:avLst/>
          </a:prstGeom>
          <a:noFill/>
        </p:spPr>
        <p:txBody>
          <a:bodyPr wrap="square" rtlCol="0">
            <a:spAutoFit/>
          </a:bodyPr>
          <a:lstStyle/>
          <a:p>
            <a:r>
              <a:rPr lang="en-US" sz="2800" b="1" dirty="0">
                <a:solidFill>
                  <a:srgbClr val="FF0000"/>
                </a:solidFill>
              </a:rPr>
              <a:t>Replace with your own project photo</a:t>
            </a:r>
          </a:p>
        </p:txBody>
      </p:sp>
    </p:spTree>
    <p:custDataLst>
      <p:tags r:id="rId1"/>
    </p:custDataLst>
    <p:extLst>
      <p:ext uri="{BB962C8B-B14F-4D97-AF65-F5344CB8AC3E}">
        <p14:creationId xmlns:p14="http://schemas.microsoft.com/office/powerpoint/2010/main" val="366276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AGENDA</a:t>
            </a:r>
            <a:endParaRPr lang="en-US" dirty="0"/>
          </a:p>
        </p:txBody>
      </p:sp>
      <p:sp>
        <p:nvSpPr>
          <p:cNvPr id="4" name="Text Placeholder 3"/>
          <p:cNvSpPr>
            <a:spLocks noGrp="1"/>
          </p:cNvSpPr>
          <p:nvPr>
            <p:ph type="body" sz="quarter" idx="13"/>
          </p:nvPr>
        </p:nvSpPr>
        <p:spPr>
          <a:xfrm>
            <a:off x="838201" y="1925023"/>
            <a:ext cx="6834188" cy="4796452"/>
          </a:xfrm>
        </p:spPr>
        <p:txBody>
          <a:bodyPr numCol="1"/>
          <a:lstStyle/>
          <a:p>
            <a:pPr marL="0" lvl="1" indent="-404812">
              <a:spcBef>
                <a:spcPts val="0"/>
              </a:spcBef>
              <a:spcAft>
                <a:spcPts val="600"/>
              </a:spcAft>
              <a:buNone/>
            </a:pPr>
            <a:r>
              <a:rPr lang="en-US" sz="3400" b="1" dirty="0">
                <a:cs typeface="Times New Roman" panose="02020603050405020304" pitchFamily="18" charset="0"/>
              </a:rPr>
              <a:t>Topics:</a:t>
            </a:r>
          </a:p>
          <a:p>
            <a:pPr marL="287338" lvl="2" indent="-234950">
              <a:spcBef>
                <a:spcPts val="600"/>
              </a:spcBef>
              <a:spcAft>
                <a:spcPts val="600"/>
              </a:spcAft>
            </a:pPr>
            <a:r>
              <a:rPr lang="en-US" sz="2200" dirty="0">
                <a:cs typeface="Times New Roman" panose="02020603050405020304" pitchFamily="18" charset="0"/>
              </a:rPr>
              <a:t>Location &amp; Traffic Volumes</a:t>
            </a:r>
          </a:p>
          <a:p>
            <a:pPr marL="287338" lvl="2" indent="-234950">
              <a:spcBef>
                <a:spcPts val="600"/>
              </a:spcBef>
              <a:spcAft>
                <a:spcPts val="600"/>
              </a:spcAft>
            </a:pPr>
            <a:r>
              <a:rPr lang="en-US" sz="2200" dirty="0">
                <a:cs typeface="Times New Roman" panose="02020603050405020304" pitchFamily="18" charset="0"/>
              </a:rPr>
              <a:t>Issues to be addressed, crash history, &amp; improvements tried previously</a:t>
            </a:r>
          </a:p>
          <a:p>
            <a:pPr marL="287338" lvl="2" indent="-234950">
              <a:spcBef>
                <a:spcPts val="600"/>
              </a:spcBef>
              <a:spcAft>
                <a:spcPts val="600"/>
              </a:spcAft>
            </a:pPr>
            <a:r>
              <a:rPr lang="en-US" sz="2200" dirty="0">
                <a:cs typeface="Times New Roman" panose="02020603050405020304" pitchFamily="18" charset="0"/>
              </a:rPr>
              <a:t>Existing Intersection Design/Cross Sections</a:t>
            </a:r>
          </a:p>
          <a:p>
            <a:pPr marL="287338" lvl="2" indent="-234950">
              <a:spcBef>
                <a:spcPts val="600"/>
              </a:spcBef>
              <a:spcAft>
                <a:spcPts val="600"/>
              </a:spcAft>
            </a:pPr>
            <a:r>
              <a:rPr lang="en-US" sz="2200" dirty="0">
                <a:cs typeface="Times New Roman" panose="02020603050405020304" pitchFamily="18" charset="0"/>
              </a:rPr>
              <a:t>Over-dimension freight activity &amp; nearby pinch points</a:t>
            </a:r>
          </a:p>
          <a:p>
            <a:pPr marL="287338" lvl="2" indent="-234950">
              <a:spcBef>
                <a:spcPts val="600"/>
              </a:spcBef>
              <a:spcAft>
                <a:spcPts val="600"/>
              </a:spcAft>
            </a:pPr>
            <a:r>
              <a:rPr lang="en-US" sz="2200" dirty="0">
                <a:cs typeface="Times New Roman" panose="02020603050405020304" pitchFamily="18" charset="0"/>
              </a:rPr>
              <a:t>Potential solutions being considered</a:t>
            </a:r>
          </a:p>
          <a:p>
            <a:pPr marL="287338" lvl="2" indent="-234950">
              <a:spcBef>
                <a:spcPts val="600"/>
              </a:spcBef>
              <a:spcAft>
                <a:spcPts val="600"/>
              </a:spcAft>
            </a:pPr>
            <a:r>
              <a:rPr lang="en-US" sz="2200" dirty="0">
                <a:cs typeface="Times New Roman" panose="02020603050405020304" pitchFamily="18" charset="0"/>
              </a:rPr>
              <a:t>Next Steps</a:t>
            </a:r>
            <a:br>
              <a:rPr lang="en-US" sz="2200" dirty="0">
                <a:cs typeface="Times New Roman" panose="02020603050405020304" pitchFamily="18" charset="0"/>
              </a:rPr>
            </a:br>
            <a:endParaRPr lang="en-US" sz="2200" b="1" dirty="0">
              <a:cs typeface="Times New Roman" panose="02020603050405020304" pitchFamily="18" charset="0"/>
            </a:endParaRPr>
          </a:p>
        </p:txBody>
      </p:sp>
      <p:sp>
        <p:nvSpPr>
          <p:cNvPr id="6" name="TextBox 5">
            <a:extLst>
              <a:ext uri="{FF2B5EF4-FFF2-40B4-BE49-F238E27FC236}">
                <a16:creationId xmlns:a16="http://schemas.microsoft.com/office/drawing/2014/main" id="{8A9438F3-2372-0F44-1537-C22864847BB5}"/>
              </a:ext>
            </a:extLst>
          </p:cNvPr>
          <p:cNvSpPr txBox="1"/>
          <p:nvPr/>
        </p:nvSpPr>
        <p:spPr>
          <a:xfrm>
            <a:off x="8467724" y="1930637"/>
            <a:ext cx="3581400" cy="2092881"/>
          </a:xfrm>
          <a:prstGeom prst="rect">
            <a:avLst/>
          </a:prstGeom>
          <a:noFill/>
        </p:spPr>
        <p:txBody>
          <a:bodyPr wrap="square">
            <a:spAutoFit/>
          </a:bodyPr>
          <a:lstStyle/>
          <a:p>
            <a:pPr marL="52388" lvl="2" indent="0">
              <a:spcBef>
                <a:spcPts val="600"/>
              </a:spcBef>
              <a:spcAft>
                <a:spcPts val="600"/>
              </a:spcAft>
              <a:buNone/>
            </a:pPr>
            <a:r>
              <a:rPr lang="en-US" sz="3400" b="1" dirty="0">
                <a:cs typeface="Times New Roman" panose="02020603050405020304" pitchFamily="18" charset="0"/>
              </a:rPr>
              <a:t>Objective: </a:t>
            </a:r>
            <a:br>
              <a:rPr lang="en-US" sz="2400" b="1" dirty="0">
                <a:cs typeface="Times New Roman" panose="02020603050405020304" pitchFamily="18" charset="0"/>
              </a:rPr>
            </a:br>
            <a:r>
              <a:rPr lang="en-US" sz="2400" dirty="0">
                <a:cs typeface="Times New Roman" panose="02020603050405020304" pitchFamily="18" charset="0"/>
              </a:rPr>
              <a:t>Seek early stakeholder input on intersection improvement options</a:t>
            </a:r>
            <a:br>
              <a:rPr lang="en-US" sz="2400" b="1" dirty="0">
                <a:cs typeface="Times New Roman" panose="02020603050405020304" pitchFamily="18" charset="0"/>
              </a:rPr>
            </a:br>
            <a:endParaRPr lang="en-US" sz="2400" dirty="0"/>
          </a:p>
        </p:txBody>
      </p:sp>
      <p:sp>
        <p:nvSpPr>
          <p:cNvPr id="3" name="Slide Number Placeholder 2"/>
          <p:cNvSpPr>
            <a:spLocks noGrp="1"/>
          </p:cNvSpPr>
          <p:nvPr>
            <p:ph type="sldNum" sz="quarter" idx="12"/>
          </p:nvPr>
        </p:nvSpPr>
        <p:spPr/>
        <p:txBody>
          <a:bodyPr/>
          <a:lstStyle/>
          <a:p>
            <a:fld id="{7B4172B2-D9CF-462E-87A7-CF6315382B94}" type="slidenum">
              <a:rPr lang="en-US" smtClean="0"/>
              <a:t>5</a:t>
            </a:fld>
            <a:endParaRPr lang="en-US" dirty="0"/>
          </a:p>
        </p:txBody>
      </p:sp>
    </p:spTree>
    <p:custDataLst>
      <p:tags r:id="rId1"/>
    </p:custDataLst>
    <p:extLst>
      <p:ext uri="{BB962C8B-B14F-4D97-AF65-F5344CB8AC3E}">
        <p14:creationId xmlns:p14="http://schemas.microsoft.com/office/powerpoint/2010/main" val="3936325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8"/>
            <a:ext cx="12191999" cy="646331"/>
          </a:xfrm>
        </p:spPr>
        <p:txBody>
          <a:bodyPr wrap="square" anchor="ctr" anchorCtr="0">
            <a:spAutoFit/>
          </a:bodyPr>
          <a:lstStyle/>
          <a:p>
            <a:pPr algn="ctr"/>
            <a:r>
              <a:rPr lang="en-US" sz="4000" b="1" dirty="0"/>
              <a:t>PROJECT NAME</a:t>
            </a:r>
            <a:endParaRPr lang="en-US" sz="3200" dirty="0"/>
          </a:p>
        </p:txBody>
      </p:sp>
      <p:graphicFrame>
        <p:nvGraphicFramePr>
          <p:cNvPr id="8" name="Table 7" descr="Table showing project location, signed route number, highway number, milepoint, ADT, and percentage of truck traffic"/>
          <p:cNvGraphicFramePr>
            <a:graphicFrameLocks noGrp="1"/>
          </p:cNvGraphicFramePr>
          <p:nvPr>
            <p:extLst>
              <p:ext uri="{D42A27DB-BD31-4B8C-83A1-F6EECF244321}">
                <p14:modId xmlns:p14="http://schemas.microsoft.com/office/powerpoint/2010/main" val="2891797455"/>
              </p:ext>
            </p:extLst>
          </p:nvPr>
        </p:nvGraphicFramePr>
        <p:xfrm>
          <a:off x="286597" y="719662"/>
          <a:ext cx="11596050" cy="1111914"/>
        </p:xfrm>
        <a:graphic>
          <a:graphicData uri="http://schemas.openxmlformats.org/drawingml/2006/table">
            <a:tbl>
              <a:tblPr firstRow="1" bandRow="1">
                <a:tableStyleId>{073A0DAA-6AF3-43AB-8588-CEC1D06C72B9}</a:tableStyleId>
              </a:tblPr>
              <a:tblGrid>
                <a:gridCol w="1932675">
                  <a:extLst>
                    <a:ext uri="{9D8B030D-6E8A-4147-A177-3AD203B41FA5}">
                      <a16:colId xmlns:a16="http://schemas.microsoft.com/office/drawing/2014/main" val="1815581332"/>
                    </a:ext>
                  </a:extLst>
                </a:gridCol>
                <a:gridCol w="1932675">
                  <a:extLst>
                    <a:ext uri="{9D8B030D-6E8A-4147-A177-3AD203B41FA5}">
                      <a16:colId xmlns:a16="http://schemas.microsoft.com/office/drawing/2014/main" val="266001723"/>
                    </a:ext>
                  </a:extLst>
                </a:gridCol>
                <a:gridCol w="1932675">
                  <a:extLst>
                    <a:ext uri="{9D8B030D-6E8A-4147-A177-3AD203B41FA5}">
                      <a16:colId xmlns:a16="http://schemas.microsoft.com/office/drawing/2014/main" val="255001988"/>
                    </a:ext>
                  </a:extLst>
                </a:gridCol>
                <a:gridCol w="1932675">
                  <a:extLst>
                    <a:ext uri="{9D8B030D-6E8A-4147-A177-3AD203B41FA5}">
                      <a16:colId xmlns:a16="http://schemas.microsoft.com/office/drawing/2014/main" val="3588961444"/>
                    </a:ext>
                  </a:extLst>
                </a:gridCol>
                <a:gridCol w="1932675">
                  <a:extLst>
                    <a:ext uri="{9D8B030D-6E8A-4147-A177-3AD203B41FA5}">
                      <a16:colId xmlns:a16="http://schemas.microsoft.com/office/drawing/2014/main" val="4060351959"/>
                    </a:ext>
                  </a:extLst>
                </a:gridCol>
                <a:gridCol w="1932675">
                  <a:extLst>
                    <a:ext uri="{9D8B030D-6E8A-4147-A177-3AD203B41FA5}">
                      <a16:colId xmlns:a16="http://schemas.microsoft.com/office/drawing/2014/main" val="3552311178"/>
                    </a:ext>
                  </a:extLst>
                </a:gridCol>
              </a:tblGrid>
              <a:tr h="478517">
                <a:tc>
                  <a:txBody>
                    <a:bodyPr/>
                    <a:lstStyle/>
                    <a:p>
                      <a:pPr algn="ctr"/>
                      <a:r>
                        <a:rPr lang="en-US" dirty="0"/>
                        <a:t>Location</a:t>
                      </a:r>
                      <a:endParaRPr lang="en-US" dirty="0">
                        <a:solidFill>
                          <a:schemeClr val="tx1"/>
                        </a:solidFill>
                      </a:endParaRPr>
                    </a:p>
                  </a:txBody>
                  <a:tcPr anchor="ctr"/>
                </a:tc>
                <a:tc>
                  <a:txBody>
                    <a:bodyPr/>
                    <a:lstStyle/>
                    <a:p>
                      <a:pPr algn="ctr"/>
                      <a:r>
                        <a:rPr lang="en-US" dirty="0"/>
                        <a:t>Signed Route No.</a:t>
                      </a:r>
                      <a:endParaRPr lang="en-US" dirty="0">
                        <a:solidFill>
                          <a:schemeClr val="tx1"/>
                        </a:solidFill>
                      </a:endParaRPr>
                    </a:p>
                  </a:txBody>
                  <a:tcPr anchor="ctr"/>
                </a:tc>
                <a:tc>
                  <a:txBody>
                    <a:bodyPr/>
                    <a:lstStyle/>
                    <a:p>
                      <a:pPr algn="ctr"/>
                      <a:r>
                        <a:rPr lang="en-US" dirty="0"/>
                        <a:t>Hwy</a:t>
                      </a:r>
                      <a:r>
                        <a:rPr lang="en-US" baseline="0" dirty="0"/>
                        <a:t> No.</a:t>
                      </a:r>
                      <a:endParaRPr lang="en-US" dirty="0">
                        <a:solidFill>
                          <a:schemeClr val="tx1"/>
                        </a:solidFill>
                      </a:endParaRPr>
                    </a:p>
                  </a:txBody>
                  <a:tcPr anchor="ctr"/>
                </a:tc>
                <a:tc>
                  <a:txBody>
                    <a:bodyPr/>
                    <a:lstStyle/>
                    <a:p>
                      <a:pPr algn="ctr"/>
                      <a:r>
                        <a:rPr lang="en-US" dirty="0"/>
                        <a:t>Mile Point</a:t>
                      </a:r>
                      <a:endParaRPr lang="en-US" dirty="0">
                        <a:solidFill>
                          <a:schemeClr val="tx1"/>
                        </a:solidFill>
                      </a:endParaRPr>
                    </a:p>
                  </a:txBody>
                  <a:tcPr anchor="ctr"/>
                </a:tc>
                <a:tc>
                  <a:txBody>
                    <a:bodyPr/>
                    <a:lstStyle/>
                    <a:p>
                      <a:pPr marL="0" algn="ctr" defTabSz="914400" rtl="0" eaLnBrk="1" latinLnBrk="0" hangingPunct="1"/>
                      <a:r>
                        <a:rPr lang="en-US" sz="1800" b="1" kern="1200" dirty="0">
                          <a:solidFill>
                            <a:schemeClr val="lt1"/>
                          </a:solidFill>
                          <a:latin typeface="+mn-lt"/>
                          <a:ea typeface="+mn-ea"/>
                          <a:cs typeface="+mn-cs"/>
                        </a:rPr>
                        <a:t>ADT</a:t>
                      </a:r>
                    </a:p>
                  </a:txBody>
                  <a:tcPr anchor="ctr"/>
                </a:tc>
                <a:tc>
                  <a:txBody>
                    <a:bodyPr/>
                    <a:lstStyle/>
                    <a:p>
                      <a:pPr marL="0" algn="ctr" defTabSz="914400" rtl="0" eaLnBrk="1" latinLnBrk="0" hangingPunct="1"/>
                      <a:r>
                        <a:rPr lang="en-US" sz="1800" b="1" kern="1200" dirty="0">
                          <a:solidFill>
                            <a:schemeClr val="lt1"/>
                          </a:solidFill>
                          <a:latin typeface="+mn-lt"/>
                          <a:ea typeface="+mn-ea"/>
                          <a:cs typeface="+mn-cs"/>
                        </a:rPr>
                        <a:t>% Truck Traffic</a:t>
                      </a:r>
                    </a:p>
                  </a:txBody>
                  <a:tcPr anchor="ctr"/>
                </a:tc>
                <a:extLst>
                  <a:ext uri="{0D108BD9-81ED-4DB2-BD59-A6C34878D82A}">
                    <a16:rowId xmlns:a16="http://schemas.microsoft.com/office/drawing/2014/main" val="542182263"/>
                  </a:ext>
                </a:extLst>
              </a:tr>
              <a:tr h="633397">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882126870"/>
                  </a:ext>
                </a:extLst>
              </a:tr>
            </a:tbl>
          </a:graphicData>
        </a:graphic>
      </p:graphicFrame>
      <p:pic>
        <p:nvPicPr>
          <p:cNvPr id="6" name="Picture 5" descr="Sample project location map (to be removed and replaced with actual project map)"/>
          <p:cNvPicPr>
            <a:picLocks noChangeAspect="1"/>
          </p:cNvPicPr>
          <p:nvPr/>
        </p:nvPicPr>
        <p:blipFill rotWithShape="1">
          <a:blip r:embed="rId4"/>
          <a:srcRect r="2652"/>
          <a:stretch/>
        </p:blipFill>
        <p:spPr>
          <a:xfrm>
            <a:off x="285749" y="1997075"/>
            <a:ext cx="11590565" cy="4724400"/>
          </a:xfrm>
          <a:prstGeom prst="rect">
            <a:avLst/>
          </a:prstGeom>
        </p:spPr>
      </p:pic>
      <p:sp>
        <p:nvSpPr>
          <p:cNvPr id="7" name="TextBox 6"/>
          <p:cNvSpPr txBox="1"/>
          <p:nvPr/>
        </p:nvSpPr>
        <p:spPr>
          <a:xfrm rot="19984507">
            <a:off x="3762596" y="3638436"/>
            <a:ext cx="5467517" cy="1477328"/>
          </a:xfrm>
          <a:prstGeom prst="rect">
            <a:avLst/>
          </a:prstGeom>
          <a:noFill/>
        </p:spPr>
        <p:txBody>
          <a:bodyPr wrap="square" rtlCol="0">
            <a:spAutoFit/>
          </a:bodyPr>
          <a:lstStyle/>
          <a:p>
            <a:pPr algn="ctr"/>
            <a:r>
              <a:rPr lang="en-US" sz="9000" b="1" dirty="0">
                <a:solidFill>
                  <a:srgbClr val="FF0000">
                    <a:alpha val="51000"/>
                  </a:srgbClr>
                </a:solidFill>
              </a:rPr>
              <a:t>EXAMPLE</a:t>
            </a:r>
          </a:p>
        </p:txBody>
      </p:sp>
      <p:sp>
        <p:nvSpPr>
          <p:cNvPr id="5" name="Slide Number Placeholder 4"/>
          <p:cNvSpPr>
            <a:spLocks noGrp="1"/>
          </p:cNvSpPr>
          <p:nvPr>
            <p:ph type="sldNum" sz="quarter" idx="12"/>
          </p:nvPr>
        </p:nvSpPr>
        <p:spPr/>
        <p:txBody>
          <a:bodyPr/>
          <a:lstStyle/>
          <a:p>
            <a:fld id="{7B4172B2-D9CF-462E-87A7-CF6315382B94}" type="slidenum">
              <a:rPr lang="en-US" smtClean="0"/>
              <a:t>6</a:t>
            </a:fld>
            <a:endParaRPr lang="en-US" dirty="0"/>
          </a:p>
        </p:txBody>
      </p:sp>
    </p:spTree>
    <p:custDataLst>
      <p:tags r:id="rId1"/>
    </p:custDataLst>
    <p:extLst>
      <p:ext uri="{BB962C8B-B14F-4D97-AF65-F5344CB8AC3E}">
        <p14:creationId xmlns:p14="http://schemas.microsoft.com/office/powerpoint/2010/main" val="387681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7821" y="94091"/>
            <a:ext cx="10515600" cy="10895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PROJECT NAME</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3200" b="0" i="0" u="none" strike="noStrike" kern="1200" cap="none" spc="0" normalizeH="0" baseline="0" noProof="0" dirty="0">
                <a:ln>
                  <a:noFill/>
                </a:ln>
                <a:solidFill>
                  <a:schemeClr val="tx1"/>
                </a:solidFill>
                <a:effectLst/>
                <a:uLnTx/>
                <a:uFillTx/>
                <a:latin typeface="+mj-lt"/>
                <a:ea typeface="+mj-ea"/>
                <a:cs typeface="+mj-cs"/>
              </a:rPr>
              <a:t>Location Details</a:t>
            </a:r>
          </a:p>
        </p:txBody>
      </p:sp>
      <p:sp>
        <p:nvSpPr>
          <p:cNvPr id="5" name="Title 1" descr="Roadway Characteristics">
            <a:extLst>
              <a:ext uri="{FF2B5EF4-FFF2-40B4-BE49-F238E27FC236}">
                <a16:creationId xmlns:a16="http://schemas.microsoft.com/office/drawing/2014/main" id="{4ED1F214-F537-DAA0-3A1A-9EA9DAC36E6C}"/>
              </a:ext>
            </a:extLst>
          </p:cNvPr>
          <p:cNvSpPr txBox="1">
            <a:spLocks/>
          </p:cNvSpPr>
          <p:nvPr/>
        </p:nvSpPr>
        <p:spPr>
          <a:xfrm>
            <a:off x="436180" y="1677376"/>
            <a:ext cx="5410200" cy="3503245"/>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eaLnBrk="1" hangingPunct="1">
              <a:spcBef>
                <a:spcPts val="600"/>
              </a:spcBef>
              <a:spcAft>
                <a:spcPts val="1000"/>
              </a:spcAft>
              <a:buClr>
                <a:schemeClr val="tx2"/>
              </a:buClr>
            </a:pPr>
            <a:r>
              <a:rPr lang="en-US" dirty="0">
                <a:latin typeface="+mn-lt"/>
                <a:ea typeface="+mn-ea"/>
                <a:cs typeface="Times New Roman" panose="02020603050405020304" pitchFamily="18" charset="0"/>
              </a:rPr>
              <a:t>Roadway Characteristics</a:t>
            </a:r>
            <a:endParaRPr lang="en-US" i="0" dirty="0">
              <a:latin typeface="+mn-lt"/>
              <a:cs typeface="Times New Roman" panose="02020603050405020304" pitchFamily="18" charset="0"/>
            </a:endParaRP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Type of roadway &amp; number of lanes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Grade type (flat, hills, both)</a:t>
            </a:r>
          </a:p>
          <a:p>
            <a:pPr marL="566420" lvl="1" indent="-514350" algn="l" eaLnBrk="1" hangingPunct="1">
              <a:spcBef>
                <a:spcPts val="6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Straight, curved, or both</a:t>
            </a:r>
          </a:p>
          <a:p>
            <a:pPr marL="52070" lvl="1" algn="l" eaLnBrk="1" hangingPunct="1">
              <a:spcBef>
                <a:spcPts val="600"/>
              </a:spcBef>
              <a:spcAft>
                <a:spcPts val="600"/>
              </a:spcAft>
              <a:buClr>
                <a:schemeClr val="tx2"/>
              </a:buClr>
            </a:pPr>
            <a:endParaRPr lang="en-US" sz="2200" b="0" i="0" dirty="0">
              <a:latin typeface="+mn-lt"/>
              <a:cs typeface="Times New Roman" panose="02020603050405020304" pitchFamily="18" charset="0"/>
            </a:endParaRPr>
          </a:p>
        </p:txBody>
      </p:sp>
      <p:sp>
        <p:nvSpPr>
          <p:cNvPr id="3" name="Title 1" descr="Annual and Single Trip Permit Characteristics"/>
          <p:cNvSpPr txBox="1">
            <a:spLocks/>
          </p:cNvSpPr>
          <p:nvPr/>
        </p:nvSpPr>
        <p:spPr>
          <a:xfrm>
            <a:off x="6235908" y="1677376"/>
            <a:ext cx="5519912" cy="35032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marR="0" lvl="0" indent="0" algn="l" defTabSz="914400" rtl="0" eaLnBrk="1" fontAlgn="base" latinLnBrk="0" hangingPunct="1">
              <a:lnSpc>
                <a:spcPct val="100000"/>
              </a:lnSpc>
              <a:spcBef>
                <a:spcPts val="600"/>
              </a:spcBef>
              <a:spcAft>
                <a:spcPts val="1000"/>
              </a:spcAft>
              <a:buClr>
                <a:schemeClr val="tx2"/>
              </a:buClr>
              <a:buSzTx/>
              <a:buFontTx/>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Annual Over-Dimension Permits</a:t>
            </a:r>
            <a:endParaRPr kumimoji="0" lang="en-US" sz="2800" b="1" i="0" u="none" strike="noStrike" kern="1200" cap="none" spc="0" normalizeH="0" baseline="0" noProof="0" dirty="0">
              <a:ln>
                <a:noFill/>
              </a:ln>
              <a:solidFill>
                <a:schemeClr val="tx1"/>
              </a:solidFill>
              <a:effectLst/>
              <a:uLnTx/>
              <a:uFillTx/>
              <a:latin typeface="+mn-lt"/>
              <a:ea typeface="+mj-ea"/>
              <a:cs typeface="Times New Roman" panose="02020603050405020304" pitchFamily="18" charset="0"/>
            </a:endParaRPr>
          </a:p>
          <a:p>
            <a:pPr marL="566420" marR="0" lvl="1" indent="-514350" algn="l" defTabSz="914400" rtl="0" eaLnBrk="1" fontAlgn="base" latinLnBrk="0" hangingPunct="1">
              <a:lnSpc>
                <a:spcPct val="100000"/>
              </a:lnSpc>
              <a:spcBef>
                <a:spcPts val="300"/>
              </a:spcBef>
              <a:spcAft>
                <a:spcPts val="300"/>
              </a:spcAft>
              <a:buClr>
                <a:schemeClr val="tx2"/>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Annual Width allowed daytime: ## feet</a:t>
            </a:r>
          </a:p>
          <a:p>
            <a:pPr marL="566420" marR="0" lvl="1" indent="-514350" algn="l" defTabSz="914400" rtl="0" eaLnBrk="1" fontAlgn="base" latinLnBrk="0" hangingPunct="1">
              <a:lnSpc>
                <a:spcPct val="100000"/>
              </a:lnSpc>
              <a:spcBef>
                <a:spcPts val="300"/>
              </a:spcBef>
              <a:spcAft>
                <a:spcPts val="600"/>
              </a:spcAft>
              <a:buClr>
                <a:schemeClr val="tx2"/>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Annual Width allowed nighttime: ## feet</a:t>
            </a:r>
          </a:p>
          <a:p>
            <a:pPr marL="52070" marR="0" lvl="1" indent="0" algn="l" defTabSz="914400" rtl="0" eaLnBrk="1" fontAlgn="base" latinLnBrk="0" hangingPunct="1">
              <a:lnSpc>
                <a:spcPct val="100000"/>
              </a:lnSpc>
              <a:spcBef>
                <a:spcPts val="600"/>
              </a:spcBef>
              <a:spcAft>
                <a:spcPts val="600"/>
              </a:spcAft>
              <a:buClr>
                <a:schemeClr val="tx2"/>
              </a:buClr>
              <a:buSzTx/>
              <a:buFontTx/>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Single Trip Over-Dimension Permits</a:t>
            </a:r>
          </a:p>
          <a:p>
            <a:pPr marL="566420" marR="0" lvl="1" indent="-514350" algn="l" defTabSz="914400" rtl="0" eaLnBrk="1" fontAlgn="base" latinLnBrk="0" hangingPunct="1">
              <a:lnSpc>
                <a:spcPct val="100000"/>
              </a:lnSpc>
              <a:spcBef>
                <a:spcPts val="300"/>
              </a:spcBef>
              <a:spcAft>
                <a:spcPts val="300"/>
              </a:spcAft>
              <a:buClr>
                <a:schemeClr val="tx2"/>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Width allowed daytime without District Approval: ## feet</a:t>
            </a:r>
          </a:p>
          <a:p>
            <a:pPr marL="566420" marR="0" lvl="1" indent="-514350" algn="l" defTabSz="914400" rtl="0" eaLnBrk="1" fontAlgn="base" latinLnBrk="0" hangingPunct="1">
              <a:lnSpc>
                <a:spcPct val="100000"/>
              </a:lnSpc>
              <a:spcBef>
                <a:spcPts val="300"/>
              </a:spcBef>
              <a:spcAft>
                <a:spcPts val="600"/>
              </a:spcAft>
              <a:buClr>
                <a:schemeClr val="tx2"/>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Width allowed nighttime without District Approval: ## feet</a:t>
            </a:r>
          </a:p>
        </p:txBody>
      </p:sp>
      <p:sp>
        <p:nvSpPr>
          <p:cNvPr id="4" name="Slide Number Placeholder 3" descr="Page number"/>
          <p:cNvSpPr>
            <a:spLocks noGrp="1"/>
          </p:cNvSpPr>
          <p:nvPr>
            <p:ph type="sldNum" sz="quarter" idx="12"/>
          </p:nvPr>
        </p:nvSpPr>
        <p:spPr/>
        <p:txBody>
          <a:bodyPr/>
          <a:lstStyle/>
          <a:p>
            <a:fld id="{7B4172B2-D9CF-462E-87A7-CF6315382B94}" type="slidenum">
              <a:rPr lang="en-US" smtClean="0"/>
              <a:t>7</a:t>
            </a:fld>
            <a:endParaRPr lang="en-US"/>
          </a:p>
        </p:txBody>
      </p:sp>
    </p:spTree>
    <p:custDataLst>
      <p:tags r:id="rId1"/>
    </p:custDataLst>
    <p:extLst>
      <p:ext uri="{BB962C8B-B14F-4D97-AF65-F5344CB8AC3E}">
        <p14:creationId xmlns:p14="http://schemas.microsoft.com/office/powerpoint/2010/main" val="2998297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t>PROJECT NAME</a:t>
            </a:r>
            <a:br>
              <a:rPr lang="en-US" sz="4800" b="1" dirty="0"/>
            </a:br>
            <a:r>
              <a:rPr lang="en-US" dirty="0"/>
              <a:t>Project Purpose and Scope</a:t>
            </a:r>
          </a:p>
        </p:txBody>
      </p:sp>
      <p:sp>
        <p:nvSpPr>
          <p:cNvPr id="4" name="Content Placeholder 2"/>
          <p:cNvSpPr txBox="1">
            <a:spLocks/>
          </p:cNvSpPr>
          <p:nvPr/>
        </p:nvSpPr>
        <p:spPr>
          <a:xfrm>
            <a:off x="838200" y="2567911"/>
            <a:ext cx="10855036" cy="2419726"/>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Provide a brief summary of the project purpose and scope.</a:t>
            </a:r>
          </a:p>
        </p:txBody>
      </p:sp>
    </p:spTree>
    <p:custDataLst>
      <p:tags r:id="rId1"/>
    </p:custDataLst>
    <p:extLst>
      <p:ext uri="{BB962C8B-B14F-4D97-AF65-F5344CB8AC3E}">
        <p14:creationId xmlns:p14="http://schemas.microsoft.com/office/powerpoint/2010/main" val="571686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9328" y="2097881"/>
            <a:ext cx="3200400" cy="1325563"/>
          </a:xfrm>
        </p:spPr>
        <p:txBody>
          <a:bodyPr>
            <a:noAutofit/>
          </a:bodyPr>
          <a:lstStyle/>
          <a:p>
            <a:r>
              <a:rPr lang="en-US" sz="4500" b="1" dirty="0"/>
              <a:t>Safety Issues to be Addressed</a:t>
            </a:r>
          </a:p>
        </p:txBody>
      </p:sp>
      <p:sp>
        <p:nvSpPr>
          <p:cNvPr id="5" name="Title 1"/>
          <p:cNvSpPr txBox="1">
            <a:spLocks/>
          </p:cNvSpPr>
          <p:nvPr/>
        </p:nvSpPr>
        <p:spPr>
          <a:xfrm>
            <a:off x="3713018" y="0"/>
            <a:ext cx="8478982" cy="122397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t>PROJECT NAME</a:t>
            </a:r>
            <a:endParaRPr lang="en-US" sz="3500" dirty="0"/>
          </a:p>
        </p:txBody>
      </p:sp>
      <p:sp>
        <p:nvSpPr>
          <p:cNvPr id="2" name="Content Placeholder 1"/>
          <p:cNvSpPr>
            <a:spLocks noGrp="1"/>
          </p:cNvSpPr>
          <p:nvPr>
            <p:ph sz="half" idx="2"/>
          </p:nvPr>
        </p:nvSpPr>
        <p:spPr>
          <a:xfrm>
            <a:off x="3994133" y="1876208"/>
            <a:ext cx="7962339" cy="4635427"/>
          </a:xfrm>
        </p:spPr>
        <p:txBody>
          <a:bodyPr/>
          <a:lstStyle/>
          <a:p>
            <a:r>
              <a:rPr lang="en-US" dirty="0"/>
              <a:t>Issue Description</a:t>
            </a:r>
          </a:p>
          <a:p>
            <a:r>
              <a:rPr lang="en-US" dirty="0"/>
              <a:t>Issue Description</a:t>
            </a:r>
          </a:p>
          <a:p>
            <a:r>
              <a:rPr lang="en-US" dirty="0"/>
              <a:t>Issue Description</a:t>
            </a:r>
          </a:p>
        </p:txBody>
      </p:sp>
    </p:spTree>
    <p:custDataLst>
      <p:tags r:id="rId1"/>
    </p:custDataLst>
    <p:extLst>
      <p:ext uri="{BB962C8B-B14F-4D97-AF65-F5344CB8AC3E}">
        <p14:creationId xmlns:p14="http://schemas.microsoft.com/office/powerpoint/2010/main" val="25415981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NwXMmn9I"/>
  <p:tag name="ARTICULATE_SLIDE_THUMBNAIL_REFRESH" val="1"/>
  <p:tag name="ARTICULATE_PROJECT_OPEN" val="0"/>
  <p:tag name="ARTICULATE_SLIDE_COUNT" val="2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8">
      <a:dk1>
        <a:srgbClr val="1C355E"/>
      </a:dk1>
      <a:lt1>
        <a:sysClr val="window" lastClr="FFFFFF"/>
      </a:lt1>
      <a:dk2>
        <a:srgbClr val="097881"/>
      </a:dk2>
      <a:lt2>
        <a:srgbClr val="E7E6E6"/>
      </a:lt2>
      <a:accent1>
        <a:srgbClr val="4BC1BE"/>
      </a:accent1>
      <a:accent2>
        <a:srgbClr val="097881"/>
      </a:accent2>
      <a:accent3>
        <a:srgbClr val="1C355E"/>
      </a:accent3>
      <a:accent4>
        <a:srgbClr val="FFC000"/>
      </a:accent4>
      <a:accent5>
        <a:srgbClr val="92D050"/>
      </a:accent5>
      <a:accent6>
        <a:srgbClr val="00B050"/>
      </a:accent6>
      <a:hlink>
        <a:srgbClr val="4B7BC9"/>
      </a:hlink>
      <a:folHlink>
        <a:srgbClr val="1C355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emplate 2019.potx [Read-Only]" id="{0D4B93E1-49BE-4B96-92CA-1A5A58A22763}" vid="{6C412827-74FB-450C-8E34-5CC9F8293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E1E8EED5EFC443BBCCDA427E15D82F" ma:contentTypeVersion="3" ma:contentTypeDescription="Create a new document." ma:contentTypeScope="" ma:versionID="067f8d0bf6da5d85ed8ed931257cc831">
  <xsd:schema xmlns:xsd="http://www.w3.org/2001/XMLSchema" xmlns:xs="http://www.w3.org/2001/XMLSchema" xmlns:p="http://schemas.microsoft.com/office/2006/metadata/properties" xmlns:ns2="76f1ff53-d1dc-440f-a70f-771e9580d01a" xmlns:ns3="6ec60af1-6d1e-4575-bf73-1b6e791fcd10" targetNamespace="http://schemas.microsoft.com/office/2006/metadata/properties" ma:root="true" ma:fieldsID="0bae41248d958a329b95298640cbdbd4" ns2:_="" ns3:_="">
    <xsd:import namespace="76f1ff53-d1dc-440f-a70f-771e9580d01a"/>
    <xsd:import namespace="6ec60af1-6d1e-4575-bf73-1b6e791fcd10"/>
    <xsd:element name="properties">
      <xsd:complexType>
        <xsd:sequence>
          <xsd:element name="documentManagement">
            <xsd:complexType>
              <xsd:all>
                <xsd:element ref="ns3:SharedWithUsers" minOccurs="0"/>
                <xsd:element ref="ns2:Reten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f1ff53-d1dc-440f-a70f-771e9580d01a" elementFormDefault="qualified">
    <xsd:import namespace="http://schemas.microsoft.com/office/2006/documentManagement/types"/>
    <xsd:import namespace="http://schemas.microsoft.com/office/infopath/2007/PartnerControls"/>
    <xsd:element name="Retention_x0020_Date" ma:index="10" nillable="true" ma:displayName="Retention Date" ma:description="Date document is due for review." ma:format="DateOnly" ma:internalName="Reten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ec60af1-6d1e-4575-bf73-1b6e791fcd10"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tention_x0020_Date xmlns="76f1ff53-d1dc-440f-a70f-771e9580d01a" xsi:nil="true"/>
  </documentManagement>
</p:properties>
</file>

<file path=customXml/itemProps1.xml><?xml version="1.0" encoding="utf-8"?>
<ds:datastoreItem xmlns:ds="http://schemas.openxmlformats.org/officeDocument/2006/customXml" ds:itemID="{C6E12292-62A7-4F64-ACB0-EA7179CDD62F}"/>
</file>

<file path=customXml/itemProps2.xml><?xml version="1.0" encoding="utf-8"?>
<ds:datastoreItem xmlns:ds="http://schemas.openxmlformats.org/officeDocument/2006/customXml" ds:itemID="{D22D2DFD-F821-4770-BF9E-46C59FB9F53F}">
  <ds:schemaRefs>
    <ds:schemaRef ds:uri="http://schemas.microsoft.com/sharepoint/v3/contenttype/forms"/>
  </ds:schemaRefs>
</ds:datastoreItem>
</file>

<file path=customXml/itemProps3.xml><?xml version="1.0" encoding="utf-8"?>
<ds:datastoreItem xmlns:ds="http://schemas.openxmlformats.org/officeDocument/2006/customXml" ds:itemID="{DCAE5B6F-3D68-40B9-B169-E74498CB6624}">
  <ds:schemaRefs>
    <ds:schemaRef ds:uri="http://www.w3.org/XML/1998/namespace"/>
    <ds:schemaRef ds:uri="http://schemas.microsoft.com/office/2006/documentManagement/types"/>
    <ds:schemaRef ds:uri="http://schemas.microsoft.com/office/infopath/2007/PartnerControls"/>
    <ds:schemaRef ds:uri="http://purl.org/dc/elements/1.1/"/>
    <ds:schemaRef ds:uri="http://purl.org/dc/dcmitype/"/>
    <ds:schemaRef ds:uri="http://schemas.microsoft.com/office/2006/metadata/properties"/>
    <ds:schemaRef ds:uri="http://schemas.openxmlformats.org/package/2006/metadata/core-properties"/>
    <ds:schemaRef ds:uri="http://purl.org/dc/terms/"/>
    <ds:schemaRef ds:uri="034eba93-94c0-4571-b348-ea65b3a10507"/>
    <ds:schemaRef ds:uri="cd967313-cf29-4405-9d9a-4c5eef736b26"/>
    <ds:schemaRef ds:uri="afc1a760-35b4-46da-9109-210bd399180f"/>
  </ds:schemaRefs>
</ds:datastoreItem>
</file>

<file path=docMetadata/LabelInfo.xml><?xml version="1.0" encoding="utf-8"?>
<clbl:labelList xmlns:clbl="http://schemas.microsoft.com/office/2020/mipLabelMetadata">
  <clbl:label id="{c9cf6fe3-5bce-446b-ad70-bd306593eea0}" enabled="1" method="Privileged" siteId="{28b0d013-46bc-4a64-8d86-1c8a31cf590d}" contentBits="0" removed="0"/>
</clbl:labelList>
</file>

<file path=docProps/app.xml><?xml version="1.0" encoding="utf-8"?>
<Properties xmlns="http://schemas.openxmlformats.org/officeDocument/2006/extended-properties" xmlns:vt="http://schemas.openxmlformats.org/officeDocument/2006/docPropsVTypes">
  <Template>Updated Template 2019</Template>
  <TotalTime>3678</TotalTime>
  <Words>3926</Words>
  <Application>Microsoft Office PowerPoint</Application>
  <PresentationFormat>Widescreen</PresentationFormat>
  <Paragraphs>411</Paragraphs>
  <Slides>27</Slides>
  <Notes>27</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Franklin Gothic Book</vt:lpstr>
      <vt:lpstr>Franklin Gothic Medium</vt:lpstr>
      <vt:lpstr>Times New Roman</vt:lpstr>
      <vt:lpstr>Wingdings</vt:lpstr>
      <vt:lpstr>Office Theme</vt:lpstr>
      <vt:lpstr>INSTRUCTIONS 1</vt:lpstr>
      <vt:lpstr>INSTRUCTIONS 2</vt:lpstr>
      <vt:lpstr>INSTRUCTIONS 3</vt:lpstr>
      <vt:lpstr>PROJECT NAME Proposed Intersection Improvements  &amp; Potential ORS 366.215 Impact</vt:lpstr>
      <vt:lpstr>AGENDA</vt:lpstr>
      <vt:lpstr>PROJECT NAME</vt:lpstr>
      <vt:lpstr>PROJECT NAME Location Details</vt:lpstr>
      <vt:lpstr>PROJECT NAME Project Purpose and Scope</vt:lpstr>
      <vt:lpstr>Safety Issues to be Addressed</vt:lpstr>
      <vt:lpstr>Operational Issues to be Addressed</vt:lpstr>
      <vt:lpstr>Improvements previously attempted at this intersection</vt:lpstr>
      <vt:lpstr>PROJECT NAME Crash History</vt:lpstr>
      <vt:lpstr>PROJECT NAME Single Trip Over-Dimension Permit Summary</vt:lpstr>
      <vt:lpstr>PROJECT NAME Single Trip Over-Dimension Permit Summary: Wide Loads</vt:lpstr>
      <vt:lpstr>PROJECT NAME Single Trip Over-Dimension Permit Summary: Long Loads</vt:lpstr>
      <vt:lpstr>PROJECT NAME Single Trip Over-Dimension Permit Summary: Vehicle Combinations</vt:lpstr>
      <vt:lpstr>PROJECT NAME Single Trip Over-Dimension Permit Summary: High Loads</vt:lpstr>
      <vt:lpstr>PROJECT NAME Single Trip Over-Dimension Permit Summary: Heavy Loads</vt:lpstr>
      <vt:lpstr>PROJECT NAME Annual Over-Dimension Permit Data</vt:lpstr>
      <vt:lpstr>PROJECT NAME Existing Condition &amp; Cross Section</vt:lpstr>
      <vt:lpstr>PROJECT NAME Pinch Point Information</vt:lpstr>
      <vt:lpstr>PROJECT NAME Alternative #1</vt:lpstr>
      <vt:lpstr>PROJECT NAME Alternative #2</vt:lpstr>
      <vt:lpstr>PROJECT NAME Alternative #3</vt:lpstr>
      <vt:lpstr>PROJECT NAME Summary of Alternatives Considered</vt:lpstr>
      <vt:lpstr>NEXT STEPS</vt:lpstr>
      <vt:lpstr>THANK YOU</vt:lpstr>
    </vt:vector>
  </TitlesOfParts>
  <Company>Oregon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Intersection Improvements PowerPoint Presentation Template</dc:title>
  <dc:creator>GROSS William P</dc:creator>
  <cp:keywords>Mobility Advisory Committee; MAC; restrictions</cp:keywords>
  <cp:lastModifiedBy>GROSS William P</cp:lastModifiedBy>
  <cp:revision>210</cp:revision>
  <dcterms:created xsi:type="dcterms:W3CDTF">2020-01-25T00:55:32Z</dcterms:created>
  <dcterms:modified xsi:type="dcterms:W3CDTF">2025-12-08T23:13:52Z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0x010100E7E1E8EED5EFC443BBCCDA427E15D82F</vt:lpwstr>
  </property>
  <property fmtid="{D5CDD505-2E9C-101B-9397-08002B2CF9AE}" pid="3" name="ArticulateGUID">
    <vt:lpwstr>8801BA7D-F8E6-4B3D-9EA9-90D4E2DD1FCC</vt:lpwstr>
  </property>
  <property fmtid="{D5CDD505-2E9C-101B-9397-08002B2CF9AE}" pid="4" name="ArticulatePath">
    <vt:lpwstr>http://transnet.odot.state.or.us/odot/home/Templates%20and%20Tools/Updated%20Template%202019</vt:lpwstr>
  </property>
  <property fmtid="{D5CDD505-2E9C-101B-9397-08002B2CF9AE}" pid="5" name="MediaServiceImageTags">
    <vt:lpwstr/>
  </property>
  <property fmtid="{D5CDD505-2E9C-101B-9397-08002B2CF9AE}" pid="6" name="MSIP_Label_c9cf6fe3-5bce-446b-ad70-bd306593eea0_Enabled">
    <vt:lpwstr>true</vt:lpwstr>
  </property>
  <property fmtid="{D5CDD505-2E9C-101B-9397-08002B2CF9AE}" pid="7" name="MSIP_Label_c9cf6fe3-5bce-446b-ad70-bd306593eea0_SetDate">
    <vt:lpwstr>2023-12-27T23:57:30Z</vt:lpwstr>
  </property>
  <property fmtid="{D5CDD505-2E9C-101B-9397-08002B2CF9AE}" pid="8" name="MSIP_Label_c9cf6fe3-5bce-446b-ad70-bd306593eea0_Method">
    <vt:lpwstr>Privileged</vt:lpwstr>
  </property>
  <property fmtid="{D5CDD505-2E9C-101B-9397-08002B2CF9AE}" pid="9" name="MSIP_Label_c9cf6fe3-5bce-446b-ad70-bd306593eea0_Name">
    <vt:lpwstr>Level 1 - Published (Items)</vt:lpwstr>
  </property>
  <property fmtid="{D5CDD505-2E9C-101B-9397-08002B2CF9AE}" pid="10" name="MSIP_Label_c9cf6fe3-5bce-446b-ad70-bd306593eea0_SiteId">
    <vt:lpwstr>28b0d013-46bc-4a64-8d86-1c8a31cf590d</vt:lpwstr>
  </property>
  <property fmtid="{D5CDD505-2E9C-101B-9397-08002B2CF9AE}" pid="11" name="MSIP_Label_c9cf6fe3-5bce-446b-ad70-bd306593eea0_ActionId">
    <vt:lpwstr>80635793-e907-4fd5-9073-b8ea158a4bf3</vt:lpwstr>
  </property>
  <property fmtid="{D5CDD505-2E9C-101B-9397-08002B2CF9AE}" pid="12" name="MSIP_Label_c9cf6fe3-5bce-446b-ad70-bd306593eea0_ContentBits">
    <vt:lpwstr>0</vt:lpwstr>
  </property>
</Properties>
</file>