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notesSlides/notesSlide26.xml" ContentType="application/vnd.openxmlformats-officedocument.presentationml.notesSlide+xml"/>
  <Override PartName="/ppt/tags/tag35.xml" ContentType="application/vnd.openxmlformats-officedocument.presentationml.tags+xml"/>
  <Override PartName="/ppt/notesSlides/notesSlide27.xml" ContentType="application/vnd.openxmlformats-officedocument.presentationml.notesSlide+xml"/>
  <Override PartName="/ppt/tags/tag36.xml" ContentType="application/vnd.openxmlformats-officedocument.presentationml.tags+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sldIdLst>
    <p:sldId id="340" r:id="rId5"/>
    <p:sldId id="341" r:id="rId6"/>
    <p:sldId id="342" r:id="rId7"/>
    <p:sldId id="260" r:id="rId8"/>
    <p:sldId id="280" r:id="rId9"/>
    <p:sldId id="310" r:id="rId10"/>
    <p:sldId id="281" r:id="rId11"/>
    <p:sldId id="284" r:id="rId12"/>
    <p:sldId id="302" r:id="rId13"/>
    <p:sldId id="282" r:id="rId14"/>
    <p:sldId id="286" r:id="rId15"/>
    <p:sldId id="262" r:id="rId16"/>
    <p:sldId id="288" r:id="rId17"/>
    <p:sldId id="289" r:id="rId18"/>
    <p:sldId id="291" r:id="rId19"/>
    <p:sldId id="290" r:id="rId20"/>
    <p:sldId id="308" r:id="rId21"/>
    <p:sldId id="292" r:id="rId22"/>
    <p:sldId id="307" r:id="rId23"/>
    <p:sldId id="293" r:id="rId24"/>
    <p:sldId id="287" r:id="rId25"/>
    <p:sldId id="294" r:id="rId26"/>
    <p:sldId id="295" r:id="rId27"/>
    <p:sldId id="309" r:id="rId28"/>
    <p:sldId id="306" r:id="rId29"/>
    <p:sldId id="296" r:id="rId30"/>
    <p:sldId id="297" r:id="rId31"/>
    <p:sldId id="300"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7ABDD108-7463-44A8-A5F5-1491D0232C2B}">
          <p14:sldIdLst>
            <p14:sldId id="340"/>
            <p14:sldId id="341"/>
            <p14:sldId id="342"/>
          </p14:sldIdLst>
        </p14:section>
        <p14:section name="Introduction &amp; Project Info Slides" id="{1CC7C031-CE93-47AB-A293-5A9A9EEA0AED}">
          <p14:sldIdLst>
            <p14:sldId id="260"/>
            <p14:sldId id="280"/>
            <p14:sldId id="310"/>
            <p14:sldId id="281"/>
            <p14:sldId id="284"/>
            <p14:sldId id="302"/>
            <p14:sldId id="282"/>
            <p14:sldId id="286"/>
            <p14:sldId id="262"/>
          </p14:sldIdLst>
        </p14:section>
        <p14:section name="Lane Closures/Full Road Closures Slides" id="{ED4F82DD-8FF3-4CCD-B601-EED162AAB5C1}">
          <p14:sldIdLst>
            <p14:sldId id="288"/>
            <p14:sldId id="289"/>
            <p14:sldId id="291"/>
            <p14:sldId id="290"/>
            <p14:sldId id="308"/>
          </p14:sldIdLst>
        </p14:section>
        <p14:section name="Ramp closure slides" id="{D609C71A-2663-4196-87D2-834619273784}">
          <p14:sldIdLst>
            <p14:sldId id="292"/>
            <p14:sldId id="307"/>
          </p14:sldIdLst>
        </p14:section>
        <p14:section name="Weight, Height, Length Restrictions Slide" id="{2C48F8E9-1CE8-4CB4-A463-16126B5F5B01}">
          <p14:sldIdLst>
            <p14:sldId id="293"/>
          </p14:sldIdLst>
        </p14:section>
        <p14:section name="Paving Production Slide" id="{86891F5F-E143-4BDD-988C-455FAE1C5D00}">
          <p14:sldIdLst>
            <p14:sldId id="287"/>
          </p14:sldIdLst>
        </p14:section>
        <p14:section name="Critical Route Pair/OD Load Accommodation  Slide" id="{C35E3DEA-04C5-4803-8826-F6694C44D9E9}">
          <p14:sldIdLst>
            <p14:sldId id="294"/>
          </p14:sldIdLst>
        </p14:section>
        <p14:section name="WZ Safety Slide" id="{87988838-5A85-4D6A-9626-711E03955B98}">
          <p14:sldIdLst>
            <p14:sldId id="295"/>
          </p14:sldIdLst>
        </p14:section>
        <p14:section name="Bike/Ped Slide" id="{13E3316E-C8A6-4D94-980D-24A0448F549A}">
          <p14:sldIdLst>
            <p14:sldId id="309"/>
          </p14:sldIdLst>
        </p14:section>
        <p14:section name="Restriction Summary and Conclusion Slides" id="{C15C2BC9-BAEB-4ED8-93DC-AE51788EF5A9}">
          <p14:sldIdLst>
            <p14:sldId id="306"/>
            <p14:sldId id="296"/>
            <p14:sldId id="297"/>
            <p14:sldId id="3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C96D1-93A8-4F53-AA11-B4AF3DF1ADDD}" v="941" dt="2023-07-17T16:38:30.765"/>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95" autoAdjust="0"/>
    <p:restoredTop sz="86449" autoAdjust="0"/>
  </p:normalViewPr>
  <p:slideViewPr>
    <p:cSldViewPr snapToGrid="0">
      <p:cViewPr varScale="1">
        <p:scale>
          <a:sx n="82" d="100"/>
          <a:sy n="82" d="100"/>
        </p:scale>
        <p:origin x="293" y="72"/>
      </p:cViewPr>
      <p:guideLst/>
    </p:cSldViewPr>
  </p:slideViewPr>
  <p:outlineViewPr>
    <p:cViewPr>
      <p:scale>
        <a:sx n="33" d="100"/>
        <a:sy n="33" d="100"/>
      </p:scale>
      <p:origin x="0" y="-613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DAN Christy A" userId="S::christy.a.jordan@odot.oregon.gov::09bec960-9794-4c50-be0c-fdf440e12769" providerId="AD" clId="Web-{EDDC6542-ED65-41DA-ADAC-719798B0FE3E}"/>
    <pc:docChg chg="modSld">
      <pc:chgData name="JORDAN Christy A" userId="S::christy.a.jordan@odot.oregon.gov::09bec960-9794-4c50-be0c-fdf440e12769" providerId="AD" clId="Web-{EDDC6542-ED65-41DA-ADAC-719798B0FE3E}" dt="2022-07-12T12:54:53.899" v="3949" actId="20577"/>
      <pc:docMkLst>
        <pc:docMk/>
      </pc:docMkLst>
      <pc:sldChg chg="modSp">
        <pc:chgData name="JORDAN Christy A" userId="S::christy.a.jordan@odot.oregon.gov::09bec960-9794-4c50-be0c-fdf440e12769" providerId="AD" clId="Web-{EDDC6542-ED65-41DA-ADAC-719798B0FE3E}" dt="2022-07-12T11:28:29.765" v="11" actId="20577"/>
        <pc:sldMkLst>
          <pc:docMk/>
          <pc:sldMk cId="366276352" sldId="260"/>
        </pc:sldMkLst>
        <pc:spChg chg="mod">
          <ac:chgData name="JORDAN Christy A" userId="S::christy.a.jordan@odot.oregon.gov::09bec960-9794-4c50-be0c-fdf440e12769" providerId="AD" clId="Web-{EDDC6542-ED65-41DA-ADAC-719798B0FE3E}" dt="2022-07-12T11:28:29.765" v="11" actId="20577"/>
          <ac:spMkLst>
            <pc:docMk/>
            <pc:sldMk cId="366276352" sldId="260"/>
            <ac:spMk id="3" creationId="{00000000-0000-0000-0000-000000000000}"/>
          </ac:spMkLst>
        </pc:spChg>
      </pc:sldChg>
      <pc:sldChg chg="modSp">
        <pc:chgData name="JORDAN Christy A" userId="S::christy.a.jordan@odot.oregon.gov::09bec960-9794-4c50-be0c-fdf440e12769" providerId="AD" clId="Web-{EDDC6542-ED65-41DA-ADAC-719798B0FE3E}" dt="2022-07-12T11:29:58.219" v="39" actId="20577"/>
        <pc:sldMkLst>
          <pc:docMk/>
          <pc:sldMk cId="387681988" sldId="281"/>
        </pc:sldMkLst>
        <pc:spChg chg="mod">
          <ac:chgData name="JORDAN Christy A" userId="S::christy.a.jordan@odot.oregon.gov::09bec960-9794-4c50-be0c-fdf440e12769" providerId="AD" clId="Web-{EDDC6542-ED65-41DA-ADAC-719798B0FE3E}" dt="2022-07-12T11:29:58.219" v="39" actId="20577"/>
          <ac:spMkLst>
            <pc:docMk/>
            <pc:sldMk cId="387681988" sldId="281"/>
            <ac:spMk id="2" creationId="{00000000-0000-0000-0000-000000000000}"/>
          </ac:spMkLst>
        </pc:spChg>
      </pc:sldChg>
      <pc:sldChg chg="modSp">
        <pc:chgData name="JORDAN Christy A" userId="S::christy.a.jordan@odot.oregon.gov::09bec960-9794-4c50-be0c-fdf440e12769" providerId="AD" clId="Web-{EDDC6542-ED65-41DA-ADAC-719798B0FE3E}" dt="2022-07-12T11:34:42.662" v="81" actId="20577"/>
        <pc:sldMkLst>
          <pc:docMk/>
          <pc:sldMk cId="3694527275" sldId="282"/>
        </pc:sldMkLst>
        <pc:spChg chg="mod">
          <ac:chgData name="JORDAN Christy A" userId="S::christy.a.jordan@odot.oregon.gov::09bec960-9794-4c50-be0c-fdf440e12769" providerId="AD" clId="Web-{EDDC6542-ED65-41DA-ADAC-719798B0FE3E}" dt="2022-07-12T11:34:42.662" v="81" actId="20577"/>
          <ac:spMkLst>
            <pc:docMk/>
            <pc:sldMk cId="3694527275" sldId="282"/>
            <ac:spMk id="3" creationId="{00000000-0000-0000-0000-000000000000}"/>
          </ac:spMkLst>
        </pc:spChg>
      </pc:sldChg>
      <pc:sldChg chg="modSp">
        <pc:chgData name="JORDAN Christy A" userId="S::christy.a.jordan@odot.oregon.gov::09bec960-9794-4c50-be0c-fdf440e12769" providerId="AD" clId="Web-{EDDC6542-ED65-41DA-ADAC-719798B0FE3E}" dt="2022-07-12T11:36:55.539" v="131" actId="20577"/>
        <pc:sldMkLst>
          <pc:docMk/>
          <pc:sldMk cId="1594876483" sldId="283"/>
        </pc:sldMkLst>
        <pc:spChg chg="mod">
          <ac:chgData name="JORDAN Christy A" userId="S::christy.a.jordan@odot.oregon.gov::09bec960-9794-4c50-be0c-fdf440e12769" providerId="AD" clId="Web-{EDDC6542-ED65-41DA-ADAC-719798B0FE3E}" dt="2022-07-12T11:36:55.539" v="131" actId="20577"/>
          <ac:spMkLst>
            <pc:docMk/>
            <pc:sldMk cId="1594876483" sldId="283"/>
            <ac:spMk id="3" creationId="{00000000-0000-0000-0000-000000000000}"/>
          </ac:spMkLst>
        </pc:spChg>
      </pc:sldChg>
      <pc:sldChg chg="modSp">
        <pc:chgData name="JORDAN Christy A" userId="S::christy.a.jordan@odot.oregon.gov::09bec960-9794-4c50-be0c-fdf440e12769" providerId="AD" clId="Web-{EDDC6542-ED65-41DA-ADAC-719798B0FE3E}" dt="2022-07-12T11:31:33.643" v="42" actId="20577"/>
        <pc:sldMkLst>
          <pc:docMk/>
          <pc:sldMk cId="2998297804" sldId="284"/>
        </pc:sldMkLst>
        <pc:spChg chg="mod">
          <ac:chgData name="JORDAN Christy A" userId="S::christy.a.jordan@odot.oregon.gov::09bec960-9794-4c50-be0c-fdf440e12769" providerId="AD" clId="Web-{EDDC6542-ED65-41DA-ADAC-719798B0FE3E}" dt="2022-07-12T11:31:33.643" v="42" actId="20577"/>
          <ac:spMkLst>
            <pc:docMk/>
            <pc:sldMk cId="2998297804" sldId="284"/>
            <ac:spMk id="3" creationId="{00000000-0000-0000-0000-000000000000}"/>
          </ac:spMkLst>
        </pc:spChg>
      </pc:sldChg>
      <pc:sldChg chg="modSp">
        <pc:chgData name="JORDAN Christy A" userId="S::christy.a.jordan@odot.oregon.gov::09bec960-9794-4c50-be0c-fdf440e12769" providerId="AD" clId="Web-{EDDC6542-ED65-41DA-ADAC-719798B0FE3E}" dt="2022-07-12T12:20:54.771" v="2855" actId="20577"/>
        <pc:sldMkLst>
          <pc:docMk/>
          <pc:sldMk cId="3559750349" sldId="286"/>
        </pc:sldMkLst>
        <pc:spChg chg="mod">
          <ac:chgData name="JORDAN Christy A" userId="S::christy.a.jordan@odot.oregon.gov::09bec960-9794-4c50-be0c-fdf440e12769" providerId="AD" clId="Web-{EDDC6542-ED65-41DA-ADAC-719798B0FE3E}" dt="2022-07-12T12:20:54.771" v="2855" actId="20577"/>
          <ac:spMkLst>
            <pc:docMk/>
            <pc:sldMk cId="3559750349" sldId="286"/>
            <ac:spMk id="2" creationId="{00000000-0000-0000-0000-000000000000}"/>
          </ac:spMkLst>
        </pc:spChg>
      </pc:sldChg>
      <pc:sldChg chg="addSp modSp">
        <pc:chgData name="JORDAN Christy A" userId="S::christy.a.jordan@odot.oregon.gov::09bec960-9794-4c50-be0c-fdf440e12769" providerId="AD" clId="Web-{EDDC6542-ED65-41DA-ADAC-719798B0FE3E}" dt="2022-07-12T12:23:15.086" v="2924" actId="20577"/>
        <pc:sldMkLst>
          <pc:docMk/>
          <pc:sldMk cId="2677102124" sldId="288"/>
        </pc:sldMkLst>
        <pc:spChg chg="add mod">
          <ac:chgData name="JORDAN Christy A" userId="S::christy.a.jordan@odot.oregon.gov::09bec960-9794-4c50-be0c-fdf440e12769" providerId="AD" clId="Web-{EDDC6542-ED65-41DA-ADAC-719798B0FE3E}" dt="2022-07-12T12:23:15.086" v="2924" actId="20577"/>
          <ac:spMkLst>
            <pc:docMk/>
            <pc:sldMk cId="2677102124" sldId="288"/>
            <ac:spMk id="5" creationId="{59A9905A-A65A-4A78-353A-18343D174A02}"/>
          </ac:spMkLst>
        </pc:spChg>
      </pc:sldChg>
      <pc:sldChg chg="addSp modSp">
        <pc:chgData name="JORDAN Christy A" userId="S::christy.a.jordan@odot.oregon.gov::09bec960-9794-4c50-be0c-fdf440e12769" providerId="AD" clId="Web-{EDDC6542-ED65-41DA-ADAC-719798B0FE3E}" dt="2022-07-12T12:30:29.171" v="3088" actId="20577"/>
        <pc:sldMkLst>
          <pc:docMk/>
          <pc:sldMk cId="3622791927" sldId="289"/>
        </pc:sldMkLst>
        <pc:spChg chg="add mod">
          <ac:chgData name="JORDAN Christy A" userId="S::christy.a.jordan@odot.oregon.gov::09bec960-9794-4c50-be0c-fdf440e12769" providerId="AD" clId="Web-{EDDC6542-ED65-41DA-ADAC-719798B0FE3E}" dt="2022-07-12T12:30:11.124" v="3082" actId="20577"/>
          <ac:spMkLst>
            <pc:docMk/>
            <pc:sldMk cId="3622791927" sldId="289"/>
            <ac:spMk id="5" creationId="{AD810FC3-0465-1B43-B908-145791530A03}"/>
          </ac:spMkLst>
        </pc:spChg>
        <pc:spChg chg="add mod">
          <ac:chgData name="JORDAN Christy A" userId="S::christy.a.jordan@odot.oregon.gov::09bec960-9794-4c50-be0c-fdf440e12769" providerId="AD" clId="Web-{EDDC6542-ED65-41DA-ADAC-719798B0FE3E}" dt="2022-07-12T12:30:29.171" v="3088" actId="20577"/>
          <ac:spMkLst>
            <pc:docMk/>
            <pc:sldMk cId="3622791927" sldId="289"/>
            <ac:spMk id="7" creationId="{230F3ABB-95F3-DDD2-9B3D-9BD9480D0289}"/>
          </ac:spMkLst>
        </pc:spChg>
      </pc:sldChg>
      <pc:sldChg chg="addSp modSp">
        <pc:chgData name="JORDAN Christy A" userId="S::christy.a.jordan@odot.oregon.gov::09bec960-9794-4c50-be0c-fdf440e12769" providerId="AD" clId="Web-{EDDC6542-ED65-41DA-ADAC-719798B0FE3E}" dt="2022-07-12T12:33:21.049" v="3123" actId="20577"/>
        <pc:sldMkLst>
          <pc:docMk/>
          <pc:sldMk cId="3827303109" sldId="292"/>
        </pc:sldMkLst>
        <pc:spChg chg="mod">
          <ac:chgData name="JORDAN Christy A" userId="S::christy.a.jordan@odot.oregon.gov::09bec960-9794-4c50-be0c-fdf440e12769" providerId="AD" clId="Web-{EDDC6542-ED65-41DA-ADAC-719798B0FE3E}" dt="2022-07-12T12:32:19.845" v="3090" actId="20577"/>
          <ac:spMkLst>
            <pc:docMk/>
            <pc:sldMk cId="3827303109" sldId="292"/>
            <ac:spMk id="3" creationId="{00000000-0000-0000-0000-000000000000}"/>
          </ac:spMkLst>
        </pc:spChg>
        <pc:spChg chg="add">
          <ac:chgData name="JORDAN Christy A" userId="S::christy.a.jordan@odot.oregon.gov::09bec960-9794-4c50-be0c-fdf440e12769" providerId="AD" clId="Web-{EDDC6542-ED65-41DA-ADAC-719798B0FE3E}" dt="2022-07-12T12:32:19.985" v="3091"/>
          <ac:spMkLst>
            <pc:docMk/>
            <pc:sldMk cId="3827303109" sldId="292"/>
            <ac:spMk id="6" creationId="{B6C28499-0307-E8D2-4AB0-04CCD1DFC5CC}"/>
          </ac:spMkLst>
        </pc:spChg>
        <pc:spChg chg="add mod">
          <ac:chgData name="JORDAN Christy A" userId="S::christy.a.jordan@odot.oregon.gov::09bec960-9794-4c50-be0c-fdf440e12769" providerId="AD" clId="Web-{EDDC6542-ED65-41DA-ADAC-719798B0FE3E}" dt="2022-07-12T12:33:21.049" v="3123" actId="20577"/>
          <ac:spMkLst>
            <pc:docMk/>
            <pc:sldMk cId="3827303109" sldId="292"/>
            <ac:spMk id="7" creationId="{491B68DF-489A-5C37-0F49-66B2BD84AECA}"/>
          </ac:spMkLst>
        </pc:spChg>
      </pc:sldChg>
      <pc:sldChg chg="addSp modSp">
        <pc:chgData name="JORDAN Christy A" userId="S::christy.a.jordan@odot.oregon.gov::09bec960-9794-4c50-be0c-fdf440e12769" providerId="AD" clId="Web-{EDDC6542-ED65-41DA-ADAC-719798B0FE3E}" dt="2022-07-12T12:36:49.662" v="3182" actId="20577"/>
        <pc:sldMkLst>
          <pc:docMk/>
          <pc:sldMk cId="3982666788" sldId="293"/>
        </pc:sldMkLst>
        <pc:spChg chg="add mod">
          <ac:chgData name="JORDAN Christy A" userId="S::christy.a.jordan@odot.oregon.gov::09bec960-9794-4c50-be0c-fdf440e12769" providerId="AD" clId="Web-{EDDC6542-ED65-41DA-ADAC-719798B0FE3E}" dt="2022-07-12T12:36:49.662" v="3182" actId="20577"/>
          <ac:spMkLst>
            <pc:docMk/>
            <pc:sldMk cId="3982666788" sldId="293"/>
            <ac:spMk id="5" creationId="{1FD4CAF5-9ABC-D3B3-7DC8-DF79FCA87D72}"/>
          </ac:spMkLst>
        </pc:spChg>
      </pc:sldChg>
      <pc:sldChg chg="addSp modSp">
        <pc:chgData name="JORDAN Christy A" userId="S::christy.a.jordan@odot.oregon.gov::09bec960-9794-4c50-be0c-fdf440e12769" providerId="AD" clId="Web-{EDDC6542-ED65-41DA-ADAC-719798B0FE3E}" dt="2022-07-12T12:39:02.773" v="3242" actId="20577"/>
        <pc:sldMkLst>
          <pc:docMk/>
          <pc:sldMk cId="3143340573" sldId="295"/>
        </pc:sldMkLst>
        <pc:spChg chg="add mod">
          <ac:chgData name="JORDAN Christy A" userId="S::christy.a.jordan@odot.oregon.gov::09bec960-9794-4c50-be0c-fdf440e12769" providerId="AD" clId="Web-{EDDC6542-ED65-41DA-ADAC-719798B0FE3E}" dt="2022-07-12T12:39:02.773" v="3242" actId="20577"/>
          <ac:spMkLst>
            <pc:docMk/>
            <pc:sldMk cId="3143340573" sldId="295"/>
            <ac:spMk id="5" creationId="{1A3A42C2-8F4A-0169-4FE7-E23D2F85836A}"/>
          </ac:spMkLst>
        </pc:spChg>
      </pc:sldChg>
      <pc:sldChg chg="addSp modSp">
        <pc:chgData name="JORDAN Christy A" userId="S::christy.a.jordan@odot.oregon.gov::09bec960-9794-4c50-be0c-fdf440e12769" providerId="AD" clId="Web-{EDDC6542-ED65-41DA-ADAC-719798B0FE3E}" dt="2022-07-12T12:41:35.338" v="3299" actId="20577"/>
        <pc:sldMkLst>
          <pc:docMk/>
          <pc:sldMk cId="1382860216" sldId="296"/>
        </pc:sldMkLst>
        <pc:spChg chg="mod">
          <ac:chgData name="JORDAN Christy A" userId="S::christy.a.jordan@odot.oregon.gov::09bec960-9794-4c50-be0c-fdf440e12769" providerId="AD" clId="Web-{EDDC6542-ED65-41DA-ADAC-719798B0FE3E}" dt="2022-07-12T12:41:04.994" v="3269" actId="20577"/>
          <ac:spMkLst>
            <pc:docMk/>
            <pc:sldMk cId="1382860216" sldId="296"/>
            <ac:spMk id="3" creationId="{00000000-0000-0000-0000-000000000000}"/>
          </ac:spMkLst>
        </pc:spChg>
        <pc:spChg chg="add mod">
          <ac:chgData name="JORDAN Christy A" userId="S::christy.a.jordan@odot.oregon.gov::09bec960-9794-4c50-be0c-fdf440e12769" providerId="AD" clId="Web-{EDDC6542-ED65-41DA-ADAC-719798B0FE3E}" dt="2022-07-12T12:41:35.338" v="3299" actId="20577"/>
          <ac:spMkLst>
            <pc:docMk/>
            <pc:sldMk cId="1382860216" sldId="296"/>
            <ac:spMk id="6" creationId="{C5000CEC-9C1F-C073-67AC-8D42603AEC65}"/>
          </ac:spMkLst>
        </pc:spChg>
        <pc:inkChg chg="add">
          <ac:chgData name="JORDAN Christy A" userId="S::christy.a.jordan@odot.oregon.gov::09bec960-9794-4c50-be0c-fdf440e12769" providerId="AD" clId="Web-{EDDC6542-ED65-41DA-ADAC-719798B0FE3E}" dt="2022-07-12T12:40:12.962" v="3259"/>
          <ac:inkMkLst>
            <pc:docMk/>
            <pc:sldMk cId="1382860216" sldId="296"/>
            <ac:inkMk id="5" creationId="{032CFF37-FAE6-9DA8-D59B-8E424874BF2D}"/>
          </ac:inkMkLst>
        </pc:inkChg>
      </pc:sldChg>
      <pc:sldChg chg="modSp">
        <pc:chgData name="JORDAN Christy A" userId="S::christy.a.jordan@odot.oregon.gov::09bec960-9794-4c50-be0c-fdf440e12769" providerId="AD" clId="Web-{EDDC6542-ED65-41DA-ADAC-719798B0FE3E}" dt="2022-07-12T12:54:53.899" v="3949" actId="20577"/>
        <pc:sldMkLst>
          <pc:docMk/>
          <pc:sldMk cId="312461685" sldId="297"/>
        </pc:sldMkLst>
        <pc:spChg chg="mod">
          <ac:chgData name="JORDAN Christy A" userId="S::christy.a.jordan@odot.oregon.gov::09bec960-9794-4c50-be0c-fdf440e12769" providerId="AD" clId="Web-{EDDC6542-ED65-41DA-ADAC-719798B0FE3E}" dt="2022-07-12T12:54:53.899" v="3949" actId="20577"/>
          <ac:spMkLst>
            <pc:docMk/>
            <pc:sldMk cId="312461685" sldId="297"/>
            <ac:spMk id="3" creationId="{00000000-0000-0000-0000-000000000000}"/>
          </ac:spMkLst>
        </pc:spChg>
      </pc:sldChg>
      <pc:sldChg chg="modSp">
        <pc:chgData name="JORDAN Christy A" userId="S::christy.a.jordan@odot.oregon.gov::09bec960-9794-4c50-be0c-fdf440e12769" providerId="AD" clId="Web-{EDDC6542-ED65-41DA-ADAC-719798B0FE3E}" dt="2022-07-12T11:36:22.007" v="114" actId="20577"/>
        <pc:sldMkLst>
          <pc:docMk/>
          <pc:sldMk cId="660584819" sldId="302"/>
        </pc:sldMkLst>
        <pc:spChg chg="mod">
          <ac:chgData name="JORDAN Christy A" userId="S::christy.a.jordan@odot.oregon.gov::09bec960-9794-4c50-be0c-fdf440e12769" providerId="AD" clId="Web-{EDDC6542-ED65-41DA-ADAC-719798B0FE3E}" dt="2022-07-12T11:36:22.007" v="114" actId="20577"/>
          <ac:spMkLst>
            <pc:docMk/>
            <pc:sldMk cId="660584819" sldId="302"/>
            <ac:spMk id="4" creationId="{00000000-0000-0000-0000-000000000000}"/>
          </ac:spMkLst>
        </pc:spChg>
      </pc:sldChg>
      <pc:sldChg chg="addSp delSp modSp">
        <pc:chgData name="JORDAN Christy A" userId="S::christy.a.jordan@odot.oregon.gov::09bec960-9794-4c50-be0c-fdf440e12769" providerId="AD" clId="Web-{EDDC6542-ED65-41DA-ADAC-719798B0FE3E}" dt="2022-07-12T11:26:42.415" v="8"/>
        <pc:sldMkLst>
          <pc:docMk/>
          <pc:sldMk cId="3683000700" sldId="305"/>
        </pc:sldMkLst>
        <pc:spChg chg="add del">
          <ac:chgData name="JORDAN Christy A" userId="S::christy.a.jordan@odot.oregon.gov::09bec960-9794-4c50-be0c-fdf440e12769" providerId="AD" clId="Web-{EDDC6542-ED65-41DA-ADAC-719798B0FE3E}" dt="2022-07-12T11:26:42.415" v="8"/>
          <ac:spMkLst>
            <pc:docMk/>
            <pc:sldMk cId="3683000700" sldId="305"/>
            <ac:spMk id="7" creationId="{D1A7E22E-A4E7-B3DC-2611-C9FD0F17C2D8}"/>
          </ac:spMkLst>
        </pc:spChg>
        <pc:spChg chg="add del mod">
          <ac:chgData name="JORDAN Christy A" userId="S::christy.a.jordan@odot.oregon.gov::09bec960-9794-4c50-be0c-fdf440e12769" providerId="AD" clId="Web-{EDDC6542-ED65-41DA-ADAC-719798B0FE3E}" dt="2022-07-12T11:26:39.321" v="7"/>
          <ac:spMkLst>
            <pc:docMk/>
            <pc:sldMk cId="3683000700" sldId="305"/>
            <ac:spMk id="9" creationId="{76B4797C-1372-C064-B72F-7F8C12F46BBE}"/>
          </ac:spMkLst>
        </pc:spChg>
        <pc:spChg chg="mod">
          <ac:chgData name="JORDAN Christy A" userId="S::christy.a.jordan@odot.oregon.gov::09bec960-9794-4c50-be0c-fdf440e12769" providerId="AD" clId="Web-{EDDC6542-ED65-41DA-ADAC-719798B0FE3E}" dt="2022-07-12T11:25:19.617" v="5" actId="1076"/>
          <ac:spMkLst>
            <pc:docMk/>
            <pc:sldMk cId="3683000700" sldId="305"/>
            <ac:spMk id="14" creationId="{00000000-0000-0000-0000-000000000000}"/>
          </ac:spMkLst>
        </pc:spChg>
      </pc:sldChg>
      <pc:sldChg chg="addSp modSp">
        <pc:chgData name="JORDAN Christy A" userId="S::christy.a.jordan@odot.oregon.gov::09bec960-9794-4c50-be0c-fdf440e12769" providerId="AD" clId="Web-{EDDC6542-ED65-41DA-ADAC-719798B0FE3E}" dt="2022-07-12T12:53:19.366" v="3822"/>
        <pc:sldMkLst>
          <pc:docMk/>
          <pc:sldMk cId="1528939643" sldId="306"/>
        </pc:sldMkLst>
        <pc:spChg chg="add mod">
          <ac:chgData name="JORDAN Christy A" userId="S::christy.a.jordan@odot.oregon.gov::09bec960-9794-4c50-be0c-fdf440e12769" providerId="AD" clId="Web-{EDDC6542-ED65-41DA-ADAC-719798B0FE3E}" dt="2022-07-12T12:43:56.997" v="3320" actId="14100"/>
          <ac:spMkLst>
            <pc:docMk/>
            <pc:sldMk cId="1528939643" sldId="306"/>
            <ac:spMk id="3" creationId="{BDBFC32B-D0DD-F935-56CC-4B2D11D32C6C}"/>
          </ac:spMkLst>
        </pc:spChg>
        <pc:graphicFrameChg chg="mod modGraphic">
          <ac:chgData name="JORDAN Christy A" userId="S::christy.a.jordan@odot.oregon.gov::09bec960-9794-4c50-be0c-fdf440e12769" providerId="AD" clId="Web-{EDDC6542-ED65-41DA-ADAC-719798B0FE3E}" dt="2022-07-12T12:53:19.366" v="3822"/>
          <ac:graphicFrameMkLst>
            <pc:docMk/>
            <pc:sldMk cId="1528939643" sldId="306"/>
            <ac:graphicFrameMk id="7" creationId="{00000000-0000-0000-0000-000000000000}"/>
          </ac:graphicFrameMkLst>
        </pc:graphicFrameChg>
      </pc:sldChg>
      <pc:sldChg chg="addSp delSp modSp">
        <pc:chgData name="JORDAN Christy A" userId="S::christy.a.jordan@odot.oregon.gov::09bec960-9794-4c50-be0c-fdf440e12769" providerId="AD" clId="Web-{EDDC6542-ED65-41DA-ADAC-719798B0FE3E}" dt="2022-07-12T12:19:59.692" v="2850" actId="14100"/>
        <pc:sldMkLst>
          <pc:docMk/>
          <pc:sldMk cId="2214600183" sldId="308"/>
        </pc:sldMkLst>
        <pc:spChg chg="add">
          <ac:chgData name="JORDAN Christy A" userId="S::christy.a.jordan@odot.oregon.gov::09bec960-9794-4c50-be0c-fdf440e12769" providerId="AD" clId="Web-{EDDC6542-ED65-41DA-ADAC-719798B0FE3E}" dt="2022-07-12T12:12:00.215" v="2738"/>
          <ac:spMkLst>
            <pc:docMk/>
            <pc:sldMk cId="2214600183" sldId="308"/>
            <ac:spMk id="11" creationId="{3C6422A1-63CD-B712-31E5-CDD54B6FDB23}"/>
          </ac:spMkLst>
        </pc:spChg>
        <pc:spChg chg="add mod">
          <ac:chgData name="JORDAN Christy A" userId="S::christy.a.jordan@odot.oregon.gov::09bec960-9794-4c50-be0c-fdf440e12769" providerId="AD" clId="Web-{EDDC6542-ED65-41DA-ADAC-719798B0FE3E}" dt="2022-07-12T12:13:35.466" v="2792" actId="20577"/>
          <ac:spMkLst>
            <pc:docMk/>
            <pc:sldMk cId="2214600183" sldId="308"/>
            <ac:spMk id="12" creationId="{F6469B89-3653-FD0C-BCF8-BE4BF3F3474C}"/>
          </ac:spMkLst>
        </pc:spChg>
        <pc:spChg chg="add mod">
          <ac:chgData name="JORDAN Christy A" userId="S::christy.a.jordan@odot.oregon.gov::09bec960-9794-4c50-be0c-fdf440e12769" providerId="AD" clId="Web-{EDDC6542-ED65-41DA-ADAC-719798B0FE3E}" dt="2022-07-12T12:17:15.204" v="2820"/>
          <ac:spMkLst>
            <pc:docMk/>
            <pc:sldMk cId="2214600183" sldId="308"/>
            <ac:spMk id="13" creationId="{D9C70108-DBE5-14EF-9E06-5AE4D07EDAA2}"/>
          </ac:spMkLst>
        </pc:spChg>
        <pc:spChg chg="add mod">
          <ac:chgData name="JORDAN Christy A" userId="S::christy.a.jordan@odot.oregon.gov::09bec960-9794-4c50-be0c-fdf440e12769" providerId="AD" clId="Web-{EDDC6542-ED65-41DA-ADAC-719798B0FE3E}" dt="2022-07-12T12:19:27.035" v="2836" actId="1076"/>
          <ac:spMkLst>
            <pc:docMk/>
            <pc:sldMk cId="2214600183" sldId="308"/>
            <ac:spMk id="14" creationId="{B54AF755-DD48-78FF-9CBA-89C6940950CF}"/>
          </ac:spMkLst>
        </pc:spChg>
        <pc:spChg chg="add mod">
          <ac:chgData name="JORDAN Christy A" userId="S::christy.a.jordan@odot.oregon.gov::09bec960-9794-4c50-be0c-fdf440e12769" providerId="AD" clId="Web-{EDDC6542-ED65-41DA-ADAC-719798B0FE3E}" dt="2022-07-12T12:19:59.692" v="2850" actId="14100"/>
          <ac:spMkLst>
            <pc:docMk/>
            <pc:sldMk cId="2214600183" sldId="308"/>
            <ac:spMk id="15" creationId="{1E927CF6-7E5E-DE78-2482-4CEFEC2F8B63}"/>
          </ac:spMkLst>
        </pc:spChg>
        <pc:graphicFrameChg chg="add del mod modGraphic">
          <ac:chgData name="JORDAN Christy A" userId="S::christy.a.jordan@odot.oregon.gov::09bec960-9794-4c50-be0c-fdf440e12769" providerId="AD" clId="Web-{EDDC6542-ED65-41DA-ADAC-719798B0FE3E}" dt="2022-07-12T12:10:53.182" v="2713"/>
          <ac:graphicFrameMkLst>
            <pc:docMk/>
            <pc:sldMk cId="2214600183" sldId="308"/>
            <ac:graphicFrameMk id="3" creationId="{5F1BF349-9838-D451-392F-C7716A75CB91}"/>
          </ac:graphicFrameMkLst>
        </pc:graphicFrameChg>
        <pc:graphicFrameChg chg="mod modGraphic">
          <ac:chgData name="JORDAN Christy A" userId="S::christy.a.jordan@odot.oregon.gov::09bec960-9794-4c50-be0c-fdf440e12769" providerId="AD" clId="Web-{EDDC6542-ED65-41DA-ADAC-719798B0FE3E}" dt="2022-07-12T12:14:24.280" v="2810"/>
          <ac:graphicFrameMkLst>
            <pc:docMk/>
            <pc:sldMk cId="2214600183" sldId="308"/>
            <ac:graphicFrameMk id="5" creationId="{00000000-0000-0000-0000-000000000000}"/>
          </ac:graphicFrameMkLst>
        </pc:graphicFrameChg>
      </pc:sldChg>
    </pc:docChg>
  </pc:docChgLst>
  <pc:docChgLst>
    <pc:chgData name="JORDAN Christy A" userId="S::christy.a.jordan@odot.oregon.gov::09bec960-9794-4c50-be0c-fdf440e12769" providerId="AD" clId="Web-{560AA823-01E0-482E-AFF8-2DA6BC9B500F}"/>
    <pc:docChg chg="modSld">
      <pc:chgData name="JORDAN Christy A" userId="S::christy.a.jordan@odot.oregon.gov::09bec960-9794-4c50-be0c-fdf440e12769" providerId="AD" clId="Web-{560AA823-01E0-482E-AFF8-2DA6BC9B500F}" dt="2022-07-12T12:56:06.603" v="1"/>
      <pc:docMkLst>
        <pc:docMk/>
      </pc:docMkLst>
      <pc:sldChg chg="modSp">
        <pc:chgData name="JORDAN Christy A" userId="S::christy.a.jordan@odot.oregon.gov::09bec960-9794-4c50-be0c-fdf440e12769" providerId="AD" clId="Web-{560AA823-01E0-482E-AFF8-2DA6BC9B500F}" dt="2022-07-12T12:56:06.603" v="1"/>
        <pc:sldMkLst>
          <pc:docMk/>
          <pc:sldMk cId="3179910692" sldId="303"/>
        </pc:sldMkLst>
        <pc:spChg chg="mod">
          <ac:chgData name="JORDAN Christy A" userId="S::christy.a.jordan@odot.oregon.gov::09bec960-9794-4c50-be0c-fdf440e12769" providerId="AD" clId="Web-{560AA823-01E0-482E-AFF8-2DA6BC9B500F}" dt="2022-07-12T12:56:06.603" v="1"/>
          <ac:spMkLst>
            <pc:docMk/>
            <pc:sldMk cId="3179910692" sldId="303"/>
            <ac:spMk id="9" creationId="{00000000-0000-0000-0000-000000000000}"/>
          </ac:spMkLst>
        </pc:spChg>
      </pc:sldChg>
    </pc:docChg>
  </pc:docChgLst>
  <pc:docChgLst>
    <pc:chgData name="GROSS William P" userId="e7015193-c7c6-4e6c-a879-8edb9c9e54d6" providerId="ADAL" clId="{05DC96D1-93A8-4F53-AA11-B4AF3DF1ADDD}"/>
    <pc:docChg chg="undo custSel mod addSld delSld modSld sldOrd modMainMaster modSection replTag delTag">
      <pc:chgData name="GROSS William P" userId="e7015193-c7c6-4e6c-a879-8edb9c9e54d6" providerId="ADAL" clId="{05DC96D1-93A8-4F53-AA11-B4AF3DF1ADDD}" dt="2023-12-28T00:20:21.175" v="2699"/>
      <pc:docMkLst>
        <pc:docMk/>
      </pc:docMkLst>
      <pc:sldChg chg="modSp mod replTag delTag">
        <pc:chgData name="GROSS William P" userId="e7015193-c7c6-4e6c-a879-8edb9c9e54d6" providerId="ADAL" clId="{05DC96D1-93A8-4F53-AA11-B4AF3DF1ADDD}" dt="2023-05-15T20:52:30.005" v="519"/>
        <pc:sldMkLst>
          <pc:docMk/>
          <pc:sldMk cId="366276352" sldId="260"/>
        </pc:sldMkLst>
        <pc:spChg chg="mod">
          <ac:chgData name="GROSS William P" userId="e7015193-c7c6-4e6c-a879-8edb9c9e54d6" providerId="ADAL" clId="{05DC96D1-93A8-4F53-AA11-B4AF3DF1ADDD}" dt="2023-05-15T16:12:59.522" v="23" actId="27636"/>
          <ac:spMkLst>
            <pc:docMk/>
            <pc:sldMk cId="366276352" sldId="260"/>
            <ac:spMk id="3" creationId="{00000000-0000-0000-0000-000000000000}"/>
          </ac:spMkLst>
        </pc:spChg>
      </pc:sldChg>
      <pc:sldChg chg="addSp modSp mod replTag delTag">
        <pc:chgData name="GROSS William P" userId="e7015193-c7c6-4e6c-a879-8edb9c9e54d6" providerId="ADAL" clId="{05DC96D1-93A8-4F53-AA11-B4AF3DF1ADDD}" dt="2023-07-11T16:27:44.876" v="1880"/>
        <pc:sldMkLst>
          <pc:docMk/>
          <pc:sldMk cId="3050925516" sldId="280"/>
        </pc:sldMkLst>
        <pc:spChg chg="mod">
          <ac:chgData name="GROSS William P" userId="e7015193-c7c6-4e6c-a879-8edb9c9e54d6" providerId="ADAL" clId="{05DC96D1-93A8-4F53-AA11-B4AF3DF1ADDD}" dt="2023-05-15T16:13:29.525" v="31" actId="14100"/>
          <ac:spMkLst>
            <pc:docMk/>
            <pc:sldMk cId="3050925516" sldId="280"/>
            <ac:spMk id="3" creationId="{00000000-0000-0000-0000-000000000000}"/>
          </ac:spMkLst>
        </pc:spChg>
        <pc:spChg chg="mod">
          <ac:chgData name="GROSS William P" userId="e7015193-c7c6-4e6c-a879-8edb9c9e54d6" providerId="ADAL" clId="{05DC96D1-93A8-4F53-AA11-B4AF3DF1ADDD}" dt="2023-07-11T16:27:44.876" v="1880"/>
          <ac:spMkLst>
            <pc:docMk/>
            <pc:sldMk cId="3050925516" sldId="280"/>
            <ac:spMk id="4" creationId="{00000000-0000-0000-0000-000000000000}"/>
          </ac:spMkLst>
        </pc:spChg>
        <pc:spChg chg="add mod">
          <ac:chgData name="GROSS William P" userId="e7015193-c7c6-4e6c-a879-8edb9c9e54d6" providerId="ADAL" clId="{05DC96D1-93A8-4F53-AA11-B4AF3DF1ADDD}" dt="2023-05-15T20:51:48.760" v="500" actId="255"/>
          <ac:spMkLst>
            <pc:docMk/>
            <pc:sldMk cId="3050925516" sldId="280"/>
            <ac:spMk id="6" creationId="{A84D19FE-8F7C-FEE1-E503-1C23F97D71C3}"/>
          </ac:spMkLst>
        </pc:spChg>
      </pc:sldChg>
      <pc:sldChg chg="replTag delTag">
        <pc:chgData name="GROSS William P" userId="e7015193-c7c6-4e6c-a879-8edb9c9e54d6" providerId="ADAL" clId="{05DC96D1-93A8-4F53-AA11-B4AF3DF1ADDD}" dt="2023-05-15T18:26:06.001" v="345"/>
        <pc:sldMkLst>
          <pc:docMk/>
          <pc:sldMk cId="3694527275" sldId="282"/>
        </pc:sldMkLst>
      </pc:sldChg>
      <pc:sldChg chg="addSp modSp mod ord replTag delTag modNotesTx">
        <pc:chgData name="GROSS William P" userId="e7015193-c7c6-4e6c-a879-8edb9c9e54d6" providerId="ADAL" clId="{05DC96D1-93A8-4F53-AA11-B4AF3DF1ADDD}" dt="2023-07-11T16:31:42.207" v="2046"/>
        <pc:sldMkLst>
          <pc:docMk/>
          <pc:sldMk cId="2998297804" sldId="284"/>
        </pc:sldMkLst>
        <pc:spChg chg="mod">
          <ac:chgData name="GROSS William P" userId="e7015193-c7c6-4e6c-a879-8edb9c9e54d6" providerId="ADAL" clId="{05DC96D1-93A8-4F53-AA11-B4AF3DF1ADDD}" dt="2023-05-15T16:19:29.977" v="274" actId="20577"/>
          <ac:spMkLst>
            <pc:docMk/>
            <pc:sldMk cId="2998297804" sldId="284"/>
            <ac:spMk id="2" creationId="{00000000-0000-0000-0000-000000000000}"/>
          </ac:spMkLst>
        </pc:spChg>
        <pc:spChg chg="mod">
          <ac:chgData name="GROSS William P" userId="e7015193-c7c6-4e6c-a879-8edb9c9e54d6" providerId="ADAL" clId="{05DC96D1-93A8-4F53-AA11-B4AF3DF1ADDD}" dt="2023-05-15T18:45:58.083" v="489" actId="14100"/>
          <ac:spMkLst>
            <pc:docMk/>
            <pc:sldMk cId="2998297804" sldId="284"/>
            <ac:spMk id="3" creationId="{00000000-0000-0000-0000-000000000000}"/>
          </ac:spMkLst>
        </pc:spChg>
        <pc:spChg chg="mod">
          <ac:chgData name="GROSS William P" userId="e7015193-c7c6-4e6c-a879-8edb9c9e54d6" providerId="ADAL" clId="{05DC96D1-93A8-4F53-AA11-B4AF3DF1ADDD}" dt="2023-07-11T16:31:31.901" v="2045"/>
          <ac:spMkLst>
            <pc:docMk/>
            <pc:sldMk cId="2998297804" sldId="284"/>
            <ac:spMk id="4" creationId="{00000000-0000-0000-0000-000000000000}"/>
          </ac:spMkLst>
        </pc:spChg>
        <pc:spChg chg="add mod">
          <ac:chgData name="GROSS William P" userId="e7015193-c7c6-4e6c-a879-8edb9c9e54d6" providerId="ADAL" clId="{05DC96D1-93A8-4F53-AA11-B4AF3DF1ADDD}" dt="2023-07-11T16:31:42.207" v="2046"/>
          <ac:spMkLst>
            <pc:docMk/>
            <pc:sldMk cId="2998297804" sldId="284"/>
            <ac:spMk id="5" creationId="{4ED1F214-F537-DAA0-3A1A-9EA9DAC36E6C}"/>
          </ac:spMkLst>
        </pc:spChg>
      </pc:sldChg>
      <pc:sldChg chg="ord replTag delTag">
        <pc:chgData name="GROSS William P" userId="e7015193-c7c6-4e6c-a879-8edb9c9e54d6" providerId="ADAL" clId="{05DC96D1-93A8-4F53-AA11-B4AF3DF1ADDD}" dt="2023-05-15T18:34:43.959" v="464"/>
        <pc:sldMkLst>
          <pc:docMk/>
          <pc:sldMk cId="3559750349" sldId="286"/>
        </pc:sldMkLst>
      </pc:sldChg>
      <pc:sldChg chg="modSp replTag delTag">
        <pc:chgData name="GROSS William P" userId="e7015193-c7c6-4e6c-a879-8edb9c9e54d6" providerId="ADAL" clId="{05DC96D1-93A8-4F53-AA11-B4AF3DF1ADDD}" dt="2023-07-11T16:34:55.059" v="2310"/>
        <pc:sldMkLst>
          <pc:docMk/>
          <pc:sldMk cId="3735403888" sldId="287"/>
        </pc:sldMkLst>
        <pc:spChg chg="mod">
          <ac:chgData name="GROSS William P" userId="e7015193-c7c6-4e6c-a879-8edb9c9e54d6" providerId="ADAL" clId="{05DC96D1-93A8-4F53-AA11-B4AF3DF1ADDD}" dt="2023-07-11T16:34:27.273" v="2224"/>
          <ac:spMkLst>
            <pc:docMk/>
            <pc:sldMk cId="3735403888" sldId="287"/>
            <ac:spMk id="3" creationId="{00000000-0000-0000-0000-000000000000}"/>
          </ac:spMkLst>
        </pc:spChg>
        <pc:spChg chg="mod">
          <ac:chgData name="GROSS William P" userId="e7015193-c7c6-4e6c-a879-8edb9c9e54d6" providerId="ADAL" clId="{05DC96D1-93A8-4F53-AA11-B4AF3DF1ADDD}" dt="2023-07-11T16:34:30.665" v="2226"/>
          <ac:spMkLst>
            <pc:docMk/>
            <pc:sldMk cId="3735403888" sldId="287"/>
            <ac:spMk id="4" creationId="{00000000-0000-0000-0000-000000000000}"/>
          </ac:spMkLst>
        </pc:spChg>
        <pc:graphicFrameChg chg="mod">
          <ac:chgData name="GROSS William P" userId="e7015193-c7c6-4e6c-a879-8edb9c9e54d6" providerId="ADAL" clId="{05DC96D1-93A8-4F53-AA11-B4AF3DF1ADDD}" dt="2023-07-11T16:34:55.059" v="2310"/>
          <ac:graphicFrameMkLst>
            <pc:docMk/>
            <pc:sldMk cId="3735403888" sldId="287"/>
            <ac:graphicFrameMk id="5" creationId="{00000000-0000-0000-0000-000000000000}"/>
          </ac:graphicFrameMkLst>
        </pc:graphicFrameChg>
      </pc:sldChg>
      <pc:sldChg chg="modSp replTag delTag">
        <pc:chgData name="GROSS William P" userId="e7015193-c7c6-4e6c-a879-8edb9c9e54d6" providerId="ADAL" clId="{05DC96D1-93A8-4F53-AA11-B4AF3DF1ADDD}" dt="2023-07-11T16:32:23.190" v="2059"/>
        <pc:sldMkLst>
          <pc:docMk/>
          <pc:sldMk cId="2677102124" sldId="288"/>
        </pc:sldMkLst>
        <pc:spChg chg="mod">
          <ac:chgData name="GROSS William P" userId="e7015193-c7c6-4e6c-a879-8edb9c9e54d6" providerId="ADAL" clId="{05DC96D1-93A8-4F53-AA11-B4AF3DF1ADDD}" dt="2023-07-11T16:32:18.932" v="2058" actId="14100"/>
          <ac:spMkLst>
            <pc:docMk/>
            <pc:sldMk cId="2677102124" sldId="288"/>
            <ac:spMk id="3" creationId="{00000000-0000-0000-0000-000000000000}"/>
          </ac:spMkLst>
        </pc:spChg>
        <pc:spChg chg="mod">
          <ac:chgData name="GROSS William P" userId="e7015193-c7c6-4e6c-a879-8edb9c9e54d6" providerId="ADAL" clId="{05DC96D1-93A8-4F53-AA11-B4AF3DF1ADDD}" dt="2023-07-11T16:32:23.190" v="2059"/>
          <ac:spMkLst>
            <pc:docMk/>
            <pc:sldMk cId="2677102124" sldId="288"/>
            <ac:spMk id="4" creationId="{00000000-0000-0000-0000-000000000000}"/>
          </ac:spMkLst>
        </pc:spChg>
      </pc:sldChg>
      <pc:sldChg chg="delSp modSp mod replTag delTag">
        <pc:chgData name="GROSS William P" userId="e7015193-c7c6-4e6c-a879-8edb9c9e54d6" providerId="ADAL" clId="{05DC96D1-93A8-4F53-AA11-B4AF3DF1ADDD}" dt="2023-07-11T16:32:44.483" v="2066"/>
        <pc:sldMkLst>
          <pc:docMk/>
          <pc:sldMk cId="3622791927" sldId="289"/>
        </pc:sldMkLst>
        <pc:spChg chg="mod">
          <ac:chgData name="GROSS William P" userId="e7015193-c7c6-4e6c-a879-8edb9c9e54d6" providerId="ADAL" clId="{05DC96D1-93A8-4F53-AA11-B4AF3DF1ADDD}" dt="2023-07-11T16:32:36.658" v="2065"/>
          <ac:spMkLst>
            <pc:docMk/>
            <pc:sldMk cId="3622791927" sldId="289"/>
            <ac:spMk id="4" creationId="{00000000-0000-0000-0000-000000000000}"/>
          </ac:spMkLst>
        </pc:spChg>
        <pc:spChg chg="mod">
          <ac:chgData name="GROSS William P" userId="e7015193-c7c6-4e6c-a879-8edb9c9e54d6" providerId="ADAL" clId="{05DC96D1-93A8-4F53-AA11-B4AF3DF1ADDD}" dt="2023-07-11T16:32:44.483" v="2066"/>
          <ac:spMkLst>
            <pc:docMk/>
            <pc:sldMk cId="3622791927" sldId="289"/>
            <ac:spMk id="7" creationId="{230F3ABB-95F3-DDD2-9B3D-9BD9480D0289}"/>
          </ac:spMkLst>
        </pc:spChg>
        <pc:spChg chg="del mod">
          <ac:chgData name="GROSS William P" userId="e7015193-c7c6-4e6c-a879-8edb9c9e54d6" providerId="ADAL" clId="{05DC96D1-93A8-4F53-AA11-B4AF3DF1ADDD}" dt="2023-07-11T16:09:12.197" v="841" actId="478"/>
          <ac:spMkLst>
            <pc:docMk/>
            <pc:sldMk cId="3622791927" sldId="289"/>
            <ac:spMk id="9" creationId="{00000000-0000-0000-0000-000000000000}"/>
          </ac:spMkLst>
        </pc:spChg>
      </pc:sldChg>
      <pc:sldChg chg="addSp modSp replTag delTag">
        <pc:chgData name="GROSS William P" userId="e7015193-c7c6-4e6c-a879-8edb9c9e54d6" providerId="ADAL" clId="{05DC96D1-93A8-4F53-AA11-B4AF3DF1ADDD}" dt="2023-07-11T16:34:11.136" v="2221"/>
        <pc:sldMkLst>
          <pc:docMk/>
          <pc:sldMk cId="2401830795" sldId="291"/>
        </pc:sldMkLst>
        <pc:spChg chg="mod">
          <ac:chgData name="GROSS William P" userId="e7015193-c7c6-4e6c-a879-8edb9c9e54d6" providerId="ADAL" clId="{05DC96D1-93A8-4F53-AA11-B4AF3DF1ADDD}" dt="2023-07-11T16:33:07.963" v="2071"/>
          <ac:spMkLst>
            <pc:docMk/>
            <pc:sldMk cId="2401830795" sldId="291"/>
            <ac:spMk id="4" creationId="{00000000-0000-0000-0000-000000000000}"/>
          </ac:spMkLst>
        </pc:spChg>
        <pc:spChg chg="mod">
          <ac:chgData name="GROSS William P" userId="e7015193-c7c6-4e6c-a879-8edb9c9e54d6" providerId="ADAL" clId="{05DC96D1-93A8-4F53-AA11-B4AF3DF1ADDD}" dt="2023-07-11T16:33:31.930" v="2075" actId="14100"/>
          <ac:spMkLst>
            <pc:docMk/>
            <pc:sldMk cId="2401830795" sldId="291"/>
            <ac:spMk id="8" creationId="{00000000-0000-0000-0000-000000000000}"/>
          </ac:spMkLst>
        </pc:spChg>
        <pc:grpChg chg="add mod">
          <ac:chgData name="GROSS William P" userId="e7015193-c7c6-4e6c-a879-8edb9c9e54d6" providerId="ADAL" clId="{05DC96D1-93A8-4F53-AA11-B4AF3DF1ADDD}" dt="2023-07-11T16:34:11.136" v="2221"/>
          <ac:grpSpMkLst>
            <pc:docMk/>
            <pc:sldMk cId="2401830795" sldId="291"/>
            <ac:grpSpMk id="5" creationId="{0F575317-B1D2-B74B-2AF0-E07A874E31FF}"/>
          </ac:grpSpMkLst>
        </pc:grpChg>
        <pc:picChg chg="mod">
          <ac:chgData name="GROSS William P" userId="e7015193-c7c6-4e6c-a879-8edb9c9e54d6" providerId="ADAL" clId="{05DC96D1-93A8-4F53-AA11-B4AF3DF1ADDD}" dt="2023-07-11T16:33:13.912" v="2072"/>
          <ac:picMkLst>
            <pc:docMk/>
            <pc:sldMk cId="2401830795" sldId="291"/>
            <ac:picMk id="6" creationId="{00000000-0000-0000-0000-000000000000}"/>
          </ac:picMkLst>
        </pc:picChg>
        <pc:picChg chg="mod">
          <ac:chgData name="GROSS William P" userId="e7015193-c7c6-4e6c-a879-8edb9c9e54d6" providerId="ADAL" clId="{05DC96D1-93A8-4F53-AA11-B4AF3DF1ADDD}" dt="2023-07-11T16:33:31.930" v="2075" actId="14100"/>
          <ac:picMkLst>
            <pc:docMk/>
            <pc:sldMk cId="2401830795" sldId="291"/>
            <ac:picMk id="7" creationId="{00000000-0000-0000-0000-000000000000}"/>
          </ac:picMkLst>
        </pc:picChg>
      </pc:sldChg>
      <pc:sldChg chg="addSp delSp modSp mod replTag delTag">
        <pc:chgData name="GROSS William P" userId="e7015193-c7c6-4e6c-a879-8edb9c9e54d6" providerId="ADAL" clId="{05DC96D1-93A8-4F53-AA11-B4AF3DF1ADDD}" dt="2023-07-11T16:37:14.647" v="2551"/>
        <pc:sldMkLst>
          <pc:docMk/>
          <pc:sldMk cId="9314328" sldId="294"/>
        </pc:sldMkLst>
        <pc:spChg chg="mod">
          <ac:chgData name="GROSS William P" userId="e7015193-c7c6-4e6c-a879-8edb9c9e54d6" providerId="ADAL" clId="{05DC96D1-93A8-4F53-AA11-B4AF3DF1ADDD}" dt="2023-07-11T16:35:58.417" v="2326" actId="164"/>
          <ac:spMkLst>
            <pc:docMk/>
            <pc:sldMk cId="9314328" sldId="294"/>
            <ac:spMk id="3" creationId="{00000000-0000-0000-0000-000000000000}"/>
          </ac:spMkLst>
        </pc:spChg>
        <pc:spChg chg="mod">
          <ac:chgData name="GROSS William P" userId="e7015193-c7c6-4e6c-a879-8edb9c9e54d6" providerId="ADAL" clId="{05DC96D1-93A8-4F53-AA11-B4AF3DF1ADDD}" dt="2023-07-11T16:37:07.936" v="2543"/>
          <ac:spMkLst>
            <pc:docMk/>
            <pc:sldMk cId="9314328" sldId="294"/>
            <ac:spMk id="4" creationId="{00000000-0000-0000-0000-000000000000}"/>
          </ac:spMkLst>
        </pc:spChg>
        <pc:spChg chg="del">
          <ac:chgData name="GROSS William P" userId="e7015193-c7c6-4e6c-a879-8edb9c9e54d6" providerId="ADAL" clId="{05DC96D1-93A8-4F53-AA11-B4AF3DF1ADDD}" dt="2023-07-11T16:18:36.826" v="1574" actId="478"/>
          <ac:spMkLst>
            <pc:docMk/>
            <pc:sldMk cId="9314328" sldId="294"/>
            <ac:spMk id="42" creationId="{00000000-0000-0000-0000-000000000000}"/>
          </ac:spMkLst>
        </pc:spChg>
        <pc:spChg chg="mod">
          <ac:chgData name="GROSS William P" userId="e7015193-c7c6-4e6c-a879-8edb9c9e54d6" providerId="ADAL" clId="{05DC96D1-93A8-4F53-AA11-B4AF3DF1ADDD}" dt="2023-07-11T16:35:58.417" v="2326" actId="164"/>
          <ac:spMkLst>
            <pc:docMk/>
            <pc:sldMk cId="9314328" sldId="294"/>
            <ac:spMk id="76" creationId="{00000000-0000-0000-0000-000000000000}"/>
          </ac:spMkLst>
        </pc:spChg>
        <pc:grpChg chg="add mod">
          <ac:chgData name="GROSS William P" userId="e7015193-c7c6-4e6c-a879-8edb9c9e54d6" providerId="ADAL" clId="{05DC96D1-93A8-4F53-AA11-B4AF3DF1ADDD}" dt="2023-07-11T16:37:14.647" v="2551"/>
          <ac:grpSpMkLst>
            <pc:docMk/>
            <pc:sldMk cId="9314328" sldId="294"/>
            <ac:grpSpMk id="22" creationId="{2F42FE68-39BD-FE0B-EA36-E437EA09F2CC}"/>
          </ac:grpSpMkLst>
        </pc:grpChg>
        <pc:graphicFrameChg chg="mod modGraphic">
          <ac:chgData name="GROSS William P" userId="e7015193-c7c6-4e6c-a879-8edb9c9e54d6" providerId="ADAL" clId="{05DC96D1-93A8-4F53-AA11-B4AF3DF1ADDD}" dt="2023-07-11T16:35:44.983" v="2325"/>
          <ac:graphicFrameMkLst>
            <pc:docMk/>
            <pc:sldMk cId="9314328" sldId="294"/>
            <ac:graphicFrameMk id="45" creationId="{00000000-0000-0000-0000-000000000000}"/>
          </ac:graphicFrameMkLst>
        </pc:graphicFrameChg>
        <pc:picChg chg="mod">
          <ac:chgData name="GROSS William P" userId="e7015193-c7c6-4e6c-a879-8edb9c9e54d6" providerId="ADAL" clId="{05DC96D1-93A8-4F53-AA11-B4AF3DF1ADDD}" dt="2023-07-11T16:09:50.304" v="965" actId="962"/>
          <ac:picMkLst>
            <pc:docMk/>
            <pc:sldMk cId="9314328" sldId="294"/>
            <ac:picMk id="6" creationId="{00000000-0000-0000-0000-000000000000}"/>
          </ac:picMkLst>
        </pc:picChg>
        <pc:cxnChg chg="mod">
          <ac:chgData name="GROSS William P" userId="e7015193-c7c6-4e6c-a879-8edb9c9e54d6" providerId="ADAL" clId="{05DC96D1-93A8-4F53-AA11-B4AF3DF1ADDD}" dt="2023-07-11T16:36:50.839" v="2534" actId="962"/>
          <ac:cxnSpMkLst>
            <pc:docMk/>
            <pc:sldMk cId="9314328" sldId="294"/>
            <ac:cxnSpMk id="15" creationId="{00000000-0000-0000-0000-000000000000}"/>
          </ac:cxnSpMkLst>
        </pc:cxnChg>
        <pc:cxnChg chg="mod">
          <ac:chgData name="GROSS William P" userId="e7015193-c7c6-4e6c-a879-8edb9c9e54d6" providerId="ADAL" clId="{05DC96D1-93A8-4F53-AA11-B4AF3DF1ADDD}" dt="2023-07-11T16:36:50.270" v="2533" actId="962"/>
          <ac:cxnSpMkLst>
            <pc:docMk/>
            <pc:sldMk cId="9314328" sldId="294"/>
            <ac:cxnSpMk id="18" creationId="{00000000-0000-0000-0000-000000000000}"/>
          </ac:cxnSpMkLst>
        </pc:cxnChg>
        <pc:cxnChg chg="mod">
          <ac:chgData name="GROSS William P" userId="e7015193-c7c6-4e6c-a879-8edb9c9e54d6" providerId="ADAL" clId="{05DC96D1-93A8-4F53-AA11-B4AF3DF1ADDD}" dt="2023-07-11T16:36:49.734" v="2532" actId="962"/>
          <ac:cxnSpMkLst>
            <pc:docMk/>
            <pc:sldMk cId="9314328" sldId="294"/>
            <ac:cxnSpMk id="24" creationId="{00000000-0000-0000-0000-000000000000}"/>
          </ac:cxnSpMkLst>
        </pc:cxnChg>
        <pc:cxnChg chg="mod">
          <ac:chgData name="GROSS William P" userId="e7015193-c7c6-4e6c-a879-8edb9c9e54d6" providerId="ADAL" clId="{05DC96D1-93A8-4F53-AA11-B4AF3DF1ADDD}" dt="2023-07-11T16:36:48.888" v="2531" actId="962"/>
          <ac:cxnSpMkLst>
            <pc:docMk/>
            <pc:sldMk cId="9314328" sldId="294"/>
            <ac:cxnSpMk id="26" creationId="{00000000-0000-0000-0000-000000000000}"/>
          </ac:cxnSpMkLst>
        </pc:cxnChg>
        <pc:cxnChg chg="del mod">
          <ac:chgData name="GROSS William P" userId="e7015193-c7c6-4e6c-a879-8edb9c9e54d6" providerId="ADAL" clId="{05DC96D1-93A8-4F53-AA11-B4AF3DF1ADDD}" dt="2023-07-11T16:16:41.069" v="1495" actId="478"/>
          <ac:cxnSpMkLst>
            <pc:docMk/>
            <pc:sldMk cId="9314328" sldId="294"/>
            <ac:cxnSpMk id="47" creationId="{00000000-0000-0000-0000-000000000000}"/>
          </ac:cxnSpMkLst>
        </pc:cxnChg>
        <pc:cxnChg chg="del mod">
          <ac:chgData name="GROSS William P" userId="e7015193-c7c6-4e6c-a879-8edb9c9e54d6" providerId="ADAL" clId="{05DC96D1-93A8-4F53-AA11-B4AF3DF1ADDD}" dt="2023-07-11T16:16:46.930" v="1496" actId="478"/>
          <ac:cxnSpMkLst>
            <pc:docMk/>
            <pc:sldMk cId="9314328" sldId="294"/>
            <ac:cxnSpMk id="50" creationId="{00000000-0000-0000-0000-000000000000}"/>
          </ac:cxnSpMkLst>
        </pc:cxnChg>
        <pc:cxnChg chg="mod">
          <ac:chgData name="GROSS William P" userId="e7015193-c7c6-4e6c-a879-8edb9c9e54d6" providerId="ADAL" clId="{05DC96D1-93A8-4F53-AA11-B4AF3DF1ADDD}" dt="2023-07-11T16:36:48.392" v="2530" actId="962"/>
          <ac:cxnSpMkLst>
            <pc:docMk/>
            <pc:sldMk cId="9314328" sldId="294"/>
            <ac:cxnSpMk id="56" creationId="{00000000-0000-0000-0000-000000000000}"/>
          </ac:cxnSpMkLst>
        </pc:cxnChg>
        <pc:cxnChg chg="mod">
          <ac:chgData name="GROSS William P" userId="e7015193-c7c6-4e6c-a879-8edb9c9e54d6" providerId="ADAL" clId="{05DC96D1-93A8-4F53-AA11-B4AF3DF1ADDD}" dt="2023-07-11T16:36:47.352" v="2529" actId="962"/>
          <ac:cxnSpMkLst>
            <pc:docMk/>
            <pc:sldMk cId="9314328" sldId="294"/>
            <ac:cxnSpMk id="66" creationId="{00000000-0000-0000-0000-000000000000}"/>
          </ac:cxnSpMkLst>
        </pc:cxnChg>
      </pc:sldChg>
      <pc:sldChg chg="replTag delTag">
        <pc:chgData name="GROSS William P" userId="e7015193-c7c6-4e6c-a879-8edb9c9e54d6" providerId="ADAL" clId="{05DC96D1-93A8-4F53-AA11-B4AF3DF1ADDD}" dt="2023-07-11T16:19:02.673" v="1576"/>
        <pc:sldMkLst>
          <pc:docMk/>
          <pc:sldMk cId="3143340573" sldId="295"/>
        </pc:sldMkLst>
      </pc:sldChg>
      <pc:sldChg chg="modSp replTag delTag">
        <pc:chgData name="GROSS William P" userId="e7015193-c7c6-4e6c-a879-8edb9c9e54d6" providerId="ADAL" clId="{05DC96D1-93A8-4F53-AA11-B4AF3DF1ADDD}" dt="2023-07-11T16:31:57.237" v="2049"/>
        <pc:sldMkLst>
          <pc:docMk/>
          <pc:sldMk cId="660584819" sldId="302"/>
        </pc:sldMkLst>
        <pc:spChg chg="mod">
          <ac:chgData name="GROSS William P" userId="e7015193-c7c6-4e6c-a879-8edb9c9e54d6" providerId="ADAL" clId="{05DC96D1-93A8-4F53-AA11-B4AF3DF1ADDD}" dt="2023-07-11T16:31:57.237" v="2049"/>
          <ac:spMkLst>
            <pc:docMk/>
            <pc:sldMk cId="660584819" sldId="302"/>
            <ac:spMk id="3" creationId="{00000000-0000-0000-0000-000000000000}"/>
          </ac:spMkLst>
        </pc:spChg>
      </pc:sldChg>
      <pc:sldChg chg="modSp del mod replTag delTag">
        <pc:chgData name="GROSS William P" userId="e7015193-c7c6-4e6c-a879-8edb9c9e54d6" providerId="ADAL" clId="{05DC96D1-93A8-4F53-AA11-B4AF3DF1ADDD}" dt="2023-05-15T20:52:30.005" v="517" actId="47"/>
        <pc:sldMkLst>
          <pc:docMk/>
          <pc:sldMk cId="3179910692" sldId="303"/>
        </pc:sldMkLst>
        <pc:spChg chg="mod">
          <ac:chgData name="GROSS William P" userId="e7015193-c7c6-4e6c-a879-8edb9c9e54d6" providerId="ADAL" clId="{05DC96D1-93A8-4F53-AA11-B4AF3DF1ADDD}" dt="2023-05-15T16:12:14.505" v="6" actId="108"/>
          <ac:spMkLst>
            <pc:docMk/>
            <pc:sldMk cId="3179910692" sldId="303"/>
            <ac:spMk id="9" creationId="{00000000-0000-0000-0000-000000000000}"/>
          </ac:spMkLst>
        </pc:spChg>
      </pc:sldChg>
      <pc:sldChg chg="modSp del mod replTag delTag">
        <pc:chgData name="GROSS William P" userId="e7015193-c7c6-4e6c-a879-8edb9c9e54d6" providerId="ADAL" clId="{05DC96D1-93A8-4F53-AA11-B4AF3DF1ADDD}" dt="2023-05-15T20:52:30.005" v="517" actId="47"/>
        <pc:sldMkLst>
          <pc:docMk/>
          <pc:sldMk cId="678405636" sldId="304"/>
        </pc:sldMkLst>
        <pc:spChg chg="mod">
          <ac:chgData name="GROSS William P" userId="e7015193-c7c6-4e6c-a879-8edb9c9e54d6" providerId="ADAL" clId="{05DC96D1-93A8-4F53-AA11-B4AF3DF1ADDD}" dt="2023-05-15T16:12:22.188" v="11" actId="108"/>
          <ac:spMkLst>
            <pc:docMk/>
            <pc:sldMk cId="678405636" sldId="304"/>
            <ac:spMk id="9" creationId="{00000000-0000-0000-0000-000000000000}"/>
          </ac:spMkLst>
        </pc:spChg>
      </pc:sldChg>
      <pc:sldChg chg="modSp del mod replTag delTag">
        <pc:chgData name="GROSS William P" userId="e7015193-c7c6-4e6c-a879-8edb9c9e54d6" providerId="ADAL" clId="{05DC96D1-93A8-4F53-AA11-B4AF3DF1ADDD}" dt="2023-05-15T20:52:30.005" v="517" actId="47"/>
        <pc:sldMkLst>
          <pc:docMk/>
          <pc:sldMk cId="3683000700" sldId="305"/>
        </pc:sldMkLst>
        <pc:spChg chg="mod">
          <ac:chgData name="GROSS William P" userId="e7015193-c7c6-4e6c-a879-8edb9c9e54d6" providerId="ADAL" clId="{05DC96D1-93A8-4F53-AA11-B4AF3DF1ADDD}" dt="2023-05-15T16:12:41.503" v="17" actId="13926"/>
          <ac:spMkLst>
            <pc:docMk/>
            <pc:sldMk cId="3683000700" sldId="305"/>
            <ac:spMk id="5" creationId="{00000000-0000-0000-0000-000000000000}"/>
          </ac:spMkLst>
        </pc:spChg>
        <pc:spChg chg="mod">
          <ac:chgData name="GROSS William P" userId="e7015193-c7c6-4e6c-a879-8edb9c9e54d6" providerId="ADAL" clId="{05DC96D1-93A8-4F53-AA11-B4AF3DF1ADDD}" dt="2023-05-15T16:12:31.121" v="14" actId="108"/>
          <ac:spMkLst>
            <pc:docMk/>
            <pc:sldMk cId="3683000700" sldId="305"/>
            <ac:spMk id="14" creationId="{00000000-0000-0000-0000-000000000000}"/>
          </ac:spMkLst>
        </pc:spChg>
      </pc:sldChg>
      <pc:sldChg chg="modSp replTag delTag">
        <pc:chgData name="GROSS William P" userId="e7015193-c7c6-4e6c-a879-8edb9c9e54d6" providerId="ADAL" clId="{05DC96D1-93A8-4F53-AA11-B4AF3DF1ADDD}" dt="2023-07-11T16:21:23.974" v="1594" actId="207"/>
        <pc:sldMkLst>
          <pc:docMk/>
          <pc:sldMk cId="1528939643" sldId="306"/>
        </pc:sldMkLst>
        <pc:spChg chg="mod">
          <ac:chgData name="GROSS William P" userId="e7015193-c7c6-4e6c-a879-8edb9c9e54d6" providerId="ADAL" clId="{05DC96D1-93A8-4F53-AA11-B4AF3DF1ADDD}" dt="2023-07-11T16:21:23.974" v="1594" actId="207"/>
          <ac:spMkLst>
            <pc:docMk/>
            <pc:sldMk cId="1528939643" sldId="306"/>
            <ac:spMk id="3" creationId="{BDBFC32B-D0DD-F935-56CC-4B2D11D32C6C}"/>
          </ac:spMkLst>
        </pc:spChg>
      </pc:sldChg>
      <pc:sldChg chg="replTag delTag">
        <pc:chgData name="GROSS William P" userId="e7015193-c7c6-4e6c-a879-8edb9c9e54d6" providerId="ADAL" clId="{05DC96D1-93A8-4F53-AA11-B4AF3DF1ADDD}" dt="2023-05-15T18:36:12.098" v="470"/>
        <pc:sldMkLst>
          <pc:docMk/>
          <pc:sldMk cId="3324405249" sldId="309"/>
        </pc:sldMkLst>
      </pc:sldChg>
      <pc:sldChg chg="addSp modSp mod ord replTag delTag modNotesTx">
        <pc:chgData name="GROSS William P" userId="e7015193-c7c6-4e6c-a879-8edb9c9e54d6" providerId="ADAL" clId="{05DC96D1-93A8-4F53-AA11-B4AF3DF1ADDD}" dt="2023-07-11T16:30:45.256" v="2042"/>
        <pc:sldMkLst>
          <pc:docMk/>
          <pc:sldMk cId="367708851" sldId="310"/>
        </pc:sldMkLst>
        <pc:spChg chg="mod">
          <ac:chgData name="GROSS William P" userId="e7015193-c7c6-4e6c-a879-8edb9c9e54d6" providerId="ADAL" clId="{05DC96D1-93A8-4F53-AA11-B4AF3DF1ADDD}" dt="2023-07-11T16:28:00.745" v="1895"/>
          <ac:spMkLst>
            <pc:docMk/>
            <pc:sldMk cId="367708851" sldId="310"/>
            <ac:spMk id="7" creationId="{00000000-0000-0000-0000-000000000000}"/>
          </ac:spMkLst>
        </pc:spChg>
        <pc:spChg chg="mod">
          <ac:chgData name="GROSS William P" userId="e7015193-c7c6-4e6c-a879-8edb9c9e54d6" providerId="ADAL" clId="{05DC96D1-93A8-4F53-AA11-B4AF3DF1ADDD}" dt="2023-07-11T16:30:12.885" v="1908" actId="164"/>
          <ac:spMkLst>
            <pc:docMk/>
            <pc:sldMk cId="367708851" sldId="310"/>
            <ac:spMk id="47" creationId="{00000000-0000-0000-0000-000000000000}"/>
          </ac:spMkLst>
        </pc:spChg>
        <pc:spChg chg="mod">
          <ac:chgData name="GROSS William P" userId="e7015193-c7c6-4e6c-a879-8edb9c9e54d6" providerId="ADAL" clId="{05DC96D1-93A8-4F53-AA11-B4AF3DF1ADDD}" dt="2023-07-11T16:30:12.885" v="1908" actId="164"/>
          <ac:spMkLst>
            <pc:docMk/>
            <pc:sldMk cId="367708851" sldId="310"/>
            <ac:spMk id="48" creationId="{00000000-0000-0000-0000-000000000000}"/>
          </ac:spMkLst>
        </pc:spChg>
        <pc:spChg chg="mod">
          <ac:chgData name="GROSS William P" userId="e7015193-c7c6-4e6c-a879-8edb9c9e54d6" providerId="ADAL" clId="{05DC96D1-93A8-4F53-AA11-B4AF3DF1ADDD}" dt="2023-07-11T16:30:12.885" v="1908" actId="164"/>
          <ac:spMkLst>
            <pc:docMk/>
            <pc:sldMk cId="367708851" sldId="310"/>
            <ac:spMk id="50" creationId="{00000000-0000-0000-0000-000000000000}"/>
          </ac:spMkLst>
        </pc:spChg>
        <pc:spChg chg="mod">
          <ac:chgData name="GROSS William P" userId="e7015193-c7c6-4e6c-a879-8edb9c9e54d6" providerId="ADAL" clId="{05DC96D1-93A8-4F53-AA11-B4AF3DF1ADDD}" dt="2023-07-11T16:30:12.885" v="1908" actId="164"/>
          <ac:spMkLst>
            <pc:docMk/>
            <pc:sldMk cId="367708851" sldId="310"/>
            <ac:spMk id="51" creationId="{00000000-0000-0000-0000-000000000000}"/>
          </ac:spMkLst>
        </pc:spChg>
        <pc:spChg chg="mod">
          <ac:chgData name="GROSS William P" userId="e7015193-c7c6-4e6c-a879-8edb9c9e54d6" providerId="ADAL" clId="{05DC96D1-93A8-4F53-AA11-B4AF3DF1ADDD}" dt="2023-07-11T16:29:25.397" v="1899" actId="164"/>
          <ac:spMkLst>
            <pc:docMk/>
            <pc:sldMk cId="367708851" sldId="310"/>
            <ac:spMk id="75" creationId="{00000000-0000-0000-0000-000000000000}"/>
          </ac:spMkLst>
        </pc:spChg>
        <pc:spChg chg="mod">
          <ac:chgData name="GROSS William P" userId="e7015193-c7c6-4e6c-a879-8edb9c9e54d6" providerId="ADAL" clId="{05DC96D1-93A8-4F53-AA11-B4AF3DF1ADDD}" dt="2023-07-11T16:29:25.397" v="1899" actId="164"/>
          <ac:spMkLst>
            <pc:docMk/>
            <pc:sldMk cId="367708851" sldId="310"/>
            <ac:spMk id="76" creationId="{00000000-0000-0000-0000-000000000000}"/>
          </ac:spMkLst>
        </pc:spChg>
        <pc:grpChg chg="add mod">
          <ac:chgData name="GROSS William P" userId="e7015193-c7c6-4e6c-a879-8edb9c9e54d6" providerId="ADAL" clId="{05DC96D1-93A8-4F53-AA11-B4AF3DF1ADDD}" dt="2023-07-11T16:29:25.397" v="1899" actId="164"/>
          <ac:grpSpMkLst>
            <pc:docMk/>
            <pc:sldMk cId="367708851" sldId="310"/>
            <ac:grpSpMk id="3" creationId="{A22D82DD-D166-CB0A-C84F-FF56DF649538}"/>
          </ac:grpSpMkLst>
        </pc:grpChg>
        <pc:grpChg chg="add mod">
          <ac:chgData name="GROSS William P" userId="e7015193-c7c6-4e6c-a879-8edb9c9e54d6" providerId="ADAL" clId="{05DC96D1-93A8-4F53-AA11-B4AF3DF1ADDD}" dt="2023-07-11T16:30:31.926" v="2036" actId="962"/>
          <ac:grpSpMkLst>
            <pc:docMk/>
            <pc:sldMk cId="367708851" sldId="310"/>
            <ac:grpSpMk id="4" creationId="{CB07CF8F-21FA-E25B-4B5F-564C8ED30067}"/>
          </ac:grpSpMkLst>
        </pc:grpChg>
        <pc:grpChg chg="mod">
          <ac:chgData name="GROSS William P" userId="e7015193-c7c6-4e6c-a879-8edb9c9e54d6" providerId="ADAL" clId="{05DC96D1-93A8-4F53-AA11-B4AF3DF1ADDD}" dt="2023-07-11T16:28:17.545" v="1896" actId="962"/>
          <ac:grpSpMkLst>
            <pc:docMk/>
            <pc:sldMk cId="367708851" sldId="310"/>
            <ac:grpSpMk id="9" creationId="{00000000-0000-0000-0000-000000000000}"/>
          </ac:grpSpMkLst>
        </pc:grpChg>
        <pc:grpChg chg="mod">
          <ac:chgData name="GROSS William P" userId="e7015193-c7c6-4e6c-a879-8edb9c9e54d6" providerId="ADAL" clId="{05DC96D1-93A8-4F53-AA11-B4AF3DF1ADDD}" dt="2023-07-11T16:29:36.212" v="1907" actId="962"/>
          <ac:grpSpMkLst>
            <pc:docMk/>
            <pc:sldMk cId="367708851" sldId="310"/>
            <ac:grpSpMk id="63" creationId="{00000000-0000-0000-0000-000000000000}"/>
          </ac:grpSpMkLst>
        </pc:grpChg>
        <pc:grpChg chg="mod">
          <ac:chgData name="GROSS William P" userId="e7015193-c7c6-4e6c-a879-8edb9c9e54d6" providerId="ADAL" clId="{05DC96D1-93A8-4F53-AA11-B4AF3DF1ADDD}" dt="2023-07-11T16:29:28.660" v="1901" actId="962"/>
          <ac:grpSpMkLst>
            <pc:docMk/>
            <pc:sldMk cId="367708851" sldId="310"/>
            <ac:grpSpMk id="71" creationId="{00000000-0000-0000-0000-000000000000}"/>
          </ac:grpSpMkLst>
        </pc:grpChg>
        <pc:grpChg chg="mod">
          <ac:chgData name="GROSS William P" userId="e7015193-c7c6-4e6c-a879-8edb9c9e54d6" providerId="ADAL" clId="{05DC96D1-93A8-4F53-AA11-B4AF3DF1ADDD}" dt="2023-07-11T16:29:29.805" v="1902" actId="962"/>
          <ac:grpSpMkLst>
            <pc:docMk/>
            <pc:sldMk cId="367708851" sldId="310"/>
            <ac:grpSpMk id="81" creationId="{00000000-0000-0000-0000-000000000000}"/>
          </ac:grpSpMkLst>
        </pc:grpChg>
        <pc:grpChg chg="mod">
          <ac:chgData name="GROSS William P" userId="e7015193-c7c6-4e6c-a879-8edb9c9e54d6" providerId="ADAL" clId="{05DC96D1-93A8-4F53-AA11-B4AF3DF1ADDD}" dt="2023-07-11T16:29:32.107" v="1904" actId="962"/>
          <ac:grpSpMkLst>
            <pc:docMk/>
            <pc:sldMk cId="367708851" sldId="310"/>
            <ac:grpSpMk id="89" creationId="{00000000-0000-0000-0000-000000000000}"/>
          </ac:grpSpMkLst>
        </pc:grpChg>
        <pc:cxnChg chg="mod">
          <ac:chgData name="GROSS William P" userId="e7015193-c7c6-4e6c-a879-8edb9c9e54d6" providerId="ADAL" clId="{05DC96D1-93A8-4F53-AA11-B4AF3DF1ADDD}" dt="2023-07-11T16:29:35.443" v="1906" actId="962"/>
          <ac:cxnSpMkLst>
            <pc:docMk/>
            <pc:sldMk cId="367708851" sldId="310"/>
            <ac:cxnSpMk id="64" creationId="{00000000-0000-0000-0000-000000000000}"/>
          </ac:cxnSpMkLst>
        </pc:cxnChg>
        <pc:cxnChg chg="mod">
          <ac:chgData name="GROSS William P" userId="e7015193-c7c6-4e6c-a879-8edb9c9e54d6" providerId="ADAL" clId="{05DC96D1-93A8-4F53-AA11-B4AF3DF1ADDD}" dt="2023-07-11T16:29:27.979" v="1900" actId="962"/>
          <ac:cxnSpMkLst>
            <pc:docMk/>
            <pc:sldMk cId="367708851" sldId="310"/>
            <ac:cxnSpMk id="74" creationId="{00000000-0000-0000-0000-000000000000}"/>
          </ac:cxnSpMkLst>
        </pc:cxnChg>
        <pc:cxnChg chg="mod">
          <ac:chgData name="GROSS William P" userId="e7015193-c7c6-4e6c-a879-8edb9c9e54d6" providerId="ADAL" clId="{05DC96D1-93A8-4F53-AA11-B4AF3DF1ADDD}" dt="2023-07-11T16:29:30.875" v="1903" actId="962"/>
          <ac:cxnSpMkLst>
            <pc:docMk/>
            <pc:sldMk cId="367708851" sldId="310"/>
            <ac:cxnSpMk id="82" creationId="{00000000-0000-0000-0000-000000000000}"/>
          </ac:cxnSpMkLst>
        </pc:cxnChg>
        <pc:cxnChg chg="mod">
          <ac:chgData name="GROSS William P" userId="e7015193-c7c6-4e6c-a879-8edb9c9e54d6" providerId="ADAL" clId="{05DC96D1-93A8-4F53-AA11-B4AF3DF1ADDD}" dt="2023-07-11T16:29:33.669" v="1905" actId="962"/>
          <ac:cxnSpMkLst>
            <pc:docMk/>
            <pc:sldMk cId="367708851" sldId="310"/>
            <ac:cxnSpMk id="90" creationId="{00000000-0000-0000-0000-000000000000}"/>
          </ac:cxnSpMkLst>
        </pc:cxnChg>
      </pc:sldChg>
      <pc:sldChg chg="addSp modSp add mod replTag delTag">
        <pc:chgData name="GROSS William P" userId="e7015193-c7c6-4e6c-a879-8edb9c9e54d6" providerId="ADAL" clId="{05DC96D1-93A8-4F53-AA11-B4AF3DF1ADDD}" dt="2023-07-17T16:38:03.195" v="2555"/>
        <pc:sldMkLst>
          <pc:docMk/>
          <pc:sldMk cId="496702925" sldId="340"/>
        </pc:sldMkLst>
        <pc:spChg chg="mod">
          <ac:chgData name="GROSS William P" userId="e7015193-c7c6-4e6c-a879-8edb9c9e54d6" providerId="ADAL" clId="{05DC96D1-93A8-4F53-AA11-B4AF3DF1ADDD}" dt="2023-07-11T16:06:23.358" v="556" actId="962"/>
          <ac:spMkLst>
            <pc:docMk/>
            <pc:sldMk cId="496702925" sldId="340"/>
            <ac:spMk id="2" creationId="{00000000-0000-0000-0000-000000000000}"/>
          </ac:spMkLst>
        </pc:spChg>
        <pc:spChg chg="mod">
          <ac:chgData name="GROSS William P" userId="e7015193-c7c6-4e6c-a879-8edb9c9e54d6" providerId="ADAL" clId="{05DC96D1-93A8-4F53-AA11-B4AF3DF1ADDD}" dt="2023-07-11T16:20:10.311" v="1583" actId="33553"/>
          <ac:spMkLst>
            <pc:docMk/>
            <pc:sldMk cId="496702925" sldId="340"/>
            <ac:spMk id="3" creationId="{00000000-0000-0000-0000-000000000000}"/>
          </ac:spMkLst>
        </pc:spChg>
        <pc:spChg chg="mod">
          <ac:chgData name="GROSS William P" userId="e7015193-c7c6-4e6c-a879-8edb9c9e54d6" providerId="ADAL" clId="{05DC96D1-93A8-4F53-AA11-B4AF3DF1ADDD}" dt="2023-07-11T16:25:06.221" v="1619" actId="962"/>
          <ac:spMkLst>
            <pc:docMk/>
            <pc:sldMk cId="496702925" sldId="340"/>
            <ac:spMk id="4" creationId="{00000000-0000-0000-0000-000000000000}"/>
          </ac:spMkLst>
        </pc:spChg>
        <pc:spChg chg="mod">
          <ac:chgData name="GROSS William P" userId="e7015193-c7c6-4e6c-a879-8edb9c9e54d6" providerId="ADAL" clId="{05DC96D1-93A8-4F53-AA11-B4AF3DF1ADDD}" dt="2023-07-11T16:24:51.849" v="1615" actId="164"/>
          <ac:spMkLst>
            <pc:docMk/>
            <pc:sldMk cId="496702925" sldId="340"/>
            <ac:spMk id="5" creationId="{00000000-0000-0000-0000-000000000000}"/>
          </ac:spMkLst>
        </pc:spChg>
        <pc:spChg chg="mod">
          <ac:chgData name="GROSS William P" userId="e7015193-c7c6-4e6c-a879-8edb9c9e54d6" providerId="ADAL" clId="{05DC96D1-93A8-4F53-AA11-B4AF3DF1ADDD}" dt="2023-07-11T16:25:24.116" v="1623"/>
          <ac:spMkLst>
            <pc:docMk/>
            <pc:sldMk cId="496702925" sldId="340"/>
            <ac:spMk id="8" creationId="{00000000-0000-0000-0000-000000000000}"/>
          </ac:spMkLst>
        </pc:spChg>
        <pc:spChg chg="mod">
          <ac:chgData name="GROSS William P" userId="e7015193-c7c6-4e6c-a879-8edb9c9e54d6" providerId="ADAL" clId="{05DC96D1-93A8-4F53-AA11-B4AF3DF1ADDD}" dt="2023-07-11T16:24:21.984" v="1614"/>
          <ac:spMkLst>
            <pc:docMk/>
            <pc:sldMk cId="496702925" sldId="340"/>
            <ac:spMk id="9" creationId="{00000000-0000-0000-0000-000000000000}"/>
          </ac:spMkLst>
        </pc:spChg>
        <pc:spChg chg="mod">
          <ac:chgData name="GROSS William P" userId="e7015193-c7c6-4e6c-a879-8edb9c9e54d6" providerId="ADAL" clId="{05DC96D1-93A8-4F53-AA11-B4AF3DF1ADDD}" dt="2023-07-11T16:25:32.889" v="1624" actId="164"/>
          <ac:spMkLst>
            <pc:docMk/>
            <pc:sldMk cId="496702925" sldId="340"/>
            <ac:spMk id="11" creationId="{00000000-0000-0000-0000-000000000000}"/>
          </ac:spMkLst>
        </pc:spChg>
        <pc:spChg chg="mod">
          <ac:chgData name="GROSS William P" userId="e7015193-c7c6-4e6c-a879-8edb9c9e54d6" providerId="ADAL" clId="{05DC96D1-93A8-4F53-AA11-B4AF3DF1ADDD}" dt="2023-07-11T16:25:32.889" v="1624" actId="164"/>
          <ac:spMkLst>
            <pc:docMk/>
            <pc:sldMk cId="496702925" sldId="340"/>
            <ac:spMk id="12" creationId="{00000000-0000-0000-0000-000000000000}"/>
          </ac:spMkLst>
        </pc:spChg>
        <pc:spChg chg="mod">
          <ac:chgData name="GROSS William P" userId="e7015193-c7c6-4e6c-a879-8edb9c9e54d6" providerId="ADAL" clId="{05DC96D1-93A8-4F53-AA11-B4AF3DF1ADDD}" dt="2023-07-11T16:25:32.889" v="1624" actId="164"/>
          <ac:spMkLst>
            <pc:docMk/>
            <pc:sldMk cId="496702925" sldId="340"/>
            <ac:spMk id="13" creationId="{00000000-0000-0000-0000-000000000000}"/>
          </ac:spMkLst>
        </pc:spChg>
        <pc:grpChg chg="add mod">
          <ac:chgData name="GROSS William P" userId="e7015193-c7c6-4e6c-a879-8edb9c9e54d6" providerId="ADAL" clId="{05DC96D1-93A8-4F53-AA11-B4AF3DF1ADDD}" dt="2023-07-11T16:25:48.944" v="1704" actId="962"/>
          <ac:grpSpMkLst>
            <pc:docMk/>
            <pc:sldMk cId="496702925" sldId="340"/>
            <ac:grpSpMk id="6" creationId="{6B9617D4-4D12-DF16-9500-0E0857DD5970}"/>
          </ac:grpSpMkLst>
        </pc:grpChg>
        <pc:grpChg chg="add mod">
          <ac:chgData name="GROSS William P" userId="e7015193-c7c6-4e6c-a879-8edb9c9e54d6" providerId="ADAL" clId="{05DC96D1-93A8-4F53-AA11-B4AF3DF1ADDD}" dt="2023-07-11T16:25:59.640" v="1752" actId="962"/>
          <ac:grpSpMkLst>
            <pc:docMk/>
            <pc:sldMk cId="496702925" sldId="340"/>
            <ac:grpSpMk id="7" creationId="{7F6E3399-1F0C-CC81-582B-A5C6BA434D71}"/>
          </ac:grpSpMkLst>
        </pc:grpChg>
      </pc:sldChg>
      <pc:sldChg chg="addSp modSp add mod replTag delTag">
        <pc:chgData name="GROSS William P" userId="e7015193-c7c6-4e6c-a879-8edb9c9e54d6" providerId="ADAL" clId="{05DC96D1-93A8-4F53-AA11-B4AF3DF1ADDD}" dt="2023-07-11T16:26:51.537" v="1870"/>
        <pc:sldMkLst>
          <pc:docMk/>
          <pc:sldMk cId="798781645" sldId="341"/>
        </pc:sldMkLst>
        <pc:spChg chg="mod">
          <ac:chgData name="GROSS William P" userId="e7015193-c7c6-4e6c-a879-8edb9c9e54d6" providerId="ADAL" clId="{05DC96D1-93A8-4F53-AA11-B4AF3DF1ADDD}" dt="2023-07-11T16:06:31.757" v="559" actId="962"/>
          <ac:spMkLst>
            <pc:docMk/>
            <pc:sldMk cId="798781645" sldId="341"/>
            <ac:spMk id="2" creationId="{00000000-0000-0000-0000-000000000000}"/>
          </ac:spMkLst>
        </pc:spChg>
        <pc:spChg chg="mod">
          <ac:chgData name="GROSS William P" userId="e7015193-c7c6-4e6c-a879-8edb9c9e54d6" providerId="ADAL" clId="{05DC96D1-93A8-4F53-AA11-B4AF3DF1ADDD}" dt="2023-07-11T16:20:36.165" v="1586" actId="33553"/>
          <ac:spMkLst>
            <pc:docMk/>
            <pc:sldMk cId="798781645" sldId="341"/>
            <ac:spMk id="3" creationId="{00000000-0000-0000-0000-000000000000}"/>
          </ac:spMkLst>
        </pc:spChg>
        <pc:spChg chg="mod">
          <ac:chgData name="GROSS William P" userId="e7015193-c7c6-4e6c-a879-8edb9c9e54d6" providerId="ADAL" clId="{05DC96D1-93A8-4F53-AA11-B4AF3DF1ADDD}" dt="2023-07-11T16:26:24.355" v="1755" actId="164"/>
          <ac:spMkLst>
            <pc:docMk/>
            <pc:sldMk cId="798781645" sldId="341"/>
            <ac:spMk id="4" creationId="{00000000-0000-0000-0000-000000000000}"/>
          </ac:spMkLst>
        </pc:spChg>
        <pc:spChg chg="mod">
          <ac:chgData name="GROSS William P" userId="e7015193-c7c6-4e6c-a879-8edb9c9e54d6" providerId="ADAL" clId="{05DC96D1-93A8-4F53-AA11-B4AF3DF1ADDD}" dt="2023-07-11T16:26:24.355" v="1755" actId="164"/>
          <ac:spMkLst>
            <pc:docMk/>
            <pc:sldMk cId="798781645" sldId="341"/>
            <ac:spMk id="5" creationId="{4BA40166-7FCE-4BBE-5D50-9F2D5A6BAE4D}"/>
          </ac:spMkLst>
        </pc:spChg>
        <pc:spChg chg="mod">
          <ac:chgData name="GROSS William P" userId="e7015193-c7c6-4e6c-a879-8edb9c9e54d6" providerId="ADAL" clId="{05DC96D1-93A8-4F53-AA11-B4AF3DF1ADDD}" dt="2023-07-11T16:26:48.242" v="1869"/>
          <ac:spMkLst>
            <pc:docMk/>
            <pc:sldMk cId="798781645" sldId="341"/>
            <ac:spMk id="8" creationId="{00000000-0000-0000-0000-000000000000}"/>
          </ac:spMkLst>
        </pc:spChg>
        <pc:spChg chg="mod">
          <ac:chgData name="GROSS William P" userId="e7015193-c7c6-4e6c-a879-8edb9c9e54d6" providerId="ADAL" clId="{05DC96D1-93A8-4F53-AA11-B4AF3DF1ADDD}" dt="2023-07-11T16:26:51.537" v="1870"/>
          <ac:spMkLst>
            <pc:docMk/>
            <pc:sldMk cId="798781645" sldId="341"/>
            <ac:spMk id="9" creationId="{00000000-0000-0000-0000-000000000000}"/>
          </ac:spMkLst>
        </pc:spChg>
        <pc:spChg chg="mod">
          <ac:chgData name="GROSS William P" userId="e7015193-c7c6-4e6c-a879-8edb9c9e54d6" providerId="ADAL" clId="{05DC96D1-93A8-4F53-AA11-B4AF3DF1ADDD}" dt="2023-07-11T16:26:24.355" v="1755" actId="164"/>
          <ac:spMkLst>
            <pc:docMk/>
            <pc:sldMk cId="798781645" sldId="341"/>
            <ac:spMk id="11" creationId="{00000000-0000-0000-0000-000000000000}"/>
          </ac:spMkLst>
        </pc:spChg>
        <pc:spChg chg="mod">
          <ac:chgData name="GROSS William P" userId="e7015193-c7c6-4e6c-a879-8edb9c9e54d6" providerId="ADAL" clId="{05DC96D1-93A8-4F53-AA11-B4AF3DF1ADDD}" dt="2023-07-11T16:26:24.355" v="1755" actId="164"/>
          <ac:spMkLst>
            <pc:docMk/>
            <pc:sldMk cId="798781645" sldId="341"/>
            <ac:spMk id="13" creationId="{00000000-0000-0000-0000-000000000000}"/>
          </ac:spMkLst>
        </pc:spChg>
        <pc:spChg chg="mod">
          <ac:chgData name="GROSS William P" userId="e7015193-c7c6-4e6c-a879-8edb9c9e54d6" providerId="ADAL" clId="{05DC96D1-93A8-4F53-AA11-B4AF3DF1ADDD}" dt="2023-07-11T16:26:24.355" v="1755" actId="164"/>
          <ac:spMkLst>
            <pc:docMk/>
            <pc:sldMk cId="798781645" sldId="341"/>
            <ac:spMk id="14" creationId="{00000000-0000-0000-0000-000000000000}"/>
          </ac:spMkLst>
        </pc:spChg>
        <pc:grpChg chg="add mod">
          <ac:chgData name="GROSS William P" userId="e7015193-c7c6-4e6c-a879-8edb9c9e54d6" providerId="ADAL" clId="{05DC96D1-93A8-4F53-AA11-B4AF3DF1ADDD}" dt="2023-07-11T16:26:46.428" v="1868" actId="962"/>
          <ac:grpSpMkLst>
            <pc:docMk/>
            <pc:sldMk cId="798781645" sldId="341"/>
            <ac:grpSpMk id="6" creationId="{03EDA61D-0BCE-52AE-D6B8-617DE561AE2F}"/>
          </ac:grpSpMkLst>
        </pc:grpChg>
      </pc:sldChg>
      <pc:sldChg chg="modSp add mod replTag delTag">
        <pc:chgData name="GROSS William P" userId="e7015193-c7c6-4e6c-a879-8edb9c9e54d6" providerId="ADAL" clId="{05DC96D1-93A8-4F53-AA11-B4AF3DF1ADDD}" dt="2023-07-11T16:27:15.014" v="1877"/>
        <pc:sldMkLst>
          <pc:docMk/>
          <pc:sldMk cId="1713955333" sldId="342"/>
        </pc:sldMkLst>
        <pc:spChg chg="mod">
          <ac:chgData name="GROSS William P" userId="e7015193-c7c6-4e6c-a879-8edb9c9e54d6" providerId="ADAL" clId="{05DC96D1-93A8-4F53-AA11-B4AF3DF1ADDD}" dt="2023-07-11T16:06:36.661" v="562" actId="962"/>
          <ac:spMkLst>
            <pc:docMk/>
            <pc:sldMk cId="1713955333" sldId="342"/>
            <ac:spMk id="2" creationId="{00000000-0000-0000-0000-000000000000}"/>
          </ac:spMkLst>
        </pc:spChg>
        <pc:spChg chg="mod">
          <ac:chgData name="GROSS William P" userId="e7015193-c7c6-4e6c-a879-8edb9c9e54d6" providerId="ADAL" clId="{05DC96D1-93A8-4F53-AA11-B4AF3DF1ADDD}" dt="2023-07-11T16:20:43.478" v="1589" actId="33553"/>
          <ac:spMkLst>
            <pc:docMk/>
            <pc:sldMk cId="1713955333" sldId="342"/>
            <ac:spMk id="3" creationId="{00000000-0000-0000-0000-000000000000}"/>
          </ac:spMkLst>
        </pc:spChg>
        <pc:spChg chg="mod">
          <ac:chgData name="GROSS William P" userId="e7015193-c7c6-4e6c-a879-8edb9c9e54d6" providerId="ADAL" clId="{05DC96D1-93A8-4F53-AA11-B4AF3DF1ADDD}" dt="2023-07-11T16:27:15.014" v="1877"/>
          <ac:spMkLst>
            <pc:docMk/>
            <pc:sldMk cId="1713955333" sldId="342"/>
            <ac:spMk id="8" creationId="{00000000-0000-0000-0000-000000000000}"/>
          </ac:spMkLst>
        </pc:spChg>
      </pc:sldChg>
      <pc:sldMasterChg chg="delSldLayout modSldLayout">
        <pc:chgData name="GROSS William P" userId="e7015193-c7c6-4e6c-a879-8edb9c9e54d6" providerId="ADAL" clId="{05DC96D1-93A8-4F53-AA11-B4AF3DF1ADDD}" dt="2023-12-28T00:20:21.175" v="2699"/>
        <pc:sldMasterMkLst>
          <pc:docMk/>
          <pc:sldMasterMk cId="3145581561" sldId="2147483648"/>
        </pc:sldMasterMkLst>
        <pc:sldLayoutChg chg="modSp mod replTag delTag">
          <pc:chgData name="GROSS William P" userId="e7015193-c7c6-4e6c-a879-8edb9c9e54d6" providerId="ADAL" clId="{05DC96D1-93A8-4F53-AA11-B4AF3DF1ADDD}" dt="2023-12-28T00:18:19.960" v="2561" actId="962"/>
          <pc:sldLayoutMkLst>
            <pc:docMk/>
            <pc:sldMasterMk cId="3145581561" sldId="2147483648"/>
            <pc:sldLayoutMk cId="3587754285" sldId="2147483650"/>
          </pc:sldLayoutMkLst>
          <pc:picChg chg="mod">
            <ac:chgData name="GROSS William P" userId="e7015193-c7c6-4e6c-a879-8edb9c9e54d6" providerId="ADAL" clId="{05DC96D1-93A8-4F53-AA11-B4AF3DF1ADDD}" dt="2023-12-28T00:18:19.960" v="2561" actId="962"/>
            <ac:picMkLst>
              <pc:docMk/>
              <pc:sldMasterMk cId="3145581561" sldId="2147483648"/>
              <pc:sldLayoutMk cId="3587754285" sldId="2147483650"/>
              <ac:picMk id="8" creationId="{00000000-0000-0000-0000-000000000000}"/>
            </ac:picMkLst>
          </pc:picChg>
          <pc:cxnChg chg="mod">
            <ac:chgData name="GROSS William P" userId="e7015193-c7c6-4e6c-a879-8edb9c9e54d6" providerId="ADAL" clId="{05DC96D1-93A8-4F53-AA11-B4AF3DF1ADDD}" dt="2023-12-28T00:18:07.805" v="2559" actId="962"/>
            <ac:cxnSpMkLst>
              <pc:docMk/>
              <pc:sldMasterMk cId="3145581561" sldId="2147483648"/>
              <pc:sldLayoutMk cId="3587754285" sldId="2147483650"/>
              <ac:cxnSpMk id="7" creationId="{00000000-0000-0000-0000-000000000000}"/>
            </ac:cxnSpMkLst>
          </pc:cxnChg>
        </pc:sldLayoutChg>
        <pc:sldLayoutChg chg="modSp mod replTag delTag">
          <pc:chgData name="GROSS William P" userId="e7015193-c7c6-4e6c-a879-8edb9c9e54d6" providerId="ADAL" clId="{05DC96D1-93A8-4F53-AA11-B4AF3DF1ADDD}" dt="2023-12-28T00:18:30.345" v="2565" actId="962"/>
          <pc:sldLayoutMkLst>
            <pc:docMk/>
            <pc:sldMasterMk cId="3145581561" sldId="2147483648"/>
            <pc:sldLayoutMk cId="3099639590" sldId="2147483652"/>
          </pc:sldLayoutMkLst>
          <pc:cxnChg chg="mod">
            <ac:chgData name="GROSS William P" userId="e7015193-c7c6-4e6c-a879-8edb9c9e54d6" providerId="ADAL" clId="{05DC96D1-93A8-4F53-AA11-B4AF3DF1ADDD}" dt="2023-12-28T00:18:30.345" v="2565" actId="962"/>
            <ac:cxnSpMkLst>
              <pc:docMk/>
              <pc:sldMasterMk cId="3145581561" sldId="2147483648"/>
              <pc:sldLayoutMk cId="3099639590" sldId="2147483652"/>
              <ac:cxnSpMk id="8" creationId="{00000000-0000-0000-0000-000000000000}"/>
            </ac:cxnSpMkLst>
          </pc:cxnChg>
        </pc:sldLayoutChg>
        <pc:sldLayoutChg chg="modSp mod replTag delTag">
          <pc:chgData name="GROSS William P" userId="e7015193-c7c6-4e6c-a879-8edb9c9e54d6" providerId="ADAL" clId="{05DC96D1-93A8-4F53-AA11-B4AF3DF1ADDD}" dt="2023-12-28T00:19:55.086" v="2684" actId="962"/>
          <pc:sldLayoutMkLst>
            <pc:docMk/>
            <pc:sldMasterMk cId="3145581561" sldId="2147483648"/>
            <pc:sldLayoutMk cId="3375981018" sldId="2147483655"/>
          </pc:sldLayoutMkLst>
          <pc:picChg chg="mod">
            <ac:chgData name="GROSS William P" userId="e7015193-c7c6-4e6c-a879-8edb9c9e54d6" providerId="ADAL" clId="{05DC96D1-93A8-4F53-AA11-B4AF3DF1ADDD}" dt="2023-12-28T00:19:55.086" v="2684" actId="962"/>
            <ac:picMkLst>
              <pc:docMk/>
              <pc:sldMasterMk cId="3145581561" sldId="2147483648"/>
              <pc:sldLayoutMk cId="3375981018" sldId="2147483655"/>
              <ac:picMk id="2" creationId="{00000000-0000-0000-0000-000000000000}"/>
            </ac:picMkLst>
          </pc:picChg>
        </pc:sldLayoutChg>
        <pc:sldLayoutChg chg="modSp mod replTag delTag">
          <pc:chgData name="GROSS William P" userId="e7015193-c7c6-4e6c-a879-8edb9c9e54d6" providerId="ADAL" clId="{05DC96D1-93A8-4F53-AA11-B4AF3DF1ADDD}" dt="2023-12-28T00:18:43.602" v="2594" actId="962"/>
          <pc:sldLayoutMkLst>
            <pc:docMk/>
            <pc:sldMasterMk cId="3145581561" sldId="2147483648"/>
            <pc:sldLayoutMk cId="667193427" sldId="2147483657"/>
          </pc:sldLayoutMkLst>
          <pc:spChg chg="mod">
            <ac:chgData name="GROSS William P" userId="e7015193-c7c6-4e6c-a879-8edb9c9e54d6" providerId="ADAL" clId="{05DC96D1-93A8-4F53-AA11-B4AF3DF1ADDD}" dt="2023-12-28T00:18:38.968" v="2593" actId="962"/>
            <ac:spMkLst>
              <pc:docMk/>
              <pc:sldMasterMk cId="3145581561" sldId="2147483648"/>
              <pc:sldLayoutMk cId="667193427" sldId="2147483657"/>
              <ac:spMk id="20" creationId="{00000000-0000-0000-0000-000000000000}"/>
            </ac:spMkLst>
          </pc:spChg>
          <pc:cxnChg chg="mod">
            <ac:chgData name="GROSS William P" userId="e7015193-c7c6-4e6c-a879-8edb9c9e54d6" providerId="ADAL" clId="{05DC96D1-93A8-4F53-AA11-B4AF3DF1ADDD}" dt="2023-12-28T00:18:43.602" v="2594" actId="962"/>
            <ac:cxnSpMkLst>
              <pc:docMk/>
              <pc:sldMasterMk cId="3145581561" sldId="2147483648"/>
              <pc:sldLayoutMk cId="667193427" sldId="2147483657"/>
              <ac:cxnSpMk id="8" creationId="{00000000-0000-0000-0000-000000000000}"/>
            </ac:cxnSpMkLst>
          </pc:cxnChg>
        </pc:sldLayoutChg>
        <pc:sldLayoutChg chg="modSp mod replTag delTag">
          <pc:chgData name="GROSS William P" userId="e7015193-c7c6-4e6c-a879-8edb9c9e54d6" providerId="ADAL" clId="{05DC96D1-93A8-4F53-AA11-B4AF3DF1ADDD}" dt="2023-12-28T00:19:07.658" v="2648" actId="962"/>
          <pc:sldLayoutMkLst>
            <pc:docMk/>
            <pc:sldMasterMk cId="3145581561" sldId="2147483648"/>
            <pc:sldLayoutMk cId="604228210" sldId="2147483658"/>
          </pc:sldLayoutMkLst>
          <pc:spChg chg="mod">
            <ac:chgData name="GROSS William P" userId="e7015193-c7c6-4e6c-a879-8edb9c9e54d6" providerId="ADAL" clId="{05DC96D1-93A8-4F53-AA11-B4AF3DF1ADDD}" dt="2023-12-28T00:19:07.658" v="2648" actId="962"/>
            <ac:spMkLst>
              <pc:docMk/>
              <pc:sldMasterMk cId="3145581561" sldId="2147483648"/>
              <pc:sldLayoutMk cId="604228210" sldId="2147483658"/>
              <ac:spMk id="10" creationId="{00000000-0000-0000-0000-000000000000}"/>
            </ac:spMkLst>
          </pc:spChg>
          <pc:cxnChg chg="mod">
            <ac:chgData name="GROSS William P" userId="e7015193-c7c6-4e6c-a879-8edb9c9e54d6" providerId="ADAL" clId="{05DC96D1-93A8-4F53-AA11-B4AF3DF1ADDD}" dt="2023-12-28T00:18:57.114" v="2602" actId="962"/>
            <ac:cxnSpMkLst>
              <pc:docMk/>
              <pc:sldMasterMk cId="3145581561" sldId="2147483648"/>
              <pc:sldLayoutMk cId="604228210" sldId="2147483658"/>
              <ac:cxnSpMk id="8" creationId="{00000000-0000-0000-0000-000000000000}"/>
            </ac:cxnSpMkLst>
          </pc:cxnChg>
        </pc:sldLayoutChg>
        <pc:sldLayoutChg chg="modSp mod replTag delTag">
          <pc:chgData name="GROSS William P" userId="e7015193-c7c6-4e6c-a879-8edb9c9e54d6" providerId="ADAL" clId="{05DC96D1-93A8-4F53-AA11-B4AF3DF1ADDD}" dt="2023-12-28T00:18:51.977" v="2598" actId="962"/>
          <pc:sldLayoutMkLst>
            <pc:docMk/>
            <pc:sldMasterMk cId="3145581561" sldId="2147483648"/>
            <pc:sldLayoutMk cId="3419032962" sldId="2147483659"/>
          </pc:sldLayoutMkLst>
          <pc:spChg chg="mod">
            <ac:chgData name="GROSS William P" userId="e7015193-c7c6-4e6c-a879-8edb9c9e54d6" providerId="ADAL" clId="{05DC96D1-93A8-4F53-AA11-B4AF3DF1ADDD}" dt="2023-12-28T00:18:51.977" v="2598" actId="962"/>
            <ac:spMkLst>
              <pc:docMk/>
              <pc:sldMasterMk cId="3145581561" sldId="2147483648"/>
              <pc:sldLayoutMk cId="3419032962" sldId="2147483659"/>
              <ac:spMk id="9" creationId="{00000000-0000-0000-0000-000000000000}"/>
            </ac:spMkLst>
          </pc:spChg>
        </pc:sldLayoutChg>
        <pc:sldLayoutChg chg="del replTag">
          <pc:chgData name="GROSS William P" userId="e7015193-c7c6-4e6c-a879-8edb9c9e54d6" providerId="ADAL" clId="{05DC96D1-93A8-4F53-AA11-B4AF3DF1ADDD}" dt="2023-12-28T00:19:23.608" v="2660" actId="2696"/>
          <pc:sldLayoutMkLst>
            <pc:docMk/>
            <pc:sldMasterMk cId="3145581561" sldId="2147483648"/>
            <pc:sldLayoutMk cId="2175218072" sldId="2147483662"/>
          </pc:sldLayoutMkLst>
        </pc:sldLayoutChg>
        <pc:sldLayoutChg chg="modSp mod replTag delTag">
          <pc:chgData name="GROSS William P" userId="e7015193-c7c6-4e6c-a879-8edb9c9e54d6" providerId="ADAL" clId="{05DC96D1-93A8-4F53-AA11-B4AF3DF1ADDD}" dt="2023-12-28T00:19:15.877" v="2654"/>
          <pc:sldLayoutMkLst>
            <pc:docMk/>
            <pc:sldMasterMk cId="3145581561" sldId="2147483648"/>
            <pc:sldLayoutMk cId="3774946531" sldId="2147483663"/>
          </pc:sldLayoutMkLst>
          <pc:cxnChg chg="mod">
            <ac:chgData name="GROSS William P" userId="e7015193-c7c6-4e6c-a879-8edb9c9e54d6" providerId="ADAL" clId="{05DC96D1-93A8-4F53-AA11-B4AF3DF1ADDD}" dt="2023-12-28T00:19:13.993" v="2652" actId="962"/>
            <ac:cxnSpMkLst>
              <pc:docMk/>
              <pc:sldMasterMk cId="3145581561" sldId="2147483648"/>
              <pc:sldLayoutMk cId="3774946531" sldId="2147483663"/>
              <ac:cxnSpMk id="8" creationId="{00000000-0000-0000-0000-000000000000}"/>
            </ac:cxnSpMkLst>
          </pc:cxnChg>
        </pc:sldLayoutChg>
        <pc:sldLayoutChg chg="modSp mod replTag delTag">
          <pc:chgData name="GROSS William P" userId="e7015193-c7c6-4e6c-a879-8edb9c9e54d6" providerId="ADAL" clId="{05DC96D1-93A8-4F53-AA11-B4AF3DF1ADDD}" dt="2023-12-28T00:19:32.266" v="2664" actId="962"/>
          <pc:sldLayoutMkLst>
            <pc:docMk/>
            <pc:sldMasterMk cId="3145581561" sldId="2147483648"/>
            <pc:sldLayoutMk cId="2014841087" sldId="2147483664"/>
          </pc:sldLayoutMkLst>
          <pc:spChg chg="mod">
            <ac:chgData name="GROSS William P" userId="e7015193-c7c6-4e6c-a879-8edb9c9e54d6" providerId="ADAL" clId="{05DC96D1-93A8-4F53-AA11-B4AF3DF1ADDD}" dt="2023-12-28T00:19:32.266" v="2664" actId="962"/>
            <ac:spMkLst>
              <pc:docMk/>
              <pc:sldMasterMk cId="3145581561" sldId="2147483648"/>
              <pc:sldLayoutMk cId="2014841087" sldId="2147483664"/>
              <ac:spMk id="9" creationId="{00000000-0000-0000-0000-000000000000}"/>
            </ac:spMkLst>
          </pc:spChg>
        </pc:sldLayoutChg>
        <pc:sldLayoutChg chg="modSp mod replTag delTag">
          <pc:chgData name="GROSS William P" userId="e7015193-c7c6-4e6c-a879-8edb9c9e54d6" providerId="ADAL" clId="{05DC96D1-93A8-4F53-AA11-B4AF3DF1ADDD}" dt="2023-12-28T00:19:39.083" v="2670"/>
          <pc:sldLayoutMkLst>
            <pc:docMk/>
            <pc:sldMasterMk cId="3145581561" sldId="2147483648"/>
            <pc:sldLayoutMk cId="453750607" sldId="2147483665"/>
          </pc:sldLayoutMkLst>
          <pc:spChg chg="mod">
            <ac:chgData name="GROSS William P" userId="e7015193-c7c6-4e6c-a879-8edb9c9e54d6" providerId="ADAL" clId="{05DC96D1-93A8-4F53-AA11-B4AF3DF1ADDD}" dt="2023-12-28T00:19:37.747" v="2668" actId="962"/>
            <ac:spMkLst>
              <pc:docMk/>
              <pc:sldMasterMk cId="3145581561" sldId="2147483648"/>
              <pc:sldLayoutMk cId="453750607" sldId="2147483665"/>
              <ac:spMk id="9" creationId="{00000000-0000-0000-0000-000000000000}"/>
            </ac:spMkLst>
          </pc:spChg>
        </pc:sldLayoutChg>
        <pc:sldLayoutChg chg="modSp mod replTag delTag">
          <pc:chgData name="GROSS William P" userId="e7015193-c7c6-4e6c-a879-8edb9c9e54d6" providerId="ADAL" clId="{05DC96D1-93A8-4F53-AA11-B4AF3DF1ADDD}" dt="2023-12-28T00:19:20.521" v="2658" actId="962"/>
          <pc:sldLayoutMkLst>
            <pc:docMk/>
            <pc:sldMasterMk cId="3145581561" sldId="2147483648"/>
            <pc:sldLayoutMk cId="760177672" sldId="2147483666"/>
          </pc:sldLayoutMkLst>
          <pc:cxnChg chg="mod">
            <ac:chgData name="GROSS William P" userId="e7015193-c7c6-4e6c-a879-8edb9c9e54d6" providerId="ADAL" clId="{05DC96D1-93A8-4F53-AA11-B4AF3DF1ADDD}" dt="2023-12-28T00:19:20.521" v="2658" actId="962"/>
            <ac:cxnSpMkLst>
              <pc:docMk/>
              <pc:sldMasterMk cId="3145581561" sldId="2147483648"/>
              <pc:sldLayoutMk cId="760177672" sldId="2147483666"/>
              <ac:cxnSpMk id="8" creationId="{00000000-0000-0000-0000-000000000000}"/>
            </ac:cxnSpMkLst>
          </pc:cxnChg>
        </pc:sldLayoutChg>
        <pc:sldLayoutChg chg="modSp mod replTag delTag">
          <pc:chgData name="GROSS William P" userId="e7015193-c7c6-4e6c-a879-8edb9c9e54d6" providerId="ADAL" clId="{05DC96D1-93A8-4F53-AA11-B4AF3DF1ADDD}" dt="2023-12-28T00:20:21.175" v="2699"/>
          <pc:sldLayoutMkLst>
            <pc:docMk/>
            <pc:sldMasterMk cId="3145581561" sldId="2147483648"/>
            <pc:sldLayoutMk cId="1811023924" sldId="2147483667"/>
          </pc:sldLayoutMkLst>
          <pc:spChg chg="mod">
            <ac:chgData name="GROSS William P" userId="e7015193-c7c6-4e6c-a879-8edb9c9e54d6" providerId="ADAL" clId="{05DC96D1-93A8-4F53-AA11-B4AF3DF1ADDD}" dt="2023-12-28T00:19:42.850" v="2674" actId="962"/>
            <ac:spMkLst>
              <pc:docMk/>
              <pc:sldMasterMk cId="3145581561" sldId="2147483648"/>
              <pc:sldLayoutMk cId="1811023924" sldId="2147483667"/>
              <ac:spMk id="9" creationId="{00000000-0000-0000-0000-000000000000}"/>
            </ac:spMkLst>
          </pc:spChg>
        </pc:sldLayoutChg>
        <pc:sldLayoutChg chg="del replTag">
          <pc:chgData name="GROSS William P" userId="e7015193-c7c6-4e6c-a879-8edb9c9e54d6" providerId="ADAL" clId="{05DC96D1-93A8-4F53-AA11-B4AF3DF1ADDD}" dt="2023-12-28T00:20:04.715" v="2688" actId="2696"/>
          <pc:sldLayoutMkLst>
            <pc:docMk/>
            <pc:sldMasterMk cId="3145581561" sldId="2147483648"/>
            <pc:sldLayoutMk cId="971138116" sldId="2147483669"/>
          </pc:sldLayoutMkLst>
        </pc:sldLayoutChg>
        <pc:sldLayoutChg chg="del replTag">
          <pc:chgData name="GROSS William P" userId="e7015193-c7c6-4e6c-a879-8edb9c9e54d6" providerId="ADAL" clId="{05DC96D1-93A8-4F53-AA11-B4AF3DF1ADDD}" dt="2023-12-28T00:19:46.271" v="2676" actId="2696"/>
          <pc:sldLayoutMkLst>
            <pc:docMk/>
            <pc:sldMasterMk cId="3145581561" sldId="2147483648"/>
            <pc:sldLayoutMk cId="810745008" sldId="2147483670"/>
          </pc:sldLayoutMkLst>
        </pc:sldLayoutChg>
        <pc:sldLayoutChg chg="del replTag">
          <pc:chgData name="GROSS William P" userId="e7015193-c7c6-4e6c-a879-8edb9c9e54d6" providerId="ADAL" clId="{05DC96D1-93A8-4F53-AA11-B4AF3DF1ADDD}" dt="2023-12-28T00:19:49.526" v="2678" actId="2696"/>
          <pc:sldLayoutMkLst>
            <pc:docMk/>
            <pc:sldMasterMk cId="3145581561" sldId="2147483648"/>
            <pc:sldLayoutMk cId="2656576213" sldId="2147483671"/>
          </pc:sldLayoutMkLst>
        </pc:sldLayoutChg>
        <pc:sldLayoutChg chg="replTag delTag">
          <pc:chgData name="GROSS William P" userId="e7015193-c7c6-4e6c-a879-8edb9c9e54d6" providerId="ADAL" clId="{05DC96D1-93A8-4F53-AA11-B4AF3DF1ADDD}" dt="2023-12-28T00:20:17.229" v="2697"/>
          <pc:sldLayoutMkLst>
            <pc:docMk/>
            <pc:sldMasterMk cId="3145581561" sldId="2147483648"/>
            <pc:sldLayoutMk cId="3756548141" sldId="2147483672"/>
          </pc:sldLayoutMkLst>
        </pc:sldLayoutChg>
        <pc:sldLayoutChg chg="modSp mod replTag delTag">
          <pc:chgData name="GROSS William P" userId="e7015193-c7c6-4e6c-a879-8edb9c9e54d6" providerId="ADAL" clId="{05DC96D1-93A8-4F53-AA11-B4AF3DF1ADDD}" dt="2023-12-28T00:20:13.985" v="2695" actId="962"/>
          <pc:sldLayoutMkLst>
            <pc:docMk/>
            <pc:sldMasterMk cId="3145581561" sldId="2147483648"/>
            <pc:sldLayoutMk cId="1426845104" sldId="2147483673"/>
          </pc:sldLayoutMkLst>
          <pc:picChg chg="mod">
            <ac:chgData name="GROSS William P" userId="e7015193-c7c6-4e6c-a879-8edb9c9e54d6" providerId="ADAL" clId="{05DC96D1-93A8-4F53-AA11-B4AF3DF1ADDD}" dt="2023-12-28T00:20:10.804" v="2694" actId="962"/>
            <ac:picMkLst>
              <pc:docMk/>
              <pc:sldMasterMk cId="3145581561" sldId="2147483648"/>
              <pc:sldLayoutMk cId="1426845104" sldId="2147483673"/>
              <ac:picMk id="8" creationId="{00000000-0000-0000-0000-000000000000}"/>
            </ac:picMkLst>
          </pc:picChg>
          <pc:cxnChg chg="mod">
            <ac:chgData name="GROSS William P" userId="e7015193-c7c6-4e6c-a879-8edb9c9e54d6" providerId="ADAL" clId="{05DC96D1-93A8-4F53-AA11-B4AF3DF1ADDD}" dt="2023-12-28T00:20:13.985" v="2695" actId="962"/>
            <ac:cxnSpMkLst>
              <pc:docMk/>
              <pc:sldMasterMk cId="3145581561" sldId="2147483648"/>
              <pc:sldLayoutMk cId="1426845104" sldId="2147483673"/>
              <ac:cxnSpMk id="7" creationId="{00000000-0000-0000-0000-000000000000}"/>
            </ac:cxnSpMkLst>
          </pc:cxnChg>
        </pc:sldLayoutChg>
      </pc:sldMasterChg>
    </pc:docChg>
  </pc:docChgLst>
  <pc:docChgLst>
    <pc:chgData name="JORDAN Christy A" userId="S::christy.a.jordan@odot.oregon.gov::09bec960-9794-4c50-be0c-fdf440e12769" providerId="AD" clId="Web-{23B8EC0D-4F18-484D-881E-5C4E14A520C8}"/>
    <pc:docChg chg="addSld delSld modSection">
      <pc:chgData name="JORDAN Christy A" userId="S::christy.a.jordan@odot.oregon.gov::09bec960-9794-4c50-be0c-fdf440e12769" providerId="AD" clId="Web-{23B8EC0D-4F18-484D-881E-5C4E14A520C8}" dt="2022-07-13T16:33:19.304" v="1"/>
      <pc:docMkLst>
        <pc:docMk/>
      </pc:docMkLst>
      <pc:sldChg chg="new del">
        <pc:chgData name="JORDAN Christy A" userId="S::christy.a.jordan@odot.oregon.gov::09bec960-9794-4c50-be0c-fdf440e12769" providerId="AD" clId="Web-{23B8EC0D-4F18-484D-881E-5C4E14A520C8}" dt="2022-07-13T16:33:19.304" v="1"/>
        <pc:sldMkLst>
          <pc:docMk/>
          <pc:sldMk cId="470970490"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41EBB-BB05-41BE-AD11-22B7D894FD2D}"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6287D-8CEC-48D1-8A1D-CAE741402E03}" type="slidenum">
              <a:rPr lang="en-US" smtClean="0"/>
              <a:t>‹#›</a:t>
            </a:fld>
            <a:endParaRPr lang="en-US"/>
          </a:p>
        </p:txBody>
      </p:sp>
    </p:spTree>
    <p:extLst>
      <p:ext uri="{BB962C8B-B14F-4D97-AF65-F5344CB8AC3E}">
        <p14:creationId xmlns:p14="http://schemas.microsoft.com/office/powerpoint/2010/main" val="108695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presentation.</a:t>
            </a:r>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a:t>
            </a:fld>
            <a:endParaRPr lang="en-US"/>
          </a:p>
        </p:txBody>
      </p:sp>
    </p:spTree>
    <p:extLst>
      <p:ext uri="{BB962C8B-B14F-4D97-AF65-F5344CB8AC3E}">
        <p14:creationId xmlns:p14="http://schemas.microsoft.com/office/powerpoint/2010/main" val="1602407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dirty="0"/>
          </a:p>
          <a:p>
            <a:r>
              <a:rPr lang="en-US" b="1" dirty="0"/>
              <a:t>Project Schedule:</a:t>
            </a:r>
          </a:p>
          <a:p>
            <a:r>
              <a:rPr lang="en-US" dirty="0"/>
              <a:t>Indicate the phase</a:t>
            </a:r>
            <a:r>
              <a:rPr lang="en-US" baseline="0" dirty="0"/>
              <a:t> that the project is currently in (e.g. DAP, Advanced Plans, </a:t>
            </a:r>
            <a:r>
              <a:rPr lang="en-US" baseline="0" dirty="0" err="1"/>
              <a:t>etc</a:t>
            </a:r>
            <a:r>
              <a:rPr lang="en-US" baseline="0" dirty="0"/>
              <a:t>). </a:t>
            </a:r>
          </a:p>
          <a:p>
            <a:r>
              <a:rPr lang="en-US" baseline="0" dirty="0"/>
              <a:t>Provide the bid opening date, PS&amp;E date, number of construction seasons,  and a high level construction timeline. </a:t>
            </a:r>
          </a:p>
        </p:txBody>
      </p:sp>
      <p:sp>
        <p:nvSpPr>
          <p:cNvPr id="4" name="Slide Number Placeholder 3"/>
          <p:cNvSpPr>
            <a:spLocks noGrp="1"/>
          </p:cNvSpPr>
          <p:nvPr>
            <p:ph type="sldNum" sz="quarter" idx="10"/>
          </p:nvPr>
        </p:nvSpPr>
        <p:spPr/>
        <p:txBody>
          <a:bodyPr/>
          <a:lstStyle/>
          <a:p>
            <a:fld id="{4A86287D-8CEC-48D1-8A1D-CAE741402E03}" type="slidenum">
              <a:rPr lang="en-US" smtClean="0"/>
              <a:t>10</a:t>
            </a:fld>
            <a:endParaRPr lang="en-US"/>
          </a:p>
        </p:txBody>
      </p:sp>
    </p:spTree>
    <p:extLst>
      <p:ext uri="{BB962C8B-B14F-4D97-AF65-F5344CB8AC3E}">
        <p14:creationId xmlns:p14="http://schemas.microsoft.com/office/powerpoint/2010/main" val="3099901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b="1" dirty="0"/>
          </a:p>
          <a:p>
            <a:r>
              <a:rPr lang="en-US" b="1" dirty="0"/>
              <a:t>Traffic</a:t>
            </a:r>
            <a:r>
              <a:rPr lang="en-US" b="1" baseline="0" dirty="0"/>
              <a:t> Control Alternatives:</a:t>
            </a:r>
          </a:p>
          <a:p>
            <a:r>
              <a:rPr lang="en-US" b="0" baseline="0" dirty="0"/>
              <a:t>For large projects where you are seeking input on different traffic control options, use this slide to show the traffic control options that are being considered, with a brief explanation of the preferred option.  </a:t>
            </a:r>
          </a:p>
        </p:txBody>
      </p:sp>
      <p:sp>
        <p:nvSpPr>
          <p:cNvPr id="4" name="Slide Number Placeholder 3"/>
          <p:cNvSpPr>
            <a:spLocks noGrp="1"/>
          </p:cNvSpPr>
          <p:nvPr>
            <p:ph type="sldNum" sz="quarter" idx="10"/>
          </p:nvPr>
        </p:nvSpPr>
        <p:spPr/>
        <p:txBody>
          <a:bodyPr/>
          <a:lstStyle/>
          <a:p>
            <a:fld id="{4A86287D-8CEC-48D1-8A1D-CAE741402E03}" type="slidenum">
              <a:rPr lang="en-US" smtClean="0"/>
              <a:t>11</a:t>
            </a:fld>
            <a:endParaRPr lang="en-US"/>
          </a:p>
        </p:txBody>
      </p:sp>
    </p:spTree>
    <p:extLst>
      <p:ext uri="{BB962C8B-B14F-4D97-AF65-F5344CB8AC3E}">
        <p14:creationId xmlns:p14="http://schemas.microsoft.com/office/powerpoint/2010/main" val="3806131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pPr defTabSz="933152">
              <a:defRPr/>
            </a:pPr>
            <a:endParaRPr lang="en-US" sz="1200" b="1" i="0" kern="1200" baseline="0" dirty="0">
              <a:solidFill>
                <a:schemeClr val="tx1"/>
              </a:solidFill>
              <a:latin typeface="+mn-lt"/>
              <a:ea typeface="+mn-ea"/>
              <a:cs typeface="+mn-cs"/>
            </a:endParaRPr>
          </a:p>
          <a:p>
            <a:pPr defTabSz="933152">
              <a:defRPr/>
            </a:pPr>
            <a:r>
              <a:rPr lang="en-US" sz="1200" b="1" i="0" kern="1200" baseline="0" dirty="0">
                <a:solidFill>
                  <a:schemeClr val="tx1"/>
                </a:solidFill>
                <a:latin typeface="+mn-lt"/>
                <a:ea typeface="+mn-ea"/>
                <a:cs typeface="+mn-cs"/>
              </a:rPr>
              <a:t>Remove this slide if the project does not have multiple stages/phases.</a:t>
            </a:r>
          </a:p>
          <a:p>
            <a:endParaRPr lang="en-US" b="1" dirty="0"/>
          </a:p>
          <a:p>
            <a:r>
              <a:rPr lang="en-US" b="1" dirty="0"/>
              <a:t>Construction Staging Information</a:t>
            </a:r>
            <a:r>
              <a:rPr lang="en-US" dirty="0"/>
              <a:t>:</a:t>
            </a:r>
          </a:p>
          <a:p>
            <a:r>
              <a:rPr lang="en-US" dirty="0"/>
              <a:t>For projects with multiple</a:t>
            </a:r>
            <a:r>
              <a:rPr lang="en-US" baseline="0" dirty="0"/>
              <a:t> construction stages, use this slide to summarize the different stages/phases of work</a:t>
            </a:r>
            <a:r>
              <a:rPr lang="en-US" b="1" baseline="0" dirty="0"/>
              <a:t>. </a:t>
            </a:r>
          </a:p>
          <a:p>
            <a:endParaRPr lang="en-US" b="1" baseline="0" dirty="0"/>
          </a:p>
          <a:p>
            <a:r>
              <a:rPr lang="en-US" b="1" baseline="0" dirty="0"/>
              <a:t>Duplicate this slide as necessary to include all stages/phases.</a:t>
            </a:r>
          </a:p>
        </p:txBody>
      </p:sp>
      <p:sp>
        <p:nvSpPr>
          <p:cNvPr id="4" name="Slide Number Placeholder 3"/>
          <p:cNvSpPr>
            <a:spLocks noGrp="1"/>
          </p:cNvSpPr>
          <p:nvPr>
            <p:ph type="sldNum" sz="quarter" idx="10"/>
          </p:nvPr>
        </p:nvSpPr>
        <p:spPr/>
        <p:txBody>
          <a:bodyPr/>
          <a:lstStyle/>
          <a:p>
            <a:fld id="{4A86287D-8CEC-48D1-8A1D-CAE741402E03}" type="slidenum">
              <a:rPr lang="en-US" smtClean="0"/>
              <a:t>12</a:t>
            </a:fld>
            <a:endParaRPr lang="en-US"/>
          </a:p>
        </p:txBody>
      </p:sp>
    </p:spTree>
    <p:extLst>
      <p:ext uri="{BB962C8B-B14F-4D97-AF65-F5344CB8AC3E}">
        <p14:creationId xmlns:p14="http://schemas.microsoft.com/office/powerpoint/2010/main" val="573076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or remove if lane closures are not planned. Duplicate this slide as needed to cover all lane closures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defTabSz="914382">
              <a:defRPr/>
            </a:pPr>
            <a:r>
              <a:rPr lang="en-US" b="1" dirty="0"/>
              <a:t>Mobility</a:t>
            </a:r>
            <a:r>
              <a:rPr lang="en-US" b="1" baseline="0" dirty="0"/>
              <a:t> Impacts: Lane </a:t>
            </a:r>
            <a:r>
              <a:rPr lang="en-US" b="1" dirty="0"/>
              <a:t>Closures</a:t>
            </a:r>
          </a:p>
          <a:p>
            <a:pPr marL="171446" indent="-171446" defTabSz="914382">
              <a:buFont typeface="Arial" panose="020B0604020202020204" pitchFamily="34" charset="0"/>
              <a:buChar char="•"/>
              <a:defRPr/>
            </a:pPr>
            <a:r>
              <a:rPr lang="en-US" dirty="0">
                <a:solidFill>
                  <a:prstClr val="black"/>
                </a:solidFill>
              </a:rPr>
              <a:t>Describe lane closures and include pictures of staging diagrams that show the width for the open traffic lane(s) (including lane and shoulder widths), and the width for workers/construction.</a:t>
            </a:r>
          </a:p>
          <a:p>
            <a:pPr marL="171446" indent="-171446">
              <a:buFont typeface="Arial" panose="020B0604020202020204" pitchFamily="34" charset="0"/>
              <a:buChar char="•"/>
            </a:pPr>
            <a:r>
              <a:rPr lang="en-US" baseline="0" dirty="0"/>
              <a:t>The diagram should reflect the </a:t>
            </a:r>
            <a:r>
              <a:rPr lang="en-US" b="1" baseline="0" dirty="0"/>
              <a:t>useable</a:t>
            </a:r>
            <a:r>
              <a:rPr lang="en-US" baseline="0" dirty="0"/>
              <a:t> </a:t>
            </a:r>
            <a:r>
              <a:rPr lang="en-US" b="1" baseline="0" dirty="0"/>
              <a:t>paved</a:t>
            </a:r>
            <a:r>
              <a:rPr lang="en-US" baseline="0" dirty="0"/>
              <a:t> width for the open traffic lane(s) between barrier(s), equipment, or traffic control devices.  </a:t>
            </a:r>
            <a:r>
              <a:rPr lang="en-US" i="1" dirty="0"/>
              <a:t>*Width generally refers to the paved width of the lane and any shoulders which are capable of supporting the freight traffic loads without failure. On a case-by-case basis, unpaved/aggregate shoulders may be determined to be useable.</a:t>
            </a:r>
          </a:p>
          <a:p>
            <a:pPr marL="171446" indent="-171446" defTabSz="914382">
              <a:buFont typeface="Arial" panose="020B0604020202020204" pitchFamily="34" charset="0"/>
              <a:buChar char="•"/>
              <a:defRPr/>
            </a:pPr>
            <a:r>
              <a:rPr lang="en-US" dirty="0"/>
              <a:t>Indicate</a:t>
            </a:r>
            <a:r>
              <a:rPr lang="en-US" baseline="0" dirty="0"/>
              <a:t> what the resulting width restriction will be, and whether wider loads can be accommodated through the work zone (either unannounced or with advanced notice on a case-by-case basis). </a:t>
            </a:r>
            <a:r>
              <a:rPr lang="en-US" dirty="0"/>
              <a:t>When only a single travel lane is maintained for the open travel</a:t>
            </a:r>
            <a:r>
              <a:rPr lang="en-US" baseline="0" dirty="0"/>
              <a:t> lane, </a:t>
            </a:r>
            <a:r>
              <a:rPr lang="en-US" i="1" dirty="0"/>
              <a:t>show</a:t>
            </a:r>
            <a:r>
              <a:rPr lang="en-US" i="1" baseline="0" dirty="0"/>
              <a:t> what </a:t>
            </a:r>
            <a:r>
              <a:rPr lang="en-US" i="1" dirty="0"/>
              <a:t>the resulting overwidth load restriction(s)</a:t>
            </a:r>
            <a:r>
              <a:rPr lang="en-US" i="1" baseline="0" dirty="0"/>
              <a:t> will be.</a:t>
            </a:r>
            <a:r>
              <a:rPr lang="en-US" i="1" dirty="0"/>
              <a:t>   </a:t>
            </a:r>
            <a:r>
              <a:rPr lang="en-US" dirty="0"/>
              <a:t>Locations on a straight section require a 2’ buffer for overwidth loads, and 3’ if on a curve.  Example: 15’ width on a tangent = 13’ wide load restriction.  15’ width on a curve = 12’ wide load restriction.  </a:t>
            </a:r>
            <a:r>
              <a:rPr lang="en-US" i="1" dirty="0"/>
              <a:t>Note:  A buffer more than 3’ may be needed if curvature exceeds 5 degrees</a:t>
            </a:r>
            <a:r>
              <a:rPr lang="en-US" i="1" baseline="0" dirty="0"/>
              <a:t> or due to other special circumstances. </a:t>
            </a:r>
            <a:r>
              <a:rPr lang="en-US" i="1" dirty="0"/>
              <a:t> </a:t>
            </a:r>
          </a:p>
          <a:p>
            <a:pPr marL="171446" indent="-171446">
              <a:buFont typeface="Arial" panose="020B0604020202020204" pitchFamily="34" charset="0"/>
              <a:buChar char="•"/>
            </a:pPr>
            <a:r>
              <a:rPr lang="en-US" dirty="0"/>
              <a:t>Include allowable closure times</a:t>
            </a:r>
            <a:r>
              <a:rPr lang="en-US" baseline="0" dirty="0"/>
              <a:t> </a:t>
            </a:r>
            <a:r>
              <a:rPr lang="en-US" dirty="0"/>
              <a:t>per specifications,</a:t>
            </a:r>
            <a:r>
              <a:rPr lang="en-US" baseline="0" dirty="0"/>
              <a:t> and e</a:t>
            </a:r>
            <a:r>
              <a:rPr lang="en-US" dirty="0"/>
              <a:t>stimated number of weeks/months closures/restrictions are needed.</a:t>
            </a:r>
          </a:p>
          <a:p>
            <a:pPr marL="171446" indent="-171446">
              <a:buFont typeface="Arial" panose="020B0604020202020204" pitchFamily="34" charset="0"/>
              <a:buChar char="•"/>
            </a:pPr>
            <a:r>
              <a:rPr lang="en-US" b="1" baseline="0" dirty="0"/>
              <a:t>Be prepared to speak to what the anticipated duration of the highway restriction notice submittal will be.</a:t>
            </a:r>
          </a:p>
          <a:p>
            <a:pPr marL="0" indent="0" defTabSz="924458">
              <a:buFont typeface="Arial" panose="020B0604020202020204" pitchFamily="34" charset="0"/>
              <a:buNone/>
              <a:defRPr/>
            </a:pPr>
            <a:endParaRPr lang="en-US" dirty="0"/>
          </a:p>
          <a:p>
            <a:pPr marL="0" marR="0" lvl="0" indent="0" algn="l" defTabSz="924458"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If using images, make sure they have Alt Text added for accessibility. (Right Click on photo </a:t>
            </a:r>
            <a:r>
              <a:rPr lang="en-US" baseline="0" dirty="0">
                <a:sym typeface="Wingdings" panose="05000000000000000000" pitchFamily="2" charset="2"/>
              </a:rPr>
              <a:t></a:t>
            </a:r>
            <a:r>
              <a:rPr lang="en-US" baseline="0" dirty="0"/>
              <a:t>Format Picture </a:t>
            </a:r>
            <a:r>
              <a:rPr lang="en-US" baseline="0" dirty="0">
                <a:sym typeface="Wingdings" panose="05000000000000000000" pitchFamily="2" charset="2"/>
              </a:rPr>
              <a:t></a:t>
            </a:r>
            <a:r>
              <a:rPr lang="en-US" baseline="0" dirty="0"/>
              <a:t> Size and Properties)</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13</a:t>
            </a:fld>
            <a:endParaRPr lang="en-US"/>
          </a:p>
        </p:txBody>
      </p:sp>
    </p:spTree>
    <p:extLst>
      <p:ext uri="{BB962C8B-B14F-4D97-AF65-F5344CB8AC3E}">
        <p14:creationId xmlns:p14="http://schemas.microsoft.com/office/powerpoint/2010/main" val="1726749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a:solidFill>
                  <a:schemeClr val="tx1"/>
                </a:solidFill>
                <a:latin typeface="+mn-lt"/>
                <a:ea typeface="+mn-ea"/>
                <a:cs typeface="+mn-cs"/>
              </a:rPr>
              <a:t>Update this slide with your own information., or remove if full closure w/ detour is not planned.</a:t>
            </a:r>
          </a:p>
          <a:p>
            <a:endParaRPr lang="en-US"/>
          </a:p>
          <a:p>
            <a:r>
              <a:rPr lang="en-US" b="1"/>
              <a:t>Mobility</a:t>
            </a:r>
            <a:r>
              <a:rPr lang="en-US" b="1" baseline="0"/>
              <a:t> Impacts – Full Closure w/Detour: </a:t>
            </a:r>
            <a:endParaRPr lang="en-US"/>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Include a map of the detour for passenger vehicles and freight. Have the sign plan available in case stakeholders request to see it.</a:t>
            </a:r>
          </a:p>
          <a:p>
            <a:pPr marL="171446" indent="-171446">
              <a:buFont typeface="Arial" panose="020B0604020202020204" pitchFamily="34" charset="0"/>
              <a:buChar char="•"/>
            </a:pPr>
            <a:r>
              <a:rPr lang="en-US"/>
              <a:t>Provide</a:t>
            </a:r>
            <a:r>
              <a:rPr lang="en-US" baseline="0"/>
              <a:t> details of closure.  </a:t>
            </a:r>
            <a:r>
              <a:rPr lang="en-US"/>
              <a:t>Include allowable closure days, hours, and months per specifications.</a:t>
            </a:r>
          </a:p>
          <a:p>
            <a:pPr marL="171446" indent="-171446">
              <a:buFont typeface="Arial" panose="020B0604020202020204" pitchFamily="34" charset="0"/>
              <a:buChar char="•"/>
            </a:pPr>
            <a:r>
              <a:rPr lang="en-US"/>
              <a:t>Include number of weekday and/or weekend closures allowed, and which month(s) they are estimated to occur.</a:t>
            </a:r>
          </a:p>
          <a:p>
            <a:pPr marL="171446" indent="-171446" defTabSz="924458">
              <a:buFont typeface="Arial" panose="020B0604020202020204" pitchFamily="34" charset="0"/>
              <a:buChar char="•"/>
              <a:defRPr/>
            </a:pPr>
            <a:r>
              <a:rPr lang="en-US" b="1" baseline="0"/>
              <a:t>Be prepared to speak to what the anticipated duration of the highway restriction notice submittal will be.</a:t>
            </a:r>
          </a:p>
          <a:p>
            <a:pPr marL="171446" indent="-171446" defTabSz="924458">
              <a:buFont typeface="Arial" panose="020B0604020202020204" pitchFamily="34" charset="0"/>
              <a:buChar char="•"/>
              <a:defRPr/>
            </a:pPr>
            <a:endParaRPr lang="en-US"/>
          </a:p>
          <a:p>
            <a:pPr defTabSz="914382">
              <a:defRPr/>
            </a:pPr>
            <a:r>
              <a:rPr lang="en-US" b="1"/>
              <a:t>A viable detour route for freight that is affected by the closure is required:</a:t>
            </a:r>
            <a:r>
              <a:rPr lang="en-US" b="1" baseline="0"/>
              <a:t> </a:t>
            </a:r>
          </a:p>
          <a:p>
            <a:pPr marL="171446" indent="-171446" defTabSz="914382">
              <a:buFont typeface="Arial" panose="020B0604020202020204" pitchFamily="34" charset="0"/>
              <a:buChar char="•"/>
              <a:defRPr/>
            </a:pPr>
            <a:r>
              <a:rPr lang="en-US" baseline="0"/>
              <a:t>When speaking about this slide, address the following information about the detour:</a:t>
            </a:r>
          </a:p>
          <a:p>
            <a:pPr marL="628646" lvl="1" indent="-171446" defTabSz="914382">
              <a:buFont typeface="Arial" panose="020B0604020202020204" pitchFamily="34" charset="0"/>
              <a:buChar char="•"/>
              <a:defRPr/>
            </a:pPr>
            <a:r>
              <a:rPr lang="en-US" baseline="0"/>
              <a:t>Has it been used by freight and over-dimension units </a:t>
            </a:r>
            <a:r>
              <a:rPr lang="en-US" sz="1200" kern="1200" baseline="0">
                <a:solidFill>
                  <a:schemeClr val="tx1"/>
                </a:solidFill>
                <a:latin typeface="+mn-lt"/>
                <a:ea typeface="+mn-ea"/>
                <a:cs typeface="+mn-cs"/>
              </a:rPr>
              <a:t>before? </a:t>
            </a:r>
          </a:p>
          <a:p>
            <a:pPr marL="628646" lvl="1" indent="-171446" defTabSz="914382">
              <a:buFont typeface="Arial" panose="020B0604020202020204" pitchFamily="34" charset="0"/>
              <a:buChar char="•"/>
              <a:defRPr/>
            </a:pPr>
            <a:r>
              <a:rPr lang="en-US" baseline="0"/>
              <a:t>Verify whether it is approved for the same type of freight and oversize loads that currently use the route that’s being closed.  This includes standard freight (WB67s) and oversize loads operating under an annual or single trip permit. </a:t>
            </a:r>
          </a:p>
          <a:p>
            <a:pPr marL="628646" lvl="1" indent="-171446" defTabSz="914382">
              <a:buFont typeface="Arial" panose="020B0604020202020204" pitchFamily="34" charset="0"/>
              <a:buChar char="•"/>
              <a:defRPr/>
            </a:pPr>
            <a:r>
              <a:rPr lang="en-US" baseline="0"/>
              <a:t>Ensure it has been checked/cleared of any width, height, weight, or length restrictions (and truck turning movements have been evaluated).  </a:t>
            </a:r>
          </a:p>
          <a:p>
            <a:pPr marL="628646" lvl="1" indent="-171446" defTabSz="914382">
              <a:buFont typeface="Arial" panose="020B0604020202020204" pitchFamily="34" charset="0"/>
              <a:buChar char="•"/>
              <a:defRPr/>
            </a:pPr>
            <a:r>
              <a:rPr lang="en-US" baseline="0"/>
              <a:t>Ensure it has been approved by the appropriate jurisdiction (e.g. city, county, or ODOT District Office). </a:t>
            </a:r>
          </a:p>
          <a:p>
            <a:pPr marL="628646" lvl="1" indent="-171446" defTabSz="914382">
              <a:buFont typeface="Arial" panose="020B0604020202020204" pitchFamily="34" charset="0"/>
              <a:buChar char="•"/>
              <a:defRPr/>
            </a:pPr>
            <a:r>
              <a:rPr lang="en-US" baseline="0"/>
              <a:t>Ensure it will be available and free of any project related restrictions at the same time. </a:t>
            </a:r>
          </a:p>
          <a:p>
            <a:pPr marL="628646" lvl="1" indent="-171446" defTabSz="914382">
              <a:buFont typeface="Arial" panose="020B0604020202020204" pitchFamily="34" charset="0"/>
              <a:buChar char="•"/>
              <a:defRPr/>
            </a:pPr>
            <a:r>
              <a:rPr lang="en-US" baseline="0"/>
              <a:t>If the detour cannot accommodate all freight/oversize load </a:t>
            </a:r>
            <a:r>
              <a:rPr lang="en-US" sz="1200" kern="1200" baseline="0">
                <a:solidFill>
                  <a:schemeClr val="tx1"/>
                </a:solidFill>
                <a:latin typeface="+mn-lt"/>
                <a:ea typeface="+mn-ea"/>
                <a:cs typeface="+mn-cs"/>
              </a:rPr>
              <a:t>traffic, what is the alternate route that be used?</a:t>
            </a:r>
          </a:p>
          <a:p>
            <a:pPr marL="171446" indent="-171446" defTabSz="914382">
              <a:buFont typeface="Arial" panose="020B0604020202020204" pitchFamily="34" charset="0"/>
              <a:buChar char="•"/>
              <a:defRPr/>
            </a:pPr>
            <a:r>
              <a:rPr lang="en-US" baseline="0"/>
              <a:t>Contact the Mobility Team at MCTDMOBILITYTEAM@odot.state.or.us to obtain annual and single trip oversize permit information, or truck modeling templates to evaluate turning movements. </a:t>
            </a:r>
          </a:p>
          <a:p>
            <a:pPr defTabSz="914382">
              <a:defRPr/>
            </a:pPr>
            <a:r>
              <a:rPr lang="en-US" b="1" baseline="0"/>
              <a:t>Additional Considerations:</a:t>
            </a:r>
          </a:p>
          <a:p>
            <a:pPr marL="171446" indent="-171446" defTabSz="924458">
              <a:buFont typeface="Arial" panose="020B0604020202020204" pitchFamily="34" charset="0"/>
              <a:buChar char="•"/>
              <a:defRPr/>
            </a:pPr>
            <a:r>
              <a:rPr lang="en-US" baseline="0"/>
              <a:t>Provide estimated delay/travel time.</a:t>
            </a:r>
          </a:p>
          <a:p>
            <a:pPr marL="171446" indent="-171446">
              <a:buFont typeface="Arial" panose="020B0604020202020204" pitchFamily="34" charset="0"/>
              <a:buChar char="•"/>
            </a:pPr>
            <a:r>
              <a:rPr lang="en-US"/>
              <a:t>How will the detour route affect emergency services response times?</a:t>
            </a:r>
          </a:p>
          <a:p>
            <a:pPr marL="171446" indent="-171446">
              <a:buFont typeface="Arial" panose="020B0604020202020204" pitchFamily="34" charset="0"/>
              <a:buChar char="•"/>
            </a:pPr>
            <a:r>
              <a:rPr lang="en-US"/>
              <a:t>Will vehicles transporting hazardous materials be able to use the planned detour route?</a:t>
            </a:r>
          </a:p>
          <a:p>
            <a:pPr marL="171446" indent="-171446">
              <a:buFont typeface="Arial" panose="020B0604020202020204" pitchFamily="34" charset="0"/>
              <a:buChar char="•"/>
            </a:pPr>
            <a:r>
              <a:rPr lang="en-US"/>
              <a:t>Is there another detour route available if something happens to the proposed detour route?</a:t>
            </a:r>
          </a:p>
          <a:p>
            <a:endParaRPr lang="en-US"/>
          </a:p>
          <a:p>
            <a:pPr marL="0" marR="0" lvl="0" indent="0" algn="l" defTabSz="914382" rtl="0" eaLnBrk="1" fontAlgn="base" latinLnBrk="0" hangingPunct="1">
              <a:lnSpc>
                <a:spcPct val="100000"/>
              </a:lnSpc>
              <a:spcBef>
                <a:spcPct val="30000"/>
              </a:spcBef>
              <a:spcAft>
                <a:spcPct val="0"/>
              </a:spcAft>
              <a:buClrTx/>
              <a:buSzTx/>
              <a:buFontTx/>
              <a:buNone/>
              <a:tabLst/>
              <a:defRPr/>
            </a:pPr>
            <a:r>
              <a:rPr lang="en-US" baseline="0"/>
              <a:t>If using images, make sure they have Alt Text added for accessibility. (Right Click on photo </a:t>
            </a:r>
            <a:r>
              <a:rPr lang="en-US" baseline="0">
                <a:sym typeface="Wingdings" panose="05000000000000000000" pitchFamily="2" charset="2"/>
              </a:rPr>
              <a:t></a:t>
            </a:r>
            <a:r>
              <a:rPr lang="en-US" baseline="0"/>
              <a:t>Format Picture </a:t>
            </a:r>
            <a:r>
              <a:rPr lang="en-US" baseline="0">
                <a:sym typeface="Wingdings" panose="05000000000000000000" pitchFamily="2" charset="2"/>
              </a:rPr>
              <a:t></a:t>
            </a:r>
            <a:r>
              <a:rPr lang="en-US" baseline="0"/>
              <a:t> Size and Properties)</a:t>
            </a:r>
            <a:endParaRPr lang="en-US"/>
          </a:p>
          <a:p>
            <a:pPr defTabSz="933152">
              <a:defRPr/>
            </a:pPr>
            <a:endParaRPr lang="en-US"/>
          </a:p>
        </p:txBody>
      </p:sp>
      <p:sp>
        <p:nvSpPr>
          <p:cNvPr id="4" name="Slide Number Placeholder 3"/>
          <p:cNvSpPr>
            <a:spLocks noGrp="1"/>
          </p:cNvSpPr>
          <p:nvPr>
            <p:ph type="sldNum" sz="quarter" idx="10"/>
          </p:nvPr>
        </p:nvSpPr>
        <p:spPr/>
        <p:txBody>
          <a:bodyPr/>
          <a:lstStyle/>
          <a:p>
            <a:fld id="{4A86287D-8CEC-48D1-8A1D-CAE741402E03}" type="slidenum">
              <a:rPr lang="en-US" smtClean="0"/>
              <a:t>14</a:t>
            </a:fld>
            <a:endParaRPr lang="en-US"/>
          </a:p>
        </p:txBody>
      </p:sp>
    </p:spTree>
    <p:extLst>
      <p:ext uri="{BB962C8B-B14F-4D97-AF65-F5344CB8AC3E}">
        <p14:creationId xmlns:p14="http://schemas.microsoft.com/office/powerpoint/2010/main" val="76174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or remove if a separate detour for over-dimension loads is not necessary.</a:t>
            </a:r>
          </a:p>
          <a:p>
            <a:pPr defTabSz="924458">
              <a:defRPr/>
            </a:pPr>
            <a:endParaRPr lang="en-US" b="1" dirty="0"/>
          </a:p>
          <a:p>
            <a:pPr defTabSz="924458">
              <a:defRPr/>
            </a:pPr>
            <a:r>
              <a:rPr lang="en-US" baseline="0" dirty="0"/>
              <a:t>Identify alternate routes for loads that cannot be allowed through the work zone (for crossovers, for example).  </a:t>
            </a:r>
          </a:p>
          <a:p>
            <a:pPr marL="171446" indent="-171446" defTabSz="914382">
              <a:buFont typeface="Arial" panose="020B0604020202020204" pitchFamily="34" charset="0"/>
              <a:buChar char="•"/>
              <a:defRPr/>
            </a:pPr>
            <a:r>
              <a:rPr lang="en-US" baseline="0" dirty="0"/>
              <a:t>Evaluate/determine if it’s approved for the same type of loads that currently use the route that’s being restricted.  This includes oversize loads operating under an annual or single trip permit. </a:t>
            </a:r>
          </a:p>
          <a:p>
            <a:pPr marL="171446" indent="-171446" defTabSz="914382">
              <a:buFont typeface="Arial" panose="020B0604020202020204" pitchFamily="34" charset="0"/>
              <a:buChar char="•"/>
              <a:defRPr/>
            </a:pPr>
            <a:r>
              <a:rPr lang="en-US" baseline="0" dirty="0"/>
              <a:t>Insert a map of the detour route.</a:t>
            </a:r>
          </a:p>
          <a:p>
            <a:pPr marL="171446" indent="-171446" defTabSz="914382">
              <a:buFont typeface="Arial" panose="020B0604020202020204" pitchFamily="34" charset="0"/>
              <a:buChar char="•"/>
              <a:defRPr/>
            </a:pPr>
            <a:r>
              <a:rPr lang="en-US" baseline="0" dirty="0"/>
              <a:t>Ensure it has been checked/cleared of any width, height, weight, or length restrictions (and truck turning movements have been evaluated).  </a:t>
            </a:r>
          </a:p>
          <a:p>
            <a:pPr marL="171446" indent="-171446" defTabSz="914382">
              <a:buFont typeface="Arial" panose="020B0604020202020204" pitchFamily="34" charset="0"/>
              <a:buChar char="•"/>
              <a:defRPr/>
            </a:pPr>
            <a:r>
              <a:rPr lang="en-US" baseline="0" dirty="0"/>
              <a:t>Contact the Mobility Team to obtain annual and single trip oversize permit information, or truck modeling templates. </a:t>
            </a:r>
          </a:p>
          <a:p>
            <a:pPr marL="171446" indent="-171446" defTabSz="914382">
              <a:buFont typeface="Arial" panose="020B0604020202020204" pitchFamily="34" charset="0"/>
              <a:buChar char="•"/>
              <a:defRPr/>
            </a:pPr>
            <a:r>
              <a:rPr lang="en-US" baseline="0" dirty="0"/>
              <a:t>Ensure it has been approved by the appropriate jurisdiction (e.g. city, county, or ODOT District Office). </a:t>
            </a:r>
          </a:p>
          <a:p>
            <a:pPr marL="171446" marR="0" lvl="0" indent="-171446" algn="l" defTabSz="91438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Ensure it will be available and free of any project related restrictions at the same time. </a:t>
            </a:r>
          </a:p>
          <a:p>
            <a:pPr marL="171446" indent="-171446" defTabSz="914382">
              <a:buFont typeface="Arial" panose="020B0604020202020204" pitchFamily="34" charset="0"/>
              <a:buChar char="•"/>
              <a:defRPr/>
            </a:pPr>
            <a:endParaRPr lang="en-US" baseline="0" dirty="0"/>
          </a:p>
          <a:p>
            <a:pPr defTabSz="914382">
              <a:defRPr/>
            </a:pPr>
            <a:r>
              <a:rPr lang="en-US" b="1" baseline="0" dirty="0"/>
              <a:t>Additional Considerations:</a:t>
            </a:r>
          </a:p>
          <a:p>
            <a:pPr marL="171446" indent="-171446" defTabSz="924458">
              <a:buFont typeface="Arial" panose="020B0604020202020204" pitchFamily="34" charset="0"/>
              <a:buChar char="•"/>
              <a:defRPr/>
            </a:pPr>
            <a:r>
              <a:rPr lang="en-US" baseline="0" dirty="0"/>
              <a:t>Provide estimated delay/travel time.</a:t>
            </a:r>
          </a:p>
          <a:p>
            <a:pPr marL="171446" indent="-171446" defTabSz="924458">
              <a:buFont typeface="Arial" panose="020B0604020202020204" pitchFamily="34" charset="0"/>
              <a:buChar char="•"/>
              <a:defRPr/>
            </a:pPr>
            <a:r>
              <a:rPr lang="en-US" dirty="0"/>
              <a:t>How will the work affect emergency services response times?</a:t>
            </a:r>
          </a:p>
        </p:txBody>
      </p:sp>
      <p:sp>
        <p:nvSpPr>
          <p:cNvPr id="4" name="Slide Number Placeholder 3"/>
          <p:cNvSpPr>
            <a:spLocks noGrp="1"/>
          </p:cNvSpPr>
          <p:nvPr>
            <p:ph type="sldNum" sz="quarter" idx="10"/>
          </p:nvPr>
        </p:nvSpPr>
        <p:spPr/>
        <p:txBody>
          <a:bodyPr/>
          <a:lstStyle/>
          <a:p>
            <a:fld id="{4A86287D-8CEC-48D1-8A1D-CAE741402E03}" type="slidenum">
              <a:rPr lang="en-US" smtClean="0"/>
              <a:t>15</a:t>
            </a:fld>
            <a:endParaRPr lang="en-US"/>
          </a:p>
        </p:txBody>
      </p:sp>
    </p:spTree>
    <p:extLst>
      <p:ext uri="{BB962C8B-B14F-4D97-AF65-F5344CB8AC3E}">
        <p14:creationId xmlns:p14="http://schemas.microsoft.com/office/powerpoint/2010/main" val="62654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a:solidFill>
                  <a:schemeClr val="tx1"/>
                </a:solidFill>
                <a:latin typeface="+mn-lt"/>
                <a:ea typeface="+mn-ea"/>
                <a:cs typeface="+mn-cs"/>
              </a:rPr>
              <a:t>Update this slide with your own information, or remove if full closure w/crossover is not planned.</a:t>
            </a:r>
          </a:p>
          <a:p>
            <a:endParaRPr lang="en-US"/>
          </a:p>
          <a:p>
            <a:pPr defTabSz="914382">
              <a:defRPr/>
            </a:pPr>
            <a:r>
              <a:rPr lang="en-US" b="1"/>
              <a:t>Mobility Impacts During Construction - Full Closure w/Crossover</a:t>
            </a:r>
            <a:endParaRPr lang="en-US"/>
          </a:p>
          <a:p>
            <a:pPr marL="171446" indent="-171446" defTabSz="914382">
              <a:buFont typeface="Arial" panose="020B0604020202020204" pitchFamily="34" charset="0"/>
              <a:buChar char="•"/>
              <a:defRPr/>
            </a:pPr>
            <a:r>
              <a:rPr lang="en-US"/>
              <a:t>Describe the closure area(s) and where traffic will be crossed over.  Include pictures of staging diagrams that show the width for the open traffic lane(s)</a:t>
            </a:r>
            <a:r>
              <a:rPr lang="en-US" baseline="0"/>
              <a:t> (including travel lane and shoulder widths).</a:t>
            </a:r>
            <a:endParaRPr lang="en-US"/>
          </a:p>
          <a:p>
            <a:pPr marL="171446" indent="-171446">
              <a:buFont typeface="Arial" panose="020B0604020202020204" pitchFamily="34" charset="0"/>
              <a:buChar char="•"/>
            </a:pPr>
            <a:r>
              <a:rPr lang="en-US" baseline="0"/>
              <a:t>The diagram should reflect the </a:t>
            </a:r>
            <a:r>
              <a:rPr lang="en-US" b="1" baseline="0"/>
              <a:t>useable</a:t>
            </a:r>
            <a:r>
              <a:rPr lang="en-US" baseline="0"/>
              <a:t> </a:t>
            </a:r>
            <a:r>
              <a:rPr lang="en-US" b="1" baseline="0"/>
              <a:t>paved</a:t>
            </a:r>
            <a:r>
              <a:rPr lang="en-US" baseline="0"/>
              <a:t> width for the open traffic lane(s) between barrier(s), equipment, or traffic control devices.  </a:t>
            </a:r>
            <a:r>
              <a:rPr lang="en-US" i="1"/>
              <a:t>*Width generally refers to the paved width of the lane and any shoulders which are capable of supporting the freight traffic loads without failure. On a case-by-case basis, unpaved/aggregate shoulders may be determined to be useable.</a:t>
            </a:r>
          </a:p>
          <a:p>
            <a:pPr marL="171446" indent="-171446" defTabSz="914382">
              <a:buFont typeface="Arial" panose="020B0604020202020204" pitchFamily="34" charset="0"/>
              <a:buChar char="•"/>
              <a:defRPr/>
            </a:pPr>
            <a:r>
              <a:rPr lang="en-US"/>
              <a:t>When only a single travel lane is maintained for one</a:t>
            </a:r>
            <a:r>
              <a:rPr lang="en-US" baseline="0"/>
              <a:t> direction, </a:t>
            </a:r>
            <a:r>
              <a:rPr lang="en-US" i="1"/>
              <a:t>show</a:t>
            </a:r>
            <a:r>
              <a:rPr lang="en-US" i="1" baseline="0"/>
              <a:t> what </a:t>
            </a:r>
            <a:r>
              <a:rPr lang="en-US" i="1"/>
              <a:t>the resulting overwidth load restriction(s)</a:t>
            </a:r>
            <a:r>
              <a:rPr lang="en-US" i="1" baseline="0"/>
              <a:t> will be.</a:t>
            </a:r>
            <a:r>
              <a:rPr lang="en-US" i="1"/>
              <a:t>   </a:t>
            </a:r>
            <a:r>
              <a:rPr lang="en-US"/>
              <a:t>Locations on a tangent require a 2’ buffer for overwidth loads, and 3’ if on a curve.  Example: 15’ width on a tangent = 13’ wide load restriction.  15’ width on a curve = 12’ wide load restriction.  </a:t>
            </a:r>
            <a:r>
              <a:rPr lang="en-US" i="1"/>
              <a:t>Note:  A buffer more than 3’ may be needed if curvature exceeds 5 degrees </a:t>
            </a:r>
            <a:r>
              <a:rPr lang="en-US" i="1" baseline="0"/>
              <a:t>or due to other special circumstances. </a:t>
            </a:r>
            <a:r>
              <a:rPr lang="en-US" i="1"/>
              <a:t> </a:t>
            </a:r>
          </a:p>
          <a:p>
            <a:pPr marL="171446" indent="-171446">
              <a:buFont typeface="Arial" panose="020B0604020202020204" pitchFamily="34" charset="0"/>
              <a:buChar char="•"/>
            </a:pPr>
            <a:r>
              <a:rPr lang="en-US"/>
              <a:t>Include allowable closure times</a:t>
            </a:r>
            <a:r>
              <a:rPr lang="en-US" baseline="0"/>
              <a:t> </a:t>
            </a:r>
            <a:r>
              <a:rPr lang="en-US"/>
              <a:t>per specifications,</a:t>
            </a:r>
            <a:r>
              <a:rPr lang="en-US" baseline="0"/>
              <a:t> and e</a:t>
            </a:r>
            <a:r>
              <a:rPr lang="en-US"/>
              <a:t>stimated number of weeks/months closures/restrictions are needed.</a:t>
            </a:r>
            <a:r>
              <a:rPr lang="en-US" baseline="0"/>
              <a:t> </a:t>
            </a:r>
            <a:r>
              <a:rPr lang="en-US"/>
              <a:t> </a:t>
            </a:r>
          </a:p>
          <a:p>
            <a:pPr marL="171446" indent="-171446" defTabSz="924458">
              <a:buFont typeface="Arial" panose="020B0604020202020204" pitchFamily="34" charset="0"/>
              <a:buChar char="•"/>
              <a:defRPr/>
            </a:pPr>
            <a:r>
              <a:rPr lang="en-US" b="1" i="1" baseline="0"/>
              <a:t>Provide detour information on next slide. </a:t>
            </a:r>
            <a:endParaRPr lang="en-US" b="1" i="1"/>
          </a:p>
          <a:p>
            <a:pPr marL="0" indent="0" defTabSz="924458">
              <a:buFont typeface="Arial" panose="020B0604020202020204" pitchFamily="34" charset="0"/>
              <a:buNone/>
              <a:defRPr/>
            </a:pPr>
            <a:endParaRPr lang="en-US" baseline="0"/>
          </a:p>
          <a:p>
            <a:pPr marL="0" marR="0" lvl="0" indent="0" algn="l" defTabSz="924458"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a:t>If using an image/graphic, make sure it has Alt Text added for accessibility. (Right Click on photo </a:t>
            </a:r>
            <a:r>
              <a:rPr lang="en-US" baseline="0">
                <a:sym typeface="Wingdings" panose="05000000000000000000" pitchFamily="2" charset="2"/>
              </a:rPr>
              <a:t></a:t>
            </a:r>
            <a:r>
              <a:rPr lang="en-US" baseline="0"/>
              <a:t>Format Picture </a:t>
            </a:r>
            <a:r>
              <a:rPr lang="en-US" baseline="0">
                <a:sym typeface="Wingdings" panose="05000000000000000000" pitchFamily="2" charset="2"/>
              </a:rPr>
              <a:t></a:t>
            </a:r>
            <a:r>
              <a:rPr lang="en-US" baseline="0"/>
              <a:t> Size and Properties)</a:t>
            </a:r>
            <a:endParaRPr lang="en-US"/>
          </a:p>
          <a:p>
            <a:pPr defTabSz="933152">
              <a:defRPr/>
            </a:pPr>
            <a:endParaRPr lang="en-US"/>
          </a:p>
        </p:txBody>
      </p:sp>
      <p:sp>
        <p:nvSpPr>
          <p:cNvPr id="4" name="Slide Number Placeholder 3"/>
          <p:cNvSpPr>
            <a:spLocks noGrp="1"/>
          </p:cNvSpPr>
          <p:nvPr>
            <p:ph type="sldNum" sz="quarter" idx="10"/>
          </p:nvPr>
        </p:nvSpPr>
        <p:spPr/>
        <p:txBody>
          <a:bodyPr/>
          <a:lstStyle/>
          <a:p>
            <a:fld id="{4A86287D-8CEC-48D1-8A1D-CAE741402E03}" type="slidenum">
              <a:rPr lang="en-US" smtClean="0"/>
              <a:t>16</a:t>
            </a:fld>
            <a:endParaRPr lang="en-US"/>
          </a:p>
        </p:txBody>
      </p:sp>
    </p:spTree>
    <p:extLst>
      <p:ext uri="{BB962C8B-B14F-4D97-AF65-F5344CB8AC3E}">
        <p14:creationId xmlns:p14="http://schemas.microsoft.com/office/powerpoint/2010/main" val="112586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b="1" dirty="0"/>
              <a:t>***FOR RAMP CLOSURES --- USE THE SUMMARY TABLE PROVIDED IN SLIDE 17***</a:t>
            </a:r>
          </a:p>
          <a:p>
            <a:pPr defTabSz="933152">
              <a:defRPr/>
            </a:pPr>
            <a:endParaRPr lang="en-US" sz="1200" b="1" i="0" kern="1200" baseline="0" dirty="0">
              <a:solidFill>
                <a:schemeClr val="tx1"/>
              </a:solidFill>
              <a:latin typeface="+mn-lt"/>
              <a:ea typeface="+mn-ea"/>
              <a:cs typeface="+mn-cs"/>
            </a:endParaRPr>
          </a:p>
          <a:p>
            <a:pPr marL="0" marR="0" lvl="0" indent="0" algn="l" defTabSz="933152" rtl="0" eaLnBrk="1" fontAlgn="auto" latinLnBrk="0" hangingPunct="1">
              <a:lnSpc>
                <a:spcPct val="100000"/>
              </a:lnSpc>
              <a:spcBef>
                <a:spcPts val="0"/>
              </a:spcBef>
              <a:spcAft>
                <a:spcPts val="0"/>
              </a:spcAft>
              <a:buClrTx/>
              <a:buSzTx/>
              <a:buFontTx/>
              <a:buNone/>
              <a:tabLst/>
              <a:defRPr/>
            </a:pPr>
            <a:r>
              <a:rPr lang="en-US" b="0" dirty="0"/>
              <a:t>For projects</a:t>
            </a:r>
            <a:r>
              <a:rPr lang="en-US" b="0" baseline="0" dirty="0"/>
              <a:t> with multiple stages and a variety of lane closures and/or full road closures, include this summary table for the different stages and lane closures/full road closures. </a:t>
            </a:r>
          </a:p>
          <a:p>
            <a:pPr defTabSz="933152">
              <a:defRPr/>
            </a:pPr>
            <a:endParaRPr lang="en-US" sz="1200" b="1" i="0" kern="1200" baseline="0" dirty="0">
              <a:solidFill>
                <a:schemeClr val="tx1"/>
              </a:solidFill>
              <a:latin typeface="+mn-lt"/>
              <a:ea typeface="+mn-ea"/>
              <a:cs typeface="+mn-cs"/>
            </a:endParaRPr>
          </a:p>
          <a:p>
            <a:pPr defTabSz="933152">
              <a:defRPr/>
            </a:pPr>
            <a:r>
              <a:rPr lang="en-US" sz="1200" b="1" i="0" kern="1200" baseline="0" dirty="0">
                <a:solidFill>
                  <a:schemeClr val="tx1"/>
                </a:solidFill>
                <a:latin typeface="+mn-lt"/>
                <a:ea typeface="+mn-ea"/>
                <a:cs typeface="+mn-cs"/>
              </a:rPr>
              <a:t>Update this slide with your own information / remove the examples and instructions provided.  </a:t>
            </a:r>
          </a:p>
          <a:p>
            <a:pPr defTabSz="933152">
              <a:defRPr/>
            </a:pPr>
            <a:r>
              <a:rPr lang="en-US" sz="1200" b="1" i="0" kern="1200" baseline="0" dirty="0">
                <a:solidFill>
                  <a:schemeClr val="tx1"/>
                </a:solidFill>
                <a:latin typeface="+mn-lt"/>
                <a:ea typeface="+mn-ea"/>
                <a:cs typeface="+mn-cs"/>
              </a:rPr>
              <a:t>Duplicate this slide as necessary to summarize all stages and phases of the project.</a:t>
            </a:r>
          </a:p>
          <a:p>
            <a:endParaRPr lang="en-US" baseline="0" dirty="0"/>
          </a:p>
          <a:p>
            <a:r>
              <a:rPr lang="en-US" b="1" dirty="0"/>
              <a:t>Only provide impacts that result in a restriction (no need to include lane closures/width reductions that will</a:t>
            </a:r>
            <a:r>
              <a:rPr lang="en-US" b="1" baseline="0" dirty="0"/>
              <a:t> </a:t>
            </a:r>
            <a:r>
              <a:rPr lang="en-US" b="1" u="sng" baseline="0" dirty="0"/>
              <a:t>not</a:t>
            </a:r>
            <a:r>
              <a:rPr lang="en-US" b="1" baseline="0" dirty="0"/>
              <a:t> result in a restriction).  </a:t>
            </a:r>
          </a:p>
          <a:p>
            <a:pPr marL="171450" indent="-171450">
              <a:buFont typeface="Arial" panose="020B0604020202020204" pitchFamily="34" charset="0"/>
              <a:buChar char="•"/>
            </a:pPr>
            <a:r>
              <a:rPr lang="en-US" b="1" u="sng" baseline="0" dirty="0"/>
              <a:t>No</a:t>
            </a:r>
            <a:r>
              <a:rPr lang="en-US" b="1" baseline="0" dirty="0"/>
              <a:t> restriction means that there is at least 22 feet of horizontal clearance for one travel lane or 28 feet of horizontal clearance for two travel lanes.</a:t>
            </a:r>
          </a:p>
        </p:txBody>
      </p:sp>
      <p:sp>
        <p:nvSpPr>
          <p:cNvPr id="4" name="Slide Number Placeholder 3"/>
          <p:cNvSpPr>
            <a:spLocks noGrp="1"/>
          </p:cNvSpPr>
          <p:nvPr>
            <p:ph type="sldNum" sz="quarter" idx="10"/>
          </p:nvPr>
        </p:nvSpPr>
        <p:spPr/>
        <p:txBody>
          <a:bodyPr/>
          <a:lstStyle/>
          <a:p>
            <a:fld id="{4A86287D-8CEC-48D1-8A1D-CAE741402E03}" type="slidenum">
              <a:rPr lang="en-US" smtClean="0"/>
              <a:t>17</a:t>
            </a:fld>
            <a:endParaRPr lang="en-US"/>
          </a:p>
        </p:txBody>
      </p:sp>
    </p:spTree>
    <p:extLst>
      <p:ext uri="{BB962C8B-B14F-4D97-AF65-F5344CB8AC3E}">
        <p14:creationId xmlns:p14="http://schemas.microsoft.com/office/powerpoint/2010/main" val="3900618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or remove if ramp closures are not planned.  Duplicate this slide as needed for each ramp closure/detour that is planned.</a:t>
            </a:r>
          </a:p>
          <a:p>
            <a:endParaRPr lang="en-US" b="1" dirty="0"/>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Include a map of the detour for passenger vehicles and freight. Have the sign plan available in case stakeholders request to see it.</a:t>
            </a:r>
          </a:p>
          <a:p>
            <a:pPr marL="171446" indent="-171446">
              <a:buFont typeface="Arial" panose="020B0604020202020204" pitchFamily="34" charset="0"/>
              <a:buChar char="•"/>
            </a:pPr>
            <a:r>
              <a:rPr lang="en-US" dirty="0"/>
              <a:t>List the ramps by name, number, and whether they are “on” or “off” ramps. </a:t>
            </a:r>
          </a:p>
          <a:p>
            <a:pPr marL="171446" indent="-171446">
              <a:buFont typeface="Arial" panose="020B0604020202020204" pitchFamily="34" charset="0"/>
              <a:buChar char="•"/>
            </a:pPr>
            <a:r>
              <a:rPr lang="en-US" dirty="0"/>
              <a:t>Provide</a:t>
            </a:r>
            <a:r>
              <a:rPr lang="en-US" baseline="0" dirty="0"/>
              <a:t> allowable closure months/days/hours per specifications.</a:t>
            </a:r>
          </a:p>
          <a:p>
            <a:pPr marL="171446" indent="-171446">
              <a:buFont typeface="Arial" panose="020B0604020202020204" pitchFamily="34" charset="0"/>
              <a:buChar char="•"/>
            </a:pPr>
            <a:r>
              <a:rPr lang="en-US" baseline="0" dirty="0"/>
              <a:t>Indicate estimated number of closures needed, and which month/year they are estimated to occur. </a:t>
            </a:r>
          </a:p>
          <a:p>
            <a:endParaRPr lang="en-US" dirty="0"/>
          </a:p>
          <a:p>
            <a:pPr defTabSz="914382">
              <a:defRPr/>
            </a:pPr>
            <a:r>
              <a:rPr lang="en-US" b="1" dirty="0"/>
              <a:t>A viable detour route for freight that is affected by the ramp closure is required:</a:t>
            </a:r>
            <a:r>
              <a:rPr lang="en-US" b="1" baseline="0" dirty="0"/>
              <a:t> </a:t>
            </a:r>
          </a:p>
          <a:p>
            <a:pPr marL="171446" indent="-171446" defTabSz="914382">
              <a:buFont typeface="Arial" panose="020B0604020202020204" pitchFamily="34" charset="0"/>
              <a:buChar char="•"/>
              <a:defRPr/>
            </a:pPr>
            <a:r>
              <a:rPr lang="en-US" baseline="0" dirty="0"/>
              <a:t>Has the detour been used by freight before?</a:t>
            </a:r>
          </a:p>
          <a:p>
            <a:pPr marL="171446" indent="-171446" defTabSz="914382">
              <a:buFont typeface="Arial" panose="020B0604020202020204" pitchFamily="34" charset="0"/>
              <a:buChar char="•"/>
              <a:defRPr/>
            </a:pPr>
            <a:r>
              <a:rPr lang="en-US" baseline="0" dirty="0"/>
              <a:t>Evaluate/determine if it’s approved for the same type of freight and oversize loads that currently use the route that’s being closed.  This includes standard freight (WB67s) and oversize loads operating under an annual or single trip permit. </a:t>
            </a:r>
          </a:p>
          <a:p>
            <a:pPr marL="171446" indent="-171446" defTabSz="914382">
              <a:buFont typeface="Arial" panose="020B0604020202020204" pitchFamily="34" charset="0"/>
              <a:buChar char="•"/>
              <a:defRPr/>
            </a:pPr>
            <a:r>
              <a:rPr lang="en-US" baseline="0" dirty="0"/>
              <a:t>Ensure the proposed freight/oversize  detour has been checked/cleared of any width, height, weight, or length restrictions (and truck turning movements have been evaluated).  </a:t>
            </a:r>
          </a:p>
          <a:p>
            <a:pPr marL="171446" indent="-171446" defTabSz="914382">
              <a:buFont typeface="Arial" panose="020B0604020202020204" pitchFamily="34" charset="0"/>
              <a:buChar char="•"/>
              <a:defRPr/>
            </a:pPr>
            <a:r>
              <a:rPr lang="en-US" baseline="0" dirty="0"/>
              <a:t>Ensure it has been approved by the appropriate jurisdiction (e.g. city, county, or ODOT District Office). </a:t>
            </a:r>
          </a:p>
          <a:p>
            <a:pPr marL="171446" indent="-171446" defTabSz="914382">
              <a:buFont typeface="Arial" panose="020B0604020202020204" pitchFamily="34" charset="0"/>
              <a:buChar char="•"/>
              <a:defRPr/>
            </a:pPr>
            <a:r>
              <a:rPr lang="en-US" baseline="0" dirty="0"/>
              <a:t>Ensure it will be available and free of any project related restrictions at the same time. </a:t>
            </a:r>
          </a:p>
          <a:p>
            <a:pPr marL="171446" indent="-171446" defTabSz="914382">
              <a:buFont typeface="Arial" panose="020B0604020202020204" pitchFamily="34" charset="0"/>
              <a:buChar char="•"/>
              <a:defRPr/>
            </a:pPr>
            <a:r>
              <a:rPr lang="en-US" baseline="0" dirty="0"/>
              <a:t>Contact the Mobility Team at MCTDMOBILITYTEAM@odot.state.or.us to obtain annual and single trip oversize permit information, or truck modeling templates to evaluate turning movements. </a:t>
            </a:r>
          </a:p>
          <a:p>
            <a:pPr defTabSz="914382">
              <a:defRPr/>
            </a:pPr>
            <a:endParaRPr lang="en-US" b="1" baseline="0" dirty="0"/>
          </a:p>
          <a:p>
            <a:pPr defTabSz="914382">
              <a:defRPr/>
            </a:pPr>
            <a:r>
              <a:rPr lang="en-US" b="1" baseline="0" dirty="0"/>
              <a:t>Additional Considerations:</a:t>
            </a:r>
          </a:p>
          <a:p>
            <a:pPr marL="171446" indent="-171446" defTabSz="924458">
              <a:buFont typeface="Arial" panose="020B0604020202020204" pitchFamily="34" charset="0"/>
              <a:buChar char="•"/>
              <a:defRPr/>
            </a:pPr>
            <a:r>
              <a:rPr lang="en-US" baseline="0" dirty="0"/>
              <a:t>Provide estimated delay/travel time.</a:t>
            </a:r>
          </a:p>
          <a:p>
            <a:pPr marL="171446" indent="-171446">
              <a:buFont typeface="Arial" panose="020B0604020202020204" pitchFamily="34" charset="0"/>
              <a:buChar char="•"/>
            </a:pPr>
            <a:r>
              <a:rPr lang="en-US" dirty="0"/>
              <a:t>How will the detour route affect emergency services response times?</a:t>
            </a:r>
          </a:p>
          <a:p>
            <a:pPr marL="171446" indent="-171446">
              <a:buFont typeface="Arial" panose="020B0604020202020204" pitchFamily="34" charset="0"/>
              <a:buChar char="•"/>
            </a:pPr>
            <a:r>
              <a:rPr lang="en-US" dirty="0"/>
              <a:t>Will vehicles transporting hazardous materials be able to use the planned detour route?</a:t>
            </a:r>
          </a:p>
          <a:p>
            <a:pPr marL="171446" indent="-171446">
              <a:buFont typeface="Arial" panose="020B0604020202020204" pitchFamily="34" charset="0"/>
              <a:buChar char="•"/>
            </a:pPr>
            <a:r>
              <a:rPr lang="en-US" dirty="0"/>
              <a:t>Is there another detour route available if something happens to the proposed detour route?</a:t>
            </a:r>
          </a:p>
          <a:p>
            <a:endParaRPr lang="en-US" dirty="0"/>
          </a:p>
          <a:p>
            <a:pPr marL="0" marR="0" lvl="0" indent="0" algn="l" defTabSz="924458"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If using an image/graphic, make sure it has Alt Text added for accessibility. (Right Click on photo </a:t>
            </a:r>
            <a:r>
              <a:rPr lang="en-US" baseline="0" dirty="0">
                <a:sym typeface="Wingdings" panose="05000000000000000000" pitchFamily="2" charset="2"/>
              </a:rPr>
              <a:t></a:t>
            </a:r>
            <a:r>
              <a:rPr lang="en-US" baseline="0" dirty="0"/>
              <a:t>Format Picture </a:t>
            </a:r>
            <a:r>
              <a:rPr lang="en-US" baseline="0" dirty="0">
                <a:sym typeface="Wingdings" panose="05000000000000000000" pitchFamily="2" charset="2"/>
              </a:rPr>
              <a:t></a:t>
            </a:r>
            <a:r>
              <a:rPr lang="en-US" baseline="0" dirty="0"/>
              <a:t> Size and Properties)</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18</a:t>
            </a:fld>
            <a:endParaRPr lang="en-US"/>
          </a:p>
        </p:txBody>
      </p:sp>
    </p:spTree>
    <p:extLst>
      <p:ext uri="{BB962C8B-B14F-4D97-AF65-F5344CB8AC3E}">
        <p14:creationId xmlns:p14="http://schemas.microsoft.com/office/powerpoint/2010/main" val="1245008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or remove if no ramp closures are planned.</a:t>
            </a:r>
          </a:p>
          <a:p>
            <a:endParaRPr lang="en-US" b="1" dirty="0"/>
          </a:p>
          <a:p>
            <a:r>
              <a:rPr lang="en-US" b="0" dirty="0"/>
              <a:t>For projects that have multiple ramps,</a:t>
            </a:r>
            <a:r>
              <a:rPr lang="en-US" b="0" baseline="0" dirty="0"/>
              <a:t> summarize them in this table. Duplicate this slide as necessary to include all of the ramps in the project.</a:t>
            </a:r>
            <a:endParaRPr lang="en-US" b="0" dirty="0"/>
          </a:p>
          <a:p>
            <a:endParaRPr lang="en-US" b="1" dirty="0"/>
          </a:p>
          <a:p>
            <a:r>
              <a:rPr lang="en-US" b="1" dirty="0"/>
              <a:t>Mobility</a:t>
            </a:r>
            <a:r>
              <a:rPr lang="en-US" b="1" baseline="0" dirty="0"/>
              <a:t> Impacts During Construction – Describe Ramp Closures:  </a:t>
            </a:r>
            <a:endParaRPr lang="en-US" b="1" dirty="0"/>
          </a:p>
          <a:p>
            <a:pPr marL="171446" marR="0" lvl="0" indent="-17144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Indicate the detour for passenger vehicles and freight. Have maps and the sign plan available in case stakeholders request to see it.</a:t>
            </a:r>
          </a:p>
          <a:p>
            <a:pPr marL="171446" indent="-171446">
              <a:buFont typeface="Arial" panose="020B0604020202020204" pitchFamily="34" charset="0"/>
              <a:buChar char="•"/>
            </a:pPr>
            <a:r>
              <a:rPr lang="en-US" dirty="0"/>
              <a:t>List the ramps by name, number, and whether they are “on” or “off” ramps. </a:t>
            </a:r>
          </a:p>
          <a:p>
            <a:pPr marL="171446" indent="-171446">
              <a:buFont typeface="Arial" panose="020B0604020202020204" pitchFamily="34" charset="0"/>
              <a:buChar char="•"/>
            </a:pPr>
            <a:r>
              <a:rPr lang="en-US" dirty="0"/>
              <a:t>Provide</a:t>
            </a:r>
            <a:r>
              <a:rPr lang="en-US" baseline="0" dirty="0"/>
              <a:t> allowable closure months/days/hours per specifications.</a:t>
            </a:r>
          </a:p>
          <a:p>
            <a:pPr marL="171446" indent="-171446">
              <a:buFont typeface="Arial" panose="020B0604020202020204" pitchFamily="34" charset="0"/>
              <a:buChar char="•"/>
            </a:pPr>
            <a:r>
              <a:rPr lang="en-US" baseline="0" dirty="0"/>
              <a:t>Indicate estimated number of closures needed, and which month/year they are estimated to occur. </a:t>
            </a:r>
          </a:p>
          <a:p>
            <a:endParaRPr lang="en-US" dirty="0"/>
          </a:p>
          <a:p>
            <a:pPr defTabSz="914382">
              <a:defRPr/>
            </a:pPr>
            <a:r>
              <a:rPr lang="en-US" b="1" dirty="0"/>
              <a:t>A viable detour route for freight that is affected by the ramp closure is required:</a:t>
            </a:r>
            <a:r>
              <a:rPr lang="en-US" b="1" baseline="0" dirty="0"/>
              <a:t> </a:t>
            </a:r>
          </a:p>
          <a:p>
            <a:pPr marL="171446" indent="-171446" defTabSz="914382">
              <a:buFont typeface="Arial" panose="020B0604020202020204" pitchFamily="34" charset="0"/>
              <a:buChar char="•"/>
              <a:defRPr/>
            </a:pPr>
            <a:r>
              <a:rPr lang="en-US" baseline="0" dirty="0"/>
              <a:t>Has the detour been used by freight before?</a:t>
            </a:r>
          </a:p>
          <a:p>
            <a:pPr marL="171446" indent="-171446" defTabSz="914382">
              <a:buFont typeface="Arial" panose="020B0604020202020204" pitchFamily="34" charset="0"/>
              <a:buChar char="•"/>
              <a:defRPr/>
            </a:pPr>
            <a:r>
              <a:rPr lang="en-US" baseline="0" dirty="0"/>
              <a:t>Evaluate/determine if it’s approved for the same type of freight and oversize loads that currently use the route that’s being closed.  This includes standard freight (WB67s) and oversize loads operating under an annual or single trip permit. </a:t>
            </a:r>
          </a:p>
          <a:p>
            <a:pPr marL="171446" indent="-171446" defTabSz="914382">
              <a:buFont typeface="Arial" panose="020B0604020202020204" pitchFamily="34" charset="0"/>
              <a:buChar char="•"/>
              <a:defRPr/>
            </a:pPr>
            <a:r>
              <a:rPr lang="en-US" baseline="0" dirty="0"/>
              <a:t>Ensure the proposed freight/oversize  detour has been checked/cleared of any width, height, weight, or length restrictions (and truck turning movements have been evaluated).  </a:t>
            </a:r>
          </a:p>
          <a:p>
            <a:pPr marL="171446" indent="-171446" defTabSz="914382">
              <a:buFont typeface="Arial" panose="020B0604020202020204" pitchFamily="34" charset="0"/>
              <a:buChar char="•"/>
              <a:defRPr/>
            </a:pPr>
            <a:r>
              <a:rPr lang="en-US" baseline="0" dirty="0"/>
              <a:t>Ensure it has been approved by the appropriate jurisdiction (e.g. city, county, or ODOT District Office). </a:t>
            </a:r>
          </a:p>
          <a:p>
            <a:pPr marL="171446" indent="-171446" defTabSz="914382">
              <a:buFont typeface="Arial" panose="020B0604020202020204" pitchFamily="34" charset="0"/>
              <a:buChar char="•"/>
              <a:defRPr/>
            </a:pPr>
            <a:r>
              <a:rPr lang="en-US" baseline="0" dirty="0"/>
              <a:t>Ensure it will be available and free of any project related restrictions at the same time. </a:t>
            </a:r>
          </a:p>
          <a:p>
            <a:pPr marL="171446" indent="-171446" defTabSz="914382">
              <a:buFont typeface="Arial" panose="020B0604020202020204" pitchFamily="34" charset="0"/>
              <a:buChar char="•"/>
              <a:defRPr/>
            </a:pPr>
            <a:r>
              <a:rPr lang="en-US" baseline="0" dirty="0"/>
              <a:t>Contact the Mobility Team at MCTDMOBILITYTEAM@odot.state.or.us to obtain annual and single trip oversize permit information, or truck modeling templates to evaluate turning movements. </a:t>
            </a:r>
          </a:p>
          <a:p>
            <a:pPr defTabSz="914382">
              <a:defRPr/>
            </a:pPr>
            <a:endParaRPr lang="en-US" b="1" baseline="0" dirty="0"/>
          </a:p>
          <a:p>
            <a:pPr defTabSz="914382">
              <a:defRPr/>
            </a:pPr>
            <a:r>
              <a:rPr lang="en-US" b="1" baseline="0" dirty="0"/>
              <a:t>Additional Considerations:</a:t>
            </a:r>
          </a:p>
          <a:p>
            <a:pPr marL="171446" indent="-171446" defTabSz="924458">
              <a:buFont typeface="Arial" panose="020B0604020202020204" pitchFamily="34" charset="0"/>
              <a:buChar char="•"/>
              <a:defRPr/>
            </a:pPr>
            <a:r>
              <a:rPr lang="en-US" baseline="0" dirty="0"/>
              <a:t>Provide estimated delay/travel time.</a:t>
            </a:r>
          </a:p>
          <a:p>
            <a:pPr marL="171446" indent="-171446">
              <a:buFont typeface="Arial" panose="020B0604020202020204" pitchFamily="34" charset="0"/>
              <a:buChar char="•"/>
            </a:pPr>
            <a:r>
              <a:rPr lang="en-US" dirty="0"/>
              <a:t>How will the detour route affect emergency services response times?</a:t>
            </a:r>
          </a:p>
          <a:p>
            <a:pPr marL="171446" indent="-171446">
              <a:buFont typeface="Arial" panose="020B0604020202020204" pitchFamily="34" charset="0"/>
              <a:buChar char="•"/>
            </a:pPr>
            <a:r>
              <a:rPr lang="en-US" dirty="0"/>
              <a:t>Will vehicles transporting hazardous materials be able to use the planned detour route?</a:t>
            </a:r>
          </a:p>
          <a:p>
            <a:pPr marL="171446" indent="-171446">
              <a:buFont typeface="Arial" panose="020B0604020202020204" pitchFamily="34" charset="0"/>
              <a:buChar char="•"/>
            </a:pPr>
            <a:r>
              <a:rPr lang="en-US" dirty="0"/>
              <a:t>Is there another detour route available if something happens to the proposed detour route?</a:t>
            </a:r>
          </a:p>
          <a:p>
            <a:endParaRPr lang="en-US" dirty="0"/>
          </a:p>
          <a:p>
            <a:pPr marL="0" marR="0" lvl="0" indent="0" algn="l" defTabSz="924458"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aseline="0" dirty="0"/>
              <a:t>If using an image/graphic, make sure it has Alt Text added for accessibility. (Right Click on photo </a:t>
            </a:r>
            <a:r>
              <a:rPr lang="en-US" baseline="0" dirty="0">
                <a:sym typeface="Wingdings" panose="05000000000000000000" pitchFamily="2" charset="2"/>
              </a:rPr>
              <a:t></a:t>
            </a:r>
            <a:r>
              <a:rPr lang="en-US" baseline="0" dirty="0"/>
              <a:t>Format Picture </a:t>
            </a:r>
            <a:r>
              <a:rPr lang="en-US" baseline="0" dirty="0">
                <a:sym typeface="Wingdings" panose="05000000000000000000" pitchFamily="2" charset="2"/>
              </a:rPr>
              <a:t></a:t>
            </a:r>
            <a:r>
              <a:rPr lang="en-US" baseline="0" dirty="0"/>
              <a:t> Size and Properties)</a:t>
            </a:r>
            <a:endParaRPr lang="en-US" dirty="0"/>
          </a:p>
          <a:p>
            <a:pPr defTabSz="952375">
              <a:defRPr/>
            </a:pP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19</a:t>
            </a:fld>
            <a:endParaRPr lang="en-US"/>
          </a:p>
        </p:txBody>
      </p:sp>
    </p:spTree>
    <p:extLst>
      <p:ext uri="{BB962C8B-B14F-4D97-AF65-F5344CB8AC3E}">
        <p14:creationId xmlns:p14="http://schemas.microsoft.com/office/powerpoint/2010/main" val="119013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a:t>
            </a:r>
            <a:r>
              <a:rPr lang="en-US" baseline="0"/>
              <a:t>presentation.</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a:t>
            </a:fld>
            <a:endParaRPr lang="en-US"/>
          </a:p>
        </p:txBody>
      </p:sp>
    </p:spTree>
    <p:extLst>
      <p:ext uri="{BB962C8B-B14F-4D97-AF65-F5344CB8AC3E}">
        <p14:creationId xmlns:p14="http://schemas.microsoft.com/office/powerpoint/2010/main" val="793725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dirty="0"/>
          </a:p>
          <a:p>
            <a:r>
              <a:rPr lang="en-US" b="1" dirty="0"/>
              <a:t>Weight,</a:t>
            </a:r>
            <a:r>
              <a:rPr lang="en-US" b="1" baseline="0" dirty="0"/>
              <a:t> Height, *Length Restrictions:</a:t>
            </a:r>
            <a:endParaRPr lang="en-US" b="1" dirty="0"/>
          </a:p>
          <a:p>
            <a:pPr defTabSz="924458"/>
            <a:endParaRPr lang="en-US" dirty="0"/>
          </a:p>
          <a:p>
            <a:pPr defTabSz="924458"/>
            <a:r>
              <a:rPr lang="en-US" dirty="0"/>
              <a:t>Will </a:t>
            </a:r>
            <a:r>
              <a:rPr lang="en-US" baseline="0" dirty="0"/>
              <a:t>there be any</a:t>
            </a:r>
            <a:r>
              <a:rPr lang="en-US" dirty="0"/>
              <a:t> </a:t>
            </a:r>
            <a:r>
              <a:rPr lang="en-US" b="0" dirty="0"/>
              <a:t>weight,</a:t>
            </a:r>
            <a:r>
              <a:rPr lang="en-US" b="0" baseline="0" dirty="0"/>
              <a:t> height, or length restrictions for freight either temporarily during construction, or permanently</a:t>
            </a:r>
            <a:r>
              <a:rPr lang="en-US" dirty="0"/>
              <a:t>? If so,</a:t>
            </a:r>
            <a:r>
              <a:rPr lang="en-US" baseline="0" dirty="0"/>
              <a:t> include a slide describing these. </a:t>
            </a:r>
          </a:p>
          <a:p>
            <a:pPr defTabSz="924458"/>
            <a:endParaRPr lang="en-US" baseline="0" dirty="0"/>
          </a:p>
          <a:p>
            <a:pPr marL="0" marR="0" lvl="0" indent="0" algn="l" defTabSz="924458" rtl="0" eaLnBrk="1" fontAlgn="auto" latinLnBrk="0" hangingPunct="1">
              <a:lnSpc>
                <a:spcPct val="100000"/>
              </a:lnSpc>
              <a:spcBef>
                <a:spcPts val="0"/>
              </a:spcBef>
              <a:spcAft>
                <a:spcPts val="0"/>
              </a:spcAft>
              <a:buClrTx/>
              <a:buSzTx/>
              <a:buFontTx/>
              <a:buNone/>
              <a:tabLst/>
              <a:defRPr/>
            </a:pPr>
            <a:r>
              <a:rPr lang="en-US" dirty="0"/>
              <a:t>Examples could include temporary</a:t>
            </a:r>
            <a:r>
              <a:rPr lang="en-US" baseline="0" dirty="0"/>
              <a:t> </a:t>
            </a:r>
            <a:r>
              <a:rPr lang="en-US" baseline="0" dirty="0" err="1"/>
              <a:t>falsework</a:t>
            </a:r>
            <a:r>
              <a:rPr lang="en-US" baseline="0" dirty="0"/>
              <a:t> or traffic signals over the highway; narrow work zones with excessive degree of curvature; lane closure on a weight restricted bridge that requires heavy loads to straddle center line; etc. </a:t>
            </a:r>
          </a:p>
          <a:p>
            <a:pPr marL="0" marR="0" lvl="0" indent="0" algn="l" defTabSz="924458"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24458" rtl="0" eaLnBrk="1" fontAlgn="auto" latinLnBrk="0" hangingPunct="1">
              <a:lnSpc>
                <a:spcPct val="100000"/>
              </a:lnSpc>
              <a:spcBef>
                <a:spcPts val="0"/>
              </a:spcBef>
              <a:spcAft>
                <a:spcPts val="0"/>
              </a:spcAft>
              <a:buClrTx/>
              <a:buSzTx/>
              <a:buFontTx/>
              <a:buNone/>
              <a:tabLst/>
              <a:defRPr/>
            </a:pPr>
            <a:r>
              <a:rPr lang="en-US" b="1" baseline="0" dirty="0"/>
              <a:t>*If planning a length restriction, consult with the Mobility Team first before building your slide as there are many different factors to consider for these restrictions.</a:t>
            </a:r>
          </a:p>
          <a:p>
            <a:pPr defTabSz="924458"/>
            <a:endParaRPr lang="en-US" baseline="0" dirty="0"/>
          </a:p>
          <a:p>
            <a:pPr defTabSz="924458"/>
            <a:r>
              <a:rPr lang="en-US" baseline="0" dirty="0"/>
              <a:t>Provide photos, as necessary, to illustrate the restriction.</a:t>
            </a:r>
          </a:p>
        </p:txBody>
      </p:sp>
      <p:sp>
        <p:nvSpPr>
          <p:cNvPr id="4" name="Slide Number Placeholder 3"/>
          <p:cNvSpPr>
            <a:spLocks noGrp="1"/>
          </p:cNvSpPr>
          <p:nvPr>
            <p:ph type="sldNum" sz="quarter" idx="10"/>
          </p:nvPr>
        </p:nvSpPr>
        <p:spPr/>
        <p:txBody>
          <a:bodyPr/>
          <a:lstStyle/>
          <a:p>
            <a:fld id="{4A86287D-8CEC-48D1-8A1D-CAE741402E03}" type="slidenum">
              <a:rPr lang="en-US" smtClean="0"/>
              <a:t>20</a:t>
            </a:fld>
            <a:endParaRPr lang="en-US"/>
          </a:p>
        </p:txBody>
      </p:sp>
    </p:spTree>
    <p:extLst>
      <p:ext uri="{BB962C8B-B14F-4D97-AF65-F5344CB8AC3E}">
        <p14:creationId xmlns:p14="http://schemas.microsoft.com/office/powerpoint/2010/main" val="3047023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(the information in the table is provided as an example). </a:t>
            </a:r>
          </a:p>
          <a:p>
            <a:endParaRPr lang="en-US" b="1" dirty="0"/>
          </a:p>
          <a:p>
            <a:r>
              <a:rPr lang="en-US" b="1" dirty="0"/>
              <a:t>Estimated paving production:</a:t>
            </a:r>
            <a:endParaRPr lang="en-US" b="1" baseline="0" dirty="0"/>
          </a:p>
          <a:p>
            <a:r>
              <a:rPr lang="en-US" dirty="0"/>
              <a:t>For paving projects, </a:t>
            </a:r>
            <a:r>
              <a:rPr lang="en-US" baseline="0" dirty="0"/>
              <a:t>provide details of estimated paving production for different traffic control options (which includes number of shifts/days and paving rate), and estimated cost savings.</a:t>
            </a: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21</a:t>
            </a:fld>
            <a:endParaRPr lang="en-US"/>
          </a:p>
        </p:txBody>
      </p:sp>
    </p:spTree>
    <p:extLst>
      <p:ext uri="{BB962C8B-B14F-4D97-AF65-F5344CB8AC3E}">
        <p14:creationId xmlns:p14="http://schemas.microsoft.com/office/powerpoint/2010/main" val="26617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1000"/>
            <a:ext cx="5486400" cy="3086100"/>
          </a:xfrm>
        </p:spPr>
      </p:sp>
      <p:sp>
        <p:nvSpPr>
          <p:cNvPr id="3" name="Notes Placeholder 2"/>
          <p:cNvSpPr>
            <a:spLocks noGrp="1"/>
          </p:cNvSpPr>
          <p:nvPr>
            <p:ph type="body" idx="1"/>
          </p:nvPr>
        </p:nvSpPr>
        <p:spPr>
          <a:xfrm>
            <a:off x="351693" y="3645877"/>
            <a:ext cx="6224954" cy="5498123"/>
          </a:xfrm>
        </p:spPr>
        <p:txBody>
          <a:bodyPr/>
          <a:lstStyle/>
          <a:p>
            <a:pPr defTabSz="933152">
              <a:defRPr/>
            </a:pPr>
            <a:r>
              <a:rPr lang="en-US" sz="1100" b="1" i="0" kern="1200" baseline="0" dirty="0">
                <a:solidFill>
                  <a:schemeClr val="tx1"/>
                </a:solidFill>
              </a:rPr>
              <a:t>Update this slide with your own information. </a:t>
            </a:r>
          </a:p>
          <a:p>
            <a:pPr defTabSz="933152">
              <a:defRPr/>
            </a:pPr>
            <a:endParaRPr lang="en-US" sz="1100" b="1" i="0" kern="1200" baseline="0" dirty="0">
              <a:solidFill>
                <a:schemeClr val="tx1"/>
              </a:solidFill>
            </a:endParaRPr>
          </a:p>
          <a:p>
            <a:pPr marL="0" indent="0" defTabSz="924458">
              <a:buFont typeface="Arial" panose="020B0604020202020204" pitchFamily="34" charset="0"/>
              <a:buNone/>
            </a:pPr>
            <a:r>
              <a:rPr lang="en-US" sz="1100" b="1" baseline="0" dirty="0"/>
              <a:t>IF YOUR PROJECT IS </a:t>
            </a:r>
            <a:r>
              <a:rPr lang="en-US" sz="1100" b="1" u="sng" baseline="0" dirty="0"/>
              <a:t>NOT</a:t>
            </a:r>
            <a:r>
              <a:rPr lang="en-US" sz="1100" b="1" baseline="0" dirty="0"/>
              <a:t> ON A CRITICAL ROUTE PAIR, </a:t>
            </a:r>
            <a:r>
              <a:rPr lang="en-US" sz="1100" b="0" baseline="0" dirty="0"/>
              <a:t>Remove the map and corresponding project summary table. Move the summary text box to the middle of the slide and provide the following:</a:t>
            </a:r>
          </a:p>
          <a:p>
            <a:pPr marL="628650" lvl="1" indent="-171450" defTabSz="924458">
              <a:buFont typeface="Arial" panose="020B0604020202020204" pitchFamily="34" charset="0"/>
              <a:buChar char="•"/>
            </a:pPr>
            <a:r>
              <a:rPr lang="en-US" sz="1100" b="0" baseline="0" dirty="0"/>
              <a:t>Indicate that the project does not take place on a Critical Route Pair route.</a:t>
            </a:r>
          </a:p>
          <a:p>
            <a:pPr marL="628650" lvl="1" indent="-171450" defTabSz="924458">
              <a:buFont typeface="Arial" panose="020B0604020202020204" pitchFamily="34" charset="0"/>
              <a:buChar char="•"/>
            </a:pPr>
            <a:r>
              <a:rPr lang="en-US" sz="1100" b="0" baseline="0" dirty="0"/>
              <a:t>Provide oversize load accommodation information:</a:t>
            </a:r>
          </a:p>
          <a:p>
            <a:pPr marL="1087736" lvl="2" indent="-173336" defTabSz="924458">
              <a:buFont typeface="Courier New" panose="02070309020205020404" pitchFamily="49" charset="0"/>
              <a:buChar char="o"/>
            </a:pPr>
            <a:r>
              <a:rPr lang="en-US" sz="1100" dirty="0"/>
              <a:t>Can wider</a:t>
            </a:r>
            <a:r>
              <a:rPr lang="en-US" sz="1100" baseline="0" dirty="0"/>
              <a:t> loads be allowed through the work zone by moving by traffic control devices or equipment out of the way if needed?  </a:t>
            </a:r>
          </a:p>
          <a:p>
            <a:pPr marL="1087736" lvl="2" indent="-173336" defTabSz="924458">
              <a:buFont typeface="Courier New" panose="02070309020205020404" pitchFamily="49" charset="0"/>
              <a:buChar char="o"/>
            </a:pPr>
            <a:r>
              <a:rPr lang="en-US" sz="1100" baseline="0" dirty="0"/>
              <a:t>If yes, would this require advance notice/coordination?  How much advance notice?  </a:t>
            </a:r>
          </a:p>
          <a:p>
            <a:pPr marL="1087736" lvl="2" indent="-173336" defTabSz="924458">
              <a:buFont typeface="Courier New" panose="02070309020205020404" pitchFamily="49" charset="0"/>
              <a:buChar char="o"/>
            </a:pPr>
            <a:r>
              <a:rPr lang="en-US" sz="1100" baseline="0" dirty="0"/>
              <a:t>If no advance notice is required, how much of a delay is anticipated to get the load through (and would regular vehicle traffic be detained in order to do this)?  Is there a staging area available for the oversize load? </a:t>
            </a:r>
          </a:p>
          <a:p>
            <a:pPr marL="628650" lvl="1" indent="-171450" algn="l" defTabSz="924458" rtl="0" eaLnBrk="1" latinLnBrk="0" hangingPunct="1">
              <a:buFont typeface="Arial" panose="020B0604020202020204" pitchFamily="34" charset="0"/>
              <a:buChar char="•"/>
            </a:pPr>
            <a:r>
              <a:rPr lang="en-US" sz="1100" b="0" kern="1200" baseline="0" dirty="0">
                <a:solidFill>
                  <a:schemeClr val="tx1"/>
                </a:solidFill>
                <a:latin typeface="+mn-lt"/>
                <a:ea typeface="+mn-ea"/>
                <a:cs typeface="+mn-cs"/>
              </a:rPr>
              <a:t>Can windows be provided during certain days/hours when oversize loads could move through without any restrictions? If so, describe when the windows take place.</a:t>
            </a:r>
            <a:endParaRPr lang="en-US" sz="1100" b="0" baseline="0" dirty="0"/>
          </a:p>
          <a:p>
            <a:pPr marL="171450" indent="-171450" defTabSz="924458">
              <a:buFont typeface="Arial" panose="020B0604020202020204" pitchFamily="34" charset="0"/>
              <a:buChar char="•"/>
            </a:pPr>
            <a:endParaRPr lang="en-US" sz="1100" b="0" baseline="0" dirty="0"/>
          </a:p>
          <a:p>
            <a:r>
              <a:rPr lang="en-US" sz="1100" b="1" dirty="0"/>
              <a:t>Critical</a:t>
            </a:r>
            <a:r>
              <a:rPr lang="en-US" sz="1100" b="1" baseline="0" dirty="0"/>
              <a:t> Route Pair GIS Map Snapshot and project information</a:t>
            </a:r>
            <a:endParaRPr lang="en-US" sz="1100" b="1" dirty="0"/>
          </a:p>
          <a:p>
            <a:pPr marL="171446" indent="-171446">
              <a:buFont typeface="Arial" panose="020B0604020202020204" pitchFamily="34" charset="0"/>
              <a:buChar char="•"/>
            </a:pPr>
            <a:r>
              <a:rPr lang="en-US" sz="1100" dirty="0"/>
              <a:t>Is the project on a critical route pair? Refer</a:t>
            </a:r>
            <a:r>
              <a:rPr lang="en-US" sz="1100" baseline="0" dirty="0"/>
              <a:t> to</a:t>
            </a:r>
            <a:r>
              <a:rPr lang="en-US" sz="1100" dirty="0"/>
              <a:t> Table 1 -</a:t>
            </a:r>
            <a:r>
              <a:rPr lang="en-US" sz="1100" baseline="0" dirty="0"/>
              <a:t> </a:t>
            </a:r>
            <a:r>
              <a:rPr lang="en-US" sz="1100" dirty="0"/>
              <a:t>Critical</a:t>
            </a:r>
            <a:r>
              <a:rPr lang="en-US" sz="1100" baseline="0" dirty="0"/>
              <a:t> Route Pairs </a:t>
            </a:r>
            <a:r>
              <a:rPr lang="en-US" sz="1100" kern="1200" dirty="0">
                <a:solidFill>
                  <a:schemeClr val="tx1"/>
                </a:solidFill>
              </a:rPr>
              <a:t>in the Mobility Procedures</a:t>
            </a:r>
            <a:r>
              <a:rPr lang="en-US" sz="1100" kern="1200" baseline="0" dirty="0">
                <a:solidFill>
                  <a:schemeClr val="tx1"/>
                </a:solidFill>
              </a:rPr>
              <a:t> Manual.</a:t>
            </a:r>
            <a:endParaRPr lang="en-US" sz="1100" kern="1200" dirty="0">
              <a:solidFill>
                <a:schemeClr val="tx1"/>
              </a:solidFill>
            </a:endParaRPr>
          </a:p>
          <a:p>
            <a:pPr marL="171446" indent="-171446" defTabSz="924458">
              <a:buFont typeface="Arial" panose="020B0604020202020204" pitchFamily="34" charset="0"/>
              <a:buChar char="•"/>
            </a:pPr>
            <a:r>
              <a:rPr lang="en-US" sz="1100" dirty="0"/>
              <a:t>Will</a:t>
            </a:r>
            <a:r>
              <a:rPr lang="en-US" sz="1100" baseline="0" dirty="0"/>
              <a:t> there be any projects </a:t>
            </a:r>
            <a:r>
              <a:rPr lang="en-US" sz="1100" dirty="0"/>
              <a:t>taking place on the paired route at the same time as this one that also has restrictions</a:t>
            </a:r>
            <a:r>
              <a:rPr lang="en-US" sz="1100" baseline="0" dirty="0"/>
              <a:t> (</a:t>
            </a:r>
            <a:r>
              <a:rPr lang="en-US" sz="1100" dirty="0"/>
              <a:t>and/or delays that exceed allowable thresholds)? Provide a snap shot taken</a:t>
            </a:r>
            <a:r>
              <a:rPr lang="en-US" sz="1100" baseline="0" dirty="0"/>
              <a:t> from the CRP GIS Map to show projects taking place at the same time on the critical route pair. (https://geo.maps.arcgis.com/apps/webappviewer/index.html?id=e0d5397ac42e423f964d218842bfa78a). Refer to the map instructions to filter the map by the year(s) that work is taking place. Update the arrows and project descriptions on the slide to highlight projects taking place at the same time on the CRP.</a:t>
            </a:r>
          </a:p>
          <a:p>
            <a:pPr marL="171446" indent="-171446" defTabSz="924458">
              <a:buFont typeface="Arial" panose="020B0604020202020204" pitchFamily="34" charset="0"/>
              <a:buChar char="•"/>
            </a:pPr>
            <a:endParaRPr lang="en-US" sz="1100" baseline="0" dirty="0"/>
          </a:p>
          <a:p>
            <a:pPr marL="0" indent="0" defTabSz="924458">
              <a:buFont typeface="Arial" panose="020B0604020202020204" pitchFamily="34" charset="0"/>
              <a:buNone/>
            </a:pPr>
            <a:r>
              <a:rPr lang="en-US" sz="1100" b="1" baseline="0" dirty="0"/>
              <a:t>Complete the Summary information in the provided text box, as shown in the example.</a:t>
            </a:r>
          </a:p>
          <a:p>
            <a:pPr marL="630536" lvl="1" indent="-173336" defTabSz="924458">
              <a:buFont typeface="Courier New" panose="02070309020205020404" pitchFamily="49" charset="0"/>
              <a:buChar char="o"/>
            </a:pPr>
            <a:r>
              <a:rPr lang="en-US" sz="1100" dirty="0"/>
              <a:t>Can wider</a:t>
            </a:r>
            <a:r>
              <a:rPr lang="en-US" sz="1100" baseline="0" dirty="0"/>
              <a:t> loads be allowed through the work zone by moving by traffic control devices or equipment out of the way if needed?  </a:t>
            </a:r>
          </a:p>
          <a:p>
            <a:pPr marL="630536" lvl="1" indent="-173336" defTabSz="924458">
              <a:buFont typeface="Courier New" panose="02070309020205020404" pitchFamily="49" charset="0"/>
              <a:buChar char="o"/>
            </a:pPr>
            <a:r>
              <a:rPr lang="en-US" sz="1100" baseline="0" dirty="0"/>
              <a:t>If yes, would this require advance notice/coordination?  How much advance notice?  </a:t>
            </a:r>
          </a:p>
          <a:p>
            <a:pPr marL="630536" lvl="1" indent="-173336" defTabSz="924458">
              <a:buFont typeface="Courier New" panose="02070309020205020404" pitchFamily="49" charset="0"/>
              <a:buChar char="o"/>
            </a:pPr>
            <a:r>
              <a:rPr lang="en-US" sz="1100" baseline="0" dirty="0"/>
              <a:t>If no advance notice is required, how much of a delay is anticipated to get the load through (and would regular vehicle traffic be detained in order to do this)?  Is there a staging area available for the oversize load? </a:t>
            </a:r>
          </a:p>
          <a:p>
            <a:pPr marL="630536" lvl="1" indent="-173336" defTabSz="924458">
              <a:buFont typeface="Courier New" panose="02070309020205020404" pitchFamily="49" charset="0"/>
              <a:buChar char="o"/>
            </a:pPr>
            <a:r>
              <a:rPr lang="en-US" sz="1100" baseline="0" dirty="0"/>
              <a:t>Can windows be provided during certain days/hours when oversize loads could move through without any restrictions?</a:t>
            </a:r>
            <a:endParaRPr lang="en-US" sz="1100" dirty="0"/>
          </a:p>
          <a:p>
            <a:pPr marL="171446" indent="-171446" defTabSz="924458">
              <a:buFont typeface="Arial" panose="020B0604020202020204" pitchFamily="34" charset="0"/>
              <a:buChar char="•"/>
            </a:pPr>
            <a:endParaRPr lang="en-US" sz="1100" dirty="0"/>
          </a:p>
          <a:p>
            <a:pPr marL="5029"/>
            <a:r>
              <a:rPr lang="en-US" sz="1100" i="1" dirty="0"/>
              <a:t>An important concept that affects mobility practices is critical route pairs. If the route that is identified on the list of critical route pairs (see Table 1 below) needs to be temporarily restricted, ODOT will take steps to make sure that the paired critical route on the list is not restricted. For instance, on the Portland to Coast Route, if US 30 needs to be restricted, ODOT will make sure that Hwy 26 is not restricted during that same period. </a:t>
            </a:r>
          </a:p>
          <a:p>
            <a:pPr marL="5029"/>
            <a:endParaRPr lang="en-US" sz="800" i="1" dirty="0"/>
          </a:p>
          <a:p>
            <a:pPr marL="5029"/>
            <a:r>
              <a:rPr lang="en-US" sz="1100" i="1" dirty="0"/>
              <a:t>It is essential to communicate within a region, between regions, and statewide in development, construction, and maintenance to ensure an identified alternate critical route pair will not be concurrently restricted. A local detour is acceptable if it provides the shortest practical distance and will accommodate vehicles of the same weight and dimensions that are normally allowed on the route under construction. </a:t>
            </a:r>
          </a:p>
        </p:txBody>
      </p:sp>
      <p:sp>
        <p:nvSpPr>
          <p:cNvPr id="4" name="Slide Number Placeholder 3"/>
          <p:cNvSpPr>
            <a:spLocks noGrp="1"/>
          </p:cNvSpPr>
          <p:nvPr>
            <p:ph type="sldNum" sz="quarter" idx="10"/>
          </p:nvPr>
        </p:nvSpPr>
        <p:spPr/>
        <p:txBody>
          <a:bodyPr/>
          <a:lstStyle/>
          <a:p>
            <a:fld id="{4A86287D-8CEC-48D1-8A1D-CAE741402E03}" type="slidenum">
              <a:rPr lang="en-US" smtClean="0"/>
              <a:t>22</a:t>
            </a:fld>
            <a:endParaRPr lang="en-US"/>
          </a:p>
        </p:txBody>
      </p:sp>
    </p:spTree>
    <p:extLst>
      <p:ext uri="{BB962C8B-B14F-4D97-AF65-F5344CB8AC3E}">
        <p14:creationId xmlns:p14="http://schemas.microsoft.com/office/powerpoint/2010/main" val="324417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1000"/>
            <a:ext cx="5486400" cy="3086100"/>
          </a:xfrm>
        </p:spPr>
      </p:sp>
      <p:sp>
        <p:nvSpPr>
          <p:cNvPr id="3" name="Notes Placeholder 2"/>
          <p:cNvSpPr>
            <a:spLocks noGrp="1"/>
          </p:cNvSpPr>
          <p:nvPr>
            <p:ph type="body" idx="1"/>
          </p:nvPr>
        </p:nvSpPr>
        <p:spPr>
          <a:xfrm>
            <a:off x="351693" y="3645877"/>
            <a:ext cx="6224954" cy="5498123"/>
          </a:xfrm>
        </p:spPr>
        <p:txBody>
          <a:bodyPr/>
          <a:lstStyle/>
          <a:p>
            <a:pPr defTabSz="933152">
              <a:defRPr/>
            </a:pPr>
            <a:r>
              <a:rPr lang="en-US" sz="1100" b="1" i="0" kern="1200" baseline="0">
                <a:solidFill>
                  <a:schemeClr val="tx1"/>
                </a:solidFill>
                <a:latin typeface="+mn-lt"/>
                <a:ea typeface="+mn-ea"/>
                <a:cs typeface="+mn-cs"/>
              </a:rPr>
              <a:t>Update this slide with your own information. </a:t>
            </a:r>
          </a:p>
          <a:p>
            <a:endParaRPr lang="en-US" sz="1100" b="1"/>
          </a:p>
          <a:p>
            <a:r>
              <a:rPr lang="en-US" sz="1100" b="1"/>
              <a:t>Work Zone Safety Considerations:</a:t>
            </a:r>
          </a:p>
          <a:p>
            <a:pPr marL="171446" indent="-171446">
              <a:buFont typeface="Arial" panose="020B0604020202020204" pitchFamily="34" charset="0"/>
              <a:buChar char="•"/>
            </a:pPr>
            <a:r>
              <a:rPr lang="en-US" sz="1100"/>
              <a:t>Describe</a:t>
            </a:r>
            <a:r>
              <a:rPr lang="en-US" sz="1100" baseline="0"/>
              <a:t> the work zone safety strategies being implemented </a:t>
            </a:r>
            <a:r>
              <a:rPr lang="en-US" sz="1100"/>
              <a:t>per the </a:t>
            </a:r>
            <a:r>
              <a:rPr lang="en-US" sz="1100" u="sng"/>
              <a:t>Work Zone Safety Guiding Principal</a:t>
            </a:r>
            <a:r>
              <a:rPr lang="en-US" sz="1100" u="none" baseline="0"/>
              <a:t> and documented in the </a:t>
            </a:r>
            <a:r>
              <a:rPr lang="en-US" sz="1100" u="sng" baseline="0"/>
              <a:t>Work Zone Decision Tree</a:t>
            </a:r>
            <a:r>
              <a:rPr lang="en-US" sz="1100" u="none" baseline="0"/>
              <a:t>. </a:t>
            </a:r>
            <a:endParaRPr lang="en-US" sz="1100"/>
          </a:p>
        </p:txBody>
      </p:sp>
      <p:sp>
        <p:nvSpPr>
          <p:cNvPr id="4" name="Slide Number Placeholder 3"/>
          <p:cNvSpPr>
            <a:spLocks noGrp="1"/>
          </p:cNvSpPr>
          <p:nvPr>
            <p:ph type="sldNum" sz="quarter" idx="10"/>
          </p:nvPr>
        </p:nvSpPr>
        <p:spPr/>
        <p:txBody>
          <a:bodyPr/>
          <a:lstStyle/>
          <a:p>
            <a:fld id="{4A86287D-8CEC-48D1-8A1D-CAE741402E03}" type="slidenum">
              <a:rPr lang="en-US" smtClean="0"/>
              <a:t>23</a:t>
            </a:fld>
            <a:endParaRPr lang="en-US"/>
          </a:p>
        </p:txBody>
      </p:sp>
    </p:spTree>
    <p:extLst>
      <p:ext uri="{BB962C8B-B14F-4D97-AF65-F5344CB8AC3E}">
        <p14:creationId xmlns:p14="http://schemas.microsoft.com/office/powerpoint/2010/main" val="379629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1000"/>
            <a:ext cx="5486400" cy="3086100"/>
          </a:xfrm>
        </p:spPr>
      </p:sp>
      <p:sp>
        <p:nvSpPr>
          <p:cNvPr id="3" name="Notes Placeholder 2"/>
          <p:cNvSpPr>
            <a:spLocks noGrp="1"/>
          </p:cNvSpPr>
          <p:nvPr>
            <p:ph type="body" idx="1"/>
          </p:nvPr>
        </p:nvSpPr>
        <p:spPr>
          <a:xfrm>
            <a:off x="351693" y="3645877"/>
            <a:ext cx="6224954" cy="5498123"/>
          </a:xfrm>
        </p:spPr>
        <p:txBody>
          <a:bodyPr/>
          <a:lstStyle/>
          <a:p>
            <a:pPr defTabSz="933152">
              <a:defRPr/>
            </a:pPr>
            <a:r>
              <a:rPr lang="en-US" sz="1100" b="1" i="0" kern="1200" baseline="0" dirty="0">
                <a:solidFill>
                  <a:schemeClr val="tx1"/>
                </a:solidFill>
                <a:latin typeface="+mn-lt"/>
                <a:ea typeface="+mn-ea"/>
                <a:cs typeface="+mn-cs"/>
              </a:rPr>
              <a:t>Update this slide with your own information. </a:t>
            </a:r>
          </a:p>
          <a:p>
            <a:endParaRPr lang="en-US" sz="1100" b="1" dirty="0"/>
          </a:p>
          <a:p>
            <a:r>
              <a:rPr lang="en-US" sz="1100" b="1" dirty="0"/>
              <a:t>Bicycle and Pedestrian Safety Considerations:</a:t>
            </a:r>
          </a:p>
          <a:p>
            <a:pPr marL="171446" indent="-171446">
              <a:buFont typeface="Arial" panose="020B0604020202020204" pitchFamily="34" charset="0"/>
              <a:buChar char="•"/>
            </a:pPr>
            <a:r>
              <a:rPr lang="en-US" sz="1100" dirty="0"/>
              <a:t>Describe any plans to safely</a:t>
            </a:r>
            <a:r>
              <a:rPr lang="en-US" sz="1100" baseline="0" dirty="0"/>
              <a:t> accommodate pedestrians and bicyclists through the work zone, if applicable.  Provide a diagram or map showing pedestrian and bicycle routes as appropriate.</a:t>
            </a:r>
            <a:endParaRPr lang="en-US" sz="1100" dirty="0"/>
          </a:p>
        </p:txBody>
      </p:sp>
      <p:sp>
        <p:nvSpPr>
          <p:cNvPr id="4" name="Slide Number Placeholder 3"/>
          <p:cNvSpPr>
            <a:spLocks noGrp="1"/>
          </p:cNvSpPr>
          <p:nvPr>
            <p:ph type="sldNum" sz="quarter" idx="10"/>
          </p:nvPr>
        </p:nvSpPr>
        <p:spPr/>
        <p:txBody>
          <a:bodyPr/>
          <a:lstStyle/>
          <a:p>
            <a:fld id="{4A86287D-8CEC-48D1-8A1D-CAE741402E03}" type="slidenum">
              <a:rPr lang="en-US" smtClean="0"/>
              <a:t>24</a:t>
            </a:fld>
            <a:endParaRPr lang="en-US"/>
          </a:p>
        </p:txBody>
      </p:sp>
    </p:spTree>
    <p:extLst>
      <p:ext uri="{BB962C8B-B14F-4D97-AF65-F5344CB8AC3E}">
        <p14:creationId xmlns:p14="http://schemas.microsoft.com/office/powerpoint/2010/main" val="1884208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375">
              <a:defRPr/>
            </a:pPr>
            <a:r>
              <a:rPr lang="en-US" dirty="0"/>
              <a:t>Use</a:t>
            </a:r>
            <a:r>
              <a:rPr lang="en-US" baseline="0" dirty="0"/>
              <a:t> this table to summarize </a:t>
            </a:r>
            <a:r>
              <a:rPr lang="en-US" u="sng" baseline="0" dirty="0"/>
              <a:t>all</a:t>
            </a:r>
            <a:r>
              <a:rPr lang="en-US" baseline="0" dirty="0"/>
              <a:t> of the planned restrictions and closures planned during the project including:</a:t>
            </a:r>
          </a:p>
          <a:p>
            <a:pPr marL="171450" indent="-171450" defTabSz="952375">
              <a:buFont typeface="Arial" panose="020B0604020202020204" pitchFamily="34" charset="0"/>
              <a:buChar char="•"/>
              <a:defRPr/>
            </a:pPr>
            <a:r>
              <a:rPr lang="en-US" baseline="0" dirty="0"/>
              <a:t>Width restrictions (include barrier type and available width between barrier)</a:t>
            </a:r>
          </a:p>
          <a:p>
            <a:pPr marL="171450" indent="-171450" defTabSz="952375">
              <a:buFont typeface="Arial" panose="020B0604020202020204" pitchFamily="34" charset="0"/>
              <a:buChar char="•"/>
              <a:defRPr/>
            </a:pPr>
            <a:r>
              <a:rPr lang="en-US" baseline="0" dirty="0"/>
              <a:t>Vertical clearance restrictions</a:t>
            </a:r>
          </a:p>
          <a:p>
            <a:pPr marL="171450" indent="-171450" defTabSz="952375">
              <a:buFont typeface="Arial" panose="020B0604020202020204" pitchFamily="34" charset="0"/>
              <a:buChar char="•"/>
              <a:defRPr/>
            </a:pPr>
            <a:r>
              <a:rPr lang="en-US" baseline="0" dirty="0"/>
              <a:t>Length restrictions</a:t>
            </a:r>
          </a:p>
          <a:p>
            <a:pPr marL="171450" indent="-171450" defTabSz="952375">
              <a:buFont typeface="Arial" panose="020B0604020202020204" pitchFamily="34" charset="0"/>
              <a:buChar char="•"/>
              <a:defRPr/>
            </a:pPr>
            <a:r>
              <a:rPr lang="en-US" baseline="0" dirty="0"/>
              <a:t>Weight Restrictions</a:t>
            </a:r>
          </a:p>
          <a:p>
            <a:pPr marL="171450" indent="-171450" defTabSz="952375">
              <a:buFont typeface="Arial" panose="020B0604020202020204" pitchFamily="34" charset="0"/>
              <a:buChar char="•"/>
              <a:defRPr/>
            </a:pPr>
            <a:r>
              <a:rPr lang="en-US" baseline="0" dirty="0"/>
              <a:t>Ramp Closures</a:t>
            </a:r>
          </a:p>
          <a:p>
            <a:pPr marL="171450" indent="-171450" defTabSz="952375">
              <a:buFont typeface="Arial" panose="020B0604020202020204" pitchFamily="34" charset="0"/>
              <a:buChar char="•"/>
              <a:defRPr/>
            </a:pPr>
            <a:r>
              <a:rPr lang="en-US" baseline="0" dirty="0"/>
              <a:t>Full or directional road closures</a:t>
            </a:r>
          </a:p>
          <a:p>
            <a:pPr marL="171450" indent="-171450" defTabSz="952375">
              <a:buFont typeface="Arial" panose="020B0604020202020204" pitchFamily="34" charset="0"/>
              <a:buChar char="•"/>
              <a:defRPr/>
            </a:pPr>
            <a:endParaRPr lang="en-US" baseline="0" dirty="0"/>
          </a:p>
          <a:p>
            <a:pPr marL="0" indent="0" defTabSz="952375">
              <a:buFont typeface="Arial" panose="020B0604020202020204" pitchFamily="34" charset="0"/>
              <a:buNone/>
              <a:defRPr/>
            </a:pPr>
            <a:r>
              <a:rPr lang="en-US" baseline="0" dirty="0"/>
              <a:t>Duplicate this slide as needed to allow for </a:t>
            </a:r>
            <a:r>
              <a:rPr lang="en-US" u="sng" baseline="0" dirty="0"/>
              <a:t>all</a:t>
            </a:r>
            <a:r>
              <a:rPr lang="en-US" baseline="0" dirty="0"/>
              <a:t> of the restrictions/closures planned in the project.</a:t>
            </a:r>
          </a:p>
          <a:p>
            <a:pPr marL="0" indent="0" defTabSz="952375">
              <a:buFont typeface="Arial" panose="020B0604020202020204" pitchFamily="34" charset="0"/>
              <a:buNone/>
              <a:defRPr/>
            </a:pPr>
            <a:endParaRPr lang="en-US" baseline="0" dirty="0"/>
          </a:p>
          <a:p>
            <a:pPr marL="628650" lvl="1" indent="-171450" defTabSz="95237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25</a:t>
            </a:fld>
            <a:endParaRPr lang="en-US"/>
          </a:p>
        </p:txBody>
      </p:sp>
    </p:spTree>
    <p:extLst>
      <p:ext uri="{BB962C8B-B14F-4D97-AF65-F5344CB8AC3E}">
        <p14:creationId xmlns:p14="http://schemas.microsoft.com/office/powerpoint/2010/main" val="4077874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1000"/>
            <a:ext cx="5486400" cy="3086100"/>
          </a:xfrm>
        </p:spPr>
      </p:sp>
      <p:sp>
        <p:nvSpPr>
          <p:cNvPr id="3" name="Notes Placeholder 2"/>
          <p:cNvSpPr>
            <a:spLocks noGrp="1"/>
          </p:cNvSpPr>
          <p:nvPr>
            <p:ph type="body" idx="1"/>
          </p:nvPr>
        </p:nvSpPr>
        <p:spPr>
          <a:xfrm>
            <a:off x="351693" y="3645877"/>
            <a:ext cx="6224954" cy="5498123"/>
          </a:xfrm>
        </p:spPr>
        <p:txBody>
          <a:bodyPr/>
          <a:lstStyle/>
          <a:p>
            <a:pPr defTabSz="933152">
              <a:defRPr/>
            </a:pPr>
            <a:r>
              <a:rPr lang="en-US" sz="1100" b="1" i="0" kern="1200" baseline="0" dirty="0">
                <a:solidFill>
                  <a:schemeClr val="tx1"/>
                </a:solidFill>
                <a:latin typeface="+mn-lt"/>
                <a:ea typeface="+mn-ea"/>
                <a:cs typeface="+mn-cs"/>
              </a:rPr>
              <a:t>Update this slide with your own information. </a:t>
            </a:r>
          </a:p>
          <a:p>
            <a:pPr defTabSz="933152">
              <a:defRPr/>
            </a:pPr>
            <a:endParaRPr lang="en-US" sz="1100" b="1" dirty="0"/>
          </a:p>
          <a:p>
            <a:pPr defTabSz="933152">
              <a:defRPr/>
            </a:pPr>
            <a:r>
              <a:rPr lang="en-US" sz="1100" b="0" baseline="0" dirty="0"/>
              <a:t>Provide a description and hyperlink (include the entire hyperlink) to pages and documents with more information.  These could include:</a:t>
            </a:r>
          </a:p>
          <a:p>
            <a:pPr marL="171450" indent="-171450" defTabSz="933152">
              <a:buFont typeface="Arial" panose="020B0604020202020204" pitchFamily="34" charset="0"/>
              <a:buChar char="•"/>
              <a:defRPr/>
            </a:pPr>
            <a:r>
              <a:rPr lang="en-US" sz="1100" b="0" baseline="0" dirty="0"/>
              <a:t>Project website</a:t>
            </a:r>
          </a:p>
          <a:p>
            <a:pPr marL="171450" indent="-171450" defTabSz="933152">
              <a:buFont typeface="Arial" panose="020B0604020202020204" pitchFamily="34" charset="0"/>
              <a:buChar char="•"/>
              <a:defRPr/>
            </a:pPr>
            <a:r>
              <a:rPr lang="en-US" sz="1100" b="0" baseline="0" dirty="0"/>
              <a:t>Project Fact Sheet</a:t>
            </a:r>
          </a:p>
          <a:p>
            <a:pPr marL="171450" indent="-171450" defTabSz="933152">
              <a:buFont typeface="Arial" panose="020B0604020202020204" pitchFamily="34" charset="0"/>
              <a:buChar char="•"/>
              <a:defRPr/>
            </a:pPr>
            <a:r>
              <a:rPr lang="en-US" sz="1100" b="0" baseline="0" dirty="0"/>
              <a:t>Links to related news articles, videos, photos, etc.</a:t>
            </a:r>
            <a:br>
              <a:rPr lang="en-US" sz="1100" b="0" baseline="0" dirty="0"/>
            </a:br>
            <a:endParaRPr lang="en-US" sz="1100" b="0" baseline="0" dirty="0"/>
          </a:p>
        </p:txBody>
      </p:sp>
      <p:sp>
        <p:nvSpPr>
          <p:cNvPr id="4" name="Slide Number Placeholder 3"/>
          <p:cNvSpPr>
            <a:spLocks noGrp="1"/>
          </p:cNvSpPr>
          <p:nvPr>
            <p:ph type="sldNum" sz="quarter" idx="10"/>
          </p:nvPr>
        </p:nvSpPr>
        <p:spPr/>
        <p:txBody>
          <a:bodyPr/>
          <a:lstStyle/>
          <a:p>
            <a:fld id="{4A86287D-8CEC-48D1-8A1D-CAE741402E03}" type="slidenum">
              <a:rPr lang="en-US" smtClean="0"/>
              <a:t>26</a:t>
            </a:fld>
            <a:endParaRPr lang="en-US"/>
          </a:p>
        </p:txBody>
      </p:sp>
    </p:spTree>
    <p:extLst>
      <p:ext uri="{BB962C8B-B14F-4D97-AF65-F5344CB8AC3E}">
        <p14:creationId xmlns:p14="http://schemas.microsoft.com/office/powerpoint/2010/main" val="4266038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1000"/>
            <a:ext cx="5486400" cy="3086100"/>
          </a:xfrm>
        </p:spPr>
      </p:sp>
      <p:sp>
        <p:nvSpPr>
          <p:cNvPr id="3" name="Notes Placeholder 2"/>
          <p:cNvSpPr>
            <a:spLocks noGrp="1"/>
          </p:cNvSpPr>
          <p:nvPr>
            <p:ph type="body" idx="1"/>
          </p:nvPr>
        </p:nvSpPr>
        <p:spPr>
          <a:xfrm>
            <a:off x="351693" y="3645877"/>
            <a:ext cx="6224954" cy="5498123"/>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b="1" i="0" kern="1200" baseline="0">
                <a:solidFill>
                  <a:schemeClr val="tx1"/>
                </a:solidFill>
                <a:latin typeface="+mn-lt"/>
                <a:ea typeface="+mn-ea"/>
                <a:cs typeface="+mn-cs"/>
              </a:rPr>
              <a:t>Update this slide with your own information. </a:t>
            </a:r>
          </a:p>
          <a:p>
            <a:endParaRPr lang="en-US" sz="1100" b="1" i="1" strike="sngStrike"/>
          </a:p>
          <a:p>
            <a:r>
              <a:rPr lang="en-US" sz="1100"/>
              <a:t>Identify</a:t>
            </a:r>
            <a:r>
              <a:rPr lang="en-US" sz="1100" baseline="0"/>
              <a:t> next steps, follow-up items, and whether you’ve gained support of the project (or if you need to come back to another committee meeting). </a:t>
            </a:r>
            <a:endParaRPr lang="en-US" sz="1100"/>
          </a:p>
        </p:txBody>
      </p:sp>
      <p:sp>
        <p:nvSpPr>
          <p:cNvPr id="4" name="Slide Number Placeholder 3"/>
          <p:cNvSpPr>
            <a:spLocks noGrp="1"/>
          </p:cNvSpPr>
          <p:nvPr>
            <p:ph type="sldNum" sz="quarter" idx="10"/>
          </p:nvPr>
        </p:nvSpPr>
        <p:spPr/>
        <p:txBody>
          <a:bodyPr/>
          <a:lstStyle/>
          <a:p>
            <a:fld id="{4A86287D-8CEC-48D1-8A1D-CAE741402E03}" type="slidenum">
              <a:rPr lang="en-US" smtClean="0"/>
              <a:t>27</a:t>
            </a:fld>
            <a:endParaRPr lang="en-US"/>
          </a:p>
        </p:txBody>
      </p:sp>
    </p:spTree>
    <p:extLst>
      <p:ext uri="{BB962C8B-B14F-4D97-AF65-F5344CB8AC3E}">
        <p14:creationId xmlns:p14="http://schemas.microsoft.com/office/powerpoint/2010/main" val="1264726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Replace</a:t>
            </a:r>
            <a:r>
              <a:rPr lang="en-US" baseline="0"/>
              <a:t> this picture with your own image or diagram if you’d like.</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HOW TO CHANGE THE BACKGROUND PICTURE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a:t>Go to the DESIGN tab on the ribbon.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a:t>In the Customize section, choose the icon with the paint bucket called FORMAT BACKGROUND.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a:t>The FORMAT BACKGROUND menu will open on the right side of your page. Make sure to select the radial button next to PICTURE OR TEXTURE FILL. Under the “Insert Picture from” section, choose FILE, CLIPBOARD, or ONLINE as appropriate.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a:t>Select a picture that fits the background space. Preferably in a landscape orientation.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a:t>Select your image, and press open.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a:t>Your picture will appear in the background!</a:t>
            </a:r>
          </a:p>
          <a:p>
            <a:endParaRPr lang="en-US"/>
          </a:p>
        </p:txBody>
      </p:sp>
      <p:sp>
        <p:nvSpPr>
          <p:cNvPr id="4" name="Slide Number Placeholder 3"/>
          <p:cNvSpPr>
            <a:spLocks noGrp="1"/>
          </p:cNvSpPr>
          <p:nvPr>
            <p:ph type="sldNum" sz="quarter" idx="10"/>
          </p:nvPr>
        </p:nvSpPr>
        <p:spPr/>
        <p:txBody>
          <a:bodyPr/>
          <a:lstStyle/>
          <a:p>
            <a:fld id="{4A86287D-8CEC-48D1-8A1D-CAE741402E03}" type="slidenum">
              <a:rPr lang="en-US" smtClean="0"/>
              <a:t>28</a:t>
            </a:fld>
            <a:endParaRPr lang="en-US"/>
          </a:p>
        </p:txBody>
      </p:sp>
    </p:spTree>
    <p:extLst>
      <p:ext uri="{BB962C8B-B14F-4D97-AF65-F5344CB8AC3E}">
        <p14:creationId xmlns:p14="http://schemas.microsoft.com/office/powerpoint/2010/main" val="142079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Delete this and</a:t>
            </a:r>
            <a:r>
              <a:rPr lang="en-US" baseline="0" dirty="0"/>
              <a:t> all INSTRUCTION slides before beginning your presentation.</a:t>
            </a:r>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3</a:t>
            </a:fld>
            <a:endParaRPr lang="en-US"/>
          </a:p>
        </p:txBody>
      </p:sp>
    </p:spTree>
    <p:extLst>
      <p:ext uri="{BB962C8B-B14F-4D97-AF65-F5344CB8AC3E}">
        <p14:creationId xmlns:p14="http://schemas.microsoft.com/office/powerpoint/2010/main" val="360928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b="1" dirty="0"/>
              <a:t>Update this slide with your own information. </a:t>
            </a:r>
          </a:p>
          <a:p>
            <a:pPr defTabSz="933152">
              <a:defRPr/>
            </a:pPr>
            <a:endParaRPr lang="en-US" b="1" dirty="0"/>
          </a:p>
          <a:p>
            <a:pPr defTabSz="933152">
              <a:defRPr/>
            </a:pPr>
            <a:r>
              <a:rPr lang="en-US" b="1" dirty="0"/>
              <a:t>Cover Page:</a:t>
            </a:r>
          </a:p>
          <a:p>
            <a:pPr defTabSz="933152">
              <a:defRPr/>
            </a:pPr>
            <a:r>
              <a:rPr lang="en-US" dirty="0"/>
              <a:t>Include the following information: project name, local highway name, key number, project type, presenter name(s), and meeting date.  If the project is a Work Zone Safety Pilot Project, or is a House Bill Project, indicate this in the “Other Notes” bullet.</a:t>
            </a:r>
          </a:p>
          <a:p>
            <a:pPr defTabSz="933152">
              <a:defRPr/>
            </a:pPr>
            <a:endParaRPr lang="en-US" dirty="0">
              <a:solidFill>
                <a:srgbClr val="FF0000"/>
              </a:solidFill>
            </a:endParaRPr>
          </a:p>
          <a:p>
            <a:r>
              <a:rPr lang="en-US" b="1" baseline="0" dirty="0"/>
              <a:t>Objective(s):</a:t>
            </a:r>
            <a:endParaRPr lang="en-US" baseline="0" dirty="0"/>
          </a:p>
          <a:p>
            <a:r>
              <a:rPr lang="en-US" baseline="0" dirty="0"/>
              <a:t>What is the outcome you are seeking?  (e.g. Mobility Considerations Checklist sign off? Stakeholder input on staging options?)</a:t>
            </a:r>
          </a:p>
          <a:p>
            <a:pPr defTabSz="933152">
              <a:defRPr/>
            </a:pPr>
            <a:endParaRPr lang="en-US" dirty="0">
              <a:solidFill>
                <a:srgbClr val="FF0000"/>
              </a:solidFill>
            </a:endParaRPr>
          </a:p>
          <a:p>
            <a:pPr defTabSz="933152">
              <a:defRPr/>
            </a:pPr>
            <a:endParaRPr lang="en-US" b="1" i="1" dirty="0">
              <a:solidFill>
                <a:srgbClr val="FF0000"/>
              </a:solidFill>
            </a:endParaRPr>
          </a:p>
          <a:p>
            <a:pPr lvl="0" defTabSz="933152" fontAlgn="base">
              <a:spcBef>
                <a:spcPct val="30000"/>
              </a:spcBef>
              <a:spcAft>
                <a:spcPct val="0"/>
              </a:spcAft>
              <a:defRPr/>
            </a:pPr>
            <a:r>
              <a:rPr lang="en-US" dirty="0"/>
              <a:t>Also include a photo or image that represents the project as well.</a:t>
            </a:r>
          </a:p>
          <a:p>
            <a:pPr defTabSz="933152">
              <a:defRPr/>
            </a:pPr>
            <a:r>
              <a:rPr lang="en-US" dirty="0"/>
              <a:t>Make sure images have Alt Text added for accessibility. (Right Click on photo </a:t>
            </a:r>
            <a:r>
              <a:rPr lang="en-US" dirty="0">
                <a:sym typeface="Wingdings" panose="05000000000000000000" pitchFamily="2" charset="2"/>
              </a:rPr>
              <a:t></a:t>
            </a:r>
            <a:r>
              <a:rPr lang="en-US" dirty="0"/>
              <a:t>Format Picture </a:t>
            </a:r>
            <a:r>
              <a:rPr lang="en-US" dirty="0">
                <a:sym typeface="Wingdings" panose="05000000000000000000" pitchFamily="2" charset="2"/>
              </a:rPr>
              <a:t></a:t>
            </a:r>
            <a:r>
              <a:rPr lang="en-US" dirty="0"/>
              <a:t> Size and Properties)</a:t>
            </a:r>
          </a:p>
        </p:txBody>
      </p:sp>
      <p:sp>
        <p:nvSpPr>
          <p:cNvPr id="4" name="Slide Number Placeholder 3"/>
          <p:cNvSpPr>
            <a:spLocks noGrp="1"/>
          </p:cNvSpPr>
          <p:nvPr>
            <p:ph type="sldNum" sz="quarter" idx="10"/>
          </p:nvPr>
        </p:nvSpPr>
        <p:spPr/>
        <p:txBody>
          <a:bodyPr/>
          <a:lstStyle/>
          <a:p>
            <a:fld id="{4A86287D-8CEC-48D1-8A1D-CAE741402E03}" type="slidenum">
              <a:rPr lang="en-US" smtClean="0"/>
              <a:t>4</a:t>
            </a:fld>
            <a:endParaRPr lang="en-US"/>
          </a:p>
        </p:txBody>
      </p:sp>
    </p:spTree>
    <p:extLst>
      <p:ext uri="{BB962C8B-B14F-4D97-AF65-F5344CB8AC3E}">
        <p14:creationId xmlns:p14="http://schemas.microsoft.com/office/powerpoint/2010/main" val="1927694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dirty="0"/>
              <a:t>Topics: </a:t>
            </a:r>
            <a:r>
              <a:rPr lang="en-US" b="0" dirty="0"/>
              <a:t>What</a:t>
            </a:r>
            <a:r>
              <a:rPr lang="en-US" b="0" baseline="0" dirty="0"/>
              <a:t> topics are you planning to share and discuss? (e.g. project information, mobility impacts, construction schedule, staging options, </a:t>
            </a:r>
            <a:r>
              <a:rPr lang="en-US" b="0" baseline="0" dirty="0" err="1"/>
              <a:t>etc</a:t>
            </a:r>
            <a:r>
              <a:rPr lang="en-US" b="0" baseline="0" dirty="0"/>
              <a:t>).</a:t>
            </a:r>
            <a:endParaRPr lang="en-US" b="1" dirty="0"/>
          </a:p>
          <a:p>
            <a:endParaRPr lang="en-US" b="1" dirty="0"/>
          </a:p>
          <a:p>
            <a:r>
              <a:rPr lang="en-US" b="1" dirty="0"/>
              <a:t>For new (first time shared) projects</a:t>
            </a:r>
            <a:r>
              <a:rPr lang="en-US" dirty="0"/>
              <a:t>:</a:t>
            </a:r>
            <a:r>
              <a:rPr lang="en-US" baseline="0" dirty="0"/>
              <a:t>  Is it informational only at this time? Are you seeking input on potential traffic control alternatives? Do you want to get input on vertical clearances? Do you plan on coming back to a future meeting, or are you looking for final support of the project and a signed Mobility Considerations Checklist? </a:t>
            </a:r>
          </a:p>
          <a:p>
            <a:endParaRPr lang="en-US" b="1" baseline="0" dirty="0"/>
          </a:p>
          <a:p>
            <a:r>
              <a:rPr lang="en-US" b="1" baseline="0" dirty="0"/>
              <a:t>For projects that have been previously shared:  </a:t>
            </a:r>
            <a:r>
              <a:rPr lang="en-US" baseline="0" dirty="0"/>
              <a:t>Remind the group about what has been shared, when it was shared, what support has already been given, and any action items still pending.  Are the action items satisfied once shared with the group at this meeting? </a:t>
            </a:r>
          </a:p>
          <a:p>
            <a:r>
              <a:rPr lang="en-US" baseline="0" dirty="0"/>
              <a:t>Example: </a:t>
            </a:r>
          </a:p>
          <a:p>
            <a:pPr marL="171446" indent="-171446">
              <a:buFont typeface="Arial" panose="020B0604020202020204" pitchFamily="34" charset="0"/>
              <a:buChar char="•"/>
            </a:pPr>
            <a:r>
              <a:rPr lang="en-US" baseline="0" dirty="0"/>
              <a:t>Committee met on </a:t>
            </a:r>
            <a:r>
              <a:rPr lang="en-US" u="sng" baseline="0" dirty="0"/>
              <a:t>December 1, 2016</a:t>
            </a:r>
            <a:r>
              <a:rPr lang="en-US" baseline="0" dirty="0"/>
              <a:t>. This meeting was mostly informational but the project team wanted input on whether or not they needed to increase the VC for a new auxiliary lane that would be lower than existing. The group supported no change as the existing lanes were not reducing capacity.</a:t>
            </a:r>
          </a:p>
          <a:p>
            <a:pPr marL="171446" indent="-171446">
              <a:buFont typeface="Arial" panose="020B0604020202020204" pitchFamily="34" charset="0"/>
              <a:buChar char="•"/>
            </a:pPr>
            <a:r>
              <a:rPr lang="en-US" baseline="0" dirty="0"/>
              <a:t>Committee met on </a:t>
            </a:r>
            <a:r>
              <a:rPr lang="en-US" u="sng" baseline="0" dirty="0"/>
              <a:t>February 14, 2017 </a:t>
            </a:r>
            <a:r>
              <a:rPr lang="en-US" baseline="0" dirty="0"/>
              <a:t>to discuss staging and detour routes.  Stakeholders supported two weekend ramp closures, but want to make sure the detour routes work for WB67’s and oversize loads.  Stakeholders asked the team to do some modeling.  Stakeholders support night work (10 pm to 5 am) for the week nights (Monday through Thursday) not to exceed 8 weeks. The project team agreed to come back and share the detour route modeling. </a:t>
            </a:r>
          </a:p>
          <a:p>
            <a:pPr marL="171446" indent="-171446">
              <a:buFont typeface="Arial" panose="020B0604020202020204" pitchFamily="34" charset="0"/>
              <a:buChar char="•"/>
            </a:pPr>
            <a:r>
              <a:rPr lang="en-US" u="sng" baseline="0" dirty="0"/>
              <a:t>Today</a:t>
            </a:r>
            <a:r>
              <a:rPr lang="en-US" baseline="0" dirty="0"/>
              <a:t>: The project team is back to share the detour route modeling at this meeting and get support from stakeholders and a signed Checklist. </a:t>
            </a:r>
          </a:p>
          <a:p>
            <a:endParaRPr lang="en-US" dirty="0"/>
          </a:p>
          <a:p>
            <a:endParaRPr lang="en-US" dirty="0"/>
          </a:p>
        </p:txBody>
      </p:sp>
      <p:sp>
        <p:nvSpPr>
          <p:cNvPr id="4" name="Slide Number Placeholder 3"/>
          <p:cNvSpPr>
            <a:spLocks noGrp="1"/>
          </p:cNvSpPr>
          <p:nvPr>
            <p:ph type="sldNum" sz="quarter" idx="10"/>
          </p:nvPr>
        </p:nvSpPr>
        <p:spPr/>
        <p:txBody>
          <a:bodyPr/>
          <a:lstStyle/>
          <a:p>
            <a:fld id="{4A86287D-8CEC-48D1-8A1D-CAE741402E03}" type="slidenum">
              <a:rPr lang="en-US" smtClean="0"/>
              <a:t>5</a:t>
            </a:fld>
            <a:endParaRPr lang="en-US"/>
          </a:p>
        </p:txBody>
      </p:sp>
    </p:spTree>
    <p:extLst>
      <p:ext uri="{BB962C8B-B14F-4D97-AF65-F5344CB8AC3E}">
        <p14:creationId xmlns:p14="http://schemas.microsoft.com/office/powerpoint/2010/main" val="231111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152" rtl="0" eaLnBrk="1" fontAlgn="auto" latinLnBrk="0" hangingPunct="1">
              <a:lnSpc>
                <a:spcPct val="100000"/>
              </a:lnSpc>
              <a:spcBef>
                <a:spcPts val="0"/>
              </a:spcBef>
              <a:spcAft>
                <a:spcPts val="0"/>
              </a:spcAft>
              <a:buClrTx/>
              <a:buSzTx/>
              <a:buFontTx/>
              <a:buNone/>
              <a:tabLst/>
              <a:defRPr/>
            </a:pPr>
            <a:r>
              <a:rPr lang="en-US" b="0" dirty="0"/>
              <a:t>If</a:t>
            </a:r>
            <a:r>
              <a:rPr lang="en-US" b="0" baseline="0" dirty="0"/>
              <a:t> your project has been shared with the MAC more than once (including separate work sessions), use this slide to provide a timeline summary of previous presentations so the committee understands how the project got to this point.</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33152" rtl="0" eaLnBrk="1" fontAlgn="auto" latinLnBrk="0" hangingPunct="1">
              <a:lnSpc>
                <a:spcPct val="100000"/>
              </a:lnSpc>
              <a:spcBef>
                <a:spcPts val="0"/>
              </a:spcBef>
              <a:spcAft>
                <a:spcPts val="0"/>
              </a:spcAft>
              <a:buClrTx/>
              <a:buSzTx/>
              <a:buFontTx/>
              <a:buNone/>
              <a:tabLst/>
              <a:defRPr/>
            </a:pPr>
            <a:r>
              <a:rPr lang="en-US" b="1" baseline="0" dirty="0"/>
              <a:t>Remove this slide if your project has not yet been shared with the committee.</a:t>
            </a:r>
          </a:p>
          <a:p>
            <a:pPr marL="0" marR="0" lvl="0" indent="0" algn="l" defTabSz="933152"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33152" rtl="0" eaLnBrk="1" fontAlgn="auto" latinLnBrk="0" hangingPunct="1">
              <a:lnSpc>
                <a:spcPct val="100000"/>
              </a:lnSpc>
              <a:spcBef>
                <a:spcPts val="0"/>
              </a:spcBef>
              <a:spcAft>
                <a:spcPts val="0"/>
              </a:spcAft>
              <a:buClrTx/>
              <a:buSzTx/>
              <a:buFontTx/>
              <a:buNone/>
              <a:tabLst/>
              <a:defRPr/>
            </a:pPr>
            <a:r>
              <a:rPr lang="en-US" b="1" baseline="0" dirty="0"/>
              <a:t>Customize the timeline as needed. </a:t>
            </a:r>
            <a:r>
              <a:rPr lang="en-US" b="0" baseline="0" dirty="0"/>
              <a:t>Fill in the milestone markers (or add additional markers if needed) to indicate the dates of previous MAC meetings, and a sentence that describes what was discussed, action items, etc.  Remove any milestones that are not needed.</a:t>
            </a:r>
            <a:endParaRPr lang="en-US" b="0" dirty="0"/>
          </a:p>
        </p:txBody>
      </p:sp>
      <p:sp>
        <p:nvSpPr>
          <p:cNvPr id="4" name="Slide Number Placeholder 3"/>
          <p:cNvSpPr>
            <a:spLocks noGrp="1"/>
          </p:cNvSpPr>
          <p:nvPr>
            <p:ph type="sldNum" sz="quarter" idx="10"/>
          </p:nvPr>
        </p:nvSpPr>
        <p:spPr/>
        <p:txBody>
          <a:bodyPr/>
          <a:lstStyle/>
          <a:p>
            <a:fld id="{4A86287D-8CEC-48D1-8A1D-CAE741402E03}" type="slidenum">
              <a:rPr lang="en-US" smtClean="0"/>
              <a:t>6</a:t>
            </a:fld>
            <a:endParaRPr lang="en-US"/>
          </a:p>
        </p:txBody>
      </p:sp>
    </p:spTree>
    <p:extLst>
      <p:ext uri="{BB962C8B-B14F-4D97-AF65-F5344CB8AC3E}">
        <p14:creationId xmlns:p14="http://schemas.microsoft.com/office/powerpoint/2010/main" val="253853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baseline="0" dirty="0"/>
              <a:t>Project Location:</a:t>
            </a:r>
          </a:p>
          <a:p>
            <a:r>
              <a:rPr lang="en-US" baseline="0" dirty="0"/>
              <a:t>Include a map of the project location, and provide a brief description at the top of the slide that includes the nearest city or landmark. </a:t>
            </a:r>
          </a:p>
          <a:p>
            <a:endParaRPr lang="en-US" baseline="0" dirty="0"/>
          </a:p>
          <a:p>
            <a:r>
              <a:rPr lang="en-US" baseline="0" dirty="0"/>
              <a:t>Make sure map image has Alt Text added for accessibility. (Right Click on photo </a:t>
            </a:r>
            <a:r>
              <a:rPr lang="en-US" baseline="0" dirty="0">
                <a:sym typeface="Wingdings" panose="05000000000000000000" pitchFamily="2" charset="2"/>
              </a:rPr>
              <a:t></a:t>
            </a:r>
            <a:r>
              <a:rPr lang="en-US" baseline="0" dirty="0"/>
              <a:t>Format Picture </a:t>
            </a:r>
            <a:r>
              <a:rPr lang="en-US" baseline="0" dirty="0">
                <a:sym typeface="Wingdings" panose="05000000000000000000" pitchFamily="2" charset="2"/>
              </a:rPr>
              <a:t></a:t>
            </a:r>
            <a:r>
              <a:rPr lang="en-US" baseline="0" dirty="0"/>
              <a:t> Size and Properties)</a:t>
            </a:r>
          </a:p>
        </p:txBody>
      </p:sp>
      <p:sp>
        <p:nvSpPr>
          <p:cNvPr id="4" name="Slide Number Placeholder 3"/>
          <p:cNvSpPr>
            <a:spLocks noGrp="1"/>
          </p:cNvSpPr>
          <p:nvPr>
            <p:ph type="sldNum" sz="quarter" idx="10"/>
          </p:nvPr>
        </p:nvSpPr>
        <p:spPr/>
        <p:txBody>
          <a:bodyPr/>
          <a:lstStyle/>
          <a:p>
            <a:fld id="{4A86287D-8CEC-48D1-8A1D-CAE741402E03}" type="slidenum">
              <a:rPr lang="en-US" smtClean="0"/>
              <a:t>7</a:t>
            </a:fld>
            <a:endParaRPr lang="en-US"/>
          </a:p>
        </p:txBody>
      </p:sp>
    </p:spTree>
    <p:extLst>
      <p:ext uri="{BB962C8B-B14F-4D97-AF65-F5344CB8AC3E}">
        <p14:creationId xmlns:p14="http://schemas.microsoft.com/office/powerpoint/2010/main" val="218477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baseline="0" dirty="0"/>
              <a:t>Roadway Characteristics:</a:t>
            </a:r>
          </a:p>
          <a:p>
            <a:r>
              <a:rPr lang="en-US" baseline="0" dirty="0"/>
              <a:t>Provide the type of roadway (e.g. interstate/multilane highway, 2-lane highway); indicate the grade type; and indicate if the roadway straight or if are there curves.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Traffic Conditions:</a:t>
            </a:r>
          </a:p>
          <a:p>
            <a:r>
              <a:rPr lang="en-US" baseline="0" dirty="0"/>
              <a:t>Provide ADT and truck counts.</a:t>
            </a:r>
          </a:p>
          <a:p>
            <a:endParaRPr lang="en-US" baseline="0" dirty="0"/>
          </a:p>
          <a:p>
            <a:pPr defTabSz="933152">
              <a:defRPr/>
            </a:pPr>
            <a:r>
              <a:rPr lang="en-US" sz="1200" b="1" i="0" kern="1200" baseline="0" dirty="0">
                <a:solidFill>
                  <a:schemeClr val="tx1"/>
                </a:solidFill>
                <a:latin typeface="+mn-lt"/>
                <a:ea typeface="+mn-ea"/>
                <a:cs typeface="+mn-cs"/>
              </a:rPr>
              <a:t>Update this slide with your own information. </a:t>
            </a:r>
          </a:p>
          <a:p>
            <a:endParaRPr lang="en-US" baseline="0" dirty="0"/>
          </a:p>
          <a:p>
            <a:r>
              <a:rPr lang="en-US" b="1" baseline="0" dirty="0"/>
              <a:t>Roadway Characteristics:</a:t>
            </a:r>
          </a:p>
          <a:p>
            <a:r>
              <a:rPr lang="en-US" baseline="0" dirty="0"/>
              <a:t>Provide the type of roadway (e.g. interstate/multilane highway, 2-lane highway); indicate the grade type; and indicate if the roadway straight or if are there curves.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a:t>Traffic Conditions:</a:t>
            </a:r>
          </a:p>
          <a:p>
            <a:r>
              <a:rPr lang="en-US" baseline="0" dirty="0"/>
              <a:t>Provide ADT and truck counts.</a:t>
            </a:r>
          </a:p>
          <a:p>
            <a:endParaRPr lang="en-US" baseline="0" dirty="0"/>
          </a:p>
          <a:p>
            <a:r>
              <a:rPr lang="en-US" b="1" baseline="0" dirty="0"/>
              <a:t>Annual Over-Dimension Permits:</a:t>
            </a:r>
          </a:p>
          <a:p>
            <a:r>
              <a:rPr lang="en-US" baseline="0" dirty="0"/>
              <a:t>Indicate the allowable daytime and nighttime widths for the route. Refer to the following maps (or contact the Mobility Services Team if you need assistance finding this information):</a:t>
            </a:r>
          </a:p>
          <a:p>
            <a:pPr marL="628650" lvl="1" indent="-171450">
              <a:buFont typeface="Arial" panose="020B0604020202020204" pitchFamily="34" charset="0"/>
              <a:buChar char="•"/>
            </a:pPr>
            <a:r>
              <a:rPr lang="en-US" baseline="0" dirty="0"/>
              <a:t>Daylight Width Map: https://www.oregon.gov/odot/ProjectDel/Mobility/DaylightWidthMap.pdf </a:t>
            </a:r>
          </a:p>
          <a:p>
            <a:pPr marL="628650" lvl="1" indent="-171450">
              <a:buFont typeface="Arial" panose="020B0604020202020204" pitchFamily="34" charset="0"/>
              <a:buChar char="•"/>
            </a:pPr>
            <a:r>
              <a:rPr lang="en-US" baseline="0" dirty="0"/>
              <a:t>Nighttime Width Map: https://www.oregon.gov/odot/ProjectDel/Mobility/NighttimeWidthMap.pdf</a:t>
            </a:r>
          </a:p>
          <a:p>
            <a:pPr marL="62865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1" baseline="0" dirty="0"/>
              <a:t>Single Trip Over-Dimension Permits</a:t>
            </a:r>
          </a:p>
          <a:p>
            <a:pPr marL="0" lvl="0" indent="0">
              <a:buFont typeface="Arial" panose="020B0604020202020204" pitchFamily="34" charset="0"/>
              <a:buNone/>
            </a:pPr>
            <a:r>
              <a:rPr lang="en-US" b="0" i="0" baseline="0" dirty="0"/>
              <a:t>Indicate the maximum width allowed to be issued by CCD OD Permits Staff without having to seek District Approval. This information can be found in the State and District Guidelines document </a:t>
            </a:r>
            <a:r>
              <a:rPr lang="en-US" baseline="0" dirty="0"/>
              <a:t>(or contact the Mobility Services Team if you need assistance finding this information)</a:t>
            </a:r>
            <a:r>
              <a:rPr lang="en-US" b="0" i="0" baseline="0" dirty="0"/>
              <a:t>:</a:t>
            </a:r>
            <a:br>
              <a:rPr lang="en-US" b="0" i="0" baseline="0" dirty="0"/>
            </a:br>
            <a:r>
              <a:rPr lang="en-US" b="0" i="0" baseline="0" dirty="0"/>
              <a:t> https://www.oregon.gov/odot/MCT/Documents/pilotcarguide.pdf </a:t>
            </a:r>
          </a:p>
          <a:p>
            <a:pPr defTabSz="933152">
              <a:defRPr/>
            </a:pPr>
            <a:endParaRPr lang="en-US" baseline="0" dirty="0"/>
          </a:p>
        </p:txBody>
      </p:sp>
      <p:sp>
        <p:nvSpPr>
          <p:cNvPr id="4" name="Slide Number Placeholder 3"/>
          <p:cNvSpPr>
            <a:spLocks noGrp="1"/>
          </p:cNvSpPr>
          <p:nvPr>
            <p:ph type="sldNum" sz="quarter" idx="10"/>
          </p:nvPr>
        </p:nvSpPr>
        <p:spPr/>
        <p:txBody>
          <a:bodyPr/>
          <a:lstStyle/>
          <a:p>
            <a:fld id="{4A86287D-8CEC-48D1-8A1D-CAE741402E03}" type="slidenum">
              <a:rPr lang="en-US" smtClean="0"/>
              <a:t>8</a:t>
            </a:fld>
            <a:endParaRPr lang="en-US"/>
          </a:p>
        </p:txBody>
      </p:sp>
    </p:spTree>
    <p:extLst>
      <p:ext uri="{BB962C8B-B14F-4D97-AF65-F5344CB8AC3E}">
        <p14:creationId xmlns:p14="http://schemas.microsoft.com/office/powerpoint/2010/main" val="400641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Provide a brief summary of the purpose and scope of the project, and list issues and concerns that the project will address.</a:t>
            </a:r>
          </a:p>
          <a:p>
            <a:endParaRPr lang="en-US"/>
          </a:p>
        </p:txBody>
      </p:sp>
      <p:sp>
        <p:nvSpPr>
          <p:cNvPr id="4" name="Slide Number Placeholder 3"/>
          <p:cNvSpPr>
            <a:spLocks noGrp="1"/>
          </p:cNvSpPr>
          <p:nvPr>
            <p:ph type="sldNum" sz="quarter" idx="10"/>
          </p:nvPr>
        </p:nvSpPr>
        <p:spPr/>
        <p:txBody>
          <a:bodyPr/>
          <a:lstStyle/>
          <a:p>
            <a:fld id="{4A86287D-8CEC-48D1-8A1D-CAE741402E03}" type="slidenum">
              <a:rPr lang="en-US" smtClean="0"/>
              <a:t>9</a:t>
            </a:fld>
            <a:endParaRPr lang="en-US"/>
          </a:p>
        </p:txBody>
      </p:sp>
    </p:spTree>
    <p:extLst>
      <p:ext uri="{BB962C8B-B14F-4D97-AF65-F5344CB8AC3E}">
        <p14:creationId xmlns:p14="http://schemas.microsoft.com/office/powerpoint/2010/main" val="1943628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White Subhead/bkgrn Imag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3050661"/>
            <a:ext cx="10515600" cy="1325563"/>
          </a:xfrm>
        </p:spPr>
        <p:txBody>
          <a:bodyPr>
            <a:normAutofit/>
          </a:bodyPr>
          <a:lstStyle>
            <a:lvl1pPr algn="ctr">
              <a:defRPr sz="4000">
                <a:solidFill>
                  <a:schemeClr val="bg1"/>
                </a:solidFill>
              </a:defRPr>
            </a:lvl1pPr>
          </a:lstStyle>
          <a:p>
            <a:r>
              <a:rPr lang="en-US"/>
              <a:t>CLICK TO EDIT MASTER TITLE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3660" y="5929640"/>
            <a:ext cx="2269118" cy="689555"/>
          </a:xfrm>
          <a:prstGeom prst="rect">
            <a:avLst/>
          </a:prstGeom>
        </p:spPr>
      </p:pic>
      <p:sp>
        <p:nvSpPr>
          <p:cNvPr id="6" name="Text Placeholder 5"/>
          <p:cNvSpPr>
            <a:spLocks noGrp="1"/>
          </p:cNvSpPr>
          <p:nvPr>
            <p:ph type="body" sz="quarter" idx="11" hasCustomPrompt="1"/>
          </p:nvPr>
        </p:nvSpPr>
        <p:spPr>
          <a:xfrm>
            <a:off x="838200" y="4616833"/>
            <a:ext cx="10515600" cy="436118"/>
          </a:xfrm>
        </p:spPr>
        <p:txBody>
          <a:bodyPr>
            <a:normAutofit/>
          </a:bodyPr>
          <a:lstStyle>
            <a:lvl1pPr marL="0" indent="0" algn="ctr">
              <a:buNone/>
              <a:defRPr sz="2000">
                <a:solidFill>
                  <a:schemeClr val="bg1"/>
                </a:solidFill>
              </a:defRPr>
            </a:lvl1pPr>
          </a:lstStyle>
          <a:p>
            <a:pPr lvl="0"/>
            <a:r>
              <a:rPr lang="en-US"/>
              <a:t>Subhead for the ages</a:t>
            </a:r>
          </a:p>
        </p:txBody>
      </p:sp>
    </p:spTree>
    <p:custDataLst>
      <p:tags r:id="rId1"/>
    </p:custDataLst>
    <p:extLst>
      <p:ext uri="{BB962C8B-B14F-4D97-AF65-F5344CB8AC3E}">
        <p14:creationId xmlns:p14="http://schemas.microsoft.com/office/powerpoint/2010/main" val="332575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lvl1pPr>
          </a:lstStyle>
          <a:p>
            <a:r>
              <a:rPr lang="en-US"/>
              <a:t>CLICK TO EDIT MASTER TITLE</a:t>
            </a:r>
          </a:p>
        </p:txBody>
      </p:sp>
      <p:cxnSp>
        <p:nvCxnSpPr>
          <p:cNvPr id="6" name="Straight Connector 5"/>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751679"/>
            <a:ext cx="2269118" cy="689709"/>
          </a:xfrm>
          <a:prstGeom prst="rect">
            <a:avLst/>
          </a:prstGeom>
        </p:spPr>
      </p:pic>
    </p:spTree>
    <p:custDataLst>
      <p:tags r:id="rId1"/>
    </p:custDataLst>
    <p:extLst>
      <p:ext uri="{BB962C8B-B14F-4D97-AF65-F5344CB8AC3E}">
        <p14:creationId xmlns:p14="http://schemas.microsoft.com/office/powerpoint/2010/main" val="256265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mple Content-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a:t>CLICK TO EDIT TITLE</a:t>
            </a:r>
          </a:p>
        </p:txBody>
      </p:sp>
      <p:sp>
        <p:nvSpPr>
          <p:cNvPr id="3" name="Content Placeholder 2"/>
          <p:cNvSpPr>
            <a:spLocks noGrp="1"/>
          </p:cNvSpPr>
          <p:nvPr>
            <p:ph idx="1"/>
          </p:nvPr>
        </p:nvSpPr>
        <p:spPr>
          <a:xfrm>
            <a:off x="838200" y="2067697"/>
            <a:ext cx="10515600" cy="3558746"/>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a:p>
        </p:txBody>
      </p:sp>
    </p:spTree>
    <p:custDataLst>
      <p:tags r:id="rId1"/>
    </p:custDataLst>
    <p:extLst>
      <p:ext uri="{BB962C8B-B14F-4D97-AF65-F5344CB8AC3E}">
        <p14:creationId xmlns:p14="http://schemas.microsoft.com/office/powerpoint/2010/main" val="358775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3" name="Title 2"/>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a:p>
        </p:txBody>
      </p:sp>
    </p:spTree>
    <p:custDataLst>
      <p:tags r:id="rId1"/>
    </p:custDataLst>
    <p:extLst>
      <p:ext uri="{BB962C8B-B14F-4D97-AF65-F5344CB8AC3E}">
        <p14:creationId xmlns:p14="http://schemas.microsoft.com/office/powerpoint/2010/main" val="337598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a:p>
        </p:txBody>
      </p:sp>
    </p:spTree>
    <p:custDataLst>
      <p:tags r:id="rId1"/>
    </p:custDataLst>
    <p:extLst>
      <p:ext uri="{BB962C8B-B14F-4D97-AF65-F5344CB8AC3E}">
        <p14:creationId xmlns:p14="http://schemas.microsoft.com/office/powerpoint/2010/main" val="3756548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imple Content-Pag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b">
            <a:normAutofit/>
          </a:bodyPr>
          <a:lstStyle>
            <a:lvl1pPr>
              <a:defRPr sz="4000"/>
            </a:lvl1pPr>
          </a:lstStyle>
          <a:p>
            <a:r>
              <a:rPr lang="en-US" dirty="0"/>
              <a:t>CLICK TO EDIT TITLE</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838200" y="1828800"/>
            <a:ext cx="113538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Oregon Department of Transport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8200" y="5832108"/>
            <a:ext cx="2269118" cy="689709"/>
          </a:xfrm>
          <a:prstGeom prst="rect">
            <a:avLst/>
          </a:prstGeom>
        </p:spPr>
      </p:pic>
      <p:sp>
        <p:nvSpPr>
          <p:cNvPr id="6" name="Slide Number Placeholder 5"/>
          <p:cNvSpPr>
            <a:spLocks noGrp="1"/>
          </p:cNvSpPr>
          <p:nvPr>
            <p:ph type="sldNum" sz="quarter" idx="12"/>
          </p:nvPr>
        </p:nvSpPr>
        <p:spPr/>
        <p:txBody>
          <a:bodyPr/>
          <a:lstStyle/>
          <a:p>
            <a:fld id="{7B4172B2-D9CF-462E-87A7-CF6315382B94}" type="slidenum">
              <a:rPr lang="en-US" smtClean="0"/>
              <a:t>‹#›</a:t>
            </a:fld>
            <a:endParaRPr lang="en-US" dirty="0"/>
          </a:p>
        </p:txBody>
      </p:sp>
      <p:sp>
        <p:nvSpPr>
          <p:cNvPr id="14" name="Text Placeholder 13"/>
          <p:cNvSpPr>
            <a:spLocks noGrp="1"/>
          </p:cNvSpPr>
          <p:nvPr>
            <p:ph type="body" sz="quarter" idx="13"/>
          </p:nvPr>
        </p:nvSpPr>
        <p:spPr>
          <a:xfrm>
            <a:off x="838200" y="2241550"/>
            <a:ext cx="10515600" cy="331946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426845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a:t>
            </a:r>
          </a:p>
        </p:txBody>
      </p:sp>
      <p:sp>
        <p:nvSpPr>
          <p:cNvPr id="3" name="Text Placeholder 2"/>
          <p:cNvSpPr>
            <a:spLocks noGrp="1"/>
          </p:cNvSpPr>
          <p:nvPr>
            <p:ph type="body" idx="1"/>
          </p:nvPr>
        </p:nvSpPr>
        <p:spPr>
          <a:xfrm>
            <a:off x="838200" y="2067697"/>
            <a:ext cx="10515600" cy="4109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172B2-D9CF-462E-87A7-CF6315382B94}" type="slidenum">
              <a:rPr lang="en-US" smtClean="0"/>
              <a:t>‹#›</a:t>
            </a:fld>
            <a:endParaRPr lang="en-US"/>
          </a:p>
        </p:txBody>
      </p:sp>
    </p:spTree>
    <p:custDataLst>
      <p:tags r:id="rId8"/>
    </p:custDataLst>
    <p:extLst>
      <p:ext uri="{BB962C8B-B14F-4D97-AF65-F5344CB8AC3E}">
        <p14:creationId xmlns:p14="http://schemas.microsoft.com/office/powerpoint/2010/main" val="3145581561"/>
      </p:ext>
    </p:extLst>
  </p:cSld>
  <p:clrMap bg1="lt1" tx1="dk1" bg2="lt2" tx2="dk2" accent1="accent1" accent2="accent2" accent3="accent3" accent4="accent4" accent5="accent5" accent6="accent6" hlink="hlink" folHlink="folHlink"/>
  <p:sldLayoutIdLst>
    <p:sldLayoutId id="2147483661" r:id="rId1"/>
    <p:sldLayoutId id="2147483654" r:id="rId2"/>
    <p:sldLayoutId id="2147483650" r:id="rId3"/>
    <p:sldLayoutId id="2147483655" r:id="rId4"/>
    <p:sldLayoutId id="2147483672" r:id="rId5"/>
    <p:sldLayoutId id="214748367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1.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24.xml"/><Relationship Id="rId5" Type="http://schemas.microsoft.com/office/2007/relationships/hdphoto" Target="../media/hdphoto2.wdp"/><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0.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oregon.gov/odot/ProjectDel/Pages/Mobility.aspx" TargetMode="Externa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s://ordot.sharepoint.com/sites/Mobility" TargetMode="External"/><Relationship Id="rId5" Type="http://schemas.openxmlformats.org/officeDocument/2006/relationships/hyperlink" Target="https://ordot.sharepoint.com/sites/Mobility/SitePages/PrepareForMACMeeting.aspx" TargetMode="External"/><Relationship Id="rId4" Type="http://schemas.openxmlformats.org/officeDocument/2006/relationships/hyperlink" Target="mailto:PDS-MobilityServices@odot.oregon.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1</a:t>
            </a:r>
          </a:p>
        </p:txBody>
      </p:sp>
      <p:grpSp>
        <p:nvGrpSpPr>
          <p:cNvPr id="6" name="Group 5" descr="Purpose for using the mobility templates">
            <a:extLst>
              <a:ext uri="{FF2B5EF4-FFF2-40B4-BE49-F238E27FC236}">
                <a16:creationId xmlns:a16="http://schemas.microsoft.com/office/drawing/2014/main" id="{6B9617D4-4D12-DF16-9500-0E0857DD5970}"/>
              </a:ext>
            </a:extLst>
          </p:cNvPr>
          <p:cNvGrpSpPr/>
          <p:nvPr/>
        </p:nvGrpSpPr>
        <p:grpSpPr>
          <a:xfrm>
            <a:off x="360216" y="478971"/>
            <a:ext cx="8391897" cy="2106304"/>
            <a:chOff x="360216" y="478971"/>
            <a:chExt cx="8391897" cy="2106304"/>
          </a:xfrm>
        </p:grpSpPr>
        <p:sp>
          <p:nvSpPr>
            <p:cNvPr id="4" name="TextBox 3" descr="PURPOSE FOR USING THE MOBILITY TEMPLATES"/>
            <p:cNvSpPr txBox="1"/>
            <p:nvPr/>
          </p:nvSpPr>
          <p:spPr>
            <a:xfrm>
              <a:off x="360216" y="478971"/>
              <a:ext cx="7678239" cy="492443"/>
            </a:xfrm>
            <a:prstGeom prst="rect">
              <a:avLst/>
            </a:prstGeom>
            <a:noFill/>
          </p:spPr>
          <p:txBody>
            <a:bodyPr wrap="square" rtlCol="0">
              <a:spAutoFit/>
            </a:bodyPr>
            <a:lstStyle/>
            <a:p>
              <a:r>
                <a:rPr lang="en-US" sz="2600" b="1" dirty="0"/>
                <a:t>PURPOSE FOR USING THE MOBILITY TEMPLATES</a:t>
              </a:r>
            </a:p>
          </p:txBody>
        </p:sp>
        <p:sp>
          <p:nvSpPr>
            <p:cNvPr id="5" name="TextBox 4"/>
            <p:cNvSpPr txBox="1"/>
            <p:nvPr/>
          </p:nvSpPr>
          <p:spPr>
            <a:xfrm>
              <a:off x="399801" y="1107947"/>
              <a:ext cx="8352312" cy="1477328"/>
            </a:xfrm>
            <a:prstGeom prst="rect">
              <a:avLst/>
            </a:prstGeom>
            <a:noFill/>
          </p:spPr>
          <p:txBody>
            <a:bodyPr wrap="square" rtlCol="0">
              <a:spAutoFit/>
            </a:bodyPr>
            <a:lstStyle/>
            <a:p>
              <a:r>
                <a:rPr lang="en-US" dirty="0"/>
                <a:t>The templates are intended to standardize mobility presentations so that information is provided in an efficient way that makes the best use of everyone’s time during the meetings.  Using these templates ensures the stakeholders have all the necessary information to make their recommendation to the agency.</a:t>
              </a:r>
              <a:endParaRPr lang="en-US" sz="1400" dirty="0"/>
            </a:p>
            <a:p>
              <a:endParaRPr lang="en-US" dirty="0"/>
            </a:p>
          </p:txBody>
        </p:sp>
      </p:grpSp>
      <p:grpSp>
        <p:nvGrpSpPr>
          <p:cNvPr id="7" name="Group 6" descr="List of templates to use">
            <a:extLst>
              <a:ext uri="{FF2B5EF4-FFF2-40B4-BE49-F238E27FC236}">
                <a16:creationId xmlns:a16="http://schemas.microsoft.com/office/drawing/2014/main" id="{7F6E3399-1F0C-CC81-582B-A5C6BA434D71}"/>
              </a:ext>
            </a:extLst>
          </p:cNvPr>
          <p:cNvGrpSpPr/>
          <p:nvPr/>
        </p:nvGrpSpPr>
        <p:grpSpPr>
          <a:xfrm>
            <a:off x="399801" y="2463866"/>
            <a:ext cx="11792198" cy="2875849"/>
            <a:chOff x="399801" y="2463866"/>
            <a:chExt cx="11792198" cy="2875849"/>
          </a:xfrm>
        </p:grpSpPr>
        <p:sp>
          <p:nvSpPr>
            <p:cNvPr id="11" name="TextBox 10"/>
            <p:cNvSpPr txBox="1"/>
            <p:nvPr/>
          </p:nvSpPr>
          <p:spPr>
            <a:xfrm>
              <a:off x="399802" y="2463866"/>
              <a:ext cx="7861034" cy="492443"/>
            </a:xfrm>
            <a:prstGeom prst="rect">
              <a:avLst/>
            </a:prstGeom>
            <a:noFill/>
          </p:spPr>
          <p:txBody>
            <a:bodyPr wrap="square" rtlCol="0">
              <a:spAutoFit/>
            </a:bodyPr>
            <a:lstStyle>
              <a:defPPr>
                <a:defRPr lang="en-US"/>
              </a:defPPr>
              <a:lvl1pPr>
                <a:defRPr sz="2600" b="1"/>
              </a:lvl1pPr>
            </a:lstStyle>
            <a:p>
              <a:r>
                <a:rPr lang="en-US" dirty="0"/>
                <a:t>WHICH TEMPLATE SHOULD I USE?</a:t>
              </a:r>
            </a:p>
          </p:txBody>
        </p:sp>
        <p:sp>
          <p:nvSpPr>
            <p:cNvPr id="12" name="TextBox 11"/>
            <p:cNvSpPr txBox="1"/>
            <p:nvPr/>
          </p:nvSpPr>
          <p:spPr>
            <a:xfrm>
              <a:off x="399801" y="3107836"/>
              <a:ext cx="11164670" cy="892552"/>
            </a:xfrm>
            <a:prstGeom prst="rect">
              <a:avLst/>
            </a:prstGeom>
            <a:noFill/>
          </p:spPr>
          <p:txBody>
            <a:bodyPr wrap="square" rtlCol="0">
              <a:spAutoFit/>
            </a:bodyPr>
            <a:lstStyle/>
            <a:p>
              <a:r>
                <a:rPr lang="en-US" b="1" u="sng" dirty="0"/>
                <a:t>Work Zone Temporary Impacts Presentation Template: </a:t>
              </a:r>
              <a:r>
                <a:rPr lang="en-US" sz="1700" dirty="0"/>
                <a:t>Used to communicate work </a:t>
              </a:r>
              <a:br>
                <a:rPr lang="en-US" sz="1700" dirty="0"/>
              </a:br>
              <a:r>
                <a:rPr lang="en-US" sz="1700" dirty="0"/>
                <a:t>zone safety impacts and temporary restrictions during project development, construction (for updates) and maintenance. Use this template to seek support for sign-off of the Mobility Considerations Checklist</a:t>
              </a:r>
            </a:p>
          </p:txBody>
        </p:sp>
        <p:sp>
          <p:nvSpPr>
            <p:cNvPr id="13" name="TextBox 12"/>
            <p:cNvSpPr txBox="1"/>
            <p:nvPr/>
          </p:nvSpPr>
          <p:spPr>
            <a:xfrm>
              <a:off x="399801" y="4185553"/>
              <a:ext cx="11792198" cy="1154162"/>
            </a:xfrm>
            <a:prstGeom prst="rect">
              <a:avLst/>
            </a:prstGeom>
            <a:noFill/>
          </p:spPr>
          <p:txBody>
            <a:bodyPr wrap="square" rtlCol="0">
              <a:spAutoFit/>
            </a:bodyPr>
            <a:lstStyle/>
            <a:p>
              <a:pPr>
                <a:spcAft>
                  <a:spcPts val="1200"/>
                </a:spcAft>
              </a:pPr>
              <a:r>
                <a:rPr lang="en-US" b="1" u="sng" dirty="0"/>
                <a:t>ORS 366.215 Presentation Template</a:t>
              </a:r>
              <a:r>
                <a:rPr lang="en-US" b="1" dirty="0"/>
                <a:t>: </a:t>
              </a:r>
              <a:r>
                <a:rPr lang="en-US" sz="1700" dirty="0"/>
                <a:t>Used for Stakeholder Forum presentations, required under </a:t>
              </a:r>
              <a:br>
                <a:rPr lang="en-US" sz="1700" dirty="0"/>
              </a:br>
              <a:r>
                <a:rPr lang="en-US" sz="1700" dirty="0"/>
                <a:t>OAR Chapter 731, Division 12. Each slide is designed to present the required information listed in the ORS 366.215 Guidance Document. If your reduction includes a roadway reconfiguration (e.g. travel lane reductions and other striping changes) this template includes slides for those changes as well.</a:t>
              </a:r>
            </a:p>
          </p:txBody>
        </p:sp>
      </p:grpSp>
      <p:sp>
        <p:nvSpPr>
          <p:cNvPr id="9" name="TextBox 8"/>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1</a:t>
            </a:fld>
            <a:endParaRPr lang="en-US" dirty="0"/>
          </a:p>
        </p:txBody>
      </p:sp>
    </p:spTree>
    <p:custDataLst>
      <p:tags r:id="rId1"/>
    </p:custDataLst>
    <p:extLst>
      <p:ext uri="{BB962C8B-B14F-4D97-AF65-F5344CB8AC3E}">
        <p14:creationId xmlns:p14="http://schemas.microsoft.com/office/powerpoint/2010/main" val="49670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222670"/>
            <a:ext cx="10515600" cy="1179900"/>
          </a:xfrm>
        </p:spPr>
        <p:txBody>
          <a:bodyPr anchor="ctr" anchorCtr="0"/>
          <a:lstStyle/>
          <a:p>
            <a:pPr algn="ctr"/>
            <a:r>
              <a:rPr lang="en-US" sz="4000" b="1"/>
              <a:t>PROJECT NAME</a:t>
            </a:r>
            <a:br>
              <a:rPr lang="en-US" sz="4000" b="1"/>
            </a:br>
            <a:r>
              <a:rPr lang="en-US" sz="3200"/>
              <a:t>Project Schedule</a:t>
            </a:r>
          </a:p>
        </p:txBody>
      </p:sp>
      <p:sp>
        <p:nvSpPr>
          <p:cNvPr id="3" name="Title 1"/>
          <p:cNvSpPr txBox="1">
            <a:spLocks/>
          </p:cNvSpPr>
          <p:nvPr/>
        </p:nvSpPr>
        <p:spPr>
          <a:xfrm>
            <a:off x="685800" y="1402570"/>
            <a:ext cx="10917621" cy="5318905"/>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287020" indent="-234950" eaLnBrk="1" hangingPunct="1">
              <a:spcBef>
                <a:spcPts val="600"/>
              </a:spcBef>
              <a:spcAft>
                <a:spcPts val="1000"/>
              </a:spcAft>
              <a:buClr>
                <a:schemeClr val="tx2"/>
              </a:buClr>
              <a:buFont typeface="Arial" panose="020B0604020202020204" pitchFamily="34" charset="0"/>
              <a:buChar char="•"/>
            </a:pPr>
            <a:r>
              <a:rPr lang="en-US" sz="2600" dirty="0">
                <a:latin typeface="+mn-lt"/>
                <a:ea typeface="+mn-ea"/>
                <a:cs typeface="Times New Roman"/>
              </a:rPr>
              <a:t>Current Phase (Project Milestone):</a:t>
            </a:r>
          </a:p>
          <a:p>
            <a:pPr marL="287020" indent="-234950">
              <a:spcBef>
                <a:spcPts val="600"/>
              </a:spcBef>
              <a:spcAft>
                <a:spcPts val="1000"/>
              </a:spcAft>
              <a:buClr>
                <a:schemeClr val="tx2"/>
              </a:buClr>
              <a:buFont typeface="Arial" panose="020B0604020202020204" pitchFamily="34" charset="0"/>
              <a:buChar char="•"/>
            </a:pPr>
            <a:r>
              <a:rPr lang="en-US" sz="2600" dirty="0">
                <a:latin typeface="+mn-lt"/>
                <a:ea typeface="+mn-ea"/>
                <a:cs typeface="Times New Roman"/>
              </a:rPr>
              <a:t>Advanced Plans Due Date:</a:t>
            </a:r>
          </a:p>
          <a:p>
            <a:pPr marL="287020" lvl="1" indent="-234950" algn="l">
              <a:spcBef>
                <a:spcPts val="600"/>
              </a:spcBef>
              <a:spcAft>
                <a:spcPts val="1000"/>
              </a:spcAft>
              <a:buClr>
                <a:schemeClr val="tx2"/>
              </a:buClr>
              <a:buFont typeface="Arial" panose="020B0604020202020204" pitchFamily="34" charset="0"/>
              <a:buChar char="•"/>
            </a:pPr>
            <a:r>
              <a:rPr lang="en-US" sz="2600" i="0" dirty="0">
                <a:latin typeface="+mn-lt"/>
                <a:cs typeface="Times New Roman"/>
              </a:rPr>
              <a:t>PS&amp;E Date:</a:t>
            </a:r>
          </a:p>
          <a:p>
            <a:pPr marL="287020" lvl="1" indent="-234950" algn="l">
              <a:spcBef>
                <a:spcPts val="600"/>
              </a:spcBef>
              <a:spcAft>
                <a:spcPts val="1000"/>
              </a:spcAft>
              <a:buClr>
                <a:schemeClr val="tx2"/>
              </a:buClr>
              <a:buFont typeface="Arial" panose="020B0604020202020204" pitchFamily="34" charset="0"/>
              <a:buChar char="•"/>
            </a:pPr>
            <a:r>
              <a:rPr lang="en-US" sz="2600" i="0" dirty="0">
                <a:latin typeface="+mn-lt"/>
                <a:cs typeface="Times New Roman"/>
              </a:rPr>
              <a:t>Bid Opening Date:</a:t>
            </a:r>
          </a:p>
          <a:p>
            <a:pPr marL="287020" lvl="1" indent="-234950" algn="l" eaLnBrk="1" hangingPunct="1">
              <a:spcBef>
                <a:spcPts val="600"/>
              </a:spcBef>
              <a:spcAft>
                <a:spcPts val="1000"/>
              </a:spcAft>
              <a:buClr>
                <a:schemeClr val="tx2"/>
              </a:buClr>
              <a:buFont typeface="Arial" panose="020B0604020202020204" pitchFamily="34" charset="0"/>
              <a:buChar char="•"/>
            </a:pPr>
            <a:r>
              <a:rPr lang="en-US" sz="2600" i="0" dirty="0">
                <a:latin typeface="+mn-lt"/>
                <a:cs typeface="Times New Roman"/>
              </a:rPr>
              <a:t># of Construction Seasons:</a:t>
            </a:r>
          </a:p>
          <a:p>
            <a:pPr marL="287020" lvl="1" indent="-234950" algn="l" eaLnBrk="1" hangingPunct="1">
              <a:spcBef>
                <a:spcPts val="600"/>
              </a:spcBef>
              <a:spcAft>
                <a:spcPts val="600"/>
              </a:spcAft>
              <a:buClr>
                <a:schemeClr val="tx2"/>
              </a:buClr>
              <a:buFont typeface="Arial" panose="020B0604020202020204" pitchFamily="34" charset="0"/>
              <a:buChar char="•"/>
            </a:pPr>
            <a:r>
              <a:rPr lang="en-US" sz="2600" i="0" dirty="0">
                <a:latin typeface="+mn-lt"/>
                <a:cs typeface="Times New Roman"/>
              </a:rPr>
              <a:t>Construction Timeline Summary</a:t>
            </a:r>
          </a:p>
          <a:p>
            <a:pPr marL="1023620" lvl="2" indent="-514350" algn="l" eaLnBrk="1" hangingPunct="1">
              <a:lnSpc>
                <a:spcPct val="90000"/>
              </a:lnSpc>
              <a:spcBef>
                <a:spcPts val="0"/>
              </a:spcBef>
              <a:spcAft>
                <a:spcPts val="0"/>
              </a:spcAft>
              <a:buClr>
                <a:schemeClr val="tx2"/>
              </a:buClr>
              <a:buFont typeface="+mj-lt"/>
              <a:buAutoNum type="arabicPeriod"/>
            </a:pPr>
            <a:r>
              <a:rPr lang="en-US" sz="2600" b="0" i="0" dirty="0">
                <a:latin typeface="+mn-lt"/>
                <a:cs typeface="Times New Roman" panose="02020603050405020304" pitchFamily="18" charset="0"/>
              </a:rPr>
              <a:t> </a:t>
            </a:r>
          </a:p>
          <a:p>
            <a:pPr marL="1023620" lvl="2" indent="-514350" algn="l" eaLnBrk="1" hangingPunct="1">
              <a:lnSpc>
                <a:spcPct val="90000"/>
              </a:lnSpc>
              <a:spcBef>
                <a:spcPts val="0"/>
              </a:spcBef>
              <a:spcAft>
                <a:spcPts val="0"/>
              </a:spcAft>
              <a:buClr>
                <a:schemeClr val="tx2"/>
              </a:buClr>
              <a:buFont typeface="+mj-lt"/>
              <a:buAutoNum type="arabicPeriod"/>
            </a:pPr>
            <a:r>
              <a:rPr lang="en-US" sz="2600" b="0" i="0" dirty="0">
                <a:latin typeface="+mn-lt"/>
                <a:cs typeface="Times New Roman" panose="02020603050405020304" pitchFamily="18" charset="0"/>
              </a:rPr>
              <a:t> </a:t>
            </a:r>
          </a:p>
          <a:p>
            <a:pPr marL="1023620" lvl="2" indent="-514350" algn="l" eaLnBrk="1" hangingPunct="1">
              <a:lnSpc>
                <a:spcPct val="90000"/>
              </a:lnSpc>
              <a:spcBef>
                <a:spcPts val="0"/>
              </a:spcBef>
              <a:spcAft>
                <a:spcPts val="0"/>
              </a:spcAft>
              <a:buClr>
                <a:schemeClr val="tx2"/>
              </a:buClr>
              <a:buFont typeface="+mj-lt"/>
              <a:buAutoNum type="arabicPeriod"/>
            </a:pPr>
            <a:r>
              <a:rPr lang="en-US" sz="2600" b="0" i="0" dirty="0">
                <a:latin typeface="+mn-lt"/>
                <a:cs typeface="Times New Roman" panose="02020603050405020304" pitchFamily="18" charset="0"/>
              </a:rPr>
              <a:t>  </a:t>
            </a:r>
          </a:p>
          <a:p>
            <a:pPr marL="1023620" lvl="2" indent="-514350" algn="l" eaLnBrk="1" hangingPunct="1">
              <a:lnSpc>
                <a:spcPct val="90000"/>
              </a:lnSpc>
              <a:spcBef>
                <a:spcPts val="0"/>
              </a:spcBef>
              <a:spcAft>
                <a:spcPts val="0"/>
              </a:spcAft>
              <a:buClr>
                <a:schemeClr val="tx2"/>
              </a:buClr>
              <a:buFont typeface="+mj-lt"/>
              <a:buAutoNum type="arabicPeriod"/>
            </a:pPr>
            <a:r>
              <a:rPr lang="en-US" sz="2600" b="0" i="0" dirty="0">
                <a:latin typeface="+mn-lt"/>
                <a:cs typeface="Times New Roman" panose="02020603050405020304" pitchFamily="18" charset="0"/>
              </a:rPr>
              <a:t>  </a:t>
            </a:r>
          </a:p>
          <a:p>
            <a:pPr marL="1023620" lvl="2" indent="-514350" algn="l" eaLnBrk="1" hangingPunct="1">
              <a:lnSpc>
                <a:spcPct val="90000"/>
              </a:lnSpc>
              <a:spcBef>
                <a:spcPts val="0"/>
              </a:spcBef>
              <a:spcAft>
                <a:spcPts val="600"/>
              </a:spcAft>
              <a:buClr>
                <a:schemeClr val="tx2"/>
              </a:buClr>
              <a:buFont typeface="+mj-lt"/>
              <a:buAutoNum type="arabicPeriod"/>
            </a:pPr>
            <a:r>
              <a:rPr lang="en-US" sz="2600" b="0" i="0" dirty="0">
                <a:latin typeface="+mn-lt"/>
                <a:cs typeface="Times New Roman" panose="02020603050405020304" pitchFamily="18" charset="0"/>
              </a:rPr>
              <a:t> </a:t>
            </a:r>
            <a:endParaRPr lang="en-US" sz="2600" i="0" dirty="0">
              <a:latin typeface="+mn-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B4172B2-D9CF-462E-87A7-CF6315382B94}" type="slidenum">
              <a:rPr lang="en-US" smtClean="0"/>
              <a:t>10</a:t>
            </a:fld>
            <a:endParaRPr lang="en-US"/>
          </a:p>
        </p:txBody>
      </p:sp>
    </p:spTree>
    <p:custDataLst>
      <p:tags r:id="rId1"/>
    </p:custDataLst>
    <p:extLst>
      <p:ext uri="{BB962C8B-B14F-4D97-AF65-F5344CB8AC3E}">
        <p14:creationId xmlns:p14="http://schemas.microsoft.com/office/powerpoint/2010/main" val="3694527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222670"/>
            <a:ext cx="10515600" cy="1179900"/>
          </a:xfrm>
        </p:spPr>
        <p:txBody>
          <a:bodyPr anchor="ctr" anchorCtr="0"/>
          <a:lstStyle/>
          <a:p>
            <a:pPr algn="ctr"/>
            <a:r>
              <a:rPr lang="en-US" sz="4000" b="1" dirty="0"/>
              <a:t>PROJECT NAME</a:t>
            </a:r>
            <a:br>
              <a:rPr lang="en-US" sz="4000" b="1" dirty="0"/>
            </a:br>
            <a:r>
              <a:rPr lang="en-US" sz="3200" dirty="0"/>
              <a:t>Traffic Control Options Considered</a:t>
            </a:r>
          </a:p>
        </p:txBody>
      </p:sp>
      <p:sp>
        <p:nvSpPr>
          <p:cNvPr id="3" name="Title 1"/>
          <p:cNvSpPr txBox="1">
            <a:spLocks/>
          </p:cNvSpPr>
          <p:nvPr/>
        </p:nvSpPr>
        <p:spPr>
          <a:xfrm>
            <a:off x="685800" y="1763486"/>
            <a:ext cx="10917621" cy="4592864"/>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66738" indent="-514350" eaLnBrk="1" hangingPunct="1">
              <a:spcBef>
                <a:spcPts val="600"/>
              </a:spcBef>
              <a:spcAft>
                <a:spcPts val="0"/>
              </a:spcAft>
              <a:buClr>
                <a:schemeClr val="tx2"/>
              </a:buClr>
              <a:buFont typeface="+mj-lt"/>
              <a:buAutoNum type="arabicPeriod"/>
            </a:pPr>
            <a:r>
              <a:rPr lang="en-US" sz="2700" dirty="0">
                <a:latin typeface="+mn-lt"/>
                <a:ea typeface="+mn-ea"/>
                <a:cs typeface="Times New Roman" panose="02020603050405020304" pitchFamily="18" charset="0"/>
              </a:rPr>
              <a:t>Option Summary</a:t>
            </a:r>
          </a:p>
          <a:p>
            <a:pPr marL="966788" lvl="1" indent="-457200" algn="l" eaLnBrk="1" hangingPunct="1">
              <a:spcBef>
                <a:spcPts val="600"/>
              </a:spcBef>
              <a:spcAft>
                <a:spcPts val="1000"/>
              </a:spcAft>
              <a:buClr>
                <a:schemeClr val="tx2"/>
              </a:buClr>
              <a:buFont typeface="Arial" panose="020B0604020202020204" pitchFamily="34" charset="0"/>
              <a:buChar char="•"/>
            </a:pPr>
            <a:r>
              <a:rPr lang="en-US" sz="2600" b="0" i="0" dirty="0">
                <a:latin typeface="+mn-lt"/>
                <a:cs typeface="Times New Roman" panose="02020603050405020304" pitchFamily="18" charset="0"/>
              </a:rPr>
              <a:t>Brief Description, including pros, cons &amp; cost. </a:t>
            </a:r>
          </a:p>
          <a:p>
            <a:pPr marL="566738" indent="-514350" eaLnBrk="1" hangingPunct="1">
              <a:spcBef>
                <a:spcPts val="600"/>
              </a:spcBef>
              <a:spcAft>
                <a:spcPts val="0"/>
              </a:spcAft>
              <a:buClr>
                <a:schemeClr val="tx2"/>
              </a:buClr>
              <a:buFont typeface="+mj-lt"/>
              <a:buAutoNum type="arabicPeriod"/>
            </a:pPr>
            <a:r>
              <a:rPr lang="en-US" sz="2700" dirty="0">
                <a:latin typeface="+mn-lt"/>
                <a:ea typeface="+mn-ea"/>
                <a:cs typeface="Times New Roman" panose="02020603050405020304" pitchFamily="18" charset="0"/>
              </a:rPr>
              <a:t>Option Summary </a:t>
            </a:r>
          </a:p>
          <a:p>
            <a:pPr marL="966788" lvl="1" indent="-457200" algn="l" eaLnBrk="1" hangingPunct="1">
              <a:spcBef>
                <a:spcPts val="600"/>
              </a:spcBef>
              <a:spcAft>
                <a:spcPts val="1000"/>
              </a:spcAft>
              <a:buClr>
                <a:schemeClr val="tx2"/>
              </a:buClr>
              <a:buFont typeface="Arial" panose="020B0604020202020204" pitchFamily="34" charset="0"/>
              <a:buChar char="•"/>
            </a:pPr>
            <a:r>
              <a:rPr lang="en-US" sz="2600" b="0" i="0" dirty="0">
                <a:latin typeface="+mn-lt"/>
                <a:cs typeface="Times New Roman" panose="02020603050405020304" pitchFamily="18" charset="0"/>
              </a:rPr>
              <a:t>Brief Description, including pros, cons &amp; cost.  </a:t>
            </a:r>
          </a:p>
          <a:p>
            <a:pPr marL="566738" indent="-514350" eaLnBrk="1" hangingPunct="1">
              <a:spcBef>
                <a:spcPts val="600"/>
              </a:spcBef>
              <a:spcAft>
                <a:spcPts val="0"/>
              </a:spcAft>
              <a:buClr>
                <a:schemeClr val="tx2"/>
              </a:buClr>
              <a:buFont typeface="+mj-lt"/>
              <a:buAutoNum type="arabicPeriod"/>
            </a:pPr>
            <a:r>
              <a:rPr lang="en-US" sz="2700" dirty="0">
                <a:solidFill>
                  <a:srgbClr val="FF0000"/>
                </a:solidFill>
                <a:latin typeface="+mn-lt"/>
                <a:ea typeface="+mn-ea"/>
                <a:cs typeface="Times New Roman" panose="02020603050405020304" pitchFamily="18" charset="0"/>
              </a:rPr>
              <a:t>Preferred Option Summary</a:t>
            </a:r>
            <a:endParaRPr lang="en-US" sz="2700" b="0" dirty="0">
              <a:solidFill>
                <a:srgbClr val="FF0000"/>
              </a:solidFill>
              <a:latin typeface="+mn-lt"/>
              <a:ea typeface="+mn-ea"/>
              <a:cs typeface="Times New Roman" panose="02020603050405020304" pitchFamily="18" charset="0"/>
            </a:endParaRPr>
          </a:p>
          <a:p>
            <a:pPr marL="966788" lvl="1" indent="-457200" algn="l" eaLnBrk="1" hangingPunct="1">
              <a:spcBef>
                <a:spcPts val="600"/>
              </a:spcBef>
              <a:spcAft>
                <a:spcPts val="1000"/>
              </a:spcAft>
              <a:buClr>
                <a:schemeClr val="tx2"/>
              </a:buClr>
              <a:buFont typeface="Arial" panose="020B0604020202020204" pitchFamily="34" charset="0"/>
              <a:buChar char="•"/>
            </a:pPr>
            <a:r>
              <a:rPr lang="en-US" sz="2600" b="0" i="0" dirty="0">
                <a:latin typeface="+mn-lt"/>
                <a:cs typeface="Times New Roman" panose="02020603050405020304" pitchFamily="18" charset="0"/>
              </a:rPr>
              <a:t>Brief Description, including pros, cons &amp; cost.  </a:t>
            </a:r>
          </a:p>
        </p:txBody>
      </p:sp>
      <p:sp>
        <p:nvSpPr>
          <p:cNvPr id="4" name="Slide Number Placeholder 3"/>
          <p:cNvSpPr>
            <a:spLocks noGrp="1"/>
          </p:cNvSpPr>
          <p:nvPr>
            <p:ph type="sldNum" sz="quarter" idx="12"/>
          </p:nvPr>
        </p:nvSpPr>
        <p:spPr/>
        <p:txBody>
          <a:bodyPr/>
          <a:lstStyle/>
          <a:p>
            <a:fld id="{7B4172B2-D9CF-462E-87A7-CF6315382B94}" type="slidenum">
              <a:rPr lang="en-US" smtClean="0"/>
              <a:t>11</a:t>
            </a:fld>
            <a:endParaRPr lang="en-US"/>
          </a:p>
        </p:txBody>
      </p:sp>
    </p:spTree>
    <p:custDataLst>
      <p:tags r:id="rId1"/>
    </p:custDataLst>
    <p:extLst>
      <p:ext uri="{BB962C8B-B14F-4D97-AF65-F5344CB8AC3E}">
        <p14:creationId xmlns:p14="http://schemas.microsoft.com/office/powerpoint/2010/main" val="355975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pPr algn="ctr"/>
            <a:r>
              <a:rPr lang="en-US" sz="4000" b="1" dirty="0"/>
              <a:t>PROJECT NAME</a:t>
            </a:r>
            <a:br>
              <a:rPr lang="en-US" sz="4000" b="1" dirty="0"/>
            </a:br>
            <a:r>
              <a:rPr lang="en-US" dirty="0"/>
              <a:t>Construction Staging Information</a:t>
            </a:r>
          </a:p>
        </p:txBody>
      </p:sp>
      <p:sp>
        <p:nvSpPr>
          <p:cNvPr id="8" name="Slide Number Placeholder 6"/>
          <p:cNvSpPr>
            <a:spLocks noGrp="1"/>
          </p:cNvSpPr>
          <p:nvPr>
            <p:ph type="sldNum" sz="quarter" idx="4294967295"/>
          </p:nvPr>
        </p:nvSpPr>
        <p:spPr>
          <a:xfrm>
            <a:off x="9448800" y="6356350"/>
            <a:ext cx="2743200" cy="365125"/>
          </a:xfrm>
        </p:spPr>
        <p:txBody>
          <a:bodyPr/>
          <a:lstStyle/>
          <a:p>
            <a:fld id="{7B4172B2-D9CF-462E-87A7-CF6315382B94}" type="slidenum">
              <a:rPr lang="en-US" smtClean="0"/>
              <a:t>12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67435421"/>
              </p:ext>
            </p:extLst>
          </p:nvPr>
        </p:nvGraphicFramePr>
        <p:xfrm>
          <a:off x="0" y="2057398"/>
          <a:ext cx="12191999" cy="4800601"/>
        </p:xfrm>
        <a:graphic>
          <a:graphicData uri="http://schemas.openxmlformats.org/drawingml/2006/table">
            <a:tbl>
              <a:tblPr firstRow="1" bandRow="1">
                <a:tableStyleId>{073A0DAA-6AF3-43AB-8588-CEC1D06C72B9}</a:tableStyleId>
              </a:tblPr>
              <a:tblGrid>
                <a:gridCol w="1114431">
                  <a:extLst>
                    <a:ext uri="{9D8B030D-6E8A-4147-A177-3AD203B41FA5}">
                      <a16:colId xmlns:a16="http://schemas.microsoft.com/office/drawing/2014/main" val="3054437739"/>
                    </a:ext>
                  </a:extLst>
                </a:gridCol>
                <a:gridCol w="1114431">
                  <a:extLst>
                    <a:ext uri="{9D8B030D-6E8A-4147-A177-3AD203B41FA5}">
                      <a16:colId xmlns:a16="http://schemas.microsoft.com/office/drawing/2014/main" val="1611329010"/>
                    </a:ext>
                  </a:extLst>
                </a:gridCol>
                <a:gridCol w="1410490">
                  <a:extLst>
                    <a:ext uri="{9D8B030D-6E8A-4147-A177-3AD203B41FA5}">
                      <a16:colId xmlns:a16="http://schemas.microsoft.com/office/drawing/2014/main" val="24813818"/>
                    </a:ext>
                  </a:extLst>
                </a:gridCol>
                <a:gridCol w="1638276">
                  <a:extLst>
                    <a:ext uri="{9D8B030D-6E8A-4147-A177-3AD203B41FA5}">
                      <a16:colId xmlns:a16="http://schemas.microsoft.com/office/drawing/2014/main" val="2989253888"/>
                    </a:ext>
                  </a:extLst>
                </a:gridCol>
                <a:gridCol w="1808972">
                  <a:extLst>
                    <a:ext uri="{9D8B030D-6E8A-4147-A177-3AD203B41FA5}">
                      <a16:colId xmlns:a16="http://schemas.microsoft.com/office/drawing/2014/main" val="3167489497"/>
                    </a:ext>
                  </a:extLst>
                </a:gridCol>
                <a:gridCol w="1649186">
                  <a:extLst>
                    <a:ext uri="{9D8B030D-6E8A-4147-A177-3AD203B41FA5}">
                      <a16:colId xmlns:a16="http://schemas.microsoft.com/office/drawing/2014/main" val="3088790772"/>
                    </a:ext>
                  </a:extLst>
                </a:gridCol>
                <a:gridCol w="3456213">
                  <a:extLst>
                    <a:ext uri="{9D8B030D-6E8A-4147-A177-3AD203B41FA5}">
                      <a16:colId xmlns:a16="http://schemas.microsoft.com/office/drawing/2014/main" val="3860989105"/>
                    </a:ext>
                  </a:extLst>
                </a:gridCol>
              </a:tblGrid>
              <a:tr h="1231926">
                <a:tc>
                  <a:txBody>
                    <a:bodyPr/>
                    <a:lstStyle/>
                    <a:p>
                      <a:r>
                        <a:rPr lang="en-US" dirty="0"/>
                        <a:t>Stage</a:t>
                      </a:r>
                    </a:p>
                  </a:txBody>
                  <a:tcPr anchor="ctr"/>
                </a:tc>
                <a:tc>
                  <a:txBody>
                    <a:bodyPr/>
                    <a:lstStyle/>
                    <a:p>
                      <a:r>
                        <a:rPr lang="en-US" dirty="0"/>
                        <a:t>Phase</a:t>
                      </a:r>
                    </a:p>
                  </a:txBody>
                  <a:tcPr anchor="ctr"/>
                </a:tc>
                <a:tc>
                  <a:txBody>
                    <a:bodyPr/>
                    <a:lstStyle/>
                    <a:p>
                      <a:r>
                        <a:rPr lang="en-US" dirty="0"/>
                        <a:t>MP Range</a:t>
                      </a:r>
                    </a:p>
                  </a:txBody>
                  <a:tcPr anchor="ctr"/>
                </a:tc>
                <a:tc>
                  <a:txBody>
                    <a:bodyPr/>
                    <a:lstStyle/>
                    <a:p>
                      <a:r>
                        <a:rPr lang="en-US" dirty="0"/>
                        <a:t>Anticipated Duration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Work Summary </a:t>
                      </a:r>
                      <a:br>
                        <a:rPr lang="en-US" sz="1800" kern="1200" dirty="0">
                          <a:effectLst/>
                        </a:rPr>
                      </a:br>
                      <a:r>
                        <a:rPr lang="en-US" sz="1200" b="0" kern="1200" dirty="0">
                          <a:solidFill>
                            <a:schemeClr val="bg1"/>
                          </a:solidFill>
                          <a:latin typeface="+mn-lt"/>
                          <a:ea typeface="+mn-ea"/>
                          <a:cs typeface="+mn-cs"/>
                        </a:rPr>
                        <a:t>Very brief (word or phrase) to describe work</a:t>
                      </a:r>
                      <a:r>
                        <a:rPr lang="en-US" sz="1200" b="0" kern="1200" dirty="0">
                          <a:solidFill>
                            <a:schemeClr val="bg1"/>
                          </a:solidFill>
                          <a:effectLst/>
                        </a:rPr>
                        <a:t> </a:t>
                      </a:r>
                      <a:endParaRPr lang="en-US" sz="1200" b="0" kern="1200" dirty="0">
                        <a:solidFill>
                          <a:schemeClr val="bg1"/>
                        </a:solidFill>
                        <a:latin typeface="+mn-lt"/>
                        <a:ea typeface="+mn-ea"/>
                        <a:cs typeface="+mn-cs"/>
                      </a:endParaRPr>
                    </a:p>
                  </a:txBody>
                  <a:tcPr anchor="ctr"/>
                </a:tc>
                <a:tc>
                  <a:txBody>
                    <a:bodyPr/>
                    <a:lstStyle/>
                    <a:p>
                      <a:r>
                        <a:rPr lang="en-US" dirty="0"/>
                        <a:t>Are there restrictions? </a:t>
                      </a:r>
                      <a:br>
                        <a:rPr lang="en-US" dirty="0"/>
                      </a:br>
                      <a:r>
                        <a:rPr lang="en-US" dirty="0"/>
                        <a:t>Y or N</a:t>
                      </a:r>
                    </a:p>
                  </a:txBody>
                  <a:tcPr anchor="ctr"/>
                </a:tc>
                <a:tc>
                  <a:txBody>
                    <a:bodyPr/>
                    <a:lstStyle/>
                    <a:p>
                      <a:r>
                        <a:rPr lang="en-US" dirty="0"/>
                        <a:t>Windows of Opportunity for unrestricted</a:t>
                      </a:r>
                      <a:r>
                        <a:rPr lang="en-US" baseline="0" dirty="0"/>
                        <a:t> movement between stages/phases?  Describe.</a:t>
                      </a:r>
                      <a:endParaRPr lang="en-US" dirty="0"/>
                    </a:p>
                  </a:txBody>
                  <a:tcPr anchor="ctr"/>
                </a:tc>
                <a:extLst>
                  <a:ext uri="{0D108BD9-81ED-4DB2-BD59-A6C34878D82A}">
                    <a16:rowId xmlns:a16="http://schemas.microsoft.com/office/drawing/2014/main" val="1894909690"/>
                  </a:ext>
                </a:extLst>
              </a:tr>
              <a:tr h="713735">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extLst>
                  <a:ext uri="{0D108BD9-81ED-4DB2-BD59-A6C34878D82A}">
                    <a16:rowId xmlns:a16="http://schemas.microsoft.com/office/drawing/2014/main" val="3197000113"/>
                  </a:ext>
                </a:extLst>
              </a:tr>
              <a:tr h="713735">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extLst>
                  <a:ext uri="{0D108BD9-81ED-4DB2-BD59-A6C34878D82A}">
                    <a16:rowId xmlns:a16="http://schemas.microsoft.com/office/drawing/2014/main" val="3961695641"/>
                  </a:ext>
                </a:extLst>
              </a:tr>
              <a:tr h="713735">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extLst>
                  <a:ext uri="{0D108BD9-81ED-4DB2-BD59-A6C34878D82A}">
                    <a16:rowId xmlns:a16="http://schemas.microsoft.com/office/drawing/2014/main" val="1630293519"/>
                  </a:ext>
                </a:extLst>
              </a:tr>
              <a:tr h="713735">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extLst>
                  <a:ext uri="{0D108BD9-81ED-4DB2-BD59-A6C34878D82A}">
                    <a16:rowId xmlns:a16="http://schemas.microsoft.com/office/drawing/2014/main" val="299762128"/>
                  </a:ext>
                </a:extLst>
              </a:tr>
              <a:tr h="713735">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tc>
                  <a:txBody>
                    <a:bodyPr/>
                    <a:lstStyle/>
                    <a:p>
                      <a:endParaRPr lang="en-US" sz="1400" dirty="0"/>
                    </a:p>
                  </a:txBody>
                  <a:tcPr anchor="ctr"/>
                </a:tc>
                <a:extLst>
                  <a:ext uri="{0D108BD9-81ED-4DB2-BD59-A6C34878D82A}">
                    <a16:rowId xmlns:a16="http://schemas.microsoft.com/office/drawing/2014/main" val="187319350"/>
                  </a:ext>
                </a:extLst>
              </a:tr>
            </a:tbl>
          </a:graphicData>
        </a:graphic>
      </p:graphicFrame>
    </p:spTree>
    <p:custDataLst>
      <p:tags r:id="rId1"/>
    </p:custDataLst>
    <p:extLst>
      <p:ext uri="{BB962C8B-B14F-4D97-AF65-F5344CB8AC3E}">
        <p14:creationId xmlns:p14="http://schemas.microsoft.com/office/powerpoint/2010/main" val="202716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92038"/>
            <a:ext cx="10515600" cy="1179900"/>
          </a:xfrm>
        </p:spPr>
        <p:txBody>
          <a:bodyPr anchor="ctr" anchorCtr="0"/>
          <a:lstStyle/>
          <a:p>
            <a:pPr algn="ctr"/>
            <a:r>
              <a:rPr lang="en-US" sz="4000" b="1" dirty="0"/>
              <a:t>PROJECT NAME</a:t>
            </a:r>
            <a:br>
              <a:rPr lang="en-US" sz="4000" b="1" dirty="0"/>
            </a:br>
            <a:r>
              <a:rPr lang="en-US" sz="3200" dirty="0"/>
              <a:t>Lane Closures</a:t>
            </a:r>
          </a:p>
        </p:txBody>
      </p:sp>
      <p:sp>
        <p:nvSpPr>
          <p:cNvPr id="3" name="Title 1"/>
          <p:cNvSpPr txBox="1">
            <a:spLocks/>
          </p:cNvSpPr>
          <p:nvPr/>
        </p:nvSpPr>
        <p:spPr>
          <a:xfrm>
            <a:off x="244928" y="1208304"/>
            <a:ext cx="11568793" cy="3037125"/>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66738" indent="-514350" eaLnBrk="1" hangingPunct="1">
              <a:spcBef>
                <a:spcPts val="600"/>
              </a:spcBef>
              <a:spcAft>
                <a:spcPts val="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Single lane closures, with one-lane, one-way traffic.</a:t>
            </a:r>
          </a:p>
          <a:p>
            <a:pPr marL="566738" indent="-514350" eaLnBrk="1" hangingPunct="1">
              <a:spcBef>
                <a:spcPts val="600"/>
              </a:spcBef>
              <a:spcAft>
                <a:spcPts val="0"/>
              </a:spcAft>
              <a:buClr>
                <a:schemeClr val="tx2"/>
              </a:buClr>
              <a:buFont typeface="Arial" panose="020B0604020202020204" pitchFamily="34" charset="0"/>
              <a:buChar char="•"/>
            </a:pPr>
            <a:r>
              <a:rPr lang="en-US" sz="2600" b="0" dirty="0">
                <a:latin typeface="+mn-lt"/>
                <a:ea typeface="+mn-ea"/>
                <a:cs typeface="Times New Roman" panose="02020603050405020304" pitchFamily="18" charset="0"/>
              </a:rPr>
              <a:t>19’ horizontal clearance w/ soft barriers, located on a curve.</a:t>
            </a:r>
          </a:p>
          <a:p>
            <a:pPr marL="1023938" lvl="3" indent="-514350" algn="l" eaLnBrk="1" hangingPunct="1">
              <a:spcBef>
                <a:spcPts val="600"/>
              </a:spcBef>
              <a:spcAft>
                <a:spcPts val="0"/>
              </a:spcAft>
              <a:buClr>
                <a:schemeClr val="tx2"/>
              </a:buClr>
              <a:buFont typeface="Courier New" panose="02070309020205020404" pitchFamily="49" charset="0"/>
              <a:buChar char="o"/>
            </a:pPr>
            <a:r>
              <a:rPr lang="en-US" sz="2600" b="0" i="0" dirty="0">
                <a:latin typeface="+mn-lt"/>
                <a:cs typeface="Times New Roman" panose="02020603050405020304" pitchFamily="18" charset="0"/>
              </a:rPr>
              <a:t>Restricted to 16’ wide loads. </a:t>
            </a:r>
          </a:p>
          <a:p>
            <a:pPr marL="1023938" lvl="3" indent="-514350" algn="l" eaLnBrk="1" hangingPunct="1">
              <a:spcBef>
                <a:spcPts val="600"/>
              </a:spcBef>
              <a:spcAft>
                <a:spcPts val="0"/>
              </a:spcAft>
              <a:buClr>
                <a:schemeClr val="tx2"/>
              </a:buClr>
              <a:buFont typeface="Courier New" panose="02070309020205020404" pitchFamily="49" charset="0"/>
              <a:buChar char="o"/>
            </a:pPr>
            <a:r>
              <a:rPr lang="en-US" sz="2600" b="0" i="0" dirty="0">
                <a:latin typeface="+mn-lt"/>
                <a:cs typeface="Times New Roman" panose="02020603050405020304" pitchFamily="18" charset="0"/>
              </a:rPr>
              <a:t>Wider loads may be accommodated on a case-by-case basis with advanced notice.</a:t>
            </a:r>
          </a:p>
          <a:p>
            <a:pPr marL="566738" lvl="2" indent="-514350" algn="l" eaLnBrk="1" hangingPunct="1">
              <a:spcBef>
                <a:spcPts val="600"/>
              </a:spcBef>
              <a:spcAft>
                <a:spcPts val="0"/>
              </a:spcAft>
              <a:buClr>
                <a:schemeClr val="tx2"/>
              </a:buClr>
              <a:buFont typeface="Arial" panose="020B0604020202020204" pitchFamily="34" charset="0"/>
              <a:buChar char="•"/>
            </a:pPr>
            <a:r>
              <a:rPr lang="en-US" sz="2600" b="0" i="0" dirty="0">
                <a:latin typeface="+mn-lt"/>
                <a:cs typeface="Times New Roman" panose="02020603050405020304" pitchFamily="18" charset="0"/>
              </a:rPr>
              <a:t>Lane closures allowed daily, anytime. Estimated duration 4 weeks.</a:t>
            </a:r>
          </a:p>
        </p:txBody>
      </p:sp>
      <p:pic>
        <p:nvPicPr>
          <p:cNvPr id="1026" name="Picture 1" descr="Roadway cross section" title="Roadway cross section"/>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4928" y="4456238"/>
            <a:ext cx="11622580" cy="1598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7B4172B2-D9CF-462E-87A7-CF6315382B94}" type="slidenum">
              <a:rPr lang="en-US" smtClean="0"/>
              <a:t>13</a:t>
            </a:fld>
            <a:endParaRPr lang="en-US"/>
          </a:p>
        </p:txBody>
      </p:sp>
    </p:spTree>
    <p:custDataLst>
      <p:tags r:id="rId1"/>
    </p:custDataLst>
    <p:extLst>
      <p:ext uri="{BB962C8B-B14F-4D97-AF65-F5344CB8AC3E}">
        <p14:creationId xmlns:p14="http://schemas.microsoft.com/office/powerpoint/2010/main" val="267710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137223"/>
            <a:ext cx="10515600" cy="1089529"/>
          </a:xfrm>
        </p:spPr>
        <p:txBody>
          <a:bodyPr anchor="ctr" anchorCtr="0">
            <a:spAutoFit/>
          </a:bodyPr>
          <a:lstStyle/>
          <a:p>
            <a:pPr algn="ctr"/>
            <a:r>
              <a:rPr lang="en-US" sz="4000" b="1" dirty="0"/>
              <a:t>PROJECT NAME</a:t>
            </a:r>
            <a:br>
              <a:rPr lang="en-US" sz="4000" b="1" dirty="0"/>
            </a:br>
            <a:r>
              <a:rPr lang="en-US" sz="3200" dirty="0"/>
              <a:t>Full Closure w/Detour</a:t>
            </a:r>
          </a:p>
        </p:txBody>
      </p:sp>
      <p:pic>
        <p:nvPicPr>
          <p:cNvPr id="6" name="Picture 5" descr="Detour graphic" title="Detour graphic"/>
          <p:cNvPicPr>
            <a:picLocks noChangeAspect="1"/>
          </p:cNvPicPr>
          <p:nvPr/>
        </p:nvPicPr>
        <p:blipFill>
          <a:blip r:embed="rId4"/>
          <a:stretch>
            <a:fillRect/>
          </a:stretch>
        </p:blipFill>
        <p:spPr>
          <a:xfrm>
            <a:off x="102577" y="1404026"/>
            <a:ext cx="6841412" cy="2487787"/>
          </a:xfrm>
          <a:prstGeom prst="rect">
            <a:avLst/>
          </a:prstGeom>
          <a:ln>
            <a:solidFill>
              <a:schemeClr val="tx1"/>
            </a:solidFill>
          </a:ln>
        </p:spPr>
      </p:pic>
      <p:sp>
        <p:nvSpPr>
          <p:cNvPr id="7" name="TextBox 6">
            <a:extLst>
              <a:ext uri="{FF2B5EF4-FFF2-40B4-BE49-F238E27FC236}">
                <a16:creationId xmlns:a16="http://schemas.microsoft.com/office/drawing/2014/main" id="{230F3ABB-95F3-DDD2-9B3D-9BD9480D0289}"/>
              </a:ext>
            </a:extLst>
          </p:cNvPr>
          <p:cNvSpPr txBox="1"/>
          <p:nvPr/>
        </p:nvSpPr>
        <p:spPr>
          <a:xfrm>
            <a:off x="7115373" y="1424507"/>
            <a:ext cx="4938082" cy="24468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cs typeface="Times New Roman" panose="02020603050405020304" pitchFamily="18" charset="0"/>
              </a:rPr>
              <a:t>Provide a description of the detour and closure schedule.  Example: </a:t>
            </a:r>
            <a:br>
              <a:rPr lang="en-US" sz="1500" i="1" dirty="0">
                <a:cs typeface="Times New Roman" panose="02020603050405020304" pitchFamily="18" charset="0"/>
              </a:rPr>
            </a:br>
            <a:endParaRPr lang="en-US" sz="1500" i="1" dirty="0">
              <a:cs typeface="Times New Roman" panose="02020603050405020304" pitchFamily="18" charset="0"/>
            </a:endParaRPr>
          </a:p>
          <a:p>
            <a:r>
              <a:rPr lang="en-US" dirty="0">
                <a:cs typeface="Times New Roman" panose="02020603050405020304" pitchFamily="18" charset="0"/>
              </a:rPr>
              <a:t>When I-84 westbound is closed, traffic will take exit 17 to NW Frontage Road &amp; re-enter I-84 WB. </a:t>
            </a:r>
            <a:br>
              <a:rPr lang="en-US" dirty="0">
                <a:cs typeface="Times New Roman" panose="02020603050405020304" pitchFamily="18" charset="0"/>
              </a:rPr>
            </a:br>
            <a:br>
              <a:rPr lang="en-US" dirty="0">
                <a:cs typeface="Times New Roman" panose="02020603050405020304" pitchFamily="18" charset="0"/>
              </a:rPr>
            </a:br>
            <a:r>
              <a:rPr lang="en-US" dirty="0">
                <a:cs typeface="Times New Roman" panose="02020603050405020304" pitchFamily="18" charset="0"/>
              </a:rPr>
              <a:t>WB I-84 closure allowed for one consecutive Fri &amp; Sat night in Sept. 2022; 10 p.m. to 6 a.m. each night.</a:t>
            </a:r>
            <a:r>
              <a:rPr lang="en-US" dirty="0">
                <a:highlight>
                  <a:srgbClr val="FF00FF"/>
                </a:highlight>
              </a:rPr>
              <a:t> </a:t>
            </a:r>
            <a:endParaRPr lang="en-US" dirty="0"/>
          </a:p>
        </p:txBody>
      </p:sp>
      <p:pic>
        <p:nvPicPr>
          <p:cNvPr id="8" name="Picture 7" descr="Detour graphic" title="Detour graphic"/>
          <p:cNvPicPr>
            <a:picLocks noChangeAspect="1"/>
          </p:cNvPicPr>
          <p:nvPr/>
        </p:nvPicPr>
        <p:blipFill>
          <a:blip r:embed="rId5"/>
          <a:stretch>
            <a:fillRect/>
          </a:stretch>
        </p:blipFill>
        <p:spPr>
          <a:xfrm>
            <a:off x="116431" y="4069087"/>
            <a:ext cx="6841414" cy="2469825"/>
          </a:xfrm>
          <a:prstGeom prst="rect">
            <a:avLst/>
          </a:prstGeom>
          <a:ln>
            <a:solidFill>
              <a:schemeClr val="tx1"/>
            </a:solidFill>
          </a:ln>
        </p:spPr>
      </p:pic>
      <p:sp>
        <p:nvSpPr>
          <p:cNvPr id="10" name="TextBox 9">
            <a:extLst>
              <a:ext uri="{FF2B5EF4-FFF2-40B4-BE49-F238E27FC236}">
                <a16:creationId xmlns:a16="http://schemas.microsoft.com/office/drawing/2014/main" id="{230F3ABB-95F3-DDD2-9B3D-9BD9480D0289}"/>
              </a:ext>
            </a:extLst>
          </p:cNvPr>
          <p:cNvSpPr txBox="1"/>
          <p:nvPr/>
        </p:nvSpPr>
        <p:spPr>
          <a:xfrm>
            <a:off x="7115373" y="4094587"/>
            <a:ext cx="4938082" cy="24468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cs typeface="Times New Roman" panose="02020603050405020304" pitchFamily="18" charset="0"/>
              </a:rPr>
              <a:t>Provide a description of the detour and closure schedule.  Example: </a:t>
            </a:r>
            <a:br>
              <a:rPr lang="en-US" sz="1500" i="1" dirty="0">
                <a:cs typeface="Times New Roman" panose="02020603050405020304" pitchFamily="18" charset="0"/>
              </a:rPr>
            </a:br>
            <a:endParaRPr lang="en-US" sz="1500" i="1" dirty="0">
              <a:cs typeface="Times New Roman" panose="02020603050405020304" pitchFamily="18" charset="0"/>
            </a:endParaRPr>
          </a:p>
          <a:p>
            <a:r>
              <a:rPr lang="en-US" dirty="0">
                <a:cs typeface="Times New Roman" panose="02020603050405020304" pitchFamily="18" charset="0"/>
              </a:rPr>
              <a:t>When I-84 eastbound is closed, traffic will take exit 17 to NW Frontage Road &amp; re-enter I-84 EB. </a:t>
            </a:r>
            <a:br>
              <a:rPr lang="en-US" dirty="0">
                <a:cs typeface="Times New Roman" panose="02020603050405020304" pitchFamily="18" charset="0"/>
              </a:rPr>
            </a:br>
            <a:br>
              <a:rPr lang="en-US" dirty="0">
                <a:cs typeface="Times New Roman" panose="02020603050405020304" pitchFamily="18" charset="0"/>
              </a:rPr>
            </a:br>
            <a:r>
              <a:rPr lang="en-US" dirty="0">
                <a:cs typeface="Times New Roman" panose="02020603050405020304" pitchFamily="18" charset="0"/>
              </a:rPr>
              <a:t>EB I-84 closure allowed for one consecutive Fri &amp; Sat night in Oct. 2022; 10 p.m. to 6 a.m. each night.</a:t>
            </a:r>
            <a:r>
              <a:rPr lang="en-US" dirty="0">
                <a:highlight>
                  <a:srgbClr val="FF00FF"/>
                </a:highlight>
              </a:rPr>
              <a:t> </a:t>
            </a:r>
            <a:endParaRPr lang="en-US" dirty="0"/>
          </a:p>
        </p:txBody>
      </p:sp>
      <p:sp>
        <p:nvSpPr>
          <p:cNvPr id="4" name="Slide Number Placeholder 3"/>
          <p:cNvSpPr>
            <a:spLocks noGrp="1"/>
          </p:cNvSpPr>
          <p:nvPr>
            <p:ph type="sldNum" sz="quarter" idx="12"/>
          </p:nvPr>
        </p:nvSpPr>
        <p:spPr/>
        <p:txBody>
          <a:bodyPr/>
          <a:lstStyle/>
          <a:p>
            <a:fld id="{7B4172B2-D9CF-462E-87A7-CF6315382B94}" type="slidenum">
              <a:rPr lang="en-US" smtClean="0"/>
              <a:t>14</a:t>
            </a:fld>
            <a:endParaRPr lang="en-US"/>
          </a:p>
        </p:txBody>
      </p:sp>
    </p:spTree>
    <p:custDataLst>
      <p:tags r:id="rId1"/>
    </p:custDataLst>
    <p:extLst>
      <p:ext uri="{BB962C8B-B14F-4D97-AF65-F5344CB8AC3E}">
        <p14:creationId xmlns:p14="http://schemas.microsoft.com/office/powerpoint/2010/main" val="362279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599"/>
            <a:ext cx="12192000" cy="1089529"/>
          </a:xfrm>
        </p:spPr>
        <p:txBody>
          <a:bodyPr wrap="square" anchor="ctr" anchorCtr="0">
            <a:spAutoFit/>
          </a:bodyPr>
          <a:lstStyle/>
          <a:p>
            <a:pPr algn="ctr"/>
            <a:r>
              <a:rPr lang="en-US" sz="4000" b="1" dirty="0"/>
              <a:t>PROJECT NAME</a:t>
            </a:r>
            <a:br>
              <a:rPr lang="en-US" sz="4000" b="1" dirty="0"/>
            </a:br>
            <a:r>
              <a:rPr lang="en-US" sz="3200" dirty="0"/>
              <a:t>Detour Route for Restricted Overwidth Loads</a:t>
            </a:r>
          </a:p>
        </p:txBody>
      </p:sp>
      <p:sp>
        <p:nvSpPr>
          <p:cNvPr id="3" name="Title 1"/>
          <p:cNvSpPr txBox="1">
            <a:spLocks/>
          </p:cNvSpPr>
          <p:nvPr/>
        </p:nvSpPr>
        <p:spPr>
          <a:xfrm>
            <a:off x="394138" y="2126951"/>
            <a:ext cx="3790915" cy="3413575"/>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401638" indent="-401638" eaLnBrk="1" hangingPunct="1">
              <a:spcBef>
                <a:spcPts val="0"/>
              </a:spcBef>
              <a:spcAft>
                <a:spcPts val="1800"/>
              </a:spcAft>
              <a:buClr>
                <a:schemeClr val="tx2"/>
              </a:buClr>
              <a:buFont typeface="Arial" panose="020B0604020202020204" pitchFamily="34" charset="0"/>
              <a:buChar char="•"/>
            </a:pPr>
            <a:r>
              <a:rPr lang="en-US" sz="2000" b="0" dirty="0">
                <a:latin typeface="+mn-lt"/>
                <a:ea typeface="+mn-ea"/>
                <a:cs typeface="Times New Roman" panose="02020603050405020304" pitchFamily="18" charset="0"/>
              </a:rPr>
              <a:t>Loads greater than 12ft in width use US95/US30, between Ontario, OR &amp; Fruitland, ID.</a:t>
            </a:r>
          </a:p>
          <a:p>
            <a:pPr marL="401638" indent="-401638" eaLnBrk="1" hangingPunct="1">
              <a:spcBef>
                <a:spcPts val="0"/>
              </a:spcBef>
              <a:spcAft>
                <a:spcPts val="1800"/>
              </a:spcAft>
              <a:buClr>
                <a:schemeClr val="tx2"/>
              </a:buClr>
              <a:buFont typeface="Arial" panose="020B0604020202020204" pitchFamily="34" charset="0"/>
              <a:buChar char="•"/>
            </a:pPr>
            <a:r>
              <a:rPr lang="en-US" sz="2000" b="0" dirty="0">
                <a:latin typeface="+mn-lt"/>
                <a:ea typeface="+mn-ea"/>
                <a:cs typeface="Times New Roman" panose="02020603050405020304" pitchFamily="18" charset="0"/>
              </a:rPr>
              <a:t>Idaho confirmed the route will be available.</a:t>
            </a:r>
          </a:p>
          <a:p>
            <a:pPr marL="401638" indent="-401638" eaLnBrk="1" hangingPunct="1">
              <a:spcBef>
                <a:spcPts val="0"/>
              </a:spcBef>
              <a:spcAft>
                <a:spcPts val="1800"/>
              </a:spcAft>
              <a:buClr>
                <a:schemeClr val="tx2"/>
              </a:buClr>
              <a:buFont typeface="Arial" panose="020B0604020202020204" pitchFamily="34" charset="0"/>
              <a:buChar char="•"/>
            </a:pPr>
            <a:r>
              <a:rPr lang="en-US" sz="2000" b="0" dirty="0">
                <a:latin typeface="+mn-lt"/>
                <a:ea typeface="+mn-ea"/>
                <a:cs typeface="Times New Roman" panose="02020603050405020304" pitchFamily="18" charset="0"/>
              </a:rPr>
              <a:t>Route will result in additional 5 minutes of travel time.</a:t>
            </a:r>
          </a:p>
        </p:txBody>
      </p:sp>
      <p:grpSp>
        <p:nvGrpSpPr>
          <p:cNvPr id="5" name="Group 4" descr="Example picture of detour, to be replaced with actual photo from project">
            <a:extLst>
              <a:ext uri="{FF2B5EF4-FFF2-40B4-BE49-F238E27FC236}">
                <a16:creationId xmlns:a16="http://schemas.microsoft.com/office/drawing/2014/main" id="{0F575317-B1D2-B74B-2AF0-E07A874E31FF}"/>
              </a:ext>
            </a:extLst>
          </p:cNvPr>
          <p:cNvGrpSpPr/>
          <p:nvPr/>
        </p:nvGrpSpPr>
        <p:grpSpPr>
          <a:xfrm>
            <a:off x="4559999" y="2126951"/>
            <a:ext cx="4729019" cy="3353154"/>
            <a:chOff x="4559999" y="2126951"/>
            <a:chExt cx="4729019" cy="3353154"/>
          </a:xfrm>
        </p:grpSpPr>
        <p:pic>
          <p:nvPicPr>
            <p:cNvPr id="7" name="Picture 6" descr="Street view image of detour" title="Street view image of detour"/>
            <p:cNvPicPr>
              <a:picLocks noChangeAspect="1"/>
            </p:cNvPicPr>
            <p:nvPr/>
          </p:nvPicPr>
          <p:blipFill>
            <a:blip r:embed="rId4"/>
            <a:stretch>
              <a:fillRect/>
            </a:stretch>
          </p:blipFill>
          <p:spPr>
            <a:xfrm>
              <a:off x="4559999" y="2126951"/>
              <a:ext cx="4193702" cy="3353154"/>
            </a:xfrm>
            <a:prstGeom prst="rect">
              <a:avLst/>
            </a:prstGeom>
          </p:spPr>
        </p:pic>
        <p:sp>
          <p:nvSpPr>
            <p:cNvPr id="8" name="TextBox 7"/>
            <p:cNvSpPr txBox="1"/>
            <p:nvPr/>
          </p:nvSpPr>
          <p:spPr>
            <a:xfrm rot="19984507">
              <a:off x="4984736" y="3110198"/>
              <a:ext cx="4304282" cy="954107"/>
            </a:xfrm>
            <a:prstGeom prst="rect">
              <a:avLst/>
            </a:prstGeom>
            <a:noFill/>
          </p:spPr>
          <p:txBody>
            <a:bodyPr wrap="square" rtlCol="0">
              <a:spAutoFit/>
            </a:bodyPr>
            <a:lstStyle/>
            <a:p>
              <a:r>
                <a:rPr lang="en-US" sz="2800" b="1">
                  <a:solidFill>
                    <a:srgbClr val="FF0000"/>
                  </a:solidFill>
                </a:rPr>
                <a:t>Replace with your own project photo</a:t>
              </a:r>
            </a:p>
          </p:txBody>
        </p:sp>
      </p:grpSp>
      <p:pic>
        <p:nvPicPr>
          <p:cNvPr id="6" name="Picture 5" descr="Detour graphic" title="Detour graphic"/>
          <p:cNvPicPr>
            <a:picLocks noChangeAspect="1"/>
          </p:cNvPicPr>
          <p:nvPr/>
        </p:nvPicPr>
        <p:blipFill>
          <a:blip r:embed="rId5"/>
          <a:stretch>
            <a:fillRect/>
          </a:stretch>
        </p:blipFill>
        <p:spPr>
          <a:xfrm>
            <a:off x="9128647" y="1311127"/>
            <a:ext cx="2919033" cy="5470251"/>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7B4172B2-D9CF-462E-87A7-CF6315382B94}" type="slidenum">
              <a:rPr lang="en-US" smtClean="0"/>
              <a:t>15</a:t>
            </a:fld>
            <a:endParaRPr lang="en-US"/>
          </a:p>
        </p:txBody>
      </p:sp>
    </p:spTree>
    <p:custDataLst>
      <p:tags r:id="rId1"/>
    </p:custDataLst>
    <p:extLst>
      <p:ext uri="{BB962C8B-B14F-4D97-AF65-F5344CB8AC3E}">
        <p14:creationId xmlns:p14="http://schemas.microsoft.com/office/powerpoint/2010/main" val="2401830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137223"/>
            <a:ext cx="10515600" cy="1089529"/>
          </a:xfrm>
        </p:spPr>
        <p:txBody>
          <a:bodyPr anchor="ctr" anchorCtr="0">
            <a:spAutoFit/>
          </a:bodyPr>
          <a:lstStyle/>
          <a:p>
            <a:pPr algn="ctr"/>
            <a:r>
              <a:rPr lang="en-US" sz="4000" b="1"/>
              <a:t>PROJECT NAME</a:t>
            </a:r>
            <a:br>
              <a:rPr lang="en-US" sz="4000" b="1"/>
            </a:br>
            <a:r>
              <a:rPr lang="en-US" sz="3200"/>
              <a:t>Full Closure w/Crossover</a:t>
            </a:r>
          </a:p>
        </p:txBody>
      </p:sp>
      <p:sp>
        <p:nvSpPr>
          <p:cNvPr id="3" name="Title 1"/>
          <p:cNvSpPr txBox="1">
            <a:spLocks/>
          </p:cNvSpPr>
          <p:nvPr/>
        </p:nvSpPr>
        <p:spPr>
          <a:xfrm>
            <a:off x="195943" y="1348841"/>
            <a:ext cx="11865427" cy="929312"/>
          </a:xfrm>
          <a:prstGeom prst="rect">
            <a:avLst/>
          </a:prstGeom>
        </p:spPr>
        <p:txBody>
          <a:bodyPr anchor="ctr" anchorCtr="0">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algn="ctr" eaLnBrk="1" hangingPunct="1">
              <a:spcBef>
                <a:spcPts val="0"/>
              </a:spcBef>
              <a:spcAft>
                <a:spcPts val="0"/>
              </a:spcAft>
              <a:buClr>
                <a:schemeClr val="tx2"/>
              </a:buClr>
            </a:pPr>
            <a:r>
              <a:rPr lang="en-US" b="0" dirty="0">
                <a:latin typeface="+mn-lt"/>
                <a:ea typeface="+mn-ea"/>
                <a:cs typeface="Times New Roman" panose="02020603050405020304" pitchFamily="18" charset="0"/>
              </a:rPr>
              <a:t>15 </a:t>
            </a:r>
            <a:r>
              <a:rPr lang="en-US" b="0" dirty="0" err="1">
                <a:latin typeface="+mn-lt"/>
                <a:ea typeface="+mn-ea"/>
                <a:cs typeface="Times New Roman" panose="02020603050405020304" pitchFamily="18" charset="0"/>
              </a:rPr>
              <a:t>ft</a:t>
            </a:r>
            <a:r>
              <a:rPr lang="en-US" b="0" dirty="0">
                <a:latin typeface="+mn-lt"/>
                <a:ea typeface="+mn-ea"/>
                <a:cs typeface="Times New Roman" panose="02020603050405020304" pitchFamily="18" charset="0"/>
              </a:rPr>
              <a:t> Minimum Width (12ft Wide Load Restriction)</a:t>
            </a:r>
          </a:p>
          <a:p>
            <a:pPr marL="52388" algn="ctr" eaLnBrk="1" hangingPunct="1">
              <a:spcBef>
                <a:spcPts val="0"/>
              </a:spcBef>
              <a:spcAft>
                <a:spcPts val="0"/>
              </a:spcAft>
              <a:buClr>
                <a:schemeClr val="tx2"/>
              </a:buClr>
            </a:pPr>
            <a:r>
              <a:rPr lang="en-US" b="0" i="0" dirty="0">
                <a:latin typeface="+mn-lt"/>
                <a:ea typeface="+mn-ea"/>
                <a:cs typeface="Times New Roman" panose="02020603050405020304" pitchFamily="18" charset="0"/>
              </a:rPr>
              <a:t>June 16 – August 12, 2022</a:t>
            </a:r>
            <a:endParaRPr lang="en-US" b="0" i="0" dirty="0">
              <a:latin typeface="+mn-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B4172B2-D9CF-462E-87A7-CF6315382B94}" type="slidenum">
              <a:rPr lang="en-US" smtClean="0"/>
              <a:t>16</a:t>
            </a:fld>
            <a:endParaRPr lang="en-US"/>
          </a:p>
        </p:txBody>
      </p:sp>
      <p:pic>
        <p:nvPicPr>
          <p:cNvPr id="6" name="Picture 5" descr="Roadway cross section" title="Roadway cross section"/>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69571" y="2355056"/>
            <a:ext cx="9517061" cy="4285230"/>
          </a:xfrm>
          <a:prstGeom prst="rect">
            <a:avLst/>
          </a:prstGeom>
          <a:ln>
            <a:solidFill>
              <a:schemeClr val="tx1"/>
            </a:solidFill>
          </a:ln>
        </p:spPr>
      </p:pic>
    </p:spTree>
    <p:custDataLst>
      <p:tags r:id="rId1"/>
    </p:custDataLst>
    <p:extLst>
      <p:ext uri="{BB962C8B-B14F-4D97-AF65-F5344CB8AC3E}">
        <p14:creationId xmlns:p14="http://schemas.microsoft.com/office/powerpoint/2010/main" val="287404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63"/>
            <a:ext cx="12192000" cy="1169749"/>
          </a:xfrm>
        </p:spPr>
        <p:txBody>
          <a:bodyPr anchor="ctr" anchorCtr="0">
            <a:normAutofit fontScale="90000"/>
          </a:bodyPr>
          <a:lstStyle/>
          <a:p>
            <a:pPr algn="ctr"/>
            <a:r>
              <a:rPr lang="en-US" sz="4000" b="1" dirty="0"/>
              <a:t>PROJECT NAME</a:t>
            </a:r>
            <a:br>
              <a:rPr lang="en-US" sz="3800" b="1" dirty="0"/>
            </a:br>
            <a:r>
              <a:rPr lang="en-US" sz="3200" dirty="0"/>
              <a:t>Multiple Stages/Phases, Lane Closures &amp; Full Road Closures Summary</a:t>
            </a:r>
          </a:p>
        </p:txBody>
      </p:sp>
      <p:sp>
        <p:nvSpPr>
          <p:cNvPr id="4" name="Slide Number Placeholder 3"/>
          <p:cNvSpPr>
            <a:spLocks noGrp="1"/>
          </p:cNvSpPr>
          <p:nvPr>
            <p:ph type="sldNum" sz="quarter" idx="12"/>
          </p:nvPr>
        </p:nvSpPr>
        <p:spPr/>
        <p:txBody>
          <a:bodyPr/>
          <a:lstStyle/>
          <a:p>
            <a:fld id="{7B4172B2-D9CF-462E-87A7-CF6315382B94}" type="slidenum">
              <a:rPr lang="en-US" smtClean="0"/>
              <a:t>17</a:t>
            </a:fld>
            <a:endParaRPr lang="en-US"/>
          </a:p>
        </p:txBody>
      </p:sp>
      <p:graphicFrame>
        <p:nvGraphicFramePr>
          <p:cNvPr id="5" name="Content Placeholder 10"/>
          <p:cNvGraphicFramePr>
            <a:graphicFrameLocks/>
          </p:cNvGraphicFramePr>
          <p:nvPr>
            <p:extLst>
              <p:ext uri="{D42A27DB-BD31-4B8C-83A1-F6EECF244321}">
                <p14:modId xmlns:p14="http://schemas.microsoft.com/office/powerpoint/2010/main" val="3464143310"/>
              </p:ext>
            </p:extLst>
          </p:nvPr>
        </p:nvGraphicFramePr>
        <p:xfrm>
          <a:off x="6" y="1694327"/>
          <a:ext cx="12191994" cy="4437677"/>
        </p:xfrm>
        <a:graphic>
          <a:graphicData uri="http://schemas.openxmlformats.org/drawingml/2006/table">
            <a:tbl>
              <a:tblPr firstRow="1" firstCol="1" bandRow="1">
                <a:tableStyleId>{F2DE63D5-997A-4646-A377-4702673A728D}</a:tableStyleId>
              </a:tblPr>
              <a:tblGrid>
                <a:gridCol w="676209">
                  <a:extLst>
                    <a:ext uri="{9D8B030D-6E8A-4147-A177-3AD203B41FA5}">
                      <a16:colId xmlns:a16="http://schemas.microsoft.com/office/drawing/2014/main" val="20000"/>
                    </a:ext>
                  </a:extLst>
                </a:gridCol>
                <a:gridCol w="889349">
                  <a:extLst>
                    <a:ext uri="{9D8B030D-6E8A-4147-A177-3AD203B41FA5}">
                      <a16:colId xmlns:a16="http://schemas.microsoft.com/office/drawing/2014/main" val="3768997158"/>
                    </a:ext>
                  </a:extLst>
                </a:gridCol>
                <a:gridCol w="1399309">
                  <a:extLst>
                    <a:ext uri="{9D8B030D-6E8A-4147-A177-3AD203B41FA5}">
                      <a16:colId xmlns:a16="http://schemas.microsoft.com/office/drawing/2014/main" val="946723960"/>
                    </a:ext>
                  </a:extLst>
                </a:gridCol>
                <a:gridCol w="720436">
                  <a:extLst>
                    <a:ext uri="{9D8B030D-6E8A-4147-A177-3AD203B41FA5}">
                      <a16:colId xmlns:a16="http://schemas.microsoft.com/office/drawing/2014/main" val="1782443811"/>
                    </a:ext>
                  </a:extLst>
                </a:gridCol>
                <a:gridCol w="1537855">
                  <a:extLst>
                    <a:ext uri="{9D8B030D-6E8A-4147-A177-3AD203B41FA5}">
                      <a16:colId xmlns:a16="http://schemas.microsoft.com/office/drawing/2014/main" val="2538390340"/>
                    </a:ext>
                  </a:extLst>
                </a:gridCol>
                <a:gridCol w="1482436">
                  <a:extLst>
                    <a:ext uri="{9D8B030D-6E8A-4147-A177-3AD203B41FA5}">
                      <a16:colId xmlns:a16="http://schemas.microsoft.com/office/drawing/2014/main" val="848226845"/>
                    </a:ext>
                  </a:extLst>
                </a:gridCol>
                <a:gridCol w="955964">
                  <a:extLst>
                    <a:ext uri="{9D8B030D-6E8A-4147-A177-3AD203B41FA5}">
                      <a16:colId xmlns:a16="http://schemas.microsoft.com/office/drawing/2014/main" val="3491403816"/>
                    </a:ext>
                  </a:extLst>
                </a:gridCol>
                <a:gridCol w="2750457">
                  <a:extLst>
                    <a:ext uri="{9D8B030D-6E8A-4147-A177-3AD203B41FA5}">
                      <a16:colId xmlns:a16="http://schemas.microsoft.com/office/drawing/2014/main" val="2243253093"/>
                    </a:ext>
                  </a:extLst>
                </a:gridCol>
                <a:gridCol w="1779979">
                  <a:extLst>
                    <a:ext uri="{9D8B030D-6E8A-4147-A177-3AD203B41FA5}">
                      <a16:colId xmlns:a16="http://schemas.microsoft.com/office/drawing/2014/main" val="20006"/>
                    </a:ext>
                  </a:extLst>
                </a:gridCol>
              </a:tblGrid>
              <a:tr h="1005840">
                <a:tc>
                  <a:txBody>
                    <a:bodyPr/>
                    <a:lstStyle/>
                    <a:p>
                      <a:pPr marL="0" marR="0" algn="ctr">
                        <a:lnSpc>
                          <a:spcPts val="1600"/>
                        </a:lnSpc>
                        <a:spcBef>
                          <a:spcPts val="0"/>
                        </a:spcBef>
                        <a:spcAft>
                          <a:spcPts val="0"/>
                        </a:spcAft>
                      </a:pPr>
                      <a:r>
                        <a:rPr lang="en-US" sz="1600" dirty="0">
                          <a:effectLst/>
                        </a:rPr>
                        <a:t>Stage</a:t>
                      </a:r>
                      <a:endParaRPr lang="en-US" sz="1600" dirty="0">
                        <a:effectLst/>
                        <a:latin typeface="Calibri"/>
                        <a:ea typeface="Calibri"/>
                        <a:cs typeface="Times New Roman"/>
                      </a:endParaRPr>
                    </a:p>
                  </a:txBody>
                  <a:tcPr marL="66538" marR="66538" marT="0" marB="0" anchor="ctr">
                    <a:lnB w="12700" cap="flat" cmpd="sng" algn="ctr">
                      <a:solidFill>
                        <a:schemeClr val="tx1"/>
                      </a:solidFill>
                      <a:prstDash val="solid"/>
                      <a:round/>
                      <a:headEnd type="none" w="med" len="med"/>
                      <a:tailEnd type="none" w="med" len="med"/>
                    </a:lnB>
                  </a:tcPr>
                </a:tc>
                <a:tc>
                  <a:txBody>
                    <a:bodyPr/>
                    <a:lstStyle/>
                    <a:p>
                      <a:pPr marL="0" lvl="0" algn="ctr">
                        <a:lnSpc>
                          <a:spcPts val="1600"/>
                        </a:lnSpc>
                        <a:spcBef>
                          <a:spcPts val="0"/>
                        </a:spcBef>
                        <a:spcAft>
                          <a:spcPts val="0"/>
                        </a:spcAft>
                        <a:buNone/>
                      </a:pPr>
                      <a:r>
                        <a:rPr lang="en-US" sz="1600" kern="1200" dirty="0">
                          <a:effectLst/>
                        </a:rPr>
                        <a:t>Phase(s)</a:t>
                      </a:r>
                      <a:endParaRPr lang="en-US" sz="1600" b="1" kern="1200" dirty="0">
                        <a:solidFill>
                          <a:schemeClr val="lt1"/>
                        </a:solidFill>
                        <a:effectLst/>
                        <a:latin typeface="+mn-lt"/>
                        <a:ea typeface="+mn-ea"/>
                        <a:cs typeface="+mn-cs"/>
                      </a:endParaRPr>
                    </a:p>
                  </a:txBody>
                  <a:tcPr marL="66538" marR="66538" marT="0" marB="0" anchor="ctr">
                    <a:lnB w="12700" cap="flat" cmpd="sng" algn="ctr">
                      <a:solidFill>
                        <a:schemeClr val="tx1"/>
                      </a:solidFill>
                      <a:prstDash val="solid"/>
                      <a:round/>
                      <a:headEnd type="none" w="med" len="med"/>
                      <a:tailEnd type="none" w="med" len="med"/>
                    </a:lnB>
                  </a:tcPr>
                </a:tc>
                <a:tc>
                  <a:txBody>
                    <a:bodyPr/>
                    <a:lstStyle/>
                    <a:p>
                      <a:pPr marL="0" marR="0" algn="ctr">
                        <a:lnSpc>
                          <a:spcPts val="1600"/>
                        </a:lnSpc>
                        <a:spcBef>
                          <a:spcPts val="0"/>
                        </a:spcBef>
                        <a:spcAft>
                          <a:spcPts val="0"/>
                        </a:spcAft>
                      </a:pPr>
                      <a:r>
                        <a:rPr lang="en-US" sz="1600" kern="1200" dirty="0">
                          <a:effectLst/>
                        </a:rPr>
                        <a:t>Work Summary &amp; </a:t>
                      </a:r>
                      <a:r>
                        <a:rPr lang="en-US" sz="1600" kern="1200" dirty="0" err="1">
                          <a:effectLst/>
                        </a:rPr>
                        <a:t>Milepoint</a:t>
                      </a:r>
                      <a:endParaRPr lang="en-US" sz="1600" b="1" kern="1200" dirty="0">
                        <a:solidFill>
                          <a:schemeClr val="lt1"/>
                        </a:solidFill>
                        <a:effectLst/>
                        <a:latin typeface="+mn-lt"/>
                        <a:ea typeface="+mn-ea"/>
                        <a:cs typeface="+mn-cs"/>
                      </a:endParaRPr>
                    </a:p>
                  </a:txBody>
                  <a:tcPr marL="66538" marR="66538"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ts val="1600"/>
                        </a:lnSpc>
                        <a:spcBef>
                          <a:spcPts val="0"/>
                        </a:spcBef>
                        <a:spcAft>
                          <a:spcPts val="0"/>
                        </a:spcAft>
                      </a:pPr>
                      <a:r>
                        <a:rPr lang="en-US" sz="1600" kern="1200" dirty="0">
                          <a:effectLst/>
                        </a:rPr>
                        <a:t>Const. Year</a:t>
                      </a:r>
                      <a:endParaRPr lang="en-US" sz="1600" b="1" kern="1200" dirty="0">
                        <a:solidFill>
                          <a:schemeClr val="lt1"/>
                        </a:solidFill>
                        <a:effectLst/>
                        <a:latin typeface="+mn-lt"/>
                        <a:ea typeface="+mn-ea"/>
                        <a:cs typeface="+mn-cs"/>
                      </a:endParaRPr>
                    </a:p>
                  </a:txBody>
                  <a:tcPr marL="66538" marR="66538" marT="0" marB="0" anchor="ctr">
                    <a:lnB w="12700" cap="flat" cmpd="sng" algn="ctr">
                      <a:solidFill>
                        <a:schemeClr val="tx1"/>
                      </a:solidFill>
                      <a:prstDash val="solid"/>
                      <a:round/>
                      <a:headEnd type="none" w="med" len="med"/>
                      <a:tailEnd type="none" w="med" len="med"/>
                    </a:lnB>
                  </a:tcPr>
                </a:tc>
                <a:tc>
                  <a:txBody>
                    <a:bodyPr/>
                    <a:lstStyle/>
                    <a:p>
                      <a:pPr marL="0" marR="0" algn="ctr">
                        <a:lnSpc>
                          <a:spcPts val="1600"/>
                        </a:lnSpc>
                        <a:spcBef>
                          <a:spcPts val="0"/>
                        </a:spcBef>
                        <a:spcAft>
                          <a:spcPts val="0"/>
                        </a:spcAft>
                      </a:pPr>
                      <a:r>
                        <a:rPr lang="en-US" sz="1600" kern="1200" dirty="0">
                          <a:effectLst/>
                        </a:rPr>
                        <a:t>Approx.</a:t>
                      </a:r>
                      <a:r>
                        <a:rPr lang="en-US" sz="1600" kern="1200" baseline="0" dirty="0">
                          <a:effectLst/>
                        </a:rPr>
                        <a:t> </a:t>
                      </a:r>
                      <a:r>
                        <a:rPr lang="en-US" sz="1600" kern="1200" dirty="0">
                          <a:effectLst/>
                        </a:rPr>
                        <a:t>Duration</a:t>
                      </a:r>
                      <a:endParaRPr lang="en-US" sz="1600" b="1" kern="1200" dirty="0">
                        <a:solidFill>
                          <a:schemeClr val="lt1"/>
                        </a:solidFill>
                        <a:effectLst/>
                        <a:latin typeface="+mn-lt"/>
                        <a:ea typeface="+mn-ea"/>
                        <a:cs typeface="+mn-cs"/>
                      </a:endParaRPr>
                    </a:p>
                  </a:txBody>
                  <a:tcPr marL="66538" marR="66538" marT="0" marB="0" anchor="ctr">
                    <a:lnB w="12700" cap="flat" cmpd="sng" algn="ctr">
                      <a:solidFill>
                        <a:schemeClr val="tx1"/>
                      </a:solidFill>
                      <a:prstDash val="solid"/>
                      <a:round/>
                      <a:headEnd type="none" w="med" len="med"/>
                      <a:tailEnd type="none" w="med" len="med"/>
                    </a:lnB>
                  </a:tcPr>
                </a:tc>
                <a:tc>
                  <a:txBody>
                    <a:bodyPr/>
                    <a:lstStyle/>
                    <a:p>
                      <a:pPr marL="0" marR="0" algn="ctr">
                        <a:lnSpc>
                          <a:spcPts val="1600"/>
                        </a:lnSpc>
                        <a:spcBef>
                          <a:spcPts val="0"/>
                        </a:spcBef>
                        <a:spcAft>
                          <a:spcPts val="0"/>
                        </a:spcAft>
                      </a:pPr>
                      <a:r>
                        <a:rPr lang="en-US" sz="1600" kern="1200" dirty="0">
                          <a:effectLst/>
                        </a:rPr>
                        <a:t>Barrier Type </a:t>
                      </a:r>
                      <a:br>
                        <a:rPr lang="en-US" sz="1600" kern="1200" dirty="0">
                          <a:effectLst/>
                        </a:rPr>
                      </a:br>
                      <a:r>
                        <a:rPr lang="en-US" sz="1600" kern="1200" dirty="0">
                          <a:effectLst/>
                        </a:rPr>
                        <a:t>&amp;</a:t>
                      </a:r>
                    </a:p>
                    <a:p>
                      <a:pPr marL="0" marR="0" algn="ctr">
                        <a:lnSpc>
                          <a:spcPts val="1600"/>
                        </a:lnSpc>
                        <a:spcBef>
                          <a:spcPts val="0"/>
                        </a:spcBef>
                        <a:spcAft>
                          <a:spcPts val="0"/>
                        </a:spcAft>
                      </a:pPr>
                      <a:r>
                        <a:rPr lang="en-US" sz="1600" kern="1200" dirty="0">
                          <a:effectLst/>
                        </a:rPr>
                        <a:t>Width Between Barrier</a:t>
                      </a:r>
                      <a:endParaRPr lang="en-US" sz="1600" b="1" kern="1200" dirty="0">
                        <a:solidFill>
                          <a:schemeClr val="lt1"/>
                        </a:solidFill>
                        <a:effectLst/>
                        <a:latin typeface="+mn-lt"/>
                        <a:ea typeface="+mn-ea"/>
                        <a:cs typeface="+mn-cs"/>
                      </a:endParaRPr>
                    </a:p>
                  </a:txBody>
                  <a:tcPr marL="66538" marR="66538"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ts val="1600"/>
                        </a:lnSpc>
                        <a:spcBef>
                          <a:spcPts val="0"/>
                        </a:spcBef>
                        <a:spcAft>
                          <a:spcPts val="0"/>
                        </a:spcAft>
                      </a:pPr>
                      <a:r>
                        <a:rPr lang="en-US" sz="1600" kern="1200" dirty="0">
                          <a:effectLst/>
                        </a:rPr>
                        <a:t>Work Zone</a:t>
                      </a:r>
                    </a:p>
                    <a:p>
                      <a:pPr marL="0" marR="0" algn="ctr" defTabSz="914400" rtl="0" eaLnBrk="1" latinLnBrk="0" hangingPunct="1">
                        <a:lnSpc>
                          <a:spcPts val="1600"/>
                        </a:lnSpc>
                        <a:spcBef>
                          <a:spcPts val="0"/>
                        </a:spcBef>
                        <a:spcAft>
                          <a:spcPts val="0"/>
                        </a:spcAft>
                      </a:pPr>
                      <a:r>
                        <a:rPr lang="en-US" sz="1600" kern="1200" dirty="0">
                          <a:effectLst/>
                        </a:rPr>
                        <a:t>Tangent/ Curve?</a:t>
                      </a:r>
                      <a:endParaRPr lang="en-US" sz="1600" b="1" kern="1200" dirty="0">
                        <a:solidFill>
                          <a:schemeClr val="lt1"/>
                        </a:solidFill>
                        <a:effectLst/>
                        <a:latin typeface="+mn-lt"/>
                        <a:ea typeface="+mn-ea"/>
                        <a:cs typeface="+mn-cs"/>
                      </a:endParaRPr>
                    </a:p>
                  </a:txBody>
                  <a:tcPr marL="66538" marR="66538"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ts val="1600"/>
                        </a:lnSpc>
                        <a:spcBef>
                          <a:spcPts val="0"/>
                        </a:spcBef>
                        <a:spcAft>
                          <a:spcPts val="0"/>
                        </a:spcAft>
                      </a:pPr>
                      <a:r>
                        <a:rPr lang="en-US" sz="1600" kern="1200" dirty="0">
                          <a:effectLst/>
                        </a:rPr>
                        <a:t>Planned</a:t>
                      </a:r>
                      <a:r>
                        <a:rPr lang="en-US" sz="1600" kern="1200" baseline="0" dirty="0">
                          <a:effectLst/>
                        </a:rPr>
                        <a:t> Restrictions and/or closures</a:t>
                      </a:r>
                      <a:r>
                        <a:rPr lang="en-US" sz="1600" kern="1200" dirty="0">
                          <a:effectLst/>
                        </a:rPr>
                        <a:t> </a:t>
                      </a:r>
                      <a:endParaRPr lang="en-US" sz="1600" b="1" kern="1200" dirty="0">
                        <a:solidFill>
                          <a:schemeClr val="lt1"/>
                        </a:solidFill>
                        <a:effectLst/>
                        <a:latin typeface="+mn-lt"/>
                        <a:ea typeface="+mn-ea"/>
                        <a:cs typeface="+mn-cs"/>
                      </a:endParaRPr>
                    </a:p>
                  </a:txBody>
                  <a:tcPr marL="66538" marR="66538" marT="0" marB="0" anchor="ctr">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ts val="1600"/>
                        </a:lnSpc>
                        <a:spcBef>
                          <a:spcPts val="0"/>
                        </a:spcBef>
                        <a:spcAft>
                          <a:spcPts val="0"/>
                        </a:spcAft>
                      </a:pPr>
                      <a:r>
                        <a:rPr lang="en-US" sz="1600" kern="1200" dirty="0">
                          <a:effectLst/>
                        </a:rPr>
                        <a:t>Allowable Days/ Hours </a:t>
                      </a:r>
                      <a:endParaRPr lang="en-US" sz="1600" b="1" kern="1200" dirty="0">
                        <a:solidFill>
                          <a:schemeClr val="lt1"/>
                        </a:solidFill>
                        <a:effectLst/>
                        <a:latin typeface="+mn-lt"/>
                        <a:ea typeface="+mn-ea"/>
                        <a:cs typeface="+mn-cs"/>
                      </a:endParaRPr>
                    </a:p>
                  </a:txBody>
                  <a:tcPr marL="66538" marR="66538"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48710">
                <a:tc>
                  <a:txBody>
                    <a:bodyPr/>
                    <a:lstStyle/>
                    <a:p>
                      <a:pPr marL="0" marR="0" algn="ctr" defTabSz="914400" rtl="0" eaLnBrk="1" latinLnBrk="0" hangingPunct="1">
                        <a:lnSpc>
                          <a:spcPct val="115000"/>
                        </a:lnSpc>
                        <a:spcBef>
                          <a:spcPts val="0"/>
                        </a:spcBef>
                        <a:spcAft>
                          <a:spcPts val="0"/>
                        </a:spcAft>
                      </a:pPr>
                      <a:r>
                        <a:rPr lang="en-US" sz="1600" b="1" kern="1200" dirty="0">
                          <a:solidFill>
                            <a:schemeClr val="tx1"/>
                          </a:solidFill>
                          <a:effectLst/>
                          <a:latin typeface="+mn-lt"/>
                          <a:ea typeface="+mn-ea"/>
                          <a:cs typeface="+mn-cs"/>
                        </a:rPr>
                        <a:t>Stage #</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US" sz="1300" kern="1200" dirty="0">
                          <a:solidFill>
                            <a:schemeClr val="tx1"/>
                          </a:solidFill>
                          <a:latin typeface="+mn-lt"/>
                          <a:ea typeface="+mn-ea"/>
                          <a:cs typeface="+mn-cs"/>
                        </a:rPr>
                        <a:t>Phase #</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300" kern="1200" dirty="0">
                          <a:solidFill>
                            <a:schemeClr val="tx1"/>
                          </a:solidFill>
                          <a:latin typeface="+mn-lt"/>
                          <a:ea typeface="+mn-ea"/>
                          <a:cs typeface="+mn-cs"/>
                        </a:rPr>
                        <a:t>Very brief (word or phrase) to describe work &amp; </a:t>
                      </a:r>
                      <a:r>
                        <a:rPr lang="en-US" sz="1300" kern="1200" dirty="0" err="1">
                          <a:solidFill>
                            <a:schemeClr val="tx1"/>
                          </a:solidFill>
                          <a:latin typeface="+mn-lt"/>
                          <a:ea typeface="+mn-ea"/>
                          <a:cs typeface="+mn-cs"/>
                        </a:rPr>
                        <a:t>milepoint</a:t>
                      </a:r>
                      <a:r>
                        <a:rPr lang="en-US" sz="1300" kern="1200" dirty="0">
                          <a:solidFill>
                            <a:schemeClr val="tx1"/>
                          </a:solidFill>
                          <a:latin typeface="+mn-lt"/>
                          <a:ea typeface="+mn-ea"/>
                          <a:cs typeface="+mn-cs"/>
                        </a:rPr>
                        <a:t> location</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mn-lt"/>
                          <a:ea typeface="+mn-ea"/>
                          <a:cs typeface="+mn-cs"/>
                        </a:rPr>
                        <a:t>YYYY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mn-lt"/>
                          <a:ea typeface="+mn-ea"/>
                          <a:cs typeface="+mn-cs"/>
                        </a:rPr>
                        <a:t>Indicate how long the restriction will be in place (in weeks or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mn-lt"/>
                          <a:ea typeface="+mn-ea"/>
                          <a:cs typeface="+mn-cs"/>
                        </a:rPr>
                        <a:t>EXAMPLE: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mn-lt"/>
                          <a:ea typeface="+mn-ea"/>
                          <a:cs typeface="+mn-cs"/>
                        </a:rPr>
                        <a:t>Soft barrier; </a:t>
                      </a:r>
                      <a:br>
                        <a:rPr lang="en-US" sz="1300" kern="1200" dirty="0">
                          <a:solidFill>
                            <a:schemeClr val="tx1"/>
                          </a:solidFill>
                          <a:latin typeface="+mn-lt"/>
                          <a:ea typeface="+mn-ea"/>
                          <a:cs typeface="+mn-cs"/>
                        </a:rPr>
                      </a:br>
                      <a:r>
                        <a:rPr lang="en-US" sz="1300" kern="1200" dirty="0">
                          <a:solidFill>
                            <a:schemeClr val="tx1"/>
                          </a:solidFill>
                          <a:latin typeface="+mn-lt"/>
                          <a:ea typeface="+mn-ea"/>
                          <a:cs typeface="+mn-cs"/>
                        </a:rPr>
                        <a:t>19-feet</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300" kern="1200" dirty="0">
                        <a:solidFill>
                          <a:schemeClr val="tx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mn-lt"/>
                          <a:ea typeface="+mn-ea"/>
                          <a:cs typeface="+mn-cs"/>
                        </a:rPr>
                        <a:t>List the restrictions/ closures planned during the stage.</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latin typeface="+mn-lt"/>
                          <a:ea typeface="+mn-ea"/>
                          <a:cs typeface="+mn-cs"/>
                        </a:rPr>
                        <a:t>List the days/hours each day that the contractor will be allowed to restrict.</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96287">
                <a:tc>
                  <a:txBody>
                    <a:bodyPr/>
                    <a:lstStyle/>
                    <a:p>
                      <a:pPr marL="0" marR="0" algn="ctr">
                        <a:lnSpc>
                          <a:spcPct val="115000"/>
                        </a:lnSpc>
                        <a:spcBef>
                          <a:spcPts val="0"/>
                        </a:spcBef>
                        <a:spcAft>
                          <a:spcPts val="0"/>
                        </a:spcAft>
                      </a:pPr>
                      <a:r>
                        <a:rPr lang="en-US" sz="1600" dirty="0">
                          <a:effectLst/>
                        </a:rPr>
                        <a:t>Stage 1</a:t>
                      </a:r>
                      <a:endParaRPr lang="en-US" sz="1600" b="0" dirty="0">
                        <a:effectLst/>
                        <a:latin typeface="Calibri"/>
                        <a:ea typeface="Calibri"/>
                        <a:cs typeface="Times New Roman"/>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300" kern="1200" dirty="0"/>
                        <a:t>Phase 1</a:t>
                      </a: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t>Guardrail </a:t>
                      </a:r>
                      <a:br>
                        <a:rPr lang="en-US" sz="1300" kern="1200" dirty="0"/>
                      </a:br>
                      <a:r>
                        <a:rPr lang="en-US" sz="1300" kern="1200" dirty="0"/>
                        <a:t>(MP 20.5 – 22.34)</a:t>
                      </a: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t>2022</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300" kern="1200" dirty="0"/>
                        <a:t>6 weeks</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1300" u="none" strike="noStrike" kern="1200" noProof="0" dirty="0"/>
                        <a:t>Soft barrier; </a:t>
                      </a:r>
                      <a:br>
                        <a:rPr lang="en-US" sz="1300" u="none" strike="noStrike" kern="1200" noProof="0" dirty="0"/>
                      </a:br>
                      <a:r>
                        <a:rPr lang="en-US" sz="1300" u="none" strike="noStrike" kern="1200" noProof="0" dirty="0"/>
                        <a:t>19-feet</a:t>
                      </a:r>
                    </a:p>
                    <a:p>
                      <a:pPr marL="0" marR="0" lvl="0" indent="0" algn="ctr" defTabSz="914400">
                        <a:lnSpc>
                          <a:spcPct val="100000"/>
                        </a:lnSpc>
                        <a:spcBef>
                          <a:spcPts val="0"/>
                        </a:spcBef>
                        <a:spcAft>
                          <a:spcPts val="0"/>
                        </a:spcAft>
                        <a:buClrTx/>
                        <a:buSzTx/>
                        <a:buFontTx/>
                        <a:buNone/>
                        <a:tabLst/>
                        <a:defRPr/>
                      </a:pP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kern="1200" dirty="0"/>
                        <a:t>Tangent</a:t>
                      </a: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300" kern="1200" dirty="0"/>
                        <a:t>Staging from Single Lane closures will provide 19 feet of width between barriers for traffic, resulting in 17 foot width load restriction.</a:t>
                      </a: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dirty="0"/>
                        <a:t>Weekly, Monday through Thursday from 7 am to 7 pm daily. No work (Fri/Sat/Sun)</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370358">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dirty="0">
                          <a:effectLst/>
                        </a:rPr>
                        <a:t>Stage 2</a:t>
                      </a:r>
                      <a:endParaRPr lang="en-US" sz="1600" b="0" dirty="0">
                        <a:effectLst/>
                        <a:latin typeface="Calibri"/>
                        <a:ea typeface="Calibri"/>
                        <a:cs typeface="Times New Roman"/>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300" kern="1200" dirty="0"/>
                        <a:t>Phase 1a</a:t>
                      </a: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defTabSz="914400">
                        <a:lnSpc>
                          <a:spcPct val="100000"/>
                        </a:lnSpc>
                        <a:spcBef>
                          <a:spcPts val="0"/>
                        </a:spcBef>
                        <a:spcAft>
                          <a:spcPts val="0"/>
                        </a:spcAft>
                        <a:buNone/>
                        <a:tabLst/>
                        <a:defRPr/>
                      </a:pPr>
                      <a:r>
                        <a:rPr lang="en-US" sz="1300" kern="1200" dirty="0"/>
                        <a:t>Paving</a:t>
                      </a:r>
                      <a:br>
                        <a:rPr lang="en-US" sz="1300" kern="1200" dirty="0"/>
                      </a:br>
                      <a:r>
                        <a:rPr lang="en-US" sz="1300" kern="1200" dirty="0"/>
                        <a:t>(MP 22.34 – 28.06)</a:t>
                      </a: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defTabSz="914400">
                        <a:lnSpc>
                          <a:spcPct val="100000"/>
                        </a:lnSpc>
                        <a:spcBef>
                          <a:spcPts val="0"/>
                        </a:spcBef>
                        <a:spcAft>
                          <a:spcPts val="0"/>
                        </a:spcAft>
                        <a:buNone/>
                        <a:tabLst/>
                        <a:defRPr/>
                      </a:pPr>
                      <a:r>
                        <a:rPr lang="en-US" sz="1300" kern="1200" dirty="0"/>
                        <a:t>2023</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defTabSz="914400">
                        <a:lnSpc>
                          <a:spcPct val="100000"/>
                        </a:lnSpc>
                        <a:spcBef>
                          <a:spcPts val="0"/>
                        </a:spcBef>
                        <a:spcAft>
                          <a:spcPts val="0"/>
                        </a:spcAft>
                        <a:buNone/>
                        <a:tabLst/>
                        <a:defRPr/>
                      </a:pPr>
                      <a:r>
                        <a:rPr lang="en-US" sz="1300" kern="1200" dirty="0"/>
                        <a:t>6 months</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spcBef>
                          <a:spcPts val="0"/>
                        </a:spcBef>
                        <a:spcAft>
                          <a:spcPts val="0"/>
                        </a:spcAft>
                        <a:buNone/>
                      </a:pPr>
                      <a:r>
                        <a:rPr lang="en-US" sz="1300" u="none" strike="noStrike" kern="1200" noProof="0" dirty="0"/>
                        <a:t>Soft barrier; </a:t>
                      </a:r>
                      <a:br>
                        <a:rPr lang="en-US" sz="1300" u="none" strike="noStrike" kern="1200" noProof="0" dirty="0"/>
                      </a:br>
                      <a:r>
                        <a:rPr lang="en-US" sz="1300" u="none" strike="noStrike" kern="1200" noProof="0" dirty="0"/>
                        <a:t>19-feet Day</a:t>
                      </a:r>
                    </a:p>
                    <a:p>
                      <a:pPr marL="0" lvl="0" indent="0" algn="ctr">
                        <a:lnSpc>
                          <a:spcPct val="100000"/>
                        </a:lnSpc>
                        <a:spcBef>
                          <a:spcPts val="0"/>
                        </a:spcBef>
                        <a:spcAft>
                          <a:spcPts val="0"/>
                        </a:spcAft>
                        <a:buNone/>
                      </a:pPr>
                      <a:r>
                        <a:rPr lang="en-US" sz="1300" u="none" strike="noStrike" kern="1200" noProof="0" dirty="0"/>
                        <a:t>14 feet night</a:t>
                      </a:r>
                      <a:endParaRPr lang="en-US" sz="1300" b="0" i="0" u="none" strike="noStrike" kern="1200" noProof="0" dirty="0">
                        <a:solidFill>
                          <a:schemeClr val="dk1"/>
                        </a:solidFill>
                        <a:latin typeface="Franklin Gothic Book"/>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defTabSz="914400">
                        <a:lnSpc>
                          <a:spcPct val="100000"/>
                        </a:lnSpc>
                        <a:spcBef>
                          <a:spcPts val="0"/>
                        </a:spcBef>
                        <a:spcAft>
                          <a:spcPts val="0"/>
                        </a:spcAft>
                        <a:buNone/>
                        <a:tabLst/>
                        <a:defRPr/>
                      </a:pPr>
                      <a:r>
                        <a:rPr lang="en-US" sz="1300" kern="1200" dirty="0"/>
                        <a:t>Tangent</a:t>
                      </a: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a:lnSpc>
                          <a:spcPct val="100000"/>
                        </a:lnSpc>
                        <a:spcBef>
                          <a:spcPts val="0"/>
                        </a:spcBef>
                        <a:spcAft>
                          <a:spcPts val="0"/>
                        </a:spcAft>
                        <a:buNone/>
                      </a:pPr>
                      <a:r>
                        <a:rPr lang="en-US" sz="1300" kern="1200" dirty="0"/>
                        <a:t>Intermittent lane closures. Staging provides 19 feet of width between barriers resulting in 17-foot load width restriction during the day; and 14-foot of width during the night resulting in 12-foot load width restriction. </a:t>
                      </a:r>
                      <a:endParaRPr lang="en-US" sz="1300" kern="1200" dirty="0">
                        <a:solidFill>
                          <a:schemeClr val="dk1"/>
                        </a:solidFill>
                        <a:latin typeface="+mn-lt"/>
                        <a:ea typeface="+mn-ea"/>
                        <a:cs typeface="+mn-cs"/>
                      </a:endParaRP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300" dirty="0"/>
                        <a:t>Sunday night to Friday mornings: </a:t>
                      </a:r>
                    </a:p>
                    <a:p>
                      <a:pPr marL="285750" lvl="0" indent="-285750" algn="l">
                        <a:lnSpc>
                          <a:spcPct val="100000"/>
                        </a:lnSpc>
                        <a:spcBef>
                          <a:spcPts val="0"/>
                        </a:spcBef>
                        <a:spcAft>
                          <a:spcPts val="0"/>
                        </a:spcAft>
                        <a:buFont typeface="Arial"/>
                        <a:buChar char="•"/>
                      </a:pPr>
                      <a:r>
                        <a:rPr lang="en-US" sz="1300" dirty="0"/>
                        <a:t>Nighttime work: 7 pm to 7 am</a:t>
                      </a:r>
                    </a:p>
                    <a:p>
                      <a:pPr marL="285750" lvl="0" indent="-285750" algn="l">
                        <a:lnSpc>
                          <a:spcPct val="100000"/>
                        </a:lnSpc>
                        <a:spcBef>
                          <a:spcPts val="0"/>
                        </a:spcBef>
                        <a:spcAft>
                          <a:spcPts val="0"/>
                        </a:spcAft>
                        <a:buFont typeface="Arial"/>
                        <a:buChar char="•"/>
                      </a:pPr>
                      <a:r>
                        <a:rPr lang="en-US" sz="1300" dirty="0"/>
                        <a:t>Daytime work is 7 am to 7 pm </a:t>
                      </a:r>
                    </a:p>
                  </a:txBody>
                  <a:tcPr marL="66538" marR="665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281250"/>
                  </a:ext>
                </a:extLst>
              </a:tr>
            </a:tbl>
          </a:graphicData>
        </a:graphic>
      </p:graphicFrame>
      <p:sp>
        <p:nvSpPr>
          <p:cNvPr id="10" name="Rectangle 9"/>
          <p:cNvSpPr/>
          <p:nvPr/>
        </p:nvSpPr>
        <p:spPr>
          <a:xfrm rot="21127850">
            <a:off x="-71024" y="4384988"/>
            <a:ext cx="12191999" cy="938719"/>
          </a:xfrm>
          <a:prstGeom prst="rect">
            <a:avLst/>
          </a:prstGeom>
        </p:spPr>
        <p:txBody>
          <a:bodyPr wrap="square">
            <a:spAutoFit/>
          </a:bodyPr>
          <a:lstStyle/>
          <a:p>
            <a:pPr algn="ctr"/>
            <a:r>
              <a:rPr lang="en-US" sz="5500" b="1" spc="8500" dirty="0">
                <a:solidFill>
                  <a:srgbClr val="FF0000">
                    <a:alpha val="29000"/>
                  </a:srgbClr>
                </a:solidFill>
              </a:rPr>
              <a:t>EXAMPLES</a:t>
            </a:r>
          </a:p>
        </p:txBody>
      </p:sp>
    </p:spTree>
    <p:custDataLst>
      <p:tags r:id="rId1"/>
    </p:custDataLst>
    <p:extLst>
      <p:ext uri="{BB962C8B-B14F-4D97-AF65-F5344CB8AC3E}">
        <p14:creationId xmlns:p14="http://schemas.microsoft.com/office/powerpoint/2010/main" val="221460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47932"/>
            <a:ext cx="10515600" cy="1179900"/>
          </a:xfrm>
        </p:spPr>
        <p:txBody>
          <a:bodyPr anchor="ctr" anchorCtr="0"/>
          <a:lstStyle/>
          <a:p>
            <a:pPr algn="ctr"/>
            <a:r>
              <a:rPr lang="en-US" sz="4000" b="1" dirty="0"/>
              <a:t>PROJECT NAME</a:t>
            </a:r>
            <a:br>
              <a:rPr lang="en-US" sz="4000" b="1" dirty="0"/>
            </a:br>
            <a:r>
              <a:rPr lang="en-US" sz="3200" dirty="0"/>
              <a:t>Ramp Closure With Detour</a:t>
            </a:r>
          </a:p>
        </p:txBody>
      </p:sp>
      <p:sp>
        <p:nvSpPr>
          <p:cNvPr id="3" name="Title 1"/>
          <p:cNvSpPr txBox="1">
            <a:spLocks/>
          </p:cNvSpPr>
          <p:nvPr/>
        </p:nvSpPr>
        <p:spPr>
          <a:xfrm>
            <a:off x="1087821" y="5107065"/>
            <a:ext cx="10917621" cy="1614410"/>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indent="-342900" eaLnBrk="1" hangingPunct="1">
              <a:spcBef>
                <a:spcPts val="0"/>
              </a:spcBef>
              <a:spcAft>
                <a:spcPts val="600"/>
              </a:spcAft>
              <a:buClr>
                <a:schemeClr val="tx2"/>
              </a:buClr>
              <a:buFont typeface="Arial" panose="020B0604020202020204" pitchFamily="34" charset="0"/>
              <a:buChar char="•"/>
            </a:pPr>
            <a:r>
              <a:rPr lang="en-US" sz="2200" b="0" dirty="0">
                <a:latin typeface="+mn-lt"/>
                <a:ea typeface="+mn-ea"/>
                <a:cs typeface="Times New Roman" panose="02020603050405020304" pitchFamily="18" charset="0"/>
              </a:rPr>
              <a:t>I-84 WB Exit 17 Off-Ramp Closure (estimated June 2024)</a:t>
            </a:r>
            <a:endParaRPr lang="en-US" sz="2200" dirty="0">
              <a:ea typeface="+mn-ea"/>
            </a:endParaRPr>
          </a:p>
          <a:p>
            <a:pPr marL="52070" indent="-342900" eaLnBrk="1" hangingPunct="1">
              <a:lnSpc>
                <a:spcPts val="2400"/>
              </a:lnSpc>
              <a:spcBef>
                <a:spcPts val="0"/>
              </a:spcBef>
              <a:spcAft>
                <a:spcPts val="600"/>
              </a:spcAft>
              <a:buClr>
                <a:schemeClr val="tx2"/>
              </a:buClr>
              <a:buFont typeface="Arial" panose="020B0604020202020204" pitchFamily="34" charset="0"/>
              <a:buChar char="•"/>
            </a:pPr>
            <a:r>
              <a:rPr lang="en-US" sz="2200" b="0" dirty="0">
                <a:latin typeface="+mn-lt"/>
                <a:ea typeface="+mn-ea"/>
                <a:cs typeface="Times New Roman"/>
              </a:rPr>
              <a:t>Detour: WB traffic to exit at NW 238</a:t>
            </a:r>
            <a:r>
              <a:rPr lang="en-US" sz="2200" b="0" baseline="30000" dirty="0">
                <a:latin typeface="+mn-lt"/>
                <a:ea typeface="+mn-ea"/>
                <a:cs typeface="Times New Roman"/>
              </a:rPr>
              <a:t>th</a:t>
            </a:r>
            <a:r>
              <a:rPr lang="en-US" sz="2200" b="0" dirty="0">
                <a:latin typeface="+mn-lt"/>
                <a:ea typeface="+mn-ea"/>
                <a:cs typeface="Times New Roman"/>
              </a:rPr>
              <a:t> Dr. (Exit 16), turn left over the freeway, and </a:t>
            </a:r>
            <a:br>
              <a:rPr lang="en-US" sz="2200" b="0" dirty="0">
                <a:latin typeface="+mn-lt"/>
                <a:ea typeface="+mn-ea"/>
                <a:cs typeface="Times New Roman"/>
              </a:rPr>
            </a:br>
            <a:r>
              <a:rPr lang="en-US" sz="2200" b="0" dirty="0">
                <a:latin typeface="+mn-lt"/>
                <a:ea typeface="+mn-ea"/>
                <a:cs typeface="Times New Roman"/>
              </a:rPr>
              <a:t>    then take I-84 EB to the next Exit 17 (Marine </a:t>
            </a:r>
            <a:r>
              <a:rPr lang="en-US" sz="2200" b="0" dirty="0" err="1">
                <a:latin typeface="+mn-lt"/>
                <a:ea typeface="+mn-ea"/>
                <a:cs typeface="Times New Roman"/>
              </a:rPr>
              <a:t>Dr</a:t>
            </a:r>
            <a:r>
              <a:rPr lang="en-US" sz="2200" b="0" dirty="0">
                <a:latin typeface="+mn-lt"/>
                <a:ea typeface="+mn-ea"/>
                <a:cs typeface="Times New Roman"/>
              </a:rPr>
              <a:t>/257</a:t>
            </a:r>
            <a:r>
              <a:rPr lang="en-US" sz="2200" b="0" baseline="30000" dirty="0">
                <a:latin typeface="+mn-lt"/>
                <a:ea typeface="+mn-ea"/>
                <a:cs typeface="Times New Roman"/>
              </a:rPr>
              <a:t>th</a:t>
            </a:r>
            <a:r>
              <a:rPr lang="en-US" sz="2200" b="0" dirty="0">
                <a:latin typeface="+mn-lt"/>
                <a:ea typeface="+mn-ea"/>
                <a:cs typeface="Times New Roman"/>
              </a:rPr>
              <a:t> Ave) </a:t>
            </a:r>
            <a:endParaRPr lang="en-US" sz="2200" b="0" dirty="0">
              <a:latin typeface="+mn-lt"/>
              <a:ea typeface="+mn-ea"/>
              <a:cs typeface="Times New Roman" panose="02020603050405020304" pitchFamily="18" charset="0"/>
            </a:endParaRPr>
          </a:p>
          <a:p>
            <a:pPr marL="52070" indent="-342900" eaLnBrk="1" hangingPunct="1">
              <a:spcBef>
                <a:spcPts val="0"/>
              </a:spcBef>
              <a:spcAft>
                <a:spcPts val="600"/>
              </a:spcAft>
              <a:buClr>
                <a:schemeClr val="tx2"/>
              </a:buClr>
              <a:buFont typeface="Arial" panose="020B0604020202020204" pitchFamily="34" charset="0"/>
              <a:buChar char="•"/>
            </a:pPr>
            <a:r>
              <a:rPr lang="en-US" sz="2200" b="0" dirty="0">
                <a:latin typeface="+mn-lt"/>
                <a:ea typeface="+mn-ea"/>
                <a:cs typeface="Times New Roman" panose="02020603050405020304" pitchFamily="18" charset="0"/>
              </a:rPr>
              <a:t>Closure allowed 11pm to 5am Monday thru Thursday (duration 1-2 nights).</a:t>
            </a:r>
          </a:p>
          <a:p>
            <a:pPr marL="509270" indent="-457200" eaLnBrk="1" hangingPunct="1">
              <a:spcBef>
                <a:spcPts val="600"/>
              </a:spcBef>
              <a:spcAft>
                <a:spcPts val="1000"/>
              </a:spcAft>
              <a:buClr>
                <a:schemeClr val="tx2"/>
              </a:buClr>
              <a:buFont typeface="Arial" panose="020B0604020202020204" pitchFamily="34" charset="0"/>
              <a:buChar char="•"/>
            </a:pPr>
            <a:endParaRPr lang="en-US" sz="2200" b="0" i="0" dirty="0">
              <a:latin typeface="+mn-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B4172B2-D9CF-462E-87A7-CF6315382B94}" type="slidenum">
              <a:rPr lang="en-US" smtClean="0"/>
              <a:t>18</a:t>
            </a:fld>
            <a:endParaRPr lang="en-US" dirty="0"/>
          </a:p>
        </p:txBody>
      </p:sp>
      <p:pic>
        <p:nvPicPr>
          <p:cNvPr id="5" name="Picture 4" descr="Map of detour route" title="Map of detour route"/>
          <p:cNvPicPr/>
          <p:nvPr/>
        </p:nvPicPr>
        <p:blipFill rotWithShape="1">
          <a:blip r:embed="rId4">
            <a:extLst>
              <a:ext uri="{28A0092B-C50C-407E-A947-70E740481C1C}">
                <a14:useLocalDpi xmlns:a14="http://schemas.microsoft.com/office/drawing/2010/main" val="0"/>
              </a:ext>
            </a:extLst>
          </a:blip>
          <a:srcRect l="2884" t="31844" r="2084" b="14525"/>
          <a:stretch/>
        </p:blipFill>
        <p:spPr bwMode="auto">
          <a:xfrm>
            <a:off x="1416268" y="1283275"/>
            <a:ext cx="9584121" cy="3678912"/>
          </a:xfrm>
          <a:prstGeom prst="rect">
            <a:avLst/>
          </a:prstGeom>
          <a:noFill/>
          <a:ln>
            <a:solidFill>
              <a:schemeClr val="tx1"/>
            </a:solid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827303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968"/>
            <a:ext cx="12191999" cy="1061829"/>
          </a:xfrm>
        </p:spPr>
        <p:txBody>
          <a:bodyPr anchor="ctr" anchorCtr="0">
            <a:spAutoFit/>
          </a:bodyPr>
          <a:lstStyle/>
          <a:p>
            <a:pPr algn="ctr"/>
            <a:r>
              <a:rPr lang="en-US" sz="3800" b="1" dirty="0"/>
              <a:t>PROJECT NAME</a:t>
            </a:r>
            <a:br>
              <a:rPr lang="en-US" sz="3800" b="1" dirty="0"/>
            </a:br>
            <a:r>
              <a:rPr lang="en-US" sz="3200" dirty="0"/>
              <a:t>Summary of Ramp Closures</a:t>
            </a:r>
          </a:p>
        </p:txBody>
      </p:sp>
      <p:sp>
        <p:nvSpPr>
          <p:cNvPr id="4" name="Slide Number Placeholder 3"/>
          <p:cNvSpPr>
            <a:spLocks noGrp="1"/>
          </p:cNvSpPr>
          <p:nvPr>
            <p:ph type="sldNum" sz="quarter" idx="12"/>
          </p:nvPr>
        </p:nvSpPr>
        <p:spPr/>
        <p:txBody>
          <a:bodyPr/>
          <a:lstStyle/>
          <a:p>
            <a:fld id="{7B4172B2-D9CF-462E-87A7-CF6315382B94}" type="slidenum">
              <a:rPr lang="en-US" smtClean="0"/>
              <a:t>19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909477653"/>
              </p:ext>
            </p:extLst>
          </p:nvPr>
        </p:nvGraphicFramePr>
        <p:xfrm>
          <a:off x="474785" y="1204369"/>
          <a:ext cx="11379758" cy="5517107"/>
        </p:xfrm>
        <a:graphic>
          <a:graphicData uri="http://schemas.openxmlformats.org/drawingml/2006/table">
            <a:tbl>
              <a:tblPr firstRow="1" bandRow="1">
                <a:tableStyleId>{073A0DAA-6AF3-43AB-8588-CEC1D06C72B9}</a:tableStyleId>
              </a:tblPr>
              <a:tblGrid>
                <a:gridCol w="1580173">
                  <a:extLst>
                    <a:ext uri="{9D8B030D-6E8A-4147-A177-3AD203B41FA5}">
                      <a16:colId xmlns:a16="http://schemas.microsoft.com/office/drawing/2014/main" val="232001658"/>
                    </a:ext>
                  </a:extLst>
                </a:gridCol>
                <a:gridCol w="1227705">
                  <a:extLst>
                    <a:ext uri="{9D8B030D-6E8A-4147-A177-3AD203B41FA5}">
                      <a16:colId xmlns:a16="http://schemas.microsoft.com/office/drawing/2014/main" val="3488575587"/>
                    </a:ext>
                  </a:extLst>
                </a:gridCol>
                <a:gridCol w="860732">
                  <a:extLst>
                    <a:ext uri="{9D8B030D-6E8A-4147-A177-3AD203B41FA5}">
                      <a16:colId xmlns:a16="http://schemas.microsoft.com/office/drawing/2014/main" val="248681073"/>
                    </a:ext>
                  </a:extLst>
                </a:gridCol>
                <a:gridCol w="2895096">
                  <a:extLst>
                    <a:ext uri="{9D8B030D-6E8A-4147-A177-3AD203B41FA5}">
                      <a16:colId xmlns:a16="http://schemas.microsoft.com/office/drawing/2014/main" val="872691979"/>
                    </a:ext>
                  </a:extLst>
                </a:gridCol>
                <a:gridCol w="2546142">
                  <a:extLst>
                    <a:ext uri="{9D8B030D-6E8A-4147-A177-3AD203B41FA5}">
                      <a16:colId xmlns:a16="http://schemas.microsoft.com/office/drawing/2014/main" val="1586208020"/>
                    </a:ext>
                  </a:extLst>
                </a:gridCol>
                <a:gridCol w="2269910">
                  <a:extLst>
                    <a:ext uri="{9D8B030D-6E8A-4147-A177-3AD203B41FA5}">
                      <a16:colId xmlns:a16="http://schemas.microsoft.com/office/drawing/2014/main" val="1986305814"/>
                    </a:ext>
                  </a:extLst>
                </a:gridCol>
              </a:tblGrid>
              <a:tr h="857723">
                <a:tc>
                  <a:txBody>
                    <a:bodyPr/>
                    <a:lstStyle/>
                    <a:p>
                      <a:pPr marL="0" algn="ctr" defTabSz="914400" rtl="0" eaLnBrk="1" latinLnBrk="0" hangingPunct="1"/>
                      <a:r>
                        <a:rPr lang="en-US" sz="2000" b="1" kern="1200">
                          <a:solidFill>
                            <a:schemeClr val="lt1"/>
                          </a:solidFill>
                          <a:latin typeface="+mn-lt"/>
                          <a:ea typeface="+mn-ea"/>
                          <a:cs typeface="+mn-cs"/>
                        </a:rPr>
                        <a:t>Ramp</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effectLst/>
                        </a:rPr>
                        <a:t>Work Summary </a:t>
                      </a:r>
                      <a:endParaRPr lang="en-US" sz="2000" b="1" kern="1200" dirty="0">
                        <a:solidFill>
                          <a:schemeClr val="lt1"/>
                        </a:solidFill>
                        <a:latin typeface="+mn-lt"/>
                        <a:ea typeface="+mn-ea"/>
                        <a:cs typeface="+mn-cs"/>
                      </a:endParaRPr>
                    </a:p>
                  </a:txBody>
                  <a:tcPr anchor="ct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lt1"/>
                          </a:solidFill>
                          <a:latin typeface="+mn-lt"/>
                          <a:ea typeface="+mn-ea"/>
                          <a:cs typeface="+mn-cs"/>
                        </a:rPr>
                        <a:t>Const. Year</a:t>
                      </a:r>
                    </a:p>
                  </a:txBody>
                  <a:tcPr anchor="ct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Approx. Duration</a:t>
                      </a:r>
                    </a:p>
                  </a:txBody>
                  <a:tcPr anchor="ct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Allowable Days/Hours</a:t>
                      </a:r>
                    </a:p>
                  </a:txBody>
                  <a:tcPr anchor="ct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t>Detour</a:t>
                      </a:r>
                    </a:p>
                  </a:txBody>
                  <a:tcPr anchor="ct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68505221"/>
                  </a:ext>
                </a:extLst>
              </a:tr>
              <a:tr h="1164846">
                <a:tc>
                  <a:txBody>
                    <a:bodyPr/>
                    <a:lstStyle/>
                    <a:p>
                      <a:r>
                        <a:rPr lang="en-US" sz="1400" dirty="0"/>
                        <a:t>Ramp</a:t>
                      </a:r>
                      <a:r>
                        <a:rPr lang="en-US" sz="1400" baseline="0" dirty="0"/>
                        <a:t> #, Direction, On or Off Ramp</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kern="1200" dirty="0">
                          <a:solidFill>
                            <a:schemeClr val="tx1"/>
                          </a:solidFill>
                          <a:latin typeface="+mn-lt"/>
                          <a:ea typeface="+mn-ea"/>
                          <a:cs typeface="+mn-cs"/>
                        </a:rPr>
                        <a:t>Very brief (word or phrase) to describe work</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t>YYYY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t>MM/DD</a:t>
                      </a:r>
                      <a:r>
                        <a:rPr lang="en-US" sz="1400" baseline="0" dirty="0"/>
                        <a:t> – MM /DD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b="0" dirty="0">
                          <a:latin typeface="+mn-lt"/>
                          <a:ea typeface="+mn-ea"/>
                          <a:cs typeface="Times New Roman" panose="02020603050405020304" pitchFamily="18" charset="0"/>
                        </a:rPr>
                        <a:t>Example: Sunday night thru Friday morning between 6 p.m. and 9 a.m.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a:t>Traffic will 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12122463"/>
                  </a:ext>
                </a:extLst>
              </a:tr>
              <a:tr h="1164846">
                <a:tc>
                  <a:txBody>
                    <a:bodyPr/>
                    <a:lstStyle/>
                    <a:p>
                      <a:r>
                        <a:rPr lang="en-US" sz="1400"/>
                        <a:t>Ramp</a:t>
                      </a:r>
                      <a:r>
                        <a:rPr lang="en-US" sz="1400" baseline="0"/>
                        <a:t> #, Direction, On or Off Ramp</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kern="1200" dirty="0">
                          <a:solidFill>
                            <a:schemeClr val="tx1"/>
                          </a:solidFill>
                          <a:latin typeface="+mn-lt"/>
                          <a:ea typeface="+mn-ea"/>
                          <a:cs typeface="+mn-cs"/>
                        </a:rPr>
                        <a:t>Very brief (word or phrase) to describe work</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t>YYYY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t>MM/DD</a:t>
                      </a:r>
                      <a:r>
                        <a:rPr lang="en-US" sz="1400" baseline="0" dirty="0"/>
                        <a:t> – MM /DD</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a:latin typeface="+mn-lt"/>
                          <a:ea typeface="+mn-ea"/>
                          <a:cs typeface="Times New Roman" panose="02020603050405020304" pitchFamily="18" charset="0"/>
                        </a:rPr>
                        <a:t>Example: Sunday night thru Friday morning between 6 p.m. and 9 a.m.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a:t>Traffic will take….</a:t>
                      </a:r>
                    </a:p>
                    <a:p>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48468719"/>
                  </a:ext>
                </a:extLst>
              </a:tr>
              <a:tr h="1164846">
                <a:tc>
                  <a:txBody>
                    <a:bodyPr/>
                    <a:lstStyle/>
                    <a:p>
                      <a:r>
                        <a:rPr lang="en-US" sz="1400"/>
                        <a:t>Ramp</a:t>
                      </a:r>
                      <a:r>
                        <a:rPr lang="en-US" sz="1400" baseline="0"/>
                        <a:t> #, Direction, On or Off Ramp</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Very brief (word or phrase) to describe work</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a:t>YYYY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a:t>MM/DD</a:t>
                      </a:r>
                      <a:r>
                        <a:rPr lang="en-US" sz="1400" baseline="0"/>
                        <a:t> – MM /DD</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b="0" dirty="0">
                          <a:latin typeface="+mn-lt"/>
                          <a:ea typeface="+mn-ea"/>
                          <a:cs typeface="Times New Roman" panose="02020603050405020304" pitchFamily="18" charset="0"/>
                        </a:rPr>
                        <a:t>Example: Sunday night thru Friday morning between 6 p.m. and 9 a.m.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a:t>Traffic will take….</a:t>
                      </a:r>
                    </a:p>
                    <a:p>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79927933"/>
                  </a:ext>
                </a:extLst>
              </a:tr>
              <a:tr h="1164846">
                <a:tc>
                  <a:txBody>
                    <a:bodyPr/>
                    <a:lstStyle/>
                    <a:p>
                      <a:r>
                        <a:rPr lang="en-US" sz="1400"/>
                        <a:t>Ramp</a:t>
                      </a:r>
                      <a:r>
                        <a:rPr lang="en-US" sz="1400" baseline="0"/>
                        <a:t> #, Direction, On or Off Ramp</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Very brief (word or phrase) to describe work</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dirty="0"/>
                        <a:t>YYYY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a:t>MM/DD</a:t>
                      </a:r>
                      <a:r>
                        <a:rPr lang="en-US" sz="1400" baseline="0"/>
                        <a:t> – MM /DD</a:t>
                      </a: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b="0" dirty="0">
                          <a:latin typeface="+mn-lt"/>
                          <a:ea typeface="+mn-ea"/>
                          <a:cs typeface="Times New Roman" panose="02020603050405020304" pitchFamily="18" charset="0"/>
                        </a:rPr>
                        <a:t>Example: Sunday night thru Friday morning between 6 p.m. and 9 a.m.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dirty="0"/>
                        <a:t>Traffic will 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9086321"/>
                  </a:ext>
                </a:extLst>
              </a:tr>
            </a:tbl>
          </a:graphicData>
        </a:graphic>
      </p:graphicFrame>
    </p:spTree>
    <p:custDataLst>
      <p:tags r:id="rId1"/>
    </p:custDataLst>
    <p:extLst>
      <p:ext uri="{BB962C8B-B14F-4D97-AF65-F5344CB8AC3E}">
        <p14:creationId xmlns:p14="http://schemas.microsoft.com/office/powerpoint/2010/main" val="406837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2</a:t>
            </a:r>
          </a:p>
        </p:txBody>
      </p:sp>
      <p:grpSp>
        <p:nvGrpSpPr>
          <p:cNvPr id="6" name="Group 5" descr="List of templates to use (continued from previous slide)">
            <a:extLst>
              <a:ext uri="{FF2B5EF4-FFF2-40B4-BE49-F238E27FC236}">
                <a16:creationId xmlns:a16="http://schemas.microsoft.com/office/drawing/2014/main" id="{03EDA61D-0BCE-52AE-D6B8-617DE561AE2F}"/>
              </a:ext>
            </a:extLst>
          </p:cNvPr>
          <p:cNvGrpSpPr/>
          <p:nvPr/>
        </p:nvGrpSpPr>
        <p:grpSpPr>
          <a:xfrm>
            <a:off x="145575" y="180026"/>
            <a:ext cx="11900848" cy="5465625"/>
            <a:chOff x="145575" y="180026"/>
            <a:chExt cx="11900848" cy="5465625"/>
          </a:xfrm>
        </p:grpSpPr>
        <p:sp>
          <p:nvSpPr>
            <p:cNvPr id="4" name="TextBox 3"/>
            <p:cNvSpPr txBox="1"/>
            <p:nvPr/>
          </p:nvSpPr>
          <p:spPr>
            <a:xfrm>
              <a:off x="177422" y="180026"/>
              <a:ext cx="7861034" cy="492443"/>
            </a:xfrm>
            <a:prstGeom prst="rect">
              <a:avLst/>
            </a:prstGeom>
            <a:noFill/>
          </p:spPr>
          <p:txBody>
            <a:bodyPr wrap="square" rtlCol="0">
              <a:spAutoFit/>
            </a:bodyPr>
            <a:lstStyle/>
            <a:p>
              <a:r>
                <a:rPr lang="en-US" sz="2600" b="1" dirty="0"/>
                <a:t>WHICH TEMPLATE SHOULD I USE? (Cont’d)</a:t>
              </a:r>
            </a:p>
          </p:txBody>
        </p:sp>
        <p:sp>
          <p:nvSpPr>
            <p:cNvPr id="13" name="TextBox 12"/>
            <p:cNvSpPr txBox="1"/>
            <p:nvPr/>
          </p:nvSpPr>
          <p:spPr>
            <a:xfrm>
              <a:off x="145575" y="3376094"/>
              <a:ext cx="11900848" cy="892552"/>
            </a:xfrm>
            <a:prstGeom prst="rect">
              <a:avLst/>
            </a:prstGeom>
            <a:noFill/>
          </p:spPr>
          <p:txBody>
            <a:bodyPr wrap="square" rtlCol="0">
              <a:spAutoFit/>
            </a:bodyPr>
            <a:lstStyle/>
            <a:p>
              <a:pPr>
                <a:spcAft>
                  <a:spcPts val="1200"/>
                </a:spcAft>
              </a:pPr>
              <a:r>
                <a:rPr lang="en-US" b="1" u="sng" dirty="0"/>
                <a:t>Roundabout Template</a:t>
              </a:r>
              <a:r>
                <a:rPr lang="en-US" b="1" dirty="0"/>
                <a:t>: </a:t>
              </a:r>
              <a:r>
                <a:rPr lang="en-US" sz="1700" dirty="0"/>
                <a:t>Used for proposed roundabouts that are subject to freight industry input, per Highway Directive DES-02.  Each slide is designed to present the required information needed for Stakeholder Forum Support (for roundabouts located on Reduction Review Routes) and freight industry support on roundabout sizing.  </a:t>
              </a:r>
            </a:p>
          </p:txBody>
        </p:sp>
        <p:sp>
          <p:nvSpPr>
            <p:cNvPr id="14" name="TextBox 13"/>
            <p:cNvSpPr txBox="1"/>
            <p:nvPr/>
          </p:nvSpPr>
          <p:spPr>
            <a:xfrm>
              <a:off x="145575" y="2260700"/>
              <a:ext cx="11436825" cy="892552"/>
            </a:xfrm>
            <a:prstGeom prst="rect">
              <a:avLst/>
            </a:prstGeom>
            <a:noFill/>
          </p:spPr>
          <p:txBody>
            <a:bodyPr wrap="square" rtlCol="0">
              <a:spAutoFit/>
            </a:bodyPr>
            <a:lstStyle/>
            <a:p>
              <a:pPr>
                <a:spcAft>
                  <a:spcPts val="1200"/>
                </a:spcAft>
              </a:pPr>
              <a:r>
                <a:rPr lang="en-US" b="1" u="sng" dirty="0"/>
                <a:t>Intersection Improvements Template</a:t>
              </a:r>
              <a:r>
                <a:rPr lang="en-US" b="1" dirty="0"/>
                <a:t>: </a:t>
              </a:r>
              <a:r>
                <a:rPr lang="en-US" sz="1700" dirty="0"/>
                <a:t>Used for </a:t>
              </a:r>
              <a:r>
                <a:rPr lang="en-US" sz="1700" i="1" u="sng" dirty="0"/>
                <a:t>early</a:t>
              </a:r>
              <a:r>
                <a:rPr lang="en-US" sz="1700" dirty="0"/>
                <a:t> communication with the Mobility Advisory Committee/</a:t>
              </a:r>
              <a:br>
                <a:rPr lang="en-US" sz="1700" dirty="0"/>
              </a:br>
              <a:r>
                <a:rPr lang="en-US" sz="1700" dirty="0"/>
                <a:t>Stakeholder forum.  The intent of the slides are to share issues/problems with the current intersection, and seek early </a:t>
              </a:r>
              <a:br>
                <a:rPr lang="en-US" sz="1700" dirty="0"/>
              </a:br>
              <a:r>
                <a:rPr lang="en-US" sz="1700" dirty="0"/>
                <a:t>input on options for potential solutions </a:t>
              </a:r>
              <a:r>
                <a:rPr lang="en-US" sz="1700" u="sng" dirty="0"/>
                <a:t>before</a:t>
              </a:r>
              <a:r>
                <a:rPr lang="en-US" sz="1700" dirty="0"/>
                <a:t> a final treatment is decided.</a:t>
              </a:r>
            </a:p>
          </p:txBody>
        </p:sp>
        <p:sp>
          <p:nvSpPr>
            <p:cNvPr id="11" name="TextBox 10"/>
            <p:cNvSpPr txBox="1"/>
            <p:nvPr/>
          </p:nvSpPr>
          <p:spPr>
            <a:xfrm>
              <a:off x="145575" y="4491489"/>
              <a:ext cx="11900848" cy="1154162"/>
            </a:xfrm>
            <a:prstGeom prst="rect">
              <a:avLst/>
            </a:prstGeom>
            <a:noFill/>
          </p:spPr>
          <p:txBody>
            <a:bodyPr wrap="square" rtlCol="0">
              <a:spAutoFit/>
            </a:bodyPr>
            <a:lstStyle/>
            <a:p>
              <a:pPr>
                <a:spcAft>
                  <a:spcPts val="1200"/>
                </a:spcAft>
              </a:pPr>
              <a:r>
                <a:rPr lang="en-US" b="1" u="sng" dirty="0"/>
                <a:t>Roadway Reconfiguration Template</a:t>
              </a:r>
              <a:r>
                <a:rPr lang="en-US" b="1" dirty="0"/>
                <a:t>: </a:t>
              </a:r>
              <a:r>
                <a:rPr lang="en-US" sz="1700" dirty="0"/>
                <a:t>Used for projects proposing a roadway reconfiguration only (</a:t>
              </a:r>
              <a:r>
                <a:rPr lang="en-US" sz="1700" u="sng" dirty="0"/>
                <a:t>not</a:t>
              </a:r>
              <a:r>
                <a:rPr lang="en-US" sz="1700" dirty="0"/>
                <a:t> in conjunction with a proposed reduction in vehicle-carrying capacity on a Reduction Review Route subject to ORS 366.215). These include road diets, travel lane reductions, lane width changes, etc. If the roadway configuration is included with a Reduction in Vehicle Carrying Capacity, use the ORS 366.215 presentation template instead (the template includes roadway reconfiguration slides).</a:t>
              </a:r>
            </a:p>
          </p:txBody>
        </p:sp>
        <p:sp>
          <p:nvSpPr>
            <p:cNvPr id="5" name="TextBox 4">
              <a:extLst>
                <a:ext uri="{FF2B5EF4-FFF2-40B4-BE49-F238E27FC236}">
                  <a16:creationId xmlns:a16="http://schemas.microsoft.com/office/drawing/2014/main" id="{4BA40166-7FCE-4BBE-5D50-9F2D5A6BAE4D}"/>
                </a:ext>
              </a:extLst>
            </p:cNvPr>
            <p:cNvSpPr txBox="1"/>
            <p:nvPr/>
          </p:nvSpPr>
          <p:spPr>
            <a:xfrm>
              <a:off x="145575" y="883696"/>
              <a:ext cx="10833479" cy="1154162"/>
            </a:xfrm>
            <a:prstGeom prst="rect">
              <a:avLst/>
            </a:prstGeom>
            <a:noFill/>
          </p:spPr>
          <p:txBody>
            <a:bodyPr wrap="square" rtlCol="0">
              <a:spAutoFit/>
            </a:bodyPr>
            <a:lstStyle/>
            <a:p>
              <a:pPr>
                <a:spcAft>
                  <a:spcPts val="1200"/>
                </a:spcAft>
              </a:pPr>
              <a:r>
                <a:rPr lang="en-US" b="1" u="sng" dirty="0"/>
                <a:t>Permanent (NON-ORS 366.215) Impacts Template</a:t>
              </a:r>
              <a:r>
                <a:rPr lang="en-US" b="1" dirty="0"/>
                <a:t>: </a:t>
              </a:r>
              <a:r>
                <a:rPr lang="en-US" sz="1700" dirty="0"/>
                <a:t>Used for sharing new permanent size </a:t>
              </a:r>
              <a:br>
                <a:rPr lang="en-US" sz="1700" dirty="0"/>
              </a:br>
              <a:r>
                <a:rPr lang="en-US" sz="1700" dirty="0"/>
                <a:t>and/or weight restrictions that are considered "high" impact for permanent impacts that are </a:t>
              </a:r>
              <a:r>
                <a:rPr lang="en-US" sz="1700" u="sng" dirty="0"/>
                <a:t>NOT</a:t>
              </a:r>
              <a:r>
                <a:rPr lang="en-US" sz="1700" dirty="0"/>
                <a:t> </a:t>
              </a:r>
              <a:br>
                <a:rPr lang="en-US" sz="1700" dirty="0"/>
              </a:br>
              <a:r>
                <a:rPr lang="en-US" sz="1700" dirty="0"/>
                <a:t>subject to ORS 366.215, per the Project Review Criteria in Appendix C of the Mobility Advisory </a:t>
              </a:r>
              <a:br>
                <a:rPr lang="en-US" sz="1700" dirty="0"/>
              </a:br>
              <a:r>
                <a:rPr lang="en-US" sz="1700" dirty="0"/>
                <a:t>Committee Charter.  </a:t>
              </a:r>
            </a:p>
          </p:txBody>
        </p:sp>
      </p:grpSp>
      <p:sp>
        <p:nvSpPr>
          <p:cNvPr id="9" name="TextBox 8"/>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2</a:t>
            </a:fld>
            <a:endParaRPr lang="en-US" dirty="0"/>
          </a:p>
        </p:txBody>
      </p:sp>
    </p:spTree>
    <p:custDataLst>
      <p:tags r:id="rId1"/>
    </p:custDataLst>
    <p:extLst>
      <p:ext uri="{BB962C8B-B14F-4D97-AF65-F5344CB8AC3E}">
        <p14:creationId xmlns:p14="http://schemas.microsoft.com/office/powerpoint/2010/main" val="79878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228606"/>
            <a:ext cx="10515600" cy="1179900"/>
          </a:xfrm>
        </p:spPr>
        <p:txBody>
          <a:bodyPr anchor="ctr" anchorCtr="0"/>
          <a:lstStyle/>
          <a:p>
            <a:pPr algn="ctr"/>
            <a:r>
              <a:rPr lang="en-US" sz="4000" b="1"/>
              <a:t>PROJECT NAME</a:t>
            </a:r>
            <a:br>
              <a:rPr lang="en-US" sz="4000" b="1"/>
            </a:br>
            <a:r>
              <a:rPr lang="en-US" sz="3200"/>
              <a:t>Weight, Height, Length Restrictions</a:t>
            </a:r>
          </a:p>
        </p:txBody>
      </p:sp>
      <p:sp>
        <p:nvSpPr>
          <p:cNvPr id="4" name="Slide Number Placeholder 3"/>
          <p:cNvSpPr>
            <a:spLocks noGrp="1"/>
          </p:cNvSpPr>
          <p:nvPr>
            <p:ph type="sldNum" sz="quarter" idx="12"/>
          </p:nvPr>
        </p:nvSpPr>
        <p:spPr/>
        <p:txBody>
          <a:bodyPr/>
          <a:lstStyle/>
          <a:p>
            <a:fld id="{7B4172B2-D9CF-462E-87A7-CF6315382B94}" type="slidenum">
              <a:rPr lang="en-US" smtClean="0"/>
              <a:t>20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42694188"/>
              </p:ext>
            </p:extLst>
          </p:nvPr>
        </p:nvGraphicFramePr>
        <p:xfrm>
          <a:off x="368968" y="1633095"/>
          <a:ext cx="11614485" cy="3931920"/>
        </p:xfrm>
        <a:graphic>
          <a:graphicData uri="http://schemas.openxmlformats.org/drawingml/2006/table">
            <a:tbl>
              <a:tblPr firstRow="1" bandRow="1">
                <a:tableStyleId>{073A0DAA-6AF3-43AB-8588-CEC1D06C72B9}</a:tableStyleId>
              </a:tblPr>
              <a:tblGrid>
                <a:gridCol w="2454442">
                  <a:extLst>
                    <a:ext uri="{9D8B030D-6E8A-4147-A177-3AD203B41FA5}">
                      <a16:colId xmlns:a16="http://schemas.microsoft.com/office/drawing/2014/main" val="1116782153"/>
                    </a:ext>
                  </a:extLst>
                </a:gridCol>
                <a:gridCol w="2518610">
                  <a:extLst>
                    <a:ext uri="{9D8B030D-6E8A-4147-A177-3AD203B41FA5}">
                      <a16:colId xmlns:a16="http://schemas.microsoft.com/office/drawing/2014/main" val="3096657529"/>
                    </a:ext>
                  </a:extLst>
                </a:gridCol>
                <a:gridCol w="2502569">
                  <a:extLst>
                    <a:ext uri="{9D8B030D-6E8A-4147-A177-3AD203B41FA5}">
                      <a16:colId xmlns:a16="http://schemas.microsoft.com/office/drawing/2014/main" val="3426879488"/>
                    </a:ext>
                  </a:extLst>
                </a:gridCol>
                <a:gridCol w="1815967">
                  <a:extLst>
                    <a:ext uri="{9D8B030D-6E8A-4147-A177-3AD203B41FA5}">
                      <a16:colId xmlns:a16="http://schemas.microsoft.com/office/drawing/2014/main" val="476939744"/>
                    </a:ext>
                  </a:extLst>
                </a:gridCol>
                <a:gridCol w="2322897">
                  <a:extLst>
                    <a:ext uri="{9D8B030D-6E8A-4147-A177-3AD203B41FA5}">
                      <a16:colId xmlns:a16="http://schemas.microsoft.com/office/drawing/2014/main" val="2637823733"/>
                    </a:ext>
                  </a:extLst>
                </a:gridCol>
              </a:tblGrid>
              <a:tr h="914400">
                <a:tc>
                  <a:txBody>
                    <a:bodyPr/>
                    <a:lstStyle/>
                    <a:p>
                      <a:r>
                        <a:rPr lang="en-US" sz="2200" dirty="0"/>
                        <a:t>Restriction Type</a:t>
                      </a:r>
                    </a:p>
                  </a:txBody>
                  <a:tcPr/>
                </a:tc>
                <a:tc>
                  <a:txBody>
                    <a:bodyPr/>
                    <a:lstStyle/>
                    <a:p>
                      <a:r>
                        <a:rPr lang="en-US" sz="2200" dirty="0"/>
                        <a:t>Current Roadway</a:t>
                      </a:r>
                      <a:r>
                        <a:rPr lang="en-US" sz="2200" baseline="0" dirty="0"/>
                        <a:t> Restrictions</a:t>
                      </a:r>
                      <a:endParaRPr lang="en-US" sz="2200" dirty="0"/>
                    </a:p>
                  </a:txBody>
                  <a:tcPr/>
                </a:tc>
                <a:tc>
                  <a:txBody>
                    <a:bodyPr/>
                    <a:lstStyle/>
                    <a:p>
                      <a:r>
                        <a:rPr lang="en-US" sz="2200" dirty="0"/>
                        <a:t>Proposed Roadway Restrictions</a:t>
                      </a:r>
                    </a:p>
                  </a:txBody>
                  <a:tcPr/>
                </a:tc>
                <a:tc>
                  <a:txBody>
                    <a:bodyPr/>
                    <a:lstStyle/>
                    <a:p>
                      <a:r>
                        <a:rPr lang="en-US" sz="2200" dirty="0"/>
                        <a:t>Proposed Duration</a:t>
                      </a:r>
                    </a:p>
                  </a:txBody>
                  <a:tcPr/>
                </a:tc>
                <a:tc>
                  <a:txBody>
                    <a:bodyPr/>
                    <a:lstStyle/>
                    <a:p>
                      <a:r>
                        <a:rPr lang="en-US" sz="2200" dirty="0"/>
                        <a:t>Allowable days/hours</a:t>
                      </a:r>
                    </a:p>
                  </a:txBody>
                  <a:tcPr/>
                </a:tc>
                <a:extLst>
                  <a:ext uri="{0D108BD9-81ED-4DB2-BD59-A6C34878D82A}">
                    <a16:rowId xmlns:a16="http://schemas.microsoft.com/office/drawing/2014/main" val="641096645"/>
                  </a:ext>
                </a:extLst>
              </a:tr>
              <a:tr h="1005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Weight Restriction</a:t>
                      </a:r>
                    </a:p>
                  </a:txBody>
                  <a:tcPr anchor="ctr"/>
                </a:tc>
                <a:tc>
                  <a:txBody>
                    <a:bodyPr/>
                    <a:lstStyle/>
                    <a:p>
                      <a:pPr algn="l"/>
                      <a:endParaRPr lang="en-US" dirty="0"/>
                    </a:p>
                  </a:txBody>
                  <a:tcPr anchor="ctr"/>
                </a:tc>
                <a:tc>
                  <a:txBody>
                    <a:bodyPr/>
                    <a:lstStyle/>
                    <a:p>
                      <a:pPr algn="l"/>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28581443"/>
                  </a:ext>
                </a:extLst>
              </a:tr>
              <a:tr h="1005840">
                <a:tc>
                  <a:txBody>
                    <a:bodyPr/>
                    <a:lstStyle/>
                    <a:p>
                      <a:r>
                        <a:rPr lang="en-US" dirty="0"/>
                        <a:t>Height Restriction</a:t>
                      </a:r>
                    </a:p>
                  </a:txBody>
                  <a:tcPr anchor="ctr"/>
                </a:tc>
                <a:tc>
                  <a:txBody>
                    <a:bodyPr/>
                    <a:lstStyle/>
                    <a:p>
                      <a:pPr algn="l"/>
                      <a:endParaRPr lang="en-US" dirty="0"/>
                    </a:p>
                  </a:txBody>
                  <a:tcPr anchor="ctr"/>
                </a:tc>
                <a:tc>
                  <a:txBody>
                    <a:bodyPr/>
                    <a:lstStyle/>
                    <a:p>
                      <a:pPr algn="l"/>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59806897"/>
                  </a:ext>
                </a:extLst>
              </a:tr>
              <a:tr h="1005840">
                <a:tc>
                  <a:txBody>
                    <a:bodyPr/>
                    <a:lstStyle/>
                    <a:p>
                      <a:r>
                        <a:rPr lang="en-US" dirty="0"/>
                        <a:t>Length Restriction</a:t>
                      </a:r>
                    </a:p>
                  </a:txBody>
                  <a:tcPr anchor="ctr"/>
                </a:tc>
                <a:tc>
                  <a:txBody>
                    <a:bodyPr/>
                    <a:lstStyle/>
                    <a:p>
                      <a:pPr algn="l"/>
                      <a:endParaRPr 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25971925"/>
                  </a:ext>
                </a:extLst>
              </a:tr>
            </a:tbl>
          </a:graphicData>
        </a:graphic>
      </p:graphicFrame>
    </p:spTree>
    <p:custDataLst>
      <p:tags r:id="rId1"/>
    </p:custDataLst>
    <p:extLst>
      <p:ext uri="{BB962C8B-B14F-4D97-AF65-F5344CB8AC3E}">
        <p14:creationId xmlns:p14="http://schemas.microsoft.com/office/powerpoint/2010/main" val="398266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92038"/>
            <a:ext cx="10515600" cy="1179900"/>
          </a:xfrm>
        </p:spPr>
        <p:txBody>
          <a:bodyPr anchor="ctr" anchorCtr="0"/>
          <a:lstStyle/>
          <a:p>
            <a:pPr algn="ctr"/>
            <a:r>
              <a:rPr lang="en-US" sz="4000" b="1" dirty="0"/>
              <a:t>PROJECT NAME</a:t>
            </a:r>
            <a:br>
              <a:rPr lang="en-US" sz="3800" b="1" dirty="0"/>
            </a:br>
            <a:r>
              <a:rPr lang="en-US" sz="3200" dirty="0"/>
              <a:t>Estimated Paving Production</a:t>
            </a:r>
          </a:p>
        </p:txBody>
      </p:sp>
      <p:graphicFrame>
        <p:nvGraphicFramePr>
          <p:cNvPr id="5" name="Table 4" descr="Table showing estimated paving production"/>
          <p:cNvGraphicFramePr>
            <a:graphicFrameLocks noGrp="1"/>
          </p:cNvGraphicFramePr>
          <p:nvPr>
            <p:extLst>
              <p:ext uri="{D42A27DB-BD31-4B8C-83A1-F6EECF244321}">
                <p14:modId xmlns:p14="http://schemas.microsoft.com/office/powerpoint/2010/main" val="721307292"/>
              </p:ext>
            </p:extLst>
          </p:nvPr>
        </p:nvGraphicFramePr>
        <p:xfrm>
          <a:off x="436179" y="1747180"/>
          <a:ext cx="11403952" cy="2638235"/>
        </p:xfrm>
        <a:graphic>
          <a:graphicData uri="http://schemas.openxmlformats.org/drawingml/2006/table">
            <a:tbl>
              <a:tblPr firstRow="1" bandRow="1">
                <a:tableStyleId>{073A0DAA-6AF3-43AB-8588-CEC1D06C72B9}</a:tableStyleId>
              </a:tblPr>
              <a:tblGrid>
                <a:gridCol w="5355021">
                  <a:extLst>
                    <a:ext uri="{9D8B030D-6E8A-4147-A177-3AD203B41FA5}">
                      <a16:colId xmlns:a16="http://schemas.microsoft.com/office/drawing/2014/main" val="4033746031"/>
                    </a:ext>
                  </a:extLst>
                </a:gridCol>
                <a:gridCol w="1654629">
                  <a:extLst>
                    <a:ext uri="{9D8B030D-6E8A-4147-A177-3AD203B41FA5}">
                      <a16:colId xmlns:a16="http://schemas.microsoft.com/office/drawing/2014/main" val="16732818"/>
                    </a:ext>
                  </a:extLst>
                </a:gridCol>
                <a:gridCol w="1615841">
                  <a:extLst>
                    <a:ext uri="{9D8B030D-6E8A-4147-A177-3AD203B41FA5}">
                      <a16:colId xmlns:a16="http://schemas.microsoft.com/office/drawing/2014/main" val="3218753220"/>
                    </a:ext>
                  </a:extLst>
                </a:gridCol>
                <a:gridCol w="2778461">
                  <a:extLst>
                    <a:ext uri="{9D8B030D-6E8A-4147-A177-3AD203B41FA5}">
                      <a16:colId xmlns:a16="http://schemas.microsoft.com/office/drawing/2014/main" val="4095643833"/>
                    </a:ext>
                  </a:extLst>
                </a:gridCol>
              </a:tblGrid>
              <a:tr h="743668">
                <a:tc>
                  <a:txBody>
                    <a:bodyPr/>
                    <a:lstStyle/>
                    <a:p>
                      <a:pPr algn="ctr"/>
                      <a:r>
                        <a:rPr lang="en-US" sz="2200" dirty="0"/>
                        <a:t>Option</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Paving Days</a:t>
                      </a:r>
                    </a:p>
                    <a:p>
                      <a:pPr algn="ctr"/>
                      <a:r>
                        <a:rPr lang="en-US" sz="2200" dirty="0">
                          <a:solidFill>
                            <a:schemeClr val="bg1"/>
                          </a:solidFill>
                        </a:rPr>
                        <a:t>EB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kern="1200" dirty="0">
                          <a:solidFill>
                            <a:schemeClr val="lt1"/>
                          </a:solidFill>
                          <a:latin typeface="+mn-lt"/>
                          <a:ea typeface="+mn-ea"/>
                          <a:cs typeface="+mn-cs"/>
                        </a:rPr>
                        <a:t>Paving Days</a:t>
                      </a:r>
                    </a:p>
                    <a:p>
                      <a:pPr marL="0" algn="ctr" defTabSz="914400" rtl="0" eaLnBrk="1" latinLnBrk="0" hangingPunct="1"/>
                      <a:r>
                        <a:rPr lang="en-US" sz="2200" b="1" kern="1200" dirty="0">
                          <a:solidFill>
                            <a:schemeClr val="lt1"/>
                          </a:solidFill>
                          <a:latin typeface="+mn-lt"/>
                          <a:ea typeface="+mn-ea"/>
                          <a:cs typeface="+mn-cs"/>
                        </a:rPr>
                        <a:t>WB</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t>Paving Rate</a:t>
                      </a:r>
                    </a:p>
                    <a:p>
                      <a:pPr algn="ctr"/>
                      <a:r>
                        <a:rPr lang="en-US" sz="2200" dirty="0">
                          <a:solidFill>
                            <a:schemeClr val="bg1"/>
                          </a:solidFill>
                        </a:rPr>
                        <a:t>(Tons/Day)</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5856289"/>
                  </a:ext>
                </a:extLst>
              </a:tr>
              <a:tr h="641795">
                <a:tc>
                  <a:txBody>
                    <a:bodyPr/>
                    <a:lstStyle/>
                    <a:p>
                      <a:r>
                        <a:rPr lang="en-US" sz="2300"/>
                        <a:t>Single Lane Closures – 12 </a:t>
                      </a:r>
                      <a:r>
                        <a:rPr lang="en-US" sz="2300" err="1"/>
                        <a:t>hr</a:t>
                      </a:r>
                      <a:r>
                        <a:rPr lang="en-US" sz="2300"/>
                        <a:t> shift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1,320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6915835"/>
                  </a:ext>
                </a:extLst>
              </a:tr>
              <a:tr h="371834">
                <a:tc>
                  <a:txBody>
                    <a:bodyPr/>
                    <a:lstStyle/>
                    <a:p>
                      <a:r>
                        <a:rPr lang="en-US" sz="2300"/>
                        <a:t>Crossover – 12 </a:t>
                      </a:r>
                      <a:r>
                        <a:rPr lang="en-US" sz="2300" err="1"/>
                        <a:t>hr</a:t>
                      </a:r>
                      <a:r>
                        <a:rPr lang="en-US" sz="2300"/>
                        <a:t> shift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1,980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892933"/>
                  </a:ext>
                </a:extLst>
              </a:tr>
              <a:tr h="641795">
                <a:tc>
                  <a:txBody>
                    <a:bodyPr/>
                    <a:lstStyle/>
                    <a:p>
                      <a:r>
                        <a:rPr lang="en-US" sz="2300"/>
                        <a:t>Crossover</a:t>
                      </a:r>
                      <a:r>
                        <a:rPr lang="en-US" sz="2300" baseline="0"/>
                        <a:t> – 24 </a:t>
                      </a:r>
                      <a:r>
                        <a:rPr lang="en-US" sz="2300" baseline="0" err="1"/>
                        <a:t>hr</a:t>
                      </a:r>
                      <a:r>
                        <a:rPr lang="en-US" sz="2300" baseline="0"/>
                        <a:t> shift or double pavers (DAYS)</a:t>
                      </a:r>
                      <a:endParaRPr lang="en-US" sz="23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300" dirty="0"/>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7124037"/>
                  </a:ext>
                </a:extLst>
              </a:tr>
            </a:tbl>
          </a:graphicData>
        </a:graphic>
      </p:graphicFrame>
      <p:sp>
        <p:nvSpPr>
          <p:cNvPr id="3" name="Title 1"/>
          <p:cNvSpPr txBox="1">
            <a:spLocks/>
          </p:cNvSpPr>
          <p:nvPr/>
        </p:nvSpPr>
        <p:spPr>
          <a:xfrm>
            <a:off x="436179" y="4572001"/>
            <a:ext cx="10917621" cy="1623847"/>
          </a:xfrm>
          <a:prstGeom prst="rect">
            <a:avLst/>
          </a:prstGeom>
        </p:spPr>
        <p:txBody>
          <a:bodyPr anchor="ctr" anchorCtr="0">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66738" indent="-514350" eaLnBrk="1" hangingPunct="1">
              <a:spcBef>
                <a:spcPts val="600"/>
              </a:spcBef>
              <a:spcAft>
                <a:spcPts val="0"/>
              </a:spcAft>
              <a:buClr>
                <a:schemeClr val="tx2"/>
              </a:buClr>
              <a:buFont typeface="Arial" panose="020B0604020202020204" pitchFamily="34" charset="0"/>
              <a:buChar char="•"/>
            </a:pPr>
            <a:r>
              <a:rPr lang="en-US" sz="2600" b="0" i="0">
                <a:latin typeface="+mn-lt"/>
                <a:cs typeface="Times New Roman" panose="02020603050405020304" pitchFamily="18" charset="0"/>
              </a:rPr>
              <a:t>Anticipate a 16-20% cost savings over traditional traffic control using single lane closures option.</a:t>
            </a:r>
          </a:p>
          <a:p>
            <a:pPr marL="566738" indent="-514350" eaLnBrk="1" hangingPunct="1">
              <a:spcBef>
                <a:spcPts val="600"/>
              </a:spcBef>
              <a:spcAft>
                <a:spcPts val="0"/>
              </a:spcAft>
              <a:buClr>
                <a:schemeClr val="tx2"/>
              </a:buClr>
              <a:buFont typeface="Arial" panose="020B0604020202020204" pitchFamily="34" charset="0"/>
              <a:buChar char="•"/>
            </a:pPr>
            <a:r>
              <a:rPr lang="en-US" sz="2600" b="0">
                <a:latin typeface="+mn-lt"/>
                <a:cs typeface="Times New Roman" panose="02020603050405020304" pitchFamily="18" charset="0"/>
              </a:rPr>
              <a:t>Estimated $2.1M savings based on programmed construction funding.</a:t>
            </a:r>
            <a:endParaRPr lang="en-US" sz="2600" b="0" i="0">
              <a:latin typeface="+mn-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B4172B2-D9CF-462E-87A7-CF6315382B94}" type="slidenum">
              <a:rPr lang="en-US" smtClean="0"/>
              <a:t>21</a:t>
            </a:fld>
            <a:endParaRPr lang="en-US"/>
          </a:p>
        </p:txBody>
      </p:sp>
    </p:spTree>
    <p:custDataLst>
      <p:tags r:id="rId1"/>
    </p:custDataLst>
    <p:extLst>
      <p:ext uri="{BB962C8B-B14F-4D97-AF65-F5344CB8AC3E}">
        <p14:creationId xmlns:p14="http://schemas.microsoft.com/office/powerpoint/2010/main" val="373540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146961"/>
            <a:ext cx="10515600" cy="1179900"/>
          </a:xfrm>
        </p:spPr>
        <p:txBody>
          <a:bodyPr anchor="ctr" anchorCtr="0"/>
          <a:lstStyle/>
          <a:p>
            <a:pPr algn="ctr"/>
            <a:r>
              <a:rPr lang="en-US" sz="4000" b="1" dirty="0"/>
              <a:t>PROJECT NAME</a:t>
            </a:r>
            <a:br>
              <a:rPr lang="en-US" sz="4000" b="1" dirty="0"/>
            </a:br>
            <a:r>
              <a:rPr lang="en-US" sz="3200" dirty="0"/>
              <a:t>Critical Route Pair &amp; Oversize Load Accommodation</a:t>
            </a:r>
          </a:p>
        </p:txBody>
      </p:sp>
      <p:pic>
        <p:nvPicPr>
          <p:cNvPr id="6" name="Picture 5" descr="Screen shot of Critical Route Pair GIS map used as an example"/>
          <p:cNvPicPr>
            <a:picLocks noChangeAspect="1"/>
          </p:cNvPicPr>
          <p:nvPr/>
        </p:nvPicPr>
        <p:blipFill>
          <a:blip r:embed="rId4"/>
          <a:stretch>
            <a:fillRect/>
          </a:stretch>
        </p:blipFill>
        <p:spPr>
          <a:xfrm>
            <a:off x="12007" y="2150699"/>
            <a:ext cx="5520936" cy="4416749"/>
          </a:xfrm>
          <a:prstGeom prst="rect">
            <a:avLst/>
          </a:prstGeom>
          <a:ln>
            <a:solidFill>
              <a:schemeClr val="tx1"/>
            </a:solidFill>
          </a:ln>
        </p:spPr>
      </p:pic>
      <p:graphicFrame>
        <p:nvGraphicFramePr>
          <p:cNvPr id="45" name="Table 44"/>
          <p:cNvGraphicFramePr>
            <a:graphicFrameLocks noGrp="1"/>
          </p:cNvGraphicFramePr>
          <p:nvPr>
            <p:extLst>
              <p:ext uri="{D42A27DB-BD31-4B8C-83A1-F6EECF244321}">
                <p14:modId xmlns:p14="http://schemas.microsoft.com/office/powerpoint/2010/main" val="910509791"/>
              </p:ext>
            </p:extLst>
          </p:nvPr>
        </p:nvGraphicFramePr>
        <p:xfrm>
          <a:off x="5808015" y="1639982"/>
          <a:ext cx="3258796" cy="4927469"/>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3258796">
                  <a:extLst>
                    <a:ext uri="{9D8B030D-6E8A-4147-A177-3AD203B41FA5}">
                      <a16:colId xmlns:a16="http://schemas.microsoft.com/office/drawing/2014/main" val="3000930353"/>
                    </a:ext>
                  </a:extLst>
                </a:gridCol>
              </a:tblGrid>
              <a:tr h="833879">
                <a:tc>
                  <a:txBody>
                    <a:bodyPr/>
                    <a:lstStyle/>
                    <a:p>
                      <a:pPr algn="ctr"/>
                      <a:r>
                        <a:rPr lang="en-US" sz="1600" dirty="0"/>
                        <a:t>Projects Taking Place at the Same Time on the Critical Route Pair</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97402218"/>
                  </a:ext>
                </a:extLst>
              </a:tr>
              <a:tr h="682265">
                <a:tc>
                  <a:txBody>
                    <a:bodyPr/>
                    <a:lstStyle/>
                    <a:p>
                      <a:r>
                        <a:rPr lang="en-US" sz="1200" b="1" dirty="0"/>
                        <a:t>Project Name: </a:t>
                      </a:r>
                      <a:r>
                        <a:rPr lang="en-US" sz="1200" dirty="0"/>
                        <a:t>Restriction summary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4851243"/>
                  </a:ext>
                </a:extLst>
              </a:tr>
              <a:tr h="682265">
                <a:tc>
                  <a:txBody>
                    <a:bodyPr/>
                    <a:lstStyle/>
                    <a:p>
                      <a:r>
                        <a:rPr lang="en-US" sz="1200" b="1" dirty="0"/>
                        <a:t>Project Name: </a:t>
                      </a:r>
                      <a:r>
                        <a:rPr lang="en-US" sz="1200" dirty="0"/>
                        <a:t>Restriction summary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61184085"/>
                  </a:ext>
                </a:extLst>
              </a:tr>
              <a:tr h="682265">
                <a:tc>
                  <a:txBody>
                    <a:bodyPr/>
                    <a:lstStyle/>
                    <a:p>
                      <a:r>
                        <a:rPr lang="en-US" sz="1200" b="1" dirty="0"/>
                        <a:t>Project Name: </a:t>
                      </a:r>
                      <a:r>
                        <a:rPr lang="en-US" sz="1200" dirty="0"/>
                        <a:t>Restriction summary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6928163"/>
                  </a:ext>
                </a:extLst>
              </a:tr>
              <a:tr h="682265">
                <a:tc>
                  <a:txBody>
                    <a:bodyPr/>
                    <a:lstStyle/>
                    <a:p>
                      <a:r>
                        <a:rPr lang="en-US" sz="1200" b="1" dirty="0"/>
                        <a:t>Project Name: </a:t>
                      </a:r>
                      <a:r>
                        <a:rPr lang="en-US" sz="1200" dirty="0"/>
                        <a:t>Restriction summary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70167611"/>
                  </a:ext>
                </a:extLst>
              </a:tr>
              <a:tr h="682265">
                <a:tc>
                  <a:txBody>
                    <a:bodyPr/>
                    <a:lstStyle/>
                    <a:p>
                      <a:r>
                        <a:rPr lang="en-US" sz="1200" b="1" dirty="0"/>
                        <a:t>Project Name: </a:t>
                      </a:r>
                      <a:r>
                        <a:rPr lang="en-US" sz="1200" dirty="0"/>
                        <a:t>Restriction summary</a:t>
                      </a: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8332388"/>
                  </a:ext>
                </a:extLst>
              </a:tr>
              <a:tr h="682265">
                <a:tc>
                  <a:txBody>
                    <a:bodyPr/>
                    <a:lstStyle/>
                    <a:p>
                      <a:r>
                        <a:rPr lang="en-US" sz="1200" b="1" dirty="0"/>
                        <a:t>Project Name: </a:t>
                      </a:r>
                      <a:r>
                        <a:rPr lang="en-US" sz="1200" dirty="0"/>
                        <a:t>Restriction summary</a:t>
                      </a:r>
                    </a:p>
                    <a:p>
                      <a:endParaRPr lang="en-US" sz="1200" dirty="0"/>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3150093"/>
                  </a:ext>
                </a:extLst>
              </a:tr>
            </a:tbl>
          </a:graphicData>
        </a:graphic>
      </p:graphicFrame>
      <p:grpSp>
        <p:nvGrpSpPr>
          <p:cNvPr id="22" name="Group 21" descr="Critical Route Pair and Accommodation Summary">
            <a:extLst>
              <a:ext uri="{FF2B5EF4-FFF2-40B4-BE49-F238E27FC236}">
                <a16:creationId xmlns:a16="http://schemas.microsoft.com/office/drawing/2014/main" id="{2F42FE68-39BD-FE0B-EA36-E437EA09F2CC}"/>
              </a:ext>
            </a:extLst>
          </p:cNvPr>
          <p:cNvGrpSpPr/>
          <p:nvPr/>
        </p:nvGrpSpPr>
        <p:grpSpPr>
          <a:xfrm>
            <a:off x="8911572" y="1624282"/>
            <a:ext cx="3303981" cy="4732068"/>
            <a:chOff x="8911572" y="1624282"/>
            <a:chExt cx="3303981" cy="4732068"/>
          </a:xfrm>
        </p:grpSpPr>
        <p:sp>
          <p:nvSpPr>
            <p:cNvPr id="3" name="Title 1"/>
            <p:cNvSpPr txBox="1">
              <a:spLocks/>
            </p:cNvSpPr>
            <p:nvPr/>
          </p:nvSpPr>
          <p:spPr>
            <a:xfrm>
              <a:off x="9235993" y="1624282"/>
              <a:ext cx="2766948" cy="4732068"/>
            </a:xfrm>
            <a:prstGeom prst="rect">
              <a:avLst/>
            </a:prstGeom>
            <a:ln>
              <a:solidFill>
                <a:schemeClr val="tx1"/>
              </a:solidFill>
            </a:ln>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0" lvl="2" eaLnBrk="1" hangingPunct="1">
                <a:spcBef>
                  <a:spcPts val="0"/>
                </a:spcBef>
                <a:spcAft>
                  <a:spcPts val="1000"/>
                </a:spcAft>
                <a:buClr>
                  <a:schemeClr val="tx2"/>
                </a:buClr>
              </a:pPr>
              <a:r>
                <a:rPr lang="en-US" sz="1800" i="0" u="sng" dirty="0">
                  <a:latin typeface="+mn-lt"/>
                  <a:cs typeface="Times New Roman" panose="02020603050405020304" pitchFamily="18" charset="0"/>
                </a:rPr>
                <a:t>Summary</a:t>
              </a:r>
            </a:p>
            <a:p>
              <a:pPr marL="225425" lvl="2" indent="-225425" algn="l" eaLnBrk="1" hangingPunct="1">
                <a:spcBef>
                  <a:spcPts val="0"/>
                </a:spcBef>
                <a:spcAft>
                  <a:spcPts val="1000"/>
                </a:spcAft>
                <a:buClr>
                  <a:schemeClr val="tx2"/>
                </a:buClr>
                <a:buFont typeface="Arial" panose="020B0604020202020204" pitchFamily="34" charset="0"/>
                <a:buChar char="•"/>
              </a:pPr>
              <a:r>
                <a:rPr lang="en-US" sz="1600" b="0" i="0" dirty="0">
                  <a:latin typeface="+mn-lt"/>
                  <a:cs typeface="Times New Roman" panose="02020603050405020304" pitchFamily="18" charset="0"/>
                </a:rPr>
                <a:t>I-5 is a critical route paired with OR 212, U.S. 26, and U.S. 97.</a:t>
              </a:r>
            </a:p>
            <a:p>
              <a:pPr marL="225425" lvl="2" indent="-225425" algn="l" eaLnBrk="1" hangingPunct="1">
                <a:spcBef>
                  <a:spcPts val="0"/>
                </a:spcBef>
                <a:spcAft>
                  <a:spcPts val="1000"/>
                </a:spcAft>
                <a:buClr>
                  <a:schemeClr val="tx2"/>
                </a:buClr>
                <a:buFont typeface="Arial" panose="020B0604020202020204" pitchFamily="34" charset="0"/>
                <a:buChar char="•"/>
              </a:pPr>
              <a:r>
                <a:rPr lang="en-US" sz="1600" b="0" i="0" dirty="0">
                  <a:latin typeface="+mn-lt"/>
                  <a:cs typeface="Times New Roman" panose="02020603050405020304" pitchFamily="18" charset="0"/>
                </a:rPr>
                <a:t>The paired routes will </a:t>
              </a:r>
              <a:r>
                <a:rPr lang="en-US" sz="1600" b="0" i="0" u="sng" dirty="0">
                  <a:latin typeface="+mn-lt"/>
                  <a:cs typeface="Times New Roman" panose="02020603050405020304" pitchFamily="18" charset="0"/>
                </a:rPr>
                <a:t>NOT</a:t>
              </a:r>
              <a:r>
                <a:rPr lang="en-US" sz="1600" b="0" i="0" dirty="0">
                  <a:latin typeface="+mn-lt"/>
                  <a:cs typeface="Times New Roman" panose="02020603050405020304" pitchFamily="18" charset="0"/>
                </a:rPr>
                <a:t> have any concurrent restrictions during this project. </a:t>
              </a:r>
            </a:p>
            <a:p>
              <a:pPr marL="225425" lvl="2" indent="-225425" algn="l" eaLnBrk="1" hangingPunct="1">
                <a:spcBef>
                  <a:spcPts val="0"/>
                </a:spcBef>
                <a:spcAft>
                  <a:spcPts val="1000"/>
                </a:spcAft>
                <a:buClr>
                  <a:schemeClr val="tx2"/>
                </a:buClr>
                <a:buFont typeface="Arial" panose="020B0604020202020204" pitchFamily="34" charset="0"/>
                <a:buChar char="•"/>
              </a:pPr>
              <a:r>
                <a:rPr lang="en-US" sz="1600" b="0" i="0" dirty="0">
                  <a:latin typeface="+mn-lt"/>
                  <a:cs typeface="Times New Roman" panose="02020603050405020304" pitchFamily="18" charset="0"/>
                  <a:sym typeface="Wingdings" panose="05000000000000000000" pitchFamily="2" charset="2"/>
                </a:rPr>
                <a:t>Oversized loads may be accommodated through the work zone on a case-by-case basis with advance notice.</a:t>
              </a:r>
            </a:p>
            <a:p>
              <a:pPr marL="225425" lvl="2" indent="-225425" algn="l" eaLnBrk="1" hangingPunct="1">
                <a:spcBef>
                  <a:spcPts val="0"/>
                </a:spcBef>
                <a:spcAft>
                  <a:spcPts val="1000"/>
                </a:spcAft>
                <a:buClr>
                  <a:schemeClr val="tx2"/>
                </a:buClr>
                <a:buFont typeface="Arial" panose="020B0604020202020204" pitchFamily="34" charset="0"/>
                <a:buChar char="•"/>
              </a:pPr>
              <a:r>
                <a:rPr lang="en-US" sz="1600" b="0" i="0" dirty="0">
                  <a:latin typeface="+mn-lt"/>
                  <a:cs typeface="Times New Roman" panose="02020603050405020304" pitchFamily="18" charset="0"/>
                  <a:sym typeface="Wingdings" panose="05000000000000000000" pitchFamily="2" charset="2"/>
                </a:rPr>
                <a:t>There is a 2-week window between stages 2 &amp; 3 when traffic will be unrestricted.</a:t>
              </a:r>
            </a:p>
          </p:txBody>
        </p:sp>
        <p:sp>
          <p:nvSpPr>
            <p:cNvPr id="76" name="Rectangle 75"/>
            <p:cNvSpPr/>
            <p:nvPr/>
          </p:nvSpPr>
          <p:spPr>
            <a:xfrm rot="19364473">
              <a:off x="8911572" y="3626544"/>
              <a:ext cx="3303981" cy="707886"/>
            </a:xfrm>
            <a:prstGeom prst="rect">
              <a:avLst/>
            </a:prstGeom>
          </p:spPr>
          <p:txBody>
            <a:bodyPr wrap="square">
              <a:spAutoFit/>
            </a:bodyPr>
            <a:lstStyle/>
            <a:p>
              <a:pPr algn="ctr"/>
              <a:r>
                <a:rPr lang="en-US" sz="4000" b="1" spc="290" dirty="0">
                  <a:solidFill>
                    <a:srgbClr val="FF0000">
                      <a:alpha val="61000"/>
                    </a:srgbClr>
                  </a:solidFill>
                  <a:cs typeface="Times New Roman" panose="02020603050405020304" pitchFamily="18" charset="0"/>
                </a:rPr>
                <a:t>EXAMPLE</a:t>
              </a:r>
              <a:endParaRPr lang="en-US" sz="4000" b="1" spc="290" dirty="0">
                <a:solidFill>
                  <a:srgbClr val="FF0000">
                    <a:alpha val="61000"/>
                  </a:srgbClr>
                </a:solidFill>
              </a:endParaRPr>
            </a:p>
          </p:txBody>
        </p:sp>
      </p:grpSp>
      <p:cxnSp>
        <p:nvCxnSpPr>
          <p:cNvPr id="15" name="Straight Arrow Connector 14">
            <a:extLst>
              <a:ext uri="{C183D7F6-B498-43B3-948B-1728B52AA6E4}">
                <adec:decorative xmlns:adec="http://schemas.microsoft.com/office/drawing/2017/decorative" val="1"/>
              </a:ext>
            </a:extLst>
          </p:cNvPr>
          <p:cNvCxnSpPr>
            <a:cxnSpLocks/>
          </p:cNvCxnSpPr>
          <p:nvPr/>
        </p:nvCxnSpPr>
        <p:spPr>
          <a:xfrm flipH="1">
            <a:off x="1099981" y="2698639"/>
            <a:ext cx="4498774" cy="398422"/>
          </a:xfrm>
          <a:prstGeom prst="straightConnector1">
            <a:avLst/>
          </a:prstGeom>
          <a:ln w="44450">
            <a:solidFill>
              <a:schemeClr val="tx1">
                <a:lumMod val="50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C183D7F6-B498-43B3-948B-1728B52AA6E4}">
                <adec:decorative xmlns:adec="http://schemas.microsoft.com/office/drawing/2017/decorative" val="1"/>
              </a:ext>
            </a:extLst>
          </p:cNvPr>
          <p:cNvCxnSpPr>
            <a:cxnSpLocks/>
          </p:cNvCxnSpPr>
          <p:nvPr/>
        </p:nvCxnSpPr>
        <p:spPr>
          <a:xfrm flipH="1" flipV="1">
            <a:off x="1108871" y="3140020"/>
            <a:ext cx="4489884" cy="234132"/>
          </a:xfrm>
          <a:prstGeom prst="straightConnector1">
            <a:avLst/>
          </a:prstGeom>
          <a:ln w="44450">
            <a:solidFill>
              <a:schemeClr val="tx1">
                <a:lumMod val="50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a:cxnSpLocks/>
          </p:cNvCxnSpPr>
          <p:nvPr/>
        </p:nvCxnSpPr>
        <p:spPr>
          <a:xfrm flipH="1" flipV="1">
            <a:off x="1006420" y="3678772"/>
            <a:ext cx="4592335" cy="398422"/>
          </a:xfrm>
          <a:prstGeom prst="straightConnector1">
            <a:avLst/>
          </a:prstGeom>
          <a:ln w="44450">
            <a:solidFill>
              <a:schemeClr val="tx1">
                <a:lumMod val="50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C183D7F6-B498-43B3-948B-1728B52AA6E4}">
                <adec:decorative xmlns:adec="http://schemas.microsoft.com/office/drawing/2017/decorative" val="1"/>
              </a:ext>
            </a:extLst>
          </p:cNvPr>
          <p:cNvCxnSpPr>
            <a:cxnSpLocks/>
          </p:cNvCxnSpPr>
          <p:nvPr/>
        </p:nvCxnSpPr>
        <p:spPr>
          <a:xfrm flipH="1" flipV="1">
            <a:off x="2229579" y="4382984"/>
            <a:ext cx="3369176" cy="327561"/>
          </a:xfrm>
          <a:prstGeom prst="straightConnector1">
            <a:avLst/>
          </a:prstGeom>
          <a:ln w="44450">
            <a:solidFill>
              <a:schemeClr val="tx1">
                <a:lumMod val="50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C183D7F6-B498-43B3-948B-1728B52AA6E4}">
                <adec:decorative xmlns:adec="http://schemas.microsoft.com/office/drawing/2017/decorative" val="1"/>
              </a:ext>
            </a:extLst>
          </p:cNvPr>
          <p:cNvCxnSpPr>
            <a:cxnSpLocks/>
          </p:cNvCxnSpPr>
          <p:nvPr/>
        </p:nvCxnSpPr>
        <p:spPr>
          <a:xfrm flipH="1" flipV="1">
            <a:off x="1006419" y="4625112"/>
            <a:ext cx="4592335" cy="809828"/>
          </a:xfrm>
          <a:prstGeom prst="straightConnector1">
            <a:avLst/>
          </a:prstGeom>
          <a:ln w="44450">
            <a:solidFill>
              <a:schemeClr val="tx1">
                <a:lumMod val="50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C183D7F6-B498-43B3-948B-1728B52AA6E4}">
                <adec:decorative xmlns:adec="http://schemas.microsoft.com/office/drawing/2017/decorative" val="1"/>
              </a:ext>
            </a:extLst>
          </p:cNvPr>
          <p:cNvCxnSpPr>
            <a:cxnSpLocks/>
          </p:cNvCxnSpPr>
          <p:nvPr/>
        </p:nvCxnSpPr>
        <p:spPr>
          <a:xfrm flipH="1">
            <a:off x="1852551" y="6068291"/>
            <a:ext cx="3746203" cy="0"/>
          </a:xfrm>
          <a:prstGeom prst="straightConnector1">
            <a:avLst/>
          </a:prstGeom>
          <a:ln w="44450">
            <a:solidFill>
              <a:schemeClr val="tx1">
                <a:lumMod val="50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B4172B2-D9CF-462E-87A7-CF6315382B94}" type="slidenum">
              <a:rPr lang="en-US" smtClean="0"/>
              <a:t>22</a:t>
            </a:fld>
            <a:endParaRPr lang="en-US" dirty="0"/>
          </a:p>
        </p:txBody>
      </p:sp>
    </p:spTree>
    <p:custDataLst>
      <p:tags r:id="rId1"/>
    </p:custDataLst>
    <p:extLst>
      <p:ext uri="{BB962C8B-B14F-4D97-AF65-F5344CB8AC3E}">
        <p14:creationId xmlns:p14="http://schemas.microsoft.com/office/powerpoint/2010/main" val="931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212277"/>
            <a:ext cx="10515600" cy="1179900"/>
          </a:xfrm>
        </p:spPr>
        <p:txBody>
          <a:bodyPr anchor="ctr" anchorCtr="0"/>
          <a:lstStyle/>
          <a:p>
            <a:pPr algn="ctr"/>
            <a:r>
              <a:rPr lang="en-US" sz="4000" b="1"/>
              <a:t>PROJECT NAME</a:t>
            </a:r>
            <a:br>
              <a:rPr lang="en-US" sz="4000" b="1"/>
            </a:br>
            <a:r>
              <a:rPr lang="en-US" sz="3200"/>
              <a:t>Work Zone Safety Strategies Identified</a:t>
            </a:r>
          </a:p>
        </p:txBody>
      </p:sp>
      <p:sp>
        <p:nvSpPr>
          <p:cNvPr id="3" name="Title 1"/>
          <p:cNvSpPr txBox="1">
            <a:spLocks/>
          </p:cNvSpPr>
          <p:nvPr/>
        </p:nvSpPr>
        <p:spPr>
          <a:xfrm>
            <a:off x="685800" y="1585996"/>
            <a:ext cx="10917621" cy="4210650"/>
          </a:xfrm>
          <a:prstGeom prst="rect">
            <a:avLst/>
          </a:prstGeom>
        </p:spPr>
        <p:txBody>
          <a:bodyPr>
            <a:noAutofit/>
          </a:bodyPr>
          <a:lstStyle>
            <a:defPPr>
              <a:defRPr lang="en-US"/>
            </a:defPPr>
            <a:lvl1pPr eaLnBrk="0" fontAlgn="base" hangingPunct="0">
              <a:spcBef>
                <a:spcPct val="0"/>
              </a:spcBef>
              <a:spcAft>
                <a:spcPct val="0"/>
              </a:spcAft>
              <a:defRPr sz="2800" b="1" i="0">
                <a:effectLst/>
                <a:latin typeface="Century Gothic" panose="020B0502020202020204" pitchFamily="34" charset="0"/>
                <a:ea typeface="+mj-ea"/>
                <a:cs typeface="+mj-cs"/>
              </a:defRPr>
            </a:lvl1pPr>
            <a:lvl2pPr algn="ctr" eaLnBrk="0" fontAlgn="base" hangingPunct="0">
              <a:spcBef>
                <a:spcPct val="0"/>
              </a:spcBef>
              <a:spcAft>
                <a:spcPct val="0"/>
              </a:spcAft>
              <a:defRPr sz="3200" b="1" i="1">
                <a:latin typeface="Georgia" pitchFamily="18" charset="0"/>
              </a:defRPr>
            </a:lvl2pPr>
            <a:lvl3pPr marL="52388" lvl="2" indent="-342900" fontAlgn="base">
              <a:spcBef>
                <a:spcPts val="0"/>
              </a:spcBef>
              <a:spcAft>
                <a:spcPts val="1200"/>
              </a:spcAft>
              <a:buClr>
                <a:schemeClr val="tx2"/>
              </a:buClr>
              <a:buFont typeface="Arial" panose="020B0604020202020204" pitchFamily="34" charset="0"/>
              <a:buChar char="•"/>
              <a:defRPr sz="2700" b="0" i="0">
                <a:cs typeface="Times New Roman" panose="02020603050405020304"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pPr marL="914400" lvl="1" indent="-457200" algn="l">
              <a:buFont typeface="Arial" panose="020B0604020202020204" pitchFamily="34" charset="0"/>
              <a:buChar char="•"/>
            </a:pPr>
            <a:r>
              <a:rPr lang="en-US" b="0" i="0">
                <a:latin typeface="+mn-lt"/>
              </a:rPr>
              <a:t>Road closures</a:t>
            </a:r>
          </a:p>
          <a:p>
            <a:pPr marL="914400" lvl="1" indent="-457200" algn="l">
              <a:buFont typeface="Arial" panose="020B0604020202020204" pitchFamily="34" charset="0"/>
              <a:buChar char="•"/>
            </a:pPr>
            <a:r>
              <a:rPr lang="en-US" b="0" i="0">
                <a:latin typeface="+mn-lt"/>
              </a:rPr>
              <a:t>Law enforcement presence</a:t>
            </a:r>
          </a:p>
          <a:p>
            <a:pPr marL="914400" lvl="1" indent="-457200" algn="l">
              <a:buFont typeface="Arial" panose="020B0604020202020204" pitchFamily="34" charset="0"/>
              <a:buChar char="•"/>
            </a:pPr>
            <a:r>
              <a:rPr lang="en-US" b="0" i="0">
                <a:latin typeface="+mn-lt"/>
              </a:rPr>
              <a:t>Automated flagging devices</a:t>
            </a:r>
          </a:p>
          <a:p>
            <a:pPr marL="914400" lvl="1" indent="-457200" algn="l">
              <a:buFont typeface="Arial" panose="020B0604020202020204" pitchFamily="34" charset="0"/>
              <a:buChar char="•"/>
            </a:pPr>
            <a:r>
              <a:rPr lang="en-US" b="0" i="0">
                <a:latin typeface="+mn-lt"/>
              </a:rPr>
              <a:t>Construction speed zone reductions</a:t>
            </a:r>
          </a:p>
          <a:p>
            <a:pPr marL="914400" lvl="1" indent="-457200" algn="l">
              <a:buFont typeface="Arial" panose="020B0604020202020204" pitchFamily="34" charset="0"/>
              <a:buChar char="•"/>
            </a:pPr>
            <a:r>
              <a:rPr lang="en-US" b="0" i="0">
                <a:latin typeface="+mn-lt"/>
              </a:rPr>
              <a:t>Radar speed trailers</a:t>
            </a:r>
          </a:p>
          <a:p>
            <a:pPr marL="914400" lvl="1" indent="-457200" algn="l">
              <a:buFont typeface="Arial" panose="020B0604020202020204" pitchFamily="34" charset="0"/>
              <a:buChar char="•"/>
            </a:pPr>
            <a:r>
              <a:rPr lang="en-US" b="0" i="0">
                <a:latin typeface="+mn-lt"/>
              </a:rPr>
              <a:t>Accelerated construction strategies</a:t>
            </a:r>
          </a:p>
        </p:txBody>
      </p:sp>
      <p:sp>
        <p:nvSpPr>
          <p:cNvPr id="4" name="Slide Number Placeholder 3"/>
          <p:cNvSpPr>
            <a:spLocks noGrp="1"/>
          </p:cNvSpPr>
          <p:nvPr>
            <p:ph type="sldNum" sz="quarter" idx="12"/>
          </p:nvPr>
        </p:nvSpPr>
        <p:spPr/>
        <p:txBody>
          <a:bodyPr/>
          <a:lstStyle/>
          <a:p>
            <a:fld id="{7B4172B2-D9CF-462E-87A7-CF6315382B94}" type="slidenum">
              <a:rPr lang="en-US" smtClean="0"/>
              <a:t>23</a:t>
            </a:fld>
            <a:endParaRPr lang="en-US"/>
          </a:p>
        </p:txBody>
      </p:sp>
    </p:spTree>
    <p:custDataLst>
      <p:tags r:id="rId1"/>
    </p:custDataLst>
    <p:extLst>
      <p:ext uri="{BB962C8B-B14F-4D97-AF65-F5344CB8AC3E}">
        <p14:creationId xmlns:p14="http://schemas.microsoft.com/office/powerpoint/2010/main" val="3143340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212277"/>
            <a:ext cx="10515600" cy="1179900"/>
          </a:xfrm>
        </p:spPr>
        <p:txBody>
          <a:bodyPr anchor="ctr" anchorCtr="0"/>
          <a:lstStyle/>
          <a:p>
            <a:pPr algn="ctr"/>
            <a:r>
              <a:rPr lang="en-US" sz="4000" b="1" dirty="0"/>
              <a:t>PROJECT NAME</a:t>
            </a:r>
            <a:br>
              <a:rPr lang="en-US" sz="4000" b="1" dirty="0"/>
            </a:br>
            <a:r>
              <a:rPr lang="en-US" sz="3200" dirty="0"/>
              <a:t>Bicycle &amp; Pedestrian Safety Strategies Identified</a:t>
            </a:r>
          </a:p>
        </p:txBody>
      </p:sp>
      <p:sp>
        <p:nvSpPr>
          <p:cNvPr id="3" name="Title 1"/>
          <p:cNvSpPr txBox="1">
            <a:spLocks/>
          </p:cNvSpPr>
          <p:nvPr/>
        </p:nvSpPr>
        <p:spPr>
          <a:xfrm>
            <a:off x="397043" y="2548521"/>
            <a:ext cx="4527884" cy="2151816"/>
          </a:xfrm>
          <a:prstGeom prst="rect">
            <a:avLst/>
          </a:prstGeom>
        </p:spPr>
        <p:txBody>
          <a:bodyPr>
            <a:noAutofit/>
          </a:bodyPr>
          <a:lstStyle>
            <a:defPPr>
              <a:defRPr lang="en-US"/>
            </a:defPPr>
            <a:lvl1pPr eaLnBrk="0" fontAlgn="base" hangingPunct="0">
              <a:spcBef>
                <a:spcPct val="0"/>
              </a:spcBef>
              <a:spcAft>
                <a:spcPct val="0"/>
              </a:spcAft>
              <a:defRPr sz="2800" b="1" i="0">
                <a:effectLst/>
                <a:latin typeface="Century Gothic" panose="020B0502020202020204" pitchFamily="34" charset="0"/>
                <a:ea typeface="+mj-ea"/>
                <a:cs typeface="+mj-cs"/>
              </a:defRPr>
            </a:lvl1pPr>
            <a:lvl2pPr algn="ctr" eaLnBrk="0" fontAlgn="base" hangingPunct="0">
              <a:spcBef>
                <a:spcPct val="0"/>
              </a:spcBef>
              <a:spcAft>
                <a:spcPct val="0"/>
              </a:spcAft>
              <a:defRPr sz="3200" b="1" i="1">
                <a:latin typeface="Georgia" pitchFamily="18" charset="0"/>
              </a:defRPr>
            </a:lvl2pPr>
            <a:lvl3pPr marL="52388" lvl="2" indent="-342900" fontAlgn="base">
              <a:spcBef>
                <a:spcPts val="0"/>
              </a:spcBef>
              <a:spcAft>
                <a:spcPts val="1200"/>
              </a:spcAft>
              <a:buClr>
                <a:schemeClr val="tx2"/>
              </a:buClr>
              <a:buFont typeface="Arial" panose="020B0604020202020204" pitchFamily="34" charset="0"/>
              <a:buChar char="•"/>
              <a:defRPr sz="2700" b="0" i="0">
                <a:cs typeface="Times New Roman" panose="02020603050405020304"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pPr marL="914400" lvl="1" indent="-457200" algn="l">
              <a:spcAft>
                <a:spcPts val="1800"/>
              </a:spcAft>
              <a:buFont typeface="Arial" panose="020B0604020202020204" pitchFamily="34" charset="0"/>
              <a:buChar char="•"/>
            </a:pPr>
            <a:r>
              <a:rPr lang="en-US" sz="2200" b="0" i="0" dirty="0">
                <a:latin typeface="+mn-lt"/>
              </a:rPr>
              <a:t>Strategy Description</a:t>
            </a:r>
          </a:p>
          <a:p>
            <a:pPr marL="914400" lvl="1" indent="-457200" algn="l">
              <a:spcAft>
                <a:spcPts val="1800"/>
              </a:spcAft>
              <a:buFont typeface="Arial" panose="020B0604020202020204" pitchFamily="34" charset="0"/>
              <a:buChar char="•"/>
            </a:pPr>
            <a:r>
              <a:rPr lang="en-US" sz="2200" b="0" i="0" dirty="0">
                <a:latin typeface="+mn-lt"/>
              </a:rPr>
              <a:t>Strategy Description</a:t>
            </a:r>
          </a:p>
          <a:p>
            <a:pPr marL="914400" lvl="1" indent="-457200" algn="l">
              <a:spcAft>
                <a:spcPts val="1800"/>
              </a:spcAft>
              <a:buFont typeface="Arial" panose="020B0604020202020204" pitchFamily="34" charset="0"/>
              <a:buChar char="•"/>
            </a:pPr>
            <a:r>
              <a:rPr lang="en-US" sz="2200" b="0" i="0" dirty="0">
                <a:latin typeface="+mn-lt"/>
              </a:rPr>
              <a:t>Strategy Description</a:t>
            </a:r>
          </a:p>
          <a:p>
            <a:pPr marL="914400" lvl="1" indent="-457200" algn="l">
              <a:spcAft>
                <a:spcPts val="1800"/>
              </a:spcAft>
              <a:buFont typeface="Arial" panose="020B0604020202020204" pitchFamily="34" charset="0"/>
              <a:buChar char="•"/>
            </a:pPr>
            <a:r>
              <a:rPr lang="en-US" sz="2200" b="0" i="0" dirty="0">
                <a:latin typeface="+mn-lt"/>
              </a:rPr>
              <a:t>Strategy Description</a:t>
            </a:r>
          </a:p>
          <a:p>
            <a:pPr marL="914400" lvl="1" indent="-457200" algn="l">
              <a:spcAft>
                <a:spcPts val="1800"/>
              </a:spcAft>
              <a:buFont typeface="Arial" panose="020B0604020202020204" pitchFamily="34" charset="0"/>
              <a:buChar char="•"/>
            </a:pPr>
            <a:endParaRPr lang="en-US" sz="2200" b="0" i="0" dirty="0">
              <a:latin typeface="+mn-lt"/>
            </a:endParaRPr>
          </a:p>
        </p:txBody>
      </p:sp>
      <p:sp>
        <p:nvSpPr>
          <p:cNvPr id="4" name="Slide Number Placeholder 3"/>
          <p:cNvSpPr>
            <a:spLocks noGrp="1"/>
          </p:cNvSpPr>
          <p:nvPr>
            <p:ph type="sldNum" sz="quarter" idx="12"/>
          </p:nvPr>
        </p:nvSpPr>
        <p:spPr/>
        <p:txBody>
          <a:bodyPr/>
          <a:lstStyle/>
          <a:p>
            <a:fld id="{7B4172B2-D9CF-462E-87A7-CF6315382B94}" type="slidenum">
              <a:rPr lang="en-US" smtClean="0"/>
              <a:t>24</a:t>
            </a:fld>
            <a:endParaRPr lang="en-US"/>
          </a:p>
        </p:txBody>
      </p:sp>
      <p:sp>
        <p:nvSpPr>
          <p:cNvPr id="5" name="Title 1"/>
          <p:cNvSpPr txBox="1">
            <a:spLocks/>
          </p:cNvSpPr>
          <p:nvPr/>
        </p:nvSpPr>
        <p:spPr>
          <a:xfrm>
            <a:off x="6470984" y="2548521"/>
            <a:ext cx="4882816" cy="2007436"/>
          </a:xfrm>
          <a:prstGeom prst="rect">
            <a:avLst/>
          </a:prstGeom>
          <a:ln>
            <a:solidFill>
              <a:schemeClr val="tx1"/>
            </a:solidFill>
          </a:ln>
        </p:spPr>
        <p:txBody>
          <a:bodyPr anchor="ctr">
            <a:noAutofit/>
          </a:bodyPr>
          <a:lstStyle>
            <a:defPPr>
              <a:defRPr lang="en-US"/>
            </a:defPPr>
            <a:lvl1pPr eaLnBrk="0" fontAlgn="base" hangingPunct="0">
              <a:spcBef>
                <a:spcPct val="0"/>
              </a:spcBef>
              <a:spcAft>
                <a:spcPct val="0"/>
              </a:spcAft>
              <a:defRPr sz="2800" b="1" i="0">
                <a:effectLst/>
                <a:latin typeface="Century Gothic" panose="020B0502020202020204" pitchFamily="34" charset="0"/>
                <a:ea typeface="+mj-ea"/>
                <a:cs typeface="+mj-cs"/>
              </a:defRPr>
            </a:lvl1pPr>
            <a:lvl2pPr algn="ctr" eaLnBrk="0" fontAlgn="base" hangingPunct="0">
              <a:spcBef>
                <a:spcPct val="0"/>
              </a:spcBef>
              <a:spcAft>
                <a:spcPct val="0"/>
              </a:spcAft>
              <a:defRPr sz="3200" b="1" i="1">
                <a:latin typeface="Georgia" pitchFamily="18" charset="0"/>
              </a:defRPr>
            </a:lvl2pPr>
            <a:lvl3pPr marL="52388" lvl="2" indent="-342900" fontAlgn="base">
              <a:spcBef>
                <a:spcPts val="0"/>
              </a:spcBef>
              <a:spcAft>
                <a:spcPts val="1200"/>
              </a:spcAft>
              <a:buClr>
                <a:schemeClr val="tx2"/>
              </a:buClr>
              <a:buFont typeface="Arial" panose="020B0604020202020204" pitchFamily="34" charset="0"/>
              <a:buChar char="•"/>
              <a:defRPr sz="2700" b="0" i="0">
                <a:cs typeface="Times New Roman" panose="02020603050405020304" pitchFamily="18" charset="0"/>
              </a:defRPr>
            </a:lvl3pPr>
            <a:lvl4pPr algn="ctr" eaLnBrk="0" fontAlgn="base" hangingPunct="0">
              <a:spcBef>
                <a:spcPct val="0"/>
              </a:spcBef>
              <a:spcAft>
                <a:spcPct val="0"/>
              </a:spcAft>
              <a:defRPr sz="3200" b="1" i="1">
                <a:latin typeface="Georgia" pitchFamily="18" charset="0"/>
              </a:defRPr>
            </a:lvl4pPr>
            <a:lvl5pPr algn="ctr" eaLnBrk="0" fontAlgn="base" hangingPunct="0">
              <a:spcBef>
                <a:spcPct val="0"/>
              </a:spcBef>
              <a:spcAft>
                <a:spcPct val="0"/>
              </a:spcAft>
              <a:defRPr sz="3200" b="1" i="1">
                <a:latin typeface="Georgia" pitchFamily="18" charset="0"/>
              </a:defRPr>
            </a:lvl5pPr>
            <a:lvl6pPr marL="457200" algn="ctr" fontAlgn="base">
              <a:spcBef>
                <a:spcPct val="0"/>
              </a:spcBef>
              <a:spcAft>
                <a:spcPct val="0"/>
              </a:spcAft>
              <a:defRPr sz="3200" b="1" i="1">
                <a:latin typeface="Georgia" pitchFamily="18" charset="0"/>
              </a:defRPr>
            </a:lvl6pPr>
            <a:lvl7pPr marL="914400" algn="ctr" fontAlgn="base">
              <a:spcBef>
                <a:spcPct val="0"/>
              </a:spcBef>
              <a:spcAft>
                <a:spcPct val="0"/>
              </a:spcAft>
              <a:defRPr sz="3200" b="1" i="1">
                <a:latin typeface="Georgia" pitchFamily="18" charset="0"/>
              </a:defRPr>
            </a:lvl7pPr>
            <a:lvl8pPr marL="1371600" algn="ctr" fontAlgn="base">
              <a:spcBef>
                <a:spcPct val="0"/>
              </a:spcBef>
              <a:spcAft>
                <a:spcPct val="0"/>
              </a:spcAft>
              <a:defRPr sz="3200" b="1" i="1">
                <a:latin typeface="Georgia" pitchFamily="18" charset="0"/>
              </a:defRPr>
            </a:lvl8pPr>
            <a:lvl9pPr marL="1828800" algn="ctr" fontAlgn="base">
              <a:spcBef>
                <a:spcPct val="0"/>
              </a:spcBef>
              <a:spcAft>
                <a:spcPct val="0"/>
              </a:spcAft>
              <a:defRPr sz="3200" b="1" i="1">
                <a:latin typeface="Georgia" pitchFamily="18" charset="0"/>
              </a:defRPr>
            </a:lvl9pPr>
          </a:lstStyle>
          <a:p>
            <a:pPr lvl="1" algn="l">
              <a:spcAft>
                <a:spcPts val="1800"/>
              </a:spcAft>
            </a:pPr>
            <a:r>
              <a:rPr lang="en-US" sz="2800" b="0" i="0" dirty="0">
                <a:latin typeface="+mn-lt"/>
              </a:rPr>
              <a:t>Insert a diagram or map of proposed pedestrian walkways and bicycle paths through the work zone.</a:t>
            </a:r>
          </a:p>
        </p:txBody>
      </p:sp>
    </p:spTree>
    <p:custDataLst>
      <p:tags r:id="rId1"/>
    </p:custDataLst>
    <p:extLst>
      <p:ext uri="{BB962C8B-B14F-4D97-AF65-F5344CB8AC3E}">
        <p14:creationId xmlns:p14="http://schemas.microsoft.com/office/powerpoint/2010/main" val="332440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211"/>
            <a:ext cx="12191999" cy="1061829"/>
          </a:xfrm>
        </p:spPr>
        <p:txBody>
          <a:bodyPr anchor="ctr" anchorCtr="0">
            <a:spAutoFit/>
          </a:bodyPr>
          <a:lstStyle/>
          <a:p>
            <a:pPr algn="ctr"/>
            <a:r>
              <a:rPr lang="en-US" sz="3800" b="1" dirty="0"/>
              <a:t>PROJECT NAME</a:t>
            </a:r>
            <a:br>
              <a:rPr lang="en-US" sz="3800" b="1" dirty="0"/>
            </a:br>
            <a:r>
              <a:rPr lang="en-US" sz="3200" dirty="0"/>
              <a:t>Summary of All Proposed Restrictions from Presentation</a:t>
            </a:r>
          </a:p>
        </p:txBody>
      </p:sp>
      <p:sp>
        <p:nvSpPr>
          <p:cNvPr id="4" name="Slide Number Placeholder 3"/>
          <p:cNvSpPr>
            <a:spLocks noGrp="1"/>
          </p:cNvSpPr>
          <p:nvPr>
            <p:ph type="sldNum" sz="quarter" idx="12"/>
          </p:nvPr>
        </p:nvSpPr>
        <p:spPr/>
        <p:txBody>
          <a:bodyPr/>
          <a:lstStyle/>
          <a:p>
            <a:fld id="{7B4172B2-D9CF-462E-87A7-CF6315382B94}" type="slidenum">
              <a:rPr lang="en-US" smtClean="0"/>
              <a:t>25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523787078"/>
              </p:ext>
            </p:extLst>
          </p:nvPr>
        </p:nvGraphicFramePr>
        <p:xfrm>
          <a:off x="-2" y="1305457"/>
          <a:ext cx="12191995" cy="5416017"/>
        </p:xfrm>
        <a:graphic>
          <a:graphicData uri="http://schemas.openxmlformats.org/drawingml/2006/table">
            <a:tbl>
              <a:tblPr firstRow="1" bandRow="1">
                <a:tableStyleId>{F5AB1C69-6EDB-4FF4-983F-18BD219EF322}</a:tableStyleId>
              </a:tblPr>
              <a:tblGrid>
                <a:gridCol w="2351316">
                  <a:extLst>
                    <a:ext uri="{9D8B030D-6E8A-4147-A177-3AD203B41FA5}">
                      <a16:colId xmlns:a16="http://schemas.microsoft.com/office/drawing/2014/main" val="232001658"/>
                    </a:ext>
                  </a:extLst>
                </a:gridCol>
                <a:gridCol w="865415">
                  <a:extLst>
                    <a:ext uri="{9D8B030D-6E8A-4147-A177-3AD203B41FA5}">
                      <a16:colId xmlns:a16="http://schemas.microsoft.com/office/drawing/2014/main" val="2574880201"/>
                    </a:ext>
                  </a:extLst>
                </a:gridCol>
                <a:gridCol w="1469571">
                  <a:extLst>
                    <a:ext uri="{9D8B030D-6E8A-4147-A177-3AD203B41FA5}">
                      <a16:colId xmlns:a16="http://schemas.microsoft.com/office/drawing/2014/main" val="2079877404"/>
                    </a:ext>
                  </a:extLst>
                </a:gridCol>
                <a:gridCol w="669471">
                  <a:extLst>
                    <a:ext uri="{9D8B030D-6E8A-4147-A177-3AD203B41FA5}">
                      <a16:colId xmlns:a16="http://schemas.microsoft.com/office/drawing/2014/main" val="248681073"/>
                    </a:ext>
                  </a:extLst>
                </a:gridCol>
                <a:gridCol w="1730829">
                  <a:extLst>
                    <a:ext uri="{9D8B030D-6E8A-4147-A177-3AD203B41FA5}">
                      <a16:colId xmlns:a16="http://schemas.microsoft.com/office/drawing/2014/main" val="872691979"/>
                    </a:ext>
                  </a:extLst>
                </a:gridCol>
                <a:gridCol w="1873123">
                  <a:extLst>
                    <a:ext uri="{9D8B030D-6E8A-4147-A177-3AD203B41FA5}">
                      <a16:colId xmlns:a16="http://schemas.microsoft.com/office/drawing/2014/main" val="1586208020"/>
                    </a:ext>
                  </a:extLst>
                </a:gridCol>
                <a:gridCol w="1185367">
                  <a:extLst>
                    <a:ext uri="{9D8B030D-6E8A-4147-A177-3AD203B41FA5}">
                      <a16:colId xmlns:a16="http://schemas.microsoft.com/office/drawing/2014/main" val="147511448"/>
                    </a:ext>
                  </a:extLst>
                </a:gridCol>
                <a:gridCol w="2046903">
                  <a:extLst>
                    <a:ext uri="{9D8B030D-6E8A-4147-A177-3AD203B41FA5}">
                      <a16:colId xmlns:a16="http://schemas.microsoft.com/office/drawing/2014/main" val="4057825506"/>
                    </a:ext>
                  </a:extLst>
                </a:gridCol>
              </a:tblGrid>
              <a:tr h="1225051">
                <a:tc>
                  <a:txBody>
                    <a:bodyPr/>
                    <a:lstStyle/>
                    <a:p>
                      <a:pPr marL="0" algn="ctr" rtl="0" eaLnBrk="1" latinLnBrk="0" hangingPunct="1"/>
                      <a:r>
                        <a:rPr lang="en-US" sz="1400" kern="1200" dirty="0"/>
                        <a:t>Size/Weight Restriction or Road/Ramp Closure </a:t>
                      </a:r>
                      <a:r>
                        <a:rPr lang="en-US" sz="1400" b="1" kern="1200" dirty="0">
                          <a:solidFill>
                            <a:schemeClr val="lt1"/>
                          </a:solidFill>
                          <a:latin typeface="+mn-lt"/>
                          <a:ea typeface="+mn-ea"/>
                          <a:cs typeface="+mn-cs"/>
                        </a:rPr>
                        <a:t>Information</a:t>
                      </a:r>
                    </a:p>
                  </a:txBody>
                  <a:tcPr anchor="ctr"/>
                </a:tc>
                <a:tc>
                  <a:txBody>
                    <a:bodyPr/>
                    <a:lstStyle/>
                    <a:p>
                      <a:pPr marL="0" algn="ctr" defTabSz="914400" rtl="0" eaLnBrk="1" latinLnBrk="0" hangingPunct="1"/>
                      <a:r>
                        <a:rPr lang="en-US" sz="1400" kern="1200" dirty="0"/>
                        <a:t>Affected Direction of Travel</a:t>
                      </a:r>
                      <a:endParaRPr lang="en-US" sz="1400" b="1" kern="1200" dirty="0">
                        <a:solidFill>
                          <a:schemeClr val="lt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Work Summary </a:t>
                      </a:r>
                      <a:br>
                        <a:rPr lang="en-US" sz="2000" kern="1200" dirty="0">
                          <a:effectLst/>
                        </a:rPr>
                      </a:br>
                      <a:r>
                        <a:rPr lang="en-US" sz="1300" b="0" kern="1200" dirty="0">
                          <a:solidFill>
                            <a:schemeClr val="bg1"/>
                          </a:solidFill>
                          <a:latin typeface="+mn-lt"/>
                          <a:ea typeface="+mn-ea"/>
                          <a:cs typeface="+mn-cs"/>
                        </a:rPr>
                        <a:t>Very brief (word or phrase) to describe work</a:t>
                      </a:r>
                      <a:r>
                        <a:rPr lang="en-US" sz="1300" b="0" kern="1200" dirty="0">
                          <a:solidFill>
                            <a:schemeClr val="bg1"/>
                          </a:solidFill>
                          <a:effectLst/>
                        </a:rPr>
                        <a:t> </a:t>
                      </a:r>
                      <a:endParaRPr lang="en-US" sz="1300" b="0" kern="1200" dirty="0">
                        <a:solidFill>
                          <a:schemeClr val="bg1"/>
                        </a:solidFill>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t>Const. Year</a:t>
                      </a:r>
                      <a:endParaRPr lang="en-US" sz="1400" b="1" kern="1200" dirty="0">
                        <a:solidFill>
                          <a:schemeClr val="lt1"/>
                        </a:solidFill>
                        <a:latin typeface="+mn-lt"/>
                        <a:ea typeface="+mn-ea"/>
                        <a:cs typeface="+mn-cs"/>
                      </a:endParaRP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dirty="0"/>
                        <a:t>Approx</a:t>
                      </a:r>
                      <a:r>
                        <a:rPr lang="en-US" sz="1400" b="1" kern="1200" dirty="0">
                          <a:solidFill>
                            <a:schemeClr val="lt1"/>
                          </a:solidFill>
                          <a:latin typeface="+mn-lt"/>
                          <a:ea typeface="+mn-ea"/>
                          <a:cs typeface="+mn-cs"/>
                        </a:rPr>
                        <a:t>. Restriction Duration</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dirty="0"/>
                        <a:t>Allowable </a:t>
                      </a:r>
                      <a:r>
                        <a:rPr lang="en-US" sz="1400" b="1" kern="1200" dirty="0">
                          <a:solidFill>
                            <a:schemeClr val="lt1"/>
                          </a:solidFill>
                          <a:latin typeface="+mn-lt"/>
                          <a:ea typeface="+mn-ea"/>
                          <a:cs typeface="+mn-cs"/>
                        </a:rPr>
                        <a:t>Closure  Days/Hours</a:t>
                      </a:r>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baseline="0" dirty="0"/>
                        <a:t> Annual Oversize Loads Restricted?(Y or N)</a:t>
                      </a:r>
                      <a:endParaRPr lang="en-US" sz="1400" dirty="0"/>
                    </a:p>
                  </a:txBody>
                  <a:tcPr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400" dirty="0"/>
                        <a:t>Can Oversize loads be </a:t>
                      </a:r>
                      <a:r>
                        <a:rPr lang="en-US" sz="1400" baseline="0" dirty="0"/>
                        <a:t>accommodated?</a:t>
                      </a:r>
                      <a:endParaRPr lang="en-US" sz="1400" dirty="0"/>
                    </a:p>
                  </a:txBody>
                  <a:tcPr anchor="ctr"/>
                </a:tc>
                <a:extLst>
                  <a:ext uri="{0D108BD9-81ED-4DB2-BD59-A6C34878D82A}">
                    <a16:rowId xmlns:a16="http://schemas.microsoft.com/office/drawing/2014/main" val="2368505221"/>
                  </a:ext>
                </a:extLst>
              </a:tr>
              <a:tr h="1676386">
                <a:tc>
                  <a:txBody>
                    <a:bodyPr/>
                    <a:lstStyle/>
                    <a:p>
                      <a:pPr marL="0" marR="0" lvl="0" indent="0" algn="ctr" rtl="0" eaLnBrk="1" fontAlgn="auto" latinLnBrk="0" hangingPunct="1">
                        <a:lnSpc>
                          <a:spcPct val="100000"/>
                        </a:lnSpc>
                        <a:spcBef>
                          <a:spcPts val="0"/>
                        </a:spcBef>
                        <a:spcAft>
                          <a:spcPts val="0"/>
                        </a:spcAft>
                        <a:buClrTx/>
                        <a:buSzTx/>
                        <a:buFontTx/>
                        <a:buNone/>
                      </a:pPr>
                      <a:r>
                        <a:rPr lang="en-US" sz="1400" kern="1200" dirty="0">
                          <a:solidFill>
                            <a:schemeClr val="dk1"/>
                          </a:solidFill>
                          <a:latin typeface="+mn-lt"/>
                          <a:ea typeface="+mn-ea"/>
                          <a:cs typeface="+mn-cs"/>
                        </a:rPr>
                        <a:t>Single Lane closures with 19 feet of between barriers for traffic, resulting in 17 foot width load restriction.</a:t>
                      </a:r>
                    </a:p>
                  </a:txBody>
                  <a:tcPr anchor="ctr">
                    <a:noFill/>
                  </a:tcPr>
                </a:tc>
                <a:tc>
                  <a:txBody>
                    <a:bodyPr/>
                    <a:lstStyle/>
                    <a:p>
                      <a:r>
                        <a:rPr lang="en-US" sz="1400" dirty="0"/>
                        <a:t>NB</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mn-cs"/>
                        </a:rPr>
                        <a:t>Paving work.</a:t>
                      </a:r>
                      <a:endParaRPr lang="en-US" sz="1400" dirty="0"/>
                    </a:p>
                  </a:txBody>
                  <a:tcPr anchor="ctr">
                    <a:noFill/>
                  </a:tcPr>
                </a:tc>
                <a:tc>
                  <a:txBody>
                    <a:bodyPr/>
                    <a:lstStyle/>
                    <a:p>
                      <a:pPr algn="ctr"/>
                      <a:r>
                        <a:rPr lang="en-US" sz="1400" dirty="0"/>
                        <a:t>2023</a:t>
                      </a:r>
                    </a:p>
                  </a:txBody>
                  <a:tcPr anchor="ctr">
                    <a:noFill/>
                  </a:tcPr>
                </a:tc>
                <a:tc>
                  <a:txBody>
                    <a:bodyPr/>
                    <a:lstStyle/>
                    <a:p>
                      <a:pPr algn="ctr"/>
                      <a:r>
                        <a:rPr lang="en-US" sz="1400" dirty="0"/>
                        <a:t>06/10</a:t>
                      </a:r>
                      <a:r>
                        <a:rPr lang="en-US" sz="1400" baseline="0" dirty="0"/>
                        <a:t> – 07/01</a:t>
                      </a:r>
                      <a:endParaRPr lang="en-US" sz="1400" dirty="0"/>
                    </a:p>
                  </a:txBody>
                  <a:tcPr anchor="ctr">
                    <a:noFill/>
                  </a:tcPr>
                </a:tc>
                <a:tc>
                  <a:txBody>
                    <a:bodyPr/>
                    <a:lstStyle/>
                    <a:p>
                      <a:pPr marL="0" algn="ctr" defTabSz="914400" rtl="0" eaLnBrk="1" latinLnBrk="0" hangingPunct="1"/>
                      <a:r>
                        <a:rPr lang="en-US" sz="1400" kern="1200" dirty="0">
                          <a:solidFill>
                            <a:schemeClr val="dk1"/>
                          </a:solidFill>
                          <a:latin typeface="+mn-lt"/>
                          <a:ea typeface="+mn-ea"/>
                          <a:cs typeface="+mn-cs"/>
                        </a:rPr>
                        <a:t>Sun nights thru Fri mornings </a:t>
                      </a:r>
                      <a:r>
                        <a:rPr lang="en-US" sz="1400" kern="1200" dirty="0" err="1">
                          <a:solidFill>
                            <a:schemeClr val="dk1"/>
                          </a:solidFill>
                          <a:latin typeface="+mn-lt"/>
                          <a:ea typeface="+mn-ea"/>
                          <a:cs typeface="+mn-cs"/>
                        </a:rPr>
                        <a:t>btwn</a:t>
                      </a:r>
                      <a:r>
                        <a:rPr lang="en-US" sz="1400" kern="1200" dirty="0">
                          <a:solidFill>
                            <a:schemeClr val="dk1"/>
                          </a:solidFill>
                          <a:latin typeface="+mn-lt"/>
                          <a:ea typeface="+mn-ea"/>
                          <a:cs typeface="+mn-cs"/>
                        </a:rPr>
                        <a:t> 6 p.m. and 9 a.m.</a:t>
                      </a:r>
                    </a:p>
                  </a:txBody>
                  <a:tcPr anchor="ctr">
                    <a:noFill/>
                  </a:tcPr>
                </a:tc>
                <a:tc>
                  <a:txBody>
                    <a:bodyPr/>
                    <a:lstStyle/>
                    <a:p>
                      <a:r>
                        <a:rPr lang="en-US" sz="1400" dirty="0"/>
                        <a:t>No</a:t>
                      </a:r>
                      <a:br>
                        <a:rPr lang="en-US" sz="1400" dirty="0"/>
                      </a:br>
                      <a:r>
                        <a:rPr lang="en-US" sz="1400" i="1" dirty="0"/>
                        <a:t>(Contact Mobility if you need help answering this)</a:t>
                      </a:r>
                    </a:p>
                  </a:txBody>
                  <a:tcPr anchor="ctr">
                    <a:noFill/>
                  </a:tcPr>
                </a:tc>
                <a:tc>
                  <a:txBody>
                    <a:bodyPr/>
                    <a:lstStyle/>
                    <a:p>
                      <a:r>
                        <a:rPr lang="en-US" sz="1400" dirty="0"/>
                        <a:t>Answer with either:</a:t>
                      </a:r>
                    </a:p>
                    <a:p>
                      <a:pPr marL="176213" indent="-176213">
                        <a:buFont typeface="Arial" panose="020B0604020202020204" pitchFamily="34" charset="0"/>
                        <a:buChar char="•"/>
                      </a:pPr>
                      <a:r>
                        <a:rPr lang="en-US" sz="1400" dirty="0"/>
                        <a:t>No</a:t>
                      </a:r>
                    </a:p>
                    <a:p>
                      <a:pPr marL="175895" indent="-175895">
                        <a:buFont typeface="Arial" panose="020B0604020202020204" pitchFamily="34" charset="0"/>
                        <a:buChar char="•"/>
                      </a:pPr>
                      <a:r>
                        <a:rPr lang="en-US" sz="1400" dirty="0"/>
                        <a:t>Yes – All Unannounced loads (20</a:t>
                      </a:r>
                      <a:r>
                        <a:rPr lang="en-US" sz="1400" baseline="0" dirty="0"/>
                        <a:t> </a:t>
                      </a:r>
                      <a:r>
                        <a:rPr lang="en-US" sz="1400" baseline="0" dirty="0" err="1"/>
                        <a:t>mins</a:t>
                      </a:r>
                      <a:r>
                        <a:rPr lang="en-US" sz="1400" baseline="0" dirty="0"/>
                        <a:t> or less)</a:t>
                      </a:r>
                      <a:endParaRPr lang="en-US" sz="1400" dirty="0"/>
                    </a:p>
                    <a:p>
                      <a:pPr marL="176213" indent="-176213">
                        <a:buFont typeface="Arial" panose="020B0604020202020204" pitchFamily="34" charset="0"/>
                        <a:buChar char="•"/>
                      </a:pPr>
                      <a:r>
                        <a:rPr lang="en-US" sz="1400" dirty="0"/>
                        <a:t>Yes – w/ advance notice</a:t>
                      </a:r>
                    </a:p>
                  </a:txBody>
                  <a:tcPr anchor="ctr">
                    <a:noFill/>
                  </a:tcPr>
                </a:tc>
                <a:extLst>
                  <a:ext uri="{0D108BD9-81ED-4DB2-BD59-A6C34878D82A}">
                    <a16:rowId xmlns:a16="http://schemas.microsoft.com/office/drawing/2014/main" val="1912122463"/>
                  </a:ext>
                </a:extLst>
              </a:tr>
              <a:tr h="628645">
                <a:tc>
                  <a:txBody>
                    <a:bodyPr/>
                    <a:lstStyle/>
                    <a:p>
                      <a:endParaRPr lang="en-US" sz="1400" dirty="0"/>
                    </a:p>
                  </a:txBody>
                  <a:tcPr anchor="ctr"/>
                </a:tc>
                <a:tc>
                  <a:txBody>
                    <a:bodyPr/>
                    <a:lstStyle/>
                    <a:p>
                      <a:endParaRPr lang="en-US" sz="1400" dirty="0"/>
                    </a:p>
                  </a:txBody>
                  <a:tcPr anchor="ctr"/>
                </a:tc>
                <a:tc>
                  <a:txBody>
                    <a:bodyPr/>
                    <a:lstStyle/>
                    <a:p>
                      <a:pPr algn="ctr"/>
                      <a:endParaRPr lang="en-US" sz="1400" dirty="0"/>
                    </a:p>
                  </a:txBody>
                  <a:tcPr anchor="ctr"/>
                </a:tc>
                <a:tc>
                  <a:txBody>
                    <a:bodyPr/>
                    <a:lstStyle/>
                    <a:p>
                      <a:pPr algn="ctr"/>
                      <a:r>
                        <a:rPr lang="en-US" sz="1400" dirty="0"/>
                        <a:t>YYYY</a:t>
                      </a:r>
                    </a:p>
                  </a:txBody>
                  <a:tcPr anchor="ctr"/>
                </a:tc>
                <a:tc>
                  <a:txBody>
                    <a:bodyPr/>
                    <a:lstStyle/>
                    <a:p>
                      <a:pPr algn="ctr"/>
                      <a:r>
                        <a:rPr lang="en-US" sz="1400" dirty="0"/>
                        <a:t>MM/DD</a:t>
                      </a:r>
                      <a:r>
                        <a:rPr lang="en-US" sz="1400" baseline="0" dirty="0"/>
                        <a:t> – MM /DD</a:t>
                      </a: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nchor="ctr"/>
                </a:tc>
                <a:extLst>
                  <a:ext uri="{0D108BD9-81ED-4DB2-BD59-A6C34878D82A}">
                    <a16:rowId xmlns:a16="http://schemas.microsoft.com/office/drawing/2014/main" val="2648468719"/>
                  </a:ext>
                </a:extLst>
              </a:tr>
              <a:tr h="628645">
                <a:tc>
                  <a:txBody>
                    <a:bodyPr/>
                    <a:lstStyle/>
                    <a:p>
                      <a:endParaRPr lang="en-US" sz="1400" dirty="0"/>
                    </a:p>
                  </a:txBody>
                  <a:tcPr anchor="ctr"/>
                </a:tc>
                <a:tc>
                  <a:txBody>
                    <a:bodyPr/>
                    <a:lstStyle/>
                    <a:p>
                      <a:endParaRPr lang="en-US" sz="1400" dirty="0"/>
                    </a:p>
                  </a:txBody>
                  <a:tcPr anchor="ctr"/>
                </a:tc>
                <a:tc>
                  <a:txBody>
                    <a:bodyPr/>
                    <a:lstStyle/>
                    <a:p>
                      <a:pPr algn="ctr"/>
                      <a:endParaRPr lang="en-US" sz="1400" dirty="0"/>
                    </a:p>
                  </a:txBody>
                  <a:tcPr anchor="ctr"/>
                </a:tc>
                <a:tc>
                  <a:txBody>
                    <a:bodyPr/>
                    <a:lstStyle/>
                    <a:p>
                      <a:pPr algn="ctr"/>
                      <a:r>
                        <a:rPr lang="en-US" sz="1400" dirty="0"/>
                        <a:t>YYYY</a:t>
                      </a:r>
                    </a:p>
                  </a:txBody>
                  <a:tcPr anchor="ctr"/>
                </a:tc>
                <a:tc>
                  <a:txBody>
                    <a:bodyPr/>
                    <a:lstStyle/>
                    <a:p>
                      <a:pPr algn="ctr"/>
                      <a:r>
                        <a:rPr lang="en-US" sz="1400" dirty="0"/>
                        <a:t>MM/DD</a:t>
                      </a:r>
                      <a:r>
                        <a:rPr lang="en-US" sz="1400" baseline="0" dirty="0"/>
                        <a:t> – MM /DD</a:t>
                      </a: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p>
                  </a:txBody>
                  <a:tcPr anchor="ctr"/>
                </a:tc>
                <a:extLst>
                  <a:ext uri="{0D108BD9-81ED-4DB2-BD59-A6C34878D82A}">
                    <a16:rowId xmlns:a16="http://schemas.microsoft.com/office/drawing/2014/main" val="3579927933"/>
                  </a:ext>
                </a:extLst>
              </a:tr>
              <a:tr h="628645">
                <a:tc>
                  <a:txBody>
                    <a:bodyPr/>
                    <a:lstStyle/>
                    <a:p>
                      <a:endParaRPr lang="en-US" sz="1400"/>
                    </a:p>
                  </a:txBody>
                  <a:tcPr anchor="ctr"/>
                </a:tc>
                <a:tc>
                  <a:txBody>
                    <a:bodyPr/>
                    <a:lstStyle/>
                    <a:p>
                      <a:endParaRPr lang="en-US" sz="1400"/>
                    </a:p>
                  </a:txBody>
                  <a:tcPr anchor="ctr"/>
                </a:tc>
                <a:tc>
                  <a:txBody>
                    <a:bodyPr/>
                    <a:lstStyle/>
                    <a:p>
                      <a:pPr algn="ctr"/>
                      <a:endParaRPr lang="en-US" sz="1400" dirty="0"/>
                    </a:p>
                  </a:txBody>
                  <a:tcPr anchor="ctr"/>
                </a:tc>
                <a:tc>
                  <a:txBody>
                    <a:bodyPr/>
                    <a:lstStyle/>
                    <a:p>
                      <a:pPr algn="ctr"/>
                      <a:r>
                        <a:rPr lang="en-US" sz="1400" dirty="0"/>
                        <a:t>YYYY</a:t>
                      </a:r>
                    </a:p>
                  </a:txBody>
                  <a:tcPr anchor="ctr"/>
                </a:tc>
                <a:tc>
                  <a:txBody>
                    <a:bodyPr/>
                    <a:lstStyle/>
                    <a:p>
                      <a:pPr algn="ctr"/>
                      <a:r>
                        <a:rPr lang="en-US" sz="1400" dirty="0"/>
                        <a:t>MM/DD</a:t>
                      </a:r>
                      <a:r>
                        <a:rPr lang="en-US" sz="1400" baseline="0" dirty="0"/>
                        <a:t> – MM /DD</a:t>
                      </a: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val="2079086321"/>
                  </a:ext>
                </a:extLst>
              </a:tr>
              <a:tr h="628645">
                <a:tc>
                  <a:txBody>
                    <a:bodyPr/>
                    <a:lstStyle/>
                    <a:p>
                      <a:endParaRPr lang="en-US" sz="1400" dirty="0"/>
                    </a:p>
                  </a:txBody>
                  <a:tcPr anchor="ctr"/>
                </a:tc>
                <a:tc>
                  <a:txBody>
                    <a:bodyPr/>
                    <a:lstStyle/>
                    <a:p>
                      <a:endParaRPr lang="en-US" sz="1400" dirty="0"/>
                    </a:p>
                  </a:txBody>
                  <a:tcPr anchor="ctr"/>
                </a:tc>
                <a:tc>
                  <a:txBody>
                    <a:bodyPr/>
                    <a:lstStyle/>
                    <a:p>
                      <a:pPr algn="ctr"/>
                      <a:endParaRPr lang="en-US" sz="1400" dirty="0"/>
                    </a:p>
                  </a:txBody>
                  <a:tcPr anchor="ctr"/>
                </a:tc>
                <a:tc>
                  <a:txBody>
                    <a:bodyPr/>
                    <a:lstStyle/>
                    <a:p>
                      <a:pPr algn="ctr"/>
                      <a:r>
                        <a:rPr lang="en-US" sz="1400" dirty="0"/>
                        <a:t>YYYY</a:t>
                      </a:r>
                    </a:p>
                  </a:txBody>
                  <a:tcPr anchor="ctr"/>
                </a:tc>
                <a:tc>
                  <a:txBody>
                    <a:bodyPr/>
                    <a:lstStyle/>
                    <a:p>
                      <a:pPr algn="ctr"/>
                      <a:r>
                        <a:rPr lang="en-US" sz="1400" dirty="0"/>
                        <a:t>MM/DD</a:t>
                      </a:r>
                      <a:r>
                        <a:rPr lang="en-US" sz="1400" baseline="0" dirty="0"/>
                        <a:t> – MM /DD</a:t>
                      </a: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nchor="ctr"/>
                </a:tc>
                <a:extLst>
                  <a:ext uri="{0D108BD9-81ED-4DB2-BD59-A6C34878D82A}">
                    <a16:rowId xmlns:a16="http://schemas.microsoft.com/office/drawing/2014/main" val="3330090487"/>
                  </a:ext>
                </a:extLst>
              </a:tr>
            </a:tbl>
          </a:graphicData>
        </a:graphic>
      </p:graphicFrame>
      <p:sp>
        <p:nvSpPr>
          <p:cNvPr id="3" name="Explosion: 14 Points 2">
            <a:extLst>
              <a:ext uri="{FF2B5EF4-FFF2-40B4-BE49-F238E27FC236}">
                <a16:creationId xmlns:a16="http://schemas.microsoft.com/office/drawing/2014/main" id="{BDBFC32B-D0DD-F935-56CC-4B2D11D32C6C}"/>
              </a:ext>
              <a:ext uri="{C183D7F6-B498-43B3-948B-1728B52AA6E4}">
                <adec:decorative xmlns:adec="http://schemas.microsoft.com/office/drawing/2017/decorative" val="1"/>
              </a:ext>
            </a:extLst>
          </p:cNvPr>
          <p:cNvSpPr/>
          <p:nvPr/>
        </p:nvSpPr>
        <p:spPr>
          <a:xfrm>
            <a:off x="-148866" y="-200830"/>
            <a:ext cx="1851743" cy="1179870"/>
          </a:xfrm>
          <a:prstGeom prst="irregularSeal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Required</a:t>
            </a:r>
          </a:p>
        </p:txBody>
      </p:sp>
      <p:sp>
        <p:nvSpPr>
          <p:cNvPr id="5" name="Rectangle 4"/>
          <p:cNvSpPr/>
          <p:nvPr/>
        </p:nvSpPr>
        <p:spPr>
          <a:xfrm>
            <a:off x="-148866" y="2738296"/>
            <a:ext cx="12191999" cy="1092607"/>
          </a:xfrm>
          <a:prstGeom prst="rect">
            <a:avLst/>
          </a:prstGeom>
        </p:spPr>
        <p:txBody>
          <a:bodyPr wrap="square">
            <a:spAutoFit/>
          </a:bodyPr>
          <a:lstStyle/>
          <a:p>
            <a:pPr algn="ctr"/>
            <a:r>
              <a:rPr lang="en-US" sz="6500" b="1" spc="8500" dirty="0">
                <a:solidFill>
                  <a:srgbClr val="FF0000">
                    <a:alpha val="29000"/>
                  </a:srgbClr>
                </a:solidFill>
              </a:rPr>
              <a:t>EXAMPLE</a:t>
            </a:r>
          </a:p>
        </p:txBody>
      </p:sp>
    </p:spTree>
    <p:custDataLst>
      <p:tags r:id="rId1"/>
    </p:custDataLst>
    <p:extLst>
      <p:ext uri="{BB962C8B-B14F-4D97-AF65-F5344CB8AC3E}">
        <p14:creationId xmlns:p14="http://schemas.microsoft.com/office/powerpoint/2010/main" val="1528939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212277"/>
            <a:ext cx="10515600" cy="1179900"/>
          </a:xfrm>
        </p:spPr>
        <p:txBody>
          <a:bodyPr anchor="ctr" anchorCtr="0"/>
          <a:lstStyle/>
          <a:p>
            <a:pPr algn="ctr"/>
            <a:r>
              <a:rPr lang="en-US" sz="4000" b="1" dirty="0"/>
              <a:t>PROJECT NAME</a:t>
            </a:r>
            <a:br>
              <a:rPr lang="en-US" sz="4000" b="1" dirty="0"/>
            </a:br>
            <a:r>
              <a:rPr lang="en-US" sz="3200" dirty="0"/>
              <a:t>Links to Additional Project Information</a:t>
            </a:r>
          </a:p>
        </p:txBody>
      </p:sp>
      <p:sp>
        <p:nvSpPr>
          <p:cNvPr id="3" name="Title 1"/>
          <p:cNvSpPr txBox="1">
            <a:spLocks/>
          </p:cNvSpPr>
          <p:nvPr/>
        </p:nvSpPr>
        <p:spPr>
          <a:xfrm>
            <a:off x="685800" y="2059333"/>
            <a:ext cx="10917621" cy="1814930"/>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lvl="2" indent="-342900" algn="l" eaLnBrk="1" hangingPunct="1">
              <a:spcBef>
                <a:spcPts val="0"/>
              </a:spcBef>
              <a:spcAft>
                <a:spcPts val="2400"/>
              </a:spcAft>
              <a:buClr>
                <a:schemeClr val="tx2"/>
              </a:buClr>
              <a:buFont typeface="Arial" panose="020B0604020202020204" pitchFamily="34" charset="0"/>
              <a:buChar char="•"/>
            </a:pPr>
            <a:r>
              <a:rPr lang="en-US" sz="2700" b="0" i="0" dirty="0">
                <a:latin typeface="+mn-lt"/>
                <a:cs typeface="Times New Roman"/>
              </a:rPr>
              <a:t>Insert description and link</a:t>
            </a:r>
          </a:p>
          <a:p>
            <a:pPr marL="52070" lvl="2" indent="-342900" algn="l" eaLnBrk="1" hangingPunct="1">
              <a:spcBef>
                <a:spcPts val="0"/>
              </a:spcBef>
              <a:spcAft>
                <a:spcPts val="2400"/>
              </a:spcAft>
              <a:buClr>
                <a:schemeClr val="tx2"/>
              </a:buClr>
              <a:buFont typeface="Arial" panose="020B0604020202020204" pitchFamily="34" charset="0"/>
              <a:buChar char="•"/>
            </a:pPr>
            <a:r>
              <a:rPr lang="en-US" sz="2700" b="0" i="0" dirty="0">
                <a:latin typeface="+mn-lt"/>
                <a:cs typeface="Times New Roman"/>
              </a:rPr>
              <a:t>Insert description and link</a:t>
            </a:r>
          </a:p>
          <a:p>
            <a:pPr marL="52070" lvl="2" indent="-342900" algn="l" eaLnBrk="1" hangingPunct="1">
              <a:spcBef>
                <a:spcPts val="0"/>
              </a:spcBef>
              <a:spcAft>
                <a:spcPts val="2400"/>
              </a:spcAft>
              <a:buClr>
                <a:schemeClr val="tx2"/>
              </a:buClr>
              <a:buFont typeface="Arial" panose="020B0604020202020204" pitchFamily="34" charset="0"/>
              <a:buChar char="•"/>
            </a:pPr>
            <a:r>
              <a:rPr lang="en-US" sz="2700" b="0" i="0" dirty="0">
                <a:latin typeface="+mn-lt"/>
                <a:cs typeface="Times New Roman"/>
              </a:rPr>
              <a:t>Insert description and link</a:t>
            </a:r>
          </a:p>
        </p:txBody>
      </p:sp>
      <p:sp>
        <p:nvSpPr>
          <p:cNvPr id="4" name="Slide Number Placeholder 3"/>
          <p:cNvSpPr>
            <a:spLocks noGrp="1"/>
          </p:cNvSpPr>
          <p:nvPr>
            <p:ph type="sldNum" sz="quarter" idx="12"/>
          </p:nvPr>
        </p:nvSpPr>
        <p:spPr/>
        <p:txBody>
          <a:bodyPr/>
          <a:lstStyle/>
          <a:p>
            <a:fld id="{7B4172B2-D9CF-462E-87A7-CF6315382B94}" type="slidenum">
              <a:rPr lang="en-US" smtClean="0"/>
              <a:t>26</a:t>
            </a:fld>
            <a:endParaRPr lang="en-US"/>
          </a:p>
        </p:txBody>
      </p:sp>
    </p:spTree>
    <p:custDataLst>
      <p:tags r:id="rId1"/>
    </p:custDataLst>
    <p:extLst>
      <p:ext uri="{BB962C8B-B14F-4D97-AF65-F5344CB8AC3E}">
        <p14:creationId xmlns:p14="http://schemas.microsoft.com/office/powerpoint/2010/main" val="1382860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212277"/>
            <a:ext cx="10515600" cy="1179900"/>
          </a:xfrm>
        </p:spPr>
        <p:txBody>
          <a:bodyPr anchor="ctr" anchorCtr="0"/>
          <a:lstStyle/>
          <a:p>
            <a:pPr algn="ctr"/>
            <a:r>
              <a:rPr lang="en-US" sz="4000" b="1"/>
              <a:t>PROJECT NAME</a:t>
            </a:r>
            <a:br>
              <a:rPr lang="en-US" sz="4000" b="1"/>
            </a:br>
            <a:r>
              <a:rPr lang="en-US" sz="3200"/>
              <a:t>Next Steps</a:t>
            </a:r>
          </a:p>
        </p:txBody>
      </p:sp>
      <p:sp>
        <p:nvSpPr>
          <p:cNvPr id="3" name="Title 1"/>
          <p:cNvSpPr txBox="1">
            <a:spLocks/>
          </p:cNvSpPr>
          <p:nvPr/>
        </p:nvSpPr>
        <p:spPr>
          <a:xfrm>
            <a:off x="685800" y="1585996"/>
            <a:ext cx="10917621" cy="4210650"/>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lvl="2" indent="-342900" algn="l" eaLnBrk="1" hangingPunct="1">
              <a:spcBef>
                <a:spcPts val="0"/>
              </a:spcBef>
              <a:spcAft>
                <a:spcPts val="1800"/>
              </a:spcAft>
              <a:buClr>
                <a:schemeClr val="tx2"/>
              </a:buClr>
              <a:buFont typeface="Arial" panose="020B0604020202020204" pitchFamily="34" charset="0"/>
              <a:buChar char="•"/>
            </a:pPr>
            <a:r>
              <a:rPr lang="en-US" sz="2700" b="0" i="0">
                <a:latin typeface="+mn-lt"/>
                <a:cs typeface="Times New Roman" panose="02020603050405020304" pitchFamily="18" charset="0"/>
              </a:rPr>
              <a:t>Questions</a:t>
            </a:r>
            <a:endParaRPr lang="en-US"/>
          </a:p>
          <a:p>
            <a:pPr marL="52070" lvl="2" indent="-342900" algn="l" eaLnBrk="1" hangingPunct="1">
              <a:spcBef>
                <a:spcPts val="0"/>
              </a:spcBef>
              <a:spcAft>
                <a:spcPts val="1800"/>
              </a:spcAft>
              <a:buClr>
                <a:schemeClr val="tx2"/>
              </a:buClr>
              <a:buFont typeface="Arial" panose="020B0604020202020204" pitchFamily="34" charset="0"/>
              <a:buChar char="•"/>
            </a:pPr>
            <a:r>
              <a:rPr lang="en-US" sz="2700" b="0" i="0">
                <a:latin typeface="+mn-lt"/>
                <a:cs typeface="Times New Roman" panose="02020603050405020304" pitchFamily="18" charset="0"/>
              </a:rPr>
              <a:t>Follow-up items</a:t>
            </a:r>
          </a:p>
          <a:p>
            <a:pPr marL="355600" lvl="2" indent="-355600" algn="l" eaLnBrk="1" hangingPunct="1">
              <a:spcBef>
                <a:spcPts val="0"/>
              </a:spcBef>
              <a:spcAft>
                <a:spcPts val="1200"/>
              </a:spcAft>
              <a:buClr>
                <a:schemeClr val="tx2"/>
              </a:buClr>
              <a:buFont typeface="Arial" panose="020B0604020202020204" pitchFamily="34" charset="0"/>
              <a:buChar char="•"/>
            </a:pPr>
            <a:r>
              <a:rPr lang="en-US" sz="2700" b="0" i="0">
                <a:latin typeface="+mn-lt"/>
                <a:cs typeface="Times New Roman" panose="02020603050405020304" pitchFamily="18" charset="0"/>
              </a:rPr>
              <a:t>Request support for Project Mobility Considerations Checklist Sign-Off</a:t>
            </a:r>
          </a:p>
          <a:p>
            <a:pPr marL="355600" lvl="2" indent="-355600" algn="l">
              <a:spcBef>
                <a:spcPts val="0"/>
              </a:spcBef>
              <a:spcAft>
                <a:spcPts val="1200"/>
              </a:spcAft>
              <a:buClr>
                <a:schemeClr val="tx2"/>
              </a:buClr>
              <a:buFont typeface="Arial" panose="020B0604020202020204" pitchFamily="34" charset="0"/>
              <a:buChar char="•"/>
            </a:pPr>
            <a:r>
              <a:rPr lang="en-US" sz="2700" b="0" i="0">
                <a:latin typeface="+mn-lt"/>
                <a:cs typeface="Times New Roman"/>
              </a:rPr>
              <a:t>Shouldn't we have a slide that explains what the route allows as far as annual and single trip permits? Or, is that supposed to be slide 21?</a:t>
            </a:r>
            <a:endParaRPr lang="en-US" sz="2700" b="0" i="0">
              <a:latin typeface="+mn-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B4172B2-D9CF-462E-87A7-CF6315382B94}" type="slidenum">
              <a:rPr lang="en-US" smtClean="0"/>
              <a:t>27</a:t>
            </a:fld>
            <a:endParaRPr lang="en-US"/>
          </a:p>
        </p:txBody>
      </p:sp>
    </p:spTree>
    <p:custDataLst>
      <p:tags r:id="rId1"/>
    </p:custDataLst>
    <p:extLst>
      <p:ext uri="{BB962C8B-B14F-4D97-AF65-F5344CB8AC3E}">
        <p14:creationId xmlns:p14="http://schemas.microsoft.com/office/powerpoint/2010/main" val="312461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529" y="2456264"/>
            <a:ext cx="10515600" cy="646331"/>
          </a:xfrm>
        </p:spPr>
        <p:txBody>
          <a:bodyPr>
            <a:spAutoFit/>
          </a:bodyPr>
          <a:lstStyle/>
          <a:p>
            <a:r>
              <a:rPr lang="en-US"/>
              <a:t>THANK YOU</a:t>
            </a:r>
          </a:p>
        </p:txBody>
      </p:sp>
    </p:spTree>
    <p:custDataLst>
      <p:tags r:id="rId1"/>
    </p:custDataLst>
    <p:extLst>
      <p:ext uri="{BB962C8B-B14F-4D97-AF65-F5344CB8AC3E}">
        <p14:creationId xmlns:p14="http://schemas.microsoft.com/office/powerpoint/2010/main" val="3737847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ght Triangle 1">
            <a:extLst>
              <a:ext uri="{C183D7F6-B498-43B3-948B-1728B52AA6E4}">
                <adec:decorative xmlns:adec="http://schemas.microsoft.com/office/drawing/2017/decorative" val="1"/>
              </a:ext>
            </a:extLst>
          </p:cNvPr>
          <p:cNvSpPr/>
          <p:nvPr/>
        </p:nvSpPr>
        <p:spPr>
          <a:xfrm rot="10800000">
            <a:off x="6954982" y="-1"/>
            <a:ext cx="5237018" cy="30559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txBox="1">
            <a:spLocks noGrp="1"/>
          </p:cNvSpPr>
          <p:nvPr>
            <p:ph type="title" idx="4294967295"/>
          </p:nvPr>
        </p:nvSpPr>
        <p:spPr>
          <a:xfrm rot="1847379">
            <a:off x="8036663" y="969524"/>
            <a:ext cx="4339858"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chemeClr val="bg1"/>
                </a:solidFill>
                <a:effectLst/>
                <a:uLnTx/>
                <a:uFillTx/>
                <a:latin typeface="+mn-lt"/>
                <a:ea typeface="+mn-ea"/>
                <a:cs typeface="+mn-cs"/>
              </a:rPr>
              <a:t>INSTRUCTIONS 3</a:t>
            </a:r>
          </a:p>
        </p:txBody>
      </p:sp>
      <p:sp>
        <p:nvSpPr>
          <p:cNvPr id="4" name="TextBox 3"/>
          <p:cNvSpPr txBox="1"/>
          <p:nvPr/>
        </p:nvSpPr>
        <p:spPr>
          <a:xfrm>
            <a:off x="147939" y="136070"/>
            <a:ext cx="7395861" cy="892552"/>
          </a:xfrm>
          <a:prstGeom prst="rect">
            <a:avLst/>
          </a:prstGeom>
          <a:noFill/>
        </p:spPr>
        <p:txBody>
          <a:bodyPr wrap="square" rtlCol="0">
            <a:spAutoFit/>
          </a:bodyPr>
          <a:lstStyle>
            <a:defPPr>
              <a:defRPr lang="en-US"/>
            </a:defPPr>
            <a:lvl1pPr>
              <a:defRPr sz="2600" b="1"/>
            </a:lvl1pPr>
          </a:lstStyle>
          <a:p>
            <a:r>
              <a:rPr lang="en-US" dirty="0"/>
              <a:t>HOW DO I KNOW WHICH SPECIFIC INFORMATION TO INCLUDE IN EACH SLIDE?</a:t>
            </a:r>
          </a:p>
        </p:txBody>
      </p:sp>
      <p:sp>
        <p:nvSpPr>
          <p:cNvPr id="5" name="TextBox 4"/>
          <p:cNvSpPr txBox="1"/>
          <p:nvPr/>
        </p:nvSpPr>
        <p:spPr>
          <a:xfrm>
            <a:off x="147938" y="960000"/>
            <a:ext cx="8852627" cy="1200329"/>
          </a:xfrm>
          <a:prstGeom prst="rect">
            <a:avLst/>
          </a:prstGeom>
          <a:noFill/>
        </p:spPr>
        <p:txBody>
          <a:bodyPr wrap="square" rtlCol="0">
            <a:spAutoFit/>
          </a:bodyPr>
          <a:lstStyle/>
          <a:p>
            <a:r>
              <a:rPr lang="en-US" sz="1750" dirty="0"/>
              <a:t>Instructions are provided, where appropriate, in the </a:t>
            </a:r>
            <a:r>
              <a:rPr lang="en-US" sz="1750" i="1" dirty="0"/>
              <a:t>Notes</a:t>
            </a:r>
            <a:r>
              <a:rPr lang="en-US" sz="1750" dirty="0"/>
              <a:t> section at the bottom of each slide. The Notes should display by default when you open the template. If not, select “</a:t>
            </a:r>
            <a:r>
              <a:rPr lang="en-US" sz="1750" i="1" dirty="0"/>
              <a:t>View</a:t>
            </a:r>
            <a:r>
              <a:rPr lang="en-US" sz="1750" dirty="0"/>
              <a:t>” from the top ribbon and toggle the “</a:t>
            </a:r>
            <a:r>
              <a:rPr lang="en-US" sz="1750" i="1" dirty="0"/>
              <a:t>Notes</a:t>
            </a:r>
            <a:r>
              <a:rPr lang="en-US" sz="1750" dirty="0"/>
              <a:t>” button in the “</a:t>
            </a:r>
            <a:r>
              <a:rPr lang="en-US" sz="1750" i="1" dirty="0"/>
              <a:t>Show</a:t>
            </a:r>
            <a:r>
              <a:rPr lang="en-US" sz="1750" dirty="0"/>
              <a:t>” section. </a:t>
            </a:r>
            <a:r>
              <a:rPr lang="en-US" sz="1750" dirty="0">
                <a:highlight>
                  <a:srgbClr val="FFFF00"/>
                </a:highlight>
              </a:rPr>
              <a:t>Delete the instruction notes and replace them with your own, as appropriate.</a:t>
            </a:r>
          </a:p>
        </p:txBody>
      </p:sp>
      <p:sp>
        <p:nvSpPr>
          <p:cNvPr id="11" name="TextBox 10"/>
          <p:cNvSpPr txBox="1"/>
          <p:nvPr/>
        </p:nvSpPr>
        <p:spPr>
          <a:xfrm>
            <a:off x="147938" y="2212925"/>
            <a:ext cx="11429019" cy="492443"/>
          </a:xfrm>
          <a:prstGeom prst="rect">
            <a:avLst/>
          </a:prstGeom>
          <a:noFill/>
        </p:spPr>
        <p:txBody>
          <a:bodyPr wrap="square" rtlCol="0">
            <a:spAutoFit/>
          </a:bodyPr>
          <a:lstStyle/>
          <a:p>
            <a:r>
              <a:rPr lang="en-US" sz="2600" b="1" dirty="0"/>
              <a:t>WHAT IF I NEED ADDITIONAL SLIDES TO COVER ALL OF MY PLANNED CONTENT?</a:t>
            </a:r>
          </a:p>
        </p:txBody>
      </p:sp>
      <p:sp>
        <p:nvSpPr>
          <p:cNvPr id="12" name="TextBox 11"/>
          <p:cNvSpPr txBox="1"/>
          <p:nvPr/>
        </p:nvSpPr>
        <p:spPr>
          <a:xfrm>
            <a:off x="143638" y="2725357"/>
            <a:ext cx="12126629" cy="900246"/>
          </a:xfrm>
          <a:prstGeom prst="rect">
            <a:avLst/>
          </a:prstGeom>
          <a:noFill/>
        </p:spPr>
        <p:txBody>
          <a:bodyPr wrap="square" lIns="91440" tIns="45720" rIns="91440" bIns="45720" rtlCol="0" anchor="t">
            <a:spAutoFit/>
          </a:bodyPr>
          <a:lstStyle/>
          <a:p>
            <a:pPr>
              <a:spcAft>
                <a:spcPts val="1200"/>
              </a:spcAft>
            </a:pPr>
            <a:r>
              <a:rPr lang="en-US" sz="1750" dirty="0"/>
              <a:t>Keep your content as concise as possible. However, if you need additional slides (e.g. to display multiple stages of a large project), duplicate the appropriate slides provided in the template. If you need an additional slide that is not included in the, template, contact the </a:t>
            </a:r>
            <a:r>
              <a:rPr lang="en-US" sz="1750" b="1" u="sng" dirty="0">
                <a:hlinkClick r:id="rId4"/>
              </a:rPr>
              <a:t>Mobility Services Team</a:t>
            </a:r>
            <a:r>
              <a:rPr lang="en-US" sz="1750" dirty="0"/>
              <a:t> for suggestions on how best to provide the information.</a:t>
            </a:r>
          </a:p>
        </p:txBody>
      </p:sp>
      <p:sp>
        <p:nvSpPr>
          <p:cNvPr id="6" name="Rectangle 5"/>
          <p:cNvSpPr/>
          <p:nvPr/>
        </p:nvSpPr>
        <p:spPr>
          <a:xfrm>
            <a:off x="156592" y="3703493"/>
            <a:ext cx="12035407" cy="492443"/>
          </a:xfrm>
          <a:prstGeom prst="rect">
            <a:avLst/>
          </a:prstGeom>
          <a:noFill/>
        </p:spPr>
        <p:txBody>
          <a:bodyPr wrap="square" rtlCol="0">
            <a:spAutoFit/>
          </a:bodyPr>
          <a:lstStyle/>
          <a:p>
            <a:r>
              <a:rPr lang="en-US" sz="2600" b="1" dirty="0"/>
              <a:t>HOW DO I SEND MY COMPLETED PRESENTATION TO THE MOBILITY TEAM?</a:t>
            </a:r>
          </a:p>
        </p:txBody>
      </p:sp>
      <p:sp>
        <p:nvSpPr>
          <p:cNvPr id="13" name="TextBox 12"/>
          <p:cNvSpPr txBox="1"/>
          <p:nvPr/>
        </p:nvSpPr>
        <p:spPr>
          <a:xfrm>
            <a:off x="147938" y="4184728"/>
            <a:ext cx="11906499" cy="1438855"/>
          </a:xfrm>
          <a:prstGeom prst="rect">
            <a:avLst/>
          </a:prstGeom>
          <a:noFill/>
        </p:spPr>
        <p:txBody>
          <a:bodyPr wrap="square" lIns="91440" tIns="45720" rIns="91440" bIns="45720" rtlCol="0" anchor="t">
            <a:spAutoFit/>
          </a:bodyPr>
          <a:lstStyle/>
          <a:p>
            <a:pPr>
              <a:spcAft>
                <a:spcPts val="1200"/>
              </a:spcAft>
            </a:pPr>
            <a:r>
              <a:rPr lang="en-US" sz="1750" dirty="0"/>
              <a:t>Submit your presentation using the </a:t>
            </a:r>
            <a:r>
              <a:rPr lang="en-US" sz="1750" b="1" u="sng" dirty="0">
                <a:hlinkClick r:id="rId5"/>
              </a:rPr>
              <a:t>Agenda Request/Meeting Materials Form</a:t>
            </a:r>
            <a:r>
              <a:rPr lang="en-US" sz="1750" dirty="0"/>
              <a:t> on the </a:t>
            </a:r>
            <a:r>
              <a:rPr lang="en-US" sz="1750" b="1" u="sng" dirty="0">
                <a:hlinkClick r:id="rId6"/>
              </a:rPr>
              <a:t>Mobility Program internal SharePoint site</a:t>
            </a:r>
            <a:r>
              <a:rPr lang="en-US" sz="1750" b="1" u="sng" dirty="0"/>
              <a:t>.</a:t>
            </a:r>
            <a:r>
              <a:rPr lang="en-US" sz="1750" b="1" dirty="0"/>
              <a:t> </a:t>
            </a:r>
            <a:r>
              <a:rPr lang="en-US" sz="1750" dirty="0"/>
              <a:t>The form will prompt you to answer some questions about your agenda topic and the meeting date you would like to present. Documents must be submitted at least </a:t>
            </a:r>
            <a:r>
              <a:rPr lang="en-US" sz="1750" b="1" u="sng" dirty="0">
                <a:solidFill>
                  <a:srgbClr val="C00000"/>
                </a:solidFill>
              </a:rPr>
              <a:t>three weeks prior</a:t>
            </a:r>
            <a:r>
              <a:rPr lang="en-US" sz="1750" dirty="0">
                <a:solidFill>
                  <a:srgbClr val="C00000"/>
                </a:solidFill>
              </a:rPr>
              <a:t> </a:t>
            </a:r>
            <a:r>
              <a:rPr lang="en-US" sz="1750" dirty="0"/>
              <a:t>to the meeting.  </a:t>
            </a:r>
            <a:r>
              <a:rPr lang="en-US" sz="1750" i="1" dirty="0"/>
              <a:t>(Outside consultants should provide their presentation to the appropriate Region Mobility Liaison, who can submit your presentation on your behalf. Contact information for the Region Mobility Liaisons can be found on the </a:t>
            </a:r>
            <a:r>
              <a:rPr lang="en-US" sz="1750" b="1" i="1" u="sng" dirty="0">
                <a:hlinkClick r:id="rId7"/>
              </a:rPr>
              <a:t>Statewide Mobility Program website</a:t>
            </a:r>
            <a:r>
              <a:rPr lang="en-US" sz="1750" i="1" dirty="0"/>
              <a:t>.)</a:t>
            </a:r>
            <a:endParaRPr lang="en-US" sz="1750" dirty="0"/>
          </a:p>
        </p:txBody>
      </p:sp>
      <p:sp>
        <p:nvSpPr>
          <p:cNvPr id="14" name="TextBox 13"/>
          <p:cNvSpPr txBox="1"/>
          <p:nvPr/>
        </p:nvSpPr>
        <p:spPr>
          <a:xfrm>
            <a:off x="0" y="5929745"/>
            <a:ext cx="12191999"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en-US" dirty="0">
                <a:solidFill>
                  <a:srgbClr val="FF0000"/>
                </a:solidFill>
              </a:rPr>
              <a:t>Delete this and all </a:t>
            </a:r>
            <a:r>
              <a:rPr lang="en-US" b="1" dirty="0">
                <a:solidFill>
                  <a:srgbClr val="FF0000"/>
                </a:solidFill>
              </a:rPr>
              <a:t>INSTRUCTION</a:t>
            </a:r>
            <a:r>
              <a:rPr lang="en-US" dirty="0">
                <a:solidFill>
                  <a:srgbClr val="FF0000"/>
                </a:solidFill>
              </a:rPr>
              <a:t> slides before beginning your presentation.</a:t>
            </a:r>
          </a:p>
        </p:txBody>
      </p:sp>
      <p:sp>
        <p:nvSpPr>
          <p:cNvPr id="8" name="Slide Number Placeholder 7"/>
          <p:cNvSpPr>
            <a:spLocks noGrp="1"/>
          </p:cNvSpPr>
          <p:nvPr>
            <p:ph type="sldNum" sz="quarter" idx="12"/>
          </p:nvPr>
        </p:nvSpPr>
        <p:spPr/>
        <p:txBody>
          <a:bodyPr/>
          <a:lstStyle/>
          <a:p>
            <a:fld id="{7B4172B2-D9CF-462E-87A7-CF6315382B94}" type="slidenum">
              <a:rPr lang="en-US" smtClean="0"/>
              <a:t>3</a:t>
            </a:fld>
            <a:endParaRPr lang="en-US" dirty="0"/>
          </a:p>
        </p:txBody>
      </p:sp>
    </p:spTree>
    <p:custDataLst>
      <p:tags r:id="rId1"/>
    </p:custDataLst>
    <p:extLst>
      <p:ext uri="{BB962C8B-B14F-4D97-AF65-F5344CB8AC3E}">
        <p14:creationId xmlns:p14="http://schemas.microsoft.com/office/powerpoint/2010/main" val="171395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591"/>
            <a:ext cx="10948793" cy="1532727"/>
          </a:xfrm>
        </p:spPr>
        <p:txBody>
          <a:bodyPr>
            <a:spAutoFit/>
          </a:bodyPr>
          <a:lstStyle/>
          <a:p>
            <a:pPr algn="ctr"/>
            <a:r>
              <a:rPr lang="en-US" b="1"/>
              <a:t>PROJECT NAME</a:t>
            </a:r>
            <a:br>
              <a:rPr lang="en-US" b="1"/>
            </a:br>
            <a:r>
              <a:rPr lang="en-US" sz="3200"/>
              <a:t>Highway Local Name/Location/Nearby Town</a:t>
            </a:r>
            <a:br>
              <a:rPr lang="en-US" sz="3200"/>
            </a:br>
            <a:r>
              <a:rPr lang="en-US" sz="3200"/>
              <a:t>Key #</a:t>
            </a:r>
          </a:p>
        </p:txBody>
      </p:sp>
      <p:sp>
        <p:nvSpPr>
          <p:cNvPr id="3" name="Content Placeholder 2"/>
          <p:cNvSpPr>
            <a:spLocks noGrp="1"/>
          </p:cNvSpPr>
          <p:nvPr>
            <p:ph idx="1"/>
          </p:nvPr>
        </p:nvSpPr>
        <p:spPr>
          <a:xfrm>
            <a:off x="838200" y="2140596"/>
            <a:ext cx="5122980" cy="3558746"/>
          </a:xfrm>
        </p:spPr>
        <p:txBody>
          <a:bodyPr vert="horz" lIns="91440" tIns="45720" rIns="91440" bIns="45720" rtlCol="0" anchor="t">
            <a:normAutofit/>
          </a:bodyPr>
          <a:lstStyle/>
          <a:p>
            <a:pPr marL="287020" indent="-234950">
              <a:spcAft>
                <a:spcPts val="1200"/>
              </a:spcAft>
            </a:pPr>
            <a:r>
              <a:rPr lang="en-US" sz="2600" b="1" dirty="0">
                <a:cs typeface="Times New Roman"/>
              </a:rPr>
              <a:t>Project Type: </a:t>
            </a:r>
            <a:r>
              <a:rPr lang="en-US" sz="2600" dirty="0">
                <a:cs typeface="Times New Roman"/>
              </a:rPr>
              <a:t>(e.g. paving, bridge deck repair, preservation, etc.)</a:t>
            </a:r>
            <a:endParaRPr lang="en-US" dirty="0">
              <a:cs typeface="Times New Roman"/>
            </a:endParaRPr>
          </a:p>
          <a:p>
            <a:pPr marL="287020" indent="-234950">
              <a:spcAft>
                <a:spcPts val="1200"/>
              </a:spcAft>
            </a:pPr>
            <a:r>
              <a:rPr lang="en-US" sz="2600" b="1" dirty="0">
                <a:cs typeface="Times New Roman" panose="02020603050405020304" pitchFamily="18" charset="0"/>
              </a:rPr>
              <a:t>Presenter(s) Name(s):</a:t>
            </a:r>
          </a:p>
          <a:p>
            <a:pPr marL="287020" indent="-234950">
              <a:spcAft>
                <a:spcPts val="1200"/>
              </a:spcAft>
            </a:pPr>
            <a:r>
              <a:rPr lang="en-US" sz="2600" b="1" dirty="0">
                <a:cs typeface="Times New Roman"/>
              </a:rPr>
              <a:t>Other Notes: </a:t>
            </a:r>
            <a:r>
              <a:rPr lang="en-US" sz="2600" dirty="0">
                <a:cs typeface="Times New Roman"/>
              </a:rPr>
              <a:t>(e.g. Safety Pilot Project, HB 2017 project, etc.)</a:t>
            </a:r>
          </a:p>
        </p:txBody>
      </p:sp>
      <p:sp>
        <p:nvSpPr>
          <p:cNvPr id="4" name="Content Placeholder 3"/>
          <p:cNvSpPr txBox="1">
            <a:spLocks/>
          </p:cNvSpPr>
          <p:nvPr/>
        </p:nvSpPr>
        <p:spPr>
          <a:xfrm>
            <a:off x="6605393" y="5605664"/>
            <a:ext cx="5181600" cy="928558"/>
          </a:xfrm>
          <a:prstGeom prst="rect">
            <a:avLst/>
          </a:prstGeom>
        </p:spPr>
        <p:txBody>
          <a:bodyPr anchor="b" anchorCtr="0"/>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b="1"/>
              <a:t>Mobility Advisory Committee</a:t>
            </a:r>
            <a:br>
              <a:rPr lang="en-US" b="1"/>
            </a:br>
            <a:r>
              <a:rPr lang="en-US" sz="2600"/>
              <a:t>Meeting Date: MM/DD/YYYY</a:t>
            </a:r>
          </a:p>
        </p:txBody>
      </p:sp>
      <p:pic>
        <p:nvPicPr>
          <p:cNvPr id="5" name="Picture 4" descr="Photo of I-5 Woodburn area" title="Photo of I-5 Woodburn are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29" t="40917" r="43974" b="27470"/>
          <a:stretch/>
        </p:blipFill>
        <p:spPr bwMode="auto">
          <a:xfrm>
            <a:off x="5961180" y="2140596"/>
            <a:ext cx="5825813" cy="3077790"/>
          </a:xfrm>
          <a:prstGeom prst="rect">
            <a:avLst/>
          </a:prstGeom>
        </p:spPr>
      </p:pic>
      <p:sp>
        <p:nvSpPr>
          <p:cNvPr id="6" name="TextBox 5"/>
          <p:cNvSpPr txBox="1"/>
          <p:nvPr/>
        </p:nvSpPr>
        <p:spPr>
          <a:xfrm rot="19984507">
            <a:off x="7044052" y="3063422"/>
            <a:ext cx="4304282" cy="954107"/>
          </a:xfrm>
          <a:prstGeom prst="rect">
            <a:avLst/>
          </a:prstGeom>
          <a:noFill/>
        </p:spPr>
        <p:txBody>
          <a:bodyPr wrap="square" rtlCol="0">
            <a:spAutoFit/>
          </a:bodyPr>
          <a:lstStyle/>
          <a:p>
            <a:r>
              <a:rPr lang="en-US" sz="2800" b="1">
                <a:solidFill>
                  <a:srgbClr val="FF0000"/>
                </a:solidFill>
              </a:rPr>
              <a:t>Replace with your own project photo</a:t>
            </a:r>
          </a:p>
        </p:txBody>
      </p:sp>
    </p:spTree>
    <p:custDataLst>
      <p:tags r:id="rId1"/>
    </p:custDataLst>
    <p:extLst>
      <p:ext uri="{BB962C8B-B14F-4D97-AF65-F5344CB8AC3E}">
        <p14:creationId xmlns:p14="http://schemas.microsoft.com/office/powerpoint/2010/main" val="36627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0"/>
            <a:ext cx="10515600" cy="1179900"/>
          </a:xfrm>
        </p:spPr>
        <p:txBody>
          <a:bodyPr anchor="ctr" anchorCtr="0"/>
          <a:lstStyle/>
          <a:p>
            <a:pPr algn="ctr"/>
            <a:r>
              <a:rPr lang="en-US" sz="4000" b="1" dirty="0"/>
              <a:t>PROJECT NAME</a:t>
            </a:r>
            <a:br>
              <a:rPr lang="en-US" sz="4000" b="1" dirty="0"/>
            </a:br>
            <a:r>
              <a:rPr lang="en-US" sz="3200" dirty="0"/>
              <a:t>Agenda</a:t>
            </a:r>
          </a:p>
        </p:txBody>
      </p:sp>
      <p:sp>
        <p:nvSpPr>
          <p:cNvPr id="3" name="Title 1"/>
          <p:cNvSpPr txBox="1">
            <a:spLocks/>
          </p:cNvSpPr>
          <p:nvPr/>
        </p:nvSpPr>
        <p:spPr>
          <a:xfrm>
            <a:off x="707666" y="1179900"/>
            <a:ext cx="10895755" cy="2804271"/>
          </a:xfrm>
          <a:prstGeom prst="rect">
            <a:avLst/>
          </a:prstGeom>
        </p:spPr>
        <p:txBody>
          <a:bodyPr>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388" lvl="1" algn="l" eaLnBrk="1" hangingPunct="1">
              <a:lnSpc>
                <a:spcPct val="90000"/>
              </a:lnSpc>
              <a:spcBef>
                <a:spcPts val="600"/>
              </a:spcBef>
              <a:spcAft>
                <a:spcPts val="600"/>
              </a:spcAft>
              <a:buClr>
                <a:schemeClr val="tx2"/>
              </a:buClr>
            </a:pPr>
            <a:r>
              <a:rPr lang="en-US" sz="3000" i="0" dirty="0">
                <a:latin typeface="+mn-lt"/>
                <a:cs typeface="Times New Roman" panose="02020603050405020304" pitchFamily="18" charset="0"/>
              </a:rPr>
              <a:t>Topics:</a:t>
            </a:r>
          </a:p>
          <a:p>
            <a:pPr marL="744538" lvl="3" indent="-234950" algn="l" eaLnBrk="1" hangingPunct="1">
              <a:lnSpc>
                <a:spcPct val="90000"/>
              </a:lnSpc>
              <a:spcBef>
                <a:spcPts val="600"/>
              </a:spcBef>
              <a:spcAft>
                <a:spcPts val="1800"/>
              </a:spcAft>
              <a:buClr>
                <a:schemeClr val="tx2"/>
              </a:buClr>
              <a:buFont typeface="Arial" panose="020B0604020202020204" pitchFamily="34" charset="0"/>
              <a:buChar char="•"/>
            </a:pPr>
            <a:r>
              <a:rPr lang="en-US" sz="2600" b="0" i="0" dirty="0">
                <a:latin typeface="+mn-lt"/>
                <a:cs typeface="Times New Roman" panose="02020603050405020304" pitchFamily="18" charset="0"/>
              </a:rPr>
              <a:t>Topic 1 Summary</a:t>
            </a:r>
          </a:p>
          <a:p>
            <a:pPr marL="744538" lvl="3" indent="-234950" algn="l" eaLnBrk="1" hangingPunct="1">
              <a:lnSpc>
                <a:spcPct val="90000"/>
              </a:lnSpc>
              <a:spcBef>
                <a:spcPts val="600"/>
              </a:spcBef>
              <a:spcAft>
                <a:spcPts val="1800"/>
              </a:spcAft>
              <a:buClr>
                <a:schemeClr val="tx2"/>
              </a:buClr>
              <a:buFont typeface="Arial" panose="020B0604020202020204" pitchFamily="34" charset="0"/>
              <a:buChar char="•"/>
            </a:pPr>
            <a:r>
              <a:rPr lang="en-US" sz="2600" b="0" i="0" dirty="0">
                <a:latin typeface="+mn-lt"/>
                <a:cs typeface="Times New Roman" panose="02020603050405020304" pitchFamily="18" charset="0"/>
              </a:rPr>
              <a:t>Topic 2 Summary</a:t>
            </a:r>
          </a:p>
          <a:p>
            <a:pPr marL="744538" lvl="3" indent="-234950" algn="l" eaLnBrk="1" hangingPunct="1">
              <a:lnSpc>
                <a:spcPct val="90000"/>
              </a:lnSpc>
              <a:spcBef>
                <a:spcPts val="600"/>
              </a:spcBef>
              <a:spcAft>
                <a:spcPts val="1800"/>
              </a:spcAft>
              <a:buClr>
                <a:schemeClr val="tx2"/>
              </a:buClr>
              <a:buFont typeface="Arial" panose="020B0604020202020204" pitchFamily="34" charset="0"/>
              <a:buChar char="•"/>
            </a:pPr>
            <a:r>
              <a:rPr lang="en-US" sz="2600" b="0" i="0" dirty="0">
                <a:latin typeface="+mn-lt"/>
                <a:cs typeface="Times New Roman" panose="02020603050405020304" pitchFamily="18" charset="0"/>
              </a:rPr>
              <a:t>Topic 3 Summary</a:t>
            </a:r>
          </a:p>
        </p:txBody>
      </p:sp>
      <p:sp>
        <p:nvSpPr>
          <p:cNvPr id="6" name="TextBox 5">
            <a:extLst>
              <a:ext uri="{FF2B5EF4-FFF2-40B4-BE49-F238E27FC236}">
                <a16:creationId xmlns:a16="http://schemas.microsoft.com/office/drawing/2014/main" id="{A84D19FE-8F7C-FEE1-E503-1C23F97D71C3}"/>
              </a:ext>
            </a:extLst>
          </p:cNvPr>
          <p:cNvSpPr txBox="1"/>
          <p:nvPr/>
        </p:nvSpPr>
        <p:spPr>
          <a:xfrm>
            <a:off x="707666" y="4985594"/>
            <a:ext cx="10083775" cy="461665"/>
          </a:xfrm>
          <a:prstGeom prst="rect">
            <a:avLst/>
          </a:prstGeom>
          <a:noFill/>
        </p:spPr>
        <p:txBody>
          <a:bodyPr wrap="square">
            <a:spAutoFit/>
          </a:bodyPr>
          <a:lstStyle/>
          <a:p>
            <a:pPr marL="287020" indent="-234950">
              <a:spcAft>
                <a:spcPts val="1200"/>
              </a:spcAft>
            </a:pPr>
            <a:r>
              <a:rPr lang="en-US" sz="2400" b="1" dirty="0">
                <a:cs typeface="Times New Roman"/>
              </a:rPr>
              <a:t>Objective: </a:t>
            </a:r>
            <a:r>
              <a:rPr lang="en-US" sz="2400" dirty="0">
                <a:cs typeface="Times New Roman"/>
              </a:rPr>
              <a:t>Seeking support for Mobility Considerations Checklist Sign-off.</a:t>
            </a:r>
          </a:p>
        </p:txBody>
      </p:sp>
      <p:sp>
        <p:nvSpPr>
          <p:cNvPr id="4" name="Slide Number Placeholder 3"/>
          <p:cNvSpPr>
            <a:spLocks noGrp="1"/>
          </p:cNvSpPr>
          <p:nvPr>
            <p:ph type="sldNum" sz="quarter" idx="12"/>
          </p:nvPr>
        </p:nvSpPr>
        <p:spPr/>
        <p:txBody>
          <a:bodyPr/>
          <a:lstStyle/>
          <a:p>
            <a:fld id="{7B4172B2-D9CF-462E-87A7-CF6315382B94}" type="slidenum">
              <a:rPr lang="en-US" smtClean="0"/>
              <a:t>5</a:t>
            </a:fld>
            <a:endParaRPr lang="en-US"/>
          </a:p>
        </p:txBody>
      </p:sp>
    </p:spTree>
    <p:custDataLst>
      <p:tags r:id="rId1"/>
    </p:custDataLst>
    <p:extLst>
      <p:ext uri="{BB962C8B-B14F-4D97-AF65-F5344CB8AC3E}">
        <p14:creationId xmlns:p14="http://schemas.microsoft.com/office/powerpoint/2010/main" val="305092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284"/>
            <a:ext cx="10948793" cy="1540376"/>
          </a:xfrm>
        </p:spPr>
        <p:txBody>
          <a:bodyPr>
            <a:normAutofit/>
          </a:bodyPr>
          <a:lstStyle/>
          <a:p>
            <a:pPr algn="ctr"/>
            <a:r>
              <a:rPr lang="en-US" sz="4400" b="1" dirty="0"/>
              <a:t>Project Name</a:t>
            </a:r>
            <a:br>
              <a:rPr lang="en-US" sz="4400" b="1" dirty="0"/>
            </a:br>
            <a:r>
              <a:rPr lang="en-US" sz="3500" dirty="0"/>
              <a:t>Previous MAC Meeting Presentations</a:t>
            </a:r>
          </a:p>
        </p:txBody>
      </p:sp>
      <p:grpSp>
        <p:nvGrpSpPr>
          <p:cNvPr id="9" name="Google Shape;2083;p45">
            <a:extLst>
              <a:ext uri="{C183D7F6-B498-43B3-948B-1728B52AA6E4}">
                <adec:decorative xmlns:adec="http://schemas.microsoft.com/office/drawing/2017/decorative" val="1"/>
              </a:ext>
            </a:extLst>
          </p:cNvPr>
          <p:cNvGrpSpPr/>
          <p:nvPr/>
        </p:nvGrpSpPr>
        <p:grpSpPr>
          <a:xfrm>
            <a:off x="3668233" y="1833459"/>
            <a:ext cx="5560827" cy="4276103"/>
            <a:chOff x="1646325" y="1452975"/>
            <a:chExt cx="5075950" cy="3023925"/>
          </a:xfrm>
        </p:grpSpPr>
        <p:sp>
          <p:nvSpPr>
            <p:cNvPr id="10" name="Google Shape;2084;p45"/>
            <p:cNvSpPr/>
            <p:nvPr/>
          </p:nvSpPr>
          <p:spPr>
            <a:xfrm>
              <a:off x="1646325" y="1800625"/>
              <a:ext cx="5075950" cy="2676275"/>
            </a:xfrm>
            <a:custGeom>
              <a:avLst/>
              <a:gdLst/>
              <a:ahLst/>
              <a:cxnLst/>
              <a:rect l="l" t="t" r="r" b="b"/>
              <a:pathLst>
                <a:path w="203038" h="107051" extrusionOk="0">
                  <a:moveTo>
                    <a:pt x="113594" y="0"/>
                  </a:moveTo>
                  <a:cubicBezTo>
                    <a:pt x="110685" y="0"/>
                    <a:pt x="108776" y="97"/>
                    <a:pt x="108776" y="97"/>
                  </a:cubicBezTo>
                  <a:cubicBezTo>
                    <a:pt x="108776" y="97"/>
                    <a:pt x="135125" y="752"/>
                    <a:pt x="136541" y="7598"/>
                  </a:cubicBezTo>
                  <a:cubicBezTo>
                    <a:pt x="137934" y="14420"/>
                    <a:pt x="83951" y="12836"/>
                    <a:pt x="87333" y="25088"/>
                  </a:cubicBezTo>
                  <a:cubicBezTo>
                    <a:pt x="90714" y="37339"/>
                    <a:pt x="158711" y="39221"/>
                    <a:pt x="163235" y="51270"/>
                  </a:cubicBezTo>
                  <a:cubicBezTo>
                    <a:pt x="167748" y="63283"/>
                    <a:pt x="0" y="72856"/>
                    <a:pt x="0" y="72856"/>
                  </a:cubicBezTo>
                  <a:lnTo>
                    <a:pt x="0" y="107050"/>
                  </a:lnTo>
                  <a:cubicBezTo>
                    <a:pt x="65187" y="103979"/>
                    <a:pt x="203038" y="76951"/>
                    <a:pt x="192858" y="47495"/>
                  </a:cubicBezTo>
                  <a:cubicBezTo>
                    <a:pt x="186309" y="28469"/>
                    <a:pt x="102287" y="28160"/>
                    <a:pt x="101727" y="22969"/>
                  </a:cubicBezTo>
                  <a:cubicBezTo>
                    <a:pt x="101168" y="17777"/>
                    <a:pt x="143209" y="19194"/>
                    <a:pt x="142364" y="8836"/>
                  </a:cubicBezTo>
                  <a:cubicBezTo>
                    <a:pt x="141713" y="952"/>
                    <a:pt x="122727" y="0"/>
                    <a:pt x="113594" y="0"/>
                  </a:cubicBezTo>
                  <a:close/>
                </a:path>
              </a:pathLst>
            </a:custGeom>
            <a:solidFill>
              <a:srgbClr val="686A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85;p45"/>
            <p:cNvSpPr/>
            <p:nvPr/>
          </p:nvSpPr>
          <p:spPr>
            <a:xfrm>
              <a:off x="1646325" y="2909725"/>
              <a:ext cx="5074775" cy="1567175"/>
            </a:xfrm>
            <a:custGeom>
              <a:avLst/>
              <a:gdLst/>
              <a:ahLst/>
              <a:cxnLst/>
              <a:rect l="l" t="t" r="r" b="b"/>
              <a:pathLst>
                <a:path w="202991" h="62687" extrusionOk="0">
                  <a:moveTo>
                    <a:pt x="190917" y="0"/>
                  </a:moveTo>
                  <a:cubicBezTo>
                    <a:pt x="190429" y="4334"/>
                    <a:pt x="188381" y="8596"/>
                    <a:pt x="185428" y="12204"/>
                  </a:cubicBezTo>
                  <a:cubicBezTo>
                    <a:pt x="181071" y="17514"/>
                    <a:pt x="174879" y="21598"/>
                    <a:pt x="168402" y="25039"/>
                  </a:cubicBezTo>
                  <a:cubicBezTo>
                    <a:pt x="136422" y="41993"/>
                    <a:pt x="90357" y="43994"/>
                    <a:pt x="52602" y="45518"/>
                  </a:cubicBezTo>
                  <a:cubicBezTo>
                    <a:pt x="52112" y="45537"/>
                    <a:pt x="51453" y="45547"/>
                    <a:pt x="50651" y="45547"/>
                  </a:cubicBezTo>
                  <a:cubicBezTo>
                    <a:pt x="39419" y="45547"/>
                    <a:pt x="45" y="43732"/>
                    <a:pt x="0" y="43732"/>
                  </a:cubicBezTo>
                  <a:lnTo>
                    <a:pt x="0" y="62686"/>
                  </a:lnTo>
                  <a:cubicBezTo>
                    <a:pt x="65187" y="59615"/>
                    <a:pt x="202990" y="32587"/>
                    <a:pt x="192810" y="3131"/>
                  </a:cubicBezTo>
                  <a:cubicBezTo>
                    <a:pt x="192441" y="2012"/>
                    <a:pt x="191810" y="988"/>
                    <a:pt x="190917" y="0"/>
                  </a:cubicBezTo>
                  <a:close/>
                </a:path>
              </a:pathLst>
            </a:custGeom>
            <a:solidFill>
              <a:srgbClr val="5D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86;p45"/>
            <p:cNvSpPr/>
            <p:nvPr/>
          </p:nvSpPr>
          <p:spPr>
            <a:xfrm>
              <a:off x="3810275" y="2273025"/>
              <a:ext cx="1968150" cy="835850"/>
            </a:xfrm>
            <a:custGeom>
              <a:avLst/>
              <a:gdLst/>
              <a:ahLst/>
              <a:cxnLst/>
              <a:rect l="l" t="t" r="r" b="b"/>
              <a:pathLst>
                <a:path w="78726" h="33434" extrusionOk="0">
                  <a:moveTo>
                    <a:pt x="5359" y="1"/>
                  </a:moveTo>
                  <a:cubicBezTo>
                    <a:pt x="1918" y="1584"/>
                    <a:pt x="1" y="3561"/>
                    <a:pt x="727" y="6192"/>
                  </a:cubicBezTo>
                  <a:cubicBezTo>
                    <a:pt x="4109" y="18443"/>
                    <a:pt x="72105" y="20325"/>
                    <a:pt x="76630" y="32362"/>
                  </a:cubicBezTo>
                  <a:cubicBezTo>
                    <a:pt x="76761" y="32719"/>
                    <a:pt x="76784" y="33088"/>
                    <a:pt x="76701" y="33433"/>
                  </a:cubicBezTo>
                  <a:cubicBezTo>
                    <a:pt x="78725" y="30040"/>
                    <a:pt x="72486" y="24337"/>
                    <a:pt x="56484" y="19586"/>
                  </a:cubicBezTo>
                  <a:cubicBezTo>
                    <a:pt x="40458" y="14860"/>
                    <a:pt x="10347" y="12526"/>
                    <a:pt x="5252" y="6823"/>
                  </a:cubicBezTo>
                  <a:cubicBezTo>
                    <a:pt x="2656" y="3930"/>
                    <a:pt x="3704" y="1608"/>
                    <a:pt x="5359" y="1"/>
                  </a:cubicBezTo>
                  <a:close/>
                </a:path>
              </a:pathLst>
            </a:custGeom>
            <a:solidFill>
              <a:srgbClr val="5D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87;p45"/>
            <p:cNvSpPr/>
            <p:nvPr/>
          </p:nvSpPr>
          <p:spPr>
            <a:xfrm>
              <a:off x="4193375" y="2011975"/>
              <a:ext cx="1030800" cy="345325"/>
            </a:xfrm>
            <a:custGeom>
              <a:avLst/>
              <a:gdLst/>
              <a:ahLst/>
              <a:cxnLst/>
              <a:rect l="l" t="t" r="r" b="b"/>
              <a:pathLst>
                <a:path w="41232" h="13813" extrusionOk="0">
                  <a:moveTo>
                    <a:pt x="40386" y="1"/>
                  </a:moveTo>
                  <a:cubicBezTo>
                    <a:pt x="37600" y="6716"/>
                    <a:pt x="23134" y="6990"/>
                    <a:pt x="15097" y="8502"/>
                  </a:cubicBezTo>
                  <a:cubicBezTo>
                    <a:pt x="7180" y="9990"/>
                    <a:pt x="1310" y="10502"/>
                    <a:pt x="0" y="13812"/>
                  </a:cubicBezTo>
                  <a:cubicBezTo>
                    <a:pt x="3155" y="9431"/>
                    <a:pt x="41232" y="10252"/>
                    <a:pt x="40434" y="382"/>
                  </a:cubicBezTo>
                  <a:cubicBezTo>
                    <a:pt x="40410" y="239"/>
                    <a:pt x="40386" y="120"/>
                    <a:pt x="40386" y="1"/>
                  </a:cubicBezTo>
                  <a:close/>
                </a:path>
              </a:pathLst>
            </a:custGeom>
            <a:solidFill>
              <a:srgbClr val="5D5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88;p45"/>
            <p:cNvSpPr/>
            <p:nvPr/>
          </p:nvSpPr>
          <p:spPr>
            <a:xfrm>
              <a:off x="2935775" y="3880975"/>
              <a:ext cx="188325" cy="35950"/>
            </a:xfrm>
            <a:custGeom>
              <a:avLst/>
              <a:gdLst/>
              <a:ahLst/>
              <a:cxnLst/>
              <a:rect l="l" t="t" r="r" b="b"/>
              <a:pathLst>
                <a:path w="7533" h="1438" extrusionOk="0">
                  <a:moveTo>
                    <a:pt x="6731" y="70"/>
                  </a:moveTo>
                  <a:cubicBezTo>
                    <a:pt x="6714" y="70"/>
                    <a:pt x="6697" y="70"/>
                    <a:pt x="6680" y="71"/>
                  </a:cubicBezTo>
                  <a:cubicBezTo>
                    <a:pt x="4632" y="143"/>
                    <a:pt x="2513" y="0"/>
                    <a:pt x="512" y="333"/>
                  </a:cubicBezTo>
                  <a:cubicBezTo>
                    <a:pt x="0" y="405"/>
                    <a:pt x="0" y="1119"/>
                    <a:pt x="512" y="1191"/>
                  </a:cubicBezTo>
                  <a:cubicBezTo>
                    <a:pt x="1491" y="1354"/>
                    <a:pt x="2501" y="1437"/>
                    <a:pt x="3510" y="1437"/>
                  </a:cubicBezTo>
                  <a:cubicBezTo>
                    <a:pt x="4638" y="1437"/>
                    <a:pt x="5766" y="1333"/>
                    <a:pt x="6846" y="1119"/>
                  </a:cubicBezTo>
                  <a:cubicBezTo>
                    <a:pt x="7532" y="991"/>
                    <a:pt x="7412" y="70"/>
                    <a:pt x="6731" y="7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89;p45"/>
            <p:cNvSpPr/>
            <p:nvPr/>
          </p:nvSpPr>
          <p:spPr>
            <a:xfrm>
              <a:off x="3437025" y="3853425"/>
              <a:ext cx="236950" cy="46525"/>
            </a:xfrm>
            <a:custGeom>
              <a:avLst/>
              <a:gdLst/>
              <a:ahLst/>
              <a:cxnLst/>
              <a:rect l="l" t="t" r="r" b="b"/>
              <a:pathLst>
                <a:path w="9478" h="1861" extrusionOk="0">
                  <a:moveTo>
                    <a:pt x="7414" y="1"/>
                  </a:moveTo>
                  <a:cubicBezTo>
                    <a:pt x="5232" y="1"/>
                    <a:pt x="3070" y="648"/>
                    <a:pt x="882" y="709"/>
                  </a:cubicBezTo>
                  <a:cubicBezTo>
                    <a:pt x="0" y="733"/>
                    <a:pt x="0" y="1828"/>
                    <a:pt x="882" y="1852"/>
                  </a:cubicBezTo>
                  <a:cubicBezTo>
                    <a:pt x="1093" y="1858"/>
                    <a:pt x="1305" y="1861"/>
                    <a:pt x="1518" y="1861"/>
                  </a:cubicBezTo>
                  <a:cubicBezTo>
                    <a:pt x="3879" y="1861"/>
                    <a:pt x="6306" y="1514"/>
                    <a:pt x="8633" y="1197"/>
                  </a:cubicBezTo>
                  <a:cubicBezTo>
                    <a:pt x="9478" y="1078"/>
                    <a:pt x="9156" y="126"/>
                    <a:pt x="8454" y="54"/>
                  </a:cubicBezTo>
                  <a:cubicBezTo>
                    <a:pt x="8107" y="17"/>
                    <a:pt x="7760" y="1"/>
                    <a:pt x="7414"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90;p45"/>
            <p:cNvSpPr/>
            <p:nvPr/>
          </p:nvSpPr>
          <p:spPr>
            <a:xfrm>
              <a:off x="4001375" y="3780325"/>
              <a:ext cx="201700" cy="43975"/>
            </a:xfrm>
            <a:custGeom>
              <a:avLst/>
              <a:gdLst/>
              <a:ahLst/>
              <a:cxnLst/>
              <a:rect l="l" t="t" r="r" b="b"/>
              <a:pathLst>
                <a:path w="8068" h="1759" extrusionOk="0">
                  <a:moveTo>
                    <a:pt x="7117" y="0"/>
                  </a:moveTo>
                  <a:cubicBezTo>
                    <a:pt x="7098" y="0"/>
                    <a:pt x="7080" y="1"/>
                    <a:pt x="7061" y="2"/>
                  </a:cubicBezTo>
                  <a:cubicBezTo>
                    <a:pt x="4966" y="73"/>
                    <a:pt x="2930" y="442"/>
                    <a:pt x="834" y="657"/>
                  </a:cubicBezTo>
                  <a:cubicBezTo>
                    <a:pt x="263" y="692"/>
                    <a:pt x="1" y="1490"/>
                    <a:pt x="703" y="1585"/>
                  </a:cubicBezTo>
                  <a:cubicBezTo>
                    <a:pt x="1545" y="1698"/>
                    <a:pt x="2381" y="1758"/>
                    <a:pt x="3213" y="1758"/>
                  </a:cubicBezTo>
                  <a:cubicBezTo>
                    <a:pt x="4572" y="1758"/>
                    <a:pt x="5920" y="1599"/>
                    <a:pt x="7264" y="1252"/>
                  </a:cubicBezTo>
                  <a:cubicBezTo>
                    <a:pt x="8068" y="1077"/>
                    <a:pt x="7971" y="0"/>
                    <a:pt x="7117"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91;p45"/>
            <p:cNvSpPr/>
            <p:nvPr/>
          </p:nvSpPr>
          <p:spPr>
            <a:xfrm>
              <a:off x="2425000" y="3903800"/>
              <a:ext cx="202125" cy="37850"/>
            </a:xfrm>
            <a:custGeom>
              <a:avLst/>
              <a:gdLst/>
              <a:ahLst/>
              <a:cxnLst/>
              <a:rect l="l" t="t" r="r" b="b"/>
              <a:pathLst>
                <a:path w="8085" h="1514" extrusionOk="0">
                  <a:moveTo>
                    <a:pt x="5687" y="1"/>
                  </a:moveTo>
                  <a:cubicBezTo>
                    <a:pt x="4096" y="1"/>
                    <a:pt x="2514" y="114"/>
                    <a:pt x="905" y="123"/>
                  </a:cubicBezTo>
                  <a:cubicBezTo>
                    <a:pt x="322" y="123"/>
                    <a:pt x="0" y="885"/>
                    <a:pt x="691" y="1040"/>
                  </a:cubicBezTo>
                  <a:cubicBezTo>
                    <a:pt x="2022" y="1345"/>
                    <a:pt x="3354" y="1513"/>
                    <a:pt x="4694" y="1513"/>
                  </a:cubicBezTo>
                  <a:cubicBezTo>
                    <a:pt x="5546" y="1513"/>
                    <a:pt x="6402" y="1445"/>
                    <a:pt x="7263" y="1302"/>
                  </a:cubicBezTo>
                  <a:cubicBezTo>
                    <a:pt x="8085" y="1194"/>
                    <a:pt x="8073" y="63"/>
                    <a:pt x="7168" y="40"/>
                  </a:cubicBezTo>
                  <a:cubicBezTo>
                    <a:pt x="6673" y="11"/>
                    <a:pt x="6179" y="1"/>
                    <a:pt x="5687"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92;p45"/>
            <p:cNvSpPr/>
            <p:nvPr/>
          </p:nvSpPr>
          <p:spPr>
            <a:xfrm>
              <a:off x="4451425" y="3713950"/>
              <a:ext cx="203900" cy="53700"/>
            </a:xfrm>
            <a:custGeom>
              <a:avLst/>
              <a:gdLst/>
              <a:ahLst/>
              <a:cxnLst/>
              <a:rect l="l" t="t" r="r" b="b"/>
              <a:pathLst>
                <a:path w="8156" h="2148" extrusionOk="0">
                  <a:moveTo>
                    <a:pt x="7172" y="0"/>
                  </a:moveTo>
                  <a:cubicBezTo>
                    <a:pt x="7151" y="0"/>
                    <a:pt x="7130" y="1"/>
                    <a:pt x="7109" y="2"/>
                  </a:cubicBezTo>
                  <a:cubicBezTo>
                    <a:pt x="4990" y="97"/>
                    <a:pt x="2978" y="657"/>
                    <a:pt x="882" y="907"/>
                  </a:cubicBezTo>
                  <a:cubicBezTo>
                    <a:pt x="1" y="1002"/>
                    <a:pt x="263" y="2145"/>
                    <a:pt x="1096" y="2145"/>
                  </a:cubicBezTo>
                  <a:cubicBezTo>
                    <a:pt x="1277" y="2147"/>
                    <a:pt x="1457" y="2148"/>
                    <a:pt x="1638" y="2148"/>
                  </a:cubicBezTo>
                  <a:cubicBezTo>
                    <a:pt x="3579" y="2148"/>
                    <a:pt x="5527" y="2014"/>
                    <a:pt x="7335" y="1371"/>
                  </a:cubicBezTo>
                  <a:cubicBezTo>
                    <a:pt x="8117" y="1103"/>
                    <a:pt x="8155" y="0"/>
                    <a:pt x="7172"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93;p45"/>
            <p:cNvSpPr/>
            <p:nvPr/>
          </p:nvSpPr>
          <p:spPr>
            <a:xfrm>
              <a:off x="1919925" y="3901275"/>
              <a:ext cx="205650" cy="42875"/>
            </a:xfrm>
            <a:custGeom>
              <a:avLst/>
              <a:gdLst/>
              <a:ahLst/>
              <a:cxnLst/>
              <a:rect l="l" t="t" r="r" b="b"/>
              <a:pathLst>
                <a:path w="8226" h="1715" extrusionOk="0">
                  <a:moveTo>
                    <a:pt x="5713" y="0"/>
                  </a:moveTo>
                  <a:cubicBezTo>
                    <a:pt x="4146" y="0"/>
                    <a:pt x="2601" y="165"/>
                    <a:pt x="1017" y="165"/>
                  </a:cubicBezTo>
                  <a:cubicBezTo>
                    <a:pt x="975" y="165"/>
                    <a:pt x="933" y="165"/>
                    <a:pt x="891" y="164"/>
                  </a:cubicBezTo>
                  <a:cubicBezTo>
                    <a:pt x="882" y="164"/>
                    <a:pt x="873" y="164"/>
                    <a:pt x="865" y="164"/>
                  </a:cubicBezTo>
                  <a:cubicBezTo>
                    <a:pt x="1" y="164"/>
                    <a:pt x="126" y="1308"/>
                    <a:pt x="939" y="1415"/>
                  </a:cubicBezTo>
                  <a:cubicBezTo>
                    <a:pt x="2139" y="1584"/>
                    <a:pt x="3346" y="1715"/>
                    <a:pt x="4544" y="1715"/>
                  </a:cubicBezTo>
                  <a:cubicBezTo>
                    <a:pt x="5450" y="1715"/>
                    <a:pt x="6350" y="1640"/>
                    <a:pt x="7237" y="1450"/>
                  </a:cubicBezTo>
                  <a:cubicBezTo>
                    <a:pt x="8059" y="1272"/>
                    <a:pt x="8226" y="141"/>
                    <a:pt x="7178" y="57"/>
                  </a:cubicBezTo>
                  <a:cubicBezTo>
                    <a:pt x="6686" y="16"/>
                    <a:pt x="6199" y="0"/>
                    <a:pt x="5713"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94;p45"/>
            <p:cNvSpPr/>
            <p:nvPr/>
          </p:nvSpPr>
          <p:spPr>
            <a:xfrm>
              <a:off x="4869250" y="3608625"/>
              <a:ext cx="205950" cy="75750"/>
            </a:xfrm>
            <a:custGeom>
              <a:avLst/>
              <a:gdLst/>
              <a:ahLst/>
              <a:cxnLst/>
              <a:rect l="l" t="t" r="r" b="b"/>
              <a:pathLst>
                <a:path w="8238" h="3030" extrusionOk="0">
                  <a:moveTo>
                    <a:pt x="7082" y="1"/>
                  </a:moveTo>
                  <a:cubicBezTo>
                    <a:pt x="7012" y="1"/>
                    <a:pt x="6939" y="8"/>
                    <a:pt x="6862" y="24"/>
                  </a:cubicBezTo>
                  <a:cubicBezTo>
                    <a:pt x="4803" y="464"/>
                    <a:pt x="2874" y="1190"/>
                    <a:pt x="850" y="1655"/>
                  </a:cubicBezTo>
                  <a:cubicBezTo>
                    <a:pt x="1" y="1850"/>
                    <a:pt x="114" y="3029"/>
                    <a:pt x="954" y="3029"/>
                  </a:cubicBezTo>
                  <a:cubicBezTo>
                    <a:pt x="986" y="3029"/>
                    <a:pt x="1018" y="3028"/>
                    <a:pt x="1052" y="3024"/>
                  </a:cubicBezTo>
                  <a:cubicBezTo>
                    <a:pt x="3338" y="2774"/>
                    <a:pt x="5553" y="2345"/>
                    <a:pt x="7505" y="1298"/>
                  </a:cubicBezTo>
                  <a:cubicBezTo>
                    <a:pt x="8238" y="915"/>
                    <a:pt x="7866" y="1"/>
                    <a:pt x="7082"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95;p45"/>
            <p:cNvSpPr/>
            <p:nvPr/>
          </p:nvSpPr>
          <p:spPr>
            <a:xfrm>
              <a:off x="5287275" y="3492725"/>
              <a:ext cx="162300" cy="61975"/>
            </a:xfrm>
            <a:custGeom>
              <a:avLst/>
              <a:gdLst/>
              <a:ahLst/>
              <a:cxnLst/>
              <a:rect l="l" t="t" r="r" b="b"/>
              <a:pathLst>
                <a:path w="6492" h="2479" extrusionOk="0">
                  <a:moveTo>
                    <a:pt x="5690" y="1"/>
                  </a:moveTo>
                  <a:cubicBezTo>
                    <a:pt x="5644" y="1"/>
                    <a:pt x="5597" y="6"/>
                    <a:pt x="5548" y="16"/>
                  </a:cubicBezTo>
                  <a:cubicBezTo>
                    <a:pt x="3810" y="445"/>
                    <a:pt x="2250" y="1207"/>
                    <a:pt x="524" y="1719"/>
                  </a:cubicBezTo>
                  <a:cubicBezTo>
                    <a:pt x="0" y="1875"/>
                    <a:pt x="154" y="2478"/>
                    <a:pt x="662" y="2478"/>
                  </a:cubicBezTo>
                  <a:cubicBezTo>
                    <a:pt x="698" y="2478"/>
                    <a:pt x="735" y="2475"/>
                    <a:pt x="774" y="2469"/>
                  </a:cubicBezTo>
                  <a:cubicBezTo>
                    <a:pt x="2619" y="2136"/>
                    <a:pt x="4322" y="1600"/>
                    <a:pt x="5977" y="885"/>
                  </a:cubicBezTo>
                  <a:cubicBezTo>
                    <a:pt x="6491" y="645"/>
                    <a:pt x="6210" y="1"/>
                    <a:pt x="5690"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96;p45"/>
            <p:cNvSpPr/>
            <p:nvPr/>
          </p:nvSpPr>
          <p:spPr>
            <a:xfrm>
              <a:off x="5640725" y="3341025"/>
              <a:ext cx="133800" cy="75225"/>
            </a:xfrm>
            <a:custGeom>
              <a:avLst/>
              <a:gdLst/>
              <a:ahLst/>
              <a:cxnLst/>
              <a:rect l="l" t="t" r="r" b="b"/>
              <a:pathLst>
                <a:path w="5352" h="3009" extrusionOk="0">
                  <a:moveTo>
                    <a:pt x="4748" y="0"/>
                  </a:moveTo>
                  <a:cubicBezTo>
                    <a:pt x="4677" y="0"/>
                    <a:pt x="4603" y="18"/>
                    <a:pt x="4531" y="60"/>
                  </a:cubicBezTo>
                  <a:cubicBezTo>
                    <a:pt x="3269" y="774"/>
                    <a:pt x="1876" y="1357"/>
                    <a:pt x="566" y="2036"/>
                  </a:cubicBezTo>
                  <a:cubicBezTo>
                    <a:pt x="1" y="2324"/>
                    <a:pt x="344" y="3008"/>
                    <a:pt x="853" y="3008"/>
                  </a:cubicBezTo>
                  <a:cubicBezTo>
                    <a:pt x="955" y="3008"/>
                    <a:pt x="1064" y="2981"/>
                    <a:pt x="1173" y="2917"/>
                  </a:cubicBezTo>
                  <a:cubicBezTo>
                    <a:pt x="2542" y="2203"/>
                    <a:pt x="3900" y="1572"/>
                    <a:pt x="5067" y="643"/>
                  </a:cubicBezTo>
                  <a:cubicBezTo>
                    <a:pt x="5352" y="407"/>
                    <a:pt x="5084" y="0"/>
                    <a:pt x="4748"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97;p45"/>
            <p:cNvSpPr/>
            <p:nvPr/>
          </p:nvSpPr>
          <p:spPr>
            <a:xfrm>
              <a:off x="5862275" y="3203925"/>
              <a:ext cx="79775" cy="80875"/>
            </a:xfrm>
            <a:custGeom>
              <a:avLst/>
              <a:gdLst/>
              <a:ahLst/>
              <a:cxnLst/>
              <a:rect l="l" t="t" r="r" b="b"/>
              <a:pathLst>
                <a:path w="3191" h="3235" extrusionOk="0">
                  <a:moveTo>
                    <a:pt x="2671" y="0"/>
                  </a:moveTo>
                  <a:cubicBezTo>
                    <a:pt x="2550" y="0"/>
                    <a:pt x="2423" y="48"/>
                    <a:pt x="2324" y="162"/>
                  </a:cubicBezTo>
                  <a:cubicBezTo>
                    <a:pt x="1622" y="960"/>
                    <a:pt x="979" y="1769"/>
                    <a:pt x="276" y="2555"/>
                  </a:cubicBezTo>
                  <a:cubicBezTo>
                    <a:pt x="0" y="2858"/>
                    <a:pt x="385" y="3235"/>
                    <a:pt x="770" y="3235"/>
                  </a:cubicBezTo>
                  <a:cubicBezTo>
                    <a:pt x="900" y="3235"/>
                    <a:pt x="1029" y="3193"/>
                    <a:pt x="1134" y="3091"/>
                  </a:cubicBezTo>
                  <a:cubicBezTo>
                    <a:pt x="1515" y="2722"/>
                    <a:pt x="1884" y="2329"/>
                    <a:pt x="2229" y="1936"/>
                  </a:cubicBezTo>
                  <a:cubicBezTo>
                    <a:pt x="2586" y="1507"/>
                    <a:pt x="2812" y="996"/>
                    <a:pt x="3051" y="531"/>
                  </a:cubicBezTo>
                  <a:cubicBezTo>
                    <a:pt x="3191" y="243"/>
                    <a:pt x="2943" y="0"/>
                    <a:pt x="2671"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98;p45"/>
            <p:cNvSpPr/>
            <p:nvPr/>
          </p:nvSpPr>
          <p:spPr>
            <a:xfrm>
              <a:off x="5977275" y="3025075"/>
              <a:ext cx="51700" cy="96600"/>
            </a:xfrm>
            <a:custGeom>
              <a:avLst/>
              <a:gdLst/>
              <a:ahLst/>
              <a:cxnLst/>
              <a:rect l="l" t="t" r="r" b="b"/>
              <a:pathLst>
                <a:path w="2068" h="3864" extrusionOk="0">
                  <a:moveTo>
                    <a:pt x="1571" y="0"/>
                  </a:moveTo>
                  <a:cubicBezTo>
                    <a:pt x="1403" y="0"/>
                    <a:pt x="1234" y="79"/>
                    <a:pt x="1153" y="256"/>
                  </a:cubicBezTo>
                  <a:cubicBezTo>
                    <a:pt x="725" y="1220"/>
                    <a:pt x="403" y="2149"/>
                    <a:pt x="129" y="3125"/>
                  </a:cubicBezTo>
                  <a:cubicBezTo>
                    <a:pt x="1" y="3576"/>
                    <a:pt x="461" y="3863"/>
                    <a:pt x="880" y="3863"/>
                  </a:cubicBezTo>
                  <a:cubicBezTo>
                    <a:pt x="1158" y="3863"/>
                    <a:pt x="1418" y="3736"/>
                    <a:pt x="1475" y="3447"/>
                  </a:cubicBezTo>
                  <a:cubicBezTo>
                    <a:pt x="1641" y="2446"/>
                    <a:pt x="1820" y="1446"/>
                    <a:pt x="2011" y="470"/>
                  </a:cubicBezTo>
                  <a:cubicBezTo>
                    <a:pt x="2068" y="177"/>
                    <a:pt x="1821" y="0"/>
                    <a:pt x="1571"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99;p45"/>
            <p:cNvSpPr/>
            <p:nvPr/>
          </p:nvSpPr>
          <p:spPr>
            <a:xfrm>
              <a:off x="5944300" y="2874950"/>
              <a:ext cx="68350" cy="65525"/>
            </a:xfrm>
            <a:custGeom>
              <a:avLst/>
              <a:gdLst/>
              <a:ahLst/>
              <a:cxnLst/>
              <a:rect l="l" t="t" r="r" b="b"/>
              <a:pathLst>
                <a:path w="2734" h="2621" extrusionOk="0">
                  <a:moveTo>
                    <a:pt x="566" y="1"/>
                  </a:moveTo>
                  <a:cubicBezTo>
                    <a:pt x="264" y="1"/>
                    <a:pt x="0" y="257"/>
                    <a:pt x="163" y="558"/>
                  </a:cubicBezTo>
                  <a:cubicBezTo>
                    <a:pt x="484" y="1236"/>
                    <a:pt x="948" y="1820"/>
                    <a:pt x="1425" y="2403"/>
                  </a:cubicBezTo>
                  <a:cubicBezTo>
                    <a:pt x="1550" y="2557"/>
                    <a:pt x="1729" y="2620"/>
                    <a:pt x="1907" y="2620"/>
                  </a:cubicBezTo>
                  <a:cubicBezTo>
                    <a:pt x="2324" y="2620"/>
                    <a:pt x="2733" y="2273"/>
                    <a:pt x="2425" y="1915"/>
                  </a:cubicBezTo>
                  <a:cubicBezTo>
                    <a:pt x="1937" y="1355"/>
                    <a:pt x="1472" y="748"/>
                    <a:pt x="972" y="189"/>
                  </a:cubicBezTo>
                  <a:cubicBezTo>
                    <a:pt x="855" y="56"/>
                    <a:pt x="707" y="1"/>
                    <a:pt x="566"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00;p45"/>
            <p:cNvSpPr/>
            <p:nvPr/>
          </p:nvSpPr>
          <p:spPr>
            <a:xfrm>
              <a:off x="5760700" y="2770725"/>
              <a:ext cx="106550" cy="46100"/>
            </a:xfrm>
            <a:custGeom>
              <a:avLst/>
              <a:gdLst/>
              <a:ahLst/>
              <a:cxnLst/>
              <a:rect l="l" t="t" r="r" b="b"/>
              <a:pathLst>
                <a:path w="4262" h="1844" extrusionOk="0">
                  <a:moveTo>
                    <a:pt x="504" y="1"/>
                  </a:moveTo>
                  <a:cubicBezTo>
                    <a:pt x="170" y="1"/>
                    <a:pt x="0" y="459"/>
                    <a:pt x="339" y="607"/>
                  </a:cubicBezTo>
                  <a:cubicBezTo>
                    <a:pt x="1387" y="1071"/>
                    <a:pt x="2411" y="1488"/>
                    <a:pt x="3518" y="1821"/>
                  </a:cubicBezTo>
                  <a:cubicBezTo>
                    <a:pt x="3572" y="1836"/>
                    <a:pt x="3623" y="1843"/>
                    <a:pt x="3671" y="1843"/>
                  </a:cubicBezTo>
                  <a:cubicBezTo>
                    <a:pt x="4116" y="1843"/>
                    <a:pt x="4262" y="1246"/>
                    <a:pt x="3756" y="1095"/>
                  </a:cubicBezTo>
                  <a:cubicBezTo>
                    <a:pt x="2708" y="798"/>
                    <a:pt x="1708" y="345"/>
                    <a:pt x="637" y="24"/>
                  </a:cubicBezTo>
                  <a:cubicBezTo>
                    <a:pt x="590" y="8"/>
                    <a:pt x="546" y="1"/>
                    <a:pt x="504"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01;p45"/>
            <p:cNvSpPr/>
            <p:nvPr/>
          </p:nvSpPr>
          <p:spPr>
            <a:xfrm>
              <a:off x="5013725" y="1895175"/>
              <a:ext cx="43200" cy="26825"/>
            </a:xfrm>
            <a:custGeom>
              <a:avLst/>
              <a:gdLst/>
              <a:ahLst/>
              <a:cxnLst/>
              <a:rect l="l" t="t" r="r" b="b"/>
              <a:pathLst>
                <a:path w="1728" h="1073" extrusionOk="0">
                  <a:moveTo>
                    <a:pt x="519" y="0"/>
                  </a:moveTo>
                  <a:cubicBezTo>
                    <a:pt x="190" y="0"/>
                    <a:pt x="1" y="451"/>
                    <a:pt x="333" y="601"/>
                  </a:cubicBezTo>
                  <a:cubicBezTo>
                    <a:pt x="607" y="696"/>
                    <a:pt x="845" y="863"/>
                    <a:pt x="1083" y="994"/>
                  </a:cubicBezTo>
                  <a:cubicBezTo>
                    <a:pt x="1154" y="1049"/>
                    <a:pt x="1234" y="1073"/>
                    <a:pt x="1311" y="1073"/>
                  </a:cubicBezTo>
                  <a:cubicBezTo>
                    <a:pt x="1532" y="1073"/>
                    <a:pt x="1728" y="876"/>
                    <a:pt x="1595" y="672"/>
                  </a:cubicBezTo>
                  <a:cubicBezTo>
                    <a:pt x="1476" y="506"/>
                    <a:pt x="1357" y="387"/>
                    <a:pt x="1167" y="279"/>
                  </a:cubicBezTo>
                  <a:cubicBezTo>
                    <a:pt x="1012" y="184"/>
                    <a:pt x="821" y="89"/>
                    <a:pt x="631" y="18"/>
                  </a:cubicBezTo>
                  <a:cubicBezTo>
                    <a:pt x="592" y="6"/>
                    <a:pt x="555" y="0"/>
                    <a:pt x="519"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02;p45"/>
            <p:cNvSpPr/>
            <p:nvPr/>
          </p:nvSpPr>
          <p:spPr>
            <a:xfrm>
              <a:off x="5089025" y="1943650"/>
              <a:ext cx="36825" cy="35675"/>
            </a:xfrm>
            <a:custGeom>
              <a:avLst/>
              <a:gdLst/>
              <a:ahLst/>
              <a:cxnLst/>
              <a:rect l="l" t="t" r="r" b="b"/>
              <a:pathLst>
                <a:path w="1473" h="1427" extrusionOk="0">
                  <a:moveTo>
                    <a:pt x="404" y="0"/>
                  </a:moveTo>
                  <a:cubicBezTo>
                    <a:pt x="377" y="0"/>
                    <a:pt x="349" y="3"/>
                    <a:pt x="322" y="7"/>
                  </a:cubicBezTo>
                  <a:cubicBezTo>
                    <a:pt x="95" y="55"/>
                    <a:pt x="0" y="245"/>
                    <a:pt x="48" y="436"/>
                  </a:cubicBezTo>
                  <a:cubicBezTo>
                    <a:pt x="95" y="615"/>
                    <a:pt x="167" y="805"/>
                    <a:pt x="274" y="996"/>
                  </a:cubicBezTo>
                  <a:cubicBezTo>
                    <a:pt x="393" y="1174"/>
                    <a:pt x="631" y="1293"/>
                    <a:pt x="834" y="1388"/>
                  </a:cubicBezTo>
                  <a:cubicBezTo>
                    <a:pt x="887" y="1415"/>
                    <a:pt x="943" y="1427"/>
                    <a:pt x="999" y="1427"/>
                  </a:cubicBezTo>
                  <a:cubicBezTo>
                    <a:pt x="1244" y="1427"/>
                    <a:pt x="1473" y="1199"/>
                    <a:pt x="1298" y="996"/>
                  </a:cubicBezTo>
                  <a:cubicBezTo>
                    <a:pt x="1191" y="877"/>
                    <a:pt x="1143" y="734"/>
                    <a:pt x="1024" y="615"/>
                  </a:cubicBezTo>
                  <a:cubicBezTo>
                    <a:pt x="929" y="507"/>
                    <a:pt x="857" y="388"/>
                    <a:pt x="810" y="245"/>
                  </a:cubicBezTo>
                  <a:cubicBezTo>
                    <a:pt x="748" y="100"/>
                    <a:pt x="586" y="0"/>
                    <a:pt x="404"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03;p45"/>
            <p:cNvSpPr/>
            <p:nvPr/>
          </p:nvSpPr>
          <p:spPr>
            <a:xfrm>
              <a:off x="5108075" y="2029700"/>
              <a:ext cx="21750" cy="30825"/>
            </a:xfrm>
            <a:custGeom>
              <a:avLst/>
              <a:gdLst/>
              <a:ahLst/>
              <a:cxnLst/>
              <a:rect l="l" t="t" r="r" b="b"/>
              <a:pathLst>
                <a:path w="870" h="1233" extrusionOk="0">
                  <a:moveTo>
                    <a:pt x="444" y="0"/>
                  </a:moveTo>
                  <a:cubicBezTo>
                    <a:pt x="289" y="0"/>
                    <a:pt x="131" y="78"/>
                    <a:pt x="95" y="232"/>
                  </a:cubicBezTo>
                  <a:cubicBezTo>
                    <a:pt x="72" y="316"/>
                    <a:pt x="0" y="482"/>
                    <a:pt x="24" y="602"/>
                  </a:cubicBezTo>
                  <a:cubicBezTo>
                    <a:pt x="48" y="744"/>
                    <a:pt x="72" y="875"/>
                    <a:pt x="95" y="1018"/>
                  </a:cubicBezTo>
                  <a:cubicBezTo>
                    <a:pt x="119" y="1161"/>
                    <a:pt x="277" y="1233"/>
                    <a:pt x="435" y="1233"/>
                  </a:cubicBezTo>
                  <a:cubicBezTo>
                    <a:pt x="593" y="1233"/>
                    <a:pt x="750" y="1161"/>
                    <a:pt x="774" y="1018"/>
                  </a:cubicBezTo>
                  <a:cubicBezTo>
                    <a:pt x="798" y="899"/>
                    <a:pt x="846" y="768"/>
                    <a:pt x="869" y="649"/>
                  </a:cubicBezTo>
                  <a:cubicBezTo>
                    <a:pt x="869" y="506"/>
                    <a:pt x="822" y="340"/>
                    <a:pt x="774" y="232"/>
                  </a:cubicBezTo>
                  <a:cubicBezTo>
                    <a:pt x="750" y="78"/>
                    <a:pt x="598" y="0"/>
                    <a:pt x="444"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04;p45"/>
            <p:cNvSpPr/>
            <p:nvPr/>
          </p:nvSpPr>
          <p:spPr>
            <a:xfrm>
              <a:off x="5004250" y="2089600"/>
              <a:ext cx="62100" cy="32625"/>
            </a:xfrm>
            <a:custGeom>
              <a:avLst/>
              <a:gdLst/>
              <a:ahLst/>
              <a:cxnLst/>
              <a:rect l="l" t="t" r="r" b="b"/>
              <a:pathLst>
                <a:path w="2484" h="1305" extrusionOk="0">
                  <a:moveTo>
                    <a:pt x="1856" y="1"/>
                  </a:moveTo>
                  <a:cubicBezTo>
                    <a:pt x="1761" y="1"/>
                    <a:pt x="1661" y="27"/>
                    <a:pt x="1570" y="87"/>
                  </a:cubicBezTo>
                  <a:cubicBezTo>
                    <a:pt x="1415" y="206"/>
                    <a:pt x="1200" y="301"/>
                    <a:pt x="1010" y="396"/>
                  </a:cubicBezTo>
                  <a:cubicBezTo>
                    <a:pt x="784" y="492"/>
                    <a:pt x="546" y="575"/>
                    <a:pt x="319" y="694"/>
                  </a:cubicBezTo>
                  <a:cubicBezTo>
                    <a:pt x="1" y="831"/>
                    <a:pt x="95" y="1304"/>
                    <a:pt x="468" y="1304"/>
                  </a:cubicBezTo>
                  <a:cubicBezTo>
                    <a:pt x="486" y="1304"/>
                    <a:pt x="503" y="1303"/>
                    <a:pt x="522" y="1301"/>
                  </a:cubicBezTo>
                  <a:cubicBezTo>
                    <a:pt x="855" y="1277"/>
                    <a:pt x="1105" y="1230"/>
                    <a:pt x="1415" y="1087"/>
                  </a:cubicBezTo>
                  <a:cubicBezTo>
                    <a:pt x="1689" y="956"/>
                    <a:pt x="1951" y="765"/>
                    <a:pt x="2177" y="575"/>
                  </a:cubicBezTo>
                  <a:cubicBezTo>
                    <a:pt x="2483" y="324"/>
                    <a:pt x="2196" y="1"/>
                    <a:pt x="1856"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05;p45"/>
            <p:cNvSpPr/>
            <p:nvPr/>
          </p:nvSpPr>
          <p:spPr>
            <a:xfrm>
              <a:off x="4802575" y="2141775"/>
              <a:ext cx="65025" cy="26900"/>
            </a:xfrm>
            <a:custGeom>
              <a:avLst/>
              <a:gdLst/>
              <a:ahLst/>
              <a:cxnLst/>
              <a:rect l="l" t="t" r="r" b="b"/>
              <a:pathLst>
                <a:path w="2601" h="1076" extrusionOk="0">
                  <a:moveTo>
                    <a:pt x="1978" y="1"/>
                  </a:moveTo>
                  <a:cubicBezTo>
                    <a:pt x="1918" y="1"/>
                    <a:pt x="1854" y="15"/>
                    <a:pt x="1790" y="48"/>
                  </a:cubicBezTo>
                  <a:cubicBezTo>
                    <a:pt x="1326" y="286"/>
                    <a:pt x="862" y="476"/>
                    <a:pt x="350" y="583"/>
                  </a:cubicBezTo>
                  <a:cubicBezTo>
                    <a:pt x="0" y="696"/>
                    <a:pt x="120" y="1075"/>
                    <a:pt x="457" y="1075"/>
                  </a:cubicBezTo>
                  <a:cubicBezTo>
                    <a:pt x="476" y="1075"/>
                    <a:pt x="496" y="1074"/>
                    <a:pt x="516" y="1072"/>
                  </a:cubicBezTo>
                  <a:cubicBezTo>
                    <a:pt x="1088" y="1012"/>
                    <a:pt x="1647" y="845"/>
                    <a:pt x="2183" y="655"/>
                  </a:cubicBezTo>
                  <a:cubicBezTo>
                    <a:pt x="2601" y="502"/>
                    <a:pt x="2339" y="1"/>
                    <a:pt x="1978"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06;p45"/>
            <p:cNvSpPr/>
            <p:nvPr/>
          </p:nvSpPr>
          <p:spPr>
            <a:xfrm>
              <a:off x="4573025" y="2174950"/>
              <a:ext cx="84900" cy="27975"/>
            </a:xfrm>
            <a:custGeom>
              <a:avLst/>
              <a:gdLst/>
              <a:ahLst/>
              <a:cxnLst/>
              <a:rect l="l" t="t" r="r" b="b"/>
              <a:pathLst>
                <a:path w="3396" h="1119" extrusionOk="0">
                  <a:moveTo>
                    <a:pt x="2814" y="0"/>
                  </a:moveTo>
                  <a:cubicBezTo>
                    <a:pt x="2788" y="0"/>
                    <a:pt x="2761" y="2"/>
                    <a:pt x="2733" y="6"/>
                  </a:cubicBezTo>
                  <a:cubicBezTo>
                    <a:pt x="1912" y="102"/>
                    <a:pt x="1173" y="245"/>
                    <a:pt x="400" y="518"/>
                  </a:cubicBezTo>
                  <a:cubicBezTo>
                    <a:pt x="1" y="648"/>
                    <a:pt x="100" y="1118"/>
                    <a:pt x="466" y="1118"/>
                  </a:cubicBezTo>
                  <a:cubicBezTo>
                    <a:pt x="504" y="1118"/>
                    <a:pt x="546" y="1113"/>
                    <a:pt x="590" y="1102"/>
                  </a:cubicBezTo>
                  <a:cubicBezTo>
                    <a:pt x="1376" y="935"/>
                    <a:pt x="2150" y="816"/>
                    <a:pt x="2936" y="638"/>
                  </a:cubicBezTo>
                  <a:cubicBezTo>
                    <a:pt x="3396" y="525"/>
                    <a:pt x="3242" y="0"/>
                    <a:pt x="2814"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07;p45"/>
            <p:cNvSpPr/>
            <p:nvPr/>
          </p:nvSpPr>
          <p:spPr>
            <a:xfrm>
              <a:off x="4354225" y="2211050"/>
              <a:ext cx="83975" cy="27675"/>
            </a:xfrm>
            <a:custGeom>
              <a:avLst/>
              <a:gdLst/>
              <a:ahLst/>
              <a:cxnLst/>
              <a:rect l="l" t="t" r="r" b="b"/>
              <a:pathLst>
                <a:path w="3359" h="1107" extrusionOk="0">
                  <a:moveTo>
                    <a:pt x="2892" y="1"/>
                  </a:moveTo>
                  <a:cubicBezTo>
                    <a:pt x="2875" y="1"/>
                    <a:pt x="2859" y="2"/>
                    <a:pt x="2841" y="3"/>
                  </a:cubicBezTo>
                  <a:cubicBezTo>
                    <a:pt x="1960" y="75"/>
                    <a:pt x="1139" y="265"/>
                    <a:pt x="353" y="587"/>
                  </a:cubicBezTo>
                  <a:cubicBezTo>
                    <a:pt x="0" y="719"/>
                    <a:pt x="198" y="1106"/>
                    <a:pt x="523" y="1106"/>
                  </a:cubicBezTo>
                  <a:cubicBezTo>
                    <a:pt x="549" y="1106"/>
                    <a:pt x="575" y="1104"/>
                    <a:pt x="603" y="1099"/>
                  </a:cubicBezTo>
                  <a:cubicBezTo>
                    <a:pt x="1353" y="932"/>
                    <a:pt x="2067" y="753"/>
                    <a:pt x="2841" y="682"/>
                  </a:cubicBezTo>
                  <a:cubicBezTo>
                    <a:pt x="3359" y="636"/>
                    <a:pt x="3354" y="1"/>
                    <a:pt x="2892"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08;p45"/>
            <p:cNvSpPr/>
            <p:nvPr/>
          </p:nvSpPr>
          <p:spPr>
            <a:xfrm>
              <a:off x="4167150" y="2260900"/>
              <a:ext cx="66275" cy="29300"/>
            </a:xfrm>
            <a:custGeom>
              <a:avLst/>
              <a:gdLst/>
              <a:ahLst/>
              <a:cxnLst/>
              <a:rect l="l" t="t" r="r" b="b"/>
              <a:pathLst>
                <a:path w="2651" h="1172" extrusionOk="0">
                  <a:moveTo>
                    <a:pt x="2171" y="1"/>
                  </a:moveTo>
                  <a:cubicBezTo>
                    <a:pt x="2144" y="1"/>
                    <a:pt x="2115" y="3"/>
                    <a:pt x="2085" y="9"/>
                  </a:cubicBezTo>
                  <a:cubicBezTo>
                    <a:pt x="1406" y="152"/>
                    <a:pt x="752" y="367"/>
                    <a:pt x="216" y="759"/>
                  </a:cubicBezTo>
                  <a:cubicBezTo>
                    <a:pt x="1" y="944"/>
                    <a:pt x="208" y="1172"/>
                    <a:pt x="445" y="1172"/>
                  </a:cubicBezTo>
                  <a:cubicBezTo>
                    <a:pt x="483" y="1172"/>
                    <a:pt x="523" y="1166"/>
                    <a:pt x="561" y="1152"/>
                  </a:cubicBezTo>
                  <a:cubicBezTo>
                    <a:pt x="1121" y="926"/>
                    <a:pt x="1656" y="688"/>
                    <a:pt x="2264" y="569"/>
                  </a:cubicBezTo>
                  <a:cubicBezTo>
                    <a:pt x="2651" y="469"/>
                    <a:pt x="2524" y="1"/>
                    <a:pt x="2171"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09;p45"/>
            <p:cNvSpPr/>
            <p:nvPr/>
          </p:nvSpPr>
          <p:spPr>
            <a:xfrm>
              <a:off x="4047525" y="2340450"/>
              <a:ext cx="29700" cy="53925"/>
            </a:xfrm>
            <a:custGeom>
              <a:avLst/>
              <a:gdLst/>
              <a:ahLst/>
              <a:cxnLst/>
              <a:rect l="l" t="t" r="r" b="b"/>
              <a:pathLst>
                <a:path w="1188" h="2157" extrusionOk="0">
                  <a:moveTo>
                    <a:pt x="537" y="1"/>
                  </a:moveTo>
                  <a:cubicBezTo>
                    <a:pt x="503" y="1"/>
                    <a:pt x="470" y="6"/>
                    <a:pt x="441" y="18"/>
                  </a:cubicBezTo>
                  <a:cubicBezTo>
                    <a:pt x="107" y="185"/>
                    <a:pt x="107" y="554"/>
                    <a:pt x="60" y="864"/>
                  </a:cubicBezTo>
                  <a:cubicBezTo>
                    <a:pt x="0" y="1280"/>
                    <a:pt x="155" y="1721"/>
                    <a:pt x="465" y="2054"/>
                  </a:cubicBezTo>
                  <a:cubicBezTo>
                    <a:pt x="529" y="2126"/>
                    <a:pt x="626" y="2157"/>
                    <a:pt x="728" y="2157"/>
                  </a:cubicBezTo>
                  <a:cubicBezTo>
                    <a:pt x="947" y="2157"/>
                    <a:pt x="1188" y="2011"/>
                    <a:pt x="1155" y="1816"/>
                  </a:cubicBezTo>
                  <a:cubicBezTo>
                    <a:pt x="1107" y="1495"/>
                    <a:pt x="1084" y="1161"/>
                    <a:pt x="1024" y="840"/>
                  </a:cubicBezTo>
                  <a:cubicBezTo>
                    <a:pt x="929" y="578"/>
                    <a:pt x="953" y="256"/>
                    <a:pt x="715" y="42"/>
                  </a:cubicBezTo>
                  <a:cubicBezTo>
                    <a:pt x="668" y="19"/>
                    <a:pt x="601" y="1"/>
                    <a:pt x="537"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10;p45"/>
            <p:cNvSpPr/>
            <p:nvPr/>
          </p:nvSpPr>
          <p:spPr>
            <a:xfrm>
              <a:off x="4110100" y="2441950"/>
              <a:ext cx="60775" cy="35400"/>
            </a:xfrm>
            <a:custGeom>
              <a:avLst/>
              <a:gdLst/>
              <a:ahLst/>
              <a:cxnLst/>
              <a:rect l="l" t="t" r="r" b="b"/>
              <a:pathLst>
                <a:path w="2431" h="1416" extrusionOk="0">
                  <a:moveTo>
                    <a:pt x="595" y="1"/>
                  </a:moveTo>
                  <a:cubicBezTo>
                    <a:pt x="285" y="1"/>
                    <a:pt x="1" y="310"/>
                    <a:pt x="283" y="602"/>
                  </a:cubicBezTo>
                  <a:cubicBezTo>
                    <a:pt x="688" y="1018"/>
                    <a:pt x="1200" y="1316"/>
                    <a:pt x="1843" y="1411"/>
                  </a:cubicBezTo>
                  <a:cubicBezTo>
                    <a:pt x="1863" y="1414"/>
                    <a:pt x="1883" y="1415"/>
                    <a:pt x="1902" y="1415"/>
                  </a:cubicBezTo>
                  <a:cubicBezTo>
                    <a:pt x="2227" y="1415"/>
                    <a:pt x="2431" y="1058"/>
                    <a:pt x="2105" y="923"/>
                  </a:cubicBezTo>
                  <a:cubicBezTo>
                    <a:pt x="1664" y="733"/>
                    <a:pt x="1236" y="506"/>
                    <a:pt x="938" y="161"/>
                  </a:cubicBezTo>
                  <a:cubicBezTo>
                    <a:pt x="841" y="48"/>
                    <a:pt x="716" y="1"/>
                    <a:pt x="595"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11;p45"/>
            <p:cNvSpPr/>
            <p:nvPr/>
          </p:nvSpPr>
          <p:spPr>
            <a:xfrm>
              <a:off x="4257400" y="2487300"/>
              <a:ext cx="80650" cy="22350"/>
            </a:xfrm>
            <a:custGeom>
              <a:avLst/>
              <a:gdLst/>
              <a:ahLst/>
              <a:cxnLst/>
              <a:rect l="l" t="t" r="r" b="b"/>
              <a:pathLst>
                <a:path w="3226" h="894" extrusionOk="0">
                  <a:moveTo>
                    <a:pt x="503" y="1"/>
                  </a:moveTo>
                  <a:cubicBezTo>
                    <a:pt x="116" y="1"/>
                    <a:pt x="1" y="488"/>
                    <a:pt x="404" y="597"/>
                  </a:cubicBezTo>
                  <a:cubicBezTo>
                    <a:pt x="1094" y="780"/>
                    <a:pt x="1776" y="894"/>
                    <a:pt x="2463" y="894"/>
                  </a:cubicBezTo>
                  <a:cubicBezTo>
                    <a:pt x="2582" y="894"/>
                    <a:pt x="2701" y="890"/>
                    <a:pt x="2821" y="883"/>
                  </a:cubicBezTo>
                  <a:cubicBezTo>
                    <a:pt x="3226" y="883"/>
                    <a:pt x="3226" y="443"/>
                    <a:pt x="2821" y="395"/>
                  </a:cubicBezTo>
                  <a:cubicBezTo>
                    <a:pt x="2083" y="300"/>
                    <a:pt x="1333" y="205"/>
                    <a:pt x="618" y="14"/>
                  </a:cubicBezTo>
                  <a:cubicBezTo>
                    <a:pt x="578" y="5"/>
                    <a:pt x="539" y="1"/>
                    <a:pt x="503" y="1"/>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12;p45"/>
            <p:cNvSpPr/>
            <p:nvPr/>
          </p:nvSpPr>
          <p:spPr>
            <a:xfrm>
              <a:off x="4436675" y="2515450"/>
              <a:ext cx="97225" cy="35950"/>
            </a:xfrm>
            <a:custGeom>
              <a:avLst/>
              <a:gdLst/>
              <a:ahLst/>
              <a:cxnLst/>
              <a:rect l="l" t="t" r="r" b="b"/>
              <a:pathLst>
                <a:path w="3889" h="1438" extrusionOk="0">
                  <a:moveTo>
                    <a:pt x="500" y="0"/>
                  </a:moveTo>
                  <a:cubicBezTo>
                    <a:pt x="177" y="0"/>
                    <a:pt x="0" y="402"/>
                    <a:pt x="317" y="591"/>
                  </a:cubicBezTo>
                  <a:cubicBezTo>
                    <a:pt x="1270" y="1174"/>
                    <a:pt x="2294" y="1317"/>
                    <a:pt x="3437" y="1436"/>
                  </a:cubicBezTo>
                  <a:cubicBezTo>
                    <a:pt x="3449" y="1437"/>
                    <a:pt x="3461" y="1438"/>
                    <a:pt x="3473" y="1438"/>
                  </a:cubicBezTo>
                  <a:cubicBezTo>
                    <a:pt x="3834" y="1438"/>
                    <a:pt x="3889" y="922"/>
                    <a:pt x="3520" y="853"/>
                  </a:cubicBezTo>
                  <a:cubicBezTo>
                    <a:pt x="2567" y="662"/>
                    <a:pt x="1543" y="472"/>
                    <a:pt x="710" y="55"/>
                  </a:cubicBezTo>
                  <a:cubicBezTo>
                    <a:pt x="636" y="17"/>
                    <a:pt x="565" y="0"/>
                    <a:pt x="500"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13;p45"/>
            <p:cNvSpPr/>
            <p:nvPr/>
          </p:nvSpPr>
          <p:spPr>
            <a:xfrm>
              <a:off x="4643725" y="2556975"/>
              <a:ext cx="97675" cy="21325"/>
            </a:xfrm>
            <a:custGeom>
              <a:avLst/>
              <a:gdLst/>
              <a:ahLst/>
              <a:cxnLst/>
              <a:rect l="l" t="t" r="r" b="b"/>
              <a:pathLst>
                <a:path w="3907" h="853" extrusionOk="0">
                  <a:moveTo>
                    <a:pt x="1357" y="0"/>
                  </a:moveTo>
                  <a:cubicBezTo>
                    <a:pt x="943" y="0"/>
                    <a:pt x="536" y="49"/>
                    <a:pt x="155" y="168"/>
                  </a:cubicBezTo>
                  <a:cubicBezTo>
                    <a:pt x="12" y="215"/>
                    <a:pt x="0" y="370"/>
                    <a:pt x="155" y="394"/>
                  </a:cubicBezTo>
                  <a:cubicBezTo>
                    <a:pt x="1203" y="656"/>
                    <a:pt x="2346" y="656"/>
                    <a:pt x="3418" y="847"/>
                  </a:cubicBezTo>
                  <a:cubicBezTo>
                    <a:pt x="3441" y="850"/>
                    <a:pt x="3463" y="852"/>
                    <a:pt x="3484" y="852"/>
                  </a:cubicBezTo>
                  <a:cubicBezTo>
                    <a:pt x="3803" y="852"/>
                    <a:pt x="3906" y="460"/>
                    <a:pt x="3560" y="370"/>
                  </a:cubicBezTo>
                  <a:cubicBezTo>
                    <a:pt x="2885" y="163"/>
                    <a:pt x="2110" y="0"/>
                    <a:pt x="1357"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14;p45"/>
            <p:cNvSpPr/>
            <p:nvPr/>
          </p:nvSpPr>
          <p:spPr>
            <a:xfrm>
              <a:off x="4876700" y="2592225"/>
              <a:ext cx="112725" cy="34825"/>
            </a:xfrm>
            <a:custGeom>
              <a:avLst/>
              <a:gdLst/>
              <a:ahLst/>
              <a:cxnLst/>
              <a:rect l="l" t="t" r="r" b="b"/>
              <a:pathLst>
                <a:path w="4509" h="1393" extrusionOk="0">
                  <a:moveTo>
                    <a:pt x="602" y="0"/>
                  </a:moveTo>
                  <a:cubicBezTo>
                    <a:pt x="159" y="0"/>
                    <a:pt x="0" y="550"/>
                    <a:pt x="480" y="639"/>
                  </a:cubicBezTo>
                  <a:cubicBezTo>
                    <a:pt x="1647" y="877"/>
                    <a:pt x="2790" y="1199"/>
                    <a:pt x="3993" y="1389"/>
                  </a:cubicBezTo>
                  <a:cubicBezTo>
                    <a:pt x="4012" y="1392"/>
                    <a:pt x="4031" y="1393"/>
                    <a:pt x="4049" y="1393"/>
                  </a:cubicBezTo>
                  <a:cubicBezTo>
                    <a:pt x="4388" y="1393"/>
                    <a:pt x="4508" y="991"/>
                    <a:pt x="4135" y="901"/>
                  </a:cubicBezTo>
                  <a:cubicBezTo>
                    <a:pt x="2992" y="591"/>
                    <a:pt x="1873" y="222"/>
                    <a:pt x="695" y="8"/>
                  </a:cubicBezTo>
                  <a:cubicBezTo>
                    <a:pt x="662" y="3"/>
                    <a:pt x="631" y="0"/>
                    <a:pt x="602"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15;p45"/>
            <p:cNvSpPr/>
            <p:nvPr/>
          </p:nvSpPr>
          <p:spPr>
            <a:xfrm>
              <a:off x="5122850" y="2639150"/>
              <a:ext cx="101925" cy="31175"/>
            </a:xfrm>
            <a:custGeom>
              <a:avLst/>
              <a:gdLst/>
              <a:ahLst/>
              <a:cxnLst/>
              <a:rect l="l" t="t" r="r" b="b"/>
              <a:pathLst>
                <a:path w="4077" h="1247" extrusionOk="0">
                  <a:moveTo>
                    <a:pt x="598" y="0"/>
                  </a:moveTo>
                  <a:cubicBezTo>
                    <a:pt x="124" y="0"/>
                    <a:pt x="0" y="625"/>
                    <a:pt x="505" y="786"/>
                  </a:cubicBezTo>
                  <a:cubicBezTo>
                    <a:pt x="1392" y="1082"/>
                    <a:pt x="2233" y="1247"/>
                    <a:pt x="3176" y="1247"/>
                  </a:cubicBezTo>
                  <a:cubicBezTo>
                    <a:pt x="3296" y="1247"/>
                    <a:pt x="3417" y="1244"/>
                    <a:pt x="3541" y="1239"/>
                  </a:cubicBezTo>
                  <a:cubicBezTo>
                    <a:pt x="4076" y="1215"/>
                    <a:pt x="4076" y="584"/>
                    <a:pt x="3541" y="536"/>
                  </a:cubicBezTo>
                  <a:cubicBezTo>
                    <a:pt x="2600" y="465"/>
                    <a:pt x="1648" y="250"/>
                    <a:pt x="766" y="24"/>
                  </a:cubicBezTo>
                  <a:cubicBezTo>
                    <a:pt x="706" y="8"/>
                    <a:pt x="650" y="0"/>
                    <a:pt x="598"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16;p45"/>
            <p:cNvSpPr/>
            <p:nvPr/>
          </p:nvSpPr>
          <p:spPr>
            <a:xfrm>
              <a:off x="5344500" y="2670650"/>
              <a:ext cx="102775" cy="37650"/>
            </a:xfrm>
            <a:custGeom>
              <a:avLst/>
              <a:gdLst/>
              <a:ahLst/>
              <a:cxnLst/>
              <a:rect l="l" t="t" r="r" b="b"/>
              <a:pathLst>
                <a:path w="4111" h="1506" extrusionOk="0">
                  <a:moveTo>
                    <a:pt x="627" y="0"/>
                  </a:moveTo>
                  <a:cubicBezTo>
                    <a:pt x="86" y="0"/>
                    <a:pt x="1" y="767"/>
                    <a:pt x="544" y="860"/>
                  </a:cubicBezTo>
                  <a:cubicBezTo>
                    <a:pt x="1473" y="1002"/>
                    <a:pt x="2354" y="1276"/>
                    <a:pt x="3259" y="1491"/>
                  </a:cubicBezTo>
                  <a:cubicBezTo>
                    <a:pt x="3307" y="1501"/>
                    <a:pt x="3352" y="1505"/>
                    <a:pt x="3396" y="1505"/>
                  </a:cubicBezTo>
                  <a:cubicBezTo>
                    <a:pt x="3869" y="1505"/>
                    <a:pt x="4111" y="958"/>
                    <a:pt x="3664" y="741"/>
                  </a:cubicBezTo>
                  <a:cubicBezTo>
                    <a:pt x="2723" y="300"/>
                    <a:pt x="1723" y="110"/>
                    <a:pt x="675" y="2"/>
                  </a:cubicBezTo>
                  <a:cubicBezTo>
                    <a:pt x="659" y="1"/>
                    <a:pt x="642" y="0"/>
                    <a:pt x="627"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17;p45"/>
            <p:cNvSpPr/>
            <p:nvPr/>
          </p:nvSpPr>
          <p:spPr>
            <a:xfrm>
              <a:off x="5543525" y="2705050"/>
              <a:ext cx="118875" cy="38900"/>
            </a:xfrm>
            <a:custGeom>
              <a:avLst/>
              <a:gdLst/>
              <a:ahLst/>
              <a:cxnLst/>
              <a:rect l="l" t="t" r="r" b="b"/>
              <a:pathLst>
                <a:path w="4755" h="1556" extrusionOk="0">
                  <a:moveTo>
                    <a:pt x="883" y="0"/>
                  </a:moveTo>
                  <a:cubicBezTo>
                    <a:pt x="219" y="0"/>
                    <a:pt x="1" y="844"/>
                    <a:pt x="703" y="1019"/>
                  </a:cubicBezTo>
                  <a:cubicBezTo>
                    <a:pt x="1870" y="1305"/>
                    <a:pt x="2966" y="1508"/>
                    <a:pt x="4180" y="1555"/>
                  </a:cubicBezTo>
                  <a:cubicBezTo>
                    <a:pt x="4190" y="1556"/>
                    <a:pt x="4201" y="1556"/>
                    <a:pt x="4211" y="1556"/>
                  </a:cubicBezTo>
                  <a:cubicBezTo>
                    <a:pt x="4740" y="1556"/>
                    <a:pt x="4755" y="945"/>
                    <a:pt x="4287" y="781"/>
                  </a:cubicBezTo>
                  <a:cubicBezTo>
                    <a:pt x="3216" y="460"/>
                    <a:pt x="2168" y="246"/>
                    <a:pt x="1061" y="19"/>
                  </a:cubicBezTo>
                  <a:cubicBezTo>
                    <a:pt x="998" y="6"/>
                    <a:pt x="939" y="0"/>
                    <a:pt x="883" y="0"/>
                  </a:cubicBez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18;p45"/>
            <p:cNvSpPr/>
            <p:nvPr/>
          </p:nvSpPr>
          <p:spPr>
            <a:xfrm>
              <a:off x="4506800" y="1452975"/>
              <a:ext cx="25" cy="25"/>
            </a:xfrm>
            <a:custGeom>
              <a:avLst/>
              <a:gdLst/>
              <a:ahLst/>
              <a:cxnLst/>
              <a:rect l="l" t="t" r="r" b="b"/>
              <a:pathLst>
                <a:path w="1" h="1" extrusionOk="0">
                  <a:moveTo>
                    <a:pt x="1" y="1"/>
                  </a:moveTo>
                  <a:close/>
                </a:path>
              </a:pathLst>
            </a:custGeom>
            <a:solidFill>
              <a:srgbClr val="F48A87"/>
            </a:solidFill>
            <a:ln w="74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descr="Meeting dates with discussion summaries and action items">
            <a:extLst>
              <a:ext uri="{FF2B5EF4-FFF2-40B4-BE49-F238E27FC236}">
                <a16:creationId xmlns:a16="http://schemas.microsoft.com/office/drawing/2014/main" id="{CB07CF8F-21FA-E25B-4B5F-564C8ED30067}"/>
              </a:ext>
            </a:extLst>
          </p:cNvPr>
          <p:cNvGrpSpPr/>
          <p:nvPr/>
        </p:nvGrpSpPr>
        <p:grpSpPr>
          <a:xfrm>
            <a:off x="871632" y="2174233"/>
            <a:ext cx="11154029" cy="4270243"/>
            <a:chOff x="871632" y="2174233"/>
            <a:chExt cx="11154029" cy="4270243"/>
          </a:xfrm>
        </p:grpSpPr>
        <p:sp>
          <p:nvSpPr>
            <p:cNvPr id="48" name="TextBox 47"/>
            <p:cNvSpPr txBox="1"/>
            <p:nvPr/>
          </p:nvSpPr>
          <p:spPr>
            <a:xfrm>
              <a:off x="6115972" y="5798145"/>
              <a:ext cx="3664465" cy="646331"/>
            </a:xfrm>
            <a:prstGeom prst="rect">
              <a:avLst/>
            </a:prstGeom>
            <a:noFill/>
          </p:spPr>
          <p:txBody>
            <a:bodyPr wrap="none" rtlCol="0">
              <a:spAutoFit/>
            </a:bodyPr>
            <a:lstStyle/>
            <a:p>
              <a:r>
                <a:rPr lang="en-US" b="1" u="sng" dirty="0"/>
                <a:t>Meeting Date</a:t>
              </a:r>
            </a:p>
            <a:p>
              <a:r>
                <a:rPr lang="en-US" dirty="0"/>
                <a:t>Discussion summary &amp; action items</a:t>
              </a:r>
            </a:p>
          </p:txBody>
        </p:sp>
        <p:sp>
          <p:nvSpPr>
            <p:cNvPr id="47" name="TextBox 46"/>
            <p:cNvSpPr txBox="1"/>
            <p:nvPr/>
          </p:nvSpPr>
          <p:spPr>
            <a:xfrm>
              <a:off x="871632" y="3217340"/>
              <a:ext cx="3664465" cy="646331"/>
            </a:xfrm>
            <a:prstGeom prst="rect">
              <a:avLst/>
            </a:prstGeom>
            <a:noFill/>
          </p:spPr>
          <p:txBody>
            <a:bodyPr wrap="none" rtlCol="0">
              <a:spAutoFit/>
            </a:bodyPr>
            <a:lstStyle/>
            <a:p>
              <a:r>
                <a:rPr lang="en-US" b="1" u="sng" dirty="0"/>
                <a:t>Meeting Date</a:t>
              </a:r>
            </a:p>
            <a:p>
              <a:r>
                <a:rPr lang="en-US" dirty="0"/>
                <a:t>Discussion summary &amp; action items</a:t>
              </a:r>
            </a:p>
          </p:txBody>
        </p:sp>
        <p:sp>
          <p:nvSpPr>
            <p:cNvPr id="50" name="TextBox 49"/>
            <p:cNvSpPr txBox="1"/>
            <p:nvPr/>
          </p:nvSpPr>
          <p:spPr>
            <a:xfrm>
              <a:off x="9636732" y="3719326"/>
              <a:ext cx="2388929" cy="923330"/>
            </a:xfrm>
            <a:prstGeom prst="rect">
              <a:avLst/>
            </a:prstGeom>
            <a:noFill/>
          </p:spPr>
          <p:txBody>
            <a:bodyPr wrap="square" rtlCol="0">
              <a:spAutoFit/>
            </a:bodyPr>
            <a:lstStyle/>
            <a:p>
              <a:r>
                <a:rPr lang="en-US" b="1" u="sng" dirty="0"/>
                <a:t>Meeting Date</a:t>
              </a:r>
            </a:p>
            <a:p>
              <a:r>
                <a:rPr lang="en-US" dirty="0"/>
                <a:t>Discussion summary &amp; action items</a:t>
              </a:r>
            </a:p>
          </p:txBody>
        </p:sp>
        <p:sp>
          <p:nvSpPr>
            <p:cNvPr id="51" name="TextBox 50"/>
            <p:cNvSpPr txBox="1"/>
            <p:nvPr/>
          </p:nvSpPr>
          <p:spPr>
            <a:xfrm>
              <a:off x="8336437" y="2174233"/>
              <a:ext cx="3664465" cy="646331"/>
            </a:xfrm>
            <a:prstGeom prst="rect">
              <a:avLst/>
            </a:prstGeom>
            <a:noFill/>
          </p:spPr>
          <p:txBody>
            <a:bodyPr wrap="none" rtlCol="0">
              <a:spAutoFit/>
            </a:bodyPr>
            <a:lstStyle/>
            <a:p>
              <a:r>
                <a:rPr lang="en-US" b="1" u="sng" dirty="0"/>
                <a:t>Meeting Date</a:t>
              </a:r>
            </a:p>
            <a:p>
              <a:r>
                <a:rPr lang="en-US" dirty="0"/>
                <a:t>Discussion summary &amp; action items</a:t>
              </a:r>
            </a:p>
          </p:txBody>
        </p:sp>
      </p:grpSp>
      <p:grpSp>
        <p:nvGrpSpPr>
          <p:cNvPr id="63" name="Google Shape;630;p25">
            <a:extLst>
              <a:ext uri="{C183D7F6-B498-43B3-948B-1728B52AA6E4}">
                <adec:decorative xmlns:adec="http://schemas.microsoft.com/office/drawing/2017/decorative" val="1"/>
              </a:ext>
            </a:extLst>
          </p:cNvPr>
          <p:cNvGrpSpPr/>
          <p:nvPr/>
        </p:nvGrpSpPr>
        <p:grpSpPr>
          <a:xfrm>
            <a:off x="6672671" y="4647825"/>
            <a:ext cx="380078" cy="469220"/>
            <a:chOff x="11652396" y="1914153"/>
            <a:chExt cx="380078" cy="469220"/>
          </a:xfrm>
        </p:grpSpPr>
        <p:sp>
          <p:nvSpPr>
            <p:cNvPr id="65" name="Google Shape;631;p25"/>
            <p:cNvSpPr/>
            <p:nvPr/>
          </p:nvSpPr>
          <p:spPr>
            <a:xfrm>
              <a:off x="11652396" y="1914153"/>
              <a:ext cx="380078" cy="469220"/>
            </a:xfrm>
            <a:custGeom>
              <a:avLst/>
              <a:gdLst/>
              <a:ahLst/>
              <a:cxnLst/>
              <a:rect l="l" t="t" r="r" b="b"/>
              <a:pathLst>
                <a:path w="11883" h="14670" extrusionOk="0">
                  <a:moveTo>
                    <a:pt x="5942" y="1"/>
                  </a:moveTo>
                  <a:cubicBezTo>
                    <a:pt x="2667" y="1"/>
                    <a:pt x="0" y="2668"/>
                    <a:pt x="0" y="5942"/>
                  </a:cubicBezTo>
                  <a:cubicBezTo>
                    <a:pt x="0" y="10502"/>
                    <a:pt x="5942" y="14669"/>
                    <a:pt x="5942" y="14669"/>
                  </a:cubicBezTo>
                  <a:cubicBezTo>
                    <a:pt x="5942" y="14669"/>
                    <a:pt x="11883" y="10502"/>
                    <a:pt x="11883" y="5942"/>
                  </a:cubicBezTo>
                  <a:cubicBezTo>
                    <a:pt x="11883" y="2668"/>
                    <a:pt x="9228" y="1"/>
                    <a:pt x="5942" y="1"/>
                  </a:cubicBezTo>
                  <a:close/>
                </a:path>
              </a:pathLst>
            </a:custGeom>
            <a:solidFill>
              <a:srgbClr val="5EB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32;p25"/>
            <p:cNvSpPr/>
            <p:nvPr/>
          </p:nvSpPr>
          <p:spPr>
            <a:xfrm>
              <a:off x="11749503" y="1998439"/>
              <a:ext cx="185865" cy="185865"/>
            </a:xfrm>
            <a:custGeom>
              <a:avLst/>
              <a:gdLst/>
              <a:ahLst/>
              <a:cxnLst/>
              <a:rect l="l" t="t" r="r" b="b"/>
              <a:pathLst>
                <a:path w="5811" h="5811" extrusionOk="0">
                  <a:moveTo>
                    <a:pt x="2906" y="0"/>
                  </a:moveTo>
                  <a:cubicBezTo>
                    <a:pt x="1298" y="0"/>
                    <a:pt x="1" y="1298"/>
                    <a:pt x="1" y="2905"/>
                  </a:cubicBezTo>
                  <a:cubicBezTo>
                    <a:pt x="1" y="4512"/>
                    <a:pt x="1298" y="5810"/>
                    <a:pt x="2906" y="5810"/>
                  </a:cubicBezTo>
                  <a:cubicBezTo>
                    <a:pt x="4513" y="5810"/>
                    <a:pt x="5811" y="4512"/>
                    <a:pt x="5811" y="2905"/>
                  </a:cubicBezTo>
                  <a:cubicBezTo>
                    <a:pt x="5811" y="1298"/>
                    <a:pt x="4513" y="0"/>
                    <a:pt x="29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64" name="Google Shape;633;p25">
            <a:extLst>
              <a:ext uri="{C183D7F6-B498-43B3-948B-1728B52AA6E4}">
                <adec:decorative xmlns:adec="http://schemas.microsoft.com/office/drawing/2017/decorative" val="1"/>
              </a:ext>
            </a:extLst>
          </p:cNvPr>
          <p:cNvCxnSpPr/>
          <p:nvPr/>
        </p:nvCxnSpPr>
        <p:spPr>
          <a:xfrm rot="10800000">
            <a:off x="5268703" y="3855397"/>
            <a:ext cx="1586261" cy="1269552"/>
          </a:xfrm>
          <a:prstGeom prst="bentConnector3">
            <a:avLst>
              <a:gd name="adj1" fmla="val 50000"/>
            </a:avLst>
          </a:prstGeom>
          <a:noFill/>
          <a:ln w="25400" cap="flat" cmpd="sng">
            <a:solidFill>
              <a:srgbClr val="5EB2FC"/>
            </a:solidFill>
            <a:prstDash val="solid"/>
            <a:round/>
            <a:headEnd type="oval" w="med" len="med"/>
            <a:tailEnd type="oval" w="med" len="med"/>
          </a:ln>
        </p:spPr>
      </p:cxnSp>
      <p:grpSp>
        <p:nvGrpSpPr>
          <p:cNvPr id="71" name="Google Shape;635;p25">
            <a:extLst>
              <a:ext uri="{C183D7F6-B498-43B3-948B-1728B52AA6E4}">
                <adec:decorative xmlns:adec="http://schemas.microsoft.com/office/drawing/2017/decorative" val="1"/>
              </a:ext>
            </a:extLst>
          </p:cNvPr>
          <p:cNvGrpSpPr/>
          <p:nvPr/>
        </p:nvGrpSpPr>
        <p:grpSpPr>
          <a:xfrm>
            <a:off x="4266785" y="5028177"/>
            <a:ext cx="380078" cy="469220"/>
            <a:chOff x="11652396" y="1914153"/>
            <a:chExt cx="380078" cy="469220"/>
          </a:xfrm>
        </p:grpSpPr>
        <p:sp>
          <p:nvSpPr>
            <p:cNvPr id="75" name="Google Shape;636;p25"/>
            <p:cNvSpPr/>
            <p:nvPr/>
          </p:nvSpPr>
          <p:spPr>
            <a:xfrm>
              <a:off x="11652396" y="1914153"/>
              <a:ext cx="380078" cy="469220"/>
            </a:xfrm>
            <a:custGeom>
              <a:avLst/>
              <a:gdLst/>
              <a:ahLst/>
              <a:cxnLst/>
              <a:rect l="l" t="t" r="r" b="b"/>
              <a:pathLst>
                <a:path w="11883" h="14670" extrusionOk="0">
                  <a:moveTo>
                    <a:pt x="5942" y="1"/>
                  </a:moveTo>
                  <a:cubicBezTo>
                    <a:pt x="2667" y="1"/>
                    <a:pt x="0" y="2668"/>
                    <a:pt x="0" y="5942"/>
                  </a:cubicBezTo>
                  <a:cubicBezTo>
                    <a:pt x="0" y="10502"/>
                    <a:pt x="5942" y="14669"/>
                    <a:pt x="5942" y="14669"/>
                  </a:cubicBezTo>
                  <a:cubicBezTo>
                    <a:pt x="5942" y="14669"/>
                    <a:pt x="11883" y="10502"/>
                    <a:pt x="11883" y="5942"/>
                  </a:cubicBezTo>
                  <a:cubicBezTo>
                    <a:pt x="11883" y="2668"/>
                    <a:pt x="9228" y="1"/>
                    <a:pt x="5942" y="1"/>
                  </a:cubicBezTo>
                  <a:close/>
                </a:path>
              </a:pathLst>
            </a:custGeom>
            <a:solidFill>
              <a:srgbClr val="EC3A3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637;p25"/>
            <p:cNvSpPr/>
            <p:nvPr/>
          </p:nvSpPr>
          <p:spPr>
            <a:xfrm>
              <a:off x="11749503" y="1998439"/>
              <a:ext cx="185865" cy="185865"/>
            </a:xfrm>
            <a:custGeom>
              <a:avLst/>
              <a:gdLst/>
              <a:ahLst/>
              <a:cxnLst/>
              <a:rect l="l" t="t" r="r" b="b"/>
              <a:pathLst>
                <a:path w="5811" h="5811" extrusionOk="0">
                  <a:moveTo>
                    <a:pt x="2906" y="0"/>
                  </a:moveTo>
                  <a:cubicBezTo>
                    <a:pt x="1298" y="0"/>
                    <a:pt x="1" y="1298"/>
                    <a:pt x="1" y="2905"/>
                  </a:cubicBezTo>
                  <a:cubicBezTo>
                    <a:pt x="1" y="4512"/>
                    <a:pt x="1298" y="5810"/>
                    <a:pt x="2906" y="5810"/>
                  </a:cubicBezTo>
                  <a:cubicBezTo>
                    <a:pt x="4513" y="5810"/>
                    <a:pt x="5811" y="4512"/>
                    <a:pt x="5811" y="2905"/>
                  </a:cubicBezTo>
                  <a:cubicBezTo>
                    <a:pt x="5811" y="1298"/>
                    <a:pt x="4513" y="0"/>
                    <a:pt x="29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74" name="Google Shape;640;p25">
            <a:extLst>
              <a:ext uri="{C183D7F6-B498-43B3-948B-1728B52AA6E4}">
                <adec:decorative xmlns:adec="http://schemas.microsoft.com/office/drawing/2017/decorative" val="1"/>
              </a:ext>
            </a:extLst>
          </p:cNvPr>
          <p:cNvCxnSpPr/>
          <p:nvPr/>
        </p:nvCxnSpPr>
        <p:spPr>
          <a:xfrm>
            <a:off x="4424489" y="5496624"/>
            <a:ext cx="1533779" cy="659519"/>
          </a:xfrm>
          <a:prstGeom prst="bentConnector3">
            <a:avLst>
              <a:gd name="adj1" fmla="val 50000"/>
            </a:avLst>
          </a:prstGeom>
          <a:noFill/>
          <a:ln w="25400" cap="flat" cmpd="sng">
            <a:solidFill>
              <a:srgbClr val="EC3A3B"/>
            </a:solidFill>
            <a:prstDash val="solid"/>
            <a:round/>
            <a:headEnd type="oval" w="med" len="med"/>
            <a:tailEnd type="oval" w="med" len="med"/>
          </a:ln>
        </p:spPr>
      </p:cxnSp>
      <p:grpSp>
        <p:nvGrpSpPr>
          <p:cNvPr id="81" name="Google Shape;644;p25">
            <a:extLst>
              <a:ext uri="{C183D7F6-B498-43B3-948B-1728B52AA6E4}">
                <adec:decorative xmlns:adec="http://schemas.microsoft.com/office/drawing/2017/decorative" val="1"/>
              </a:ext>
            </a:extLst>
          </p:cNvPr>
          <p:cNvGrpSpPr/>
          <p:nvPr/>
        </p:nvGrpSpPr>
        <p:grpSpPr>
          <a:xfrm>
            <a:off x="8421485" y="3830889"/>
            <a:ext cx="380078" cy="469220"/>
            <a:chOff x="11652396" y="1914153"/>
            <a:chExt cx="380078" cy="469220"/>
          </a:xfrm>
        </p:grpSpPr>
        <p:sp>
          <p:nvSpPr>
            <p:cNvPr id="83" name="Google Shape;645;p25"/>
            <p:cNvSpPr/>
            <p:nvPr/>
          </p:nvSpPr>
          <p:spPr>
            <a:xfrm>
              <a:off x="11652396" y="1914153"/>
              <a:ext cx="380078" cy="469220"/>
            </a:xfrm>
            <a:custGeom>
              <a:avLst/>
              <a:gdLst/>
              <a:ahLst/>
              <a:cxnLst/>
              <a:rect l="l" t="t" r="r" b="b"/>
              <a:pathLst>
                <a:path w="11883" h="14670" extrusionOk="0">
                  <a:moveTo>
                    <a:pt x="5942" y="1"/>
                  </a:moveTo>
                  <a:cubicBezTo>
                    <a:pt x="2667" y="1"/>
                    <a:pt x="0" y="2668"/>
                    <a:pt x="0" y="5942"/>
                  </a:cubicBezTo>
                  <a:cubicBezTo>
                    <a:pt x="0" y="10502"/>
                    <a:pt x="5942" y="14669"/>
                    <a:pt x="5942" y="14669"/>
                  </a:cubicBezTo>
                  <a:cubicBezTo>
                    <a:pt x="5942" y="14669"/>
                    <a:pt x="11883" y="10502"/>
                    <a:pt x="11883" y="5942"/>
                  </a:cubicBezTo>
                  <a:cubicBezTo>
                    <a:pt x="11883" y="2668"/>
                    <a:pt x="9228" y="1"/>
                    <a:pt x="5942" y="1"/>
                  </a:cubicBezTo>
                  <a:close/>
                </a:path>
              </a:pathLst>
            </a:custGeom>
            <a:solidFill>
              <a:srgbClr val="69E7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646;p25"/>
            <p:cNvSpPr/>
            <p:nvPr/>
          </p:nvSpPr>
          <p:spPr>
            <a:xfrm>
              <a:off x="11749503" y="1998439"/>
              <a:ext cx="185865" cy="185865"/>
            </a:xfrm>
            <a:custGeom>
              <a:avLst/>
              <a:gdLst/>
              <a:ahLst/>
              <a:cxnLst/>
              <a:rect l="l" t="t" r="r" b="b"/>
              <a:pathLst>
                <a:path w="5811" h="5811" extrusionOk="0">
                  <a:moveTo>
                    <a:pt x="2906" y="0"/>
                  </a:moveTo>
                  <a:cubicBezTo>
                    <a:pt x="1298" y="0"/>
                    <a:pt x="1" y="1298"/>
                    <a:pt x="1" y="2905"/>
                  </a:cubicBezTo>
                  <a:cubicBezTo>
                    <a:pt x="1" y="4512"/>
                    <a:pt x="1298" y="5810"/>
                    <a:pt x="2906" y="5810"/>
                  </a:cubicBezTo>
                  <a:cubicBezTo>
                    <a:pt x="4513" y="5810"/>
                    <a:pt x="5811" y="4512"/>
                    <a:pt x="5811" y="2905"/>
                  </a:cubicBezTo>
                  <a:cubicBezTo>
                    <a:pt x="5811" y="1298"/>
                    <a:pt x="4513" y="0"/>
                    <a:pt x="29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82" name="Google Shape;647;p25">
            <a:extLst>
              <a:ext uri="{C183D7F6-B498-43B3-948B-1728B52AA6E4}">
                <adec:decorative xmlns:adec="http://schemas.microsoft.com/office/drawing/2017/decorative" val="1"/>
              </a:ext>
            </a:extLst>
          </p:cNvPr>
          <p:cNvCxnSpPr>
            <a:endCxn id="50" idx="1"/>
          </p:cNvCxnSpPr>
          <p:nvPr/>
        </p:nvCxnSpPr>
        <p:spPr>
          <a:xfrm flipV="1">
            <a:off x="8580689" y="4042492"/>
            <a:ext cx="1056043" cy="265644"/>
          </a:xfrm>
          <a:prstGeom prst="bentConnector3">
            <a:avLst>
              <a:gd name="adj1" fmla="val 50000"/>
            </a:avLst>
          </a:prstGeom>
          <a:noFill/>
          <a:ln w="25400" cap="flat" cmpd="sng">
            <a:solidFill>
              <a:srgbClr val="69E781"/>
            </a:solidFill>
            <a:prstDash val="solid"/>
            <a:round/>
            <a:headEnd type="oval" w="med" len="med"/>
            <a:tailEnd type="oval" w="med" len="med"/>
          </a:ln>
        </p:spPr>
      </p:cxnSp>
      <p:grpSp>
        <p:nvGrpSpPr>
          <p:cNvPr id="89" name="Google Shape;651;p25">
            <a:extLst>
              <a:ext uri="{C183D7F6-B498-43B3-948B-1728B52AA6E4}">
                <adec:decorative xmlns:adec="http://schemas.microsoft.com/office/drawing/2017/decorative" val="1"/>
              </a:ext>
            </a:extLst>
          </p:cNvPr>
          <p:cNvGrpSpPr/>
          <p:nvPr/>
        </p:nvGrpSpPr>
        <p:grpSpPr>
          <a:xfrm>
            <a:off x="6846570" y="2345619"/>
            <a:ext cx="380078" cy="469220"/>
            <a:chOff x="11652396" y="1914153"/>
            <a:chExt cx="380078" cy="469220"/>
          </a:xfrm>
        </p:grpSpPr>
        <p:sp>
          <p:nvSpPr>
            <p:cNvPr id="91" name="Google Shape;652;p25"/>
            <p:cNvSpPr/>
            <p:nvPr/>
          </p:nvSpPr>
          <p:spPr>
            <a:xfrm>
              <a:off x="11652396" y="1914153"/>
              <a:ext cx="380078" cy="469220"/>
            </a:xfrm>
            <a:custGeom>
              <a:avLst/>
              <a:gdLst/>
              <a:ahLst/>
              <a:cxnLst/>
              <a:rect l="l" t="t" r="r" b="b"/>
              <a:pathLst>
                <a:path w="11883" h="14670" extrusionOk="0">
                  <a:moveTo>
                    <a:pt x="5942" y="1"/>
                  </a:moveTo>
                  <a:cubicBezTo>
                    <a:pt x="2667" y="1"/>
                    <a:pt x="0" y="2668"/>
                    <a:pt x="0" y="5942"/>
                  </a:cubicBezTo>
                  <a:cubicBezTo>
                    <a:pt x="0" y="10502"/>
                    <a:pt x="5942" y="14669"/>
                    <a:pt x="5942" y="14669"/>
                  </a:cubicBezTo>
                  <a:cubicBezTo>
                    <a:pt x="5942" y="14669"/>
                    <a:pt x="11883" y="10502"/>
                    <a:pt x="11883" y="5942"/>
                  </a:cubicBezTo>
                  <a:cubicBezTo>
                    <a:pt x="11883" y="2668"/>
                    <a:pt x="9228" y="1"/>
                    <a:pt x="5942" y="1"/>
                  </a:cubicBezTo>
                  <a:close/>
                </a:path>
              </a:pathLst>
            </a:custGeom>
            <a:solidFill>
              <a:srgbClr val="FCBD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653;p25"/>
            <p:cNvSpPr/>
            <p:nvPr/>
          </p:nvSpPr>
          <p:spPr>
            <a:xfrm>
              <a:off x="11749503" y="1998439"/>
              <a:ext cx="185865" cy="185865"/>
            </a:xfrm>
            <a:custGeom>
              <a:avLst/>
              <a:gdLst/>
              <a:ahLst/>
              <a:cxnLst/>
              <a:rect l="l" t="t" r="r" b="b"/>
              <a:pathLst>
                <a:path w="5811" h="5811" extrusionOk="0">
                  <a:moveTo>
                    <a:pt x="2906" y="0"/>
                  </a:moveTo>
                  <a:cubicBezTo>
                    <a:pt x="1298" y="0"/>
                    <a:pt x="1" y="1298"/>
                    <a:pt x="1" y="2905"/>
                  </a:cubicBezTo>
                  <a:cubicBezTo>
                    <a:pt x="1" y="4512"/>
                    <a:pt x="1298" y="5810"/>
                    <a:pt x="2906" y="5810"/>
                  </a:cubicBezTo>
                  <a:cubicBezTo>
                    <a:pt x="4513" y="5810"/>
                    <a:pt x="5811" y="4512"/>
                    <a:pt x="5811" y="2905"/>
                  </a:cubicBezTo>
                  <a:cubicBezTo>
                    <a:pt x="5811" y="1298"/>
                    <a:pt x="4513" y="0"/>
                    <a:pt x="290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90" name="Google Shape;654;p25">
            <a:extLst>
              <a:ext uri="{C183D7F6-B498-43B3-948B-1728B52AA6E4}">
                <adec:decorative xmlns:adec="http://schemas.microsoft.com/office/drawing/2017/decorative" val="1"/>
              </a:ext>
            </a:extLst>
          </p:cNvPr>
          <p:cNvCxnSpPr>
            <a:endCxn id="51" idx="1"/>
          </p:cNvCxnSpPr>
          <p:nvPr/>
        </p:nvCxnSpPr>
        <p:spPr>
          <a:xfrm flipV="1">
            <a:off x="7068023" y="2497399"/>
            <a:ext cx="1268414" cy="316667"/>
          </a:xfrm>
          <a:prstGeom prst="bentConnector3">
            <a:avLst>
              <a:gd name="adj1" fmla="val 50000"/>
            </a:avLst>
          </a:prstGeom>
          <a:noFill/>
          <a:ln w="25400" cap="flat" cmpd="sng">
            <a:solidFill>
              <a:srgbClr val="FCBD24"/>
            </a:solidFill>
            <a:prstDash val="solid"/>
            <a:round/>
            <a:headEnd type="oval" w="med" len="med"/>
            <a:tailEnd type="oval" w="med" len="med"/>
          </a:ln>
        </p:spPr>
      </p:cxnSp>
      <p:sp>
        <p:nvSpPr>
          <p:cNvPr id="7" name="Slide Number Placeholder 6"/>
          <p:cNvSpPr>
            <a:spLocks noGrp="1"/>
          </p:cNvSpPr>
          <p:nvPr>
            <p:ph type="sldNum" sz="quarter" idx="12"/>
          </p:nvPr>
        </p:nvSpPr>
        <p:spPr/>
        <p:txBody>
          <a:bodyPr/>
          <a:lstStyle/>
          <a:p>
            <a:fld id="{7B4172B2-D9CF-462E-87A7-CF6315382B94}" type="slidenum">
              <a:rPr lang="en-US" smtClean="0"/>
              <a:t>6</a:t>
            </a:fld>
            <a:endParaRPr lang="en-US" dirty="0"/>
          </a:p>
        </p:txBody>
      </p:sp>
    </p:spTree>
    <p:custDataLst>
      <p:tags r:id="rId1"/>
    </p:custDataLst>
    <p:extLst>
      <p:ext uri="{BB962C8B-B14F-4D97-AF65-F5344CB8AC3E}">
        <p14:creationId xmlns:p14="http://schemas.microsoft.com/office/powerpoint/2010/main" val="36770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2669"/>
            <a:ext cx="12192000" cy="1532727"/>
          </a:xfrm>
        </p:spPr>
        <p:txBody>
          <a:bodyPr anchor="ctr" anchorCtr="0">
            <a:spAutoFit/>
          </a:bodyPr>
          <a:lstStyle/>
          <a:p>
            <a:pPr algn="ctr"/>
            <a:r>
              <a:rPr lang="en-US" sz="4000" b="1" dirty="0"/>
              <a:t>PROJECT NAME</a:t>
            </a:r>
            <a:br>
              <a:rPr lang="en-US" sz="4000" b="1" dirty="0"/>
            </a:br>
            <a:r>
              <a:rPr lang="en-US" sz="3200" dirty="0"/>
              <a:t>Location Information (including map, mile points &amp; nearest city/landmark)</a:t>
            </a:r>
          </a:p>
        </p:txBody>
      </p:sp>
      <p:pic>
        <p:nvPicPr>
          <p:cNvPr id="4" name="Picture 2" descr="Satellite view of project location approximately 4 miles west to Sandy" title="Satellite view of project location approximately 4 miles west to Sandy"/>
          <p:cNvPicPr>
            <a:picLocks noChangeAspect="1" noChangeArrowheads="1"/>
          </p:cNvPicPr>
          <p:nvPr/>
        </p:nvPicPr>
        <p:blipFill rotWithShape="1">
          <a:blip r:embed="rId4">
            <a:extLst>
              <a:ext uri="{28A0092B-C50C-407E-A947-70E740481C1C}">
                <a14:useLocalDpi xmlns:a14="http://schemas.microsoft.com/office/drawing/2010/main" val="0"/>
              </a:ext>
            </a:extLst>
          </a:blip>
          <a:srcRect t="21408"/>
          <a:stretch/>
        </p:blipFill>
        <p:spPr bwMode="auto">
          <a:xfrm>
            <a:off x="1082565" y="1418438"/>
            <a:ext cx="10026870" cy="530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7B4172B2-D9CF-462E-87A7-CF6315382B94}" type="slidenum">
              <a:rPr lang="en-US" smtClean="0"/>
              <a:t>7</a:t>
            </a:fld>
            <a:endParaRPr lang="en-US"/>
          </a:p>
        </p:txBody>
      </p:sp>
    </p:spTree>
    <p:custDataLst>
      <p:tags r:id="rId1"/>
    </p:custDataLst>
    <p:extLst>
      <p:ext uri="{BB962C8B-B14F-4D97-AF65-F5344CB8AC3E}">
        <p14:creationId xmlns:p14="http://schemas.microsoft.com/office/powerpoint/2010/main" val="38768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821" y="94091"/>
            <a:ext cx="10515600" cy="1089529"/>
          </a:xfrm>
        </p:spPr>
        <p:txBody>
          <a:bodyPr anchor="ctr" anchorCtr="0">
            <a:spAutoFit/>
          </a:bodyPr>
          <a:lstStyle/>
          <a:p>
            <a:pPr algn="ctr"/>
            <a:r>
              <a:rPr lang="en-US" sz="4000" b="1" dirty="0"/>
              <a:t>PROJECT NAME</a:t>
            </a:r>
            <a:br>
              <a:rPr lang="en-US" sz="4000" b="1" dirty="0"/>
            </a:br>
            <a:r>
              <a:rPr lang="en-US" sz="3200" dirty="0"/>
              <a:t>Location Details</a:t>
            </a:r>
          </a:p>
        </p:txBody>
      </p:sp>
      <p:sp>
        <p:nvSpPr>
          <p:cNvPr id="5" name="Title 1">
            <a:extLst>
              <a:ext uri="{FF2B5EF4-FFF2-40B4-BE49-F238E27FC236}">
                <a16:creationId xmlns:a16="http://schemas.microsoft.com/office/drawing/2014/main" id="{4ED1F214-F537-DAA0-3A1A-9EA9DAC36E6C}"/>
              </a:ext>
            </a:extLst>
          </p:cNvPr>
          <p:cNvSpPr txBox="1">
            <a:spLocks/>
          </p:cNvSpPr>
          <p:nvPr/>
        </p:nvSpPr>
        <p:spPr>
          <a:xfrm>
            <a:off x="436180" y="1677377"/>
            <a:ext cx="5410200" cy="3503245"/>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eaLnBrk="1" hangingPunct="1">
              <a:spcBef>
                <a:spcPts val="600"/>
              </a:spcBef>
              <a:spcAft>
                <a:spcPts val="1000"/>
              </a:spcAft>
              <a:buClr>
                <a:schemeClr val="tx2"/>
              </a:buClr>
            </a:pPr>
            <a:r>
              <a:rPr lang="en-US" dirty="0">
                <a:latin typeface="+mn-lt"/>
                <a:ea typeface="+mn-ea"/>
                <a:cs typeface="Times New Roman" panose="02020603050405020304" pitchFamily="18" charset="0"/>
              </a:rPr>
              <a:t>Roadway Characteristics</a:t>
            </a:r>
            <a:endParaRPr lang="en-US" i="0" dirty="0">
              <a:latin typeface="+mn-lt"/>
              <a:cs typeface="Times New Roman" panose="02020603050405020304" pitchFamily="18" charset="0"/>
            </a:endParaRP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Type of roadway &amp; number of lanes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Grade type (flat, hills, both)</a:t>
            </a:r>
          </a:p>
          <a:p>
            <a:pPr marL="566420" lvl="1" indent="-514350" algn="l" eaLnBrk="1" hangingPunct="1">
              <a:spcBef>
                <a:spcPts val="6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Straight, curved, or both</a:t>
            </a:r>
          </a:p>
          <a:p>
            <a:pPr marL="52070" lvl="1" algn="l" eaLnBrk="1" hangingPunct="1">
              <a:spcBef>
                <a:spcPts val="600"/>
              </a:spcBef>
              <a:spcAft>
                <a:spcPts val="600"/>
              </a:spcAft>
              <a:buClr>
                <a:schemeClr val="tx2"/>
              </a:buClr>
            </a:pPr>
            <a:r>
              <a:rPr lang="en-US" sz="2800" i="0" dirty="0">
                <a:latin typeface="+mn-lt"/>
                <a:cs typeface="Times New Roman" panose="02020603050405020304" pitchFamily="18" charset="0"/>
              </a:rPr>
              <a:t>Traffic Conditions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ADT:</a:t>
            </a:r>
          </a:p>
          <a:p>
            <a:pPr marL="566420" lvl="1" indent="-514350" algn="l" eaLnBrk="1" hangingPunct="1">
              <a:spcBef>
                <a:spcPts val="6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Truck Count:</a:t>
            </a:r>
          </a:p>
        </p:txBody>
      </p:sp>
      <p:sp>
        <p:nvSpPr>
          <p:cNvPr id="3" name="Title 1"/>
          <p:cNvSpPr txBox="1">
            <a:spLocks/>
          </p:cNvSpPr>
          <p:nvPr/>
        </p:nvSpPr>
        <p:spPr>
          <a:xfrm>
            <a:off x="6345620" y="1677376"/>
            <a:ext cx="5410200" cy="4018030"/>
          </a:xfrm>
          <a:prstGeom prst="rect">
            <a:avLst/>
          </a:prstGeom>
        </p:spPr>
        <p:txBody>
          <a:bodyPr lIns="91440" tIns="45720" rIns="91440" bIns="45720" anchor="t">
            <a:noAutofit/>
          </a:bodyPr>
          <a:lstStyle>
            <a:lvl1pPr algn="l" rtl="0" eaLnBrk="0" fontAlgn="base" hangingPunct="0">
              <a:spcBef>
                <a:spcPct val="0"/>
              </a:spcBef>
              <a:spcAft>
                <a:spcPct val="0"/>
              </a:spcAft>
              <a:defRPr lang="en-US" sz="2800" b="1" i="0" kern="1200" dirty="0">
                <a:solidFill>
                  <a:schemeClr val="tx1"/>
                </a:solidFill>
                <a:effectLst/>
                <a:latin typeface="Century Gothic" panose="020B0502020202020204" pitchFamily="34" charset="0"/>
                <a:ea typeface="+mj-ea"/>
                <a:cs typeface="+mj-cs"/>
              </a:defRPr>
            </a:lvl1pPr>
            <a:lvl2pPr algn="ctr" rtl="0" eaLnBrk="0" fontAlgn="base" hangingPunct="0">
              <a:spcBef>
                <a:spcPct val="0"/>
              </a:spcBef>
              <a:spcAft>
                <a:spcPct val="0"/>
              </a:spcAft>
              <a:defRPr sz="3200" b="1" i="1">
                <a:solidFill>
                  <a:schemeClr val="tx1"/>
                </a:solidFill>
                <a:latin typeface="Georgia" pitchFamily="18" charset="0"/>
              </a:defRPr>
            </a:lvl2pPr>
            <a:lvl3pPr algn="ctr" rtl="0" eaLnBrk="0" fontAlgn="base" hangingPunct="0">
              <a:spcBef>
                <a:spcPct val="0"/>
              </a:spcBef>
              <a:spcAft>
                <a:spcPct val="0"/>
              </a:spcAft>
              <a:defRPr sz="3200" b="1" i="1">
                <a:solidFill>
                  <a:schemeClr val="tx1"/>
                </a:solidFill>
                <a:latin typeface="Georgia" pitchFamily="18" charset="0"/>
              </a:defRPr>
            </a:lvl3pPr>
            <a:lvl4pPr algn="ctr" rtl="0" eaLnBrk="0" fontAlgn="base" hangingPunct="0">
              <a:spcBef>
                <a:spcPct val="0"/>
              </a:spcBef>
              <a:spcAft>
                <a:spcPct val="0"/>
              </a:spcAft>
              <a:defRPr sz="3200" b="1" i="1">
                <a:solidFill>
                  <a:schemeClr val="tx1"/>
                </a:solidFill>
                <a:latin typeface="Georgia" pitchFamily="18" charset="0"/>
              </a:defRPr>
            </a:lvl4pPr>
            <a:lvl5pPr algn="ctr" rtl="0" eaLnBrk="0" fontAlgn="base" hangingPunct="0">
              <a:spcBef>
                <a:spcPct val="0"/>
              </a:spcBef>
              <a:spcAft>
                <a:spcPct val="0"/>
              </a:spcAft>
              <a:defRPr sz="3200" b="1" i="1">
                <a:solidFill>
                  <a:schemeClr val="tx1"/>
                </a:solidFill>
                <a:latin typeface="Georgia" pitchFamily="18" charset="0"/>
              </a:defRPr>
            </a:lvl5pPr>
            <a:lvl6pPr marL="457200" algn="ctr" rtl="0" fontAlgn="base">
              <a:spcBef>
                <a:spcPct val="0"/>
              </a:spcBef>
              <a:spcAft>
                <a:spcPct val="0"/>
              </a:spcAft>
              <a:defRPr sz="3200" b="1" i="1">
                <a:solidFill>
                  <a:schemeClr val="tx1"/>
                </a:solidFill>
                <a:latin typeface="Georgia" pitchFamily="18" charset="0"/>
              </a:defRPr>
            </a:lvl6pPr>
            <a:lvl7pPr marL="914400" algn="ctr" rtl="0" fontAlgn="base">
              <a:spcBef>
                <a:spcPct val="0"/>
              </a:spcBef>
              <a:spcAft>
                <a:spcPct val="0"/>
              </a:spcAft>
              <a:defRPr sz="3200" b="1" i="1">
                <a:solidFill>
                  <a:schemeClr val="tx1"/>
                </a:solidFill>
                <a:latin typeface="Georgia" pitchFamily="18" charset="0"/>
              </a:defRPr>
            </a:lvl7pPr>
            <a:lvl8pPr marL="1371600" algn="ctr" rtl="0" fontAlgn="base">
              <a:spcBef>
                <a:spcPct val="0"/>
              </a:spcBef>
              <a:spcAft>
                <a:spcPct val="0"/>
              </a:spcAft>
              <a:defRPr sz="3200" b="1" i="1">
                <a:solidFill>
                  <a:schemeClr val="tx1"/>
                </a:solidFill>
                <a:latin typeface="Georgia" pitchFamily="18" charset="0"/>
              </a:defRPr>
            </a:lvl8pPr>
            <a:lvl9pPr marL="1828800" algn="ctr" rtl="0" fontAlgn="base">
              <a:spcBef>
                <a:spcPct val="0"/>
              </a:spcBef>
              <a:spcAft>
                <a:spcPct val="0"/>
              </a:spcAft>
              <a:defRPr sz="3200" b="1" i="1">
                <a:solidFill>
                  <a:schemeClr val="tx1"/>
                </a:solidFill>
                <a:latin typeface="Georgia" pitchFamily="18" charset="0"/>
              </a:defRPr>
            </a:lvl9pPr>
          </a:lstStyle>
          <a:p>
            <a:pPr marL="52070" eaLnBrk="1" hangingPunct="1">
              <a:spcBef>
                <a:spcPts val="600"/>
              </a:spcBef>
              <a:spcAft>
                <a:spcPts val="1000"/>
              </a:spcAft>
              <a:buClr>
                <a:schemeClr val="tx2"/>
              </a:buClr>
            </a:pPr>
            <a:r>
              <a:rPr lang="en-US" dirty="0">
                <a:latin typeface="+mn-lt"/>
                <a:ea typeface="+mn-ea"/>
                <a:cs typeface="Times New Roman" panose="02020603050405020304" pitchFamily="18" charset="0"/>
              </a:rPr>
              <a:t>Annual Over-Dimension Permits</a:t>
            </a:r>
            <a:endParaRPr lang="en-US" i="0" dirty="0">
              <a:latin typeface="+mn-lt"/>
              <a:cs typeface="Times New Roman" panose="02020603050405020304" pitchFamily="18" charset="0"/>
            </a:endParaRP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Annual Width allowed daytime: ## feet</a:t>
            </a:r>
          </a:p>
          <a:p>
            <a:pPr marL="566420" lvl="1" indent="-514350" algn="l" eaLnBrk="1" hangingPunct="1">
              <a:spcBef>
                <a:spcPts val="3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Annual Width allowed nighttime: ## feet</a:t>
            </a:r>
          </a:p>
          <a:p>
            <a:pPr marL="52070" lvl="1" algn="l" eaLnBrk="1" hangingPunct="1">
              <a:spcBef>
                <a:spcPts val="600"/>
              </a:spcBef>
              <a:spcAft>
                <a:spcPts val="600"/>
              </a:spcAft>
              <a:buClr>
                <a:schemeClr val="tx2"/>
              </a:buClr>
            </a:pPr>
            <a:r>
              <a:rPr lang="en-US" sz="2800" i="0" dirty="0">
                <a:latin typeface="+mn-lt"/>
                <a:cs typeface="Times New Roman" panose="02020603050405020304" pitchFamily="18" charset="0"/>
              </a:rPr>
              <a:t>Single Trip Permits</a:t>
            </a:r>
          </a:p>
          <a:p>
            <a:pPr marL="566420" lvl="1" indent="-514350" algn="l" eaLnBrk="1" hangingPunct="1">
              <a:spcBef>
                <a:spcPts val="300"/>
              </a:spcBef>
              <a:spcAft>
                <a:spcPts val="300"/>
              </a:spcAft>
              <a:buClr>
                <a:schemeClr val="tx2"/>
              </a:buClr>
              <a:buFont typeface="Arial" panose="020B0604020202020204" pitchFamily="34" charset="0"/>
              <a:buChar char="•"/>
            </a:pPr>
            <a:r>
              <a:rPr lang="en-US" sz="2200" b="0" i="0" dirty="0">
                <a:latin typeface="+mn-lt"/>
                <a:cs typeface="Times New Roman" panose="02020603050405020304" pitchFamily="18" charset="0"/>
              </a:rPr>
              <a:t>Width allowed daytime without District Approval: ## feet</a:t>
            </a:r>
          </a:p>
          <a:p>
            <a:pPr marL="566420" lvl="1" indent="-514350" algn="l" eaLnBrk="1" hangingPunct="1">
              <a:spcBef>
                <a:spcPts val="300"/>
              </a:spcBef>
              <a:spcAft>
                <a:spcPts val="600"/>
              </a:spcAft>
              <a:buClr>
                <a:schemeClr val="tx2"/>
              </a:buClr>
              <a:buFont typeface="Arial" panose="020B0604020202020204" pitchFamily="34" charset="0"/>
              <a:buChar char="•"/>
            </a:pPr>
            <a:r>
              <a:rPr lang="en-US" sz="2200" b="0" i="0" dirty="0">
                <a:latin typeface="+mn-lt"/>
                <a:cs typeface="Times New Roman" panose="02020603050405020304" pitchFamily="18" charset="0"/>
              </a:rPr>
              <a:t>Width allowed nighttime without District Approval: ## feet</a:t>
            </a:r>
          </a:p>
        </p:txBody>
      </p:sp>
      <p:sp>
        <p:nvSpPr>
          <p:cNvPr id="4" name="Slide Number Placeholder 3"/>
          <p:cNvSpPr>
            <a:spLocks noGrp="1"/>
          </p:cNvSpPr>
          <p:nvPr>
            <p:ph type="sldNum" sz="quarter" idx="12"/>
          </p:nvPr>
        </p:nvSpPr>
        <p:spPr/>
        <p:txBody>
          <a:bodyPr/>
          <a:lstStyle/>
          <a:p>
            <a:fld id="{7B4172B2-D9CF-462E-87A7-CF6315382B94}" type="slidenum">
              <a:rPr lang="en-US" smtClean="0"/>
              <a:t>8</a:t>
            </a:fld>
            <a:endParaRPr lang="en-US"/>
          </a:p>
        </p:txBody>
      </p:sp>
    </p:spTree>
    <p:custDataLst>
      <p:tags r:id="rId1"/>
    </p:custDataLst>
    <p:extLst>
      <p:ext uri="{BB962C8B-B14F-4D97-AF65-F5344CB8AC3E}">
        <p14:creationId xmlns:p14="http://schemas.microsoft.com/office/powerpoint/2010/main" val="299829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PROJECT NAME</a:t>
            </a:r>
            <a:br>
              <a:rPr lang="en-US" sz="4800" b="1" dirty="0"/>
            </a:br>
            <a:r>
              <a:rPr lang="en-US" dirty="0"/>
              <a:t>Project Purpose &amp; Scope</a:t>
            </a:r>
          </a:p>
        </p:txBody>
      </p:sp>
      <p:sp>
        <p:nvSpPr>
          <p:cNvPr id="4" name="Content Placeholder 2"/>
          <p:cNvSpPr txBox="1">
            <a:spLocks/>
          </p:cNvSpPr>
          <p:nvPr/>
        </p:nvSpPr>
        <p:spPr>
          <a:xfrm>
            <a:off x="838200" y="2027583"/>
            <a:ext cx="5396948" cy="3784391"/>
          </a:xfrm>
          <a:prstGeom prst="rect">
            <a:avLst/>
          </a:prstGeom>
          <a:ln>
            <a:solidFill>
              <a:schemeClr val="tx2"/>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a:t>Purpose/Scope:</a:t>
            </a:r>
          </a:p>
          <a:p>
            <a:pPr marL="0" indent="0">
              <a:buFont typeface="Arial" panose="020B0604020202020204" pitchFamily="34" charset="0"/>
              <a:buNone/>
            </a:pPr>
            <a:r>
              <a:rPr lang="en-US" sz="2000" dirty="0"/>
              <a:t>Provide a brief summary of the project purpose and scope.</a:t>
            </a:r>
            <a:endParaRPr lang="en-US" sz="2000" dirty="0">
              <a:highlight>
                <a:srgbClr val="FF00FF"/>
              </a:highlight>
            </a:endParaRPr>
          </a:p>
        </p:txBody>
      </p:sp>
      <p:sp>
        <p:nvSpPr>
          <p:cNvPr id="3" name="Content Placeholder 2"/>
          <p:cNvSpPr>
            <a:spLocks noGrp="1"/>
          </p:cNvSpPr>
          <p:nvPr>
            <p:ph idx="1"/>
          </p:nvPr>
        </p:nvSpPr>
        <p:spPr>
          <a:xfrm>
            <a:off x="6334540" y="2027583"/>
            <a:ext cx="5711686" cy="3784391"/>
          </a:xfrm>
          <a:ln>
            <a:solidFill>
              <a:schemeClr val="tx2"/>
            </a:solidFill>
          </a:ln>
        </p:spPr>
        <p:txBody>
          <a:bodyPr>
            <a:noAutofit/>
          </a:bodyPr>
          <a:lstStyle/>
          <a:p>
            <a:pPr marL="0" indent="0">
              <a:buNone/>
            </a:pPr>
            <a:r>
              <a:rPr lang="en-US" sz="2600" b="1"/>
              <a:t>Issues to be addressed:</a:t>
            </a:r>
          </a:p>
          <a:p>
            <a:r>
              <a:rPr lang="en-US" sz="2200"/>
              <a:t>Issue/Concern</a:t>
            </a:r>
          </a:p>
          <a:p>
            <a:pPr lvl="1">
              <a:buFont typeface="Courier New" panose="02070309020205020404" pitchFamily="49" charset="0"/>
              <a:buChar char="o"/>
            </a:pPr>
            <a:r>
              <a:rPr lang="en-US" sz="1900"/>
              <a:t>Detail</a:t>
            </a:r>
          </a:p>
          <a:p>
            <a:pPr lvl="1">
              <a:buFont typeface="Courier New" panose="02070309020205020404" pitchFamily="49" charset="0"/>
              <a:buChar char="o"/>
            </a:pPr>
            <a:r>
              <a:rPr lang="en-US" sz="1900"/>
              <a:t>Detail</a:t>
            </a:r>
          </a:p>
          <a:p>
            <a:r>
              <a:rPr lang="en-US" sz="2200"/>
              <a:t>Issue/Concern</a:t>
            </a:r>
          </a:p>
          <a:p>
            <a:pPr lvl="1">
              <a:buFont typeface="Courier New" panose="02070309020205020404" pitchFamily="49" charset="0"/>
              <a:buChar char="o"/>
            </a:pPr>
            <a:r>
              <a:rPr lang="en-US" sz="1900"/>
              <a:t>Detail</a:t>
            </a:r>
          </a:p>
          <a:p>
            <a:pPr lvl="1">
              <a:buFont typeface="Courier New" panose="02070309020205020404" pitchFamily="49" charset="0"/>
              <a:buChar char="o"/>
            </a:pPr>
            <a:r>
              <a:rPr lang="en-US" sz="1900"/>
              <a:t>Detail</a:t>
            </a:r>
          </a:p>
          <a:p>
            <a:r>
              <a:rPr lang="en-US" sz="2200"/>
              <a:t>Issue/Concern</a:t>
            </a:r>
          </a:p>
          <a:p>
            <a:pPr lvl="1">
              <a:buFont typeface="Courier New" panose="02070309020205020404" pitchFamily="49" charset="0"/>
              <a:buChar char="o"/>
            </a:pPr>
            <a:r>
              <a:rPr lang="en-US" sz="1900"/>
              <a:t>Detail</a:t>
            </a:r>
          </a:p>
          <a:p>
            <a:pPr lvl="1">
              <a:buFont typeface="Courier New" panose="02070309020205020404" pitchFamily="49" charset="0"/>
              <a:buChar char="o"/>
            </a:pPr>
            <a:r>
              <a:rPr lang="en-US" sz="1900"/>
              <a:t>Detail</a:t>
            </a:r>
          </a:p>
        </p:txBody>
      </p:sp>
    </p:spTree>
    <p:custDataLst>
      <p:tags r:id="rId1"/>
    </p:custDataLst>
    <p:extLst>
      <p:ext uri="{BB962C8B-B14F-4D97-AF65-F5344CB8AC3E}">
        <p14:creationId xmlns:p14="http://schemas.microsoft.com/office/powerpoint/2010/main" val="660584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wXMmn9I"/>
  <p:tag name="ARTICULATE_SLIDE_THUMBNAIL_REFRESH" val="1"/>
  <p:tag name="ARTICULATE_SLIDE_COUNT" val="2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0">
      <a:dk1>
        <a:srgbClr val="1C355E"/>
      </a:dk1>
      <a:lt1>
        <a:sysClr val="window" lastClr="FFFFFF"/>
      </a:lt1>
      <a:dk2>
        <a:srgbClr val="097881"/>
      </a:dk2>
      <a:lt2>
        <a:srgbClr val="E7E6E6"/>
      </a:lt2>
      <a:accent1>
        <a:srgbClr val="4BC1BE"/>
      </a:accent1>
      <a:accent2>
        <a:srgbClr val="097881"/>
      </a:accent2>
      <a:accent3>
        <a:srgbClr val="1C355E"/>
      </a:accent3>
      <a:accent4>
        <a:srgbClr val="FFC000"/>
      </a:accent4>
      <a:accent5>
        <a:srgbClr val="92D050"/>
      </a:accent5>
      <a:accent6>
        <a:srgbClr val="00B050"/>
      </a:accent6>
      <a:hlink>
        <a:srgbClr val="4B7BC9"/>
      </a:hlink>
      <a:folHlink>
        <a:srgbClr val="1C355E"/>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dated Template 2019.potx [Read-Only]" id="{0D4B93E1-49BE-4B96-92CA-1A5A58A22763}" vid="{6C412827-74FB-450C-8E34-5CC9F82936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E1E8EED5EFC443BBCCDA427E15D82F" ma:contentTypeVersion="3" ma:contentTypeDescription="Create a new document." ma:contentTypeScope="" ma:versionID="067f8d0bf6da5d85ed8ed931257cc831">
  <xsd:schema xmlns:xsd="http://www.w3.org/2001/XMLSchema" xmlns:xs="http://www.w3.org/2001/XMLSchema" xmlns:p="http://schemas.microsoft.com/office/2006/metadata/properties" xmlns:ns2="76f1ff53-d1dc-440f-a70f-771e9580d01a" xmlns:ns3="6ec60af1-6d1e-4575-bf73-1b6e791fcd10" targetNamespace="http://schemas.microsoft.com/office/2006/metadata/properties" ma:root="true" ma:fieldsID="0bae41248d958a329b95298640cbdbd4" ns2:_="" ns3:_="">
    <xsd:import namespace="76f1ff53-d1dc-440f-a70f-771e9580d01a"/>
    <xsd:import namespace="6ec60af1-6d1e-4575-bf73-1b6e791fcd10"/>
    <xsd:element name="properties">
      <xsd:complexType>
        <xsd:sequence>
          <xsd:element name="documentManagement">
            <xsd:complexType>
              <xsd:all>
                <xsd:element ref="ns3:SharedWithUsers" minOccurs="0"/>
                <xsd:element ref="ns2:Retention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f1ff53-d1dc-440f-a70f-771e9580d01a" elementFormDefault="qualified">
    <xsd:import namespace="http://schemas.microsoft.com/office/2006/documentManagement/types"/>
    <xsd:import namespace="http://schemas.microsoft.com/office/infopath/2007/PartnerControls"/>
    <xsd:element name="Retention_x0020_Date" ma:index="10" nillable="true" ma:displayName="Retention Date" ma:description="Date document is due for review." ma:format="DateOnly" ma:internalName="Retent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c60af1-6d1e-4575-bf73-1b6e791fcd1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8"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tention_x0020_Date xmlns="76f1ff53-d1dc-440f-a70f-771e9580d01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B69FAC-A0AF-4080-8983-0B26FC66B75D}"/>
</file>

<file path=customXml/itemProps2.xml><?xml version="1.0" encoding="utf-8"?>
<ds:datastoreItem xmlns:ds="http://schemas.openxmlformats.org/officeDocument/2006/customXml" ds:itemID="{DCAE5B6F-3D68-40B9-B169-E74498CB6624}">
  <ds:schemaRefs>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cd967313-cf29-4405-9d9a-4c5eef736b26"/>
    <ds:schemaRef ds:uri="http://schemas.openxmlformats.org/package/2006/metadata/core-properties"/>
    <ds:schemaRef ds:uri="http://purl.org/dc/elements/1.1/"/>
    <ds:schemaRef ds:uri="afc1a760-35b4-46da-9109-210bd399180f"/>
    <ds:schemaRef ds:uri="034eba93-94c0-4571-b348-ea65b3a10507"/>
    <ds:schemaRef ds:uri="http://purl.org/dc/dcmitype/"/>
  </ds:schemaRefs>
</ds:datastoreItem>
</file>

<file path=customXml/itemProps3.xml><?xml version="1.0" encoding="utf-8"?>
<ds:datastoreItem xmlns:ds="http://schemas.openxmlformats.org/officeDocument/2006/customXml" ds:itemID="{D22D2DFD-F821-4770-BF9E-46C59FB9F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Updated Template 2019</Template>
  <TotalTime>867</TotalTime>
  <Words>6871</Words>
  <Application>Microsoft Office PowerPoint</Application>
  <PresentationFormat>Widescreen</PresentationFormat>
  <Paragraphs>609</Paragraphs>
  <Slides>28</Slides>
  <Notes>28</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Franklin Gothic Book</vt:lpstr>
      <vt:lpstr>Franklin Gothic Medium</vt:lpstr>
      <vt:lpstr>Times New Roman</vt:lpstr>
      <vt:lpstr>Wingdings</vt:lpstr>
      <vt:lpstr>Office Theme</vt:lpstr>
      <vt:lpstr>INSTRUCTIONS 1</vt:lpstr>
      <vt:lpstr>INSTRUCTIONS 2</vt:lpstr>
      <vt:lpstr>INSTRUCTIONS 3</vt:lpstr>
      <vt:lpstr>PROJECT NAME Highway Local Name/Location/Nearby Town Key #</vt:lpstr>
      <vt:lpstr>PROJECT NAME Agenda</vt:lpstr>
      <vt:lpstr>Project Name Previous MAC Meeting Presentations</vt:lpstr>
      <vt:lpstr>PROJECT NAME Location Information (including map, mile points &amp; nearest city/landmark)</vt:lpstr>
      <vt:lpstr>PROJECT NAME Location Details</vt:lpstr>
      <vt:lpstr>PROJECT NAME Project Purpose &amp; Scope</vt:lpstr>
      <vt:lpstr>PROJECT NAME Project Schedule</vt:lpstr>
      <vt:lpstr>PROJECT NAME Traffic Control Options Considered</vt:lpstr>
      <vt:lpstr>PROJECT NAME Construction Staging Information</vt:lpstr>
      <vt:lpstr>PROJECT NAME Lane Closures</vt:lpstr>
      <vt:lpstr>PROJECT NAME Full Closure w/Detour</vt:lpstr>
      <vt:lpstr>PROJECT NAME Detour Route for Restricted Overwidth Loads</vt:lpstr>
      <vt:lpstr>PROJECT NAME Full Closure w/Crossover</vt:lpstr>
      <vt:lpstr>PROJECT NAME Multiple Stages/Phases, Lane Closures &amp; Full Road Closures Summary</vt:lpstr>
      <vt:lpstr>PROJECT NAME Ramp Closure With Detour</vt:lpstr>
      <vt:lpstr>PROJECT NAME Summary of Ramp Closures</vt:lpstr>
      <vt:lpstr>PROJECT NAME Weight, Height, Length Restrictions</vt:lpstr>
      <vt:lpstr>PROJECT NAME Estimated Paving Production</vt:lpstr>
      <vt:lpstr>PROJECT NAME Critical Route Pair &amp; Oversize Load Accommodation</vt:lpstr>
      <vt:lpstr>PROJECT NAME Work Zone Safety Strategies Identified</vt:lpstr>
      <vt:lpstr>PROJECT NAME Bicycle &amp; Pedestrian Safety Strategies Identified</vt:lpstr>
      <vt:lpstr>PROJECT NAME Summary of All Proposed Restrictions from Presentation</vt:lpstr>
      <vt:lpstr>PROJECT NAME Links to Additional Project Information</vt:lpstr>
      <vt:lpstr>PROJECT NAME Next Steps</vt:lpstr>
      <vt:lpstr>THANK YOU</vt:lpstr>
    </vt:vector>
  </TitlesOfParts>
  <Company>Oregon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Temporary Impacts PowerPoint Presentation Template</dc:title>
  <dc:subject>;#Presentation Templates;#</dc:subject>
  <dc:creator>GROSS William P</dc:creator>
  <cp:keywords>Mobility Advisory Committee; MAC; restrictions</cp:keywords>
  <cp:lastModifiedBy>GROSS William P</cp:lastModifiedBy>
  <cp:revision>66</cp:revision>
  <dcterms:created xsi:type="dcterms:W3CDTF">2020-01-25T00:55:32Z</dcterms:created>
  <dcterms:modified xsi:type="dcterms:W3CDTF">2024-05-22T23:02:56Z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0x010100E7E1E8EED5EFC443BBCCDA427E15D82F</vt:lpwstr>
  </property>
  <property fmtid="{D5CDD505-2E9C-101B-9397-08002B2CF9AE}" pid="3" name="ArticulateGUID">
    <vt:lpwstr>8801BA7D-F8E6-4B3D-9EA9-90D4E2DD1FCC</vt:lpwstr>
  </property>
  <property fmtid="{D5CDD505-2E9C-101B-9397-08002B2CF9AE}" pid="4" name="ArticulatePath">
    <vt:lpwstr>http://transnet.odot.state.or.us/odot/home/Templates%20and%20Tools/Updated%20Template%202019</vt:lpwstr>
  </property>
  <property fmtid="{D5CDD505-2E9C-101B-9397-08002B2CF9AE}" pid="5" name="MediaServiceImageTags">
    <vt:lpwstr/>
  </property>
  <property fmtid="{D5CDD505-2E9C-101B-9397-08002B2CF9AE}" pid="6" name="MSIP_Label_c9cf6fe3-5bce-446b-ad70-bd306593eea0_Enabled">
    <vt:lpwstr>true</vt:lpwstr>
  </property>
  <property fmtid="{D5CDD505-2E9C-101B-9397-08002B2CF9AE}" pid="7" name="MSIP_Label_c9cf6fe3-5bce-446b-ad70-bd306593eea0_SetDate">
    <vt:lpwstr>2023-12-28T00:17:35Z</vt:lpwstr>
  </property>
  <property fmtid="{D5CDD505-2E9C-101B-9397-08002B2CF9AE}" pid="8" name="MSIP_Label_c9cf6fe3-5bce-446b-ad70-bd306593eea0_Method">
    <vt:lpwstr>Privileged</vt:lpwstr>
  </property>
  <property fmtid="{D5CDD505-2E9C-101B-9397-08002B2CF9AE}" pid="9" name="MSIP_Label_c9cf6fe3-5bce-446b-ad70-bd306593eea0_Name">
    <vt:lpwstr>Level 1 - Published (Items)</vt:lpwstr>
  </property>
  <property fmtid="{D5CDD505-2E9C-101B-9397-08002B2CF9AE}" pid="10" name="MSIP_Label_c9cf6fe3-5bce-446b-ad70-bd306593eea0_SiteId">
    <vt:lpwstr>28b0d013-46bc-4a64-8d86-1c8a31cf590d</vt:lpwstr>
  </property>
  <property fmtid="{D5CDD505-2E9C-101B-9397-08002B2CF9AE}" pid="11" name="MSIP_Label_c9cf6fe3-5bce-446b-ad70-bd306593eea0_ActionId">
    <vt:lpwstr>304b5438-f29c-4dd1-86c4-8930d1a037f2</vt:lpwstr>
  </property>
  <property fmtid="{D5CDD505-2E9C-101B-9397-08002B2CF9AE}" pid="12" name="MSIP_Label_c9cf6fe3-5bce-446b-ad70-bd306593eea0_ContentBits">
    <vt:lpwstr>0</vt:lpwstr>
  </property>
</Properties>
</file>