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sldIdLst>
    <p:sldId id="340" r:id="rId5"/>
    <p:sldId id="341" r:id="rId6"/>
    <p:sldId id="342" r:id="rId7"/>
    <p:sldId id="260" r:id="rId8"/>
    <p:sldId id="300" r:id="rId9"/>
    <p:sldId id="281" r:id="rId10"/>
    <p:sldId id="284" r:id="rId11"/>
    <p:sldId id="319" r:id="rId12"/>
    <p:sldId id="302" r:id="rId13"/>
    <p:sldId id="280" r:id="rId14"/>
    <p:sldId id="308" r:id="rId15"/>
    <p:sldId id="332" r:id="rId16"/>
    <p:sldId id="290" r:id="rId17"/>
    <p:sldId id="339" r:id="rId18"/>
    <p:sldId id="329" r:id="rId19"/>
    <p:sldId id="330" r:id="rId20"/>
    <p:sldId id="331" r:id="rId21"/>
    <p:sldId id="343" r:id="rId22"/>
    <p:sldId id="333" r:id="rId23"/>
    <p:sldId id="334" r:id="rId24"/>
    <p:sldId id="327" r:id="rId25"/>
    <p:sldId id="283" r:id="rId26"/>
    <p:sldId id="307" r:id="rId27"/>
    <p:sldId id="306"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 DELETE" id="{83C74538-8164-4FBE-BBE2-063ECC257EC6}">
          <p14:sldIdLst>
            <p14:sldId id="340"/>
            <p14:sldId id="341"/>
            <p14:sldId id="342"/>
          </p14:sldIdLst>
        </p14:section>
        <p14:section name="Intro Section" id="{02B3E109-7752-4EF1-9944-3C35FE601412}">
          <p14:sldIdLst>
            <p14:sldId id="260"/>
            <p14:sldId id="300"/>
            <p14:sldId id="281"/>
            <p14:sldId id="284"/>
            <p14:sldId id="319"/>
            <p14:sldId id="302"/>
            <p14:sldId id="280"/>
            <p14:sldId id="308"/>
          </p14:sldIdLst>
        </p14:section>
        <p14:section name="Roadway Reconfig Slides (DELETE IF NOT APPLICABLE)" id="{A2A39312-7F79-426F-AD7B-7AB89174B3F5}">
          <p14:sldIdLst>
            <p14:sldId id="332"/>
            <p14:sldId id="290"/>
          </p14:sldIdLst>
        </p14:section>
        <p14:section name="OD Permit Data (Optional)" id="{A65B7CFB-4AC7-4CAB-A261-ADF5F2D40D8E}">
          <p14:sldIdLst>
            <p14:sldId id="339"/>
            <p14:sldId id="329"/>
            <p14:sldId id="330"/>
            <p14:sldId id="331"/>
            <p14:sldId id="343"/>
            <p14:sldId id="333"/>
            <p14:sldId id="334"/>
          </p14:sldIdLst>
        </p14:section>
        <p14:section name="Closing Slides" id="{FCE9603E-EAB8-4707-ABB5-612F7CC05364}">
          <p14:sldIdLst>
            <p14:sldId id="327"/>
            <p14:sldId id="283"/>
            <p14:sldId id="307"/>
            <p14:sldId id="3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9725D-9F87-4A8D-80F5-A5FA3305B70C}" v="96" dt="2025-12-08T23:12:41.665"/>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3" autoAdjust="0"/>
    <p:restoredTop sz="86449" autoAdjust="0"/>
  </p:normalViewPr>
  <p:slideViewPr>
    <p:cSldViewPr snapToGrid="0">
      <p:cViewPr varScale="1">
        <p:scale>
          <a:sx n="92" d="100"/>
          <a:sy n="92" d="100"/>
        </p:scale>
        <p:origin x="432" y="90"/>
      </p:cViewPr>
      <p:guideLst/>
    </p:cSldViewPr>
  </p:slideViewPr>
  <p:outlineViewPr>
    <p:cViewPr>
      <p:scale>
        <a:sx n="33" d="100"/>
        <a:sy n="33" d="100"/>
      </p:scale>
      <p:origin x="0" y="-1786"/>
    </p:cViewPr>
  </p:outlineViewPr>
  <p:notesTextViewPr>
    <p:cViewPr>
      <p:scale>
        <a:sx n="1" d="1"/>
        <a:sy n="1" d="1"/>
      </p:scale>
      <p:origin x="0" y="-96"/>
    </p:cViewPr>
  </p:notesTextViewPr>
  <p:notesViewPr>
    <p:cSldViewPr snapToGrid="0">
      <p:cViewPr varScale="1">
        <p:scale>
          <a:sx n="82" d="100"/>
          <a:sy n="82" d="100"/>
        </p:scale>
        <p:origin x="196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SS William P" userId="e7015193-c7c6-4e6c-a879-8edb9c9e54d6" providerId="ADAL" clId="{1D99725D-9F87-4A8D-80F5-A5FA3305B70C}"/>
    <pc:docChg chg="undo custSel mod addSld delSld modSld modMainMaster modSection replTag delTag">
      <pc:chgData name="GROSS William P" userId="e7015193-c7c6-4e6c-a879-8edb9c9e54d6" providerId="ADAL" clId="{1D99725D-9F87-4A8D-80F5-A5FA3305B70C}" dt="2025-04-09T22:31:40.028" v="1233" actId="20577"/>
      <pc:docMkLst>
        <pc:docMk/>
      </pc:docMkLst>
      <pc:sldChg chg="addSp modSp replTag delTag">
        <pc:chgData name="GROSS William P" userId="e7015193-c7c6-4e6c-a879-8edb9c9e54d6" providerId="ADAL" clId="{1D99725D-9F87-4A8D-80F5-A5FA3305B70C}" dt="2023-07-11T21:06:54.720" v="788" actId="962"/>
        <pc:sldMkLst>
          <pc:docMk/>
          <pc:sldMk cId="366276352" sldId="260"/>
        </pc:sldMkLst>
      </pc:sldChg>
      <pc:sldChg chg="modSp replTag delTag">
        <pc:chgData name="GROSS William P" userId="e7015193-c7c6-4e6c-a879-8edb9c9e54d6" providerId="ADAL" clId="{1D99725D-9F87-4A8D-80F5-A5FA3305B70C}" dt="2023-07-11T21:10:35.268" v="814" actId="962"/>
        <pc:sldMkLst>
          <pc:docMk/>
          <pc:sldMk cId="3050925516" sldId="280"/>
        </pc:sldMkLst>
      </pc:sldChg>
      <pc:sldChg chg="modSp replTag delTag">
        <pc:chgData name="GROSS William P" userId="e7015193-c7c6-4e6c-a879-8edb9c9e54d6" providerId="ADAL" clId="{1D99725D-9F87-4A8D-80F5-A5FA3305B70C}" dt="2023-07-11T21:13:01.021" v="834"/>
        <pc:sldMkLst>
          <pc:docMk/>
          <pc:sldMk cId="1594876483" sldId="283"/>
        </pc:sldMkLst>
      </pc:sldChg>
      <pc:sldChg chg="addSp modSp replTag delTag">
        <pc:chgData name="GROSS William P" userId="e7015193-c7c6-4e6c-a879-8edb9c9e54d6" providerId="ADAL" clId="{1D99725D-9F87-4A8D-80F5-A5FA3305B70C}" dt="2023-07-11T21:08:51.099" v="800"/>
        <pc:sldMkLst>
          <pc:docMk/>
          <pc:sldMk cId="2998297804" sldId="284"/>
        </pc:sldMkLst>
      </pc:sldChg>
      <pc:sldChg chg="addSp delSp modSp mod replTag delTag">
        <pc:chgData name="GROSS William P" userId="e7015193-c7c6-4e6c-a879-8edb9c9e54d6" providerId="ADAL" clId="{1D99725D-9F87-4A8D-80F5-A5FA3305B70C}" dt="2023-07-11T21:00:01.098" v="333"/>
        <pc:sldMkLst>
          <pc:docMk/>
          <pc:sldMk cId="1209990496" sldId="290"/>
        </pc:sldMkLst>
      </pc:sldChg>
      <pc:sldChg chg="modSp replTag delTag">
        <pc:chgData name="GROSS William P" userId="e7015193-c7c6-4e6c-a879-8edb9c9e54d6" providerId="ADAL" clId="{1D99725D-9F87-4A8D-80F5-A5FA3305B70C}" dt="2023-07-11T21:07:58.682" v="795" actId="962"/>
        <pc:sldMkLst>
          <pc:docMk/>
          <pc:sldMk cId="2722654663" sldId="300"/>
        </pc:sldMkLst>
      </pc:sldChg>
      <pc:sldChg chg="addSp modSp replTag delTag">
        <pc:chgData name="GROSS William P" userId="e7015193-c7c6-4e6c-a879-8edb9c9e54d6" providerId="ADAL" clId="{1D99725D-9F87-4A8D-80F5-A5FA3305B70C}" dt="2023-07-11T21:09:44.339" v="809" actId="962"/>
        <pc:sldMkLst>
          <pc:docMk/>
          <pc:sldMk cId="17446445" sldId="302"/>
        </pc:sldMkLst>
      </pc:sldChg>
      <pc:sldChg chg="modSp replTag delTag">
        <pc:chgData name="GROSS William P" userId="e7015193-c7c6-4e6c-a879-8edb9c9e54d6" providerId="ADAL" clId="{1D99725D-9F87-4A8D-80F5-A5FA3305B70C}" dt="2023-07-11T21:11:23.553" v="820" actId="13244"/>
        <pc:sldMkLst>
          <pc:docMk/>
          <pc:sldMk cId="1718183723" sldId="308"/>
        </pc:sldMkLst>
      </pc:sldChg>
      <pc:sldChg chg="del replTag delTag">
        <pc:chgData name="GROSS William P" userId="e7015193-c7c6-4e6c-a879-8edb9c9e54d6" providerId="ADAL" clId="{1D99725D-9F87-4A8D-80F5-A5FA3305B70C}" dt="2023-07-11T20:30:31.866" v="234" actId="47"/>
        <pc:sldMkLst>
          <pc:docMk/>
          <pc:sldMk cId="1218023965" sldId="321"/>
        </pc:sldMkLst>
      </pc:sldChg>
      <pc:sldChg chg="del replTag delTag">
        <pc:chgData name="GROSS William P" userId="e7015193-c7c6-4e6c-a879-8edb9c9e54d6" providerId="ADAL" clId="{1D99725D-9F87-4A8D-80F5-A5FA3305B70C}" dt="2023-07-11T20:29:51.510" v="200" actId="47"/>
        <pc:sldMkLst>
          <pc:docMk/>
          <pc:sldMk cId="68057233" sldId="322"/>
        </pc:sldMkLst>
      </pc:sldChg>
      <pc:sldChg chg="del replTag delTag">
        <pc:chgData name="GROSS William P" userId="e7015193-c7c6-4e6c-a879-8edb9c9e54d6" providerId="ADAL" clId="{1D99725D-9F87-4A8D-80F5-A5FA3305B70C}" dt="2023-07-11T20:29:13.971" v="170" actId="2696"/>
        <pc:sldMkLst>
          <pc:docMk/>
          <pc:sldMk cId="4230875169" sldId="323"/>
        </pc:sldMkLst>
      </pc:sldChg>
      <pc:sldChg chg="del replTag delTag">
        <pc:chgData name="GROSS William P" userId="e7015193-c7c6-4e6c-a879-8edb9c9e54d6" providerId="ADAL" clId="{1D99725D-9F87-4A8D-80F5-A5FA3305B70C}" dt="2023-07-11T20:28:24.103" v="123" actId="47"/>
        <pc:sldMkLst>
          <pc:docMk/>
          <pc:sldMk cId="4252462970" sldId="324"/>
        </pc:sldMkLst>
      </pc:sldChg>
      <pc:sldChg chg="del replTag delTag">
        <pc:chgData name="GROSS William P" userId="e7015193-c7c6-4e6c-a879-8edb9c9e54d6" providerId="ADAL" clId="{1D99725D-9F87-4A8D-80F5-A5FA3305B70C}" dt="2023-07-11T20:27:36.769" v="95" actId="2696"/>
        <pc:sldMkLst>
          <pc:docMk/>
          <pc:sldMk cId="1791444322" sldId="325"/>
        </pc:sldMkLst>
      </pc:sldChg>
      <pc:sldChg chg="del replTag delTag">
        <pc:chgData name="GROSS William P" userId="e7015193-c7c6-4e6c-a879-8edb9c9e54d6" providerId="ADAL" clId="{1D99725D-9F87-4A8D-80F5-A5FA3305B70C}" dt="2023-07-11T20:26:27.699" v="59" actId="47"/>
        <pc:sldMkLst>
          <pc:docMk/>
          <pc:sldMk cId="1113539229" sldId="326"/>
        </pc:sldMkLst>
      </pc:sldChg>
      <pc:sldChg chg="addSp modSp mod replTag delTag">
        <pc:chgData name="GROSS William P" userId="e7015193-c7c6-4e6c-a879-8edb9c9e54d6" providerId="ADAL" clId="{1D99725D-9F87-4A8D-80F5-A5FA3305B70C}" dt="2023-07-11T21:12:15.074" v="828"/>
        <pc:sldMkLst>
          <pc:docMk/>
          <pc:sldMk cId="2937943295" sldId="327"/>
        </pc:sldMkLst>
      </pc:sldChg>
      <pc:sldChg chg="del replTag delTag">
        <pc:chgData name="GROSS William P" userId="e7015193-c7c6-4e6c-a879-8edb9c9e54d6" providerId="ADAL" clId="{1D99725D-9F87-4A8D-80F5-A5FA3305B70C}" dt="2023-07-11T21:01:06.890" v="363" actId="47"/>
        <pc:sldMkLst>
          <pc:docMk/>
          <pc:sldMk cId="2430158954" sldId="328"/>
        </pc:sldMkLst>
      </pc:sldChg>
      <pc:sldChg chg="add replTag delTag modNotesTx">
        <pc:chgData name="GROSS William P" userId="e7015193-c7c6-4e6c-a879-8edb9c9e54d6" providerId="ADAL" clId="{1D99725D-9F87-4A8D-80F5-A5FA3305B70C}" dt="2023-07-11T21:01:06.892" v="365"/>
        <pc:sldMkLst>
          <pc:docMk/>
          <pc:sldMk cId="3264584161" sldId="329"/>
        </pc:sldMkLst>
      </pc:sldChg>
      <pc:sldChg chg="add replTag delTag modNotesTx">
        <pc:chgData name="GROSS William P" userId="e7015193-c7c6-4e6c-a879-8edb9c9e54d6" providerId="ADAL" clId="{1D99725D-9F87-4A8D-80F5-A5FA3305B70C}" dt="2023-07-11T20:30:35.054" v="242"/>
        <pc:sldMkLst>
          <pc:docMk/>
          <pc:sldMk cId="4084585364" sldId="330"/>
        </pc:sldMkLst>
      </pc:sldChg>
      <pc:sldChg chg="add del replTag delTag modNotesTx">
        <pc:chgData name="GROSS William P" userId="e7015193-c7c6-4e6c-a879-8edb9c9e54d6" providerId="ADAL" clId="{1D99725D-9F87-4A8D-80F5-A5FA3305B70C}" dt="2023-07-11T20:29:56.501" v="208"/>
        <pc:sldMkLst>
          <pc:docMk/>
          <pc:sldMk cId="2741334130" sldId="331"/>
        </pc:sldMkLst>
      </pc:sldChg>
      <pc:sldChg chg="modSp mod replTag delTag">
        <pc:chgData name="GROSS William P" userId="e7015193-c7c6-4e6c-a879-8edb9c9e54d6" providerId="ADAL" clId="{1D99725D-9F87-4A8D-80F5-A5FA3305B70C}" dt="2023-07-11T21:02:25.941" v="552" actId="962"/>
        <pc:sldMkLst>
          <pc:docMk/>
          <pc:sldMk cId="2419536439" sldId="332"/>
        </pc:sldMkLst>
      </pc:sldChg>
      <pc:sldChg chg="add replTag delTag modNotesTx">
        <pc:chgData name="GROSS William P" userId="e7015193-c7c6-4e6c-a879-8edb9c9e54d6" providerId="ADAL" clId="{1D99725D-9F87-4A8D-80F5-A5FA3305B70C}" dt="2023-07-11T21:00:24.574" v="339"/>
        <pc:sldMkLst>
          <pc:docMk/>
          <pc:sldMk cId="3684433184" sldId="333"/>
        </pc:sldMkLst>
      </pc:sldChg>
      <pc:sldChg chg="add replTag delTag modNotesTx">
        <pc:chgData name="GROSS William P" userId="e7015193-c7c6-4e6c-a879-8edb9c9e54d6" providerId="ADAL" clId="{1D99725D-9F87-4A8D-80F5-A5FA3305B70C}" dt="2023-07-11T21:00:21.741" v="337"/>
        <pc:sldMkLst>
          <pc:docMk/>
          <pc:sldMk cId="4177247156" sldId="334"/>
        </pc:sldMkLst>
      </pc:sldChg>
      <pc:sldChg chg="modSp add mod replTag delTag modNotesTx">
        <pc:chgData name="GROSS William P" userId="e7015193-c7c6-4e6c-a879-8edb9c9e54d6" providerId="ADAL" clId="{1D99725D-9F87-4A8D-80F5-A5FA3305B70C}" dt="2025-04-09T22:31:40.028" v="1233" actId="20577"/>
        <pc:sldMkLst>
          <pc:docMk/>
          <pc:sldMk cId="3678646164" sldId="339"/>
        </pc:sldMkLst>
      </pc:sldChg>
      <pc:sldChg chg="modSp mod replTag delTag">
        <pc:chgData name="GROSS William P" userId="e7015193-c7c6-4e6c-a879-8edb9c9e54d6" providerId="ADAL" clId="{1D99725D-9F87-4A8D-80F5-A5FA3305B70C}" dt="2023-07-17T16:39:12.938" v="838"/>
        <pc:sldMkLst>
          <pc:docMk/>
          <pc:sldMk cId="496702925" sldId="340"/>
        </pc:sldMkLst>
      </pc:sldChg>
      <pc:sldChg chg="modSp mod replTag delTag">
        <pc:chgData name="GROSS William P" userId="e7015193-c7c6-4e6c-a879-8edb9c9e54d6" providerId="ADAL" clId="{1D99725D-9F87-4A8D-80F5-A5FA3305B70C}" dt="2023-07-11T21:04:58.266" v="771"/>
        <pc:sldMkLst>
          <pc:docMk/>
          <pc:sldMk cId="798781645" sldId="341"/>
        </pc:sldMkLst>
      </pc:sldChg>
      <pc:sldChg chg="modSp mod replTag delTag">
        <pc:chgData name="GROSS William P" userId="e7015193-c7c6-4e6c-a879-8edb9c9e54d6" providerId="ADAL" clId="{1D99725D-9F87-4A8D-80F5-A5FA3305B70C}" dt="2023-07-11T21:05:17.752" v="778"/>
        <pc:sldMkLst>
          <pc:docMk/>
          <pc:sldMk cId="1713955333" sldId="342"/>
        </pc:sldMkLst>
      </pc:sldChg>
      <pc:sldChg chg="add replTag delTag modNotesTx">
        <pc:chgData name="GROSS William P" userId="e7015193-c7c6-4e6c-a879-8edb9c9e54d6" providerId="ADAL" clId="{1D99725D-9F87-4A8D-80F5-A5FA3305B70C}" dt="2023-07-11T20:29:13.971" v="172"/>
        <pc:sldMkLst>
          <pc:docMk/>
          <pc:sldMk cId="2215660890" sldId="343"/>
        </pc:sldMkLst>
      </pc:sldChg>
      <pc:sldMasterChg chg="replTag delTag delSldLayout modSldLayout">
        <pc:chgData name="GROSS William P" userId="e7015193-c7c6-4e6c-a879-8edb9c9e54d6" providerId="ADAL" clId="{1D99725D-9F87-4A8D-80F5-A5FA3305B70C}" dt="2023-12-28T00:33:48.906" v="1224"/>
        <pc:sldMasterMkLst>
          <pc:docMk/>
          <pc:sldMasterMk cId="3145581561" sldId="2147483648"/>
        </pc:sldMasterMkLst>
        <pc:sldLayoutChg chg="modSp mod replTag delTag">
          <pc:chgData name="GROSS William P" userId="e7015193-c7c6-4e6c-a879-8edb9c9e54d6" providerId="ADAL" clId="{1D99725D-9F87-4A8D-80F5-A5FA3305B70C}" dt="2023-12-28T00:29:43.712" v="851" actId="962"/>
          <pc:sldLayoutMkLst>
            <pc:docMk/>
            <pc:sldMasterMk cId="3145581561" sldId="2147483648"/>
            <pc:sldLayoutMk cId="1110035339" sldId="2147483649"/>
          </pc:sldLayoutMkLst>
        </pc:sldLayoutChg>
        <pc:sldLayoutChg chg="modSp mod replTag delTag">
          <pc:chgData name="GROSS William P" userId="e7015193-c7c6-4e6c-a879-8edb9c9e54d6" providerId="ADAL" clId="{1D99725D-9F87-4A8D-80F5-A5FA3305B70C}" dt="2023-12-28T00:30:48.896" v="889" actId="962"/>
          <pc:sldLayoutMkLst>
            <pc:docMk/>
            <pc:sldMasterMk cId="3145581561" sldId="2147483648"/>
            <pc:sldLayoutMk cId="3587754285" sldId="2147483650"/>
          </pc:sldLayoutMkLst>
        </pc:sldLayoutChg>
        <pc:sldLayoutChg chg="modSp mod replTag delTag">
          <pc:chgData name="GROSS William P" userId="e7015193-c7c6-4e6c-a879-8edb9c9e54d6" providerId="ADAL" clId="{1D99725D-9F87-4A8D-80F5-A5FA3305B70C}" dt="2023-12-28T00:29:57.873" v="859" actId="962"/>
          <pc:sldLayoutMkLst>
            <pc:docMk/>
            <pc:sldMasterMk cId="3145581561" sldId="2147483648"/>
            <pc:sldLayoutMk cId="3747685078" sldId="2147483651"/>
          </pc:sldLayoutMkLst>
        </pc:sldLayoutChg>
        <pc:sldLayoutChg chg="replTag">
          <pc:chgData name="GROSS William P" userId="e7015193-c7c6-4e6c-a879-8edb9c9e54d6" providerId="ADAL" clId="{1D99725D-9F87-4A8D-80F5-A5FA3305B70C}" dt="2023-12-28T00:30:51.105" v="890"/>
          <pc:sldLayoutMkLst>
            <pc:docMk/>
            <pc:sldMasterMk cId="3145581561" sldId="2147483648"/>
            <pc:sldLayoutMk cId="3099639590" sldId="2147483652"/>
          </pc:sldLayoutMkLst>
        </pc:sldLayoutChg>
        <pc:sldLayoutChg chg="modSp mod replTag delTag">
          <pc:chgData name="GROSS William P" userId="e7015193-c7c6-4e6c-a879-8edb9c9e54d6" providerId="ADAL" clId="{1D99725D-9F87-4A8D-80F5-A5FA3305B70C}" dt="2023-12-28T00:30:32.213" v="878"/>
          <pc:sldLayoutMkLst>
            <pc:docMk/>
            <pc:sldMasterMk cId="3145581561" sldId="2147483648"/>
            <pc:sldLayoutMk cId="2562650378" sldId="2147483654"/>
          </pc:sldLayoutMkLst>
        </pc:sldLayoutChg>
        <pc:sldLayoutChg chg="modSp mod replTag delTag">
          <pc:chgData name="GROSS William P" userId="e7015193-c7c6-4e6c-a879-8edb9c9e54d6" providerId="ADAL" clId="{1D99725D-9F87-4A8D-80F5-A5FA3305B70C}" dt="2023-12-28T00:33:48.906" v="1224"/>
          <pc:sldLayoutMkLst>
            <pc:docMk/>
            <pc:sldMasterMk cId="3145581561" sldId="2147483648"/>
            <pc:sldLayoutMk cId="3375981018" sldId="2147483655"/>
          </pc:sldLayoutMkLst>
        </pc:sldLayoutChg>
        <pc:sldLayoutChg chg="modSp mod replTag delTag">
          <pc:chgData name="GROSS William P" userId="e7015193-c7c6-4e6c-a879-8edb9c9e54d6" providerId="ADAL" clId="{1D99725D-9F87-4A8D-80F5-A5FA3305B70C}" dt="2023-12-28T00:31:03.472" v="921"/>
          <pc:sldLayoutMkLst>
            <pc:docMk/>
            <pc:sldMasterMk cId="3145581561" sldId="2147483648"/>
            <pc:sldLayoutMk cId="667193427" sldId="2147483657"/>
          </pc:sldLayoutMkLst>
        </pc:sldLayoutChg>
        <pc:sldLayoutChg chg="modSp mod replTag delTag">
          <pc:chgData name="GROSS William P" userId="e7015193-c7c6-4e6c-a879-8edb9c9e54d6" providerId="ADAL" clId="{1D99725D-9F87-4A8D-80F5-A5FA3305B70C}" dt="2023-12-28T00:31:24.770" v="966" actId="962"/>
          <pc:sldLayoutMkLst>
            <pc:docMk/>
            <pc:sldMasterMk cId="3145581561" sldId="2147483648"/>
            <pc:sldLayoutMk cId="604228210" sldId="2147483658"/>
          </pc:sldLayoutMkLst>
        </pc:sldLayoutChg>
        <pc:sldLayoutChg chg="modSp mod replTag delTag">
          <pc:chgData name="GROSS William P" userId="e7015193-c7c6-4e6c-a879-8edb9c9e54d6" providerId="ADAL" clId="{1D99725D-9F87-4A8D-80F5-A5FA3305B70C}" dt="2023-12-28T00:31:07.353" v="925" actId="962"/>
          <pc:sldLayoutMkLst>
            <pc:docMk/>
            <pc:sldMasterMk cId="3145581561" sldId="2147483648"/>
            <pc:sldLayoutMk cId="3419032962" sldId="2147483659"/>
          </pc:sldLayoutMkLst>
        </pc:sldLayoutChg>
        <pc:sldLayoutChg chg="modSp mod replTag delTag">
          <pc:chgData name="GROSS William P" userId="e7015193-c7c6-4e6c-a879-8edb9c9e54d6" providerId="ADAL" clId="{1D99725D-9F87-4A8D-80F5-A5FA3305B70C}" dt="2023-12-28T00:30:13.975" v="865" actId="962"/>
          <pc:sldLayoutMkLst>
            <pc:docMk/>
            <pc:sldMasterMk cId="3145581561" sldId="2147483648"/>
            <pc:sldLayoutMk cId="3325758434" sldId="2147483661"/>
          </pc:sldLayoutMkLst>
        </pc:sldLayoutChg>
        <pc:sldLayoutChg chg="del replTag">
          <pc:chgData name="GROSS William P" userId="e7015193-c7c6-4e6c-a879-8edb9c9e54d6" providerId="ADAL" clId="{1D99725D-9F87-4A8D-80F5-A5FA3305B70C}" dt="2023-12-28T00:31:59.737" v="1041" actId="2696"/>
          <pc:sldLayoutMkLst>
            <pc:docMk/>
            <pc:sldMasterMk cId="3145581561" sldId="2147483648"/>
            <pc:sldLayoutMk cId="2175218072" sldId="2147483662"/>
          </pc:sldLayoutMkLst>
        </pc:sldLayoutChg>
        <pc:sldLayoutChg chg="modSp mod replTag delTag">
          <pc:chgData name="GROSS William P" userId="e7015193-c7c6-4e6c-a879-8edb9c9e54d6" providerId="ADAL" clId="{1D99725D-9F87-4A8D-80F5-A5FA3305B70C}" dt="2023-12-28T00:31:50.902" v="1035"/>
          <pc:sldLayoutMkLst>
            <pc:docMk/>
            <pc:sldMasterMk cId="3145581561" sldId="2147483648"/>
            <pc:sldLayoutMk cId="3774946531" sldId="2147483663"/>
          </pc:sldLayoutMkLst>
        </pc:sldLayoutChg>
        <pc:sldLayoutChg chg="modSp mod replTag delTag">
          <pc:chgData name="GROSS William P" userId="e7015193-c7c6-4e6c-a879-8edb9c9e54d6" providerId="ADAL" clId="{1D99725D-9F87-4A8D-80F5-A5FA3305B70C}" dt="2023-12-28T00:32:45.851" v="1102" actId="962"/>
          <pc:sldLayoutMkLst>
            <pc:docMk/>
            <pc:sldMasterMk cId="3145581561" sldId="2147483648"/>
            <pc:sldLayoutMk cId="2014841087" sldId="2147483664"/>
          </pc:sldLayoutMkLst>
        </pc:sldLayoutChg>
        <pc:sldLayoutChg chg="modSp mod replTag delTag">
          <pc:chgData name="GROSS William P" userId="e7015193-c7c6-4e6c-a879-8edb9c9e54d6" providerId="ADAL" clId="{1D99725D-9F87-4A8D-80F5-A5FA3305B70C}" dt="2023-12-28T00:33:06.105" v="1114"/>
          <pc:sldLayoutMkLst>
            <pc:docMk/>
            <pc:sldMasterMk cId="3145581561" sldId="2147483648"/>
            <pc:sldLayoutMk cId="453750607" sldId="2147483665"/>
          </pc:sldLayoutMkLst>
        </pc:sldLayoutChg>
        <pc:sldLayoutChg chg="modSp mod replTag delTag">
          <pc:chgData name="GROSS William P" userId="e7015193-c7c6-4e6c-a879-8edb9c9e54d6" providerId="ADAL" clId="{1D99725D-9F87-4A8D-80F5-A5FA3305B70C}" dt="2023-12-28T00:31:57.201" v="1039" actId="962"/>
          <pc:sldLayoutMkLst>
            <pc:docMk/>
            <pc:sldMasterMk cId="3145581561" sldId="2147483648"/>
            <pc:sldLayoutMk cId="760177672" sldId="2147483666"/>
          </pc:sldLayoutMkLst>
        </pc:sldLayoutChg>
        <pc:sldLayoutChg chg="del replTag">
          <pc:chgData name="GROSS William P" userId="e7015193-c7c6-4e6c-a879-8edb9c9e54d6" providerId="ADAL" clId="{1D99725D-9F87-4A8D-80F5-A5FA3305B70C}" dt="2023-12-28T00:33:09.480" v="1116" actId="2696"/>
          <pc:sldLayoutMkLst>
            <pc:docMk/>
            <pc:sldMasterMk cId="3145581561" sldId="2147483648"/>
            <pc:sldLayoutMk cId="1811023924" sldId="2147483667"/>
          </pc:sldLayoutMkLst>
        </pc:sldLayoutChg>
        <pc:sldLayoutChg chg="del replTag">
          <pc:chgData name="GROSS William P" userId="e7015193-c7c6-4e6c-a879-8edb9c9e54d6" providerId="ADAL" clId="{1D99725D-9F87-4A8D-80F5-A5FA3305B70C}" dt="2023-12-28T00:33:44.335" v="1218" actId="2696"/>
          <pc:sldLayoutMkLst>
            <pc:docMk/>
            <pc:sldMasterMk cId="3145581561" sldId="2147483648"/>
            <pc:sldLayoutMk cId="971138116" sldId="2147483669"/>
          </pc:sldLayoutMkLst>
        </pc:sldLayoutChg>
        <pc:sldLayoutChg chg="del replTag">
          <pc:chgData name="GROSS William P" userId="e7015193-c7c6-4e6c-a879-8edb9c9e54d6" providerId="ADAL" clId="{1D99725D-9F87-4A8D-80F5-A5FA3305B70C}" dt="2023-12-28T00:33:11.546" v="1118" actId="2696"/>
          <pc:sldLayoutMkLst>
            <pc:docMk/>
            <pc:sldMasterMk cId="3145581561" sldId="2147483648"/>
            <pc:sldLayoutMk cId="810745008" sldId="2147483670"/>
          </pc:sldLayoutMkLst>
        </pc:sldLayoutChg>
        <pc:sldLayoutChg chg="del replTag">
          <pc:chgData name="GROSS William P" userId="e7015193-c7c6-4e6c-a879-8edb9c9e54d6" providerId="ADAL" clId="{1D99725D-9F87-4A8D-80F5-A5FA3305B70C}" dt="2023-12-28T00:33:13.017" v="1120" actId="2696"/>
          <pc:sldLayoutMkLst>
            <pc:docMk/>
            <pc:sldMasterMk cId="3145581561" sldId="2147483648"/>
            <pc:sldLayoutMk cId="2656576213" sldId="2147483671"/>
          </pc:sldLayoutMkLst>
        </pc:sldLayoutChg>
        <pc:sldLayoutChg chg="modSp mod replTag delTag">
          <pc:chgData name="GROSS William P" userId="e7015193-c7c6-4e6c-a879-8edb9c9e54d6" providerId="ADAL" clId="{1D99725D-9F87-4A8D-80F5-A5FA3305B70C}" dt="2023-12-28T00:33:44.342" v="1220"/>
          <pc:sldLayoutMkLst>
            <pc:docMk/>
            <pc:sldMasterMk cId="3145581561" sldId="2147483648"/>
            <pc:sldLayoutMk cId="3435193991" sldId="2147483672"/>
          </pc:sldLayoutMkLst>
        </pc:sldLayoutChg>
      </pc:sldMasterChg>
    </pc:docChg>
  </pc:docChgLst>
  <pc:docChgLst>
    <pc:chgData name="GROSS William P" userId="e7015193-c7c6-4e6c-a879-8edb9c9e54d6" providerId="ADAL" clId="{568BB22C-7F7B-4EFC-A4EE-5791B41DC7BB}"/>
    <pc:docChg chg="custSel addSld delSld modSld modSection replTag delTag">
      <pc:chgData name="GROSS William P" userId="e7015193-c7c6-4e6c-a879-8edb9c9e54d6" providerId="ADAL" clId="{568BB22C-7F7B-4EFC-A4EE-5791B41DC7BB}" dt="2023-05-15T21:15:10.262" v="187"/>
      <pc:docMkLst>
        <pc:docMk/>
      </pc:docMkLst>
      <pc:sldChg chg="add del replTag delTag">
        <pc:chgData name="GROSS William P" userId="e7015193-c7c6-4e6c-a879-8edb9c9e54d6" providerId="ADAL" clId="{568BB22C-7F7B-4EFC-A4EE-5791B41DC7BB}" dt="2023-05-15T21:11:54.604" v="150"/>
        <pc:sldMkLst>
          <pc:docMk/>
          <pc:sldMk cId="366276352" sldId="260"/>
        </pc:sldMkLst>
      </pc:sldChg>
      <pc:sldChg chg="add del replTag delTag">
        <pc:chgData name="GROSS William P" userId="e7015193-c7c6-4e6c-a879-8edb9c9e54d6" providerId="ADAL" clId="{568BB22C-7F7B-4EFC-A4EE-5791B41DC7BB}" dt="2023-05-05T18:24:05.915" v="104"/>
        <pc:sldMkLst>
          <pc:docMk/>
          <pc:sldMk cId="3050925516" sldId="280"/>
        </pc:sldMkLst>
      </pc:sldChg>
      <pc:sldChg chg="add del replTag delTag">
        <pc:chgData name="GROSS William P" userId="e7015193-c7c6-4e6c-a879-8edb9c9e54d6" providerId="ADAL" clId="{568BB22C-7F7B-4EFC-A4EE-5791B41DC7BB}" dt="2023-05-15T21:15:01.209" v="182"/>
        <pc:sldMkLst>
          <pc:docMk/>
          <pc:sldMk cId="387681988" sldId="281"/>
        </pc:sldMkLst>
      </pc:sldChg>
      <pc:sldChg chg="add replTag delTag">
        <pc:chgData name="GROSS William P" userId="e7015193-c7c6-4e6c-a879-8edb9c9e54d6" providerId="ADAL" clId="{568BB22C-7F7B-4EFC-A4EE-5791B41DC7BB}" dt="2023-05-15T21:15:10.262" v="185"/>
        <pc:sldMkLst>
          <pc:docMk/>
          <pc:sldMk cId="2998297804" sldId="284"/>
        </pc:sldMkLst>
      </pc:sldChg>
      <pc:sldChg chg="add replTag delTag">
        <pc:chgData name="GROSS William P" userId="e7015193-c7c6-4e6c-a879-8edb9c9e54d6" providerId="ADAL" clId="{568BB22C-7F7B-4EFC-A4EE-5791B41DC7BB}" dt="2023-05-03T23:28:41.531" v="74"/>
        <pc:sldMkLst>
          <pc:docMk/>
          <pc:sldMk cId="1209990496" sldId="290"/>
        </pc:sldMkLst>
      </pc:sldChg>
      <pc:sldChg chg="add del replTag delTag modNotesTx">
        <pc:chgData name="GROSS William P" userId="e7015193-c7c6-4e6c-a879-8edb9c9e54d6" providerId="ADAL" clId="{568BB22C-7F7B-4EFC-A4EE-5791B41DC7BB}" dt="2023-05-15T21:14:30.203" v="172"/>
        <pc:sldMkLst>
          <pc:docMk/>
          <pc:sldMk cId="2722654663" sldId="300"/>
        </pc:sldMkLst>
      </pc:sldChg>
      <pc:sldChg chg="add del replTag delTag">
        <pc:chgData name="GROSS William P" userId="e7015193-c7c6-4e6c-a879-8edb9c9e54d6" providerId="ADAL" clId="{568BB22C-7F7B-4EFC-A4EE-5791B41DC7BB}" dt="2023-05-05T18:24:05.915" v="102"/>
        <pc:sldMkLst>
          <pc:docMk/>
          <pc:sldMk cId="17446445" sldId="302"/>
        </pc:sldMkLst>
      </pc:sldChg>
      <pc:sldChg chg="add del replTag delTag">
        <pc:chgData name="GROSS William P" userId="e7015193-c7c6-4e6c-a879-8edb9c9e54d6" providerId="ADAL" clId="{568BB22C-7F7B-4EFC-A4EE-5791B41DC7BB}" dt="2023-05-05T18:24:05.916" v="106"/>
        <pc:sldMkLst>
          <pc:docMk/>
          <pc:sldMk cId="1718183723" sldId="308"/>
        </pc:sldMkLst>
      </pc:sldChg>
      <pc:sldChg chg="del replTag delTag">
        <pc:chgData name="GROSS William P" userId="e7015193-c7c6-4e6c-a879-8edb9c9e54d6" providerId="ADAL" clId="{568BB22C-7F7B-4EFC-A4EE-5791B41DC7BB}" dt="2023-05-03T23:28:24.275" v="50" actId="47"/>
        <pc:sldMkLst>
          <pc:docMk/>
          <pc:sldMk cId="1601251026" sldId="309"/>
        </pc:sldMkLst>
      </pc:sldChg>
      <pc:sldChg chg="del replTag delTag">
        <pc:chgData name="GROSS William P" userId="e7015193-c7c6-4e6c-a879-8edb9c9e54d6" providerId="ADAL" clId="{568BB22C-7F7B-4EFC-A4EE-5791B41DC7BB}" dt="2023-05-03T23:28:24.275" v="50" actId="47"/>
        <pc:sldMkLst>
          <pc:docMk/>
          <pc:sldMk cId="430074410" sldId="310"/>
        </pc:sldMkLst>
      </pc:sldChg>
      <pc:sldChg chg="del replTag delTag">
        <pc:chgData name="GROSS William P" userId="e7015193-c7c6-4e6c-a879-8edb9c9e54d6" providerId="ADAL" clId="{568BB22C-7F7B-4EFC-A4EE-5791B41DC7BB}" dt="2023-05-03T23:28:24.275" v="50" actId="47"/>
        <pc:sldMkLst>
          <pc:docMk/>
          <pc:sldMk cId="1179216305" sldId="311"/>
        </pc:sldMkLst>
      </pc:sldChg>
      <pc:sldChg chg="del replTag delTag">
        <pc:chgData name="GROSS William P" userId="e7015193-c7c6-4e6c-a879-8edb9c9e54d6" providerId="ADAL" clId="{568BB22C-7F7B-4EFC-A4EE-5791B41DC7BB}" dt="2023-05-03T23:28:24.275" v="50" actId="47"/>
        <pc:sldMkLst>
          <pc:docMk/>
          <pc:sldMk cId="1774247754" sldId="312"/>
        </pc:sldMkLst>
      </pc:sldChg>
      <pc:sldChg chg="del replTag delTag">
        <pc:chgData name="GROSS William P" userId="e7015193-c7c6-4e6c-a879-8edb9c9e54d6" providerId="ADAL" clId="{568BB22C-7F7B-4EFC-A4EE-5791B41DC7BB}" dt="2023-05-03T23:28:24.275" v="50" actId="47"/>
        <pc:sldMkLst>
          <pc:docMk/>
          <pc:sldMk cId="2649233558" sldId="313"/>
        </pc:sldMkLst>
      </pc:sldChg>
      <pc:sldChg chg="del replTag delTag">
        <pc:chgData name="GROSS William P" userId="e7015193-c7c6-4e6c-a879-8edb9c9e54d6" providerId="ADAL" clId="{568BB22C-7F7B-4EFC-A4EE-5791B41DC7BB}" dt="2023-05-03T23:28:24.275" v="50" actId="47"/>
        <pc:sldMkLst>
          <pc:docMk/>
          <pc:sldMk cId="1310475336" sldId="314"/>
        </pc:sldMkLst>
      </pc:sldChg>
      <pc:sldChg chg="del replTag delTag">
        <pc:chgData name="GROSS William P" userId="e7015193-c7c6-4e6c-a879-8edb9c9e54d6" providerId="ADAL" clId="{568BB22C-7F7B-4EFC-A4EE-5791B41DC7BB}" dt="2023-05-03T23:28:39.670" v="68" actId="47"/>
        <pc:sldMkLst>
          <pc:docMk/>
          <pc:sldMk cId="389750643" sldId="315"/>
        </pc:sldMkLst>
      </pc:sldChg>
      <pc:sldChg chg="add del replTag delTag">
        <pc:chgData name="GROSS William P" userId="e7015193-c7c6-4e6c-a879-8edb9c9e54d6" providerId="ADAL" clId="{568BB22C-7F7B-4EFC-A4EE-5791B41DC7BB}" dt="2023-05-05T18:24:05.914" v="100"/>
        <pc:sldMkLst>
          <pc:docMk/>
          <pc:sldMk cId="1933455694" sldId="319"/>
        </pc:sldMkLst>
      </pc:sldChg>
      <pc:sldChg chg="replTag delTag">
        <pc:chgData name="GROSS William P" userId="e7015193-c7c6-4e6c-a879-8edb9c9e54d6" providerId="ADAL" clId="{568BB22C-7F7B-4EFC-A4EE-5791B41DC7BB}" dt="2023-05-03T23:28:39.673" v="70"/>
        <pc:sldMkLst>
          <pc:docMk/>
          <pc:sldMk cId="2430158954" sldId="328"/>
        </pc:sldMkLst>
      </pc:sldChg>
      <pc:sldChg chg="add del replTag delTag">
        <pc:chgData name="GROSS William P" userId="e7015193-c7c6-4e6c-a879-8edb9c9e54d6" providerId="ADAL" clId="{568BB22C-7F7B-4EFC-A4EE-5791B41DC7BB}" dt="2023-05-15T21:11:09.623" v="121" actId="47"/>
        <pc:sldMkLst>
          <pc:docMk/>
          <pc:sldMk cId="496702925" sldId="329"/>
        </pc:sldMkLst>
      </pc:sldChg>
      <pc:sldChg chg="add del replTag delTag">
        <pc:chgData name="GROSS William P" userId="e7015193-c7c6-4e6c-a879-8edb9c9e54d6" providerId="ADAL" clId="{568BB22C-7F7B-4EFC-A4EE-5791B41DC7BB}" dt="2023-05-15T21:11:09.623" v="121" actId="47"/>
        <pc:sldMkLst>
          <pc:docMk/>
          <pc:sldMk cId="798781645" sldId="330"/>
        </pc:sldMkLst>
      </pc:sldChg>
      <pc:sldChg chg="add del replTag delTag">
        <pc:chgData name="GROSS William P" userId="e7015193-c7c6-4e6c-a879-8edb9c9e54d6" providerId="ADAL" clId="{568BB22C-7F7B-4EFC-A4EE-5791B41DC7BB}" dt="2023-05-15T21:11:09.623" v="121" actId="47"/>
        <pc:sldMkLst>
          <pc:docMk/>
          <pc:sldMk cId="1713955333" sldId="331"/>
        </pc:sldMkLst>
      </pc:sldChg>
      <pc:sldChg chg="add replTag delTag">
        <pc:chgData name="GROSS William P" userId="e7015193-c7c6-4e6c-a879-8edb9c9e54d6" providerId="ADAL" clId="{568BB22C-7F7B-4EFC-A4EE-5791B41DC7BB}" dt="2023-05-05T18:24:14.088" v="110"/>
        <pc:sldMkLst>
          <pc:docMk/>
          <pc:sldMk cId="2419536439" sldId="332"/>
        </pc:sldMkLst>
      </pc:sldChg>
      <pc:sldChg chg="add replTag delTag">
        <pc:chgData name="GROSS William P" userId="e7015193-c7c6-4e6c-a879-8edb9c9e54d6" providerId="ADAL" clId="{568BB22C-7F7B-4EFC-A4EE-5791B41DC7BB}" dt="2023-05-15T21:14:33.515" v="176"/>
        <pc:sldMkLst>
          <pc:docMk/>
          <pc:sldMk cId="496702925" sldId="340"/>
        </pc:sldMkLst>
      </pc:sldChg>
      <pc:sldChg chg="add replTag delTag">
        <pc:chgData name="GROSS William P" userId="e7015193-c7c6-4e6c-a879-8edb9c9e54d6" providerId="ADAL" clId="{568BB22C-7F7B-4EFC-A4EE-5791B41DC7BB}" dt="2023-05-15T21:14:35.112" v="178"/>
        <pc:sldMkLst>
          <pc:docMk/>
          <pc:sldMk cId="798781645" sldId="341"/>
        </pc:sldMkLst>
      </pc:sldChg>
      <pc:sldChg chg="add replTag delTag">
        <pc:chgData name="GROSS William P" userId="e7015193-c7c6-4e6c-a879-8edb9c9e54d6" providerId="ADAL" clId="{568BB22C-7F7B-4EFC-A4EE-5791B41DC7BB}" dt="2023-05-15T21:11:51.723" v="148"/>
        <pc:sldMkLst>
          <pc:docMk/>
          <pc:sldMk cId="1713955333" sldId="342"/>
        </pc:sldMkLst>
      </pc:sldChg>
      <pc:sldMasterChg chg="delSldLayout">
        <pc:chgData name="GROSS William P" userId="e7015193-c7c6-4e6c-a879-8edb9c9e54d6" providerId="ADAL" clId="{568BB22C-7F7B-4EFC-A4EE-5791B41DC7BB}" dt="2023-05-03T23:28:24.275" v="50" actId="47"/>
        <pc:sldMasterMkLst>
          <pc:docMk/>
          <pc:sldMasterMk cId="3145581561" sldId="2147483648"/>
        </pc:sldMasterMkLst>
        <pc:sldLayoutChg chg="del">
          <pc:chgData name="GROSS William P" userId="e7015193-c7c6-4e6c-a879-8edb9c9e54d6" providerId="ADAL" clId="{568BB22C-7F7B-4EFC-A4EE-5791B41DC7BB}" dt="2023-05-03T23:28:24.275" v="50" actId="47"/>
          <pc:sldLayoutMkLst>
            <pc:docMk/>
            <pc:sldMasterMk cId="3145581561" sldId="2147483648"/>
            <pc:sldLayoutMk cId="341642090" sldId="2147483672"/>
          </pc:sldLayoutMkLst>
        </pc:sldLayoutChg>
      </pc:sldMasterChg>
    </pc:docChg>
  </pc:docChgLst>
  <pc:docChgLst>
    <pc:chgData name="GROSS William P" userId="e7015193-c7c6-4e6c-a879-8edb9c9e54d6" providerId="ADAL" clId="{739AF20A-ED4A-4685-8ECF-D3E2FAF3F94C}"/>
    <pc:docChg chg="custSel modSld">
      <pc:chgData name="GROSS William P" userId="e7015193-c7c6-4e6c-a879-8edb9c9e54d6" providerId="ADAL" clId="{739AF20A-ED4A-4685-8ECF-D3E2FAF3F94C}" dt="2025-12-08T23:12:41.232" v="182" actId="20577"/>
      <pc:docMkLst>
        <pc:docMk/>
      </pc:docMkLst>
      <pc:sldChg chg="addSp delSp modSp mod modNotesTx">
        <pc:chgData name="GROSS William P" userId="e7015193-c7c6-4e6c-a879-8edb9c9e54d6" providerId="ADAL" clId="{739AF20A-ED4A-4685-8ECF-D3E2FAF3F94C}" dt="2025-12-08T23:12:41.232" v="182" actId="20577"/>
        <pc:sldMkLst>
          <pc:docMk/>
          <pc:sldMk cId="2937943295" sldId="327"/>
        </pc:sldMkLst>
        <pc:spChg chg="mod ord">
          <ac:chgData name="GROSS William P" userId="e7015193-c7c6-4e6c-a879-8edb9c9e54d6" providerId="ADAL" clId="{739AF20A-ED4A-4685-8ECF-D3E2FAF3F94C}" dt="2025-12-08T23:03:50.845" v="180" actId="13244"/>
          <ac:spMkLst>
            <pc:docMk/>
            <pc:sldMk cId="2937943295" sldId="327"/>
            <ac:spMk id="7" creationId="{00000000-0000-0000-0000-000000000000}"/>
          </ac:spMkLst>
        </pc:spChg>
        <pc:spChg chg="mod topLvl">
          <ac:chgData name="GROSS William P" userId="e7015193-c7c6-4e6c-a879-8edb9c9e54d6" providerId="ADAL" clId="{739AF20A-ED4A-4685-8ECF-D3E2FAF3F94C}" dt="2025-12-08T23:03:05.065" v="109" actId="1076"/>
          <ac:spMkLst>
            <pc:docMk/>
            <pc:sldMk cId="2937943295" sldId="327"/>
            <ac:spMk id="8" creationId="{00000000-0000-0000-0000-000000000000}"/>
          </ac:spMkLst>
        </pc:spChg>
        <pc:grpChg chg="del">
          <ac:chgData name="GROSS William P" userId="e7015193-c7c6-4e6c-a879-8edb9c9e54d6" providerId="ADAL" clId="{739AF20A-ED4A-4685-8ECF-D3E2FAF3F94C}" dt="2025-12-08T23:00:26.556" v="0" actId="478"/>
          <ac:grpSpMkLst>
            <pc:docMk/>
            <pc:sldMk cId="2937943295" sldId="327"/>
            <ac:grpSpMk id="3" creationId="{124C0D8E-C291-0201-B3D1-647408EA8534}"/>
          </ac:grpSpMkLst>
        </pc:grpChg>
        <pc:picChg chg="del topLvl">
          <ac:chgData name="GROSS William P" userId="e7015193-c7c6-4e6c-a879-8edb9c9e54d6" providerId="ADAL" clId="{739AF20A-ED4A-4685-8ECF-D3E2FAF3F94C}" dt="2025-12-08T23:00:26.556" v="0" actId="478"/>
          <ac:picMkLst>
            <pc:docMk/>
            <pc:sldMk cId="2937943295" sldId="327"/>
            <ac:picMk id="6" creationId="{00000000-0000-0000-0000-000000000000}"/>
          </ac:picMkLst>
        </pc:picChg>
        <pc:picChg chg="add mod ord">
          <ac:chgData name="GROSS William P" userId="e7015193-c7c6-4e6c-a879-8edb9c9e54d6" providerId="ADAL" clId="{739AF20A-ED4A-4685-8ECF-D3E2FAF3F94C}" dt="2025-12-08T23:03:58.130" v="181" actId="962"/>
          <ac:picMkLst>
            <pc:docMk/>
            <pc:sldMk cId="2937943295" sldId="327"/>
            <ac:picMk id="9" creationId="{99D41344-F38D-0BAC-E743-13D4A46C18C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41EBB-BB05-41BE-AD11-22B7D894FD2D}"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6287D-8CEC-48D1-8A1D-CAE741402E03}" type="slidenum">
              <a:rPr lang="en-US" smtClean="0"/>
              <a:t>‹#›</a:t>
            </a:fld>
            <a:endParaRPr lang="en-US"/>
          </a:p>
        </p:txBody>
      </p:sp>
    </p:spTree>
    <p:extLst>
      <p:ext uri="{BB962C8B-B14F-4D97-AF65-F5344CB8AC3E}">
        <p14:creationId xmlns:p14="http://schemas.microsoft.com/office/powerpoint/2010/main" val="108695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and</a:t>
            </a:r>
            <a:r>
              <a:rPr lang="en-US" baseline="0" dirty="0"/>
              <a:t> all INSTRUCTION slides before beginning your presentation.</a:t>
            </a:r>
            <a:endParaRPr lang="en-US" dirty="0"/>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a:t>
            </a:fld>
            <a:endParaRPr lang="en-US"/>
          </a:p>
        </p:txBody>
      </p:sp>
    </p:spTree>
    <p:extLst>
      <p:ext uri="{BB962C8B-B14F-4D97-AF65-F5344CB8AC3E}">
        <p14:creationId xmlns:p14="http://schemas.microsoft.com/office/powerpoint/2010/main" val="160240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 photos and customize as appropriate.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Cross Sections need to include the overall vertical</a:t>
            </a:r>
            <a:r>
              <a:rPr lang="en-US" baseline="0" dirty="0"/>
              <a:t> clearance (if applicable) and/or </a:t>
            </a:r>
            <a:r>
              <a:rPr lang="en-US" dirty="0"/>
              <a:t>horizontal clearance (curb to curb), and</a:t>
            </a:r>
            <a:r>
              <a:rPr lang="en-US" baseline="0" dirty="0"/>
              <a:t> include lane widths, median widths, bicycle lane widths, shoulder widths, etc.</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If possible, provide both existing and proposed on the same slide. Otherwise, provide them on separate slides if it makes the cross sections easier to see.</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10</a:t>
            </a:fld>
            <a:endParaRPr lang="en-US"/>
          </a:p>
        </p:txBody>
      </p:sp>
    </p:spTree>
    <p:extLst>
      <p:ext uri="{BB962C8B-B14F-4D97-AF65-F5344CB8AC3E}">
        <p14:creationId xmlns:p14="http://schemas.microsoft.com/office/powerpoint/2010/main" val="231111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 photos and customize as appropriate.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Provide additional cross sections for your project, as necessary</a:t>
            </a:r>
            <a:r>
              <a:rPr lang="en-US" baseline="0" dirty="0"/>
              <a:t> (or remove this slide, if not needed).</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11</a:t>
            </a:fld>
            <a:endParaRPr lang="en-US"/>
          </a:p>
        </p:txBody>
      </p:sp>
    </p:spTree>
    <p:extLst>
      <p:ext uri="{BB962C8B-B14F-4D97-AF65-F5344CB8AC3E}">
        <p14:creationId xmlns:p14="http://schemas.microsoft.com/office/powerpoint/2010/main" val="3297199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REMOVE</a:t>
            </a:r>
            <a:r>
              <a:rPr lang="en-US" b="1" baseline="0" dirty="0"/>
              <a:t> THIS SLIDE IF YOUR PROPOSED REDUCTION IN HORIZONTAL CLEARANCE DOES </a:t>
            </a:r>
            <a:r>
              <a:rPr lang="en-US" b="1" i="1" u="sng" baseline="0" dirty="0"/>
              <a:t>NOT</a:t>
            </a:r>
            <a:r>
              <a:rPr lang="en-US" b="1" baseline="0" dirty="0"/>
              <a:t> INCLUDE A ROADWAY RECONFIGURATION (E.G. ROAD DIET, LANE REDUCTIONS, LANE WIDTH REDUCTIONS, ETC.).</a:t>
            </a:r>
            <a:endParaRPr lang="en-US" b="1" dirty="0"/>
          </a:p>
          <a:p>
            <a:endParaRPr lang="en-US" dirty="0"/>
          </a:p>
          <a:p>
            <a:r>
              <a:rPr lang="en-US" dirty="0"/>
              <a:t>Use this slide to describe the Highway Design Manual (HDM) Guidance that applies to the urban context for your particular project area,</a:t>
            </a:r>
            <a:r>
              <a:rPr lang="en-US" baseline="0" dirty="0"/>
              <a:t> so that the committee understands the standards that were used for the proposed roadway reconfiguration that is included with the proposed reduction in horizontal clearance.</a:t>
            </a:r>
          </a:p>
          <a:p>
            <a:r>
              <a:rPr lang="en-US" baseline="0" dirty="0"/>
              <a:t>  </a:t>
            </a:r>
            <a:br>
              <a:rPr lang="en-US" baseline="0" dirty="0"/>
            </a:br>
            <a:r>
              <a:rPr lang="en-US" baseline="0" dirty="0"/>
              <a:t>Indicate the appropriate urban context in the title at the top.  Urban contexts include:</a:t>
            </a:r>
          </a:p>
          <a:p>
            <a:pPr marL="171450" indent="-171450">
              <a:buFont typeface="Arial" panose="020B0604020202020204" pitchFamily="34" charset="0"/>
              <a:buChar char="•"/>
            </a:pPr>
            <a:r>
              <a:rPr lang="en-US" baseline="0" dirty="0"/>
              <a:t>Traditional Downtown/Central Business District</a:t>
            </a:r>
          </a:p>
          <a:p>
            <a:pPr marL="171450" indent="-171450">
              <a:buFont typeface="Arial" panose="020B0604020202020204" pitchFamily="34" charset="0"/>
              <a:buChar char="•"/>
            </a:pPr>
            <a:r>
              <a:rPr lang="en-US" baseline="0" dirty="0"/>
              <a:t>Urban Mix</a:t>
            </a:r>
          </a:p>
          <a:p>
            <a:pPr marL="171450" indent="-171450">
              <a:buFont typeface="Arial" panose="020B0604020202020204" pitchFamily="34" charset="0"/>
              <a:buChar char="•"/>
            </a:pPr>
            <a:r>
              <a:rPr lang="en-US" baseline="0" dirty="0"/>
              <a:t>Commercial Corridor</a:t>
            </a:r>
          </a:p>
          <a:p>
            <a:pPr marL="171450" indent="-171450">
              <a:buFont typeface="Arial" panose="020B0604020202020204" pitchFamily="34" charset="0"/>
              <a:buChar char="•"/>
            </a:pPr>
            <a:r>
              <a:rPr lang="en-US" baseline="0" dirty="0"/>
              <a:t>Residential Corridor</a:t>
            </a:r>
          </a:p>
          <a:p>
            <a:pPr marL="171450" indent="-171450">
              <a:buFont typeface="Arial" panose="020B0604020202020204" pitchFamily="34" charset="0"/>
              <a:buChar char="•"/>
            </a:pPr>
            <a:r>
              <a:rPr lang="en-US" baseline="0" dirty="0"/>
              <a:t>Suburban Fringe</a:t>
            </a:r>
          </a:p>
          <a:p>
            <a:pPr marL="171450" indent="-171450">
              <a:buFont typeface="Arial" panose="020B0604020202020204" pitchFamily="34" charset="0"/>
              <a:buChar char="•"/>
            </a:pPr>
            <a:r>
              <a:rPr lang="en-US" baseline="0" dirty="0"/>
              <a:t>Rural Community</a:t>
            </a:r>
          </a:p>
          <a:p>
            <a:endParaRPr lang="en-US" b="1" baseline="0" dirty="0"/>
          </a:p>
          <a:p>
            <a:r>
              <a:rPr lang="en-US" b="1" baseline="0" dirty="0"/>
              <a:t>Change/replace/add the design element categories in the table as appropriate to match the relevant design elements planned for the project </a:t>
            </a:r>
            <a:r>
              <a:rPr lang="en-US" baseline="0" dirty="0"/>
              <a:t>(for example, remove On-Street Parking Width if that is not a planned element for your project).</a:t>
            </a:r>
          </a:p>
        </p:txBody>
      </p:sp>
      <p:sp>
        <p:nvSpPr>
          <p:cNvPr id="4" name="Slide Number Placeholder 3"/>
          <p:cNvSpPr>
            <a:spLocks noGrp="1"/>
          </p:cNvSpPr>
          <p:nvPr>
            <p:ph type="sldNum" sz="quarter" idx="10"/>
          </p:nvPr>
        </p:nvSpPr>
        <p:spPr/>
        <p:txBody>
          <a:bodyPr/>
          <a:lstStyle/>
          <a:p>
            <a:fld id="{4A86287D-8CEC-48D1-8A1D-CAE741402E03}" type="slidenum">
              <a:rPr lang="en-US" smtClean="0"/>
              <a:t>12</a:t>
            </a:fld>
            <a:endParaRPr lang="en-US"/>
          </a:p>
        </p:txBody>
      </p:sp>
    </p:spTree>
    <p:extLst>
      <p:ext uri="{BB962C8B-B14F-4D97-AF65-F5344CB8AC3E}">
        <p14:creationId xmlns:p14="http://schemas.microsoft.com/office/powerpoint/2010/main" val="239618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REMOVE</a:t>
            </a:r>
            <a:r>
              <a:rPr lang="en-US" b="1" baseline="0" dirty="0"/>
              <a:t> THIS SLIDE IF YOUR PROPOSED REDUCTION IN HORIZONTAL CLEARANCE DOES </a:t>
            </a:r>
            <a:r>
              <a:rPr lang="en-US" b="1" i="1" u="sng" baseline="0" dirty="0"/>
              <a:t>NOT</a:t>
            </a:r>
            <a:r>
              <a:rPr lang="en-US" b="1" baseline="0" dirty="0"/>
              <a:t> INCLUDE A ROADWAY RECONFIGURATION (E.G. ROAD DIET, LANE REDUCTIONS, LANE WIDTH REDUCTIONS, ETC.).</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roadway</a:t>
            </a:r>
            <a:r>
              <a:rPr lang="en-US" baseline="0" dirty="0"/>
              <a:t> reconfiguration </a:t>
            </a:r>
            <a:r>
              <a:rPr lang="en-US" dirty="0"/>
              <a:t>includes</a:t>
            </a:r>
            <a:r>
              <a:rPr lang="en-US" baseline="0" dirty="0"/>
              <a:t> adding bicycle lanes, use this table to show the type of bicycle facility that is appropriate for the project location, based on ODOT’s Highway Design Manual Guidance.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b="1" baseline="0" dirty="0"/>
              <a:t>If bicycle lanes are not planned as part of the roadway reconfiguration or striping changes, remove this slide.</a:t>
            </a:r>
          </a:p>
        </p:txBody>
      </p:sp>
      <p:sp>
        <p:nvSpPr>
          <p:cNvPr id="4" name="Slide Number Placeholder 3"/>
          <p:cNvSpPr>
            <a:spLocks noGrp="1"/>
          </p:cNvSpPr>
          <p:nvPr>
            <p:ph type="sldNum" sz="quarter" idx="10"/>
          </p:nvPr>
        </p:nvSpPr>
        <p:spPr/>
        <p:txBody>
          <a:bodyPr/>
          <a:lstStyle/>
          <a:p>
            <a:fld id="{4A86287D-8CEC-48D1-8A1D-CAE741402E03}" type="slidenum">
              <a:rPr lang="en-US" smtClean="0"/>
              <a:t>13</a:t>
            </a:fld>
            <a:endParaRPr lang="en-US"/>
          </a:p>
        </p:txBody>
      </p:sp>
    </p:spTree>
    <p:extLst>
      <p:ext uri="{BB962C8B-B14F-4D97-AF65-F5344CB8AC3E}">
        <p14:creationId xmlns:p14="http://schemas.microsoft.com/office/powerpoint/2010/main" val="447232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Remove this slide if OD Permit Data is not needed</a:t>
            </a:r>
            <a:endParaRPr lang="en-US" dirty="0"/>
          </a:p>
          <a:p>
            <a:endParaRPr lang="en-US" dirty="0"/>
          </a:p>
          <a:p>
            <a:r>
              <a:rPr lang="en-US" dirty="0"/>
              <a:t>Use this slide to summarize Single-Trip Over-Dimension Data and District Guidelines</a:t>
            </a:r>
            <a:r>
              <a:rPr lang="en-US" baseline="0" dirty="0"/>
              <a:t>. </a:t>
            </a:r>
          </a:p>
          <a:p>
            <a:endParaRPr lang="en-US" baseline="0" dirty="0"/>
          </a:p>
          <a:p>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project is located.</a:t>
            </a:r>
          </a:p>
          <a:p>
            <a:endParaRPr lang="en-US" baseline="0" dirty="0"/>
          </a:p>
          <a:p>
            <a:r>
              <a:rPr lang="en-US" baseline="0" dirty="0"/>
              <a:t>Remove this slide if you do not need to present permit data.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14</a:t>
            </a:fld>
            <a:endParaRPr lang="en-US"/>
          </a:p>
        </p:txBody>
      </p:sp>
    </p:spTree>
    <p:extLst>
      <p:ext uri="{BB962C8B-B14F-4D97-AF65-F5344CB8AC3E}">
        <p14:creationId xmlns:p14="http://schemas.microsoft.com/office/powerpoint/2010/main" val="1439549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Remove this slide if OD permit data is not necessary to share with stakeholders</a:t>
            </a:r>
            <a:endParaRPr lang="en-US" dirty="0"/>
          </a:p>
          <a:p>
            <a:endParaRPr lang="en-US" dirty="0"/>
          </a:p>
          <a:p>
            <a:r>
              <a:rPr lang="en-US" dirty="0"/>
              <a:t>Use this slide to present Single-Trip Over-Dimension Data for</a:t>
            </a:r>
            <a:r>
              <a:rPr lang="en-US" baseline="0" dirty="0"/>
              <a:t> wide loads. </a:t>
            </a:r>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single trip permit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project will be located.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Remove this slide if you do not need to present permit data.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15</a:t>
            </a:fld>
            <a:endParaRPr lang="en-US"/>
          </a:p>
        </p:txBody>
      </p:sp>
    </p:spTree>
    <p:extLst>
      <p:ext uri="{BB962C8B-B14F-4D97-AF65-F5344CB8AC3E}">
        <p14:creationId xmlns:p14="http://schemas.microsoft.com/office/powerpoint/2010/main" val="4069974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Remove this slide if OD permit data is not necessary to share with stakeholders</a:t>
            </a:r>
            <a:endParaRPr lang="en-US" dirty="0"/>
          </a:p>
          <a:p>
            <a:endParaRPr lang="en-US" dirty="0"/>
          </a:p>
          <a:p>
            <a:r>
              <a:rPr lang="en-US" dirty="0"/>
              <a:t>Use this slide to present Single-Trip Over-Dimension Data for long loads</a:t>
            </a:r>
            <a:r>
              <a:rPr lang="en-US" baseline="0" dirty="0"/>
              <a:t>. </a:t>
            </a:r>
          </a:p>
          <a:p>
            <a:endParaRPr lang="en-US" baseline="0" dirty="0"/>
          </a:p>
          <a:p>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single trip permit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project will be located.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Remove this slide if you do not need to present permit data.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16</a:t>
            </a:fld>
            <a:endParaRPr lang="en-US"/>
          </a:p>
        </p:txBody>
      </p:sp>
    </p:spTree>
    <p:extLst>
      <p:ext uri="{BB962C8B-B14F-4D97-AF65-F5344CB8AC3E}">
        <p14:creationId xmlns:p14="http://schemas.microsoft.com/office/powerpoint/2010/main" val="355678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Remove this slide if OD permit data is not necessary to share with stakeholders</a:t>
            </a:r>
            <a:endParaRPr lang="en-US" dirty="0"/>
          </a:p>
          <a:p>
            <a:endParaRPr lang="en-US" dirty="0"/>
          </a:p>
          <a:p>
            <a:r>
              <a:rPr lang="en-US" dirty="0"/>
              <a:t>Use this slide to present Single-Trip Over-Dimension Data for vehicle combinations</a:t>
            </a:r>
            <a:r>
              <a:rPr lang="en-US" baseline="0" dirty="0"/>
              <a:t>. </a:t>
            </a:r>
          </a:p>
          <a:p>
            <a:endParaRPr lang="en-US" baseline="0" dirty="0"/>
          </a:p>
          <a:p>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single trip permit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project will be located.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Remove this slide if you do not need to present permit data.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17</a:t>
            </a:fld>
            <a:endParaRPr lang="en-US"/>
          </a:p>
        </p:txBody>
      </p:sp>
    </p:spTree>
    <p:extLst>
      <p:ext uri="{BB962C8B-B14F-4D97-AF65-F5344CB8AC3E}">
        <p14:creationId xmlns:p14="http://schemas.microsoft.com/office/powerpoint/2010/main" val="3218876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Remove this slide if OD permit data is not necessary to share with stakeholders</a:t>
            </a:r>
            <a:endParaRPr lang="en-US" dirty="0"/>
          </a:p>
          <a:p>
            <a:endParaRPr lang="en-US" dirty="0"/>
          </a:p>
          <a:p>
            <a:r>
              <a:rPr lang="en-US" dirty="0"/>
              <a:t>Use this slide to present Single-Trip Over-Dimension Data for High Loads (if</a:t>
            </a:r>
            <a:r>
              <a:rPr lang="en-US" baseline="0" dirty="0"/>
              <a:t> appropriate for the project). </a:t>
            </a:r>
          </a:p>
          <a:p>
            <a:endParaRPr lang="en-US" baseline="0" dirty="0"/>
          </a:p>
          <a:p>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single trip permit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project will be located.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Remove this slide if you do not need to present permit data.</a:t>
            </a:r>
            <a:endParaRPr lang="en-US"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A86287D-8CEC-48D1-8A1D-CAE741402E03}" type="slidenum">
              <a:rPr lang="en-US" smtClean="0"/>
              <a:t>18</a:t>
            </a:fld>
            <a:endParaRPr lang="en-US"/>
          </a:p>
        </p:txBody>
      </p:sp>
    </p:spTree>
    <p:extLst>
      <p:ext uri="{BB962C8B-B14F-4D97-AF65-F5344CB8AC3E}">
        <p14:creationId xmlns:p14="http://schemas.microsoft.com/office/powerpoint/2010/main" val="9629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Remove this slide if OD permit data is not necessary to share with stakeholders</a:t>
            </a:r>
            <a:endParaRPr lang="en-US" dirty="0"/>
          </a:p>
          <a:p>
            <a:endParaRPr lang="en-US" dirty="0"/>
          </a:p>
          <a:p>
            <a:r>
              <a:rPr lang="en-US" dirty="0"/>
              <a:t>Use this slide to present Single-Trip Over-Dimension Data for Heavy Loads (if appropriate</a:t>
            </a:r>
            <a:r>
              <a:rPr lang="en-US" baseline="0" dirty="0"/>
              <a:t> for the project).  </a:t>
            </a:r>
          </a:p>
          <a:p>
            <a:endParaRPr lang="en-US" baseline="0" dirty="0"/>
          </a:p>
          <a:p>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single trip permit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project will be located.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Remove this slide if you do not need to present permit data.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19</a:t>
            </a:fld>
            <a:endParaRPr lang="en-US"/>
          </a:p>
        </p:txBody>
      </p:sp>
    </p:spTree>
    <p:extLst>
      <p:ext uri="{BB962C8B-B14F-4D97-AF65-F5344CB8AC3E}">
        <p14:creationId xmlns:p14="http://schemas.microsoft.com/office/powerpoint/2010/main" val="172432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and</a:t>
            </a:r>
            <a:r>
              <a:rPr lang="en-US" baseline="0" dirty="0"/>
              <a:t> all INSTRUCTION slides before beginning your </a:t>
            </a:r>
            <a:r>
              <a:rPr lang="en-US" baseline="0"/>
              <a:t>presentation.</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a:t>
            </a:fld>
            <a:endParaRPr lang="en-US"/>
          </a:p>
        </p:txBody>
      </p:sp>
    </p:spTree>
    <p:extLst>
      <p:ext uri="{BB962C8B-B14F-4D97-AF65-F5344CB8AC3E}">
        <p14:creationId xmlns:p14="http://schemas.microsoft.com/office/powerpoint/2010/main" val="79372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present information about annual over-dimension permits that can (or cannot)</a:t>
            </a:r>
            <a:r>
              <a:rPr lang="en-US" baseline="0" dirty="0"/>
              <a:t> use the routes where the project is located. </a:t>
            </a:r>
            <a:r>
              <a:rPr lang="en-US" dirty="0"/>
              <a:t>This information</a:t>
            </a:r>
            <a:r>
              <a:rPr lang="en-US" baseline="0" dirty="0"/>
              <a:t> </a:t>
            </a:r>
            <a:r>
              <a:rPr lang="en-US" dirty="0"/>
              <a:t>can be requested from the Mobility Services Team</a:t>
            </a:r>
            <a:r>
              <a:rPr lang="en-US" baseline="0" dirty="0"/>
              <a:t> (please note that requests can take two weeks or longer, depending on the amount of data that needs to be analyzed). Use the information from the report provided by the Mobility Services Team to complete this slide.</a:t>
            </a:r>
            <a:endParaRPr lang="en-US" dirty="0"/>
          </a:p>
          <a:p>
            <a:endParaRPr lang="en-US" dirty="0"/>
          </a:p>
          <a:p>
            <a:r>
              <a:rPr lang="en-US" dirty="0"/>
              <a:t>Annual Permit</a:t>
            </a:r>
            <a:r>
              <a:rPr lang="en-US" baseline="0" dirty="0"/>
              <a:t> Data helps stakeholders understand the types and frequency of over-dimension freight that uses the route where the project will be located.</a:t>
            </a:r>
          </a:p>
          <a:p>
            <a:endParaRPr lang="en-US" baseline="0" dirty="0"/>
          </a:p>
          <a:p>
            <a:r>
              <a:rPr lang="en-US" baseline="0" dirty="0"/>
              <a:t>Remove this slide if you do not need to present permit data.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20</a:t>
            </a:fld>
            <a:endParaRPr lang="en-US"/>
          </a:p>
        </p:txBody>
      </p:sp>
    </p:spTree>
    <p:extLst>
      <p:ext uri="{BB962C8B-B14F-4D97-AF65-F5344CB8AC3E}">
        <p14:creationId xmlns:p14="http://schemas.microsoft.com/office/powerpoint/2010/main" val="110688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152"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 photos and customize as appropriate. </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3315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Provide Information about pinch points on the highway(s) near the project area. Include the width (and vertical clearance, if applicable) of the pinch point and mile point.  You may also include a map that illustrates the pinch points in relation to the project location. </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33152"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Mobility Services Team can provide you with vertical clearance pinch point information. </a:t>
            </a:r>
            <a:r>
              <a:rPr lang="en-US" sz="1200" b="0" i="0" u="none" strike="noStrike" kern="1200" baseline="0">
                <a:solidFill>
                  <a:schemeClr val="tx1"/>
                </a:solidFill>
                <a:latin typeface="+mn-lt"/>
                <a:ea typeface="+mn-ea"/>
                <a:cs typeface="+mn-cs"/>
              </a:rPr>
              <a:t>Contact the Mobility Services Team if you’d like to request this information.</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86287D-8CEC-48D1-8A1D-CAE741402E03}" type="slidenum">
              <a:rPr lang="en-US" smtClean="0"/>
              <a:t>21</a:t>
            </a:fld>
            <a:endParaRPr lang="en-US"/>
          </a:p>
        </p:txBody>
      </p:sp>
    </p:spTree>
    <p:extLst>
      <p:ext uri="{BB962C8B-B14F-4D97-AF65-F5344CB8AC3E}">
        <p14:creationId xmlns:p14="http://schemas.microsoft.com/office/powerpoint/2010/main" val="3630275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152"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customize as appropriate. </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3152" rtl="0" eaLnBrk="1" fontAlgn="auto" latinLnBrk="0" hangingPunct="1">
              <a:lnSpc>
                <a:spcPct val="100000"/>
              </a:lnSpc>
              <a:spcBef>
                <a:spcPts val="0"/>
              </a:spcBef>
              <a:spcAft>
                <a:spcPts val="0"/>
              </a:spcAft>
              <a:buClrTx/>
              <a:buSzTx/>
              <a:buFontTx/>
              <a:buNone/>
              <a:tabLst/>
              <a:defRPr/>
            </a:pPr>
            <a:r>
              <a:rPr lang="en-US" dirty="0"/>
              <a:t>Remind</a:t>
            </a:r>
            <a:r>
              <a:rPr lang="en-US" baseline="0" dirty="0"/>
              <a:t> the committee what the existing and proposed clearances are, and provide the resulting reduction. </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33152" rtl="0" eaLnBrk="1" fontAlgn="auto" latinLnBrk="0" hangingPunct="1">
              <a:lnSpc>
                <a:spcPct val="100000"/>
              </a:lnSpc>
              <a:spcBef>
                <a:spcPts val="0"/>
              </a:spcBef>
              <a:spcAft>
                <a:spcPts val="0"/>
              </a:spcAft>
              <a:buClrTx/>
              <a:buSzTx/>
              <a:buFontTx/>
              <a:buNone/>
              <a:tabLst/>
              <a:defRPr/>
            </a:pPr>
            <a:r>
              <a:rPr lang="en-US" baseline="0" dirty="0"/>
              <a:t>Use the best format that works for your project (e.g. table, bulleted list or map/graphic, </a:t>
            </a:r>
            <a:r>
              <a:rPr lang="en-US" baseline="0" dirty="0" err="1"/>
              <a:t>etc</a:t>
            </a:r>
            <a:r>
              <a:rPr lang="en-US" baseline="0" dirty="0"/>
              <a:t>)</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22</a:t>
            </a:fld>
            <a:endParaRPr lang="en-US"/>
          </a:p>
        </p:txBody>
      </p:sp>
    </p:spTree>
    <p:extLst>
      <p:ext uri="{BB962C8B-B14F-4D97-AF65-F5344CB8AC3E}">
        <p14:creationId xmlns:p14="http://schemas.microsoft.com/office/powerpoint/2010/main" val="2937898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Next steps might also addressing any questions or concerns that were brought up during the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Once the Stakeholder Forum provides its support, the Mobility Services Team will need to write a Record of Support for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Add any other relevant next steps that are appropriate for the project (e.g. return to the MAC to present temporary work zone impacts, etc.)</a:t>
            </a:r>
          </a:p>
        </p:txBody>
      </p:sp>
      <p:sp>
        <p:nvSpPr>
          <p:cNvPr id="4" name="Slide Number Placeholder 3"/>
          <p:cNvSpPr>
            <a:spLocks noGrp="1"/>
          </p:cNvSpPr>
          <p:nvPr>
            <p:ph type="sldNum" sz="quarter" idx="10"/>
          </p:nvPr>
        </p:nvSpPr>
        <p:spPr/>
        <p:txBody>
          <a:bodyPr/>
          <a:lstStyle/>
          <a:p>
            <a:fld id="{4A86287D-8CEC-48D1-8A1D-CAE741402E03}" type="slidenum">
              <a:rPr lang="en-US" smtClean="0"/>
              <a:t>23</a:t>
            </a:fld>
            <a:endParaRPr lang="en-US"/>
          </a:p>
        </p:txBody>
      </p:sp>
    </p:spTree>
    <p:extLst>
      <p:ext uri="{BB962C8B-B14F-4D97-AF65-F5344CB8AC3E}">
        <p14:creationId xmlns:p14="http://schemas.microsoft.com/office/powerpoint/2010/main" val="1690486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a:t>
            </a:r>
            <a:r>
              <a:rPr lang="en-US" baseline="0" dirty="0"/>
              <a:t> this picture with your own image or diagram if you’d like.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 TO CHANGE THE BACKGROUND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Go to the DESIGN tab on the ribbon.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In the Customize section, choose the icon with the paint bucket called FORMAT BACKGROUND.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The FORMAT BACKGROUND menu will open on the right side of your page. Make sure to select the radial button next to PICTURE OR TEXTURE FILL. Under the “Insert Picture from” section, choose FILE, CLIPBOARD, or ONLINE as appropriate.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Select a picture that fits the background space. Preferably in a landscape orientation.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Select your image, and press open.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Your picture will appear in the background!</a:t>
            </a:r>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24</a:t>
            </a:fld>
            <a:endParaRPr lang="en-US"/>
          </a:p>
        </p:txBody>
      </p:sp>
    </p:spTree>
    <p:extLst>
      <p:ext uri="{BB962C8B-B14F-4D97-AF65-F5344CB8AC3E}">
        <p14:creationId xmlns:p14="http://schemas.microsoft.com/office/powerpoint/2010/main" val="4228646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and</a:t>
            </a:r>
            <a:r>
              <a:rPr lang="en-US" baseline="0" dirty="0"/>
              <a:t> all INSTRUCTION slides before beginning your presentation.</a:t>
            </a:r>
            <a:endParaRPr lang="en-US" dirty="0"/>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3</a:t>
            </a:fld>
            <a:endParaRPr lang="en-US"/>
          </a:p>
        </p:txBody>
      </p:sp>
    </p:spTree>
    <p:extLst>
      <p:ext uri="{BB962C8B-B14F-4D97-AF65-F5344CB8AC3E}">
        <p14:creationId xmlns:p14="http://schemas.microsoft.com/office/powerpoint/2010/main" val="360928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152" rtl="0" eaLnBrk="1" fontAlgn="auto" latinLnBrk="0" hangingPunct="1">
              <a:lnSpc>
                <a:spcPct val="100000"/>
              </a:lnSpc>
              <a:spcBef>
                <a:spcPts val="0"/>
              </a:spcBef>
              <a:spcAft>
                <a:spcPts val="0"/>
              </a:spcAft>
              <a:buClrTx/>
              <a:buSzTx/>
              <a:buFontTx/>
              <a:buNone/>
              <a:tabLst/>
              <a:defRPr/>
            </a:pPr>
            <a:r>
              <a:rPr lang="en-US" b="1" dirty="0"/>
              <a:t>Cover Page:</a:t>
            </a:r>
            <a:endParaRPr lang="en-US" b="0" dirty="0"/>
          </a:p>
          <a:p>
            <a:pPr defTabSz="933152">
              <a:defRPr/>
            </a:pPr>
            <a:endParaRPr lang="en-US" b="1" dirty="0"/>
          </a:p>
          <a:p>
            <a:pPr defTabSz="933152">
              <a:defRPr/>
            </a:pPr>
            <a:r>
              <a:rPr lang="en-US" b="1" dirty="0"/>
              <a:t>Update this slide with your own information and photo/image that represents your project or Proposed</a:t>
            </a:r>
            <a:r>
              <a:rPr lang="en-US" b="1" baseline="0" dirty="0"/>
              <a:t> Action</a:t>
            </a:r>
            <a:r>
              <a:rPr lang="en-US" b="1" dirty="0"/>
              <a:t>. </a:t>
            </a:r>
          </a:p>
          <a:p>
            <a:pPr defTabSz="933152">
              <a:defRPr/>
            </a:pPr>
            <a:endParaRPr lang="en-US" b="1"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This presentation template should be used for projects that have the potential to </a:t>
            </a:r>
            <a:r>
              <a:rPr lang="en-US" b="1" dirty="0"/>
              <a:t>Reduce Vehicle Carrying Capac</a:t>
            </a:r>
            <a:r>
              <a:rPr lang="en-US" dirty="0"/>
              <a:t>ity</a:t>
            </a:r>
            <a:r>
              <a:rPr lang="en-US" baseline="0" dirty="0"/>
              <a:t> on a </a:t>
            </a:r>
            <a:r>
              <a:rPr lang="en-US" b="1" baseline="0" dirty="0"/>
              <a:t>Reduction Review Route.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“Reduction of Vehicle-Carrying Capacity” </a:t>
            </a:r>
            <a:r>
              <a:rPr lang="en-US" dirty="0"/>
              <a:t>means a permanent reduction in the horizontal or vertical clearance of a highway section, by a permanent physical obstruction to motor vehicles located on useable right-of-way subject to Commission jurisdiction, unless such changes are supported by the Stakeholder Forum. Street markings such as bike lane striping or on street parking are not considered a reduction of vehicle-carrying capacity.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“Reduction Review Routes” </a:t>
            </a:r>
            <a:r>
              <a:rPr lang="en-US" dirty="0"/>
              <a:t>means identified state highways that require a review under this rule prior to a Reduction of Vehicle-Carrying Capacity. For the purposes of this rule, the Reduction Review Routes will be the routes subject to ORS 366.215.</a:t>
            </a:r>
          </a:p>
          <a:p>
            <a:pPr defTabSz="933152">
              <a:defRPr/>
            </a:pPr>
            <a:endParaRPr lang="en-US" b="1" dirty="0"/>
          </a:p>
        </p:txBody>
      </p:sp>
      <p:sp>
        <p:nvSpPr>
          <p:cNvPr id="4" name="Slide Number Placeholder 3"/>
          <p:cNvSpPr>
            <a:spLocks noGrp="1"/>
          </p:cNvSpPr>
          <p:nvPr>
            <p:ph type="sldNum" sz="quarter" idx="10"/>
          </p:nvPr>
        </p:nvSpPr>
        <p:spPr/>
        <p:txBody>
          <a:bodyPr/>
          <a:lstStyle/>
          <a:p>
            <a:fld id="{4A86287D-8CEC-48D1-8A1D-CAE741402E03}" type="slidenum">
              <a:rPr lang="en-US" smtClean="0"/>
              <a:t>4</a:t>
            </a:fld>
            <a:endParaRPr lang="en-US"/>
          </a:p>
        </p:txBody>
      </p:sp>
    </p:spTree>
    <p:extLst>
      <p:ext uri="{BB962C8B-B14F-4D97-AF65-F5344CB8AC3E}">
        <p14:creationId xmlns:p14="http://schemas.microsoft.com/office/powerpoint/2010/main" val="192769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Remove</a:t>
            </a:r>
            <a:r>
              <a:rPr lang="en-US" b="1" baseline="0" dirty="0"/>
              <a:t> or update the photo as appropriate to match your project</a:t>
            </a:r>
          </a:p>
          <a:p>
            <a:endParaRPr lang="en-US" dirty="0"/>
          </a:p>
          <a:p>
            <a:r>
              <a:rPr lang="en-US" dirty="0"/>
              <a:t>The agenda should have, </a:t>
            </a:r>
            <a:r>
              <a:rPr lang="en-US" baseline="0" dirty="0"/>
              <a:t>at a minimum, the following topics (per the ORS 366.215 Guidance Document on the Mobility website:</a:t>
            </a:r>
          </a:p>
          <a:p>
            <a:endParaRPr lang="en-US" baseline="0" dirty="0"/>
          </a:p>
          <a:p>
            <a:r>
              <a:rPr lang="en-US" sz="1200" b="0" i="0" u="none" strike="noStrike" kern="1200" baseline="0" dirty="0">
                <a:solidFill>
                  <a:schemeClr val="tx1"/>
                </a:solidFill>
                <a:latin typeface="+mn-lt"/>
                <a:ea typeface="+mn-ea"/>
                <a:cs typeface="+mn-cs"/>
              </a:rPr>
              <a:t>1. Location map, highway name and mile points. </a:t>
            </a:r>
          </a:p>
          <a:p>
            <a:r>
              <a:rPr lang="en-US" sz="1200" b="0" i="0" u="none" strike="noStrike" kern="1200" baseline="0" dirty="0">
                <a:solidFill>
                  <a:schemeClr val="tx1"/>
                </a:solidFill>
                <a:latin typeface="+mn-lt"/>
                <a:ea typeface="+mn-ea"/>
                <a:cs typeface="+mn-cs"/>
              </a:rPr>
              <a:t>2. Description of the problem or issues </a:t>
            </a:r>
          </a:p>
          <a:p>
            <a:r>
              <a:rPr lang="en-US" sz="1200" b="0" i="0" u="none" strike="noStrike" kern="1200" baseline="0" dirty="0">
                <a:solidFill>
                  <a:schemeClr val="tx1"/>
                </a:solidFill>
                <a:latin typeface="+mn-lt"/>
                <a:ea typeface="+mn-ea"/>
                <a:cs typeface="+mn-cs"/>
              </a:rPr>
              <a:t>3. Description of the proposal (what is the potential proposed action?) </a:t>
            </a:r>
          </a:p>
          <a:p>
            <a:r>
              <a:rPr lang="en-US" sz="1200" b="0" i="0" u="none" strike="noStrike" kern="1200" baseline="0" dirty="0">
                <a:solidFill>
                  <a:schemeClr val="tx1"/>
                </a:solidFill>
                <a:latin typeface="+mn-lt"/>
                <a:ea typeface="+mn-ea"/>
                <a:cs typeface="+mn-cs"/>
              </a:rPr>
              <a:t>4. A diagram of the </a:t>
            </a:r>
            <a:r>
              <a:rPr lang="en-US" sz="1200" b="0" i="1" u="sng" strike="noStrike" kern="1200" baseline="0" dirty="0">
                <a:solidFill>
                  <a:schemeClr val="tx1"/>
                </a:solidFill>
                <a:latin typeface="+mn-lt"/>
                <a:ea typeface="+mn-ea"/>
                <a:cs typeface="+mn-cs"/>
              </a:rPr>
              <a:t>existing</a:t>
            </a:r>
            <a:r>
              <a:rPr lang="en-US" sz="1200" b="0" i="0" u="none" strike="noStrike" kern="1200" baseline="0" dirty="0">
                <a:solidFill>
                  <a:schemeClr val="tx1"/>
                </a:solidFill>
                <a:latin typeface="+mn-lt"/>
                <a:ea typeface="+mn-ea"/>
                <a:cs typeface="+mn-cs"/>
              </a:rPr>
              <a:t> and </a:t>
            </a:r>
            <a:r>
              <a:rPr lang="en-US" sz="1200" b="0" i="1" u="sng" strike="noStrike" kern="1200" baseline="0" dirty="0">
                <a:solidFill>
                  <a:schemeClr val="tx1"/>
                </a:solidFill>
                <a:latin typeface="+mn-lt"/>
                <a:ea typeface="+mn-ea"/>
                <a:cs typeface="+mn-cs"/>
              </a:rPr>
              <a:t>proposed </a:t>
            </a:r>
            <a:r>
              <a:rPr lang="en-US" sz="1200" b="0" i="0" u="none" strike="noStrike" kern="1200" baseline="0" dirty="0">
                <a:solidFill>
                  <a:schemeClr val="tx1"/>
                </a:solidFill>
                <a:latin typeface="+mn-lt"/>
                <a:ea typeface="+mn-ea"/>
                <a:cs typeface="+mn-cs"/>
              </a:rPr>
              <a:t>roadway cross section including existing structures</a:t>
            </a:r>
          </a:p>
          <a:p>
            <a:r>
              <a:rPr lang="en-US" sz="1200" b="0" i="0" u="none" strike="noStrike" kern="1200" baseline="0" dirty="0">
                <a:solidFill>
                  <a:schemeClr val="tx1"/>
                </a:solidFill>
                <a:latin typeface="+mn-lt"/>
                <a:ea typeface="+mn-ea"/>
                <a:cs typeface="+mn-cs"/>
              </a:rPr>
              <a:t>5. Design guidance from the Highway Design Manual (for reductions that also propose a roadway reconfiguration (e.g. road diet, travel lane reduction, striping changes, etc.). Otherwise remove this section.</a:t>
            </a:r>
          </a:p>
          <a:p>
            <a:r>
              <a:rPr lang="en-US" sz="1200" b="0" i="0" u="none" strike="noStrike" kern="1200" baseline="0" dirty="0">
                <a:solidFill>
                  <a:schemeClr val="tx1"/>
                </a:solidFill>
                <a:latin typeface="+mn-lt"/>
                <a:ea typeface="+mn-ea"/>
                <a:cs typeface="+mn-cs"/>
              </a:rPr>
              <a:t>6. Over-dimension permit data to show stakeholders the size and type of permitted loads that use the route (remove this section if OD permit data is not needed for your project presentation).</a:t>
            </a:r>
          </a:p>
          <a:p>
            <a:r>
              <a:rPr lang="en-US" sz="1200" b="0" i="0" u="none" strike="noStrike" kern="1200" baseline="0" dirty="0">
                <a:solidFill>
                  <a:schemeClr val="tx1"/>
                </a:solidFill>
                <a:latin typeface="+mn-lt"/>
                <a:ea typeface="+mn-ea"/>
                <a:cs typeface="+mn-cs"/>
              </a:rPr>
              <a:t>7. Pinch point information if located near the proposed project </a:t>
            </a:r>
          </a:p>
          <a:p>
            <a:r>
              <a:rPr lang="en-US" sz="1200" b="0" i="0" u="none" strike="noStrike" kern="1200" baseline="0" dirty="0">
                <a:solidFill>
                  <a:schemeClr val="tx1"/>
                </a:solidFill>
                <a:latin typeface="+mn-lt"/>
                <a:ea typeface="+mn-ea"/>
                <a:cs typeface="+mn-cs"/>
              </a:rPr>
              <a:t>6. A summary of all the proposed reductions in vehicle-carrying capacity in the project area.</a:t>
            </a:r>
            <a:endParaRPr lang="en-US" dirty="0"/>
          </a:p>
          <a:p>
            <a:endParaRPr lang="en-US" dirty="0"/>
          </a:p>
          <a:p>
            <a:r>
              <a:rPr lang="en-US" dirty="0"/>
              <a:t>Objective</a:t>
            </a:r>
            <a:r>
              <a:rPr lang="en-US" baseline="0" dirty="0"/>
              <a:t> should be to seek Stakeholder Forum Support for the Proposed Action identified in the presentation.</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5</a:t>
            </a:fld>
            <a:endParaRPr lang="en-US"/>
          </a:p>
        </p:txBody>
      </p:sp>
    </p:spTree>
    <p:extLst>
      <p:ext uri="{BB962C8B-B14F-4D97-AF65-F5344CB8AC3E}">
        <p14:creationId xmlns:p14="http://schemas.microsoft.com/office/powerpoint/2010/main" val="317163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a:t>
            </a:r>
          </a:p>
          <a:p>
            <a:endParaRPr lang="en-US" baseline="0" dirty="0"/>
          </a:p>
          <a:p>
            <a:r>
              <a:rPr lang="en-US" b="1" baseline="0" dirty="0"/>
              <a:t>Project Location:</a:t>
            </a:r>
          </a:p>
          <a:p>
            <a:r>
              <a:rPr lang="en-US" baseline="0" dirty="0"/>
              <a:t>Include a map of the project location, and provide a brief description at the top of the slide that includes the nearest city or landmark. </a:t>
            </a:r>
          </a:p>
          <a:p>
            <a:endParaRPr lang="en-US" baseline="0" dirty="0"/>
          </a:p>
          <a:p>
            <a:r>
              <a:rPr lang="en-US" baseline="0" dirty="0"/>
              <a:t>Make sure map image has Alt Text added for accessibility. (Right Click on photo </a:t>
            </a:r>
            <a:r>
              <a:rPr lang="en-US" baseline="0" dirty="0">
                <a:sym typeface="Wingdings" panose="05000000000000000000" pitchFamily="2" charset="2"/>
              </a:rPr>
              <a:t></a:t>
            </a:r>
            <a:r>
              <a:rPr lang="en-US" baseline="0" dirty="0"/>
              <a:t>Format Picture </a:t>
            </a:r>
            <a:r>
              <a:rPr lang="en-US" baseline="0" dirty="0">
                <a:sym typeface="Wingdings" panose="05000000000000000000" pitchFamily="2" charset="2"/>
              </a:rPr>
              <a:t></a:t>
            </a:r>
            <a:r>
              <a:rPr lang="en-US" baseline="0" dirty="0"/>
              <a:t> Size and Properties)</a:t>
            </a:r>
          </a:p>
        </p:txBody>
      </p:sp>
      <p:sp>
        <p:nvSpPr>
          <p:cNvPr id="4" name="Slide Number Placeholder 3"/>
          <p:cNvSpPr>
            <a:spLocks noGrp="1"/>
          </p:cNvSpPr>
          <p:nvPr>
            <p:ph type="sldNum" sz="quarter" idx="10"/>
          </p:nvPr>
        </p:nvSpPr>
        <p:spPr/>
        <p:txBody>
          <a:bodyPr/>
          <a:lstStyle/>
          <a:p>
            <a:fld id="{4A86287D-8CEC-48D1-8A1D-CAE741402E03}" type="slidenum">
              <a:rPr lang="en-US" smtClean="0"/>
              <a:t>6</a:t>
            </a:fld>
            <a:endParaRPr lang="en-US"/>
          </a:p>
        </p:txBody>
      </p:sp>
    </p:spTree>
    <p:extLst>
      <p:ext uri="{BB962C8B-B14F-4D97-AF65-F5344CB8AC3E}">
        <p14:creationId xmlns:p14="http://schemas.microsoft.com/office/powerpoint/2010/main" val="21847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a:t>
            </a:r>
          </a:p>
          <a:p>
            <a:endParaRPr lang="en-US" baseline="0" dirty="0"/>
          </a:p>
          <a:p>
            <a:r>
              <a:rPr lang="en-US" b="1" baseline="0" dirty="0"/>
              <a:t>Roadway Characteristics:</a:t>
            </a:r>
          </a:p>
          <a:p>
            <a:r>
              <a:rPr lang="en-US" baseline="0" dirty="0"/>
              <a:t>Provide the type of roadway (e.g. interstate/multilane highway, 2-lane highway); indicate the grade type; and indicate if the roadway straight or if are there curves.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Traffic Conditions:</a:t>
            </a:r>
          </a:p>
          <a:p>
            <a:r>
              <a:rPr lang="en-US" baseline="0" dirty="0"/>
              <a:t>Provide ADT and truck counts.</a:t>
            </a:r>
          </a:p>
          <a:p>
            <a:endParaRPr lang="en-US" baseline="0" dirty="0"/>
          </a:p>
          <a:p>
            <a:pPr defTabSz="933152">
              <a:defRPr/>
            </a:pPr>
            <a:r>
              <a:rPr lang="en-US" sz="1200" b="1" i="0" kern="1200" baseline="0" dirty="0">
                <a:solidFill>
                  <a:schemeClr val="tx1"/>
                </a:solidFill>
                <a:latin typeface="+mn-lt"/>
                <a:ea typeface="+mn-ea"/>
                <a:cs typeface="+mn-cs"/>
              </a:rPr>
              <a:t>Update this slide with your own information. </a:t>
            </a:r>
          </a:p>
          <a:p>
            <a:endParaRPr lang="en-US" baseline="0" dirty="0"/>
          </a:p>
          <a:p>
            <a:r>
              <a:rPr lang="en-US" b="1" baseline="0" dirty="0"/>
              <a:t>Roadway Characteristics:</a:t>
            </a:r>
          </a:p>
          <a:p>
            <a:r>
              <a:rPr lang="en-US" baseline="0" dirty="0"/>
              <a:t>Provide the type of roadway (e.g. interstate/multilane highway, 2-lane highway); indicate the grade type; and indicate if the roadway straight or if are there curves.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Traffic Conditions:</a:t>
            </a:r>
          </a:p>
          <a:p>
            <a:r>
              <a:rPr lang="en-US" baseline="0" dirty="0"/>
              <a:t>Provide ADT and truck counts.</a:t>
            </a:r>
          </a:p>
          <a:p>
            <a:endParaRPr lang="en-US" baseline="0" dirty="0"/>
          </a:p>
          <a:p>
            <a:r>
              <a:rPr lang="en-US" b="1" baseline="0" dirty="0"/>
              <a:t>Annual Over-Dimension Permits:</a:t>
            </a:r>
          </a:p>
          <a:p>
            <a:r>
              <a:rPr lang="en-US" baseline="0" dirty="0"/>
              <a:t>Indicate the allowable daytime and nighttime widths for the route. Refer to the following maps (or contact the Mobility Services Team if you need assistance finding this information):</a:t>
            </a:r>
          </a:p>
          <a:p>
            <a:pPr marL="628650" lvl="1" indent="-171450">
              <a:buFont typeface="Arial" panose="020B0604020202020204" pitchFamily="34" charset="0"/>
              <a:buChar char="•"/>
            </a:pPr>
            <a:r>
              <a:rPr lang="en-US" baseline="0" dirty="0"/>
              <a:t>Daylight Width Map: https://www.oregon.gov/odot/ProjectDel/Mobility/DaylightWidthMap.pdf </a:t>
            </a:r>
          </a:p>
          <a:p>
            <a:pPr marL="628650" lvl="1" indent="-171450">
              <a:buFont typeface="Arial" panose="020B0604020202020204" pitchFamily="34" charset="0"/>
              <a:buChar char="•"/>
            </a:pPr>
            <a:r>
              <a:rPr lang="en-US" baseline="0" dirty="0"/>
              <a:t>Nighttime Width Map: https://www.oregon.gov/odot/ProjectDel/Mobility/NighttimeWidthMap.pdf</a:t>
            </a:r>
          </a:p>
          <a:p>
            <a:pPr marL="628650" lvl="1" indent="-171450">
              <a:buFont typeface="Arial" panose="020B0604020202020204" pitchFamily="34" charset="0"/>
              <a:buChar char="•"/>
            </a:pPr>
            <a:endParaRPr lang="en-US" baseline="0" dirty="0"/>
          </a:p>
          <a:p>
            <a:pPr marL="0" lvl="0" indent="0">
              <a:buFont typeface="Arial" panose="020B0604020202020204" pitchFamily="34" charset="0"/>
              <a:buNone/>
            </a:pPr>
            <a:r>
              <a:rPr lang="en-US" b="1" baseline="0" dirty="0"/>
              <a:t>Single Trip Over-Dimension Permits</a:t>
            </a:r>
          </a:p>
          <a:p>
            <a:pPr marL="0" lvl="0" indent="0">
              <a:buFont typeface="Arial" panose="020B0604020202020204" pitchFamily="34" charset="0"/>
              <a:buNone/>
            </a:pPr>
            <a:r>
              <a:rPr lang="en-US" b="0" i="0" baseline="0" dirty="0"/>
              <a:t>Indicate the maximum width allowed to be issued by CCD OD Permits Staff without having to seek District Approval. This information can be found in the State and District Guidelines document </a:t>
            </a:r>
            <a:r>
              <a:rPr lang="en-US" baseline="0" dirty="0"/>
              <a:t>(or contact the Mobility Services Team if you need assistance finding this information)</a:t>
            </a:r>
            <a:r>
              <a:rPr lang="en-US" b="0" i="0" baseline="0" dirty="0"/>
              <a:t>:</a:t>
            </a:r>
            <a:br>
              <a:rPr lang="en-US" b="0" i="0" baseline="0" dirty="0"/>
            </a:br>
            <a:r>
              <a:rPr lang="en-US" b="0" i="0" baseline="0" dirty="0"/>
              <a:t> https://www.oregon.gov/odot/MCT/Documents/pilotcarguide.pdf </a:t>
            </a:r>
          </a:p>
          <a:p>
            <a:pPr defTabSz="933152">
              <a:defRPr/>
            </a:pPr>
            <a:endParaRPr lang="en-US" baseline="0" dirty="0"/>
          </a:p>
        </p:txBody>
      </p:sp>
      <p:sp>
        <p:nvSpPr>
          <p:cNvPr id="4" name="Slide Number Placeholder 3"/>
          <p:cNvSpPr>
            <a:spLocks noGrp="1"/>
          </p:cNvSpPr>
          <p:nvPr>
            <p:ph type="sldNum" sz="quarter" idx="10"/>
          </p:nvPr>
        </p:nvSpPr>
        <p:spPr/>
        <p:txBody>
          <a:bodyPr/>
          <a:lstStyle/>
          <a:p>
            <a:fld id="{4A86287D-8CEC-48D1-8A1D-CAE741402E03}" type="slidenum">
              <a:rPr lang="en-US" smtClean="0"/>
              <a:t>7</a:t>
            </a:fld>
            <a:endParaRPr lang="en-US"/>
          </a:p>
        </p:txBody>
      </p:sp>
    </p:spTree>
    <p:extLst>
      <p:ext uri="{BB962C8B-B14F-4D97-AF65-F5344CB8AC3E}">
        <p14:creationId xmlns:p14="http://schemas.microsoft.com/office/powerpoint/2010/main" val="400641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a brief summary of the purpose and scope of the project, and list issues and concerns that the project will address.</a:t>
            </a:r>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8</a:t>
            </a:fld>
            <a:endParaRPr lang="en-US"/>
          </a:p>
        </p:txBody>
      </p:sp>
    </p:spTree>
    <p:extLst>
      <p:ext uri="{BB962C8B-B14F-4D97-AF65-F5344CB8AC3E}">
        <p14:creationId xmlns:p14="http://schemas.microsoft.com/office/powerpoint/2010/main" val="2723652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 photos and customize as appropriate. </a:t>
            </a:r>
          </a:p>
          <a:p>
            <a:endParaRPr lang="en-US" dirty="0"/>
          </a:p>
          <a:p>
            <a:r>
              <a:rPr lang="en-US" dirty="0"/>
              <a:t>Per OAR 731-012-0020</a:t>
            </a:r>
          </a:p>
          <a:p>
            <a:r>
              <a:rPr lang="en-US" dirty="0"/>
              <a:t>“Proposed Action” means any activity that will alter, relocate, change or realign a state highway including those proposed in planning documents approved by a public agency.</a:t>
            </a:r>
          </a:p>
          <a:p>
            <a:r>
              <a:rPr lang="en-US" dirty="0"/>
              <a:t>“Permanent Reduction” means a reduction subject to OAR 731-012-0010 be considered permanent if the reduction is intended to be permanently left in place after installation and is not easily removable for short-term expansion of Vehicle-Carrying Capacity. (Permanent structures could include, but are not limited to, traffic signals, signposts, stationary bollards, curbs, trees, raised or depressed medians, roundabouts, streetlights and overhead wiring.) If there is uncertainty as to whether or not a structure is permanent, the Department will provide an opportunity for Stakeholder Forum input.</a:t>
            </a:r>
          </a:p>
          <a:p>
            <a:endParaRPr lang="en-US" dirty="0"/>
          </a:p>
          <a:p>
            <a:r>
              <a:rPr lang="en-US" dirty="0"/>
              <a:t>If the</a:t>
            </a:r>
            <a:r>
              <a:rPr lang="en-US" baseline="0" dirty="0"/>
              <a:t> Region is considering more than one alternative, describe them all and list the pros and cons of each.  This will prevent having to schedule a separate meeting. </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9</a:t>
            </a:fld>
            <a:endParaRPr lang="en-US"/>
          </a:p>
        </p:txBody>
      </p:sp>
    </p:spTree>
    <p:extLst>
      <p:ext uri="{BB962C8B-B14F-4D97-AF65-F5344CB8AC3E}">
        <p14:creationId xmlns:p14="http://schemas.microsoft.com/office/powerpoint/2010/main" val="1765779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White Subhead/bkgrn Image">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3050661"/>
            <a:ext cx="10515600" cy="1325563"/>
          </a:xfrm>
        </p:spPr>
        <p:txBody>
          <a:bodyPr>
            <a:normAutofit/>
          </a:bodyPr>
          <a:lstStyle>
            <a:lvl1pPr algn="ctr">
              <a:defRPr sz="4000">
                <a:solidFill>
                  <a:schemeClr val="bg1"/>
                </a:solidFill>
              </a:defRPr>
            </a:lvl1pPr>
          </a:lstStyle>
          <a:p>
            <a:r>
              <a:rPr lang="en-US" dirty="0"/>
              <a:t>CLICK TO EDIT MASTER TITLE</a:t>
            </a:r>
          </a:p>
        </p:txBody>
      </p:sp>
      <p:pic>
        <p:nvPicPr>
          <p:cNvPr id="10" name="Picture 9" descr="Oregon Department of Transport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660" y="5929640"/>
            <a:ext cx="2269118" cy="689555"/>
          </a:xfrm>
          <a:prstGeom prst="rect">
            <a:avLst/>
          </a:prstGeom>
        </p:spPr>
      </p:pic>
      <p:sp>
        <p:nvSpPr>
          <p:cNvPr id="6" name="Text Placeholder 5"/>
          <p:cNvSpPr>
            <a:spLocks noGrp="1"/>
          </p:cNvSpPr>
          <p:nvPr>
            <p:ph type="body" sz="quarter" idx="11" hasCustomPrompt="1"/>
          </p:nvPr>
        </p:nvSpPr>
        <p:spPr>
          <a:xfrm>
            <a:off x="838200" y="4616833"/>
            <a:ext cx="10515600" cy="436118"/>
          </a:xfrm>
          <a:prstGeom prst="rect">
            <a:avLst/>
          </a:prstGeom>
        </p:spPr>
        <p:txBody>
          <a:bodyPr>
            <a:normAutofit/>
          </a:bodyPr>
          <a:lstStyle>
            <a:lvl1pPr marL="0" indent="0" algn="ctr">
              <a:buNone/>
              <a:defRPr sz="2000">
                <a:solidFill>
                  <a:schemeClr val="bg1"/>
                </a:solidFill>
              </a:defRPr>
            </a:lvl1pPr>
          </a:lstStyle>
          <a:p>
            <a:pPr lvl="0"/>
            <a:r>
              <a:rPr lang="en-US" dirty="0"/>
              <a:t>Subhead for the ages</a:t>
            </a:r>
          </a:p>
        </p:txBody>
      </p:sp>
    </p:spTree>
    <p:custDataLst>
      <p:tags r:id="rId1"/>
    </p:custDataLst>
    <p:extLst>
      <p:ext uri="{BB962C8B-B14F-4D97-AF65-F5344CB8AC3E}">
        <p14:creationId xmlns:p14="http://schemas.microsoft.com/office/powerpoint/2010/main" val="332575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Content-P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defRPr sz="4000"/>
            </a:lvl1pPr>
          </a:lstStyle>
          <a:p>
            <a:r>
              <a:rPr lang="en-US" dirty="0"/>
              <a:t>CLICK TO EDIT TITLE</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838200" y="1828800"/>
            <a:ext cx="11353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Oregon Department of Transport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32108"/>
            <a:ext cx="2269118" cy="689709"/>
          </a:xfrm>
          <a:prstGeom prst="rect">
            <a:avLst/>
          </a:prstGeom>
        </p:spPr>
      </p:pic>
      <p:sp>
        <p:nvSpPr>
          <p:cNvPr id="6" name="Slide Number Placeholder 5"/>
          <p:cNvSpPr>
            <a:spLocks noGrp="1"/>
          </p:cNvSpPr>
          <p:nvPr>
            <p:ph type="sldNum" sz="quarter" idx="12"/>
          </p:nvPr>
        </p:nvSpPr>
        <p:spPr/>
        <p:txBody>
          <a:bodyPr/>
          <a:lstStyle/>
          <a:p>
            <a:fld id="{7B4172B2-D9CF-462E-87A7-CF6315382B94}" type="slidenum">
              <a:rPr lang="en-US" smtClean="0"/>
              <a:t>‹#›</a:t>
            </a:fld>
            <a:endParaRPr lang="en-US" dirty="0"/>
          </a:p>
        </p:txBody>
      </p:sp>
      <p:sp>
        <p:nvSpPr>
          <p:cNvPr id="14" name="Text Placeholder 13"/>
          <p:cNvSpPr>
            <a:spLocks noGrp="1"/>
          </p:cNvSpPr>
          <p:nvPr>
            <p:ph type="body" sz="quarter" idx="13"/>
          </p:nvPr>
        </p:nvSpPr>
        <p:spPr>
          <a:xfrm>
            <a:off x="838200" y="2241550"/>
            <a:ext cx="10515600" cy="33194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58775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Lf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58032" y="365125"/>
            <a:ext cx="6295768" cy="1325563"/>
          </a:xfrm>
        </p:spPr>
        <p:txBody>
          <a:bodyPr>
            <a:normAutofit/>
          </a:bodyPr>
          <a:lstStyle>
            <a:lvl1pPr>
              <a:defRPr sz="3200"/>
            </a:lvl1pPr>
          </a:lstStyle>
          <a:p>
            <a:r>
              <a:rPr lang="en-US" dirty="0"/>
              <a:t>CLICK TO EDIT TITLE</a:t>
            </a:r>
          </a:p>
        </p:txBody>
      </p:sp>
      <p:sp>
        <p:nvSpPr>
          <p:cNvPr id="4" name="Content Placeholder 3"/>
          <p:cNvSpPr>
            <a:spLocks noGrp="1"/>
          </p:cNvSpPr>
          <p:nvPr>
            <p:ph sz="half" idx="2"/>
          </p:nvPr>
        </p:nvSpPr>
        <p:spPr>
          <a:xfrm>
            <a:off x="5058032" y="1966913"/>
            <a:ext cx="6295768" cy="4210050"/>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C183D7F6-B498-43B3-948B-1728B52AA6E4}">
                <adec:decorative xmlns:adec="http://schemas.microsoft.com/office/drawing/2017/decorative" val="1"/>
              </a:ext>
            </a:extLst>
          </p:cNvPr>
          <p:cNvCxnSpPr/>
          <p:nvPr userDrawn="1"/>
        </p:nvCxnSpPr>
        <p:spPr>
          <a:xfrm>
            <a:off x="4604951" y="1828800"/>
            <a:ext cx="758704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751679"/>
            <a:ext cx="2269118" cy="689709"/>
          </a:xfrm>
          <a:prstGeom prst="rect">
            <a:avLst/>
          </a:prstGeom>
        </p:spPr>
      </p:pic>
      <p:sp>
        <p:nvSpPr>
          <p:cNvPr id="20" name="Picture Placeholder 19" descr="Road workers"/>
          <p:cNvSpPr>
            <a:spLocks noGrp="1"/>
          </p:cNvSpPr>
          <p:nvPr>
            <p:ph type="pic" sz="quarter" idx="10" hasCustomPrompt="1"/>
          </p:nvPr>
        </p:nvSpPr>
        <p:spPr>
          <a:xfrm>
            <a:off x="0" y="0"/>
            <a:ext cx="4605338" cy="6858000"/>
          </a:xfrm>
          <a:prstGeom prst="rect">
            <a:avLst/>
          </a:prstGeom>
          <a:blipFill>
            <a:blip r:embed="rId4"/>
            <a:stretch>
              <a:fillRect t="-27" b="-27"/>
            </a:stretch>
          </a:blipFill>
        </p:spPr>
        <p:txBody>
          <a:bodyPr/>
          <a:lstStyle>
            <a:lvl1pPr marL="0" indent="0">
              <a:buFontTx/>
              <a:buNone/>
              <a:defRPr/>
            </a:lvl1pPr>
          </a:lstStyle>
          <a:p>
            <a:r>
              <a:rPr lang="en-US" dirty="0"/>
              <a:t> </a:t>
            </a:r>
          </a:p>
        </p:txBody>
      </p:sp>
      <p:sp>
        <p:nvSpPr>
          <p:cNvPr id="7" name="Slide Number Placeholder 6"/>
          <p:cNvSpPr>
            <a:spLocks noGrp="1"/>
          </p:cNvSpPr>
          <p:nvPr>
            <p:ph type="sldNum" sz="quarter" idx="13"/>
          </p:nvPr>
        </p:nvSpPr>
        <p:spPr/>
        <p:txBody>
          <a:bodyPr/>
          <a:lstStyle/>
          <a:p>
            <a:fld id="{7B4172B2-D9CF-462E-87A7-CF6315382B94}" type="slidenum">
              <a:rPr lang="en-US" smtClean="0"/>
              <a:t>‹#›</a:t>
            </a:fld>
            <a:endParaRPr lang="en-US" dirty="0"/>
          </a:p>
        </p:txBody>
      </p:sp>
    </p:spTree>
    <p:custDataLst>
      <p:tags r:id="rId1"/>
    </p:custDataLst>
    <p:extLst>
      <p:ext uri="{BB962C8B-B14F-4D97-AF65-F5344CB8AC3E}">
        <p14:creationId xmlns:p14="http://schemas.microsoft.com/office/powerpoint/2010/main" val="66719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Rt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6295768" cy="1325563"/>
          </a:xfrm>
        </p:spPr>
        <p:txBody>
          <a:bodyPr>
            <a:normAutofit/>
          </a:bodyPr>
          <a:lstStyle>
            <a:lvl1pPr>
              <a:defRPr sz="3200"/>
            </a:lvl1pPr>
          </a:lstStyle>
          <a:p>
            <a:r>
              <a:rPr lang="en-US" dirty="0"/>
              <a:t>CLICK TO EDIT TITLE</a:t>
            </a:r>
          </a:p>
        </p:txBody>
      </p:sp>
      <p:sp>
        <p:nvSpPr>
          <p:cNvPr id="4" name="Content Placeholder 3"/>
          <p:cNvSpPr>
            <a:spLocks noGrp="1"/>
          </p:cNvSpPr>
          <p:nvPr>
            <p:ph sz="half" idx="2"/>
          </p:nvPr>
        </p:nvSpPr>
        <p:spPr>
          <a:xfrm>
            <a:off x="838200" y="1966913"/>
            <a:ext cx="6295768" cy="4210050"/>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C183D7F6-B498-43B3-948B-1728B52AA6E4}">
                <adec:decorative xmlns:adec="http://schemas.microsoft.com/office/drawing/2017/decorative" val="1"/>
              </a:ext>
            </a:extLst>
          </p:cNvPr>
          <p:cNvCxnSpPr/>
          <p:nvPr userDrawn="1"/>
        </p:nvCxnSpPr>
        <p:spPr>
          <a:xfrm>
            <a:off x="0" y="1828800"/>
            <a:ext cx="758704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19" descr="Bridge in Astoria"/>
          <p:cNvSpPr>
            <a:spLocks noGrp="1"/>
          </p:cNvSpPr>
          <p:nvPr>
            <p:ph type="pic" sz="quarter" idx="13" hasCustomPrompt="1"/>
          </p:nvPr>
        </p:nvSpPr>
        <p:spPr>
          <a:xfrm>
            <a:off x="7587049" y="0"/>
            <a:ext cx="4605338" cy="6858000"/>
          </a:xfrm>
          <a:prstGeom prst="rect">
            <a:avLst/>
          </a:prstGeom>
          <a:blipFill>
            <a:blip r:embed="rId3"/>
            <a:stretch>
              <a:fillRect t="-27" b="-27"/>
            </a:stretch>
          </a:blipFill>
        </p:spPr>
        <p:txBody>
          <a:bodyPr/>
          <a:lstStyle>
            <a:lvl1pPr marL="0" indent="0">
              <a:buFontTx/>
              <a:buNone/>
              <a:defRPr/>
            </a:lvl1pPr>
          </a:lstStyle>
          <a:p>
            <a:r>
              <a:rPr lang="en-US" dirty="0"/>
              <a:t> </a:t>
            </a:r>
          </a:p>
        </p:txBody>
      </p:sp>
      <p:pic>
        <p:nvPicPr>
          <p:cNvPr id="6" name="Picture 5" descr="Oregon Department of Transport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5832108"/>
            <a:ext cx="2269118" cy="689709"/>
          </a:xfrm>
          <a:prstGeom prst="rect">
            <a:avLst/>
          </a:prstGeom>
        </p:spPr>
      </p:pic>
    </p:spTree>
    <p:custDataLst>
      <p:tags r:id="rId1"/>
    </p:custDataLst>
    <p:extLst>
      <p:ext uri="{BB962C8B-B14F-4D97-AF65-F5344CB8AC3E}">
        <p14:creationId xmlns:p14="http://schemas.microsoft.com/office/powerpoint/2010/main" val="60422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Oregon Department of Transport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32108"/>
            <a:ext cx="2269118" cy="689709"/>
          </a:xfrm>
          <a:prstGeom prst="rect">
            <a:avLst/>
          </a:prstGeom>
        </p:spPr>
      </p:pic>
      <p:sp>
        <p:nvSpPr>
          <p:cNvPr id="3" name="Title 2"/>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7B4172B2-D9CF-462E-87A7-CF6315382B94}" type="slidenum">
              <a:rPr lang="en-US" smtClean="0"/>
              <a:t>‹#›</a:t>
            </a:fld>
            <a:endParaRPr lang="en-US" dirty="0"/>
          </a:p>
        </p:txBody>
      </p:sp>
    </p:spTree>
    <p:custDataLst>
      <p:tags r:id="rId1"/>
    </p:custDataLst>
    <p:extLst>
      <p:ext uri="{BB962C8B-B14F-4D97-AF65-F5344CB8AC3E}">
        <p14:creationId xmlns:p14="http://schemas.microsoft.com/office/powerpoint/2010/main" val="337598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Simple Content-P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defRPr sz="4000"/>
            </a:lvl1pPr>
          </a:lstStyle>
          <a:p>
            <a:r>
              <a:rPr lang="en-US" dirty="0"/>
              <a:t>CLICK TO EDIT TITLE</a:t>
            </a:r>
          </a:p>
        </p:txBody>
      </p:sp>
      <p:sp>
        <p:nvSpPr>
          <p:cNvPr id="3" name="Content Placeholder 2"/>
          <p:cNvSpPr>
            <a:spLocks noGrp="1"/>
          </p:cNvSpPr>
          <p:nvPr>
            <p:ph idx="1"/>
          </p:nvPr>
        </p:nvSpPr>
        <p:spPr>
          <a:xfrm>
            <a:off x="838200" y="2067697"/>
            <a:ext cx="10515600" cy="3558746"/>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C183D7F6-B498-43B3-948B-1728B52AA6E4}">
                <adec:decorative xmlns:adec="http://schemas.microsoft.com/office/drawing/2017/decorative" val="1"/>
              </a:ext>
            </a:extLst>
          </p:cNvPr>
          <p:cNvCxnSpPr/>
          <p:nvPr userDrawn="1"/>
        </p:nvCxnSpPr>
        <p:spPr>
          <a:xfrm>
            <a:off x="838200" y="1828800"/>
            <a:ext cx="11353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Oregon Department of Transport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32108"/>
            <a:ext cx="2269118" cy="689709"/>
          </a:xfrm>
          <a:prstGeom prst="rect">
            <a:avLst/>
          </a:prstGeom>
        </p:spPr>
      </p:pic>
    </p:spTree>
    <p:custDataLst>
      <p:tags r:id="rId1"/>
    </p:custDataLst>
    <p:extLst>
      <p:ext uri="{BB962C8B-B14F-4D97-AF65-F5344CB8AC3E}">
        <p14:creationId xmlns:p14="http://schemas.microsoft.com/office/powerpoint/2010/main" val="343519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172B2-D9CF-462E-87A7-CF6315382B94}" type="slidenum">
              <a:rPr lang="en-US" smtClean="0"/>
              <a:t>‹#›</a:t>
            </a:fld>
            <a:endParaRPr lang="en-US" dirty="0"/>
          </a:p>
        </p:txBody>
      </p:sp>
    </p:spTree>
    <p:custDataLst>
      <p:tags r:id="rId8"/>
    </p:custDataLst>
    <p:extLst>
      <p:ext uri="{BB962C8B-B14F-4D97-AF65-F5344CB8AC3E}">
        <p14:creationId xmlns:p14="http://schemas.microsoft.com/office/powerpoint/2010/main" val="3145581561"/>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7" r:id="rId3"/>
    <p:sldLayoutId id="2147483658" r:id="rId4"/>
    <p:sldLayoutId id="2147483655" r:id="rId5"/>
    <p:sldLayoutId id="2147483672"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8.xml"/><Relationship Id="rId5" Type="http://schemas.microsoft.com/office/2007/relationships/hdphoto" Target="../media/hdphoto1.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www.oregon.gov/odot/ProjectDel/Pages/Mobility.aspx" TargetMode="External"/><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hyperlink" Target="https://ordot.sharepoint.com/sites/Mobility" TargetMode="External"/><Relationship Id="rId5" Type="http://schemas.openxmlformats.org/officeDocument/2006/relationships/hyperlink" Target="https://ordot.sharepoint.com/sites/Mobility/SitePages/PrepareForMACMeeting.aspx" TargetMode="External"/><Relationship Id="rId4" Type="http://schemas.openxmlformats.org/officeDocument/2006/relationships/hyperlink" Target="mailto:PDS-MobilityServices@odot.oregon.go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ght Triangle 1">
            <a:extLst>
              <a:ext uri="{C183D7F6-B498-43B3-948B-1728B52AA6E4}">
                <adec:decorative xmlns:adec="http://schemas.microsoft.com/office/drawing/2017/decorative" val="1"/>
              </a:ext>
            </a:extLst>
          </p:cNvPr>
          <p:cNvSpPr/>
          <p:nvPr/>
        </p:nvSpPr>
        <p:spPr>
          <a:xfrm rot="10800000">
            <a:off x="6954982" y="-1"/>
            <a:ext cx="5237018" cy="305591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noGrp="1"/>
          </p:cNvSpPr>
          <p:nvPr>
            <p:ph type="title" idx="4294967295"/>
          </p:nvPr>
        </p:nvSpPr>
        <p:spPr>
          <a:xfrm rot="1847379">
            <a:off x="8036663" y="969524"/>
            <a:ext cx="4339858"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45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mn-lt"/>
                <a:ea typeface="+mn-ea"/>
                <a:cs typeface="+mn-cs"/>
              </a:rPr>
              <a:t>INSTRUCTIONS 1</a:t>
            </a:r>
          </a:p>
        </p:txBody>
      </p:sp>
      <p:sp>
        <p:nvSpPr>
          <p:cNvPr id="4" name="TextBox 3"/>
          <p:cNvSpPr txBox="1"/>
          <p:nvPr/>
        </p:nvSpPr>
        <p:spPr>
          <a:xfrm>
            <a:off x="360216" y="478971"/>
            <a:ext cx="7678239" cy="492443"/>
          </a:xfrm>
          <a:prstGeom prst="rect">
            <a:avLst/>
          </a:prstGeom>
          <a:noFill/>
        </p:spPr>
        <p:txBody>
          <a:bodyPr wrap="square" rtlCol="0">
            <a:spAutoFit/>
          </a:bodyPr>
          <a:lstStyle/>
          <a:p>
            <a:r>
              <a:rPr lang="en-US" sz="2600" b="1" dirty="0"/>
              <a:t>PURPOSE FOR USING THE MOBILITY TEMPLATES</a:t>
            </a:r>
          </a:p>
        </p:txBody>
      </p:sp>
      <p:sp>
        <p:nvSpPr>
          <p:cNvPr id="5" name="TextBox 4"/>
          <p:cNvSpPr txBox="1"/>
          <p:nvPr/>
        </p:nvSpPr>
        <p:spPr>
          <a:xfrm>
            <a:off x="399801" y="1107947"/>
            <a:ext cx="8352312" cy="1477328"/>
          </a:xfrm>
          <a:prstGeom prst="rect">
            <a:avLst/>
          </a:prstGeom>
          <a:noFill/>
        </p:spPr>
        <p:txBody>
          <a:bodyPr wrap="square" rtlCol="0">
            <a:spAutoFit/>
          </a:bodyPr>
          <a:lstStyle/>
          <a:p>
            <a:r>
              <a:rPr lang="en-US" dirty="0"/>
              <a:t>The templates are intended to standardize mobility presentations so that information is provided in an efficient way that makes the best use of everyone’s time during the meetings.  Using these templates ensures the stakeholders have all the necessary information to make their recommendation to the agency.</a:t>
            </a:r>
            <a:endParaRPr lang="en-US" sz="1400" dirty="0"/>
          </a:p>
          <a:p>
            <a:endParaRPr lang="en-US" dirty="0"/>
          </a:p>
        </p:txBody>
      </p:sp>
      <p:sp>
        <p:nvSpPr>
          <p:cNvPr id="11" name="TextBox 10"/>
          <p:cNvSpPr txBox="1"/>
          <p:nvPr/>
        </p:nvSpPr>
        <p:spPr>
          <a:xfrm>
            <a:off x="399802" y="2463866"/>
            <a:ext cx="7861034" cy="492443"/>
          </a:xfrm>
          <a:prstGeom prst="rect">
            <a:avLst/>
          </a:prstGeom>
          <a:noFill/>
        </p:spPr>
        <p:txBody>
          <a:bodyPr wrap="square" rtlCol="0">
            <a:spAutoFit/>
          </a:bodyPr>
          <a:lstStyle>
            <a:defPPr>
              <a:defRPr lang="en-US"/>
            </a:defPPr>
            <a:lvl1pPr>
              <a:defRPr sz="2600" b="1"/>
            </a:lvl1pPr>
          </a:lstStyle>
          <a:p>
            <a:r>
              <a:rPr lang="en-US" dirty="0"/>
              <a:t>WHICH TEMPLATE SHOULD I USE?</a:t>
            </a:r>
          </a:p>
        </p:txBody>
      </p:sp>
      <p:sp>
        <p:nvSpPr>
          <p:cNvPr id="12" name="TextBox 11"/>
          <p:cNvSpPr txBox="1"/>
          <p:nvPr/>
        </p:nvSpPr>
        <p:spPr>
          <a:xfrm>
            <a:off x="399801" y="3107836"/>
            <a:ext cx="11164670" cy="892552"/>
          </a:xfrm>
          <a:prstGeom prst="rect">
            <a:avLst/>
          </a:prstGeom>
          <a:noFill/>
        </p:spPr>
        <p:txBody>
          <a:bodyPr wrap="square" rtlCol="0">
            <a:spAutoFit/>
          </a:bodyPr>
          <a:lstStyle/>
          <a:p>
            <a:r>
              <a:rPr lang="en-US" b="1" u="sng" dirty="0"/>
              <a:t>Work Zone Temporary Impacts Presentation Template: </a:t>
            </a:r>
            <a:r>
              <a:rPr lang="en-US" sz="1700" dirty="0"/>
              <a:t>Used to communicate work </a:t>
            </a:r>
            <a:br>
              <a:rPr lang="en-US" sz="1700" dirty="0"/>
            </a:br>
            <a:r>
              <a:rPr lang="en-US" sz="1700" dirty="0"/>
              <a:t>zone safety impacts and temporary restrictions during project development, construction (for updates) and maintenance. Use this template to seek support for sign-off of the Mobility Considerations Checklist</a:t>
            </a:r>
          </a:p>
        </p:txBody>
      </p:sp>
      <p:sp>
        <p:nvSpPr>
          <p:cNvPr id="13" name="TextBox 12"/>
          <p:cNvSpPr txBox="1"/>
          <p:nvPr/>
        </p:nvSpPr>
        <p:spPr>
          <a:xfrm>
            <a:off x="399801" y="4185553"/>
            <a:ext cx="11792198" cy="1154162"/>
          </a:xfrm>
          <a:prstGeom prst="rect">
            <a:avLst/>
          </a:prstGeom>
          <a:noFill/>
        </p:spPr>
        <p:txBody>
          <a:bodyPr wrap="square" rtlCol="0">
            <a:spAutoFit/>
          </a:bodyPr>
          <a:lstStyle/>
          <a:p>
            <a:pPr>
              <a:spcAft>
                <a:spcPts val="1200"/>
              </a:spcAft>
            </a:pPr>
            <a:r>
              <a:rPr lang="en-US" b="1" u="sng" dirty="0"/>
              <a:t>ORS 366.215 Presentation Template</a:t>
            </a:r>
            <a:r>
              <a:rPr lang="en-US" b="1" dirty="0"/>
              <a:t>: </a:t>
            </a:r>
            <a:r>
              <a:rPr lang="en-US" sz="1700" dirty="0"/>
              <a:t>Used for Stakeholder Forum presentations, required under </a:t>
            </a:r>
            <a:br>
              <a:rPr lang="en-US" sz="1700" dirty="0"/>
            </a:br>
            <a:r>
              <a:rPr lang="en-US" sz="1700" dirty="0"/>
              <a:t>OAR Chapter 731, Division 12. Each slide is designed to present the required information listed in the ORS 366.215 Guidance Document. If your reduction includes a roadway reconfiguration (e.g. travel lane reductions and other striping changes) this template includes slides for those changes as well.</a:t>
            </a:r>
          </a:p>
        </p:txBody>
      </p:sp>
      <p:sp>
        <p:nvSpPr>
          <p:cNvPr id="9" name="TextBox 8"/>
          <p:cNvSpPr txBox="1"/>
          <p:nvPr/>
        </p:nvSpPr>
        <p:spPr>
          <a:xfrm>
            <a:off x="0" y="5929745"/>
            <a:ext cx="12191999"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1"/>
            <a:r>
              <a:rPr lang="en-US" dirty="0">
                <a:solidFill>
                  <a:srgbClr val="FF0000"/>
                </a:solidFill>
              </a:rPr>
              <a:t>Delete this and all </a:t>
            </a:r>
            <a:r>
              <a:rPr lang="en-US" b="1" dirty="0">
                <a:solidFill>
                  <a:srgbClr val="FF0000"/>
                </a:solidFill>
              </a:rPr>
              <a:t>INSTRUCTION</a:t>
            </a:r>
            <a:r>
              <a:rPr lang="en-US" dirty="0">
                <a:solidFill>
                  <a:srgbClr val="FF0000"/>
                </a:solidFill>
              </a:rPr>
              <a:t> slides before beginning your presentation.</a:t>
            </a:r>
          </a:p>
        </p:txBody>
      </p:sp>
      <p:sp>
        <p:nvSpPr>
          <p:cNvPr id="8" name="Slide Number Placeholder 7"/>
          <p:cNvSpPr>
            <a:spLocks noGrp="1"/>
          </p:cNvSpPr>
          <p:nvPr>
            <p:ph type="sldNum" sz="quarter" idx="12"/>
          </p:nvPr>
        </p:nvSpPr>
        <p:spPr/>
        <p:txBody>
          <a:bodyPr/>
          <a:lstStyle/>
          <a:p>
            <a:fld id="{7B4172B2-D9CF-462E-87A7-CF6315382B94}" type="slidenum">
              <a:rPr lang="en-US" smtClean="0"/>
              <a:t>1</a:t>
            </a:fld>
            <a:endParaRPr lang="en-US" dirty="0"/>
          </a:p>
        </p:txBody>
      </p:sp>
    </p:spTree>
    <p:custDataLst>
      <p:tags r:id="rId1"/>
    </p:custDataLst>
    <p:extLst>
      <p:ext uri="{BB962C8B-B14F-4D97-AF65-F5344CB8AC3E}">
        <p14:creationId xmlns:p14="http://schemas.microsoft.com/office/powerpoint/2010/main" val="49670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Existing &amp; Proposed Roadway Cross Sections</a:t>
            </a:r>
          </a:p>
        </p:txBody>
      </p:sp>
      <p:sp>
        <p:nvSpPr>
          <p:cNvPr id="6" name="Title 1"/>
          <p:cNvSpPr txBox="1">
            <a:spLocks/>
          </p:cNvSpPr>
          <p:nvPr/>
        </p:nvSpPr>
        <p:spPr>
          <a:xfrm>
            <a:off x="436178" y="1217564"/>
            <a:ext cx="10917621" cy="573189"/>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388" eaLnBrk="1" hangingPunct="1">
              <a:spcBef>
                <a:spcPts val="600"/>
              </a:spcBef>
              <a:spcAft>
                <a:spcPts val="1000"/>
              </a:spcAft>
              <a:buClr>
                <a:schemeClr val="tx2"/>
              </a:buClr>
            </a:pPr>
            <a:r>
              <a:rPr lang="en-US" sz="2600" b="0" dirty="0">
                <a:latin typeface="+mn-lt"/>
                <a:ea typeface="+mn-ea"/>
                <a:cs typeface="Times New Roman" panose="02020603050405020304" pitchFamily="18" charset="0"/>
              </a:rPr>
              <a:t>Add some details, if necessary.</a:t>
            </a:r>
          </a:p>
        </p:txBody>
      </p:sp>
      <p:pic>
        <p:nvPicPr>
          <p:cNvPr id="5" name="Picture 4" descr="Example of existing and proposed crossections, to be replaced by actual cross sections from a project." title="Cross section diagrams"/>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396467" y="1790753"/>
            <a:ext cx="9070679" cy="4771727"/>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7B4172B2-D9CF-462E-87A7-CF6315382B94}" type="slidenum">
              <a:rPr lang="en-US" smtClean="0"/>
              <a:t>10</a:t>
            </a:fld>
            <a:endParaRPr lang="en-US" dirty="0"/>
          </a:p>
        </p:txBody>
      </p:sp>
    </p:spTree>
    <p:custDataLst>
      <p:tags r:id="rId1"/>
    </p:custDataLst>
    <p:extLst>
      <p:ext uri="{BB962C8B-B14F-4D97-AF65-F5344CB8AC3E}">
        <p14:creationId xmlns:p14="http://schemas.microsoft.com/office/powerpoint/2010/main" val="305092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Additional Cross Sections</a:t>
            </a:r>
          </a:p>
        </p:txBody>
      </p:sp>
      <p:sp>
        <p:nvSpPr>
          <p:cNvPr id="6" name="Title 1"/>
          <p:cNvSpPr txBox="1">
            <a:spLocks/>
          </p:cNvSpPr>
          <p:nvPr/>
        </p:nvSpPr>
        <p:spPr>
          <a:xfrm>
            <a:off x="436178" y="1217564"/>
            <a:ext cx="10917621" cy="573189"/>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388" eaLnBrk="1" hangingPunct="1">
              <a:spcBef>
                <a:spcPts val="600"/>
              </a:spcBef>
              <a:spcAft>
                <a:spcPts val="1000"/>
              </a:spcAft>
              <a:buClr>
                <a:schemeClr val="tx2"/>
              </a:buClr>
            </a:pPr>
            <a:r>
              <a:rPr lang="en-US" sz="2600" b="0" dirty="0">
                <a:latin typeface="+mn-lt"/>
                <a:ea typeface="+mn-ea"/>
                <a:cs typeface="Times New Roman" panose="02020603050405020304" pitchFamily="18" charset="0"/>
              </a:rPr>
              <a:t>Mountable traffic separator cross section: </a:t>
            </a:r>
          </a:p>
        </p:txBody>
      </p:sp>
      <p:pic>
        <p:nvPicPr>
          <p:cNvPr id="7" name="Picture 6" descr="Example of a mountable traffic separator cross section, to be replaced by an actual cross section from a project." title="Traffic Separator Cross Section"/>
          <p:cNvPicPr>
            <a:picLocks noChangeAspect="1"/>
          </p:cNvPicPr>
          <p:nvPr/>
        </p:nvPicPr>
        <p:blipFill>
          <a:blip r:embed="rId4"/>
          <a:stretch>
            <a:fillRect/>
          </a:stretch>
        </p:blipFill>
        <p:spPr>
          <a:xfrm>
            <a:off x="2204357" y="1865655"/>
            <a:ext cx="7281899" cy="4717675"/>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7B4172B2-D9CF-462E-87A7-CF6315382B94}" type="slidenum">
              <a:rPr lang="en-US" smtClean="0"/>
              <a:t>11</a:t>
            </a:fld>
            <a:endParaRPr lang="en-US" dirty="0"/>
          </a:p>
        </p:txBody>
      </p:sp>
    </p:spTree>
    <p:custDataLst>
      <p:tags r:id="rId1"/>
    </p:custDataLst>
    <p:extLst>
      <p:ext uri="{BB962C8B-B14F-4D97-AF65-F5344CB8AC3E}">
        <p14:creationId xmlns:p14="http://schemas.microsoft.com/office/powerpoint/2010/main" val="1718183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4" y="1"/>
            <a:ext cx="7440888" cy="1699118"/>
          </a:xfrm>
        </p:spPr>
        <p:txBody>
          <a:bodyPr>
            <a:noAutofit/>
          </a:bodyPr>
          <a:lstStyle/>
          <a:p>
            <a:pPr algn="ctr"/>
            <a:r>
              <a:rPr lang="en-US" sz="3600" dirty="0"/>
              <a:t>ODOT Highway Design Manual Guidance for </a:t>
            </a:r>
            <a:br>
              <a:rPr lang="en-US" sz="3600" dirty="0"/>
            </a:br>
            <a:r>
              <a:rPr lang="en-US" sz="3600" dirty="0"/>
              <a:t>&lt;&lt;Insert Urban Context&gt;&gt;</a:t>
            </a:r>
          </a:p>
        </p:txBody>
      </p:sp>
      <p:graphicFrame>
        <p:nvGraphicFramePr>
          <p:cNvPr id="5" name="Content Placeholder 4"/>
          <p:cNvGraphicFramePr>
            <a:graphicFrameLocks noGrp="1"/>
          </p:cNvGraphicFramePr>
          <p:nvPr>
            <p:ph sz="half" idx="2"/>
          </p:nvPr>
        </p:nvGraphicFramePr>
        <p:xfrm>
          <a:off x="145774" y="2483597"/>
          <a:ext cx="7440888" cy="4238703"/>
        </p:xfrm>
        <a:graphic>
          <a:graphicData uri="http://schemas.openxmlformats.org/drawingml/2006/table">
            <a:tbl>
              <a:tblPr firstRow="1" firstCol="1" bandRow="1">
                <a:tableStyleId>{073A0DAA-6AF3-43AB-8588-CEC1D06C72B9}</a:tableStyleId>
              </a:tblPr>
              <a:tblGrid>
                <a:gridCol w="5437608">
                  <a:extLst>
                    <a:ext uri="{9D8B030D-6E8A-4147-A177-3AD203B41FA5}">
                      <a16:colId xmlns:a16="http://schemas.microsoft.com/office/drawing/2014/main" val="388867885"/>
                    </a:ext>
                  </a:extLst>
                </a:gridCol>
                <a:gridCol w="2003280">
                  <a:extLst>
                    <a:ext uri="{9D8B030D-6E8A-4147-A177-3AD203B41FA5}">
                      <a16:colId xmlns:a16="http://schemas.microsoft.com/office/drawing/2014/main" val="4158469781"/>
                    </a:ext>
                  </a:extLst>
                </a:gridCol>
              </a:tblGrid>
              <a:tr h="470967">
                <a:tc>
                  <a:txBody>
                    <a:bodyPr/>
                    <a:lstStyle/>
                    <a:p>
                      <a:pPr algn="ctr"/>
                      <a:r>
                        <a:rPr lang="en-US" sz="2000" dirty="0"/>
                        <a:t>Design Element</a:t>
                      </a:r>
                      <a:endParaRPr lang="en-US" sz="2000" dirty="0">
                        <a:solidFill>
                          <a:schemeClr val="tx1"/>
                        </a:solidFill>
                      </a:endParaRPr>
                    </a:p>
                  </a:txBody>
                  <a:tcPr/>
                </a:tc>
                <a:tc>
                  <a:txBody>
                    <a:bodyPr/>
                    <a:lstStyle/>
                    <a:p>
                      <a:pPr algn="ctr"/>
                      <a:r>
                        <a:rPr lang="en-US" sz="2000" dirty="0"/>
                        <a:t>HDM Guidance</a:t>
                      </a:r>
                      <a:endParaRPr lang="en-US" sz="2000" dirty="0">
                        <a:solidFill>
                          <a:schemeClr val="tx1"/>
                        </a:solidFill>
                      </a:endParaRPr>
                    </a:p>
                  </a:txBody>
                  <a:tcPr/>
                </a:tc>
                <a:extLst>
                  <a:ext uri="{0D108BD9-81ED-4DB2-BD59-A6C34878D82A}">
                    <a16:rowId xmlns:a16="http://schemas.microsoft.com/office/drawing/2014/main" val="1947860414"/>
                  </a:ext>
                </a:extLst>
              </a:tr>
              <a:tr h="470967">
                <a:tc>
                  <a:txBody>
                    <a:bodyPr/>
                    <a:lstStyle/>
                    <a:p>
                      <a:r>
                        <a:rPr lang="en-US" dirty="0"/>
                        <a:t>Travel Lane</a:t>
                      </a:r>
                    </a:p>
                  </a:txBody>
                  <a:tcPr/>
                </a:tc>
                <a:tc>
                  <a:txBody>
                    <a:bodyPr/>
                    <a:lstStyle/>
                    <a:p>
                      <a:endParaRPr lang="en-US" dirty="0"/>
                    </a:p>
                  </a:txBody>
                  <a:tcPr/>
                </a:tc>
                <a:extLst>
                  <a:ext uri="{0D108BD9-81ED-4DB2-BD59-A6C34878D82A}">
                    <a16:rowId xmlns:a16="http://schemas.microsoft.com/office/drawing/2014/main" val="1903625591"/>
                  </a:ext>
                </a:extLst>
              </a:tr>
              <a:tr h="470967">
                <a:tc>
                  <a:txBody>
                    <a:bodyPr/>
                    <a:lstStyle/>
                    <a:p>
                      <a:r>
                        <a:rPr lang="en-US" dirty="0"/>
                        <a:t>Two-Way-Left-Turn Lane</a:t>
                      </a:r>
                    </a:p>
                  </a:txBody>
                  <a:tcPr/>
                </a:tc>
                <a:tc>
                  <a:txBody>
                    <a:bodyPr/>
                    <a:lstStyle/>
                    <a:p>
                      <a:endParaRPr lang="en-US" dirty="0"/>
                    </a:p>
                  </a:txBody>
                  <a:tcPr/>
                </a:tc>
                <a:extLst>
                  <a:ext uri="{0D108BD9-81ED-4DB2-BD59-A6C34878D82A}">
                    <a16:rowId xmlns:a16="http://schemas.microsoft.com/office/drawing/2014/main" val="2032581960"/>
                  </a:ext>
                </a:extLst>
              </a:tr>
              <a:tr h="470967">
                <a:tc>
                  <a:txBody>
                    <a:bodyPr/>
                    <a:lstStyle/>
                    <a:p>
                      <a:r>
                        <a:rPr lang="en-US" dirty="0"/>
                        <a:t>Right Turn Lane (Including shy distances)</a:t>
                      </a:r>
                    </a:p>
                  </a:txBody>
                  <a:tcPr/>
                </a:tc>
                <a:tc>
                  <a:txBody>
                    <a:bodyPr/>
                    <a:lstStyle/>
                    <a:p>
                      <a:endParaRPr lang="en-US" dirty="0"/>
                    </a:p>
                  </a:txBody>
                  <a:tcPr/>
                </a:tc>
                <a:extLst>
                  <a:ext uri="{0D108BD9-81ED-4DB2-BD59-A6C34878D82A}">
                    <a16:rowId xmlns:a16="http://schemas.microsoft.com/office/drawing/2014/main" val="718443503"/>
                  </a:ext>
                </a:extLst>
              </a:tr>
              <a:tr h="470967">
                <a:tc>
                  <a:txBody>
                    <a:bodyPr/>
                    <a:lstStyle/>
                    <a:p>
                      <a:r>
                        <a:rPr lang="en-US" dirty="0"/>
                        <a:t>On Street Bicycle Lane (not including buffer)</a:t>
                      </a:r>
                    </a:p>
                  </a:txBody>
                  <a:tcPr/>
                </a:tc>
                <a:tc>
                  <a:txBody>
                    <a:bodyPr/>
                    <a:lstStyle/>
                    <a:p>
                      <a:endParaRPr lang="en-US" dirty="0"/>
                    </a:p>
                  </a:txBody>
                  <a:tcPr/>
                </a:tc>
                <a:extLst>
                  <a:ext uri="{0D108BD9-81ED-4DB2-BD59-A6C34878D82A}">
                    <a16:rowId xmlns:a16="http://schemas.microsoft.com/office/drawing/2014/main" val="2469879368"/>
                  </a:ext>
                </a:extLst>
              </a:tr>
              <a:tr h="470967">
                <a:tc>
                  <a:txBody>
                    <a:bodyPr/>
                    <a:lstStyle/>
                    <a:p>
                      <a:r>
                        <a:rPr lang="en-US" dirty="0"/>
                        <a:t>Bicycle/Street</a:t>
                      </a:r>
                      <a:r>
                        <a:rPr lang="en-US" baseline="0" dirty="0"/>
                        <a:t> </a:t>
                      </a:r>
                      <a:r>
                        <a:rPr lang="en-US" dirty="0"/>
                        <a:t>Buffer</a:t>
                      </a:r>
                    </a:p>
                  </a:txBody>
                  <a:tcPr/>
                </a:tc>
                <a:tc>
                  <a:txBody>
                    <a:bodyPr/>
                    <a:lstStyle/>
                    <a:p>
                      <a:endParaRPr lang="en-US" dirty="0"/>
                    </a:p>
                  </a:txBody>
                  <a:tcPr/>
                </a:tc>
                <a:extLst>
                  <a:ext uri="{0D108BD9-81ED-4DB2-BD59-A6C34878D82A}">
                    <a16:rowId xmlns:a16="http://schemas.microsoft.com/office/drawing/2014/main" val="2826767645"/>
                  </a:ext>
                </a:extLst>
              </a:tr>
              <a:tr h="470967">
                <a:tc>
                  <a:txBody>
                    <a:bodyPr/>
                    <a:lstStyle/>
                    <a:p>
                      <a:r>
                        <a:rPr lang="en-US" dirty="0"/>
                        <a:t>On-Street Parking</a:t>
                      </a:r>
                    </a:p>
                  </a:txBody>
                  <a:tcPr/>
                </a:tc>
                <a:tc>
                  <a:txBody>
                    <a:bodyPr/>
                    <a:lstStyle/>
                    <a:p>
                      <a:endParaRPr lang="en-US" dirty="0"/>
                    </a:p>
                  </a:txBody>
                  <a:tcPr/>
                </a:tc>
                <a:extLst>
                  <a:ext uri="{0D108BD9-81ED-4DB2-BD59-A6C34878D82A}">
                    <a16:rowId xmlns:a16="http://schemas.microsoft.com/office/drawing/2014/main" val="3507193028"/>
                  </a:ext>
                </a:extLst>
              </a:tr>
              <a:tr h="470967">
                <a:tc>
                  <a:txBody>
                    <a:bodyPr/>
                    <a:lstStyle/>
                    <a:p>
                      <a:r>
                        <a:rPr lang="en-US" dirty="0"/>
                        <a:t>Curb/Gutter</a:t>
                      </a:r>
                    </a:p>
                  </a:txBody>
                  <a:tcPr/>
                </a:tc>
                <a:tc>
                  <a:txBody>
                    <a:bodyPr/>
                    <a:lstStyle/>
                    <a:p>
                      <a:endParaRPr lang="en-US" dirty="0"/>
                    </a:p>
                  </a:txBody>
                  <a:tcPr/>
                </a:tc>
                <a:extLst>
                  <a:ext uri="{0D108BD9-81ED-4DB2-BD59-A6C34878D82A}">
                    <a16:rowId xmlns:a16="http://schemas.microsoft.com/office/drawing/2014/main" val="893079655"/>
                  </a:ext>
                </a:extLst>
              </a:tr>
              <a:tr h="470967">
                <a:tc>
                  <a:txBody>
                    <a:bodyPr/>
                    <a:lstStyle/>
                    <a:p>
                      <a:r>
                        <a:rPr lang="en-US" dirty="0"/>
                        <a:t>Raised Median </a:t>
                      </a:r>
                      <a:r>
                        <a:rPr lang="en-US" baseline="0" dirty="0"/>
                        <a:t>- </a:t>
                      </a:r>
                      <a:r>
                        <a:rPr lang="en-US" dirty="0"/>
                        <a:t>No Turn Lane</a:t>
                      </a:r>
                      <a:r>
                        <a:rPr lang="en-US" baseline="0" dirty="0"/>
                        <a:t> (incl. shy distances)</a:t>
                      </a:r>
                      <a:endParaRPr lang="en-US" dirty="0"/>
                    </a:p>
                  </a:txBody>
                  <a:tcPr/>
                </a:tc>
                <a:tc>
                  <a:txBody>
                    <a:bodyPr/>
                    <a:lstStyle/>
                    <a:p>
                      <a:endParaRPr lang="en-US" dirty="0"/>
                    </a:p>
                  </a:txBody>
                  <a:tcPr/>
                </a:tc>
                <a:extLst>
                  <a:ext uri="{0D108BD9-81ED-4DB2-BD59-A6C34878D82A}">
                    <a16:rowId xmlns:a16="http://schemas.microsoft.com/office/drawing/2014/main" val="1191562264"/>
                  </a:ext>
                </a:extLst>
              </a:tr>
            </a:tbl>
          </a:graphicData>
        </a:graphic>
      </p:graphicFrame>
      <p:sp>
        <p:nvSpPr>
          <p:cNvPr id="9" name="Rectangle 8"/>
          <p:cNvSpPr/>
          <p:nvPr/>
        </p:nvSpPr>
        <p:spPr>
          <a:xfrm>
            <a:off x="450904" y="1924432"/>
            <a:ext cx="6909410" cy="461665"/>
          </a:xfrm>
          <a:prstGeom prst="rect">
            <a:avLst/>
          </a:prstGeom>
        </p:spPr>
        <p:txBody>
          <a:bodyPr wrap="square">
            <a:spAutoFit/>
          </a:bodyPr>
          <a:lstStyle/>
          <a:p>
            <a:pPr algn="ctr"/>
            <a:r>
              <a:rPr lang="en-US" sz="2400" dirty="0"/>
              <a:t>Target Traffic Speed: ## - ## MPH  </a:t>
            </a:r>
          </a:p>
        </p:txBody>
      </p:sp>
      <p:pic>
        <p:nvPicPr>
          <p:cNvPr id="17" name="Picture 16" descr="ODOT's Highway Design Manual cover">
            <a:extLst>
              <a:ext uri="{FF2B5EF4-FFF2-40B4-BE49-F238E27FC236}">
                <a16:creationId xmlns:a16="http://schemas.microsoft.com/office/drawing/2014/main" id="{EDA86E19-9058-54AA-54F4-740DA298BEFB}"/>
              </a:ext>
            </a:extLst>
          </p:cNvPr>
          <p:cNvPicPr>
            <a:picLocks noChangeAspect="1"/>
          </p:cNvPicPr>
          <p:nvPr/>
        </p:nvPicPr>
        <p:blipFill rotWithShape="1">
          <a:blip r:embed="rId4"/>
          <a:srcRect l="1406" t="1241" r="1807" b="2589"/>
          <a:stretch/>
        </p:blipFill>
        <p:spPr>
          <a:xfrm>
            <a:off x="7650480" y="723900"/>
            <a:ext cx="4395746" cy="5638800"/>
          </a:xfrm>
          <a:prstGeom prst="rect">
            <a:avLst/>
          </a:prstGeom>
          <a:ln>
            <a:solidFill>
              <a:schemeClr val="bg2">
                <a:lumMod val="1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1953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Bicycle Facility Recommendation</a:t>
            </a:r>
          </a:p>
        </p:txBody>
      </p:sp>
      <p:sp>
        <p:nvSpPr>
          <p:cNvPr id="4" name="Slide Number Placeholder 3"/>
          <p:cNvSpPr>
            <a:spLocks noGrp="1"/>
          </p:cNvSpPr>
          <p:nvPr>
            <p:ph type="sldNum" sz="quarter" idx="12"/>
          </p:nvPr>
        </p:nvSpPr>
        <p:spPr/>
        <p:txBody>
          <a:bodyPr/>
          <a:lstStyle/>
          <a:p>
            <a:fld id="{7B4172B2-D9CF-462E-87A7-CF6315382B94}" type="slidenum">
              <a:rPr lang="en-US" smtClean="0"/>
              <a:t>13</a:t>
            </a:fld>
            <a:endParaRPr lang="en-US" dirty="0"/>
          </a:p>
        </p:txBody>
      </p:sp>
      <p:graphicFrame>
        <p:nvGraphicFramePr>
          <p:cNvPr id="3" name="Table 4">
            <a:extLst>
              <a:ext uri="{FF2B5EF4-FFF2-40B4-BE49-F238E27FC236}">
                <a16:creationId xmlns:a16="http://schemas.microsoft.com/office/drawing/2014/main" id="{92329459-CE40-FCF1-9594-8B7D5822AAC6}"/>
              </a:ext>
            </a:extLst>
          </p:cNvPr>
          <p:cNvGraphicFramePr>
            <a:graphicFrameLocks noGrp="1"/>
          </p:cNvGraphicFramePr>
          <p:nvPr>
            <p:extLst>
              <p:ext uri="{D42A27DB-BD31-4B8C-83A1-F6EECF244321}">
                <p14:modId xmlns:p14="http://schemas.microsoft.com/office/powerpoint/2010/main" val="3694662997"/>
              </p:ext>
            </p:extLst>
          </p:nvPr>
        </p:nvGraphicFramePr>
        <p:xfrm>
          <a:off x="443344" y="1532245"/>
          <a:ext cx="11531832" cy="3976390"/>
        </p:xfrm>
        <a:graphic>
          <a:graphicData uri="http://schemas.openxmlformats.org/drawingml/2006/table">
            <a:tbl>
              <a:tblPr firstRow="1" bandRow="1">
                <a:tableStyleId>{073A0DAA-6AF3-43AB-8588-CEC1D06C72B9}</a:tableStyleId>
              </a:tblPr>
              <a:tblGrid>
                <a:gridCol w="2812474">
                  <a:extLst>
                    <a:ext uri="{9D8B030D-6E8A-4147-A177-3AD203B41FA5}">
                      <a16:colId xmlns:a16="http://schemas.microsoft.com/office/drawing/2014/main" val="862266557"/>
                    </a:ext>
                  </a:extLst>
                </a:gridCol>
                <a:gridCol w="2921230">
                  <a:extLst>
                    <a:ext uri="{9D8B030D-6E8A-4147-A177-3AD203B41FA5}">
                      <a16:colId xmlns:a16="http://schemas.microsoft.com/office/drawing/2014/main" val="127839064"/>
                    </a:ext>
                  </a:extLst>
                </a:gridCol>
                <a:gridCol w="2899064">
                  <a:extLst>
                    <a:ext uri="{9D8B030D-6E8A-4147-A177-3AD203B41FA5}">
                      <a16:colId xmlns:a16="http://schemas.microsoft.com/office/drawing/2014/main" val="1622916277"/>
                    </a:ext>
                  </a:extLst>
                </a:gridCol>
                <a:gridCol w="2899064">
                  <a:extLst>
                    <a:ext uri="{9D8B030D-6E8A-4147-A177-3AD203B41FA5}">
                      <a16:colId xmlns:a16="http://schemas.microsoft.com/office/drawing/2014/main" val="3788404297"/>
                    </a:ext>
                  </a:extLst>
                </a:gridCol>
              </a:tblGrid>
              <a:tr h="11417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Urban Context:</a:t>
                      </a:r>
                      <a:endParaRPr lang="en-US" sz="2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ADT:</a:t>
                      </a:r>
                      <a:endParaRPr lang="en-US" sz="2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Traffic Speed:</a:t>
                      </a:r>
                      <a:endParaRPr lang="en-US" sz="2800" b="1" dirty="0"/>
                    </a:p>
                  </a:txBody>
                  <a:tcPr anchor="ctr"/>
                </a:tc>
                <a:tc>
                  <a:txBody>
                    <a:bodyPr/>
                    <a:lstStyle/>
                    <a:p>
                      <a:pPr algn="ctr"/>
                      <a:r>
                        <a:rPr lang="en-US" sz="2800" dirty="0"/>
                        <a:t>Recommended Bike Facility: </a:t>
                      </a:r>
                    </a:p>
                  </a:txBody>
                  <a:tcPr anchor="ctr"/>
                </a:tc>
                <a:extLst>
                  <a:ext uri="{0D108BD9-81ED-4DB2-BD59-A6C34878D82A}">
                    <a16:rowId xmlns:a16="http://schemas.microsoft.com/office/drawing/2014/main" val="3745990031"/>
                  </a:ext>
                </a:extLst>
              </a:tr>
              <a:tr h="28346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18265814"/>
                  </a:ext>
                </a:extLst>
              </a:tr>
            </a:tbl>
          </a:graphicData>
        </a:graphic>
      </p:graphicFrame>
    </p:spTree>
    <p:custDataLst>
      <p:tags r:id="rId1"/>
    </p:custDataLst>
    <p:extLst>
      <p:ext uri="{BB962C8B-B14F-4D97-AF65-F5344CB8AC3E}">
        <p14:creationId xmlns:p14="http://schemas.microsoft.com/office/powerpoint/2010/main" val="120999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b="1" dirty="0"/>
              <a:t>Single Trip Over-Dimension Permit Summary</a:t>
            </a:r>
          </a:p>
        </p:txBody>
      </p:sp>
      <p:sp>
        <p:nvSpPr>
          <p:cNvPr id="3" name="Rectangle 2"/>
          <p:cNvSpPr/>
          <p:nvPr/>
        </p:nvSpPr>
        <p:spPr>
          <a:xfrm>
            <a:off x="2997234" y="1209784"/>
            <a:ext cx="6255046" cy="923330"/>
          </a:xfrm>
          <a:prstGeom prst="rect">
            <a:avLst/>
          </a:prstGeom>
        </p:spPr>
        <p:txBody>
          <a:bodyPr wrap="none">
            <a:spAutoFit/>
          </a:bodyPr>
          <a:lstStyle/>
          <a:p>
            <a:pPr marL="342900" indent="-342900">
              <a:spcAft>
                <a:spcPts val="1200"/>
              </a:spcAft>
              <a:buFont typeface="Arial" panose="020B0604020202020204" pitchFamily="34" charset="0"/>
              <a:buChar char="•"/>
            </a:pPr>
            <a:r>
              <a:rPr lang="en-US" sz="2200" b="1" dirty="0"/>
              <a:t>Analysis duration: </a:t>
            </a:r>
            <a:r>
              <a:rPr lang="en-US" sz="2200" dirty="0"/>
              <a:t>__ years</a:t>
            </a:r>
          </a:p>
          <a:p>
            <a:pPr marL="342900" indent="-342900">
              <a:spcAft>
                <a:spcPts val="1200"/>
              </a:spcAft>
              <a:buFont typeface="Arial" panose="020B0604020202020204" pitchFamily="34" charset="0"/>
              <a:buChar char="•"/>
            </a:pPr>
            <a:r>
              <a:rPr lang="en-US" sz="2200" b="1" dirty="0"/>
              <a:t>Total STPs issued (including trips):</a:t>
            </a:r>
            <a:r>
              <a:rPr lang="en-US" sz="2200" dirty="0"/>
              <a:t>  ____ permits</a:t>
            </a:r>
          </a:p>
        </p:txBody>
      </p:sp>
      <p:sp>
        <p:nvSpPr>
          <p:cNvPr id="7" name="TextBox 6">
            <a:extLst>
              <a:ext uri="{FF2B5EF4-FFF2-40B4-BE49-F238E27FC236}">
                <a16:creationId xmlns:a16="http://schemas.microsoft.com/office/drawing/2014/main" id="{90C92C98-94DB-62B4-B6CC-67259FBF5A7E}"/>
              </a:ext>
            </a:extLst>
          </p:cNvPr>
          <p:cNvSpPr txBox="1"/>
          <p:nvPr/>
        </p:nvSpPr>
        <p:spPr>
          <a:xfrm>
            <a:off x="298448" y="2174702"/>
            <a:ext cx="9074150" cy="461665"/>
          </a:xfrm>
          <a:prstGeom prst="rect">
            <a:avLst/>
          </a:prstGeom>
          <a:noFill/>
        </p:spPr>
        <p:txBody>
          <a:bodyPr wrap="square">
            <a:spAutoFit/>
          </a:bodyPr>
          <a:lstStyle/>
          <a:p>
            <a:r>
              <a:rPr lang="en-US" sz="2400" b="1" dirty="0"/>
              <a:t>District Guidelines for Over-Dimension Loads:</a:t>
            </a:r>
            <a:endParaRPr lang="en-US" sz="2400" dirty="0"/>
          </a:p>
        </p:txBody>
      </p:sp>
      <p:graphicFrame>
        <p:nvGraphicFramePr>
          <p:cNvPr id="8" name="Table 8" descr="Table showing district guidelines for over-dimension loads">
            <a:extLst>
              <a:ext uri="{FF2B5EF4-FFF2-40B4-BE49-F238E27FC236}">
                <a16:creationId xmlns:a16="http://schemas.microsoft.com/office/drawing/2014/main" id="{B5D14E8D-7330-F754-657F-3C5F62B32EBC}"/>
              </a:ext>
            </a:extLst>
          </p:cNvPr>
          <p:cNvGraphicFramePr>
            <a:graphicFrameLocks noGrp="1"/>
          </p:cNvGraphicFramePr>
          <p:nvPr>
            <p:extLst>
              <p:ext uri="{D42A27DB-BD31-4B8C-83A1-F6EECF244321}">
                <p14:modId xmlns:p14="http://schemas.microsoft.com/office/powerpoint/2010/main" val="309727286"/>
              </p:ext>
            </p:extLst>
          </p:nvPr>
        </p:nvGraphicFramePr>
        <p:xfrm>
          <a:off x="294479" y="2739045"/>
          <a:ext cx="11603041" cy="3982430"/>
        </p:xfrm>
        <a:graphic>
          <a:graphicData uri="http://schemas.openxmlformats.org/drawingml/2006/table">
            <a:tbl>
              <a:tblPr firstRow="1">
                <a:tableStyleId>{F5AB1C69-6EDB-4FF4-983F-18BD219EF322}</a:tableStyleId>
              </a:tblPr>
              <a:tblGrid>
                <a:gridCol w="2336755">
                  <a:extLst>
                    <a:ext uri="{9D8B030D-6E8A-4147-A177-3AD203B41FA5}">
                      <a16:colId xmlns:a16="http://schemas.microsoft.com/office/drawing/2014/main" val="923414491"/>
                    </a:ext>
                  </a:extLst>
                </a:gridCol>
                <a:gridCol w="2336755">
                  <a:extLst>
                    <a:ext uri="{9D8B030D-6E8A-4147-A177-3AD203B41FA5}">
                      <a16:colId xmlns:a16="http://schemas.microsoft.com/office/drawing/2014/main" val="909256773"/>
                    </a:ext>
                  </a:extLst>
                </a:gridCol>
                <a:gridCol w="2336755">
                  <a:extLst>
                    <a:ext uri="{9D8B030D-6E8A-4147-A177-3AD203B41FA5}">
                      <a16:colId xmlns:a16="http://schemas.microsoft.com/office/drawing/2014/main" val="2725705424"/>
                    </a:ext>
                  </a:extLst>
                </a:gridCol>
                <a:gridCol w="4592776">
                  <a:extLst>
                    <a:ext uri="{9D8B030D-6E8A-4147-A177-3AD203B41FA5}">
                      <a16:colId xmlns:a16="http://schemas.microsoft.com/office/drawing/2014/main" val="2588580505"/>
                    </a:ext>
                  </a:extLst>
                </a:gridCol>
              </a:tblGrid>
              <a:tr h="1510047">
                <a:tc>
                  <a:txBody>
                    <a:bodyPr/>
                    <a:lstStyle/>
                    <a:p>
                      <a:r>
                        <a:rPr lang="en-US" sz="2200" dirty="0"/>
                        <a:t>Daytime Width Allowed</a:t>
                      </a:r>
                      <a:br>
                        <a:rPr lang="en-US" sz="2000" dirty="0"/>
                      </a:br>
                      <a:r>
                        <a:rPr lang="en-US" sz="2000" b="0" dirty="0"/>
                        <a:t>(without district approval)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lt1"/>
                          </a:solidFill>
                          <a:latin typeface="+mn-lt"/>
                          <a:ea typeface="+mn-ea"/>
                          <a:cs typeface="+mn-cs"/>
                        </a:rPr>
                        <a:t>Nighttime Width Allowed</a:t>
                      </a:r>
                      <a:br>
                        <a:rPr lang="en-US" sz="2000" dirty="0"/>
                      </a:br>
                      <a:r>
                        <a:rPr lang="en-US" sz="2000" b="0" dirty="0"/>
                        <a:t>(without district approval)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lt1"/>
                          </a:solidFill>
                          <a:latin typeface="+mn-lt"/>
                          <a:ea typeface="+mn-ea"/>
                          <a:cs typeface="+mn-cs"/>
                        </a:rPr>
                        <a:t>Overall Length Allowed</a:t>
                      </a:r>
                      <a:br>
                        <a:rPr lang="en-US" sz="2000" dirty="0"/>
                      </a:br>
                      <a:r>
                        <a:rPr lang="en-US" sz="2000" b="0" dirty="0"/>
                        <a:t>(without district approval)</a:t>
                      </a:r>
                      <a:endParaRPr lang="en-US" sz="2000" dirty="0"/>
                    </a:p>
                  </a:txBody>
                  <a:tcPr/>
                </a:tc>
                <a:tc>
                  <a:txBody>
                    <a:bodyPr/>
                    <a:lstStyle/>
                    <a:p>
                      <a:r>
                        <a:rPr lang="en-US" sz="2200" b="1" kern="1200" dirty="0">
                          <a:solidFill>
                            <a:schemeClr val="lt1"/>
                          </a:solidFill>
                          <a:latin typeface="+mn-lt"/>
                          <a:ea typeface="+mn-ea"/>
                          <a:cs typeface="+mn-cs"/>
                        </a:rPr>
                        <a:t>Other Comments</a:t>
                      </a:r>
                    </a:p>
                  </a:txBody>
                  <a:tcPr/>
                </a:tc>
                <a:extLst>
                  <a:ext uri="{0D108BD9-81ED-4DB2-BD59-A6C34878D82A}">
                    <a16:rowId xmlns:a16="http://schemas.microsoft.com/office/drawing/2014/main" val="262234761"/>
                  </a:ext>
                </a:extLst>
              </a:tr>
              <a:tr h="2472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___ feet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___ feet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___ feet</a:t>
                      </a:r>
                    </a:p>
                  </a:txBody>
                  <a:tcPr anchor="ctr"/>
                </a:tc>
                <a:tc>
                  <a:txBody>
                    <a:bodyPr/>
                    <a:lstStyle/>
                    <a:p>
                      <a:pPr marL="342900" indent="-342900">
                        <a:buFont typeface="Arial" panose="020B0604020202020204" pitchFamily="34" charset="0"/>
                        <a:buChar char="•"/>
                      </a:pPr>
                      <a:r>
                        <a:rPr lang="en-US" sz="2000" dirty="0"/>
                        <a:t> </a:t>
                      </a:r>
                    </a:p>
                    <a:p>
                      <a:pPr marL="342900" indent="-342900">
                        <a:buFont typeface="Arial" panose="020B0604020202020204" pitchFamily="34" charset="0"/>
                        <a:buChar char="•"/>
                      </a:pPr>
                      <a:r>
                        <a:rPr lang="en-US" sz="2000" dirty="0"/>
                        <a:t> </a:t>
                      </a:r>
                    </a:p>
                    <a:p>
                      <a:pPr marL="342900" indent="-342900">
                        <a:buFont typeface="Arial" panose="020B0604020202020204" pitchFamily="34" charset="0"/>
                        <a:buChar char="•"/>
                      </a:pPr>
                      <a:r>
                        <a:rPr lang="en-US" sz="2000" dirty="0"/>
                        <a:t> </a:t>
                      </a:r>
                    </a:p>
                    <a:p>
                      <a:pPr marL="342900" indent="-342900">
                        <a:buFont typeface="Arial" panose="020B0604020202020204" pitchFamily="34" charset="0"/>
                        <a:buChar char="•"/>
                      </a:pPr>
                      <a:r>
                        <a:rPr lang="en-US" sz="2000" dirty="0"/>
                        <a:t> </a:t>
                      </a:r>
                    </a:p>
                    <a:p>
                      <a:endParaRPr lang="en-US" sz="2000" dirty="0"/>
                    </a:p>
                  </a:txBody>
                  <a:tcPr anchor="ctr"/>
                </a:tc>
                <a:extLst>
                  <a:ext uri="{0D108BD9-81ED-4DB2-BD59-A6C34878D82A}">
                    <a16:rowId xmlns:a16="http://schemas.microsoft.com/office/drawing/2014/main" val="1056512022"/>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14</a:t>
            </a:fld>
            <a:endParaRPr lang="en-US" dirty="0"/>
          </a:p>
        </p:txBody>
      </p:sp>
    </p:spTree>
    <p:custDataLst>
      <p:tags r:id="rId1"/>
    </p:custDataLst>
    <p:extLst>
      <p:ext uri="{BB962C8B-B14F-4D97-AF65-F5344CB8AC3E}">
        <p14:creationId xmlns:p14="http://schemas.microsoft.com/office/powerpoint/2010/main" val="3678646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Single Trip Over-Dimension Permit Summary: </a:t>
            </a:r>
            <a:r>
              <a:rPr lang="en-US" sz="3200" b="1" dirty="0"/>
              <a:t>Wide Loads</a:t>
            </a:r>
          </a:p>
        </p:txBody>
      </p:sp>
      <p:sp>
        <p:nvSpPr>
          <p:cNvPr id="3" name="Rectangle 2"/>
          <p:cNvSpPr/>
          <p:nvPr/>
        </p:nvSpPr>
        <p:spPr>
          <a:xfrm>
            <a:off x="625041" y="1237638"/>
            <a:ext cx="11259006" cy="1169551"/>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t>Most wide loads were issued for &lt;insert load type from permit report&gt;</a:t>
            </a:r>
          </a:p>
          <a:p>
            <a:pPr marL="342900" indent="-342900">
              <a:spcAft>
                <a:spcPts val="600"/>
              </a:spcAft>
              <a:buFont typeface="Arial" panose="020B0604020202020204" pitchFamily="34" charset="0"/>
              <a:buChar char="•"/>
            </a:pPr>
            <a:r>
              <a:rPr lang="en-US" sz="2000" dirty="0"/>
              <a:t>Widest load was for a &lt;insert load type from report&gt; at  ___  wide. </a:t>
            </a:r>
          </a:p>
          <a:p>
            <a:pPr marL="342900" indent="-342900">
              <a:spcAft>
                <a:spcPts val="600"/>
              </a:spcAft>
              <a:buFont typeface="Arial" panose="020B0604020202020204" pitchFamily="34" charset="0"/>
              <a:buChar char="•"/>
            </a:pPr>
            <a:r>
              <a:rPr lang="en-US" sz="2000" dirty="0"/>
              <a:t>Majority of permits were between ____ and ____wide.</a:t>
            </a:r>
          </a:p>
        </p:txBody>
      </p:sp>
      <p:graphicFrame>
        <p:nvGraphicFramePr>
          <p:cNvPr id="6" name="Table 5" descr="Table showing permit history for overwidth loads"/>
          <p:cNvGraphicFramePr>
            <a:graphicFrameLocks noGrp="1"/>
          </p:cNvGraphicFramePr>
          <p:nvPr/>
        </p:nvGraphicFramePr>
        <p:xfrm>
          <a:off x="508200" y="2460393"/>
          <a:ext cx="11259007" cy="4162479"/>
        </p:xfrm>
        <a:graphic>
          <a:graphicData uri="http://schemas.openxmlformats.org/drawingml/2006/table">
            <a:tbl>
              <a:tblPr firstRow="1" bandRow="1">
                <a:tableStyleId>{073A0DAA-6AF3-43AB-8588-CEC1D06C72B9}</a:tableStyleId>
              </a:tblPr>
              <a:tblGrid>
                <a:gridCol w="2903283">
                  <a:extLst>
                    <a:ext uri="{9D8B030D-6E8A-4147-A177-3AD203B41FA5}">
                      <a16:colId xmlns:a16="http://schemas.microsoft.com/office/drawing/2014/main" val="2242583396"/>
                    </a:ext>
                  </a:extLst>
                </a:gridCol>
                <a:gridCol w="8355724">
                  <a:extLst>
                    <a:ext uri="{9D8B030D-6E8A-4147-A177-3AD203B41FA5}">
                      <a16:colId xmlns:a16="http://schemas.microsoft.com/office/drawing/2014/main" val="1239467818"/>
                    </a:ext>
                  </a:extLst>
                </a:gridCol>
              </a:tblGrid>
              <a:tr h="491631">
                <a:tc>
                  <a:txBody>
                    <a:bodyPr/>
                    <a:lstStyle/>
                    <a:p>
                      <a:pPr algn="ctr"/>
                      <a:r>
                        <a:rPr lang="en-US" sz="2200" dirty="0"/>
                        <a:t>Overall Width</a:t>
                      </a:r>
                    </a:p>
                  </a:txBody>
                  <a:tcPr anchor="ctr"/>
                </a:tc>
                <a:tc>
                  <a:txBody>
                    <a:bodyPr/>
                    <a:lstStyle/>
                    <a:p>
                      <a:pPr algn="ctr"/>
                      <a:r>
                        <a:rPr lang="en-US" sz="2200" dirty="0"/>
                        <a:t>Number of single-trip permits issued</a:t>
                      </a:r>
                    </a:p>
                  </a:txBody>
                  <a:tcPr anchor="ctr"/>
                </a:tc>
                <a:extLst>
                  <a:ext uri="{0D108BD9-81ED-4DB2-BD59-A6C34878D82A}">
                    <a16:rowId xmlns:a16="http://schemas.microsoft.com/office/drawing/2014/main" val="3738825870"/>
                  </a:ext>
                </a:extLst>
              </a:tr>
              <a:tr h="458856">
                <a:tc>
                  <a:txBody>
                    <a:bodyPr/>
                    <a:lstStyle/>
                    <a:p>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586185658"/>
                  </a:ext>
                </a:extLst>
              </a:tr>
              <a:tr h="458856">
                <a:tc>
                  <a:txBody>
                    <a:bodyPr/>
                    <a:lstStyle/>
                    <a:p>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951460558"/>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625446404"/>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919516107"/>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267165285"/>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2793540322"/>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380186049"/>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251178323"/>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15</a:t>
            </a:fld>
            <a:endParaRPr lang="en-US" dirty="0"/>
          </a:p>
        </p:txBody>
      </p:sp>
    </p:spTree>
    <p:custDataLst>
      <p:tags r:id="rId1"/>
    </p:custDataLst>
    <p:extLst>
      <p:ext uri="{BB962C8B-B14F-4D97-AF65-F5344CB8AC3E}">
        <p14:creationId xmlns:p14="http://schemas.microsoft.com/office/powerpoint/2010/main" val="326458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Single Trip Over-Dimension Permit Summary: </a:t>
            </a:r>
            <a:r>
              <a:rPr lang="en-US" sz="3200" b="1" dirty="0"/>
              <a:t>Long Loads</a:t>
            </a:r>
          </a:p>
        </p:txBody>
      </p:sp>
      <p:sp>
        <p:nvSpPr>
          <p:cNvPr id="3" name="Rectangle 2"/>
          <p:cNvSpPr/>
          <p:nvPr/>
        </p:nvSpPr>
        <p:spPr>
          <a:xfrm>
            <a:off x="533601" y="1261948"/>
            <a:ext cx="11259006" cy="1169551"/>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t>Most wide loads were issued for &lt;insert load type from permit report&gt;</a:t>
            </a:r>
          </a:p>
          <a:p>
            <a:pPr marL="342900" indent="-342900">
              <a:spcAft>
                <a:spcPts val="600"/>
              </a:spcAft>
              <a:buFont typeface="Arial" panose="020B0604020202020204" pitchFamily="34" charset="0"/>
              <a:buChar char="•"/>
            </a:pPr>
            <a:r>
              <a:rPr lang="en-US" sz="2000" dirty="0"/>
              <a:t>Longest load was for a &lt;insert load type from report&gt; at  ___  long. </a:t>
            </a:r>
          </a:p>
          <a:p>
            <a:pPr marL="342900" indent="-342900">
              <a:spcAft>
                <a:spcPts val="600"/>
              </a:spcAft>
              <a:buFont typeface="Arial" panose="020B0604020202020204" pitchFamily="34" charset="0"/>
              <a:buChar char="•"/>
            </a:pPr>
            <a:r>
              <a:rPr lang="en-US" sz="2000" dirty="0"/>
              <a:t>Majority of permits were between ____ and ____long.</a:t>
            </a:r>
          </a:p>
        </p:txBody>
      </p:sp>
      <p:graphicFrame>
        <p:nvGraphicFramePr>
          <p:cNvPr id="6" name="Table 5" descr="Table showing permit history for long loads"/>
          <p:cNvGraphicFramePr>
            <a:graphicFrameLocks noGrp="1"/>
          </p:cNvGraphicFramePr>
          <p:nvPr/>
        </p:nvGraphicFramePr>
        <p:xfrm>
          <a:off x="533600" y="2506845"/>
          <a:ext cx="11259007" cy="4214633"/>
        </p:xfrm>
        <a:graphic>
          <a:graphicData uri="http://schemas.openxmlformats.org/drawingml/2006/table">
            <a:tbl>
              <a:tblPr firstRow="1" bandRow="1">
                <a:tableStyleId>{073A0DAA-6AF3-43AB-8588-CEC1D06C72B9}</a:tableStyleId>
              </a:tblPr>
              <a:tblGrid>
                <a:gridCol w="3797100">
                  <a:extLst>
                    <a:ext uri="{9D8B030D-6E8A-4147-A177-3AD203B41FA5}">
                      <a16:colId xmlns:a16="http://schemas.microsoft.com/office/drawing/2014/main" val="2242583396"/>
                    </a:ext>
                  </a:extLst>
                </a:gridCol>
                <a:gridCol w="7461907">
                  <a:extLst>
                    <a:ext uri="{9D8B030D-6E8A-4147-A177-3AD203B41FA5}">
                      <a16:colId xmlns:a16="http://schemas.microsoft.com/office/drawing/2014/main" val="1239467818"/>
                    </a:ext>
                  </a:extLst>
                </a:gridCol>
              </a:tblGrid>
              <a:tr h="559464">
                <a:tc>
                  <a:txBody>
                    <a:bodyPr/>
                    <a:lstStyle/>
                    <a:p>
                      <a:pPr algn="ctr"/>
                      <a:r>
                        <a:rPr lang="en-US" sz="2200" dirty="0"/>
                        <a:t>Overall Length (incl. overhang)</a:t>
                      </a:r>
                    </a:p>
                  </a:txBody>
                  <a:tcPr anchor="ctr"/>
                </a:tc>
                <a:tc>
                  <a:txBody>
                    <a:bodyPr/>
                    <a:lstStyle/>
                    <a:p>
                      <a:pPr algn="ctr"/>
                      <a:r>
                        <a:rPr lang="en-US" sz="2200" dirty="0"/>
                        <a:t>Number of single-trip permits issued</a:t>
                      </a:r>
                    </a:p>
                  </a:txBody>
                  <a:tcPr anchor="ctr"/>
                </a:tc>
                <a:extLst>
                  <a:ext uri="{0D108BD9-81ED-4DB2-BD59-A6C34878D82A}">
                    <a16:rowId xmlns:a16="http://schemas.microsoft.com/office/drawing/2014/main" val="3738825870"/>
                  </a:ext>
                </a:extLst>
              </a:tr>
              <a:tr h="522167">
                <a:tc>
                  <a:txBody>
                    <a:bodyPr/>
                    <a:lstStyle/>
                    <a:p>
                      <a:r>
                        <a:rPr lang="en-US" sz="2000" dirty="0"/>
                        <a:t>70’ or less</a:t>
                      </a:r>
                    </a:p>
                  </a:txBody>
                  <a:tcPr anchor="ctr"/>
                </a:tc>
                <a:tc>
                  <a:txBody>
                    <a:bodyPr/>
                    <a:lstStyle/>
                    <a:p>
                      <a:endParaRPr lang="en-US" sz="2200" dirty="0"/>
                    </a:p>
                  </a:txBody>
                  <a:tcPr anchor="ctr"/>
                </a:tc>
                <a:extLst>
                  <a:ext uri="{0D108BD9-81ED-4DB2-BD59-A6C34878D82A}">
                    <a16:rowId xmlns:a16="http://schemas.microsoft.com/office/drawing/2014/main" val="1586185658"/>
                  </a:ext>
                </a:extLst>
              </a:tr>
              <a:tr h="522167">
                <a:tc>
                  <a:txBody>
                    <a:bodyPr/>
                    <a:lstStyle/>
                    <a:p>
                      <a:r>
                        <a:rPr lang="en-US" sz="2000" dirty="0"/>
                        <a:t>71’ to 80’</a:t>
                      </a:r>
                    </a:p>
                  </a:txBody>
                  <a:tcPr anchor="ctr"/>
                </a:tc>
                <a:tc>
                  <a:txBody>
                    <a:bodyPr/>
                    <a:lstStyle/>
                    <a:p>
                      <a:endParaRPr lang="en-US" sz="2200" dirty="0"/>
                    </a:p>
                  </a:txBody>
                  <a:tcPr anchor="ctr"/>
                </a:tc>
                <a:extLst>
                  <a:ext uri="{0D108BD9-81ED-4DB2-BD59-A6C34878D82A}">
                    <a16:rowId xmlns:a16="http://schemas.microsoft.com/office/drawing/2014/main" val="1951460558"/>
                  </a:ext>
                </a:extLst>
              </a:tr>
              <a:tr h="52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81’ to 90’</a:t>
                      </a:r>
                    </a:p>
                  </a:txBody>
                  <a:tcPr anchor="ctr"/>
                </a:tc>
                <a:tc>
                  <a:txBody>
                    <a:bodyPr/>
                    <a:lstStyle/>
                    <a:p>
                      <a:endParaRPr lang="en-US" sz="2200" dirty="0"/>
                    </a:p>
                  </a:txBody>
                  <a:tcPr anchor="ctr"/>
                </a:tc>
                <a:extLst>
                  <a:ext uri="{0D108BD9-81ED-4DB2-BD59-A6C34878D82A}">
                    <a16:rowId xmlns:a16="http://schemas.microsoft.com/office/drawing/2014/main" val="3625446404"/>
                  </a:ext>
                </a:extLst>
              </a:tr>
              <a:tr h="52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91’ to 100’</a:t>
                      </a:r>
                    </a:p>
                  </a:txBody>
                  <a:tcPr anchor="ctr"/>
                </a:tc>
                <a:tc>
                  <a:txBody>
                    <a:bodyPr/>
                    <a:lstStyle/>
                    <a:p>
                      <a:endParaRPr lang="en-US" sz="2200" dirty="0"/>
                    </a:p>
                  </a:txBody>
                  <a:tcPr anchor="ctr"/>
                </a:tc>
                <a:extLst>
                  <a:ext uri="{0D108BD9-81ED-4DB2-BD59-A6C34878D82A}">
                    <a16:rowId xmlns:a16="http://schemas.microsoft.com/office/drawing/2014/main" val="3919516107"/>
                  </a:ext>
                </a:extLst>
              </a:tr>
              <a:tr h="52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101’ to 110’</a:t>
                      </a:r>
                    </a:p>
                  </a:txBody>
                  <a:tcPr anchor="ctr"/>
                </a:tc>
                <a:tc>
                  <a:txBody>
                    <a:bodyPr/>
                    <a:lstStyle/>
                    <a:p>
                      <a:endParaRPr lang="en-US" sz="2200" dirty="0"/>
                    </a:p>
                  </a:txBody>
                  <a:tcPr anchor="ctr"/>
                </a:tc>
                <a:extLst>
                  <a:ext uri="{0D108BD9-81ED-4DB2-BD59-A6C34878D82A}">
                    <a16:rowId xmlns:a16="http://schemas.microsoft.com/office/drawing/2014/main" val="1181062577"/>
                  </a:ext>
                </a:extLst>
              </a:tr>
              <a:tr h="52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111’ to 120’</a:t>
                      </a:r>
                    </a:p>
                  </a:txBody>
                  <a:tcPr anchor="ctr"/>
                </a:tc>
                <a:tc>
                  <a:txBody>
                    <a:bodyPr/>
                    <a:lstStyle/>
                    <a:p>
                      <a:endParaRPr lang="en-US" sz="2200" dirty="0"/>
                    </a:p>
                  </a:txBody>
                  <a:tcPr anchor="ctr"/>
                </a:tc>
                <a:extLst>
                  <a:ext uri="{0D108BD9-81ED-4DB2-BD59-A6C34878D82A}">
                    <a16:rowId xmlns:a16="http://schemas.microsoft.com/office/drawing/2014/main" val="1449444239"/>
                  </a:ext>
                </a:extLst>
              </a:tr>
              <a:tr h="52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Over 120’</a:t>
                      </a:r>
                    </a:p>
                  </a:txBody>
                  <a:tcPr anchor="ctr"/>
                </a:tc>
                <a:tc>
                  <a:txBody>
                    <a:bodyPr/>
                    <a:lstStyle/>
                    <a:p>
                      <a:endParaRPr lang="en-US" sz="2200" dirty="0"/>
                    </a:p>
                  </a:txBody>
                  <a:tcPr anchor="ctr"/>
                </a:tc>
                <a:extLst>
                  <a:ext uri="{0D108BD9-81ED-4DB2-BD59-A6C34878D82A}">
                    <a16:rowId xmlns:a16="http://schemas.microsoft.com/office/drawing/2014/main" val="1609819189"/>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16</a:t>
            </a:fld>
            <a:endParaRPr lang="en-US" dirty="0"/>
          </a:p>
        </p:txBody>
      </p:sp>
    </p:spTree>
    <p:custDataLst>
      <p:tags r:id="rId1"/>
    </p:custDataLst>
    <p:extLst>
      <p:ext uri="{BB962C8B-B14F-4D97-AF65-F5344CB8AC3E}">
        <p14:creationId xmlns:p14="http://schemas.microsoft.com/office/powerpoint/2010/main" val="4084585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Single Trip Over-Dimension Permit Summary: </a:t>
            </a:r>
            <a:r>
              <a:rPr lang="en-US" sz="3200" b="1" dirty="0"/>
              <a:t>Vehicle Combinations</a:t>
            </a:r>
          </a:p>
        </p:txBody>
      </p:sp>
      <p:graphicFrame>
        <p:nvGraphicFramePr>
          <p:cNvPr id="6" name="Table 5" descr="showing permit history for different vehicle combinations"/>
          <p:cNvGraphicFramePr>
            <a:graphicFrameLocks noGrp="1"/>
          </p:cNvGraphicFramePr>
          <p:nvPr/>
        </p:nvGraphicFramePr>
        <p:xfrm>
          <a:off x="406380" y="1493148"/>
          <a:ext cx="11259007" cy="3870960"/>
        </p:xfrm>
        <a:graphic>
          <a:graphicData uri="http://schemas.openxmlformats.org/drawingml/2006/table">
            <a:tbl>
              <a:tblPr firstRow="1" bandRow="1">
                <a:tableStyleId>{073A0DAA-6AF3-43AB-8588-CEC1D06C72B9}</a:tableStyleId>
              </a:tblPr>
              <a:tblGrid>
                <a:gridCol w="6594704">
                  <a:extLst>
                    <a:ext uri="{9D8B030D-6E8A-4147-A177-3AD203B41FA5}">
                      <a16:colId xmlns:a16="http://schemas.microsoft.com/office/drawing/2014/main" val="2242583396"/>
                    </a:ext>
                  </a:extLst>
                </a:gridCol>
                <a:gridCol w="4664303">
                  <a:extLst>
                    <a:ext uri="{9D8B030D-6E8A-4147-A177-3AD203B41FA5}">
                      <a16:colId xmlns:a16="http://schemas.microsoft.com/office/drawing/2014/main" val="1239467818"/>
                    </a:ext>
                  </a:extLst>
                </a:gridCol>
              </a:tblGrid>
              <a:tr h="457200">
                <a:tc>
                  <a:txBody>
                    <a:bodyPr/>
                    <a:lstStyle/>
                    <a:p>
                      <a:pPr algn="ctr"/>
                      <a:r>
                        <a:rPr lang="en-US" sz="2200" dirty="0"/>
                        <a:t>Vehicle Combinations</a:t>
                      </a:r>
                    </a:p>
                  </a:txBody>
                  <a:tcPr anchor="ctr"/>
                </a:tc>
                <a:tc>
                  <a:txBody>
                    <a:bodyPr/>
                    <a:lstStyle/>
                    <a:p>
                      <a:pPr algn="ctr"/>
                      <a:r>
                        <a:rPr lang="en-US" sz="2200" dirty="0"/>
                        <a:t>Number of single-trip permits issued</a:t>
                      </a:r>
                    </a:p>
                  </a:txBody>
                  <a:tcPr anchor="ctr"/>
                </a:tc>
                <a:extLst>
                  <a:ext uri="{0D108BD9-81ED-4DB2-BD59-A6C34878D82A}">
                    <a16:rowId xmlns:a16="http://schemas.microsoft.com/office/drawing/2014/main" val="3738825870"/>
                  </a:ext>
                </a:extLst>
              </a:tr>
              <a:tr h="365760">
                <a:tc>
                  <a:txBody>
                    <a:bodyPr/>
                    <a:lstStyle/>
                    <a:p>
                      <a:r>
                        <a:rPr lang="en-US" sz="1800" kern="1200" dirty="0">
                          <a:solidFill>
                            <a:schemeClr val="dk1"/>
                          </a:solidFill>
                          <a:effectLst/>
                          <a:latin typeface="+mn-lt"/>
                          <a:ea typeface="+mn-ea"/>
                          <a:cs typeface="+mn-cs"/>
                        </a:rPr>
                        <a:t>Truck (Solo Vehicle) or Self Propelled Units (like cranes)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586185658"/>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Doubles</a:t>
                      </a:r>
                    </a:p>
                  </a:txBody>
                  <a:tcPr anchor="ctr"/>
                </a:tc>
                <a:tc>
                  <a:txBody>
                    <a:bodyPr/>
                    <a:lstStyle/>
                    <a:p>
                      <a:endParaRPr lang="en-US" sz="2200" dirty="0"/>
                    </a:p>
                  </a:txBody>
                  <a:tcPr anchor="ctr"/>
                </a:tc>
                <a:extLst>
                  <a:ext uri="{0D108BD9-81ED-4DB2-BD59-A6C34878D82A}">
                    <a16:rowId xmlns:a16="http://schemas.microsoft.com/office/drawing/2014/main" val="1951460558"/>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Truck-Tractor + Semitrailer or Truck-Tractor +Tow-Away Unit</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625446404"/>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Truck + Trailer</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91951610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Log Truck + Pole Trailer</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18106257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Heavy Haul Combination (Truck-Tractor/Jeep/Semitrailer/Booster)</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44944423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solidFill>
                            <a:schemeClr val="dk1"/>
                          </a:solidFill>
                          <a:effectLst/>
                          <a:latin typeface="+mn-lt"/>
                          <a:ea typeface="+mn-ea"/>
                          <a:cs typeface="+mn-cs"/>
                        </a:rPr>
                        <a:t>Toter</a:t>
                      </a:r>
                      <a:r>
                        <a:rPr lang="en-US" sz="1800" kern="1200" dirty="0">
                          <a:solidFill>
                            <a:schemeClr val="dk1"/>
                          </a:solidFill>
                          <a:effectLst/>
                          <a:latin typeface="+mn-lt"/>
                          <a:ea typeface="+mn-ea"/>
                          <a:cs typeface="+mn-cs"/>
                        </a:rPr>
                        <a:t> + Mobile Home</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60981918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Pickup Truck + Trailer</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505049898"/>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17</a:t>
            </a:fld>
            <a:endParaRPr lang="en-US" dirty="0"/>
          </a:p>
        </p:txBody>
      </p:sp>
    </p:spTree>
    <p:custDataLst>
      <p:tags r:id="rId1"/>
    </p:custDataLst>
    <p:extLst>
      <p:ext uri="{BB962C8B-B14F-4D97-AF65-F5344CB8AC3E}">
        <p14:creationId xmlns:p14="http://schemas.microsoft.com/office/powerpoint/2010/main" val="2741334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Single Trip Over-Dimension Permit Summary: </a:t>
            </a:r>
            <a:r>
              <a:rPr lang="en-US" sz="3200" b="1" dirty="0"/>
              <a:t>High Loads</a:t>
            </a:r>
          </a:p>
        </p:txBody>
      </p:sp>
      <p:sp>
        <p:nvSpPr>
          <p:cNvPr id="3" name="Rectangle 2"/>
          <p:cNvSpPr/>
          <p:nvPr/>
        </p:nvSpPr>
        <p:spPr>
          <a:xfrm>
            <a:off x="812276" y="1390104"/>
            <a:ext cx="11259006" cy="784830"/>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t>Tallest load was for a &lt;insert load type from report&gt; at  ___  high. </a:t>
            </a:r>
          </a:p>
          <a:p>
            <a:pPr marL="342900" indent="-342900">
              <a:spcAft>
                <a:spcPts val="600"/>
              </a:spcAft>
              <a:buFont typeface="Arial" panose="020B0604020202020204" pitchFamily="34" charset="0"/>
              <a:buChar char="•"/>
            </a:pPr>
            <a:r>
              <a:rPr lang="en-US" sz="2000" dirty="0"/>
              <a:t>Majority of permits were between ____ and ____high.</a:t>
            </a:r>
          </a:p>
        </p:txBody>
      </p:sp>
      <p:graphicFrame>
        <p:nvGraphicFramePr>
          <p:cNvPr id="6" name="Table 5" descr="Table showing permit history for high loads"/>
          <p:cNvGraphicFramePr>
            <a:graphicFrameLocks noGrp="1"/>
          </p:cNvGraphicFramePr>
          <p:nvPr/>
        </p:nvGraphicFramePr>
        <p:xfrm>
          <a:off x="466496" y="2330159"/>
          <a:ext cx="11259007" cy="4391315"/>
        </p:xfrm>
        <a:graphic>
          <a:graphicData uri="http://schemas.openxmlformats.org/drawingml/2006/table">
            <a:tbl>
              <a:tblPr firstRow="1" bandRow="1">
                <a:tableStyleId>{073A0DAA-6AF3-43AB-8588-CEC1D06C72B9}</a:tableStyleId>
              </a:tblPr>
              <a:tblGrid>
                <a:gridCol w="3797100">
                  <a:extLst>
                    <a:ext uri="{9D8B030D-6E8A-4147-A177-3AD203B41FA5}">
                      <a16:colId xmlns:a16="http://schemas.microsoft.com/office/drawing/2014/main" val="2242583396"/>
                    </a:ext>
                  </a:extLst>
                </a:gridCol>
                <a:gridCol w="7461907">
                  <a:extLst>
                    <a:ext uri="{9D8B030D-6E8A-4147-A177-3AD203B41FA5}">
                      <a16:colId xmlns:a16="http://schemas.microsoft.com/office/drawing/2014/main" val="1239467818"/>
                    </a:ext>
                  </a:extLst>
                </a:gridCol>
              </a:tblGrid>
              <a:tr h="518659">
                <a:tc>
                  <a:txBody>
                    <a:bodyPr/>
                    <a:lstStyle/>
                    <a:p>
                      <a:pPr algn="ctr"/>
                      <a:r>
                        <a:rPr lang="en-US" sz="2200" dirty="0"/>
                        <a:t>Overall Height</a:t>
                      </a:r>
                    </a:p>
                  </a:txBody>
                  <a:tcPr anchor="ctr"/>
                </a:tc>
                <a:tc>
                  <a:txBody>
                    <a:bodyPr/>
                    <a:lstStyle/>
                    <a:p>
                      <a:pPr algn="ctr"/>
                      <a:r>
                        <a:rPr lang="en-US" sz="2200" dirty="0"/>
                        <a:t>Number of single-trip permits issued</a:t>
                      </a:r>
                    </a:p>
                  </a:txBody>
                  <a:tcPr anchor="ctr"/>
                </a:tc>
                <a:extLst>
                  <a:ext uri="{0D108BD9-81ED-4DB2-BD59-A6C34878D82A}">
                    <a16:rowId xmlns:a16="http://schemas.microsoft.com/office/drawing/2014/main" val="3738825870"/>
                  </a:ext>
                </a:extLst>
              </a:tr>
              <a:tr h="484082">
                <a:tc>
                  <a:txBody>
                    <a:bodyPr/>
                    <a:lstStyle/>
                    <a:p>
                      <a:r>
                        <a:rPr lang="en-US" sz="1800" kern="1200" dirty="0">
                          <a:solidFill>
                            <a:schemeClr val="dk1"/>
                          </a:solidFill>
                          <a:effectLst/>
                          <a:latin typeface="+mn-lt"/>
                          <a:ea typeface="+mn-ea"/>
                          <a:cs typeface="+mn-cs"/>
                        </a:rPr>
                        <a:t>14’00” or less (legal height)</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586185658"/>
                  </a:ext>
                </a:extLst>
              </a:tr>
              <a:tr h="484082">
                <a:tc>
                  <a:txBody>
                    <a:bodyPr/>
                    <a:lstStyle/>
                    <a:p>
                      <a:r>
                        <a:rPr lang="en-US" sz="1800" kern="1200" dirty="0">
                          <a:solidFill>
                            <a:schemeClr val="dk1"/>
                          </a:solidFill>
                          <a:effectLst/>
                          <a:latin typeface="+mn-lt"/>
                          <a:ea typeface="+mn-ea"/>
                          <a:cs typeface="+mn-cs"/>
                        </a:rPr>
                        <a:t>14’01” to 14’06”</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951460558"/>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14’07” to 15’00”</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625446404"/>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15’01” to 15’06”</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919516107"/>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15’07” to 16’00”</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181062577"/>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16'01" to 17'00"</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449444239"/>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17'01 to 17'06"</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4115411255"/>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Over 17’06”</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972685352"/>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18</a:t>
            </a:fld>
            <a:endParaRPr lang="en-US" dirty="0"/>
          </a:p>
        </p:txBody>
      </p:sp>
    </p:spTree>
    <p:custDataLst>
      <p:tags r:id="rId1"/>
    </p:custDataLst>
    <p:extLst>
      <p:ext uri="{BB962C8B-B14F-4D97-AF65-F5344CB8AC3E}">
        <p14:creationId xmlns:p14="http://schemas.microsoft.com/office/powerpoint/2010/main" val="2215660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Single Trip Over-Dimension Permit Summary: </a:t>
            </a:r>
            <a:r>
              <a:rPr lang="en-US" sz="3200" b="1" dirty="0"/>
              <a:t>Heavy Loads</a:t>
            </a:r>
          </a:p>
        </p:txBody>
      </p:sp>
      <p:sp>
        <p:nvSpPr>
          <p:cNvPr id="7" name="Rectangle 6"/>
          <p:cNvSpPr/>
          <p:nvPr/>
        </p:nvSpPr>
        <p:spPr>
          <a:xfrm>
            <a:off x="572527" y="1251115"/>
            <a:ext cx="11259006" cy="784830"/>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t>The heaviest load was issued for &lt;insert load type from permit report&gt; at ___lbs.</a:t>
            </a:r>
          </a:p>
          <a:p>
            <a:pPr marL="342900" indent="-342900">
              <a:spcAft>
                <a:spcPts val="600"/>
              </a:spcAft>
              <a:buFont typeface="Arial" panose="020B0604020202020204" pitchFamily="34" charset="0"/>
              <a:buChar char="•"/>
            </a:pPr>
            <a:r>
              <a:rPr lang="en-US" sz="2000" dirty="0"/>
              <a:t>Most of the loads were between ______ </a:t>
            </a:r>
            <a:r>
              <a:rPr lang="en-US" sz="2000" dirty="0" err="1"/>
              <a:t>lbs</a:t>
            </a:r>
            <a:r>
              <a:rPr lang="en-US" sz="2000" dirty="0"/>
              <a:t> and __________ lbs.</a:t>
            </a:r>
          </a:p>
        </p:txBody>
      </p:sp>
      <p:graphicFrame>
        <p:nvGraphicFramePr>
          <p:cNvPr id="6" name="Table 5" descr="Table showing permit history for heavy loads"/>
          <p:cNvGraphicFramePr>
            <a:graphicFrameLocks noGrp="1"/>
          </p:cNvGraphicFramePr>
          <p:nvPr/>
        </p:nvGraphicFramePr>
        <p:xfrm>
          <a:off x="466496" y="2174147"/>
          <a:ext cx="11259007" cy="4547330"/>
        </p:xfrm>
        <a:graphic>
          <a:graphicData uri="http://schemas.openxmlformats.org/drawingml/2006/table">
            <a:tbl>
              <a:tblPr firstRow="1" bandRow="1">
                <a:tableStyleId>{073A0DAA-6AF3-43AB-8588-CEC1D06C72B9}</a:tableStyleId>
              </a:tblPr>
              <a:tblGrid>
                <a:gridCol w="5108804">
                  <a:extLst>
                    <a:ext uri="{9D8B030D-6E8A-4147-A177-3AD203B41FA5}">
                      <a16:colId xmlns:a16="http://schemas.microsoft.com/office/drawing/2014/main" val="2242583396"/>
                    </a:ext>
                  </a:extLst>
                </a:gridCol>
                <a:gridCol w="6150203">
                  <a:extLst>
                    <a:ext uri="{9D8B030D-6E8A-4147-A177-3AD203B41FA5}">
                      <a16:colId xmlns:a16="http://schemas.microsoft.com/office/drawing/2014/main" val="1239467818"/>
                    </a:ext>
                  </a:extLst>
                </a:gridCol>
              </a:tblGrid>
              <a:tr h="483758">
                <a:tc>
                  <a:txBody>
                    <a:bodyPr/>
                    <a:lstStyle/>
                    <a:p>
                      <a:pPr algn="ctr"/>
                      <a:r>
                        <a:rPr lang="en-US" sz="2200" dirty="0"/>
                        <a:t>Gross</a:t>
                      </a:r>
                      <a:r>
                        <a:rPr lang="en-US" sz="2200" baseline="0" dirty="0"/>
                        <a:t> Weight</a:t>
                      </a:r>
                      <a:endParaRPr lang="en-US" sz="2200" dirty="0"/>
                    </a:p>
                  </a:txBody>
                  <a:tcPr anchor="ctr"/>
                </a:tc>
                <a:tc>
                  <a:txBody>
                    <a:bodyPr/>
                    <a:lstStyle/>
                    <a:p>
                      <a:pPr algn="ctr"/>
                      <a:r>
                        <a:rPr lang="en-US" sz="2200" dirty="0"/>
                        <a:t>Number of single-trip permits issued</a:t>
                      </a:r>
                    </a:p>
                  </a:txBody>
                  <a:tcPr anchor="ctr"/>
                </a:tc>
                <a:extLst>
                  <a:ext uri="{0D108BD9-81ED-4DB2-BD59-A6C34878D82A}">
                    <a16:rowId xmlns:a16="http://schemas.microsoft.com/office/drawing/2014/main" val="3738825870"/>
                  </a:ext>
                </a:extLst>
              </a:tr>
              <a:tr h="451508">
                <a:tc>
                  <a:txBody>
                    <a:bodyPr/>
                    <a:lstStyle/>
                    <a:p>
                      <a:r>
                        <a:rPr lang="en-US" sz="1800" kern="1200" dirty="0">
                          <a:solidFill>
                            <a:schemeClr val="dk1"/>
                          </a:solidFill>
                          <a:effectLst/>
                          <a:latin typeface="+mn-lt"/>
                          <a:ea typeface="+mn-ea"/>
                          <a:cs typeface="+mn-cs"/>
                        </a:rPr>
                        <a:t>80,000 lbs. or less (legal weight)</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586185658"/>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80,000 lbs. to 98,000 lbs.</a:t>
                      </a:r>
                    </a:p>
                  </a:txBody>
                  <a:tcPr anchor="ctr"/>
                </a:tc>
                <a:tc>
                  <a:txBody>
                    <a:bodyPr/>
                    <a:lstStyle/>
                    <a:p>
                      <a:endParaRPr lang="en-US" sz="2200" dirty="0"/>
                    </a:p>
                  </a:txBody>
                  <a:tcPr anchor="ctr"/>
                </a:tc>
                <a:extLst>
                  <a:ext uri="{0D108BD9-81ED-4DB2-BD59-A6C34878D82A}">
                    <a16:rowId xmlns:a16="http://schemas.microsoft.com/office/drawing/2014/main" val="1951460558"/>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98,001 lbs. to 120,000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625446404"/>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120,001 lbs. to 140,000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919516107"/>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140,001 lbs. to  160,000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181062577"/>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160,001 lbs. to 180,000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449444239"/>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180,001 lbs. to 200,000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609819189"/>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200,001 lbs. to 250,000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505049898"/>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Over 250,000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461789038"/>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19</a:t>
            </a:fld>
            <a:endParaRPr lang="en-US" dirty="0"/>
          </a:p>
        </p:txBody>
      </p:sp>
    </p:spTree>
    <p:custDataLst>
      <p:tags r:id="rId1"/>
    </p:custDataLst>
    <p:extLst>
      <p:ext uri="{BB962C8B-B14F-4D97-AF65-F5344CB8AC3E}">
        <p14:creationId xmlns:p14="http://schemas.microsoft.com/office/powerpoint/2010/main" val="368443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ght Triangle 1">
            <a:extLst>
              <a:ext uri="{C183D7F6-B498-43B3-948B-1728B52AA6E4}">
                <adec:decorative xmlns:adec="http://schemas.microsoft.com/office/drawing/2017/decorative" val="1"/>
              </a:ext>
            </a:extLst>
          </p:cNvPr>
          <p:cNvSpPr/>
          <p:nvPr/>
        </p:nvSpPr>
        <p:spPr>
          <a:xfrm rot="10800000">
            <a:off x="6954982" y="-1"/>
            <a:ext cx="5237018" cy="305591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noGrp="1"/>
          </p:cNvSpPr>
          <p:nvPr>
            <p:ph type="title" idx="4294967295"/>
          </p:nvPr>
        </p:nvSpPr>
        <p:spPr>
          <a:xfrm rot="1847379">
            <a:off x="8036663" y="969524"/>
            <a:ext cx="4339858"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mn-lt"/>
                <a:ea typeface="+mn-ea"/>
                <a:cs typeface="+mn-cs"/>
              </a:rPr>
              <a:t>INSTRUCTIONS 2</a:t>
            </a:r>
          </a:p>
        </p:txBody>
      </p:sp>
      <p:sp>
        <p:nvSpPr>
          <p:cNvPr id="4" name="TextBox 3"/>
          <p:cNvSpPr txBox="1"/>
          <p:nvPr/>
        </p:nvSpPr>
        <p:spPr>
          <a:xfrm>
            <a:off x="177422" y="180026"/>
            <a:ext cx="7861034" cy="492443"/>
          </a:xfrm>
          <a:prstGeom prst="rect">
            <a:avLst/>
          </a:prstGeom>
          <a:noFill/>
        </p:spPr>
        <p:txBody>
          <a:bodyPr wrap="square" rtlCol="0">
            <a:spAutoFit/>
          </a:bodyPr>
          <a:lstStyle/>
          <a:p>
            <a:r>
              <a:rPr lang="en-US" sz="2600" b="1" dirty="0"/>
              <a:t>WHICH TEMPLATE SHOULD I USE? (Cont’d)</a:t>
            </a:r>
          </a:p>
        </p:txBody>
      </p:sp>
      <p:sp>
        <p:nvSpPr>
          <p:cNvPr id="5" name="TextBox 4">
            <a:extLst>
              <a:ext uri="{FF2B5EF4-FFF2-40B4-BE49-F238E27FC236}">
                <a16:creationId xmlns:a16="http://schemas.microsoft.com/office/drawing/2014/main" id="{4BA40166-7FCE-4BBE-5D50-9F2D5A6BAE4D}"/>
              </a:ext>
            </a:extLst>
          </p:cNvPr>
          <p:cNvSpPr txBox="1"/>
          <p:nvPr/>
        </p:nvSpPr>
        <p:spPr>
          <a:xfrm>
            <a:off x="145575" y="883696"/>
            <a:ext cx="10833479" cy="1154162"/>
          </a:xfrm>
          <a:prstGeom prst="rect">
            <a:avLst/>
          </a:prstGeom>
          <a:noFill/>
        </p:spPr>
        <p:txBody>
          <a:bodyPr wrap="square" rtlCol="0">
            <a:spAutoFit/>
          </a:bodyPr>
          <a:lstStyle/>
          <a:p>
            <a:pPr>
              <a:spcAft>
                <a:spcPts val="1200"/>
              </a:spcAft>
            </a:pPr>
            <a:r>
              <a:rPr lang="en-US" b="1" u="sng" dirty="0"/>
              <a:t>Permanent (NON-ORS 366.215) Impacts Template</a:t>
            </a:r>
            <a:r>
              <a:rPr lang="en-US" b="1" dirty="0"/>
              <a:t>: </a:t>
            </a:r>
            <a:r>
              <a:rPr lang="en-US" sz="1700" dirty="0"/>
              <a:t>Used for sharing new permanent size </a:t>
            </a:r>
            <a:br>
              <a:rPr lang="en-US" sz="1700" dirty="0"/>
            </a:br>
            <a:r>
              <a:rPr lang="en-US" sz="1700" dirty="0"/>
              <a:t>and/or weight restrictions that are considered "high" impact for permanent impacts that are </a:t>
            </a:r>
            <a:r>
              <a:rPr lang="en-US" sz="1700" u="sng" dirty="0"/>
              <a:t>NOT</a:t>
            </a:r>
            <a:r>
              <a:rPr lang="en-US" sz="1700" dirty="0"/>
              <a:t> </a:t>
            </a:r>
            <a:br>
              <a:rPr lang="en-US" sz="1700" dirty="0"/>
            </a:br>
            <a:r>
              <a:rPr lang="en-US" sz="1700" dirty="0"/>
              <a:t>subject to ORS 366.215, per the Project Review Criteria in Appendix C of the Mobility Advisory </a:t>
            </a:r>
            <a:br>
              <a:rPr lang="en-US" sz="1700" dirty="0"/>
            </a:br>
            <a:r>
              <a:rPr lang="en-US" sz="1700" dirty="0"/>
              <a:t>Committee Charter.  </a:t>
            </a:r>
          </a:p>
        </p:txBody>
      </p:sp>
      <p:sp>
        <p:nvSpPr>
          <p:cNvPr id="14" name="TextBox 13"/>
          <p:cNvSpPr txBox="1"/>
          <p:nvPr/>
        </p:nvSpPr>
        <p:spPr>
          <a:xfrm>
            <a:off x="145575" y="2260700"/>
            <a:ext cx="11436825" cy="892552"/>
          </a:xfrm>
          <a:prstGeom prst="rect">
            <a:avLst/>
          </a:prstGeom>
          <a:noFill/>
        </p:spPr>
        <p:txBody>
          <a:bodyPr wrap="square" rtlCol="0">
            <a:spAutoFit/>
          </a:bodyPr>
          <a:lstStyle/>
          <a:p>
            <a:pPr>
              <a:spcAft>
                <a:spcPts val="1200"/>
              </a:spcAft>
            </a:pPr>
            <a:r>
              <a:rPr lang="en-US" b="1" u="sng" dirty="0"/>
              <a:t>Intersection Improvements Template</a:t>
            </a:r>
            <a:r>
              <a:rPr lang="en-US" b="1" dirty="0"/>
              <a:t>: </a:t>
            </a:r>
            <a:r>
              <a:rPr lang="en-US" sz="1700" dirty="0"/>
              <a:t>Used for </a:t>
            </a:r>
            <a:r>
              <a:rPr lang="en-US" sz="1700" i="1" u="sng" dirty="0"/>
              <a:t>early</a:t>
            </a:r>
            <a:r>
              <a:rPr lang="en-US" sz="1700" dirty="0"/>
              <a:t> communication with the Mobility Advisory Committee/</a:t>
            </a:r>
            <a:br>
              <a:rPr lang="en-US" sz="1700" dirty="0"/>
            </a:br>
            <a:r>
              <a:rPr lang="en-US" sz="1700" dirty="0"/>
              <a:t>Stakeholder forum.  The intent of the slides are to share issues/problems with the current intersection, and seek early </a:t>
            </a:r>
            <a:br>
              <a:rPr lang="en-US" sz="1700" dirty="0"/>
            </a:br>
            <a:r>
              <a:rPr lang="en-US" sz="1700" dirty="0"/>
              <a:t>input on options for potential solutions </a:t>
            </a:r>
            <a:r>
              <a:rPr lang="en-US" sz="1700" u="sng" dirty="0"/>
              <a:t>before</a:t>
            </a:r>
            <a:r>
              <a:rPr lang="en-US" sz="1700" dirty="0"/>
              <a:t> a final treatment is decided.</a:t>
            </a:r>
          </a:p>
        </p:txBody>
      </p:sp>
      <p:sp>
        <p:nvSpPr>
          <p:cNvPr id="13" name="TextBox 12"/>
          <p:cNvSpPr txBox="1"/>
          <p:nvPr/>
        </p:nvSpPr>
        <p:spPr>
          <a:xfrm>
            <a:off x="145575" y="3376094"/>
            <a:ext cx="11900848" cy="892552"/>
          </a:xfrm>
          <a:prstGeom prst="rect">
            <a:avLst/>
          </a:prstGeom>
          <a:noFill/>
        </p:spPr>
        <p:txBody>
          <a:bodyPr wrap="square" rtlCol="0">
            <a:spAutoFit/>
          </a:bodyPr>
          <a:lstStyle/>
          <a:p>
            <a:pPr>
              <a:spcAft>
                <a:spcPts val="1200"/>
              </a:spcAft>
            </a:pPr>
            <a:r>
              <a:rPr lang="en-US" b="1" u="sng" dirty="0"/>
              <a:t>Roundabout Template</a:t>
            </a:r>
            <a:r>
              <a:rPr lang="en-US" b="1" dirty="0"/>
              <a:t>: </a:t>
            </a:r>
            <a:r>
              <a:rPr lang="en-US" sz="1700" dirty="0"/>
              <a:t>Used for proposed roundabouts that are subject to freight industry input, per Highway Directive DES-02.  Each slide is designed to present the required information needed for Stakeholder Forum Support (for roundabouts located on Reduction Review Routes) and freight industry support on roundabout sizing.  </a:t>
            </a:r>
          </a:p>
        </p:txBody>
      </p:sp>
      <p:sp>
        <p:nvSpPr>
          <p:cNvPr id="11" name="TextBox 10"/>
          <p:cNvSpPr txBox="1"/>
          <p:nvPr/>
        </p:nvSpPr>
        <p:spPr>
          <a:xfrm>
            <a:off x="145575" y="4491489"/>
            <a:ext cx="11900848" cy="1154162"/>
          </a:xfrm>
          <a:prstGeom prst="rect">
            <a:avLst/>
          </a:prstGeom>
          <a:noFill/>
        </p:spPr>
        <p:txBody>
          <a:bodyPr wrap="square" rtlCol="0">
            <a:spAutoFit/>
          </a:bodyPr>
          <a:lstStyle/>
          <a:p>
            <a:pPr>
              <a:spcAft>
                <a:spcPts val="1200"/>
              </a:spcAft>
            </a:pPr>
            <a:r>
              <a:rPr lang="en-US" b="1" u="sng" dirty="0"/>
              <a:t>Roadway Reconfiguration Template</a:t>
            </a:r>
            <a:r>
              <a:rPr lang="en-US" b="1" dirty="0"/>
              <a:t>: </a:t>
            </a:r>
            <a:r>
              <a:rPr lang="en-US" sz="1700" dirty="0"/>
              <a:t>Used for projects proposing a roadway reconfiguration only (</a:t>
            </a:r>
            <a:r>
              <a:rPr lang="en-US" sz="1700" u="sng" dirty="0"/>
              <a:t>not</a:t>
            </a:r>
            <a:r>
              <a:rPr lang="en-US" sz="1700" dirty="0"/>
              <a:t> in conjunction with a proposed reduction in vehicle-carrying capacity on a Reduction Review Route subject to ORS 366.215). These include road diets, travel lane reductions, lane width changes, etc. If the roadway configuration is included with a Reduction in Vehicle Carrying Capacity, use the ORS 366.215 presentation template instead (the template includes roadway reconfiguration slides).</a:t>
            </a:r>
          </a:p>
        </p:txBody>
      </p:sp>
      <p:sp>
        <p:nvSpPr>
          <p:cNvPr id="9" name="TextBox 8"/>
          <p:cNvSpPr txBox="1"/>
          <p:nvPr/>
        </p:nvSpPr>
        <p:spPr>
          <a:xfrm>
            <a:off x="0" y="5929745"/>
            <a:ext cx="12191999"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1"/>
            <a:r>
              <a:rPr lang="en-US" dirty="0">
                <a:solidFill>
                  <a:srgbClr val="FF0000"/>
                </a:solidFill>
              </a:rPr>
              <a:t>Delete this and all </a:t>
            </a:r>
            <a:r>
              <a:rPr lang="en-US" b="1" dirty="0">
                <a:solidFill>
                  <a:srgbClr val="FF0000"/>
                </a:solidFill>
              </a:rPr>
              <a:t>INSTRUCTION</a:t>
            </a:r>
            <a:r>
              <a:rPr lang="en-US" dirty="0">
                <a:solidFill>
                  <a:srgbClr val="FF0000"/>
                </a:solidFill>
              </a:rPr>
              <a:t> slides before beginning your presentation.</a:t>
            </a:r>
          </a:p>
        </p:txBody>
      </p:sp>
      <p:sp>
        <p:nvSpPr>
          <p:cNvPr id="8" name="Slide Number Placeholder 7"/>
          <p:cNvSpPr>
            <a:spLocks noGrp="1"/>
          </p:cNvSpPr>
          <p:nvPr>
            <p:ph type="sldNum" sz="quarter" idx="12"/>
          </p:nvPr>
        </p:nvSpPr>
        <p:spPr/>
        <p:txBody>
          <a:bodyPr/>
          <a:lstStyle/>
          <a:p>
            <a:fld id="{7B4172B2-D9CF-462E-87A7-CF6315382B94}" type="slidenum">
              <a:rPr lang="en-US" smtClean="0"/>
              <a:t>2</a:t>
            </a:fld>
            <a:endParaRPr lang="en-US" dirty="0"/>
          </a:p>
        </p:txBody>
      </p:sp>
    </p:spTree>
    <p:custDataLst>
      <p:tags r:id="rId1"/>
    </p:custDataLst>
    <p:extLst>
      <p:ext uri="{BB962C8B-B14F-4D97-AF65-F5344CB8AC3E}">
        <p14:creationId xmlns:p14="http://schemas.microsoft.com/office/powerpoint/2010/main" val="79878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Annual Over-Dimension Permit Data</a:t>
            </a:r>
          </a:p>
        </p:txBody>
      </p:sp>
      <p:sp>
        <p:nvSpPr>
          <p:cNvPr id="4" name="Slide Number Placeholder 3"/>
          <p:cNvSpPr>
            <a:spLocks noGrp="1"/>
          </p:cNvSpPr>
          <p:nvPr>
            <p:ph type="sldNum" sz="quarter" idx="12"/>
          </p:nvPr>
        </p:nvSpPr>
        <p:spPr/>
        <p:txBody>
          <a:bodyPr/>
          <a:lstStyle/>
          <a:p>
            <a:fld id="{7B4172B2-D9CF-462E-87A7-CF6315382B94}" type="slidenum">
              <a:rPr lang="en-US" smtClean="0"/>
              <a:t>20</a:t>
            </a:fld>
            <a:endParaRPr lang="en-US" dirty="0"/>
          </a:p>
        </p:txBody>
      </p:sp>
      <p:graphicFrame>
        <p:nvGraphicFramePr>
          <p:cNvPr id="3" name="Table 8">
            <a:extLst>
              <a:ext uri="{FF2B5EF4-FFF2-40B4-BE49-F238E27FC236}">
                <a16:creationId xmlns:a16="http://schemas.microsoft.com/office/drawing/2014/main" id="{0884EC8A-135C-8EC6-3D96-5D25A93B3747}"/>
              </a:ext>
            </a:extLst>
          </p:cNvPr>
          <p:cNvGraphicFramePr>
            <a:graphicFrameLocks noGrp="1"/>
          </p:cNvGraphicFramePr>
          <p:nvPr/>
        </p:nvGraphicFramePr>
        <p:xfrm>
          <a:off x="157163" y="1742594"/>
          <a:ext cx="11887200" cy="4801082"/>
        </p:xfrm>
        <a:graphic>
          <a:graphicData uri="http://schemas.openxmlformats.org/drawingml/2006/table">
            <a:tbl>
              <a:tblPr firstRow="1">
                <a:tableStyleId>{F5AB1C69-6EDB-4FF4-983F-18BD219EF322}</a:tableStyleId>
              </a:tblPr>
              <a:tblGrid>
                <a:gridCol w="2377440">
                  <a:extLst>
                    <a:ext uri="{9D8B030D-6E8A-4147-A177-3AD203B41FA5}">
                      <a16:colId xmlns:a16="http://schemas.microsoft.com/office/drawing/2014/main" val="923414491"/>
                    </a:ext>
                  </a:extLst>
                </a:gridCol>
                <a:gridCol w="2377440">
                  <a:extLst>
                    <a:ext uri="{9D8B030D-6E8A-4147-A177-3AD203B41FA5}">
                      <a16:colId xmlns:a16="http://schemas.microsoft.com/office/drawing/2014/main" val="909256773"/>
                    </a:ext>
                  </a:extLst>
                </a:gridCol>
                <a:gridCol w="2377440">
                  <a:extLst>
                    <a:ext uri="{9D8B030D-6E8A-4147-A177-3AD203B41FA5}">
                      <a16:colId xmlns:a16="http://schemas.microsoft.com/office/drawing/2014/main" val="2725705424"/>
                    </a:ext>
                  </a:extLst>
                </a:gridCol>
                <a:gridCol w="2377440">
                  <a:extLst>
                    <a:ext uri="{9D8B030D-6E8A-4147-A177-3AD203B41FA5}">
                      <a16:colId xmlns:a16="http://schemas.microsoft.com/office/drawing/2014/main" val="4107188915"/>
                    </a:ext>
                  </a:extLst>
                </a:gridCol>
                <a:gridCol w="2377440">
                  <a:extLst>
                    <a:ext uri="{9D8B030D-6E8A-4147-A177-3AD203B41FA5}">
                      <a16:colId xmlns:a16="http://schemas.microsoft.com/office/drawing/2014/main" val="1183534230"/>
                    </a:ext>
                  </a:extLst>
                </a:gridCol>
              </a:tblGrid>
              <a:tr h="1920114">
                <a:tc>
                  <a:txBody>
                    <a:bodyPr/>
                    <a:lstStyle/>
                    <a:p>
                      <a:pPr algn="ctr"/>
                      <a:r>
                        <a:rPr lang="en-US" sz="2000" dirty="0"/>
                        <a:t>Widths Allowed</a:t>
                      </a:r>
                      <a:endParaRPr lang="en-US" sz="2000"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lt1"/>
                          </a:solidFill>
                          <a:effectLst/>
                          <a:latin typeface="+mn-lt"/>
                          <a:ea typeface="+mn-ea"/>
                          <a:cs typeface="+mn-cs"/>
                        </a:rPr>
                        <a:t>Overall length Allowed: </a:t>
                      </a:r>
                      <a:r>
                        <a:rPr lang="en-US" sz="1900" b="0" kern="1200" dirty="0">
                          <a:solidFill>
                            <a:schemeClr val="lt1"/>
                          </a:solidFill>
                          <a:effectLst/>
                          <a:latin typeface="+mn-lt"/>
                          <a:ea typeface="+mn-ea"/>
                          <a:cs typeface="+mn-cs"/>
                        </a:rPr>
                        <a:t>L</a:t>
                      </a:r>
                      <a:r>
                        <a:rPr lang="en-US" sz="1900" b="0" kern="1200" dirty="0">
                          <a:solidFill>
                            <a:schemeClr val="lt1"/>
                          </a:solidFill>
                          <a:latin typeface="+mn-lt"/>
                          <a:ea typeface="+mn-ea"/>
                          <a:cs typeface="+mn-cs"/>
                        </a:rPr>
                        <a:t>ong logs/ poles/piling permit, w/out steerable axles</a:t>
                      </a:r>
                      <a:endParaRPr lang="en-US" sz="1900"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lt1"/>
                          </a:solidFill>
                          <a:latin typeface="+mn-lt"/>
                          <a:ea typeface="+mn-ea"/>
                          <a:cs typeface="+mn-cs"/>
                        </a:rPr>
                        <a:t>Overall Length Allowed: </a:t>
                      </a:r>
                      <a:r>
                        <a:rPr lang="en-US" sz="1900" b="0" kern="1200" dirty="0">
                          <a:solidFill>
                            <a:schemeClr val="lt1"/>
                          </a:solidFill>
                          <a:latin typeface="+mn-lt"/>
                          <a:ea typeface="+mn-ea"/>
                          <a:cs typeface="+mn-cs"/>
                        </a:rPr>
                        <a:t>M</a:t>
                      </a:r>
                      <a:r>
                        <a:rPr lang="en-US" sz="1900" b="0" dirty="0"/>
                        <a:t>obile/ modular unit permit</a:t>
                      </a:r>
                      <a:endParaRPr lang="en-US" sz="19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lt1"/>
                          </a:solidFill>
                          <a:latin typeface="+mn-lt"/>
                          <a:ea typeface="+mn-ea"/>
                          <a:cs typeface="+mn-cs"/>
                        </a:rPr>
                        <a:t>Overall Length Allowed: </a:t>
                      </a:r>
                      <a:r>
                        <a:rPr lang="en-US" sz="1900" b="0" kern="1200" dirty="0">
                          <a:solidFill>
                            <a:schemeClr val="lt1"/>
                          </a:solidFill>
                          <a:effectLst/>
                          <a:latin typeface="+mn-lt"/>
                          <a:ea typeface="+mn-ea"/>
                          <a:cs typeface="+mn-cs"/>
                        </a:rPr>
                        <a:t>Unladen heavy haul combination permit</a:t>
                      </a:r>
                      <a:endParaRPr lang="en-US" sz="19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lt1"/>
                          </a:solidFill>
                          <a:effectLst/>
                          <a:latin typeface="+mn-lt"/>
                          <a:ea typeface="+mn-ea"/>
                          <a:cs typeface="+mn-cs"/>
                        </a:rPr>
                        <a:t>Overall Length Allowed: </a:t>
                      </a:r>
                      <a:r>
                        <a:rPr lang="en-US" sz="1900" b="0" kern="1200" dirty="0">
                          <a:solidFill>
                            <a:schemeClr val="lt1"/>
                          </a:solidFill>
                          <a:effectLst/>
                          <a:latin typeface="+mn-lt"/>
                          <a:ea typeface="+mn-ea"/>
                          <a:cs typeface="+mn-cs"/>
                        </a:rPr>
                        <a:t>1/2 wheelbase rear overhang permit for truck tractor and semitrailer combos)</a:t>
                      </a:r>
                      <a:endParaRPr lang="en-US" sz="1900" b="0" dirty="0"/>
                    </a:p>
                  </a:txBody>
                  <a:tcPr anchor="ctr"/>
                </a:tc>
                <a:extLst>
                  <a:ext uri="{0D108BD9-81ED-4DB2-BD59-A6C34878D82A}">
                    <a16:rowId xmlns:a16="http://schemas.microsoft.com/office/drawing/2014/main" val="262234761"/>
                  </a:ext>
                </a:extLst>
              </a:tr>
              <a:tr h="2880968">
                <a:tc>
                  <a:txBody>
                    <a:bodyPr/>
                    <a:lstStyle/>
                    <a:p>
                      <a:r>
                        <a:rPr lang="en-US" sz="1800" dirty="0"/>
                        <a:t>Daytime</a:t>
                      </a:r>
                      <a:r>
                        <a:rPr lang="en-US" sz="1800" baseline="0" dirty="0"/>
                        <a:t> annual </a:t>
                      </a:r>
                      <a:br>
                        <a:rPr lang="en-US" sz="1800" baseline="0" dirty="0"/>
                      </a:br>
                      <a:r>
                        <a:rPr lang="en-US" sz="1800" baseline="0" dirty="0"/>
                        <a:t>width:</a:t>
                      </a:r>
                      <a:br>
                        <a:rPr lang="en-US" sz="1800" baseline="0" dirty="0"/>
                      </a:br>
                      <a:endParaRPr lang="en-US" sz="1800" baseline="0" dirty="0"/>
                    </a:p>
                    <a:p>
                      <a:endParaRPr lang="en-US" sz="1800" baseline="0" dirty="0"/>
                    </a:p>
                    <a:p>
                      <a:r>
                        <a:rPr lang="en-US" sz="1800" baseline="0" dirty="0"/>
                        <a:t>Nighttime </a:t>
                      </a:r>
                      <a:br>
                        <a:rPr lang="en-US" sz="1800" baseline="0" dirty="0"/>
                      </a:br>
                      <a:r>
                        <a:rPr lang="en-US" sz="1800" baseline="0" dirty="0"/>
                        <a:t>annual width:</a:t>
                      </a:r>
                      <a:endParaRPr lang="en-US" sz="18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extLst>
                  <a:ext uri="{0D108BD9-81ED-4DB2-BD59-A6C34878D82A}">
                    <a16:rowId xmlns:a16="http://schemas.microsoft.com/office/drawing/2014/main" val="1056512022"/>
                  </a:ext>
                </a:extLst>
              </a:tr>
            </a:tbl>
          </a:graphicData>
        </a:graphic>
      </p:graphicFrame>
    </p:spTree>
    <p:custDataLst>
      <p:tags r:id="rId1"/>
    </p:custDataLst>
    <p:extLst>
      <p:ext uri="{BB962C8B-B14F-4D97-AF65-F5344CB8AC3E}">
        <p14:creationId xmlns:p14="http://schemas.microsoft.com/office/powerpoint/2010/main" val="4177247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894"/>
            <a:ext cx="12191999" cy="1089529"/>
          </a:xfrm>
        </p:spPr>
        <p:txBody>
          <a:bodyPr wrap="square" anchor="ctr" anchorCtr="0">
            <a:spAutoFit/>
          </a:bodyPr>
          <a:lstStyle/>
          <a:p>
            <a:pPr algn="ctr"/>
            <a:r>
              <a:rPr lang="en-US" sz="4000" b="1" dirty="0"/>
              <a:t>PROJECT NAME</a:t>
            </a:r>
            <a:br>
              <a:rPr lang="en-US" sz="4000" b="1" dirty="0"/>
            </a:br>
            <a:r>
              <a:rPr lang="en-US" sz="3200" dirty="0"/>
              <a:t>Pinch Point Information</a:t>
            </a:r>
          </a:p>
        </p:txBody>
      </p:sp>
      <p:sp>
        <p:nvSpPr>
          <p:cNvPr id="7" name="Title 1"/>
          <p:cNvSpPr txBox="1">
            <a:spLocks/>
          </p:cNvSpPr>
          <p:nvPr/>
        </p:nvSpPr>
        <p:spPr>
          <a:xfrm>
            <a:off x="792627" y="2152891"/>
            <a:ext cx="3145221" cy="2908214"/>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87338" indent="-234950" eaLnBrk="1" hangingPunct="1">
              <a:spcBef>
                <a:spcPts val="600"/>
              </a:spcBef>
              <a:spcAft>
                <a:spcPts val="1800"/>
              </a:spcAft>
              <a:buClr>
                <a:schemeClr val="tx2"/>
              </a:buClr>
              <a:buFont typeface="Arial" panose="020B0604020202020204" pitchFamily="34" charset="0"/>
              <a:buChar char="•"/>
            </a:pPr>
            <a:r>
              <a:rPr lang="en-US" sz="2600" b="0" dirty="0">
                <a:latin typeface="+mn-lt"/>
                <a:ea typeface="+mn-ea"/>
                <a:cs typeface="Times New Roman" panose="02020603050405020304" pitchFamily="18" charset="0"/>
              </a:rPr>
              <a:t>Pinch point</a:t>
            </a:r>
          </a:p>
          <a:p>
            <a:pPr marL="287338" indent="-234950" eaLnBrk="1" hangingPunct="1">
              <a:spcBef>
                <a:spcPts val="600"/>
              </a:spcBef>
              <a:spcAft>
                <a:spcPts val="1800"/>
              </a:spcAft>
              <a:buClr>
                <a:schemeClr val="tx2"/>
              </a:buClr>
              <a:buFont typeface="Arial" panose="020B0604020202020204" pitchFamily="34" charset="0"/>
              <a:buChar char="•"/>
            </a:pPr>
            <a:r>
              <a:rPr lang="en-US" sz="2600" b="0" dirty="0">
                <a:latin typeface="+mn-lt"/>
                <a:ea typeface="+mn-ea"/>
                <a:cs typeface="Times New Roman" panose="02020603050405020304" pitchFamily="18" charset="0"/>
              </a:rPr>
              <a:t>Pinch point</a:t>
            </a:r>
          </a:p>
          <a:p>
            <a:pPr marL="287338" indent="-234950" eaLnBrk="1" hangingPunct="1">
              <a:spcBef>
                <a:spcPts val="600"/>
              </a:spcBef>
              <a:spcAft>
                <a:spcPts val="1800"/>
              </a:spcAft>
              <a:buClr>
                <a:schemeClr val="tx2"/>
              </a:buClr>
              <a:buFont typeface="Arial" panose="020B0604020202020204" pitchFamily="34" charset="0"/>
              <a:buChar char="•"/>
            </a:pPr>
            <a:r>
              <a:rPr lang="en-US" sz="2600" b="0" dirty="0">
                <a:latin typeface="+mn-lt"/>
                <a:ea typeface="+mn-ea"/>
                <a:cs typeface="Times New Roman" panose="02020603050405020304" pitchFamily="18" charset="0"/>
              </a:rPr>
              <a:t>Pinch point</a:t>
            </a:r>
          </a:p>
        </p:txBody>
      </p:sp>
      <p:pic>
        <p:nvPicPr>
          <p:cNvPr id="9" name="Picture 8">
            <a:extLst>
              <a:ext uri="{FF2B5EF4-FFF2-40B4-BE49-F238E27FC236}">
                <a16:creationId xmlns:a16="http://schemas.microsoft.com/office/drawing/2014/main" id="{99D41344-F38D-0BAC-E743-13D4A46C18C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11102" y="1275911"/>
            <a:ext cx="6049680" cy="5445564"/>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p:cNvSpPr txBox="1"/>
          <p:nvPr/>
        </p:nvSpPr>
        <p:spPr>
          <a:xfrm rot="19984507">
            <a:off x="6455119" y="3655698"/>
            <a:ext cx="5467517" cy="1477328"/>
          </a:xfrm>
          <a:prstGeom prst="rect">
            <a:avLst/>
          </a:prstGeom>
          <a:noFill/>
        </p:spPr>
        <p:txBody>
          <a:bodyPr wrap="square" rtlCol="0">
            <a:spAutoFit/>
          </a:bodyPr>
          <a:lstStyle/>
          <a:p>
            <a:pPr algn="ctr"/>
            <a:r>
              <a:rPr lang="en-US" sz="9000" b="1" dirty="0">
                <a:solidFill>
                  <a:srgbClr val="FF0000">
                    <a:alpha val="25000"/>
                  </a:srgbClr>
                </a:solidFill>
              </a:rPr>
              <a:t>EXAMPLE</a:t>
            </a:r>
          </a:p>
        </p:txBody>
      </p:sp>
      <p:sp>
        <p:nvSpPr>
          <p:cNvPr id="4" name="Slide Number Placeholder 3"/>
          <p:cNvSpPr>
            <a:spLocks noGrp="1"/>
          </p:cNvSpPr>
          <p:nvPr>
            <p:ph type="sldNum" sz="quarter" idx="12"/>
          </p:nvPr>
        </p:nvSpPr>
        <p:spPr/>
        <p:txBody>
          <a:bodyPr/>
          <a:lstStyle/>
          <a:p>
            <a:fld id="{7B4172B2-D9CF-462E-87A7-CF6315382B94}" type="slidenum">
              <a:rPr lang="en-US" smtClean="0"/>
              <a:t>21</a:t>
            </a:fld>
            <a:endParaRPr lang="en-US" dirty="0"/>
          </a:p>
        </p:txBody>
      </p:sp>
    </p:spTree>
    <p:custDataLst>
      <p:tags r:id="rId1"/>
    </p:custDataLst>
    <p:extLst>
      <p:ext uri="{BB962C8B-B14F-4D97-AF65-F5344CB8AC3E}">
        <p14:creationId xmlns:p14="http://schemas.microsoft.com/office/powerpoint/2010/main" val="2937943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96405"/>
            <a:ext cx="12191999" cy="1089529"/>
          </a:xfrm>
        </p:spPr>
        <p:txBody>
          <a:bodyPr wrap="square" anchor="ctr" anchorCtr="0">
            <a:spAutoFit/>
          </a:bodyPr>
          <a:lstStyle/>
          <a:p>
            <a:pPr algn="ctr"/>
            <a:r>
              <a:rPr lang="en-US" sz="4000" b="1" dirty="0"/>
              <a:t>PROJECT NAME</a:t>
            </a:r>
            <a:br>
              <a:rPr lang="en-US" sz="4000" b="1" dirty="0"/>
            </a:br>
            <a:r>
              <a:rPr lang="en-US" sz="3200" dirty="0"/>
              <a:t>Summary of Changes</a:t>
            </a:r>
          </a:p>
        </p:txBody>
      </p:sp>
      <p:sp>
        <p:nvSpPr>
          <p:cNvPr id="3" name="Title 1"/>
          <p:cNvSpPr txBox="1">
            <a:spLocks/>
          </p:cNvSpPr>
          <p:nvPr/>
        </p:nvSpPr>
        <p:spPr>
          <a:xfrm>
            <a:off x="100145" y="1394643"/>
            <a:ext cx="11784880" cy="889841"/>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388" eaLnBrk="1" hangingPunct="1">
              <a:spcBef>
                <a:spcPts val="600"/>
              </a:spcBef>
              <a:spcAft>
                <a:spcPts val="1000"/>
              </a:spcAft>
              <a:buClr>
                <a:schemeClr val="tx2"/>
              </a:buClr>
            </a:pPr>
            <a:r>
              <a:rPr lang="en-US" sz="2700" b="0" dirty="0">
                <a:latin typeface="+mn-lt"/>
                <a:ea typeface="+mn-ea"/>
                <a:cs typeface="Times New Roman" panose="02020603050405020304" pitchFamily="18" charset="0"/>
              </a:rPr>
              <a:t>Summarize your changes in either sentence, bulleted list, or use the follow chart.  Customize your information as appropriate.</a:t>
            </a:r>
            <a:endParaRPr lang="en-US" sz="2600" b="0" i="0" dirty="0">
              <a:latin typeface="+mn-lt"/>
              <a:cs typeface="Times New Roman" panose="02020603050405020304" pitchFamily="18" charset="0"/>
            </a:endParaRPr>
          </a:p>
        </p:txBody>
      </p:sp>
      <p:graphicFrame>
        <p:nvGraphicFramePr>
          <p:cNvPr id="20" name="Table 19" descr="Table that summarizes the proposed reductions in the project area"/>
          <p:cNvGraphicFramePr>
            <a:graphicFrameLocks noGrp="1"/>
          </p:cNvGraphicFramePr>
          <p:nvPr>
            <p:extLst>
              <p:ext uri="{D42A27DB-BD31-4B8C-83A1-F6EECF244321}">
                <p14:modId xmlns:p14="http://schemas.microsoft.com/office/powerpoint/2010/main" val="3816079556"/>
              </p:ext>
            </p:extLst>
          </p:nvPr>
        </p:nvGraphicFramePr>
        <p:xfrm>
          <a:off x="424543" y="2580401"/>
          <a:ext cx="11136084" cy="3480032"/>
        </p:xfrm>
        <a:graphic>
          <a:graphicData uri="http://schemas.openxmlformats.org/drawingml/2006/table">
            <a:tbl>
              <a:tblPr firstRow="1" bandRow="1">
                <a:tableStyleId>{073A0DAA-6AF3-43AB-8588-CEC1D06C72B9}</a:tableStyleId>
              </a:tblPr>
              <a:tblGrid>
                <a:gridCol w="6188528">
                  <a:extLst>
                    <a:ext uri="{9D8B030D-6E8A-4147-A177-3AD203B41FA5}">
                      <a16:colId xmlns:a16="http://schemas.microsoft.com/office/drawing/2014/main" val="2424179882"/>
                    </a:ext>
                  </a:extLst>
                </a:gridCol>
                <a:gridCol w="1730828">
                  <a:extLst>
                    <a:ext uri="{9D8B030D-6E8A-4147-A177-3AD203B41FA5}">
                      <a16:colId xmlns:a16="http://schemas.microsoft.com/office/drawing/2014/main" val="4053713366"/>
                    </a:ext>
                  </a:extLst>
                </a:gridCol>
                <a:gridCol w="2024743">
                  <a:extLst>
                    <a:ext uri="{9D8B030D-6E8A-4147-A177-3AD203B41FA5}">
                      <a16:colId xmlns:a16="http://schemas.microsoft.com/office/drawing/2014/main" val="230039643"/>
                    </a:ext>
                  </a:extLst>
                </a:gridCol>
                <a:gridCol w="1191985">
                  <a:extLst>
                    <a:ext uri="{9D8B030D-6E8A-4147-A177-3AD203B41FA5}">
                      <a16:colId xmlns:a16="http://schemas.microsoft.com/office/drawing/2014/main" val="827735305"/>
                    </a:ext>
                  </a:extLst>
                </a:gridCol>
              </a:tblGrid>
              <a:tr h="1049004">
                <a:tc>
                  <a:txBody>
                    <a:bodyPr/>
                    <a:lstStyle/>
                    <a:p>
                      <a:pPr algn="ctr"/>
                      <a:r>
                        <a:rPr lang="en-US" sz="2500" dirty="0"/>
                        <a:t>Location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500" dirty="0"/>
                        <a:t>Existing Width (</a:t>
                      </a:r>
                      <a:r>
                        <a:rPr lang="en-US" sz="2500" dirty="0" err="1"/>
                        <a:t>ft</a:t>
                      </a:r>
                      <a:r>
                        <a:rPr lang="en-US" sz="2500" dirty="0"/>
                        <a:t>)</a:t>
                      </a:r>
                    </a:p>
                  </a:txBody>
                  <a:tcPr anchor="ctr">
                    <a:lnT w="12700" cap="flat" cmpd="sng" algn="ctr">
                      <a:solidFill>
                        <a:schemeClr val="tx1"/>
                      </a:solidFill>
                      <a:prstDash val="solid"/>
                      <a:round/>
                      <a:headEnd type="none" w="med" len="med"/>
                      <a:tailEnd type="none" w="med" len="med"/>
                    </a:lnT>
                  </a:tcPr>
                </a:tc>
                <a:tc>
                  <a:txBody>
                    <a:bodyPr/>
                    <a:lstStyle/>
                    <a:p>
                      <a:pPr algn="ctr"/>
                      <a:r>
                        <a:rPr lang="en-US" sz="2500" dirty="0"/>
                        <a:t>Proposed Width (</a:t>
                      </a:r>
                      <a:r>
                        <a:rPr lang="en-US" sz="2500" dirty="0" err="1"/>
                        <a:t>ft</a:t>
                      </a:r>
                      <a:r>
                        <a:rPr lang="en-US" sz="2500" dirty="0"/>
                        <a:t>)</a:t>
                      </a:r>
                    </a:p>
                  </a:txBody>
                  <a:tcPr anchor="ctr">
                    <a:lnT w="12700" cap="flat" cmpd="sng" algn="ctr">
                      <a:solidFill>
                        <a:schemeClr val="tx1"/>
                      </a:solidFill>
                      <a:prstDash val="solid"/>
                      <a:round/>
                      <a:headEnd type="none" w="med" len="med"/>
                      <a:tailEnd type="none" w="med" len="med"/>
                    </a:lnT>
                  </a:tcPr>
                </a:tc>
                <a:tc>
                  <a:txBody>
                    <a:bodyPr/>
                    <a:lstStyle/>
                    <a:p>
                      <a:pPr algn="ctr"/>
                      <a:r>
                        <a:rPr lang="en-US" sz="2500" dirty="0"/>
                        <a:t>RVC (</a:t>
                      </a:r>
                      <a:r>
                        <a:rPr lang="en-US" sz="2500" dirty="0" err="1"/>
                        <a:t>ft</a:t>
                      </a:r>
                      <a:r>
                        <a:rPr lang="en-US" sz="2500" dirty="0"/>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87771272"/>
                  </a:ext>
                </a:extLst>
              </a:tr>
              <a:tr h="607757">
                <a:tc>
                  <a:txBody>
                    <a:bodyPr/>
                    <a:lstStyle/>
                    <a:p>
                      <a:r>
                        <a:rPr lang="en-US" sz="2500" dirty="0"/>
                        <a:t>200’ E</a:t>
                      </a:r>
                      <a:r>
                        <a:rPr lang="en-US" sz="2500" baseline="0" dirty="0"/>
                        <a:t> of Granger Ave (EB)</a:t>
                      </a:r>
                      <a:endParaRPr lang="en-US" sz="2500" dirty="0"/>
                    </a:p>
                  </a:txBody>
                  <a:tcPr anchor="ctr">
                    <a:lnL w="12700" cap="flat" cmpd="sng" algn="ctr">
                      <a:solidFill>
                        <a:schemeClr val="tx1"/>
                      </a:solidFill>
                      <a:prstDash val="solid"/>
                      <a:round/>
                      <a:headEnd type="none" w="med" len="med"/>
                      <a:tailEnd type="none" w="med" len="med"/>
                    </a:lnL>
                  </a:tcPr>
                </a:tc>
                <a:tc>
                  <a:txBody>
                    <a:bodyPr/>
                    <a:lstStyle/>
                    <a:p>
                      <a:pPr algn="ctr"/>
                      <a:r>
                        <a:rPr lang="en-US" sz="2500" dirty="0"/>
                        <a:t>67</a:t>
                      </a:r>
                    </a:p>
                  </a:txBody>
                  <a:tcPr anchor="ctr"/>
                </a:tc>
                <a:tc>
                  <a:txBody>
                    <a:bodyPr/>
                    <a:lstStyle/>
                    <a:p>
                      <a:pPr algn="ctr"/>
                      <a:r>
                        <a:rPr lang="en-US" sz="2500" dirty="0"/>
                        <a:t>23</a:t>
                      </a:r>
                    </a:p>
                  </a:txBody>
                  <a:tcPr anchor="ctr"/>
                </a:tc>
                <a:tc>
                  <a:txBody>
                    <a:bodyPr/>
                    <a:lstStyle/>
                    <a:p>
                      <a:pPr algn="ctr"/>
                      <a:r>
                        <a:rPr lang="en-US" sz="2500" dirty="0"/>
                        <a:t>44</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42115613"/>
                  </a:ext>
                </a:extLst>
              </a:tr>
              <a:tr h="607757">
                <a:tc>
                  <a:txBody>
                    <a:bodyPr/>
                    <a:lstStyle/>
                    <a:p>
                      <a:r>
                        <a:rPr lang="en-US" sz="2500" dirty="0"/>
                        <a:t>200’ E of Independence</a:t>
                      </a:r>
                      <a:r>
                        <a:rPr lang="en-US" sz="2500" baseline="0" dirty="0"/>
                        <a:t> Hwy (EB)</a:t>
                      </a:r>
                      <a:endParaRPr lang="en-US" sz="2500" dirty="0"/>
                    </a:p>
                  </a:txBody>
                  <a:tcPr anchor="ctr">
                    <a:lnL w="12700" cap="flat" cmpd="sng" algn="ctr">
                      <a:solidFill>
                        <a:schemeClr val="tx1"/>
                      </a:solidFill>
                      <a:prstDash val="solid"/>
                      <a:round/>
                      <a:headEnd type="none" w="med" len="med"/>
                      <a:tailEnd type="none" w="med" len="med"/>
                    </a:lnL>
                  </a:tcPr>
                </a:tc>
                <a:tc>
                  <a:txBody>
                    <a:bodyPr/>
                    <a:lstStyle/>
                    <a:p>
                      <a:pPr algn="ctr"/>
                      <a:r>
                        <a:rPr lang="en-US" sz="2500" dirty="0"/>
                        <a:t>60.5</a:t>
                      </a:r>
                    </a:p>
                  </a:txBody>
                  <a:tcPr anchor="ctr"/>
                </a:tc>
                <a:tc>
                  <a:txBody>
                    <a:bodyPr/>
                    <a:lstStyle/>
                    <a:p>
                      <a:pPr algn="ctr"/>
                      <a:r>
                        <a:rPr lang="en-US" sz="2500" dirty="0"/>
                        <a:t>25</a:t>
                      </a:r>
                    </a:p>
                  </a:txBody>
                  <a:tcPr anchor="ctr"/>
                </a:tc>
                <a:tc>
                  <a:txBody>
                    <a:bodyPr/>
                    <a:lstStyle/>
                    <a:p>
                      <a:pPr algn="ctr"/>
                      <a:r>
                        <a:rPr lang="en-US" sz="2500" dirty="0"/>
                        <a:t>34.5</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7779120"/>
                  </a:ext>
                </a:extLst>
              </a:tr>
              <a:tr h="607757">
                <a:tc>
                  <a:txBody>
                    <a:bodyPr/>
                    <a:lstStyle/>
                    <a:p>
                      <a:r>
                        <a:rPr lang="en-US" sz="2500" dirty="0"/>
                        <a:t>750’ E of Independence Hwy (WB)</a:t>
                      </a:r>
                    </a:p>
                  </a:txBody>
                  <a:tcPr anchor="ctr">
                    <a:lnL w="12700" cap="flat" cmpd="sng" algn="ctr">
                      <a:solidFill>
                        <a:schemeClr val="tx1"/>
                      </a:solidFill>
                      <a:prstDash val="solid"/>
                      <a:round/>
                      <a:headEnd type="none" w="med" len="med"/>
                      <a:tailEnd type="none" w="med" len="med"/>
                    </a:lnL>
                  </a:tcPr>
                </a:tc>
                <a:tc>
                  <a:txBody>
                    <a:bodyPr/>
                    <a:lstStyle/>
                    <a:p>
                      <a:pPr algn="ctr"/>
                      <a:r>
                        <a:rPr lang="en-US" sz="2500" dirty="0"/>
                        <a:t>43</a:t>
                      </a:r>
                    </a:p>
                  </a:txBody>
                  <a:tcPr anchor="ctr"/>
                </a:tc>
                <a:tc>
                  <a:txBody>
                    <a:bodyPr/>
                    <a:lstStyle/>
                    <a:p>
                      <a:pPr algn="ctr"/>
                      <a:r>
                        <a:rPr lang="en-US" sz="2500" dirty="0"/>
                        <a:t>23</a:t>
                      </a:r>
                    </a:p>
                  </a:txBody>
                  <a:tcPr anchor="ctr"/>
                </a:tc>
                <a:tc>
                  <a:txBody>
                    <a:bodyPr/>
                    <a:lstStyle/>
                    <a:p>
                      <a:pPr algn="ctr"/>
                      <a:r>
                        <a:rPr lang="en-US" sz="2500" dirty="0"/>
                        <a:t>20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52737875"/>
                  </a:ext>
                </a:extLst>
              </a:tr>
              <a:tr h="607757">
                <a:tc>
                  <a:txBody>
                    <a:bodyPr/>
                    <a:lstStyle/>
                    <a:p>
                      <a:r>
                        <a:rPr lang="en-US" sz="2500" dirty="0"/>
                        <a:t>Local Rd to Median Acceleration</a:t>
                      </a:r>
                      <a:r>
                        <a:rPr lang="en-US" sz="2500" baseline="0" dirty="0"/>
                        <a:t> Lane (EB)</a:t>
                      </a:r>
                      <a:endParaRPr lang="en-US" sz="25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500" dirty="0"/>
                        <a:t>24 - 25</a:t>
                      </a:r>
                    </a:p>
                  </a:txBody>
                  <a:tcPr anchor="ctr">
                    <a:lnB w="12700" cap="flat" cmpd="sng" algn="ctr">
                      <a:solidFill>
                        <a:schemeClr val="tx1"/>
                      </a:solidFill>
                      <a:prstDash val="solid"/>
                      <a:round/>
                      <a:headEnd type="none" w="med" len="med"/>
                      <a:tailEnd type="none" w="med" len="med"/>
                    </a:lnB>
                  </a:tcPr>
                </a:tc>
                <a:tc>
                  <a:txBody>
                    <a:bodyPr/>
                    <a:lstStyle/>
                    <a:p>
                      <a:pPr algn="ctr"/>
                      <a:r>
                        <a:rPr lang="en-US" sz="2500" dirty="0"/>
                        <a:t>16</a:t>
                      </a:r>
                    </a:p>
                  </a:txBody>
                  <a:tcPr anchor="ctr">
                    <a:lnB w="12700" cap="flat" cmpd="sng" algn="ctr">
                      <a:solidFill>
                        <a:schemeClr val="tx1"/>
                      </a:solidFill>
                      <a:prstDash val="solid"/>
                      <a:round/>
                      <a:headEnd type="none" w="med" len="med"/>
                      <a:tailEnd type="none" w="med" len="med"/>
                    </a:lnB>
                  </a:tcPr>
                </a:tc>
                <a:tc>
                  <a:txBody>
                    <a:bodyPr/>
                    <a:lstStyle/>
                    <a:p>
                      <a:pPr algn="ctr"/>
                      <a:r>
                        <a:rPr lang="en-US" sz="2500" dirty="0"/>
                        <a:t>8-9</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456732"/>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22</a:t>
            </a:fld>
            <a:endParaRPr lang="en-US" dirty="0"/>
          </a:p>
        </p:txBody>
      </p:sp>
    </p:spTree>
    <p:custDataLst>
      <p:tags r:id="rId1"/>
    </p:custDataLst>
    <p:extLst>
      <p:ext uri="{BB962C8B-B14F-4D97-AF65-F5344CB8AC3E}">
        <p14:creationId xmlns:p14="http://schemas.microsoft.com/office/powerpoint/2010/main" val="1594876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NEXT STEPS</a:t>
            </a:r>
          </a:p>
        </p:txBody>
      </p:sp>
      <p:sp>
        <p:nvSpPr>
          <p:cNvPr id="3" name="Content Placeholder 2"/>
          <p:cNvSpPr>
            <a:spLocks noGrp="1"/>
          </p:cNvSpPr>
          <p:nvPr>
            <p:ph sz="half" idx="2"/>
          </p:nvPr>
        </p:nvSpPr>
        <p:spPr/>
        <p:txBody>
          <a:bodyPr/>
          <a:lstStyle/>
          <a:p>
            <a:r>
              <a:rPr lang="en-US" dirty="0">
                <a:cs typeface="Times New Roman" panose="02020603050405020304" pitchFamily="18" charset="0"/>
              </a:rPr>
              <a:t>Address any questions or concerns with proposed ORS 366.215 impacts</a:t>
            </a:r>
          </a:p>
          <a:p>
            <a:r>
              <a:rPr lang="en-US" dirty="0">
                <a:cs typeface="Times New Roman" panose="02020603050405020304" pitchFamily="18" charset="0"/>
              </a:rPr>
              <a:t>Seeking Mobility Services Team to write a Record of Support.</a:t>
            </a:r>
          </a:p>
        </p:txBody>
      </p:sp>
      <p:pic>
        <p:nvPicPr>
          <p:cNvPr id="5" name="Picture Placeholder 4" descr="Photo of raised median" title="Photo of raised median"/>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24876" r="24876"/>
          <a:stretch>
            <a:fillRect/>
          </a:stretch>
        </p:blipFill>
        <p:spPr/>
      </p:pic>
      <p:sp>
        <p:nvSpPr>
          <p:cNvPr id="6" name="TextBox 5"/>
          <p:cNvSpPr txBox="1"/>
          <p:nvPr/>
        </p:nvSpPr>
        <p:spPr>
          <a:xfrm rot="18577448">
            <a:off x="7079472" y="2768289"/>
            <a:ext cx="5620490" cy="523220"/>
          </a:xfrm>
          <a:prstGeom prst="rect">
            <a:avLst/>
          </a:prstGeom>
          <a:noFill/>
        </p:spPr>
        <p:txBody>
          <a:bodyPr wrap="square" rtlCol="0">
            <a:spAutoFit/>
          </a:bodyPr>
          <a:lstStyle/>
          <a:p>
            <a:r>
              <a:rPr lang="en-US" sz="2800" b="1" dirty="0">
                <a:solidFill>
                  <a:srgbClr val="FF0000"/>
                </a:solidFill>
              </a:rPr>
              <a:t>Replace with your own project photo</a:t>
            </a:r>
          </a:p>
        </p:txBody>
      </p:sp>
    </p:spTree>
    <p:custDataLst>
      <p:tags r:id="rId1"/>
    </p:custDataLst>
    <p:extLst>
      <p:ext uri="{BB962C8B-B14F-4D97-AF65-F5344CB8AC3E}">
        <p14:creationId xmlns:p14="http://schemas.microsoft.com/office/powerpoint/2010/main" val="2138875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4"/>
          <a:stretch>
            <a:fillRect t="-27" b="-27"/>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529" y="2456264"/>
            <a:ext cx="10515600" cy="646331"/>
          </a:xfrm>
        </p:spPr>
        <p:txBody>
          <a:bodyPr>
            <a:spAutoFit/>
          </a:bodyPr>
          <a:lstStyle/>
          <a:p>
            <a:r>
              <a:rPr lang="en-US" dirty="0"/>
              <a:t>THANK YOU</a:t>
            </a:r>
          </a:p>
        </p:txBody>
      </p:sp>
    </p:spTree>
    <p:custDataLst>
      <p:tags r:id="rId1"/>
    </p:custDataLst>
    <p:extLst>
      <p:ext uri="{BB962C8B-B14F-4D97-AF65-F5344CB8AC3E}">
        <p14:creationId xmlns:p14="http://schemas.microsoft.com/office/powerpoint/2010/main" val="351660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ght Triangle 1">
            <a:extLst>
              <a:ext uri="{C183D7F6-B498-43B3-948B-1728B52AA6E4}">
                <adec:decorative xmlns:adec="http://schemas.microsoft.com/office/drawing/2017/decorative" val="1"/>
              </a:ext>
            </a:extLst>
          </p:cNvPr>
          <p:cNvSpPr/>
          <p:nvPr/>
        </p:nvSpPr>
        <p:spPr>
          <a:xfrm rot="10800000">
            <a:off x="6954982" y="-1"/>
            <a:ext cx="5237018" cy="305591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noGrp="1"/>
          </p:cNvSpPr>
          <p:nvPr>
            <p:ph type="title" idx="4294967295"/>
          </p:nvPr>
        </p:nvSpPr>
        <p:spPr>
          <a:xfrm rot="1847379">
            <a:off x="8036663" y="969524"/>
            <a:ext cx="4339858"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mn-lt"/>
                <a:ea typeface="+mn-ea"/>
                <a:cs typeface="+mn-cs"/>
              </a:rPr>
              <a:t>INSTRUCTIONS 3</a:t>
            </a:r>
          </a:p>
        </p:txBody>
      </p:sp>
      <p:sp>
        <p:nvSpPr>
          <p:cNvPr id="4" name="TextBox 3"/>
          <p:cNvSpPr txBox="1"/>
          <p:nvPr/>
        </p:nvSpPr>
        <p:spPr>
          <a:xfrm>
            <a:off x="147939" y="136070"/>
            <a:ext cx="7395861" cy="892552"/>
          </a:xfrm>
          <a:prstGeom prst="rect">
            <a:avLst/>
          </a:prstGeom>
          <a:noFill/>
        </p:spPr>
        <p:txBody>
          <a:bodyPr wrap="square" rtlCol="0">
            <a:spAutoFit/>
          </a:bodyPr>
          <a:lstStyle>
            <a:defPPr>
              <a:defRPr lang="en-US"/>
            </a:defPPr>
            <a:lvl1pPr>
              <a:defRPr sz="2600" b="1"/>
            </a:lvl1pPr>
          </a:lstStyle>
          <a:p>
            <a:r>
              <a:rPr lang="en-US" dirty="0"/>
              <a:t>HOW DO I KNOW WHICH SPECIFIC INFORMATION TO INCLUDE IN EACH SLIDE?</a:t>
            </a:r>
          </a:p>
        </p:txBody>
      </p:sp>
      <p:sp>
        <p:nvSpPr>
          <p:cNvPr id="5" name="TextBox 4"/>
          <p:cNvSpPr txBox="1"/>
          <p:nvPr/>
        </p:nvSpPr>
        <p:spPr>
          <a:xfrm>
            <a:off x="147938" y="960000"/>
            <a:ext cx="8852627" cy="1200329"/>
          </a:xfrm>
          <a:prstGeom prst="rect">
            <a:avLst/>
          </a:prstGeom>
          <a:noFill/>
        </p:spPr>
        <p:txBody>
          <a:bodyPr wrap="square" rtlCol="0">
            <a:spAutoFit/>
          </a:bodyPr>
          <a:lstStyle/>
          <a:p>
            <a:r>
              <a:rPr lang="en-US" sz="1750" dirty="0"/>
              <a:t>Instructions are provided, where appropriate, in the </a:t>
            </a:r>
            <a:r>
              <a:rPr lang="en-US" sz="1750" i="1" dirty="0"/>
              <a:t>Notes</a:t>
            </a:r>
            <a:r>
              <a:rPr lang="en-US" sz="1750" dirty="0"/>
              <a:t> section at the bottom of each slide. The Notes should display by default when you open the template. If not, select “</a:t>
            </a:r>
            <a:r>
              <a:rPr lang="en-US" sz="1750" i="1" dirty="0"/>
              <a:t>View</a:t>
            </a:r>
            <a:r>
              <a:rPr lang="en-US" sz="1750" dirty="0"/>
              <a:t>” from the top ribbon and toggle the “</a:t>
            </a:r>
            <a:r>
              <a:rPr lang="en-US" sz="1750" i="1" dirty="0"/>
              <a:t>Notes</a:t>
            </a:r>
            <a:r>
              <a:rPr lang="en-US" sz="1750" dirty="0"/>
              <a:t>” button in the “</a:t>
            </a:r>
            <a:r>
              <a:rPr lang="en-US" sz="1750" i="1" dirty="0"/>
              <a:t>Show</a:t>
            </a:r>
            <a:r>
              <a:rPr lang="en-US" sz="1750" dirty="0"/>
              <a:t>” section. </a:t>
            </a:r>
            <a:r>
              <a:rPr lang="en-US" sz="1750" dirty="0">
                <a:highlight>
                  <a:srgbClr val="FFFF00"/>
                </a:highlight>
              </a:rPr>
              <a:t>Delete the instruction notes and replace them with your own, as appropriate.</a:t>
            </a:r>
          </a:p>
        </p:txBody>
      </p:sp>
      <p:sp>
        <p:nvSpPr>
          <p:cNvPr id="11" name="TextBox 10"/>
          <p:cNvSpPr txBox="1"/>
          <p:nvPr/>
        </p:nvSpPr>
        <p:spPr>
          <a:xfrm>
            <a:off x="147938" y="2212925"/>
            <a:ext cx="11429019" cy="492443"/>
          </a:xfrm>
          <a:prstGeom prst="rect">
            <a:avLst/>
          </a:prstGeom>
          <a:noFill/>
        </p:spPr>
        <p:txBody>
          <a:bodyPr wrap="square" rtlCol="0">
            <a:spAutoFit/>
          </a:bodyPr>
          <a:lstStyle/>
          <a:p>
            <a:r>
              <a:rPr lang="en-US" sz="2600" b="1" dirty="0"/>
              <a:t>WHAT IF I NEED ADDITIONAL SLIDES TO COVER ALL OF MY PLANNED CONTENT?</a:t>
            </a:r>
          </a:p>
        </p:txBody>
      </p:sp>
      <p:sp>
        <p:nvSpPr>
          <p:cNvPr id="12" name="TextBox 11"/>
          <p:cNvSpPr txBox="1"/>
          <p:nvPr/>
        </p:nvSpPr>
        <p:spPr>
          <a:xfrm>
            <a:off x="143638" y="2725357"/>
            <a:ext cx="12126629" cy="900246"/>
          </a:xfrm>
          <a:prstGeom prst="rect">
            <a:avLst/>
          </a:prstGeom>
          <a:noFill/>
        </p:spPr>
        <p:txBody>
          <a:bodyPr wrap="square" lIns="91440" tIns="45720" rIns="91440" bIns="45720" rtlCol="0" anchor="t">
            <a:spAutoFit/>
          </a:bodyPr>
          <a:lstStyle/>
          <a:p>
            <a:pPr>
              <a:spcAft>
                <a:spcPts val="1200"/>
              </a:spcAft>
            </a:pPr>
            <a:r>
              <a:rPr lang="en-US" sz="1750" dirty="0"/>
              <a:t>Keep your content as concise as possible. However, if you need additional slides (e.g. to display multiple stages of a large project), duplicate the appropriate slides provided in the template. If you need an additional slide that is not included in the, template, contact the </a:t>
            </a:r>
            <a:r>
              <a:rPr lang="en-US" sz="1750" b="1" u="sng" dirty="0">
                <a:hlinkClick r:id="rId4"/>
              </a:rPr>
              <a:t>Mobility Services Team</a:t>
            </a:r>
            <a:r>
              <a:rPr lang="en-US" sz="1750" dirty="0"/>
              <a:t> for suggestions on how best to provide the information.</a:t>
            </a:r>
          </a:p>
        </p:txBody>
      </p:sp>
      <p:sp>
        <p:nvSpPr>
          <p:cNvPr id="6" name="Rectangle 5"/>
          <p:cNvSpPr/>
          <p:nvPr/>
        </p:nvSpPr>
        <p:spPr>
          <a:xfrm>
            <a:off x="156592" y="3703493"/>
            <a:ext cx="12035407" cy="492443"/>
          </a:xfrm>
          <a:prstGeom prst="rect">
            <a:avLst/>
          </a:prstGeom>
          <a:noFill/>
        </p:spPr>
        <p:txBody>
          <a:bodyPr wrap="square" rtlCol="0">
            <a:spAutoFit/>
          </a:bodyPr>
          <a:lstStyle/>
          <a:p>
            <a:r>
              <a:rPr lang="en-US" sz="2600" b="1" dirty="0"/>
              <a:t>HOW DO I SEND MY COMPLETED PRESENTATION TO THE MOBILITY TEAM?</a:t>
            </a:r>
          </a:p>
        </p:txBody>
      </p:sp>
      <p:sp>
        <p:nvSpPr>
          <p:cNvPr id="13" name="TextBox 12"/>
          <p:cNvSpPr txBox="1"/>
          <p:nvPr/>
        </p:nvSpPr>
        <p:spPr>
          <a:xfrm>
            <a:off x="147938" y="4184728"/>
            <a:ext cx="11906499" cy="1438855"/>
          </a:xfrm>
          <a:prstGeom prst="rect">
            <a:avLst/>
          </a:prstGeom>
          <a:noFill/>
        </p:spPr>
        <p:txBody>
          <a:bodyPr wrap="square" lIns="91440" tIns="45720" rIns="91440" bIns="45720" rtlCol="0" anchor="t">
            <a:spAutoFit/>
          </a:bodyPr>
          <a:lstStyle/>
          <a:p>
            <a:pPr>
              <a:spcAft>
                <a:spcPts val="1200"/>
              </a:spcAft>
            </a:pPr>
            <a:r>
              <a:rPr lang="en-US" sz="1750" dirty="0"/>
              <a:t>Submit your presentation using the </a:t>
            </a:r>
            <a:r>
              <a:rPr lang="en-US" sz="1750" b="1" u="sng" dirty="0">
                <a:hlinkClick r:id="rId5"/>
              </a:rPr>
              <a:t>Agenda Request/Meeting Materials Form</a:t>
            </a:r>
            <a:r>
              <a:rPr lang="en-US" sz="1750" dirty="0"/>
              <a:t> on the </a:t>
            </a:r>
            <a:r>
              <a:rPr lang="en-US" sz="1750" b="1" u="sng" dirty="0">
                <a:hlinkClick r:id="rId6"/>
              </a:rPr>
              <a:t>Mobility Program internal SharePoint site</a:t>
            </a:r>
            <a:r>
              <a:rPr lang="en-US" sz="1750" b="1" u="sng" dirty="0"/>
              <a:t>.</a:t>
            </a:r>
            <a:r>
              <a:rPr lang="en-US" sz="1750" b="1" dirty="0"/>
              <a:t> </a:t>
            </a:r>
            <a:r>
              <a:rPr lang="en-US" sz="1750" dirty="0"/>
              <a:t>The form will prompt you to answer some questions about your agenda topic and the meeting date you would like to present. Documents must be submitted at least </a:t>
            </a:r>
            <a:r>
              <a:rPr lang="en-US" sz="1750" b="1" u="sng" dirty="0">
                <a:solidFill>
                  <a:srgbClr val="C00000"/>
                </a:solidFill>
              </a:rPr>
              <a:t>three weeks prior</a:t>
            </a:r>
            <a:r>
              <a:rPr lang="en-US" sz="1750" dirty="0">
                <a:solidFill>
                  <a:srgbClr val="C00000"/>
                </a:solidFill>
              </a:rPr>
              <a:t> </a:t>
            </a:r>
            <a:r>
              <a:rPr lang="en-US" sz="1750" dirty="0"/>
              <a:t>to the meeting.  </a:t>
            </a:r>
            <a:r>
              <a:rPr lang="en-US" sz="1750" i="1" dirty="0"/>
              <a:t>(Outside consultants should provide their presentation to the appropriate Region Mobility Liaison, who can submit your presentation on your behalf. Contact information for the Region Mobility Liaisons can be found on the </a:t>
            </a:r>
            <a:r>
              <a:rPr lang="en-US" sz="1750" b="1" i="1" u="sng" dirty="0">
                <a:hlinkClick r:id="rId7"/>
              </a:rPr>
              <a:t>Statewide Mobility Program website</a:t>
            </a:r>
            <a:r>
              <a:rPr lang="en-US" sz="1750" i="1" dirty="0"/>
              <a:t>.)</a:t>
            </a:r>
            <a:endParaRPr lang="en-US" sz="1750" dirty="0"/>
          </a:p>
        </p:txBody>
      </p:sp>
      <p:sp>
        <p:nvSpPr>
          <p:cNvPr id="14" name="TextBox 13"/>
          <p:cNvSpPr txBox="1"/>
          <p:nvPr/>
        </p:nvSpPr>
        <p:spPr>
          <a:xfrm>
            <a:off x="0" y="5929745"/>
            <a:ext cx="12191999"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1"/>
            <a:r>
              <a:rPr lang="en-US" dirty="0">
                <a:solidFill>
                  <a:srgbClr val="FF0000"/>
                </a:solidFill>
              </a:rPr>
              <a:t>Delete this and all </a:t>
            </a:r>
            <a:r>
              <a:rPr lang="en-US" b="1" dirty="0">
                <a:solidFill>
                  <a:srgbClr val="FF0000"/>
                </a:solidFill>
              </a:rPr>
              <a:t>INSTRUCTION</a:t>
            </a:r>
            <a:r>
              <a:rPr lang="en-US" dirty="0">
                <a:solidFill>
                  <a:srgbClr val="FF0000"/>
                </a:solidFill>
              </a:rPr>
              <a:t> slides before beginning your presentation.</a:t>
            </a:r>
          </a:p>
        </p:txBody>
      </p:sp>
      <p:sp>
        <p:nvSpPr>
          <p:cNvPr id="8" name="Slide Number Placeholder 7"/>
          <p:cNvSpPr>
            <a:spLocks noGrp="1"/>
          </p:cNvSpPr>
          <p:nvPr>
            <p:ph type="sldNum" sz="quarter" idx="12"/>
          </p:nvPr>
        </p:nvSpPr>
        <p:spPr/>
        <p:txBody>
          <a:bodyPr/>
          <a:lstStyle/>
          <a:p>
            <a:fld id="{7B4172B2-D9CF-462E-87A7-CF6315382B94}" type="slidenum">
              <a:rPr lang="en-US" smtClean="0"/>
              <a:t>3</a:t>
            </a:fld>
            <a:endParaRPr lang="en-US" dirty="0"/>
          </a:p>
        </p:txBody>
      </p:sp>
    </p:spTree>
    <p:custDataLst>
      <p:tags r:id="rId1"/>
    </p:custDataLst>
    <p:extLst>
      <p:ext uri="{BB962C8B-B14F-4D97-AF65-F5344CB8AC3E}">
        <p14:creationId xmlns:p14="http://schemas.microsoft.com/office/powerpoint/2010/main" val="171395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284"/>
            <a:ext cx="10948793" cy="1540376"/>
          </a:xfrm>
        </p:spPr>
        <p:txBody>
          <a:bodyPr>
            <a:normAutofit/>
          </a:bodyPr>
          <a:lstStyle/>
          <a:p>
            <a:pPr algn="ctr"/>
            <a:r>
              <a:rPr lang="en-US" sz="4400" b="1" dirty="0"/>
              <a:t>PROJECT NAME</a:t>
            </a:r>
            <a:br>
              <a:rPr lang="en-US" sz="4400" b="1" dirty="0"/>
            </a:br>
            <a:r>
              <a:rPr lang="en-US" sz="3500" dirty="0"/>
              <a:t>Potential ORS 366.215 Impact</a:t>
            </a:r>
          </a:p>
        </p:txBody>
      </p:sp>
      <p:sp>
        <p:nvSpPr>
          <p:cNvPr id="3" name="Content Placeholder 2">
            <a:extLst>
              <a:ext uri="{C183D7F6-B498-43B3-948B-1728B52AA6E4}">
                <adec:decorative xmlns:adec="http://schemas.microsoft.com/office/drawing/2017/decorative" val="0"/>
              </a:ext>
            </a:extLst>
          </p:cNvPr>
          <p:cNvSpPr>
            <a:spLocks noGrp="1"/>
          </p:cNvSpPr>
          <p:nvPr>
            <p:ph idx="4294967295"/>
          </p:nvPr>
        </p:nvSpPr>
        <p:spPr>
          <a:xfrm>
            <a:off x="838200" y="2140596"/>
            <a:ext cx="4876800" cy="3558746"/>
          </a:xfrm>
          <a:prstGeom prst="rect">
            <a:avLst/>
          </a:prstGeom>
        </p:spPr>
        <p:txBody>
          <a:bodyPr>
            <a:normAutofit/>
          </a:bodyPr>
          <a:lstStyle/>
          <a:p>
            <a:pPr marL="287338" indent="-234950">
              <a:spcAft>
                <a:spcPts val="1200"/>
              </a:spcAft>
            </a:pPr>
            <a:r>
              <a:rPr lang="en-US" sz="2600" b="1" dirty="0">
                <a:cs typeface="Times New Roman" panose="02020603050405020304" pitchFamily="18" charset="0"/>
              </a:rPr>
              <a:t>Presenter(s) Name(s):</a:t>
            </a:r>
          </a:p>
          <a:p>
            <a:pPr marL="287338" indent="-234950">
              <a:spcAft>
                <a:spcPts val="1200"/>
              </a:spcAft>
            </a:pPr>
            <a:r>
              <a:rPr lang="en-US" sz="2600" b="1" dirty="0">
                <a:cs typeface="Times New Roman" panose="02020603050405020304" pitchFamily="18" charset="0"/>
              </a:rPr>
              <a:t>Other Notes: </a:t>
            </a:r>
            <a:r>
              <a:rPr lang="en-US" sz="2600" dirty="0">
                <a:cs typeface="Times New Roman" panose="02020603050405020304" pitchFamily="18" charset="0"/>
              </a:rPr>
              <a:t>(e.g. HB 2017 project, Intersection Improvement, etc.)</a:t>
            </a:r>
            <a:endParaRPr lang="en-US" sz="2600" dirty="0"/>
          </a:p>
        </p:txBody>
      </p:sp>
      <p:sp>
        <p:nvSpPr>
          <p:cNvPr id="4" name="Content Placeholder 3"/>
          <p:cNvSpPr txBox="1">
            <a:spLocks/>
          </p:cNvSpPr>
          <p:nvPr/>
        </p:nvSpPr>
        <p:spPr>
          <a:xfrm>
            <a:off x="6605393" y="5605664"/>
            <a:ext cx="5181600" cy="928558"/>
          </a:xfrm>
          <a:prstGeom prst="rect">
            <a:avLst/>
          </a:prstGeom>
        </p:spPr>
        <p:txBody>
          <a:bodyPr anchor="b" anchorCtr="0"/>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b="1" dirty="0"/>
              <a:t>Mobility Advisory Committee</a:t>
            </a:r>
            <a:br>
              <a:rPr lang="en-US" b="1" dirty="0"/>
            </a:br>
            <a:r>
              <a:rPr lang="en-US" sz="2600" dirty="0"/>
              <a:t>Meeting Date: MM/DD/YYYY</a:t>
            </a:r>
          </a:p>
        </p:txBody>
      </p:sp>
      <p:grpSp>
        <p:nvGrpSpPr>
          <p:cNvPr id="8" name="Group 7">
            <a:extLst>
              <a:ext uri="{FF2B5EF4-FFF2-40B4-BE49-F238E27FC236}">
                <a16:creationId xmlns:a16="http://schemas.microsoft.com/office/drawing/2014/main" id="{B705DDDF-42C4-FB8A-97DD-B0218C71A1C1}"/>
              </a:ext>
              <a:ext uri="{C183D7F6-B498-43B3-948B-1728B52AA6E4}">
                <adec:decorative xmlns:adec="http://schemas.microsoft.com/office/drawing/2017/decorative" val="1"/>
              </a:ext>
            </a:extLst>
          </p:cNvPr>
          <p:cNvGrpSpPr/>
          <p:nvPr/>
        </p:nvGrpSpPr>
        <p:grpSpPr>
          <a:xfrm>
            <a:off x="6049919" y="2140596"/>
            <a:ext cx="5737074" cy="3424669"/>
            <a:chOff x="6049919" y="2140596"/>
            <a:chExt cx="5737074" cy="3424669"/>
          </a:xfrm>
        </p:grpSpPr>
        <p:pic>
          <p:nvPicPr>
            <p:cNvPr id="5" name="Picture 4" descr="Bulb out photo" title="Bulb out phot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49919" y="2140596"/>
              <a:ext cx="5737074" cy="3424669"/>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rot="19984507">
              <a:off x="6108211" y="3591320"/>
              <a:ext cx="5620490" cy="523220"/>
            </a:xfrm>
            <a:prstGeom prst="rect">
              <a:avLst/>
            </a:prstGeom>
            <a:noFill/>
          </p:spPr>
          <p:txBody>
            <a:bodyPr wrap="square" rtlCol="0">
              <a:spAutoFit/>
            </a:bodyPr>
            <a:lstStyle/>
            <a:p>
              <a:r>
                <a:rPr lang="en-US" sz="2800" b="1" dirty="0">
                  <a:solidFill>
                    <a:srgbClr val="FF0000"/>
                  </a:solidFill>
                </a:rPr>
                <a:t>Replace with your own project photo</a:t>
              </a:r>
            </a:p>
          </p:txBody>
        </p:sp>
      </p:grpSp>
      <p:sp>
        <p:nvSpPr>
          <p:cNvPr id="7" name="Slide Number Placeholder 6"/>
          <p:cNvSpPr>
            <a:spLocks noGrp="1"/>
          </p:cNvSpPr>
          <p:nvPr>
            <p:ph type="sldNum" sz="quarter" idx="12"/>
          </p:nvPr>
        </p:nvSpPr>
        <p:spPr/>
        <p:txBody>
          <a:bodyPr/>
          <a:lstStyle/>
          <a:p>
            <a:fld id="{7B4172B2-D9CF-462E-87A7-CF6315382B94}" type="slidenum">
              <a:rPr lang="en-US" smtClean="0"/>
              <a:t>4</a:t>
            </a:fld>
            <a:endParaRPr lang="en-US" dirty="0"/>
          </a:p>
        </p:txBody>
      </p:sp>
    </p:spTree>
    <p:custDataLst>
      <p:tags r:id="rId1"/>
    </p:custDataLst>
    <p:extLst>
      <p:ext uri="{BB962C8B-B14F-4D97-AF65-F5344CB8AC3E}">
        <p14:creationId xmlns:p14="http://schemas.microsoft.com/office/powerpoint/2010/main" val="36627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t>AGENDA</a:t>
            </a:r>
          </a:p>
        </p:txBody>
      </p:sp>
      <p:pic>
        <p:nvPicPr>
          <p:cNvPr id="6" name="Picture Placeholder 5">
            <a:extLst>
              <a:ext uri="{C183D7F6-B498-43B3-948B-1728B52AA6E4}">
                <adec:decorative xmlns:adec="http://schemas.microsoft.com/office/drawing/2017/decorative" val="1"/>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5127" r="5127"/>
          <a:stretch>
            <a:fillRect/>
          </a:stretch>
        </p:blipFill>
        <p:spPr/>
      </p:pic>
      <p:sp>
        <p:nvSpPr>
          <p:cNvPr id="8" name="Title 1"/>
          <p:cNvSpPr txBox="1">
            <a:spLocks/>
          </p:cNvSpPr>
          <p:nvPr/>
        </p:nvSpPr>
        <p:spPr>
          <a:xfrm>
            <a:off x="4605338" y="1894272"/>
            <a:ext cx="7445148" cy="4909136"/>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388" lvl="1" algn="l" eaLnBrk="1" hangingPunct="1">
              <a:lnSpc>
                <a:spcPct val="90000"/>
              </a:lnSpc>
              <a:spcBef>
                <a:spcPts val="600"/>
              </a:spcBef>
              <a:spcAft>
                <a:spcPts val="600"/>
              </a:spcAft>
              <a:buClr>
                <a:schemeClr val="tx2"/>
              </a:buClr>
            </a:pPr>
            <a:r>
              <a:rPr lang="en-US" i="0" dirty="0">
                <a:latin typeface="+mn-lt"/>
                <a:cs typeface="Times New Roman" panose="02020603050405020304" pitchFamily="18" charset="0"/>
              </a:rPr>
              <a:t>Topics:</a:t>
            </a:r>
          </a:p>
          <a:p>
            <a:pPr marL="744538" lvl="3" indent="-234950" algn="l" eaLnBrk="1" hangingPunct="1">
              <a:lnSpc>
                <a:spcPct val="90000"/>
              </a:lnSpc>
              <a:spcBef>
                <a:spcPts val="0"/>
              </a:spcBef>
              <a:spcAft>
                <a:spcPts val="600"/>
              </a:spcAft>
              <a:buClr>
                <a:schemeClr val="tx2"/>
              </a:buClr>
              <a:buFont typeface="Arial" panose="020B0604020202020204" pitchFamily="34" charset="0"/>
              <a:buChar char="•"/>
            </a:pPr>
            <a:r>
              <a:rPr lang="en-US" sz="2400" b="0" i="0" dirty="0">
                <a:latin typeface="+mn-lt"/>
                <a:cs typeface="Times New Roman" panose="02020603050405020304" pitchFamily="18" charset="0"/>
              </a:rPr>
              <a:t>Location</a:t>
            </a:r>
          </a:p>
          <a:p>
            <a:pPr marL="744538" lvl="3" indent="-234950" algn="l" eaLnBrk="1" hangingPunct="1">
              <a:lnSpc>
                <a:spcPct val="90000"/>
              </a:lnSpc>
              <a:spcBef>
                <a:spcPts val="0"/>
              </a:spcBef>
              <a:spcAft>
                <a:spcPts val="600"/>
              </a:spcAft>
              <a:buClr>
                <a:schemeClr val="tx2"/>
              </a:buClr>
              <a:buFont typeface="Arial" panose="020B0604020202020204" pitchFamily="34" charset="0"/>
              <a:buChar char="•"/>
            </a:pPr>
            <a:r>
              <a:rPr lang="en-US" sz="2400" b="0" i="0" dirty="0">
                <a:latin typeface="+mn-lt"/>
                <a:cs typeface="Times New Roman" panose="02020603050405020304" pitchFamily="18" charset="0"/>
              </a:rPr>
              <a:t>Problem/Issues &amp; Proposed Action(s)</a:t>
            </a:r>
          </a:p>
          <a:p>
            <a:pPr marL="744538" lvl="3" indent="-234950" algn="l" eaLnBrk="1" hangingPunct="1">
              <a:lnSpc>
                <a:spcPct val="90000"/>
              </a:lnSpc>
              <a:spcBef>
                <a:spcPts val="0"/>
              </a:spcBef>
              <a:spcAft>
                <a:spcPts val="600"/>
              </a:spcAft>
              <a:buClr>
                <a:schemeClr val="tx2"/>
              </a:buClr>
              <a:buFont typeface="Arial" panose="020B0604020202020204" pitchFamily="34" charset="0"/>
              <a:buChar char="•"/>
            </a:pPr>
            <a:r>
              <a:rPr lang="en-US" sz="2400" b="0" i="0" dirty="0">
                <a:latin typeface="+mn-lt"/>
                <a:cs typeface="Times New Roman" panose="02020603050405020304" pitchFamily="18" charset="0"/>
              </a:rPr>
              <a:t>Existing &amp; Proposed Cross-sections</a:t>
            </a:r>
          </a:p>
          <a:p>
            <a:pPr marL="744538" lvl="3" indent="-234950" algn="l" eaLnBrk="1" hangingPunct="1">
              <a:lnSpc>
                <a:spcPct val="90000"/>
              </a:lnSpc>
              <a:spcBef>
                <a:spcPts val="0"/>
              </a:spcBef>
              <a:spcAft>
                <a:spcPts val="600"/>
              </a:spcAft>
              <a:buClr>
                <a:schemeClr val="tx2"/>
              </a:buClr>
              <a:buFont typeface="Arial" panose="020B0604020202020204" pitchFamily="34" charset="0"/>
              <a:buChar char="•"/>
            </a:pPr>
            <a:r>
              <a:rPr lang="en-US" sz="2400" b="0" i="0" dirty="0">
                <a:latin typeface="+mn-lt"/>
                <a:cs typeface="Times New Roman" panose="02020603050405020304" pitchFamily="18" charset="0"/>
              </a:rPr>
              <a:t>Urban Design Guidance (if applicable)</a:t>
            </a:r>
          </a:p>
          <a:p>
            <a:pPr marL="744538" lvl="3" indent="-234950" algn="l" eaLnBrk="1" hangingPunct="1">
              <a:lnSpc>
                <a:spcPct val="90000"/>
              </a:lnSpc>
              <a:spcBef>
                <a:spcPts val="0"/>
              </a:spcBef>
              <a:spcAft>
                <a:spcPts val="600"/>
              </a:spcAft>
              <a:buClr>
                <a:schemeClr val="tx2"/>
              </a:buClr>
              <a:buFont typeface="Arial" panose="020B0604020202020204" pitchFamily="34" charset="0"/>
              <a:buChar char="•"/>
            </a:pPr>
            <a:r>
              <a:rPr lang="en-US" sz="2400" b="0" i="0" dirty="0">
                <a:latin typeface="+mn-lt"/>
                <a:cs typeface="Times New Roman" panose="02020603050405020304" pitchFamily="18" charset="0"/>
              </a:rPr>
              <a:t>Over Dimension Permit Data (if necessary)</a:t>
            </a:r>
          </a:p>
          <a:p>
            <a:pPr marL="744538" lvl="3" indent="-234950" algn="l" eaLnBrk="1" hangingPunct="1">
              <a:lnSpc>
                <a:spcPct val="90000"/>
              </a:lnSpc>
              <a:spcBef>
                <a:spcPts val="0"/>
              </a:spcBef>
              <a:spcAft>
                <a:spcPts val="600"/>
              </a:spcAft>
              <a:buClr>
                <a:schemeClr val="tx2"/>
              </a:buClr>
              <a:buFont typeface="Arial" panose="020B0604020202020204" pitchFamily="34" charset="0"/>
              <a:buChar char="•"/>
            </a:pPr>
            <a:r>
              <a:rPr lang="en-US" sz="2400" b="0" i="0" dirty="0">
                <a:latin typeface="+mn-lt"/>
                <a:cs typeface="Times New Roman" panose="02020603050405020304" pitchFamily="18" charset="0"/>
              </a:rPr>
              <a:t>Pinch Point Information</a:t>
            </a:r>
          </a:p>
          <a:p>
            <a:pPr marL="744538" lvl="3" indent="-234950" algn="l" eaLnBrk="1" hangingPunct="1">
              <a:lnSpc>
                <a:spcPct val="90000"/>
              </a:lnSpc>
              <a:spcBef>
                <a:spcPts val="0"/>
              </a:spcBef>
              <a:spcAft>
                <a:spcPts val="1200"/>
              </a:spcAft>
              <a:buClr>
                <a:schemeClr val="tx2"/>
              </a:buClr>
              <a:buFont typeface="Arial" panose="020B0604020202020204" pitchFamily="34" charset="0"/>
              <a:buChar char="•"/>
            </a:pPr>
            <a:r>
              <a:rPr lang="en-US" sz="2400" b="0" i="0" dirty="0">
                <a:latin typeface="+mn-lt"/>
                <a:cs typeface="Times New Roman" panose="02020603050405020304" pitchFamily="18" charset="0"/>
              </a:rPr>
              <a:t>Summary of Proposed Changes</a:t>
            </a:r>
          </a:p>
          <a:p>
            <a:pPr marL="52388" lvl="1" algn="l" eaLnBrk="1" hangingPunct="1">
              <a:lnSpc>
                <a:spcPct val="90000"/>
              </a:lnSpc>
              <a:spcBef>
                <a:spcPts val="600"/>
              </a:spcBef>
              <a:spcAft>
                <a:spcPts val="600"/>
              </a:spcAft>
              <a:buClr>
                <a:schemeClr val="tx2"/>
              </a:buClr>
            </a:pPr>
            <a:r>
              <a:rPr lang="en-US" i="0" dirty="0">
                <a:latin typeface="+mn-lt"/>
                <a:cs typeface="Times New Roman" panose="02020603050405020304" pitchFamily="18" charset="0"/>
              </a:rPr>
              <a:t>Objective:</a:t>
            </a:r>
            <a:r>
              <a:rPr lang="en-US" sz="2600" i="0" dirty="0">
                <a:latin typeface="+mn-lt"/>
                <a:cs typeface="Times New Roman" panose="02020603050405020304" pitchFamily="18" charset="0"/>
              </a:rPr>
              <a:t> </a:t>
            </a:r>
            <a:br>
              <a:rPr lang="en-US" sz="2600" i="0" dirty="0">
                <a:latin typeface="+mn-lt"/>
                <a:cs typeface="Times New Roman" panose="02020603050405020304" pitchFamily="18" charset="0"/>
              </a:rPr>
            </a:br>
            <a:r>
              <a:rPr lang="en-US" sz="2600" b="0" i="0" dirty="0">
                <a:latin typeface="+mn-lt"/>
                <a:cs typeface="Times New Roman" panose="02020603050405020304" pitchFamily="18" charset="0"/>
              </a:rPr>
              <a:t>Seeking Stakeholder Forum Support for Proposed Action subject to ORS 366.215.</a:t>
            </a:r>
          </a:p>
          <a:p>
            <a:pPr marL="744538" lvl="3" indent="-234950" algn="l" eaLnBrk="1" hangingPunct="1">
              <a:lnSpc>
                <a:spcPct val="90000"/>
              </a:lnSpc>
              <a:spcBef>
                <a:spcPts val="600"/>
              </a:spcBef>
              <a:spcAft>
                <a:spcPts val="600"/>
              </a:spcAft>
              <a:buClr>
                <a:schemeClr val="tx2"/>
              </a:buClr>
              <a:buFont typeface="Arial" panose="020B0604020202020204" pitchFamily="34" charset="0"/>
              <a:buChar char="•"/>
            </a:pPr>
            <a:endParaRPr lang="en-US" sz="2600" b="0" i="0" dirty="0">
              <a:latin typeface="+mn-lt"/>
              <a:cs typeface="Times New Roman" panose="02020603050405020304" pitchFamily="18" charset="0"/>
            </a:endParaRPr>
          </a:p>
        </p:txBody>
      </p:sp>
      <p:sp>
        <p:nvSpPr>
          <p:cNvPr id="9" name="TextBox 8">
            <a:extLst>
              <a:ext uri="{C183D7F6-B498-43B3-948B-1728B52AA6E4}">
                <adec:decorative xmlns:adec="http://schemas.microsoft.com/office/drawing/2017/decorative" val="1"/>
              </a:ext>
            </a:extLst>
          </p:cNvPr>
          <p:cNvSpPr txBox="1"/>
          <p:nvPr/>
        </p:nvSpPr>
        <p:spPr>
          <a:xfrm rot="19984507">
            <a:off x="186086" y="2871689"/>
            <a:ext cx="4304282" cy="954107"/>
          </a:xfrm>
          <a:prstGeom prst="rect">
            <a:avLst/>
          </a:prstGeom>
          <a:noFill/>
        </p:spPr>
        <p:txBody>
          <a:bodyPr wrap="square" rtlCol="0">
            <a:spAutoFit/>
          </a:bodyPr>
          <a:lstStyle/>
          <a:p>
            <a:r>
              <a:rPr lang="en-US" sz="2800" b="1" dirty="0">
                <a:solidFill>
                  <a:srgbClr val="FF0000"/>
                </a:solidFill>
              </a:rPr>
              <a:t>Replace with your own project photo</a:t>
            </a:r>
          </a:p>
        </p:txBody>
      </p:sp>
      <p:sp>
        <p:nvSpPr>
          <p:cNvPr id="7" name="Slide Number Placeholder 6"/>
          <p:cNvSpPr>
            <a:spLocks noGrp="1"/>
          </p:cNvSpPr>
          <p:nvPr>
            <p:ph type="sldNum" sz="quarter" idx="13"/>
          </p:nvPr>
        </p:nvSpPr>
        <p:spPr/>
        <p:txBody>
          <a:bodyPr/>
          <a:lstStyle/>
          <a:p>
            <a:fld id="{7B4172B2-D9CF-462E-87A7-CF6315382B94}" type="slidenum">
              <a:rPr lang="en-US" smtClean="0"/>
              <a:t>5</a:t>
            </a:fld>
            <a:endParaRPr lang="en-US" dirty="0"/>
          </a:p>
        </p:txBody>
      </p:sp>
    </p:spTree>
    <p:custDataLst>
      <p:tags r:id="rId1"/>
    </p:custDataLst>
    <p:extLst>
      <p:ext uri="{BB962C8B-B14F-4D97-AF65-F5344CB8AC3E}">
        <p14:creationId xmlns:p14="http://schemas.microsoft.com/office/powerpoint/2010/main" val="272265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887"/>
            <a:ext cx="12191999" cy="1089529"/>
          </a:xfrm>
        </p:spPr>
        <p:txBody>
          <a:bodyPr wrap="square" anchor="ctr" anchorCtr="0">
            <a:spAutoFit/>
          </a:bodyPr>
          <a:lstStyle/>
          <a:p>
            <a:pPr algn="ctr"/>
            <a:r>
              <a:rPr lang="en-US" sz="4000" b="1" dirty="0"/>
              <a:t>PROJECT NAME</a:t>
            </a:r>
            <a:br>
              <a:rPr lang="en-US" sz="4000" b="1" dirty="0"/>
            </a:br>
            <a:r>
              <a:rPr lang="en-US" sz="3200" dirty="0"/>
              <a:t>Location (including mile points &amp; nearest city/landmark)</a:t>
            </a:r>
          </a:p>
        </p:txBody>
      </p:sp>
      <p:sp>
        <p:nvSpPr>
          <p:cNvPr id="5" name="Slide Number Placeholder 4"/>
          <p:cNvSpPr>
            <a:spLocks noGrp="1"/>
          </p:cNvSpPr>
          <p:nvPr>
            <p:ph type="sldNum" sz="quarter" idx="12"/>
          </p:nvPr>
        </p:nvSpPr>
        <p:spPr/>
        <p:txBody>
          <a:bodyPr/>
          <a:lstStyle/>
          <a:p>
            <a:fld id="{7B4172B2-D9CF-462E-87A7-CF6315382B94}" type="slidenum">
              <a:rPr lang="en-US" smtClean="0"/>
              <a:t>6</a:t>
            </a:fld>
            <a:endParaRPr lang="en-US" dirty="0"/>
          </a:p>
        </p:txBody>
      </p:sp>
      <p:pic>
        <p:nvPicPr>
          <p:cNvPr id="6" name="Picture 2" descr="Map example" title="Map 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13" y="1451555"/>
            <a:ext cx="11385303" cy="4785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0665883">
            <a:off x="3285752" y="3466628"/>
            <a:ext cx="5620490" cy="523220"/>
          </a:xfrm>
          <a:prstGeom prst="rect">
            <a:avLst/>
          </a:prstGeom>
          <a:noFill/>
        </p:spPr>
        <p:txBody>
          <a:bodyPr wrap="square" rtlCol="0">
            <a:spAutoFit/>
          </a:bodyPr>
          <a:lstStyle/>
          <a:p>
            <a:r>
              <a:rPr lang="en-US" sz="2800" b="1" dirty="0">
                <a:solidFill>
                  <a:srgbClr val="FF0000"/>
                </a:solidFill>
              </a:rPr>
              <a:t>Replace with your own project map</a:t>
            </a:r>
          </a:p>
        </p:txBody>
      </p:sp>
    </p:spTree>
    <p:custDataLst>
      <p:tags r:id="rId1"/>
    </p:custDataLst>
    <p:extLst>
      <p:ext uri="{BB962C8B-B14F-4D97-AF65-F5344CB8AC3E}">
        <p14:creationId xmlns:p14="http://schemas.microsoft.com/office/powerpoint/2010/main" val="38768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94091"/>
            <a:ext cx="10515600" cy="1089529"/>
          </a:xfrm>
        </p:spPr>
        <p:txBody>
          <a:bodyPr anchor="ctr" anchorCtr="0">
            <a:spAutoFit/>
          </a:bodyPr>
          <a:lstStyle/>
          <a:p>
            <a:pPr algn="ctr"/>
            <a:r>
              <a:rPr lang="en-US" sz="4000" b="1" dirty="0"/>
              <a:t>PROJECT NAME</a:t>
            </a:r>
            <a:br>
              <a:rPr lang="en-US" sz="4000" b="1" dirty="0"/>
            </a:br>
            <a:r>
              <a:rPr lang="en-US" sz="3200" dirty="0"/>
              <a:t>Location Details</a:t>
            </a:r>
          </a:p>
        </p:txBody>
      </p:sp>
      <p:grpSp>
        <p:nvGrpSpPr>
          <p:cNvPr id="6" name="Group 5" descr="List of roadway characteristics, traffic conditions, annual over-dimension permit allowances and single-trip permit allowances.">
            <a:extLst>
              <a:ext uri="{FF2B5EF4-FFF2-40B4-BE49-F238E27FC236}">
                <a16:creationId xmlns:a16="http://schemas.microsoft.com/office/drawing/2014/main" id="{9134A8CD-9708-C695-8FBA-A962DCEC3E16}"/>
              </a:ext>
            </a:extLst>
          </p:cNvPr>
          <p:cNvGrpSpPr/>
          <p:nvPr/>
        </p:nvGrpSpPr>
        <p:grpSpPr>
          <a:xfrm>
            <a:off x="436180" y="1677376"/>
            <a:ext cx="11319640" cy="4018030"/>
            <a:chOff x="436180" y="1677376"/>
            <a:chExt cx="11319640" cy="4018030"/>
          </a:xfrm>
        </p:grpSpPr>
        <p:sp>
          <p:nvSpPr>
            <p:cNvPr id="3" name="Title 1"/>
            <p:cNvSpPr txBox="1">
              <a:spLocks/>
            </p:cNvSpPr>
            <p:nvPr/>
          </p:nvSpPr>
          <p:spPr>
            <a:xfrm>
              <a:off x="6345620" y="1677376"/>
              <a:ext cx="5410200" cy="4018030"/>
            </a:xfrm>
            <a:prstGeom prst="rect">
              <a:avLst/>
            </a:prstGeom>
          </p:spPr>
          <p:txBody>
            <a:bodyPr lIns="91440" tIns="45720" rIns="91440" bIns="45720" anchor="t">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070" eaLnBrk="1" hangingPunct="1">
                <a:spcBef>
                  <a:spcPts val="600"/>
                </a:spcBef>
                <a:spcAft>
                  <a:spcPts val="1000"/>
                </a:spcAft>
                <a:buClr>
                  <a:schemeClr val="tx2"/>
                </a:buClr>
              </a:pPr>
              <a:r>
                <a:rPr lang="en-US" dirty="0">
                  <a:latin typeface="+mn-lt"/>
                  <a:ea typeface="+mn-ea"/>
                  <a:cs typeface="Times New Roman" panose="02020603050405020304" pitchFamily="18" charset="0"/>
                </a:rPr>
                <a:t>Annual Over-Dimension Permits</a:t>
              </a:r>
              <a:endParaRPr lang="en-US" i="0" dirty="0">
                <a:latin typeface="+mn-lt"/>
                <a:cs typeface="Times New Roman" panose="02020603050405020304" pitchFamily="18" charset="0"/>
              </a:endParaRPr>
            </a:p>
            <a:p>
              <a:pPr marL="566420" lvl="1" indent="-514350" algn="l" eaLnBrk="1" hangingPunct="1">
                <a:spcBef>
                  <a:spcPts val="300"/>
                </a:spcBef>
                <a:spcAft>
                  <a:spcPts val="300"/>
                </a:spcAft>
                <a:buClr>
                  <a:schemeClr val="tx2"/>
                </a:buClr>
                <a:buFont typeface="Arial" panose="020B0604020202020204" pitchFamily="34" charset="0"/>
                <a:buChar char="•"/>
              </a:pPr>
              <a:r>
                <a:rPr lang="en-US" sz="2200" b="0" i="0" dirty="0">
                  <a:latin typeface="+mn-lt"/>
                  <a:cs typeface="Times New Roman" panose="02020603050405020304" pitchFamily="18" charset="0"/>
                </a:rPr>
                <a:t>Annual Width allowed daytime: ## feet</a:t>
              </a:r>
            </a:p>
            <a:p>
              <a:pPr marL="566420" lvl="1" indent="-514350" algn="l" eaLnBrk="1" hangingPunct="1">
                <a:spcBef>
                  <a:spcPts val="300"/>
                </a:spcBef>
                <a:spcAft>
                  <a:spcPts val="600"/>
                </a:spcAft>
                <a:buClr>
                  <a:schemeClr val="tx2"/>
                </a:buClr>
                <a:buFont typeface="Arial" panose="020B0604020202020204" pitchFamily="34" charset="0"/>
                <a:buChar char="•"/>
              </a:pPr>
              <a:r>
                <a:rPr lang="en-US" sz="2200" b="0" i="0" dirty="0">
                  <a:latin typeface="+mn-lt"/>
                  <a:cs typeface="Times New Roman" panose="02020603050405020304" pitchFamily="18" charset="0"/>
                </a:rPr>
                <a:t>Annual Width allowed nighttime: ## feet</a:t>
              </a:r>
            </a:p>
            <a:p>
              <a:pPr marL="52070" lvl="1" algn="l" eaLnBrk="1" hangingPunct="1">
                <a:spcBef>
                  <a:spcPts val="600"/>
                </a:spcBef>
                <a:spcAft>
                  <a:spcPts val="600"/>
                </a:spcAft>
                <a:buClr>
                  <a:schemeClr val="tx2"/>
                </a:buClr>
              </a:pPr>
              <a:r>
                <a:rPr lang="en-US" sz="2800" i="0" dirty="0">
                  <a:latin typeface="+mn-lt"/>
                  <a:cs typeface="Times New Roman" panose="02020603050405020304" pitchFamily="18" charset="0"/>
                </a:rPr>
                <a:t>Single Trip Permits</a:t>
              </a:r>
            </a:p>
            <a:p>
              <a:pPr marL="566420" lvl="1" indent="-514350" algn="l" eaLnBrk="1" hangingPunct="1">
                <a:spcBef>
                  <a:spcPts val="300"/>
                </a:spcBef>
                <a:spcAft>
                  <a:spcPts val="300"/>
                </a:spcAft>
                <a:buClr>
                  <a:schemeClr val="tx2"/>
                </a:buClr>
                <a:buFont typeface="Arial" panose="020B0604020202020204" pitchFamily="34" charset="0"/>
                <a:buChar char="•"/>
              </a:pPr>
              <a:r>
                <a:rPr lang="en-US" sz="2200" b="0" i="0" dirty="0">
                  <a:latin typeface="+mn-lt"/>
                  <a:cs typeface="Times New Roman" panose="02020603050405020304" pitchFamily="18" charset="0"/>
                </a:rPr>
                <a:t>Width allowed daytime without District Approval: ## feet</a:t>
              </a:r>
            </a:p>
            <a:p>
              <a:pPr marL="566420" lvl="1" indent="-514350" algn="l" eaLnBrk="1" hangingPunct="1">
                <a:spcBef>
                  <a:spcPts val="300"/>
                </a:spcBef>
                <a:spcAft>
                  <a:spcPts val="600"/>
                </a:spcAft>
                <a:buClr>
                  <a:schemeClr val="tx2"/>
                </a:buClr>
                <a:buFont typeface="Arial" panose="020B0604020202020204" pitchFamily="34" charset="0"/>
                <a:buChar char="•"/>
              </a:pPr>
              <a:r>
                <a:rPr lang="en-US" sz="2200" b="0" i="0" dirty="0">
                  <a:latin typeface="+mn-lt"/>
                  <a:cs typeface="Times New Roman" panose="02020603050405020304" pitchFamily="18" charset="0"/>
                </a:rPr>
                <a:t>Width allowed nighttime without District Approval: ## feet</a:t>
              </a:r>
            </a:p>
          </p:txBody>
        </p:sp>
        <p:sp>
          <p:nvSpPr>
            <p:cNvPr id="5" name="Title 1">
              <a:extLst>
                <a:ext uri="{FF2B5EF4-FFF2-40B4-BE49-F238E27FC236}">
                  <a16:creationId xmlns:a16="http://schemas.microsoft.com/office/drawing/2014/main" id="{4ED1F214-F537-DAA0-3A1A-9EA9DAC36E6C}"/>
                </a:ext>
              </a:extLst>
            </p:cNvPr>
            <p:cNvSpPr txBox="1">
              <a:spLocks/>
            </p:cNvSpPr>
            <p:nvPr/>
          </p:nvSpPr>
          <p:spPr>
            <a:xfrm>
              <a:off x="436180" y="1677377"/>
              <a:ext cx="5410200" cy="3503245"/>
            </a:xfrm>
            <a:prstGeom prst="rect">
              <a:avLst/>
            </a:prstGeom>
          </p:spPr>
          <p:txBody>
            <a:bodyPr lIns="91440" tIns="45720" rIns="91440" bIns="45720" anchor="t">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070" eaLnBrk="1" hangingPunct="1">
                <a:spcBef>
                  <a:spcPts val="600"/>
                </a:spcBef>
                <a:spcAft>
                  <a:spcPts val="1000"/>
                </a:spcAft>
                <a:buClr>
                  <a:schemeClr val="tx2"/>
                </a:buClr>
              </a:pPr>
              <a:r>
                <a:rPr lang="en-US" dirty="0">
                  <a:latin typeface="+mn-lt"/>
                  <a:ea typeface="+mn-ea"/>
                  <a:cs typeface="Times New Roman" panose="02020603050405020304" pitchFamily="18" charset="0"/>
                </a:rPr>
                <a:t>Roadway Characteristics</a:t>
              </a:r>
              <a:endParaRPr lang="en-US" i="0" dirty="0">
                <a:latin typeface="+mn-lt"/>
                <a:cs typeface="Times New Roman" panose="02020603050405020304" pitchFamily="18" charset="0"/>
              </a:endParaRPr>
            </a:p>
            <a:p>
              <a:pPr marL="566420" lvl="1" indent="-514350" algn="l" eaLnBrk="1" hangingPunct="1">
                <a:spcBef>
                  <a:spcPts val="300"/>
                </a:spcBef>
                <a:spcAft>
                  <a:spcPts val="300"/>
                </a:spcAft>
                <a:buClr>
                  <a:schemeClr val="tx2"/>
                </a:buClr>
                <a:buFont typeface="Arial" panose="020B0604020202020204" pitchFamily="34" charset="0"/>
                <a:buChar char="•"/>
              </a:pPr>
              <a:r>
                <a:rPr lang="en-US" sz="2200" b="0" i="0" dirty="0">
                  <a:latin typeface="+mn-lt"/>
                  <a:cs typeface="Times New Roman" panose="02020603050405020304" pitchFamily="18" charset="0"/>
                </a:rPr>
                <a:t>Type of roadway &amp; number of lanes</a:t>
              </a:r>
            </a:p>
            <a:p>
              <a:pPr marL="566420" lvl="1" indent="-514350" algn="l" eaLnBrk="1" hangingPunct="1">
                <a:spcBef>
                  <a:spcPts val="300"/>
                </a:spcBef>
                <a:spcAft>
                  <a:spcPts val="300"/>
                </a:spcAft>
                <a:buClr>
                  <a:schemeClr val="tx2"/>
                </a:buClr>
                <a:buFont typeface="Arial" panose="020B0604020202020204" pitchFamily="34" charset="0"/>
                <a:buChar char="•"/>
              </a:pPr>
              <a:r>
                <a:rPr lang="en-US" sz="2200" b="0" i="0" dirty="0">
                  <a:latin typeface="+mn-lt"/>
                  <a:cs typeface="Times New Roman" panose="02020603050405020304" pitchFamily="18" charset="0"/>
                </a:rPr>
                <a:t>Grade type (flat, hills, both)</a:t>
              </a:r>
            </a:p>
            <a:p>
              <a:pPr marL="566420" lvl="1" indent="-514350" algn="l" eaLnBrk="1" hangingPunct="1">
                <a:spcBef>
                  <a:spcPts val="600"/>
                </a:spcBef>
                <a:spcAft>
                  <a:spcPts val="600"/>
                </a:spcAft>
                <a:buClr>
                  <a:schemeClr val="tx2"/>
                </a:buClr>
                <a:buFont typeface="Arial" panose="020B0604020202020204" pitchFamily="34" charset="0"/>
                <a:buChar char="•"/>
              </a:pPr>
              <a:r>
                <a:rPr lang="en-US" sz="2200" b="0" i="0" dirty="0">
                  <a:latin typeface="+mn-lt"/>
                  <a:cs typeface="Times New Roman" panose="02020603050405020304" pitchFamily="18" charset="0"/>
                </a:rPr>
                <a:t>Straight, curved, or both</a:t>
              </a:r>
            </a:p>
            <a:p>
              <a:pPr marL="52070" lvl="1" algn="l" eaLnBrk="1" hangingPunct="1">
                <a:spcBef>
                  <a:spcPts val="600"/>
                </a:spcBef>
                <a:spcAft>
                  <a:spcPts val="600"/>
                </a:spcAft>
                <a:buClr>
                  <a:schemeClr val="tx2"/>
                </a:buClr>
              </a:pPr>
              <a:r>
                <a:rPr lang="en-US" sz="2800" i="0" dirty="0">
                  <a:latin typeface="+mn-lt"/>
                  <a:cs typeface="Times New Roman" panose="02020603050405020304" pitchFamily="18" charset="0"/>
                </a:rPr>
                <a:t>Traffic Conditions</a:t>
              </a:r>
            </a:p>
            <a:p>
              <a:pPr marL="566420" lvl="1" indent="-514350" algn="l" eaLnBrk="1" hangingPunct="1">
                <a:spcBef>
                  <a:spcPts val="300"/>
                </a:spcBef>
                <a:spcAft>
                  <a:spcPts val="300"/>
                </a:spcAft>
                <a:buClr>
                  <a:schemeClr val="tx2"/>
                </a:buClr>
                <a:buFont typeface="Arial" panose="020B0604020202020204" pitchFamily="34" charset="0"/>
                <a:buChar char="•"/>
              </a:pPr>
              <a:r>
                <a:rPr lang="en-US" sz="2200" b="0" i="0" dirty="0">
                  <a:latin typeface="+mn-lt"/>
                  <a:cs typeface="Times New Roman" panose="02020603050405020304" pitchFamily="18" charset="0"/>
                </a:rPr>
                <a:t>ADT:</a:t>
              </a:r>
            </a:p>
            <a:p>
              <a:pPr marL="566420" lvl="1" indent="-514350" algn="l" eaLnBrk="1" hangingPunct="1">
                <a:spcBef>
                  <a:spcPts val="600"/>
                </a:spcBef>
                <a:spcAft>
                  <a:spcPts val="600"/>
                </a:spcAft>
                <a:buClr>
                  <a:schemeClr val="tx2"/>
                </a:buClr>
                <a:buFont typeface="Arial" panose="020B0604020202020204" pitchFamily="34" charset="0"/>
                <a:buChar char="•"/>
              </a:pPr>
              <a:r>
                <a:rPr lang="en-US" sz="2200" b="0" i="0" dirty="0">
                  <a:latin typeface="+mn-lt"/>
                  <a:cs typeface="Times New Roman" panose="02020603050405020304" pitchFamily="18" charset="0"/>
                </a:rPr>
                <a:t>Truck Count:</a:t>
              </a:r>
            </a:p>
          </p:txBody>
        </p:sp>
      </p:grpSp>
      <p:sp>
        <p:nvSpPr>
          <p:cNvPr id="4" name="Slide Number Placeholder 3"/>
          <p:cNvSpPr>
            <a:spLocks noGrp="1"/>
          </p:cNvSpPr>
          <p:nvPr>
            <p:ph type="sldNum" sz="quarter" idx="12"/>
          </p:nvPr>
        </p:nvSpPr>
        <p:spPr/>
        <p:txBody>
          <a:bodyPr/>
          <a:lstStyle/>
          <a:p>
            <a:fld id="{7B4172B2-D9CF-462E-87A7-CF6315382B94}" type="slidenum">
              <a:rPr lang="en-US" smtClean="0"/>
              <a:t>7</a:t>
            </a:fld>
            <a:endParaRPr lang="en-US"/>
          </a:p>
        </p:txBody>
      </p:sp>
    </p:spTree>
    <p:custDataLst>
      <p:tags r:id="rId1"/>
    </p:custDataLst>
    <p:extLst>
      <p:ext uri="{BB962C8B-B14F-4D97-AF65-F5344CB8AC3E}">
        <p14:creationId xmlns:p14="http://schemas.microsoft.com/office/powerpoint/2010/main" val="299829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t>PROJECT NAME</a:t>
            </a:r>
            <a:br>
              <a:rPr lang="en-US" sz="4800" b="1" dirty="0"/>
            </a:br>
            <a:r>
              <a:rPr lang="en-US" dirty="0"/>
              <a:t>Project Purpose, Scope, Issues</a:t>
            </a:r>
          </a:p>
        </p:txBody>
      </p:sp>
      <p:sp>
        <p:nvSpPr>
          <p:cNvPr id="4" name="Content Placeholder 2"/>
          <p:cNvSpPr txBox="1">
            <a:spLocks/>
          </p:cNvSpPr>
          <p:nvPr/>
        </p:nvSpPr>
        <p:spPr>
          <a:xfrm>
            <a:off x="838200" y="2027583"/>
            <a:ext cx="5396948" cy="3784391"/>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Scope:</a:t>
            </a:r>
          </a:p>
          <a:p>
            <a:pPr marL="0" indent="0">
              <a:buFont typeface="Arial" panose="020B0604020202020204" pitchFamily="34" charset="0"/>
              <a:buNone/>
            </a:pPr>
            <a:r>
              <a:rPr lang="en-US" sz="2000" dirty="0"/>
              <a:t>Provide a brief summary of the project purpose and scope.</a:t>
            </a:r>
          </a:p>
        </p:txBody>
      </p:sp>
      <p:sp>
        <p:nvSpPr>
          <p:cNvPr id="5" name="Rectangle 4"/>
          <p:cNvSpPr/>
          <p:nvPr/>
        </p:nvSpPr>
        <p:spPr>
          <a:xfrm>
            <a:off x="6418997" y="2027583"/>
            <a:ext cx="5591033" cy="3784391"/>
          </a:xfrm>
          <a:prstGeom prst="rect">
            <a:avLst/>
          </a:prstGeom>
          <a:ln>
            <a:solidFill>
              <a:schemeClr val="tx2"/>
            </a:solidFill>
          </a:ln>
        </p:spPr>
        <p:txBody>
          <a:bodyPr wrap="square">
            <a:noAutofit/>
          </a:bodyPr>
          <a:lstStyle/>
          <a:p>
            <a:pPr>
              <a:lnSpc>
                <a:spcPct val="90000"/>
              </a:lnSpc>
              <a:spcBef>
                <a:spcPts val="1000"/>
              </a:spcBef>
              <a:spcAft>
                <a:spcPts val="600"/>
              </a:spcAft>
              <a:buClr>
                <a:schemeClr val="tx2"/>
              </a:buClr>
            </a:pPr>
            <a:r>
              <a:rPr lang="en-US" sz="2200" b="1" dirty="0"/>
              <a:t>Issues &amp; Concerns to be addressed (including Safety &amp; Access considerations):</a:t>
            </a:r>
          </a:p>
          <a:p>
            <a:pPr marL="342900" indent="-342900">
              <a:buFont typeface="Arial" panose="020B0604020202020204" pitchFamily="34" charset="0"/>
              <a:buChar char="•"/>
            </a:pPr>
            <a:r>
              <a:rPr lang="en-US" sz="2200" dirty="0"/>
              <a:t>Issue/Concern</a:t>
            </a:r>
          </a:p>
          <a:p>
            <a:pPr marL="800100" lvl="1" indent="-342900">
              <a:buFont typeface="Courier New" panose="02070309020205020404" pitchFamily="49" charset="0"/>
              <a:buChar char="o"/>
            </a:pPr>
            <a:r>
              <a:rPr lang="en-US" sz="1900" dirty="0"/>
              <a:t>Detail</a:t>
            </a:r>
          </a:p>
          <a:p>
            <a:pPr marL="800100" lvl="1" indent="-342900">
              <a:buFont typeface="Courier New" panose="02070309020205020404" pitchFamily="49" charset="0"/>
              <a:buChar char="o"/>
            </a:pPr>
            <a:r>
              <a:rPr lang="en-US" sz="1900" dirty="0"/>
              <a:t>Detail</a:t>
            </a:r>
          </a:p>
          <a:p>
            <a:pPr marL="342900" indent="-342900">
              <a:buFont typeface="Arial" panose="020B0604020202020204" pitchFamily="34" charset="0"/>
              <a:buChar char="•"/>
            </a:pPr>
            <a:r>
              <a:rPr lang="en-US" sz="2200" dirty="0"/>
              <a:t>Issue/Concern</a:t>
            </a:r>
          </a:p>
          <a:p>
            <a:pPr marL="742950" lvl="1" indent="-285750">
              <a:buFont typeface="Courier New" panose="02070309020205020404" pitchFamily="49" charset="0"/>
              <a:buChar char="o"/>
            </a:pPr>
            <a:r>
              <a:rPr lang="en-US" dirty="0"/>
              <a:t>Detail</a:t>
            </a:r>
          </a:p>
          <a:p>
            <a:pPr marL="742950" lvl="1" indent="-285750">
              <a:buFont typeface="Courier New" panose="02070309020205020404" pitchFamily="49" charset="0"/>
              <a:buChar char="o"/>
            </a:pPr>
            <a:r>
              <a:rPr lang="en-US" dirty="0"/>
              <a:t>Detail</a:t>
            </a:r>
          </a:p>
          <a:p>
            <a:pPr marL="342900" indent="-342900">
              <a:buFont typeface="Arial" panose="020B0604020202020204" pitchFamily="34" charset="0"/>
              <a:buChar char="•"/>
            </a:pPr>
            <a:r>
              <a:rPr lang="en-US" sz="2200" dirty="0"/>
              <a:t>Issue/Concern</a:t>
            </a:r>
          </a:p>
          <a:p>
            <a:pPr marL="742950" lvl="1" indent="-285750">
              <a:buFont typeface="Courier New" panose="02070309020205020404" pitchFamily="49" charset="0"/>
              <a:buChar char="o"/>
            </a:pPr>
            <a:r>
              <a:rPr lang="en-US" dirty="0"/>
              <a:t>Detail</a:t>
            </a:r>
          </a:p>
          <a:p>
            <a:pPr marL="742950" lvl="1" indent="-285750">
              <a:buFont typeface="Courier New" panose="02070309020205020404" pitchFamily="49" charset="0"/>
              <a:buChar char="o"/>
            </a:pPr>
            <a:r>
              <a:rPr lang="en-US" dirty="0"/>
              <a:t>Detail</a:t>
            </a:r>
          </a:p>
        </p:txBody>
      </p:sp>
    </p:spTree>
    <p:custDataLst>
      <p:tags r:id="rId1"/>
    </p:custDataLst>
    <p:extLst>
      <p:ext uri="{BB962C8B-B14F-4D97-AF65-F5344CB8AC3E}">
        <p14:creationId xmlns:p14="http://schemas.microsoft.com/office/powerpoint/2010/main" val="193345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840"/>
            <a:ext cx="12192000" cy="1179900"/>
          </a:xfrm>
        </p:spPr>
        <p:txBody>
          <a:bodyPr anchor="ctr" anchorCtr="0"/>
          <a:lstStyle/>
          <a:p>
            <a:pPr algn="ctr"/>
            <a:r>
              <a:rPr lang="en-US" sz="4000" b="1" dirty="0"/>
              <a:t>PROJECT NAME</a:t>
            </a:r>
            <a:br>
              <a:rPr lang="en-US" sz="4000" b="1" dirty="0"/>
            </a:br>
            <a:r>
              <a:rPr lang="en-US" sz="3200" dirty="0"/>
              <a:t>Proposed Changes</a:t>
            </a:r>
          </a:p>
        </p:txBody>
      </p:sp>
      <p:sp>
        <p:nvSpPr>
          <p:cNvPr id="3" name="Title 1"/>
          <p:cNvSpPr txBox="1">
            <a:spLocks/>
          </p:cNvSpPr>
          <p:nvPr/>
        </p:nvSpPr>
        <p:spPr>
          <a:xfrm>
            <a:off x="2732314" y="1292456"/>
            <a:ext cx="2688772" cy="1007608"/>
          </a:xfrm>
          <a:prstGeom prst="rect">
            <a:avLst/>
          </a:prstGeom>
          <a:ln>
            <a:noFill/>
          </a:ln>
        </p:spPr>
        <p:txBody>
          <a:bodyPr anchor="ctr" anchorCtr="0">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r>
              <a:rPr lang="en-US" sz="2600" dirty="0">
                <a:latin typeface="+mn-lt"/>
                <a:ea typeface="+mn-ea"/>
                <a:cs typeface="+mn-cs"/>
              </a:rPr>
              <a:t>Proposed Safety Improvements:</a:t>
            </a:r>
          </a:p>
        </p:txBody>
      </p:sp>
      <p:sp>
        <p:nvSpPr>
          <p:cNvPr id="7" name="Title 1"/>
          <p:cNvSpPr txBox="1">
            <a:spLocks/>
          </p:cNvSpPr>
          <p:nvPr/>
        </p:nvSpPr>
        <p:spPr>
          <a:xfrm>
            <a:off x="2514600" y="2461268"/>
            <a:ext cx="2906486" cy="861442"/>
          </a:xfrm>
          <a:prstGeom prst="rect">
            <a:avLst/>
          </a:prstGeom>
          <a:solidFill>
            <a:srgbClr val="002060"/>
          </a:solidFill>
          <a:ln>
            <a:solidFill>
              <a:schemeClr val="tx1"/>
            </a:solidFill>
          </a:ln>
        </p:spPr>
        <p:txBody>
          <a:bodyPr anchor="ctr" anchorCtr="0">
            <a:noAutofit/>
          </a:bodyPr>
          <a:lstStyle>
            <a:defPPr>
              <a:defRPr lang="en-US"/>
            </a:defPPr>
            <a:lvl1pPr algn="ctr" eaLnBrk="0" fontAlgn="base" hangingPunct="0">
              <a:spcBef>
                <a:spcPct val="0"/>
              </a:spcBef>
              <a:spcAft>
                <a:spcPct val="0"/>
              </a:spcAft>
              <a:defRPr sz="3600" b="1" i="0">
                <a:solidFill>
                  <a:schemeClr val="bg1"/>
                </a:solidFill>
                <a:effectLst/>
              </a:defRPr>
            </a:lvl1pPr>
            <a:lvl2pPr algn="ctr" eaLnBrk="0" fontAlgn="base" hangingPunct="0">
              <a:spcBef>
                <a:spcPct val="0"/>
              </a:spcBef>
              <a:spcAft>
                <a:spcPct val="0"/>
              </a:spcAft>
              <a:defRPr sz="3200" b="1" i="1">
                <a:latin typeface="Georgia" pitchFamily="18" charset="0"/>
              </a:defRPr>
            </a:lvl2pPr>
            <a:lvl3pPr algn="ctr" eaLnBrk="0" fontAlgn="base" hangingPunct="0">
              <a:spcBef>
                <a:spcPct val="0"/>
              </a:spcBef>
              <a:spcAft>
                <a:spcPct val="0"/>
              </a:spcAft>
              <a:defRPr sz="3200" b="1" i="1">
                <a:latin typeface="Georgia" pitchFamily="18" charset="0"/>
              </a:defRPr>
            </a:lvl3pPr>
            <a:lvl4pPr algn="ctr" eaLnBrk="0" fontAlgn="base" hangingPunct="0">
              <a:spcBef>
                <a:spcPct val="0"/>
              </a:spcBef>
              <a:spcAft>
                <a:spcPct val="0"/>
              </a:spcAft>
              <a:defRPr sz="3200" b="1" i="1">
                <a:latin typeface="Georgia" pitchFamily="18" charset="0"/>
              </a:defRPr>
            </a:lvl4pPr>
            <a:lvl5pPr algn="ctr" eaLnBrk="0" fontAlgn="base" hangingPunct="0">
              <a:spcBef>
                <a:spcPct val="0"/>
              </a:spcBef>
              <a:spcAft>
                <a:spcPct val="0"/>
              </a:spcAft>
              <a:defRPr sz="3200" b="1" i="1">
                <a:latin typeface="Georgia" pitchFamily="18" charset="0"/>
              </a:defRPr>
            </a:lvl5pPr>
            <a:lvl6pPr marL="457200" algn="ctr" fontAlgn="base">
              <a:spcBef>
                <a:spcPct val="0"/>
              </a:spcBef>
              <a:spcAft>
                <a:spcPct val="0"/>
              </a:spcAft>
              <a:defRPr sz="3200" b="1" i="1">
                <a:latin typeface="Georgia" pitchFamily="18" charset="0"/>
              </a:defRPr>
            </a:lvl6pPr>
            <a:lvl7pPr marL="914400" algn="ctr" fontAlgn="base">
              <a:spcBef>
                <a:spcPct val="0"/>
              </a:spcBef>
              <a:spcAft>
                <a:spcPct val="0"/>
              </a:spcAft>
              <a:defRPr sz="3200" b="1" i="1">
                <a:latin typeface="Georgia" pitchFamily="18" charset="0"/>
              </a:defRPr>
            </a:lvl7pPr>
            <a:lvl8pPr marL="1371600" algn="ctr" fontAlgn="base">
              <a:spcBef>
                <a:spcPct val="0"/>
              </a:spcBef>
              <a:spcAft>
                <a:spcPct val="0"/>
              </a:spcAft>
              <a:defRPr sz="3200" b="1" i="1">
                <a:latin typeface="Georgia" pitchFamily="18" charset="0"/>
              </a:defRPr>
            </a:lvl8pPr>
            <a:lvl9pPr marL="1828800" algn="ctr" fontAlgn="base">
              <a:spcBef>
                <a:spcPct val="0"/>
              </a:spcBef>
              <a:spcAft>
                <a:spcPct val="0"/>
              </a:spcAft>
              <a:defRPr sz="3200" b="1" i="1">
                <a:latin typeface="Georgia" pitchFamily="18" charset="0"/>
              </a:defRPr>
            </a:lvl9pPr>
          </a:lstStyle>
          <a:p>
            <a:r>
              <a:rPr lang="en-US" sz="2600" b="0" dirty="0"/>
              <a:t>Left Turn Acceleration Lanes</a:t>
            </a:r>
          </a:p>
        </p:txBody>
      </p:sp>
      <p:sp>
        <p:nvSpPr>
          <p:cNvPr id="9" name="Title 1"/>
          <p:cNvSpPr txBox="1">
            <a:spLocks/>
          </p:cNvSpPr>
          <p:nvPr/>
        </p:nvSpPr>
        <p:spPr>
          <a:xfrm>
            <a:off x="2514600" y="3665702"/>
            <a:ext cx="2906486" cy="861442"/>
          </a:xfrm>
          <a:prstGeom prst="rect">
            <a:avLst/>
          </a:prstGeom>
          <a:solidFill>
            <a:srgbClr val="002060"/>
          </a:solidFill>
          <a:ln>
            <a:solidFill>
              <a:schemeClr val="tx1"/>
            </a:solidFill>
          </a:ln>
        </p:spPr>
        <p:txBody>
          <a:bodyPr anchor="ctr" anchorCtr="0">
            <a:noAutofit/>
          </a:bodyPr>
          <a:lstStyle>
            <a:defPPr>
              <a:defRPr lang="en-US"/>
            </a:defPPr>
            <a:lvl1pPr algn="ctr" eaLnBrk="0" fontAlgn="base" hangingPunct="0">
              <a:spcBef>
                <a:spcPct val="0"/>
              </a:spcBef>
              <a:spcAft>
                <a:spcPct val="0"/>
              </a:spcAft>
              <a:defRPr sz="3600" b="1" i="0">
                <a:solidFill>
                  <a:schemeClr val="bg1"/>
                </a:solidFill>
                <a:effectLst/>
              </a:defRPr>
            </a:lvl1pPr>
            <a:lvl2pPr algn="ctr" eaLnBrk="0" fontAlgn="base" hangingPunct="0">
              <a:spcBef>
                <a:spcPct val="0"/>
              </a:spcBef>
              <a:spcAft>
                <a:spcPct val="0"/>
              </a:spcAft>
              <a:defRPr sz="3200" b="1" i="1">
                <a:latin typeface="Georgia" pitchFamily="18" charset="0"/>
              </a:defRPr>
            </a:lvl2pPr>
            <a:lvl3pPr algn="ctr" eaLnBrk="0" fontAlgn="base" hangingPunct="0">
              <a:spcBef>
                <a:spcPct val="0"/>
              </a:spcBef>
              <a:spcAft>
                <a:spcPct val="0"/>
              </a:spcAft>
              <a:defRPr sz="3200" b="1" i="1">
                <a:latin typeface="Georgia" pitchFamily="18" charset="0"/>
              </a:defRPr>
            </a:lvl3pPr>
            <a:lvl4pPr algn="ctr" eaLnBrk="0" fontAlgn="base" hangingPunct="0">
              <a:spcBef>
                <a:spcPct val="0"/>
              </a:spcBef>
              <a:spcAft>
                <a:spcPct val="0"/>
              </a:spcAft>
              <a:defRPr sz="3200" b="1" i="1">
                <a:latin typeface="Georgia" pitchFamily="18" charset="0"/>
              </a:defRPr>
            </a:lvl4pPr>
            <a:lvl5pPr algn="ctr" eaLnBrk="0" fontAlgn="base" hangingPunct="0">
              <a:spcBef>
                <a:spcPct val="0"/>
              </a:spcBef>
              <a:spcAft>
                <a:spcPct val="0"/>
              </a:spcAft>
              <a:defRPr sz="3200" b="1" i="1">
                <a:latin typeface="Georgia" pitchFamily="18" charset="0"/>
              </a:defRPr>
            </a:lvl5pPr>
            <a:lvl6pPr marL="457200" algn="ctr" fontAlgn="base">
              <a:spcBef>
                <a:spcPct val="0"/>
              </a:spcBef>
              <a:spcAft>
                <a:spcPct val="0"/>
              </a:spcAft>
              <a:defRPr sz="3200" b="1" i="1">
                <a:latin typeface="Georgia" pitchFamily="18" charset="0"/>
              </a:defRPr>
            </a:lvl6pPr>
            <a:lvl7pPr marL="914400" algn="ctr" fontAlgn="base">
              <a:spcBef>
                <a:spcPct val="0"/>
              </a:spcBef>
              <a:spcAft>
                <a:spcPct val="0"/>
              </a:spcAft>
              <a:defRPr sz="3200" b="1" i="1">
                <a:latin typeface="Georgia" pitchFamily="18" charset="0"/>
              </a:defRPr>
            </a:lvl7pPr>
            <a:lvl8pPr marL="1371600" algn="ctr" fontAlgn="base">
              <a:spcBef>
                <a:spcPct val="0"/>
              </a:spcBef>
              <a:spcAft>
                <a:spcPct val="0"/>
              </a:spcAft>
              <a:defRPr sz="3200" b="1" i="1">
                <a:latin typeface="Georgia" pitchFamily="18" charset="0"/>
              </a:defRPr>
            </a:lvl8pPr>
            <a:lvl9pPr marL="1828800" algn="ctr" fontAlgn="base">
              <a:spcBef>
                <a:spcPct val="0"/>
              </a:spcBef>
              <a:spcAft>
                <a:spcPct val="0"/>
              </a:spcAft>
              <a:defRPr sz="3200" b="1" i="1">
                <a:latin typeface="Georgia" pitchFamily="18" charset="0"/>
              </a:defRPr>
            </a:lvl9pPr>
          </a:lstStyle>
          <a:p>
            <a:r>
              <a:rPr lang="en-US" sz="2600" b="0" dirty="0"/>
              <a:t>Sight Distance</a:t>
            </a:r>
          </a:p>
        </p:txBody>
      </p:sp>
      <p:sp>
        <p:nvSpPr>
          <p:cNvPr id="10" name="Title 1"/>
          <p:cNvSpPr txBox="1">
            <a:spLocks/>
          </p:cNvSpPr>
          <p:nvPr/>
        </p:nvSpPr>
        <p:spPr>
          <a:xfrm>
            <a:off x="2514600" y="4861569"/>
            <a:ext cx="2906486" cy="861442"/>
          </a:xfrm>
          <a:prstGeom prst="rect">
            <a:avLst/>
          </a:prstGeom>
          <a:solidFill>
            <a:srgbClr val="002060"/>
          </a:solidFill>
          <a:ln>
            <a:solidFill>
              <a:schemeClr val="tx1"/>
            </a:solidFill>
          </a:ln>
        </p:spPr>
        <p:txBody>
          <a:bodyPr anchor="ctr" anchorCtr="0">
            <a:noAutofit/>
          </a:bodyPr>
          <a:lstStyle>
            <a:defPPr>
              <a:defRPr lang="en-US"/>
            </a:defPPr>
            <a:lvl1pPr algn="ctr" eaLnBrk="0" fontAlgn="base" hangingPunct="0">
              <a:spcBef>
                <a:spcPct val="0"/>
              </a:spcBef>
              <a:spcAft>
                <a:spcPct val="0"/>
              </a:spcAft>
              <a:defRPr sz="3600" b="1" i="0">
                <a:solidFill>
                  <a:schemeClr val="bg1"/>
                </a:solidFill>
                <a:effectLst/>
              </a:defRPr>
            </a:lvl1pPr>
            <a:lvl2pPr algn="ctr" eaLnBrk="0" fontAlgn="base" hangingPunct="0">
              <a:spcBef>
                <a:spcPct val="0"/>
              </a:spcBef>
              <a:spcAft>
                <a:spcPct val="0"/>
              </a:spcAft>
              <a:defRPr sz="3200" b="1" i="1">
                <a:latin typeface="Georgia" pitchFamily="18" charset="0"/>
              </a:defRPr>
            </a:lvl2pPr>
            <a:lvl3pPr algn="ctr" eaLnBrk="0" fontAlgn="base" hangingPunct="0">
              <a:spcBef>
                <a:spcPct val="0"/>
              </a:spcBef>
              <a:spcAft>
                <a:spcPct val="0"/>
              </a:spcAft>
              <a:defRPr sz="3200" b="1" i="1">
                <a:latin typeface="Georgia" pitchFamily="18" charset="0"/>
              </a:defRPr>
            </a:lvl3pPr>
            <a:lvl4pPr algn="ctr" eaLnBrk="0" fontAlgn="base" hangingPunct="0">
              <a:spcBef>
                <a:spcPct val="0"/>
              </a:spcBef>
              <a:spcAft>
                <a:spcPct val="0"/>
              </a:spcAft>
              <a:defRPr sz="3200" b="1" i="1">
                <a:latin typeface="Georgia" pitchFamily="18" charset="0"/>
              </a:defRPr>
            </a:lvl4pPr>
            <a:lvl5pPr algn="ctr" eaLnBrk="0" fontAlgn="base" hangingPunct="0">
              <a:spcBef>
                <a:spcPct val="0"/>
              </a:spcBef>
              <a:spcAft>
                <a:spcPct val="0"/>
              </a:spcAft>
              <a:defRPr sz="3200" b="1" i="1">
                <a:latin typeface="Georgia" pitchFamily="18" charset="0"/>
              </a:defRPr>
            </a:lvl5pPr>
            <a:lvl6pPr marL="457200" algn="ctr" fontAlgn="base">
              <a:spcBef>
                <a:spcPct val="0"/>
              </a:spcBef>
              <a:spcAft>
                <a:spcPct val="0"/>
              </a:spcAft>
              <a:defRPr sz="3200" b="1" i="1">
                <a:latin typeface="Georgia" pitchFamily="18" charset="0"/>
              </a:defRPr>
            </a:lvl6pPr>
            <a:lvl7pPr marL="914400" algn="ctr" fontAlgn="base">
              <a:spcBef>
                <a:spcPct val="0"/>
              </a:spcBef>
              <a:spcAft>
                <a:spcPct val="0"/>
              </a:spcAft>
              <a:defRPr sz="3200" b="1" i="1">
                <a:latin typeface="Georgia" pitchFamily="18" charset="0"/>
              </a:defRPr>
            </a:lvl7pPr>
            <a:lvl8pPr marL="1371600" algn="ctr" fontAlgn="base">
              <a:spcBef>
                <a:spcPct val="0"/>
              </a:spcBef>
              <a:spcAft>
                <a:spcPct val="0"/>
              </a:spcAft>
              <a:defRPr sz="3200" b="1" i="1">
                <a:latin typeface="Georgia" pitchFamily="18" charset="0"/>
              </a:defRPr>
            </a:lvl8pPr>
            <a:lvl9pPr marL="1828800" algn="ctr" fontAlgn="base">
              <a:spcBef>
                <a:spcPct val="0"/>
              </a:spcBef>
              <a:spcAft>
                <a:spcPct val="0"/>
              </a:spcAft>
              <a:defRPr sz="3200" b="1" i="1">
                <a:latin typeface="Georgia" pitchFamily="18" charset="0"/>
              </a:defRPr>
            </a:lvl9pPr>
          </a:lstStyle>
          <a:p>
            <a:r>
              <a:rPr lang="en-US" sz="2600" b="0" dirty="0"/>
              <a:t>Signing &amp; Striping</a:t>
            </a:r>
          </a:p>
        </p:txBody>
      </p:sp>
      <p:grpSp>
        <p:nvGrpSpPr>
          <p:cNvPr id="5" name="Group 4" descr="Sample photo of project area with instructions to replace with an actual project photo">
            <a:extLst>
              <a:ext uri="{FF2B5EF4-FFF2-40B4-BE49-F238E27FC236}">
                <a16:creationId xmlns:a16="http://schemas.microsoft.com/office/drawing/2014/main" id="{8F8CA1B8-4098-575D-765C-42067D7041C6}"/>
              </a:ext>
            </a:extLst>
          </p:cNvPr>
          <p:cNvGrpSpPr/>
          <p:nvPr/>
        </p:nvGrpSpPr>
        <p:grpSpPr>
          <a:xfrm>
            <a:off x="5919474" y="1292456"/>
            <a:ext cx="5620490" cy="5167993"/>
            <a:chOff x="5919474" y="1292456"/>
            <a:chExt cx="5620490" cy="5167993"/>
          </a:xfrm>
        </p:grpSpPr>
        <p:pic>
          <p:nvPicPr>
            <p:cNvPr id="11" name="Picture 10" descr="Roadway aerial photo" title="Roadway aerial photo"/>
            <p:cNvPicPr>
              <a:picLocks noChangeAspect="1"/>
            </p:cNvPicPr>
            <p:nvPr/>
          </p:nvPicPr>
          <p:blipFill>
            <a:blip r:embed="rId4"/>
            <a:stretch>
              <a:fillRect/>
            </a:stretch>
          </p:blipFill>
          <p:spPr>
            <a:xfrm>
              <a:off x="7115918" y="1292456"/>
              <a:ext cx="2866282" cy="5167993"/>
            </a:xfrm>
            <a:prstGeom prst="rect">
              <a:avLst/>
            </a:prstGeom>
          </p:spPr>
        </p:pic>
        <p:sp>
          <p:nvSpPr>
            <p:cNvPr id="12" name="TextBox 11"/>
            <p:cNvSpPr txBox="1"/>
            <p:nvPr/>
          </p:nvSpPr>
          <p:spPr>
            <a:xfrm rot="19984507">
              <a:off x="5919474" y="3317767"/>
              <a:ext cx="5620490" cy="523220"/>
            </a:xfrm>
            <a:prstGeom prst="rect">
              <a:avLst/>
            </a:prstGeom>
            <a:noFill/>
          </p:spPr>
          <p:txBody>
            <a:bodyPr wrap="square" rtlCol="0">
              <a:spAutoFit/>
            </a:bodyPr>
            <a:lstStyle/>
            <a:p>
              <a:r>
                <a:rPr lang="en-US" sz="2800" b="1" dirty="0">
                  <a:solidFill>
                    <a:srgbClr val="FF0000"/>
                  </a:solidFill>
                </a:rPr>
                <a:t>Replace with your own project photo</a:t>
              </a:r>
            </a:p>
          </p:txBody>
        </p:sp>
      </p:grpSp>
      <p:sp>
        <p:nvSpPr>
          <p:cNvPr id="4" name="Slide Number Placeholder 3"/>
          <p:cNvSpPr>
            <a:spLocks noGrp="1"/>
          </p:cNvSpPr>
          <p:nvPr>
            <p:ph type="sldNum" sz="quarter" idx="12"/>
          </p:nvPr>
        </p:nvSpPr>
        <p:spPr/>
        <p:txBody>
          <a:bodyPr/>
          <a:lstStyle/>
          <a:p>
            <a:fld id="{7B4172B2-D9CF-462E-87A7-CF6315382B94}" type="slidenum">
              <a:rPr lang="en-US" smtClean="0"/>
              <a:t>9</a:t>
            </a:fld>
            <a:endParaRPr lang="en-US" dirty="0"/>
          </a:p>
        </p:txBody>
      </p:sp>
    </p:spTree>
    <p:custDataLst>
      <p:tags r:id="rId1"/>
    </p:custDataLst>
    <p:extLst>
      <p:ext uri="{BB962C8B-B14F-4D97-AF65-F5344CB8AC3E}">
        <p14:creationId xmlns:p14="http://schemas.microsoft.com/office/powerpoint/2010/main" val="174464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NwXMmn9I"/>
  <p:tag name="ARTICULATE_SLIDE_THUMBNAIL_REFRESH" val="1"/>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
      <a:dk1>
        <a:srgbClr val="1C355E"/>
      </a:dk1>
      <a:lt1>
        <a:sysClr val="window" lastClr="FFFFFF"/>
      </a:lt1>
      <a:dk2>
        <a:srgbClr val="097881"/>
      </a:dk2>
      <a:lt2>
        <a:srgbClr val="E7E6E6"/>
      </a:lt2>
      <a:accent1>
        <a:srgbClr val="4BC1BE"/>
      </a:accent1>
      <a:accent2>
        <a:srgbClr val="097881"/>
      </a:accent2>
      <a:accent3>
        <a:srgbClr val="1C355E"/>
      </a:accent3>
      <a:accent4>
        <a:srgbClr val="FFC000"/>
      </a:accent4>
      <a:accent5>
        <a:srgbClr val="92D050"/>
      </a:accent5>
      <a:accent6>
        <a:srgbClr val="00B050"/>
      </a:accent6>
      <a:hlink>
        <a:srgbClr val="4B7BC9"/>
      </a:hlink>
      <a:folHlink>
        <a:srgbClr val="1C355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Template 2019.potx [Read-Only]" id="{0D4B93E1-49BE-4B96-92CA-1A5A58A22763}" vid="{6C412827-74FB-450C-8E34-5CC9F82936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tention_x0020_Date xmlns="76f1ff53-d1dc-440f-a70f-771e9580d01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E1E8EED5EFC443BBCCDA427E15D82F" ma:contentTypeVersion="3" ma:contentTypeDescription="Create a new document." ma:contentTypeScope="" ma:versionID="067f8d0bf6da5d85ed8ed931257cc831">
  <xsd:schema xmlns:xsd="http://www.w3.org/2001/XMLSchema" xmlns:xs="http://www.w3.org/2001/XMLSchema" xmlns:p="http://schemas.microsoft.com/office/2006/metadata/properties" xmlns:ns2="76f1ff53-d1dc-440f-a70f-771e9580d01a" xmlns:ns3="6ec60af1-6d1e-4575-bf73-1b6e791fcd10" targetNamespace="http://schemas.microsoft.com/office/2006/metadata/properties" ma:root="true" ma:fieldsID="0bae41248d958a329b95298640cbdbd4" ns2:_="" ns3:_="">
    <xsd:import namespace="76f1ff53-d1dc-440f-a70f-771e9580d01a"/>
    <xsd:import namespace="6ec60af1-6d1e-4575-bf73-1b6e791fcd10"/>
    <xsd:element name="properties">
      <xsd:complexType>
        <xsd:sequence>
          <xsd:element name="documentManagement">
            <xsd:complexType>
              <xsd:all>
                <xsd:element ref="ns3:SharedWithUsers" minOccurs="0"/>
                <xsd:element ref="ns2:Retention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f1ff53-d1dc-440f-a70f-771e9580d01a" elementFormDefault="qualified">
    <xsd:import namespace="http://schemas.microsoft.com/office/2006/documentManagement/types"/>
    <xsd:import namespace="http://schemas.microsoft.com/office/infopath/2007/PartnerControls"/>
    <xsd:element name="Retention_x0020_Date" ma:index="10" nillable="true" ma:displayName="Retention Date" ma:description="Date document is due for review." ma:format="DateOnly" ma:internalName="Retention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ec60af1-6d1e-4575-bf73-1b6e791fcd10"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AE5B6F-3D68-40B9-B169-E74498CB6624}">
  <ds:schemaRefs>
    <ds:schemaRef ds:uri="http://purl.org/dc/dcmitype/"/>
    <ds:schemaRef ds:uri="cd967313-cf29-4405-9d9a-4c5eef736b26"/>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034eba93-94c0-4571-b348-ea65b3a10507"/>
    <ds:schemaRef ds:uri="http://schemas.openxmlformats.org/package/2006/metadata/core-properties"/>
    <ds:schemaRef ds:uri="afc1a760-35b4-46da-9109-210bd399180f"/>
    <ds:schemaRef ds:uri="http://purl.org/dc/terms/"/>
  </ds:schemaRefs>
</ds:datastoreItem>
</file>

<file path=customXml/itemProps2.xml><?xml version="1.0" encoding="utf-8"?>
<ds:datastoreItem xmlns:ds="http://schemas.openxmlformats.org/officeDocument/2006/customXml" ds:itemID="{D22D2DFD-F821-4770-BF9E-46C59FB9F53F}">
  <ds:schemaRefs>
    <ds:schemaRef ds:uri="http://schemas.microsoft.com/sharepoint/v3/contenttype/forms"/>
  </ds:schemaRefs>
</ds:datastoreItem>
</file>

<file path=customXml/itemProps3.xml><?xml version="1.0" encoding="utf-8"?>
<ds:datastoreItem xmlns:ds="http://schemas.openxmlformats.org/officeDocument/2006/customXml" ds:itemID="{7227AD09-55CA-4015-87C3-89FAB480C738}"/>
</file>

<file path=docProps/app.xml><?xml version="1.0" encoding="utf-8"?>
<Properties xmlns="http://schemas.openxmlformats.org/officeDocument/2006/extended-properties" xmlns:vt="http://schemas.openxmlformats.org/officeDocument/2006/docPropsVTypes">
  <Template>Updated Template 2019</Template>
  <TotalTime>1994</TotalTime>
  <Words>4355</Words>
  <Application>Microsoft Office PowerPoint</Application>
  <PresentationFormat>Widescreen</PresentationFormat>
  <Paragraphs>429</Paragraphs>
  <Slides>24</Slides>
  <Notes>24</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 New</vt:lpstr>
      <vt:lpstr>Franklin Gothic Book</vt:lpstr>
      <vt:lpstr>Franklin Gothic Medium</vt:lpstr>
      <vt:lpstr>Times New Roman</vt:lpstr>
      <vt:lpstr>Wingdings</vt:lpstr>
      <vt:lpstr>Office Theme</vt:lpstr>
      <vt:lpstr>INSTRUCTIONS 1</vt:lpstr>
      <vt:lpstr>INSTRUCTIONS 2</vt:lpstr>
      <vt:lpstr>INSTRUCTIONS 3</vt:lpstr>
      <vt:lpstr>PROJECT NAME Potential ORS 366.215 Impact</vt:lpstr>
      <vt:lpstr>AGENDA</vt:lpstr>
      <vt:lpstr>PROJECT NAME Location (including mile points &amp; nearest city/landmark)</vt:lpstr>
      <vt:lpstr>PROJECT NAME Location Details</vt:lpstr>
      <vt:lpstr>PROJECT NAME Project Purpose, Scope, Issues</vt:lpstr>
      <vt:lpstr>PROJECT NAME Proposed Changes</vt:lpstr>
      <vt:lpstr>PROJECT NAME Existing &amp; Proposed Roadway Cross Sections</vt:lpstr>
      <vt:lpstr>PROJECT NAME Additional Cross Sections</vt:lpstr>
      <vt:lpstr>ODOT Highway Design Manual Guidance for  &lt;&lt;Insert Urban Context&gt;&gt;</vt:lpstr>
      <vt:lpstr>PROJECT NAME Bicycle Facility Recommendation</vt:lpstr>
      <vt:lpstr>PROJECT NAME Single Trip Over-Dimension Permit Summary</vt:lpstr>
      <vt:lpstr>PROJECT NAME Single Trip Over-Dimension Permit Summary: Wide Loads</vt:lpstr>
      <vt:lpstr>PROJECT NAME Single Trip Over-Dimension Permit Summary: Long Loads</vt:lpstr>
      <vt:lpstr>PROJECT NAME Single Trip Over-Dimension Permit Summary: Vehicle Combinations</vt:lpstr>
      <vt:lpstr>PROJECT NAME Single Trip Over-Dimension Permit Summary: High Loads</vt:lpstr>
      <vt:lpstr>PROJECT NAME Single Trip Over-Dimension Permit Summary: Heavy Loads</vt:lpstr>
      <vt:lpstr>PROJECT NAME Annual Over-Dimension Permit Data</vt:lpstr>
      <vt:lpstr>PROJECT NAME Pinch Point Information</vt:lpstr>
      <vt:lpstr>PROJECT NAME Summary of Changes</vt:lpstr>
      <vt:lpstr>NEXT STEPS</vt:lpstr>
      <vt:lpstr>THANK YOU</vt:lpstr>
    </vt:vector>
  </TitlesOfParts>
  <Company>Oregon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ORS 366.215 PowerPoint Presentation Template</dc:title>
  <dc:creator>GROSS William P</dc:creator>
  <cp:keywords>Mobility Advisory Committee; MAC; ORS 366.215; Stakholder Forum; RVC; Reduciton in Vehicle-Carrying Capacity</cp:keywords>
  <cp:lastModifiedBy>GROSS William P</cp:lastModifiedBy>
  <cp:revision>102</cp:revision>
  <dcterms:created xsi:type="dcterms:W3CDTF">2020-01-25T00:55:32Z</dcterms:created>
  <dcterms:modified xsi:type="dcterms:W3CDTF">2025-12-08T23:12:50Z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0x010100E7E1E8EED5EFC443BBCCDA427E15D82F</vt:lpwstr>
  </property>
  <property fmtid="{D5CDD505-2E9C-101B-9397-08002B2CF9AE}" pid="3" name="ArticulateGUID">
    <vt:lpwstr>8801BA7D-F8E6-4B3D-9EA9-90D4E2DD1FCC</vt:lpwstr>
  </property>
  <property fmtid="{D5CDD505-2E9C-101B-9397-08002B2CF9AE}" pid="4" name="ArticulatePath">
    <vt:lpwstr>http://transnet.odot.state.or.us/odot/home/Templates%20and%20Tools/Updated%20Template%202019</vt:lpwstr>
  </property>
  <property fmtid="{D5CDD505-2E9C-101B-9397-08002B2CF9AE}" pid="5" name="MediaServiceImageTags">
    <vt:lpwstr/>
  </property>
  <property fmtid="{D5CDD505-2E9C-101B-9397-08002B2CF9AE}" pid="6" name="MSIP_Label_c9cf6fe3-5bce-446b-ad70-bd306593eea0_Enabled">
    <vt:lpwstr>true</vt:lpwstr>
  </property>
  <property fmtid="{D5CDD505-2E9C-101B-9397-08002B2CF9AE}" pid="7" name="MSIP_Label_c9cf6fe3-5bce-446b-ad70-bd306593eea0_SetDate">
    <vt:lpwstr>2023-12-28T00:29:16Z</vt:lpwstr>
  </property>
  <property fmtid="{D5CDD505-2E9C-101B-9397-08002B2CF9AE}" pid="8" name="MSIP_Label_c9cf6fe3-5bce-446b-ad70-bd306593eea0_Method">
    <vt:lpwstr>Privileged</vt:lpwstr>
  </property>
  <property fmtid="{D5CDD505-2E9C-101B-9397-08002B2CF9AE}" pid="9" name="MSIP_Label_c9cf6fe3-5bce-446b-ad70-bd306593eea0_Name">
    <vt:lpwstr>Level 1 - Published (Items)</vt:lpwstr>
  </property>
  <property fmtid="{D5CDD505-2E9C-101B-9397-08002B2CF9AE}" pid="10" name="MSIP_Label_c9cf6fe3-5bce-446b-ad70-bd306593eea0_SiteId">
    <vt:lpwstr>28b0d013-46bc-4a64-8d86-1c8a31cf590d</vt:lpwstr>
  </property>
  <property fmtid="{D5CDD505-2E9C-101B-9397-08002B2CF9AE}" pid="11" name="MSIP_Label_c9cf6fe3-5bce-446b-ad70-bd306593eea0_ActionId">
    <vt:lpwstr>b027a651-c635-47d5-b662-f6161bd51551</vt:lpwstr>
  </property>
  <property fmtid="{D5CDD505-2E9C-101B-9397-08002B2CF9AE}" pid="12" name="MSIP_Label_c9cf6fe3-5bce-446b-ad70-bd306593eea0_ContentBits">
    <vt:lpwstr>0</vt:lpwstr>
  </property>
</Properties>
</file>