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340" r:id="rId5"/>
    <p:sldId id="341" r:id="rId6"/>
    <p:sldId id="342" r:id="rId7"/>
    <p:sldId id="260" r:id="rId8"/>
    <p:sldId id="300" r:id="rId9"/>
    <p:sldId id="281" r:id="rId10"/>
    <p:sldId id="284" r:id="rId11"/>
    <p:sldId id="343" r:id="rId12"/>
    <p:sldId id="344" r:id="rId13"/>
    <p:sldId id="310" r:id="rId14"/>
    <p:sldId id="333" r:id="rId15"/>
    <p:sldId id="334" r:id="rId16"/>
    <p:sldId id="345" r:id="rId17"/>
    <p:sldId id="346" r:id="rId18"/>
    <p:sldId id="347" r:id="rId19"/>
    <p:sldId id="290" r:id="rId20"/>
    <p:sldId id="339" r:id="rId21"/>
    <p:sldId id="329" r:id="rId22"/>
    <p:sldId id="330" r:id="rId23"/>
    <p:sldId id="331" r:id="rId24"/>
    <p:sldId id="348" r:id="rId25"/>
    <p:sldId id="349" r:id="rId26"/>
    <p:sldId id="350" r:id="rId27"/>
    <p:sldId id="351" r:id="rId28"/>
    <p:sldId id="352" r:id="rId29"/>
    <p:sldId id="283" r:id="rId30"/>
    <p:sldId id="307" r:id="rId31"/>
    <p:sldId id="306"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 DELETE" id="{83C74538-8164-4FBE-BBE2-063ECC257EC6}">
          <p14:sldIdLst>
            <p14:sldId id="340"/>
            <p14:sldId id="341"/>
            <p14:sldId id="342"/>
          </p14:sldIdLst>
        </p14:section>
        <p14:section name="Intro and Impacts Section" id="{02B3E109-7752-4EF1-9944-3C35FE601412}">
          <p14:sldIdLst>
            <p14:sldId id="260"/>
            <p14:sldId id="300"/>
            <p14:sldId id="281"/>
            <p14:sldId id="284"/>
            <p14:sldId id="343"/>
            <p14:sldId id="344"/>
            <p14:sldId id="310"/>
            <p14:sldId id="333"/>
            <p14:sldId id="334"/>
            <p14:sldId id="345"/>
            <p14:sldId id="346"/>
          </p14:sldIdLst>
        </p14:section>
        <p14:section name="Roadway Reconfig Slides (DELETE IF NOT APPLICABLE)" id="{A2A39312-7F79-426F-AD7B-7AB89174B3F5}">
          <p14:sldIdLst>
            <p14:sldId id="347"/>
            <p14:sldId id="290"/>
          </p14:sldIdLst>
        </p14:section>
        <p14:section name="OD Permit Data (Optional)" id="{A65B7CFB-4AC7-4CAB-A261-ADF5F2D40D8E}">
          <p14:sldIdLst>
            <p14:sldId id="339"/>
            <p14:sldId id="329"/>
            <p14:sldId id="330"/>
            <p14:sldId id="331"/>
            <p14:sldId id="348"/>
            <p14:sldId id="349"/>
            <p14:sldId id="350"/>
          </p14:sldIdLst>
        </p14:section>
        <p14:section name="Closing Slides" id="{FCE9603E-EAB8-4707-ABB5-612F7CC05364}">
          <p14:sldIdLst>
            <p14:sldId id="351"/>
            <p14:sldId id="352"/>
            <p14:sldId id="283"/>
            <p14:sldId id="307"/>
            <p14:sldId id="3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0DAD2-242D-4985-8E6E-A4A7DEDE3380}" v="2" dt="2025-12-08T23:10:38.06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74" d="100"/>
          <a:sy n="74" d="100"/>
        </p:scale>
        <p:origin x="54" y="4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196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SS William P" userId="e7015193-c7c6-4e6c-a879-8edb9c9e54d6" providerId="ADAL" clId="{82027785-9842-4B40-80E8-A9FDB386892D}"/>
    <pc:docChg chg="undo custSel mod addSld delSld modSld modMainMaster modSection replTag delTag">
      <pc:chgData name="GROSS William P" userId="e7015193-c7c6-4e6c-a879-8edb9c9e54d6" providerId="ADAL" clId="{82027785-9842-4B40-80E8-A9FDB386892D}" dt="2023-12-28T00:39:59.463" v="2065" actId="962"/>
      <pc:docMkLst>
        <pc:docMk/>
      </pc:docMkLst>
      <pc:sldChg chg="addSp modSp replTag delTag">
        <pc:chgData name="GROSS William P" userId="e7015193-c7c6-4e6c-a879-8edb9c9e54d6" providerId="ADAL" clId="{82027785-9842-4B40-80E8-A9FDB386892D}" dt="2023-07-11T21:26:26.906" v="1545" actId="962"/>
        <pc:sldMkLst>
          <pc:docMk/>
          <pc:sldMk cId="366276352" sldId="260"/>
        </pc:sldMkLst>
      </pc:sldChg>
      <pc:sldChg chg="add del replTag delTag">
        <pc:chgData name="GROSS William P" userId="e7015193-c7c6-4e6c-a879-8edb9c9e54d6" providerId="ADAL" clId="{82027785-9842-4B40-80E8-A9FDB386892D}" dt="2023-07-11T21:20:57.005" v="1359" actId="47"/>
        <pc:sldMkLst>
          <pc:docMk/>
          <pc:sldMk cId="3050925516" sldId="280"/>
        </pc:sldMkLst>
      </pc:sldChg>
      <pc:sldChg chg="replTag delTag">
        <pc:chgData name="GROSS William P" userId="e7015193-c7c6-4e6c-a879-8edb9c9e54d6" providerId="ADAL" clId="{82027785-9842-4B40-80E8-A9FDB386892D}" dt="2023-07-11T21:18:11.534" v="1208"/>
        <pc:sldMkLst>
          <pc:docMk/>
          <pc:sldMk cId="387681988" sldId="281"/>
        </pc:sldMkLst>
      </pc:sldChg>
      <pc:sldChg chg="modSp replTag delTag">
        <pc:chgData name="GROSS William P" userId="e7015193-c7c6-4e6c-a879-8edb9c9e54d6" providerId="ADAL" clId="{82027785-9842-4B40-80E8-A9FDB386892D}" dt="2023-07-11T21:29:57.590" v="1570"/>
        <pc:sldMkLst>
          <pc:docMk/>
          <pc:sldMk cId="1594876483" sldId="283"/>
        </pc:sldMkLst>
      </pc:sldChg>
      <pc:sldChg chg="addSp modSp add mod replTag delTag modNotesTx">
        <pc:chgData name="GROSS William P" userId="e7015193-c7c6-4e6c-a879-8edb9c9e54d6" providerId="ADAL" clId="{82027785-9842-4B40-80E8-A9FDB386892D}" dt="2023-07-11T21:28:06.050" v="1559" actId="962"/>
        <pc:sldMkLst>
          <pc:docMk/>
          <pc:sldMk cId="2998297804" sldId="284"/>
        </pc:sldMkLst>
      </pc:sldChg>
      <pc:sldChg chg="add replTag delTag modNotesTx">
        <pc:chgData name="GROSS William P" userId="e7015193-c7c6-4e6c-a879-8edb9c9e54d6" providerId="ADAL" clId="{82027785-9842-4B40-80E8-A9FDB386892D}" dt="2023-07-11T21:22:35.790" v="1443"/>
        <pc:sldMkLst>
          <pc:docMk/>
          <pc:sldMk cId="1209990496" sldId="290"/>
        </pc:sldMkLst>
      </pc:sldChg>
      <pc:sldChg chg="modSp mod replTag delTag modNotesTx">
        <pc:chgData name="GROSS William P" userId="e7015193-c7c6-4e6c-a879-8edb9c9e54d6" providerId="ADAL" clId="{82027785-9842-4B40-80E8-A9FDB386892D}" dt="2023-07-11T21:27:00.747" v="1554"/>
        <pc:sldMkLst>
          <pc:docMk/>
          <pc:sldMk cId="2722654663" sldId="300"/>
        </pc:sldMkLst>
      </pc:sldChg>
      <pc:sldChg chg="del replTag delTag">
        <pc:chgData name="GROSS William P" userId="e7015193-c7c6-4e6c-a879-8edb9c9e54d6" providerId="ADAL" clId="{82027785-9842-4B40-80E8-A9FDB386892D}" dt="2023-07-11T21:19:37.511" v="1300" actId="47"/>
        <pc:sldMkLst>
          <pc:docMk/>
          <pc:sldMk cId="17446445" sldId="302"/>
        </pc:sldMkLst>
      </pc:sldChg>
      <pc:sldChg chg="replTag delTag">
        <pc:chgData name="GROSS William P" userId="e7015193-c7c6-4e6c-a879-8edb9c9e54d6" providerId="ADAL" clId="{82027785-9842-4B40-80E8-A9FDB386892D}" dt="2023-07-11T21:25:19.675" v="1532"/>
        <pc:sldMkLst>
          <pc:docMk/>
          <pc:sldMk cId="2138875211" sldId="307"/>
        </pc:sldMkLst>
      </pc:sldChg>
      <pc:sldChg chg="del replTag delTag">
        <pc:chgData name="GROSS William P" userId="e7015193-c7c6-4e6c-a879-8edb9c9e54d6" providerId="ADAL" clId="{82027785-9842-4B40-80E8-A9FDB386892D}" dt="2023-07-11T21:21:19.448" v="1383" actId="47"/>
        <pc:sldMkLst>
          <pc:docMk/>
          <pc:sldMk cId="1718183723" sldId="308"/>
        </pc:sldMkLst>
      </pc:sldChg>
      <pc:sldChg chg="modSp mod replTag delTag">
        <pc:chgData name="GROSS William P" userId="e7015193-c7c6-4e6c-a879-8edb9c9e54d6" providerId="ADAL" clId="{82027785-9842-4B40-80E8-A9FDB386892D}" dt="2023-07-11T21:28:51.129" v="1564" actId="962"/>
        <pc:sldMkLst>
          <pc:docMk/>
          <pc:sldMk cId="744986160" sldId="310"/>
        </pc:sldMkLst>
      </pc:sldChg>
      <pc:sldChg chg="modSp del mod replTag delTag">
        <pc:chgData name="GROSS William P" userId="e7015193-c7c6-4e6c-a879-8edb9c9e54d6" providerId="ADAL" clId="{82027785-9842-4B40-80E8-A9FDB386892D}" dt="2023-07-11T21:22:27.436" v="1437" actId="47"/>
        <pc:sldMkLst>
          <pc:docMk/>
          <pc:sldMk cId="389750643" sldId="315"/>
        </pc:sldMkLst>
      </pc:sldChg>
      <pc:sldChg chg="del replTag delTag">
        <pc:chgData name="GROSS William P" userId="e7015193-c7c6-4e6c-a879-8edb9c9e54d6" providerId="ADAL" clId="{82027785-9842-4B40-80E8-A9FDB386892D}" dt="2023-07-11T21:19:05.442" v="1270" actId="47"/>
        <pc:sldMkLst>
          <pc:docMk/>
          <pc:sldMk cId="1933455694" sldId="319"/>
        </pc:sldMkLst>
      </pc:sldChg>
      <pc:sldChg chg="del replTag delTag">
        <pc:chgData name="GROSS William P" userId="e7015193-c7c6-4e6c-a879-8edb9c9e54d6" providerId="ADAL" clId="{82027785-9842-4B40-80E8-A9FDB386892D}" dt="2023-07-11T21:23:32.942" v="1466" actId="47"/>
        <pc:sldMkLst>
          <pc:docMk/>
          <pc:sldMk cId="1218023965" sldId="321"/>
        </pc:sldMkLst>
      </pc:sldChg>
      <pc:sldChg chg="del replTag delTag">
        <pc:chgData name="GROSS William P" userId="e7015193-c7c6-4e6c-a879-8edb9c9e54d6" providerId="ADAL" clId="{82027785-9842-4B40-80E8-A9FDB386892D}" dt="2023-07-11T21:23:32.942" v="1466" actId="47"/>
        <pc:sldMkLst>
          <pc:docMk/>
          <pc:sldMk cId="68057233" sldId="322"/>
        </pc:sldMkLst>
      </pc:sldChg>
      <pc:sldChg chg="del replTag delTag">
        <pc:chgData name="GROSS William P" userId="e7015193-c7c6-4e6c-a879-8edb9c9e54d6" providerId="ADAL" clId="{82027785-9842-4B40-80E8-A9FDB386892D}" dt="2023-07-11T21:23:32.942" v="1466" actId="47"/>
        <pc:sldMkLst>
          <pc:docMk/>
          <pc:sldMk cId="4230875169" sldId="323"/>
        </pc:sldMkLst>
      </pc:sldChg>
      <pc:sldChg chg="del replTag delTag">
        <pc:chgData name="GROSS William P" userId="e7015193-c7c6-4e6c-a879-8edb9c9e54d6" providerId="ADAL" clId="{82027785-9842-4B40-80E8-A9FDB386892D}" dt="2023-07-11T21:23:32.942" v="1466" actId="47"/>
        <pc:sldMkLst>
          <pc:docMk/>
          <pc:sldMk cId="4252462970" sldId="324"/>
        </pc:sldMkLst>
      </pc:sldChg>
      <pc:sldChg chg="del replTag delTag">
        <pc:chgData name="GROSS William P" userId="e7015193-c7c6-4e6c-a879-8edb9c9e54d6" providerId="ADAL" clId="{82027785-9842-4B40-80E8-A9FDB386892D}" dt="2023-07-11T21:23:32.942" v="1466" actId="47"/>
        <pc:sldMkLst>
          <pc:docMk/>
          <pc:sldMk cId="1791444322" sldId="325"/>
        </pc:sldMkLst>
      </pc:sldChg>
      <pc:sldChg chg="del replTag delTag">
        <pc:chgData name="GROSS William P" userId="e7015193-c7c6-4e6c-a879-8edb9c9e54d6" providerId="ADAL" clId="{82027785-9842-4B40-80E8-A9FDB386892D}" dt="2023-07-11T21:23:32.942" v="1466" actId="47"/>
        <pc:sldMkLst>
          <pc:docMk/>
          <pc:sldMk cId="1113539229" sldId="326"/>
        </pc:sldMkLst>
      </pc:sldChg>
      <pc:sldChg chg="del replTag delTag">
        <pc:chgData name="GROSS William P" userId="e7015193-c7c6-4e6c-a879-8edb9c9e54d6" providerId="ADAL" clId="{82027785-9842-4B40-80E8-A9FDB386892D}" dt="2023-07-11T21:25:12.505" v="1526" actId="47"/>
        <pc:sldMkLst>
          <pc:docMk/>
          <pc:sldMk cId="2937943295" sldId="327"/>
        </pc:sldMkLst>
      </pc:sldChg>
      <pc:sldChg chg="del replTag delTag">
        <pc:chgData name="GROSS William P" userId="e7015193-c7c6-4e6c-a879-8edb9c9e54d6" providerId="ADAL" clId="{82027785-9842-4B40-80E8-A9FDB386892D}" dt="2023-07-11T21:23:32.942" v="1466" actId="47"/>
        <pc:sldMkLst>
          <pc:docMk/>
          <pc:sldMk cId="2430158954" sldId="328"/>
        </pc:sldMkLst>
      </pc:sldChg>
      <pc:sldChg chg="modSp del mod replTag delTag">
        <pc:chgData name="GROSS William P" userId="e7015193-c7c6-4e6c-a879-8edb9c9e54d6" providerId="ADAL" clId="{82027785-9842-4B40-80E8-A9FDB386892D}" dt="2023-07-11T21:18:15.502" v="1239" actId="47"/>
        <pc:sldMkLst>
          <pc:docMk/>
          <pc:sldMk cId="496702925" sldId="329"/>
        </pc:sldMkLst>
      </pc:sldChg>
      <pc:sldChg chg="add replTag delTag">
        <pc:chgData name="GROSS William P" userId="e7015193-c7c6-4e6c-a879-8edb9c9e54d6" providerId="ADAL" clId="{82027785-9842-4B40-80E8-A9FDB386892D}" dt="2023-07-11T21:24:02.544" v="1493"/>
        <pc:sldMkLst>
          <pc:docMk/>
          <pc:sldMk cId="3264584161" sldId="329"/>
        </pc:sldMkLst>
      </pc:sldChg>
      <pc:sldChg chg="modSp del mod replTag delTag">
        <pc:chgData name="GROSS William P" userId="e7015193-c7c6-4e6c-a879-8edb9c9e54d6" providerId="ADAL" clId="{82027785-9842-4B40-80E8-A9FDB386892D}" dt="2023-07-11T21:18:15.502" v="1239" actId="47"/>
        <pc:sldMkLst>
          <pc:docMk/>
          <pc:sldMk cId="798781645" sldId="330"/>
        </pc:sldMkLst>
      </pc:sldChg>
      <pc:sldChg chg="add replTag delTag">
        <pc:chgData name="GROSS William P" userId="e7015193-c7c6-4e6c-a879-8edb9c9e54d6" providerId="ADAL" clId="{82027785-9842-4B40-80E8-A9FDB386892D}" dt="2023-07-11T21:24:07.422" v="1495"/>
        <pc:sldMkLst>
          <pc:docMk/>
          <pc:sldMk cId="4084585364" sldId="330"/>
        </pc:sldMkLst>
      </pc:sldChg>
      <pc:sldChg chg="modSp del mod replTag delTag">
        <pc:chgData name="GROSS William P" userId="e7015193-c7c6-4e6c-a879-8edb9c9e54d6" providerId="ADAL" clId="{82027785-9842-4B40-80E8-A9FDB386892D}" dt="2023-07-11T21:18:15.502" v="1239" actId="47"/>
        <pc:sldMkLst>
          <pc:docMk/>
          <pc:sldMk cId="1713955333" sldId="331"/>
        </pc:sldMkLst>
      </pc:sldChg>
      <pc:sldChg chg="add replTag delTag">
        <pc:chgData name="GROSS William P" userId="e7015193-c7c6-4e6c-a879-8edb9c9e54d6" providerId="ADAL" clId="{82027785-9842-4B40-80E8-A9FDB386892D}" dt="2023-07-11T21:24:11.654" v="1497"/>
        <pc:sldMkLst>
          <pc:docMk/>
          <pc:sldMk cId="2741334130" sldId="331"/>
        </pc:sldMkLst>
      </pc:sldChg>
      <pc:sldChg chg="del replTag delTag">
        <pc:chgData name="GROSS William P" userId="e7015193-c7c6-4e6c-a879-8edb9c9e54d6" providerId="ADAL" clId="{82027785-9842-4B40-80E8-A9FDB386892D}" dt="2023-07-11T21:22:01.179" v="1408" actId="47"/>
        <pc:sldMkLst>
          <pc:docMk/>
          <pc:sldMk cId="2419536439" sldId="332"/>
        </pc:sldMkLst>
      </pc:sldChg>
      <pc:sldChg chg="replTag delTag">
        <pc:chgData name="GROSS William P" userId="e7015193-c7c6-4e6c-a879-8edb9c9e54d6" providerId="ADAL" clId="{82027785-9842-4B40-80E8-A9FDB386892D}" dt="2023-07-11T21:18:11.534" v="1218"/>
        <pc:sldMkLst>
          <pc:docMk/>
          <pc:sldMk cId="1760663924" sldId="333"/>
        </pc:sldMkLst>
      </pc:sldChg>
      <pc:sldChg chg="replTag delTag">
        <pc:chgData name="GROSS William P" userId="e7015193-c7c6-4e6c-a879-8edb9c9e54d6" providerId="ADAL" clId="{82027785-9842-4B40-80E8-A9FDB386892D}" dt="2023-07-11T21:18:11.534" v="1220"/>
        <pc:sldMkLst>
          <pc:docMk/>
          <pc:sldMk cId="3178931730" sldId="334"/>
        </pc:sldMkLst>
      </pc:sldChg>
      <pc:sldChg chg="add replTag delTag">
        <pc:chgData name="GROSS William P" userId="e7015193-c7c6-4e6c-a879-8edb9c9e54d6" providerId="ADAL" clId="{82027785-9842-4B40-80E8-A9FDB386892D}" dt="2023-07-11T21:23:52.781" v="1491"/>
        <pc:sldMkLst>
          <pc:docMk/>
          <pc:sldMk cId="3678646164" sldId="339"/>
        </pc:sldMkLst>
      </pc:sldChg>
      <pc:sldChg chg="add replTag delTag">
        <pc:chgData name="GROSS William P" userId="e7015193-c7c6-4e6c-a879-8edb9c9e54d6" providerId="ADAL" clId="{82027785-9842-4B40-80E8-A9FDB386892D}" dt="2023-07-17T16:40:42.409" v="1574"/>
        <pc:sldMkLst>
          <pc:docMk/>
          <pc:sldMk cId="496702925" sldId="340"/>
        </pc:sldMkLst>
      </pc:sldChg>
      <pc:sldChg chg="add replTag delTag">
        <pc:chgData name="GROSS William P" userId="e7015193-c7c6-4e6c-a879-8edb9c9e54d6" providerId="ADAL" clId="{82027785-9842-4B40-80E8-A9FDB386892D}" dt="2023-07-11T21:18:23.318" v="1250"/>
        <pc:sldMkLst>
          <pc:docMk/>
          <pc:sldMk cId="798781645" sldId="341"/>
        </pc:sldMkLst>
      </pc:sldChg>
      <pc:sldChg chg="add replTag delTag">
        <pc:chgData name="GROSS William P" userId="e7015193-c7c6-4e6c-a879-8edb9c9e54d6" providerId="ADAL" clId="{82027785-9842-4B40-80E8-A9FDB386892D}" dt="2023-07-11T21:18:23.319" v="1252"/>
        <pc:sldMkLst>
          <pc:docMk/>
          <pc:sldMk cId="1713955333" sldId="342"/>
        </pc:sldMkLst>
      </pc:sldChg>
      <pc:sldChg chg="add replTag delTag">
        <pc:chgData name="GROSS William P" userId="e7015193-c7c6-4e6c-a879-8edb9c9e54d6" providerId="ADAL" clId="{82027785-9842-4B40-80E8-A9FDB386892D}" dt="2023-07-11T21:19:19.538" v="1278"/>
        <pc:sldMkLst>
          <pc:docMk/>
          <pc:sldMk cId="699755516" sldId="343"/>
        </pc:sldMkLst>
      </pc:sldChg>
      <pc:sldChg chg="add replTag delTag modNotesTx">
        <pc:chgData name="GROSS William P" userId="e7015193-c7c6-4e6c-a879-8edb9c9e54d6" providerId="ADAL" clId="{82027785-9842-4B40-80E8-A9FDB386892D}" dt="2023-07-11T21:19:39.694" v="1306"/>
        <pc:sldMkLst>
          <pc:docMk/>
          <pc:sldMk cId="2766633011" sldId="344"/>
        </pc:sldMkLst>
      </pc:sldChg>
      <pc:sldChg chg="add replTag delTag modNotesTx">
        <pc:chgData name="GROSS William P" userId="e7015193-c7c6-4e6c-a879-8edb9c9e54d6" providerId="ADAL" clId="{82027785-9842-4B40-80E8-A9FDB386892D}" dt="2023-07-11T21:20:50.676" v="1356"/>
        <pc:sldMkLst>
          <pc:docMk/>
          <pc:sldMk cId="2038766219" sldId="345"/>
        </pc:sldMkLst>
      </pc:sldChg>
      <pc:sldChg chg="add replTag delTag modNotesTx">
        <pc:chgData name="GROSS William P" userId="e7015193-c7c6-4e6c-a879-8edb9c9e54d6" providerId="ADAL" clId="{82027785-9842-4B40-80E8-A9FDB386892D}" dt="2023-07-11T21:21:16.424" v="1380"/>
        <pc:sldMkLst>
          <pc:docMk/>
          <pc:sldMk cId="406939061" sldId="346"/>
        </pc:sldMkLst>
      </pc:sldChg>
      <pc:sldChg chg="add replTag delTag modNotesTx">
        <pc:chgData name="GROSS William P" userId="e7015193-c7c6-4e6c-a879-8edb9c9e54d6" providerId="ADAL" clId="{82027785-9842-4B40-80E8-A9FDB386892D}" dt="2023-07-11T21:22:05.114" v="1414"/>
        <pc:sldMkLst>
          <pc:docMk/>
          <pc:sldMk cId="422629378" sldId="347"/>
        </pc:sldMkLst>
      </pc:sldChg>
      <pc:sldChg chg="add replTag delTag">
        <pc:chgData name="GROSS William P" userId="e7015193-c7c6-4e6c-a879-8edb9c9e54d6" providerId="ADAL" clId="{82027785-9842-4B40-80E8-A9FDB386892D}" dt="2023-07-11T21:24:13.695" v="1499"/>
        <pc:sldMkLst>
          <pc:docMk/>
          <pc:sldMk cId="2215660890" sldId="348"/>
        </pc:sldMkLst>
      </pc:sldChg>
      <pc:sldChg chg="add replTag delTag">
        <pc:chgData name="GROSS William P" userId="e7015193-c7c6-4e6c-a879-8edb9c9e54d6" providerId="ADAL" clId="{82027785-9842-4B40-80E8-A9FDB386892D}" dt="2023-07-11T21:24:15.150" v="1501"/>
        <pc:sldMkLst>
          <pc:docMk/>
          <pc:sldMk cId="3684433184" sldId="349"/>
        </pc:sldMkLst>
      </pc:sldChg>
      <pc:sldChg chg="add replTag delTag">
        <pc:chgData name="GROSS William P" userId="e7015193-c7c6-4e6c-a879-8edb9c9e54d6" providerId="ADAL" clId="{82027785-9842-4B40-80E8-A9FDB386892D}" dt="2023-07-11T21:24:18.770" v="1503"/>
        <pc:sldMkLst>
          <pc:docMk/>
          <pc:sldMk cId="4177247156" sldId="350"/>
        </pc:sldMkLst>
      </pc:sldChg>
      <pc:sldChg chg="add replTag delTag modNotesTx">
        <pc:chgData name="GROSS William P" userId="e7015193-c7c6-4e6c-a879-8edb9c9e54d6" providerId="ADAL" clId="{82027785-9842-4B40-80E8-A9FDB386892D}" dt="2023-07-11T21:25:08.722" v="1523" actId="20577"/>
        <pc:sldMkLst>
          <pc:docMk/>
          <pc:sldMk cId="86266014" sldId="351"/>
        </pc:sldMkLst>
      </pc:sldChg>
      <pc:sldMasterChg chg="delSldLayout modSldLayout">
        <pc:chgData name="GROSS William P" userId="e7015193-c7c6-4e6c-a879-8edb9c9e54d6" providerId="ADAL" clId="{82027785-9842-4B40-80E8-A9FDB386892D}" dt="2023-12-28T00:39:59.463" v="2065" actId="962"/>
        <pc:sldMasterMkLst>
          <pc:docMk/>
          <pc:sldMasterMk cId="3145581561" sldId="2147483648"/>
        </pc:sldMasterMkLst>
        <pc:sldLayoutChg chg="modSp mod replTag delTag">
          <pc:chgData name="GROSS William P" userId="e7015193-c7c6-4e6c-a879-8edb9c9e54d6" providerId="ADAL" clId="{82027785-9842-4B40-80E8-A9FDB386892D}" dt="2023-12-28T00:35:28.843" v="1586" actId="962"/>
          <pc:sldLayoutMkLst>
            <pc:docMk/>
            <pc:sldMasterMk cId="3145581561" sldId="2147483648"/>
            <pc:sldLayoutMk cId="1110035339" sldId="2147483649"/>
          </pc:sldLayoutMkLst>
        </pc:sldLayoutChg>
        <pc:sldLayoutChg chg="modSp mod replTag delTag">
          <pc:chgData name="GROSS William P" userId="e7015193-c7c6-4e6c-a879-8edb9c9e54d6" providerId="ADAL" clId="{82027785-9842-4B40-80E8-A9FDB386892D}" dt="2023-12-28T00:36:02.556" v="1614" actId="962"/>
          <pc:sldLayoutMkLst>
            <pc:docMk/>
            <pc:sldMasterMk cId="3145581561" sldId="2147483648"/>
            <pc:sldLayoutMk cId="3587754285" sldId="2147483650"/>
          </pc:sldLayoutMkLst>
        </pc:sldLayoutChg>
        <pc:sldLayoutChg chg="modSp mod replTag delTag">
          <pc:chgData name="GROSS William P" userId="e7015193-c7c6-4e6c-a879-8edb9c9e54d6" providerId="ADAL" clId="{82027785-9842-4B40-80E8-A9FDB386892D}" dt="2023-12-28T00:35:37.200" v="1592" actId="962"/>
          <pc:sldLayoutMkLst>
            <pc:docMk/>
            <pc:sldMasterMk cId="3145581561" sldId="2147483648"/>
            <pc:sldLayoutMk cId="3747685078" sldId="2147483651"/>
          </pc:sldLayoutMkLst>
        </pc:sldLayoutChg>
        <pc:sldLayoutChg chg="modSp mod replTag delTag">
          <pc:chgData name="GROSS William P" userId="e7015193-c7c6-4e6c-a879-8edb9c9e54d6" providerId="ADAL" clId="{82027785-9842-4B40-80E8-A9FDB386892D}" dt="2023-12-28T00:36:30.894" v="1631"/>
          <pc:sldLayoutMkLst>
            <pc:docMk/>
            <pc:sldMasterMk cId="3145581561" sldId="2147483648"/>
            <pc:sldLayoutMk cId="3099639590" sldId="2147483652"/>
          </pc:sldLayoutMkLst>
        </pc:sldLayoutChg>
        <pc:sldLayoutChg chg="modSp mod replTag delTag">
          <pc:chgData name="GROSS William P" userId="e7015193-c7c6-4e6c-a879-8edb9c9e54d6" providerId="ADAL" clId="{82027785-9842-4B40-80E8-A9FDB386892D}" dt="2023-12-28T00:36:08.906" v="1618"/>
          <pc:sldLayoutMkLst>
            <pc:docMk/>
            <pc:sldMasterMk cId="3145581561" sldId="2147483648"/>
            <pc:sldLayoutMk cId="2562650378" sldId="2147483654"/>
          </pc:sldLayoutMkLst>
        </pc:sldLayoutChg>
        <pc:sldLayoutChg chg="modSp mod replTag delTag">
          <pc:chgData name="GROSS William P" userId="e7015193-c7c6-4e6c-a879-8edb9c9e54d6" providerId="ADAL" clId="{82027785-9842-4B40-80E8-A9FDB386892D}" dt="2023-12-28T00:39:51.520" v="2058"/>
          <pc:sldLayoutMkLst>
            <pc:docMk/>
            <pc:sldMasterMk cId="3145581561" sldId="2147483648"/>
            <pc:sldLayoutMk cId="3375981018" sldId="2147483655"/>
          </pc:sldLayoutMkLst>
        </pc:sldLayoutChg>
        <pc:sldLayoutChg chg="modSp mod replTag delTag">
          <pc:chgData name="GROSS William P" userId="e7015193-c7c6-4e6c-a879-8edb9c9e54d6" providerId="ADAL" clId="{82027785-9842-4B40-80E8-A9FDB386892D}" dt="2023-12-28T00:36:55.892" v="1679"/>
          <pc:sldLayoutMkLst>
            <pc:docMk/>
            <pc:sldMasterMk cId="3145581561" sldId="2147483648"/>
            <pc:sldLayoutMk cId="667193427" sldId="2147483657"/>
          </pc:sldLayoutMkLst>
        </pc:sldLayoutChg>
        <pc:sldLayoutChg chg="modSp mod replTag delTag">
          <pc:chgData name="GROSS William P" userId="e7015193-c7c6-4e6c-a879-8edb9c9e54d6" providerId="ADAL" clId="{82027785-9842-4B40-80E8-A9FDB386892D}" dt="2023-12-28T00:37:16.487" v="1752" actId="962"/>
          <pc:sldLayoutMkLst>
            <pc:docMk/>
            <pc:sldMasterMk cId="3145581561" sldId="2147483648"/>
            <pc:sldLayoutMk cId="604228210" sldId="2147483658"/>
          </pc:sldLayoutMkLst>
        </pc:sldLayoutChg>
        <pc:sldLayoutChg chg="modSp mod replTag delTag">
          <pc:chgData name="GROSS William P" userId="e7015193-c7c6-4e6c-a879-8edb9c9e54d6" providerId="ADAL" clId="{82027785-9842-4B40-80E8-A9FDB386892D}" dt="2023-12-28T00:36:59.392" v="1683" actId="962"/>
          <pc:sldLayoutMkLst>
            <pc:docMk/>
            <pc:sldMasterMk cId="3145581561" sldId="2147483648"/>
            <pc:sldLayoutMk cId="3419032962" sldId="2147483659"/>
          </pc:sldLayoutMkLst>
        </pc:sldLayoutChg>
        <pc:sldLayoutChg chg="modSp mod replTag delTag">
          <pc:chgData name="GROSS William P" userId="e7015193-c7c6-4e6c-a879-8edb9c9e54d6" providerId="ADAL" clId="{82027785-9842-4B40-80E8-A9FDB386892D}" dt="2023-12-28T00:35:45.026" v="1598" actId="962"/>
          <pc:sldLayoutMkLst>
            <pc:docMk/>
            <pc:sldMasterMk cId="3145581561" sldId="2147483648"/>
            <pc:sldLayoutMk cId="3325758434" sldId="2147483661"/>
          </pc:sldLayoutMkLst>
        </pc:sldLayoutChg>
        <pc:sldLayoutChg chg="del replTag">
          <pc:chgData name="GROSS William P" userId="e7015193-c7c6-4e6c-a879-8edb9c9e54d6" providerId="ADAL" clId="{82027785-9842-4B40-80E8-A9FDB386892D}" dt="2023-12-28T00:38:07.353" v="1809" actId="2696"/>
          <pc:sldLayoutMkLst>
            <pc:docMk/>
            <pc:sldMasterMk cId="3145581561" sldId="2147483648"/>
            <pc:sldLayoutMk cId="2175218072" sldId="2147483662"/>
          </pc:sldLayoutMkLst>
        </pc:sldLayoutChg>
        <pc:sldLayoutChg chg="modSp mod replTag delTag">
          <pc:chgData name="GROSS William P" userId="e7015193-c7c6-4e6c-a879-8edb9c9e54d6" providerId="ADAL" clId="{82027785-9842-4B40-80E8-A9FDB386892D}" dt="2023-12-28T00:37:36.402" v="1801" actId="962"/>
          <pc:sldLayoutMkLst>
            <pc:docMk/>
            <pc:sldMasterMk cId="3145581561" sldId="2147483648"/>
            <pc:sldLayoutMk cId="3774946531" sldId="2147483663"/>
          </pc:sldLayoutMkLst>
        </pc:sldLayoutChg>
        <pc:sldLayoutChg chg="modSp mod replTag delTag">
          <pc:chgData name="GROSS William P" userId="e7015193-c7c6-4e6c-a879-8edb9c9e54d6" providerId="ADAL" clId="{82027785-9842-4B40-80E8-A9FDB386892D}" dt="2023-12-28T00:38:32.377" v="1861" actId="962"/>
          <pc:sldLayoutMkLst>
            <pc:docMk/>
            <pc:sldMasterMk cId="3145581561" sldId="2147483648"/>
            <pc:sldLayoutMk cId="2014841087" sldId="2147483664"/>
          </pc:sldLayoutMkLst>
        </pc:sldLayoutChg>
        <pc:sldLayoutChg chg="modSp mod replTag delTag">
          <pc:chgData name="GROSS William P" userId="e7015193-c7c6-4e6c-a879-8edb9c9e54d6" providerId="ADAL" clId="{82027785-9842-4B40-80E8-A9FDB386892D}" dt="2023-12-28T00:39:15.922" v="1956"/>
          <pc:sldLayoutMkLst>
            <pc:docMk/>
            <pc:sldMasterMk cId="3145581561" sldId="2147483648"/>
            <pc:sldLayoutMk cId="453750607" sldId="2147483665"/>
          </pc:sldLayoutMkLst>
        </pc:sldLayoutChg>
        <pc:sldLayoutChg chg="modSp mod replTag delTag">
          <pc:chgData name="GROSS William P" userId="e7015193-c7c6-4e6c-a879-8edb9c9e54d6" providerId="ADAL" clId="{82027785-9842-4B40-80E8-A9FDB386892D}" dt="2023-12-28T00:38:04.258" v="1807"/>
          <pc:sldLayoutMkLst>
            <pc:docMk/>
            <pc:sldMasterMk cId="3145581561" sldId="2147483648"/>
            <pc:sldLayoutMk cId="760177672" sldId="2147483666"/>
          </pc:sldLayoutMkLst>
        </pc:sldLayoutChg>
        <pc:sldLayoutChg chg="modSp mod replTag delTag">
          <pc:chgData name="GROSS William P" userId="e7015193-c7c6-4e6c-a879-8edb9c9e54d6" providerId="ADAL" clId="{82027785-9842-4B40-80E8-A9FDB386892D}" dt="2023-12-28T00:39:30.319" v="1964" actId="962"/>
          <pc:sldLayoutMkLst>
            <pc:docMk/>
            <pc:sldMasterMk cId="3145581561" sldId="2147483648"/>
            <pc:sldLayoutMk cId="1811023924" sldId="2147483667"/>
          </pc:sldLayoutMkLst>
        </pc:sldLayoutChg>
        <pc:sldLayoutChg chg="del replTag">
          <pc:chgData name="GROSS William P" userId="e7015193-c7c6-4e6c-a879-8edb9c9e54d6" providerId="ADAL" clId="{82027785-9842-4B40-80E8-A9FDB386892D}" dt="2023-12-28T00:35:11.423" v="1579" actId="2696"/>
          <pc:sldLayoutMkLst>
            <pc:docMk/>
            <pc:sldMasterMk cId="3145581561" sldId="2147483648"/>
            <pc:sldLayoutMk cId="971138116" sldId="2147483669"/>
          </pc:sldLayoutMkLst>
        </pc:sldLayoutChg>
        <pc:sldLayoutChg chg="del replTag">
          <pc:chgData name="GROSS William P" userId="e7015193-c7c6-4e6c-a879-8edb9c9e54d6" providerId="ADAL" clId="{82027785-9842-4B40-80E8-A9FDB386892D}" dt="2023-12-28T00:39:34.107" v="1966" actId="2696"/>
          <pc:sldLayoutMkLst>
            <pc:docMk/>
            <pc:sldMasterMk cId="3145581561" sldId="2147483648"/>
            <pc:sldLayoutMk cId="810745008" sldId="2147483670"/>
          </pc:sldLayoutMkLst>
        </pc:sldLayoutChg>
        <pc:sldLayoutChg chg="del replTag">
          <pc:chgData name="GROSS William P" userId="e7015193-c7c6-4e6c-a879-8edb9c9e54d6" providerId="ADAL" clId="{82027785-9842-4B40-80E8-A9FDB386892D}" dt="2023-12-28T00:39:35.541" v="1968" actId="2696"/>
          <pc:sldLayoutMkLst>
            <pc:docMk/>
            <pc:sldMasterMk cId="3145581561" sldId="2147483648"/>
            <pc:sldLayoutMk cId="2656576213" sldId="2147483671"/>
          </pc:sldLayoutMkLst>
        </pc:sldLayoutChg>
        <pc:sldLayoutChg chg="modSp mod replTag delTag">
          <pc:chgData name="GROSS William P" userId="e7015193-c7c6-4e6c-a879-8edb9c9e54d6" providerId="ADAL" clId="{82027785-9842-4B40-80E8-A9FDB386892D}" dt="2023-12-28T00:39:59.463" v="2065" actId="962"/>
          <pc:sldLayoutMkLst>
            <pc:docMk/>
            <pc:sldMasterMk cId="3145581561" sldId="2147483648"/>
            <pc:sldLayoutMk cId="341642090" sldId="2147483672"/>
          </pc:sldLayoutMkLst>
        </pc:sldLayoutChg>
      </pc:sldMasterChg>
    </pc:docChg>
  </pc:docChgLst>
  <pc:docChgLst>
    <pc:chgData name="GROSS William P" userId="e7015193-c7c6-4e6c-a879-8edb9c9e54d6" providerId="ADAL" clId="{EA00B2C1-7C1C-4E2C-8363-466CF93B0433}"/>
    <pc:docChg chg="undo custSel addSld delSld modSld sldOrd modSection replTag delTag">
      <pc:chgData name="GROSS William P" userId="e7015193-c7c6-4e6c-a879-8edb9c9e54d6" providerId="ADAL" clId="{EA00B2C1-7C1C-4E2C-8363-466CF93B0433}" dt="2023-03-27T21:26:36.485" v="5559" actId="20577"/>
      <pc:docMkLst>
        <pc:docMk/>
      </pc:docMkLst>
      <pc:sldChg chg="modSp mod replTag delTag modNotesTx">
        <pc:chgData name="GROSS William P" userId="e7015193-c7c6-4e6c-a879-8edb9c9e54d6" providerId="ADAL" clId="{EA00B2C1-7C1C-4E2C-8363-466CF93B0433}" dt="2023-03-27T20:16:42.866" v="2903"/>
        <pc:sldMkLst>
          <pc:docMk/>
          <pc:sldMk cId="366276352" sldId="260"/>
        </pc:sldMkLst>
      </pc:sldChg>
      <pc:sldChg chg="replTag delTag modNotesTx">
        <pc:chgData name="GROSS William P" userId="e7015193-c7c6-4e6c-a879-8edb9c9e54d6" providerId="ADAL" clId="{EA00B2C1-7C1C-4E2C-8363-466CF93B0433}" dt="2023-03-27T20:47:13.128" v="4977"/>
        <pc:sldMkLst>
          <pc:docMk/>
          <pc:sldMk cId="3050925516" sldId="280"/>
        </pc:sldMkLst>
      </pc:sldChg>
      <pc:sldChg chg="replTag delTag">
        <pc:chgData name="GROSS William P" userId="e7015193-c7c6-4e6c-a879-8edb9c9e54d6" providerId="ADAL" clId="{EA00B2C1-7C1C-4E2C-8363-466CF93B0433}" dt="2023-03-27T20:16:42.867" v="2907"/>
        <pc:sldMkLst>
          <pc:docMk/>
          <pc:sldMk cId="387681988" sldId="281"/>
        </pc:sldMkLst>
      </pc:sldChg>
      <pc:sldChg chg="modSp mod replTag delTag modNotesTx">
        <pc:chgData name="GROSS William P" userId="e7015193-c7c6-4e6c-a879-8edb9c9e54d6" providerId="ADAL" clId="{EA00B2C1-7C1C-4E2C-8363-466CF93B0433}" dt="2023-03-23T22:08:47.082" v="1508" actId="20577"/>
        <pc:sldMkLst>
          <pc:docMk/>
          <pc:sldMk cId="1594876483" sldId="283"/>
        </pc:sldMkLst>
      </pc:sldChg>
      <pc:sldChg chg="modSp mod replTag delTag modNotesTx">
        <pc:chgData name="GROSS William P" userId="e7015193-c7c6-4e6c-a879-8edb9c9e54d6" providerId="ADAL" clId="{EA00B2C1-7C1C-4E2C-8363-466CF93B0433}" dt="2023-03-27T21:26:36.485" v="5559" actId="20577"/>
        <pc:sldMkLst>
          <pc:docMk/>
          <pc:sldMk cId="2722654663" sldId="300"/>
        </pc:sldMkLst>
      </pc:sldChg>
      <pc:sldChg chg="modSp mod replTag delTag modNotesTx">
        <pc:chgData name="GROSS William P" userId="e7015193-c7c6-4e6c-a879-8edb9c9e54d6" providerId="ADAL" clId="{EA00B2C1-7C1C-4E2C-8363-466CF93B0433}" dt="2023-03-27T20:49:05.956" v="5077"/>
        <pc:sldMkLst>
          <pc:docMk/>
          <pc:sldMk cId="17446445" sldId="302"/>
        </pc:sldMkLst>
      </pc:sldChg>
      <pc:sldChg chg="modSp mod replTag delTag modNotesTx">
        <pc:chgData name="GROSS William P" userId="e7015193-c7c6-4e6c-a879-8edb9c9e54d6" providerId="ADAL" clId="{EA00B2C1-7C1C-4E2C-8363-466CF93B0433}" dt="2023-03-23T22:10:51.595" v="1729"/>
        <pc:sldMkLst>
          <pc:docMk/>
          <pc:sldMk cId="2138875211" sldId="307"/>
        </pc:sldMkLst>
      </pc:sldChg>
      <pc:sldChg chg="replTag delTag">
        <pc:chgData name="GROSS William P" userId="e7015193-c7c6-4e6c-a879-8edb9c9e54d6" providerId="ADAL" clId="{EA00B2C1-7C1C-4E2C-8363-466CF93B0433}" dt="2023-03-27T20:16:42.870" v="2919"/>
        <pc:sldMkLst>
          <pc:docMk/>
          <pc:sldMk cId="1718183723" sldId="308"/>
        </pc:sldMkLst>
      </pc:sldChg>
      <pc:sldChg chg="addSp delSp modSp del mod ord replTag delTag modNotesTx">
        <pc:chgData name="GROSS William P" userId="e7015193-c7c6-4e6c-a879-8edb9c9e54d6" providerId="ADAL" clId="{EA00B2C1-7C1C-4E2C-8363-466CF93B0433}" dt="2023-03-27T20:18:16.074" v="2987" actId="47"/>
        <pc:sldMkLst>
          <pc:docMk/>
          <pc:sldMk cId="1601251026" sldId="309"/>
        </pc:sldMkLst>
      </pc:sldChg>
      <pc:sldChg chg="del replTag delTag">
        <pc:chgData name="GROSS William P" userId="e7015193-c7c6-4e6c-a879-8edb9c9e54d6" providerId="ADAL" clId="{EA00B2C1-7C1C-4E2C-8363-466CF93B0433}" dt="2023-03-23T20:53:45.491" v="432" actId="47"/>
        <pc:sldMkLst>
          <pc:docMk/>
          <pc:sldMk cId="430074410" sldId="310"/>
        </pc:sldMkLst>
      </pc:sldChg>
      <pc:sldChg chg="modSp add mod replTag delTag modNotesTx">
        <pc:chgData name="GROSS William P" userId="e7015193-c7c6-4e6c-a879-8edb9c9e54d6" providerId="ADAL" clId="{EA00B2C1-7C1C-4E2C-8363-466CF93B0433}" dt="2023-03-27T20:50:02.022" v="5140"/>
        <pc:sldMkLst>
          <pc:docMk/>
          <pc:sldMk cId="744986160" sldId="310"/>
        </pc:sldMkLst>
      </pc:sldChg>
      <pc:sldChg chg="del replTag delTag">
        <pc:chgData name="GROSS William P" userId="e7015193-c7c6-4e6c-a879-8edb9c9e54d6" providerId="ADAL" clId="{EA00B2C1-7C1C-4E2C-8363-466CF93B0433}" dt="2023-03-23T20:53:45.491" v="432" actId="47"/>
        <pc:sldMkLst>
          <pc:docMk/>
          <pc:sldMk cId="1179216305" sldId="311"/>
        </pc:sldMkLst>
      </pc:sldChg>
      <pc:sldChg chg="del replTag delTag">
        <pc:chgData name="GROSS William P" userId="e7015193-c7c6-4e6c-a879-8edb9c9e54d6" providerId="ADAL" clId="{EA00B2C1-7C1C-4E2C-8363-466CF93B0433}" dt="2023-03-23T20:53:45.491" v="432" actId="47"/>
        <pc:sldMkLst>
          <pc:docMk/>
          <pc:sldMk cId="1774247754" sldId="312"/>
        </pc:sldMkLst>
      </pc:sldChg>
      <pc:sldChg chg="del replTag delTag">
        <pc:chgData name="GROSS William P" userId="e7015193-c7c6-4e6c-a879-8edb9c9e54d6" providerId="ADAL" clId="{EA00B2C1-7C1C-4E2C-8363-466CF93B0433}" dt="2023-03-23T20:53:45.491" v="432" actId="47"/>
        <pc:sldMkLst>
          <pc:docMk/>
          <pc:sldMk cId="2649233558" sldId="313"/>
        </pc:sldMkLst>
      </pc:sldChg>
      <pc:sldChg chg="del replTag delTag">
        <pc:chgData name="GROSS William P" userId="e7015193-c7c6-4e6c-a879-8edb9c9e54d6" providerId="ADAL" clId="{EA00B2C1-7C1C-4E2C-8363-466CF93B0433}" dt="2023-03-23T20:53:45.491" v="432" actId="47"/>
        <pc:sldMkLst>
          <pc:docMk/>
          <pc:sldMk cId="1310475336" sldId="314"/>
        </pc:sldMkLst>
      </pc:sldChg>
      <pc:sldChg chg="replTag delTag modNotesTx">
        <pc:chgData name="GROSS William P" userId="e7015193-c7c6-4e6c-a879-8edb9c9e54d6" providerId="ADAL" clId="{EA00B2C1-7C1C-4E2C-8363-466CF93B0433}" dt="2023-03-27T19:04:37.408" v="2889"/>
        <pc:sldMkLst>
          <pc:docMk/>
          <pc:sldMk cId="389750643" sldId="315"/>
        </pc:sldMkLst>
      </pc:sldChg>
      <pc:sldChg chg="modSp mod replTag delTag">
        <pc:chgData name="GROSS William P" userId="e7015193-c7c6-4e6c-a879-8edb9c9e54d6" providerId="ADAL" clId="{EA00B2C1-7C1C-4E2C-8363-466CF93B0433}" dt="2023-03-27T20:16:42.867" v="2909"/>
        <pc:sldMkLst>
          <pc:docMk/>
          <pc:sldMk cId="1933455694" sldId="319"/>
        </pc:sldMkLst>
      </pc:sldChg>
      <pc:sldChg chg="replTag delTag modNotesTx">
        <pc:chgData name="GROSS William P" userId="e7015193-c7c6-4e6c-a879-8edb9c9e54d6" providerId="ADAL" clId="{EA00B2C1-7C1C-4E2C-8363-466CF93B0433}" dt="2023-03-23T22:21:03.073" v="2403"/>
        <pc:sldMkLst>
          <pc:docMk/>
          <pc:sldMk cId="1218023965" sldId="321"/>
        </pc:sldMkLst>
      </pc:sldChg>
      <pc:sldChg chg="replTag delTag">
        <pc:chgData name="GROSS William P" userId="e7015193-c7c6-4e6c-a879-8edb9c9e54d6" providerId="ADAL" clId="{EA00B2C1-7C1C-4E2C-8363-466CF93B0433}" dt="2023-03-23T22:08:37.203" v="1490"/>
        <pc:sldMkLst>
          <pc:docMk/>
          <pc:sldMk cId="1791444322" sldId="325"/>
        </pc:sldMkLst>
      </pc:sldChg>
      <pc:sldChg chg="replTag delTag">
        <pc:chgData name="GROSS William P" userId="e7015193-c7c6-4e6c-a879-8edb9c9e54d6" providerId="ADAL" clId="{EA00B2C1-7C1C-4E2C-8363-466CF93B0433}" dt="2023-03-23T21:24:52.894" v="1320"/>
        <pc:sldMkLst>
          <pc:docMk/>
          <pc:sldMk cId="1113539229" sldId="326"/>
        </pc:sldMkLst>
      </pc:sldChg>
      <pc:sldChg chg="replTag delTag modNotesTx">
        <pc:chgData name="GROSS William P" userId="e7015193-c7c6-4e6c-a879-8edb9c9e54d6" providerId="ADAL" clId="{EA00B2C1-7C1C-4E2C-8363-466CF93B0433}" dt="2023-03-23T22:09:54.337" v="1706" actId="113"/>
        <pc:sldMkLst>
          <pc:docMk/>
          <pc:sldMk cId="2937943295" sldId="327"/>
        </pc:sldMkLst>
      </pc:sldChg>
      <pc:sldChg chg="replTag delTag">
        <pc:chgData name="GROSS William P" userId="e7015193-c7c6-4e6c-a879-8edb9c9e54d6" providerId="ADAL" clId="{EA00B2C1-7C1C-4E2C-8363-466CF93B0433}" dt="2023-03-23T22:19:48.978" v="2396"/>
        <pc:sldMkLst>
          <pc:docMk/>
          <pc:sldMk cId="2430158954" sldId="328"/>
        </pc:sldMkLst>
      </pc:sldChg>
      <pc:sldChg chg="replTag delTag">
        <pc:chgData name="GROSS William P" userId="e7015193-c7c6-4e6c-a879-8edb9c9e54d6" providerId="ADAL" clId="{EA00B2C1-7C1C-4E2C-8363-466CF93B0433}" dt="2023-03-27T19:04:35.243" v="2887"/>
        <pc:sldMkLst>
          <pc:docMk/>
          <pc:sldMk cId="496702925" sldId="329"/>
        </pc:sldMkLst>
      </pc:sldChg>
      <pc:sldChg chg="addSp modSp mod replTag delTag">
        <pc:chgData name="GROSS William P" userId="e7015193-c7c6-4e6c-a879-8edb9c9e54d6" providerId="ADAL" clId="{EA00B2C1-7C1C-4E2C-8363-466CF93B0433}" dt="2023-03-23T22:30:37.601" v="2881" actId="115"/>
        <pc:sldMkLst>
          <pc:docMk/>
          <pc:sldMk cId="798781645" sldId="330"/>
        </pc:sldMkLst>
      </pc:sldChg>
      <pc:sldChg chg="replTag delTag">
        <pc:chgData name="GROSS William P" userId="e7015193-c7c6-4e6c-a879-8edb9c9e54d6" providerId="ADAL" clId="{EA00B2C1-7C1C-4E2C-8363-466CF93B0433}" dt="2023-03-23T22:27:52.667" v="2735"/>
        <pc:sldMkLst>
          <pc:docMk/>
          <pc:sldMk cId="1713955333" sldId="331"/>
        </pc:sldMkLst>
      </pc:sldChg>
      <pc:sldChg chg="add replTag delTag">
        <pc:chgData name="GROSS William P" userId="e7015193-c7c6-4e6c-a879-8edb9c9e54d6" providerId="ADAL" clId="{EA00B2C1-7C1C-4E2C-8363-466CF93B0433}" dt="2023-03-27T20:16:10.934" v="2894"/>
        <pc:sldMkLst>
          <pc:docMk/>
          <pc:sldMk cId="2419536439" sldId="332"/>
        </pc:sldMkLst>
      </pc:sldChg>
      <pc:sldChg chg="addSp delSp modSp new mod replTag delTag modNotesTx">
        <pc:chgData name="GROSS William P" userId="e7015193-c7c6-4e6c-a879-8edb9c9e54d6" providerId="ADAL" clId="{EA00B2C1-7C1C-4E2C-8363-466CF93B0433}" dt="2023-03-27T20:46:50.746" v="4957" actId="20577"/>
        <pc:sldMkLst>
          <pc:docMk/>
          <pc:sldMk cId="1760663924" sldId="333"/>
        </pc:sldMkLst>
      </pc:sldChg>
      <pc:sldChg chg="modSp add del mod replTag delTag">
        <pc:chgData name="GROSS William P" userId="e7015193-c7c6-4e6c-a879-8edb9c9e54d6" providerId="ADAL" clId="{EA00B2C1-7C1C-4E2C-8363-466CF93B0433}" dt="2023-03-27T20:44:56.769" v="4804" actId="47"/>
        <pc:sldMkLst>
          <pc:docMk/>
          <pc:sldMk cId="2775353155" sldId="334"/>
        </pc:sldMkLst>
      </pc:sldChg>
      <pc:sldChg chg="modSp add mod replTag delTag modNotesTx">
        <pc:chgData name="GROSS William P" userId="e7015193-c7c6-4e6c-a879-8edb9c9e54d6" providerId="ADAL" clId="{EA00B2C1-7C1C-4E2C-8363-466CF93B0433}" dt="2023-03-27T20:48:43.710" v="5069"/>
        <pc:sldMkLst>
          <pc:docMk/>
          <pc:sldMk cId="3178931730" sldId="334"/>
        </pc:sldMkLst>
      </pc:sldChg>
    </pc:docChg>
  </pc:docChgLst>
  <pc:docChgLst>
    <pc:chgData name="GROSS William P" userId="e7015193-c7c6-4e6c-a879-8edb9c9e54d6" providerId="ADAL" clId="{25E40400-4181-4719-BCD0-F34F2EC73E8D}"/>
    <pc:docChg chg="modSld">
      <pc:chgData name="GROSS William P" userId="e7015193-c7c6-4e6c-a879-8edb9c9e54d6" providerId="ADAL" clId="{25E40400-4181-4719-BCD0-F34F2EC73E8D}" dt="2025-04-09T22:32:59.762" v="8" actId="20577"/>
      <pc:docMkLst>
        <pc:docMk/>
      </pc:docMkLst>
      <pc:sldChg chg="modSp mod">
        <pc:chgData name="GROSS William P" userId="e7015193-c7c6-4e6c-a879-8edb9c9e54d6" providerId="ADAL" clId="{25E40400-4181-4719-BCD0-F34F2EC73E8D}" dt="2025-04-09T22:32:59.762" v="8" actId="20577"/>
        <pc:sldMkLst>
          <pc:docMk/>
          <pc:sldMk cId="3678646164" sldId="339"/>
        </pc:sldMkLst>
      </pc:sldChg>
    </pc:docChg>
  </pc:docChgLst>
  <pc:docChgLst>
    <pc:chgData name="GROSS William P" userId="e7015193-c7c6-4e6c-a879-8edb9c9e54d6" providerId="ADAL" clId="{739AF20A-ED4A-4685-8ECF-D3E2FAF3F94C}"/>
    <pc:docChg chg="addSld modSld">
      <pc:chgData name="GROSS William P" userId="e7015193-c7c6-4e6c-a879-8edb9c9e54d6" providerId="ADAL" clId="{739AF20A-ED4A-4685-8ECF-D3E2FAF3F94C}" dt="2025-12-08T23:11:57.588" v="104" actId="20577"/>
      <pc:docMkLst>
        <pc:docMk/>
      </pc:docMkLst>
      <pc:sldChg chg="modSp mod">
        <pc:chgData name="GROSS William P" userId="e7015193-c7c6-4e6c-a879-8edb9c9e54d6" providerId="ADAL" clId="{739AF20A-ED4A-4685-8ECF-D3E2FAF3F94C}" dt="2025-12-08T23:11:46.250" v="103" actId="962"/>
        <pc:sldMkLst>
          <pc:docMk/>
          <pc:sldMk cId="2138875211" sldId="307"/>
        </pc:sldMkLst>
        <pc:spChg chg="mod">
          <ac:chgData name="GROSS William P" userId="e7015193-c7c6-4e6c-a879-8edb9c9e54d6" providerId="ADAL" clId="{739AF20A-ED4A-4685-8ECF-D3E2FAF3F94C}" dt="2025-12-08T23:11:46.250" v="103" actId="962"/>
          <ac:spMkLst>
            <pc:docMk/>
            <pc:sldMk cId="2138875211" sldId="307"/>
            <ac:spMk id="3" creationId="{00000000-0000-0000-0000-000000000000}"/>
          </ac:spMkLst>
        </pc:spChg>
        <pc:picChg chg="mod">
          <ac:chgData name="GROSS William P" userId="e7015193-c7c6-4e6c-a879-8edb9c9e54d6" providerId="ADAL" clId="{739AF20A-ED4A-4685-8ECF-D3E2FAF3F94C}" dt="2025-12-08T23:11:25.796" v="101" actId="962"/>
          <ac:picMkLst>
            <pc:docMk/>
            <pc:sldMk cId="2138875211" sldId="307"/>
            <ac:picMk id="5" creationId="{00000000-0000-0000-0000-000000000000}"/>
          </ac:picMkLst>
        </pc:picChg>
      </pc:sldChg>
      <pc:sldChg chg="modSp add mod modNotesTx">
        <pc:chgData name="GROSS William P" userId="e7015193-c7c6-4e6c-a879-8edb9c9e54d6" providerId="ADAL" clId="{739AF20A-ED4A-4685-8ECF-D3E2FAF3F94C}" dt="2025-12-08T23:11:57.588" v="104" actId="20577"/>
        <pc:sldMkLst>
          <pc:docMk/>
          <pc:sldMk cId="3084716349" sldId="352"/>
        </pc:sldMkLst>
        <pc:spChg chg="mod">
          <ac:chgData name="GROSS William P" userId="e7015193-c7c6-4e6c-a879-8edb9c9e54d6" providerId="ADAL" clId="{739AF20A-ED4A-4685-8ECF-D3E2FAF3F94C}" dt="2025-12-08T23:11:57.588" v="104" actId="20577"/>
          <ac:spMkLst>
            <pc:docMk/>
            <pc:sldMk cId="3084716349" sldId="352"/>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1EBB-BB05-41BE-AD11-22B7D894FD2D}"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6287D-8CEC-48D1-8A1D-CAE741402E03}" type="slidenum">
              <a:rPr lang="en-US" smtClean="0"/>
              <a:t>‹#›</a:t>
            </a:fld>
            <a:endParaRPr lang="en-US"/>
          </a:p>
        </p:txBody>
      </p:sp>
    </p:spTree>
    <p:extLst>
      <p:ext uri="{BB962C8B-B14F-4D97-AF65-F5344CB8AC3E}">
        <p14:creationId xmlns:p14="http://schemas.microsoft.com/office/powerpoint/2010/main" val="10869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a:t>
            </a:fld>
            <a:endParaRPr lang="en-US"/>
          </a:p>
        </p:txBody>
      </p:sp>
    </p:spTree>
    <p:extLst>
      <p:ext uri="{BB962C8B-B14F-4D97-AF65-F5344CB8AC3E}">
        <p14:creationId xmlns:p14="http://schemas.microsoft.com/office/powerpoint/2010/main" val="160240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(or remove if not presenting different design options)</a:t>
            </a:r>
          </a:p>
          <a:p>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kern="1200" baseline="0" dirty="0">
                <a:solidFill>
                  <a:schemeClr val="tx1"/>
                </a:solidFill>
                <a:latin typeface="+mn-lt"/>
                <a:ea typeface="+mn-ea"/>
                <a:cs typeface="+mn-cs"/>
              </a:rPr>
              <a:t>If you are planning to get input from the MAC on different options/solutions for this project, use this slide to briefly describe each one.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i="0" u="none" strike="noStrike" kern="1200" baseline="0" dirty="0">
                <a:solidFill>
                  <a:schemeClr val="tx1"/>
                </a:solidFill>
                <a:latin typeface="+mn-lt"/>
                <a:ea typeface="+mn-ea"/>
                <a:cs typeface="+mn-cs"/>
              </a:rPr>
              <a:t>In the table provided, summarize each option, pros, cons and costs (if available). If more options were considered than can fit in the table, duplicate this slide and continue to list additional options.</a:t>
            </a:r>
          </a:p>
        </p:txBody>
      </p:sp>
      <p:sp>
        <p:nvSpPr>
          <p:cNvPr id="4" name="Slide Number Placeholder 3"/>
          <p:cNvSpPr>
            <a:spLocks noGrp="1"/>
          </p:cNvSpPr>
          <p:nvPr>
            <p:ph type="sldNum" sz="quarter" idx="10"/>
          </p:nvPr>
        </p:nvSpPr>
        <p:spPr/>
        <p:txBody>
          <a:bodyPr/>
          <a:lstStyle/>
          <a:p>
            <a:fld id="{4A86287D-8CEC-48D1-8A1D-CAE741402E03}" type="slidenum">
              <a:rPr lang="en-US" smtClean="0"/>
              <a:t>10</a:t>
            </a:fld>
            <a:endParaRPr lang="en-US"/>
          </a:p>
        </p:txBody>
      </p:sp>
    </p:spTree>
    <p:extLst>
      <p:ext uri="{BB962C8B-B14F-4D97-AF65-F5344CB8AC3E}">
        <p14:creationId xmlns:p14="http://schemas.microsoft.com/office/powerpoint/2010/main" val="392847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describe any proposed changes in vertical clearance (VC) that do not meet standards and/or creates new pinch points.</a:t>
            </a:r>
          </a:p>
          <a:p>
            <a:r>
              <a:rPr lang="en-US" b="1" dirty="0"/>
              <a:t>Remove this slide if the project does not include any vertical clearance changes.</a:t>
            </a:r>
          </a:p>
          <a:p>
            <a:endParaRPr lang="en-US" b="1" dirty="0"/>
          </a:p>
          <a:p>
            <a:pPr marL="171450" indent="-171450">
              <a:buFont typeface="Arial" panose="020B0604020202020204" pitchFamily="34" charset="0"/>
              <a:buChar char="•"/>
            </a:pPr>
            <a:r>
              <a:rPr lang="en-US" dirty="0"/>
              <a:t>In the first column, describe the location (including Route and </a:t>
            </a:r>
            <a:r>
              <a:rPr lang="en-US" dirty="0" err="1"/>
              <a:t>milepoint</a:t>
            </a:r>
            <a:r>
              <a:rPr lang="en-US" dirty="0"/>
              <a:t>)</a:t>
            </a:r>
          </a:p>
          <a:p>
            <a:pPr marL="171450" indent="-171450">
              <a:buFont typeface="Arial" panose="020B0604020202020204" pitchFamily="34" charset="0"/>
              <a:buChar char="•"/>
            </a:pPr>
            <a:r>
              <a:rPr lang="en-US" dirty="0"/>
              <a:t>In the second column, indicate the proposed feature that will result in reduced vertical clearance.</a:t>
            </a:r>
          </a:p>
          <a:p>
            <a:pPr marL="171450" indent="-171450">
              <a:buFont typeface="Arial" panose="020B0604020202020204" pitchFamily="34" charset="0"/>
              <a:buChar char="•"/>
            </a:pPr>
            <a:r>
              <a:rPr lang="en-US" dirty="0"/>
              <a:t>In the third column, indicate the existing vertical clearance at the location (indicate “No Limit” if there is no existing structure at the location)</a:t>
            </a:r>
          </a:p>
          <a:p>
            <a:pPr marL="171450" indent="-171450">
              <a:buFont typeface="Arial" panose="020B0604020202020204" pitchFamily="34" charset="0"/>
              <a:buChar char="•"/>
            </a:pPr>
            <a:r>
              <a:rPr lang="en-US" dirty="0"/>
              <a:t>In the third column, indicate what the proposed vertical clearance will be once the work is completed.</a:t>
            </a:r>
          </a:p>
          <a:p>
            <a:pPr marL="171450" indent="-171450">
              <a:buFont typeface="Arial" panose="020B0604020202020204" pitchFamily="34" charset="0"/>
              <a:buChar char="•"/>
            </a:pPr>
            <a:r>
              <a:rPr lang="en-US" dirty="0"/>
              <a:t>In the fourth column, indicate what the ODOT design standard is (per the Highway Design Manual) for the minimum vertical clearance based on the type of structure to be built and the route type (e.g. Interstate, NHS, High Route, </a:t>
            </a:r>
            <a:r>
              <a:rPr lang="en-US" dirty="0" err="1"/>
              <a:t>etc</a:t>
            </a:r>
            <a:r>
              <a:rPr lang="en-US" dirty="0"/>
              <a:t>).</a:t>
            </a:r>
          </a:p>
          <a:p>
            <a:pPr marL="171450" indent="-171450">
              <a:buFont typeface="Arial" panose="020B0604020202020204" pitchFamily="34" charset="0"/>
              <a:buChar char="•"/>
            </a:pPr>
            <a:r>
              <a:rPr lang="en-US" dirty="0"/>
              <a:t>In the last column, indicate if the proposed vertical clearance will create a new pinch point on the route (Y or N).  Be sure to include pinch point information in slide 23 of this template.</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A86287D-8CEC-48D1-8A1D-CAE741402E03}" type="slidenum">
              <a:rPr lang="en-US" smtClean="0"/>
              <a:t>11</a:t>
            </a:fld>
            <a:endParaRPr lang="en-US"/>
          </a:p>
        </p:txBody>
      </p:sp>
    </p:spTree>
    <p:extLst>
      <p:ext uri="{BB962C8B-B14F-4D97-AF65-F5344CB8AC3E}">
        <p14:creationId xmlns:p14="http://schemas.microsoft.com/office/powerpoint/2010/main" val="3789280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describe any proposed changes in horizontal clearance (HC) that do not meet standards and/or create new pinch points.</a:t>
            </a:r>
          </a:p>
          <a:p>
            <a:r>
              <a:rPr lang="en-US" b="1" dirty="0"/>
              <a:t>Remove this slide if the project does not include any horizontal clearance changes.</a:t>
            </a:r>
          </a:p>
          <a:p>
            <a:endParaRPr lang="en-US" b="1" dirty="0"/>
          </a:p>
          <a:p>
            <a:pPr marL="171450" indent="-171450">
              <a:buFont typeface="Arial" panose="020B0604020202020204" pitchFamily="34" charset="0"/>
              <a:buChar char="•"/>
            </a:pPr>
            <a:r>
              <a:rPr lang="en-US" dirty="0"/>
              <a:t>In the first column, describe the location (including Route and </a:t>
            </a:r>
            <a:r>
              <a:rPr lang="en-US" dirty="0" err="1"/>
              <a:t>milepoint</a:t>
            </a:r>
            <a:r>
              <a:rPr lang="en-US" dirty="0"/>
              <a:t>)</a:t>
            </a:r>
          </a:p>
          <a:p>
            <a:pPr marL="171450" indent="-171450">
              <a:buFont typeface="Arial" panose="020B0604020202020204" pitchFamily="34" charset="0"/>
              <a:buChar char="•"/>
            </a:pPr>
            <a:r>
              <a:rPr lang="en-US" dirty="0"/>
              <a:t>In the second column, indicate the proposed feature that will result in reduced horizontal clearance.</a:t>
            </a:r>
          </a:p>
          <a:p>
            <a:pPr marL="171450" indent="-171450">
              <a:buFont typeface="Arial" panose="020B0604020202020204" pitchFamily="34" charset="0"/>
              <a:buChar char="•"/>
            </a:pPr>
            <a:r>
              <a:rPr lang="en-US" dirty="0"/>
              <a:t>In the third column, indicate the existing horizontal clearance at the location.</a:t>
            </a:r>
          </a:p>
          <a:p>
            <a:pPr marL="171450" indent="-171450">
              <a:buFont typeface="Arial" panose="020B0604020202020204" pitchFamily="34" charset="0"/>
              <a:buChar char="•"/>
            </a:pPr>
            <a:r>
              <a:rPr lang="en-US" dirty="0"/>
              <a:t>In the third column, indicate what the proposed horizontal clearance will be once the work is completed.</a:t>
            </a:r>
          </a:p>
          <a:p>
            <a:pPr marL="171450" indent="-171450">
              <a:buFont typeface="Arial" panose="020B0604020202020204" pitchFamily="34" charset="0"/>
              <a:buChar char="•"/>
            </a:pPr>
            <a:r>
              <a:rPr lang="en-US" dirty="0"/>
              <a:t>In the fourth column, indicate what the ODOT design standard is (per the Highway Design Manual) for the minimum horizontal clearance on this particular route and location.</a:t>
            </a:r>
          </a:p>
          <a:p>
            <a:pPr marL="171450" indent="-171450">
              <a:buFont typeface="Arial" panose="020B0604020202020204" pitchFamily="34" charset="0"/>
              <a:buChar char="•"/>
            </a:pPr>
            <a:r>
              <a:rPr lang="en-US" dirty="0"/>
              <a:t>In the last column, indicate if the proposed horizontal clearance will create a new pinch point on the route (Y or N).  Be sure to include pinch point information in slide 23 of this template.</a:t>
            </a:r>
          </a:p>
        </p:txBody>
      </p:sp>
      <p:sp>
        <p:nvSpPr>
          <p:cNvPr id="4" name="Slide Number Placeholder 3"/>
          <p:cNvSpPr>
            <a:spLocks noGrp="1"/>
          </p:cNvSpPr>
          <p:nvPr>
            <p:ph type="sldNum" sz="quarter" idx="5"/>
          </p:nvPr>
        </p:nvSpPr>
        <p:spPr/>
        <p:txBody>
          <a:bodyPr/>
          <a:lstStyle/>
          <a:p>
            <a:fld id="{4A86287D-8CEC-48D1-8A1D-CAE741402E03}" type="slidenum">
              <a:rPr lang="en-US" smtClean="0"/>
              <a:t>12</a:t>
            </a:fld>
            <a:endParaRPr lang="en-US"/>
          </a:p>
        </p:txBody>
      </p:sp>
    </p:spTree>
    <p:extLst>
      <p:ext uri="{BB962C8B-B14F-4D97-AF65-F5344CB8AC3E}">
        <p14:creationId xmlns:p14="http://schemas.microsoft.com/office/powerpoint/2010/main" val="358714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Cross Sections need to include the overall vertical</a:t>
            </a:r>
            <a:r>
              <a:rPr lang="en-US" baseline="0" dirty="0"/>
              <a:t> clearance (if applicable) and/or </a:t>
            </a:r>
            <a:r>
              <a:rPr lang="en-US" dirty="0"/>
              <a:t>horizontal clearance (curb to curb or edge-of-pavement to edge of pavement), and</a:t>
            </a:r>
            <a:r>
              <a:rPr lang="en-US" baseline="0" dirty="0"/>
              <a:t> include lane widths, median widths, bicycle lane widths, shoulder widths, 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If possible, provide both existing and proposed on the same slide. Otherwise, provide them on separate slides if it makes the cross sections easier to see.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Duplicate this slide as needed, to provide additional cross sections to show all proposed permanent reductions and/or design options within your project area.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13</a:t>
            </a:fld>
            <a:endParaRPr lang="en-US"/>
          </a:p>
        </p:txBody>
      </p:sp>
    </p:spTree>
    <p:extLst>
      <p:ext uri="{BB962C8B-B14F-4D97-AF65-F5344CB8AC3E}">
        <p14:creationId xmlns:p14="http://schemas.microsoft.com/office/powerpoint/2010/main" val="231111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Provide additional cross sections for your project, as necessary</a:t>
            </a:r>
            <a:r>
              <a:rPr lang="en-US" baseline="0" dirty="0"/>
              <a:t> (or remove this slide, if not needed).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14</a:t>
            </a:fld>
            <a:endParaRPr lang="en-US"/>
          </a:p>
        </p:txBody>
      </p:sp>
    </p:spTree>
    <p:extLst>
      <p:ext uri="{BB962C8B-B14F-4D97-AF65-F5344CB8AC3E}">
        <p14:creationId xmlns:p14="http://schemas.microsoft.com/office/powerpoint/2010/main" val="3297199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THIS SLIDE IF YOUR PROPOSED REDUCTION IN HORIZONTAL CLEARANCE DOES </a:t>
            </a:r>
            <a:r>
              <a:rPr lang="en-US" b="1" i="1" u="sng" baseline="0" dirty="0"/>
              <a:t>NOT</a:t>
            </a:r>
            <a:r>
              <a:rPr lang="en-US" b="1" baseline="0" dirty="0"/>
              <a:t> INCLUDE A ROADWAY RECONFIGURATION (E.G. ROAD DIET, LANE REDUCTIONS, LANE WIDTH REDUCTIONS, ETC.).</a:t>
            </a:r>
            <a:endParaRPr lang="en-US" b="1" dirty="0"/>
          </a:p>
          <a:p>
            <a:endParaRPr lang="en-US" dirty="0"/>
          </a:p>
          <a:p>
            <a:r>
              <a:rPr lang="en-US" dirty="0"/>
              <a:t>Use this slide to describe the Highway Design Manual (HDM) Guidance that applies to the urban context for your particular project area,</a:t>
            </a:r>
            <a:r>
              <a:rPr lang="en-US" baseline="0" dirty="0"/>
              <a:t> so that the committee understands the standards that were used for the proposed roadway reconfiguration that is included with the proposed reduction in horizontal clearance.</a:t>
            </a:r>
          </a:p>
          <a:p>
            <a:r>
              <a:rPr lang="en-US" baseline="0" dirty="0"/>
              <a:t>  </a:t>
            </a:r>
            <a:br>
              <a:rPr lang="en-US" baseline="0" dirty="0"/>
            </a:br>
            <a:r>
              <a:rPr lang="en-US" baseline="0" dirty="0"/>
              <a:t>Indicate the appropriate urban context in the title at the top.  Urban contexts include:</a:t>
            </a:r>
          </a:p>
          <a:p>
            <a:pPr marL="171450" indent="-171450">
              <a:buFont typeface="Arial" panose="020B0604020202020204" pitchFamily="34" charset="0"/>
              <a:buChar char="•"/>
            </a:pPr>
            <a:r>
              <a:rPr lang="en-US" baseline="0" dirty="0"/>
              <a:t>Traditional Downtown/Central Business District</a:t>
            </a:r>
          </a:p>
          <a:p>
            <a:pPr marL="171450" indent="-171450">
              <a:buFont typeface="Arial" panose="020B0604020202020204" pitchFamily="34" charset="0"/>
              <a:buChar char="•"/>
            </a:pPr>
            <a:r>
              <a:rPr lang="en-US" baseline="0" dirty="0"/>
              <a:t>Urban Mix</a:t>
            </a:r>
          </a:p>
          <a:p>
            <a:pPr marL="171450" indent="-171450">
              <a:buFont typeface="Arial" panose="020B0604020202020204" pitchFamily="34" charset="0"/>
              <a:buChar char="•"/>
            </a:pPr>
            <a:r>
              <a:rPr lang="en-US" baseline="0" dirty="0"/>
              <a:t>Commercial Corridor</a:t>
            </a:r>
          </a:p>
          <a:p>
            <a:pPr marL="171450" indent="-171450">
              <a:buFont typeface="Arial" panose="020B0604020202020204" pitchFamily="34" charset="0"/>
              <a:buChar char="•"/>
            </a:pPr>
            <a:r>
              <a:rPr lang="en-US" baseline="0" dirty="0"/>
              <a:t>Residential Corridor</a:t>
            </a:r>
          </a:p>
          <a:p>
            <a:pPr marL="171450" indent="-171450">
              <a:buFont typeface="Arial" panose="020B0604020202020204" pitchFamily="34" charset="0"/>
              <a:buChar char="•"/>
            </a:pPr>
            <a:r>
              <a:rPr lang="en-US" baseline="0" dirty="0"/>
              <a:t>Suburban Fringe</a:t>
            </a:r>
          </a:p>
          <a:p>
            <a:pPr marL="171450" indent="-171450">
              <a:buFont typeface="Arial" panose="020B0604020202020204" pitchFamily="34" charset="0"/>
              <a:buChar char="•"/>
            </a:pPr>
            <a:r>
              <a:rPr lang="en-US" baseline="0" dirty="0"/>
              <a:t>Rural Community</a:t>
            </a:r>
          </a:p>
          <a:p>
            <a:endParaRPr lang="en-US" b="1" baseline="0" dirty="0"/>
          </a:p>
          <a:p>
            <a:r>
              <a:rPr lang="en-US" b="1" baseline="0" dirty="0"/>
              <a:t>Change/replace/add the design element categories in the table as appropriate to match the relevant design elements planned for the project </a:t>
            </a:r>
            <a:r>
              <a:rPr lang="en-US" baseline="0" dirty="0"/>
              <a:t>(for example, remove On-Street Parking Width if that is not a planned element for your project).</a:t>
            </a:r>
          </a:p>
        </p:txBody>
      </p:sp>
      <p:sp>
        <p:nvSpPr>
          <p:cNvPr id="4" name="Slide Number Placeholder 3"/>
          <p:cNvSpPr>
            <a:spLocks noGrp="1"/>
          </p:cNvSpPr>
          <p:nvPr>
            <p:ph type="sldNum" sz="quarter" idx="10"/>
          </p:nvPr>
        </p:nvSpPr>
        <p:spPr/>
        <p:txBody>
          <a:bodyPr/>
          <a:lstStyle/>
          <a:p>
            <a:fld id="{4A86287D-8CEC-48D1-8A1D-CAE741402E03}" type="slidenum">
              <a:rPr lang="en-US" smtClean="0"/>
              <a:t>15</a:t>
            </a:fld>
            <a:endParaRPr lang="en-US"/>
          </a:p>
        </p:txBody>
      </p:sp>
    </p:spTree>
    <p:extLst>
      <p:ext uri="{BB962C8B-B14F-4D97-AF65-F5344CB8AC3E}">
        <p14:creationId xmlns:p14="http://schemas.microsoft.com/office/powerpoint/2010/main" val="2396182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THIS SLIDE IF YOUR PROPOSED REDUCTION IN HORIZONTAL CLEARANCE DOES </a:t>
            </a:r>
            <a:r>
              <a:rPr lang="en-US" b="1" i="1" u="sng" baseline="0" dirty="0"/>
              <a:t>NOT</a:t>
            </a:r>
            <a:r>
              <a:rPr lang="en-US" b="1" baseline="0" dirty="0"/>
              <a:t> INCLUDE A ROADWAY RECONFIGURATION (E.G. ROAD DIET, LANE REDUCTIONS, LANE WIDTH REDUCTIONS, ETC.).</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roadway</a:t>
            </a:r>
            <a:r>
              <a:rPr lang="en-US" baseline="0" dirty="0"/>
              <a:t> reconfiguration </a:t>
            </a:r>
            <a:r>
              <a:rPr lang="en-US" dirty="0"/>
              <a:t>includes</a:t>
            </a:r>
            <a:r>
              <a:rPr lang="en-US" baseline="0" dirty="0"/>
              <a:t> adding bicycle lanes, use this table to show the type of bicycle facility that is appropriate for the project location, based on ODOT’s Highway Design Manual Guidance.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aseline="0" dirty="0"/>
            </a:br>
            <a:r>
              <a:rPr lang="en-US" b="1" baseline="0" dirty="0"/>
              <a:t>If bicycle lanes are not planned as part of the roadway reconfiguration or striping changes, remove this slide.</a:t>
            </a:r>
          </a:p>
        </p:txBody>
      </p:sp>
      <p:sp>
        <p:nvSpPr>
          <p:cNvPr id="4" name="Slide Number Placeholder 3"/>
          <p:cNvSpPr>
            <a:spLocks noGrp="1"/>
          </p:cNvSpPr>
          <p:nvPr>
            <p:ph type="sldNum" sz="quarter" idx="10"/>
          </p:nvPr>
        </p:nvSpPr>
        <p:spPr/>
        <p:txBody>
          <a:bodyPr/>
          <a:lstStyle/>
          <a:p>
            <a:fld id="{4A86287D-8CEC-48D1-8A1D-CAE741402E03}" type="slidenum">
              <a:rPr lang="en-US" smtClean="0"/>
              <a:t>16</a:t>
            </a:fld>
            <a:endParaRPr lang="en-US"/>
          </a:p>
        </p:txBody>
      </p:sp>
    </p:spTree>
    <p:extLst>
      <p:ext uri="{BB962C8B-B14F-4D97-AF65-F5344CB8AC3E}">
        <p14:creationId xmlns:p14="http://schemas.microsoft.com/office/powerpoint/2010/main" val="447232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needed</a:t>
            </a:r>
            <a:endParaRPr lang="en-US" dirty="0"/>
          </a:p>
          <a:p>
            <a:endParaRPr lang="en-US" dirty="0"/>
          </a:p>
          <a:p>
            <a:r>
              <a:rPr lang="en-US" dirty="0"/>
              <a:t>Use this slide to summarize Single-Trip Over-Dimension Data and District Guidelines</a:t>
            </a:r>
            <a:r>
              <a:rPr lang="en-US" baseline="0" dirty="0"/>
              <a: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is located.</a:t>
            </a:r>
          </a:p>
          <a:p>
            <a:endParaRPr lang="en-US" baseline="0" dirty="0"/>
          </a:p>
          <a:p>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17</a:t>
            </a:fld>
            <a:endParaRPr lang="en-US"/>
          </a:p>
        </p:txBody>
      </p:sp>
    </p:spTree>
    <p:extLst>
      <p:ext uri="{BB962C8B-B14F-4D97-AF65-F5344CB8AC3E}">
        <p14:creationId xmlns:p14="http://schemas.microsoft.com/office/powerpoint/2010/main" val="143954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a:t>
            </a:r>
            <a:r>
              <a:rPr lang="en-US" baseline="0" dirty="0"/>
              <a:t> wide loads. </a:t>
            </a:r>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18</a:t>
            </a:fld>
            <a:endParaRPr lang="en-US"/>
          </a:p>
        </p:txBody>
      </p:sp>
    </p:spTree>
    <p:extLst>
      <p:ext uri="{BB962C8B-B14F-4D97-AF65-F5344CB8AC3E}">
        <p14:creationId xmlns:p14="http://schemas.microsoft.com/office/powerpoint/2010/main" val="406997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long loads</a:t>
            </a:r>
            <a:r>
              <a:rPr lang="en-US" baseline="0" dirty="0"/>
              <a: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19</a:t>
            </a:fld>
            <a:endParaRPr lang="en-US"/>
          </a:p>
        </p:txBody>
      </p:sp>
    </p:spTree>
    <p:extLst>
      <p:ext uri="{BB962C8B-B14F-4D97-AF65-F5344CB8AC3E}">
        <p14:creationId xmlns:p14="http://schemas.microsoft.com/office/powerpoint/2010/main" val="3556788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a:t>
            </a:r>
            <a:r>
              <a:rPr lang="en-US" baseline="0"/>
              <a:t>presentation.</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a:t>
            </a:fld>
            <a:endParaRPr lang="en-US"/>
          </a:p>
        </p:txBody>
      </p:sp>
    </p:spTree>
    <p:extLst>
      <p:ext uri="{BB962C8B-B14F-4D97-AF65-F5344CB8AC3E}">
        <p14:creationId xmlns:p14="http://schemas.microsoft.com/office/powerpoint/2010/main" val="79372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vehicle combinations</a:t>
            </a:r>
            <a:r>
              <a:rPr lang="en-US" baseline="0" dirty="0"/>
              <a: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20</a:t>
            </a:fld>
            <a:endParaRPr lang="en-US"/>
          </a:p>
        </p:txBody>
      </p:sp>
    </p:spTree>
    <p:extLst>
      <p:ext uri="{BB962C8B-B14F-4D97-AF65-F5344CB8AC3E}">
        <p14:creationId xmlns:p14="http://schemas.microsoft.com/office/powerpoint/2010/main" val="3218876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High Loads (if</a:t>
            </a:r>
            <a:r>
              <a:rPr lang="en-US" baseline="0" dirty="0"/>
              <a:t> appropriate for the project).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A86287D-8CEC-48D1-8A1D-CAE741402E03}" type="slidenum">
              <a:rPr lang="en-US" smtClean="0"/>
              <a:t>21</a:t>
            </a:fld>
            <a:endParaRPr lang="en-US"/>
          </a:p>
        </p:txBody>
      </p:sp>
    </p:spTree>
    <p:extLst>
      <p:ext uri="{BB962C8B-B14F-4D97-AF65-F5344CB8AC3E}">
        <p14:creationId xmlns:p14="http://schemas.microsoft.com/office/powerpoint/2010/main" val="962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Remove this slide if OD permit data is not necessary to share with stakeholders</a:t>
            </a:r>
            <a:endParaRPr lang="en-US" dirty="0"/>
          </a:p>
          <a:p>
            <a:endParaRPr lang="en-US" dirty="0"/>
          </a:p>
          <a:p>
            <a:r>
              <a:rPr lang="en-US" dirty="0"/>
              <a:t>Use this slide to present Single-Trip Over-Dimension Data for Heavy Loads (if appropriate</a:t>
            </a:r>
            <a:r>
              <a:rPr lang="en-US" baseline="0" dirty="0"/>
              <a:t> for the project).  </a:t>
            </a:r>
          </a:p>
          <a:p>
            <a:endParaRPr lang="en-US" baseline="0" dirty="0"/>
          </a:p>
          <a:p>
            <a:r>
              <a:rPr lang="en-US" dirty="0"/>
              <a:t>Single-Trip Over-Dimension Data can be requested from the Mobility Team</a:t>
            </a:r>
            <a:r>
              <a:rPr lang="en-US" baseline="0" dirty="0"/>
              <a:t> (please note that requests can take two weeks or longer, depending on the amount of data that needs to be analyzed). Use the information from the single trip permit report provided by the Mobility Services Team to complete this slide.</a:t>
            </a:r>
            <a:endParaRPr lang="en-US" dirty="0"/>
          </a:p>
          <a:p>
            <a:endParaRPr lang="en-US" dirty="0"/>
          </a:p>
          <a:p>
            <a:r>
              <a:rPr lang="en-US" dirty="0"/>
              <a:t>Single</a:t>
            </a:r>
            <a:r>
              <a:rPr lang="en-US" baseline="0" dirty="0"/>
              <a:t> Trip Permit Data helps stakeholders understand the types and frequency of over-dimension freight that uses the route where the project will be located.</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22</a:t>
            </a:fld>
            <a:endParaRPr lang="en-US"/>
          </a:p>
        </p:txBody>
      </p:sp>
    </p:spTree>
    <p:extLst>
      <p:ext uri="{BB962C8B-B14F-4D97-AF65-F5344CB8AC3E}">
        <p14:creationId xmlns:p14="http://schemas.microsoft.com/office/powerpoint/2010/main" val="1724320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data.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to present information about annual over-dimension permits that can (or cannot)</a:t>
            </a:r>
            <a:r>
              <a:rPr lang="en-US" baseline="0" dirty="0"/>
              <a:t> use the routes where the project is located. </a:t>
            </a:r>
            <a:r>
              <a:rPr lang="en-US" dirty="0"/>
              <a:t>This information</a:t>
            </a:r>
            <a:r>
              <a:rPr lang="en-US" baseline="0" dirty="0"/>
              <a:t> </a:t>
            </a:r>
            <a:r>
              <a:rPr lang="en-US" dirty="0"/>
              <a:t>can be requested from the Mobility Services Team</a:t>
            </a:r>
            <a:r>
              <a:rPr lang="en-US" baseline="0" dirty="0"/>
              <a:t> (please note that requests can take two weeks or longer, depending on the amount of data that needs to be analyzed). Use the information from the report provided by the Mobility Services Team to complete this slide.</a:t>
            </a:r>
            <a:endParaRPr lang="en-US" dirty="0"/>
          </a:p>
          <a:p>
            <a:endParaRPr lang="en-US" dirty="0"/>
          </a:p>
          <a:p>
            <a:r>
              <a:rPr lang="en-US" dirty="0"/>
              <a:t>Annual Permit</a:t>
            </a:r>
            <a:r>
              <a:rPr lang="en-US" baseline="0" dirty="0"/>
              <a:t> Data helps stakeholders understand the types and frequency of over-dimension freight that uses the route where the project will be located.</a:t>
            </a:r>
          </a:p>
          <a:p>
            <a:endParaRPr lang="en-US" baseline="0" dirty="0"/>
          </a:p>
          <a:p>
            <a:r>
              <a:rPr lang="en-US" baseline="0" dirty="0"/>
              <a:t>Remove this slide if you do not need to present permit data.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23</a:t>
            </a:fld>
            <a:endParaRPr lang="en-US"/>
          </a:p>
        </p:txBody>
      </p:sp>
    </p:spTree>
    <p:extLst>
      <p:ext uri="{BB962C8B-B14F-4D97-AF65-F5344CB8AC3E}">
        <p14:creationId xmlns:p14="http://schemas.microsoft.com/office/powerpoint/2010/main" val="110688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Provide Information about pinch points on the highway(s) near the project area. Include the width (and vertical clearance, if applicable) of the pinch point and mile point.  You may also include a map that illustrates the pinch points in relation to the project location.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Mobility Services Team can provide you with vertical clearance pinch point information. Contact the Mobility Services Team if you’d like to request this information.</a:t>
            </a:r>
          </a:p>
        </p:txBody>
      </p:sp>
      <p:sp>
        <p:nvSpPr>
          <p:cNvPr id="4" name="Slide Number Placeholder 3"/>
          <p:cNvSpPr>
            <a:spLocks noGrp="1"/>
          </p:cNvSpPr>
          <p:nvPr>
            <p:ph type="sldNum" sz="quarter" idx="10"/>
          </p:nvPr>
        </p:nvSpPr>
        <p:spPr/>
        <p:txBody>
          <a:bodyPr/>
          <a:lstStyle/>
          <a:p>
            <a:fld id="{4A86287D-8CEC-48D1-8A1D-CAE741402E03}" type="slidenum">
              <a:rPr lang="en-US" smtClean="0"/>
              <a:t>24</a:t>
            </a:fld>
            <a:endParaRPr lang="en-US"/>
          </a:p>
        </p:txBody>
      </p:sp>
    </p:spTree>
    <p:extLst>
      <p:ext uri="{BB962C8B-B14F-4D97-AF65-F5344CB8AC3E}">
        <p14:creationId xmlns:p14="http://schemas.microsoft.com/office/powerpoint/2010/main" val="3630275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Provide Information about pinch points on the highway(s) near the project area. Include the width (and vertical clearance, if applicable) of the pinch point and mile point.  You may also include a map that illustrates the pinch points in relation to the project location.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Mobility Services Team can provide you with vertical clearance pinch point information. Contact the Mobility Services Team if you’d like to request this information.</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A86287D-8CEC-48D1-8A1D-CAE741402E03}" type="slidenum">
              <a:rPr lang="en-US" smtClean="0"/>
              <a:t>25</a:t>
            </a:fld>
            <a:endParaRPr lang="en-US"/>
          </a:p>
        </p:txBody>
      </p:sp>
    </p:spTree>
    <p:extLst>
      <p:ext uri="{BB962C8B-B14F-4D97-AF65-F5344CB8AC3E}">
        <p14:creationId xmlns:p14="http://schemas.microsoft.com/office/powerpoint/2010/main" val="363027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customize as appropriate.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dirty="0"/>
              <a:t>Remind</a:t>
            </a:r>
            <a:r>
              <a:rPr lang="en-US" baseline="0" dirty="0"/>
              <a:t> the committee what the existing and proposed clearances are, and provide the resulting reduction. </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baseline="0" dirty="0"/>
              <a:t>Duplicate this slide as necessary, to list all proposed permanent reductions within the project area.</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26</a:t>
            </a:fld>
            <a:endParaRPr lang="en-US"/>
          </a:p>
        </p:txBody>
      </p:sp>
    </p:spTree>
    <p:extLst>
      <p:ext uri="{BB962C8B-B14F-4D97-AF65-F5344CB8AC3E}">
        <p14:creationId xmlns:p14="http://schemas.microsoft.com/office/powerpoint/2010/main" val="2937898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Indicate any relevant next steps that are appropriate for the project (e.g. return to the MAC to present temporary work zone impacts, etc.)</a:t>
            </a:r>
          </a:p>
        </p:txBody>
      </p:sp>
      <p:sp>
        <p:nvSpPr>
          <p:cNvPr id="4" name="Slide Number Placeholder 3"/>
          <p:cNvSpPr>
            <a:spLocks noGrp="1"/>
          </p:cNvSpPr>
          <p:nvPr>
            <p:ph type="sldNum" sz="quarter" idx="10"/>
          </p:nvPr>
        </p:nvSpPr>
        <p:spPr/>
        <p:txBody>
          <a:bodyPr/>
          <a:lstStyle/>
          <a:p>
            <a:fld id="{4A86287D-8CEC-48D1-8A1D-CAE741402E03}" type="slidenum">
              <a:rPr lang="en-US" smtClean="0"/>
              <a:t>27</a:t>
            </a:fld>
            <a:endParaRPr lang="en-US"/>
          </a:p>
        </p:txBody>
      </p:sp>
    </p:spTree>
    <p:extLst>
      <p:ext uri="{BB962C8B-B14F-4D97-AF65-F5344CB8AC3E}">
        <p14:creationId xmlns:p14="http://schemas.microsoft.com/office/powerpoint/2010/main" val="1690486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a:t>
            </a:r>
            <a:r>
              <a:rPr lang="en-US" baseline="0" dirty="0"/>
              <a:t> this picture with your own image or diagram if you’d like.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TO CHANGE THE BACKGROUND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Go to the DESIGN tab on the ribbon.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In the Customize section, choose the icon with the paint bucket called FORMAT BACKGROUND.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The FORMAT BACKGROUND menu will open on the right side of your page. Make sure to select the radial button next to PICTURE OR TEXTURE FILL. Under the “Insert Picture from” section, choose FILE, CLIPBOARD, or ONLINE as appropriate.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a picture that fits the background space. Preferably in a landscape orientation.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Select your image, and press open.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Your picture will appear in the background!</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28</a:t>
            </a:fld>
            <a:endParaRPr lang="en-US"/>
          </a:p>
        </p:txBody>
      </p:sp>
    </p:spTree>
    <p:extLst>
      <p:ext uri="{BB962C8B-B14F-4D97-AF65-F5344CB8AC3E}">
        <p14:creationId xmlns:p14="http://schemas.microsoft.com/office/powerpoint/2010/main" val="422864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3</a:t>
            </a:fld>
            <a:endParaRPr lang="en-US"/>
          </a:p>
        </p:txBody>
      </p:sp>
    </p:spTree>
    <p:extLst>
      <p:ext uri="{BB962C8B-B14F-4D97-AF65-F5344CB8AC3E}">
        <p14:creationId xmlns:p14="http://schemas.microsoft.com/office/powerpoint/2010/main" val="360928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b="1" dirty="0"/>
              <a:t>Update this slide with your own information and photo/image that represents your project or Proposed</a:t>
            </a:r>
            <a:r>
              <a:rPr lang="en-US" b="1" baseline="0" dirty="0"/>
              <a:t> Action</a:t>
            </a:r>
            <a:r>
              <a:rPr lang="en-US" b="1" dirty="0"/>
              <a:t>. </a:t>
            </a:r>
          </a:p>
          <a:p>
            <a:pPr defTabSz="933152">
              <a:defRPr/>
            </a:pPr>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This presentation template should be used for projects that have the potential to permanently impact a state highway that is </a:t>
            </a:r>
            <a:r>
              <a:rPr lang="en-US" b="1" u="sng" dirty="0"/>
              <a:t>NOT</a:t>
            </a:r>
            <a:r>
              <a:rPr lang="en-US" dirty="0"/>
              <a:t> designated as a Reduction Review Route subject to ORS 366.215.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baseline="0" dirty="0"/>
              <a:t>Note:</a:t>
            </a:r>
            <a:r>
              <a:rPr lang="en-US" b="0" baseline="0" dirty="0"/>
              <a:t> Proposed roundabouts for non-Reduction Review Routes should use the Roundabout Template.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defTabSz="933152">
              <a:defRPr/>
            </a:pPr>
            <a:r>
              <a:rPr lang="en-US" b="0" dirty="0"/>
              <a:t>Use this template for sharing new permanent size and/or weight restrictions that are considered "high" impact for permanent (Non-ORS 366.215) impacts, per the Project Review Criteria in Appendix C of the Mobility Advisory Committee Charter:</a:t>
            </a:r>
          </a:p>
          <a:p>
            <a:pPr marL="171450" indent="-171450" defTabSz="933152">
              <a:buFont typeface="Arial" panose="020B0604020202020204" pitchFamily="34" charset="0"/>
              <a:buChar char="•"/>
              <a:defRPr/>
            </a:pPr>
            <a:r>
              <a:rPr lang="en-US" b="0" dirty="0"/>
              <a:t>New permanent size, weight, or height restrictions that create new pinch points or do not meet mobility horizontal width or vertical clearance standards per the highway design manual.</a:t>
            </a:r>
          </a:p>
          <a:p>
            <a:pPr marL="171450" indent="-171450" defTabSz="933152">
              <a:buFont typeface="Arial" panose="020B0604020202020204" pitchFamily="34" charset="0"/>
              <a:buChar char="•"/>
              <a:defRPr/>
            </a:pPr>
            <a:r>
              <a:rPr lang="en-US" b="0" dirty="0"/>
              <a:t>Permanent restrictions that result in significant mobility impacts.</a:t>
            </a:r>
          </a:p>
          <a:p>
            <a:pPr marL="171450" indent="-171450" defTabSz="933152">
              <a:buFont typeface="Arial" panose="020B0604020202020204" pitchFamily="34" charset="0"/>
              <a:buChar char="•"/>
              <a:defRPr/>
            </a:pPr>
            <a:r>
              <a:rPr lang="en-US" b="0" dirty="0"/>
              <a:t>New permanent size, weight, or height restrictions that create new pinch points or do not meet highway design standards on a freight route per the Highway Design Manual and the Traffic Structures Design Manual.</a:t>
            </a:r>
          </a:p>
          <a:p>
            <a:pPr marL="171450" indent="-171450" defTabSz="933152">
              <a:buFont typeface="Arial" panose="020B0604020202020204" pitchFamily="34" charset="0"/>
              <a:buChar char="•"/>
              <a:defRPr/>
            </a:pPr>
            <a:r>
              <a:rPr lang="en-US" b="0" dirty="0"/>
              <a:t>A permanent reduction in horizontal clearance that also includes a proposed road diet, lane reconfiguration/lane reduction, traffic calming, or other project types that reduce the number of travel lanes or travel lane widths.</a:t>
            </a:r>
          </a:p>
        </p:txBody>
      </p:sp>
      <p:sp>
        <p:nvSpPr>
          <p:cNvPr id="4" name="Slide Number Placeholder 3"/>
          <p:cNvSpPr>
            <a:spLocks noGrp="1"/>
          </p:cNvSpPr>
          <p:nvPr>
            <p:ph type="sldNum" sz="quarter" idx="10"/>
          </p:nvPr>
        </p:nvSpPr>
        <p:spPr/>
        <p:txBody>
          <a:bodyPr/>
          <a:lstStyle/>
          <a:p>
            <a:fld id="{4A86287D-8CEC-48D1-8A1D-CAE741402E03}" type="slidenum">
              <a:rPr lang="en-US" smtClean="0"/>
              <a:t>4</a:t>
            </a:fld>
            <a:endParaRPr lang="en-US"/>
          </a:p>
        </p:txBody>
      </p:sp>
    </p:spTree>
    <p:extLst>
      <p:ext uri="{BB962C8B-B14F-4D97-AF65-F5344CB8AC3E}">
        <p14:creationId xmlns:p14="http://schemas.microsoft.com/office/powerpoint/2010/main" val="19276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Remove</a:t>
            </a:r>
            <a:r>
              <a:rPr lang="en-US" b="1" baseline="0" dirty="0"/>
              <a:t> or update the photo as appropriate to match your project</a:t>
            </a:r>
          </a:p>
          <a:p>
            <a:endParaRPr lang="en-US" dirty="0"/>
          </a:p>
          <a:p>
            <a:r>
              <a:rPr lang="en-US" dirty="0"/>
              <a:t>Update the agenda topics as appropriate to match your presentation.  For example, remove the Highway Design Manual Guidance for Roadway Reconfiguration if your project does not include a roadway reconfiguration.</a:t>
            </a:r>
            <a:endParaRPr lang="en-US" baseline="0" dirty="0"/>
          </a:p>
          <a:p>
            <a:endParaRPr lang="en-US" baseline="0" dirty="0"/>
          </a:p>
          <a:p>
            <a:r>
              <a:rPr lang="en-US" dirty="0"/>
              <a:t>Objective</a:t>
            </a:r>
            <a:r>
              <a:rPr lang="en-US" baseline="0" dirty="0"/>
              <a:t> should be to seek Stakeholder Support for the proposed permanent impacts identified in the presentation.</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5</a:t>
            </a:fld>
            <a:endParaRPr lang="en-US"/>
          </a:p>
        </p:txBody>
      </p:sp>
    </p:spTree>
    <p:extLst>
      <p:ext uri="{BB962C8B-B14F-4D97-AF65-F5344CB8AC3E}">
        <p14:creationId xmlns:p14="http://schemas.microsoft.com/office/powerpoint/2010/main" val="317163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Project Location:</a:t>
            </a:r>
          </a:p>
          <a:p>
            <a:r>
              <a:rPr lang="en-US" baseline="0" dirty="0"/>
              <a:t>Include a map of the project location, and provide a brief description at the top of the slide that includes the nearest city or landmark. </a:t>
            </a:r>
          </a:p>
          <a:p>
            <a:endParaRPr lang="en-US" baseline="0" dirty="0"/>
          </a:p>
          <a:p>
            <a:r>
              <a:rPr lang="en-US" baseline="0" dirty="0"/>
              <a:t>Make sure map image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p>
        </p:txBody>
      </p:sp>
      <p:sp>
        <p:nvSpPr>
          <p:cNvPr id="4" name="Slide Number Placeholder 3"/>
          <p:cNvSpPr>
            <a:spLocks noGrp="1"/>
          </p:cNvSpPr>
          <p:nvPr>
            <p:ph type="sldNum" sz="quarter" idx="10"/>
          </p:nvPr>
        </p:nvSpPr>
        <p:spPr/>
        <p:txBody>
          <a:bodyPr/>
          <a:lstStyle/>
          <a:p>
            <a:fld id="{4A86287D-8CEC-48D1-8A1D-CAE741402E03}" type="slidenum">
              <a:rPr lang="en-US" smtClean="0"/>
              <a:t>6</a:t>
            </a:fld>
            <a:endParaRPr lang="en-US"/>
          </a:p>
        </p:txBody>
      </p:sp>
    </p:spTree>
    <p:extLst>
      <p:ext uri="{BB962C8B-B14F-4D97-AF65-F5344CB8AC3E}">
        <p14:creationId xmlns:p14="http://schemas.microsoft.com/office/powerpoint/2010/main" val="218477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Roadway Characteristics:</a:t>
            </a:r>
          </a:p>
          <a:p>
            <a:r>
              <a:rPr lang="en-US" baseline="0" dirty="0"/>
              <a:t>Provide the type of roadway (e.g. interstate/multilane highway, 2-lane highway); indicate the grade type; and indicate if the roadway straight or if are there curves.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Traffic Conditions:</a:t>
            </a:r>
          </a:p>
          <a:p>
            <a:r>
              <a:rPr lang="en-US" baseline="0" dirty="0"/>
              <a:t>Provide ADT and truck counts.</a:t>
            </a:r>
          </a:p>
          <a:p>
            <a:endParaRPr lang="en-US" baseline="0" dirty="0"/>
          </a:p>
          <a:p>
            <a:r>
              <a:rPr lang="en-US" b="1" baseline="0" dirty="0"/>
              <a:t>Annual Over-Dimension Permits:</a:t>
            </a:r>
          </a:p>
          <a:p>
            <a:r>
              <a:rPr lang="en-US" baseline="0" dirty="0"/>
              <a:t>Indicate the allowable daytime and nighttime widths for the route. Refer to the following maps (or contact the Mobility Services Team if you need assistance finding this information):</a:t>
            </a:r>
          </a:p>
          <a:p>
            <a:pPr marL="628650" lvl="1" indent="-171450">
              <a:buFont typeface="Arial" panose="020B0604020202020204" pitchFamily="34" charset="0"/>
              <a:buChar char="•"/>
            </a:pPr>
            <a:r>
              <a:rPr lang="en-US" baseline="0" dirty="0"/>
              <a:t>Daylight Width Map: https://www.oregon.gov/odot/ProjectDel/Mobility/DaylightWidthMap.pdf </a:t>
            </a:r>
          </a:p>
          <a:p>
            <a:pPr marL="628650" lvl="1" indent="-171450">
              <a:buFont typeface="Arial" panose="020B0604020202020204" pitchFamily="34" charset="0"/>
              <a:buChar char="•"/>
            </a:pPr>
            <a:r>
              <a:rPr lang="en-US" baseline="0" dirty="0"/>
              <a:t>Nighttime Width Map: https://www.oregon.gov/odot/ProjectDel/Mobility/NighttimeWidthMap.pdf</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1" baseline="0" dirty="0"/>
              <a:t>Single Trip Over-Dimension Permits</a:t>
            </a:r>
          </a:p>
          <a:p>
            <a:pPr marL="0" lvl="0" indent="0">
              <a:buFont typeface="Arial" panose="020B0604020202020204" pitchFamily="34" charset="0"/>
              <a:buNone/>
            </a:pPr>
            <a:r>
              <a:rPr lang="en-US" b="0" i="0" baseline="0" dirty="0"/>
              <a:t>Indicate the maximum width allowed to be issued by CCD OD Permits Staff without having to seek District Approval. This information can be found in the State and District Guidelines document </a:t>
            </a:r>
            <a:r>
              <a:rPr lang="en-US" baseline="0" dirty="0"/>
              <a:t>(or contact the Mobility Services Team if you need assistance finding this information)</a:t>
            </a:r>
            <a:r>
              <a:rPr lang="en-US" b="0" i="0" baseline="0" dirty="0"/>
              <a:t>:</a:t>
            </a:r>
            <a:br>
              <a:rPr lang="en-US" b="0" i="0" baseline="0" dirty="0"/>
            </a:br>
            <a:r>
              <a:rPr lang="en-US" b="0" i="0" baseline="0" dirty="0"/>
              <a:t> https://www.oregon.gov/odot/MCT/Documents/pilotcarguide.pdf </a:t>
            </a:r>
          </a:p>
        </p:txBody>
      </p:sp>
      <p:sp>
        <p:nvSpPr>
          <p:cNvPr id="4" name="Slide Number Placeholder 3"/>
          <p:cNvSpPr>
            <a:spLocks noGrp="1"/>
          </p:cNvSpPr>
          <p:nvPr>
            <p:ph type="sldNum" sz="quarter" idx="10"/>
          </p:nvPr>
        </p:nvSpPr>
        <p:spPr/>
        <p:txBody>
          <a:bodyPr/>
          <a:lstStyle/>
          <a:p>
            <a:fld id="{4A86287D-8CEC-48D1-8A1D-CAE741402E03}" type="slidenum">
              <a:rPr lang="en-US" smtClean="0"/>
              <a:t>7</a:t>
            </a:fld>
            <a:endParaRPr lang="en-US"/>
          </a:p>
        </p:txBody>
      </p:sp>
    </p:spTree>
    <p:extLst>
      <p:ext uri="{BB962C8B-B14F-4D97-AF65-F5344CB8AC3E}">
        <p14:creationId xmlns:p14="http://schemas.microsoft.com/office/powerpoint/2010/main" val="400641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brief summary of the purpose and scope of the project, and list issues and concerns that the project will address.</a:t>
            </a:r>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8</a:t>
            </a:fld>
            <a:endParaRPr lang="en-US"/>
          </a:p>
        </p:txBody>
      </p:sp>
    </p:spTree>
    <p:extLst>
      <p:ext uri="{BB962C8B-B14F-4D97-AF65-F5344CB8AC3E}">
        <p14:creationId xmlns:p14="http://schemas.microsoft.com/office/powerpoint/2010/main" val="2723652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latin typeface="+mn-lt"/>
                <a:ea typeface="+mn-ea"/>
                <a:cs typeface="+mn-cs"/>
              </a:rPr>
              <a:t>Update this slide with your own information / photos and customize as appropriate. </a:t>
            </a:r>
          </a:p>
          <a:p>
            <a:endParaRPr lang="en-US" dirty="0"/>
          </a:p>
          <a:p>
            <a:r>
              <a:rPr lang="en-US" dirty="0"/>
              <a:t>Use this slide to describe the proposed changes associated with your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9</a:t>
            </a:fld>
            <a:endParaRPr lang="en-US"/>
          </a:p>
        </p:txBody>
      </p:sp>
    </p:spTree>
    <p:extLst>
      <p:ext uri="{BB962C8B-B14F-4D97-AF65-F5344CB8AC3E}">
        <p14:creationId xmlns:p14="http://schemas.microsoft.com/office/powerpoint/2010/main" val="17657797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White Subhead/bkgrn Image">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050661"/>
            <a:ext cx="10515600" cy="1325563"/>
          </a:xfrm>
        </p:spPr>
        <p:txBody>
          <a:bodyPr>
            <a:normAutofit/>
          </a:bodyPr>
          <a:lstStyle>
            <a:lvl1pPr algn="ctr">
              <a:defRPr sz="4000">
                <a:solidFill>
                  <a:schemeClr val="bg1"/>
                </a:solidFill>
              </a:defRPr>
            </a:lvl1pPr>
          </a:lstStyle>
          <a:p>
            <a:r>
              <a:rPr lang="en-US" dirty="0"/>
              <a:t>CLICK TO EDIT MASTER TITLE</a:t>
            </a:r>
          </a:p>
        </p:txBody>
      </p:sp>
      <p:pic>
        <p:nvPicPr>
          <p:cNvPr id="10" name="Picture 9"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660" y="5929640"/>
            <a:ext cx="2269118" cy="689555"/>
          </a:xfrm>
          <a:prstGeom prst="rect">
            <a:avLst/>
          </a:prstGeom>
        </p:spPr>
      </p:pic>
      <p:sp>
        <p:nvSpPr>
          <p:cNvPr id="6" name="Text Placeholder 5"/>
          <p:cNvSpPr>
            <a:spLocks noGrp="1"/>
          </p:cNvSpPr>
          <p:nvPr>
            <p:ph type="body" sz="quarter" idx="11" hasCustomPrompt="1"/>
          </p:nvPr>
        </p:nvSpPr>
        <p:spPr>
          <a:xfrm>
            <a:off x="838200" y="4616833"/>
            <a:ext cx="10515600" cy="436118"/>
          </a:xfrm>
          <a:prstGeom prst="rect">
            <a:avLst/>
          </a:prstGeom>
        </p:spPr>
        <p:txBody>
          <a:bodyPr>
            <a:normAutofit/>
          </a:bodyPr>
          <a:lstStyle>
            <a:lvl1pPr marL="0" indent="0" algn="ctr">
              <a:buNone/>
              <a:defRPr sz="2000">
                <a:solidFill>
                  <a:schemeClr val="bg1"/>
                </a:solidFill>
              </a:defRPr>
            </a:lvl1pPr>
          </a:lstStyle>
          <a:p>
            <a:pPr lvl="0"/>
            <a:r>
              <a:rPr lang="en-US" dirty="0"/>
              <a:t>Subhead for the ages</a:t>
            </a:r>
          </a:p>
        </p:txBody>
      </p:sp>
    </p:spTree>
    <p:custDataLst>
      <p:tags r:id="rId1"/>
    </p:custDataLst>
    <p:extLst>
      <p:ext uri="{BB962C8B-B14F-4D97-AF65-F5344CB8AC3E}">
        <p14:creationId xmlns:p14="http://schemas.microsoft.com/office/powerpoint/2010/main" val="33257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
        <p:nvSpPr>
          <p:cNvPr id="14" name="Text Placeholder 13"/>
          <p:cNvSpPr>
            <a:spLocks noGrp="1"/>
          </p:cNvSpPr>
          <p:nvPr>
            <p:ph type="body" sz="quarter" idx="13"/>
          </p:nvPr>
        </p:nvSpPr>
        <p:spPr>
          <a:xfrm>
            <a:off x="838200" y="2241550"/>
            <a:ext cx="10515600" cy="3319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58775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Lf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8032" y="365125"/>
            <a:ext cx="6295768" cy="1325563"/>
          </a:xfrm>
        </p:spPr>
        <p:txBody>
          <a:bodyPr>
            <a:normAutofit/>
          </a:bodyPr>
          <a:lstStyle>
            <a:lvl1pPr>
              <a:defRPr sz="3200"/>
            </a:lvl1pPr>
          </a:lstStyle>
          <a:p>
            <a:r>
              <a:rPr lang="en-US" dirty="0"/>
              <a:t>CLICK TO EDIT TITLE</a:t>
            </a:r>
          </a:p>
        </p:txBody>
      </p:sp>
      <p:sp>
        <p:nvSpPr>
          <p:cNvPr id="4" name="Content Placeholder 3"/>
          <p:cNvSpPr>
            <a:spLocks noGrp="1"/>
          </p:cNvSpPr>
          <p:nvPr>
            <p:ph sz="half" idx="2"/>
          </p:nvPr>
        </p:nvSpPr>
        <p:spPr>
          <a:xfrm>
            <a:off x="5058032" y="1966913"/>
            <a:ext cx="6295768" cy="421005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4604951" y="1828800"/>
            <a:ext cx="75870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751679"/>
            <a:ext cx="2269118" cy="689709"/>
          </a:xfrm>
          <a:prstGeom prst="rect">
            <a:avLst/>
          </a:prstGeom>
        </p:spPr>
      </p:pic>
      <p:sp>
        <p:nvSpPr>
          <p:cNvPr id="20" name="Picture Placeholder 19" descr="Sample photo, replace"/>
          <p:cNvSpPr>
            <a:spLocks noGrp="1"/>
          </p:cNvSpPr>
          <p:nvPr>
            <p:ph type="pic" sz="quarter" idx="10" hasCustomPrompt="1"/>
          </p:nvPr>
        </p:nvSpPr>
        <p:spPr>
          <a:xfrm>
            <a:off x="0" y="0"/>
            <a:ext cx="4605338" cy="6858000"/>
          </a:xfrm>
          <a:prstGeom prst="rect">
            <a:avLst/>
          </a:prstGeom>
          <a:blipFill>
            <a:blip r:embed="rId4"/>
            <a:stretch>
              <a:fillRect t="-27" b="-27"/>
            </a:stretch>
          </a:blipFill>
        </p:spPr>
        <p:txBody>
          <a:bodyPr/>
          <a:lstStyle>
            <a:lvl1pPr marL="0" indent="0">
              <a:buFontTx/>
              <a:buNone/>
              <a:defRPr/>
            </a:lvl1pPr>
          </a:lstStyle>
          <a:p>
            <a:r>
              <a:rPr lang="en-US" dirty="0"/>
              <a:t> </a:t>
            </a:r>
          </a:p>
        </p:txBody>
      </p:sp>
      <p:sp>
        <p:nvSpPr>
          <p:cNvPr id="7" name="Slide Number Placeholder 6"/>
          <p:cNvSpPr>
            <a:spLocks noGrp="1"/>
          </p:cNvSpPr>
          <p:nvPr>
            <p:ph type="sldNum" sz="quarter" idx="13"/>
          </p:nvPr>
        </p:nvSpPr>
        <p:spPr/>
        <p:txBody>
          <a:bodyPr/>
          <a:lstStyle/>
          <a:p>
            <a:fld id="{7B4172B2-D9CF-462E-87A7-CF6315382B94}" type="slidenum">
              <a:rPr lang="en-US" smtClean="0"/>
              <a:t>‹#›</a:t>
            </a:fld>
            <a:endParaRPr lang="en-US" dirty="0"/>
          </a:p>
        </p:txBody>
      </p:sp>
    </p:spTree>
    <p:custDataLst>
      <p:tags r:id="rId1"/>
    </p:custDataLst>
    <p:extLst>
      <p:ext uri="{BB962C8B-B14F-4D97-AF65-F5344CB8AC3E}">
        <p14:creationId xmlns:p14="http://schemas.microsoft.com/office/powerpoint/2010/main" val="66719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Rt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6295768" cy="1325563"/>
          </a:xfrm>
        </p:spPr>
        <p:txBody>
          <a:bodyPr>
            <a:normAutofit/>
          </a:bodyPr>
          <a:lstStyle>
            <a:lvl1pPr>
              <a:defRPr sz="3200"/>
            </a:lvl1pPr>
          </a:lstStyle>
          <a:p>
            <a:r>
              <a:rPr lang="en-US" dirty="0"/>
              <a:t>CLICK TO EDIT TITLE</a:t>
            </a:r>
          </a:p>
        </p:txBody>
      </p:sp>
      <p:sp>
        <p:nvSpPr>
          <p:cNvPr id="4" name="Content Placeholder 3"/>
          <p:cNvSpPr>
            <a:spLocks noGrp="1"/>
          </p:cNvSpPr>
          <p:nvPr>
            <p:ph sz="half" idx="2"/>
          </p:nvPr>
        </p:nvSpPr>
        <p:spPr>
          <a:xfrm>
            <a:off x="838200" y="1966913"/>
            <a:ext cx="6295768" cy="4210050"/>
          </a:xfrm>
          <a:prstGeom prst="rect">
            <a:avLst/>
          </a:prstGeo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C183D7F6-B498-43B3-948B-1728B52AA6E4}">
                <adec:decorative xmlns:adec="http://schemas.microsoft.com/office/drawing/2017/decorative" val="1"/>
              </a:ext>
            </a:extLst>
          </p:cNvPr>
          <p:cNvCxnSpPr/>
          <p:nvPr userDrawn="1"/>
        </p:nvCxnSpPr>
        <p:spPr>
          <a:xfrm>
            <a:off x="0" y="1828800"/>
            <a:ext cx="75870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Picture Placeholder 19" descr="Sample photo, replace"/>
          <p:cNvSpPr>
            <a:spLocks noGrp="1"/>
          </p:cNvSpPr>
          <p:nvPr>
            <p:ph type="pic" sz="quarter" idx="13" hasCustomPrompt="1"/>
          </p:nvPr>
        </p:nvSpPr>
        <p:spPr>
          <a:xfrm>
            <a:off x="7587049" y="0"/>
            <a:ext cx="4605338" cy="6858000"/>
          </a:xfrm>
          <a:prstGeom prst="rect">
            <a:avLst/>
          </a:prstGeom>
          <a:blipFill>
            <a:blip r:embed="rId3"/>
            <a:stretch>
              <a:fillRect t="-27" b="-27"/>
            </a:stretch>
          </a:blipFill>
        </p:spPr>
        <p:txBody>
          <a:bodyPr/>
          <a:lstStyle>
            <a:lvl1pPr marL="0" indent="0">
              <a:buFontTx/>
              <a:buNone/>
              <a:defRPr/>
            </a:lvl1pPr>
          </a:lstStyle>
          <a:p>
            <a:r>
              <a:rPr lang="en-US" dirty="0"/>
              <a:t> </a:t>
            </a:r>
          </a:p>
        </p:txBody>
      </p:sp>
      <p:pic>
        <p:nvPicPr>
          <p:cNvPr id="6" name="Picture 5" descr="Oregon Department of Transportation 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Tree>
    <p:custDataLst>
      <p:tags r:id="rId1"/>
    </p:custDataLst>
    <p:extLst>
      <p:ext uri="{BB962C8B-B14F-4D97-AF65-F5344CB8AC3E}">
        <p14:creationId xmlns:p14="http://schemas.microsoft.com/office/powerpoint/2010/main" val="60422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3" name="Title 2"/>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Tree>
    <p:custDataLst>
      <p:tags r:id="rId1"/>
    </p:custDataLst>
    <p:extLst>
      <p:ext uri="{BB962C8B-B14F-4D97-AF65-F5344CB8AC3E}">
        <p14:creationId xmlns:p14="http://schemas.microsoft.com/office/powerpoint/2010/main" val="337598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sp>
        <p:nvSpPr>
          <p:cNvPr id="3" name="Content Placeholder 2"/>
          <p:cNvSpPr>
            <a:spLocks noGrp="1"/>
          </p:cNvSpPr>
          <p:nvPr>
            <p:ph idx="1"/>
          </p:nvPr>
        </p:nvSpPr>
        <p:spPr>
          <a:xfrm>
            <a:off x="838200" y="2067697"/>
            <a:ext cx="10515600" cy="3558746"/>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Sample photo, replac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Tree>
    <p:custDataLst>
      <p:tags r:id="rId1"/>
    </p:custDataLst>
    <p:extLst>
      <p:ext uri="{BB962C8B-B14F-4D97-AF65-F5344CB8AC3E}">
        <p14:creationId xmlns:p14="http://schemas.microsoft.com/office/powerpoint/2010/main" val="34164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172B2-D9CF-462E-87A7-CF6315382B94}" type="slidenum">
              <a:rPr lang="en-US" smtClean="0"/>
              <a:t>‹#›</a:t>
            </a:fld>
            <a:endParaRPr lang="en-US" dirty="0"/>
          </a:p>
        </p:txBody>
      </p:sp>
    </p:spTree>
    <p:custDataLst>
      <p:tags r:id="rId8"/>
    </p:custDataLst>
    <p:extLst>
      <p:ext uri="{BB962C8B-B14F-4D97-AF65-F5344CB8AC3E}">
        <p14:creationId xmlns:p14="http://schemas.microsoft.com/office/powerpoint/2010/main" val="3145581561"/>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7" r:id="rId3"/>
    <p:sldLayoutId id="2147483658" r:id="rId4"/>
    <p:sldLayoutId id="2147483655" r:id="rId5"/>
    <p:sldLayoutId id="2147483672"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21.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oregon.gov/odot/ProjectDel/Pages/Mobility.aspx" TargetMode="Externa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s://ordot.sharepoint.com/sites/Mobility" TargetMode="External"/><Relationship Id="rId5" Type="http://schemas.openxmlformats.org/officeDocument/2006/relationships/hyperlink" Target="https://ordot.sharepoint.com/sites/Mobility/SitePages/PrepareForMACMeeting.aspx" TargetMode="External"/><Relationship Id="rId4" Type="http://schemas.openxmlformats.org/officeDocument/2006/relationships/hyperlink" Target="mailto:PDS-MobilityServices@odot.oregon.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defRPr sz="45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1</a:t>
            </a:r>
          </a:p>
        </p:txBody>
      </p:sp>
      <p:sp>
        <p:nvSpPr>
          <p:cNvPr id="4" name="TextBox 3"/>
          <p:cNvSpPr txBox="1"/>
          <p:nvPr/>
        </p:nvSpPr>
        <p:spPr>
          <a:xfrm>
            <a:off x="360216" y="478971"/>
            <a:ext cx="7678239" cy="492443"/>
          </a:xfrm>
          <a:prstGeom prst="rect">
            <a:avLst/>
          </a:prstGeom>
          <a:noFill/>
        </p:spPr>
        <p:txBody>
          <a:bodyPr wrap="square" rtlCol="0">
            <a:spAutoFit/>
          </a:bodyPr>
          <a:lstStyle/>
          <a:p>
            <a:r>
              <a:rPr lang="en-US" sz="2600" b="1" dirty="0"/>
              <a:t>PURPOSE FOR USING THE MOBILITY TEMPLATES</a:t>
            </a:r>
          </a:p>
        </p:txBody>
      </p:sp>
      <p:sp>
        <p:nvSpPr>
          <p:cNvPr id="5" name="TextBox 4"/>
          <p:cNvSpPr txBox="1"/>
          <p:nvPr/>
        </p:nvSpPr>
        <p:spPr>
          <a:xfrm>
            <a:off x="399801" y="1107947"/>
            <a:ext cx="8352312" cy="1477328"/>
          </a:xfrm>
          <a:prstGeom prst="rect">
            <a:avLst/>
          </a:prstGeom>
          <a:noFill/>
        </p:spPr>
        <p:txBody>
          <a:bodyPr wrap="square" rtlCol="0">
            <a:spAutoFit/>
          </a:bodyPr>
          <a:lstStyle/>
          <a:p>
            <a:r>
              <a:rPr lang="en-US" dirty="0"/>
              <a:t>The templates are intended to standardize mobility presentations so that information is provided in an efficient way that makes the best use of everyone’s time during the meetings.  Using these templates ensures the stakeholders have all the necessary information to make their recommendation to the agency.</a:t>
            </a:r>
            <a:endParaRPr lang="en-US" sz="1400" dirty="0"/>
          </a:p>
          <a:p>
            <a:endParaRPr lang="en-US" dirty="0"/>
          </a:p>
        </p:txBody>
      </p:sp>
      <p:sp>
        <p:nvSpPr>
          <p:cNvPr id="11" name="TextBox 10"/>
          <p:cNvSpPr txBox="1"/>
          <p:nvPr/>
        </p:nvSpPr>
        <p:spPr>
          <a:xfrm>
            <a:off x="399802" y="2463866"/>
            <a:ext cx="7861034" cy="492443"/>
          </a:xfrm>
          <a:prstGeom prst="rect">
            <a:avLst/>
          </a:prstGeom>
          <a:noFill/>
        </p:spPr>
        <p:txBody>
          <a:bodyPr wrap="square" rtlCol="0">
            <a:spAutoFit/>
          </a:bodyPr>
          <a:lstStyle>
            <a:defPPr>
              <a:defRPr lang="en-US"/>
            </a:defPPr>
            <a:lvl1pPr>
              <a:defRPr sz="2600" b="1"/>
            </a:lvl1pPr>
          </a:lstStyle>
          <a:p>
            <a:r>
              <a:rPr lang="en-US" dirty="0"/>
              <a:t>WHICH TEMPLATE SHOULD I USE?</a:t>
            </a:r>
          </a:p>
        </p:txBody>
      </p:sp>
      <p:sp>
        <p:nvSpPr>
          <p:cNvPr id="12" name="TextBox 11"/>
          <p:cNvSpPr txBox="1"/>
          <p:nvPr/>
        </p:nvSpPr>
        <p:spPr>
          <a:xfrm>
            <a:off x="399801" y="3107836"/>
            <a:ext cx="11164670" cy="892552"/>
          </a:xfrm>
          <a:prstGeom prst="rect">
            <a:avLst/>
          </a:prstGeom>
          <a:noFill/>
        </p:spPr>
        <p:txBody>
          <a:bodyPr wrap="square" rtlCol="0">
            <a:spAutoFit/>
          </a:bodyPr>
          <a:lstStyle/>
          <a:p>
            <a:r>
              <a:rPr lang="en-US" b="1" u="sng" dirty="0"/>
              <a:t>Work Zone Temporary Impacts Presentation Template: </a:t>
            </a:r>
            <a:r>
              <a:rPr lang="en-US" sz="1700" dirty="0"/>
              <a:t>Used to communicate work </a:t>
            </a:r>
            <a:br>
              <a:rPr lang="en-US" sz="1700" dirty="0"/>
            </a:br>
            <a:r>
              <a:rPr lang="en-US" sz="1700" dirty="0"/>
              <a:t>zone safety impacts and temporary restrictions during project development, construction (for updates) and maintenance. Use this template to seek support for sign-off of the Mobility Considerations Checklist</a:t>
            </a:r>
          </a:p>
        </p:txBody>
      </p:sp>
      <p:sp>
        <p:nvSpPr>
          <p:cNvPr id="13" name="TextBox 12"/>
          <p:cNvSpPr txBox="1"/>
          <p:nvPr/>
        </p:nvSpPr>
        <p:spPr>
          <a:xfrm>
            <a:off x="399801" y="4185553"/>
            <a:ext cx="11792198" cy="1154162"/>
          </a:xfrm>
          <a:prstGeom prst="rect">
            <a:avLst/>
          </a:prstGeom>
          <a:noFill/>
        </p:spPr>
        <p:txBody>
          <a:bodyPr wrap="square" rtlCol="0">
            <a:spAutoFit/>
          </a:bodyPr>
          <a:lstStyle/>
          <a:p>
            <a:pPr>
              <a:spcAft>
                <a:spcPts val="1200"/>
              </a:spcAft>
            </a:pPr>
            <a:r>
              <a:rPr lang="en-US" b="1" u="sng" dirty="0"/>
              <a:t>ORS 366.215 Presentation Template</a:t>
            </a:r>
            <a:r>
              <a:rPr lang="en-US" b="1" dirty="0"/>
              <a:t>: </a:t>
            </a:r>
            <a:r>
              <a:rPr lang="en-US" sz="1700" dirty="0"/>
              <a:t>Used for Stakeholder Forum presentations, required under </a:t>
            </a:r>
            <a:br>
              <a:rPr lang="en-US" sz="1700" dirty="0"/>
            </a:br>
            <a:r>
              <a:rPr lang="en-US" sz="1700" dirty="0"/>
              <a:t>OAR Chapter 731, Division 12. Each slide is designed to present the required information listed in the ORS 366.215 Guidance Document. If your reduction includes a roadway reconfiguration (e.g. travel lane reductions and other striping changes) this template includes slides for those changes as well.</a:t>
            </a:r>
          </a:p>
        </p:txBody>
      </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1</a:t>
            </a:fld>
            <a:endParaRPr lang="en-US" dirty="0"/>
          </a:p>
        </p:txBody>
      </p:sp>
    </p:spTree>
    <p:custDataLst>
      <p:tags r:id="rId1"/>
    </p:custDataLst>
    <p:extLst>
      <p:ext uri="{BB962C8B-B14F-4D97-AF65-F5344CB8AC3E}">
        <p14:creationId xmlns:p14="http://schemas.microsoft.com/office/powerpoint/2010/main" val="49670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0" y="0"/>
            <a:ext cx="12192000" cy="12239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PROJECT NAME</a:t>
            </a:r>
            <a:br>
              <a:rPr kumimoji="0" lang="en-US" sz="4000" b="1" i="0" u="none" strike="noStrike" kern="1200" cap="none" spc="0" normalizeH="0" baseline="0" noProof="0" dirty="0">
                <a:ln>
                  <a:noFill/>
                </a:ln>
                <a:solidFill>
                  <a:schemeClr val="tx1"/>
                </a:solidFill>
                <a:effectLst/>
                <a:uLnTx/>
                <a:uFillTx/>
                <a:latin typeface="+mj-lt"/>
                <a:ea typeface="+mj-ea"/>
                <a:cs typeface="+mj-cs"/>
              </a:rPr>
            </a:br>
            <a:r>
              <a:rPr kumimoji="0" lang="en-US" sz="3200" b="0" i="0" u="none" strike="noStrike" kern="1200" cap="none" spc="0" normalizeH="0" baseline="0" noProof="0" dirty="0">
                <a:ln>
                  <a:noFill/>
                </a:ln>
                <a:solidFill>
                  <a:schemeClr val="tx1"/>
                </a:solidFill>
                <a:effectLst/>
                <a:uLnTx/>
                <a:uFillTx/>
                <a:latin typeface="+mj-lt"/>
                <a:ea typeface="+mj-ea"/>
                <a:cs typeface="+mj-cs"/>
              </a:rPr>
              <a:t>Summary of Options Under Consideration</a:t>
            </a:r>
          </a:p>
        </p:txBody>
      </p:sp>
      <p:graphicFrame>
        <p:nvGraphicFramePr>
          <p:cNvPr id="10" name="Table 9" descr="Table summarizing each option"/>
          <p:cNvGraphicFramePr>
            <a:graphicFrameLocks noGrp="1"/>
          </p:cNvGraphicFramePr>
          <p:nvPr>
            <p:extLst>
              <p:ext uri="{D42A27DB-BD31-4B8C-83A1-F6EECF244321}">
                <p14:modId xmlns:p14="http://schemas.microsoft.com/office/powerpoint/2010/main" val="3245975530"/>
              </p:ext>
            </p:extLst>
          </p:nvPr>
        </p:nvGraphicFramePr>
        <p:xfrm>
          <a:off x="209550" y="1223971"/>
          <a:ext cx="11811001" cy="5315375"/>
        </p:xfrm>
        <a:graphic>
          <a:graphicData uri="http://schemas.openxmlformats.org/drawingml/2006/table">
            <a:tbl>
              <a:tblPr firstRow="1" bandRow="1">
                <a:tableStyleId>{073A0DAA-6AF3-43AB-8588-CEC1D06C72B9}</a:tableStyleId>
              </a:tblPr>
              <a:tblGrid>
                <a:gridCol w="2396004">
                  <a:extLst>
                    <a:ext uri="{9D8B030D-6E8A-4147-A177-3AD203B41FA5}">
                      <a16:colId xmlns:a16="http://schemas.microsoft.com/office/drawing/2014/main" val="232001658"/>
                    </a:ext>
                  </a:extLst>
                </a:gridCol>
                <a:gridCol w="3907895">
                  <a:extLst>
                    <a:ext uri="{9D8B030D-6E8A-4147-A177-3AD203B41FA5}">
                      <a16:colId xmlns:a16="http://schemas.microsoft.com/office/drawing/2014/main" val="248681073"/>
                    </a:ext>
                  </a:extLst>
                </a:gridCol>
                <a:gridCol w="3907895">
                  <a:extLst>
                    <a:ext uri="{9D8B030D-6E8A-4147-A177-3AD203B41FA5}">
                      <a16:colId xmlns:a16="http://schemas.microsoft.com/office/drawing/2014/main" val="1586208020"/>
                    </a:ext>
                  </a:extLst>
                </a:gridCol>
                <a:gridCol w="1599207">
                  <a:extLst>
                    <a:ext uri="{9D8B030D-6E8A-4147-A177-3AD203B41FA5}">
                      <a16:colId xmlns:a16="http://schemas.microsoft.com/office/drawing/2014/main" val="1986305814"/>
                    </a:ext>
                  </a:extLst>
                </a:gridCol>
              </a:tblGrid>
              <a:tr h="625394">
                <a:tc>
                  <a:txBody>
                    <a:bodyPr/>
                    <a:lstStyle/>
                    <a:p>
                      <a:pPr marL="0" algn="ctr" defTabSz="914400" rtl="0" eaLnBrk="1" latinLnBrk="0" hangingPunct="1"/>
                      <a:r>
                        <a:rPr lang="en-US" sz="2000" b="1" kern="1200" dirty="0">
                          <a:solidFill>
                            <a:schemeClr val="lt1"/>
                          </a:solidFill>
                          <a:latin typeface="+mn-lt"/>
                          <a:ea typeface="+mn-ea"/>
                          <a:cs typeface="+mn-cs"/>
                        </a:rPr>
                        <a:t>Option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n-lt"/>
                          <a:ea typeface="+mn-ea"/>
                          <a:cs typeface="+mn-cs"/>
                        </a:rPr>
                        <a:t>Pros</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Cons</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Approx.</a:t>
                      </a:r>
                      <a:r>
                        <a:rPr lang="en-US" sz="2000" baseline="0" dirty="0"/>
                        <a:t> </a:t>
                      </a:r>
                      <a:r>
                        <a:rPr lang="en-US" sz="2000" dirty="0"/>
                        <a:t>Cost</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68505221"/>
                  </a:ext>
                </a:extLst>
              </a:tr>
              <a:tr h="1563327">
                <a:tc>
                  <a:txBody>
                    <a:bodyPr/>
                    <a:lstStyle/>
                    <a:p>
                      <a:r>
                        <a:rPr lang="en-US" sz="1800" dirty="0"/>
                        <a:t>Option 1: </a:t>
                      </a:r>
                      <a:br>
                        <a:rPr lang="en-US" sz="1800" dirty="0"/>
                      </a:br>
                      <a:r>
                        <a:rPr lang="en-US" sz="1800" dirty="0"/>
                        <a:t>Summary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12122463"/>
                  </a:ext>
                </a:extLst>
              </a:tr>
              <a:tr h="1563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Option 2: </a:t>
                      </a:r>
                      <a:br>
                        <a:rPr lang="en-US" sz="1800" dirty="0"/>
                      </a:br>
                      <a:r>
                        <a:rPr lang="en-US" sz="1800" dirty="0"/>
                        <a:t>Summary</a:t>
                      </a:r>
                    </a:p>
                    <a:p>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8468719"/>
                  </a:ext>
                </a:extLst>
              </a:tr>
              <a:tr h="1563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Option 3: </a:t>
                      </a:r>
                      <a:br>
                        <a:rPr lang="en-US" sz="1800" dirty="0"/>
                      </a:br>
                      <a:r>
                        <a:rPr lang="en-US" sz="1800" dirty="0"/>
                        <a:t>Summary</a:t>
                      </a:r>
                    </a:p>
                    <a:p>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p>
                      <a:pPr marL="285750" indent="-285750">
                        <a:buFont typeface="Arial" panose="020B0604020202020204" pitchFamily="34" charset="0"/>
                        <a:buChar char="•"/>
                      </a:pPr>
                      <a:r>
                        <a:rPr lang="en-US" sz="1800"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79927933"/>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10</a:t>
            </a:fld>
            <a:endParaRPr lang="en-US" dirty="0"/>
          </a:p>
        </p:txBody>
      </p:sp>
    </p:spTree>
    <p:custDataLst>
      <p:tags r:id="rId1"/>
    </p:custDataLst>
    <p:extLst>
      <p:ext uri="{BB962C8B-B14F-4D97-AF65-F5344CB8AC3E}">
        <p14:creationId xmlns:p14="http://schemas.microsoft.com/office/powerpoint/2010/main" val="744986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8B3F-23F6-1F90-0E32-01CCED2DFA29}"/>
              </a:ext>
            </a:extLst>
          </p:cNvPr>
          <p:cNvSpPr>
            <a:spLocks noGrp="1"/>
          </p:cNvSpPr>
          <p:nvPr>
            <p:ph type="title"/>
          </p:nvPr>
        </p:nvSpPr>
        <p:spPr/>
        <p:txBody>
          <a:bodyPr/>
          <a:lstStyle/>
          <a:p>
            <a:r>
              <a:rPr lang="en-US" sz="4800" b="1" dirty="0"/>
              <a:t>PROJECT NAME</a:t>
            </a:r>
            <a:br>
              <a:rPr lang="en-US" sz="4800" b="1" dirty="0"/>
            </a:br>
            <a:r>
              <a:rPr lang="en-US" sz="4000" dirty="0"/>
              <a:t>Proposed Vertical Clearance Reductions</a:t>
            </a:r>
            <a:endParaRPr lang="en-US" dirty="0"/>
          </a:p>
        </p:txBody>
      </p:sp>
      <p:sp>
        <p:nvSpPr>
          <p:cNvPr id="3" name="Slide Number Placeholder 2">
            <a:extLst>
              <a:ext uri="{FF2B5EF4-FFF2-40B4-BE49-F238E27FC236}">
                <a16:creationId xmlns:a16="http://schemas.microsoft.com/office/drawing/2014/main" id="{11CDDC8B-B002-502D-A3AB-507DCCD796D2}"/>
              </a:ext>
            </a:extLst>
          </p:cNvPr>
          <p:cNvSpPr>
            <a:spLocks noGrp="1"/>
          </p:cNvSpPr>
          <p:nvPr>
            <p:ph type="sldNum" sz="quarter" idx="12"/>
          </p:nvPr>
        </p:nvSpPr>
        <p:spPr/>
        <p:txBody>
          <a:bodyPr/>
          <a:lstStyle/>
          <a:p>
            <a:fld id="{7B4172B2-D9CF-462E-87A7-CF6315382B94}" type="slidenum">
              <a:rPr lang="en-US" smtClean="0"/>
              <a:t>11</a:t>
            </a:fld>
            <a:endParaRPr lang="en-US" dirty="0"/>
          </a:p>
        </p:txBody>
      </p:sp>
      <p:sp>
        <p:nvSpPr>
          <p:cNvPr id="4" name="Text Placeholder 3">
            <a:extLst>
              <a:ext uri="{FF2B5EF4-FFF2-40B4-BE49-F238E27FC236}">
                <a16:creationId xmlns:a16="http://schemas.microsoft.com/office/drawing/2014/main" id="{AC825CAB-A20F-6FEC-70A7-C5BC3522B2B3}"/>
              </a:ext>
            </a:extLst>
          </p:cNvPr>
          <p:cNvSpPr>
            <a:spLocks noGrp="1"/>
          </p:cNvSpPr>
          <p:nvPr>
            <p:ph type="body" sz="quarter" idx="13"/>
          </p:nvPr>
        </p:nvSpPr>
        <p:spPr/>
        <p:txBody>
          <a:bodyPr/>
          <a:lstStyle/>
          <a:p>
            <a:endParaRPr lang="en-US"/>
          </a:p>
        </p:txBody>
      </p:sp>
      <p:graphicFrame>
        <p:nvGraphicFramePr>
          <p:cNvPr id="7" name="Content Placeholder 4">
            <a:extLst>
              <a:ext uri="{FF2B5EF4-FFF2-40B4-BE49-F238E27FC236}">
                <a16:creationId xmlns:a16="http://schemas.microsoft.com/office/drawing/2014/main" id="{43DF4C7F-90C7-2A98-5C40-9B3B2BD2EBAB}"/>
              </a:ext>
            </a:extLst>
          </p:cNvPr>
          <p:cNvGraphicFramePr>
            <a:graphicFrameLocks/>
          </p:cNvGraphicFramePr>
          <p:nvPr>
            <p:extLst>
              <p:ext uri="{D42A27DB-BD31-4B8C-83A1-F6EECF244321}">
                <p14:modId xmlns:p14="http://schemas.microsoft.com/office/powerpoint/2010/main" val="3316092799"/>
              </p:ext>
            </p:extLst>
          </p:nvPr>
        </p:nvGraphicFramePr>
        <p:xfrm>
          <a:off x="55416" y="2040251"/>
          <a:ext cx="12119475" cy="4681224"/>
        </p:xfrm>
        <a:graphic>
          <a:graphicData uri="http://schemas.openxmlformats.org/drawingml/2006/table">
            <a:tbl>
              <a:tblPr firstRow="1" bandRow="1">
                <a:tableStyleId>{073A0DAA-6AF3-43AB-8588-CEC1D06C72B9}</a:tableStyleId>
              </a:tblPr>
              <a:tblGrid>
                <a:gridCol w="3355848">
                  <a:extLst>
                    <a:ext uri="{9D8B030D-6E8A-4147-A177-3AD203B41FA5}">
                      <a16:colId xmlns:a16="http://schemas.microsoft.com/office/drawing/2014/main" val="3720019527"/>
                    </a:ext>
                  </a:extLst>
                </a:gridCol>
                <a:gridCol w="3355115">
                  <a:extLst>
                    <a:ext uri="{9D8B030D-6E8A-4147-A177-3AD203B41FA5}">
                      <a16:colId xmlns:a16="http://schemas.microsoft.com/office/drawing/2014/main" val="2313753019"/>
                    </a:ext>
                  </a:extLst>
                </a:gridCol>
                <a:gridCol w="1214096">
                  <a:extLst>
                    <a:ext uri="{9D8B030D-6E8A-4147-A177-3AD203B41FA5}">
                      <a16:colId xmlns:a16="http://schemas.microsoft.com/office/drawing/2014/main" val="388867885"/>
                    </a:ext>
                  </a:extLst>
                </a:gridCol>
                <a:gridCol w="1214096">
                  <a:extLst>
                    <a:ext uri="{9D8B030D-6E8A-4147-A177-3AD203B41FA5}">
                      <a16:colId xmlns:a16="http://schemas.microsoft.com/office/drawing/2014/main" val="4158469781"/>
                    </a:ext>
                  </a:extLst>
                </a:gridCol>
                <a:gridCol w="1209421">
                  <a:extLst>
                    <a:ext uri="{9D8B030D-6E8A-4147-A177-3AD203B41FA5}">
                      <a16:colId xmlns:a16="http://schemas.microsoft.com/office/drawing/2014/main" val="1763524937"/>
                    </a:ext>
                  </a:extLst>
                </a:gridCol>
                <a:gridCol w="1770899">
                  <a:extLst>
                    <a:ext uri="{9D8B030D-6E8A-4147-A177-3AD203B41FA5}">
                      <a16:colId xmlns:a16="http://schemas.microsoft.com/office/drawing/2014/main" val="2918287082"/>
                    </a:ext>
                  </a:extLst>
                </a:gridCol>
              </a:tblGrid>
              <a:tr h="937846">
                <a:tc>
                  <a:txBody>
                    <a:bodyPr/>
                    <a:lstStyle/>
                    <a:p>
                      <a:pPr marL="0" algn="ctr" defTabSz="914400" rtl="0" eaLnBrk="1" latinLnBrk="0" hangingPunct="1"/>
                      <a:r>
                        <a:rPr lang="en-US" sz="2000" b="1" kern="1200" dirty="0">
                          <a:solidFill>
                            <a:schemeClr val="lt1"/>
                          </a:solidFill>
                          <a:latin typeface="+mn-lt"/>
                          <a:ea typeface="+mn-ea"/>
                          <a:cs typeface="+mn-cs"/>
                        </a:rPr>
                        <a:t>Location (Route &amp; MP)</a:t>
                      </a:r>
                    </a:p>
                  </a:txBody>
                  <a:tcPr anchor="ctr"/>
                </a:tc>
                <a:tc>
                  <a:txBody>
                    <a:bodyPr/>
                    <a:lstStyle/>
                    <a:p>
                      <a:pPr marL="0" algn="ctr" defTabSz="914400" rtl="0" eaLnBrk="1" latinLnBrk="0" hangingPunct="1"/>
                      <a:r>
                        <a:rPr lang="en-US" sz="2000" b="1" kern="1200" dirty="0">
                          <a:solidFill>
                            <a:schemeClr val="lt1"/>
                          </a:solidFill>
                          <a:latin typeface="+mn-lt"/>
                          <a:ea typeface="+mn-ea"/>
                          <a:cs typeface="+mn-cs"/>
                        </a:rPr>
                        <a:t>Proposed Feature</a:t>
                      </a:r>
                    </a:p>
                  </a:txBody>
                  <a:tcPr anchor="ct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Existing </a:t>
                      </a:r>
                      <a:br>
                        <a:rPr lang="en-US" sz="2000" b="1" kern="1200" dirty="0">
                          <a:solidFill>
                            <a:schemeClr val="lt1"/>
                          </a:solidFill>
                          <a:latin typeface="+mn-lt"/>
                          <a:ea typeface="+mn-ea"/>
                          <a:cs typeface="+mn-cs"/>
                        </a:rPr>
                      </a:br>
                      <a:r>
                        <a:rPr lang="en-US" sz="2000" b="1" kern="1200" dirty="0">
                          <a:solidFill>
                            <a:schemeClr val="lt1"/>
                          </a:solidFill>
                          <a:latin typeface="+mn-lt"/>
                          <a:ea typeface="+mn-ea"/>
                          <a:cs typeface="+mn-cs"/>
                        </a:rPr>
                        <a:t>VC (Feet)</a:t>
                      </a:r>
                    </a:p>
                  </a:txBody>
                  <a:tcP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Proposed VC (Feet)</a:t>
                      </a:r>
                    </a:p>
                  </a:txBody>
                  <a:tcP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Design Standard (Feet)</a:t>
                      </a:r>
                    </a:p>
                  </a:txBody>
                  <a:tcP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New Pinch Point Created?</a:t>
                      </a:r>
                    </a:p>
                    <a:p>
                      <a:pPr marL="0" algn="ctr" defTabSz="914400" rtl="0" eaLnBrk="1" latinLnBrk="0" hangingPunct="1">
                        <a:lnSpc>
                          <a:spcPts val="2100"/>
                        </a:lnSpc>
                      </a:pPr>
                      <a:r>
                        <a:rPr lang="en-US" sz="2000" b="1" kern="1200" dirty="0">
                          <a:solidFill>
                            <a:schemeClr val="lt1"/>
                          </a:solidFill>
                          <a:latin typeface="+mn-lt"/>
                          <a:ea typeface="+mn-ea"/>
                          <a:cs typeface="+mn-cs"/>
                        </a:rPr>
                        <a:t>Y or N</a:t>
                      </a:r>
                    </a:p>
                  </a:txBody>
                  <a:tcPr/>
                </a:tc>
                <a:extLst>
                  <a:ext uri="{0D108BD9-81ED-4DB2-BD59-A6C34878D82A}">
                    <a16:rowId xmlns:a16="http://schemas.microsoft.com/office/drawing/2014/main" val="1947860414"/>
                  </a:ext>
                </a:extLst>
              </a:tr>
              <a:tr h="7933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03625591"/>
                  </a:ext>
                </a:extLst>
              </a:tr>
              <a:tr h="7933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2581960"/>
                  </a:ext>
                </a:extLst>
              </a:tr>
              <a:tr h="107829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18443503"/>
                  </a:ext>
                </a:extLst>
              </a:tr>
              <a:tr h="1078290">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469879368"/>
                  </a:ext>
                </a:extLst>
              </a:tr>
            </a:tbl>
          </a:graphicData>
        </a:graphic>
      </p:graphicFrame>
    </p:spTree>
    <p:custDataLst>
      <p:tags r:id="rId1"/>
    </p:custDataLst>
    <p:extLst>
      <p:ext uri="{BB962C8B-B14F-4D97-AF65-F5344CB8AC3E}">
        <p14:creationId xmlns:p14="http://schemas.microsoft.com/office/powerpoint/2010/main" val="1760663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8B3F-23F6-1F90-0E32-01CCED2DFA29}"/>
              </a:ext>
            </a:extLst>
          </p:cNvPr>
          <p:cNvSpPr>
            <a:spLocks noGrp="1"/>
          </p:cNvSpPr>
          <p:nvPr>
            <p:ph type="title"/>
          </p:nvPr>
        </p:nvSpPr>
        <p:spPr/>
        <p:txBody>
          <a:bodyPr/>
          <a:lstStyle/>
          <a:p>
            <a:r>
              <a:rPr lang="en-US" sz="4800" b="1" dirty="0"/>
              <a:t>PROJECT NAME</a:t>
            </a:r>
            <a:br>
              <a:rPr lang="en-US" sz="4800" b="1" dirty="0"/>
            </a:br>
            <a:r>
              <a:rPr lang="en-US" sz="4000" dirty="0"/>
              <a:t>Proposed Horizontal Clearance Reductions</a:t>
            </a:r>
            <a:endParaRPr lang="en-US" dirty="0"/>
          </a:p>
        </p:txBody>
      </p:sp>
      <p:sp>
        <p:nvSpPr>
          <p:cNvPr id="3" name="Slide Number Placeholder 2">
            <a:extLst>
              <a:ext uri="{FF2B5EF4-FFF2-40B4-BE49-F238E27FC236}">
                <a16:creationId xmlns:a16="http://schemas.microsoft.com/office/drawing/2014/main" id="{11CDDC8B-B002-502D-A3AB-507DCCD796D2}"/>
              </a:ext>
            </a:extLst>
          </p:cNvPr>
          <p:cNvSpPr>
            <a:spLocks noGrp="1"/>
          </p:cNvSpPr>
          <p:nvPr>
            <p:ph type="sldNum" sz="quarter" idx="12"/>
          </p:nvPr>
        </p:nvSpPr>
        <p:spPr/>
        <p:txBody>
          <a:bodyPr/>
          <a:lstStyle/>
          <a:p>
            <a:fld id="{7B4172B2-D9CF-462E-87A7-CF6315382B94}" type="slidenum">
              <a:rPr lang="en-US" smtClean="0"/>
              <a:t>12</a:t>
            </a:fld>
            <a:endParaRPr lang="en-US" dirty="0"/>
          </a:p>
        </p:txBody>
      </p:sp>
      <p:sp>
        <p:nvSpPr>
          <p:cNvPr id="4" name="Text Placeholder 3">
            <a:extLst>
              <a:ext uri="{FF2B5EF4-FFF2-40B4-BE49-F238E27FC236}">
                <a16:creationId xmlns:a16="http://schemas.microsoft.com/office/drawing/2014/main" id="{AC825CAB-A20F-6FEC-70A7-C5BC3522B2B3}"/>
              </a:ext>
            </a:extLst>
          </p:cNvPr>
          <p:cNvSpPr>
            <a:spLocks noGrp="1"/>
          </p:cNvSpPr>
          <p:nvPr>
            <p:ph type="body" sz="quarter" idx="13"/>
          </p:nvPr>
        </p:nvSpPr>
        <p:spPr/>
        <p:txBody>
          <a:bodyPr/>
          <a:lstStyle/>
          <a:p>
            <a:endParaRPr lang="en-US"/>
          </a:p>
        </p:txBody>
      </p:sp>
      <p:graphicFrame>
        <p:nvGraphicFramePr>
          <p:cNvPr id="7" name="Content Placeholder 4">
            <a:extLst>
              <a:ext uri="{FF2B5EF4-FFF2-40B4-BE49-F238E27FC236}">
                <a16:creationId xmlns:a16="http://schemas.microsoft.com/office/drawing/2014/main" id="{43DF4C7F-90C7-2A98-5C40-9B3B2BD2EBAB}"/>
              </a:ext>
            </a:extLst>
          </p:cNvPr>
          <p:cNvGraphicFramePr>
            <a:graphicFrameLocks/>
          </p:cNvGraphicFramePr>
          <p:nvPr>
            <p:extLst>
              <p:ext uri="{D42A27DB-BD31-4B8C-83A1-F6EECF244321}">
                <p14:modId xmlns:p14="http://schemas.microsoft.com/office/powerpoint/2010/main" val="590033578"/>
              </p:ext>
            </p:extLst>
          </p:nvPr>
        </p:nvGraphicFramePr>
        <p:xfrm>
          <a:off x="55416" y="2040251"/>
          <a:ext cx="12119475" cy="4681224"/>
        </p:xfrm>
        <a:graphic>
          <a:graphicData uri="http://schemas.openxmlformats.org/drawingml/2006/table">
            <a:tbl>
              <a:tblPr firstRow="1" bandRow="1">
                <a:tableStyleId>{073A0DAA-6AF3-43AB-8588-CEC1D06C72B9}</a:tableStyleId>
              </a:tblPr>
              <a:tblGrid>
                <a:gridCol w="3355848">
                  <a:extLst>
                    <a:ext uri="{9D8B030D-6E8A-4147-A177-3AD203B41FA5}">
                      <a16:colId xmlns:a16="http://schemas.microsoft.com/office/drawing/2014/main" val="3720019527"/>
                    </a:ext>
                  </a:extLst>
                </a:gridCol>
                <a:gridCol w="3355115">
                  <a:extLst>
                    <a:ext uri="{9D8B030D-6E8A-4147-A177-3AD203B41FA5}">
                      <a16:colId xmlns:a16="http://schemas.microsoft.com/office/drawing/2014/main" val="2313753019"/>
                    </a:ext>
                  </a:extLst>
                </a:gridCol>
                <a:gridCol w="1214096">
                  <a:extLst>
                    <a:ext uri="{9D8B030D-6E8A-4147-A177-3AD203B41FA5}">
                      <a16:colId xmlns:a16="http://schemas.microsoft.com/office/drawing/2014/main" val="388867885"/>
                    </a:ext>
                  </a:extLst>
                </a:gridCol>
                <a:gridCol w="1214096">
                  <a:extLst>
                    <a:ext uri="{9D8B030D-6E8A-4147-A177-3AD203B41FA5}">
                      <a16:colId xmlns:a16="http://schemas.microsoft.com/office/drawing/2014/main" val="4158469781"/>
                    </a:ext>
                  </a:extLst>
                </a:gridCol>
                <a:gridCol w="1209421">
                  <a:extLst>
                    <a:ext uri="{9D8B030D-6E8A-4147-A177-3AD203B41FA5}">
                      <a16:colId xmlns:a16="http://schemas.microsoft.com/office/drawing/2014/main" val="1763524937"/>
                    </a:ext>
                  </a:extLst>
                </a:gridCol>
                <a:gridCol w="1770899">
                  <a:extLst>
                    <a:ext uri="{9D8B030D-6E8A-4147-A177-3AD203B41FA5}">
                      <a16:colId xmlns:a16="http://schemas.microsoft.com/office/drawing/2014/main" val="2918287082"/>
                    </a:ext>
                  </a:extLst>
                </a:gridCol>
              </a:tblGrid>
              <a:tr h="937846">
                <a:tc>
                  <a:txBody>
                    <a:bodyPr/>
                    <a:lstStyle/>
                    <a:p>
                      <a:pPr marL="0" algn="ctr" defTabSz="914400" rtl="0" eaLnBrk="1" latinLnBrk="0" hangingPunct="1"/>
                      <a:r>
                        <a:rPr lang="en-US" sz="2000" b="1" kern="1200" dirty="0">
                          <a:solidFill>
                            <a:schemeClr val="lt1"/>
                          </a:solidFill>
                          <a:latin typeface="+mn-lt"/>
                          <a:ea typeface="+mn-ea"/>
                          <a:cs typeface="+mn-cs"/>
                        </a:rPr>
                        <a:t>Location (Route &amp; MP)</a:t>
                      </a:r>
                    </a:p>
                  </a:txBody>
                  <a:tcPr anchor="ctr"/>
                </a:tc>
                <a:tc>
                  <a:txBody>
                    <a:bodyPr/>
                    <a:lstStyle/>
                    <a:p>
                      <a:pPr marL="0" algn="ctr" defTabSz="914400" rtl="0" eaLnBrk="1" latinLnBrk="0" hangingPunct="1"/>
                      <a:r>
                        <a:rPr lang="en-US" sz="2000" b="1" kern="1200" dirty="0">
                          <a:solidFill>
                            <a:schemeClr val="lt1"/>
                          </a:solidFill>
                          <a:latin typeface="+mn-lt"/>
                          <a:ea typeface="+mn-ea"/>
                          <a:cs typeface="+mn-cs"/>
                        </a:rPr>
                        <a:t>Proposed Feature</a:t>
                      </a:r>
                    </a:p>
                  </a:txBody>
                  <a:tcPr anchor="ct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Existing </a:t>
                      </a:r>
                      <a:br>
                        <a:rPr lang="en-US" sz="2000" b="1" kern="1200" dirty="0">
                          <a:solidFill>
                            <a:schemeClr val="lt1"/>
                          </a:solidFill>
                          <a:latin typeface="+mn-lt"/>
                          <a:ea typeface="+mn-ea"/>
                          <a:cs typeface="+mn-cs"/>
                        </a:rPr>
                      </a:br>
                      <a:r>
                        <a:rPr lang="en-US" sz="2000" b="1" kern="1200" dirty="0">
                          <a:solidFill>
                            <a:schemeClr val="lt1"/>
                          </a:solidFill>
                          <a:latin typeface="+mn-lt"/>
                          <a:ea typeface="+mn-ea"/>
                          <a:cs typeface="+mn-cs"/>
                        </a:rPr>
                        <a:t>HC (Feet)</a:t>
                      </a:r>
                    </a:p>
                  </a:txBody>
                  <a:tcP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Proposed HC (Feet)</a:t>
                      </a:r>
                    </a:p>
                  </a:txBody>
                  <a:tcP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Design Standard (Feet)</a:t>
                      </a:r>
                    </a:p>
                  </a:txBody>
                  <a:tcPr/>
                </a:tc>
                <a:tc>
                  <a:txBody>
                    <a:bodyPr/>
                    <a:lstStyle/>
                    <a:p>
                      <a:pPr marL="0" algn="ctr" defTabSz="914400" rtl="0" eaLnBrk="1" latinLnBrk="0" hangingPunct="1">
                        <a:lnSpc>
                          <a:spcPts val="2100"/>
                        </a:lnSpc>
                      </a:pPr>
                      <a:r>
                        <a:rPr lang="en-US" sz="2000" b="1" kern="1200" dirty="0">
                          <a:solidFill>
                            <a:schemeClr val="lt1"/>
                          </a:solidFill>
                          <a:latin typeface="+mn-lt"/>
                          <a:ea typeface="+mn-ea"/>
                          <a:cs typeface="+mn-cs"/>
                        </a:rPr>
                        <a:t>New Pinch Point Created?</a:t>
                      </a:r>
                    </a:p>
                    <a:p>
                      <a:pPr marL="0" algn="ctr" defTabSz="914400" rtl="0" eaLnBrk="1" latinLnBrk="0" hangingPunct="1">
                        <a:lnSpc>
                          <a:spcPts val="2100"/>
                        </a:lnSpc>
                      </a:pPr>
                      <a:r>
                        <a:rPr lang="en-US" sz="2000" b="1" kern="1200" dirty="0">
                          <a:solidFill>
                            <a:schemeClr val="lt1"/>
                          </a:solidFill>
                          <a:latin typeface="+mn-lt"/>
                          <a:ea typeface="+mn-ea"/>
                          <a:cs typeface="+mn-cs"/>
                        </a:rPr>
                        <a:t>Y or N</a:t>
                      </a:r>
                    </a:p>
                  </a:txBody>
                  <a:tcPr/>
                </a:tc>
                <a:extLst>
                  <a:ext uri="{0D108BD9-81ED-4DB2-BD59-A6C34878D82A}">
                    <a16:rowId xmlns:a16="http://schemas.microsoft.com/office/drawing/2014/main" val="1947860414"/>
                  </a:ext>
                </a:extLst>
              </a:tr>
              <a:tr h="7933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03625591"/>
                  </a:ext>
                </a:extLst>
              </a:tr>
              <a:tr h="793399">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2581960"/>
                  </a:ext>
                </a:extLst>
              </a:tr>
              <a:tr h="107829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18443503"/>
                  </a:ext>
                </a:extLst>
              </a:tr>
              <a:tr h="1078290">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tc>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469879368"/>
                  </a:ext>
                </a:extLst>
              </a:tr>
            </a:tbl>
          </a:graphicData>
        </a:graphic>
      </p:graphicFrame>
    </p:spTree>
    <p:custDataLst>
      <p:tags r:id="rId1"/>
    </p:custDataLst>
    <p:extLst>
      <p:ext uri="{BB962C8B-B14F-4D97-AF65-F5344CB8AC3E}">
        <p14:creationId xmlns:p14="http://schemas.microsoft.com/office/powerpoint/2010/main" val="3178931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Existing &amp; Proposed Roadway Cross Sections</a:t>
            </a:r>
          </a:p>
        </p:txBody>
      </p:sp>
      <p:sp>
        <p:nvSpPr>
          <p:cNvPr id="6" name="Title 1"/>
          <p:cNvSpPr txBox="1">
            <a:spLocks/>
          </p:cNvSpPr>
          <p:nvPr/>
        </p:nvSpPr>
        <p:spPr>
          <a:xfrm>
            <a:off x="436178" y="1217564"/>
            <a:ext cx="10917621" cy="573189"/>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eaLnBrk="1" hangingPunct="1">
              <a:spcBef>
                <a:spcPts val="600"/>
              </a:spcBef>
              <a:spcAft>
                <a:spcPts val="1000"/>
              </a:spcAft>
              <a:buClr>
                <a:schemeClr val="tx2"/>
              </a:buClr>
            </a:pPr>
            <a:r>
              <a:rPr lang="en-US" sz="2600" b="0" dirty="0">
                <a:latin typeface="+mn-lt"/>
                <a:ea typeface="+mn-ea"/>
                <a:cs typeface="Times New Roman" panose="02020603050405020304" pitchFamily="18" charset="0"/>
              </a:rPr>
              <a:t>Add some details, if necessary.</a:t>
            </a:r>
          </a:p>
        </p:txBody>
      </p:sp>
      <p:pic>
        <p:nvPicPr>
          <p:cNvPr id="5" name="Picture 4" descr="Example of existing and proposed crossections, to be replaced by actual cross sections from a project." title="Cross section diagrams"/>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396467" y="1790753"/>
            <a:ext cx="9070679" cy="4771727"/>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B4172B2-D9CF-462E-87A7-CF6315382B94}" type="slidenum">
              <a:rPr lang="en-US" smtClean="0"/>
              <a:t>13</a:t>
            </a:fld>
            <a:endParaRPr lang="en-US" dirty="0"/>
          </a:p>
        </p:txBody>
      </p:sp>
    </p:spTree>
    <p:custDataLst>
      <p:tags r:id="rId1"/>
    </p:custDataLst>
    <p:extLst>
      <p:ext uri="{BB962C8B-B14F-4D97-AF65-F5344CB8AC3E}">
        <p14:creationId xmlns:p14="http://schemas.microsoft.com/office/powerpoint/2010/main" val="203876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Additional Cross Sections</a:t>
            </a:r>
          </a:p>
        </p:txBody>
      </p:sp>
      <p:sp>
        <p:nvSpPr>
          <p:cNvPr id="6" name="Title 1"/>
          <p:cNvSpPr txBox="1">
            <a:spLocks/>
          </p:cNvSpPr>
          <p:nvPr/>
        </p:nvSpPr>
        <p:spPr>
          <a:xfrm>
            <a:off x="436178" y="1217564"/>
            <a:ext cx="10917621" cy="573189"/>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eaLnBrk="1" hangingPunct="1">
              <a:spcBef>
                <a:spcPts val="600"/>
              </a:spcBef>
              <a:spcAft>
                <a:spcPts val="1000"/>
              </a:spcAft>
              <a:buClr>
                <a:schemeClr val="tx2"/>
              </a:buClr>
            </a:pPr>
            <a:r>
              <a:rPr lang="en-US" sz="2600" b="0" dirty="0">
                <a:latin typeface="+mn-lt"/>
                <a:ea typeface="+mn-ea"/>
                <a:cs typeface="Times New Roman" panose="02020603050405020304" pitchFamily="18" charset="0"/>
              </a:rPr>
              <a:t>Mountable traffic separator cross section: </a:t>
            </a:r>
          </a:p>
        </p:txBody>
      </p:sp>
      <p:pic>
        <p:nvPicPr>
          <p:cNvPr id="7" name="Picture 6" descr="Example of a mountable traffic separator cross section, to be replaced by an actual cross section from a project." title="Traffic Separator Cross Section"/>
          <p:cNvPicPr>
            <a:picLocks noChangeAspect="1"/>
          </p:cNvPicPr>
          <p:nvPr/>
        </p:nvPicPr>
        <p:blipFill>
          <a:blip r:embed="rId4"/>
          <a:stretch>
            <a:fillRect/>
          </a:stretch>
        </p:blipFill>
        <p:spPr>
          <a:xfrm>
            <a:off x="2204357" y="1865655"/>
            <a:ext cx="7281899" cy="4717675"/>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B4172B2-D9CF-462E-87A7-CF6315382B94}" type="slidenum">
              <a:rPr lang="en-US" smtClean="0"/>
              <a:t>14</a:t>
            </a:fld>
            <a:endParaRPr lang="en-US" dirty="0"/>
          </a:p>
        </p:txBody>
      </p:sp>
    </p:spTree>
    <p:custDataLst>
      <p:tags r:id="rId1"/>
    </p:custDataLst>
    <p:extLst>
      <p:ext uri="{BB962C8B-B14F-4D97-AF65-F5344CB8AC3E}">
        <p14:creationId xmlns:p14="http://schemas.microsoft.com/office/powerpoint/2010/main" val="40693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74" y="1"/>
            <a:ext cx="7440888" cy="1699118"/>
          </a:xfrm>
        </p:spPr>
        <p:txBody>
          <a:bodyPr>
            <a:noAutofit/>
          </a:bodyPr>
          <a:lstStyle/>
          <a:p>
            <a:pPr algn="ctr"/>
            <a:r>
              <a:rPr lang="en-US" sz="3600" dirty="0"/>
              <a:t>ODOT Highway Design Manual Guidance for </a:t>
            </a:r>
            <a:br>
              <a:rPr lang="en-US" sz="3600" dirty="0"/>
            </a:br>
            <a:r>
              <a:rPr lang="en-US" sz="3600" dirty="0"/>
              <a:t>&lt;&lt;Insert Urban Context&gt;&gt;</a:t>
            </a:r>
          </a:p>
        </p:txBody>
      </p:sp>
      <p:graphicFrame>
        <p:nvGraphicFramePr>
          <p:cNvPr id="5" name="Content Placeholder 4"/>
          <p:cNvGraphicFramePr>
            <a:graphicFrameLocks noGrp="1"/>
          </p:cNvGraphicFramePr>
          <p:nvPr>
            <p:ph sz="half" idx="2"/>
          </p:nvPr>
        </p:nvGraphicFramePr>
        <p:xfrm>
          <a:off x="145774" y="2483597"/>
          <a:ext cx="7440888" cy="4238703"/>
        </p:xfrm>
        <a:graphic>
          <a:graphicData uri="http://schemas.openxmlformats.org/drawingml/2006/table">
            <a:tbl>
              <a:tblPr firstRow="1" firstCol="1" bandRow="1">
                <a:tableStyleId>{073A0DAA-6AF3-43AB-8588-CEC1D06C72B9}</a:tableStyleId>
              </a:tblPr>
              <a:tblGrid>
                <a:gridCol w="5437608">
                  <a:extLst>
                    <a:ext uri="{9D8B030D-6E8A-4147-A177-3AD203B41FA5}">
                      <a16:colId xmlns:a16="http://schemas.microsoft.com/office/drawing/2014/main" val="388867885"/>
                    </a:ext>
                  </a:extLst>
                </a:gridCol>
                <a:gridCol w="2003280">
                  <a:extLst>
                    <a:ext uri="{9D8B030D-6E8A-4147-A177-3AD203B41FA5}">
                      <a16:colId xmlns:a16="http://schemas.microsoft.com/office/drawing/2014/main" val="4158469781"/>
                    </a:ext>
                  </a:extLst>
                </a:gridCol>
              </a:tblGrid>
              <a:tr h="470967">
                <a:tc>
                  <a:txBody>
                    <a:bodyPr/>
                    <a:lstStyle/>
                    <a:p>
                      <a:pPr algn="ctr"/>
                      <a:r>
                        <a:rPr lang="en-US" sz="2000" dirty="0"/>
                        <a:t>Design Element</a:t>
                      </a:r>
                      <a:endParaRPr lang="en-US" sz="2000" dirty="0">
                        <a:solidFill>
                          <a:schemeClr val="tx1"/>
                        </a:solidFill>
                      </a:endParaRPr>
                    </a:p>
                  </a:txBody>
                  <a:tcPr/>
                </a:tc>
                <a:tc>
                  <a:txBody>
                    <a:bodyPr/>
                    <a:lstStyle/>
                    <a:p>
                      <a:pPr algn="ctr"/>
                      <a:r>
                        <a:rPr lang="en-US" sz="2000" dirty="0"/>
                        <a:t>HDM Guidance</a:t>
                      </a:r>
                      <a:endParaRPr lang="en-US" sz="2000" dirty="0">
                        <a:solidFill>
                          <a:schemeClr val="tx1"/>
                        </a:solidFill>
                      </a:endParaRPr>
                    </a:p>
                  </a:txBody>
                  <a:tcPr/>
                </a:tc>
                <a:extLst>
                  <a:ext uri="{0D108BD9-81ED-4DB2-BD59-A6C34878D82A}">
                    <a16:rowId xmlns:a16="http://schemas.microsoft.com/office/drawing/2014/main" val="1947860414"/>
                  </a:ext>
                </a:extLst>
              </a:tr>
              <a:tr h="470967">
                <a:tc>
                  <a:txBody>
                    <a:bodyPr/>
                    <a:lstStyle/>
                    <a:p>
                      <a:r>
                        <a:rPr lang="en-US" dirty="0"/>
                        <a:t>Travel Lane</a:t>
                      </a:r>
                    </a:p>
                  </a:txBody>
                  <a:tcPr/>
                </a:tc>
                <a:tc>
                  <a:txBody>
                    <a:bodyPr/>
                    <a:lstStyle/>
                    <a:p>
                      <a:endParaRPr lang="en-US" dirty="0"/>
                    </a:p>
                  </a:txBody>
                  <a:tcPr/>
                </a:tc>
                <a:extLst>
                  <a:ext uri="{0D108BD9-81ED-4DB2-BD59-A6C34878D82A}">
                    <a16:rowId xmlns:a16="http://schemas.microsoft.com/office/drawing/2014/main" val="1903625591"/>
                  </a:ext>
                </a:extLst>
              </a:tr>
              <a:tr h="470967">
                <a:tc>
                  <a:txBody>
                    <a:bodyPr/>
                    <a:lstStyle/>
                    <a:p>
                      <a:r>
                        <a:rPr lang="en-US" dirty="0"/>
                        <a:t>Two-Way-Left-Turn Lane</a:t>
                      </a:r>
                    </a:p>
                  </a:txBody>
                  <a:tcPr/>
                </a:tc>
                <a:tc>
                  <a:txBody>
                    <a:bodyPr/>
                    <a:lstStyle/>
                    <a:p>
                      <a:endParaRPr lang="en-US" dirty="0"/>
                    </a:p>
                  </a:txBody>
                  <a:tcPr/>
                </a:tc>
                <a:extLst>
                  <a:ext uri="{0D108BD9-81ED-4DB2-BD59-A6C34878D82A}">
                    <a16:rowId xmlns:a16="http://schemas.microsoft.com/office/drawing/2014/main" val="2032581960"/>
                  </a:ext>
                </a:extLst>
              </a:tr>
              <a:tr h="470967">
                <a:tc>
                  <a:txBody>
                    <a:bodyPr/>
                    <a:lstStyle/>
                    <a:p>
                      <a:r>
                        <a:rPr lang="en-US" dirty="0"/>
                        <a:t>Right Turn Lane (Including shy distances)</a:t>
                      </a:r>
                    </a:p>
                  </a:txBody>
                  <a:tcPr/>
                </a:tc>
                <a:tc>
                  <a:txBody>
                    <a:bodyPr/>
                    <a:lstStyle/>
                    <a:p>
                      <a:endParaRPr lang="en-US" dirty="0"/>
                    </a:p>
                  </a:txBody>
                  <a:tcPr/>
                </a:tc>
                <a:extLst>
                  <a:ext uri="{0D108BD9-81ED-4DB2-BD59-A6C34878D82A}">
                    <a16:rowId xmlns:a16="http://schemas.microsoft.com/office/drawing/2014/main" val="718443503"/>
                  </a:ext>
                </a:extLst>
              </a:tr>
              <a:tr h="470967">
                <a:tc>
                  <a:txBody>
                    <a:bodyPr/>
                    <a:lstStyle/>
                    <a:p>
                      <a:r>
                        <a:rPr lang="en-US" dirty="0"/>
                        <a:t>On Street Bicycle Lane (not including buffer)</a:t>
                      </a:r>
                    </a:p>
                  </a:txBody>
                  <a:tcPr/>
                </a:tc>
                <a:tc>
                  <a:txBody>
                    <a:bodyPr/>
                    <a:lstStyle/>
                    <a:p>
                      <a:endParaRPr lang="en-US" dirty="0"/>
                    </a:p>
                  </a:txBody>
                  <a:tcPr/>
                </a:tc>
                <a:extLst>
                  <a:ext uri="{0D108BD9-81ED-4DB2-BD59-A6C34878D82A}">
                    <a16:rowId xmlns:a16="http://schemas.microsoft.com/office/drawing/2014/main" val="2469879368"/>
                  </a:ext>
                </a:extLst>
              </a:tr>
              <a:tr h="470967">
                <a:tc>
                  <a:txBody>
                    <a:bodyPr/>
                    <a:lstStyle/>
                    <a:p>
                      <a:r>
                        <a:rPr lang="en-US" dirty="0"/>
                        <a:t>Bicycle/Street</a:t>
                      </a:r>
                      <a:r>
                        <a:rPr lang="en-US" baseline="0" dirty="0"/>
                        <a:t> </a:t>
                      </a:r>
                      <a:r>
                        <a:rPr lang="en-US" dirty="0"/>
                        <a:t>Buffer</a:t>
                      </a:r>
                    </a:p>
                  </a:txBody>
                  <a:tcPr/>
                </a:tc>
                <a:tc>
                  <a:txBody>
                    <a:bodyPr/>
                    <a:lstStyle/>
                    <a:p>
                      <a:endParaRPr lang="en-US" dirty="0"/>
                    </a:p>
                  </a:txBody>
                  <a:tcPr/>
                </a:tc>
                <a:extLst>
                  <a:ext uri="{0D108BD9-81ED-4DB2-BD59-A6C34878D82A}">
                    <a16:rowId xmlns:a16="http://schemas.microsoft.com/office/drawing/2014/main" val="2826767645"/>
                  </a:ext>
                </a:extLst>
              </a:tr>
              <a:tr h="470967">
                <a:tc>
                  <a:txBody>
                    <a:bodyPr/>
                    <a:lstStyle/>
                    <a:p>
                      <a:r>
                        <a:rPr lang="en-US" dirty="0"/>
                        <a:t>On-Street Parking</a:t>
                      </a:r>
                    </a:p>
                  </a:txBody>
                  <a:tcPr/>
                </a:tc>
                <a:tc>
                  <a:txBody>
                    <a:bodyPr/>
                    <a:lstStyle/>
                    <a:p>
                      <a:endParaRPr lang="en-US" dirty="0"/>
                    </a:p>
                  </a:txBody>
                  <a:tcPr/>
                </a:tc>
                <a:extLst>
                  <a:ext uri="{0D108BD9-81ED-4DB2-BD59-A6C34878D82A}">
                    <a16:rowId xmlns:a16="http://schemas.microsoft.com/office/drawing/2014/main" val="3507193028"/>
                  </a:ext>
                </a:extLst>
              </a:tr>
              <a:tr h="470967">
                <a:tc>
                  <a:txBody>
                    <a:bodyPr/>
                    <a:lstStyle/>
                    <a:p>
                      <a:r>
                        <a:rPr lang="en-US" dirty="0"/>
                        <a:t>Curb/Gutter</a:t>
                      </a:r>
                    </a:p>
                  </a:txBody>
                  <a:tcPr/>
                </a:tc>
                <a:tc>
                  <a:txBody>
                    <a:bodyPr/>
                    <a:lstStyle/>
                    <a:p>
                      <a:endParaRPr lang="en-US" dirty="0"/>
                    </a:p>
                  </a:txBody>
                  <a:tcPr/>
                </a:tc>
                <a:extLst>
                  <a:ext uri="{0D108BD9-81ED-4DB2-BD59-A6C34878D82A}">
                    <a16:rowId xmlns:a16="http://schemas.microsoft.com/office/drawing/2014/main" val="893079655"/>
                  </a:ext>
                </a:extLst>
              </a:tr>
              <a:tr h="470967">
                <a:tc>
                  <a:txBody>
                    <a:bodyPr/>
                    <a:lstStyle/>
                    <a:p>
                      <a:r>
                        <a:rPr lang="en-US" dirty="0"/>
                        <a:t>Raised Median </a:t>
                      </a:r>
                      <a:r>
                        <a:rPr lang="en-US" baseline="0" dirty="0"/>
                        <a:t>- </a:t>
                      </a:r>
                      <a:r>
                        <a:rPr lang="en-US" dirty="0"/>
                        <a:t>No Turn Lane</a:t>
                      </a:r>
                      <a:r>
                        <a:rPr lang="en-US" baseline="0" dirty="0"/>
                        <a:t> (incl. shy distances)</a:t>
                      </a:r>
                      <a:endParaRPr lang="en-US" dirty="0"/>
                    </a:p>
                  </a:txBody>
                  <a:tcPr/>
                </a:tc>
                <a:tc>
                  <a:txBody>
                    <a:bodyPr/>
                    <a:lstStyle/>
                    <a:p>
                      <a:endParaRPr lang="en-US" dirty="0"/>
                    </a:p>
                  </a:txBody>
                  <a:tcPr/>
                </a:tc>
                <a:extLst>
                  <a:ext uri="{0D108BD9-81ED-4DB2-BD59-A6C34878D82A}">
                    <a16:rowId xmlns:a16="http://schemas.microsoft.com/office/drawing/2014/main" val="1191562264"/>
                  </a:ext>
                </a:extLst>
              </a:tr>
            </a:tbl>
          </a:graphicData>
        </a:graphic>
      </p:graphicFrame>
      <p:sp>
        <p:nvSpPr>
          <p:cNvPr id="9" name="Rectangle 8"/>
          <p:cNvSpPr/>
          <p:nvPr/>
        </p:nvSpPr>
        <p:spPr>
          <a:xfrm>
            <a:off x="450904" y="1924432"/>
            <a:ext cx="6909410" cy="461665"/>
          </a:xfrm>
          <a:prstGeom prst="rect">
            <a:avLst/>
          </a:prstGeom>
        </p:spPr>
        <p:txBody>
          <a:bodyPr wrap="square">
            <a:spAutoFit/>
          </a:bodyPr>
          <a:lstStyle/>
          <a:p>
            <a:pPr algn="ctr"/>
            <a:r>
              <a:rPr lang="en-US" sz="2400" dirty="0"/>
              <a:t>Target Traffic Speed: ## - ## MPH  </a:t>
            </a:r>
          </a:p>
        </p:txBody>
      </p:sp>
      <p:pic>
        <p:nvPicPr>
          <p:cNvPr id="17" name="Picture 16" descr="ODOT's Highway Design Manual cover">
            <a:extLst>
              <a:ext uri="{FF2B5EF4-FFF2-40B4-BE49-F238E27FC236}">
                <a16:creationId xmlns:a16="http://schemas.microsoft.com/office/drawing/2014/main" id="{EDA86E19-9058-54AA-54F4-740DA298BEFB}"/>
              </a:ext>
            </a:extLst>
          </p:cNvPr>
          <p:cNvPicPr>
            <a:picLocks noChangeAspect="1"/>
          </p:cNvPicPr>
          <p:nvPr/>
        </p:nvPicPr>
        <p:blipFill rotWithShape="1">
          <a:blip r:embed="rId4"/>
          <a:srcRect l="1406" t="1241" r="1807" b="2589"/>
          <a:stretch/>
        </p:blipFill>
        <p:spPr>
          <a:xfrm>
            <a:off x="7650480" y="723900"/>
            <a:ext cx="4395746" cy="5638800"/>
          </a:xfrm>
          <a:prstGeom prst="rect">
            <a:avLst/>
          </a:prstGeom>
          <a:ln>
            <a:solidFill>
              <a:schemeClr val="bg2">
                <a:lumMod val="1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22629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Bicycle Facility Recommendation</a:t>
            </a:r>
          </a:p>
        </p:txBody>
      </p:sp>
      <p:sp>
        <p:nvSpPr>
          <p:cNvPr id="4" name="Slide Number Placeholder 3"/>
          <p:cNvSpPr>
            <a:spLocks noGrp="1"/>
          </p:cNvSpPr>
          <p:nvPr>
            <p:ph type="sldNum" sz="quarter" idx="12"/>
          </p:nvPr>
        </p:nvSpPr>
        <p:spPr/>
        <p:txBody>
          <a:bodyPr/>
          <a:lstStyle/>
          <a:p>
            <a:fld id="{7B4172B2-D9CF-462E-87A7-CF6315382B94}" type="slidenum">
              <a:rPr lang="en-US" smtClean="0"/>
              <a:t>16</a:t>
            </a:fld>
            <a:endParaRPr lang="en-US" dirty="0"/>
          </a:p>
        </p:txBody>
      </p:sp>
      <p:graphicFrame>
        <p:nvGraphicFramePr>
          <p:cNvPr id="3" name="Table 4">
            <a:extLst>
              <a:ext uri="{FF2B5EF4-FFF2-40B4-BE49-F238E27FC236}">
                <a16:creationId xmlns:a16="http://schemas.microsoft.com/office/drawing/2014/main" id="{92329459-CE40-FCF1-9594-8B7D5822AAC6}"/>
              </a:ext>
            </a:extLst>
          </p:cNvPr>
          <p:cNvGraphicFramePr>
            <a:graphicFrameLocks noGrp="1"/>
          </p:cNvGraphicFramePr>
          <p:nvPr/>
        </p:nvGraphicFramePr>
        <p:xfrm>
          <a:off x="443344" y="1532245"/>
          <a:ext cx="11531832" cy="3976390"/>
        </p:xfrm>
        <a:graphic>
          <a:graphicData uri="http://schemas.openxmlformats.org/drawingml/2006/table">
            <a:tbl>
              <a:tblPr firstRow="1" bandRow="1">
                <a:tableStyleId>{073A0DAA-6AF3-43AB-8588-CEC1D06C72B9}</a:tableStyleId>
              </a:tblPr>
              <a:tblGrid>
                <a:gridCol w="2812474">
                  <a:extLst>
                    <a:ext uri="{9D8B030D-6E8A-4147-A177-3AD203B41FA5}">
                      <a16:colId xmlns:a16="http://schemas.microsoft.com/office/drawing/2014/main" val="862266557"/>
                    </a:ext>
                  </a:extLst>
                </a:gridCol>
                <a:gridCol w="2921230">
                  <a:extLst>
                    <a:ext uri="{9D8B030D-6E8A-4147-A177-3AD203B41FA5}">
                      <a16:colId xmlns:a16="http://schemas.microsoft.com/office/drawing/2014/main" val="127839064"/>
                    </a:ext>
                  </a:extLst>
                </a:gridCol>
                <a:gridCol w="2899064">
                  <a:extLst>
                    <a:ext uri="{9D8B030D-6E8A-4147-A177-3AD203B41FA5}">
                      <a16:colId xmlns:a16="http://schemas.microsoft.com/office/drawing/2014/main" val="1622916277"/>
                    </a:ext>
                  </a:extLst>
                </a:gridCol>
                <a:gridCol w="2899064">
                  <a:extLst>
                    <a:ext uri="{9D8B030D-6E8A-4147-A177-3AD203B41FA5}">
                      <a16:colId xmlns:a16="http://schemas.microsoft.com/office/drawing/2014/main" val="3788404297"/>
                    </a:ext>
                  </a:extLst>
                </a:gridCol>
              </a:tblGrid>
              <a:tr h="11417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Urban Context:</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ADT:</a:t>
                      </a:r>
                      <a:endParaRPr lang="en-US" sz="28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Traffic Speed:</a:t>
                      </a:r>
                      <a:endParaRPr lang="en-US" sz="2800" b="1" dirty="0"/>
                    </a:p>
                  </a:txBody>
                  <a:tcPr anchor="ctr"/>
                </a:tc>
                <a:tc>
                  <a:txBody>
                    <a:bodyPr/>
                    <a:lstStyle/>
                    <a:p>
                      <a:pPr algn="ctr"/>
                      <a:r>
                        <a:rPr lang="en-US" sz="2800" dirty="0"/>
                        <a:t>Recommended Bike Facility: </a:t>
                      </a:r>
                    </a:p>
                  </a:txBody>
                  <a:tcPr anchor="ctr"/>
                </a:tc>
                <a:extLst>
                  <a:ext uri="{0D108BD9-81ED-4DB2-BD59-A6C34878D82A}">
                    <a16:rowId xmlns:a16="http://schemas.microsoft.com/office/drawing/2014/main" val="3745990031"/>
                  </a:ext>
                </a:extLst>
              </a:tr>
              <a:tr h="28346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18265814"/>
                  </a:ext>
                </a:extLst>
              </a:tr>
            </a:tbl>
          </a:graphicData>
        </a:graphic>
      </p:graphicFrame>
    </p:spTree>
    <p:custDataLst>
      <p:tags r:id="rId1"/>
    </p:custDataLst>
    <p:extLst>
      <p:ext uri="{BB962C8B-B14F-4D97-AF65-F5344CB8AC3E}">
        <p14:creationId xmlns:p14="http://schemas.microsoft.com/office/powerpoint/2010/main" val="120999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b="1" dirty="0"/>
              <a:t>Single Trip Over-Dimension Permit Summary</a:t>
            </a:r>
          </a:p>
        </p:txBody>
      </p:sp>
      <p:sp>
        <p:nvSpPr>
          <p:cNvPr id="3" name="Rectangle 2"/>
          <p:cNvSpPr/>
          <p:nvPr/>
        </p:nvSpPr>
        <p:spPr>
          <a:xfrm>
            <a:off x="2997234" y="1209784"/>
            <a:ext cx="6255046" cy="923330"/>
          </a:xfrm>
          <a:prstGeom prst="rect">
            <a:avLst/>
          </a:prstGeom>
        </p:spPr>
        <p:txBody>
          <a:bodyPr wrap="none">
            <a:spAutoFit/>
          </a:bodyPr>
          <a:lstStyle/>
          <a:p>
            <a:pPr marL="342900" indent="-342900">
              <a:spcAft>
                <a:spcPts val="1200"/>
              </a:spcAft>
              <a:buFont typeface="Arial" panose="020B0604020202020204" pitchFamily="34" charset="0"/>
              <a:buChar char="•"/>
            </a:pPr>
            <a:r>
              <a:rPr lang="en-US" sz="2200" b="1" dirty="0"/>
              <a:t>Analysis duration: </a:t>
            </a:r>
            <a:r>
              <a:rPr lang="en-US" sz="2200" dirty="0"/>
              <a:t>__ years</a:t>
            </a:r>
          </a:p>
          <a:p>
            <a:pPr marL="342900" indent="-342900">
              <a:spcAft>
                <a:spcPts val="1200"/>
              </a:spcAft>
              <a:buFont typeface="Arial" panose="020B0604020202020204" pitchFamily="34" charset="0"/>
              <a:buChar char="•"/>
            </a:pPr>
            <a:r>
              <a:rPr lang="en-US" sz="2200" b="1" dirty="0"/>
              <a:t>Total STPs issued (including trips):</a:t>
            </a:r>
            <a:r>
              <a:rPr lang="en-US" sz="2200" dirty="0"/>
              <a:t>  ____ permits</a:t>
            </a:r>
          </a:p>
        </p:txBody>
      </p:sp>
      <p:sp>
        <p:nvSpPr>
          <p:cNvPr id="7" name="TextBox 6">
            <a:extLst>
              <a:ext uri="{FF2B5EF4-FFF2-40B4-BE49-F238E27FC236}">
                <a16:creationId xmlns:a16="http://schemas.microsoft.com/office/drawing/2014/main" id="{90C92C98-94DB-62B4-B6CC-67259FBF5A7E}"/>
              </a:ext>
            </a:extLst>
          </p:cNvPr>
          <p:cNvSpPr txBox="1"/>
          <p:nvPr/>
        </p:nvSpPr>
        <p:spPr>
          <a:xfrm>
            <a:off x="298448" y="2174702"/>
            <a:ext cx="9074150" cy="461665"/>
          </a:xfrm>
          <a:prstGeom prst="rect">
            <a:avLst/>
          </a:prstGeom>
          <a:noFill/>
        </p:spPr>
        <p:txBody>
          <a:bodyPr wrap="square">
            <a:spAutoFit/>
          </a:bodyPr>
          <a:lstStyle/>
          <a:p>
            <a:r>
              <a:rPr lang="en-US" sz="2400" b="1" dirty="0"/>
              <a:t>District Guidelines for Over-Dimension Loads:</a:t>
            </a:r>
            <a:endParaRPr lang="en-US" sz="2400" dirty="0"/>
          </a:p>
        </p:txBody>
      </p:sp>
      <p:graphicFrame>
        <p:nvGraphicFramePr>
          <p:cNvPr id="8" name="Table 8" descr="Table showing district guidelines for over-dimension loads">
            <a:extLst>
              <a:ext uri="{FF2B5EF4-FFF2-40B4-BE49-F238E27FC236}">
                <a16:creationId xmlns:a16="http://schemas.microsoft.com/office/drawing/2014/main" id="{B5D14E8D-7330-F754-657F-3C5F62B32EBC}"/>
              </a:ext>
            </a:extLst>
          </p:cNvPr>
          <p:cNvGraphicFramePr>
            <a:graphicFrameLocks noGrp="1"/>
          </p:cNvGraphicFramePr>
          <p:nvPr>
            <p:extLst>
              <p:ext uri="{D42A27DB-BD31-4B8C-83A1-F6EECF244321}">
                <p14:modId xmlns:p14="http://schemas.microsoft.com/office/powerpoint/2010/main" val="1563990033"/>
              </p:ext>
            </p:extLst>
          </p:nvPr>
        </p:nvGraphicFramePr>
        <p:xfrm>
          <a:off x="294479" y="2739045"/>
          <a:ext cx="11603041" cy="3982430"/>
        </p:xfrm>
        <a:graphic>
          <a:graphicData uri="http://schemas.openxmlformats.org/drawingml/2006/table">
            <a:tbl>
              <a:tblPr firstRow="1">
                <a:tableStyleId>{F5AB1C69-6EDB-4FF4-983F-18BD219EF322}</a:tableStyleId>
              </a:tblPr>
              <a:tblGrid>
                <a:gridCol w="2336755">
                  <a:extLst>
                    <a:ext uri="{9D8B030D-6E8A-4147-A177-3AD203B41FA5}">
                      <a16:colId xmlns:a16="http://schemas.microsoft.com/office/drawing/2014/main" val="923414491"/>
                    </a:ext>
                  </a:extLst>
                </a:gridCol>
                <a:gridCol w="2336755">
                  <a:extLst>
                    <a:ext uri="{9D8B030D-6E8A-4147-A177-3AD203B41FA5}">
                      <a16:colId xmlns:a16="http://schemas.microsoft.com/office/drawing/2014/main" val="909256773"/>
                    </a:ext>
                  </a:extLst>
                </a:gridCol>
                <a:gridCol w="2336755">
                  <a:extLst>
                    <a:ext uri="{9D8B030D-6E8A-4147-A177-3AD203B41FA5}">
                      <a16:colId xmlns:a16="http://schemas.microsoft.com/office/drawing/2014/main" val="2725705424"/>
                    </a:ext>
                  </a:extLst>
                </a:gridCol>
                <a:gridCol w="4592776">
                  <a:extLst>
                    <a:ext uri="{9D8B030D-6E8A-4147-A177-3AD203B41FA5}">
                      <a16:colId xmlns:a16="http://schemas.microsoft.com/office/drawing/2014/main" val="2588580505"/>
                    </a:ext>
                  </a:extLst>
                </a:gridCol>
              </a:tblGrid>
              <a:tr h="1510047">
                <a:tc>
                  <a:txBody>
                    <a:bodyPr/>
                    <a:lstStyle/>
                    <a:p>
                      <a:r>
                        <a:rPr lang="en-US" sz="2200" dirty="0"/>
                        <a:t>Daytime Width Allowed</a:t>
                      </a:r>
                      <a:br>
                        <a:rPr lang="en-US" sz="2000" dirty="0"/>
                      </a:br>
                      <a:r>
                        <a:rPr lang="en-US" sz="2000" b="0" dirty="0"/>
                        <a:t>(without district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Nighttime Width Allowed</a:t>
                      </a:r>
                      <a:br>
                        <a:rPr lang="en-US" sz="2000" dirty="0"/>
                      </a:br>
                      <a:r>
                        <a:rPr lang="en-US" sz="2000" b="0" dirty="0"/>
                        <a:t>(without district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Overall Length Allowed</a:t>
                      </a:r>
                      <a:br>
                        <a:rPr lang="en-US" sz="2000" dirty="0"/>
                      </a:br>
                      <a:r>
                        <a:rPr lang="en-US" sz="2000" b="0" dirty="0"/>
                        <a:t>(without district approval)</a:t>
                      </a:r>
                      <a:endParaRPr lang="en-US" sz="2000" dirty="0"/>
                    </a:p>
                  </a:txBody>
                  <a:tcPr/>
                </a:tc>
                <a:tc>
                  <a:txBody>
                    <a:bodyPr/>
                    <a:lstStyle/>
                    <a:p>
                      <a:r>
                        <a:rPr lang="en-US" sz="2200" b="1" kern="1200" dirty="0">
                          <a:solidFill>
                            <a:schemeClr val="lt1"/>
                          </a:solidFill>
                          <a:latin typeface="+mn-lt"/>
                          <a:ea typeface="+mn-ea"/>
                          <a:cs typeface="+mn-cs"/>
                        </a:rPr>
                        <a:t>Other Comments</a:t>
                      </a:r>
                    </a:p>
                  </a:txBody>
                  <a:tcPr/>
                </a:tc>
                <a:extLst>
                  <a:ext uri="{0D108BD9-81ED-4DB2-BD59-A6C34878D82A}">
                    <a16:rowId xmlns:a16="http://schemas.microsoft.com/office/drawing/2014/main" val="262234761"/>
                  </a:ext>
                </a:extLst>
              </a:tr>
              <a:tr h="2472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___ feet</a:t>
                      </a:r>
                    </a:p>
                  </a:txBody>
                  <a:tcPr anchor="ctr"/>
                </a:tc>
                <a:tc>
                  <a:txBody>
                    <a:bodyPr/>
                    <a:lstStyle/>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pPr marL="342900" indent="-342900">
                        <a:buFont typeface="Arial" panose="020B0604020202020204" pitchFamily="34" charset="0"/>
                        <a:buChar char="•"/>
                      </a:pPr>
                      <a:r>
                        <a:rPr lang="en-US" sz="2000" dirty="0"/>
                        <a:t> </a:t>
                      </a:r>
                    </a:p>
                    <a:p>
                      <a:endParaRPr lang="en-US" sz="2000" dirty="0"/>
                    </a:p>
                  </a:txBody>
                  <a:tcPr anchor="ctr"/>
                </a:tc>
                <a:extLst>
                  <a:ext uri="{0D108BD9-81ED-4DB2-BD59-A6C34878D82A}">
                    <a16:rowId xmlns:a16="http://schemas.microsoft.com/office/drawing/2014/main" val="105651202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17</a:t>
            </a:fld>
            <a:endParaRPr lang="en-US" dirty="0"/>
          </a:p>
        </p:txBody>
      </p:sp>
    </p:spTree>
    <p:custDataLst>
      <p:tags r:id="rId1"/>
    </p:custDataLst>
    <p:extLst>
      <p:ext uri="{BB962C8B-B14F-4D97-AF65-F5344CB8AC3E}">
        <p14:creationId xmlns:p14="http://schemas.microsoft.com/office/powerpoint/2010/main" val="367864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Wide Loads</a:t>
            </a:r>
          </a:p>
        </p:txBody>
      </p:sp>
      <p:sp>
        <p:nvSpPr>
          <p:cNvPr id="3" name="Rectangle 2"/>
          <p:cNvSpPr/>
          <p:nvPr/>
        </p:nvSpPr>
        <p:spPr>
          <a:xfrm>
            <a:off x="625041" y="1237638"/>
            <a:ext cx="11259006"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Most wide loads were issued for &lt;insert load type from permit report&gt;</a:t>
            </a:r>
          </a:p>
          <a:p>
            <a:pPr marL="342900" indent="-342900">
              <a:spcAft>
                <a:spcPts val="600"/>
              </a:spcAft>
              <a:buFont typeface="Arial" panose="020B0604020202020204" pitchFamily="34" charset="0"/>
              <a:buChar char="•"/>
            </a:pPr>
            <a:r>
              <a:rPr lang="en-US" sz="2000" dirty="0"/>
              <a:t>Widest load was for a &lt;insert load type from report&gt; at  ___  wide. </a:t>
            </a:r>
          </a:p>
          <a:p>
            <a:pPr marL="342900" indent="-342900">
              <a:spcAft>
                <a:spcPts val="600"/>
              </a:spcAft>
              <a:buFont typeface="Arial" panose="020B0604020202020204" pitchFamily="34" charset="0"/>
              <a:buChar char="•"/>
            </a:pPr>
            <a:r>
              <a:rPr lang="en-US" sz="2000" dirty="0"/>
              <a:t>Majority of permits were between ____ and ____wide.</a:t>
            </a:r>
          </a:p>
        </p:txBody>
      </p:sp>
      <p:graphicFrame>
        <p:nvGraphicFramePr>
          <p:cNvPr id="6" name="Table 5" descr="Table showing permit history for overwidth loads"/>
          <p:cNvGraphicFramePr>
            <a:graphicFrameLocks noGrp="1"/>
          </p:cNvGraphicFramePr>
          <p:nvPr/>
        </p:nvGraphicFramePr>
        <p:xfrm>
          <a:off x="508200" y="2460393"/>
          <a:ext cx="11259007" cy="4162479"/>
        </p:xfrm>
        <a:graphic>
          <a:graphicData uri="http://schemas.openxmlformats.org/drawingml/2006/table">
            <a:tbl>
              <a:tblPr firstRow="1" bandRow="1">
                <a:tableStyleId>{073A0DAA-6AF3-43AB-8588-CEC1D06C72B9}</a:tableStyleId>
              </a:tblPr>
              <a:tblGrid>
                <a:gridCol w="2903283">
                  <a:extLst>
                    <a:ext uri="{9D8B030D-6E8A-4147-A177-3AD203B41FA5}">
                      <a16:colId xmlns:a16="http://schemas.microsoft.com/office/drawing/2014/main" val="2242583396"/>
                    </a:ext>
                  </a:extLst>
                </a:gridCol>
                <a:gridCol w="8355724">
                  <a:extLst>
                    <a:ext uri="{9D8B030D-6E8A-4147-A177-3AD203B41FA5}">
                      <a16:colId xmlns:a16="http://schemas.microsoft.com/office/drawing/2014/main" val="1239467818"/>
                    </a:ext>
                  </a:extLst>
                </a:gridCol>
              </a:tblGrid>
              <a:tr h="491631">
                <a:tc>
                  <a:txBody>
                    <a:bodyPr/>
                    <a:lstStyle/>
                    <a:p>
                      <a:pPr algn="ctr"/>
                      <a:r>
                        <a:rPr lang="en-US" sz="2200" dirty="0"/>
                        <a:t>Overall Width</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58856">
                <a:tc>
                  <a:txBody>
                    <a:bodyPr/>
                    <a:lstStyle/>
                    <a:p>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58856">
                <a:tc>
                  <a:txBody>
                    <a:bodyPr/>
                    <a:lstStyle/>
                    <a:p>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951460558"/>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267165285"/>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2793540322"/>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380186049"/>
                  </a:ext>
                </a:extLst>
              </a:tr>
              <a:tr h="4588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251178323"/>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18</a:t>
            </a:fld>
            <a:endParaRPr lang="en-US" dirty="0"/>
          </a:p>
        </p:txBody>
      </p:sp>
    </p:spTree>
    <p:custDataLst>
      <p:tags r:id="rId1"/>
    </p:custDataLst>
    <p:extLst>
      <p:ext uri="{BB962C8B-B14F-4D97-AF65-F5344CB8AC3E}">
        <p14:creationId xmlns:p14="http://schemas.microsoft.com/office/powerpoint/2010/main" val="326458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Long Loads</a:t>
            </a:r>
          </a:p>
        </p:txBody>
      </p:sp>
      <p:sp>
        <p:nvSpPr>
          <p:cNvPr id="3" name="Rectangle 2"/>
          <p:cNvSpPr/>
          <p:nvPr/>
        </p:nvSpPr>
        <p:spPr>
          <a:xfrm>
            <a:off x="533601" y="1261948"/>
            <a:ext cx="11259006" cy="1169551"/>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Most wide loads were issued for &lt;insert load type from permit report&gt;</a:t>
            </a:r>
          </a:p>
          <a:p>
            <a:pPr marL="342900" indent="-342900">
              <a:spcAft>
                <a:spcPts val="600"/>
              </a:spcAft>
              <a:buFont typeface="Arial" panose="020B0604020202020204" pitchFamily="34" charset="0"/>
              <a:buChar char="•"/>
            </a:pPr>
            <a:r>
              <a:rPr lang="en-US" sz="2000" dirty="0"/>
              <a:t>Longest load was for a &lt;insert load type from report&gt; at  ___  long. </a:t>
            </a:r>
          </a:p>
          <a:p>
            <a:pPr marL="342900" indent="-342900">
              <a:spcAft>
                <a:spcPts val="600"/>
              </a:spcAft>
              <a:buFont typeface="Arial" panose="020B0604020202020204" pitchFamily="34" charset="0"/>
              <a:buChar char="•"/>
            </a:pPr>
            <a:r>
              <a:rPr lang="en-US" sz="2000" dirty="0"/>
              <a:t>Majority of permits were between ____ and ____long.</a:t>
            </a:r>
          </a:p>
        </p:txBody>
      </p:sp>
      <p:graphicFrame>
        <p:nvGraphicFramePr>
          <p:cNvPr id="6" name="Table 5" descr="Table showing permit history for long loads"/>
          <p:cNvGraphicFramePr>
            <a:graphicFrameLocks noGrp="1"/>
          </p:cNvGraphicFramePr>
          <p:nvPr/>
        </p:nvGraphicFramePr>
        <p:xfrm>
          <a:off x="533600" y="2506845"/>
          <a:ext cx="11259007" cy="4214633"/>
        </p:xfrm>
        <a:graphic>
          <a:graphicData uri="http://schemas.openxmlformats.org/drawingml/2006/table">
            <a:tbl>
              <a:tblPr firstRow="1" bandRow="1">
                <a:tableStyleId>{073A0DAA-6AF3-43AB-8588-CEC1D06C72B9}</a:tableStyleId>
              </a:tblPr>
              <a:tblGrid>
                <a:gridCol w="3797100">
                  <a:extLst>
                    <a:ext uri="{9D8B030D-6E8A-4147-A177-3AD203B41FA5}">
                      <a16:colId xmlns:a16="http://schemas.microsoft.com/office/drawing/2014/main" val="2242583396"/>
                    </a:ext>
                  </a:extLst>
                </a:gridCol>
                <a:gridCol w="7461907">
                  <a:extLst>
                    <a:ext uri="{9D8B030D-6E8A-4147-A177-3AD203B41FA5}">
                      <a16:colId xmlns:a16="http://schemas.microsoft.com/office/drawing/2014/main" val="1239467818"/>
                    </a:ext>
                  </a:extLst>
                </a:gridCol>
              </a:tblGrid>
              <a:tr h="559464">
                <a:tc>
                  <a:txBody>
                    <a:bodyPr/>
                    <a:lstStyle/>
                    <a:p>
                      <a:pPr algn="ctr"/>
                      <a:r>
                        <a:rPr lang="en-US" sz="2200" dirty="0"/>
                        <a:t>Overall Length (incl. overhang)</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522167">
                <a:tc>
                  <a:txBody>
                    <a:bodyPr/>
                    <a:lstStyle/>
                    <a:p>
                      <a:r>
                        <a:rPr lang="en-US" sz="2000" dirty="0"/>
                        <a:t>70’ or less</a:t>
                      </a:r>
                    </a:p>
                  </a:txBody>
                  <a:tcPr anchor="ctr"/>
                </a:tc>
                <a:tc>
                  <a:txBody>
                    <a:bodyPr/>
                    <a:lstStyle/>
                    <a:p>
                      <a:endParaRPr lang="en-US" sz="2200" dirty="0"/>
                    </a:p>
                  </a:txBody>
                  <a:tcPr anchor="ctr"/>
                </a:tc>
                <a:extLst>
                  <a:ext uri="{0D108BD9-81ED-4DB2-BD59-A6C34878D82A}">
                    <a16:rowId xmlns:a16="http://schemas.microsoft.com/office/drawing/2014/main" val="1586185658"/>
                  </a:ext>
                </a:extLst>
              </a:tr>
              <a:tr h="522167">
                <a:tc>
                  <a:txBody>
                    <a:bodyPr/>
                    <a:lstStyle/>
                    <a:p>
                      <a:r>
                        <a:rPr lang="en-US" sz="2000" dirty="0"/>
                        <a:t>71’ to 80’</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81’ to 90’</a:t>
                      </a:r>
                    </a:p>
                  </a:txBody>
                  <a:tcPr anchor="ctr"/>
                </a:tc>
                <a:tc>
                  <a:txBody>
                    <a:bodyPr/>
                    <a:lstStyle/>
                    <a:p>
                      <a:endParaRPr lang="en-US" sz="2200" dirty="0"/>
                    </a:p>
                  </a:txBody>
                  <a:tcPr anchor="ctr"/>
                </a:tc>
                <a:extLst>
                  <a:ext uri="{0D108BD9-81ED-4DB2-BD59-A6C34878D82A}">
                    <a16:rowId xmlns:a16="http://schemas.microsoft.com/office/drawing/2014/main" val="3625446404"/>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91’ to 100’</a:t>
                      </a:r>
                    </a:p>
                  </a:txBody>
                  <a:tcPr anchor="ctr"/>
                </a:tc>
                <a:tc>
                  <a:txBody>
                    <a:bodyPr/>
                    <a:lstStyle/>
                    <a:p>
                      <a:endParaRPr lang="en-US" sz="2200" dirty="0"/>
                    </a:p>
                  </a:txBody>
                  <a:tcPr anchor="ctr"/>
                </a:tc>
                <a:extLst>
                  <a:ext uri="{0D108BD9-81ED-4DB2-BD59-A6C34878D82A}">
                    <a16:rowId xmlns:a16="http://schemas.microsoft.com/office/drawing/2014/main" val="3919516107"/>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101’ to 110’</a:t>
                      </a:r>
                    </a:p>
                  </a:txBody>
                  <a:tcPr anchor="ctr"/>
                </a:tc>
                <a:tc>
                  <a:txBody>
                    <a:bodyPr/>
                    <a:lstStyle/>
                    <a:p>
                      <a:endParaRPr lang="en-US" sz="2200" dirty="0"/>
                    </a:p>
                  </a:txBody>
                  <a:tcPr anchor="ctr"/>
                </a:tc>
                <a:extLst>
                  <a:ext uri="{0D108BD9-81ED-4DB2-BD59-A6C34878D82A}">
                    <a16:rowId xmlns:a16="http://schemas.microsoft.com/office/drawing/2014/main" val="1181062577"/>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111’ to 120’</a:t>
                      </a:r>
                    </a:p>
                  </a:txBody>
                  <a:tcPr anchor="ctr"/>
                </a:tc>
                <a:tc>
                  <a:txBody>
                    <a:bodyPr/>
                    <a:lstStyle/>
                    <a:p>
                      <a:endParaRPr lang="en-US" sz="2200" dirty="0"/>
                    </a:p>
                  </a:txBody>
                  <a:tcPr anchor="ctr"/>
                </a:tc>
                <a:extLst>
                  <a:ext uri="{0D108BD9-81ED-4DB2-BD59-A6C34878D82A}">
                    <a16:rowId xmlns:a16="http://schemas.microsoft.com/office/drawing/2014/main" val="1449444239"/>
                  </a:ext>
                </a:extLst>
              </a:tr>
              <a:tr h="522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Over 120’</a:t>
                      </a:r>
                    </a:p>
                  </a:txBody>
                  <a:tcPr anchor="ctr"/>
                </a:tc>
                <a:tc>
                  <a:txBody>
                    <a:bodyPr/>
                    <a:lstStyle/>
                    <a:p>
                      <a:endParaRPr lang="en-US" sz="2200" dirty="0"/>
                    </a:p>
                  </a:txBody>
                  <a:tcPr anchor="ctr"/>
                </a:tc>
                <a:extLst>
                  <a:ext uri="{0D108BD9-81ED-4DB2-BD59-A6C34878D82A}">
                    <a16:rowId xmlns:a16="http://schemas.microsoft.com/office/drawing/2014/main" val="1609819189"/>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19</a:t>
            </a:fld>
            <a:endParaRPr lang="en-US" dirty="0"/>
          </a:p>
        </p:txBody>
      </p:sp>
    </p:spTree>
    <p:custDataLst>
      <p:tags r:id="rId1"/>
    </p:custDataLst>
    <p:extLst>
      <p:ext uri="{BB962C8B-B14F-4D97-AF65-F5344CB8AC3E}">
        <p14:creationId xmlns:p14="http://schemas.microsoft.com/office/powerpoint/2010/main" val="408458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2</a:t>
            </a:r>
          </a:p>
        </p:txBody>
      </p:sp>
      <p:sp>
        <p:nvSpPr>
          <p:cNvPr id="4" name="TextBox 3"/>
          <p:cNvSpPr txBox="1"/>
          <p:nvPr/>
        </p:nvSpPr>
        <p:spPr>
          <a:xfrm>
            <a:off x="177422" y="180026"/>
            <a:ext cx="7861034" cy="492443"/>
          </a:xfrm>
          <a:prstGeom prst="rect">
            <a:avLst/>
          </a:prstGeom>
          <a:noFill/>
        </p:spPr>
        <p:txBody>
          <a:bodyPr wrap="square" rtlCol="0">
            <a:spAutoFit/>
          </a:bodyPr>
          <a:lstStyle/>
          <a:p>
            <a:r>
              <a:rPr lang="en-US" sz="2600" b="1" dirty="0"/>
              <a:t>WHICH TEMPLATE SHOULD I USE? (Cont’d)</a:t>
            </a:r>
          </a:p>
        </p:txBody>
      </p:sp>
      <p:sp>
        <p:nvSpPr>
          <p:cNvPr id="5" name="TextBox 4">
            <a:extLst>
              <a:ext uri="{FF2B5EF4-FFF2-40B4-BE49-F238E27FC236}">
                <a16:creationId xmlns:a16="http://schemas.microsoft.com/office/drawing/2014/main" id="{4BA40166-7FCE-4BBE-5D50-9F2D5A6BAE4D}"/>
              </a:ext>
            </a:extLst>
          </p:cNvPr>
          <p:cNvSpPr txBox="1"/>
          <p:nvPr/>
        </p:nvSpPr>
        <p:spPr>
          <a:xfrm>
            <a:off x="145575" y="883696"/>
            <a:ext cx="10833479" cy="1154162"/>
          </a:xfrm>
          <a:prstGeom prst="rect">
            <a:avLst/>
          </a:prstGeom>
          <a:noFill/>
        </p:spPr>
        <p:txBody>
          <a:bodyPr wrap="square" rtlCol="0">
            <a:spAutoFit/>
          </a:bodyPr>
          <a:lstStyle/>
          <a:p>
            <a:pPr>
              <a:spcAft>
                <a:spcPts val="1200"/>
              </a:spcAft>
            </a:pPr>
            <a:r>
              <a:rPr lang="en-US" b="1" u="sng" dirty="0"/>
              <a:t>Permanent (NON-ORS 366.215) Impacts Template</a:t>
            </a:r>
            <a:r>
              <a:rPr lang="en-US" b="1" dirty="0"/>
              <a:t>: </a:t>
            </a:r>
            <a:r>
              <a:rPr lang="en-US" sz="1700" dirty="0"/>
              <a:t>Used for sharing new permanent size </a:t>
            </a:r>
            <a:br>
              <a:rPr lang="en-US" sz="1700" dirty="0"/>
            </a:br>
            <a:r>
              <a:rPr lang="en-US" sz="1700" dirty="0"/>
              <a:t>and/or weight restrictions that are considered "high" impact for permanent impacts that are </a:t>
            </a:r>
            <a:r>
              <a:rPr lang="en-US" sz="1700" u="sng" dirty="0"/>
              <a:t>NOT</a:t>
            </a:r>
            <a:r>
              <a:rPr lang="en-US" sz="1700" dirty="0"/>
              <a:t> </a:t>
            </a:r>
            <a:br>
              <a:rPr lang="en-US" sz="1700" dirty="0"/>
            </a:br>
            <a:r>
              <a:rPr lang="en-US" sz="1700" dirty="0"/>
              <a:t>subject to ORS 366.215, per the Project Review Criteria in Appendix C of the Mobility Advisory </a:t>
            </a:r>
            <a:br>
              <a:rPr lang="en-US" sz="1700" dirty="0"/>
            </a:br>
            <a:r>
              <a:rPr lang="en-US" sz="1700" dirty="0"/>
              <a:t>Committee Charter.  </a:t>
            </a:r>
          </a:p>
        </p:txBody>
      </p:sp>
      <p:sp>
        <p:nvSpPr>
          <p:cNvPr id="14" name="TextBox 13"/>
          <p:cNvSpPr txBox="1"/>
          <p:nvPr/>
        </p:nvSpPr>
        <p:spPr>
          <a:xfrm>
            <a:off x="145575" y="2260700"/>
            <a:ext cx="11436825" cy="892552"/>
          </a:xfrm>
          <a:prstGeom prst="rect">
            <a:avLst/>
          </a:prstGeom>
          <a:noFill/>
        </p:spPr>
        <p:txBody>
          <a:bodyPr wrap="square" rtlCol="0">
            <a:spAutoFit/>
          </a:bodyPr>
          <a:lstStyle/>
          <a:p>
            <a:pPr>
              <a:spcAft>
                <a:spcPts val="1200"/>
              </a:spcAft>
            </a:pPr>
            <a:r>
              <a:rPr lang="en-US" b="1" u="sng" dirty="0"/>
              <a:t>Intersection Improvements Template</a:t>
            </a:r>
            <a:r>
              <a:rPr lang="en-US" b="1" dirty="0"/>
              <a:t>: </a:t>
            </a:r>
            <a:r>
              <a:rPr lang="en-US" sz="1700" dirty="0"/>
              <a:t>Used for </a:t>
            </a:r>
            <a:r>
              <a:rPr lang="en-US" sz="1700" i="1" u="sng" dirty="0"/>
              <a:t>early</a:t>
            </a:r>
            <a:r>
              <a:rPr lang="en-US" sz="1700" dirty="0"/>
              <a:t> communication with the Mobility Advisory Committee/</a:t>
            </a:r>
            <a:br>
              <a:rPr lang="en-US" sz="1700" dirty="0"/>
            </a:br>
            <a:r>
              <a:rPr lang="en-US" sz="1700" dirty="0"/>
              <a:t>Stakeholder forum.  The intent of the slides are to share issues/problems with the current intersection, and seek early </a:t>
            </a:r>
            <a:br>
              <a:rPr lang="en-US" sz="1700" dirty="0"/>
            </a:br>
            <a:r>
              <a:rPr lang="en-US" sz="1700" dirty="0"/>
              <a:t>input on options for potential solutions </a:t>
            </a:r>
            <a:r>
              <a:rPr lang="en-US" sz="1700" u="sng" dirty="0"/>
              <a:t>before</a:t>
            </a:r>
            <a:r>
              <a:rPr lang="en-US" sz="1700" dirty="0"/>
              <a:t> a final treatment is decided.</a:t>
            </a:r>
          </a:p>
        </p:txBody>
      </p:sp>
      <p:sp>
        <p:nvSpPr>
          <p:cNvPr id="13" name="TextBox 12"/>
          <p:cNvSpPr txBox="1"/>
          <p:nvPr/>
        </p:nvSpPr>
        <p:spPr>
          <a:xfrm>
            <a:off x="145575" y="3376094"/>
            <a:ext cx="11900848" cy="892552"/>
          </a:xfrm>
          <a:prstGeom prst="rect">
            <a:avLst/>
          </a:prstGeom>
          <a:noFill/>
        </p:spPr>
        <p:txBody>
          <a:bodyPr wrap="square" rtlCol="0">
            <a:spAutoFit/>
          </a:bodyPr>
          <a:lstStyle/>
          <a:p>
            <a:pPr>
              <a:spcAft>
                <a:spcPts val="1200"/>
              </a:spcAft>
            </a:pPr>
            <a:r>
              <a:rPr lang="en-US" b="1" u="sng" dirty="0"/>
              <a:t>Roundabout Template</a:t>
            </a:r>
            <a:r>
              <a:rPr lang="en-US" b="1" dirty="0"/>
              <a:t>: </a:t>
            </a:r>
            <a:r>
              <a:rPr lang="en-US" sz="1700" dirty="0"/>
              <a:t>Used for proposed roundabouts that are subject to freight industry input, per Highway Directive DES-02.  Each slide is designed to present the required information needed for Stakeholder Forum Support (for roundabouts located on Reduction Review Routes) and freight industry support on roundabout sizing.  </a:t>
            </a:r>
          </a:p>
        </p:txBody>
      </p:sp>
      <p:sp>
        <p:nvSpPr>
          <p:cNvPr id="11" name="TextBox 10"/>
          <p:cNvSpPr txBox="1"/>
          <p:nvPr/>
        </p:nvSpPr>
        <p:spPr>
          <a:xfrm>
            <a:off x="145575" y="4491489"/>
            <a:ext cx="11900848" cy="1154162"/>
          </a:xfrm>
          <a:prstGeom prst="rect">
            <a:avLst/>
          </a:prstGeom>
          <a:noFill/>
        </p:spPr>
        <p:txBody>
          <a:bodyPr wrap="square" rtlCol="0">
            <a:spAutoFit/>
          </a:bodyPr>
          <a:lstStyle/>
          <a:p>
            <a:pPr>
              <a:spcAft>
                <a:spcPts val="1200"/>
              </a:spcAft>
            </a:pPr>
            <a:r>
              <a:rPr lang="en-US" b="1" u="sng" dirty="0"/>
              <a:t>Roadway Reconfiguration Template</a:t>
            </a:r>
            <a:r>
              <a:rPr lang="en-US" b="1" dirty="0"/>
              <a:t>: </a:t>
            </a:r>
            <a:r>
              <a:rPr lang="en-US" sz="1700" dirty="0"/>
              <a:t>Used for projects proposing a roadway reconfiguration only (</a:t>
            </a:r>
            <a:r>
              <a:rPr lang="en-US" sz="1700" u="sng" dirty="0"/>
              <a:t>not</a:t>
            </a:r>
            <a:r>
              <a:rPr lang="en-US" sz="1700" dirty="0"/>
              <a:t> in conjunction with a proposed reduction in vehicle-carrying capacity on a Reduction Review Route subject to ORS 366.215). These include road diets, travel lane reductions, lane width changes, etc. If the roadway configuration is included with a Reduction in Vehicle Carrying Capacity, use the ORS 366.215 presentation template instead (the template includes roadway reconfiguration slides).</a:t>
            </a:r>
          </a:p>
        </p:txBody>
      </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2</a:t>
            </a:fld>
            <a:endParaRPr lang="en-US" dirty="0"/>
          </a:p>
        </p:txBody>
      </p:sp>
    </p:spTree>
    <p:custDataLst>
      <p:tags r:id="rId1"/>
    </p:custDataLst>
    <p:extLst>
      <p:ext uri="{BB962C8B-B14F-4D97-AF65-F5344CB8AC3E}">
        <p14:creationId xmlns:p14="http://schemas.microsoft.com/office/powerpoint/2010/main" val="79878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Vehicle Combinations</a:t>
            </a:r>
          </a:p>
        </p:txBody>
      </p:sp>
      <p:graphicFrame>
        <p:nvGraphicFramePr>
          <p:cNvPr id="6" name="Table 5" descr="showing permit history for different vehicle combinations"/>
          <p:cNvGraphicFramePr>
            <a:graphicFrameLocks noGrp="1"/>
          </p:cNvGraphicFramePr>
          <p:nvPr/>
        </p:nvGraphicFramePr>
        <p:xfrm>
          <a:off x="406380" y="1493148"/>
          <a:ext cx="11259007" cy="3870960"/>
        </p:xfrm>
        <a:graphic>
          <a:graphicData uri="http://schemas.openxmlformats.org/drawingml/2006/table">
            <a:tbl>
              <a:tblPr firstRow="1" bandRow="1">
                <a:tableStyleId>{073A0DAA-6AF3-43AB-8588-CEC1D06C72B9}</a:tableStyleId>
              </a:tblPr>
              <a:tblGrid>
                <a:gridCol w="6594704">
                  <a:extLst>
                    <a:ext uri="{9D8B030D-6E8A-4147-A177-3AD203B41FA5}">
                      <a16:colId xmlns:a16="http://schemas.microsoft.com/office/drawing/2014/main" val="2242583396"/>
                    </a:ext>
                  </a:extLst>
                </a:gridCol>
                <a:gridCol w="4664303">
                  <a:extLst>
                    <a:ext uri="{9D8B030D-6E8A-4147-A177-3AD203B41FA5}">
                      <a16:colId xmlns:a16="http://schemas.microsoft.com/office/drawing/2014/main" val="1239467818"/>
                    </a:ext>
                  </a:extLst>
                </a:gridCol>
              </a:tblGrid>
              <a:tr h="457200">
                <a:tc>
                  <a:txBody>
                    <a:bodyPr/>
                    <a:lstStyle/>
                    <a:p>
                      <a:pPr algn="ctr"/>
                      <a:r>
                        <a:rPr lang="en-US" sz="2200" dirty="0"/>
                        <a:t>Vehicle Combinations</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365760">
                <a:tc>
                  <a:txBody>
                    <a:bodyPr/>
                    <a:lstStyle/>
                    <a:p>
                      <a:r>
                        <a:rPr lang="en-US" sz="1800" kern="1200" dirty="0">
                          <a:solidFill>
                            <a:schemeClr val="dk1"/>
                          </a:solidFill>
                          <a:effectLst/>
                          <a:latin typeface="+mn-lt"/>
                          <a:ea typeface="+mn-ea"/>
                          <a:cs typeface="+mn-cs"/>
                        </a:rPr>
                        <a:t>Truck (Solo Vehicle) or Self Propelled Units (like cranes)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Doubles</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Truck-Tractor + Semitrailer or Truck-Tractor +Tow-Away Unit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Truck +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Log Truck + Pole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Heavy Haul Combination (Truck-Tractor/Jeep/Semitrailer/Booster)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mn-lt"/>
                          <a:ea typeface="+mn-ea"/>
                          <a:cs typeface="+mn-cs"/>
                        </a:rPr>
                        <a:t>Toter</a:t>
                      </a:r>
                      <a:r>
                        <a:rPr lang="en-US" sz="1800" kern="1200" dirty="0">
                          <a:solidFill>
                            <a:schemeClr val="dk1"/>
                          </a:solidFill>
                          <a:effectLst/>
                          <a:latin typeface="+mn-lt"/>
                          <a:ea typeface="+mn-ea"/>
                          <a:cs typeface="+mn-cs"/>
                        </a:rPr>
                        <a:t> + Mobile Home</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609819189"/>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Pickup Truck + Trailer</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505049898"/>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20</a:t>
            </a:fld>
            <a:endParaRPr lang="en-US" dirty="0"/>
          </a:p>
        </p:txBody>
      </p:sp>
    </p:spTree>
    <p:custDataLst>
      <p:tags r:id="rId1"/>
    </p:custDataLst>
    <p:extLst>
      <p:ext uri="{BB962C8B-B14F-4D97-AF65-F5344CB8AC3E}">
        <p14:creationId xmlns:p14="http://schemas.microsoft.com/office/powerpoint/2010/main" val="274133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High Loads</a:t>
            </a:r>
          </a:p>
        </p:txBody>
      </p:sp>
      <p:sp>
        <p:nvSpPr>
          <p:cNvPr id="3" name="Rectangle 2"/>
          <p:cNvSpPr/>
          <p:nvPr/>
        </p:nvSpPr>
        <p:spPr>
          <a:xfrm>
            <a:off x="812276" y="1390104"/>
            <a:ext cx="11259006" cy="784830"/>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Tallest load was for a &lt;insert load type from report&gt; at  ___  high. </a:t>
            </a:r>
          </a:p>
          <a:p>
            <a:pPr marL="342900" indent="-342900">
              <a:spcAft>
                <a:spcPts val="600"/>
              </a:spcAft>
              <a:buFont typeface="Arial" panose="020B0604020202020204" pitchFamily="34" charset="0"/>
              <a:buChar char="•"/>
            </a:pPr>
            <a:r>
              <a:rPr lang="en-US" sz="2000" dirty="0"/>
              <a:t>Majority of permits were between ____ and ____high.</a:t>
            </a:r>
          </a:p>
        </p:txBody>
      </p:sp>
      <p:graphicFrame>
        <p:nvGraphicFramePr>
          <p:cNvPr id="6" name="Table 5" descr="Table showing permit history for high loads"/>
          <p:cNvGraphicFramePr>
            <a:graphicFrameLocks noGrp="1"/>
          </p:cNvGraphicFramePr>
          <p:nvPr/>
        </p:nvGraphicFramePr>
        <p:xfrm>
          <a:off x="466496" y="2330159"/>
          <a:ext cx="11259007" cy="4391315"/>
        </p:xfrm>
        <a:graphic>
          <a:graphicData uri="http://schemas.openxmlformats.org/drawingml/2006/table">
            <a:tbl>
              <a:tblPr firstRow="1" bandRow="1">
                <a:tableStyleId>{073A0DAA-6AF3-43AB-8588-CEC1D06C72B9}</a:tableStyleId>
              </a:tblPr>
              <a:tblGrid>
                <a:gridCol w="3797100">
                  <a:extLst>
                    <a:ext uri="{9D8B030D-6E8A-4147-A177-3AD203B41FA5}">
                      <a16:colId xmlns:a16="http://schemas.microsoft.com/office/drawing/2014/main" val="2242583396"/>
                    </a:ext>
                  </a:extLst>
                </a:gridCol>
                <a:gridCol w="7461907">
                  <a:extLst>
                    <a:ext uri="{9D8B030D-6E8A-4147-A177-3AD203B41FA5}">
                      <a16:colId xmlns:a16="http://schemas.microsoft.com/office/drawing/2014/main" val="1239467818"/>
                    </a:ext>
                  </a:extLst>
                </a:gridCol>
              </a:tblGrid>
              <a:tr h="518659">
                <a:tc>
                  <a:txBody>
                    <a:bodyPr/>
                    <a:lstStyle/>
                    <a:p>
                      <a:pPr algn="ctr"/>
                      <a:r>
                        <a:rPr lang="en-US" sz="2200" dirty="0"/>
                        <a:t>Overall Height</a:t>
                      </a:r>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84082">
                <a:tc>
                  <a:txBody>
                    <a:bodyPr/>
                    <a:lstStyle/>
                    <a:p>
                      <a:r>
                        <a:rPr lang="en-US" sz="1800" kern="1200" dirty="0">
                          <a:solidFill>
                            <a:schemeClr val="dk1"/>
                          </a:solidFill>
                          <a:effectLst/>
                          <a:latin typeface="+mn-lt"/>
                          <a:ea typeface="+mn-ea"/>
                          <a:cs typeface="+mn-cs"/>
                        </a:rPr>
                        <a:t>14’00” or less (legal height)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84082">
                <a:tc>
                  <a:txBody>
                    <a:bodyPr/>
                    <a:lstStyle/>
                    <a:p>
                      <a:r>
                        <a:rPr lang="en-US" sz="1800" kern="1200" dirty="0">
                          <a:solidFill>
                            <a:schemeClr val="dk1"/>
                          </a:solidFill>
                          <a:effectLst/>
                          <a:latin typeface="+mn-lt"/>
                          <a:ea typeface="+mn-ea"/>
                          <a:cs typeface="+mn-cs"/>
                        </a:rPr>
                        <a:t>14’01” to 14’06”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951460558"/>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14’07” to 15’00”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15’01” to 15’06”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15’07” to 16’00”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a:solidFill>
                            <a:schemeClr val="dk1"/>
                          </a:solidFill>
                          <a:effectLst/>
                          <a:latin typeface="+mn-lt"/>
                          <a:ea typeface="+mn-ea"/>
                          <a:cs typeface="+mn-cs"/>
                        </a:rPr>
                        <a:t>16'01" to 17'00"</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17'01 to 17'06"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4115411255"/>
                  </a:ext>
                </a:extLst>
              </a:tr>
              <a:tr h="48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Over 17’06”</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7268535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21</a:t>
            </a:fld>
            <a:endParaRPr lang="en-US" dirty="0"/>
          </a:p>
        </p:txBody>
      </p:sp>
    </p:spTree>
    <p:custDataLst>
      <p:tags r:id="rId1"/>
    </p:custDataLst>
    <p:extLst>
      <p:ext uri="{BB962C8B-B14F-4D97-AF65-F5344CB8AC3E}">
        <p14:creationId xmlns:p14="http://schemas.microsoft.com/office/powerpoint/2010/main" val="2215660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Single Trip Over-Dimension Permit Summary: </a:t>
            </a:r>
            <a:r>
              <a:rPr lang="en-US" sz="3200" b="1" dirty="0"/>
              <a:t>Heavy Loads</a:t>
            </a:r>
          </a:p>
        </p:txBody>
      </p:sp>
      <p:sp>
        <p:nvSpPr>
          <p:cNvPr id="7" name="Rectangle 6"/>
          <p:cNvSpPr/>
          <p:nvPr/>
        </p:nvSpPr>
        <p:spPr>
          <a:xfrm>
            <a:off x="572527" y="1251115"/>
            <a:ext cx="11259006" cy="784830"/>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The heaviest load was issued for &lt;insert load type from permit report&gt; at ___lbs.</a:t>
            </a:r>
          </a:p>
          <a:p>
            <a:pPr marL="342900" indent="-342900">
              <a:spcAft>
                <a:spcPts val="600"/>
              </a:spcAft>
              <a:buFont typeface="Arial" panose="020B0604020202020204" pitchFamily="34" charset="0"/>
              <a:buChar char="•"/>
            </a:pPr>
            <a:r>
              <a:rPr lang="en-US" sz="2000" dirty="0"/>
              <a:t>Most of the loads were between ______ </a:t>
            </a:r>
            <a:r>
              <a:rPr lang="en-US" sz="2000" dirty="0" err="1"/>
              <a:t>lbs</a:t>
            </a:r>
            <a:r>
              <a:rPr lang="en-US" sz="2000" dirty="0"/>
              <a:t> and __________ lbs.</a:t>
            </a:r>
          </a:p>
        </p:txBody>
      </p:sp>
      <p:graphicFrame>
        <p:nvGraphicFramePr>
          <p:cNvPr id="6" name="Table 5" descr="Table showing permit history for heavy loads"/>
          <p:cNvGraphicFramePr>
            <a:graphicFrameLocks noGrp="1"/>
          </p:cNvGraphicFramePr>
          <p:nvPr/>
        </p:nvGraphicFramePr>
        <p:xfrm>
          <a:off x="466496" y="2174147"/>
          <a:ext cx="11259007" cy="4547330"/>
        </p:xfrm>
        <a:graphic>
          <a:graphicData uri="http://schemas.openxmlformats.org/drawingml/2006/table">
            <a:tbl>
              <a:tblPr firstRow="1" bandRow="1">
                <a:tableStyleId>{073A0DAA-6AF3-43AB-8588-CEC1D06C72B9}</a:tableStyleId>
              </a:tblPr>
              <a:tblGrid>
                <a:gridCol w="5108804">
                  <a:extLst>
                    <a:ext uri="{9D8B030D-6E8A-4147-A177-3AD203B41FA5}">
                      <a16:colId xmlns:a16="http://schemas.microsoft.com/office/drawing/2014/main" val="2242583396"/>
                    </a:ext>
                  </a:extLst>
                </a:gridCol>
                <a:gridCol w="6150203">
                  <a:extLst>
                    <a:ext uri="{9D8B030D-6E8A-4147-A177-3AD203B41FA5}">
                      <a16:colId xmlns:a16="http://schemas.microsoft.com/office/drawing/2014/main" val="1239467818"/>
                    </a:ext>
                  </a:extLst>
                </a:gridCol>
              </a:tblGrid>
              <a:tr h="483758">
                <a:tc>
                  <a:txBody>
                    <a:bodyPr/>
                    <a:lstStyle/>
                    <a:p>
                      <a:pPr algn="ctr"/>
                      <a:r>
                        <a:rPr lang="en-US" sz="2200" dirty="0"/>
                        <a:t>Gross</a:t>
                      </a:r>
                      <a:r>
                        <a:rPr lang="en-US" sz="2200" baseline="0" dirty="0"/>
                        <a:t> Weight</a:t>
                      </a:r>
                      <a:endParaRPr lang="en-US" sz="2200" dirty="0"/>
                    </a:p>
                  </a:txBody>
                  <a:tcPr anchor="ctr"/>
                </a:tc>
                <a:tc>
                  <a:txBody>
                    <a:bodyPr/>
                    <a:lstStyle/>
                    <a:p>
                      <a:pPr algn="ctr"/>
                      <a:r>
                        <a:rPr lang="en-US" sz="2200" dirty="0"/>
                        <a:t>Number of single-trip permits issued</a:t>
                      </a:r>
                    </a:p>
                  </a:txBody>
                  <a:tcPr anchor="ctr"/>
                </a:tc>
                <a:extLst>
                  <a:ext uri="{0D108BD9-81ED-4DB2-BD59-A6C34878D82A}">
                    <a16:rowId xmlns:a16="http://schemas.microsoft.com/office/drawing/2014/main" val="3738825870"/>
                  </a:ext>
                </a:extLst>
              </a:tr>
              <a:tr h="451508">
                <a:tc>
                  <a:txBody>
                    <a:bodyPr/>
                    <a:lstStyle/>
                    <a:p>
                      <a:r>
                        <a:rPr lang="en-US" sz="1800" kern="1200" dirty="0">
                          <a:solidFill>
                            <a:schemeClr val="dk1"/>
                          </a:solidFill>
                          <a:effectLst/>
                          <a:latin typeface="+mn-lt"/>
                          <a:ea typeface="+mn-ea"/>
                          <a:cs typeface="+mn-cs"/>
                        </a:rPr>
                        <a:t>80,000 lbs. or less (legal weight)</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58618565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80,000 lbs. to 98,000 lbs.</a:t>
                      </a:r>
                    </a:p>
                  </a:txBody>
                  <a:tcPr anchor="ctr"/>
                </a:tc>
                <a:tc>
                  <a:txBody>
                    <a:bodyPr/>
                    <a:lstStyle/>
                    <a:p>
                      <a:endParaRPr lang="en-US" sz="2200" dirty="0"/>
                    </a:p>
                  </a:txBody>
                  <a:tcPr anchor="ctr"/>
                </a:tc>
                <a:extLst>
                  <a:ext uri="{0D108BD9-81ED-4DB2-BD59-A6C34878D82A}">
                    <a16:rowId xmlns:a16="http://schemas.microsoft.com/office/drawing/2014/main" val="195146055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98,001 lbs. to 120,000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625446404"/>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120,001 lbs. to 140,000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919516107"/>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140,001 lbs. to  160,000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181062577"/>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160,001 lbs. to 180,000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49444239"/>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180,001 lbs. to 200,000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609819189"/>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200,001 lbs. to 250,000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3505049898"/>
                  </a:ext>
                </a:extLst>
              </a:tr>
              <a:tr h="4515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Over 250,000 lbs.</a:t>
                      </a:r>
                      <a:endParaRPr lang="en-US" sz="2000" dirty="0"/>
                    </a:p>
                  </a:txBody>
                  <a:tcPr anchor="ctr"/>
                </a:tc>
                <a:tc>
                  <a:txBody>
                    <a:bodyPr/>
                    <a:lstStyle/>
                    <a:p>
                      <a:endParaRPr lang="en-US" sz="2200" dirty="0"/>
                    </a:p>
                  </a:txBody>
                  <a:tcPr anchor="ctr"/>
                </a:tc>
                <a:extLst>
                  <a:ext uri="{0D108BD9-81ED-4DB2-BD59-A6C34878D82A}">
                    <a16:rowId xmlns:a16="http://schemas.microsoft.com/office/drawing/2014/main" val="1461789038"/>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22</a:t>
            </a:fld>
            <a:endParaRPr lang="en-US" dirty="0"/>
          </a:p>
        </p:txBody>
      </p:sp>
    </p:spTree>
    <p:custDataLst>
      <p:tags r:id="rId1"/>
    </p:custDataLst>
    <p:extLst>
      <p:ext uri="{BB962C8B-B14F-4D97-AF65-F5344CB8AC3E}">
        <p14:creationId xmlns:p14="http://schemas.microsoft.com/office/powerpoint/2010/main" val="368443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133"/>
            <a:ext cx="12192000" cy="1089529"/>
          </a:xfrm>
        </p:spPr>
        <p:txBody>
          <a:bodyPr wrap="square" anchor="ctr" anchorCtr="0">
            <a:spAutoFit/>
          </a:bodyPr>
          <a:lstStyle/>
          <a:p>
            <a:pPr algn="ctr"/>
            <a:r>
              <a:rPr lang="en-US" sz="4000" b="1" dirty="0"/>
              <a:t>PROJECT NAME</a:t>
            </a:r>
            <a:br>
              <a:rPr lang="en-US" sz="4000" b="1" dirty="0"/>
            </a:br>
            <a:r>
              <a:rPr lang="en-US" sz="3200" dirty="0"/>
              <a:t>Annual Over-Dimension Permit Data</a:t>
            </a:r>
          </a:p>
        </p:txBody>
      </p:sp>
      <p:sp>
        <p:nvSpPr>
          <p:cNvPr id="4" name="Slide Number Placeholder 3"/>
          <p:cNvSpPr>
            <a:spLocks noGrp="1"/>
          </p:cNvSpPr>
          <p:nvPr>
            <p:ph type="sldNum" sz="quarter" idx="12"/>
          </p:nvPr>
        </p:nvSpPr>
        <p:spPr/>
        <p:txBody>
          <a:bodyPr/>
          <a:lstStyle/>
          <a:p>
            <a:fld id="{7B4172B2-D9CF-462E-87A7-CF6315382B94}" type="slidenum">
              <a:rPr lang="en-US" smtClean="0"/>
              <a:t>23</a:t>
            </a:fld>
            <a:endParaRPr lang="en-US" dirty="0"/>
          </a:p>
        </p:txBody>
      </p:sp>
      <p:graphicFrame>
        <p:nvGraphicFramePr>
          <p:cNvPr id="3" name="Table 8">
            <a:extLst>
              <a:ext uri="{FF2B5EF4-FFF2-40B4-BE49-F238E27FC236}">
                <a16:creationId xmlns:a16="http://schemas.microsoft.com/office/drawing/2014/main" id="{0884EC8A-135C-8EC6-3D96-5D25A93B3747}"/>
              </a:ext>
            </a:extLst>
          </p:cNvPr>
          <p:cNvGraphicFramePr>
            <a:graphicFrameLocks noGrp="1"/>
          </p:cNvGraphicFramePr>
          <p:nvPr/>
        </p:nvGraphicFramePr>
        <p:xfrm>
          <a:off x="157163" y="1742594"/>
          <a:ext cx="11887200" cy="4801082"/>
        </p:xfrm>
        <a:graphic>
          <a:graphicData uri="http://schemas.openxmlformats.org/drawingml/2006/table">
            <a:tbl>
              <a:tblPr firstRow="1">
                <a:tableStyleId>{F5AB1C69-6EDB-4FF4-983F-18BD219EF322}</a:tableStyleId>
              </a:tblPr>
              <a:tblGrid>
                <a:gridCol w="2377440">
                  <a:extLst>
                    <a:ext uri="{9D8B030D-6E8A-4147-A177-3AD203B41FA5}">
                      <a16:colId xmlns:a16="http://schemas.microsoft.com/office/drawing/2014/main" val="923414491"/>
                    </a:ext>
                  </a:extLst>
                </a:gridCol>
                <a:gridCol w="2377440">
                  <a:extLst>
                    <a:ext uri="{9D8B030D-6E8A-4147-A177-3AD203B41FA5}">
                      <a16:colId xmlns:a16="http://schemas.microsoft.com/office/drawing/2014/main" val="909256773"/>
                    </a:ext>
                  </a:extLst>
                </a:gridCol>
                <a:gridCol w="2377440">
                  <a:extLst>
                    <a:ext uri="{9D8B030D-6E8A-4147-A177-3AD203B41FA5}">
                      <a16:colId xmlns:a16="http://schemas.microsoft.com/office/drawing/2014/main" val="2725705424"/>
                    </a:ext>
                  </a:extLst>
                </a:gridCol>
                <a:gridCol w="2377440">
                  <a:extLst>
                    <a:ext uri="{9D8B030D-6E8A-4147-A177-3AD203B41FA5}">
                      <a16:colId xmlns:a16="http://schemas.microsoft.com/office/drawing/2014/main" val="4107188915"/>
                    </a:ext>
                  </a:extLst>
                </a:gridCol>
                <a:gridCol w="2377440">
                  <a:extLst>
                    <a:ext uri="{9D8B030D-6E8A-4147-A177-3AD203B41FA5}">
                      <a16:colId xmlns:a16="http://schemas.microsoft.com/office/drawing/2014/main" val="1183534230"/>
                    </a:ext>
                  </a:extLst>
                </a:gridCol>
              </a:tblGrid>
              <a:tr h="1920114">
                <a:tc>
                  <a:txBody>
                    <a:bodyPr/>
                    <a:lstStyle/>
                    <a:p>
                      <a:pPr algn="ctr"/>
                      <a:r>
                        <a:rPr lang="en-US" sz="2000" dirty="0"/>
                        <a:t>Widths Allowed</a:t>
                      </a:r>
                      <a:endParaRPr lang="en-US" sz="20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effectLst/>
                          <a:latin typeface="+mn-lt"/>
                          <a:ea typeface="+mn-ea"/>
                          <a:cs typeface="+mn-cs"/>
                        </a:rPr>
                        <a:t>Overall length Allowed: </a:t>
                      </a:r>
                      <a:r>
                        <a:rPr lang="en-US" sz="1900" b="0" kern="1200" dirty="0">
                          <a:solidFill>
                            <a:schemeClr val="lt1"/>
                          </a:solidFill>
                          <a:effectLst/>
                          <a:latin typeface="+mn-lt"/>
                          <a:ea typeface="+mn-ea"/>
                          <a:cs typeface="+mn-cs"/>
                        </a:rPr>
                        <a:t>L</a:t>
                      </a:r>
                      <a:r>
                        <a:rPr lang="en-US" sz="1900" b="0" kern="1200" dirty="0">
                          <a:solidFill>
                            <a:schemeClr val="lt1"/>
                          </a:solidFill>
                          <a:latin typeface="+mn-lt"/>
                          <a:ea typeface="+mn-ea"/>
                          <a:cs typeface="+mn-cs"/>
                        </a:rPr>
                        <a:t>ong logs/ poles/piling permit, w/out steerable axles</a:t>
                      </a:r>
                      <a:endParaRPr lang="en-US" sz="1900" b="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latin typeface="+mn-lt"/>
                          <a:ea typeface="+mn-ea"/>
                          <a:cs typeface="+mn-cs"/>
                        </a:rPr>
                        <a:t>Overall Length Allowed: </a:t>
                      </a:r>
                      <a:r>
                        <a:rPr lang="en-US" sz="1900" b="0" kern="1200" dirty="0">
                          <a:solidFill>
                            <a:schemeClr val="lt1"/>
                          </a:solidFill>
                          <a:latin typeface="+mn-lt"/>
                          <a:ea typeface="+mn-ea"/>
                          <a:cs typeface="+mn-cs"/>
                        </a:rPr>
                        <a:t>M</a:t>
                      </a:r>
                      <a:r>
                        <a:rPr lang="en-US" sz="1900" b="0" dirty="0"/>
                        <a:t>obile/ modular unit permit</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latin typeface="+mn-lt"/>
                          <a:ea typeface="+mn-ea"/>
                          <a:cs typeface="+mn-cs"/>
                        </a:rPr>
                        <a:t>Overall Length Allowed: </a:t>
                      </a:r>
                      <a:r>
                        <a:rPr lang="en-US" sz="1900" b="0" kern="1200" dirty="0">
                          <a:solidFill>
                            <a:schemeClr val="lt1"/>
                          </a:solidFill>
                          <a:effectLst/>
                          <a:latin typeface="+mn-lt"/>
                          <a:ea typeface="+mn-ea"/>
                          <a:cs typeface="+mn-cs"/>
                        </a:rPr>
                        <a:t>Unladen heavy haul combination permit</a:t>
                      </a:r>
                      <a:endParaRPr lang="en-US" sz="19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kern="1200" dirty="0">
                          <a:solidFill>
                            <a:schemeClr val="lt1"/>
                          </a:solidFill>
                          <a:effectLst/>
                          <a:latin typeface="+mn-lt"/>
                          <a:ea typeface="+mn-ea"/>
                          <a:cs typeface="+mn-cs"/>
                        </a:rPr>
                        <a:t>Overall Length Allowed: </a:t>
                      </a:r>
                      <a:r>
                        <a:rPr lang="en-US" sz="1900" b="0" kern="1200" dirty="0">
                          <a:solidFill>
                            <a:schemeClr val="lt1"/>
                          </a:solidFill>
                          <a:effectLst/>
                          <a:latin typeface="+mn-lt"/>
                          <a:ea typeface="+mn-ea"/>
                          <a:cs typeface="+mn-cs"/>
                        </a:rPr>
                        <a:t>1/2 wheelbase rear overhang permit for truck tractor and semitrailer combos)</a:t>
                      </a:r>
                      <a:endParaRPr lang="en-US" sz="1900" b="0" dirty="0"/>
                    </a:p>
                  </a:txBody>
                  <a:tcPr anchor="ctr"/>
                </a:tc>
                <a:extLst>
                  <a:ext uri="{0D108BD9-81ED-4DB2-BD59-A6C34878D82A}">
                    <a16:rowId xmlns:a16="http://schemas.microsoft.com/office/drawing/2014/main" val="262234761"/>
                  </a:ext>
                </a:extLst>
              </a:tr>
              <a:tr h="2880968">
                <a:tc>
                  <a:txBody>
                    <a:bodyPr/>
                    <a:lstStyle/>
                    <a:p>
                      <a:r>
                        <a:rPr lang="en-US" sz="1800" dirty="0"/>
                        <a:t>Daytime</a:t>
                      </a:r>
                      <a:r>
                        <a:rPr lang="en-US" sz="1800" baseline="0" dirty="0"/>
                        <a:t> annual </a:t>
                      </a:r>
                      <a:br>
                        <a:rPr lang="en-US" sz="1800" baseline="0" dirty="0"/>
                      </a:br>
                      <a:r>
                        <a:rPr lang="en-US" sz="1800" baseline="0" dirty="0"/>
                        <a:t>width:</a:t>
                      </a:r>
                      <a:br>
                        <a:rPr lang="en-US" sz="1800" baseline="0" dirty="0"/>
                      </a:br>
                      <a:endParaRPr lang="en-US" sz="1800" baseline="0" dirty="0"/>
                    </a:p>
                    <a:p>
                      <a:endParaRPr lang="en-US" sz="1800" baseline="0" dirty="0"/>
                    </a:p>
                    <a:p>
                      <a:r>
                        <a:rPr lang="en-US" sz="1800" baseline="0" dirty="0"/>
                        <a:t>Nighttime </a:t>
                      </a:r>
                      <a:br>
                        <a:rPr lang="en-US" sz="1800" baseline="0" dirty="0"/>
                      </a:br>
                      <a:r>
                        <a:rPr lang="en-US" sz="1800" baseline="0" dirty="0"/>
                        <a:t>annual width:</a:t>
                      </a:r>
                      <a:endParaRPr lang="en-US" sz="18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anchor="ctr"/>
                </a:tc>
                <a:extLst>
                  <a:ext uri="{0D108BD9-81ED-4DB2-BD59-A6C34878D82A}">
                    <a16:rowId xmlns:a16="http://schemas.microsoft.com/office/drawing/2014/main" val="1056512022"/>
                  </a:ext>
                </a:extLst>
              </a:tr>
            </a:tbl>
          </a:graphicData>
        </a:graphic>
      </p:graphicFrame>
    </p:spTree>
    <p:custDataLst>
      <p:tags r:id="rId1"/>
    </p:custDataLst>
    <p:extLst>
      <p:ext uri="{BB962C8B-B14F-4D97-AF65-F5344CB8AC3E}">
        <p14:creationId xmlns:p14="http://schemas.microsoft.com/office/powerpoint/2010/main" val="417724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894"/>
            <a:ext cx="12191999" cy="1089529"/>
          </a:xfrm>
        </p:spPr>
        <p:txBody>
          <a:bodyPr wrap="square" anchor="ctr" anchorCtr="0">
            <a:spAutoFit/>
          </a:bodyPr>
          <a:lstStyle/>
          <a:p>
            <a:pPr algn="ctr"/>
            <a:r>
              <a:rPr lang="en-US" sz="4000" b="1" dirty="0"/>
              <a:t>PROJECT NAME</a:t>
            </a:r>
            <a:br>
              <a:rPr lang="en-US" sz="4000" b="1" dirty="0"/>
            </a:br>
            <a:r>
              <a:rPr lang="en-US" sz="3200" dirty="0"/>
              <a:t>Pinch Point Information</a:t>
            </a:r>
          </a:p>
        </p:txBody>
      </p:sp>
      <p:grpSp>
        <p:nvGrpSpPr>
          <p:cNvPr id="3" name="Group 2" descr="Example of a map of pinch points, to be replaced by an actual project map with pinch points">
            <a:extLst>
              <a:ext uri="{FF2B5EF4-FFF2-40B4-BE49-F238E27FC236}">
                <a16:creationId xmlns:a16="http://schemas.microsoft.com/office/drawing/2014/main" id="{124C0D8E-C291-0201-B3D1-647408EA8534}"/>
              </a:ext>
            </a:extLst>
          </p:cNvPr>
          <p:cNvGrpSpPr/>
          <p:nvPr/>
        </p:nvGrpSpPr>
        <p:grpSpPr>
          <a:xfrm>
            <a:off x="230963" y="1403012"/>
            <a:ext cx="8391369" cy="4376845"/>
            <a:chOff x="230963" y="1403012"/>
            <a:chExt cx="8391369" cy="4376845"/>
          </a:xfrm>
        </p:grpSpPr>
        <p:pic>
          <p:nvPicPr>
            <p:cNvPr id="6" name="Picture 5" descr="Example of a map showing pinch point information (to be replaced by an actual project map)"/>
            <p:cNvPicPr>
              <a:picLocks noChangeAspect="1"/>
            </p:cNvPicPr>
            <p:nvPr/>
          </p:nvPicPr>
          <p:blipFill>
            <a:blip r:embed="rId4"/>
            <a:stretch>
              <a:fillRect/>
            </a:stretch>
          </p:blipFill>
          <p:spPr>
            <a:xfrm>
              <a:off x="230963" y="1403012"/>
              <a:ext cx="8391369" cy="4376845"/>
            </a:xfrm>
            <a:prstGeom prst="rect">
              <a:avLst/>
            </a:prstGeom>
            <a:ln>
              <a:solidFill>
                <a:schemeClr val="tx1"/>
              </a:solidFill>
            </a:ln>
          </p:spPr>
        </p:pic>
        <p:sp>
          <p:nvSpPr>
            <p:cNvPr id="8" name="TextBox 7"/>
            <p:cNvSpPr txBox="1"/>
            <p:nvPr/>
          </p:nvSpPr>
          <p:spPr>
            <a:xfrm rot="19984507">
              <a:off x="1743833" y="2560847"/>
              <a:ext cx="5467517" cy="1477328"/>
            </a:xfrm>
            <a:prstGeom prst="rect">
              <a:avLst/>
            </a:prstGeom>
            <a:noFill/>
          </p:spPr>
          <p:txBody>
            <a:bodyPr wrap="square" rtlCol="0">
              <a:spAutoFit/>
            </a:bodyPr>
            <a:lstStyle/>
            <a:p>
              <a:pPr algn="ctr"/>
              <a:r>
                <a:rPr lang="en-US" sz="9000" b="1" dirty="0">
                  <a:solidFill>
                    <a:srgbClr val="FF0000">
                      <a:alpha val="51000"/>
                    </a:srgbClr>
                  </a:solidFill>
                </a:rPr>
                <a:t>EXAMPLE</a:t>
              </a:r>
            </a:p>
          </p:txBody>
        </p:sp>
      </p:grpSp>
      <p:sp>
        <p:nvSpPr>
          <p:cNvPr id="7" name="Title 1"/>
          <p:cNvSpPr txBox="1">
            <a:spLocks/>
          </p:cNvSpPr>
          <p:nvPr/>
        </p:nvSpPr>
        <p:spPr>
          <a:xfrm>
            <a:off x="8935942" y="2840164"/>
            <a:ext cx="3145221" cy="2908214"/>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p:txBody>
      </p:sp>
      <p:sp>
        <p:nvSpPr>
          <p:cNvPr id="4" name="Slide Number Placeholder 3"/>
          <p:cNvSpPr>
            <a:spLocks noGrp="1"/>
          </p:cNvSpPr>
          <p:nvPr>
            <p:ph type="sldNum" sz="quarter" idx="12"/>
          </p:nvPr>
        </p:nvSpPr>
        <p:spPr/>
        <p:txBody>
          <a:bodyPr/>
          <a:lstStyle/>
          <a:p>
            <a:fld id="{7B4172B2-D9CF-462E-87A7-CF6315382B94}" type="slidenum">
              <a:rPr lang="en-US" smtClean="0"/>
              <a:t>24</a:t>
            </a:fld>
            <a:endParaRPr lang="en-US" dirty="0"/>
          </a:p>
        </p:txBody>
      </p:sp>
    </p:spTree>
    <p:custDataLst>
      <p:tags r:id="rId1"/>
    </p:custDataLst>
    <p:extLst>
      <p:ext uri="{BB962C8B-B14F-4D97-AF65-F5344CB8AC3E}">
        <p14:creationId xmlns:p14="http://schemas.microsoft.com/office/powerpoint/2010/main" val="86266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0894"/>
            <a:ext cx="12191999" cy="1089529"/>
          </a:xfrm>
        </p:spPr>
        <p:txBody>
          <a:bodyPr wrap="square" anchor="ctr" anchorCtr="0">
            <a:spAutoFit/>
          </a:bodyPr>
          <a:lstStyle/>
          <a:p>
            <a:pPr algn="ctr"/>
            <a:r>
              <a:rPr lang="en-US" sz="4000" b="1"/>
              <a:t>PROJECT NAME </a:t>
            </a:r>
            <a:br>
              <a:rPr lang="en-US" sz="4000" b="1" dirty="0"/>
            </a:br>
            <a:r>
              <a:rPr lang="en-US" sz="3200" dirty="0"/>
              <a:t>Pinch Point Information</a:t>
            </a:r>
          </a:p>
        </p:txBody>
      </p:sp>
      <p:sp>
        <p:nvSpPr>
          <p:cNvPr id="7" name="Title 1"/>
          <p:cNvSpPr txBox="1">
            <a:spLocks/>
          </p:cNvSpPr>
          <p:nvPr/>
        </p:nvSpPr>
        <p:spPr>
          <a:xfrm>
            <a:off x="792627" y="2152891"/>
            <a:ext cx="3145221" cy="2908214"/>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a:p>
            <a:pPr marL="287338" indent="-234950" eaLnBrk="1" hangingPunct="1">
              <a:spcBef>
                <a:spcPts val="600"/>
              </a:spcBef>
              <a:spcAft>
                <a:spcPts val="180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Pinch point</a:t>
            </a:r>
          </a:p>
        </p:txBody>
      </p:sp>
      <p:pic>
        <p:nvPicPr>
          <p:cNvPr id="9" name="Picture 8">
            <a:extLst>
              <a:ext uri="{FF2B5EF4-FFF2-40B4-BE49-F238E27FC236}">
                <a16:creationId xmlns:a16="http://schemas.microsoft.com/office/drawing/2014/main" id="{99D41344-F38D-0BAC-E743-13D4A46C18C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11102" y="1275911"/>
            <a:ext cx="6049680" cy="5445564"/>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p:cNvSpPr txBox="1"/>
          <p:nvPr/>
        </p:nvSpPr>
        <p:spPr>
          <a:xfrm rot="19984507">
            <a:off x="6455119" y="3655698"/>
            <a:ext cx="5467517" cy="1477328"/>
          </a:xfrm>
          <a:prstGeom prst="rect">
            <a:avLst/>
          </a:prstGeom>
          <a:noFill/>
        </p:spPr>
        <p:txBody>
          <a:bodyPr wrap="square" rtlCol="0">
            <a:spAutoFit/>
          </a:bodyPr>
          <a:lstStyle/>
          <a:p>
            <a:pPr algn="ctr"/>
            <a:r>
              <a:rPr lang="en-US" sz="9000" b="1" dirty="0">
                <a:solidFill>
                  <a:srgbClr val="FF0000">
                    <a:alpha val="25000"/>
                  </a:srgbClr>
                </a:solidFill>
              </a:rPr>
              <a:t>EXAMPLE</a:t>
            </a:r>
          </a:p>
        </p:txBody>
      </p:sp>
      <p:sp>
        <p:nvSpPr>
          <p:cNvPr id="4" name="Slide Number Placeholder 3"/>
          <p:cNvSpPr>
            <a:spLocks noGrp="1"/>
          </p:cNvSpPr>
          <p:nvPr>
            <p:ph type="sldNum" sz="quarter" idx="12"/>
          </p:nvPr>
        </p:nvSpPr>
        <p:spPr/>
        <p:txBody>
          <a:bodyPr/>
          <a:lstStyle/>
          <a:p>
            <a:fld id="{7B4172B2-D9CF-462E-87A7-CF6315382B94}" type="slidenum">
              <a:rPr lang="en-US" smtClean="0"/>
              <a:t>25</a:t>
            </a:fld>
            <a:endParaRPr lang="en-US" dirty="0"/>
          </a:p>
        </p:txBody>
      </p:sp>
    </p:spTree>
    <p:custDataLst>
      <p:tags r:id="rId1"/>
    </p:custDataLst>
    <p:extLst>
      <p:ext uri="{BB962C8B-B14F-4D97-AF65-F5344CB8AC3E}">
        <p14:creationId xmlns:p14="http://schemas.microsoft.com/office/powerpoint/2010/main" val="3084716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05"/>
            <a:ext cx="12191999" cy="1089529"/>
          </a:xfrm>
        </p:spPr>
        <p:txBody>
          <a:bodyPr wrap="square" anchor="ctr" anchorCtr="0">
            <a:spAutoFit/>
          </a:bodyPr>
          <a:lstStyle/>
          <a:p>
            <a:pPr algn="ctr"/>
            <a:r>
              <a:rPr lang="en-US" sz="4000" b="1" dirty="0"/>
              <a:t>PROJECT NAME</a:t>
            </a:r>
            <a:br>
              <a:rPr lang="en-US" sz="4000" b="1" dirty="0"/>
            </a:br>
            <a:r>
              <a:rPr lang="en-US" sz="3200" dirty="0"/>
              <a:t>Summary of Changes</a:t>
            </a:r>
          </a:p>
        </p:txBody>
      </p:sp>
      <p:sp>
        <p:nvSpPr>
          <p:cNvPr id="3" name="Title 1"/>
          <p:cNvSpPr txBox="1">
            <a:spLocks/>
          </p:cNvSpPr>
          <p:nvPr/>
        </p:nvSpPr>
        <p:spPr>
          <a:xfrm>
            <a:off x="100145" y="1394643"/>
            <a:ext cx="11784880" cy="889841"/>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eaLnBrk="1" hangingPunct="1">
              <a:spcBef>
                <a:spcPts val="600"/>
              </a:spcBef>
              <a:spcAft>
                <a:spcPts val="1000"/>
              </a:spcAft>
              <a:buClr>
                <a:schemeClr val="tx2"/>
              </a:buClr>
            </a:pPr>
            <a:r>
              <a:rPr lang="en-US" sz="2700" b="0" dirty="0">
                <a:latin typeface="+mn-lt"/>
                <a:ea typeface="+mn-ea"/>
                <a:cs typeface="Times New Roman" panose="02020603050405020304" pitchFamily="18" charset="0"/>
              </a:rPr>
              <a:t>Summarize your changes in either sentence, bulleted list, or use the follow chart.  Customize your information as appropriate.</a:t>
            </a:r>
            <a:endParaRPr lang="en-US" sz="2600" b="0" i="0" dirty="0">
              <a:latin typeface="+mn-lt"/>
              <a:cs typeface="Times New Roman" panose="02020603050405020304" pitchFamily="18" charset="0"/>
            </a:endParaRPr>
          </a:p>
        </p:txBody>
      </p:sp>
      <p:graphicFrame>
        <p:nvGraphicFramePr>
          <p:cNvPr id="20" name="Table 19" descr="Table summarizing proposed changes in clearances."/>
          <p:cNvGraphicFramePr>
            <a:graphicFrameLocks noGrp="1"/>
          </p:cNvGraphicFramePr>
          <p:nvPr>
            <p:extLst>
              <p:ext uri="{D42A27DB-BD31-4B8C-83A1-F6EECF244321}">
                <p14:modId xmlns:p14="http://schemas.microsoft.com/office/powerpoint/2010/main" val="197621653"/>
              </p:ext>
            </p:extLst>
          </p:nvPr>
        </p:nvGraphicFramePr>
        <p:xfrm>
          <a:off x="424543" y="2491501"/>
          <a:ext cx="11136084" cy="3665468"/>
        </p:xfrm>
        <a:graphic>
          <a:graphicData uri="http://schemas.openxmlformats.org/drawingml/2006/table">
            <a:tbl>
              <a:tblPr firstRow="1" bandRow="1">
                <a:tableStyleId>{073A0DAA-6AF3-43AB-8588-CEC1D06C72B9}</a:tableStyleId>
              </a:tblPr>
              <a:tblGrid>
                <a:gridCol w="5671457">
                  <a:extLst>
                    <a:ext uri="{9D8B030D-6E8A-4147-A177-3AD203B41FA5}">
                      <a16:colId xmlns:a16="http://schemas.microsoft.com/office/drawing/2014/main" val="2424179882"/>
                    </a:ext>
                  </a:extLst>
                </a:gridCol>
                <a:gridCol w="2044700">
                  <a:extLst>
                    <a:ext uri="{9D8B030D-6E8A-4147-A177-3AD203B41FA5}">
                      <a16:colId xmlns:a16="http://schemas.microsoft.com/office/drawing/2014/main" val="4053713366"/>
                    </a:ext>
                  </a:extLst>
                </a:gridCol>
                <a:gridCol w="1828800">
                  <a:extLst>
                    <a:ext uri="{9D8B030D-6E8A-4147-A177-3AD203B41FA5}">
                      <a16:colId xmlns:a16="http://schemas.microsoft.com/office/drawing/2014/main" val="230039643"/>
                    </a:ext>
                  </a:extLst>
                </a:gridCol>
                <a:gridCol w="1591127">
                  <a:extLst>
                    <a:ext uri="{9D8B030D-6E8A-4147-A177-3AD203B41FA5}">
                      <a16:colId xmlns:a16="http://schemas.microsoft.com/office/drawing/2014/main" val="827735305"/>
                    </a:ext>
                  </a:extLst>
                </a:gridCol>
              </a:tblGrid>
              <a:tr h="1049004">
                <a:tc>
                  <a:txBody>
                    <a:bodyPr/>
                    <a:lstStyle/>
                    <a:p>
                      <a:pPr algn="ctr"/>
                      <a:r>
                        <a:rPr lang="en-US" sz="2500" dirty="0"/>
                        <a:t>Location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500" dirty="0"/>
                        <a:t>Existing Width or Height (ft)</a:t>
                      </a:r>
                    </a:p>
                  </a:txBody>
                  <a:tcPr anchor="ctr">
                    <a:lnT w="12700" cap="flat" cmpd="sng" algn="ctr">
                      <a:solidFill>
                        <a:schemeClr val="tx1"/>
                      </a:solidFill>
                      <a:prstDash val="solid"/>
                      <a:round/>
                      <a:headEnd type="none" w="med" len="med"/>
                      <a:tailEnd type="none" w="med" len="med"/>
                    </a:lnT>
                  </a:tcPr>
                </a:tc>
                <a:tc>
                  <a:txBody>
                    <a:bodyPr/>
                    <a:lstStyle/>
                    <a:p>
                      <a:pPr algn="ctr"/>
                      <a:r>
                        <a:rPr lang="en-US" sz="2500" dirty="0"/>
                        <a:t>Proposed Width or Height (ft)</a:t>
                      </a:r>
                    </a:p>
                  </a:txBody>
                  <a:tcPr anchor="ctr">
                    <a:lnT w="12700" cap="flat" cmpd="sng" algn="ctr">
                      <a:solidFill>
                        <a:schemeClr val="tx1"/>
                      </a:solidFill>
                      <a:prstDash val="solid"/>
                      <a:round/>
                      <a:headEnd type="none" w="med" len="med"/>
                      <a:tailEnd type="none" w="med" len="med"/>
                    </a:lnT>
                  </a:tcPr>
                </a:tc>
                <a:tc>
                  <a:txBody>
                    <a:bodyPr/>
                    <a:lstStyle/>
                    <a:p>
                      <a:pPr algn="ctr"/>
                      <a:r>
                        <a:rPr lang="en-US" sz="2500" dirty="0"/>
                        <a:t>Reduction (ft)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87771272"/>
                  </a:ext>
                </a:extLst>
              </a:tr>
              <a:tr h="607757">
                <a:tc>
                  <a:txBody>
                    <a:bodyPr/>
                    <a:lstStyle/>
                    <a:p>
                      <a:endParaRPr lang="en-US" sz="25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2500" dirty="0"/>
                    </a:p>
                  </a:txBody>
                  <a:tcPr anchor="ctr"/>
                </a:tc>
                <a:tc>
                  <a:txBody>
                    <a:bodyPr/>
                    <a:lstStyle/>
                    <a:p>
                      <a:pPr algn="ctr"/>
                      <a:endParaRPr lang="en-US" sz="2500" dirty="0"/>
                    </a:p>
                  </a:txBody>
                  <a:tcPr anchor="ctr"/>
                </a:tc>
                <a:tc>
                  <a:txBody>
                    <a:bodyPr/>
                    <a:lstStyle/>
                    <a:p>
                      <a:pPr algn="ctr"/>
                      <a:endParaRPr lang="en-US" sz="25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42115613"/>
                  </a:ext>
                </a:extLst>
              </a:tr>
              <a:tr h="607757">
                <a:tc>
                  <a:txBody>
                    <a:bodyPr/>
                    <a:lstStyle/>
                    <a:p>
                      <a:endParaRPr lang="en-US" sz="25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2500" dirty="0"/>
                    </a:p>
                  </a:txBody>
                  <a:tcPr anchor="ctr"/>
                </a:tc>
                <a:tc>
                  <a:txBody>
                    <a:bodyPr/>
                    <a:lstStyle/>
                    <a:p>
                      <a:pPr algn="ctr"/>
                      <a:endParaRPr lang="en-US" sz="2500" dirty="0"/>
                    </a:p>
                  </a:txBody>
                  <a:tcPr anchor="ctr"/>
                </a:tc>
                <a:tc>
                  <a:txBody>
                    <a:bodyPr/>
                    <a:lstStyle/>
                    <a:p>
                      <a:pPr algn="ctr"/>
                      <a:endParaRPr lang="en-US" sz="25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7779120"/>
                  </a:ext>
                </a:extLst>
              </a:tr>
              <a:tr h="607757">
                <a:tc>
                  <a:txBody>
                    <a:bodyPr/>
                    <a:lstStyle/>
                    <a:p>
                      <a:endParaRPr lang="en-US" sz="2500" dirty="0"/>
                    </a:p>
                  </a:txBody>
                  <a:tcPr anchor="ctr">
                    <a:lnL w="12700" cap="flat" cmpd="sng" algn="ctr">
                      <a:solidFill>
                        <a:schemeClr val="tx1"/>
                      </a:solidFill>
                      <a:prstDash val="solid"/>
                      <a:round/>
                      <a:headEnd type="none" w="med" len="med"/>
                      <a:tailEnd type="none" w="med" len="med"/>
                    </a:lnL>
                  </a:tcPr>
                </a:tc>
                <a:tc>
                  <a:txBody>
                    <a:bodyPr/>
                    <a:lstStyle/>
                    <a:p>
                      <a:pPr algn="ctr"/>
                      <a:endParaRPr lang="en-US" sz="2500" dirty="0"/>
                    </a:p>
                  </a:txBody>
                  <a:tcPr anchor="ctr"/>
                </a:tc>
                <a:tc>
                  <a:txBody>
                    <a:bodyPr/>
                    <a:lstStyle/>
                    <a:p>
                      <a:pPr algn="ctr"/>
                      <a:endParaRPr lang="en-US" sz="2500" dirty="0"/>
                    </a:p>
                  </a:txBody>
                  <a:tcPr anchor="ctr"/>
                </a:tc>
                <a:tc>
                  <a:txBody>
                    <a:bodyPr/>
                    <a:lstStyle/>
                    <a:p>
                      <a:pPr algn="ctr"/>
                      <a:endParaRPr lang="en-US" sz="2500" dirty="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2737875"/>
                  </a:ext>
                </a:extLst>
              </a:tr>
              <a:tr h="607757">
                <a:tc>
                  <a:txBody>
                    <a:bodyPr/>
                    <a:lstStyle/>
                    <a:p>
                      <a:endParaRPr lang="en-US" sz="2500" dirty="0"/>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25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2500" dirty="0"/>
                    </a:p>
                  </a:txBody>
                  <a:tcPr anchor="ctr">
                    <a:lnB w="12700" cap="flat" cmpd="sng" algn="ctr">
                      <a:solidFill>
                        <a:schemeClr val="tx1"/>
                      </a:solidFill>
                      <a:prstDash val="solid"/>
                      <a:round/>
                      <a:headEnd type="none" w="med" len="med"/>
                      <a:tailEnd type="none" w="med" len="med"/>
                    </a:lnB>
                  </a:tcPr>
                </a:tc>
                <a:tc>
                  <a:txBody>
                    <a:bodyPr/>
                    <a:lstStyle/>
                    <a:p>
                      <a:pPr algn="ctr"/>
                      <a:endParaRPr lang="en-US" sz="25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456732"/>
                  </a:ext>
                </a:extLst>
              </a:tr>
            </a:tbl>
          </a:graphicData>
        </a:graphic>
      </p:graphicFrame>
      <p:sp>
        <p:nvSpPr>
          <p:cNvPr id="4" name="Slide Number Placeholder 3"/>
          <p:cNvSpPr>
            <a:spLocks noGrp="1"/>
          </p:cNvSpPr>
          <p:nvPr>
            <p:ph type="sldNum" sz="quarter" idx="12"/>
          </p:nvPr>
        </p:nvSpPr>
        <p:spPr/>
        <p:txBody>
          <a:bodyPr/>
          <a:lstStyle/>
          <a:p>
            <a:fld id="{7B4172B2-D9CF-462E-87A7-CF6315382B94}" type="slidenum">
              <a:rPr lang="en-US" smtClean="0"/>
              <a:t>26</a:t>
            </a:fld>
            <a:endParaRPr lang="en-US" dirty="0"/>
          </a:p>
        </p:txBody>
      </p:sp>
    </p:spTree>
    <p:custDataLst>
      <p:tags r:id="rId1"/>
    </p:custDataLst>
    <p:extLst>
      <p:ext uri="{BB962C8B-B14F-4D97-AF65-F5344CB8AC3E}">
        <p14:creationId xmlns:p14="http://schemas.microsoft.com/office/powerpoint/2010/main" val="159487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NEXT STEPS</a:t>
            </a:r>
          </a:p>
        </p:txBody>
      </p:sp>
      <p:sp>
        <p:nvSpPr>
          <p:cNvPr id="3" name="Content Placeholder 2" descr="Blank bullet points for showing next steps"/>
          <p:cNvSpPr>
            <a:spLocks noGrp="1"/>
          </p:cNvSpPr>
          <p:nvPr>
            <p:ph sz="half" idx="2"/>
          </p:nvPr>
        </p:nvSpPr>
        <p:spPr/>
        <p:txBody>
          <a:bodyPr/>
          <a:lstStyle/>
          <a:p>
            <a:r>
              <a:rPr lang="en-US" dirty="0">
                <a:cs typeface="Times New Roman" panose="02020603050405020304" pitchFamily="18" charset="0"/>
              </a:rPr>
              <a:t> </a:t>
            </a:r>
          </a:p>
          <a:p>
            <a:r>
              <a:rPr lang="en-US" dirty="0">
                <a:cs typeface="Times New Roman" panose="02020603050405020304" pitchFamily="18" charset="0"/>
              </a:rPr>
              <a:t> </a:t>
            </a:r>
          </a:p>
        </p:txBody>
      </p:sp>
      <p:pic>
        <p:nvPicPr>
          <p:cNvPr id="5" name="Picture Placeholder 4" descr="Example of project photo showing a raised median."/>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24876" r="24876"/>
          <a:stretch>
            <a:fillRect/>
          </a:stretch>
        </p:blipFill>
        <p:spPr/>
      </p:pic>
      <p:sp>
        <p:nvSpPr>
          <p:cNvPr id="6" name="TextBox 5"/>
          <p:cNvSpPr txBox="1"/>
          <p:nvPr/>
        </p:nvSpPr>
        <p:spPr>
          <a:xfrm rot="18577448">
            <a:off x="7079472" y="2768289"/>
            <a:ext cx="5620490" cy="523220"/>
          </a:xfrm>
          <a:prstGeom prst="rect">
            <a:avLst/>
          </a:prstGeom>
          <a:noFill/>
        </p:spPr>
        <p:txBody>
          <a:bodyPr wrap="square" rtlCol="0">
            <a:spAutoFit/>
          </a:bodyPr>
          <a:lstStyle/>
          <a:p>
            <a:r>
              <a:rPr lang="en-US" sz="2800" b="1" dirty="0">
                <a:solidFill>
                  <a:srgbClr val="FF0000"/>
                </a:solidFill>
              </a:rPr>
              <a:t>Replace with your own project photo</a:t>
            </a:r>
          </a:p>
        </p:txBody>
      </p:sp>
    </p:spTree>
    <p:custDataLst>
      <p:tags r:id="rId1"/>
    </p:custDataLst>
    <p:extLst>
      <p:ext uri="{BB962C8B-B14F-4D97-AF65-F5344CB8AC3E}">
        <p14:creationId xmlns:p14="http://schemas.microsoft.com/office/powerpoint/2010/main" val="213887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4"/>
          <a:stretch>
            <a:fillRect t="-27" b="-27"/>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529" y="2456264"/>
            <a:ext cx="10515600" cy="646331"/>
          </a:xfrm>
        </p:spPr>
        <p:txBody>
          <a:bodyPr>
            <a:spAutoFit/>
          </a:bodyPr>
          <a:lstStyle/>
          <a:p>
            <a:r>
              <a:rPr lang="en-US" dirty="0"/>
              <a:t>THANK YOU</a:t>
            </a:r>
          </a:p>
        </p:txBody>
      </p:sp>
    </p:spTree>
    <p:custDataLst>
      <p:tags r:id="rId1"/>
    </p:custDataLst>
    <p:extLst>
      <p:ext uri="{BB962C8B-B14F-4D97-AF65-F5344CB8AC3E}">
        <p14:creationId xmlns:p14="http://schemas.microsoft.com/office/powerpoint/2010/main" val="351660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3</a:t>
            </a:r>
          </a:p>
        </p:txBody>
      </p:sp>
      <p:sp>
        <p:nvSpPr>
          <p:cNvPr id="4" name="TextBox 3"/>
          <p:cNvSpPr txBox="1"/>
          <p:nvPr/>
        </p:nvSpPr>
        <p:spPr>
          <a:xfrm>
            <a:off x="147939" y="136070"/>
            <a:ext cx="7395861" cy="892552"/>
          </a:xfrm>
          <a:prstGeom prst="rect">
            <a:avLst/>
          </a:prstGeom>
          <a:noFill/>
        </p:spPr>
        <p:txBody>
          <a:bodyPr wrap="square" rtlCol="0">
            <a:spAutoFit/>
          </a:bodyPr>
          <a:lstStyle>
            <a:defPPr>
              <a:defRPr lang="en-US"/>
            </a:defPPr>
            <a:lvl1pPr>
              <a:defRPr sz="2600" b="1"/>
            </a:lvl1pPr>
          </a:lstStyle>
          <a:p>
            <a:r>
              <a:rPr lang="en-US" dirty="0"/>
              <a:t>HOW DO I KNOW WHICH SPECIFIC INFORMATION TO INCLUDE IN EACH SLIDE?</a:t>
            </a:r>
          </a:p>
        </p:txBody>
      </p:sp>
      <p:sp>
        <p:nvSpPr>
          <p:cNvPr id="5" name="TextBox 4"/>
          <p:cNvSpPr txBox="1"/>
          <p:nvPr/>
        </p:nvSpPr>
        <p:spPr>
          <a:xfrm>
            <a:off x="147938" y="960000"/>
            <a:ext cx="8852627" cy="1200329"/>
          </a:xfrm>
          <a:prstGeom prst="rect">
            <a:avLst/>
          </a:prstGeom>
          <a:noFill/>
        </p:spPr>
        <p:txBody>
          <a:bodyPr wrap="square" rtlCol="0">
            <a:spAutoFit/>
          </a:bodyPr>
          <a:lstStyle/>
          <a:p>
            <a:r>
              <a:rPr lang="en-US" sz="1750" dirty="0"/>
              <a:t>Instructions are provided, where appropriate, in the </a:t>
            </a:r>
            <a:r>
              <a:rPr lang="en-US" sz="1750" i="1" dirty="0"/>
              <a:t>Notes</a:t>
            </a:r>
            <a:r>
              <a:rPr lang="en-US" sz="1750" dirty="0"/>
              <a:t> section at the bottom of each slide. The Notes should display by default when you open the template. If not, select “</a:t>
            </a:r>
            <a:r>
              <a:rPr lang="en-US" sz="1750" i="1" dirty="0"/>
              <a:t>View</a:t>
            </a:r>
            <a:r>
              <a:rPr lang="en-US" sz="1750" dirty="0"/>
              <a:t>” from the top ribbon and toggle the “</a:t>
            </a:r>
            <a:r>
              <a:rPr lang="en-US" sz="1750" i="1" dirty="0"/>
              <a:t>Notes</a:t>
            </a:r>
            <a:r>
              <a:rPr lang="en-US" sz="1750" dirty="0"/>
              <a:t>” button in the “</a:t>
            </a:r>
            <a:r>
              <a:rPr lang="en-US" sz="1750" i="1" dirty="0"/>
              <a:t>Show</a:t>
            </a:r>
            <a:r>
              <a:rPr lang="en-US" sz="1750" dirty="0"/>
              <a:t>” section. </a:t>
            </a:r>
            <a:r>
              <a:rPr lang="en-US" sz="1750" dirty="0">
                <a:highlight>
                  <a:srgbClr val="FFFF00"/>
                </a:highlight>
              </a:rPr>
              <a:t>Delete the instruction notes and replace them with your own, as appropriate.</a:t>
            </a:r>
          </a:p>
        </p:txBody>
      </p:sp>
      <p:sp>
        <p:nvSpPr>
          <p:cNvPr id="11" name="TextBox 10"/>
          <p:cNvSpPr txBox="1"/>
          <p:nvPr/>
        </p:nvSpPr>
        <p:spPr>
          <a:xfrm>
            <a:off x="147938" y="2212925"/>
            <a:ext cx="11429019" cy="492443"/>
          </a:xfrm>
          <a:prstGeom prst="rect">
            <a:avLst/>
          </a:prstGeom>
          <a:noFill/>
        </p:spPr>
        <p:txBody>
          <a:bodyPr wrap="square" rtlCol="0">
            <a:spAutoFit/>
          </a:bodyPr>
          <a:lstStyle/>
          <a:p>
            <a:r>
              <a:rPr lang="en-US" sz="2600" b="1" dirty="0"/>
              <a:t>WHAT IF I NEED ADDITIONAL SLIDES TO COVER ALL OF MY PLANNED CONTENT?</a:t>
            </a:r>
          </a:p>
        </p:txBody>
      </p:sp>
      <p:sp>
        <p:nvSpPr>
          <p:cNvPr id="12" name="TextBox 11"/>
          <p:cNvSpPr txBox="1"/>
          <p:nvPr/>
        </p:nvSpPr>
        <p:spPr>
          <a:xfrm>
            <a:off x="143638" y="2725357"/>
            <a:ext cx="12126629" cy="900246"/>
          </a:xfrm>
          <a:prstGeom prst="rect">
            <a:avLst/>
          </a:prstGeom>
          <a:noFill/>
        </p:spPr>
        <p:txBody>
          <a:bodyPr wrap="square" lIns="91440" tIns="45720" rIns="91440" bIns="45720" rtlCol="0" anchor="t">
            <a:spAutoFit/>
          </a:bodyPr>
          <a:lstStyle/>
          <a:p>
            <a:pPr>
              <a:spcAft>
                <a:spcPts val="1200"/>
              </a:spcAft>
            </a:pPr>
            <a:r>
              <a:rPr lang="en-US" sz="1750" dirty="0"/>
              <a:t>Keep your content as concise as possible. However, if you need additional slides (e.g. to display multiple stages of a large project), duplicate the appropriate slides provided in the template. If you need an additional slide that is not included in the, template, contact the </a:t>
            </a:r>
            <a:r>
              <a:rPr lang="en-US" sz="1750" b="1" u="sng" dirty="0">
                <a:hlinkClick r:id="rId4"/>
              </a:rPr>
              <a:t>Mobility Services Team</a:t>
            </a:r>
            <a:r>
              <a:rPr lang="en-US" sz="1750" dirty="0"/>
              <a:t> for suggestions on how best to provide the information.</a:t>
            </a:r>
          </a:p>
        </p:txBody>
      </p:sp>
      <p:sp>
        <p:nvSpPr>
          <p:cNvPr id="6" name="Rectangle 5"/>
          <p:cNvSpPr/>
          <p:nvPr/>
        </p:nvSpPr>
        <p:spPr>
          <a:xfrm>
            <a:off x="156592" y="3703493"/>
            <a:ext cx="12035407" cy="492443"/>
          </a:xfrm>
          <a:prstGeom prst="rect">
            <a:avLst/>
          </a:prstGeom>
          <a:noFill/>
        </p:spPr>
        <p:txBody>
          <a:bodyPr wrap="square" rtlCol="0">
            <a:spAutoFit/>
          </a:bodyPr>
          <a:lstStyle/>
          <a:p>
            <a:r>
              <a:rPr lang="en-US" sz="2600" b="1" dirty="0"/>
              <a:t>HOW DO I SEND MY COMPLETED PRESENTATION TO THE MOBILITY TEAM?</a:t>
            </a:r>
          </a:p>
        </p:txBody>
      </p:sp>
      <p:sp>
        <p:nvSpPr>
          <p:cNvPr id="13" name="TextBox 12"/>
          <p:cNvSpPr txBox="1"/>
          <p:nvPr/>
        </p:nvSpPr>
        <p:spPr>
          <a:xfrm>
            <a:off x="147938" y="4184728"/>
            <a:ext cx="11906499" cy="1438855"/>
          </a:xfrm>
          <a:prstGeom prst="rect">
            <a:avLst/>
          </a:prstGeom>
          <a:noFill/>
        </p:spPr>
        <p:txBody>
          <a:bodyPr wrap="square" lIns="91440" tIns="45720" rIns="91440" bIns="45720" rtlCol="0" anchor="t">
            <a:spAutoFit/>
          </a:bodyPr>
          <a:lstStyle/>
          <a:p>
            <a:pPr>
              <a:spcAft>
                <a:spcPts val="1200"/>
              </a:spcAft>
            </a:pPr>
            <a:r>
              <a:rPr lang="en-US" sz="1750" dirty="0"/>
              <a:t>Submit your presentation using the </a:t>
            </a:r>
            <a:r>
              <a:rPr lang="en-US" sz="1750" b="1" u="sng" dirty="0">
                <a:hlinkClick r:id="rId5"/>
              </a:rPr>
              <a:t>Agenda Request/Meeting Materials Form</a:t>
            </a:r>
            <a:r>
              <a:rPr lang="en-US" sz="1750" dirty="0"/>
              <a:t> on the </a:t>
            </a:r>
            <a:r>
              <a:rPr lang="en-US" sz="1750" b="1" u="sng" dirty="0">
                <a:hlinkClick r:id="rId6"/>
              </a:rPr>
              <a:t>Mobility Program internal SharePoint site</a:t>
            </a:r>
            <a:r>
              <a:rPr lang="en-US" sz="1750" b="1" u="sng" dirty="0"/>
              <a:t>.</a:t>
            </a:r>
            <a:r>
              <a:rPr lang="en-US" sz="1750" b="1" dirty="0"/>
              <a:t> </a:t>
            </a:r>
            <a:r>
              <a:rPr lang="en-US" sz="1750" dirty="0"/>
              <a:t>The form will prompt you to answer some questions about your agenda topic and the meeting date you would like to present. Documents must be submitted at least </a:t>
            </a:r>
            <a:r>
              <a:rPr lang="en-US" sz="1750" b="1" u="sng" dirty="0">
                <a:solidFill>
                  <a:srgbClr val="C00000"/>
                </a:solidFill>
              </a:rPr>
              <a:t>three weeks prior</a:t>
            </a:r>
            <a:r>
              <a:rPr lang="en-US" sz="1750" dirty="0">
                <a:solidFill>
                  <a:srgbClr val="C00000"/>
                </a:solidFill>
              </a:rPr>
              <a:t> </a:t>
            </a:r>
            <a:r>
              <a:rPr lang="en-US" sz="1750" dirty="0"/>
              <a:t>to the meeting.  </a:t>
            </a:r>
            <a:r>
              <a:rPr lang="en-US" sz="1750" i="1" dirty="0"/>
              <a:t>(Outside consultants should provide their presentation to the appropriate Region Mobility Liaison, who can submit your presentation on your behalf. Contact information for the Region Mobility Liaisons can be found on the </a:t>
            </a:r>
            <a:r>
              <a:rPr lang="en-US" sz="1750" b="1" i="1" u="sng" dirty="0">
                <a:hlinkClick r:id="rId7"/>
              </a:rPr>
              <a:t>Statewide Mobility Program website</a:t>
            </a:r>
            <a:r>
              <a:rPr lang="en-US" sz="1750" i="1" dirty="0"/>
              <a:t>.)</a:t>
            </a:r>
            <a:endParaRPr lang="en-US" sz="1750" dirty="0"/>
          </a:p>
        </p:txBody>
      </p:sp>
      <p:sp>
        <p:nvSpPr>
          <p:cNvPr id="14" name="TextBox 13"/>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3</a:t>
            </a:fld>
            <a:endParaRPr lang="en-US" dirty="0"/>
          </a:p>
        </p:txBody>
      </p:sp>
    </p:spTree>
    <p:custDataLst>
      <p:tags r:id="rId1"/>
    </p:custDataLst>
    <p:extLst>
      <p:ext uri="{BB962C8B-B14F-4D97-AF65-F5344CB8AC3E}">
        <p14:creationId xmlns:p14="http://schemas.microsoft.com/office/powerpoint/2010/main" val="171395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284"/>
            <a:ext cx="10948793" cy="1540376"/>
          </a:xfrm>
        </p:spPr>
        <p:txBody>
          <a:bodyPr>
            <a:normAutofit fontScale="90000"/>
          </a:bodyPr>
          <a:lstStyle/>
          <a:p>
            <a:pPr algn="ctr"/>
            <a:r>
              <a:rPr lang="en-US" sz="4400" b="1" dirty="0"/>
              <a:t>PROJECT NAME</a:t>
            </a:r>
            <a:br>
              <a:rPr lang="en-US" sz="4400" b="1" dirty="0"/>
            </a:br>
            <a:r>
              <a:rPr lang="en-US" sz="3500" dirty="0"/>
              <a:t>Potential Permanent Impact</a:t>
            </a:r>
            <a:br>
              <a:rPr lang="en-US" sz="3500" dirty="0"/>
            </a:br>
            <a:r>
              <a:rPr lang="en-US" sz="2800" i="1" dirty="0"/>
              <a:t>(Non-ORS 366.215 Impacts)</a:t>
            </a:r>
          </a:p>
        </p:txBody>
      </p:sp>
      <p:sp>
        <p:nvSpPr>
          <p:cNvPr id="3" name="Content Placeholder 2"/>
          <p:cNvSpPr>
            <a:spLocks noGrp="1"/>
          </p:cNvSpPr>
          <p:nvPr>
            <p:ph idx="4294967295"/>
          </p:nvPr>
        </p:nvSpPr>
        <p:spPr>
          <a:xfrm>
            <a:off x="838200" y="2140596"/>
            <a:ext cx="4876800" cy="3558746"/>
          </a:xfrm>
          <a:prstGeom prst="rect">
            <a:avLst/>
          </a:prstGeom>
        </p:spPr>
        <p:txBody>
          <a:bodyPr>
            <a:normAutofit/>
          </a:bodyPr>
          <a:lstStyle/>
          <a:p>
            <a:pPr marL="287338" indent="-234950">
              <a:spcAft>
                <a:spcPts val="1200"/>
              </a:spcAft>
            </a:pPr>
            <a:r>
              <a:rPr lang="en-US" sz="2600" b="1" dirty="0">
                <a:cs typeface="Times New Roman" panose="02020603050405020304" pitchFamily="18" charset="0"/>
              </a:rPr>
              <a:t>Presenter(s) Name(s):</a:t>
            </a:r>
          </a:p>
          <a:p>
            <a:pPr marL="287338" indent="-234950">
              <a:spcAft>
                <a:spcPts val="1200"/>
              </a:spcAft>
            </a:pPr>
            <a:r>
              <a:rPr lang="en-US" sz="2600" b="1" dirty="0">
                <a:cs typeface="Times New Roman" panose="02020603050405020304" pitchFamily="18" charset="0"/>
              </a:rPr>
              <a:t>Other Notes: </a:t>
            </a:r>
            <a:r>
              <a:rPr lang="en-US" sz="2600" dirty="0">
                <a:cs typeface="Times New Roman" panose="02020603050405020304" pitchFamily="18" charset="0"/>
              </a:rPr>
              <a:t>(e.g. HB 2017 project, Intersection Improvement, etc.)</a:t>
            </a:r>
            <a:endParaRPr lang="en-US" sz="2600" dirty="0"/>
          </a:p>
        </p:txBody>
      </p:sp>
      <p:sp>
        <p:nvSpPr>
          <p:cNvPr id="4" name="Content Placeholder 3"/>
          <p:cNvSpPr txBox="1">
            <a:spLocks/>
          </p:cNvSpPr>
          <p:nvPr/>
        </p:nvSpPr>
        <p:spPr>
          <a:xfrm>
            <a:off x="6605393" y="5605664"/>
            <a:ext cx="5181600" cy="928558"/>
          </a:xfrm>
          <a:prstGeom prst="rect">
            <a:avLst/>
          </a:prstGeom>
        </p:spPr>
        <p:txBody>
          <a:bodyPr anchor="b" anchorCtr="0"/>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dirty="0"/>
              <a:t>Mobility Advisory Committee</a:t>
            </a:r>
            <a:br>
              <a:rPr lang="en-US" b="1" dirty="0"/>
            </a:br>
            <a:r>
              <a:rPr lang="en-US" sz="2600" dirty="0"/>
              <a:t>Meeting Date: MM/DD/YYYY</a:t>
            </a:r>
          </a:p>
        </p:txBody>
      </p:sp>
      <p:grpSp>
        <p:nvGrpSpPr>
          <p:cNvPr id="8" name="Group 7">
            <a:extLst>
              <a:ext uri="{FF2B5EF4-FFF2-40B4-BE49-F238E27FC236}">
                <a16:creationId xmlns:a16="http://schemas.microsoft.com/office/drawing/2014/main" id="{B2A1F32C-C5D1-A3F0-52D3-74D688D9D931}"/>
              </a:ext>
              <a:ext uri="{C183D7F6-B498-43B3-948B-1728B52AA6E4}">
                <adec:decorative xmlns:adec="http://schemas.microsoft.com/office/drawing/2017/decorative" val="1"/>
              </a:ext>
            </a:extLst>
          </p:cNvPr>
          <p:cNvGrpSpPr/>
          <p:nvPr/>
        </p:nvGrpSpPr>
        <p:grpSpPr>
          <a:xfrm>
            <a:off x="6049919" y="2140596"/>
            <a:ext cx="5737074" cy="3424669"/>
            <a:chOff x="6049919" y="2140596"/>
            <a:chExt cx="5737074" cy="3424669"/>
          </a:xfrm>
        </p:grpSpPr>
        <p:pic>
          <p:nvPicPr>
            <p:cNvPr id="5" name="Picture 4" descr="Bulb out photo" title="Bulb out photo"/>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49919" y="2140596"/>
              <a:ext cx="5737074" cy="3424669"/>
            </a:xfrm>
            <a:prstGeom prst="rect">
              <a:avLst/>
            </a:prstGeom>
          </p:spPr>
        </p:pic>
        <p:sp>
          <p:nvSpPr>
            <p:cNvPr id="6" name="TextBox 5"/>
            <p:cNvSpPr txBox="1"/>
            <p:nvPr/>
          </p:nvSpPr>
          <p:spPr>
            <a:xfrm rot="19984507">
              <a:off x="6108211" y="3591320"/>
              <a:ext cx="5620490" cy="523220"/>
            </a:xfrm>
            <a:prstGeom prst="rect">
              <a:avLst/>
            </a:prstGeom>
            <a:noFill/>
          </p:spPr>
          <p:txBody>
            <a:bodyPr wrap="square" rtlCol="0">
              <a:spAutoFit/>
            </a:bodyPr>
            <a:lstStyle/>
            <a:p>
              <a:r>
                <a:rPr lang="en-US" sz="2800" b="1" dirty="0">
                  <a:solidFill>
                    <a:srgbClr val="FF0000"/>
                  </a:solidFill>
                </a:rPr>
                <a:t>Replace with your own project photo</a:t>
              </a:r>
            </a:p>
          </p:txBody>
        </p:sp>
      </p:grpSp>
      <p:sp>
        <p:nvSpPr>
          <p:cNvPr id="7" name="Slide Number Placeholder 6"/>
          <p:cNvSpPr>
            <a:spLocks noGrp="1"/>
          </p:cNvSpPr>
          <p:nvPr>
            <p:ph type="sldNum" sz="quarter" idx="12"/>
          </p:nvPr>
        </p:nvSpPr>
        <p:spPr/>
        <p:txBody>
          <a:bodyPr/>
          <a:lstStyle/>
          <a:p>
            <a:fld id="{7B4172B2-D9CF-462E-87A7-CF6315382B94}" type="slidenum">
              <a:rPr lang="en-US" smtClean="0"/>
              <a:t>4</a:t>
            </a:fld>
            <a:endParaRPr lang="en-US" dirty="0"/>
          </a:p>
        </p:txBody>
      </p:sp>
    </p:spTree>
    <p:custDataLst>
      <p:tags r:id="rId1"/>
    </p:custDataLst>
    <p:extLst>
      <p:ext uri="{BB962C8B-B14F-4D97-AF65-F5344CB8AC3E}">
        <p14:creationId xmlns:p14="http://schemas.microsoft.com/office/powerpoint/2010/main" val="36627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AGENDA</a:t>
            </a:r>
          </a:p>
        </p:txBody>
      </p:sp>
      <p:sp>
        <p:nvSpPr>
          <p:cNvPr id="8" name="Title 1"/>
          <p:cNvSpPr txBox="1">
            <a:spLocks/>
          </p:cNvSpPr>
          <p:nvPr/>
        </p:nvSpPr>
        <p:spPr>
          <a:xfrm>
            <a:off x="4605338" y="1894272"/>
            <a:ext cx="7445148" cy="4909136"/>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lvl="1" algn="l" eaLnBrk="1" hangingPunct="1">
              <a:lnSpc>
                <a:spcPct val="90000"/>
              </a:lnSpc>
              <a:spcBef>
                <a:spcPts val="600"/>
              </a:spcBef>
              <a:spcAft>
                <a:spcPts val="600"/>
              </a:spcAft>
              <a:buClr>
                <a:schemeClr val="tx2"/>
              </a:buClr>
            </a:pPr>
            <a:r>
              <a:rPr lang="en-US" i="0" dirty="0">
                <a:latin typeface="+mn-lt"/>
                <a:cs typeface="Times New Roman" panose="02020603050405020304" pitchFamily="18" charset="0"/>
              </a:rPr>
              <a:t>Topics:</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Location</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Problem/Issues &amp; Proposed Action(s)</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Proposed Clearance Reductions &amp; Design Guidance</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Existing &amp; Proposed Cross-sections</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Highway Design Manual Guidance for Roadway Reconfiguration</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Over Dimension Permit Data</a:t>
            </a:r>
          </a:p>
          <a:p>
            <a:pPr marL="744538" lvl="3" indent="-234950" algn="l" eaLnBrk="1" hangingPunct="1">
              <a:lnSpc>
                <a:spcPct val="90000"/>
              </a:lnSpc>
              <a:spcBef>
                <a:spcPts val="0"/>
              </a:spcBef>
              <a:spcAft>
                <a:spcPts val="600"/>
              </a:spcAft>
              <a:buClr>
                <a:schemeClr val="tx2"/>
              </a:buClr>
              <a:buFont typeface="Arial" panose="020B0604020202020204" pitchFamily="34" charset="0"/>
              <a:buChar char="•"/>
            </a:pPr>
            <a:r>
              <a:rPr lang="en-US" sz="2000" b="0" i="0" dirty="0">
                <a:latin typeface="+mn-lt"/>
                <a:cs typeface="Times New Roman" panose="02020603050405020304" pitchFamily="18" charset="0"/>
              </a:rPr>
              <a:t>Pinch Point Information</a:t>
            </a:r>
          </a:p>
          <a:p>
            <a:pPr marL="744538" lvl="3" indent="-234950" algn="l" eaLnBrk="1" hangingPunct="1">
              <a:lnSpc>
                <a:spcPct val="90000"/>
              </a:lnSpc>
              <a:spcBef>
                <a:spcPts val="0"/>
              </a:spcBef>
              <a:spcAft>
                <a:spcPts val="1200"/>
              </a:spcAft>
              <a:buClr>
                <a:schemeClr val="tx2"/>
              </a:buClr>
              <a:buFont typeface="Arial" panose="020B0604020202020204" pitchFamily="34" charset="0"/>
              <a:buChar char="•"/>
            </a:pPr>
            <a:r>
              <a:rPr lang="en-US" sz="2000" b="0" i="0" dirty="0">
                <a:latin typeface="+mn-lt"/>
                <a:cs typeface="Times New Roman" panose="02020603050405020304" pitchFamily="18" charset="0"/>
              </a:rPr>
              <a:t>Summary of Proposed Changes</a:t>
            </a:r>
          </a:p>
          <a:p>
            <a:pPr marL="52388" lvl="1" algn="l" eaLnBrk="1" hangingPunct="1">
              <a:lnSpc>
                <a:spcPct val="90000"/>
              </a:lnSpc>
              <a:spcBef>
                <a:spcPts val="600"/>
              </a:spcBef>
              <a:spcAft>
                <a:spcPts val="600"/>
              </a:spcAft>
              <a:buClr>
                <a:schemeClr val="tx2"/>
              </a:buClr>
            </a:pPr>
            <a:r>
              <a:rPr lang="en-US" i="0" dirty="0">
                <a:latin typeface="+mn-lt"/>
                <a:cs typeface="Times New Roman" panose="02020603050405020304" pitchFamily="18" charset="0"/>
              </a:rPr>
              <a:t>Objective:</a:t>
            </a:r>
            <a:r>
              <a:rPr lang="en-US" sz="2600" i="0" dirty="0">
                <a:latin typeface="+mn-lt"/>
                <a:cs typeface="Times New Roman" panose="02020603050405020304" pitchFamily="18" charset="0"/>
              </a:rPr>
              <a:t> </a:t>
            </a:r>
            <a:br>
              <a:rPr lang="en-US" sz="2600" i="0" dirty="0">
                <a:latin typeface="+mn-lt"/>
                <a:cs typeface="Times New Roman" panose="02020603050405020304" pitchFamily="18" charset="0"/>
              </a:rPr>
            </a:br>
            <a:r>
              <a:rPr lang="en-US" sz="2600" b="0" i="0" dirty="0">
                <a:latin typeface="+mn-lt"/>
                <a:cs typeface="Times New Roman" panose="02020603050405020304" pitchFamily="18" charset="0"/>
              </a:rPr>
              <a:t>Seeking support for proposed permanent impacts</a:t>
            </a:r>
          </a:p>
          <a:p>
            <a:pPr marL="744538" lvl="3" indent="-234950" algn="l" eaLnBrk="1" hangingPunct="1">
              <a:lnSpc>
                <a:spcPct val="90000"/>
              </a:lnSpc>
              <a:spcBef>
                <a:spcPts val="600"/>
              </a:spcBef>
              <a:spcAft>
                <a:spcPts val="600"/>
              </a:spcAft>
              <a:buClr>
                <a:schemeClr val="tx2"/>
              </a:buClr>
              <a:buFont typeface="Arial" panose="020B0604020202020204" pitchFamily="34" charset="0"/>
              <a:buChar char="•"/>
            </a:pPr>
            <a:endParaRPr lang="en-US" sz="2600" b="0" i="0" dirty="0">
              <a:latin typeface="+mn-lt"/>
              <a:cs typeface="Times New Roman" panose="02020603050405020304" pitchFamily="18" charset="0"/>
            </a:endParaRPr>
          </a:p>
        </p:txBody>
      </p:sp>
      <p:sp>
        <p:nvSpPr>
          <p:cNvPr id="7" name="Slide Number Placeholder 6"/>
          <p:cNvSpPr>
            <a:spLocks noGrp="1"/>
          </p:cNvSpPr>
          <p:nvPr>
            <p:ph type="sldNum" sz="quarter" idx="13"/>
          </p:nvPr>
        </p:nvSpPr>
        <p:spPr/>
        <p:txBody>
          <a:bodyPr/>
          <a:lstStyle/>
          <a:p>
            <a:fld id="{7B4172B2-D9CF-462E-87A7-CF6315382B94}" type="slidenum">
              <a:rPr lang="en-US" smtClean="0"/>
              <a:t>5</a:t>
            </a:fld>
            <a:endParaRPr lang="en-US" dirty="0"/>
          </a:p>
        </p:txBody>
      </p:sp>
      <p:pic>
        <p:nvPicPr>
          <p:cNvPr id="6" name="Picture Placeholder 5">
            <a:extLst>
              <a:ext uri="{C183D7F6-B498-43B3-948B-1728B52AA6E4}">
                <adec:decorative xmlns:adec="http://schemas.microsoft.com/office/drawing/2017/decorative" val="1"/>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5127" r="5127"/>
          <a:stretch>
            <a:fillRect/>
          </a:stretch>
        </p:blipFill>
        <p:spPr/>
      </p:pic>
      <p:sp>
        <p:nvSpPr>
          <p:cNvPr id="9" name="TextBox 8">
            <a:extLst>
              <a:ext uri="{C183D7F6-B498-43B3-948B-1728B52AA6E4}">
                <adec:decorative xmlns:adec="http://schemas.microsoft.com/office/drawing/2017/decorative" val="1"/>
              </a:ext>
            </a:extLst>
          </p:cNvPr>
          <p:cNvSpPr txBox="1"/>
          <p:nvPr/>
        </p:nvSpPr>
        <p:spPr>
          <a:xfrm rot="19984507">
            <a:off x="186086" y="2871689"/>
            <a:ext cx="4304282" cy="954107"/>
          </a:xfrm>
          <a:prstGeom prst="rect">
            <a:avLst/>
          </a:prstGeom>
          <a:noFill/>
        </p:spPr>
        <p:txBody>
          <a:bodyPr wrap="square" rtlCol="0">
            <a:spAutoFit/>
          </a:bodyPr>
          <a:lstStyle/>
          <a:p>
            <a:r>
              <a:rPr lang="en-US" sz="2800" b="1" dirty="0">
                <a:solidFill>
                  <a:srgbClr val="FF0000"/>
                </a:solidFill>
              </a:rPr>
              <a:t>Replace with your own project photo</a:t>
            </a:r>
          </a:p>
        </p:txBody>
      </p:sp>
    </p:spTree>
    <p:custDataLst>
      <p:tags r:id="rId1"/>
    </p:custDataLst>
    <p:extLst>
      <p:ext uri="{BB962C8B-B14F-4D97-AF65-F5344CB8AC3E}">
        <p14:creationId xmlns:p14="http://schemas.microsoft.com/office/powerpoint/2010/main" val="2722654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87"/>
            <a:ext cx="12191999" cy="1089529"/>
          </a:xfrm>
        </p:spPr>
        <p:txBody>
          <a:bodyPr wrap="square" anchor="ctr" anchorCtr="0">
            <a:spAutoFit/>
          </a:bodyPr>
          <a:lstStyle/>
          <a:p>
            <a:pPr algn="ctr"/>
            <a:r>
              <a:rPr lang="en-US" sz="4000" b="1" dirty="0"/>
              <a:t>PROJECT NAME</a:t>
            </a:r>
            <a:br>
              <a:rPr lang="en-US" sz="4000" b="1" dirty="0"/>
            </a:br>
            <a:r>
              <a:rPr lang="en-US" sz="3200" dirty="0"/>
              <a:t>Location (including mile points &amp; nearest city/landmark)</a:t>
            </a:r>
          </a:p>
        </p:txBody>
      </p:sp>
      <p:sp>
        <p:nvSpPr>
          <p:cNvPr id="5" name="Slide Number Placeholder 4"/>
          <p:cNvSpPr>
            <a:spLocks noGrp="1"/>
          </p:cNvSpPr>
          <p:nvPr>
            <p:ph type="sldNum" sz="quarter" idx="12"/>
          </p:nvPr>
        </p:nvSpPr>
        <p:spPr/>
        <p:txBody>
          <a:bodyPr/>
          <a:lstStyle/>
          <a:p>
            <a:fld id="{7B4172B2-D9CF-462E-87A7-CF6315382B94}" type="slidenum">
              <a:rPr lang="en-US" smtClean="0"/>
              <a:t>6</a:t>
            </a:fld>
            <a:endParaRPr lang="en-US" dirty="0"/>
          </a:p>
        </p:txBody>
      </p:sp>
      <p:pic>
        <p:nvPicPr>
          <p:cNvPr id="6" name="Picture 2" descr="Map example" title="Map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113" y="1451555"/>
            <a:ext cx="11385303" cy="478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0665883">
            <a:off x="3285752" y="3466628"/>
            <a:ext cx="5620490" cy="523220"/>
          </a:xfrm>
          <a:prstGeom prst="rect">
            <a:avLst/>
          </a:prstGeom>
          <a:noFill/>
        </p:spPr>
        <p:txBody>
          <a:bodyPr wrap="square" rtlCol="0">
            <a:spAutoFit/>
          </a:bodyPr>
          <a:lstStyle/>
          <a:p>
            <a:r>
              <a:rPr lang="en-US" sz="2800" b="1" dirty="0">
                <a:solidFill>
                  <a:srgbClr val="FF0000"/>
                </a:solidFill>
              </a:rPr>
              <a:t>Replace with your own project map</a:t>
            </a:r>
          </a:p>
        </p:txBody>
      </p:sp>
    </p:spTree>
    <p:custDataLst>
      <p:tags r:id="rId1"/>
    </p:custDataLst>
    <p:extLst>
      <p:ext uri="{BB962C8B-B14F-4D97-AF65-F5344CB8AC3E}">
        <p14:creationId xmlns:p14="http://schemas.microsoft.com/office/powerpoint/2010/main" val="38768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94091"/>
            <a:ext cx="10515600" cy="1089529"/>
          </a:xfrm>
        </p:spPr>
        <p:txBody>
          <a:bodyPr anchor="ctr" anchorCtr="0">
            <a:spAutoFit/>
          </a:bodyPr>
          <a:lstStyle/>
          <a:p>
            <a:pPr algn="ctr"/>
            <a:r>
              <a:rPr lang="en-US" sz="4000" b="1" dirty="0"/>
              <a:t>PROJECT NAME</a:t>
            </a:r>
            <a:br>
              <a:rPr lang="en-US" sz="4000" b="1" dirty="0"/>
            </a:br>
            <a:r>
              <a:rPr lang="en-US" sz="3200" dirty="0"/>
              <a:t>Location Details</a:t>
            </a:r>
          </a:p>
        </p:txBody>
      </p:sp>
      <p:grpSp>
        <p:nvGrpSpPr>
          <p:cNvPr id="6" name="Group 5" descr="Lists showing roadway characteristics, traffic conditions, annual over-dimension permit allowances, and single-trip over-dimension permit allowances.">
            <a:extLst>
              <a:ext uri="{FF2B5EF4-FFF2-40B4-BE49-F238E27FC236}">
                <a16:creationId xmlns:a16="http://schemas.microsoft.com/office/drawing/2014/main" id="{9C675C2A-7333-B8EA-800E-92CE877B5634}"/>
              </a:ext>
            </a:extLst>
          </p:cNvPr>
          <p:cNvGrpSpPr/>
          <p:nvPr/>
        </p:nvGrpSpPr>
        <p:grpSpPr>
          <a:xfrm>
            <a:off x="436180" y="1677376"/>
            <a:ext cx="11319640" cy="3503246"/>
            <a:chOff x="436180" y="1677376"/>
            <a:chExt cx="11319640" cy="3503246"/>
          </a:xfrm>
        </p:grpSpPr>
        <p:sp>
          <p:nvSpPr>
            <p:cNvPr id="3" name="Title 1"/>
            <p:cNvSpPr txBox="1">
              <a:spLocks/>
            </p:cNvSpPr>
            <p:nvPr/>
          </p:nvSpPr>
          <p:spPr>
            <a:xfrm>
              <a:off x="6235908" y="1677376"/>
              <a:ext cx="5519912" cy="3503245"/>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eaLnBrk="1" hangingPunct="1">
                <a:spcBef>
                  <a:spcPts val="600"/>
                </a:spcBef>
                <a:spcAft>
                  <a:spcPts val="1000"/>
                </a:spcAft>
                <a:buClr>
                  <a:schemeClr val="tx2"/>
                </a:buClr>
              </a:pPr>
              <a:r>
                <a:rPr lang="en-US" dirty="0">
                  <a:latin typeface="+mn-lt"/>
                  <a:ea typeface="+mn-ea"/>
                  <a:cs typeface="Times New Roman" panose="02020603050405020304" pitchFamily="18" charset="0"/>
                </a:rPr>
                <a:t>Annual Over-Dimension Permits</a:t>
              </a:r>
              <a:endParaRPr lang="en-US" i="0" dirty="0">
                <a:latin typeface="+mn-lt"/>
                <a:cs typeface="Times New Roman" panose="02020603050405020304" pitchFamily="18" charset="0"/>
              </a:endParaRP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Annual Width allowed daytime: ## feet</a:t>
              </a:r>
            </a:p>
            <a:p>
              <a:pPr marL="566420" lvl="1" indent="-514350" algn="l" eaLnBrk="1" hangingPunct="1">
                <a:spcBef>
                  <a:spcPts val="3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Annual Width allowed nighttime: ## feet</a:t>
              </a:r>
            </a:p>
            <a:p>
              <a:pPr marL="52070" lvl="1" algn="l" eaLnBrk="1" hangingPunct="1">
                <a:spcBef>
                  <a:spcPts val="600"/>
                </a:spcBef>
                <a:spcAft>
                  <a:spcPts val="600"/>
                </a:spcAft>
                <a:buClr>
                  <a:schemeClr val="tx2"/>
                </a:buClr>
              </a:pPr>
              <a:r>
                <a:rPr lang="en-US" sz="2800" i="0" dirty="0">
                  <a:latin typeface="+mn-lt"/>
                  <a:cs typeface="Times New Roman" panose="02020603050405020304" pitchFamily="18" charset="0"/>
                </a:rPr>
                <a:t>Single Trip Over-Dimension Permits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Width allowed daytime without District Approval: ## feet</a:t>
              </a:r>
            </a:p>
            <a:p>
              <a:pPr marL="566420" lvl="1" indent="-514350" algn="l" eaLnBrk="1" hangingPunct="1">
                <a:spcBef>
                  <a:spcPts val="3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Width allowed nighttime without District Approval: ## feet</a:t>
              </a:r>
            </a:p>
          </p:txBody>
        </p:sp>
        <p:sp>
          <p:nvSpPr>
            <p:cNvPr id="5" name="Title 1">
              <a:extLst>
                <a:ext uri="{FF2B5EF4-FFF2-40B4-BE49-F238E27FC236}">
                  <a16:creationId xmlns:a16="http://schemas.microsoft.com/office/drawing/2014/main" id="{4ED1F214-F537-DAA0-3A1A-9EA9DAC36E6C}"/>
                </a:ext>
              </a:extLst>
            </p:cNvPr>
            <p:cNvSpPr txBox="1">
              <a:spLocks/>
            </p:cNvSpPr>
            <p:nvPr/>
          </p:nvSpPr>
          <p:spPr>
            <a:xfrm>
              <a:off x="436180" y="1677377"/>
              <a:ext cx="5410200" cy="3503245"/>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eaLnBrk="1" hangingPunct="1">
                <a:spcBef>
                  <a:spcPts val="600"/>
                </a:spcBef>
                <a:spcAft>
                  <a:spcPts val="1000"/>
                </a:spcAft>
                <a:buClr>
                  <a:schemeClr val="tx2"/>
                </a:buClr>
              </a:pPr>
              <a:r>
                <a:rPr lang="en-US" dirty="0">
                  <a:latin typeface="+mn-lt"/>
                  <a:ea typeface="+mn-ea"/>
                  <a:cs typeface="Times New Roman" panose="02020603050405020304" pitchFamily="18" charset="0"/>
                </a:rPr>
                <a:t>Roadway Characteristics</a:t>
              </a:r>
              <a:endParaRPr lang="en-US" i="0" dirty="0">
                <a:latin typeface="+mn-lt"/>
                <a:cs typeface="Times New Roman" panose="02020603050405020304" pitchFamily="18" charset="0"/>
              </a:endParaRP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Type of roadway &amp; number of lanes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Grade type (flat, hills, both)</a:t>
              </a:r>
            </a:p>
            <a:p>
              <a:pPr marL="566420" lvl="1" indent="-514350" algn="l" eaLnBrk="1" hangingPunct="1">
                <a:spcBef>
                  <a:spcPts val="6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Straight, curved, or both</a:t>
              </a:r>
            </a:p>
            <a:p>
              <a:pPr marL="52070" lvl="1" algn="l" eaLnBrk="1" hangingPunct="1">
                <a:spcBef>
                  <a:spcPts val="600"/>
                </a:spcBef>
                <a:spcAft>
                  <a:spcPts val="600"/>
                </a:spcAft>
                <a:buClr>
                  <a:schemeClr val="tx2"/>
                </a:buClr>
              </a:pPr>
              <a:r>
                <a:rPr lang="en-US" sz="2800" i="0" dirty="0">
                  <a:latin typeface="+mn-lt"/>
                  <a:cs typeface="Times New Roman" panose="02020603050405020304" pitchFamily="18" charset="0"/>
                </a:rPr>
                <a:t>Traffic Conditions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ADT:</a:t>
              </a:r>
            </a:p>
            <a:p>
              <a:pPr marL="566420" lvl="1" indent="-514350" algn="l" eaLnBrk="1" hangingPunct="1">
                <a:spcBef>
                  <a:spcPts val="6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Truck Count:</a:t>
              </a:r>
            </a:p>
          </p:txBody>
        </p:sp>
      </p:grpSp>
      <p:sp>
        <p:nvSpPr>
          <p:cNvPr id="4" name="Slide Number Placeholder 3"/>
          <p:cNvSpPr>
            <a:spLocks noGrp="1"/>
          </p:cNvSpPr>
          <p:nvPr>
            <p:ph type="sldNum" sz="quarter" idx="12"/>
          </p:nvPr>
        </p:nvSpPr>
        <p:spPr/>
        <p:txBody>
          <a:bodyPr/>
          <a:lstStyle/>
          <a:p>
            <a:fld id="{7B4172B2-D9CF-462E-87A7-CF6315382B94}" type="slidenum">
              <a:rPr lang="en-US" smtClean="0"/>
              <a:t>7</a:t>
            </a:fld>
            <a:endParaRPr lang="en-US"/>
          </a:p>
        </p:txBody>
      </p:sp>
    </p:spTree>
    <p:custDataLst>
      <p:tags r:id="rId1"/>
    </p:custDataLst>
    <p:extLst>
      <p:ext uri="{BB962C8B-B14F-4D97-AF65-F5344CB8AC3E}">
        <p14:creationId xmlns:p14="http://schemas.microsoft.com/office/powerpoint/2010/main" val="299829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PROJECT NAME</a:t>
            </a:r>
            <a:br>
              <a:rPr lang="en-US" sz="4800" b="1" dirty="0"/>
            </a:br>
            <a:r>
              <a:rPr lang="en-US" dirty="0"/>
              <a:t>Project Purpose, Scope, Issues</a:t>
            </a:r>
          </a:p>
        </p:txBody>
      </p:sp>
      <p:sp>
        <p:nvSpPr>
          <p:cNvPr id="4" name="Content Placeholder 2"/>
          <p:cNvSpPr txBox="1">
            <a:spLocks/>
          </p:cNvSpPr>
          <p:nvPr/>
        </p:nvSpPr>
        <p:spPr>
          <a:xfrm>
            <a:off x="838200" y="2027583"/>
            <a:ext cx="5396948" cy="3784391"/>
          </a:xfrm>
          <a:prstGeom prst="rect">
            <a:avLst/>
          </a:prstGeom>
          <a:ln>
            <a:solidFill>
              <a:schemeClr val="tx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b="1" dirty="0"/>
              <a:t>Scope:</a:t>
            </a:r>
          </a:p>
          <a:p>
            <a:pPr marL="0" indent="0">
              <a:buFont typeface="Arial" panose="020B0604020202020204" pitchFamily="34" charset="0"/>
              <a:buNone/>
            </a:pPr>
            <a:r>
              <a:rPr lang="en-US" sz="2000" dirty="0"/>
              <a:t>Provide a brief summary of the project purpose and scope.</a:t>
            </a:r>
          </a:p>
        </p:txBody>
      </p:sp>
      <p:sp>
        <p:nvSpPr>
          <p:cNvPr id="5" name="Rectangle 4"/>
          <p:cNvSpPr/>
          <p:nvPr/>
        </p:nvSpPr>
        <p:spPr>
          <a:xfrm>
            <a:off x="6418997" y="2027583"/>
            <a:ext cx="5591033" cy="3784391"/>
          </a:xfrm>
          <a:prstGeom prst="rect">
            <a:avLst/>
          </a:prstGeom>
          <a:ln>
            <a:solidFill>
              <a:schemeClr val="tx2"/>
            </a:solidFill>
          </a:ln>
        </p:spPr>
        <p:txBody>
          <a:bodyPr wrap="square">
            <a:noAutofit/>
          </a:bodyPr>
          <a:lstStyle/>
          <a:p>
            <a:pPr>
              <a:lnSpc>
                <a:spcPct val="90000"/>
              </a:lnSpc>
              <a:spcBef>
                <a:spcPts val="1000"/>
              </a:spcBef>
              <a:spcAft>
                <a:spcPts val="600"/>
              </a:spcAft>
              <a:buClr>
                <a:schemeClr val="tx2"/>
              </a:buClr>
            </a:pPr>
            <a:r>
              <a:rPr lang="en-US" sz="2200" b="1" dirty="0"/>
              <a:t>Issues &amp; Concerns to be addressed (including Safety &amp; Access considerations):</a:t>
            </a:r>
          </a:p>
          <a:p>
            <a:pPr marL="342900" indent="-342900">
              <a:buFont typeface="Arial" panose="020B0604020202020204" pitchFamily="34" charset="0"/>
              <a:buChar char="•"/>
            </a:pPr>
            <a:r>
              <a:rPr lang="en-US" sz="2200" dirty="0"/>
              <a:t>Issue/Concern</a:t>
            </a:r>
          </a:p>
          <a:p>
            <a:pPr marL="800100" lvl="1" indent="-342900">
              <a:buFont typeface="Courier New" panose="02070309020205020404" pitchFamily="49" charset="0"/>
              <a:buChar char="o"/>
            </a:pPr>
            <a:r>
              <a:rPr lang="en-US" sz="1900" dirty="0"/>
              <a:t>Detail</a:t>
            </a:r>
          </a:p>
          <a:p>
            <a:pPr marL="800100" lvl="1" indent="-342900">
              <a:buFont typeface="Courier New" panose="02070309020205020404" pitchFamily="49" charset="0"/>
              <a:buChar char="o"/>
            </a:pPr>
            <a:r>
              <a:rPr lang="en-US" sz="1900" dirty="0"/>
              <a:t>Detail</a:t>
            </a:r>
          </a:p>
          <a:p>
            <a:pPr marL="342900" indent="-342900">
              <a:buFont typeface="Arial" panose="020B0604020202020204" pitchFamily="34" charset="0"/>
              <a:buChar char="•"/>
            </a:pPr>
            <a:r>
              <a:rPr lang="en-US" sz="2200" dirty="0"/>
              <a:t>Issue/Concern</a:t>
            </a:r>
          </a:p>
          <a:p>
            <a:pPr marL="742950" lvl="1" indent="-285750">
              <a:buFont typeface="Courier New" panose="02070309020205020404" pitchFamily="49" charset="0"/>
              <a:buChar char="o"/>
            </a:pPr>
            <a:r>
              <a:rPr lang="en-US" dirty="0"/>
              <a:t>Detail</a:t>
            </a:r>
          </a:p>
          <a:p>
            <a:pPr marL="742950" lvl="1" indent="-285750">
              <a:buFont typeface="Courier New" panose="02070309020205020404" pitchFamily="49" charset="0"/>
              <a:buChar char="o"/>
            </a:pPr>
            <a:r>
              <a:rPr lang="en-US" dirty="0"/>
              <a:t>Detail</a:t>
            </a:r>
          </a:p>
          <a:p>
            <a:pPr marL="342900" indent="-342900">
              <a:buFont typeface="Arial" panose="020B0604020202020204" pitchFamily="34" charset="0"/>
              <a:buChar char="•"/>
            </a:pPr>
            <a:r>
              <a:rPr lang="en-US" sz="2200" dirty="0"/>
              <a:t>Issue/Concern</a:t>
            </a:r>
          </a:p>
          <a:p>
            <a:pPr marL="742950" lvl="1" indent="-285750">
              <a:buFont typeface="Courier New" panose="02070309020205020404" pitchFamily="49" charset="0"/>
              <a:buChar char="o"/>
            </a:pPr>
            <a:r>
              <a:rPr lang="en-US" dirty="0"/>
              <a:t>Detail</a:t>
            </a:r>
          </a:p>
          <a:p>
            <a:pPr marL="742950" lvl="1" indent="-285750">
              <a:buFont typeface="Courier New" panose="02070309020205020404" pitchFamily="49" charset="0"/>
              <a:buChar char="o"/>
            </a:pPr>
            <a:r>
              <a:rPr lang="en-US" dirty="0"/>
              <a:t>Detail</a:t>
            </a:r>
          </a:p>
        </p:txBody>
      </p:sp>
    </p:spTree>
    <p:custDataLst>
      <p:tags r:id="rId1"/>
    </p:custDataLst>
    <p:extLst>
      <p:ext uri="{BB962C8B-B14F-4D97-AF65-F5344CB8AC3E}">
        <p14:creationId xmlns:p14="http://schemas.microsoft.com/office/powerpoint/2010/main" val="699755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0"/>
            <a:ext cx="12192000" cy="1179900"/>
          </a:xfrm>
        </p:spPr>
        <p:txBody>
          <a:bodyPr anchor="ctr" anchorCtr="0"/>
          <a:lstStyle/>
          <a:p>
            <a:pPr algn="ctr"/>
            <a:r>
              <a:rPr lang="en-US" sz="4000" b="1" dirty="0"/>
              <a:t>PROJECT NAME</a:t>
            </a:r>
            <a:br>
              <a:rPr lang="en-US" sz="4000" b="1" dirty="0"/>
            </a:br>
            <a:r>
              <a:rPr lang="en-US" sz="3200" dirty="0"/>
              <a:t>Proposed Changes</a:t>
            </a:r>
          </a:p>
        </p:txBody>
      </p:sp>
      <p:sp>
        <p:nvSpPr>
          <p:cNvPr id="3" name="Title 1"/>
          <p:cNvSpPr txBox="1">
            <a:spLocks/>
          </p:cNvSpPr>
          <p:nvPr/>
        </p:nvSpPr>
        <p:spPr>
          <a:xfrm>
            <a:off x="2732314" y="1292456"/>
            <a:ext cx="2688772" cy="1007608"/>
          </a:xfrm>
          <a:prstGeom prst="rect">
            <a:avLst/>
          </a:prstGeom>
          <a:ln>
            <a:noFill/>
          </a:ln>
        </p:spPr>
        <p:txBody>
          <a:bodyPr anchor="ctr" anchorCtr="0">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r>
              <a:rPr lang="en-US" sz="2600" dirty="0">
                <a:latin typeface="+mn-lt"/>
                <a:ea typeface="+mn-ea"/>
                <a:cs typeface="+mn-cs"/>
              </a:rPr>
              <a:t>Proposed Safety Improvements:</a:t>
            </a:r>
          </a:p>
        </p:txBody>
      </p:sp>
      <p:sp>
        <p:nvSpPr>
          <p:cNvPr id="7" name="Title 1"/>
          <p:cNvSpPr txBox="1">
            <a:spLocks/>
          </p:cNvSpPr>
          <p:nvPr/>
        </p:nvSpPr>
        <p:spPr>
          <a:xfrm>
            <a:off x="2514600" y="2461268"/>
            <a:ext cx="2906486" cy="861442"/>
          </a:xfrm>
          <a:prstGeom prst="rect">
            <a:avLst/>
          </a:prstGeom>
          <a:solidFill>
            <a:srgbClr val="002060"/>
          </a:solidFill>
          <a:ln>
            <a:solidFill>
              <a:schemeClr val="tx1"/>
            </a:solidFill>
          </a:ln>
        </p:spPr>
        <p:txBody>
          <a:bodyPr anchor="ctr" anchorCtr="0">
            <a:noAutofit/>
          </a:bodyPr>
          <a:lstStyle>
            <a:defPPr>
              <a:defRPr lang="en-US"/>
            </a:defPPr>
            <a:lvl1pPr algn="ctr" eaLnBrk="0" fontAlgn="base" hangingPunct="0">
              <a:spcBef>
                <a:spcPct val="0"/>
              </a:spcBef>
              <a:spcAft>
                <a:spcPct val="0"/>
              </a:spcAft>
              <a:defRPr sz="3600" b="1" i="0">
                <a:solidFill>
                  <a:schemeClr val="bg1"/>
                </a:solidFill>
                <a:effectLst/>
              </a:defRPr>
            </a:lvl1pPr>
            <a:lvl2pPr algn="ctr" eaLnBrk="0" fontAlgn="base" hangingPunct="0">
              <a:spcBef>
                <a:spcPct val="0"/>
              </a:spcBef>
              <a:spcAft>
                <a:spcPct val="0"/>
              </a:spcAft>
              <a:defRPr sz="3200" b="1" i="1">
                <a:latin typeface="Georgia" pitchFamily="18" charset="0"/>
              </a:defRPr>
            </a:lvl2pPr>
            <a:lvl3pPr algn="ctr" eaLnBrk="0" fontAlgn="base" hangingPunct="0">
              <a:spcBef>
                <a:spcPct val="0"/>
              </a:spcBef>
              <a:spcAft>
                <a:spcPct val="0"/>
              </a:spcAft>
              <a:defRPr sz="3200" b="1" i="1">
                <a:latin typeface="Georgia"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r>
              <a:rPr lang="en-US" sz="2600" b="0" dirty="0"/>
              <a:t>Left Turn Acceleration Lanes</a:t>
            </a:r>
          </a:p>
        </p:txBody>
      </p:sp>
      <p:sp>
        <p:nvSpPr>
          <p:cNvPr id="9" name="Title 1"/>
          <p:cNvSpPr txBox="1">
            <a:spLocks/>
          </p:cNvSpPr>
          <p:nvPr/>
        </p:nvSpPr>
        <p:spPr>
          <a:xfrm>
            <a:off x="2514600" y="3665702"/>
            <a:ext cx="2906486" cy="861442"/>
          </a:xfrm>
          <a:prstGeom prst="rect">
            <a:avLst/>
          </a:prstGeom>
          <a:solidFill>
            <a:srgbClr val="002060"/>
          </a:solidFill>
          <a:ln>
            <a:solidFill>
              <a:schemeClr val="tx1"/>
            </a:solidFill>
          </a:ln>
        </p:spPr>
        <p:txBody>
          <a:bodyPr anchor="ctr" anchorCtr="0">
            <a:noAutofit/>
          </a:bodyPr>
          <a:lstStyle>
            <a:defPPr>
              <a:defRPr lang="en-US"/>
            </a:defPPr>
            <a:lvl1pPr algn="ctr" eaLnBrk="0" fontAlgn="base" hangingPunct="0">
              <a:spcBef>
                <a:spcPct val="0"/>
              </a:spcBef>
              <a:spcAft>
                <a:spcPct val="0"/>
              </a:spcAft>
              <a:defRPr sz="3600" b="1" i="0">
                <a:solidFill>
                  <a:schemeClr val="bg1"/>
                </a:solidFill>
                <a:effectLst/>
              </a:defRPr>
            </a:lvl1pPr>
            <a:lvl2pPr algn="ctr" eaLnBrk="0" fontAlgn="base" hangingPunct="0">
              <a:spcBef>
                <a:spcPct val="0"/>
              </a:spcBef>
              <a:spcAft>
                <a:spcPct val="0"/>
              </a:spcAft>
              <a:defRPr sz="3200" b="1" i="1">
                <a:latin typeface="Georgia" pitchFamily="18" charset="0"/>
              </a:defRPr>
            </a:lvl2pPr>
            <a:lvl3pPr algn="ctr" eaLnBrk="0" fontAlgn="base" hangingPunct="0">
              <a:spcBef>
                <a:spcPct val="0"/>
              </a:spcBef>
              <a:spcAft>
                <a:spcPct val="0"/>
              </a:spcAft>
              <a:defRPr sz="3200" b="1" i="1">
                <a:latin typeface="Georgia"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r>
              <a:rPr lang="en-US" sz="2600" b="0" dirty="0"/>
              <a:t>Sight Distance</a:t>
            </a:r>
          </a:p>
        </p:txBody>
      </p:sp>
      <p:sp>
        <p:nvSpPr>
          <p:cNvPr id="10" name="Title 1"/>
          <p:cNvSpPr txBox="1">
            <a:spLocks/>
          </p:cNvSpPr>
          <p:nvPr/>
        </p:nvSpPr>
        <p:spPr>
          <a:xfrm>
            <a:off x="2514600" y="4861569"/>
            <a:ext cx="2906486" cy="861442"/>
          </a:xfrm>
          <a:prstGeom prst="rect">
            <a:avLst/>
          </a:prstGeom>
          <a:solidFill>
            <a:srgbClr val="002060"/>
          </a:solidFill>
          <a:ln>
            <a:solidFill>
              <a:schemeClr val="tx1"/>
            </a:solidFill>
          </a:ln>
        </p:spPr>
        <p:txBody>
          <a:bodyPr anchor="ctr" anchorCtr="0">
            <a:noAutofit/>
          </a:bodyPr>
          <a:lstStyle>
            <a:defPPr>
              <a:defRPr lang="en-US"/>
            </a:defPPr>
            <a:lvl1pPr algn="ctr" eaLnBrk="0" fontAlgn="base" hangingPunct="0">
              <a:spcBef>
                <a:spcPct val="0"/>
              </a:spcBef>
              <a:spcAft>
                <a:spcPct val="0"/>
              </a:spcAft>
              <a:defRPr sz="3600" b="1" i="0">
                <a:solidFill>
                  <a:schemeClr val="bg1"/>
                </a:solidFill>
                <a:effectLst/>
              </a:defRPr>
            </a:lvl1pPr>
            <a:lvl2pPr algn="ctr" eaLnBrk="0" fontAlgn="base" hangingPunct="0">
              <a:spcBef>
                <a:spcPct val="0"/>
              </a:spcBef>
              <a:spcAft>
                <a:spcPct val="0"/>
              </a:spcAft>
              <a:defRPr sz="3200" b="1" i="1">
                <a:latin typeface="Georgia" pitchFamily="18" charset="0"/>
              </a:defRPr>
            </a:lvl2pPr>
            <a:lvl3pPr algn="ctr" eaLnBrk="0" fontAlgn="base" hangingPunct="0">
              <a:spcBef>
                <a:spcPct val="0"/>
              </a:spcBef>
              <a:spcAft>
                <a:spcPct val="0"/>
              </a:spcAft>
              <a:defRPr sz="3200" b="1" i="1">
                <a:latin typeface="Georgia"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r>
              <a:rPr lang="en-US" sz="2600" b="0" dirty="0"/>
              <a:t>Signing &amp; Striping</a:t>
            </a:r>
          </a:p>
        </p:txBody>
      </p:sp>
      <p:grpSp>
        <p:nvGrpSpPr>
          <p:cNvPr id="5" name="Group 4" descr="Sample photo of project area with instructions to replace with an actual project photo">
            <a:extLst>
              <a:ext uri="{FF2B5EF4-FFF2-40B4-BE49-F238E27FC236}">
                <a16:creationId xmlns:a16="http://schemas.microsoft.com/office/drawing/2014/main" id="{8F8CA1B8-4098-575D-765C-42067D7041C6}"/>
              </a:ext>
            </a:extLst>
          </p:cNvPr>
          <p:cNvGrpSpPr/>
          <p:nvPr/>
        </p:nvGrpSpPr>
        <p:grpSpPr>
          <a:xfrm>
            <a:off x="5919474" y="1292456"/>
            <a:ext cx="5620490" cy="5167993"/>
            <a:chOff x="5919474" y="1292456"/>
            <a:chExt cx="5620490" cy="5167993"/>
          </a:xfrm>
        </p:grpSpPr>
        <p:pic>
          <p:nvPicPr>
            <p:cNvPr id="11" name="Picture 10" descr="Roadway aerial photo" title="Roadway aerial photo"/>
            <p:cNvPicPr>
              <a:picLocks noChangeAspect="1"/>
            </p:cNvPicPr>
            <p:nvPr/>
          </p:nvPicPr>
          <p:blipFill>
            <a:blip r:embed="rId4"/>
            <a:stretch>
              <a:fillRect/>
            </a:stretch>
          </p:blipFill>
          <p:spPr>
            <a:xfrm>
              <a:off x="7115918" y="1292456"/>
              <a:ext cx="2866282" cy="5167993"/>
            </a:xfrm>
            <a:prstGeom prst="rect">
              <a:avLst/>
            </a:prstGeom>
          </p:spPr>
        </p:pic>
        <p:sp>
          <p:nvSpPr>
            <p:cNvPr id="12" name="TextBox 11"/>
            <p:cNvSpPr txBox="1"/>
            <p:nvPr/>
          </p:nvSpPr>
          <p:spPr>
            <a:xfrm rot="19984507">
              <a:off x="5919474" y="3317767"/>
              <a:ext cx="5620490" cy="523220"/>
            </a:xfrm>
            <a:prstGeom prst="rect">
              <a:avLst/>
            </a:prstGeom>
            <a:noFill/>
          </p:spPr>
          <p:txBody>
            <a:bodyPr wrap="square" rtlCol="0">
              <a:spAutoFit/>
            </a:bodyPr>
            <a:lstStyle/>
            <a:p>
              <a:r>
                <a:rPr lang="en-US" sz="2800" b="1" dirty="0">
                  <a:solidFill>
                    <a:srgbClr val="FF0000"/>
                  </a:solidFill>
                </a:rPr>
                <a:t>Replace with your own project photo</a:t>
              </a:r>
            </a:p>
          </p:txBody>
        </p:sp>
      </p:grpSp>
      <p:sp>
        <p:nvSpPr>
          <p:cNvPr id="4" name="Slide Number Placeholder 3"/>
          <p:cNvSpPr>
            <a:spLocks noGrp="1"/>
          </p:cNvSpPr>
          <p:nvPr>
            <p:ph type="sldNum" sz="quarter" idx="12"/>
          </p:nvPr>
        </p:nvSpPr>
        <p:spPr/>
        <p:txBody>
          <a:bodyPr/>
          <a:lstStyle/>
          <a:p>
            <a:fld id="{7B4172B2-D9CF-462E-87A7-CF6315382B94}" type="slidenum">
              <a:rPr lang="en-US" smtClean="0"/>
              <a:t>9</a:t>
            </a:fld>
            <a:endParaRPr lang="en-US" dirty="0"/>
          </a:p>
        </p:txBody>
      </p:sp>
    </p:spTree>
    <p:custDataLst>
      <p:tags r:id="rId1"/>
    </p:custDataLst>
    <p:extLst>
      <p:ext uri="{BB962C8B-B14F-4D97-AF65-F5344CB8AC3E}">
        <p14:creationId xmlns:p14="http://schemas.microsoft.com/office/powerpoint/2010/main" val="27666330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wXMmn9I"/>
  <p:tag name="ARTICULATE_SLIDE_THUMBNAIL_REFRESH" val="1"/>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1C355E"/>
      </a:dk1>
      <a:lt1>
        <a:sysClr val="window" lastClr="FFFFFF"/>
      </a:lt1>
      <a:dk2>
        <a:srgbClr val="097881"/>
      </a:dk2>
      <a:lt2>
        <a:srgbClr val="E7E6E6"/>
      </a:lt2>
      <a:accent1>
        <a:srgbClr val="4BC1BE"/>
      </a:accent1>
      <a:accent2>
        <a:srgbClr val="097881"/>
      </a:accent2>
      <a:accent3>
        <a:srgbClr val="1C355E"/>
      </a:accent3>
      <a:accent4>
        <a:srgbClr val="FFC000"/>
      </a:accent4>
      <a:accent5>
        <a:srgbClr val="92D050"/>
      </a:accent5>
      <a:accent6>
        <a:srgbClr val="00B050"/>
      </a:accent6>
      <a:hlink>
        <a:srgbClr val="4B7BC9"/>
      </a:hlink>
      <a:folHlink>
        <a:srgbClr val="1C355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emplate 2019.potx [Read-Only]" id="{0D4B93E1-49BE-4B96-92CA-1A5A58A22763}" vid="{6C412827-74FB-450C-8E34-5CC9F8293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1E8EED5EFC443BBCCDA427E15D82F" ma:contentTypeVersion="3" ma:contentTypeDescription="Create a new document." ma:contentTypeScope="" ma:versionID="067f8d0bf6da5d85ed8ed931257cc831">
  <xsd:schema xmlns:xsd="http://www.w3.org/2001/XMLSchema" xmlns:xs="http://www.w3.org/2001/XMLSchema" xmlns:p="http://schemas.microsoft.com/office/2006/metadata/properties" xmlns:ns2="76f1ff53-d1dc-440f-a70f-771e9580d01a" xmlns:ns3="6ec60af1-6d1e-4575-bf73-1b6e791fcd10" targetNamespace="http://schemas.microsoft.com/office/2006/metadata/properties" ma:root="true" ma:fieldsID="0bae41248d958a329b95298640cbdbd4" ns2:_="" ns3:_="">
    <xsd:import namespace="76f1ff53-d1dc-440f-a70f-771e9580d01a"/>
    <xsd:import namespace="6ec60af1-6d1e-4575-bf73-1b6e791fcd10"/>
    <xsd:element name="properties">
      <xsd:complexType>
        <xsd:sequence>
          <xsd:element name="documentManagement">
            <xsd:complexType>
              <xsd:all>
                <xsd:element ref="ns3:SharedWithUsers" minOccurs="0"/>
                <xsd:element ref="ns2:Retent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1ff53-d1dc-440f-a70f-771e9580d01a" elementFormDefault="qualified">
    <xsd:import namespace="http://schemas.microsoft.com/office/2006/documentManagement/types"/>
    <xsd:import namespace="http://schemas.microsoft.com/office/infopath/2007/PartnerControls"/>
    <xsd:element name="Retention_x0020_Date" ma:index="10" nillable="true" ma:displayName="Retention Date" ma:description="Date document is due for review." ma:format="DateOnly" ma:internalName="Reten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tention_x0020_Date xmlns="76f1ff53-d1dc-440f-a70f-771e9580d0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55088C-5D59-4D18-A1C5-6714A0343315}"/>
</file>

<file path=customXml/itemProps2.xml><?xml version="1.0" encoding="utf-8"?>
<ds:datastoreItem xmlns:ds="http://schemas.openxmlformats.org/officeDocument/2006/customXml" ds:itemID="{DCAE5B6F-3D68-40B9-B169-E74498CB6624}">
  <ds:schemaRefs>
    <ds:schemaRef ds:uri="http://www.w3.org/XML/1998/namespace"/>
    <ds:schemaRef ds:uri="cd967313-cf29-4405-9d9a-4c5eef736b26"/>
    <ds:schemaRef ds:uri="http://schemas.openxmlformats.org/package/2006/metadata/core-properties"/>
    <ds:schemaRef ds:uri="http://schemas.microsoft.com/office/2006/metadata/properties"/>
    <ds:schemaRef ds:uri="http://purl.org/dc/dcmitype/"/>
    <ds:schemaRef ds:uri="034eba93-94c0-4571-b348-ea65b3a10507"/>
    <ds:schemaRef ds:uri="http://schemas.microsoft.com/office/2006/documentManagement/types"/>
    <ds:schemaRef ds:uri="http://schemas.microsoft.com/office/infopath/2007/PartnerControls"/>
    <ds:schemaRef ds:uri="afc1a760-35b4-46da-9109-210bd399180f"/>
    <ds:schemaRef ds:uri="http://purl.org/dc/terms/"/>
    <ds:schemaRef ds:uri="http://purl.org/dc/elements/1.1/"/>
  </ds:schemaRefs>
</ds:datastoreItem>
</file>

<file path=customXml/itemProps3.xml><?xml version="1.0" encoding="utf-8"?>
<ds:datastoreItem xmlns:ds="http://schemas.openxmlformats.org/officeDocument/2006/customXml" ds:itemID="{D22D2DFD-F821-4770-BF9E-46C59FB9F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Updated Template 2019</Template>
  <TotalTime>2355</TotalTime>
  <Words>4713</Words>
  <Application>Microsoft Office PowerPoint</Application>
  <PresentationFormat>Widescreen</PresentationFormat>
  <Paragraphs>486</Paragraphs>
  <Slides>28</Slides>
  <Notes>28</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Franklin Gothic Book</vt:lpstr>
      <vt:lpstr>Franklin Gothic Medium</vt:lpstr>
      <vt:lpstr>Times New Roman</vt:lpstr>
      <vt:lpstr>Wingdings</vt:lpstr>
      <vt:lpstr>Office Theme</vt:lpstr>
      <vt:lpstr>INSTRUCTIONS 1</vt:lpstr>
      <vt:lpstr>INSTRUCTIONS 2</vt:lpstr>
      <vt:lpstr>INSTRUCTIONS 3</vt:lpstr>
      <vt:lpstr>PROJECT NAME Potential Permanent Impact (Non-ORS 366.215 Impacts)</vt:lpstr>
      <vt:lpstr>AGENDA</vt:lpstr>
      <vt:lpstr>PROJECT NAME Location (including mile points &amp; nearest city/landmark)</vt:lpstr>
      <vt:lpstr>PROJECT NAME Location Details</vt:lpstr>
      <vt:lpstr>PROJECT NAME Project Purpose, Scope, Issues</vt:lpstr>
      <vt:lpstr>PROJECT NAME Proposed Changes</vt:lpstr>
      <vt:lpstr>PROJECT NAME Summary of Options Under Consideration</vt:lpstr>
      <vt:lpstr>PROJECT NAME Proposed Vertical Clearance Reductions</vt:lpstr>
      <vt:lpstr>PROJECT NAME Proposed Horizontal Clearance Reductions</vt:lpstr>
      <vt:lpstr>PROJECT NAME Existing &amp; Proposed Roadway Cross Sections</vt:lpstr>
      <vt:lpstr>PROJECT NAME Additional Cross Sections</vt:lpstr>
      <vt:lpstr>ODOT Highway Design Manual Guidance for  &lt;&lt;Insert Urban Context&gt;&gt;</vt:lpstr>
      <vt:lpstr>PROJECT NAME Bicycle Facility Recommendation</vt:lpstr>
      <vt:lpstr>PROJECT NAME Single Trip Over-Dimension Permit Summary</vt:lpstr>
      <vt:lpstr>PROJECT NAME Single Trip Over-Dimension Permit Summary: Wide Loads</vt:lpstr>
      <vt:lpstr>PROJECT NAME Single Trip Over-Dimension Permit Summary: Long Loads</vt:lpstr>
      <vt:lpstr>PROJECT NAME Single Trip Over-Dimension Permit Summary: Vehicle Combinations</vt:lpstr>
      <vt:lpstr>PROJECT NAME Single Trip Over-Dimension Permit Summary: High Loads</vt:lpstr>
      <vt:lpstr>PROJECT NAME Single Trip Over-Dimension Permit Summary: Heavy Loads</vt:lpstr>
      <vt:lpstr>PROJECT NAME Annual Over-Dimension Permit Data</vt:lpstr>
      <vt:lpstr>PROJECT NAME Pinch Point Information</vt:lpstr>
      <vt:lpstr>PROJECT NAME  Pinch Point Information</vt:lpstr>
      <vt:lpstr>PROJECT NAME Summary of Changes</vt:lpstr>
      <vt:lpstr>NEXT STEPS</vt:lpstr>
      <vt:lpstr>THANK YOU</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Permanent (Non-ORS366.215) Impacts PowerPoint Presentation Template</dc:title>
  <dc:creator>GROSS William P</dc:creator>
  <cp:keywords>Mobility Advisory Committee; MAC; restrictions</cp:keywords>
  <cp:lastModifiedBy>GROSS William P</cp:lastModifiedBy>
  <cp:revision>102</cp:revision>
  <dcterms:created xsi:type="dcterms:W3CDTF">2020-01-25T00:55:32Z</dcterms:created>
  <dcterms:modified xsi:type="dcterms:W3CDTF">2025-12-08T23:12:05Z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0x010100E7E1E8EED5EFC443BBCCDA427E15D82F</vt:lpwstr>
  </property>
  <property fmtid="{D5CDD505-2E9C-101B-9397-08002B2CF9AE}" pid="3" name="ArticulateGUID">
    <vt:lpwstr>8801BA7D-F8E6-4B3D-9EA9-90D4E2DD1FCC</vt:lpwstr>
  </property>
  <property fmtid="{D5CDD505-2E9C-101B-9397-08002B2CF9AE}" pid="4" name="ArticulatePath">
    <vt:lpwstr>http://transnet.odot.state.or.us/odot/home/Templates%20and%20Tools/Updated%20Template%202019</vt:lpwstr>
  </property>
  <property fmtid="{D5CDD505-2E9C-101B-9397-08002B2CF9AE}" pid="5" name="MediaServiceImageTags">
    <vt:lpwstr/>
  </property>
  <property fmtid="{D5CDD505-2E9C-101B-9397-08002B2CF9AE}" pid="6" name="MSIP_Label_c9cf6fe3-5bce-446b-ad70-bd306593eea0_Enabled">
    <vt:lpwstr>true</vt:lpwstr>
  </property>
  <property fmtid="{D5CDD505-2E9C-101B-9397-08002B2CF9AE}" pid="7" name="MSIP_Label_c9cf6fe3-5bce-446b-ad70-bd306593eea0_SetDate">
    <vt:lpwstr>2023-12-28T00:34:51Z</vt:lpwstr>
  </property>
  <property fmtid="{D5CDD505-2E9C-101B-9397-08002B2CF9AE}" pid="8" name="MSIP_Label_c9cf6fe3-5bce-446b-ad70-bd306593eea0_Method">
    <vt:lpwstr>Privileged</vt:lpwstr>
  </property>
  <property fmtid="{D5CDD505-2E9C-101B-9397-08002B2CF9AE}" pid="9" name="MSIP_Label_c9cf6fe3-5bce-446b-ad70-bd306593eea0_Name">
    <vt:lpwstr>Level 1 - Published (Items)</vt:lpwstr>
  </property>
  <property fmtid="{D5CDD505-2E9C-101B-9397-08002B2CF9AE}" pid="10" name="MSIP_Label_c9cf6fe3-5bce-446b-ad70-bd306593eea0_SiteId">
    <vt:lpwstr>28b0d013-46bc-4a64-8d86-1c8a31cf590d</vt:lpwstr>
  </property>
  <property fmtid="{D5CDD505-2E9C-101B-9397-08002B2CF9AE}" pid="11" name="MSIP_Label_c9cf6fe3-5bce-446b-ad70-bd306593eea0_ActionId">
    <vt:lpwstr>d4fc625f-fbe3-428d-84bb-d2611adf12a8</vt:lpwstr>
  </property>
  <property fmtid="{D5CDD505-2E9C-101B-9397-08002B2CF9AE}" pid="12" name="MSIP_Label_c9cf6fe3-5bce-446b-ad70-bd306593eea0_ContentBits">
    <vt:lpwstr>0</vt:lpwstr>
  </property>
</Properties>
</file>