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340" r:id="rId5"/>
    <p:sldId id="341" r:id="rId6"/>
    <p:sldId id="342" r:id="rId7"/>
    <p:sldId id="259" r:id="rId8"/>
    <p:sldId id="280" r:id="rId9"/>
    <p:sldId id="281" r:id="rId10"/>
    <p:sldId id="296" r:id="rId11"/>
    <p:sldId id="343" r:id="rId12"/>
    <p:sldId id="344" r:id="rId13"/>
    <p:sldId id="339" r:id="rId14"/>
    <p:sldId id="329" r:id="rId15"/>
    <p:sldId id="330" r:id="rId16"/>
    <p:sldId id="331" r:id="rId17"/>
    <p:sldId id="345" r:id="rId18"/>
    <p:sldId id="333" r:id="rId19"/>
    <p:sldId id="334" r:id="rId20"/>
    <p:sldId id="287" r:id="rId21"/>
    <p:sldId id="286" r:id="rId22"/>
    <p:sldId id="346" r:id="rId23"/>
    <p:sldId id="288" r:id="rId24"/>
    <p:sldId id="28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FEF6B-4F3C-424B-B565-A85485BF6A24}" v="242" dt="2025-12-08T23:13:07.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72742" autoAdjust="0"/>
  </p:normalViewPr>
  <p:slideViewPr>
    <p:cSldViewPr snapToGrid="0">
      <p:cViewPr varScale="1">
        <p:scale>
          <a:sx n="77" d="100"/>
          <a:sy n="77" d="100"/>
        </p:scale>
        <p:origin x="103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SS William P" userId="e7015193-c7c6-4e6c-a879-8edb9c9e54d6" providerId="ADAL" clId="{2FCFEF6B-4F3C-424B-B565-A85485BF6A24}"/>
    <pc:docChg chg="custSel mod addSld delSld modSld modMainMaster replTag delTag">
      <pc:chgData name="GROSS William P" userId="e7015193-c7c6-4e6c-a879-8edb9c9e54d6" providerId="ADAL" clId="{2FCFEF6B-4F3C-424B-B565-A85485BF6A24}" dt="2025-04-09T22:33:58.589" v="1736" actId="20577"/>
      <pc:docMkLst>
        <pc:docMk/>
      </pc:docMkLst>
      <pc:sldChg chg="modSp replTag delTag">
        <pc:chgData name="GROSS William P" userId="e7015193-c7c6-4e6c-a879-8edb9c9e54d6" providerId="ADAL" clId="{2FCFEF6B-4F3C-424B-B565-A85485BF6A24}" dt="2023-07-11T21:39:20.317" v="525" actId="962"/>
        <pc:sldMkLst>
          <pc:docMk/>
          <pc:sldMk cId="2887857056" sldId="259"/>
        </pc:sldMkLst>
      </pc:sldChg>
      <pc:sldChg chg="modSp replTag delTag">
        <pc:chgData name="GROSS William P" userId="e7015193-c7c6-4e6c-a879-8edb9c9e54d6" providerId="ADAL" clId="{2FCFEF6B-4F3C-424B-B565-A85485BF6A24}" dt="2023-07-11T21:43:26.440" v="1203"/>
        <pc:sldMkLst>
          <pc:docMk/>
          <pc:sldMk cId="1801785191" sldId="280"/>
        </pc:sldMkLst>
      </pc:sldChg>
      <pc:sldChg chg="delSp modSp mod replTag delTag">
        <pc:chgData name="GROSS William P" userId="e7015193-c7c6-4e6c-a879-8edb9c9e54d6" providerId="ADAL" clId="{2FCFEF6B-4F3C-424B-B565-A85485BF6A24}" dt="2023-07-11T21:41:31.792" v="1174" actId="962"/>
        <pc:sldMkLst>
          <pc:docMk/>
          <pc:sldMk cId="376841395" sldId="281"/>
        </pc:sldMkLst>
      </pc:sldChg>
      <pc:sldChg chg="modSp mod replTag delTag">
        <pc:chgData name="GROSS William P" userId="e7015193-c7c6-4e6c-a879-8edb9c9e54d6" providerId="ADAL" clId="{2FCFEF6B-4F3C-424B-B565-A85485BF6A24}" dt="2023-07-11T21:43:11.605" v="1196"/>
        <pc:sldMkLst>
          <pc:docMk/>
          <pc:sldMk cId="751372281" sldId="286"/>
        </pc:sldMkLst>
      </pc:sldChg>
      <pc:sldChg chg="modSp mod replTag delTag">
        <pc:chgData name="GROSS William P" userId="e7015193-c7c6-4e6c-a879-8edb9c9e54d6" providerId="ADAL" clId="{2FCFEF6B-4F3C-424B-B565-A85485BF6A24}" dt="2023-07-11T21:42:27.013" v="1189"/>
        <pc:sldMkLst>
          <pc:docMk/>
          <pc:sldMk cId="2378067287" sldId="287"/>
        </pc:sldMkLst>
      </pc:sldChg>
      <pc:sldChg chg="replTag delTag">
        <pc:chgData name="GROSS William P" userId="e7015193-c7c6-4e6c-a879-8edb9c9e54d6" providerId="ADAL" clId="{2FCFEF6B-4F3C-424B-B565-A85485BF6A24}" dt="2023-07-11T21:38:33.505" v="313"/>
        <pc:sldMkLst>
          <pc:docMk/>
          <pc:sldMk cId="102021516" sldId="288"/>
        </pc:sldMkLst>
      </pc:sldChg>
      <pc:sldChg chg="del replTag delTag">
        <pc:chgData name="GROSS William P" userId="e7015193-c7c6-4e6c-a879-8edb9c9e54d6" providerId="ADAL" clId="{2FCFEF6B-4F3C-424B-B565-A85485BF6A24}" dt="2023-07-11T21:34:23.559" v="100" actId="47"/>
        <pc:sldMkLst>
          <pc:docMk/>
          <pc:sldMk cId="1209990496" sldId="290"/>
        </pc:sldMkLst>
      </pc:sldChg>
      <pc:sldChg chg="modSp replTag delTag">
        <pc:chgData name="GROSS William P" userId="e7015193-c7c6-4e6c-a879-8edb9c9e54d6" providerId="ADAL" clId="{2FCFEF6B-4F3C-424B-B565-A85485BF6A24}" dt="2023-07-11T21:41:55.696" v="1177"/>
        <pc:sldMkLst>
          <pc:docMk/>
          <pc:sldMk cId="2041873424" sldId="296"/>
        </pc:sldMkLst>
      </pc:sldChg>
      <pc:sldChg chg="del replTag delTag">
        <pc:chgData name="GROSS William P" userId="e7015193-c7c6-4e6c-a879-8edb9c9e54d6" providerId="ADAL" clId="{2FCFEF6B-4F3C-424B-B565-A85485BF6A24}" dt="2023-07-11T21:35:15.417" v="129" actId="47"/>
        <pc:sldMkLst>
          <pc:docMk/>
          <pc:sldMk cId="1796980588" sldId="300"/>
        </pc:sldMkLst>
      </pc:sldChg>
      <pc:sldChg chg="del replTag delTag">
        <pc:chgData name="GROSS William P" userId="e7015193-c7c6-4e6c-a879-8edb9c9e54d6" providerId="ADAL" clId="{2FCFEF6B-4F3C-424B-B565-A85485BF6A24}" dt="2023-07-11T21:35:39.193" v="158" actId="47"/>
        <pc:sldMkLst>
          <pc:docMk/>
          <pc:sldMk cId="828190402" sldId="301"/>
        </pc:sldMkLst>
      </pc:sldChg>
      <pc:sldChg chg="del replTag delTag">
        <pc:chgData name="GROSS William P" userId="e7015193-c7c6-4e6c-a879-8edb9c9e54d6" providerId="ADAL" clId="{2FCFEF6B-4F3C-424B-B565-A85485BF6A24}" dt="2023-07-11T21:36:12.148" v="187" actId="47"/>
        <pc:sldMkLst>
          <pc:docMk/>
          <pc:sldMk cId="1877043358" sldId="302"/>
        </pc:sldMkLst>
      </pc:sldChg>
      <pc:sldChg chg="del replTag delTag">
        <pc:chgData name="GROSS William P" userId="e7015193-c7c6-4e6c-a879-8edb9c9e54d6" providerId="ADAL" clId="{2FCFEF6B-4F3C-424B-B565-A85485BF6A24}" dt="2023-07-11T21:36:37.813" v="213" actId="47"/>
        <pc:sldMkLst>
          <pc:docMk/>
          <pc:sldMk cId="1377604060" sldId="303"/>
        </pc:sldMkLst>
      </pc:sldChg>
      <pc:sldChg chg="del replTag delTag">
        <pc:chgData name="GROSS William P" userId="e7015193-c7c6-4e6c-a879-8edb9c9e54d6" providerId="ADAL" clId="{2FCFEF6B-4F3C-424B-B565-A85485BF6A24}" dt="2023-07-11T21:37:08.496" v="242" actId="47"/>
        <pc:sldMkLst>
          <pc:docMk/>
          <pc:sldMk cId="780500958" sldId="304"/>
        </pc:sldMkLst>
      </pc:sldChg>
      <pc:sldChg chg="del replTag delTag">
        <pc:chgData name="GROSS William P" userId="e7015193-c7c6-4e6c-a879-8edb9c9e54d6" providerId="ADAL" clId="{2FCFEF6B-4F3C-424B-B565-A85485BF6A24}" dt="2023-07-11T21:37:33.643" v="267" actId="47"/>
        <pc:sldMkLst>
          <pc:docMk/>
          <pc:sldMk cId="1652566729" sldId="305"/>
        </pc:sldMkLst>
      </pc:sldChg>
      <pc:sldChg chg="del replTag delTag">
        <pc:chgData name="GROSS William P" userId="e7015193-c7c6-4e6c-a879-8edb9c9e54d6" providerId="ADAL" clId="{2FCFEF6B-4F3C-424B-B565-A85485BF6A24}" dt="2023-07-11T21:38:10.244" v="291" actId="47"/>
        <pc:sldMkLst>
          <pc:docMk/>
          <pc:sldMk cId="259202845" sldId="306"/>
        </pc:sldMkLst>
      </pc:sldChg>
      <pc:sldChg chg="del replTag delTag">
        <pc:chgData name="GROSS William P" userId="e7015193-c7c6-4e6c-a879-8edb9c9e54d6" providerId="ADAL" clId="{2FCFEF6B-4F3C-424B-B565-A85485BF6A24}" dt="2023-07-11T21:30:59.618" v="14" actId="47"/>
        <pc:sldMkLst>
          <pc:docMk/>
          <pc:sldMk cId="1773060831" sldId="307"/>
        </pc:sldMkLst>
      </pc:sldChg>
      <pc:sldChg chg="del replTag delTag">
        <pc:chgData name="GROSS William P" userId="e7015193-c7c6-4e6c-a879-8edb9c9e54d6" providerId="ADAL" clId="{2FCFEF6B-4F3C-424B-B565-A85485BF6A24}" dt="2023-07-11T21:30:59.618" v="14" actId="47"/>
        <pc:sldMkLst>
          <pc:docMk/>
          <pc:sldMk cId="2927564847" sldId="308"/>
        </pc:sldMkLst>
      </pc:sldChg>
      <pc:sldChg chg="del replTag delTag">
        <pc:chgData name="GROSS William P" userId="e7015193-c7c6-4e6c-a879-8edb9c9e54d6" providerId="ADAL" clId="{2FCFEF6B-4F3C-424B-B565-A85485BF6A24}" dt="2023-07-11T21:30:59.618" v="14" actId="47"/>
        <pc:sldMkLst>
          <pc:docMk/>
          <pc:sldMk cId="2287554516" sldId="309"/>
        </pc:sldMkLst>
      </pc:sldChg>
      <pc:sldChg chg="del replTag delTag">
        <pc:chgData name="GROSS William P" userId="e7015193-c7c6-4e6c-a879-8edb9c9e54d6" providerId="ADAL" clId="{2FCFEF6B-4F3C-424B-B565-A85485BF6A24}" dt="2023-07-11T21:38:33.505" v="311" actId="47"/>
        <pc:sldMkLst>
          <pc:docMk/>
          <pc:sldMk cId="17133318" sldId="310"/>
        </pc:sldMkLst>
      </pc:sldChg>
      <pc:sldChg chg="add replTag delTag">
        <pc:chgData name="GROSS William P" userId="e7015193-c7c6-4e6c-a879-8edb9c9e54d6" providerId="ADAL" clId="{2FCFEF6B-4F3C-424B-B565-A85485BF6A24}" dt="2023-07-11T21:38:29.048" v="308"/>
        <pc:sldMkLst>
          <pc:docMk/>
          <pc:sldMk cId="2937943295" sldId="327"/>
        </pc:sldMkLst>
      </pc:sldChg>
      <pc:sldChg chg="add replTag delTag modNotesTx">
        <pc:chgData name="GROSS William P" userId="e7015193-c7c6-4e6c-a879-8edb9c9e54d6" providerId="ADAL" clId="{2FCFEF6B-4F3C-424B-B565-A85485BF6A24}" dt="2023-07-11T21:35:34.565" v="155" actId="20577"/>
        <pc:sldMkLst>
          <pc:docMk/>
          <pc:sldMk cId="3264584161" sldId="329"/>
        </pc:sldMkLst>
      </pc:sldChg>
      <pc:sldChg chg="add replTag delTag modNotesTx">
        <pc:chgData name="GROSS William P" userId="e7015193-c7c6-4e6c-a879-8edb9c9e54d6" providerId="ADAL" clId="{2FCFEF6B-4F3C-424B-B565-A85485BF6A24}" dt="2023-07-11T21:36:04.912" v="184" actId="20577"/>
        <pc:sldMkLst>
          <pc:docMk/>
          <pc:sldMk cId="4084585364" sldId="330"/>
        </pc:sldMkLst>
      </pc:sldChg>
      <pc:sldChg chg="add replTag delTag modNotesTx">
        <pc:chgData name="GROSS William P" userId="e7015193-c7c6-4e6c-a879-8edb9c9e54d6" providerId="ADAL" clId="{2FCFEF6B-4F3C-424B-B565-A85485BF6A24}" dt="2023-07-11T21:36:31.828" v="210" actId="20577"/>
        <pc:sldMkLst>
          <pc:docMk/>
          <pc:sldMk cId="2741334130" sldId="331"/>
        </pc:sldMkLst>
      </pc:sldChg>
      <pc:sldChg chg="del replTag delTag">
        <pc:chgData name="GROSS William P" userId="e7015193-c7c6-4e6c-a879-8edb9c9e54d6" providerId="ADAL" clId="{2FCFEF6B-4F3C-424B-B565-A85485BF6A24}" dt="2023-07-11T21:33:48.734" v="71" actId="47"/>
        <pc:sldMkLst>
          <pc:docMk/>
          <pc:sldMk cId="2419536439" sldId="332"/>
        </pc:sldMkLst>
      </pc:sldChg>
      <pc:sldChg chg="add replTag delTag modNotesTx">
        <pc:chgData name="GROSS William P" userId="e7015193-c7c6-4e6c-a879-8edb9c9e54d6" providerId="ADAL" clId="{2FCFEF6B-4F3C-424B-B565-A85485BF6A24}" dt="2023-07-11T21:37:28.893" v="264" actId="20577"/>
        <pc:sldMkLst>
          <pc:docMk/>
          <pc:sldMk cId="3684433184" sldId="333"/>
        </pc:sldMkLst>
      </pc:sldChg>
      <pc:sldChg chg="add replTag delTag modNotesTx">
        <pc:chgData name="GROSS William P" userId="e7015193-c7c6-4e6c-a879-8edb9c9e54d6" providerId="ADAL" clId="{2FCFEF6B-4F3C-424B-B565-A85485BF6A24}" dt="2023-07-11T21:37:58.960" v="288"/>
        <pc:sldMkLst>
          <pc:docMk/>
          <pc:sldMk cId="4177247156" sldId="334"/>
        </pc:sldMkLst>
      </pc:sldChg>
      <pc:sldChg chg="modSp add mod replTag delTag modNotesTx">
        <pc:chgData name="GROSS William P" userId="e7015193-c7c6-4e6c-a879-8edb9c9e54d6" providerId="ADAL" clId="{2FCFEF6B-4F3C-424B-B565-A85485BF6A24}" dt="2025-04-09T22:33:58.589" v="1736" actId="20577"/>
        <pc:sldMkLst>
          <pc:docMk/>
          <pc:sldMk cId="3678646164" sldId="339"/>
        </pc:sldMkLst>
      </pc:sldChg>
      <pc:sldChg chg="add replTag delTag">
        <pc:chgData name="GROSS William P" userId="e7015193-c7c6-4e6c-a879-8edb9c9e54d6" providerId="ADAL" clId="{2FCFEF6B-4F3C-424B-B565-A85485BF6A24}" dt="2023-12-28T00:40:54.336" v="1210"/>
        <pc:sldMkLst>
          <pc:docMk/>
          <pc:sldMk cId="496702925" sldId="340"/>
        </pc:sldMkLst>
      </pc:sldChg>
      <pc:sldChg chg="add replTag delTag">
        <pc:chgData name="GROSS William P" userId="e7015193-c7c6-4e6c-a879-8edb9c9e54d6" providerId="ADAL" clId="{2FCFEF6B-4F3C-424B-B565-A85485BF6A24}" dt="2023-07-11T21:31:14.939" v="33"/>
        <pc:sldMkLst>
          <pc:docMk/>
          <pc:sldMk cId="798781645" sldId="341"/>
        </pc:sldMkLst>
      </pc:sldChg>
      <pc:sldChg chg="add replTag delTag">
        <pc:chgData name="GROSS William P" userId="e7015193-c7c6-4e6c-a879-8edb9c9e54d6" providerId="ADAL" clId="{2FCFEF6B-4F3C-424B-B565-A85485BF6A24}" dt="2023-07-11T21:31:19.104" v="35"/>
        <pc:sldMkLst>
          <pc:docMk/>
          <pc:sldMk cId="1713955333" sldId="342"/>
        </pc:sldMkLst>
      </pc:sldChg>
      <pc:sldChg chg="add replTag delTag modNotesTx">
        <pc:chgData name="GROSS William P" userId="e7015193-c7c6-4e6c-a879-8edb9c9e54d6" providerId="ADAL" clId="{2FCFEF6B-4F3C-424B-B565-A85485BF6A24}" dt="2023-07-11T21:33:50.914" v="77"/>
        <pc:sldMkLst>
          <pc:docMk/>
          <pc:sldMk cId="1301910322" sldId="343"/>
        </pc:sldMkLst>
      </pc:sldChg>
      <pc:sldChg chg="add replTag delTag modNotesTx">
        <pc:chgData name="GROSS William P" userId="e7015193-c7c6-4e6c-a879-8edb9c9e54d6" providerId="ADAL" clId="{2FCFEF6B-4F3C-424B-B565-A85485BF6A24}" dt="2023-07-11T21:34:31.823" v="106"/>
        <pc:sldMkLst>
          <pc:docMk/>
          <pc:sldMk cId="3673372819" sldId="344"/>
        </pc:sldMkLst>
      </pc:sldChg>
      <pc:sldChg chg="add replTag delTag modNotesTx">
        <pc:chgData name="GROSS William P" userId="e7015193-c7c6-4e6c-a879-8edb9c9e54d6" providerId="ADAL" clId="{2FCFEF6B-4F3C-424B-B565-A85485BF6A24}" dt="2023-07-11T21:37:04.062" v="239"/>
        <pc:sldMkLst>
          <pc:docMk/>
          <pc:sldMk cId="2215660890" sldId="345"/>
        </pc:sldMkLst>
      </pc:sldChg>
      <pc:sldMasterChg chg="replTag delSldLayout modSldLayout">
        <pc:chgData name="GROSS William P" userId="e7015193-c7c6-4e6c-a879-8edb9c9e54d6" providerId="ADAL" clId="{2FCFEF6B-4F3C-424B-B565-A85485BF6A24}" dt="2023-12-28T00:44:46.088" v="1727"/>
        <pc:sldMasterMkLst>
          <pc:docMk/>
          <pc:sldMasterMk cId="3145581561" sldId="2147483648"/>
        </pc:sldMasterMkLst>
        <pc:sldLayoutChg chg="modSp mod replTag delTag">
          <pc:chgData name="GROSS William P" userId="e7015193-c7c6-4e6c-a879-8edb9c9e54d6" providerId="ADAL" clId="{2FCFEF6B-4F3C-424B-B565-A85485BF6A24}" dt="2023-12-28T00:41:28.706" v="1308" actId="962"/>
          <pc:sldLayoutMkLst>
            <pc:docMk/>
            <pc:sldMasterMk cId="3145581561" sldId="2147483648"/>
            <pc:sldLayoutMk cId="1110035339" sldId="2147483649"/>
          </pc:sldLayoutMkLst>
        </pc:sldLayoutChg>
        <pc:sldLayoutChg chg="modSp mod replTag delTag">
          <pc:chgData name="GROSS William P" userId="e7015193-c7c6-4e6c-a879-8edb9c9e54d6" providerId="ADAL" clId="{2FCFEF6B-4F3C-424B-B565-A85485BF6A24}" dt="2023-12-28T00:42:10.731" v="1334" actId="962"/>
          <pc:sldLayoutMkLst>
            <pc:docMk/>
            <pc:sldMasterMk cId="3145581561" sldId="2147483648"/>
            <pc:sldLayoutMk cId="3587754285" sldId="2147483650"/>
          </pc:sldLayoutMkLst>
        </pc:sldLayoutChg>
        <pc:sldLayoutChg chg="modSp mod replTag delTag">
          <pc:chgData name="GROSS William P" userId="e7015193-c7c6-4e6c-a879-8edb9c9e54d6" providerId="ADAL" clId="{2FCFEF6B-4F3C-424B-B565-A85485BF6A24}" dt="2023-12-28T00:41:40.217" v="1314" actId="962"/>
          <pc:sldLayoutMkLst>
            <pc:docMk/>
            <pc:sldMasterMk cId="3145581561" sldId="2147483648"/>
            <pc:sldLayoutMk cId="3747685078" sldId="2147483651"/>
          </pc:sldLayoutMkLst>
        </pc:sldLayoutChg>
        <pc:sldLayoutChg chg="replTag">
          <pc:chgData name="GROSS William P" userId="e7015193-c7c6-4e6c-a879-8edb9c9e54d6" providerId="ADAL" clId="{2FCFEF6B-4F3C-424B-B565-A85485BF6A24}" dt="2023-12-28T00:42:15.002" v="1335"/>
          <pc:sldLayoutMkLst>
            <pc:docMk/>
            <pc:sldMasterMk cId="3145581561" sldId="2147483648"/>
            <pc:sldLayoutMk cId="3099639590" sldId="2147483652"/>
          </pc:sldLayoutMkLst>
        </pc:sldLayoutChg>
        <pc:sldLayoutChg chg="modSp mod replTag delTag">
          <pc:chgData name="GROSS William P" userId="e7015193-c7c6-4e6c-a879-8edb9c9e54d6" providerId="ADAL" clId="{2FCFEF6B-4F3C-424B-B565-A85485BF6A24}" dt="2023-12-28T00:42:02.347" v="1328"/>
          <pc:sldLayoutMkLst>
            <pc:docMk/>
            <pc:sldMasterMk cId="3145581561" sldId="2147483648"/>
            <pc:sldLayoutMk cId="2562650378" sldId="2147483654"/>
          </pc:sldLayoutMkLst>
        </pc:sldLayoutChg>
        <pc:sldLayoutChg chg="replTag">
          <pc:chgData name="GROSS William P" userId="e7015193-c7c6-4e6c-a879-8edb9c9e54d6" providerId="ADAL" clId="{2FCFEF6B-4F3C-424B-B565-A85485BF6A24}" dt="2023-12-28T00:44:19.346" v="1632"/>
          <pc:sldLayoutMkLst>
            <pc:docMk/>
            <pc:sldMasterMk cId="3145581561" sldId="2147483648"/>
            <pc:sldLayoutMk cId="3375981018" sldId="2147483655"/>
          </pc:sldLayoutMkLst>
        </pc:sldLayoutChg>
        <pc:sldLayoutChg chg="modSp mod replTag delTag">
          <pc:chgData name="GROSS William P" userId="e7015193-c7c6-4e6c-a879-8edb9c9e54d6" providerId="ADAL" clId="{2FCFEF6B-4F3C-424B-B565-A85485BF6A24}" dt="2023-12-28T00:42:27.332" v="1381" actId="962"/>
          <pc:sldLayoutMkLst>
            <pc:docMk/>
            <pc:sldMasterMk cId="3145581561" sldId="2147483648"/>
            <pc:sldLayoutMk cId="667193427" sldId="2147483657"/>
          </pc:sldLayoutMkLst>
        </pc:sldLayoutChg>
        <pc:sldLayoutChg chg="modSp mod replTag delTag">
          <pc:chgData name="GROSS William P" userId="e7015193-c7c6-4e6c-a879-8edb9c9e54d6" providerId="ADAL" clId="{2FCFEF6B-4F3C-424B-B565-A85485BF6A24}" dt="2023-12-28T00:42:48.049" v="1433"/>
          <pc:sldLayoutMkLst>
            <pc:docMk/>
            <pc:sldMasterMk cId="3145581561" sldId="2147483648"/>
            <pc:sldLayoutMk cId="604228210" sldId="2147483658"/>
          </pc:sldLayoutMkLst>
        </pc:sldLayoutChg>
        <pc:sldLayoutChg chg="modSp mod replTag delTag">
          <pc:chgData name="GROSS William P" userId="e7015193-c7c6-4e6c-a879-8edb9c9e54d6" providerId="ADAL" clId="{2FCFEF6B-4F3C-424B-B565-A85485BF6A24}" dt="2023-12-28T00:42:33.043" v="1385" actId="962"/>
          <pc:sldLayoutMkLst>
            <pc:docMk/>
            <pc:sldMasterMk cId="3145581561" sldId="2147483648"/>
            <pc:sldLayoutMk cId="3419032962" sldId="2147483659"/>
          </pc:sldLayoutMkLst>
        </pc:sldLayoutChg>
        <pc:sldLayoutChg chg="modSp mod replTag delTag">
          <pc:chgData name="GROSS William P" userId="e7015193-c7c6-4e6c-a879-8edb9c9e54d6" providerId="ADAL" clId="{2FCFEF6B-4F3C-424B-B565-A85485BF6A24}" dt="2023-12-28T00:41:50.770" v="1320" actId="962"/>
          <pc:sldLayoutMkLst>
            <pc:docMk/>
            <pc:sldMasterMk cId="3145581561" sldId="2147483648"/>
            <pc:sldLayoutMk cId="3325758434" sldId="2147483661"/>
          </pc:sldLayoutMkLst>
        </pc:sldLayoutChg>
        <pc:sldLayoutChg chg="del replTag">
          <pc:chgData name="GROSS William P" userId="e7015193-c7c6-4e6c-a879-8edb9c9e54d6" providerId="ADAL" clId="{2FCFEF6B-4F3C-424B-B565-A85485BF6A24}" dt="2023-12-28T00:43:28.911" v="1555" actId="2696"/>
          <pc:sldLayoutMkLst>
            <pc:docMk/>
            <pc:sldMasterMk cId="3145581561" sldId="2147483648"/>
            <pc:sldLayoutMk cId="2175218072" sldId="2147483662"/>
          </pc:sldLayoutMkLst>
        </pc:sldLayoutChg>
        <pc:sldLayoutChg chg="modSp mod replTag delTag">
          <pc:chgData name="GROSS William P" userId="e7015193-c7c6-4e6c-a879-8edb9c9e54d6" providerId="ADAL" clId="{2FCFEF6B-4F3C-424B-B565-A85485BF6A24}" dt="2023-12-28T00:43:16.681" v="1549" actId="962"/>
          <pc:sldLayoutMkLst>
            <pc:docMk/>
            <pc:sldMasterMk cId="3145581561" sldId="2147483648"/>
            <pc:sldLayoutMk cId="3774946531" sldId="2147483663"/>
          </pc:sldLayoutMkLst>
        </pc:sldLayoutChg>
        <pc:sldLayoutChg chg="modSp mod replTag delTag">
          <pc:chgData name="GROSS William P" userId="e7015193-c7c6-4e6c-a879-8edb9c9e54d6" providerId="ADAL" clId="{2FCFEF6B-4F3C-424B-B565-A85485BF6A24}" dt="2023-12-28T00:43:53.511" v="1609"/>
          <pc:sldLayoutMkLst>
            <pc:docMk/>
            <pc:sldMasterMk cId="3145581561" sldId="2147483648"/>
            <pc:sldLayoutMk cId="2014841087" sldId="2147483664"/>
          </pc:sldLayoutMkLst>
        </pc:sldLayoutChg>
        <pc:sldLayoutChg chg="modSp mod replTag delTag">
          <pc:chgData name="GROSS William P" userId="e7015193-c7c6-4e6c-a879-8edb9c9e54d6" providerId="ADAL" clId="{2FCFEF6B-4F3C-424B-B565-A85485BF6A24}" dt="2023-12-28T00:44:04.158" v="1619" actId="962"/>
          <pc:sldLayoutMkLst>
            <pc:docMk/>
            <pc:sldMasterMk cId="3145581561" sldId="2147483648"/>
            <pc:sldLayoutMk cId="453750607" sldId="2147483665"/>
          </pc:sldLayoutMkLst>
        </pc:sldLayoutChg>
        <pc:sldLayoutChg chg="modSp mod replTag delTag">
          <pc:chgData name="GROSS William P" userId="e7015193-c7c6-4e6c-a879-8edb9c9e54d6" providerId="ADAL" clId="{2FCFEF6B-4F3C-424B-B565-A85485BF6A24}" dt="2023-12-28T00:43:23.616" v="1553" actId="962"/>
          <pc:sldLayoutMkLst>
            <pc:docMk/>
            <pc:sldMasterMk cId="3145581561" sldId="2147483648"/>
            <pc:sldLayoutMk cId="760177672" sldId="2147483666"/>
          </pc:sldLayoutMkLst>
        </pc:sldLayoutChg>
        <pc:sldLayoutChg chg="modSp mod replTag delTag">
          <pc:chgData name="GROSS William P" userId="e7015193-c7c6-4e6c-a879-8edb9c9e54d6" providerId="ADAL" clId="{2FCFEF6B-4F3C-424B-B565-A85485BF6A24}" dt="2023-12-28T00:44:13.991" v="1627" actId="962"/>
          <pc:sldLayoutMkLst>
            <pc:docMk/>
            <pc:sldMasterMk cId="3145581561" sldId="2147483648"/>
            <pc:sldLayoutMk cId="1811023924" sldId="2147483667"/>
          </pc:sldLayoutMkLst>
        </pc:sldLayoutChg>
        <pc:sldLayoutChg chg="del replTag">
          <pc:chgData name="GROSS William P" userId="e7015193-c7c6-4e6c-a879-8edb9c9e54d6" providerId="ADAL" clId="{2FCFEF6B-4F3C-424B-B565-A85485BF6A24}" dt="2023-12-28T00:44:23.756" v="1634" actId="2696"/>
          <pc:sldLayoutMkLst>
            <pc:docMk/>
            <pc:sldMasterMk cId="3145581561" sldId="2147483648"/>
            <pc:sldLayoutMk cId="971138116" sldId="2147483669"/>
          </pc:sldLayoutMkLst>
        </pc:sldLayoutChg>
        <pc:sldLayoutChg chg="del replTag">
          <pc:chgData name="GROSS William P" userId="e7015193-c7c6-4e6c-a879-8edb9c9e54d6" providerId="ADAL" clId="{2FCFEF6B-4F3C-424B-B565-A85485BF6A24}" dt="2023-12-28T00:44:17.124" v="1629" actId="2696"/>
          <pc:sldLayoutMkLst>
            <pc:docMk/>
            <pc:sldMasterMk cId="3145581561" sldId="2147483648"/>
            <pc:sldLayoutMk cId="810745008" sldId="2147483670"/>
          </pc:sldLayoutMkLst>
        </pc:sldLayoutChg>
        <pc:sldLayoutChg chg="del replTag">
          <pc:chgData name="GROSS William P" userId="e7015193-c7c6-4e6c-a879-8edb9c9e54d6" providerId="ADAL" clId="{2FCFEF6B-4F3C-424B-B565-A85485BF6A24}" dt="2023-12-28T00:44:19.343" v="1631" actId="2696"/>
          <pc:sldLayoutMkLst>
            <pc:docMk/>
            <pc:sldMasterMk cId="3145581561" sldId="2147483648"/>
            <pc:sldLayoutMk cId="2656576213" sldId="2147483671"/>
          </pc:sldLayoutMkLst>
        </pc:sldLayoutChg>
        <pc:sldLayoutChg chg="modSp mod replTag delTag">
          <pc:chgData name="GROSS William P" userId="e7015193-c7c6-4e6c-a879-8edb9c9e54d6" providerId="ADAL" clId="{2FCFEF6B-4F3C-424B-B565-A85485BF6A24}" dt="2023-12-28T00:44:34.275" v="1718" actId="962"/>
          <pc:sldLayoutMkLst>
            <pc:docMk/>
            <pc:sldMasterMk cId="3145581561" sldId="2147483648"/>
            <pc:sldLayoutMk cId="2690999435" sldId="2147483672"/>
          </pc:sldLayoutMkLst>
        </pc:sldLayoutChg>
        <pc:sldLayoutChg chg="modSp mod replTag delTag">
          <pc:chgData name="GROSS William P" userId="e7015193-c7c6-4e6c-a879-8edb9c9e54d6" providerId="ADAL" clId="{2FCFEF6B-4F3C-424B-B565-A85485BF6A24}" dt="2023-12-28T00:44:46.088" v="1727"/>
          <pc:sldLayoutMkLst>
            <pc:docMk/>
            <pc:sldMasterMk cId="3145581561" sldId="2147483648"/>
            <pc:sldLayoutMk cId="411052185" sldId="2147483673"/>
          </pc:sldLayoutMkLst>
        </pc:sldLayoutChg>
      </pc:sldMasterChg>
    </pc:docChg>
  </pc:docChgLst>
  <pc:docChgLst>
    <pc:chgData name="GROSS William P" userId="e7015193-c7c6-4e6c-a879-8edb9c9e54d6" providerId="ADAL" clId="{739AF20A-ED4A-4685-8ECF-D3E2FAF3F94C}"/>
    <pc:docChg chg="addSld delSld modSld">
      <pc:chgData name="GROSS William P" userId="e7015193-c7c6-4e6c-a879-8edb9c9e54d6" providerId="ADAL" clId="{739AF20A-ED4A-4685-8ECF-D3E2FAF3F94C}" dt="2025-12-08T23:13:07.051" v="2" actId="20577"/>
      <pc:docMkLst>
        <pc:docMk/>
      </pc:docMkLst>
      <pc:sldChg chg="del">
        <pc:chgData name="GROSS William P" userId="e7015193-c7c6-4e6c-a879-8edb9c9e54d6" providerId="ADAL" clId="{739AF20A-ED4A-4685-8ECF-D3E2FAF3F94C}" dt="2025-12-08T23:08:28.811" v="1" actId="47"/>
        <pc:sldMkLst>
          <pc:docMk/>
          <pc:sldMk cId="2937943295" sldId="327"/>
        </pc:sldMkLst>
      </pc:sldChg>
      <pc:sldChg chg="add modNotesTx">
        <pc:chgData name="GROSS William P" userId="e7015193-c7c6-4e6c-a879-8edb9c9e54d6" providerId="ADAL" clId="{739AF20A-ED4A-4685-8ECF-D3E2FAF3F94C}" dt="2025-12-08T23:13:07.051" v="2" actId="20577"/>
        <pc:sldMkLst>
          <pc:docMk/>
          <pc:sldMk cId="3084716349"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1EBB-BB05-41BE-AD11-22B7D894FD2D}"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6287D-8CEC-48D1-8A1D-CAE741402E03}" type="slidenum">
              <a:rPr lang="en-US" smtClean="0"/>
              <a:t>‹#›</a:t>
            </a:fld>
            <a:endParaRPr lang="en-US"/>
          </a:p>
        </p:txBody>
      </p:sp>
    </p:spTree>
    <p:extLst>
      <p:ext uri="{BB962C8B-B14F-4D97-AF65-F5344CB8AC3E}">
        <p14:creationId xmlns:p14="http://schemas.microsoft.com/office/powerpoint/2010/main" val="10869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a:t>
            </a:fld>
            <a:endParaRPr lang="en-US"/>
          </a:p>
        </p:txBody>
      </p:sp>
    </p:spTree>
    <p:extLst>
      <p:ext uri="{BB962C8B-B14F-4D97-AF65-F5344CB8AC3E}">
        <p14:creationId xmlns:p14="http://schemas.microsoft.com/office/powerpoint/2010/main" val="160240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r>
              <a:rPr lang="en-US" dirty="0"/>
              <a:t>Use this slide to summarize Single-Trip Over-Dimension permit data</a:t>
            </a:r>
            <a:r>
              <a:rPr lang="en-US" baseline="0" dirty="0"/>
              <a:t> and District Guidelines.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proposed roundabout will be located.</a:t>
            </a:r>
          </a:p>
          <a:p>
            <a:endParaRPr lang="en-US" baseline="0" dirty="0"/>
          </a:p>
          <a:p>
            <a:r>
              <a:rPr lang="en-US" baseline="0" dirty="0"/>
              <a:t>Remove this slide if you are not yet ready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10</a:t>
            </a:fld>
            <a:endParaRPr lang="en-US"/>
          </a:p>
        </p:txBody>
      </p:sp>
    </p:spTree>
    <p:extLst>
      <p:ext uri="{BB962C8B-B14F-4D97-AF65-F5344CB8AC3E}">
        <p14:creationId xmlns:p14="http://schemas.microsoft.com/office/powerpoint/2010/main" val="143954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r>
              <a:rPr lang="en-US" dirty="0"/>
              <a:t>Use this slide to present Single-Trip Over-Dimension Data for wide loads</a:t>
            </a:r>
            <a:r>
              <a:rPr lang="en-US" baseline="0" dirty="0"/>
              <a:t>.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proposed roadway reconfiguration will be located.</a:t>
            </a:r>
          </a:p>
        </p:txBody>
      </p:sp>
      <p:sp>
        <p:nvSpPr>
          <p:cNvPr id="4" name="Slide Number Placeholder 3"/>
          <p:cNvSpPr>
            <a:spLocks noGrp="1"/>
          </p:cNvSpPr>
          <p:nvPr>
            <p:ph type="sldNum" sz="quarter" idx="10"/>
          </p:nvPr>
        </p:nvSpPr>
        <p:spPr/>
        <p:txBody>
          <a:bodyPr/>
          <a:lstStyle/>
          <a:p>
            <a:fld id="{4A86287D-8CEC-48D1-8A1D-CAE741402E03}" type="slidenum">
              <a:rPr lang="en-US" smtClean="0"/>
              <a:t>11</a:t>
            </a:fld>
            <a:endParaRPr lang="en-US"/>
          </a:p>
        </p:txBody>
      </p:sp>
    </p:spTree>
    <p:extLst>
      <p:ext uri="{BB962C8B-B14F-4D97-AF65-F5344CB8AC3E}">
        <p14:creationId xmlns:p14="http://schemas.microsoft.com/office/powerpoint/2010/main" val="406997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it is not necessary.</a:t>
            </a:r>
            <a:endParaRPr lang="en-US" dirty="0"/>
          </a:p>
          <a:p>
            <a:endParaRPr lang="en-US" dirty="0"/>
          </a:p>
          <a:p>
            <a:r>
              <a:rPr lang="en-US" dirty="0"/>
              <a:t>Use this slide to present Single-Trip Over-Dimension Data for long loads (if</a:t>
            </a:r>
            <a:r>
              <a:rPr lang="en-US" baseline="0" dirty="0"/>
              <a:t> appropriate for your project).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proposed roadway reconfiguration will be located.</a:t>
            </a:r>
          </a:p>
        </p:txBody>
      </p:sp>
      <p:sp>
        <p:nvSpPr>
          <p:cNvPr id="4" name="Slide Number Placeholder 3"/>
          <p:cNvSpPr>
            <a:spLocks noGrp="1"/>
          </p:cNvSpPr>
          <p:nvPr>
            <p:ph type="sldNum" sz="quarter" idx="10"/>
          </p:nvPr>
        </p:nvSpPr>
        <p:spPr/>
        <p:txBody>
          <a:bodyPr/>
          <a:lstStyle/>
          <a:p>
            <a:fld id="{4A86287D-8CEC-48D1-8A1D-CAE741402E03}" type="slidenum">
              <a:rPr lang="en-US" smtClean="0"/>
              <a:t>12</a:t>
            </a:fld>
            <a:endParaRPr lang="en-US"/>
          </a:p>
        </p:txBody>
      </p:sp>
    </p:spTree>
    <p:extLst>
      <p:ext uri="{BB962C8B-B14F-4D97-AF65-F5344CB8AC3E}">
        <p14:creationId xmlns:p14="http://schemas.microsoft.com/office/powerpoint/2010/main" val="355678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r>
              <a:rPr lang="en-US" dirty="0"/>
              <a:t>Use this slide to present Single-Trip Over-Dimension Data for vehicle</a:t>
            </a:r>
            <a:r>
              <a:rPr lang="en-US" baseline="0" dirty="0"/>
              <a:t> combinations.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proposed roadway reconfiguration will be located.</a:t>
            </a:r>
          </a:p>
        </p:txBody>
      </p:sp>
      <p:sp>
        <p:nvSpPr>
          <p:cNvPr id="4" name="Slide Number Placeholder 3"/>
          <p:cNvSpPr>
            <a:spLocks noGrp="1"/>
          </p:cNvSpPr>
          <p:nvPr>
            <p:ph type="sldNum" sz="quarter" idx="10"/>
          </p:nvPr>
        </p:nvSpPr>
        <p:spPr/>
        <p:txBody>
          <a:bodyPr/>
          <a:lstStyle/>
          <a:p>
            <a:fld id="{4A86287D-8CEC-48D1-8A1D-CAE741402E03}" type="slidenum">
              <a:rPr lang="en-US" smtClean="0"/>
              <a:t>13</a:t>
            </a:fld>
            <a:endParaRPr lang="en-US"/>
          </a:p>
        </p:txBody>
      </p:sp>
    </p:spTree>
    <p:extLst>
      <p:ext uri="{BB962C8B-B14F-4D97-AF65-F5344CB8AC3E}">
        <p14:creationId xmlns:p14="http://schemas.microsoft.com/office/powerpoint/2010/main" val="321887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a:t>
            </a:r>
            <a:r>
              <a:rPr lang="en-US" sz="1200" b="1" i="0" kern="1200" baseline="0" dirty="0" err="1">
                <a:solidFill>
                  <a:schemeClr val="tx1"/>
                </a:solidFill>
                <a:latin typeface="+mn-lt"/>
                <a:ea typeface="+mn-ea"/>
                <a:cs typeface="+mn-cs"/>
              </a:rPr>
              <a:t>overheight</a:t>
            </a:r>
            <a:r>
              <a:rPr lang="en-US" sz="1200" b="1" i="0" kern="1200" baseline="0" dirty="0">
                <a:solidFill>
                  <a:schemeClr val="tx1"/>
                </a:solidFill>
                <a:latin typeface="+mn-lt"/>
                <a:ea typeface="+mn-ea"/>
                <a:cs typeface="+mn-cs"/>
              </a:rPr>
              <a:t> loads are not relevant to the project</a:t>
            </a:r>
            <a:endParaRPr lang="en-US" dirty="0"/>
          </a:p>
          <a:p>
            <a:endParaRPr lang="en-US" dirty="0"/>
          </a:p>
          <a:p>
            <a:r>
              <a:rPr lang="en-US" dirty="0"/>
              <a:t>Use this slide to present Single-Trip Over-Dimension Data for High Loads (if appropriate</a:t>
            </a:r>
            <a:r>
              <a:rPr lang="en-US" baseline="0" dirty="0"/>
              <a:t> for your project).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proposed roadway reconfiguration will be located.</a:t>
            </a:r>
          </a:p>
        </p:txBody>
      </p:sp>
      <p:sp>
        <p:nvSpPr>
          <p:cNvPr id="4" name="Slide Number Placeholder 3"/>
          <p:cNvSpPr>
            <a:spLocks noGrp="1"/>
          </p:cNvSpPr>
          <p:nvPr>
            <p:ph type="sldNum" sz="quarter" idx="10"/>
          </p:nvPr>
        </p:nvSpPr>
        <p:spPr/>
        <p:txBody>
          <a:bodyPr/>
          <a:lstStyle/>
          <a:p>
            <a:fld id="{4A86287D-8CEC-48D1-8A1D-CAE741402E03}" type="slidenum">
              <a:rPr lang="en-US" smtClean="0"/>
              <a:t>14</a:t>
            </a:fld>
            <a:endParaRPr lang="en-US"/>
          </a:p>
        </p:txBody>
      </p:sp>
    </p:spTree>
    <p:extLst>
      <p:ext uri="{BB962C8B-B14F-4D97-AF65-F5344CB8AC3E}">
        <p14:creationId xmlns:p14="http://schemas.microsoft.com/office/powerpoint/2010/main" val="962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or hide this slide if overweight loads are not relevant to the project</a:t>
            </a:r>
            <a:endParaRPr lang="en-US" dirty="0"/>
          </a:p>
          <a:p>
            <a:endParaRPr lang="en-US" dirty="0"/>
          </a:p>
          <a:p>
            <a:r>
              <a:rPr lang="en-US" dirty="0"/>
              <a:t>Use this slide to present Single-Trip Over-Dimension Data for heavy</a:t>
            </a:r>
            <a:r>
              <a:rPr lang="en-US" baseline="0" dirty="0"/>
              <a:t> loads (if appropriate for your project).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proposed roadway reconfiguration will be located.</a:t>
            </a:r>
          </a:p>
        </p:txBody>
      </p:sp>
      <p:sp>
        <p:nvSpPr>
          <p:cNvPr id="4" name="Slide Number Placeholder 3"/>
          <p:cNvSpPr>
            <a:spLocks noGrp="1"/>
          </p:cNvSpPr>
          <p:nvPr>
            <p:ph type="sldNum" sz="quarter" idx="10"/>
          </p:nvPr>
        </p:nvSpPr>
        <p:spPr/>
        <p:txBody>
          <a:bodyPr/>
          <a:lstStyle/>
          <a:p>
            <a:fld id="{4A86287D-8CEC-48D1-8A1D-CAE741402E03}" type="slidenum">
              <a:rPr lang="en-US" smtClean="0"/>
              <a:t>15</a:t>
            </a:fld>
            <a:endParaRPr lang="en-US"/>
          </a:p>
        </p:txBody>
      </p:sp>
    </p:spTree>
    <p:extLst>
      <p:ext uri="{BB962C8B-B14F-4D97-AF65-F5344CB8AC3E}">
        <p14:creationId xmlns:p14="http://schemas.microsoft.com/office/powerpoint/2010/main" val="172432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present information about annual over-dimension permits that can (or cannot)</a:t>
            </a:r>
            <a:r>
              <a:rPr lang="en-US" baseline="0" dirty="0"/>
              <a:t> use the routes where the project is located. </a:t>
            </a:r>
            <a:r>
              <a:rPr lang="en-US" dirty="0"/>
              <a:t>This information</a:t>
            </a:r>
            <a:r>
              <a:rPr lang="en-US" baseline="0" dirty="0"/>
              <a:t> </a:t>
            </a:r>
            <a:r>
              <a:rPr lang="en-US" dirty="0"/>
              <a:t>can be requested from the Mobility Services Team</a:t>
            </a:r>
            <a:r>
              <a:rPr lang="en-US" baseline="0" dirty="0"/>
              <a:t> (please note that requests can take two weeks or longer, depending on the amount of data that needs to be analyzed). Use the information from the report provided by the Mobility Services Team to complete this slide.</a:t>
            </a:r>
            <a:endParaRPr lang="en-US" dirty="0"/>
          </a:p>
          <a:p>
            <a:endParaRPr lang="en-US" dirty="0"/>
          </a:p>
          <a:p>
            <a:r>
              <a:rPr lang="en-US" dirty="0"/>
              <a:t>Annual Permit</a:t>
            </a:r>
            <a:r>
              <a:rPr lang="en-US" baseline="0" dirty="0"/>
              <a:t> Data helps stakeholders understand the types and frequency of over-dimension freight that uses the route where the proposed roadway reconfiguration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are not yet ready to present permit data.</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16</a:t>
            </a:fld>
            <a:endParaRPr lang="en-US"/>
          </a:p>
        </p:txBody>
      </p:sp>
    </p:spTree>
    <p:extLst>
      <p:ext uri="{BB962C8B-B14F-4D97-AF65-F5344CB8AC3E}">
        <p14:creationId xmlns:p14="http://schemas.microsoft.com/office/powerpoint/2010/main" val="110688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Cross Sections need to include the overall horizontal clearance (curb to curb), and</a:t>
            </a:r>
            <a:r>
              <a:rPr lang="en-US" baseline="0" dirty="0"/>
              <a:t> include lane widths, median widths, bicycle lane widths, buffer widths, shoulder widths, 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If possible, provide both existing and proposed cross sections on the same slide. Otherwise, provide them on separate slides if it makes the cross sections easier to see.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Duplicate this slide as necessary to show additional existing/proposed cross sections within the project area.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17</a:t>
            </a:fld>
            <a:endParaRPr lang="en-US"/>
          </a:p>
        </p:txBody>
      </p:sp>
    </p:spTree>
    <p:extLst>
      <p:ext uri="{BB962C8B-B14F-4D97-AF65-F5344CB8AC3E}">
        <p14:creationId xmlns:p14="http://schemas.microsoft.com/office/powerpoint/2010/main" val="205695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a:t>
            </a:r>
          </a:p>
          <a:p>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kern="1200" baseline="0" dirty="0">
                <a:solidFill>
                  <a:schemeClr val="tx1"/>
                </a:solidFill>
                <a:latin typeface="+mn-lt"/>
                <a:ea typeface="+mn-ea"/>
                <a:cs typeface="+mn-cs"/>
              </a:rPr>
              <a:t>Use this slide to describe the different improvement alternatives that were considered before landing on the proposed roadway reconfiguration. Alternatives considered could include (but not limited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Alternative bicycle</a:t>
            </a:r>
            <a:r>
              <a:rPr lang="en-US" sz="1200" baseline="0" dirty="0"/>
              <a:t> facilities</a:t>
            </a:r>
            <a:r>
              <a:rPr lang="en-US"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Adjusting</a:t>
            </a:r>
            <a:r>
              <a:rPr lang="en-US" sz="1200" baseline="0" dirty="0"/>
              <a:t> parking lane width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Adjusting the buffer space between the bicycle lane and travel lane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Adjusting bicycle lane width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Adjusting travel lane width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Adjusting left turn lane width</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86287D-8CEC-48D1-8A1D-CAE741402E03}" type="slidenum">
              <a:rPr lang="en-US" smtClean="0"/>
              <a:t>18</a:t>
            </a:fld>
            <a:endParaRPr lang="en-US"/>
          </a:p>
        </p:txBody>
      </p:sp>
    </p:spTree>
    <p:extLst>
      <p:ext uri="{BB962C8B-B14F-4D97-AF65-F5344CB8AC3E}">
        <p14:creationId xmlns:p14="http://schemas.microsoft.com/office/powerpoint/2010/main" val="423248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Provide Information about pinch points on the highway(s) near the project area. Include the width (and vertical clearance, if applicable) of the pinch point and mile point.  You may also include a map that illustrates</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Mobility Services Team can provide you with vertical clearance pinch point information. </a:t>
            </a:r>
            <a:r>
              <a:rPr lang="en-US" sz="1200" b="0" i="0" u="none" strike="noStrike" kern="1200" baseline="0">
                <a:solidFill>
                  <a:schemeClr val="tx1"/>
                </a:solidFill>
                <a:latin typeface="+mn-lt"/>
                <a:ea typeface="+mn-ea"/>
                <a:cs typeface="+mn-cs"/>
              </a:rPr>
              <a:t>Contact the Mobility Services Team if you’d like to request this information.</a:t>
            </a: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pinch points in relation to the project location. </a:t>
            </a:r>
          </a:p>
        </p:txBody>
      </p:sp>
      <p:sp>
        <p:nvSpPr>
          <p:cNvPr id="4" name="Slide Number Placeholder 3"/>
          <p:cNvSpPr>
            <a:spLocks noGrp="1"/>
          </p:cNvSpPr>
          <p:nvPr>
            <p:ph type="sldNum" sz="quarter" idx="10"/>
          </p:nvPr>
        </p:nvSpPr>
        <p:spPr/>
        <p:txBody>
          <a:bodyPr/>
          <a:lstStyle/>
          <a:p>
            <a:fld id="{4A86287D-8CEC-48D1-8A1D-CAE741402E03}" type="slidenum">
              <a:rPr lang="en-US" smtClean="0"/>
              <a:t>19</a:t>
            </a:fld>
            <a:endParaRPr lang="en-US"/>
          </a:p>
        </p:txBody>
      </p:sp>
    </p:spTree>
    <p:extLst>
      <p:ext uri="{BB962C8B-B14F-4D97-AF65-F5344CB8AC3E}">
        <p14:creationId xmlns:p14="http://schemas.microsoft.com/office/powerpoint/2010/main" val="363027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a:t>
            </a:r>
            <a:r>
              <a:rPr lang="en-US" baseline="0"/>
              <a:t>presentation.</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a:t>
            </a:fld>
            <a:endParaRPr lang="en-US"/>
          </a:p>
        </p:txBody>
      </p:sp>
    </p:spTree>
    <p:extLst>
      <p:ext uri="{BB962C8B-B14F-4D97-AF65-F5344CB8AC3E}">
        <p14:creationId xmlns:p14="http://schemas.microsoft.com/office/powerpoint/2010/main" val="79372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dirty="0"/>
              <a:t>Remind</a:t>
            </a:r>
            <a:r>
              <a:rPr lang="en-US" baseline="0" dirty="0"/>
              <a:t> the committee what the existing conditions are and what the proposed changes will be for the project. Update/Change/Add design elements to the table as appropriate.</a:t>
            </a:r>
          </a:p>
        </p:txBody>
      </p:sp>
      <p:sp>
        <p:nvSpPr>
          <p:cNvPr id="4" name="Slide Number Placeholder 3"/>
          <p:cNvSpPr>
            <a:spLocks noGrp="1"/>
          </p:cNvSpPr>
          <p:nvPr>
            <p:ph type="sldNum" sz="quarter" idx="10"/>
          </p:nvPr>
        </p:nvSpPr>
        <p:spPr/>
        <p:txBody>
          <a:bodyPr/>
          <a:lstStyle/>
          <a:p>
            <a:fld id="{4A86287D-8CEC-48D1-8A1D-CAE741402E03}" type="slidenum">
              <a:rPr lang="en-US" smtClean="0"/>
              <a:t>20</a:t>
            </a:fld>
            <a:endParaRPr lang="en-US"/>
          </a:p>
        </p:txBody>
      </p:sp>
    </p:spTree>
    <p:extLst>
      <p:ext uri="{BB962C8B-B14F-4D97-AF65-F5344CB8AC3E}">
        <p14:creationId xmlns:p14="http://schemas.microsoft.com/office/powerpoint/2010/main" val="193192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this picture with your own image or diagram if you’d like.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TO CHANGE THE BACKGROUND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Go to the DESIGN tab on the ribbon.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In the Customize section, choose the icon with the paint bucket called FORMAT BACKGROUND.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FORMAT BACKGROUND menu will open on the right side of your page. Make sure to select the radial button next to PICTURE OR TEXTURE FILL. Under the “Insert Picture from” section, choose FILE, CLIPBOARD, or ONLINE as appropriate.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a picture that fits the background space. Preferably in a landscape orientation.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your image, and press open.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Your picture will appear in the background!</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21</a:t>
            </a:fld>
            <a:endParaRPr lang="en-US"/>
          </a:p>
        </p:txBody>
      </p:sp>
    </p:spTree>
    <p:extLst>
      <p:ext uri="{BB962C8B-B14F-4D97-AF65-F5344CB8AC3E}">
        <p14:creationId xmlns:p14="http://schemas.microsoft.com/office/powerpoint/2010/main" val="57701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3</a:t>
            </a:fld>
            <a:endParaRPr lang="en-US"/>
          </a:p>
        </p:txBody>
      </p:sp>
    </p:spTree>
    <p:extLst>
      <p:ext uri="{BB962C8B-B14F-4D97-AF65-F5344CB8AC3E}">
        <p14:creationId xmlns:p14="http://schemas.microsoft.com/office/powerpoint/2010/main" val="360928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a:t>
            </a:r>
            <a:r>
              <a:rPr lang="en-US" baseline="0" dirty="0"/>
              <a:t> the presenter(s) and provide any other notes about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Replace the image with a photo that represents the project. Make sure the image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4</a:t>
            </a:fld>
            <a:endParaRPr lang="en-US"/>
          </a:p>
        </p:txBody>
      </p:sp>
    </p:spTree>
    <p:extLst>
      <p:ext uri="{BB962C8B-B14F-4D97-AF65-F5344CB8AC3E}">
        <p14:creationId xmlns:p14="http://schemas.microsoft.com/office/powerpoint/2010/main" val="114777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slide with your own information.</a:t>
            </a:r>
            <a:endParaRPr lang="en-US" baseline="0" dirty="0"/>
          </a:p>
          <a:p>
            <a:endParaRPr lang="en-US" dirty="0"/>
          </a:p>
          <a:p>
            <a:r>
              <a:rPr lang="en-US" b="1" dirty="0"/>
              <a:t>Agenda: </a:t>
            </a:r>
            <a:r>
              <a:rPr lang="en-US" dirty="0"/>
              <a:t>The agenda should have, </a:t>
            </a:r>
            <a:r>
              <a:rPr lang="en-US" baseline="0" dirty="0"/>
              <a:t>at a minimum, the following topics:</a:t>
            </a:r>
            <a:br>
              <a:rPr lang="en-US" baseline="0" dirty="0"/>
            </a:br>
            <a:r>
              <a:rPr lang="en-US" baseline="0" dirty="0"/>
              <a:t> </a:t>
            </a:r>
          </a:p>
          <a:p>
            <a:pPr marL="228600" indent="-228600">
              <a:buFont typeface="+mj-lt"/>
              <a:buAutoNum type="arabicPeriod"/>
            </a:pPr>
            <a:r>
              <a:rPr lang="en-US" sz="1200" b="0" i="0" u="none" strike="noStrike" kern="1200" baseline="0" dirty="0">
                <a:solidFill>
                  <a:schemeClr val="tx1"/>
                </a:solidFill>
                <a:latin typeface="+mn-lt"/>
                <a:ea typeface="+mn-ea"/>
                <a:cs typeface="+mn-cs"/>
              </a:rPr>
              <a:t>Location map, highway name(s), mile point(s) and traffic volumes (including % of truck traffic).  This should be a broad view that includes connecting secondary routes and (if applicable).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latin typeface="+mn-lt"/>
                <a:ea typeface="+mn-ea"/>
                <a:cs typeface="+mn-cs"/>
              </a:rPr>
              <a:t>Description of the issues and concerns to be addressed by the </a:t>
            </a:r>
            <a:r>
              <a:rPr lang="en-US" baseline="0" dirty="0"/>
              <a:t>roadway reconfiguration</a:t>
            </a:r>
            <a:r>
              <a:rPr lang="en-US" sz="1200" b="0" i="0" u="none" strike="noStrike"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latin typeface="+mn-lt"/>
                <a:ea typeface="+mn-ea"/>
                <a:cs typeface="+mn-cs"/>
              </a:rPr>
              <a:t>A description of the Guidelines used for the proposed striping, per the Blueprint for Urban Design (BUD) manual.</a:t>
            </a:r>
          </a:p>
          <a:p>
            <a:pPr marL="228600" indent="-228600">
              <a:buFont typeface="+mj-lt"/>
              <a:buAutoNum type="arabicPeriod"/>
            </a:pPr>
            <a:r>
              <a:rPr lang="en-US" sz="1200" b="0" i="0" u="none" strike="noStrike" kern="1200" baseline="0" dirty="0">
                <a:solidFill>
                  <a:schemeClr val="tx1"/>
                </a:solidFill>
                <a:latin typeface="+mn-lt"/>
                <a:ea typeface="+mn-ea"/>
                <a:cs typeface="+mn-cs"/>
              </a:rPr>
              <a:t>A description of the existing and proposed roadway cross sections that provides travel lane widths, shoulder widths, bicycle lane widths, turn lane widths, etc.</a:t>
            </a:r>
          </a:p>
          <a:p>
            <a:pPr marL="228600" indent="-228600">
              <a:buFont typeface="+mj-lt"/>
              <a:buAutoNum type="arabicPeriod"/>
            </a:pPr>
            <a:r>
              <a:rPr lang="en-US" sz="1200" b="0" i="0" u="none" strike="noStrike" kern="1200" baseline="0" dirty="0">
                <a:solidFill>
                  <a:schemeClr val="tx1"/>
                </a:solidFill>
                <a:latin typeface="+mn-lt"/>
                <a:ea typeface="+mn-ea"/>
                <a:cs typeface="+mn-cs"/>
              </a:rPr>
              <a:t>A summary of over-dimension freight activity for the location, including a history of single trip permits issued for the corridor, District guidelines for permitted loads, and annual permitted loads that are allowed to use the route(s). Also provide a summary of pinch points near the intersection.</a:t>
            </a:r>
          </a:p>
          <a:p>
            <a:pPr marL="228600" indent="-228600">
              <a:buFont typeface="+mj-lt"/>
              <a:buAutoNum type="arabicPeriod"/>
            </a:pPr>
            <a:r>
              <a:rPr lang="en-US" sz="1200" b="0" i="0" u="none" strike="noStrike" kern="1200" baseline="0" dirty="0">
                <a:solidFill>
                  <a:schemeClr val="tx1"/>
                </a:solidFill>
                <a:latin typeface="+mn-lt"/>
                <a:ea typeface="+mn-ea"/>
                <a:cs typeface="+mn-cs"/>
              </a:rPr>
              <a:t>Alternatives considered from the proposed striping configuration.</a:t>
            </a:r>
          </a:p>
          <a:p>
            <a:pPr marL="228600" indent="-228600">
              <a:buFont typeface="+mj-lt"/>
              <a:buAutoNum type="arabicPeriod"/>
            </a:pPr>
            <a:r>
              <a:rPr lang="en-US" sz="1200" b="0" i="0" u="none" strike="noStrike" kern="1200" baseline="0" dirty="0">
                <a:solidFill>
                  <a:schemeClr val="tx1"/>
                </a:solidFill>
                <a:latin typeface="+mn-lt"/>
                <a:ea typeface="+mn-ea"/>
                <a:cs typeface="+mn-cs"/>
              </a:rPr>
              <a:t>Summary of striping changes.</a:t>
            </a:r>
          </a:p>
          <a:p>
            <a:pPr marL="228600" indent="-228600">
              <a:buFont typeface="+mj-lt"/>
              <a:buAutoNum type="arabicPeriod"/>
            </a:pPr>
            <a:r>
              <a:rPr lang="en-US" sz="1200" b="0" i="0" u="none" strike="noStrike" kern="1200" baseline="0" dirty="0">
                <a:solidFill>
                  <a:schemeClr val="tx1"/>
                </a:solidFill>
                <a:latin typeface="+mn-lt"/>
                <a:ea typeface="+mn-ea"/>
                <a:cs typeface="+mn-cs"/>
              </a:rPr>
              <a:t>Next steps for the project.</a:t>
            </a:r>
            <a:endParaRPr lang="en-US" dirty="0"/>
          </a:p>
          <a:p>
            <a:endParaRPr lang="en-US" dirty="0"/>
          </a:p>
          <a:p>
            <a:r>
              <a:rPr lang="en-US" b="1" dirty="0"/>
              <a:t>Objective: </a:t>
            </a:r>
            <a:r>
              <a:rPr lang="en-US" dirty="0"/>
              <a:t>The objective</a:t>
            </a:r>
            <a:r>
              <a:rPr lang="en-US" baseline="0" dirty="0"/>
              <a:t> for the intersection improvement project should be to seek support for the proposed road diet/lane reconfiguration. </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5</a:t>
            </a:fld>
            <a:endParaRPr lang="en-US"/>
          </a:p>
        </p:txBody>
      </p:sp>
    </p:spTree>
    <p:extLst>
      <p:ext uri="{BB962C8B-B14F-4D97-AF65-F5344CB8AC3E}">
        <p14:creationId xmlns:p14="http://schemas.microsoft.com/office/powerpoint/2010/main" val="239760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and map image. </a:t>
            </a:r>
          </a:p>
          <a:p>
            <a:endParaRPr lang="en-US" baseline="0" dirty="0"/>
          </a:p>
          <a:p>
            <a:r>
              <a:rPr lang="en-US" b="1" baseline="0" dirty="0"/>
              <a:t>Project Location:</a:t>
            </a:r>
          </a:p>
          <a:p>
            <a:pPr marL="0" indent="0">
              <a:buFont typeface="+mj-lt"/>
              <a:buNone/>
            </a:pPr>
            <a:r>
              <a:rPr lang="en-US" sz="1200" b="0" i="0" u="none" strike="noStrike" kern="1200" baseline="0" dirty="0">
                <a:solidFill>
                  <a:schemeClr val="tx1"/>
                </a:solidFill>
                <a:latin typeface="+mn-lt"/>
                <a:ea typeface="+mn-ea"/>
                <a:cs typeface="+mn-cs"/>
              </a:rPr>
              <a:t>Provide a location map showing a broad view that includes connecting secondary routes.  The slide should also provide the following info: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Location name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Signed Route Number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Highway Number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Mile Point Location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Average Daily Traffic volume (ADT)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of traffic that is trucks/freight</a:t>
            </a:r>
            <a:endParaRPr lang="en-US" baseline="0" dirty="0"/>
          </a:p>
          <a:p>
            <a:endParaRPr lang="en-US" baseline="0" dirty="0"/>
          </a:p>
          <a:p>
            <a:r>
              <a:rPr lang="en-US" baseline="0" dirty="0"/>
              <a:t>If necessary, you can include an additional slide that shows a closer view of the location, to show nearby features/routes in greater detail. </a:t>
            </a:r>
          </a:p>
          <a:p>
            <a:r>
              <a:rPr lang="en-US" baseline="0" dirty="0"/>
              <a:t>Make sure map image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p>
        </p:txBody>
      </p:sp>
      <p:sp>
        <p:nvSpPr>
          <p:cNvPr id="4" name="Slide Number Placeholder 3"/>
          <p:cNvSpPr>
            <a:spLocks noGrp="1"/>
          </p:cNvSpPr>
          <p:nvPr>
            <p:ph type="sldNum" sz="quarter" idx="10"/>
          </p:nvPr>
        </p:nvSpPr>
        <p:spPr/>
        <p:txBody>
          <a:bodyPr/>
          <a:lstStyle/>
          <a:p>
            <a:fld id="{4A86287D-8CEC-48D1-8A1D-CAE741402E03}" type="slidenum">
              <a:rPr lang="en-US" smtClean="0"/>
              <a:t>6</a:t>
            </a:fld>
            <a:endParaRPr lang="en-US"/>
          </a:p>
        </p:txBody>
      </p:sp>
    </p:spTree>
    <p:extLst>
      <p:ext uri="{BB962C8B-B14F-4D97-AF65-F5344CB8AC3E}">
        <p14:creationId xmlns:p14="http://schemas.microsoft.com/office/powerpoint/2010/main" val="98900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brief summary of the purpose and scope of the project, and list issues and concerns that the project will address.</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7</a:t>
            </a:fld>
            <a:endParaRPr lang="en-US"/>
          </a:p>
        </p:txBody>
      </p:sp>
    </p:spTree>
    <p:extLst>
      <p:ext uri="{BB962C8B-B14F-4D97-AF65-F5344CB8AC3E}">
        <p14:creationId xmlns:p14="http://schemas.microsoft.com/office/powerpoint/2010/main" val="243696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describe the Highway Design Manual (HDM) Guidance that applies to the urban context for your particular project area,</a:t>
            </a:r>
            <a:r>
              <a:rPr lang="en-US" baseline="0" dirty="0"/>
              <a:t> so that the committee understands the standards that were used for the proposed roadway reconfiguration that is included with the proposed reduction in horizontal clearance.</a:t>
            </a:r>
          </a:p>
          <a:p>
            <a:r>
              <a:rPr lang="en-US" baseline="0" dirty="0"/>
              <a:t>  </a:t>
            </a:r>
            <a:br>
              <a:rPr lang="en-US" baseline="0" dirty="0"/>
            </a:br>
            <a:r>
              <a:rPr lang="en-US" baseline="0" dirty="0"/>
              <a:t>Indicate the appropriate urban context in the title at the top.  Urban contexts include:</a:t>
            </a:r>
          </a:p>
          <a:p>
            <a:pPr marL="171450" indent="-171450">
              <a:buFont typeface="Arial" panose="020B0604020202020204" pitchFamily="34" charset="0"/>
              <a:buChar char="•"/>
            </a:pPr>
            <a:r>
              <a:rPr lang="en-US" baseline="0" dirty="0"/>
              <a:t>Traditional Downtown/Central Business District</a:t>
            </a:r>
          </a:p>
          <a:p>
            <a:pPr marL="171450" indent="-171450">
              <a:buFont typeface="Arial" panose="020B0604020202020204" pitchFamily="34" charset="0"/>
              <a:buChar char="•"/>
            </a:pPr>
            <a:r>
              <a:rPr lang="en-US" baseline="0" dirty="0"/>
              <a:t>Urban Mix</a:t>
            </a:r>
          </a:p>
          <a:p>
            <a:pPr marL="171450" indent="-171450">
              <a:buFont typeface="Arial" panose="020B0604020202020204" pitchFamily="34" charset="0"/>
              <a:buChar char="•"/>
            </a:pPr>
            <a:r>
              <a:rPr lang="en-US" baseline="0" dirty="0"/>
              <a:t>Commercial Corridor</a:t>
            </a:r>
          </a:p>
          <a:p>
            <a:pPr marL="171450" indent="-171450">
              <a:buFont typeface="Arial" panose="020B0604020202020204" pitchFamily="34" charset="0"/>
              <a:buChar char="•"/>
            </a:pPr>
            <a:r>
              <a:rPr lang="en-US" baseline="0" dirty="0"/>
              <a:t>Residential Corridor</a:t>
            </a:r>
          </a:p>
          <a:p>
            <a:pPr marL="171450" indent="-171450">
              <a:buFont typeface="Arial" panose="020B0604020202020204" pitchFamily="34" charset="0"/>
              <a:buChar char="•"/>
            </a:pPr>
            <a:r>
              <a:rPr lang="en-US" baseline="0" dirty="0"/>
              <a:t>Suburban Fringe</a:t>
            </a:r>
          </a:p>
          <a:p>
            <a:pPr marL="171450" indent="-171450">
              <a:buFont typeface="Arial" panose="020B0604020202020204" pitchFamily="34" charset="0"/>
              <a:buChar char="•"/>
            </a:pPr>
            <a:r>
              <a:rPr lang="en-US" baseline="0" dirty="0"/>
              <a:t>Rural Community</a:t>
            </a:r>
          </a:p>
          <a:p>
            <a:endParaRPr lang="en-US" b="1" baseline="0" dirty="0"/>
          </a:p>
          <a:p>
            <a:r>
              <a:rPr lang="en-US" b="1" baseline="0" dirty="0"/>
              <a:t>Change/replace/add the design element categories in the table as appropriate to match the relevant design elements planned for the project </a:t>
            </a:r>
            <a:r>
              <a:rPr lang="en-US" baseline="0" dirty="0"/>
              <a:t>(for example, remove On-Street Parking Width if that is not a planned element for your project).</a:t>
            </a:r>
          </a:p>
          <a:p>
            <a:endParaRPr lang="en-US" baseline="0" dirty="0"/>
          </a:p>
        </p:txBody>
      </p:sp>
      <p:sp>
        <p:nvSpPr>
          <p:cNvPr id="4" name="Slide Number Placeholder 3"/>
          <p:cNvSpPr>
            <a:spLocks noGrp="1"/>
          </p:cNvSpPr>
          <p:nvPr>
            <p:ph type="sldNum" sz="quarter" idx="10"/>
          </p:nvPr>
        </p:nvSpPr>
        <p:spPr/>
        <p:txBody>
          <a:bodyPr/>
          <a:lstStyle/>
          <a:p>
            <a:fld id="{4A86287D-8CEC-48D1-8A1D-CAE741402E03}" type="slidenum">
              <a:rPr lang="en-US" smtClean="0"/>
              <a:t>8</a:t>
            </a:fld>
            <a:endParaRPr lang="en-US"/>
          </a:p>
        </p:txBody>
      </p:sp>
    </p:spTree>
    <p:extLst>
      <p:ext uri="{BB962C8B-B14F-4D97-AF65-F5344CB8AC3E}">
        <p14:creationId xmlns:p14="http://schemas.microsoft.com/office/powerpoint/2010/main" val="239618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THIS SLIDE IF YOUR PROPOSED REDUCTION IN HORIZONTAL CLEARANCE DOES </a:t>
            </a:r>
            <a:r>
              <a:rPr lang="en-US" b="1" i="1" u="sng" baseline="0" dirty="0"/>
              <a:t>NOT</a:t>
            </a:r>
            <a:r>
              <a:rPr lang="en-US" b="1" baseline="0" dirty="0"/>
              <a:t> INCLUDE A ROADWAY RECONFIGURATION (E.G. ROAD DIET, LANE REDUCTIONS, LANE WIDTH REDUCTIONS, ETC.).</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roadway</a:t>
            </a:r>
            <a:r>
              <a:rPr lang="en-US" baseline="0" dirty="0"/>
              <a:t> reconfiguration </a:t>
            </a:r>
            <a:r>
              <a:rPr lang="en-US" dirty="0"/>
              <a:t>includes</a:t>
            </a:r>
            <a:r>
              <a:rPr lang="en-US" baseline="0" dirty="0"/>
              <a:t> adding bicycle lanes, use this table to show the type of bicycle facility that is appropriate for the project location, based on ODOT’s Highway Design Manual Guidance.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b="1" baseline="0" dirty="0"/>
              <a:t>If bicycle lanes are not planned as part of the roadway reconfiguration or striping changes, remove this slide.</a:t>
            </a:r>
          </a:p>
        </p:txBody>
      </p:sp>
      <p:sp>
        <p:nvSpPr>
          <p:cNvPr id="4" name="Slide Number Placeholder 3"/>
          <p:cNvSpPr>
            <a:spLocks noGrp="1"/>
          </p:cNvSpPr>
          <p:nvPr>
            <p:ph type="sldNum" sz="quarter" idx="10"/>
          </p:nvPr>
        </p:nvSpPr>
        <p:spPr/>
        <p:txBody>
          <a:bodyPr/>
          <a:lstStyle/>
          <a:p>
            <a:fld id="{4A86287D-8CEC-48D1-8A1D-CAE741402E03}" type="slidenum">
              <a:rPr lang="en-US" smtClean="0"/>
              <a:t>9</a:t>
            </a:fld>
            <a:endParaRPr lang="en-US"/>
          </a:p>
        </p:txBody>
      </p:sp>
    </p:spTree>
    <p:extLst>
      <p:ext uri="{BB962C8B-B14F-4D97-AF65-F5344CB8AC3E}">
        <p14:creationId xmlns:p14="http://schemas.microsoft.com/office/powerpoint/2010/main" val="447232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White Subhead/bkgrn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050661"/>
            <a:ext cx="10515600" cy="1325563"/>
          </a:xfrm>
        </p:spPr>
        <p:txBody>
          <a:bodyPr>
            <a:normAutofit/>
          </a:bodyPr>
          <a:lstStyle>
            <a:lvl1pPr algn="ctr">
              <a:defRPr sz="4000">
                <a:solidFill>
                  <a:schemeClr val="bg1"/>
                </a:solidFill>
              </a:defRPr>
            </a:lvl1pPr>
          </a:lstStyle>
          <a:p>
            <a:r>
              <a:rPr lang="en-US" dirty="0"/>
              <a:t>CLICK TO EDIT MASTER TITLE</a:t>
            </a:r>
          </a:p>
        </p:txBody>
      </p:sp>
      <p:pic>
        <p:nvPicPr>
          <p:cNvPr id="10" name="Picture 9" descr="Oregon Department of Transport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3660" y="5929640"/>
            <a:ext cx="2269118" cy="689555"/>
          </a:xfrm>
          <a:prstGeom prst="rect">
            <a:avLst/>
          </a:prstGeom>
        </p:spPr>
      </p:pic>
      <p:sp>
        <p:nvSpPr>
          <p:cNvPr id="6" name="Text Placeholder 5"/>
          <p:cNvSpPr>
            <a:spLocks noGrp="1"/>
          </p:cNvSpPr>
          <p:nvPr>
            <p:ph type="body" sz="quarter" idx="11" hasCustomPrompt="1"/>
          </p:nvPr>
        </p:nvSpPr>
        <p:spPr>
          <a:xfrm>
            <a:off x="838200" y="4616833"/>
            <a:ext cx="10515600" cy="436118"/>
          </a:xfrm>
        </p:spPr>
        <p:txBody>
          <a:bodyPr>
            <a:normAutofit/>
          </a:bodyPr>
          <a:lstStyle>
            <a:lvl1pPr marL="0" indent="0" algn="ctr">
              <a:buNone/>
              <a:defRPr sz="2000">
                <a:solidFill>
                  <a:schemeClr val="bg1"/>
                </a:solidFill>
              </a:defRPr>
            </a:lvl1pPr>
          </a:lstStyle>
          <a:p>
            <a:pPr lvl="0"/>
            <a:r>
              <a:rPr lang="en-US" dirty="0"/>
              <a:t>Subhead for the ages</a:t>
            </a:r>
          </a:p>
        </p:txBody>
      </p:sp>
    </p:spTree>
    <p:custDataLst>
      <p:tags r:id="rId1"/>
    </p:custDataLst>
    <p:extLst>
      <p:ext uri="{BB962C8B-B14F-4D97-AF65-F5344CB8AC3E}">
        <p14:creationId xmlns:p14="http://schemas.microsoft.com/office/powerpoint/2010/main" val="33257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a:t>CLICK TO EDIT MASTER TITLE</a:t>
            </a:r>
          </a:p>
        </p:txBody>
      </p:sp>
      <p:cxnSp>
        <p:nvCxnSpPr>
          <p:cNvPr id="6" name="Straight Connector 5">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751679"/>
            <a:ext cx="2269118" cy="689709"/>
          </a:xfrm>
          <a:prstGeom prst="rect">
            <a:avLst/>
          </a:prstGeom>
        </p:spPr>
      </p:pic>
    </p:spTree>
    <p:custDataLst>
      <p:tags r:id="rId1"/>
    </p:custDataLst>
    <p:extLst>
      <p:ext uri="{BB962C8B-B14F-4D97-AF65-F5344CB8AC3E}">
        <p14:creationId xmlns:p14="http://schemas.microsoft.com/office/powerpoint/2010/main" val="256265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sp>
        <p:nvSpPr>
          <p:cNvPr id="3" name="Content Placeholder 2"/>
          <p:cNvSpPr>
            <a:spLocks noGrp="1"/>
          </p:cNvSpPr>
          <p:nvPr>
            <p:ph idx="1"/>
          </p:nvPr>
        </p:nvSpPr>
        <p:spPr>
          <a:xfrm>
            <a:off x="838200" y="2067697"/>
            <a:ext cx="10515600" cy="3558746"/>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Tree>
    <p:custDataLst>
      <p:tags r:id="rId1"/>
    </p:custDataLst>
    <p:extLst>
      <p:ext uri="{BB962C8B-B14F-4D97-AF65-F5344CB8AC3E}">
        <p14:creationId xmlns:p14="http://schemas.microsoft.com/office/powerpoint/2010/main" val="358775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Rt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6295768" cy="1325563"/>
          </a:xfrm>
        </p:spPr>
        <p:txBody>
          <a:bodyPr>
            <a:normAutofit/>
          </a:bodyPr>
          <a:lstStyle>
            <a:lvl1pPr>
              <a:defRPr sz="3200"/>
            </a:lvl1pPr>
          </a:lstStyle>
          <a:p>
            <a:r>
              <a:rPr lang="en-US" dirty="0"/>
              <a:t>CLICK TO EDIT TITLE</a:t>
            </a:r>
          </a:p>
        </p:txBody>
      </p:sp>
      <p:sp>
        <p:nvSpPr>
          <p:cNvPr id="4" name="Content Placeholder 3"/>
          <p:cNvSpPr>
            <a:spLocks noGrp="1"/>
          </p:cNvSpPr>
          <p:nvPr>
            <p:ph sz="half" idx="2"/>
          </p:nvPr>
        </p:nvSpPr>
        <p:spPr>
          <a:xfrm>
            <a:off x="838200" y="1966913"/>
            <a:ext cx="6295768" cy="42100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0" y="1828800"/>
            <a:ext cx="75870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9" descr="Sample photo, replace"/>
          <p:cNvSpPr>
            <a:spLocks noGrp="1"/>
          </p:cNvSpPr>
          <p:nvPr>
            <p:ph type="pic" sz="quarter" idx="13" hasCustomPrompt="1"/>
          </p:nvPr>
        </p:nvSpPr>
        <p:spPr>
          <a:xfrm>
            <a:off x="7587049" y="0"/>
            <a:ext cx="4605338" cy="6858000"/>
          </a:xfrm>
          <a:blipFill>
            <a:blip r:embed="rId3"/>
            <a:stretch>
              <a:fillRect t="-27" b="-27"/>
            </a:stretch>
          </a:blipFill>
        </p:spPr>
        <p:txBody>
          <a:bodyPr/>
          <a:lstStyle>
            <a:lvl1pPr marL="0" indent="0">
              <a:buFontTx/>
              <a:buNone/>
              <a:defRPr/>
            </a:lvl1pPr>
          </a:lstStyle>
          <a:p>
            <a:r>
              <a:rPr lang="en-US" dirty="0"/>
              <a:t> </a:t>
            </a:r>
          </a:p>
        </p:txBody>
      </p:sp>
    </p:spTree>
    <p:custDataLst>
      <p:tags r:id="rId1"/>
    </p:custDataLst>
    <p:extLst>
      <p:ext uri="{BB962C8B-B14F-4D97-AF65-F5344CB8AC3E}">
        <p14:creationId xmlns:p14="http://schemas.microsoft.com/office/powerpoint/2010/main" val="60422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3" name="Title 2"/>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Tree>
    <p:custDataLst>
      <p:tags r:id="rId1"/>
    </p:custDataLst>
    <p:extLst>
      <p:ext uri="{BB962C8B-B14F-4D97-AF65-F5344CB8AC3E}">
        <p14:creationId xmlns:p14="http://schemas.microsoft.com/office/powerpoint/2010/main" val="269099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
        <p:nvSpPr>
          <p:cNvPr id="14" name="Text Placeholder 13"/>
          <p:cNvSpPr>
            <a:spLocks noGrp="1"/>
          </p:cNvSpPr>
          <p:nvPr>
            <p:ph type="body" sz="quarter" idx="13"/>
          </p:nvPr>
        </p:nvSpPr>
        <p:spPr>
          <a:xfrm>
            <a:off x="838200" y="2241550"/>
            <a:ext cx="10515600" cy="3319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105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a:t>
            </a:r>
          </a:p>
        </p:txBody>
      </p:sp>
      <p:sp>
        <p:nvSpPr>
          <p:cNvPr id="3" name="Text Placeholder 2"/>
          <p:cNvSpPr>
            <a:spLocks noGrp="1"/>
          </p:cNvSpPr>
          <p:nvPr>
            <p:ph type="body" idx="1"/>
          </p:nvPr>
        </p:nvSpPr>
        <p:spPr>
          <a:xfrm>
            <a:off x="838200" y="2067697"/>
            <a:ext cx="10515600" cy="4109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172B2-D9CF-462E-87A7-CF6315382B94}" type="slidenum">
              <a:rPr lang="en-US" smtClean="0"/>
              <a:t>‹#›</a:t>
            </a:fld>
            <a:endParaRPr lang="en-US" dirty="0"/>
          </a:p>
        </p:txBody>
      </p:sp>
    </p:spTree>
    <p:custDataLst>
      <p:tags r:id="rId8"/>
    </p:custDataLst>
    <p:extLst>
      <p:ext uri="{BB962C8B-B14F-4D97-AF65-F5344CB8AC3E}">
        <p14:creationId xmlns:p14="http://schemas.microsoft.com/office/powerpoint/2010/main" val="3145581561"/>
      </p:ext>
    </p:extLst>
  </p:cSld>
  <p:clrMap bg1="lt1" tx1="dk1" bg2="lt2" tx2="dk2" accent1="accent1" accent2="accent2" accent3="accent3" accent4="accent4" accent5="accent5" accent6="accent6" hlink="hlink" folHlink="folHlink"/>
  <p:sldLayoutIdLst>
    <p:sldLayoutId id="2147483661" r:id="rId1"/>
    <p:sldLayoutId id="2147483654" r:id="rId2"/>
    <p:sldLayoutId id="2147483650" r:id="rId3"/>
    <p:sldLayoutId id="2147483658" r:id="rId4"/>
    <p:sldLayoutId id="2147483672" r:id="rId5"/>
    <p:sldLayoutId id="214748367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oregon.gov/odot/ProjectDel/Pages/Mobility.aspx" TargetMode="Externa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s://ordot.sharepoint.com/sites/Mobility" TargetMode="External"/><Relationship Id="rId5" Type="http://schemas.openxmlformats.org/officeDocument/2006/relationships/hyperlink" Target="https://ordot.sharepoint.com/sites/Mobility/SitePages/PrepareForMACMeeting.aspx" TargetMode="External"/><Relationship Id="rId4" Type="http://schemas.openxmlformats.org/officeDocument/2006/relationships/hyperlink" Target="mailto:PDS-MobilityServices@odot.oregon.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45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1</a:t>
            </a:r>
          </a:p>
        </p:txBody>
      </p:sp>
      <p:sp>
        <p:nvSpPr>
          <p:cNvPr id="4" name="TextBox 3"/>
          <p:cNvSpPr txBox="1"/>
          <p:nvPr/>
        </p:nvSpPr>
        <p:spPr>
          <a:xfrm>
            <a:off x="360216" y="478971"/>
            <a:ext cx="7678239" cy="492443"/>
          </a:xfrm>
          <a:prstGeom prst="rect">
            <a:avLst/>
          </a:prstGeom>
          <a:noFill/>
        </p:spPr>
        <p:txBody>
          <a:bodyPr wrap="square" rtlCol="0">
            <a:spAutoFit/>
          </a:bodyPr>
          <a:lstStyle/>
          <a:p>
            <a:r>
              <a:rPr lang="en-US" sz="2600" b="1" dirty="0"/>
              <a:t>PURPOSE FOR USING THE MOBILITY TEMPLATES</a:t>
            </a:r>
          </a:p>
        </p:txBody>
      </p:sp>
      <p:sp>
        <p:nvSpPr>
          <p:cNvPr id="5" name="TextBox 4"/>
          <p:cNvSpPr txBox="1"/>
          <p:nvPr/>
        </p:nvSpPr>
        <p:spPr>
          <a:xfrm>
            <a:off x="399801" y="1107947"/>
            <a:ext cx="8352312" cy="1477328"/>
          </a:xfrm>
          <a:prstGeom prst="rect">
            <a:avLst/>
          </a:prstGeom>
          <a:noFill/>
        </p:spPr>
        <p:txBody>
          <a:bodyPr wrap="square" rtlCol="0">
            <a:spAutoFit/>
          </a:bodyPr>
          <a:lstStyle/>
          <a:p>
            <a:r>
              <a:rPr lang="en-US" dirty="0"/>
              <a:t>The templates are intended to standardize mobility presentations so that information is provided in an efficient way that makes the best use of everyone’s time during the meetings.  Using these templates ensures the stakeholders have all the necessary information to make their recommendation to the agency.</a:t>
            </a:r>
            <a:endParaRPr lang="en-US" sz="1400" dirty="0"/>
          </a:p>
          <a:p>
            <a:endParaRPr lang="en-US" dirty="0"/>
          </a:p>
        </p:txBody>
      </p:sp>
      <p:sp>
        <p:nvSpPr>
          <p:cNvPr id="11" name="TextBox 10"/>
          <p:cNvSpPr txBox="1"/>
          <p:nvPr/>
        </p:nvSpPr>
        <p:spPr>
          <a:xfrm>
            <a:off x="399802" y="2463866"/>
            <a:ext cx="7861034" cy="492443"/>
          </a:xfrm>
          <a:prstGeom prst="rect">
            <a:avLst/>
          </a:prstGeom>
          <a:noFill/>
        </p:spPr>
        <p:txBody>
          <a:bodyPr wrap="square" rtlCol="0">
            <a:spAutoFit/>
          </a:bodyPr>
          <a:lstStyle>
            <a:defPPr>
              <a:defRPr lang="en-US"/>
            </a:defPPr>
            <a:lvl1pPr>
              <a:defRPr sz="2600" b="1"/>
            </a:lvl1pPr>
          </a:lstStyle>
          <a:p>
            <a:r>
              <a:rPr lang="en-US" dirty="0"/>
              <a:t>WHICH TEMPLATE SHOULD I USE?</a:t>
            </a:r>
          </a:p>
        </p:txBody>
      </p:sp>
      <p:sp>
        <p:nvSpPr>
          <p:cNvPr id="12" name="TextBox 11"/>
          <p:cNvSpPr txBox="1"/>
          <p:nvPr/>
        </p:nvSpPr>
        <p:spPr>
          <a:xfrm>
            <a:off x="399801" y="3107836"/>
            <a:ext cx="11164670" cy="892552"/>
          </a:xfrm>
          <a:prstGeom prst="rect">
            <a:avLst/>
          </a:prstGeom>
          <a:noFill/>
        </p:spPr>
        <p:txBody>
          <a:bodyPr wrap="square" rtlCol="0">
            <a:spAutoFit/>
          </a:bodyPr>
          <a:lstStyle/>
          <a:p>
            <a:r>
              <a:rPr lang="en-US" b="1" u="sng" dirty="0"/>
              <a:t>Work Zone Temporary Impacts Presentation Template: </a:t>
            </a:r>
            <a:r>
              <a:rPr lang="en-US" sz="1700" dirty="0"/>
              <a:t>Used to communicate work </a:t>
            </a:r>
            <a:br>
              <a:rPr lang="en-US" sz="1700" dirty="0"/>
            </a:br>
            <a:r>
              <a:rPr lang="en-US" sz="1700" dirty="0"/>
              <a:t>zone safety impacts and temporary restrictions during project development, construction (for updates) and maintenance. Use this template to seek support for sign-off of the Mobility Considerations Checklist</a:t>
            </a:r>
          </a:p>
        </p:txBody>
      </p:sp>
      <p:sp>
        <p:nvSpPr>
          <p:cNvPr id="13" name="TextBox 12"/>
          <p:cNvSpPr txBox="1"/>
          <p:nvPr/>
        </p:nvSpPr>
        <p:spPr>
          <a:xfrm>
            <a:off x="399801" y="4185553"/>
            <a:ext cx="11792198" cy="1154162"/>
          </a:xfrm>
          <a:prstGeom prst="rect">
            <a:avLst/>
          </a:prstGeom>
          <a:noFill/>
        </p:spPr>
        <p:txBody>
          <a:bodyPr wrap="square" rtlCol="0">
            <a:spAutoFit/>
          </a:bodyPr>
          <a:lstStyle/>
          <a:p>
            <a:pPr>
              <a:spcAft>
                <a:spcPts val="1200"/>
              </a:spcAft>
            </a:pPr>
            <a:r>
              <a:rPr lang="en-US" b="1" u="sng" dirty="0"/>
              <a:t>ORS 366.215 Presentation Template</a:t>
            </a:r>
            <a:r>
              <a:rPr lang="en-US" b="1" dirty="0"/>
              <a:t>: </a:t>
            </a:r>
            <a:r>
              <a:rPr lang="en-US" sz="1700" dirty="0"/>
              <a:t>Used for Stakeholder Forum presentations, required under </a:t>
            </a:r>
            <a:br>
              <a:rPr lang="en-US" sz="1700" dirty="0"/>
            </a:br>
            <a:r>
              <a:rPr lang="en-US" sz="1700" dirty="0"/>
              <a:t>OAR Chapter 731, Division 12. Each slide is designed to present the required information listed in the ORS 366.215 Guidance Document. If your reduction includes a roadway reconfiguration (e.g. travel lane reductions and other striping changes) this template includes slides for those changes as well.</a:t>
            </a:r>
          </a:p>
        </p:txBody>
      </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1</a:t>
            </a:fld>
            <a:endParaRPr lang="en-US" dirty="0"/>
          </a:p>
        </p:txBody>
      </p:sp>
    </p:spTree>
    <p:custDataLst>
      <p:tags r:id="rId1"/>
    </p:custDataLst>
    <p:extLst>
      <p:ext uri="{BB962C8B-B14F-4D97-AF65-F5344CB8AC3E}">
        <p14:creationId xmlns:p14="http://schemas.microsoft.com/office/powerpoint/2010/main" val="49670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b="1" dirty="0"/>
              <a:t>Single Trip Over-Dimension Permit Summary</a:t>
            </a:r>
          </a:p>
        </p:txBody>
      </p:sp>
      <p:sp>
        <p:nvSpPr>
          <p:cNvPr id="3" name="Rectangle 2"/>
          <p:cNvSpPr/>
          <p:nvPr/>
        </p:nvSpPr>
        <p:spPr>
          <a:xfrm>
            <a:off x="2997234" y="1209784"/>
            <a:ext cx="6255046" cy="923330"/>
          </a:xfrm>
          <a:prstGeom prst="rect">
            <a:avLst/>
          </a:prstGeom>
        </p:spPr>
        <p:txBody>
          <a:bodyPr wrap="none">
            <a:spAutoFit/>
          </a:bodyPr>
          <a:lstStyle/>
          <a:p>
            <a:pPr marL="342900" indent="-342900">
              <a:spcAft>
                <a:spcPts val="1200"/>
              </a:spcAft>
              <a:buFont typeface="Arial" panose="020B0604020202020204" pitchFamily="34" charset="0"/>
              <a:buChar char="•"/>
            </a:pPr>
            <a:r>
              <a:rPr lang="en-US" sz="2200" b="1" dirty="0"/>
              <a:t>Analysis duration: </a:t>
            </a:r>
            <a:r>
              <a:rPr lang="en-US" sz="2200" dirty="0"/>
              <a:t>__ years</a:t>
            </a:r>
          </a:p>
          <a:p>
            <a:pPr marL="342900" indent="-342900">
              <a:spcAft>
                <a:spcPts val="1200"/>
              </a:spcAft>
              <a:buFont typeface="Arial" panose="020B0604020202020204" pitchFamily="34" charset="0"/>
              <a:buChar char="•"/>
            </a:pPr>
            <a:r>
              <a:rPr lang="en-US" sz="2200" b="1" dirty="0"/>
              <a:t>Total STPs issued (including trips):</a:t>
            </a:r>
            <a:r>
              <a:rPr lang="en-US" sz="2200" dirty="0"/>
              <a:t>  ____ permits</a:t>
            </a:r>
          </a:p>
        </p:txBody>
      </p:sp>
      <p:sp>
        <p:nvSpPr>
          <p:cNvPr id="7" name="TextBox 6">
            <a:extLst>
              <a:ext uri="{FF2B5EF4-FFF2-40B4-BE49-F238E27FC236}">
                <a16:creationId xmlns:a16="http://schemas.microsoft.com/office/drawing/2014/main" id="{90C92C98-94DB-62B4-B6CC-67259FBF5A7E}"/>
              </a:ext>
            </a:extLst>
          </p:cNvPr>
          <p:cNvSpPr txBox="1"/>
          <p:nvPr/>
        </p:nvSpPr>
        <p:spPr>
          <a:xfrm>
            <a:off x="298448" y="2174702"/>
            <a:ext cx="9074150" cy="461665"/>
          </a:xfrm>
          <a:prstGeom prst="rect">
            <a:avLst/>
          </a:prstGeom>
          <a:noFill/>
        </p:spPr>
        <p:txBody>
          <a:bodyPr wrap="square">
            <a:spAutoFit/>
          </a:bodyPr>
          <a:lstStyle/>
          <a:p>
            <a:r>
              <a:rPr lang="en-US" sz="2400" b="1" dirty="0"/>
              <a:t>District Guidelines for Over-Dimension Loads:</a:t>
            </a:r>
            <a:endParaRPr lang="en-US" sz="2400" dirty="0"/>
          </a:p>
        </p:txBody>
      </p:sp>
      <p:graphicFrame>
        <p:nvGraphicFramePr>
          <p:cNvPr id="8" name="Table 8" descr="Table showing district guidelines for over-dimension loads">
            <a:extLst>
              <a:ext uri="{FF2B5EF4-FFF2-40B4-BE49-F238E27FC236}">
                <a16:creationId xmlns:a16="http://schemas.microsoft.com/office/drawing/2014/main" id="{B5D14E8D-7330-F754-657F-3C5F62B32EBC}"/>
              </a:ext>
            </a:extLst>
          </p:cNvPr>
          <p:cNvGraphicFramePr>
            <a:graphicFrameLocks noGrp="1"/>
          </p:cNvGraphicFramePr>
          <p:nvPr>
            <p:extLst>
              <p:ext uri="{D42A27DB-BD31-4B8C-83A1-F6EECF244321}">
                <p14:modId xmlns:p14="http://schemas.microsoft.com/office/powerpoint/2010/main" val="582750169"/>
              </p:ext>
            </p:extLst>
          </p:nvPr>
        </p:nvGraphicFramePr>
        <p:xfrm>
          <a:off x="294479" y="2739045"/>
          <a:ext cx="11603041" cy="3982430"/>
        </p:xfrm>
        <a:graphic>
          <a:graphicData uri="http://schemas.openxmlformats.org/drawingml/2006/table">
            <a:tbl>
              <a:tblPr firstRow="1">
                <a:tableStyleId>{F5AB1C69-6EDB-4FF4-983F-18BD219EF322}</a:tableStyleId>
              </a:tblPr>
              <a:tblGrid>
                <a:gridCol w="2336755">
                  <a:extLst>
                    <a:ext uri="{9D8B030D-6E8A-4147-A177-3AD203B41FA5}">
                      <a16:colId xmlns:a16="http://schemas.microsoft.com/office/drawing/2014/main" val="923414491"/>
                    </a:ext>
                  </a:extLst>
                </a:gridCol>
                <a:gridCol w="2336755">
                  <a:extLst>
                    <a:ext uri="{9D8B030D-6E8A-4147-A177-3AD203B41FA5}">
                      <a16:colId xmlns:a16="http://schemas.microsoft.com/office/drawing/2014/main" val="909256773"/>
                    </a:ext>
                  </a:extLst>
                </a:gridCol>
                <a:gridCol w="2336755">
                  <a:extLst>
                    <a:ext uri="{9D8B030D-6E8A-4147-A177-3AD203B41FA5}">
                      <a16:colId xmlns:a16="http://schemas.microsoft.com/office/drawing/2014/main" val="2725705424"/>
                    </a:ext>
                  </a:extLst>
                </a:gridCol>
                <a:gridCol w="4592776">
                  <a:extLst>
                    <a:ext uri="{9D8B030D-6E8A-4147-A177-3AD203B41FA5}">
                      <a16:colId xmlns:a16="http://schemas.microsoft.com/office/drawing/2014/main" val="2588580505"/>
                    </a:ext>
                  </a:extLst>
                </a:gridCol>
              </a:tblGrid>
              <a:tr h="1510047">
                <a:tc>
                  <a:txBody>
                    <a:bodyPr/>
                    <a:lstStyle/>
                    <a:p>
                      <a:r>
                        <a:rPr lang="en-US" sz="2200" dirty="0"/>
                        <a:t>Daytime Width Allowed</a:t>
                      </a:r>
                      <a:br>
                        <a:rPr lang="en-US" sz="2000" dirty="0"/>
                      </a:br>
                      <a:r>
                        <a:rPr lang="en-US" sz="2000" b="0" dirty="0"/>
                        <a:t>(without district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Nighttime Width Allowed</a:t>
                      </a:r>
                      <a:br>
                        <a:rPr lang="en-US" sz="2000" dirty="0"/>
                      </a:br>
                      <a:r>
                        <a:rPr lang="en-US" sz="2000" b="0" dirty="0"/>
                        <a:t>(without district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Overall Length Allowed</a:t>
                      </a:r>
                      <a:br>
                        <a:rPr lang="en-US" sz="2000" dirty="0"/>
                      </a:br>
                      <a:r>
                        <a:rPr lang="en-US" sz="2000" b="0" dirty="0"/>
                        <a:t>(without district approval)</a:t>
                      </a:r>
                      <a:endParaRPr lang="en-US" sz="2000" dirty="0"/>
                    </a:p>
                  </a:txBody>
                  <a:tcPr/>
                </a:tc>
                <a:tc>
                  <a:txBody>
                    <a:bodyPr/>
                    <a:lstStyle/>
                    <a:p>
                      <a:r>
                        <a:rPr lang="en-US" sz="2200" b="1" kern="1200" dirty="0">
                          <a:solidFill>
                            <a:schemeClr val="lt1"/>
                          </a:solidFill>
                          <a:latin typeface="+mn-lt"/>
                          <a:ea typeface="+mn-ea"/>
                          <a:cs typeface="+mn-cs"/>
                        </a:rPr>
                        <a:t>Other Comments</a:t>
                      </a:r>
                    </a:p>
                  </a:txBody>
                  <a:tcPr/>
                </a:tc>
                <a:extLst>
                  <a:ext uri="{0D108BD9-81ED-4DB2-BD59-A6C34878D82A}">
                    <a16:rowId xmlns:a16="http://schemas.microsoft.com/office/drawing/2014/main" val="262234761"/>
                  </a:ext>
                </a:extLst>
              </a:tr>
              <a:tr h="247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endParaRPr lang="en-US" sz="2000" dirty="0"/>
                    </a:p>
                  </a:txBody>
                  <a:tcPr anchor="ctr"/>
                </a:tc>
                <a:extLst>
                  <a:ext uri="{0D108BD9-81ED-4DB2-BD59-A6C34878D82A}">
                    <a16:rowId xmlns:a16="http://schemas.microsoft.com/office/drawing/2014/main" val="105651202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10</a:t>
            </a:fld>
            <a:endParaRPr lang="en-US" dirty="0"/>
          </a:p>
        </p:txBody>
      </p:sp>
    </p:spTree>
    <p:custDataLst>
      <p:tags r:id="rId1"/>
    </p:custDataLst>
    <p:extLst>
      <p:ext uri="{BB962C8B-B14F-4D97-AF65-F5344CB8AC3E}">
        <p14:creationId xmlns:p14="http://schemas.microsoft.com/office/powerpoint/2010/main" val="367864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Wide Loads</a:t>
            </a:r>
          </a:p>
        </p:txBody>
      </p:sp>
      <p:sp>
        <p:nvSpPr>
          <p:cNvPr id="3" name="Rectangle 2"/>
          <p:cNvSpPr/>
          <p:nvPr/>
        </p:nvSpPr>
        <p:spPr>
          <a:xfrm>
            <a:off x="625041" y="1237638"/>
            <a:ext cx="11259006"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Most wide loads were issued for &lt;insert load type from permit report&gt;</a:t>
            </a:r>
          </a:p>
          <a:p>
            <a:pPr marL="342900" indent="-342900">
              <a:spcAft>
                <a:spcPts val="600"/>
              </a:spcAft>
              <a:buFont typeface="Arial" panose="020B0604020202020204" pitchFamily="34" charset="0"/>
              <a:buChar char="•"/>
            </a:pPr>
            <a:r>
              <a:rPr lang="en-US" sz="2000" dirty="0"/>
              <a:t>Widest load was for a &lt;insert load type from report&gt; at  ___  wide. </a:t>
            </a:r>
          </a:p>
          <a:p>
            <a:pPr marL="342900" indent="-342900">
              <a:spcAft>
                <a:spcPts val="600"/>
              </a:spcAft>
              <a:buFont typeface="Arial" panose="020B0604020202020204" pitchFamily="34" charset="0"/>
              <a:buChar char="•"/>
            </a:pPr>
            <a:r>
              <a:rPr lang="en-US" sz="2000" dirty="0"/>
              <a:t>Majority of permits were between ____ and ____wide.</a:t>
            </a:r>
          </a:p>
        </p:txBody>
      </p:sp>
      <p:graphicFrame>
        <p:nvGraphicFramePr>
          <p:cNvPr id="6" name="Table 5" descr="Table showing permit history for overwidth loads"/>
          <p:cNvGraphicFramePr>
            <a:graphicFrameLocks noGrp="1"/>
          </p:cNvGraphicFramePr>
          <p:nvPr/>
        </p:nvGraphicFramePr>
        <p:xfrm>
          <a:off x="508200" y="2460393"/>
          <a:ext cx="11259007" cy="4162479"/>
        </p:xfrm>
        <a:graphic>
          <a:graphicData uri="http://schemas.openxmlformats.org/drawingml/2006/table">
            <a:tbl>
              <a:tblPr firstRow="1" bandRow="1">
                <a:tableStyleId>{073A0DAA-6AF3-43AB-8588-CEC1D06C72B9}</a:tableStyleId>
              </a:tblPr>
              <a:tblGrid>
                <a:gridCol w="2903283">
                  <a:extLst>
                    <a:ext uri="{9D8B030D-6E8A-4147-A177-3AD203B41FA5}">
                      <a16:colId xmlns:a16="http://schemas.microsoft.com/office/drawing/2014/main" val="2242583396"/>
                    </a:ext>
                  </a:extLst>
                </a:gridCol>
                <a:gridCol w="8355724">
                  <a:extLst>
                    <a:ext uri="{9D8B030D-6E8A-4147-A177-3AD203B41FA5}">
                      <a16:colId xmlns:a16="http://schemas.microsoft.com/office/drawing/2014/main" val="1239467818"/>
                    </a:ext>
                  </a:extLst>
                </a:gridCol>
              </a:tblGrid>
              <a:tr h="491631">
                <a:tc>
                  <a:txBody>
                    <a:bodyPr/>
                    <a:lstStyle/>
                    <a:p>
                      <a:pPr algn="ctr"/>
                      <a:r>
                        <a:rPr lang="en-US" sz="2200" dirty="0"/>
                        <a:t>Overall Width</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58856">
                <a:tc>
                  <a:txBody>
                    <a:bodyPr/>
                    <a:lstStyle/>
                    <a:p>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58856">
                <a:tc>
                  <a:txBody>
                    <a:bodyPr/>
                    <a:lstStyle/>
                    <a:p>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951460558"/>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267165285"/>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2793540322"/>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380186049"/>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251178323"/>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11</a:t>
            </a:fld>
            <a:endParaRPr lang="en-US" dirty="0"/>
          </a:p>
        </p:txBody>
      </p:sp>
    </p:spTree>
    <p:custDataLst>
      <p:tags r:id="rId1"/>
    </p:custDataLst>
    <p:extLst>
      <p:ext uri="{BB962C8B-B14F-4D97-AF65-F5344CB8AC3E}">
        <p14:creationId xmlns:p14="http://schemas.microsoft.com/office/powerpoint/2010/main" val="326458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Long Loads</a:t>
            </a:r>
          </a:p>
        </p:txBody>
      </p:sp>
      <p:sp>
        <p:nvSpPr>
          <p:cNvPr id="3" name="Rectangle 2"/>
          <p:cNvSpPr/>
          <p:nvPr/>
        </p:nvSpPr>
        <p:spPr>
          <a:xfrm>
            <a:off x="533601" y="1261948"/>
            <a:ext cx="11259006"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Most wide loads were issued for &lt;insert load type from permit report&gt;</a:t>
            </a:r>
          </a:p>
          <a:p>
            <a:pPr marL="342900" indent="-342900">
              <a:spcAft>
                <a:spcPts val="600"/>
              </a:spcAft>
              <a:buFont typeface="Arial" panose="020B0604020202020204" pitchFamily="34" charset="0"/>
              <a:buChar char="•"/>
            </a:pPr>
            <a:r>
              <a:rPr lang="en-US" sz="2000" dirty="0"/>
              <a:t>Longest load was for a &lt;insert load type from report&gt; at  ___  long. </a:t>
            </a:r>
          </a:p>
          <a:p>
            <a:pPr marL="342900" indent="-342900">
              <a:spcAft>
                <a:spcPts val="600"/>
              </a:spcAft>
              <a:buFont typeface="Arial" panose="020B0604020202020204" pitchFamily="34" charset="0"/>
              <a:buChar char="•"/>
            </a:pPr>
            <a:r>
              <a:rPr lang="en-US" sz="2000" dirty="0"/>
              <a:t>Majority of permits were between ____ and ____long.</a:t>
            </a:r>
          </a:p>
        </p:txBody>
      </p:sp>
      <p:graphicFrame>
        <p:nvGraphicFramePr>
          <p:cNvPr id="6" name="Table 5" descr="Table showing permit history for long loads"/>
          <p:cNvGraphicFramePr>
            <a:graphicFrameLocks noGrp="1"/>
          </p:cNvGraphicFramePr>
          <p:nvPr/>
        </p:nvGraphicFramePr>
        <p:xfrm>
          <a:off x="533600" y="2506845"/>
          <a:ext cx="11259007" cy="4214633"/>
        </p:xfrm>
        <a:graphic>
          <a:graphicData uri="http://schemas.openxmlformats.org/drawingml/2006/table">
            <a:tbl>
              <a:tblPr firstRow="1" bandRow="1">
                <a:tableStyleId>{073A0DAA-6AF3-43AB-8588-CEC1D06C72B9}</a:tableStyleId>
              </a:tblPr>
              <a:tblGrid>
                <a:gridCol w="3797100">
                  <a:extLst>
                    <a:ext uri="{9D8B030D-6E8A-4147-A177-3AD203B41FA5}">
                      <a16:colId xmlns:a16="http://schemas.microsoft.com/office/drawing/2014/main" val="2242583396"/>
                    </a:ext>
                  </a:extLst>
                </a:gridCol>
                <a:gridCol w="7461907">
                  <a:extLst>
                    <a:ext uri="{9D8B030D-6E8A-4147-A177-3AD203B41FA5}">
                      <a16:colId xmlns:a16="http://schemas.microsoft.com/office/drawing/2014/main" val="1239467818"/>
                    </a:ext>
                  </a:extLst>
                </a:gridCol>
              </a:tblGrid>
              <a:tr h="559464">
                <a:tc>
                  <a:txBody>
                    <a:bodyPr/>
                    <a:lstStyle/>
                    <a:p>
                      <a:pPr algn="ctr"/>
                      <a:r>
                        <a:rPr lang="en-US" sz="2200" dirty="0"/>
                        <a:t>Overall Length (incl. overhang)</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522167">
                <a:tc>
                  <a:txBody>
                    <a:bodyPr/>
                    <a:lstStyle/>
                    <a:p>
                      <a:r>
                        <a:rPr lang="en-US" sz="2000" dirty="0"/>
                        <a:t>70’ or less</a:t>
                      </a:r>
                    </a:p>
                  </a:txBody>
                  <a:tcPr anchor="ctr"/>
                </a:tc>
                <a:tc>
                  <a:txBody>
                    <a:bodyPr/>
                    <a:lstStyle/>
                    <a:p>
                      <a:endParaRPr lang="en-US" sz="2200" dirty="0"/>
                    </a:p>
                  </a:txBody>
                  <a:tcPr anchor="ctr"/>
                </a:tc>
                <a:extLst>
                  <a:ext uri="{0D108BD9-81ED-4DB2-BD59-A6C34878D82A}">
                    <a16:rowId xmlns:a16="http://schemas.microsoft.com/office/drawing/2014/main" val="1586185658"/>
                  </a:ext>
                </a:extLst>
              </a:tr>
              <a:tr h="522167">
                <a:tc>
                  <a:txBody>
                    <a:bodyPr/>
                    <a:lstStyle/>
                    <a:p>
                      <a:r>
                        <a:rPr lang="en-US" sz="2000" dirty="0"/>
                        <a:t>71’ to 80’</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81’ to 90’</a:t>
                      </a:r>
                    </a:p>
                  </a:txBody>
                  <a:tcPr anchor="ctr"/>
                </a:tc>
                <a:tc>
                  <a:txBody>
                    <a:bodyPr/>
                    <a:lstStyle/>
                    <a:p>
                      <a:endParaRPr lang="en-US" sz="2200" dirty="0"/>
                    </a:p>
                  </a:txBody>
                  <a:tcPr anchor="ctr"/>
                </a:tc>
                <a:extLst>
                  <a:ext uri="{0D108BD9-81ED-4DB2-BD59-A6C34878D82A}">
                    <a16:rowId xmlns:a16="http://schemas.microsoft.com/office/drawing/2014/main" val="3625446404"/>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91’ to 100’</a:t>
                      </a:r>
                    </a:p>
                  </a:txBody>
                  <a:tcPr anchor="ctr"/>
                </a:tc>
                <a:tc>
                  <a:txBody>
                    <a:bodyPr/>
                    <a:lstStyle/>
                    <a:p>
                      <a:endParaRPr lang="en-US" sz="2200" dirty="0"/>
                    </a:p>
                  </a:txBody>
                  <a:tcPr anchor="ctr"/>
                </a:tc>
                <a:extLst>
                  <a:ext uri="{0D108BD9-81ED-4DB2-BD59-A6C34878D82A}">
                    <a16:rowId xmlns:a16="http://schemas.microsoft.com/office/drawing/2014/main" val="3919516107"/>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101’ to 110’</a:t>
                      </a:r>
                    </a:p>
                  </a:txBody>
                  <a:tcPr anchor="ctr"/>
                </a:tc>
                <a:tc>
                  <a:txBody>
                    <a:bodyPr/>
                    <a:lstStyle/>
                    <a:p>
                      <a:endParaRPr lang="en-US" sz="2200" dirty="0"/>
                    </a:p>
                  </a:txBody>
                  <a:tcPr anchor="ctr"/>
                </a:tc>
                <a:extLst>
                  <a:ext uri="{0D108BD9-81ED-4DB2-BD59-A6C34878D82A}">
                    <a16:rowId xmlns:a16="http://schemas.microsoft.com/office/drawing/2014/main" val="1181062577"/>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111’ to 120’</a:t>
                      </a:r>
                    </a:p>
                  </a:txBody>
                  <a:tcPr anchor="ctr"/>
                </a:tc>
                <a:tc>
                  <a:txBody>
                    <a:bodyPr/>
                    <a:lstStyle/>
                    <a:p>
                      <a:endParaRPr lang="en-US" sz="2200" dirty="0"/>
                    </a:p>
                  </a:txBody>
                  <a:tcPr anchor="ctr"/>
                </a:tc>
                <a:extLst>
                  <a:ext uri="{0D108BD9-81ED-4DB2-BD59-A6C34878D82A}">
                    <a16:rowId xmlns:a16="http://schemas.microsoft.com/office/drawing/2014/main" val="1449444239"/>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Over 120’</a:t>
                      </a:r>
                    </a:p>
                  </a:txBody>
                  <a:tcPr anchor="ctr"/>
                </a:tc>
                <a:tc>
                  <a:txBody>
                    <a:bodyPr/>
                    <a:lstStyle/>
                    <a:p>
                      <a:endParaRPr lang="en-US" sz="2200" dirty="0"/>
                    </a:p>
                  </a:txBody>
                  <a:tcPr anchor="ctr"/>
                </a:tc>
                <a:extLst>
                  <a:ext uri="{0D108BD9-81ED-4DB2-BD59-A6C34878D82A}">
                    <a16:rowId xmlns:a16="http://schemas.microsoft.com/office/drawing/2014/main" val="1609819189"/>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12</a:t>
            </a:fld>
            <a:endParaRPr lang="en-US" dirty="0"/>
          </a:p>
        </p:txBody>
      </p:sp>
    </p:spTree>
    <p:custDataLst>
      <p:tags r:id="rId1"/>
    </p:custDataLst>
    <p:extLst>
      <p:ext uri="{BB962C8B-B14F-4D97-AF65-F5344CB8AC3E}">
        <p14:creationId xmlns:p14="http://schemas.microsoft.com/office/powerpoint/2010/main" val="408458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Vehicle Combinations</a:t>
            </a:r>
          </a:p>
        </p:txBody>
      </p:sp>
      <p:graphicFrame>
        <p:nvGraphicFramePr>
          <p:cNvPr id="6" name="Table 5" descr="showing permit history for different vehicle combinations"/>
          <p:cNvGraphicFramePr>
            <a:graphicFrameLocks noGrp="1"/>
          </p:cNvGraphicFramePr>
          <p:nvPr/>
        </p:nvGraphicFramePr>
        <p:xfrm>
          <a:off x="406380" y="1493148"/>
          <a:ext cx="11259007" cy="3870960"/>
        </p:xfrm>
        <a:graphic>
          <a:graphicData uri="http://schemas.openxmlformats.org/drawingml/2006/table">
            <a:tbl>
              <a:tblPr firstRow="1" bandRow="1">
                <a:tableStyleId>{073A0DAA-6AF3-43AB-8588-CEC1D06C72B9}</a:tableStyleId>
              </a:tblPr>
              <a:tblGrid>
                <a:gridCol w="6594704">
                  <a:extLst>
                    <a:ext uri="{9D8B030D-6E8A-4147-A177-3AD203B41FA5}">
                      <a16:colId xmlns:a16="http://schemas.microsoft.com/office/drawing/2014/main" val="2242583396"/>
                    </a:ext>
                  </a:extLst>
                </a:gridCol>
                <a:gridCol w="4664303">
                  <a:extLst>
                    <a:ext uri="{9D8B030D-6E8A-4147-A177-3AD203B41FA5}">
                      <a16:colId xmlns:a16="http://schemas.microsoft.com/office/drawing/2014/main" val="1239467818"/>
                    </a:ext>
                  </a:extLst>
                </a:gridCol>
              </a:tblGrid>
              <a:tr h="457200">
                <a:tc>
                  <a:txBody>
                    <a:bodyPr/>
                    <a:lstStyle/>
                    <a:p>
                      <a:pPr algn="ctr"/>
                      <a:r>
                        <a:rPr lang="en-US" sz="2200" dirty="0"/>
                        <a:t>Vehicle Combinations</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365760">
                <a:tc>
                  <a:txBody>
                    <a:bodyPr/>
                    <a:lstStyle/>
                    <a:p>
                      <a:r>
                        <a:rPr lang="en-US" sz="1800" kern="1200" dirty="0">
                          <a:solidFill>
                            <a:schemeClr val="dk1"/>
                          </a:solidFill>
                          <a:effectLst/>
                          <a:latin typeface="+mn-lt"/>
                          <a:ea typeface="+mn-ea"/>
                          <a:cs typeface="+mn-cs"/>
                        </a:rPr>
                        <a:t>Truck (Solo Vehicle) or Self Propelled Units (like cranes)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Doubles</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Truck-Tractor + Semitrailer or Truck-Tractor +Tow-Away Unit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Truck +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Log Truck + Pole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Heavy Haul Combination (Truck-Tractor/Jeep/Semitrailer/Booster)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Toter</a:t>
                      </a:r>
                      <a:r>
                        <a:rPr lang="en-US" sz="1800" kern="1200" dirty="0">
                          <a:solidFill>
                            <a:schemeClr val="dk1"/>
                          </a:solidFill>
                          <a:effectLst/>
                          <a:latin typeface="+mn-lt"/>
                          <a:ea typeface="+mn-ea"/>
                          <a:cs typeface="+mn-cs"/>
                        </a:rPr>
                        <a:t> + Mobile Home</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60981918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Pickup Truck +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505049898"/>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13</a:t>
            </a:fld>
            <a:endParaRPr lang="en-US" dirty="0"/>
          </a:p>
        </p:txBody>
      </p:sp>
    </p:spTree>
    <p:custDataLst>
      <p:tags r:id="rId1"/>
    </p:custDataLst>
    <p:extLst>
      <p:ext uri="{BB962C8B-B14F-4D97-AF65-F5344CB8AC3E}">
        <p14:creationId xmlns:p14="http://schemas.microsoft.com/office/powerpoint/2010/main" val="274133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High Loads</a:t>
            </a:r>
          </a:p>
        </p:txBody>
      </p:sp>
      <p:sp>
        <p:nvSpPr>
          <p:cNvPr id="3" name="Rectangle 2"/>
          <p:cNvSpPr/>
          <p:nvPr/>
        </p:nvSpPr>
        <p:spPr>
          <a:xfrm>
            <a:off x="812276" y="1390104"/>
            <a:ext cx="11259006" cy="784830"/>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Tallest load was for a &lt;insert load type from report&gt; at  ___  high. </a:t>
            </a:r>
          </a:p>
          <a:p>
            <a:pPr marL="342900" indent="-342900">
              <a:spcAft>
                <a:spcPts val="600"/>
              </a:spcAft>
              <a:buFont typeface="Arial" panose="020B0604020202020204" pitchFamily="34" charset="0"/>
              <a:buChar char="•"/>
            </a:pPr>
            <a:r>
              <a:rPr lang="en-US" sz="2000" dirty="0"/>
              <a:t>Majority of permits were between ____ and ____high.</a:t>
            </a:r>
          </a:p>
        </p:txBody>
      </p:sp>
      <p:graphicFrame>
        <p:nvGraphicFramePr>
          <p:cNvPr id="6" name="Table 5" descr="Table showing permit history for high loads"/>
          <p:cNvGraphicFramePr>
            <a:graphicFrameLocks noGrp="1"/>
          </p:cNvGraphicFramePr>
          <p:nvPr/>
        </p:nvGraphicFramePr>
        <p:xfrm>
          <a:off x="466496" y="2330159"/>
          <a:ext cx="11259007" cy="4391315"/>
        </p:xfrm>
        <a:graphic>
          <a:graphicData uri="http://schemas.openxmlformats.org/drawingml/2006/table">
            <a:tbl>
              <a:tblPr firstRow="1" bandRow="1">
                <a:tableStyleId>{073A0DAA-6AF3-43AB-8588-CEC1D06C72B9}</a:tableStyleId>
              </a:tblPr>
              <a:tblGrid>
                <a:gridCol w="3797100">
                  <a:extLst>
                    <a:ext uri="{9D8B030D-6E8A-4147-A177-3AD203B41FA5}">
                      <a16:colId xmlns:a16="http://schemas.microsoft.com/office/drawing/2014/main" val="2242583396"/>
                    </a:ext>
                  </a:extLst>
                </a:gridCol>
                <a:gridCol w="7461907">
                  <a:extLst>
                    <a:ext uri="{9D8B030D-6E8A-4147-A177-3AD203B41FA5}">
                      <a16:colId xmlns:a16="http://schemas.microsoft.com/office/drawing/2014/main" val="1239467818"/>
                    </a:ext>
                  </a:extLst>
                </a:gridCol>
              </a:tblGrid>
              <a:tr h="518659">
                <a:tc>
                  <a:txBody>
                    <a:bodyPr/>
                    <a:lstStyle/>
                    <a:p>
                      <a:pPr algn="ctr"/>
                      <a:r>
                        <a:rPr lang="en-US" sz="2200" dirty="0"/>
                        <a:t>Overall Height</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84082">
                <a:tc>
                  <a:txBody>
                    <a:bodyPr/>
                    <a:lstStyle/>
                    <a:p>
                      <a:r>
                        <a:rPr lang="en-US" sz="1800" kern="1200" dirty="0">
                          <a:solidFill>
                            <a:schemeClr val="dk1"/>
                          </a:solidFill>
                          <a:effectLst/>
                          <a:latin typeface="+mn-lt"/>
                          <a:ea typeface="+mn-ea"/>
                          <a:cs typeface="+mn-cs"/>
                        </a:rPr>
                        <a:t>14’00” or less (legal height)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84082">
                <a:tc>
                  <a:txBody>
                    <a:bodyPr/>
                    <a:lstStyle/>
                    <a:p>
                      <a:r>
                        <a:rPr lang="en-US" sz="1800" kern="1200" dirty="0">
                          <a:solidFill>
                            <a:schemeClr val="dk1"/>
                          </a:solidFill>
                          <a:effectLst/>
                          <a:latin typeface="+mn-lt"/>
                          <a:ea typeface="+mn-ea"/>
                          <a:cs typeface="+mn-cs"/>
                        </a:rPr>
                        <a:t>14’01” to 14’06”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951460558"/>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14’07” to 15’00”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15’01” to 15’06”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15’07” to 16’00”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16'01" to 17'00"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17'01 to 17'06"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4115411255"/>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Over 17’06”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7268535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14</a:t>
            </a:fld>
            <a:endParaRPr lang="en-US" dirty="0"/>
          </a:p>
        </p:txBody>
      </p:sp>
    </p:spTree>
    <p:custDataLst>
      <p:tags r:id="rId1"/>
    </p:custDataLst>
    <p:extLst>
      <p:ext uri="{BB962C8B-B14F-4D97-AF65-F5344CB8AC3E}">
        <p14:creationId xmlns:p14="http://schemas.microsoft.com/office/powerpoint/2010/main" val="221566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Heavy Loads</a:t>
            </a:r>
          </a:p>
        </p:txBody>
      </p:sp>
      <p:sp>
        <p:nvSpPr>
          <p:cNvPr id="7" name="Rectangle 6"/>
          <p:cNvSpPr/>
          <p:nvPr/>
        </p:nvSpPr>
        <p:spPr>
          <a:xfrm>
            <a:off x="572527" y="1251115"/>
            <a:ext cx="11259006" cy="784830"/>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The heaviest load was issued for &lt;insert load type from permit report&gt; at ___lbs.</a:t>
            </a:r>
          </a:p>
          <a:p>
            <a:pPr marL="342900" indent="-342900">
              <a:spcAft>
                <a:spcPts val="600"/>
              </a:spcAft>
              <a:buFont typeface="Arial" panose="020B0604020202020204" pitchFamily="34" charset="0"/>
              <a:buChar char="•"/>
            </a:pPr>
            <a:r>
              <a:rPr lang="en-US" sz="2000" dirty="0"/>
              <a:t>Most of the loads were between ______ </a:t>
            </a:r>
            <a:r>
              <a:rPr lang="en-US" sz="2000" dirty="0" err="1"/>
              <a:t>lbs</a:t>
            </a:r>
            <a:r>
              <a:rPr lang="en-US" sz="2000" dirty="0"/>
              <a:t> and __________ lbs.</a:t>
            </a:r>
          </a:p>
        </p:txBody>
      </p:sp>
      <p:graphicFrame>
        <p:nvGraphicFramePr>
          <p:cNvPr id="6" name="Table 5" descr="Table showing permit history for heavy loads"/>
          <p:cNvGraphicFramePr>
            <a:graphicFrameLocks noGrp="1"/>
          </p:cNvGraphicFramePr>
          <p:nvPr/>
        </p:nvGraphicFramePr>
        <p:xfrm>
          <a:off x="466496" y="2174147"/>
          <a:ext cx="11259007" cy="4547330"/>
        </p:xfrm>
        <a:graphic>
          <a:graphicData uri="http://schemas.openxmlformats.org/drawingml/2006/table">
            <a:tbl>
              <a:tblPr firstRow="1" bandRow="1">
                <a:tableStyleId>{073A0DAA-6AF3-43AB-8588-CEC1D06C72B9}</a:tableStyleId>
              </a:tblPr>
              <a:tblGrid>
                <a:gridCol w="5108804">
                  <a:extLst>
                    <a:ext uri="{9D8B030D-6E8A-4147-A177-3AD203B41FA5}">
                      <a16:colId xmlns:a16="http://schemas.microsoft.com/office/drawing/2014/main" val="2242583396"/>
                    </a:ext>
                  </a:extLst>
                </a:gridCol>
                <a:gridCol w="6150203">
                  <a:extLst>
                    <a:ext uri="{9D8B030D-6E8A-4147-A177-3AD203B41FA5}">
                      <a16:colId xmlns:a16="http://schemas.microsoft.com/office/drawing/2014/main" val="1239467818"/>
                    </a:ext>
                  </a:extLst>
                </a:gridCol>
              </a:tblGrid>
              <a:tr h="483758">
                <a:tc>
                  <a:txBody>
                    <a:bodyPr/>
                    <a:lstStyle/>
                    <a:p>
                      <a:pPr algn="ctr"/>
                      <a:r>
                        <a:rPr lang="en-US" sz="2200" dirty="0"/>
                        <a:t>Gross</a:t>
                      </a:r>
                      <a:r>
                        <a:rPr lang="en-US" sz="2200" baseline="0" dirty="0"/>
                        <a:t> Weight</a:t>
                      </a:r>
                      <a:endParaRPr lang="en-US" sz="2200" dirty="0"/>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51508">
                <a:tc>
                  <a:txBody>
                    <a:bodyPr/>
                    <a:lstStyle/>
                    <a:p>
                      <a:r>
                        <a:rPr lang="en-US" sz="1800" kern="1200" dirty="0">
                          <a:solidFill>
                            <a:schemeClr val="dk1"/>
                          </a:solidFill>
                          <a:effectLst/>
                          <a:latin typeface="+mn-lt"/>
                          <a:ea typeface="+mn-ea"/>
                          <a:cs typeface="+mn-cs"/>
                        </a:rPr>
                        <a:t>80,000 lbs. or less (legal weight)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80,000 lbs. to 98,000 lbs.</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98,001 lbs. to 120,000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120,001 lbs. to 140,000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140,001 lbs. to  160,000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160,001 lbs. to 180,000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180,001 lbs. to 200,000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609819189"/>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200,001 lbs. to 250,000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50504989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Over 250,000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61789038"/>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15</a:t>
            </a:fld>
            <a:endParaRPr lang="en-US" dirty="0"/>
          </a:p>
        </p:txBody>
      </p:sp>
    </p:spTree>
    <p:custDataLst>
      <p:tags r:id="rId1"/>
    </p:custDataLst>
    <p:extLst>
      <p:ext uri="{BB962C8B-B14F-4D97-AF65-F5344CB8AC3E}">
        <p14:creationId xmlns:p14="http://schemas.microsoft.com/office/powerpoint/2010/main" val="368443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Annual Over-Dimension Permit Data</a:t>
            </a:r>
          </a:p>
        </p:txBody>
      </p:sp>
      <p:sp>
        <p:nvSpPr>
          <p:cNvPr id="4" name="Slide Number Placeholder 3"/>
          <p:cNvSpPr>
            <a:spLocks noGrp="1"/>
          </p:cNvSpPr>
          <p:nvPr>
            <p:ph type="sldNum" sz="quarter" idx="12"/>
          </p:nvPr>
        </p:nvSpPr>
        <p:spPr/>
        <p:txBody>
          <a:bodyPr/>
          <a:lstStyle/>
          <a:p>
            <a:fld id="{7B4172B2-D9CF-462E-87A7-CF6315382B94}" type="slidenum">
              <a:rPr lang="en-US" smtClean="0"/>
              <a:t>16</a:t>
            </a:fld>
            <a:endParaRPr lang="en-US" dirty="0"/>
          </a:p>
        </p:txBody>
      </p:sp>
      <p:graphicFrame>
        <p:nvGraphicFramePr>
          <p:cNvPr id="3" name="Table 8">
            <a:extLst>
              <a:ext uri="{FF2B5EF4-FFF2-40B4-BE49-F238E27FC236}">
                <a16:creationId xmlns:a16="http://schemas.microsoft.com/office/drawing/2014/main" id="{0884EC8A-135C-8EC6-3D96-5D25A93B3747}"/>
              </a:ext>
            </a:extLst>
          </p:cNvPr>
          <p:cNvGraphicFramePr>
            <a:graphicFrameLocks noGrp="1"/>
          </p:cNvGraphicFramePr>
          <p:nvPr/>
        </p:nvGraphicFramePr>
        <p:xfrm>
          <a:off x="157163" y="1742594"/>
          <a:ext cx="11887200" cy="4801082"/>
        </p:xfrm>
        <a:graphic>
          <a:graphicData uri="http://schemas.openxmlformats.org/drawingml/2006/table">
            <a:tbl>
              <a:tblPr firstRow="1">
                <a:tableStyleId>{F5AB1C69-6EDB-4FF4-983F-18BD219EF322}</a:tableStyleId>
              </a:tblPr>
              <a:tblGrid>
                <a:gridCol w="2377440">
                  <a:extLst>
                    <a:ext uri="{9D8B030D-6E8A-4147-A177-3AD203B41FA5}">
                      <a16:colId xmlns:a16="http://schemas.microsoft.com/office/drawing/2014/main" val="923414491"/>
                    </a:ext>
                  </a:extLst>
                </a:gridCol>
                <a:gridCol w="2377440">
                  <a:extLst>
                    <a:ext uri="{9D8B030D-6E8A-4147-A177-3AD203B41FA5}">
                      <a16:colId xmlns:a16="http://schemas.microsoft.com/office/drawing/2014/main" val="909256773"/>
                    </a:ext>
                  </a:extLst>
                </a:gridCol>
                <a:gridCol w="2377440">
                  <a:extLst>
                    <a:ext uri="{9D8B030D-6E8A-4147-A177-3AD203B41FA5}">
                      <a16:colId xmlns:a16="http://schemas.microsoft.com/office/drawing/2014/main" val="2725705424"/>
                    </a:ext>
                  </a:extLst>
                </a:gridCol>
                <a:gridCol w="2377440">
                  <a:extLst>
                    <a:ext uri="{9D8B030D-6E8A-4147-A177-3AD203B41FA5}">
                      <a16:colId xmlns:a16="http://schemas.microsoft.com/office/drawing/2014/main" val="4107188915"/>
                    </a:ext>
                  </a:extLst>
                </a:gridCol>
                <a:gridCol w="2377440">
                  <a:extLst>
                    <a:ext uri="{9D8B030D-6E8A-4147-A177-3AD203B41FA5}">
                      <a16:colId xmlns:a16="http://schemas.microsoft.com/office/drawing/2014/main" val="1183534230"/>
                    </a:ext>
                  </a:extLst>
                </a:gridCol>
              </a:tblGrid>
              <a:tr h="1920114">
                <a:tc>
                  <a:txBody>
                    <a:bodyPr/>
                    <a:lstStyle/>
                    <a:p>
                      <a:pPr algn="ctr"/>
                      <a:r>
                        <a:rPr lang="en-US" sz="2000" dirty="0"/>
                        <a:t>Widths Allowed</a:t>
                      </a:r>
                      <a:endParaRPr lang="en-US" sz="20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effectLst/>
                          <a:latin typeface="+mn-lt"/>
                          <a:ea typeface="+mn-ea"/>
                          <a:cs typeface="+mn-cs"/>
                        </a:rPr>
                        <a:t>Overall length Allowed: </a:t>
                      </a:r>
                      <a:r>
                        <a:rPr lang="en-US" sz="1900" b="0" kern="1200" dirty="0">
                          <a:solidFill>
                            <a:schemeClr val="lt1"/>
                          </a:solidFill>
                          <a:effectLst/>
                          <a:latin typeface="+mn-lt"/>
                          <a:ea typeface="+mn-ea"/>
                          <a:cs typeface="+mn-cs"/>
                        </a:rPr>
                        <a:t>L</a:t>
                      </a:r>
                      <a:r>
                        <a:rPr lang="en-US" sz="1900" b="0" kern="1200" dirty="0">
                          <a:solidFill>
                            <a:schemeClr val="lt1"/>
                          </a:solidFill>
                          <a:latin typeface="+mn-lt"/>
                          <a:ea typeface="+mn-ea"/>
                          <a:cs typeface="+mn-cs"/>
                        </a:rPr>
                        <a:t>ong logs/ poles/piling permit, w/out steerable axles</a:t>
                      </a:r>
                      <a:endParaRPr lang="en-US" sz="19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latin typeface="+mn-lt"/>
                          <a:ea typeface="+mn-ea"/>
                          <a:cs typeface="+mn-cs"/>
                        </a:rPr>
                        <a:t>Overall Length Allowed: </a:t>
                      </a:r>
                      <a:r>
                        <a:rPr lang="en-US" sz="1900" b="0" kern="1200" dirty="0">
                          <a:solidFill>
                            <a:schemeClr val="lt1"/>
                          </a:solidFill>
                          <a:latin typeface="+mn-lt"/>
                          <a:ea typeface="+mn-ea"/>
                          <a:cs typeface="+mn-cs"/>
                        </a:rPr>
                        <a:t>M</a:t>
                      </a:r>
                      <a:r>
                        <a:rPr lang="en-US" sz="1900" b="0" dirty="0"/>
                        <a:t>obile/ modular unit permit</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latin typeface="+mn-lt"/>
                          <a:ea typeface="+mn-ea"/>
                          <a:cs typeface="+mn-cs"/>
                        </a:rPr>
                        <a:t>Overall Length Allowed: </a:t>
                      </a:r>
                      <a:r>
                        <a:rPr lang="en-US" sz="1900" b="0" kern="1200" dirty="0">
                          <a:solidFill>
                            <a:schemeClr val="lt1"/>
                          </a:solidFill>
                          <a:effectLst/>
                          <a:latin typeface="+mn-lt"/>
                          <a:ea typeface="+mn-ea"/>
                          <a:cs typeface="+mn-cs"/>
                        </a:rPr>
                        <a:t>Unladen heavy haul combination permit</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effectLst/>
                          <a:latin typeface="+mn-lt"/>
                          <a:ea typeface="+mn-ea"/>
                          <a:cs typeface="+mn-cs"/>
                        </a:rPr>
                        <a:t>Overall Length Allowed: </a:t>
                      </a:r>
                      <a:r>
                        <a:rPr lang="en-US" sz="1900" b="0" kern="1200" dirty="0">
                          <a:solidFill>
                            <a:schemeClr val="lt1"/>
                          </a:solidFill>
                          <a:effectLst/>
                          <a:latin typeface="+mn-lt"/>
                          <a:ea typeface="+mn-ea"/>
                          <a:cs typeface="+mn-cs"/>
                        </a:rPr>
                        <a:t>1/2 wheelbase rear overhang permit for truck tractor and semitrailer combos)</a:t>
                      </a:r>
                      <a:endParaRPr lang="en-US" sz="1900" b="0" dirty="0"/>
                    </a:p>
                  </a:txBody>
                  <a:tcPr anchor="ctr"/>
                </a:tc>
                <a:extLst>
                  <a:ext uri="{0D108BD9-81ED-4DB2-BD59-A6C34878D82A}">
                    <a16:rowId xmlns:a16="http://schemas.microsoft.com/office/drawing/2014/main" val="262234761"/>
                  </a:ext>
                </a:extLst>
              </a:tr>
              <a:tr h="2880968">
                <a:tc>
                  <a:txBody>
                    <a:bodyPr/>
                    <a:lstStyle/>
                    <a:p>
                      <a:r>
                        <a:rPr lang="en-US" sz="1800" dirty="0"/>
                        <a:t>Daytime</a:t>
                      </a:r>
                      <a:r>
                        <a:rPr lang="en-US" sz="1800" baseline="0" dirty="0"/>
                        <a:t> annual </a:t>
                      </a:r>
                      <a:br>
                        <a:rPr lang="en-US" sz="1800" baseline="0" dirty="0"/>
                      </a:br>
                      <a:r>
                        <a:rPr lang="en-US" sz="1800" baseline="0" dirty="0"/>
                        <a:t>width:</a:t>
                      </a:r>
                      <a:br>
                        <a:rPr lang="en-US" sz="1800" baseline="0" dirty="0"/>
                      </a:br>
                      <a:endParaRPr lang="en-US" sz="1800" baseline="0" dirty="0"/>
                    </a:p>
                    <a:p>
                      <a:endParaRPr lang="en-US" sz="1800" baseline="0" dirty="0"/>
                    </a:p>
                    <a:p>
                      <a:r>
                        <a:rPr lang="en-US" sz="1800" baseline="0" dirty="0"/>
                        <a:t>Nighttime </a:t>
                      </a:r>
                      <a:br>
                        <a:rPr lang="en-US" sz="1800" baseline="0" dirty="0"/>
                      </a:br>
                      <a:r>
                        <a:rPr lang="en-US" sz="1800" baseline="0" dirty="0"/>
                        <a:t>annual width:</a:t>
                      </a:r>
                      <a:endParaRPr 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extLst>
                  <a:ext uri="{0D108BD9-81ED-4DB2-BD59-A6C34878D82A}">
                    <a16:rowId xmlns:a16="http://schemas.microsoft.com/office/drawing/2014/main" val="1056512022"/>
                  </a:ext>
                </a:extLst>
              </a:tr>
            </a:tbl>
          </a:graphicData>
        </a:graphic>
      </p:graphicFrame>
    </p:spTree>
    <p:custDataLst>
      <p:tags r:id="rId1"/>
    </p:custDataLst>
    <p:extLst>
      <p:ext uri="{BB962C8B-B14F-4D97-AF65-F5344CB8AC3E}">
        <p14:creationId xmlns:p14="http://schemas.microsoft.com/office/powerpoint/2010/main" val="417724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2649"/>
            <a:ext cx="12192000" cy="646331"/>
          </a:xfrm>
        </p:spPr>
        <p:txBody>
          <a:bodyPr wrap="square" anchor="ctr" anchorCtr="0">
            <a:spAutoFit/>
          </a:bodyPr>
          <a:lstStyle/>
          <a:p>
            <a:pPr algn="ctr"/>
            <a:r>
              <a:rPr lang="en-US" sz="4000" b="1" dirty="0"/>
              <a:t>PROJECT NAME</a:t>
            </a:r>
            <a:endParaRPr lang="en-US" sz="3200" dirty="0"/>
          </a:p>
        </p:txBody>
      </p:sp>
      <p:sp>
        <p:nvSpPr>
          <p:cNvPr id="8" name="Title 1"/>
          <p:cNvSpPr txBox="1">
            <a:spLocks/>
          </p:cNvSpPr>
          <p:nvPr/>
        </p:nvSpPr>
        <p:spPr>
          <a:xfrm>
            <a:off x="-20025" y="1138615"/>
            <a:ext cx="3920670" cy="1338828"/>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t>Existing &amp; Proposed Roadway Cross Sections</a:t>
            </a:r>
          </a:p>
        </p:txBody>
      </p:sp>
      <p:sp>
        <p:nvSpPr>
          <p:cNvPr id="9" name="Rectangle 8"/>
          <p:cNvSpPr/>
          <p:nvPr/>
        </p:nvSpPr>
        <p:spPr>
          <a:xfrm>
            <a:off x="2810977" y="2742642"/>
            <a:ext cx="1016625" cy="400110"/>
          </a:xfrm>
          <a:prstGeom prst="rect">
            <a:avLst/>
          </a:prstGeom>
        </p:spPr>
        <p:txBody>
          <a:bodyPr wrap="none">
            <a:spAutoFit/>
          </a:bodyPr>
          <a:lstStyle/>
          <a:p>
            <a:r>
              <a:rPr lang="en-US" sz="2000" b="1" dirty="0"/>
              <a:t>Existing</a:t>
            </a:r>
          </a:p>
        </p:txBody>
      </p:sp>
      <p:pic>
        <p:nvPicPr>
          <p:cNvPr id="3" name="Picture 2" descr="Example existing cross section, to be replaced with an actual existing cross section from the proj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688" y="1169741"/>
            <a:ext cx="7807281" cy="2856322"/>
          </a:xfrm>
          <a:prstGeom prst="rect">
            <a:avLst/>
          </a:prstGeom>
        </p:spPr>
      </p:pic>
      <p:sp>
        <p:nvSpPr>
          <p:cNvPr id="10" name="Rectangle 9"/>
          <p:cNvSpPr/>
          <p:nvPr/>
        </p:nvSpPr>
        <p:spPr>
          <a:xfrm>
            <a:off x="2717906" y="5294811"/>
            <a:ext cx="1202765" cy="400110"/>
          </a:xfrm>
          <a:prstGeom prst="rect">
            <a:avLst/>
          </a:prstGeom>
        </p:spPr>
        <p:txBody>
          <a:bodyPr wrap="none">
            <a:spAutoFit/>
          </a:bodyPr>
          <a:lstStyle/>
          <a:p>
            <a:r>
              <a:rPr lang="en-US" sz="2000" b="1" dirty="0"/>
              <a:t>Proposed</a:t>
            </a:r>
          </a:p>
        </p:txBody>
      </p:sp>
      <p:pic>
        <p:nvPicPr>
          <p:cNvPr id="7" name="Picture 6" descr="Example proposed cross section, to be replaced with an actual proposed cross section from the project."/>
          <p:cNvPicPr>
            <a:picLocks noChangeAspect="1"/>
          </p:cNvPicPr>
          <p:nvPr/>
        </p:nvPicPr>
        <p:blipFill rotWithShape="1">
          <a:blip r:embed="rId5"/>
          <a:srcRect t="7867"/>
          <a:stretch/>
        </p:blipFill>
        <p:spPr>
          <a:xfrm>
            <a:off x="3793735" y="4077365"/>
            <a:ext cx="7987234" cy="2835002"/>
          </a:xfrm>
          <a:prstGeom prst="rect">
            <a:avLst/>
          </a:prstGeom>
        </p:spPr>
      </p:pic>
      <p:sp>
        <p:nvSpPr>
          <p:cNvPr id="4" name="Slide Number Placeholder 3"/>
          <p:cNvSpPr>
            <a:spLocks noGrp="1"/>
          </p:cNvSpPr>
          <p:nvPr>
            <p:ph type="sldNum" sz="quarter" idx="12"/>
          </p:nvPr>
        </p:nvSpPr>
        <p:spPr/>
        <p:txBody>
          <a:bodyPr/>
          <a:lstStyle/>
          <a:p>
            <a:fld id="{7B4172B2-D9CF-462E-87A7-CF6315382B94}" type="slidenum">
              <a:rPr lang="en-US" smtClean="0"/>
              <a:t>17</a:t>
            </a:fld>
            <a:endParaRPr lang="en-US" dirty="0"/>
          </a:p>
        </p:txBody>
      </p:sp>
    </p:spTree>
    <p:custDataLst>
      <p:tags r:id="rId1"/>
    </p:custDataLst>
    <p:extLst>
      <p:ext uri="{BB962C8B-B14F-4D97-AF65-F5344CB8AC3E}">
        <p14:creationId xmlns:p14="http://schemas.microsoft.com/office/powerpoint/2010/main" val="237806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0" y="0"/>
            <a:ext cx="12192000" cy="12239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PROJECT NAME</a:t>
            </a:r>
            <a:br>
              <a:rPr kumimoji="0" lang="en-US" sz="4000" b="1" i="0" u="none" strike="noStrike" kern="1200" cap="none" spc="0" normalizeH="0" baseline="0" noProof="0" dirty="0">
                <a:ln>
                  <a:noFill/>
                </a:ln>
                <a:solidFill>
                  <a:schemeClr val="tx1"/>
                </a:solidFill>
                <a:effectLst/>
                <a:uLnTx/>
                <a:uFillTx/>
                <a:latin typeface="+mj-lt"/>
                <a:ea typeface="+mj-ea"/>
                <a:cs typeface="+mj-cs"/>
              </a:rPr>
            </a:br>
            <a:r>
              <a:rPr kumimoji="0" lang="en-US" sz="3200" b="0" i="0" u="none" strike="noStrike" kern="1200" cap="none" spc="0" normalizeH="0" baseline="0" noProof="0" dirty="0">
                <a:ln>
                  <a:noFill/>
                </a:ln>
                <a:solidFill>
                  <a:schemeClr val="tx1"/>
                </a:solidFill>
                <a:effectLst/>
                <a:uLnTx/>
                <a:uFillTx/>
                <a:latin typeface="+mj-lt"/>
                <a:ea typeface="+mj-ea"/>
                <a:cs typeface="+mj-cs"/>
              </a:rPr>
              <a:t> Alternatives Considered</a:t>
            </a:r>
          </a:p>
        </p:txBody>
      </p:sp>
      <p:graphicFrame>
        <p:nvGraphicFramePr>
          <p:cNvPr id="10" name="Table 9" descr="Table listing each alternative considered, as well as pros and cons for each."/>
          <p:cNvGraphicFramePr>
            <a:graphicFrameLocks noGrp="1"/>
          </p:cNvGraphicFramePr>
          <p:nvPr>
            <p:extLst>
              <p:ext uri="{D42A27DB-BD31-4B8C-83A1-F6EECF244321}">
                <p14:modId xmlns:p14="http://schemas.microsoft.com/office/powerpoint/2010/main" val="2853706184"/>
              </p:ext>
            </p:extLst>
          </p:nvPr>
        </p:nvGraphicFramePr>
        <p:xfrm>
          <a:off x="166863" y="1223973"/>
          <a:ext cx="11787520" cy="5402603"/>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232001658"/>
                    </a:ext>
                  </a:extLst>
                </a:gridCol>
                <a:gridCol w="3950208">
                  <a:extLst>
                    <a:ext uri="{9D8B030D-6E8A-4147-A177-3AD203B41FA5}">
                      <a16:colId xmlns:a16="http://schemas.microsoft.com/office/drawing/2014/main" val="248681073"/>
                    </a:ext>
                  </a:extLst>
                </a:gridCol>
                <a:gridCol w="3951112">
                  <a:extLst>
                    <a:ext uri="{9D8B030D-6E8A-4147-A177-3AD203B41FA5}">
                      <a16:colId xmlns:a16="http://schemas.microsoft.com/office/drawing/2014/main" val="1586208020"/>
                    </a:ext>
                  </a:extLst>
                </a:gridCol>
              </a:tblGrid>
              <a:tr h="491191">
                <a:tc>
                  <a:txBody>
                    <a:bodyPr/>
                    <a:lstStyle/>
                    <a:p>
                      <a:pPr marL="0" algn="ctr" defTabSz="914400" rtl="0" eaLnBrk="1" latinLnBrk="0" hangingPunct="1"/>
                      <a:r>
                        <a:rPr lang="en-US" sz="2000" kern="1200" dirty="0"/>
                        <a:t>Alternative</a:t>
                      </a:r>
                      <a:endParaRPr lang="en-US" sz="2000" b="1" kern="1200" dirty="0">
                        <a:solidFill>
                          <a:schemeClr val="lt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t>Pros</a:t>
                      </a:r>
                      <a:endParaRPr lang="en-US" sz="2000" b="1" kern="1200" dirty="0">
                        <a:solidFill>
                          <a:schemeClr val="lt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Cons</a:t>
                      </a:r>
                    </a:p>
                  </a:txBody>
                  <a:tcPr anchor="ctr"/>
                </a:tc>
                <a:extLst>
                  <a:ext uri="{0D108BD9-81ED-4DB2-BD59-A6C34878D82A}">
                    <a16:rowId xmlns:a16="http://schemas.microsoft.com/office/drawing/2014/main" val="2368505221"/>
                  </a:ext>
                </a:extLst>
              </a:tr>
              <a:tr h="1227853">
                <a:tc>
                  <a:txBody>
                    <a:bodyPr/>
                    <a:lstStyle/>
                    <a:p>
                      <a:r>
                        <a:rPr lang="en-US" sz="1800" dirty="0"/>
                        <a:t>Alternative description</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extLst>
                  <a:ext uri="{0D108BD9-81ED-4DB2-BD59-A6C34878D82A}">
                    <a16:rowId xmlns:a16="http://schemas.microsoft.com/office/drawing/2014/main" val="1912122463"/>
                  </a:ext>
                </a:extLst>
              </a:tr>
              <a:tr h="1227853">
                <a:tc>
                  <a:txBody>
                    <a:bodyPr/>
                    <a:lstStyle/>
                    <a:p>
                      <a:r>
                        <a:rPr lang="en-US" sz="1800" dirty="0"/>
                        <a:t>Alternative description</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extLst>
                  <a:ext uri="{0D108BD9-81ED-4DB2-BD59-A6C34878D82A}">
                    <a16:rowId xmlns:a16="http://schemas.microsoft.com/office/drawing/2014/main" val="2648468719"/>
                  </a:ext>
                </a:extLst>
              </a:tr>
              <a:tr h="1227853">
                <a:tc>
                  <a:txBody>
                    <a:bodyPr/>
                    <a:lstStyle/>
                    <a:p>
                      <a:r>
                        <a:rPr lang="en-US" sz="1800" dirty="0"/>
                        <a:t>Alternative description</a:t>
                      </a:r>
                    </a:p>
                    <a:p>
                      <a:endParaRPr lang="en-US" sz="1800" dirty="0"/>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extLst>
                  <a:ext uri="{0D108BD9-81ED-4DB2-BD59-A6C34878D82A}">
                    <a16:rowId xmlns:a16="http://schemas.microsoft.com/office/drawing/2014/main" val="3579927933"/>
                  </a:ext>
                </a:extLst>
              </a:tr>
              <a:tr h="1227853">
                <a:tc>
                  <a:txBody>
                    <a:bodyPr/>
                    <a:lstStyle/>
                    <a:p>
                      <a:r>
                        <a:rPr lang="en-US" sz="1800" dirty="0"/>
                        <a:t>Alternative description</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tc>
                <a:extLst>
                  <a:ext uri="{0D108BD9-81ED-4DB2-BD59-A6C34878D82A}">
                    <a16:rowId xmlns:a16="http://schemas.microsoft.com/office/drawing/2014/main" val="2079086321"/>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18</a:t>
            </a:fld>
            <a:endParaRPr lang="en-US" dirty="0"/>
          </a:p>
        </p:txBody>
      </p:sp>
    </p:spTree>
    <p:custDataLst>
      <p:tags r:id="rId1"/>
    </p:custDataLst>
    <p:extLst>
      <p:ext uri="{BB962C8B-B14F-4D97-AF65-F5344CB8AC3E}">
        <p14:creationId xmlns:p14="http://schemas.microsoft.com/office/powerpoint/2010/main" val="75137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894"/>
            <a:ext cx="12191999" cy="1089529"/>
          </a:xfrm>
        </p:spPr>
        <p:txBody>
          <a:bodyPr wrap="square" anchor="ctr" anchorCtr="0">
            <a:spAutoFit/>
          </a:bodyPr>
          <a:lstStyle/>
          <a:p>
            <a:pPr algn="ctr"/>
            <a:r>
              <a:rPr lang="en-US" sz="4000" b="1" dirty="0"/>
              <a:t>PROJECT NAME</a:t>
            </a:r>
            <a:br>
              <a:rPr lang="en-US" sz="4000" b="1" dirty="0"/>
            </a:br>
            <a:r>
              <a:rPr lang="en-US" sz="3200" dirty="0"/>
              <a:t>Pinch Point Information</a:t>
            </a:r>
          </a:p>
        </p:txBody>
      </p:sp>
      <p:sp>
        <p:nvSpPr>
          <p:cNvPr id="7" name="Title 1"/>
          <p:cNvSpPr txBox="1">
            <a:spLocks/>
          </p:cNvSpPr>
          <p:nvPr/>
        </p:nvSpPr>
        <p:spPr>
          <a:xfrm>
            <a:off x="792627" y="2152891"/>
            <a:ext cx="3145221" cy="2908214"/>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p:txBody>
      </p:sp>
      <p:pic>
        <p:nvPicPr>
          <p:cNvPr id="9" name="Picture 8">
            <a:extLst>
              <a:ext uri="{FF2B5EF4-FFF2-40B4-BE49-F238E27FC236}">
                <a16:creationId xmlns:a16="http://schemas.microsoft.com/office/drawing/2014/main" id="{99D41344-F38D-0BAC-E743-13D4A46C18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11102" y="1275911"/>
            <a:ext cx="6049680" cy="5445564"/>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p:cNvSpPr txBox="1"/>
          <p:nvPr/>
        </p:nvSpPr>
        <p:spPr>
          <a:xfrm rot="19984507">
            <a:off x="6455119" y="3655698"/>
            <a:ext cx="5467517" cy="1477328"/>
          </a:xfrm>
          <a:prstGeom prst="rect">
            <a:avLst/>
          </a:prstGeom>
          <a:noFill/>
        </p:spPr>
        <p:txBody>
          <a:bodyPr wrap="square" rtlCol="0">
            <a:spAutoFit/>
          </a:bodyPr>
          <a:lstStyle/>
          <a:p>
            <a:pPr algn="ctr"/>
            <a:r>
              <a:rPr lang="en-US" sz="9000" b="1" dirty="0">
                <a:solidFill>
                  <a:srgbClr val="FF0000">
                    <a:alpha val="25000"/>
                  </a:srgbClr>
                </a:solidFill>
              </a:rPr>
              <a:t>EXAMPLE</a:t>
            </a:r>
          </a:p>
        </p:txBody>
      </p:sp>
      <p:sp>
        <p:nvSpPr>
          <p:cNvPr id="4" name="Slide Number Placeholder 3"/>
          <p:cNvSpPr>
            <a:spLocks noGrp="1"/>
          </p:cNvSpPr>
          <p:nvPr>
            <p:ph type="sldNum" sz="quarter" idx="12"/>
          </p:nvPr>
        </p:nvSpPr>
        <p:spPr/>
        <p:txBody>
          <a:bodyPr/>
          <a:lstStyle/>
          <a:p>
            <a:fld id="{7B4172B2-D9CF-462E-87A7-CF6315382B94}" type="slidenum">
              <a:rPr lang="en-US" smtClean="0"/>
              <a:t>19</a:t>
            </a:fld>
            <a:endParaRPr lang="en-US" dirty="0"/>
          </a:p>
        </p:txBody>
      </p:sp>
    </p:spTree>
    <p:custDataLst>
      <p:tags r:id="rId1"/>
    </p:custDataLst>
    <p:extLst>
      <p:ext uri="{BB962C8B-B14F-4D97-AF65-F5344CB8AC3E}">
        <p14:creationId xmlns:p14="http://schemas.microsoft.com/office/powerpoint/2010/main" val="308471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2</a:t>
            </a:r>
          </a:p>
        </p:txBody>
      </p:sp>
      <p:sp>
        <p:nvSpPr>
          <p:cNvPr id="4" name="TextBox 3"/>
          <p:cNvSpPr txBox="1"/>
          <p:nvPr/>
        </p:nvSpPr>
        <p:spPr>
          <a:xfrm>
            <a:off x="177422" y="180026"/>
            <a:ext cx="7861034" cy="492443"/>
          </a:xfrm>
          <a:prstGeom prst="rect">
            <a:avLst/>
          </a:prstGeom>
          <a:noFill/>
        </p:spPr>
        <p:txBody>
          <a:bodyPr wrap="square" rtlCol="0">
            <a:spAutoFit/>
          </a:bodyPr>
          <a:lstStyle/>
          <a:p>
            <a:r>
              <a:rPr lang="en-US" sz="2600" b="1" dirty="0"/>
              <a:t>WHICH TEMPLATE SHOULD I USE? (Cont’d)</a:t>
            </a:r>
          </a:p>
        </p:txBody>
      </p:sp>
      <p:sp>
        <p:nvSpPr>
          <p:cNvPr id="5" name="TextBox 4">
            <a:extLst>
              <a:ext uri="{FF2B5EF4-FFF2-40B4-BE49-F238E27FC236}">
                <a16:creationId xmlns:a16="http://schemas.microsoft.com/office/drawing/2014/main" id="{4BA40166-7FCE-4BBE-5D50-9F2D5A6BAE4D}"/>
              </a:ext>
            </a:extLst>
          </p:cNvPr>
          <p:cNvSpPr txBox="1"/>
          <p:nvPr/>
        </p:nvSpPr>
        <p:spPr>
          <a:xfrm>
            <a:off x="145575" y="883696"/>
            <a:ext cx="10833479" cy="1154162"/>
          </a:xfrm>
          <a:prstGeom prst="rect">
            <a:avLst/>
          </a:prstGeom>
          <a:noFill/>
        </p:spPr>
        <p:txBody>
          <a:bodyPr wrap="square" rtlCol="0">
            <a:spAutoFit/>
          </a:bodyPr>
          <a:lstStyle/>
          <a:p>
            <a:pPr>
              <a:spcAft>
                <a:spcPts val="1200"/>
              </a:spcAft>
            </a:pPr>
            <a:r>
              <a:rPr lang="en-US" b="1" u="sng" dirty="0"/>
              <a:t>Permanent (NON-ORS 366.215) Impacts Template</a:t>
            </a:r>
            <a:r>
              <a:rPr lang="en-US" b="1" dirty="0"/>
              <a:t>: </a:t>
            </a:r>
            <a:r>
              <a:rPr lang="en-US" sz="1700" dirty="0"/>
              <a:t>Used for sharing new permanent size </a:t>
            </a:r>
            <a:br>
              <a:rPr lang="en-US" sz="1700" dirty="0"/>
            </a:br>
            <a:r>
              <a:rPr lang="en-US" sz="1700" dirty="0"/>
              <a:t>and/or weight restrictions that are considered "high" impact for permanent impacts that are </a:t>
            </a:r>
            <a:r>
              <a:rPr lang="en-US" sz="1700" u="sng" dirty="0"/>
              <a:t>NOT</a:t>
            </a:r>
            <a:r>
              <a:rPr lang="en-US" sz="1700" dirty="0"/>
              <a:t> </a:t>
            </a:r>
            <a:br>
              <a:rPr lang="en-US" sz="1700" dirty="0"/>
            </a:br>
            <a:r>
              <a:rPr lang="en-US" sz="1700" dirty="0"/>
              <a:t>subject to ORS 366.215, per the Project Review Criteria in Appendix C of the Mobility Advisory </a:t>
            </a:r>
            <a:br>
              <a:rPr lang="en-US" sz="1700" dirty="0"/>
            </a:br>
            <a:r>
              <a:rPr lang="en-US" sz="1700" dirty="0"/>
              <a:t>Committee Charter.  </a:t>
            </a:r>
          </a:p>
        </p:txBody>
      </p:sp>
      <p:sp>
        <p:nvSpPr>
          <p:cNvPr id="14" name="TextBox 13"/>
          <p:cNvSpPr txBox="1"/>
          <p:nvPr/>
        </p:nvSpPr>
        <p:spPr>
          <a:xfrm>
            <a:off x="145575" y="2260700"/>
            <a:ext cx="11436825" cy="892552"/>
          </a:xfrm>
          <a:prstGeom prst="rect">
            <a:avLst/>
          </a:prstGeom>
          <a:noFill/>
        </p:spPr>
        <p:txBody>
          <a:bodyPr wrap="square" rtlCol="0">
            <a:spAutoFit/>
          </a:bodyPr>
          <a:lstStyle/>
          <a:p>
            <a:pPr>
              <a:spcAft>
                <a:spcPts val="1200"/>
              </a:spcAft>
            </a:pPr>
            <a:r>
              <a:rPr lang="en-US" b="1" u="sng" dirty="0"/>
              <a:t>Intersection Improvements Template</a:t>
            </a:r>
            <a:r>
              <a:rPr lang="en-US" b="1" dirty="0"/>
              <a:t>: </a:t>
            </a:r>
            <a:r>
              <a:rPr lang="en-US" sz="1700" dirty="0"/>
              <a:t>Used for </a:t>
            </a:r>
            <a:r>
              <a:rPr lang="en-US" sz="1700" i="1" u="sng" dirty="0"/>
              <a:t>early</a:t>
            </a:r>
            <a:r>
              <a:rPr lang="en-US" sz="1700" dirty="0"/>
              <a:t> communication with the Mobility Advisory Committee/</a:t>
            </a:r>
            <a:br>
              <a:rPr lang="en-US" sz="1700" dirty="0"/>
            </a:br>
            <a:r>
              <a:rPr lang="en-US" sz="1700" dirty="0"/>
              <a:t>Stakeholder forum.  The intent of the slides are to share issues/problems with the current intersection, and seek early </a:t>
            </a:r>
            <a:br>
              <a:rPr lang="en-US" sz="1700" dirty="0"/>
            </a:br>
            <a:r>
              <a:rPr lang="en-US" sz="1700" dirty="0"/>
              <a:t>input on options for potential solutions </a:t>
            </a:r>
            <a:r>
              <a:rPr lang="en-US" sz="1700" u="sng" dirty="0"/>
              <a:t>before</a:t>
            </a:r>
            <a:r>
              <a:rPr lang="en-US" sz="1700" dirty="0"/>
              <a:t> a final treatment is decided.</a:t>
            </a:r>
          </a:p>
        </p:txBody>
      </p:sp>
      <p:sp>
        <p:nvSpPr>
          <p:cNvPr id="13" name="TextBox 12"/>
          <p:cNvSpPr txBox="1"/>
          <p:nvPr/>
        </p:nvSpPr>
        <p:spPr>
          <a:xfrm>
            <a:off x="145575" y="3376094"/>
            <a:ext cx="11900848" cy="892552"/>
          </a:xfrm>
          <a:prstGeom prst="rect">
            <a:avLst/>
          </a:prstGeom>
          <a:noFill/>
        </p:spPr>
        <p:txBody>
          <a:bodyPr wrap="square" rtlCol="0">
            <a:spAutoFit/>
          </a:bodyPr>
          <a:lstStyle/>
          <a:p>
            <a:pPr>
              <a:spcAft>
                <a:spcPts val="1200"/>
              </a:spcAft>
            </a:pPr>
            <a:r>
              <a:rPr lang="en-US" b="1" u="sng" dirty="0"/>
              <a:t>Roundabout Template</a:t>
            </a:r>
            <a:r>
              <a:rPr lang="en-US" b="1" dirty="0"/>
              <a:t>: </a:t>
            </a:r>
            <a:r>
              <a:rPr lang="en-US" sz="1700" dirty="0"/>
              <a:t>Used for proposed roundabouts that are subject to freight industry input, per Highway Directive DES-02.  Each slide is designed to present the required information needed for Stakeholder Forum Support (for roundabouts located on Reduction Review Routes) and freight industry support on roundabout sizing.  </a:t>
            </a:r>
          </a:p>
        </p:txBody>
      </p:sp>
      <p:sp>
        <p:nvSpPr>
          <p:cNvPr id="11" name="TextBox 10"/>
          <p:cNvSpPr txBox="1"/>
          <p:nvPr/>
        </p:nvSpPr>
        <p:spPr>
          <a:xfrm>
            <a:off x="145575" y="4491489"/>
            <a:ext cx="11900848" cy="1154162"/>
          </a:xfrm>
          <a:prstGeom prst="rect">
            <a:avLst/>
          </a:prstGeom>
          <a:noFill/>
        </p:spPr>
        <p:txBody>
          <a:bodyPr wrap="square" rtlCol="0">
            <a:spAutoFit/>
          </a:bodyPr>
          <a:lstStyle/>
          <a:p>
            <a:pPr>
              <a:spcAft>
                <a:spcPts val="1200"/>
              </a:spcAft>
            </a:pPr>
            <a:r>
              <a:rPr lang="en-US" b="1" u="sng" dirty="0"/>
              <a:t>Roadway Reconfiguration Template</a:t>
            </a:r>
            <a:r>
              <a:rPr lang="en-US" b="1" dirty="0"/>
              <a:t>: </a:t>
            </a:r>
            <a:r>
              <a:rPr lang="en-US" sz="1700" dirty="0"/>
              <a:t>Used for projects proposing a roadway reconfiguration only (</a:t>
            </a:r>
            <a:r>
              <a:rPr lang="en-US" sz="1700" u="sng" dirty="0"/>
              <a:t>not</a:t>
            </a:r>
            <a:r>
              <a:rPr lang="en-US" sz="1700" dirty="0"/>
              <a:t> in conjunction with a proposed reduction in vehicle-carrying capacity on a Reduction Review Route subject to ORS 366.215). These include road diets, travel lane reductions, lane width changes, etc. If the roadway configuration is included with a Reduction in Vehicle Carrying Capacity, use the ORS 366.215 presentation template instead (the template includes roadway reconfiguration slides).</a:t>
            </a:r>
          </a:p>
        </p:txBody>
      </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2</a:t>
            </a:fld>
            <a:endParaRPr lang="en-US" dirty="0"/>
          </a:p>
        </p:txBody>
      </p:sp>
    </p:spTree>
    <p:custDataLst>
      <p:tags r:id="rId1"/>
    </p:custDataLst>
    <p:extLst>
      <p:ext uri="{BB962C8B-B14F-4D97-AF65-F5344CB8AC3E}">
        <p14:creationId xmlns:p14="http://schemas.microsoft.com/office/powerpoint/2010/main" val="79878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05"/>
            <a:ext cx="12191999" cy="1089529"/>
          </a:xfrm>
        </p:spPr>
        <p:txBody>
          <a:bodyPr wrap="square" anchor="ctr" anchorCtr="0">
            <a:spAutoFit/>
          </a:bodyPr>
          <a:lstStyle/>
          <a:p>
            <a:pPr algn="ctr"/>
            <a:r>
              <a:rPr lang="en-US" sz="4000" b="1" dirty="0"/>
              <a:t>PROJECT NAME</a:t>
            </a:r>
            <a:br>
              <a:rPr lang="en-US" sz="4000" b="1" dirty="0"/>
            </a:br>
            <a:r>
              <a:rPr lang="en-US" sz="3200" dirty="0"/>
              <a:t>Summary of Changes</a:t>
            </a:r>
          </a:p>
        </p:txBody>
      </p:sp>
      <p:sp>
        <p:nvSpPr>
          <p:cNvPr id="4" name="Slide Number Placeholder 3"/>
          <p:cNvSpPr>
            <a:spLocks noGrp="1"/>
          </p:cNvSpPr>
          <p:nvPr>
            <p:ph type="sldNum" sz="quarter" idx="12"/>
          </p:nvPr>
        </p:nvSpPr>
        <p:spPr/>
        <p:txBody>
          <a:bodyPr/>
          <a:lstStyle/>
          <a:p>
            <a:fld id="{7B4172B2-D9CF-462E-87A7-CF6315382B94}" type="slidenum">
              <a:rPr lang="en-US" smtClean="0"/>
              <a:t>20</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600104668"/>
              </p:ext>
            </p:extLst>
          </p:nvPr>
        </p:nvGraphicFramePr>
        <p:xfrm>
          <a:off x="257426" y="1214385"/>
          <a:ext cx="11775547" cy="5569407"/>
        </p:xfrm>
        <a:graphic>
          <a:graphicData uri="http://schemas.openxmlformats.org/drawingml/2006/table">
            <a:tbl>
              <a:tblPr firstRow="1" bandRow="1">
                <a:tableStyleId>{073A0DAA-6AF3-43AB-8588-CEC1D06C72B9}</a:tableStyleId>
              </a:tblPr>
              <a:tblGrid>
                <a:gridCol w="5943925">
                  <a:extLst>
                    <a:ext uri="{9D8B030D-6E8A-4147-A177-3AD203B41FA5}">
                      <a16:colId xmlns:a16="http://schemas.microsoft.com/office/drawing/2014/main" val="2424179882"/>
                    </a:ext>
                  </a:extLst>
                </a:gridCol>
                <a:gridCol w="2925692">
                  <a:extLst>
                    <a:ext uri="{9D8B030D-6E8A-4147-A177-3AD203B41FA5}">
                      <a16:colId xmlns:a16="http://schemas.microsoft.com/office/drawing/2014/main" val="4053713366"/>
                    </a:ext>
                  </a:extLst>
                </a:gridCol>
                <a:gridCol w="2905930">
                  <a:extLst>
                    <a:ext uri="{9D8B030D-6E8A-4147-A177-3AD203B41FA5}">
                      <a16:colId xmlns:a16="http://schemas.microsoft.com/office/drawing/2014/main" val="230039643"/>
                    </a:ext>
                  </a:extLst>
                </a:gridCol>
              </a:tblGrid>
              <a:tr h="540207">
                <a:tc>
                  <a:txBody>
                    <a:bodyPr/>
                    <a:lstStyle/>
                    <a:p>
                      <a:pPr algn="ctr"/>
                      <a:r>
                        <a:rPr lang="en-US" sz="2500" dirty="0"/>
                        <a:t>Design Element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500" dirty="0"/>
                        <a:t>Existing</a:t>
                      </a:r>
                    </a:p>
                  </a:txBody>
                  <a:tcPr anchor="ctr">
                    <a:lnT w="12700" cap="flat" cmpd="sng" algn="ctr">
                      <a:solidFill>
                        <a:schemeClr val="tx1"/>
                      </a:solidFill>
                      <a:prstDash val="solid"/>
                      <a:round/>
                      <a:headEnd type="none" w="med" len="med"/>
                      <a:tailEnd type="none" w="med" len="med"/>
                    </a:lnT>
                  </a:tcPr>
                </a:tc>
                <a:tc>
                  <a:txBody>
                    <a:bodyPr/>
                    <a:lstStyle/>
                    <a:p>
                      <a:pPr algn="ctr"/>
                      <a:r>
                        <a:rPr lang="en-US" sz="2500" dirty="0"/>
                        <a:t>Proposed</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7771272"/>
                  </a:ext>
                </a:extLst>
              </a:tr>
              <a:tr h="457200">
                <a:tc>
                  <a:txBody>
                    <a:bodyPr/>
                    <a:lstStyle/>
                    <a:p>
                      <a:r>
                        <a:rPr lang="en-US" sz="2000" dirty="0"/>
                        <a:t>Travel Lane</a:t>
                      </a:r>
                      <a:r>
                        <a:rPr lang="en-US" sz="2000" baseline="0" dirty="0"/>
                        <a:t> Width(s) (NB or WB)</a:t>
                      </a:r>
                      <a:endParaRPr lang="en-US" sz="2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2642115613"/>
                  </a:ext>
                </a:extLst>
              </a:tr>
              <a:tr h="457200">
                <a:tc>
                  <a:txBody>
                    <a:bodyPr/>
                    <a:lstStyle/>
                    <a:p>
                      <a:r>
                        <a:rPr lang="en-US" sz="2000" dirty="0"/>
                        <a:t>Travel Lane Width (s) (SB or EB)</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3777779120"/>
                  </a:ext>
                </a:extLst>
              </a:tr>
              <a:tr h="457200">
                <a:tc>
                  <a:txBody>
                    <a:bodyPr/>
                    <a:lstStyle/>
                    <a:p>
                      <a:r>
                        <a:rPr lang="en-US" sz="2000" dirty="0"/>
                        <a:t>Two-Way-Left-Turn Lane Width</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3552737875"/>
                  </a:ext>
                </a:extLst>
              </a:tr>
              <a:tr h="457200">
                <a:tc>
                  <a:txBody>
                    <a:bodyPr/>
                    <a:lstStyle/>
                    <a:p>
                      <a:r>
                        <a:rPr lang="en-US" sz="2000" dirty="0"/>
                        <a:t>Number of travel lanes (NB or WB)</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326173678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Number of travel lanes (SB or EB)</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773248031"/>
                  </a:ext>
                </a:extLst>
              </a:tr>
              <a:tr h="457200">
                <a:tc>
                  <a:txBody>
                    <a:bodyPr/>
                    <a:lstStyle/>
                    <a:p>
                      <a:r>
                        <a:rPr lang="en-US" sz="2000" dirty="0"/>
                        <a:t>Bicycle Lane Width</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3495456732"/>
                  </a:ext>
                </a:extLst>
              </a:tr>
              <a:tr h="457200">
                <a:tc>
                  <a:txBody>
                    <a:bodyPr/>
                    <a:lstStyle/>
                    <a:p>
                      <a:r>
                        <a:rPr lang="en-US" sz="2000" dirty="0"/>
                        <a:t>Bicycle Lane Buffer Width</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222512470"/>
                  </a:ext>
                </a:extLst>
              </a:tr>
              <a:tr h="457200">
                <a:tc>
                  <a:txBody>
                    <a:bodyPr/>
                    <a:lstStyle/>
                    <a:p>
                      <a:r>
                        <a:rPr lang="en-US" sz="2000" dirty="0"/>
                        <a:t>Shoulder</a:t>
                      </a:r>
                      <a:r>
                        <a:rPr lang="en-US" sz="2000" baseline="0" dirty="0"/>
                        <a:t> Width (NB or WB)</a:t>
                      </a:r>
                      <a:endParaRPr lang="en-US" sz="2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651204722"/>
                  </a:ext>
                </a:extLst>
              </a:tr>
              <a:tr h="457200">
                <a:tc>
                  <a:txBody>
                    <a:bodyPr/>
                    <a:lstStyle/>
                    <a:p>
                      <a:r>
                        <a:rPr lang="en-US" sz="2000" dirty="0"/>
                        <a:t>Shoulder (SB or EB)</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79248032"/>
                  </a:ext>
                </a:extLst>
              </a:tr>
              <a:tr h="457200">
                <a:tc>
                  <a:txBody>
                    <a:bodyPr/>
                    <a:lstStyle/>
                    <a:p>
                      <a:r>
                        <a:rPr lang="en-US" sz="2000" dirty="0"/>
                        <a:t>Pedestrian Refuge Island Width</a:t>
                      </a:r>
                    </a:p>
                  </a:txBody>
                  <a:tcPr anchor="ctr">
                    <a:lnL w="12700" cap="flat" cmpd="sng" algn="ctr">
                      <a:solidFill>
                        <a:schemeClr val="tx1"/>
                      </a:solidFill>
                      <a:prstDash val="solid"/>
                      <a:round/>
                      <a:headEnd type="none" w="med" len="med"/>
                      <a:tailEnd type="none" w="med" len="med"/>
                    </a:lnL>
                  </a:tcP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60412054"/>
                  </a:ext>
                </a:extLst>
              </a:tr>
              <a:tr h="457200">
                <a:tc>
                  <a:txBody>
                    <a:bodyPr/>
                    <a:lstStyle/>
                    <a:p>
                      <a:r>
                        <a:rPr lang="en-US" sz="2000" dirty="0"/>
                        <a:t>Parking Lane Width</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883573"/>
                  </a:ext>
                </a:extLst>
              </a:tr>
            </a:tbl>
          </a:graphicData>
        </a:graphic>
      </p:graphicFrame>
    </p:spTree>
    <p:custDataLst>
      <p:tags r:id="rId1"/>
    </p:custDataLst>
    <p:extLst>
      <p:ext uri="{BB962C8B-B14F-4D97-AF65-F5344CB8AC3E}">
        <p14:creationId xmlns:p14="http://schemas.microsoft.com/office/powerpoint/2010/main" val="10202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9" y="2456264"/>
            <a:ext cx="10515600" cy="646331"/>
          </a:xfrm>
        </p:spPr>
        <p:txBody>
          <a:bodyPr>
            <a:spAutoFit/>
          </a:bodyPr>
          <a:lstStyle/>
          <a:p>
            <a:r>
              <a:rPr lang="en-US" dirty="0"/>
              <a:t>THANK YOU</a:t>
            </a:r>
          </a:p>
        </p:txBody>
      </p:sp>
    </p:spTree>
    <p:custDataLst>
      <p:tags r:id="rId1"/>
    </p:custDataLst>
    <p:extLst>
      <p:ext uri="{BB962C8B-B14F-4D97-AF65-F5344CB8AC3E}">
        <p14:creationId xmlns:p14="http://schemas.microsoft.com/office/powerpoint/2010/main" val="118487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3</a:t>
            </a:r>
          </a:p>
        </p:txBody>
      </p:sp>
      <p:sp>
        <p:nvSpPr>
          <p:cNvPr id="4" name="TextBox 3"/>
          <p:cNvSpPr txBox="1"/>
          <p:nvPr/>
        </p:nvSpPr>
        <p:spPr>
          <a:xfrm>
            <a:off x="147939" y="136070"/>
            <a:ext cx="7395861" cy="892552"/>
          </a:xfrm>
          <a:prstGeom prst="rect">
            <a:avLst/>
          </a:prstGeom>
          <a:noFill/>
        </p:spPr>
        <p:txBody>
          <a:bodyPr wrap="square" rtlCol="0">
            <a:spAutoFit/>
          </a:bodyPr>
          <a:lstStyle>
            <a:defPPr>
              <a:defRPr lang="en-US"/>
            </a:defPPr>
            <a:lvl1pPr>
              <a:defRPr sz="2600" b="1"/>
            </a:lvl1pPr>
          </a:lstStyle>
          <a:p>
            <a:r>
              <a:rPr lang="en-US" dirty="0"/>
              <a:t>HOW DO I KNOW WHICH SPECIFIC INFORMATION TO INCLUDE IN EACH SLIDE?</a:t>
            </a:r>
          </a:p>
        </p:txBody>
      </p:sp>
      <p:sp>
        <p:nvSpPr>
          <p:cNvPr id="5" name="TextBox 4"/>
          <p:cNvSpPr txBox="1"/>
          <p:nvPr/>
        </p:nvSpPr>
        <p:spPr>
          <a:xfrm>
            <a:off x="147938" y="960000"/>
            <a:ext cx="8852627" cy="1200329"/>
          </a:xfrm>
          <a:prstGeom prst="rect">
            <a:avLst/>
          </a:prstGeom>
          <a:noFill/>
        </p:spPr>
        <p:txBody>
          <a:bodyPr wrap="square" rtlCol="0">
            <a:spAutoFit/>
          </a:bodyPr>
          <a:lstStyle/>
          <a:p>
            <a:r>
              <a:rPr lang="en-US" sz="1750" dirty="0"/>
              <a:t>Instructions are provided, where appropriate, in the </a:t>
            </a:r>
            <a:r>
              <a:rPr lang="en-US" sz="1750" i="1" dirty="0"/>
              <a:t>Notes</a:t>
            </a:r>
            <a:r>
              <a:rPr lang="en-US" sz="1750" dirty="0"/>
              <a:t> section at the bottom of each slide. The Notes should display by default when you open the template. If not, select “</a:t>
            </a:r>
            <a:r>
              <a:rPr lang="en-US" sz="1750" i="1" dirty="0"/>
              <a:t>View</a:t>
            </a:r>
            <a:r>
              <a:rPr lang="en-US" sz="1750" dirty="0"/>
              <a:t>” from the top ribbon and toggle the “</a:t>
            </a:r>
            <a:r>
              <a:rPr lang="en-US" sz="1750" i="1" dirty="0"/>
              <a:t>Notes</a:t>
            </a:r>
            <a:r>
              <a:rPr lang="en-US" sz="1750" dirty="0"/>
              <a:t>” button in the “</a:t>
            </a:r>
            <a:r>
              <a:rPr lang="en-US" sz="1750" i="1" dirty="0"/>
              <a:t>Show</a:t>
            </a:r>
            <a:r>
              <a:rPr lang="en-US" sz="1750" dirty="0"/>
              <a:t>” section. </a:t>
            </a:r>
            <a:r>
              <a:rPr lang="en-US" sz="1750" dirty="0">
                <a:highlight>
                  <a:srgbClr val="FFFF00"/>
                </a:highlight>
              </a:rPr>
              <a:t>Delete the instruction notes and replace them with your own, as appropriate.</a:t>
            </a:r>
          </a:p>
        </p:txBody>
      </p:sp>
      <p:sp>
        <p:nvSpPr>
          <p:cNvPr id="11" name="TextBox 10"/>
          <p:cNvSpPr txBox="1"/>
          <p:nvPr/>
        </p:nvSpPr>
        <p:spPr>
          <a:xfrm>
            <a:off x="147938" y="2212925"/>
            <a:ext cx="11429019" cy="492443"/>
          </a:xfrm>
          <a:prstGeom prst="rect">
            <a:avLst/>
          </a:prstGeom>
          <a:noFill/>
        </p:spPr>
        <p:txBody>
          <a:bodyPr wrap="square" rtlCol="0">
            <a:spAutoFit/>
          </a:bodyPr>
          <a:lstStyle/>
          <a:p>
            <a:r>
              <a:rPr lang="en-US" sz="2600" b="1" dirty="0"/>
              <a:t>WHAT IF I NEED ADDITIONAL SLIDES TO COVER ALL OF MY PLANNED CONTENT?</a:t>
            </a:r>
          </a:p>
        </p:txBody>
      </p:sp>
      <p:sp>
        <p:nvSpPr>
          <p:cNvPr id="12" name="TextBox 11"/>
          <p:cNvSpPr txBox="1"/>
          <p:nvPr/>
        </p:nvSpPr>
        <p:spPr>
          <a:xfrm>
            <a:off x="143638" y="2725357"/>
            <a:ext cx="12126629" cy="900246"/>
          </a:xfrm>
          <a:prstGeom prst="rect">
            <a:avLst/>
          </a:prstGeom>
          <a:noFill/>
        </p:spPr>
        <p:txBody>
          <a:bodyPr wrap="square" lIns="91440" tIns="45720" rIns="91440" bIns="45720" rtlCol="0" anchor="t">
            <a:spAutoFit/>
          </a:bodyPr>
          <a:lstStyle/>
          <a:p>
            <a:pPr>
              <a:spcAft>
                <a:spcPts val="1200"/>
              </a:spcAft>
            </a:pPr>
            <a:r>
              <a:rPr lang="en-US" sz="1750" dirty="0"/>
              <a:t>Keep your content as concise as possible. However, if you need additional slides (e.g. to display multiple stages of a large project), duplicate the appropriate slides provided in the template. If you need an additional slide that is not included in the, template, contact the </a:t>
            </a:r>
            <a:r>
              <a:rPr lang="en-US" sz="1750" b="1" u="sng" dirty="0">
                <a:hlinkClick r:id="rId4"/>
              </a:rPr>
              <a:t>Mobility Services Team</a:t>
            </a:r>
            <a:r>
              <a:rPr lang="en-US" sz="1750" dirty="0"/>
              <a:t> for suggestions on how best to provide the information.</a:t>
            </a:r>
          </a:p>
        </p:txBody>
      </p:sp>
      <p:sp>
        <p:nvSpPr>
          <p:cNvPr id="6" name="Rectangle 5"/>
          <p:cNvSpPr/>
          <p:nvPr/>
        </p:nvSpPr>
        <p:spPr>
          <a:xfrm>
            <a:off x="156592" y="3703493"/>
            <a:ext cx="12035407" cy="492443"/>
          </a:xfrm>
          <a:prstGeom prst="rect">
            <a:avLst/>
          </a:prstGeom>
          <a:noFill/>
        </p:spPr>
        <p:txBody>
          <a:bodyPr wrap="square" rtlCol="0">
            <a:spAutoFit/>
          </a:bodyPr>
          <a:lstStyle/>
          <a:p>
            <a:r>
              <a:rPr lang="en-US" sz="2600" b="1" dirty="0"/>
              <a:t>HOW DO I SEND MY COMPLETED PRESENTATION TO THE MOBILITY TEAM?</a:t>
            </a:r>
          </a:p>
        </p:txBody>
      </p:sp>
      <p:sp>
        <p:nvSpPr>
          <p:cNvPr id="13" name="TextBox 12"/>
          <p:cNvSpPr txBox="1"/>
          <p:nvPr/>
        </p:nvSpPr>
        <p:spPr>
          <a:xfrm>
            <a:off x="147938" y="4184728"/>
            <a:ext cx="11906499" cy="1438855"/>
          </a:xfrm>
          <a:prstGeom prst="rect">
            <a:avLst/>
          </a:prstGeom>
          <a:noFill/>
        </p:spPr>
        <p:txBody>
          <a:bodyPr wrap="square" lIns="91440" tIns="45720" rIns="91440" bIns="45720" rtlCol="0" anchor="t">
            <a:spAutoFit/>
          </a:bodyPr>
          <a:lstStyle/>
          <a:p>
            <a:pPr>
              <a:spcAft>
                <a:spcPts val="1200"/>
              </a:spcAft>
            </a:pPr>
            <a:r>
              <a:rPr lang="en-US" sz="1750" dirty="0"/>
              <a:t>Submit your presentation using the </a:t>
            </a:r>
            <a:r>
              <a:rPr lang="en-US" sz="1750" b="1" u="sng" dirty="0">
                <a:hlinkClick r:id="rId5"/>
              </a:rPr>
              <a:t>Agenda Request/Meeting Materials Form</a:t>
            </a:r>
            <a:r>
              <a:rPr lang="en-US" sz="1750" dirty="0"/>
              <a:t> on the </a:t>
            </a:r>
            <a:r>
              <a:rPr lang="en-US" sz="1750" b="1" u="sng" dirty="0">
                <a:hlinkClick r:id="rId6"/>
              </a:rPr>
              <a:t>Mobility Program internal SharePoint site</a:t>
            </a:r>
            <a:r>
              <a:rPr lang="en-US" sz="1750" b="1" u="sng" dirty="0"/>
              <a:t>.</a:t>
            </a:r>
            <a:r>
              <a:rPr lang="en-US" sz="1750" b="1" dirty="0"/>
              <a:t> </a:t>
            </a:r>
            <a:r>
              <a:rPr lang="en-US" sz="1750" dirty="0"/>
              <a:t>The form will prompt you to answer some questions about your agenda topic and the meeting date you would like to present. Documents must be submitted at least </a:t>
            </a:r>
            <a:r>
              <a:rPr lang="en-US" sz="1750" b="1" u="sng" dirty="0">
                <a:solidFill>
                  <a:srgbClr val="C00000"/>
                </a:solidFill>
              </a:rPr>
              <a:t>three weeks prior</a:t>
            </a:r>
            <a:r>
              <a:rPr lang="en-US" sz="1750" dirty="0">
                <a:solidFill>
                  <a:srgbClr val="C00000"/>
                </a:solidFill>
              </a:rPr>
              <a:t> </a:t>
            </a:r>
            <a:r>
              <a:rPr lang="en-US" sz="1750" dirty="0"/>
              <a:t>to the meeting.  </a:t>
            </a:r>
            <a:r>
              <a:rPr lang="en-US" sz="1750" i="1" dirty="0"/>
              <a:t>(Outside consultants should provide their presentation to the appropriate Region Mobility Liaison, who can submit your presentation on your behalf. Contact information for the Region Mobility Liaisons can be found on the </a:t>
            </a:r>
            <a:r>
              <a:rPr lang="en-US" sz="1750" b="1" i="1" u="sng" dirty="0">
                <a:hlinkClick r:id="rId7"/>
              </a:rPr>
              <a:t>Statewide Mobility Program website</a:t>
            </a:r>
            <a:r>
              <a:rPr lang="en-US" sz="1750" i="1" dirty="0"/>
              <a:t>.)</a:t>
            </a:r>
            <a:endParaRPr lang="en-US" sz="1750" dirty="0"/>
          </a:p>
        </p:txBody>
      </p:sp>
      <p:sp>
        <p:nvSpPr>
          <p:cNvPr id="14" name="TextBox 13"/>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3</a:t>
            </a:fld>
            <a:endParaRPr lang="en-US" dirty="0"/>
          </a:p>
        </p:txBody>
      </p:sp>
    </p:spTree>
    <p:custDataLst>
      <p:tags r:id="rId1"/>
    </p:custDataLst>
    <p:extLst>
      <p:ext uri="{BB962C8B-B14F-4D97-AF65-F5344CB8AC3E}">
        <p14:creationId xmlns:p14="http://schemas.microsoft.com/office/powerpoint/2010/main" val="171395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180284"/>
            <a:ext cx="10948793" cy="1540376"/>
          </a:xfrm>
        </p:spPr>
        <p:txBody>
          <a:bodyPr>
            <a:normAutofit/>
          </a:bodyPr>
          <a:lstStyle/>
          <a:p>
            <a:pPr algn="ctr"/>
            <a:r>
              <a:rPr lang="en-US" sz="4400" b="1" dirty="0"/>
              <a:t>PROJECT NAME</a:t>
            </a:r>
            <a:br>
              <a:rPr lang="en-US" sz="4400" b="1" dirty="0"/>
            </a:br>
            <a:r>
              <a:rPr lang="en-US" sz="3500" dirty="0"/>
              <a:t>Proposed Roadway Reconfiguration </a:t>
            </a:r>
          </a:p>
        </p:txBody>
      </p:sp>
      <p:sp>
        <p:nvSpPr>
          <p:cNvPr id="4" name="Content Placeholder 2"/>
          <p:cNvSpPr txBox="1">
            <a:spLocks/>
          </p:cNvSpPr>
          <p:nvPr/>
        </p:nvSpPr>
        <p:spPr>
          <a:xfrm>
            <a:off x="838200" y="2140596"/>
            <a:ext cx="4876800" cy="3558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4950">
              <a:spcAft>
                <a:spcPts val="1200"/>
              </a:spcAft>
            </a:pPr>
            <a:r>
              <a:rPr lang="en-US" sz="2600" b="1" dirty="0">
                <a:cs typeface="Times New Roman" panose="02020603050405020304" pitchFamily="18" charset="0"/>
              </a:rPr>
              <a:t>Presenter(s) Name(s):</a:t>
            </a:r>
          </a:p>
          <a:p>
            <a:pPr marL="287338" indent="-234950">
              <a:spcAft>
                <a:spcPts val="1200"/>
              </a:spcAft>
            </a:pPr>
            <a:r>
              <a:rPr lang="en-US" sz="2600" b="1" dirty="0">
                <a:cs typeface="Times New Roman" panose="02020603050405020304" pitchFamily="18" charset="0"/>
              </a:rPr>
              <a:t>Other Notes: </a:t>
            </a:r>
            <a:r>
              <a:rPr lang="en-US" sz="2600" dirty="0">
                <a:cs typeface="Times New Roman" panose="02020603050405020304" pitchFamily="18" charset="0"/>
              </a:rPr>
              <a:t>(e.g. ARTS, HB 2017 project, STIP Project, etc.)</a:t>
            </a:r>
            <a:endParaRPr lang="en-US" sz="2600" dirty="0"/>
          </a:p>
        </p:txBody>
      </p:sp>
      <p:sp>
        <p:nvSpPr>
          <p:cNvPr id="5" name="Content Placeholder 3"/>
          <p:cNvSpPr txBox="1">
            <a:spLocks/>
          </p:cNvSpPr>
          <p:nvPr/>
        </p:nvSpPr>
        <p:spPr>
          <a:xfrm>
            <a:off x="6605393" y="5605664"/>
            <a:ext cx="5181600" cy="928558"/>
          </a:xfrm>
          <a:prstGeom prst="rect">
            <a:avLst/>
          </a:prstGeom>
        </p:spPr>
        <p:txBody>
          <a:bodyPr anchor="b" anchorCtr="0"/>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t>Mobility Advisory Committee</a:t>
            </a:r>
            <a:br>
              <a:rPr lang="en-US" b="1" dirty="0"/>
            </a:br>
            <a:r>
              <a:rPr lang="en-US" sz="2600" dirty="0"/>
              <a:t>Meeting Date: MM/DD/YYYY</a:t>
            </a:r>
          </a:p>
        </p:txBody>
      </p:sp>
      <p:pic>
        <p:nvPicPr>
          <p:cNvPr id="1026" name="Picture 2" descr="Sample project photo with instructions to replace with an actual project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486" y="2048675"/>
            <a:ext cx="4721667" cy="35569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785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endParaRPr lang="en-US" dirty="0"/>
          </a:p>
        </p:txBody>
      </p:sp>
      <p:sp>
        <p:nvSpPr>
          <p:cNvPr id="3" name="Slide Number Placeholder 2"/>
          <p:cNvSpPr>
            <a:spLocks noGrp="1"/>
          </p:cNvSpPr>
          <p:nvPr>
            <p:ph type="sldNum" sz="quarter" idx="12"/>
          </p:nvPr>
        </p:nvSpPr>
        <p:spPr/>
        <p:txBody>
          <a:bodyPr/>
          <a:lstStyle/>
          <a:p>
            <a:fld id="{7B4172B2-D9CF-462E-87A7-CF6315382B94}" type="slidenum">
              <a:rPr lang="en-US" smtClean="0"/>
              <a:t>5</a:t>
            </a:fld>
            <a:endParaRPr lang="en-US" dirty="0"/>
          </a:p>
        </p:txBody>
      </p:sp>
      <p:sp>
        <p:nvSpPr>
          <p:cNvPr id="4" name="Text Placeholder 3"/>
          <p:cNvSpPr>
            <a:spLocks noGrp="1"/>
          </p:cNvSpPr>
          <p:nvPr>
            <p:ph type="body" sz="quarter" idx="13"/>
          </p:nvPr>
        </p:nvSpPr>
        <p:spPr>
          <a:xfrm>
            <a:off x="699882" y="1868578"/>
            <a:ext cx="11492118" cy="3922621"/>
          </a:xfrm>
        </p:spPr>
        <p:txBody>
          <a:bodyPr numCol="2" anchor="ctr" anchorCtr="0">
            <a:noAutofit/>
          </a:bodyPr>
          <a:lstStyle/>
          <a:p>
            <a:pPr marL="0" lvl="1" indent="-404812">
              <a:spcBef>
                <a:spcPts val="0"/>
              </a:spcBef>
              <a:spcAft>
                <a:spcPts val="600"/>
              </a:spcAft>
              <a:buNone/>
            </a:pPr>
            <a:r>
              <a:rPr lang="en-US" sz="2800" b="1" dirty="0">
                <a:cs typeface="Times New Roman" panose="02020603050405020304" pitchFamily="18" charset="0"/>
              </a:rPr>
              <a:t>Topics:</a:t>
            </a:r>
          </a:p>
          <a:p>
            <a:pPr marL="287338" lvl="2" indent="-234950">
              <a:spcBef>
                <a:spcPts val="200"/>
              </a:spcBef>
              <a:spcAft>
                <a:spcPts val="400"/>
              </a:spcAft>
            </a:pPr>
            <a:r>
              <a:rPr lang="en-US" sz="2200" dirty="0">
                <a:cs typeface="Times New Roman" panose="02020603050405020304" pitchFamily="18" charset="0"/>
              </a:rPr>
              <a:t>Location &amp; Traffic Volumes</a:t>
            </a:r>
          </a:p>
          <a:p>
            <a:pPr marL="287338" lvl="2" indent="-234950">
              <a:spcBef>
                <a:spcPts val="200"/>
              </a:spcBef>
              <a:spcAft>
                <a:spcPts val="400"/>
              </a:spcAft>
            </a:pPr>
            <a:r>
              <a:rPr lang="en-US" sz="2200" dirty="0">
                <a:cs typeface="Times New Roman" panose="02020603050405020304" pitchFamily="18" charset="0"/>
              </a:rPr>
              <a:t>Project Purpose &amp; Scope</a:t>
            </a:r>
          </a:p>
          <a:p>
            <a:pPr marL="287338" lvl="2" indent="-234950">
              <a:spcBef>
                <a:spcPts val="200"/>
              </a:spcBef>
              <a:spcAft>
                <a:spcPts val="400"/>
              </a:spcAft>
            </a:pPr>
            <a:r>
              <a:rPr lang="en-US" sz="2200" dirty="0">
                <a:cs typeface="Times New Roman" panose="02020603050405020304" pitchFamily="18" charset="0"/>
              </a:rPr>
              <a:t>Design Guidelines for Project Area</a:t>
            </a:r>
          </a:p>
          <a:p>
            <a:pPr marL="287338" lvl="2" indent="-234950">
              <a:spcBef>
                <a:spcPts val="200"/>
              </a:spcBef>
              <a:spcAft>
                <a:spcPts val="400"/>
              </a:spcAft>
            </a:pPr>
            <a:r>
              <a:rPr lang="en-US" sz="2200" dirty="0">
                <a:cs typeface="Times New Roman" panose="02020603050405020304" pitchFamily="18" charset="0"/>
              </a:rPr>
              <a:t>Existing &amp; Proposed Roadway Cross Sections</a:t>
            </a:r>
          </a:p>
          <a:p>
            <a:pPr marL="287338" lvl="2" indent="-234950">
              <a:spcBef>
                <a:spcPts val="200"/>
              </a:spcBef>
              <a:spcAft>
                <a:spcPts val="400"/>
              </a:spcAft>
            </a:pPr>
            <a:r>
              <a:rPr lang="en-US" sz="2200" dirty="0">
                <a:cs typeface="Times New Roman" panose="02020603050405020304" pitchFamily="18" charset="0"/>
              </a:rPr>
              <a:t>Over-Dimension Freight Activity</a:t>
            </a:r>
          </a:p>
          <a:p>
            <a:pPr marL="287338" lvl="2" indent="-234950">
              <a:spcBef>
                <a:spcPts val="200"/>
              </a:spcBef>
              <a:spcAft>
                <a:spcPts val="400"/>
              </a:spcAft>
            </a:pPr>
            <a:r>
              <a:rPr lang="en-US" sz="2200" dirty="0">
                <a:cs typeface="Times New Roman" panose="02020603050405020304" pitchFamily="18" charset="0"/>
              </a:rPr>
              <a:t>Alternatives Considered</a:t>
            </a:r>
          </a:p>
          <a:p>
            <a:pPr marL="287338" lvl="2" indent="-234950">
              <a:spcBef>
                <a:spcPts val="200"/>
              </a:spcBef>
              <a:spcAft>
                <a:spcPts val="600"/>
              </a:spcAft>
            </a:pPr>
            <a:r>
              <a:rPr lang="en-US" sz="2200" dirty="0">
                <a:cs typeface="Times New Roman" panose="02020603050405020304" pitchFamily="18" charset="0"/>
              </a:rPr>
              <a:t>Summary of Changes</a:t>
            </a:r>
            <a:br>
              <a:rPr lang="en-US" sz="2200" dirty="0">
                <a:cs typeface="Times New Roman" panose="02020603050405020304" pitchFamily="18" charset="0"/>
              </a:rPr>
            </a:br>
            <a:endParaRPr lang="en-US" sz="2200" b="1" dirty="0">
              <a:cs typeface="Times New Roman" panose="02020603050405020304" pitchFamily="18" charset="0"/>
            </a:endParaRPr>
          </a:p>
          <a:p>
            <a:pPr marL="52388" lvl="2" indent="0">
              <a:spcBef>
                <a:spcPts val="200"/>
              </a:spcBef>
              <a:spcAft>
                <a:spcPts val="600"/>
              </a:spcAft>
              <a:buNone/>
            </a:pPr>
            <a:r>
              <a:rPr lang="en-US" sz="2800" b="1" dirty="0">
                <a:cs typeface="Times New Roman" panose="02020603050405020304" pitchFamily="18" charset="0"/>
              </a:rPr>
              <a:t>Objective:</a:t>
            </a:r>
          </a:p>
          <a:p>
            <a:pPr marL="395288" lvl="2" indent="-342900">
              <a:spcBef>
                <a:spcPts val="0"/>
              </a:spcBef>
              <a:spcAft>
                <a:spcPts val="1200"/>
              </a:spcAft>
            </a:pPr>
            <a:r>
              <a:rPr lang="en-US" sz="2200" dirty="0">
                <a:cs typeface="Times New Roman" panose="02020603050405020304" pitchFamily="18" charset="0"/>
              </a:rPr>
              <a:t>Seeking input for proposed roadway reconfiguration</a:t>
            </a:r>
          </a:p>
          <a:p>
            <a:endParaRPr lang="en-US" dirty="0"/>
          </a:p>
        </p:txBody>
      </p:sp>
    </p:spTree>
    <p:custDataLst>
      <p:tags r:id="rId1"/>
    </p:custDataLst>
    <p:extLst>
      <p:ext uri="{BB962C8B-B14F-4D97-AF65-F5344CB8AC3E}">
        <p14:creationId xmlns:p14="http://schemas.microsoft.com/office/powerpoint/2010/main" val="180178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87"/>
            <a:ext cx="12191999" cy="1089529"/>
          </a:xfrm>
        </p:spPr>
        <p:txBody>
          <a:bodyPr wrap="square" anchor="ctr" anchorCtr="0">
            <a:spAutoFit/>
          </a:bodyPr>
          <a:lstStyle/>
          <a:p>
            <a:pPr algn="ctr"/>
            <a:r>
              <a:rPr lang="en-US" sz="4000" b="1" dirty="0"/>
              <a:t>PROJECT NAME</a:t>
            </a:r>
            <a:br>
              <a:rPr lang="en-US" sz="4000" b="1" dirty="0"/>
            </a:br>
            <a:endParaRPr lang="en-US" sz="3200" dirty="0"/>
          </a:p>
        </p:txBody>
      </p:sp>
      <p:graphicFrame>
        <p:nvGraphicFramePr>
          <p:cNvPr id="8" name="Table 7" descr="Table showing project location information"/>
          <p:cNvGraphicFramePr>
            <a:graphicFrameLocks noGrp="1"/>
          </p:cNvGraphicFramePr>
          <p:nvPr>
            <p:extLst>
              <p:ext uri="{D42A27DB-BD31-4B8C-83A1-F6EECF244321}">
                <p14:modId xmlns:p14="http://schemas.microsoft.com/office/powerpoint/2010/main" val="2612793812"/>
              </p:ext>
            </p:extLst>
          </p:nvPr>
        </p:nvGraphicFramePr>
        <p:xfrm>
          <a:off x="1" y="838930"/>
          <a:ext cx="12192000" cy="1248238"/>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815581332"/>
                    </a:ext>
                  </a:extLst>
                </a:gridCol>
                <a:gridCol w="2032000">
                  <a:extLst>
                    <a:ext uri="{9D8B030D-6E8A-4147-A177-3AD203B41FA5}">
                      <a16:colId xmlns:a16="http://schemas.microsoft.com/office/drawing/2014/main" val="266001723"/>
                    </a:ext>
                  </a:extLst>
                </a:gridCol>
                <a:gridCol w="2032000">
                  <a:extLst>
                    <a:ext uri="{9D8B030D-6E8A-4147-A177-3AD203B41FA5}">
                      <a16:colId xmlns:a16="http://schemas.microsoft.com/office/drawing/2014/main" val="255001988"/>
                    </a:ext>
                  </a:extLst>
                </a:gridCol>
                <a:gridCol w="2032000">
                  <a:extLst>
                    <a:ext uri="{9D8B030D-6E8A-4147-A177-3AD203B41FA5}">
                      <a16:colId xmlns:a16="http://schemas.microsoft.com/office/drawing/2014/main" val="3588961444"/>
                    </a:ext>
                  </a:extLst>
                </a:gridCol>
                <a:gridCol w="2032000">
                  <a:extLst>
                    <a:ext uri="{9D8B030D-6E8A-4147-A177-3AD203B41FA5}">
                      <a16:colId xmlns:a16="http://schemas.microsoft.com/office/drawing/2014/main" val="4060351959"/>
                    </a:ext>
                  </a:extLst>
                </a:gridCol>
                <a:gridCol w="2032000">
                  <a:extLst>
                    <a:ext uri="{9D8B030D-6E8A-4147-A177-3AD203B41FA5}">
                      <a16:colId xmlns:a16="http://schemas.microsoft.com/office/drawing/2014/main" val="3552311178"/>
                    </a:ext>
                  </a:extLst>
                </a:gridCol>
              </a:tblGrid>
              <a:tr h="537185">
                <a:tc>
                  <a:txBody>
                    <a:bodyPr/>
                    <a:lstStyle/>
                    <a:p>
                      <a:pPr algn="ctr"/>
                      <a:r>
                        <a:rPr lang="en-US" dirty="0"/>
                        <a:t>Location</a:t>
                      </a:r>
                      <a:endParaRPr lang="en-US" dirty="0">
                        <a:solidFill>
                          <a:schemeClr val="tx1"/>
                        </a:solidFill>
                      </a:endParaRPr>
                    </a:p>
                  </a:txBody>
                  <a:tcPr anchor="ctr"/>
                </a:tc>
                <a:tc>
                  <a:txBody>
                    <a:bodyPr/>
                    <a:lstStyle/>
                    <a:p>
                      <a:pPr algn="ctr"/>
                      <a:r>
                        <a:rPr lang="en-US" dirty="0"/>
                        <a:t>Signed Route No.</a:t>
                      </a:r>
                      <a:endParaRPr lang="en-US" dirty="0">
                        <a:solidFill>
                          <a:schemeClr val="tx1"/>
                        </a:solidFill>
                      </a:endParaRPr>
                    </a:p>
                  </a:txBody>
                  <a:tcPr anchor="ctr"/>
                </a:tc>
                <a:tc>
                  <a:txBody>
                    <a:bodyPr/>
                    <a:lstStyle/>
                    <a:p>
                      <a:pPr algn="ctr"/>
                      <a:r>
                        <a:rPr lang="en-US" dirty="0"/>
                        <a:t>Hwy</a:t>
                      </a:r>
                      <a:r>
                        <a:rPr lang="en-US" baseline="0" dirty="0"/>
                        <a:t> No.</a:t>
                      </a:r>
                      <a:endParaRPr lang="en-US" dirty="0">
                        <a:solidFill>
                          <a:schemeClr val="tx1"/>
                        </a:solidFill>
                      </a:endParaRPr>
                    </a:p>
                  </a:txBody>
                  <a:tcPr anchor="ctr"/>
                </a:tc>
                <a:tc>
                  <a:txBody>
                    <a:bodyPr/>
                    <a:lstStyle/>
                    <a:p>
                      <a:pPr algn="ctr"/>
                      <a:r>
                        <a:rPr lang="en-US" dirty="0"/>
                        <a:t>Mile Point(s)</a:t>
                      </a:r>
                      <a:endParaRPr lang="en-US" dirty="0">
                        <a:solidFill>
                          <a:schemeClr val="tx1"/>
                        </a:solidFill>
                      </a:endParaRPr>
                    </a:p>
                  </a:txBody>
                  <a:tcPr anchor="ctr"/>
                </a:tc>
                <a:tc>
                  <a:txBody>
                    <a:bodyPr/>
                    <a:lstStyle/>
                    <a:p>
                      <a:pPr marL="0" algn="ctr" defTabSz="914400" rtl="0" eaLnBrk="1" latinLnBrk="0" hangingPunct="1"/>
                      <a:r>
                        <a:rPr lang="en-US" sz="1800" b="1" kern="1200" dirty="0">
                          <a:solidFill>
                            <a:schemeClr val="lt1"/>
                          </a:solidFill>
                          <a:latin typeface="+mn-lt"/>
                          <a:ea typeface="+mn-ea"/>
                          <a:cs typeface="+mn-cs"/>
                        </a:rPr>
                        <a:t>ADT</a:t>
                      </a:r>
                    </a:p>
                  </a:txBody>
                  <a:tcPr anchor="ctr"/>
                </a:tc>
                <a:tc>
                  <a:txBody>
                    <a:bodyPr/>
                    <a:lstStyle/>
                    <a:p>
                      <a:pPr marL="0" algn="ctr" defTabSz="914400" rtl="0" eaLnBrk="1" latinLnBrk="0" hangingPunct="1"/>
                      <a:r>
                        <a:rPr lang="en-US" sz="1800" b="1" kern="1200" dirty="0">
                          <a:solidFill>
                            <a:schemeClr val="lt1"/>
                          </a:solidFill>
                          <a:latin typeface="+mn-lt"/>
                          <a:ea typeface="+mn-ea"/>
                          <a:cs typeface="+mn-cs"/>
                        </a:rPr>
                        <a:t>% Truck Traffic</a:t>
                      </a:r>
                    </a:p>
                  </a:txBody>
                  <a:tcPr anchor="ctr"/>
                </a:tc>
                <a:extLst>
                  <a:ext uri="{0D108BD9-81ED-4DB2-BD59-A6C34878D82A}">
                    <a16:rowId xmlns:a16="http://schemas.microsoft.com/office/drawing/2014/main" val="542182263"/>
                  </a:ext>
                </a:extLst>
              </a:tr>
              <a:tr h="711053">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882126870"/>
                  </a:ext>
                </a:extLst>
              </a:tr>
            </a:tbl>
          </a:graphicData>
        </a:graphic>
      </p:graphicFrame>
      <p:pic>
        <p:nvPicPr>
          <p:cNvPr id="4" name="Picture 3" descr="Example project location map with instructions to replace with an actual project location map"/>
          <p:cNvPicPr>
            <a:picLocks noChangeAspect="1"/>
          </p:cNvPicPr>
          <p:nvPr/>
        </p:nvPicPr>
        <p:blipFill>
          <a:blip r:embed="rId4"/>
          <a:stretch>
            <a:fillRect/>
          </a:stretch>
        </p:blipFill>
        <p:spPr>
          <a:xfrm>
            <a:off x="-1" y="2157287"/>
            <a:ext cx="12191999" cy="4499361"/>
          </a:xfrm>
          <a:prstGeom prst="rect">
            <a:avLst/>
          </a:prstGeom>
        </p:spPr>
      </p:pic>
      <p:sp>
        <p:nvSpPr>
          <p:cNvPr id="5" name="Slide Number Placeholder 4"/>
          <p:cNvSpPr>
            <a:spLocks noGrp="1"/>
          </p:cNvSpPr>
          <p:nvPr>
            <p:ph type="sldNum" sz="quarter" idx="12"/>
          </p:nvPr>
        </p:nvSpPr>
        <p:spPr/>
        <p:txBody>
          <a:bodyPr/>
          <a:lstStyle/>
          <a:p>
            <a:fld id="{7B4172B2-D9CF-462E-87A7-CF6315382B94}" type="slidenum">
              <a:rPr lang="en-US" smtClean="0"/>
              <a:t>6</a:t>
            </a:fld>
            <a:endParaRPr lang="en-US" dirty="0"/>
          </a:p>
        </p:txBody>
      </p:sp>
    </p:spTree>
    <p:custDataLst>
      <p:tags r:id="rId1"/>
    </p:custDataLst>
    <p:extLst>
      <p:ext uri="{BB962C8B-B14F-4D97-AF65-F5344CB8AC3E}">
        <p14:creationId xmlns:p14="http://schemas.microsoft.com/office/powerpoint/2010/main" val="37684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PROJECT NAME</a:t>
            </a:r>
            <a:br>
              <a:rPr lang="en-US" sz="4800" b="1" dirty="0"/>
            </a:br>
            <a:r>
              <a:rPr lang="en-US" dirty="0"/>
              <a:t>Project Purpose &amp; Scope</a:t>
            </a:r>
          </a:p>
        </p:txBody>
      </p:sp>
      <p:sp>
        <p:nvSpPr>
          <p:cNvPr id="4" name="Content Placeholder 2"/>
          <p:cNvSpPr txBox="1">
            <a:spLocks/>
          </p:cNvSpPr>
          <p:nvPr/>
        </p:nvSpPr>
        <p:spPr>
          <a:xfrm>
            <a:off x="838200" y="2027583"/>
            <a:ext cx="5396948" cy="37843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Purpose/Scope:</a:t>
            </a:r>
          </a:p>
          <a:p>
            <a:pPr marL="0" indent="0">
              <a:buFont typeface="Arial" panose="020B0604020202020204" pitchFamily="34" charset="0"/>
              <a:buNone/>
            </a:pPr>
            <a:r>
              <a:rPr lang="en-US" sz="2000" dirty="0"/>
              <a:t>Provide a brief summary of the project purpose and scope.</a:t>
            </a:r>
          </a:p>
        </p:txBody>
      </p:sp>
      <p:sp>
        <p:nvSpPr>
          <p:cNvPr id="3" name="Content Placeholder 2"/>
          <p:cNvSpPr>
            <a:spLocks noGrp="1"/>
          </p:cNvSpPr>
          <p:nvPr>
            <p:ph idx="1"/>
          </p:nvPr>
        </p:nvSpPr>
        <p:spPr>
          <a:xfrm>
            <a:off x="6334540" y="2027583"/>
            <a:ext cx="5711686" cy="3784391"/>
          </a:xfrm>
          <a:ln>
            <a:solidFill>
              <a:schemeClr val="tx2"/>
            </a:solidFill>
          </a:ln>
        </p:spPr>
        <p:txBody>
          <a:bodyPr>
            <a:noAutofit/>
          </a:bodyPr>
          <a:lstStyle/>
          <a:p>
            <a:pPr marL="0" indent="0">
              <a:buNone/>
            </a:pPr>
            <a:r>
              <a:rPr lang="en-US" sz="2600" b="1" dirty="0"/>
              <a:t>Issues to be addressed:</a:t>
            </a:r>
          </a:p>
          <a:p>
            <a:r>
              <a:rPr lang="en-US" sz="2200" dirty="0"/>
              <a:t>Issue/Concern</a:t>
            </a:r>
          </a:p>
          <a:p>
            <a:pPr lvl="1">
              <a:buFont typeface="Courier New" panose="02070309020205020404" pitchFamily="49" charset="0"/>
              <a:buChar char="o"/>
            </a:pPr>
            <a:r>
              <a:rPr lang="en-US" sz="1900" dirty="0"/>
              <a:t>Detail</a:t>
            </a:r>
          </a:p>
          <a:p>
            <a:pPr lvl="1">
              <a:buFont typeface="Courier New" panose="02070309020205020404" pitchFamily="49" charset="0"/>
              <a:buChar char="o"/>
            </a:pPr>
            <a:r>
              <a:rPr lang="en-US" sz="1900" dirty="0"/>
              <a:t>Detail</a:t>
            </a:r>
          </a:p>
          <a:p>
            <a:r>
              <a:rPr lang="en-US" sz="2200" dirty="0"/>
              <a:t>Issue/Concern</a:t>
            </a:r>
          </a:p>
          <a:p>
            <a:pPr lvl="1">
              <a:buFont typeface="Courier New" panose="02070309020205020404" pitchFamily="49" charset="0"/>
              <a:buChar char="o"/>
            </a:pPr>
            <a:r>
              <a:rPr lang="en-US" sz="1900" dirty="0"/>
              <a:t>Detail</a:t>
            </a:r>
          </a:p>
          <a:p>
            <a:pPr lvl="1">
              <a:buFont typeface="Courier New" panose="02070309020205020404" pitchFamily="49" charset="0"/>
              <a:buChar char="o"/>
            </a:pPr>
            <a:r>
              <a:rPr lang="en-US" sz="1900" dirty="0"/>
              <a:t>Detail</a:t>
            </a:r>
          </a:p>
          <a:p>
            <a:r>
              <a:rPr lang="en-US" sz="2200" dirty="0"/>
              <a:t>Issue/Concern</a:t>
            </a:r>
          </a:p>
          <a:p>
            <a:pPr lvl="1">
              <a:buFont typeface="Courier New" panose="02070309020205020404" pitchFamily="49" charset="0"/>
              <a:buChar char="o"/>
            </a:pPr>
            <a:r>
              <a:rPr lang="en-US" sz="1900" dirty="0"/>
              <a:t>Detail</a:t>
            </a:r>
          </a:p>
          <a:p>
            <a:pPr lvl="1">
              <a:buFont typeface="Courier New" panose="02070309020205020404" pitchFamily="49" charset="0"/>
              <a:buChar char="o"/>
            </a:pPr>
            <a:r>
              <a:rPr lang="en-US" sz="1900" dirty="0"/>
              <a:t>Detail</a:t>
            </a:r>
          </a:p>
        </p:txBody>
      </p:sp>
    </p:spTree>
    <p:custDataLst>
      <p:tags r:id="rId1"/>
    </p:custDataLst>
    <p:extLst>
      <p:ext uri="{BB962C8B-B14F-4D97-AF65-F5344CB8AC3E}">
        <p14:creationId xmlns:p14="http://schemas.microsoft.com/office/powerpoint/2010/main" val="204187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1"/>
            <a:ext cx="7440888" cy="1699118"/>
          </a:xfrm>
        </p:spPr>
        <p:txBody>
          <a:bodyPr>
            <a:noAutofit/>
          </a:bodyPr>
          <a:lstStyle/>
          <a:p>
            <a:pPr algn="ctr"/>
            <a:r>
              <a:rPr lang="en-US" sz="3600" dirty="0"/>
              <a:t>ODOT Highway Design Manual Guidance for </a:t>
            </a:r>
            <a:br>
              <a:rPr lang="en-US" sz="3600" dirty="0"/>
            </a:br>
            <a:r>
              <a:rPr lang="en-US" sz="3600" dirty="0"/>
              <a:t>&lt;&lt;Insert Urban Context&gt;&gt;</a:t>
            </a:r>
          </a:p>
        </p:txBody>
      </p:sp>
      <p:graphicFrame>
        <p:nvGraphicFramePr>
          <p:cNvPr id="5" name="Content Placeholder 4"/>
          <p:cNvGraphicFramePr>
            <a:graphicFrameLocks noGrp="1"/>
          </p:cNvGraphicFramePr>
          <p:nvPr>
            <p:ph sz="half" idx="2"/>
          </p:nvPr>
        </p:nvGraphicFramePr>
        <p:xfrm>
          <a:off x="145774" y="2483597"/>
          <a:ext cx="7440888" cy="4238703"/>
        </p:xfrm>
        <a:graphic>
          <a:graphicData uri="http://schemas.openxmlformats.org/drawingml/2006/table">
            <a:tbl>
              <a:tblPr firstRow="1" firstCol="1" bandRow="1">
                <a:tableStyleId>{073A0DAA-6AF3-43AB-8588-CEC1D06C72B9}</a:tableStyleId>
              </a:tblPr>
              <a:tblGrid>
                <a:gridCol w="5437608">
                  <a:extLst>
                    <a:ext uri="{9D8B030D-6E8A-4147-A177-3AD203B41FA5}">
                      <a16:colId xmlns:a16="http://schemas.microsoft.com/office/drawing/2014/main" val="388867885"/>
                    </a:ext>
                  </a:extLst>
                </a:gridCol>
                <a:gridCol w="2003280">
                  <a:extLst>
                    <a:ext uri="{9D8B030D-6E8A-4147-A177-3AD203B41FA5}">
                      <a16:colId xmlns:a16="http://schemas.microsoft.com/office/drawing/2014/main" val="4158469781"/>
                    </a:ext>
                  </a:extLst>
                </a:gridCol>
              </a:tblGrid>
              <a:tr h="470967">
                <a:tc>
                  <a:txBody>
                    <a:bodyPr/>
                    <a:lstStyle/>
                    <a:p>
                      <a:pPr algn="ctr"/>
                      <a:r>
                        <a:rPr lang="en-US" sz="2000" dirty="0"/>
                        <a:t>Design Element</a:t>
                      </a:r>
                      <a:endParaRPr lang="en-US" sz="2000" dirty="0">
                        <a:solidFill>
                          <a:schemeClr val="tx1"/>
                        </a:solidFill>
                      </a:endParaRPr>
                    </a:p>
                  </a:txBody>
                  <a:tcPr/>
                </a:tc>
                <a:tc>
                  <a:txBody>
                    <a:bodyPr/>
                    <a:lstStyle/>
                    <a:p>
                      <a:pPr algn="ctr"/>
                      <a:r>
                        <a:rPr lang="en-US" sz="2000" dirty="0"/>
                        <a:t>HDM Guidance</a:t>
                      </a:r>
                      <a:endParaRPr lang="en-US" sz="2000" dirty="0">
                        <a:solidFill>
                          <a:schemeClr val="tx1"/>
                        </a:solidFill>
                      </a:endParaRPr>
                    </a:p>
                  </a:txBody>
                  <a:tcPr/>
                </a:tc>
                <a:extLst>
                  <a:ext uri="{0D108BD9-81ED-4DB2-BD59-A6C34878D82A}">
                    <a16:rowId xmlns:a16="http://schemas.microsoft.com/office/drawing/2014/main" val="1947860414"/>
                  </a:ext>
                </a:extLst>
              </a:tr>
              <a:tr h="470967">
                <a:tc>
                  <a:txBody>
                    <a:bodyPr/>
                    <a:lstStyle/>
                    <a:p>
                      <a:r>
                        <a:rPr lang="en-US" dirty="0"/>
                        <a:t>Travel Lane</a:t>
                      </a:r>
                    </a:p>
                  </a:txBody>
                  <a:tcPr/>
                </a:tc>
                <a:tc>
                  <a:txBody>
                    <a:bodyPr/>
                    <a:lstStyle/>
                    <a:p>
                      <a:endParaRPr lang="en-US" dirty="0"/>
                    </a:p>
                  </a:txBody>
                  <a:tcPr/>
                </a:tc>
                <a:extLst>
                  <a:ext uri="{0D108BD9-81ED-4DB2-BD59-A6C34878D82A}">
                    <a16:rowId xmlns:a16="http://schemas.microsoft.com/office/drawing/2014/main" val="1903625591"/>
                  </a:ext>
                </a:extLst>
              </a:tr>
              <a:tr h="470967">
                <a:tc>
                  <a:txBody>
                    <a:bodyPr/>
                    <a:lstStyle/>
                    <a:p>
                      <a:r>
                        <a:rPr lang="en-US" dirty="0"/>
                        <a:t>Two-Way-Left-Turn Lane</a:t>
                      </a:r>
                    </a:p>
                  </a:txBody>
                  <a:tcPr/>
                </a:tc>
                <a:tc>
                  <a:txBody>
                    <a:bodyPr/>
                    <a:lstStyle/>
                    <a:p>
                      <a:endParaRPr lang="en-US" dirty="0"/>
                    </a:p>
                  </a:txBody>
                  <a:tcPr/>
                </a:tc>
                <a:extLst>
                  <a:ext uri="{0D108BD9-81ED-4DB2-BD59-A6C34878D82A}">
                    <a16:rowId xmlns:a16="http://schemas.microsoft.com/office/drawing/2014/main" val="2032581960"/>
                  </a:ext>
                </a:extLst>
              </a:tr>
              <a:tr h="470967">
                <a:tc>
                  <a:txBody>
                    <a:bodyPr/>
                    <a:lstStyle/>
                    <a:p>
                      <a:r>
                        <a:rPr lang="en-US" dirty="0"/>
                        <a:t>Right Turn Lane (Including shy distances)</a:t>
                      </a:r>
                    </a:p>
                  </a:txBody>
                  <a:tcPr/>
                </a:tc>
                <a:tc>
                  <a:txBody>
                    <a:bodyPr/>
                    <a:lstStyle/>
                    <a:p>
                      <a:endParaRPr lang="en-US" dirty="0"/>
                    </a:p>
                  </a:txBody>
                  <a:tcPr/>
                </a:tc>
                <a:extLst>
                  <a:ext uri="{0D108BD9-81ED-4DB2-BD59-A6C34878D82A}">
                    <a16:rowId xmlns:a16="http://schemas.microsoft.com/office/drawing/2014/main" val="718443503"/>
                  </a:ext>
                </a:extLst>
              </a:tr>
              <a:tr h="470967">
                <a:tc>
                  <a:txBody>
                    <a:bodyPr/>
                    <a:lstStyle/>
                    <a:p>
                      <a:r>
                        <a:rPr lang="en-US" dirty="0"/>
                        <a:t>On Street Bicycle Lane (not including buffer)</a:t>
                      </a:r>
                    </a:p>
                  </a:txBody>
                  <a:tcPr/>
                </a:tc>
                <a:tc>
                  <a:txBody>
                    <a:bodyPr/>
                    <a:lstStyle/>
                    <a:p>
                      <a:endParaRPr lang="en-US" dirty="0"/>
                    </a:p>
                  </a:txBody>
                  <a:tcPr/>
                </a:tc>
                <a:extLst>
                  <a:ext uri="{0D108BD9-81ED-4DB2-BD59-A6C34878D82A}">
                    <a16:rowId xmlns:a16="http://schemas.microsoft.com/office/drawing/2014/main" val="2469879368"/>
                  </a:ext>
                </a:extLst>
              </a:tr>
              <a:tr h="470967">
                <a:tc>
                  <a:txBody>
                    <a:bodyPr/>
                    <a:lstStyle/>
                    <a:p>
                      <a:r>
                        <a:rPr lang="en-US" dirty="0"/>
                        <a:t>Bicycle/Street</a:t>
                      </a:r>
                      <a:r>
                        <a:rPr lang="en-US" baseline="0" dirty="0"/>
                        <a:t> </a:t>
                      </a:r>
                      <a:r>
                        <a:rPr lang="en-US" dirty="0"/>
                        <a:t>Buffer</a:t>
                      </a:r>
                    </a:p>
                  </a:txBody>
                  <a:tcPr/>
                </a:tc>
                <a:tc>
                  <a:txBody>
                    <a:bodyPr/>
                    <a:lstStyle/>
                    <a:p>
                      <a:endParaRPr lang="en-US" dirty="0"/>
                    </a:p>
                  </a:txBody>
                  <a:tcPr/>
                </a:tc>
                <a:extLst>
                  <a:ext uri="{0D108BD9-81ED-4DB2-BD59-A6C34878D82A}">
                    <a16:rowId xmlns:a16="http://schemas.microsoft.com/office/drawing/2014/main" val="2826767645"/>
                  </a:ext>
                </a:extLst>
              </a:tr>
              <a:tr h="470967">
                <a:tc>
                  <a:txBody>
                    <a:bodyPr/>
                    <a:lstStyle/>
                    <a:p>
                      <a:r>
                        <a:rPr lang="en-US" dirty="0"/>
                        <a:t>On-Street Parking</a:t>
                      </a:r>
                    </a:p>
                  </a:txBody>
                  <a:tcPr/>
                </a:tc>
                <a:tc>
                  <a:txBody>
                    <a:bodyPr/>
                    <a:lstStyle/>
                    <a:p>
                      <a:endParaRPr lang="en-US" dirty="0"/>
                    </a:p>
                  </a:txBody>
                  <a:tcPr/>
                </a:tc>
                <a:extLst>
                  <a:ext uri="{0D108BD9-81ED-4DB2-BD59-A6C34878D82A}">
                    <a16:rowId xmlns:a16="http://schemas.microsoft.com/office/drawing/2014/main" val="3507193028"/>
                  </a:ext>
                </a:extLst>
              </a:tr>
              <a:tr h="470967">
                <a:tc>
                  <a:txBody>
                    <a:bodyPr/>
                    <a:lstStyle/>
                    <a:p>
                      <a:r>
                        <a:rPr lang="en-US" dirty="0"/>
                        <a:t>Curb/Gutter</a:t>
                      </a:r>
                    </a:p>
                  </a:txBody>
                  <a:tcPr/>
                </a:tc>
                <a:tc>
                  <a:txBody>
                    <a:bodyPr/>
                    <a:lstStyle/>
                    <a:p>
                      <a:endParaRPr lang="en-US" dirty="0"/>
                    </a:p>
                  </a:txBody>
                  <a:tcPr/>
                </a:tc>
                <a:extLst>
                  <a:ext uri="{0D108BD9-81ED-4DB2-BD59-A6C34878D82A}">
                    <a16:rowId xmlns:a16="http://schemas.microsoft.com/office/drawing/2014/main" val="893079655"/>
                  </a:ext>
                </a:extLst>
              </a:tr>
              <a:tr h="470967">
                <a:tc>
                  <a:txBody>
                    <a:bodyPr/>
                    <a:lstStyle/>
                    <a:p>
                      <a:r>
                        <a:rPr lang="en-US" dirty="0"/>
                        <a:t>Raised Median </a:t>
                      </a:r>
                      <a:r>
                        <a:rPr lang="en-US" baseline="0" dirty="0"/>
                        <a:t>- </a:t>
                      </a:r>
                      <a:r>
                        <a:rPr lang="en-US" dirty="0"/>
                        <a:t>No Turn Lane</a:t>
                      </a:r>
                      <a:r>
                        <a:rPr lang="en-US" baseline="0" dirty="0"/>
                        <a:t> (incl. shy distances)</a:t>
                      </a:r>
                      <a:endParaRPr lang="en-US" dirty="0"/>
                    </a:p>
                  </a:txBody>
                  <a:tcPr/>
                </a:tc>
                <a:tc>
                  <a:txBody>
                    <a:bodyPr/>
                    <a:lstStyle/>
                    <a:p>
                      <a:endParaRPr lang="en-US" dirty="0"/>
                    </a:p>
                  </a:txBody>
                  <a:tcPr/>
                </a:tc>
                <a:extLst>
                  <a:ext uri="{0D108BD9-81ED-4DB2-BD59-A6C34878D82A}">
                    <a16:rowId xmlns:a16="http://schemas.microsoft.com/office/drawing/2014/main" val="1191562264"/>
                  </a:ext>
                </a:extLst>
              </a:tr>
            </a:tbl>
          </a:graphicData>
        </a:graphic>
      </p:graphicFrame>
      <p:sp>
        <p:nvSpPr>
          <p:cNvPr id="9" name="Rectangle 8"/>
          <p:cNvSpPr/>
          <p:nvPr/>
        </p:nvSpPr>
        <p:spPr>
          <a:xfrm>
            <a:off x="450904" y="1924432"/>
            <a:ext cx="6909410" cy="461665"/>
          </a:xfrm>
          <a:prstGeom prst="rect">
            <a:avLst/>
          </a:prstGeom>
        </p:spPr>
        <p:txBody>
          <a:bodyPr wrap="square">
            <a:spAutoFit/>
          </a:bodyPr>
          <a:lstStyle/>
          <a:p>
            <a:pPr algn="ctr"/>
            <a:r>
              <a:rPr lang="en-US" sz="2400" dirty="0"/>
              <a:t>Target Traffic Speed: ## - ## MPH  </a:t>
            </a:r>
          </a:p>
        </p:txBody>
      </p:sp>
      <p:pic>
        <p:nvPicPr>
          <p:cNvPr id="17" name="Picture 16" descr="ODOT's Highway Design Manual cover">
            <a:extLst>
              <a:ext uri="{FF2B5EF4-FFF2-40B4-BE49-F238E27FC236}">
                <a16:creationId xmlns:a16="http://schemas.microsoft.com/office/drawing/2014/main" id="{EDA86E19-9058-54AA-54F4-740DA298BEFB}"/>
              </a:ext>
            </a:extLst>
          </p:cNvPr>
          <p:cNvPicPr>
            <a:picLocks noChangeAspect="1"/>
          </p:cNvPicPr>
          <p:nvPr/>
        </p:nvPicPr>
        <p:blipFill rotWithShape="1">
          <a:blip r:embed="rId4"/>
          <a:srcRect l="1406" t="1241" r="1807" b="2589"/>
          <a:stretch/>
        </p:blipFill>
        <p:spPr>
          <a:xfrm>
            <a:off x="7650480" y="723900"/>
            <a:ext cx="4395746" cy="5638800"/>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0191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Bicycle Facility Recommendation</a:t>
            </a:r>
          </a:p>
        </p:txBody>
      </p:sp>
      <p:sp>
        <p:nvSpPr>
          <p:cNvPr id="4" name="Slide Number Placeholder 3"/>
          <p:cNvSpPr>
            <a:spLocks noGrp="1"/>
          </p:cNvSpPr>
          <p:nvPr>
            <p:ph type="sldNum" sz="quarter" idx="12"/>
          </p:nvPr>
        </p:nvSpPr>
        <p:spPr/>
        <p:txBody>
          <a:bodyPr/>
          <a:lstStyle/>
          <a:p>
            <a:fld id="{7B4172B2-D9CF-462E-87A7-CF6315382B94}" type="slidenum">
              <a:rPr lang="en-US" smtClean="0"/>
              <a:t>9</a:t>
            </a:fld>
            <a:endParaRPr lang="en-US" dirty="0"/>
          </a:p>
        </p:txBody>
      </p:sp>
      <p:graphicFrame>
        <p:nvGraphicFramePr>
          <p:cNvPr id="3" name="Table 4">
            <a:extLst>
              <a:ext uri="{FF2B5EF4-FFF2-40B4-BE49-F238E27FC236}">
                <a16:creationId xmlns:a16="http://schemas.microsoft.com/office/drawing/2014/main" id="{92329459-CE40-FCF1-9594-8B7D5822AAC6}"/>
              </a:ext>
            </a:extLst>
          </p:cNvPr>
          <p:cNvGraphicFramePr>
            <a:graphicFrameLocks noGrp="1"/>
          </p:cNvGraphicFramePr>
          <p:nvPr/>
        </p:nvGraphicFramePr>
        <p:xfrm>
          <a:off x="443344" y="1532245"/>
          <a:ext cx="11531832" cy="3976390"/>
        </p:xfrm>
        <a:graphic>
          <a:graphicData uri="http://schemas.openxmlformats.org/drawingml/2006/table">
            <a:tbl>
              <a:tblPr firstRow="1" bandRow="1">
                <a:tableStyleId>{073A0DAA-6AF3-43AB-8588-CEC1D06C72B9}</a:tableStyleId>
              </a:tblPr>
              <a:tblGrid>
                <a:gridCol w="2812474">
                  <a:extLst>
                    <a:ext uri="{9D8B030D-6E8A-4147-A177-3AD203B41FA5}">
                      <a16:colId xmlns:a16="http://schemas.microsoft.com/office/drawing/2014/main" val="862266557"/>
                    </a:ext>
                  </a:extLst>
                </a:gridCol>
                <a:gridCol w="2921230">
                  <a:extLst>
                    <a:ext uri="{9D8B030D-6E8A-4147-A177-3AD203B41FA5}">
                      <a16:colId xmlns:a16="http://schemas.microsoft.com/office/drawing/2014/main" val="127839064"/>
                    </a:ext>
                  </a:extLst>
                </a:gridCol>
                <a:gridCol w="2899064">
                  <a:extLst>
                    <a:ext uri="{9D8B030D-6E8A-4147-A177-3AD203B41FA5}">
                      <a16:colId xmlns:a16="http://schemas.microsoft.com/office/drawing/2014/main" val="1622916277"/>
                    </a:ext>
                  </a:extLst>
                </a:gridCol>
                <a:gridCol w="2899064">
                  <a:extLst>
                    <a:ext uri="{9D8B030D-6E8A-4147-A177-3AD203B41FA5}">
                      <a16:colId xmlns:a16="http://schemas.microsoft.com/office/drawing/2014/main" val="3788404297"/>
                    </a:ext>
                  </a:extLst>
                </a:gridCol>
              </a:tblGrid>
              <a:tr h="1141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Urban Context:</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ADT:</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Traffic Speed:</a:t>
                      </a:r>
                      <a:endParaRPr lang="en-US" sz="2800" b="1" dirty="0"/>
                    </a:p>
                  </a:txBody>
                  <a:tcPr anchor="ctr"/>
                </a:tc>
                <a:tc>
                  <a:txBody>
                    <a:bodyPr/>
                    <a:lstStyle/>
                    <a:p>
                      <a:pPr algn="ctr"/>
                      <a:r>
                        <a:rPr lang="en-US" sz="2800" dirty="0"/>
                        <a:t>Recommended Bike Facility: </a:t>
                      </a:r>
                    </a:p>
                  </a:txBody>
                  <a:tcPr anchor="ctr"/>
                </a:tc>
                <a:extLst>
                  <a:ext uri="{0D108BD9-81ED-4DB2-BD59-A6C34878D82A}">
                    <a16:rowId xmlns:a16="http://schemas.microsoft.com/office/drawing/2014/main" val="3745990031"/>
                  </a:ext>
                </a:extLst>
              </a:tr>
              <a:tr h="28346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8265814"/>
                  </a:ext>
                </a:extLst>
              </a:tr>
            </a:tbl>
          </a:graphicData>
        </a:graphic>
      </p:graphicFrame>
    </p:spTree>
    <p:custDataLst>
      <p:tags r:id="rId1"/>
    </p:custDataLst>
    <p:extLst>
      <p:ext uri="{BB962C8B-B14F-4D97-AF65-F5344CB8AC3E}">
        <p14:creationId xmlns:p14="http://schemas.microsoft.com/office/powerpoint/2010/main" val="3673372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eC2migr"/>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2">
      <a:dk1>
        <a:srgbClr val="1C355E"/>
      </a:dk1>
      <a:lt1>
        <a:sysClr val="window" lastClr="FFFFFF"/>
      </a:lt1>
      <a:dk2>
        <a:srgbClr val="097881"/>
      </a:dk2>
      <a:lt2>
        <a:srgbClr val="E7E6E6"/>
      </a:lt2>
      <a:accent1>
        <a:srgbClr val="4BC1BE"/>
      </a:accent1>
      <a:accent2>
        <a:srgbClr val="097881"/>
      </a:accent2>
      <a:accent3>
        <a:srgbClr val="1C355E"/>
      </a:accent3>
      <a:accent4>
        <a:srgbClr val="FFC000"/>
      </a:accent4>
      <a:accent5>
        <a:srgbClr val="92D050"/>
      </a:accent5>
      <a:accent6>
        <a:srgbClr val="00B050"/>
      </a:accent6>
      <a:hlink>
        <a:srgbClr val="4B7BC9"/>
      </a:hlink>
      <a:folHlink>
        <a:srgbClr val="1C355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emplate August 2019.potx [Read-Only]" id="{04512461-0D21-464C-A40D-71A706E8A0ED}" vid="{BFE2379B-3563-4B79-837B-9D3A64A75E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tention_x0020_Date xmlns="76f1ff53-d1dc-440f-a70f-771e9580d0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E1E8EED5EFC443BBCCDA427E15D82F" ma:contentTypeVersion="3" ma:contentTypeDescription="Create a new document." ma:contentTypeScope="" ma:versionID="067f8d0bf6da5d85ed8ed931257cc831">
  <xsd:schema xmlns:xsd="http://www.w3.org/2001/XMLSchema" xmlns:xs="http://www.w3.org/2001/XMLSchema" xmlns:p="http://schemas.microsoft.com/office/2006/metadata/properties" xmlns:ns2="76f1ff53-d1dc-440f-a70f-771e9580d01a" xmlns:ns3="6ec60af1-6d1e-4575-bf73-1b6e791fcd10" targetNamespace="http://schemas.microsoft.com/office/2006/metadata/properties" ma:root="true" ma:fieldsID="0bae41248d958a329b95298640cbdbd4" ns2:_="" ns3:_="">
    <xsd:import namespace="76f1ff53-d1dc-440f-a70f-771e9580d01a"/>
    <xsd:import namespace="6ec60af1-6d1e-4575-bf73-1b6e791fcd10"/>
    <xsd:element name="properties">
      <xsd:complexType>
        <xsd:sequence>
          <xsd:element name="documentManagement">
            <xsd:complexType>
              <xsd:all>
                <xsd:element ref="ns3:SharedWithUsers" minOccurs="0"/>
                <xsd:element ref="ns2:Retent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1ff53-d1dc-440f-a70f-771e9580d01a" elementFormDefault="qualified">
    <xsd:import namespace="http://schemas.microsoft.com/office/2006/documentManagement/types"/>
    <xsd:import namespace="http://schemas.microsoft.com/office/infopath/2007/PartnerControls"/>
    <xsd:element name="Retention_x0020_Date" ma:index="10" nillable="true" ma:displayName="Retention Date" ma:description="Date document is due for review." ma:format="DateOnly" ma:internalName="Reten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AE5B6F-3D68-40B9-B169-E74498CB6624}">
  <ds:schemaRefs>
    <ds:schemaRef ds:uri="http://purl.org/dc/dcmitype/"/>
    <ds:schemaRef ds:uri="http://purl.org/dc/elements/1.1/"/>
    <ds:schemaRef ds:uri="http://purl.org/dc/terms/"/>
    <ds:schemaRef ds:uri="http://schemas.microsoft.com/office/infopath/2007/PartnerControls"/>
    <ds:schemaRef ds:uri="http://www.w3.org/XML/1998/namespace"/>
    <ds:schemaRef ds:uri="afc1a760-35b4-46da-9109-210bd399180f"/>
    <ds:schemaRef ds:uri="http://schemas.openxmlformats.org/package/2006/metadata/core-properties"/>
    <ds:schemaRef ds:uri="http://schemas.microsoft.com/office/2006/documentManagement/types"/>
    <ds:schemaRef ds:uri="034eba93-94c0-4571-b348-ea65b3a10507"/>
    <ds:schemaRef ds:uri="cd967313-cf29-4405-9d9a-4c5eef736b26"/>
    <ds:schemaRef ds:uri="http://schemas.microsoft.com/office/2006/metadata/properties"/>
  </ds:schemaRefs>
</ds:datastoreItem>
</file>

<file path=customXml/itemProps2.xml><?xml version="1.0" encoding="utf-8"?>
<ds:datastoreItem xmlns:ds="http://schemas.openxmlformats.org/officeDocument/2006/customXml" ds:itemID="{0BA41C67-86ED-436E-B327-5B9783DA4AF3}"/>
</file>

<file path=customXml/itemProps3.xml><?xml version="1.0" encoding="utf-8"?>
<ds:datastoreItem xmlns:ds="http://schemas.openxmlformats.org/officeDocument/2006/customXml" ds:itemID="{D22D2DFD-F821-4770-BF9E-46C59FB9F53F}">
  <ds:schemaRefs>
    <ds:schemaRef ds:uri="http://schemas.microsoft.com/sharepoint/v3/contenttype/forms"/>
  </ds:schemaRefs>
</ds:datastoreItem>
</file>

<file path=docMetadata/LabelInfo.xml><?xml version="1.0" encoding="utf-8"?>
<clbl:labelList xmlns:clbl="http://schemas.microsoft.com/office/2020/mipLabelMetadata">
  <clbl:label id="{c9cf6fe3-5bce-446b-ad70-bd306593eea0}" enabled="1" method="Privileged" siteId="{28b0d013-46bc-4a64-8d86-1c8a31cf590d}" removed="0"/>
</clbl:labelList>
</file>

<file path=docProps/app.xml><?xml version="1.0" encoding="utf-8"?>
<Properties xmlns="http://schemas.openxmlformats.org/officeDocument/2006/extended-properties" xmlns:vt="http://schemas.openxmlformats.org/officeDocument/2006/docPropsVTypes">
  <Template>TEMPLATE PowerPoint</Template>
  <TotalTime>2845</TotalTime>
  <Words>3585</Words>
  <Application>Microsoft Office PowerPoint</Application>
  <PresentationFormat>Widescreen</PresentationFormat>
  <Paragraphs>385</Paragraphs>
  <Slides>21</Slides>
  <Notes>21</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Franklin Gothic Book</vt:lpstr>
      <vt:lpstr>Franklin Gothic Medium</vt:lpstr>
      <vt:lpstr>Times New Roman</vt:lpstr>
      <vt:lpstr>Wingdings</vt:lpstr>
      <vt:lpstr>Office Theme</vt:lpstr>
      <vt:lpstr>INSTRUCTIONS 1</vt:lpstr>
      <vt:lpstr>INSTRUCTIONS 2</vt:lpstr>
      <vt:lpstr>INSTRUCTIONS 3</vt:lpstr>
      <vt:lpstr>PROJECT NAME Proposed Roadway Reconfiguration </vt:lpstr>
      <vt:lpstr>AGENDA</vt:lpstr>
      <vt:lpstr>PROJECT NAME </vt:lpstr>
      <vt:lpstr>PROJECT NAME Project Purpose &amp; Scope</vt:lpstr>
      <vt:lpstr>ODOT Highway Design Manual Guidance for  &lt;&lt;Insert Urban Context&gt;&gt;</vt:lpstr>
      <vt:lpstr>PROJECT NAME Bicycle Facility Recommendation</vt:lpstr>
      <vt:lpstr>PROJECT NAME Single Trip Over-Dimension Permit Summary</vt:lpstr>
      <vt:lpstr>PROJECT NAME Single Trip Over-Dimension Permit Summary: Wide Loads</vt:lpstr>
      <vt:lpstr>PROJECT NAME Single Trip Over-Dimension Permit Summary: Long Loads</vt:lpstr>
      <vt:lpstr>PROJECT NAME Single Trip Over-Dimension Permit Summary: Vehicle Combinations</vt:lpstr>
      <vt:lpstr>PROJECT NAME Single Trip Over-Dimension Permit Summary: High Loads</vt:lpstr>
      <vt:lpstr>PROJECT NAME Single Trip Over-Dimension Permit Summary: Heavy Loads</vt:lpstr>
      <vt:lpstr>PROJECT NAME Annual Over-Dimension Permit Data</vt:lpstr>
      <vt:lpstr>PROJECT NAME</vt:lpstr>
      <vt:lpstr>PROJECT NAME  Alternatives Considered</vt:lpstr>
      <vt:lpstr>PROJECT NAME Pinch Point Information</vt:lpstr>
      <vt:lpstr>PROJECT NAME Summary of Changes</vt:lpstr>
      <vt:lpstr>THANK YOU</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Roadway Reconfiguration PowerPoint Presentation Template</dc:title>
  <dc:creator>GROSS William P</dc:creator>
  <cp:keywords>Mobility Advisory Committee; MAC; restrictions</cp:keywords>
  <cp:lastModifiedBy>GROSS William P</cp:lastModifiedBy>
  <cp:revision>96</cp:revision>
  <dcterms:created xsi:type="dcterms:W3CDTF">2021-10-25T16:13:39Z</dcterms:created>
  <dcterms:modified xsi:type="dcterms:W3CDTF">2025-12-08T23:13:10Z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0x010100E7E1E8EED5EFC443BBCCDA427E15D82F</vt:lpwstr>
  </property>
  <property fmtid="{D5CDD505-2E9C-101B-9397-08002B2CF9AE}" pid="3" name="ArticulateGUID">
    <vt:lpwstr>11DFCE38-4B18-4223-A4F2-EAC3A5CBD98C</vt:lpwstr>
  </property>
  <property fmtid="{D5CDD505-2E9C-101B-9397-08002B2CF9AE}" pid="4" name="ArticulatePath">
    <vt:lpwstr>Presentation1</vt:lpwstr>
  </property>
  <property fmtid="{D5CDD505-2E9C-101B-9397-08002B2CF9AE}" pid="5" name="MediaServiceImageTags">
    <vt:lpwstr/>
  </property>
  <property fmtid="{D5CDD505-2E9C-101B-9397-08002B2CF9AE}" pid="6" name="MSIP_Label_c9cf6fe3-5bce-446b-ad70-bd306593eea0_Enabled">
    <vt:lpwstr>true</vt:lpwstr>
  </property>
  <property fmtid="{D5CDD505-2E9C-101B-9397-08002B2CF9AE}" pid="7" name="MSIP_Label_c9cf6fe3-5bce-446b-ad70-bd306593eea0_SetDate">
    <vt:lpwstr>2023-12-28T00:40:51Z</vt:lpwstr>
  </property>
  <property fmtid="{D5CDD505-2E9C-101B-9397-08002B2CF9AE}" pid="8" name="MSIP_Label_c9cf6fe3-5bce-446b-ad70-bd306593eea0_Method">
    <vt:lpwstr>Privileged</vt:lpwstr>
  </property>
  <property fmtid="{D5CDD505-2E9C-101B-9397-08002B2CF9AE}" pid="9" name="MSIP_Label_c9cf6fe3-5bce-446b-ad70-bd306593eea0_Name">
    <vt:lpwstr>Level 1 - Published (Items)</vt:lpwstr>
  </property>
  <property fmtid="{D5CDD505-2E9C-101B-9397-08002B2CF9AE}" pid="10" name="MSIP_Label_c9cf6fe3-5bce-446b-ad70-bd306593eea0_SiteId">
    <vt:lpwstr>28b0d013-46bc-4a64-8d86-1c8a31cf590d</vt:lpwstr>
  </property>
  <property fmtid="{D5CDD505-2E9C-101B-9397-08002B2CF9AE}" pid="11" name="MSIP_Label_c9cf6fe3-5bce-446b-ad70-bd306593eea0_ActionId">
    <vt:lpwstr>8a44beb0-37f2-459f-a65d-e60b4a915d67</vt:lpwstr>
  </property>
  <property fmtid="{D5CDD505-2E9C-101B-9397-08002B2CF9AE}" pid="12" name="MSIP_Label_c9cf6fe3-5bce-446b-ad70-bd306593eea0_ContentBits">
    <vt:lpwstr>0</vt:lpwstr>
  </property>
</Properties>
</file>