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3"/>
  </p:notesMasterIdLst>
  <p:sldIdLst>
    <p:sldId id="340" r:id="rId5"/>
    <p:sldId id="341" r:id="rId6"/>
    <p:sldId id="342" r:id="rId7"/>
    <p:sldId id="260" r:id="rId8"/>
    <p:sldId id="309" r:id="rId9"/>
    <p:sldId id="281" r:id="rId10"/>
    <p:sldId id="284" r:id="rId11"/>
    <p:sldId id="328" r:id="rId12"/>
    <p:sldId id="310" r:id="rId13"/>
    <p:sldId id="315" r:id="rId14"/>
    <p:sldId id="280" r:id="rId15"/>
    <p:sldId id="311" r:id="rId16"/>
    <p:sldId id="312" r:id="rId17"/>
    <p:sldId id="313" r:id="rId18"/>
    <p:sldId id="318" r:id="rId19"/>
    <p:sldId id="319" r:id="rId20"/>
    <p:sldId id="339" r:id="rId21"/>
    <p:sldId id="329" r:id="rId22"/>
    <p:sldId id="330" r:id="rId23"/>
    <p:sldId id="331" r:id="rId24"/>
    <p:sldId id="343" r:id="rId25"/>
    <p:sldId id="333" r:id="rId26"/>
    <p:sldId id="334" r:id="rId27"/>
    <p:sldId id="316" r:id="rId28"/>
    <p:sldId id="346" r:id="rId29"/>
    <p:sldId id="283" r:id="rId30"/>
    <p:sldId id="307" r:id="rId31"/>
    <p:sldId id="306"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29ABCE-C6CF-49AB-9296-14679328BBFA}" v="1" dt="2025-12-08T23:14:41.880"/>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3" autoAdjust="0"/>
    <p:restoredTop sz="86449" autoAdjust="0"/>
  </p:normalViewPr>
  <p:slideViewPr>
    <p:cSldViewPr snapToGrid="0">
      <p:cViewPr varScale="1">
        <p:scale>
          <a:sx n="92" d="100"/>
          <a:sy n="92" d="100"/>
        </p:scale>
        <p:origin x="432" y="90"/>
      </p:cViewPr>
      <p:guideLst/>
    </p:cSldViewPr>
  </p:slideViewPr>
  <p:outlineViewPr>
    <p:cViewPr>
      <p:scale>
        <a:sx n="33" d="100"/>
        <a:sy n="33" d="100"/>
      </p:scale>
      <p:origin x="0" y="-6312"/>
    </p:cViewPr>
  </p:outlineViewPr>
  <p:notesTextViewPr>
    <p:cViewPr>
      <p:scale>
        <a:sx n="75" d="100"/>
        <a:sy n="75" d="100"/>
      </p:scale>
      <p:origin x="0" y="0"/>
    </p:cViewPr>
  </p:notesTextViewPr>
  <p:notesViewPr>
    <p:cSldViewPr snapToGrid="0">
      <p:cViewPr varScale="1">
        <p:scale>
          <a:sx n="82" d="100"/>
          <a:sy n="82" d="100"/>
        </p:scale>
        <p:origin x="196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4FBA44C-94E4-4834-998F-BAD8EC5F0BBF}"/>
    <pc:docChg chg="modSld">
      <pc:chgData name="" userId="" providerId="" clId="Web-{E4FBA44C-94E4-4834-998F-BAD8EC5F0BBF}" dt="2021-02-04T17:58:30.404" v="2" actId="20577"/>
      <pc:docMkLst>
        <pc:docMk/>
      </pc:docMkLst>
      <pc:sldChg chg="modSp">
        <pc:chgData name="" userId="" providerId="" clId="Web-{E4FBA44C-94E4-4834-998F-BAD8EC5F0BBF}" dt="2021-02-04T17:58:30.404" v="2" actId="20577"/>
        <pc:sldMkLst>
          <pc:docMk/>
          <pc:sldMk cId="2923564574" sldId="299"/>
        </pc:sldMkLst>
      </pc:sldChg>
    </pc:docChg>
  </pc:docChgLst>
  <pc:docChgLst>
    <pc:chgData name="GROSS William P" userId="e7015193-c7c6-4e6c-a879-8edb9c9e54d6" providerId="ADAL" clId="{E78FF42C-BEF7-4984-BB87-3EF0D3C7C0B1}"/>
    <pc:docChg chg="undo custSel addSld delSld modSld replTag delTag">
      <pc:chgData name="GROSS William P" userId="e7015193-c7c6-4e6c-a879-8edb9c9e54d6" providerId="ADAL" clId="{E78FF42C-BEF7-4984-BB87-3EF0D3C7C0B1}" dt="2023-07-17T16:43:20.175" v="1881"/>
      <pc:docMkLst>
        <pc:docMk/>
      </pc:docMkLst>
      <pc:sldChg chg="addSp modSp replTag delTag">
        <pc:chgData name="GROSS William P" userId="e7015193-c7c6-4e6c-a879-8edb9c9e54d6" providerId="ADAL" clId="{E78FF42C-BEF7-4984-BB87-3EF0D3C7C0B1}" dt="2023-07-17T16:22:43.047" v="1193" actId="962"/>
        <pc:sldMkLst>
          <pc:docMk/>
          <pc:sldMk cId="366276352" sldId="260"/>
        </pc:sldMkLst>
      </pc:sldChg>
      <pc:sldChg chg="replTag delTag">
        <pc:chgData name="GROSS William P" userId="e7015193-c7c6-4e6c-a879-8edb9c9e54d6" providerId="ADAL" clId="{E78FF42C-BEF7-4984-BB87-3EF0D3C7C0B1}" dt="2023-07-11T21:49:54.622" v="378"/>
        <pc:sldMkLst>
          <pc:docMk/>
          <pc:sldMk cId="3050925516" sldId="280"/>
        </pc:sldMkLst>
      </pc:sldChg>
      <pc:sldChg chg="replTag delTag">
        <pc:chgData name="GROSS William P" userId="e7015193-c7c6-4e6c-a879-8edb9c9e54d6" providerId="ADAL" clId="{E78FF42C-BEF7-4984-BB87-3EF0D3C7C0B1}" dt="2023-07-11T21:49:54.622" v="368"/>
        <pc:sldMkLst>
          <pc:docMk/>
          <pc:sldMk cId="387681988" sldId="281"/>
        </pc:sldMkLst>
      </pc:sldChg>
      <pc:sldChg chg="modSp replTag delTag">
        <pc:chgData name="GROSS William P" userId="e7015193-c7c6-4e6c-a879-8edb9c9e54d6" providerId="ADAL" clId="{E78FF42C-BEF7-4984-BB87-3EF0D3C7C0B1}" dt="2023-07-17T16:31:56.389" v="1877" actId="962"/>
        <pc:sldMkLst>
          <pc:docMk/>
          <pc:sldMk cId="1594876483" sldId="283"/>
        </pc:sldMkLst>
      </pc:sldChg>
      <pc:sldChg chg="addSp modSp replTag delTag">
        <pc:chgData name="GROSS William P" userId="e7015193-c7c6-4e6c-a879-8edb9c9e54d6" providerId="ADAL" clId="{E78FF42C-BEF7-4984-BB87-3EF0D3C7C0B1}" dt="2023-07-17T16:24:09.303" v="1490"/>
        <pc:sldMkLst>
          <pc:docMk/>
          <pc:sldMk cId="2998297804" sldId="284"/>
        </pc:sldMkLst>
      </pc:sldChg>
      <pc:sldChg chg="del replTag delTag">
        <pc:chgData name="GROSS William P" userId="e7015193-c7c6-4e6c-a879-8edb9c9e54d6" providerId="ADAL" clId="{E78FF42C-BEF7-4984-BB87-3EF0D3C7C0B1}" dt="2023-07-11T21:50:26.613" v="424" actId="47"/>
        <pc:sldMkLst>
          <pc:docMk/>
          <pc:sldMk cId="2604427768" sldId="301"/>
        </pc:sldMkLst>
      </pc:sldChg>
      <pc:sldChg chg="replTag delTag">
        <pc:chgData name="GROSS William P" userId="e7015193-c7c6-4e6c-a879-8edb9c9e54d6" providerId="ADAL" clId="{E78FF42C-BEF7-4984-BB87-3EF0D3C7C0B1}" dt="2023-07-11T21:49:54.622" v="412"/>
        <pc:sldMkLst>
          <pc:docMk/>
          <pc:sldMk cId="3516605162" sldId="306"/>
        </pc:sldMkLst>
      </pc:sldChg>
      <pc:sldChg chg="replTag delTag">
        <pc:chgData name="GROSS William P" userId="e7015193-c7c6-4e6c-a879-8edb9c9e54d6" providerId="ADAL" clId="{E78FF42C-BEF7-4984-BB87-3EF0D3C7C0B1}" dt="2023-07-11T21:49:54.622" v="410"/>
        <pc:sldMkLst>
          <pc:docMk/>
          <pc:sldMk cId="2138875211" sldId="307"/>
        </pc:sldMkLst>
      </pc:sldChg>
      <pc:sldChg chg="replTag delTag">
        <pc:chgData name="GROSS William P" userId="e7015193-c7c6-4e6c-a879-8edb9c9e54d6" providerId="ADAL" clId="{E78FF42C-BEF7-4984-BB87-3EF0D3C7C0B1}" dt="2023-07-11T21:49:54.622" v="366"/>
        <pc:sldMkLst>
          <pc:docMk/>
          <pc:sldMk cId="3936325171" sldId="309"/>
        </pc:sldMkLst>
      </pc:sldChg>
      <pc:sldChg chg="modSp mod replTag delTag">
        <pc:chgData name="GROSS William P" userId="e7015193-c7c6-4e6c-a879-8edb9c9e54d6" providerId="ADAL" clId="{E78FF42C-BEF7-4984-BB87-3EF0D3C7C0B1}" dt="2023-07-17T16:25:03.224" v="1702" actId="962"/>
        <pc:sldMkLst>
          <pc:docMk/>
          <pc:sldMk cId="744986160" sldId="310"/>
        </pc:sldMkLst>
      </pc:sldChg>
      <pc:sldChg chg="modSp mod replTag delTag">
        <pc:chgData name="GROSS William P" userId="e7015193-c7c6-4e6c-a879-8edb9c9e54d6" providerId="ADAL" clId="{E78FF42C-BEF7-4984-BB87-3EF0D3C7C0B1}" dt="2023-07-17T16:29:14.022" v="1848" actId="962"/>
        <pc:sldMkLst>
          <pc:docMk/>
          <pc:sldMk cId="1204974743" sldId="311"/>
        </pc:sldMkLst>
      </pc:sldChg>
      <pc:sldChg chg="modSp replTag delTag">
        <pc:chgData name="GROSS William P" userId="e7015193-c7c6-4e6c-a879-8edb9c9e54d6" providerId="ADAL" clId="{E78FF42C-BEF7-4984-BB87-3EF0D3C7C0B1}" dt="2023-07-17T16:29:48.580" v="1853" actId="962"/>
        <pc:sldMkLst>
          <pc:docMk/>
          <pc:sldMk cId="3620018258" sldId="312"/>
        </pc:sldMkLst>
      </pc:sldChg>
      <pc:sldChg chg="modSp mod replTag delTag">
        <pc:chgData name="GROSS William P" userId="e7015193-c7c6-4e6c-a879-8edb9c9e54d6" providerId="ADAL" clId="{E78FF42C-BEF7-4984-BB87-3EF0D3C7C0B1}" dt="2023-07-17T16:30:34.025" v="1859"/>
        <pc:sldMkLst>
          <pc:docMk/>
          <pc:sldMk cId="3856537291" sldId="313"/>
        </pc:sldMkLst>
      </pc:sldChg>
      <pc:sldChg chg="del replTag delTag">
        <pc:chgData name="GROSS William P" userId="e7015193-c7c6-4e6c-a879-8edb9c9e54d6" providerId="ADAL" clId="{E78FF42C-BEF7-4984-BB87-3EF0D3C7C0B1}" dt="2023-07-11T21:46:02.503" v="93" actId="47"/>
        <pc:sldMkLst>
          <pc:docMk/>
          <pc:sldMk cId="86907994" sldId="314"/>
        </pc:sldMkLst>
      </pc:sldChg>
      <pc:sldChg chg="modSp mod replTag delTag">
        <pc:chgData name="GROSS William P" userId="e7015193-c7c6-4e6c-a879-8edb9c9e54d6" providerId="ADAL" clId="{E78FF42C-BEF7-4984-BB87-3EF0D3C7C0B1}" dt="2023-07-17T16:28:37.229" v="1723"/>
        <pc:sldMkLst>
          <pc:docMk/>
          <pc:sldMk cId="3130400797" sldId="315"/>
        </pc:sldMkLst>
      </pc:sldChg>
      <pc:sldChg chg="modSp replTag delTag">
        <pc:chgData name="GROSS William P" userId="e7015193-c7c6-4e6c-a879-8edb9c9e54d6" providerId="ADAL" clId="{E78FF42C-BEF7-4984-BB87-3EF0D3C7C0B1}" dt="2023-07-17T16:31:28.201" v="1873"/>
        <pc:sldMkLst>
          <pc:docMk/>
          <pc:sldMk cId="1745959897" sldId="316"/>
        </pc:sldMkLst>
      </pc:sldChg>
      <pc:sldChg chg="del replTag delTag">
        <pc:chgData name="GROSS William P" userId="e7015193-c7c6-4e6c-a879-8edb9c9e54d6" providerId="ADAL" clId="{E78FF42C-BEF7-4984-BB87-3EF0D3C7C0B1}" dt="2023-07-11T21:49:22.001" v="331" actId="47"/>
        <pc:sldMkLst>
          <pc:docMk/>
          <pc:sldMk cId="3387082418" sldId="317"/>
        </pc:sldMkLst>
      </pc:sldChg>
      <pc:sldChg chg="modSp replTag delTag">
        <pc:chgData name="GROSS William P" userId="e7015193-c7c6-4e6c-a879-8edb9c9e54d6" providerId="ADAL" clId="{E78FF42C-BEF7-4984-BB87-3EF0D3C7C0B1}" dt="2023-07-17T16:30:57.197" v="1864" actId="962"/>
        <pc:sldMkLst>
          <pc:docMk/>
          <pc:sldMk cId="1963784483" sldId="318"/>
        </pc:sldMkLst>
      </pc:sldChg>
      <pc:sldChg chg="modSp replTag delTag">
        <pc:chgData name="GROSS William P" userId="e7015193-c7c6-4e6c-a879-8edb9c9e54d6" providerId="ADAL" clId="{E78FF42C-BEF7-4984-BB87-3EF0D3C7C0B1}" dt="2023-07-17T16:31:19.741" v="1869" actId="962"/>
        <pc:sldMkLst>
          <pc:docMk/>
          <pc:sldMk cId="88231946" sldId="319"/>
        </pc:sldMkLst>
      </pc:sldChg>
      <pc:sldChg chg="del replTag delTag">
        <pc:chgData name="GROSS William P" userId="e7015193-c7c6-4e6c-a879-8edb9c9e54d6" providerId="ADAL" clId="{E78FF42C-BEF7-4984-BB87-3EF0D3C7C0B1}" dt="2023-07-11T21:46:39.457" v="135" actId="47"/>
        <pc:sldMkLst>
          <pc:docMk/>
          <pc:sldMk cId="4238256201" sldId="323"/>
        </pc:sldMkLst>
      </pc:sldChg>
      <pc:sldChg chg="del replTag delTag">
        <pc:chgData name="GROSS William P" userId="e7015193-c7c6-4e6c-a879-8edb9c9e54d6" providerId="ADAL" clId="{E78FF42C-BEF7-4984-BB87-3EF0D3C7C0B1}" dt="2023-07-11T21:47:13.979" v="175" actId="47"/>
        <pc:sldMkLst>
          <pc:docMk/>
          <pc:sldMk cId="2984149090" sldId="324"/>
        </pc:sldMkLst>
      </pc:sldChg>
      <pc:sldChg chg="del replTag delTag">
        <pc:chgData name="GROSS William P" userId="e7015193-c7c6-4e6c-a879-8edb9c9e54d6" providerId="ADAL" clId="{E78FF42C-BEF7-4984-BB87-3EF0D3C7C0B1}" dt="2023-07-11T21:47:45.517" v="213" actId="47"/>
        <pc:sldMkLst>
          <pc:docMk/>
          <pc:sldMk cId="1584049279" sldId="325"/>
        </pc:sldMkLst>
      </pc:sldChg>
      <pc:sldChg chg="del replTag delTag">
        <pc:chgData name="GROSS William P" userId="e7015193-c7c6-4e6c-a879-8edb9c9e54d6" providerId="ADAL" clId="{E78FF42C-BEF7-4984-BB87-3EF0D3C7C0B1}" dt="2023-07-11T21:48:48.231" v="289" actId="47"/>
        <pc:sldMkLst>
          <pc:docMk/>
          <pc:sldMk cId="2828749050" sldId="326"/>
        </pc:sldMkLst>
      </pc:sldChg>
      <pc:sldChg chg="del replTag delTag">
        <pc:chgData name="GROSS William P" userId="e7015193-c7c6-4e6c-a879-8edb9c9e54d6" providerId="ADAL" clId="{E78FF42C-BEF7-4984-BB87-3EF0D3C7C0B1}" dt="2023-07-11T21:48:17.077" v="251" actId="47"/>
        <pc:sldMkLst>
          <pc:docMk/>
          <pc:sldMk cId="660937688" sldId="327"/>
        </pc:sldMkLst>
      </pc:sldChg>
      <pc:sldChg chg="add replTag delTag modNotesTx">
        <pc:chgData name="GROSS William P" userId="e7015193-c7c6-4e6c-a879-8edb9c9e54d6" providerId="ADAL" clId="{E78FF42C-BEF7-4984-BB87-3EF0D3C7C0B1}" dt="2023-07-11T21:50:08.977" v="421" actId="20577"/>
        <pc:sldMkLst>
          <pc:docMk/>
          <pc:sldMk cId="2937943295" sldId="327"/>
        </pc:sldMkLst>
      </pc:sldChg>
      <pc:sldChg chg="replTag delTag">
        <pc:chgData name="GROSS William P" userId="e7015193-c7c6-4e6c-a879-8edb9c9e54d6" providerId="ADAL" clId="{E78FF42C-BEF7-4984-BB87-3EF0D3C7C0B1}" dt="2023-07-11T21:49:54.622" v="372"/>
        <pc:sldMkLst>
          <pc:docMk/>
          <pc:sldMk cId="2756950122" sldId="328"/>
        </pc:sldMkLst>
      </pc:sldChg>
      <pc:sldChg chg="modSp add mod replTag delTag modNotesTx">
        <pc:chgData name="GROSS William P" userId="e7015193-c7c6-4e6c-a879-8edb9c9e54d6" providerId="ADAL" clId="{E78FF42C-BEF7-4984-BB87-3EF0D3C7C0B1}" dt="2023-07-17T16:03:04.709" v="436"/>
        <pc:sldMkLst>
          <pc:docMk/>
          <pc:sldMk cId="3264584161" sldId="329"/>
        </pc:sldMkLst>
      </pc:sldChg>
      <pc:sldChg chg="modSp add mod replTag delTag modNotesTx">
        <pc:chgData name="GROSS William P" userId="e7015193-c7c6-4e6c-a879-8edb9c9e54d6" providerId="ADAL" clId="{E78FF42C-BEF7-4984-BB87-3EF0D3C7C0B1}" dt="2023-07-17T16:03:14.712" v="440"/>
        <pc:sldMkLst>
          <pc:docMk/>
          <pc:sldMk cId="4084585364" sldId="330"/>
        </pc:sldMkLst>
      </pc:sldChg>
      <pc:sldChg chg="modSp add mod replTag delTag modNotesTx">
        <pc:chgData name="GROSS William P" userId="e7015193-c7c6-4e6c-a879-8edb9c9e54d6" providerId="ADAL" clId="{E78FF42C-BEF7-4984-BB87-3EF0D3C7C0B1}" dt="2023-07-11T21:49:54.622" v="396"/>
        <pc:sldMkLst>
          <pc:docMk/>
          <pc:sldMk cId="2741334130" sldId="331"/>
        </pc:sldMkLst>
      </pc:sldChg>
      <pc:sldChg chg="modSp add mod replTag delTag modNotesTx">
        <pc:chgData name="GROSS William P" userId="e7015193-c7c6-4e6c-a879-8edb9c9e54d6" providerId="ADAL" clId="{E78FF42C-BEF7-4984-BB87-3EF0D3C7C0B1}" dt="2023-07-11T21:49:54.622" v="400"/>
        <pc:sldMkLst>
          <pc:docMk/>
          <pc:sldMk cId="3684433184" sldId="333"/>
        </pc:sldMkLst>
      </pc:sldChg>
      <pc:sldChg chg="modSp add mod replTag delTag modNotesTx">
        <pc:chgData name="GROSS William P" userId="e7015193-c7c6-4e6c-a879-8edb9c9e54d6" providerId="ADAL" clId="{E78FF42C-BEF7-4984-BB87-3EF0D3C7C0B1}" dt="2023-07-11T21:49:54.622" v="402"/>
        <pc:sldMkLst>
          <pc:docMk/>
          <pc:sldMk cId="4177247156" sldId="334"/>
        </pc:sldMkLst>
      </pc:sldChg>
      <pc:sldChg chg="modSp add mod replTag delTag modNotesTx">
        <pc:chgData name="GROSS William P" userId="e7015193-c7c6-4e6c-a879-8edb9c9e54d6" providerId="ADAL" clId="{E78FF42C-BEF7-4984-BB87-3EF0D3C7C0B1}" dt="2023-07-17T16:03:25.220" v="444"/>
        <pc:sldMkLst>
          <pc:docMk/>
          <pc:sldMk cId="3678646164" sldId="339"/>
        </pc:sldMkLst>
      </pc:sldChg>
      <pc:sldChg chg="add del replTag delTag">
        <pc:chgData name="GROSS William P" userId="e7015193-c7c6-4e6c-a879-8edb9c9e54d6" providerId="ADAL" clId="{E78FF42C-BEF7-4984-BB87-3EF0D3C7C0B1}" dt="2023-07-17T16:43:20.175" v="1881"/>
        <pc:sldMkLst>
          <pc:docMk/>
          <pc:sldMk cId="496702925" sldId="340"/>
        </pc:sldMkLst>
      </pc:sldChg>
      <pc:sldChg chg="add del replTag delTag">
        <pc:chgData name="GROSS William P" userId="e7015193-c7c6-4e6c-a879-8edb9c9e54d6" providerId="ADAL" clId="{E78FF42C-BEF7-4984-BB87-3EF0D3C7C0B1}" dt="2023-07-11T21:49:54.622" v="360"/>
        <pc:sldMkLst>
          <pc:docMk/>
          <pc:sldMk cId="798781645" sldId="341"/>
        </pc:sldMkLst>
      </pc:sldChg>
      <pc:sldChg chg="add del replTag delTag">
        <pc:chgData name="GROSS William P" userId="e7015193-c7c6-4e6c-a879-8edb9c9e54d6" providerId="ADAL" clId="{E78FF42C-BEF7-4984-BB87-3EF0D3C7C0B1}" dt="2023-07-11T21:49:54.622" v="362"/>
        <pc:sldMkLst>
          <pc:docMk/>
          <pc:sldMk cId="1713955333" sldId="342"/>
        </pc:sldMkLst>
      </pc:sldChg>
      <pc:sldChg chg="modSp add mod replTag delTag modNotesTx">
        <pc:chgData name="GROSS William P" userId="e7015193-c7c6-4e6c-a879-8edb9c9e54d6" providerId="ADAL" clId="{E78FF42C-BEF7-4984-BB87-3EF0D3C7C0B1}" dt="2023-07-11T21:49:54.622" v="398"/>
        <pc:sldMkLst>
          <pc:docMk/>
          <pc:sldMk cId="2215660890" sldId="343"/>
        </pc:sldMkLst>
      </pc:sldChg>
      <pc:sldChg chg="add del replTag delTag">
        <pc:chgData name="GROSS William P" userId="e7015193-c7c6-4e6c-a879-8edb9c9e54d6" providerId="ADAL" clId="{E78FF42C-BEF7-4984-BB87-3EF0D3C7C0B1}" dt="2023-07-11T21:45:28.595" v="57"/>
        <pc:sldMkLst>
          <pc:docMk/>
          <pc:sldMk cId="2395313096" sldId="343"/>
        </pc:sldMkLst>
      </pc:sldChg>
      <pc:sldChg chg="add del replTag delTag">
        <pc:chgData name="GROSS William P" userId="e7015193-c7c6-4e6c-a879-8edb9c9e54d6" providerId="ADAL" clId="{E78FF42C-BEF7-4984-BB87-3EF0D3C7C0B1}" dt="2023-07-11T21:45:28.595" v="57"/>
        <pc:sldMkLst>
          <pc:docMk/>
          <pc:sldMk cId="3215661631" sldId="344"/>
        </pc:sldMkLst>
      </pc:sldChg>
      <pc:sldChg chg="add del replTag delTag">
        <pc:chgData name="GROSS William P" userId="e7015193-c7c6-4e6c-a879-8edb9c9e54d6" providerId="ADAL" clId="{E78FF42C-BEF7-4984-BB87-3EF0D3C7C0B1}" dt="2023-07-11T21:45:28.595" v="57"/>
        <pc:sldMkLst>
          <pc:docMk/>
          <pc:sldMk cId="1883934259" sldId="345"/>
        </pc:sldMkLst>
      </pc:sldChg>
    </pc:docChg>
  </pc:docChgLst>
  <pc:docChgLst>
    <pc:chgData name="GROSS William P" userId="e7015193-c7c6-4e6c-a879-8edb9c9e54d6" providerId="ADAL" clId="{6929ABCE-C6CF-49AB-9296-14679328BBFA}"/>
    <pc:docChg chg="custSel mod modSld modMainMaster">
      <pc:chgData name="GROSS William P" userId="e7015193-c7c6-4e6c-a879-8edb9c9e54d6" providerId="ADAL" clId="{6929ABCE-C6CF-49AB-9296-14679328BBFA}" dt="2025-04-09T22:36:20.910" v="392" actId="20577"/>
      <pc:docMkLst>
        <pc:docMk/>
      </pc:docMkLst>
      <pc:sldChg chg="modSp mod">
        <pc:chgData name="GROSS William P" userId="e7015193-c7c6-4e6c-a879-8edb9c9e54d6" providerId="ADAL" clId="{6929ABCE-C6CF-49AB-9296-14679328BBFA}" dt="2025-04-09T22:36:20.910" v="392" actId="20577"/>
        <pc:sldMkLst>
          <pc:docMk/>
          <pc:sldMk cId="3678646164" sldId="339"/>
        </pc:sldMkLst>
      </pc:sldChg>
      <pc:sldMasterChg chg="replTag delTag delSldLayout modSldLayout">
        <pc:chgData name="GROSS William P" userId="e7015193-c7c6-4e6c-a879-8edb9c9e54d6" providerId="ADAL" clId="{6929ABCE-C6CF-49AB-9296-14679328BBFA}" dt="2023-12-28T00:50:23.332" v="383"/>
        <pc:sldMasterMkLst>
          <pc:docMk/>
          <pc:sldMasterMk cId="3145581561" sldId="2147483648"/>
        </pc:sldMasterMkLst>
        <pc:sldLayoutChg chg="modSp mod replTag delTag">
          <pc:chgData name="GROSS William P" userId="e7015193-c7c6-4e6c-a879-8edb9c9e54d6" providerId="ADAL" clId="{6929ABCE-C6CF-49AB-9296-14679328BBFA}" dt="2023-12-28T00:47:24.963" v="12" actId="962"/>
          <pc:sldLayoutMkLst>
            <pc:docMk/>
            <pc:sldMasterMk cId="3145581561" sldId="2147483648"/>
            <pc:sldLayoutMk cId="1110035339" sldId="2147483649"/>
          </pc:sldLayoutMkLst>
        </pc:sldLayoutChg>
        <pc:sldLayoutChg chg="modSp mod replTag delTag">
          <pc:chgData name="GROSS William P" userId="e7015193-c7c6-4e6c-a879-8edb9c9e54d6" providerId="ADAL" clId="{6929ABCE-C6CF-49AB-9296-14679328BBFA}" dt="2023-12-28T00:47:56.729" v="40" actId="962"/>
          <pc:sldLayoutMkLst>
            <pc:docMk/>
            <pc:sldMasterMk cId="3145581561" sldId="2147483648"/>
            <pc:sldLayoutMk cId="3587754285" sldId="2147483650"/>
          </pc:sldLayoutMkLst>
        </pc:sldLayoutChg>
        <pc:sldLayoutChg chg="modSp mod replTag delTag">
          <pc:chgData name="GROSS William P" userId="e7015193-c7c6-4e6c-a879-8edb9c9e54d6" providerId="ADAL" clId="{6929ABCE-C6CF-49AB-9296-14679328BBFA}" dt="2023-12-28T00:47:34.785" v="20"/>
          <pc:sldLayoutMkLst>
            <pc:docMk/>
            <pc:sldMasterMk cId="3145581561" sldId="2147483648"/>
            <pc:sldLayoutMk cId="3747685078" sldId="2147483651"/>
          </pc:sldLayoutMkLst>
        </pc:sldLayoutChg>
        <pc:sldLayoutChg chg="replTag">
          <pc:chgData name="GROSS William P" userId="e7015193-c7c6-4e6c-a879-8edb9c9e54d6" providerId="ADAL" clId="{6929ABCE-C6CF-49AB-9296-14679328BBFA}" dt="2023-12-28T00:47:58.183" v="41"/>
          <pc:sldLayoutMkLst>
            <pc:docMk/>
            <pc:sldMasterMk cId="3145581561" sldId="2147483648"/>
            <pc:sldLayoutMk cId="3099639590" sldId="2147483652"/>
          </pc:sldLayoutMkLst>
        </pc:sldLayoutChg>
        <pc:sldLayoutChg chg="modSp mod replTag delTag">
          <pc:chgData name="GROSS William P" userId="e7015193-c7c6-4e6c-a879-8edb9c9e54d6" providerId="ADAL" clId="{6929ABCE-C6CF-49AB-9296-14679328BBFA}" dt="2023-12-28T00:47:48.877" v="33" actId="962"/>
          <pc:sldLayoutMkLst>
            <pc:docMk/>
            <pc:sldMasterMk cId="3145581561" sldId="2147483648"/>
            <pc:sldLayoutMk cId="2562650378" sldId="2147483654"/>
          </pc:sldLayoutMkLst>
        </pc:sldLayoutChg>
        <pc:sldLayoutChg chg="modSp mod replTag delTag">
          <pc:chgData name="GROSS William P" userId="e7015193-c7c6-4e6c-a879-8edb9c9e54d6" providerId="ADAL" clId="{6929ABCE-C6CF-49AB-9296-14679328BBFA}" dt="2023-12-28T00:50:23.332" v="383"/>
          <pc:sldLayoutMkLst>
            <pc:docMk/>
            <pc:sldMasterMk cId="3145581561" sldId="2147483648"/>
            <pc:sldLayoutMk cId="3375981018" sldId="2147483655"/>
          </pc:sldLayoutMkLst>
        </pc:sldLayoutChg>
        <pc:sldLayoutChg chg="modSp mod replTag delTag">
          <pc:chgData name="GROSS William P" userId="e7015193-c7c6-4e6c-a879-8edb9c9e54d6" providerId="ADAL" clId="{6929ABCE-C6CF-49AB-9296-14679328BBFA}" dt="2023-12-28T00:48:12.317" v="88" actId="962"/>
          <pc:sldLayoutMkLst>
            <pc:docMk/>
            <pc:sldMasterMk cId="3145581561" sldId="2147483648"/>
            <pc:sldLayoutMk cId="667193427" sldId="2147483657"/>
          </pc:sldLayoutMkLst>
        </pc:sldLayoutChg>
        <pc:sldLayoutChg chg="modSp mod replTag delTag">
          <pc:chgData name="GROSS William P" userId="e7015193-c7c6-4e6c-a879-8edb9c9e54d6" providerId="ADAL" clId="{6929ABCE-C6CF-49AB-9296-14679328BBFA}" dt="2023-12-28T00:48:34.237" v="143"/>
          <pc:sldLayoutMkLst>
            <pc:docMk/>
            <pc:sldMasterMk cId="3145581561" sldId="2147483648"/>
            <pc:sldLayoutMk cId="604228210" sldId="2147483658"/>
          </pc:sldLayoutMkLst>
        </pc:sldLayoutChg>
        <pc:sldLayoutChg chg="modSp mod replTag delTag">
          <pc:chgData name="GROSS William P" userId="e7015193-c7c6-4e6c-a879-8edb9c9e54d6" providerId="ADAL" clId="{6929ABCE-C6CF-49AB-9296-14679328BBFA}" dt="2023-12-28T00:48:17.325" v="92" actId="962"/>
          <pc:sldLayoutMkLst>
            <pc:docMk/>
            <pc:sldMasterMk cId="3145581561" sldId="2147483648"/>
            <pc:sldLayoutMk cId="3419032962" sldId="2147483659"/>
          </pc:sldLayoutMkLst>
        </pc:sldLayoutChg>
        <pc:sldLayoutChg chg="modSp mod replTag delTag">
          <pc:chgData name="GROSS William P" userId="e7015193-c7c6-4e6c-a879-8edb9c9e54d6" providerId="ADAL" clId="{6929ABCE-C6CF-49AB-9296-14679328BBFA}" dt="2023-12-28T00:47:42.677" v="26" actId="962"/>
          <pc:sldLayoutMkLst>
            <pc:docMk/>
            <pc:sldMasterMk cId="3145581561" sldId="2147483648"/>
            <pc:sldLayoutMk cId="3325758434" sldId="2147483661"/>
          </pc:sldLayoutMkLst>
        </pc:sldLayoutChg>
        <pc:sldLayoutChg chg="del replTag">
          <pc:chgData name="GROSS William P" userId="e7015193-c7c6-4e6c-a879-8edb9c9e54d6" providerId="ADAL" clId="{6929ABCE-C6CF-49AB-9296-14679328BBFA}" dt="2023-12-28T00:48:54.282" v="196" actId="2696"/>
          <pc:sldLayoutMkLst>
            <pc:docMk/>
            <pc:sldMasterMk cId="3145581561" sldId="2147483648"/>
            <pc:sldLayoutMk cId="2175218072" sldId="2147483662"/>
          </pc:sldLayoutMkLst>
        </pc:sldLayoutChg>
        <pc:sldLayoutChg chg="modSp mod replTag delTag">
          <pc:chgData name="GROSS William P" userId="e7015193-c7c6-4e6c-a879-8edb9c9e54d6" providerId="ADAL" clId="{6929ABCE-C6CF-49AB-9296-14679328BBFA}" dt="2023-12-28T00:48:44.525" v="190" actId="962"/>
          <pc:sldLayoutMkLst>
            <pc:docMk/>
            <pc:sldMasterMk cId="3145581561" sldId="2147483648"/>
            <pc:sldLayoutMk cId="3774946531" sldId="2147483663"/>
          </pc:sldLayoutMkLst>
        </pc:sldLayoutChg>
        <pc:sldLayoutChg chg="modSp mod replTag delTag">
          <pc:chgData name="GROSS William P" userId="e7015193-c7c6-4e6c-a879-8edb9c9e54d6" providerId="ADAL" clId="{6929ABCE-C6CF-49AB-9296-14679328BBFA}" dt="2023-12-28T00:49:26.401" v="256"/>
          <pc:sldLayoutMkLst>
            <pc:docMk/>
            <pc:sldMasterMk cId="3145581561" sldId="2147483648"/>
            <pc:sldLayoutMk cId="2014841087" sldId="2147483664"/>
          </pc:sldLayoutMkLst>
        </pc:sldLayoutChg>
        <pc:sldLayoutChg chg="modSp mod replTag delTag">
          <pc:chgData name="GROSS William P" userId="e7015193-c7c6-4e6c-a879-8edb9c9e54d6" providerId="ADAL" clId="{6929ABCE-C6CF-49AB-9296-14679328BBFA}" dt="2023-12-28T00:50:00.881" v="361"/>
          <pc:sldLayoutMkLst>
            <pc:docMk/>
            <pc:sldMasterMk cId="3145581561" sldId="2147483648"/>
            <pc:sldLayoutMk cId="453750607" sldId="2147483665"/>
          </pc:sldLayoutMkLst>
        </pc:sldLayoutChg>
        <pc:sldLayoutChg chg="modSp mod replTag delTag">
          <pc:chgData name="GROSS William P" userId="e7015193-c7c6-4e6c-a879-8edb9c9e54d6" providerId="ADAL" clId="{6929ABCE-C6CF-49AB-9296-14679328BBFA}" dt="2023-12-28T00:48:59.585" v="201"/>
          <pc:sldLayoutMkLst>
            <pc:docMk/>
            <pc:sldMasterMk cId="3145581561" sldId="2147483648"/>
            <pc:sldLayoutMk cId="760177672" sldId="2147483666"/>
          </pc:sldLayoutMkLst>
        </pc:sldLayoutChg>
        <pc:sldLayoutChg chg="modSp mod replTag delTag">
          <pc:chgData name="GROSS William P" userId="e7015193-c7c6-4e6c-a879-8edb9c9e54d6" providerId="ADAL" clId="{6929ABCE-C6CF-49AB-9296-14679328BBFA}" dt="2023-12-28T00:49:45.783" v="275" actId="962"/>
          <pc:sldLayoutMkLst>
            <pc:docMk/>
            <pc:sldMasterMk cId="3145581561" sldId="2147483648"/>
            <pc:sldLayoutMk cId="1811023924" sldId="2147483667"/>
          </pc:sldLayoutMkLst>
        </pc:sldLayoutChg>
        <pc:sldLayoutChg chg="del replTag">
          <pc:chgData name="GROSS William P" userId="e7015193-c7c6-4e6c-a879-8edb9c9e54d6" providerId="ADAL" clId="{6929ABCE-C6CF-49AB-9296-14679328BBFA}" dt="2023-12-28T00:50:10.061" v="369" actId="2696"/>
          <pc:sldLayoutMkLst>
            <pc:docMk/>
            <pc:sldMasterMk cId="3145581561" sldId="2147483648"/>
            <pc:sldLayoutMk cId="971138116" sldId="2147483669"/>
          </pc:sldLayoutMkLst>
        </pc:sldLayoutChg>
        <pc:sldLayoutChg chg="del replTag">
          <pc:chgData name="GROSS William P" userId="e7015193-c7c6-4e6c-a879-8edb9c9e54d6" providerId="ADAL" clId="{6929ABCE-C6CF-49AB-9296-14679328BBFA}" dt="2023-12-28T00:50:23.327" v="381" actId="2696"/>
          <pc:sldLayoutMkLst>
            <pc:docMk/>
            <pc:sldMasterMk cId="3145581561" sldId="2147483648"/>
            <pc:sldLayoutMk cId="810745008" sldId="2147483670"/>
          </pc:sldLayoutMkLst>
        </pc:sldLayoutChg>
        <pc:sldLayoutChg chg="del replTag">
          <pc:chgData name="GROSS William P" userId="e7015193-c7c6-4e6c-a879-8edb9c9e54d6" providerId="ADAL" clId="{6929ABCE-C6CF-49AB-9296-14679328BBFA}" dt="2023-12-28T00:50:14.477" v="373" actId="2696"/>
          <pc:sldLayoutMkLst>
            <pc:docMk/>
            <pc:sldMasterMk cId="3145581561" sldId="2147483648"/>
            <pc:sldLayoutMk cId="2656576213" sldId="2147483671"/>
          </pc:sldLayoutMkLst>
        </pc:sldLayoutChg>
        <pc:sldLayoutChg chg="modSp mod replTag delTag">
          <pc:chgData name="GROSS William P" userId="e7015193-c7c6-4e6c-a879-8edb9c9e54d6" providerId="ADAL" clId="{6929ABCE-C6CF-49AB-9296-14679328BBFA}" dt="2023-12-28T00:50:10.067" v="371"/>
          <pc:sldLayoutMkLst>
            <pc:docMk/>
            <pc:sldMasterMk cId="3145581561" sldId="2147483648"/>
            <pc:sldLayoutMk cId="3582869093" sldId="2147483672"/>
          </pc:sldLayoutMkLst>
        </pc:sldLayoutChg>
      </pc:sldMasterChg>
    </pc:docChg>
  </pc:docChgLst>
  <pc:docChgLst>
    <pc:chgData name="GROSS William P" userId="e7015193-c7c6-4e6c-a879-8edb9c9e54d6" providerId="ADAL" clId="{EB08A92F-7E4B-4B00-A185-43A3780CB510}"/>
    <pc:docChg chg="custSel addSld delSld modSld replTag delTag">
      <pc:chgData name="GROSS William P" userId="e7015193-c7c6-4e6c-a879-8edb9c9e54d6" providerId="ADAL" clId="{EB08A92F-7E4B-4B00-A185-43A3780CB510}" dt="2023-05-15T21:19:05.629" v="38"/>
      <pc:docMkLst>
        <pc:docMk/>
      </pc:docMkLst>
      <pc:sldChg chg="replTag delTag">
        <pc:chgData name="GROSS William P" userId="e7015193-c7c6-4e6c-a879-8edb9c9e54d6" providerId="ADAL" clId="{EB08A92F-7E4B-4B00-A185-43A3780CB510}" dt="2023-05-15T21:18:32.823" v="18"/>
        <pc:sldMkLst>
          <pc:docMk/>
          <pc:sldMk cId="366276352" sldId="260"/>
        </pc:sldMkLst>
      </pc:sldChg>
      <pc:sldChg chg="replTag delTag">
        <pc:chgData name="GROSS William P" userId="e7015193-c7c6-4e6c-a879-8edb9c9e54d6" providerId="ADAL" clId="{EB08A92F-7E4B-4B00-A185-43A3780CB510}" dt="2023-05-15T21:19:05.629" v="38"/>
        <pc:sldMkLst>
          <pc:docMk/>
          <pc:sldMk cId="387681988" sldId="281"/>
        </pc:sldMkLst>
      </pc:sldChg>
      <pc:sldChg chg="add replTag delTag">
        <pc:chgData name="GROSS William P" userId="e7015193-c7c6-4e6c-a879-8edb9c9e54d6" providerId="ADAL" clId="{EB08A92F-7E4B-4B00-A185-43A3780CB510}" dt="2023-05-15T21:18:58.977" v="34"/>
        <pc:sldMkLst>
          <pc:docMk/>
          <pc:sldMk cId="2998297804" sldId="284"/>
        </pc:sldMkLst>
      </pc:sldChg>
      <pc:sldChg chg="del replTag delTag">
        <pc:chgData name="GROSS William P" userId="e7015193-c7c6-4e6c-a879-8edb9c9e54d6" providerId="ADAL" clId="{EB08A92F-7E4B-4B00-A185-43A3780CB510}" dt="2023-05-15T21:18:23.266" v="12" actId="47"/>
        <pc:sldMkLst>
          <pc:docMk/>
          <pc:sldMk cId="4258010957" sldId="329"/>
        </pc:sldMkLst>
      </pc:sldChg>
      <pc:sldChg chg="del replTag delTag">
        <pc:chgData name="GROSS William P" userId="e7015193-c7c6-4e6c-a879-8edb9c9e54d6" providerId="ADAL" clId="{EB08A92F-7E4B-4B00-A185-43A3780CB510}" dt="2023-05-15T21:18:23.266" v="12" actId="47"/>
        <pc:sldMkLst>
          <pc:docMk/>
          <pc:sldMk cId="893802543" sldId="330"/>
        </pc:sldMkLst>
      </pc:sldChg>
      <pc:sldChg chg="del replTag delTag">
        <pc:chgData name="GROSS William P" userId="e7015193-c7c6-4e6c-a879-8edb9c9e54d6" providerId="ADAL" clId="{EB08A92F-7E4B-4B00-A185-43A3780CB510}" dt="2023-05-15T21:18:23.266" v="12" actId="47"/>
        <pc:sldMkLst>
          <pc:docMk/>
          <pc:sldMk cId="4087162391" sldId="331"/>
        </pc:sldMkLst>
      </pc:sldChg>
      <pc:sldChg chg="add replTag delTag">
        <pc:chgData name="GROSS William P" userId="e7015193-c7c6-4e6c-a879-8edb9c9e54d6" providerId="ADAL" clId="{EB08A92F-7E4B-4B00-A185-43A3780CB510}" dt="2023-05-15T21:18:35.287" v="21"/>
        <pc:sldMkLst>
          <pc:docMk/>
          <pc:sldMk cId="496702925" sldId="340"/>
        </pc:sldMkLst>
      </pc:sldChg>
      <pc:sldChg chg="add replTag delTag">
        <pc:chgData name="GROSS William P" userId="e7015193-c7c6-4e6c-a879-8edb9c9e54d6" providerId="ADAL" clId="{EB08A92F-7E4B-4B00-A185-43A3780CB510}" dt="2023-05-15T21:18:35.287" v="23"/>
        <pc:sldMkLst>
          <pc:docMk/>
          <pc:sldMk cId="798781645" sldId="341"/>
        </pc:sldMkLst>
      </pc:sldChg>
      <pc:sldChg chg="add replTag delTag">
        <pc:chgData name="GROSS William P" userId="e7015193-c7c6-4e6c-a879-8edb9c9e54d6" providerId="ADAL" clId="{EB08A92F-7E4B-4B00-A185-43A3780CB510}" dt="2023-05-15T21:18:35.287" v="25"/>
        <pc:sldMkLst>
          <pc:docMk/>
          <pc:sldMk cId="1713955333" sldId="342"/>
        </pc:sldMkLst>
      </pc:sldChg>
    </pc:docChg>
  </pc:docChgLst>
  <pc:docChgLst>
    <pc:chgData name="GROSS William P" userId="e7015193-c7c6-4e6c-a879-8edb9c9e54d6" providerId="ADAL" clId="{739AF20A-ED4A-4685-8ECF-D3E2FAF3F94C}"/>
    <pc:docChg chg="addSld delSld modSld">
      <pc:chgData name="GROSS William P" userId="e7015193-c7c6-4e6c-a879-8edb9c9e54d6" providerId="ADAL" clId="{739AF20A-ED4A-4685-8ECF-D3E2FAF3F94C}" dt="2025-12-08T23:14:44.564" v="1" actId="47"/>
      <pc:docMkLst>
        <pc:docMk/>
      </pc:docMkLst>
      <pc:sldChg chg="del">
        <pc:chgData name="GROSS William P" userId="e7015193-c7c6-4e6c-a879-8edb9c9e54d6" providerId="ADAL" clId="{739AF20A-ED4A-4685-8ECF-D3E2FAF3F94C}" dt="2025-12-08T23:14:44.564" v="1" actId="47"/>
        <pc:sldMkLst>
          <pc:docMk/>
          <pc:sldMk cId="2937943295" sldId="327"/>
        </pc:sldMkLst>
      </pc:sldChg>
      <pc:sldChg chg="add">
        <pc:chgData name="GROSS William P" userId="e7015193-c7c6-4e6c-a879-8edb9c9e54d6" providerId="ADAL" clId="{739AF20A-ED4A-4685-8ECF-D3E2FAF3F94C}" dt="2025-12-08T23:14:41.878" v="0"/>
        <pc:sldMkLst>
          <pc:docMk/>
          <pc:sldMk cId="3084716349"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41EBB-BB05-41BE-AD11-22B7D894FD2D}"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6287D-8CEC-48D1-8A1D-CAE741402E03}" type="slidenum">
              <a:rPr lang="en-US" smtClean="0"/>
              <a:t>‹#›</a:t>
            </a:fld>
            <a:endParaRPr lang="en-US"/>
          </a:p>
        </p:txBody>
      </p:sp>
    </p:spTree>
    <p:extLst>
      <p:ext uri="{BB962C8B-B14F-4D97-AF65-F5344CB8AC3E}">
        <p14:creationId xmlns:p14="http://schemas.microsoft.com/office/powerpoint/2010/main" val="10869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a:t>
            </a:fld>
            <a:endParaRPr lang="en-US"/>
          </a:p>
        </p:txBody>
      </p:sp>
    </p:spTree>
    <p:extLst>
      <p:ext uri="{BB962C8B-B14F-4D97-AF65-F5344CB8AC3E}">
        <p14:creationId xmlns:p14="http://schemas.microsoft.com/office/powerpoint/2010/main" val="160240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Provide cross sections for the existing roadway and the proposed roundabout cross-section</a:t>
            </a:r>
            <a:r>
              <a:rPr lang="en-US" baseline="0" dirty="0"/>
              <a:t> (on the same slide, if possible).  (Provide the same slide for each direction of the roundabout, as appropriate).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Include c</a:t>
            </a:r>
            <a:r>
              <a:rPr lang="en-US" dirty="0"/>
              <a:t>ross sections of the existing roadways that shows the overall horizontal clearance (curb to curb), vertical</a:t>
            </a:r>
            <a:r>
              <a:rPr lang="en-US" baseline="0" dirty="0"/>
              <a:t> clearance (if applicable), </a:t>
            </a:r>
            <a:r>
              <a:rPr lang="en-US" dirty="0"/>
              <a:t>and</a:t>
            </a:r>
            <a:r>
              <a:rPr lang="en-US" baseline="0" dirty="0"/>
              <a:t> include lane widths, median widths, bicycle lane widths, shoulder widths, etc.</a:t>
            </a:r>
          </a:p>
        </p:txBody>
      </p:sp>
      <p:sp>
        <p:nvSpPr>
          <p:cNvPr id="4" name="Slide Number Placeholder 3"/>
          <p:cNvSpPr>
            <a:spLocks noGrp="1"/>
          </p:cNvSpPr>
          <p:nvPr>
            <p:ph type="sldNum" sz="quarter" idx="10"/>
          </p:nvPr>
        </p:nvSpPr>
        <p:spPr/>
        <p:txBody>
          <a:bodyPr/>
          <a:lstStyle/>
          <a:p>
            <a:fld id="{4A86287D-8CEC-48D1-8A1D-CAE741402E03}" type="slidenum">
              <a:rPr lang="en-US" smtClean="0"/>
              <a:t>10</a:t>
            </a:fld>
            <a:endParaRPr lang="en-US"/>
          </a:p>
        </p:txBody>
      </p:sp>
    </p:spTree>
    <p:extLst>
      <p:ext uri="{BB962C8B-B14F-4D97-AF65-F5344CB8AC3E}">
        <p14:creationId xmlns:p14="http://schemas.microsoft.com/office/powerpoint/2010/main" val="254021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Provide a conceptual drawing that shows the</a:t>
            </a:r>
            <a:r>
              <a:rPr lang="en-US" baseline="0" dirty="0"/>
              <a:t> proposed roundabout superimposed over the proposed location.  This image is also helpful if the existing route will be used as a proposed truck bypass.</a:t>
            </a:r>
          </a:p>
        </p:txBody>
      </p:sp>
      <p:sp>
        <p:nvSpPr>
          <p:cNvPr id="4" name="Slide Number Placeholder 3"/>
          <p:cNvSpPr>
            <a:spLocks noGrp="1"/>
          </p:cNvSpPr>
          <p:nvPr>
            <p:ph type="sldNum" sz="quarter" idx="10"/>
          </p:nvPr>
        </p:nvSpPr>
        <p:spPr/>
        <p:txBody>
          <a:bodyPr/>
          <a:lstStyle/>
          <a:p>
            <a:fld id="{4A86287D-8CEC-48D1-8A1D-CAE741402E03}" type="slidenum">
              <a:rPr lang="en-US" smtClean="0"/>
              <a:t>11</a:t>
            </a:fld>
            <a:endParaRPr lang="en-US"/>
          </a:p>
        </p:txBody>
      </p:sp>
    </p:spTree>
    <p:extLst>
      <p:ext uri="{BB962C8B-B14F-4D97-AF65-F5344CB8AC3E}">
        <p14:creationId xmlns:p14="http://schemas.microsoft.com/office/powerpoint/2010/main" val="231111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diagram and information.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If available at the time of the Mobility meeting, use this slide to provide the dimensions of the proposed roundabout design.</a:t>
            </a:r>
            <a:br>
              <a:rPr lang="en-US" baseline="0" dirty="0"/>
            </a:b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This slide should include the following information in the provided table:</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Inscribed Diameter</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Truck Apron Diameter</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Truck Apron Width</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Central Island Curb Height</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Circulating Roadway Cross Slope</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Truck Apron Cross Slope</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Splitter Island &amp; Truck Apron Curb Heights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Indicate which curbs are mountable</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Narrowest curb-to-curb pinch points for each direction within the roundabout</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Travel lane widths within the roundabout.</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aseline="0" dirty="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aseline="0" dirty="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4A86287D-8CEC-48D1-8A1D-CAE741402E03}" type="slidenum">
              <a:rPr lang="en-US" smtClean="0"/>
              <a:t>12</a:t>
            </a:fld>
            <a:endParaRPr lang="en-US"/>
          </a:p>
        </p:txBody>
      </p:sp>
    </p:spTree>
    <p:extLst>
      <p:ext uri="{BB962C8B-B14F-4D97-AF65-F5344CB8AC3E}">
        <p14:creationId xmlns:p14="http://schemas.microsoft.com/office/powerpoint/2010/main" val="1279771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diagram and information. Customize as appropriate.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describe the </a:t>
            </a:r>
            <a:r>
              <a:rPr lang="en-US" baseline="0" dirty="0"/>
              <a:t>design vehicle and accommodation vehicle(s) used for the proposed roundabout. Also include </a:t>
            </a:r>
            <a:r>
              <a:rPr lang="en-US" baseline="0" dirty="0" err="1"/>
              <a:t>AutoTurn</a:t>
            </a:r>
            <a:r>
              <a:rPr lang="en-US" baseline="0" dirty="0"/>
              <a:t> analysis diagrams in the following slides showing the turning movement of the vehicles going through the Roundabout.  </a:t>
            </a:r>
          </a:p>
          <a:p>
            <a:endParaRPr lang="en-US" baseline="0" dirty="0"/>
          </a:p>
          <a:p>
            <a:r>
              <a:rPr lang="en-US" baseline="0" dirty="0"/>
              <a:t>Include the following vehicle information in the table provided:</a:t>
            </a:r>
          </a:p>
          <a:p>
            <a:pPr marL="171450" indent="-171450">
              <a:buFont typeface="Arial" panose="020B0604020202020204" pitchFamily="34" charset="0"/>
              <a:buChar char="•"/>
            </a:pPr>
            <a:r>
              <a:rPr lang="en-US" baseline="0" dirty="0"/>
              <a:t>Vehicle type</a:t>
            </a:r>
          </a:p>
          <a:p>
            <a:pPr marL="171450" indent="-171450">
              <a:buFont typeface="Arial" panose="020B0604020202020204" pitchFamily="34" charset="0"/>
              <a:buChar char="•"/>
            </a:pPr>
            <a:r>
              <a:rPr lang="en-US" baseline="0" dirty="0"/>
              <a:t>Trailer length (if available)</a:t>
            </a:r>
          </a:p>
          <a:p>
            <a:pPr marL="171450" indent="-171450">
              <a:buFont typeface="Arial" panose="020B0604020202020204" pitchFamily="34" charset="0"/>
              <a:buChar char="•"/>
            </a:pPr>
            <a:r>
              <a:rPr lang="en-US" baseline="0" dirty="0"/>
              <a:t>Overall length</a:t>
            </a:r>
          </a:p>
          <a:p>
            <a:pPr marL="171450" indent="-171450">
              <a:buFont typeface="Arial" panose="020B0604020202020204" pitchFamily="34" charset="0"/>
              <a:buChar char="•"/>
            </a:pPr>
            <a:r>
              <a:rPr lang="en-US" baseline="0" dirty="0"/>
              <a:t>Overall width</a:t>
            </a:r>
          </a:p>
          <a:p>
            <a:endParaRPr lang="en-US" baseline="0" dirty="0"/>
          </a:p>
          <a:p>
            <a:r>
              <a:rPr lang="en-US" baseline="0" dirty="0"/>
              <a:t>Also indicate the largest vehicle (overall length and/or overall width) that can traverse the roundabout without having to use an alternate route or bypass.  Provide directions for the larger vehicles that would use the alternate route or bypass.</a:t>
            </a:r>
          </a:p>
          <a:p>
            <a:endParaRPr lang="en-US" baseline="0" dirty="0"/>
          </a:p>
          <a:p>
            <a:r>
              <a:rPr lang="en-US" baseline="0" dirty="0"/>
              <a:t>The design vehicle is the largest typical vehicle using the roadway that is able to traverse the roundabout in a normal fashion. An accommodation vehicle is a larger over-dimension vehicle that is not prevented from passing through the roundabout but it will do so in a non-typical fashion (e.g. can still be ‘accommodated’ by an assortment of ways like stopping all other traffic to let the OD vehicle through, driving across the roundabout center island or any number of other ways).</a:t>
            </a:r>
          </a:p>
        </p:txBody>
      </p:sp>
      <p:sp>
        <p:nvSpPr>
          <p:cNvPr id="4" name="Slide Number Placeholder 3"/>
          <p:cNvSpPr>
            <a:spLocks noGrp="1"/>
          </p:cNvSpPr>
          <p:nvPr>
            <p:ph type="sldNum" sz="quarter" idx="10"/>
          </p:nvPr>
        </p:nvSpPr>
        <p:spPr/>
        <p:txBody>
          <a:bodyPr/>
          <a:lstStyle/>
          <a:p>
            <a:fld id="{4A86287D-8CEC-48D1-8A1D-CAE741402E03}" type="slidenum">
              <a:rPr lang="en-US" smtClean="0"/>
              <a:t>13</a:t>
            </a:fld>
            <a:endParaRPr lang="en-US"/>
          </a:p>
        </p:txBody>
      </p:sp>
    </p:spTree>
    <p:extLst>
      <p:ext uri="{BB962C8B-B14F-4D97-AF65-F5344CB8AC3E}">
        <p14:creationId xmlns:p14="http://schemas.microsoft.com/office/powerpoint/2010/main" val="2975098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diagram and information. Customize as appropriate.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show the turning movement of the</a:t>
            </a:r>
            <a:r>
              <a:rPr lang="en-US" baseline="0" dirty="0"/>
              <a:t> design vehicle used for the proposed roundabout. The design vehicle is the largest typical vehicle using the roadway that is able to traverse the roundabout in a normal fashion. </a:t>
            </a:r>
          </a:p>
        </p:txBody>
      </p:sp>
      <p:sp>
        <p:nvSpPr>
          <p:cNvPr id="4" name="Slide Number Placeholder 3"/>
          <p:cNvSpPr>
            <a:spLocks noGrp="1"/>
          </p:cNvSpPr>
          <p:nvPr>
            <p:ph type="sldNum" sz="quarter" idx="10"/>
          </p:nvPr>
        </p:nvSpPr>
        <p:spPr/>
        <p:txBody>
          <a:bodyPr/>
          <a:lstStyle/>
          <a:p>
            <a:fld id="{4A86287D-8CEC-48D1-8A1D-CAE741402E03}" type="slidenum">
              <a:rPr lang="en-US" smtClean="0"/>
              <a:t>14</a:t>
            </a:fld>
            <a:endParaRPr lang="en-US"/>
          </a:p>
        </p:txBody>
      </p:sp>
    </p:spTree>
    <p:extLst>
      <p:ext uri="{BB962C8B-B14F-4D97-AF65-F5344CB8AC3E}">
        <p14:creationId xmlns:p14="http://schemas.microsoft.com/office/powerpoint/2010/main" val="3125714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diagram and information. Customize as appropriate.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show the turning movement of the</a:t>
            </a:r>
            <a:r>
              <a:rPr lang="en-US" baseline="0" dirty="0"/>
              <a:t> accommodation vehicle(s) used for the proposed roundabout.  Duplicate this slide as necessary to show more vehicles.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buFont typeface="Arial" panose="020B0604020202020204" pitchFamily="34" charset="0"/>
              <a:buNone/>
            </a:pPr>
            <a:r>
              <a:rPr lang="en-US" baseline="0" dirty="0"/>
              <a:t>An accommodation vehicle is a larger over-dimension vehicle that is not prevented from passing through the roundabout but it will do so in a non-typical fashion (e.g. can still be ‘accommodated’ by an assortment of ways like stopping all other traffic to let the OD vehicle through, driving across the roundabout center island or any number of other ways).</a:t>
            </a:r>
          </a:p>
        </p:txBody>
      </p:sp>
      <p:sp>
        <p:nvSpPr>
          <p:cNvPr id="4" name="Slide Number Placeholder 3"/>
          <p:cNvSpPr>
            <a:spLocks noGrp="1"/>
          </p:cNvSpPr>
          <p:nvPr>
            <p:ph type="sldNum" sz="quarter" idx="10"/>
          </p:nvPr>
        </p:nvSpPr>
        <p:spPr/>
        <p:txBody>
          <a:bodyPr/>
          <a:lstStyle/>
          <a:p>
            <a:fld id="{4A86287D-8CEC-48D1-8A1D-CAE741402E03}" type="slidenum">
              <a:rPr lang="en-US" smtClean="0"/>
              <a:t>15</a:t>
            </a:fld>
            <a:endParaRPr lang="en-US"/>
          </a:p>
        </p:txBody>
      </p:sp>
    </p:spTree>
    <p:extLst>
      <p:ext uri="{BB962C8B-B14F-4D97-AF65-F5344CB8AC3E}">
        <p14:creationId xmlns:p14="http://schemas.microsoft.com/office/powerpoint/2010/main" val="1821785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diagram and information. Customize as appropriate.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Trucking industry stakeholders often request to see turning movements</a:t>
            </a:r>
            <a:r>
              <a:rPr lang="en-US" baseline="0" dirty="0"/>
              <a:t> of other common over-dimension vehicles that frequently use the state highway system. Diagrams for these vehicles can be requested from the Mobility Services Team. </a:t>
            </a:r>
            <a:r>
              <a:rPr lang="en-US" dirty="0"/>
              <a:t>Use this slide to show the turning movement of these additional vehicles</a:t>
            </a:r>
            <a:r>
              <a:rPr lang="en-US" baseline="0" dirty="0"/>
              <a:t>.  Duplicate the slide as necessary.</a:t>
            </a:r>
          </a:p>
        </p:txBody>
      </p:sp>
      <p:sp>
        <p:nvSpPr>
          <p:cNvPr id="4" name="Slide Number Placeholder 3"/>
          <p:cNvSpPr>
            <a:spLocks noGrp="1"/>
          </p:cNvSpPr>
          <p:nvPr>
            <p:ph type="sldNum" sz="quarter" idx="10"/>
          </p:nvPr>
        </p:nvSpPr>
        <p:spPr/>
        <p:txBody>
          <a:bodyPr/>
          <a:lstStyle/>
          <a:p>
            <a:fld id="{4A86287D-8CEC-48D1-8A1D-CAE741402E03}" type="slidenum">
              <a:rPr lang="en-US" smtClean="0"/>
              <a:t>16</a:t>
            </a:fld>
            <a:endParaRPr lang="en-US"/>
          </a:p>
        </p:txBody>
      </p:sp>
    </p:spTree>
    <p:extLst>
      <p:ext uri="{BB962C8B-B14F-4D97-AF65-F5344CB8AC3E}">
        <p14:creationId xmlns:p14="http://schemas.microsoft.com/office/powerpoint/2010/main" val="3236985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r>
              <a:rPr lang="en-US" dirty="0"/>
              <a:t>Use this slide to summarize Single-Trip Over-Dimension Data and District Guidelines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a:p>
            <a:endParaRPr lang="en-US" baseline="0" dirty="0"/>
          </a:p>
          <a:p>
            <a:r>
              <a:rPr lang="en-US" baseline="0" dirty="0"/>
              <a:t>Remove this slide if you are not yet ready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17</a:t>
            </a:fld>
            <a:endParaRPr lang="en-US"/>
          </a:p>
        </p:txBody>
      </p:sp>
    </p:spTree>
    <p:extLst>
      <p:ext uri="{BB962C8B-B14F-4D97-AF65-F5344CB8AC3E}">
        <p14:creationId xmlns:p14="http://schemas.microsoft.com/office/powerpoint/2010/main" val="1439549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endParaRPr lang="en-US" dirty="0"/>
          </a:p>
          <a:p>
            <a:r>
              <a:rPr lang="en-US" dirty="0"/>
              <a:t>Use this slide to present Single-Trip Over-Dimension Data for overwidth loads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18</a:t>
            </a:fld>
            <a:endParaRPr lang="en-US"/>
          </a:p>
        </p:txBody>
      </p:sp>
    </p:spTree>
    <p:extLst>
      <p:ext uri="{BB962C8B-B14F-4D97-AF65-F5344CB8AC3E}">
        <p14:creationId xmlns:p14="http://schemas.microsoft.com/office/powerpoint/2010/main" val="4069974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this data is not relevant or necessary.</a:t>
            </a:r>
          </a:p>
          <a:p>
            <a:endParaRPr lang="en-US" dirty="0"/>
          </a:p>
          <a:p>
            <a:r>
              <a:rPr lang="en-US" dirty="0"/>
              <a:t>Use this slide to present Single-Trip Over-Dimension Data for overlength loads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19</a:t>
            </a:fld>
            <a:endParaRPr lang="en-US"/>
          </a:p>
        </p:txBody>
      </p:sp>
    </p:spTree>
    <p:extLst>
      <p:ext uri="{BB962C8B-B14F-4D97-AF65-F5344CB8AC3E}">
        <p14:creationId xmlns:p14="http://schemas.microsoft.com/office/powerpoint/2010/main" val="355678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a:t>
            </a:r>
            <a:r>
              <a:rPr lang="en-US" baseline="0"/>
              <a:t>presentation.</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a:t>
            </a:fld>
            <a:endParaRPr lang="en-US"/>
          </a:p>
        </p:txBody>
      </p:sp>
    </p:spTree>
    <p:extLst>
      <p:ext uri="{BB962C8B-B14F-4D97-AF65-F5344CB8AC3E}">
        <p14:creationId xmlns:p14="http://schemas.microsoft.com/office/powerpoint/2010/main" val="79372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endParaRPr lang="en-US" dirty="0"/>
          </a:p>
          <a:p>
            <a:r>
              <a:rPr lang="en-US" dirty="0"/>
              <a:t>Use this slide to present Single-Trip Over-Dimension Data for vehicle combinations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20</a:t>
            </a:fld>
            <a:endParaRPr lang="en-US"/>
          </a:p>
        </p:txBody>
      </p:sp>
    </p:spTree>
    <p:extLst>
      <p:ext uri="{BB962C8B-B14F-4D97-AF65-F5344CB8AC3E}">
        <p14:creationId xmlns:p14="http://schemas.microsoft.com/office/powerpoint/2010/main" val="3218876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this data is not relevant or necessary.</a:t>
            </a:r>
          </a:p>
          <a:p>
            <a:endParaRPr lang="en-US" dirty="0"/>
          </a:p>
          <a:p>
            <a:r>
              <a:rPr lang="en-US" dirty="0"/>
              <a:t>Use this slide to present Single-Trip Over-Dimension Data for </a:t>
            </a:r>
            <a:r>
              <a:rPr lang="en-US" dirty="0" err="1"/>
              <a:t>overheight</a:t>
            </a:r>
            <a:r>
              <a:rPr lang="en-US" baseline="0" dirty="0"/>
              <a:t> loads.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a:p>
            <a:endParaRPr lang="en-US" baseline="0" dirty="0"/>
          </a:p>
          <a:p>
            <a:r>
              <a:rPr lang="en-US" baseline="0" dirty="0"/>
              <a:t>Remove this slide if this data is not necessary to share.</a:t>
            </a:r>
          </a:p>
        </p:txBody>
      </p:sp>
      <p:sp>
        <p:nvSpPr>
          <p:cNvPr id="4" name="Slide Number Placeholder 3"/>
          <p:cNvSpPr>
            <a:spLocks noGrp="1"/>
          </p:cNvSpPr>
          <p:nvPr>
            <p:ph type="sldNum" sz="quarter" idx="10"/>
          </p:nvPr>
        </p:nvSpPr>
        <p:spPr/>
        <p:txBody>
          <a:bodyPr/>
          <a:lstStyle/>
          <a:p>
            <a:fld id="{4A86287D-8CEC-48D1-8A1D-CAE741402E03}" type="slidenum">
              <a:rPr lang="en-US" smtClean="0"/>
              <a:t>21</a:t>
            </a:fld>
            <a:endParaRPr lang="en-US"/>
          </a:p>
        </p:txBody>
      </p:sp>
    </p:spTree>
    <p:extLst>
      <p:ext uri="{BB962C8B-B14F-4D97-AF65-F5344CB8AC3E}">
        <p14:creationId xmlns:p14="http://schemas.microsoft.com/office/powerpoint/2010/main" val="9629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this data is not relevant or necessary.</a:t>
            </a:r>
          </a:p>
          <a:p>
            <a:endParaRPr lang="en-US" dirty="0"/>
          </a:p>
          <a:p>
            <a:r>
              <a:rPr lang="en-US" dirty="0"/>
              <a:t>Use this slide to present Single-Trip Over-Dimension Data for overweight loads</a:t>
            </a:r>
            <a:r>
              <a:rPr lang="en-US" baseline="0" dirty="0"/>
              <a:t>.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intersection is located.</a:t>
            </a:r>
          </a:p>
          <a:p>
            <a:endParaRPr lang="en-US" baseline="0" dirty="0"/>
          </a:p>
          <a:p>
            <a:r>
              <a:rPr lang="en-US" baseline="0" dirty="0"/>
              <a:t>Remove this slide if this data is not necessary to share.</a:t>
            </a:r>
          </a:p>
        </p:txBody>
      </p:sp>
      <p:sp>
        <p:nvSpPr>
          <p:cNvPr id="4" name="Slide Number Placeholder 3"/>
          <p:cNvSpPr>
            <a:spLocks noGrp="1"/>
          </p:cNvSpPr>
          <p:nvPr>
            <p:ph type="sldNum" sz="quarter" idx="10"/>
          </p:nvPr>
        </p:nvSpPr>
        <p:spPr/>
        <p:txBody>
          <a:bodyPr/>
          <a:lstStyle/>
          <a:p>
            <a:fld id="{4A86287D-8CEC-48D1-8A1D-CAE741402E03}" type="slidenum">
              <a:rPr lang="en-US" smtClean="0"/>
              <a:t>22</a:t>
            </a:fld>
            <a:endParaRPr lang="en-US"/>
          </a:p>
        </p:txBody>
      </p:sp>
    </p:spTree>
    <p:extLst>
      <p:ext uri="{BB962C8B-B14F-4D97-AF65-F5344CB8AC3E}">
        <p14:creationId xmlns:p14="http://schemas.microsoft.com/office/powerpoint/2010/main" val="1724320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present information about annual over-dimension permits that can (or cannot)</a:t>
            </a:r>
            <a:r>
              <a:rPr lang="en-US" baseline="0" dirty="0"/>
              <a:t> use the routes where the proposed roundabout will be located. </a:t>
            </a:r>
            <a:r>
              <a:rPr lang="en-US" dirty="0"/>
              <a:t>This information</a:t>
            </a:r>
            <a:r>
              <a:rPr lang="en-US" baseline="0" dirty="0"/>
              <a:t> </a:t>
            </a:r>
            <a:r>
              <a:rPr lang="en-US" dirty="0"/>
              <a:t>can be requested from the Mobility Services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Annual Permit</a:t>
            </a:r>
            <a:r>
              <a:rPr lang="en-US" baseline="0" dirty="0"/>
              <a:t> Data helps stakeholders understand the types and frequency of over-dimension freight that uses the route where the intersection is located.</a:t>
            </a:r>
          </a:p>
        </p:txBody>
      </p:sp>
      <p:sp>
        <p:nvSpPr>
          <p:cNvPr id="4" name="Slide Number Placeholder 3"/>
          <p:cNvSpPr>
            <a:spLocks noGrp="1"/>
          </p:cNvSpPr>
          <p:nvPr>
            <p:ph type="sldNum" sz="quarter" idx="10"/>
          </p:nvPr>
        </p:nvSpPr>
        <p:spPr/>
        <p:txBody>
          <a:bodyPr/>
          <a:lstStyle/>
          <a:p>
            <a:fld id="{4A86287D-8CEC-48D1-8A1D-CAE741402E03}" type="slidenum">
              <a:rPr lang="en-US" smtClean="0"/>
              <a:t>23</a:t>
            </a:fld>
            <a:endParaRPr lang="en-US"/>
          </a:p>
        </p:txBody>
      </p:sp>
    </p:spTree>
    <p:extLst>
      <p:ext uri="{BB962C8B-B14F-4D97-AF65-F5344CB8AC3E}">
        <p14:creationId xmlns:p14="http://schemas.microsoft.com/office/powerpoint/2010/main" val="110688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dirty="0"/>
              <a:t>If the proposed roundabout includes a bypass for over-dimension vehicles, use this slide to describe details</a:t>
            </a:r>
            <a:r>
              <a:rPr lang="en-US" baseline="0" dirty="0"/>
              <a:t> about the bypass including:</a:t>
            </a:r>
          </a:p>
          <a:p>
            <a:pPr marL="171450" marR="0" lvl="0" indent="-171450" algn="l" defTabSz="9331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overall length and/or width of OD vehicles that would be required to use the bypass instead of traversing the roundabout.</a:t>
            </a:r>
          </a:p>
          <a:p>
            <a:pPr marL="171450" marR="0" lvl="0" indent="-171450" algn="l" defTabSz="9331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Additional accommodation requirements for OD vehicles to use the bypass (e.g. how will they open the gate? Are there pilot car requirements? Etc.)</a:t>
            </a:r>
          </a:p>
          <a:p>
            <a:pPr marL="0" marR="0" lvl="0" indent="0" algn="l" defTabSz="93315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24</a:t>
            </a:fld>
            <a:endParaRPr lang="en-US"/>
          </a:p>
        </p:txBody>
      </p:sp>
    </p:spTree>
    <p:extLst>
      <p:ext uri="{BB962C8B-B14F-4D97-AF65-F5344CB8AC3E}">
        <p14:creationId xmlns:p14="http://schemas.microsoft.com/office/powerpoint/2010/main" val="2760009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Provide Information about pinch points on the highway(s) near the project area. Include the width (and vertical clearance, if applicable) of the pinch point and mile point.  You may also include a map that illustrates</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Note: </a:t>
            </a:r>
            <a:r>
              <a:rPr lang="en-US" sz="1200" b="0" i="0" u="none" strike="noStrike" kern="1200" baseline="0" dirty="0">
                <a:solidFill>
                  <a:schemeClr val="tx1"/>
                </a:solidFill>
                <a:latin typeface="+mn-lt"/>
                <a:ea typeface="+mn-ea"/>
                <a:cs typeface="+mn-cs"/>
              </a:rPr>
              <a:t>The Mobility Services Team can provide you with vertical clearance pinch point information. Contact the Mobility Services Team if you’d like to request this information.</a:t>
            </a: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the pinch points in relation to the project location. </a:t>
            </a:r>
          </a:p>
        </p:txBody>
      </p:sp>
      <p:sp>
        <p:nvSpPr>
          <p:cNvPr id="4" name="Slide Number Placeholder 3"/>
          <p:cNvSpPr>
            <a:spLocks noGrp="1"/>
          </p:cNvSpPr>
          <p:nvPr>
            <p:ph type="sldNum" sz="quarter" idx="10"/>
          </p:nvPr>
        </p:nvSpPr>
        <p:spPr/>
        <p:txBody>
          <a:bodyPr/>
          <a:lstStyle/>
          <a:p>
            <a:fld id="{4A86287D-8CEC-48D1-8A1D-CAE741402E03}" type="slidenum">
              <a:rPr lang="en-US" smtClean="0"/>
              <a:t>25</a:t>
            </a:fld>
            <a:endParaRPr lang="en-US"/>
          </a:p>
        </p:txBody>
      </p:sp>
    </p:spTree>
    <p:extLst>
      <p:ext uri="{BB962C8B-B14F-4D97-AF65-F5344CB8AC3E}">
        <p14:creationId xmlns:p14="http://schemas.microsoft.com/office/powerpoint/2010/main" val="3630275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dirty="0"/>
              <a:t>Use this slide to remind</a:t>
            </a:r>
            <a:r>
              <a:rPr lang="en-US" baseline="0" dirty="0"/>
              <a:t> the committee what the existing and proposed clearances are, and provide the resulting reduction. Use the best format that works for your project (e.g. table, bulleted list or map/graphic, </a:t>
            </a:r>
            <a:r>
              <a:rPr lang="en-US" baseline="0" dirty="0" err="1"/>
              <a:t>etc</a:t>
            </a:r>
            <a:r>
              <a:rPr lang="en-US" baseline="0" dirty="0"/>
              <a:t>)</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baseline="0" dirty="0"/>
              <a:t>Remove this slide if clearances for the proposed design are not yet available.</a:t>
            </a:r>
          </a:p>
        </p:txBody>
      </p:sp>
      <p:sp>
        <p:nvSpPr>
          <p:cNvPr id="4" name="Slide Number Placeholder 3"/>
          <p:cNvSpPr>
            <a:spLocks noGrp="1"/>
          </p:cNvSpPr>
          <p:nvPr>
            <p:ph type="sldNum" sz="quarter" idx="10"/>
          </p:nvPr>
        </p:nvSpPr>
        <p:spPr/>
        <p:txBody>
          <a:bodyPr/>
          <a:lstStyle/>
          <a:p>
            <a:fld id="{4A86287D-8CEC-48D1-8A1D-CAE741402E03}" type="slidenum">
              <a:rPr lang="en-US" smtClean="0"/>
              <a:t>26</a:t>
            </a:fld>
            <a:endParaRPr lang="en-US"/>
          </a:p>
        </p:txBody>
      </p:sp>
    </p:spTree>
    <p:extLst>
      <p:ext uri="{BB962C8B-B14F-4D97-AF65-F5344CB8AC3E}">
        <p14:creationId xmlns:p14="http://schemas.microsoft.com/office/powerpoint/2010/main" val="2937898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proposed roundabout is located on a Reduction Review Route (subject to ORS 366.215) and </a:t>
            </a:r>
            <a:r>
              <a:rPr lang="en-US" dirty="0"/>
              <a:t>the Stakeholder Forum Supports the proposed design, then the Mobility Team will write a Record of Support.  If the stakeholder forum does not support the change then the Director &amp; Chief Engineer will make a decision. </a:t>
            </a:r>
            <a:r>
              <a:rPr lang="en-US" baseline="0" dirty="0"/>
              <a:t>Refer to the ORS 366.215 Guidance Document for more details on potential next steps in the review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steps might also include returning to the committee to share more specific design details, accommodation vehicles and other considerations. </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27</a:t>
            </a:fld>
            <a:endParaRPr lang="en-US"/>
          </a:p>
        </p:txBody>
      </p:sp>
    </p:spTree>
    <p:extLst>
      <p:ext uri="{BB962C8B-B14F-4D97-AF65-F5344CB8AC3E}">
        <p14:creationId xmlns:p14="http://schemas.microsoft.com/office/powerpoint/2010/main" val="1690486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a:t>
            </a:r>
            <a:r>
              <a:rPr lang="en-US" baseline="0" dirty="0"/>
              <a:t> this picture with your own image or diagram if you’d like.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TO CHANGE THE BACKGROUND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Go to the DESIGN tab on the ribbon.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 the Customize section, choose the icon with the paint bucket called FORMAT BACKGROUND.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FORMAT BACKGROUND menu will open on the right side of your page. Make sure to select the radial button next to PICTURE OR TEXTURE FILL. Under the “Insert Picture from” section, choose FILE, CLIPBOARD, or ONLINE as appropriate.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a picture that fits the background space. Preferably in a landscape orientation.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your image, and press open.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Your picture will appear in the background!</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28</a:t>
            </a:fld>
            <a:endParaRPr lang="en-US"/>
          </a:p>
        </p:txBody>
      </p:sp>
    </p:spTree>
    <p:extLst>
      <p:ext uri="{BB962C8B-B14F-4D97-AF65-F5344CB8AC3E}">
        <p14:creationId xmlns:p14="http://schemas.microsoft.com/office/powerpoint/2010/main" val="422864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3</a:t>
            </a:fld>
            <a:endParaRPr lang="en-US"/>
          </a:p>
        </p:txBody>
      </p:sp>
    </p:spTree>
    <p:extLst>
      <p:ext uri="{BB962C8B-B14F-4D97-AF65-F5344CB8AC3E}">
        <p14:creationId xmlns:p14="http://schemas.microsoft.com/office/powerpoint/2010/main" val="360928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b="1" dirty="0"/>
              <a:t>Cover Page:</a:t>
            </a:r>
            <a:endParaRPr lang="en-US" b="0" dirty="0"/>
          </a:p>
          <a:p>
            <a:pPr defTabSz="933152">
              <a:defRPr/>
            </a:pPr>
            <a:endParaRPr lang="en-US" b="1" dirty="0"/>
          </a:p>
          <a:p>
            <a:pPr defTabSz="933152">
              <a:defRPr/>
            </a:pPr>
            <a:r>
              <a:rPr lang="en-US" b="1" dirty="0"/>
              <a:t>Update this slide with your own information and photo/image that represents the</a:t>
            </a:r>
            <a:r>
              <a:rPr lang="en-US" b="1" baseline="0" dirty="0"/>
              <a:t> proposed roundabout</a:t>
            </a:r>
            <a:r>
              <a:rPr lang="en-US" b="1" dirty="0"/>
              <a:t>. </a:t>
            </a:r>
          </a:p>
          <a:p>
            <a:pPr defTabSz="933152">
              <a:defRPr/>
            </a:pPr>
            <a:endParaRPr lang="en-US" b="1" dirty="0"/>
          </a:p>
          <a:p>
            <a:pPr defTabSz="933152">
              <a:defRPr/>
            </a:pPr>
            <a:r>
              <a:rPr lang="en-US" b="1" dirty="0"/>
              <a:t>If</a:t>
            </a:r>
            <a:r>
              <a:rPr lang="en-US" b="1" baseline="0" dirty="0"/>
              <a:t> the proposed roundabout is </a:t>
            </a:r>
            <a:r>
              <a:rPr lang="en-US" b="1" u="sng" baseline="0" dirty="0"/>
              <a:t>NOT</a:t>
            </a:r>
            <a:r>
              <a:rPr lang="en-US" b="1" baseline="0" dirty="0"/>
              <a:t> located on a Reduction Review Route subject to ORS 366.215</a:t>
            </a:r>
            <a:r>
              <a:rPr lang="en-US" b="0" baseline="0" dirty="0"/>
              <a:t>, remove the second part of the subtitle referencing the statute.</a:t>
            </a:r>
            <a:endParaRPr lang="en-US" b="0" dirty="0"/>
          </a:p>
        </p:txBody>
      </p:sp>
      <p:sp>
        <p:nvSpPr>
          <p:cNvPr id="4" name="Slide Number Placeholder 3"/>
          <p:cNvSpPr>
            <a:spLocks noGrp="1"/>
          </p:cNvSpPr>
          <p:nvPr>
            <p:ph type="sldNum" sz="quarter" idx="10"/>
          </p:nvPr>
        </p:nvSpPr>
        <p:spPr/>
        <p:txBody>
          <a:bodyPr/>
          <a:lstStyle/>
          <a:p>
            <a:fld id="{4A86287D-8CEC-48D1-8A1D-CAE741402E03}" type="slidenum">
              <a:rPr lang="en-US" smtClean="0"/>
              <a:t>4</a:t>
            </a:fld>
            <a:endParaRPr lang="en-US"/>
          </a:p>
        </p:txBody>
      </p:sp>
    </p:spTree>
    <p:extLst>
      <p:ext uri="{BB962C8B-B14F-4D97-AF65-F5344CB8AC3E}">
        <p14:creationId xmlns:p14="http://schemas.microsoft.com/office/powerpoint/2010/main" val="192769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this slide with your own information and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Make sure your image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a:p>
            <a:endParaRPr lang="en-US" dirty="0"/>
          </a:p>
          <a:p>
            <a:r>
              <a:rPr lang="en-US" b="1" dirty="0"/>
              <a:t>Agenda: </a:t>
            </a:r>
            <a:r>
              <a:rPr lang="en-US" dirty="0"/>
              <a:t>The agenda should have, </a:t>
            </a:r>
            <a:r>
              <a:rPr lang="en-US" baseline="0" dirty="0"/>
              <a:t>at a minimum, the following topics:</a:t>
            </a:r>
            <a:br>
              <a:rPr lang="en-US" baseline="0" dirty="0"/>
            </a:br>
            <a:r>
              <a:rPr lang="en-US" baseline="0" dirty="0"/>
              <a:t> </a:t>
            </a:r>
          </a:p>
          <a:p>
            <a:pPr marL="228600" indent="-228600">
              <a:buFont typeface="+mj-lt"/>
              <a:buAutoNum type="arabicPeriod"/>
            </a:pPr>
            <a:r>
              <a:rPr lang="en-US" sz="1200" b="0" i="0" u="none" strike="noStrike" kern="1200" baseline="0" dirty="0">
                <a:solidFill>
                  <a:schemeClr val="tx1"/>
                </a:solidFill>
                <a:latin typeface="+mn-lt"/>
                <a:ea typeface="+mn-ea"/>
                <a:cs typeface="+mn-cs"/>
              </a:rPr>
              <a:t>Location map, highway name and mile points.  This should be a broad view that includes connecting secondary routes and (if applicable) other nearby roundabouts (existing and proposed) on the same corridor.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latin typeface="+mn-lt"/>
                <a:ea typeface="+mn-ea"/>
                <a:cs typeface="+mn-cs"/>
              </a:rPr>
              <a:t>Description of the problem or issues that require the proposed intersection improvement, as well as options considered (including pros, cons and costs for each option).</a:t>
            </a:r>
          </a:p>
          <a:p>
            <a:pPr marL="228600" indent="-228600">
              <a:buFont typeface="+mj-lt"/>
              <a:buAutoNum type="arabicPeriod"/>
            </a:pPr>
            <a:r>
              <a:rPr lang="en-US" sz="1200" b="0" i="0" u="none" strike="noStrike" kern="1200" baseline="0" dirty="0">
                <a:solidFill>
                  <a:schemeClr val="tx1"/>
                </a:solidFill>
                <a:latin typeface="+mn-lt"/>
                <a:ea typeface="+mn-ea"/>
                <a:cs typeface="+mn-cs"/>
              </a:rPr>
              <a:t>A description of the existing conditions and proposed design that includes:</a:t>
            </a:r>
          </a:p>
          <a:p>
            <a:pPr marL="685800" lvl="1" indent="-228600">
              <a:buFont typeface="+mj-lt"/>
              <a:buAutoNum type="alphaLcParenR"/>
            </a:pPr>
            <a:r>
              <a:rPr lang="en-US" sz="1200" b="0" i="0" u="none" strike="noStrike" kern="1200" baseline="0" dirty="0">
                <a:solidFill>
                  <a:schemeClr val="tx1"/>
                </a:solidFill>
                <a:latin typeface="+mn-lt"/>
                <a:ea typeface="+mn-ea"/>
                <a:cs typeface="+mn-cs"/>
              </a:rPr>
              <a:t>A diagram of the </a:t>
            </a:r>
            <a:r>
              <a:rPr lang="en-US" sz="1200" b="0" i="1" u="sng" strike="noStrike" kern="1200" baseline="0" dirty="0">
                <a:solidFill>
                  <a:schemeClr val="tx1"/>
                </a:solidFill>
                <a:latin typeface="+mn-lt"/>
                <a:ea typeface="+mn-ea"/>
                <a:cs typeface="+mn-cs"/>
              </a:rPr>
              <a:t>existing</a:t>
            </a:r>
            <a:r>
              <a:rPr lang="en-US" sz="1200" b="0" i="0" u="none" strike="noStrike" kern="1200" baseline="0" dirty="0">
                <a:solidFill>
                  <a:schemeClr val="tx1"/>
                </a:solidFill>
                <a:latin typeface="+mn-lt"/>
                <a:ea typeface="+mn-ea"/>
                <a:cs typeface="+mn-cs"/>
              </a:rPr>
              <a:t> intersection and cross sections (including existing structures)</a:t>
            </a:r>
          </a:p>
          <a:p>
            <a:pPr marL="685800" lvl="1" indent="-228600">
              <a:buFont typeface="+mj-lt"/>
              <a:buAutoNum type="alphaLcParenR"/>
            </a:pPr>
            <a:r>
              <a:rPr lang="en-US" sz="1200" b="0" i="0" u="none" strike="noStrike" kern="1200" baseline="0" dirty="0">
                <a:solidFill>
                  <a:schemeClr val="tx1"/>
                </a:solidFill>
                <a:latin typeface="+mn-lt"/>
                <a:ea typeface="+mn-ea"/>
                <a:cs typeface="+mn-cs"/>
              </a:rPr>
              <a:t>A diagram of the </a:t>
            </a:r>
            <a:r>
              <a:rPr lang="en-US" sz="1200" b="0" i="1" u="sng" strike="noStrike" kern="1200" baseline="0" dirty="0">
                <a:solidFill>
                  <a:schemeClr val="tx1"/>
                </a:solidFill>
                <a:latin typeface="+mn-lt"/>
                <a:ea typeface="+mn-ea"/>
                <a:cs typeface="+mn-cs"/>
              </a:rPr>
              <a:t>proposed</a:t>
            </a:r>
            <a:r>
              <a:rPr lang="en-US" sz="1200" b="0" i="0" u="none" strike="noStrike" kern="1200" baseline="0" dirty="0">
                <a:solidFill>
                  <a:schemeClr val="tx1"/>
                </a:solidFill>
                <a:latin typeface="+mn-lt"/>
                <a:ea typeface="+mn-ea"/>
                <a:cs typeface="+mn-cs"/>
              </a:rPr>
              <a:t> Roundabout Design (which includes the diameter, curb-to-curb widths, curb types, and the total width of truck aprons).</a:t>
            </a:r>
          </a:p>
          <a:p>
            <a:pPr marL="685800" lvl="1" indent="-228600">
              <a:buFont typeface="+mj-lt"/>
              <a:buAutoNum type="alphaLcParenR"/>
            </a:pPr>
            <a:r>
              <a:rPr lang="en-US" sz="1200" b="0" i="0" u="none" strike="noStrike" kern="1200" baseline="0" dirty="0">
                <a:solidFill>
                  <a:schemeClr val="tx1"/>
                </a:solidFill>
                <a:latin typeface="+mn-lt"/>
                <a:ea typeface="+mn-ea"/>
                <a:cs typeface="+mn-cs"/>
              </a:rPr>
              <a:t>A diagram showing a cross section of the proposed roundabout.</a:t>
            </a:r>
          </a:p>
          <a:p>
            <a:pPr marL="228600" indent="-228600">
              <a:buFont typeface="+mj-lt"/>
              <a:buAutoNum type="arabicPeriod"/>
            </a:pPr>
            <a:r>
              <a:rPr lang="en-US" sz="1200" b="0" i="0" u="none" strike="noStrike" kern="1200" baseline="0" dirty="0">
                <a:solidFill>
                  <a:schemeClr val="tx1"/>
                </a:solidFill>
                <a:latin typeface="+mn-lt"/>
                <a:ea typeface="+mn-ea"/>
                <a:cs typeface="+mn-cs"/>
              </a:rPr>
              <a:t>The design vehicle and accommodation vehicle(s) used in developing the roundabout design, and a slide showing </a:t>
            </a:r>
            <a:r>
              <a:rPr lang="en-US" sz="1200" b="0" i="0" u="none" strike="noStrike" kern="1200" baseline="0" dirty="0" err="1">
                <a:solidFill>
                  <a:schemeClr val="tx1"/>
                </a:solidFill>
                <a:latin typeface="+mn-lt"/>
                <a:ea typeface="+mn-ea"/>
                <a:cs typeface="+mn-cs"/>
              </a:rPr>
              <a:t>AutoTurn</a:t>
            </a:r>
            <a:r>
              <a:rPr lang="en-US" sz="1200" b="0" i="0" u="none" strike="noStrike" kern="1200" baseline="0" dirty="0">
                <a:solidFill>
                  <a:schemeClr val="tx1"/>
                </a:solidFill>
                <a:latin typeface="+mn-lt"/>
                <a:ea typeface="+mn-ea"/>
                <a:cs typeface="+mn-cs"/>
              </a:rPr>
              <a:t> analysis of different vehicle types going through the roundabout.</a:t>
            </a:r>
          </a:p>
          <a:p>
            <a:pPr marL="228600" indent="-228600">
              <a:buFont typeface="+mj-lt"/>
              <a:buAutoNum type="arabicPeriod"/>
            </a:pPr>
            <a:r>
              <a:rPr lang="en-US" sz="1200" b="0" i="0" u="none" strike="noStrike" kern="1200" baseline="0" dirty="0">
                <a:solidFill>
                  <a:schemeClr val="tx1"/>
                </a:solidFill>
                <a:latin typeface="+mn-lt"/>
                <a:ea typeface="+mn-ea"/>
                <a:cs typeface="+mn-cs"/>
              </a:rPr>
              <a:t>A summary of single trip over-dimension permits issued for the route.</a:t>
            </a:r>
          </a:p>
          <a:p>
            <a:pPr marL="228600" indent="-228600">
              <a:buFont typeface="+mj-lt"/>
              <a:buAutoNum type="arabicPeriod"/>
            </a:pPr>
            <a:r>
              <a:rPr lang="en-US" sz="1200" b="0" i="0" u="none" strike="noStrike" kern="1200" baseline="0" dirty="0">
                <a:solidFill>
                  <a:schemeClr val="tx1"/>
                </a:solidFill>
                <a:latin typeface="+mn-lt"/>
                <a:ea typeface="+mn-ea"/>
                <a:cs typeface="+mn-cs"/>
              </a:rPr>
              <a:t>A summary of pinch points near the proposed roundabout.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latin typeface="+mn-lt"/>
                <a:ea typeface="+mn-ea"/>
                <a:cs typeface="+mn-cs"/>
              </a:rPr>
              <a:t>A description or diagram of any planned bypass routes for over-dimension vehicles (if applicable</a:t>
            </a:r>
            <a:r>
              <a:rPr lang="en-US" sz="1200" b="1" i="0" u="none" strike="noStrike" kern="1200" baseline="0" dirty="0">
                <a:solidFill>
                  <a:schemeClr val="tx1"/>
                </a:solidFill>
                <a:latin typeface="+mn-lt"/>
                <a:ea typeface="+mn-ea"/>
                <a:cs typeface="+mn-cs"/>
              </a:rPr>
              <a:t>).</a:t>
            </a:r>
          </a:p>
          <a:p>
            <a:pPr marL="228600" indent="-228600">
              <a:buFont typeface="+mj-lt"/>
              <a:buAutoNum type="arabicPeriod"/>
            </a:pPr>
            <a:r>
              <a:rPr lang="en-US" sz="1200" b="0" i="0" u="none" strike="noStrike" kern="1200" baseline="0" dirty="0">
                <a:solidFill>
                  <a:schemeClr val="tx1"/>
                </a:solidFill>
                <a:latin typeface="+mn-lt"/>
                <a:ea typeface="+mn-ea"/>
                <a:cs typeface="+mn-cs"/>
              </a:rPr>
              <a:t>A summary of the overall proposed changes (e.g. chart summarizing existing and proposed widths for traffic movement through the intersection).</a:t>
            </a:r>
            <a:endParaRPr lang="en-US" dirty="0"/>
          </a:p>
          <a:p>
            <a:endParaRPr lang="en-US" dirty="0"/>
          </a:p>
          <a:p>
            <a:r>
              <a:rPr lang="en-US" b="1" dirty="0"/>
              <a:t>Objective: </a:t>
            </a:r>
            <a:r>
              <a:rPr lang="en-US" dirty="0"/>
              <a:t>The objective</a:t>
            </a:r>
            <a:r>
              <a:rPr lang="en-US" baseline="0" dirty="0"/>
              <a:t> for a proposed roundabout presentation should be to seek a Memorialized Agreement on Roundabout Sizing (per Highway Directive DES-02).  However, if </a:t>
            </a:r>
            <a:r>
              <a:rPr lang="en-US" dirty="0"/>
              <a:t>the proposed roundabout is located on a Reduction Review Route subject to ORS 366.215, the objective</a:t>
            </a:r>
            <a:r>
              <a:rPr lang="en-US" baseline="0" dirty="0"/>
              <a:t> should be to seek Stakeholder Forum Support for the Proposed Action (remove this objective if the roundabout is NOT located on a RRR).  If the roundabout is located on a Reduction Review Route, the Mobility Services Team will only issue an ORS 366.215 Record of Support for the project (which also serves as a memorialized agreement for meeting DES-02).</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5</a:t>
            </a:fld>
            <a:endParaRPr lang="en-US"/>
          </a:p>
        </p:txBody>
      </p:sp>
    </p:spTree>
    <p:extLst>
      <p:ext uri="{BB962C8B-B14F-4D97-AF65-F5344CB8AC3E}">
        <p14:creationId xmlns:p14="http://schemas.microsoft.com/office/powerpoint/2010/main" val="429452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and map image. </a:t>
            </a:r>
          </a:p>
          <a:p>
            <a:endParaRPr lang="en-US" baseline="0" dirty="0"/>
          </a:p>
          <a:p>
            <a:r>
              <a:rPr lang="en-US" b="1" baseline="0" dirty="0"/>
              <a:t>Project Location:</a:t>
            </a:r>
          </a:p>
          <a:p>
            <a:pPr marL="0" indent="0">
              <a:buFont typeface="+mj-lt"/>
              <a:buNone/>
            </a:pPr>
            <a:r>
              <a:rPr lang="en-US" sz="1200" b="0" i="0" u="none" strike="noStrike" kern="1200" baseline="0" dirty="0">
                <a:solidFill>
                  <a:schemeClr val="tx1"/>
                </a:solidFill>
                <a:latin typeface="+mn-lt"/>
                <a:ea typeface="+mn-ea"/>
                <a:cs typeface="+mn-cs"/>
              </a:rPr>
              <a:t>Provide a location map showing a broad view that includes connecting secondary routes and (if applicable) other nearby roundabouts (existing and proposed) on the same corridor.  The slide should also provide the following info:</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Location name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Signed Route Number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Highway Number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Mile Point Location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Average Daily Traffic volume (ADT)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 of traffic that is trucks/freight</a:t>
            </a:r>
            <a:endParaRPr lang="en-US" baseline="0" dirty="0"/>
          </a:p>
          <a:p>
            <a:endParaRPr lang="en-US" baseline="0" dirty="0"/>
          </a:p>
          <a:p>
            <a:r>
              <a:rPr lang="en-US" baseline="0" dirty="0"/>
              <a:t>If necessary, you can include an additional slide that shows a closer view of the location, to show nearby features/routes in greater detail. Make sure map image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p:txBody>
      </p:sp>
      <p:sp>
        <p:nvSpPr>
          <p:cNvPr id="4" name="Slide Number Placeholder 3"/>
          <p:cNvSpPr>
            <a:spLocks noGrp="1"/>
          </p:cNvSpPr>
          <p:nvPr>
            <p:ph type="sldNum" sz="quarter" idx="10"/>
          </p:nvPr>
        </p:nvSpPr>
        <p:spPr/>
        <p:txBody>
          <a:bodyPr/>
          <a:lstStyle/>
          <a:p>
            <a:fld id="{4A86287D-8CEC-48D1-8A1D-CAE741402E03}" type="slidenum">
              <a:rPr lang="en-US" smtClean="0"/>
              <a:t>6</a:t>
            </a:fld>
            <a:endParaRPr lang="en-US"/>
          </a:p>
        </p:txBody>
      </p:sp>
    </p:spTree>
    <p:extLst>
      <p:ext uri="{BB962C8B-B14F-4D97-AF65-F5344CB8AC3E}">
        <p14:creationId xmlns:p14="http://schemas.microsoft.com/office/powerpoint/2010/main" val="21847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Roadway Characteristics:</a:t>
            </a:r>
          </a:p>
          <a:p>
            <a:r>
              <a:rPr lang="en-US" baseline="0" dirty="0"/>
              <a:t>Provide the type of roadway (e.g. interstate/multilane highway, 2-lane highway); indicate the grade type; and indicate if the roadway straight or if are there curves.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r>
              <a:rPr lang="en-US" b="1" baseline="0" dirty="0"/>
              <a:t>Annual Over-Dimension Permits:</a:t>
            </a:r>
          </a:p>
          <a:p>
            <a:r>
              <a:rPr lang="en-US" baseline="0" dirty="0"/>
              <a:t>Indicate the allowable daytime and nighttime widths for the route. Refer to the following maps (or contact the Mobility Services Team if you need assistance finding this information):</a:t>
            </a:r>
          </a:p>
          <a:p>
            <a:pPr marL="628650" lvl="1" indent="-171450">
              <a:buFont typeface="Arial" panose="020B0604020202020204" pitchFamily="34" charset="0"/>
              <a:buChar char="•"/>
            </a:pPr>
            <a:r>
              <a:rPr lang="en-US" baseline="0" dirty="0"/>
              <a:t>Daylight Width Map: https://www.oregon.gov/odot/ProjectDel/Mobility/DaylightWidthMap.pdf </a:t>
            </a:r>
          </a:p>
          <a:p>
            <a:pPr marL="628650" lvl="1" indent="-171450">
              <a:buFont typeface="Arial" panose="020B0604020202020204" pitchFamily="34" charset="0"/>
              <a:buChar char="•"/>
            </a:pPr>
            <a:r>
              <a:rPr lang="en-US" baseline="0" dirty="0"/>
              <a:t>Nighttime Width Map: https://www.oregon.gov/odot/ProjectDel/Mobility/NighttimeWidthMap.pdf</a:t>
            </a:r>
          </a:p>
          <a:p>
            <a:pPr marL="628650" lvl="1" indent="-171450">
              <a:buFont typeface="Arial" panose="020B0604020202020204" pitchFamily="34" charset="0"/>
              <a:buChar char="•"/>
            </a:pPr>
            <a:endParaRPr lang="en-US" baseline="0" dirty="0"/>
          </a:p>
          <a:p>
            <a:pPr marL="0" lvl="0" indent="0">
              <a:buFont typeface="Arial" panose="020B0604020202020204" pitchFamily="34" charset="0"/>
              <a:buNone/>
            </a:pPr>
            <a:r>
              <a:rPr lang="en-US" b="1" baseline="0" dirty="0"/>
              <a:t>Single Trip Over-Dimension Permits</a:t>
            </a:r>
          </a:p>
          <a:p>
            <a:pPr marL="0" lvl="0" indent="0">
              <a:buFont typeface="Arial" panose="020B0604020202020204" pitchFamily="34" charset="0"/>
              <a:buNone/>
            </a:pPr>
            <a:r>
              <a:rPr lang="en-US" b="0" i="0" baseline="0" dirty="0"/>
              <a:t>Indicate the maximum width allowed to be issued by CCD OD Permits Staff without having to seek District Approval. This information can be found in the State and District Guidelines document </a:t>
            </a:r>
            <a:r>
              <a:rPr lang="en-US" baseline="0" dirty="0"/>
              <a:t>(or contact the Mobility Services Team if you need assistance finding this information)</a:t>
            </a:r>
            <a:r>
              <a:rPr lang="en-US" b="0" i="0" baseline="0" dirty="0"/>
              <a:t>:</a:t>
            </a:r>
            <a:br>
              <a:rPr lang="en-US" b="0" i="0" baseline="0" dirty="0"/>
            </a:br>
            <a:r>
              <a:rPr lang="en-US" b="0" i="0" baseline="0" dirty="0"/>
              <a:t> https://www.oregon.gov/odot/MCT/Documents/pilotcarguide.pdf </a:t>
            </a:r>
          </a:p>
        </p:txBody>
      </p:sp>
      <p:sp>
        <p:nvSpPr>
          <p:cNvPr id="4" name="Slide Number Placeholder 3"/>
          <p:cNvSpPr>
            <a:spLocks noGrp="1"/>
          </p:cNvSpPr>
          <p:nvPr>
            <p:ph type="sldNum" sz="quarter" idx="10"/>
          </p:nvPr>
        </p:nvSpPr>
        <p:spPr/>
        <p:txBody>
          <a:bodyPr/>
          <a:lstStyle/>
          <a:p>
            <a:fld id="{4A86287D-8CEC-48D1-8A1D-CAE741402E03}" type="slidenum">
              <a:rPr lang="en-US" smtClean="0"/>
              <a:t>7</a:t>
            </a:fld>
            <a:endParaRPr lang="en-US"/>
          </a:p>
        </p:txBody>
      </p:sp>
    </p:spTree>
    <p:extLst>
      <p:ext uri="{BB962C8B-B14F-4D97-AF65-F5344CB8AC3E}">
        <p14:creationId xmlns:p14="http://schemas.microsoft.com/office/powerpoint/2010/main" val="400641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a brief summary of the purpose and scope of the project, and list issues and concerns that the project will address</a:t>
            </a:r>
            <a:r>
              <a:rPr lang="en-US" baseline="0" dirty="0"/>
              <a:t> (including safety and access considerations for roundabouts proposed on Reduction Review Routes subject to ORS 366.215).</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8</a:t>
            </a:fld>
            <a:endParaRPr lang="en-US"/>
          </a:p>
        </p:txBody>
      </p:sp>
    </p:spTree>
    <p:extLst>
      <p:ext uri="{BB962C8B-B14F-4D97-AF65-F5344CB8AC3E}">
        <p14:creationId xmlns:p14="http://schemas.microsoft.com/office/powerpoint/2010/main" val="421904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a:t>
            </a:r>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Use this slide to describe the different intersection improvement alternatives that were considered as part of the </a:t>
            </a:r>
            <a:r>
              <a:rPr lang="en-US" sz="1200" b="0" i="1" u="none" strike="noStrike" kern="1200" baseline="0" dirty="0">
                <a:solidFill>
                  <a:schemeClr val="tx1"/>
                </a:solidFill>
                <a:latin typeface="+mn-lt"/>
                <a:ea typeface="+mn-ea"/>
                <a:cs typeface="+mn-cs"/>
              </a:rPr>
              <a:t>Intersection Traffic Control Study</a:t>
            </a:r>
            <a:r>
              <a:rPr lang="en-US" sz="1200" b="0" i="0" u="none" strike="noStrike" kern="1200" baseline="0" dirty="0">
                <a:solidFill>
                  <a:schemeClr val="tx1"/>
                </a:solidFill>
                <a:latin typeface="+mn-lt"/>
                <a:ea typeface="+mn-ea"/>
                <a:cs typeface="+mn-cs"/>
              </a:rPr>
              <a:t> that is conducted during the Conceptual Approval process.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In the table provided, summarize each option, pros, cons and costs (if available). If more options were considered than can fit in the table, duplicate this slide and continue to list additional options.</a:t>
            </a:r>
          </a:p>
        </p:txBody>
      </p:sp>
      <p:sp>
        <p:nvSpPr>
          <p:cNvPr id="4" name="Slide Number Placeholder 3"/>
          <p:cNvSpPr>
            <a:spLocks noGrp="1"/>
          </p:cNvSpPr>
          <p:nvPr>
            <p:ph type="sldNum" sz="quarter" idx="10"/>
          </p:nvPr>
        </p:nvSpPr>
        <p:spPr/>
        <p:txBody>
          <a:bodyPr/>
          <a:lstStyle/>
          <a:p>
            <a:fld id="{4A86287D-8CEC-48D1-8A1D-CAE741402E03}" type="slidenum">
              <a:rPr lang="en-US" smtClean="0"/>
              <a:t>9</a:t>
            </a:fld>
            <a:endParaRPr lang="en-US"/>
          </a:p>
        </p:txBody>
      </p:sp>
    </p:spTree>
    <p:extLst>
      <p:ext uri="{BB962C8B-B14F-4D97-AF65-F5344CB8AC3E}">
        <p14:creationId xmlns:p14="http://schemas.microsoft.com/office/powerpoint/2010/main" val="392847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White Subhead/bkgrn Image">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050661"/>
            <a:ext cx="10515600" cy="1325563"/>
          </a:xfrm>
        </p:spPr>
        <p:txBody>
          <a:bodyPr>
            <a:normAutofit/>
          </a:bodyPr>
          <a:lstStyle>
            <a:lvl1pPr algn="ctr">
              <a:defRPr sz="4000">
                <a:solidFill>
                  <a:schemeClr val="bg1"/>
                </a:solidFill>
              </a:defRPr>
            </a:lvl1pPr>
          </a:lstStyle>
          <a:p>
            <a:r>
              <a:rPr lang="en-US" dirty="0"/>
              <a:t>CLICK TO EDIT MASTER TITLE</a:t>
            </a:r>
          </a:p>
        </p:txBody>
      </p:sp>
      <p:pic>
        <p:nvPicPr>
          <p:cNvPr id="10" name="Picture 9"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660" y="5929640"/>
            <a:ext cx="2269118" cy="689555"/>
          </a:xfrm>
          <a:prstGeom prst="rect">
            <a:avLst/>
          </a:prstGeom>
        </p:spPr>
      </p:pic>
      <p:sp>
        <p:nvSpPr>
          <p:cNvPr id="6" name="Text Placeholder 5"/>
          <p:cNvSpPr>
            <a:spLocks noGrp="1"/>
          </p:cNvSpPr>
          <p:nvPr>
            <p:ph type="body" sz="quarter" idx="11" hasCustomPrompt="1"/>
          </p:nvPr>
        </p:nvSpPr>
        <p:spPr>
          <a:xfrm>
            <a:off x="838200" y="4616833"/>
            <a:ext cx="10515600" cy="436118"/>
          </a:xfrm>
          <a:prstGeom prst="rect">
            <a:avLst/>
          </a:prstGeom>
        </p:spPr>
        <p:txBody>
          <a:bodyPr>
            <a:normAutofit/>
          </a:bodyPr>
          <a:lstStyle>
            <a:lvl1pPr marL="0" indent="0" algn="ctr">
              <a:buNone/>
              <a:defRPr sz="2000">
                <a:solidFill>
                  <a:schemeClr val="bg1"/>
                </a:solidFill>
              </a:defRPr>
            </a:lvl1pPr>
          </a:lstStyle>
          <a:p>
            <a:pPr lvl="0"/>
            <a:r>
              <a:rPr lang="en-US" dirty="0"/>
              <a:t>Subhead for the ages</a:t>
            </a:r>
          </a:p>
        </p:txBody>
      </p:sp>
    </p:spTree>
    <p:custDataLst>
      <p:tags r:id="rId1"/>
    </p:custDataLst>
    <p:extLst>
      <p:ext uri="{BB962C8B-B14F-4D97-AF65-F5344CB8AC3E}">
        <p14:creationId xmlns:p14="http://schemas.microsoft.com/office/powerpoint/2010/main" val="332575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
        <p:nvSpPr>
          <p:cNvPr id="14" name="Text Placeholder 13"/>
          <p:cNvSpPr>
            <a:spLocks noGrp="1"/>
          </p:cNvSpPr>
          <p:nvPr>
            <p:ph type="body" sz="quarter" idx="13"/>
          </p:nvPr>
        </p:nvSpPr>
        <p:spPr>
          <a:xfrm>
            <a:off x="838200" y="2241550"/>
            <a:ext cx="10515600" cy="3319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8775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Rt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Sample photo, replace"/>
          <p:cNvSpPr>
            <a:spLocks noGrp="1"/>
          </p:cNvSpPr>
          <p:nvPr>
            <p:ph type="pic" sz="quarter" idx="13" hasCustomPrompt="1"/>
          </p:nvPr>
        </p:nvSpPr>
        <p:spPr>
          <a:xfrm>
            <a:off x="7587049" y="0"/>
            <a:ext cx="4605338" cy="6858000"/>
          </a:xfrm>
          <a:prstGeom prst="rect">
            <a:avLst/>
          </a:prstGeom>
          <a:blipFill>
            <a:blip r:embed="rId3"/>
            <a:stretch>
              <a:fillRect t="-27" b="-27"/>
            </a:stretch>
          </a:blipFill>
        </p:spPr>
        <p:txBody>
          <a:bodyPr/>
          <a:lstStyle>
            <a:lvl1pPr marL="0" indent="0">
              <a:buFontTx/>
              <a:buNone/>
              <a:defRPr/>
            </a:lvl1pPr>
          </a:lstStyle>
          <a:p>
            <a:r>
              <a:rPr lang="en-US" dirty="0"/>
              <a:t> </a:t>
            </a:r>
          </a:p>
        </p:txBody>
      </p:sp>
      <p:pic>
        <p:nvPicPr>
          <p:cNvPr id="6" name="Picture 5" descr="Oregon Department of Transport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60422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3" name="Title 2"/>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Tree>
    <p:custDataLst>
      <p:tags r:id="rId1"/>
    </p:custDataLst>
    <p:extLst>
      <p:ext uri="{BB962C8B-B14F-4D97-AF65-F5344CB8AC3E}">
        <p14:creationId xmlns:p14="http://schemas.microsoft.com/office/powerpoint/2010/main" val="337598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sp>
        <p:nvSpPr>
          <p:cNvPr id="3" name="Content Placeholder 2"/>
          <p:cNvSpPr>
            <a:spLocks noGrp="1"/>
          </p:cNvSpPr>
          <p:nvPr>
            <p:ph idx="1"/>
          </p:nvPr>
        </p:nvSpPr>
        <p:spPr>
          <a:xfrm>
            <a:off x="838200" y="2067697"/>
            <a:ext cx="10515600" cy="355874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35828690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172B2-D9CF-462E-87A7-CF6315382B94}" type="slidenum">
              <a:rPr lang="en-US" smtClean="0"/>
              <a:t>‹#›</a:t>
            </a:fld>
            <a:endParaRPr lang="en-US" dirty="0"/>
          </a:p>
        </p:txBody>
      </p:sp>
    </p:spTree>
    <p:custDataLst>
      <p:tags r:id="rId7"/>
    </p:custDataLst>
    <p:extLst>
      <p:ext uri="{BB962C8B-B14F-4D97-AF65-F5344CB8AC3E}">
        <p14:creationId xmlns:p14="http://schemas.microsoft.com/office/powerpoint/2010/main" val="3145581561"/>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8" r:id="rId3"/>
    <p:sldLayoutId id="2147483655" r:id="rId4"/>
    <p:sldLayoutId id="2147483672"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oregon.gov/odot/ProjectDel/Pages/Mobility.aspx" TargetMode="Externa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hyperlink" Target="https://ordot.sharepoint.com/sites/Mobility" TargetMode="External"/><Relationship Id="rId5" Type="http://schemas.openxmlformats.org/officeDocument/2006/relationships/hyperlink" Target="https://ordot.sharepoint.com/sites/Mobility/SitePages/PrepareForMACMeeting.aspx" TargetMode="External"/><Relationship Id="rId4" Type="http://schemas.openxmlformats.org/officeDocument/2006/relationships/hyperlink" Target="mailto:PDS-MobilityServices@odot.oregon.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45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1</a:t>
            </a:r>
          </a:p>
        </p:txBody>
      </p:sp>
      <p:sp>
        <p:nvSpPr>
          <p:cNvPr id="4" name="TextBox 3"/>
          <p:cNvSpPr txBox="1"/>
          <p:nvPr/>
        </p:nvSpPr>
        <p:spPr>
          <a:xfrm>
            <a:off x="360216" y="478971"/>
            <a:ext cx="7678239" cy="492443"/>
          </a:xfrm>
          <a:prstGeom prst="rect">
            <a:avLst/>
          </a:prstGeom>
          <a:noFill/>
        </p:spPr>
        <p:txBody>
          <a:bodyPr wrap="square" rtlCol="0">
            <a:spAutoFit/>
          </a:bodyPr>
          <a:lstStyle/>
          <a:p>
            <a:r>
              <a:rPr lang="en-US" sz="2600" b="1" dirty="0"/>
              <a:t>PURPOSE FOR USING THE MOBILITY TEMPLATES</a:t>
            </a:r>
          </a:p>
        </p:txBody>
      </p:sp>
      <p:sp>
        <p:nvSpPr>
          <p:cNvPr id="5" name="TextBox 4"/>
          <p:cNvSpPr txBox="1"/>
          <p:nvPr/>
        </p:nvSpPr>
        <p:spPr>
          <a:xfrm>
            <a:off x="399801" y="1107947"/>
            <a:ext cx="8352312" cy="1477328"/>
          </a:xfrm>
          <a:prstGeom prst="rect">
            <a:avLst/>
          </a:prstGeom>
          <a:noFill/>
        </p:spPr>
        <p:txBody>
          <a:bodyPr wrap="square" rtlCol="0">
            <a:spAutoFit/>
          </a:bodyPr>
          <a:lstStyle/>
          <a:p>
            <a:r>
              <a:rPr lang="en-US" dirty="0"/>
              <a:t>The templates are intended to standardize mobility presentations so that information is provided in an efficient way that makes the best use of everyone’s time during the meetings.  Using these templates ensures the stakeholders have all the necessary information to make their recommendation to the agency.</a:t>
            </a:r>
            <a:endParaRPr lang="en-US" sz="1400" dirty="0"/>
          </a:p>
          <a:p>
            <a:endParaRPr lang="en-US" dirty="0"/>
          </a:p>
        </p:txBody>
      </p:sp>
      <p:sp>
        <p:nvSpPr>
          <p:cNvPr id="11" name="TextBox 10"/>
          <p:cNvSpPr txBox="1"/>
          <p:nvPr/>
        </p:nvSpPr>
        <p:spPr>
          <a:xfrm>
            <a:off x="399802" y="2463866"/>
            <a:ext cx="7861034" cy="492443"/>
          </a:xfrm>
          <a:prstGeom prst="rect">
            <a:avLst/>
          </a:prstGeom>
          <a:noFill/>
        </p:spPr>
        <p:txBody>
          <a:bodyPr wrap="square" rtlCol="0">
            <a:spAutoFit/>
          </a:bodyPr>
          <a:lstStyle>
            <a:defPPr>
              <a:defRPr lang="en-US"/>
            </a:defPPr>
            <a:lvl1pPr>
              <a:defRPr sz="2600" b="1"/>
            </a:lvl1pPr>
          </a:lstStyle>
          <a:p>
            <a:r>
              <a:rPr lang="en-US" dirty="0"/>
              <a:t>WHICH TEMPLATE SHOULD I USE?</a:t>
            </a:r>
          </a:p>
        </p:txBody>
      </p:sp>
      <p:sp>
        <p:nvSpPr>
          <p:cNvPr id="12" name="TextBox 11"/>
          <p:cNvSpPr txBox="1"/>
          <p:nvPr/>
        </p:nvSpPr>
        <p:spPr>
          <a:xfrm>
            <a:off x="399801" y="3107836"/>
            <a:ext cx="11164670" cy="892552"/>
          </a:xfrm>
          <a:prstGeom prst="rect">
            <a:avLst/>
          </a:prstGeom>
          <a:noFill/>
        </p:spPr>
        <p:txBody>
          <a:bodyPr wrap="square" rtlCol="0">
            <a:spAutoFit/>
          </a:bodyPr>
          <a:lstStyle/>
          <a:p>
            <a:r>
              <a:rPr lang="en-US" b="1" u="sng" dirty="0"/>
              <a:t>Work Zone Temporary Impacts Presentation Template: </a:t>
            </a:r>
            <a:r>
              <a:rPr lang="en-US" sz="1700" dirty="0"/>
              <a:t>Used to communicate work </a:t>
            </a:r>
            <a:br>
              <a:rPr lang="en-US" sz="1700" dirty="0"/>
            </a:br>
            <a:r>
              <a:rPr lang="en-US" sz="1700" dirty="0"/>
              <a:t>zone safety impacts and temporary restrictions during project development, construction (for updates) and maintenance. Use this template to seek support for sign-off of the Mobility Considerations Checklist</a:t>
            </a:r>
          </a:p>
        </p:txBody>
      </p:sp>
      <p:sp>
        <p:nvSpPr>
          <p:cNvPr id="13" name="TextBox 12"/>
          <p:cNvSpPr txBox="1"/>
          <p:nvPr/>
        </p:nvSpPr>
        <p:spPr>
          <a:xfrm>
            <a:off x="399801" y="4185553"/>
            <a:ext cx="11792198" cy="1154162"/>
          </a:xfrm>
          <a:prstGeom prst="rect">
            <a:avLst/>
          </a:prstGeom>
          <a:noFill/>
        </p:spPr>
        <p:txBody>
          <a:bodyPr wrap="square" rtlCol="0">
            <a:spAutoFit/>
          </a:bodyPr>
          <a:lstStyle/>
          <a:p>
            <a:pPr>
              <a:spcAft>
                <a:spcPts val="1200"/>
              </a:spcAft>
            </a:pPr>
            <a:r>
              <a:rPr lang="en-US" b="1" u="sng" dirty="0"/>
              <a:t>ORS 366.215 Presentation Template</a:t>
            </a:r>
            <a:r>
              <a:rPr lang="en-US" b="1" dirty="0"/>
              <a:t>: </a:t>
            </a:r>
            <a:r>
              <a:rPr lang="en-US" sz="1700" dirty="0"/>
              <a:t>Used for Stakeholder Forum presentations, required under </a:t>
            </a:r>
            <a:br>
              <a:rPr lang="en-US" sz="1700" dirty="0"/>
            </a:br>
            <a:r>
              <a:rPr lang="en-US" sz="1700" dirty="0"/>
              <a:t>OAR Chapter 731, Division 12. Each slide is designed to present the required information listed in the ORS 366.215 Guidance Document. If your reduction includes a roadway reconfiguration (e.g. travel lane reductions and other striping changes) this template includes slides for those changes as well.</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1</a:t>
            </a:fld>
            <a:endParaRPr lang="en-US" dirty="0"/>
          </a:p>
        </p:txBody>
      </p:sp>
    </p:spTree>
    <p:custDataLst>
      <p:tags r:id="rId1"/>
    </p:custDataLst>
    <p:extLst>
      <p:ext uri="{BB962C8B-B14F-4D97-AF65-F5344CB8AC3E}">
        <p14:creationId xmlns:p14="http://schemas.microsoft.com/office/powerpoint/2010/main" val="496702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Existing Condition &amp; Proposed Cross Sections</a:t>
            </a:r>
          </a:p>
        </p:txBody>
      </p:sp>
      <p:sp>
        <p:nvSpPr>
          <p:cNvPr id="6" name="TextBox 5"/>
          <p:cNvSpPr txBox="1"/>
          <p:nvPr/>
        </p:nvSpPr>
        <p:spPr>
          <a:xfrm>
            <a:off x="5314950" y="1176736"/>
            <a:ext cx="1562100" cy="369332"/>
          </a:xfrm>
          <a:prstGeom prst="rect">
            <a:avLst/>
          </a:prstGeom>
          <a:noFill/>
        </p:spPr>
        <p:txBody>
          <a:bodyPr wrap="square" rtlCol="0">
            <a:spAutoFit/>
          </a:bodyPr>
          <a:lstStyle/>
          <a:p>
            <a:pPr algn="ctr"/>
            <a:r>
              <a:rPr lang="en-US" b="1" dirty="0"/>
              <a:t>Existing</a:t>
            </a:r>
          </a:p>
        </p:txBody>
      </p:sp>
      <p:pic>
        <p:nvPicPr>
          <p:cNvPr id="5" name="Picture 4" descr="Existing cross section example (to be replaced by an actual existing cross section)"/>
          <p:cNvPicPr>
            <a:picLocks noChangeAspect="1"/>
          </p:cNvPicPr>
          <p:nvPr/>
        </p:nvPicPr>
        <p:blipFill>
          <a:blip r:embed="rId4"/>
          <a:stretch>
            <a:fillRect/>
          </a:stretch>
        </p:blipFill>
        <p:spPr>
          <a:xfrm>
            <a:off x="1628775" y="1503772"/>
            <a:ext cx="8747125" cy="2155732"/>
          </a:xfrm>
          <a:prstGeom prst="rect">
            <a:avLst/>
          </a:prstGeom>
          <a:ln>
            <a:solidFill>
              <a:schemeClr val="tx1"/>
            </a:solidFill>
          </a:ln>
        </p:spPr>
      </p:pic>
      <p:sp>
        <p:nvSpPr>
          <p:cNvPr id="8" name="TextBox 7"/>
          <p:cNvSpPr txBox="1"/>
          <p:nvPr/>
        </p:nvSpPr>
        <p:spPr>
          <a:xfrm>
            <a:off x="5314950" y="3659504"/>
            <a:ext cx="1562100" cy="369332"/>
          </a:xfrm>
          <a:prstGeom prst="rect">
            <a:avLst/>
          </a:prstGeom>
          <a:noFill/>
        </p:spPr>
        <p:txBody>
          <a:bodyPr wrap="square" rtlCol="0">
            <a:spAutoFit/>
          </a:bodyPr>
          <a:lstStyle/>
          <a:p>
            <a:pPr algn="ctr"/>
            <a:r>
              <a:rPr lang="en-US" b="1" dirty="0"/>
              <a:t>Proposed</a:t>
            </a:r>
          </a:p>
        </p:txBody>
      </p:sp>
      <p:pic>
        <p:nvPicPr>
          <p:cNvPr id="3" name="Picture 2" descr="Proposed cross section example (to be replaced by an actual proposed cross section)"/>
          <p:cNvPicPr>
            <a:picLocks noChangeAspect="1"/>
          </p:cNvPicPr>
          <p:nvPr/>
        </p:nvPicPr>
        <p:blipFill>
          <a:blip r:embed="rId5"/>
          <a:stretch>
            <a:fillRect/>
          </a:stretch>
        </p:blipFill>
        <p:spPr>
          <a:xfrm>
            <a:off x="847725" y="3978036"/>
            <a:ext cx="10512428" cy="2829164"/>
          </a:xfrm>
          <a:prstGeom prst="rect">
            <a:avLst/>
          </a:prstGeom>
          <a:ln>
            <a:solidFill>
              <a:schemeClr val="tx1"/>
            </a:solidFill>
          </a:ln>
        </p:spPr>
      </p:pic>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7B4172B2-D9CF-462E-87A7-CF6315382B94}" type="slidenum">
              <a:rPr lang="en-US" smtClean="0"/>
              <a:t>10</a:t>
            </a:fld>
            <a:endParaRPr lang="en-US" dirty="0"/>
          </a:p>
        </p:txBody>
      </p:sp>
    </p:spTree>
    <p:custDataLst>
      <p:tags r:id="rId1"/>
    </p:custDataLst>
    <p:extLst>
      <p:ext uri="{BB962C8B-B14F-4D97-AF65-F5344CB8AC3E}">
        <p14:creationId xmlns:p14="http://schemas.microsoft.com/office/powerpoint/2010/main" val="313040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Conceptual Drawing</a:t>
            </a:r>
          </a:p>
        </p:txBody>
      </p:sp>
      <p:sp>
        <p:nvSpPr>
          <p:cNvPr id="4" name="Slide Number Placeholder 3"/>
          <p:cNvSpPr>
            <a:spLocks noGrp="1"/>
          </p:cNvSpPr>
          <p:nvPr>
            <p:ph type="sldNum" sz="quarter" idx="12"/>
          </p:nvPr>
        </p:nvSpPr>
        <p:spPr/>
        <p:txBody>
          <a:bodyPr/>
          <a:lstStyle/>
          <a:p>
            <a:fld id="{7B4172B2-D9CF-462E-87A7-CF6315382B94}" type="slidenum">
              <a:rPr lang="en-US" smtClean="0"/>
              <a:t>11</a:t>
            </a:fld>
            <a:endParaRPr lang="en-US" dirty="0"/>
          </a:p>
        </p:txBody>
      </p:sp>
      <p:pic>
        <p:nvPicPr>
          <p:cNvPr id="3" name="Picture 2" descr="Roundabout Conceptual Drawing superimposed over the proposed roundabout location." title="Roundabout Conceptual Drawing"/>
          <p:cNvPicPr>
            <a:picLocks noChangeAspect="1"/>
          </p:cNvPicPr>
          <p:nvPr/>
        </p:nvPicPr>
        <p:blipFill>
          <a:blip r:embed="rId4"/>
          <a:stretch>
            <a:fillRect/>
          </a:stretch>
        </p:blipFill>
        <p:spPr>
          <a:xfrm>
            <a:off x="1203965" y="1130576"/>
            <a:ext cx="10149835" cy="5590899"/>
          </a:xfrm>
          <a:prstGeom prst="rect">
            <a:avLst/>
          </a:prstGeom>
        </p:spPr>
      </p:pic>
    </p:spTree>
    <p:custDataLst>
      <p:tags r:id="rId1"/>
    </p:custDataLst>
    <p:extLst>
      <p:ext uri="{BB962C8B-B14F-4D97-AF65-F5344CB8AC3E}">
        <p14:creationId xmlns:p14="http://schemas.microsoft.com/office/powerpoint/2010/main" val="305092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120"/>
            <a:ext cx="6915967" cy="1089529"/>
          </a:xfrm>
        </p:spPr>
        <p:txBody>
          <a:bodyPr wrap="square" anchor="ctr" anchorCtr="0">
            <a:spAutoFit/>
          </a:bodyPr>
          <a:lstStyle/>
          <a:p>
            <a:pPr algn="ctr"/>
            <a:r>
              <a:rPr lang="en-US" sz="4000" b="1" dirty="0"/>
              <a:t>ROUNDABOUT PROJECT NAME</a:t>
            </a:r>
            <a:br>
              <a:rPr lang="en-US" sz="4000" b="1" dirty="0"/>
            </a:br>
            <a:r>
              <a:rPr lang="en-US" sz="3200" dirty="0"/>
              <a:t>Proposed Roundabout Design</a:t>
            </a:r>
          </a:p>
        </p:txBody>
      </p:sp>
      <p:pic>
        <p:nvPicPr>
          <p:cNvPr id="5" name="Picture 4" descr="Proposed roundabout design diagram" title="Proposed roundabout design diagram"/>
          <p:cNvPicPr>
            <a:picLocks noChangeAspect="1"/>
          </p:cNvPicPr>
          <p:nvPr/>
        </p:nvPicPr>
        <p:blipFill>
          <a:blip r:embed="rId4"/>
          <a:stretch>
            <a:fillRect/>
          </a:stretch>
        </p:blipFill>
        <p:spPr>
          <a:xfrm>
            <a:off x="179661" y="1770656"/>
            <a:ext cx="6384426" cy="4686362"/>
          </a:xfrm>
          <a:prstGeom prst="rect">
            <a:avLst/>
          </a:prstGeom>
          <a:ln>
            <a:solidFill>
              <a:schemeClr val="tx1"/>
            </a:solidFill>
          </a:ln>
        </p:spPr>
      </p:pic>
      <p:graphicFrame>
        <p:nvGraphicFramePr>
          <p:cNvPr id="7" name="Table 6" descr="Table showing proposed roundabout design elements"/>
          <p:cNvGraphicFramePr>
            <a:graphicFrameLocks noGrp="1"/>
          </p:cNvGraphicFramePr>
          <p:nvPr>
            <p:extLst>
              <p:ext uri="{D42A27DB-BD31-4B8C-83A1-F6EECF244321}">
                <p14:modId xmlns:p14="http://schemas.microsoft.com/office/powerpoint/2010/main" val="2610960808"/>
              </p:ext>
            </p:extLst>
          </p:nvPr>
        </p:nvGraphicFramePr>
        <p:xfrm>
          <a:off x="6973389" y="259986"/>
          <a:ext cx="5038950" cy="6428197"/>
        </p:xfrm>
        <a:graphic>
          <a:graphicData uri="http://schemas.openxmlformats.org/drawingml/2006/table">
            <a:tbl>
              <a:tblPr firstRow="1" bandRow="1">
                <a:tableStyleId>{073A0DAA-6AF3-43AB-8588-CEC1D06C72B9}</a:tableStyleId>
              </a:tblPr>
              <a:tblGrid>
                <a:gridCol w="2837483">
                  <a:extLst>
                    <a:ext uri="{9D8B030D-6E8A-4147-A177-3AD203B41FA5}">
                      <a16:colId xmlns:a16="http://schemas.microsoft.com/office/drawing/2014/main" val="2242583396"/>
                    </a:ext>
                  </a:extLst>
                </a:gridCol>
                <a:gridCol w="2201467">
                  <a:extLst>
                    <a:ext uri="{9D8B030D-6E8A-4147-A177-3AD203B41FA5}">
                      <a16:colId xmlns:a16="http://schemas.microsoft.com/office/drawing/2014/main" val="1239467818"/>
                    </a:ext>
                  </a:extLst>
                </a:gridCol>
              </a:tblGrid>
              <a:tr h="444581">
                <a:tc>
                  <a:txBody>
                    <a:bodyPr/>
                    <a:lstStyle/>
                    <a:p>
                      <a:pPr algn="ctr"/>
                      <a:r>
                        <a:rPr lang="en-US" sz="1500" dirty="0"/>
                        <a:t>Design Element</a:t>
                      </a:r>
                    </a:p>
                  </a:txBody>
                  <a:tcPr marT="0" marB="0" anchor="ctr"/>
                </a:tc>
                <a:tc>
                  <a:txBody>
                    <a:bodyPr/>
                    <a:lstStyle/>
                    <a:p>
                      <a:pPr algn="ctr"/>
                      <a:r>
                        <a:rPr lang="en-US" sz="1500" dirty="0"/>
                        <a:t>Measurement</a:t>
                      </a:r>
                    </a:p>
                  </a:txBody>
                  <a:tcPr anchor="ctr"/>
                </a:tc>
                <a:extLst>
                  <a:ext uri="{0D108BD9-81ED-4DB2-BD59-A6C34878D82A}">
                    <a16:rowId xmlns:a16="http://schemas.microsoft.com/office/drawing/2014/main" val="2109384356"/>
                  </a:ext>
                </a:extLst>
              </a:tr>
              <a:tr h="448056">
                <a:tc>
                  <a:txBody>
                    <a:bodyPr/>
                    <a:lstStyle/>
                    <a:p>
                      <a:r>
                        <a:rPr lang="en-US" sz="1500" dirty="0"/>
                        <a:t>Inscribed</a:t>
                      </a:r>
                      <a:r>
                        <a:rPr lang="en-US" sz="1500" baseline="0" dirty="0"/>
                        <a:t> Diameter</a:t>
                      </a:r>
                      <a:endParaRPr lang="en-US" sz="1500" dirty="0"/>
                    </a:p>
                  </a:txBody>
                  <a:tcPr marT="0" marB="0" anchor="ctr"/>
                </a:tc>
                <a:tc>
                  <a:txBody>
                    <a:bodyPr/>
                    <a:lstStyle/>
                    <a:p>
                      <a:endParaRPr lang="en-US" sz="1500" dirty="0"/>
                    </a:p>
                  </a:txBody>
                  <a:tcPr anchor="ctr"/>
                </a:tc>
                <a:extLst>
                  <a:ext uri="{0D108BD9-81ED-4DB2-BD59-A6C34878D82A}">
                    <a16:rowId xmlns:a16="http://schemas.microsoft.com/office/drawing/2014/main" val="3738825870"/>
                  </a:ext>
                </a:extLst>
              </a:tr>
              <a:tr h="448056">
                <a:tc>
                  <a:txBody>
                    <a:bodyPr/>
                    <a:lstStyle/>
                    <a:p>
                      <a:r>
                        <a:rPr lang="en-US" sz="1500" dirty="0"/>
                        <a:t>Truck Apron Diameter</a:t>
                      </a:r>
                    </a:p>
                  </a:txBody>
                  <a:tcPr marT="0" marB="0" anchor="ctr"/>
                </a:tc>
                <a:tc>
                  <a:txBody>
                    <a:bodyPr/>
                    <a:lstStyle/>
                    <a:p>
                      <a:endParaRPr lang="en-US" sz="1500" dirty="0"/>
                    </a:p>
                  </a:txBody>
                  <a:tcPr anchor="ctr"/>
                </a:tc>
                <a:extLst>
                  <a:ext uri="{0D108BD9-81ED-4DB2-BD59-A6C34878D82A}">
                    <a16:rowId xmlns:a16="http://schemas.microsoft.com/office/drawing/2014/main" val="1586185658"/>
                  </a:ext>
                </a:extLst>
              </a:tr>
              <a:tr h="448056">
                <a:tc>
                  <a:txBody>
                    <a:bodyPr/>
                    <a:lstStyle/>
                    <a:p>
                      <a:r>
                        <a:rPr lang="en-US" sz="1500" dirty="0"/>
                        <a:t>Truck Apron Width</a:t>
                      </a:r>
                    </a:p>
                  </a:txBody>
                  <a:tcPr marT="0" marB="0" anchor="ctr"/>
                </a:tc>
                <a:tc>
                  <a:txBody>
                    <a:bodyPr/>
                    <a:lstStyle/>
                    <a:p>
                      <a:endParaRPr lang="en-US" sz="1500" dirty="0"/>
                    </a:p>
                  </a:txBody>
                  <a:tcPr anchor="ctr"/>
                </a:tc>
                <a:extLst>
                  <a:ext uri="{0D108BD9-81ED-4DB2-BD59-A6C34878D82A}">
                    <a16:rowId xmlns:a16="http://schemas.microsoft.com/office/drawing/2014/main" val="1951460558"/>
                  </a:ext>
                </a:extLst>
              </a:tr>
              <a:tr h="448056">
                <a:tc>
                  <a:txBody>
                    <a:bodyPr/>
                    <a:lstStyle/>
                    <a:p>
                      <a:r>
                        <a:rPr lang="en-US" sz="1500" dirty="0"/>
                        <a:t>Central</a:t>
                      </a:r>
                      <a:r>
                        <a:rPr lang="en-US" sz="1500" baseline="0" dirty="0"/>
                        <a:t> Island Diameter</a:t>
                      </a:r>
                      <a:endParaRPr lang="en-US" sz="1500" dirty="0"/>
                    </a:p>
                  </a:txBody>
                  <a:tcPr marT="0" marB="0" anchor="ctr"/>
                </a:tc>
                <a:tc>
                  <a:txBody>
                    <a:bodyPr/>
                    <a:lstStyle/>
                    <a:p>
                      <a:endParaRPr lang="en-US" sz="1500" dirty="0"/>
                    </a:p>
                  </a:txBody>
                  <a:tcPr anchor="ctr"/>
                </a:tc>
                <a:extLst>
                  <a:ext uri="{0D108BD9-81ED-4DB2-BD59-A6C34878D82A}">
                    <a16:rowId xmlns:a16="http://schemas.microsoft.com/office/drawing/2014/main" val="2751296748"/>
                  </a:ext>
                </a:extLst>
              </a:tr>
              <a:tr h="448056">
                <a:tc>
                  <a:txBody>
                    <a:bodyPr/>
                    <a:lstStyle/>
                    <a:p>
                      <a:r>
                        <a:rPr lang="en-US" sz="1500" dirty="0"/>
                        <a:t>Central</a:t>
                      </a:r>
                      <a:r>
                        <a:rPr lang="en-US" sz="1500" baseline="0" dirty="0"/>
                        <a:t> Island Curb Height</a:t>
                      </a:r>
                      <a:endParaRPr lang="en-US" sz="1500" dirty="0"/>
                    </a:p>
                  </a:txBody>
                  <a:tcPr marT="0" marB="0" anchor="ctr"/>
                </a:tc>
                <a:tc>
                  <a:txBody>
                    <a:bodyPr/>
                    <a:lstStyle/>
                    <a:p>
                      <a:endParaRPr lang="en-US" sz="1500" dirty="0"/>
                    </a:p>
                  </a:txBody>
                  <a:tcPr anchor="ctr"/>
                </a:tc>
                <a:extLst>
                  <a:ext uri="{0D108BD9-81ED-4DB2-BD59-A6C34878D82A}">
                    <a16:rowId xmlns:a16="http://schemas.microsoft.com/office/drawing/2014/main" val="3498152756"/>
                  </a:ext>
                </a:extLst>
              </a:tr>
              <a:tr h="448056">
                <a:tc>
                  <a:txBody>
                    <a:bodyPr/>
                    <a:lstStyle/>
                    <a:p>
                      <a:r>
                        <a:rPr lang="en-US" sz="1500" baseline="0" dirty="0"/>
                        <a:t>Circulating Roadway </a:t>
                      </a:r>
                      <a:r>
                        <a:rPr lang="en-US" sz="1500" dirty="0"/>
                        <a:t>Cross Slope</a:t>
                      </a:r>
                    </a:p>
                  </a:txBody>
                  <a:tcPr marT="0" marB="0" anchor="ctr"/>
                </a:tc>
                <a:tc>
                  <a:txBody>
                    <a:bodyPr/>
                    <a:lstStyle/>
                    <a:p>
                      <a:endParaRPr lang="en-US" sz="1500" dirty="0"/>
                    </a:p>
                  </a:txBody>
                  <a:tcPr anchor="ctr"/>
                </a:tc>
                <a:extLst>
                  <a:ext uri="{0D108BD9-81ED-4DB2-BD59-A6C34878D82A}">
                    <a16:rowId xmlns:a16="http://schemas.microsoft.com/office/drawing/2014/main" val="1467465020"/>
                  </a:ext>
                </a:extLst>
              </a:tr>
              <a:tr h="448056">
                <a:tc>
                  <a:txBody>
                    <a:bodyPr/>
                    <a:lstStyle/>
                    <a:p>
                      <a:r>
                        <a:rPr lang="en-US" sz="1500" dirty="0"/>
                        <a:t>Truck Apron Cross Slope</a:t>
                      </a:r>
                    </a:p>
                  </a:txBody>
                  <a:tcPr marT="0" marB="0" anchor="ctr"/>
                </a:tc>
                <a:tc>
                  <a:txBody>
                    <a:bodyPr/>
                    <a:lstStyle/>
                    <a:p>
                      <a:endParaRPr lang="en-US" sz="1500" dirty="0"/>
                    </a:p>
                  </a:txBody>
                  <a:tcPr anchor="ctr"/>
                </a:tc>
                <a:extLst>
                  <a:ext uri="{0D108BD9-81ED-4DB2-BD59-A6C34878D82A}">
                    <a16:rowId xmlns:a16="http://schemas.microsoft.com/office/drawing/2014/main" val="3434154730"/>
                  </a:ext>
                </a:extLst>
              </a:tr>
              <a:tr h="687829">
                <a:tc>
                  <a:txBody>
                    <a:bodyPr/>
                    <a:lstStyle/>
                    <a:p>
                      <a:r>
                        <a:rPr lang="en-US" sz="1500" dirty="0"/>
                        <a:t>Splitter Island &amp; Truck Apron Curb Heights</a:t>
                      </a:r>
                    </a:p>
                  </a:txBody>
                  <a:tcPr marT="0" marB="0" anchor="ctr"/>
                </a:tc>
                <a:tc>
                  <a:txBody>
                    <a:bodyPr/>
                    <a:lstStyle/>
                    <a:p>
                      <a:endParaRPr lang="en-US" sz="1500" dirty="0"/>
                    </a:p>
                  </a:txBody>
                  <a:tcPr anchor="ctr"/>
                </a:tc>
                <a:extLst>
                  <a:ext uri="{0D108BD9-81ED-4DB2-BD59-A6C34878D82A}">
                    <a16:rowId xmlns:a16="http://schemas.microsoft.com/office/drawing/2014/main" val="734063304"/>
                  </a:ext>
                </a:extLst>
              </a:tr>
              <a:tr h="444581">
                <a:tc>
                  <a:txBody>
                    <a:bodyPr/>
                    <a:lstStyle/>
                    <a:p>
                      <a:r>
                        <a:rPr lang="en-US" sz="1500" dirty="0"/>
                        <a:t>Mountable Curbs</a:t>
                      </a:r>
                    </a:p>
                  </a:txBody>
                  <a:tcPr marT="0" marB="0" anchor="ctr"/>
                </a:tc>
                <a:tc>
                  <a:txBody>
                    <a:bodyPr/>
                    <a:lstStyle/>
                    <a:p>
                      <a:endParaRPr lang="en-US" sz="1500" dirty="0"/>
                    </a:p>
                  </a:txBody>
                  <a:tcPr anchor="ctr"/>
                </a:tc>
                <a:extLst>
                  <a:ext uri="{0D108BD9-81ED-4DB2-BD59-A6C34878D82A}">
                    <a16:rowId xmlns:a16="http://schemas.microsoft.com/office/drawing/2014/main" val="863073154"/>
                  </a:ext>
                </a:extLst>
              </a:tr>
              <a:tr h="1270233">
                <a:tc>
                  <a:txBody>
                    <a:bodyPr/>
                    <a:lstStyle/>
                    <a:p>
                      <a:r>
                        <a:rPr lang="en-US" sz="1500" dirty="0"/>
                        <a:t>Narrowest Pinch Point (curb to curb) for </a:t>
                      </a:r>
                      <a:r>
                        <a:rPr lang="en-US" sz="1500" u="sng" dirty="0"/>
                        <a:t>each</a:t>
                      </a:r>
                      <a:r>
                        <a:rPr lang="en-US" sz="1500" dirty="0"/>
                        <a:t> travel</a:t>
                      </a:r>
                      <a:r>
                        <a:rPr lang="en-US" sz="1500" baseline="0" dirty="0"/>
                        <a:t> direction</a:t>
                      </a:r>
                      <a:endParaRPr lang="en-US" sz="1500" dirty="0"/>
                    </a:p>
                  </a:txBody>
                  <a:tcPr marT="0" marB="0" anchor="ctr"/>
                </a:tc>
                <a:tc>
                  <a:txBody>
                    <a:bodyPr/>
                    <a:lstStyle/>
                    <a:p>
                      <a:pPr marL="285750" indent="-285750">
                        <a:buFont typeface="Arial" panose="020B0604020202020204" pitchFamily="34" charset="0"/>
                        <a:buChar char="•"/>
                      </a:pPr>
                      <a:r>
                        <a:rPr lang="en-US" sz="1500" dirty="0"/>
                        <a:t> </a:t>
                      </a:r>
                    </a:p>
                    <a:p>
                      <a:pPr marL="285750" indent="-285750">
                        <a:buFont typeface="Arial" panose="020B0604020202020204" pitchFamily="34" charset="0"/>
                        <a:buChar char="•"/>
                      </a:pPr>
                      <a:r>
                        <a:rPr lang="en-US" sz="1500" dirty="0"/>
                        <a:t> </a:t>
                      </a:r>
                    </a:p>
                    <a:p>
                      <a:pPr marL="285750" indent="-285750">
                        <a:buFont typeface="Arial" panose="020B0604020202020204" pitchFamily="34" charset="0"/>
                        <a:buChar char="•"/>
                      </a:pPr>
                      <a:r>
                        <a:rPr lang="en-US" sz="1500" dirty="0"/>
                        <a:t> </a:t>
                      </a:r>
                    </a:p>
                    <a:p>
                      <a:pPr marL="285750" indent="-285750">
                        <a:buFont typeface="Arial" panose="020B0604020202020204" pitchFamily="34" charset="0"/>
                        <a:buChar char="•"/>
                      </a:pPr>
                      <a:r>
                        <a:rPr lang="en-US" sz="1500" dirty="0"/>
                        <a:t> </a:t>
                      </a:r>
                    </a:p>
                  </a:txBody>
                  <a:tcPr anchor="ctr"/>
                </a:tc>
                <a:extLst>
                  <a:ext uri="{0D108BD9-81ED-4DB2-BD59-A6C34878D82A}">
                    <a16:rowId xmlns:a16="http://schemas.microsoft.com/office/drawing/2014/main" val="1037410000"/>
                  </a:ext>
                </a:extLst>
              </a:tr>
              <a:tr h="444581">
                <a:tc>
                  <a:txBody>
                    <a:bodyPr/>
                    <a:lstStyle/>
                    <a:p>
                      <a:r>
                        <a:rPr lang="en-US" sz="1500" dirty="0"/>
                        <a:t>Travel Lane</a:t>
                      </a:r>
                      <a:r>
                        <a:rPr lang="en-US" sz="1500" baseline="0" dirty="0"/>
                        <a:t> Widths</a:t>
                      </a:r>
                      <a:endParaRPr lang="en-US" sz="1500" dirty="0"/>
                    </a:p>
                  </a:txBody>
                  <a:tcPr marT="0" marB="0" anchor="ctr"/>
                </a:tc>
                <a:tc>
                  <a:txBody>
                    <a:bodyPr/>
                    <a:lstStyle/>
                    <a:p>
                      <a:endParaRPr lang="en-US" sz="1500" dirty="0"/>
                    </a:p>
                  </a:txBody>
                  <a:tcPr anchor="ctr"/>
                </a:tc>
                <a:extLst>
                  <a:ext uri="{0D108BD9-81ED-4DB2-BD59-A6C34878D82A}">
                    <a16:rowId xmlns:a16="http://schemas.microsoft.com/office/drawing/2014/main" val="3694751907"/>
                  </a:ext>
                </a:extLst>
              </a:tr>
            </a:tbl>
          </a:graphicData>
        </a:graphic>
      </p:graphicFrame>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7B4172B2-D9CF-462E-87A7-CF6315382B94}" type="slidenum">
              <a:rPr lang="en-US" smtClean="0"/>
              <a:t>12</a:t>
            </a:fld>
            <a:endParaRPr lang="en-US" dirty="0"/>
          </a:p>
        </p:txBody>
      </p:sp>
    </p:spTree>
    <p:custDataLst>
      <p:tags r:id="rId1"/>
    </p:custDataLst>
    <p:extLst>
      <p:ext uri="{BB962C8B-B14F-4D97-AF65-F5344CB8AC3E}">
        <p14:creationId xmlns:p14="http://schemas.microsoft.com/office/powerpoint/2010/main" val="120497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Design Vehicle &amp; Accommodation Vehicle Summary</a:t>
            </a:r>
          </a:p>
        </p:txBody>
      </p:sp>
      <p:graphicFrame>
        <p:nvGraphicFramePr>
          <p:cNvPr id="6" name="Table 5" descr="Table showing the proposed roundabout design vehicle and accommodation vehicle"/>
          <p:cNvGraphicFramePr>
            <a:graphicFrameLocks noGrp="1"/>
          </p:cNvGraphicFramePr>
          <p:nvPr>
            <p:extLst>
              <p:ext uri="{D42A27DB-BD31-4B8C-83A1-F6EECF244321}">
                <p14:modId xmlns:p14="http://schemas.microsoft.com/office/powerpoint/2010/main" val="3941278263"/>
              </p:ext>
            </p:extLst>
          </p:nvPr>
        </p:nvGraphicFramePr>
        <p:xfrm>
          <a:off x="509562" y="1443923"/>
          <a:ext cx="11172873" cy="1631398"/>
        </p:xfrm>
        <a:graphic>
          <a:graphicData uri="http://schemas.openxmlformats.org/drawingml/2006/table">
            <a:tbl>
              <a:tblPr firstRow="1" bandRow="1">
                <a:tableStyleId>{073A0DAA-6AF3-43AB-8588-CEC1D06C72B9}</a:tableStyleId>
              </a:tblPr>
              <a:tblGrid>
                <a:gridCol w="5586782">
                  <a:extLst>
                    <a:ext uri="{9D8B030D-6E8A-4147-A177-3AD203B41FA5}">
                      <a16:colId xmlns:a16="http://schemas.microsoft.com/office/drawing/2014/main" val="658733978"/>
                    </a:ext>
                  </a:extLst>
                </a:gridCol>
                <a:gridCol w="5586091">
                  <a:extLst>
                    <a:ext uri="{9D8B030D-6E8A-4147-A177-3AD203B41FA5}">
                      <a16:colId xmlns:a16="http://schemas.microsoft.com/office/drawing/2014/main" val="824734493"/>
                    </a:ext>
                  </a:extLst>
                </a:gridCol>
              </a:tblGrid>
              <a:tr h="497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Design Vehicle</a:t>
                      </a:r>
                      <a:endParaRPr lang="en-US" sz="1800"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Accommodation Vehicle</a:t>
                      </a:r>
                      <a:endParaRPr lang="en-US" sz="1800" dirty="0">
                        <a:solidFill>
                          <a:schemeClr val="bg1"/>
                        </a:solidFill>
                      </a:endParaRPr>
                    </a:p>
                  </a:txBody>
                  <a:tcPr anchor="ctr"/>
                </a:tc>
                <a:extLst>
                  <a:ext uri="{0D108BD9-81ED-4DB2-BD59-A6C34878D82A}">
                    <a16:rowId xmlns:a16="http://schemas.microsoft.com/office/drawing/2014/main" val="1039387304"/>
                  </a:ext>
                </a:extLst>
              </a:tr>
              <a:tr h="1133612">
                <a:tc>
                  <a:txBody>
                    <a:bodyPr/>
                    <a:lstStyle/>
                    <a:p>
                      <a:r>
                        <a:rPr lang="en-US" sz="1800" dirty="0"/>
                        <a:t>Truck-tractor/semitrailer with 53’ trailer</a:t>
                      </a:r>
                      <a:r>
                        <a:rPr lang="en-US" sz="1800" baseline="0" dirty="0"/>
                        <a:t> (WB-67)</a:t>
                      </a:r>
                      <a:endParaRPr lang="en-US" sz="1800" dirty="0"/>
                    </a:p>
                    <a:p>
                      <a:pPr marL="285750" indent="-285750">
                        <a:buFont typeface="Arial" panose="020B0604020202020204" pitchFamily="34" charset="0"/>
                        <a:buChar char="•"/>
                      </a:pPr>
                      <a:r>
                        <a:rPr lang="en-US" sz="1800" dirty="0"/>
                        <a:t>Overall Length: 73.5 feet</a:t>
                      </a:r>
                    </a:p>
                    <a:p>
                      <a:pPr marL="285750" indent="-285750">
                        <a:buFont typeface="Arial" panose="020B0604020202020204" pitchFamily="34" charset="0"/>
                        <a:buChar char="•"/>
                      </a:pPr>
                      <a:r>
                        <a:rPr lang="en-US" sz="1800" dirty="0"/>
                        <a:t>Overall Width:</a:t>
                      </a:r>
                      <a:r>
                        <a:rPr lang="en-US" sz="1800" baseline="0" dirty="0"/>
                        <a:t> 8.5 feet</a:t>
                      </a:r>
                    </a:p>
                  </a:txBody>
                  <a:tcPr anchor="ctr"/>
                </a:tc>
                <a:tc>
                  <a:txBody>
                    <a:bodyPr/>
                    <a:lstStyle/>
                    <a:p>
                      <a:pPr marL="0" indent="0">
                        <a:buFont typeface="Arial" panose="020B0604020202020204" pitchFamily="34" charset="0"/>
                        <a:buNone/>
                      </a:pPr>
                      <a:r>
                        <a:rPr lang="en-US" sz="1800" baseline="0" dirty="0"/>
                        <a:t>Windfarm Transformer Transport</a:t>
                      </a:r>
                    </a:p>
                    <a:p>
                      <a:pPr marL="285750" indent="-285750">
                        <a:buFont typeface="Arial" panose="020B0604020202020204" pitchFamily="34" charset="0"/>
                        <a:buChar char="•"/>
                      </a:pPr>
                      <a:r>
                        <a:rPr lang="en-US" sz="1800" baseline="0" dirty="0"/>
                        <a:t>Overall Length: 195 feet, 8 inches</a:t>
                      </a:r>
                    </a:p>
                    <a:p>
                      <a:pPr marL="285750" indent="-285750">
                        <a:buFont typeface="Arial" panose="020B0604020202020204" pitchFamily="34" charset="0"/>
                        <a:buChar char="•"/>
                      </a:pPr>
                      <a:r>
                        <a:rPr lang="en-US" sz="1800" baseline="0" dirty="0"/>
                        <a:t>Overall Width: 16 feet</a:t>
                      </a:r>
                    </a:p>
                  </a:txBody>
                  <a:tcPr anchor="ctr"/>
                </a:tc>
                <a:extLst>
                  <a:ext uri="{0D108BD9-81ED-4DB2-BD59-A6C34878D82A}">
                    <a16:rowId xmlns:a16="http://schemas.microsoft.com/office/drawing/2014/main" val="4169359124"/>
                  </a:ext>
                </a:extLst>
              </a:tr>
            </a:tbl>
          </a:graphicData>
        </a:graphic>
      </p:graphicFrame>
      <p:sp>
        <p:nvSpPr>
          <p:cNvPr id="8" name="Title 1"/>
          <p:cNvSpPr txBox="1">
            <a:spLocks/>
          </p:cNvSpPr>
          <p:nvPr/>
        </p:nvSpPr>
        <p:spPr>
          <a:xfrm>
            <a:off x="509562" y="3730071"/>
            <a:ext cx="11172873" cy="1311128"/>
          </a:xfrm>
          <a:prstGeom prst="rect">
            <a:avLst/>
          </a:prstGeom>
        </p:spPr>
        <p:txBody>
          <a:bodyPr vert="horz" wrap="square" lIns="91440" tIns="45720" rIns="91440" bIns="4572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200" dirty="0">
                <a:latin typeface="+mn-lt"/>
              </a:rPr>
              <a:t>Proposed design will accommodate vehicles at least _____ feet long or _______ feet wide. </a:t>
            </a:r>
          </a:p>
          <a:p>
            <a:endParaRPr lang="en-US" sz="2200" dirty="0">
              <a:latin typeface="+mn-lt"/>
            </a:endParaRPr>
          </a:p>
          <a:p>
            <a:pPr marL="342900" indent="-342900">
              <a:buFont typeface="Arial" panose="020B0604020202020204" pitchFamily="34" charset="0"/>
              <a:buChar char="•"/>
            </a:pPr>
            <a:r>
              <a:rPr lang="en-US" sz="2200" dirty="0">
                <a:latin typeface="+mn-lt"/>
              </a:rPr>
              <a:t>Loads exceeding these dimensions will use the following bypass (or alternate route):</a:t>
            </a:r>
          </a:p>
          <a:p>
            <a:r>
              <a:rPr lang="en-US" sz="2200" dirty="0">
                <a:latin typeface="+mn-lt"/>
              </a:rPr>
              <a:t>	&lt;Insert truck bypass or alternate route directions&gt;</a:t>
            </a:r>
          </a:p>
        </p:txBody>
      </p:sp>
      <p:sp>
        <p:nvSpPr>
          <p:cNvPr id="4" name="Slide Number Placeholder 3"/>
          <p:cNvSpPr>
            <a:spLocks noGrp="1"/>
          </p:cNvSpPr>
          <p:nvPr>
            <p:ph type="sldNum" sz="quarter" idx="12"/>
          </p:nvPr>
        </p:nvSpPr>
        <p:spPr/>
        <p:txBody>
          <a:bodyPr/>
          <a:lstStyle/>
          <a:p>
            <a:fld id="{7B4172B2-D9CF-462E-87A7-CF6315382B94}" type="slidenum">
              <a:rPr lang="en-US" smtClean="0"/>
              <a:t>13</a:t>
            </a:fld>
            <a:endParaRPr lang="en-US" dirty="0"/>
          </a:p>
        </p:txBody>
      </p:sp>
    </p:spTree>
    <p:custDataLst>
      <p:tags r:id="rId1"/>
    </p:custDataLst>
    <p:extLst>
      <p:ext uri="{BB962C8B-B14F-4D97-AF65-F5344CB8AC3E}">
        <p14:creationId xmlns:p14="http://schemas.microsoft.com/office/powerpoint/2010/main" val="362001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Design Vehicle Turning Movements</a:t>
            </a:r>
          </a:p>
        </p:txBody>
      </p:sp>
      <p:pic>
        <p:nvPicPr>
          <p:cNvPr id="5" name="Picture 4" descr="Vehicle Turning Movements diagram example (to be replaced by an actual turning movements diagram)"/>
          <p:cNvPicPr>
            <a:picLocks noChangeAspect="1"/>
          </p:cNvPicPr>
          <p:nvPr/>
        </p:nvPicPr>
        <p:blipFill>
          <a:blip r:embed="rId4"/>
          <a:stretch>
            <a:fillRect/>
          </a:stretch>
        </p:blipFill>
        <p:spPr>
          <a:xfrm>
            <a:off x="504824" y="1153960"/>
            <a:ext cx="7507062" cy="5567515"/>
          </a:xfrm>
          <a:prstGeom prst="rect">
            <a:avLst/>
          </a:prstGeom>
        </p:spPr>
      </p:pic>
      <p:graphicFrame>
        <p:nvGraphicFramePr>
          <p:cNvPr id="7" name="Table 6" descr="Design vehicle table"/>
          <p:cNvGraphicFramePr>
            <a:graphicFrameLocks noGrp="1"/>
          </p:cNvGraphicFramePr>
          <p:nvPr>
            <p:extLst>
              <p:ext uri="{D42A27DB-BD31-4B8C-83A1-F6EECF244321}">
                <p14:modId xmlns:p14="http://schemas.microsoft.com/office/powerpoint/2010/main" val="1357837052"/>
              </p:ext>
            </p:extLst>
          </p:nvPr>
        </p:nvGraphicFramePr>
        <p:xfrm>
          <a:off x="8316687" y="2330171"/>
          <a:ext cx="3508954" cy="2288527"/>
        </p:xfrm>
        <a:graphic>
          <a:graphicData uri="http://schemas.openxmlformats.org/drawingml/2006/table">
            <a:tbl>
              <a:tblPr firstRow="1" bandRow="1">
                <a:tableStyleId>{073A0DAA-6AF3-43AB-8588-CEC1D06C72B9}</a:tableStyleId>
              </a:tblPr>
              <a:tblGrid>
                <a:gridCol w="3508954">
                  <a:extLst>
                    <a:ext uri="{9D8B030D-6E8A-4147-A177-3AD203B41FA5}">
                      <a16:colId xmlns:a16="http://schemas.microsoft.com/office/drawing/2014/main" val="658733978"/>
                    </a:ext>
                  </a:extLst>
                </a:gridCol>
              </a:tblGrid>
              <a:tr h="6982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Design Vehicle</a:t>
                      </a:r>
                      <a:endParaRPr lang="en-US" sz="1800" dirty="0">
                        <a:solidFill>
                          <a:schemeClr val="bg1"/>
                        </a:solidFill>
                      </a:endParaRPr>
                    </a:p>
                  </a:txBody>
                  <a:tcPr anchor="ctr"/>
                </a:tc>
                <a:extLst>
                  <a:ext uri="{0D108BD9-81ED-4DB2-BD59-A6C34878D82A}">
                    <a16:rowId xmlns:a16="http://schemas.microsoft.com/office/drawing/2014/main" val="1039387304"/>
                  </a:ext>
                </a:extLst>
              </a:tr>
              <a:tr h="1590232">
                <a:tc>
                  <a:txBody>
                    <a:bodyPr/>
                    <a:lstStyle/>
                    <a:p>
                      <a:r>
                        <a:rPr lang="en-US" dirty="0"/>
                        <a:t>Tractor Trailer/Semitrailer with 53 foot trailer (WB 67)</a:t>
                      </a:r>
                      <a:r>
                        <a:rPr lang="en-US" baseline="0" dirty="0"/>
                        <a:t>:</a:t>
                      </a:r>
                    </a:p>
                    <a:p>
                      <a:pPr marL="285750" indent="-285750">
                        <a:buFont typeface="Arial" panose="020B0604020202020204" pitchFamily="34" charset="0"/>
                        <a:buChar char="•"/>
                      </a:pPr>
                      <a:r>
                        <a:rPr lang="en-US" sz="1800" dirty="0"/>
                        <a:t>Overall Length: 73.5 feet</a:t>
                      </a:r>
                    </a:p>
                    <a:p>
                      <a:pPr marL="285750" indent="-285750">
                        <a:buFont typeface="Arial" panose="020B0604020202020204" pitchFamily="34" charset="0"/>
                        <a:buChar char="•"/>
                      </a:pPr>
                      <a:r>
                        <a:rPr lang="en-US" sz="1800" dirty="0"/>
                        <a:t>Overall Width:</a:t>
                      </a:r>
                      <a:r>
                        <a:rPr lang="en-US" sz="1800" baseline="0" dirty="0"/>
                        <a:t> 8.5 feet</a:t>
                      </a:r>
                    </a:p>
                  </a:txBody>
                  <a:tcPr anchor="ctr"/>
                </a:tc>
                <a:extLst>
                  <a:ext uri="{0D108BD9-81ED-4DB2-BD59-A6C34878D82A}">
                    <a16:rowId xmlns:a16="http://schemas.microsoft.com/office/drawing/2014/main" val="4169359124"/>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14</a:t>
            </a:fld>
            <a:endParaRPr lang="en-US" dirty="0"/>
          </a:p>
        </p:txBody>
      </p:sp>
    </p:spTree>
    <p:custDataLst>
      <p:tags r:id="rId1"/>
    </p:custDataLst>
    <p:extLst>
      <p:ext uri="{BB962C8B-B14F-4D97-AF65-F5344CB8AC3E}">
        <p14:creationId xmlns:p14="http://schemas.microsoft.com/office/powerpoint/2010/main" val="385653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Accommodation Vehicle Turning Movements</a:t>
            </a:r>
          </a:p>
        </p:txBody>
      </p:sp>
      <p:pic>
        <p:nvPicPr>
          <p:cNvPr id="3" name="Picture 2" descr="Roundabout AutoTurn analysis diagram" title="Roundabout AutoTurn analysis diagram"/>
          <p:cNvPicPr>
            <a:picLocks noChangeAspect="1"/>
          </p:cNvPicPr>
          <p:nvPr/>
        </p:nvPicPr>
        <p:blipFill rotWithShape="1">
          <a:blip r:embed="rId4"/>
          <a:srcRect t="5143"/>
          <a:stretch/>
        </p:blipFill>
        <p:spPr>
          <a:xfrm>
            <a:off x="183179" y="1328371"/>
            <a:ext cx="8119241" cy="5317218"/>
          </a:xfrm>
          <a:prstGeom prst="rect">
            <a:avLst/>
          </a:prstGeom>
          <a:ln>
            <a:solidFill>
              <a:schemeClr val="tx1"/>
            </a:solidFill>
          </a:ln>
        </p:spPr>
      </p:pic>
      <p:graphicFrame>
        <p:nvGraphicFramePr>
          <p:cNvPr id="7" name="Table 6" descr="Accommodation vehicle table"/>
          <p:cNvGraphicFramePr>
            <a:graphicFrameLocks noGrp="1"/>
          </p:cNvGraphicFramePr>
          <p:nvPr>
            <p:extLst>
              <p:ext uri="{D42A27DB-BD31-4B8C-83A1-F6EECF244321}">
                <p14:modId xmlns:p14="http://schemas.microsoft.com/office/powerpoint/2010/main" val="1320801926"/>
              </p:ext>
            </p:extLst>
          </p:nvPr>
        </p:nvGraphicFramePr>
        <p:xfrm>
          <a:off x="8610600" y="2439028"/>
          <a:ext cx="3323897" cy="2288527"/>
        </p:xfrm>
        <a:graphic>
          <a:graphicData uri="http://schemas.openxmlformats.org/drawingml/2006/table">
            <a:tbl>
              <a:tblPr firstRow="1" bandRow="1">
                <a:tableStyleId>{073A0DAA-6AF3-43AB-8588-CEC1D06C72B9}</a:tableStyleId>
              </a:tblPr>
              <a:tblGrid>
                <a:gridCol w="3323897">
                  <a:extLst>
                    <a:ext uri="{9D8B030D-6E8A-4147-A177-3AD203B41FA5}">
                      <a16:colId xmlns:a16="http://schemas.microsoft.com/office/drawing/2014/main" val="658733978"/>
                    </a:ext>
                  </a:extLst>
                </a:gridCol>
              </a:tblGrid>
              <a:tr h="6982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Accommodation Vehicle</a:t>
                      </a:r>
                      <a:endParaRPr lang="en-US" sz="1800" dirty="0">
                        <a:solidFill>
                          <a:schemeClr val="bg1"/>
                        </a:solidFill>
                      </a:endParaRPr>
                    </a:p>
                  </a:txBody>
                  <a:tcPr anchor="ctr"/>
                </a:tc>
                <a:extLst>
                  <a:ext uri="{0D108BD9-81ED-4DB2-BD59-A6C34878D82A}">
                    <a16:rowId xmlns:a16="http://schemas.microsoft.com/office/drawing/2014/main" val="1039387304"/>
                  </a:ext>
                </a:extLst>
              </a:tr>
              <a:tr h="1590232">
                <a:tc>
                  <a:txBody>
                    <a:bodyPr/>
                    <a:lstStyle/>
                    <a:p>
                      <a:r>
                        <a:rPr lang="en-US" dirty="0"/>
                        <a:t>Mobile Home Hauler with 70 foot</a:t>
                      </a:r>
                      <a:r>
                        <a:rPr lang="en-US" baseline="0" dirty="0"/>
                        <a:t> mobile home:</a:t>
                      </a:r>
                    </a:p>
                    <a:p>
                      <a:pPr marL="285750" indent="-285750">
                        <a:buFont typeface="Arial" panose="020B0604020202020204" pitchFamily="34" charset="0"/>
                        <a:buChar char="•"/>
                      </a:pPr>
                      <a:r>
                        <a:rPr lang="en-US" sz="1800" dirty="0"/>
                        <a:t>Overall Length: 101.58 feet</a:t>
                      </a:r>
                    </a:p>
                    <a:p>
                      <a:pPr marL="285750" indent="-285750">
                        <a:buFont typeface="Arial" panose="020B0604020202020204" pitchFamily="34" charset="0"/>
                        <a:buChar char="•"/>
                      </a:pPr>
                      <a:r>
                        <a:rPr lang="en-US" sz="1800" dirty="0"/>
                        <a:t>Overall Width:</a:t>
                      </a:r>
                      <a:r>
                        <a:rPr lang="en-US" sz="1800" baseline="0" dirty="0"/>
                        <a:t> 13.33 feet</a:t>
                      </a:r>
                    </a:p>
                  </a:txBody>
                  <a:tcPr anchor="ctr"/>
                </a:tc>
                <a:extLst>
                  <a:ext uri="{0D108BD9-81ED-4DB2-BD59-A6C34878D82A}">
                    <a16:rowId xmlns:a16="http://schemas.microsoft.com/office/drawing/2014/main" val="4169359124"/>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15</a:t>
            </a:fld>
            <a:endParaRPr lang="en-US" dirty="0"/>
          </a:p>
        </p:txBody>
      </p:sp>
    </p:spTree>
    <p:custDataLst>
      <p:tags r:id="rId1"/>
    </p:custDataLst>
    <p:extLst>
      <p:ext uri="{BB962C8B-B14F-4D97-AF65-F5344CB8AC3E}">
        <p14:creationId xmlns:p14="http://schemas.microsoft.com/office/powerpoint/2010/main" val="196378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Additional Vehicle Turning Movements</a:t>
            </a:r>
          </a:p>
        </p:txBody>
      </p:sp>
      <p:pic>
        <p:nvPicPr>
          <p:cNvPr id="3" name="Picture 2" descr="Roundabout AutoTurn analysis diagram" title="Roundabout AutoTurn analysis diagram"/>
          <p:cNvPicPr>
            <a:picLocks noChangeAspect="1"/>
          </p:cNvPicPr>
          <p:nvPr/>
        </p:nvPicPr>
        <p:blipFill rotWithShape="1">
          <a:blip r:embed="rId4"/>
          <a:srcRect t="5143"/>
          <a:stretch/>
        </p:blipFill>
        <p:spPr>
          <a:xfrm>
            <a:off x="183179" y="1328371"/>
            <a:ext cx="8119241" cy="5317218"/>
          </a:xfrm>
          <a:prstGeom prst="rect">
            <a:avLst/>
          </a:prstGeom>
          <a:ln>
            <a:solidFill>
              <a:schemeClr val="tx1"/>
            </a:solidFill>
          </a:ln>
        </p:spPr>
      </p:pic>
      <p:graphicFrame>
        <p:nvGraphicFramePr>
          <p:cNvPr id="7" name="Table 6" descr="Additional vehicle details table"/>
          <p:cNvGraphicFramePr>
            <a:graphicFrameLocks noGrp="1"/>
          </p:cNvGraphicFramePr>
          <p:nvPr>
            <p:extLst>
              <p:ext uri="{D42A27DB-BD31-4B8C-83A1-F6EECF244321}">
                <p14:modId xmlns:p14="http://schemas.microsoft.com/office/powerpoint/2010/main" val="4165153674"/>
              </p:ext>
            </p:extLst>
          </p:nvPr>
        </p:nvGraphicFramePr>
        <p:xfrm>
          <a:off x="8610600" y="2439028"/>
          <a:ext cx="3323897" cy="2288527"/>
        </p:xfrm>
        <a:graphic>
          <a:graphicData uri="http://schemas.openxmlformats.org/drawingml/2006/table">
            <a:tbl>
              <a:tblPr firstRow="1" bandRow="1">
                <a:tableStyleId>{073A0DAA-6AF3-43AB-8588-CEC1D06C72B9}</a:tableStyleId>
              </a:tblPr>
              <a:tblGrid>
                <a:gridCol w="3323897">
                  <a:extLst>
                    <a:ext uri="{9D8B030D-6E8A-4147-A177-3AD203B41FA5}">
                      <a16:colId xmlns:a16="http://schemas.microsoft.com/office/drawing/2014/main" val="658733978"/>
                    </a:ext>
                  </a:extLst>
                </a:gridCol>
              </a:tblGrid>
              <a:tr h="6982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Additional Vehicle</a:t>
                      </a:r>
                      <a:endParaRPr lang="en-US" sz="1800" dirty="0">
                        <a:solidFill>
                          <a:schemeClr val="bg1"/>
                        </a:solidFill>
                      </a:endParaRPr>
                    </a:p>
                  </a:txBody>
                  <a:tcPr anchor="ctr"/>
                </a:tc>
                <a:extLst>
                  <a:ext uri="{0D108BD9-81ED-4DB2-BD59-A6C34878D82A}">
                    <a16:rowId xmlns:a16="http://schemas.microsoft.com/office/drawing/2014/main" val="1039387304"/>
                  </a:ext>
                </a:extLst>
              </a:tr>
              <a:tr h="1590232">
                <a:tc>
                  <a:txBody>
                    <a:bodyPr/>
                    <a:lstStyle/>
                    <a:p>
                      <a:r>
                        <a:rPr lang="en-US" dirty="0"/>
                        <a:t>Brief description</a:t>
                      </a:r>
                      <a:r>
                        <a:rPr lang="en-US" baseline="0" dirty="0"/>
                        <a:t> with overall length and width</a:t>
                      </a:r>
                      <a:endParaRPr lang="en-US" sz="1800" baseline="0" dirty="0"/>
                    </a:p>
                  </a:txBody>
                  <a:tcPr anchor="ctr"/>
                </a:tc>
                <a:extLst>
                  <a:ext uri="{0D108BD9-81ED-4DB2-BD59-A6C34878D82A}">
                    <a16:rowId xmlns:a16="http://schemas.microsoft.com/office/drawing/2014/main" val="4169359124"/>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16</a:t>
            </a:fld>
            <a:endParaRPr lang="en-US" dirty="0"/>
          </a:p>
        </p:txBody>
      </p:sp>
    </p:spTree>
    <p:custDataLst>
      <p:tags r:id="rId1"/>
    </p:custDataLst>
    <p:extLst>
      <p:ext uri="{BB962C8B-B14F-4D97-AF65-F5344CB8AC3E}">
        <p14:creationId xmlns:p14="http://schemas.microsoft.com/office/powerpoint/2010/main" val="8823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b="1" dirty="0"/>
              <a:t>Single Trip Over-Dimension Permit Summary</a:t>
            </a:r>
          </a:p>
        </p:txBody>
      </p:sp>
      <p:sp>
        <p:nvSpPr>
          <p:cNvPr id="3" name="Rectangle 2"/>
          <p:cNvSpPr/>
          <p:nvPr/>
        </p:nvSpPr>
        <p:spPr>
          <a:xfrm>
            <a:off x="2997234" y="1209784"/>
            <a:ext cx="6255046" cy="923330"/>
          </a:xfrm>
          <a:prstGeom prst="rect">
            <a:avLst/>
          </a:prstGeom>
        </p:spPr>
        <p:txBody>
          <a:bodyPr wrap="none">
            <a:spAutoFit/>
          </a:bodyPr>
          <a:lstStyle/>
          <a:p>
            <a:pPr marL="342900" indent="-342900">
              <a:spcAft>
                <a:spcPts val="1200"/>
              </a:spcAft>
              <a:buFont typeface="Arial" panose="020B0604020202020204" pitchFamily="34" charset="0"/>
              <a:buChar char="•"/>
            </a:pPr>
            <a:r>
              <a:rPr lang="en-US" sz="2200" b="1" dirty="0"/>
              <a:t>Analysis duration: </a:t>
            </a:r>
            <a:r>
              <a:rPr lang="en-US" sz="2200" dirty="0"/>
              <a:t>__ years</a:t>
            </a:r>
          </a:p>
          <a:p>
            <a:pPr marL="342900" indent="-342900">
              <a:spcAft>
                <a:spcPts val="1200"/>
              </a:spcAft>
              <a:buFont typeface="Arial" panose="020B0604020202020204" pitchFamily="34" charset="0"/>
              <a:buChar char="•"/>
            </a:pPr>
            <a:r>
              <a:rPr lang="en-US" sz="2200" b="1" dirty="0"/>
              <a:t>Total STPs issued (including trips):</a:t>
            </a:r>
            <a:r>
              <a:rPr lang="en-US" sz="2200" dirty="0"/>
              <a:t>  ____ permits</a:t>
            </a:r>
          </a:p>
        </p:txBody>
      </p:sp>
      <p:sp>
        <p:nvSpPr>
          <p:cNvPr id="7" name="TextBox 6">
            <a:extLst>
              <a:ext uri="{FF2B5EF4-FFF2-40B4-BE49-F238E27FC236}">
                <a16:creationId xmlns:a16="http://schemas.microsoft.com/office/drawing/2014/main" id="{90C92C98-94DB-62B4-B6CC-67259FBF5A7E}"/>
              </a:ext>
            </a:extLst>
          </p:cNvPr>
          <p:cNvSpPr txBox="1"/>
          <p:nvPr/>
        </p:nvSpPr>
        <p:spPr>
          <a:xfrm>
            <a:off x="298448" y="2174702"/>
            <a:ext cx="9074150" cy="461665"/>
          </a:xfrm>
          <a:prstGeom prst="rect">
            <a:avLst/>
          </a:prstGeom>
          <a:noFill/>
        </p:spPr>
        <p:txBody>
          <a:bodyPr wrap="square">
            <a:spAutoFit/>
          </a:bodyPr>
          <a:lstStyle/>
          <a:p>
            <a:r>
              <a:rPr lang="en-US" sz="2400" b="1" dirty="0"/>
              <a:t>District Guidelines for Over-Dimension Loads:</a:t>
            </a:r>
            <a:endParaRPr lang="en-US" sz="2400" dirty="0"/>
          </a:p>
        </p:txBody>
      </p:sp>
      <p:graphicFrame>
        <p:nvGraphicFramePr>
          <p:cNvPr id="8" name="Table 8" descr="Table showing district guidelines for over-dimension loads">
            <a:extLst>
              <a:ext uri="{FF2B5EF4-FFF2-40B4-BE49-F238E27FC236}">
                <a16:creationId xmlns:a16="http://schemas.microsoft.com/office/drawing/2014/main" id="{B5D14E8D-7330-F754-657F-3C5F62B32EBC}"/>
              </a:ext>
            </a:extLst>
          </p:cNvPr>
          <p:cNvGraphicFramePr>
            <a:graphicFrameLocks noGrp="1"/>
          </p:cNvGraphicFramePr>
          <p:nvPr>
            <p:extLst>
              <p:ext uri="{D42A27DB-BD31-4B8C-83A1-F6EECF244321}">
                <p14:modId xmlns:p14="http://schemas.microsoft.com/office/powerpoint/2010/main" val="1806969378"/>
              </p:ext>
            </p:extLst>
          </p:nvPr>
        </p:nvGraphicFramePr>
        <p:xfrm>
          <a:off x="294479" y="2739045"/>
          <a:ext cx="11603041" cy="3982430"/>
        </p:xfrm>
        <a:graphic>
          <a:graphicData uri="http://schemas.openxmlformats.org/drawingml/2006/table">
            <a:tbl>
              <a:tblPr firstRow="1">
                <a:tableStyleId>{F5AB1C69-6EDB-4FF4-983F-18BD219EF322}</a:tableStyleId>
              </a:tblPr>
              <a:tblGrid>
                <a:gridCol w="2336755">
                  <a:extLst>
                    <a:ext uri="{9D8B030D-6E8A-4147-A177-3AD203B41FA5}">
                      <a16:colId xmlns:a16="http://schemas.microsoft.com/office/drawing/2014/main" val="923414491"/>
                    </a:ext>
                  </a:extLst>
                </a:gridCol>
                <a:gridCol w="2336755">
                  <a:extLst>
                    <a:ext uri="{9D8B030D-6E8A-4147-A177-3AD203B41FA5}">
                      <a16:colId xmlns:a16="http://schemas.microsoft.com/office/drawing/2014/main" val="909256773"/>
                    </a:ext>
                  </a:extLst>
                </a:gridCol>
                <a:gridCol w="2336755">
                  <a:extLst>
                    <a:ext uri="{9D8B030D-6E8A-4147-A177-3AD203B41FA5}">
                      <a16:colId xmlns:a16="http://schemas.microsoft.com/office/drawing/2014/main" val="2725705424"/>
                    </a:ext>
                  </a:extLst>
                </a:gridCol>
                <a:gridCol w="4592776">
                  <a:extLst>
                    <a:ext uri="{9D8B030D-6E8A-4147-A177-3AD203B41FA5}">
                      <a16:colId xmlns:a16="http://schemas.microsoft.com/office/drawing/2014/main" val="2588580505"/>
                    </a:ext>
                  </a:extLst>
                </a:gridCol>
              </a:tblGrid>
              <a:tr h="1510047">
                <a:tc>
                  <a:txBody>
                    <a:bodyPr/>
                    <a:lstStyle/>
                    <a:p>
                      <a:r>
                        <a:rPr lang="en-US" sz="2200" dirty="0"/>
                        <a:t>Daytime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Nighttime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Overall Length Allowed</a:t>
                      </a:r>
                      <a:br>
                        <a:rPr lang="en-US" sz="2000" dirty="0"/>
                      </a:br>
                      <a:r>
                        <a:rPr lang="en-US" sz="2000" b="0" dirty="0"/>
                        <a:t>(without district approval)</a:t>
                      </a:r>
                      <a:endParaRPr lang="en-US" sz="2000" dirty="0"/>
                    </a:p>
                  </a:txBody>
                  <a:tcPr/>
                </a:tc>
                <a:tc>
                  <a:txBody>
                    <a:bodyPr/>
                    <a:lstStyle/>
                    <a:p>
                      <a:r>
                        <a:rPr lang="en-US" sz="2200" b="1" kern="1200" dirty="0">
                          <a:solidFill>
                            <a:schemeClr val="lt1"/>
                          </a:solidFill>
                          <a:latin typeface="+mn-lt"/>
                          <a:ea typeface="+mn-ea"/>
                          <a:cs typeface="+mn-cs"/>
                        </a:rPr>
                        <a:t>Other Comments</a:t>
                      </a:r>
                    </a:p>
                  </a:txBody>
                  <a:tcPr/>
                </a:tc>
                <a:extLst>
                  <a:ext uri="{0D108BD9-81ED-4DB2-BD59-A6C34878D82A}">
                    <a16:rowId xmlns:a16="http://schemas.microsoft.com/office/drawing/2014/main" val="262234761"/>
                  </a:ext>
                </a:extLst>
              </a:tr>
              <a:tr h="2472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endParaRPr lang="en-US" sz="2000" dirty="0"/>
                    </a:p>
                  </a:txBody>
                  <a:tcPr anchor="ctr"/>
                </a:tc>
                <a:extLst>
                  <a:ext uri="{0D108BD9-81ED-4DB2-BD59-A6C34878D82A}">
                    <a16:rowId xmlns:a16="http://schemas.microsoft.com/office/drawing/2014/main" val="105651202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17</a:t>
            </a:fld>
            <a:endParaRPr lang="en-US" dirty="0"/>
          </a:p>
        </p:txBody>
      </p:sp>
    </p:spTree>
    <p:custDataLst>
      <p:tags r:id="rId1"/>
    </p:custDataLst>
    <p:extLst>
      <p:ext uri="{BB962C8B-B14F-4D97-AF65-F5344CB8AC3E}">
        <p14:creationId xmlns:p14="http://schemas.microsoft.com/office/powerpoint/2010/main" val="367864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Single Trip Over-Dimension Permit Summary: </a:t>
            </a:r>
            <a:r>
              <a:rPr lang="en-US" sz="3200" b="1" dirty="0"/>
              <a:t>Wide Loads</a:t>
            </a:r>
          </a:p>
        </p:txBody>
      </p:sp>
      <p:sp>
        <p:nvSpPr>
          <p:cNvPr id="3" name="Rectangle 2"/>
          <p:cNvSpPr/>
          <p:nvPr/>
        </p:nvSpPr>
        <p:spPr>
          <a:xfrm>
            <a:off x="625041" y="123763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Widest load was for a &lt;insert load type from report&gt; at  ___  wide. </a:t>
            </a:r>
          </a:p>
          <a:p>
            <a:pPr marL="342900" indent="-342900">
              <a:spcAft>
                <a:spcPts val="600"/>
              </a:spcAft>
              <a:buFont typeface="Arial" panose="020B0604020202020204" pitchFamily="34" charset="0"/>
              <a:buChar char="•"/>
            </a:pPr>
            <a:r>
              <a:rPr lang="en-US" sz="2000" dirty="0"/>
              <a:t>Majority of permits were between ____ and ____wide.</a:t>
            </a:r>
          </a:p>
        </p:txBody>
      </p:sp>
      <p:graphicFrame>
        <p:nvGraphicFramePr>
          <p:cNvPr id="6" name="Table 5" descr="Table showing permit history for overwidth loads"/>
          <p:cNvGraphicFramePr>
            <a:graphicFrameLocks noGrp="1"/>
          </p:cNvGraphicFramePr>
          <p:nvPr/>
        </p:nvGraphicFramePr>
        <p:xfrm>
          <a:off x="508200" y="2460393"/>
          <a:ext cx="11259007" cy="4162479"/>
        </p:xfrm>
        <a:graphic>
          <a:graphicData uri="http://schemas.openxmlformats.org/drawingml/2006/table">
            <a:tbl>
              <a:tblPr firstRow="1" bandRow="1">
                <a:tableStyleId>{073A0DAA-6AF3-43AB-8588-CEC1D06C72B9}</a:tableStyleId>
              </a:tblPr>
              <a:tblGrid>
                <a:gridCol w="2903283">
                  <a:extLst>
                    <a:ext uri="{9D8B030D-6E8A-4147-A177-3AD203B41FA5}">
                      <a16:colId xmlns:a16="http://schemas.microsoft.com/office/drawing/2014/main" val="2242583396"/>
                    </a:ext>
                  </a:extLst>
                </a:gridCol>
                <a:gridCol w="8355724">
                  <a:extLst>
                    <a:ext uri="{9D8B030D-6E8A-4147-A177-3AD203B41FA5}">
                      <a16:colId xmlns:a16="http://schemas.microsoft.com/office/drawing/2014/main" val="1239467818"/>
                    </a:ext>
                  </a:extLst>
                </a:gridCol>
              </a:tblGrid>
              <a:tr h="491631">
                <a:tc>
                  <a:txBody>
                    <a:bodyPr/>
                    <a:lstStyle/>
                    <a:p>
                      <a:pPr algn="ctr"/>
                      <a:r>
                        <a:rPr lang="en-US" sz="2200" dirty="0"/>
                        <a:t>Overall Width</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67165285"/>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2793540322"/>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380186049"/>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51178323"/>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18</a:t>
            </a:fld>
            <a:endParaRPr lang="en-US" dirty="0"/>
          </a:p>
        </p:txBody>
      </p:sp>
    </p:spTree>
    <p:custDataLst>
      <p:tags r:id="rId1"/>
    </p:custDataLst>
    <p:extLst>
      <p:ext uri="{BB962C8B-B14F-4D97-AF65-F5344CB8AC3E}">
        <p14:creationId xmlns:p14="http://schemas.microsoft.com/office/powerpoint/2010/main" val="326458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Single Trip Over-Dimension Permit Summary: </a:t>
            </a:r>
            <a:r>
              <a:rPr lang="en-US" sz="3200" b="1" dirty="0"/>
              <a:t>Long Loads</a:t>
            </a:r>
          </a:p>
        </p:txBody>
      </p:sp>
      <p:sp>
        <p:nvSpPr>
          <p:cNvPr id="3" name="Rectangle 2"/>
          <p:cNvSpPr/>
          <p:nvPr/>
        </p:nvSpPr>
        <p:spPr>
          <a:xfrm>
            <a:off x="533601" y="126194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Longest load was for a &lt;insert load type from report&gt; at  ___  long. </a:t>
            </a:r>
          </a:p>
          <a:p>
            <a:pPr marL="342900" indent="-342900">
              <a:spcAft>
                <a:spcPts val="600"/>
              </a:spcAft>
              <a:buFont typeface="Arial" panose="020B0604020202020204" pitchFamily="34" charset="0"/>
              <a:buChar char="•"/>
            </a:pPr>
            <a:r>
              <a:rPr lang="en-US" sz="2000" dirty="0"/>
              <a:t>Majority of permits were between ____ and ____long.</a:t>
            </a:r>
          </a:p>
        </p:txBody>
      </p:sp>
      <p:graphicFrame>
        <p:nvGraphicFramePr>
          <p:cNvPr id="6" name="Table 5" descr="Table showing permit history for long loads"/>
          <p:cNvGraphicFramePr>
            <a:graphicFrameLocks noGrp="1"/>
          </p:cNvGraphicFramePr>
          <p:nvPr/>
        </p:nvGraphicFramePr>
        <p:xfrm>
          <a:off x="533600" y="2506845"/>
          <a:ext cx="11259007" cy="4214633"/>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59464">
                <a:tc>
                  <a:txBody>
                    <a:bodyPr/>
                    <a:lstStyle/>
                    <a:p>
                      <a:pPr algn="ctr"/>
                      <a:r>
                        <a:rPr lang="en-US" sz="2200" dirty="0"/>
                        <a:t>Overall Length (incl. overhang)</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522167">
                <a:tc>
                  <a:txBody>
                    <a:bodyPr/>
                    <a:lstStyle/>
                    <a:p>
                      <a:r>
                        <a:rPr lang="en-US" sz="2000" dirty="0"/>
                        <a:t>70’ or less</a:t>
                      </a:r>
                    </a:p>
                  </a:txBody>
                  <a:tcPr anchor="ctr"/>
                </a:tc>
                <a:tc>
                  <a:txBody>
                    <a:bodyPr/>
                    <a:lstStyle/>
                    <a:p>
                      <a:endParaRPr lang="en-US" sz="2200" dirty="0"/>
                    </a:p>
                  </a:txBody>
                  <a:tcPr anchor="ctr"/>
                </a:tc>
                <a:extLst>
                  <a:ext uri="{0D108BD9-81ED-4DB2-BD59-A6C34878D82A}">
                    <a16:rowId xmlns:a16="http://schemas.microsoft.com/office/drawing/2014/main" val="1586185658"/>
                  </a:ext>
                </a:extLst>
              </a:tr>
              <a:tr h="522167">
                <a:tc>
                  <a:txBody>
                    <a:bodyPr/>
                    <a:lstStyle/>
                    <a:p>
                      <a:r>
                        <a:rPr lang="en-US" sz="2000" dirty="0"/>
                        <a:t>71’ to 80’</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81’ to 90’</a:t>
                      </a:r>
                    </a:p>
                  </a:txBody>
                  <a:tcPr anchor="ctr"/>
                </a:tc>
                <a:tc>
                  <a:txBody>
                    <a:bodyPr/>
                    <a:lstStyle/>
                    <a:p>
                      <a:endParaRPr lang="en-US" sz="2200" dirty="0"/>
                    </a:p>
                  </a:txBody>
                  <a:tcPr anchor="ctr"/>
                </a:tc>
                <a:extLst>
                  <a:ext uri="{0D108BD9-81ED-4DB2-BD59-A6C34878D82A}">
                    <a16:rowId xmlns:a16="http://schemas.microsoft.com/office/drawing/2014/main" val="3625446404"/>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91’ to 100’</a:t>
                      </a:r>
                    </a:p>
                  </a:txBody>
                  <a:tcPr anchor="ctr"/>
                </a:tc>
                <a:tc>
                  <a:txBody>
                    <a:bodyPr/>
                    <a:lstStyle/>
                    <a:p>
                      <a:endParaRPr lang="en-US" sz="2200" dirty="0"/>
                    </a:p>
                  </a:txBody>
                  <a:tcPr anchor="ctr"/>
                </a:tc>
                <a:extLst>
                  <a:ext uri="{0D108BD9-81ED-4DB2-BD59-A6C34878D82A}">
                    <a16:rowId xmlns:a16="http://schemas.microsoft.com/office/drawing/2014/main" val="391951610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101’ to 110’</a:t>
                      </a:r>
                    </a:p>
                  </a:txBody>
                  <a:tcPr anchor="ctr"/>
                </a:tc>
                <a:tc>
                  <a:txBody>
                    <a:bodyPr/>
                    <a:lstStyle/>
                    <a:p>
                      <a:endParaRPr lang="en-US" sz="2200" dirty="0"/>
                    </a:p>
                  </a:txBody>
                  <a:tcPr anchor="ctr"/>
                </a:tc>
                <a:extLst>
                  <a:ext uri="{0D108BD9-81ED-4DB2-BD59-A6C34878D82A}">
                    <a16:rowId xmlns:a16="http://schemas.microsoft.com/office/drawing/2014/main" val="118106257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111’ to 120’</a:t>
                      </a:r>
                    </a:p>
                  </a:txBody>
                  <a:tcPr anchor="ctr"/>
                </a:tc>
                <a:tc>
                  <a:txBody>
                    <a:bodyPr/>
                    <a:lstStyle/>
                    <a:p>
                      <a:endParaRPr lang="en-US" sz="2200" dirty="0"/>
                    </a:p>
                  </a:txBody>
                  <a:tcPr anchor="ctr"/>
                </a:tc>
                <a:extLst>
                  <a:ext uri="{0D108BD9-81ED-4DB2-BD59-A6C34878D82A}">
                    <a16:rowId xmlns:a16="http://schemas.microsoft.com/office/drawing/2014/main" val="1449444239"/>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Over 120’</a:t>
                      </a:r>
                    </a:p>
                  </a:txBody>
                  <a:tcPr anchor="ctr"/>
                </a:tc>
                <a:tc>
                  <a:txBody>
                    <a:bodyPr/>
                    <a:lstStyle/>
                    <a:p>
                      <a:endParaRPr lang="en-US" sz="2200" dirty="0"/>
                    </a:p>
                  </a:txBody>
                  <a:tcPr anchor="ctr"/>
                </a:tc>
                <a:extLst>
                  <a:ext uri="{0D108BD9-81ED-4DB2-BD59-A6C34878D82A}">
                    <a16:rowId xmlns:a16="http://schemas.microsoft.com/office/drawing/2014/main" val="1609819189"/>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19</a:t>
            </a:fld>
            <a:endParaRPr lang="en-US" dirty="0"/>
          </a:p>
        </p:txBody>
      </p:sp>
    </p:spTree>
    <p:custDataLst>
      <p:tags r:id="rId1"/>
    </p:custDataLst>
    <p:extLst>
      <p:ext uri="{BB962C8B-B14F-4D97-AF65-F5344CB8AC3E}">
        <p14:creationId xmlns:p14="http://schemas.microsoft.com/office/powerpoint/2010/main" val="408458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2</a:t>
            </a:r>
          </a:p>
        </p:txBody>
      </p:sp>
      <p:sp>
        <p:nvSpPr>
          <p:cNvPr id="4" name="TextBox 3"/>
          <p:cNvSpPr txBox="1"/>
          <p:nvPr/>
        </p:nvSpPr>
        <p:spPr>
          <a:xfrm>
            <a:off x="177422" y="180026"/>
            <a:ext cx="7861034" cy="492443"/>
          </a:xfrm>
          <a:prstGeom prst="rect">
            <a:avLst/>
          </a:prstGeom>
          <a:noFill/>
        </p:spPr>
        <p:txBody>
          <a:bodyPr wrap="square" rtlCol="0">
            <a:spAutoFit/>
          </a:bodyPr>
          <a:lstStyle/>
          <a:p>
            <a:r>
              <a:rPr lang="en-US" sz="2600" b="1" dirty="0"/>
              <a:t>WHICH TEMPLATE SHOULD I USE? (Cont’d)</a:t>
            </a:r>
          </a:p>
        </p:txBody>
      </p:sp>
      <p:sp>
        <p:nvSpPr>
          <p:cNvPr id="5" name="TextBox 4">
            <a:extLst>
              <a:ext uri="{FF2B5EF4-FFF2-40B4-BE49-F238E27FC236}">
                <a16:creationId xmlns:a16="http://schemas.microsoft.com/office/drawing/2014/main" id="{4BA40166-7FCE-4BBE-5D50-9F2D5A6BAE4D}"/>
              </a:ext>
            </a:extLst>
          </p:cNvPr>
          <p:cNvSpPr txBox="1"/>
          <p:nvPr/>
        </p:nvSpPr>
        <p:spPr>
          <a:xfrm>
            <a:off x="145575" y="883696"/>
            <a:ext cx="10833479" cy="1154162"/>
          </a:xfrm>
          <a:prstGeom prst="rect">
            <a:avLst/>
          </a:prstGeom>
          <a:noFill/>
        </p:spPr>
        <p:txBody>
          <a:bodyPr wrap="square" rtlCol="0">
            <a:spAutoFit/>
          </a:bodyPr>
          <a:lstStyle/>
          <a:p>
            <a:pPr>
              <a:spcAft>
                <a:spcPts val="1200"/>
              </a:spcAft>
            </a:pPr>
            <a:r>
              <a:rPr lang="en-US" b="1" u="sng" dirty="0"/>
              <a:t>Permanent (NON-ORS 366.215) Impacts Template</a:t>
            </a:r>
            <a:r>
              <a:rPr lang="en-US" b="1" dirty="0"/>
              <a:t>: </a:t>
            </a:r>
            <a:r>
              <a:rPr lang="en-US" sz="1700" dirty="0"/>
              <a:t>Used for sharing new permanent size </a:t>
            </a:r>
            <a:br>
              <a:rPr lang="en-US" sz="1700" dirty="0"/>
            </a:br>
            <a:r>
              <a:rPr lang="en-US" sz="1700" dirty="0"/>
              <a:t>and/or weight restrictions that are considered "high" impact for permanent impacts that are </a:t>
            </a:r>
            <a:r>
              <a:rPr lang="en-US" sz="1700" u="sng" dirty="0"/>
              <a:t>NOT</a:t>
            </a:r>
            <a:r>
              <a:rPr lang="en-US" sz="1700" dirty="0"/>
              <a:t> </a:t>
            </a:r>
            <a:br>
              <a:rPr lang="en-US" sz="1700" dirty="0"/>
            </a:br>
            <a:r>
              <a:rPr lang="en-US" sz="1700" dirty="0"/>
              <a:t>subject to ORS 366.215, per the Project Review Criteria in Appendix C of the Mobility Advisory </a:t>
            </a:r>
            <a:br>
              <a:rPr lang="en-US" sz="1700" dirty="0"/>
            </a:br>
            <a:r>
              <a:rPr lang="en-US" sz="1700" dirty="0"/>
              <a:t>Committee Charter.  </a:t>
            </a:r>
          </a:p>
        </p:txBody>
      </p:sp>
      <p:sp>
        <p:nvSpPr>
          <p:cNvPr id="14" name="TextBox 13"/>
          <p:cNvSpPr txBox="1"/>
          <p:nvPr/>
        </p:nvSpPr>
        <p:spPr>
          <a:xfrm>
            <a:off x="145575" y="2260700"/>
            <a:ext cx="11436825" cy="892552"/>
          </a:xfrm>
          <a:prstGeom prst="rect">
            <a:avLst/>
          </a:prstGeom>
          <a:noFill/>
        </p:spPr>
        <p:txBody>
          <a:bodyPr wrap="square" rtlCol="0">
            <a:spAutoFit/>
          </a:bodyPr>
          <a:lstStyle/>
          <a:p>
            <a:pPr>
              <a:spcAft>
                <a:spcPts val="1200"/>
              </a:spcAft>
            </a:pPr>
            <a:r>
              <a:rPr lang="en-US" b="1" u="sng" dirty="0"/>
              <a:t>Intersection Improvements Template</a:t>
            </a:r>
            <a:r>
              <a:rPr lang="en-US" b="1" dirty="0"/>
              <a:t>: </a:t>
            </a:r>
            <a:r>
              <a:rPr lang="en-US" sz="1700" dirty="0"/>
              <a:t>Used for </a:t>
            </a:r>
            <a:r>
              <a:rPr lang="en-US" sz="1700" i="1" u="sng" dirty="0"/>
              <a:t>early</a:t>
            </a:r>
            <a:r>
              <a:rPr lang="en-US" sz="1700" dirty="0"/>
              <a:t> communication with the Mobility Advisory Committee/</a:t>
            </a:r>
            <a:br>
              <a:rPr lang="en-US" sz="1700" dirty="0"/>
            </a:br>
            <a:r>
              <a:rPr lang="en-US" sz="1700" dirty="0"/>
              <a:t>Stakeholder forum.  The intent of the slides are to share issues/problems with the current intersection, and seek early </a:t>
            </a:r>
            <a:br>
              <a:rPr lang="en-US" sz="1700" dirty="0"/>
            </a:br>
            <a:r>
              <a:rPr lang="en-US" sz="1700" dirty="0"/>
              <a:t>input on options for potential solutions </a:t>
            </a:r>
            <a:r>
              <a:rPr lang="en-US" sz="1700" u="sng" dirty="0"/>
              <a:t>before</a:t>
            </a:r>
            <a:r>
              <a:rPr lang="en-US" sz="1700" dirty="0"/>
              <a:t> a final treatment is decided.</a:t>
            </a:r>
          </a:p>
        </p:txBody>
      </p:sp>
      <p:sp>
        <p:nvSpPr>
          <p:cNvPr id="13" name="TextBox 12"/>
          <p:cNvSpPr txBox="1"/>
          <p:nvPr/>
        </p:nvSpPr>
        <p:spPr>
          <a:xfrm>
            <a:off x="145575" y="3376094"/>
            <a:ext cx="11900848" cy="892552"/>
          </a:xfrm>
          <a:prstGeom prst="rect">
            <a:avLst/>
          </a:prstGeom>
          <a:noFill/>
        </p:spPr>
        <p:txBody>
          <a:bodyPr wrap="square" rtlCol="0">
            <a:spAutoFit/>
          </a:bodyPr>
          <a:lstStyle/>
          <a:p>
            <a:pPr>
              <a:spcAft>
                <a:spcPts val="1200"/>
              </a:spcAft>
            </a:pPr>
            <a:r>
              <a:rPr lang="en-US" b="1" u="sng" dirty="0"/>
              <a:t>Roundabout Template</a:t>
            </a:r>
            <a:r>
              <a:rPr lang="en-US" b="1" dirty="0"/>
              <a:t>: </a:t>
            </a:r>
            <a:r>
              <a:rPr lang="en-US" sz="1700" dirty="0"/>
              <a:t>Used for proposed roundabouts that are subject to freight industry input, per Highway Directive DES-02.  Each slide is designed to present the required information needed for Stakeholder Forum Support (for roundabouts located on Reduction Review Routes) and freight industry support on roundabout sizing.  </a:t>
            </a:r>
          </a:p>
        </p:txBody>
      </p:sp>
      <p:sp>
        <p:nvSpPr>
          <p:cNvPr id="11" name="TextBox 10"/>
          <p:cNvSpPr txBox="1"/>
          <p:nvPr/>
        </p:nvSpPr>
        <p:spPr>
          <a:xfrm>
            <a:off x="145575" y="4491489"/>
            <a:ext cx="11900848" cy="1154162"/>
          </a:xfrm>
          <a:prstGeom prst="rect">
            <a:avLst/>
          </a:prstGeom>
          <a:noFill/>
        </p:spPr>
        <p:txBody>
          <a:bodyPr wrap="square" rtlCol="0">
            <a:spAutoFit/>
          </a:bodyPr>
          <a:lstStyle/>
          <a:p>
            <a:pPr>
              <a:spcAft>
                <a:spcPts val="1200"/>
              </a:spcAft>
            </a:pPr>
            <a:r>
              <a:rPr lang="en-US" b="1" u="sng" dirty="0"/>
              <a:t>Roadway Reconfiguration Template</a:t>
            </a:r>
            <a:r>
              <a:rPr lang="en-US" b="1" dirty="0"/>
              <a:t>: </a:t>
            </a:r>
            <a:r>
              <a:rPr lang="en-US" sz="1700" dirty="0"/>
              <a:t>Used for projects proposing a roadway reconfiguration only (</a:t>
            </a:r>
            <a:r>
              <a:rPr lang="en-US" sz="1700" u="sng" dirty="0"/>
              <a:t>not</a:t>
            </a:r>
            <a:r>
              <a:rPr lang="en-US" sz="1700" dirty="0"/>
              <a:t> in conjunction with a proposed reduction in vehicle-carrying capacity on a Reduction Review Route subject to ORS 366.215). These include road diets, travel lane reductions, lane width changes, etc. If the roadway configuration is included with a Reduction in Vehicle Carrying Capacity, use the ORS 366.215 presentation template instead (the template includes roadway reconfiguration slides).</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2</a:t>
            </a:fld>
            <a:endParaRPr lang="en-US" dirty="0"/>
          </a:p>
        </p:txBody>
      </p:sp>
    </p:spTree>
    <p:custDataLst>
      <p:tags r:id="rId1"/>
    </p:custDataLst>
    <p:extLst>
      <p:ext uri="{BB962C8B-B14F-4D97-AF65-F5344CB8AC3E}">
        <p14:creationId xmlns:p14="http://schemas.microsoft.com/office/powerpoint/2010/main" val="79878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Single Trip Over-Dimension Permit Summary: </a:t>
            </a:r>
            <a:r>
              <a:rPr lang="en-US" sz="3200" b="1" dirty="0"/>
              <a:t>Vehicle Combinations</a:t>
            </a:r>
          </a:p>
        </p:txBody>
      </p:sp>
      <p:graphicFrame>
        <p:nvGraphicFramePr>
          <p:cNvPr id="6" name="Table 5" descr="showing permit history for different vehicle combinations"/>
          <p:cNvGraphicFramePr>
            <a:graphicFrameLocks noGrp="1"/>
          </p:cNvGraphicFramePr>
          <p:nvPr/>
        </p:nvGraphicFramePr>
        <p:xfrm>
          <a:off x="406380" y="1493148"/>
          <a:ext cx="11259007" cy="3870960"/>
        </p:xfrm>
        <a:graphic>
          <a:graphicData uri="http://schemas.openxmlformats.org/drawingml/2006/table">
            <a:tbl>
              <a:tblPr firstRow="1" bandRow="1">
                <a:tableStyleId>{073A0DAA-6AF3-43AB-8588-CEC1D06C72B9}</a:tableStyleId>
              </a:tblPr>
              <a:tblGrid>
                <a:gridCol w="6594704">
                  <a:extLst>
                    <a:ext uri="{9D8B030D-6E8A-4147-A177-3AD203B41FA5}">
                      <a16:colId xmlns:a16="http://schemas.microsoft.com/office/drawing/2014/main" val="2242583396"/>
                    </a:ext>
                  </a:extLst>
                </a:gridCol>
                <a:gridCol w="4664303">
                  <a:extLst>
                    <a:ext uri="{9D8B030D-6E8A-4147-A177-3AD203B41FA5}">
                      <a16:colId xmlns:a16="http://schemas.microsoft.com/office/drawing/2014/main" val="1239467818"/>
                    </a:ext>
                  </a:extLst>
                </a:gridCol>
              </a:tblGrid>
              <a:tr h="457200">
                <a:tc>
                  <a:txBody>
                    <a:bodyPr/>
                    <a:lstStyle/>
                    <a:p>
                      <a:pPr algn="ctr"/>
                      <a:r>
                        <a:rPr lang="en-US" sz="2200" dirty="0"/>
                        <a:t>Vehicle Combinations</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365760">
                <a:tc>
                  <a:txBody>
                    <a:bodyPr/>
                    <a:lstStyle/>
                    <a:p>
                      <a:r>
                        <a:rPr lang="en-US" sz="1800" kern="1200" dirty="0">
                          <a:solidFill>
                            <a:schemeClr val="dk1"/>
                          </a:solidFill>
                          <a:effectLst/>
                          <a:latin typeface="+mn-lt"/>
                          <a:ea typeface="+mn-ea"/>
                          <a:cs typeface="+mn-cs"/>
                        </a:rPr>
                        <a:t>Truck (Solo Vehicle) or Self Propelled Units (like cranes)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Doubles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Truck-Tractor + Semitrailer or Truck-Tractor +Tow-Away Unit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Log Truck + Pole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Heavy Haul Combination (Truck-Tractor/Jeep/Semitrailer/Booster)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Toter</a:t>
                      </a:r>
                      <a:r>
                        <a:rPr lang="en-US" sz="1800" kern="1200" dirty="0">
                          <a:solidFill>
                            <a:schemeClr val="dk1"/>
                          </a:solidFill>
                          <a:effectLst/>
                          <a:latin typeface="+mn-lt"/>
                          <a:ea typeface="+mn-ea"/>
                          <a:cs typeface="+mn-cs"/>
                        </a:rPr>
                        <a:t> + Mobile Home</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Pickup 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20</a:t>
            </a:fld>
            <a:endParaRPr lang="en-US" dirty="0"/>
          </a:p>
        </p:txBody>
      </p:sp>
    </p:spTree>
    <p:custDataLst>
      <p:tags r:id="rId1"/>
    </p:custDataLst>
    <p:extLst>
      <p:ext uri="{BB962C8B-B14F-4D97-AF65-F5344CB8AC3E}">
        <p14:creationId xmlns:p14="http://schemas.microsoft.com/office/powerpoint/2010/main" val="2741334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Single Trip Over-Dimension Permit Summary: </a:t>
            </a:r>
            <a:r>
              <a:rPr lang="en-US" sz="3200" b="1" dirty="0"/>
              <a:t>High Loads</a:t>
            </a:r>
          </a:p>
        </p:txBody>
      </p:sp>
      <p:sp>
        <p:nvSpPr>
          <p:cNvPr id="3" name="Rectangle 2"/>
          <p:cNvSpPr/>
          <p:nvPr/>
        </p:nvSpPr>
        <p:spPr>
          <a:xfrm>
            <a:off x="812276" y="1390104"/>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Tallest load was for a &lt;insert load type from report&gt; at  ___  high. </a:t>
            </a:r>
          </a:p>
          <a:p>
            <a:pPr marL="342900" indent="-342900">
              <a:spcAft>
                <a:spcPts val="600"/>
              </a:spcAft>
              <a:buFont typeface="Arial" panose="020B0604020202020204" pitchFamily="34" charset="0"/>
              <a:buChar char="•"/>
            </a:pPr>
            <a:r>
              <a:rPr lang="en-US" sz="2000" dirty="0"/>
              <a:t>Majority of permits were between ____ and ____high.</a:t>
            </a:r>
          </a:p>
        </p:txBody>
      </p:sp>
      <p:graphicFrame>
        <p:nvGraphicFramePr>
          <p:cNvPr id="6" name="Table 5" descr="Table showing permit history for high loads"/>
          <p:cNvGraphicFramePr>
            <a:graphicFrameLocks noGrp="1"/>
          </p:cNvGraphicFramePr>
          <p:nvPr/>
        </p:nvGraphicFramePr>
        <p:xfrm>
          <a:off x="466496" y="2330159"/>
          <a:ext cx="11259007" cy="4391315"/>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18659">
                <a:tc>
                  <a:txBody>
                    <a:bodyPr/>
                    <a:lstStyle/>
                    <a:p>
                      <a:pPr algn="ctr"/>
                      <a:r>
                        <a:rPr lang="en-US" sz="2200" dirty="0"/>
                        <a:t>Overall Height</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84082">
                <a:tc>
                  <a:txBody>
                    <a:bodyPr/>
                    <a:lstStyle/>
                    <a:p>
                      <a:r>
                        <a:rPr lang="en-US" sz="1800" kern="1200" dirty="0">
                          <a:solidFill>
                            <a:schemeClr val="dk1"/>
                          </a:solidFill>
                          <a:effectLst/>
                          <a:latin typeface="+mn-lt"/>
                          <a:ea typeface="+mn-ea"/>
                          <a:cs typeface="+mn-cs"/>
                        </a:rPr>
                        <a:t>14’00” or less (legal height)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84082">
                <a:tc>
                  <a:txBody>
                    <a:bodyPr/>
                    <a:lstStyle/>
                    <a:p>
                      <a:r>
                        <a:rPr lang="en-US" sz="1800" kern="1200" dirty="0">
                          <a:solidFill>
                            <a:schemeClr val="dk1"/>
                          </a:solidFill>
                          <a:effectLst/>
                          <a:latin typeface="+mn-lt"/>
                          <a:ea typeface="+mn-ea"/>
                          <a:cs typeface="+mn-cs"/>
                        </a:rPr>
                        <a:t>14’01” to 14’06”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14’07” to 15’00”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15’01” to 15’06”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15’07” to 16’00”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16'01" to 17'00"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17'01 to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4115411255"/>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7268535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21</a:t>
            </a:fld>
            <a:endParaRPr lang="en-US" dirty="0"/>
          </a:p>
        </p:txBody>
      </p:sp>
    </p:spTree>
    <p:custDataLst>
      <p:tags r:id="rId1"/>
    </p:custDataLst>
    <p:extLst>
      <p:ext uri="{BB962C8B-B14F-4D97-AF65-F5344CB8AC3E}">
        <p14:creationId xmlns:p14="http://schemas.microsoft.com/office/powerpoint/2010/main" val="2215660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Single Trip Over-Dimension Permit Summary: </a:t>
            </a:r>
            <a:r>
              <a:rPr lang="en-US" sz="3200" b="1" dirty="0"/>
              <a:t>Heavy Loads</a:t>
            </a:r>
          </a:p>
        </p:txBody>
      </p:sp>
      <p:sp>
        <p:nvSpPr>
          <p:cNvPr id="7" name="Rectangle 6"/>
          <p:cNvSpPr/>
          <p:nvPr/>
        </p:nvSpPr>
        <p:spPr>
          <a:xfrm>
            <a:off x="572527" y="1251115"/>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The heaviest load was issued for &lt;insert load type from permit report&gt; at ___lbs.</a:t>
            </a:r>
          </a:p>
          <a:p>
            <a:pPr marL="342900" indent="-342900">
              <a:spcAft>
                <a:spcPts val="600"/>
              </a:spcAft>
              <a:buFont typeface="Arial" panose="020B0604020202020204" pitchFamily="34" charset="0"/>
              <a:buChar char="•"/>
            </a:pPr>
            <a:r>
              <a:rPr lang="en-US" sz="2000" dirty="0"/>
              <a:t>Most of the loads were between ______ </a:t>
            </a:r>
            <a:r>
              <a:rPr lang="en-US" sz="2000" dirty="0" err="1"/>
              <a:t>lbs</a:t>
            </a:r>
            <a:r>
              <a:rPr lang="en-US" sz="2000" dirty="0"/>
              <a:t> and __________ lbs.</a:t>
            </a:r>
          </a:p>
        </p:txBody>
      </p:sp>
      <p:graphicFrame>
        <p:nvGraphicFramePr>
          <p:cNvPr id="6" name="Table 5" descr="Table showing permit history for heavy loads"/>
          <p:cNvGraphicFramePr>
            <a:graphicFrameLocks noGrp="1"/>
          </p:cNvGraphicFramePr>
          <p:nvPr/>
        </p:nvGraphicFramePr>
        <p:xfrm>
          <a:off x="466496" y="2174147"/>
          <a:ext cx="11259007" cy="4547330"/>
        </p:xfrm>
        <a:graphic>
          <a:graphicData uri="http://schemas.openxmlformats.org/drawingml/2006/table">
            <a:tbl>
              <a:tblPr firstRow="1" bandRow="1">
                <a:tableStyleId>{073A0DAA-6AF3-43AB-8588-CEC1D06C72B9}</a:tableStyleId>
              </a:tblPr>
              <a:tblGrid>
                <a:gridCol w="5108804">
                  <a:extLst>
                    <a:ext uri="{9D8B030D-6E8A-4147-A177-3AD203B41FA5}">
                      <a16:colId xmlns:a16="http://schemas.microsoft.com/office/drawing/2014/main" val="2242583396"/>
                    </a:ext>
                  </a:extLst>
                </a:gridCol>
                <a:gridCol w="6150203">
                  <a:extLst>
                    <a:ext uri="{9D8B030D-6E8A-4147-A177-3AD203B41FA5}">
                      <a16:colId xmlns:a16="http://schemas.microsoft.com/office/drawing/2014/main" val="1239467818"/>
                    </a:ext>
                  </a:extLst>
                </a:gridCol>
              </a:tblGrid>
              <a:tr h="483758">
                <a:tc>
                  <a:txBody>
                    <a:bodyPr/>
                    <a:lstStyle/>
                    <a:p>
                      <a:pPr algn="ctr"/>
                      <a:r>
                        <a:rPr lang="en-US" sz="2200" dirty="0"/>
                        <a:t>Gross</a:t>
                      </a:r>
                      <a:r>
                        <a:rPr lang="en-US" sz="2200" baseline="0" dirty="0"/>
                        <a:t> Weight</a:t>
                      </a:r>
                      <a:endParaRPr lang="en-US" sz="2200" dirty="0"/>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1508">
                <a:tc>
                  <a:txBody>
                    <a:bodyPr/>
                    <a:lstStyle/>
                    <a:p>
                      <a:r>
                        <a:rPr lang="en-US" sz="1800" kern="1200" dirty="0">
                          <a:solidFill>
                            <a:schemeClr val="dk1"/>
                          </a:solidFill>
                          <a:effectLst/>
                          <a:latin typeface="+mn-lt"/>
                          <a:ea typeface="+mn-ea"/>
                          <a:cs typeface="+mn-cs"/>
                        </a:rPr>
                        <a:t>80,000 lbs. or less (legal weight)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80,000 lbs. to 98,000 lbs.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98,001 lbs. to 120,000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120,001 lbs. to 140,000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140,001 lbs. to  160,000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160,001 lbs. to 180,000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180,001 lbs. to 200,000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200,001 lbs. to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6178903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22</a:t>
            </a:fld>
            <a:endParaRPr lang="en-US" dirty="0"/>
          </a:p>
        </p:txBody>
      </p:sp>
    </p:spTree>
    <p:custDataLst>
      <p:tags r:id="rId1"/>
    </p:custDataLst>
    <p:extLst>
      <p:ext uri="{BB962C8B-B14F-4D97-AF65-F5344CB8AC3E}">
        <p14:creationId xmlns:p14="http://schemas.microsoft.com/office/powerpoint/2010/main" val="3684433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ROUNDABOUT PROJECT NAME</a:t>
            </a:r>
            <a:br>
              <a:rPr lang="en-US" sz="4000" b="1" dirty="0"/>
            </a:br>
            <a:r>
              <a:rPr lang="en-US" sz="3200" dirty="0"/>
              <a:t>Annual Over-Dimension Permit Data</a:t>
            </a:r>
          </a:p>
        </p:txBody>
      </p:sp>
      <p:sp>
        <p:nvSpPr>
          <p:cNvPr id="4" name="Slide Number Placeholder 3"/>
          <p:cNvSpPr>
            <a:spLocks noGrp="1"/>
          </p:cNvSpPr>
          <p:nvPr>
            <p:ph type="sldNum" sz="quarter" idx="12"/>
          </p:nvPr>
        </p:nvSpPr>
        <p:spPr/>
        <p:txBody>
          <a:bodyPr/>
          <a:lstStyle/>
          <a:p>
            <a:fld id="{7B4172B2-D9CF-462E-87A7-CF6315382B94}" type="slidenum">
              <a:rPr lang="en-US" smtClean="0"/>
              <a:t>23</a:t>
            </a:fld>
            <a:endParaRPr lang="en-US" dirty="0"/>
          </a:p>
        </p:txBody>
      </p:sp>
      <p:graphicFrame>
        <p:nvGraphicFramePr>
          <p:cNvPr id="3" name="Table 8">
            <a:extLst>
              <a:ext uri="{FF2B5EF4-FFF2-40B4-BE49-F238E27FC236}">
                <a16:creationId xmlns:a16="http://schemas.microsoft.com/office/drawing/2014/main" id="{0884EC8A-135C-8EC6-3D96-5D25A93B3747}"/>
              </a:ext>
            </a:extLst>
          </p:cNvPr>
          <p:cNvGraphicFramePr>
            <a:graphicFrameLocks noGrp="1"/>
          </p:cNvGraphicFramePr>
          <p:nvPr/>
        </p:nvGraphicFramePr>
        <p:xfrm>
          <a:off x="157163" y="1742594"/>
          <a:ext cx="11887200" cy="4801082"/>
        </p:xfrm>
        <a:graphic>
          <a:graphicData uri="http://schemas.openxmlformats.org/drawingml/2006/table">
            <a:tbl>
              <a:tblPr firstRow="1">
                <a:tableStyleId>{F5AB1C69-6EDB-4FF4-983F-18BD219EF322}</a:tableStyleId>
              </a:tblPr>
              <a:tblGrid>
                <a:gridCol w="2377440">
                  <a:extLst>
                    <a:ext uri="{9D8B030D-6E8A-4147-A177-3AD203B41FA5}">
                      <a16:colId xmlns:a16="http://schemas.microsoft.com/office/drawing/2014/main" val="923414491"/>
                    </a:ext>
                  </a:extLst>
                </a:gridCol>
                <a:gridCol w="2377440">
                  <a:extLst>
                    <a:ext uri="{9D8B030D-6E8A-4147-A177-3AD203B41FA5}">
                      <a16:colId xmlns:a16="http://schemas.microsoft.com/office/drawing/2014/main" val="909256773"/>
                    </a:ext>
                  </a:extLst>
                </a:gridCol>
                <a:gridCol w="2377440">
                  <a:extLst>
                    <a:ext uri="{9D8B030D-6E8A-4147-A177-3AD203B41FA5}">
                      <a16:colId xmlns:a16="http://schemas.microsoft.com/office/drawing/2014/main" val="2725705424"/>
                    </a:ext>
                  </a:extLst>
                </a:gridCol>
                <a:gridCol w="2377440">
                  <a:extLst>
                    <a:ext uri="{9D8B030D-6E8A-4147-A177-3AD203B41FA5}">
                      <a16:colId xmlns:a16="http://schemas.microsoft.com/office/drawing/2014/main" val="4107188915"/>
                    </a:ext>
                  </a:extLst>
                </a:gridCol>
                <a:gridCol w="2377440">
                  <a:extLst>
                    <a:ext uri="{9D8B030D-6E8A-4147-A177-3AD203B41FA5}">
                      <a16:colId xmlns:a16="http://schemas.microsoft.com/office/drawing/2014/main" val="1183534230"/>
                    </a:ext>
                  </a:extLst>
                </a:gridCol>
              </a:tblGrid>
              <a:tr h="1920114">
                <a:tc>
                  <a:txBody>
                    <a:bodyPr/>
                    <a:lstStyle/>
                    <a:p>
                      <a:pPr algn="ctr"/>
                      <a:r>
                        <a:rPr lang="en-US" sz="2000" dirty="0"/>
                        <a:t>Widths Allowed</a:t>
                      </a:r>
                      <a:endParaRPr lang="en-US"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L</a:t>
                      </a:r>
                      <a:r>
                        <a:rPr lang="en-US" sz="1900" b="0" kern="1200" dirty="0">
                          <a:solidFill>
                            <a:schemeClr val="lt1"/>
                          </a:solidFill>
                          <a:latin typeface="+mn-lt"/>
                          <a:ea typeface="+mn-ea"/>
                          <a:cs typeface="+mn-cs"/>
                        </a:rPr>
                        <a:t>ong logs/ poles/piling permit, w/out steerable axles</a:t>
                      </a:r>
                      <a:endParaRPr lang="en-US" sz="19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latin typeface="+mn-lt"/>
                          <a:ea typeface="+mn-ea"/>
                          <a:cs typeface="+mn-cs"/>
                        </a:rPr>
                        <a:t>M</a:t>
                      </a:r>
                      <a:r>
                        <a:rPr lang="en-US" sz="1900" b="0" dirty="0"/>
                        <a:t>obile/ modular unit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effectLst/>
                          <a:latin typeface="+mn-lt"/>
                          <a:ea typeface="+mn-ea"/>
                          <a:cs typeface="+mn-cs"/>
                        </a:rPr>
                        <a:t>Unladen heavy haul combination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1/2 wheelbase rear overhang permit for truck tractor and semitrailer combos)</a:t>
                      </a:r>
                      <a:endParaRPr lang="en-US" sz="1900" b="0" dirty="0"/>
                    </a:p>
                  </a:txBody>
                  <a:tcPr anchor="ctr"/>
                </a:tc>
                <a:extLst>
                  <a:ext uri="{0D108BD9-81ED-4DB2-BD59-A6C34878D82A}">
                    <a16:rowId xmlns:a16="http://schemas.microsoft.com/office/drawing/2014/main" val="262234761"/>
                  </a:ext>
                </a:extLst>
              </a:tr>
              <a:tr h="2880968">
                <a:tc>
                  <a:txBody>
                    <a:bodyPr/>
                    <a:lstStyle/>
                    <a:p>
                      <a:r>
                        <a:rPr lang="en-US" sz="1800" dirty="0"/>
                        <a:t>Daytime</a:t>
                      </a:r>
                      <a:r>
                        <a:rPr lang="en-US" sz="1800" baseline="0" dirty="0"/>
                        <a:t> annual </a:t>
                      </a:r>
                      <a:br>
                        <a:rPr lang="en-US" sz="1800" baseline="0" dirty="0"/>
                      </a:br>
                      <a:r>
                        <a:rPr lang="en-US" sz="1800" baseline="0" dirty="0"/>
                        <a:t>width:</a:t>
                      </a:r>
                      <a:br>
                        <a:rPr lang="en-US" sz="1800" baseline="0" dirty="0"/>
                      </a:br>
                      <a:endParaRPr lang="en-US" sz="1800" baseline="0" dirty="0"/>
                    </a:p>
                    <a:p>
                      <a:endParaRPr lang="en-US" sz="1800" baseline="0" dirty="0"/>
                    </a:p>
                    <a:p>
                      <a:r>
                        <a:rPr lang="en-US" sz="1800" baseline="0" dirty="0"/>
                        <a:t>Nighttime </a:t>
                      </a:r>
                      <a:br>
                        <a:rPr lang="en-US" sz="1800" baseline="0" dirty="0"/>
                      </a:br>
                      <a:r>
                        <a:rPr lang="en-US" sz="1800" baseline="0" dirty="0"/>
                        <a:t>annual width:</a:t>
                      </a:r>
                      <a:endParaRPr lang="en-US" sz="1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056512022"/>
                  </a:ext>
                </a:extLst>
              </a:tr>
            </a:tbl>
          </a:graphicData>
        </a:graphic>
      </p:graphicFrame>
    </p:spTree>
    <p:custDataLst>
      <p:tags r:id="rId1"/>
    </p:custDataLst>
    <p:extLst>
      <p:ext uri="{BB962C8B-B14F-4D97-AF65-F5344CB8AC3E}">
        <p14:creationId xmlns:p14="http://schemas.microsoft.com/office/powerpoint/2010/main" val="4177247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6405"/>
            <a:ext cx="12191999" cy="1089529"/>
          </a:xfrm>
        </p:spPr>
        <p:txBody>
          <a:bodyPr wrap="square" anchor="ctr" anchorCtr="0">
            <a:spAutoFit/>
          </a:bodyPr>
          <a:lstStyle/>
          <a:p>
            <a:pPr algn="ctr"/>
            <a:r>
              <a:rPr lang="en-US" sz="4000" b="1" dirty="0"/>
              <a:t>ROUNDABOUT PROJECT NAME</a:t>
            </a:r>
            <a:br>
              <a:rPr lang="en-US" sz="4000" b="1" dirty="0"/>
            </a:br>
            <a:r>
              <a:rPr lang="en-US" sz="3200" dirty="0"/>
              <a:t>Over-Dimension Alternate Route (or Bypass) Details</a:t>
            </a:r>
          </a:p>
        </p:txBody>
      </p:sp>
      <p:pic>
        <p:nvPicPr>
          <p:cNvPr id="6" name="Picture 5" descr="Over-dimension ByPass for a proposed roundabout" title="Over-dimension ByPass"/>
          <p:cNvPicPr>
            <a:picLocks noChangeAspect="1"/>
          </p:cNvPicPr>
          <p:nvPr/>
        </p:nvPicPr>
        <p:blipFill>
          <a:blip r:embed="rId4"/>
          <a:stretch>
            <a:fillRect/>
          </a:stretch>
        </p:blipFill>
        <p:spPr>
          <a:xfrm>
            <a:off x="386268" y="1774067"/>
            <a:ext cx="7097646" cy="4451350"/>
          </a:xfrm>
          <a:prstGeom prst="rect">
            <a:avLst/>
          </a:prstGeom>
          <a:ln>
            <a:solidFill>
              <a:schemeClr val="tx1"/>
            </a:solidFill>
          </a:ln>
        </p:spPr>
      </p:pic>
      <p:sp>
        <p:nvSpPr>
          <p:cNvPr id="5" name="Title 1"/>
          <p:cNvSpPr txBox="1">
            <a:spLocks/>
          </p:cNvSpPr>
          <p:nvPr/>
        </p:nvSpPr>
        <p:spPr>
          <a:xfrm>
            <a:off x="7483914" y="1628017"/>
            <a:ext cx="4338863" cy="4728333"/>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287338" indent="-234950" eaLnBrk="1" hangingPunct="1">
              <a:spcBef>
                <a:spcPts val="600"/>
              </a:spcBef>
              <a:spcAft>
                <a:spcPts val="600"/>
              </a:spcAft>
              <a:buClr>
                <a:schemeClr val="tx2"/>
              </a:buClr>
              <a:buFont typeface="Arial" panose="020B0604020202020204" pitchFamily="34" charset="0"/>
              <a:buChar char="•"/>
            </a:pPr>
            <a:r>
              <a:rPr lang="en-US" sz="2000" b="0" dirty="0">
                <a:latin typeface="+mn-lt"/>
                <a:ea typeface="+mn-ea"/>
                <a:cs typeface="Times New Roman" panose="02020603050405020304" pitchFamily="18" charset="0"/>
              </a:rPr>
              <a:t>Provide a map of the alternate route or diagram of the bypass on the left.</a:t>
            </a:r>
          </a:p>
          <a:p>
            <a:pPr marL="287338" indent="-234950" eaLnBrk="1" hangingPunct="1">
              <a:spcBef>
                <a:spcPts val="600"/>
              </a:spcBef>
              <a:spcAft>
                <a:spcPts val="600"/>
              </a:spcAft>
              <a:buClr>
                <a:schemeClr val="tx2"/>
              </a:buClr>
              <a:buFont typeface="Arial" panose="020B0604020202020204" pitchFamily="34" charset="0"/>
              <a:buChar char="•"/>
            </a:pPr>
            <a:r>
              <a:rPr lang="en-US" sz="2000" b="0" dirty="0">
                <a:latin typeface="+mn-lt"/>
                <a:ea typeface="+mn-ea"/>
                <a:cs typeface="Times New Roman" panose="02020603050405020304" pitchFamily="18" charset="0"/>
              </a:rPr>
              <a:t>Indicate the size of OD vehicles required to use the alternate route or bypass (overall length and/or width)</a:t>
            </a:r>
          </a:p>
          <a:p>
            <a:pPr marL="287338" indent="-234950" eaLnBrk="1" hangingPunct="1">
              <a:spcBef>
                <a:spcPts val="600"/>
              </a:spcBef>
              <a:spcAft>
                <a:spcPts val="600"/>
              </a:spcAft>
              <a:buClr>
                <a:schemeClr val="tx2"/>
              </a:buClr>
              <a:buFont typeface="Arial" panose="020B0604020202020204" pitchFamily="34" charset="0"/>
              <a:buChar char="•"/>
            </a:pPr>
            <a:r>
              <a:rPr lang="en-US" sz="2000" b="0" dirty="0">
                <a:latin typeface="+mn-lt"/>
                <a:ea typeface="+mn-ea"/>
                <a:cs typeface="Times New Roman" panose="02020603050405020304" pitchFamily="18" charset="0"/>
              </a:rPr>
              <a:t>Provide any accommodation requirements (e.g. access to gated entry, pilot vehicles, etc. Are there county roads requiring permits?)</a:t>
            </a:r>
          </a:p>
        </p:txBody>
      </p:sp>
      <p:sp>
        <p:nvSpPr>
          <p:cNvPr id="4" name="Slide Number Placeholder 3"/>
          <p:cNvSpPr>
            <a:spLocks noGrp="1"/>
          </p:cNvSpPr>
          <p:nvPr>
            <p:ph type="sldNum" sz="quarter" idx="12"/>
          </p:nvPr>
        </p:nvSpPr>
        <p:spPr/>
        <p:txBody>
          <a:bodyPr/>
          <a:lstStyle/>
          <a:p>
            <a:fld id="{7B4172B2-D9CF-462E-87A7-CF6315382B94}" type="slidenum">
              <a:rPr lang="en-US" smtClean="0"/>
              <a:t>24</a:t>
            </a:fld>
            <a:endParaRPr lang="en-US" dirty="0"/>
          </a:p>
        </p:txBody>
      </p:sp>
    </p:spTree>
    <p:custDataLst>
      <p:tags r:id="rId1"/>
    </p:custDataLst>
    <p:extLst>
      <p:ext uri="{BB962C8B-B14F-4D97-AF65-F5344CB8AC3E}">
        <p14:creationId xmlns:p14="http://schemas.microsoft.com/office/powerpoint/2010/main" val="1745959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894"/>
            <a:ext cx="12191999" cy="1089529"/>
          </a:xfrm>
        </p:spPr>
        <p:txBody>
          <a:bodyPr wrap="square" anchor="ctr" anchorCtr="0">
            <a:spAutoFit/>
          </a:bodyPr>
          <a:lstStyle/>
          <a:p>
            <a:pPr algn="ctr"/>
            <a:r>
              <a:rPr lang="en-US" sz="4000" b="1" dirty="0"/>
              <a:t>PROJECT NAME</a:t>
            </a:r>
            <a:br>
              <a:rPr lang="en-US" sz="4000" b="1" dirty="0"/>
            </a:br>
            <a:r>
              <a:rPr lang="en-US" sz="3200" dirty="0"/>
              <a:t>Pinch Point Information</a:t>
            </a:r>
          </a:p>
        </p:txBody>
      </p:sp>
      <p:sp>
        <p:nvSpPr>
          <p:cNvPr id="7" name="Title 1"/>
          <p:cNvSpPr txBox="1">
            <a:spLocks/>
          </p:cNvSpPr>
          <p:nvPr/>
        </p:nvSpPr>
        <p:spPr>
          <a:xfrm>
            <a:off x="792627" y="2152891"/>
            <a:ext cx="3145221" cy="2908214"/>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p:txBody>
      </p:sp>
      <p:pic>
        <p:nvPicPr>
          <p:cNvPr id="9" name="Picture 8">
            <a:extLst>
              <a:ext uri="{FF2B5EF4-FFF2-40B4-BE49-F238E27FC236}">
                <a16:creationId xmlns:a16="http://schemas.microsoft.com/office/drawing/2014/main" id="{99D41344-F38D-0BAC-E743-13D4A46C18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1102" y="1275911"/>
            <a:ext cx="6049680" cy="5445564"/>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rot="19984507">
            <a:off x="6455119" y="3655698"/>
            <a:ext cx="5467517" cy="1477328"/>
          </a:xfrm>
          <a:prstGeom prst="rect">
            <a:avLst/>
          </a:prstGeom>
          <a:noFill/>
        </p:spPr>
        <p:txBody>
          <a:bodyPr wrap="square" rtlCol="0">
            <a:spAutoFit/>
          </a:bodyPr>
          <a:lstStyle/>
          <a:p>
            <a:pPr algn="ctr"/>
            <a:r>
              <a:rPr lang="en-US" sz="9000" b="1" dirty="0">
                <a:solidFill>
                  <a:srgbClr val="FF0000">
                    <a:alpha val="25000"/>
                  </a:srgbClr>
                </a:solidFill>
              </a:rPr>
              <a:t>EXAMPLE</a:t>
            </a:r>
          </a:p>
        </p:txBody>
      </p:sp>
      <p:sp>
        <p:nvSpPr>
          <p:cNvPr id="4" name="Slide Number Placeholder 3"/>
          <p:cNvSpPr>
            <a:spLocks noGrp="1"/>
          </p:cNvSpPr>
          <p:nvPr>
            <p:ph type="sldNum" sz="quarter" idx="12"/>
          </p:nvPr>
        </p:nvSpPr>
        <p:spPr/>
        <p:txBody>
          <a:bodyPr/>
          <a:lstStyle/>
          <a:p>
            <a:fld id="{7B4172B2-D9CF-462E-87A7-CF6315382B94}" type="slidenum">
              <a:rPr lang="en-US" smtClean="0"/>
              <a:t>25</a:t>
            </a:fld>
            <a:endParaRPr lang="en-US" dirty="0"/>
          </a:p>
        </p:txBody>
      </p:sp>
    </p:spTree>
    <p:custDataLst>
      <p:tags r:id="rId1"/>
    </p:custDataLst>
    <p:extLst>
      <p:ext uri="{BB962C8B-B14F-4D97-AF65-F5344CB8AC3E}">
        <p14:creationId xmlns:p14="http://schemas.microsoft.com/office/powerpoint/2010/main" val="3084716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6405"/>
            <a:ext cx="12191999" cy="1089529"/>
          </a:xfrm>
        </p:spPr>
        <p:txBody>
          <a:bodyPr wrap="square" anchor="ctr" anchorCtr="0">
            <a:spAutoFit/>
          </a:bodyPr>
          <a:lstStyle/>
          <a:p>
            <a:pPr algn="ctr"/>
            <a:r>
              <a:rPr lang="en-US" sz="4000" b="1" dirty="0"/>
              <a:t>ROUNDABOUT PROJECT NAME</a:t>
            </a:r>
            <a:br>
              <a:rPr lang="en-US" sz="4000" b="1" dirty="0"/>
            </a:br>
            <a:r>
              <a:rPr lang="en-US" sz="3200" dirty="0"/>
              <a:t>Summary of Changes</a:t>
            </a:r>
          </a:p>
        </p:txBody>
      </p:sp>
      <p:sp>
        <p:nvSpPr>
          <p:cNvPr id="3" name="Title 1"/>
          <p:cNvSpPr txBox="1">
            <a:spLocks/>
          </p:cNvSpPr>
          <p:nvPr/>
        </p:nvSpPr>
        <p:spPr>
          <a:xfrm>
            <a:off x="315309" y="1602704"/>
            <a:ext cx="11322426" cy="889841"/>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eaLnBrk="1" hangingPunct="1">
              <a:spcBef>
                <a:spcPts val="600"/>
              </a:spcBef>
              <a:spcAft>
                <a:spcPts val="1000"/>
              </a:spcAft>
              <a:buClr>
                <a:schemeClr val="tx2"/>
              </a:buClr>
            </a:pPr>
            <a:r>
              <a:rPr lang="en-US" sz="2700" b="0" dirty="0">
                <a:latin typeface="+mn-lt"/>
                <a:ea typeface="+mn-ea"/>
                <a:cs typeface="Times New Roman" panose="02020603050405020304" pitchFamily="18" charset="0"/>
              </a:rPr>
              <a:t>Summarize your changes in the following chart.  Customize your information as appropriate.</a:t>
            </a:r>
            <a:endParaRPr lang="en-US" sz="2600" b="0" i="0" dirty="0">
              <a:latin typeface="+mn-lt"/>
              <a:cs typeface="Times New Roman" panose="02020603050405020304" pitchFamily="18" charset="0"/>
            </a:endParaRPr>
          </a:p>
        </p:txBody>
      </p:sp>
      <p:graphicFrame>
        <p:nvGraphicFramePr>
          <p:cNvPr id="5" name="Table 4" descr="Table showing summary of proposed changes"/>
          <p:cNvGraphicFramePr>
            <a:graphicFrameLocks noGrp="1"/>
          </p:cNvGraphicFramePr>
          <p:nvPr>
            <p:extLst>
              <p:ext uri="{D42A27DB-BD31-4B8C-83A1-F6EECF244321}">
                <p14:modId xmlns:p14="http://schemas.microsoft.com/office/powerpoint/2010/main" val="3669818050"/>
              </p:ext>
            </p:extLst>
          </p:nvPr>
        </p:nvGraphicFramePr>
        <p:xfrm>
          <a:off x="315309" y="2851026"/>
          <a:ext cx="11414237" cy="2257002"/>
        </p:xfrm>
        <a:graphic>
          <a:graphicData uri="http://schemas.openxmlformats.org/drawingml/2006/table">
            <a:tbl>
              <a:tblPr firstRow="1" bandRow="1">
                <a:tableStyleId>{073A0DAA-6AF3-43AB-8588-CEC1D06C72B9}</a:tableStyleId>
              </a:tblPr>
              <a:tblGrid>
                <a:gridCol w="1828801">
                  <a:extLst>
                    <a:ext uri="{9D8B030D-6E8A-4147-A177-3AD203B41FA5}">
                      <a16:colId xmlns:a16="http://schemas.microsoft.com/office/drawing/2014/main" val="3996595035"/>
                    </a:ext>
                  </a:extLst>
                </a:gridCol>
                <a:gridCol w="2396359">
                  <a:extLst>
                    <a:ext uri="{9D8B030D-6E8A-4147-A177-3AD203B41FA5}">
                      <a16:colId xmlns:a16="http://schemas.microsoft.com/office/drawing/2014/main" val="3042797119"/>
                    </a:ext>
                  </a:extLst>
                </a:gridCol>
                <a:gridCol w="2396359">
                  <a:extLst>
                    <a:ext uri="{9D8B030D-6E8A-4147-A177-3AD203B41FA5}">
                      <a16:colId xmlns:a16="http://schemas.microsoft.com/office/drawing/2014/main" val="1776352660"/>
                    </a:ext>
                  </a:extLst>
                </a:gridCol>
                <a:gridCol w="2396359">
                  <a:extLst>
                    <a:ext uri="{9D8B030D-6E8A-4147-A177-3AD203B41FA5}">
                      <a16:colId xmlns:a16="http://schemas.microsoft.com/office/drawing/2014/main" val="3956227862"/>
                    </a:ext>
                  </a:extLst>
                </a:gridCol>
                <a:gridCol w="2396359">
                  <a:extLst>
                    <a:ext uri="{9D8B030D-6E8A-4147-A177-3AD203B41FA5}">
                      <a16:colId xmlns:a16="http://schemas.microsoft.com/office/drawing/2014/main" val="3944848141"/>
                    </a:ext>
                  </a:extLst>
                </a:gridCol>
              </a:tblGrid>
              <a:tr h="1298668">
                <a:tc>
                  <a:txBody>
                    <a:bodyPr/>
                    <a:lstStyle/>
                    <a:p>
                      <a:pPr algn="ctr"/>
                      <a:r>
                        <a:rPr lang="en-US" sz="2000" dirty="0"/>
                        <a:t>Proposed Design Feature</a:t>
                      </a:r>
                    </a:p>
                  </a:txBody>
                  <a:tcPr anchor="ctr"/>
                </a:tc>
                <a:tc>
                  <a:txBody>
                    <a:bodyPr/>
                    <a:lstStyle/>
                    <a:p>
                      <a:pPr algn="ctr"/>
                      <a:r>
                        <a:rPr lang="en-US" sz="2000" dirty="0"/>
                        <a:t>Existing</a:t>
                      </a:r>
                      <a:r>
                        <a:rPr lang="en-US" sz="2000" baseline="0" dirty="0"/>
                        <a:t> Curb-to-Curb </a:t>
                      </a:r>
                      <a:r>
                        <a:rPr lang="en-US" sz="2000" dirty="0"/>
                        <a:t>Width </a:t>
                      </a:r>
                      <a:br>
                        <a:rPr lang="en-US" sz="2000" dirty="0"/>
                      </a:br>
                      <a:r>
                        <a:rPr lang="en-US" sz="2000" dirty="0"/>
                        <a:t>EB &amp;</a:t>
                      </a:r>
                      <a:r>
                        <a:rPr lang="en-US" sz="2000" baseline="0" dirty="0"/>
                        <a:t> WB</a:t>
                      </a:r>
                      <a:endParaRPr lang="en-US" sz="2000" dirty="0"/>
                    </a:p>
                  </a:txBody>
                  <a:tcPr anchor="ctr"/>
                </a:tc>
                <a:tc>
                  <a:txBody>
                    <a:bodyPr/>
                    <a:lstStyle/>
                    <a:p>
                      <a:pPr algn="ctr"/>
                      <a:r>
                        <a:rPr lang="en-US" sz="2000" dirty="0"/>
                        <a:t>Proposed </a:t>
                      </a:r>
                      <a:r>
                        <a:rPr lang="en-US" sz="2000" baseline="0" dirty="0"/>
                        <a:t>Curb-to-Curb </a:t>
                      </a:r>
                      <a:r>
                        <a:rPr lang="en-US" sz="2000" dirty="0"/>
                        <a:t>Width – WB through</a:t>
                      </a:r>
                      <a:r>
                        <a:rPr lang="en-US" sz="2000" baseline="0" dirty="0"/>
                        <a:t> movement</a:t>
                      </a:r>
                      <a:endParaRPr lang="en-US" sz="2000" dirty="0"/>
                    </a:p>
                  </a:txBody>
                  <a:tcPr anchor="ctr"/>
                </a:tc>
                <a:tc>
                  <a:txBody>
                    <a:bodyPr/>
                    <a:lstStyle/>
                    <a:p>
                      <a:pPr algn="ctr"/>
                      <a:r>
                        <a:rPr lang="en-US" sz="2000" dirty="0"/>
                        <a:t>Proposed </a:t>
                      </a:r>
                      <a:r>
                        <a:rPr lang="en-US" sz="2000" baseline="0" dirty="0"/>
                        <a:t>Curb-to-Curb </a:t>
                      </a:r>
                      <a:r>
                        <a:rPr lang="en-US" sz="2000" dirty="0"/>
                        <a:t>Width – EB through Movement</a:t>
                      </a:r>
                    </a:p>
                  </a:txBody>
                  <a:tcPr anchor="ctr"/>
                </a:tc>
                <a:tc>
                  <a:txBody>
                    <a:bodyPr/>
                    <a:lstStyle/>
                    <a:p>
                      <a:pPr algn="ctr"/>
                      <a:r>
                        <a:rPr lang="en-US" sz="2000" dirty="0"/>
                        <a:t>Proposed </a:t>
                      </a:r>
                      <a:r>
                        <a:rPr lang="en-US" sz="2000" baseline="0" dirty="0"/>
                        <a:t>Curb-to-Curb </a:t>
                      </a:r>
                      <a:r>
                        <a:rPr lang="en-US" sz="2000" dirty="0"/>
                        <a:t>Width Reduction</a:t>
                      </a:r>
                    </a:p>
                  </a:txBody>
                  <a:tcPr anchor="ctr"/>
                </a:tc>
                <a:extLst>
                  <a:ext uri="{0D108BD9-81ED-4DB2-BD59-A6C34878D82A}">
                    <a16:rowId xmlns:a16="http://schemas.microsoft.com/office/drawing/2014/main" val="3679556723"/>
                  </a:ext>
                </a:extLst>
              </a:tr>
              <a:tr h="958334">
                <a:tc>
                  <a:txBody>
                    <a:bodyPr/>
                    <a:lstStyle/>
                    <a:p>
                      <a:pPr algn="ctr"/>
                      <a:r>
                        <a:rPr lang="en-US" sz="2000" dirty="0"/>
                        <a:t>Roundabout</a:t>
                      </a:r>
                    </a:p>
                  </a:txBody>
                  <a:tcPr anchor="ctr"/>
                </a:tc>
                <a:tc>
                  <a:txBody>
                    <a:bodyPr/>
                    <a:lstStyle/>
                    <a:p>
                      <a:pPr algn="ctr"/>
                      <a:r>
                        <a:rPr lang="en-US" sz="2000" dirty="0"/>
                        <a:t>44 Feet</a:t>
                      </a:r>
                    </a:p>
                  </a:txBody>
                  <a:tcPr anchor="ctr"/>
                </a:tc>
                <a:tc>
                  <a:txBody>
                    <a:bodyPr/>
                    <a:lstStyle/>
                    <a:p>
                      <a:pPr algn="ctr"/>
                      <a:r>
                        <a:rPr lang="en-US" sz="2000" dirty="0"/>
                        <a:t>21 Feet</a:t>
                      </a:r>
                    </a:p>
                  </a:txBody>
                  <a:tcPr anchor="ctr"/>
                </a:tc>
                <a:tc>
                  <a:txBody>
                    <a:bodyPr/>
                    <a:lstStyle/>
                    <a:p>
                      <a:pPr algn="ctr"/>
                      <a:r>
                        <a:rPr lang="en-US" sz="2000" dirty="0"/>
                        <a:t>21.6 Feet</a:t>
                      </a:r>
                    </a:p>
                  </a:txBody>
                  <a:tcPr anchor="ctr"/>
                </a:tc>
                <a:tc>
                  <a:txBody>
                    <a:bodyPr/>
                    <a:lstStyle/>
                    <a:p>
                      <a:pPr algn="ctr"/>
                      <a:r>
                        <a:rPr lang="en-US" sz="2000" dirty="0"/>
                        <a:t>22.4 – 23 Feet</a:t>
                      </a:r>
                    </a:p>
                  </a:txBody>
                  <a:tcPr anchor="ctr"/>
                </a:tc>
                <a:extLst>
                  <a:ext uri="{0D108BD9-81ED-4DB2-BD59-A6C34878D82A}">
                    <a16:rowId xmlns:a16="http://schemas.microsoft.com/office/drawing/2014/main" val="331632506"/>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26</a:t>
            </a:fld>
            <a:endParaRPr lang="en-US" dirty="0"/>
          </a:p>
        </p:txBody>
      </p:sp>
    </p:spTree>
    <p:custDataLst>
      <p:tags r:id="rId1"/>
    </p:custDataLst>
    <p:extLst>
      <p:ext uri="{BB962C8B-B14F-4D97-AF65-F5344CB8AC3E}">
        <p14:creationId xmlns:p14="http://schemas.microsoft.com/office/powerpoint/2010/main" val="1594876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NEXT STEPS</a:t>
            </a:r>
          </a:p>
        </p:txBody>
      </p:sp>
      <p:sp>
        <p:nvSpPr>
          <p:cNvPr id="3" name="Content Placeholder 2"/>
          <p:cNvSpPr>
            <a:spLocks noGrp="1"/>
          </p:cNvSpPr>
          <p:nvPr>
            <p:ph sz="half" idx="2"/>
          </p:nvPr>
        </p:nvSpPr>
        <p:spPr/>
        <p:txBody>
          <a:bodyPr/>
          <a:lstStyle/>
          <a:p>
            <a:r>
              <a:rPr lang="en-US" dirty="0">
                <a:cs typeface="Times New Roman" panose="02020603050405020304" pitchFamily="18" charset="0"/>
              </a:rPr>
              <a:t>Mobility Team to write a Record of Support? Or… ?</a:t>
            </a:r>
          </a:p>
        </p:txBody>
      </p:sp>
      <p:pic>
        <p:nvPicPr>
          <p:cNvPr id="7" name="Picture 6" descr="Roundabout under construction" title="Roundabout under construction"/>
          <p:cNvPicPr>
            <a:picLocks noChangeAspect="1"/>
          </p:cNvPicPr>
          <p:nvPr/>
        </p:nvPicPr>
        <p:blipFill>
          <a:blip r:embed="rId4"/>
          <a:stretch>
            <a:fillRect/>
          </a:stretch>
        </p:blipFill>
        <p:spPr>
          <a:xfrm>
            <a:off x="7433770" y="365125"/>
            <a:ext cx="4758230" cy="6089277"/>
          </a:xfrm>
          <a:prstGeom prst="rect">
            <a:avLst/>
          </a:prstGeom>
          <a:ln>
            <a:solidFill>
              <a:schemeClr val="tx1"/>
            </a:solidFill>
          </a:ln>
        </p:spPr>
      </p:pic>
    </p:spTree>
    <p:custDataLst>
      <p:tags r:id="rId1"/>
    </p:custDataLst>
    <p:extLst>
      <p:ext uri="{BB962C8B-B14F-4D97-AF65-F5344CB8AC3E}">
        <p14:creationId xmlns:p14="http://schemas.microsoft.com/office/powerpoint/2010/main" val="2138875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529" y="2456264"/>
            <a:ext cx="10515600" cy="646331"/>
          </a:xfrm>
        </p:spPr>
        <p:txBody>
          <a:bodyPr>
            <a:spAutoFit/>
          </a:bodyPr>
          <a:lstStyle/>
          <a:p>
            <a:r>
              <a:rPr lang="en-US" dirty="0"/>
              <a:t>THANK YOU</a:t>
            </a:r>
          </a:p>
        </p:txBody>
      </p:sp>
    </p:spTree>
    <p:custDataLst>
      <p:tags r:id="rId1"/>
    </p:custDataLst>
    <p:extLst>
      <p:ext uri="{BB962C8B-B14F-4D97-AF65-F5344CB8AC3E}">
        <p14:creationId xmlns:p14="http://schemas.microsoft.com/office/powerpoint/2010/main" val="351660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3</a:t>
            </a:r>
          </a:p>
        </p:txBody>
      </p:sp>
      <p:sp>
        <p:nvSpPr>
          <p:cNvPr id="4" name="TextBox 3"/>
          <p:cNvSpPr txBox="1"/>
          <p:nvPr/>
        </p:nvSpPr>
        <p:spPr>
          <a:xfrm>
            <a:off x="147939" y="136070"/>
            <a:ext cx="7395861" cy="892552"/>
          </a:xfrm>
          <a:prstGeom prst="rect">
            <a:avLst/>
          </a:prstGeom>
          <a:noFill/>
        </p:spPr>
        <p:txBody>
          <a:bodyPr wrap="square" rtlCol="0">
            <a:spAutoFit/>
          </a:bodyPr>
          <a:lstStyle>
            <a:defPPr>
              <a:defRPr lang="en-US"/>
            </a:defPPr>
            <a:lvl1pPr>
              <a:defRPr sz="2600" b="1"/>
            </a:lvl1pPr>
          </a:lstStyle>
          <a:p>
            <a:r>
              <a:rPr lang="en-US" dirty="0"/>
              <a:t>HOW DO I KNOW WHICH SPECIFIC INFORMATION TO INCLUDE IN EACH SLIDE?</a:t>
            </a:r>
          </a:p>
        </p:txBody>
      </p:sp>
      <p:sp>
        <p:nvSpPr>
          <p:cNvPr id="5" name="TextBox 4"/>
          <p:cNvSpPr txBox="1"/>
          <p:nvPr/>
        </p:nvSpPr>
        <p:spPr>
          <a:xfrm>
            <a:off x="147938" y="960000"/>
            <a:ext cx="8852627" cy="1200329"/>
          </a:xfrm>
          <a:prstGeom prst="rect">
            <a:avLst/>
          </a:prstGeom>
          <a:noFill/>
        </p:spPr>
        <p:txBody>
          <a:bodyPr wrap="square" rtlCol="0">
            <a:spAutoFit/>
          </a:bodyPr>
          <a:lstStyle/>
          <a:p>
            <a:r>
              <a:rPr lang="en-US" sz="1750" dirty="0"/>
              <a:t>Instructions are provided, where appropriate, in the </a:t>
            </a:r>
            <a:r>
              <a:rPr lang="en-US" sz="1750" i="1" dirty="0"/>
              <a:t>Notes</a:t>
            </a:r>
            <a:r>
              <a:rPr lang="en-US" sz="1750" dirty="0"/>
              <a:t> section at the bottom of each slide. The Notes should display by default when you open the template. If not, select “</a:t>
            </a:r>
            <a:r>
              <a:rPr lang="en-US" sz="1750" i="1" dirty="0"/>
              <a:t>View</a:t>
            </a:r>
            <a:r>
              <a:rPr lang="en-US" sz="1750" dirty="0"/>
              <a:t>” from the top ribbon and toggle the “</a:t>
            </a:r>
            <a:r>
              <a:rPr lang="en-US" sz="1750" i="1" dirty="0"/>
              <a:t>Notes</a:t>
            </a:r>
            <a:r>
              <a:rPr lang="en-US" sz="1750" dirty="0"/>
              <a:t>” button in the “</a:t>
            </a:r>
            <a:r>
              <a:rPr lang="en-US" sz="1750" i="1" dirty="0"/>
              <a:t>Show</a:t>
            </a:r>
            <a:r>
              <a:rPr lang="en-US" sz="1750" dirty="0"/>
              <a:t>” section. </a:t>
            </a:r>
            <a:r>
              <a:rPr lang="en-US" sz="1750" dirty="0">
                <a:highlight>
                  <a:srgbClr val="FFFF00"/>
                </a:highlight>
              </a:rPr>
              <a:t>Delete the instruction notes and replace them with your own, as appropriate.</a:t>
            </a:r>
          </a:p>
        </p:txBody>
      </p:sp>
      <p:sp>
        <p:nvSpPr>
          <p:cNvPr id="11" name="TextBox 10"/>
          <p:cNvSpPr txBox="1"/>
          <p:nvPr/>
        </p:nvSpPr>
        <p:spPr>
          <a:xfrm>
            <a:off x="147938" y="2212925"/>
            <a:ext cx="11429019" cy="492443"/>
          </a:xfrm>
          <a:prstGeom prst="rect">
            <a:avLst/>
          </a:prstGeom>
          <a:noFill/>
        </p:spPr>
        <p:txBody>
          <a:bodyPr wrap="square" rtlCol="0">
            <a:spAutoFit/>
          </a:bodyPr>
          <a:lstStyle/>
          <a:p>
            <a:r>
              <a:rPr lang="en-US" sz="2600" b="1" dirty="0"/>
              <a:t>WHAT IF I NEED ADDITIONAL SLIDES TO COVER ALL OF MY PLANNED CONTENT?</a:t>
            </a:r>
          </a:p>
        </p:txBody>
      </p:sp>
      <p:sp>
        <p:nvSpPr>
          <p:cNvPr id="12" name="TextBox 11"/>
          <p:cNvSpPr txBox="1"/>
          <p:nvPr/>
        </p:nvSpPr>
        <p:spPr>
          <a:xfrm>
            <a:off x="143638" y="2725357"/>
            <a:ext cx="12126629" cy="900246"/>
          </a:xfrm>
          <a:prstGeom prst="rect">
            <a:avLst/>
          </a:prstGeom>
          <a:noFill/>
        </p:spPr>
        <p:txBody>
          <a:bodyPr wrap="square" lIns="91440" tIns="45720" rIns="91440" bIns="45720" rtlCol="0" anchor="t">
            <a:spAutoFit/>
          </a:bodyPr>
          <a:lstStyle/>
          <a:p>
            <a:pPr>
              <a:spcAft>
                <a:spcPts val="1200"/>
              </a:spcAft>
            </a:pPr>
            <a:r>
              <a:rPr lang="en-US" sz="1750" dirty="0"/>
              <a:t>Keep your content as concise as possible. However, if you need additional slides (e.g. to display multiple stages of a large project), duplicate the appropriate slides provided in the template. If you need an additional slide that is not included in the, template, contact the </a:t>
            </a:r>
            <a:r>
              <a:rPr lang="en-US" sz="1750" b="1" u="sng" dirty="0">
                <a:hlinkClick r:id="rId4"/>
              </a:rPr>
              <a:t>Mobility Services Team</a:t>
            </a:r>
            <a:r>
              <a:rPr lang="en-US" sz="1750" dirty="0"/>
              <a:t> for suggestions on how best to provide the information.</a:t>
            </a:r>
          </a:p>
        </p:txBody>
      </p:sp>
      <p:sp>
        <p:nvSpPr>
          <p:cNvPr id="6" name="Rectangle 5"/>
          <p:cNvSpPr/>
          <p:nvPr/>
        </p:nvSpPr>
        <p:spPr>
          <a:xfrm>
            <a:off x="156592" y="3703493"/>
            <a:ext cx="12035407" cy="492443"/>
          </a:xfrm>
          <a:prstGeom prst="rect">
            <a:avLst/>
          </a:prstGeom>
          <a:noFill/>
        </p:spPr>
        <p:txBody>
          <a:bodyPr wrap="square" rtlCol="0">
            <a:spAutoFit/>
          </a:bodyPr>
          <a:lstStyle/>
          <a:p>
            <a:r>
              <a:rPr lang="en-US" sz="2600" b="1" dirty="0"/>
              <a:t>HOW DO I SEND MY COMPLETED PRESENTATION TO THE MOBILITY TEAM?</a:t>
            </a:r>
          </a:p>
        </p:txBody>
      </p:sp>
      <p:sp>
        <p:nvSpPr>
          <p:cNvPr id="13" name="TextBox 12"/>
          <p:cNvSpPr txBox="1"/>
          <p:nvPr/>
        </p:nvSpPr>
        <p:spPr>
          <a:xfrm>
            <a:off x="147938" y="4184728"/>
            <a:ext cx="11906499" cy="1438855"/>
          </a:xfrm>
          <a:prstGeom prst="rect">
            <a:avLst/>
          </a:prstGeom>
          <a:noFill/>
        </p:spPr>
        <p:txBody>
          <a:bodyPr wrap="square" lIns="91440" tIns="45720" rIns="91440" bIns="45720" rtlCol="0" anchor="t">
            <a:spAutoFit/>
          </a:bodyPr>
          <a:lstStyle/>
          <a:p>
            <a:pPr>
              <a:spcAft>
                <a:spcPts val="1200"/>
              </a:spcAft>
            </a:pPr>
            <a:r>
              <a:rPr lang="en-US" sz="1750" dirty="0"/>
              <a:t>Submit your presentation using the </a:t>
            </a:r>
            <a:r>
              <a:rPr lang="en-US" sz="1750" b="1" u="sng" dirty="0">
                <a:hlinkClick r:id="rId5"/>
              </a:rPr>
              <a:t>Agenda Request/Meeting Materials Form</a:t>
            </a:r>
            <a:r>
              <a:rPr lang="en-US" sz="1750" dirty="0"/>
              <a:t> on the </a:t>
            </a:r>
            <a:r>
              <a:rPr lang="en-US" sz="1750" b="1" u="sng" dirty="0">
                <a:hlinkClick r:id="rId6"/>
              </a:rPr>
              <a:t>Mobility Program internal SharePoint site</a:t>
            </a:r>
            <a:r>
              <a:rPr lang="en-US" sz="1750" b="1" u="sng" dirty="0"/>
              <a:t>.</a:t>
            </a:r>
            <a:r>
              <a:rPr lang="en-US" sz="1750" b="1" dirty="0"/>
              <a:t> </a:t>
            </a:r>
            <a:r>
              <a:rPr lang="en-US" sz="1750" dirty="0"/>
              <a:t>The form will prompt you to answer some questions about your agenda topic and the meeting date you would like to present. Documents must be submitted at least </a:t>
            </a:r>
            <a:r>
              <a:rPr lang="en-US" sz="1750" b="1" u="sng" dirty="0">
                <a:solidFill>
                  <a:srgbClr val="C00000"/>
                </a:solidFill>
              </a:rPr>
              <a:t>three weeks prior</a:t>
            </a:r>
            <a:r>
              <a:rPr lang="en-US" sz="1750" dirty="0">
                <a:solidFill>
                  <a:srgbClr val="C00000"/>
                </a:solidFill>
              </a:rPr>
              <a:t> </a:t>
            </a:r>
            <a:r>
              <a:rPr lang="en-US" sz="1750" dirty="0"/>
              <a:t>to the meeting.  </a:t>
            </a:r>
            <a:r>
              <a:rPr lang="en-US" sz="1750" i="1" dirty="0"/>
              <a:t>(Outside consultants should provide their presentation to the appropriate Region Mobility Liaison, who can submit your presentation on your behalf. Contact information for the Region Mobility Liaisons can be found on the </a:t>
            </a:r>
            <a:r>
              <a:rPr lang="en-US" sz="1750" b="1" i="1" u="sng" dirty="0">
                <a:hlinkClick r:id="rId7"/>
              </a:rPr>
              <a:t>Statewide Mobility Program website</a:t>
            </a:r>
            <a:r>
              <a:rPr lang="en-US" sz="1750" i="1" dirty="0"/>
              <a:t>.)</a:t>
            </a:r>
            <a:endParaRPr lang="en-US" sz="1750" dirty="0"/>
          </a:p>
        </p:txBody>
      </p:sp>
      <p:sp>
        <p:nvSpPr>
          <p:cNvPr id="14" name="TextBox 13"/>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3</a:t>
            </a:fld>
            <a:endParaRPr lang="en-US" dirty="0"/>
          </a:p>
        </p:txBody>
      </p:sp>
    </p:spTree>
    <p:custDataLst>
      <p:tags r:id="rId1"/>
    </p:custDataLst>
    <p:extLst>
      <p:ext uri="{BB962C8B-B14F-4D97-AF65-F5344CB8AC3E}">
        <p14:creationId xmlns:p14="http://schemas.microsoft.com/office/powerpoint/2010/main" val="171395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284"/>
            <a:ext cx="10948793" cy="1540376"/>
          </a:xfrm>
        </p:spPr>
        <p:txBody>
          <a:bodyPr>
            <a:normAutofit/>
          </a:bodyPr>
          <a:lstStyle/>
          <a:p>
            <a:pPr algn="ctr"/>
            <a:r>
              <a:rPr lang="en-US" sz="4400" b="1" dirty="0"/>
              <a:t>ROUNDABOUT PROJECT NAME</a:t>
            </a:r>
            <a:br>
              <a:rPr lang="en-US" sz="4400" b="1" dirty="0"/>
            </a:br>
            <a:r>
              <a:rPr lang="en-US" sz="3500" dirty="0"/>
              <a:t>Proposed Roundabout &amp; Potential ORS 366.215 Impact</a:t>
            </a:r>
          </a:p>
        </p:txBody>
      </p:sp>
      <p:sp>
        <p:nvSpPr>
          <p:cNvPr id="3" name="Content Placeholder 2"/>
          <p:cNvSpPr>
            <a:spLocks noGrp="1"/>
          </p:cNvSpPr>
          <p:nvPr>
            <p:ph idx="4294967295"/>
          </p:nvPr>
        </p:nvSpPr>
        <p:spPr>
          <a:xfrm>
            <a:off x="838200" y="2140596"/>
            <a:ext cx="4876800" cy="3558746"/>
          </a:xfrm>
          <a:prstGeom prst="rect">
            <a:avLst/>
          </a:prstGeom>
        </p:spPr>
        <p:txBody>
          <a:bodyPr>
            <a:normAutofit/>
          </a:bodyPr>
          <a:lstStyle/>
          <a:p>
            <a:pPr marL="287338" indent="-234950">
              <a:spcAft>
                <a:spcPts val="1200"/>
              </a:spcAft>
            </a:pPr>
            <a:r>
              <a:rPr lang="en-US" sz="2600" b="1" dirty="0">
                <a:cs typeface="Times New Roman" panose="02020603050405020304" pitchFamily="18" charset="0"/>
              </a:rPr>
              <a:t>Presenter(s) Name(s):</a:t>
            </a:r>
          </a:p>
          <a:p>
            <a:pPr marL="287338" indent="-234950">
              <a:spcAft>
                <a:spcPts val="1200"/>
              </a:spcAft>
            </a:pPr>
            <a:r>
              <a:rPr lang="en-US" sz="2600" b="1" dirty="0">
                <a:cs typeface="Times New Roman" panose="02020603050405020304" pitchFamily="18" charset="0"/>
              </a:rPr>
              <a:t>Other Notes: </a:t>
            </a:r>
            <a:r>
              <a:rPr lang="en-US" sz="2600" dirty="0">
                <a:cs typeface="Times New Roman" panose="02020603050405020304" pitchFamily="18" charset="0"/>
              </a:rPr>
              <a:t>(e.g. HB 2017 project, STIP Project, etc.)</a:t>
            </a:r>
            <a:endParaRPr lang="en-US" sz="2600" dirty="0"/>
          </a:p>
        </p:txBody>
      </p:sp>
      <p:sp>
        <p:nvSpPr>
          <p:cNvPr id="4" name="Content Placeholder 3">
            <a:extLst>
              <a:ext uri="{C183D7F6-B498-43B3-948B-1728B52AA6E4}">
                <adec:decorative xmlns:adec="http://schemas.microsoft.com/office/drawing/2017/decorative" val="1"/>
              </a:ext>
            </a:extLst>
          </p:cNvPr>
          <p:cNvSpPr txBox="1">
            <a:spLocks/>
          </p:cNvSpPr>
          <p:nvPr/>
        </p:nvSpPr>
        <p:spPr>
          <a:xfrm>
            <a:off x="6605393" y="5605664"/>
            <a:ext cx="5181600" cy="928558"/>
          </a:xfrm>
          <a:prstGeom prst="rect">
            <a:avLst/>
          </a:prstGeom>
        </p:spPr>
        <p:txBody>
          <a:bodyPr anchor="b" anchorCtr="0"/>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1" dirty="0"/>
              <a:t>Mobility Advisory Committee</a:t>
            </a:r>
            <a:br>
              <a:rPr lang="en-US" b="1" dirty="0"/>
            </a:br>
            <a:r>
              <a:rPr lang="en-US" sz="2600" dirty="0"/>
              <a:t>Meeting Date: MM/DD/YYYY</a:t>
            </a:r>
          </a:p>
        </p:txBody>
      </p:sp>
      <p:grpSp>
        <p:nvGrpSpPr>
          <p:cNvPr id="6" name="Group 5" descr="Project photo example (to be replaced with an actual project photo)">
            <a:extLst>
              <a:ext uri="{FF2B5EF4-FFF2-40B4-BE49-F238E27FC236}">
                <a16:creationId xmlns:a16="http://schemas.microsoft.com/office/drawing/2014/main" id="{0ADBF12C-869F-FB94-B0FF-59292D235F78}"/>
              </a:ext>
            </a:extLst>
          </p:cNvPr>
          <p:cNvGrpSpPr/>
          <p:nvPr/>
        </p:nvGrpSpPr>
        <p:grpSpPr>
          <a:xfrm>
            <a:off x="5635113" y="2081414"/>
            <a:ext cx="6219825" cy="3524250"/>
            <a:chOff x="5635113" y="2081414"/>
            <a:chExt cx="6219825" cy="3524250"/>
          </a:xfrm>
        </p:grpSpPr>
        <p:pic>
          <p:nvPicPr>
            <p:cNvPr id="5" name="Picture 4" descr="Roundabout design image" title="Roundabout design image"/>
            <p:cNvPicPr>
              <a:picLocks noChangeAspect="1"/>
            </p:cNvPicPr>
            <p:nvPr/>
          </p:nvPicPr>
          <p:blipFill>
            <a:blip r:embed="rId4"/>
            <a:stretch>
              <a:fillRect/>
            </a:stretch>
          </p:blipFill>
          <p:spPr>
            <a:xfrm>
              <a:off x="5635113" y="2081414"/>
              <a:ext cx="6219825" cy="3524250"/>
            </a:xfrm>
            <a:prstGeom prst="rect">
              <a:avLst/>
            </a:prstGeom>
            <a:ln>
              <a:noFill/>
            </a:ln>
            <a:effectLst>
              <a:outerShdw blurRad="50800" dist="38100" dir="2700000" algn="tl" rotWithShape="0">
                <a:prstClr val="black">
                  <a:alpha val="40000"/>
                </a:prstClr>
              </a:outerShdw>
            </a:effectLst>
          </p:spPr>
        </p:pic>
        <p:sp>
          <p:nvSpPr>
            <p:cNvPr id="8" name="TextBox 7"/>
            <p:cNvSpPr txBox="1"/>
            <p:nvPr/>
          </p:nvSpPr>
          <p:spPr>
            <a:xfrm rot="19984507">
              <a:off x="6108211" y="3591320"/>
              <a:ext cx="5620490" cy="523220"/>
            </a:xfrm>
            <a:prstGeom prst="rect">
              <a:avLst/>
            </a:prstGeom>
            <a:noFill/>
          </p:spPr>
          <p:txBody>
            <a:bodyPr wrap="square" rtlCol="0">
              <a:spAutoFit/>
            </a:bodyPr>
            <a:lstStyle/>
            <a:p>
              <a:r>
                <a:rPr lang="en-US" sz="2800" b="1" dirty="0">
                  <a:solidFill>
                    <a:srgbClr val="FF0000"/>
                  </a:solidFill>
                </a:rPr>
                <a:t>Replace with your own project photo</a:t>
              </a:r>
            </a:p>
          </p:txBody>
        </p:sp>
      </p:grpSp>
      <p:sp>
        <p:nvSpPr>
          <p:cNvPr id="7" name="Slide Number Placeholder 6"/>
          <p:cNvSpPr>
            <a:spLocks noGrp="1"/>
          </p:cNvSpPr>
          <p:nvPr>
            <p:ph type="sldNum" sz="quarter" idx="12"/>
          </p:nvPr>
        </p:nvSpPr>
        <p:spPr/>
        <p:txBody>
          <a:bodyPr/>
          <a:lstStyle/>
          <a:p>
            <a:fld id="{7B4172B2-D9CF-462E-87A7-CF6315382B94}" type="slidenum">
              <a:rPr lang="en-US" smtClean="0"/>
              <a:t>4</a:t>
            </a:fld>
            <a:endParaRPr lang="en-US" dirty="0"/>
          </a:p>
        </p:txBody>
      </p:sp>
    </p:spTree>
    <p:custDataLst>
      <p:tags r:id="rId1"/>
    </p:custDataLst>
    <p:extLst>
      <p:ext uri="{BB962C8B-B14F-4D97-AF65-F5344CB8AC3E}">
        <p14:creationId xmlns:p14="http://schemas.microsoft.com/office/powerpoint/2010/main" val="366276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endParaRPr lang="en-US" dirty="0"/>
          </a:p>
        </p:txBody>
      </p:sp>
      <p:sp>
        <p:nvSpPr>
          <p:cNvPr id="3" name="Slide Number Placeholder 2"/>
          <p:cNvSpPr>
            <a:spLocks noGrp="1"/>
          </p:cNvSpPr>
          <p:nvPr>
            <p:ph type="sldNum" sz="quarter" idx="12"/>
          </p:nvPr>
        </p:nvSpPr>
        <p:spPr/>
        <p:txBody>
          <a:bodyPr/>
          <a:lstStyle/>
          <a:p>
            <a:fld id="{7B4172B2-D9CF-462E-87A7-CF6315382B94}" type="slidenum">
              <a:rPr lang="en-US" smtClean="0"/>
              <a:t>5</a:t>
            </a:fld>
            <a:endParaRPr lang="en-US" dirty="0"/>
          </a:p>
        </p:txBody>
      </p:sp>
      <p:sp>
        <p:nvSpPr>
          <p:cNvPr id="4" name="Text Placeholder 3"/>
          <p:cNvSpPr>
            <a:spLocks noGrp="1"/>
          </p:cNvSpPr>
          <p:nvPr>
            <p:ph type="body" sz="quarter" idx="13"/>
          </p:nvPr>
        </p:nvSpPr>
        <p:spPr>
          <a:xfrm>
            <a:off x="838200" y="1925023"/>
            <a:ext cx="11353799" cy="4431327"/>
          </a:xfrm>
        </p:spPr>
        <p:txBody>
          <a:bodyPr numCol="2"/>
          <a:lstStyle/>
          <a:p>
            <a:pPr marL="0" lvl="1" indent="-404812">
              <a:spcBef>
                <a:spcPts val="0"/>
              </a:spcBef>
              <a:spcAft>
                <a:spcPts val="600"/>
              </a:spcAft>
              <a:buNone/>
            </a:pPr>
            <a:r>
              <a:rPr lang="en-US" sz="2600" b="1" dirty="0">
                <a:cs typeface="Times New Roman" panose="02020603050405020304" pitchFamily="18" charset="0"/>
              </a:rPr>
              <a:t>Topics:</a:t>
            </a:r>
          </a:p>
          <a:p>
            <a:pPr marL="287338" lvl="2" indent="-234950">
              <a:spcBef>
                <a:spcPts val="0"/>
              </a:spcBef>
              <a:spcAft>
                <a:spcPts val="600"/>
              </a:spcAft>
            </a:pPr>
            <a:r>
              <a:rPr lang="en-US" sz="2100" dirty="0">
                <a:cs typeface="Times New Roman" panose="02020603050405020304" pitchFamily="18" charset="0"/>
              </a:rPr>
              <a:t>Location</a:t>
            </a:r>
          </a:p>
          <a:p>
            <a:pPr marL="287338" lvl="2" indent="-234950">
              <a:spcBef>
                <a:spcPts val="0"/>
              </a:spcBef>
              <a:spcAft>
                <a:spcPts val="600"/>
              </a:spcAft>
            </a:pPr>
            <a:r>
              <a:rPr lang="en-US" sz="2100" dirty="0">
                <a:cs typeface="Times New Roman" panose="02020603050405020304" pitchFamily="18" charset="0"/>
              </a:rPr>
              <a:t>Issues &amp; Options Considered</a:t>
            </a:r>
          </a:p>
          <a:p>
            <a:pPr marL="287338" lvl="2" indent="-234950">
              <a:spcBef>
                <a:spcPts val="0"/>
              </a:spcBef>
              <a:spcAft>
                <a:spcPts val="600"/>
              </a:spcAft>
            </a:pPr>
            <a:r>
              <a:rPr lang="en-US" sz="2100" dirty="0">
                <a:cs typeface="Times New Roman" panose="02020603050405020304" pitchFamily="18" charset="0"/>
              </a:rPr>
              <a:t>Existing Conditions &amp; Proposed Design</a:t>
            </a:r>
          </a:p>
          <a:p>
            <a:pPr marL="287338" lvl="2" indent="-234950">
              <a:spcBef>
                <a:spcPts val="0"/>
              </a:spcBef>
              <a:spcAft>
                <a:spcPts val="600"/>
              </a:spcAft>
            </a:pPr>
            <a:r>
              <a:rPr lang="en-US" sz="2100" dirty="0">
                <a:cs typeface="Times New Roman" panose="02020603050405020304" pitchFamily="18" charset="0"/>
              </a:rPr>
              <a:t>Design Vehicle, Accommodation Vehicle(s)</a:t>
            </a:r>
          </a:p>
          <a:p>
            <a:pPr marL="287338" lvl="2" indent="-234950">
              <a:spcBef>
                <a:spcPts val="0"/>
              </a:spcBef>
              <a:spcAft>
                <a:spcPts val="600"/>
              </a:spcAft>
            </a:pPr>
            <a:r>
              <a:rPr lang="en-US" sz="2100" dirty="0">
                <a:cs typeface="Times New Roman" panose="02020603050405020304" pitchFamily="18" charset="0"/>
              </a:rPr>
              <a:t>OD Permit Data </a:t>
            </a:r>
          </a:p>
          <a:p>
            <a:pPr marL="287338" lvl="2" indent="-234950">
              <a:spcBef>
                <a:spcPts val="0"/>
              </a:spcBef>
              <a:spcAft>
                <a:spcPts val="600"/>
              </a:spcAft>
            </a:pPr>
            <a:r>
              <a:rPr lang="en-US" sz="2100" dirty="0">
                <a:cs typeface="Times New Roman" panose="02020603050405020304" pitchFamily="18" charset="0"/>
              </a:rPr>
              <a:t>Pinch Points</a:t>
            </a:r>
          </a:p>
          <a:p>
            <a:pPr marL="287338" lvl="2" indent="-234950">
              <a:spcBef>
                <a:spcPts val="0"/>
              </a:spcBef>
              <a:spcAft>
                <a:spcPts val="600"/>
              </a:spcAft>
            </a:pPr>
            <a:r>
              <a:rPr lang="en-US" sz="2100" dirty="0">
                <a:cs typeface="Times New Roman" panose="02020603050405020304" pitchFamily="18" charset="0"/>
              </a:rPr>
              <a:t>Over-Dimension Bypass</a:t>
            </a:r>
          </a:p>
          <a:p>
            <a:pPr marL="287338" lvl="2" indent="-234950">
              <a:spcBef>
                <a:spcPts val="0"/>
              </a:spcBef>
              <a:spcAft>
                <a:spcPts val="1200"/>
              </a:spcAft>
            </a:pPr>
            <a:r>
              <a:rPr lang="en-US" sz="2100" dirty="0">
                <a:cs typeface="Times New Roman" panose="02020603050405020304" pitchFamily="18" charset="0"/>
              </a:rPr>
              <a:t>Summary of Proposed Changes</a:t>
            </a:r>
          </a:p>
          <a:p>
            <a:pPr marL="287338" lvl="2" indent="-234950">
              <a:spcBef>
                <a:spcPts val="0"/>
              </a:spcBef>
              <a:spcAft>
                <a:spcPts val="1200"/>
              </a:spcAft>
            </a:pPr>
            <a:r>
              <a:rPr lang="en-US" sz="2100" dirty="0">
                <a:cs typeface="Times New Roman" panose="02020603050405020304" pitchFamily="18" charset="0"/>
              </a:rPr>
              <a:t>Next Steps</a:t>
            </a:r>
          </a:p>
          <a:p>
            <a:pPr marL="52388" lvl="2" indent="0">
              <a:spcBef>
                <a:spcPts val="0"/>
              </a:spcBef>
              <a:spcAft>
                <a:spcPts val="1200"/>
              </a:spcAft>
              <a:buNone/>
            </a:pPr>
            <a:br>
              <a:rPr lang="en-US" sz="2200" b="1" dirty="0">
                <a:cs typeface="Times New Roman" panose="02020603050405020304" pitchFamily="18" charset="0"/>
              </a:rPr>
            </a:br>
            <a:br>
              <a:rPr lang="en-US" sz="2200" b="1" dirty="0">
                <a:cs typeface="Times New Roman" panose="02020603050405020304" pitchFamily="18" charset="0"/>
              </a:rPr>
            </a:br>
            <a:br>
              <a:rPr lang="en-US" sz="2200" b="1" dirty="0">
                <a:cs typeface="Times New Roman" panose="02020603050405020304" pitchFamily="18" charset="0"/>
              </a:rPr>
            </a:br>
            <a:br>
              <a:rPr lang="en-US" sz="2200" b="1" dirty="0">
                <a:cs typeface="Times New Roman" panose="02020603050405020304" pitchFamily="18" charset="0"/>
              </a:rPr>
            </a:br>
            <a:br>
              <a:rPr lang="en-US" sz="2200" b="1" dirty="0">
                <a:cs typeface="Times New Roman" panose="02020603050405020304" pitchFamily="18" charset="0"/>
              </a:rPr>
            </a:br>
            <a:br>
              <a:rPr lang="en-US" sz="2200" b="1" dirty="0">
                <a:cs typeface="Times New Roman" panose="02020603050405020304" pitchFamily="18" charset="0"/>
              </a:rPr>
            </a:br>
            <a:br>
              <a:rPr lang="en-US" sz="2200" b="1" dirty="0">
                <a:cs typeface="Times New Roman" panose="02020603050405020304" pitchFamily="18" charset="0"/>
              </a:rPr>
            </a:br>
            <a:br>
              <a:rPr lang="en-US" sz="2200" b="1" dirty="0">
                <a:cs typeface="Times New Roman" panose="02020603050405020304" pitchFamily="18" charset="0"/>
              </a:rPr>
            </a:br>
            <a:r>
              <a:rPr lang="en-US" sz="2600" b="1" dirty="0">
                <a:cs typeface="Times New Roman" panose="02020603050405020304" pitchFamily="18" charset="0"/>
              </a:rPr>
              <a:t>Objective:</a:t>
            </a:r>
          </a:p>
          <a:p>
            <a:pPr marL="395288" lvl="2" indent="-342900">
              <a:spcBef>
                <a:spcPts val="0"/>
              </a:spcBef>
              <a:spcAft>
                <a:spcPts val="1200"/>
              </a:spcAft>
            </a:pPr>
            <a:r>
              <a:rPr lang="en-US" sz="2200" dirty="0">
                <a:cs typeface="Times New Roman" panose="02020603050405020304" pitchFamily="18" charset="0"/>
              </a:rPr>
              <a:t>Seeking Stakeholder Forum Support for Proposed Action subject to ORS 366.215.</a:t>
            </a:r>
          </a:p>
          <a:p>
            <a:pPr marL="395288" lvl="2" indent="-342900">
              <a:spcBef>
                <a:spcPts val="0"/>
              </a:spcBef>
              <a:spcAft>
                <a:spcPts val="1200"/>
              </a:spcAft>
            </a:pPr>
            <a:r>
              <a:rPr lang="en-US" sz="2200" dirty="0">
                <a:cs typeface="Times New Roman" panose="02020603050405020304" pitchFamily="18" charset="0"/>
              </a:rPr>
              <a:t>Seeking Freight Industry support for Conceptual Approval and a Memorialized Agreement on Roundabout Sizing </a:t>
            </a:r>
            <a:br>
              <a:rPr lang="en-US" sz="2200" dirty="0">
                <a:cs typeface="Times New Roman" panose="02020603050405020304" pitchFamily="18" charset="0"/>
              </a:rPr>
            </a:br>
            <a:r>
              <a:rPr lang="en-US" sz="2200" dirty="0">
                <a:cs typeface="Times New Roman" panose="02020603050405020304" pitchFamily="18" charset="0"/>
              </a:rPr>
              <a:t>(Per Highway Directive DES-02).</a:t>
            </a:r>
          </a:p>
          <a:p>
            <a:endParaRPr lang="en-US" dirty="0"/>
          </a:p>
        </p:txBody>
      </p:sp>
      <p:pic>
        <p:nvPicPr>
          <p:cNvPr id="5" name="Picture 4" descr="Roundabout design image" title="Roundabout design image"/>
          <p:cNvPicPr>
            <a:picLocks noChangeAspect="1"/>
          </p:cNvPicPr>
          <p:nvPr/>
        </p:nvPicPr>
        <p:blipFill>
          <a:blip r:embed="rId4"/>
          <a:stretch>
            <a:fillRect/>
          </a:stretch>
        </p:blipFill>
        <p:spPr>
          <a:xfrm>
            <a:off x="6376782" y="0"/>
            <a:ext cx="5815217" cy="3294993"/>
          </a:xfrm>
          <a:prstGeom prst="rect">
            <a:avLst/>
          </a:prstGeom>
          <a:ln>
            <a:noFill/>
          </a:ln>
          <a:effectLst>
            <a:outerShdw blurRad="50800" dist="38100" dir="2700000" algn="tl" rotWithShape="0">
              <a:prstClr val="black">
                <a:alpha val="40000"/>
              </a:prstClr>
            </a:outerShdw>
          </a:effectLst>
        </p:spPr>
      </p:pic>
      <p:sp>
        <p:nvSpPr>
          <p:cNvPr id="6" name="TextBox 5"/>
          <p:cNvSpPr txBox="1"/>
          <p:nvPr/>
        </p:nvSpPr>
        <p:spPr>
          <a:xfrm rot="19984507">
            <a:off x="6757674" y="1244183"/>
            <a:ext cx="5620490" cy="523220"/>
          </a:xfrm>
          <a:prstGeom prst="rect">
            <a:avLst/>
          </a:prstGeom>
          <a:noFill/>
        </p:spPr>
        <p:txBody>
          <a:bodyPr wrap="square" rtlCol="0">
            <a:spAutoFit/>
          </a:bodyPr>
          <a:lstStyle/>
          <a:p>
            <a:r>
              <a:rPr lang="en-US" sz="2800" b="1" dirty="0">
                <a:solidFill>
                  <a:srgbClr val="FF0000"/>
                </a:solidFill>
              </a:rPr>
              <a:t>Replace with your own project photo</a:t>
            </a:r>
          </a:p>
        </p:txBody>
      </p:sp>
    </p:spTree>
    <p:custDataLst>
      <p:tags r:id="rId1"/>
    </p:custDataLst>
    <p:extLst>
      <p:ext uri="{BB962C8B-B14F-4D97-AF65-F5344CB8AC3E}">
        <p14:creationId xmlns:p14="http://schemas.microsoft.com/office/powerpoint/2010/main" val="393632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887"/>
            <a:ext cx="12191999" cy="1089529"/>
          </a:xfrm>
        </p:spPr>
        <p:txBody>
          <a:bodyPr wrap="square" anchor="ctr" anchorCtr="0">
            <a:spAutoFit/>
          </a:bodyPr>
          <a:lstStyle/>
          <a:p>
            <a:pPr algn="ctr"/>
            <a:r>
              <a:rPr lang="en-US" sz="4000" b="1" dirty="0"/>
              <a:t>ROUNDABOUT PROJECT NAME</a:t>
            </a:r>
            <a:br>
              <a:rPr lang="en-US" sz="4000" b="1" dirty="0"/>
            </a:br>
            <a:endParaRPr lang="en-US" sz="3200" dirty="0"/>
          </a:p>
        </p:txBody>
      </p:sp>
      <p:sp>
        <p:nvSpPr>
          <p:cNvPr id="5" name="Slide Number Placeholder 4"/>
          <p:cNvSpPr>
            <a:spLocks noGrp="1"/>
          </p:cNvSpPr>
          <p:nvPr>
            <p:ph type="sldNum" sz="quarter" idx="12"/>
          </p:nvPr>
        </p:nvSpPr>
        <p:spPr/>
        <p:txBody>
          <a:bodyPr/>
          <a:lstStyle/>
          <a:p>
            <a:fld id="{7B4172B2-D9CF-462E-87A7-CF6315382B94}" type="slidenum">
              <a:rPr lang="en-US" smtClean="0"/>
              <a:t>6</a:t>
            </a:fld>
            <a:endParaRPr lang="en-US" dirty="0"/>
          </a:p>
        </p:txBody>
      </p:sp>
      <p:pic>
        <p:nvPicPr>
          <p:cNvPr id="4" name="Picture 3" descr="Map showing proposed roundabout location" title="Map showing proposed roundabout location"/>
          <p:cNvPicPr>
            <a:picLocks noChangeAspect="1"/>
          </p:cNvPicPr>
          <p:nvPr/>
        </p:nvPicPr>
        <p:blipFill rotWithShape="1">
          <a:blip r:embed="rId4"/>
          <a:srcRect b="10531"/>
          <a:stretch/>
        </p:blipFill>
        <p:spPr>
          <a:xfrm>
            <a:off x="286597" y="2073455"/>
            <a:ext cx="11573300" cy="4465457"/>
          </a:xfrm>
          <a:prstGeom prst="rect">
            <a:avLst/>
          </a:prstGeom>
          <a:ln>
            <a:solidFill>
              <a:schemeClr val="tx1"/>
            </a:solidFill>
          </a:ln>
        </p:spPr>
      </p:pic>
      <p:graphicFrame>
        <p:nvGraphicFramePr>
          <p:cNvPr id="8" name="Table 7"/>
          <p:cNvGraphicFramePr>
            <a:graphicFrameLocks noGrp="1"/>
          </p:cNvGraphicFramePr>
          <p:nvPr>
            <p:extLst>
              <p:ext uri="{D42A27DB-BD31-4B8C-83A1-F6EECF244321}">
                <p14:modId xmlns:p14="http://schemas.microsoft.com/office/powerpoint/2010/main" val="1358006765"/>
              </p:ext>
            </p:extLst>
          </p:nvPr>
        </p:nvGraphicFramePr>
        <p:xfrm>
          <a:off x="286597" y="719662"/>
          <a:ext cx="11596050" cy="1118597"/>
        </p:xfrm>
        <a:graphic>
          <a:graphicData uri="http://schemas.openxmlformats.org/drawingml/2006/table">
            <a:tbl>
              <a:tblPr firstRow="1" bandRow="1">
                <a:tableStyleId>{073A0DAA-6AF3-43AB-8588-CEC1D06C72B9}</a:tableStyleId>
              </a:tblPr>
              <a:tblGrid>
                <a:gridCol w="1932675">
                  <a:extLst>
                    <a:ext uri="{9D8B030D-6E8A-4147-A177-3AD203B41FA5}">
                      <a16:colId xmlns:a16="http://schemas.microsoft.com/office/drawing/2014/main" val="1815581332"/>
                    </a:ext>
                  </a:extLst>
                </a:gridCol>
                <a:gridCol w="1932675">
                  <a:extLst>
                    <a:ext uri="{9D8B030D-6E8A-4147-A177-3AD203B41FA5}">
                      <a16:colId xmlns:a16="http://schemas.microsoft.com/office/drawing/2014/main" val="266001723"/>
                    </a:ext>
                  </a:extLst>
                </a:gridCol>
                <a:gridCol w="1932675">
                  <a:extLst>
                    <a:ext uri="{9D8B030D-6E8A-4147-A177-3AD203B41FA5}">
                      <a16:colId xmlns:a16="http://schemas.microsoft.com/office/drawing/2014/main" val="255001988"/>
                    </a:ext>
                  </a:extLst>
                </a:gridCol>
                <a:gridCol w="1932675">
                  <a:extLst>
                    <a:ext uri="{9D8B030D-6E8A-4147-A177-3AD203B41FA5}">
                      <a16:colId xmlns:a16="http://schemas.microsoft.com/office/drawing/2014/main" val="3588961444"/>
                    </a:ext>
                  </a:extLst>
                </a:gridCol>
                <a:gridCol w="1932675">
                  <a:extLst>
                    <a:ext uri="{9D8B030D-6E8A-4147-A177-3AD203B41FA5}">
                      <a16:colId xmlns:a16="http://schemas.microsoft.com/office/drawing/2014/main" val="4060351959"/>
                    </a:ext>
                  </a:extLst>
                </a:gridCol>
                <a:gridCol w="1932675">
                  <a:extLst>
                    <a:ext uri="{9D8B030D-6E8A-4147-A177-3AD203B41FA5}">
                      <a16:colId xmlns:a16="http://schemas.microsoft.com/office/drawing/2014/main" val="3552311178"/>
                    </a:ext>
                  </a:extLst>
                </a:gridCol>
              </a:tblGrid>
              <a:tr h="478517">
                <a:tc>
                  <a:txBody>
                    <a:bodyPr/>
                    <a:lstStyle/>
                    <a:p>
                      <a:pPr algn="ctr"/>
                      <a:r>
                        <a:rPr lang="en-US" dirty="0"/>
                        <a:t>Location</a:t>
                      </a:r>
                      <a:endParaRPr lang="en-US" dirty="0">
                        <a:solidFill>
                          <a:schemeClr val="tx1"/>
                        </a:solidFill>
                      </a:endParaRPr>
                    </a:p>
                  </a:txBody>
                  <a:tcPr anchor="ctr"/>
                </a:tc>
                <a:tc>
                  <a:txBody>
                    <a:bodyPr/>
                    <a:lstStyle/>
                    <a:p>
                      <a:pPr algn="ctr"/>
                      <a:r>
                        <a:rPr lang="en-US" dirty="0"/>
                        <a:t>Signed Route No.</a:t>
                      </a:r>
                      <a:endParaRPr lang="en-US" dirty="0">
                        <a:solidFill>
                          <a:schemeClr val="tx1"/>
                        </a:solidFill>
                      </a:endParaRPr>
                    </a:p>
                  </a:txBody>
                  <a:tcPr anchor="ctr"/>
                </a:tc>
                <a:tc>
                  <a:txBody>
                    <a:bodyPr/>
                    <a:lstStyle/>
                    <a:p>
                      <a:pPr algn="ctr"/>
                      <a:r>
                        <a:rPr lang="en-US" dirty="0"/>
                        <a:t>Hwy</a:t>
                      </a:r>
                      <a:r>
                        <a:rPr lang="en-US" baseline="0" dirty="0"/>
                        <a:t> No.</a:t>
                      </a:r>
                      <a:endParaRPr lang="en-US" dirty="0">
                        <a:solidFill>
                          <a:schemeClr val="tx1"/>
                        </a:solidFill>
                      </a:endParaRPr>
                    </a:p>
                  </a:txBody>
                  <a:tcPr anchor="ctr"/>
                </a:tc>
                <a:tc>
                  <a:txBody>
                    <a:bodyPr/>
                    <a:lstStyle/>
                    <a:p>
                      <a:pPr algn="ctr"/>
                      <a:r>
                        <a:rPr lang="en-US" dirty="0"/>
                        <a:t>Mile Point</a:t>
                      </a:r>
                      <a:endParaRPr lang="en-US" dirty="0">
                        <a:solidFill>
                          <a:schemeClr val="tx1"/>
                        </a:solidFill>
                      </a:endParaRPr>
                    </a:p>
                  </a:txBody>
                  <a:tcPr anchor="ctr"/>
                </a:tc>
                <a:tc>
                  <a:txBody>
                    <a:bodyPr/>
                    <a:lstStyle/>
                    <a:p>
                      <a:pPr marL="0" algn="ctr" defTabSz="914400" rtl="0" eaLnBrk="1" latinLnBrk="0" hangingPunct="1"/>
                      <a:r>
                        <a:rPr lang="en-US" sz="1800" b="1" kern="1200" dirty="0">
                          <a:solidFill>
                            <a:schemeClr val="lt1"/>
                          </a:solidFill>
                          <a:latin typeface="+mn-lt"/>
                          <a:ea typeface="+mn-ea"/>
                          <a:cs typeface="+mn-cs"/>
                        </a:rPr>
                        <a:t>ADT</a:t>
                      </a:r>
                    </a:p>
                  </a:txBody>
                  <a:tcPr anchor="ctr"/>
                </a:tc>
                <a:tc>
                  <a:txBody>
                    <a:bodyPr/>
                    <a:lstStyle/>
                    <a:p>
                      <a:pPr marL="0" algn="ctr" defTabSz="914400" rtl="0" eaLnBrk="1" latinLnBrk="0" hangingPunct="1"/>
                      <a:r>
                        <a:rPr lang="en-US" sz="1800" b="1" kern="1200" dirty="0">
                          <a:solidFill>
                            <a:schemeClr val="lt1"/>
                          </a:solidFill>
                          <a:latin typeface="+mn-lt"/>
                          <a:ea typeface="+mn-ea"/>
                          <a:cs typeface="+mn-cs"/>
                        </a:rPr>
                        <a:t>% Truck Traffic</a:t>
                      </a:r>
                    </a:p>
                  </a:txBody>
                  <a:tcPr anchor="ctr"/>
                </a:tc>
                <a:extLst>
                  <a:ext uri="{0D108BD9-81ED-4DB2-BD59-A6C34878D82A}">
                    <a16:rowId xmlns:a16="http://schemas.microsoft.com/office/drawing/2014/main" val="542182263"/>
                  </a:ext>
                </a:extLst>
              </a:tr>
              <a:tr h="633397">
                <a:tc>
                  <a:txBody>
                    <a:bodyPr/>
                    <a:lstStyle/>
                    <a:p>
                      <a:pPr algn="ctr"/>
                      <a:r>
                        <a:rPr lang="en-US" dirty="0"/>
                        <a:t>Atlantic Ave. Intersection</a:t>
                      </a:r>
                    </a:p>
                  </a:txBody>
                  <a:tcPr anchor="ctr"/>
                </a:tc>
                <a:tc>
                  <a:txBody>
                    <a:bodyPr/>
                    <a:lstStyle/>
                    <a:p>
                      <a:pPr algn="ctr"/>
                      <a:r>
                        <a:rPr lang="en-US" dirty="0"/>
                        <a:t>OR140</a:t>
                      </a:r>
                    </a:p>
                  </a:txBody>
                  <a:tcPr anchor="ctr"/>
                </a:tc>
                <a:tc>
                  <a:txBody>
                    <a:bodyPr/>
                    <a:lstStyle/>
                    <a:p>
                      <a:pPr algn="ctr"/>
                      <a:r>
                        <a:rPr lang="en-US" dirty="0"/>
                        <a:t>Hwy 270</a:t>
                      </a:r>
                    </a:p>
                  </a:txBody>
                  <a:tcPr anchor="ctr"/>
                </a:tc>
                <a:tc>
                  <a:txBody>
                    <a:bodyPr/>
                    <a:lstStyle/>
                    <a:p>
                      <a:pPr algn="ctr"/>
                      <a:r>
                        <a:rPr lang="en-US" dirty="0"/>
                        <a:t>1.70</a:t>
                      </a:r>
                    </a:p>
                  </a:txBody>
                  <a:tcPr anchor="ctr"/>
                </a:tc>
                <a:tc>
                  <a:txBody>
                    <a:bodyPr/>
                    <a:lstStyle/>
                    <a:p>
                      <a:pPr algn="ctr"/>
                      <a:r>
                        <a:rPr lang="en-US" dirty="0"/>
                        <a:t>5,000</a:t>
                      </a:r>
                    </a:p>
                  </a:txBody>
                  <a:tcPr anchor="ctr"/>
                </a:tc>
                <a:tc>
                  <a:txBody>
                    <a:bodyPr/>
                    <a:lstStyle/>
                    <a:p>
                      <a:pPr algn="ctr"/>
                      <a:r>
                        <a:rPr lang="en-US" dirty="0"/>
                        <a:t>20%</a:t>
                      </a:r>
                    </a:p>
                  </a:txBody>
                  <a:tcPr anchor="ctr"/>
                </a:tc>
                <a:extLst>
                  <a:ext uri="{0D108BD9-81ED-4DB2-BD59-A6C34878D82A}">
                    <a16:rowId xmlns:a16="http://schemas.microsoft.com/office/drawing/2014/main" val="882126870"/>
                  </a:ext>
                </a:extLst>
              </a:tr>
            </a:tbl>
          </a:graphicData>
        </a:graphic>
      </p:graphicFrame>
    </p:spTree>
    <p:custDataLst>
      <p:tags r:id="rId1"/>
    </p:custDataLst>
    <p:extLst>
      <p:ext uri="{BB962C8B-B14F-4D97-AF65-F5344CB8AC3E}">
        <p14:creationId xmlns:p14="http://schemas.microsoft.com/office/powerpoint/2010/main" val="387681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94091"/>
            <a:ext cx="10515600" cy="1089529"/>
          </a:xfrm>
        </p:spPr>
        <p:txBody>
          <a:bodyPr anchor="ctr" anchorCtr="0">
            <a:spAutoFit/>
          </a:bodyPr>
          <a:lstStyle/>
          <a:p>
            <a:pPr algn="ctr"/>
            <a:r>
              <a:rPr lang="en-US" sz="4000" b="1" dirty="0"/>
              <a:t>PROJECT NAME</a:t>
            </a:r>
            <a:br>
              <a:rPr lang="en-US" sz="4000" b="1" dirty="0"/>
            </a:br>
            <a:r>
              <a:rPr lang="en-US" sz="3200" dirty="0"/>
              <a:t>Location Details</a:t>
            </a:r>
          </a:p>
        </p:txBody>
      </p:sp>
      <p:grpSp>
        <p:nvGrpSpPr>
          <p:cNvPr id="6" name="Group 5" descr="Local details including roadway characteristics, annual OD permit allowances and single trip OD permit allowances.">
            <a:extLst>
              <a:ext uri="{FF2B5EF4-FFF2-40B4-BE49-F238E27FC236}">
                <a16:creationId xmlns:a16="http://schemas.microsoft.com/office/drawing/2014/main" id="{858213E8-CF9E-A154-9E72-4505A8C5315B}"/>
              </a:ext>
            </a:extLst>
          </p:cNvPr>
          <p:cNvGrpSpPr/>
          <p:nvPr/>
        </p:nvGrpSpPr>
        <p:grpSpPr>
          <a:xfrm>
            <a:off x="436180" y="1677376"/>
            <a:ext cx="11319640" cy="3503245"/>
            <a:chOff x="436180" y="1677376"/>
            <a:chExt cx="11319640" cy="3503245"/>
          </a:xfrm>
        </p:grpSpPr>
        <p:sp>
          <p:nvSpPr>
            <p:cNvPr id="3" name="Title 1"/>
            <p:cNvSpPr txBox="1">
              <a:spLocks/>
            </p:cNvSpPr>
            <p:nvPr/>
          </p:nvSpPr>
          <p:spPr>
            <a:xfrm>
              <a:off x="6235908" y="1677376"/>
              <a:ext cx="5519912" cy="3503245"/>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Annual Over-Dimension Permits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Annual Width allowed daytime: ## feet</a:t>
              </a:r>
            </a:p>
            <a:p>
              <a:pPr marL="566420" lvl="1" indent="-514350" algn="l" eaLnBrk="1" hangingPunct="1">
                <a:spcBef>
                  <a:spcPts val="3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Annual Width allowed nighttime: ## feet</a:t>
              </a:r>
            </a:p>
            <a:p>
              <a:pPr marL="52070" lvl="1" algn="l" eaLnBrk="1" hangingPunct="1">
                <a:spcBef>
                  <a:spcPts val="600"/>
                </a:spcBef>
                <a:spcAft>
                  <a:spcPts val="600"/>
                </a:spcAft>
                <a:buClr>
                  <a:schemeClr val="tx2"/>
                </a:buClr>
              </a:pPr>
              <a:r>
                <a:rPr lang="en-US" sz="2800" i="0" dirty="0">
                  <a:latin typeface="+mn-lt"/>
                  <a:cs typeface="Times New Roman" panose="02020603050405020304" pitchFamily="18" charset="0"/>
                </a:rPr>
                <a:t>Single Trip Over-Dimension Permits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Width allowed daytime without District Approval: ## feet</a:t>
              </a:r>
            </a:p>
            <a:p>
              <a:pPr marL="566420" lvl="1" indent="-514350" algn="l" eaLnBrk="1" hangingPunct="1">
                <a:spcBef>
                  <a:spcPts val="3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Width allowed nighttime without District Approval: ## feet</a:t>
              </a:r>
            </a:p>
          </p:txBody>
        </p:sp>
        <p:sp>
          <p:nvSpPr>
            <p:cNvPr id="5" name="Title 1">
              <a:extLst>
                <a:ext uri="{FF2B5EF4-FFF2-40B4-BE49-F238E27FC236}">
                  <a16:creationId xmlns:a16="http://schemas.microsoft.com/office/drawing/2014/main" id="{4ED1F214-F537-DAA0-3A1A-9EA9DAC36E6C}"/>
                </a:ext>
              </a:extLst>
            </p:cNvPr>
            <p:cNvSpPr txBox="1">
              <a:spLocks/>
            </p:cNvSpPr>
            <p:nvPr/>
          </p:nvSpPr>
          <p:spPr>
            <a:xfrm>
              <a:off x="436180" y="1677376"/>
              <a:ext cx="5410200" cy="3503245"/>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Roadway Characteristics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Type of roadway &amp; number of lanes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Grade type (flat, hills, both)</a:t>
              </a:r>
            </a:p>
            <a:p>
              <a:pPr marL="566420" lvl="1" indent="-514350" algn="l" eaLnBrk="1" hangingPunct="1">
                <a:spcBef>
                  <a:spcPts val="6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Straight, curved, or both</a:t>
              </a:r>
            </a:p>
            <a:p>
              <a:pPr marL="52070" lvl="1" algn="l" eaLnBrk="1" hangingPunct="1">
                <a:spcBef>
                  <a:spcPts val="600"/>
                </a:spcBef>
                <a:spcAft>
                  <a:spcPts val="600"/>
                </a:spcAft>
                <a:buClr>
                  <a:schemeClr val="tx2"/>
                </a:buClr>
              </a:pPr>
              <a:endParaRPr lang="en-US" sz="2200" b="0" i="0" dirty="0">
                <a:latin typeface="+mn-lt"/>
                <a:cs typeface="Times New Roman" panose="02020603050405020304" pitchFamily="18" charset="0"/>
              </a:endParaRPr>
            </a:p>
          </p:txBody>
        </p:sp>
      </p:grpSp>
      <p:sp>
        <p:nvSpPr>
          <p:cNvPr id="4" name="Slide Number Placeholder 3"/>
          <p:cNvSpPr>
            <a:spLocks noGrp="1"/>
          </p:cNvSpPr>
          <p:nvPr>
            <p:ph type="sldNum" sz="quarter" idx="12"/>
          </p:nvPr>
        </p:nvSpPr>
        <p:spPr/>
        <p:txBody>
          <a:bodyPr/>
          <a:lstStyle/>
          <a:p>
            <a:fld id="{7B4172B2-D9CF-462E-87A7-CF6315382B94}" type="slidenum">
              <a:rPr lang="en-US" smtClean="0"/>
              <a:t>7</a:t>
            </a:fld>
            <a:endParaRPr lang="en-US"/>
          </a:p>
        </p:txBody>
      </p:sp>
    </p:spTree>
    <p:custDataLst>
      <p:tags r:id="rId1"/>
    </p:custDataLst>
    <p:extLst>
      <p:ext uri="{BB962C8B-B14F-4D97-AF65-F5344CB8AC3E}">
        <p14:creationId xmlns:p14="http://schemas.microsoft.com/office/powerpoint/2010/main" val="299829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ROUNDABOUT PROJECT NAME</a:t>
            </a:r>
            <a:br>
              <a:rPr lang="en-US" b="1" dirty="0"/>
            </a:br>
            <a:r>
              <a:rPr lang="en-US" sz="3500" dirty="0"/>
              <a:t>Project Purpose, Scope, Issues</a:t>
            </a:r>
          </a:p>
        </p:txBody>
      </p:sp>
      <p:sp>
        <p:nvSpPr>
          <p:cNvPr id="4" name="Content Placeholder 2"/>
          <p:cNvSpPr txBox="1">
            <a:spLocks/>
          </p:cNvSpPr>
          <p:nvPr/>
        </p:nvSpPr>
        <p:spPr>
          <a:xfrm>
            <a:off x="838200" y="2027583"/>
            <a:ext cx="5396948" cy="3784391"/>
          </a:xfrm>
          <a:prstGeom prst="rect">
            <a:avLst/>
          </a:prstGeom>
          <a:ln>
            <a:solidFill>
              <a:schemeClr val="tx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t>Scope:</a:t>
            </a:r>
          </a:p>
          <a:p>
            <a:pPr marL="0" indent="0">
              <a:buFont typeface="Arial" panose="020B0604020202020204" pitchFamily="34" charset="0"/>
              <a:buNone/>
            </a:pPr>
            <a:r>
              <a:rPr lang="en-US" sz="2000" dirty="0"/>
              <a:t>Provide a brief summary of the project purpose and scope.</a:t>
            </a:r>
          </a:p>
        </p:txBody>
      </p:sp>
      <p:sp>
        <p:nvSpPr>
          <p:cNvPr id="5" name="Rectangle 4"/>
          <p:cNvSpPr/>
          <p:nvPr/>
        </p:nvSpPr>
        <p:spPr>
          <a:xfrm>
            <a:off x="6418997" y="2027583"/>
            <a:ext cx="5591033" cy="3784391"/>
          </a:xfrm>
          <a:prstGeom prst="rect">
            <a:avLst/>
          </a:prstGeom>
          <a:ln>
            <a:solidFill>
              <a:schemeClr val="tx2"/>
            </a:solidFill>
          </a:ln>
        </p:spPr>
        <p:txBody>
          <a:bodyPr wrap="square">
            <a:noAutofit/>
          </a:bodyPr>
          <a:lstStyle/>
          <a:p>
            <a:pPr>
              <a:lnSpc>
                <a:spcPct val="90000"/>
              </a:lnSpc>
              <a:spcBef>
                <a:spcPts val="1000"/>
              </a:spcBef>
              <a:spcAft>
                <a:spcPts val="600"/>
              </a:spcAft>
              <a:buClr>
                <a:schemeClr val="tx2"/>
              </a:buClr>
            </a:pPr>
            <a:r>
              <a:rPr lang="en-US" sz="2200" b="1" dirty="0"/>
              <a:t>Issues &amp; Concerns to be addressed (including Safety &amp; Access considerations):</a:t>
            </a:r>
          </a:p>
          <a:p>
            <a:pPr marL="342900" indent="-342900">
              <a:buFont typeface="Arial" panose="020B0604020202020204" pitchFamily="34" charset="0"/>
              <a:buChar char="•"/>
            </a:pPr>
            <a:r>
              <a:rPr lang="en-US" sz="2200" dirty="0"/>
              <a:t>Issue/Concern</a:t>
            </a:r>
          </a:p>
          <a:p>
            <a:pPr marL="800100" lvl="1" indent="-342900">
              <a:buFont typeface="Courier New" panose="02070309020205020404" pitchFamily="49" charset="0"/>
              <a:buChar char="o"/>
            </a:pPr>
            <a:r>
              <a:rPr lang="en-US" dirty="0"/>
              <a:t>Detail</a:t>
            </a:r>
          </a:p>
          <a:p>
            <a:pPr marL="800100" lvl="1" indent="-342900">
              <a:buFont typeface="Courier New" panose="02070309020205020404" pitchFamily="49" charset="0"/>
              <a:buChar char="o"/>
            </a:pPr>
            <a:r>
              <a:rPr lang="en-US" dirty="0"/>
              <a:t>Detail</a:t>
            </a:r>
          </a:p>
          <a:p>
            <a:pPr marL="342900" indent="-342900">
              <a:spcBef>
                <a:spcPts val="600"/>
              </a:spcBef>
              <a:buFont typeface="Arial" panose="020B0604020202020204" pitchFamily="34" charset="0"/>
              <a:buChar char="•"/>
            </a:pPr>
            <a:r>
              <a:rPr lang="en-US" sz="2200" dirty="0"/>
              <a:t>Issue/Concern</a:t>
            </a:r>
          </a:p>
          <a:p>
            <a:pPr marL="742950" lvl="1" indent="-285750">
              <a:buFont typeface="Courier New" panose="02070309020205020404" pitchFamily="49" charset="0"/>
              <a:buChar char="o"/>
            </a:pPr>
            <a:r>
              <a:rPr lang="en-US" dirty="0"/>
              <a:t>Detail</a:t>
            </a:r>
          </a:p>
          <a:p>
            <a:pPr marL="742950" lvl="1" indent="-285750">
              <a:buFont typeface="Courier New" panose="02070309020205020404" pitchFamily="49" charset="0"/>
              <a:buChar char="o"/>
            </a:pPr>
            <a:r>
              <a:rPr lang="en-US" dirty="0"/>
              <a:t>Detail</a:t>
            </a:r>
          </a:p>
          <a:p>
            <a:pPr marL="342900" indent="-342900">
              <a:spcBef>
                <a:spcPts val="600"/>
              </a:spcBef>
              <a:buFont typeface="Arial" panose="020B0604020202020204" pitchFamily="34" charset="0"/>
              <a:buChar char="•"/>
            </a:pPr>
            <a:r>
              <a:rPr lang="en-US" sz="2200" dirty="0"/>
              <a:t>Issue/Concern</a:t>
            </a:r>
          </a:p>
          <a:p>
            <a:pPr marL="742950" lvl="1" indent="-285750">
              <a:buFont typeface="Courier New" panose="02070309020205020404" pitchFamily="49" charset="0"/>
              <a:buChar char="o"/>
            </a:pPr>
            <a:r>
              <a:rPr lang="en-US" dirty="0"/>
              <a:t>Detail</a:t>
            </a:r>
          </a:p>
          <a:p>
            <a:pPr marL="742950" lvl="1" indent="-285750">
              <a:buFont typeface="Courier New" panose="02070309020205020404" pitchFamily="49" charset="0"/>
              <a:buChar char="o"/>
            </a:pPr>
            <a:r>
              <a:rPr lang="en-US" dirty="0"/>
              <a:t>Detail</a:t>
            </a:r>
          </a:p>
        </p:txBody>
      </p:sp>
    </p:spTree>
    <p:custDataLst>
      <p:tags r:id="rId1"/>
    </p:custDataLst>
    <p:extLst>
      <p:ext uri="{BB962C8B-B14F-4D97-AF65-F5344CB8AC3E}">
        <p14:creationId xmlns:p14="http://schemas.microsoft.com/office/powerpoint/2010/main" val="2756950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0" y="0"/>
            <a:ext cx="12192000" cy="1223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ROUNDABOUT PROJECT NAME</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3200" b="0" i="0" u="none" strike="noStrike" kern="1200" cap="none" spc="0" normalizeH="0" baseline="0" noProof="0" dirty="0">
                <a:ln>
                  <a:noFill/>
                </a:ln>
                <a:solidFill>
                  <a:schemeClr val="tx1"/>
                </a:solidFill>
                <a:effectLst/>
                <a:uLnTx/>
                <a:uFillTx/>
                <a:latin typeface="+mj-lt"/>
                <a:ea typeface="+mj-ea"/>
                <a:cs typeface="+mj-cs"/>
              </a:rPr>
              <a:t>Intersection Improvement Options Considered</a:t>
            </a:r>
          </a:p>
        </p:txBody>
      </p:sp>
      <p:graphicFrame>
        <p:nvGraphicFramePr>
          <p:cNvPr id="10" name="Table 9" descr="Table for showing the different options considered for improving the intersection."/>
          <p:cNvGraphicFramePr>
            <a:graphicFrameLocks noGrp="1"/>
          </p:cNvGraphicFramePr>
          <p:nvPr>
            <p:extLst>
              <p:ext uri="{D42A27DB-BD31-4B8C-83A1-F6EECF244321}">
                <p14:modId xmlns:p14="http://schemas.microsoft.com/office/powerpoint/2010/main" val="3961659846"/>
              </p:ext>
            </p:extLst>
          </p:nvPr>
        </p:nvGraphicFramePr>
        <p:xfrm>
          <a:off x="209550" y="1223973"/>
          <a:ext cx="11811001" cy="5410699"/>
        </p:xfrm>
        <a:graphic>
          <a:graphicData uri="http://schemas.openxmlformats.org/drawingml/2006/table">
            <a:tbl>
              <a:tblPr firstRow="1" bandRow="1">
                <a:tableStyleId>{073A0DAA-6AF3-43AB-8588-CEC1D06C72B9}</a:tableStyleId>
              </a:tblPr>
              <a:tblGrid>
                <a:gridCol w="2396004">
                  <a:extLst>
                    <a:ext uri="{9D8B030D-6E8A-4147-A177-3AD203B41FA5}">
                      <a16:colId xmlns:a16="http://schemas.microsoft.com/office/drawing/2014/main" val="232001658"/>
                    </a:ext>
                  </a:extLst>
                </a:gridCol>
                <a:gridCol w="3907895">
                  <a:extLst>
                    <a:ext uri="{9D8B030D-6E8A-4147-A177-3AD203B41FA5}">
                      <a16:colId xmlns:a16="http://schemas.microsoft.com/office/drawing/2014/main" val="248681073"/>
                    </a:ext>
                  </a:extLst>
                </a:gridCol>
                <a:gridCol w="3907895">
                  <a:extLst>
                    <a:ext uri="{9D8B030D-6E8A-4147-A177-3AD203B41FA5}">
                      <a16:colId xmlns:a16="http://schemas.microsoft.com/office/drawing/2014/main" val="1586208020"/>
                    </a:ext>
                  </a:extLst>
                </a:gridCol>
                <a:gridCol w="1599207">
                  <a:extLst>
                    <a:ext uri="{9D8B030D-6E8A-4147-A177-3AD203B41FA5}">
                      <a16:colId xmlns:a16="http://schemas.microsoft.com/office/drawing/2014/main" val="1986305814"/>
                    </a:ext>
                  </a:extLst>
                </a:gridCol>
              </a:tblGrid>
              <a:tr h="491927">
                <a:tc>
                  <a:txBody>
                    <a:bodyPr/>
                    <a:lstStyle/>
                    <a:p>
                      <a:pPr marL="0" algn="ctr" defTabSz="914400" rtl="0" eaLnBrk="1" latinLnBrk="0" hangingPunct="1"/>
                      <a:r>
                        <a:rPr lang="en-US" sz="2000" kern="1200" dirty="0"/>
                        <a:t>Option</a:t>
                      </a:r>
                      <a:endParaRPr lang="en-US" sz="2000" b="1" kern="1200" dirty="0">
                        <a:solidFill>
                          <a:schemeClr val="lt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t>Pros</a:t>
                      </a:r>
                      <a:endParaRPr lang="en-US" sz="2000" b="1" kern="1200" dirty="0">
                        <a:solidFill>
                          <a:schemeClr val="lt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Cost</a:t>
                      </a:r>
                    </a:p>
                  </a:txBody>
                  <a:tcPr anchor="ctr"/>
                </a:tc>
                <a:extLst>
                  <a:ext uri="{0D108BD9-81ED-4DB2-BD59-A6C34878D82A}">
                    <a16:rowId xmlns:a16="http://schemas.microsoft.com/office/drawing/2014/main" val="2368505221"/>
                  </a:ext>
                </a:extLst>
              </a:tr>
              <a:tr h="1229693">
                <a:tc>
                  <a:txBody>
                    <a:bodyPr/>
                    <a:lstStyle/>
                    <a:p>
                      <a:r>
                        <a:rPr lang="en-US" sz="1800" dirty="0"/>
                        <a:t>Option 1: </a:t>
                      </a:r>
                      <a:br>
                        <a:rPr lang="en-US" sz="1800" dirty="0"/>
                      </a:br>
                      <a:r>
                        <a:rPr lang="en-US" sz="1800" dirty="0"/>
                        <a:t>Summary</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algn="r"/>
                      <a:r>
                        <a:rPr lang="en-US" sz="1800" dirty="0"/>
                        <a:t>$##,###,###</a:t>
                      </a:r>
                    </a:p>
                  </a:txBody>
                  <a:tcPr anchor="ctr"/>
                </a:tc>
                <a:extLst>
                  <a:ext uri="{0D108BD9-81ED-4DB2-BD59-A6C34878D82A}">
                    <a16:rowId xmlns:a16="http://schemas.microsoft.com/office/drawing/2014/main" val="1912122463"/>
                  </a:ext>
                </a:extLst>
              </a:tr>
              <a:tr h="12296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Option 2: </a:t>
                      </a:r>
                      <a:br>
                        <a:rPr lang="en-US" sz="1800" dirty="0"/>
                      </a:br>
                      <a:r>
                        <a:rPr lang="en-US" sz="1800" dirty="0"/>
                        <a:t>Summary</a:t>
                      </a:r>
                    </a:p>
                    <a:p>
                      <a:endParaRPr lang="en-US" sz="1800" dirty="0"/>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algn="r"/>
                      <a:r>
                        <a:rPr lang="en-US" sz="1800" dirty="0"/>
                        <a:t>$##,###,###</a:t>
                      </a:r>
                    </a:p>
                  </a:txBody>
                  <a:tcPr anchor="ctr"/>
                </a:tc>
                <a:extLst>
                  <a:ext uri="{0D108BD9-81ED-4DB2-BD59-A6C34878D82A}">
                    <a16:rowId xmlns:a16="http://schemas.microsoft.com/office/drawing/2014/main" val="2648468719"/>
                  </a:ext>
                </a:extLst>
              </a:tr>
              <a:tr h="12296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Option 3: </a:t>
                      </a:r>
                      <a:br>
                        <a:rPr lang="en-US" sz="1800" dirty="0"/>
                      </a:br>
                      <a:r>
                        <a:rPr lang="en-US" sz="1800" dirty="0"/>
                        <a:t>Summary</a:t>
                      </a:r>
                    </a:p>
                    <a:p>
                      <a:endParaRPr lang="en-US" sz="1800" dirty="0"/>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algn="r"/>
                      <a:r>
                        <a:rPr lang="en-US" sz="1800" dirty="0"/>
                        <a:t>$##,###,###</a:t>
                      </a:r>
                    </a:p>
                  </a:txBody>
                  <a:tcPr anchor="ctr"/>
                </a:tc>
                <a:extLst>
                  <a:ext uri="{0D108BD9-81ED-4DB2-BD59-A6C34878D82A}">
                    <a16:rowId xmlns:a16="http://schemas.microsoft.com/office/drawing/2014/main" val="3579927933"/>
                  </a:ext>
                </a:extLst>
              </a:tr>
              <a:tr h="12296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Option 4: </a:t>
                      </a:r>
                      <a:br>
                        <a:rPr lang="en-US" sz="1800" dirty="0"/>
                      </a:br>
                      <a:r>
                        <a:rPr lang="en-US" sz="1800" dirty="0"/>
                        <a:t>Summary</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tc>
                <a:tc>
                  <a:txBody>
                    <a:bodyPr/>
                    <a:lstStyle/>
                    <a:p>
                      <a:pPr algn="r"/>
                      <a:r>
                        <a:rPr lang="en-US" sz="1800" dirty="0"/>
                        <a:t>$##,###,###</a:t>
                      </a:r>
                    </a:p>
                  </a:txBody>
                  <a:tcPr anchor="ctr"/>
                </a:tc>
                <a:extLst>
                  <a:ext uri="{0D108BD9-81ED-4DB2-BD59-A6C34878D82A}">
                    <a16:rowId xmlns:a16="http://schemas.microsoft.com/office/drawing/2014/main" val="2079086321"/>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9</a:t>
            </a:fld>
            <a:endParaRPr lang="en-US" dirty="0"/>
          </a:p>
        </p:txBody>
      </p:sp>
    </p:spTree>
    <p:custDataLst>
      <p:tags r:id="rId1"/>
    </p:custDataLst>
    <p:extLst>
      <p:ext uri="{BB962C8B-B14F-4D97-AF65-F5344CB8AC3E}">
        <p14:creationId xmlns:p14="http://schemas.microsoft.com/office/powerpoint/2010/main" val="7449861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wXMmn9I"/>
  <p:tag name="ARTICULATE_SLIDE_THUMBNAIL_REFRESH" val="1"/>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9">
      <a:dk1>
        <a:srgbClr val="1C355E"/>
      </a:dk1>
      <a:lt1>
        <a:sysClr val="window" lastClr="FFFFFF"/>
      </a:lt1>
      <a:dk2>
        <a:srgbClr val="097881"/>
      </a:dk2>
      <a:lt2>
        <a:srgbClr val="E7E6E6"/>
      </a:lt2>
      <a:accent1>
        <a:srgbClr val="4BC1BE"/>
      </a:accent1>
      <a:accent2>
        <a:srgbClr val="097881"/>
      </a:accent2>
      <a:accent3>
        <a:srgbClr val="1C355E"/>
      </a:accent3>
      <a:accent4>
        <a:srgbClr val="FFC000"/>
      </a:accent4>
      <a:accent5>
        <a:srgbClr val="92D050"/>
      </a:accent5>
      <a:accent6>
        <a:srgbClr val="00B050"/>
      </a:accent6>
      <a:hlink>
        <a:srgbClr val="4B7BC9"/>
      </a:hlink>
      <a:folHlink>
        <a:srgbClr val="1C35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emplate 2019.potx [Read-Only]" id="{0D4B93E1-49BE-4B96-92CA-1A5A58A22763}" vid="{6C412827-74FB-450C-8E34-5CC9F8293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1E8EED5EFC443BBCCDA427E15D82F" ma:contentTypeVersion="3" ma:contentTypeDescription="Create a new document." ma:contentTypeScope="" ma:versionID="067f8d0bf6da5d85ed8ed931257cc831">
  <xsd:schema xmlns:xsd="http://www.w3.org/2001/XMLSchema" xmlns:xs="http://www.w3.org/2001/XMLSchema" xmlns:p="http://schemas.microsoft.com/office/2006/metadata/properties" xmlns:ns2="76f1ff53-d1dc-440f-a70f-771e9580d01a" xmlns:ns3="6ec60af1-6d1e-4575-bf73-1b6e791fcd10" targetNamespace="http://schemas.microsoft.com/office/2006/metadata/properties" ma:root="true" ma:fieldsID="0bae41248d958a329b95298640cbdbd4" ns2:_="" ns3:_="">
    <xsd:import namespace="76f1ff53-d1dc-440f-a70f-771e9580d01a"/>
    <xsd:import namespace="6ec60af1-6d1e-4575-bf73-1b6e791fcd10"/>
    <xsd:element name="properties">
      <xsd:complexType>
        <xsd:sequence>
          <xsd:element name="documentManagement">
            <xsd:complexType>
              <xsd:all>
                <xsd:element ref="ns3:SharedWithUsers" minOccurs="0"/>
                <xsd:element ref="ns2:Retention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f1ff53-d1dc-440f-a70f-771e9580d01a" elementFormDefault="qualified">
    <xsd:import namespace="http://schemas.microsoft.com/office/2006/documentManagement/types"/>
    <xsd:import namespace="http://schemas.microsoft.com/office/infopath/2007/PartnerControls"/>
    <xsd:element name="Retention_x0020_Date" ma:index="10" nillable="true" ma:displayName="Retention Date" ma:description="Date document is due for review." ma:format="DateOnly" ma:internalName="Retentio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ec60af1-6d1e-4575-bf73-1b6e791fcd1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tention_x0020_Date xmlns="76f1ff53-d1dc-440f-a70f-771e9580d01a" xsi:nil="true"/>
  </documentManagement>
</p:properties>
</file>

<file path=customXml/itemProps1.xml><?xml version="1.0" encoding="utf-8"?>
<ds:datastoreItem xmlns:ds="http://schemas.openxmlformats.org/officeDocument/2006/customXml" ds:itemID="{E2CE8A9C-D938-4F37-BD5C-4A6783C38B29}"/>
</file>

<file path=customXml/itemProps2.xml><?xml version="1.0" encoding="utf-8"?>
<ds:datastoreItem xmlns:ds="http://schemas.openxmlformats.org/officeDocument/2006/customXml" ds:itemID="{D22D2DFD-F821-4770-BF9E-46C59FB9F53F}">
  <ds:schemaRefs>
    <ds:schemaRef ds:uri="http://schemas.microsoft.com/sharepoint/v3/contenttype/forms"/>
  </ds:schemaRefs>
</ds:datastoreItem>
</file>

<file path=customXml/itemProps3.xml><?xml version="1.0" encoding="utf-8"?>
<ds:datastoreItem xmlns:ds="http://schemas.openxmlformats.org/officeDocument/2006/customXml" ds:itemID="{DCAE5B6F-3D68-40B9-B169-E74498CB6624}">
  <ds:schemaRefs>
    <ds:schemaRef ds:uri="http://schemas.microsoft.com/office/2006/documentManagement/types"/>
    <ds:schemaRef ds:uri="http://www.w3.org/XML/1998/namespace"/>
    <ds:schemaRef ds:uri="http://purl.org/dc/terms/"/>
    <ds:schemaRef ds:uri="034eba93-94c0-4571-b348-ea65b3a10507"/>
    <ds:schemaRef ds:uri="http://schemas.microsoft.com/office/2006/metadata/properties"/>
    <ds:schemaRef ds:uri="afc1a760-35b4-46da-9109-210bd399180f"/>
    <ds:schemaRef ds:uri="http://purl.org/dc/dcmitype/"/>
    <ds:schemaRef ds:uri="http://purl.org/dc/elements/1.1/"/>
    <ds:schemaRef ds:uri="http://schemas.microsoft.com/office/infopath/2007/PartnerControls"/>
    <ds:schemaRef ds:uri="http://schemas.openxmlformats.org/package/2006/metadata/core-properties"/>
    <ds:schemaRef ds:uri="cd967313-cf29-4405-9d9a-4c5eef736b26"/>
  </ds:schemaRefs>
</ds:datastoreItem>
</file>

<file path=docMetadata/LabelInfo.xml><?xml version="1.0" encoding="utf-8"?>
<clbl:labelList xmlns:clbl="http://schemas.microsoft.com/office/2020/mipLabelMetadata">
  <clbl:label id="{c9cf6fe3-5bce-446b-ad70-bd306593eea0}" enabled="1" method="Privileged" siteId="{28b0d013-46bc-4a64-8d86-1c8a31cf590d}" contentBits="0" removed="0"/>
</clbl:labelList>
</file>

<file path=docProps/app.xml><?xml version="1.0" encoding="utf-8"?>
<Properties xmlns="http://schemas.openxmlformats.org/officeDocument/2006/extended-properties" xmlns:vt="http://schemas.openxmlformats.org/officeDocument/2006/docPropsVTypes">
  <Template>Updated Template 2019</Template>
  <TotalTime>3500</TotalTime>
  <Words>4929</Words>
  <Application>Microsoft Office PowerPoint</Application>
  <PresentationFormat>Widescreen</PresentationFormat>
  <Paragraphs>504</Paragraphs>
  <Slides>28</Slides>
  <Notes>28</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Courier New</vt:lpstr>
      <vt:lpstr>Franklin Gothic Book</vt:lpstr>
      <vt:lpstr>Franklin Gothic Medium</vt:lpstr>
      <vt:lpstr>Times New Roman</vt:lpstr>
      <vt:lpstr>Wingdings</vt:lpstr>
      <vt:lpstr>Office Theme</vt:lpstr>
      <vt:lpstr>INSTRUCTIONS 1</vt:lpstr>
      <vt:lpstr>INSTRUCTIONS 2</vt:lpstr>
      <vt:lpstr>INSTRUCTIONS 3</vt:lpstr>
      <vt:lpstr>ROUNDABOUT PROJECT NAME Proposed Roundabout &amp; Potential ORS 366.215 Impact</vt:lpstr>
      <vt:lpstr>AGENDA</vt:lpstr>
      <vt:lpstr>ROUNDABOUT PROJECT NAME </vt:lpstr>
      <vt:lpstr>PROJECT NAME Location Details</vt:lpstr>
      <vt:lpstr>ROUNDABOUT PROJECT NAME Project Purpose, Scope, Issues</vt:lpstr>
      <vt:lpstr>ROUNDABOUT PROJECT NAME Intersection Improvement Options Considered</vt:lpstr>
      <vt:lpstr>ROUNDABOUT PROJECT NAME Existing Condition &amp; Proposed Cross Sections</vt:lpstr>
      <vt:lpstr>ROUNDABOUT PROJECT NAME Conceptual Drawing</vt:lpstr>
      <vt:lpstr>ROUNDABOUT PROJECT NAME Proposed Roundabout Design</vt:lpstr>
      <vt:lpstr>ROUNDABOUT PROJECT NAME Design Vehicle &amp; Accommodation Vehicle Summary</vt:lpstr>
      <vt:lpstr>ROUNDABOUT PROJECT NAME Design Vehicle Turning Movements</vt:lpstr>
      <vt:lpstr>ROUNDABOUT PROJECT NAME Accommodation Vehicle Turning Movements</vt:lpstr>
      <vt:lpstr>ROUNDABOUT PROJECT NAME Additional Vehicle Turning Movements</vt:lpstr>
      <vt:lpstr>ROUNDABOUT PROJECT NAME Single Trip Over-Dimension Permit Summary</vt:lpstr>
      <vt:lpstr>ROUNDABOUT PROJECT NAME Single Trip Over-Dimension Permit Summary: Wide Loads</vt:lpstr>
      <vt:lpstr>ROUNDABOUT PROJECT NAME Single Trip Over-Dimension Permit Summary: Long Loads</vt:lpstr>
      <vt:lpstr>ROUNDABOUT PROJECT NAME Single Trip Over-Dimension Permit Summary: Vehicle Combinations</vt:lpstr>
      <vt:lpstr>ROUNDABOUT PROJECT NAME Single Trip Over-Dimension Permit Summary: High Loads</vt:lpstr>
      <vt:lpstr>ROUNDABOUT PROJECT NAME Single Trip Over-Dimension Permit Summary: Heavy Loads</vt:lpstr>
      <vt:lpstr>ROUNDABOUT PROJECT NAME Annual Over-Dimension Permit Data</vt:lpstr>
      <vt:lpstr>ROUNDABOUT PROJECT NAME Over-Dimension Alternate Route (or Bypass) Details</vt:lpstr>
      <vt:lpstr>PROJECT NAME Pinch Point Information</vt:lpstr>
      <vt:lpstr>ROUNDABOUT PROJECT NAME Summary of Changes</vt:lpstr>
      <vt:lpstr>NEXT STEPS</vt:lpstr>
      <vt:lpstr>THANK YOU</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Roundabout PowerPoint Presentation Template</dc:title>
  <dc:creator>GROSS William P</dc:creator>
  <cp:keywords>Mobility Advisory Committee; MAC; restrictions</cp:keywords>
  <cp:lastModifiedBy>GROSS William P</cp:lastModifiedBy>
  <cp:revision>186</cp:revision>
  <dcterms:created xsi:type="dcterms:W3CDTF">2020-01-25T00:55:32Z</dcterms:created>
  <dcterms:modified xsi:type="dcterms:W3CDTF">2025-12-08T23:14:54Z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0x010100E7E1E8EED5EFC443BBCCDA427E15D82F</vt:lpwstr>
  </property>
  <property fmtid="{D5CDD505-2E9C-101B-9397-08002B2CF9AE}" pid="3" name="ArticulateGUID">
    <vt:lpwstr>8801BA7D-F8E6-4B3D-9EA9-90D4E2DD1FCC</vt:lpwstr>
  </property>
  <property fmtid="{D5CDD505-2E9C-101B-9397-08002B2CF9AE}" pid="4" name="ArticulatePath">
    <vt:lpwstr>http://transnet.odot.state.or.us/odot/home/Templates%20and%20Tools/Updated%20Template%202019</vt:lpwstr>
  </property>
  <property fmtid="{D5CDD505-2E9C-101B-9397-08002B2CF9AE}" pid="5" name="MediaServiceImageTags">
    <vt:lpwstr/>
  </property>
  <property fmtid="{D5CDD505-2E9C-101B-9397-08002B2CF9AE}" pid="6" name="MSIP_Label_c9cf6fe3-5bce-446b-ad70-bd306593eea0_Enabled">
    <vt:lpwstr>true</vt:lpwstr>
  </property>
  <property fmtid="{D5CDD505-2E9C-101B-9397-08002B2CF9AE}" pid="7" name="MSIP_Label_c9cf6fe3-5bce-446b-ad70-bd306593eea0_SetDate">
    <vt:lpwstr>2023-12-28T00:46:58Z</vt:lpwstr>
  </property>
  <property fmtid="{D5CDD505-2E9C-101B-9397-08002B2CF9AE}" pid="8" name="MSIP_Label_c9cf6fe3-5bce-446b-ad70-bd306593eea0_Method">
    <vt:lpwstr>Privileged</vt:lpwstr>
  </property>
  <property fmtid="{D5CDD505-2E9C-101B-9397-08002B2CF9AE}" pid="9" name="MSIP_Label_c9cf6fe3-5bce-446b-ad70-bd306593eea0_Name">
    <vt:lpwstr>Level 1 - Published (Items)</vt:lpwstr>
  </property>
  <property fmtid="{D5CDD505-2E9C-101B-9397-08002B2CF9AE}" pid="10" name="MSIP_Label_c9cf6fe3-5bce-446b-ad70-bd306593eea0_SiteId">
    <vt:lpwstr>28b0d013-46bc-4a64-8d86-1c8a31cf590d</vt:lpwstr>
  </property>
  <property fmtid="{D5CDD505-2E9C-101B-9397-08002B2CF9AE}" pid="11" name="MSIP_Label_c9cf6fe3-5bce-446b-ad70-bd306593eea0_ActionId">
    <vt:lpwstr>3e7f26c4-1da2-41f6-a9c2-7d035307e189</vt:lpwstr>
  </property>
  <property fmtid="{D5CDD505-2E9C-101B-9397-08002B2CF9AE}" pid="12" name="MSIP_Label_c9cf6fe3-5bce-446b-ad70-bd306593eea0_ContentBits">
    <vt:lpwstr>0</vt:lpwstr>
  </property>
</Properties>
</file>