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2">
  <p:sldMasterIdLst>
    <p:sldMasterId id="2147483648" r:id="rId4"/>
  </p:sldMasterIdLst>
  <p:notesMasterIdLst>
    <p:notesMasterId r:id="rId12"/>
  </p:notesMasterIdLst>
  <p:handoutMasterIdLst>
    <p:handoutMasterId r:id="rId13"/>
  </p:handoutMasterIdLst>
  <p:sldIdLst>
    <p:sldId id="256" r:id="rId5"/>
    <p:sldId id="331" r:id="rId6"/>
    <p:sldId id="406" r:id="rId7"/>
    <p:sldId id="402" r:id="rId8"/>
    <p:sldId id="405" r:id="rId9"/>
    <p:sldId id="401" r:id="rId10"/>
    <p:sldId id="400" r:id="rId11"/>
  </p:sldIdLst>
  <p:sldSz cx="12192000" cy="6858000"/>
  <p:notesSz cx="7010400" cy="9296400"/>
  <p:embeddedFontLst>
    <p:embeddedFont>
      <p:font typeface="Aptos ExtraBold" panose="020B0004020202020204" pitchFamily="34" charset="0"/>
      <p:bold r:id="rId14"/>
      <p:boldItalic r:id="rId15"/>
    </p:embeddedFont>
    <p:embeddedFont>
      <p:font typeface="Aptos SemiBold" panose="020B0004020202020204" pitchFamily="34" charset="0"/>
      <p:bold r:id="rId16"/>
      <p:boldItalic r:id="rId17"/>
    </p:embeddedFont>
    <p:embeddedFont>
      <p:font typeface="Franklin Gothic Demi Cond" panose="020B0706030402020204" pitchFamily="3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BD7BB33-565E-485B-B2CE-0D59EAB73CEC}">
          <p14:sldIdLst>
            <p14:sldId id="256"/>
            <p14:sldId id="331"/>
            <p14:sldId id="406"/>
            <p14:sldId id="402"/>
            <p14:sldId id="405"/>
            <p14:sldId id="401"/>
            <p14:sldId id="40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eft Nicole" initials="HN" lastIdx="1" clrIdx="0">
    <p:extLst>
      <p:ext uri="{19B8F6BF-5375-455C-9EA6-DF929625EA0E}">
        <p15:presenceInfo xmlns:p15="http://schemas.microsoft.com/office/powerpoint/2012/main" userId="S-1-5-21-2513200794-3480345817-1008715943-13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022539"/>
    <a:srgbClr val="942B1E"/>
    <a:srgbClr val="27A96F"/>
    <a:srgbClr val="4E3E60"/>
    <a:srgbClr val="BCCE3E"/>
    <a:srgbClr val="F0934F"/>
    <a:srgbClr val="E27830"/>
    <a:srgbClr val="FCE277"/>
    <a:srgbClr val="0F8E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D9B1AE-842D-4026-A4AE-C0CFFF786364}" v="3" dt="2026-09-28T21:41:46.7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346" autoAdjust="0"/>
  </p:normalViewPr>
  <p:slideViewPr>
    <p:cSldViewPr snapToGrid="0">
      <p:cViewPr varScale="1">
        <p:scale>
          <a:sx n="95" d="100"/>
          <a:sy n="95" d="100"/>
        </p:scale>
        <p:origin x="1074"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4A17FE-9847-4966-B6D2-7B89FF9A5FC1}"/>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22930C4-9ABE-48CB-B198-686FF28C1590}"/>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50F0BB4-98C9-4C56-8D6F-388937CD51DD}" type="datetime1">
              <a:rPr lang="en-US" smtClean="0"/>
              <a:t>9/28/2026</a:t>
            </a:fld>
            <a:endParaRPr lang="en-US"/>
          </a:p>
        </p:txBody>
      </p:sp>
      <p:sp>
        <p:nvSpPr>
          <p:cNvPr id="4" name="Footer Placeholder 3">
            <a:extLst>
              <a:ext uri="{FF2B5EF4-FFF2-40B4-BE49-F238E27FC236}">
                <a16:creationId xmlns:a16="http://schemas.microsoft.com/office/drawing/2014/main" id="{6A0E8B27-3E64-4781-899C-12C107D338A8}"/>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982E5BB-0D2D-4FAE-93AF-C2BB409AE7EA}"/>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747154D-EF04-4897-B20D-4E0E8ED83588}" type="slidenum">
              <a:rPr lang="en-US" smtClean="0"/>
              <a:t>‹#›</a:t>
            </a:fld>
            <a:endParaRPr lang="en-US"/>
          </a:p>
        </p:txBody>
      </p:sp>
    </p:spTree>
    <p:extLst>
      <p:ext uri="{BB962C8B-B14F-4D97-AF65-F5344CB8AC3E}">
        <p14:creationId xmlns:p14="http://schemas.microsoft.com/office/powerpoint/2010/main" val="25431339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11C0134-E8DD-4172-BBC1-B5B2421A715B}" type="datetime1">
              <a:rPr lang="en-US" smtClean="0"/>
              <a:t>9/28/2026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8B78ABB-671F-4A76-BF1E-B9206CD8D446}" type="slidenum">
              <a:rPr lang="en-US" smtClean="0"/>
              <a:t>‹#›</a:t>
            </a:fld>
            <a:endParaRPr lang="en-US"/>
          </a:p>
        </p:txBody>
      </p:sp>
    </p:spTree>
    <p:extLst>
      <p:ext uri="{BB962C8B-B14F-4D97-AF65-F5344CB8AC3E}">
        <p14:creationId xmlns:p14="http://schemas.microsoft.com/office/powerpoint/2010/main" val="30960807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B78ABB-671F-4A76-BF1E-B9206CD8D446}" type="slidenum">
              <a:rPr lang="en-US" smtClean="0"/>
              <a:t>1</a:t>
            </a:fld>
            <a:endParaRPr lang="en-US"/>
          </a:p>
        </p:txBody>
      </p:sp>
    </p:spTree>
    <p:extLst>
      <p:ext uri="{BB962C8B-B14F-4D97-AF65-F5344CB8AC3E}">
        <p14:creationId xmlns:p14="http://schemas.microsoft.com/office/powerpoint/2010/main" val="507247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B78ABB-671F-4A76-BF1E-B9206CD8D446}" type="slidenum">
              <a:rPr lang="en-US" smtClean="0"/>
              <a:t>2</a:t>
            </a:fld>
            <a:endParaRPr lang="en-US"/>
          </a:p>
        </p:txBody>
      </p:sp>
    </p:spTree>
    <p:extLst>
      <p:ext uri="{BB962C8B-B14F-4D97-AF65-F5344CB8AC3E}">
        <p14:creationId xmlns:p14="http://schemas.microsoft.com/office/powerpoint/2010/main" val="1599967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66D84-BEAF-56C4-3D14-C2605E6168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1C9825-4486-01B2-A92C-35D29BAC7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CED74-4E48-CD18-0238-38F7A64576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44C919-DD18-DA3A-8529-4C54C763EA4F}"/>
              </a:ext>
            </a:extLst>
          </p:cNvPr>
          <p:cNvSpPr>
            <a:spLocks noGrp="1"/>
          </p:cNvSpPr>
          <p:nvPr>
            <p:ph type="sldNum" sz="quarter" idx="5"/>
          </p:nvPr>
        </p:nvSpPr>
        <p:spPr/>
        <p:txBody>
          <a:bodyPr/>
          <a:lstStyle/>
          <a:p>
            <a:fld id="{58B78ABB-671F-4A76-BF1E-B9206CD8D446}" type="slidenum">
              <a:rPr lang="en-US" smtClean="0"/>
              <a:t>3</a:t>
            </a:fld>
            <a:endParaRPr lang="en-US"/>
          </a:p>
        </p:txBody>
      </p:sp>
    </p:spTree>
    <p:extLst>
      <p:ext uri="{BB962C8B-B14F-4D97-AF65-F5344CB8AC3E}">
        <p14:creationId xmlns:p14="http://schemas.microsoft.com/office/powerpoint/2010/main" val="3593928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D87E6-42D8-52B6-C771-7F5AA87A4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03B57F-82EA-FAEB-7D79-CB500E79C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9D914-682C-DE16-F56B-0964C4FA2B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D49427-C6FE-A824-1CD1-6FF75D560BD5}"/>
              </a:ext>
            </a:extLst>
          </p:cNvPr>
          <p:cNvSpPr>
            <a:spLocks noGrp="1"/>
          </p:cNvSpPr>
          <p:nvPr>
            <p:ph type="sldNum" sz="quarter" idx="5"/>
          </p:nvPr>
        </p:nvSpPr>
        <p:spPr/>
        <p:txBody>
          <a:bodyPr/>
          <a:lstStyle/>
          <a:p>
            <a:fld id="{58B78ABB-671F-4A76-BF1E-B9206CD8D446}" type="slidenum">
              <a:rPr lang="en-US" smtClean="0"/>
              <a:t>4</a:t>
            </a:fld>
            <a:endParaRPr lang="en-US"/>
          </a:p>
        </p:txBody>
      </p:sp>
    </p:spTree>
    <p:extLst>
      <p:ext uri="{BB962C8B-B14F-4D97-AF65-F5344CB8AC3E}">
        <p14:creationId xmlns:p14="http://schemas.microsoft.com/office/powerpoint/2010/main" val="2593945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6C035-E6E7-9602-CBEA-424A55553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632B3-20CE-E5C7-9FD0-4DBBD963E2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84265-785F-8DDA-A489-CB1EE3FCB8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246ABF-D389-2819-A4E7-D6D53A4E24B4}"/>
              </a:ext>
            </a:extLst>
          </p:cNvPr>
          <p:cNvSpPr>
            <a:spLocks noGrp="1"/>
          </p:cNvSpPr>
          <p:nvPr>
            <p:ph type="sldNum" sz="quarter" idx="5"/>
          </p:nvPr>
        </p:nvSpPr>
        <p:spPr/>
        <p:txBody>
          <a:bodyPr/>
          <a:lstStyle/>
          <a:p>
            <a:fld id="{58B78ABB-671F-4A76-BF1E-B9206CD8D446}" type="slidenum">
              <a:rPr lang="en-US" smtClean="0"/>
              <a:t>5</a:t>
            </a:fld>
            <a:endParaRPr lang="en-US"/>
          </a:p>
        </p:txBody>
      </p:sp>
    </p:spTree>
    <p:extLst>
      <p:ext uri="{BB962C8B-B14F-4D97-AF65-F5344CB8AC3E}">
        <p14:creationId xmlns:p14="http://schemas.microsoft.com/office/powerpoint/2010/main" val="699849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96C89-90E8-91C3-1D90-F4FF1C074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6C6B6-87CA-F7C8-0B85-1FA37F084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E938C-314D-3F67-E1CF-4B72E1B7B9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DAB683-08FD-AAB1-B932-41269FDC5C68}"/>
              </a:ext>
            </a:extLst>
          </p:cNvPr>
          <p:cNvSpPr>
            <a:spLocks noGrp="1"/>
          </p:cNvSpPr>
          <p:nvPr>
            <p:ph type="sldNum" sz="quarter" idx="5"/>
          </p:nvPr>
        </p:nvSpPr>
        <p:spPr/>
        <p:txBody>
          <a:bodyPr/>
          <a:lstStyle/>
          <a:p>
            <a:fld id="{58B78ABB-671F-4A76-BF1E-B9206CD8D446}" type="slidenum">
              <a:rPr lang="en-US" smtClean="0"/>
              <a:t>6</a:t>
            </a:fld>
            <a:endParaRPr lang="en-US"/>
          </a:p>
        </p:txBody>
      </p:sp>
    </p:spTree>
    <p:extLst>
      <p:ext uri="{BB962C8B-B14F-4D97-AF65-F5344CB8AC3E}">
        <p14:creationId xmlns:p14="http://schemas.microsoft.com/office/powerpoint/2010/main" val="2478939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784C7-ADF3-F5AD-2486-8B99F4E78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8024F-DA49-8A63-222F-E0267CE8D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B19AC-7BA8-94C1-9B36-FE116C99A9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169322-F316-42BC-4173-AD2990A32CF4}"/>
              </a:ext>
            </a:extLst>
          </p:cNvPr>
          <p:cNvSpPr>
            <a:spLocks noGrp="1"/>
          </p:cNvSpPr>
          <p:nvPr>
            <p:ph type="sldNum" sz="quarter" idx="5"/>
          </p:nvPr>
        </p:nvSpPr>
        <p:spPr/>
        <p:txBody>
          <a:bodyPr/>
          <a:lstStyle/>
          <a:p>
            <a:fld id="{58B78ABB-671F-4A76-BF1E-B9206CD8D446}" type="slidenum">
              <a:rPr lang="en-US" smtClean="0"/>
              <a:t>7</a:t>
            </a:fld>
            <a:endParaRPr lang="en-US"/>
          </a:p>
        </p:txBody>
      </p:sp>
    </p:spTree>
    <p:extLst>
      <p:ext uri="{BB962C8B-B14F-4D97-AF65-F5344CB8AC3E}">
        <p14:creationId xmlns:p14="http://schemas.microsoft.com/office/powerpoint/2010/main" val="3536493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A09EC-4196-4B49-B37A-E53525BCFF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E4435B-4FDC-45CB-A773-BBB712B4B1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AAB36D-DEC7-4B46-A755-2D985BE5C217}"/>
              </a:ext>
            </a:extLst>
          </p:cNvPr>
          <p:cNvSpPr>
            <a:spLocks noGrp="1"/>
          </p:cNvSpPr>
          <p:nvPr>
            <p:ph type="dt" sz="half" idx="10"/>
          </p:nvPr>
        </p:nvSpPr>
        <p:spPr/>
        <p:txBody>
          <a:bodyPr/>
          <a:lstStyle/>
          <a:p>
            <a:fld id="{A456FA32-97E4-4B11-81E8-9C36589440CC}" type="datetime1">
              <a:rPr lang="en-US" smtClean="0"/>
              <a:t>9/28/2026</a:t>
            </a:fld>
            <a:endParaRPr lang="en-US"/>
          </a:p>
        </p:txBody>
      </p:sp>
      <p:sp>
        <p:nvSpPr>
          <p:cNvPr id="5" name="Footer Placeholder 4">
            <a:extLst>
              <a:ext uri="{FF2B5EF4-FFF2-40B4-BE49-F238E27FC236}">
                <a16:creationId xmlns:a16="http://schemas.microsoft.com/office/drawing/2014/main" id="{AB4868C6-5932-421D-8DE0-836D84FD9F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578A0C-BC8D-4346-9013-EF304525F469}"/>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2018695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B674A-7246-492E-BEC5-A97670812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EFE227-C144-4C7D-91CD-CA9373A74D9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044FB7-35A9-4C31-8C78-4A25108AAB27}"/>
              </a:ext>
            </a:extLst>
          </p:cNvPr>
          <p:cNvSpPr>
            <a:spLocks noGrp="1"/>
          </p:cNvSpPr>
          <p:nvPr>
            <p:ph type="dt" sz="half" idx="10"/>
          </p:nvPr>
        </p:nvSpPr>
        <p:spPr/>
        <p:txBody>
          <a:bodyPr/>
          <a:lstStyle/>
          <a:p>
            <a:fld id="{908844EE-F665-44C3-B826-F6AD41FA85E6}" type="datetime1">
              <a:rPr lang="en-US" smtClean="0"/>
              <a:t>9/28/2026</a:t>
            </a:fld>
            <a:endParaRPr lang="en-US"/>
          </a:p>
        </p:txBody>
      </p:sp>
      <p:sp>
        <p:nvSpPr>
          <p:cNvPr id="5" name="Footer Placeholder 4">
            <a:extLst>
              <a:ext uri="{FF2B5EF4-FFF2-40B4-BE49-F238E27FC236}">
                <a16:creationId xmlns:a16="http://schemas.microsoft.com/office/drawing/2014/main" id="{86879956-575C-42AC-9FE4-6DF99F936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32DDDE-C264-4428-9389-2EDEB280A458}"/>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2692899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7EEB4-A1F5-430F-86D1-D48C3A24C7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BD40CA-0899-41E0-A723-93531D90CF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5E5D2E6-D13F-4B47-8317-458B10062E6B}"/>
              </a:ext>
            </a:extLst>
          </p:cNvPr>
          <p:cNvSpPr>
            <a:spLocks noGrp="1"/>
          </p:cNvSpPr>
          <p:nvPr>
            <p:ph type="dt" sz="half" idx="10"/>
          </p:nvPr>
        </p:nvSpPr>
        <p:spPr/>
        <p:txBody>
          <a:bodyPr/>
          <a:lstStyle/>
          <a:p>
            <a:fld id="{AE147650-95AE-43B6-AF17-879839F6AF0C}" type="datetime1">
              <a:rPr lang="en-US" smtClean="0"/>
              <a:t>9/28/2026</a:t>
            </a:fld>
            <a:endParaRPr lang="en-US"/>
          </a:p>
        </p:txBody>
      </p:sp>
      <p:sp>
        <p:nvSpPr>
          <p:cNvPr id="5" name="Footer Placeholder 4">
            <a:extLst>
              <a:ext uri="{FF2B5EF4-FFF2-40B4-BE49-F238E27FC236}">
                <a16:creationId xmlns:a16="http://schemas.microsoft.com/office/drawing/2014/main" id="{89AC97E7-4F26-43E8-BF67-D1C879772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793BB9-0889-4E36-B2C3-B74DF9A2B0DC}"/>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1233667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010F6-84FB-41ED-9DD1-545BAB4358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46E5A8-A8C0-4201-B64D-F075D438FF4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EF38CD-DDB3-4401-8AD7-278449583FF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5C493D-8276-4740-BC6C-D7789A7E5255}"/>
              </a:ext>
            </a:extLst>
          </p:cNvPr>
          <p:cNvSpPr>
            <a:spLocks noGrp="1"/>
          </p:cNvSpPr>
          <p:nvPr>
            <p:ph type="dt" sz="half" idx="10"/>
          </p:nvPr>
        </p:nvSpPr>
        <p:spPr/>
        <p:txBody>
          <a:bodyPr/>
          <a:lstStyle/>
          <a:p>
            <a:fld id="{9A768E80-8992-4E5C-A6AE-49F89294E974}" type="datetime1">
              <a:rPr lang="en-US" smtClean="0"/>
              <a:t>9/28/2026</a:t>
            </a:fld>
            <a:endParaRPr lang="en-US"/>
          </a:p>
        </p:txBody>
      </p:sp>
      <p:sp>
        <p:nvSpPr>
          <p:cNvPr id="6" name="Footer Placeholder 5">
            <a:extLst>
              <a:ext uri="{FF2B5EF4-FFF2-40B4-BE49-F238E27FC236}">
                <a16:creationId xmlns:a16="http://schemas.microsoft.com/office/drawing/2014/main" id="{D1DD9E7D-EC77-4233-86AB-1DCDB4B136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56738-37E5-4774-91A2-BDE98FB6C650}"/>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2230400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8FA8-5AD2-4009-9FB7-3FF96AF67A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C9A6DE-5EF0-4936-8720-F5D6437938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263D3AF-BDCB-45B9-B30C-55CA2EAC745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11C05A-FEAA-4669-9D05-87807AD38C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9636380-DBC5-4073-866D-32FBCE07405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51D79F-BF02-4BD0-BFA6-7084B1AB3B05}"/>
              </a:ext>
            </a:extLst>
          </p:cNvPr>
          <p:cNvSpPr>
            <a:spLocks noGrp="1"/>
          </p:cNvSpPr>
          <p:nvPr>
            <p:ph type="dt" sz="half" idx="10"/>
          </p:nvPr>
        </p:nvSpPr>
        <p:spPr/>
        <p:txBody>
          <a:bodyPr/>
          <a:lstStyle/>
          <a:p>
            <a:fld id="{17A9B936-9DBB-42B6-98C1-B7B3A8FD0FD1}" type="datetime1">
              <a:rPr lang="en-US" smtClean="0"/>
              <a:t>9/28/2026</a:t>
            </a:fld>
            <a:endParaRPr lang="en-US"/>
          </a:p>
        </p:txBody>
      </p:sp>
      <p:sp>
        <p:nvSpPr>
          <p:cNvPr id="8" name="Footer Placeholder 7">
            <a:extLst>
              <a:ext uri="{FF2B5EF4-FFF2-40B4-BE49-F238E27FC236}">
                <a16:creationId xmlns:a16="http://schemas.microsoft.com/office/drawing/2014/main" id="{69568CFC-D229-4203-B0B4-BD42C4887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4E36A4-CFE2-4DC0-A3B1-D512FFB71EB3}"/>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2183537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7930F-FCB2-4F02-920A-9A8B24F77E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0323C7-89D1-42C6-A720-4F249DB1BAE7}"/>
              </a:ext>
            </a:extLst>
          </p:cNvPr>
          <p:cNvSpPr>
            <a:spLocks noGrp="1"/>
          </p:cNvSpPr>
          <p:nvPr>
            <p:ph type="dt" sz="half" idx="10"/>
          </p:nvPr>
        </p:nvSpPr>
        <p:spPr/>
        <p:txBody>
          <a:bodyPr/>
          <a:lstStyle/>
          <a:p>
            <a:fld id="{ED4B2238-1C58-484A-9884-1B9D6052F4CC}" type="datetime1">
              <a:rPr lang="en-US" smtClean="0"/>
              <a:t>9/28/2026</a:t>
            </a:fld>
            <a:endParaRPr lang="en-US"/>
          </a:p>
        </p:txBody>
      </p:sp>
      <p:sp>
        <p:nvSpPr>
          <p:cNvPr id="4" name="Footer Placeholder 3">
            <a:extLst>
              <a:ext uri="{FF2B5EF4-FFF2-40B4-BE49-F238E27FC236}">
                <a16:creationId xmlns:a16="http://schemas.microsoft.com/office/drawing/2014/main" id="{53CF3835-BB7B-40C5-890C-BEB5EA7DDD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7767F-3CA8-4822-9016-3E238C6A1EDA}"/>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909936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350E12-0A0B-4607-8BD0-D53D931FF17D}"/>
              </a:ext>
            </a:extLst>
          </p:cNvPr>
          <p:cNvSpPr>
            <a:spLocks noGrp="1"/>
          </p:cNvSpPr>
          <p:nvPr>
            <p:ph type="dt" sz="half" idx="10"/>
          </p:nvPr>
        </p:nvSpPr>
        <p:spPr/>
        <p:txBody>
          <a:bodyPr/>
          <a:lstStyle/>
          <a:p>
            <a:fld id="{B26C009C-77A6-4808-B8B1-59BA0299353C}" type="datetime1">
              <a:rPr lang="en-US" smtClean="0"/>
              <a:t>9/28/2026</a:t>
            </a:fld>
            <a:endParaRPr lang="en-US"/>
          </a:p>
        </p:txBody>
      </p:sp>
      <p:sp>
        <p:nvSpPr>
          <p:cNvPr id="3" name="Footer Placeholder 2">
            <a:extLst>
              <a:ext uri="{FF2B5EF4-FFF2-40B4-BE49-F238E27FC236}">
                <a16:creationId xmlns:a16="http://schemas.microsoft.com/office/drawing/2014/main" id="{23B327BD-BF4E-43ED-8159-1E61D88CA8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8F4162-5A32-4747-BFFD-6A441FEC39F2}"/>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1164646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5097A-5267-46B4-BFFC-31A2143DB2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1039CB-5CF6-4725-8C89-5F7D83C030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527F6-3C3D-451C-9C0A-EE0618FB07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1B239A-9FA9-4742-B95B-AFC5C35590BA}"/>
              </a:ext>
            </a:extLst>
          </p:cNvPr>
          <p:cNvSpPr>
            <a:spLocks noGrp="1"/>
          </p:cNvSpPr>
          <p:nvPr>
            <p:ph type="dt" sz="half" idx="10"/>
          </p:nvPr>
        </p:nvSpPr>
        <p:spPr/>
        <p:txBody>
          <a:bodyPr/>
          <a:lstStyle/>
          <a:p>
            <a:fld id="{E16BC5C5-CFEA-442A-8ABA-05041AD4AF2B}" type="datetime1">
              <a:rPr lang="en-US" smtClean="0"/>
              <a:t>9/28/2026</a:t>
            </a:fld>
            <a:endParaRPr lang="en-US"/>
          </a:p>
        </p:txBody>
      </p:sp>
      <p:sp>
        <p:nvSpPr>
          <p:cNvPr id="6" name="Footer Placeholder 5">
            <a:extLst>
              <a:ext uri="{FF2B5EF4-FFF2-40B4-BE49-F238E27FC236}">
                <a16:creationId xmlns:a16="http://schemas.microsoft.com/office/drawing/2014/main" id="{0958938B-4935-4FC8-9B71-07BEC93571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06D29F-0080-4A5A-8F7F-5AF836E94822}"/>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2404278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DA939-682E-4ADD-A453-BBFFEA1F87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F57980-6082-443C-B4A3-2AD7ADFD48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709CC1-6F01-42E8-A2A1-35F1A490D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00FF538-A38A-4802-8982-0F01DFC9E9B1}"/>
              </a:ext>
            </a:extLst>
          </p:cNvPr>
          <p:cNvSpPr>
            <a:spLocks noGrp="1"/>
          </p:cNvSpPr>
          <p:nvPr>
            <p:ph type="dt" sz="half" idx="10"/>
          </p:nvPr>
        </p:nvSpPr>
        <p:spPr/>
        <p:txBody>
          <a:bodyPr/>
          <a:lstStyle/>
          <a:p>
            <a:fld id="{9B5D808A-BAAF-4ECF-A608-603911B28A0A}" type="datetime1">
              <a:rPr lang="en-US" smtClean="0"/>
              <a:t>9/28/2026</a:t>
            </a:fld>
            <a:endParaRPr lang="en-US"/>
          </a:p>
        </p:txBody>
      </p:sp>
      <p:sp>
        <p:nvSpPr>
          <p:cNvPr id="6" name="Footer Placeholder 5">
            <a:extLst>
              <a:ext uri="{FF2B5EF4-FFF2-40B4-BE49-F238E27FC236}">
                <a16:creationId xmlns:a16="http://schemas.microsoft.com/office/drawing/2014/main" id="{E97F424F-F730-42FD-9497-4570F171D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70C2A-37CE-43D8-A1C5-BC6F5B107C04}"/>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908661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BE02-B55D-40D1-9EA2-2E56D59B28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63DB5C-82CE-42DA-97C8-A6F906B67D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D3A15D-AB5D-41A7-8946-B54BA601A028}"/>
              </a:ext>
            </a:extLst>
          </p:cNvPr>
          <p:cNvSpPr>
            <a:spLocks noGrp="1"/>
          </p:cNvSpPr>
          <p:nvPr>
            <p:ph type="dt" sz="half" idx="10"/>
          </p:nvPr>
        </p:nvSpPr>
        <p:spPr/>
        <p:txBody>
          <a:bodyPr/>
          <a:lstStyle/>
          <a:p>
            <a:fld id="{DCA5C867-00A0-4723-B241-A4943B54B0D0}" type="datetime1">
              <a:rPr lang="en-US" smtClean="0"/>
              <a:t>9/28/2026</a:t>
            </a:fld>
            <a:endParaRPr lang="en-US"/>
          </a:p>
        </p:txBody>
      </p:sp>
      <p:sp>
        <p:nvSpPr>
          <p:cNvPr id="5" name="Footer Placeholder 4">
            <a:extLst>
              <a:ext uri="{FF2B5EF4-FFF2-40B4-BE49-F238E27FC236}">
                <a16:creationId xmlns:a16="http://schemas.microsoft.com/office/drawing/2014/main" id="{C1667950-ACE0-4C95-AAFC-21BF83F141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8384E-DEB9-4CE8-AC9F-723670EC67C9}"/>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1018842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65FE17-609B-4246-AD19-7C367D709C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5CC974-F469-4BCF-9293-EC10EB8582C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162C7B-F48D-4471-A354-7DAEC178F9A6}"/>
              </a:ext>
            </a:extLst>
          </p:cNvPr>
          <p:cNvSpPr>
            <a:spLocks noGrp="1"/>
          </p:cNvSpPr>
          <p:nvPr>
            <p:ph type="dt" sz="half" idx="10"/>
          </p:nvPr>
        </p:nvSpPr>
        <p:spPr/>
        <p:txBody>
          <a:bodyPr/>
          <a:lstStyle/>
          <a:p>
            <a:fld id="{186C5EC8-FEDD-49A4-9716-3A33709392AB}" type="datetime1">
              <a:rPr lang="en-US" smtClean="0"/>
              <a:t>9/28/2026</a:t>
            </a:fld>
            <a:endParaRPr lang="en-US"/>
          </a:p>
        </p:txBody>
      </p:sp>
      <p:sp>
        <p:nvSpPr>
          <p:cNvPr id="5" name="Footer Placeholder 4">
            <a:extLst>
              <a:ext uri="{FF2B5EF4-FFF2-40B4-BE49-F238E27FC236}">
                <a16:creationId xmlns:a16="http://schemas.microsoft.com/office/drawing/2014/main" id="{F2FE9A59-1455-4571-81BC-3F08D7FCA9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BCD0A1-9849-4DCD-982E-2A378203B562}"/>
              </a:ext>
            </a:extLst>
          </p:cNvPr>
          <p:cNvSpPr>
            <a:spLocks noGrp="1"/>
          </p:cNvSpPr>
          <p:nvPr>
            <p:ph type="sldNum" sz="quarter" idx="12"/>
          </p:nvPr>
        </p:nvSpPr>
        <p:spPr/>
        <p:txBody>
          <a:bodyPr/>
          <a:lstStyle/>
          <a:p>
            <a:fld id="{82627823-2194-4562-ADC9-CD8457793CEC}" type="slidenum">
              <a:rPr lang="en-US" smtClean="0"/>
              <a:t>‹#›</a:t>
            </a:fld>
            <a:endParaRPr lang="en-US"/>
          </a:p>
        </p:txBody>
      </p:sp>
    </p:spTree>
    <p:extLst>
      <p:ext uri="{BB962C8B-B14F-4D97-AF65-F5344CB8AC3E}">
        <p14:creationId xmlns:p14="http://schemas.microsoft.com/office/powerpoint/2010/main" val="1555982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043FCC-E0F4-4139-B200-C4F0E6714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296EE2-C678-49B0-9752-F73A8E5492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1FAB97-9E56-43F4-84FB-154844A7C5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615CF-1B9D-4E5D-9469-ADB031A0A93C}" type="datetime1">
              <a:rPr lang="en-US" smtClean="0"/>
              <a:t>9/28/2026</a:t>
            </a:fld>
            <a:endParaRPr lang="en-US"/>
          </a:p>
        </p:txBody>
      </p:sp>
      <p:sp>
        <p:nvSpPr>
          <p:cNvPr id="5" name="Footer Placeholder 4">
            <a:extLst>
              <a:ext uri="{FF2B5EF4-FFF2-40B4-BE49-F238E27FC236}">
                <a16:creationId xmlns:a16="http://schemas.microsoft.com/office/drawing/2014/main" id="{3A29BE1F-7D01-4375-B585-23078AFC5C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F280EF-B2D6-4BA6-BC4C-7B8AB0E11A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627823-2194-4562-ADC9-CD8457793CEC}" type="slidenum">
              <a:rPr lang="en-US" smtClean="0"/>
              <a:t>‹#›</a:t>
            </a:fld>
            <a:endParaRPr lang="en-US"/>
          </a:p>
        </p:txBody>
      </p:sp>
    </p:spTree>
    <p:extLst>
      <p:ext uri="{BB962C8B-B14F-4D97-AF65-F5344CB8AC3E}">
        <p14:creationId xmlns:p14="http://schemas.microsoft.com/office/powerpoint/2010/main" val="296441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mailto:Jay.defillipo@odva.Oregon.gov"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65925780-1B22-2013-AA8A-5506002CBE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 y="0"/>
            <a:ext cx="12190951" cy="6858000"/>
          </a:xfrm>
          <a:prstGeom prst="rect">
            <a:avLst/>
          </a:prstGeom>
        </p:spPr>
      </p:pic>
      <p:pic>
        <p:nvPicPr>
          <p:cNvPr id="3" name="Picture 2" descr="A picture containing outdoor, day&#10;&#10;Description automatically generated">
            <a:extLst>
              <a:ext uri="{FF2B5EF4-FFF2-40B4-BE49-F238E27FC236}">
                <a16:creationId xmlns:a16="http://schemas.microsoft.com/office/drawing/2014/main" id="{12F7EDBC-894F-DFEB-B64B-0E3EE6209635}"/>
              </a:ext>
            </a:extLst>
          </p:cNvPr>
          <p:cNvPicPr>
            <a:picLocks noChangeAspect="1"/>
          </p:cNvPicPr>
          <p:nvPr/>
        </p:nvPicPr>
        <p:blipFill>
          <a:blip r:embed="rId4">
            <a:alphaModFix amt="75000"/>
            <a:extLst>
              <a:ext uri="{28A0092B-C50C-407E-A947-70E740481C1C}">
                <a14:useLocalDpi xmlns:a14="http://schemas.microsoft.com/office/drawing/2010/main" val="0"/>
              </a:ext>
            </a:extLst>
          </a:blip>
          <a:stretch>
            <a:fillRect/>
          </a:stretch>
        </p:blipFill>
        <p:spPr>
          <a:xfrm>
            <a:off x="-10710" y="0"/>
            <a:ext cx="12223247" cy="4989500"/>
          </a:xfrm>
          <a:prstGeom prst="rect">
            <a:avLst/>
          </a:prstGeom>
        </p:spPr>
      </p:pic>
      <p:sp>
        <p:nvSpPr>
          <p:cNvPr id="7" name="Rectangle 6">
            <a:extLst>
              <a:ext uri="{FF2B5EF4-FFF2-40B4-BE49-F238E27FC236}">
                <a16:creationId xmlns:a16="http://schemas.microsoft.com/office/drawing/2014/main" id="{FC45AA83-F614-4601-828F-99DAEC515F5B}"/>
              </a:ext>
            </a:extLst>
          </p:cNvPr>
          <p:cNvSpPr/>
          <p:nvPr/>
        </p:nvSpPr>
        <p:spPr>
          <a:xfrm>
            <a:off x="2457450" y="2040801"/>
            <a:ext cx="9734549" cy="1754326"/>
          </a:xfrm>
          <a:prstGeom prst="rect">
            <a:avLst/>
          </a:prstGeom>
        </p:spPr>
        <p:txBody>
          <a:bodyPr wrap="square">
            <a:spAutoFit/>
          </a:bodyPr>
          <a:lstStyle/>
          <a:p>
            <a:pPr algn="ctr"/>
            <a:r>
              <a:rPr lang="en-US" sz="3600" dirty="0">
                <a:solidFill>
                  <a:prstClr val="white"/>
                </a:solidFill>
                <a:latin typeface="Aptos SemiBold" panose="020B0004020202020204" pitchFamily="34" charset="0"/>
              </a:rPr>
              <a:t>HB 4132 – Sec 6 - CVSO Program </a:t>
            </a:r>
          </a:p>
          <a:p>
            <a:pPr algn="ctr"/>
            <a:r>
              <a:rPr lang="en-US" sz="3600" dirty="0">
                <a:solidFill>
                  <a:prstClr val="white"/>
                </a:solidFill>
                <a:latin typeface="Aptos SemiBold" panose="020B0004020202020204" pitchFamily="34" charset="0"/>
              </a:rPr>
              <a:t>Rules Advisory Committee</a:t>
            </a:r>
          </a:p>
          <a:p>
            <a:pPr algn="ctr"/>
            <a:r>
              <a:rPr lang="en-US" sz="3600" dirty="0">
                <a:solidFill>
                  <a:prstClr val="white"/>
                </a:solidFill>
                <a:latin typeface="Aptos SemiBold" panose="020B0004020202020204" pitchFamily="34" charset="0"/>
              </a:rPr>
              <a:t>September 28, 2026</a:t>
            </a:r>
          </a:p>
        </p:txBody>
      </p:sp>
      <p:sp>
        <p:nvSpPr>
          <p:cNvPr id="9" name="Rectangle 8">
            <a:extLst>
              <a:ext uri="{FF2B5EF4-FFF2-40B4-BE49-F238E27FC236}">
                <a16:creationId xmlns:a16="http://schemas.microsoft.com/office/drawing/2014/main" id="{4F06CA20-9317-46E8-B476-F8A38B021B68}"/>
              </a:ext>
            </a:extLst>
          </p:cNvPr>
          <p:cNvSpPr/>
          <p:nvPr/>
        </p:nvSpPr>
        <p:spPr>
          <a:xfrm>
            <a:off x="-10710" y="4975289"/>
            <a:ext cx="12213420" cy="4572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4" descr="R:\Communicatns(Admin)\2016\Logos\ODVA Final Logo Files\ODVA Final Logo Files\photoshop files\ODVA_CMYK_HORIZ_B_white letters.png">
            <a:extLst>
              <a:ext uri="{FF2B5EF4-FFF2-40B4-BE49-F238E27FC236}">
                <a16:creationId xmlns:a16="http://schemas.microsoft.com/office/drawing/2014/main" id="{F9EF006D-BABF-4999-B293-0C3DEC509A4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 r="-4826"/>
          <a:stretch/>
        </p:blipFill>
        <p:spPr bwMode="auto">
          <a:xfrm>
            <a:off x="1563095" y="2106316"/>
            <a:ext cx="2304055" cy="5153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B169417A-6B93-462C-ACAE-DE76A2817A1D}"/>
              </a:ext>
            </a:extLst>
          </p:cNvPr>
          <p:cNvSpPr/>
          <p:nvPr/>
        </p:nvSpPr>
        <p:spPr>
          <a:xfrm>
            <a:off x="7579817" y="5890080"/>
            <a:ext cx="3722522" cy="415498"/>
          </a:xfrm>
          <a:prstGeom prst="rect">
            <a:avLst/>
          </a:prstGeom>
        </p:spPr>
        <p:txBody>
          <a:bodyPr wrap="square">
            <a:spAutoFit/>
          </a:bodyPr>
          <a:lstStyle/>
          <a:p>
            <a:pPr algn="r"/>
            <a:r>
              <a:rPr lang="en-US" sz="800" kern="800" dirty="0">
                <a:solidFill>
                  <a:srgbClr val="003054"/>
                </a:solidFill>
                <a:latin typeface="Aptos" panose="020B0004020202020204" pitchFamily="34" charset="0"/>
              </a:rPr>
              <a:t>PRESENTED BY </a:t>
            </a:r>
            <a:br>
              <a:rPr lang="en-US" sz="1200" b="1" kern="800" dirty="0">
                <a:solidFill>
                  <a:srgbClr val="003054"/>
                </a:solidFill>
                <a:latin typeface="Aptos" panose="020B0004020202020204" pitchFamily="34" charset="0"/>
              </a:rPr>
            </a:br>
            <a:r>
              <a:rPr lang="en-US" sz="1200" b="1" kern="800" dirty="0">
                <a:solidFill>
                  <a:srgbClr val="003054"/>
                </a:solidFill>
                <a:latin typeface="Aptos" panose="020B0004020202020204" pitchFamily="34" charset="0"/>
              </a:rPr>
              <a:t>Jay R. </a:t>
            </a:r>
            <a:r>
              <a:rPr lang="en-US" sz="1200" b="1" kern="800" dirty="0" err="1">
                <a:solidFill>
                  <a:srgbClr val="003054"/>
                </a:solidFill>
                <a:latin typeface="Aptos" panose="020B0004020202020204" pitchFamily="34" charset="0"/>
              </a:rPr>
              <a:t>DeFillipo</a:t>
            </a:r>
            <a:r>
              <a:rPr lang="en-US" sz="1200" b="1" kern="800" dirty="0">
                <a:solidFill>
                  <a:srgbClr val="003054"/>
                </a:solidFill>
                <a:latin typeface="Aptos" panose="020B0004020202020204" pitchFamily="34" charset="0"/>
              </a:rPr>
              <a:t>, Legislative Director</a:t>
            </a:r>
          </a:p>
        </p:txBody>
      </p:sp>
      <p:sp>
        <p:nvSpPr>
          <p:cNvPr id="2" name="Rectangle 1">
            <a:extLst>
              <a:ext uri="{FF2B5EF4-FFF2-40B4-BE49-F238E27FC236}">
                <a16:creationId xmlns:a16="http://schemas.microsoft.com/office/drawing/2014/main" id="{00AABA25-2414-592E-4DBD-D5AF9FA9BB20}"/>
              </a:ext>
            </a:extLst>
          </p:cNvPr>
          <p:cNvSpPr/>
          <p:nvPr/>
        </p:nvSpPr>
        <p:spPr>
          <a:xfrm>
            <a:off x="-883" y="5039523"/>
            <a:ext cx="12213420" cy="4572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497A48D0-F9EE-4BA1-A1A2-8CCD2956F6CE}"/>
              </a:ext>
            </a:extLst>
          </p:cNvPr>
          <p:cNvGrpSpPr/>
          <p:nvPr/>
        </p:nvGrpSpPr>
        <p:grpSpPr>
          <a:xfrm>
            <a:off x="5646867" y="4631575"/>
            <a:ext cx="917920" cy="925092"/>
            <a:chOff x="5419884" y="927722"/>
            <a:chExt cx="1309372" cy="1319602"/>
          </a:xfrm>
        </p:grpSpPr>
        <p:sp>
          <p:nvSpPr>
            <p:cNvPr id="19" name="Oval 18">
              <a:extLst>
                <a:ext uri="{FF2B5EF4-FFF2-40B4-BE49-F238E27FC236}">
                  <a16:creationId xmlns:a16="http://schemas.microsoft.com/office/drawing/2014/main" id="{601C021B-3C63-4444-80D1-E4105AED0435}"/>
                </a:ext>
              </a:extLst>
            </p:cNvPr>
            <p:cNvSpPr/>
            <p:nvPr/>
          </p:nvSpPr>
          <p:spPr>
            <a:xfrm>
              <a:off x="5441313" y="946770"/>
              <a:ext cx="1259535" cy="1259535"/>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92893495-EE3D-4964-82DD-F830831921E7}"/>
                </a:ext>
              </a:extLst>
            </p:cNvPr>
            <p:cNvPicPr>
              <a:picLocks noChangeAspect="1"/>
            </p:cNvPicPr>
            <p:nvPr/>
          </p:nvPicPr>
          <p:blipFill>
            <a:blip r:embed="rId6">
              <a:duotone>
                <a:prstClr val="black"/>
                <a:srgbClr val="000000">
                  <a:alpha val="45882"/>
                  <a:tint val="45000"/>
                  <a:satMod val="400000"/>
                </a:srgbClr>
              </a:duotone>
              <a:extLst>
                <a:ext uri="{28A0092B-C50C-407E-A947-70E740481C1C}">
                  <a14:useLocalDpi xmlns:a14="http://schemas.microsoft.com/office/drawing/2010/main" val="0"/>
                </a:ext>
              </a:extLst>
            </a:blip>
            <a:stretch>
              <a:fillRect/>
            </a:stretch>
          </p:blipFill>
          <p:spPr>
            <a:xfrm>
              <a:off x="5419884" y="927722"/>
              <a:ext cx="1309372" cy="1319602"/>
            </a:xfrm>
            <a:prstGeom prst="rect">
              <a:avLst/>
            </a:prstGeom>
          </p:spPr>
        </p:pic>
      </p:grpSp>
    </p:spTree>
    <p:extLst>
      <p:ext uri="{BB962C8B-B14F-4D97-AF65-F5344CB8AC3E}">
        <p14:creationId xmlns:p14="http://schemas.microsoft.com/office/powerpoint/2010/main" val="128882197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65925780-1B22-2013-AA8A-5506002CBE75}"/>
              </a:ext>
            </a:extLst>
          </p:cNvPr>
          <p:cNvPicPr>
            <a:picLocks noChangeAspect="1"/>
          </p:cNvPicPr>
          <p:nvPr/>
        </p:nvPicPr>
        <p:blipFill>
          <a:blip r:embed="rId3">
            <a:extLst>
              <a:ext uri="{28A0092B-C50C-407E-A947-70E740481C1C}">
                <a14:useLocalDpi xmlns:a14="http://schemas.microsoft.com/office/drawing/2010/main" val="0"/>
              </a:ext>
            </a:extLst>
          </a:blip>
          <a:srcRect l="1" t="3830" r="-5" b="1013"/>
          <a:stretch/>
        </p:blipFill>
        <p:spPr>
          <a:xfrm>
            <a:off x="-9826" y="0"/>
            <a:ext cx="12191475" cy="6858000"/>
          </a:xfrm>
          <a:prstGeom prst="rect">
            <a:avLst/>
          </a:prstGeom>
        </p:spPr>
      </p:pic>
      <p:pic>
        <p:nvPicPr>
          <p:cNvPr id="36" name="Picture 35" descr="A picture containing outdoor, day&#10;&#10;Description automatically generated">
            <a:extLst>
              <a:ext uri="{FF2B5EF4-FFF2-40B4-BE49-F238E27FC236}">
                <a16:creationId xmlns:a16="http://schemas.microsoft.com/office/drawing/2014/main" id="{56B7E479-ACCD-E98C-B74B-B76D8FEC87DA}"/>
              </a:ext>
            </a:extLst>
          </p:cNvPr>
          <p:cNvPicPr>
            <a:picLocks noChangeAspect="1"/>
          </p:cNvPicPr>
          <p:nvPr/>
        </p:nvPicPr>
        <p:blipFill>
          <a:blip r:embed="rId4">
            <a:alphaModFix amt="75000"/>
            <a:extLst>
              <a:ext uri="{28A0092B-C50C-407E-A947-70E740481C1C}">
                <a14:useLocalDpi xmlns:a14="http://schemas.microsoft.com/office/drawing/2010/main" val="0"/>
              </a:ext>
            </a:extLst>
          </a:blip>
          <a:stretch>
            <a:fillRect/>
          </a:stretch>
        </p:blipFill>
        <p:spPr>
          <a:xfrm>
            <a:off x="-9001" y="1"/>
            <a:ext cx="12223247" cy="1605279"/>
          </a:xfrm>
          <a:prstGeom prst="rect">
            <a:avLst/>
          </a:prstGeom>
        </p:spPr>
      </p:pic>
      <p:sp>
        <p:nvSpPr>
          <p:cNvPr id="2" name="Rectangle 1">
            <a:extLst>
              <a:ext uri="{FF2B5EF4-FFF2-40B4-BE49-F238E27FC236}">
                <a16:creationId xmlns:a16="http://schemas.microsoft.com/office/drawing/2014/main" id="{320018FE-DEFA-FA2B-3173-FAF37ADA2BE8}"/>
              </a:ext>
            </a:extLst>
          </p:cNvPr>
          <p:cNvSpPr/>
          <p:nvPr/>
        </p:nvSpPr>
        <p:spPr>
          <a:xfrm>
            <a:off x="-20817" y="137218"/>
            <a:ext cx="12202466" cy="1200329"/>
          </a:xfrm>
          <a:prstGeom prst="rect">
            <a:avLst/>
          </a:prstGeom>
        </p:spPr>
        <p:txBody>
          <a:bodyPr wrap="square">
            <a:spAutoFit/>
          </a:bodyPr>
          <a:lstStyle/>
          <a:p>
            <a:pPr algn="ctr"/>
            <a:r>
              <a:rPr lang="en-US" sz="3600" dirty="0">
                <a:solidFill>
                  <a:schemeClr val="bg1"/>
                </a:solidFill>
                <a:latin typeface="Aptos ExtraBold" panose="020B0004020202020204" pitchFamily="34" charset="0"/>
              </a:rPr>
              <a:t>RAC</a:t>
            </a:r>
          </a:p>
          <a:p>
            <a:pPr algn="ctr"/>
            <a:r>
              <a:rPr lang="en-US" sz="3600" dirty="0">
                <a:solidFill>
                  <a:schemeClr val="bg1"/>
                </a:solidFill>
                <a:latin typeface="Aptos ExtraBold" panose="020B0004020202020204" pitchFamily="34" charset="0"/>
              </a:rPr>
              <a:t>Overview</a:t>
            </a:r>
            <a:endParaRPr lang="en-US" sz="2400" dirty="0">
              <a:solidFill>
                <a:srgbClr val="003054"/>
              </a:solidFill>
            </a:endParaRPr>
          </a:p>
        </p:txBody>
      </p:sp>
      <p:sp>
        <p:nvSpPr>
          <p:cNvPr id="37" name="Rectangle 36">
            <a:extLst>
              <a:ext uri="{FF2B5EF4-FFF2-40B4-BE49-F238E27FC236}">
                <a16:creationId xmlns:a16="http://schemas.microsoft.com/office/drawing/2014/main" id="{C3CA741E-8A11-710C-7A6B-0082FC3BB81C}"/>
              </a:ext>
            </a:extLst>
          </p:cNvPr>
          <p:cNvSpPr/>
          <p:nvPr/>
        </p:nvSpPr>
        <p:spPr>
          <a:xfrm flipV="1">
            <a:off x="0" y="1605280"/>
            <a:ext cx="12213420" cy="9144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3" name="TextBox 2">
            <a:extLst>
              <a:ext uri="{FF2B5EF4-FFF2-40B4-BE49-F238E27FC236}">
                <a16:creationId xmlns:a16="http://schemas.microsoft.com/office/drawing/2014/main" id="{5267C675-5A6E-CAC2-796A-AE81CB10A7D9}"/>
              </a:ext>
            </a:extLst>
          </p:cNvPr>
          <p:cNvSpPr txBox="1"/>
          <p:nvPr/>
        </p:nvSpPr>
        <p:spPr>
          <a:xfrm>
            <a:off x="1636130" y="5252720"/>
            <a:ext cx="8932984" cy="1354217"/>
          </a:xfrm>
          <a:prstGeom prst="rect">
            <a:avLst/>
          </a:prstGeom>
          <a:noFill/>
        </p:spPr>
        <p:txBody>
          <a:bodyPr wrap="square" rtlCol="0">
            <a:spAutoFit/>
          </a:bodyPr>
          <a:lstStyle/>
          <a:p>
            <a:r>
              <a:rPr lang="en-US" dirty="0"/>
              <a:t>*** Please remember all RAC meetings are recorded and available for public review</a:t>
            </a:r>
          </a:p>
          <a:p>
            <a:endParaRPr lang="en-US" dirty="0"/>
          </a:p>
          <a:p>
            <a:endParaRPr lang="en-US" dirty="0"/>
          </a:p>
          <a:p>
            <a:pPr algn="ctr"/>
            <a:r>
              <a:rPr lang="en-US" sz="2800" dirty="0">
                <a:solidFill>
                  <a:srgbClr val="FF0000"/>
                </a:solidFill>
              </a:rPr>
              <a:t>INTRODUCTIONS</a:t>
            </a:r>
          </a:p>
        </p:txBody>
      </p:sp>
      <p:sp>
        <p:nvSpPr>
          <p:cNvPr id="5" name="TextBox 4">
            <a:extLst>
              <a:ext uri="{FF2B5EF4-FFF2-40B4-BE49-F238E27FC236}">
                <a16:creationId xmlns:a16="http://schemas.microsoft.com/office/drawing/2014/main" id="{E58CA723-CA85-EEE7-0DC2-19554F8818CE}"/>
              </a:ext>
            </a:extLst>
          </p:cNvPr>
          <p:cNvSpPr txBox="1"/>
          <p:nvPr/>
        </p:nvSpPr>
        <p:spPr>
          <a:xfrm>
            <a:off x="691584" y="1978603"/>
            <a:ext cx="10822075" cy="3454792"/>
          </a:xfrm>
          <a:prstGeom prst="rect">
            <a:avLst/>
          </a:prstGeom>
          <a:noFill/>
        </p:spPr>
        <p:txBody>
          <a:bodyPr wrap="square">
            <a:spAutoFit/>
          </a:bodyPr>
          <a:lstStyle/>
          <a:p>
            <a:pPr marL="0" marR="0">
              <a:lnSpc>
                <a:spcPct val="100000"/>
              </a:lnSpc>
              <a:spcAft>
                <a:spcPts val="800"/>
              </a:spcAft>
              <a:buNone/>
            </a:pPr>
            <a:r>
              <a:rPr lang="en-US" sz="2000" kern="100" dirty="0">
                <a:effectLst/>
                <a:latin typeface="+mn-lt"/>
                <a:ea typeface="Aptos" panose="020B0004020202020204" pitchFamily="34" charset="0"/>
                <a:cs typeface="Times New Roman" panose="02020603050405020304" pitchFamily="18" charset="0"/>
              </a:rPr>
              <a:t>A Rules Advisory Committee (RAC) is a public-involvement body used by Oregon state agencies to assist in the development, review, and refinement of administrative rules. RACs ensure that rulemaking is transparent, informed, and representative of the communities affected.</a:t>
            </a:r>
          </a:p>
          <a:p>
            <a:pPr marL="0" marR="0">
              <a:lnSpc>
                <a:spcPct val="100000"/>
              </a:lnSpc>
              <a:spcBef>
                <a:spcPts val="800"/>
              </a:spcBef>
              <a:spcAft>
                <a:spcPts val="300"/>
              </a:spcAft>
              <a:buNone/>
            </a:pPr>
            <a:r>
              <a:rPr lang="en-US" sz="2000" b="1" kern="100" dirty="0">
                <a:solidFill>
                  <a:schemeClr val="tx1"/>
                </a:solidFill>
                <a:effectLst/>
                <a:latin typeface="+mn-lt"/>
                <a:ea typeface="Times New Roman" panose="02020603050405020304" pitchFamily="18" charset="0"/>
                <a:cs typeface="Times New Roman" panose="02020603050405020304" pitchFamily="18" charset="0"/>
              </a:rPr>
              <a:t>Statutory Authority</a:t>
            </a:r>
          </a:p>
          <a:p>
            <a:pPr marL="342900" marR="0" lvl="0" indent="-342900">
              <a:lnSpc>
                <a:spcPct val="100000"/>
              </a:lnSpc>
              <a:spcAft>
                <a:spcPts val="300"/>
              </a:spcAft>
              <a:buFont typeface="Symbol" panose="05050102010706020507" pitchFamily="18" charset="2"/>
              <a:buChar char=""/>
            </a:pPr>
            <a:r>
              <a:rPr lang="en-US" sz="2000" b="1" kern="100" dirty="0">
                <a:effectLst/>
                <a:latin typeface="+mn-lt"/>
                <a:ea typeface="Aptos" panose="020B0004020202020204" pitchFamily="34" charset="0"/>
                <a:cs typeface="Times New Roman" panose="02020603050405020304" pitchFamily="18" charset="0"/>
              </a:rPr>
              <a:t>ORS 183.333</a:t>
            </a:r>
            <a:r>
              <a:rPr lang="en-US" sz="2000" kern="100" dirty="0">
                <a:effectLst/>
                <a:latin typeface="+mn-lt"/>
                <a:ea typeface="Aptos" panose="020B0004020202020204" pitchFamily="34" charset="0"/>
                <a:cs typeface="Times New Roman" panose="02020603050405020304" pitchFamily="18" charset="0"/>
              </a:rPr>
              <a:t> - Establishes RACs as a tool for public involvement in rulemaking. Agencies may appoint RACs to assist in drafting rules and must ensure membership represents affected persons and communities.</a:t>
            </a:r>
          </a:p>
          <a:p>
            <a:pPr marL="342900" marR="0" lvl="0" indent="-342900">
              <a:lnSpc>
                <a:spcPct val="100000"/>
              </a:lnSpc>
              <a:spcAft>
                <a:spcPts val="300"/>
              </a:spcAft>
              <a:buFont typeface="Symbol" panose="05050102010706020507" pitchFamily="18" charset="2"/>
              <a:buChar char=""/>
            </a:pPr>
            <a:r>
              <a:rPr lang="en-US" sz="2000" b="1" kern="100" dirty="0">
                <a:effectLst/>
                <a:latin typeface="+mn-lt"/>
                <a:ea typeface="Aptos" panose="020B0004020202020204" pitchFamily="34" charset="0"/>
                <a:cs typeface="Times New Roman" panose="02020603050405020304" pitchFamily="18" charset="0"/>
              </a:rPr>
              <a:t>HB 3569 (2025)</a:t>
            </a:r>
            <a:r>
              <a:rPr lang="en-US" sz="2000" kern="100" dirty="0">
                <a:effectLst/>
                <a:latin typeface="+mn-lt"/>
                <a:ea typeface="Aptos" panose="020B0004020202020204" pitchFamily="34" charset="0"/>
                <a:cs typeface="Times New Roman" panose="02020603050405020304" pitchFamily="18" charset="0"/>
              </a:rPr>
              <a:t> - Updates RAC requirements, including mandatory invitations to legislative sponsors for rules implementing new legislation.</a:t>
            </a:r>
          </a:p>
          <a:p>
            <a:pPr marL="0" marR="0">
              <a:lnSpc>
                <a:spcPct val="100000"/>
              </a:lnSpc>
              <a:spcBef>
                <a:spcPts val="800"/>
              </a:spcBef>
              <a:spcAft>
                <a:spcPts val="300"/>
              </a:spcAf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997782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216A4-2A35-6CA4-2F2A-382FF3E62B04}"/>
            </a:ext>
          </a:extLst>
        </p:cNvPr>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85494471-F59B-020B-D2A1-2DF5B17CC87B}"/>
              </a:ext>
            </a:extLst>
          </p:cNvPr>
          <p:cNvPicPr>
            <a:picLocks noChangeAspect="1"/>
          </p:cNvPicPr>
          <p:nvPr/>
        </p:nvPicPr>
        <p:blipFill>
          <a:blip r:embed="rId3">
            <a:extLst>
              <a:ext uri="{28A0092B-C50C-407E-A947-70E740481C1C}">
                <a14:useLocalDpi xmlns:a14="http://schemas.microsoft.com/office/drawing/2010/main" val="0"/>
              </a:ext>
            </a:extLst>
          </a:blip>
          <a:srcRect l="1" t="3830" r="-5" b="1013"/>
          <a:stretch/>
        </p:blipFill>
        <p:spPr>
          <a:xfrm>
            <a:off x="-9826" y="0"/>
            <a:ext cx="12191475" cy="6858000"/>
          </a:xfrm>
          <a:prstGeom prst="rect">
            <a:avLst/>
          </a:prstGeom>
        </p:spPr>
      </p:pic>
      <p:pic>
        <p:nvPicPr>
          <p:cNvPr id="36" name="Picture 35" descr="A picture containing outdoor, day&#10;&#10;Description automatically generated">
            <a:extLst>
              <a:ext uri="{FF2B5EF4-FFF2-40B4-BE49-F238E27FC236}">
                <a16:creationId xmlns:a16="http://schemas.microsoft.com/office/drawing/2014/main" id="{FD3FB4DA-44E1-1D9E-C90C-843F9FBF95E3}"/>
              </a:ext>
            </a:extLst>
          </p:cNvPr>
          <p:cNvPicPr>
            <a:picLocks noChangeAspect="1"/>
          </p:cNvPicPr>
          <p:nvPr/>
        </p:nvPicPr>
        <p:blipFill>
          <a:blip r:embed="rId4">
            <a:alphaModFix amt="75000"/>
            <a:extLst>
              <a:ext uri="{28A0092B-C50C-407E-A947-70E740481C1C}">
                <a14:useLocalDpi xmlns:a14="http://schemas.microsoft.com/office/drawing/2010/main" val="0"/>
              </a:ext>
            </a:extLst>
          </a:blip>
          <a:stretch>
            <a:fillRect/>
          </a:stretch>
        </p:blipFill>
        <p:spPr>
          <a:xfrm>
            <a:off x="-9001" y="1"/>
            <a:ext cx="12223247" cy="1605279"/>
          </a:xfrm>
          <a:prstGeom prst="rect">
            <a:avLst/>
          </a:prstGeom>
        </p:spPr>
      </p:pic>
      <p:sp>
        <p:nvSpPr>
          <p:cNvPr id="2" name="Rectangle 1">
            <a:extLst>
              <a:ext uri="{FF2B5EF4-FFF2-40B4-BE49-F238E27FC236}">
                <a16:creationId xmlns:a16="http://schemas.microsoft.com/office/drawing/2014/main" id="{BB5B627C-B374-3E64-7D07-CB00C2763423}"/>
              </a:ext>
            </a:extLst>
          </p:cNvPr>
          <p:cNvSpPr/>
          <p:nvPr/>
        </p:nvSpPr>
        <p:spPr>
          <a:xfrm>
            <a:off x="-20817" y="137218"/>
            <a:ext cx="12202466" cy="1200329"/>
          </a:xfrm>
          <a:prstGeom prst="rect">
            <a:avLst/>
          </a:prstGeom>
        </p:spPr>
        <p:txBody>
          <a:bodyPr wrap="square">
            <a:spAutoFit/>
          </a:bodyPr>
          <a:lstStyle/>
          <a:p>
            <a:pPr algn="ctr"/>
            <a:r>
              <a:rPr lang="en-US" sz="3600" dirty="0">
                <a:solidFill>
                  <a:schemeClr val="bg1"/>
                </a:solidFill>
                <a:latin typeface="Aptos ExtraBold" panose="020B0004020202020204" pitchFamily="34" charset="0"/>
              </a:rPr>
              <a:t>RAC</a:t>
            </a:r>
          </a:p>
          <a:p>
            <a:pPr algn="ctr"/>
            <a:r>
              <a:rPr lang="en-US" sz="3600" dirty="0">
                <a:solidFill>
                  <a:schemeClr val="bg1"/>
                </a:solidFill>
                <a:latin typeface="Aptos ExtraBold" panose="020B0004020202020204" pitchFamily="34" charset="0"/>
              </a:rPr>
              <a:t>Members / </a:t>
            </a:r>
            <a:r>
              <a:rPr lang="en-US" sz="3600" dirty="0" err="1">
                <a:solidFill>
                  <a:schemeClr val="bg1"/>
                </a:solidFill>
                <a:latin typeface="Aptos ExtraBold" panose="020B0004020202020204" pitchFamily="34" charset="0"/>
              </a:rPr>
              <a:t>Observors</a:t>
            </a:r>
            <a:r>
              <a:rPr lang="en-US" sz="3600" dirty="0">
                <a:solidFill>
                  <a:schemeClr val="bg1"/>
                </a:solidFill>
                <a:latin typeface="Aptos ExtraBold" panose="020B0004020202020204" pitchFamily="34" charset="0"/>
              </a:rPr>
              <a:t> </a:t>
            </a:r>
            <a:endParaRPr lang="en-US" sz="2400" dirty="0">
              <a:solidFill>
                <a:srgbClr val="003054"/>
              </a:solidFill>
            </a:endParaRPr>
          </a:p>
        </p:txBody>
      </p:sp>
      <p:sp>
        <p:nvSpPr>
          <p:cNvPr id="37" name="Rectangle 36">
            <a:extLst>
              <a:ext uri="{FF2B5EF4-FFF2-40B4-BE49-F238E27FC236}">
                <a16:creationId xmlns:a16="http://schemas.microsoft.com/office/drawing/2014/main" id="{22AC89BE-9210-829E-E4EE-B89A9A009355}"/>
              </a:ext>
            </a:extLst>
          </p:cNvPr>
          <p:cNvSpPr/>
          <p:nvPr/>
        </p:nvSpPr>
        <p:spPr>
          <a:xfrm flipV="1">
            <a:off x="0" y="1605280"/>
            <a:ext cx="12213420" cy="9144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graphicFrame>
        <p:nvGraphicFramePr>
          <p:cNvPr id="4" name="Table 3">
            <a:extLst>
              <a:ext uri="{FF2B5EF4-FFF2-40B4-BE49-F238E27FC236}">
                <a16:creationId xmlns:a16="http://schemas.microsoft.com/office/drawing/2014/main" id="{BC3F3E91-E6D9-8D8D-E401-512E367428DB}"/>
              </a:ext>
            </a:extLst>
          </p:cNvPr>
          <p:cNvGraphicFramePr>
            <a:graphicFrameLocks noGrp="1"/>
          </p:cNvGraphicFramePr>
          <p:nvPr>
            <p:extLst>
              <p:ext uri="{D42A27DB-BD31-4B8C-83A1-F6EECF244321}">
                <p14:modId xmlns:p14="http://schemas.microsoft.com/office/powerpoint/2010/main" val="1071366189"/>
              </p:ext>
            </p:extLst>
          </p:nvPr>
        </p:nvGraphicFramePr>
        <p:xfrm>
          <a:off x="2404829" y="2244047"/>
          <a:ext cx="7395585" cy="3707452"/>
        </p:xfrm>
        <a:graphic>
          <a:graphicData uri="http://schemas.openxmlformats.org/drawingml/2006/table">
            <a:tbl>
              <a:tblPr firstRow="1" firstCol="1" bandRow="1">
                <a:tableStyleId>{5C22544A-7EE6-4342-B048-85BDC9FD1C3A}</a:tableStyleId>
              </a:tblPr>
              <a:tblGrid>
                <a:gridCol w="2040101">
                  <a:extLst>
                    <a:ext uri="{9D8B030D-6E8A-4147-A177-3AD203B41FA5}">
                      <a16:colId xmlns:a16="http://schemas.microsoft.com/office/drawing/2014/main" val="1611991962"/>
                    </a:ext>
                  </a:extLst>
                </a:gridCol>
                <a:gridCol w="2954750">
                  <a:extLst>
                    <a:ext uri="{9D8B030D-6E8A-4147-A177-3AD203B41FA5}">
                      <a16:colId xmlns:a16="http://schemas.microsoft.com/office/drawing/2014/main" val="3461302366"/>
                    </a:ext>
                  </a:extLst>
                </a:gridCol>
                <a:gridCol w="2400734">
                  <a:extLst>
                    <a:ext uri="{9D8B030D-6E8A-4147-A177-3AD203B41FA5}">
                      <a16:colId xmlns:a16="http://schemas.microsoft.com/office/drawing/2014/main" val="4193692495"/>
                    </a:ext>
                  </a:extLst>
                </a:gridCol>
              </a:tblGrid>
              <a:tr h="161925">
                <a:tc>
                  <a:txBody>
                    <a:bodyPr/>
                    <a:lstStyle/>
                    <a:p>
                      <a:pPr marL="0" marR="0">
                        <a:lnSpc>
                          <a:spcPct val="107000"/>
                        </a:lnSpc>
                        <a:spcAft>
                          <a:spcPts val="800"/>
                        </a:spcAft>
                        <a:buNone/>
                      </a:pPr>
                      <a:r>
                        <a:rPr lang="en-US" sz="1400" kern="100" dirty="0">
                          <a:effectLst/>
                        </a:rPr>
                        <a:t>Name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Occupation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RAC Position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3436640"/>
                  </a:ext>
                </a:extLst>
              </a:tr>
              <a:tr h="314960">
                <a:tc>
                  <a:txBody>
                    <a:bodyPr/>
                    <a:lstStyle/>
                    <a:p>
                      <a:pPr marL="0" marR="0">
                        <a:lnSpc>
                          <a:spcPct val="107000"/>
                        </a:lnSpc>
                        <a:spcAft>
                          <a:spcPts val="800"/>
                        </a:spcAft>
                        <a:buNone/>
                      </a:pPr>
                      <a:r>
                        <a:rPr lang="en-US" sz="1400" kern="100">
                          <a:effectLst/>
                        </a:rPr>
                        <a:t>Jay DeFillipo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ODVA Legislative Director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RAC Facilitator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0965505"/>
                  </a:ext>
                </a:extLst>
              </a:tr>
              <a:tr h="152400">
                <a:tc>
                  <a:txBody>
                    <a:bodyPr/>
                    <a:lstStyle/>
                    <a:p>
                      <a:pPr marL="0" marR="0">
                        <a:lnSpc>
                          <a:spcPct val="107000"/>
                        </a:lnSpc>
                        <a:spcAft>
                          <a:spcPts val="800"/>
                        </a:spcAft>
                        <a:buNone/>
                      </a:pPr>
                      <a:r>
                        <a:rPr lang="en-US" sz="1400" kern="100" dirty="0">
                          <a:effectLst/>
                        </a:rPr>
                        <a:t>Sheronne Blasi</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Division Chief – Strategic Partnerships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ODVA SME</a:t>
                      </a:r>
                    </a:p>
                  </a:txBody>
                  <a:tcPr marL="68580" marR="68580" marT="0" marB="0"/>
                </a:tc>
                <a:extLst>
                  <a:ext uri="{0D108BD9-81ED-4DB2-BD59-A6C34878D82A}">
                    <a16:rowId xmlns:a16="http://schemas.microsoft.com/office/drawing/2014/main" val="2273322648"/>
                  </a:ext>
                </a:extLst>
              </a:tr>
              <a:tr h="324485">
                <a:tc>
                  <a:txBody>
                    <a:bodyPr/>
                    <a:lstStyle/>
                    <a:p>
                      <a:pPr marL="0" marR="0">
                        <a:lnSpc>
                          <a:spcPct val="107000"/>
                        </a:lnSpc>
                        <a:spcAft>
                          <a:spcPts val="800"/>
                        </a:spcAft>
                        <a:buNone/>
                      </a:pPr>
                      <a:r>
                        <a:rPr lang="en-US" sz="1400" kern="100">
                          <a:effectLst/>
                        </a:rPr>
                        <a:t>Rebecca Miller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Washington County Supervisor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Member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5917480"/>
                  </a:ext>
                </a:extLst>
              </a:tr>
              <a:tr h="314960">
                <a:tc>
                  <a:txBody>
                    <a:bodyPr/>
                    <a:lstStyle/>
                    <a:p>
                      <a:pPr marL="0" marR="0">
                        <a:lnSpc>
                          <a:spcPct val="107000"/>
                        </a:lnSpc>
                        <a:spcAft>
                          <a:spcPts val="800"/>
                        </a:spcAft>
                        <a:buNone/>
                      </a:pPr>
                      <a:r>
                        <a:rPr lang="en-US" sz="1400" kern="100">
                          <a:effectLst/>
                        </a:rPr>
                        <a:t>Ted Thorne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Wallowa County VSO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Member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1924745"/>
                  </a:ext>
                </a:extLst>
              </a:tr>
              <a:tr h="161925">
                <a:tc>
                  <a:txBody>
                    <a:bodyPr/>
                    <a:lstStyle/>
                    <a:p>
                      <a:pPr marL="0" marR="0">
                        <a:lnSpc>
                          <a:spcPct val="107000"/>
                        </a:lnSpc>
                        <a:spcAft>
                          <a:spcPts val="800"/>
                        </a:spcAft>
                        <a:buNone/>
                      </a:pPr>
                      <a:r>
                        <a:rPr lang="en-US" sz="1400" kern="100">
                          <a:effectLst/>
                        </a:rPr>
                        <a:t>Shelia Balbin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Multnomah County Supervisor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Member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8768822"/>
                  </a:ext>
                </a:extLst>
              </a:tr>
              <a:tr h="152400">
                <a:tc>
                  <a:txBody>
                    <a:bodyPr/>
                    <a:lstStyle/>
                    <a:p>
                      <a:pPr marL="0" marR="0">
                        <a:lnSpc>
                          <a:spcPct val="107000"/>
                        </a:lnSpc>
                        <a:spcAft>
                          <a:spcPts val="800"/>
                        </a:spcAft>
                        <a:buNone/>
                      </a:pPr>
                      <a:r>
                        <a:rPr lang="en-US" sz="1400" kern="100">
                          <a:effectLst/>
                        </a:rPr>
                        <a:t>Brent Demoe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Polk County Supervisor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Member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2957686"/>
                  </a:ext>
                </a:extLst>
              </a:tr>
              <a:tr h="324485">
                <a:tc>
                  <a:txBody>
                    <a:bodyPr/>
                    <a:lstStyle/>
                    <a:p>
                      <a:pPr marL="0" marR="0">
                        <a:lnSpc>
                          <a:spcPct val="107000"/>
                        </a:lnSpc>
                        <a:spcAft>
                          <a:spcPts val="800"/>
                        </a:spcAft>
                        <a:buNone/>
                      </a:pPr>
                      <a:r>
                        <a:rPr lang="en-US" sz="1400" kern="100">
                          <a:effectLst/>
                        </a:rPr>
                        <a:t>Joby Reily</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Lane County VSO</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Member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0939626"/>
                  </a:ext>
                </a:extLst>
              </a:tr>
              <a:tr h="161925">
                <a:tc>
                  <a:txBody>
                    <a:bodyPr/>
                    <a:lstStyle/>
                    <a:p>
                      <a:pPr marL="0" marR="0">
                        <a:lnSpc>
                          <a:spcPct val="107000"/>
                        </a:lnSpc>
                        <a:spcAft>
                          <a:spcPts val="800"/>
                        </a:spcAft>
                        <a:buNone/>
                      </a:pPr>
                      <a:r>
                        <a:rPr lang="en-US" sz="1400" kern="100">
                          <a:effectLst/>
                        </a:rPr>
                        <a:t>Nicholas Torres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Tillamook County VSO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Member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0912049"/>
                  </a:ext>
                </a:extLst>
              </a:tr>
              <a:tr h="161925">
                <a:tc>
                  <a:txBody>
                    <a:bodyPr/>
                    <a:lstStyle/>
                    <a:p>
                      <a:pPr marL="0" marR="0">
                        <a:lnSpc>
                          <a:spcPct val="107000"/>
                        </a:lnSpc>
                        <a:spcAft>
                          <a:spcPts val="800"/>
                        </a:spcAft>
                        <a:buNone/>
                      </a:pPr>
                      <a:r>
                        <a:rPr lang="en-US" sz="1400" kern="100">
                          <a:effectLst/>
                        </a:rPr>
                        <a:t>Katie Plumb</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Crook County Supervisor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Member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4494405"/>
                  </a:ext>
                </a:extLst>
              </a:tr>
              <a:tr h="152400">
                <a:tc>
                  <a:txBody>
                    <a:bodyPr/>
                    <a:lstStyle/>
                    <a:p>
                      <a:pPr marL="0" marR="0">
                        <a:lnSpc>
                          <a:spcPct val="107000"/>
                        </a:lnSpc>
                        <a:spcAft>
                          <a:spcPts val="800"/>
                        </a:spcAft>
                        <a:buNone/>
                      </a:pPr>
                      <a:r>
                        <a:rPr lang="en-US" sz="1400" kern="100">
                          <a:effectLst/>
                        </a:rPr>
                        <a:t>James JP Pereyra</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Lake County VSO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Member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803482"/>
                  </a:ext>
                </a:extLst>
              </a:tr>
              <a:tr h="152400">
                <a:tc>
                  <a:txBody>
                    <a:bodyPr/>
                    <a:lstStyle/>
                    <a:p>
                      <a:pPr marL="0" marR="0">
                        <a:lnSpc>
                          <a:spcPct val="107000"/>
                        </a:lnSpc>
                        <a:spcAft>
                          <a:spcPts val="800"/>
                        </a:spcAft>
                        <a:buNone/>
                      </a:pPr>
                      <a:r>
                        <a:rPr lang="en-US" sz="1400" kern="100">
                          <a:effectLst/>
                        </a:rPr>
                        <a:t>Mary Newman-Keys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Douglas County VSO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Member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4803438"/>
                  </a:ext>
                </a:extLst>
              </a:tr>
              <a:tr h="152400">
                <a:tc>
                  <a:txBody>
                    <a:bodyPr/>
                    <a:lstStyle/>
                    <a:p>
                      <a:pPr marL="0" marR="0">
                        <a:lnSpc>
                          <a:spcPct val="107000"/>
                        </a:lnSpc>
                        <a:spcAft>
                          <a:spcPts val="800"/>
                        </a:spcAft>
                        <a:buNone/>
                      </a:pPr>
                      <a:r>
                        <a:rPr lang="en-US" sz="1400" kern="100">
                          <a:effectLst/>
                        </a:rPr>
                        <a:t>Marco Oswald</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United Veterga Groups of Oregon Leg Director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Member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8110771"/>
                  </a:ext>
                </a:extLst>
              </a:tr>
              <a:tr h="161925">
                <a:tc>
                  <a:txBody>
                    <a:bodyPr/>
                    <a:lstStyle/>
                    <a:p>
                      <a:pPr marL="0" marR="0">
                        <a:lnSpc>
                          <a:spcPct val="107000"/>
                        </a:lnSpc>
                        <a:spcAft>
                          <a:spcPts val="800"/>
                        </a:spcAft>
                        <a:buNone/>
                      </a:pPr>
                      <a:r>
                        <a:rPr lang="en-US" sz="1400" kern="100">
                          <a:effectLst/>
                        </a:rPr>
                        <a:t>Rep. Evans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a:effectLst/>
                        </a:rPr>
                        <a:t>OR Dist 20 Representative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US" sz="1400" kern="100" dirty="0">
                          <a:effectLst/>
                        </a:rPr>
                        <a:t>Non-voting Member</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0943587"/>
                  </a:ext>
                </a:extLst>
              </a:tr>
            </a:tbl>
          </a:graphicData>
        </a:graphic>
      </p:graphicFrame>
    </p:spTree>
    <p:extLst>
      <p:ext uri="{BB962C8B-B14F-4D97-AF65-F5344CB8AC3E}">
        <p14:creationId xmlns:p14="http://schemas.microsoft.com/office/powerpoint/2010/main" val="159175906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54D49-8D3B-7A2C-C57B-89B725D1C596}"/>
            </a:ext>
          </a:extLst>
        </p:cNvPr>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3CC9940C-BEAF-F46A-3F62-FAB35DCA5EA7}"/>
              </a:ext>
            </a:extLst>
          </p:cNvPr>
          <p:cNvPicPr>
            <a:picLocks noChangeAspect="1"/>
          </p:cNvPicPr>
          <p:nvPr/>
        </p:nvPicPr>
        <p:blipFill>
          <a:blip r:embed="rId3">
            <a:extLst>
              <a:ext uri="{28A0092B-C50C-407E-A947-70E740481C1C}">
                <a14:useLocalDpi xmlns:a14="http://schemas.microsoft.com/office/drawing/2010/main" val="0"/>
              </a:ext>
            </a:extLst>
          </a:blip>
          <a:srcRect l="1" t="3830" r="-5" b="1013"/>
          <a:stretch/>
        </p:blipFill>
        <p:spPr>
          <a:xfrm>
            <a:off x="-9826" y="0"/>
            <a:ext cx="12191475" cy="6858000"/>
          </a:xfrm>
          <a:prstGeom prst="rect">
            <a:avLst/>
          </a:prstGeom>
        </p:spPr>
      </p:pic>
      <p:pic>
        <p:nvPicPr>
          <p:cNvPr id="36" name="Picture 35" descr="A picture containing outdoor, day&#10;&#10;Description automatically generated">
            <a:extLst>
              <a:ext uri="{FF2B5EF4-FFF2-40B4-BE49-F238E27FC236}">
                <a16:creationId xmlns:a16="http://schemas.microsoft.com/office/drawing/2014/main" id="{0193B608-E710-A64C-129D-A8D89A33DADE}"/>
              </a:ext>
            </a:extLst>
          </p:cNvPr>
          <p:cNvPicPr>
            <a:picLocks noChangeAspect="1"/>
          </p:cNvPicPr>
          <p:nvPr/>
        </p:nvPicPr>
        <p:blipFill>
          <a:blip r:embed="rId4">
            <a:alphaModFix amt="75000"/>
            <a:extLst>
              <a:ext uri="{28A0092B-C50C-407E-A947-70E740481C1C}">
                <a14:useLocalDpi xmlns:a14="http://schemas.microsoft.com/office/drawing/2010/main" val="0"/>
              </a:ext>
            </a:extLst>
          </a:blip>
          <a:stretch>
            <a:fillRect/>
          </a:stretch>
        </p:blipFill>
        <p:spPr>
          <a:xfrm>
            <a:off x="-9001" y="1"/>
            <a:ext cx="12223247" cy="1605279"/>
          </a:xfrm>
          <a:prstGeom prst="rect">
            <a:avLst/>
          </a:prstGeom>
        </p:spPr>
      </p:pic>
      <p:sp>
        <p:nvSpPr>
          <p:cNvPr id="2" name="Rectangle 1">
            <a:extLst>
              <a:ext uri="{FF2B5EF4-FFF2-40B4-BE49-F238E27FC236}">
                <a16:creationId xmlns:a16="http://schemas.microsoft.com/office/drawing/2014/main" id="{B5E2BBF2-E123-BC15-8BEA-0EF97B010467}"/>
              </a:ext>
            </a:extLst>
          </p:cNvPr>
          <p:cNvSpPr/>
          <p:nvPr/>
        </p:nvSpPr>
        <p:spPr>
          <a:xfrm>
            <a:off x="-20817" y="479474"/>
            <a:ext cx="12202466" cy="646331"/>
          </a:xfrm>
          <a:prstGeom prst="rect">
            <a:avLst/>
          </a:prstGeom>
        </p:spPr>
        <p:txBody>
          <a:bodyPr wrap="square">
            <a:spAutoFit/>
          </a:bodyPr>
          <a:lstStyle/>
          <a:p>
            <a:pPr algn="ctr"/>
            <a:r>
              <a:rPr lang="en-US" sz="3600" dirty="0">
                <a:solidFill>
                  <a:schemeClr val="bg1"/>
                </a:solidFill>
                <a:latin typeface="Aptos ExtraBold" panose="020B0004020202020204" pitchFamily="34" charset="0"/>
              </a:rPr>
              <a:t>Roles and Responsibilities</a:t>
            </a:r>
            <a:endParaRPr lang="en-US" sz="2400" dirty="0">
              <a:solidFill>
                <a:srgbClr val="003054"/>
              </a:solidFill>
            </a:endParaRPr>
          </a:p>
        </p:txBody>
      </p:sp>
      <p:sp>
        <p:nvSpPr>
          <p:cNvPr id="37" name="Rectangle 36">
            <a:extLst>
              <a:ext uri="{FF2B5EF4-FFF2-40B4-BE49-F238E27FC236}">
                <a16:creationId xmlns:a16="http://schemas.microsoft.com/office/drawing/2014/main" id="{88B9469D-1536-2181-8CA0-7743CE184F5A}"/>
              </a:ext>
            </a:extLst>
          </p:cNvPr>
          <p:cNvSpPr/>
          <p:nvPr/>
        </p:nvSpPr>
        <p:spPr>
          <a:xfrm flipV="1">
            <a:off x="0" y="1605280"/>
            <a:ext cx="12213420" cy="9144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4" name="TextBox 3">
            <a:extLst>
              <a:ext uri="{FF2B5EF4-FFF2-40B4-BE49-F238E27FC236}">
                <a16:creationId xmlns:a16="http://schemas.microsoft.com/office/drawing/2014/main" id="{F350243E-D321-FE14-738D-62F3C13A8BAA}"/>
              </a:ext>
            </a:extLst>
          </p:cNvPr>
          <p:cNvSpPr txBox="1"/>
          <p:nvPr/>
        </p:nvSpPr>
        <p:spPr>
          <a:xfrm>
            <a:off x="524610" y="1831429"/>
            <a:ext cx="11156024" cy="4708981"/>
          </a:xfrm>
          <a:prstGeom prst="rect">
            <a:avLst/>
          </a:prstGeom>
          <a:noFill/>
        </p:spPr>
        <p:txBody>
          <a:bodyPr wrap="square">
            <a:spAutoFit/>
          </a:bodyPr>
          <a:lstStyle/>
          <a:p>
            <a:pPr algn="l">
              <a:spcBef>
                <a:spcPts val="600"/>
              </a:spcBef>
              <a:spcAft>
                <a:spcPts val="600"/>
              </a:spcAft>
            </a:pPr>
            <a:r>
              <a:rPr lang="en-US" sz="2000" b="0" i="0" dirty="0">
                <a:solidFill>
                  <a:srgbClr val="000000"/>
                </a:solidFill>
                <a:effectLst/>
                <a:latin typeface="Times New Roman" panose="02020603050405020304" pitchFamily="18" charset="0"/>
              </a:rPr>
              <a:t>RAC members agree to fulfill their responsibilities through attending and participating in meetings, studying available information, and providing input to ODVA. Members agree to participate in good faith and to act in the best interest of the group and its charge.</a:t>
            </a:r>
          </a:p>
          <a:p>
            <a:pPr algn="l">
              <a:spcBef>
                <a:spcPts val="600"/>
              </a:spcBef>
              <a:spcAft>
                <a:spcPts val="600"/>
              </a:spcAft>
            </a:pPr>
            <a:r>
              <a:rPr lang="en-US" sz="2000" b="0" i="0" dirty="0">
                <a:solidFill>
                  <a:srgbClr val="000000"/>
                </a:solidFill>
                <a:effectLst/>
                <a:latin typeface="Times New Roman" panose="02020603050405020304" pitchFamily="18" charset="0"/>
              </a:rPr>
              <a:t>Members are expected to consider a range of issues and options to address them, discuss the pros and cons of the issues/options presented, and seek to develop recommendations reflecting the “sense of the group.”</a:t>
            </a:r>
          </a:p>
          <a:p>
            <a:pPr algn="l">
              <a:spcBef>
                <a:spcPts val="600"/>
              </a:spcBef>
              <a:spcAft>
                <a:spcPts val="600"/>
              </a:spcAft>
            </a:pPr>
            <a:r>
              <a:rPr lang="en-US" sz="2000" b="0" i="0" dirty="0">
                <a:solidFill>
                  <a:srgbClr val="000000"/>
                </a:solidFill>
                <a:effectLst/>
                <a:latin typeface="Times New Roman" panose="02020603050405020304" pitchFamily="18" charset="0"/>
              </a:rPr>
              <a:t>Members acknowledge that the group is an advisory body to ODVA and that its role is to provide advice and frame policy choices. Rulemaking authority rests with the Department.</a:t>
            </a:r>
          </a:p>
          <a:p>
            <a:pPr algn="l">
              <a:spcBef>
                <a:spcPts val="600"/>
              </a:spcBef>
              <a:spcAft>
                <a:spcPts val="600"/>
              </a:spcAft>
            </a:pPr>
            <a:r>
              <a:rPr lang="en-US" sz="2000" b="1" i="0" dirty="0">
                <a:solidFill>
                  <a:srgbClr val="000000"/>
                </a:solidFill>
                <a:effectLst/>
                <a:latin typeface="Times New Roman" panose="02020603050405020304" pitchFamily="18" charset="0"/>
              </a:rPr>
              <a:t>Members are responsible for:</a:t>
            </a:r>
          </a:p>
          <a:p>
            <a:pPr algn="l">
              <a:spcBef>
                <a:spcPts val="600"/>
              </a:spcBef>
              <a:spcAft>
                <a:spcPts val="600"/>
              </a:spcAft>
            </a:pPr>
            <a:r>
              <a:rPr lang="en-US" sz="2000" b="0" i="0" dirty="0">
                <a:solidFill>
                  <a:srgbClr val="000000"/>
                </a:solidFill>
                <a:effectLst/>
                <a:latin typeface="Times New Roman" panose="02020603050405020304" pitchFamily="18" charset="0"/>
              </a:rPr>
              <a:t>· Reviewing background materials to understand the issues for discussion at RAC meetings.</a:t>
            </a:r>
          </a:p>
          <a:p>
            <a:pPr algn="l">
              <a:spcBef>
                <a:spcPts val="600"/>
              </a:spcBef>
              <a:spcAft>
                <a:spcPts val="600"/>
              </a:spcAft>
            </a:pPr>
            <a:r>
              <a:rPr lang="en-US" sz="2000" b="0" i="0" dirty="0">
                <a:solidFill>
                  <a:srgbClr val="000000"/>
                </a:solidFill>
                <a:effectLst/>
                <a:latin typeface="Times New Roman" panose="02020603050405020304" pitchFamily="18" charset="0"/>
              </a:rPr>
              <a:t>· Working collaboratively with one another to explore issues and develop recommendations.</a:t>
            </a:r>
          </a:p>
          <a:p>
            <a:pPr algn="l">
              <a:spcBef>
                <a:spcPts val="600"/>
              </a:spcBef>
              <a:spcAft>
                <a:spcPts val="600"/>
              </a:spcAft>
            </a:pPr>
            <a:r>
              <a:rPr lang="en-US" sz="2000" b="0" i="0" dirty="0">
                <a:solidFill>
                  <a:srgbClr val="000000"/>
                </a:solidFill>
                <a:effectLst/>
                <a:latin typeface="Times New Roman" panose="02020603050405020304" pitchFamily="18" charset="0"/>
              </a:rPr>
              <a:t>· Considering the perspectives and input of other stakeholders and the public and including them in recommendations as appropriate.</a:t>
            </a:r>
          </a:p>
        </p:txBody>
      </p:sp>
    </p:spTree>
    <p:extLst>
      <p:ext uri="{BB962C8B-B14F-4D97-AF65-F5344CB8AC3E}">
        <p14:creationId xmlns:p14="http://schemas.microsoft.com/office/powerpoint/2010/main" val="34031148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A848B-F711-9BA8-5A01-B0E255CB3081}"/>
            </a:ext>
          </a:extLst>
        </p:cNvPr>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CFB92FFB-8375-5D8A-4294-C9BBD1606B85}"/>
              </a:ext>
            </a:extLst>
          </p:cNvPr>
          <p:cNvPicPr>
            <a:picLocks noChangeAspect="1"/>
          </p:cNvPicPr>
          <p:nvPr/>
        </p:nvPicPr>
        <p:blipFill>
          <a:blip r:embed="rId3">
            <a:extLst>
              <a:ext uri="{28A0092B-C50C-407E-A947-70E740481C1C}">
                <a14:useLocalDpi xmlns:a14="http://schemas.microsoft.com/office/drawing/2010/main" val="0"/>
              </a:ext>
            </a:extLst>
          </a:blip>
          <a:srcRect l="1" t="3830" r="-5" b="1013"/>
          <a:stretch/>
        </p:blipFill>
        <p:spPr>
          <a:xfrm>
            <a:off x="-9826" y="0"/>
            <a:ext cx="12191475" cy="6858000"/>
          </a:xfrm>
          <a:prstGeom prst="rect">
            <a:avLst/>
          </a:prstGeom>
        </p:spPr>
      </p:pic>
      <p:pic>
        <p:nvPicPr>
          <p:cNvPr id="36" name="Picture 35" descr="A picture containing outdoor, day&#10;&#10;Description automatically generated">
            <a:extLst>
              <a:ext uri="{FF2B5EF4-FFF2-40B4-BE49-F238E27FC236}">
                <a16:creationId xmlns:a16="http://schemas.microsoft.com/office/drawing/2014/main" id="{A173A71D-C540-E3D7-8CA9-95B786A24F25}"/>
              </a:ext>
            </a:extLst>
          </p:cNvPr>
          <p:cNvPicPr>
            <a:picLocks noChangeAspect="1"/>
          </p:cNvPicPr>
          <p:nvPr/>
        </p:nvPicPr>
        <p:blipFill>
          <a:blip r:embed="rId4">
            <a:alphaModFix amt="75000"/>
            <a:extLst>
              <a:ext uri="{28A0092B-C50C-407E-A947-70E740481C1C}">
                <a14:useLocalDpi xmlns:a14="http://schemas.microsoft.com/office/drawing/2010/main" val="0"/>
              </a:ext>
            </a:extLst>
          </a:blip>
          <a:stretch>
            <a:fillRect/>
          </a:stretch>
        </p:blipFill>
        <p:spPr>
          <a:xfrm>
            <a:off x="-9001" y="1"/>
            <a:ext cx="12223247" cy="1605279"/>
          </a:xfrm>
          <a:prstGeom prst="rect">
            <a:avLst/>
          </a:prstGeom>
        </p:spPr>
      </p:pic>
      <p:sp>
        <p:nvSpPr>
          <p:cNvPr id="2" name="Rectangle 1">
            <a:extLst>
              <a:ext uri="{FF2B5EF4-FFF2-40B4-BE49-F238E27FC236}">
                <a16:creationId xmlns:a16="http://schemas.microsoft.com/office/drawing/2014/main" id="{AD14F548-F713-4385-043D-8F871C61A5E3}"/>
              </a:ext>
            </a:extLst>
          </p:cNvPr>
          <p:cNvSpPr/>
          <p:nvPr/>
        </p:nvSpPr>
        <p:spPr>
          <a:xfrm>
            <a:off x="-20817" y="479474"/>
            <a:ext cx="12202466" cy="646331"/>
          </a:xfrm>
          <a:prstGeom prst="rect">
            <a:avLst/>
          </a:prstGeom>
        </p:spPr>
        <p:txBody>
          <a:bodyPr wrap="square">
            <a:spAutoFit/>
          </a:bodyPr>
          <a:lstStyle/>
          <a:p>
            <a:pPr algn="ctr"/>
            <a:r>
              <a:rPr lang="en-US" sz="3600" dirty="0">
                <a:solidFill>
                  <a:schemeClr val="bg1"/>
                </a:solidFill>
                <a:latin typeface="Aptos ExtraBold" panose="020B0004020202020204" pitchFamily="34" charset="0"/>
              </a:rPr>
              <a:t>Membership</a:t>
            </a:r>
            <a:endParaRPr lang="en-US" sz="2400" dirty="0">
              <a:solidFill>
                <a:srgbClr val="003054"/>
              </a:solidFill>
            </a:endParaRPr>
          </a:p>
        </p:txBody>
      </p:sp>
      <p:sp>
        <p:nvSpPr>
          <p:cNvPr id="37" name="Rectangle 36">
            <a:extLst>
              <a:ext uri="{FF2B5EF4-FFF2-40B4-BE49-F238E27FC236}">
                <a16:creationId xmlns:a16="http://schemas.microsoft.com/office/drawing/2014/main" id="{0E8C7450-715A-1068-E33B-C21C7A0DD25A}"/>
              </a:ext>
            </a:extLst>
          </p:cNvPr>
          <p:cNvSpPr/>
          <p:nvPr/>
        </p:nvSpPr>
        <p:spPr>
          <a:xfrm flipV="1">
            <a:off x="0" y="1605280"/>
            <a:ext cx="12213420" cy="9144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graphicFrame>
        <p:nvGraphicFramePr>
          <p:cNvPr id="3" name="Table 2">
            <a:extLst>
              <a:ext uri="{FF2B5EF4-FFF2-40B4-BE49-F238E27FC236}">
                <a16:creationId xmlns:a16="http://schemas.microsoft.com/office/drawing/2014/main" id="{2BA23BE8-D130-2084-25BA-4628820388F6}"/>
              </a:ext>
            </a:extLst>
          </p:cNvPr>
          <p:cNvGraphicFramePr>
            <a:graphicFrameLocks noGrp="1"/>
          </p:cNvGraphicFramePr>
          <p:nvPr>
            <p:extLst>
              <p:ext uri="{D42A27DB-BD31-4B8C-83A1-F6EECF244321}">
                <p14:modId xmlns:p14="http://schemas.microsoft.com/office/powerpoint/2010/main" val="3824580200"/>
              </p:ext>
            </p:extLst>
          </p:nvPr>
        </p:nvGraphicFramePr>
        <p:xfrm>
          <a:off x="1838848" y="3718506"/>
          <a:ext cx="7827666" cy="2660020"/>
        </p:xfrm>
        <a:graphic>
          <a:graphicData uri="http://schemas.openxmlformats.org/drawingml/2006/table">
            <a:tbl>
              <a:tblPr firstRow="1" firstCol="1" bandRow="1">
                <a:tableStyleId>{5C22544A-7EE6-4342-B048-85BDC9FD1C3A}</a:tableStyleId>
              </a:tblPr>
              <a:tblGrid>
                <a:gridCol w="1881379">
                  <a:extLst>
                    <a:ext uri="{9D8B030D-6E8A-4147-A177-3AD203B41FA5}">
                      <a16:colId xmlns:a16="http://schemas.microsoft.com/office/drawing/2014/main" val="1119248694"/>
                    </a:ext>
                  </a:extLst>
                </a:gridCol>
                <a:gridCol w="2107817">
                  <a:extLst>
                    <a:ext uri="{9D8B030D-6E8A-4147-A177-3AD203B41FA5}">
                      <a16:colId xmlns:a16="http://schemas.microsoft.com/office/drawing/2014/main" val="1904870754"/>
                    </a:ext>
                  </a:extLst>
                </a:gridCol>
                <a:gridCol w="3838470">
                  <a:extLst>
                    <a:ext uri="{9D8B030D-6E8A-4147-A177-3AD203B41FA5}">
                      <a16:colId xmlns:a16="http://schemas.microsoft.com/office/drawing/2014/main" val="3645355071"/>
                    </a:ext>
                  </a:extLst>
                </a:gridCol>
              </a:tblGrid>
              <a:tr h="225112">
                <a:tc>
                  <a:txBody>
                    <a:bodyPr/>
                    <a:lstStyle/>
                    <a:p>
                      <a:pPr marL="0" marR="0" algn="just">
                        <a:lnSpc>
                          <a:spcPct val="115000"/>
                        </a:lnSpc>
                        <a:spcAft>
                          <a:spcPts val="800"/>
                        </a:spcAft>
                        <a:buNone/>
                      </a:pPr>
                      <a:r>
                        <a:rPr lang="en-US" sz="1600" kern="100">
                          <a:effectLst/>
                        </a:rPr>
                        <a:t>Date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Event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Topic</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0441007"/>
                  </a:ext>
                </a:extLst>
              </a:tr>
              <a:tr h="225112">
                <a:tc>
                  <a:txBody>
                    <a:bodyPr/>
                    <a:lstStyle/>
                    <a:p>
                      <a:pPr marL="0" marR="0" algn="just">
                        <a:lnSpc>
                          <a:spcPct val="115000"/>
                        </a:lnSpc>
                        <a:spcAft>
                          <a:spcPts val="800"/>
                        </a:spcAft>
                        <a:buNone/>
                      </a:pPr>
                      <a:r>
                        <a:rPr lang="en-US" sz="1600" kern="100">
                          <a:effectLst/>
                        </a:rPr>
                        <a:t>9/28</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RAC meeting 1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400" kern="100" dirty="0">
                          <a:effectLst/>
                        </a:rPr>
                        <a:t>Introductions and 1</a:t>
                      </a:r>
                      <a:r>
                        <a:rPr lang="en-US" sz="1400" kern="100" baseline="30000" dirty="0">
                          <a:effectLst/>
                        </a:rPr>
                        <a:t>st</a:t>
                      </a:r>
                      <a:r>
                        <a:rPr lang="en-US" sz="1400" kern="100" dirty="0">
                          <a:effectLst/>
                        </a:rPr>
                        <a:t> look DRAFT Rules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7171829"/>
                  </a:ext>
                </a:extLst>
              </a:tr>
              <a:tr h="225112">
                <a:tc>
                  <a:txBody>
                    <a:bodyPr/>
                    <a:lstStyle/>
                    <a:p>
                      <a:pPr marL="0" marR="0" algn="just">
                        <a:lnSpc>
                          <a:spcPct val="115000"/>
                        </a:lnSpc>
                        <a:spcAft>
                          <a:spcPts val="800"/>
                        </a:spcAft>
                        <a:buNone/>
                      </a:pPr>
                      <a:r>
                        <a:rPr lang="en-US" sz="1600" kern="100">
                          <a:effectLst/>
                        </a:rPr>
                        <a:t>10/5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RAC meeting 2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400" kern="100">
                          <a:effectLst/>
                        </a:rPr>
                        <a:t>Prompt questions, Review 30.500 - 30.515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3543056"/>
                  </a:ext>
                </a:extLst>
              </a:tr>
              <a:tr h="225112">
                <a:tc>
                  <a:txBody>
                    <a:bodyPr/>
                    <a:lstStyle/>
                    <a:p>
                      <a:pPr marL="0" marR="0" algn="just">
                        <a:lnSpc>
                          <a:spcPct val="115000"/>
                        </a:lnSpc>
                        <a:spcAft>
                          <a:spcPts val="800"/>
                        </a:spcAft>
                        <a:buNone/>
                      </a:pPr>
                      <a:r>
                        <a:rPr lang="en-US" sz="1600" kern="100">
                          <a:effectLst/>
                        </a:rPr>
                        <a:t>10/12</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RAC meeting 3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400" kern="100">
                          <a:effectLst/>
                        </a:rPr>
                        <a:t>Final prompt questions, Review 30.520 - 30. 560</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348848"/>
                  </a:ext>
                </a:extLst>
              </a:tr>
              <a:tr h="225112">
                <a:tc>
                  <a:txBody>
                    <a:bodyPr/>
                    <a:lstStyle/>
                    <a:p>
                      <a:pPr marL="0" marR="0" algn="just">
                        <a:lnSpc>
                          <a:spcPct val="115000"/>
                        </a:lnSpc>
                        <a:spcAft>
                          <a:spcPts val="800"/>
                        </a:spcAft>
                        <a:buNone/>
                      </a:pPr>
                      <a:r>
                        <a:rPr lang="en-US" sz="1600" kern="100" dirty="0">
                          <a:effectLst/>
                        </a:rPr>
                        <a:t>10/19</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RAC meeting 4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400" kern="100">
                          <a:effectLst/>
                        </a:rPr>
                        <a:t>Fiscal Impact and Review 30.536 - 30. 630</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0673618"/>
                  </a:ext>
                </a:extLst>
              </a:tr>
              <a:tr h="225112">
                <a:tc>
                  <a:txBody>
                    <a:bodyPr/>
                    <a:lstStyle/>
                    <a:p>
                      <a:pPr marL="0" marR="0" algn="just">
                        <a:lnSpc>
                          <a:spcPct val="115000"/>
                        </a:lnSpc>
                        <a:spcAft>
                          <a:spcPts val="800"/>
                        </a:spcAft>
                        <a:buNone/>
                      </a:pPr>
                      <a:r>
                        <a:rPr lang="en-US" sz="1600" kern="100">
                          <a:effectLst/>
                        </a:rPr>
                        <a:t>10/26</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RAC meeting 5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400" kern="100">
                          <a:effectLst/>
                        </a:rPr>
                        <a:t>Vote on final version of proposed rules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0653828"/>
                  </a:ext>
                </a:extLst>
              </a:tr>
              <a:tr h="225112">
                <a:tc>
                  <a:txBody>
                    <a:bodyPr/>
                    <a:lstStyle/>
                    <a:p>
                      <a:pPr marL="0" marR="0" algn="just">
                        <a:lnSpc>
                          <a:spcPct val="115000"/>
                        </a:lnSpc>
                        <a:spcAft>
                          <a:spcPts val="800"/>
                        </a:spcAft>
                        <a:buNone/>
                      </a:pPr>
                      <a:r>
                        <a:rPr lang="en-US" sz="1600" kern="100">
                          <a:effectLst/>
                        </a:rPr>
                        <a:t>11/2</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RAC meeting 6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If needed</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2565512"/>
                  </a:ext>
                </a:extLst>
              </a:tr>
              <a:tr h="225112">
                <a:tc>
                  <a:txBody>
                    <a:bodyPr/>
                    <a:lstStyle/>
                    <a:p>
                      <a:pPr marL="0" marR="0" algn="just">
                        <a:lnSpc>
                          <a:spcPct val="115000"/>
                        </a:lnSpc>
                        <a:spcAft>
                          <a:spcPts val="800"/>
                        </a:spcAft>
                        <a:buNone/>
                      </a:pPr>
                      <a:r>
                        <a:rPr lang="en-US" sz="1600" kern="100">
                          <a:effectLst/>
                        </a:rPr>
                        <a:t>Mid December</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Public Comment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3203175"/>
                  </a:ext>
                </a:extLst>
              </a:tr>
              <a:tr h="225112">
                <a:tc>
                  <a:txBody>
                    <a:bodyPr/>
                    <a:lstStyle/>
                    <a:p>
                      <a:pPr marL="0" marR="0" algn="just">
                        <a:lnSpc>
                          <a:spcPct val="115000"/>
                        </a:lnSpc>
                        <a:spcAft>
                          <a:spcPts val="800"/>
                        </a:spcAft>
                        <a:buNone/>
                      </a:pPr>
                      <a:r>
                        <a:rPr lang="en-US" sz="1600" kern="100">
                          <a:effectLst/>
                        </a:rPr>
                        <a:t>Mid January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ODVA Executive Review</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6014482"/>
                  </a:ext>
                </a:extLst>
              </a:tr>
              <a:tr h="225112">
                <a:tc>
                  <a:txBody>
                    <a:bodyPr/>
                    <a:lstStyle/>
                    <a:p>
                      <a:pPr marL="0" marR="0" algn="just">
                        <a:lnSpc>
                          <a:spcPct val="115000"/>
                        </a:lnSpc>
                        <a:spcAft>
                          <a:spcPts val="800"/>
                        </a:spcAft>
                        <a:buNone/>
                      </a:pPr>
                      <a:r>
                        <a:rPr lang="en-US" sz="1600" kern="100">
                          <a:effectLst/>
                        </a:rPr>
                        <a:t>End of January</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a:effectLst/>
                        </a:rPr>
                        <a:t>Permanent Rules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600" kern="100" dirty="0">
                          <a:effectLst/>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8978868"/>
                  </a:ext>
                </a:extLst>
              </a:tr>
            </a:tbl>
          </a:graphicData>
        </a:graphic>
      </p:graphicFrame>
      <p:sp>
        <p:nvSpPr>
          <p:cNvPr id="8" name="TextBox 7">
            <a:extLst>
              <a:ext uri="{FF2B5EF4-FFF2-40B4-BE49-F238E27FC236}">
                <a16:creationId xmlns:a16="http://schemas.microsoft.com/office/drawing/2014/main" id="{AB75C629-7E2F-A1FD-3BBF-06DE24129C41}"/>
              </a:ext>
            </a:extLst>
          </p:cNvPr>
          <p:cNvSpPr txBox="1"/>
          <p:nvPr/>
        </p:nvSpPr>
        <p:spPr>
          <a:xfrm>
            <a:off x="432839" y="1860477"/>
            <a:ext cx="11339565" cy="2554545"/>
          </a:xfrm>
          <a:prstGeom prst="rect">
            <a:avLst/>
          </a:prstGeom>
          <a:noFill/>
        </p:spPr>
        <p:txBody>
          <a:bodyPr wrap="square">
            <a:spAutoFit/>
          </a:bodyPr>
          <a:lstStyle/>
          <a:p>
            <a:pPr marL="0" marR="0" algn="just">
              <a:lnSpc>
                <a:spcPct val="100000"/>
              </a:lnSpc>
              <a:spcAft>
                <a:spcPts val="800"/>
              </a:spcAft>
              <a:buNone/>
            </a:pPr>
            <a:r>
              <a:rPr lang="en-US" sz="2000" kern="100" dirty="0">
                <a:effectLst/>
                <a:latin typeface="+mn-lt"/>
                <a:ea typeface="Aptos" panose="020B0004020202020204" pitchFamily="34" charset="0"/>
                <a:cs typeface="Times New Roman" panose="02020603050405020304" pitchFamily="18" charset="0"/>
              </a:rPr>
              <a:t>RAC Participation and term of service is at ODVA’s discretion. Membership is intended to represent a diversity of expertise, skillsets, and viewpoints. Members may be represented by alternates and must provide notice to the rule's coordinator or facilitator at least 24 hours before the meeting.</a:t>
            </a:r>
          </a:p>
          <a:p>
            <a:pPr marL="0" marR="0" algn="just">
              <a:lnSpc>
                <a:spcPct val="100000"/>
              </a:lnSpc>
              <a:spcAft>
                <a:spcPts val="800"/>
              </a:spcAft>
              <a:buNone/>
            </a:pPr>
            <a:r>
              <a:rPr lang="en-US" sz="2000" kern="100" dirty="0">
                <a:effectLst/>
                <a:latin typeface="+mn-lt"/>
                <a:ea typeface="Aptos" panose="020B0004020202020204" pitchFamily="34" charset="0"/>
                <a:cs typeface="Times New Roman" panose="02020603050405020304" pitchFamily="18" charset="0"/>
              </a:rPr>
              <a:t>The RAC will convene on September 28</a:t>
            </a:r>
            <a:r>
              <a:rPr lang="en-US" sz="2000" kern="100" baseline="30000" dirty="0">
                <a:effectLst/>
                <a:latin typeface="+mn-lt"/>
                <a:ea typeface="Aptos" panose="020B0004020202020204" pitchFamily="34" charset="0"/>
                <a:cs typeface="Times New Roman" panose="02020603050405020304" pitchFamily="18" charset="0"/>
              </a:rPr>
              <a:t>th</a:t>
            </a:r>
            <a:r>
              <a:rPr lang="en-US" sz="2000" kern="100" dirty="0">
                <a:effectLst/>
                <a:latin typeface="+mn-lt"/>
                <a:ea typeface="Aptos" panose="020B0004020202020204" pitchFamily="34" charset="0"/>
                <a:cs typeface="Times New Roman" panose="02020603050405020304" pitchFamily="18" charset="0"/>
              </a:rPr>
              <a:t>, 2026, and is expected to meet at least 5 times. Unless requested by ODVA and agreed to by the RAC, the RAC’s responsibilities will conclude at that time. </a:t>
            </a:r>
          </a:p>
          <a:p>
            <a:pPr marL="0" marR="0" algn="just">
              <a:lnSpc>
                <a:spcPct val="100000"/>
              </a:lnSpc>
              <a:spcAft>
                <a:spcPts val="800"/>
              </a:spcAft>
              <a:buNone/>
            </a:pPr>
            <a:r>
              <a:rPr lang="en-US" sz="2000" kern="100" dirty="0">
                <a:effectLst/>
                <a:latin typeface="+mn-lt"/>
                <a:ea typeface="Aptos" panose="020B0004020202020204" pitchFamily="34" charset="0"/>
                <a:cs typeface="Times New Roman" panose="02020603050405020304" pitchFamily="18" charset="0"/>
              </a:rPr>
              <a:t> </a:t>
            </a:r>
          </a:p>
          <a:p>
            <a:pPr marL="0" marR="0" algn="just">
              <a:lnSpc>
                <a:spcPct val="100000"/>
              </a:lnSpc>
              <a:spcAft>
                <a:spcPts val="800"/>
              </a:spcAft>
              <a:buNone/>
            </a:pPr>
            <a:r>
              <a:rPr lang="en-US" sz="2000" b="1" kern="100" dirty="0">
                <a:effectLst/>
                <a:latin typeface="+mn-lt"/>
                <a:ea typeface="Aptos" panose="020B0004020202020204" pitchFamily="34" charset="0"/>
                <a:cs typeface="Times New Roman" panose="02020603050405020304" pitchFamily="18" charset="0"/>
              </a:rPr>
              <a:t>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6517063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CD722-D714-546F-9694-FDF079A278FA}"/>
            </a:ext>
          </a:extLst>
        </p:cNvPr>
        <p:cNvGrpSpPr/>
        <p:nvPr/>
      </p:nvGrpSpPr>
      <p:grpSpPr>
        <a:xfrm>
          <a:off x="0" y="0"/>
          <a:ext cx="0" cy="0"/>
          <a:chOff x="0" y="0"/>
          <a:chExt cx="0" cy="0"/>
        </a:xfrm>
      </p:grpSpPr>
      <p:pic>
        <p:nvPicPr>
          <p:cNvPr id="2" name="Picture 1" descr="A picture containing outdoor, day&#10;&#10;Description automatically generated">
            <a:extLst>
              <a:ext uri="{FF2B5EF4-FFF2-40B4-BE49-F238E27FC236}">
                <a16:creationId xmlns:a16="http://schemas.microsoft.com/office/drawing/2014/main" id="{2F1D3A17-1A17-DC0D-A7A0-77D97D952FC1}"/>
              </a:ext>
            </a:extLst>
          </p:cNvPr>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a:off x="-21945" y="0"/>
            <a:ext cx="12234481" cy="6858000"/>
          </a:xfrm>
          <a:prstGeom prst="rect">
            <a:avLst/>
          </a:prstGeom>
        </p:spPr>
      </p:pic>
      <p:sp>
        <p:nvSpPr>
          <p:cNvPr id="7" name="Rectangle 6">
            <a:extLst>
              <a:ext uri="{FF2B5EF4-FFF2-40B4-BE49-F238E27FC236}">
                <a16:creationId xmlns:a16="http://schemas.microsoft.com/office/drawing/2014/main" id="{B7F6C7D4-D773-2F0B-8C4D-3A9B44CD9C17}"/>
              </a:ext>
            </a:extLst>
          </p:cNvPr>
          <p:cNvSpPr/>
          <p:nvPr/>
        </p:nvSpPr>
        <p:spPr>
          <a:xfrm>
            <a:off x="-53367" y="414956"/>
            <a:ext cx="12191998" cy="707886"/>
          </a:xfrm>
          <a:prstGeom prst="rect">
            <a:avLst/>
          </a:prstGeom>
        </p:spPr>
        <p:txBody>
          <a:bodyPr wrap="square">
            <a:spAutoFit/>
          </a:bodyPr>
          <a:lstStyle/>
          <a:p>
            <a:pPr algn="ctr"/>
            <a:r>
              <a:rPr lang="en-US" sz="4000" dirty="0">
                <a:solidFill>
                  <a:prstClr val="white"/>
                </a:solidFill>
                <a:latin typeface="Franklin Gothic Demi Cond" panose="020B0706030402020204" pitchFamily="34" charset="0"/>
              </a:rPr>
              <a:t>Agency Contact</a:t>
            </a:r>
          </a:p>
        </p:txBody>
      </p:sp>
      <p:sp>
        <p:nvSpPr>
          <p:cNvPr id="9" name="Rectangle 8">
            <a:extLst>
              <a:ext uri="{FF2B5EF4-FFF2-40B4-BE49-F238E27FC236}">
                <a16:creationId xmlns:a16="http://schemas.microsoft.com/office/drawing/2014/main" id="{AA6BE55F-EB1E-7879-27CB-7DECAB0F0F66}"/>
              </a:ext>
            </a:extLst>
          </p:cNvPr>
          <p:cNvSpPr/>
          <p:nvPr/>
        </p:nvSpPr>
        <p:spPr>
          <a:xfrm>
            <a:off x="-10710" y="4975289"/>
            <a:ext cx="12213420" cy="4572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71BEBA2-CB69-13A2-ECD0-39A354EF8E4C}"/>
              </a:ext>
            </a:extLst>
          </p:cNvPr>
          <p:cNvSpPr/>
          <p:nvPr/>
        </p:nvSpPr>
        <p:spPr>
          <a:xfrm flipV="1">
            <a:off x="-5686" y="1537797"/>
            <a:ext cx="12161520" cy="45719"/>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descr="R:\Communicatns(Admin)\2016\Logos\ODVA Final Logo Files\ODVA Final Logo Files\photoshop files\ODVA_CMYK_HORIZ_B_white letters.png">
            <a:extLst>
              <a:ext uri="{FF2B5EF4-FFF2-40B4-BE49-F238E27FC236}">
                <a16:creationId xmlns:a16="http://schemas.microsoft.com/office/drawing/2014/main" id="{D5418AF4-C69E-DCA4-A856-63A2764B06F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4826"/>
          <a:stretch/>
        </p:blipFill>
        <p:spPr bwMode="auto">
          <a:xfrm>
            <a:off x="4278233" y="5320203"/>
            <a:ext cx="3528798" cy="78921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4EFBDBD2-0997-B4C0-8C62-B162E6725F56}"/>
              </a:ext>
            </a:extLst>
          </p:cNvPr>
          <p:cNvSpPr>
            <a:spLocks noGrp="1"/>
          </p:cNvSpPr>
          <p:nvPr>
            <p:ph type="sldNum" sz="quarter" idx="12"/>
          </p:nvPr>
        </p:nvSpPr>
        <p:spPr/>
        <p:txBody>
          <a:bodyPr/>
          <a:lstStyle/>
          <a:p>
            <a:fld id="{82627823-2194-4562-ADC9-CD8457793CEC}" type="slidenum">
              <a:rPr lang="en-US" smtClean="0"/>
              <a:t>6</a:t>
            </a:fld>
            <a:endParaRPr lang="en-US"/>
          </a:p>
        </p:txBody>
      </p:sp>
      <p:sp>
        <p:nvSpPr>
          <p:cNvPr id="6" name="TextBox 5">
            <a:extLst>
              <a:ext uri="{FF2B5EF4-FFF2-40B4-BE49-F238E27FC236}">
                <a16:creationId xmlns:a16="http://schemas.microsoft.com/office/drawing/2014/main" id="{500C6DB3-1393-C5F5-3921-D0F1FF505359}"/>
              </a:ext>
            </a:extLst>
          </p:cNvPr>
          <p:cNvSpPr txBox="1"/>
          <p:nvPr/>
        </p:nvSpPr>
        <p:spPr>
          <a:xfrm>
            <a:off x="490192" y="1953358"/>
            <a:ext cx="11104880" cy="2800767"/>
          </a:xfrm>
          <a:prstGeom prst="rect">
            <a:avLst/>
          </a:prstGeom>
          <a:noFill/>
        </p:spPr>
        <p:txBody>
          <a:bodyPr wrap="square">
            <a:spAutoFit/>
          </a:bodyPr>
          <a:lstStyle/>
          <a:p>
            <a:pPr algn="ctr"/>
            <a:endParaRPr lang="en-US" sz="2400" dirty="0">
              <a:solidFill>
                <a:schemeClr val="bg1"/>
              </a:solidFill>
              <a:latin typeface="Franklin Gothic Demi Cond" panose="020B0706030402020204" pitchFamily="34" charset="0"/>
            </a:endParaRPr>
          </a:p>
          <a:p>
            <a:pPr algn="ctr"/>
            <a:r>
              <a:rPr lang="en-US" sz="2800" dirty="0">
                <a:solidFill>
                  <a:schemeClr val="bg1"/>
                </a:solidFill>
                <a:latin typeface="Franklin Gothic Demi Cond" panose="020B0706030402020204" pitchFamily="34" charset="0"/>
              </a:rPr>
              <a:t>Agency Legislative Director and Rules Advisory Committee Chair </a:t>
            </a:r>
          </a:p>
          <a:p>
            <a:pPr algn="ctr"/>
            <a:r>
              <a:rPr lang="en-US" sz="2800" dirty="0">
                <a:solidFill>
                  <a:schemeClr val="bg1"/>
                </a:solidFill>
                <a:latin typeface="Franklin Gothic Demi Cond" panose="020B0706030402020204" pitchFamily="34" charset="0"/>
              </a:rPr>
              <a:t>Jay R. </a:t>
            </a:r>
            <a:r>
              <a:rPr lang="en-US" sz="2800" dirty="0" err="1">
                <a:solidFill>
                  <a:schemeClr val="bg1"/>
                </a:solidFill>
                <a:latin typeface="Franklin Gothic Demi Cond" panose="020B0706030402020204" pitchFamily="34" charset="0"/>
              </a:rPr>
              <a:t>DeFillipo</a:t>
            </a:r>
            <a:endParaRPr lang="en-US" sz="2800" dirty="0">
              <a:solidFill>
                <a:schemeClr val="bg1"/>
              </a:solidFill>
              <a:latin typeface="Franklin Gothic Demi Cond" panose="020B0706030402020204" pitchFamily="34" charset="0"/>
            </a:endParaRPr>
          </a:p>
          <a:p>
            <a:pPr algn="ctr"/>
            <a:r>
              <a:rPr lang="en-US" sz="2400" dirty="0">
                <a:solidFill>
                  <a:schemeClr val="bg1"/>
                </a:solidFill>
                <a:latin typeface="Franklin Gothic Demi Cond" panose="020B0706030402020204" pitchFamily="34" charset="0"/>
                <a:hlinkClick r:id="rId5">
                  <a:extLst>
                    <a:ext uri="{A12FA001-AC4F-418D-AE19-62706E023703}">
                      <ahyp:hlinkClr xmlns:ahyp="http://schemas.microsoft.com/office/drawing/2018/hyperlinkcolor" val="tx"/>
                    </a:ext>
                  </a:extLst>
                </a:hlinkClick>
              </a:rPr>
              <a:t>Jay.defillipo@odva.Oregon.gov</a:t>
            </a:r>
            <a:r>
              <a:rPr lang="en-US" sz="2400" dirty="0">
                <a:solidFill>
                  <a:schemeClr val="bg1"/>
                </a:solidFill>
                <a:latin typeface="Franklin Gothic Demi Cond" panose="020B0706030402020204" pitchFamily="34" charset="0"/>
              </a:rPr>
              <a:t>, Phone Office 971-388-9016</a:t>
            </a:r>
          </a:p>
          <a:p>
            <a:pPr algn="ctr"/>
            <a:endParaRPr lang="en-US" sz="2400" dirty="0">
              <a:solidFill>
                <a:schemeClr val="bg1"/>
              </a:solidFill>
              <a:latin typeface="Franklin Gothic Demi Cond" panose="020B0706030402020204" pitchFamily="34" charset="0"/>
            </a:endParaRPr>
          </a:p>
          <a:p>
            <a:pPr algn="ctr"/>
            <a:endParaRPr lang="en-US" sz="2400" dirty="0">
              <a:solidFill>
                <a:schemeClr val="bg1"/>
              </a:solidFill>
              <a:latin typeface="Franklin Gothic Demi Cond" panose="020B0706030402020204" pitchFamily="34" charset="0"/>
            </a:endParaRPr>
          </a:p>
          <a:p>
            <a:pPr algn="ctr"/>
            <a:endParaRPr lang="en-US" sz="24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214446890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B1507-0FF7-E1A0-CD12-F28DC47ABD3A}"/>
            </a:ext>
          </a:extLst>
        </p:cNvPr>
        <p:cNvGrpSpPr/>
        <p:nvPr/>
      </p:nvGrpSpPr>
      <p:grpSpPr>
        <a:xfrm>
          <a:off x="0" y="0"/>
          <a:ext cx="0" cy="0"/>
          <a:chOff x="0" y="0"/>
          <a:chExt cx="0" cy="0"/>
        </a:xfrm>
      </p:grpSpPr>
      <p:pic>
        <p:nvPicPr>
          <p:cNvPr id="2" name="Picture 1" descr="A picture containing outdoor, day&#10;&#10;Description automatically generated">
            <a:extLst>
              <a:ext uri="{FF2B5EF4-FFF2-40B4-BE49-F238E27FC236}">
                <a16:creationId xmlns:a16="http://schemas.microsoft.com/office/drawing/2014/main" id="{E0C15C26-2928-A914-EB46-6C476F01AC02}"/>
              </a:ext>
            </a:extLst>
          </p:cNvPr>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a:off x="-21945" y="0"/>
            <a:ext cx="12234481" cy="6858000"/>
          </a:xfrm>
          <a:prstGeom prst="rect">
            <a:avLst/>
          </a:prstGeom>
        </p:spPr>
      </p:pic>
      <p:pic>
        <p:nvPicPr>
          <p:cNvPr id="5" name="Picture 4">
            <a:extLst>
              <a:ext uri="{FF2B5EF4-FFF2-40B4-BE49-F238E27FC236}">
                <a16:creationId xmlns:a16="http://schemas.microsoft.com/office/drawing/2014/main" id="{127C3D06-C9FD-9BFC-BF15-722C3D7ED70F}"/>
              </a:ext>
            </a:extLst>
          </p:cNvPr>
          <p:cNvPicPr>
            <a:picLocks noChangeAspect="1"/>
          </p:cNvPicPr>
          <p:nvPr/>
        </p:nvPicPr>
        <p:blipFill rotWithShape="1">
          <a:blip r:embed="rId4" cstate="print">
            <a:alphaModFix amt="5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rcRect t="59976" r="16744" b="19268"/>
          <a:stretch/>
        </p:blipFill>
        <p:spPr>
          <a:xfrm>
            <a:off x="-21421" y="1569305"/>
            <a:ext cx="12213420" cy="3269459"/>
          </a:xfrm>
          <a:prstGeom prst="rect">
            <a:avLst/>
          </a:prstGeom>
        </p:spPr>
      </p:pic>
      <p:sp>
        <p:nvSpPr>
          <p:cNvPr id="7" name="Rectangle 6">
            <a:extLst>
              <a:ext uri="{FF2B5EF4-FFF2-40B4-BE49-F238E27FC236}">
                <a16:creationId xmlns:a16="http://schemas.microsoft.com/office/drawing/2014/main" id="{A6B82D13-F2BF-ECE6-923D-85EE0D9466BA}"/>
              </a:ext>
            </a:extLst>
          </p:cNvPr>
          <p:cNvSpPr/>
          <p:nvPr/>
        </p:nvSpPr>
        <p:spPr>
          <a:xfrm>
            <a:off x="2" y="2925458"/>
            <a:ext cx="12191998" cy="707886"/>
          </a:xfrm>
          <a:prstGeom prst="rect">
            <a:avLst/>
          </a:prstGeom>
        </p:spPr>
        <p:txBody>
          <a:bodyPr wrap="square">
            <a:spAutoFit/>
          </a:bodyPr>
          <a:lstStyle/>
          <a:p>
            <a:pPr algn="ctr"/>
            <a:r>
              <a:rPr lang="en-US" sz="4000">
                <a:solidFill>
                  <a:prstClr val="white"/>
                </a:solidFill>
                <a:latin typeface="Franklin Gothic Demi Cond" panose="020B0706030402020204" pitchFamily="34" charset="0"/>
              </a:rPr>
              <a:t>QUESTIONS</a:t>
            </a:r>
          </a:p>
        </p:txBody>
      </p:sp>
      <p:sp>
        <p:nvSpPr>
          <p:cNvPr id="9" name="Rectangle 8">
            <a:extLst>
              <a:ext uri="{FF2B5EF4-FFF2-40B4-BE49-F238E27FC236}">
                <a16:creationId xmlns:a16="http://schemas.microsoft.com/office/drawing/2014/main" id="{93C5A642-EF58-FEAC-9330-E015FE826479}"/>
              </a:ext>
            </a:extLst>
          </p:cNvPr>
          <p:cNvSpPr/>
          <p:nvPr/>
        </p:nvSpPr>
        <p:spPr>
          <a:xfrm>
            <a:off x="-10710" y="4975289"/>
            <a:ext cx="12213420" cy="45720"/>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FDD167B-4483-59FC-2633-FB2DC11A7CBF}"/>
              </a:ext>
            </a:extLst>
          </p:cNvPr>
          <p:cNvSpPr/>
          <p:nvPr/>
        </p:nvSpPr>
        <p:spPr>
          <a:xfrm flipV="1">
            <a:off x="-5686" y="1537797"/>
            <a:ext cx="12161520" cy="45719"/>
          </a:xfrm>
          <a:prstGeom prst="rect">
            <a:avLst/>
          </a:prstGeom>
          <a:solidFill>
            <a:srgbClr val="C24A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4" descr="R:\Communicatns(Admin)\2016\Logos\ODVA Final Logo Files\ODVA Final Logo Files\photoshop files\ODVA_CMYK_HORIZ_B_white letters.png">
            <a:extLst>
              <a:ext uri="{FF2B5EF4-FFF2-40B4-BE49-F238E27FC236}">
                <a16:creationId xmlns:a16="http://schemas.microsoft.com/office/drawing/2014/main" id="{883DA49C-B5F9-B979-1E42-FD6D3749D4F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r="-4826"/>
          <a:stretch/>
        </p:blipFill>
        <p:spPr bwMode="auto">
          <a:xfrm>
            <a:off x="4278233" y="5320203"/>
            <a:ext cx="3528798" cy="78921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7A5C09B1-EC97-6F4D-3B37-4EFFC1C78B9B}"/>
              </a:ext>
            </a:extLst>
          </p:cNvPr>
          <p:cNvSpPr>
            <a:spLocks noGrp="1"/>
          </p:cNvSpPr>
          <p:nvPr>
            <p:ph type="sldNum" sz="quarter" idx="12"/>
          </p:nvPr>
        </p:nvSpPr>
        <p:spPr/>
        <p:txBody>
          <a:bodyPr/>
          <a:lstStyle/>
          <a:p>
            <a:fld id="{82627823-2194-4562-ADC9-CD8457793CEC}" type="slidenum">
              <a:rPr lang="en-US" smtClean="0"/>
              <a:t>7</a:t>
            </a:fld>
            <a:endParaRPr lang="en-US"/>
          </a:p>
        </p:txBody>
      </p:sp>
    </p:spTree>
    <p:extLst>
      <p:ext uri="{BB962C8B-B14F-4D97-AF65-F5344CB8AC3E}">
        <p14:creationId xmlns:p14="http://schemas.microsoft.com/office/powerpoint/2010/main" val="3786083122"/>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rogram xmlns="63d9bf4c-3d16-402c-a44f-5e93a5a336c0">OARs</Program>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72BFCAE27F7D488711FD2B9006369E" ma:contentTypeVersion="11" ma:contentTypeDescription="Create a new document." ma:contentTypeScope="" ma:versionID="0eedd20b203c92425dfc593af331163b">
  <xsd:schema xmlns:xsd="http://www.w3.org/2001/XMLSchema" xmlns:xs="http://www.w3.org/2001/XMLSchema" xmlns:p="http://schemas.microsoft.com/office/2006/metadata/properties" xmlns:ns1="http://schemas.microsoft.com/sharepoint/v3" xmlns:ns2="63d9bf4c-3d16-402c-a44f-5e93a5a336c0" xmlns:ns3="ac1b1b57-fe96-48f0-8a00-9bd75f94792d" targetNamespace="http://schemas.microsoft.com/office/2006/metadata/properties" ma:root="true" ma:fieldsID="962400b09559261bae8d4267888ec244" ns1:_="" ns2:_="" ns3:_="">
    <xsd:import namespace="http://schemas.microsoft.com/sharepoint/v3"/>
    <xsd:import namespace="63d9bf4c-3d16-402c-a44f-5e93a5a336c0"/>
    <xsd:import namespace="ac1b1b57-fe96-48f0-8a00-9bd75f94792d"/>
    <xsd:element name="properties">
      <xsd:complexType>
        <xsd:sequence>
          <xsd:element name="documentManagement">
            <xsd:complexType>
              <xsd:all>
                <xsd:element ref="ns1:PublishingStartDate" minOccurs="0"/>
                <xsd:element ref="ns1:PublishingExpirationDate" minOccurs="0"/>
                <xsd:element ref="ns2:Program"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3d9bf4c-3d16-402c-a44f-5e93a5a336c0" elementFormDefault="qualified">
    <xsd:import namespace="http://schemas.microsoft.com/office/2006/documentManagement/types"/>
    <xsd:import namespace="http://schemas.microsoft.com/office/infopath/2007/PartnerControls"/>
    <xsd:element name="Program" ma:index="6" nillable="true" ma:displayName="Report Area" ma:default="N/A" ma:format="Dropdown" ma:internalName="Program" ma:readOnly="false">
      <xsd:simpleType>
        <xsd:restriction base="dms:Choice">
          <xsd:enumeration value="Agency Reports"/>
          <xsd:enumeration value="Bill Digest"/>
          <xsd:enumeration value="DEIA/AA"/>
          <xsd:enumeration value="Home Loans"/>
          <xsd:enumeration value="OVH"/>
          <xsd:enumeration value="Legislative Reports"/>
          <xsd:enumeration value="Performance Measures"/>
          <xsd:enumeration value="Public Records"/>
          <xsd:enumeration value="OARs"/>
          <xsd:enumeration value="Other/Misc"/>
          <xsd:enumeration value="N/A"/>
        </xsd:restriction>
      </xsd:simpleType>
    </xsd:element>
  </xsd:schema>
  <xsd:schema xmlns:xsd="http://www.w3.org/2001/XMLSchema" xmlns:xs="http://www.w3.org/2001/XMLSchema" xmlns:dms="http://schemas.microsoft.com/office/2006/documentManagement/types" xmlns:pc="http://schemas.microsoft.com/office/infopath/2007/PartnerControls" targetNamespace="ac1b1b57-fe96-48f0-8a00-9bd75f94792d" elementFormDefault="qualified">
    <xsd:import namespace="http://schemas.microsoft.com/office/2006/documentManagement/types"/>
    <xsd:import namespace="http://schemas.microsoft.com/office/infopath/2007/PartnerControls"/>
    <xsd:element name="SharedWithUsers" ma:index="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FE1846-203C-4E30-9652-D2F2B6BADAC9}">
  <ds:schemaRefs>
    <ds:schemaRef ds:uri="http://schemas.microsoft.com/sharepoint/v3/contenttype/forms"/>
  </ds:schemaRefs>
</ds:datastoreItem>
</file>

<file path=customXml/itemProps2.xml><?xml version="1.0" encoding="utf-8"?>
<ds:datastoreItem xmlns:ds="http://schemas.openxmlformats.org/officeDocument/2006/customXml" ds:itemID="{9175B685-4DC0-4220-9BDD-EAF632D739E3}">
  <ds:schemaRef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f5ae3e48-fd61-4945-a8c6-aa2cf1c143b7"/>
    <ds:schemaRef ds:uri="b43203f8-f9ef-4b39-8abf-bf675c88e2db"/>
    <ds:schemaRef ds:uri="http://www.w3.org/XML/1998/namespace"/>
    <ds:schemaRef ds:uri="http://purl.org/dc/dcmitype/"/>
  </ds:schemaRefs>
</ds:datastoreItem>
</file>

<file path=customXml/itemProps3.xml><?xml version="1.0" encoding="utf-8"?>
<ds:datastoreItem xmlns:ds="http://schemas.openxmlformats.org/officeDocument/2006/customXml" ds:itemID="{3550604B-8067-468A-A17B-49310EBB6A15}"/>
</file>

<file path=docMetadata/LabelInfo.xml><?xml version="1.0" encoding="utf-8"?>
<clbl:labelList xmlns:clbl="http://schemas.microsoft.com/office/2020/mipLabelMetadata">
  <clbl:label id="{09b73270-2993-4076-be47-9c78f42a1e84}" enabled="1" method="Privileged" siteId="{aa3f6932-fa7c-47b4-a0ce-a598cad161cf}" removed="0"/>
</clbl:labelList>
</file>

<file path=docProps/app.xml><?xml version="1.0" encoding="utf-8"?>
<Properties xmlns="http://schemas.openxmlformats.org/officeDocument/2006/extended-properties" xmlns:vt="http://schemas.openxmlformats.org/officeDocument/2006/docPropsVTypes">
  <Template>Ion</Template>
  <TotalTime>26330</TotalTime>
  <Words>632</Words>
  <Application>Microsoft Office PowerPoint</Application>
  <PresentationFormat>Widescreen</PresentationFormat>
  <Paragraphs>121</Paragraphs>
  <Slides>7</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Aptos SemiBold</vt:lpstr>
      <vt:lpstr>Franklin Gothic Demi Cond</vt:lpstr>
      <vt:lpstr>Times New Roman</vt:lpstr>
      <vt:lpstr>Aptos ExtraBold</vt:lpstr>
      <vt:lpstr>Arial</vt:lpstr>
      <vt:lpstr>Calibri</vt:lpstr>
      <vt:lpstr>Calibri Light</vt:lpstr>
      <vt:lpstr>Aptos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Hoeft Nicole</dc:creator>
  <cp:lastModifiedBy>DEFILLIPO Jay * ODVA</cp:lastModifiedBy>
  <cp:revision>69</cp:revision>
  <cp:lastPrinted>2021-02-04T21:50:25Z</cp:lastPrinted>
  <dcterms:created xsi:type="dcterms:W3CDTF">2021-01-23T00:10:03Z</dcterms:created>
  <dcterms:modified xsi:type="dcterms:W3CDTF">2026-09-28T21:42:58Z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0x0101009D72BFCAE27F7D488711FD2B9006369E</vt:lpwstr>
  </property>
  <property fmtid="{D5CDD505-2E9C-101B-9397-08002B2CF9AE}" pid="3" name="MediaServiceImageTags">
    <vt:lpwstr/>
  </property>
  <property fmtid="{D5CDD505-2E9C-101B-9397-08002B2CF9AE}" pid="4" name="MSIP_Label_09b73270-2993-4076-be47-9c78f42a1e84_Enabled">
    <vt:lpwstr>true</vt:lpwstr>
  </property>
  <property fmtid="{D5CDD505-2E9C-101B-9397-08002B2CF9AE}" pid="5" name="MSIP_Label_09b73270-2993-4076-be47-9c78f42a1e84_SetDate">
    <vt:lpwstr>2024-01-04T20:31:10Z</vt:lpwstr>
  </property>
  <property fmtid="{D5CDD505-2E9C-101B-9397-08002B2CF9AE}" pid="6" name="MSIP_Label_09b73270-2993-4076-be47-9c78f42a1e84_Method">
    <vt:lpwstr>Privileged</vt:lpwstr>
  </property>
  <property fmtid="{D5CDD505-2E9C-101B-9397-08002B2CF9AE}" pid="7" name="MSIP_Label_09b73270-2993-4076-be47-9c78f42a1e84_Name">
    <vt:lpwstr>Level 1 - Published (Items)</vt:lpwstr>
  </property>
  <property fmtid="{D5CDD505-2E9C-101B-9397-08002B2CF9AE}" pid="8" name="MSIP_Label_09b73270-2993-4076-be47-9c78f42a1e84_SiteId">
    <vt:lpwstr>aa3f6932-fa7c-47b4-a0ce-a598cad161cf</vt:lpwstr>
  </property>
  <property fmtid="{D5CDD505-2E9C-101B-9397-08002B2CF9AE}" pid="9" name="MSIP_Label_09b73270-2993-4076-be47-9c78f42a1e84_ActionId">
    <vt:lpwstr>f7a2f7c5-35ca-4bea-9005-7124ca3d3bed</vt:lpwstr>
  </property>
  <property fmtid="{D5CDD505-2E9C-101B-9397-08002B2CF9AE}" pid="10" name="MSIP_Label_09b73270-2993-4076-be47-9c78f42a1e84_ContentBits">
    <vt:lpwstr>0</vt:lpwstr>
  </property>
</Properties>
</file>