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 id="2147483669" r:id="rId5"/>
    <p:sldMasterId id="2147483675" r:id="rId6"/>
  </p:sldMasterIdLst>
  <p:notesMasterIdLst>
    <p:notesMasterId r:id="rId19"/>
  </p:notesMasterIdLst>
  <p:sldIdLst>
    <p:sldId id="256" r:id="rId7"/>
    <p:sldId id="286" r:id="rId8"/>
    <p:sldId id="314" r:id="rId9"/>
    <p:sldId id="281" r:id="rId10"/>
    <p:sldId id="322" r:id="rId11"/>
    <p:sldId id="308" r:id="rId12"/>
    <p:sldId id="340" r:id="rId13"/>
    <p:sldId id="295" r:id="rId14"/>
    <p:sldId id="341" r:id="rId15"/>
    <p:sldId id="343" r:id="rId16"/>
    <p:sldId id="344" r:id="rId17"/>
    <p:sldId id="34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ADEB82A-09B9-84B5-568A-9F803199207A}" name="QUINN Robert * OEM" initials="QO" userId="S::robert.quinn@oem.oregon.gov::a0707e4f-20f5-4c71-be3a-9b05075eaa8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101" y="46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E43AB4-15FC-475F-BEB8-0472FD9BC8D5}" type="datetimeFigureOut">
              <a:rPr lang="en-US" smtClean="0"/>
              <a:t>4/11/2024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901241-445C-494A-A392-1FF948D5E9ED}" type="slidenum">
              <a:rPr lang="en-US" smtClean="0"/>
              <a:t>‹#›</a:t>
            </a:fld>
            <a:endParaRPr lang="en-US"/>
          </a:p>
        </p:txBody>
      </p:sp>
    </p:spTree>
    <p:extLst>
      <p:ext uri="{BB962C8B-B14F-4D97-AF65-F5344CB8AC3E}">
        <p14:creationId xmlns:p14="http://schemas.microsoft.com/office/powerpoint/2010/main" val="2586314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1</a:t>
            </a:fld>
            <a:endParaRPr lang="en-US"/>
          </a:p>
        </p:txBody>
      </p:sp>
    </p:spTree>
    <p:extLst>
      <p:ext uri="{BB962C8B-B14F-4D97-AF65-F5344CB8AC3E}">
        <p14:creationId xmlns:p14="http://schemas.microsoft.com/office/powerpoint/2010/main" val="3242371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10</a:t>
            </a:fld>
            <a:endParaRPr lang="en-US"/>
          </a:p>
        </p:txBody>
      </p:sp>
    </p:spTree>
    <p:extLst>
      <p:ext uri="{BB962C8B-B14F-4D97-AF65-F5344CB8AC3E}">
        <p14:creationId xmlns:p14="http://schemas.microsoft.com/office/powerpoint/2010/main" val="1213886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11</a:t>
            </a:fld>
            <a:endParaRPr lang="en-US"/>
          </a:p>
        </p:txBody>
      </p:sp>
    </p:spTree>
    <p:extLst>
      <p:ext uri="{BB962C8B-B14F-4D97-AF65-F5344CB8AC3E}">
        <p14:creationId xmlns:p14="http://schemas.microsoft.com/office/powerpoint/2010/main" val="1497903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12</a:t>
            </a:fld>
            <a:endParaRPr lang="en-US"/>
          </a:p>
        </p:txBody>
      </p:sp>
    </p:spTree>
    <p:extLst>
      <p:ext uri="{BB962C8B-B14F-4D97-AF65-F5344CB8AC3E}">
        <p14:creationId xmlns:p14="http://schemas.microsoft.com/office/powerpoint/2010/main" val="3855282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2</a:t>
            </a:fld>
            <a:endParaRPr lang="en-US"/>
          </a:p>
        </p:txBody>
      </p:sp>
    </p:spTree>
    <p:extLst>
      <p:ext uri="{BB962C8B-B14F-4D97-AF65-F5344CB8AC3E}">
        <p14:creationId xmlns:p14="http://schemas.microsoft.com/office/powerpoint/2010/main" val="564908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3</a:t>
            </a:fld>
            <a:endParaRPr lang="en-US"/>
          </a:p>
        </p:txBody>
      </p:sp>
    </p:spTree>
    <p:extLst>
      <p:ext uri="{BB962C8B-B14F-4D97-AF65-F5344CB8AC3E}">
        <p14:creationId xmlns:p14="http://schemas.microsoft.com/office/powerpoint/2010/main" val="2992276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4</a:t>
            </a:fld>
            <a:endParaRPr lang="en-US"/>
          </a:p>
        </p:txBody>
      </p:sp>
    </p:spTree>
    <p:extLst>
      <p:ext uri="{BB962C8B-B14F-4D97-AF65-F5344CB8AC3E}">
        <p14:creationId xmlns:p14="http://schemas.microsoft.com/office/powerpoint/2010/main" val="2223291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5</a:t>
            </a:fld>
            <a:endParaRPr lang="en-US"/>
          </a:p>
        </p:txBody>
      </p:sp>
    </p:spTree>
    <p:extLst>
      <p:ext uri="{BB962C8B-B14F-4D97-AF65-F5344CB8AC3E}">
        <p14:creationId xmlns:p14="http://schemas.microsoft.com/office/powerpoint/2010/main" val="4085752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6</a:t>
            </a:fld>
            <a:endParaRPr lang="en-US"/>
          </a:p>
        </p:txBody>
      </p:sp>
    </p:spTree>
    <p:extLst>
      <p:ext uri="{BB962C8B-B14F-4D97-AF65-F5344CB8AC3E}">
        <p14:creationId xmlns:p14="http://schemas.microsoft.com/office/powerpoint/2010/main" val="2678832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7</a:t>
            </a:fld>
            <a:endParaRPr lang="en-US"/>
          </a:p>
        </p:txBody>
      </p:sp>
    </p:spTree>
    <p:extLst>
      <p:ext uri="{BB962C8B-B14F-4D97-AF65-F5344CB8AC3E}">
        <p14:creationId xmlns:p14="http://schemas.microsoft.com/office/powerpoint/2010/main" val="3534903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8</a:t>
            </a:fld>
            <a:endParaRPr lang="en-US"/>
          </a:p>
        </p:txBody>
      </p:sp>
    </p:spTree>
    <p:extLst>
      <p:ext uri="{BB962C8B-B14F-4D97-AF65-F5344CB8AC3E}">
        <p14:creationId xmlns:p14="http://schemas.microsoft.com/office/powerpoint/2010/main" val="1679164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4901241-445C-494A-A392-1FF948D5E9ED}" type="slidenum">
              <a:rPr lang="en-US" smtClean="0"/>
              <a:t>9</a:t>
            </a:fld>
            <a:endParaRPr lang="en-US"/>
          </a:p>
        </p:txBody>
      </p:sp>
    </p:spTree>
    <p:extLst>
      <p:ext uri="{BB962C8B-B14F-4D97-AF65-F5344CB8AC3E}">
        <p14:creationId xmlns:p14="http://schemas.microsoft.com/office/powerpoint/2010/main" val="2098988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669506-5D70-224D-C040-1198A7742652}"/>
              </a:ext>
            </a:extLst>
          </p:cNvPr>
          <p:cNvSpPr>
            <a:spLocks noGrp="1"/>
          </p:cNvSpPr>
          <p:nvPr>
            <p:ph idx="1"/>
          </p:nvPr>
        </p:nvSpPr>
        <p:spPr>
          <a:xfrm>
            <a:off x="838200" y="1964175"/>
            <a:ext cx="10515600" cy="45058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a:extLst>
              <a:ext uri="{FF2B5EF4-FFF2-40B4-BE49-F238E27FC236}">
                <a16:creationId xmlns:a16="http://schemas.microsoft.com/office/drawing/2014/main" id="{D3BD04E4-8F7C-06FA-1117-8AC39FE3EBA1}"/>
              </a:ext>
            </a:extLst>
          </p:cNvPr>
          <p:cNvSpPr>
            <a:spLocks noGrp="1"/>
          </p:cNvSpPr>
          <p:nvPr>
            <p:ph type="title"/>
          </p:nvPr>
        </p:nvSpPr>
        <p:spPr>
          <a:xfrm>
            <a:off x="1837315" y="180109"/>
            <a:ext cx="9980612" cy="666462"/>
          </a:xfrm>
          <a:prstGeom prst="rect">
            <a:avLst/>
          </a:prstGeo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val="3313320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F86EC-E5E7-FC71-D715-1277EBB4A5BA}"/>
              </a:ext>
            </a:extLst>
          </p:cNvPr>
          <p:cNvSpPr>
            <a:spLocks noGrp="1"/>
          </p:cNvSpPr>
          <p:nvPr>
            <p:ph type="title"/>
          </p:nvPr>
        </p:nvSpPr>
        <p:spPr>
          <a:xfrm>
            <a:off x="1837315" y="207818"/>
            <a:ext cx="10077594" cy="67195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6103D4-2BA9-C053-37B5-304EDBE173C2}"/>
              </a:ext>
            </a:extLst>
          </p:cNvPr>
          <p:cNvSpPr>
            <a:spLocks noGrp="1"/>
          </p:cNvSpPr>
          <p:nvPr>
            <p:ph type="pic" idx="1"/>
          </p:nvPr>
        </p:nvSpPr>
        <p:spPr>
          <a:xfrm>
            <a:off x="5183188" y="1856509"/>
            <a:ext cx="6172200" cy="465570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928417-27AE-031A-7F11-32A929238C88}"/>
              </a:ext>
            </a:extLst>
          </p:cNvPr>
          <p:cNvSpPr>
            <a:spLocks noGrp="1"/>
          </p:cNvSpPr>
          <p:nvPr>
            <p:ph type="body" sz="half" idx="2"/>
          </p:nvPr>
        </p:nvSpPr>
        <p:spPr>
          <a:xfrm>
            <a:off x="839788" y="1856509"/>
            <a:ext cx="3932237" cy="466364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863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2116584118"/>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2922432240"/>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3329592106"/>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2169086921"/>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684760984"/>
      </p:ext>
    </p:extLst>
  </p:cSld>
  <p:clrMapOvr>
    <a:masterClrMapping/>
  </p:clrMapOvr>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1833931308"/>
      </p:ext>
    </p:extLst>
  </p:cSld>
  <p:clrMapOvr>
    <a:masterClrMapping/>
  </p:clrMapOvr>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4249187886"/>
      </p:ext>
    </p:extLst>
  </p:cSld>
  <p:clrMapOvr>
    <a:masterClrMapping/>
  </p:clrMapOvr>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3951105273"/>
      </p:ext>
    </p:extLst>
  </p:cSld>
  <p:clrMapOvr>
    <a:masterClrMapping/>
  </p:clrMapOvr>
  <p:hf sldNum="0"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991839180"/>
      </p:ext>
    </p:extLst>
  </p:cSld>
  <p:clrMapOvr>
    <a:masterClrMapping/>
  </p:clrMapOvr>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1FFD94C-202B-42A3-DDC2-686CF1C6986B}"/>
              </a:ext>
            </a:extLst>
          </p:cNvPr>
          <p:cNvSpPr>
            <a:spLocks noGrp="1"/>
          </p:cNvSpPr>
          <p:nvPr>
            <p:ph type="body" idx="1"/>
          </p:nvPr>
        </p:nvSpPr>
        <p:spPr>
          <a:xfrm>
            <a:off x="839789" y="1949453"/>
            <a:ext cx="5157787" cy="6664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8CF5BD7-8E0E-E38F-C198-26FC0A738677}"/>
              </a:ext>
            </a:extLst>
          </p:cNvPr>
          <p:cNvSpPr>
            <a:spLocks noGrp="1"/>
          </p:cNvSpPr>
          <p:nvPr>
            <p:ph sz="half" idx="2"/>
          </p:nvPr>
        </p:nvSpPr>
        <p:spPr>
          <a:xfrm>
            <a:off x="839789" y="2754453"/>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0501D7-8FA7-A2BB-28E1-5B9118CEE40C}"/>
              </a:ext>
            </a:extLst>
          </p:cNvPr>
          <p:cNvSpPr>
            <a:spLocks noGrp="1"/>
          </p:cNvSpPr>
          <p:nvPr>
            <p:ph type="body" sz="quarter" idx="3"/>
          </p:nvPr>
        </p:nvSpPr>
        <p:spPr>
          <a:xfrm>
            <a:off x="6172202" y="1935597"/>
            <a:ext cx="5183188" cy="6664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47A851-58C4-76F5-7001-6304C7E41CB0}"/>
              </a:ext>
            </a:extLst>
          </p:cNvPr>
          <p:cNvSpPr>
            <a:spLocks noGrp="1"/>
          </p:cNvSpPr>
          <p:nvPr>
            <p:ph sz="quarter" idx="4"/>
          </p:nvPr>
        </p:nvSpPr>
        <p:spPr>
          <a:xfrm>
            <a:off x="6172202" y="276831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5CFF4C6A-D27F-4523-8246-2B521AA02A5F}"/>
              </a:ext>
            </a:extLst>
          </p:cNvPr>
          <p:cNvSpPr>
            <a:spLocks noGrp="1"/>
          </p:cNvSpPr>
          <p:nvPr>
            <p:ph type="title"/>
          </p:nvPr>
        </p:nvSpPr>
        <p:spPr>
          <a:xfrm>
            <a:off x="1837315" y="180109"/>
            <a:ext cx="9980612" cy="666462"/>
          </a:xfrm>
          <a:prstGeom prst="rect">
            <a:avLst/>
          </a:prstGeo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val="3004175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1237820532"/>
      </p:ext>
    </p:extLst>
  </p:cSld>
  <p:clrMapOvr>
    <a:masterClrMapping/>
  </p:clrMapOvr>
  <p:hf sldNum="0"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594148915"/>
      </p:ext>
    </p:extLst>
  </p:cSld>
  <p:clrMapOvr>
    <a:masterClrMapping/>
  </p:clrMapOvr>
  <p:hf sldNum="0"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1538973653"/>
      </p:ext>
    </p:extLst>
  </p:cSld>
  <p:clrMapOvr>
    <a:masterClrMapping/>
  </p:clrMapOvr>
  <p:hf sldNum="0" hdr="0" ft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26459205"/>
      </p:ext>
    </p:extLst>
  </p:cSld>
  <p:clrMapOvr>
    <a:masterClrMapping/>
  </p:clrMapOvr>
  <p:hf sldNum="0" hdr="0" ftr="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429706084"/>
      </p:ext>
    </p:extLst>
  </p:cSld>
  <p:clrMapOvr>
    <a:masterClrMapping/>
  </p:clrMapOvr>
  <p:hf sldNum="0"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1317632250"/>
      </p:ext>
    </p:extLst>
  </p:cSld>
  <p:clrMapOvr>
    <a:masterClrMapping/>
  </p:clrMapOvr>
  <p:hf sldNum="0" hdr="0" ftr="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6786A-BDCB-5B4C-884C-E3D30155FBE6}" type="slidenum">
              <a:rPr lang="en-US" smtClean="0"/>
              <a:t>‹#›</a:t>
            </a:fld>
            <a:endParaRPr lang="en-US"/>
          </a:p>
        </p:txBody>
      </p:sp>
    </p:spTree>
    <p:extLst>
      <p:ext uri="{BB962C8B-B14F-4D97-AF65-F5344CB8AC3E}">
        <p14:creationId xmlns:p14="http://schemas.microsoft.com/office/powerpoint/2010/main" val="113592131"/>
      </p:ext>
    </p:extLst>
  </p:cSld>
  <p:clrMapOvr>
    <a:masterClrMapping/>
  </p:clrMapOvr>
  <p:hf sldNum="0" hdr="0" ftr="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3951B42-032F-E67D-20D6-119ED4A358F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A22A362-045A-D01F-7ECA-0ECCF7073B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312A35-C751-1D36-6249-E23EC42AF5D0}"/>
              </a:ext>
            </a:extLst>
          </p:cNvPr>
          <p:cNvSpPr>
            <a:spLocks noGrp="1"/>
          </p:cNvSpPr>
          <p:nvPr>
            <p:ph type="sldNum" sz="quarter" idx="12"/>
          </p:nvPr>
        </p:nvSpPr>
        <p:spPr/>
        <p:txBody>
          <a:bodyPr/>
          <a:lstStyle/>
          <a:p>
            <a:fld id="{AD16786A-BDCB-5B4C-884C-E3D30155FBE6}" type="slidenum">
              <a:rPr lang="en-US" smtClean="0"/>
              <a:t>‹#›</a:t>
            </a:fld>
            <a:endParaRPr lang="en-US"/>
          </a:p>
        </p:txBody>
      </p:sp>
      <p:sp>
        <p:nvSpPr>
          <p:cNvPr id="10" name="Title 1">
            <a:extLst>
              <a:ext uri="{FF2B5EF4-FFF2-40B4-BE49-F238E27FC236}">
                <a16:creationId xmlns:a16="http://schemas.microsoft.com/office/drawing/2014/main" id="{B3A94F08-02F4-E925-74C1-EB4CEF748BBA}"/>
              </a:ext>
            </a:extLst>
          </p:cNvPr>
          <p:cNvSpPr>
            <a:spLocks noGrp="1"/>
          </p:cNvSpPr>
          <p:nvPr>
            <p:ph type="title" hasCustomPrompt="1"/>
          </p:nvPr>
        </p:nvSpPr>
        <p:spPr>
          <a:xfrm>
            <a:off x="838200" y="3193620"/>
            <a:ext cx="10515600" cy="1059729"/>
          </a:xfrm>
        </p:spPr>
        <p:txBody>
          <a:bodyPr/>
          <a:lstStyle>
            <a:lvl1pPr>
              <a:defRPr b="1">
                <a:solidFill>
                  <a:schemeClr val="accent1">
                    <a:lumMod val="50000"/>
                  </a:schemeClr>
                </a:solidFill>
                <a:latin typeface="Metropolis"/>
              </a:defRPr>
            </a:lvl1pPr>
          </a:lstStyle>
          <a:p>
            <a:r>
              <a:rPr lang="en-US"/>
              <a:t>CLICK TO ADD TITLE</a:t>
            </a:r>
          </a:p>
        </p:txBody>
      </p:sp>
    </p:spTree>
    <p:extLst>
      <p:ext uri="{BB962C8B-B14F-4D97-AF65-F5344CB8AC3E}">
        <p14:creationId xmlns:p14="http://schemas.microsoft.com/office/powerpoint/2010/main" val="347902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ingle Photo">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0BBE1D0-DB99-2574-5D77-BF9055A2DA26}"/>
              </a:ext>
            </a:extLst>
          </p:cNvPr>
          <p:cNvSpPr>
            <a:spLocks noGrp="1"/>
          </p:cNvSpPr>
          <p:nvPr>
            <p:ph type="title"/>
          </p:nvPr>
        </p:nvSpPr>
        <p:spPr>
          <a:xfrm>
            <a:off x="1837315" y="180109"/>
            <a:ext cx="9980612" cy="666462"/>
          </a:xfrm>
          <a:prstGeom prst="rect">
            <a:avLst/>
          </a:prstGeom>
        </p:spPr>
        <p:txBody>
          <a:bodyPr anchor="b"/>
          <a:lstStyle>
            <a:lvl1pPr>
              <a:defRPr sz="3200"/>
            </a:lvl1pPr>
          </a:lstStyle>
          <a:p>
            <a:r>
              <a:rPr lang="en-US"/>
              <a:t>Click to edit Master title style</a:t>
            </a:r>
          </a:p>
        </p:txBody>
      </p:sp>
      <p:sp>
        <p:nvSpPr>
          <p:cNvPr id="7" name="Picture Placeholder 6">
            <a:extLst>
              <a:ext uri="{FF2B5EF4-FFF2-40B4-BE49-F238E27FC236}">
                <a16:creationId xmlns:a16="http://schemas.microsoft.com/office/drawing/2014/main" id="{1ED10383-FED4-552E-3698-10DF2AE83701}"/>
              </a:ext>
            </a:extLst>
          </p:cNvPr>
          <p:cNvSpPr>
            <a:spLocks noGrp="1"/>
          </p:cNvSpPr>
          <p:nvPr>
            <p:ph type="pic" sz="quarter" idx="13"/>
          </p:nvPr>
        </p:nvSpPr>
        <p:spPr>
          <a:xfrm>
            <a:off x="838200" y="1911927"/>
            <a:ext cx="10515600" cy="4475018"/>
          </a:xfrm>
        </p:spPr>
        <p:txBody>
          <a:bodyPr/>
          <a:lstStyle/>
          <a:p>
            <a:endParaRPr lang="en-US"/>
          </a:p>
        </p:txBody>
      </p:sp>
    </p:spTree>
    <p:extLst>
      <p:ext uri="{BB962C8B-B14F-4D97-AF65-F5344CB8AC3E}">
        <p14:creationId xmlns:p14="http://schemas.microsoft.com/office/powerpoint/2010/main" val="3800178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E0DDC-1202-2708-0DE7-F5559258EE64}"/>
              </a:ext>
            </a:extLst>
          </p:cNvPr>
          <p:cNvSpPr>
            <a:spLocks noGrp="1"/>
          </p:cNvSpPr>
          <p:nvPr>
            <p:ph type="title"/>
          </p:nvPr>
        </p:nvSpPr>
        <p:spPr>
          <a:xfrm>
            <a:off x="1837315" y="180109"/>
            <a:ext cx="9980612" cy="666462"/>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A93B78-7F68-39EB-8BCF-EA18B6FDFDC1}"/>
              </a:ext>
            </a:extLst>
          </p:cNvPr>
          <p:cNvSpPr>
            <a:spLocks noGrp="1"/>
          </p:cNvSpPr>
          <p:nvPr>
            <p:ph idx="1"/>
          </p:nvPr>
        </p:nvSpPr>
        <p:spPr>
          <a:xfrm>
            <a:off x="5183188" y="1953500"/>
            <a:ext cx="6172200" cy="44888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E6F0A4-7AF2-1A0B-DC8D-BF8D3524C27B}"/>
              </a:ext>
            </a:extLst>
          </p:cNvPr>
          <p:cNvSpPr>
            <a:spLocks noGrp="1"/>
          </p:cNvSpPr>
          <p:nvPr>
            <p:ph type="body" sz="half" idx="2"/>
          </p:nvPr>
        </p:nvSpPr>
        <p:spPr>
          <a:xfrm>
            <a:off x="839788" y="1953496"/>
            <a:ext cx="3932237" cy="448886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1869627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F86EC-E5E7-FC71-D715-1277EBB4A5BA}"/>
              </a:ext>
            </a:extLst>
          </p:cNvPr>
          <p:cNvSpPr>
            <a:spLocks noGrp="1"/>
          </p:cNvSpPr>
          <p:nvPr>
            <p:ph type="title"/>
          </p:nvPr>
        </p:nvSpPr>
        <p:spPr>
          <a:xfrm>
            <a:off x="1837314" y="207818"/>
            <a:ext cx="10077595" cy="67195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6103D4-2BA9-C053-37B5-304EDBE173C2}"/>
              </a:ext>
            </a:extLst>
          </p:cNvPr>
          <p:cNvSpPr>
            <a:spLocks noGrp="1"/>
          </p:cNvSpPr>
          <p:nvPr>
            <p:ph type="pic" idx="1"/>
          </p:nvPr>
        </p:nvSpPr>
        <p:spPr>
          <a:xfrm>
            <a:off x="5183188" y="1856511"/>
            <a:ext cx="6172200" cy="4655709"/>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8C928417-27AE-031A-7F11-32A929238C88}"/>
              </a:ext>
            </a:extLst>
          </p:cNvPr>
          <p:cNvSpPr>
            <a:spLocks noGrp="1"/>
          </p:cNvSpPr>
          <p:nvPr>
            <p:ph type="body" sz="half" idx="2"/>
          </p:nvPr>
        </p:nvSpPr>
        <p:spPr>
          <a:xfrm>
            <a:off x="839788" y="1856513"/>
            <a:ext cx="3932237" cy="4663647"/>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Tree>
    <p:extLst>
      <p:ext uri="{BB962C8B-B14F-4D97-AF65-F5344CB8AC3E}">
        <p14:creationId xmlns:p14="http://schemas.microsoft.com/office/powerpoint/2010/main" val="1998048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669506-5D70-224D-C040-1198A7742652}"/>
              </a:ext>
            </a:extLst>
          </p:cNvPr>
          <p:cNvSpPr>
            <a:spLocks noGrp="1"/>
          </p:cNvSpPr>
          <p:nvPr>
            <p:ph idx="1"/>
          </p:nvPr>
        </p:nvSpPr>
        <p:spPr>
          <a:xfrm>
            <a:off x="838200" y="1964175"/>
            <a:ext cx="10515600" cy="45058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a:extLst>
              <a:ext uri="{FF2B5EF4-FFF2-40B4-BE49-F238E27FC236}">
                <a16:creationId xmlns:a16="http://schemas.microsoft.com/office/drawing/2014/main" id="{D3BD04E4-8F7C-06FA-1117-8AC39FE3EBA1}"/>
              </a:ext>
            </a:extLst>
          </p:cNvPr>
          <p:cNvSpPr>
            <a:spLocks noGrp="1"/>
          </p:cNvSpPr>
          <p:nvPr>
            <p:ph type="title"/>
          </p:nvPr>
        </p:nvSpPr>
        <p:spPr>
          <a:xfrm>
            <a:off x="1837315" y="180109"/>
            <a:ext cx="9980612" cy="666462"/>
          </a:xfrm>
          <a:prstGeom prst="rect">
            <a:avLst/>
          </a:prstGeo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val="3693539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1FFD94C-202B-42A3-DDC2-686CF1C6986B}"/>
              </a:ext>
            </a:extLst>
          </p:cNvPr>
          <p:cNvSpPr>
            <a:spLocks noGrp="1"/>
          </p:cNvSpPr>
          <p:nvPr>
            <p:ph type="body" idx="1"/>
          </p:nvPr>
        </p:nvSpPr>
        <p:spPr>
          <a:xfrm>
            <a:off x="839788" y="1949453"/>
            <a:ext cx="5157787" cy="6664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8CF5BD7-8E0E-E38F-C198-26FC0A738677}"/>
              </a:ext>
            </a:extLst>
          </p:cNvPr>
          <p:cNvSpPr>
            <a:spLocks noGrp="1"/>
          </p:cNvSpPr>
          <p:nvPr>
            <p:ph sz="half" idx="2"/>
          </p:nvPr>
        </p:nvSpPr>
        <p:spPr>
          <a:xfrm>
            <a:off x="839788" y="2754453"/>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0501D7-8FA7-A2BB-28E1-5B9118CEE40C}"/>
              </a:ext>
            </a:extLst>
          </p:cNvPr>
          <p:cNvSpPr>
            <a:spLocks noGrp="1"/>
          </p:cNvSpPr>
          <p:nvPr>
            <p:ph type="body" sz="quarter" idx="3"/>
          </p:nvPr>
        </p:nvSpPr>
        <p:spPr>
          <a:xfrm>
            <a:off x="6172200" y="1935597"/>
            <a:ext cx="5183188" cy="6664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47A851-58C4-76F5-7001-6304C7E41CB0}"/>
              </a:ext>
            </a:extLst>
          </p:cNvPr>
          <p:cNvSpPr>
            <a:spLocks noGrp="1"/>
          </p:cNvSpPr>
          <p:nvPr>
            <p:ph sz="quarter" idx="4"/>
          </p:nvPr>
        </p:nvSpPr>
        <p:spPr>
          <a:xfrm>
            <a:off x="6172200" y="276831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5CFF4C6A-D27F-4523-8246-2B521AA02A5F}"/>
              </a:ext>
            </a:extLst>
          </p:cNvPr>
          <p:cNvSpPr>
            <a:spLocks noGrp="1"/>
          </p:cNvSpPr>
          <p:nvPr>
            <p:ph type="title"/>
          </p:nvPr>
        </p:nvSpPr>
        <p:spPr>
          <a:xfrm>
            <a:off x="1837315" y="180109"/>
            <a:ext cx="9980612" cy="666462"/>
          </a:xfrm>
          <a:prstGeom prst="rect">
            <a:avLst/>
          </a:prstGeo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val="2620531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ingle Photo">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0BBE1D0-DB99-2574-5D77-BF9055A2DA26}"/>
              </a:ext>
            </a:extLst>
          </p:cNvPr>
          <p:cNvSpPr>
            <a:spLocks noGrp="1"/>
          </p:cNvSpPr>
          <p:nvPr>
            <p:ph type="title"/>
          </p:nvPr>
        </p:nvSpPr>
        <p:spPr>
          <a:xfrm>
            <a:off x="1837315" y="180109"/>
            <a:ext cx="9980612" cy="666462"/>
          </a:xfrm>
          <a:prstGeom prst="rect">
            <a:avLst/>
          </a:prstGeom>
        </p:spPr>
        <p:txBody>
          <a:bodyPr anchor="b"/>
          <a:lstStyle>
            <a:lvl1pPr>
              <a:defRPr sz="3200"/>
            </a:lvl1pPr>
          </a:lstStyle>
          <a:p>
            <a:r>
              <a:rPr lang="en-US"/>
              <a:t>Click to edit Master title style</a:t>
            </a:r>
          </a:p>
        </p:txBody>
      </p:sp>
      <p:sp>
        <p:nvSpPr>
          <p:cNvPr id="7" name="Picture Placeholder 6">
            <a:extLst>
              <a:ext uri="{FF2B5EF4-FFF2-40B4-BE49-F238E27FC236}">
                <a16:creationId xmlns:a16="http://schemas.microsoft.com/office/drawing/2014/main" id="{1ED10383-FED4-552E-3698-10DF2AE83701}"/>
              </a:ext>
            </a:extLst>
          </p:cNvPr>
          <p:cNvSpPr>
            <a:spLocks noGrp="1"/>
          </p:cNvSpPr>
          <p:nvPr>
            <p:ph type="pic" sz="quarter" idx="13"/>
          </p:nvPr>
        </p:nvSpPr>
        <p:spPr>
          <a:xfrm>
            <a:off x="838200" y="1911927"/>
            <a:ext cx="10515600" cy="4475018"/>
          </a:xfrm>
        </p:spPr>
        <p:txBody>
          <a:bodyPr/>
          <a:lstStyle/>
          <a:p>
            <a:endParaRPr lang="en-US"/>
          </a:p>
        </p:txBody>
      </p:sp>
    </p:spTree>
    <p:extLst>
      <p:ext uri="{BB962C8B-B14F-4D97-AF65-F5344CB8AC3E}">
        <p14:creationId xmlns:p14="http://schemas.microsoft.com/office/powerpoint/2010/main" val="3504641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E0DDC-1202-2708-0DE7-F5559258EE64}"/>
              </a:ext>
            </a:extLst>
          </p:cNvPr>
          <p:cNvSpPr>
            <a:spLocks noGrp="1"/>
          </p:cNvSpPr>
          <p:nvPr>
            <p:ph type="title"/>
          </p:nvPr>
        </p:nvSpPr>
        <p:spPr>
          <a:xfrm>
            <a:off x="1837315" y="180109"/>
            <a:ext cx="9980612" cy="666462"/>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A93B78-7F68-39EB-8BCF-EA18B6FDFDC1}"/>
              </a:ext>
            </a:extLst>
          </p:cNvPr>
          <p:cNvSpPr>
            <a:spLocks noGrp="1"/>
          </p:cNvSpPr>
          <p:nvPr>
            <p:ph idx="1"/>
          </p:nvPr>
        </p:nvSpPr>
        <p:spPr>
          <a:xfrm>
            <a:off x="5183188" y="1953496"/>
            <a:ext cx="6172200" cy="44888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E6F0A4-7AF2-1A0B-DC8D-BF8D3524C27B}"/>
              </a:ext>
            </a:extLst>
          </p:cNvPr>
          <p:cNvSpPr>
            <a:spLocks noGrp="1"/>
          </p:cNvSpPr>
          <p:nvPr>
            <p:ph type="body" sz="half" idx="2"/>
          </p:nvPr>
        </p:nvSpPr>
        <p:spPr>
          <a:xfrm>
            <a:off x="839788" y="1953496"/>
            <a:ext cx="3932237" cy="44888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479523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theme" Target="../theme/theme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image" Target="../media/image2.png"/><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E7DE3D-E65B-8CD7-3A3B-0657DAD096E6}"/>
              </a:ext>
            </a:extLst>
          </p:cNvPr>
          <p:cNvSpPr/>
          <p:nvPr userDrawn="1"/>
        </p:nvSpPr>
        <p:spPr>
          <a:xfrm>
            <a:off x="0" y="953926"/>
            <a:ext cx="12192000" cy="569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Text Placeholder 2">
            <a:extLst>
              <a:ext uri="{FF2B5EF4-FFF2-40B4-BE49-F238E27FC236}">
                <a16:creationId xmlns:a16="http://schemas.microsoft.com/office/drawing/2014/main" id="{2FAE91F3-2C33-6646-CEB5-4BD52CBF9E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Logo&#10;&#10;Description automatically generated">
            <a:extLst>
              <a:ext uri="{FF2B5EF4-FFF2-40B4-BE49-F238E27FC236}">
                <a16:creationId xmlns:a16="http://schemas.microsoft.com/office/drawing/2014/main" id="{847EFCD2-017B-6D71-F04B-8D2E69CB67A1}"/>
              </a:ext>
            </a:extLst>
          </p:cNvPr>
          <p:cNvPicPr>
            <a:picLocks noChangeAspect="1"/>
          </p:cNvPicPr>
          <p:nvPr userDrawn="1"/>
        </p:nvPicPr>
        <p:blipFill>
          <a:blip r:embed="rId7"/>
          <a:stretch>
            <a:fillRect/>
          </a:stretch>
        </p:blipFill>
        <p:spPr>
          <a:xfrm>
            <a:off x="260389" y="195270"/>
            <a:ext cx="1546563" cy="1546563"/>
          </a:xfrm>
          <a:prstGeom prst="rect">
            <a:avLst/>
          </a:prstGeom>
        </p:spPr>
      </p:pic>
    </p:spTree>
    <p:extLst>
      <p:ext uri="{BB962C8B-B14F-4D97-AF65-F5344CB8AC3E}">
        <p14:creationId xmlns:p14="http://schemas.microsoft.com/office/powerpoint/2010/main" val="4145240770"/>
      </p:ext>
    </p:extLst>
  </p:cSld>
  <p:clrMap bg1="lt1" tx1="dk1" bg2="lt2" tx2="dk2" accent1="accent1" accent2="accent2" accent3="accent3" accent4="accent4" accent5="accent5" accent6="accent6" hlink="hlink" folHlink="folHlink"/>
  <p:sldLayoutIdLst>
    <p:sldLayoutId id="2147483659" r:id="rId1"/>
    <p:sldLayoutId id="2147483662" r:id="rId2"/>
    <p:sldLayoutId id="2147483664" r:id="rId3"/>
    <p:sldLayoutId id="2147483665" r:id="rId4"/>
    <p:sldLayoutId id="2147483666" r:id="rId5"/>
  </p:sldLayoutIdLst>
  <p:hf sldNum="0" hdr="0" ftr="0"/>
  <p:txStyles>
    <p:titleStyle>
      <a:lvl1pPr algn="l" defTabSz="914377" rtl="0" eaLnBrk="1" latinLnBrk="0" hangingPunct="1">
        <a:lnSpc>
          <a:spcPct val="90000"/>
        </a:lnSpc>
        <a:spcBef>
          <a:spcPct val="0"/>
        </a:spcBef>
        <a:buNone/>
        <a:defRPr sz="4000" b="0" kern="1200">
          <a:solidFill>
            <a:schemeClr val="tx1"/>
          </a:solidFill>
          <a:latin typeface="Metropolis"/>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E7DE3D-E65B-8CD7-3A3B-0657DAD096E6}"/>
              </a:ext>
            </a:extLst>
          </p:cNvPr>
          <p:cNvSpPr/>
          <p:nvPr userDrawn="1"/>
        </p:nvSpPr>
        <p:spPr>
          <a:xfrm>
            <a:off x="0" y="953926"/>
            <a:ext cx="12192000" cy="569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FAE91F3-2C33-6646-CEB5-4BD52CBF9E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Logo&#10;&#10;Description automatically generated">
            <a:extLst>
              <a:ext uri="{FF2B5EF4-FFF2-40B4-BE49-F238E27FC236}">
                <a16:creationId xmlns:a16="http://schemas.microsoft.com/office/drawing/2014/main" id="{847EFCD2-017B-6D71-F04B-8D2E69CB67A1}"/>
              </a:ext>
            </a:extLst>
          </p:cNvPr>
          <p:cNvPicPr>
            <a:picLocks noChangeAspect="1"/>
          </p:cNvPicPr>
          <p:nvPr userDrawn="1"/>
        </p:nvPicPr>
        <p:blipFill>
          <a:blip r:embed="rId7"/>
          <a:stretch>
            <a:fillRect/>
          </a:stretch>
        </p:blipFill>
        <p:spPr>
          <a:xfrm>
            <a:off x="260388" y="195266"/>
            <a:ext cx="1546563" cy="1546563"/>
          </a:xfrm>
          <a:prstGeom prst="rect">
            <a:avLst/>
          </a:prstGeom>
        </p:spPr>
      </p:pic>
    </p:spTree>
    <p:extLst>
      <p:ext uri="{BB962C8B-B14F-4D97-AF65-F5344CB8AC3E}">
        <p14:creationId xmlns:p14="http://schemas.microsoft.com/office/powerpoint/2010/main" val="951884855"/>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Lst>
  <p:txStyles>
    <p:titleStyle>
      <a:lvl1pPr algn="l" defTabSz="914400" rtl="0" eaLnBrk="1" latinLnBrk="0" hangingPunct="1">
        <a:lnSpc>
          <a:spcPct val="90000"/>
        </a:lnSpc>
        <a:spcBef>
          <a:spcPct val="0"/>
        </a:spcBef>
        <a:buNone/>
        <a:defRPr sz="4000" b="0" kern="1200">
          <a:solidFill>
            <a:schemeClr val="tx1"/>
          </a:solidFill>
          <a:latin typeface="Metropolis"/>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D16786A-BDCB-5B4C-884C-E3D30155FBE6}" type="slidenum">
              <a:rPr lang="en-US" smtClean="0"/>
              <a:t>‹#›</a:t>
            </a:fld>
            <a:endParaRPr lang="en-US"/>
          </a:p>
        </p:txBody>
      </p:sp>
      <p:pic>
        <p:nvPicPr>
          <p:cNvPr id="8" name="Picture 7">
            <a:extLst>
              <a:ext uri="{FF2B5EF4-FFF2-40B4-BE49-F238E27FC236}">
                <a16:creationId xmlns:a16="http://schemas.microsoft.com/office/drawing/2014/main" id="{58FA264D-9E89-45F8-9930-1C21A97AD782}"/>
              </a:ext>
            </a:extLst>
          </p:cNvPr>
          <p:cNvPicPr>
            <a:picLocks noChangeAspect="1"/>
          </p:cNvPicPr>
          <p:nvPr userDrawn="1"/>
        </p:nvPicPr>
        <p:blipFill>
          <a:blip r:embed="rId19"/>
          <a:stretch>
            <a:fillRect/>
          </a:stretch>
        </p:blipFill>
        <p:spPr>
          <a:xfrm>
            <a:off x="0" y="-55418"/>
            <a:ext cx="12192000" cy="3148483"/>
          </a:xfrm>
          <a:prstGeom prst="rect">
            <a:avLst/>
          </a:prstGeom>
        </p:spPr>
      </p:pic>
    </p:spTree>
    <p:extLst>
      <p:ext uri="{BB962C8B-B14F-4D97-AF65-F5344CB8AC3E}">
        <p14:creationId xmlns:p14="http://schemas.microsoft.com/office/powerpoint/2010/main" val="340981659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Lst>
  <p:hf sldNum="0" hdr="0" ft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2D824-48AD-AE27-61B2-158DD475780E}"/>
              </a:ext>
            </a:extLst>
          </p:cNvPr>
          <p:cNvSpPr>
            <a:spLocks noGrp="1"/>
          </p:cNvSpPr>
          <p:nvPr>
            <p:ph type="title"/>
          </p:nvPr>
        </p:nvSpPr>
        <p:spPr>
          <a:xfrm>
            <a:off x="932624" y="3863795"/>
            <a:ext cx="10326755" cy="2465020"/>
          </a:xfrm>
        </p:spPr>
        <p:txBody>
          <a:bodyPr>
            <a:normAutofit/>
          </a:bodyPr>
          <a:lstStyle/>
          <a:p>
            <a:pPr algn="ctr"/>
            <a:br>
              <a:rPr lang="en-US" sz="2800"/>
            </a:br>
            <a:endParaRPr lang="en-US" sz="4800">
              <a:latin typeface="Metropolis" pitchFamily="2" charset="77"/>
            </a:endParaRPr>
          </a:p>
        </p:txBody>
      </p:sp>
      <p:sp>
        <p:nvSpPr>
          <p:cNvPr id="3" name="TextBox 2">
            <a:extLst>
              <a:ext uri="{FF2B5EF4-FFF2-40B4-BE49-F238E27FC236}">
                <a16:creationId xmlns:a16="http://schemas.microsoft.com/office/drawing/2014/main" id="{9F2A5EC0-8493-4AF2-E1C8-3B795428C991}"/>
              </a:ext>
            </a:extLst>
          </p:cNvPr>
          <p:cNvSpPr txBox="1"/>
          <p:nvPr/>
        </p:nvSpPr>
        <p:spPr>
          <a:xfrm>
            <a:off x="2034923" y="2305615"/>
            <a:ext cx="8122153" cy="2246769"/>
          </a:xfrm>
          <a:prstGeom prst="rect">
            <a:avLst/>
          </a:prstGeom>
          <a:noFill/>
        </p:spPr>
        <p:txBody>
          <a:bodyPr wrap="square" rtlCol="0">
            <a:spAutoFit/>
          </a:bodyPr>
          <a:lstStyle/>
          <a:p>
            <a:pPr algn="ctr"/>
            <a:r>
              <a:rPr lang="en-US" sz="4400" b="1" i="1" dirty="0"/>
              <a:t>Who you </a:t>
            </a:r>
            <a:r>
              <a:rPr lang="en-US" sz="4400" b="1" i="1" dirty="0" err="1"/>
              <a:t>Gonna</a:t>
            </a:r>
            <a:r>
              <a:rPr lang="en-US" sz="4400" b="1" i="1" dirty="0"/>
              <a:t> Call?</a:t>
            </a:r>
          </a:p>
          <a:p>
            <a:pPr algn="ctr"/>
            <a:r>
              <a:rPr lang="en-US" sz="3200" dirty="0"/>
              <a:t>Disaster Recovery Plan Tabletop Exercise</a:t>
            </a:r>
          </a:p>
          <a:p>
            <a:pPr algn="ctr"/>
            <a:r>
              <a:rPr lang="en-US" sz="3200" dirty="0"/>
              <a:t>[</a:t>
            </a:r>
            <a:r>
              <a:rPr lang="en-US" sz="3200" dirty="0">
                <a:solidFill>
                  <a:srgbClr val="FF0000"/>
                </a:solidFill>
                <a:highlight>
                  <a:srgbClr val="FFFF00"/>
                </a:highlight>
              </a:rPr>
              <a:t>Enter Jurisdiction</a:t>
            </a:r>
            <a:r>
              <a:rPr lang="en-US" sz="3200" dirty="0"/>
              <a:t>] 911 Center</a:t>
            </a:r>
          </a:p>
          <a:p>
            <a:pPr algn="ctr"/>
            <a:r>
              <a:rPr lang="en-US" sz="3200" dirty="0"/>
              <a:t>[</a:t>
            </a:r>
            <a:r>
              <a:rPr lang="en-US" sz="3200" dirty="0">
                <a:solidFill>
                  <a:srgbClr val="FF0000"/>
                </a:solidFill>
                <a:highlight>
                  <a:srgbClr val="FFFF00"/>
                </a:highlight>
              </a:rPr>
              <a:t>Enter Date</a:t>
            </a:r>
            <a:r>
              <a:rPr lang="en-US" sz="3200" dirty="0"/>
              <a:t>]</a:t>
            </a:r>
          </a:p>
        </p:txBody>
      </p:sp>
    </p:spTree>
    <p:extLst>
      <p:ext uri="{BB962C8B-B14F-4D97-AF65-F5344CB8AC3E}">
        <p14:creationId xmlns:p14="http://schemas.microsoft.com/office/powerpoint/2010/main" val="1462071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dirty="0">
                <a:latin typeface="Calibri" panose="020F0502020204030204" pitchFamily="34" charset="0"/>
                <a:ea typeface="Times New Roman" panose="02020603050405020304" pitchFamily="18" charset="0"/>
                <a:cs typeface="Calibri" panose="020F0502020204030204" pitchFamily="34" charset="0"/>
              </a:rPr>
              <a:t>Module 2 | Intermediate-Term</a:t>
            </a:r>
            <a:endParaRPr lang="en-US" dirty="0"/>
          </a:p>
        </p:txBody>
      </p:sp>
      <p:sp>
        <p:nvSpPr>
          <p:cNvPr id="4" name="TextBox 3">
            <a:extLst>
              <a:ext uri="{FF2B5EF4-FFF2-40B4-BE49-F238E27FC236}">
                <a16:creationId xmlns:a16="http://schemas.microsoft.com/office/drawing/2014/main" id="{3D2F5ACE-2441-43B4-9952-04D9613889F3}"/>
              </a:ext>
            </a:extLst>
          </p:cNvPr>
          <p:cNvSpPr txBox="1"/>
          <p:nvPr/>
        </p:nvSpPr>
        <p:spPr>
          <a:xfrm>
            <a:off x="791547" y="1828800"/>
            <a:ext cx="10608906" cy="4247317"/>
          </a:xfrm>
          <a:prstGeom prst="rect">
            <a:avLst/>
          </a:prstGeom>
          <a:noFill/>
        </p:spPr>
        <p:txBody>
          <a:bodyPr wrap="square" rtlCol="0">
            <a:spAutoFit/>
          </a:bodyPr>
          <a:lstStyle/>
          <a:p>
            <a:pPr>
              <a:spcAft>
                <a:spcPts val="1200"/>
              </a:spcAft>
            </a:pPr>
            <a:r>
              <a:rPr lang="en-US" sz="2000" dirty="0"/>
              <a:t>03/02/2024 11:43:00 AM | In the early morning of Saturday March 2nd, Fire and EMS responded to a fire in the 911 dispatch facility. The cause of the fire is yet to be confirmed, though initial reports indicate the electrical outlet behind the employee breakroom refrigerator is thought to be the point of ignition. While there is not catastrophic structural damage, the smoke damage is such that the building has been deemed uninhabitable. The staff was required to evacuate.</a:t>
            </a:r>
          </a:p>
          <a:p>
            <a:pPr>
              <a:spcAft>
                <a:spcPts val="1200"/>
              </a:spcAft>
            </a:pPr>
            <a:r>
              <a:rPr lang="en-US" sz="2000" dirty="0"/>
              <a:t>The equipment, (computers, servers, phones, screens, etc.) have been recovered, and beyond a pronounced smokey odor, they are in working order and can be moved to another site. The Facility will be out of commission for a minimum of 1 week. The only facility impacted was the 911, but the entire building was evacuated.</a:t>
            </a:r>
          </a:p>
          <a:p>
            <a:pPr>
              <a:spcAft>
                <a:spcPts val="1200"/>
              </a:spcAft>
            </a:pPr>
            <a:endParaRPr lang="en-US" sz="2000" dirty="0"/>
          </a:p>
          <a:p>
            <a:pPr algn="ctr">
              <a:spcAft>
                <a:spcPts val="1200"/>
              </a:spcAft>
            </a:pPr>
            <a:r>
              <a:rPr lang="en-US" sz="2000" b="1" dirty="0"/>
              <a:t>Key: </a:t>
            </a:r>
            <a:r>
              <a:rPr lang="en-US" sz="2000" dirty="0"/>
              <a:t>Significant smoke damage to the 911 Center and it is deemed unsafe for occupation. Alternative interim accommodations are required to continuity operations.</a:t>
            </a:r>
            <a:endParaRPr lang="en-US" sz="2000" b="1" dirty="0"/>
          </a:p>
        </p:txBody>
      </p:sp>
    </p:spTree>
    <p:extLst>
      <p:ext uri="{BB962C8B-B14F-4D97-AF65-F5344CB8AC3E}">
        <p14:creationId xmlns:p14="http://schemas.microsoft.com/office/powerpoint/2010/main" val="2837949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dirty="0">
                <a:latin typeface="Calibri" panose="020F0502020204030204" pitchFamily="34" charset="0"/>
                <a:ea typeface="Times New Roman" panose="02020603050405020304" pitchFamily="18" charset="0"/>
                <a:cs typeface="Calibri" panose="020F0502020204030204" pitchFamily="34" charset="0"/>
              </a:rPr>
              <a:t>Module 3 | Long-Term</a:t>
            </a:r>
            <a:endParaRPr lang="en-US" dirty="0"/>
          </a:p>
        </p:txBody>
      </p:sp>
      <p:sp>
        <p:nvSpPr>
          <p:cNvPr id="4" name="TextBox 3">
            <a:extLst>
              <a:ext uri="{FF2B5EF4-FFF2-40B4-BE49-F238E27FC236}">
                <a16:creationId xmlns:a16="http://schemas.microsoft.com/office/drawing/2014/main" id="{3D2F5ACE-2441-43B4-9952-04D9613889F3}"/>
              </a:ext>
            </a:extLst>
          </p:cNvPr>
          <p:cNvSpPr txBox="1"/>
          <p:nvPr/>
        </p:nvSpPr>
        <p:spPr>
          <a:xfrm>
            <a:off x="737676" y="2382559"/>
            <a:ext cx="10608906" cy="2092881"/>
          </a:xfrm>
          <a:prstGeom prst="rect">
            <a:avLst/>
          </a:prstGeom>
          <a:noFill/>
        </p:spPr>
        <p:txBody>
          <a:bodyPr wrap="square" rtlCol="0">
            <a:spAutoFit/>
          </a:bodyPr>
          <a:lstStyle/>
          <a:p>
            <a:pPr>
              <a:spcAft>
                <a:spcPts val="1200"/>
              </a:spcAft>
            </a:pPr>
            <a:r>
              <a:rPr lang="en-US" sz="2000" dirty="0"/>
              <a:t>03/04/2024 11:46:46 AM | At 8:46 am, Monday March 4th Fire and EMS responded to a devastating structure fire at the 911 Call and Dispatch center. Thankfully, the entire staff was able to safely evacuate the building and gather in the designated assembly area. At this time the specific cause of the fire is undetermined, however it is plainly obvious that the entire facility, and everything therein has been lost.</a:t>
            </a:r>
          </a:p>
          <a:p>
            <a:pPr algn="ctr">
              <a:spcAft>
                <a:spcPts val="1200"/>
              </a:spcAft>
            </a:pPr>
            <a:r>
              <a:rPr lang="en-US" sz="2000" b="1" dirty="0"/>
              <a:t>Key: </a:t>
            </a:r>
            <a:r>
              <a:rPr lang="en-US" sz="2000" dirty="0"/>
              <a:t>The 911 facility, equipment, and infrastructure is completely destroyed.</a:t>
            </a:r>
            <a:endParaRPr lang="en-US" sz="2000" b="1" dirty="0"/>
          </a:p>
        </p:txBody>
      </p:sp>
    </p:spTree>
    <p:extLst>
      <p:ext uri="{BB962C8B-B14F-4D97-AF65-F5344CB8AC3E}">
        <p14:creationId xmlns:p14="http://schemas.microsoft.com/office/powerpoint/2010/main" val="33310587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841595" y="3095768"/>
            <a:ext cx="6508810" cy="666463"/>
          </a:xfrm>
        </p:spPr>
        <p:txBody>
          <a:bodyPr/>
          <a:lstStyle/>
          <a:p>
            <a:pPr algn="ctr"/>
            <a:r>
              <a:rPr lang="en-US" b="1" kern="0" dirty="0">
                <a:latin typeface="Calibri" panose="020F0502020204030204" pitchFamily="34" charset="0"/>
                <a:ea typeface="Times New Roman" panose="02020603050405020304" pitchFamily="18" charset="0"/>
                <a:cs typeface="Calibri" panose="020F0502020204030204" pitchFamily="34" charset="0"/>
              </a:rPr>
              <a:t>Hot Wash</a:t>
            </a:r>
            <a:endParaRPr lang="en-US" dirty="0"/>
          </a:p>
        </p:txBody>
      </p:sp>
    </p:spTree>
    <p:extLst>
      <p:ext uri="{BB962C8B-B14F-4D97-AF65-F5344CB8AC3E}">
        <p14:creationId xmlns:p14="http://schemas.microsoft.com/office/powerpoint/2010/main" val="2990252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a:latin typeface="Calibri" panose="020F0502020204030204" pitchFamily="34" charset="0"/>
                <a:ea typeface="Times New Roman" panose="02020603050405020304" pitchFamily="18" charset="0"/>
                <a:cs typeface="Calibri" panose="020F0502020204030204" pitchFamily="34" charset="0"/>
              </a:rPr>
              <a:t>Exercise Schedule</a:t>
            </a:r>
            <a:endParaRPr lang="en-US"/>
          </a:p>
        </p:txBody>
      </p:sp>
      <p:graphicFrame>
        <p:nvGraphicFramePr>
          <p:cNvPr id="2" name="Table 1">
            <a:extLst>
              <a:ext uri="{FF2B5EF4-FFF2-40B4-BE49-F238E27FC236}">
                <a16:creationId xmlns:a16="http://schemas.microsoft.com/office/drawing/2014/main" id="{B9327B5F-D2CB-6688-D58E-C300D7B4BE8B}"/>
              </a:ext>
            </a:extLst>
          </p:cNvPr>
          <p:cNvGraphicFramePr>
            <a:graphicFrameLocks noGrp="1"/>
          </p:cNvGraphicFramePr>
          <p:nvPr>
            <p:extLst>
              <p:ext uri="{D42A27DB-BD31-4B8C-83A1-F6EECF244321}">
                <p14:modId xmlns:p14="http://schemas.microsoft.com/office/powerpoint/2010/main" val="4068167776"/>
              </p:ext>
            </p:extLst>
          </p:nvPr>
        </p:nvGraphicFramePr>
        <p:xfrm>
          <a:off x="2246307" y="1888321"/>
          <a:ext cx="7877407" cy="3088500"/>
        </p:xfrm>
        <a:graphic>
          <a:graphicData uri="http://schemas.openxmlformats.org/drawingml/2006/table">
            <a:tbl>
              <a:tblPr firstRow="1" firstCol="1" bandRow="1">
                <a:tableStyleId>{5C22544A-7EE6-4342-B048-85BDC9FD1C3A}</a:tableStyleId>
              </a:tblPr>
              <a:tblGrid>
                <a:gridCol w="2223056">
                  <a:extLst>
                    <a:ext uri="{9D8B030D-6E8A-4147-A177-3AD203B41FA5}">
                      <a16:colId xmlns:a16="http://schemas.microsoft.com/office/drawing/2014/main" val="4086890338"/>
                    </a:ext>
                  </a:extLst>
                </a:gridCol>
                <a:gridCol w="5654351">
                  <a:extLst>
                    <a:ext uri="{9D8B030D-6E8A-4147-A177-3AD203B41FA5}">
                      <a16:colId xmlns:a16="http://schemas.microsoft.com/office/drawing/2014/main" val="1656886002"/>
                    </a:ext>
                  </a:extLst>
                </a:gridCol>
              </a:tblGrid>
              <a:tr h="499480">
                <a:tc>
                  <a:txBody>
                    <a:bodyPr/>
                    <a:lstStyle/>
                    <a:p>
                      <a:pPr marL="0" marR="0" algn="ctr">
                        <a:lnSpc>
                          <a:spcPct val="107000"/>
                        </a:lnSpc>
                        <a:spcBef>
                          <a:spcPts val="0"/>
                        </a:spcBef>
                        <a:spcAft>
                          <a:spcPts val="0"/>
                        </a:spcAft>
                      </a:pPr>
                      <a:r>
                        <a:rPr lang="en-US" sz="2400" kern="100">
                          <a:solidFill>
                            <a:schemeClr val="tx1"/>
                          </a:solidFill>
                          <a:effectLst/>
                          <a:latin typeface="+mn-lt"/>
                        </a:rPr>
                        <a:t>Timing</a:t>
                      </a:r>
                      <a:endParaRPr lang="en-US" sz="2400" kern="10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algn="ctr">
                        <a:lnSpc>
                          <a:spcPct val="107000"/>
                        </a:lnSpc>
                        <a:spcBef>
                          <a:spcPts val="0"/>
                        </a:spcBef>
                        <a:spcAft>
                          <a:spcPts val="0"/>
                        </a:spcAft>
                      </a:pPr>
                      <a:r>
                        <a:rPr lang="en-US" sz="2400" kern="100">
                          <a:solidFill>
                            <a:schemeClr val="tx1"/>
                          </a:solidFill>
                          <a:effectLst/>
                          <a:latin typeface="+mn-lt"/>
                        </a:rPr>
                        <a:t>Scope</a:t>
                      </a:r>
                      <a:endParaRPr lang="en-US" sz="2400" kern="10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405456867"/>
                  </a:ext>
                </a:extLst>
              </a:tr>
              <a:tr h="545290">
                <a:tc>
                  <a:txBody>
                    <a:bodyPr/>
                    <a:lstStyle/>
                    <a:p>
                      <a:pPr marL="0" marR="0" algn="ctr" fontAlgn="base">
                        <a:lnSpc>
                          <a:spcPct val="107000"/>
                        </a:lnSpc>
                        <a:spcBef>
                          <a:spcPts val="0"/>
                        </a:spcBef>
                        <a:spcAft>
                          <a:spcPts val="0"/>
                        </a:spcAft>
                      </a:pPr>
                      <a:r>
                        <a:rPr lang="en-US" sz="2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0800 – 0815</a:t>
                      </a: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fontAlgn="base">
                        <a:lnSpc>
                          <a:spcPct val="107000"/>
                        </a:lnSpc>
                        <a:spcBef>
                          <a:spcPts val="0"/>
                        </a:spcBef>
                        <a:spcAft>
                          <a:spcPts val="0"/>
                        </a:spcAft>
                      </a:pPr>
                      <a:r>
                        <a:rPr lang="en-US" sz="2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Exercise Briefing</a:t>
                      </a: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68200735"/>
                  </a:ext>
                </a:extLst>
              </a:tr>
              <a:tr h="545290">
                <a:tc>
                  <a:txBody>
                    <a:bodyPr/>
                    <a:lstStyle/>
                    <a:p>
                      <a:pPr marL="0" marR="0" algn="ctr" fontAlgn="base">
                        <a:lnSpc>
                          <a:spcPct val="107000"/>
                        </a:lnSpc>
                        <a:spcBef>
                          <a:spcPts val="0"/>
                        </a:spcBef>
                        <a:spcAft>
                          <a:spcPts val="0"/>
                        </a:spcAft>
                      </a:pPr>
                      <a:r>
                        <a:rPr lang="en-US" sz="2400" b="0" kern="0" cap="all">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0815 – 0845</a:t>
                      </a:r>
                      <a:endParaRPr lang="en-US" sz="2000" b="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fontAlgn="base">
                        <a:lnSpc>
                          <a:spcPct val="107000"/>
                        </a:lnSpc>
                        <a:spcBef>
                          <a:spcPts val="0"/>
                        </a:spcBef>
                        <a:spcAft>
                          <a:spcPts val="0"/>
                        </a:spcAft>
                      </a:pPr>
                      <a:r>
                        <a:rPr lang="en-US" sz="2400" b="0"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Module 1: Shot-Term Impact</a:t>
                      </a:r>
                      <a:endParaRPr lang="en-US" sz="20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668017"/>
                  </a:ext>
                </a:extLst>
              </a:tr>
              <a:tr h="499480">
                <a:tc>
                  <a:txBody>
                    <a:bodyPr/>
                    <a:lstStyle/>
                    <a:p>
                      <a:pPr marL="0" marR="0" algn="ctr" fontAlgn="base">
                        <a:lnSpc>
                          <a:spcPct val="107000"/>
                        </a:lnSpc>
                        <a:spcBef>
                          <a:spcPts val="0"/>
                        </a:spcBef>
                        <a:spcAft>
                          <a:spcPts val="0"/>
                        </a:spcAft>
                      </a:pPr>
                      <a:r>
                        <a:rPr lang="en-US" sz="2400" b="0" kern="0" cap="all">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0845 – 0915 </a:t>
                      </a:r>
                      <a:endParaRPr lang="en-US" sz="2000" b="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fontAlgn="base">
                        <a:lnSpc>
                          <a:spcPct val="107000"/>
                        </a:lnSpc>
                        <a:spcBef>
                          <a:spcPts val="0"/>
                        </a:spcBef>
                        <a:spcAft>
                          <a:spcPts val="0"/>
                        </a:spcAft>
                      </a:pPr>
                      <a:r>
                        <a:rPr lang="en-US" sz="2400" b="0" kern="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Module 2: Intermediate Impact</a:t>
                      </a:r>
                      <a:endParaRPr lang="en-US" sz="2000" b="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02619264"/>
                  </a:ext>
                </a:extLst>
              </a:tr>
              <a:tr h="499480">
                <a:tc>
                  <a:txBody>
                    <a:bodyPr/>
                    <a:lstStyle/>
                    <a:p>
                      <a:pPr marL="0" marR="0" algn="ctr" fontAlgn="base">
                        <a:lnSpc>
                          <a:spcPct val="107000"/>
                        </a:lnSpc>
                        <a:spcBef>
                          <a:spcPts val="0"/>
                        </a:spcBef>
                        <a:spcAft>
                          <a:spcPts val="0"/>
                        </a:spcAft>
                      </a:pPr>
                      <a:r>
                        <a:rPr lang="en-US" sz="2400" b="0" kern="0" cap="all">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0915 – 0945 </a:t>
                      </a:r>
                      <a:endParaRPr lang="en-US" sz="2000" b="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fontAlgn="base">
                        <a:lnSpc>
                          <a:spcPct val="107000"/>
                        </a:lnSpc>
                        <a:spcBef>
                          <a:spcPts val="0"/>
                        </a:spcBef>
                        <a:spcAft>
                          <a:spcPts val="0"/>
                        </a:spcAft>
                      </a:pPr>
                      <a:r>
                        <a:rPr lang="en-US" sz="2400" b="0"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Module 3: Long-Term Impact</a:t>
                      </a:r>
                      <a:endParaRPr lang="en-US" sz="20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4410609"/>
                  </a:ext>
                </a:extLst>
              </a:tr>
              <a:tr h="499480">
                <a:tc>
                  <a:txBody>
                    <a:bodyPr/>
                    <a:lstStyle/>
                    <a:p>
                      <a:pPr marL="0" marR="0" algn="ctr" fontAlgn="base">
                        <a:lnSpc>
                          <a:spcPct val="107000"/>
                        </a:lnSpc>
                        <a:spcBef>
                          <a:spcPts val="0"/>
                        </a:spcBef>
                        <a:spcAft>
                          <a:spcPts val="0"/>
                        </a:spcAft>
                      </a:pPr>
                      <a:r>
                        <a:rPr lang="en-US" sz="2400" b="0" kern="0" cap="all">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0945 – 1000</a:t>
                      </a:r>
                      <a:endParaRPr lang="en-US" sz="2000" b="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fontAlgn="base">
                        <a:lnSpc>
                          <a:spcPct val="107000"/>
                        </a:lnSpc>
                        <a:spcBef>
                          <a:spcPts val="0"/>
                        </a:spcBef>
                        <a:spcAft>
                          <a:spcPts val="0"/>
                        </a:spcAft>
                      </a:pPr>
                      <a:r>
                        <a:rPr lang="en-US" sz="2400" b="0"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Hot Wash &amp; Conclude</a:t>
                      </a:r>
                      <a:endParaRPr lang="en-US" sz="20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77163805"/>
                  </a:ext>
                </a:extLst>
              </a:tr>
            </a:tbl>
          </a:graphicData>
        </a:graphic>
      </p:graphicFrame>
    </p:spTree>
    <p:extLst>
      <p:ext uri="{BB962C8B-B14F-4D97-AF65-F5344CB8AC3E}">
        <p14:creationId xmlns:p14="http://schemas.microsoft.com/office/powerpoint/2010/main" val="1802522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a:latin typeface="Calibri" panose="020F0502020204030204" pitchFamily="34" charset="0"/>
                <a:ea typeface="Times New Roman" panose="02020603050405020304" pitchFamily="18" charset="0"/>
                <a:cs typeface="Calibri" panose="020F0502020204030204" pitchFamily="34" charset="0"/>
              </a:rPr>
              <a:t>Exercise Safety Guidelines</a:t>
            </a:r>
            <a:endParaRPr lang="en-US"/>
          </a:p>
        </p:txBody>
      </p:sp>
      <p:sp>
        <p:nvSpPr>
          <p:cNvPr id="4" name="TextBox 3">
            <a:extLst>
              <a:ext uri="{FF2B5EF4-FFF2-40B4-BE49-F238E27FC236}">
                <a16:creationId xmlns:a16="http://schemas.microsoft.com/office/drawing/2014/main" id="{3FE2A73C-4EC0-EEE4-37A4-30264BA78FA9}"/>
              </a:ext>
            </a:extLst>
          </p:cNvPr>
          <p:cNvSpPr txBox="1"/>
          <p:nvPr/>
        </p:nvSpPr>
        <p:spPr>
          <a:xfrm>
            <a:off x="2438169" y="5240837"/>
            <a:ext cx="7315661" cy="865173"/>
          </a:xfrm>
          <a:prstGeom prst="rect">
            <a:avLst/>
          </a:prstGeom>
          <a:noFill/>
        </p:spPr>
        <p:txBody>
          <a:bodyPr wrap="square" lIns="91440" tIns="45720" rIns="91440" bIns="45720" rtlCol="0" anchor="t">
            <a:spAutoFit/>
          </a:bodyPr>
          <a:lstStyle/>
          <a:p>
            <a:pPr marR="0" lvl="0" algn="ctr">
              <a:lnSpc>
                <a:spcPct val="107000"/>
              </a:lnSpc>
              <a:spcBef>
                <a:spcPts val="0"/>
              </a:spcBef>
              <a:spcAft>
                <a:spcPts val="0"/>
              </a:spcAft>
            </a:pPr>
            <a:r>
              <a:rPr lang="en-US" sz="2400">
                <a:solidFill>
                  <a:srgbClr val="000000"/>
                </a:solidFill>
                <a:effectLst/>
                <a:ea typeface="Times New Roman" panose="02020603050405020304" pitchFamily="18" charset="0"/>
                <a:cs typeface="Noto Sans Symbols"/>
              </a:rPr>
              <a:t>Use of “real-world emergency” to pause exercise play</a:t>
            </a:r>
          </a:p>
          <a:p>
            <a:pPr marR="0" lvl="0" algn="ctr">
              <a:lnSpc>
                <a:spcPct val="107000"/>
              </a:lnSpc>
              <a:spcBef>
                <a:spcPts val="0"/>
              </a:spcBef>
              <a:spcAft>
                <a:spcPts val="0"/>
              </a:spcAft>
            </a:pPr>
            <a:r>
              <a:rPr lang="en-US" sz="2400">
                <a:solidFill>
                  <a:srgbClr val="000000"/>
                </a:solidFill>
                <a:ea typeface="Times New Roman" panose="02020603050405020304" pitchFamily="18" charset="0"/>
                <a:cs typeface="Noto Sans Symbols"/>
              </a:rPr>
              <a:t>Medical incident on-site </a:t>
            </a:r>
            <a:r>
              <a:rPr lang="en-US" sz="2400" b="1">
                <a:solidFill>
                  <a:srgbClr val="000000"/>
                </a:solidFill>
                <a:ea typeface="Times New Roman" panose="02020603050405020304" pitchFamily="18" charset="0"/>
                <a:cs typeface="Noto Sans Symbols"/>
              </a:rPr>
              <a:t>OR</a:t>
            </a:r>
            <a:r>
              <a:rPr lang="en-US" sz="2400">
                <a:solidFill>
                  <a:srgbClr val="000000"/>
                </a:solidFill>
                <a:ea typeface="Times New Roman" panose="02020603050405020304" pitchFamily="18" charset="0"/>
                <a:cs typeface="Noto Sans Symbols"/>
              </a:rPr>
              <a:t> active real-world incident</a:t>
            </a:r>
            <a:r>
              <a:rPr lang="en-US" sz="2400">
                <a:solidFill>
                  <a:srgbClr val="000000"/>
                </a:solidFill>
                <a:effectLst/>
                <a:ea typeface="Times New Roman" panose="02020603050405020304" pitchFamily="18" charset="0"/>
                <a:cs typeface="Noto Sans Symbols"/>
              </a:rPr>
              <a:t> </a:t>
            </a:r>
          </a:p>
        </p:txBody>
      </p:sp>
      <p:sp>
        <p:nvSpPr>
          <p:cNvPr id="2" name="&quot;Not Allowed&quot; Symbol 1">
            <a:extLst>
              <a:ext uri="{FF2B5EF4-FFF2-40B4-BE49-F238E27FC236}">
                <a16:creationId xmlns:a16="http://schemas.microsoft.com/office/drawing/2014/main" id="{2D6DE932-E068-FDA4-7200-B74A35FADDF8}"/>
              </a:ext>
            </a:extLst>
          </p:cNvPr>
          <p:cNvSpPr/>
          <p:nvPr/>
        </p:nvSpPr>
        <p:spPr>
          <a:xfrm>
            <a:off x="4323686" y="1719402"/>
            <a:ext cx="3436883" cy="3358055"/>
          </a:xfrm>
          <a:prstGeom prst="noSmoking">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05674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a:latin typeface="Calibri" panose="020F0502020204030204" pitchFamily="34" charset="0"/>
                <a:ea typeface="Times New Roman" panose="02020603050405020304" pitchFamily="18" charset="0"/>
                <a:cs typeface="Calibri" panose="020F0502020204030204" pitchFamily="34" charset="0"/>
              </a:rPr>
              <a:t>Exercise Objectives</a:t>
            </a:r>
            <a:endParaRPr lang="en-US"/>
          </a:p>
        </p:txBody>
      </p:sp>
      <p:sp>
        <p:nvSpPr>
          <p:cNvPr id="3" name="TextBox 2">
            <a:extLst>
              <a:ext uri="{FF2B5EF4-FFF2-40B4-BE49-F238E27FC236}">
                <a16:creationId xmlns:a16="http://schemas.microsoft.com/office/drawing/2014/main" id="{4E6A07C7-6268-4178-86FD-FA5F99056046}"/>
              </a:ext>
            </a:extLst>
          </p:cNvPr>
          <p:cNvSpPr txBox="1"/>
          <p:nvPr/>
        </p:nvSpPr>
        <p:spPr>
          <a:xfrm>
            <a:off x="853890" y="2257369"/>
            <a:ext cx="5593563" cy="3277820"/>
          </a:xfrm>
          <a:prstGeom prst="rect">
            <a:avLst/>
          </a:prstGeom>
          <a:noFill/>
        </p:spPr>
        <p:txBody>
          <a:bodyPr wrap="square" rtlCol="0">
            <a:spAutoFit/>
          </a:bodyPr>
          <a:lstStyle/>
          <a:p>
            <a:pPr marL="342900" indent="-342900">
              <a:spcAft>
                <a:spcPts val="1800"/>
              </a:spcAft>
              <a:buFont typeface="+mj-lt"/>
              <a:buAutoNum type="arabicPeriod"/>
            </a:pPr>
            <a:r>
              <a:rPr lang="en-US" sz="2400" dirty="0"/>
              <a:t>[</a:t>
            </a:r>
            <a:r>
              <a:rPr lang="en-US" sz="2400" i="1" dirty="0">
                <a:solidFill>
                  <a:srgbClr val="FF0000"/>
                </a:solidFill>
                <a:highlight>
                  <a:srgbClr val="FFFF00"/>
                </a:highlight>
              </a:rPr>
              <a:t>Enter Jurisdiction</a:t>
            </a:r>
            <a:r>
              <a:rPr lang="en-US" sz="2400" dirty="0"/>
              <a:t>] 911 will </a:t>
            </a:r>
            <a:r>
              <a:rPr lang="en-US" sz="2400" dirty="0">
                <a:highlight>
                  <a:srgbClr val="FFFF00"/>
                </a:highlight>
              </a:rPr>
              <a:t>validate its ability to continue call taking and receiving operations</a:t>
            </a:r>
            <a:r>
              <a:rPr lang="en-US" sz="2400" dirty="0"/>
              <a:t> in accordance with their Disaster Recovery Plan.</a:t>
            </a:r>
          </a:p>
          <a:p>
            <a:pPr marL="342900" indent="-342900">
              <a:buFont typeface="+mj-lt"/>
              <a:buAutoNum type="arabicPeriod"/>
            </a:pPr>
            <a:r>
              <a:rPr lang="en-US" sz="2400" dirty="0"/>
              <a:t>[</a:t>
            </a:r>
            <a:r>
              <a:rPr lang="en-US" sz="2400" i="1" dirty="0">
                <a:solidFill>
                  <a:srgbClr val="FF0000"/>
                </a:solidFill>
                <a:highlight>
                  <a:srgbClr val="FFFF00"/>
                </a:highlight>
              </a:rPr>
              <a:t>Enter Jurisdiction</a:t>
            </a:r>
            <a:r>
              <a:rPr lang="en-US" sz="2400" dirty="0"/>
              <a:t>] 911 will </a:t>
            </a:r>
            <a:r>
              <a:rPr lang="en-US" sz="2400" dirty="0">
                <a:highlight>
                  <a:srgbClr val="FFFF00"/>
                </a:highlight>
              </a:rPr>
              <a:t>validate its ability to continue 911 dispatch operations</a:t>
            </a:r>
            <a:r>
              <a:rPr lang="en-US" sz="2400" dirty="0"/>
              <a:t> in accordance with their Disaster Recovery Plan.</a:t>
            </a:r>
          </a:p>
        </p:txBody>
      </p:sp>
      <p:pic>
        <p:nvPicPr>
          <p:cNvPr id="9" name="Picture 8">
            <a:extLst>
              <a:ext uri="{FF2B5EF4-FFF2-40B4-BE49-F238E27FC236}">
                <a16:creationId xmlns:a16="http://schemas.microsoft.com/office/drawing/2014/main" id="{705CD003-04AA-4D47-8118-F8B880793808}"/>
              </a:ext>
            </a:extLst>
          </p:cNvPr>
          <p:cNvPicPr>
            <a:picLocks noChangeAspect="1"/>
          </p:cNvPicPr>
          <p:nvPr/>
        </p:nvPicPr>
        <p:blipFill rotWithShape="1">
          <a:blip r:embed="rId3"/>
          <a:srcRect l="60721" t="12892" r="18342" b="9666"/>
          <a:stretch/>
        </p:blipFill>
        <p:spPr>
          <a:xfrm>
            <a:off x="6746034" y="1238101"/>
            <a:ext cx="4292082" cy="5316356"/>
          </a:xfrm>
          <a:prstGeom prst="rect">
            <a:avLst/>
          </a:prstGeom>
          <a:ln w="28575">
            <a:solidFill>
              <a:schemeClr val="tx1"/>
            </a:solidFill>
          </a:ln>
        </p:spPr>
      </p:pic>
    </p:spTree>
    <p:extLst>
      <p:ext uri="{BB962C8B-B14F-4D97-AF65-F5344CB8AC3E}">
        <p14:creationId xmlns:p14="http://schemas.microsoft.com/office/powerpoint/2010/main" val="2675734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a:latin typeface="Calibri" panose="020F0502020204030204" pitchFamily="34" charset="0"/>
                <a:ea typeface="Times New Roman" panose="02020603050405020304" pitchFamily="18" charset="0"/>
                <a:cs typeface="Calibri" panose="020F0502020204030204" pitchFamily="34" charset="0"/>
              </a:rPr>
              <a:t>Exercise Guidelines</a:t>
            </a:r>
            <a:endParaRPr lang="en-US"/>
          </a:p>
        </p:txBody>
      </p:sp>
      <p:sp>
        <p:nvSpPr>
          <p:cNvPr id="2" name="Google Shape;224;p34">
            <a:extLst>
              <a:ext uri="{FF2B5EF4-FFF2-40B4-BE49-F238E27FC236}">
                <a16:creationId xmlns:a16="http://schemas.microsoft.com/office/drawing/2014/main" id="{BF9859FD-555B-79FA-69B3-E02FA1290198}"/>
              </a:ext>
            </a:extLst>
          </p:cNvPr>
          <p:cNvSpPr/>
          <p:nvPr/>
        </p:nvSpPr>
        <p:spPr>
          <a:xfrm>
            <a:off x="1477488" y="2754309"/>
            <a:ext cx="3031336" cy="2099645"/>
          </a:xfrm>
          <a:prstGeom prst="roundRect">
            <a:avLst>
              <a:gd name="adj" fmla="val 16667"/>
            </a:avLst>
          </a:prstGeom>
          <a:solidFill>
            <a:srgbClr val="F4CCCC"/>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300"/>
              </a:spcAft>
              <a:buNone/>
            </a:pPr>
            <a:r>
              <a:rPr lang="en-US" sz="2000" dirty="0">
                <a:solidFill>
                  <a:schemeClr val="dk1"/>
                </a:solidFill>
                <a:ea typeface="Lexend"/>
                <a:cs typeface="Lexend"/>
                <a:sym typeface="Lexend"/>
              </a:rPr>
              <a:t>Open no-fault environment, collaborate to support assessing the existing resource request processes.</a:t>
            </a:r>
            <a:endParaRPr sz="2400" dirty="0">
              <a:ea typeface="Lexend"/>
              <a:cs typeface="Lexend"/>
              <a:sym typeface="Lexend"/>
            </a:endParaRPr>
          </a:p>
        </p:txBody>
      </p:sp>
      <p:cxnSp>
        <p:nvCxnSpPr>
          <p:cNvPr id="13" name="Straight Arrow Connector 12">
            <a:extLst>
              <a:ext uri="{FF2B5EF4-FFF2-40B4-BE49-F238E27FC236}">
                <a16:creationId xmlns:a16="http://schemas.microsoft.com/office/drawing/2014/main" id="{5A5F6505-9332-5947-C95B-6D6D172EEEE9}"/>
              </a:ext>
            </a:extLst>
          </p:cNvPr>
          <p:cNvCxnSpPr>
            <a:cxnSpLocks/>
            <a:stCxn id="2" idx="3"/>
            <a:endCxn id="4" idx="1"/>
          </p:cNvCxnSpPr>
          <p:nvPr/>
        </p:nvCxnSpPr>
        <p:spPr>
          <a:xfrm flipV="1">
            <a:off x="4508824" y="2672870"/>
            <a:ext cx="2629895" cy="113126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descr="A group of people sitting at tables with computers&#10;&#10;Description automatically generated">
            <a:extLst>
              <a:ext uri="{FF2B5EF4-FFF2-40B4-BE49-F238E27FC236}">
                <a16:creationId xmlns:a16="http://schemas.microsoft.com/office/drawing/2014/main" id="{DA20A3D9-8038-9E55-4AF4-80688286F8EE}"/>
              </a:ext>
            </a:extLst>
          </p:cNvPr>
          <p:cNvPicPr>
            <a:picLocks noChangeAspect="1"/>
          </p:cNvPicPr>
          <p:nvPr/>
        </p:nvPicPr>
        <p:blipFill rotWithShape="1">
          <a:blip r:embed="rId3"/>
          <a:srcRect t="12344" b="36372"/>
          <a:stretch/>
        </p:blipFill>
        <p:spPr>
          <a:xfrm>
            <a:off x="7045749" y="4397151"/>
            <a:ext cx="2964858" cy="2280739"/>
          </a:xfrm>
          <a:prstGeom prst="rect">
            <a:avLst/>
          </a:prstGeom>
          <a:ln w="28575">
            <a:solidFill>
              <a:schemeClr val="tx1"/>
            </a:solidFill>
          </a:ln>
        </p:spPr>
      </p:pic>
      <p:cxnSp>
        <p:nvCxnSpPr>
          <p:cNvPr id="20" name="Straight Arrow Connector 19">
            <a:extLst>
              <a:ext uri="{FF2B5EF4-FFF2-40B4-BE49-F238E27FC236}">
                <a16:creationId xmlns:a16="http://schemas.microsoft.com/office/drawing/2014/main" id="{3B868AF9-3121-49F7-7759-38676F0C4D0E}"/>
              </a:ext>
            </a:extLst>
          </p:cNvPr>
          <p:cNvCxnSpPr>
            <a:stCxn id="2" idx="3"/>
            <a:endCxn id="18" idx="1"/>
          </p:cNvCxnSpPr>
          <p:nvPr/>
        </p:nvCxnSpPr>
        <p:spPr>
          <a:xfrm>
            <a:off x="4508824" y="3804132"/>
            <a:ext cx="2536925" cy="173338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Multiplication Sign 20">
            <a:extLst>
              <a:ext uri="{FF2B5EF4-FFF2-40B4-BE49-F238E27FC236}">
                <a16:creationId xmlns:a16="http://schemas.microsoft.com/office/drawing/2014/main" id="{9A782E0E-825F-910D-E786-FDE86AFB011F}"/>
              </a:ext>
            </a:extLst>
          </p:cNvPr>
          <p:cNvSpPr/>
          <p:nvPr/>
        </p:nvSpPr>
        <p:spPr>
          <a:xfrm>
            <a:off x="8014994" y="4853954"/>
            <a:ext cx="1026368" cy="886408"/>
          </a:xfrm>
          <a:prstGeom prst="mathMultiply">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0BBDB66-BBB2-452F-B24A-6B45A5643B4E}"/>
              </a:ext>
            </a:extLst>
          </p:cNvPr>
          <p:cNvPicPr>
            <a:picLocks noChangeAspect="1"/>
          </p:cNvPicPr>
          <p:nvPr/>
        </p:nvPicPr>
        <p:blipFill rotWithShape="1">
          <a:blip r:embed="rId4"/>
          <a:srcRect l="60459" t="11495" r="18648" b="10123"/>
          <a:stretch/>
        </p:blipFill>
        <p:spPr>
          <a:xfrm>
            <a:off x="7138719" y="1072669"/>
            <a:ext cx="2547281" cy="3200401"/>
          </a:xfrm>
          <a:prstGeom prst="rect">
            <a:avLst/>
          </a:prstGeom>
          <a:ln>
            <a:solidFill>
              <a:schemeClr val="tx1"/>
            </a:solidFill>
          </a:ln>
        </p:spPr>
      </p:pic>
    </p:spTree>
    <p:extLst>
      <p:ext uri="{BB962C8B-B14F-4D97-AF65-F5344CB8AC3E}">
        <p14:creationId xmlns:p14="http://schemas.microsoft.com/office/powerpoint/2010/main" val="997945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a:latin typeface="Calibri" panose="020F0502020204030204" pitchFamily="34" charset="0"/>
                <a:ea typeface="Times New Roman" panose="02020603050405020304" pitchFamily="18" charset="0"/>
                <a:cs typeface="Calibri" panose="020F0502020204030204" pitchFamily="34" charset="0"/>
              </a:rPr>
              <a:t>Exercise Guidelines</a:t>
            </a:r>
            <a:endParaRPr lang="en-US"/>
          </a:p>
        </p:txBody>
      </p:sp>
      <p:sp>
        <p:nvSpPr>
          <p:cNvPr id="8" name="Google Shape;228;p34">
            <a:extLst>
              <a:ext uri="{FF2B5EF4-FFF2-40B4-BE49-F238E27FC236}">
                <a16:creationId xmlns:a16="http://schemas.microsoft.com/office/drawing/2014/main" id="{B1EA89B3-AAC9-D113-7E4B-B848C98307AB}"/>
              </a:ext>
            </a:extLst>
          </p:cNvPr>
          <p:cNvSpPr/>
          <p:nvPr/>
        </p:nvSpPr>
        <p:spPr>
          <a:xfrm>
            <a:off x="1832611" y="5320140"/>
            <a:ext cx="8526773" cy="890078"/>
          </a:xfrm>
          <a:prstGeom prst="roundRect">
            <a:avLst>
              <a:gd name="adj" fmla="val 16667"/>
            </a:avLst>
          </a:prstGeom>
          <a:solidFill>
            <a:srgbClr val="FCE5CD"/>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300"/>
              </a:spcAft>
              <a:buNone/>
            </a:pPr>
            <a:r>
              <a:rPr lang="en-US" sz="2000" dirty="0">
                <a:solidFill>
                  <a:schemeClr val="dk1"/>
                </a:solidFill>
                <a:ea typeface="Lexend"/>
                <a:cs typeface="Lexend"/>
                <a:sym typeface="Lexend"/>
              </a:rPr>
              <a:t>Don’t fight the impacts! Recognize that the exercise has objectives to satisfy and may require incorporation of unrealistic aspects. </a:t>
            </a:r>
            <a:endParaRPr sz="2000" dirty="0">
              <a:solidFill>
                <a:schemeClr val="dk1"/>
              </a:solidFill>
              <a:ea typeface="Lexend"/>
              <a:cs typeface="Lexend"/>
              <a:sym typeface="Lexend"/>
            </a:endParaRPr>
          </a:p>
        </p:txBody>
      </p:sp>
      <p:pic>
        <p:nvPicPr>
          <p:cNvPr id="4" name="Picture 3">
            <a:extLst>
              <a:ext uri="{FF2B5EF4-FFF2-40B4-BE49-F238E27FC236}">
                <a16:creationId xmlns:a16="http://schemas.microsoft.com/office/drawing/2014/main" id="{EC648153-6380-C9FF-9A92-543C1312F997}"/>
              </a:ext>
            </a:extLst>
          </p:cNvPr>
          <p:cNvPicPr>
            <a:picLocks noChangeAspect="1"/>
          </p:cNvPicPr>
          <p:nvPr/>
        </p:nvPicPr>
        <p:blipFill rotWithShape="1">
          <a:blip r:embed="rId3"/>
          <a:srcRect l="11253" t="10826" r="12469" b="3931"/>
          <a:stretch/>
        </p:blipFill>
        <p:spPr>
          <a:xfrm>
            <a:off x="4049206" y="1689867"/>
            <a:ext cx="3985846" cy="2969535"/>
          </a:xfrm>
          <a:prstGeom prst="rect">
            <a:avLst/>
          </a:prstGeom>
          <a:ln>
            <a:solidFill>
              <a:schemeClr val="tx1"/>
            </a:solidFill>
          </a:ln>
        </p:spPr>
      </p:pic>
    </p:spTree>
    <p:extLst>
      <p:ext uri="{BB962C8B-B14F-4D97-AF65-F5344CB8AC3E}">
        <p14:creationId xmlns:p14="http://schemas.microsoft.com/office/powerpoint/2010/main" val="2743961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a:latin typeface="Calibri" panose="020F0502020204030204" pitchFamily="34" charset="0"/>
                <a:ea typeface="Times New Roman" panose="02020603050405020304" pitchFamily="18" charset="0"/>
                <a:cs typeface="Calibri" panose="020F0502020204030204" pitchFamily="34" charset="0"/>
              </a:rPr>
              <a:t>Exercise Guidelines</a:t>
            </a:r>
            <a:endParaRPr lang="en-US"/>
          </a:p>
        </p:txBody>
      </p:sp>
      <p:sp>
        <p:nvSpPr>
          <p:cNvPr id="11" name="Google Shape;243;p35">
            <a:extLst>
              <a:ext uri="{FF2B5EF4-FFF2-40B4-BE49-F238E27FC236}">
                <a16:creationId xmlns:a16="http://schemas.microsoft.com/office/drawing/2014/main" id="{D97CA95E-820D-4DC9-013C-327A5DC2D8C8}"/>
              </a:ext>
            </a:extLst>
          </p:cNvPr>
          <p:cNvSpPr/>
          <p:nvPr/>
        </p:nvSpPr>
        <p:spPr>
          <a:xfrm>
            <a:off x="2644911" y="4966459"/>
            <a:ext cx="6902173" cy="789564"/>
          </a:xfrm>
          <a:prstGeom prst="roundRect">
            <a:avLst>
              <a:gd name="adj" fmla="val 16667"/>
            </a:avLst>
          </a:prstGeom>
          <a:solidFill>
            <a:srgbClr val="FCE5CD"/>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300"/>
              </a:spcAft>
              <a:buNone/>
            </a:pPr>
            <a:r>
              <a:rPr lang="en-US" sz="2000" dirty="0">
                <a:solidFill>
                  <a:schemeClr val="dk1"/>
                </a:solidFill>
                <a:ea typeface="Lexend"/>
                <a:cs typeface="Lexend"/>
                <a:sym typeface="Lexend"/>
              </a:rPr>
              <a:t>Questions During??</a:t>
            </a:r>
          </a:p>
          <a:p>
            <a:pPr lvl="0" algn="ctr" rtl="0">
              <a:spcBef>
                <a:spcPts val="0"/>
              </a:spcBef>
              <a:spcAft>
                <a:spcPts val="300"/>
              </a:spcAft>
            </a:pPr>
            <a:r>
              <a:rPr lang="en-US" sz="2000" b="1" dirty="0">
                <a:solidFill>
                  <a:schemeClr val="dk1"/>
                </a:solidFill>
                <a:ea typeface="Lexend"/>
                <a:cs typeface="Lexend"/>
                <a:sym typeface="Lexend"/>
              </a:rPr>
              <a:t>A.</a:t>
            </a:r>
            <a:r>
              <a:rPr lang="en-US" sz="2000" dirty="0">
                <a:solidFill>
                  <a:schemeClr val="dk1"/>
                </a:solidFill>
                <a:ea typeface="Lexend"/>
                <a:cs typeface="Lexend"/>
                <a:sym typeface="Lexend"/>
              </a:rPr>
              <a:t> Use Each Other!| </a:t>
            </a:r>
            <a:r>
              <a:rPr lang="en-US" sz="2000" b="1" dirty="0">
                <a:solidFill>
                  <a:schemeClr val="dk1"/>
                </a:solidFill>
                <a:ea typeface="Lexend"/>
                <a:cs typeface="Lexend"/>
                <a:sym typeface="Lexend"/>
              </a:rPr>
              <a:t>B.</a:t>
            </a:r>
            <a:r>
              <a:rPr lang="en-US" sz="2000" dirty="0">
                <a:solidFill>
                  <a:schemeClr val="dk1"/>
                </a:solidFill>
                <a:ea typeface="Lexend"/>
                <a:cs typeface="Lexend"/>
                <a:sym typeface="Lexend"/>
              </a:rPr>
              <a:t> Use your Plan | </a:t>
            </a:r>
            <a:r>
              <a:rPr lang="en-US" sz="2000" b="1" dirty="0">
                <a:solidFill>
                  <a:schemeClr val="dk1"/>
                </a:solidFill>
                <a:ea typeface="Lexend"/>
                <a:cs typeface="Lexend"/>
                <a:sym typeface="Lexend"/>
              </a:rPr>
              <a:t>C. </a:t>
            </a:r>
            <a:r>
              <a:rPr lang="en-US" sz="2000" dirty="0">
                <a:solidFill>
                  <a:schemeClr val="dk1"/>
                </a:solidFill>
                <a:ea typeface="Lexend"/>
                <a:cs typeface="Lexend"/>
                <a:sym typeface="Lexend"/>
              </a:rPr>
              <a:t>Ask the Facilitator</a:t>
            </a:r>
            <a:endParaRPr sz="2000" dirty="0">
              <a:solidFill>
                <a:schemeClr val="dk1"/>
              </a:solidFill>
              <a:ea typeface="Lexend"/>
              <a:cs typeface="Lexend"/>
              <a:sym typeface="Lexend"/>
            </a:endParaRPr>
          </a:p>
        </p:txBody>
      </p:sp>
      <p:pic>
        <p:nvPicPr>
          <p:cNvPr id="4" name="Picture 3" descr="A white cartoon character with red question marks above his head&#10;&#10;Description automatically generated">
            <a:extLst>
              <a:ext uri="{FF2B5EF4-FFF2-40B4-BE49-F238E27FC236}">
                <a16:creationId xmlns:a16="http://schemas.microsoft.com/office/drawing/2014/main" id="{4427B3AD-7D56-3924-A3EC-553973C76104}"/>
              </a:ext>
            </a:extLst>
          </p:cNvPr>
          <p:cNvPicPr>
            <a:picLocks noChangeAspect="1"/>
          </p:cNvPicPr>
          <p:nvPr/>
        </p:nvPicPr>
        <p:blipFill>
          <a:blip r:embed="rId3"/>
          <a:stretch>
            <a:fillRect/>
          </a:stretch>
        </p:blipFill>
        <p:spPr>
          <a:xfrm>
            <a:off x="4705595" y="1213944"/>
            <a:ext cx="2780807" cy="3458715"/>
          </a:xfrm>
          <a:prstGeom prst="rect">
            <a:avLst/>
          </a:prstGeom>
        </p:spPr>
      </p:pic>
    </p:spTree>
    <p:extLst>
      <p:ext uri="{BB962C8B-B14F-4D97-AF65-F5344CB8AC3E}">
        <p14:creationId xmlns:p14="http://schemas.microsoft.com/office/powerpoint/2010/main" val="1560563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a:latin typeface="Calibri" panose="020F0502020204030204" pitchFamily="34" charset="0"/>
                <a:ea typeface="Times New Roman" panose="02020603050405020304" pitchFamily="18" charset="0"/>
                <a:cs typeface="Calibri" panose="020F0502020204030204" pitchFamily="34" charset="0"/>
              </a:rPr>
              <a:t>Post Exercise Activities</a:t>
            </a:r>
            <a:endParaRPr lang="en-US"/>
          </a:p>
        </p:txBody>
      </p:sp>
      <p:sp>
        <p:nvSpPr>
          <p:cNvPr id="2" name="Google Shape;397;p49">
            <a:extLst>
              <a:ext uri="{FF2B5EF4-FFF2-40B4-BE49-F238E27FC236}">
                <a16:creationId xmlns:a16="http://schemas.microsoft.com/office/drawing/2014/main" id="{60EB6444-08C9-76BD-9403-6F03A2A9EE1F}"/>
              </a:ext>
            </a:extLst>
          </p:cNvPr>
          <p:cNvSpPr/>
          <p:nvPr/>
        </p:nvSpPr>
        <p:spPr>
          <a:xfrm>
            <a:off x="2073727" y="1383736"/>
            <a:ext cx="5084400" cy="986400"/>
          </a:xfrm>
          <a:prstGeom prst="roundRect">
            <a:avLst>
              <a:gd name="adj" fmla="val 16667"/>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300"/>
              </a:spcAft>
              <a:buNone/>
            </a:pPr>
            <a:r>
              <a:rPr lang="en-US" sz="2400" b="1" dirty="0">
                <a:ea typeface="Lexend"/>
                <a:cs typeface="Lexend"/>
                <a:sym typeface="Lexend"/>
              </a:rPr>
              <a:t>A. Hot Wash </a:t>
            </a:r>
            <a:endParaRPr sz="2400" b="1" dirty="0">
              <a:ea typeface="Lexend"/>
              <a:cs typeface="Lexend"/>
              <a:sym typeface="Lexend"/>
            </a:endParaRPr>
          </a:p>
        </p:txBody>
      </p:sp>
      <p:sp>
        <p:nvSpPr>
          <p:cNvPr id="3" name="Google Shape;398;p49">
            <a:extLst>
              <a:ext uri="{FF2B5EF4-FFF2-40B4-BE49-F238E27FC236}">
                <a16:creationId xmlns:a16="http://schemas.microsoft.com/office/drawing/2014/main" id="{13CD3BB6-9E42-B5AD-AAE9-0F423A2ED0CA}"/>
              </a:ext>
            </a:extLst>
          </p:cNvPr>
          <p:cNvSpPr/>
          <p:nvPr/>
        </p:nvSpPr>
        <p:spPr>
          <a:xfrm>
            <a:off x="2073727" y="2689911"/>
            <a:ext cx="5084400" cy="986400"/>
          </a:xfrm>
          <a:prstGeom prst="roundRect">
            <a:avLst>
              <a:gd name="adj" fmla="val 16667"/>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300"/>
              </a:spcAft>
              <a:buNone/>
            </a:pPr>
            <a:r>
              <a:rPr lang="en-US" sz="2400" b="1">
                <a:ea typeface="Lexend"/>
                <a:cs typeface="Lexend"/>
                <a:sym typeface="Lexend"/>
              </a:rPr>
              <a:t>B. Draft AAR Develop</a:t>
            </a:r>
            <a:endParaRPr sz="2400" b="1">
              <a:ea typeface="Lexend"/>
              <a:cs typeface="Lexend"/>
              <a:sym typeface="Lexend"/>
            </a:endParaRPr>
          </a:p>
        </p:txBody>
      </p:sp>
      <p:sp>
        <p:nvSpPr>
          <p:cNvPr id="5" name="Google Shape;399;p49">
            <a:extLst>
              <a:ext uri="{FF2B5EF4-FFF2-40B4-BE49-F238E27FC236}">
                <a16:creationId xmlns:a16="http://schemas.microsoft.com/office/drawing/2014/main" id="{0F9789EB-172D-E116-D5CB-E4A5467E6BE2}"/>
              </a:ext>
            </a:extLst>
          </p:cNvPr>
          <p:cNvSpPr/>
          <p:nvPr/>
        </p:nvSpPr>
        <p:spPr>
          <a:xfrm>
            <a:off x="2073727" y="3996086"/>
            <a:ext cx="5084400" cy="986400"/>
          </a:xfrm>
          <a:prstGeom prst="roundRect">
            <a:avLst>
              <a:gd name="adj" fmla="val 16667"/>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300"/>
              </a:spcAft>
              <a:buNone/>
            </a:pPr>
            <a:r>
              <a:rPr lang="en-US" sz="2400" b="1">
                <a:ea typeface="Lexend"/>
                <a:cs typeface="Lexend"/>
                <a:sym typeface="Lexend"/>
              </a:rPr>
              <a:t>C. After-Action Meeting-Virtual</a:t>
            </a:r>
            <a:endParaRPr sz="2400" b="1">
              <a:ea typeface="Lexend"/>
              <a:cs typeface="Lexend"/>
              <a:sym typeface="Lexend"/>
            </a:endParaRPr>
          </a:p>
        </p:txBody>
      </p:sp>
      <p:sp>
        <p:nvSpPr>
          <p:cNvPr id="7" name="Google Shape;400;p49">
            <a:extLst>
              <a:ext uri="{FF2B5EF4-FFF2-40B4-BE49-F238E27FC236}">
                <a16:creationId xmlns:a16="http://schemas.microsoft.com/office/drawing/2014/main" id="{A6F64375-7A76-78C5-0B04-86CC5B474AAD}"/>
              </a:ext>
            </a:extLst>
          </p:cNvPr>
          <p:cNvSpPr/>
          <p:nvPr/>
        </p:nvSpPr>
        <p:spPr>
          <a:xfrm>
            <a:off x="8489527" y="1383736"/>
            <a:ext cx="1813800" cy="986400"/>
          </a:xfrm>
          <a:prstGeom prst="roundRect">
            <a:avLst>
              <a:gd name="adj" fmla="val 16667"/>
            </a:avLst>
          </a:prstGeom>
          <a:solidFill>
            <a:srgbClr val="FCE5CD"/>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300"/>
              </a:spcAft>
              <a:buNone/>
            </a:pPr>
            <a:r>
              <a:rPr lang="en-US" sz="2400" b="1" dirty="0">
                <a:ea typeface="Lexend"/>
                <a:cs typeface="Lexend"/>
                <a:sym typeface="Lexend"/>
              </a:rPr>
              <a:t>Today</a:t>
            </a:r>
            <a:endParaRPr sz="2400" b="1" dirty="0">
              <a:ea typeface="Lexend"/>
              <a:cs typeface="Lexend"/>
              <a:sym typeface="Lexend"/>
            </a:endParaRPr>
          </a:p>
        </p:txBody>
      </p:sp>
      <p:sp>
        <p:nvSpPr>
          <p:cNvPr id="8" name="Google Shape;401;p49">
            <a:extLst>
              <a:ext uri="{FF2B5EF4-FFF2-40B4-BE49-F238E27FC236}">
                <a16:creationId xmlns:a16="http://schemas.microsoft.com/office/drawing/2014/main" id="{EBBDE211-3C44-7D4F-7B47-1BF9A34A3FCD}"/>
              </a:ext>
            </a:extLst>
          </p:cNvPr>
          <p:cNvSpPr/>
          <p:nvPr/>
        </p:nvSpPr>
        <p:spPr>
          <a:xfrm>
            <a:off x="8489527" y="2689911"/>
            <a:ext cx="1813800" cy="986400"/>
          </a:xfrm>
          <a:prstGeom prst="roundRect">
            <a:avLst>
              <a:gd name="adj" fmla="val 16667"/>
            </a:avLst>
          </a:prstGeom>
          <a:solidFill>
            <a:srgbClr val="D9EAD3"/>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300"/>
              </a:spcAft>
              <a:buNone/>
            </a:pPr>
            <a:r>
              <a:rPr lang="en-US" sz="2400" b="1" dirty="0">
                <a:highlight>
                  <a:srgbClr val="FFFF00"/>
                </a:highlight>
                <a:ea typeface="Lexend"/>
                <a:cs typeface="Lexend"/>
                <a:sym typeface="Lexend"/>
              </a:rPr>
              <a:t>2-3 Weeks</a:t>
            </a:r>
            <a:endParaRPr sz="2400" b="1" dirty="0">
              <a:highlight>
                <a:srgbClr val="FFFF00"/>
              </a:highlight>
              <a:ea typeface="Lexend"/>
              <a:cs typeface="Lexend"/>
              <a:sym typeface="Lexend"/>
            </a:endParaRPr>
          </a:p>
        </p:txBody>
      </p:sp>
      <p:sp>
        <p:nvSpPr>
          <p:cNvPr id="9" name="Google Shape;402;p49">
            <a:extLst>
              <a:ext uri="{FF2B5EF4-FFF2-40B4-BE49-F238E27FC236}">
                <a16:creationId xmlns:a16="http://schemas.microsoft.com/office/drawing/2014/main" id="{221B9F6E-4DA2-D705-0709-E2D69753539F}"/>
              </a:ext>
            </a:extLst>
          </p:cNvPr>
          <p:cNvSpPr/>
          <p:nvPr/>
        </p:nvSpPr>
        <p:spPr>
          <a:xfrm>
            <a:off x="8489527" y="3996086"/>
            <a:ext cx="1813800" cy="986400"/>
          </a:xfrm>
          <a:prstGeom prst="roundRect">
            <a:avLst>
              <a:gd name="adj" fmla="val 16667"/>
            </a:avLst>
          </a:prstGeom>
          <a:solidFill>
            <a:schemeClr val="accent4">
              <a:lumMod val="20000"/>
              <a:lumOff val="80000"/>
            </a:schemeClr>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300"/>
              </a:spcAft>
              <a:buNone/>
            </a:pPr>
            <a:r>
              <a:rPr lang="en-US" sz="2400" b="1" dirty="0">
                <a:highlight>
                  <a:srgbClr val="FFFF00"/>
                </a:highlight>
                <a:ea typeface="Lexend"/>
                <a:cs typeface="Lexend"/>
                <a:sym typeface="Lexend"/>
              </a:rPr>
              <a:t>3 Weeks</a:t>
            </a:r>
            <a:endParaRPr lang="en-US" sz="2400" dirty="0">
              <a:highlight>
                <a:srgbClr val="FFFF00"/>
              </a:highlight>
              <a:ea typeface="Lexend"/>
              <a:cs typeface="Lexend"/>
              <a:sym typeface="Lexend"/>
            </a:endParaRPr>
          </a:p>
        </p:txBody>
      </p:sp>
      <p:cxnSp>
        <p:nvCxnSpPr>
          <p:cNvPr id="10" name="Google Shape;403;p49">
            <a:extLst>
              <a:ext uri="{FF2B5EF4-FFF2-40B4-BE49-F238E27FC236}">
                <a16:creationId xmlns:a16="http://schemas.microsoft.com/office/drawing/2014/main" id="{D4C44433-5E19-8280-3E4C-FCCFC3CB4311}"/>
              </a:ext>
            </a:extLst>
          </p:cNvPr>
          <p:cNvCxnSpPr>
            <a:endCxn id="7" idx="1"/>
          </p:cNvCxnSpPr>
          <p:nvPr/>
        </p:nvCxnSpPr>
        <p:spPr>
          <a:xfrm>
            <a:off x="7158127" y="1876936"/>
            <a:ext cx="1331400" cy="0"/>
          </a:xfrm>
          <a:prstGeom prst="straightConnector1">
            <a:avLst/>
          </a:prstGeom>
          <a:noFill/>
          <a:ln w="28575" cap="flat" cmpd="sng">
            <a:solidFill>
              <a:schemeClr val="dk1"/>
            </a:solidFill>
            <a:prstDash val="solid"/>
            <a:round/>
            <a:headEnd type="none" w="med" len="med"/>
            <a:tailEnd type="none" w="med" len="med"/>
          </a:ln>
        </p:spPr>
      </p:cxnSp>
      <p:cxnSp>
        <p:nvCxnSpPr>
          <p:cNvPr id="11" name="Google Shape;404;p49">
            <a:extLst>
              <a:ext uri="{FF2B5EF4-FFF2-40B4-BE49-F238E27FC236}">
                <a16:creationId xmlns:a16="http://schemas.microsoft.com/office/drawing/2014/main" id="{000E1E23-055C-82BA-D0EC-6B48223649DA}"/>
              </a:ext>
            </a:extLst>
          </p:cNvPr>
          <p:cNvCxnSpPr>
            <a:cxnSpLocks/>
            <a:stCxn id="3" idx="3"/>
            <a:endCxn id="8" idx="1"/>
          </p:cNvCxnSpPr>
          <p:nvPr/>
        </p:nvCxnSpPr>
        <p:spPr>
          <a:xfrm>
            <a:off x="7158127" y="3183111"/>
            <a:ext cx="1331400" cy="0"/>
          </a:xfrm>
          <a:prstGeom prst="straightConnector1">
            <a:avLst/>
          </a:prstGeom>
          <a:noFill/>
          <a:ln w="28575" cap="flat" cmpd="sng">
            <a:solidFill>
              <a:schemeClr val="dk1"/>
            </a:solidFill>
            <a:prstDash val="solid"/>
            <a:round/>
            <a:headEnd type="none" w="med" len="med"/>
            <a:tailEnd type="none" w="med" len="med"/>
          </a:ln>
        </p:spPr>
      </p:cxnSp>
      <p:cxnSp>
        <p:nvCxnSpPr>
          <p:cNvPr id="12" name="Google Shape;405;p49">
            <a:extLst>
              <a:ext uri="{FF2B5EF4-FFF2-40B4-BE49-F238E27FC236}">
                <a16:creationId xmlns:a16="http://schemas.microsoft.com/office/drawing/2014/main" id="{928E78D3-6A63-A040-EF56-C60FA9A0DA25}"/>
              </a:ext>
            </a:extLst>
          </p:cNvPr>
          <p:cNvCxnSpPr>
            <a:stCxn id="5" idx="3"/>
            <a:endCxn id="9" idx="1"/>
          </p:cNvCxnSpPr>
          <p:nvPr/>
        </p:nvCxnSpPr>
        <p:spPr>
          <a:xfrm>
            <a:off x="7158127" y="4489286"/>
            <a:ext cx="1331400" cy="0"/>
          </a:xfrm>
          <a:prstGeom prst="straightConnector1">
            <a:avLst/>
          </a:prstGeom>
          <a:noFill/>
          <a:ln w="28575" cap="flat" cmpd="sng">
            <a:solidFill>
              <a:schemeClr val="dk1"/>
            </a:solidFill>
            <a:prstDash val="solid"/>
            <a:round/>
            <a:headEnd type="none" w="med" len="med"/>
            <a:tailEnd type="none" w="med" len="med"/>
          </a:ln>
        </p:spPr>
      </p:cxnSp>
      <p:sp>
        <p:nvSpPr>
          <p:cNvPr id="13" name="Google Shape;406;p49">
            <a:extLst>
              <a:ext uri="{FF2B5EF4-FFF2-40B4-BE49-F238E27FC236}">
                <a16:creationId xmlns:a16="http://schemas.microsoft.com/office/drawing/2014/main" id="{723AAD68-FEA1-B4E3-733F-3B3D00177885}"/>
              </a:ext>
            </a:extLst>
          </p:cNvPr>
          <p:cNvSpPr/>
          <p:nvPr/>
        </p:nvSpPr>
        <p:spPr>
          <a:xfrm>
            <a:off x="2073727" y="5240111"/>
            <a:ext cx="5084400" cy="986400"/>
          </a:xfrm>
          <a:prstGeom prst="roundRect">
            <a:avLst>
              <a:gd name="adj" fmla="val 16667"/>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300"/>
              </a:spcAft>
              <a:buNone/>
            </a:pPr>
            <a:r>
              <a:rPr lang="en-US" sz="2400" b="1">
                <a:ea typeface="Lexend"/>
                <a:cs typeface="Lexend"/>
                <a:sym typeface="Lexend"/>
              </a:rPr>
              <a:t>D. Final AAR-IP</a:t>
            </a:r>
            <a:endParaRPr sz="2400" b="1">
              <a:ea typeface="Lexend"/>
              <a:cs typeface="Lexend"/>
              <a:sym typeface="Lexend"/>
            </a:endParaRPr>
          </a:p>
        </p:txBody>
      </p:sp>
      <p:sp>
        <p:nvSpPr>
          <p:cNvPr id="14" name="Google Shape;407;p49">
            <a:extLst>
              <a:ext uri="{FF2B5EF4-FFF2-40B4-BE49-F238E27FC236}">
                <a16:creationId xmlns:a16="http://schemas.microsoft.com/office/drawing/2014/main" id="{303EA0C8-B2F3-BFD1-90C0-69A9A7E689B9}"/>
              </a:ext>
            </a:extLst>
          </p:cNvPr>
          <p:cNvSpPr/>
          <p:nvPr/>
        </p:nvSpPr>
        <p:spPr>
          <a:xfrm>
            <a:off x="8489527" y="5240111"/>
            <a:ext cx="1813800" cy="986400"/>
          </a:xfrm>
          <a:prstGeom prst="roundRect">
            <a:avLst>
              <a:gd name="adj" fmla="val 16667"/>
            </a:avLst>
          </a:prstGeom>
          <a:solidFill>
            <a:srgbClr val="F4CCCC"/>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300"/>
              </a:spcAft>
              <a:buNone/>
            </a:pPr>
            <a:r>
              <a:rPr lang="en-US" sz="2400" b="1" dirty="0">
                <a:highlight>
                  <a:srgbClr val="FFFF00"/>
                </a:highlight>
                <a:ea typeface="Lexend"/>
                <a:cs typeface="Lexend"/>
                <a:sym typeface="Lexend"/>
              </a:rPr>
              <a:t>4 Weeks</a:t>
            </a:r>
            <a:endParaRPr sz="2400" b="1" dirty="0">
              <a:highlight>
                <a:srgbClr val="FFFF00"/>
              </a:highlight>
              <a:ea typeface="Lexend"/>
              <a:cs typeface="Lexend"/>
              <a:sym typeface="Lexend"/>
            </a:endParaRPr>
          </a:p>
        </p:txBody>
      </p:sp>
      <p:cxnSp>
        <p:nvCxnSpPr>
          <p:cNvPr id="15" name="Google Shape;408;p49">
            <a:extLst>
              <a:ext uri="{FF2B5EF4-FFF2-40B4-BE49-F238E27FC236}">
                <a16:creationId xmlns:a16="http://schemas.microsoft.com/office/drawing/2014/main" id="{204A52EE-9FB9-776C-4823-FB5AF056B8B1}"/>
              </a:ext>
            </a:extLst>
          </p:cNvPr>
          <p:cNvCxnSpPr>
            <a:stCxn id="13" idx="3"/>
            <a:endCxn id="14" idx="1"/>
          </p:cNvCxnSpPr>
          <p:nvPr/>
        </p:nvCxnSpPr>
        <p:spPr>
          <a:xfrm>
            <a:off x="7158127" y="5733311"/>
            <a:ext cx="1331400" cy="0"/>
          </a:xfrm>
          <a:prstGeom prst="straightConnector1">
            <a:avLst/>
          </a:prstGeom>
          <a:noFill/>
          <a:ln w="28575" cap="flat" cmpd="sng">
            <a:solidFill>
              <a:schemeClr val="dk2"/>
            </a:solidFill>
            <a:prstDash val="solid"/>
            <a:round/>
            <a:headEnd type="none" w="med" len="med"/>
            <a:tailEnd type="none" w="med" len="med"/>
          </a:ln>
        </p:spPr>
      </p:cxnSp>
    </p:spTree>
    <p:extLst>
      <p:ext uri="{BB962C8B-B14F-4D97-AF65-F5344CB8AC3E}">
        <p14:creationId xmlns:p14="http://schemas.microsoft.com/office/powerpoint/2010/main" val="1109090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6706A7-3F43-1CD7-9072-B39D86447C9C}"/>
              </a:ext>
            </a:extLst>
          </p:cNvPr>
          <p:cNvSpPr>
            <a:spLocks noGrp="1"/>
          </p:cNvSpPr>
          <p:nvPr>
            <p:ph type="title"/>
          </p:nvPr>
        </p:nvSpPr>
        <p:spPr>
          <a:xfrm>
            <a:off x="266331" y="180110"/>
            <a:ext cx="11551597" cy="666463"/>
          </a:xfrm>
        </p:spPr>
        <p:txBody>
          <a:bodyPr/>
          <a:lstStyle/>
          <a:p>
            <a:pPr algn="ctr"/>
            <a:r>
              <a:rPr lang="en-US" b="1" kern="0" dirty="0">
                <a:latin typeface="Calibri" panose="020F0502020204030204" pitchFamily="34" charset="0"/>
                <a:ea typeface="Times New Roman" panose="02020603050405020304" pitchFamily="18" charset="0"/>
                <a:cs typeface="Calibri" panose="020F0502020204030204" pitchFamily="34" charset="0"/>
              </a:rPr>
              <a:t>Module 1 | Short-Term</a:t>
            </a:r>
            <a:endParaRPr lang="en-US" dirty="0"/>
          </a:p>
        </p:txBody>
      </p:sp>
      <p:sp>
        <p:nvSpPr>
          <p:cNvPr id="4" name="TextBox 3">
            <a:extLst>
              <a:ext uri="{FF2B5EF4-FFF2-40B4-BE49-F238E27FC236}">
                <a16:creationId xmlns:a16="http://schemas.microsoft.com/office/drawing/2014/main" id="{3D2F5ACE-2441-43B4-9952-04D9613889F3}"/>
              </a:ext>
            </a:extLst>
          </p:cNvPr>
          <p:cNvSpPr txBox="1"/>
          <p:nvPr/>
        </p:nvSpPr>
        <p:spPr>
          <a:xfrm>
            <a:off x="791547" y="1856792"/>
            <a:ext cx="10608906" cy="4076244"/>
          </a:xfrm>
          <a:prstGeom prst="rect">
            <a:avLst/>
          </a:prstGeom>
          <a:noFill/>
        </p:spPr>
        <p:txBody>
          <a:bodyPr wrap="square" rtlCol="0">
            <a:spAutoFit/>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03/01/2024 11:11:00 AM | </a:t>
            </a:r>
            <a:r>
              <a:rPr lang="en-US" sz="1800" kern="100" dirty="0">
                <a:effectLst/>
                <a:latin typeface="Calibri" panose="020F0502020204030204" pitchFamily="34" charset="0"/>
                <a:ea typeface="Calibri" panose="020F0502020204030204" pitchFamily="34" charset="0"/>
                <a:cs typeface="Calibri" panose="020F0502020204030204" pitchFamily="34" charset="0"/>
              </a:rPr>
              <a:t>On Friday, March 1, the National Weather Service sent a briefing email detailing the potential for significant winter weather across much of [</a:t>
            </a:r>
            <a:r>
              <a:rPr lang="en-US" sz="1800" i="1" kern="100" dirty="0">
                <a:solidFill>
                  <a:srgbClr val="FF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Enter Jurisdiction</a:t>
            </a:r>
            <a:r>
              <a:rPr lang="en-US" sz="1800" kern="100" dirty="0">
                <a:effectLst/>
                <a:latin typeface="Calibri" panose="020F0502020204030204" pitchFamily="34" charset="0"/>
                <a:ea typeface="Calibri" panose="020F0502020204030204" pitchFamily="34" charset="0"/>
                <a:cs typeface="Calibri" panose="020F0502020204030204" pitchFamily="34" charset="0"/>
              </a:rPr>
              <a:t>]. NWS forecast office initiated daily weather briefings at this time. Multiple Winter Storm Watches were issued on Saturday, March 2nd. and upgraded to Winter Storm Warnings on Sunday, March 3rd. The forecast called for 1 to 2 inches of Ice, with temperatures expected in the upper 20s to low 30s. Winds between 55mph to 63mph are anticipated, posing threats to homes, power lines, and roadways.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US" sz="1800" dirty="0">
                <a:effectLst/>
                <a:latin typeface="Calibri" panose="020F0502020204030204" pitchFamily="34" charset="0"/>
                <a:ea typeface="Calibri" panose="020F0502020204030204" pitchFamily="34" charset="0"/>
                <a:cs typeface="Tahoma" panose="020B0604030504040204" pitchFamily="34" charset="0"/>
              </a:rPr>
              <a:t>Snow began falling around 4 PM on Saturday, March 2nd. Residents awoke Sunday morning to 4 inches of snowfall across the entirety of [</a:t>
            </a:r>
            <a:r>
              <a:rPr lang="en-US" sz="1800" i="1" dirty="0">
                <a:solidFill>
                  <a:srgbClr val="FF0000"/>
                </a:solidFill>
                <a:effectLst/>
                <a:highlight>
                  <a:srgbClr val="FFFF00"/>
                </a:highlight>
                <a:latin typeface="Calibri" panose="020F0502020204030204" pitchFamily="34" charset="0"/>
                <a:ea typeface="Calibri" panose="020F0502020204030204" pitchFamily="34" charset="0"/>
                <a:cs typeface="Tahoma" panose="020B0604030504040204" pitchFamily="34" charset="0"/>
              </a:rPr>
              <a:t>Enter Jurisdiction</a:t>
            </a:r>
            <a:r>
              <a:rPr lang="en-US" sz="1800" dirty="0">
                <a:effectLst/>
                <a:latin typeface="Calibri" panose="020F0502020204030204" pitchFamily="34" charset="0"/>
                <a:ea typeface="Calibri" panose="020F0502020204030204" pitchFamily="34" charset="0"/>
                <a:cs typeface="Tahoma" panose="020B0604030504040204" pitchFamily="34" charset="0"/>
              </a:rPr>
              <a:t>]. Snowfall continued to increase in intensity through the day on Saturday, with an additional 2 to 4 inches of accumulation expected by Monday, March 4</a:t>
            </a:r>
            <a:r>
              <a:rPr lang="en-US" sz="1800" baseline="30000" dirty="0">
                <a:effectLst/>
                <a:latin typeface="Calibri" panose="020F0502020204030204" pitchFamily="34" charset="0"/>
                <a:ea typeface="Calibri" panose="020F0502020204030204" pitchFamily="34" charset="0"/>
                <a:cs typeface="Tahoma" panose="020B0604030504040204" pitchFamily="34" charset="0"/>
              </a:rPr>
              <a:t>th</a:t>
            </a:r>
            <a:r>
              <a:rPr lang="en-US" sz="1800" dirty="0">
                <a:effectLst/>
                <a:latin typeface="Calibri" panose="020F0502020204030204" pitchFamily="34" charset="0"/>
                <a:ea typeface="Calibri" panose="020F0502020204030204" pitchFamily="34" charset="0"/>
                <a:cs typeface="Tahoma" panose="020B0604030504040204" pitchFamily="34" charset="0"/>
              </a:rPr>
              <a:t> evening. The State Emergency Coordination Center (ECC) activated Tuesday afternoon around 4 PM to support the increasing number of requests coming from local partners and their response efforts.</a:t>
            </a:r>
            <a:endParaRPr lang="en-US" sz="1800" dirty="0">
              <a:effectLst/>
              <a:latin typeface="Times New Roman" panose="02020603050405020304" pitchFamily="18" charset="0"/>
              <a:ea typeface="Calibri" panose="020F0502020204030204" pitchFamily="34" charset="0"/>
              <a:cs typeface="Tahoma" panose="020B0604030504040204" pitchFamily="34" charset="0"/>
            </a:endParaRPr>
          </a:p>
          <a:p>
            <a:endParaRPr lang="en-US" sz="2000" dirty="0"/>
          </a:p>
          <a:p>
            <a:pPr algn="ctr"/>
            <a:r>
              <a:rPr lang="en-US" sz="2000" b="1" dirty="0"/>
              <a:t>Key: </a:t>
            </a:r>
            <a:r>
              <a:rPr lang="en-US" sz="2000" dirty="0"/>
              <a:t>Weather and the cascading issues thereof have caused a long-term power outage.</a:t>
            </a:r>
          </a:p>
        </p:txBody>
      </p:sp>
    </p:spTree>
    <p:extLst>
      <p:ext uri="{BB962C8B-B14F-4D97-AF65-F5344CB8AC3E}">
        <p14:creationId xmlns:p14="http://schemas.microsoft.com/office/powerpoint/2010/main" val="3185519956"/>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7218B4E2E7BC5409F05469D2F4BA587" ma:contentTypeVersion="18" ma:contentTypeDescription="Create a new document." ma:contentTypeScope="" ma:versionID="1e7983e85682400d745f7e05b0109060">
  <xsd:schema xmlns:xsd="http://www.w3.org/2001/XMLSchema" xmlns:xs="http://www.w3.org/2001/XMLSchema" xmlns:p="http://schemas.microsoft.com/office/2006/metadata/properties" xmlns:ns2="b008de92-d7a9-404c-9536-8d2e7f578c44" xmlns:ns3="2905f4ce-92cd-4299-888e-6d1f66e5c792" targetNamespace="http://schemas.microsoft.com/office/2006/metadata/properties" ma:root="true" ma:fieldsID="5efe3ae196e047998271c66470e6fce1" ns2:_="" ns3:_="">
    <xsd:import namespace="b008de92-d7a9-404c-9536-8d2e7f578c44"/>
    <xsd:import namespace="2905f4ce-92cd-4299-888e-6d1f66e5c7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Update" minOccurs="0"/>
                <xsd:element ref="ns2:MediaLengthInSeconds" minOccurs="0"/>
                <xsd:element ref="ns2:RfR" minOccurs="0"/>
                <xsd:element ref="ns2:MonitoringPOC"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08de92-d7a9-404c-9536-8d2e7f578c4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3bc13bb2-4050-4808-9050-3ebd68b2d7b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Update" ma:index="19" nillable="true" ma:displayName="Update" ma:format="Dropdown" ma:internalName="Update">
      <xsd:simpleType>
        <xsd:restriction base="dms:Text">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RfR" ma:index="21" nillable="true" ma:displayName="RfR" ma:format="Hyperlink" ma:internalName="RfR">
      <xsd:complexType>
        <xsd:complexContent>
          <xsd:extension base="dms:URL">
            <xsd:sequence>
              <xsd:element name="Url" type="dms:ValidUrl" minOccurs="0" nillable="true"/>
              <xsd:element name="Description" type="xsd:string" nillable="true"/>
            </xsd:sequence>
          </xsd:extension>
        </xsd:complexContent>
      </xsd:complexType>
    </xsd:element>
    <xsd:element name="MonitoringPOC" ma:index="22" nillable="true" ma:displayName="Monitoring POC" ma:default="0" ma:format="Dropdown" ma:internalName="MonitoringPOC">
      <xsd:simpleType>
        <xsd:restriction base="dms:Boolea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05f4ce-92cd-4299-888e-6d1f66e5c7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ecb385b4-cf49-4a02-b3fb-73562ae34253}" ma:internalName="TaxCatchAll" ma:showField="CatchAllData" ma:web="2905f4ce-92cd-4299-888e-6d1f66e5c7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008de92-d7a9-404c-9536-8d2e7f578c44">
      <Terms xmlns="http://schemas.microsoft.com/office/infopath/2007/PartnerControls"/>
    </lcf76f155ced4ddcb4097134ff3c332f>
    <TaxCatchAll xmlns="2905f4ce-92cd-4299-888e-6d1f66e5c792" xsi:nil="true"/>
    <RfR xmlns="b008de92-d7a9-404c-9536-8d2e7f578c44">
      <Url xsi:nil="true"/>
      <Description xsi:nil="true"/>
    </RfR>
    <MonitoringPOC xmlns="b008de92-d7a9-404c-9536-8d2e7f578c44">false</MonitoringPOC>
    <Update xmlns="b008de92-d7a9-404c-9536-8d2e7f578c44" xsi:nil="true"/>
    <SharedWithUsers xmlns="2905f4ce-92cd-4299-888e-6d1f66e5c792">
      <UserInfo>
        <DisplayName>PETERSON Jordan * OEM</DisplayName>
        <AccountId>184</AccountId>
        <AccountType/>
      </UserInfo>
      <UserInfo>
        <DisplayName>GLENN Zachary * OEM</DisplayName>
        <AccountId>101</AccountId>
        <AccountType/>
      </UserInfo>
      <UserInfo>
        <DisplayName>STOELB Daniel * OEM</DisplayName>
        <AccountId>16</AccountId>
        <AccountType/>
      </UserInfo>
    </SharedWithUsers>
  </documentManagement>
</p:properties>
</file>

<file path=customXml/itemProps1.xml><?xml version="1.0" encoding="utf-8"?>
<ds:datastoreItem xmlns:ds="http://schemas.openxmlformats.org/officeDocument/2006/customXml" ds:itemID="{3A6B9BB9-BA2D-4695-80E0-7D0AAD4CA49E}">
  <ds:schemaRefs>
    <ds:schemaRef ds:uri="http://schemas.microsoft.com/sharepoint/v3/contenttype/forms"/>
  </ds:schemaRefs>
</ds:datastoreItem>
</file>

<file path=customXml/itemProps2.xml><?xml version="1.0" encoding="utf-8"?>
<ds:datastoreItem xmlns:ds="http://schemas.openxmlformats.org/officeDocument/2006/customXml" ds:itemID="{E31CAF59-A3B3-48BA-BCBF-D1D52A68BC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08de92-d7a9-404c-9536-8d2e7f578c44"/>
    <ds:schemaRef ds:uri="2905f4ce-92cd-4299-888e-6d1f66e5c7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B8A3D4-26BE-426A-A8E9-18B49A0E41B4}">
  <ds:schemaRefs>
    <ds:schemaRef ds:uri="2905f4ce-92cd-4299-888e-6d1f66e5c792"/>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purl.org/dc/elements/1.1/"/>
    <ds:schemaRef ds:uri="http://schemas.microsoft.com/office/2006/metadata/properties"/>
    <ds:schemaRef ds:uri="b008de92-d7a9-404c-9536-8d2e7f578c44"/>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OEM_PowerpointTemplate_1Wide</Template>
  <TotalTime>52</TotalTime>
  <Words>724</Words>
  <Application>Microsoft Office PowerPoint</Application>
  <PresentationFormat>Widescreen</PresentationFormat>
  <Paragraphs>66</Paragraphs>
  <Slides>12</Slides>
  <Notes>12</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12</vt:i4>
      </vt:variant>
    </vt:vector>
  </HeadingPairs>
  <TitlesOfParts>
    <vt:vector size="22" baseType="lpstr">
      <vt:lpstr>Arial</vt:lpstr>
      <vt:lpstr>Calibri</vt:lpstr>
      <vt:lpstr>Lexend</vt:lpstr>
      <vt:lpstr>Metropolis</vt:lpstr>
      <vt:lpstr>Times New Roman</vt:lpstr>
      <vt:lpstr>Trebuchet MS</vt:lpstr>
      <vt:lpstr>Wingdings 3</vt:lpstr>
      <vt:lpstr>Custom Design</vt:lpstr>
      <vt:lpstr>1_Custom Design</vt:lpstr>
      <vt:lpstr>Facet</vt:lpstr>
      <vt:lpstr> </vt:lpstr>
      <vt:lpstr>Exercise Schedule</vt:lpstr>
      <vt:lpstr>Exercise Safety Guidelines</vt:lpstr>
      <vt:lpstr>Exercise Objectives</vt:lpstr>
      <vt:lpstr>Exercise Guidelines</vt:lpstr>
      <vt:lpstr>Exercise Guidelines</vt:lpstr>
      <vt:lpstr>Exercise Guidelines</vt:lpstr>
      <vt:lpstr>Post Exercise Activities</vt:lpstr>
      <vt:lpstr>Module 1 | Short-Term</vt:lpstr>
      <vt:lpstr>Module 2 | Intermediate-Term</vt:lpstr>
      <vt:lpstr>Module 3 | Long-Term</vt:lpstr>
      <vt:lpstr>Hot Wash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creator>NGUYEN Traci T * OEM</dc:creator>
  <cp:lastModifiedBy>QUINN Robert * OEM</cp:lastModifiedBy>
  <cp:revision>3</cp:revision>
  <dcterms:created xsi:type="dcterms:W3CDTF">2022-06-29T19:23:12Z</dcterms:created>
  <dcterms:modified xsi:type="dcterms:W3CDTF">2024-04-11T17:32:57Z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0x010100A7218B4E2E7BC5409F05469D2F4BA587</vt:lpwstr>
  </property>
  <property fmtid="{D5CDD505-2E9C-101B-9397-08002B2CF9AE}" pid="3" name="MediaServiceImageTags">
    <vt:lpwstr/>
  </property>
  <property fmtid="{D5CDD505-2E9C-101B-9397-08002B2CF9AE}" pid="4" name="MSIP_Label_db79d039-fcd0-4045-9c78-4cfb2eba0904_Enabled">
    <vt:lpwstr>true</vt:lpwstr>
  </property>
  <property fmtid="{D5CDD505-2E9C-101B-9397-08002B2CF9AE}" pid="5" name="MSIP_Label_db79d039-fcd0-4045-9c78-4cfb2eba0904_SetDate">
    <vt:lpwstr>2023-11-02T22:55:09Z</vt:lpwstr>
  </property>
  <property fmtid="{D5CDD505-2E9C-101B-9397-08002B2CF9AE}" pid="6" name="MSIP_Label_db79d039-fcd0-4045-9c78-4cfb2eba0904_Method">
    <vt:lpwstr>Privileged</vt:lpwstr>
  </property>
  <property fmtid="{D5CDD505-2E9C-101B-9397-08002B2CF9AE}" pid="7" name="MSIP_Label_db79d039-fcd0-4045-9c78-4cfb2eba0904_Name">
    <vt:lpwstr>Level 2 - Limited (Items)</vt:lpwstr>
  </property>
  <property fmtid="{D5CDD505-2E9C-101B-9397-08002B2CF9AE}" pid="8" name="MSIP_Label_db79d039-fcd0-4045-9c78-4cfb2eba0904_SiteId">
    <vt:lpwstr>aa3f6932-fa7c-47b4-a0ce-a598cad161cf</vt:lpwstr>
  </property>
  <property fmtid="{D5CDD505-2E9C-101B-9397-08002B2CF9AE}" pid="9" name="MSIP_Label_db79d039-fcd0-4045-9c78-4cfb2eba0904_ActionId">
    <vt:lpwstr>9d4d3376-23ad-4778-b8bc-85c448fcb4ca</vt:lpwstr>
  </property>
  <property fmtid="{D5CDD505-2E9C-101B-9397-08002B2CF9AE}" pid="10" name="MSIP_Label_db79d039-fcd0-4045-9c78-4cfb2eba0904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2023-11-02T22:54:53Z</vt:lpwstr>
  </property>
  <property fmtid="{D5CDD505-2E9C-101B-9397-08002B2CF9AE}" pid="13" name="MSIP_Label_09b73270-2993-4076-be47-9c78f42a1e84_Name">
    <vt:lpwstr>Level 1 - Published (Items)</vt:lpwstr>
  </property>
  <property fmtid="{D5CDD505-2E9C-101B-9397-08002B2CF9AE}" pid="14" name="MSIP_Label_09b73270-2993-4076-be47-9c78f42a1e84_ContentBits">
    <vt:lpwstr>0</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Method">
    <vt:lpwstr>Privileged</vt:lpwstr>
  </property>
  <property fmtid="{D5CDD505-2E9C-101B-9397-08002B2CF9AE}" pid="17" name="MSIP_Label_09b73270-2993-4076-be47-9c78f42a1e84_ActionId">
    <vt:lpwstr>781f7ddc-982e-4c8d-9459-47b2d0c1e5b5</vt:lpwstr>
  </property>
</Properties>
</file>