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448" r:id="rId5"/>
    <p:sldId id="26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A0DDCC-B3B3-486D-9CC9-624197B8C595}" v="106" dt="2026-05-18T18:18:19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BE1A0-5E82-4FD2-8C82-3371F84D21C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B73767E-5C57-4F3E-8FE2-969D95B71297}">
      <dgm:prSet custT="1"/>
      <dgm:spPr>
        <a:solidFill>
          <a:schemeClr val="tx2">
            <a:lumMod val="25000"/>
            <a:lumOff val="75000"/>
          </a:schemeClr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  <a:latin typeface="+mn-lt"/>
            </a:rPr>
            <a:t>Be present &amp; participate to the best of your ability.</a:t>
          </a:r>
        </a:p>
      </dgm:t>
    </dgm:pt>
    <dgm:pt modelId="{83E7D263-F15E-45AA-AD42-26DD227C233A}" type="parTrans" cxnId="{01881FFA-2279-4091-8123-6B9B334EAB19}">
      <dgm:prSet/>
      <dgm:spPr/>
      <dgm:t>
        <a:bodyPr/>
        <a:lstStyle/>
        <a:p>
          <a:endParaRPr lang="en-US" sz="2000" b="1"/>
        </a:p>
      </dgm:t>
    </dgm:pt>
    <dgm:pt modelId="{2F814E8A-FAB2-4D82-9BAA-E71B0BDC541B}" type="sibTrans" cxnId="{01881FFA-2279-4091-8123-6B9B334EAB19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2D6D391F-2942-4118-8D57-0EC4BF0E033F}">
      <dgm:prSet custT="1"/>
      <dgm:spPr>
        <a:solidFill>
          <a:srgbClr val="81CAEB"/>
        </a:solidFill>
      </dgm:spPr>
      <dgm:t>
        <a:bodyPr/>
        <a:lstStyle/>
        <a:p>
          <a:pPr rtl="0"/>
          <a:r>
            <a:rPr lang="en-US" sz="1800" b="0" dirty="0">
              <a:solidFill>
                <a:schemeClr val="tx2"/>
              </a:solidFill>
              <a:latin typeface="+mn-lt"/>
            </a:rPr>
            <a:t>Treat others with respect: </a:t>
          </a:r>
          <a:r>
            <a:rPr lang="en-US" sz="1800" b="0" i="0" dirty="0">
              <a:solidFill>
                <a:schemeClr val="tx1"/>
              </a:solidFill>
            </a:rPr>
            <a:t>avoid interrupting and use the name/pronouns they prefer. </a:t>
          </a:r>
        </a:p>
      </dgm:t>
    </dgm:pt>
    <dgm:pt modelId="{3970B27E-D5A5-40CB-A9AA-1F166CB954AA}" type="parTrans" cxnId="{B0C1174F-93E4-4354-8EDD-3F0348BA7BCC}">
      <dgm:prSet/>
      <dgm:spPr/>
      <dgm:t>
        <a:bodyPr/>
        <a:lstStyle/>
        <a:p>
          <a:endParaRPr lang="en-US" sz="2000" b="1"/>
        </a:p>
      </dgm:t>
    </dgm:pt>
    <dgm:pt modelId="{81F0F6F4-338F-41C5-BB07-FA9A3E924F0A}" type="sibTrans" cxnId="{B0C1174F-93E4-4354-8EDD-3F0348BA7BC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2AD6FB06-1A44-4694-99E9-269EBF7A8E90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sz="2000" b="0" dirty="0">
              <a:solidFill>
                <a:schemeClr val="tx2"/>
              </a:solidFill>
              <a:latin typeface="+mn-lt"/>
            </a:rPr>
            <a:t>Avoid acronyms. Use the Chat to write definitions or ask                    for clarification</a:t>
          </a:r>
          <a:r>
            <a:rPr lang="en-US" sz="1200" b="0" dirty="0">
              <a:solidFill>
                <a:schemeClr val="tx2"/>
              </a:solidFill>
              <a:latin typeface="+mn-lt"/>
            </a:rPr>
            <a:t>		</a:t>
          </a:r>
        </a:p>
      </dgm:t>
    </dgm:pt>
    <dgm:pt modelId="{4D369B93-556A-4985-B19E-45D6CB5781EC}" type="parTrans" cxnId="{0C5CD000-A1DA-4825-AA42-FCB609EABE43}">
      <dgm:prSet/>
      <dgm:spPr/>
      <dgm:t>
        <a:bodyPr/>
        <a:lstStyle/>
        <a:p>
          <a:endParaRPr lang="en-US" sz="2000" b="1"/>
        </a:p>
      </dgm:t>
    </dgm:pt>
    <dgm:pt modelId="{FDDB7ADC-9696-48A7-946F-F6294ADB3746}" type="sibTrans" cxnId="{0C5CD000-A1DA-4825-AA42-FCB609EABE43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CDACB957-2876-4CF1-AB94-642023C413FE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1800" b="0" dirty="0">
              <a:solidFill>
                <a:schemeClr val="tx2"/>
              </a:solidFill>
              <a:latin typeface="+mn-lt"/>
            </a:rPr>
            <a:t>Varied and opposing ideas are welcome. </a:t>
          </a:r>
          <a:r>
            <a:rPr lang="en-US" sz="1800" b="0" i="0" dirty="0">
              <a:solidFill>
                <a:schemeClr val="tx1"/>
              </a:solidFill>
            </a:rPr>
            <a:t>Be curious when disagreement occurs.</a:t>
          </a:r>
          <a:endParaRPr lang="en-US" sz="1800" b="0" dirty="0">
            <a:solidFill>
              <a:schemeClr val="tx1"/>
            </a:solidFill>
            <a:latin typeface="+mn-lt"/>
          </a:endParaRPr>
        </a:p>
      </dgm:t>
    </dgm:pt>
    <dgm:pt modelId="{E1405FDD-AB61-49E5-B901-B4CB33225B12}" type="parTrans" cxnId="{F78D31BD-4B2B-4AC1-91CD-ADAC67D43EA4}">
      <dgm:prSet/>
      <dgm:spPr/>
      <dgm:t>
        <a:bodyPr/>
        <a:lstStyle/>
        <a:p>
          <a:endParaRPr lang="en-US" sz="2000" b="1"/>
        </a:p>
      </dgm:t>
    </dgm:pt>
    <dgm:pt modelId="{B807DD4C-882B-4238-80C9-845FCB356FC7}" type="sibTrans" cxnId="{F78D31BD-4B2B-4AC1-91CD-ADAC67D43EA4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00584909-62BE-4DBC-83E4-AB98165930E1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000" b="0" dirty="0">
              <a:solidFill>
                <a:schemeClr val="tx2"/>
              </a:solidFill>
              <a:latin typeface="+mn-lt"/>
            </a:rPr>
            <a:t>Honor those with quieter voices. Lean in or lean back.</a:t>
          </a:r>
        </a:p>
      </dgm:t>
    </dgm:pt>
    <dgm:pt modelId="{072F26C1-3A07-43D1-9C22-157847910343}" type="parTrans" cxnId="{494928A6-5838-4E36-ABC9-3A922C0E50AC}">
      <dgm:prSet/>
      <dgm:spPr/>
      <dgm:t>
        <a:bodyPr/>
        <a:lstStyle/>
        <a:p>
          <a:endParaRPr lang="en-US" sz="2000" b="1"/>
        </a:p>
      </dgm:t>
    </dgm:pt>
    <dgm:pt modelId="{7EF74D76-C637-445A-9D48-22E829D020F6}" type="sibTrans" cxnId="{494928A6-5838-4E36-ABC9-3A922C0E50AC}">
      <dgm:prSet/>
      <dgm:spPr>
        <a:ln>
          <a:solidFill>
            <a:schemeClr val="bg1"/>
          </a:solidFill>
        </a:ln>
      </dgm:spPr>
      <dgm:t>
        <a:bodyPr/>
        <a:lstStyle/>
        <a:p>
          <a:endParaRPr lang="en-US" b="1"/>
        </a:p>
      </dgm:t>
    </dgm:pt>
    <dgm:pt modelId="{803EE7BF-F904-4BF4-A684-562D57770007}">
      <dgm:prSet custT="1"/>
      <dgm:spPr>
        <a:solidFill>
          <a:srgbClr val="80BC58"/>
        </a:solidFill>
      </dgm:spPr>
      <dgm:t>
        <a:bodyPr/>
        <a:lstStyle/>
        <a:p>
          <a:pPr rtl="0"/>
          <a:r>
            <a:rPr lang="en-US" sz="1800" b="0" dirty="0">
              <a:solidFill>
                <a:schemeClr val="tx2"/>
              </a:solidFill>
              <a:latin typeface="+mn-lt"/>
            </a:rPr>
            <a:t>Avoid problem solving for individual situations. Connect offline if possible.</a:t>
          </a:r>
        </a:p>
      </dgm:t>
    </dgm:pt>
    <dgm:pt modelId="{74905F48-2E04-43F9-8A79-F69B72FD58A1}" type="parTrans" cxnId="{2C94C815-8426-465D-AD17-67A0B3D482D6}">
      <dgm:prSet/>
      <dgm:spPr/>
      <dgm:t>
        <a:bodyPr/>
        <a:lstStyle/>
        <a:p>
          <a:endParaRPr lang="en-US" sz="2000" b="1"/>
        </a:p>
      </dgm:t>
    </dgm:pt>
    <dgm:pt modelId="{83C07B91-74AE-4F34-8417-21981EAFC2C9}" type="sibTrans" cxnId="{2C94C815-8426-465D-AD17-67A0B3D482D6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7F2420B6-052C-418B-8188-93627A083A30}">
      <dgm:prSet custT="1"/>
      <dgm:spPr>
        <a:solidFill>
          <a:srgbClr val="DBF96F"/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  <a:latin typeface="+mn-lt"/>
            </a:rPr>
            <a:t>Focus on our purpose: Improving the System of Care for Oregon</a:t>
          </a:r>
        </a:p>
      </dgm:t>
    </dgm:pt>
    <dgm:pt modelId="{2A7A9B4A-10D3-4619-A213-BF1F826D06A7}" type="parTrans" cxnId="{C7B35B44-4CEF-4BB4-8C94-16488088DD44}">
      <dgm:prSet/>
      <dgm:spPr/>
      <dgm:t>
        <a:bodyPr/>
        <a:lstStyle/>
        <a:p>
          <a:endParaRPr lang="en-US" sz="2000" b="1"/>
        </a:p>
      </dgm:t>
    </dgm:pt>
    <dgm:pt modelId="{9C1FA381-F6E4-4C38-8102-8604BC0EBEBE}" type="sibTrans" cxnId="{C7B35B44-4CEF-4BB4-8C94-16488088DD44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EE4CA64E-448C-4483-9B92-C9FC8F44E8AB}">
      <dgm:prSet custT="1"/>
      <dgm:spPr>
        <a:solidFill>
          <a:srgbClr val="FEFE8A"/>
        </a:solidFill>
      </dgm:spPr>
      <dgm:t>
        <a:bodyPr/>
        <a:lstStyle/>
        <a:p>
          <a:pPr rtl="0"/>
          <a:r>
            <a:rPr lang="en-US" sz="2000" b="0" dirty="0">
              <a:solidFill>
                <a:schemeClr val="tx2"/>
              </a:solidFill>
              <a:latin typeface="+mn-lt"/>
            </a:rPr>
            <a:t>Be mindful of the power dynamics in the room. </a:t>
          </a:r>
        </a:p>
      </dgm:t>
    </dgm:pt>
    <dgm:pt modelId="{41AD1F4E-EE9B-41B4-8028-7E746A9F309D}" type="parTrans" cxnId="{B610876C-6DB0-49BA-B374-23C23984A650}">
      <dgm:prSet/>
      <dgm:spPr/>
      <dgm:t>
        <a:bodyPr/>
        <a:lstStyle/>
        <a:p>
          <a:endParaRPr lang="en-US" sz="2000" b="1"/>
        </a:p>
      </dgm:t>
    </dgm:pt>
    <dgm:pt modelId="{B96AEB34-2D55-4F69-831A-D78995538622}" type="sibTrans" cxnId="{B610876C-6DB0-49BA-B374-23C23984A650}">
      <dgm:prSet/>
      <dgm:spPr>
        <a:ln>
          <a:noFill/>
        </a:ln>
      </dgm:spPr>
      <dgm:t>
        <a:bodyPr/>
        <a:lstStyle/>
        <a:p>
          <a:endParaRPr lang="en-US" b="1"/>
        </a:p>
      </dgm:t>
    </dgm:pt>
    <dgm:pt modelId="{6AD91C0B-B843-4884-8215-242BFFBF0DDF}">
      <dgm:prSet custT="1"/>
      <dgm:spPr>
        <a:solidFill>
          <a:srgbClr val="E7D239"/>
        </a:solidFill>
      </dgm:spPr>
      <dgm:t>
        <a:bodyPr/>
        <a:lstStyle/>
        <a:p>
          <a:r>
            <a:rPr lang="en-US" sz="2000" b="0" dirty="0">
              <a:solidFill>
                <a:schemeClr val="tx2"/>
              </a:solidFill>
            </a:rPr>
            <a:t>Do your best to avoid harming others. Be open to repairing harm you may cause. </a:t>
          </a:r>
        </a:p>
      </dgm:t>
    </dgm:pt>
    <dgm:pt modelId="{90DB4914-84CA-4E23-B6AD-B4177727DC14}" type="parTrans" cxnId="{31EEC29B-2481-4FB8-B7BC-6B152BAA0FBA}">
      <dgm:prSet/>
      <dgm:spPr/>
      <dgm:t>
        <a:bodyPr/>
        <a:lstStyle/>
        <a:p>
          <a:endParaRPr lang="en-US"/>
        </a:p>
      </dgm:t>
    </dgm:pt>
    <dgm:pt modelId="{0AB1555D-977B-4986-96A7-74585245C666}" type="sibTrans" cxnId="{31EEC29B-2481-4FB8-B7BC-6B152BAA0FBA}">
      <dgm:prSet/>
      <dgm:spPr/>
      <dgm:t>
        <a:bodyPr/>
        <a:lstStyle/>
        <a:p>
          <a:endParaRPr lang="en-US"/>
        </a:p>
      </dgm:t>
    </dgm:pt>
    <dgm:pt modelId="{B9AE7A67-9E79-42B8-850A-7107328C8DB2}" type="pres">
      <dgm:prSet presAssocID="{766BE1A0-5E82-4FD2-8C82-3371F84D21C3}" presName="Name0" presStyleCnt="0">
        <dgm:presLayoutVars>
          <dgm:dir/>
          <dgm:resizeHandles val="exact"/>
        </dgm:presLayoutVars>
      </dgm:prSet>
      <dgm:spPr/>
    </dgm:pt>
    <dgm:pt modelId="{A2AE5EB7-F2B3-4F7F-B019-58E02E5AEF32}" type="pres">
      <dgm:prSet presAssocID="{BB73767E-5C57-4F3E-8FE2-969D95B71297}" presName="node" presStyleLbl="node1" presStyleIdx="0" presStyleCnt="9" custScaleX="119831" custScaleY="147757">
        <dgm:presLayoutVars>
          <dgm:bulletEnabled val="1"/>
        </dgm:presLayoutVars>
      </dgm:prSet>
      <dgm:spPr/>
    </dgm:pt>
    <dgm:pt modelId="{5F69F0BC-105E-4E64-B9E2-77FB038BD11B}" type="pres">
      <dgm:prSet presAssocID="{2F814E8A-FAB2-4D82-9BAA-E71B0BDC541B}" presName="sibTrans" presStyleLbl="sibTrans1D1" presStyleIdx="0" presStyleCnt="8"/>
      <dgm:spPr/>
    </dgm:pt>
    <dgm:pt modelId="{B8D1114C-9608-4A87-B221-BB1F97752E73}" type="pres">
      <dgm:prSet presAssocID="{2F814E8A-FAB2-4D82-9BAA-E71B0BDC541B}" presName="connectorText" presStyleLbl="sibTrans1D1" presStyleIdx="0" presStyleCnt="8"/>
      <dgm:spPr/>
    </dgm:pt>
    <dgm:pt modelId="{D6F7CA58-48E7-4301-B340-E9E01CD6CDDF}" type="pres">
      <dgm:prSet presAssocID="{2D6D391F-2942-4118-8D57-0EC4BF0E033F}" presName="node" presStyleLbl="node1" presStyleIdx="1" presStyleCnt="9" custScaleX="118206" custScaleY="147757">
        <dgm:presLayoutVars>
          <dgm:bulletEnabled val="1"/>
        </dgm:presLayoutVars>
      </dgm:prSet>
      <dgm:spPr/>
    </dgm:pt>
    <dgm:pt modelId="{04636F0D-F31A-4A5C-9026-7B9A5C8206F2}" type="pres">
      <dgm:prSet presAssocID="{81F0F6F4-338F-41C5-BB07-FA9A3E924F0A}" presName="sibTrans" presStyleLbl="sibTrans1D1" presStyleIdx="1" presStyleCnt="8"/>
      <dgm:spPr/>
    </dgm:pt>
    <dgm:pt modelId="{A700B43E-BF16-4FC0-BC36-FA61AEE6EAA3}" type="pres">
      <dgm:prSet presAssocID="{81F0F6F4-338F-41C5-BB07-FA9A3E924F0A}" presName="connectorText" presStyleLbl="sibTrans1D1" presStyleIdx="1" presStyleCnt="8"/>
      <dgm:spPr/>
    </dgm:pt>
    <dgm:pt modelId="{E2E5AC94-78AF-483D-A329-06C1F6CB73C5}" type="pres">
      <dgm:prSet presAssocID="{2AD6FB06-1A44-4694-99E9-269EBF7A8E90}" presName="node" presStyleLbl="node1" presStyleIdx="2" presStyleCnt="9" custScaleX="118206" custScaleY="147757">
        <dgm:presLayoutVars>
          <dgm:bulletEnabled val="1"/>
        </dgm:presLayoutVars>
      </dgm:prSet>
      <dgm:spPr/>
    </dgm:pt>
    <dgm:pt modelId="{B8949E63-6A66-438E-93D2-300A778D2066}" type="pres">
      <dgm:prSet presAssocID="{FDDB7ADC-9696-48A7-946F-F6294ADB3746}" presName="sibTrans" presStyleLbl="sibTrans1D1" presStyleIdx="2" presStyleCnt="8"/>
      <dgm:spPr/>
    </dgm:pt>
    <dgm:pt modelId="{F57E9031-8190-4112-BCF8-AD6F24CA2359}" type="pres">
      <dgm:prSet presAssocID="{FDDB7ADC-9696-48A7-946F-F6294ADB3746}" presName="connectorText" presStyleLbl="sibTrans1D1" presStyleIdx="2" presStyleCnt="8"/>
      <dgm:spPr/>
    </dgm:pt>
    <dgm:pt modelId="{B46CB3B6-DCF0-41A9-A665-5AD5506FF26C}" type="pres">
      <dgm:prSet presAssocID="{CDACB957-2876-4CF1-AB94-642023C413FE}" presName="node" presStyleLbl="node1" presStyleIdx="3" presStyleCnt="9" custScaleX="119831" custScaleY="149789">
        <dgm:presLayoutVars>
          <dgm:bulletEnabled val="1"/>
        </dgm:presLayoutVars>
      </dgm:prSet>
      <dgm:spPr/>
    </dgm:pt>
    <dgm:pt modelId="{0ABC1517-93A4-4CA6-AEBE-823F5995B61B}" type="pres">
      <dgm:prSet presAssocID="{B807DD4C-882B-4238-80C9-845FCB356FC7}" presName="sibTrans" presStyleLbl="sibTrans1D1" presStyleIdx="3" presStyleCnt="8"/>
      <dgm:spPr/>
    </dgm:pt>
    <dgm:pt modelId="{68AC41BA-6D80-42F7-A746-656584DFA722}" type="pres">
      <dgm:prSet presAssocID="{B807DD4C-882B-4238-80C9-845FCB356FC7}" presName="connectorText" presStyleLbl="sibTrans1D1" presStyleIdx="3" presStyleCnt="8"/>
      <dgm:spPr/>
    </dgm:pt>
    <dgm:pt modelId="{A3E81DE3-EDD8-4A70-BD83-3055AB87BE93}" type="pres">
      <dgm:prSet presAssocID="{00584909-62BE-4DBC-83E4-AB98165930E1}" presName="node" presStyleLbl="node1" presStyleIdx="4" presStyleCnt="9" custScaleX="120423" custScaleY="149789">
        <dgm:presLayoutVars>
          <dgm:bulletEnabled val="1"/>
        </dgm:presLayoutVars>
      </dgm:prSet>
      <dgm:spPr/>
    </dgm:pt>
    <dgm:pt modelId="{0D71009A-6C82-448C-B276-60271CE628E0}" type="pres">
      <dgm:prSet presAssocID="{7EF74D76-C637-445A-9D48-22E829D020F6}" presName="sibTrans" presStyleLbl="sibTrans1D1" presStyleIdx="4" presStyleCnt="8"/>
      <dgm:spPr/>
    </dgm:pt>
    <dgm:pt modelId="{81504EFE-45CA-477B-B74C-F0388B84FCD5}" type="pres">
      <dgm:prSet presAssocID="{7EF74D76-C637-445A-9D48-22E829D020F6}" presName="connectorText" presStyleLbl="sibTrans1D1" presStyleIdx="4" presStyleCnt="8"/>
      <dgm:spPr/>
    </dgm:pt>
    <dgm:pt modelId="{D2F18FD9-C144-40AF-96E6-B0F7098BC70C}" type="pres">
      <dgm:prSet presAssocID="{803EE7BF-F904-4BF4-A684-562D57770007}" presName="node" presStyleLbl="node1" presStyleIdx="5" presStyleCnt="9" custScaleX="121381" custScaleY="150677" custLinFactNeighborX="13195" custLinFactNeighborY="1466">
        <dgm:presLayoutVars>
          <dgm:bulletEnabled val="1"/>
        </dgm:presLayoutVars>
      </dgm:prSet>
      <dgm:spPr/>
    </dgm:pt>
    <dgm:pt modelId="{99D291C6-37C9-4B2B-A353-DCB48915E93A}" type="pres">
      <dgm:prSet presAssocID="{83C07B91-74AE-4F34-8417-21981EAFC2C9}" presName="sibTrans" presStyleLbl="sibTrans1D1" presStyleIdx="5" presStyleCnt="8"/>
      <dgm:spPr/>
    </dgm:pt>
    <dgm:pt modelId="{88F4D835-BD27-4030-8538-A3E552D8E384}" type="pres">
      <dgm:prSet presAssocID="{83C07B91-74AE-4F34-8417-21981EAFC2C9}" presName="connectorText" presStyleLbl="sibTrans1D1" presStyleIdx="5" presStyleCnt="8"/>
      <dgm:spPr/>
    </dgm:pt>
    <dgm:pt modelId="{79978169-13A9-48A4-8D13-70F0BA004AA6}" type="pres">
      <dgm:prSet presAssocID="{7F2420B6-052C-418B-8188-93627A083A30}" presName="node" presStyleLbl="node1" presStyleIdx="6" presStyleCnt="9" custScaleX="121502" custScaleY="151878">
        <dgm:presLayoutVars>
          <dgm:bulletEnabled val="1"/>
        </dgm:presLayoutVars>
      </dgm:prSet>
      <dgm:spPr/>
    </dgm:pt>
    <dgm:pt modelId="{4F4967E0-791F-4D4F-A41F-43EAEDEB4514}" type="pres">
      <dgm:prSet presAssocID="{9C1FA381-F6E4-4C38-8102-8604BC0EBEBE}" presName="sibTrans" presStyleLbl="sibTrans1D1" presStyleIdx="6" presStyleCnt="8"/>
      <dgm:spPr/>
    </dgm:pt>
    <dgm:pt modelId="{05AB412C-73AD-4F22-9378-34216723F252}" type="pres">
      <dgm:prSet presAssocID="{9C1FA381-F6E4-4C38-8102-8604BC0EBEBE}" presName="connectorText" presStyleLbl="sibTrans1D1" presStyleIdx="6" presStyleCnt="8"/>
      <dgm:spPr/>
    </dgm:pt>
    <dgm:pt modelId="{BBE8B438-33F8-4D54-8E7C-3B54EBAD785D}" type="pres">
      <dgm:prSet presAssocID="{EE4CA64E-448C-4483-9B92-C9FC8F44E8AB}" presName="node" presStyleLbl="node1" presStyleIdx="7" presStyleCnt="9" custScaleX="121502" custScaleY="151878" custLinFactNeighborX="5566" custLinFactNeighborY="363">
        <dgm:presLayoutVars>
          <dgm:bulletEnabled val="1"/>
        </dgm:presLayoutVars>
      </dgm:prSet>
      <dgm:spPr/>
    </dgm:pt>
    <dgm:pt modelId="{A2D01462-214C-4ACF-9F84-53C070035DE6}" type="pres">
      <dgm:prSet presAssocID="{B96AEB34-2D55-4F69-831A-D78995538622}" presName="sibTrans" presStyleLbl="sibTrans1D1" presStyleIdx="7" presStyleCnt="8"/>
      <dgm:spPr/>
    </dgm:pt>
    <dgm:pt modelId="{D67BB158-BC6F-4633-9E49-A1C26206DB9D}" type="pres">
      <dgm:prSet presAssocID="{B96AEB34-2D55-4F69-831A-D78995538622}" presName="connectorText" presStyleLbl="sibTrans1D1" presStyleIdx="7" presStyleCnt="8"/>
      <dgm:spPr/>
    </dgm:pt>
    <dgm:pt modelId="{65C3F89A-9CA0-4302-9760-3F0A59704227}" type="pres">
      <dgm:prSet presAssocID="{6AD91C0B-B843-4884-8215-242BFFBF0DDF}" presName="node" presStyleLbl="node1" presStyleIdx="8" presStyleCnt="9" custScaleX="122601" custScaleY="151878" custLinFactNeighborX="18598" custLinFactNeighborY="-3836">
        <dgm:presLayoutVars>
          <dgm:bulletEnabled val="1"/>
        </dgm:presLayoutVars>
      </dgm:prSet>
      <dgm:spPr/>
    </dgm:pt>
  </dgm:ptLst>
  <dgm:cxnLst>
    <dgm:cxn modelId="{0C5CD000-A1DA-4825-AA42-FCB609EABE43}" srcId="{766BE1A0-5E82-4FD2-8C82-3371F84D21C3}" destId="{2AD6FB06-1A44-4694-99E9-269EBF7A8E90}" srcOrd="2" destOrd="0" parTransId="{4D369B93-556A-4985-B19E-45D6CB5781EC}" sibTransId="{FDDB7ADC-9696-48A7-946F-F6294ADB3746}"/>
    <dgm:cxn modelId="{7B7D9203-002B-460F-A5AF-38BFAAD511E5}" type="presOf" srcId="{BB73767E-5C57-4F3E-8FE2-969D95B71297}" destId="{A2AE5EB7-F2B3-4F7F-B019-58E02E5AEF32}" srcOrd="0" destOrd="0" presId="urn:microsoft.com/office/officeart/2016/7/layout/RepeatingBendingProcessNew"/>
    <dgm:cxn modelId="{5053C507-7E76-4D7E-B950-A70FBC0694BE}" type="presOf" srcId="{7EF74D76-C637-445A-9D48-22E829D020F6}" destId="{81504EFE-45CA-477B-B74C-F0388B84FCD5}" srcOrd="1" destOrd="0" presId="urn:microsoft.com/office/officeart/2016/7/layout/RepeatingBendingProcessNew"/>
    <dgm:cxn modelId="{E5EE5D13-C221-45F4-83B2-D380ED18E25E}" type="presOf" srcId="{81F0F6F4-338F-41C5-BB07-FA9A3E924F0A}" destId="{A700B43E-BF16-4FC0-BC36-FA61AEE6EAA3}" srcOrd="1" destOrd="0" presId="urn:microsoft.com/office/officeart/2016/7/layout/RepeatingBendingProcessNew"/>
    <dgm:cxn modelId="{A8A39715-3786-42D9-BDAD-29ED6BE791CB}" type="presOf" srcId="{9C1FA381-F6E4-4C38-8102-8604BC0EBEBE}" destId="{05AB412C-73AD-4F22-9378-34216723F252}" srcOrd="1" destOrd="0" presId="urn:microsoft.com/office/officeart/2016/7/layout/RepeatingBendingProcessNew"/>
    <dgm:cxn modelId="{2C94C815-8426-465D-AD17-67A0B3D482D6}" srcId="{766BE1A0-5E82-4FD2-8C82-3371F84D21C3}" destId="{803EE7BF-F904-4BF4-A684-562D57770007}" srcOrd="5" destOrd="0" parTransId="{74905F48-2E04-43F9-8A79-F69B72FD58A1}" sibTransId="{83C07B91-74AE-4F34-8417-21981EAFC2C9}"/>
    <dgm:cxn modelId="{E1C79D1D-8C85-4EE9-A3AB-6A040C8BB6E9}" type="presOf" srcId="{81F0F6F4-338F-41C5-BB07-FA9A3E924F0A}" destId="{04636F0D-F31A-4A5C-9026-7B9A5C8206F2}" srcOrd="0" destOrd="0" presId="urn:microsoft.com/office/officeart/2016/7/layout/RepeatingBendingProcessNew"/>
    <dgm:cxn modelId="{FF267F32-B270-4B26-82F7-F1F4FE22C311}" type="presOf" srcId="{FDDB7ADC-9696-48A7-946F-F6294ADB3746}" destId="{B8949E63-6A66-438E-93D2-300A778D2066}" srcOrd="0" destOrd="0" presId="urn:microsoft.com/office/officeart/2016/7/layout/RepeatingBendingProcessNew"/>
    <dgm:cxn modelId="{79D40142-9880-49B1-AD1B-D14229AFBF41}" type="presOf" srcId="{B807DD4C-882B-4238-80C9-845FCB356FC7}" destId="{0ABC1517-93A4-4CA6-AEBE-823F5995B61B}" srcOrd="0" destOrd="0" presId="urn:microsoft.com/office/officeart/2016/7/layout/RepeatingBendingProcessNew"/>
    <dgm:cxn modelId="{C7B35B44-4CEF-4BB4-8C94-16488088DD44}" srcId="{766BE1A0-5E82-4FD2-8C82-3371F84D21C3}" destId="{7F2420B6-052C-418B-8188-93627A083A30}" srcOrd="6" destOrd="0" parTransId="{2A7A9B4A-10D3-4619-A213-BF1F826D06A7}" sibTransId="{9C1FA381-F6E4-4C38-8102-8604BC0EBEBE}"/>
    <dgm:cxn modelId="{7349E447-80F1-4BBF-99C4-FCBC989757A2}" type="presOf" srcId="{FDDB7ADC-9696-48A7-946F-F6294ADB3746}" destId="{F57E9031-8190-4112-BCF8-AD6F24CA2359}" srcOrd="1" destOrd="0" presId="urn:microsoft.com/office/officeart/2016/7/layout/RepeatingBendingProcessNew"/>
    <dgm:cxn modelId="{D868A349-8922-4BCE-A8E1-424386464515}" type="presOf" srcId="{2D6D391F-2942-4118-8D57-0EC4BF0E033F}" destId="{D6F7CA58-48E7-4301-B340-E9E01CD6CDDF}" srcOrd="0" destOrd="0" presId="urn:microsoft.com/office/officeart/2016/7/layout/RepeatingBendingProcessNew"/>
    <dgm:cxn modelId="{B610876C-6DB0-49BA-B374-23C23984A650}" srcId="{766BE1A0-5E82-4FD2-8C82-3371F84D21C3}" destId="{EE4CA64E-448C-4483-9B92-C9FC8F44E8AB}" srcOrd="7" destOrd="0" parTransId="{41AD1F4E-EE9B-41B4-8028-7E746A9F309D}" sibTransId="{B96AEB34-2D55-4F69-831A-D78995538622}"/>
    <dgm:cxn modelId="{B0C1174F-93E4-4354-8EDD-3F0348BA7BCC}" srcId="{766BE1A0-5E82-4FD2-8C82-3371F84D21C3}" destId="{2D6D391F-2942-4118-8D57-0EC4BF0E033F}" srcOrd="1" destOrd="0" parTransId="{3970B27E-D5A5-40CB-A9AA-1F166CB954AA}" sibTransId="{81F0F6F4-338F-41C5-BB07-FA9A3E924F0A}"/>
    <dgm:cxn modelId="{D1D30850-F369-4DAE-9B63-8E7E986C0F27}" type="presOf" srcId="{EE4CA64E-448C-4483-9B92-C9FC8F44E8AB}" destId="{BBE8B438-33F8-4D54-8E7C-3B54EBAD785D}" srcOrd="0" destOrd="0" presId="urn:microsoft.com/office/officeart/2016/7/layout/RepeatingBendingProcessNew"/>
    <dgm:cxn modelId="{3978D276-D39B-4337-A1DF-11B850F643DE}" type="presOf" srcId="{CDACB957-2876-4CF1-AB94-642023C413FE}" destId="{B46CB3B6-DCF0-41A9-A665-5AD5506FF26C}" srcOrd="0" destOrd="0" presId="urn:microsoft.com/office/officeart/2016/7/layout/RepeatingBendingProcessNew"/>
    <dgm:cxn modelId="{77400377-F140-4099-AD86-E7326252D90F}" type="presOf" srcId="{B96AEB34-2D55-4F69-831A-D78995538622}" destId="{A2D01462-214C-4ACF-9F84-53C070035DE6}" srcOrd="0" destOrd="0" presId="urn:microsoft.com/office/officeart/2016/7/layout/RepeatingBendingProcessNew"/>
    <dgm:cxn modelId="{EDBF2379-4DBD-4D52-9627-E74E147A8995}" type="presOf" srcId="{2AD6FB06-1A44-4694-99E9-269EBF7A8E90}" destId="{E2E5AC94-78AF-483D-A329-06C1F6CB73C5}" srcOrd="0" destOrd="0" presId="urn:microsoft.com/office/officeart/2016/7/layout/RepeatingBendingProcessNew"/>
    <dgm:cxn modelId="{B344A57B-16E4-404D-BB98-C9090D8987F5}" type="presOf" srcId="{B807DD4C-882B-4238-80C9-845FCB356FC7}" destId="{68AC41BA-6D80-42F7-A746-656584DFA722}" srcOrd="1" destOrd="0" presId="urn:microsoft.com/office/officeart/2016/7/layout/RepeatingBendingProcessNew"/>
    <dgm:cxn modelId="{68B6B482-48FE-4CE3-A4D4-0BA5EF59AC17}" type="presOf" srcId="{6AD91C0B-B843-4884-8215-242BFFBF0DDF}" destId="{65C3F89A-9CA0-4302-9760-3F0A59704227}" srcOrd="0" destOrd="0" presId="urn:microsoft.com/office/officeart/2016/7/layout/RepeatingBendingProcessNew"/>
    <dgm:cxn modelId="{0DE01E8C-4180-4479-85F0-947296196E25}" type="presOf" srcId="{7F2420B6-052C-418B-8188-93627A083A30}" destId="{79978169-13A9-48A4-8D13-70F0BA004AA6}" srcOrd="0" destOrd="0" presId="urn:microsoft.com/office/officeart/2016/7/layout/RepeatingBendingProcessNew"/>
    <dgm:cxn modelId="{31EEC29B-2481-4FB8-B7BC-6B152BAA0FBA}" srcId="{766BE1A0-5E82-4FD2-8C82-3371F84D21C3}" destId="{6AD91C0B-B843-4884-8215-242BFFBF0DDF}" srcOrd="8" destOrd="0" parTransId="{90DB4914-84CA-4E23-B6AD-B4177727DC14}" sibTransId="{0AB1555D-977B-4986-96A7-74585245C666}"/>
    <dgm:cxn modelId="{799767A1-F075-4DF1-B649-F993E6287288}" type="presOf" srcId="{9C1FA381-F6E4-4C38-8102-8604BC0EBEBE}" destId="{4F4967E0-791F-4D4F-A41F-43EAEDEB4514}" srcOrd="0" destOrd="0" presId="urn:microsoft.com/office/officeart/2016/7/layout/RepeatingBendingProcessNew"/>
    <dgm:cxn modelId="{494928A6-5838-4E36-ABC9-3A922C0E50AC}" srcId="{766BE1A0-5E82-4FD2-8C82-3371F84D21C3}" destId="{00584909-62BE-4DBC-83E4-AB98165930E1}" srcOrd="4" destOrd="0" parTransId="{072F26C1-3A07-43D1-9C22-157847910343}" sibTransId="{7EF74D76-C637-445A-9D48-22E829D020F6}"/>
    <dgm:cxn modelId="{25294CAC-4FF6-4478-9E0D-482F452269EE}" type="presOf" srcId="{766BE1A0-5E82-4FD2-8C82-3371F84D21C3}" destId="{B9AE7A67-9E79-42B8-850A-7107328C8DB2}" srcOrd="0" destOrd="0" presId="urn:microsoft.com/office/officeart/2016/7/layout/RepeatingBendingProcessNew"/>
    <dgm:cxn modelId="{BFBDAFB8-66DD-44C3-A6D8-4A4257247BA4}" type="presOf" srcId="{00584909-62BE-4DBC-83E4-AB98165930E1}" destId="{A3E81DE3-EDD8-4A70-BD83-3055AB87BE93}" srcOrd="0" destOrd="0" presId="urn:microsoft.com/office/officeart/2016/7/layout/RepeatingBendingProcessNew"/>
    <dgm:cxn modelId="{24E6C8B8-2302-4F96-8638-BF3C96F7F199}" type="presOf" srcId="{7EF74D76-C637-445A-9D48-22E829D020F6}" destId="{0D71009A-6C82-448C-B276-60271CE628E0}" srcOrd="0" destOrd="0" presId="urn:microsoft.com/office/officeart/2016/7/layout/RepeatingBendingProcessNew"/>
    <dgm:cxn modelId="{C6A176BC-4939-4763-8CF3-22B291E3599D}" type="presOf" srcId="{2F814E8A-FAB2-4D82-9BAA-E71B0BDC541B}" destId="{B8D1114C-9608-4A87-B221-BB1F97752E73}" srcOrd="1" destOrd="0" presId="urn:microsoft.com/office/officeart/2016/7/layout/RepeatingBendingProcessNew"/>
    <dgm:cxn modelId="{F78D31BD-4B2B-4AC1-91CD-ADAC67D43EA4}" srcId="{766BE1A0-5E82-4FD2-8C82-3371F84D21C3}" destId="{CDACB957-2876-4CF1-AB94-642023C413FE}" srcOrd="3" destOrd="0" parTransId="{E1405FDD-AB61-49E5-B901-B4CB33225B12}" sibTransId="{B807DD4C-882B-4238-80C9-845FCB356FC7}"/>
    <dgm:cxn modelId="{D52FDFD9-20F4-4626-8881-62930EFB9030}" type="presOf" srcId="{B96AEB34-2D55-4F69-831A-D78995538622}" destId="{D67BB158-BC6F-4633-9E49-A1C26206DB9D}" srcOrd="1" destOrd="0" presId="urn:microsoft.com/office/officeart/2016/7/layout/RepeatingBendingProcessNew"/>
    <dgm:cxn modelId="{DC5146E5-6219-4A89-A38F-0921380AF8A6}" type="presOf" srcId="{83C07B91-74AE-4F34-8417-21981EAFC2C9}" destId="{88F4D835-BD27-4030-8538-A3E552D8E384}" srcOrd="1" destOrd="0" presId="urn:microsoft.com/office/officeart/2016/7/layout/RepeatingBendingProcessNew"/>
    <dgm:cxn modelId="{EFCDE9EE-CC2D-4DF8-8A21-76BA4864E540}" type="presOf" srcId="{2F814E8A-FAB2-4D82-9BAA-E71B0BDC541B}" destId="{5F69F0BC-105E-4E64-B9E2-77FB038BD11B}" srcOrd="0" destOrd="0" presId="urn:microsoft.com/office/officeart/2016/7/layout/RepeatingBendingProcessNew"/>
    <dgm:cxn modelId="{C538CCF5-4C92-403F-9810-74ECC7A1C055}" type="presOf" srcId="{803EE7BF-F904-4BF4-A684-562D57770007}" destId="{D2F18FD9-C144-40AF-96E6-B0F7098BC70C}" srcOrd="0" destOrd="0" presId="urn:microsoft.com/office/officeart/2016/7/layout/RepeatingBendingProcessNew"/>
    <dgm:cxn modelId="{6AB123F8-DA2E-4209-81F8-893D5B60D8F1}" type="presOf" srcId="{83C07B91-74AE-4F34-8417-21981EAFC2C9}" destId="{99D291C6-37C9-4B2B-A353-DCB48915E93A}" srcOrd="0" destOrd="0" presId="urn:microsoft.com/office/officeart/2016/7/layout/RepeatingBendingProcessNew"/>
    <dgm:cxn modelId="{01881FFA-2279-4091-8123-6B9B334EAB19}" srcId="{766BE1A0-5E82-4FD2-8C82-3371F84D21C3}" destId="{BB73767E-5C57-4F3E-8FE2-969D95B71297}" srcOrd="0" destOrd="0" parTransId="{83E7D263-F15E-45AA-AD42-26DD227C233A}" sibTransId="{2F814E8A-FAB2-4D82-9BAA-E71B0BDC541B}"/>
    <dgm:cxn modelId="{F92B738A-1F46-43EE-9FCC-DBEE0BCB9A84}" type="presParOf" srcId="{B9AE7A67-9E79-42B8-850A-7107328C8DB2}" destId="{A2AE5EB7-F2B3-4F7F-B019-58E02E5AEF32}" srcOrd="0" destOrd="0" presId="urn:microsoft.com/office/officeart/2016/7/layout/RepeatingBendingProcessNew"/>
    <dgm:cxn modelId="{A73D6370-C8D9-4707-BAEA-A1F36BC4933E}" type="presParOf" srcId="{B9AE7A67-9E79-42B8-850A-7107328C8DB2}" destId="{5F69F0BC-105E-4E64-B9E2-77FB038BD11B}" srcOrd="1" destOrd="0" presId="urn:microsoft.com/office/officeart/2016/7/layout/RepeatingBendingProcessNew"/>
    <dgm:cxn modelId="{028EFA52-72A1-4FED-9188-1624D941F441}" type="presParOf" srcId="{5F69F0BC-105E-4E64-B9E2-77FB038BD11B}" destId="{B8D1114C-9608-4A87-B221-BB1F97752E73}" srcOrd="0" destOrd="0" presId="urn:microsoft.com/office/officeart/2016/7/layout/RepeatingBendingProcessNew"/>
    <dgm:cxn modelId="{A73666D4-CB46-4919-B1FD-13073A9DE326}" type="presParOf" srcId="{B9AE7A67-9E79-42B8-850A-7107328C8DB2}" destId="{D6F7CA58-48E7-4301-B340-E9E01CD6CDDF}" srcOrd="2" destOrd="0" presId="urn:microsoft.com/office/officeart/2016/7/layout/RepeatingBendingProcessNew"/>
    <dgm:cxn modelId="{3A1A0154-D9B4-4A58-82AE-94806A7917E6}" type="presParOf" srcId="{B9AE7A67-9E79-42B8-850A-7107328C8DB2}" destId="{04636F0D-F31A-4A5C-9026-7B9A5C8206F2}" srcOrd="3" destOrd="0" presId="urn:microsoft.com/office/officeart/2016/7/layout/RepeatingBendingProcessNew"/>
    <dgm:cxn modelId="{E13BE749-E36F-4075-8E6A-C2FB556192E7}" type="presParOf" srcId="{04636F0D-F31A-4A5C-9026-7B9A5C8206F2}" destId="{A700B43E-BF16-4FC0-BC36-FA61AEE6EAA3}" srcOrd="0" destOrd="0" presId="urn:microsoft.com/office/officeart/2016/7/layout/RepeatingBendingProcessNew"/>
    <dgm:cxn modelId="{DB798B08-B207-4EB4-BA6B-573B2B46A585}" type="presParOf" srcId="{B9AE7A67-9E79-42B8-850A-7107328C8DB2}" destId="{E2E5AC94-78AF-483D-A329-06C1F6CB73C5}" srcOrd="4" destOrd="0" presId="urn:microsoft.com/office/officeart/2016/7/layout/RepeatingBendingProcessNew"/>
    <dgm:cxn modelId="{330D7C20-7C73-4CF1-B132-75E381E7D069}" type="presParOf" srcId="{B9AE7A67-9E79-42B8-850A-7107328C8DB2}" destId="{B8949E63-6A66-438E-93D2-300A778D2066}" srcOrd="5" destOrd="0" presId="urn:microsoft.com/office/officeart/2016/7/layout/RepeatingBendingProcessNew"/>
    <dgm:cxn modelId="{89242419-8583-43D4-B4F3-5D6732AE26A5}" type="presParOf" srcId="{B8949E63-6A66-438E-93D2-300A778D2066}" destId="{F57E9031-8190-4112-BCF8-AD6F24CA2359}" srcOrd="0" destOrd="0" presId="urn:microsoft.com/office/officeart/2016/7/layout/RepeatingBendingProcessNew"/>
    <dgm:cxn modelId="{78F8E11C-5961-42B8-834C-3A1FD5BA025A}" type="presParOf" srcId="{B9AE7A67-9E79-42B8-850A-7107328C8DB2}" destId="{B46CB3B6-DCF0-41A9-A665-5AD5506FF26C}" srcOrd="6" destOrd="0" presId="urn:microsoft.com/office/officeart/2016/7/layout/RepeatingBendingProcessNew"/>
    <dgm:cxn modelId="{D634AA94-816F-40BF-9C64-5983D0BABF4A}" type="presParOf" srcId="{B9AE7A67-9E79-42B8-850A-7107328C8DB2}" destId="{0ABC1517-93A4-4CA6-AEBE-823F5995B61B}" srcOrd="7" destOrd="0" presId="urn:microsoft.com/office/officeart/2016/7/layout/RepeatingBendingProcessNew"/>
    <dgm:cxn modelId="{3676B069-0556-445C-B23B-92031C4B4996}" type="presParOf" srcId="{0ABC1517-93A4-4CA6-AEBE-823F5995B61B}" destId="{68AC41BA-6D80-42F7-A746-656584DFA722}" srcOrd="0" destOrd="0" presId="urn:microsoft.com/office/officeart/2016/7/layout/RepeatingBendingProcessNew"/>
    <dgm:cxn modelId="{743AA295-48B7-456D-B87B-6CD6AF019FC3}" type="presParOf" srcId="{B9AE7A67-9E79-42B8-850A-7107328C8DB2}" destId="{A3E81DE3-EDD8-4A70-BD83-3055AB87BE93}" srcOrd="8" destOrd="0" presId="urn:microsoft.com/office/officeart/2016/7/layout/RepeatingBendingProcessNew"/>
    <dgm:cxn modelId="{E15193D8-BDEE-40C1-B2C8-F5F740F4682A}" type="presParOf" srcId="{B9AE7A67-9E79-42B8-850A-7107328C8DB2}" destId="{0D71009A-6C82-448C-B276-60271CE628E0}" srcOrd="9" destOrd="0" presId="urn:microsoft.com/office/officeart/2016/7/layout/RepeatingBendingProcessNew"/>
    <dgm:cxn modelId="{D1912B73-9EB6-4033-A8B8-3A747FAEA959}" type="presParOf" srcId="{0D71009A-6C82-448C-B276-60271CE628E0}" destId="{81504EFE-45CA-477B-B74C-F0388B84FCD5}" srcOrd="0" destOrd="0" presId="urn:microsoft.com/office/officeart/2016/7/layout/RepeatingBendingProcessNew"/>
    <dgm:cxn modelId="{C438B183-AAEA-45A4-A011-1B57E63A82B8}" type="presParOf" srcId="{B9AE7A67-9E79-42B8-850A-7107328C8DB2}" destId="{D2F18FD9-C144-40AF-96E6-B0F7098BC70C}" srcOrd="10" destOrd="0" presId="urn:microsoft.com/office/officeart/2016/7/layout/RepeatingBendingProcessNew"/>
    <dgm:cxn modelId="{10ABA4EE-60B1-4A72-B289-94D2DD0E9063}" type="presParOf" srcId="{B9AE7A67-9E79-42B8-850A-7107328C8DB2}" destId="{99D291C6-37C9-4B2B-A353-DCB48915E93A}" srcOrd="11" destOrd="0" presId="urn:microsoft.com/office/officeart/2016/7/layout/RepeatingBendingProcessNew"/>
    <dgm:cxn modelId="{2FA36BA1-1539-4220-9259-899C04EDD239}" type="presParOf" srcId="{99D291C6-37C9-4B2B-A353-DCB48915E93A}" destId="{88F4D835-BD27-4030-8538-A3E552D8E384}" srcOrd="0" destOrd="0" presId="urn:microsoft.com/office/officeart/2016/7/layout/RepeatingBendingProcessNew"/>
    <dgm:cxn modelId="{7FB59404-F6D5-440A-B45A-922848D05274}" type="presParOf" srcId="{B9AE7A67-9E79-42B8-850A-7107328C8DB2}" destId="{79978169-13A9-48A4-8D13-70F0BA004AA6}" srcOrd="12" destOrd="0" presId="urn:microsoft.com/office/officeart/2016/7/layout/RepeatingBendingProcessNew"/>
    <dgm:cxn modelId="{A1D199EB-B669-4E6A-A215-D764A9073A0C}" type="presParOf" srcId="{B9AE7A67-9E79-42B8-850A-7107328C8DB2}" destId="{4F4967E0-791F-4D4F-A41F-43EAEDEB4514}" srcOrd="13" destOrd="0" presId="urn:microsoft.com/office/officeart/2016/7/layout/RepeatingBendingProcessNew"/>
    <dgm:cxn modelId="{C54914CE-EC20-4027-B981-A3EE728C47EA}" type="presParOf" srcId="{4F4967E0-791F-4D4F-A41F-43EAEDEB4514}" destId="{05AB412C-73AD-4F22-9378-34216723F252}" srcOrd="0" destOrd="0" presId="urn:microsoft.com/office/officeart/2016/7/layout/RepeatingBendingProcessNew"/>
    <dgm:cxn modelId="{7411C349-A356-4CB6-9D10-6D1135C1A34B}" type="presParOf" srcId="{B9AE7A67-9E79-42B8-850A-7107328C8DB2}" destId="{BBE8B438-33F8-4D54-8E7C-3B54EBAD785D}" srcOrd="14" destOrd="0" presId="urn:microsoft.com/office/officeart/2016/7/layout/RepeatingBendingProcessNew"/>
    <dgm:cxn modelId="{A4D8259B-54E2-492C-B0C2-37FD76B9F099}" type="presParOf" srcId="{B9AE7A67-9E79-42B8-850A-7107328C8DB2}" destId="{A2D01462-214C-4ACF-9F84-53C070035DE6}" srcOrd="15" destOrd="0" presId="urn:microsoft.com/office/officeart/2016/7/layout/RepeatingBendingProcessNew"/>
    <dgm:cxn modelId="{3C66B948-0AE9-4AE5-B862-4B3C723D4A50}" type="presParOf" srcId="{A2D01462-214C-4ACF-9F84-53C070035DE6}" destId="{D67BB158-BC6F-4633-9E49-A1C26206DB9D}" srcOrd="0" destOrd="0" presId="urn:microsoft.com/office/officeart/2016/7/layout/RepeatingBendingProcessNew"/>
    <dgm:cxn modelId="{B58A6E60-3553-41AC-96FB-E190329C2B15}" type="presParOf" srcId="{B9AE7A67-9E79-42B8-850A-7107328C8DB2}" destId="{65C3F89A-9CA0-4302-9760-3F0A59704227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9F0BC-105E-4E64-B9E2-77FB038BD11B}">
      <dsp:nvSpPr>
        <dsp:cNvPr id="0" name=""/>
        <dsp:cNvSpPr/>
      </dsp:nvSpPr>
      <dsp:spPr>
        <a:xfrm>
          <a:off x="2147250" y="957923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327508" y="1001582"/>
        <a:ext cx="20584" cy="4121"/>
      </dsp:txXfrm>
    </dsp:sp>
    <dsp:sp modelId="{A2AE5EB7-F2B3-4F7F-B019-58E02E5AEF32}">
      <dsp:nvSpPr>
        <dsp:cNvPr id="0" name=""/>
        <dsp:cNvSpPr/>
      </dsp:nvSpPr>
      <dsp:spPr>
        <a:xfrm>
          <a:off x="4078" y="210189"/>
          <a:ext cx="2144972" cy="1586908"/>
        </a:xfrm>
        <a:prstGeom prst="rect">
          <a:avLst/>
        </a:prstGeom>
        <a:solidFill>
          <a:schemeClr val="tx2">
            <a:lumMod val="25000"/>
            <a:lumOff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Be present &amp; participate to the best of your ability.</a:t>
          </a:r>
        </a:p>
      </dsp:txBody>
      <dsp:txXfrm>
        <a:off x="4078" y="210189"/>
        <a:ext cx="2144972" cy="1586908"/>
      </dsp:txXfrm>
    </dsp:sp>
    <dsp:sp modelId="{04636F0D-F31A-4A5C-9026-7B9A5C8206F2}">
      <dsp:nvSpPr>
        <dsp:cNvPr id="0" name=""/>
        <dsp:cNvSpPr/>
      </dsp:nvSpPr>
      <dsp:spPr>
        <a:xfrm>
          <a:off x="4674835" y="957923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855092" y="1001582"/>
        <a:ext cx="20584" cy="4121"/>
      </dsp:txXfrm>
    </dsp:sp>
    <dsp:sp modelId="{D6F7CA58-48E7-4301-B340-E9E01CD6CDDF}">
      <dsp:nvSpPr>
        <dsp:cNvPr id="0" name=""/>
        <dsp:cNvSpPr/>
      </dsp:nvSpPr>
      <dsp:spPr>
        <a:xfrm>
          <a:off x="2560750" y="210189"/>
          <a:ext cx="2115884" cy="1586908"/>
        </a:xfrm>
        <a:prstGeom prst="rect">
          <a:avLst/>
        </a:prstGeom>
        <a:solidFill>
          <a:srgbClr val="81CAEB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Treat others with respect: </a:t>
          </a:r>
          <a:r>
            <a:rPr lang="en-US" sz="1800" b="0" i="0" kern="1200" dirty="0">
              <a:solidFill>
                <a:schemeClr val="tx1"/>
              </a:solidFill>
            </a:rPr>
            <a:t>avoid interrupting and use the name/pronouns they prefer. </a:t>
          </a:r>
        </a:p>
      </dsp:txBody>
      <dsp:txXfrm>
        <a:off x="2560750" y="210189"/>
        <a:ext cx="2115884" cy="1586908"/>
      </dsp:txXfrm>
    </dsp:sp>
    <dsp:sp modelId="{B8949E63-6A66-438E-93D2-300A778D2066}">
      <dsp:nvSpPr>
        <dsp:cNvPr id="0" name=""/>
        <dsp:cNvSpPr/>
      </dsp:nvSpPr>
      <dsp:spPr>
        <a:xfrm>
          <a:off x="1076564" y="1795297"/>
          <a:ext cx="5069712" cy="385868"/>
        </a:xfrm>
        <a:custGeom>
          <a:avLst/>
          <a:gdLst/>
          <a:ahLst/>
          <a:cxnLst/>
          <a:rect l="0" t="0" r="0" b="0"/>
          <a:pathLst>
            <a:path>
              <a:moveTo>
                <a:pt x="5069712" y="0"/>
              </a:moveTo>
              <a:lnTo>
                <a:pt x="5069712" y="210034"/>
              </a:lnTo>
              <a:lnTo>
                <a:pt x="0" y="210034"/>
              </a:lnTo>
              <a:lnTo>
                <a:pt x="0" y="385868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484251" y="1986171"/>
        <a:ext cx="254339" cy="4121"/>
      </dsp:txXfrm>
    </dsp:sp>
    <dsp:sp modelId="{E2E5AC94-78AF-483D-A329-06C1F6CB73C5}">
      <dsp:nvSpPr>
        <dsp:cNvPr id="0" name=""/>
        <dsp:cNvSpPr/>
      </dsp:nvSpPr>
      <dsp:spPr>
        <a:xfrm>
          <a:off x="5088334" y="210189"/>
          <a:ext cx="2115884" cy="158690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Avoid acronyms. Use the Chat to write definitions or ask                    for clarification</a:t>
          </a:r>
          <a:r>
            <a:rPr lang="en-US" sz="1200" b="0" kern="1200" dirty="0">
              <a:solidFill>
                <a:schemeClr val="tx2"/>
              </a:solidFill>
              <a:latin typeface="+mn-lt"/>
            </a:rPr>
            <a:t>		</a:t>
          </a:r>
        </a:p>
      </dsp:txBody>
      <dsp:txXfrm>
        <a:off x="5088334" y="210189"/>
        <a:ext cx="2115884" cy="1586908"/>
      </dsp:txXfrm>
    </dsp:sp>
    <dsp:sp modelId="{0ABC1517-93A4-4CA6-AEBE-823F5995B61B}">
      <dsp:nvSpPr>
        <dsp:cNvPr id="0" name=""/>
        <dsp:cNvSpPr/>
      </dsp:nvSpPr>
      <dsp:spPr>
        <a:xfrm>
          <a:off x="2147250" y="2972211"/>
          <a:ext cx="38109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1099" y="45720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327508" y="3015871"/>
        <a:ext cx="20584" cy="4121"/>
      </dsp:txXfrm>
    </dsp:sp>
    <dsp:sp modelId="{B46CB3B6-DCF0-41A9-A665-5AD5506FF26C}">
      <dsp:nvSpPr>
        <dsp:cNvPr id="0" name=""/>
        <dsp:cNvSpPr/>
      </dsp:nvSpPr>
      <dsp:spPr>
        <a:xfrm>
          <a:off x="4078" y="2213565"/>
          <a:ext cx="2144972" cy="160873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Varied and opposing ideas are welcome. </a:t>
          </a:r>
          <a:r>
            <a:rPr lang="en-US" sz="1800" b="0" i="0" kern="1200" dirty="0">
              <a:solidFill>
                <a:schemeClr val="tx1"/>
              </a:solidFill>
            </a:rPr>
            <a:t>Be curious when disagreement occurs.</a:t>
          </a:r>
          <a:endParaRPr lang="en-US" sz="1800" b="0" kern="1200" dirty="0">
            <a:solidFill>
              <a:schemeClr val="tx1"/>
            </a:solidFill>
            <a:latin typeface="+mn-lt"/>
          </a:endParaRPr>
        </a:p>
      </dsp:txBody>
      <dsp:txXfrm>
        <a:off x="4078" y="2213565"/>
        <a:ext cx="2144972" cy="1608732"/>
      </dsp:txXfrm>
    </dsp:sp>
    <dsp:sp modelId="{0D71009A-6C82-448C-B276-60271CE628E0}">
      <dsp:nvSpPr>
        <dsp:cNvPr id="0" name=""/>
        <dsp:cNvSpPr/>
      </dsp:nvSpPr>
      <dsp:spPr>
        <a:xfrm>
          <a:off x="4714519" y="2972211"/>
          <a:ext cx="456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5220" y="45720"/>
              </a:lnTo>
              <a:lnTo>
                <a:pt x="245220" y="61464"/>
              </a:lnTo>
              <a:lnTo>
                <a:pt x="456240" y="61464"/>
              </a:lnTo>
            </a:path>
          </a:pathLst>
        </a:custGeom>
        <a:noFill/>
        <a:ln w="12700" cap="flat" cmpd="sng" algn="ctr">
          <a:solidFill>
            <a:schemeClr val="bg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930462" y="3015871"/>
        <a:ext cx="24354" cy="4121"/>
      </dsp:txXfrm>
    </dsp:sp>
    <dsp:sp modelId="{A3E81DE3-EDD8-4A70-BD83-3055AB87BE93}">
      <dsp:nvSpPr>
        <dsp:cNvPr id="0" name=""/>
        <dsp:cNvSpPr/>
      </dsp:nvSpPr>
      <dsp:spPr>
        <a:xfrm>
          <a:off x="2560750" y="2213565"/>
          <a:ext cx="2155569" cy="1608732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Honor those with quieter voices. Lean in or lean back.</a:t>
          </a:r>
        </a:p>
      </dsp:txBody>
      <dsp:txXfrm>
        <a:off x="2560750" y="2213565"/>
        <a:ext cx="2155569" cy="1608732"/>
      </dsp:txXfrm>
    </dsp:sp>
    <dsp:sp modelId="{99D291C6-37C9-4B2B-A353-DCB48915E93A}">
      <dsp:nvSpPr>
        <dsp:cNvPr id="0" name=""/>
        <dsp:cNvSpPr/>
      </dsp:nvSpPr>
      <dsp:spPr>
        <a:xfrm>
          <a:off x="1091520" y="3841011"/>
          <a:ext cx="5197999" cy="365354"/>
        </a:xfrm>
        <a:custGeom>
          <a:avLst/>
          <a:gdLst/>
          <a:ahLst/>
          <a:cxnLst/>
          <a:rect l="0" t="0" r="0" b="0"/>
          <a:pathLst>
            <a:path>
              <a:moveTo>
                <a:pt x="5197999" y="0"/>
              </a:moveTo>
              <a:lnTo>
                <a:pt x="5197999" y="199777"/>
              </a:lnTo>
              <a:lnTo>
                <a:pt x="0" y="199777"/>
              </a:lnTo>
              <a:lnTo>
                <a:pt x="0" y="365354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3560193" y="4021627"/>
        <a:ext cx="260652" cy="4121"/>
      </dsp:txXfrm>
    </dsp:sp>
    <dsp:sp modelId="{D2F18FD9-C144-40AF-96E6-B0F7098BC70C}">
      <dsp:nvSpPr>
        <dsp:cNvPr id="0" name=""/>
        <dsp:cNvSpPr/>
      </dsp:nvSpPr>
      <dsp:spPr>
        <a:xfrm>
          <a:off x="5203160" y="2224542"/>
          <a:ext cx="2172717" cy="1618269"/>
        </a:xfrm>
        <a:prstGeom prst="rect">
          <a:avLst/>
        </a:prstGeom>
        <a:solidFill>
          <a:srgbClr val="80BC5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solidFill>
                <a:schemeClr val="tx2"/>
              </a:solidFill>
              <a:latin typeface="+mn-lt"/>
            </a:rPr>
            <a:t>Avoid problem solving for individual situations. Connect offline if possible.</a:t>
          </a:r>
        </a:p>
      </dsp:txBody>
      <dsp:txXfrm>
        <a:off x="5203160" y="2224542"/>
        <a:ext cx="2172717" cy="1618269"/>
      </dsp:txXfrm>
    </dsp:sp>
    <dsp:sp modelId="{4F4967E0-791F-4D4F-A41F-43EAEDEB4514}">
      <dsp:nvSpPr>
        <dsp:cNvPr id="0" name=""/>
        <dsp:cNvSpPr/>
      </dsp:nvSpPr>
      <dsp:spPr>
        <a:xfrm>
          <a:off x="2177161" y="5008629"/>
          <a:ext cx="48073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7465" y="45720"/>
              </a:lnTo>
              <a:lnTo>
                <a:pt x="257465" y="49618"/>
              </a:lnTo>
              <a:lnTo>
                <a:pt x="480730" y="49618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2404743" y="5052289"/>
        <a:ext cx="25567" cy="4121"/>
      </dsp:txXfrm>
    </dsp:sp>
    <dsp:sp modelId="{79978169-13A9-48A4-8D13-70F0BA004AA6}">
      <dsp:nvSpPr>
        <dsp:cNvPr id="0" name=""/>
        <dsp:cNvSpPr/>
      </dsp:nvSpPr>
      <dsp:spPr>
        <a:xfrm>
          <a:off x="4078" y="4238765"/>
          <a:ext cx="2174883" cy="1631167"/>
        </a:xfrm>
        <a:prstGeom prst="rect">
          <a:avLst/>
        </a:prstGeom>
        <a:solidFill>
          <a:srgbClr val="DBF96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Focus on our purpose: Improving the System of Care for Oregon</a:t>
          </a:r>
        </a:p>
      </dsp:txBody>
      <dsp:txXfrm>
        <a:off x="4078" y="4238765"/>
        <a:ext cx="2174883" cy="1631167"/>
      </dsp:txXfrm>
    </dsp:sp>
    <dsp:sp modelId="{A2D01462-214C-4ACF-9F84-53C070035DE6}">
      <dsp:nvSpPr>
        <dsp:cNvPr id="0" name=""/>
        <dsp:cNvSpPr/>
      </dsp:nvSpPr>
      <dsp:spPr>
        <a:xfrm>
          <a:off x="4863375" y="4967431"/>
          <a:ext cx="28554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0817"/>
              </a:moveTo>
              <a:lnTo>
                <a:pt x="159873" y="90817"/>
              </a:lnTo>
              <a:lnTo>
                <a:pt x="159873" y="45720"/>
              </a:lnTo>
              <a:lnTo>
                <a:pt x="285546" y="45720"/>
              </a:lnTo>
            </a:path>
          </a:pathLst>
        </a:custGeom>
        <a:noFill/>
        <a:ln w="12700" cap="flat" cmpd="sng" algn="ctr">
          <a:noFill/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998165" y="5011090"/>
        <a:ext cx="15967" cy="4121"/>
      </dsp:txXfrm>
    </dsp:sp>
    <dsp:sp modelId="{BBE8B438-33F8-4D54-8E7C-3B54EBAD785D}">
      <dsp:nvSpPr>
        <dsp:cNvPr id="0" name=""/>
        <dsp:cNvSpPr/>
      </dsp:nvSpPr>
      <dsp:spPr>
        <a:xfrm>
          <a:off x="2690292" y="4242664"/>
          <a:ext cx="2174883" cy="1631167"/>
        </a:xfrm>
        <a:prstGeom prst="rect">
          <a:avLst/>
        </a:prstGeom>
        <a:solidFill>
          <a:srgbClr val="FEFE8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  <a:latin typeface="+mn-lt"/>
            </a:rPr>
            <a:t>Be mindful of the power dynamics in the room. </a:t>
          </a:r>
        </a:p>
      </dsp:txBody>
      <dsp:txXfrm>
        <a:off x="2690292" y="4242664"/>
        <a:ext cx="2174883" cy="1631167"/>
      </dsp:txXfrm>
    </dsp:sp>
    <dsp:sp modelId="{65C3F89A-9CA0-4302-9760-3F0A59704227}">
      <dsp:nvSpPr>
        <dsp:cNvPr id="0" name=""/>
        <dsp:cNvSpPr/>
      </dsp:nvSpPr>
      <dsp:spPr>
        <a:xfrm>
          <a:off x="5181322" y="4197567"/>
          <a:ext cx="2194555" cy="1631167"/>
        </a:xfrm>
        <a:prstGeom prst="rect">
          <a:avLst/>
        </a:prstGeom>
        <a:solidFill>
          <a:srgbClr val="E7D23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711" tIns="92069" rIns="87711" bIns="92069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solidFill>
                <a:schemeClr val="tx2"/>
              </a:solidFill>
            </a:rPr>
            <a:t>Do your best to avoid harming others. Be open to repairing harm you may cause. </a:t>
          </a:r>
        </a:p>
      </dsp:txBody>
      <dsp:txXfrm>
        <a:off x="5181322" y="4197567"/>
        <a:ext cx="2194555" cy="16311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33C29F-6854-488F-805B-A419F8613F7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56F6A-FA61-4BCB-84A0-9BA684517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6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6CFAD-9147-13E5-4E9E-93466C8B5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8D757-EB5B-70B9-F86A-C5A53E641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E3D7C-F1E8-6AC2-B4AE-146F4CA52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94D9E-4F36-B5EC-2E80-7643D33F3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FE840-3E48-4C82-9A47-2E6986D096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1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AFE840-3E48-4C82-9A47-2E6986D0965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9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11A8-20BE-DA9B-579A-D7E4100BA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95A271-DDD6-E4C1-5834-9AF18DC2A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5EFB5-2B40-1916-B818-7C2067E4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6FB97-37E8-44B1-9346-708F7CDF9C99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2A81D-7906-5E34-1F3D-D70F2D073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A7C1B-C401-E380-503A-76D3C8892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8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50943-FE9E-36DE-5E49-05DFFB20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0EBB8-943D-1E43-F449-55E58163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BF70B-D252-42F1-C5DE-1731E3FF1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78C74-C24E-410D-AA16-C406EC87319C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FBD7-4A47-A3EE-2A85-E3EBA012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ECD2F-7E91-5F4B-6220-6224702F7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0977B-CE98-281D-7FAC-A601E6E9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C38CE-F98E-7A3E-E548-F683DF669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675DD-76F5-4A85-1D6C-458E100ED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BF598-8D6D-4B7B-8C34-4253FF694016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2DC74-992F-00D9-828F-E3751500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FD044-E2DF-3363-36C4-F90514AE6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9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331B9-8B90-143A-6034-4A360CE08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21AC6-D53B-88C7-68B5-21DA43E39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C71508-1828-CADC-333B-26D0FB776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CC8A0-E953-8390-BB9B-D2CF86A6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C9580-6887-46A4-AFC3-1D4064E99B8D}" type="datetime1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D3281-DBEA-D23F-B096-15D4D4EF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60D21-F108-2EB5-0D0F-83657316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3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028DF-8313-4030-2015-6F3C170F4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B4EB2-D1F4-F3B3-65B3-08C358F2D0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B47AE6-99AA-4746-5333-4B10CB0E0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A1A56-7356-B2B4-AF6C-D60E6FAA4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CFCC41-C42B-DAA0-70D8-870078662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ECCA8A-4390-C39A-2D94-A7FE833A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382AE-BD46-4626-8453-2D87C22B16A6}" type="datetime1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9410D2-D2DF-7025-2ECB-C6C299016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EF0556-1048-00D5-3ABC-887ED980E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35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CD8B-5DCF-8D77-6045-1583544B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A776D-D7C6-E4E3-3E72-F0A58F53C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6A28-0D9A-42ED-8313-9C6AADD800A3}" type="datetime1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5F4D11-3C0F-440D-0A2A-1473928C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7C2D5-F2CA-CC6D-4042-AD84F8D4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5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C3CD07-07CF-3408-4029-BC92F3EB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C4D1E-5AF0-4EEC-AEEF-CA6F080EDEF8}" type="datetime1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B449E-6DA0-3AD4-67BA-F1A62A96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FA9AE0-1416-05A3-2FC5-834C7CAF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3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42441-3E64-6337-C667-F68384B74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3CCC4-FB1E-92B2-5FE8-A0F0FB332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BB7D2-5302-909D-C410-F3E26FB7B5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45175F-2CB0-48B4-C871-2627B761D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C833F-F639-401D-86F2-8C8DB4C12875}" type="datetime1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861449-09E4-BF93-99AF-315BF9888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1AC51-A653-E80A-7461-C682036A8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9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E5FD-7A28-0901-08CD-A33211D2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F4EDF-2CD3-91C7-5DBA-A187F5F85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5F9AB-AD61-913A-5FBD-D98937D7B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58ADB-EB20-A14E-E8B3-431A8099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79FD-1E2A-40AB-BA9D-D26AE049747A}" type="datetime1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C6A9D2-7304-BAE6-9C0B-C2FA238B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60DBE-CAC8-0459-D179-DAF88EDF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714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9A5CD-BAF5-5E34-7BDB-F0F62F0C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1AF62-0183-9F1B-A55A-FE98D5C3D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15EC1-486F-A4B8-9E4C-67DC25330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17E3F-0544-47D7-94E0-E845397D27D3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5A5BF-D6CE-4CB9-6406-5705DB5D8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A3DDB-00E5-0CA8-6698-B4C64668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DD5B3-CEBC-A015-148C-7394B5C31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357B04-4385-AE81-A1DA-C08ADD616F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AAEC3-88A2-6402-2341-8B6FEA5E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DF7C-73E4-4AFF-93F8-3EA8AA9F6791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B0CE-8937-68C0-BAE4-2F1EDF6D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C1D2D-C2E8-33F7-FD8F-25EA4F6A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0D3DF7-DB57-2522-52AC-5D942706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3DC33-929B-302D-B828-6A62555E0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A0111-47C1-E62F-252E-DFC9CDF5B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E7EFF8-3790-4F24-BBC9-921F034818B3}" type="datetime1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E54F9-BC9D-7E7C-BE27-7AF709E19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B559-6DBB-F2AC-D061-E3857AF06F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7A044-5287-4E52-B94D-4659F1306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5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6DA2F-30EE-CD20-C3CA-C3C54EE12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D22E92-CCAD-5A63-1668-F4ED4AD2E632}"/>
              </a:ext>
            </a:extLst>
          </p:cNvPr>
          <p:cNvSpPr txBox="1">
            <a:spLocks/>
          </p:cNvSpPr>
          <p:nvPr/>
        </p:nvSpPr>
        <p:spPr>
          <a:xfrm>
            <a:off x="4555259" y="136524"/>
            <a:ext cx="6798541" cy="8144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000" dirty="0">
                <a:latin typeface="+mj-lt"/>
                <a:ea typeface="+mj-ea"/>
                <a:cs typeface="+mj-cs"/>
              </a:rPr>
              <a:t>     </a:t>
            </a:r>
            <a:r>
              <a:rPr lang="en-US" sz="5800" dirty="0">
                <a:latin typeface="+mj-lt"/>
                <a:ea typeface="+mj-ea"/>
                <a:cs typeface="+mj-cs"/>
              </a:rPr>
              <a:t>Program &amp; Policy Committee</a:t>
            </a:r>
          </a:p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5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Group agreements</a:t>
            </a:r>
          </a:p>
        </p:txBody>
      </p:sp>
      <p:pic>
        <p:nvPicPr>
          <p:cNvPr id="20" name="Picture 17">
            <a:extLst>
              <a:ext uri="{FF2B5EF4-FFF2-40B4-BE49-F238E27FC236}">
                <a16:creationId xmlns:a16="http://schemas.microsoft.com/office/drawing/2014/main" id="{2BA627D9-139B-46ED-D528-D054267F8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89000"/>
                    </a14:imgEffect>
                  </a14:imgLayer>
                </a14:imgProps>
              </a:ext>
            </a:extLst>
          </a:blip>
          <a:srcRect l="25589" r="34331" b="2"/>
          <a:stretch/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BACE4799-B78F-F66A-AB84-ED97C659DFC4}"/>
              </a:ext>
            </a:extLst>
          </p:cNvPr>
          <p:cNvSpPr txBox="1"/>
          <p:nvPr/>
        </p:nvSpPr>
        <p:spPr>
          <a:xfrm>
            <a:off x="238126" y="384048"/>
            <a:ext cx="3724018" cy="615391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SOCAC acknowledges the harm and systemic oppression of historically marginalized groups at the hands of Oregon’s governmental institutions and system partners. </a:t>
            </a:r>
          </a:p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These systems include education, child welfare, criminal justice, health and disability services, and other systems where an overrepresentation of marginalized populations exists. </a:t>
            </a:r>
          </a:p>
          <a:p>
            <a:pPr defTabSz="622300"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2"/>
                </a:solidFill>
              </a:rPr>
              <a:t>Of particular concern are Black and brown families of historically marginalized communities, LGBTQ+ youth, and Tribal children and families.</a:t>
            </a:r>
            <a:endParaRPr lang="en-US" sz="2000" kern="1200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195466-7BE9-8AFF-4ED2-92D6742C34D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59006" y="868769"/>
          <a:ext cx="7375878" cy="6080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705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6ED5D35-EB93-00DF-074C-6ED1C35713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4215" y="296674"/>
            <a:ext cx="4766330" cy="849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700" dirty="0">
                <a:solidFill>
                  <a:schemeClr val="accent1"/>
                </a:solidFill>
              </a:rPr>
              <a:t>Program &amp; Policy Committee</a:t>
            </a:r>
            <a:br>
              <a:rPr lang="en-US" sz="2700" dirty="0">
                <a:solidFill>
                  <a:schemeClr val="accent1"/>
                </a:solidFill>
              </a:rPr>
            </a:br>
            <a:r>
              <a:rPr lang="en-US" sz="2700" dirty="0">
                <a:solidFill>
                  <a:schemeClr val="accent1"/>
                </a:solidFill>
              </a:rPr>
              <a:t>Voting  Members</a:t>
            </a:r>
            <a:br>
              <a:rPr lang="en-US" sz="2300" dirty="0">
                <a:solidFill>
                  <a:schemeClr val="tx2"/>
                </a:solidFill>
              </a:rPr>
            </a:br>
            <a:br>
              <a:rPr lang="en-US" sz="2300" dirty="0">
                <a:solidFill>
                  <a:schemeClr val="tx2"/>
                </a:solidFill>
              </a:rPr>
            </a:br>
            <a:endParaRPr lang="en-US" sz="2300" dirty="0">
              <a:solidFill>
                <a:schemeClr val="tx2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E912C2-E41A-3646-9D48-54CB11116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4044"/>
            <a:ext cx="6411686" cy="6073956"/>
          </a:xfrm>
        </p:spPr>
        <p:txBody>
          <a:bodyPr numCol="2" anchor="t">
            <a:normAutofit fontScale="92500" lnSpcReduction="10000"/>
          </a:bodyPr>
          <a:lstStyle/>
          <a:p>
            <a:r>
              <a:rPr lang="en-US" sz="1500" b="1" dirty="0">
                <a:solidFill>
                  <a:schemeClr val="tx2"/>
                </a:solidFill>
              </a:rPr>
              <a:t>Ebony Sloan Clarke</a:t>
            </a:r>
            <a:r>
              <a:rPr lang="en-US" sz="1500" dirty="0">
                <a:solidFill>
                  <a:schemeClr val="tx2"/>
                </a:solidFill>
              </a:rPr>
              <a:t>, co-chair, OHA Behavioral Health Director</a:t>
            </a:r>
          </a:p>
          <a:p>
            <a:r>
              <a:rPr lang="en-US" sz="1500" b="1" dirty="0">
                <a:solidFill>
                  <a:schemeClr val="tx2"/>
                </a:solidFill>
              </a:rPr>
              <a:t>Leah Tucker</a:t>
            </a:r>
            <a:r>
              <a:rPr lang="en-US" sz="1500" dirty="0">
                <a:solidFill>
                  <a:schemeClr val="tx2"/>
                </a:solidFill>
              </a:rPr>
              <a:t>, co-chair, </a:t>
            </a:r>
            <a:r>
              <a:rPr lang="en-US" sz="1600" dirty="0"/>
              <a:t>Family leader with lived experience</a:t>
            </a:r>
            <a:endParaRPr lang="en-US" sz="1500" dirty="0">
              <a:solidFill>
                <a:schemeClr val="tx2"/>
              </a:solidFill>
              <a:highlight>
                <a:srgbClr val="FFFF00"/>
              </a:highlight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Sonya Littledeer Evans</a:t>
            </a:r>
            <a:r>
              <a:rPr lang="en-US" sz="1500" dirty="0">
                <a:solidFill>
                  <a:schemeClr val="tx2"/>
                </a:solidFill>
              </a:rPr>
              <a:t>, </a:t>
            </a:r>
            <a:r>
              <a:rPr lang="en-US" sz="1600" dirty="0"/>
              <a:t>County juvenile department director</a:t>
            </a:r>
            <a:endParaRPr lang="en-US" sz="1500" dirty="0">
              <a:solidFill>
                <a:schemeClr val="tx2"/>
              </a:solidFill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Courtney Esparza, </a:t>
            </a:r>
            <a:r>
              <a:rPr lang="en-US" sz="1600" dirty="0"/>
              <a:t>Coordinated care organization (rural representation) </a:t>
            </a:r>
            <a:endParaRPr lang="en-US" sz="1500" b="1" dirty="0">
              <a:solidFill>
                <a:schemeClr val="tx2"/>
              </a:solidFill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Lacey Andreson </a:t>
            </a:r>
            <a:r>
              <a:rPr lang="en-US" sz="1500" dirty="0">
                <a:solidFill>
                  <a:schemeClr val="tx2"/>
                </a:solidFill>
              </a:rPr>
              <a:t>, </a:t>
            </a:r>
            <a:r>
              <a:rPr lang="en-US" sz="1600" dirty="0"/>
              <a:t>Department of Human Services / Child Welfare Leadership 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Qurynn Hale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Local System of Care Coordinator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Selby Stebbins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Local System of Care Coordinator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Nate Lattanzio, 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Youth voice</a:t>
            </a:r>
            <a:endParaRPr lang="en-US" sz="1500" b="1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Wes Rivers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Alcohol &amp; Drug Policy Commission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Chelsea Holcombe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OHA Data Medicaid</a:t>
            </a:r>
          </a:p>
          <a:p>
            <a:r>
              <a:rPr lang="en-US" sz="1500" b="1" dirty="0">
                <a:solidFill>
                  <a:schemeClr val="tx2"/>
                </a:solidFill>
              </a:rPr>
              <a:t>Molly Haynes</a:t>
            </a:r>
            <a:r>
              <a:rPr lang="en-US" sz="1500" dirty="0">
                <a:solidFill>
                  <a:schemeClr val="tx2"/>
                </a:solidFill>
              </a:rPr>
              <a:t>, OHA/ODE Liaison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Remy Watts</a:t>
            </a:r>
            <a:r>
              <a:rPr lang="en-US" sz="1500" dirty="0">
                <a:solidFill>
                  <a:schemeClr val="tx2"/>
                </a:solidFill>
              </a:rPr>
              <a:t>, ODE/SpEd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Emma Sandau- Meg Cary as Proxy</a:t>
            </a:r>
            <a:r>
              <a:rPr lang="en-US" sz="1500" dirty="0">
                <a:solidFill>
                  <a:schemeClr val="tx2"/>
                </a:solidFill>
              </a:rPr>
              <a:t>, </a:t>
            </a:r>
            <a:r>
              <a:rPr lang="en-US" sz="1500" dirty="0"/>
              <a:t>OHA SME (Medicaid)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Lydia Pfluger</a:t>
            </a:r>
            <a:r>
              <a:rPr lang="en-US" sz="1500" dirty="0">
                <a:solidFill>
                  <a:schemeClr val="tx2"/>
                </a:solidFill>
              </a:rPr>
              <a:t>, ODHS data SME (I/DD)organization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Jeromy Buchanan</a:t>
            </a:r>
            <a:r>
              <a:rPr lang="en-US" sz="1500" dirty="0">
                <a:solidFill>
                  <a:schemeClr val="tx2"/>
                </a:solidFill>
              </a:rPr>
              <a:t>, ODHS SME (I/DD)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Jared Hayes</a:t>
            </a:r>
            <a:r>
              <a:rPr lang="en-US" sz="1500" dirty="0">
                <a:solidFill>
                  <a:schemeClr val="tx2"/>
                </a:solidFill>
              </a:rPr>
              <a:t>, ESD SME</a:t>
            </a:r>
            <a:endParaRPr lang="en-US" sz="1500" dirty="0">
              <a:solidFill>
                <a:schemeClr val="tx2"/>
              </a:solidFill>
              <a:ea typeface="Calibri Light"/>
              <a:cs typeface="Calibri Light"/>
            </a:endParaRPr>
          </a:p>
          <a:p>
            <a:r>
              <a:rPr lang="en-US" sz="1500" b="1" dirty="0">
                <a:solidFill>
                  <a:schemeClr val="tx2"/>
                </a:solidFill>
              </a:rPr>
              <a:t>Debbi Martin</a:t>
            </a:r>
            <a:r>
              <a:rPr lang="en-US" sz="1500" dirty="0">
                <a:solidFill>
                  <a:schemeClr val="tx2"/>
                </a:solidFill>
              </a:rPr>
              <a:t>, OYA SME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Ana Day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Provider SME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Monique Terner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Provider SME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Alex Salas, 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System SME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Christy Reese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, DD/Family SME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Brian Detman, 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YDO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Emilie Lamson-Siu, 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OCCYSCHN 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Allison Stark, </a:t>
            </a:r>
            <a:r>
              <a:rPr lang="en-US" sz="1600" dirty="0"/>
              <a:t>Provider agency: Services and supports to youth and families – residential / I/DD</a:t>
            </a:r>
            <a:endParaRPr lang="en-US" sz="1500" dirty="0">
              <a:solidFill>
                <a:schemeClr val="tx2"/>
              </a:solidFill>
              <a:cs typeface="Calibri"/>
            </a:endParaRP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OPEN, 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DELC 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: Tribal perspective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: Youth voice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: Youth voice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: Family voice</a:t>
            </a:r>
          </a:p>
          <a:p>
            <a:r>
              <a:rPr lang="en-US" sz="1500" b="1" dirty="0">
                <a:solidFill>
                  <a:schemeClr val="tx2"/>
                </a:solidFill>
                <a:cs typeface="Calibri"/>
              </a:rPr>
              <a:t>OPEN</a:t>
            </a:r>
            <a:r>
              <a:rPr lang="en-US" sz="1500" dirty="0">
                <a:solidFill>
                  <a:schemeClr val="tx2"/>
                </a:solidFill>
                <a:cs typeface="Calibri"/>
              </a:rPr>
              <a:t>: Family voice</a:t>
            </a:r>
          </a:p>
          <a:p>
            <a:endParaRPr lang="en-US" sz="700" dirty="0">
              <a:solidFill>
                <a:schemeClr val="tx2"/>
              </a:solidFill>
              <a:latin typeface="+mj-lt"/>
              <a:cs typeface="Calibri"/>
            </a:endParaRPr>
          </a:p>
          <a:p>
            <a:endParaRPr lang="en-US" sz="7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A9549F4-CFF9-6E9C-8788-5C8950229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392" y="2948749"/>
            <a:ext cx="4142232" cy="188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16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709EFF1EDF8D42A89D070ED14D6F0E" ma:contentTypeVersion="7" ma:contentTypeDescription="Create a new document." ma:contentTypeScope="" ma:versionID="f2d9b3827ed41b735a849c3a65e905e8">
  <xsd:schema xmlns:xsd="http://www.w3.org/2001/XMLSchema" xmlns:xs="http://www.w3.org/2001/XMLSchema" xmlns:p="http://schemas.microsoft.com/office/2006/metadata/properties" xmlns:ns1="http://schemas.microsoft.com/sharepoint/v3" xmlns:ns2="4afd2ad8-7f98-4dab-ab6a-7fd6b4cb5fe9" xmlns:ns3="59da1016-2a1b-4f8a-9768-d7a4932f6f16" targetNamespace="http://schemas.microsoft.com/office/2006/metadata/properties" ma:root="true" ma:fieldsID="f5763370d89a8a78694f3bd680bc913a" ns1:_="" ns2:_="" ns3:_="">
    <xsd:import namespace="http://schemas.microsoft.com/sharepoint/v3"/>
    <xsd:import namespace="4afd2ad8-7f98-4dab-ab6a-7fd6b4cb5fe9"/>
    <xsd:import namespace="59da1016-2a1b-4f8a-9768-d7a4932f6f16"/>
    <xsd:element name="properties">
      <xsd:complexType>
        <xsd:sequence>
          <xsd:element name="documentManagement">
            <xsd:complexType>
              <xsd:all>
                <xsd:element ref="ns2:Meeting" minOccurs="0"/>
                <xsd:element ref="ns1:URL" minOccurs="0"/>
                <xsd:element ref="ns3:IACategory" minOccurs="0"/>
                <xsd:element ref="ns3:IATopic" minOccurs="0"/>
                <xsd:element ref="ns3:IASubtopic" minOccurs="0"/>
                <xsd:element ref="ns3:DocumentExpirationDate" minOccurs="0"/>
                <xsd:element ref="ns2:Meta_x0020_Description" minOccurs="0"/>
                <xsd:element ref="ns2:Meta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" nillable="true" ma:displayName="URL" ma:format="Hyperlink" ma:hidden="true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fd2ad8-7f98-4dab-ab6a-7fd6b4cb5fe9" elementFormDefault="qualified">
    <xsd:import namespace="http://schemas.microsoft.com/office/2006/documentManagement/types"/>
    <xsd:import namespace="http://schemas.microsoft.com/office/infopath/2007/PartnerControls"/>
    <xsd:element name="Meeting" ma:index="2" nillable="true" ma:displayName="Meeting" ma:list="{e1cbb0ee-f352-4235-bf76-b9a750bcc6e4}" ma:internalName="Meeting" ma:readOnly="false" ma:showField="Meeting_x0020_Lookup_x0020_Refer">
      <xsd:simpleType>
        <xsd:restriction base="dms:Lookup"/>
      </xsd:simpleType>
    </xsd:element>
    <xsd:element name="Meta_x0020_Description" ma:index="8" nillable="true" ma:displayName="Meta Description" ma:internalName="Meta_x0020_Description" ma:readOnly="false">
      <xsd:simpleType>
        <xsd:restriction base="dms:Text"/>
      </xsd:simpleType>
    </xsd:element>
    <xsd:element name="Meta_x0020_Keywords" ma:index="9" nillable="true" ma:displayName="Meta Keywords" ma:internalName="Meta_x0020_Keywords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a1016-2a1b-4f8a-9768-d7a4932f6f16" elementFormDefault="qualified">
    <xsd:import namespace="http://schemas.microsoft.com/office/2006/documentManagement/types"/>
    <xsd:import namespace="http://schemas.microsoft.com/office/infopath/2007/PartnerControls"/>
    <xsd:element name="IACategory" ma:index="4" nillable="true" ma:displayName="IA Category" ma:format="Dropdown" ma:internalName="IACategory" ma:readOnly="false">
      <xsd:simpleType>
        <xsd:restriction base="dms:Choice">
          <xsd:enumeration value="About OHA"/>
          <xsd:enumeration value="Programs and Services"/>
          <xsd:enumeration value="Oregon Health Plan"/>
          <xsd:enumeration value="Health System Reform"/>
          <xsd:enumeration value="Licenses and Certificates"/>
          <xsd:enumeration value="Public Health"/>
        </xsd:restriction>
      </xsd:simpleType>
    </xsd:element>
    <xsd:element name="IATopic" ma:index="5" nillable="true" ma:displayName="IA Topic" ma:format="Dropdown" ma:internalName="IATopic" ma:readOnly="false">
      <xsd:simpleType>
        <xsd:restriction base="dms:Choice">
          <xsd:enumeration value="About OHA - Agency Communications"/>
          <xsd:enumeration value="About OHA - Budget"/>
          <xsd:enumeration value="About OHA - Contacts"/>
          <xsd:enumeration value="About OHA - Grants &amp; Contracts"/>
          <xsd:enumeration value="About OHA - Jobs &amp; Employment"/>
          <xsd:enumeration value="About OHA - Organization"/>
          <xsd:enumeration value="About OHA - Policies"/>
          <xsd:enumeration value="About OHA - Public Meetings"/>
          <xsd:enumeration value="About OHA - Public Records"/>
          <xsd:enumeration value="About OHA - Questions &amp; Comments"/>
          <xsd:enumeration value="About OHA - Reports &amp; Data"/>
          <xsd:enumeration value="About OHA - Rulemaking"/>
          <xsd:enumeration value="Programs and Services - Behavioral Health"/>
          <xsd:enumeration value="Programs and Services - Contacts"/>
          <xsd:enumeration value="Programs and Services - Coordinated Care"/>
          <xsd:enumeration value="Programs and Services - Disease"/>
          <xsd:enumeration value="Programs and Services - Environment"/>
          <xsd:enumeration value="Programs and Services - Health Resources"/>
          <xsd:enumeration value="Programs and Services - OEBB"/>
          <xsd:enumeration value="Programs and Services - Oregon Health Plan"/>
          <xsd:enumeration value="Programs and Services - Oregon State Hospital"/>
          <xsd:enumeration value="Programs and Services - PEBB"/>
          <xsd:enumeration value="Programs and Services - Pharmacy"/>
          <xsd:enumeration value="Programs and Services - Prevention"/>
          <xsd:enumeration value="Programs and Services - Safety"/>
          <xsd:enumeration value="Oregon Health Plan - Agency Communications"/>
          <xsd:enumeration value="Oregon Health Plan - Benefits"/>
          <xsd:enumeration value="Oregon Health Plan - Contacts"/>
          <xsd:enumeration value="Oregon Health Plan - Coordinated Care"/>
          <xsd:enumeration value="Oregon Health Plan - Grants &amp; Contracts"/>
          <xsd:enumeration value="Oregon Health Plan - Health Resources"/>
          <xsd:enumeration value="Oregon Health Plan - Policies"/>
          <xsd:enumeration value="Oregon Health Plan - Providers and Partners"/>
          <xsd:enumeration value="Oregon Health Plan - Public Meetings"/>
          <xsd:enumeration value="Oregon Health Plan - Questions &amp; Comments"/>
          <xsd:enumeration value="Oregon Health Plan - Rule Making"/>
          <xsd:enumeration value="Health System Reform - Agency Communications"/>
          <xsd:enumeration value="Health System Reform - Coordinated Care"/>
          <xsd:enumeration value="Health System Reform - Public Meetings"/>
          <xsd:enumeration value="Health System Reform - Questions &amp; Comments"/>
          <xsd:enumeration value="Health System Reform - Reports &amp; Data"/>
          <xsd:enumeration value="Licenses and Certificates - Certificates"/>
          <xsd:enumeration value="Licenses and Certificates - Contacts"/>
          <xsd:enumeration value="Licenses and Certificates - Licenses"/>
          <xsd:enumeration value="Licenses and Certificates - Vital Records"/>
          <xsd:enumeration value="Public Health - Agency Communications"/>
          <xsd:enumeration value="Public Health - Contacts"/>
          <xsd:enumeration value="Public Health - Disease"/>
          <xsd:enumeration value="Public Health - Environment"/>
          <xsd:enumeration value="Public Health - Health Resources"/>
          <xsd:enumeration value="Public Health - Questions &amp; Comments"/>
          <xsd:enumeration value="Public Health - Prevention"/>
          <xsd:enumeration value="Public Health - Providers and Partners"/>
          <xsd:enumeration value="Public Health - Reports &amp; Data"/>
          <xsd:enumeration value="Public Health - Safety"/>
          <xsd:enumeration value="Public Health - Vital Records"/>
        </xsd:restriction>
      </xsd:simpleType>
    </xsd:element>
    <xsd:element name="IASubtopic" ma:index="6" nillable="true" ma:displayName="IA Subtopic" ma:format="Dropdown" ma:internalName="IASubtopic" ma:readOnly="false">
      <xsd:simpleType>
        <xsd:restriction base="dms:Choice">
          <xsd:enumeration value="Addiction Services - Alcohol"/>
          <xsd:enumeration value="Addiction Services - Drug"/>
          <xsd:enumeration value="Addiction Services - Gambling"/>
          <xsd:enumeration value="Addiction Services - Tobacco"/>
          <xsd:enumeration value="Applications"/>
          <xsd:enumeration value="Benefits - Health Plans"/>
          <xsd:enumeration value="Benefits - OEBB"/>
          <xsd:enumeration value="Benefits - OHP"/>
          <xsd:enumeration value="Benefits - PEBB"/>
          <xsd:enumeration value="Benefits - Retirement"/>
          <xsd:enumeration value="Budget - Agency Summary"/>
          <xsd:enumeration value="Budget - Agency Request (ARB)"/>
          <xsd:enumeration value="Budget - Governors Budget"/>
          <xsd:enumeration value="Budget - Infrastructure"/>
          <xsd:enumeration value="Budget - Legislatively Adopted (LAB)"/>
          <xsd:enumeration value="Budget - Legislative action"/>
          <xsd:enumeration value="Budget - Overview"/>
          <xsd:enumeration value="Budget - Policy Option Package (POP)"/>
          <xsd:enumeration value="Budget - Priorities"/>
          <xsd:enumeration value="Budget - Program"/>
          <xsd:enumeration value="Budget - Reduction"/>
          <xsd:enumeration value="Budget - Strategic funding proposal"/>
          <xsd:enumeration value="Budget - Special report"/>
          <xsd:enumeration value="Budget - Stakeholder meeting"/>
          <xsd:enumeration value="CCO - Contact"/>
          <xsd:enumeration value="CCO - Audited Financial Statement"/>
          <xsd:enumeration value="CCO - Interim Financial Statement"/>
          <xsd:enumeration value="CCO - Internal Financial Statement"/>
          <xsd:enumeration value="Clean Air"/>
          <xsd:enumeration value="Clean Water"/>
          <xsd:enumeration value="Clinics"/>
          <xsd:enumeration value="Commissions"/>
          <xsd:enumeration value="Committee Members"/>
          <xsd:enumeration value="Committees"/>
          <xsd:enumeration value="Crisis Services"/>
          <xsd:enumeration value="Drug Addiction Services"/>
          <xsd:enumeration value="Electronic Health Care Records (EHR)"/>
          <xsd:enumeration value="Emergency Preparedness"/>
          <xsd:enumeration value="Environmental Pollution"/>
          <xsd:enumeration value="Featured Content"/>
          <xsd:enumeration value="Fees"/>
          <xsd:enumeration value="Health Services - Primary Care Home"/>
          <xsd:enumeration value="Health Services - Prioritized list"/>
          <xsd:enumeration value="ICD-10"/>
          <xsd:enumeration value="Immunizations"/>
          <xsd:enumeration value="Legislation - Bills"/>
          <xsd:enumeration value="Legislation - Contact"/>
          <xsd:enumeration value="Legislation - Highlights"/>
          <xsd:enumeration value="Legislation - Session Summary"/>
          <xsd:enumeration value="Materials - Commission"/>
          <xsd:enumeration value="Materials - Committee"/>
          <xsd:enumeration value="Materials - Coverage Guidance"/>
          <xsd:enumeration value="Materials - Evidence-based Guidelines"/>
          <xsd:enumeration value="Materials - Health care plan details"/>
          <xsd:enumeration value="Materials - Health care plan overview"/>
          <xsd:enumeration value="Materials - Meeting Document"/>
          <xsd:enumeration value="Materials - Meeting Recording"/>
          <xsd:enumeration value="Materials - Meeting Schedule"/>
          <xsd:enumeration value="Materials - Open Enrollment"/>
          <xsd:enumeration value="Materials - Training"/>
          <xsd:enumeration value="Materials - Webinar"/>
          <xsd:enumeration value="Materials - Workgroup"/>
          <xsd:enumeration value="Medical Marijuana (OMMP)"/>
          <xsd:enumeration value="Medical Services"/>
          <xsd:enumeration value="Meeting Document"/>
          <xsd:enumeration value="Meeting Schedule"/>
          <xsd:enumeration value="Mental Health Services"/>
          <xsd:enumeration value="Metrics - Behavioral Health"/>
          <xsd:enumeration value="Metrics - CCO"/>
          <xsd:enumeration value="Metrics - Demographics"/>
          <xsd:enumeration value="Metrics - Hospital Performance"/>
          <xsd:enumeration value="Metrics - Incentive"/>
          <xsd:enumeration value="Metrics - Measures and Outcomes Tracking (MOTS)"/>
          <xsd:enumeration value="Metrics - ONE Eligibility system"/>
          <xsd:enumeration value="Metrics - Prevention"/>
          <xsd:enumeration value="Metrics - Rural health"/>
          <xsd:enumeration value="Metrics - State-Wide"/>
          <xsd:enumeration value="News Letter"/>
          <xsd:enumeration value="News Release"/>
          <xsd:enumeration value="OHP - Medicaid Waiver"/>
          <xsd:enumeration value="OHP - Provider Announcement"/>
          <xsd:enumeration value="OHP - Provider Rates"/>
          <xsd:enumeration value="Preferred Drug List"/>
          <xsd:enumeration value="Prescription Drugs - Monitoring"/>
          <xsd:enumeration value="Prescription Drugs - Preferred List"/>
          <xsd:enumeration value="Prescription Drugs - Subsidy"/>
          <xsd:enumeration value="Prescription Drugs Subsidy"/>
          <xsd:enumeration value="Technical Assistance"/>
          <xsd:enumeration value="Training"/>
          <xsd:enumeration value="Vital Statistics - Birth Certificate"/>
          <xsd:enumeration value="Vital Statistics - Certificate Death"/>
          <xsd:enumeration value="Vital Statistics - Data Use Requests"/>
          <xsd:enumeration value="Vital Statistics - Divorce Data"/>
          <xsd:enumeration value="Vital Statistics - Domestic Partnership Data"/>
          <xsd:enumeration value="Vital Statistics - Fetal Death Data"/>
          <xsd:enumeration value="Vital Statistics - Marriage Data"/>
          <xsd:enumeration value="Vital Statistics - Teen Pregnancy Data"/>
          <xsd:enumeration value="Wellness - Exercise"/>
          <xsd:enumeration value="Wellness - HEM"/>
          <xsd:enumeration value="Wellness - Intervention"/>
          <xsd:enumeration value="Wellness - Pain Management"/>
          <xsd:enumeration value="Wellness - Reproductive Health"/>
          <xsd:enumeration value="Wellness - Stress Relief"/>
        </xsd:restriction>
      </xsd:simpleType>
    </xsd:element>
    <xsd:element name="DocumentExpirationDate" ma:index="7" nillable="true" ma:displayName="Document Expiration Date" ma:format="DateOnly" ma:internalName="DocumentExpiration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Content Type"/>
        <xsd:element ref="dc:title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ACategory xmlns="59da1016-2a1b-4f8a-9768-d7a4932f6f16" xsi:nil="true"/>
    <DocumentExpirationDate xmlns="59da1016-2a1b-4f8a-9768-d7a4932f6f16" xsi:nil="true"/>
    <IATopic xmlns="59da1016-2a1b-4f8a-9768-d7a4932f6f16" xsi:nil="true"/>
    <IASubtopic xmlns="59da1016-2a1b-4f8a-9768-d7a4932f6f16" xsi:nil="true"/>
    <URL xmlns="http://schemas.microsoft.com/sharepoint/v3">
      <Url xsi:nil="true"/>
      <Description xsi:nil="true"/>
    </URL>
    <Meta_x0020_Keywords xmlns="4afd2ad8-7f98-4dab-ab6a-7fd6b4cb5fe9" xsi:nil="true"/>
    <Meta_x0020_Description xmlns="4afd2ad8-7f98-4dab-ab6a-7fd6b4cb5fe9" xsi:nil="true"/>
    <Meeting xmlns="4afd2ad8-7f98-4dab-ab6a-7fd6b4cb5fe9" xsi:nil="true"/>
  </documentManagement>
</p:properties>
</file>

<file path=customXml/itemProps1.xml><?xml version="1.0" encoding="utf-8"?>
<ds:datastoreItem xmlns:ds="http://schemas.openxmlformats.org/officeDocument/2006/customXml" ds:itemID="{F4596E93-9CDA-4A4F-8A63-3D53197B6988}"/>
</file>

<file path=customXml/itemProps2.xml><?xml version="1.0" encoding="utf-8"?>
<ds:datastoreItem xmlns:ds="http://schemas.openxmlformats.org/officeDocument/2006/customXml" ds:itemID="{155DA845-596A-4B5E-8FCF-6C666A04B8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486E00-5E0B-4B7D-B5EE-0E996EE845A1}">
  <ds:schemaRefs>
    <ds:schemaRef ds:uri="http://purl.org/dc/dcmitype/"/>
    <ds:schemaRef ds:uri="41c5bae5-5f16-4491-b3ac-c511eecb96df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05f180e8-9ba8-4fcb-a4f4-021e726e1186"/>
  </ds:schemaRefs>
</ds:datastoreItem>
</file>

<file path=docMetadata/LabelInfo.xml><?xml version="1.0" encoding="utf-8"?>
<clbl:labelList xmlns:clbl="http://schemas.microsoft.com/office/2020/mipLabelMetadata">
  <clbl:label id="{ebdd6eeb-0dd0-4927-947e-a759f08fcf55}" enabled="1" method="Privileged" siteId="{658e63e8-8d39-499c-8f48-13adc9452f4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421</Words>
  <Application>Microsoft Office PowerPoint</Application>
  <PresentationFormat>Widescreen</PresentationFormat>
  <Paragraphs>47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Program &amp; Policy Committee Voting  Members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Program &amp; Policy intro slides committee members &amp; group agreements </dc:title>
  <dc:creator>Anna K Williams (she/her)</dc:creator>
  <cp:lastModifiedBy>Corinna Hazard (she/her)</cp:lastModifiedBy>
  <cp:revision>4</cp:revision>
  <dcterms:created xsi:type="dcterms:W3CDTF">2026-05-14T18:02:38Z</dcterms:created>
  <dcterms:modified xsi:type="dcterms:W3CDTF">2026-05-19T20:24:27Z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0x010100FB709EFF1EDF8D42A89D070ED14D6F0E</vt:lpwstr>
  </property>
  <property fmtid="{D5CDD505-2E9C-101B-9397-08002B2CF9AE}" pid="3" name="MediaServiceImageTags">
    <vt:lpwstr/>
  </property>
  <property fmtid="{D5CDD505-2E9C-101B-9397-08002B2CF9AE}" pid="4" name="Order">
    <vt:r8>2800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_CopySource">
    <vt:lpwstr>https://www-auth.oregon.gov/oha/HSD/BH-Child-Family/SiteAssets/Lists/AccordionText/EditForm/2026 Program &amp; Policy intro slides.pptx</vt:lpwstr>
  </property>
</Properties>
</file>