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2" r:id="rId4"/>
    <p:sldId id="263" r:id="rId5"/>
    <p:sldId id="270" r:id="rId6"/>
    <p:sldId id="268" r:id="rId7"/>
    <p:sldId id="258" r:id="rId8"/>
    <p:sldId id="259" r:id="rId9"/>
    <p:sldId id="260" r:id="rId10"/>
    <p:sldId id="261" r:id="rId11"/>
    <p:sldId id="269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575" autoAdjust="0"/>
  </p:normalViewPr>
  <p:slideViewPr>
    <p:cSldViewPr>
      <p:cViewPr varScale="1">
        <p:scale>
          <a:sx n="70" d="100"/>
          <a:sy n="70" d="100"/>
        </p:scale>
        <p:origin x="197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A97271-027D-44BB-97CA-B9CF4DC7D6B2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8378A97-739D-4E7A-B4BD-BD2A290F0BFE}">
      <dgm:prSet phldrT="[Text]"/>
      <dgm:spPr/>
      <dgm:t>
        <a:bodyPr/>
        <a:lstStyle/>
        <a:p>
          <a:r>
            <a:rPr lang="en-US" b="1" dirty="0" smtClean="0"/>
            <a:t>Referral</a:t>
          </a:r>
          <a:endParaRPr lang="en-US" b="1" dirty="0"/>
        </a:p>
      </dgm:t>
    </dgm:pt>
    <dgm:pt modelId="{00F8F2CB-E07D-4544-96BA-D4E723D99AB0}" type="parTrans" cxnId="{D56DECA8-9BD4-4CE0-8226-C835CC673C29}">
      <dgm:prSet/>
      <dgm:spPr/>
      <dgm:t>
        <a:bodyPr/>
        <a:lstStyle/>
        <a:p>
          <a:endParaRPr lang="en-US"/>
        </a:p>
      </dgm:t>
    </dgm:pt>
    <dgm:pt modelId="{C28BC0C0-DAFC-4DAD-A174-DAEDADA86972}" type="sibTrans" cxnId="{D56DECA8-9BD4-4CE0-8226-C835CC673C29}">
      <dgm:prSet/>
      <dgm:spPr/>
      <dgm:t>
        <a:bodyPr/>
        <a:lstStyle/>
        <a:p>
          <a:endParaRPr lang="en-US"/>
        </a:p>
      </dgm:t>
    </dgm:pt>
    <dgm:pt modelId="{49B6C98A-6DB8-465C-B484-F73457992E38}">
      <dgm:prSet phldrT="[Text]"/>
      <dgm:spPr/>
      <dgm:t>
        <a:bodyPr/>
        <a:lstStyle/>
        <a:p>
          <a:r>
            <a:rPr lang="en-US" b="1" dirty="0" smtClean="0"/>
            <a:t>Initial appointment</a:t>
          </a:r>
          <a:endParaRPr lang="en-US" b="1" dirty="0"/>
        </a:p>
      </dgm:t>
    </dgm:pt>
    <dgm:pt modelId="{E6D6895A-0E0F-4407-8A8F-BCE49F774555}" type="parTrans" cxnId="{829E4B9F-32E0-4AFA-BDD0-6DAD6B6CA895}">
      <dgm:prSet/>
      <dgm:spPr/>
      <dgm:t>
        <a:bodyPr/>
        <a:lstStyle/>
        <a:p>
          <a:endParaRPr lang="en-US"/>
        </a:p>
      </dgm:t>
    </dgm:pt>
    <dgm:pt modelId="{4EEC3E68-B636-4BBF-83B4-10A26391A3D6}" type="sibTrans" cxnId="{829E4B9F-32E0-4AFA-BDD0-6DAD6B6CA895}">
      <dgm:prSet/>
      <dgm:spPr/>
      <dgm:t>
        <a:bodyPr/>
        <a:lstStyle/>
        <a:p>
          <a:endParaRPr lang="en-US"/>
        </a:p>
      </dgm:t>
    </dgm:pt>
    <dgm:pt modelId="{4FE22BAA-079D-4DB5-8DD6-760C68B44578}">
      <dgm:prSet phldrT="[Text]"/>
      <dgm:spPr/>
      <dgm:t>
        <a:bodyPr/>
        <a:lstStyle/>
        <a:p>
          <a:r>
            <a:rPr lang="en-US" b="1" dirty="0" smtClean="0"/>
            <a:t>Established medical home</a:t>
          </a:r>
          <a:endParaRPr lang="en-US" b="1" dirty="0"/>
        </a:p>
      </dgm:t>
    </dgm:pt>
    <dgm:pt modelId="{B86164BD-7208-4D53-84C9-B6BE649E25BF}" type="parTrans" cxnId="{04C292B2-8151-42B5-86F9-464BB93B11B4}">
      <dgm:prSet/>
      <dgm:spPr/>
      <dgm:t>
        <a:bodyPr/>
        <a:lstStyle/>
        <a:p>
          <a:endParaRPr lang="en-US"/>
        </a:p>
      </dgm:t>
    </dgm:pt>
    <dgm:pt modelId="{445FC058-5EE2-4B70-8649-23B49054FB9D}" type="sibTrans" cxnId="{04C292B2-8151-42B5-86F9-464BB93B11B4}">
      <dgm:prSet/>
      <dgm:spPr/>
      <dgm:t>
        <a:bodyPr/>
        <a:lstStyle/>
        <a:p>
          <a:endParaRPr lang="en-US"/>
        </a:p>
      </dgm:t>
    </dgm:pt>
    <dgm:pt modelId="{6C8FBCD2-3CDB-4A61-B0A6-BE262EC9B6F2}">
      <dgm:prSet phldrT="[Text]"/>
      <dgm:spPr/>
      <dgm:t>
        <a:bodyPr/>
        <a:lstStyle/>
        <a:p>
          <a:r>
            <a:rPr lang="en-US" b="1" dirty="0" smtClean="0"/>
            <a:t>Ongoing source of primary &amp; preventive health care</a:t>
          </a:r>
          <a:endParaRPr lang="en-US" b="1" dirty="0"/>
        </a:p>
      </dgm:t>
    </dgm:pt>
    <dgm:pt modelId="{82DC4FF7-3A47-4A26-BF60-A9D11E15EF80}" type="parTrans" cxnId="{CAFB6909-003B-49E0-9DAF-C6628DD93C1A}">
      <dgm:prSet/>
      <dgm:spPr/>
      <dgm:t>
        <a:bodyPr/>
        <a:lstStyle/>
        <a:p>
          <a:endParaRPr lang="en-US"/>
        </a:p>
      </dgm:t>
    </dgm:pt>
    <dgm:pt modelId="{D997A3FE-7B88-40F6-BDC1-659296D69B8F}" type="sibTrans" cxnId="{CAFB6909-003B-49E0-9DAF-C6628DD93C1A}">
      <dgm:prSet/>
      <dgm:spPr/>
      <dgm:t>
        <a:bodyPr/>
        <a:lstStyle/>
        <a:p>
          <a:endParaRPr lang="en-US"/>
        </a:p>
      </dgm:t>
    </dgm:pt>
    <dgm:pt modelId="{4BB0EA0A-DD28-47F0-8680-F19E5B6CC87A}" type="pres">
      <dgm:prSet presAssocID="{75A97271-027D-44BB-97CA-B9CF4DC7D6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C4A9A9-9614-4FC3-AACA-2127780C59C3}" type="pres">
      <dgm:prSet presAssocID="{75A97271-027D-44BB-97CA-B9CF4DC7D6B2}" presName="cycle" presStyleCnt="0"/>
      <dgm:spPr/>
    </dgm:pt>
    <dgm:pt modelId="{B86DAB9D-7C22-481E-B413-C63C25ED6502}" type="pres">
      <dgm:prSet presAssocID="{68378A97-739D-4E7A-B4BD-BD2A290F0BFE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D3B3F-062C-4FFD-8B15-D3FAF721DD1B}" type="pres">
      <dgm:prSet presAssocID="{C28BC0C0-DAFC-4DAD-A174-DAEDADA86972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E3D3F112-2D05-4DAB-9C7C-592226ABFF55}" type="pres">
      <dgm:prSet presAssocID="{49B6C98A-6DB8-465C-B484-F73457992E38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A65993-81E5-4FDE-BE67-BD24BBBDCBEB}" type="pres">
      <dgm:prSet presAssocID="{4FE22BAA-079D-4DB5-8DD6-760C68B44578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185194-1753-45D1-8FA0-3880A0D0F925}" type="pres">
      <dgm:prSet presAssocID="{6C8FBCD2-3CDB-4A61-B0A6-BE262EC9B6F2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F9A0C0-CE7C-4EB5-ABA3-2EF9B99EF518}" type="presOf" srcId="{6C8FBCD2-3CDB-4A61-B0A6-BE262EC9B6F2}" destId="{85185194-1753-45D1-8FA0-3880A0D0F925}" srcOrd="0" destOrd="0" presId="urn:microsoft.com/office/officeart/2005/8/layout/cycle3"/>
    <dgm:cxn modelId="{E3F553FF-02C6-4EDA-8B28-5E188CE53F42}" type="presOf" srcId="{49B6C98A-6DB8-465C-B484-F73457992E38}" destId="{E3D3F112-2D05-4DAB-9C7C-592226ABFF55}" srcOrd="0" destOrd="0" presId="urn:microsoft.com/office/officeart/2005/8/layout/cycle3"/>
    <dgm:cxn modelId="{F090406C-02E6-41D5-A4CE-424F71A4D0F2}" type="presOf" srcId="{C28BC0C0-DAFC-4DAD-A174-DAEDADA86972}" destId="{622D3B3F-062C-4FFD-8B15-D3FAF721DD1B}" srcOrd="0" destOrd="0" presId="urn:microsoft.com/office/officeart/2005/8/layout/cycle3"/>
    <dgm:cxn modelId="{829E4B9F-32E0-4AFA-BDD0-6DAD6B6CA895}" srcId="{75A97271-027D-44BB-97CA-B9CF4DC7D6B2}" destId="{49B6C98A-6DB8-465C-B484-F73457992E38}" srcOrd="1" destOrd="0" parTransId="{E6D6895A-0E0F-4407-8A8F-BCE49F774555}" sibTransId="{4EEC3E68-B636-4BBF-83B4-10A26391A3D6}"/>
    <dgm:cxn modelId="{F03E2AE8-964C-4882-9DF2-BC21877087F8}" type="presOf" srcId="{4FE22BAA-079D-4DB5-8DD6-760C68B44578}" destId="{15A65993-81E5-4FDE-BE67-BD24BBBDCBEB}" srcOrd="0" destOrd="0" presId="urn:microsoft.com/office/officeart/2005/8/layout/cycle3"/>
    <dgm:cxn modelId="{F8F1D826-ACB8-40E8-875B-CB50B7CDEC20}" type="presOf" srcId="{68378A97-739D-4E7A-B4BD-BD2A290F0BFE}" destId="{B86DAB9D-7C22-481E-B413-C63C25ED6502}" srcOrd="0" destOrd="0" presId="urn:microsoft.com/office/officeart/2005/8/layout/cycle3"/>
    <dgm:cxn modelId="{CAFB6909-003B-49E0-9DAF-C6628DD93C1A}" srcId="{75A97271-027D-44BB-97CA-B9CF4DC7D6B2}" destId="{6C8FBCD2-3CDB-4A61-B0A6-BE262EC9B6F2}" srcOrd="3" destOrd="0" parTransId="{82DC4FF7-3A47-4A26-BF60-A9D11E15EF80}" sibTransId="{D997A3FE-7B88-40F6-BDC1-659296D69B8F}"/>
    <dgm:cxn modelId="{67BAD234-CB34-4900-88E1-26680B55BD65}" type="presOf" srcId="{75A97271-027D-44BB-97CA-B9CF4DC7D6B2}" destId="{4BB0EA0A-DD28-47F0-8680-F19E5B6CC87A}" srcOrd="0" destOrd="0" presId="urn:microsoft.com/office/officeart/2005/8/layout/cycle3"/>
    <dgm:cxn modelId="{04C292B2-8151-42B5-86F9-464BB93B11B4}" srcId="{75A97271-027D-44BB-97CA-B9CF4DC7D6B2}" destId="{4FE22BAA-079D-4DB5-8DD6-760C68B44578}" srcOrd="2" destOrd="0" parTransId="{B86164BD-7208-4D53-84C9-B6BE649E25BF}" sibTransId="{445FC058-5EE2-4B70-8649-23B49054FB9D}"/>
    <dgm:cxn modelId="{D56DECA8-9BD4-4CE0-8226-C835CC673C29}" srcId="{75A97271-027D-44BB-97CA-B9CF4DC7D6B2}" destId="{68378A97-739D-4E7A-B4BD-BD2A290F0BFE}" srcOrd="0" destOrd="0" parTransId="{00F8F2CB-E07D-4544-96BA-D4E723D99AB0}" sibTransId="{C28BC0C0-DAFC-4DAD-A174-DAEDADA86972}"/>
    <dgm:cxn modelId="{495E6578-8684-4A46-81EA-A03EE89A0306}" type="presParOf" srcId="{4BB0EA0A-DD28-47F0-8680-F19E5B6CC87A}" destId="{4EC4A9A9-9614-4FC3-AACA-2127780C59C3}" srcOrd="0" destOrd="0" presId="urn:microsoft.com/office/officeart/2005/8/layout/cycle3"/>
    <dgm:cxn modelId="{1E9B995F-83E4-4AF5-B295-40402CDC99FA}" type="presParOf" srcId="{4EC4A9A9-9614-4FC3-AACA-2127780C59C3}" destId="{B86DAB9D-7C22-481E-B413-C63C25ED6502}" srcOrd="0" destOrd="0" presId="urn:microsoft.com/office/officeart/2005/8/layout/cycle3"/>
    <dgm:cxn modelId="{5EAE8FF3-06B2-4E44-9808-3C4BB38FA254}" type="presParOf" srcId="{4EC4A9A9-9614-4FC3-AACA-2127780C59C3}" destId="{622D3B3F-062C-4FFD-8B15-D3FAF721DD1B}" srcOrd="1" destOrd="0" presId="urn:microsoft.com/office/officeart/2005/8/layout/cycle3"/>
    <dgm:cxn modelId="{DEFA109C-124C-482E-9409-98AD5BE404C1}" type="presParOf" srcId="{4EC4A9A9-9614-4FC3-AACA-2127780C59C3}" destId="{E3D3F112-2D05-4DAB-9C7C-592226ABFF55}" srcOrd="2" destOrd="0" presId="urn:microsoft.com/office/officeart/2005/8/layout/cycle3"/>
    <dgm:cxn modelId="{5EA08605-3DE6-4A27-8B89-1D61FE320C41}" type="presParOf" srcId="{4EC4A9A9-9614-4FC3-AACA-2127780C59C3}" destId="{15A65993-81E5-4FDE-BE67-BD24BBBDCBEB}" srcOrd="3" destOrd="0" presId="urn:microsoft.com/office/officeart/2005/8/layout/cycle3"/>
    <dgm:cxn modelId="{F6CAB1CF-57E1-4363-9F0B-793D6CA183BE}" type="presParOf" srcId="{4EC4A9A9-9614-4FC3-AACA-2127780C59C3}" destId="{85185194-1753-45D1-8FA0-3880A0D0F925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05BFB-D2E1-4A5D-A2CD-F7914C6785BB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B4AAD-4403-40EC-8E19-30A0096EA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39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 as </a:t>
            </a:r>
            <a:r>
              <a:rPr lang="en-US" b="1" dirty="0" smtClean="0"/>
              <a:t>¡Soy </a:t>
            </a:r>
            <a:r>
              <a:rPr lang="en-US" b="1" dirty="0" err="1" smtClean="0"/>
              <a:t>sano</a:t>
            </a:r>
            <a:r>
              <a:rPr lang="en-US" b="1" dirty="0" smtClean="0"/>
              <a:t>! </a:t>
            </a:r>
            <a:r>
              <a:rPr lang="en-US" b="0" dirty="0" smtClean="0"/>
              <a:t>in Spanish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3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Children and teens served</a:t>
            </a:r>
            <a:r>
              <a:rPr lang="en-US" baseline="0" dirty="0" smtClean="0"/>
              <a:t> through </a:t>
            </a:r>
            <a:r>
              <a:rPr lang="en-US" b="1" baseline="0" dirty="0" smtClean="0"/>
              <a:t>I’m healthy!</a:t>
            </a:r>
            <a:r>
              <a:rPr lang="en-US" baseline="0" dirty="0" smtClean="0"/>
              <a:t>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Do not qualify for full Oregon Health Plan benefits (through the Oregon Health Authority) or Qualified Health Plans (through Oregon’s Health Insurance Marketplace) due to immigration status.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May be enrolled</a:t>
            </a:r>
            <a:r>
              <a:rPr lang="en-US" baseline="0" dirty="0" smtClean="0"/>
              <a:t> in CAWEM or CAWEM Plus and still qualify, since CAWEM and CAWEM Plus are emergency Medicaid programs and not full Oregon Health Plan benefits.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May also be enrolled in KP CHP/private market plans since these are not state or federal health insurance programs.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Do not have to meet certain income criteria (i.e. there is </a:t>
            </a:r>
            <a:r>
              <a:rPr lang="en-US" u="sng" baseline="0" dirty="0" smtClean="0"/>
              <a:t>no household income limit</a:t>
            </a:r>
            <a:r>
              <a:rPr lang="en-US" baseline="0" dirty="0" smtClean="0"/>
              <a:t> in order to access </a:t>
            </a:r>
            <a:r>
              <a:rPr lang="en-US" b="1" baseline="0" dirty="0" smtClean="0"/>
              <a:t>I’m healthy! </a:t>
            </a:r>
            <a:r>
              <a:rPr lang="en-US" baseline="0" dirty="0" smtClean="0"/>
              <a:t>free health care services).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20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27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 funded more than 30 organizations</a:t>
            </a:r>
            <a:r>
              <a:rPr lang="en-US" baseline="0" dirty="0" smtClean="0"/>
              <a:t> serving 27 of Oregon’s 36 counties.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35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I’m healthy! </a:t>
            </a:r>
            <a:r>
              <a:rPr lang="en-US" b="0" dirty="0" smtClean="0"/>
              <a:t>free health care services do </a:t>
            </a:r>
            <a:r>
              <a:rPr lang="en-US" b="0" u="sng" dirty="0" smtClean="0"/>
              <a:t>not</a:t>
            </a:r>
            <a:r>
              <a:rPr lang="en-US" b="0" dirty="0" smtClean="0"/>
              <a:t> include: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100" dirty="0" smtClean="0"/>
              <a:t>Prescription medications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100" dirty="0" smtClean="0"/>
              <a:t>Ancillary services (i.e. labs and imaging)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100" dirty="0" smtClean="0"/>
              <a:t>Services provided on referral to specialists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100" dirty="0" smtClean="0"/>
              <a:t>Services provided on referral to ED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100" dirty="0" smtClean="0"/>
              <a:t>Any other services provided on referral outside of the safety net clinic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33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9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36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B4AAD-4403-40EC-8E19-30A0096EADA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8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1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4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45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71" y="6185241"/>
            <a:ext cx="1427761" cy="5953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7162800"/>
            <a:ext cx="952255" cy="49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505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56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9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8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3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0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07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I’m healthy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I'm Healthy (Soy Sano) Program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9531-ED67-4575-BCD0-1B5B93F6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mailto:josie.j.silverman@state.or.u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healthy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healthy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361944"/>
            <a:ext cx="8382000" cy="676656"/>
          </a:xfrm>
        </p:spPr>
        <p:txBody>
          <a:bodyPr>
            <a:normAutofit/>
          </a:bodyPr>
          <a:lstStyle/>
          <a:p>
            <a:r>
              <a:rPr lang="en-US" sz="2800" i="1" dirty="0" smtClean="0">
                <a:solidFill>
                  <a:schemeClr val="tx1"/>
                </a:solidFill>
              </a:rPr>
              <a:t>Helping Oregon’s children and teens connect to care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24605"/>
            <a:ext cx="3276600" cy="136619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9600" y="4572000"/>
            <a:ext cx="830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Josie </a:t>
            </a:r>
            <a:r>
              <a:rPr lang="en-US" dirty="0" smtClean="0"/>
              <a:t>Silverman-Méndez, MPH </a:t>
            </a:r>
            <a:endParaRPr lang="en-US" dirty="0"/>
          </a:p>
          <a:p>
            <a:r>
              <a:rPr lang="en-US" dirty="0" smtClean="0"/>
              <a:t>Program Coordinator</a:t>
            </a:r>
          </a:p>
          <a:p>
            <a:r>
              <a:rPr lang="en-US" dirty="0" smtClean="0"/>
              <a:t>Community Partner Outreach Program</a:t>
            </a:r>
          </a:p>
          <a:p>
            <a:r>
              <a:rPr lang="en-US" dirty="0" smtClean="0"/>
              <a:t>Health Systems Division </a:t>
            </a:r>
            <a:endParaRPr lang="en-US" dirty="0"/>
          </a:p>
          <a:p>
            <a:r>
              <a:rPr lang="en-US" dirty="0">
                <a:hlinkClick r:id="rId4"/>
              </a:rPr>
              <a:t>josie.j.silverman@state.or.us</a:t>
            </a:r>
            <a:endParaRPr lang="en-US" dirty="0"/>
          </a:p>
          <a:p>
            <a:r>
              <a:rPr lang="en-US" dirty="0"/>
              <a:t>503-983-3739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221372"/>
            <a:ext cx="2362200" cy="12170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25908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Safety Net Capacity Grant Program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7508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12954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/>
              <a:t>After initial referral is met, child/teen has established medical home for on-going primary and </a:t>
            </a:r>
            <a:r>
              <a:rPr lang="en-US" sz="2800" dirty="0" smtClean="0"/>
              <a:t>preventive </a:t>
            </a:r>
            <a:r>
              <a:rPr lang="en-US" sz="2800" dirty="0"/>
              <a:t>health care.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73925662"/>
              </p:ext>
            </p:extLst>
          </p:nvPr>
        </p:nvGraphicFramePr>
        <p:xfrm>
          <a:off x="1447800" y="2641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3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Cover All Kids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SB 558</a:t>
            </a:r>
          </a:p>
          <a:p>
            <a:pPr lvl="1"/>
            <a:r>
              <a:rPr lang="en-US" sz="3600" dirty="0" smtClean="0"/>
              <a:t>Passed on July 7, 2017</a:t>
            </a:r>
          </a:p>
          <a:p>
            <a:pPr lvl="1"/>
            <a:r>
              <a:rPr lang="en-US" sz="3600" dirty="0" smtClean="0"/>
              <a:t>Takes effect January 1, 2018*</a:t>
            </a:r>
          </a:p>
          <a:p>
            <a:pPr lvl="1"/>
            <a:r>
              <a:rPr lang="en-US" sz="3600" dirty="0" smtClean="0"/>
              <a:t>Expands Oregon’s Medicaid program to include coverage for children and teens (under 19), regardless of immigration status</a:t>
            </a:r>
          </a:p>
          <a:p>
            <a:pPr lvl="1"/>
            <a:r>
              <a:rPr lang="en-US" sz="3600" dirty="0" smtClean="0"/>
              <a:t>Oregon is 7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state in the nation to do this</a:t>
            </a:r>
          </a:p>
          <a:p>
            <a:pPr lvl="1"/>
            <a:r>
              <a:rPr lang="en-US" sz="3600" dirty="0" smtClean="0"/>
              <a:t>Impacts an estimated 17,000 children and teens</a:t>
            </a:r>
          </a:p>
          <a:p>
            <a:pPr lvl="1"/>
            <a:r>
              <a:rPr lang="en-US" sz="3600" dirty="0" smtClean="0"/>
              <a:t>Community Partner Outreach Program to lead implementation</a:t>
            </a:r>
          </a:p>
          <a:p>
            <a:pPr lvl="2"/>
            <a:r>
              <a:rPr lang="en-US" sz="2900" i="1" dirty="0" smtClean="0"/>
              <a:t>Additional information coming soon </a:t>
            </a:r>
          </a:p>
          <a:p>
            <a:pPr marL="914400" lvl="2" indent="0">
              <a:buNone/>
            </a:pPr>
            <a:endParaRPr lang="en-US" i="1" dirty="0" smtClean="0"/>
          </a:p>
          <a:p>
            <a:pPr marL="114300" indent="0">
              <a:buNone/>
            </a:pPr>
            <a:r>
              <a:rPr lang="en-US" sz="2800" dirty="0" smtClean="0"/>
              <a:t>*Oregon Health Plan enrollment will not commence until this 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533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dirty="0" smtClean="0"/>
              <a:t>Learn more at </a:t>
            </a:r>
            <a:r>
              <a:rPr lang="en-US" sz="4000" dirty="0" smtClean="0">
                <a:hlinkClick r:id="rId2"/>
              </a:rPr>
              <a:t>www.imhealthy.org</a:t>
            </a:r>
            <a:r>
              <a:rPr lang="en-US" sz="4000" dirty="0" smtClean="0"/>
              <a:t>. </a:t>
            </a:r>
            <a:endParaRPr lang="en-US" sz="4000" dirty="0"/>
          </a:p>
          <a:p>
            <a:pPr marL="0" indent="0" algn="ctr">
              <a:buNone/>
            </a:pPr>
            <a:endParaRPr lang="en-US" sz="4000" i="1" dirty="0" smtClean="0"/>
          </a:p>
          <a:p>
            <a:pPr marL="0" indent="0" algn="ctr">
              <a:buNone/>
            </a:pPr>
            <a:r>
              <a:rPr lang="en-US" sz="4000" i="1" dirty="0" smtClean="0"/>
              <a:t>Questions?</a:t>
            </a:r>
            <a:endParaRPr lang="en-US" sz="4000" i="1" dirty="0"/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Thank you!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5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I’m healthy!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grant program that increases the capacity of Oregon’s safety net system to offer </a:t>
            </a:r>
            <a:r>
              <a:rPr lang="en-US" b="1" dirty="0" smtClean="0"/>
              <a:t>free health care services to children and teens </a:t>
            </a:r>
            <a:r>
              <a:rPr lang="en-US" dirty="0" smtClean="0"/>
              <a:t>who: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Do not qualify for full Oregon Health Plan benefits or Qualified Health Plans </a:t>
            </a:r>
            <a:r>
              <a:rPr lang="en-US" i="1" dirty="0" smtClean="0"/>
              <a:t>and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Are under 19 years old.</a:t>
            </a:r>
          </a:p>
          <a:p>
            <a:pPr marL="5715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6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Started: January 2017</a:t>
            </a:r>
          </a:p>
          <a:p>
            <a:r>
              <a:rPr lang="en-US" dirty="0" smtClean="0"/>
              <a:t>Ends: December 2017</a:t>
            </a:r>
          </a:p>
          <a:p>
            <a:r>
              <a:rPr lang="en-US" i="1" dirty="0" smtClean="0"/>
              <a:t>What comes next? </a:t>
            </a:r>
            <a:r>
              <a:rPr lang="en-US" dirty="0" smtClean="0"/>
              <a:t>Cover All Kids!</a:t>
            </a:r>
          </a:p>
          <a:p>
            <a:pPr lvl="1"/>
            <a:r>
              <a:rPr lang="en-US" b="1" dirty="0" smtClean="0"/>
              <a:t>I’m healthy! </a:t>
            </a:r>
            <a:r>
              <a:rPr lang="en-US" dirty="0"/>
              <a:t>s</a:t>
            </a:r>
            <a:r>
              <a:rPr lang="en-US" dirty="0" smtClean="0"/>
              <a:t>erves as a pathway to Cover All Kids</a:t>
            </a:r>
          </a:p>
          <a:p>
            <a:pPr lvl="1"/>
            <a:r>
              <a:rPr lang="en-US" i="1" dirty="0" smtClean="0"/>
              <a:t>Additional information on Cover All Kids at the end of today’s presentation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Safety Net Providers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Nonprofit clinics </a:t>
            </a:r>
            <a:r>
              <a:rPr lang="en-US" dirty="0" smtClean="0"/>
              <a:t>such as federally qualified health centers </a:t>
            </a:r>
          </a:p>
          <a:p>
            <a:pPr lvl="1"/>
            <a:r>
              <a:rPr lang="en-US" dirty="0" smtClean="0"/>
              <a:t>Core mission is to provide primary and preventive health care to people who are underserved, regardless of their ability to pay</a:t>
            </a:r>
          </a:p>
          <a:p>
            <a:r>
              <a:rPr lang="en-US" b="1" dirty="0" smtClean="0"/>
              <a:t>Community-based organizations </a:t>
            </a:r>
            <a:r>
              <a:rPr lang="en-US" dirty="0" smtClean="0"/>
              <a:t>such as culturally specific social service, leadership development and advocacy groups 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ave established relationships and trust with the communities they serve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1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Grant-Funded Partners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3"/>
          <a:srcRect l="14263" t="9117" r="24840" b="4273"/>
          <a:stretch/>
        </p:blipFill>
        <p:spPr bwMode="auto">
          <a:xfrm>
            <a:off x="1238250" y="914400"/>
            <a:ext cx="6667500" cy="5334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1213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Services Provided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Nonprofit clinics: </a:t>
            </a:r>
            <a:r>
              <a:rPr lang="en-US" dirty="0" smtClean="0"/>
              <a:t>Provide </a:t>
            </a:r>
            <a:r>
              <a:rPr lang="en-US" u="sng" dirty="0" smtClean="0"/>
              <a:t>free</a:t>
            </a:r>
            <a:r>
              <a:rPr lang="en-US" dirty="0" smtClean="0"/>
              <a:t> primary and preventive health care services </a:t>
            </a:r>
          </a:p>
          <a:p>
            <a:r>
              <a:rPr lang="en-US" b="1" dirty="0" smtClean="0"/>
              <a:t>Community-based organizations: </a:t>
            </a:r>
          </a:p>
          <a:p>
            <a:pPr lvl="1"/>
            <a:r>
              <a:rPr lang="en-US" dirty="0" smtClean="0"/>
              <a:t>Provide outreach and education</a:t>
            </a:r>
          </a:p>
          <a:p>
            <a:pPr lvl="1"/>
            <a:r>
              <a:rPr lang="en-US" dirty="0" smtClean="0"/>
              <a:t>Screen children/teens for eligibility</a:t>
            </a:r>
          </a:p>
          <a:p>
            <a:pPr lvl="1"/>
            <a:r>
              <a:rPr lang="en-US" dirty="0" smtClean="0"/>
              <a:t>Provide referrals to partner clinics (special focus on new patients) </a:t>
            </a:r>
          </a:p>
          <a:p>
            <a:pPr lvl="2"/>
            <a:r>
              <a:rPr lang="en-US" dirty="0" smtClean="0"/>
              <a:t>Including assistance scheduling appointments and follow-up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7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Free Health </a:t>
            </a:r>
            <a:r>
              <a:rPr lang="en-US" b="1" dirty="0"/>
              <a:t>C</a:t>
            </a:r>
            <a:r>
              <a:rPr lang="en-US" b="1" dirty="0" smtClean="0"/>
              <a:t>are Services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P</a:t>
            </a:r>
            <a:r>
              <a:rPr lang="en-US" b="1" dirty="0" smtClean="0"/>
              <a:t>rimary and preventive care </a:t>
            </a:r>
            <a:r>
              <a:rPr lang="en-US" dirty="0" smtClean="0"/>
              <a:t>services provided at no-cost to the patient:</a:t>
            </a:r>
          </a:p>
          <a:p>
            <a:r>
              <a:rPr lang="en-US" dirty="0" smtClean="0"/>
              <a:t>Physical</a:t>
            </a:r>
          </a:p>
          <a:p>
            <a:r>
              <a:rPr lang="en-US" dirty="0" smtClean="0"/>
              <a:t>Vision</a:t>
            </a:r>
          </a:p>
          <a:p>
            <a:r>
              <a:rPr lang="en-US" dirty="0" smtClean="0"/>
              <a:t>Dental</a:t>
            </a:r>
          </a:p>
          <a:p>
            <a:r>
              <a:rPr lang="en-US" dirty="0" smtClean="0"/>
              <a:t>Mental</a:t>
            </a:r>
          </a:p>
          <a:p>
            <a:r>
              <a:rPr lang="en-US" dirty="0" smtClean="0"/>
              <a:t>Behavioral</a:t>
            </a:r>
          </a:p>
          <a:p>
            <a:r>
              <a:rPr lang="en-US" dirty="0" smtClean="0"/>
              <a:t>Enabling  (e.g., transportation support)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1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 Partners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All</a:t>
            </a:r>
            <a:r>
              <a:rPr lang="en-US" dirty="0" smtClean="0"/>
              <a:t> provide physical health services </a:t>
            </a:r>
          </a:p>
          <a:p>
            <a:r>
              <a:rPr lang="en-US" b="1" dirty="0" smtClean="0"/>
              <a:t>Not all </a:t>
            </a:r>
            <a:r>
              <a:rPr lang="en-US" dirty="0" smtClean="0"/>
              <a:t>provide vision, dental, mental, behavioral and/or enabling services</a:t>
            </a:r>
          </a:p>
          <a:p>
            <a:r>
              <a:rPr lang="en-US" dirty="0" smtClean="0"/>
              <a:t>Go to </a:t>
            </a:r>
            <a:r>
              <a:rPr lang="en-US" u="sng" dirty="0" smtClean="0">
                <a:hlinkClick r:id="rId3"/>
              </a:rPr>
              <a:t>www.imhealthy.org</a:t>
            </a:r>
            <a:r>
              <a:rPr lang="en-US" dirty="0" smtClean="0"/>
              <a:t> for the </a:t>
            </a:r>
            <a:r>
              <a:rPr lang="en-US" b="1" dirty="0" smtClean="0"/>
              <a:t>I’m healthy! </a:t>
            </a:r>
            <a:r>
              <a:rPr lang="en-US" dirty="0" smtClean="0"/>
              <a:t>partner directory</a:t>
            </a:r>
          </a:p>
          <a:p>
            <a:pPr lvl="1"/>
            <a:r>
              <a:rPr lang="en-US" dirty="0" smtClean="0"/>
              <a:t>See each clinic site location for type(s) of free health care services offered</a:t>
            </a:r>
          </a:p>
          <a:p>
            <a:pPr lvl="1"/>
            <a:r>
              <a:rPr lang="en-US" dirty="0" smtClean="0"/>
              <a:t>PDF (by county)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8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Connect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Use the </a:t>
            </a:r>
            <a:r>
              <a:rPr lang="en-US" b="1" dirty="0" smtClean="0"/>
              <a:t>I’m healthy! </a:t>
            </a:r>
            <a:r>
              <a:rPr lang="en-US" dirty="0" smtClean="0"/>
              <a:t>partner directory: </a:t>
            </a:r>
          </a:p>
          <a:p>
            <a:r>
              <a:rPr lang="en-US" dirty="0" smtClean="0"/>
              <a:t>If there’s an </a:t>
            </a:r>
            <a:r>
              <a:rPr lang="en-US" b="1" dirty="0" smtClean="0"/>
              <a:t>I’m healthy! </a:t>
            </a:r>
            <a:r>
              <a:rPr lang="en-US" dirty="0" smtClean="0"/>
              <a:t>community-based organization/referral partner in your area, call it for information, screening and referral.</a:t>
            </a:r>
          </a:p>
          <a:p>
            <a:r>
              <a:rPr lang="en-US" dirty="0" smtClean="0"/>
              <a:t>If there’s no </a:t>
            </a:r>
            <a:r>
              <a:rPr lang="en-US" b="1" dirty="0" smtClean="0"/>
              <a:t>I’m healthy! </a:t>
            </a:r>
            <a:r>
              <a:rPr lang="en-US" dirty="0" smtClean="0"/>
              <a:t>community-based organization/referral partner in your area, call an </a:t>
            </a:r>
            <a:r>
              <a:rPr lang="en-US" b="1" dirty="0" smtClean="0"/>
              <a:t>I’m healthy! </a:t>
            </a:r>
            <a:r>
              <a:rPr lang="en-US" dirty="0" smtClean="0"/>
              <a:t>clinic directly to schedule an appointment.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9531-ED67-4575-BCD0-1B5B93F6FB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0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E92DED3D9D2947A41A27E68AB2DAEB" ma:contentTypeVersion="20" ma:contentTypeDescription="Create a new document." ma:contentTypeScope="" ma:versionID="750d9a5eccc6fb1839b9e2de4b7dedaa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b57c040e-a524-4d08-957d-c9b7ae6fc051" targetNamespace="http://schemas.microsoft.com/office/2006/metadata/properties" ma:root="true" ma:fieldsID="2764dec47bc2b32214e70f6b1f840607" ns1:_="" ns2:_="" ns3:_="">
    <xsd:import namespace="http://schemas.microsoft.com/sharepoint/v3"/>
    <xsd:import namespace="59da1016-2a1b-4f8a-9768-d7a4932f6f16"/>
    <xsd:import namespace="b57c040e-a524-4d08-957d-c9b7ae6fc051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3:Meta_x0020_Description" minOccurs="0"/>
                <xsd:element ref="ns3:Meta_x0020_Keywords" minOccurs="0"/>
                <xsd:element ref="ns1:PublishingStartDate" minOccurs="0"/>
                <xsd:element ref="ns1:PublishingExpirationDate" minOccurs="0"/>
                <xsd:element ref="ns1:URL" minOccurs="0"/>
                <xsd:element ref="ns2:DocumentExpirationDate" minOccurs="0"/>
                <xsd:element ref="ns2:SharedWithUsers" minOccurs="0"/>
                <xsd:element ref="ns3: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URL" ma:index="11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12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c040e-a524-4d08-957d-c9b7ae6fc051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7" nillable="true" ma:displayName="Meta Description" ma:internalName="Meta_x0020_Description" ma:readOnly="false">
      <xsd:simpleType>
        <xsd:restriction base="dms:Text">
          <xsd:maxLength value="255"/>
        </xsd:restriction>
      </xsd:simpleType>
    </xsd:element>
    <xsd:element name="Meta_x0020_Keywords" ma:index="8" nillable="true" ma:displayName="Meta Keywords" ma:internalName="Meta_x0020_Keywords" ma:readOnly="false">
      <xsd:simpleType>
        <xsd:restriction base="dms:Text">
          <xsd:maxLength value="255"/>
        </xsd:restriction>
      </xsd:simpleType>
    </xsd:element>
    <xsd:element name="Page" ma:index="19" nillable="true" ma:displayName="Page" ma:list="{62fe7cf9-b1d0-4450-bf07-b7821a5335bf}" ma:internalName="Page" ma:showField="Title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>https://www.oregon.gov/oha/EI/Documents/I%27m%20healthy!%20PPT_THW%20Commission_072417.pptx</Url>
      <Description>I’m Healthy! ¡Soy sano!</Description>
    </URL>
    <PublishingExpirationDate xmlns="http://schemas.microsoft.com/sharepoint/v3" xsi:nil="true"/>
    <PublishingStartDate xmlns="http://schemas.microsoft.com/sharepoint/v3" xsi:nil="true"/>
    <IACategory xmlns="59da1016-2a1b-4f8a-9768-d7a4932f6f16">Programs and Services</IACategory>
    <IASubtopic xmlns="59da1016-2a1b-4f8a-9768-d7a4932f6f16" xsi:nil="true"/>
    <DocumentExpirationDate xmlns="59da1016-2a1b-4f8a-9768-d7a4932f6f16" xsi:nil="true"/>
    <Meta_x0020_Keywords xmlns="b57c040e-a524-4d08-957d-c9b7ae6fc051">oregon; oha; oei; i'm; healthy; soy; sano</Meta_x0020_Keywords>
    <IATopic xmlns="59da1016-2a1b-4f8a-9768-d7a4932f6f16" xsi:nil="true"/>
    <Meta_x0020_Description xmlns="b57c040e-a524-4d08-957d-c9b7ae6fc051">I'm Healthy! iSoy sano!</Meta_x0020_Description>
    <Page xmlns="b57c040e-a524-4d08-957d-c9b7ae6fc051" xsi:nil="true"/>
  </documentManagement>
</p:properties>
</file>

<file path=customXml/itemProps1.xml><?xml version="1.0" encoding="utf-8"?>
<ds:datastoreItem xmlns:ds="http://schemas.openxmlformats.org/officeDocument/2006/customXml" ds:itemID="{97DA58AC-534F-41AF-B237-8E5DB62C8166}"/>
</file>

<file path=customXml/itemProps2.xml><?xml version="1.0" encoding="utf-8"?>
<ds:datastoreItem xmlns:ds="http://schemas.openxmlformats.org/officeDocument/2006/customXml" ds:itemID="{6AE96605-3457-4B58-B234-942815028030}"/>
</file>

<file path=customXml/itemProps3.xml><?xml version="1.0" encoding="utf-8"?>
<ds:datastoreItem xmlns:ds="http://schemas.openxmlformats.org/officeDocument/2006/customXml" ds:itemID="{051BEE43-153A-41C0-B309-D4F08D16997E}"/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678</Words>
  <Application>Microsoft Office PowerPoint</Application>
  <PresentationFormat>On-screen Show (4:3)</PresentationFormat>
  <Paragraphs>103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I’m healthy! </vt:lpstr>
      <vt:lpstr>Timeline</vt:lpstr>
      <vt:lpstr>Safety Net Providers</vt:lpstr>
      <vt:lpstr>Grant-Funded Partners</vt:lpstr>
      <vt:lpstr>Services Provided</vt:lpstr>
      <vt:lpstr>Free Health Care Services</vt:lpstr>
      <vt:lpstr>Clinic Partners</vt:lpstr>
      <vt:lpstr>How to Connect</vt:lpstr>
      <vt:lpstr>Goal</vt:lpstr>
      <vt:lpstr>Cover All Kids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Healthy! ¡Soy sano!</dc:title>
  <dc:creator>Silverman Josie J</dc:creator>
  <cp:lastModifiedBy>Abdiasis Mohamed</cp:lastModifiedBy>
  <cp:revision>70</cp:revision>
  <dcterms:created xsi:type="dcterms:W3CDTF">2017-01-12T23:42:01Z</dcterms:created>
  <dcterms:modified xsi:type="dcterms:W3CDTF">2017-07-25T01:11:25Z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0x010100BBE92DED3D9D2947A41A27E68AB2DAEB</vt:lpwstr>
  </property>
  <property fmtid="{D5CDD505-2E9C-101B-9397-08002B2CF9AE}" pid="3" name="WorkflowChangePath">
    <vt:lpwstr>7670396e-4868-4d5e-85b6-92f0ef7631b6,2;7670396e-4868-4d5e-85b6-92f0ef7631b6,4;</vt:lpwstr>
  </property>
</Properties>
</file>