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4"/>
  </p:sldMasterIdLst>
  <p:notesMasterIdLst>
    <p:notesMasterId r:id="rId13"/>
  </p:notesMasterIdLst>
  <p:sldIdLst>
    <p:sldId id="256" r:id="rId5"/>
    <p:sldId id="292" r:id="rId6"/>
    <p:sldId id="281" r:id="rId7"/>
    <p:sldId id="288" r:id="rId8"/>
    <p:sldId id="290" r:id="rId9"/>
    <p:sldId id="293" r:id="rId10"/>
    <p:sldId id="294" r:id="rId11"/>
    <p:sldId id="272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56850E-D967-D22E-524B-FFD24FC62026}" name="Jardine Donald" initials="JD" userId="S::donald.jardine@oha.oregon.gov::2777e339-4d58-4e94-a1f2-aa82d7c4074e" providerId="AD"/>
  <p188:author id="{23179DF2-3155-6655-2328-30C36BA6964F}" name="Melissa (Mel) Farin (she/her)" initials="M(" userId="S::melissa.c.farin@dhsoha.state.or.us::3007ccfd-ef4b-4d77-b0fc-c851d26b18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8EF"/>
    <a:srgbClr val="4BD0FF"/>
    <a:srgbClr val="6BBEE3"/>
    <a:srgbClr val="61A2F1"/>
    <a:srgbClr val="A7CBF7"/>
    <a:srgbClr val="005595"/>
    <a:srgbClr val="00A4DE"/>
    <a:srgbClr val="D09E00"/>
    <a:srgbClr val="AEB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5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09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87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18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74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0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03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3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2C4EA1-826D-4B9E-9B7A-748402927A3D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" t="-5652" r="-419" b="-5813"/>
          <a:stretch/>
        </p:blipFill>
        <p:spPr bwMode="auto">
          <a:xfrm>
            <a:off x="304800" y="5211344"/>
            <a:ext cx="1295400" cy="96403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4992160A-B009-4DF0-9663-DC50E3E39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41625B-ECFA-4F60-AD68-2F7DC942DE87}"/>
              </a:ext>
            </a:extLst>
          </p:cNvPr>
          <p:cNvPicPr/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" t="-5652" r="-419" b="-5813"/>
          <a:stretch/>
        </p:blipFill>
        <p:spPr bwMode="auto">
          <a:xfrm>
            <a:off x="685800" y="5620634"/>
            <a:ext cx="1072743" cy="79833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map.providerservices@oha.oregon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ama-assn.org/practice-management/cpt/code-change-instruct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Doula Billing For July 1, 2024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2590800"/>
          </a:xfrm>
        </p:spPr>
        <p:txBody>
          <a:bodyPr/>
          <a:lstStyle/>
          <a:p>
            <a:r>
              <a:rPr lang="en-US" sz="2800" dirty="0"/>
              <a:t>Oregon Health Plan Doula Services</a:t>
            </a:r>
          </a:p>
          <a:p>
            <a:r>
              <a:rPr lang="en-US" dirty="0"/>
              <a:t>Dalila Morales</a:t>
            </a:r>
          </a:p>
          <a:p>
            <a:r>
              <a:rPr lang="en-US" dirty="0"/>
              <a:t>Medicaid Programs Unit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2360F-4DC7-D0E3-9BC4-9E3D78A2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9878D-AAFA-9D0A-97AC-8C7EE8536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026"/>
            <a:ext cx="8229600" cy="4114800"/>
          </a:xfrm>
        </p:spPr>
        <p:txBody>
          <a:bodyPr/>
          <a:lstStyle/>
          <a:p>
            <a:pPr marL="0" indent="0" algn="ctr">
              <a:buNone/>
            </a:pPr>
            <a:endParaRPr lang="en-US" sz="3200" dirty="0">
              <a:cs typeface="Arial"/>
            </a:endParaRPr>
          </a:p>
          <a:p>
            <a:pPr marL="0" indent="0" algn="ctr">
              <a:buNone/>
            </a:pPr>
            <a:r>
              <a:rPr lang="en-US" sz="3200" dirty="0">
                <a:cs typeface="Arial"/>
              </a:rPr>
              <a:t>This session is to help understand the new billing procedure code </a:t>
            </a:r>
            <a:r>
              <a:rPr lang="en-US" sz="3200" b="1" dirty="0">
                <a:cs typeface="Arial"/>
              </a:rPr>
              <a:t>T1033</a:t>
            </a:r>
            <a:r>
              <a:rPr lang="en-US" sz="3200" dirty="0">
                <a:cs typeface="Arial"/>
              </a:rPr>
              <a:t> (Services performed by a doula birth worker, per diem)  , new modifier </a:t>
            </a:r>
            <a:r>
              <a:rPr lang="en-US" sz="3200" b="1" dirty="0">
                <a:cs typeface="Arial"/>
              </a:rPr>
              <a:t>HD</a:t>
            </a:r>
            <a:r>
              <a:rPr lang="en-US" sz="3200" dirty="0">
                <a:cs typeface="Arial"/>
              </a:rPr>
              <a:t> (Pregnant/parenting women’s program), and modifier 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A501F-4AE7-134F-C47F-90B68324D3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0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D4C2-3842-4952-A0F6-43D73655E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update is needed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BCE61-0A06-4F27-84C7-528189108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9626"/>
            <a:ext cx="8229600" cy="4515374"/>
          </a:xfrm>
        </p:spPr>
        <p:txBody>
          <a:bodyPr/>
          <a:lstStyle/>
          <a:p>
            <a:endParaRPr lang="en-US" sz="2200" spc="-25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n-US" sz="2200" spc="-25" dirty="0">
                <a:effectLst/>
                <a:latin typeface="+mj-lt"/>
                <a:ea typeface="Times New Roman" panose="02020603050405020304" pitchFamily="18" charset="0"/>
              </a:rPr>
              <a:t>On 10/1/2022 Center for Medicare &amp; Medicaid Services (CMS) added a procedure code for doula services that Oregon Health Plan must implement. </a:t>
            </a:r>
          </a:p>
          <a:p>
            <a:endParaRPr lang="en-US" sz="2200" spc="-25" dirty="0">
              <a:latin typeface="+mj-lt"/>
              <a:ea typeface="Times New Roman" panose="02020603050405020304" pitchFamily="18" charset="0"/>
            </a:endParaRPr>
          </a:p>
          <a:p>
            <a:r>
              <a:rPr lang="en-US" sz="2200" spc="-25" dirty="0">
                <a:effectLst/>
                <a:latin typeface="+mj-lt"/>
                <a:ea typeface="Times New Roman" panose="02020603050405020304" pitchFamily="18" charset="0"/>
              </a:rPr>
              <a:t>The  rule is being updated as a part of implementation of the </a:t>
            </a:r>
            <a:r>
              <a:rPr lang="en-US" sz="2200" spc="-25" dirty="0">
                <a:latin typeface="+mj-lt"/>
                <a:ea typeface="Times New Roman" panose="02020603050405020304" pitchFamily="18" charset="0"/>
              </a:rPr>
              <a:t>new procedure code T1033 and new modifier HD. </a:t>
            </a:r>
          </a:p>
          <a:p>
            <a:pPr lvl="1"/>
            <a:r>
              <a:rPr lang="en-US" sz="2200" spc="-25" dirty="0">
                <a:effectLst/>
                <a:latin typeface="+mj-lt"/>
                <a:ea typeface="Times New Roman" panose="02020603050405020304" pitchFamily="18" charset="0"/>
              </a:rPr>
              <a:t>OAR </a:t>
            </a:r>
            <a:r>
              <a:rPr lang="en-US" sz="2200" dirty="0">
                <a:effectLst/>
                <a:latin typeface="+mj-lt"/>
                <a:ea typeface="Arial" panose="020B0604020202020204" pitchFamily="34" charset="0"/>
              </a:rPr>
              <a:t>410-130-0015, Rule will be updated by April 15,2024</a:t>
            </a:r>
          </a:p>
          <a:p>
            <a:pPr lvl="1"/>
            <a:r>
              <a:rPr lang="en-US" sz="2200" dirty="0">
                <a:latin typeface="+mj-lt"/>
                <a:ea typeface="Arial" panose="020B0604020202020204" pitchFamily="34" charset="0"/>
              </a:rPr>
              <a:t>A notification will come from OHA on/or after the April 15,2024 when rule is Permanent with the effected date of July 1,2024 for the new procedure code and modifiers to be sue.</a:t>
            </a:r>
            <a:endParaRPr lang="en-US" sz="2200" dirty="0">
              <a:effectLst/>
              <a:latin typeface="+mj-lt"/>
              <a:ea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effectLst/>
              <a:latin typeface="+mj-lt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496FE-7CC7-49FA-A6C5-31112D6BF6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2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70C1-ECCA-48A4-9296-27AF3D8DD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Correct billing and coding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90D54F9-923F-2642-0E41-DAB851A404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652277"/>
              </p:ext>
            </p:extLst>
          </p:nvPr>
        </p:nvGraphicFramePr>
        <p:xfrm>
          <a:off x="809896" y="1759131"/>
          <a:ext cx="7641784" cy="3579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8275">
                  <a:extLst>
                    <a:ext uri="{9D8B030D-6E8A-4147-A177-3AD203B41FA5}">
                      <a16:colId xmlns:a16="http://schemas.microsoft.com/office/drawing/2014/main" val="1246893528"/>
                    </a:ext>
                  </a:extLst>
                </a:gridCol>
                <a:gridCol w="4696629">
                  <a:extLst>
                    <a:ext uri="{9D8B030D-6E8A-4147-A177-3AD203B41FA5}">
                      <a16:colId xmlns:a16="http://schemas.microsoft.com/office/drawing/2014/main" val="2447781151"/>
                    </a:ext>
                  </a:extLst>
                </a:gridCol>
                <a:gridCol w="2056880">
                  <a:extLst>
                    <a:ext uri="{9D8B030D-6E8A-4147-A177-3AD203B41FA5}">
                      <a16:colId xmlns:a16="http://schemas.microsoft.com/office/drawing/2014/main" val="2003384348"/>
                    </a:ext>
                  </a:extLst>
                </a:gridCol>
              </a:tblGrid>
              <a:tr h="1037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T1033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Global doula benefit  with HD modifier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$1,505.00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362976"/>
                  </a:ext>
                </a:extLst>
              </a:tr>
              <a:tr h="12484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T1033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Doula Service day of delivery only with 22 modifier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$645.00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8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18958"/>
                  </a:ext>
                </a:extLst>
              </a:tr>
              <a:tr h="1292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T1033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Support visit up to 2 prenatal visits and 2 </a:t>
                      </a:r>
                      <a:r>
                        <a:rPr lang="en-US" sz="2000">
                          <a:effectLst/>
                        </a:rPr>
                        <a:t>postpartum visits</a:t>
                      </a:r>
                      <a:endParaRPr lang="en-US" sz="2000" dirty="0"/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937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$215.00 per visit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4BD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06311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61D18-EAFD-4356-B359-09049C7CF9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B2E0C2-FC97-9775-DF49-1B40F213FA20}"/>
              </a:ext>
            </a:extLst>
          </p:cNvPr>
          <p:cNvSpPr txBox="1"/>
          <p:nvPr/>
        </p:nvSpPr>
        <p:spPr>
          <a:xfrm>
            <a:off x="6971212" y="1382777"/>
            <a:ext cx="10929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Rate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31B8B5-CD56-21D5-0846-7C57298B4AC6}"/>
              </a:ext>
            </a:extLst>
          </p:cNvPr>
          <p:cNvSpPr txBox="1"/>
          <p:nvPr/>
        </p:nvSpPr>
        <p:spPr>
          <a:xfrm>
            <a:off x="3174274" y="1347915"/>
            <a:ext cx="15196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Description</a:t>
            </a:r>
            <a:r>
              <a:rPr lang="en-US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054410-4FFF-313D-D68A-C80D374471F1}"/>
              </a:ext>
            </a:extLst>
          </p:cNvPr>
          <p:cNvSpPr txBox="1"/>
          <p:nvPr/>
        </p:nvSpPr>
        <p:spPr>
          <a:xfrm>
            <a:off x="809896" y="1353226"/>
            <a:ext cx="9884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</a:rPr>
              <a:t>Code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F702A2-D9B6-F258-DD13-48CC07693702}"/>
              </a:ext>
            </a:extLst>
          </p:cNvPr>
          <p:cNvSpPr txBox="1"/>
          <p:nvPr/>
        </p:nvSpPr>
        <p:spPr>
          <a:xfrm>
            <a:off x="1737360" y="5349460"/>
            <a:ext cx="67143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</a:rPr>
              <a:t>Units does not mean visit, its only for payment purpose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59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039A-04D6-49A6-88EF-F3847AD4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Global Billing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7681-0FE6-4401-8F7E-B8845968A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CMS-1500 Example 1- Global doula benefit this includes delivery and two prenatal visit and two postpartum visit, must have modifier HD.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F618C-FE38-4B2C-8FD4-2F93F7F5E9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CD3464-6EC6-2410-76C4-F72E16E60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12" y="2930319"/>
            <a:ext cx="8103766" cy="232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039A-04D6-49A6-88EF-F3847AD4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Delivery only Billing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7681-0FE6-4401-8F7E-B8845968A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CMS-1500 Example 2- Doula service day of delivery only must have modifier 22. 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F618C-FE38-4B2C-8FD4-2F93F7F5E9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CC34DD-E88A-0408-88B9-8B44B494B8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660100"/>
            <a:ext cx="8382000" cy="249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132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039A-04D6-49A6-88EF-F3847AD4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Support visits only Billing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7681-0FE6-4401-8F7E-B8845968A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54728"/>
          </a:xfrm>
        </p:spPr>
        <p:txBody>
          <a:bodyPr/>
          <a:lstStyle/>
          <a:p>
            <a:r>
              <a:rPr lang="en-US" sz="2400" dirty="0"/>
              <a:t>CMS-1500 Example 3- Doula support visit up to two prenatal visits and two postpartum visits,  indicate the number of allow visits. Required </a:t>
            </a:r>
            <a:r>
              <a:rPr lang="en-US" sz="2400" b="1" dirty="0"/>
              <a:t>NO</a:t>
            </a:r>
            <a:r>
              <a:rPr lang="en-US" sz="2400" dirty="0"/>
              <a:t> modifier. Rate of  $215 is per visit.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F618C-FE38-4B2C-8FD4-2F93F7F5E9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9AE1D3-E6FB-2105-ABEC-C222A8F3A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81859"/>
            <a:ext cx="8477075" cy="2203873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5914135E-B4F9-E506-3B99-C0700C53B8E6}"/>
              </a:ext>
            </a:extLst>
          </p:cNvPr>
          <p:cNvSpPr/>
          <p:nvPr/>
        </p:nvSpPr>
        <p:spPr bwMode="auto">
          <a:xfrm>
            <a:off x="6862194" y="3816991"/>
            <a:ext cx="151002" cy="22650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AD93FCA-63F7-1D29-7F4D-80ED8A3C11CE}"/>
              </a:ext>
            </a:extLst>
          </p:cNvPr>
          <p:cNvSpPr/>
          <p:nvPr/>
        </p:nvSpPr>
        <p:spPr bwMode="auto">
          <a:xfrm>
            <a:off x="6343475" y="2073245"/>
            <a:ext cx="151002" cy="22650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5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07DA-C6BE-40DA-8108-7C59D6007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609600"/>
            <a:ext cx="7772400" cy="1362075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94DF1-D452-4F83-988B-8929EBE6A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290637"/>
            <a:ext cx="7772400" cy="5125675"/>
          </a:xfrm>
        </p:spPr>
        <p:txBody>
          <a:bodyPr/>
          <a:lstStyle/>
          <a:p>
            <a:r>
              <a:rPr lang="en-US" dirty="0"/>
              <a:t>Please email </a:t>
            </a:r>
            <a:r>
              <a:rPr lang="en-US" u="sng" dirty="0">
                <a:solidFill>
                  <a:srgbClr val="0000FF"/>
                </a:solidFill>
                <a:effectLst/>
                <a:latin typeface="+mj-lt"/>
                <a:ea typeface="Yu Mincho" panose="020B0400000000000000" pitchFamily="18" charset="-128"/>
                <a:hlinkClick r:id="rId3"/>
              </a:rPr>
              <a:t>dmap.providerservices@oha.oregon.gov</a:t>
            </a:r>
            <a:r>
              <a:rPr lang="en-US" u="sng" dirty="0">
                <a:solidFill>
                  <a:srgbClr val="0000FF"/>
                </a:solidFill>
                <a:latin typeface="+mj-lt"/>
                <a:ea typeface="Yu Mincho" panose="020B0400000000000000" pitchFamily="18" charset="-128"/>
              </a:rPr>
              <a:t> </a:t>
            </a:r>
            <a:r>
              <a:rPr lang="en-US" dirty="0"/>
              <a:t>to s</a:t>
            </a:r>
            <a:r>
              <a:rPr lang="en-US" sz="2000" dirty="0"/>
              <a:t>ubmit questions about this change, process and implementation. </a:t>
            </a:r>
          </a:p>
          <a:p>
            <a:endParaRPr lang="en-US" dirty="0"/>
          </a:p>
          <a:p>
            <a:pPr algn="ctr"/>
            <a:r>
              <a:rPr lang="en-US" dirty="0"/>
              <a:t>Presentation will be sent out.</a:t>
            </a:r>
          </a:p>
          <a:p>
            <a:pPr algn="ctr"/>
            <a:endParaRPr lang="en-US" sz="2000" dirty="0"/>
          </a:p>
          <a:p>
            <a:r>
              <a:rPr lang="en-US" dirty="0"/>
              <a:t>Here is the link to where folks can give feedback on the codes to CMS </a:t>
            </a:r>
            <a:r>
              <a:rPr lang="en-US" dirty="0">
                <a:effectLst/>
                <a:hlinkClick r:id="rId4" tooltip="https://www.ama-assn.org/practice-management/cpt/code-change-instructions"/>
              </a:rPr>
              <a:t>https://www.ama-assn.org/practice-management/cpt/code-change-instructions</a:t>
            </a:r>
            <a:endParaRPr lang="en-US" sz="2000" dirty="0"/>
          </a:p>
          <a:p>
            <a:endParaRPr lang="en-US" dirty="0"/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ADFCF-C610-40A7-A8CF-7095E9BD57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3C284-B4DC-451D-807D-F60D65E3CB4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755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9da1016-2a1b-4f8a-9768-d7a4932f6f16">
      <UserInfo>
        <DisplayName>OHA-SUD 1115 Waiver Demonstration Members</DisplayName>
        <AccountId>7</AccountId>
        <AccountType/>
      </UserInfo>
    </SharedWithUsers>
    <IACategory xmlns="59da1016-2a1b-4f8a-9768-d7a4932f6f16" xsi:nil="true"/>
    <DocumentExpirationDate xmlns="59da1016-2a1b-4f8a-9768-d7a4932f6f16" xsi:nil="true"/>
    <Meta_x0020_Keywords xmlns="905b9c4d-309a-4b57-8c9f-db03af0ea39f" xsi:nil="true"/>
    <IATopic xmlns="59da1016-2a1b-4f8a-9768-d7a4932f6f16" xsi:nil="true"/>
    <Meta_x0020_Description xmlns="905b9c4d-309a-4b57-8c9f-db03af0ea39f" xsi:nil="true"/>
    <Year xmlns="905b9c4d-309a-4b57-8c9f-db03af0ea39f" xsi:nil="true"/>
    <IASubtopic xmlns="59da1016-2a1b-4f8a-9768-d7a4932f6f16" xsi:nil="true"/>
    <URL xmlns="http://schemas.microsoft.com/sharepoint/v3">
      <Url xsi:nil="true"/>
      <Description xsi:nil="true"/>
    </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09FF822AFED041A8D9B4E412238F74" ma:contentTypeVersion="19" ma:contentTypeDescription="Create a new document." ma:contentTypeScope="" ma:versionID="2f3d9900f908386ac70293387de665d7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905b9c4d-309a-4b57-8c9f-db03af0ea39f" targetNamespace="http://schemas.microsoft.com/office/2006/metadata/properties" ma:root="true" ma:fieldsID="5c001445494133bfeeaf85ce9f70678b" ns1:_="" ns2:_="" ns3:_="">
    <xsd:import namespace="http://schemas.microsoft.com/sharepoint/v3"/>
    <xsd:import namespace="59da1016-2a1b-4f8a-9768-d7a4932f6f16"/>
    <xsd:import namespace="905b9c4d-309a-4b57-8c9f-db03af0ea39f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URL" minOccurs="0"/>
                <xsd:element ref="ns2:SharedWithUsers" minOccurs="0"/>
                <xsd:element ref="ns3: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10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5b9c4d-309a-4b57-8c9f-db03af0ea39f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  <xsd:element name="Year" ma:index="16" nillable="true" ma:displayName="Year" ma:internalName="Ye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B604C7-0676-4408-B75D-328B53733B1D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20353d9a-b883-492a-9661-d8e5b80e1786"/>
    <ds:schemaRef ds:uri="http://purl.org/dc/terms/"/>
    <ds:schemaRef ds:uri="http://purl.org/dc/dcmitype/"/>
    <ds:schemaRef ds:uri="b0ff296c-6e03-4d40-be5c-cd7495b7e6f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BE7045-DE22-4BB6-808C-DB9BA95D08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F2EC04-A911-40AA-873E-C66941A1229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</TotalTime>
  <Words>363</Words>
  <Application>Microsoft Office PowerPoint</Application>
  <PresentationFormat>On-screen Show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</vt:lpstr>
      <vt:lpstr>Times New Roman</vt:lpstr>
      <vt:lpstr>Custom Design</vt:lpstr>
      <vt:lpstr>Doula Billing For July 1, 2024</vt:lpstr>
      <vt:lpstr> </vt:lpstr>
      <vt:lpstr>Why update is needed </vt:lpstr>
      <vt:lpstr>Correct billing and coding </vt:lpstr>
      <vt:lpstr>Global Billing Example</vt:lpstr>
      <vt:lpstr>Delivery only Billing Example</vt:lpstr>
      <vt:lpstr>Support visits only Billing Example</vt:lpstr>
      <vt:lpstr>Questions?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Dalila Morales</cp:lastModifiedBy>
  <cp:revision>3</cp:revision>
  <dcterms:created xsi:type="dcterms:W3CDTF">2010-08-23T12:44:57Z</dcterms:created>
  <dcterms:modified xsi:type="dcterms:W3CDTF">2024-03-21T18:59:33Z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0x010100A009FF822AFED041A8D9B4E412238F74</vt:lpwstr>
  </property>
  <property fmtid="{D5CDD505-2E9C-101B-9397-08002B2CF9AE}" pid="3" name="MediaServiceImageTags">
    <vt:lpwstr/>
  </property>
  <property fmtid="{D5CDD505-2E9C-101B-9397-08002B2CF9AE}" pid="4" name="MSIP_Label_ebdd6eeb-0dd0-4927-947e-a759f08fcf55_Enabled">
    <vt:lpwstr>true</vt:lpwstr>
  </property>
  <property fmtid="{D5CDD505-2E9C-101B-9397-08002B2CF9AE}" pid="5" name="MSIP_Label_ebdd6eeb-0dd0-4927-947e-a759f08fcf55_SetDate">
    <vt:lpwstr>2023-11-16T19:23:49Z</vt:lpwstr>
  </property>
  <property fmtid="{D5CDD505-2E9C-101B-9397-08002B2CF9AE}" pid="6" name="MSIP_Label_ebdd6eeb-0dd0-4927-947e-a759f08fcf55_Method">
    <vt:lpwstr>Privileged</vt:lpwstr>
  </property>
  <property fmtid="{D5CDD505-2E9C-101B-9397-08002B2CF9AE}" pid="7" name="MSIP_Label_ebdd6eeb-0dd0-4927-947e-a759f08fcf55_Name">
    <vt:lpwstr>Level 1 - Published (Items)</vt:lpwstr>
  </property>
  <property fmtid="{D5CDD505-2E9C-101B-9397-08002B2CF9AE}" pid="8" name="MSIP_Label_ebdd6eeb-0dd0-4927-947e-a759f08fcf55_SiteId">
    <vt:lpwstr>658e63e8-8d39-499c-8f48-13adc9452f4c</vt:lpwstr>
  </property>
  <property fmtid="{D5CDD505-2E9C-101B-9397-08002B2CF9AE}" pid="9" name="MSIP_Label_ebdd6eeb-0dd0-4927-947e-a759f08fcf55_ActionId">
    <vt:lpwstr>9bd42c7d-024e-46dc-8259-df8f469dcc2a</vt:lpwstr>
  </property>
  <property fmtid="{D5CDD505-2E9C-101B-9397-08002B2CF9AE}" pid="10" name="MSIP_Label_ebdd6eeb-0dd0-4927-947e-a759f08fcf55_ContentBits">
    <vt:lpwstr>0</vt:lpwstr>
  </property>
</Properties>
</file>