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B7E67C-EC52-09F9-A5B8-9362C4818B72}" name="Jacob (Jake) Tarrence (he/him)" initials="J(T(" userId="S::Jacob.Tarrence@oha.oregon.gov::759dc401-40b5-49f3-9df0-b42da245f7a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B5BB"/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29" autoAdjust="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4992160A-B009-4DF0-9663-DC50E3E39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C0252017-736A-461D-9226-B3916C4B30A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857875"/>
            <a:ext cx="1836420" cy="533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PAC.admin@odhsoha.Orego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lis.oregonlegislature.gov/liz/2023R1/Downloads/MeasureDocument/SB966/Enrolled" TargetMode="External"/><Relationship Id="rId2" Type="http://schemas.openxmlformats.org/officeDocument/2006/relationships/hyperlink" Target="https://olis.oregonlegislature.gov/liz/2021R1/Downloads/MeasureDocument/HB3159/Enrolle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HPA/ANALYTICS/APAC%20Meeting%20Documents/Health%20Equity%20Measure_%20Meaningful%20Access%20to%20Health%20Care%20Services.pdf" TargetMode="External"/><Relationship Id="rId2" Type="http://schemas.openxmlformats.org/officeDocument/2006/relationships/hyperlink" Target="https://www.oregon.gov/oha/ei/pages/reald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regon.gov/oha/HPA/ANALYTICS/APAC%20Meeting%20Documents/Proposed%20Appendix%20J%20File%20Layou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REALD &amp; SOGI and APAC </a:t>
            </a:r>
            <a:br>
              <a:rPr lang="en-US" dirty="0"/>
            </a:br>
            <a:r>
              <a:rPr lang="en-US" dirty="0"/>
              <a:t>discussion group</a:t>
            </a:r>
            <a:br>
              <a:rPr lang="en-US" dirty="0"/>
            </a:b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Session 1</a:t>
            </a:r>
          </a:p>
          <a:p>
            <a:r>
              <a:rPr lang="en-US" sz="2000" dirty="0"/>
              <a:t>Introduction to REALD &amp; SOGI refresher</a:t>
            </a:r>
          </a:p>
          <a:p>
            <a:r>
              <a:rPr lang="en-US" sz="2000" dirty="0"/>
              <a:t>Early identification of data reporter needs</a:t>
            </a:r>
          </a:p>
          <a:p>
            <a:endParaRPr lang="en-US" sz="2000" dirty="0"/>
          </a:p>
          <a:p>
            <a:r>
              <a:rPr lang="en-US" sz="2000" dirty="0"/>
              <a:t>April 16, 2024</a:t>
            </a: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698424E8-A9FD-4B3C-B114-F24B3800FD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486400"/>
            <a:ext cx="1981200" cy="6041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480D-3DA2-7926-2F08-F2E76B686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Questions, comments or concerns to share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A1214-DD99-C633-39B2-9973BF59D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Comments, etc. at any time to </a:t>
            </a:r>
            <a:r>
              <a:rPr lang="en-US" dirty="0">
                <a:hlinkClick r:id="rId2"/>
              </a:rPr>
              <a:t>APAC.admin@odhsoha.Oregon.gov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B43D-C2B2-5D89-5882-570FA2D4F7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67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C606-1C76-9814-87D3-264A9ED3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9818B-7380-92B6-F6AE-98938280D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APAC – All Payer All Claims program; within Health Policy &amp; Analysis in OHA</a:t>
            </a:r>
          </a:p>
          <a:p>
            <a:r>
              <a:rPr lang="en-US" dirty="0"/>
              <a:t>CMS – Centers for Medicare &amp; Medicaid Services</a:t>
            </a:r>
          </a:p>
          <a:p>
            <a:r>
              <a:rPr lang="en-US" dirty="0"/>
              <a:t>E &amp; I – Equity and Inclusion Division in OHA</a:t>
            </a:r>
          </a:p>
          <a:p>
            <a:r>
              <a:rPr lang="en-US" dirty="0"/>
              <a:t>HSRI – Human Services Research Institute (APAC’s vendor)</a:t>
            </a:r>
          </a:p>
          <a:p>
            <a:r>
              <a:rPr lang="en-US" dirty="0"/>
              <a:t>OHA – Oregon Health Authority</a:t>
            </a:r>
          </a:p>
          <a:p>
            <a:r>
              <a:rPr lang="en-US" dirty="0"/>
              <a:t>OMB – Office of Management and Budget; determines federal standards on race, ethnicity, language and other items</a:t>
            </a:r>
          </a:p>
          <a:p>
            <a:r>
              <a:rPr lang="en-US" dirty="0"/>
              <a:t>REALD – Race Ethnicity (and) Language and Disability</a:t>
            </a:r>
          </a:p>
          <a:p>
            <a:r>
              <a:rPr lang="en-US" dirty="0"/>
              <a:t>SOGI – Sexual Orientation and Gender Identity</a:t>
            </a:r>
          </a:p>
          <a:p>
            <a:r>
              <a:rPr lang="en-US" dirty="0"/>
              <a:t>TAG – (APAC’s) Technical Advisory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C7C74-58C6-F8B5-C105-54E73CBDC6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9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8915-2E7B-4321-8015-D8B6B8CEB992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background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97362"/>
          </a:xfrm>
        </p:spPr>
        <p:txBody>
          <a:bodyPr/>
          <a:lstStyle/>
          <a:p>
            <a:r>
              <a:rPr lang="en-US" dirty="0"/>
              <a:t>Activities in this area are directly related to the Oregon Health Authority’s (OHA) strategic goal of eliminating health inequities by 2030</a:t>
            </a:r>
          </a:p>
          <a:p>
            <a:r>
              <a:rPr lang="en-US" dirty="0">
                <a:hlinkClick r:id="rId2"/>
              </a:rPr>
              <a:t>HB 3159 (2021) </a:t>
            </a:r>
            <a:r>
              <a:rPr lang="en-US" dirty="0"/>
              <a:t>directs Equity &amp; Inclusion (OHA) to adopt sexual orientation and gender identity (SOGI) questions and to expand race categories</a:t>
            </a:r>
          </a:p>
          <a:p>
            <a:pPr lvl="1"/>
            <a:r>
              <a:rPr lang="en-US" dirty="0"/>
              <a:t>This same bill makes insurers mandatory reporters on REALD &amp; SOGI</a:t>
            </a:r>
          </a:p>
          <a:p>
            <a:r>
              <a:rPr lang="en-US" dirty="0">
                <a:hlinkClick r:id="rId3"/>
              </a:rPr>
              <a:t>SB 966 (2023) </a:t>
            </a:r>
            <a:r>
              <a:rPr lang="en-US" dirty="0"/>
              <a:t>authorizes APAC to follow state law in the reporting of race, ethnicity, disability, sexual orientation, gender identity and primary language</a:t>
            </a:r>
          </a:p>
          <a:p>
            <a:r>
              <a:rPr lang="en-US" dirty="0"/>
              <a:t>Two divisions with separate authority to require reporting means coordination between two divisions to use expertise (E &amp; I) and data pathway (APAC) to avoid duplicate work for reporters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90E24-D091-4D2B-21D0-EC67E4E04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this different from other APAC reporting (high level)? 1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743BA-3B76-119C-D57C-8FBABDAF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APAC, as a secondary data set, has required submission of information reporters already gather in the creation and execution of insurance contracts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Demographics have been limited to OMB and CMS standards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Insurers (and other APAC reporters) were not required to gather information directly from the member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Requesting an exemption from validation rules based on ‘not available’ (confirmed by compliance officer) have generally been approved</a:t>
            </a:r>
          </a:p>
          <a:p>
            <a:pPr marL="0" lvl="1" indent="0">
              <a:buNone/>
            </a:pPr>
            <a:endParaRPr lang="en-US" dirty="0"/>
          </a:p>
          <a:p>
            <a:pPr marL="0" lvl="1" indent="0">
              <a:buNone/>
            </a:pPr>
            <a:r>
              <a:rPr lang="en-US" i="1" dirty="0"/>
              <a:t>APAC acknowledges that PAF submissions require different analysis of existing data on contract payments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57BDD-8CF1-B2F0-314B-C0826A499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1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CBE5-E01B-751B-1B98-9FA14B8DC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this different from other APAC reporting? High level 2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04A60-D750-3B57-FE62-A2C44F2EC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US" dirty="0"/>
              <a:t>APAC will act as a pass-through to E &amp; I to ensure that all data processing occurs under one set of code for validations and value-added programming (for example, rarest race hierarchy)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There will be basic validations at HSRI before forwarding the files to E &amp; I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E &amp; I has the expertise to understand the data and process open text fields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/>
              <a:t>Processed files that APAC (HSRI) can match at the member level will be returned to APAC for use with APAC data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B64A2-2723-9511-F0EC-7D71C6853C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58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CBE5-E01B-751B-1B98-9FA14B8DC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this different from other APAC reporting? High level 3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04A60-D750-3B57-FE62-A2C44F2E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191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Data must be collected in a uniform (highly structured) way</a:t>
            </a:r>
          </a:p>
          <a:p>
            <a:pPr marL="738188" indent="-276225">
              <a:buFont typeface="+mj-lt"/>
              <a:buAutoNum type="alphaLcPeriod"/>
            </a:pPr>
            <a:r>
              <a:rPr lang="en-US" dirty="0"/>
              <a:t>The survey tool to collect data must follow the official E &amp; I survey tool procedures, including skip logic</a:t>
            </a:r>
          </a:p>
          <a:p>
            <a:pPr marL="738188" indent="-276225">
              <a:buFont typeface="+mj-lt"/>
              <a:buAutoNum type="alphaLcPeriod"/>
            </a:pPr>
            <a:r>
              <a:rPr lang="en-US" dirty="0"/>
              <a:t>Asking questions using the same wording, response options and order is essential to collecting reliable data</a:t>
            </a:r>
          </a:p>
          <a:p>
            <a:pPr marL="738188" indent="-276225">
              <a:buFont typeface="+mj-lt"/>
              <a:buAutoNum type="alphaLcPeriod"/>
            </a:pPr>
            <a:r>
              <a:rPr lang="en-US" dirty="0"/>
              <a:t>APAC will have a file format that follows the E &amp; I file structure for reporting to the repository</a:t>
            </a:r>
          </a:p>
          <a:p>
            <a:pPr marL="862013" lvl="1" indent="0">
              <a:buNone/>
            </a:pPr>
            <a:r>
              <a:rPr lang="en-US" dirty="0"/>
              <a:t>- Some fields around reporting entity might be blank or hard coded</a:t>
            </a:r>
          </a:p>
          <a:p>
            <a:pPr marL="862013" lvl="1" indent="0">
              <a:buNone/>
            </a:pPr>
            <a:r>
              <a:rPr lang="en-US" dirty="0"/>
              <a:t>- E &amp; I is still finalizing the new content (added race categories and SOGI information)</a:t>
            </a:r>
          </a:p>
          <a:p>
            <a:pPr marL="461963" lvl="1" indent="0">
              <a:buNone/>
            </a:pPr>
            <a:r>
              <a:rPr lang="en-US" dirty="0"/>
              <a:t>d. Extensive use in the survey design of ‘Don’t Know’, ‘Don’t want to answer’ and ‘I don’t know what this question is asking’; each of these is a valid response </a:t>
            </a:r>
            <a:r>
              <a:rPr lang="en-US" b="1" dirty="0"/>
              <a:t>from the member</a:t>
            </a:r>
            <a:endParaRPr lang="en-US" dirty="0"/>
          </a:p>
          <a:p>
            <a:pPr marL="862013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B64A2-2723-9511-F0EC-7D71C6853C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90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20C4EDE-FB41-5C45-FE01-29432EE34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680124"/>
            <a:ext cx="2514600" cy="37874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9F1AE4-5595-A0A3-E35A-49B6AFAB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goals of these discussions?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6031-EA71-9F41-C5C2-C20536FD1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4800600"/>
          </a:xfrm>
        </p:spPr>
        <p:txBody>
          <a:bodyPr/>
          <a:lstStyle/>
          <a:p>
            <a:r>
              <a:rPr lang="en-US" dirty="0"/>
              <a:t>Enhanced planning for reporters from deeper consideration of laws, rules, collection devices and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97CBC-D09F-C6BA-C080-B6B5FD7B8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6AC2E-C981-3CE7-CC36-E3108B10F444}"/>
              </a:ext>
            </a:extLst>
          </p:cNvPr>
          <p:cNvSpPr/>
          <p:nvPr/>
        </p:nvSpPr>
        <p:spPr bwMode="auto">
          <a:xfrm>
            <a:off x="914400" y="2057400"/>
            <a:ext cx="1752600" cy="2438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REALD and SOGI questions and potential answers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73DFEDD-DE32-53EA-9468-ABB41CF26E04}"/>
              </a:ext>
            </a:extLst>
          </p:cNvPr>
          <p:cNvSpPr/>
          <p:nvPr/>
        </p:nvSpPr>
        <p:spPr bwMode="auto">
          <a:xfrm>
            <a:off x="2667000" y="3048000"/>
            <a:ext cx="8382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14F9B98-28C0-6932-91A8-A7DE9C82CD8D}"/>
              </a:ext>
            </a:extLst>
          </p:cNvPr>
          <p:cNvSpPr/>
          <p:nvPr/>
        </p:nvSpPr>
        <p:spPr bwMode="auto">
          <a:xfrm>
            <a:off x="6172200" y="2971800"/>
            <a:ext cx="7620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43102E-2F81-8B5D-DBB2-9A5FA0465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209800"/>
            <a:ext cx="1298802" cy="1752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3BCF4C4-9302-155C-38A9-8F051DE2525D}"/>
              </a:ext>
            </a:extLst>
          </p:cNvPr>
          <p:cNvSpPr txBox="1"/>
          <p:nvPr/>
        </p:nvSpPr>
        <p:spPr>
          <a:xfrm>
            <a:off x="7162800" y="39624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Files sent to APAC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654C22-E6C8-24B9-AA20-AA6C0B79B7E7}"/>
              </a:ext>
            </a:extLst>
          </p:cNvPr>
          <p:cNvSpPr txBox="1"/>
          <p:nvPr/>
        </p:nvSpPr>
        <p:spPr>
          <a:xfrm>
            <a:off x="3962400" y="27432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collection, storage and possibly use</a:t>
            </a:r>
          </a:p>
        </p:txBody>
      </p:sp>
    </p:spTree>
    <p:extLst>
      <p:ext uri="{BB962C8B-B14F-4D97-AF65-F5344CB8AC3E}">
        <p14:creationId xmlns:p14="http://schemas.microsoft.com/office/powerpoint/2010/main" val="375098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1762-CCAB-F7F4-A11C-3E12BAEBE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n-US" dirty="0"/>
              <a:t>What resources are needed to meet REALD &amp; SOGI reporting?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9A130-D02D-97B3-E63C-31C5F701A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r>
              <a:rPr lang="en-US" dirty="0"/>
              <a:t>Preparing for success on a project by having sufficient details</a:t>
            </a:r>
          </a:p>
          <a:p>
            <a:r>
              <a:rPr lang="en-US" dirty="0"/>
              <a:t>Request to members for data</a:t>
            </a:r>
          </a:p>
          <a:p>
            <a:r>
              <a:rPr lang="en-US" dirty="0"/>
              <a:t>Data receipt (web site, machine readable paper, other)</a:t>
            </a:r>
          </a:p>
          <a:p>
            <a:r>
              <a:rPr lang="en-US" dirty="0"/>
              <a:t>Data storage and lack of edits</a:t>
            </a:r>
          </a:p>
          <a:p>
            <a:r>
              <a:rPr lang="en-US" dirty="0"/>
              <a:t>Early identification of problem or not problem </a:t>
            </a:r>
          </a:p>
          <a:p>
            <a:pPr lvl="1"/>
            <a:r>
              <a:rPr lang="en-US" dirty="0"/>
              <a:t>High missing any response?</a:t>
            </a:r>
          </a:p>
          <a:p>
            <a:pPr lvl="2"/>
            <a:r>
              <a:rPr lang="en-US" dirty="0"/>
              <a:t>E &amp; I might have suggestions on communication to increase data through the door</a:t>
            </a:r>
          </a:p>
          <a:p>
            <a:pPr lvl="1"/>
            <a:r>
              <a:rPr lang="en-US" dirty="0"/>
              <a:t>High ‘don’t want to answer’ (or similar)?</a:t>
            </a:r>
          </a:p>
          <a:p>
            <a:pPr lvl="2"/>
            <a:r>
              <a:rPr lang="en-US" dirty="0"/>
              <a:t>Absolutely acceptable as purpose is to collect data from the member</a:t>
            </a:r>
          </a:p>
          <a:p>
            <a:pPr lvl="2"/>
            <a:r>
              <a:rPr lang="en-US" dirty="0"/>
              <a:t>E &amp; I might have suggestions or alternatives to increase member comfort with reporting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C88AD-02D4-AEAB-59A3-3C50928C43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59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C823-6FAE-9E69-EAA3-0AE5BA19A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– more to be developed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8C65D-7535-6A4E-9215-76B5A6579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REALD Implementation page for E &amp; I</a:t>
            </a:r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Presentation by E &amp; I</a:t>
            </a:r>
            <a:r>
              <a:rPr lang="en-US" dirty="0"/>
              <a:t> for January 2024 TAG meeting</a:t>
            </a:r>
          </a:p>
          <a:p>
            <a:r>
              <a:rPr lang="en-US" dirty="0"/>
              <a:t>Coming soon, APAC REALD &amp; SOGI web page for up to date information</a:t>
            </a:r>
          </a:p>
          <a:p>
            <a:r>
              <a:rPr lang="en-US" b="1" dirty="0">
                <a:hlinkClick r:id="rId4"/>
              </a:rPr>
              <a:t>Draft</a:t>
            </a:r>
            <a:r>
              <a:rPr lang="en-US" dirty="0">
                <a:hlinkClick r:id="rId4"/>
              </a:rPr>
              <a:t> Appendix J </a:t>
            </a:r>
            <a:r>
              <a:rPr lang="en-US" dirty="0"/>
              <a:t>presented to March 2024 TAG meeting</a:t>
            </a:r>
          </a:p>
          <a:p>
            <a:pPr lvl="1"/>
            <a:r>
              <a:rPr lang="en-US" dirty="0"/>
              <a:t>Fields and values still under review in E &amp; I rulemaking</a:t>
            </a:r>
          </a:p>
          <a:p>
            <a:pPr lvl="1"/>
            <a:r>
              <a:rPr lang="en-US" dirty="0"/>
              <a:t>Basic structure, length, reference lists useful in planning now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A4A93-9301-B7D6-E260-E4967B9500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8037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DF5B6C9A3BBD4F8B506BBC14051DCA" ma:contentTypeVersion="20" ma:contentTypeDescription="Create a new document." ma:contentTypeScope="" ma:versionID="220c24e85ec1b33c93cdcbb01216a407">
  <xsd:schema xmlns:xsd="http://www.w3.org/2001/XMLSchema" xmlns:xs="http://www.w3.org/2001/XMLSchema" xmlns:p="http://schemas.microsoft.com/office/2006/metadata/properties" xmlns:ns1="http://schemas.microsoft.com/sharepoint/v3" xmlns:ns2="34b74753-36bf-4d40-84e0-3557ee93d260" xmlns:ns4="59da1016-2a1b-4f8a-9768-d7a4932f6f16" targetNamespace="http://schemas.microsoft.com/office/2006/metadata/properties" ma:root="true" ma:fieldsID="9065dacdcec072c4efe58db085534750" ns1:_="" ns2:_="" ns4:_="">
    <xsd:import namespace="http://schemas.microsoft.com/sharepoint/v3"/>
    <xsd:import namespace="34b74753-36bf-4d40-84e0-3557ee93d260"/>
    <xsd:import namespace="59da1016-2a1b-4f8a-9768-d7a4932f6f16"/>
    <xsd:element name="properties">
      <xsd:complexType>
        <xsd:sequence>
          <xsd:element name="documentManagement">
            <xsd:complexType>
              <xsd:all>
                <xsd:element ref="ns2:CopyToStateLib" minOccurs="0"/>
                <xsd:element ref="ns2:DocumentLocale" minOccurs="0"/>
                <xsd:element ref="ns2:Metadata" minOccurs="0"/>
                <xsd:element ref="ns2:RetentionPeriodDate" minOccurs="0"/>
                <xsd:element ref="ns1:RoutingRuleDescription"/>
                <xsd:element ref="ns4:IACategory" minOccurs="0"/>
                <xsd:element ref="ns4:IATopic" minOccurs="0"/>
                <xsd:element ref="ns4:IASubtopic" minOccurs="0"/>
                <xsd:element ref="ns4:DocumentExpirationDate" minOccurs="0"/>
                <xsd:element ref="ns2:Meta_x0020_Description" minOccurs="0"/>
                <xsd:element ref="ns2:Meta_x0020_Keywords" minOccurs="0"/>
                <xsd:element ref="ns1:URL" minOccurs="0"/>
                <xsd:element ref="ns4:SharedWithUsers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8" ma:displayName="Description" ma:description="" ma:internalName="RoutingRuleDescription">
      <xsd:simpleType>
        <xsd:restriction base="dms:Text">
          <xsd:maxLength value="255"/>
        </xsd:restriction>
      </xsd:simpleType>
    </xsd:element>
    <xsd:element name="URL" ma:index="16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74753-36bf-4d40-84e0-3557ee93d260" elementFormDefault="qualified">
    <xsd:import namespace="http://schemas.microsoft.com/office/2006/documentManagement/types"/>
    <xsd:import namespace="http://schemas.microsoft.com/office/infopath/2007/PartnerControls"/>
    <xsd:element name="CopyToStateLib" ma:index="4" nillable="true" ma:displayName="Copy To State Library" ma:default="0" ma:description="Many documents are automatically archived by the Oregon State Library. Choose 'Yes' to ensure that this document will be archived. Follow this link for more information: http://oregon.gov/OSL/GRES/metatag_attribute_set.shtml" ma:internalName="CopyToStateLib" ma:readOnly="false">
      <xsd:simpleType>
        <xsd:restriction base="dms:Boolean"/>
      </xsd:simpleType>
    </xsd:element>
    <xsd:element name="DocumentLocale" ma:index="5" nillable="true" ma:displayName="Locale" ma:default="en" ma:internalName="DocumentLocale" ma:readOnly="false">
      <xsd:simpleType>
        <xsd:restriction base="dms:Text">
          <xsd:maxLength value="10"/>
        </xsd:restriction>
      </xsd:simpleType>
    </xsd:element>
    <xsd:element name="Metadata" ma:index="6" nillable="true" ma:displayName="Metadata" ma:internalName="Metadata" ma:readOnly="false">
      <xsd:simpleType>
        <xsd:restriction base="dms:Note"/>
      </xsd:simpleType>
    </xsd:element>
    <xsd:element name="RetentionPeriodDate" ma:index="7" nillable="true" ma:displayName="Retention Period Date" ma:format="DateOnly" ma:internalName="RetentionPeriodDate" ma:readOnly="false">
      <xsd:simpleType>
        <xsd:restriction base="dms:DateTime"/>
      </xsd:simpleType>
    </xsd:element>
    <xsd:element name="Meta_x0020_Description" ma:index="14" nillable="true" ma:displayName="Meta Description" ma:internalName="Meta_x0020_Description" ma:readOnly="false">
      <xsd:simpleType>
        <xsd:restriction base="dms:Text"/>
      </xsd:simpleType>
    </xsd:element>
    <xsd:element name="Meta_x0020_Keywords" ma:index="15" nillable="true" ma:displayName="Meta Keywords" ma:internalName="Meta_x0020_Keywords" ma:readOnly="false">
      <xsd:simpleType>
        <xsd:restriction base="dms:Text"/>
      </xsd:simpleType>
    </xsd:element>
    <xsd:element name="Category" ma:index="22" nillable="true" ma:displayName="Category" ma:default="DRC" ma:internalName="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RC"/>
                    <xsd:enumeration value="TAG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10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11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12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13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9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RetentionPeriodDate xmlns="34b74753-36bf-4d40-84e0-3557ee93d260" xsi:nil="true"/>
    <DocumentExpirationDate xmlns="59da1016-2a1b-4f8a-9768-d7a4932f6f16" xsi:nil="true"/>
    <IATopic xmlns="59da1016-2a1b-4f8a-9768-d7a4932f6f16" xsi:nil="true"/>
    <DocumentLocale xmlns="34b74753-36bf-4d40-84e0-3557ee93d260">en</DocumentLocale>
    <IASubtopic xmlns="59da1016-2a1b-4f8a-9768-d7a4932f6f16" xsi:nil="true"/>
    <URL xmlns="http://schemas.microsoft.com/sharepoint/v3">
      <Url xsi:nil="true"/>
      <Description xsi:nil="true"/>
    </URL>
    <Meta_x0020_Description xmlns="34b74753-36bf-4d40-84e0-3557ee93d260" xsi:nil="true"/>
    <CopyToStateLib xmlns="34b74753-36bf-4d40-84e0-3557ee93d260">false</CopyToStateLib>
    <Metadata xmlns="34b74753-36bf-4d40-84e0-3557ee93d260" xsi:nil="true"/>
    <RoutingRuleDescription xmlns="http://schemas.microsoft.com/sharepoint/v3">REALD SOGI APAC Discussion Group Session 1 Slide Deck</RoutingRuleDescription>
    <Meta_x0020_Keywords xmlns="34b74753-36bf-4d40-84e0-3557ee93d260" xsi:nil="true"/>
    <Category xmlns="34b74753-36bf-4d40-84e0-3557ee93d260">
      <Value>DRC</Value>
    </Category>
  </documentManagement>
</p:properties>
</file>

<file path=customXml/itemProps1.xml><?xml version="1.0" encoding="utf-8"?>
<ds:datastoreItem xmlns:ds="http://schemas.openxmlformats.org/officeDocument/2006/customXml" ds:itemID="{9BCECC44-7792-407F-84BD-513189BF35E7}"/>
</file>

<file path=customXml/itemProps2.xml><?xml version="1.0" encoding="utf-8"?>
<ds:datastoreItem xmlns:ds="http://schemas.openxmlformats.org/officeDocument/2006/customXml" ds:itemID="{88BD015F-8A1B-4366-9FAA-B6E62C12A3B1}"/>
</file>

<file path=customXml/itemProps3.xml><?xml version="1.0" encoding="utf-8"?>
<ds:datastoreItem xmlns:ds="http://schemas.openxmlformats.org/officeDocument/2006/customXml" ds:itemID="{6CBF9B74-B899-4CAF-BD3D-CB1ACD9080C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</TotalTime>
  <Words>856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</vt:lpstr>
      <vt:lpstr>Custom Design</vt:lpstr>
      <vt:lpstr>REALD &amp; SOGI and APAC  discussion group </vt:lpstr>
      <vt:lpstr>Acronyms</vt:lpstr>
      <vt:lpstr>Brief background</vt:lpstr>
      <vt:lpstr>How is this different from other APAC reporting (high level)? 1 of 3</vt:lpstr>
      <vt:lpstr>How is this different from other APAC reporting? High level 2 of 3</vt:lpstr>
      <vt:lpstr>How is this different from other APAC reporting? High level 3 of 3</vt:lpstr>
      <vt:lpstr>What are the goals of these discussions?</vt:lpstr>
      <vt:lpstr>What resources are needed to meet REALD &amp; SOGI reporting?</vt:lpstr>
      <vt:lpstr>Resources – more to be developed</vt:lpstr>
      <vt:lpstr>Questions, comments or concerns to share today?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REALD &amp; SOGI APAC Session 1 Slide Deck</dc:title>
  <dc:creator>Joe B</dc:creator>
  <cp:keywords/>
  <cp:lastModifiedBy>Hampton Karen</cp:lastModifiedBy>
  <cp:revision>49</cp:revision>
  <dcterms:created xsi:type="dcterms:W3CDTF">2010-08-23T12:44:57Z</dcterms:created>
  <dcterms:modified xsi:type="dcterms:W3CDTF">2024-04-16T15:17:06Z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a67c04-f371-4d71-a575-202b566caae1_Enabled">
    <vt:lpwstr>true</vt:lpwstr>
  </property>
  <property fmtid="{D5CDD505-2E9C-101B-9397-08002B2CF9AE}" pid="3" name="MSIP_Label_11a67c04-f371-4d71-a575-202b566caae1_SetDate">
    <vt:lpwstr>2024-03-28T20:13:58Z</vt:lpwstr>
  </property>
  <property fmtid="{D5CDD505-2E9C-101B-9397-08002B2CF9AE}" pid="4" name="MSIP_Label_11a67c04-f371-4d71-a575-202b566caae1_Method">
    <vt:lpwstr>Privileged</vt:lpwstr>
  </property>
  <property fmtid="{D5CDD505-2E9C-101B-9397-08002B2CF9AE}" pid="5" name="MSIP_Label_11a67c04-f371-4d71-a575-202b566caae1_Name">
    <vt:lpwstr>Level 2 - Limited (Items)</vt:lpwstr>
  </property>
  <property fmtid="{D5CDD505-2E9C-101B-9397-08002B2CF9AE}" pid="6" name="MSIP_Label_11a67c04-f371-4d71-a575-202b566caae1_SiteId">
    <vt:lpwstr>658e63e8-8d39-499c-8f48-13adc9452f4c</vt:lpwstr>
  </property>
  <property fmtid="{D5CDD505-2E9C-101B-9397-08002B2CF9AE}" pid="7" name="MSIP_Label_11a67c04-f371-4d71-a575-202b566caae1_ActionId">
    <vt:lpwstr>d0dd09af-f50f-4a89-bc9d-07907433bc66</vt:lpwstr>
  </property>
  <property fmtid="{D5CDD505-2E9C-101B-9397-08002B2CF9AE}" pid="8" name="MSIP_Label_11a67c04-f371-4d71-a575-202b566caae1_ContentBits">
    <vt:lpwstr>0</vt:lpwstr>
  </property>
  <property fmtid="{D5CDD505-2E9C-101B-9397-08002B2CF9AE}" pid="9" name="ContentTypeId">
    <vt:lpwstr>0x01010040DF5B6C9A3BBD4F8B506BBC14051DCA</vt:lpwstr>
  </property>
</Properties>
</file>