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authors.xml" ContentType="application/vnd.ms-powerpoint.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1"/>
  </p:notesMasterIdLst>
  <p:sldIdLst>
    <p:sldId id="256" r:id="rId2"/>
    <p:sldId id="258" r:id="rId3"/>
    <p:sldId id="262" r:id="rId4"/>
    <p:sldId id="266" r:id="rId5"/>
    <p:sldId id="267" r:id="rId6"/>
    <p:sldId id="268" r:id="rId7"/>
    <p:sldId id="269" r:id="rId8"/>
    <p:sldId id="265" r:id="rId9"/>
    <p:sldId id="264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CB7E67C-EC52-09F9-A5B8-9362C4818B72}" name="Jacob (Jake) Tarrence (he/him)" initials="J(T(" userId="S::Jacob.Tarrence@oha.oregon.gov::759dc401-40b5-49f3-9df0-b42da245f7a2" providerId="AD"/>
  <p188:author id="{8E44D9F2-7B6B-F659-864A-AD2E958A65B7}" name="Hampton Karen" initials="KH" userId="Hampton Karen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EB5BB"/>
    <a:srgbClr val="0055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2" autoAdjust="0"/>
    <p:restoredTop sz="94629" autoAdjust="0"/>
  </p:normalViewPr>
  <p:slideViewPr>
    <p:cSldViewPr>
      <p:cViewPr varScale="1">
        <p:scale>
          <a:sx n="104" d="100"/>
          <a:sy n="104" d="100"/>
        </p:scale>
        <p:origin x="174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BE00C26-8E78-4968-A33D-3891D320314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HAmasterpage_nobackfinal_share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689" y="0"/>
            <a:ext cx="9138621" cy="6858000"/>
          </a:xfrm>
          <a:prstGeom prst="rect">
            <a:avLst/>
          </a:prstGeom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26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Title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4384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1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3124200" y="6324600"/>
            <a:ext cx="2895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/>
            <a:endParaRPr lang="en-US" sz="1200">
              <a:solidFill>
                <a:srgbClr val="005595"/>
              </a:solidFill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A4D164C-97E3-4077-A336-8B3BA028DF3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440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440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3401412-47C9-4FBE-B950-A30F096D793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35B1C7C-2FE3-440E-960B-DC336E9D4EC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693C284-B4DC-451D-807D-F60D65E3CB4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7962D4F-5079-4222-824C-2D2332E0DD5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B73C464-62F4-41AC-86F0-6F0305D6E9D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01E5BF8-2D8D-486B-87C7-C2DCA0D6184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10F3097-2133-4D9E-BC2B-43985C5D995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129712D-99B4-4A1B-A104-7124243888D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620B12F-3AA2-41D6-BCED-9B854066AE1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tif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1" name="Picture 11" descr="Power Point Template PG 2 new sm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6534150"/>
            <a:ext cx="2133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rgbClr val="005595"/>
                </a:solidFill>
                <a:latin typeface="+mn-lt"/>
              </a:defRPr>
            </a:lvl1pPr>
          </a:lstStyle>
          <a:p>
            <a:fld id="{4992160A-B009-4DF0-9663-DC50E3E3959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34150"/>
            <a:ext cx="2895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005595"/>
                </a:solidFill>
                <a:latin typeface="+mn-lt"/>
              </a:defRPr>
            </a:lvl1pPr>
          </a:lstStyle>
          <a:p>
            <a:endParaRPr lang="en-US"/>
          </a:p>
        </p:txBody>
      </p:sp>
      <p:pic>
        <p:nvPicPr>
          <p:cNvPr id="3" name="Picture 2" descr="A picture containing logo&#10;&#10;Description automatically generated">
            <a:extLst>
              <a:ext uri="{FF2B5EF4-FFF2-40B4-BE49-F238E27FC236}">
                <a16:creationId xmlns:a16="http://schemas.microsoft.com/office/drawing/2014/main" id="{C0252017-736A-461D-9226-B3916C4B30A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857875"/>
            <a:ext cx="1836420" cy="533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rgbClr val="005595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>
          <a:solidFill>
            <a:srgbClr val="005595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rgbClr val="005595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400">
          <a:solidFill>
            <a:srgbClr val="005595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if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regon.gov/oha/EI/Pages/Demographics.aspx" TargetMode="External"/><Relationship Id="rId2" Type="http://schemas.openxmlformats.org/officeDocument/2006/relationships/hyperlink" Target="https://www.oregon.gov/oha/HPA/ANALYTICS/Pages/apac-reald-sogi.aspx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oregon.gov/oha/HPA/ANALYTICS/APAC%20Meeting%20Documents/Proposed%20Appendix%20J%20File%20Layout.pdf" TargetMode="External"/><Relationship Id="rId4" Type="http://schemas.openxmlformats.org/officeDocument/2006/relationships/hyperlink" Target="https://www.oregon.gov/oha/HPA/ANALYTICS/APAC%20Meeting%20Documents/Health%20Equity%20Measure_%20Meaningful%20Access%20to%20Health%20Care%20Services.pdf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APAC.admin@odhsoha.Oregon.gov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REALD &amp; SOGI and APAC </a:t>
            </a:r>
            <a:br>
              <a:rPr lang="en-US" dirty="0"/>
            </a:br>
            <a:r>
              <a:rPr lang="en-US" dirty="0"/>
              <a:t>discussion group</a:t>
            </a:r>
            <a:br>
              <a:rPr lang="en-US" dirty="0"/>
            </a:b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000" dirty="0"/>
              <a:t>Session 2</a:t>
            </a:r>
          </a:p>
          <a:p>
            <a:r>
              <a:rPr lang="en-US" sz="2000" dirty="0"/>
              <a:t>Getting data from the member to the insurer</a:t>
            </a:r>
          </a:p>
          <a:p>
            <a:endParaRPr lang="en-US" sz="2000" dirty="0"/>
          </a:p>
          <a:p>
            <a:r>
              <a:rPr lang="en-US" sz="2000" dirty="0"/>
              <a:t>May 7, 2024</a:t>
            </a:r>
          </a:p>
        </p:txBody>
      </p:sp>
      <p:pic>
        <p:nvPicPr>
          <p:cNvPr id="3" name="Picture 2" descr="A picture containing logo&#10;&#10;Description automatically generated">
            <a:extLst>
              <a:ext uri="{FF2B5EF4-FFF2-40B4-BE49-F238E27FC236}">
                <a16:creationId xmlns:a16="http://schemas.microsoft.com/office/drawing/2014/main" id="{698424E8-A9FD-4B3C-B114-F24B3800FD7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5486400"/>
            <a:ext cx="1981200" cy="60411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CC606-1C76-9814-87D3-264A9ED30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Acronyms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09818B-7380-92B6-F6AE-98938280D3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APAC – All Payer All Claims program; within Health Policy &amp; Analysis in OHA</a:t>
            </a:r>
          </a:p>
          <a:p>
            <a:r>
              <a:rPr lang="en-US" dirty="0"/>
              <a:t>CMS – Centers for Medicare &amp; Medicaid Services</a:t>
            </a:r>
          </a:p>
          <a:p>
            <a:r>
              <a:rPr lang="en-US" dirty="0"/>
              <a:t>E &amp; I – Equity and Inclusion Division in OHA</a:t>
            </a:r>
          </a:p>
          <a:p>
            <a:r>
              <a:rPr lang="en-US" dirty="0"/>
              <a:t>HSRI – Human Services Research Institute (APAC’s vendor)</a:t>
            </a:r>
          </a:p>
          <a:p>
            <a:r>
              <a:rPr lang="en-US" dirty="0"/>
              <a:t>OHA – Oregon Health Authority</a:t>
            </a:r>
          </a:p>
          <a:p>
            <a:r>
              <a:rPr lang="en-US" dirty="0"/>
              <a:t>OMB – Office of Management and Budget; determines federal standards on race, ethnicity, language and other items</a:t>
            </a:r>
          </a:p>
          <a:p>
            <a:r>
              <a:rPr lang="en-US" dirty="0"/>
              <a:t>REALD – Race Ethnicity (and) Language and Disability</a:t>
            </a:r>
          </a:p>
          <a:p>
            <a:r>
              <a:rPr lang="en-US" dirty="0"/>
              <a:t>SOGI – Sexual Orientation and Gender Identity</a:t>
            </a:r>
          </a:p>
          <a:p>
            <a:r>
              <a:rPr lang="en-US" dirty="0"/>
              <a:t>TAG – (APAC’s) Technical Advisory Group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FC7C74-58C6-F8B5-C105-54E73CBDC6C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B1C7C-2FE3-440E-960B-DC336E9D4EC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799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720C4EDE-FB41-5C45-FE01-29432EE345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0" y="1680124"/>
            <a:ext cx="2514600" cy="378740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29F1AE4-5595-A0A3-E35A-49B6AFAB4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the goals of these discussions?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7D6031-EA71-9F41-C5C2-C20536FD1E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077200" cy="4800600"/>
          </a:xfrm>
        </p:spPr>
        <p:txBody>
          <a:bodyPr/>
          <a:lstStyle/>
          <a:p>
            <a:r>
              <a:rPr lang="en-US" dirty="0"/>
              <a:t>Enhanced planning for reporters from deeper consideration of laws, rules, collection devices and reporting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597CBC-D09F-C6BA-C080-B6B5FD7B8A0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B1C7C-2FE3-440E-960B-DC336E9D4EC3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4D6AC2E-C981-3CE7-CC36-E3108B10F444}"/>
              </a:ext>
            </a:extLst>
          </p:cNvPr>
          <p:cNvSpPr/>
          <p:nvPr/>
        </p:nvSpPr>
        <p:spPr bwMode="auto">
          <a:xfrm>
            <a:off x="914400" y="2057400"/>
            <a:ext cx="1752600" cy="2438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REALD and SOGI questions and potential answers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173DFEDD-DE32-53EA-9468-ABB41CF26E04}"/>
              </a:ext>
            </a:extLst>
          </p:cNvPr>
          <p:cNvSpPr/>
          <p:nvPr/>
        </p:nvSpPr>
        <p:spPr bwMode="auto">
          <a:xfrm>
            <a:off x="2667000" y="3048000"/>
            <a:ext cx="838200" cy="38100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414F9B98-28C0-6932-91A8-A7DE9C82CD8D}"/>
              </a:ext>
            </a:extLst>
          </p:cNvPr>
          <p:cNvSpPr/>
          <p:nvPr/>
        </p:nvSpPr>
        <p:spPr bwMode="auto">
          <a:xfrm>
            <a:off x="6172200" y="2971800"/>
            <a:ext cx="762000" cy="38100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743102E-2F81-8B5D-DBB2-9A5FA04655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2800" y="2209800"/>
            <a:ext cx="1298802" cy="17526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3BCF4C4-9302-155C-38A9-8F051DE2525D}"/>
              </a:ext>
            </a:extLst>
          </p:cNvPr>
          <p:cNvSpPr txBox="1"/>
          <p:nvPr/>
        </p:nvSpPr>
        <p:spPr>
          <a:xfrm>
            <a:off x="7162800" y="3962400"/>
            <a:ext cx="1447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n-lt"/>
              </a:rPr>
              <a:t>Files sent to APAC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654C22-E6C8-24B9-AA20-AA6C0B79B7E7}"/>
              </a:ext>
            </a:extLst>
          </p:cNvPr>
          <p:cNvSpPr txBox="1"/>
          <p:nvPr/>
        </p:nvSpPr>
        <p:spPr>
          <a:xfrm>
            <a:off x="3962400" y="2743200"/>
            <a:ext cx="1828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Data collection, storage and possibly use</a:t>
            </a:r>
          </a:p>
        </p:txBody>
      </p:sp>
    </p:spTree>
    <p:extLst>
      <p:ext uri="{BB962C8B-B14F-4D97-AF65-F5344CB8AC3E}">
        <p14:creationId xmlns:p14="http://schemas.microsoft.com/office/powerpoint/2010/main" val="3750980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80ACF-3718-BBF3-9DD2-33B87EA31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will the ‘ask’ occur?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510197-9E3D-2AD5-FB5B-F7DA59C671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80319"/>
            <a:ext cx="8229600" cy="4297362"/>
          </a:xfrm>
        </p:spPr>
        <p:txBody>
          <a:bodyPr/>
          <a:lstStyle/>
          <a:p>
            <a:r>
              <a:rPr lang="en-US" dirty="0"/>
              <a:t>How will your organization contact not only subscribers but also members to request completion of the REALD &amp; SOGI information?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do you need from OHA to help that happen?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Data intended to be self-reported as much as possible; young children will be an exception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AE73CB-35F4-2230-8EA5-3B6EA53810E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B1C7C-2FE3-440E-960B-DC336E9D4EC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655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D956B-7C74-FFEF-5E4C-B788579D4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will the data be received?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8F3CE6-5306-BE5C-D649-400B40E58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297362"/>
          </a:xfrm>
        </p:spPr>
        <p:txBody>
          <a:bodyPr/>
          <a:lstStyle/>
          <a:p>
            <a:r>
              <a:rPr lang="en-US" dirty="0"/>
              <a:t>Likely many options, including mail (recommend machine-readable form) or web survey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do you need from OHA to help that happen?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Work with E &amp; I on any edits that occur at data intake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D1BAD0-B8E4-5899-E32C-6E41523EB7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B1C7C-2FE3-440E-960B-DC336E9D4EC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6970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D956B-7C74-FFEF-5E4C-B788579D4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will the data be stored?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8F3CE6-5306-BE5C-D649-400B40E58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297362"/>
          </a:xfrm>
        </p:spPr>
        <p:txBody>
          <a:bodyPr/>
          <a:lstStyle/>
          <a:p>
            <a:r>
              <a:rPr lang="en-US" dirty="0"/>
              <a:t>Existing resource or new resource; access broad or restricted, etc.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do you need from OHA to help that happen?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Current/draft Appendix J has 70 fields with some fields dozens of potential responses and select all that apply; not big by industry standards, but substantial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D1BAD0-B8E4-5899-E32C-6E41523EB7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B1C7C-2FE3-440E-960B-DC336E9D4EC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039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D956B-7C74-FFEF-5E4C-B788579D4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73162"/>
          </a:xfrm>
        </p:spPr>
        <p:txBody>
          <a:bodyPr/>
          <a:lstStyle/>
          <a:p>
            <a:r>
              <a:rPr lang="en-US" dirty="0"/>
              <a:t>Will the data be used at the organization other than sending to APAC? </a:t>
            </a:r>
            <a:endParaRPr lang="en-US" sz="2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8F3CE6-5306-BE5C-D649-400B40E58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267200"/>
          </a:xfrm>
        </p:spPr>
        <p:txBody>
          <a:bodyPr/>
          <a:lstStyle/>
          <a:p>
            <a:r>
              <a:rPr lang="en-US" dirty="0"/>
              <a:t>Designing data management/table structure to support intended use requires knowing the intended uses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do you need from OHA to help that happen?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sz="2000" dirty="0"/>
              <a:t>If data analysis is desired, highly recommend analysis occur on processed data received from OHA rather than ‘raw’ data. </a:t>
            </a:r>
          </a:p>
          <a:p>
            <a:pPr marL="0" indent="0">
              <a:buNone/>
            </a:pPr>
            <a:r>
              <a:rPr lang="en-US" sz="2000" dirty="0"/>
              <a:t>Use the expertise available.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D1BAD0-B8E4-5899-E32C-6E41523EB7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B1C7C-2FE3-440E-960B-DC336E9D4EC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69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1C823-6FAE-9E69-EAA3-0AE5BA19A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 – more to be developed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58C65D-7535-6A4E-9215-76B5A6579A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7543800" cy="4114800"/>
          </a:xfrm>
        </p:spPr>
        <p:txBody>
          <a:bodyPr/>
          <a:lstStyle/>
          <a:p>
            <a:r>
              <a:rPr lang="en-US" dirty="0">
                <a:hlinkClick r:id="rId2"/>
              </a:rPr>
              <a:t>APAC REALD &amp; SOGI Implementation page</a:t>
            </a:r>
            <a:r>
              <a:rPr lang="en-US" dirty="0"/>
              <a:t> is active</a:t>
            </a:r>
          </a:p>
          <a:p>
            <a:pPr lvl="1"/>
            <a:r>
              <a:rPr lang="en-US" dirty="0"/>
              <a:t>Implementation plan</a:t>
            </a:r>
          </a:p>
          <a:p>
            <a:pPr lvl="1"/>
            <a:r>
              <a:rPr lang="en-US" dirty="0"/>
              <a:t>Draft Appendix J</a:t>
            </a:r>
          </a:p>
          <a:p>
            <a:pPr lvl="1"/>
            <a:r>
              <a:rPr lang="en-US" dirty="0"/>
              <a:t>Discussion schedule and recordings of meetings </a:t>
            </a:r>
          </a:p>
          <a:p>
            <a:r>
              <a:rPr lang="en-US" dirty="0">
                <a:hlinkClick r:id="rId3"/>
              </a:rPr>
              <a:t>REALD and SOGI</a:t>
            </a:r>
            <a:r>
              <a:rPr lang="en-US" dirty="0"/>
              <a:t> page for E &amp; I</a:t>
            </a:r>
            <a:endParaRPr lang="en-US" dirty="0">
              <a:hlinkClick r:id="rId4"/>
            </a:endParaRPr>
          </a:p>
          <a:p>
            <a:r>
              <a:rPr lang="en-US" dirty="0">
                <a:hlinkClick r:id="rId4"/>
              </a:rPr>
              <a:t>Presentation by E &amp; I</a:t>
            </a:r>
            <a:r>
              <a:rPr lang="en-US" dirty="0"/>
              <a:t> for January 2024 TAG meeting</a:t>
            </a:r>
          </a:p>
          <a:p>
            <a:r>
              <a:rPr lang="en-US" b="1" dirty="0">
                <a:hlinkClick r:id="rId5"/>
              </a:rPr>
              <a:t>Draft</a:t>
            </a:r>
            <a:r>
              <a:rPr lang="en-US" dirty="0">
                <a:hlinkClick r:id="rId5"/>
              </a:rPr>
              <a:t> Appendix J </a:t>
            </a:r>
            <a:r>
              <a:rPr lang="en-US" dirty="0"/>
              <a:t>presented to March 2024 TAG meeting</a:t>
            </a:r>
          </a:p>
          <a:p>
            <a:pPr lvl="1"/>
            <a:r>
              <a:rPr lang="en-US" dirty="0"/>
              <a:t>Fields and values still under review in E &amp; I rulemaking; updates will be required</a:t>
            </a:r>
          </a:p>
          <a:p>
            <a:pPr lvl="1"/>
            <a:r>
              <a:rPr lang="en-US" dirty="0"/>
              <a:t>Basic structure, length, reference lists useful in planning now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7A4A93-9301-B7D6-E260-E4967B95002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B1C7C-2FE3-440E-960B-DC336E9D4EC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8803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F480D-3DA2-7926-2F08-F2E76B686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Questions, comments or concerns to share today?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9A1214-DD99-C633-39B2-9973BF59D9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Comments, etc. at any time to </a:t>
            </a:r>
            <a:r>
              <a:rPr lang="en-US" dirty="0">
                <a:hlinkClick r:id="rId2"/>
              </a:rPr>
              <a:t>APAC.admin@odhsoha.Oregon.gov</a:t>
            </a:r>
            <a:r>
              <a:rPr lang="en-US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D3B43D-C2B2-5D89-5882-570FA2D4F75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B1C7C-2FE3-440E-960B-DC336E9D4EC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46765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DF5B6C9A3BBD4F8B506BBC14051DCA" ma:contentTypeVersion="20" ma:contentTypeDescription="Create a new document." ma:contentTypeScope="" ma:versionID="220c24e85ec1b33c93cdcbb01216a407">
  <xsd:schema xmlns:xsd="http://www.w3.org/2001/XMLSchema" xmlns:xs="http://www.w3.org/2001/XMLSchema" xmlns:p="http://schemas.microsoft.com/office/2006/metadata/properties" xmlns:ns1="http://schemas.microsoft.com/sharepoint/v3" xmlns:ns2="34b74753-36bf-4d40-84e0-3557ee93d260" xmlns:ns4="59da1016-2a1b-4f8a-9768-d7a4932f6f16" targetNamespace="http://schemas.microsoft.com/office/2006/metadata/properties" ma:root="true" ma:fieldsID="9065dacdcec072c4efe58db085534750" ns1:_="" ns2:_="" ns4:_="">
    <xsd:import namespace="http://schemas.microsoft.com/sharepoint/v3"/>
    <xsd:import namespace="34b74753-36bf-4d40-84e0-3557ee93d260"/>
    <xsd:import namespace="59da1016-2a1b-4f8a-9768-d7a4932f6f16"/>
    <xsd:element name="properties">
      <xsd:complexType>
        <xsd:sequence>
          <xsd:element name="documentManagement">
            <xsd:complexType>
              <xsd:all>
                <xsd:element ref="ns2:CopyToStateLib" minOccurs="0"/>
                <xsd:element ref="ns2:DocumentLocale" minOccurs="0"/>
                <xsd:element ref="ns2:Metadata" minOccurs="0"/>
                <xsd:element ref="ns2:RetentionPeriodDate" minOccurs="0"/>
                <xsd:element ref="ns1:RoutingRuleDescription"/>
                <xsd:element ref="ns4:IACategory" minOccurs="0"/>
                <xsd:element ref="ns4:IATopic" minOccurs="0"/>
                <xsd:element ref="ns4:IASubtopic" minOccurs="0"/>
                <xsd:element ref="ns4:DocumentExpirationDate" minOccurs="0"/>
                <xsd:element ref="ns2:Meta_x0020_Description" minOccurs="0"/>
                <xsd:element ref="ns2:Meta_x0020_Keywords" minOccurs="0"/>
                <xsd:element ref="ns1:URL" minOccurs="0"/>
                <xsd:element ref="ns4:SharedWithUsers" minOccurs="0"/>
                <xsd:element ref="ns2:Categor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RoutingRuleDescription" ma:index="8" ma:displayName="Description" ma:description="" ma:internalName="RoutingRuleDescription">
      <xsd:simpleType>
        <xsd:restriction base="dms:Text">
          <xsd:maxLength value="255"/>
        </xsd:restriction>
      </xsd:simpleType>
    </xsd:element>
    <xsd:element name="URL" ma:index="16" nillable="true" ma:displayName="URL" ma:format="Hyperlink" ma:internalName="URL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b74753-36bf-4d40-84e0-3557ee93d260" elementFormDefault="qualified">
    <xsd:import namespace="http://schemas.microsoft.com/office/2006/documentManagement/types"/>
    <xsd:import namespace="http://schemas.microsoft.com/office/infopath/2007/PartnerControls"/>
    <xsd:element name="CopyToStateLib" ma:index="4" nillable="true" ma:displayName="Copy To State Library" ma:default="0" ma:description="Many documents are automatically archived by the Oregon State Library. Choose 'Yes' to ensure that this document will be archived. Follow this link for more information: http://oregon.gov/OSL/GRES/metatag_attribute_set.shtml" ma:internalName="CopyToStateLib" ma:readOnly="false">
      <xsd:simpleType>
        <xsd:restriction base="dms:Boolean"/>
      </xsd:simpleType>
    </xsd:element>
    <xsd:element name="DocumentLocale" ma:index="5" nillable="true" ma:displayName="Locale" ma:default="en" ma:internalName="DocumentLocale" ma:readOnly="false">
      <xsd:simpleType>
        <xsd:restriction base="dms:Text">
          <xsd:maxLength value="10"/>
        </xsd:restriction>
      </xsd:simpleType>
    </xsd:element>
    <xsd:element name="Metadata" ma:index="6" nillable="true" ma:displayName="Metadata" ma:internalName="Metadata" ma:readOnly="false">
      <xsd:simpleType>
        <xsd:restriction base="dms:Note"/>
      </xsd:simpleType>
    </xsd:element>
    <xsd:element name="RetentionPeriodDate" ma:index="7" nillable="true" ma:displayName="Retention Period Date" ma:format="DateOnly" ma:internalName="RetentionPeriodDate" ma:readOnly="false">
      <xsd:simpleType>
        <xsd:restriction base="dms:DateTime"/>
      </xsd:simpleType>
    </xsd:element>
    <xsd:element name="Meta_x0020_Description" ma:index="14" nillable="true" ma:displayName="Meta Description" ma:internalName="Meta_x0020_Description" ma:readOnly="false">
      <xsd:simpleType>
        <xsd:restriction base="dms:Text"/>
      </xsd:simpleType>
    </xsd:element>
    <xsd:element name="Meta_x0020_Keywords" ma:index="15" nillable="true" ma:displayName="Meta Keywords" ma:internalName="Meta_x0020_Keywords" ma:readOnly="false">
      <xsd:simpleType>
        <xsd:restriction base="dms:Text"/>
      </xsd:simpleType>
    </xsd:element>
    <xsd:element name="Category" ma:index="22" nillable="true" ma:displayName="Category" ma:default="DRC" ma:internalName="Category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DRC"/>
                    <xsd:enumeration value="TAG"/>
                  </xsd:restriction>
                </xsd:simple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da1016-2a1b-4f8a-9768-d7a4932f6f16" elementFormDefault="qualified">
    <xsd:import namespace="http://schemas.microsoft.com/office/2006/documentManagement/types"/>
    <xsd:import namespace="http://schemas.microsoft.com/office/infopath/2007/PartnerControls"/>
    <xsd:element name="IACategory" ma:index="10" nillable="true" ma:displayName="IA Category" ma:format="Dropdown" ma:internalName="IACategory" ma:readOnly="false">
      <xsd:simpleType>
        <xsd:restriction base="dms:Choice">
          <xsd:enumeration value="About OHA"/>
          <xsd:enumeration value="Programs and Services"/>
          <xsd:enumeration value="Oregon Health Plan"/>
          <xsd:enumeration value="Health System Reform"/>
          <xsd:enumeration value="Licenses and Certificates"/>
          <xsd:enumeration value="Public Health"/>
        </xsd:restriction>
      </xsd:simpleType>
    </xsd:element>
    <xsd:element name="IATopic" ma:index="11" nillable="true" ma:displayName="IA Topic" ma:format="Dropdown" ma:internalName="IATopic" ma:readOnly="false">
      <xsd:simpleType>
        <xsd:restriction base="dms:Choice">
          <xsd:enumeration value="About OHA - Agency Communications"/>
          <xsd:enumeration value="About OHA - Budget"/>
          <xsd:enumeration value="About OHA - Contacts"/>
          <xsd:enumeration value="About OHA - Grants &amp; Contracts"/>
          <xsd:enumeration value="About OHA - Jobs &amp; Employment"/>
          <xsd:enumeration value="About OHA - Organization"/>
          <xsd:enumeration value="About OHA - Policies"/>
          <xsd:enumeration value="About OHA - Public Meetings"/>
          <xsd:enumeration value="About OHA - Public Records"/>
          <xsd:enumeration value="About OHA - Questions &amp; Comments"/>
          <xsd:enumeration value="About OHA - Reports &amp; Data"/>
          <xsd:enumeration value="About OHA - Rulemaking"/>
          <xsd:enumeration value="Programs and Services - Behavioral Health"/>
          <xsd:enumeration value="Programs and Services - Contacts"/>
          <xsd:enumeration value="Programs and Services - Coordinated Care"/>
          <xsd:enumeration value="Programs and Services - Disease"/>
          <xsd:enumeration value="Programs and Services - Environment"/>
          <xsd:enumeration value="Programs and Services - Health Resources"/>
          <xsd:enumeration value="Programs and Services - OEBB"/>
          <xsd:enumeration value="Programs and Services - Oregon Health Plan"/>
          <xsd:enumeration value="Programs and Services - Oregon State Hospital"/>
          <xsd:enumeration value="Programs and Services - PEBB"/>
          <xsd:enumeration value="Programs and Services - Pharmacy"/>
          <xsd:enumeration value="Programs and Services - Prevention"/>
          <xsd:enumeration value="Programs and Services - Safety"/>
          <xsd:enumeration value="Oregon Health Plan - Agency Communications"/>
          <xsd:enumeration value="Oregon Health Plan - Benefits"/>
          <xsd:enumeration value="Oregon Health Plan - Contacts"/>
          <xsd:enumeration value="Oregon Health Plan - Coordinated Care"/>
          <xsd:enumeration value="Oregon Health Plan - Grants &amp; Contracts"/>
          <xsd:enumeration value="Oregon Health Plan - Health Resources"/>
          <xsd:enumeration value="Oregon Health Plan - Policies"/>
          <xsd:enumeration value="Oregon Health Plan - Providers and Partners"/>
          <xsd:enumeration value="Oregon Health Plan - Public Meetings"/>
          <xsd:enumeration value="Oregon Health Plan - Questions &amp; Comments"/>
          <xsd:enumeration value="Oregon Health Plan - Rule Making"/>
          <xsd:enumeration value="Health System Reform - Agency Communications"/>
          <xsd:enumeration value="Health System Reform - Coordinated Care"/>
          <xsd:enumeration value="Health System Reform - Public Meetings"/>
          <xsd:enumeration value="Health System Reform - Questions &amp; Comments"/>
          <xsd:enumeration value="Health System Reform - Reports &amp; Data"/>
          <xsd:enumeration value="Licenses and Certificates - Certificates"/>
          <xsd:enumeration value="Licenses and Certificates - Contacts"/>
          <xsd:enumeration value="Licenses and Certificates - Licenses"/>
          <xsd:enumeration value="Licenses and Certificates - Vital Records"/>
          <xsd:enumeration value="Public Health - Agency Communications"/>
          <xsd:enumeration value="Public Health - Contacts"/>
          <xsd:enumeration value="Public Health - Disease"/>
          <xsd:enumeration value="Public Health - Environment"/>
          <xsd:enumeration value="Public Health - Health Resources"/>
          <xsd:enumeration value="Public Health - Questions &amp; Comments"/>
          <xsd:enumeration value="Public Health - Prevention"/>
          <xsd:enumeration value="Public Health - Providers and Partners"/>
          <xsd:enumeration value="Public Health - Reports &amp; Data"/>
          <xsd:enumeration value="Public Health - Safety"/>
          <xsd:enumeration value="Public Health - Vital Records"/>
        </xsd:restriction>
      </xsd:simpleType>
    </xsd:element>
    <xsd:element name="IASubtopic" ma:index="12" nillable="true" ma:displayName="IA Subtopic" ma:format="Dropdown" ma:internalName="IASubtopic" ma:readOnly="false">
      <xsd:simpleType>
        <xsd:restriction base="dms:Choice">
          <xsd:enumeration value="Addiction Services - Alcohol"/>
          <xsd:enumeration value="Addiction Services - Drug"/>
          <xsd:enumeration value="Addiction Services - Gambling"/>
          <xsd:enumeration value="Addiction Services - Tobacco"/>
          <xsd:enumeration value="Applications"/>
          <xsd:enumeration value="Benefits - Health Plans"/>
          <xsd:enumeration value="Benefits - OEBB"/>
          <xsd:enumeration value="Benefits - OHP"/>
          <xsd:enumeration value="Benefits - PEBB"/>
          <xsd:enumeration value="Benefits - Retirement"/>
          <xsd:enumeration value="Budget - Agency Summary"/>
          <xsd:enumeration value="Budget - Agency Request (ARB)"/>
          <xsd:enumeration value="Budget - Governors Budget"/>
          <xsd:enumeration value="Budget - Infrastructure"/>
          <xsd:enumeration value="Budget - Legislatively Adopted (LAB)"/>
          <xsd:enumeration value="Budget - Legislative action"/>
          <xsd:enumeration value="Budget - Overview"/>
          <xsd:enumeration value="Budget - Policy Option Package (POP)"/>
          <xsd:enumeration value="Budget - Priorities"/>
          <xsd:enumeration value="Budget - Program"/>
          <xsd:enumeration value="Budget - Reduction"/>
          <xsd:enumeration value="Budget - Strategic funding proposal"/>
          <xsd:enumeration value="Budget - Special report"/>
          <xsd:enumeration value="Budget - Stakeholder meeting"/>
          <xsd:enumeration value="CCO - Contact"/>
          <xsd:enumeration value="CCO - Audited Financial Statement"/>
          <xsd:enumeration value="CCO - Interim Financial Statement"/>
          <xsd:enumeration value="CCO - Internal Financial Statement"/>
          <xsd:enumeration value="Clean Air"/>
          <xsd:enumeration value="Clean Water"/>
          <xsd:enumeration value="Clinics"/>
          <xsd:enumeration value="Commissions"/>
          <xsd:enumeration value="Committee Members"/>
          <xsd:enumeration value="Committees"/>
          <xsd:enumeration value="Crisis Services"/>
          <xsd:enumeration value="Drug Addiction Services"/>
          <xsd:enumeration value="Electronic Health Care Records (EHR)"/>
          <xsd:enumeration value="Emergency Preparedness"/>
          <xsd:enumeration value="Environmental Pollution"/>
          <xsd:enumeration value="Featured Content"/>
          <xsd:enumeration value="Fees"/>
          <xsd:enumeration value="Health Services - Primary Care Home"/>
          <xsd:enumeration value="Health Services - Prioritized list"/>
          <xsd:enumeration value="ICD-10"/>
          <xsd:enumeration value="Immunizations"/>
          <xsd:enumeration value="Legislation - Bills"/>
          <xsd:enumeration value="Legislation - Contact"/>
          <xsd:enumeration value="Legislation - Highlights"/>
          <xsd:enumeration value="Legislation - Session Summary"/>
          <xsd:enumeration value="Materials - Commission"/>
          <xsd:enumeration value="Materials - Committee"/>
          <xsd:enumeration value="Materials - Coverage Guidance"/>
          <xsd:enumeration value="Materials - Evidence-based Guidelines"/>
          <xsd:enumeration value="Materials - Health care plan details"/>
          <xsd:enumeration value="Materials - Health care plan overview"/>
          <xsd:enumeration value="Materials - Meeting Document"/>
          <xsd:enumeration value="Materials - Meeting Recording"/>
          <xsd:enumeration value="Materials - Meeting Schedule"/>
          <xsd:enumeration value="Materials - Open Enrollment"/>
          <xsd:enumeration value="Materials - Training"/>
          <xsd:enumeration value="Materials - Webinar"/>
          <xsd:enumeration value="Materials - Workgroup"/>
          <xsd:enumeration value="Medical Marijuana (OMMP)"/>
          <xsd:enumeration value="Medical Services"/>
          <xsd:enumeration value="Meeting Document"/>
          <xsd:enumeration value="Meeting Schedule"/>
          <xsd:enumeration value="Mental Health Services"/>
          <xsd:enumeration value="Metrics - Behavioral Health"/>
          <xsd:enumeration value="Metrics - CCO"/>
          <xsd:enumeration value="Metrics - Demographics"/>
          <xsd:enumeration value="Metrics - Hospital Performance"/>
          <xsd:enumeration value="Metrics - Incentive"/>
          <xsd:enumeration value="Metrics - Measures and Outcomes Tracking (MOTS)"/>
          <xsd:enumeration value="Metrics - ONE Eligibility system"/>
          <xsd:enumeration value="Metrics - Prevention"/>
          <xsd:enumeration value="Metrics - Rural health"/>
          <xsd:enumeration value="Metrics - State-Wide"/>
          <xsd:enumeration value="News Letter"/>
          <xsd:enumeration value="News Release"/>
          <xsd:enumeration value="OHP - Medicaid Waiver"/>
          <xsd:enumeration value="OHP - Provider Announcement"/>
          <xsd:enumeration value="OHP - Provider Rates"/>
          <xsd:enumeration value="Preferred Drug List"/>
          <xsd:enumeration value="Prescription Drugs - Monitoring"/>
          <xsd:enumeration value="Prescription Drugs - Preferred List"/>
          <xsd:enumeration value="Prescription Drugs - Subsidy"/>
          <xsd:enumeration value="Prescription Drugs Subsidy"/>
          <xsd:enumeration value="Technical Assistance"/>
          <xsd:enumeration value="Training"/>
          <xsd:enumeration value="Vital Statistics - Birth Certificate"/>
          <xsd:enumeration value="Vital Statistics - Certificate Death"/>
          <xsd:enumeration value="Vital Statistics - Data Use Requests"/>
          <xsd:enumeration value="Vital Statistics - Divorce Data"/>
          <xsd:enumeration value="Vital Statistics - Domestic Partnership Data"/>
          <xsd:enumeration value="Vital Statistics - Fetal Death Data"/>
          <xsd:enumeration value="Vital Statistics - Marriage Data"/>
          <xsd:enumeration value="Vital Statistics - Teen Pregnancy Data"/>
          <xsd:enumeration value="Wellness - Exercise"/>
          <xsd:enumeration value="Wellness - HEM"/>
          <xsd:enumeration value="Wellness - Intervention"/>
          <xsd:enumeration value="Wellness - Pain Management"/>
          <xsd:enumeration value="Wellness - Reproductive Health"/>
          <xsd:enumeration value="Wellness - Stress Relief"/>
        </xsd:restriction>
      </xsd:simpleType>
    </xsd:element>
    <xsd:element name="DocumentExpirationDate" ma:index="13" nillable="true" ma:displayName="Document Expiration Date" ma:format="DateOnly" ma:internalName="DocumentExpirationDate" ma:readOnly="false">
      <xsd:simpleType>
        <xsd:restriction base="dms:DateTime"/>
      </xsd:simple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7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 ma:index="9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ACategory xmlns="59da1016-2a1b-4f8a-9768-d7a4932f6f16" xsi:nil="true"/>
    <RetentionPeriodDate xmlns="34b74753-36bf-4d40-84e0-3557ee93d260" xsi:nil="true"/>
    <DocumentExpirationDate xmlns="59da1016-2a1b-4f8a-9768-d7a4932f6f16" xsi:nil="true"/>
    <IATopic xmlns="59da1016-2a1b-4f8a-9768-d7a4932f6f16" xsi:nil="true"/>
    <DocumentLocale xmlns="34b74753-36bf-4d40-84e0-3557ee93d260">en</DocumentLocale>
    <IASubtopic xmlns="59da1016-2a1b-4f8a-9768-d7a4932f6f16" xsi:nil="true"/>
    <URL xmlns="http://schemas.microsoft.com/sharepoint/v3">
      <Url xsi:nil="true"/>
      <Description xsi:nil="true"/>
    </URL>
    <Meta_x0020_Description xmlns="34b74753-36bf-4d40-84e0-3557ee93d260" xsi:nil="true"/>
    <CopyToStateLib xmlns="34b74753-36bf-4d40-84e0-3557ee93d260">false</CopyToStateLib>
    <Metadata xmlns="34b74753-36bf-4d40-84e0-3557ee93d260" xsi:nil="true"/>
    <RoutingRuleDescription xmlns="http://schemas.microsoft.com/sharepoint/v3">REALD &amp; SOGI APAC Session 2 Slide Deck</RoutingRuleDescription>
    <Meta_x0020_Keywords xmlns="34b74753-36bf-4d40-84e0-3557ee93d260" xsi:nil="true"/>
    <Category xmlns="34b74753-36bf-4d40-84e0-3557ee93d260">
      <Value>DRC</Value>
    </Category>
  </documentManagement>
</p:properties>
</file>

<file path=customXml/itemProps1.xml><?xml version="1.0" encoding="utf-8"?>
<ds:datastoreItem xmlns:ds="http://schemas.openxmlformats.org/officeDocument/2006/customXml" ds:itemID="{FE11F6C3-7E19-4312-9147-87E9F6DF3E5D}"/>
</file>

<file path=customXml/itemProps2.xml><?xml version="1.0" encoding="utf-8"?>
<ds:datastoreItem xmlns:ds="http://schemas.openxmlformats.org/officeDocument/2006/customXml" ds:itemID="{F5F9F416-87AD-443F-BDDC-BA93832DAE4A}"/>
</file>

<file path=customXml/itemProps3.xml><?xml version="1.0" encoding="utf-8"?>
<ds:datastoreItem xmlns:ds="http://schemas.openxmlformats.org/officeDocument/2006/customXml" ds:itemID="{FA405E76-640A-4FB6-AC15-4B9820D29AEC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1157</TotalTime>
  <Words>501</Words>
  <Application>Microsoft Office PowerPoint</Application>
  <PresentationFormat>On-screen Show (4:3)</PresentationFormat>
  <Paragraphs>94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Times</vt:lpstr>
      <vt:lpstr>Custom Design</vt:lpstr>
      <vt:lpstr>REALD &amp; SOGI and APAC  discussion group </vt:lpstr>
      <vt:lpstr>Acronyms</vt:lpstr>
      <vt:lpstr>What are the goals of these discussions?</vt:lpstr>
      <vt:lpstr>How will the ‘ask’ occur?</vt:lpstr>
      <vt:lpstr>How will the data be received?</vt:lpstr>
      <vt:lpstr>Where will the data be stored?</vt:lpstr>
      <vt:lpstr>Will the data be used at the organization other than sending to APAC? </vt:lpstr>
      <vt:lpstr>Resources – more to be developed</vt:lpstr>
      <vt:lpstr>Questions, comments or concerns to share today?</vt:lpstr>
    </vt:vector>
  </TitlesOfParts>
  <Company>Joe's World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Page</dc:title>
  <dc:creator>Joe B</dc:creator>
  <cp:keywords/>
  <cp:lastModifiedBy>Hampton Karen</cp:lastModifiedBy>
  <cp:revision>53</cp:revision>
  <dcterms:created xsi:type="dcterms:W3CDTF">2010-08-23T12:44:57Z</dcterms:created>
  <dcterms:modified xsi:type="dcterms:W3CDTF">2024-05-07T17:30:37Z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1a67c04-f371-4d71-a575-202b566caae1_Enabled">
    <vt:lpwstr>true</vt:lpwstr>
  </property>
  <property fmtid="{D5CDD505-2E9C-101B-9397-08002B2CF9AE}" pid="3" name="MSIP_Label_11a67c04-f371-4d71-a575-202b566caae1_SetDate">
    <vt:lpwstr>2024-03-28T20:13:58Z</vt:lpwstr>
  </property>
  <property fmtid="{D5CDD505-2E9C-101B-9397-08002B2CF9AE}" pid="4" name="MSIP_Label_11a67c04-f371-4d71-a575-202b566caae1_Method">
    <vt:lpwstr>Privileged</vt:lpwstr>
  </property>
  <property fmtid="{D5CDD505-2E9C-101B-9397-08002B2CF9AE}" pid="5" name="MSIP_Label_11a67c04-f371-4d71-a575-202b566caae1_Name">
    <vt:lpwstr>Level 2 - Limited (Items)</vt:lpwstr>
  </property>
  <property fmtid="{D5CDD505-2E9C-101B-9397-08002B2CF9AE}" pid="6" name="MSIP_Label_11a67c04-f371-4d71-a575-202b566caae1_SiteId">
    <vt:lpwstr>658e63e8-8d39-499c-8f48-13adc9452f4c</vt:lpwstr>
  </property>
  <property fmtid="{D5CDD505-2E9C-101B-9397-08002B2CF9AE}" pid="7" name="MSIP_Label_11a67c04-f371-4d71-a575-202b566caae1_ActionId">
    <vt:lpwstr>d0dd09af-f50f-4a89-bc9d-07907433bc66</vt:lpwstr>
  </property>
  <property fmtid="{D5CDD505-2E9C-101B-9397-08002B2CF9AE}" pid="8" name="MSIP_Label_11a67c04-f371-4d71-a575-202b566caae1_ContentBits">
    <vt:lpwstr>0</vt:lpwstr>
  </property>
  <property fmtid="{D5CDD505-2E9C-101B-9397-08002B2CF9AE}" pid="9" name="ContentTypeId">
    <vt:lpwstr>0x01010040DF5B6C9A3BBD4F8B506BBC14051DCA</vt:lpwstr>
  </property>
</Properties>
</file>