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authors.xml" ContentType="application/vnd.ms-powerpoint.authors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sldIdLst>
    <p:sldId id="256" r:id="rId2"/>
    <p:sldId id="258" r:id="rId3"/>
    <p:sldId id="262" r:id="rId4"/>
    <p:sldId id="270" r:id="rId5"/>
    <p:sldId id="274" r:id="rId6"/>
    <p:sldId id="271" r:id="rId7"/>
    <p:sldId id="272" r:id="rId8"/>
    <p:sldId id="27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B7E67C-EC52-09F9-A5B8-9362C4818B72}" name="Jacob (Jake) Tarrence (he/him)" initials="J(T(" userId="S::Jacob.Tarrence@oha.oregon.gov::759dc401-40b5-49f3-9df0-b42da245f7a2" providerId="AD"/>
  <p188:author id="{8E44D9F2-7B6B-F659-864A-AD2E958A65B7}" name="Hampton Karen" initials="KH" userId="Hampton Kar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95"/>
    <a:srgbClr val="AEB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86604" autoAdjust="0"/>
  </p:normalViewPr>
  <p:slideViewPr>
    <p:cSldViewPr>
      <p:cViewPr varScale="1">
        <p:scale>
          <a:sx n="95" d="100"/>
          <a:sy n="95" d="100"/>
        </p:scale>
        <p:origin x="198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E00C26-8E78-4968-A33D-3891D320314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this discussion moves father than files sent to APAC – and then . . . what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21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Because OHA is specifying the specific questions and potential responses, it is important data submitted are the direct responses of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72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Because OHA is specifying the specific questions and potential responses, it is important data submitted are the direct responses of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39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4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05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00C26-8E78-4968-A33D-3891D320314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294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HAmasterpage_nobackfinal_share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689" y="0"/>
            <a:ext cx="9138621" cy="6858000"/>
          </a:xfrm>
          <a:prstGeom prst="rect">
            <a:avLst/>
          </a:prstGeom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124200" y="632460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1200">
              <a:solidFill>
                <a:srgbClr val="005595"/>
              </a:solidFill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D164C-97E3-4077-A336-8B3BA028DF3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401412-47C9-4FBE-B950-A30F096D793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5B1C7C-2FE3-440E-960B-DC336E9D4EC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93C284-B4DC-451D-807D-F60D65E3CB4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962D4F-5079-4222-824C-2D2332E0DD5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C464-62F4-41AC-86F0-6F0305D6E9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1E5BF8-2D8D-486B-87C7-C2DCA0D6184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0F3097-2133-4D9E-BC2B-43985C5D99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29712D-99B4-4A1B-A104-7124243888D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20B12F-3AA2-41D6-BCED-9B854066AE1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1" name="Picture 11" descr="Power Point Template PG 2 new s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53415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+mn-lt"/>
              </a:defRPr>
            </a:lvl1pPr>
          </a:lstStyle>
          <a:p>
            <a:fld id="{4992160A-B009-4DF0-9663-DC50E3E3959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3415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endParaRPr lang="en-US"/>
          </a:p>
        </p:txBody>
      </p: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C0252017-736A-461D-9226-B3916C4B30A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857875"/>
            <a:ext cx="1836420" cy="533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PAC.admin@odhsoha.Orego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oha/HPA/ANALYTICS/Pages/apac-reald-sogi.asp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regon.gov/oha/HPA/ANALYTICS/APAC%20Meeting%20Documents/Proposed%20Appendix%20J%20File%20Layout.pdf" TargetMode="External"/><Relationship Id="rId5" Type="http://schemas.openxmlformats.org/officeDocument/2006/relationships/hyperlink" Target="https://www.oregon.gov/oha/HPA/ANALYTICS/APAC%20Meeting%20Documents/Health%20Equity%20Measure_%20Meaningful%20Access%20to%20Health%20Care%20Services.pdf" TargetMode="External"/><Relationship Id="rId4" Type="http://schemas.openxmlformats.org/officeDocument/2006/relationships/hyperlink" Target="https://www.oregon.gov/oha/EI/Pages/Demographics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REALD &amp; SOGI and APAC </a:t>
            </a:r>
            <a:br>
              <a:rPr lang="en-US" dirty="0"/>
            </a:br>
            <a:r>
              <a:rPr lang="en-US" dirty="0"/>
              <a:t>discussion group</a:t>
            </a:r>
            <a:br>
              <a:rPr lang="en-US" dirty="0"/>
            </a:b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/>
              <a:t>Session 4</a:t>
            </a:r>
          </a:p>
          <a:p>
            <a:r>
              <a:rPr lang="en-US" sz="2000" dirty="0"/>
              <a:t>Compliance with REALD &amp; SOGI data reporting</a:t>
            </a:r>
          </a:p>
          <a:p>
            <a:r>
              <a:rPr lang="en-US" sz="2000" dirty="0"/>
              <a:t>June 11, 2024</a:t>
            </a:r>
          </a:p>
        </p:txBody>
      </p: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698424E8-A9FD-4B3C-B114-F24B3800FD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486400"/>
            <a:ext cx="1981200" cy="6041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F480D-3DA2-7926-2F08-F2E76B686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Questions, comments or concerns to share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A1214-DD99-C633-39B2-9973BF59D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Comments, etc. at any time to </a:t>
            </a:r>
            <a:r>
              <a:rPr lang="en-US" dirty="0">
                <a:hlinkClick r:id="rId2"/>
              </a:rPr>
              <a:t>APAC.admin@odhsoha.Oregon.gov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3B43D-C2B2-5D89-5882-570FA2D4F7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67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CC606-1C76-9814-87D3-264A9ED30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Acronyms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9818B-7380-92B6-F6AE-98938280D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APAC – All Payer All Claims program; within Health Policy &amp; Analysis in OHA</a:t>
            </a:r>
          </a:p>
          <a:p>
            <a:r>
              <a:rPr lang="en-US" dirty="0"/>
              <a:t>CMS – Centers for Medicare &amp; Medicaid Services</a:t>
            </a:r>
          </a:p>
          <a:p>
            <a:r>
              <a:rPr lang="en-US" dirty="0"/>
              <a:t>E &amp; I – Equity and Inclusion Division in OHA</a:t>
            </a:r>
          </a:p>
          <a:p>
            <a:r>
              <a:rPr lang="en-US" dirty="0"/>
              <a:t>HSRI – Human Services Research Institute (APAC’s vendor)</a:t>
            </a:r>
          </a:p>
          <a:p>
            <a:r>
              <a:rPr lang="en-US" dirty="0"/>
              <a:t>OHA – Oregon Health Authority</a:t>
            </a:r>
          </a:p>
          <a:p>
            <a:r>
              <a:rPr lang="en-US" dirty="0"/>
              <a:t>OMB – Office of Management and Budget; determines federal standards on race, ethnicity, language and other items</a:t>
            </a:r>
          </a:p>
          <a:p>
            <a:r>
              <a:rPr lang="en-US" dirty="0"/>
              <a:t>REALD – Race Ethnicity (and) Language and Disability</a:t>
            </a:r>
          </a:p>
          <a:p>
            <a:r>
              <a:rPr lang="en-US" dirty="0"/>
              <a:t>SOGI – Sexual Orientation and Gender Identity</a:t>
            </a:r>
          </a:p>
          <a:p>
            <a:r>
              <a:rPr lang="en-US" dirty="0"/>
              <a:t>TAG – (APAC’s) Technical Advisory Group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FC7C74-58C6-F8B5-C105-54E73CBDC6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9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20C4EDE-FB41-5C45-FE01-29432EE34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1680123"/>
            <a:ext cx="2514600" cy="37874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9F1AE4-5595-A0A3-E35A-49B6AFAB4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goals of these discussions?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D6031-EA71-9F41-C5C2-C20536FD1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73526"/>
            <a:ext cx="8077200" cy="4800600"/>
          </a:xfrm>
        </p:spPr>
        <p:txBody>
          <a:bodyPr/>
          <a:lstStyle/>
          <a:p>
            <a:r>
              <a:rPr lang="en-US" dirty="0"/>
              <a:t>Enhanced planning for reporters from deeper consideration of laws, rules, collection devices and reporting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597CBC-D09F-C6BA-C080-B6B5FD7B8A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D6AC2E-C981-3CE7-CC36-E3108B10F444}"/>
              </a:ext>
            </a:extLst>
          </p:cNvPr>
          <p:cNvSpPr/>
          <p:nvPr/>
        </p:nvSpPr>
        <p:spPr bwMode="auto">
          <a:xfrm>
            <a:off x="914400" y="2057400"/>
            <a:ext cx="1752600" cy="2438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REALD and SOGI questions and potential answers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73DFEDD-DE32-53EA-9468-ABB41CF26E04}"/>
              </a:ext>
            </a:extLst>
          </p:cNvPr>
          <p:cNvSpPr/>
          <p:nvPr/>
        </p:nvSpPr>
        <p:spPr bwMode="auto">
          <a:xfrm>
            <a:off x="2667000" y="3048000"/>
            <a:ext cx="609600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414F9B98-28C0-6932-91A8-A7DE9C82CD8D}"/>
              </a:ext>
            </a:extLst>
          </p:cNvPr>
          <p:cNvSpPr/>
          <p:nvPr/>
        </p:nvSpPr>
        <p:spPr bwMode="auto">
          <a:xfrm>
            <a:off x="5029200" y="2971800"/>
            <a:ext cx="762000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743102E-2F81-8B5D-DBB2-9A5FA04655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00" y="2209800"/>
            <a:ext cx="1298802" cy="17526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3BCF4C4-9302-155C-38A9-8F051DE2525D}"/>
              </a:ext>
            </a:extLst>
          </p:cNvPr>
          <p:cNvSpPr txBox="1"/>
          <p:nvPr/>
        </p:nvSpPr>
        <p:spPr>
          <a:xfrm>
            <a:off x="5791200" y="3962400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Files sent to APAC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654C22-E6C8-24B9-AA20-AA6C0B79B7E7}"/>
              </a:ext>
            </a:extLst>
          </p:cNvPr>
          <p:cNvSpPr txBox="1"/>
          <p:nvPr/>
        </p:nvSpPr>
        <p:spPr>
          <a:xfrm>
            <a:off x="3581400" y="2743200"/>
            <a:ext cx="182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collection, storage and possibly use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6171E6D4-B53E-348C-A291-084B531080BB}"/>
              </a:ext>
            </a:extLst>
          </p:cNvPr>
          <p:cNvSpPr/>
          <p:nvPr/>
        </p:nvSpPr>
        <p:spPr bwMode="auto">
          <a:xfrm>
            <a:off x="7090002" y="2895600"/>
            <a:ext cx="529998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BA960D-D8A5-81EB-24FE-6D512773018B}"/>
              </a:ext>
            </a:extLst>
          </p:cNvPr>
          <p:cNvSpPr txBox="1"/>
          <p:nvPr/>
        </p:nvSpPr>
        <p:spPr>
          <a:xfrm>
            <a:off x="7696200" y="2632501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And then</a:t>
            </a:r>
          </a:p>
        </p:txBody>
      </p:sp>
    </p:spTree>
    <p:extLst>
      <p:ext uri="{BB962C8B-B14F-4D97-AF65-F5344CB8AC3E}">
        <p14:creationId xmlns:p14="http://schemas.microsoft.com/office/powerpoint/2010/main" val="375098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D9A82-6E44-137C-1712-50FCE4978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/>
              <a:t>Compliance factors – insurer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C8EF2-5C55-5C48-B6B2-56F4AA226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524000"/>
            <a:ext cx="8458200" cy="460633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– Head of household completes for </a:t>
            </a:r>
            <a:r>
              <a:rPr lang="en-US" sz="2400" u="sng" dirty="0"/>
              <a:t>each</a:t>
            </a:r>
            <a:r>
              <a:rPr lang="en-US" sz="2400" dirty="0"/>
              <a:t> member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Ideally, persons of a certain age would respond for themselves, but we recognize the difficulty in doing this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Information should not be extracted from EHR as purpose is to go directly to the source</a:t>
            </a:r>
          </a:p>
          <a:p>
            <a:pPr marL="400050" lvl="1" indent="0">
              <a:buNone/>
            </a:pPr>
            <a:endParaRPr lang="en-US" sz="2200" dirty="0"/>
          </a:p>
          <a:p>
            <a:pPr marL="457200" indent="-457200">
              <a:buAutoNum type="arabicPeriod"/>
            </a:pPr>
            <a:r>
              <a:rPr lang="en-US" sz="2200" dirty="0"/>
              <a:t>What – Are questions being asked as required?</a:t>
            </a:r>
          </a:p>
          <a:p>
            <a:pPr marL="633413" indent="-231775"/>
            <a:r>
              <a:rPr lang="en-US" sz="2200" dirty="0"/>
              <a:t>As a survey, it is </a:t>
            </a:r>
            <a:r>
              <a:rPr lang="en-US" sz="2200" b="1" dirty="0"/>
              <a:t>essential</a:t>
            </a:r>
            <a:r>
              <a:rPr lang="en-US" sz="2200" dirty="0"/>
              <a:t> that questions be phrased as indicated, options as required and no cross-validation for data quality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57D9F-5AE9-2C44-0F81-06879EEC11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68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D9A82-6E44-137C-1712-50FCE4978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0344"/>
          </a:xfrm>
        </p:spPr>
        <p:txBody>
          <a:bodyPr/>
          <a:lstStyle/>
          <a:p>
            <a:r>
              <a:rPr lang="en-US" dirty="0"/>
              <a:t>Compliance factors – insurer reporting</a:t>
            </a:r>
            <a:br>
              <a:rPr lang="en-US" dirty="0"/>
            </a:br>
            <a:r>
              <a:rPr lang="en-US" sz="2400" dirty="0"/>
              <a:t>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C8EF2-5C55-5C48-B6B2-56F4AA226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828800"/>
            <a:ext cx="8458200" cy="4301532"/>
          </a:xfrm>
        </p:spPr>
        <p:txBody>
          <a:bodyPr/>
          <a:lstStyle/>
          <a:p>
            <a:pPr marL="461963" indent="-461963">
              <a:buAutoNum type="arabicPeriod" startAt="3"/>
            </a:pPr>
            <a:r>
              <a:rPr lang="en-US" sz="2200" dirty="0"/>
              <a:t>When – This an annual survey submitted to APAC quarterly</a:t>
            </a:r>
          </a:p>
          <a:p>
            <a:pPr marL="633413" indent="-231775">
              <a:tabLst>
                <a:tab pos="682625" algn="l"/>
              </a:tabLst>
            </a:pPr>
            <a:r>
              <a:rPr lang="en-US" sz="2200" dirty="0"/>
              <a:t>First survey within thirty days of enrollment </a:t>
            </a:r>
          </a:p>
          <a:p>
            <a:pPr marL="1033463" lvl="1" indent="-231775">
              <a:tabLst>
                <a:tab pos="682625" algn="l"/>
              </a:tabLst>
            </a:pPr>
            <a:r>
              <a:rPr lang="en-US" sz="2000" dirty="0"/>
              <a:t>For CCO enrollment, the first survey is covered by ONE but subsequent years must be sent to the members</a:t>
            </a:r>
          </a:p>
          <a:p>
            <a:pPr marL="633413" indent="-231775">
              <a:tabLst>
                <a:tab pos="682625" algn="l"/>
              </a:tabLst>
            </a:pPr>
            <a:r>
              <a:rPr lang="en-US" sz="2200" dirty="0"/>
              <a:t>Anyone who is non-responsive should receive at least two follow up reminders to complete the survey</a:t>
            </a:r>
          </a:p>
          <a:p>
            <a:pPr marL="633413" indent="-231775">
              <a:tabLst>
                <a:tab pos="682625" algn="l"/>
              </a:tabLst>
            </a:pPr>
            <a:r>
              <a:rPr lang="en-US" sz="2200" dirty="0"/>
              <a:t>Next annual survey will be one year from date previous response received</a:t>
            </a:r>
          </a:p>
          <a:p>
            <a:pPr marL="0" indent="0">
              <a:buNone/>
              <a:tabLst>
                <a:tab pos="682625" algn="l"/>
              </a:tabLst>
            </a:pPr>
            <a:r>
              <a:rPr lang="en-US" sz="2200" dirty="0"/>
              <a:t>4. If data of poor quality, work with E &amp; I to strengthen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57D9F-5AE9-2C44-0F81-06879EEC11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75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D9A82-6E44-137C-1712-50FCE497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Compliance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C8EF2-5C55-5C48-B6B2-56F4AA226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7239000" cy="4297362"/>
          </a:xfrm>
        </p:spPr>
        <p:txBody>
          <a:bodyPr/>
          <a:lstStyle/>
          <a:p>
            <a:pPr marL="280988" indent="-280988">
              <a:buNone/>
            </a:pPr>
            <a:r>
              <a:rPr lang="en-US" dirty="0"/>
              <a:t>1. Who – Are all subscribers receiving the request to submit data?</a:t>
            </a:r>
          </a:p>
          <a:p>
            <a:pPr marL="682625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This includes accommodating any disability and providing alternate languages (E &amp; I can help plan)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2. What – Are questions being asked as required?</a:t>
            </a:r>
          </a:p>
          <a:p>
            <a:pPr marL="0" indent="0">
              <a:buNone/>
            </a:pPr>
            <a:r>
              <a:rPr lang="en-US" dirty="0"/>
              <a:t>3. When – An annual survey submitted to APAC quarterly</a:t>
            </a:r>
          </a:p>
          <a:p>
            <a:pPr marL="633413" indent="-231775">
              <a:tabLst>
                <a:tab pos="682625" algn="l"/>
              </a:tabLst>
            </a:pPr>
            <a:r>
              <a:rPr lang="en-US" dirty="0"/>
              <a:t>Anyone who is non-responsive should receive two follow up reminders to complete the survey</a:t>
            </a:r>
          </a:p>
          <a:p>
            <a:pPr marL="633413" indent="-231775">
              <a:spcBef>
                <a:spcPts val="0"/>
              </a:spcBef>
              <a:spcAft>
                <a:spcPts val="1200"/>
              </a:spcAft>
              <a:tabLst>
                <a:tab pos="682625" algn="l"/>
              </a:tabLst>
            </a:pPr>
            <a:r>
              <a:rPr lang="en-US" dirty="0"/>
              <a:t>Next annual survey sent on time</a:t>
            </a:r>
          </a:p>
          <a:p>
            <a:pPr marL="280988" indent="-280988">
              <a:buNone/>
              <a:tabLst>
                <a:tab pos="682625" algn="l"/>
              </a:tabLst>
            </a:pPr>
            <a:r>
              <a:rPr lang="en-US" dirty="0"/>
              <a:t>4. Using E &amp; I subject matter expertise to improve poor response rate or poor-quality reporting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57D9F-5AE9-2C44-0F81-06879EEC11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4A49DA-7DA4-820C-4FDD-A420E05505A7}"/>
              </a:ext>
            </a:extLst>
          </p:cNvPr>
          <p:cNvSpPr txBox="1"/>
          <p:nvPr/>
        </p:nvSpPr>
        <p:spPr>
          <a:xfrm>
            <a:off x="7818454" y="4664189"/>
            <a:ext cx="76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30EBB4-D85E-8858-482E-3D7681EE4910}"/>
              </a:ext>
            </a:extLst>
          </p:cNvPr>
          <p:cNvSpPr txBox="1"/>
          <p:nvPr/>
        </p:nvSpPr>
        <p:spPr>
          <a:xfrm>
            <a:off x="7808825" y="2133600"/>
            <a:ext cx="76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BDC585-6E7A-CDCD-1B4B-8FFB8DE7EB82}"/>
              </a:ext>
            </a:extLst>
          </p:cNvPr>
          <p:cNvSpPr txBox="1"/>
          <p:nvPr/>
        </p:nvSpPr>
        <p:spPr>
          <a:xfrm>
            <a:off x="7808825" y="3477969"/>
            <a:ext cx="76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AE01D6-0FB4-1887-DD16-3C7429364284}"/>
              </a:ext>
            </a:extLst>
          </p:cNvPr>
          <p:cNvSpPr txBox="1"/>
          <p:nvPr/>
        </p:nvSpPr>
        <p:spPr>
          <a:xfrm>
            <a:off x="7818454" y="1432140"/>
            <a:ext cx="76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Wingdings" panose="05000000000000000000" pitchFamily="2" charset="2"/>
              </a:rPr>
              <a:t>ü</a:t>
            </a:r>
          </a:p>
        </p:txBody>
      </p:sp>
    </p:spTree>
    <p:extLst>
      <p:ext uri="{BB962C8B-B14F-4D97-AF65-F5344CB8AC3E}">
        <p14:creationId xmlns:p14="http://schemas.microsoft.com/office/powerpoint/2010/main" val="350443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D9A82-6E44-137C-1712-50FCE497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Compliance activities – APAC exclusively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C8EF2-5C55-5C48-B6B2-56F4AA226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343400"/>
          </a:xfrm>
        </p:spPr>
        <p:txBody>
          <a:bodyPr/>
          <a:lstStyle/>
          <a:p>
            <a:r>
              <a:rPr lang="en-US" sz="2400" dirty="0"/>
              <a:t>If requests are not being sent, a civil penalty through APAC is a possibility</a:t>
            </a:r>
          </a:p>
          <a:p>
            <a:r>
              <a:rPr lang="en-US" sz="2400" dirty="0"/>
              <a:t>If sending is documented but members largely non-responsive, APAC will ask the reporters to work with E &amp; I to determine if there is better communication (messaging) to introduce the survey</a:t>
            </a:r>
          </a:p>
          <a:p>
            <a:pPr lvl="1"/>
            <a:r>
              <a:rPr lang="en-US" sz="2200" i="1" dirty="0"/>
              <a:t>Potential</a:t>
            </a:r>
            <a:r>
              <a:rPr lang="en-US" sz="2200" dirty="0"/>
              <a:t> of civil penalty if messaging is problematic and not updated after suggestions from E &amp; I</a:t>
            </a:r>
          </a:p>
          <a:p>
            <a:pPr lvl="1"/>
            <a:r>
              <a:rPr lang="en-US" sz="2200" dirty="0"/>
              <a:t>Otherwise, reporter is compliant even though data quality is poor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57D9F-5AE9-2C44-0F81-06879EEC11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81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C4710-D3DC-8AC2-DACD-3AFDCC07C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Compliant, but weak data</a:t>
            </a:r>
            <a:br>
              <a:rPr lang="en-US" dirty="0"/>
            </a:br>
            <a:r>
              <a:rPr lang="en-US" dirty="0"/>
              <a:t>               – </a:t>
            </a:r>
            <a:r>
              <a:rPr lang="en-US" sz="2800" b="1" dirty="0"/>
              <a:t>This will be a journey</a:t>
            </a:r>
            <a:br>
              <a:rPr lang="en-US" sz="3200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8BCAF-3237-ADCF-4249-51EEE599B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602162"/>
          </a:xfrm>
        </p:spPr>
        <p:txBody>
          <a:bodyPr/>
          <a:lstStyle/>
          <a:p>
            <a:r>
              <a:rPr lang="en-US" sz="2400" dirty="0"/>
              <a:t>If data received from members with a high level of ‘not answering’, reporter is still compliant</a:t>
            </a:r>
          </a:p>
          <a:p>
            <a:pPr lvl="1"/>
            <a:r>
              <a:rPr lang="en-US" sz="2200" dirty="0"/>
              <a:t>There is no expectation that the reporter presses members for more information</a:t>
            </a:r>
          </a:p>
          <a:p>
            <a:pPr lvl="1"/>
            <a:r>
              <a:rPr lang="en-US" sz="2200" dirty="0"/>
              <a:t>This means the expected activity to improve data quality in claims is very different than REALD &amp; SOGI</a:t>
            </a:r>
          </a:p>
          <a:p>
            <a:r>
              <a:rPr lang="en-US" sz="2400" dirty="0"/>
              <a:t>Expect a need for broad activity to strengthen members’ trust in submitting data </a:t>
            </a:r>
          </a:p>
          <a:p>
            <a:pPr lvl="1"/>
            <a:r>
              <a:rPr lang="en-US" sz="2400" dirty="0"/>
              <a:t>Messaging from E &amp; I (and APAC)</a:t>
            </a:r>
          </a:p>
          <a:p>
            <a:pPr lvl="1"/>
            <a:r>
              <a:rPr lang="en-US" sz="2400" dirty="0"/>
              <a:t>Messaging from reporter</a:t>
            </a:r>
          </a:p>
          <a:p>
            <a:pPr lvl="1"/>
            <a:r>
              <a:rPr lang="en-US" sz="2400" dirty="0"/>
              <a:t>Alternative paths to reporting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0EE2B8-2293-D793-68DF-EBC2EF18AC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24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C823-6FAE-9E69-EAA3-0AE5BA19A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– more to be developed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8C65D-7535-6A4E-9215-76B5A6579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7772400" cy="4572000"/>
          </a:xfrm>
        </p:spPr>
        <p:txBody>
          <a:bodyPr/>
          <a:lstStyle/>
          <a:p>
            <a:r>
              <a:rPr lang="en-US" sz="2200" dirty="0">
                <a:hlinkClick r:id="rId3"/>
              </a:rPr>
              <a:t>APAC REALD &amp; SOGI Implementation page</a:t>
            </a:r>
            <a:r>
              <a:rPr lang="en-US" sz="2200" dirty="0"/>
              <a:t> is active</a:t>
            </a:r>
          </a:p>
          <a:p>
            <a:pPr lvl="1"/>
            <a:r>
              <a:rPr lang="en-US" sz="2000" dirty="0"/>
              <a:t>Implementation plan</a:t>
            </a:r>
          </a:p>
          <a:p>
            <a:pPr lvl="1"/>
            <a:r>
              <a:rPr lang="en-US" sz="2000" dirty="0"/>
              <a:t>Draft Appendix J</a:t>
            </a:r>
          </a:p>
          <a:p>
            <a:pPr lvl="1"/>
            <a:r>
              <a:rPr lang="en-US" sz="2000" dirty="0"/>
              <a:t>Discussion schedule and recordings of meetings </a:t>
            </a:r>
          </a:p>
          <a:p>
            <a:r>
              <a:rPr lang="en-US" sz="2200" dirty="0">
                <a:hlinkClick r:id="rId4"/>
              </a:rPr>
              <a:t>REALD and SOGI</a:t>
            </a:r>
            <a:r>
              <a:rPr lang="en-US" sz="2200" dirty="0"/>
              <a:t> page for E &amp; I</a:t>
            </a:r>
          </a:p>
          <a:p>
            <a:pPr lvl="1"/>
            <a:r>
              <a:rPr lang="en-US" sz="2000" dirty="0"/>
              <a:t>Proposed rules for REALD &amp; SOGI</a:t>
            </a:r>
            <a:endParaRPr lang="en-US" sz="2000" dirty="0">
              <a:hlinkClick r:id="rId5"/>
            </a:endParaRPr>
          </a:p>
          <a:p>
            <a:r>
              <a:rPr lang="en-US" sz="2200" dirty="0">
                <a:hlinkClick r:id="rId5"/>
              </a:rPr>
              <a:t>Presentation by E &amp; I</a:t>
            </a:r>
            <a:r>
              <a:rPr lang="en-US" sz="2200" dirty="0"/>
              <a:t> for January 2024 TAG meeting</a:t>
            </a:r>
          </a:p>
          <a:p>
            <a:r>
              <a:rPr lang="en-US" sz="2200" b="1" dirty="0">
                <a:hlinkClick r:id="rId6"/>
              </a:rPr>
              <a:t>Draft</a:t>
            </a:r>
            <a:r>
              <a:rPr lang="en-US" sz="2200" dirty="0">
                <a:hlinkClick r:id="rId6"/>
              </a:rPr>
              <a:t> Appendix J </a:t>
            </a:r>
            <a:r>
              <a:rPr lang="en-US" sz="2200" dirty="0"/>
              <a:t>presented to March 2024 TAG meeting</a:t>
            </a:r>
          </a:p>
          <a:p>
            <a:pPr lvl="1"/>
            <a:r>
              <a:rPr lang="en-US" sz="2000" dirty="0"/>
              <a:t>Fields and values still under review in E &amp; I rulemaking; updates will be required</a:t>
            </a:r>
          </a:p>
          <a:p>
            <a:pPr lvl="1"/>
            <a:r>
              <a:rPr lang="en-US" sz="2000" dirty="0"/>
              <a:t>Basic structure, length, reference lists useful in planning now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A4A93-9301-B7D6-E260-E4967B9500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8037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DF5B6C9A3BBD4F8B506BBC14051DCA" ma:contentTypeVersion="20" ma:contentTypeDescription="Create a new document." ma:contentTypeScope="" ma:versionID="220c24e85ec1b33c93cdcbb01216a407">
  <xsd:schema xmlns:xsd="http://www.w3.org/2001/XMLSchema" xmlns:xs="http://www.w3.org/2001/XMLSchema" xmlns:p="http://schemas.microsoft.com/office/2006/metadata/properties" xmlns:ns1="http://schemas.microsoft.com/sharepoint/v3" xmlns:ns2="34b74753-36bf-4d40-84e0-3557ee93d260" xmlns:ns4="59da1016-2a1b-4f8a-9768-d7a4932f6f16" targetNamespace="http://schemas.microsoft.com/office/2006/metadata/properties" ma:root="true" ma:fieldsID="9065dacdcec072c4efe58db085534750" ns1:_="" ns2:_="" ns4:_="">
    <xsd:import namespace="http://schemas.microsoft.com/sharepoint/v3"/>
    <xsd:import namespace="34b74753-36bf-4d40-84e0-3557ee93d260"/>
    <xsd:import namespace="59da1016-2a1b-4f8a-9768-d7a4932f6f16"/>
    <xsd:element name="properties">
      <xsd:complexType>
        <xsd:sequence>
          <xsd:element name="documentManagement">
            <xsd:complexType>
              <xsd:all>
                <xsd:element ref="ns2:CopyToStateLib" minOccurs="0"/>
                <xsd:element ref="ns2:DocumentLocale" minOccurs="0"/>
                <xsd:element ref="ns2:Metadata" minOccurs="0"/>
                <xsd:element ref="ns2:RetentionPeriodDate" minOccurs="0"/>
                <xsd:element ref="ns1:RoutingRuleDescription"/>
                <xsd:element ref="ns4:IACategory" minOccurs="0"/>
                <xsd:element ref="ns4:IATopic" minOccurs="0"/>
                <xsd:element ref="ns4:IASubtopic" minOccurs="0"/>
                <xsd:element ref="ns4:DocumentExpirationDate" minOccurs="0"/>
                <xsd:element ref="ns2:Meta_x0020_Description" minOccurs="0"/>
                <xsd:element ref="ns2:Meta_x0020_Keywords" minOccurs="0"/>
                <xsd:element ref="ns1:URL" minOccurs="0"/>
                <xsd:element ref="ns4:SharedWithUsers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8" ma:displayName="Description" ma:description="" ma:internalName="RoutingRuleDescription">
      <xsd:simpleType>
        <xsd:restriction base="dms:Text">
          <xsd:maxLength value="255"/>
        </xsd:restriction>
      </xsd:simpleType>
    </xsd:element>
    <xsd:element name="URL" ma:index="16" nillable="true" ma:displayName="URL" ma:format="Hyperlink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74753-36bf-4d40-84e0-3557ee93d260" elementFormDefault="qualified">
    <xsd:import namespace="http://schemas.microsoft.com/office/2006/documentManagement/types"/>
    <xsd:import namespace="http://schemas.microsoft.com/office/infopath/2007/PartnerControls"/>
    <xsd:element name="CopyToStateLib" ma:index="4" nillable="true" ma:displayName="Copy To State Library" ma:default="0" ma:description="Many documents are automatically archived by the Oregon State Library. Choose 'Yes' to ensure that this document will be archived. Follow this link for more information: http://oregon.gov/OSL/GRES/metatag_attribute_set.shtml" ma:internalName="CopyToStateLib" ma:readOnly="false">
      <xsd:simpleType>
        <xsd:restriction base="dms:Boolean"/>
      </xsd:simpleType>
    </xsd:element>
    <xsd:element name="DocumentLocale" ma:index="5" nillable="true" ma:displayName="Locale" ma:default="en" ma:internalName="DocumentLocale" ma:readOnly="false">
      <xsd:simpleType>
        <xsd:restriction base="dms:Text">
          <xsd:maxLength value="10"/>
        </xsd:restriction>
      </xsd:simpleType>
    </xsd:element>
    <xsd:element name="Metadata" ma:index="6" nillable="true" ma:displayName="Metadata" ma:internalName="Metadata" ma:readOnly="false">
      <xsd:simpleType>
        <xsd:restriction base="dms:Note"/>
      </xsd:simpleType>
    </xsd:element>
    <xsd:element name="RetentionPeriodDate" ma:index="7" nillable="true" ma:displayName="Retention Period Date" ma:format="DateOnly" ma:internalName="RetentionPeriodDate" ma:readOnly="false">
      <xsd:simpleType>
        <xsd:restriction base="dms:DateTime"/>
      </xsd:simpleType>
    </xsd:element>
    <xsd:element name="Meta_x0020_Description" ma:index="14" nillable="true" ma:displayName="Meta Description" ma:internalName="Meta_x0020_Description" ma:readOnly="false">
      <xsd:simpleType>
        <xsd:restriction base="dms:Text"/>
      </xsd:simpleType>
    </xsd:element>
    <xsd:element name="Meta_x0020_Keywords" ma:index="15" nillable="true" ma:displayName="Meta Keywords" ma:internalName="Meta_x0020_Keywords" ma:readOnly="false">
      <xsd:simpleType>
        <xsd:restriction base="dms:Text"/>
      </xsd:simpleType>
    </xsd:element>
    <xsd:element name="Category" ma:index="22" nillable="true" ma:displayName="Category" ma:default="DRC" ma:internalName="Categor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RC"/>
                    <xsd:enumeration value="TAG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10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11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12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13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 ma:index="9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ACategory xmlns="59da1016-2a1b-4f8a-9768-d7a4932f6f16" xsi:nil="true"/>
    <RetentionPeriodDate xmlns="34b74753-36bf-4d40-84e0-3557ee93d260" xsi:nil="true"/>
    <DocumentExpirationDate xmlns="59da1016-2a1b-4f8a-9768-d7a4932f6f16" xsi:nil="true"/>
    <IATopic xmlns="59da1016-2a1b-4f8a-9768-d7a4932f6f16" xsi:nil="true"/>
    <DocumentLocale xmlns="34b74753-36bf-4d40-84e0-3557ee93d260">en</DocumentLocale>
    <IASubtopic xmlns="59da1016-2a1b-4f8a-9768-d7a4932f6f16" xsi:nil="true"/>
    <URL xmlns="http://schemas.microsoft.com/sharepoint/v3">
      <Url xsi:nil="true"/>
      <Description xsi:nil="true"/>
    </URL>
    <Meta_x0020_Description xmlns="34b74753-36bf-4d40-84e0-3557ee93d260" xsi:nil="true"/>
    <CopyToStateLib xmlns="34b74753-36bf-4d40-84e0-3557ee93d260">false</CopyToStateLib>
    <Metadata xmlns="34b74753-36bf-4d40-84e0-3557ee93d260" xsi:nil="true"/>
    <RoutingRuleDescription xmlns="http://schemas.microsoft.com/sharepoint/v3">REALD &amp; SOGI APAC Session 4 Slide Deck</RoutingRuleDescription>
    <Meta_x0020_Keywords xmlns="34b74753-36bf-4d40-84e0-3557ee93d260" xsi:nil="true"/>
    <Category xmlns="34b74753-36bf-4d40-84e0-3557ee93d260">
      <Value>DRC</Value>
    </Category>
  </documentManagement>
</p:properties>
</file>

<file path=customXml/itemProps1.xml><?xml version="1.0" encoding="utf-8"?>
<ds:datastoreItem xmlns:ds="http://schemas.openxmlformats.org/officeDocument/2006/customXml" ds:itemID="{63F82C9A-75B7-4E0D-928D-0397D20B75E3}"/>
</file>

<file path=customXml/itemProps2.xml><?xml version="1.0" encoding="utf-8"?>
<ds:datastoreItem xmlns:ds="http://schemas.openxmlformats.org/officeDocument/2006/customXml" ds:itemID="{170F89DB-EB8B-409B-823C-15861704738F}"/>
</file>

<file path=customXml/itemProps3.xml><?xml version="1.0" encoding="utf-8"?>
<ds:datastoreItem xmlns:ds="http://schemas.openxmlformats.org/officeDocument/2006/customXml" ds:itemID="{D80B38A8-7DC4-43A9-9DEA-69924F21ED6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3850</TotalTime>
  <Words>788</Words>
  <Application>Microsoft Office PowerPoint</Application>
  <PresentationFormat>On-screen Show (4:3)</PresentationFormat>
  <Paragraphs>100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Times</vt:lpstr>
      <vt:lpstr>Wingdings</vt:lpstr>
      <vt:lpstr>Custom Design</vt:lpstr>
      <vt:lpstr>REALD &amp; SOGI and APAC  discussion group </vt:lpstr>
      <vt:lpstr>Acronyms</vt:lpstr>
      <vt:lpstr>What are the goals of these discussions?</vt:lpstr>
      <vt:lpstr>Compliance factors – insurer reporting</vt:lpstr>
      <vt:lpstr>Compliance factors – insurer reporting continued</vt:lpstr>
      <vt:lpstr>Compliance factors</vt:lpstr>
      <vt:lpstr>Compliance activities – APAC exclusively</vt:lpstr>
      <vt:lpstr> Compliant, but weak data                – This will be a journey </vt:lpstr>
      <vt:lpstr>Resources – more to be developed</vt:lpstr>
      <vt:lpstr>Questions, comments or concerns to share today?</vt:lpstr>
    </vt:vector>
  </TitlesOfParts>
  <Company>Joe's World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keywords/>
  <cp:lastModifiedBy>Hampton Karen</cp:lastModifiedBy>
  <cp:revision>63</cp:revision>
  <dcterms:created xsi:type="dcterms:W3CDTF">2010-08-23T12:44:57Z</dcterms:created>
  <dcterms:modified xsi:type="dcterms:W3CDTF">2024-06-11T18:55:19Z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a67c04-f371-4d71-a575-202b566caae1_Enabled">
    <vt:lpwstr>true</vt:lpwstr>
  </property>
  <property fmtid="{D5CDD505-2E9C-101B-9397-08002B2CF9AE}" pid="3" name="MSIP_Label_11a67c04-f371-4d71-a575-202b566caae1_SetDate">
    <vt:lpwstr>2024-03-28T20:13:58Z</vt:lpwstr>
  </property>
  <property fmtid="{D5CDD505-2E9C-101B-9397-08002B2CF9AE}" pid="4" name="MSIP_Label_11a67c04-f371-4d71-a575-202b566caae1_Method">
    <vt:lpwstr>Privileged</vt:lpwstr>
  </property>
  <property fmtid="{D5CDD505-2E9C-101B-9397-08002B2CF9AE}" pid="5" name="MSIP_Label_11a67c04-f371-4d71-a575-202b566caae1_Name">
    <vt:lpwstr>Level 2 - Limited (Items)</vt:lpwstr>
  </property>
  <property fmtid="{D5CDD505-2E9C-101B-9397-08002B2CF9AE}" pid="6" name="MSIP_Label_11a67c04-f371-4d71-a575-202b566caae1_SiteId">
    <vt:lpwstr>658e63e8-8d39-499c-8f48-13adc9452f4c</vt:lpwstr>
  </property>
  <property fmtid="{D5CDD505-2E9C-101B-9397-08002B2CF9AE}" pid="7" name="MSIP_Label_11a67c04-f371-4d71-a575-202b566caae1_ActionId">
    <vt:lpwstr>d0dd09af-f50f-4a89-bc9d-07907433bc66</vt:lpwstr>
  </property>
  <property fmtid="{D5CDD505-2E9C-101B-9397-08002B2CF9AE}" pid="8" name="MSIP_Label_11a67c04-f371-4d71-a575-202b566caae1_ContentBits">
    <vt:lpwstr>0</vt:lpwstr>
  </property>
  <property fmtid="{D5CDD505-2E9C-101B-9397-08002B2CF9AE}" pid="9" name="ContentTypeId">
    <vt:lpwstr>0x01010040DF5B6C9A3BBD4F8B506BBC14051DCA</vt:lpwstr>
  </property>
</Properties>
</file>