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DBB2_68B9A150.xml" ContentType="application/vnd.ms-powerpoint.comments+xml"/>
  <Override PartName="/ppt/notesSlides/notesSlide4.xml" ContentType="application/vnd.openxmlformats-officedocument.presentationml.notesSlide+xml"/>
  <Override PartName="/ppt/comments/modernComment_7FFFC81C_BBC5440F.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DAEC_DAD24459.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DBA9_D6E4B0DE.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D44C_FB0A89E9.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DB79_387C2307.xml" ContentType="application/vnd.ms-powerpoint.comments+xml"/>
  <Override PartName="/ppt/notesSlides/notesSlide16.xml" ContentType="application/vnd.openxmlformats-officedocument.presentationml.notesSlide+xml"/>
  <Override PartName="/ppt/comments/modernComment_7FFFDB80_F3D0D69B.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D50C_D4D94516.xml" ContentType="application/vnd.ms-powerpoint.comments+xml"/>
  <Override PartName="/ppt/notesSlides/notesSlide19.xml" ContentType="application/vnd.openxmlformats-officedocument.presentationml.notesSlide+xml"/>
  <Override PartName="/ppt/comments/modernComment_7FFFD48A_F61E4C44.xml" ContentType="application/vnd.ms-powerpoint.comments+xml"/>
  <Override PartName="/ppt/notesSlides/notesSlide20.xml" ContentType="application/vnd.openxmlformats-officedocument.presentationml.notesSlide+xml"/>
  <Override PartName="/ppt/comments/modernComment_7FFFDB75_6B948EF1.xml" ContentType="application/vnd.ms-powerpoint.comments+xml"/>
  <Override PartName="/ppt/notesSlides/notesSlide21.xml" ContentType="application/vnd.openxmlformats-officedocument.presentationml.notesSlide+xml"/>
  <Override PartName="/ppt/comments/modernComment_7FFFDB82_B1D9E38.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FDBB8_DFACD624.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FFFDBAC_8A2F8D.xml" ContentType="application/vnd.ms-powerpoint.comments+xml"/>
  <Override PartName="/ppt/notesSlides/notesSlide29.xml" ContentType="application/vnd.openxmlformats-officedocument.presentationml.notesSlide+xml"/>
  <Override PartName="/ppt/comments/modernComment_7FFFDBAD_989D61D4.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FDBAE_1C7C30C6.xml" ContentType="application/vnd.ms-powerpoint.comments+xml"/>
  <Override PartName="/ppt/notesSlides/notesSlide32.xml" ContentType="application/vnd.openxmlformats-officedocument.presentationml.notesSlide+xml"/>
  <Override PartName="/ppt/comments/modernComment_7FFFDBAF_7E604096.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7FFFC838_A14B132A.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7FFFDAEE_BEEA6F3C.xml" ContentType="application/vnd.ms-powerpoint.comments+xml"/>
  <Override PartName="/ppt/notesSlides/notesSlide44.xml" ContentType="application/vnd.openxmlformats-officedocument.presentationml.notesSlide+xml"/>
  <Override PartName="/ppt/comments/modernComment_7FFFDAF4_9E186250.xml" ContentType="application/vnd.ms-powerpoint.comments+xml"/>
  <Override PartName="/ppt/notesSlides/notesSlide45.xml" ContentType="application/vnd.openxmlformats-officedocument.presentationml.notesSlide+xml"/>
  <Override PartName="/ppt/comments/modernComment_7FFFDAE3_DCD4A6F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4"/>
    <p:sldMasterId id="2147483995" r:id="rId5"/>
    <p:sldMasterId id="2147484019" r:id="rId6"/>
    <p:sldMasterId id="2147484224" r:id="rId7"/>
    <p:sldMasterId id="2147483649" r:id="rId8"/>
    <p:sldMasterId id="2147483863" r:id="rId9"/>
    <p:sldMasterId id="2147484347" r:id="rId10"/>
    <p:sldMasterId id="2147483765" r:id="rId11"/>
    <p:sldMasterId id="2147484363" r:id="rId12"/>
    <p:sldMasterId id="2147484389" r:id="rId13"/>
  </p:sldMasterIdLst>
  <p:notesMasterIdLst>
    <p:notesMasterId r:id="rId59"/>
  </p:notesMasterIdLst>
  <p:handoutMasterIdLst>
    <p:handoutMasterId r:id="rId60"/>
  </p:handoutMasterIdLst>
  <p:sldIdLst>
    <p:sldId id="2147472335" r:id="rId14"/>
    <p:sldId id="2147469362" r:id="rId15"/>
    <p:sldId id="2147474354" r:id="rId16"/>
    <p:sldId id="2147469340" r:id="rId17"/>
    <p:sldId id="2147472473" r:id="rId18"/>
    <p:sldId id="13323" r:id="rId19"/>
    <p:sldId id="2147472572" r:id="rId20"/>
    <p:sldId id="2147474156" r:id="rId21"/>
    <p:sldId id="2147472651" r:id="rId22"/>
    <p:sldId id="2147474345" r:id="rId23"/>
    <p:sldId id="2147474355" r:id="rId24"/>
    <p:sldId id="2147474347" r:id="rId25"/>
    <p:sldId id="2147472460" r:id="rId26"/>
    <p:sldId id="2147474296" r:id="rId27"/>
    <p:sldId id="2147474297" r:id="rId28"/>
    <p:sldId id="2147474304" r:id="rId29"/>
    <p:sldId id="2147474263" r:id="rId30"/>
    <p:sldId id="2147472652" r:id="rId31"/>
    <p:sldId id="2147472522" r:id="rId32"/>
    <p:sldId id="2147474293" r:id="rId33"/>
    <p:sldId id="2147474306" r:id="rId34"/>
    <p:sldId id="2147474359" r:id="rId35"/>
    <p:sldId id="2147474360" r:id="rId36"/>
    <p:sldId id="2147474361" r:id="rId37"/>
    <p:sldId id="2147474322" r:id="rId38"/>
    <p:sldId id="2147474291" r:id="rId39"/>
    <p:sldId id="2147474336" r:id="rId40"/>
    <p:sldId id="2147474348" r:id="rId41"/>
    <p:sldId id="2147474349" r:id="rId42"/>
    <p:sldId id="312" r:id="rId43"/>
    <p:sldId id="2147474350" r:id="rId44"/>
    <p:sldId id="2147474351" r:id="rId45"/>
    <p:sldId id="318" r:id="rId46"/>
    <p:sldId id="319" r:id="rId47"/>
    <p:sldId id="317" r:id="rId48"/>
    <p:sldId id="2147474353" r:id="rId49"/>
    <p:sldId id="2147474318" r:id="rId50"/>
    <p:sldId id="311" r:id="rId51"/>
    <p:sldId id="2147469311" r:id="rId52"/>
    <p:sldId id="2147469363" r:id="rId53"/>
    <p:sldId id="2147469368" r:id="rId54"/>
    <p:sldId id="2147472332" r:id="rId55"/>
    <p:sldId id="2147474158" r:id="rId56"/>
    <p:sldId id="2147474164" r:id="rId57"/>
    <p:sldId id="2147474147" r:id="rId5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l Come Webinar" id="{A11B3CB3-D0A2-4DBF-8DAB-13B9F6B4356E}">
          <p14:sldIdLst>
            <p14:sldId id="2147472335"/>
            <p14:sldId id="2147469362"/>
            <p14:sldId id="2147474354"/>
            <p14:sldId id="2147469340"/>
            <p14:sldId id="2147472473"/>
            <p14:sldId id="13323"/>
            <p14:sldId id="2147472572"/>
            <p14:sldId id="2147474156"/>
          </p14:sldIdLst>
        </p14:section>
        <p14:section name="Reentry Update" id="{99606179-2B20-4B42-BCCB-6EE0EAFE9393}">
          <p14:sldIdLst>
            <p14:sldId id="2147472651"/>
            <p14:sldId id="2147474345"/>
            <p14:sldId id="2147474355"/>
          </p14:sldIdLst>
        </p14:section>
        <p14:section name="BUP Update" id="{264B5111-4300-4439-A3D5-C474018B1B98}">
          <p14:sldIdLst>
            <p14:sldId id="2147474347"/>
            <p14:sldId id="2147472460"/>
            <p14:sldId id="2147474296"/>
            <p14:sldId id="2147474297"/>
            <p14:sldId id="2147474304"/>
            <p14:sldId id="2147474263"/>
          </p14:sldIdLst>
        </p14:section>
        <p14:section name="HRSN Update" id="{FFBAB652-975C-4CE6-B96B-1F84B8A8669B}">
          <p14:sldIdLst>
            <p14:sldId id="2147472652"/>
            <p14:sldId id="2147472522"/>
            <p14:sldId id="2147474293"/>
            <p14:sldId id="2147474306"/>
            <p14:sldId id="2147474359"/>
            <p14:sldId id="2147474360"/>
            <p14:sldId id="2147474361"/>
            <p14:sldId id="2147474322"/>
          </p14:sldIdLst>
        </p14:section>
        <p14:section name="CORE Evaluation Update" id="{A5CE86B6-9EF4-462B-848D-1370003788C5}">
          <p14:sldIdLst>
            <p14:sldId id="2147474291"/>
            <p14:sldId id="2147474336"/>
            <p14:sldId id="2147474348"/>
            <p14:sldId id="2147474349"/>
            <p14:sldId id="312"/>
            <p14:sldId id="2147474350"/>
            <p14:sldId id="2147474351"/>
            <p14:sldId id="318"/>
            <p14:sldId id="319"/>
            <p14:sldId id="317"/>
            <p14:sldId id="2147474353"/>
            <p14:sldId id="2147474318"/>
            <p14:sldId id="311"/>
          </p14:sldIdLst>
        </p14:section>
        <p14:section name="Closing" id="{89A137AA-9DC2-464B-BB79-5AF3E73920F6}">
          <p14:sldIdLst>
            <p14:sldId id="2147469311"/>
            <p14:sldId id="2147469363"/>
            <p14:sldId id="2147469368"/>
            <p14:sldId id="2147472332"/>
            <p14:sldId id="2147474158"/>
            <p14:sldId id="2147474164"/>
            <p14:sldId id="2147474147"/>
          </p14:sldIdLst>
        </p14:section>
        <p14:section name="Archive" id="{CF46CE06-5CC7-4A43-9B6E-3F5A2E78743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8A7801-0A78-D1CD-DCD0-1F0F3D32CEC1}" name="Derenoncourt Max" initials="DM" userId="S::max.derenoncourt2@oha.oregon.gov::4af799f3-e02e-4602-ae93-5e9132fd1f3d" providerId="AD"/>
  <p188:author id="{7D633F03-8495-596E-F20D-30C0D7F8C6E1}" name="Hinkel Hilde" initials="HH" userId="S::janet.h.hinkel@oha.oregon.gov::6435e3c5-cb36-4907-809c-01b04e08998f" providerId="AD"/>
  <p188:author id="{937E4003-5953-61D0-9DB9-8533FAF1C571}" name="Auclair Megan" initials="AM" userId="S::MEGAN.AUCLAIR@dhsoha.state.or.us::99bb00b3-648d-4d05-ade9-7fba13ecd390" providerId="AD"/>
  <p188:author id="{C2613905-5B31-CA91-90D0-EC31AB31DB0C}" name="McGraw Jessica" initials="MJ" userId="S::jessica.mcgraw@dhsoha.state.or.us::cec573cb-5fac-4d57-8c66-c0d19441ca29" providerId="AD"/>
  <p188:author id="{04D4D10A-0E88-5FA2-3013-604DFDDF775A}" name="Nicole Metildi" initials="NM" userId="S::nmetildi_kearnswest.com#ext#@dhsoha.onmicrosoft.com::f49dd7a2-4039-45ff-96bb-0fb9e97f961b" providerId="AD"/>
  <p188:author id="{7E2ECB0B-B71C-61F0-B015-FAF87B291E50}" name="Dong, Catherine" initials="DC" userId="S::cdong@manatt.com::fd7bc9b0-22a5-484d-b0d0-75dd37ff6ae1" providerId="AD"/>
  <p188:author id="{11D7D30B-9543-1464-B85E-DF30D48201C5}" name="MARIA ROSS" initials="MR" userId="S::MARIA.J.ROSS@oha.oregon.gov::e25c79ff-2335-4217-937f-3f717e291bf2" providerId="AD"/>
  <p188:author id="{15E55F0C-D75F-8D70-F16F-6D81486991F1}" name="Weller, Maggie (she/her)" initials="MW" userId="S::Margarette.Weller@providence.org::dc34d087-d729-48c7-b835-2e4e80167dbd" providerId="AD"/>
  <p188:author id="{E630650E-4A98-5767-C3D9-5BFA21E7C078}" name="Cary Margaret" initials="CM" userId="S::margaret.cary@oha.oregon.gov::91d47b8e-d6ac-4cf0-b4a2-8970ac144d7c" providerId="AD"/>
  <p188:author id="{FE8CD00E-3727-DEDD-896F-A3A577A031D7}" name="Andrews Mariah F." initials="AF" userId="S::mariah.f.andrews@oha.oregon.gov::7a927fb1-8461-45eb-b897-a8a166f79db1" providerId="AD"/>
  <p188:author id="{5000DB0E-C831-C7D9-7B34-DC135AC73A59}" name="Bair Katney" initials="BK" userId="S::Katney.Bair@oha.oregon.gov::529dc460-077e-4aea-9e01-fe4323f5bafe" providerId="AD"/>
  <p188:author id="{42AE0912-DB86-E90C-8156-DF38F962CBB6}" name="Jessica Deas (she/her)" initials="JD(" userId="S::JESSICA.J.DEAS@oha.oregon.gov::378bec13-b9f3-46d1-bd94-acc2d6ce82e1" providerId="AD"/>
  <p188:author id="{1DA7EA12-B463-7D78-B23C-C2D05A97FE6A}" name="Miller Lauren" initials="ML" userId="S::lauren.miller@odhsoha.oregon.gov::9324f3b7-32ed-47b2-878a-78c4ac9358a8" providerId="AD"/>
  <p188:author id="{E67F1F13-56A1-D99C-5A08-1538F2FC215B}" name="Stratz, Trevor" initials="ST" userId="S::tstratz@deloitte.com::86b82ff0-0aa4-4cb1-924f-c26d7f7e2ba1" providerId="AD"/>
  <p188:author id="{7F826113-3801-BE40-5952-92F8127DEE65}" name="Damaris Perez (She/Her/Ella)" initials="D(" userId="S::damaris.perez@oha.oregon.gov::55bfef02-6f5a-4827-95f7-6bc9db3a8843" providerId="AD"/>
  <p188:author id="{7CBA2118-84B1-2392-3B90-52502F790DFC}" name="Margaret JF Braun (she/her)" initials="M(" userId="S::margaret.j.braun@oha.oregon.gov::b00245d8-a0f5-4a99-92fa-8098f2d2c9e6" providerId="AD"/>
  <p188:author id="{69E3F118-303D-54E3-FFE8-5D7C518184ED}" name="Forman Judson" initials="FJ" userId="S::Judson.Forman@odhsoha.oregon.gov::4bcb6bfc-5c8a-425f-bcef-b4d2b77140de" providerId="AD"/>
  <p188:author id="{B34E0D1C-A2B9-22C4-2F9A-39D2E0AAB0F3}" name="Suzanne Cross" initials="SC" userId="S::suzanne.l.cross@oha.oregon.gov::640157e6-be9d-4a76-a220-6da6136c29ae" providerId="AD"/>
  <p188:author id="{1F7FB61D-66F6-C254-3624-F5110A16E3B1}" name="FAROOQUI SUNIYA" initials="FS" userId="S::suniya.farooqui@oha.oregon.gov::11d8f2c9-3539-4b50-b437-7cf387dbf532" providerId="AD"/>
  <p188:author id="{F25BAB22-8C19-5CDE-F5DE-21B1F94B8BDF}" name="Rust Tami" initials="RT" userId="S::TAMI.RUST@dhsoha.state.or.us::77f76028-1b72-45a9-a237-117e1105edc8" providerId="AD"/>
  <p188:author id="{2438FA22-268A-F332-DFDB-2370A2E73970}" name="Jason Gingerich" initials="JG" userId="S::jason.d.gingerich@oha.oregon.gov::f5297724-8fed-495d-b1f6-5c9d1eb0b495" providerId="AD"/>
  <p188:author id="{04C54C28-9FC4-A423-660A-89CA4368EBA9}" name="Steph Jarem (she/her)" initials="SJ(" userId="S::STEPHANIE.JAREM@oha.oregon.gov::1e39076f-9a9a-49b0-b44e-1631f94d014c" providerId="AD"/>
  <p188:author id="{18D7732A-853B-D0B1-0241-EE88800831BE}" name="Rapoza Mathew G" initials="RMG" userId="S::MATHEW.G.RAPOZA@dhsoha.state.or.us::66733a05-f692-4828-91d8-1ada7dcc8548" providerId="AD"/>
  <p188:author id="{F9DD112B-0B5E-5CA6-5C93-C312B6FA04E6}" name="Jillian Johnson (she/her/hers)" initials="J(" userId="S::jillian.r.johnson@odhs.oregon.gov::2dd6ebf4-4aaa-4d8f-bce7-cae249a1ee9a" providerId="AD"/>
  <p188:author id="{3BDFEF2B-555D-BF16-EC40-6F7356DE6A33}" name="Ramirez Christian" initials="" userId="S::Christian.Ramirez@odhsoha.oregon.gov::1368eb8b-46c6-42c3-9ef0-abaa8d71d4f5" providerId="AD"/>
  <p188:author id="{819F5C2C-9B18-FA3A-525A-84FEB0A150BD}" name="SCHMIDT PHILIP" initials="SP" userId="S::philip.schmidt@dhsoha.state.or.us::5f0a365d-776f-46ce-a39f-de87a93a5bcd" providerId="AD"/>
  <p188:author id="{FB7C002D-0DF2-9A2B-25F4-20013EB69E3A}" name="Chelas Kronenberg (she/her)" initials="C(" userId="S::chelas.a.kronenberg@odhs.oregon.gov::2b2b0ce9-3548-45d8-923b-923d4330ed14" providerId="AD"/>
  <p188:author id="{C967482E-F3E8-98CB-C144-E6D90F86484F}" name="Stratz Trevor" initials="TS" userId="S::Trevor.Stratz@odhsoha.oregon.gov::3efa4c77-db22-477d-b06a-c3c8aa6696a0" providerId="AD"/>
  <p188:author id="{1E73F632-2C64-E3F0-30B0-87787B46024A}" name="Nguyen, Diane" initials="ND" userId="S::dianguyen@deloitte.com::f03edc09-f238-4a58-8bca-20d5402ca684" providerId="AD"/>
  <p188:author id="{747E2A35-C919-B522-42B4-3AE5320B1B5D}" name="Friedlander, Mira" initials="FM" userId="S::mifriedlander@deloitte.com::3f676388-38eb-4c02-9e67-44d64f5ba8d3" providerId="AD"/>
  <p188:author id="{F056C835-B6FB-15E4-0BAC-448EAE28E85F}" name="Coven Amy" initials="CA" userId="S::amy.coven2@dhsoha.state.or.us::22f58202-1a3d-4642-8584-176b31580c27" providerId="AD"/>
  <p188:author id="{3B4F3936-08E6-271D-6900-6D01132DC9D3}" name="Amelia Reynolds (she/her)" initials="AR(" userId="S::Amelia.Reynolds@oha.oregon.gov::909d5f68-86d5-4817-8eac-0c2693c6ec95" providerId="AD"/>
  <p188:author id="{43547E3B-8F74-8CBE-F559-DB3CD2B279D8}" name="Bork Lilly" initials="BL" userId="S::Lilly.Bork@odhsoha.oregon.gov::2d6eac94-fc3c-49b1-b1d1-abfd954d0154" providerId="AD"/>
  <p188:author id="{D129A740-0822-A38F-38BD-A09C06F69389}" name="Bair Katney" initials="BK" userId="S::katney.bair@oha.oregon.gov::529dc460-077e-4aea-9e01-fe4323f5bafe" providerId="AD"/>
  <p188:author id="{A095A444-2E7A-EC2B-A381-2F768F0F427A}" name="Patel Niti" initials="NP" userId="S::Niti.Patel@odhsoha.oregon.gov::ceb7d2a8-e653-4604-b345-db7c8036f68b" providerId="AD"/>
  <p188:author id="{4114CC46-50A1-4A0F-236F-6B6E65EBE9E6}" name="Lambert Kristen" initials="LK" userId="S::kristen.lambert@oha.oregon.gov::05622126-c8f0-4007-b47f-a53af6e7de08" providerId="AD"/>
  <p188:author id="{2C15AB47-C1F7-ABEA-84D6-9E1BF85199EB}" name="Pradhan Satyasandipani" initials="PS" userId="S::Satyasandipani.Pradhan@oha.oregon.gov::3598350f-564b-409e-ac92-da18b2d76869" providerId="AD"/>
  <p188:author id="{E823EC49-35EE-D40E-8E9B-B147C3BAA814}" name="Lizzie Fussell (she/her)" initials="LF(" userId="S::Lizzie.Fussell@oha.oregon.gov::e8403082-b69c-467e-8030-5287da322f31" providerId="AD"/>
  <p188:author id="{C9087C52-EFB4-0B6E-8DAB-A95259C5570B}" name="Amelia Reynolds (she/her)" initials="A(" userId="S::amelia.reynolds@oha.oregon.gov::909d5f68-86d5-4817-8eac-0c2693c6ec95" providerId="AD"/>
  <p188:author id="{B213D153-746B-5EEA-E68F-0E91FB545CD0}" name="Menon Anna" initials="MA" userId="S::anna.menon2@oha.oregon.gov::8b3cbdfc-5794-460a-88e4-2640f5ac33f8" providerId="AD"/>
  <p188:author id="{EC114354-E63F-E9C2-9D2B-6888C5FF3CDB}" name="Ty Regis Schwoeffermann" initials="TS" userId="S::ty.r.schwoeffermann2@oha.oregon.gov::d5bf1c1a-f1bc-4e28-890c-0ec2f89c1145" providerId="AD"/>
  <p188:author id="{E2B29A55-2D2A-9308-73E6-A556767D51AE}" name="Gray Tara" initials="GT" userId="S::tara.gray@oha.oregon.gov::4f088f28-7a68-446e-8474-bd7b2cf53124" providerId="AD"/>
  <p188:author id="{F2A9485B-E061-A5ED-3C0E-8449F72419CA}" name="Pradhan Satyasandipani" initials="PS" userId="S::satyasandipani.pradhan@oha.oregon.gov::3598350f-564b-409e-ac92-da18b2d76869" providerId="AD"/>
  <p188:author id="{207D685E-95E9-B70F-6034-6E2535D8D475}" name="Erard Grace" initials="GE" userId="S::Grace.Erard@odhsoha.oregon.gov::f4edb68d-12ba-44ca-8bbc-b9166e19dbdf" providerId="AD"/>
  <p188:author id="{97959C5F-C2B6-80CD-C662-CAB1B3F9CB6F}" name="Bork, Lilly" initials="BL" userId="S::lbork@deloitte.com::afbac607-c135-470a-87ca-18271ba52b20" providerId="AD"/>
  <p188:author id="{4060F95F-5FDE-0517-10A2-149270AC1688}" name="Jessica Deas (she/her)" initials="J(" userId="S::jessica.j.deas@oha.oregon.gov::378bec13-b9f3-46d1-bd94-acc2d6ce82e1" providerId="AD"/>
  <p188:author id="{0AD69961-CB81-80A8-E4B9-483D54814C85}" name="Cross Suzanne  L" initials="SC" userId="Cross Suzanne  L" providerId="None"/>
  <p188:author id="{37276762-2445-C684-F84A-16B1DE6BEF08}" name="Bork Lilly" initials="BL" userId="S::lilly.bork@odhsoha.oregon.gov::2d6eac94-fc3c-49b1-b1d1-abfd954d0154" providerId="AD"/>
  <p188:author id="{B2558C62-D484-7144-F16B-0796CB133617}" name="Mireles Ysabel" initials="YM" userId="S::Ysabel.Mireles@odhsoha.oregon.gov::ea5aee7e-067a-4809-89a9-17f50b188e6f" providerId="AD"/>
  <p188:author id="{F4A2D864-9661-9190-1DE5-DBD34A1995D1}" name="FAROOQUI SUNIYA" initials="SF" userId="S::SUNIYA.FAROOQUI@oha.oregon.gov::11d8f2c9-3539-4b50-b437-7cf387dbf532" providerId="AD"/>
  <p188:author id="{4E9DCA65-9C39-07F6-8626-BE832A297F01}" name="Williams Elisa A" initials="WA" userId="S::elisa.a.williams@odhs.oregon.gov::c25bcae8-68a4-411b-b6a1-4f159cdce8e6" providerId="AD"/>
  <p188:author id="{6DA69166-0879-833B-3137-E2B9B855E55F}" name="Anna Menon" initials="AM" userId="S::Anna.Menon2@oha.oregon.gov::8b3cbdfc-5794-460a-88e4-2640f5ac33f8" providerId="AD"/>
  <p188:author id="{66CA9C68-E3FB-C4CD-733E-4D69A6A2EE50}" name="Krois Lisa R" initials="KR" userId="S::lisa.r.krois@oha.oregon.gov::393e66b1-71a2-4142-b167-7c4dbb925a7e" providerId="AD"/>
  <p188:author id="{E20CD669-9426-3DDA-BC52-0CD16E17E97B}" name="Vartanian, Keri B (she/her)" initials="V(" userId="S::keri.vartanian@providence.org::1ba0fca9-0fad-4b7f-9e0f-e32ebeecd8bd" providerId="AD"/>
  <p188:author id="{79A91C6A-A051-5369-5E37-CB1691084552}" name="Hinkel Hilde" initials="HH" userId="S::JANET.H.HINKEL@dhsoha.state.or.us::6435e3c5-cb36-4907-809c-01b04e08998f" providerId="AD"/>
  <p188:author id="{4B5F346E-ED6E-6C66-8A05-979B5D2E8140}" name="Grinstead Rusha" initials="GR" userId="S::rusha.grinstead@oha.oregon.gov::af28e628-113c-4893-a453-014162825d61" providerId="AD"/>
  <p188:author id="{F004416F-92AF-D422-D864-D6DDE259BE28}" name="Huling Ashley M" initials="HM" userId="S::ashley.m.huling@oha.oregon.gov::56aabe30-13f5-419a-bb0b-7af800a4a638" providerId="AD"/>
  <p188:author id="{3AD3D174-A9FE-3AE8-B6DA-EC023F13E044}" name="Hinkel Hilde" initials="HH" userId="S::JANET.H.HINKEL@oha.oregon.gov::6435e3c5-cb36-4907-809c-01b04e08998f" providerId="AD"/>
  <p188:author id="{43130D76-76F7-D92C-4F1E-DA257E20A37E}" name="Williams Elisa A" initials="WEA" userId="S::ELISA.A.WILLIAMS@odhs.oregon.gov::c25bcae8-68a4-411b-b6a1-4f159cdce8e6" providerId="AD"/>
  <p188:author id="{7952F278-76C1-A9DC-AB95-D6086D7EFC21}" name="Liz Gharst (she/her)" initials="L(" userId="S::elizabeth.a.gharst@oha.oregon.gov::d086b965-4b0c-48f4-b846-c77c5ccc70e5" providerId="AD"/>
  <p188:author id="{B5C8F379-4319-66B9-62D3-5B11575F3D9F}" name="Swerdlow Laurel  M" initials="SLM" userId="S::Laurel.M.Swerdlow@dhsoha.state.or.us::eab438d0-d15a-4193-9c83-ba727363ca65" providerId="AD"/>
  <p188:author id="{0ED1A47A-D27B-BFE6-6C1E-B712B10769E2}" name="Mautner Dawn" initials="MD" userId="S::dawn.mautner@oha.oregon.gov::de83bcac-f2ba-4421-97e6-5725b63146f8" providerId="AD"/>
  <p188:author id="{8CBDD27B-F6D8-3052-6B03-00EDE9EC8EB3}" name="Gray Tara" initials="GT" userId="S::Tara.Gray@oha.oregon.gov::4f088f28-7a68-446e-8474-bd7b2cf53124" providerId="AD"/>
  <p188:author id="{D849AF7D-4358-3284-0A50-13B5742407E6}" name="Sofia De Anda" initials="SA" userId="S::sofia.de-anda@oha.oregon.gov::a87b16ce-324a-4917-a17d-fdc45343221c" providerId="AD"/>
  <p188:author id="{E735757E-11DB-9AFA-7950-EC24A2945F76}" name="Peck Daphne (She/Her)" initials="P(" userId="S::daphne.peck@oha.oregon.gov::c57bff84-4814-490a-978e-7a0dfc0f5918" providerId="AD"/>
  <p188:author id="{900FD681-A9EB-6350-FD48-B6FFDB743152}" name="Chung Celeste" initials="CC" userId="S::Celeste.Chung@odhsoha.oregon.gov::bb507c62-e90d-48fa-9840-5079c5b5e591" providerId="AD"/>
  <p188:author id="{2F063983-3F26-554B-FC23-BB2B6CCD5F24}" name="Kennington Kaela" initials="KK" userId="S::Kaela.Kennington@dhsoha.state.or.us::8d3df90f-c629-45e7-8a72-f3a54dbdd7a0" providerId="AD"/>
  <p188:author id="{762A6D83-305B-4666-90E7-87AB99235C57}" name="Sinatra Christy" initials="SC" userId="S::christy.sinatra@dhsoha.state.or.us::156a6d14-3225-44be-be35-537431eb7aa1" providerId="AD"/>
  <p188:author id="{8608FD86-9DA3-0A95-3AC8-32A3C8789B88}" name="Amanda Peden (she/her)" initials="AP(" userId="S::AMANDA.M.PEDEN@oha.oregon.gov::44f7952d-aca7-48f5-9cea-607eb7c18aa2" providerId="AD"/>
  <p188:author id="{F7A36C8B-13BA-2E8E-448C-38EEB437488A}" name="Miller Lauren" initials="ML" userId="S::Lauren.Miller@odhsoha.oregon.gov::9324f3b7-32ed-47b2-878a-78c4ac9358a8" providerId="AD"/>
  <p188:author id="{340F4C8C-D999-7A15-D2B9-3EAC2B7FE144}" name="Lee Rachael H" initials="RL" userId="S::Rachael.H.Lee@oha.oregon.gov::848114ec-44ee-4bfe-9331-69732abb2973" providerId="AD"/>
  <p188:author id="{98398390-3A91-8D1E-4B3D-1F1363666A11}" name="Madeline Kane" initials="MK" userId="S::MKane@kearnswest.com::2741e87c-7503-4ed7-8ea6-b6210d5f4cc2" providerId="AD"/>
  <p188:author id="{51640C95-57D7-A541-7059-207C21BA6BDD}" name="Lizzie Fussell (she/her)" initials="L(" userId="S::lizzie.fussell@oha.oregon.gov::e8403082-b69c-467e-8030-5287da322f31" providerId="AD"/>
  <p188:author id="{573D2797-00FC-C50A-277E-94D3D0676096}" name="Mcgraw, Jessica" initials="MJ" userId="S::jemcgraw@deloitte.com::9d049bd2-0608-4231-a049-22a0a2d8b1ab" providerId="AD"/>
  <p188:author id="{8B2B6698-DCA9-7997-8075-1D924A2423B6}" name="Bork Lilly" initials="BL" userId="S::Lilly.Bork@dhsoha.state.or.us::2d6eac94-fc3c-49b1-b1d1-abfd954d0154" providerId="AD"/>
  <p188:author id="{04986C9C-F8BD-AE6A-07F6-B86FCC8977E5}" name="Taub Ryan" initials="TR" userId="S::ryan.taub2@oha.oregon.gov::48821504-e9ba-4f11-bd1d-6514f58f57f1" providerId="AD"/>
  <p188:author id="{A3E3D29C-2D0C-6903-E2C1-9F8F3BDEF5F8}" name="HERAS-DELALUZ Antonio" initials="HDA" userId="S::Antonio.HERAS-DELALUZ@odhs.oregon.gov::deb73122-b4e4-46dd-b323-d295b9fe62e4" providerId="AD"/>
  <p188:author id="{F0CECC9E-A871-38DF-8209-40C0C8561702}" name="Charissa Young-White (she/her)" initials="CYW(" userId="S::Charissa.E.Young-White@oha.oregon.gov::d959d783-9f41-4617-aad1-c1de002a3e89" providerId="AD"/>
  <p188:author id="{7F9CF29E-E0A4-455B-E23D-3757C1C52B0C}" name="Peck Daphne (She/Her)" initials="DP" userId="S::DAPHNE.PECK@oha.oregon.gov::c57bff84-4814-490a-978e-7a0dfc0f5918" providerId="AD"/>
  <p188:author id="{DD1451A0-D802-925E-A42C-CBE3F85BD7D9}" name="Erard Grace" initials="EG" userId="S::grace.erard@odhsoha.oregon.gov::f4edb68d-12ba-44ca-8bbc-b9166e19dbdf" providerId="AD"/>
  <p188:author id="{C72A6AA0-83E7-ADC7-D908-F1914F175122}" name="Charissa Young-White (she/her)" initials="C(" userId="S::charissa.e.young-white@oha.oregon.gov::d959d783-9f41-4617-aad1-c1de002a3e89" providerId="AD"/>
  <p188:author id="{7A9FE2A3-118D-178B-4BA3-0985AA50AB91}" name="Bitzel Amity" initials="BA" userId="S::amity.bitzel@odhsoha.oregon.gov::4c31a070-b05b-4bb9-939b-3b0acf01333c" providerId="AD"/>
  <p188:author id="{E7FEF8A3-5BF5-DFDF-8F0C-CFEC655484FD}" name="Torres Joli R" initials="TR" userId="S::joli.r.torres@odhs.oregon.gov::7585a01a-d5e4-487a-9f44-fdeebad948b0" providerId="AD"/>
  <p188:author id="{F659F4A4-E82D-F2B0-6A4C-BEAE315E2CB5}" name="Care Shawna  Annette" initials="CA" userId="S::shawna.a.care@oha.oregon.gov::14a30601-ce94-458a-a991-f10ce971705a" providerId="AD"/>
  <p188:author id="{9A7935A6-69B3-C446-F5DE-114AB06C6815}" name="Quirarte Rafael" initials="QR" userId="S::Rafael.Quirarte@dhsoha.state.or.us::30ea1dd3-a10a-4c23-9229-cd4236ee6616" providerId="AD"/>
  <p188:author id="{C7FA00A8-AE69-D4E2-723E-7C7EEE86E952}" name="Bork Kristin M" initials="BM" userId="S::kristin.m.bork@oha.oregon.gov::7775d084-ab49-40a2-aa65-22e3e4ce8470" providerId="AD"/>
  <p188:author id="{08EE1EA8-95B8-7E5E-154E-0D8BAD013CAA}" name="Hoover Kimberly" initials="HK" userId="S::kimberly.hoover@oha.oregon.gov::dad95e5e-0ba4-4b61-999e-c6ac5cece0b8" providerId="AD"/>
  <p188:author id="{40740DA9-22A9-79E9-DE4B-D27BD1DEDCCA}" name="Mireles, Ysabel" initials="" userId="S::ymireles@deloitte.com::33f9e18e-a887-4588-aca4-be3aec4e310f" providerId="AD"/>
  <p188:author id="{BC4925AD-2A45-B8EA-BF7D-B073C557D35F}" name="Hinkel Hilde" initials="HH" userId="S::janet.h.hinkel@dhsoha.state.or.us::6435e3c5-cb36-4907-809c-01b04e08998f" providerId="AD"/>
  <p188:author id="{EE82F2B0-59CB-7D47-EB00-A0BB9D550FAF}" name="Farag Ahmed" initials="FA" userId="S::ahmed.farag@oha.oregon.gov::2dcf853b-0802-4030-a431-1a8351d07534" providerId="AD"/>
  <p188:author id="{21178CB3-AA63-9000-9D94-83170FE6E9CF}" name="Wilson Jessica L" initials="WJL" userId="S::JESSICA.L.WILSON@oha.oregon.gov::99ab70da-afe4-450c-ac84-d8446cce7c6b" providerId="AD"/>
  <p188:author id="{EC939ABD-61B8-5EBD-3FA5-3B3EAF5299E5}" name="Bren Lisa" initials="LB" userId="S::Lisa.Bren2@oha.oregon.gov::564aab15-2b41-4d49-a71f-fd4d545a8926" providerId="AD"/>
  <p188:author id="{2FD6DBC2-4D5A-418A-D6D1-A36C9B543CD0}" name="Chung Celeste" initials="CC" userId="S::celeste.chung@odhsoha.oregon.gov::bb507c62-e90d-48fa-9840-5079c5b5e591" providerId="AD"/>
  <p188:author id="{A4586DC3-4713-9438-1157-C2965B88E9C9}" name="Caitlin Payne" initials="CP" userId="S::caitlin.payne@oha.oregon.gov::f8358d38-7084-4edc-a9a7-fe3996630796" providerId="AD"/>
  <p188:author id="{6ED882C3-95D7-5C79-5502-CF7F80C26BE2}" name="Liz Stuart (she/her)" initials="LS(" userId="S::ELIZABETH.M.STUART@oha.oregon.gov::8e856a70-7740-45a0-be65-202807e66fec" providerId="AD"/>
  <p188:author id="{6381A1C4-DB20-35D8-E2FE-A42DB6FE2E0E}" name="Cary Margaret" initials="CM" userId="S::Margaret.Cary@oha.oregon.gov::91d47b8e-d6ac-4cf0-b4a2-8970ac144d7c" providerId="AD"/>
  <p188:author id="{64D3F1C4-1F4A-A715-C1C1-6E6D4BF30040}" name="Bui Lisa T" initials="BT" userId="S::lisa.t.bui@oha.oregon.gov::0f23f225-29d3-4d7f-90dd-9e10ec1da3d0" providerId="AD"/>
  <p188:author id="{375960C5-36EB-B0EA-441E-581DEABC073F}" name="Bren Lisa" initials="BL" userId="S::lisa.bren2@oha.oregon.gov::564aab15-2b41-4d49-a71f-fd4d545a8926" providerId="AD"/>
  <p188:author id="{BD0F8DC6-5053-8875-29C2-4548FB8050D3}" name="Villegas Luis" initials="VL" userId="S::luis.villegas@odhsoha.oregon.gov::6ca901df-67d1-4caf-aec4-a7ed0a94afe5" providerId="AD"/>
  <p188:author id="{9A7150C8-5A4D-5A9D-12AC-8F54CE2FA89B}" name="Krois Lisa R" initials="KLR" userId="S::LISA.R.KROIS@oha.oregon.gov::393e66b1-71a2-4142-b167-7c4dbb925a7e" providerId="AD"/>
  <p188:author id="{1E56C6C8-6B7E-FF0D-890D-16BFF118C435}" name="Sinatra Christy" initials="SC" userId="S::CHRISTY.SINATRA@odhs.oregon.gov::156a6d14-3225-44be-be35-537431eb7aa1" providerId="AD"/>
  <p188:author id="{3EC7CFC8-186F-7030-1598-3C4471771B36}" name="Glenn-Haley Kali" initials="GK" userId="S::kali.glenn-haley@oha.oregon.gov::e2150924-acf9-48f2-bc63-4a34331f376f" providerId="AD"/>
  <p188:author id="{3671F6C8-FB81-866B-191B-A79FD4B3AEE9}" name="Konicki Alex" initials="KA" userId="S::Alex.Konicki@dhsoha.state.or.us::373e7577-6cae-455d-981c-ce5ae89efeb2" providerId="AD"/>
  <p188:author id="{5201A5CC-A23E-3646-3AB9-65AC75D4268F}" name="Rust Tami" initials="RT" userId="S::tami.rust@dhsoha.state.or.us::77f76028-1b72-45a9-a237-117e1105edc8" providerId="AD"/>
  <p188:author id="{1651E7CC-F3FA-CE6D-F7DA-242B964735FA}" name="Stephens, Matthew" initials="SM" userId="S::matstephens@deloitte.com::0cc89386-5861-4c69-956b-617cca5776dd" providerId="AD"/>
  <p188:author id="{401011CD-8713-D668-A12C-E9B2EB501921}" name="Garland Christy T" initials="GCT" userId="S::CHRISTY.T.GARLAND@dhsoha.state.or.us::f7a13753-e533-4141-a136-9a4616f561b9" providerId="AD"/>
  <p188:author id="{5B7B9BCE-9B46-AC18-B6FC-08C150547B4A}" name="Bork Lilly" initials="BL" userId="S::lilly.bork@dhsoha.state.or.us::2d6eac94-fc3c-49b1-b1d1-abfd954d0154" providerId="AD"/>
  <p188:author id="{37022CCF-924E-9E6B-285D-74BAA6F75B61}" name="Miller, Lauren" initials="ML" userId="S::lamiller@deloitte.com::baa7432e-07ab-4273-9b72-bde195f0241e" providerId="AD"/>
  <p188:author id="{81D94AD1-D14D-22E3-1DDA-01319281CEC9}" name="Swerdlow Laurel  M" initials="SM" userId="S::laurel.m.swerdlow@dhsoha.state.or.us::eab438d0-d15a-4193-9c83-ba727363ca65" providerId="AD"/>
  <p188:author id="{1B2774D2-427D-336F-CBF1-5F59B8461934}" name="Staci DeLeon-Davis" initials="SDD" userId="Staci DeLeon-Davis" providerId="None"/>
  <p188:author id="{BA409AD4-C27D-1CFC-176D-6B03AEF8AC56}" name="Sofia De Anda" initials="SDA" userId="S::Sofia.De-Anda@oha.oregon.gov::a87b16ce-324a-4917-a17d-fdc45343221c" providerId="AD"/>
  <p188:author id="{555591D7-3D50-587D-175D-8868389FABB7}" name="Jason Gingerich" initials="JG" userId="S::JASON.D.GINGERICH@oha.oregon.gov::f5297724-8fed-495d-b1f6-5c9d1eb0b495" providerId="AD"/>
  <p188:author id="{3F5F07D9-491B-5053-2B7B-476EF98B5693}" name="Forsman Lea" initials="FL" userId="S::lea.forsman@oha.oregon.gov::59f94c59-76dc-450e-9978-f12430fedc67" providerId="AD"/>
  <p188:author id="{748860DB-2774-A63E-61FD-05C19720E002}" name="Steph Jarem (she/her)" initials="S(" userId="S::stephanie.jarem@oha.oregon.gov::1e39076f-9a9a-49b0-b44e-1631f94d014c" providerId="AD"/>
  <p188:author id="{22F433DC-2C82-BC50-B980-9F6FFB5D6886}" name="Grinstead Rusha" initials="GR" userId="S::RUSHA.GRINSTEAD@oha.oregon.gov::af28e628-113c-4893-a453-014162825d61" providerId="AD"/>
  <p188:author id="{FCB433DD-5E3E-40B8-851D-0A78D885A53D}" name="Angus, Lisa (she/her)" initials="LA" userId="S::Lisa.Angus@providence.org::4de722f2-8ec0-4fbe-9768-ac73220d1367" providerId="AD"/>
  <p188:author id="{CA1C33E1-B977-6FD4-591B-52C9B59DCC69}" name="Margaret JF Braun (she/her)" initials="MJB(" userId="S::Margaret.J.Braun@oha.oregon.gov::b00245d8-a0f5-4a99-92fa-8098f2d2c9e6" providerId="AD"/>
  <p188:author id="{0F7499E4-A21A-07A8-75FA-B730DB8DAB76}" name="Amanda Peden (she/her)" initials="A(" userId="S::amanda.m.peden@oha.oregon.gov::44f7952d-aca7-48f5-9cea-607eb7c18aa2" providerId="AD"/>
  <p188:author id="{8F4210E5-8812-0C4A-9882-CD6BDA4C37F8}" name="HITTLE Dana" initials="HD" userId="S::Dana.HITTLE@dhsoha.state.or.us::febe919e-fdea-4d93-81e2-01f00b403bbf" providerId="AD"/>
  <p188:author id="{64CA71E5-110F-F1B0-9020-38A87F924AAD}" name="Wilson Jessica L" initials="WL" userId="S::jessica.l.wilson@oha.oregon.gov::99ab70da-afe4-450c-ac84-d8446cce7c6b" providerId="AD"/>
  <p188:author id="{A75960EB-2A88-7EE4-3574-9703FCC5D290}" name="Susan Otter (she/her)" initials="SO" userId="S::Susan.OTTER@oha.oregon.gov::bb829d05-60fa-4d1b-96c6-19b9775ba76e" providerId="AD"/>
  <p188:author id="{F41FDCF2-28D6-43D4-B4DF-2524637EBE34}" name="Lee Rachael H" initials="LH" userId="S::rachael.h.lee@oha.oregon.gov::848114ec-44ee-4bfe-9331-69732abb2973" providerId="AD"/>
  <p188:author id="{8D5C08FB-A8D1-AB6E-453C-BE74906716DF}" name="Glenn-Haley Kali" initials="GHK" userId="S::Kali.Glenn-Haley@oha.oregon.gov::e2150924-acf9-48f2-bc63-4a34331f37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lone Milena" initials="MM" lastIdx="1" clrIdx="0">
    <p:extLst>
      <p:ext uri="{19B8F6BF-5375-455C-9EA6-DF929625EA0E}">
        <p15:presenceInfo xmlns:p15="http://schemas.microsoft.com/office/powerpoint/2012/main" userId="S::MILENA.MALONE@dhsoha.state.or.us::012de3e2-8b1e-432d-83aa-b0f2cd2eafc1" providerId="AD"/>
      </p:ext>
    </p:extLst>
  </p:cmAuthor>
  <p:cmAuthor id="2" name="Trilby de Jung (she/hers)" initials="TdJ(" lastIdx="1" clrIdx="1">
    <p:extLst>
      <p:ext uri="{19B8F6BF-5375-455C-9EA6-DF929625EA0E}">
        <p15:presenceInfo xmlns:p15="http://schemas.microsoft.com/office/powerpoint/2012/main" userId="S::TRILBY.DEJUNG@dhsoha.state.or.us::6c2c05c1-0c43-492c-bf24-eecf3ff78ccc" providerId="AD"/>
      </p:ext>
    </p:extLst>
  </p:cmAuthor>
  <p:cmAuthor id="3" name="Amelia Reynolds (she/her)" initials="AR(" lastIdx="12" clrIdx="2">
    <p:extLst>
      <p:ext uri="{19B8F6BF-5375-455C-9EA6-DF929625EA0E}">
        <p15:presenceInfo xmlns:p15="http://schemas.microsoft.com/office/powerpoint/2012/main" userId="S::Amelia.Reynolds@oha.oregon.gov::909d5f68-86d5-4817-8eac-0c2693c6ec95" providerId="AD"/>
      </p:ext>
    </p:extLst>
  </p:cmAuthor>
  <p:cmAuthor id="4" name="Friedlander Mira" initials="FM" lastIdx="6" clrIdx="3">
    <p:extLst>
      <p:ext uri="{19B8F6BF-5375-455C-9EA6-DF929625EA0E}">
        <p15:presenceInfo xmlns:p15="http://schemas.microsoft.com/office/powerpoint/2012/main" userId="S::mira.friedlander@odhsoha.oregon.gov::8093ce9b-44f6-490b-901f-68d181f97898" providerId="AD"/>
      </p:ext>
    </p:extLst>
  </p:cmAuthor>
  <p:cmAuthor id="5" name="Chung Celeste" initials="CC" lastIdx="1" clrIdx="4">
    <p:extLst>
      <p:ext uri="{19B8F6BF-5375-455C-9EA6-DF929625EA0E}">
        <p15:presenceInfo xmlns:p15="http://schemas.microsoft.com/office/powerpoint/2012/main" userId="S::Celeste.Chung@odhsoha.oregon.gov::bb507c62-e90d-48fa-9840-5079c5b5e5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98"/>
    <a:srgbClr val="752E71"/>
    <a:srgbClr val="064276"/>
    <a:srgbClr val="4C7B0D"/>
    <a:srgbClr val="3E206D"/>
    <a:srgbClr val="FFF1DC"/>
    <a:srgbClr val="E6F0EF"/>
    <a:srgbClr val="E9E1E8"/>
    <a:srgbClr val="EAEAEA"/>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E328E-142F-4349-8DF7-1489D5B1393E}" v="6" dt="2025-07-09T15:04:02.018"/>
    <p1510:client id="{0F2A8252-94A1-07E8-09F2-6F54DBA81021}" v="1" dt="2025-07-09T00:51:16.263"/>
    <p1510:client id="{2495F0C0-E996-7A4A-9D00-93969FBA1EFA}" v="1" dt="2025-07-09T12:36:14.790"/>
    <p1510:client id="{2AAD1EEC-CDDC-12E8-0C2A-0043DB6926C0}" v="1" dt="2025-07-08T20:23:38.183"/>
    <p1510:client id="{5C7291D1-F260-DCED-43EA-5E8EAAAAE3A6}" v="79" dt="2025-07-09T15:31:15.356"/>
    <p1510:client id="{78B025A8-3BF7-4132-8D16-F63FB4318C5F}" v="987" dt="2025-07-09T16:37:34.860"/>
    <p1510:client id="{7E24E8A8-E81B-60EB-6EB7-99A05619FEA3}" v="21" dt="2025-07-09T01:42:16.575"/>
    <p1510:client id="{87F6AFFA-11E6-9836-9A7A-6750F66B2D6E}" v="3" dt="2025-07-08T21:28:06.273"/>
    <p1510:client id="{8B1BF7CA-7C88-63D4-2D22-3A9593ED2D7A}" v="1" dt="2025-07-09T12:49:00.035"/>
    <p1510:client id="{8B43F13D-82AA-42E0-B122-23A4B98E2C82}" v="1825" dt="2025-07-09T15:47:23.850"/>
    <p1510:client id="{91E6EBCF-E814-6676-8692-7EA0C8D51440}" v="1" dt="2025-07-09T14:00:16.212"/>
    <p1510:client id="{9FAC5AE0-8BD2-4F53-B906-20A5B56FFD3B}" v="6" dt="2025-07-09T16:38:23.444"/>
    <p1510:client id="{A428A874-E2B0-03AD-CA23-61510C2E074F}" v="4" dt="2025-07-09T00:42:32.204"/>
    <p1510:client id="{AF48C3B1-D648-FB14-BCFE-F6ECC4502827}" v="6" dt="2025-07-09T16:26:58.770"/>
    <p1510:client id="{D344B9EE-A5DE-F944-F512-FD1E007712A8}" v="1" dt="2025-07-09T01:34:24.112"/>
    <p1510:client id="{E3068CF4-E728-0639-D136-F0F6B7680AF3}" v="2" dt="2025-07-09T03:49:11.271"/>
    <p1510:client id="{EDDEE2CE-2F5C-4CBC-A6CE-D0FC6B39941F}" v="135" dt="2025-07-09T16:37:53.21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3.xml" Id="rId26" /><Relationship Type="http://schemas.openxmlformats.org/officeDocument/2006/relationships/slide" Target="slides/slide8.xml" Id="rId21" /><Relationship Type="http://schemas.openxmlformats.org/officeDocument/2006/relationships/slide" Target="slides/slide21.xml" Id="rId34" /><Relationship Type="http://schemas.openxmlformats.org/officeDocument/2006/relationships/slide" Target="slides/slide29.xml" Id="rId42" /><Relationship Type="http://schemas.openxmlformats.org/officeDocument/2006/relationships/slide" Target="slides/slide34.xml" Id="rId47" /><Relationship Type="http://schemas.openxmlformats.org/officeDocument/2006/relationships/slide" Target="slides/slide37.xml" Id="rId50" /><Relationship Type="http://schemas.openxmlformats.org/officeDocument/2006/relationships/slide" Target="slides/slide42.xml" Id="rId55" /><Relationship Type="http://schemas.openxmlformats.org/officeDocument/2006/relationships/viewProps" Target="viewProps.xml" Id="rId63" /><Relationship Type="http://schemas.microsoft.com/office/2018/10/relationships/authors" Target="authors.xml" Id="rId68" /><Relationship Type="http://schemas.openxmlformats.org/officeDocument/2006/relationships/slideMaster" Target="slideMasters/slideMaster4.xml" Id="rId7" /><Relationship Type="http://schemas.openxmlformats.org/officeDocument/2006/relationships/customXml" Target="../customXml/item2.xml" Id="rId2" /><Relationship Type="http://schemas.openxmlformats.org/officeDocument/2006/relationships/slide" Target="slides/slide3.xml" Id="rId16" /><Relationship Type="http://schemas.openxmlformats.org/officeDocument/2006/relationships/slide" Target="slides/slide16.xml" Id="rId29" /><Relationship Type="http://schemas.openxmlformats.org/officeDocument/2006/relationships/slideMaster" Target="slideMasters/slideMaster8.xml" Id="rId11" /><Relationship Type="http://schemas.openxmlformats.org/officeDocument/2006/relationships/slide" Target="slides/slide11.xml" Id="rId24" /><Relationship Type="http://schemas.openxmlformats.org/officeDocument/2006/relationships/slide" Target="slides/slide19.xml" Id="rId32" /><Relationship Type="http://schemas.openxmlformats.org/officeDocument/2006/relationships/slide" Target="slides/slide24.xml" Id="rId37" /><Relationship Type="http://schemas.openxmlformats.org/officeDocument/2006/relationships/slide" Target="slides/slide27.xml" Id="rId40" /><Relationship Type="http://schemas.openxmlformats.org/officeDocument/2006/relationships/slide" Target="slides/slide32.xml" Id="rId45" /><Relationship Type="http://schemas.openxmlformats.org/officeDocument/2006/relationships/slide" Target="slides/slide40.xml" Id="rId53" /><Relationship Type="http://schemas.openxmlformats.org/officeDocument/2006/relationships/slide" Target="slides/slide45.xml" Id="rId58" /><Relationship Type="http://schemas.openxmlformats.org/officeDocument/2006/relationships/slideMaster" Target="slideMasters/slideMaster2.xml" Id="rId5" /><Relationship Type="http://schemas.openxmlformats.org/officeDocument/2006/relationships/commentAuthors" Target="commentAuthors.xml" Id="rId61" /><Relationship Type="http://schemas.openxmlformats.org/officeDocument/2006/relationships/slide" Target="slides/slide6.xml" Id="rId19" /><Relationship Type="http://schemas.openxmlformats.org/officeDocument/2006/relationships/slide" Target="slides/slide1.xml" Id="rId14" /><Relationship Type="http://schemas.openxmlformats.org/officeDocument/2006/relationships/slide" Target="slides/slide9.xml" Id="rId22" /><Relationship Type="http://schemas.openxmlformats.org/officeDocument/2006/relationships/slide" Target="slides/slide14.xml" Id="rId27" /><Relationship Type="http://schemas.openxmlformats.org/officeDocument/2006/relationships/slide" Target="slides/slide17.xml" Id="rId30" /><Relationship Type="http://schemas.openxmlformats.org/officeDocument/2006/relationships/slide" Target="slides/slide22.xml" Id="rId35" /><Relationship Type="http://schemas.openxmlformats.org/officeDocument/2006/relationships/slide" Target="slides/slide30.xml" Id="rId43" /><Relationship Type="http://schemas.openxmlformats.org/officeDocument/2006/relationships/slide" Target="slides/slide35.xml" Id="rId48" /><Relationship Type="http://schemas.openxmlformats.org/officeDocument/2006/relationships/slide" Target="slides/slide43.xml" Id="rId56" /><Relationship Type="http://schemas.openxmlformats.org/officeDocument/2006/relationships/theme" Target="theme/theme1.xml" Id="rId64" /><Relationship Type="http://schemas.openxmlformats.org/officeDocument/2006/relationships/slideMaster" Target="slideMasters/slideMaster5.xml" Id="rId8" /><Relationship Type="http://schemas.openxmlformats.org/officeDocument/2006/relationships/slide" Target="slides/slide38.xml" Id="rId51" /><Relationship Type="http://schemas.openxmlformats.org/officeDocument/2006/relationships/customXml" Target="../customXml/item3.xml" Id="rId3" /><Relationship Type="http://schemas.openxmlformats.org/officeDocument/2006/relationships/slideMaster" Target="slideMasters/slideMaster9.xml" Id="rId12" /><Relationship Type="http://schemas.openxmlformats.org/officeDocument/2006/relationships/slide" Target="slides/slide4.xml" Id="rId17" /><Relationship Type="http://schemas.openxmlformats.org/officeDocument/2006/relationships/slide" Target="slides/slide12.xml" Id="rId25" /><Relationship Type="http://schemas.openxmlformats.org/officeDocument/2006/relationships/slide" Target="slides/slide20.xml" Id="rId33" /><Relationship Type="http://schemas.openxmlformats.org/officeDocument/2006/relationships/slide" Target="slides/slide25.xml" Id="rId38" /><Relationship Type="http://schemas.openxmlformats.org/officeDocument/2006/relationships/slide" Target="slides/slide33.xml" Id="rId46" /><Relationship Type="http://schemas.openxmlformats.org/officeDocument/2006/relationships/notesMaster" Target="notesMasters/notesMaster1.xml" Id="rId59" /><Relationship Type="http://schemas.microsoft.com/office/2015/10/relationships/revisionInfo" Target="revisionInfo.xml" Id="rId67" /><Relationship Type="http://schemas.openxmlformats.org/officeDocument/2006/relationships/slide" Target="slides/slide7.xml" Id="rId20" /><Relationship Type="http://schemas.openxmlformats.org/officeDocument/2006/relationships/slide" Target="slides/slide28.xml" Id="rId41" /><Relationship Type="http://schemas.openxmlformats.org/officeDocument/2006/relationships/slide" Target="slides/slide41.xml" Id="rId54" /><Relationship Type="http://schemas.openxmlformats.org/officeDocument/2006/relationships/presProps" Target="presProps.xml" Id="rId62"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2.xml" Id="rId15" /><Relationship Type="http://schemas.openxmlformats.org/officeDocument/2006/relationships/slide" Target="slides/slide10.xml" Id="rId23" /><Relationship Type="http://schemas.openxmlformats.org/officeDocument/2006/relationships/slide" Target="slides/slide15.xml" Id="rId28" /><Relationship Type="http://schemas.openxmlformats.org/officeDocument/2006/relationships/slide" Target="slides/slide23.xml" Id="rId36" /><Relationship Type="http://schemas.openxmlformats.org/officeDocument/2006/relationships/slide" Target="slides/slide36.xml" Id="rId49" /><Relationship Type="http://schemas.openxmlformats.org/officeDocument/2006/relationships/slide" Target="slides/slide44.xml" Id="rId57" /><Relationship Type="http://schemas.openxmlformats.org/officeDocument/2006/relationships/slideMaster" Target="slideMasters/slideMaster7.xml" Id="rId10" /><Relationship Type="http://schemas.openxmlformats.org/officeDocument/2006/relationships/slide" Target="slides/slide18.xml" Id="rId31" /><Relationship Type="http://schemas.openxmlformats.org/officeDocument/2006/relationships/slide" Target="slides/slide31.xml" Id="rId44" /><Relationship Type="http://schemas.openxmlformats.org/officeDocument/2006/relationships/slide" Target="slides/slide39.xml" Id="rId52" /><Relationship Type="http://schemas.openxmlformats.org/officeDocument/2006/relationships/handoutMaster" Target="handoutMasters/handoutMaster1.xml" Id="rId60" /><Relationship Type="http://schemas.openxmlformats.org/officeDocument/2006/relationships/tableStyles" Target="tableStyles.xml" Id="rId65" /><Relationship Type="http://schemas.openxmlformats.org/officeDocument/2006/relationships/slideMaster" Target="slideMasters/slideMaster1.xml" Id="rId4" /><Relationship Type="http://schemas.openxmlformats.org/officeDocument/2006/relationships/slideMaster" Target="slideMasters/slideMaster6.xml" Id="rId9" /><Relationship Type="http://schemas.openxmlformats.org/officeDocument/2006/relationships/slideMaster" Target="slideMasters/slideMaster10.xml" Id="rId13" /><Relationship Type="http://schemas.openxmlformats.org/officeDocument/2006/relationships/slide" Target="slides/slide5.xml" Id="rId18" /><Relationship Type="http://schemas.openxmlformats.org/officeDocument/2006/relationships/slide" Target="slides/slide26.xml" Id="rId39" /></Relationships>
</file>

<file path=ppt/comments/modernComment_7FFFC81C_BBC5440F.xml><?xml version="1.0" encoding="utf-8"?>
<p188:cmLst xmlns:a="http://schemas.openxmlformats.org/drawingml/2006/main" xmlns:r="http://schemas.openxmlformats.org/officeDocument/2006/relationships" xmlns:p188="http://schemas.microsoft.com/office/powerpoint/2018/8/main">
  <p188:cm id="{866A3C07-E223-495E-A915-338978455B41}" authorId="{7D633F03-8495-596E-F20D-30C0D7F8C6E1}" status="resolved" created="2025-06-17T20:42:14.964" complete="100000">
    <pc:sldMkLst xmlns:pc="http://schemas.microsoft.com/office/powerpoint/2013/main/command">
      <pc:docMk/>
      <pc:sldMk cId="3150267407" sldId="2147469340"/>
    </pc:sldMkLst>
    <p188:txBody>
      <a:bodyPr/>
      <a:lstStyle/>
      <a:p>
        <a:r>
          <a:rPr lang="en-US"/>
          <a:t>Normally the webinar begins 5 min after the hour. This is a full 60-minute agenda. Are we prepared to begin immediately once the webinar opens, or do we need to shave 5 min off somewhere?</a:t>
        </a:r>
      </a:p>
    </p188:txBody>
  </p188:cm>
  <p188:cm id="{686A09FE-8F6D-45A5-A9E1-936924303696}" authorId="{7D633F03-8495-596E-F20D-30C0D7F8C6E1}" status="resolved" created="2025-06-17T20:44:43.684" complete="100000">
    <ac:deMkLst xmlns:ac="http://schemas.microsoft.com/office/drawing/2013/main/command">
      <pc:docMk xmlns:pc="http://schemas.microsoft.com/office/powerpoint/2013/main/command"/>
      <pc:sldMk xmlns:pc="http://schemas.microsoft.com/office/powerpoint/2013/main/command" cId="3150267407" sldId="2147469340"/>
      <ac:spMk id="13" creationId="{DDDCC0D8-6B37-3FDA-ABF7-2C7FA25C0755}"/>
    </ac:deMkLst>
    <p188:txBody>
      <a:bodyPr/>
      <a:lstStyle/>
      <a:p>
        <a:r>
          <a:rPr lang="en-US"/>
          <a:t>[@Bren Lisa] the HRSN Implementation update comes before the data update in the slides. :)</a:t>
        </a:r>
      </a:p>
    </p188:txBody>
  </p188:cm>
</p188:cmLst>
</file>

<file path=ppt/comments/modernComment_7FFFC838_A14B132A.xml><?xml version="1.0" encoding="utf-8"?>
<p188:cmLst xmlns:a="http://schemas.openxmlformats.org/drawingml/2006/main" xmlns:r="http://schemas.openxmlformats.org/officeDocument/2006/relationships" xmlns:p188="http://schemas.microsoft.com/office/powerpoint/2018/8/main">
  <p188:cm id="{2F766F11-FEBB-4D6D-9BB0-06DAAED8CFB9}" authorId="{7D633F03-8495-596E-F20D-30C0D7F8C6E1}" created="2025-06-17T20:53:22.079">
    <pc:sldMkLst xmlns:pc="http://schemas.microsoft.com/office/powerpoint/2013/main/command">
      <pc:docMk/>
      <pc:sldMk cId="2706051882" sldId="2147469368"/>
    </pc:sldMkLst>
    <p188:txBody>
      <a:bodyPr/>
      <a:lstStyle/>
      <a:p>
        <a:r>
          <a:rPr lang="en-US"/>
          <a:t>Luis, please note that I changed the wording on this slide.</a:t>
        </a:r>
      </a:p>
    </p188:txBody>
  </p188:cm>
</p188:cmLst>
</file>

<file path=ppt/comments/modernComment_7FFFD44C_FB0A89E9.xml><?xml version="1.0" encoding="utf-8"?>
<p188:cmLst xmlns:a="http://schemas.openxmlformats.org/drawingml/2006/main" xmlns:r="http://schemas.openxmlformats.org/officeDocument/2006/relationships" xmlns:p188="http://schemas.microsoft.com/office/powerpoint/2018/8/main">
  <p188:cm id="{65D9B104-32E8-4EF2-80AF-9BF2B2988FDB}" authorId="{207D685E-95E9-B70F-6034-6E2535D8D475}" status="resolved" created="2025-05-28T00:18:57.666" complete="100000">
    <pc:sldMkLst xmlns:pc="http://schemas.microsoft.com/office/powerpoint/2013/main/command">
      <pc:docMk/>
      <pc:sldMk cId="4211771881" sldId="2147472460"/>
    </pc:sldMkLst>
    <p188:txBody>
      <a:bodyPr/>
      <a:lstStyle/>
      <a:p>
        <a:r>
          <a:rPr lang="en-US"/>
          <a:t>Note: This is the same slide from the April all come. I included it as a refresher.</a:t>
        </a:r>
      </a:p>
    </p188:txBody>
    <p188:extLst>
      <p:ext xmlns:p="http://schemas.openxmlformats.org/presentationml/2006/main" uri="{57CB4572-C831-44C2-8A1C-0ADB6CCDFE69}">
        <p223:reactions xmlns:p223="http://schemas.microsoft.com/office/powerpoint/2022/03/main">
          <p223:rxn type="👍">
            <p223:instance time="2025-06-12T13:59:55.158" authorId="{7F9CF29E-E0A4-455B-E23D-3757C1C52B0C}"/>
          </p223:rxn>
        </p223:reactions>
      </p:ext>
    </p188:extLst>
  </p188:cm>
</p188:cmLst>
</file>

<file path=ppt/comments/modernComment_7FFFD48A_F61E4C44.xml><?xml version="1.0" encoding="utf-8"?>
<p188:cmLst xmlns:a="http://schemas.openxmlformats.org/drawingml/2006/main" xmlns:r="http://schemas.openxmlformats.org/officeDocument/2006/relationships" xmlns:p188="http://schemas.microsoft.com/office/powerpoint/2018/8/main">
  <p188:cm id="{C4039648-56F6-4120-AE51-220C60917DC3}" authorId="{21178CB3-AA63-9000-9D94-83170FE6E9CF}" status="resolved" created="2025-06-17T21:37:52.132" complete="100000">
    <ac:txMkLst xmlns:ac="http://schemas.microsoft.com/office/drawing/2013/main/command">
      <pc:docMk xmlns:pc="http://schemas.microsoft.com/office/powerpoint/2013/main/command"/>
      <pc:sldMk xmlns:pc="http://schemas.microsoft.com/office/powerpoint/2013/main/command" cId="4129180740" sldId="2147472522"/>
      <ac:spMk id="14" creationId="{ACBB682D-5550-DAEB-2EA3-A16AA20E1D29}"/>
      <ac:txMk cp="138">
        <ac:context len="139" hash="1709478405"/>
      </ac:txMk>
    </ac:txMkLst>
    <p188:pos x="7111155" y="1891998"/>
    <p188:txBody>
      <a:bodyPr/>
      <a:lstStyle/>
      <a:p>
        <a:r>
          <a:rPr lang="en-US"/>
          <a:t>This seems oddly specific given how the other bullet points are written</a:t>
        </a:r>
      </a:p>
    </p188:txBody>
  </p188:cm>
</p188:cmLst>
</file>

<file path=ppt/comments/modernComment_7FFFD50C_D4D94516.xml><?xml version="1.0" encoding="utf-8"?>
<p188:cmLst xmlns:a="http://schemas.openxmlformats.org/drawingml/2006/main" xmlns:r="http://schemas.openxmlformats.org/officeDocument/2006/relationships" xmlns:p188="http://schemas.microsoft.com/office/powerpoint/2018/8/main">
  <p188:cm id="{873386B2-69C8-45DA-ABC8-A671C5FCD2E0}" authorId="{C72A6AA0-83E7-ADC7-D908-F1914F175122}" status="resolved" created="2025-06-10T23:11:28.017" complete="100000">
    <pc:sldMkLst xmlns:pc="http://schemas.microsoft.com/office/powerpoint/2013/main/command">
      <pc:docMk/>
      <pc:sldMk cId="3571008790" sldId="2147472652"/>
    </pc:sldMkLst>
    <p188:txBody>
      <a:bodyPr/>
      <a:lstStyle/>
      <a:p>
        <a:r>
          <a:rPr lang="en-US"/>
          <a:t>[@Wilson Jessica L] please review the nutrition slides (Shawna already did)
did you want to add any snippet about "home changes for health during extreme weather" since it is timely? </a:t>
        </a:r>
      </a:p>
    </p188:txBody>
  </p188:cm>
</p188:cmLst>
</file>

<file path=ppt/comments/modernComment_7FFFDAE3_DCD4A6F4.xml><?xml version="1.0" encoding="utf-8"?>
<p188:cmLst xmlns:a="http://schemas.openxmlformats.org/drawingml/2006/main" xmlns:r="http://schemas.openxmlformats.org/officeDocument/2006/relationships" xmlns:p188="http://schemas.microsoft.com/office/powerpoint/2018/8/main">
  <p188:cm id="{1EA95A3D-F694-49AF-AA32-BC486E777F99}" authorId="{A75960EB-2A88-7EE4-3574-9703FCC5D290}" status="resolved" created="2025-06-04T22:09:56.659">
    <ac:deMkLst xmlns:ac="http://schemas.microsoft.com/office/drawing/2013/main/command">
      <pc:docMk xmlns:pc="http://schemas.microsoft.com/office/powerpoint/2013/main/command"/>
      <pc:sldMk xmlns:pc="http://schemas.microsoft.com/office/powerpoint/2013/main/command" cId="3704923892" sldId="2147474147"/>
      <ac:spMk id="3" creationId="{FB1949C5-7A6A-4723-9437-959665D6308A}"/>
    </ac:deMkLst>
    <p188:txBody>
      <a:bodyPr/>
      <a:lstStyle/>
      <a:p>
        <a:r>
          <a:rPr lang="en-US"/>
          <a:t>Pretty sure Findhelp now capitalizes the "F"</a:t>
        </a:r>
      </a:p>
    </p188:txBody>
  </p188:cm>
</p188:cmLst>
</file>

<file path=ppt/comments/modernComment_7FFFDAEC_DAD24459.xml><?xml version="1.0" encoding="utf-8"?>
<p188:cmLst xmlns:a="http://schemas.openxmlformats.org/drawingml/2006/main" xmlns:r="http://schemas.openxmlformats.org/officeDocument/2006/relationships" xmlns:p188="http://schemas.microsoft.com/office/powerpoint/2018/8/main">
  <p188:cm id="{A5A4E648-052A-41AC-86BA-FDD265E26915}" authorId="{21178CB3-AA63-9000-9D94-83170FE6E9CF}" status="resolved" created="2025-03-19T21:54:29.579" startDate="2025-03-21T19:33:36.702" dueDate="2025-03-21T19:33:36.702" assignedTo="{EC939ABD-61B8-5EBD-3FA5-3B3EAF5299E5}" complete="100000" title="@Bren Lisa please note that this change may need to be incorporated into the grab-and-go as well. Thank you! ">
    <ac:txMkLst xmlns:ac="http://schemas.microsoft.com/office/drawing/2013/main/command">
      <pc:docMk xmlns:pc="http://schemas.microsoft.com/office/powerpoint/2013/main/command"/>
      <pc:sldMk xmlns:pc="http://schemas.microsoft.com/office/powerpoint/2013/main/command" cId="3671213145" sldId="2147474156"/>
      <ac:spMk id="6" creationId="{6BF0C3C9-C508-222A-61F0-ACE299F48026}"/>
      <ac:txMk cp="713" len="13">
        <ac:context len="792" hash="3564415398"/>
      </ac:txMk>
    </ac:txMkLst>
    <p188:pos x="1908629" y="4520803"/>
    <p188:replyLst>
      <p188:reply id="{1BD2FFAD-EF12-4AC0-873B-062F8923E1C8}" authorId="{3AD3D174-A9FE-3AE8-B6DA-EC023F13E044}" created="2025-03-21T19:33:36.700">
        <p188:txBody>
          <a:bodyPr/>
          <a:lstStyle/>
          <a:p>
            <a:r>
              <a:rPr lang="en-US"/>
              <a:t>[@Bren Lisa]  please note that this change may need to be incorporated into the grab-and-go as well. Thank you! </a:t>
            </a:r>
          </a:p>
        </p188:txBody>
      </p188:reply>
    </p188:replyLst>
    <p188:txBody>
      <a:bodyPr/>
      <a:lstStyle/>
      <a:p>
        <a:r>
          <a:rPr lang="en-US"/>
          <a:t>Suggest revising to "A few" if that's the intended meaning.</a:t>
        </a:r>
      </a:p>
    </p188:txBody>
    <p188:extLst>
      <p:ext xmlns:p="http://schemas.openxmlformats.org/presentationml/2006/main" uri="{5BB2D875-25FF-4072-B9AC-8F64D62656EB}">
        <p228:taskDetails xmlns:p228="http://schemas.microsoft.com/office/powerpoint/2022/08/main">
          <p228:history>
            <p228:event time="2025-03-21T19:33:36.703" id="{41D27114-EDC0-4326-8AEA-98CBDAD5580F}">
              <p228:atrbtn authorId="{3AD3D174-A9FE-3AE8-B6DA-EC023F13E044}"/>
              <p228:anchr>
                <p228:comment id="{1BD2FFAD-EF12-4AC0-873B-062F8923E1C8}"/>
              </p228:anchr>
              <p228:add/>
            </p228:event>
            <p228:event time="2025-03-21T19:33:36.703" id="{3A8CAAC5-72C8-40C2-B8F6-0C0B497B5505}">
              <p228:atrbtn authorId="{3AD3D174-A9FE-3AE8-B6DA-EC023F13E044}"/>
              <p228:anchr>
                <p228:comment id="{1BD2FFAD-EF12-4AC0-873B-062F8923E1C8}"/>
              </p228:anchr>
              <p228:asgn authorId="{EC939ABD-61B8-5EBD-3FA5-3B3EAF5299E5}"/>
            </p228:event>
            <p228:event time="2025-03-21T19:33:36.703" id="{CBF9797C-2F11-4027-A83C-8E1B879A5BD9}">
              <p228:atrbtn authorId="{3AD3D174-A9FE-3AE8-B6DA-EC023F13E044}"/>
              <p228:anchr>
                <p228:comment id="{1BD2FFAD-EF12-4AC0-873B-062F8923E1C8}"/>
              </p228:anchr>
              <p228:date stDt="2025-03-21T19:33:36.702" endDt="2025-03-21T19:33:36.702"/>
            </p228:event>
            <p228:event time="2025-03-21T19:33:36.703" id="{78784584-50AB-4AB6-B18E-B26600CA8232}">
              <p228:atrbtn authorId="{3AD3D174-A9FE-3AE8-B6DA-EC023F13E044}"/>
              <p228:anchr>
                <p228:comment id="{1BD2FFAD-EF12-4AC0-873B-062F8923E1C8}"/>
              </p228:anchr>
              <p228:title val="@Bren Lisa please note that this change may need to be incorporated into the grab-and-go as well. Thank you! "/>
            </p228:event>
          </p228:history>
        </p228:taskDetails>
      </p:ext>
      <p:ext xmlns:p="http://schemas.openxmlformats.org/presentationml/2006/main" uri="{57CB4572-C831-44C2-8A1C-0ADB6CCDFE69}">
        <p223:reactions xmlns:p223="http://schemas.microsoft.com/office/powerpoint/2022/03/main">
          <p223:rxn type="👍">
            <p223:instance time="2025-03-21T19:32:50.223" authorId="{3AD3D174-A9FE-3AE8-B6DA-EC023F13E044}"/>
          </p223:rxn>
        </p223:reactions>
      </p:ext>
    </p188:extLst>
  </p188:cm>
</p188:cmLst>
</file>

<file path=ppt/comments/modernComment_7FFFDAEE_BEEA6F3C.xml><?xml version="1.0" encoding="utf-8"?>
<p188:cmLst xmlns:a="http://schemas.openxmlformats.org/drawingml/2006/main" xmlns:r="http://schemas.openxmlformats.org/officeDocument/2006/relationships" xmlns:p188="http://schemas.microsoft.com/office/powerpoint/2018/8/main">
  <p188:cm id="{5F7E78C7-FE24-4DD1-9B95-B76C88C71361}" authorId="{8608FD86-9DA3-0A95-3AC8-32A3C8789B88}" status="resolved" created="2025-06-02T19:18:43.792" complete="100000">
    <pc:sldMkLst xmlns:pc="http://schemas.microsoft.com/office/powerpoint/2013/main/command">
      <pc:docMk/>
      <pc:sldMk cId="3203034940" sldId="2147474158"/>
    </pc:sldMkLst>
    <p188:replyLst>
      <p188:reply id="{676A28B9-0215-446B-903E-F3D673582473}" authorId="{EC939ABD-61B8-5EBD-3FA5-3B3EAF5299E5}" created="2025-06-11T16:17:12.066">
        <p188:txBody>
          <a:bodyPr/>
          <a:lstStyle/>
          <a:p>
            <a:r>
              <a:rPr lang="en-US"/>
              <a:t>[@Amanda Peden (she/her)] is your team still planning to include a resources/learn more/contact slide? Or should we remove this?</a:t>
            </a:r>
          </a:p>
        </p188:txBody>
      </p188:reply>
      <p188:reply id="{71AE3CBD-DDE1-4384-8B67-3791128CCF8A}" authorId="{0F7499E4-A21A-07A8-75FA-B730DB8DAB76}" created="2025-06-11T19:50:46.288">
        <p188:txBody>
          <a:bodyPr/>
          <a:lstStyle/>
          <a:p>
            <a:r>
              <a:rPr lang="en-US"/>
              <a:t>That's strange! We had those slides in a prior version. I'll grab them</a:t>
            </a:r>
          </a:p>
        </p188:txBody>
      </p188:reply>
      <p188:reply id="{A6E6E286-9F05-417D-BE8C-4C3EE1F05871}" authorId="{0F7499E4-A21A-07A8-75FA-B730DB8DAB76}" created="2025-06-11T19:52:24.461">
        <p188:txBody>
          <a:bodyPr/>
          <a:lstStyle/>
          <a:p>
            <a:r>
              <a:rPr lang="en-US"/>
              <a:t>see hidden slides 47 and 48 - those were the slides we had planned to include for additional reference/resources</a:t>
            </a:r>
          </a:p>
        </p188:txBody>
      </p188:reply>
      <p188:reply id="{B6C8378E-FDA4-44F1-9BC2-252DB944DE36}" authorId="{375960C5-36EB-B0EA-441E-581DEABC073F}" created="2025-06-11T20:10:24.125">
        <p188:txBody>
          <a:bodyPr/>
          <a:lstStyle/>
          <a:p>
            <a:r>
              <a:rPr lang="en-US"/>
              <a:t>Oh, okay. I moved those two back up in the deck. Should we remove this Learn more slide? </a:t>
            </a:r>
          </a:p>
        </p188:txBody>
      </p188:reply>
      <p188:reply id="{D6E9C1A4-642C-4D07-B2AA-46433AFDB492}" authorId="{0F7499E4-A21A-07A8-75FA-B730DB8DAB76}" created="2025-06-11T21:25:20.940">
        <p188:txBody>
          <a:bodyPr/>
          <a:lstStyle/>
          <a:p>
            <a:r>
              <a:rPr lang="en-US"/>
              <a:t>We won't be presenting these; they are just there for additional detail. Would it make sense to put them at the very end of the presentation with a slide called HRSN Data Resources?</a:t>
            </a:r>
          </a:p>
        </p188:txBody>
      </p188:reply>
    </p188:replyLst>
    <p188:txBody>
      <a:bodyPr/>
      <a:lstStyle/>
      <a:p>
        <a:r>
          <a:rPr lang="en-US"/>
          <a:t>Can we include two resource slides? One with the list of CCOs by model and the second to learn about the data? Probably a simpler version of learn about the data than what we prepared for the GO.</a:t>
        </a:r>
      </a:p>
    </p188:txBody>
  </p188:cm>
</p188:cmLst>
</file>

<file path=ppt/comments/modernComment_7FFFDAF4_9E186250.xml><?xml version="1.0" encoding="utf-8"?>
<p188:cmLst xmlns:a="http://schemas.openxmlformats.org/drawingml/2006/main" xmlns:r="http://schemas.openxmlformats.org/officeDocument/2006/relationships" xmlns:p188="http://schemas.microsoft.com/office/powerpoint/2018/8/main">
  <p188:cm id="{174B5C8F-B75E-4E12-A852-AD7AB8E1552C}" authorId="{A75960EB-2A88-7EE4-3574-9703FCC5D290}" status="resolved" created="2025-06-04T22:09:17.505">
    <pc:sldMkLst xmlns:pc="http://schemas.microsoft.com/office/powerpoint/2013/main/command">
      <pc:docMk/>
      <pc:sldMk cId="2652398160" sldId="2147474164"/>
    </pc:sldMkLst>
    <p188:replyLst>
      <p188:reply id="{C979A17F-65D2-4095-A8DE-A583FBC31867}" authorId="{0F7499E4-A21A-07A8-75FA-B730DB8DAB76}" created="2025-06-05T23:55:16.830">
        <p188:txBody>
          <a:bodyPr/>
          <a:lstStyle/>
          <a:p>
            <a:r>
              <a:rPr lang="en-US"/>
              <a:t>Replaced with work session slide where we clarified.</a:t>
            </a:r>
          </a:p>
        </p188:txBody>
      </p188:reply>
    </p188:replyLst>
    <p188:txBody>
      <a:bodyPr/>
      <a:lstStyle/>
      <a:p>
        <a:r>
          <a:rPr lang="en-US"/>
          <a:t>We say 5 CCOs are able to provide direct pay but only 3 have done so - will likely get the question about which CCOs are the other 2 - do you want to add a note to add those CCOs somewhere?</a:t>
        </a:r>
      </a:p>
    </p188:txBody>
  </p188:cm>
</p188:cmLst>
</file>

<file path=ppt/comments/modernComment_7FFFDB75_6B948EF1.xml><?xml version="1.0" encoding="utf-8"?>
<p188:cmLst xmlns:a="http://schemas.openxmlformats.org/drawingml/2006/main" xmlns:r="http://schemas.openxmlformats.org/officeDocument/2006/relationships" xmlns:p188="http://schemas.microsoft.com/office/powerpoint/2018/8/main">
  <p188:cm id="{F402CF34-84A1-4B39-9987-C214C7459C2D}" authorId="{21178CB3-AA63-9000-9D94-83170FE6E9CF}" created="2025-07-09T00:05:40.795">
    <ac:deMkLst xmlns:ac="http://schemas.microsoft.com/office/drawing/2013/main/command">
      <pc:docMk xmlns:pc="http://schemas.microsoft.com/office/powerpoint/2013/main/command"/>
      <pc:sldMk xmlns:pc="http://schemas.microsoft.com/office/powerpoint/2013/main/command" cId="1804898033" sldId="2147474293"/>
      <ac:picMk id="5" creationId="{07136439-EC22-3BDC-2A1C-C652C92CFD43}"/>
    </ac:deMkLst>
    <p188:txBody>
      <a:bodyPr/>
      <a:lstStyle/>
      <a:p>
        <a:r>
          <a:rPr lang="en-US"/>
          <a:t>[@Villegas Luis]  flagging this note - more info. to come next webinar.</a:t>
        </a:r>
      </a:p>
    </p188:txBody>
  </p188:cm>
</p188:cmLst>
</file>

<file path=ppt/comments/modernComment_7FFFDB79_387C2307.xml><?xml version="1.0" encoding="utf-8"?>
<p188:cmLst xmlns:a="http://schemas.openxmlformats.org/drawingml/2006/main" xmlns:r="http://schemas.openxmlformats.org/officeDocument/2006/relationships" xmlns:p188="http://schemas.microsoft.com/office/powerpoint/2018/8/main">
  <p188:cm id="{3FCE1107-1A28-4DBC-8AFD-0F84C4D1AA87}" authorId="{DD1451A0-D802-925E-A42C-CBE3F85BD7D9}" status="resolved" created="2025-05-30T15:49:53.592" complete="100000">
    <pc:sldMkLst xmlns:pc="http://schemas.microsoft.com/office/powerpoint/2013/main/command">
      <pc:docMk/>
      <pc:sldMk cId="947659527" sldId="2147474297"/>
    </pc:sldMkLst>
    <p188:txBody>
      <a:bodyPr/>
      <a:lstStyle/>
      <a:p>
        <a:r>
          <a:rPr lang="en-US"/>
          <a:t>New approach for slides: 
1. Highlight key changes
2. Here are all the specialty areas in which select conditions were reviewed (list) 
2. Link to full webpage with outcomes from meetings</a:t>
        </a:r>
      </a:p>
    </p188:txBody>
  </p188:cm>
  <p188:cm id="{F91F35A9-CD6B-4348-8F8D-B3B816C399CC}" authorId="{DD1451A0-D802-925E-A42C-CBE3F85BD7D9}" status="resolved" created="2025-06-23T15:45:21.092" complete="100000">
    <ac:deMkLst xmlns:ac="http://schemas.microsoft.com/office/drawing/2013/main/command">
      <pc:docMk xmlns:pc="http://schemas.microsoft.com/office/powerpoint/2013/main/command"/>
      <pc:sldMk xmlns:pc="http://schemas.microsoft.com/office/powerpoint/2013/main/command" cId="947659527" sldId="2147474297"/>
      <ac:spMk id="8" creationId="{FA5AEE14-630F-A78E-49DF-8B7865E218D9}"/>
    </ac:deMkLst>
    <p188:replyLst>
      <p188:reply id="{90176FB4-541C-49F1-BF7F-E8926E86350E}" authorId="{BD0F8DC6-5053-8875-29C2-4548FB8050D3}" created="2025-06-24T01:25:27.834">
        <p188:txBody>
          <a:bodyPr/>
          <a:lstStyle/>
          <a:p>
            <a:r>
              <a:rPr lang="en-US"/>
              <a:t>update captured</a:t>
            </a:r>
          </a:p>
        </p188:txBody>
      </p188:reply>
    </p188:replyLst>
    <p188:txBody>
      <a:bodyPr/>
      <a:lstStyle/>
      <a:p>
        <a:r>
          <a:rPr lang="en-US"/>
          <a:t>[@Villegas Luis] I changed "HERC approved" to "HERC is recommending" in the tagline here per our project leadership's guidance. I also changed the title to "highlights of "anticipated" new OHP services" by adding "anticipated." Can you please reflect these wording changes in the para todos deck?</a:t>
        </a:r>
      </a:p>
    </p188:txBody>
    <p188:extLst>
      <p:ext xmlns:p="http://schemas.openxmlformats.org/presentationml/2006/main" uri="{57CB4572-C831-44C2-8A1C-0ADB6CCDFE69}">
        <p223:reactions xmlns:p223="http://schemas.microsoft.com/office/powerpoint/2022/03/main">
          <p223:rxn type="👍">
            <p223:instance time="2025-06-24T01:06:16.463" authorId="{BD0F8DC6-5053-8875-29C2-4548FB8050D3}"/>
          </p223:rxn>
        </p223:reactions>
      </p:ext>
    </p188:extLst>
  </p188:cm>
</p188:cmLst>
</file>

<file path=ppt/comments/modernComment_7FFFDB80_F3D0D69B.xml><?xml version="1.0" encoding="utf-8"?>
<p188:cmLst xmlns:a="http://schemas.openxmlformats.org/drawingml/2006/main" xmlns:r="http://schemas.openxmlformats.org/officeDocument/2006/relationships" xmlns:p188="http://schemas.microsoft.com/office/powerpoint/2018/8/main">
  <p188:cm id="{AA8B47F4-25C2-4995-863C-1B504A019356}" authorId="{207D685E-95E9-B70F-6034-6E2535D8D475}" status="resolved" created="2025-06-03T18:20:15.902" complete="100000">
    <pc:sldMkLst xmlns:pc="http://schemas.microsoft.com/office/powerpoint/2013/main/command">
      <pc:docMk/>
      <pc:sldMk cId="4090549915" sldId="2147474304"/>
    </pc:sldMkLst>
    <p188:txBody>
      <a:bodyPr/>
      <a:lstStyle/>
      <a:p>
        <a:r>
          <a:rPr lang="en-US"/>
          <a:t>[@Peck Daphne (She/Her)] I took a pass at creating this slide based on HERC’s BUP work plan. Feel free to make updates!</a:t>
        </a:r>
      </a:p>
    </p188:txBody>
  </p188:cm>
</p188:cmLst>
</file>

<file path=ppt/comments/modernComment_7FFFDB82_B1D9E38.xml><?xml version="1.0" encoding="utf-8"?>
<p188:cmLst xmlns:a="http://schemas.openxmlformats.org/drawingml/2006/main" xmlns:r="http://schemas.openxmlformats.org/officeDocument/2006/relationships" xmlns:p188="http://schemas.microsoft.com/office/powerpoint/2018/8/main">
  <p188:cm id="{066B3FB0-A3C8-45BF-9FB8-E1044B54D60F}" authorId="{C72A6AA0-83E7-ADC7-D908-F1914F175122}" status="resolved" created="2025-05-28T20:05:27.329" complete="100000">
    <pc:sldMkLst xmlns:pc="http://schemas.microsoft.com/office/powerpoint/2013/main/command">
      <pc:docMk/>
      <pc:sldMk cId="186490424" sldId="2147474306"/>
    </pc:sldMkLst>
    <p188:txBody>
      <a:bodyPr/>
      <a:lstStyle/>
      <a:p>
        <a:r>
          <a:rPr lang="en-US"/>
          <a:t>We will not have implementation updates on this until at least June 6- things change so often in HRSN. 
@Care Shawna  Annette will you update when things are finalized? </a:t>
        </a:r>
      </a:p>
    </p188:txBody>
  </p188:cm>
  <p188:cm id="{C1011388-0466-4F02-B405-2268D622DF71}" authorId="{21178CB3-AA63-9000-9D94-83170FE6E9CF}" created="2025-07-09T00:05:14.530">
    <pc:sldMkLst xmlns:pc="http://schemas.microsoft.com/office/powerpoint/2013/main/command">
      <pc:docMk/>
      <pc:sldMk cId="186490424" sldId="2147474306"/>
    </pc:sldMkLst>
    <p188:txBody>
      <a:bodyPr/>
      <a:lstStyle/>
      <a:p>
        <a:r>
          <a:rPr lang="en-US"/>
          <a:t>[@Villegas Luis] flagging this note - more info. to come next webinar.</a:t>
        </a:r>
      </a:p>
    </p188:txBody>
  </p188:cm>
</p188:cmLst>
</file>

<file path=ppt/comments/modernComment_7FFFDBA9_D6E4B0DE.xml><?xml version="1.0" encoding="utf-8"?>
<p188:cmLst xmlns:a="http://schemas.openxmlformats.org/drawingml/2006/main" xmlns:r="http://schemas.openxmlformats.org/officeDocument/2006/relationships" xmlns:p188="http://schemas.microsoft.com/office/powerpoint/2018/8/main">
  <p188:cm id="{03E721D9-D112-4109-A16C-4981214792E1}" authorId="{21178CB3-AA63-9000-9D94-83170FE6E9CF}" status="resolved" created="2025-06-17T21:36:32.625" complete="100000">
    <ac:txMkLst xmlns:ac="http://schemas.microsoft.com/office/drawing/2013/main/command">
      <pc:docMk xmlns:pc="http://schemas.microsoft.com/office/powerpoint/2013/main/command"/>
      <pc:sldMk xmlns:pc="http://schemas.microsoft.com/office/powerpoint/2013/main/command" cId="3605311710" sldId="2147474345"/>
      <ac:spMk id="7" creationId="{C026C247-4759-CBB8-EE69-81462070BB9F}"/>
      <ac:txMk cp="104" len="11">
        <ac:context len="150" hash="2362746189"/>
      </ac:txMk>
    </ac:txMkLst>
    <p188:pos x="1880535" y="1128256"/>
    <p188:replyLst>
      <p188:reply id="{A06D931C-7EEE-4D43-B251-C715D124BCEB}" authorId="{375960C5-36EB-B0EA-441E-581DEABC073F}" created="2025-06-17T21:53:43.420">
        <p188:txBody>
          <a:bodyPr/>
          <a:lstStyle/>
          <a:p>
            <a:r>
              <a:rPr lang="en-US"/>
              <a:t>updated with approved language from Rachael </a:t>
            </a:r>
          </a:p>
        </p188:txBody>
      </p188:reply>
    </p188:replyLst>
    <p188:txBody>
      <a:bodyPr/>
      <a:lstStyle/>
      <a:p>
        <a:r>
          <a:rPr lang="en-US"/>
          <a:t>I think sounds confusing</a:t>
        </a:r>
      </a:p>
    </p188:txBody>
  </p188:cm>
</p188:cmLst>
</file>

<file path=ppt/comments/modernComment_7FFFDBAC_8A2F8D.xml><?xml version="1.0" encoding="utf-8"?>
<p188:cmLst xmlns:a="http://schemas.openxmlformats.org/drawingml/2006/main" xmlns:r="http://schemas.openxmlformats.org/officeDocument/2006/relationships" xmlns:p188="http://schemas.microsoft.com/office/powerpoint/2018/8/main">
  <p188:cm id="{357A14DB-045A-44B4-B467-175C3D3DA36F}" authorId="{8608FD86-9DA3-0A95-3AC8-32A3C8789B88}" status="resolved" created="2025-06-18T00:43:40.350" complete="100000">
    <ac:deMkLst xmlns:ac="http://schemas.microsoft.com/office/drawing/2013/main/command">
      <pc:docMk xmlns:pc="http://schemas.microsoft.com/office/powerpoint/2013/main/command"/>
      <pc:sldMk xmlns:pc="http://schemas.microsoft.com/office/powerpoint/2013/main/command" cId="9056141" sldId="2147474348"/>
      <ac:spMk id="7" creationId="{B0DF4674-7150-0122-72E7-FCDAB450EDE7}"/>
    </ac:deMkLst>
    <p188:txBody>
      <a:bodyPr/>
      <a:lstStyle/>
      <a:p>
        <a:r>
          <a:rPr lang="en-US"/>
          <a:t>Just a note that I believe for accessibility I believe we’re supposed to avoid using color to emphasize words/sentences and I think this orange color was called out as particularly challenging.</a:t>
        </a:r>
      </a:p>
    </p188:txBody>
  </p188:cm>
</p188:cmLst>
</file>

<file path=ppt/comments/modernComment_7FFFDBAD_989D61D4.xml><?xml version="1.0" encoding="utf-8"?>
<p188:cmLst xmlns:a="http://schemas.openxmlformats.org/drawingml/2006/main" xmlns:r="http://schemas.openxmlformats.org/officeDocument/2006/relationships" xmlns:p188="http://schemas.microsoft.com/office/powerpoint/2018/8/main">
  <p188:cm id="{0926370B-FFD5-4168-9197-7D7A5C23FE70}" authorId="{7CBA2118-84B1-2392-3B90-52502F790DFC}" status="resolved" created="2025-06-04T19:18:01.839" complete="100000">
    <ac:txMkLst xmlns:ac="http://schemas.microsoft.com/office/drawing/2013/main/command">
      <pc:docMk xmlns:pc="http://schemas.microsoft.com/office/powerpoint/2013/main/command"/>
      <pc:sldMk xmlns:pc="http://schemas.microsoft.com/office/powerpoint/2013/main/command" cId="2560451028" sldId="2147474349"/>
      <ac:spMk id="2" creationId="{56E74705-328B-ED06-511B-12BDB7F03DBF}"/>
      <ac:txMk cp="38" len="1">
        <ac:context len="40" hash="2341918663"/>
      </ac:txMk>
    </ac:txMkLst>
    <p188:pos x="8395607" y="585107"/>
    <p188:replyLst>
      <p188:reply id="{A5153BD4-A290-4E95-94BB-CCB49A383400}" authorId="{15E55F0C-D75F-8D70-F16F-6D81486991F1}" created="2025-06-13T14:48:05.891">
        <p188:txBody>
          <a:bodyPr/>
          <a:lstStyle/>
          <a:p>
            <a:r>
              <a:rPr lang="en-US"/>
              <a:t>I changed to designs to reflect this preference from CMS. Please keep this way unless there is a specific reason not to.</a:t>
            </a:r>
          </a:p>
        </p188:txBody>
      </p188:reply>
    </p188:replyLst>
    <p188:txBody>
      <a:bodyPr/>
      <a:lstStyle/>
      <a:p>
        <a:r>
          <a:rPr lang="en-US"/>
          <a:t>Just a note that CMS is kind of particular about using the word "design" instead of "plan". Might not matter in this context, but wanted to mention.</a:t>
        </a:r>
      </a:p>
    </p188:txBody>
  </p188:cm>
</p188:cmLst>
</file>

<file path=ppt/comments/modernComment_7FFFDBAE_1C7C30C6.xml><?xml version="1.0" encoding="utf-8"?>
<p188:cmLst xmlns:a="http://schemas.openxmlformats.org/drawingml/2006/main" xmlns:r="http://schemas.openxmlformats.org/officeDocument/2006/relationships" xmlns:p188="http://schemas.microsoft.com/office/powerpoint/2018/8/main">
  <p188:cm id="{DB9766BA-1E96-4F2C-973E-314490CCD972}" authorId="{FCB433DD-5E3E-40B8-851D-0A78D885A53D}" status="resolved" created="2025-06-05T22:05:18.130" complete="100000">
    <pc:sldMkLst xmlns:pc="http://schemas.microsoft.com/office/powerpoint/2013/main/command">
      <pc:docMk/>
      <pc:sldMk cId="3038355673" sldId="314"/>
    </pc:sldMkLst>
    <p188:replyLst>
      <p188:reply id="{2429023F-E857-4BB8-A160-7A76CA9441ED}" authorId="{FCB433DD-5E3E-40B8-851D-0A78D885A53D}" created="2025-06-06T00:23:14.657">
        <p188:txBody>
          <a:bodyPr/>
          <a:lstStyle/>
          <a:p>
            <a:r>
              <a:rPr lang="en-US"/>
              <a:t>The other option is to delete this slide (and the hidden ones) entirely, since slide 3 sort of covers the same thing, just less specifically</a:t>
            </a:r>
          </a:p>
        </p188:txBody>
      </p188:reply>
      <p188:reply id="{C0E859CA-4489-4BD3-8ED2-B62060D0D438}" authorId="{E20CD669-9426-3DDA-BC52-0CD16E17E97B}" created="2025-06-06T14:54:40.402">
        <p188:txBody>
          <a:bodyPr/>
          <a:lstStyle/>
          <a:p>
            <a:r>
              <a:rPr lang="en-US"/>
              <a:t>I like this slide if we can keep it</a:t>
            </a:r>
          </a:p>
        </p188:txBody>
      </p188:reply>
    </p188:replyLst>
    <p188:txBody>
      <a:bodyPr/>
      <a:lstStyle/>
      <a:p>
        <a:r>
          <a:rPr lang="en-US"/>
          <a:t>In the interests of time, I condensed this to 1 slide. It’s 26 pt font currently, which may not be kosher. I kept the two split out sides but hid them.</a:t>
        </a:r>
      </a:p>
    </p188:txBody>
  </p188:cm>
</p188:cmLst>
</file>

<file path=ppt/comments/modernComment_7FFFDBAF_7E604096.xml><?xml version="1.0" encoding="utf-8"?>
<p188:cmLst xmlns:a="http://schemas.openxmlformats.org/drawingml/2006/main" xmlns:r="http://schemas.openxmlformats.org/officeDocument/2006/relationships" xmlns:p188="http://schemas.microsoft.com/office/powerpoint/2018/8/main">
  <p188:cm id="{CE35F52A-C1E2-4AD9-9482-C9B22979EEDD}" authorId="{5000DB0E-C831-C7D9-7B34-DC135AC73A59}" status="resolved" created="2025-06-03T23:13:02.137" complete="100000">
    <ac:deMkLst xmlns:ac="http://schemas.microsoft.com/office/drawing/2013/main/command">
      <pc:docMk xmlns:pc="http://schemas.microsoft.com/office/powerpoint/2013/main/command"/>
      <pc:sldMk xmlns:pc="http://schemas.microsoft.com/office/powerpoint/2013/main/command" cId="1657670875" sldId="316"/>
      <ac:spMk id="7" creationId="{B0DF4674-7150-0122-72E7-FCDAB450EDE7}"/>
    </ac:deMkLst>
    <p188:replyLst>
      <p188:reply id="{5DFA170A-3A83-4559-837E-A4A3365F708D}" authorId="{FCB433DD-5E3E-40B8-851D-0A78D885A53D}" created="2025-06-05T22:03:47.826">
        <p188:txBody>
          <a:bodyPr/>
          <a:lstStyle/>
          <a:p>
            <a:r>
              <a:rPr lang="en-US"/>
              <a:t>Changed to CCO and OHA reports</a:t>
            </a:r>
          </a:p>
        </p188:txBody>
      </p188:reply>
    </p188:replyLst>
    <p188:txBody>
      <a:bodyPr/>
      <a:lstStyle/>
      <a:p>
        <a:r>
          <a:rPr lang="en-US"/>
          <a:t>Documents is vague -- what type of documents?</a:t>
        </a:r>
      </a:p>
    </p188:txBody>
  </p188:cm>
</p188:cmLst>
</file>

<file path=ppt/comments/modernComment_7FFFDBB2_68B9A150.xml><?xml version="1.0" encoding="utf-8"?>
<p188:cmLst xmlns:a="http://schemas.openxmlformats.org/drawingml/2006/main" xmlns:r="http://schemas.openxmlformats.org/officeDocument/2006/relationships" xmlns:p188="http://schemas.microsoft.com/office/powerpoint/2018/8/main">
  <p188:cm id="{3832C703-5425-488D-A381-A510A221036F}" authorId="{7D633F03-8495-596E-F20D-30C0D7F8C6E1}" status="resolved" created="2025-06-13T17:53:31.835" complete="100000">
    <pc:sldMkLst xmlns:pc="http://schemas.microsoft.com/office/powerpoint/2013/main/command">
      <pc:docMk/>
      <pc:sldMk cId="1756995920" sldId="2147474354"/>
    </pc:sldMkLst>
    <p188:replyLst>
      <p188:reply id="{3CC4CDF7-9FA8-46F7-A76E-FBA66CBF08F3}" authorId="{7F826113-3801-BE40-5952-92F8127DEE65}" created="2025-06-13T18:10:58.964">
        <p188:txBody>
          <a:bodyPr/>
          <a:lstStyle/>
          <a:p>
            <a:r>
              <a:rPr lang="en-US"/>
              <a:t>Gotcha thank you for letting me know of this change. I will start the recording when I see this second title slide moving forward</a:t>
            </a:r>
          </a:p>
        </p188:txBody>
        <p188:extLst>
          <p:ext xmlns:p="http://schemas.openxmlformats.org/presentationml/2006/main" uri="{57CB4572-C831-44C2-8A1C-0ADB6CCDFE69}">
            <p223:reactions xmlns:p223="http://schemas.microsoft.com/office/powerpoint/2022/03/main">
              <p223:rxn type="👍">
                <p223:instance time="2025-06-13T21:20:23.137" authorId="{7D633F03-8495-596E-F20D-30C0D7F8C6E1}"/>
              </p223:rxn>
            </p223:reactions>
          </p:ext>
        </p188:extLst>
      </p188:reply>
    </p188:replyLst>
    <p188:txBody>
      <a:bodyPr/>
      <a:lstStyle/>
      <a:p>
        <a:r>
          <a:rPr lang="en-US"/>
          <a:t>[@Damaris Perez (She/Her/Ella)] we used to start the recording after doing the Zoom meeting tips since that's "empty" content for anyone watching the recording later. We included a second title slide, which I've inserted here, as the signal to begin the recording when the substantive content begins. Also tagging [@Jessica Deas (she/her)],[@Bren Lisa] and [@Villegas Luis] for awareness and a similar adjustment to the Para Todos deck. Thanks! </a:t>
        </a:r>
      </a:p>
    </p188:txBody>
    <p188:extLst>
      <p:ext xmlns:p="http://schemas.openxmlformats.org/presentationml/2006/main" uri="{57CB4572-C831-44C2-8A1C-0ADB6CCDFE69}">
        <p223:reactions xmlns:p223="http://schemas.microsoft.com/office/powerpoint/2022/03/main">
          <p223:rxn type="👍">
            <p223:instance time="2025-06-13T17:59:50.790" authorId="{4060F95F-5FDE-0517-10A2-149270AC1688}"/>
            <p223:instance time="2025-06-16T14:37:30.877" authorId="{375960C5-36EB-B0EA-441E-581DEABC073F}"/>
          </p223:rxn>
        </p223:reactions>
      </p:ext>
    </p188:extLst>
  </p188:cm>
</p188:cmLst>
</file>

<file path=ppt/comments/modernComment_7FFFDBB8_DFACD624.xml><?xml version="1.0" encoding="utf-8"?>
<p188:cmLst xmlns:a="http://schemas.openxmlformats.org/drawingml/2006/main" xmlns:r="http://schemas.openxmlformats.org/officeDocument/2006/relationships" xmlns:p188="http://schemas.microsoft.com/office/powerpoint/2018/8/main">
  <p188:cm id="{10D89F64-CC23-4340-AEB9-3E990ACB0AC9}" authorId="{8608FD86-9DA3-0A95-3AC8-32A3C8789B88}" created="2025-07-09T15:22:11.208">
    <pc:sldMkLst xmlns:pc="http://schemas.microsoft.com/office/powerpoint/2013/main/command">
      <pc:docMk/>
      <pc:sldMk cId="3752646180" sldId="2147474360"/>
    </pc:sldMkLst>
    <p188:txBody>
      <a:bodyPr/>
      <a:lstStyle/>
      <a:p>
        <a:r>
          <a:rPr lang="en-US"/>
          <a:t>[@Sofia De Anda]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AF5C7A-8074-453A-9645-B4AFF8BFB3AC}"/>
              </a:ext>
            </a:extLst>
          </p:cNvPr>
          <p:cNvSpPr>
            <a:spLocks noGrp="1"/>
          </p:cNvSpPr>
          <p:nvPr>
            <p:ph type="hdr" sz="quarter"/>
          </p:nvPr>
        </p:nvSpPr>
        <p:spPr>
          <a:xfrm>
            <a:off x="0" y="3"/>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75C80D8D-EDDD-4355-934A-D6BC0E02FAF2}"/>
              </a:ext>
            </a:extLst>
          </p:cNvPr>
          <p:cNvSpPr>
            <a:spLocks noGrp="1"/>
          </p:cNvSpPr>
          <p:nvPr>
            <p:ph type="dt" sz="quarter" idx="1"/>
          </p:nvPr>
        </p:nvSpPr>
        <p:spPr>
          <a:xfrm>
            <a:off x="4143587" y="3"/>
            <a:ext cx="3169920" cy="481727"/>
          </a:xfrm>
          <a:prstGeom prst="rect">
            <a:avLst/>
          </a:prstGeom>
        </p:spPr>
        <p:txBody>
          <a:bodyPr vert="horz" lIns="96661" tIns="48331" rIns="96661" bIns="48331" rtlCol="0"/>
          <a:lstStyle>
            <a:lvl1pPr algn="r">
              <a:defRPr sz="1300"/>
            </a:lvl1pPr>
          </a:lstStyle>
          <a:p>
            <a:fld id="{AEA3DA67-D9A6-446D-80CD-CDE92F36FD1E}" type="datetimeFigureOut">
              <a:rPr lang="en-US" smtClean="0"/>
              <a:t>7/9/2025</a:t>
            </a:fld>
            <a:endParaRPr lang="en-US"/>
          </a:p>
        </p:txBody>
      </p:sp>
      <p:sp>
        <p:nvSpPr>
          <p:cNvPr id="4" name="Footer Placeholder 3">
            <a:extLst>
              <a:ext uri="{FF2B5EF4-FFF2-40B4-BE49-F238E27FC236}">
                <a16:creationId xmlns:a16="http://schemas.microsoft.com/office/drawing/2014/main" id="{A0A0BC86-6886-4FA3-A209-ECF7584167E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E510144F-BC4E-420B-B81D-AB3FA73BD66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C260A496-7704-41F9-832C-A08976571077}" type="slidenum">
              <a:rPr lang="en-US" smtClean="0"/>
              <a:t>‹#›</a:t>
            </a:fld>
            <a:endParaRPr lang="en-US"/>
          </a:p>
        </p:txBody>
      </p:sp>
    </p:spTree>
    <p:extLst>
      <p:ext uri="{BB962C8B-B14F-4D97-AF65-F5344CB8AC3E}">
        <p14:creationId xmlns:p14="http://schemas.microsoft.com/office/powerpoint/2010/main" val="2895574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4143587" y="3"/>
            <a:ext cx="3169920" cy="481727"/>
          </a:xfrm>
          <a:prstGeom prst="rect">
            <a:avLst/>
          </a:prstGeom>
        </p:spPr>
        <p:txBody>
          <a:bodyPr vert="horz" lIns="96661" tIns="48331" rIns="96661" bIns="48331" rtlCol="0"/>
          <a:lstStyle>
            <a:lvl1pPr algn="r">
              <a:defRPr sz="1100"/>
            </a:lvl1pPr>
          </a:lstStyle>
          <a:p>
            <a:fld id="{FBA6815E-6314-43A0-B441-3EE18423FAF2}" type="datetimeFigureOut">
              <a:rPr lang="en-US" smtClean="0"/>
              <a:pPr/>
              <a:t>7/9/2025</a:t>
            </a:fld>
            <a:endParaRPr lang="en-US"/>
          </a:p>
        </p:txBody>
      </p:sp>
      <p:sp>
        <p:nvSpPr>
          <p:cNvPr id="4" name="Slide Image Placeholder 3"/>
          <p:cNvSpPr>
            <a:spLocks noGrp="1" noRot="1" noChangeAspect="1"/>
          </p:cNvSpPr>
          <p:nvPr>
            <p:ph type="sldImg" idx="2"/>
          </p:nvPr>
        </p:nvSpPr>
        <p:spPr>
          <a:xfrm>
            <a:off x="809625" y="493713"/>
            <a:ext cx="3746500" cy="2108200"/>
          </a:xfrm>
          <a:prstGeom prst="rect">
            <a:avLst/>
          </a:prstGeom>
          <a:noFill/>
          <a:ln w="12700">
            <a:solidFill>
              <a:schemeClr val="tx1"/>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80290" y="2729485"/>
            <a:ext cx="6248400" cy="6389988"/>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100"/>
            </a:lvl1pPr>
          </a:lstStyle>
          <a:p>
            <a:fld id="{E96F7328-08A7-41DF-A6A0-C5E6644BEDB0}" type="slidenum">
              <a:rPr lang="en-US" smtClean="0"/>
              <a:pPr/>
              <a:t>‹#›</a:t>
            </a:fld>
            <a:endParaRPr lang="en-US"/>
          </a:p>
        </p:txBody>
      </p:sp>
      <p:sp>
        <p:nvSpPr>
          <p:cNvPr id="8" name="Rectangle 7">
            <a:extLst>
              <a:ext uri="{FF2B5EF4-FFF2-40B4-BE49-F238E27FC236}">
                <a16:creationId xmlns:a16="http://schemas.microsoft.com/office/drawing/2014/main" id="{DC7C2331-C220-4B5F-BB4B-DAE02EB0B65F}"/>
              </a:ext>
            </a:extLst>
          </p:cNvPr>
          <p:cNvSpPr/>
          <p:nvPr/>
        </p:nvSpPr>
        <p:spPr>
          <a:xfrm>
            <a:off x="0" y="0"/>
            <a:ext cx="390144" cy="96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a:endParaRPr lang="en-US"/>
          </a:p>
        </p:txBody>
      </p:sp>
      <p:sp>
        <p:nvSpPr>
          <p:cNvPr id="9" name="Rectangle 8">
            <a:extLst>
              <a:ext uri="{FF2B5EF4-FFF2-40B4-BE49-F238E27FC236}">
                <a16:creationId xmlns:a16="http://schemas.microsoft.com/office/drawing/2014/main" id="{17972360-137D-402F-BD17-63AEC5153A2F}"/>
              </a:ext>
            </a:extLst>
          </p:cNvPr>
          <p:cNvSpPr/>
          <p:nvPr/>
        </p:nvSpPr>
        <p:spPr>
          <a:xfrm>
            <a:off x="390144" y="0"/>
            <a:ext cx="97536" cy="96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a:endParaRPr lang="en-US"/>
          </a:p>
        </p:txBody>
      </p:sp>
    </p:spTree>
    <p:extLst>
      <p:ext uri="{BB962C8B-B14F-4D97-AF65-F5344CB8AC3E}">
        <p14:creationId xmlns:p14="http://schemas.microsoft.com/office/powerpoint/2010/main" val="6473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regon.gov/oha/HPA/DSI-HERC/Pages/BUP-Workplan.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regon.gov/oha/HPA/DSI-HERC/Pages/Meetings-Public.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herc.info@oha.oregon.gov"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oregon.gov/oha/HPA/DSI-HERC/Pages/public-input-opportunities.aspx"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 Deas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6AC0C-4624-C847-86A7-CB08DDC0BC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911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2DF67-9761-34DF-AF83-3C8B871CE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C9CBF-EE83-7307-1488-F468341CE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50848-5374-1569-A6C4-8BD9A20560F6}"/>
              </a:ext>
            </a:extLst>
          </p:cNvPr>
          <p:cNvSpPr>
            <a:spLocks noGrp="1"/>
          </p:cNvSpPr>
          <p:nvPr>
            <p:ph type="body" idx="1"/>
          </p:nvPr>
        </p:nvSpPr>
        <p:spPr/>
        <p:txBody>
          <a:bodyPr/>
          <a:lstStyle/>
          <a:p>
            <a:pPr>
              <a:defRPr/>
            </a:pPr>
            <a:r>
              <a:rPr lang="en-US">
                <a:latin typeface="Arial" panose="020B0604020202020204"/>
                <a:ea typeface="Calibri"/>
                <a:cs typeface="Arial" panose="020B0604020202020204"/>
              </a:rPr>
              <a:t>Presenter: Steph Jarem </a:t>
            </a:r>
          </a:p>
          <a:p>
            <a:pPr>
              <a:defRPr/>
            </a:pPr>
            <a:endParaRPr lang="en-US">
              <a:latin typeface="Arial" panose="020B0604020202020204"/>
              <a:ea typeface="Calibri"/>
              <a:cs typeface="Arial" panose="020B0604020202020204"/>
            </a:endParaRPr>
          </a:p>
          <a:p>
            <a:pPr>
              <a:defRPr/>
            </a:pPr>
            <a:r>
              <a:rPr lang="en-US">
                <a:latin typeface="Arial" panose="020B0604020202020204"/>
                <a:ea typeface="Calibri"/>
                <a:cs typeface="Arial" panose="020B0604020202020204"/>
              </a:rPr>
              <a:t>-The 1115 Waiver Reentry Demonstration and FCAA both make up the Reentry Health Care program and are separate expansions of Medicaid.</a:t>
            </a:r>
          </a:p>
          <a:p>
            <a:pPr>
              <a:defRPr/>
            </a:pPr>
            <a:r>
              <a:rPr lang="en-US">
                <a:latin typeface="Arial" panose="020B0604020202020204"/>
                <a:ea typeface="Calibri"/>
                <a:cs typeface="Arial" panose="020B0604020202020204"/>
              </a:rPr>
              <a:t>-The 1115 Waiver Reentry Demonstration is a voluntary expansion of Medicaid for youth and adults who are incarcerated.</a:t>
            </a:r>
          </a:p>
          <a:p>
            <a:pPr>
              <a:defRPr/>
            </a:pPr>
            <a:r>
              <a:rPr lang="en-US">
                <a:latin typeface="Arial" panose="020B0604020202020204"/>
                <a:ea typeface="Calibri"/>
                <a:cs typeface="Arial" panose="020B0604020202020204"/>
              </a:rPr>
              <a:t>-The FCAA is a mandatory expansion of Medicaid for eligible youth, up to the age of 21 or 26 former foster care. Oregon will start offering benefits to these youth as they release from incarceration in January 2026.</a:t>
            </a:r>
          </a:p>
        </p:txBody>
      </p:sp>
      <p:sp>
        <p:nvSpPr>
          <p:cNvPr id="4" name="Slide Number Placeholder 3">
            <a:extLst>
              <a:ext uri="{FF2B5EF4-FFF2-40B4-BE49-F238E27FC236}">
                <a16:creationId xmlns:a16="http://schemas.microsoft.com/office/drawing/2014/main" id="{15AC6534-14E3-5F19-AD20-F5A7FDE7CCC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6757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FE2F-FDD4-3C3F-C9D8-190DBE8C9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7891E-5B74-6EF2-2CB7-1C31A8A0E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226D2-FC70-35B0-4186-522A1A6F78FE}"/>
              </a:ext>
            </a:extLst>
          </p:cNvPr>
          <p:cNvSpPr>
            <a:spLocks noGrp="1"/>
          </p:cNvSpPr>
          <p:nvPr>
            <p:ph type="body" idx="1"/>
          </p:nvPr>
        </p:nvSpPr>
        <p:spPr/>
        <p:txBody>
          <a:bodyPr/>
          <a:lstStyle/>
          <a:p>
            <a:pPr>
              <a:defRPr/>
            </a:pPr>
            <a:r>
              <a:rPr lang="en-US"/>
              <a:t>Presenter: Steph Jarem </a:t>
            </a:r>
            <a:endParaRPr lang="en-US">
              <a:solidFill>
                <a:srgbClr val="000000"/>
              </a:solidFill>
            </a:endParaRPr>
          </a:p>
          <a:p>
            <a:pPr marL="0" marR="0" lvl="0" indent="0" algn="l" defTabSz="914400">
              <a:lnSpc>
                <a:spcPct val="100000"/>
              </a:lnSpc>
              <a:spcBef>
                <a:spcPts val="0"/>
              </a:spcBef>
              <a:spcAft>
                <a:spcPts val="0"/>
              </a:spcAft>
              <a:buClrTx/>
              <a:buSzTx/>
              <a:buFontTx/>
              <a:buNone/>
              <a:tabLst/>
              <a:defRPr/>
            </a:pPr>
            <a:endParaRPr lang="en-US" sz="1200">
              <a:latin typeface="Arial"/>
              <a:cs typeface="Arial"/>
            </a:endParaRPr>
          </a:p>
        </p:txBody>
      </p:sp>
      <p:sp>
        <p:nvSpPr>
          <p:cNvPr id="4" name="Slide Number Placeholder 3">
            <a:extLst>
              <a:ext uri="{FF2B5EF4-FFF2-40B4-BE49-F238E27FC236}">
                <a16:creationId xmlns:a16="http://schemas.microsoft.com/office/drawing/2014/main" id="{7E0B9112-9F28-01C0-4819-43ECF903F6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464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3CB5F-83C5-04BF-AB1E-338A6FBEF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30505-0D47-C04E-1309-4B99E7EBF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C0483-A068-E8CE-53D2-A09367AF2196}"/>
              </a:ext>
            </a:extLst>
          </p:cNvPr>
          <p:cNvSpPr>
            <a:spLocks noGrp="1"/>
          </p:cNvSpPr>
          <p:nvPr>
            <p:ph type="body" idx="1"/>
          </p:nvPr>
        </p:nvSpPr>
        <p:spPr/>
        <p:txBody>
          <a:bodyPr/>
          <a:lstStyle/>
          <a:p>
            <a:pPr>
              <a:defRPr/>
            </a:pPr>
            <a:r>
              <a:rPr lang="en-US"/>
              <a:t>Jessica Deas introduces *Daphne Peck who will present the Benefit Update Project update.</a:t>
            </a:r>
            <a:endParaRPr lang="en-US">
              <a:solidFill>
                <a:srgbClr val="000000"/>
              </a:solidFill>
            </a:endParaRPr>
          </a:p>
          <a:p>
            <a:pPr>
              <a:defRPr/>
            </a:pPr>
            <a:r>
              <a:rPr lang="en-US" b="1">
                <a:cs typeface="Arial" panose="020B0604020202020204"/>
              </a:rPr>
              <a:t>*Possible time conflict, if Daphne is unable to brief, Ariel Smits is prepared to present </a:t>
            </a:r>
          </a:p>
          <a:p>
            <a:pPr>
              <a:defRPr/>
            </a:pPr>
            <a:endParaRPr lang="en-US">
              <a:cs typeface="Arial"/>
            </a:endParaRPr>
          </a:p>
          <a:p>
            <a:pPr>
              <a:defRPr/>
            </a:pPr>
            <a:r>
              <a:rPr lang="en-US"/>
              <a:t>Benefit Update Project updates</a:t>
            </a:r>
          </a:p>
          <a:p>
            <a:pPr>
              <a:defRPr/>
            </a:pPr>
            <a:r>
              <a:rPr lang="en-US">
                <a:cs typeface="Arial"/>
              </a:rPr>
              <a:t>Daphne Peck, </a:t>
            </a:r>
            <a:r>
              <a:rPr lang="en-US">
                <a:solidFill>
                  <a:srgbClr val="767676"/>
                </a:solidFill>
              </a:rPr>
              <a:t>Health Evidence Review Committee Communications &amp; Outreach Analyst </a:t>
            </a:r>
            <a:endParaRPr lang="en-US">
              <a:cs typeface="Arial"/>
            </a:endParaRPr>
          </a:p>
        </p:txBody>
      </p:sp>
      <p:sp>
        <p:nvSpPr>
          <p:cNvPr id="4" name="Slide Number Placeholder 3">
            <a:extLst>
              <a:ext uri="{FF2B5EF4-FFF2-40B4-BE49-F238E27FC236}">
                <a16:creationId xmlns:a16="http://schemas.microsoft.com/office/drawing/2014/main" id="{89DD8112-01A4-4FF1-6E29-12A2E8DA7362}"/>
              </a:ext>
            </a:extLst>
          </p:cNvPr>
          <p:cNvSpPr>
            <a:spLocks noGrp="1"/>
          </p:cNvSpPr>
          <p:nvPr>
            <p:ph type="sldNum" sz="quarter" idx="5"/>
          </p:nvPr>
        </p:nvSpPr>
        <p:spPr/>
        <p:txBody>
          <a:bodyPr/>
          <a:lstStyle/>
          <a:p>
            <a:fld id="{E96F7328-08A7-41DF-A6A0-C5E6644BEDB0}" type="slidenum">
              <a:rPr lang="en-US" smtClean="0"/>
              <a:pPr/>
              <a:t>12</a:t>
            </a:fld>
            <a:endParaRPr lang="en-US"/>
          </a:p>
        </p:txBody>
      </p:sp>
    </p:spTree>
    <p:extLst>
      <p:ext uri="{BB962C8B-B14F-4D97-AF65-F5344CB8AC3E}">
        <p14:creationId xmlns:p14="http://schemas.microsoft.com/office/powerpoint/2010/main" val="400784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Daphne Peck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a:cs typeface="Times"/>
            </a:endParaRPr>
          </a:p>
          <a:p>
            <a:r>
              <a:rPr lang="en-US" sz="1200">
                <a:effectLst/>
                <a:latin typeface="Aptos" panose="020B0004020202020204" pitchFamily="34" charset="0"/>
                <a:cs typeface="Times New Roman" panose="02020603050405020304" pitchFamily="18" charset="0"/>
              </a:rPr>
              <a:t>-Changes coming in January 2027 include:</a:t>
            </a:r>
          </a:p>
          <a:p>
            <a:r>
              <a:rPr lang="en-US" sz="1200">
                <a:effectLst/>
                <a:latin typeface="Aptos" panose="020B0004020202020204" pitchFamily="34" charset="0"/>
                <a:cs typeface="Times New Roman" panose="02020603050405020304" pitchFamily="18" charset="0"/>
              </a:rPr>
              <a:t>   -defining conditions as “medically necessary” </a:t>
            </a:r>
            <a:endParaRPr lang="en-US"/>
          </a:p>
          <a:p>
            <a:r>
              <a:rPr lang="en-US"/>
              <a:t>    -reviewing uncovered services and adding to</a:t>
            </a:r>
            <a:r>
              <a:rPr lang="en-US" sz="1200">
                <a:latin typeface="Times"/>
                <a:cs typeface="Times"/>
              </a:rPr>
              <a:t> appropriate ones to the benefit package</a:t>
            </a:r>
          </a:p>
          <a:p>
            <a:r>
              <a:rPr lang="en-US" sz="1200">
                <a:latin typeface="Times"/>
                <a:cs typeface="Times"/>
              </a:rPr>
              <a:t>-No OHP members is losing coverage due to this project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Times"/>
              <a:cs typeface="Time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197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8D732-8278-581F-0228-4E9567CDD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EA4AE-E810-74D6-B606-6DFB15F36D37}"/>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6E5BB62F-03CA-9F4A-9861-D5B21E487687}"/>
              </a:ext>
            </a:extLst>
          </p:cNvPr>
          <p:cNvSpPr>
            <a:spLocks noGrp="1"/>
          </p:cNvSpPr>
          <p:nvPr>
            <p:ph type="body" idx="1"/>
          </p:nvPr>
        </p:nvSpPr>
        <p:spPr/>
        <p:txBody>
          <a:bodyPr/>
          <a:lstStyle/>
          <a:p>
            <a:pPr>
              <a:defRPr/>
            </a:pPr>
            <a:r>
              <a:rPr lang="en-US" b="1">
                <a:cs typeface="Arial"/>
              </a:rPr>
              <a:t>Presenter: </a:t>
            </a:r>
            <a:r>
              <a:rPr lang="en-US" b="1"/>
              <a:t>Daphne Peck</a:t>
            </a:r>
          </a:p>
          <a:p>
            <a:r>
              <a:rPr lang="en-US"/>
              <a:t>-highlights what the commission’s is and isn't</a:t>
            </a:r>
          </a:p>
          <a:p>
            <a:r>
              <a:rPr lang="en-US"/>
              <a:t>    -</a:t>
            </a:r>
            <a:r>
              <a:rPr lang="en-US" sz="1200">
                <a:effectLst/>
                <a:latin typeface="Aptos" panose="020B0004020202020204" pitchFamily="34" charset="0"/>
                <a:ea typeface="Aptos" panose="020B0004020202020204" pitchFamily="34" charset="0"/>
                <a:cs typeface="Times New Roman" panose="02020603050405020304" pitchFamily="18" charset="0"/>
              </a:rPr>
              <a:t>uses medical evidence to decide which of these services to cover on the Oregon Health Plan</a:t>
            </a:r>
          </a:p>
          <a:p>
            <a:r>
              <a:rPr lang="en-US" sz="1200">
                <a:effectLst/>
                <a:latin typeface="Aptos" panose="020B0004020202020204" pitchFamily="34" charset="0"/>
                <a:cs typeface="Times New Roman" panose="02020603050405020304" pitchFamily="18" charset="0"/>
              </a:rPr>
              <a:t>    -</a:t>
            </a:r>
            <a:r>
              <a:rPr lang="en-US" sz="1200">
                <a:effectLst/>
                <a:latin typeface="Aptos" panose="020B0004020202020204" pitchFamily="34" charset="0"/>
                <a:ea typeface="Aptos" panose="020B0004020202020204" pitchFamily="34" charset="0"/>
                <a:cs typeface="Times New Roman" panose="02020603050405020304" pitchFamily="18" charset="0"/>
              </a:rPr>
              <a:t>Other factors are considered as well, accessibility, equity and patients’ values and preferences.</a:t>
            </a:r>
          </a:p>
          <a:p>
            <a:r>
              <a:rPr lang="en-US" sz="1200">
                <a:effectLst/>
                <a:latin typeface="Aptos" panose="020B0004020202020204" pitchFamily="34" charset="0"/>
                <a:cs typeface="Times New Roman" panose="02020603050405020304" pitchFamily="18" charset="0"/>
              </a:rPr>
              <a:t>    -things that HERC has no levers f</a:t>
            </a:r>
            <a:r>
              <a:rPr lang="en-US" sz="1200">
                <a:effectLst/>
                <a:latin typeface="Aptos" panose="020B0004020202020204" pitchFamily="34" charset="0"/>
                <a:ea typeface="Aptos" panose="020B0004020202020204" pitchFamily="34" charset="0"/>
                <a:cs typeface="Times New Roman" panose="02020603050405020304" pitchFamily="18" charset="0"/>
              </a:rPr>
              <a:t>or implementing change include: access to care, provider schedules, denials and appeals, OHP issues other than coverage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ptos" panose="020B0004020202020204" pitchFamily="34" charset="0"/>
                <a:ea typeface="Aptos" panose="020B0004020202020204" pitchFamily="34" charset="0"/>
                <a:cs typeface="Times New Roman" panose="02020603050405020304" pitchFamily="18" charset="0"/>
              </a:rPr>
              <a:t>-</a:t>
            </a:r>
            <a:r>
              <a:rPr lang="en-US" sz="1800" kern="100">
                <a:effectLst/>
                <a:latin typeface="Aptos" panose="020B0004020202020204" pitchFamily="34" charset="0"/>
                <a:ea typeface="Aptos" panose="020B0004020202020204" pitchFamily="34" charset="0"/>
                <a:cs typeface="Times New Roman" panose="02020603050405020304" pitchFamily="18" charset="0"/>
              </a:rPr>
              <a:t>Staff made a web page where you can look at reviewed topics at any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    -kept current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a:defRPr/>
            </a:pPr>
            <a:endParaRPr lang="en-US" b="1">
              <a:cs typeface="Arial"/>
            </a:endParaRPr>
          </a:p>
        </p:txBody>
      </p:sp>
      <p:sp>
        <p:nvSpPr>
          <p:cNvPr id="4" name="Slide Number Placeholder 3">
            <a:extLst>
              <a:ext uri="{FF2B5EF4-FFF2-40B4-BE49-F238E27FC236}">
                <a16:creationId xmlns:a16="http://schemas.microsoft.com/office/drawing/2014/main" id="{E0DF7C21-ACD2-1E8E-0AEE-7322262BA3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8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F4E17-8B3F-E8F3-8033-F086FDC3A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FA2C3-1EB3-E9E7-512F-FC2EFC774195}"/>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DE35014D-7691-8CB3-0F15-D3522053B16C}"/>
              </a:ext>
            </a:extLst>
          </p:cNvPr>
          <p:cNvSpPr>
            <a:spLocks noGrp="1"/>
          </p:cNvSpPr>
          <p:nvPr>
            <p:ph type="body" idx="1"/>
          </p:nvPr>
        </p:nvSpPr>
        <p:spPr/>
        <p:txBody>
          <a:bodyPr/>
          <a:lstStyle/>
          <a:p>
            <a:pPr>
              <a:defRPr/>
            </a:pPr>
            <a:r>
              <a:rPr lang="en-US" b="1">
                <a:cs typeface="Arial"/>
              </a:rPr>
              <a:t>Presenter: </a:t>
            </a:r>
            <a:r>
              <a:rPr lang="en-US" b="1"/>
              <a:t>Daphne Peck</a:t>
            </a:r>
            <a:endParaRPr lang="en-US" b="0"/>
          </a:p>
          <a:p>
            <a:pPr>
              <a:defRPr/>
            </a:pPr>
            <a:endParaRPr lang="en-US" b="0"/>
          </a:p>
          <a:p>
            <a:pPr>
              <a:defRPr/>
            </a:pPr>
            <a:r>
              <a:rPr lang="en-US" b="0">
                <a:cs typeface="Arial"/>
              </a:rPr>
              <a:t>-review started Jan 2025 looking at uncovered services – 1/1/2027 implementation date</a:t>
            </a:r>
          </a:p>
          <a:p>
            <a:pPr>
              <a:defRPr/>
            </a:pPr>
            <a:r>
              <a:rPr lang="en-US" b="0">
                <a:cs typeface="Arial"/>
              </a:rPr>
              <a:t>-Highlights: </a:t>
            </a:r>
          </a:p>
          <a:p>
            <a:pPr>
              <a:defRPr/>
            </a:pPr>
            <a:r>
              <a:rPr lang="en-US" b="0">
                <a:cs typeface="Arial"/>
              </a:rPr>
              <a:t>   -no more denials for meds because a condition is not funded</a:t>
            </a:r>
          </a:p>
          <a:p>
            <a:pPr>
              <a:defRPr/>
            </a:pPr>
            <a:r>
              <a:rPr lang="en-US" b="0">
                <a:cs typeface="Arial"/>
              </a:rPr>
              <a:t>   -as always, primary care visits are covered to manage any condition</a:t>
            </a:r>
          </a:p>
          <a:p>
            <a:pPr>
              <a:defRPr/>
            </a:pPr>
            <a:r>
              <a:rPr lang="en-US" b="0">
                <a:cs typeface="Arial"/>
              </a:rPr>
              <a:t>  -Newly covered allergy testing and coverage for seasonal allergies and some rashes</a:t>
            </a:r>
          </a:p>
          <a:p>
            <a:pPr>
              <a:defRPr/>
            </a:pPr>
            <a:r>
              <a:rPr lang="en-US" b="0">
                <a:cs typeface="Arial"/>
              </a:rPr>
              <a:t>  -sports medicine treatment like a twisted ankle or muscle pains</a:t>
            </a:r>
          </a:p>
          <a:p>
            <a:pPr>
              <a:defRPr/>
            </a:pPr>
            <a:r>
              <a:rPr lang="en-US" b="0">
                <a:cs typeface="Arial"/>
              </a:rPr>
              <a:t>  Please visit our webpage for a full list of the Commission’s work. </a:t>
            </a:r>
          </a:p>
          <a:p>
            <a:pPr>
              <a:defRPr/>
            </a:pPr>
            <a:endParaRPr lang="en-US" b="0">
              <a:cs typeface="Arial"/>
            </a:endParaRPr>
          </a:p>
          <a:p>
            <a:pPr>
              <a:defRPr/>
            </a:pPr>
            <a:endParaRPr lang="en-US" b="0">
              <a:cs typeface="Arial"/>
            </a:endParaRPr>
          </a:p>
          <a:p>
            <a:pPr>
              <a:defRPr/>
            </a:pPr>
            <a:endParaRPr lang="en-US" b="0">
              <a:cs typeface="Arial"/>
            </a:endParaRPr>
          </a:p>
          <a:p>
            <a:pPr>
              <a:defRPr/>
            </a:pPr>
            <a:endParaRPr lang="en-US" b="0">
              <a:cs typeface="Arial"/>
            </a:endParaRPr>
          </a:p>
          <a:p>
            <a:pPr>
              <a:defRPr/>
            </a:pPr>
            <a:endParaRPr lang="en-US" b="1">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ptos" panose="020B0004020202020204" pitchFamily="34" charset="0"/>
                <a:ea typeface="Aptos" panose="020B0004020202020204" pitchFamily="34" charset="0"/>
                <a:cs typeface="Times New Roman" panose="02020603050405020304" pitchFamily="18" charset="0"/>
              </a:rPr>
              <a:t>(*someone please post the link to the workplan in chat: </a:t>
            </a:r>
            <a:r>
              <a:rPr lang="en-US" sz="1200" b="1" u="sng" kern="10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https://www.oregon.gov/oha/HPA/DSI-HERC/Pages//BUP-Workplan.aspx</a:t>
            </a:r>
            <a:r>
              <a:rPr lang="en-US" sz="1200" b="1" kern="100">
                <a:effectLst/>
                <a:latin typeface="Aptos" panose="020B0004020202020204" pitchFamily="34" charset="0"/>
                <a:ea typeface="Aptos" panose="020B0004020202020204" pitchFamily="34" charset="0"/>
                <a:cs typeface="Times New Roman" panose="02020603050405020304" pitchFamily="18" charset="0"/>
              </a:rPr>
              <a:t>) </a:t>
            </a:r>
          </a:p>
          <a:p>
            <a:pPr>
              <a:defRPr/>
            </a:pPr>
            <a:endParaRPr lang="en-US" b="1">
              <a:cs typeface="Arial"/>
            </a:endParaRPr>
          </a:p>
          <a:p>
            <a:pPr>
              <a:defRPr/>
            </a:pPr>
            <a:endParaRPr lang="en-US" b="0">
              <a:cs typeface="Arial"/>
            </a:endParaRPr>
          </a:p>
        </p:txBody>
      </p:sp>
      <p:sp>
        <p:nvSpPr>
          <p:cNvPr id="4" name="Slide Number Placeholder 3">
            <a:extLst>
              <a:ext uri="{FF2B5EF4-FFF2-40B4-BE49-F238E27FC236}">
                <a16:creationId xmlns:a16="http://schemas.microsoft.com/office/drawing/2014/main" id="{DBC2A777-09F0-D22D-2305-EA47261289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408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6BDA-BA8B-5760-22E2-663885A9A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C6B94-9A79-8207-8D81-24BAE2259B16}"/>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62C8F84E-5C99-7803-431B-32991EAB46AE}"/>
              </a:ext>
            </a:extLst>
          </p:cNvPr>
          <p:cNvSpPr>
            <a:spLocks noGrp="1"/>
          </p:cNvSpPr>
          <p:nvPr>
            <p:ph type="body" idx="1"/>
          </p:nvPr>
        </p:nvSpPr>
        <p:spPr/>
        <p:txBody>
          <a:bodyPr/>
          <a:lstStyle/>
          <a:p>
            <a:pPr>
              <a:defRPr/>
            </a:pPr>
            <a:r>
              <a:rPr lang="en-US" b="1">
                <a:cs typeface="Arial"/>
              </a:rPr>
              <a:t>Presenter: </a:t>
            </a:r>
            <a:r>
              <a:rPr lang="en-US" b="1"/>
              <a:t>Daphne Peck</a:t>
            </a:r>
          </a:p>
          <a:p>
            <a:pPr>
              <a:defRPr/>
            </a:pPr>
            <a:endParaRPr lang="en-US">
              <a:cs typeface="Arial"/>
            </a:endParaRPr>
          </a:p>
          <a:p>
            <a:pPr>
              <a:defRPr/>
            </a:pPr>
            <a:r>
              <a:rPr lang="en-US">
                <a:cs typeface="Arial"/>
              </a:rPr>
              <a:t>-Commission has reviewed the topics listed, such as GI conditions, sports medicine, women’s health and dermatology</a:t>
            </a:r>
          </a:p>
          <a:p>
            <a:pPr>
              <a:defRPr/>
            </a:pPr>
            <a:r>
              <a:rPr lang="en-US">
                <a:cs typeface="Arial"/>
              </a:rPr>
              <a:t>-continuing reviews through 8.14.25 meetings </a:t>
            </a:r>
            <a:r>
              <a:rPr lang="en-US" b="0">
                <a:cs typeface="Arial"/>
              </a:rPr>
              <a:t>- </a:t>
            </a:r>
            <a:r>
              <a:rPr lang="en-US" sz="1800" b="0" kern="100">
                <a:effectLst/>
                <a:latin typeface="Aptos" panose="020B0004020202020204" pitchFamily="34" charset="0"/>
                <a:ea typeface="Aptos" panose="020B0004020202020204" pitchFamily="34" charset="0"/>
                <a:cs typeface="Times New Roman" panose="02020603050405020304" pitchFamily="18" charset="0"/>
              </a:rPr>
              <a:t> </a:t>
            </a: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someone please - POST meeting page link: </a:t>
            </a:r>
            <a:r>
              <a:rPr lang="en-US" sz="1800" b="0" u="sng" kern="100">
                <a:solidFill>
                  <a:srgbClr val="0000FF"/>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https://www.oregon.gov/oha/HPA/DSI-HERC/Pages/Meetings-Public.aspx</a:t>
            </a:r>
            <a:r>
              <a:rPr lang="en-US" sz="1800" b="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p>
          <a:p>
            <a:pPr>
              <a:defRPr/>
            </a:pPr>
            <a:endParaRPr lang="en-US">
              <a:cs typeface="Arial"/>
            </a:endParaRPr>
          </a:p>
        </p:txBody>
      </p:sp>
      <p:sp>
        <p:nvSpPr>
          <p:cNvPr id="4" name="Slide Number Placeholder 3">
            <a:extLst>
              <a:ext uri="{FF2B5EF4-FFF2-40B4-BE49-F238E27FC236}">
                <a16:creationId xmlns:a16="http://schemas.microsoft.com/office/drawing/2014/main" id="{A0673CFB-1DF5-350E-3537-5ED7A0E068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3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C7219-046C-E6CD-C3CF-8307636B5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58426-3557-FBE5-DEFA-0B00143DE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2C493-99D9-00DB-E9E8-5573ABD6D7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Arial"/>
              </a:rPr>
              <a:t>Presenter: </a:t>
            </a:r>
            <a:r>
              <a:rPr lang="en-US" b="1"/>
              <a:t>Daphne Peck</a:t>
            </a:r>
            <a:endParaRPr lang="en-US" b="1">
              <a:cs typeface="Arial"/>
            </a:endParaRPr>
          </a:p>
          <a:p>
            <a:pPr>
              <a:lnSpc>
                <a:spcPct val="100000"/>
              </a:lnSpc>
            </a:pPr>
            <a:endParaRPr lang="en-US" sz="1200">
              <a:latin typeface="Times"/>
              <a:cs typeface="Times"/>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HERC staff welcome your feedback and involvement – from submitting topics for review to offering testimony (written or verbal) at a planned meeting or asking us a question at </a:t>
            </a:r>
            <a:r>
              <a:rPr lang="en-US" sz="1800" u="sng" kern="10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herc.info@oha.oregon.gov</a:t>
            </a:r>
            <a:r>
              <a:rPr lang="en-US" sz="1800" kern="100">
                <a:effectLst/>
                <a:latin typeface="Aptos" panose="020B0004020202020204" pitchFamily="34" charset="0"/>
                <a:ea typeface="Aptos" panose="020B0004020202020204" pitchFamily="34" charset="0"/>
                <a:cs typeface="Times New Roman" panose="02020603050405020304" pitchFamily="18" charset="0"/>
              </a:rPr>
              <a:t> (*******paste in chat) or even…a compliment! We take those as well!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*******Post this link: </a:t>
            </a:r>
            <a:r>
              <a:rPr lang="en-US" sz="1800" u="sng" kern="100">
                <a:solidFill>
                  <a:srgbClr val="0000FF"/>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https://www.oregon.gov/oha/HPA/DSI-HERC/Pages/public-input-opportunities.aspx</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Here is the Pharmacy and Therapeutics Committee’s information. If you have concerns about medications, they are the place to go.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Thank you for your rapt attention to our work plan and processes. That’s my time – next up is Jessi Wilson, Health-related social needs </a:t>
            </a:r>
            <a:endParaRPr lang="en-US" sz="1200">
              <a:latin typeface="Times"/>
              <a:cs typeface="Times"/>
            </a:endParaRPr>
          </a:p>
        </p:txBody>
      </p:sp>
      <p:sp>
        <p:nvSpPr>
          <p:cNvPr id="4" name="Slide Number Placeholder 3">
            <a:extLst>
              <a:ext uri="{FF2B5EF4-FFF2-40B4-BE49-F238E27FC236}">
                <a16:creationId xmlns:a16="http://schemas.microsoft.com/office/drawing/2014/main" id="{1CA1D99C-E4E4-C3AB-11AE-B1BA7DB80D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B821C7-5154-40DD-8192-48F26D67B79B}" type="slidenum">
              <a:rPr kumimoji="0" lang="en-US" alt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4908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Jessica Deas introduces Jessi Wilson who will present the Health-Related Social Needs (HRSN) benefit implementation update.</a:t>
            </a:r>
            <a:endParaRPr lang="en-US">
              <a:solidFill>
                <a:srgbClr val="000000"/>
              </a:solidFill>
            </a:endParaRPr>
          </a:p>
          <a:p>
            <a:endParaRPr lang="en-US">
              <a:cs typeface="Arial" panose="020B0604020202020204"/>
            </a:endParaRPr>
          </a:p>
          <a:p>
            <a:endParaRPr lang="en-US">
              <a:cs typeface="Arial" panose="020B0604020202020204"/>
            </a:endParaRPr>
          </a:p>
          <a:p>
            <a:r>
              <a:rPr lang="en-US">
                <a:cs typeface="Arial" panose="020B0604020202020204"/>
              </a:rPr>
              <a:t>Updates on the implementation of Health Related Social Needs Benefits, specifically fruit and veggie benefits and pantry stocking. </a:t>
            </a:r>
            <a:endParaRPr lang="en-US"/>
          </a:p>
          <a:p>
            <a:r>
              <a:rPr lang="en-US">
                <a:cs typeface="Arial" panose="020B0604020202020204"/>
              </a:rPr>
              <a:t>Jessi Wilson, Program Lead</a:t>
            </a:r>
          </a:p>
        </p:txBody>
      </p:sp>
      <p:sp>
        <p:nvSpPr>
          <p:cNvPr id="4" name="Slide Number Placeholder 3"/>
          <p:cNvSpPr>
            <a:spLocks noGrp="1"/>
          </p:cNvSpPr>
          <p:nvPr>
            <p:ph type="sldNum" sz="quarter" idx="5"/>
          </p:nvPr>
        </p:nvSpPr>
        <p:spPr/>
        <p:txBody>
          <a:bodyPr/>
          <a:lstStyle/>
          <a:p>
            <a:fld id="{E96F7328-08A7-41DF-A6A0-C5E6644BEDB0}" type="slidenum">
              <a:rPr lang="en-US" smtClean="0"/>
              <a:pPr/>
              <a:t>18</a:t>
            </a:fld>
            <a:endParaRPr lang="en-US"/>
          </a:p>
        </p:txBody>
      </p:sp>
    </p:spTree>
    <p:extLst>
      <p:ext uri="{BB962C8B-B14F-4D97-AF65-F5344CB8AC3E}">
        <p14:creationId xmlns:p14="http://schemas.microsoft.com/office/powerpoint/2010/main" val="315396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slide to set the stage, call out the nutrition benefit specifically as this is a nutrition update.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87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54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pPr>
              <a:defRPr/>
            </a:pPr>
            <a:r>
              <a:rPr lang="en-US">
                <a:cs typeface="Arial"/>
              </a:rPr>
              <a:t>Presenter: Jessi Wilson</a:t>
            </a:r>
          </a:p>
          <a:p>
            <a:pPr>
              <a:defRPr/>
            </a:pPr>
            <a:r>
              <a:rPr lang="en-US">
                <a:cs typeface="Arial"/>
              </a:rPr>
              <a:t>More specific info. to be shared next webinar.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830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CDF9-22B1-D4EC-C14C-587D0B38C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C5A8F-413C-E1B8-F18D-75D079C35D0F}"/>
              </a:ext>
            </a:extLst>
          </p:cNvPr>
          <p:cNvSpPr>
            <a:spLocks noGrp="1" noRot="1" noChangeAspect="1"/>
          </p:cNvSpPr>
          <p:nvPr>
            <p:ph type="sldImg"/>
          </p:nvPr>
        </p:nvSpPr>
        <p:spPr>
          <a:xfrm>
            <a:off x="731838" y="679450"/>
            <a:ext cx="3567112" cy="2008188"/>
          </a:xfrm>
        </p:spPr>
      </p:sp>
      <p:sp>
        <p:nvSpPr>
          <p:cNvPr id="3" name="Notes Placeholder 2">
            <a:extLst>
              <a:ext uri="{FF2B5EF4-FFF2-40B4-BE49-F238E27FC236}">
                <a16:creationId xmlns:a16="http://schemas.microsoft.com/office/drawing/2014/main" id="{5C30EE8C-9DD3-16F8-4EDA-ADC2A531B8B8}"/>
              </a:ext>
            </a:extLst>
          </p:cNvPr>
          <p:cNvSpPr>
            <a:spLocks noGrp="1"/>
          </p:cNvSpPr>
          <p:nvPr>
            <p:ph type="body" idx="1"/>
          </p:nvPr>
        </p:nvSpPr>
        <p:spPr/>
        <p:txBody>
          <a:bodyPr/>
          <a:lstStyle/>
          <a:p>
            <a:pPr>
              <a:defRPr/>
            </a:pPr>
            <a:r>
              <a:rPr lang="en-US">
                <a:cs typeface="Arial"/>
              </a:rPr>
              <a:t>Presenter: Jessi Wilson</a:t>
            </a:r>
          </a:p>
          <a:p>
            <a:pPr>
              <a:defRPr/>
            </a:pPr>
            <a:r>
              <a:rPr lang="en-US">
                <a:cs typeface="Arial"/>
              </a:rPr>
              <a:t>More specific info. to be shared next webinar (October 8).</a:t>
            </a:r>
          </a:p>
          <a:p>
            <a:pPr>
              <a:defRPr/>
            </a:pPr>
            <a:endParaRPr lang="en-US">
              <a:cs typeface="Arial"/>
            </a:endParaRPr>
          </a:p>
        </p:txBody>
      </p:sp>
      <p:sp>
        <p:nvSpPr>
          <p:cNvPr id="4" name="Slide Number Placeholder 3">
            <a:extLst>
              <a:ext uri="{FF2B5EF4-FFF2-40B4-BE49-F238E27FC236}">
                <a16:creationId xmlns:a16="http://schemas.microsoft.com/office/drawing/2014/main" id="{1F4E6DBF-8272-F9C1-3875-740C6DC854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881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In April </a:t>
            </a:r>
            <a:r>
              <a:rPr lang="en-US" b="0">
                <a:latin typeface="Arial"/>
                <a:cs typeface="Arial"/>
              </a:rPr>
              <a:t>we heard from a member who was told there were no providers to process her request.</a:t>
            </a:r>
          </a:p>
          <a:p>
            <a:endParaRPr lang="en-US" b="0">
              <a:latin typeface="Arial"/>
              <a:cs typeface="Arial"/>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DCFFA-5610-4110-85B2-3AB8E111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338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6F7328-08A7-41DF-A6A0-C5E6644BEDB0}" type="slidenum">
              <a:rPr lang="en-US" smtClean="0"/>
              <a:pPr/>
              <a:t>23</a:t>
            </a:fld>
            <a:endParaRPr lang="en-US"/>
          </a:p>
        </p:txBody>
      </p:sp>
    </p:spTree>
    <p:extLst>
      <p:ext uri="{BB962C8B-B14F-4D97-AF65-F5344CB8AC3E}">
        <p14:creationId xmlns:p14="http://schemas.microsoft.com/office/powerpoint/2010/main" val="2599577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strike="noStrike" baseline="0">
                <a:latin typeface="Arial"/>
                <a:cs typeface="Arial"/>
              </a:rPr>
              <a:t>Jessi hands off to Anna. Anna will present this slide and next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We have started receiving early data about the HRSN rent benefit that became available in November of 2024. </a:t>
            </a:r>
            <a:r>
              <a:rPr lang="en-US" sz="1200" b="0" i="0" strike="noStrike" baseline="0">
                <a:effectLst/>
                <a:latin typeface="+mn-lt"/>
              </a:rPr>
              <a:t>Despite </a:t>
            </a:r>
            <a:r>
              <a:rPr lang="en-US" sz="1200" b="0" i="0" strike="sngStrike" baseline="0">
                <a:effectLst/>
                <a:latin typeface="+mn-lt"/>
              </a:rPr>
              <a:t>all </a:t>
            </a:r>
            <a:r>
              <a:rPr lang="en-US" sz="1200" b="0" i="0" strike="noStrike" baseline="0">
                <a:effectLst/>
                <a:latin typeface="+mn-lt"/>
              </a:rPr>
              <a:t>the challenges in implementing this new program, we have also heard success stories from people who have received the HRSN rent benefit. </a:t>
            </a:r>
            <a:endParaRPr lang="en-US"/>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We know </a:t>
            </a:r>
            <a:r>
              <a:rPr lang="en-US" b="1"/>
              <a:t>as of </a:t>
            </a:r>
            <a:r>
              <a:rPr lang="en-US"/>
              <a:t>April, we had 158 community organizations enrolled to provide housing supports. 3 CCOs were directly providing rent payments as well. </a:t>
            </a:r>
          </a:p>
          <a:p>
            <a:pPr marL="0" indent="0">
              <a:buFont typeface="Arial" panose="020B0604020202020204" pitchFamily="34" charset="0"/>
              <a:buNone/>
            </a:pPr>
            <a:endParaRPr lang="en-US"/>
          </a:p>
          <a:p>
            <a:pPr marL="0" indent="0">
              <a:buFont typeface="Arial" panose="020B0604020202020204" pitchFamily="34" charset="0"/>
              <a:buNone/>
            </a:pPr>
            <a:r>
              <a:rPr lang="en-US"/>
              <a:t>Between November of last year and April of this year, almost 2,700 people received rent support. Since providers don’t have to invoice Plans right away, it’s likely even more people received rent supports than are reflected here. </a:t>
            </a:r>
            <a:endParaRPr lang="en-US" strike="sngStrike" baseline="0"/>
          </a:p>
          <a:p>
            <a:pPr marL="0" indent="0">
              <a:buFont typeface="Arial" panose="020B0604020202020204" pitchFamily="34" charset="0"/>
              <a:buNone/>
            </a:pPr>
            <a:endParaRPr lang="en-US"/>
          </a:p>
          <a:p>
            <a:r>
              <a:rPr lang="en-US" sz="1200" b="0" i="0">
                <a:effectLst/>
                <a:latin typeface="+mn-lt"/>
              </a:rPr>
              <a:t>An Oregon Health Plan (OHP) wrote a letter about her positive experience with the health-related social needs rental assistance benefit.  This </a:t>
            </a:r>
            <a:r>
              <a:rPr lang="en-US" sz="1200" b="0" i="0">
                <a:solidFill>
                  <a:schemeClr val="tx2"/>
                </a:solidFill>
                <a:effectLst/>
              </a:rPr>
              <a:t>member faced financial difficulties made worse by living with behavioral health issues like PTSD, bipolar disorder and anxiety.</a:t>
            </a:r>
          </a:p>
          <a:p>
            <a:endParaRPr lang="en-US" sz="1200" b="0" i="0">
              <a:solidFill>
                <a:schemeClr val="tx2"/>
              </a:solidFill>
              <a:effectLst/>
            </a:endParaRPr>
          </a:p>
          <a:p>
            <a:r>
              <a:rPr lang="en-US" sz="1200" b="0" i="0">
                <a:solidFill>
                  <a:schemeClr val="tx2"/>
                </a:solidFill>
                <a:effectLst/>
              </a:rPr>
              <a:t>They shared, “Your support has given me hope and strength. I truly believe it will help me in the long run, providing a stable home for my kids and helping me work towards reuniting with them.”</a:t>
            </a: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DDA6F-C842-4A71-89D8-6704B51CF9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6119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ea typeface="Calibri" panose="020F0502020204030204"/>
                <a:cs typeface="Arial"/>
              </a:rPr>
              <a:t>Anna presents</a:t>
            </a:r>
          </a:p>
          <a:p>
            <a:endParaRPr lang="en-US" b="0" u="none">
              <a:ea typeface="Calibri" panose="020F0502020204030204"/>
              <a:cs typeface="Arial"/>
            </a:endParaRPr>
          </a:p>
          <a:p>
            <a:r>
              <a:rPr lang="en-US" b="0" u="none">
                <a:ea typeface="Calibri" panose="020F0502020204030204"/>
                <a:cs typeface="Arial"/>
              </a:rPr>
              <a:t>HRSN data can now be accessed on our webpage with the link Oregon.gov backslash HRSN dash data. </a:t>
            </a:r>
          </a:p>
          <a:p>
            <a:r>
              <a:rPr lang="en-US" b="0" u="none">
                <a:ea typeface="Calibri" panose="020F0502020204030204"/>
                <a:cs typeface="Arial"/>
              </a:rPr>
              <a:t>Right now, you can find a data brief with information on home changes for health devices as well as links to HRSN data presentations we’ve given in the past. </a:t>
            </a:r>
          </a:p>
          <a:p>
            <a:r>
              <a:rPr lang="en-US" b="0" u="none">
                <a:ea typeface="Calibri" panose="020F0502020204030204"/>
                <a:cs typeface="Arial"/>
              </a:rPr>
              <a:t>This web page will be updated when we have new data to share with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1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1948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494C-BAA0-0BFE-26B8-94886C81F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3DA67-1243-6A40-1B2E-B01070B52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4EC7A-9988-533E-E1E2-A11E8B130725}"/>
              </a:ext>
            </a:extLst>
          </p:cNvPr>
          <p:cNvSpPr>
            <a:spLocks noGrp="1"/>
          </p:cNvSpPr>
          <p:nvPr>
            <p:ph type="body" idx="1"/>
          </p:nvPr>
        </p:nvSpPr>
        <p:spPr/>
        <p:txBody>
          <a:bodyPr/>
          <a:lstStyle/>
          <a:p>
            <a:r>
              <a:rPr lang="en-US" b="1"/>
              <a:t>Jessica Deas introduces Evaluation Team who will present an update on the independent evaluation of the 1115 Medicaid Waiver.</a:t>
            </a:r>
            <a:endParaRPr lang="en-US">
              <a:solidFill>
                <a:srgbClr val="000000"/>
              </a:solidFill>
            </a:endParaRPr>
          </a:p>
          <a:p>
            <a:endParaRPr lang="en-US">
              <a:cs typeface="Arial"/>
            </a:endParaRPr>
          </a:p>
          <a:p>
            <a:r>
              <a:rPr lang="en-US">
                <a:cs typeface="Arial"/>
              </a:rPr>
              <a:t>Next, we have updates on the 1115 Medicaid waiver evaluation. This section will be presented by CORE, Center for Outcomes and Research Education, our third-party evaluator.</a:t>
            </a:r>
            <a:endParaRPr lang="en-US"/>
          </a:p>
        </p:txBody>
      </p:sp>
      <p:sp>
        <p:nvSpPr>
          <p:cNvPr id="4" name="Slide Number Placeholder 3">
            <a:extLst>
              <a:ext uri="{FF2B5EF4-FFF2-40B4-BE49-F238E27FC236}">
                <a16:creationId xmlns:a16="http://schemas.microsoft.com/office/drawing/2014/main" id="{91BB5E6A-3DEC-BBEE-77B3-A03B47B7B2F7}"/>
              </a:ext>
            </a:extLst>
          </p:cNvPr>
          <p:cNvSpPr>
            <a:spLocks noGrp="1"/>
          </p:cNvSpPr>
          <p:nvPr>
            <p:ph type="sldNum" sz="quarter" idx="5"/>
          </p:nvPr>
        </p:nvSpPr>
        <p:spPr/>
        <p:txBody>
          <a:bodyPr/>
          <a:lstStyle/>
          <a:p>
            <a:fld id="{E96F7328-08A7-41DF-A6A0-C5E6644BEDB0}" type="slidenum">
              <a:rPr lang="en-US" smtClean="0"/>
              <a:pPr/>
              <a:t>26</a:t>
            </a:fld>
            <a:endParaRPr lang="en-US"/>
          </a:p>
        </p:txBody>
      </p:sp>
    </p:spTree>
    <p:extLst>
      <p:ext uri="{BB962C8B-B14F-4D97-AF65-F5344CB8AC3E}">
        <p14:creationId xmlns:p14="http://schemas.microsoft.com/office/powerpoint/2010/main" val="2366418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1115 Medicaid monitoring and evaluation team sits under the health policy and analytics division. This team maintains inhouse expertise and capacity for evaluation and is responsible for  selecting, contracting and managing the independent evaluator as well as providing evaluation reports to CMS. </a:t>
            </a:r>
          </a:p>
        </p:txBody>
      </p:sp>
      <p:sp>
        <p:nvSpPr>
          <p:cNvPr id="4" name="Slide Number Placeholder 3"/>
          <p:cNvSpPr>
            <a:spLocks noGrp="1"/>
          </p:cNvSpPr>
          <p:nvPr>
            <p:ph type="sldNum" sz="quarter" idx="5"/>
          </p:nvPr>
        </p:nvSpPr>
        <p:spPr/>
        <p:txBody>
          <a:bodyPr/>
          <a:lstStyle/>
          <a:p>
            <a:fld id="{E96F7328-08A7-41DF-A6A0-C5E6644BEDB0}" type="slidenum">
              <a:rPr lang="en-US" smtClean="0"/>
              <a:pPr/>
              <a:t>27</a:t>
            </a:fld>
            <a:endParaRPr lang="en-US"/>
          </a:p>
        </p:txBody>
      </p:sp>
    </p:spTree>
    <p:extLst>
      <p:ext uri="{BB962C8B-B14F-4D97-AF65-F5344CB8AC3E}">
        <p14:creationId xmlns:p14="http://schemas.microsoft.com/office/powerpoint/2010/main" val="3536784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CMS requires that all 1115 waivers have an independent evaluation and OHA contracted with the Providence Center for Outcomes &amp; Education (CORE) in 2023 to create the evaluation design for the current waiver. The overall goal of this independent evaluation is outlined in this slide [</a:t>
            </a:r>
            <a:r>
              <a:rPr lang="en-US" b="1"/>
              <a:t>read bullet points outlining the goals</a:t>
            </a:r>
            <a:r>
              <a:rPr lang="en-US"/>
              <a:t>].</a:t>
            </a:r>
          </a:p>
        </p:txBody>
      </p:sp>
      <p:sp>
        <p:nvSpPr>
          <p:cNvPr id="4" name="Slide Number Placeholder 3"/>
          <p:cNvSpPr>
            <a:spLocks noGrp="1"/>
          </p:cNvSpPr>
          <p:nvPr>
            <p:ph type="sldNum" sz="quarter" idx="5"/>
          </p:nvPr>
        </p:nvSpPr>
        <p:spPr/>
        <p:txBody>
          <a:bodyPr/>
          <a:lstStyle/>
          <a:p>
            <a:fld id="{42B99FB5-0055-4882-AE8D-A0170D1F6237}" type="slidenum">
              <a:rPr lang="en-US" smtClean="0"/>
              <a:t>28</a:t>
            </a:fld>
            <a:endParaRPr lang="en-US"/>
          </a:p>
        </p:txBody>
      </p:sp>
    </p:spTree>
    <p:extLst>
      <p:ext uri="{BB962C8B-B14F-4D97-AF65-F5344CB8AC3E}">
        <p14:creationId xmlns:p14="http://schemas.microsoft.com/office/powerpoint/2010/main" val="3019703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ptos" panose="020B0004020202020204" pitchFamily="34" charset="0"/>
              </a:rPr>
              <a:t>CORE and OHSU’s Center for Health Systems Effectiveness (CHSE) will collaborate on the waiver evaluation. CORE is the lead evaluator and will also be specifically focusing on HRSN and YSCHN. CHSE will be focusing on CE &amp; TME and cost.</a:t>
            </a:r>
          </a:p>
          <a:p>
            <a:r>
              <a:rPr lang="en-US" sz="1200" b="0" i="0">
                <a:solidFill>
                  <a:srgbClr val="000000"/>
                </a:solidFill>
                <a:effectLst/>
                <a:latin typeface="Aptos" panose="020B0004020202020204" pitchFamily="34" charset="0"/>
              </a:rPr>
              <a:t>The evaluation will examine implementation and outcomes of the waiver components, including continuous eligibility, temporary Medicaid expansion, health-related social need (HRSN) services, and expanded coverage for young adults with special healthcare needs (YSHCN). </a:t>
            </a:r>
            <a:endParaRPr lang="en-US"/>
          </a:p>
          <a:p>
            <a:endParaRPr lang="en-US"/>
          </a:p>
        </p:txBody>
      </p:sp>
      <p:sp>
        <p:nvSpPr>
          <p:cNvPr id="4" name="Slide Number Placeholder 3"/>
          <p:cNvSpPr>
            <a:spLocks noGrp="1"/>
          </p:cNvSpPr>
          <p:nvPr>
            <p:ph type="sldNum" sz="quarter" idx="5"/>
          </p:nvPr>
        </p:nvSpPr>
        <p:spPr/>
        <p:txBody>
          <a:bodyPr/>
          <a:lstStyle/>
          <a:p>
            <a:fld id="{42B99FB5-0055-4882-AE8D-A0170D1F6237}" type="slidenum">
              <a:rPr lang="en-US" smtClean="0"/>
              <a:t>29</a:t>
            </a:fld>
            <a:endParaRPr lang="en-US"/>
          </a:p>
        </p:txBody>
      </p:sp>
    </p:spTree>
    <p:extLst>
      <p:ext uri="{BB962C8B-B14F-4D97-AF65-F5344CB8AC3E}">
        <p14:creationId xmlns:p14="http://schemas.microsoft.com/office/powerpoint/2010/main" val="241213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540F5-1EAC-2A0C-FCC9-E8937FB4C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FCDB1-13A4-5FF5-AEBE-C78FD9C34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96832-8E28-40E1-8EAA-DA74F0D63238}"/>
              </a:ext>
            </a:extLst>
          </p:cNvPr>
          <p:cNvSpPr>
            <a:spLocks noGrp="1"/>
          </p:cNvSpPr>
          <p:nvPr>
            <p:ph type="body" idx="1"/>
          </p:nvPr>
        </p:nvSpPr>
        <p:spPr/>
        <p:txBody>
          <a:bodyPr/>
          <a:lstStyle/>
          <a:p>
            <a:r>
              <a:rPr lang="en-US"/>
              <a:t>Jessica Deas</a:t>
            </a:r>
          </a:p>
        </p:txBody>
      </p:sp>
      <p:sp>
        <p:nvSpPr>
          <p:cNvPr id="4" name="Slide Number Placeholder 3">
            <a:extLst>
              <a:ext uri="{FF2B5EF4-FFF2-40B4-BE49-F238E27FC236}">
                <a16:creationId xmlns:a16="http://schemas.microsoft.com/office/drawing/2014/main" id="{10BA3781-A1DA-61A1-53DB-D871413CEC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6AC0C-4624-C847-86A7-CB08DDC0BC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425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noted previously, OHA contracted with the Providence Center for Outcomes &amp; Education (CORE) in 2023 to create the evaluation design for the current waiver. CORE received input from a variety of interested parties to inform the evaluation design, which was approved by CMS in December 2024. </a:t>
            </a:r>
          </a:p>
          <a:p>
            <a:endParaRPr lang="en-US"/>
          </a:p>
          <a:p>
            <a:r>
              <a:rPr lang="en-US"/>
              <a:t>Link to approved evaluation design: https://www.oregon.gov/oha/HSD/Medicaid-Policy/Documents/2022-2027-Waiver-Evaluation-Design-1224.pdf </a:t>
            </a:r>
          </a:p>
          <a:p>
            <a:endParaRPr lang="en-US"/>
          </a:p>
        </p:txBody>
      </p:sp>
      <p:sp>
        <p:nvSpPr>
          <p:cNvPr id="4" name="Slide Number Placeholder 3"/>
          <p:cNvSpPr>
            <a:spLocks noGrp="1"/>
          </p:cNvSpPr>
          <p:nvPr>
            <p:ph type="sldNum" sz="quarter" idx="5"/>
          </p:nvPr>
        </p:nvSpPr>
        <p:spPr/>
        <p:txBody>
          <a:bodyPr/>
          <a:lstStyle/>
          <a:p>
            <a:fld id="{42B99FB5-0055-4882-AE8D-A0170D1F6237}" type="slidenum">
              <a:rPr lang="en-US" smtClean="0"/>
              <a:t>30</a:t>
            </a:fld>
            <a:endParaRPr lang="en-US"/>
          </a:p>
        </p:txBody>
      </p:sp>
    </p:spTree>
    <p:extLst>
      <p:ext uri="{BB962C8B-B14F-4D97-AF65-F5344CB8AC3E}">
        <p14:creationId xmlns:p14="http://schemas.microsoft.com/office/powerpoint/2010/main" val="3575588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The purpose of the evaluation is to help Oregon assess how effectively it is achieving its policy goals and objectives. This includes: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Understanding how each waiver component was implemented, what went well, and what could be improved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Exploring the experience of OHP members as they access and use different benefits or coverage,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Assessing the impacts of new policies on outcomes like length of Medicaid coverage, health care utilization, health-related social needs, and health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The evaluation will also assess the Medicaid waiver's impacts on health care cost and the financial sustainability of these policies.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This slide includes some examples of some of the specific evaluation questions being ask about the different waiver policy components [</a:t>
            </a:r>
            <a:r>
              <a:rPr lang="en-US" sz="1200" b="1" i="0">
                <a:solidFill>
                  <a:srgbClr val="000000"/>
                </a:solidFill>
                <a:effectLst/>
                <a:latin typeface="Aptos" panose="020B0004020202020204" pitchFamily="34" charset="0"/>
              </a:rPr>
              <a:t>Read selection of the example research questions</a:t>
            </a:r>
            <a:r>
              <a:rPr lang="en-US" sz="1200" b="0" i="0">
                <a:solidFill>
                  <a:srgbClr val="000000"/>
                </a:solidFill>
                <a:effectLst/>
                <a:latin typeface="Aptos" panose="020B0004020202020204" pitchFamily="34" charset="0"/>
              </a:rPr>
              <a:t>] </a:t>
            </a:r>
          </a:p>
          <a:p>
            <a:endParaRPr lang="en-US"/>
          </a:p>
        </p:txBody>
      </p:sp>
      <p:sp>
        <p:nvSpPr>
          <p:cNvPr id="4" name="Slide Number Placeholder 3"/>
          <p:cNvSpPr>
            <a:spLocks noGrp="1"/>
          </p:cNvSpPr>
          <p:nvPr>
            <p:ph type="sldNum" sz="quarter" idx="5"/>
          </p:nvPr>
        </p:nvSpPr>
        <p:spPr/>
        <p:txBody>
          <a:bodyPr/>
          <a:lstStyle/>
          <a:p>
            <a:fld id="{42B99FB5-0055-4882-AE8D-A0170D1F6237}" type="slidenum">
              <a:rPr lang="en-US" smtClean="0"/>
              <a:t>31</a:t>
            </a:fld>
            <a:endParaRPr lang="en-US"/>
          </a:p>
        </p:txBody>
      </p:sp>
    </p:spTree>
    <p:extLst>
      <p:ext uri="{BB962C8B-B14F-4D97-AF65-F5344CB8AC3E}">
        <p14:creationId xmlns:p14="http://schemas.microsoft.com/office/powerpoint/2010/main" val="2842337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There are many data sources and analysis plans for the evaluation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CORE and CHSE will conduct numerous interviews with many different groups as part of the evaluation, including OHP members, CCOs, community-based organizations, health care providers, and state agency staff.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Plans also include online discussion boards with CCOs and HRSN service providers, document analysis, and a survey for OHP members who receive HRSN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In addition, CORE and CHSE will conduct an extensive analysis of Medicaid claims, OHA and CCO financial reporting, and other administrative data. </a:t>
            </a:r>
          </a:p>
          <a:p>
            <a:endParaRPr lang="en-US"/>
          </a:p>
        </p:txBody>
      </p:sp>
      <p:sp>
        <p:nvSpPr>
          <p:cNvPr id="4" name="Slide Number Placeholder 3"/>
          <p:cNvSpPr>
            <a:spLocks noGrp="1"/>
          </p:cNvSpPr>
          <p:nvPr>
            <p:ph type="sldNum" sz="quarter" idx="5"/>
          </p:nvPr>
        </p:nvSpPr>
        <p:spPr/>
        <p:txBody>
          <a:bodyPr/>
          <a:lstStyle/>
          <a:p>
            <a:fld id="{42B99FB5-0055-4882-AE8D-A0170D1F6237}" type="slidenum">
              <a:rPr lang="en-US" smtClean="0"/>
              <a:t>32</a:t>
            </a:fld>
            <a:endParaRPr lang="en-US"/>
          </a:p>
        </p:txBody>
      </p:sp>
    </p:spTree>
    <p:extLst>
      <p:ext uri="{BB962C8B-B14F-4D97-AF65-F5344CB8AC3E}">
        <p14:creationId xmlns:p14="http://schemas.microsoft.com/office/powerpoint/2010/main" val="3402376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and the following slide outline the different evaluation activities happening across this year. You or your clients and members might be hearing from CORE or CHSE about participating. For Oregon Health Plan members [</a:t>
            </a:r>
            <a:r>
              <a:rPr lang="en-US" b="1"/>
              <a:t>read through first set of bullets</a:t>
            </a:r>
            <a:r>
              <a:rPr lang="en-US"/>
              <a:t>]. For HRSN services Providers [</a:t>
            </a:r>
            <a:r>
              <a:rPr lang="en-US" b="1"/>
              <a:t>read last bullet</a:t>
            </a:r>
            <a:r>
              <a:rPr lang="en-US"/>
              <a:t>]</a:t>
            </a:r>
          </a:p>
        </p:txBody>
      </p:sp>
      <p:sp>
        <p:nvSpPr>
          <p:cNvPr id="4" name="Slide Number Placeholder 3"/>
          <p:cNvSpPr>
            <a:spLocks noGrp="1"/>
          </p:cNvSpPr>
          <p:nvPr>
            <p:ph type="sldNum" sz="quarter" idx="5"/>
          </p:nvPr>
        </p:nvSpPr>
        <p:spPr/>
        <p:txBody>
          <a:bodyPr/>
          <a:lstStyle/>
          <a:p>
            <a:fld id="{42B99FB5-0055-4882-AE8D-A0170D1F6237}" type="slidenum">
              <a:rPr lang="en-US" smtClean="0"/>
              <a:t>33</a:t>
            </a:fld>
            <a:endParaRPr lang="en-US"/>
          </a:p>
        </p:txBody>
      </p:sp>
    </p:spTree>
    <p:extLst>
      <p:ext uri="{BB962C8B-B14F-4D97-AF65-F5344CB8AC3E}">
        <p14:creationId xmlns:p14="http://schemas.microsoft.com/office/powerpoint/2010/main" val="1155778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Coordinated Care Organizations [</a:t>
            </a:r>
            <a:r>
              <a:rPr lang="en-US" b="1"/>
              <a:t>read first set of bullets</a:t>
            </a:r>
            <a:r>
              <a:rPr lang="en-US"/>
              <a:t>]. For OHA and other state agency staff [</a:t>
            </a:r>
            <a:r>
              <a:rPr lang="en-US" b="1"/>
              <a:t>read second set of bullets</a:t>
            </a:r>
            <a:r>
              <a:rPr lang="en-US"/>
              <a:t>].</a:t>
            </a:r>
          </a:p>
        </p:txBody>
      </p:sp>
      <p:sp>
        <p:nvSpPr>
          <p:cNvPr id="4" name="Slide Number Placeholder 3"/>
          <p:cNvSpPr>
            <a:spLocks noGrp="1"/>
          </p:cNvSpPr>
          <p:nvPr>
            <p:ph type="sldNum" sz="quarter" idx="5"/>
          </p:nvPr>
        </p:nvSpPr>
        <p:spPr/>
        <p:txBody>
          <a:bodyPr/>
          <a:lstStyle/>
          <a:p>
            <a:fld id="{42B99FB5-0055-4882-AE8D-A0170D1F6237}" type="slidenum">
              <a:rPr lang="en-US" smtClean="0"/>
              <a:t>34</a:t>
            </a:fld>
            <a:endParaRPr lang="en-US"/>
          </a:p>
        </p:txBody>
      </p:sp>
    </p:spTree>
    <p:extLst>
      <p:ext uri="{BB962C8B-B14F-4D97-AF65-F5344CB8AC3E}">
        <p14:creationId xmlns:p14="http://schemas.microsoft.com/office/powerpoint/2010/main" val="834695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Throughout the evaluation, CORE and CHSE will continue to partner with OHA to employ equitable evaluation practices. Some examples of those types of practices are listed on this slide [</a:t>
            </a:r>
            <a:r>
              <a:rPr lang="en-US" sz="1200" b="1" i="0">
                <a:solidFill>
                  <a:srgbClr val="000000"/>
                </a:solidFill>
                <a:effectLst/>
                <a:latin typeface="Aptos" panose="020B0004020202020204" pitchFamily="34" charset="0"/>
              </a:rPr>
              <a:t>read bullets</a:t>
            </a:r>
            <a:r>
              <a:rPr lang="en-US" sz="1200" b="0" i="0">
                <a:solidFill>
                  <a:srgbClr val="000000"/>
                </a:solidFill>
                <a:effectLst/>
                <a:latin typeface="Aptos" panose="020B0004020202020204" pitchFamily="34" charset="0"/>
              </a:rPr>
              <a:t>].</a:t>
            </a:r>
            <a:endParaRPr lang="en-US"/>
          </a:p>
          <a:p>
            <a:endParaRPr lang="en-US"/>
          </a:p>
        </p:txBody>
      </p:sp>
      <p:sp>
        <p:nvSpPr>
          <p:cNvPr id="4" name="Slide Number Placeholder 3"/>
          <p:cNvSpPr>
            <a:spLocks noGrp="1"/>
          </p:cNvSpPr>
          <p:nvPr>
            <p:ph type="sldNum" sz="quarter" idx="5"/>
          </p:nvPr>
        </p:nvSpPr>
        <p:spPr/>
        <p:txBody>
          <a:bodyPr/>
          <a:lstStyle/>
          <a:p>
            <a:fld id="{42B99FB5-0055-4882-AE8D-A0170D1F6237}" type="slidenum">
              <a:rPr lang="en-US" smtClean="0"/>
              <a:t>35</a:t>
            </a:fld>
            <a:endParaRPr lang="en-US"/>
          </a:p>
        </p:txBody>
      </p:sp>
    </p:spTree>
    <p:extLst>
      <p:ext uri="{BB962C8B-B14F-4D97-AF65-F5344CB8AC3E}">
        <p14:creationId xmlns:p14="http://schemas.microsoft.com/office/powerpoint/2010/main" val="2261094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gives a higher-level picture of the overall evaluation timeline. An interim evaluation report is due to CMS in quarter 3 of 2026. A final/summative report is due to CMS in Q1 2029. </a:t>
            </a:r>
          </a:p>
          <a:p>
            <a:r>
              <a:rPr lang="en-US"/>
              <a:t>Note that the interim report will focus more on qualitative data around the implementation questions and the final report will include the quantitative data around initial impacts.</a:t>
            </a:r>
          </a:p>
        </p:txBody>
      </p:sp>
      <p:sp>
        <p:nvSpPr>
          <p:cNvPr id="4" name="Slide Number Placeholder 3"/>
          <p:cNvSpPr>
            <a:spLocks noGrp="1"/>
          </p:cNvSpPr>
          <p:nvPr>
            <p:ph type="sldNum" sz="quarter" idx="5"/>
          </p:nvPr>
        </p:nvSpPr>
        <p:spPr/>
        <p:txBody>
          <a:bodyPr/>
          <a:lstStyle/>
          <a:p>
            <a:fld id="{357D56DD-083B-4F22-B9B2-8E7BF8153A7A}" type="slidenum">
              <a:rPr lang="en-US" smtClean="0"/>
              <a:t>36</a:t>
            </a:fld>
            <a:endParaRPr lang="en-US"/>
          </a:p>
        </p:txBody>
      </p:sp>
    </p:spTree>
    <p:extLst>
      <p:ext uri="{BB962C8B-B14F-4D97-AF65-F5344CB8AC3E}">
        <p14:creationId xmlns:p14="http://schemas.microsoft.com/office/powerpoint/2010/main" val="426486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B4CAA-5430-E448-49A6-4490059B4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B503F-4843-AA66-DCB0-70F372359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238B2-EFE9-1748-EB67-43C00F4837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For questions about the evaluation in general or questions specific to the HRSN or YSHCN evaluations, please contact Maggie Weller at CORE (Margarette.weller@providence.org). For questions about the CE, TME, or Cost evaluation, please contact Willie Frazier at CHSE (frazierwi@ohsu.edu).</a:t>
            </a:r>
          </a:p>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C92478A-D7E6-292A-EDD7-D4F670EE2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1B5E0C-E646-AE49-957D-2A5FBC2BE2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026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Simple closing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1B5E0C-E646-AE49-957D-2A5FBC2BE2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68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 to Jessica Deas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31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020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F812E-9BD2-45A6-A4ED-0244697B7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02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r>
              <a:rPr lang="en-US"/>
              <a:t>Jessica Deas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18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61FEF-4DA6-4251-BAEC-093F14B0199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874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slides  - not for presentation but for the slide deck</a:t>
            </a:r>
          </a:p>
        </p:txBody>
      </p:sp>
      <p:sp>
        <p:nvSpPr>
          <p:cNvPr id="4" name="Slide Number Placeholder 3"/>
          <p:cNvSpPr>
            <a:spLocks noGrp="1"/>
          </p:cNvSpPr>
          <p:nvPr>
            <p:ph type="sldNum" sz="quarter" idx="5"/>
          </p:nvPr>
        </p:nvSpPr>
        <p:spPr/>
        <p:txBody>
          <a:bodyPr/>
          <a:lstStyle/>
          <a:p>
            <a:fld id="{E96F7328-08A7-41DF-A6A0-C5E6644BEDB0}" type="slidenum">
              <a:rPr lang="en-US" smtClean="0"/>
              <a:pPr/>
              <a:t>43</a:t>
            </a:fld>
            <a:endParaRPr lang="en-US"/>
          </a:p>
        </p:txBody>
      </p:sp>
    </p:spTree>
    <p:extLst>
      <p:ext uri="{BB962C8B-B14F-4D97-AF65-F5344CB8AC3E}">
        <p14:creationId xmlns:p14="http://schemas.microsoft.com/office/powerpoint/2010/main" val="3641785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slides  - not for presentation but for the slide deck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DCFFA-5610-4110-85B2-3AB8E11159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9832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slides  - not for presentation but for the slide deck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DCFFA-5610-4110-85B2-3AB8E111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3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p>
        </p:txBody>
      </p:sp>
      <p:sp>
        <p:nvSpPr>
          <p:cNvPr id="4" name="Slide Number Placeholder 3"/>
          <p:cNvSpPr>
            <a:spLocks noGrp="1"/>
          </p:cNvSpPr>
          <p:nvPr>
            <p:ph type="sldNum" sz="quarter" idx="5"/>
          </p:nvPr>
        </p:nvSpPr>
        <p:spPr/>
        <p:txBody>
          <a:bodyPr/>
          <a:lstStyle/>
          <a:p>
            <a:fld id="{3646AC0C-4624-C847-86A7-CB08DDC0BCB6}" type="slidenum">
              <a:rPr lang="en-US" smtClean="0"/>
              <a:t>5</a:t>
            </a:fld>
            <a:endParaRPr lang="en-US"/>
          </a:p>
        </p:txBody>
      </p:sp>
    </p:spTree>
    <p:extLst>
      <p:ext uri="{BB962C8B-B14F-4D97-AF65-F5344CB8AC3E}">
        <p14:creationId xmlns:p14="http://schemas.microsoft.com/office/powerpoint/2010/main" val="4212270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endParaRPr lang="en-US">
              <a:cs typeface="Arial"/>
            </a:endParaRPr>
          </a:p>
        </p:txBody>
      </p:sp>
      <p:sp>
        <p:nvSpPr>
          <p:cNvPr id="4" name="Slide Number Placeholder 3"/>
          <p:cNvSpPr>
            <a:spLocks noGrp="1"/>
          </p:cNvSpPr>
          <p:nvPr>
            <p:ph type="sldNum" sz="quarter" idx="5"/>
          </p:nvPr>
        </p:nvSpPr>
        <p:spPr/>
        <p:txBody>
          <a:bodyPr/>
          <a:lstStyle/>
          <a:p>
            <a:fld id="{3646AC0C-4624-C847-86A7-CB08DDC0BCB6}" type="slidenum">
              <a:rPr lang="en-US" smtClean="0"/>
              <a:t>6</a:t>
            </a:fld>
            <a:endParaRPr lang="en-US"/>
          </a:p>
        </p:txBody>
      </p:sp>
    </p:spTree>
    <p:extLst>
      <p:ext uri="{BB962C8B-B14F-4D97-AF65-F5344CB8AC3E}">
        <p14:creationId xmlns:p14="http://schemas.microsoft.com/office/powerpoint/2010/main" val="366929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Jessica Deas</a:t>
            </a:r>
            <a:endParaRPr lang="en-US">
              <a:cs typeface="Arial"/>
            </a:endParaRPr>
          </a:p>
          <a:p>
            <a:endParaRPr lang="en-US" b="1">
              <a:cs typeface="Calibri"/>
            </a:endParaRPr>
          </a:p>
          <a:p>
            <a:r>
              <a:rPr lang="en-US" b="1">
                <a:cs typeface="Calibri"/>
              </a:rPr>
              <a:t>While we have the same standard rules across the United States, Medicaid looks different in each state. </a:t>
            </a:r>
          </a:p>
          <a:p>
            <a:endParaRPr lang="en-US" b="1">
              <a:cs typeface="Calibri"/>
            </a:endParaRPr>
          </a:p>
          <a:p>
            <a:pPr marL="342900" indent="-342900">
              <a:spcAft>
                <a:spcPts val="1800"/>
              </a:spcAft>
              <a:buFont typeface="Arial" panose="020B0604020202020204" pitchFamily="34" charset="0"/>
              <a:buChar char="•"/>
            </a:pPr>
            <a:r>
              <a:rPr lang="en-US">
                <a:solidFill>
                  <a:srgbClr val="000608"/>
                </a:solidFill>
                <a:effectLst/>
                <a:latin typeface="Open Sans"/>
                <a:ea typeface="Open Sans"/>
                <a:cs typeface="Open Sans"/>
              </a:rPr>
              <a:t>Waivers are an opportunity for states to </a:t>
            </a:r>
            <a:r>
              <a:rPr lang="en-US" b="1">
                <a:solidFill>
                  <a:srgbClr val="000608"/>
                </a:solidFill>
                <a:latin typeface="Open Sans"/>
                <a:ea typeface="Open Sans"/>
                <a:cs typeface="Open Sans"/>
              </a:rPr>
              <a:t>try</a:t>
            </a:r>
            <a:r>
              <a:rPr lang="en-US" b="1">
                <a:solidFill>
                  <a:srgbClr val="000608"/>
                </a:solidFill>
                <a:effectLst/>
                <a:latin typeface="Open Sans"/>
                <a:ea typeface="Open Sans"/>
                <a:cs typeface="Open Sans"/>
              </a:rPr>
              <a:t> new </a:t>
            </a:r>
            <a:r>
              <a:rPr lang="en-US" b="1">
                <a:solidFill>
                  <a:srgbClr val="000608"/>
                </a:solidFill>
                <a:latin typeface="Open Sans"/>
                <a:ea typeface="Open Sans"/>
                <a:cs typeface="Open Sans"/>
              </a:rPr>
              <a:t>ways to use</a:t>
            </a:r>
            <a:br>
              <a:rPr lang="en-US" b="1">
                <a:solidFill>
                  <a:srgbClr val="000608"/>
                </a:solidFill>
                <a:latin typeface="Open Sans"/>
                <a:ea typeface="Open Sans"/>
                <a:cs typeface="Open Sans"/>
              </a:rPr>
            </a:br>
            <a:r>
              <a:rPr lang="en-US">
                <a:solidFill>
                  <a:srgbClr val="000608"/>
                </a:solidFill>
                <a:effectLst/>
                <a:latin typeface="Open Sans"/>
                <a:ea typeface="Open Sans"/>
                <a:cs typeface="Open Sans"/>
              </a:rPr>
              <a:t>Medicaid funding.</a:t>
            </a:r>
            <a:endParaRPr lang="en-US">
              <a:solidFill>
                <a:srgbClr val="000608"/>
              </a:solidFill>
              <a:latin typeface="Open Sans"/>
              <a:ea typeface="Open Sans"/>
              <a:cs typeface="Open Sans"/>
            </a:endParaRPr>
          </a:p>
          <a:p>
            <a:pPr marL="342900" indent="-342900">
              <a:spcAft>
                <a:spcPts val="1800"/>
              </a:spcAft>
              <a:buFont typeface="Arial" panose="020B0604020202020204" pitchFamily="34" charset="0"/>
              <a:buChar char="•"/>
            </a:pPr>
            <a:r>
              <a:rPr lang="en-US">
                <a:solidFill>
                  <a:schemeClr val="bg2">
                    <a:lumMod val="10000"/>
                  </a:schemeClr>
                </a:solidFill>
                <a:latin typeface="Open Sans"/>
                <a:ea typeface="Open Sans"/>
                <a:cs typeface="Open Sans"/>
              </a:rPr>
              <a:t>States </a:t>
            </a:r>
            <a:r>
              <a:rPr lang="en-US" b="1">
                <a:solidFill>
                  <a:schemeClr val="bg2">
                    <a:lumMod val="10000"/>
                  </a:schemeClr>
                </a:solidFill>
                <a:latin typeface="Open Sans"/>
                <a:ea typeface="Open Sans"/>
                <a:cs typeface="Open Sans"/>
              </a:rPr>
              <a:t>must renew their Medicaid waivers </a:t>
            </a:r>
            <a:r>
              <a:rPr lang="en-US">
                <a:solidFill>
                  <a:schemeClr val="bg2">
                    <a:lumMod val="10000"/>
                  </a:schemeClr>
                </a:solidFill>
                <a:latin typeface="Open Sans"/>
                <a:ea typeface="Open Sans"/>
                <a:cs typeface="Open Sans"/>
              </a:rPr>
              <a:t>with the Federal government every five years.</a:t>
            </a:r>
          </a:p>
          <a:p>
            <a:pPr marL="342900" indent="-342900">
              <a:spcAft>
                <a:spcPts val="1800"/>
              </a:spcAft>
              <a:buFont typeface="Arial" panose="020B0604020202020204" pitchFamily="34" charset="0"/>
              <a:buChar char="•"/>
            </a:pPr>
            <a:r>
              <a:rPr lang="en-US">
                <a:solidFill>
                  <a:schemeClr val="bg2">
                    <a:lumMod val="10000"/>
                  </a:schemeClr>
                </a:solidFill>
                <a:latin typeface="Open Sans"/>
                <a:ea typeface="Open Sans"/>
                <a:cs typeface="Open Sans"/>
              </a:rPr>
              <a:t>Oregon has been using Medicaid waivers since 1994. </a:t>
            </a:r>
          </a:p>
          <a:p>
            <a:pPr marL="342900" indent="-342900">
              <a:spcAft>
                <a:spcPts val="1800"/>
              </a:spcAft>
              <a:buFont typeface="Arial" panose="020B0604020202020204" pitchFamily="34" charset="0"/>
              <a:buChar char="•"/>
            </a:pPr>
            <a:r>
              <a:rPr lang="en-US">
                <a:solidFill>
                  <a:schemeClr val="bg2">
                    <a:lumMod val="10000"/>
                  </a:schemeClr>
                </a:solidFill>
                <a:latin typeface="Open Sans"/>
                <a:ea typeface="Open Sans"/>
                <a:cs typeface="Open Sans"/>
              </a:rPr>
              <a:t>Oregon’s recent 1115 Medicaid Waiver was </a:t>
            </a:r>
            <a:r>
              <a:rPr lang="en-US" b="1">
                <a:solidFill>
                  <a:schemeClr val="bg2">
                    <a:lumMod val="10000"/>
                  </a:schemeClr>
                </a:solidFill>
                <a:latin typeface="Open Sans"/>
                <a:ea typeface="Open Sans"/>
                <a:cs typeface="Open Sans"/>
              </a:rPr>
              <a:t>approved for October 1, 2022 through September 30, 2027.</a:t>
            </a:r>
          </a:p>
          <a:p>
            <a:pPr marL="342900" indent="-342900">
              <a:spcAft>
                <a:spcPts val="1800"/>
              </a:spcAft>
              <a:buFont typeface="Arial" panose="020B0604020202020204" pitchFamily="34" charset="0"/>
              <a:buChar char="•"/>
            </a:pPr>
            <a:r>
              <a:rPr lang="en-US">
                <a:solidFill>
                  <a:schemeClr val="bg2">
                    <a:lumMod val="10000"/>
                  </a:schemeClr>
                </a:solidFill>
                <a:latin typeface="Open Sans"/>
                <a:ea typeface="Open Sans"/>
                <a:cs typeface="Open Sans"/>
              </a:rPr>
              <a:t>Ongoing collaboration with the federal government. </a:t>
            </a:r>
            <a:endParaRPr lang="en-US">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800"/>
              </a:spcAft>
              <a:buFont typeface="Arial" panose="020B0604020202020204" pitchFamily="34" charset="0"/>
              <a:buChar char="•"/>
            </a:pPr>
            <a:endParaRPr lang="en-US">
              <a:solidFill>
                <a:schemeClr val="bg2">
                  <a:lumMod val="10000"/>
                </a:schemeClr>
              </a:solidFill>
              <a:latin typeface="Open Sans"/>
              <a:ea typeface="Open Sans"/>
              <a:cs typeface="Open Sans"/>
            </a:endParaRPr>
          </a:p>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96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79450"/>
            <a:ext cx="3567112" cy="2008188"/>
          </a:xfrm>
        </p:spPr>
      </p:sp>
      <p:sp>
        <p:nvSpPr>
          <p:cNvPr id="3" name="Notes Placeholder 2"/>
          <p:cNvSpPr>
            <a:spLocks noGrp="1"/>
          </p:cNvSpPr>
          <p:nvPr>
            <p:ph type="body" idx="1"/>
          </p:nvPr>
        </p:nvSpPr>
        <p:spPr/>
        <p:txBody>
          <a:bodyPr/>
          <a:lstStyle/>
          <a:p>
            <a:pPr>
              <a:defRPr/>
            </a:pPr>
            <a:r>
              <a:rPr lang="en-US">
                <a:cs typeface="Arial"/>
              </a:rPr>
              <a:t>Jessica Deas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6F7328-08A7-41DF-A6A0-C5E6644BED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90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cs typeface="Arial"/>
              </a:rPr>
              <a:t>Jessica Deas introduces </a:t>
            </a:r>
            <a:r>
              <a:rPr lang="en-US" b="1"/>
              <a:t>Steph Jarem </a:t>
            </a:r>
            <a:r>
              <a:rPr lang="en-US" b="1">
                <a:cs typeface="Arial"/>
              </a:rPr>
              <a:t>who will present the Reentry Health Care Program Update</a:t>
            </a:r>
          </a:p>
          <a:p>
            <a:pPr>
              <a:defRPr/>
            </a:pPr>
            <a:endParaRPr lang="en-US" b="1">
              <a:cs typeface="Arial"/>
            </a:endParaRPr>
          </a:p>
        </p:txBody>
      </p:sp>
      <p:sp>
        <p:nvSpPr>
          <p:cNvPr id="4" name="Slide Number Placeholder 3"/>
          <p:cNvSpPr>
            <a:spLocks noGrp="1"/>
          </p:cNvSpPr>
          <p:nvPr>
            <p:ph type="sldNum" sz="quarter" idx="5"/>
          </p:nvPr>
        </p:nvSpPr>
        <p:spPr/>
        <p:txBody>
          <a:bodyPr/>
          <a:lstStyle/>
          <a:p>
            <a:fld id="{E96F7328-08A7-41DF-A6A0-C5E6644BEDB0}" type="slidenum">
              <a:rPr lang="en-US" smtClean="0"/>
              <a:pPr/>
              <a:t>9</a:t>
            </a:fld>
            <a:endParaRPr lang="en-US"/>
          </a:p>
        </p:txBody>
      </p:sp>
    </p:spTree>
    <p:extLst>
      <p:ext uri="{BB962C8B-B14F-4D97-AF65-F5344CB8AC3E}">
        <p14:creationId xmlns:p14="http://schemas.microsoft.com/office/powerpoint/2010/main" val="294212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2BE66D86-DFA5-4C01-857F-35503242B8E6}"/>
              </a:ext>
            </a:extLst>
          </p:cNvPr>
          <p:cNvCxnSpPr/>
          <p:nvPr userDrawn="1"/>
        </p:nvCxnSpPr>
        <p:spPr bwMode="auto">
          <a:xfrm>
            <a:off x="0" y="0"/>
            <a:ext cx="12192000" cy="0"/>
          </a:xfrm>
          <a:prstGeom prst="line">
            <a:avLst/>
          </a:prstGeom>
          <a:solidFill>
            <a:schemeClr val="accent1"/>
          </a:solidFill>
          <a:ln w="28575" cap="flat" cmpd="sng" algn="ctr">
            <a:solidFill>
              <a:srgbClr val="E772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A8AEE580-A730-4D2C-885E-E49D4056E38F}"/>
              </a:ext>
            </a:extLst>
          </p:cNvPr>
          <p:cNvCxnSpPr/>
          <p:nvPr userDrawn="1"/>
        </p:nvCxnSpPr>
        <p:spPr bwMode="auto">
          <a:xfrm>
            <a:off x="0" y="6882325"/>
            <a:ext cx="12192000" cy="0"/>
          </a:xfrm>
          <a:prstGeom prst="line">
            <a:avLst/>
          </a:prstGeom>
          <a:solidFill>
            <a:schemeClr val="accent1"/>
          </a:solidFill>
          <a:ln w="28575" cap="flat" cmpd="sng" algn="ctr">
            <a:solidFill>
              <a:srgbClr val="E772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2">
            <a:extLst>
              <a:ext uri="{FF2B5EF4-FFF2-40B4-BE49-F238E27FC236}">
                <a16:creationId xmlns:a16="http://schemas.microsoft.com/office/drawing/2014/main" id="{46F8708A-7098-4235-A61D-61A965742BB4}"/>
              </a:ext>
            </a:extLst>
          </p:cNvPr>
          <p:cNvSpPr txBox="1">
            <a:spLocks noChangeArrowheads="1"/>
          </p:cNvSpPr>
          <p:nvPr userDrawn="1"/>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Tree>
    <p:extLst>
      <p:ext uri="{BB962C8B-B14F-4D97-AF65-F5344CB8AC3E}">
        <p14:creationId xmlns:p14="http://schemas.microsoft.com/office/powerpoint/2010/main" val="279355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907EBD-8D0B-4DB4-99C5-039BC858DF76}" type="datetime1">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509519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userDrawn="1"/>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452191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userDrawn="1"/>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843306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userDrawn="1"/>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userDrawn="1"/>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16813171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56111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01417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58339581-759F-43B7-B47D-47F906F0E294}" type="slidenum">
              <a:rPr lang="en-US" smtClean="0"/>
              <a:pPr/>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userDrawn="1"/>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2748261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userDrawn="1"/>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30130034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1718523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userDrawn="1"/>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787757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userDrawn="1"/>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861198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24BBED-55CD-43B8-B120-F9D02FC00619}"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18442048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903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4927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971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326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739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userDrawn="1"/>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4705590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374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6678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6480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680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E0738-705E-427F-8C2B-6B9219FCBBBB}"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1607730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68862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LIN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0E0440-7A78-4EED-AF8B-12AE1F7B3280}" type="datetime1">
              <a:rPr kumimoji="0" lang="en-US" sz="18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7/9/2025</a:t>
            </a:fld>
            <a:endParaRPr kumimoji="0" lang="en-US" sz="1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FB3CDC-72CB-4001-9694-0A2E10A4F67D}" type="slidenum">
              <a:rPr kumimoji="0" lang="en-US" sz="1800" b="0" i="0" u="none" strike="noStrike" kern="1200" cap="none" spc="0" normalizeH="0" baseline="0" noProof="0" smtClean="0">
                <a:ln>
                  <a:noFill/>
                </a:ln>
                <a:solidFill>
                  <a:srgbClr val="646464"/>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646464"/>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0D94DCBC-1971-E2DD-CF98-485B21C2B19C}"/>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4">
            <a:extLst>
              <a:ext uri="{FF2B5EF4-FFF2-40B4-BE49-F238E27FC236}">
                <a16:creationId xmlns:a16="http://schemas.microsoft.com/office/drawing/2014/main" id="{C948B579-5B67-0523-3565-8F6F359D9657}"/>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987901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6" name="Slide Number Placeholder 4">
            <a:extLst>
              <a:ext uri="{FF2B5EF4-FFF2-40B4-BE49-F238E27FC236}">
                <a16:creationId xmlns:a16="http://schemas.microsoft.com/office/drawing/2014/main" id="{D341B18C-730A-2552-CB4D-AB79BADA845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677F3AF8-1DD3-9449-F87C-1C1E44EBC2E4}"/>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858247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and Content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Tree>
    <p:extLst>
      <p:ext uri="{BB962C8B-B14F-4D97-AF65-F5344CB8AC3E}">
        <p14:creationId xmlns:p14="http://schemas.microsoft.com/office/powerpoint/2010/main" val="42433833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3" name="Slide Number Placeholder 4">
            <a:extLst>
              <a:ext uri="{FF2B5EF4-FFF2-40B4-BE49-F238E27FC236}">
                <a16:creationId xmlns:a16="http://schemas.microsoft.com/office/drawing/2014/main" id="{97E52962-F148-F15C-E840-C69818CF0193}"/>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 name="Straight Connector 1">
            <a:extLst>
              <a:ext uri="{FF2B5EF4-FFF2-40B4-BE49-F238E27FC236}">
                <a16:creationId xmlns:a16="http://schemas.microsoft.com/office/drawing/2014/main" id="{98181AF5-3F55-7D83-77AC-6CE0AF83235D}"/>
              </a:ext>
            </a:extLst>
          </p:cNvPr>
          <p:cNvCxnSpPr/>
          <p:nvPr userDrawn="1"/>
        </p:nvCxnSpPr>
        <p:spPr bwMode="auto">
          <a:xfrm>
            <a:off x="503664" y="6477001"/>
            <a:ext cx="8945136"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descr="Logo&#10;&#10;Description automatically generated">
            <a:extLst>
              <a:ext uri="{FF2B5EF4-FFF2-40B4-BE49-F238E27FC236}">
                <a16:creationId xmlns:a16="http://schemas.microsoft.com/office/drawing/2014/main" id="{CEB4DB0A-B39C-1B2D-4C54-8904AFFFD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Tree>
    <p:extLst>
      <p:ext uri="{BB962C8B-B14F-4D97-AF65-F5344CB8AC3E}">
        <p14:creationId xmlns:p14="http://schemas.microsoft.com/office/powerpoint/2010/main" val="29105443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1553615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120155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6246286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480998"/>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70143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idebar_blu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4" name="Rectangle 13">
            <a:extLst>
              <a:ext uri="{FF2B5EF4-FFF2-40B4-BE49-F238E27FC236}">
                <a16:creationId xmlns:a16="http://schemas.microsoft.com/office/drawing/2014/main" id="{9CB26A2E-46F9-4A3F-8B0E-80DEBB856F4C}"/>
              </a:ext>
            </a:extLst>
          </p:cNvPr>
          <p:cNvSpPr/>
          <p:nvPr userDrawn="1"/>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1250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4B1178C2-99CA-4557-8F93-FA9015DC7DEF}" type="slidenum">
              <a:rPr lang="en-US" smtClean="0"/>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40731957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4B1178C2-99CA-4557-8F93-FA9015DC7DEF}" type="slidenum">
              <a:rPr lang="en-US" smtClean="0"/>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1734280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4B1178C2-99CA-4557-8F93-FA9015DC7DEF}" type="slidenum">
              <a:rPr lang="en-US" smtClean="0"/>
              <a:t>‹#›</a:t>
            </a:fld>
            <a:endParaRPr lang="en-US"/>
          </a:p>
        </p:txBody>
      </p:sp>
    </p:spTree>
    <p:extLst>
      <p:ext uri="{BB962C8B-B14F-4D97-AF65-F5344CB8AC3E}">
        <p14:creationId xmlns:p14="http://schemas.microsoft.com/office/powerpoint/2010/main" val="13749127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17261478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42602085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5464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32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8985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16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4B1178C2-99CA-4557-8F93-FA9015DC7DEF}" type="slidenum">
              <a:rPr lang="en-US" smtClean="0"/>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575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2C9C6-F8EB-488A-93A5-4579D96F5229}"/>
              </a:ext>
            </a:extLst>
          </p:cNvPr>
          <p:cNvPicPr>
            <a:picLocks noChangeAspect="1"/>
          </p:cNvPicPr>
          <p:nvPr userDrawn="1"/>
        </p:nvPicPr>
        <p:blipFill rotWithShape="1">
          <a:blip r:embed="rId2"/>
          <a:srcRect l="1395" r="528" b="3776"/>
          <a:stretch/>
        </p:blipFill>
        <p:spPr>
          <a:xfrm>
            <a:off x="386272" y="4552950"/>
            <a:ext cx="11419457" cy="2085975"/>
          </a:xfrm>
          <a:prstGeom prst="rect">
            <a:avLst/>
          </a:prstGeom>
        </p:spPr>
      </p:pic>
      <p:pic>
        <p:nvPicPr>
          <p:cNvPr id="8" name="Picture 7" descr="Logo&#10;&#10;Description automatically generated">
            <a:extLst>
              <a:ext uri="{FF2B5EF4-FFF2-40B4-BE49-F238E27FC236}">
                <a16:creationId xmlns:a16="http://schemas.microsoft.com/office/drawing/2014/main" id="{5CCE9F03-3918-4E3B-ABF9-97F083F919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1295" y="4908947"/>
            <a:ext cx="2869411" cy="1075520"/>
          </a:xfrm>
          <a:prstGeom prst="rect">
            <a:avLst/>
          </a:prstGeom>
        </p:spPr>
      </p:pic>
    </p:spTree>
    <p:extLst>
      <p:ext uri="{BB962C8B-B14F-4D97-AF65-F5344CB8AC3E}">
        <p14:creationId xmlns:p14="http://schemas.microsoft.com/office/powerpoint/2010/main" val="23837159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19381139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4B1178C2-99CA-4557-8F93-FA9015DC7DEF}" type="slidenum">
              <a:rPr lang="en-US" smtClean="0"/>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109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4B1178C2-99CA-4557-8F93-FA9015DC7DEF}" type="slidenum">
              <a:rPr lang="en-US" smtClean="0"/>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7328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4B1178C2-99CA-4557-8F93-FA9015DC7DEF}" type="slidenum">
              <a:rPr lang="en-US" smtClean="0"/>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98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4B1178C2-99CA-4557-8F93-FA9015DC7DEF}" type="slidenum">
              <a:rPr lang="en-US" smtClean="0"/>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5982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4B1178C2-99CA-4557-8F93-FA9015DC7DEF}" type="slidenum">
              <a:rPr lang="en-US" smtClean="0"/>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23040459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5D9F-EDCE-D0A4-5F85-713F08151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5994DC-044E-6BC1-6651-19E68378C2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A94D73-3E27-541E-B37F-DC05E2B50A9B}"/>
              </a:ext>
            </a:extLst>
          </p:cNvPr>
          <p:cNvSpPr>
            <a:spLocks noGrp="1"/>
          </p:cNvSpPr>
          <p:nvPr>
            <p:ph type="dt" sz="half" idx="10"/>
          </p:nvPr>
        </p:nvSpPr>
        <p:spPr/>
        <p:txBody>
          <a:bodyPr/>
          <a:lstStyle/>
          <a:p>
            <a:fld id="{6EA023E3-CD52-4E04-936E-B266F5904DA5}" type="datetimeFigureOut">
              <a:rPr lang="en-US" smtClean="0"/>
              <a:t>7/9/2025</a:t>
            </a:fld>
            <a:endParaRPr lang="en-US"/>
          </a:p>
        </p:txBody>
      </p:sp>
      <p:sp>
        <p:nvSpPr>
          <p:cNvPr id="5" name="Footer Placeholder 4">
            <a:extLst>
              <a:ext uri="{FF2B5EF4-FFF2-40B4-BE49-F238E27FC236}">
                <a16:creationId xmlns:a16="http://schemas.microsoft.com/office/drawing/2014/main" id="{3BBB0B62-9C0B-AA3D-2932-F3A863F8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24E51-31E5-52E6-561E-C3B92A2BB406}"/>
              </a:ext>
            </a:extLst>
          </p:cNvPr>
          <p:cNvSpPr>
            <a:spLocks noGrp="1"/>
          </p:cNvSpPr>
          <p:nvPr>
            <p:ph type="sldNum" sz="quarter" idx="12"/>
          </p:nvPr>
        </p:nvSpPr>
        <p:spPr/>
        <p:txBody>
          <a:bodyPr/>
          <a:lstStyle/>
          <a:p>
            <a:fld id="{4B1178C2-99CA-4557-8F93-FA9015DC7DEF}" type="slidenum">
              <a:rPr lang="en-US" smtClean="0"/>
              <a:t>‹#›</a:t>
            </a:fld>
            <a:endParaRPr lang="en-US"/>
          </a:p>
        </p:txBody>
      </p:sp>
    </p:spTree>
    <p:extLst>
      <p:ext uri="{BB962C8B-B14F-4D97-AF65-F5344CB8AC3E}">
        <p14:creationId xmlns:p14="http://schemas.microsoft.com/office/powerpoint/2010/main" val="9255470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userDrawn="1"/>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28828832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userDrawn="1"/>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26305850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userDrawn="1"/>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userDrawn="1"/>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132484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lvl1pPr>
          </a:lstStyle>
          <a:p>
            <a:pPr lvl="0"/>
            <a:r>
              <a:rPr lang="en-US"/>
              <a:t>Click to add subtitle</a:t>
            </a:r>
          </a:p>
        </p:txBody>
      </p:sp>
      <p:sp>
        <p:nvSpPr>
          <p:cNvPr id="12" name="Text Placeholder 3">
            <a:extLst>
              <a:ext uri="{FF2B5EF4-FFF2-40B4-BE49-F238E27FC236}">
                <a16:creationId xmlns:a16="http://schemas.microsoft.com/office/drawing/2014/main" id="{0D41E22C-470F-40CB-A916-0D1FB630BAB7}"/>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accent1"/>
                </a:solidFill>
              </a:defRPr>
            </a:lvl2pPr>
          </a:lstStyle>
          <a:p>
            <a:pPr lvl="1"/>
            <a:endParaRPr lang="en-US"/>
          </a:p>
        </p:txBody>
      </p:sp>
    </p:spTree>
    <p:extLst>
      <p:ext uri="{BB962C8B-B14F-4D97-AF65-F5344CB8AC3E}">
        <p14:creationId xmlns:p14="http://schemas.microsoft.com/office/powerpoint/2010/main" val="16652854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753176"/>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672873"/>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58339581-759F-43B7-B47D-47F906F0E294}" type="slidenum">
              <a:rPr lang="en-US" smtClean="0"/>
              <a:pPr/>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userDrawn="1"/>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17328956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userDrawn="1"/>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3388532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8026062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userDrawn="1"/>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8214787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userDrawn="1"/>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2906168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449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6592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102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2" name="Content Placeholder 2">
            <a:extLst>
              <a:ext uri="{FF2B5EF4-FFF2-40B4-BE49-F238E27FC236}">
                <a16:creationId xmlns:a16="http://schemas.microsoft.com/office/drawing/2014/main" id="{5AFAEC7F-44B5-48FD-AAB3-70E3D6BDBF13}"/>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2418022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5760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925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userDrawn="1"/>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4764980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1900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3092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6089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58339581-759F-43B7-B47D-47F906F0E294}" type="slidenum">
              <a:rPr lang="en-US" smtClean="0"/>
              <a:pPr/>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289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11330385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4" name="Slide Number Placeholder 4">
            <a:extLst>
              <a:ext uri="{FF2B5EF4-FFF2-40B4-BE49-F238E27FC236}">
                <a16:creationId xmlns:a16="http://schemas.microsoft.com/office/drawing/2014/main" id="{D70EECEF-96EE-7DC1-4533-FB18A9BF2B56}"/>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98EB6B4-67F9-4085-2074-8158E9C7EC8F}"/>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542390"/>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Sidebar_aqua">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4"/>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2" name="Rectangle 11">
            <a:extLst>
              <a:ext uri="{FF2B5EF4-FFF2-40B4-BE49-F238E27FC236}">
                <a16:creationId xmlns:a16="http://schemas.microsoft.com/office/drawing/2014/main" id="{C0181A01-FBB9-499C-B9A8-8CDC1C687CF7}"/>
              </a:ext>
            </a:extLst>
          </p:cNvPr>
          <p:cNvSpPr/>
          <p:nvPr/>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C81F07-BA77-4279-9937-5F410A69E195}"/>
              </a:ext>
            </a:extLst>
          </p:cNvPr>
          <p:cNvSpPr/>
          <p:nvPr userDrawn="1"/>
        </p:nvSpPr>
        <p:spPr>
          <a:xfrm>
            <a:off x="9561443" y="-3970"/>
            <a:ext cx="2630556"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861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9165494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9348-74B7-4E09-85BF-6725B19569C9}"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26350698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506" y="136526"/>
            <a:ext cx="11759330" cy="908442"/>
          </a:xfrm>
          <a:prstGeom prst="rect">
            <a:avLst/>
          </a:prstGeom>
        </p:spPr>
        <p:txBody>
          <a:bodyPr>
            <a:normAutofit/>
          </a:bodyPr>
          <a:lstStyle>
            <a:lvl1pPr algn="l">
              <a:defRPr sz="3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166507" y="2083656"/>
            <a:ext cx="11758993" cy="4088545"/>
          </a:xfrm>
        </p:spPr>
        <p:txBody>
          <a:bodyPr/>
          <a:lstStyle>
            <a:lvl1pPr marL="231624" indent="-231624">
              <a:lnSpc>
                <a:spcPct val="100000"/>
              </a:lnSpc>
              <a:spcBef>
                <a:spcPts val="818"/>
              </a:spcBef>
              <a:spcAft>
                <a:spcPts val="409"/>
              </a:spcAft>
              <a:buClr>
                <a:srgbClr val="E47225"/>
              </a:buClr>
              <a:buSzPct val="125000"/>
              <a:buFont typeface="Segoe UI" panose="020B0502040204020203" pitchFamily="34" charset="0"/>
              <a:buChar char="»"/>
              <a:defRPr sz="2045">
                <a:latin typeface="Segoe UI" panose="020B0502040204020203" pitchFamily="34" charset="0"/>
                <a:cs typeface="Segoe UI" panose="020B0502040204020203" pitchFamily="34" charset="0"/>
              </a:defRPr>
            </a:lvl1pPr>
            <a:lvl2pPr marL="471905" indent="-162353">
              <a:lnSpc>
                <a:spcPct val="100000"/>
              </a:lnSpc>
              <a:spcBef>
                <a:spcPts val="409"/>
              </a:spcBef>
              <a:spcAft>
                <a:spcPts val="614"/>
              </a:spcAft>
              <a:buClr>
                <a:srgbClr val="E47225"/>
              </a:buClr>
              <a:buFont typeface="Arial" panose="020B0604020202020204" pitchFamily="34" charset="0"/>
              <a:buChar char="•"/>
              <a:defRPr sz="1636">
                <a:latin typeface="Segoe UI" panose="020B0502040204020203" pitchFamily="34" charset="0"/>
                <a:cs typeface="Segoe UI" panose="020B0502040204020203" pitchFamily="34" charset="0"/>
              </a:defRPr>
            </a:lvl2pPr>
            <a:lvl3pPr marL="855056" indent="-153694">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3pPr>
            <a:lvl4pPr marL="1095340" indent="-153694">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4pPr>
            <a:lvl5pPr marL="1407056" indent="-162353">
              <a:lnSpc>
                <a:spcPct val="100000"/>
              </a:lnSpc>
              <a:spcBef>
                <a:spcPts val="409"/>
              </a:spcBef>
              <a:spcAft>
                <a:spcPts val="545"/>
              </a:spcAft>
              <a:buClr>
                <a:srgbClr val="E47225"/>
              </a:buClr>
              <a:buFont typeface="Arial" panose="020B0604020202020204" pitchFamily="34" charset="0"/>
              <a:buChar char="•"/>
              <a:defRPr sz="1364">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6BFB30-C62B-74A3-B318-2DA1F049FA2B}"/>
              </a:ext>
            </a:extLst>
          </p:cNvPr>
          <p:cNvSpPr>
            <a:spLocks noGrp="1"/>
          </p:cNvSpPr>
          <p:nvPr>
            <p:ph type="body" sz="quarter" idx="10"/>
          </p:nvPr>
        </p:nvSpPr>
        <p:spPr>
          <a:xfrm>
            <a:off x="2" y="1109710"/>
            <a:ext cx="12191999" cy="909205"/>
          </a:xfrm>
          <a:solidFill>
            <a:schemeClr val="accent1"/>
          </a:solidFill>
        </p:spPr>
        <p:txBody>
          <a:bodyPr vert="horz" lIns="182880" tIns="91440" rIns="182880" bIns="91440" rtlCol="0" anchor="ctr">
            <a:normAutofit/>
          </a:bodyPr>
          <a:lstStyle>
            <a:lvl1pPr>
              <a:defRPr lang="en-US" sz="2182" b="0" dirty="0">
                <a:solidFill>
                  <a:schemeClr val="bg1"/>
                </a:solidFill>
              </a:defRPr>
            </a:lvl1pPr>
          </a:lstStyle>
          <a:p>
            <a:pPr lvl="0" algn="ctr">
              <a:buNone/>
            </a:pPr>
            <a:r>
              <a:rPr lang="en-US"/>
              <a:t>Click to edit Master text styles</a:t>
            </a:r>
          </a:p>
        </p:txBody>
      </p:sp>
      <p:sp>
        <p:nvSpPr>
          <p:cNvPr id="7" name="Slide Number Placeholder 5">
            <a:extLst>
              <a:ext uri="{FF2B5EF4-FFF2-40B4-BE49-F238E27FC236}">
                <a16:creationId xmlns:a16="http://schemas.microsoft.com/office/drawing/2014/main" id="{86AB0E85-EF6A-9443-76EE-7919049EA42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43">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1825332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Sidebar_blue">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2" name="Rectangle 11">
            <a:extLst>
              <a:ext uri="{FF2B5EF4-FFF2-40B4-BE49-F238E27FC236}">
                <a16:creationId xmlns:a16="http://schemas.microsoft.com/office/drawing/2014/main" id="{28E4B98A-54AF-44C0-9651-4A7580422C09}"/>
              </a:ext>
            </a:extLst>
          </p:cNvPr>
          <p:cNvSpPr/>
          <p:nvPr/>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B26A2E-46F9-4A3F-8B0E-80DEBB856F4C}"/>
              </a:ext>
            </a:extLst>
          </p:cNvPr>
          <p:cNvSpPr/>
          <p:nvPr userDrawn="1"/>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5287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6395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36531075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6644991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9640512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781191"/>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19780"/>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996A58B8-3943-4388-B878-2A33206F9A71}" type="slidenum">
              <a:rPr lang="en-US" smtClean="0"/>
              <a:t>‹#›</a:t>
            </a:fld>
            <a:endParaRPr lang="en-US"/>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err="1"/>
          </a:p>
        </p:txBody>
      </p:sp>
    </p:spTree>
    <p:extLst>
      <p:ext uri="{BB962C8B-B14F-4D97-AF65-F5344CB8AC3E}">
        <p14:creationId xmlns:p14="http://schemas.microsoft.com/office/powerpoint/2010/main" val="292823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7BC41-8BED-4055-8E31-D77BF91D8CC4}"/>
              </a:ext>
            </a:extLst>
          </p:cNvPr>
          <p:cNvSpPr/>
          <p:nvPr userDrawn="1"/>
        </p:nvSpPr>
        <p:spPr>
          <a:xfrm>
            <a:off x="0" y="-3969"/>
            <a:ext cx="12192000" cy="68619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chemeClr val="bg1"/>
                </a:solidFill>
              </a:defRPr>
            </a:lvl1pPr>
          </a:lstStyle>
          <a:p>
            <a:pPr lvl="0"/>
            <a:r>
              <a:rPr lang="en-US"/>
              <a:t>Click to add subtitle</a:t>
            </a:r>
          </a:p>
        </p:txBody>
      </p:sp>
      <p:sp>
        <p:nvSpPr>
          <p:cNvPr id="9" name="Text Placeholder 3">
            <a:extLst>
              <a:ext uri="{FF2B5EF4-FFF2-40B4-BE49-F238E27FC236}">
                <a16:creationId xmlns:a16="http://schemas.microsoft.com/office/drawing/2014/main" id="{8DFE5A31-5ADB-4DD9-8648-27330C0D870F}"/>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bg1"/>
                </a:solidFill>
              </a:defRPr>
            </a:lvl2pPr>
          </a:lstStyle>
          <a:p>
            <a:pPr lvl="1"/>
            <a:endParaRPr lang="en-US"/>
          </a:p>
        </p:txBody>
      </p:sp>
    </p:spTree>
    <p:extLst>
      <p:ext uri="{BB962C8B-B14F-4D97-AF65-F5344CB8AC3E}">
        <p14:creationId xmlns:p14="http://schemas.microsoft.com/office/powerpoint/2010/main" val="8128615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996A58B8-3943-4388-B878-2A33206F9A71}" type="slidenum">
              <a:rPr lang="en-US" smtClean="0"/>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7870226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996A58B8-3943-4388-B878-2A33206F9A71}" type="slidenum">
              <a:rPr lang="en-US" smtClean="0"/>
              <a:t>‹#›</a:t>
            </a:fld>
            <a:endParaRPr lang="en-US"/>
          </a:p>
        </p:txBody>
      </p:sp>
    </p:spTree>
    <p:extLst>
      <p:ext uri="{BB962C8B-B14F-4D97-AF65-F5344CB8AC3E}">
        <p14:creationId xmlns:p14="http://schemas.microsoft.com/office/powerpoint/2010/main" val="21238934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32597391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29956552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632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2795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4627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53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996A58B8-3943-4388-B878-2A33206F9A71}" type="slidenum">
              <a:rPr lang="en-US" smtClean="0"/>
              <a:t>‹#›</a:t>
            </a:fld>
            <a:endParaRPr lang="en-US"/>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4642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4141393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4" name="Rectangle 13">
            <a:extLst>
              <a:ext uri="{FF2B5EF4-FFF2-40B4-BE49-F238E27FC236}">
                <a16:creationId xmlns:a16="http://schemas.microsoft.com/office/drawing/2014/main" id="{60C9ED46-B40F-4FFE-BCC0-B3E0E8A56B4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Rectangle 9">
            <a:extLst>
              <a:ext uri="{FF2B5EF4-FFF2-40B4-BE49-F238E27FC236}">
                <a16:creationId xmlns:a16="http://schemas.microsoft.com/office/drawing/2014/main" id="{CF36C8BD-87E4-430D-93F0-F0EFD443C657}"/>
              </a:ext>
            </a:extLst>
          </p:cNvPr>
          <p:cNvSpPr/>
          <p:nvPr userDrawn="1"/>
        </p:nvSpPr>
        <p:spPr>
          <a:xfrm>
            <a:off x="0" y="-3969"/>
            <a:ext cx="12191999"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848F48A-960C-463A-911C-AF7FCB01D508}"/>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EDE0273B-5A5C-4949-97E8-FCFC0AF8CB2A}"/>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2084751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996A58B8-3943-4388-B878-2A33206F9A71}" type="slidenum">
              <a:rPr lang="en-US" smtClean="0"/>
              <a:t>‹#›</a:t>
            </a:fld>
            <a:endParaRPr lang="en-US"/>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8350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6885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0691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996A58B8-3943-4388-B878-2A33206F9A71}" type="slidenum">
              <a:rPr lang="en-US" smtClean="0"/>
              <a:t>‹#›</a:t>
            </a:fld>
            <a:endParaRPr lang="en-US"/>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9208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996A58B8-3943-4388-B878-2A33206F9A71}" type="slidenum">
              <a:rPr lang="en-US" smtClean="0"/>
              <a:t>‹#›</a:t>
            </a:fld>
            <a:endParaRPr lang="en-US"/>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16125484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892F-C1C9-4BF6-6D7C-86C2121F83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9AEEC-B57A-F8B8-1615-238439461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253E76-6CD4-F642-EDB4-BEC1A2B5AB93}"/>
              </a:ext>
            </a:extLst>
          </p:cNvPr>
          <p:cNvSpPr>
            <a:spLocks noGrp="1"/>
          </p:cNvSpPr>
          <p:nvPr>
            <p:ph type="dt" sz="half" idx="10"/>
          </p:nvPr>
        </p:nvSpPr>
        <p:spPr/>
        <p:txBody>
          <a:bodyPr/>
          <a:lstStyle/>
          <a:p>
            <a:fld id="{51A24411-9D3C-46FA-8FC2-71108AB00231}" type="datetimeFigureOut">
              <a:rPr lang="en-US" smtClean="0"/>
              <a:t>7/9/2025</a:t>
            </a:fld>
            <a:endParaRPr lang="en-US"/>
          </a:p>
        </p:txBody>
      </p:sp>
      <p:sp>
        <p:nvSpPr>
          <p:cNvPr id="5" name="Footer Placeholder 4">
            <a:extLst>
              <a:ext uri="{FF2B5EF4-FFF2-40B4-BE49-F238E27FC236}">
                <a16:creationId xmlns:a16="http://schemas.microsoft.com/office/drawing/2014/main" id="{DF640F70-FCB0-AEFC-22DE-19F2087F0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C6175-BE4D-CB63-13C1-4DF3AE3414AA}"/>
              </a:ext>
            </a:extLst>
          </p:cNvPr>
          <p:cNvSpPr>
            <a:spLocks noGrp="1"/>
          </p:cNvSpPr>
          <p:nvPr>
            <p:ph type="sldNum" sz="quarter" idx="12"/>
          </p:nvPr>
        </p:nvSpPr>
        <p:spPr/>
        <p:txBody>
          <a:bodyPr/>
          <a:lstStyle/>
          <a:p>
            <a:fld id="{996A58B8-3943-4388-B878-2A33206F9A71}" type="slidenum">
              <a:rPr lang="en-US" smtClean="0"/>
              <a:t>‹#›</a:t>
            </a:fld>
            <a:endParaRPr lang="en-US"/>
          </a:p>
        </p:txBody>
      </p:sp>
    </p:spTree>
    <p:extLst>
      <p:ext uri="{BB962C8B-B14F-4D97-AF65-F5344CB8AC3E}">
        <p14:creationId xmlns:p14="http://schemas.microsoft.com/office/powerpoint/2010/main" val="11163775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v1 w Brid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311100" y="316007"/>
            <a:ext cx="6298044" cy="6296599"/>
          </a:xfrm>
          <a:prstGeom prst="rect">
            <a:avLst/>
          </a:prstGeom>
        </p:spPr>
      </p:pic>
      <p:sp>
        <p:nvSpPr>
          <p:cNvPr id="2" name="Rectangle 1">
            <a:extLst>
              <a:ext uri="{FF2B5EF4-FFF2-40B4-BE49-F238E27FC236}">
                <a16:creationId xmlns:a16="http://schemas.microsoft.com/office/drawing/2014/main" id="{503CABB8-4B1B-46A5-875D-02ED4291F291}"/>
              </a:ext>
            </a:extLst>
          </p:cNvPr>
          <p:cNvSpPr/>
          <p:nvPr userDrawn="1"/>
        </p:nvSpPr>
        <p:spPr>
          <a:xfrm>
            <a:off x="688975" y="1350723"/>
            <a:ext cx="6298044" cy="629659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9;p8">
            <a:extLst>
              <a:ext uri="{FF2B5EF4-FFF2-40B4-BE49-F238E27FC236}">
                <a16:creationId xmlns:a16="http://schemas.microsoft.com/office/drawing/2014/main" id="{E6D9EE9A-38C0-4341-8A9E-62F757714ADC}"/>
              </a:ext>
            </a:extLst>
          </p:cNvPr>
          <p:cNvSpPr/>
          <p:nvPr userDrawn="1"/>
        </p:nvSpPr>
        <p:spPr>
          <a:xfrm>
            <a:off x="5464400" y="1551423"/>
            <a:ext cx="6727600" cy="3825766"/>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8" name="Google Shape;62;p8">
            <a:extLst>
              <a:ext uri="{FF2B5EF4-FFF2-40B4-BE49-F238E27FC236}">
                <a16:creationId xmlns:a16="http://schemas.microsoft.com/office/drawing/2014/main" id="{7300CD2A-E0CB-AA49-82CB-C5B1F19E30C8}"/>
              </a:ext>
            </a:extLst>
          </p:cNvPr>
          <p:cNvSpPr txBox="1">
            <a:spLocks noGrp="1"/>
          </p:cNvSpPr>
          <p:nvPr>
            <p:ph type="subTitle" idx="1"/>
          </p:nvPr>
        </p:nvSpPr>
        <p:spPr>
          <a:xfrm>
            <a:off x="6095998" y="3303594"/>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4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9" name="Picture 8">
            <a:extLst>
              <a:ext uri="{FF2B5EF4-FFF2-40B4-BE49-F238E27FC236}">
                <a16:creationId xmlns:a16="http://schemas.microsoft.com/office/drawing/2014/main" id="{45CD61BF-0F5A-5946-8A13-18AD74CEED8B}"/>
              </a:ext>
            </a:extLst>
          </p:cNvPr>
          <p:cNvPicPr>
            <a:picLocks noChangeAspect="1"/>
          </p:cNvPicPr>
          <p:nvPr userDrawn="1"/>
        </p:nvPicPr>
        <p:blipFill>
          <a:blip r:embed="rId3"/>
          <a:stretch>
            <a:fillRect/>
          </a:stretch>
        </p:blipFill>
        <p:spPr>
          <a:xfrm>
            <a:off x="6095997" y="2066429"/>
            <a:ext cx="5557559" cy="969500"/>
          </a:xfrm>
          <a:prstGeom prst="rect">
            <a:avLst/>
          </a:prstGeom>
        </p:spPr>
      </p:pic>
      <p:sp>
        <p:nvSpPr>
          <p:cNvPr id="14" name="Text Placeholder 7">
            <a:extLst>
              <a:ext uri="{FF2B5EF4-FFF2-40B4-BE49-F238E27FC236}">
                <a16:creationId xmlns:a16="http://schemas.microsoft.com/office/drawing/2014/main" id="{2CF6C2D2-BA25-834C-BF33-8BDB6ED4BE2A}"/>
              </a:ext>
            </a:extLst>
          </p:cNvPr>
          <p:cNvSpPr>
            <a:spLocks noGrp="1"/>
          </p:cNvSpPr>
          <p:nvPr>
            <p:ph type="body" sz="quarter" idx="10" hasCustomPrompt="1"/>
          </p:nvPr>
        </p:nvSpPr>
        <p:spPr>
          <a:xfrm>
            <a:off x="6095999" y="4600059"/>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24964861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1 Alt w Bridge Full Width">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3BADFD-CD21-C24C-BBF0-D16448934A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
          <a:stretch/>
        </p:blipFill>
        <p:spPr>
          <a:xfrm>
            <a:off x="406371" y="408242"/>
            <a:ext cx="11379259" cy="6041516"/>
          </a:xfrm>
          <a:prstGeom prst="rect">
            <a:avLst/>
          </a:prstGeom>
        </p:spPr>
      </p:pic>
      <p:sp>
        <p:nvSpPr>
          <p:cNvPr id="13" name="Google Shape;59;p8">
            <a:extLst>
              <a:ext uri="{FF2B5EF4-FFF2-40B4-BE49-F238E27FC236}">
                <a16:creationId xmlns:a16="http://schemas.microsoft.com/office/drawing/2014/main" id="{B4CD5C13-D332-B141-8277-F9B93ECA91EF}"/>
              </a:ext>
            </a:extLst>
          </p:cNvPr>
          <p:cNvSpPr/>
          <p:nvPr userDrawn="1"/>
        </p:nvSpPr>
        <p:spPr>
          <a:xfrm>
            <a:off x="5073402" y="899719"/>
            <a:ext cx="6282256" cy="5058562"/>
          </a:xfrm>
          <a:prstGeom prst="rect">
            <a:avLst/>
          </a:prstGeom>
          <a:solidFill>
            <a:srgbClr val="FFFFFF">
              <a:alpha val="88000"/>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4" name="Google Shape;62;p8">
            <a:extLst>
              <a:ext uri="{FF2B5EF4-FFF2-40B4-BE49-F238E27FC236}">
                <a16:creationId xmlns:a16="http://schemas.microsoft.com/office/drawing/2014/main" id="{BF01C601-909C-9F48-AE38-AFAEBB28A905}"/>
              </a:ext>
            </a:extLst>
          </p:cNvPr>
          <p:cNvSpPr txBox="1">
            <a:spLocks noGrp="1"/>
          </p:cNvSpPr>
          <p:nvPr>
            <p:ph type="subTitle" idx="1"/>
          </p:nvPr>
        </p:nvSpPr>
        <p:spPr>
          <a:xfrm>
            <a:off x="5541308" y="3429000"/>
            <a:ext cx="5451060" cy="897244"/>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 name="Picture 14">
            <a:extLst>
              <a:ext uri="{FF2B5EF4-FFF2-40B4-BE49-F238E27FC236}">
                <a16:creationId xmlns:a16="http://schemas.microsoft.com/office/drawing/2014/main" id="{7C66658B-EB8B-7D4E-8FD6-73263459FB9C}"/>
              </a:ext>
            </a:extLst>
          </p:cNvPr>
          <p:cNvPicPr>
            <a:picLocks noChangeAspect="1"/>
          </p:cNvPicPr>
          <p:nvPr userDrawn="1"/>
        </p:nvPicPr>
        <p:blipFill>
          <a:blip r:embed="rId3"/>
          <a:stretch>
            <a:fillRect/>
          </a:stretch>
        </p:blipFill>
        <p:spPr>
          <a:xfrm>
            <a:off x="5541308" y="1095875"/>
            <a:ext cx="4093138" cy="714036"/>
          </a:xfrm>
          <a:prstGeom prst="rect">
            <a:avLst/>
          </a:prstGeom>
        </p:spPr>
      </p:pic>
      <p:sp>
        <p:nvSpPr>
          <p:cNvPr id="16" name="Title 1">
            <a:extLst>
              <a:ext uri="{FF2B5EF4-FFF2-40B4-BE49-F238E27FC236}">
                <a16:creationId xmlns:a16="http://schemas.microsoft.com/office/drawing/2014/main" id="{AC81679C-E7AE-184B-ABCB-5A5D8BE96B1F}"/>
              </a:ext>
            </a:extLst>
          </p:cNvPr>
          <p:cNvSpPr>
            <a:spLocks noGrp="1"/>
          </p:cNvSpPr>
          <p:nvPr>
            <p:ph type="ctrTitle" hasCustomPrompt="1"/>
          </p:nvPr>
        </p:nvSpPr>
        <p:spPr>
          <a:xfrm>
            <a:off x="5541309" y="2006066"/>
            <a:ext cx="5453794" cy="1301187"/>
          </a:xfrm>
          <a:solidFill>
            <a:schemeClr val="lt1"/>
          </a:solidFill>
        </p:spPr>
        <p:txBody>
          <a:bodyPr anchor="t" anchorCtr="0">
            <a:normAutofit/>
          </a:bodyPr>
          <a:lstStyle>
            <a:lvl1pPr algn="l">
              <a:defRPr sz="4000" baseline="0">
                <a:solidFill>
                  <a:srgbClr val="113F8F"/>
                </a:solidFill>
              </a:defRPr>
            </a:lvl1pPr>
          </a:lstStyle>
          <a:p>
            <a:r>
              <a:rPr lang="en-US"/>
              <a:t>Click to Add Title</a:t>
            </a:r>
          </a:p>
        </p:txBody>
      </p:sp>
      <p:sp>
        <p:nvSpPr>
          <p:cNvPr id="17" name="Text Placeholder 7">
            <a:extLst>
              <a:ext uri="{FF2B5EF4-FFF2-40B4-BE49-F238E27FC236}">
                <a16:creationId xmlns:a16="http://schemas.microsoft.com/office/drawing/2014/main" id="{B5CA74EC-D380-4E49-A398-DB0F3D435972}"/>
              </a:ext>
            </a:extLst>
          </p:cNvPr>
          <p:cNvSpPr>
            <a:spLocks noGrp="1"/>
          </p:cNvSpPr>
          <p:nvPr>
            <p:ph type="body" sz="quarter" idx="10" hasCustomPrompt="1"/>
          </p:nvPr>
        </p:nvSpPr>
        <p:spPr>
          <a:xfrm>
            <a:off x="9152456" y="4926342"/>
            <a:ext cx="1839912"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39398841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v1 w Collabor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1100" y="316007"/>
            <a:ext cx="6298044" cy="6296599"/>
          </a:xfrm>
          <a:prstGeom prst="rect">
            <a:avLst/>
          </a:prstGeom>
        </p:spPr>
      </p:pic>
      <p:sp>
        <p:nvSpPr>
          <p:cNvPr id="7" name="Google Shape;59;p8">
            <a:extLst>
              <a:ext uri="{FF2B5EF4-FFF2-40B4-BE49-F238E27FC236}">
                <a16:creationId xmlns:a16="http://schemas.microsoft.com/office/drawing/2014/main" id="{E6D9EE9A-38C0-4341-8A9E-62F757714ADC}"/>
              </a:ext>
            </a:extLst>
          </p:cNvPr>
          <p:cNvSpPr/>
          <p:nvPr userDrawn="1"/>
        </p:nvSpPr>
        <p:spPr>
          <a:xfrm>
            <a:off x="5464400" y="91439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2" name="Google Shape;62;p8">
            <a:extLst>
              <a:ext uri="{FF2B5EF4-FFF2-40B4-BE49-F238E27FC236}">
                <a16:creationId xmlns:a16="http://schemas.microsoft.com/office/drawing/2014/main" id="{1F33519D-C891-4A0E-B5FA-A3AB3BEE51DF}"/>
              </a:ext>
            </a:extLst>
          </p:cNvPr>
          <p:cNvSpPr txBox="1">
            <a:spLocks noGrp="1"/>
          </p:cNvSpPr>
          <p:nvPr>
            <p:ph type="subTitle" idx="1"/>
          </p:nvPr>
        </p:nvSpPr>
        <p:spPr>
          <a:xfrm>
            <a:off x="6095998" y="3528420"/>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A50F5DE3-EDB8-43BD-B0F3-59646CB8E4F3}"/>
              </a:ext>
            </a:extLst>
          </p:cNvPr>
          <p:cNvPicPr>
            <a:picLocks noChangeAspect="1"/>
          </p:cNvPicPr>
          <p:nvPr userDrawn="1"/>
        </p:nvPicPr>
        <p:blipFill>
          <a:blip r:embed="rId3"/>
          <a:stretch>
            <a:fillRect/>
          </a:stretch>
        </p:blipFill>
        <p:spPr>
          <a:xfrm>
            <a:off x="6095998" y="1110531"/>
            <a:ext cx="4093138" cy="714036"/>
          </a:xfrm>
          <a:prstGeom prst="rect">
            <a:avLst/>
          </a:prstGeom>
        </p:spPr>
      </p:pic>
      <p:sp>
        <p:nvSpPr>
          <p:cNvPr id="15" name="Title 1">
            <a:extLst>
              <a:ext uri="{FF2B5EF4-FFF2-40B4-BE49-F238E27FC236}">
                <a16:creationId xmlns:a16="http://schemas.microsoft.com/office/drawing/2014/main" id="{AE3FEDC5-8126-4D83-8605-40CFB83793F5}"/>
              </a:ext>
            </a:extLst>
          </p:cNvPr>
          <p:cNvSpPr>
            <a:spLocks noGrp="1"/>
          </p:cNvSpPr>
          <p:nvPr>
            <p:ph type="ctrTitle" hasCustomPrompt="1"/>
          </p:nvPr>
        </p:nvSpPr>
        <p:spPr>
          <a:xfrm>
            <a:off x="6095999" y="2020746"/>
            <a:ext cx="5735445" cy="1408253"/>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847C2E02-B85C-4553-899B-64D76DF18C07}"/>
              </a:ext>
            </a:extLst>
          </p:cNvPr>
          <p:cNvSpPr>
            <a:spLocks noGrp="1"/>
          </p:cNvSpPr>
          <p:nvPr>
            <p:ph type="body" sz="quarter" idx="10" hasCustomPrompt="1"/>
          </p:nvPr>
        </p:nvSpPr>
        <p:spPr>
          <a:xfrm>
            <a:off x="6095999" y="4929988"/>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7672610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1 w Provider &amp; Fami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1100" y="316007"/>
            <a:ext cx="6298044" cy="6296599"/>
          </a:xfrm>
          <a:prstGeom prst="rect">
            <a:avLst/>
          </a:prstGeom>
        </p:spPr>
      </p:pic>
      <p:sp>
        <p:nvSpPr>
          <p:cNvPr id="7" name="Google Shape;59;p8">
            <a:extLst>
              <a:ext uri="{FF2B5EF4-FFF2-40B4-BE49-F238E27FC236}">
                <a16:creationId xmlns:a16="http://schemas.microsoft.com/office/drawing/2014/main" id="{E6D9EE9A-38C0-4341-8A9E-62F757714ADC}"/>
              </a:ext>
            </a:extLst>
          </p:cNvPr>
          <p:cNvSpPr/>
          <p:nvPr userDrawn="1"/>
        </p:nvSpPr>
        <p:spPr>
          <a:xfrm>
            <a:off x="5464400" y="91439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2" name="Google Shape;62;p8">
            <a:extLst>
              <a:ext uri="{FF2B5EF4-FFF2-40B4-BE49-F238E27FC236}">
                <a16:creationId xmlns:a16="http://schemas.microsoft.com/office/drawing/2014/main" id="{A9FEB88A-8976-43AD-9DC3-48F497EA3C4E}"/>
              </a:ext>
            </a:extLst>
          </p:cNvPr>
          <p:cNvSpPr txBox="1">
            <a:spLocks noGrp="1"/>
          </p:cNvSpPr>
          <p:nvPr>
            <p:ph type="subTitle" idx="1"/>
          </p:nvPr>
        </p:nvSpPr>
        <p:spPr>
          <a:xfrm>
            <a:off x="6095998" y="3528420"/>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30272B26-02D1-4BF7-87CD-F3CABE611325}"/>
              </a:ext>
            </a:extLst>
          </p:cNvPr>
          <p:cNvPicPr>
            <a:picLocks noChangeAspect="1"/>
          </p:cNvPicPr>
          <p:nvPr userDrawn="1"/>
        </p:nvPicPr>
        <p:blipFill>
          <a:blip r:embed="rId3"/>
          <a:stretch>
            <a:fillRect/>
          </a:stretch>
        </p:blipFill>
        <p:spPr>
          <a:xfrm>
            <a:off x="6095998" y="1110531"/>
            <a:ext cx="4093138" cy="714036"/>
          </a:xfrm>
          <a:prstGeom prst="rect">
            <a:avLst/>
          </a:prstGeom>
        </p:spPr>
      </p:pic>
      <p:sp>
        <p:nvSpPr>
          <p:cNvPr id="15" name="Title 1">
            <a:extLst>
              <a:ext uri="{FF2B5EF4-FFF2-40B4-BE49-F238E27FC236}">
                <a16:creationId xmlns:a16="http://schemas.microsoft.com/office/drawing/2014/main" id="{DA35ADD6-12C5-49EE-9A01-21A02B9AAAFB}"/>
              </a:ext>
            </a:extLst>
          </p:cNvPr>
          <p:cNvSpPr>
            <a:spLocks noGrp="1"/>
          </p:cNvSpPr>
          <p:nvPr>
            <p:ph type="ctrTitle" hasCustomPrompt="1"/>
          </p:nvPr>
        </p:nvSpPr>
        <p:spPr>
          <a:xfrm>
            <a:off x="6095999" y="2020746"/>
            <a:ext cx="5735445" cy="1408253"/>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0EFC688D-789C-46D2-83CB-1C49FD8EF515}"/>
              </a:ext>
            </a:extLst>
          </p:cNvPr>
          <p:cNvSpPr>
            <a:spLocks noGrp="1"/>
          </p:cNvSpPr>
          <p:nvPr>
            <p:ph type="body" sz="quarter" idx="10" hasCustomPrompt="1"/>
          </p:nvPr>
        </p:nvSpPr>
        <p:spPr>
          <a:xfrm>
            <a:off x="6095999" y="4929988"/>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80673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E0440-7A78-4EED-AF8B-12AE1F7B3280}"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
        <p:nvSpPr>
          <p:cNvPr id="11" name="Slide Number Placeholder 4">
            <a:extLst>
              <a:ext uri="{FF2B5EF4-FFF2-40B4-BE49-F238E27FC236}">
                <a16:creationId xmlns:a16="http://schemas.microsoft.com/office/drawing/2014/main" id="{DF516B30-58CE-3B6D-FE7B-0E0E2AC8FB45}"/>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1EDDD4FE-CECD-D736-A4D7-044A359C138E}"/>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59234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A2AEDB7-6C2B-4F0D-9A95-4E8D1F45FFE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7657466B-5371-416D-973C-B555DE89E671}"/>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19797769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1 w THW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7BC335-17F7-CE45-B597-57E3C6DAE7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1100" y="316007"/>
            <a:ext cx="6298044" cy="6296599"/>
          </a:xfrm>
          <a:prstGeom prst="rect">
            <a:avLst/>
          </a:prstGeom>
        </p:spPr>
      </p:pic>
      <p:sp>
        <p:nvSpPr>
          <p:cNvPr id="7" name="Google Shape;59;p8">
            <a:extLst>
              <a:ext uri="{FF2B5EF4-FFF2-40B4-BE49-F238E27FC236}">
                <a16:creationId xmlns:a16="http://schemas.microsoft.com/office/drawing/2014/main" id="{E6D9EE9A-38C0-4341-8A9E-62F757714ADC}"/>
              </a:ext>
            </a:extLst>
          </p:cNvPr>
          <p:cNvSpPr/>
          <p:nvPr userDrawn="1"/>
        </p:nvSpPr>
        <p:spPr>
          <a:xfrm>
            <a:off x="5464400" y="91439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2" name="Google Shape;62;p8">
            <a:extLst>
              <a:ext uri="{FF2B5EF4-FFF2-40B4-BE49-F238E27FC236}">
                <a16:creationId xmlns:a16="http://schemas.microsoft.com/office/drawing/2014/main" id="{BA3BB3A2-4F24-4E50-9464-50FEE77AAB6E}"/>
              </a:ext>
            </a:extLst>
          </p:cNvPr>
          <p:cNvSpPr txBox="1">
            <a:spLocks noGrp="1"/>
          </p:cNvSpPr>
          <p:nvPr>
            <p:ph type="subTitle" idx="1"/>
          </p:nvPr>
        </p:nvSpPr>
        <p:spPr>
          <a:xfrm>
            <a:off x="6095998" y="3528420"/>
            <a:ext cx="5735445" cy="803176"/>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2400">
                <a:solidFill>
                  <a:schemeClr val="tx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FD263683-656A-42E5-937E-D7AA57CF15AC}"/>
              </a:ext>
            </a:extLst>
          </p:cNvPr>
          <p:cNvPicPr>
            <a:picLocks noChangeAspect="1"/>
          </p:cNvPicPr>
          <p:nvPr userDrawn="1"/>
        </p:nvPicPr>
        <p:blipFill>
          <a:blip r:embed="rId3"/>
          <a:stretch>
            <a:fillRect/>
          </a:stretch>
        </p:blipFill>
        <p:spPr>
          <a:xfrm>
            <a:off x="6095998" y="1110531"/>
            <a:ext cx="4093138" cy="714036"/>
          </a:xfrm>
          <a:prstGeom prst="rect">
            <a:avLst/>
          </a:prstGeom>
        </p:spPr>
      </p:pic>
      <p:sp>
        <p:nvSpPr>
          <p:cNvPr id="15" name="Title 1">
            <a:extLst>
              <a:ext uri="{FF2B5EF4-FFF2-40B4-BE49-F238E27FC236}">
                <a16:creationId xmlns:a16="http://schemas.microsoft.com/office/drawing/2014/main" id="{604046E8-78E1-4A5B-8064-76D6B2BBBED6}"/>
              </a:ext>
            </a:extLst>
          </p:cNvPr>
          <p:cNvSpPr>
            <a:spLocks noGrp="1"/>
          </p:cNvSpPr>
          <p:nvPr>
            <p:ph type="ctrTitle" hasCustomPrompt="1"/>
          </p:nvPr>
        </p:nvSpPr>
        <p:spPr>
          <a:xfrm>
            <a:off x="6095999" y="2020746"/>
            <a:ext cx="5735445" cy="1408253"/>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0213A890-32F2-4A70-B150-A2E2203CB6D0}"/>
              </a:ext>
            </a:extLst>
          </p:cNvPr>
          <p:cNvSpPr>
            <a:spLocks noGrp="1"/>
          </p:cNvSpPr>
          <p:nvPr>
            <p:ph type="body" sz="quarter" idx="10" hasCustomPrompt="1"/>
          </p:nvPr>
        </p:nvSpPr>
        <p:spPr>
          <a:xfrm>
            <a:off x="6095999" y="4929988"/>
            <a:ext cx="1782041"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25222287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v2 w Drop In Imag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0BAFC98-8333-204F-B796-944E79A0C9A4}"/>
              </a:ext>
            </a:extLst>
          </p:cNvPr>
          <p:cNvSpPr>
            <a:spLocks noGrp="1"/>
          </p:cNvSpPr>
          <p:nvPr>
            <p:ph type="pic" sz="quarter" idx="13"/>
          </p:nvPr>
        </p:nvSpPr>
        <p:spPr>
          <a:xfrm>
            <a:off x="0" y="1306286"/>
            <a:ext cx="12191999" cy="3888013"/>
          </a:xfrm>
          <a:prstGeom prst="rect">
            <a:avLst/>
          </a:prstGeom>
        </p:spPr>
        <p:txBody>
          <a:bodyPr/>
          <a:lstStyle/>
          <a:p>
            <a:endParaRPr lang="en-US"/>
          </a:p>
        </p:txBody>
      </p:sp>
      <p:pic>
        <p:nvPicPr>
          <p:cNvPr id="8" name="Picture 7">
            <a:extLst>
              <a:ext uri="{FF2B5EF4-FFF2-40B4-BE49-F238E27FC236}">
                <a16:creationId xmlns:a16="http://schemas.microsoft.com/office/drawing/2014/main" id="{02776521-2DB8-6E44-8C97-E9EE51C98434}"/>
              </a:ext>
            </a:extLst>
          </p:cNvPr>
          <p:cNvPicPr>
            <a:picLocks noChangeAspect="1"/>
          </p:cNvPicPr>
          <p:nvPr userDrawn="1"/>
        </p:nvPicPr>
        <p:blipFill>
          <a:blip r:embed="rId2"/>
          <a:stretch>
            <a:fillRect/>
          </a:stretch>
        </p:blipFill>
        <p:spPr>
          <a:xfrm>
            <a:off x="327795" y="424539"/>
            <a:ext cx="3814809" cy="665483"/>
          </a:xfrm>
          <a:prstGeom prst="rect">
            <a:avLst/>
          </a:prstGeom>
        </p:spPr>
      </p:pic>
      <p:sp>
        <p:nvSpPr>
          <p:cNvPr id="9" name="Google Shape;62;p8">
            <a:extLst>
              <a:ext uri="{FF2B5EF4-FFF2-40B4-BE49-F238E27FC236}">
                <a16:creationId xmlns:a16="http://schemas.microsoft.com/office/drawing/2014/main" id="{4224F0AD-7F97-2E42-9FFB-B3F658121BC9}"/>
              </a:ext>
            </a:extLst>
          </p:cNvPr>
          <p:cNvSpPr txBox="1">
            <a:spLocks noGrp="1"/>
          </p:cNvSpPr>
          <p:nvPr>
            <p:ph type="subTitle" idx="1"/>
          </p:nvPr>
        </p:nvSpPr>
        <p:spPr>
          <a:xfrm>
            <a:off x="2255520" y="6065713"/>
            <a:ext cx="9640988" cy="459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3500" baseline="0">
                <a:solidFill>
                  <a:schemeClr val="accent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 name="Title 1">
            <a:extLst>
              <a:ext uri="{FF2B5EF4-FFF2-40B4-BE49-F238E27FC236}">
                <a16:creationId xmlns:a16="http://schemas.microsoft.com/office/drawing/2014/main" id="{8D428027-218E-8D48-BF57-2764AD96CCB5}"/>
              </a:ext>
            </a:extLst>
          </p:cNvPr>
          <p:cNvSpPr>
            <a:spLocks noGrp="1"/>
          </p:cNvSpPr>
          <p:nvPr>
            <p:ph type="ctrTitle" hasCustomPrompt="1"/>
          </p:nvPr>
        </p:nvSpPr>
        <p:spPr>
          <a:xfrm>
            <a:off x="327795" y="5227957"/>
            <a:ext cx="11568713" cy="745884"/>
          </a:xfrm>
          <a:solidFill>
            <a:schemeClr val="lt1"/>
          </a:solidFill>
        </p:spPr>
        <p:txBody>
          <a:bodyPr anchor="b">
            <a:normAutofit/>
          </a:bodyPr>
          <a:lstStyle>
            <a:lvl1pPr algn="r">
              <a:defRPr sz="4500" baseline="0">
                <a:solidFill>
                  <a:srgbClr val="113F8F"/>
                </a:solidFill>
              </a:defRPr>
            </a:lvl1pPr>
          </a:lstStyle>
          <a:p>
            <a:r>
              <a:rPr lang="en-US"/>
              <a:t>Click to Add Title</a:t>
            </a:r>
          </a:p>
        </p:txBody>
      </p:sp>
      <p:sp>
        <p:nvSpPr>
          <p:cNvPr id="11" name="Text Placeholder 7">
            <a:extLst>
              <a:ext uri="{FF2B5EF4-FFF2-40B4-BE49-F238E27FC236}">
                <a16:creationId xmlns:a16="http://schemas.microsoft.com/office/drawing/2014/main" id="{F93AE6F0-93C8-974D-90D3-8B92DAB67000}"/>
              </a:ext>
            </a:extLst>
          </p:cNvPr>
          <p:cNvSpPr>
            <a:spLocks noGrp="1"/>
          </p:cNvSpPr>
          <p:nvPr>
            <p:ph type="body" sz="quarter" idx="10" hasCustomPrompt="1"/>
          </p:nvPr>
        </p:nvSpPr>
        <p:spPr>
          <a:xfrm>
            <a:off x="327795" y="6066526"/>
            <a:ext cx="1839912" cy="458787"/>
          </a:xfrm>
        </p:spPr>
        <p:txBody>
          <a:bodyPr anchor="ctr" anchorCtr="0"/>
          <a:lstStyle>
            <a:lvl1pPr marL="0" indent="0">
              <a:buNone/>
              <a:defRPr sz="2000" baseline="0">
                <a:solidFill>
                  <a:schemeClr val="tx2"/>
                </a:solidFill>
              </a:defRPr>
            </a:lvl1pPr>
          </a:lstStyle>
          <a:p>
            <a:pPr lvl="0"/>
            <a:r>
              <a:rPr lang="en-US"/>
              <a:t>11/2023</a:t>
            </a:r>
          </a:p>
        </p:txBody>
      </p:sp>
    </p:spTree>
    <p:extLst>
      <p:ext uri="{BB962C8B-B14F-4D97-AF65-F5344CB8AC3E}">
        <p14:creationId xmlns:p14="http://schemas.microsoft.com/office/powerpoint/2010/main" val="12926593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1b w Square image placeholder">
    <p:spTree>
      <p:nvGrpSpPr>
        <p:cNvPr id="1" name=""/>
        <p:cNvGrpSpPr/>
        <p:nvPr/>
      </p:nvGrpSpPr>
      <p:grpSpPr>
        <a:xfrm>
          <a:off x="0" y="0"/>
          <a:ext cx="0" cy="0"/>
          <a:chOff x="0" y="0"/>
          <a:chExt cx="0" cy="0"/>
        </a:xfrm>
      </p:grpSpPr>
      <p:sp>
        <p:nvSpPr>
          <p:cNvPr id="12" name="Google Shape;62;p8">
            <a:extLst>
              <a:ext uri="{FF2B5EF4-FFF2-40B4-BE49-F238E27FC236}">
                <a16:creationId xmlns:a16="http://schemas.microsoft.com/office/drawing/2014/main" id="{BA3BB3A2-4F24-4E50-9464-50FEE77AAB6E}"/>
              </a:ext>
            </a:extLst>
          </p:cNvPr>
          <p:cNvSpPr txBox="1">
            <a:spLocks noGrp="1"/>
          </p:cNvSpPr>
          <p:nvPr>
            <p:ph type="subTitle" idx="1"/>
          </p:nvPr>
        </p:nvSpPr>
        <p:spPr>
          <a:xfrm>
            <a:off x="6667136" y="4142804"/>
            <a:ext cx="4909548" cy="801315"/>
          </a:xfrm>
          <a:prstGeom prst="rect">
            <a:avLst/>
          </a:prstGeom>
        </p:spPr>
        <p:txBody>
          <a:bodyPr spcFirstLastPara="1" wrap="square" lIns="91425" tIns="91425" rIns="91425" bIns="91425" anchor="t" anchorCtr="0">
            <a:noAutofit/>
          </a:bodyPr>
          <a:lstStyle>
            <a:lvl1pPr marL="0" lvl="0" indent="0" rtl="0">
              <a:spcBef>
                <a:spcPts val="0"/>
              </a:spcBef>
              <a:spcAft>
                <a:spcPts val="0"/>
              </a:spcAft>
              <a:buNone/>
              <a:defRPr sz="2400">
                <a:solidFill>
                  <a:schemeClr val="tx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 name="Picture 12">
            <a:extLst>
              <a:ext uri="{FF2B5EF4-FFF2-40B4-BE49-F238E27FC236}">
                <a16:creationId xmlns:a16="http://schemas.microsoft.com/office/drawing/2014/main" id="{FD263683-656A-42E5-937E-D7AA57CF15AC}"/>
              </a:ext>
            </a:extLst>
          </p:cNvPr>
          <p:cNvPicPr>
            <a:picLocks noChangeAspect="1"/>
          </p:cNvPicPr>
          <p:nvPr userDrawn="1"/>
        </p:nvPicPr>
        <p:blipFill>
          <a:blip r:embed="rId2"/>
          <a:stretch>
            <a:fillRect/>
          </a:stretch>
        </p:blipFill>
        <p:spPr>
          <a:xfrm>
            <a:off x="6667135" y="1016869"/>
            <a:ext cx="4083651" cy="712381"/>
          </a:xfrm>
          <a:prstGeom prst="rect">
            <a:avLst/>
          </a:prstGeom>
        </p:spPr>
      </p:pic>
      <p:sp>
        <p:nvSpPr>
          <p:cNvPr id="15" name="Title 1">
            <a:extLst>
              <a:ext uri="{FF2B5EF4-FFF2-40B4-BE49-F238E27FC236}">
                <a16:creationId xmlns:a16="http://schemas.microsoft.com/office/drawing/2014/main" id="{604046E8-78E1-4A5B-8064-76D6B2BBBED6}"/>
              </a:ext>
            </a:extLst>
          </p:cNvPr>
          <p:cNvSpPr>
            <a:spLocks noGrp="1"/>
          </p:cNvSpPr>
          <p:nvPr>
            <p:ph type="ctrTitle" hasCustomPrompt="1"/>
          </p:nvPr>
        </p:nvSpPr>
        <p:spPr>
          <a:xfrm>
            <a:off x="6667135" y="1960255"/>
            <a:ext cx="4909549" cy="1893120"/>
          </a:xfrm>
          <a:solidFill>
            <a:schemeClr val="lt1"/>
          </a:solidFill>
        </p:spPr>
        <p:txBody>
          <a:bodyPr anchor="t" anchorCtr="0">
            <a:normAutofit/>
          </a:bodyPr>
          <a:lstStyle>
            <a:lvl1pPr algn="l">
              <a:defRPr sz="4500" baseline="0">
                <a:solidFill>
                  <a:srgbClr val="113F8F"/>
                </a:solidFill>
              </a:defRPr>
            </a:lvl1pPr>
          </a:lstStyle>
          <a:p>
            <a:r>
              <a:rPr lang="en-US"/>
              <a:t>Click to Add Title</a:t>
            </a:r>
          </a:p>
        </p:txBody>
      </p:sp>
      <p:sp>
        <p:nvSpPr>
          <p:cNvPr id="16" name="Text Placeholder 7">
            <a:extLst>
              <a:ext uri="{FF2B5EF4-FFF2-40B4-BE49-F238E27FC236}">
                <a16:creationId xmlns:a16="http://schemas.microsoft.com/office/drawing/2014/main" id="{0213A890-32F2-4A70-B150-A2E2203CB6D0}"/>
              </a:ext>
            </a:extLst>
          </p:cNvPr>
          <p:cNvSpPr>
            <a:spLocks noGrp="1"/>
          </p:cNvSpPr>
          <p:nvPr>
            <p:ph type="body" sz="quarter" idx="10" hasCustomPrompt="1"/>
          </p:nvPr>
        </p:nvSpPr>
        <p:spPr>
          <a:xfrm>
            <a:off x="6667135" y="5713950"/>
            <a:ext cx="1447055" cy="457724"/>
          </a:xfrm>
        </p:spPr>
        <p:txBody>
          <a:bodyPr anchor="ctr" anchorCtr="0"/>
          <a:lstStyle>
            <a:lvl1pPr marL="0" indent="0">
              <a:buNone/>
              <a:defRPr sz="2000" baseline="0">
                <a:solidFill>
                  <a:schemeClr val="tx2"/>
                </a:solidFill>
              </a:defRPr>
            </a:lvl1pPr>
          </a:lstStyle>
          <a:p>
            <a:pPr lvl="0"/>
            <a:r>
              <a:rPr lang="en-US"/>
              <a:t>11/2023</a:t>
            </a:r>
          </a:p>
        </p:txBody>
      </p:sp>
      <p:sp>
        <p:nvSpPr>
          <p:cNvPr id="2" name="Picture Placeholder 7">
            <a:extLst>
              <a:ext uri="{FF2B5EF4-FFF2-40B4-BE49-F238E27FC236}">
                <a16:creationId xmlns:a16="http://schemas.microsoft.com/office/drawing/2014/main" id="{5EEB1624-D347-ABF6-D19E-3D7D246B8F9D}"/>
              </a:ext>
            </a:extLst>
          </p:cNvPr>
          <p:cNvSpPr>
            <a:spLocks noGrp="1"/>
          </p:cNvSpPr>
          <p:nvPr>
            <p:ph type="pic" sz="quarter" idx="13"/>
          </p:nvPr>
        </p:nvSpPr>
        <p:spPr>
          <a:xfrm>
            <a:off x="615316" y="683015"/>
            <a:ext cx="5480684" cy="5488659"/>
          </a:xfrm>
          <a:prstGeom prst="rect">
            <a:avLst/>
          </a:prstGeom>
        </p:spPr>
        <p:txBody>
          <a:bodyPr/>
          <a:lstStyle/>
          <a:p>
            <a:endParaRPr lang="en-US"/>
          </a:p>
        </p:txBody>
      </p:sp>
    </p:spTree>
    <p:extLst>
      <p:ext uri="{BB962C8B-B14F-4D97-AF65-F5344CB8AC3E}">
        <p14:creationId xmlns:p14="http://schemas.microsoft.com/office/powerpoint/2010/main" val="15242097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Slide w Sq Pic">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6FEC6B93-0FF9-3F4C-84CE-4C6789B919B5}"/>
              </a:ext>
            </a:extLst>
          </p:cNvPr>
          <p:cNvSpPr>
            <a:spLocks noGrp="1"/>
          </p:cNvSpPr>
          <p:nvPr>
            <p:ph type="body" sz="quarter" idx="10"/>
          </p:nvPr>
        </p:nvSpPr>
        <p:spPr>
          <a:xfrm>
            <a:off x="838200" y="1165850"/>
            <a:ext cx="4435258" cy="771525"/>
          </a:xfrm>
        </p:spPr>
        <p:txBody>
          <a:bodyPr/>
          <a:lstStyle>
            <a:lvl1pPr>
              <a:buNone/>
              <a:defRPr b="1">
                <a:solidFill>
                  <a:schemeClr val="accent4"/>
                </a:solidFill>
              </a:defRPr>
            </a:lvl1pPr>
          </a:lstStyle>
          <a:p>
            <a:endParaRPr lang="en-US"/>
          </a:p>
        </p:txBody>
      </p:sp>
      <p:sp>
        <p:nvSpPr>
          <p:cNvPr id="8" name="Subtitle 4">
            <a:extLst>
              <a:ext uri="{FF2B5EF4-FFF2-40B4-BE49-F238E27FC236}">
                <a16:creationId xmlns:a16="http://schemas.microsoft.com/office/drawing/2014/main" id="{C320B312-E600-8542-9B78-7F78D6C33393}"/>
              </a:ext>
            </a:extLst>
          </p:cNvPr>
          <p:cNvSpPr>
            <a:spLocks noGrp="1"/>
          </p:cNvSpPr>
          <p:nvPr>
            <p:ph type="subTitle" idx="1" hasCustomPrompt="1"/>
          </p:nvPr>
        </p:nvSpPr>
        <p:spPr>
          <a:xfrm>
            <a:off x="838200" y="2001838"/>
            <a:ext cx="4435475" cy="3767137"/>
          </a:xfrm>
        </p:spPr>
        <p:txBody>
          <a:bodyPr/>
          <a:lstStyle>
            <a:lvl1pPr>
              <a:buFont typeface="+mj-lt"/>
              <a:buNone/>
              <a:defRPr sz="2200"/>
            </a:lvl1pPr>
          </a:lstStyle>
          <a:p>
            <a:r>
              <a:rPr lang="en-US"/>
              <a:t>Click to add agenda items</a:t>
            </a:r>
          </a:p>
        </p:txBody>
      </p:sp>
      <p:sp>
        <p:nvSpPr>
          <p:cNvPr id="9" name="Picture Placeholder 19">
            <a:extLst>
              <a:ext uri="{FF2B5EF4-FFF2-40B4-BE49-F238E27FC236}">
                <a16:creationId xmlns:a16="http://schemas.microsoft.com/office/drawing/2014/main" id="{6F47AC3A-6EC6-7547-B7E1-A8D3A68C93FE}"/>
              </a:ext>
            </a:extLst>
          </p:cNvPr>
          <p:cNvSpPr>
            <a:spLocks noGrp="1"/>
          </p:cNvSpPr>
          <p:nvPr>
            <p:ph type="pic" sz="quarter" idx="11"/>
          </p:nvPr>
        </p:nvSpPr>
        <p:spPr>
          <a:xfrm>
            <a:off x="5553742" y="1165850"/>
            <a:ext cx="5800058" cy="4603126"/>
          </a:xfrm>
        </p:spPr>
      </p:sp>
      <p:pic>
        <p:nvPicPr>
          <p:cNvPr id="11" name="Picture 10" descr="A close up of a sign&#10;&#10;Description automatically generated">
            <a:extLst>
              <a:ext uri="{FF2B5EF4-FFF2-40B4-BE49-F238E27FC236}">
                <a16:creationId xmlns:a16="http://schemas.microsoft.com/office/drawing/2014/main" id="{A9A249AF-F4A5-5E45-BD71-09C5DC112EBD}"/>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4BE8C23D-F08F-A847-8791-23D7B8C7C2A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5507798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w no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255AC9A-E3D4-1049-8958-C290B98A6A4C}"/>
              </a:ext>
            </a:extLst>
          </p:cNvPr>
          <p:cNvSpPr>
            <a:spLocks noGrp="1"/>
          </p:cNvSpPr>
          <p:nvPr>
            <p:ph type="body" sz="quarter" idx="10"/>
          </p:nvPr>
        </p:nvSpPr>
        <p:spPr>
          <a:xfrm>
            <a:off x="838200" y="954835"/>
            <a:ext cx="10515600" cy="771525"/>
          </a:xfrm>
        </p:spPr>
        <p:txBody>
          <a:bodyPr/>
          <a:lstStyle>
            <a:lvl1pPr>
              <a:buNone/>
              <a:defRPr sz="3000" b="1" baseline="0">
                <a:solidFill>
                  <a:schemeClr val="accent4"/>
                </a:solidFill>
              </a:defRPr>
            </a:lvl1pPr>
          </a:lstStyle>
          <a:p>
            <a:pPr lvl="0"/>
            <a:endParaRPr lang="en-US"/>
          </a:p>
        </p:txBody>
      </p:sp>
      <p:sp>
        <p:nvSpPr>
          <p:cNvPr id="13" name="Google Shape;2295;p320">
            <a:extLst>
              <a:ext uri="{FF2B5EF4-FFF2-40B4-BE49-F238E27FC236}">
                <a16:creationId xmlns:a16="http://schemas.microsoft.com/office/drawing/2014/main" id="{4D9DB50C-D730-A54E-95B7-595D24EBADDE}"/>
              </a:ext>
            </a:extLst>
          </p:cNvPr>
          <p:cNvSpPr txBox="1">
            <a:spLocks noGrp="1"/>
          </p:cNvSpPr>
          <p:nvPr>
            <p:ph type="subTitle" idx="1" hasCustomPrompt="1"/>
          </p:nvPr>
        </p:nvSpPr>
        <p:spPr>
          <a:xfrm>
            <a:off x="838200" y="1791295"/>
            <a:ext cx="10515600" cy="3765928"/>
          </a:xfrm>
          <a:prstGeom prst="rect">
            <a:avLst/>
          </a:prstGeom>
        </p:spPr>
        <p:txBody>
          <a:bodyPr spcFirstLastPara="1" wrap="square" lIns="0" tIns="0" rIns="91425" bIns="91425" anchor="t" anchorCtr="0">
            <a:noAutofit/>
          </a:bodyPr>
          <a:lstStyle>
            <a:lvl1pPr marL="0" lvl="0" indent="0" rtl="0">
              <a:lnSpc>
                <a:spcPct val="114000"/>
              </a:lnSpc>
              <a:spcBef>
                <a:spcPts val="0"/>
              </a:spcBef>
              <a:spcAft>
                <a:spcPts val="0"/>
              </a:spcAft>
              <a:buFont typeface="+mj-lt"/>
              <a:buNone/>
              <a:defRPr sz="2200" baseline="0">
                <a:solidFill>
                  <a:schemeClr val="tx1"/>
                </a:solidFill>
                <a:latin typeface="+mn-lt"/>
                <a:ea typeface="Lato Light"/>
                <a:cs typeface="Lato Light"/>
                <a:sym typeface="Lato Light"/>
              </a:defRPr>
            </a:lvl1pPr>
            <a:lvl2pPr lvl="1" rtl="0">
              <a:spcBef>
                <a:spcPts val="0"/>
              </a:spcBef>
              <a:spcAft>
                <a:spcPts val="0"/>
              </a:spcAft>
              <a:buNone/>
              <a:defRPr sz="1800">
                <a:latin typeface="Lato Light"/>
                <a:ea typeface="Lato Light"/>
                <a:cs typeface="Lato Light"/>
                <a:sym typeface="Lato Light"/>
              </a:defRPr>
            </a:lvl2pPr>
            <a:lvl3pPr lvl="2" rtl="0">
              <a:spcBef>
                <a:spcPts val="0"/>
              </a:spcBef>
              <a:spcAft>
                <a:spcPts val="0"/>
              </a:spcAft>
              <a:buNone/>
              <a:defRPr sz="1800">
                <a:latin typeface="Lato Light"/>
                <a:ea typeface="Lato Light"/>
                <a:cs typeface="Lato Light"/>
                <a:sym typeface="Lato Light"/>
              </a:defRPr>
            </a:lvl3pPr>
            <a:lvl4pPr lvl="3" rtl="0">
              <a:spcBef>
                <a:spcPts val="0"/>
              </a:spcBef>
              <a:spcAft>
                <a:spcPts val="0"/>
              </a:spcAft>
              <a:buNone/>
              <a:defRPr sz="1800">
                <a:latin typeface="Lato Light"/>
                <a:ea typeface="Lato Light"/>
                <a:cs typeface="Lato Light"/>
                <a:sym typeface="Lato Light"/>
              </a:defRPr>
            </a:lvl4pPr>
            <a:lvl5pPr lvl="4" rtl="0">
              <a:spcBef>
                <a:spcPts val="0"/>
              </a:spcBef>
              <a:spcAft>
                <a:spcPts val="0"/>
              </a:spcAft>
              <a:buNone/>
              <a:defRPr sz="1800">
                <a:latin typeface="Lato Light"/>
                <a:ea typeface="Lato Light"/>
                <a:cs typeface="Lato Light"/>
                <a:sym typeface="Lato Light"/>
              </a:defRPr>
            </a:lvl5pPr>
            <a:lvl6pPr lvl="5" rtl="0">
              <a:spcBef>
                <a:spcPts val="0"/>
              </a:spcBef>
              <a:spcAft>
                <a:spcPts val="0"/>
              </a:spcAft>
              <a:buNone/>
              <a:defRPr sz="1800">
                <a:latin typeface="Lato Light"/>
                <a:ea typeface="Lato Light"/>
                <a:cs typeface="Lato Light"/>
                <a:sym typeface="Lato Light"/>
              </a:defRPr>
            </a:lvl6pPr>
            <a:lvl7pPr lvl="6" rtl="0">
              <a:spcBef>
                <a:spcPts val="0"/>
              </a:spcBef>
              <a:spcAft>
                <a:spcPts val="0"/>
              </a:spcAft>
              <a:buNone/>
              <a:defRPr sz="1800">
                <a:latin typeface="Lato Light"/>
                <a:ea typeface="Lato Light"/>
                <a:cs typeface="Lato Light"/>
                <a:sym typeface="Lato Light"/>
              </a:defRPr>
            </a:lvl7pPr>
            <a:lvl8pPr lvl="7" rtl="0">
              <a:spcBef>
                <a:spcPts val="0"/>
              </a:spcBef>
              <a:spcAft>
                <a:spcPts val="0"/>
              </a:spcAft>
              <a:buNone/>
              <a:defRPr sz="1800">
                <a:latin typeface="Lato Light"/>
                <a:ea typeface="Lato Light"/>
                <a:cs typeface="Lato Light"/>
                <a:sym typeface="Lato Light"/>
              </a:defRPr>
            </a:lvl8pPr>
            <a:lvl9pPr lvl="8" rtl="0">
              <a:spcBef>
                <a:spcPts val="0"/>
              </a:spcBef>
              <a:spcAft>
                <a:spcPts val="0"/>
              </a:spcAft>
              <a:buNone/>
              <a:defRPr sz="1800">
                <a:latin typeface="Lato Light"/>
                <a:ea typeface="Lato Light"/>
                <a:cs typeface="Lato Light"/>
                <a:sym typeface="Lato Light"/>
              </a:defRPr>
            </a:lvl9pPr>
          </a:lstStyle>
          <a:p>
            <a:r>
              <a:rPr lang="en-US"/>
              <a:t>Click to add agenda items</a:t>
            </a:r>
            <a:endParaRPr/>
          </a:p>
        </p:txBody>
      </p:sp>
      <p:pic>
        <p:nvPicPr>
          <p:cNvPr id="3" name="Picture 2" descr="A close up of a sign&#10;&#10;Description automatically generated">
            <a:extLst>
              <a:ext uri="{FF2B5EF4-FFF2-40B4-BE49-F238E27FC236}">
                <a16:creationId xmlns:a16="http://schemas.microsoft.com/office/drawing/2014/main" id="{FD1EDCFC-9D11-4C4C-A2A3-88F5D8459326}"/>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7" name="Picture 6">
            <a:extLst>
              <a:ext uri="{FF2B5EF4-FFF2-40B4-BE49-F238E27FC236}">
                <a16:creationId xmlns:a16="http://schemas.microsoft.com/office/drawing/2014/main" id="{104B6E1E-98A0-0F4F-B369-4ACB6D8302A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9054033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5A935-D479-3E4C-8F05-FEFB1188F11D}"/>
              </a:ext>
            </a:extLst>
          </p:cNvPr>
          <p:cNvSpPr>
            <a:spLocks noGrp="1"/>
          </p:cNvSpPr>
          <p:nvPr>
            <p:ph type="title" hasCustomPrompt="1"/>
          </p:nvPr>
        </p:nvSpPr>
        <p:spPr>
          <a:xfrm>
            <a:off x="838200" y="365125"/>
            <a:ext cx="105156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947D4DE4-3BE1-8C49-A4AB-6FA184CCC0C0}"/>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20D25E3E-6357-9542-8608-0F60E25D94AE}"/>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6" name="Picture 5">
            <a:extLst>
              <a:ext uri="{FF2B5EF4-FFF2-40B4-BE49-F238E27FC236}">
                <a16:creationId xmlns:a16="http://schemas.microsoft.com/office/drawing/2014/main" id="{FB0FAC73-D461-EB4C-A2A0-AF486D3F194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38436128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Divider Slide - royal blue">
    <p:spTree>
      <p:nvGrpSpPr>
        <p:cNvPr id="1" name="Shape 2414"/>
        <p:cNvGrpSpPr/>
        <p:nvPr/>
      </p:nvGrpSpPr>
      <p:grpSpPr>
        <a:xfrm>
          <a:off x="0" y="0"/>
          <a:ext cx="0" cy="0"/>
          <a:chOff x="0" y="0"/>
          <a:chExt cx="0" cy="0"/>
        </a:xfrm>
      </p:grpSpPr>
      <p:sp>
        <p:nvSpPr>
          <p:cNvPr id="8" name="Google Shape;2415;p336">
            <a:extLst>
              <a:ext uri="{FF2B5EF4-FFF2-40B4-BE49-F238E27FC236}">
                <a16:creationId xmlns:a16="http://schemas.microsoft.com/office/drawing/2014/main" id="{7DEBF214-619C-2642-AAF2-C5C57E23995E}"/>
              </a:ext>
            </a:extLst>
          </p:cNvPr>
          <p:cNvSpPr/>
          <p:nvPr userDrawn="1"/>
        </p:nvSpPr>
        <p:spPr>
          <a:xfrm>
            <a:off x="294132" y="248920"/>
            <a:ext cx="11603736" cy="6400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419" name="Google Shape;2419;p336"/>
          <p:cNvSpPr txBox="1">
            <a:spLocks noGrp="1"/>
          </p:cNvSpPr>
          <p:nvPr>
            <p:ph type="title"/>
          </p:nvPr>
        </p:nvSpPr>
        <p:spPr>
          <a:xfrm>
            <a:off x="900173" y="1520328"/>
            <a:ext cx="3918012"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18012"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sp>
        <p:nvSpPr>
          <p:cNvPr id="5" name="Picture Placeholder 4">
            <a:extLst>
              <a:ext uri="{FF2B5EF4-FFF2-40B4-BE49-F238E27FC236}">
                <a16:creationId xmlns:a16="http://schemas.microsoft.com/office/drawing/2014/main" id="{37042180-9D00-2542-B985-8EA6540BD8D6}"/>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Tree>
    <p:extLst>
      <p:ext uri="{BB962C8B-B14F-4D97-AF65-F5344CB8AC3E}">
        <p14:creationId xmlns:p14="http://schemas.microsoft.com/office/powerpoint/2010/main" val="38401001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ivider Full Teal">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2" y="248920"/>
            <a:ext cx="11603736" cy="6400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a:solidFill>
                  <a:srgbClr val="FFFFFF"/>
                </a:solidFill>
                <a:latin typeface="Lato Light"/>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Lato Light"/>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208481DF-0EB7-DC4D-BF15-6D503A0CBD3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38858394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1_Divider Slide - royal blue">
    <p:spTree>
      <p:nvGrpSpPr>
        <p:cNvPr id="1" name="Shape 2414"/>
        <p:cNvGrpSpPr/>
        <p:nvPr/>
      </p:nvGrpSpPr>
      <p:grpSpPr>
        <a:xfrm>
          <a:off x="0" y="0"/>
          <a:ext cx="0" cy="0"/>
          <a:chOff x="0" y="0"/>
          <a:chExt cx="0" cy="0"/>
        </a:xfrm>
      </p:grpSpPr>
      <p:sp>
        <p:nvSpPr>
          <p:cNvPr id="8" name="Google Shape;2415;p336">
            <a:extLst>
              <a:ext uri="{FF2B5EF4-FFF2-40B4-BE49-F238E27FC236}">
                <a16:creationId xmlns:a16="http://schemas.microsoft.com/office/drawing/2014/main" id="{94528738-811A-0F48-8CE1-043EED252E2A}"/>
              </a:ext>
            </a:extLst>
          </p:cNvPr>
          <p:cNvSpPr/>
          <p:nvPr userDrawn="1"/>
        </p:nvSpPr>
        <p:spPr>
          <a:xfrm>
            <a:off x="294133" y="228600"/>
            <a:ext cx="11603733" cy="64008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3" name="Picture Placeholder 4">
            <a:extLst>
              <a:ext uri="{FF2B5EF4-FFF2-40B4-BE49-F238E27FC236}">
                <a16:creationId xmlns:a16="http://schemas.microsoft.com/office/drawing/2014/main" id="{E170B6EF-3358-1E44-96DF-02AB0D85A4F6}"/>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
        <p:nvSpPr>
          <p:cNvPr id="2419" name="Google Shape;2419;p336"/>
          <p:cNvSpPr txBox="1">
            <a:spLocks noGrp="1"/>
          </p:cNvSpPr>
          <p:nvPr>
            <p:ph type="title"/>
          </p:nvPr>
        </p:nvSpPr>
        <p:spPr>
          <a:xfrm>
            <a:off x="900173" y="1520328"/>
            <a:ext cx="3970765"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70765"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7" name="Picture 6" descr="A picture containing drawing&#10;&#10;Description automatically generated">
            <a:extLst>
              <a:ext uri="{FF2B5EF4-FFF2-40B4-BE49-F238E27FC236}">
                <a16:creationId xmlns:a16="http://schemas.microsoft.com/office/drawing/2014/main" id="{066E52BC-BE7B-2A4B-8AFB-3AE0977D8F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1655702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Full Blue">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3" y="228600"/>
            <a:ext cx="11603733" cy="64008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14084B9B-EBC8-2C44-9CBE-FCFD30273C0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298543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7BC41-8BED-4055-8E31-D77BF91D8CC4}"/>
              </a:ext>
            </a:extLst>
          </p:cNvPr>
          <p:cNvSpPr/>
          <p:nvPr userDrawn="1"/>
        </p:nvSpPr>
        <p:spPr>
          <a:xfrm>
            <a:off x="0" y="-3969"/>
            <a:ext cx="12192000" cy="68619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chemeClr val="bg1"/>
                </a:solidFill>
              </a:defRPr>
            </a:lvl1pPr>
          </a:lstStyle>
          <a:p>
            <a:pPr lvl="0"/>
            <a:r>
              <a:rPr lang="en-US"/>
              <a:t>Click to add subtitle</a:t>
            </a:r>
          </a:p>
        </p:txBody>
      </p:sp>
      <p:sp>
        <p:nvSpPr>
          <p:cNvPr id="9" name="Text Placeholder 3">
            <a:extLst>
              <a:ext uri="{FF2B5EF4-FFF2-40B4-BE49-F238E27FC236}">
                <a16:creationId xmlns:a16="http://schemas.microsoft.com/office/drawing/2014/main" id="{376A4F23-F65D-464D-9505-B9345262E70D}"/>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bg1"/>
                </a:solidFill>
              </a:defRPr>
            </a:lvl2pPr>
          </a:lstStyle>
          <a:p>
            <a:pPr lvl="1"/>
            <a:endParaRPr lang="en-US"/>
          </a:p>
        </p:txBody>
      </p:sp>
    </p:spTree>
    <p:extLst>
      <p:ext uri="{BB962C8B-B14F-4D97-AF65-F5344CB8AC3E}">
        <p14:creationId xmlns:p14="http://schemas.microsoft.com/office/powerpoint/2010/main" val="32272478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1_Divider Slide - royal blue">
    <p:spTree>
      <p:nvGrpSpPr>
        <p:cNvPr id="1" name="Shape 2414"/>
        <p:cNvGrpSpPr/>
        <p:nvPr/>
      </p:nvGrpSpPr>
      <p:grpSpPr>
        <a:xfrm>
          <a:off x="0" y="0"/>
          <a:ext cx="0" cy="0"/>
          <a:chOff x="0" y="0"/>
          <a:chExt cx="0" cy="0"/>
        </a:xfrm>
      </p:grpSpPr>
      <p:sp>
        <p:nvSpPr>
          <p:cNvPr id="8" name="Google Shape;2415;p336">
            <a:extLst>
              <a:ext uri="{FF2B5EF4-FFF2-40B4-BE49-F238E27FC236}">
                <a16:creationId xmlns:a16="http://schemas.microsoft.com/office/drawing/2014/main" id="{5B4E5891-DB08-C244-A6D7-0E0343A8B644}"/>
              </a:ext>
            </a:extLst>
          </p:cNvPr>
          <p:cNvSpPr/>
          <p:nvPr userDrawn="1"/>
        </p:nvSpPr>
        <p:spPr>
          <a:xfrm>
            <a:off x="294133" y="248920"/>
            <a:ext cx="11603733" cy="64008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2" name="Picture Placeholder 4">
            <a:extLst>
              <a:ext uri="{FF2B5EF4-FFF2-40B4-BE49-F238E27FC236}">
                <a16:creationId xmlns:a16="http://schemas.microsoft.com/office/drawing/2014/main" id="{5A397983-11AD-5C44-B922-60419AA3EC44}"/>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
        <p:nvSpPr>
          <p:cNvPr id="2419" name="Google Shape;2419;p336"/>
          <p:cNvSpPr txBox="1">
            <a:spLocks noGrp="1"/>
          </p:cNvSpPr>
          <p:nvPr>
            <p:ph type="title"/>
          </p:nvPr>
        </p:nvSpPr>
        <p:spPr>
          <a:xfrm>
            <a:off x="900173" y="1520328"/>
            <a:ext cx="39531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531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7" name="Picture 6" descr="A picture containing drawing&#10;&#10;Description automatically generated">
            <a:extLst>
              <a:ext uri="{FF2B5EF4-FFF2-40B4-BE49-F238E27FC236}">
                <a16:creationId xmlns:a16="http://schemas.microsoft.com/office/drawing/2014/main" id="{BB912C19-42D9-824F-BCF3-10CF56DCFBB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5418496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ivider Full Green">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3" y="248920"/>
            <a:ext cx="11603733" cy="64008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13D81D21-EAE2-204C-B03D-6AFE3B001C5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12154601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Divider Slide - royal blue" preserve="1" userDrawn="1">
  <p:cSld name="1_Divider Slide - royal blue">
    <p:spTree>
      <p:nvGrpSpPr>
        <p:cNvPr id="1" name="Shape 2414"/>
        <p:cNvGrpSpPr/>
        <p:nvPr/>
      </p:nvGrpSpPr>
      <p:grpSpPr>
        <a:xfrm>
          <a:off x="0" y="0"/>
          <a:ext cx="0" cy="0"/>
          <a:chOff x="0" y="0"/>
          <a:chExt cx="0" cy="0"/>
        </a:xfrm>
      </p:grpSpPr>
      <p:sp>
        <p:nvSpPr>
          <p:cNvPr id="7" name="Google Shape;2415;p336">
            <a:extLst>
              <a:ext uri="{FF2B5EF4-FFF2-40B4-BE49-F238E27FC236}">
                <a16:creationId xmlns:a16="http://schemas.microsoft.com/office/drawing/2014/main" id="{ABD21DF4-B9F4-6946-ABD7-44703FA3CF00}"/>
              </a:ext>
            </a:extLst>
          </p:cNvPr>
          <p:cNvSpPr/>
          <p:nvPr userDrawn="1"/>
        </p:nvSpPr>
        <p:spPr>
          <a:xfrm>
            <a:off x="294133" y="248920"/>
            <a:ext cx="11603733" cy="64008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2" name="Picture Placeholder 4">
            <a:extLst>
              <a:ext uri="{FF2B5EF4-FFF2-40B4-BE49-F238E27FC236}">
                <a16:creationId xmlns:a16="http://schemas.microsoft.com/office/drawing/2014/main" id="{FC85A5FA-23B6-1543-860F-2F37FC0BA696}"/>
              </a:ext>
            </a:extLst>
          </p:cNvPr>
          <p:cNvSpPr>
            <a:spLocks noGrp="1"/>
          </p:cNvSpPr>
          <p:nvPr>
            <p:ph type="pic" sz="quarter" idx="10" hasCustomPrompt="1"/>
          </p:nvPr>
        </p:nvSpPr>
        <p:spPr>
          <a:xfrm>
            <a:off x="5805427" y="685800"/>
            <a:ext cx="5486400" cy="5486400"/>
          </a:xfrm>
        </p:spPr>
        <p:txBody>
          <a:bodyPr/>
          <a:lstStyle>
            <a:lvl1pPr>
              <a:defRPr>
                <a:solidFill>
                  <a:schemeClr val="tx1"/>
                </a:solidFill>
              </a:defRPr>
            </a:lvl1pPr>
          </a:lstStyle>
          <a:p>
            <a:r>
              <a:rPr lang="en-US"/>
              <a:t>Click the icon below to add a photo</a:t>
            </a:r>
          </a:p>
        </p:txBody>
      </p:sp>
      <p:sp>
        <p:nvSpPr>
          <p:cNvPr id="2419" name="Google Shape;2419;p336"/>
          <p:cNvSpPr txBox="1">
            <a:spLocks noGrp="1"/>
          </p:cNvSpPr>
          <p:nvPr>
            <p:ph type="title"/>
          </p:nvPr>
        </p:nvSpPr>
        <p:spPr>
          <a:xfrm>
            <a:off x="900173" y="1520328"/>
            <a:ext cx="3970765"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20" name="Google Shape;2420;p336"/>
          <p:cNvSpPr txBox="1">
            <a:spLocks noGrp="1"/>
          </p:cNvSpPr>
          <p:nvPr>
            <p:ph type="subTitle" idx="1"/>
          </p:nvPr>
        </p:nvSpPr>
        <p:spPr>
          <a:xfrm>
            <a:off x="900173" y="3722632"/>
            <a:ext cx="3970765"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10" name="Picture 9" descr="A picture containing drawing&#10;&#10;Description automatically generated">
            <a:extLst>
              <a:ext uri="{FF2B5EF4-FFF2-40B4-BE49-F238E27FC236}">
                <a16:creationId xmlns:a16="http://schemas.microsoft.com/office/drawing/2014/main" id="{375E95BC-B789-5A45-A174-CAB72648856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22066301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vider Full Purple">
    <p:spTree>
      <p:nvGrpSpPr>
        <p:cNvPr id="1" name=""/>
        <p:cNvGrpSpPr/>
        <p:nvPr/>
      </p:nvGrpSpPr>
      <p:grpSpPr>
        <a:xfrm>
          <a:off x="0" y="0"/>
          <a:ext cx="0" cy="0"/>
          <a:chOff x="0" y="0"/>
          <a:chExt cx="0" cy="0"/>
        </a:xfrm>
      </p:grpSpPr>
      <p:sp>
        <p:nvSpPr>
          <p:cNvPr id="6" name="Google Shape;2415;p336">
            <a:extLst>
              <a:ext uri="{FF2B5EF4-FFF2-40B4-BE49-F238E27FC236}">
                <a16:creationId xmlns:a16="http://schemas.microsoft.com/office/drawing/2014/main" id="{4C00605F-4A3E-FE40-B689-F26055A14F07}"/>
              </a:ext>
            </a:extLst>
          </p:cNvPr>
          <p:cNvSpPr/>
          <p:nvPr userDrawn="1"/>
        </p:nvSpPr>
        <p:spPr>
          <a:xfrm>
            <a:off x="294133" y="248920"/>
            <a:ext cx="11603733" cy="6400800"/>
          </a:xfrm>
          <a:prstGeom prst="rect">
            <a:avLst/>
          </a:prstGeom>
          <a:solidFill>
            <a:schemeClr val="accent4"/>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7" name="Google Shape;2419;p336">
            <a:extLst>
              <a:ext uri="{FF2B5EF4-FFF2-40B4-BE49-F238E27FC236}">
                <a16:creationId xmlns:a16="http://schemas.microsoft.com/office/drawing/2014/main" id="{A5F8A66F-12B0-DC43-AB78-D445AA388CE7}"/>
              </a:ext>
            </a:extLst>
          </p:cNvPr>
          <p:cNvSpPr txBox="1">
            <a:spLocks noGrp="1"/>
          </p:cNvSpPr>
          <p:nvPr>
            <p:ph type="title"/>
          </p:nvPr>
        </p:nvSpPr>
        <p:spPr>
          <a:xfrm>
            <a:off x="919009" y="973956"/>
            <a:ext cx="10353981" cy="2173439"/>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0" baseline="0">
                <a:solidFill>
                  <a:srgbClr val="FFFFFF"/>
                </a:solidFill>
                <a:latin typeface="Calibri Light" panose="020F0302020204030204" pitchFamily="34" charset="0"/>
                <a:ea typeface="Lato Light"/>
                <a:cs typeface="Lato Light"/>
                <a:sym typeface="Lato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 name="Google Shape;2420;p336">
            <a:extLst>
              <a:ext uri="{FF2B5EF4-FFF2-40B4-BE49-F238E27FC236}">
                <a16:creationId xmlns:a16="http://schemas.microsoft.com/office/drawing/2014/main" id="{64EBBE47-E0A2-4945-A667-F356BBC19D34}"/>
              </a:ext>
            </a:extLst>
          </p:cNvPr>
          <p:cNvSpPr txBox="1">
            <a:spLocks noGrp="1"/>
          </p:cNvSpPr>
          <p:nvPr>
            <p:ph type="subTitle" idx="1"/>
          </p:nvPr>
        </p:nvSpPr>
        <p:spPr>
          <a:xfrm>
            <a:off x="919008" y="3310287"/>
            <a:ext cx="10353981" cy="1962071"/>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aseline="0">
                <a:solidFill>
                  <a:schemeClr val="bg2"/>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pic>
        <p:nvPicPr>
          <p:cNvPr id="9" name="Picture 8" descr="A picture containing drawing&#10;&#10;Description automatically generated">
            <a:extLst>
              <a:ext uri="{FF2B5EF4-FFF2-40B4-BE49-F238E27FC236}">
                <a16:creationId xmlns:a16="http://schemas.microsoft.com/office/drawing/2014/main" id="{303D0181-9A70-9F41-9527-2F6585D30FE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r="-2485"/>
          <a:stretch/>
        </p:blipFill>
        <p:spPr>
          <a:xfrm>
            <a:off x="489051" y="6077788"/>
            <a:ext cx="1119032" cy="323012"/>
          </a:xfrm>
          <a:prstGeom prst="rect">
            <a:avLst/>
          </a:prstGeom>
        </p:spPr>
      </p:pic>
    </p:spTree>
    <p:extLst>
      <p:ext uri="{BB962C8B-B14F-4D97-AF65-F5344CB8AC3E}">
        <p14:creationId xmlns:p14="http://schemas.microsoft.com/office/powerpoint/2010/main" val="36712907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tats 1" preserve="1" userDrawn="1">
  <p:cSld name="stats 1">
    <p:spTree>
      <p:nvGrpSpPr>
        <p:cNvPr id="1" name="Shape 318"/>
        <p:cNvGrpSpPr/>
        <p:nvPr/>
      </p:nvGrpSpPr>
      <p:grpSpPr>
        <a:xfrm>
          <a:off x="0" y="0"/>
          <a:ext cx="0" cy="0"/>
          <a:chOff x="0" y="0"/>
          <a:chExt cx="0" cy="0"/>
        </a:xfrm>
      </p:grpSpPr>
      <p:sp>
        <p:nvSpPr>
          <p:cNvPr id="328" name="Google Shape;328;p43"/>
          <p:cNvSpPr txBox="1">
            <a:spLocks noGrp="1"/>
          </p:cNvSpPr>
          <p:nvPr>
            <p:ph type="title"/>
          </p:nvPr>
        </p:nvSpPr>
        <p:spPr>
          <a:xfrm>
            <a:off x="1463800" y="1348533"/>
            <a:ext cx="9382000" cy="1479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 name="Text Placeholder 2">
            <a:extLst>
              <a:ext uri="{FF2B5EF4-FFF2-40B4-BE49-F238E27FC236}">
                <a16:creationId xmlns:a16="http://schemas.microsoft.com/office/drawing/2014/main" id="{81829D9B-829C-D141-BBC1-5DDCB62511DF}"/>
              </a:ext>
            </a:extLst>
          </p:cNvPr>
          <p:cNvSpPr>
            <a:spLocks noGrp="1"/>
          </p:cNvSpPr>
          <p:nvPr>
            <p:ph type="body" sz="quarter" idx="10" hasCustomPrompt="1"/>
          </p:nvPr>
        </p:nvSpPr>
        <p:spPr>
          <a:xfrm>
            <a:off x="1574800" y="3212065"/>
            <a:ext cx="2743200" cy="566961"/>
          </a:xfrm>
        </p:spPr>
        <p:txBody>
          <a:bodyPr/>
          <a:lstStyle>
            <a:lvl1pPr marL="0" indent="0" algn="ctr">
              <a:buNone/>
              <a:defRPr sz="3000" b="1" i="0" baseline="0"/>
            </a:lvl1pPr>
            <a:lvl3pPr>
              <a:buNone/>
              <a:defRPr/>
            </a:lvl3pPr>
          </a:lstStyle>
          <a:p>
            <a:pPr lvl="0"/>
            <a:r>
              <a:rPr lang="en-US"/>
              <a:t>45%</a:t>
            </a:r>
          </a:p>
        </p:txBody>
      </p:sp>
      <p:sp>
        <p:nvSpPr>
          <p:cNvPr id="19" name="Text Placeholder 2">
            <a:extLst>
              <a:ext uri="{FF2B5EF4-FFF2-40B4-BE49-F238E27FC236}">
                <a16:creationId xmlns:a16="http://schemas.microsoft.com/office/drawing/2014/main" id="{652B72CC-EC5A-DF4A-8643-2BC0C34833B3}"/>
              </a:ext>
            </a:extLst>
          </p:cNvPr>
          <p:cNvSpPr>
            <a:spLocks noGrp="1"/>
          </p:cNvSpPr>
          <p:nvPr>
            <p:ph type="body" sz="quarter" idx="11" hasCustomPrompt="1"/>
          </p:nvPr>
        </p:nvSpPr>
        <p:spPr>
          <a:xfrm>
            <a:off x="1574800" y="3824746"/>
            <a:ext cx="2743200" cy="1735416"/>
          </a:xfrm>
        </p:spPr>
        <p:txBody>
          <a:bodyPr/>
          <a:lstStyle>
            <a:lvl1pPr marL="0" indent="0" algn="ctr">
              <a:buNone/>
              <a:defRPr sz="2000" baseline="0">
                <a:solidFill>
                  <a:schemeClr val="tx1"/>
                </a:solidFill>
              </a:defRPr>
            </a:lvl1pPr>
            <a:lvl3pPr>
              <a:buNone/>
              <a:defRPr/>
            </a:lvl3pPr>
          </a:lstStyle>
          <a:p>
            <a:pPr lvl="0"/>
            <a:r>
              <a:rPr lang="en-US"/>
              <a:t>Decrease in ER admissions over a 25 day period, as compared to test period</a:t>
            </a:r>
          </a:p>
        </p:txBody>
      </p:sp>
      <p:sp>
        <p:nvSpPr>
          <p:cNvPr id="20" name="Text Placeholder 2">
            <a:extLst>
              <a:ext uri="{FF2B5EF4-FFF2-40B4-BE49-F238E27FC236}">
                <a16:creationId xmlns:a16="http://schemas.microsoft.com/office/drawing/2014/main" id="{476BF3F8-684D-6946-8023-0CA2A697DF65}"/>
              </a:ext>
            </a:extLst>
          </p:cNvPr>
          <p:cNvSpPr>
            <a:spLocks noGrp="1"/>
          </p:cNvSpPr>
          <p:nvPr>
            <p:ph type="body" sz="quarter" idx="12" hasCustomPrompt="1"/>
          </p:nvPr>
        </p:nvSpPr>
        <p:spPr>
          <a:xfrm>
            <a:off x="4779216" y="3212066"/>
            <a:ext cx="2743200" cy="566961"/>
          </a:xfrm>
        </p:spPr>
        <p:txBody>
          <a:bodyPr/>
          <a:lstStyle>
            <a:lvl1pPr marL="0" indent="0" algn="ctr">
              <a:buNone/>
              <a:defRPr sz="3000" b="1" i="0" baseline="0"/>
            </a:lvl1pPr>
            <a:lvl3pPr>
              <a:buNone/>
              <a:defRPr/>
            </a:lvl3pPr>
          </a:lstStyle>
          <a:p>
            <a:pPr lvl="0"/>
            <a:r>
              <a:rPr lang="en-US"/>
              <a:t>Data Point</a:t>
            </a:r>
          </a:p>
        </p:txBody>
      </p:sp>
      <p:sp>
        <p:nvSpPr>
          <p:cNvPr id="21" name="Text Placeholder 2">
            <a:extLst>
              <a:ext uri="{FF2B5EF4-FFF2-40B4-BE49-F238E27FC236}">
                <a16:creationId xmlns:a16="http://schemas.microsoft.com/office/drawing/2014/main" id="{1A90A39E-C343-FB45-907C-B581A693A349}"/>
              </a:ext>
            </a:extLst>
          </p:cNvPr>
          <p:cNvSpPr>
            <a:spLocks noGrp="1"/>
          </p:cNvSpPr>
          <p:nvPr>
            <p:ph type="body" sz="quarter" idx="13" hasCustomPrompt="1"/>
          </p:nvPr>
        </p:nvSpPr>
        <p:spPr>
          <a:xfrm>
            <a:off x="4779216" y="3829332"/>
            <a:ext cx="2743200"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sp>
        <p:nvSpPr>
          <p:cNvPr id="22" name="Text Placeholder 2">
            <a:extLst>
              <a:ext uri="{FF2B5EF4-FFF2-40B4-BE49-F238E27FC236}">
                <a16:creationId xmlns:a16="http://schemas.microsoft.com/office/drawing/2014/main" id="{22AC46F2-5FB3-3E44-9983-EA76E1AF5C80}"/>
              </a:ext>
            </a:extLst>
          </p:cNvPr>
          <p:cNvSpPr>
            <a:spLocks noGrp="1"/>
          </p:cNvSpPr>
          <p:nvPr>
            <p:ph type="body" sz="quarter" idx="14" hasCustomPrompt="1"/>
          </p:nvPr>
        </p:nvSpPr>
        <p:spPr>
          <a:xfrm>
            <a:off x="7983632" y="3212066"/>
            <a:ext cx="2743200" cy="566961"/>
          </a:xfrm>
        </p:spPr>
        <p:txBody>
          <a:bodyPr/>
          <a:lstStyle>
            <a:lvl1pPr marL="0" indent="0" algn="ctr">
              <a:buNone/>
              <a:defRPr sz="3000" b="1" i="0" baseline="0"/>
            </a:lvl1pPr>
            <a:lvl3pPr>
              <a:buNone/>
              <a:defRPr/>
            </a:lvl3pPr>
          </a:lstStyle>
          <a:p>
            <a:pPr lvl="0"/>
            <a:r>
              <a:rPr lang="en-US"/>
              <a:t>Data Point</a:t>
            </a:r>
          </a:p>
        </p:txBody>
      </p:sp>
      <p:sp>
        <p:nvSpPr>
          <p:cNvPr id="23" name="Text Placeholder 2">
            <a:extLst>
              <a:ext uri="{FF2B5EF4-FFF2-40B4-BE49-F238E27FC236}">
                <a16:creationId xmlns:a16="http://schemas.microsoft.com/office/drawing/2014/main" id="{E90FE2A7-BBB0-194A-A308-BC13E2F64D66}"/>
              </a:ext>
            </a:extLst>
          </p:cNvPr>
          <p:cNvSpPr>
            <a:spLocks noGrp="1"/>
          </p:cNvSpPr>
          <p:nvPr>
            <p:ph type="body" sz="quarter" idx="15" hasCustomPrompt="1"/>
          </p:nvPr>
        </p:nvSpPr>
        <p:spPr>
          <a:xfrm>
            <a:off x="7983632" y="3824746"/>
            <a:ext cx="2743200"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grpSp>
        <p:nvGrpSpPr>
          <p:cNvPr id="4" name="Group 3">
            <a:extLst>
              <a:ext uri="{FF2B5EF4-FFF2-40B4-BE49-F238E27FC236}">
                <a16:creationId xmlns:a16="http://schemas.microsoft.com/office/drawing/2014/main" id="{8076F612-357A-E34C-B46F-C2A5673CF948}"/>
              </a:ext>
            </a:extLst>
          </p:cNvPr>
          <p:cNvGrpSpPr/>
          <p:nvPr userDrawn="1"/>
        </p:nvGrpSpPr>
        <p:grpSpPr>
          <a:xfrm>
            <a:off x="7980616" y="518777"/>
            <a:ext cx="3343200" cy="5409600"/>
            <a:chOff x="7953367" y="635000"/>
            <a:chExt cx="3343200" cy="5409600"/>
          </a:xfrm>
        </p:grpSpPr>
        <p:sp>
          <p:nvSpPr>
            <p:cNvPr id="319" name="Google Shape;319;p43"/>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3"/>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3"/>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roup 24">
            <a:extLst>
              <a:ext uri="{FF2B5EF4-FFF2-40B4-BE49-F238E27FC236}">
                <a16:creationId xmlns:a16="http://schemas.microsoft.com/office/drawing/2014/main" id="{B426D581-FFA9-C748-B2F0-1B3D93C985AE}"/>
              </a:ext>
            </a:extLst>
          </p:cNvPr>
          <p:cNvGrpSpPr/>
          <p:nvPr userDrawn="1"/>
        </p:nvGrpSpPr>
        <p:grpSpPr>
          <a:xfrm rot="10800000">
            <a:off x="865449" y="564496"/>
            <a:ext cx="3343200" cy="5409600"/>
            <a:chOff x="7953367" y="635000"/>
            <a:chExt cx="3343200" cy="5409600"/>
          </a:xfrm>
        </p:grpSpPr>
        <p:sp>
          <p:nvSpPr>
            <p:cNvPr id="26" name="Google Shape;319;p43">
              <a:extLst>
                <a:ext uri="{FF2B5EF4-FFF2-40B4-BE49-F238E27FC236}">
                  <a16:creationId xmlns:a16="http://schemas.microsoft.com/office/drawing/2014/main" id="{6673DCAB-51D4-4A43-BABA-EB2164635E57}"/>
                </a:ext>
              </a:extLst>
            </p:cNvPr>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325;p43">
              <a:extLst>
                <a:ext uri="{FF2B5EF4-FFF2-40B4-BE49-F238E27FC236}">
                  <a16:creationId xmlns:a16="http://schemas.microsoft.com/office/drawing/2014/main" id="{2D15574D-9F1A-5541-9825-2CFE9AE1D715}"/>
                </a:ext>
              </a:extLst>
            </p:cNvPr>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26;p43">
              <a:extLst>
                <a:ext uri="{FF2B5EF4-FFF2-40B4-BE49-F238E27FC236}">
                  <a16:creationId xmlns:a16="http://schemas.microsoft.com/office/drawing/2014/main" id="{7433431D-80F7-4D45-BB5B-4A7A1172540C}"/>
                </a:ext>
              </a:extLst>
            </p:cNvPr>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9" name="Picture 28" descr="A close up of a sign&#10;&#10;Description automatically generated">
            <a:extLst>
              <a:ext uri="{FF2B5EF4-FFF2-40B4-BE49-F238E27FC236}">
                <a16:creationId xmlns:a16="http://schemas.microsoft.com/office/drawing/2014/main" id="{47ABCFBB-FC2B-3D4A-9F77-697704504D1A}"/>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24" name="Picture 23">
            <a:extLst>
              <a:ext uri="{FF2B5EF4-FFF2-40B4-BE49-F238E27FC236}">
                <a16:creationId xmlns:a16="http://schemas.microsoft.com/office/drawing/2014/main" id="{17C5E1D4-FCD3-0B40-A6CE-D1007FF3410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
        <p:nvSpPr>
          <p:cNvPr id="31" name="Text Placeholder 4">
            <a:extLst>
              <a:ext uri="{FF2B5EF4-FFF2-40B4-BE49-F238E27FC236}">
                <a16:creationId xmlns:a16="http://schemas.microsoft.com/office/drawing/2014/main" id="{5E91373F-9AFB-2C40-B8E3-F51E0F8AC755}"/>
              </a:ext>
            </a:extLst>
          </p:cNvPr>
          <p:cNvSpPr>
            <a:spLocks noGrp="1"/>
          </p:cNvSpPr>
          <p:nvPr>
            <p:ph type="body" sz="quarter" idx="16" hasCustomPrompt="1"/>
          </p:nvPr>
        </p:nvSpPr>
        <p:spPr>
          <a:xfrm>
            <a:off x="4394200" y="647139"/>
            <a:ext cx="3403600" cy="646113"/>
          </a:xfrm>
        </p:spPr>
        <p:txBody>
          <a:bodyPr/>
          <a:lstStyle>
            <a:lvl1pPr marL="0" indent="0" algn="ctr">
              <a:buNone/>
              <a:defRPr baseline="0">
                <a:solidFill>
                  <a:schemeClr val="accent2"/>
                </a:solidFill>
                <a:latin typeface="+mj-lt"/>
              </a:defRPr>
            </a:lvl1pPr>
          </a:lstStyle>
          <a:p>
            <a:pPr lvl="0"/>
            <a:r>
              <a:rPr lang="en-US"/>
              <a:t>ADD HEADER</a:t>
            </a:r>
          </a:p>
        </p:txBody>
      </p:sp>
    </p:spTree>
    <p:extLst>
      <p:ext uri="{BB962C8B-B14F-4D97-AF65-F5344CB8AC3E}">
        <p14:creationId xmlns:p14="http://schemas.microsoft.com/office/powerpoint/2010/main" val="14718827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tats 1" preserve="1" userDrawn="1">
  <p:cSld name="1_stats 1">
    <p:spTree>
      <p:nvGrpSpPr>
        <p:cNvPr id="1" name="Shape 318"/>
        <p:cNvGrpSpPr/>
        <p:nvPr/>
      </p:nvGrpSpPr>
      <p:grpSpPr>
        <a:xfrm>
          <a:off x="0" y="0"/>
          <a:ext cx="0" cy="0"/>
          <a:chOff x="0" y="0"/>
          <a:chExt cx="0" cy="0"/>
        </a:xfrm>
      </p:grpSpPr>
      <p:sp>
        <p:nvSpPr>
          <p:cNvPr id="328" name="Google Shape;328;p43"/>
          <p:cNvSpPr txBox="1">
            <a:spLocks noGrp="1"/>
          </p:cNvSpPr>
          <p:nvPr>
            <p:ph type="title"/>
          </p:nvPr>
        </p:nvSpPr>
        <p:spPr>
          <a:xfrm>
            <a:off x="1463800" y="1348533"/>
            <a:ext cx="9382000" cy="1479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 name="Text Placeholder 2">
            <a:extLst>
              <a:ext uri="{FF2B5EF4-FFF2-40B4-BE49-F238E27FC236}">
                <a16:creationId xmlns:a16="http://schemas.microsoft.com/office/drawing/2014/main" id="{81829D9B-829C-D141-BBC1-5DDCB62511DF}"/>
              </a:ext>
            </a:extLst>
          </p:cNvPr>
          <p:cNvSpPr>
            <a:spLocks noGrp="1"/>
          </p:cNvSpPr>
          <p:nvPr>
            <p:ph type="body" sz="quarter" idx="10" hasCustomPrompt="1"/>
          </p:nvPr>
        </p:nvSpPr>
        <p:spPr>
          <a:xfrm>
            <a:off x="1463800" y="3165536"/>
            <a:ext cx="2131102" cy="566961"/>
          </a:xfrm>
        </p:spPr>
        <p:txBody>
          <a:bodyPr/>
          <a:lstStyle>
            <a:lvl1pPr marL="0" indent="0" algn="ctr">
              <a:buNone/>
              <a:defRPr sz="3000" b="1" i="0" baseline="0"/>
            </a:lvl1pPr>
            <a:lvl3pPr>
              <a:buNone/>
              <a:defRPr/>
            </a:lvl3pPr>
          </a:lstStyle>
          <a:p>
            <a:pPr lvl="0"/>
            <a:r>
              <a:rPr lang="en-US"/>
              <a:t>45%</a:t>
            </a:r>
          </a:p>
        </p:txBody>
      </p:sp>
      <p:sp>
        <p:nvSpPr>
          <p:cNvPr id="19" name="Text Placeholder 2">
            <a:extLst>
              <a:ext uri="{FF2B5EF4-FFF2-40B4-BE49-F238E27FC236}">
                <a16:creationId xmlns:a16="http://schemas.microsoft.com/office/drawing/2014/main" id="{652B72CC-EC5A-DF4A-8643-2BC0C34833B3}"/>
              </a:ext>
            </a:extLst>
          </p:cNvPr>
          <p:cNvSpPr>
            <a:spLocks noGrp="1"/>
          </p:cNvSpPr>
          <p:nvPr>
            <p:ph type="body" sz="quarter" idx="11" hasCustomPrompt="1"/>
          </p:nvPr>
        </p:nvSpPr>
        <p:spPr>
          <a:xfrm>
            <a:off x="1463800" y="3778216"/>
            <a:ext cx="2131102" cy="1735416"/>
          </a:xfrm>
        </p:spPr>
        <p:txBody>
          <a:bodyPr/>
          <a:lstStyle>
            <a:lvl1pPr marL="0" indent="0" algn="ctr">
              <a:buNone/>
              <a:defRPr sz="2000" baseline="0">
                <a:solidFill>
                  <a:schemeClr val="tx1"/>
                </a:solidFill>
              </a:defRPr>
            </a:lvl1pPr>
            <a:lvl3pPr>
              <a:buNone/>
              <a:defRPr/>
            </a:lvl3pPr>
          </a:lstStyle>
          <a:p>
            <a:pPr lvl="0"/>
            <a:r>
              <a:rPr lang="en-US"/>
              <a:t>Decrease in ER admissions over a 25 day period, as compared to test period</a:t>
            </a:r>
          </a:p>
        </p:txBody>
      </p:sp>
      <p:sp>
        <p:nvSpPr>
          <p:cNvPr id="20" name="Text Placeholder 2">
            <a:extLst>
              <a:ext uri="{FF2B5EF4-FFF2-40B4-BE49-F238E27FC236}">
                <a16:creationId xmlns:a16="http://schemas.microsoft.com/office/drawing/2014/main" id="{476BF3F8-684D-6946-8023-0CA2A697DF65}"/>
              </a:ext>
            </a:extLst>
          </p:cNvPr>
          <p:cNvSpPr>
            <a:spLocks noGrp="1"/>
          </p:cNvSpPr>
          <p:nvPr>
            <p:ph type="body" sz="quarter" idx="12" hasCustomPrompt="1"/>
          </p:nvPr>
        </p:nvSpPr>
        <p:spPr>
          <a:xfrm>
            <a:off x="3880766" y="3165536"/>
            <a:ext cx="2131102" cy="566961"/>
          </a:xfrm>
        </p:spPr>
        <p:txBody>
          <a:bodyPr/>
          <a:lstStyle>
            <a:lvl1pPr marL="0" indent="0" algn="ctr">
              <a:buNone/>
              <a:defRPr sz="3000" b="1" i="0" baseline="0"/>
            </a:lvl1pPr>
            <a:lvl3pPr>
              <a:buNone/>
              <a:defRPr/>
            </a:lvl3pPr>
          </a:lstStyle>
          <a:p>
            <a:pPr lvl="0"/>
            <a:r>
              <a:rPr lang="en-US"/>
              <a:t>Data Point</a:t>
            </a:r>
          </a:p>
        </p:txBody>
      </p:sp>
      <p:sp>
        <p:nvSpPr>
          <p:cNvPr id="21" name="Text Placeholder 2">
            <a:extLst>
              <a:ext uri="{FF2B5EF4-FFF2-40B4-BE49-F238E27FC236}">
                <a16:creationId xmlns:a16="http://schemas.microsoft.com/office/drawing/2014/main" id="{1A90A39E-C343-FB45-907C-B581A693A349}"/>
              </a:ext>
            </a:extLst>
          </p:cNvPr>
          <p:cNvSpPr>
            <a:spLocks noGrp="1"/>
          </p:cNvSpPr>
          <p:nvPr>
            <p:ph type="body" sz="quarter" idx="13" hasCustomPrompt="1"/>
          </p:nvPr>
        </p:nvSpPr>
        <p:spPr>
          <a:xfrm>
            <a:off x="3880766" y="3778216"/>
            <a:ext cx="2131102"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sp>
        <p:nvSpPr>
          <p:cNvPr id="22" name="Text Placeholder 2">
            <a:extLst>
              <a:ext uri="{FF2B5EF4-FFF2-40B4-BE49-F238E27FC236}">
                <a16:creationId xmlns:a16="http://schemas.microsoft.com/office/drawing/2014/main" id="{22AC46F2-5FB3-3E44-9983-EA76E1AF5C80}"/>
              </a:ext>
            </a:extLst>
          </p:cNvPr>
          <p:cNvSpPr>
            <a:spLocks noGrp="1"/>
          </p:cNvSpPr>
          <p:nvPr>
            <p:ph type="body" sz="quarter" idx="14" hasCustomPrompt="1"/>
          </p:nvPr>
        </p:nvSpPr>
        <p:spPr>
          <a:xfrm>
            <a:off x="6297732" y="3165536"/>
            <a:ext cx="2131102" cy="566961"/>
          </a:xfrm>
        </p:spPr>
        <p:txBody>
          <a:bodyPr/>
          <a:lstStyle>
            <a:lvl1pPr marL="0" indent="0" algn="ctr">
              <a:buNone/>
              <a:defRPr sz="3000" b="1" i="0" baseline="0"/>
            </a:lvl1pPr>
            <a:lvl3pPr>
              <a:buNone/>
              <a:defRPr/>
            </a:lvl3pPr>
          </a:lstStyle>
          <a:p>
            <a:pPr lvl="0"/>
            <a:r>
              <a:rPr lang="en-US"/>
              <a:t>Data Point</a:t>
            </a:r>
          </a:p>
        </p:txBody>
      </p:sp>
      <p:sp>
        <p:nvSpPr>
          <p:cNvPr id="23" name="Text Placeholder 2">
            <a:extLst>
              <a:ext uri="{FF2B5EF4-FFF2-40B4-BE49-F238E27FC236}">
                <a16:creationId xmlns:a16="http://schemas.microsoft.com/office/drawing/2014/main" id="{E90FE2A7-BBB0-194A-A308-BC13E2F64D66}"/>
              </a:ext>
            </a:extLst>
          </p:cNvPr>
          <p:cNvSpPr>
            <a:spLocks noGrp="1"/>
          </p:cNvSpPr>
          <p:nvPr>
            <p:ph type="body" sz="quarter" idx="15" hasCustomPrompt="1"/>
          </p:nvPr>
        </p:nvSpPr>
        <p:spPr>
          <a:xfrm>
            <a:off x="6297732" y="3778216"/>
            <a:ext cx="2131102"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grpSp>
        <p:nvGrpSpPr>
          <p:cNvPr id="4" name="Group 3">
            <a:extLst>
              <a:ext uri="{FF2B5EF4-FFF2-40B4-BE49-F238E27FC236}">
                <a16:creationId xmlns:a16="http://schemas.microsoft.com/office/drawing/2014/main" id="{8076F612-357A-E34C-B46F-C2A5673CF948}"/>
              </a:ext>
            </a:extLst>
          </p:cNvPr>
          <p:cNvGrpSpPr/>
          <p:nvPr userDrawn="1"/>
        </p:nvGrpSpPr>
        <p:grpSpPr>
          <a:xfrm>
            <a:off x="7980616" y="518777"/>
            <a:ext cx="3343200" cy="5409600"/>
            <a:chOff x="7953367" y="635000"/>
            <a:chExt cx="3343200" cy="5409600"/>
          </a:xfrm>
        </p:grpSpPr>
        <p:sp>
          <p:nvSpPr>
            <p:cNvPr id="319" name="Google Shape;319;p43"/>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3"/>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3"/>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roup 24">
            <a:extLst>
              <a:ext uri="{FF2B5EF4-FFF2-40B4-BE49-F238E27FC236}">
                <a16:creationId xmlns:a16="http://schemas.microsoft.com/office/drawing/2014/main" id="{B426D581-FFA9-C748-B2F0-1B3D93C985AE}"/>
              </a:ext>
            </a:extLst>
          </p:cNvPr>
          <p:cNvGrpSpPr/>
          <p:nvPr userDrawn="1"/>
        </p:nvGrpSpPr>
        <p:grpSpPr>
          <a:xfrm rot="10800000">
            <a:off x="865449" y="564496"/>
            <a:ext cx="3343200" cy="5409600"/>
            <a:chOff x="7953367" y="635000"/>
            <a:chExt cx="3343200" cy="5409600"/>
          </a:xfrm>
        </p:grpSpPr>
        <p:sp>
          <p:nvSpPr>
            <p:cNvPr id="26" name="Google Shape;319;p43">
              <a:extLst>
                <a:ext uri="{FF2B5EF4-FFF2-40B4-BE49-F238E27FC236}">
                  <a16:creationId xmlns:a16="http://schemas.microsoft.com/office/drawing/2014/main" id="{6673DCAB-51D4-4A43-BABA-EB2164635E57}"/>
                </a:ext>
              </a:extLst>
            </p:cNvPr>
            <p:cNvSpPr/>
            <p:nvPr/>
          </p:nvSpPr>
          <p:spPr>
            <a:xfrm>
              <a:off x="7953367" y="635000"/>
              <a:ext cx="3343200" cy="4571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325;p43">
              <a:extLst>
                <a:ext uri="{FF2B5EF4-FFF2-40B4-BE49-F238E27FC236}">
                  <a16:creationId xmlns:a16="http://schemas.microsoft.com/office/drawing/2014/main" id="{2D15574D-9F1A-5541-9825-2CFE9AE1D715}"/>
                </a:ext>
              </a:extLst>
            </p:cNvPr>
            <p:cNvSpPr/>
            <p:nvPr/>
          </p:nvSpPr>
          <p:spPr>
            <a:xfrm rot="5400000">
              <a:off x="8568907" y="3316940"/>
              <a:ext cx="54096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326;p43">
              <a:extLst>
                <a:ext uri="{FF2B5EF4-FFF2-40B4-BE49-F238E27FC236}">
                  <a16:creationId xmlns:a16="http://schemas.microsoft.com/office/drawing/2014/main" id="{7433431D-80F7-4D45-BB5B-4A7A1172540C}"/>
                </a:ext>
              </a:extLst>
            </p:cNvPr>
            <p:cNvSpPr/>
            <p:nvPr/>
          </p:nvSpPr>
          <p:spPr>
            <a:xfrm>
              <a:off x="7953367" y="5998880"/>
              <a:ext cx="3343200" cy="457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Text Placeholder 2">
            <a:extLst>
              <a:ext uri="{FF2B5EF4-FFF2-40B4-BE49-F238E27FC236}">
                <a16:creationId xmlns:a16="http://schemas.microsoft.com/office/drawing/2014/main" id="{29642740-4C4C-354F-B5C4-B16243E6A720}"/>
              </a:ext>
            </a:extLst>
          </p:cNvPr>
          <p:cNvSpPr>
            <a:spLocks noGrp="1"/>
          </p:cNvSpPr>
          <p:nvPr>
            <p:ph type="body" sz="quarter" idx="16" hasCustomPrompt="1"/>
          </p:nvPr>
        </p:nvSpPr>
        <p:spPr>
          <a:xfrm>
            <a:off x="8714698" y="3162438"/>
            <a:ext cx="2131102" cy="566961"/>
          </a:xfrm>
        </p:spPr>
        <p:txBody>
          <a:bodyPr/>
          <a:lstStyle>
            <a:lvl1pPr marL="0" indent="0" algn="ctr">
              <a:buNone/>
              <a:defRPr sz="3000" b="1" i="0" baseline="0"/>
            </a:lvl1pPr>
            <a:lvl3pPr>
              <a:buNone/>
              <a:defRPr/>
            </a:lvl3pPr>
          </a:lstStyle>
          <a:p>
            <a:pPr lvl="0"/>
            <a:r>
              <a:rPr lang="en-US"/>
              <a:t>Data Point</a:t>
            </a:r>
          </a:p>
        </p:txBody>
      </p:sp>
      <p:sp>
        <p:nvSpPr>
          <p:cNvPr id="29" name="Text Placeholder 2">
            <a:extLst>
              <a:ext uri="{FF2B5EF4-FFF2-40B4-BE49-F238E27FC236}">
                <a16:creationId xmlns:a16="http://schemas.microsoft.com/office/drawing/2014/main" id="{8F06382F-063F-0E49-8F38-B70E70303946}"/>
              </a:ext>
            </a:extLst>
          </p:cNvPr>
          <p:cNvSpPr>
            <a:spLocks noGrp="1"/>
          </p:cNvSpPr>
          <p:nvPr>
            <p:ph type="body" sz="quarter" idx="17" hasCustomPrompt="1"/>
          </p:nvPr>
        </p:nvSpPr>
        <p:spPr>
          <a:xfrm>
            <a:off x="8714698" y="3775118"/>
            <a:ext cx="2131102" cy="1735416"/>
          </a:xfrm>
        </p:spPr>
        <p:txBody>
          <a:bodyPr/>
          <a:lstStyle>
            <a:lvl1pPr marL="0" indent="0" algn="ctr">
              <a:buNone/>
              <a:defRPr sz="2000" baseline="0">
                <a:solidFill>
                  <a:schemeClr val="tx1"/>
                </a:solidFill>
              </a:defRPr>
            </a:lvl1pPr>
            <a:lvl3pPr>
              <a:buNone/>
              <a:defRPr/>
            </a:lvl3pPr>
          </a:lstStyle>
          <a:p>
            <a:pPr lvl="0"/>
            <a:r>
              <a:rPr lang="en-US"/>
              <a:t>Add description here</a:t>
            </a:r>
          </a:p>
        </p:txBody>
      </p:sp>
      <p:pic>
        <p:nvPicPr>
          <p:cNvPr id="32" name="Picture 31" descr="A close up of a sign&#10;&#10;Description automatically generated">
            <a:extLst>
              <a:ext uri="{FF2B5EF4-FFF2-40B4-BE49-F238E27FC236}">
                <a16:creationId xmlns:a16="http://schemas.microsoft.com/office/drawing/2014/main" id="{527199BD-6214-DA42-9DEE-D743D9D3B02F}"/>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30" name="Picture 29">
            <a:extLst>
              <a:ext uri="{FF2B5EF4-FFF2-40B4-BE49-F238E27FC236}">
                <a16:creationId xmlns:a16="http://schemas.microsoft.com/office/drawing/2014/main" id="{B83DCAD6-B4CD-A749-969F-FE8B9AC822F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15292221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DD95-10BD-9047-A69E-59F474184161}"/>
              </a:ext>
            </a:extLst>
          </p:cNvPr>
          <p:cNvSpPr>
            <a:spLocks noGrp="1"/>
          </p:cNvSpPr>
          <p:nvPr>
            <p:ph type="title" hasCustomPrompt="1"/>
          </p:nvPr>
        </p:nvSpPr>
        <p:spPr>
          <a:xfrm>
            <a:off x="831850" y="1709738"/>
            <a:ext cx="10515600" cy="2852737"/>
          </a:xfrm>
        </p:spPr>
        <p:txBody>
          <a:bodyPr anchor="b"/>
          <a:lstStyle>
            <a:lvl1pPr>
              <a:defRPr sz="6000"/>
            </a:lvl1pPr>
          </a:lstStyle>
          <a:p>
            <a:r>
              <a:rPr lang="en-US"/>
              <a:t>Click to Edit Title</a:t>
            </a:r>
          </a:p>
        </p:txBody>
      </p:sp>
      <p:sp>
        <p:nvSpPr>
          <p:cNvPr id="3" name="Text Placeholder 2">
            <a:extLst>
              <a:ext uri="{FF2B5EF4-FFF2-40B4-BE49-F238E27FC236}">
                <a16:creationId xmlns:a16="http://schemas.microsoft.com/office/drawing/2014/main" id="{B34B755E-0FE0-E544-A0C3-2E38198FFC0A}"/>
              </a:ext>
            </a:extLst>
          </p:cNvPr>
          <p:cNvSpPr>
            <a:spLocks noGrp="1"/>
          </p:cNvSpPr>
          <p:nvPr>
            <p:ph type="body" idx="1"/>
          </p:nvPr>
        </p:nvSpPr>
        <p:spPr>
          <a:xfrm>
            <a:off x="831850" y="4589463"/>
            <a:ext cx="10515600" cy="15573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close up of a sign&#10;&#10;Description automatically generated">
            <a:extLst>
              <a:ext uri="{FF2B5EF4-FFF2-40B4-BE49-F238E27FC236}">
                <a16:creationId xmlns:a16="http://schemas.microsoft.com/office/drawing/2014/main" id="{FDA39780-C873-7D43-AA9B-896F2C9B14F1}"/>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6" name="Picture 5">
            <a:extLst>
              <a:ext uri="{FF2B5EF4-FFF2-40B4-BE49-F238E27FC236}">
                <a16:creationId xmlns:a16="http://schemas.microsoft.com/office/drawing/2014/main" id="{13C8D3A5-6AF8-554B-B59F-A48093F6857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2885424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AFFB-04A1-FF47-A475-B6F486262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1DE71-D229-9948-B9B4-F6241353A0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B9CD-50FB-854E-A429-CA744A8DE5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1A03B954-B727-1942-8C70-5BF26B05E460}"/>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7" name="Picture 6">
            <a:extLst>
              <a:ext uri="{FF2B5EF4-FFF2-40B4-BE49-F238E27FC236}">
                <a16:creationId xmlns:a16="http://schemas.microsoft.com/office/drawing/2014/main" id="{DFCBA58D-9AA1-4547-BF09-DEE79CBBAAA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7852197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4CFD-6AE0-C249-BD2E-50A1C3E422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7561CF-986B-844C-A4FD-9169E06CB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390EA-F6D5-7C4B-B7E3-D53CC3F303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7E5292-5A38-B94A-95ED-2F6C044DF2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3779F2-A1AE-AB49-AADA-B26A9E843A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FE43C1FF-BAB2-9C4B-B693-69A4259C7F7E}"/>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9" name="Picture 8">
            <a:extLst>
              <a:ext uri="{FF2B5EF4-FFF2-40B4-BE49-F238E27FC236}">
                <a16:creationId xmlns:a16="http://schemas.microsoft.com/office/drawing/2014/main" id="{B8F46597-AB37-BF4E-BBFD-5E96B13ECB7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41228100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4CFD-6AE0-C249-BD2E-50A1C3E422F6}"/>
              </a:ext>
            </a:extLst>
          </p:cNvPr>
          <p:cNvSpPr>
            <a:spLocks noGrp="1"/>
          </p:cNvSpPr>
          <p:nvPr>
            <p:ph type="title"/>
          </p:nvPr>
        </p:nvSpPr>
        <p:spPr>
          <a:xfrm>
            <a:off x="839788" y="365126"/>
            <a:ext cx="10515600" cy="5987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7561CF-986B-844C-A4FD-9169E06CBE30}"/>
              </a:ext>
            </a:extLst>
          </p:cNvPr>
          <p:cNvSpPr>
            <a:spLocks noGrp="1"/>
          </p:cNvSpPr>
          <p:nvPr>
            <p:ph type="body" idx="1"/>
          </p:nvPr>
        </p:nvSpPr>
        <p:spPr>
          <a:xfrm>
            <a:off x="839789" y="1553238"/>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390EA-F6D5-7C4B-B7E3-D53CC3F30397}"/>
              </a:ext>
            </a:extLst>
          </p:cNvPr>
          <p:cNvSpPr>
            <a:spLocks noGrp="1"/>
          </p:cNvSpPr>
          <p:nvPr>
            <p:ph sz="half" idx="2"/>
          </p:nvPr>
        </p:nvSpPr>
        <p:spPr>
          <a:xfrm>
            <a:off x="839789" y="2221325"/>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14" name="Google Shape;2420;p336">
            <a:extLst>
              <a:ext uri="{FF2B5EF4-FFF2-40B4-BE49-F238E27FC236}">
                <a16:creationId xmlns:a16="http://schemas.microsoft.com/office/drawing/2014/main" id="{2F7BCF17-8E9F-4A2F-A6B2-33BC09092E1C}"/>
              </a:ext>
            </a:extLst>
          </p:cNvPr>
          <p:cNvSpPr txBox="1">
            <a:spLocks noGrp="1"/>
          </p:cNvSpPr>
          <p:nvPr>
            <p:ph type="subTitle" idx="16"/>
          </p:nvPr>
        </p:nvSpPr>
        <p:spPr>
          <a:xfrm>
            <a:off x="839789" y="963863"/>
            <a:ext cx="10515600" cy="529373"/>
          </a:xfrm>
          <a:prstGeom prst="rect">
            <a:avLst/>
          </a:prstGeom>
        </p:spPr>
        <p:txBody>
          <a:bodyPr spcFirstLastPara="1" wrap="square" lIns="91425" tIns="91425" rIns="91425" bIns="91425" anchor="ctr" anchorCtr="0">
            <a:noAutofit/>
          </a:bodyPr>
          <a:lstStyle>
            <a:lvl1pPr lvl="0" algn="l" rtl="0">
              <a:spcBef>
                <a:spcPts val="0"/>
              </a:spcBef>
              <a:spcAft>
                <a:spcPts val="0"/>
              </a:spcAft>
              <a:buNone/>
              <a:defRPr sz="2400" cap="all" baseline="0">
                <a:solidFill>
                  <a:schemeClr val="accent1"/>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sp>
        <p:nvSpPr>
          <p:cNvPr id="16" name="Text Placeholder 2">
            <a:extLst>
              <a:ext uri="{FF2B5EF4-FFF2-40B4-BE49-F238E27FC236}">
                <a16:creationId xmlns:a16="http://schemas.microsoft.com/office/drawing/2014/main" id="{3EF0BD6C-2821-4BBB-B4ED-2030EC33F417}"/>
              </a:ext>
            </a:extLst>
          </p:cNvPr>
          <p:cNvSpPr>
            <a:spLocks noGrp="1"/>
          </p:cNvSpPr>
          <p:nvPr>
            <p:ph type="body" idx="17"/>
          </p:nvPr>
        </p:nvSpPr>
        <p:spPr>
          <a:xfrm>
            <a:off x="4389902" y="1553238"/>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021B94F7-D2EC-4CF6-BCEA-670E4CF23EB1}"/>
              </a:ext>
            </a:extLst>
          </p:cNvPr>
          <p:cNvSpPr>
            <a:spLocks noGrp="1"/>
          </p:cNvSpPr>
          <p:nvPr>
            <p:ph type="body" idx="19"/>
          </p:nvPr>
        </p:nvSpPr>
        <p:spPr>
          <a:xfrm>
            <a:off x="7943193" y="1554795"/>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105C8EEE-65F7-4639-84F6-3D24A3DE7D70}"/>
              </a:ext>
            </a:extLst>
          </p:cNvPr>
          <p:cNvSpPr>
            <a:spLocks noGrp="1"/>
          </p:cNvSpPr>
          <p:nvPr>
            <p:ph sz="half" idx="20"/>
          </p:nvPr>
        </p:nvSpPr>
        <p:spPr>
          <a:xfrm>
            <a:off x="4389902" y="2221323"/>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1" name="Content Placeholder 3">
            <a:extLst>
              <a:ext uri="{FF2B5EF4-FFF2-40B4-BE49-F238E27FC236}">
                <a16:creationId xmlns:a16="http://schemas.microsoft.com/office/drawing/2014/main" id="{02969726-AB4F-4DAB-B7C6-740294C14FAF}"/>
              </a:ext>
            </a:extLst>
          </p:cNvPr>
          <p:cNvSpPr>
            <a:spLocks noGrp="1"/>
          </p:cNvSpPr>
          <p:nvPr>
            <p:ph sz="half" idx="21"/>
          </p:nvPr>
        </p:nvSpPr>
        <p:spPr>
          <a:xfrm>
            <a:off x="7940015" y="2221323"/>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2" name="Text Placeholder 2">
            <a:extLst>
              <a:ext uri="{FF2B5EF4-FFF2-40B4-BE49-F238E27FC236}">
                <a16:creationId xmlns:a16="http://schemas.microsoft.com/office/drawing/2014/main" id="{07A2E8EF-18E8-4D35-9CAC-185C4B2BBA2F}"/>
              </a:ext>
            </a:extLst>
          </p:cNvPr>
          <p:cNvSpPr>
            <a:spLocks noGrp="1"/>
          </p:cNvSpPr>
          <p:nvPr>
            <p:ph type="body" idx="22"/>
          </p:nvPr>
        </p:nvSpPr>
        <p:spPr>
          <a:xfrm>
            <a:off x="838200" y="3746329"/>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55B987C3-1AEF-4826-B471-BC87CDA6DBB0}"/>
              </a:ext>
            </a:extLst>
          </p:cNvPr>
          <p:cNvSpPr>
            <a:spLocks noGrp="1"/>
          </p:cNvSpPr>
          <p:nvPr>
            <p:ph sz="half" idx="23"/>
          </p:nvPr>
        </p:nvSpPr>
        <p:spPr>
          <a:xfrm>
            <a:off x="838200" y="4414416"/>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4" name="Text Placeholder 2">
            <a:extLst>
              <a:ext uri="{FF2B5EF4-FFF2-40B4-BE49-F238E27FC236}">
                <a16:creationId xmlns:a16="http://schemas.microsoft.com/office/drawing/2014/main" id="{06397E28-E299-4AF6-BB6C-4BBFFC3E27AD}"/>
              </a:ext>
            </a:extLst>
          </p:cNvPr>
          <p:cNvSpPr>
            <a:spLocks noGrp="1"/>
          </p:cNvSpPr>
          <p:nvPr>
            <p:ph type="body" idx="24"/>
          </p:nvPr>
        </p:nvSpPr>
        <p:spPr>
          <a:xfrm>
            <a:off x="4388313" y="3746329"/>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8294170C-F636-4C19-87D9-A8ADA33145AA}"/>
              </a:ext>
            </a:extLst>
          </p:cNvPr>
          <p:cNvSpPr>
            <a:spLocks noGrp="1"/>
          </p:cNvSpPr>
          <p:nvPr>
            <p:ph type="body" idx="25"/>
          </p:nvPr>
        </p:nvSpPr>
        <p:spPr>
          <a:xfrm>
            <a:off x="7941604" y="3747886"/>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E7A64ED4-DB24-4418-9D0B-562710E05A57}"/>
              </a:ext>
            </a:extLst>
          </p:cNvPr>
          <p:cNvSpPr>
            <a:spLocks noGrp="1"/>
          </p:cNvSpPr>
          <p:nvPr>
            <p:ph sz="half" idx="26"/>
          </p:nvPr>
        </p:nvSpPr>
        <p:spPr>
          <a:xfrm>
            <a:off x="4388313" y="4414414"/>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7" name="Content Placeholder 3">
            <a:extLst>
              <a:ext uri="{FF2B5EF4-FFF2-40B4-BE49-F238E27FC236}">
                <a16:creationId xmlns:a16="http://schemas.microsoft.com/office/drawing/2014/main" id="{AA5492EB-D5BB-4B58-8103-593CBA0469FE}"/>
              </a:ext>
            </a:extLst>
          </p:cNvPr>
          <p:cNvSpPr>
            <a:spLocks noGrp="1"/>
          </p:cNvSpPr>
          <p:nvPr>
            <p:ph sz="half" idx="27"/>
          </p:nvPr>
        </p:nvSpPr>
        <p:spPr>
          <a:xfrm>
            <a:off x="7938426" y="4414414"/>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pic>
        <p:nvPicPr>
          <p:cNvPr id="17" name="Picture 16">
            <a:extLst>
              <a:ext uri="{FF2B5EF4-FFF2-40B4-BE49-F238E27FC236}">
                <a16:creationId xmlns:a16="http://schemas.microsoft.com/office/drawing/2014/main" id="{036B6F06-3DDC-2A4A-83A6-85171DE6CA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38200" y="6126419"/>
            <a:ext cx="1221828" cy="539413"/>
          </a:xfrm>
          <a:prstGeom prst="rect">
            <a:avLst/>
          </a:prstGeom>
        </p:spPr>
      </p:pic>
      <p:pic>
        <p:nvPicPr>
          <p:cNvPr id="19" name="Picture 18" descr="A close up of a sign&#10;&#10;Description automatically generated">
            <a:extLst>
              <a:ext uri="{FF2B5EF4-FFF2-40B4-BE49-F238E27FC236}">
                <a16:creationId xmlns:a16="http://schemas.microsoft.com/office/drawing/2014/main" id="{584B3597-A477-404E-BB90-A12F8685AC38}"/>
              </a:ext>
            </a:extLst>
          </p:cNvPr>
          <p:cNvPicPr>
            <a:picLocks noChangeAspect="1"/>
          </p:cNvPicPr>
          <p:nvPr userDrawn="1"/>
        </p:nvPicPr>
        <p:blipFill>
          <a:blip r:embed="rId3"/>
          <a:stretch>
            <a:fillRect/>
          </a:stretch>
        </p:blipFill>
        <p:spPr>
          <a:xfrm>
            <a:off x="8839200" y="6267052"/>
            <a:ext cx="2514600" cy="368300"/>
          </a:xfrm>
          <a:prstGeom prst="rect">
            <a:avLst/>
          </a:prstGeom>
        </p:spPr>
      </p:pic>
    </p:spTree>
    <p:extLst>
      <p:ext uri="{BB962C8B-B14F-4D97-AF65-F5344CB8AC3E}">
        <p14:creationId xmlns:p14="http://schemas.microsoft.com/office/powerpoint/2010/main" val="2327271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4" name="Rectangle 13">
            <a:extLst>
              <a:ext uri="{FF2B5EF4-FFF2-40B4-BE49-F238E27FC236}">
                <a16:creationId xmlns:a16="http://schemas.microsoft.com/office/drawing/2014/main" id="{60C9ED46-B40F-4FFE-BCC0-B3E0E8A56B4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Rectangle 9">
            <a:extLst>
              <a:ext uri="{FF2B5EF4-FFF2-40B4-BE49-F238E27FC236}">
                <a16:creationId xmlns:a16="http://schemas.microsoft.com/office/drawing/2014/main" id="{CF36C8BD-87E4-430D-93F0-F0EFD443C657}"/>
              </a:ext>
            </a:extLst>
          </p:cNvPr>
          <p:cNvSpPr/>
          <p:nvPr userDrawn="1"/>
        </p:nvSpPr>
        <p:spPr>
          <a:xfrm>
            <a:off x="0" y="-3969"/>
            <a:ext cx="12191999"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438007D-EBA6-472B-86A2-FBB8328416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79CC53FD-0C89-446A-B667-CC4E35F429D2}"/>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10848493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F2A6-21FB-2D48-9468-704861376E87}"/>
              </a:ext>
            </a:extLst>
          </p:cNvPr>
          <p:cNvSpPr>
            <a:spLocks noGrp="1"/>
          </p:cNvSpPr>
          <p:nvPr>
            <p:ph type="title"/>
          </p:nvPr>
        </p:nvSpPr>
        <p:spPr/>
        <p:txBody>
          <a:bodyPr/>
          <a:lstStyle/>
          <a:p>
            <a:r>
              <a:rPr lang="en-US"/>
              <a:t>Click to edit Master title style</a:t>
            </a:r>
          </a:p>
        </p:txBody>
      </p:sp>
      <p:pic>
        <p:nvPicPr>
          <p:cNvPr id="6" name="Picture 5" descr="A close up of a sign&#10;&#10;Description automatically generated">
            <a:extLst>
              <a:ext uri="{FF2B5EF4-FFF2-40B4-BE49-F238E27FC236}">
                <a16:creationId xmlns:a16="http://schemas.microsoft.com/office/drawing/2014/main" id="{C10E5AAB-AA9F-7B41-9155-777D96D6328A}"/>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5" name="Picture 4">
            <a:extLst>
              <a:ext uri="{FF2B5EF4-FFF2-40B4-BE49-F238E27FC236}">
                <a16:creationId xmlns:a16="http://schemas.microsoft.com/office/drawing/2014/main" id="{8AC41925-EA9B-A14E-B712-93AE3BE98D2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30107469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A414080-38F2-254E-9733-FE66F205DFF8}"/>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4" name="Picture 3">
            <a:extLst>
              <a:ext uri="{FF2B5EF4-FFF2-40B4-BE49-F238E27FC236}">
                <a16:creationId xmlns:a16="http://schemas.microsoft.com/office/drawing/2014/main" id="{2CDCE9B1-B85E-1A43-B69B-9E1E2A5DCF4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30273612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76B2-C0EF-674C-A174-28F0752DB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3F2655-2302-564F-A878-4B3E9B940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E5535-85EF-A44E-A019-42568069A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6A517AFA-6189-214B-9198-1D38B124248F}"/>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7" name="Picture 6">
            <a:extLst>
              <a:ext uri="{FF2B5EF4-FFF2-40B4-BE49-F238E27FC236}">
                <a16:creationId xmlns:a16="http://schemas.microsoft.com/office/drawing/2014/main" id="{467D1EB1-AFD3-444E-AAD4-E0F40F7ABAB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8218802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416D-8909-354C-948F-51012EC364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154085-4A1C-E147-82E7-A9E23E2FA4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83656-9A6C-C942-8D63-E406799B2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6DCE4085-3E4A-424B-B0B1-CCEF1D1CB615}"/>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4DB1ED01-D7BE-314C-B045-D5470B5D714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39479871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12" name="Picture 11" descr="A group of people raising their hands&#10;&#10;Description automatically generated">
            <a:extLst>
              <a:ext uri="{FF2B5EF4-FFF2-40B4-BE49-F238E27FC236}">
                <a16:creationId xmlns:a16="http://schemas.microsoft.com/office/drawing/2014/main" id="{C3C263FB-9F7C-AC47-AE34-350C02A2296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69"/>
          <a:stretch/>
        </p:blipFill>
        <p:spPr>
          <a:xfrm>
            <a:off x="5533400" y="295380"/>
            <a:ext cx="6298044" cy="6296599"/>
          </a:xfrm>
          <a:prstGeom prst="rect">
            <a:avLst/>
          </a:prstGeom>
        </p:spPr>
      </p:pic>
      <p:sp>
        <p:nvSpPr>
          <p:cNvPr id="14" name="Rectangle 13">
            <a:extLst>
              <a:ext uri="{FF2B5EF4-FFF2-40B4-BE49-F238E27FC236}">
                <a16:creationId xmlns:a16="http://schemas.microsoft.com/office/drawing/2014/main" id="{FFAD7412-1A31-2743-B3C9-0D05D5361546}"/>
              </a:ext>
            </a:extLst>
          </p:cNvPr>
          <p:cNvSpPr/>
          <p:nvPr userDrawn="1"/>
        </p:nvSpPr>
        <p:spPr>
          <a:xfrm>
            <a:off x="5543560" y="305540"/>
            <a:ext cx="6298044" cy="629659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9;p8">
            <a:extLst>
              <a:ext uri="{FF2B5EF4-FFF2-40B4-BE49-F238E27FC236}">
                <a16:creationId xmlns:a16="http://schemas.microsoft.com/office/drawing/2014/main" id="{E6D9EE9A-38C0-4341-8A9E-62F757714ADC}"/>
              </a:ext>
            </a:extLst>
          </p:cNvPr>
          <p:cNvSpPr/>
          <p:nvPr userDrawn="1"/>
        </p:nvSpPr>
        <p:spPr>
          <a:xfrm>
            <a:off x="0" y="899719"/>
            <a:ext cx="6727600" cy="5058562"/>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r>
              <a:rPr lang="en" sz="2400">
                <a:solidFill>
                  <a:schemeClr val="lt1"/>
                </a:solidFill>
              </a:rPr>
              <a:t>a</a:t>
            </a:r>
            <a:endParaRPr sz="1867" b="0" i="0" u="none" strike="noStrike" cap="none">
              <a:solidFill>
                <a:schemeClr val="lt1"/>
              </a:solidFill>
              <a:latin typeface="Arial"/>
              <a:ea typeface="Arial"/>
              <a:cs typeface="Arial"/>
              <a:sym typeface="Arial"/>
            </a:endParaRPr>
          </a:p>
        </p:txBody>
      </p:sp>
      <p:sp>
        <p:nvSpPr>
          <p:cNvPr id="10" name="Title 1">
            <a:extLst>
              <a:ext uri="{FF2B5EF4-FFF2-40B4-BE49-F238E27FC236}">
                <a16:creationId xmlns:a16="http://schemas.microsoft.com/office/drawing/2014/main" id="{27395676-FB06-7244-A70C-E62382972C36}"/>
              </a:ext>
            </a:extLst>
          </p:cNvPr>
          <p:cNvSpPr>
            <a:spLocks noGrp="1"/>
          </p:cNvSpPr>
          <p:nvPr>
            <p:ph type="ctrTitle" hasCustomPrompt="1"/>
          </p:nvPr>
        </p:nvSpPr>
        <p:spPr>
          <a:xfrm>
            <a:off x="838200" y="1197783"/>
            <a:ext cx="5486450" cy="4462434"/>
          </a:xfrm>
          <a:solidFill>
            <a:schemeClr val="lt1"/>
          </a:solidFill>
          <a:ln>
            <a:noFill/>
          </a:ln>
        </p:spPr>
        <p:txBody>
          <a:bodyPr anchor="t" anchorCtr="0">
            <a:normAutofit/>
          </a:bodyPr>
          <a:lstStyle>
            <a:lvl1pPr algn="ctr" fontAlgn="ctr">
              <a:defRPr sz="4500" b="1" baseline="0">
                <a:solidFill>
                  <a:schemeClr val="accent2"/>
                </a:solidFill>
              </a:defRPr>
            </a:lvl1pPr>
          </a:lstStyle>
          <a:p>
            <a:r>
              <a:rPr lang="en-US"/>
              <a:t>Click to Add Text</a:t>
            </a:r>
          </a:p>
        </p:txBody>
      </p:sp>
      <p:pic>
        <p:nvPicPr>
          <p:cNvPr id="9" name="Picture 8">
            <a:extLst>
              <a:ext uri="{FF2B5EF4-FFF2-40B4-BE49-F238E27FC236}">
                <a16:creationId xmlns:a16="http://schemas.microsoft.com/office/drawing/2014/main" id="{CF455A1B-8FF4-4941-9AA2-440B3C5A0DD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12381201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Wordmark and URL">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678916-9547-1B46-B7EE-0D0306679534}"/>
              </a:ext>
            </a:extLst>
          </p:cNvPr>
          <p:cNvGrpSpPr/>
          <p:nvPr userDrawn="1"/>
        </p:nvGrpSpPr>
        <p:grpSpPr>
          <a:xfrm>
            <a:off x="3555491" y="2376614"/>
            <a:ext cx="5081016" cy="1505052"/>
            <a:chOff x="3555491" y="2609088"/>
            <a:chExt cx="5081016" cy="1505052"/>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5491" y="2609088"/>
              <a:ext cx="5081016" cy="819912"/>
            </a:xfrm>
            <a:prstGeom prst="rect">
              <a:avLst/>
            </a:prstGeom>
          </p:spPr>
        </p:pic>
        <p:sp>
          <p:nvSpPr>
            <p:cNvPr id="7" name="TextBox 6"/>
            <p:cNvSpPr txBox="1"/>
            <p:nvPr userDrawn="1"/>
          </p:nvSpPr>
          <p:spPr>
            <a:xfrm>
              <a:off x="3555491" y="3652475"/>
              <a:ext cx="5077914" cy="461665"/>
            </a:xfrm>
            <a:prstGeom prst="rect">
              <a:avLst/>
            </a:prstGeom>
            <a:noFill/>
          </p:spPr>
          <p:txBody>
            <a:bodyPr wrap="square" rtlCol="0">
              <a:spAutoFit/>
            </a:bodyPr>
            <a:lstStyle/>
            <a:p>
              <a:pPr algn="ctr"/>
              <a:r>
                <a:rPr lang="en-US" sz="2400">
                  <a:solidFill>
                    <a:srgbClr val="008EAA"/>
                  </a:solidFill>
                </a:rPr>
                <a:t>www.providenceoregon.org/CORE</a:t>
              </a:r>
            </a:p>
          </p:txBody>
        </p:sp>
      </p:grpSp>
      <p:sp>
        <p:nvSpPr>
          <p:cNvPr id="4" name="Rectangle 3">
            <a:extLst>
              <a:ext uri="{FF2B5EF4-FFF2-40B4-BE49-F238E27FC236}">
                <a16:creationId xmlns:a16="http://schemas.microsoft.com/office/drawing/2014/main" id="{1B29D684-0D1E-F646-A15B-4A1C8B5ED577}"/>
              </a:ext>
            </a:extLst>
          </p:cNvPr>
          <p:cNvSpPr/>
          <p:nvPr userDrawn="1"/>
        </p:nvSpPr>
        <p:spPr>
          <a:xfrm>
            <a:off x="0" y="5329382"/>
            <a:ext cx="12192000" cy="1528618"/>
          </a:xfrm>
          <a:prstGeom prst="rect">
            <a:avLst/>
          </a:prstGeom>
          <a:solidFill>
            <a:srgbClr val="008EAA"/>
          </a:solidFill>
          <a:ln>
            <a:solidFill>
              <a:srgbClr val="008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AB5B4DB-B7D4-244C-AAE9-72227E1A93E6}"/>
              </a:ext>
            </a:extLst>
          </p:cNvPr>
          <p:cNvSpPr>
            <a:spLocks noGrp="1"/>
          </p:cNvSpPr>
          <p:nvPr>
            <p:ph type="body" sz="quarter" idx="10"/>
          </p:nvPr>
        </p:nvSpPr>
        <p:spPr>
          <a:xfrm>
            <a:off x="367542" y="5605535"/>
            <a:ext cx="11453812" cy="976312"/>
          </a:xfrm>
        </p:spPr>
        <p:txBody>
          <a:bodyPr/>
          <a:lstStyle>
            <a:lvl1pP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611955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Slide Full Color">
    <p:bg>
      <p:bgPr>
        <a:solidFill>
          <a:schemeClr val="bg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BF50CE26-EF73-0547-AE34-04BF5DD2CEB2}"/>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ECDAA583-1651-1749-A6C4-0F44D734029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2561745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Closing Slide Full Colo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p:blipFill>
        <p:spPr>
          <a:xfrm>
            <a:off x="3297698" y="2431354"/>
            <a:ext cx="5596604" cy="976312"/>
          </a:xfrm>
          <a:prstGeom prst="rect">
            <a:avLst/>
          </a:prstGeom>
        </p:spPr>
      </p:pic>
      <p:sp>
        <p:nvSpPr>
          <p:cNvPr id="7" name="TextBox 6"/>
          <p:cNvSpPr txBox="1"/>
          <p:nvPr userDrawn="1"/>
        </p:nvSpPr>
        <p:spPr>
          <a:xfrm>
            <a:off x="3555491" y="3420001"/>
            <a:ext cx="5077914" cy="461665"/>
          </a:xfrm>
          <a:prstGeom prst="rect">
            <a:avLst/>
          </a:prstGeom>
          <a:noFill/>
        </p:spPr>
        <p:txBody>
          <a:bodyPr wrap="square" rtlCol="0">
            <a:spAutoFit/>
          </a:bodyPr>
          <a:lstStyle/>
          <a:p>
            <a:pPr algn="ctr"/>
            <a:r>
              <a:rPr lang="en-US" sz="2400">
                <a:solidFill>
                  <a:schemeClr val="bg1"/>
                </a:solidFill>
                <a:latin typeface="+mj-lt"/>
              </a:rPr>
              <a:t>www.providenceoregon.org/CORE</a:t>
            </a:r>
          </a:p>
        </p:txBody>
      </p:sp>
      <p:sp>
        <p:nvSpPr>
          <p:cNvPr id="8" name="Text Placeholder 7">
            <a:extLst>
              <a:ext uri="{FF2B5EF4-FFF2-40B4-BE49-F238E27FC236}">
                <a16:creationId xmlns:a16="http://schemas.microsoft.com/office/drawing/2014/main" id="{FAB5B4DB-B7D4-244C-AAE9-72227E1A93E6}"/>
              </a:ext>
            </a:extLst>
          </p:cNvPr>
          <p:cNvSpPr>
            <a:spLocks noGrp="1"/>
          </p:cNvSpPr>
          <p:nvPr userDrawn="1">
            <p:ph type="body" sz="quarter" idx="10"/>
          </p:nvPr>
        </p:nvSpPr>
        <p:spPr>
          <a:xfrm>
            <a:off x="367542" y="5605535"/>
            <a:ext cx="11453812" cy="976312"/>
          </a:xfrm>
        </p:spPr>
        <p:txBody>
          <a:bodyPr/>
          <a:lstStyle>
            <a:lvl1pP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56565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71AA448-FFE0-45FC-94C4-74D5D63B4245}"/>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5E13B51-EE85-4FA8-91C4-D179691C8E42}"/>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3868048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7BC41-8BED-4055-8E31-D77BF91D8CC4}"/>
              </a:ext>
            </a:extLst>
          </p:cNvPr>
          <p:cNvSpPr/>
          <p:nvPr userDrawn="1"/>
        </p:nvSpPr>
        <p:spPr>
          <a:xfrm>
            <a:off x="0" y="-3969"/>
            <a:ext cx="12192000"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chemeClr val="bg1"/>
                </a:solidFill>
              </a:defRPr>
            </a:lvl1pPr>
          </a:lstStyle>
          <a:p>
            <a:pPr lvl="0"/>
            <a:r>
              <a:rPr lang="en-US"/>
              <a:t>Click to add subtitle</a:t>
            </a:r>
          </a:p>
        </p:txBody>
      </p:sp>
      <p:sp>
        <p:nvSpPr>
          <p:cNvPr id="9" name="Text Placeholder 3">
            <a:extLst>
              <a:ext uri="{FF2B5EF4-FFF2-40B4-BE49-F238E27FC236}">
                <a16:creationId xmlns:a16="http://schemas.microsoft.com/office/drawing/2014/main" id="{11F8B7C1-FBE5-4608-8D6F-E22994912919}"/>
              </a:ext>
            </a:extLst>
          </p:cNvPr>
          <p:cNvSpPr>
            <a:spLocks noGrp="1"/>
          </p:cNvSpPr>
          <p:nvPr>
            <p:ph type="body" sz="quarter" idx="11"/>
          </p:nvPr>
        </p:nvSpPr>
        <p:spPr>
          <a:xfrm>
            <a:off x="600890" y="3624084"/>
            <a:ext cx="10528300" cy="1143000"/>
          </a:xfrm>
          <a:prstGeom prst="rect">
            <a:avLst/>
          </a:prstGeom>
        </p:spPr>
        <p:txBody>
          <a:bodyPr anchor="ctr"/>
          <a:lstStyle>
            <a:lvl2pPr marL="0" indent="0">
              <a:buFontTx/>
              <a:buNone/>
              <a:defRPr sz="5400" b="1">
                <a:solidFill>
                  <a:schemeClr val="bg1"/>
                </a:solidFill>
              </a:defRPr>
            </a:lvl2pPr>
          </a:lstStyle>
          <a:p>
            <a:pPr lvl="1"/>
            <a:endParaRPr lang="en-US"/>
          </a:p>
        </p:txBody>
      </p:sp>
    </p:spTree>
    <p:extLst>
      <p:ext uri="{BB962C8B-B14F-4D97-AF65-F5344CB8AC3E}">
        <p14:creationId xmlns:p14="http://schemas.microsoft.com/office/powerpoint/2010/main" val="3672001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1" name="Straight Connector 10">
            <a:extLst>
              <a:ext uri="{FF2B5EF4-FFF2-40B4-BE49-F238E27FC236}">
                <a16:creationId xmlns:a16="http://schemas.microsoft.com/office/drawing/2014/main" id="{B015DDB8-EF61-4E53-8AE1-931CB2DFECF5}"/>
              </a:ext>
            </a:extLst>
          </p:cNvPr>
          <p:cNvCxnSpPr/>
          <p:nvPr userDrawn="1"/>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60C9ED46-B40F-4FFE-BCC0-B3E0E8A56B4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17" name="Picture 16" descr="Logo&#10;&#10;Description automatically generated">
            <a:extLst>
              <a:ext uri="{FF2B5EF4-FFF2-40B4-BE49-F238E27FC236}">
                <a16:creationId xmlns:a16="http://schemas.microsoft.com/office/drawing/2014/main" id="{1292FDC0-A172-473A-96C0-33CE30222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
        <p:nvSpPr>
          <p:cNvPr id="10" name="Rectangle 9">
            <a:extLst>
              <a:ext uri="{FF2B5EF4-FFF2-40B4-BE49-F238E27FC236}">
                <a16:creationId xmlns:a16="http://schemas.microsoft.com/office/drawing/2014/main" id="{CF36C8BD-87E4-430D-93F0-F0EFD443C657}"/>
              </a:ext>
            </a:extLst>
          </p:cNvPr>
          <p:cNvSpPr/>
          <p:nvPr userDrawn="1"/>
        </p:nvSpPr>
        <p:spPr>
          <a:xfrm>
            <a:off x="0" y="-3969"/>
            <a:ext cx="121919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3528F62-F210-4DCB-B6DA-7231025B5F1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78BADE23-9991-4EC8-B244-4666F79244D0}"/>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982995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ans footer">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userDrawn="1"/>
        </p:nvSpPr>
        <p:spPr>
          <a:xfrm>
            <a:off x="0" y="-3969"/>
            <a:ext cx="12191999" cy="365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0513989-00EA-4005-982C-A0406DD0C12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5" name="Content Placeholder 2">
            <a:extLst>
              <a:ext uri="{FF2B5EF4-FFF2-40B4-BE49-F238E27FC236}">
                <a16:creationId xmlns:a16="http://schemas.microsoft.com/office/drawing/2014/main" id="{1467835A-23AF-4E9A-AAD5-1275DEFFB180}"/>
              </a:ext>
            </a:extLst>
          </p:cNvPr>
          <p:cNvSpPr>
            <a:spLocks noGrp="1"/>
          </p:cNvSpPr>
          <p:nvPr>
            <p:ph idx="1" hasCustomPrompt="1"/>
          </p:nvPr>
        </p:nvSpPr>
        <p:spPr>
          <a:xfrm>
            <a:off x="609600" y="1604431"/>
            <a:ext cx="10972800" cy="4702477"/>
          </a:xfrm>
          <a:prstGeom prst="rect">
            <a:avLst/>
          </a:prstGeom>
        </p:spPr>
        <p:txBody>
          <a:bodyPr>
            <a:noAutofit/>
          </a:bodyPr>
          <a:lstStyle>
            <a:lvl1pPr marL="0" indent="0">
              <a:lnSpc>
                <a:spcPct val="100000"/>
              </a:lnSpc>
              <a:spcBef>
                <a:spcPts val="0"/>
              </a:spcBef>
              <a:spcAft>
                <a:spcPts val="1200"/>
              </a:spcAft>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Tree>
    <p:extLst>
      <p:ext uri="{BB962C8B-B14F-4D97-AF65-F5344CB8AC3E}">
        <p14:creationId xmlns:p14="http://schemas.microsoft.com/office/powerpoint/2010/main" val="2767682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over_no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47E1DF-9BDB-4039-A07F-74800A71C1C5}"/>
              </a:ext>
            </a:extLst>
          </p:cNvPr>
          <p:cNvSpPr/>
          <p:nvPr userDrawn="1"/>
        </p:nvSpPr>
        <p:spPr bwMode="gray">
          <a:xfrm>
            <a:off x="0" y="4168588"/>
            <a:ext cx="12192000" cy="2689412"/>
          </a:xfrm>
          <a:prstGeom prst="rect">
            <a:avLst/>
          </a:prstGeom>
          <a:solidFill>
            <a:schemeClr val="accent6"/>
          </a:solidFill>
          <a:ln>
            <a:noFill/>
          </a:ln>
          <a:effectLst/>
        </p:spPr>
        <p:txBody>
          <a:bodyPr lIns="80682" tIns="80682" rIns="80682" bIns="80682" rtlCol="0" anchor="ctr" anchorCtr="0">
            <a:noAutofit/>
          </a:bodyPr>
          <a:lstStyle/>
          <a:p>
            <a:pPr algn="ctr" eaLnBrk="1" hangingPunct="1"/>
            <a:endParaRPr lang="en-US" sz="1412" b="1">
              <a:solidFill>
                <a:schemeClr val="bg1"/>
              </a:solidFill>
              <a:latin typeface="+mn-lt"/>
            </a:endParaRPr>
          </a:p>
        </p:txBody>
      </p:sp>
      <p:sp>
        <p:nvSpPr>
          <p:cNvPr id="11" name="Rectangle 10">
            <a:extLst>
              <a:ext uri="{FF2B5EF4-FFF2-40B4-BE49-F238E27FC236}">
                <a16:creationId xmlns:a16="http://schemas.microsoft.com/office/drawing/2014/main" id="{1177B5FE-E347-4F82-8A69-45C7B59D6F0F}"/>
              </a:ext>
            </a:extLst>
          </p:cNvPr>
          <p:cNvSpPr/>
          <p:nvPr userDrawn="1"/>
        </p:nvSpPr>
        <p:spPr bwMode="ltGray">
          <a:xfrm>
            <a:off x="0" y="4101353"/>
            <a:ext cx="12192000" cy="201706"/>
          </a:xfrm>
          <a:prstGeom prst="rect">
            <a:avLst/>
          </a:prstGeom>
          <a:solidFill>
            <a:schemeClr val="accent1"/>
          </a:solidFill>
          <a:ln>
            <a:noFill/>
          </a:ln>
          <a:effectLst/>
        </p:spPr>
        <p:txBody>
          <a:bodyPr lIns="80682" tIns="80682" rIns="80682" bIns="80682" rtlCol="0" anchor="ctr" anchorCtr="0">
            <a:noAutofit/>
          </a:bodyPr>
          <a:lstStyle/>
          <a:p>
            <a:pPr algn="ctr" eaLnBrk="1" hangingPunct="1"/>
            <a:endParaRPr lang="en-US" sz="1412" b="1">
              <a:solidFill>
                <a:schemeClr val="bg1"/>
              </a:solidFill>
              <a:latin typeface="+mn-lt"/>
            </a:endParaRPr>
          </a:p>
        </p:txBody>
      </p:sp>
      <p:pic>
        <p:nvPicPr>
          <p:cNvPr id="8" name="Picture 7">
            <a:extLst>
              <a:ext uri="{FF2B5EF4-FFF2-40B4-BE49-F238E27FC236}">
                <a16:creationId xmlns:a16="http://schemas.microsoft.com/office/drawing/2014/main" id="{60107A3B-9E99-43BD-A6B5-531D930B3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9473670" y="-1"/>
            <a:ext cx="2179135" cy="1019864"/>
          </a:xfrm>
          <a:prstGeom prst="rect">
            <a:avLst/>
          </a:prstGeom>
        </p:spPr>
      </p:pic>
      <p:sp>
        <p:nvSpPr>
          <p:cNvPr id="4" name="Title 3">
            <a:extLst>
              <a:ext uri="{FF2B5EF4-FFF2-40B4-BE49-F238E27FC236}">
                <a16:creationId xmlns:a16="http://schemas.microsoft.com/office/drawing/2014/main" id="{D9B0BA5D-2B56-4EA3-8A08-BD36132AB785}"/>
              </a:ext>
            </a:extLst>
          </p:cNvPr>
          <p:cNvSpPr>
            <a:spLocks noGrp="1"/>
          </p:cNvSpPr>
          <p:nvPr>
            <p:ph type="title"/>
          </p:nvPr>
        </p:nvSpPr>
        <p:spPr>
          <a:xfrm>
            <a:off x="621221" y="3058244"/>
            <a:ext cx="10949560" cy="742511"/>
          </a:xfrm>
        </p:spPr>
        <p:txBody>
          <a:bodyPr anchor="b" anchorCtr="0">
            <a:noAutofit/>
          </a:bodyPr>
          <a:lstStyle>
            <a:lvl1pPr>
              <a:defRPr sz="3530">
                <a:solidFill>
                  <a:schemeClr val="tx1"/>
                </a:solidFill>
              </a:defRPr>
            </a:lvl1pPr>
          </a:lstStyle>
          <a:p>
            <a:r>
              <a:rPr lang="en-US"/>
              <a:t>Click to edit Master title style</a:t>
            </a:r>
          </a:p>
        </p:txBody>
      </p:sp>
      <p:sp>
        <p:nvSpPr>
          <p:cNvPr id="5" name="Subtitle 2">
            <a:extLst>
              <a:ext uri="{FF2B5EF4-FFF2-40B4-BE49-F238E27FC236}">
                <a16:creationId xmlns:a16="http://schemas.microsoft.com/office/drawing/2014/main" id="{C0277525-C08C-4E91-8647-DB2D976DEC62}"/>
              </a:ext>
            </a:extLst>
          </p:cNvPr>
          <p:cNvSpPr>
            <a:spLocks noGrp="1"/>
          </p:cNvSpPr>
          <p:nvPr>
            <p:ph type="subTitle" idx="1" hasCustomPrompt="1"/>
          </p:nvPr>
        </p:nvSpPr>
        <p:spPr>
          <a:xfrm>
            <a:off x="621221" y="4598894"/>
            <a:ext cx="10949560" cy="1589442"/>
          </a:xfrm>
        </p:spPr>
        <p:txBody>
          <a:bodyPr>
            <a:normAutofit/>
          </a:bodyPr>
          <a:lstStyle>
            <a:lvl1pPr marL="0" indent="0" algn="l">
              <a:buNone/>
              <a:defRPr sz="2471" b="1">
                <a:solidFill>
                  <a:schemeClr val="accent2"/>
                </a:solidFill>
              </a:defRPr>
            </a:lvl1pPr>
            <a:lvl2pPr marL="0" indent="0" algn="l">
              <a:spcBef>
                <a:spcPts val="1059"/>
              </a:spcBef>
              <a:buNone/>
              <a:defRPr sz="2471"/>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&lt;date&gt;</a:t>
            </a:r>
          </a:p>
          <a:p>
            <a:pPr lvl="1"/>
            <a:r>
              <a:rPr lang="en-US"/>
              <a:t>&lt;presenter&gt;</a:t>
            </a:r>
          </a:p>
        </p:txBody>
      </p:sp>
    </p:spTree>
    <p:extLst>
      <p:ext uri="{BB962C8B-B14F-4D97-AF65-F5344CB8AC3E}">
        <p14:creationId xmlns:p14="http://schemas.microsoft.com/office/powerpoint/2010/main" val="666028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516467"/>
            <a:ext cx="7518400" cy="471365"/>
          </a:xfrm>
          <a:prstGeom prst="rect">
            <a:avLst/>
          </a:prstGeom>
        </p:spPr>
        <p:txBody>
          <a:bodyPr wrap="none" lIns="0" tIns="0" rIns="0" bIns="0" anchor="ctr">
            <a:noAutofit/>
          </a:bodyPr>
          <a:lstStyle>
            <a:lvl1pPr algn="ctr">
              <a:defRPr sz="2667" b="1" baseline="0">
                <a:solidFill>
                  <a:schemeClr val="tx1">
                    <a:lumMod val="75000"/>
                    <a:lumOff val="25000"/>
                  </a:schemeClr>
                </a:solidFill>
              </a:defRPr>
            </a:lvl1pPr>
          </a:lstStyle>
          <a:p>
            <a:r>
              <a:rPr lang="en-US"/>
              <a:t>Click To Edit Master Title Style</a:t>
            </a:r>
          </a:p>
        </p:txBody>
      </p:sp>
      <p:sp>
        <p:nvSpPr>
          <p:cNvPr id="15" name="Text Placeholder 3"/>
          <p:cNvSpPr>
            <a:spLocks noGrp="1"/>
          </p:cNvSpPr>
          <p:nvPr>
            <p:ph type="body" sz="half" idx="2" hasCustomPrompt="1"/>
          </p:nvPr>
        </p:nvSpPr>
        <p:spPr>
          <a:xfrm>
            <a:off x="3352800" y="985788"/>
            <a:ext cx="5486400" cy="267661"/>
          </a:xfrm>
          <a:prstGeom prst="rect">
            <a:avLst/>
          </a:prstGeom>
        </p:spPr>
        <p:txBody>
          <a:bodyPr wrap="none" lIns="0" tIns="0" rIns="0" bIns="0" anchor="ctr">
            <a:noAutofit/>
          </a:bodyPr>
          <a:lstStyle>
            <a:lvl1pPr marL="0" indent="0" algn="ctr">
              <a:buNone/>
              <a:defRPr sz="14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Subtext Goes Here</a:t>
            </a:r>
          </a:p>
        </p:txBody>
      </p:sp>
      <p:sp>
        <p:nvSpPr>
          <p:cNvPr id="6" name="Oval 5"/>
          <p:cNvSpPr/>
          <p:nvPr userDrawn="1"/>
        </p:nvSpPr>
        <p:spPr>
          <a:xfrm>
            <a:off x="222203" y="6256701"/>
            <a:ext cx="384047" cy="384047"/>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lide Number Placeholder 4"/>
          <p:cNvSpPr>
            <a:spLocks noGrp="1"/>
          </p:cNvSpPr>
          <p:nvPr>
            <p:ph type="sldNum" sz="quarter" idx="12"/>
          </p:nvPr>
        </p:nvSpPr>
        <p:spPr>
          <a:xfrm>
            <a:off x="109106" y="6265633"/>
            <a:ext cx="610241" cy="366183"/>
          </a:xfrm>
          <a:prstGeom prst="rect">
            <a:avLst/>
          </a:prstGeom>
        </p:spPr>
        <p:txBody>
          <a:bodyPr anchor="ctr"/>
          <a:lstStyle>
            <a:lvl1pPr algn="ctr">
              <a:defRPr sz="1333" b="1">
                <a:solidFill>
                  <a:schemeClr val="tx1">
                    <a:lumMod val="25000"/>
                    <a:lumOff val="75000"/>
                  </a:schemeClr>
                </a:solidFill>
              </a:defRPr>
            </a:lvl1pPr>
          </a:lstStyle>
          <a:p>
            <a:fld id="{C136B7D2-B98C-44FD-8D04-7EC62A564975}" type="slidenum">
              <a:rPr lang="en-US" smtClean="0"/>
              <a:pPr/>
              <a:t>‹#›</a:t>
            </a:fld>
            <a:endParaRPr lang="en-US"/>
          </a:p>
        </p:txBody>
      </p:sp>
    </p:spTree>
    <p:extLst>
      <p:ext uri="{BB962C8B-B14F-4D97-AF65-F5344CB8AC3E}">
        <p14:creationId xmlns:p14="http://schemas.microsoft.com/office/powerpoint/2010/main" val="24993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k Blue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bwMode="ltGray">
          <a:xfrm>
            <a:off x="399826" y="1207547"/>
            <a:ext cx="11392348" cy="806824"/>
          </a:xfrm>
          <a:solidFill>
            <a:schemeClr val="accent1"/>
          </a:solidFill>
        </p:spPr>
        <p:txBody>
          <a:bodyPr bIns="0" anchor="ctr" anchorCtr="0">
            <a:normAutofit/>
          </a:bodyPr>
          <a:lstStyle>
            <a:lvl1pPr marL="0" indent="0" algn="ctr">
              <a:buNone/>
              <a:defRPr b="1">
                <a:solidFill>
                  <a:schemeClr val="bg1"/>
                </a:solidFill>
              </a:defRPr>
            </a:lvl1pPr>
            <a:lvl2pPr marL="252157" indent="0" algn="ctr">
              <a:buNone/>
              <a:defRPr b="1">
                <a:solidFill>
                  <a:schemeClr val="bg1"/>
                </a:solidFill>
              </a:defRPr>
            </a:lvl2pPr>
            <a:lvl3pPr marL="504315" indent="0" algn="ctr">
              <a:buNone/>
              <a:defRPr b="1">
                <a:solidFill>
                  <a:schemeClr val="bg1"/>
                </a:solidFill>
              </a:defRPr>
            </a:lvl3pPr>
            <a:lvl4pPr marL="706041" indent="0" algn="ctr">
              <a:buNone/>
              <a:defRPr b="1">
                <a:solidFill>
                  <a:schemeClr val="bg1"/>
                </a:solidFill>
              </a:defRPr>
            </a:lvl4pPr>
            <a:lvl5pPr marL="958199" indent="0" algn="ctr">
              <a:buNone/>
              <a:defRPr b="1">
                <a:solidFill>
                  <a:schemeClr val="bg1"/>
                </a:solidFill>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DBD15426-3904-4990-A1EF-4EFB1A2B24B7}"/>
              </a:ext>
            </a:extLst>
          </p:cNvPr>
          <p:cNvSpPr>
            <a:spLocks noGrp="1"/>
          </p:cNvSpPr>
          <p:nvPr>
            <p:ph sz="quarter" idx="15"/>
          </p:nvPr>
        </p:nvSpPr>
        <p:spPr>
          <a:xfrm>
            <a:off x="399826" y="2014371"/>
            <a:ext cx="11392348" cy="4036806"/>
          </a:xfrm>
        </p:spPr>
        <p:txBody>
          <a:bodyPr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B1C4B7B8-E5E2-435A-AB6B-D2BA2B5649C2}"/>
              </a:ext>
            </a:extLst>
          </p:cNvPr>
          <p:cNvSpPr>
            <a:spLocks noGrp="1"/>
          </p:cNvSpPr>
          <p:nvPr>
            <p:ph type="body" sz="quarter" idx="13" hasCustomPrompt="1"/>
          </p:nvPr>
        </p:nvSpPr>
        <p:spPr bwMode="gray">
          <a:xfrm>
            <a:off x="399826" y="5781359"/>
            <a:ext cx="11392348" cy="269817"/>
          </a:xfrm>
          <a:solidFill>
            <a:schemeClr val="accent6"/>
          </a:solidFill>
        </p:spPr>
        <p:txBody>
          <a:bodyPr tIns="54864" anchor="b" anchorCtr="0">
            <a:spAutoFit/>
          </a:bodyPr>
          <a:lstStyle>
            <a:lvl1pPr marL="0" indent="0">
              <a:spcBef>
                <a:spcPts val="265"/>
              </a:spcBef>
              <a:spcAft>
                <a:spcPts val="0"/>
              </a:spcAft>
              <a:buNone/>
              <a:defRPr sz="1059" i="0"/>
            </a:lvl1pPr>
          </a:lstStyle>
          <a:p>
            <a:pPr lvl="0"/>
            <a:r>
              <a:rPr lang="en-US"/>
              <a:t>Source:</a:t>
            </a:r>
          </a:p>
        </p:txBody>
      </p:sp>
      <p:sp>
        <p:nvSpPr>
          <p:cNvPr id="3" name="Footer Placeholder 2">
            <a:extLst>
              <a:ext uri="{FF2B5EF4-FFF2-40B4-BE49-F238E27FC236}">
                <a16:creationId xmlns:a16="http://schemas.microsoft.com/office/drawing/2014/main" id="{AD8243B0-E419-4058-9BB2-1B1A48194DB2}"/>
              </a:ext>
            </a:extLst>
          </p:cNvPr>
          <p:cNvSpPr>
            <a:spLocks noGrp="1"/>
          </p:cNvSpPr>
          <p:nvPr>
            <p:ph type="ftr" sz="quarter" idx="14"/>
          </p:nvPr>
        </p:nvSpPr>
        <p:spPr/>
        <p:txBody>
          <a:bodyPr/>
          <a:lstStyle/>
          <a:p>
            <a:r>
              <a:rPr lang="en-US">
                <a:latin typeface="+mn-lt"/>
              </a:rPr>
              <a:t>Health-Related Social Needs (HRSN) Eligibility Screening &amp; Referral Workstream Kickoff | Manatt Health | March 16, 2023</a:t>
            </a:r>
            <a:endParaRPr lang="en-US" altLang="en-US"/>
          </a:p>
        </p:txBody>
      </p:sp>
    </p:spTree>
    <p:extLst>
      <p:ext uri="{BB962C8B-B14F-4D97-AF65-F5344CB8AC3E}">
        <p14:creationId xmlns:p14="http://schemas.microsoft.com/office/powerpoint/2010/main" val="136554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N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0E0440-7A78-4EED-AF8B-12AE1F7B3280}"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
        <p:nvSpPr>
          <p:cNvPr id="11" name="Slide Number Placeholder 4">
            <a:extLst>
              <a:ext uri="{FF2B5EF4-FFF2-40B4-BE49-F238E27FC236}">
                <a16:creationId xmlns:a16="http://schemas.microsoft.com/office/drawing/2014/main" id="{DF516B30-58CE-3B6D-FE7B-0E0E2AC8FB45}"/>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0D94DCBC-1971-E2DD-CF98-485B21C2B19C}"/>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3892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ontent Sour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E1CC7A48-6C35-4BB1-B04B-4D432CCD2F5B}"/>
              </a:ext>
            </a:extLst>
          </p:cNvPr>
          <p:cNvSpPr>
            <a:spLocks noGrp="1"/>
          </p:cNvSpPr>
          <p:nvPr>
            <p:ph sz="quarter" idx="14"/>
          </p:nvPr>
        </p:nvSpPr>
        <p:spPr>
          <a:xfrm>
            <a:off x="399826" y="1210235"/>
            <a:ext cx="11392348" cy="48409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A6B68620-40D4-433B-9E73-2E7FBE9529EC}"/>
              </a:ext>
            </a:extLst>
          </p:cNvPr>
          <p:cNvSpPr>
            <a:spLocks noGrp="1"/>
          </p:cNvSpPr>
          <p:nvPr>
            <p:ph type="body" sz="quarter" idx="13" hasCustomPrompt="1"/>
          </p:nvPr>
        </p:nvSpPr>
        <p:spPr bwMode="gray">
          <a:xfrm>
            <a:off x="399826" y="5781359"/>
            <a:ext cx="11392348" cy="269817"/>
          </a:xfrm>
          <a:solidFill>
            <a:schemeClr val="accent6"/>
          </a:solidFill>
        </p:spPr>
        <p:txBody>
          <a:bodyPr tIns="54864" anchor="b" anchorCtr="0">
            <a:spAutoFit/>
          </a:bodyPr>
          <a:lstStyle>
            <a:lvl1pPr marL="0" indent="0">
              <a:spcBef>
                <a:spcPts val="265"/>
              </a:spcBef>
              <a:spcAft>
                <a:spcPts val="0"/>
              </a:spcAft>
              <a:buNone/>
              <a:defRPr sz="1059" i="0"/>
            </a:lvl1pPr>
          </a:lstStyle>
          <a:p>
            <a:pPr lvl="0"/>
            <a:r>
              <a:rPr lang="en-US"/>
              <a:t>Source:</a:t>
            </a:r>
          </a:p>
        </p:txBody>
      </p:sp>
      <p:sp>
        <p:nvSpPr>
          <p:cNvPr id="4" name="Footer Placeholder 3"/>
          <p:cNvSpPr>
            <a:spLocks noGrp="1"/>
          </p:cNvSpPr>
          <p:nvPr>
            <p:ph type="ftr" sz="quarter" idx="10"/>
          </p:nvPr>
        </p:nvSpPr>
        <p:spPr/>
        <p:txBody>
          <a:bodyPr/>
          <a:lstStyle>
            <a:lvl1pPr>
              <a:defRPr/>
            </a:lvl1pPr>
          </a:lstStyle>
          <a:p>
            <a:r>
              <a:rPr lang="en-US">
                <a:latin typeface="+mn-lt"/>
              </a:rPr>
              <a:t>HRSN Design Working Session, January 12, 2023 | Manatt, Phelps &amp; Phillips, LLP</a:t>
            </a:r>
          </a:p>
        </p:txBody>
      </p:sp>
    </p:spTree>
    <p:extLst>
      <p:ext uri="{BB962C8B-B14F-4D97-AF65-F5344CB8AC3E}">
        <p14:creationId xmlns:p14="http://schemas.microsoft.com/office/powerpoint/2010/main" val="1008658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682628"/>
            <a:ext cx="10363200" cy="1470025"/>
          </a:xfrm>
          <a:prstGeom prst="rect">
            <a:avLst/>
          </a:prstGeom>
        </p:spPr>
        <p:txBody>
          <a:bodyPr/>
          <a:lstStyle>
            <a:lvl1pPr algn="ctr">
              <a:defRPr/>
            </a:lvl1pPr>
          </a:lstStyle>
          <a:p>
            <a:pPr lvl="0"/>
            <a:r>
              <a:rPr lang="en-US" noProof="0"/>
              <a:t>Click to edit Master title style</a:t>
            </a:r>
          </a:p>
        </p:txBody>
      </p:sp>
      <p:sp>
        <p:nvSpPr>
          <p:cNvPr id="6147" name="Rectangle 3"/>
          <p:cNvSpPr>
            <a:spLocks noGrp="1" noChangeArrowheads="1"/>
          </p:cNvSpPr>
          <p:nvPr>
            <p:ph type="subTitle" idx="1"/>
          </p:nvPr>
        </p:nvSpPr>
        <p:spPr>
          <a:xfrm>
            <a:off x="1828800" y="2438400"/>
            <a:ext cx="8534400" cy="1752600"/>
          </a:xfrm>
          <a:prstGeom prst="rect">
            <a:avLst/>
          </a:prstGeom>
        </p:spPr>
        <p:txBody>
          <a:bodyPr/>
          <a:lstStyle>
            <a:lvl1pPr marL="0" indent="0" algn="ctr">
              <a:buFontTx/>
              <a:buNone/>
              <a:defRPr sz="1050"/>
            </a:lvl1pPr>
          </a:lstStyle>
          <a:p>
            <a:pPr lvl="0"/>
            <a:r>
              <a:rPr lang="en-US" noProof="0"/>
              <a:t>Click to edit Master subtitle style</a:t>
            </a:r>
          </a:p>
        </p:txBody>
      </p:sp>
      <p:sp>
        <p:nvSpPr>
          <p:cNvPr id="5" name="Rectangle 5"/>
          <p:cNvSpPr>
            <a:spLocks noGrp="1" noChangeArrowheads="1"/>
          </p:cNvSpPr>
          <p:nvPr>
            <p:ph type="ftr" sz="quarter" idx="10"/>
          </p:nvPr>
        </p:nvSpPr>
        <p:spPr>
          <a:xfrm>
            <a:off x="3860800" y="6096000"/>
            <a:ext cx="3860800" cy="476250"/>
          </a:xfrm>
          <a:prstGeom prst="rect">
            <a:avLst/>
          </a:prstGeom>
        </p:spPr>
        <p:txBody>
          <a:bodyPr/>
          <a:lstStyle>
            <a:lvl1pPr algn="l" eaLnBrk="0" hangingPunct="0">
              <a:spcBef>
                <a:spcPct val="50000"/>
              </a:spcBef>
              <a:defRPr/>
            </a:lvl1pPr>
          </a:lstStyle>
          <a:p>
            <a:endParaRPr lang="en-US"/>
          </a:p>
        </p:txBody>
      </p:sp>
      <p:pic>
        <p:nvPicPr>
          <p:cNvPr id="2" name="Picture 1">
            <a:extLst>
              <a:ext uri="{FF2B5EF4-FFF2-40B4-BE49-F238E27FC236}">
                <a16:creationId xmlns:a16="http://schemas.microsoft.com/office/drawing/2014/main" id="{A405928D-C74D-CC86-953B-C7780EFA49A6}"/>
              </a:ext>
            </a:extLst>
          </p:cNvPr>
          <p:cNvPicPr>
            <a:picLocks noChangeAspect="1"/>
          </p:cNvPicPr>
          <p:nvPr userDrawn="1"/>
        </p:nvPicPr>
        <p:blipFill rotWithShape="1">
          <a:blip r:embed="rId2"/>
          <a:srcRect l="1395" r="528" b="3776"/>
          <a:stretch/>
        </p:blipFill>
        <p:spPr>
          <a:xfrm>
            <a:off x="0" y="4655230"/>
            <a:ext cx="12192000" cy="2227095"/>
          </a:xfrm>
          <a:prstGeom prst="rect">
            <a:avLst/>
          </a:prstGeom>
        </p:spPr>
      </p:pic>
      <p:pic>
        <p:nvPicPr>
          <p:cNvPr id="3" name="Picture 2" descr="Logo&#10;&#10;Description automatically generated">
            <a:extLst>
              <a:ext uri="{FF2B5EF4-FFF2-40B4-BE49-F238E27FC236}">
                <a16:creationId xmlns:a16="http://schemas.microsoft.com/office/drawing/2014/main" id="{E828A070-5533-F253-74A3-5C14733794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61295" y="4908947"/>
            <a:ext cx="2869411" cy="1075520"/>
          </a:xfrm>
          <a:prstGeom prst="rect">
            <a:avLst/>
          </a:prstGeom>
        </p:spPr>
      </p:pic>
    </p:spTree>
    <p:extLst>
      <p:ext uri="{BB962C8B-B14F-4D97-AF65-F5344CB8AC3E}">
        <p14:creationId xmlns:p14="http://schemas.microsoft.com/office/powerpoint/2010/main" val="2784188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Rectangle 16">
            <a:extLst>
              <a:ext uri="{FF2B5EF4-FFF2-40B4-BE49-F238E27FC236}">
                <a16:creationId xmlns:a16="http://schemas.microsoft.com/office/drawing/2014/main" id="{D90B5858-7AC4-A98D-921A-A914B60BDF44}"/>
              </a:ext>
            </a:extLst>
          </p:cNvPr>
          <p:cNvSpPr/>
          <p:nvPr userDrawn="1"/>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002182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114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B606415D-D237-4B73-80FE-D547A55F0C13}"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434808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E8DBEA80-4B25-4234-A783-A9F0F968B653}"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1179052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E76C1B3F-79D8-408C-A370-CA8755D691E3}" type="datetime1">
              <a:rPr lang="en-US" smtClean="0"/>
              <a:t>7/9/2025</a:t>
            </a:fld>
            <a:endParaRPr lang="en-US"/>
          </a:p>
        </p:txBody>
      </p:sp>
      <p:sp>
        <p:nvSpPr>
          <p:cNvPr id="6"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7"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565549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E816FA3E-057B-4C18-9A38-3B8CD18A5508}" type="datetime1">
              <a:rPr lang="en-US" smtClean="0"/>
              <a:t>7/9/2025</a:t>
            </a:fld>
            <a:endParaRPr lang="en-US"/>
          </a:p>
        </p:txBody>
      </p:sp>
      <p:sp>
        <p:nvSpPr>
          <p:cNvPr id="8"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9"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2348269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5183810B-0628-447D-945B-32732F18A5E0}" type="datetime1">
              <a:rPr lang="en-US" smtClean="0"/>
              <a:t>7/9/2025</a:t>
            </a:fld>
            <a:endParaRPr lang="en-US"/>
          </a:p>
        </p:txBody>
      </p:sp>
      <p:sp>
        <p:nvSpPr>
          <p:cNvPr id="4"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5"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3457801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41460201-9DD3-470A-BBB5-9E9A6309F886}" type="datetime1">
              <a:rPr lang="en-US" smtClean="0"/>
              <a:t>7/9/2025</a:t>
            </a:fld>
            <a:endParaRPr lang="en-US"/>
          </a:p>
        </p:txBody>
      </p:sp>
      <p:sp>
        <p:nvSpPr>
          <p:cNvPr id="3"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4"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170050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8D46104E-E1B0-4A34-B45F-99E694A09542}" type="datetime1">
              <a:rPr lang="en-US" smtClean="0"/>
              <a:t>7/9/2025</a:t>
            </a:fld>
            <a:endParaRPr lang="en-US"/>
          </a:p>
        </p:txBody>
      </p:sp>
      <p:sp>
        <p:nvSpPr>
          <p:cNvPr id="6"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7"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14071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4C9348-74B7-4E09-85BF-6725B19569C9}" type="datetime1">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7176189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3FD0F685-FD73-4273-83F4-29C02FA761B9}" type="datetime1">
              <a:rPr lang="en-US" smtClean="0"/>
              <a:t>7/9/2025</a:t>
            </a:fld>
            <a:endParaRPr lang="en-US"/>
          </a:p>
        </p:txBody>
      </p:sp>
      <p:sp>
        <p:nvSpPr>
          <p:cNvPr id="6"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7"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428114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1148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8F421E2B-BA66-4699-869A-FB0EF5B1418B}"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410078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06400" y="5943600"/>
            <a:ext cx="4673600" cy="476250"/>
          </a:xfrm>
          <a:prstGeom prst="rect">
            <a:avLst/>
          </a:prstGeom>
          <a:ln/>
        </p:spPr>
        <p:txBody>
          <a:bodyPr/>
          <a:lstStyle>
            <a:lvl1pPr>
              <a:defRPr/>
            </a:lvl1pPr>
          </a:lstStyle>
          <a:p>
            <a:fld id="{0F57C8AA-F691-4EEF-A0FB-02FC43FEAA26}" type="datetime1">
              <a:rPr lang="en-US" smtClean="0"/>
              <a:t>7/9/2025</a:t>
            </a:fld>
            <a:endParaRPr lang="en-US"/>
          </a:p>
        </p:txBody>
      </p:sp>
      <p:sp>
        <p:nvSpPr>
          <p:cNvPr id="5" name="Rectangle 8"/>
          <p:cNvSpPr>
            <a:spLocks noGrp="1" noChangeArrowheads="1"/>
          </p:cNvSpPr>
          <p:nvPr>
            <p:ph type="sldNum" sz="quarter" idx="11"/>
          </p:nvPr>
        </p:nvSpPr>
        <p:spPr>
          <a:xfrm>
            <a:off x="406400" y="6477000"/>
            <a:ext cx="2844800" cy="247650"/>
          </a:xfrm>
          <a:prstGeom prst="rect">
            <a:avLst/>
          </a:prstGeom>
          <a:ln/>
        </p:spPr>
        <p:txBody>
          <a:bodyPr/>
          <a:lstStyle>
            <a:lvl1pPr>
              <a:defRPr/>
            </a:lvl1pPr>
          </a:lstStyle>
          <a:p>
            <a:fld id="{8B9E657F-2CEA-4FE8-949B-CE4DDD138BC6}" type="slidenum">
              <a:rPr lang="en-US" smtClean="0"/>
              <a:t>‹#›</a:t>
            </a:fld>
            <a:endParaRPr lang="en-US"/>
          </a:p>
        </p:txBody>
      </p:sp>
      <p:sp>
        <p:nvSpPr>
          <p:cNvPr id="6" name="Rectangle 10"/>
          <p:cNvSpPr>
            <a:spLocks noGrp="1" noChangeArrowheads="1"/>
          </p:cNvSpPr>
          <p:nvPr>
            <p:ph type="ftr" sz="quarter" idx="12"/>
          </p:nvPr>
        </p:nvSpPr>
        <p:spPr>
          <a:xfrm>
            <a:off x="4165600" y="6477000"/>
            <a:ext cx="3860800" cy="323850"/>
          </a:xfrm>
          <a:prstGeom prst="rect">
            <a:avLst/>
          </a:prstGeom>
          <a:ln/>
        </p:spPr>
        <p:txBody>
          <a:bodyPr/>
          <a:lstStyle>
            <a:lvl1pPr>
              <a:defRPr/>
            </a:lvl1pPr>
          </a:lstStyle>
          <a:p>
            <a:endParaRPr lang="en-US"/>
          </a:p>
        </p:txBody>
      </p:sp>
    </p:spTree>
    <p:extLst>
      <p:ext uri="{BB962C8B-B14F-4D97-AF65-F5344CB8AC3E}">
        <p14:creationId xmlns:p14="http://schemas.microsoft.com/office/powerpoint/2010/main" val="2128262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_blue">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sp>
        <p:nvSpPr>
          <p:cNvPr id="16" name="Rectangle 15">
            <a:extLst>
              <a:ext uri="{FF2B5EF4-FFF2-40B4-BE49-F238E27FC236}">
                <a16:creationId xmlns:a16="http://schemas.microsoft.com/office/drawing/2014/main" id="{2342E8A2-CF38-4B9D-BC79-66E6E4B7C320}"/>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Slide Number Placeholder 4">
            <a:extLst>
              <a:ext uri="{FF2B5EF4-FFF2-40B4-BE49-F238E27FC236}">
                <a16:creationId xmlns:a16="http://schemas.microsoft.com/office/drawing/2014/main" id="{D44B99B9-1B0F-4735-8E96-A390BA7E1DA9}"/>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1" name="Straight Connector 10">
            <a:extLst>
              <a:ext uri="{FF2B5EF4-FFF2-40B4-BE49-F238E27FC236}">
                <a16:creationId xmlns:a16="http://schemas.microsoft.com/office/drawing/2014/main" id="{B015DDB8-EF61-4E53-8AE1-931CB2DFECF5}"/>
              </a:ext>
            </a:extLst>
          </p:cNvPr>
          <p:cNvCxnSpPr/>
          <p:nvPr/>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60C9ED46-B40F-4FFE-BCC0-B3E0E8A56B48}"/>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17" name="Picture 16" descr="Logo&#10;&#10;Description automatically generated">
            <a:extLst>
              <a:ext uri="{FF2B5EF4-FFF2-40B4-BE49-F238E27FC236}">
                <a16:creationId xmlns:a16="http://schemas.microsoft.com/office/drawing/2014/main" id="{1292FDC0-A172-473A-96C0-33CE30222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
        <p:nvSpPr>
          <p:cNvPr id="10" name="Rectangle 9">
            <a:extLst>
              <a:ext uri="{FF2B5EF4-FFF2-40B4-BE49-F238E27FC236}">
                <a16:creationId xmlns:a16="http://schemas.microsoft.com/office/drawing/2014/main" id="{CF36C8BD-87E4-430D-93F0-F0EFD443C657}"/>
              </a:ext>
            </a:extLst>
          </p:cNvPr>
          <p:cNvSpPr/>
          <p:nvPr/>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3600" b="1">
                <a:solidFill>
                  <a:schemeClr val="accent1"/>
                </a:solidFill>
              </a:defRPr>
            </a:lvl1pPr>
          </a:lstStyle>
          <a:p>
            <a:r>
              <a:rPr lang="en-US"/>
              <a:t>Click to add title</a:t>
            </a:r>
          </a:p>
        </p:txBody>
      </p:sp>
      <p:sp>
        <p:nvSpPr>
          <p:cNvPr id="13" name="Slide Number Placeholder 4">
            <a:extLst>
              <a:ext uri="{FF2B5EF4-FFF2-40B4-BE49-F238E27FC236}">
                <a16:creationId xmlns:a16="http://schemas.microsoft.com/office/drawing/2014/main" id="{EE8A38FA-1CE5-4CE2-84D3-4EB046BEB84D}"/>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8" name="Straight Connector 17">
            <a:extLst>
              <a:ext uri="{FF2B5EF4-FFF2-40B4-BE49-F238E27FC236}">
                <a16:creationId xmlns:a16="http://schemas.microsoft.com/office/drawing/2014/main" id="{DCDC12C4-816A-498E-B0DC-48AA73C423A8}"/>
              </a:ext>
            </a:extLst>
          </p:cNvPr>
          <p:cNvCxnSpPr/>
          <p:nvPr/>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a:extLst>
              <a:ext uri="{FF2B5EF4-FFF2-40B4-BE49-F238E27FC236}">
                <a16:creationId xmlns:a16="http://schemas.microsoft.com/office/drawing/2014/main" id="{DC2E81FA-AE84-4112-A73E-33D873C5DFFE}"/>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1" name="Rectangle 20">
            <a:extLst>
              <a:ext uri="{FF2B5EF4-FFF2-40B4-BE49-F238E27FC236}">
                <a16:creationId xmlns:a16="http://schemas.microsoft.com/office/drawing/2014/main" id="{F96B420E-1C2B-4C70-ADF2-9235FAFCB130}"/>
              </a:ext>
            </a:extLst>
          </p:cNvPr>
          <p:cNvSpPr/>
          <p:nvPr/>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4">
            <a:extLst>
              <a:ext uri="{FF2B5EF4-FFF2-40B4-BE49-F238E27FC236}">
                <a16:creationId xmlns:a16="http://schemas.microsoft.com/office/drawing/2014/main" id="{CB10F935-54DF-46DC-811A-3CD0B6DE4BB7}"/>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23" name="Straight Connector 22">
            <a:extLst>
              <a:ext uri="{FF2B5EF4-FFF2-40B4-BE49-F238E27FC236}">
                <a16:creationId xmlns:a16="http://schemas.microsoft.com/office/drawing/2014/main" id="{D5ECC6BA-A075-4B89-9FF3-D71DA487A65A}"/>
              </a:ext>
            </a:extLst>
          </p:cNvPr>
          <p:cNvCxnSpPr/>
          <p:nvPr userDrawn="1"/>
        </p:nvCxnSpPr>
        <p:spPr bwMode="auto">
          <a:xfrm flipV="1">
            <a:off x="508000" y="6477000"/>
            <a:ext cx="9138276" cy="1"/>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23">
            <a:extLst>
              <a:ext uri="{FF2B5EF4-FFF2-40B4-BE49-F238E27FC236}">
                <a16:creationId xmlns:a16="http://schemas.microsoft.com/office/drawing/2014/main" id="{932BE8AA-4633-4FC4-8B62-F2DC5831D4C8}"/>
              </a:ext>
            </a:extLst>
          </p:cNvPr>
          <p:cNvSpPr/>
          <p:nvPr userDrawn="1"/>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26" name="Rectangle 25">
            <a:extLst>
              <a:ext uri="{FF2B5EF4-FFF2-40B4-BE49-F238E27FC236}">
                <a16:creationId xmlns:a16="http://schemas.microsoft.com/office/drawing/2014/main" id="{6BB8CAEB-89F8-4C8F-8192-9A856C4D2323}"/>
              </a:ext>
            </a:extLst>
          </p:cNvPr>
          <p:cNvSpPr/>
          <p:nvPr userDrawn="1"/>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38D17CD0-D8E3-40FF-8193-6373B651358B}"/>
              </a:ext>
            </a:extLst>
          </p:cNvPr>
          <p:cNvSpPr>
            <a:spLocks noGrp="1"/>
          </p:cNvSpPr>
          <p:nvPr>
            <p:ph idx="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00000"/>
              <a:buFont typeface="Arial" panose="020B0604020202020204" pitchFamily="34" charset="0"/>
              <a:buNone/>
              <a:defRPr sz="2400">
                <a:solidFill>
                  <a:schemeClr val="tx1"/>
                </a:solidFill>
              </a:defRPr>
            </a:lvl1pPr>
            <a:lvl2pPr marL="800100" indent="-342900">
              <a:lnSpc>
                <a:spcPct val="100000"/>
              </a:lnSpc>
              <a:spcBef>
                <a:spcPts val="0"/>
              </a:spcBef>
              <a:spcAft>
                <a:spcPts val="1200"/>
              </a:spcAft>
              <a:buClr>
                <a:schemeClr val="accent1"/>
              </a:buClr>
              <a:buFont typeface="Arial" panose="020B0604020202020204" pitchFamily="34" charset="0"/>
              <a:buChar char="•"/>
              <a:defRPr sz="2400"/>
            </a:lvl2pPr>
            <a:lvl3pPr marL="1257300" indent="-342900">
              <a:lnSpc>
                <a:spcPct val="100000"/>
              </a:lnSpc>
              <a:spcBef>
                <a:spcPts val="0"/>
              </a:spcBef>
              <a:spcAft>
                <a:spcPts val="1200"/>
              </a:spcAft>
              <a:buClr>
                <a:schemeClr val="accent1"/>
              </a:buClr>
              <a:buFont typeface="Arial" panose="020B0604020202020204" pitchFamily="34" charset="0"/>
              <a:buChar char="•"/>
              <a:defRPr sz="2400"/>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676269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idebar_blu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8693426" cy="1143000"/>
          </a:xfrm>
          <a:prstGeom prst="rect">
            <a:avLst/>
          </a:prstGeom>
        </p:spPr>
        <p:txBody>
          <a:bodyPr anchor="ctr">
            <a:normAutofit/>
          </a:bodyPr>
          <a:lstStyle>
            <a:lvl1pPr algn="l">
              <a:defRPr sz="4000" b="1">
                <a:solidFill>
                  <a:schemeClr val="accent1"/>
                </a:solidFill>
              </a:defRPr>
            </a:lvl1pPr>
          </a:lstStyle>
          <a:p>
            <a:r>
              <a:rPr lang="en-US"/>
              <a:t>Click to add title</a:t>
            </a:r>
          </a:p>
        </p:txBody>
      </p:sp>
      <p:sp>
        <p:nvSpPr>
          <p:cNvPr id="13" name="Content Placeholder 2">
            <a:extLst>
              <a:ext uri="{FF2B5EF4-FFF2-40B4-BE49-F238E27FC236}">
                <a16:creationId xmlns:a16="http://schemas.microsoft.com/office/drawing/2014/main" id="{C8B997E8-931F-40E4-A69E-5C19886525E9}"/>
              </a:ext>
            </a:extLst>
          </p:cNvPr>
          <p:cNvSpPr>
            <a:spLocks noGrp="1"/>
          </p:cNvSpPr>
          <p:nvPr>
            <p:ph idx="1" hasCustomPrompt="1"/>
          </p:nvPr>
        </p:nvSpPr>
        <p:spPr>
          <a:xfrm>
            <a:off x="609600" y="1604431"/>
            <a:ext cx="8693426" cy="4702477"/>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14" name="Rectangle 13">
            <a:extLst>
              <a:ext uri="{FF2B5EF4-FFF2-40B4-BE49-F238E27FC236}">
                <a16:creationId xmlns:a16="http://schemas.microsoft.com/office/drawing/2014/main" id="{9CB26A2E-46F9-4A3F-8B0E-80DEBB856F4C}"/>
              </a:ext>
            </a:extLst>
          </p:cNvPr>
          <p:cNvSpPr/>
          <p:nvPr userDrawn="1"/>
        </p:nvSpPr>
        <p:spPr>
          <a:xfrm>
            <a:off x="9561443" y="-3970"/>
            <a:ext cx="2630556" cy="68619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973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146DDDBB-1C6B-472F-87CC-45250F0AA18D}"/>
              </a:ext>
            </a:extLst>
          </p:cNvPr>
          <p:cNvSpPr>
            <a:spLocks/>
          </p:cNvSpPr>
          <p:nvPr userDrawn="1"/>
        </p:nvSpPr>
        <p:spPr bwMode="auto">
          <a:xfrm>
            <a:off x="296863" y="4530725"/>
            <a:ext cx="11598275" cy="2098675"/>
          </a:xfrm>
          <a:custGeom>
            <a:avLst/>
            <a:gdLst>
              <a:gd name="T0" fmla="*/ 0 w 11599295"/>
              <a:gd name="T1" fmla="*/ 574586 h 2098540"/>
              <a:gd name="T2" fmla="*/ 5910497 w 11599295"/>
              <a:gd name="T3" fmla="*/ 119 h 2098540"/>
              <a:gd name="T4" fmla="*/ 11598275 w 11599295"/>
              <a:gd name="T5" fmla="*/ 574586 h 2098540"/>
              <a:gd name="T6" fmla="*/ 11598275 w 11599295"/>
              <a:gd name="T7" fmla="*/ 2098675 h 2098540"/>
              <a:gd name="T8" fmla="*/ 0 w 11599295"/>
              <a:gd name="T9" fmla="*/ 2098675 h 2098540"/>
              <a:gd name="T10" fmla="*/ 0 w 11599295"/>
              <a:gd name="T11" fmla="*/ 574586 h 2098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9295" h="2098540">
                <a:moveTo>
                  <a:pt x="0" y="574549"/>
                </a:moveTo>
                <a:cubicBezTo>
                  <a:pt x="1991832" y="205272"/>
                  <a:pt x="2899278" y="-5743"/>
                  <a:pt x="5911017" y="119"/>
                </a:cubicBezTo>
                <a:cubicBezTo>
                  <a:pt x="8993094" y="58735"/>
                  <a:pt x="9730556" y="199410"/>
                  <a:pt x="11599295" y="574549"/>
                </a:cubicBezTo>
                <a:lnTo>
                  <a:pt x="11599295" y="2098540"/>
                </a:lnTo>
                <a:lnTo>
                  <a:pt x="0" y="2098540"/>
                </a:lnTo>
                <a:lnTo>
                  <a:pt x="0" y="574549"/>
                </a:lnTo>
                <a:close/>
              </a:path>
            </a:pathLst>
          </a:custGeom>
          <a:solidFill>
            <a:schemeClr val="accent1">
              <a:alpha val="30196"/>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cxnSp>
        <p:nvCxnSpPr>
          <p:cNvPr id="5" name="Straight Connector 12">
            <a:extLst>
              <a:ext uri="{FF2B5EF4-FFF2-40B4-BE49-F238E27FC236}">
                <a16:creationId xmlns:a16="http://schemas.microsoft.com/office/drawing/2014/main" id="{14D149E8-FD23-4D8A-8678-27E6AD82E484}"/>
              </a:ext>
            </a:extLst>
          </p:cNvPr>
          <p:cNvCxnSpPr>
            <a:cxnSpLocks noChangeShapeType="1"/>
          </p:cNvCxnSpPr>
          <p:nvPr userDrawn="1"/>
        </p:nvCxnSpPr>
        <p:spPr bwMode="auto">
          <a:xfrm flipH="1">
            <a:off x="287338" y="6662738"/>
            <a:ext cx="11599862"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13">
            <a:extLst>
              <a:ext uri="{FF2B5EF4-FFF2-40B4-BE49-F238E27FC236}">
                <a16:creationId xmlns:a16="http://schemas.microsoft.com/office/drawing/2014/main" id="{A8876AB4-601D-4375-BB2F-1B5D651CFEF0}"/>
              </a:ext>
            </a:extLst>
          </p:cNvPr>
          <p:cNvCxnSpPr>
            <a:cxnSpLocks noChangeShapeType="1"/>
          </p:cNvCxnSpPr>
          <p:nvPr userDrawn="1"/>
        </p:nvCxnSpPr>
        <p:spPr bwMode="auto">
          <a:xfrm flipH="1">
            <a:off x="296863" y="228600"/>
            <a:ext cx="11598275"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14" descr="Logo&#10;&#10;Description automatically generated">
            <a:extLst>
              <a:ext uri="{FF2B5EF4-FFF2-40B4-BE49-F238E27FC236}">
                <a16:creationId xmlns:a16="http://schemas.microsoft.com/office/drawing/2014/main" id="{10B61765-564F-4910-8E4A-ABDC2B8653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24400" y="4914900"/>
            <a:ext cx="2590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pPr lvl="0"/>
            <a:r>
              <a:rPr lang="en-US" altLang="en-US" noProof="0"/>
              <a:t>Click to edit Master subtitle style</a:t>
            </a:r>
          </a:p>
        </p:txBody>
      </p:sp>
      <p:sp>
        <p:nvSpPr>
          <p:cNvPr id="8" name="Rectangle 5">
            <a:extLst>
              <a:ext uri="{FF2B5EF4-FFF2-40B4-BE49-F238E27FC236}">
                <a16:creationId xmlns:a16="http://schemas.microsoft.com/office/drawing/2014/main" id="{718F1A68-C84A-405D-AB91-758E2ACB8F61}"/>
              </a:ext>
            </a:extLst>
          </p:cNvPr>
          <p:cNvSpPr>
            <a:spLocks noGrp="1" noChangeArrowheads="1"/>
          </p:cNvSpPr>
          <p:nvPr>
            <p:ph type="ftr" sz="quarter" idx="10"/>
          </p:nvPr>
        </p:nvSpPr>
        <p:spPr>
          <a:xfrm>
            <a:off x="4572000" y="5970588"/>
            <a:ext cx="3860800" cy="476250"/>
          </a:xfrm>
        </p:spPr>
        <p:txBody>
          <a:bodyPr/>
          <a:lstStyle>
            <a:lvl1pPr algn="l" eaLnBrk="0" hangingPunct="0">
              <a:spcBef>
                <a:spcPct val="50000"/>
              </a:spcBef>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Tree>
    <p:extLst>
      <p:ext uri="{BB962C8B-B14F-4D97-AF65-F5344CB8AC3E}">
        <p14:creationId xmlns:p14="http://schemas.microsoft.com/office/powerpoint/2010/main" val="2926025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978D8B-B62B-4AE7-A125-D2CE100303E0}"/>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10">
            <a:extLst>
              <a:ext uri="{FF2B5EF4-FFF2-40B4-BE49-F238E27FC236}">
                <a16:creationId xmlns:a16="http://schemas.microsoft.com/office/drawing/2014/main" id="{57BDC154-89C5-4658-B7D7-64B8862270B9}"/>
              </a:ext>
            </a:extLst>
          </p:cNvPr>
          <p:cNvSpPr>
            <a:spLocks noGrp="1" noChangeArrowheads="1"/>
          </p:cNvSpPr>
          <p:nvPr>
            <p:ph type="ftr" sz="quarter" idx="12"/>
          </p:nvPr>
        </p:nvSpPr>
        <p:spPr>
          <a:ln/>
        </p:spPr>
        <p:txBody>
          <a:bodyPr/>
          <a:lstStyle>
            <a:lvl1pPr>
              <a:defRPr/>
            </a:lvl1pPr>
          </a:lstStyle>
          <a:p>
            <a:pPr>
              <a:defRPr/>
            </a:pPr>
            <a:endParaRPr lang="en-US" altLang="en-US"/>
          </a:p>
        </p:txBody>
      </p:sp>
      <p:sp>
        <p:nvSpPr>
          <p:cNvPr id="10" name="Slide Number Placeholder 4">
            <a:extLst>
              <a:ext uri="{FF2B5EF4-FFF2-40B4-BE49-F238E27FC236}">
                <a16:creationId xmlns:a16="http://schemas.microsoft.com/office/drawing/2014/main" id="{E8CC4A6C-F568-534B-129A-317DFDC90E72}"/>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rgbClr val="005595"/>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rgbClr val="00559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2">
            <a:extLst>
              <a:ext uri="{FF2B5EF4-FFF2-40B4-BE49-F238E27FC236}">
                <a16:creationId xmlns:a16="http://schemas.microsoft.com/office/drawing/2014/main" id="{E1F87408-D5EB-E7AB-F1E6-9B4AF08EE7D3}"/>
              </a:ext>
            </a:extLst>
          </p:cNvPr>
          <p:cNvSpPr txBox="1">
            <a:spLocks noGrp="1"/>
          </p:cNvSpPr>
          <p:nvPr>
            <p:ph type="title" idx="4294967295" hasCustomPrompt="1"/>
          </p:nvPr>
        </p:nvSpPr>
        <p:spPr>
          <a:xfrm>
            <a:off x="305050" y="469835"/>
            <a:ext cx="1271320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rgbClr val="00559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[Placeholder]</a:t>
            </a:r>
          </a:p>
        </p:txBody>
      </p:sp>
    </p:spTree>
    <p:extLst>
      <p:ext uri="{BB962C8B-B14F-4D97-AF65-F5344CB8AC3E}">
        <p14:creationId xmlns:p14="http://schemas.microsoft.com/office/powerpoint/2010/main" val="2453098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91835C6-067C-449A-8F88-AE759492F51B}"/>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01555339-043D-433E-9C19-2BFF30D1F16B}"/>
              </a:ext>
            </a:extLst>
          </p:cNvPr>
          <p:cNvSpPr>
            <a:spLocks noGrp="1" noChangeArrowheads="1"/>
          </p:cNvSpPr>
          <p:nvPr>
            <p:ph type="sldNum" sz="quarter" idx="11"/>
          </p:nvPr>
        </p:nvSpPr>
        <p:spPr>
          <a:ln/>
        </p:spPr>
        <p:txBody>
          <a:bodyPr/>
          <a:lstStyle>
            <a:lvl1pPr>
              <a:defRPr/>
            </a:lvl1pPr>
          </a:lstStyle>
          <a:p>
            <a:pPr>
              <a:defRPr/>
            </a:pPr>
            <a:fld id="{59A3912A-14E1-4B5C-85FF-541D580DABC7}" type="slidenum">
              <a:rPr lang="en-US" altLang="en-US"/>
              <a:pPr>
                <a:defRPr/>
              </a:pPr>
              <a:t>‹#›</a:t>
            </a:fld>
            <a:endParaRPr lang="en-US" altLang="en-US"/>
          </a:p>
        </p:txBody>
      </p:sp>
      <p:sp>
        <p:nvSpPr>
          <p:cNvPr id="6" name="Rectangle 10">
            <a:extLst>
              <a:ext uri="{FF2B5EF4-FFF2-40B4-BE49-F238E27FC236}">
                <a16:creationId xmlns:a16="http://schemas.microsoft.com/office/drawing/2014/main" id="{F035DE4A-9D08-4E2E-B750-21396F70D3C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15656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2E9C279-584D-43B7-BEAE-18652BCE465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D907D949-DB66-4037-8639-07666C197C4D}"/>
              </a:ext>
            </a:extLst>
          </p:cNvPr>
          <p:cNvSpPr>
            <a:spLocks noGrp="1" noChangeArrowheads="1"/>
          </p:cNvSpPr>
          <p:nvPr>
            <p:ph type="sldNum" sz="quarter" idx="11"/>
          </p:nvPr>
        </p:nvSpPr>
        <p:spPr>
          <a:ln/>
        </p:spPr>
        <p:txBody>
          <a:bodyPr/>
          <a:lstStyle>
            <a:lvl1pPr>
              <a:defRPr/>
            </a:lvl1pPr>
          </a:lstStyle>
          <a:p>
            <a:pPr>
              <a:defRPr/>
            </a:pPr>
            <a:fld id="{9E771B05-DC9F-43D7-9768-29CF1CA52D4A}" type="slidenum">
              <a:rPr lang="en-US" altLang="en-US"/>
              <a:pPr>
                <a:defRPr/>
              </a:pPr>
              <a:t>‹#›</a:t>
            </a:fld>
            <a:endParaRPr lang="en-US" altLang="en-US"/>
          </a:p>
        </p:txBody>
      </p:sp>
      <p:sp>
        <p:nvSpPr>
          <p:cNvPr id="7" name="Rectangle 10">
            <a:extLst>
              <a:ext uri="{FF2B5EF4-FFF2-40B4-BE49-F238E27FC236}">
                <a16:creationId xmlns:a16="http://schemas.microsoft.com/office/drawing/2014/main" id="{60DB4BEF-EE1D-4E53-9A83-E930596B3F0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59196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9AC241-A7C8-4074-BA9B-67623FF1D8E8}"/>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8" name="Rectangle 8">
            <a:extLst>
              <a:ext uri="{FF2B5EF4-FFF2-40B4-BE49-F238E27FC236}">
                <a16:creationId xmlns:a16="http://schemas.microsoft.com/office/drawing/2014/main" id="{64C15284-B2CE-4D6B-8F13-026DB1FEB317}"/>
              </a:ext>
            </a:extLst>
          </p:cNvPr>
          <p:cNvSpPr>
            <a:spLocks noGrp="1" noChangeArrowheads="1"/>
          </p:cNvSpPr>
          <p:nvPr>
            <p:ph type="sldNum" sz="quarter" idx="11"/>
          </p:nvPr>
        </p:nvSpPr>
        <p:spPr>
          <a:ln/>
        </p:spPr>
        <p:txBody>
          <a:bodyPr/>
          <a:lstStyle>
            <a:lvl1pPr>
              <a:defRPr/>
            </a:lvl1pPr>
          </a:lstStyle>
          <a:p>
            <a:pPr>
              <a:defRPr/>
            </a:pPr>
            <a:fld id="{081F16D3-BA46-47A8-82CD-FDBED55BBA7A}" type="slidenum">
              <a:rPr lang="en-US" altLang="en-US"/>
              <a:pPr>
                <a:defRPr/>
              </a:pPr>
              <a:t>‹#›</a:t>
            </a:fld>
            <a:endParaRPr lang="en-US" altLang="en-US"/>
          </a:p>
        </p:txBody>
      </p:sp>
      <p:sp>
        <p:nvSpPr>
          <p:cNvPr id="9" name="Rectangle 10">
            <a:extLst>
              <a:ext uri="{FF2B5EF4-FFF2-40B4-BE49-F238E27FC236}">
                <a16:creationId xmlns:a16="http://schemas.microsoft.com/office/drawing/2014/main" id="{4B3B012D-95D7-4825-83B9-CEB8E10B3DE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0195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D771F3-FC6F-4AEA-AAAD-D0A5958A6354}" type="datetime1">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0932344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0E241D-1A85-4802-97BC-DD1BE55E65D8}"/>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4" name="Rectangle 8">
            <a:extLst>
              <a:ext uri="{FF2B5EF4-FFF2-40B4-BE49-F238E27FC236}">
                <a16:creationId xmlns:a16="http://schemas.microsoft.com/office/drawing/2014/main" id="{F1722C8B-2F15-41BC-91EF-9BF12E10BB86}"/>
              </a:ext>
            </a:extLst>
          </p:cNvPr>
          <p:cNvSpPr>
            <a:spLocks noGrp="1" noChangeArrowheads="1"/>
          </p:cNvSpPr>
          <p:nvPr>
            <p:ph type="sldNum" sz="quarter" idx="11"/>
          </p:nvPr>
        </p:nvSpPr>
        <p:spPr>
          <a:ln/>
        </p:spPr>
        <p:txBody>
          <a:bodyPr/>
          <a:lstStyle>
            <a:lvl1pPr>
              <a:defRPr/>
            </a:lvl1pPr>
          </a:lstStyle>
          <a:p>
            <a:pPr>
              <a:defRPr/>
            </a:pPr>
            <a:fld id="{55A95101-6885-46CC-B7F8-55C354DCB974}" type="slidenum">
              <a:rPr lang="en-US" altLang="en-US"/>
              <a:pPr>
                <a:defRPr/>
              </a:pPr>
              <a:t>‹#›</a:t>
            </a:fld>
            <a:endParaRPr lang="en-US" altLang="en-US"/>
          </a:p>
        </p:txBody>
      </p:sp>
      <p:sp>
        <p:nvSpPr>
          <p:cNvPr id="5" name="Rectangle 10">
            <a:extLst>
              <a:ext uri="{FF2B5EF4-FFF2-40B4-BE49-F238E27FC236}">
                <a16:creationId xmlns:a16="http://schemas.microsoft.com/office/drawing/2014/main" id="{E3208DB2-EFEF-47D7-92F3-359CA4AA674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78977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173F55-4537-4310-BEB5-E34C4E4DA0D4}"/>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3" name="Rectangle 8">
            <a:extLst>
              <a:ext uri="{FF2B5EF4-FFF2-40B4-BE49-F238E27FC236}">
                <a16:creationId xmlns:a16="http://schemas.microsoft.com/office/drawing/2014/main" id="{28AE8786-234C-4CED-880D-5D85B1E57EED}"/>
              </a:ext>
            </a:extLst>
          </p:cNvPr>
          <p:cNvSpPr>
            <a:spLocks noGrp="1" noChangeArrowheads="1"/>
          </p:cNvSpPr>
          <p:nvPr>
            <p:ph type="sldNum" sz="quarter" idx="11"/>
          </p:nvPr>
        </p:nvSpPr>
        <p:spPr>
          <a:ln/>
        </p:spPr>
        <p:txBody>
          <a:bodyPr/>
          <a:lstStyle>
            <a:lvl1pPr>
              <a:defRPr/>
            </a:lvl1pPr>
          </a:lstStyle>
          <a:p>
            <a:pPr>
              <a:defRPr/>
            </a:pPr>
            <a:fld id="{A493DF69-74FB-419E-856E-21EAC6EBEAD7}" type="slidenum">
              <a:rPr lang="en-US" altLang="en-US"/>
              <a:pPr>
                <a:defRPr/>
              </a:pPr>
              <a:t>‹#›</a:t>
            </a:fld>
            <a:endParaRPr lang="en-US" altLang="en-US"/>
          </a:p>
        </p:txBody>
      </p:sp>
      <p:sp>
        <p:nvSpPr>
          <p:cNvPr id="4" name="Rectangle 10">
            <a:extLst>
              <a:ext uri="{FF2B5EF4-FFF2-40B4-BE49-F238E27FC236}">
                <a16:creationId xmlns:a16="http://schemas.microsoft.com/office/drawing/2014/main" id="{7B85F0E0-FEFA-4F81-B055-D2CE5688E6E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94626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95B540C-9508-4DE9-86D8-1CC5980F88F7}"/>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EF0D5AB1-4177-40DA-B355-C72EAA9EC3AD}"/>
              </a:ext>
            </a:extLst>
          </p:cNvPr>
          <p:cNvSpPr>
            <a:spLocks noGrp="1" noChangeArrowheads="1"/>
          </p:cNvSpPr>
          <p:nvPr>
            <p:ph type="sldNum" sz="quarter" idx="11"/>
          </p:nvPr>
        </p:nvSpPr>
        <p:spPr>
          <a:ln/>
        </p:spPr>
        <p:txBody>
          <a:bodyPr/>
          <a:lstStyle>
            <a:lvl1pPr>
              <a:defRPr/>
            </a:lvl1pPr>
          </a:lstStyle>
          <a:p>
            <a:pPr>
              <a:defRPr/>
            </a:pPr>
            <a:fld id="{6AEEBD88-38AB-49E0-83B7-AFBDA4B88D26}" type="slidenum">
              <a:rPr lang="en-US" altLang="en-US"/>
              <a:pPr>
                <a:defRPr/>
              </a:pPr>
              <a:t>‹#›</a:t>
            </a:fld>
            <a:endParaRPr lang="en-US" altLang="en-US"/>
          </a:p>
        </p:txBody>
      </p:sp>
      <p:sp>
        <p:nvSpPr>
          <p:cNvPr id="7" name="Rectangle 10">
            <a:extLst>
              <a:ext uri="{FF2B5EF4-FFF2-40B4-BE49-F238E27FC236}">
                <a16:creationId xmlns:a16="http://schemas.microsoft.com/office/drawing/2014/main" id="{5A519A2C-FD71-49EF-8EA2-0A45E463B3E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41030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6CE8817-0A70-4FB8-BF59-BAF5AEF602E3}"/>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772C0B89-8BCF-417C-8251-C814A45017DB}"/>
              </a:ext>
            </a:extLst>
          </p:cNvPr>
          <p:cNvSpPr>
            <a:spLocks noGrp="1" noChangeArrowheads="1"/>
          </p:cNvSpPr>
          <p:nvPr>
            <p:ph type="sldNum" sz="quarter" idx="11"/>
          </p:nvPr>
        </p:nvSpPr>
        <p:spPr>
          <a:ln/>
        </p:spPr>
        <p:txBody>
          <a:bodyPr/>
          <a:lstStyle>
            <a:lvl1pPr>
              <a:defRPr/>
            </a:lvl1pPr>
          </a:lstStyle>
          <a:p>
            <a:pPr>
              <a:defRPr/>
            </a:pPr>
            <a:fld id="{8BD3C858-CBF8-4FCD-A1A2-1A8465D5B7BD}" type="slidenum">
              <a:rPr lang="en-US" altLang="en-US"/>
              <a:pPr>
                <a:defRPr/>
              </a:pPr>
              <a:t>‹#›</a:t>
            </a:fld>
            <a:endParaRPr lang="en-US" altLang="en-US"/>
          </a:p>
        </p:txBody>
      </p:sp>
      <p:sp>
        <p:nvSpPr>
          <p:cNvPr id="7" name="Rectangle 10">
            <a:extLst>
              <a:ext uri="{FF2B5EF4-FFF2-40B4-BE49-F238E27FC236}">
                <a16:creationId xmlns:a16="http://schemas.microsoft.com/office/drawing/2014/main" id="{25420D49-6731-400A-B727-09556F10BE5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13341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74C1B1-6AF9-42AE-8BA2-8B0B122EADB1}"/>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BDC4EFE9-146E-48CD-9A51-5B1E32930832}"/>
              </a:ext>
            </a:extLst>
          </p:cNvPr>
          <p:cNvSpPr>
            <a:spLocks noGrp="1" noChangeArrowheads="1"/>
          </p:cNvSpPr>
          <p:nvPr>
            <p:ph type="sldNum" sz="quarter" idx="11"/>
          </p:nvPr>
        </p:nvSpPr>
        <p:spPr>
          <a:ln/>
        </p:spPr>
        <p:txBody>
          <a:bodyPr/>
          <a:lstStyle>
            <a:lvl1pPr>
              <a:defRPr/>
            </a:lvl1pPr>
          </a:lstStyle>
          <a:p>
            <a:pPr>
              <a:defRPr/>
            </a:pPr>
            <a:fld id="{7BF5A32C-EAA9-4660-B3BF-DB683707A55D}" type="slidenum">
              <a:rPr lang="en-US" altLang="en-US"/>
              <a:pPr>
                <a:defRPr/>
              </a:pPr>
              <a:t>‹#›</a:t>
            </a:fld>
            <a:endParaRPr lang="en-US" altLang="en-US"/>
          </a:p>
        </p:txBody>
      </p:sp>
      <p:sp>
        <p:nvSpPr>
          <p:cNvPr id="6" name="Rectangle 10">
            <a:extLst>
              <a:ext uri="{FF2B5EF4-FFF2-40B4-BE49-F238E27FC236}">
                <a16:creationId xmlns:a16="http://schemas.microsoft.com/office/drawing/2014/main" id="{CEB882B8-AECF-4CD6-8A0E-08273F1AF1A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89655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D0A5E7-FF8E-42D8-906C-E85FFDC6B46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54B02C72-70A2-482A-ACB5-0FA7864EADB7}"/>
              </a:ext>
            </a:extLst>
          </p:cNvPr>
          <p:cNvSpPr>
            <a:spLocks noGrp="1" noChangeArrowheads="1"/>
          </p:cNvSpPr>
          <p:nvPr>
            <p:ph type="sldNum" sz="quarter" idx="11"/>
          </p:nvPr>
        </p:nvSpPr>
        <p:spPr>
          <a:ln/>
        </p:spPr>
        <p:txBody>
          <a:bodyPr/>
          <a:lstStyle>
            <a:lvl1pPr>
              <a:defRPr/>
            </a:lvl1pPr>
          </a:lstStyle>
          <a:p>
            <a:pPr>
              <a:defRPr/>
            </a:pPr>
            <a:fld id="{B9224D2D-F3BE-451A-A246-DF3DD37B6B18}" type="slidenum">
              <a:rPr lang="en-US" altLang="en-US"/>
              <a:pPr>
                <a:defRPr/>
              </a:pPr>
              <a:t>‹#›</a:t>
            </a:fld>
            <a:endParaRPr lang="en-US" altLang="en-US"/>
          </a:p>
        </p:txBody>
      </p:sp>
      <p:sp>
        <p:nvSpPr>
          <p:cNvPr id="6" name="Rectangle 10">
            <a:extLst>
              <a:ext uri="{FF2B5EF4-FFF2-40B4-BE49-F238E27FC236}">
                <a16:creationId xmlns:a16="http://schemas.microsoft.com/office/drawing/2014/main" id="{D5604681-B541-4C09-A6EF-A8F5CA90F06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84889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9550759-7198-4CB5-8840-220A82BE5B81}"/>
              </a:ext>
            </a:extLst>
          </p:cNvPr>
          <p:cNvSpPr>
            <a:spLocks noGrp="1" noChangeArrowheads="1"/>
          </p:cNvSpPr>
          <p:nvPr>
            <p:ph type="ctrTitle" hasCustomPrompt="1"/>
          </p:nvPr>
        </p:nvSpPr>
        <p:spPr>
          <a:xfrm>
            <a:off x="914400" y="682626"/>
            <a:ext cx="10363200" cy="1470025"/>
          </a:xfrm>
          <a:prstGeom prst="rect">
            <a:avLst/>
          </a:prstGeom>
        </p:spPr>
        <p:txBody>
          <a:bodyPr anchor="ctr">
            <a:noAutofit/>
          </a:bodyPr>
          <a:lstStyle>
            <a:lvl1pPr algn="ctr">
              <a:defRPr sz="44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ltLang="en-US"/>
              <a:t>Click to add title</a:t>
            </a:r>
          </a:p>
        </p:txBody>
      </p:sp>
      <p:sp>
        <p:nvSpPr>
          <p:cNvPr id="8" name="Rectangle 3">
            <a:extLst>
              <a:ext uri="{FF2B5EF4-FFF2-40B4-BE49-F238E27FC236}">
                <a16:creationId xmlns:a16="http://schemas.microsoft.com/office/drawing/2014/main" id="{964497FA-BD21-49E9-A4DE-9E2527280BEA}"/>
              </a:ext>
            </a:extLst>
          </p:cNvPr>
          <p:cNvSpPr>
            <a:spLocks noGrp="1" noChangeArrowheads="1"/>
          </p:cNvSpPr>
          <p:nvPr>
            <p:ph type="subTitle" idx="1" hasCustomPrompt="1"/>
          </p:nvPr>
        </p:nvSpPr>
        <p:spPr>
          <a:xfrm>
            <a:off x="1828800" y="2438400"/>
            <a:ext cx="8534400" cy="1752600"/>
          </a:xfrm>
          <a:prstGeom prst="rect">
            <a:avLst/>
          </a:prstGeom>
        </p:spPr>
        <p:txBody>
          <a:bodyPr>
            <a:normAutofit/>
          </a:bodyPr>
          <a:lstStyle>
            <a:lvl1pPr marL="0" indent="0" algn="ctr">
              <a:buFontTx/>
              <a:buNone/>
              <a:defRPr sz="2800">
                <a:solidFill>
                  <a:srgbClr val="080000"/>
                </a:solidFill>
                <a:latin typeface="Helvetica" pitchFamily="2" charset="0"/>
                <a:ea typeface="Open Sans" panose="020B0606030504020204" pitchFamily="34" charset="0"/>
                <a:cs typeface="Open Sans" panose="020B0606030504020204" pitchFamily="34" charset="0"/>
              </a:defRPr>
            </a:lvl1pPr>
          </a:lstStyle>
          <a:p>
            <a:r>
              <a:rPr lang="en-US" altLang="en-US"/>
              <a:t>Click to add subtitle</a:t>
            </a:r>
          </a:p>
        </p:txBody>
      </p:sp>
      <p:sp>
        <p:nvSpPr>
          <p:cNvPr id="13" name="Rectangle 2">
            <a:extLst>
              <a:ext uri="{FF2B5EF4-FFF2-40B4-BE49-F238E27FC236}">
                <a16:creationId xmlns:a16="http://schemas.microsoft.com/office/drawing/2014/main" id="{4C9CE2CE-15CA-496B-ACA7-01F19B2AF39F}"/>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17" name="Rectangle 2">
            <a:extLst>
              <a:ext uri="{FF2B5EF4-FFF2-40B4-BE49-F238E27FC236}">
                <a16:creationId xmlns:a16="http://schemas.microsoft.com/office/drawing/2014/main" id="{006DBFF6-C1D7-46D0-BB7E-6E5A50BB8E87}"/>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21" name="Rectangle 2">
            <a:extLst>
              <a:ext uri="{FF2B5EF4-FFF2-40B4-BE49-F238E27FC236}">
                <a16:creationId xmlns:a16="http://schemas.microsoft.com/office/drawing/2014/main" id="{B90FC5B8-CEC2-467D-A2B1-C32D1F92709C}"/>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26" name="Rectangle 2">
            <a:extLst>
              <a:ext uri="{FF2B5EF4-FFF2-40B4-BE49-F238E27FC236}">
                <a16:creationId xmlns:a16="http://schemas.microsoft.com/office/drawing/2014/main" id="{C04C4225-DF78-4E98-88ED-8EDC08FE2881}"/>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31" name="Rectangle 2">
            <a:extLst>
              <a:ext uri="{FF2B5EF4-FFF2-40B4-BE49-F238E27FC236}">
                <a16:creationId xmlns:a16="http://schemas.microsoft.com/office/drawing/2014/main" id="{0947BEC3-7247-4DA5-9E6A-2245A009CB82}"/>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2" name="Rectangle 2">
            <a:extLst>
              <a:ext uri="{FF2B5EF4-FFF2-40B4-BE49-F238E27FC236}">
                <a16:creationId xmlns:a16="http://schemas.microsoft.com/office/drawing/2014/main" id="{6B485A47-9611-A11A-E99F-893CC8CE05D6}"/>
              </a:ext>
            </a:extLst>
          </p:cNvPr>
          <p:cNvSpPr txBox="1">
            <a:spLocks noChangeArrowheads="1"/>
          </p:cNvSpPr>
          <p:nvPr/>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
        <p:nvSpPr>
          <p:cNvPr id="3" name="Rectangle 2">
            <a:extLst>
              <a:ext uri="{FF2B5EF4-FFF2-40B4-BE49-F238E27FC236}">
                <a16:creationId xmlns:a16="http://schemas.microsoft.com/office/drawing/2014/main" id="{8D1C6655-4BA2-30B4-4884-C72F33AA8C8A}"/>
              </a:ext>
            </a:extLst>
          </p:cNvPr>
          <p:cNvSpPr txBox="1">
            <a:spLocks noChangeArrowheads="1"/>
          </p:cNvSpPr>
          <p:nvPr userDrawn="1"/>
        </p:nvSpPr>
        <p:spPr>
          <a:xfrm>
            <a:off x="1117600" y="835026"/>
            <a:ext cx="10363200" cy="1470025"/>
          </a:xfrm>
          <a:prstGeom prst="rect">
            <a:avLst/>
          </a:prstGeom>
        </p:spPr>
        <p:txBody>
          <a:bodyPr>
            <a:normAutofit/>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en-US" altLang="en-US" sz="3200"/>
          </a:p>
        </p:txBody>
      </p:sp>
    </p:spTree>
    <p:extLst>
      <p:ext uri="{BB962C8B-B14F-4D97-AF65-F5344CB8AC3E}">
        <p14:creationId xmlns:p14="http://schemas.microsoft.com/office/powerpoint/2010/main" val="3358863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solidFill>
                  <a:srgbClr val="080000"/>
                </a:solidFill>
                <a:latin typeface="Helvetica" pitchFamily="2" charset="0"/>
                <a:ea typeface="Open Sans" panose="020B0606030504020204" pitchFamily="34" charset="0"/>
                <a:cs typeface="Open Sans" panose="020B0606030504020204" pitchFamily="34" charset="0"/>
              </a:defRPr>
            </a:lvl1pPr>
          </a:lstStyle>
          <a:p>
            <a:pPr lvl="0"/>
            <a:r>
              <a:rPr lang="en-US"/>
              <a:t>Click to add subtitle</a:t>
            </a:r>
          </a:p>
        </p:txBody>
      </p:sp>
      <p:sp>
        <p:nvSpPr>
          <p:cNvPr id="11" name="Text Placeholder 3">
            <a:extLst>
              <a:ext uri="{FF2B5EF4-FFF2-40B4-BE49-F238E27FC236}">
                <a16:creationId xmlns:a16="http://schemas.microsoft.com/office/drawing/2014/main" id="{B66AFAA7-1327-4259-B4EB-D5AB4DD08008}"/>
              </a:ext>
            </a:extLst>
          </p:cNvPr>
          <p:cNvSpPr>
            <a:spLocks noGrp="1"/>
          </p:cNvSpPr>
          <p:nvPr>
            <p:ph type="body" sz="quarter" idx="11"/>
          </p:nvPr>
        </p:nvSpPr>
        <p:spPr>
          <a:xfrm>
            <a:off x="600889" y="3637633"/>
            <a:ext cx="10528300" cy="1097280"/>
          </a:xfrm>
          <a:prstGeom prst="rect">
            <a:avLst/>
          </a:prstGeom>
        </p:spPr>
        <p:txBody>
          <a:bodyPr anchor="ctr"/>
          <a:lstStyle>
            <a:lvl1pPr marL="0" indent="0" algn="l" defTabSz="914400" rtl="0" eaLnBrk="1" latinLnBrk="0" hangingPunct="1">
              <a:lnSpc>
                <a:spcPct val="90000"/>
              </a:lnSpc>
              <a:spcBef>
                <a:spcPct val="0"/>
              </a:spcBef>
              <a:buFontTx/>
              <a:buNone/>
              <a:defRPr lang="en-US" sz="4800" b="1" kern="1200" dirty="0" smtClean="0">
                <a:solidFill>
                  <a:schemeClr val="tx2"/>
                </a:solidFill>
                <a:latin typeface="Helvetica" pitchFamily="2" charset="0"/>
                <a:ea typeface="Open Sans" panose="020B0606030504020204" pitchFamily="34" charset="0"/>
                <a:cs typeface="Open Sans" panose="020B0606030504020204" pitchFamily="34" charset="0"/>
              </a:defRPr>
            </a:lvl1pPr>
            <a:lvl5pPr marL="52388" indent="0">
              <a:buNone/>
              <a:defRPr sz="5400" b="1">
                <a:solidFill>
                  <a:schemeClr val="accent1"/>
                </a:solidFill>
              </a:defRPr>
            </a:lvl5pPr>
          </a:lstStyle>
          <a:p>
            <a:pPr lvl="0"/>
            <a:r>
              <a:rPr lang="en-US"/>
              <a:t>Click to edit Master text styles</a:t>
            </a:r>
          </a:p>
        </p:txBody>
      </p:sp>
      <p:sp>
        <p:nvSpPr>
          <p:cNvPr id="4" name="Slide Number Placeholder 4">
            <a:extLst>
              <a:ext uri="{FF2B5EF4-FFF2-40B4-BE49-F238E27FC236}">
                <a16:creationId xmlns:a16="http://schemas.microsoft.com/office/drawing/2014/main" id="{8A19B96E-5693-89C3-2A47-A2C717BFCAE0}"/>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7141B08A-C15F-D939-7A4B-9A481D8B3458}"/>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26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4" name="Slide Number Placeholder 4">
            <a:extLst>
              <a:ext uri="{FF2B5EF4-FFF2-40B4-BE49-F238E27FC236}">
                <a16:creationId xmlns:a16="http://schemas.microsoft.com/office/drawing/2014/main" id="{D70EECEF-96EE-7DC1-4533-FB18A9BF2B56}"/>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98EB6B4-67F9-4085-2074-8158E9C7EC8F}"/>
              </a:ext>
            </a:extLst>
          </p:cNvPr>
          <p:cNvSpPr/>
          <p:nvPr/>
        </p:nvSpPr>
        <p:spPr>
          <a:xfrm>
            <a:off x="503664" y="6421465"/>
            <a:ext cx="11078736" cy="97402"/>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048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2" name="Title 1"/>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4" name="Slide Number Placeholder 4">
            <a:extLst>
              <a:ext uri="{FF2B5EF4-FFF2-40B4-BE49-F238E27FC236}">
                <a16:creationId xmlns:a16="http://schemas.microsoft.com/office/drawing/2014/main" id="{D70EECEF-96EE-7DC1-4533-FB18A9BF2B56}"/>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98EB6B4-67F9-4085-2074-8158E9C7EC8F}"/>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94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C06446-FBA2-440E-8B4A-14E3417BAFF3}" type="datetime1">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209748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_sans foot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Slide Number Placeholder 4">
            <a:extLst>
              <a:ext uri="{FF2B5EF4-FFF2-40B4-BE49-F238E27FC236}">
                <a16:creationId xmlns:a16="http://schemas.microsoft.com/office/drawing/2014/main" id="{BE336385-E366-0BBD-5FA2-2156C41C2F0D}"/>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EE73720A-B772-0DEB-445B-46C23C0EADE0}"/>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943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003F-6120-8268-F1FC-49D4EF8F6CD0}"/>
              </a:ext>
            </a:extLst>
          </p:cNvPr>
          <p:cNvSpPr>
            <a:spLocks noGrp="1"/>
          </p:cNvSpPr>
          <p:nvPr>
            <p:ph type="title"/>
          </p:nvPr>
        </p:nvSpPr>
        <p:spPr>
          <a:xfrm>
            <a:off x="838200" y="2509809"/>
            <a:ext cx="10515600" cy="1325563"/>
          </a:xfrm>
          <a:prstGeom prst="rect">
            <a:avLst/>
          </a:prstGeom>
        </p:spPr>
        <p:txBody>
          <a:bodyPr/>
          <a:lstStyle>
            <a:lvl1pPr>
              <a:defRPr sz="44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9F7B9443-0F2D-4F4E-793F-385F1F868EF8}"/>
              </a:ext>
            </a:extLst>
          </p:cNvPr>
          <p:cNvSpPr/>
          <p:nvPr userDrawn="1"/>
        </p:nvSpPr>
        <p:spPr>
          <a:xfrm>
            <a:off x="0" y="5965902"/>
            <a:ext cx="12219842" cy="892098"/>
          </a:xfrm>
          <a:prstGeom prst="rect">
            <a:avLst/>
          </a:prstGeom>
          <a:solidFill>
            <a:srgbClr val="00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CF65F5D-28AF-498A-444F-06158854C1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97" y="3692986"/>
            <a:ext cx="11275877" cy="2948191"/>
          </a:xfrm>
          <a:prstGeom prst="rect">
            <a:avLst/>
          </a:prstGeom>
        </p:spPr>
      </p:pic>
    </p:spTree>
    <p:extLst>
      <p:ext uri="{BB962C8B-B14F-4D97-AF65-F5344CB8AC3E}">
        <p14:creationId xmlns:p14="http://schemas.microsoft.com/office/powerpoint/2010/main" val="987819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003F-6120-8268-F1FC-49D4EF8F6CD0}"/>
              </a:ext>
            </a:extLst>
          </p:cNvPr>
          <p:cNvSpPr>
            <a:spLocks noGrp="1"/>
          </p:cNvSpPr>
          <p:nvPr>
            <p:ph type="title"/>
          </p:nvPr>
        </p:nvSpPr>
        <p:spPr>
          <a:xfrm>
            <a:off x="838200" y="2509809"/>
            <a:ext cx="10515600" cy="1325563"/>
          </a:xfrm>
          <a:prstGeom prst="rect">
            <a:avLst/>
          </a:prstGeom>
        </p:spPr>
        <p:txBody>
          <a:bodyPr/>
          <a:lstStyle>
            <a:lvl1pPr>
              <a:defRPr sz="44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EB13DE7-7688-0959-4F6C-A447DE0AE19B}"/>
              </a:ext>
              <a:ext uri="{C183D7F6-B498-43B3-948B-1728B52AA6E4}">
                <adec:decorative xmlns:adec="http://schemas.microsoft.com/office/drawing/2017/decorative" val="1"/>
              </a:ext>
            </a:extLst>
          </p:cNvPr>
          <p:cNvSpPr/>
          <p:nvPr/>
        </p:nvSpPr>
        <p:spPr>
          <a:xfrm>
            <a:off x="0" y="5958839"/>
            <a:ext cx="12192000" cy="9175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FCB319E8-AE79-FC1E-C3F7-D590C9CA4312}"/>
              </a:ext>
            </a:extLst>
          </p:cNvPr>
          <p:cNvPicPr>
            <a:picLocks noChangeAspect="1"/>
          </p:cNvPicPr>
          <p:nvPr/>
        </p:nvPicPr>
        <p:blipFill>
          <a:blip r:embed="rId2"/>
          <a:stretch>
            <a:fillRect/>
          </a:stretch>
        </p:blipFill>
        <p:spPr>
          <a:xfrm>
            <a:off x="-111610" y="3429000"/>
            <a:ext cx="11912000" cy="3357497"/>
          </a:xfrm>
          <a:prstGeom prst="rect">
            <a:avLst/>
          </a:prstGeom>
        </p:spPr>
      </p:pic>
    </p:spTree>
    <p:extLst>
      <p:ext uri="{BB962C8B-B14F-4D97-AF65-F5344CB8AC3E}">
        <p14:creationId xmlns:p14="http://schemas.microsoft.com/office/powerpoint/2010/main" val="4085102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5" name="Slide Number Placeholder 4">
            <a:extLst>
              <a:ext uri="{FF2B5EF4-FFF2-40B4-BE49-F238E27FC236}">
                <a16:creationId xmlns:a16="http://schemas.microsoft.com/office/drawing/2014/main" id="{F29401E9-7AB6-29A9-2E16-DE80C03931E1}"/>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978F3FC3-5444-0C6E-9AEA-5F90040CF7DF}"/>
              </a:ext>
            </a:extLst>
          </p:cNvPr>
          <p:cNvGrpSpPr/>
          <p:nvPr/>
        </p:nvGrpSpPr>
        <p:grpSpPr>
          <a:xfrm>
            <a:off x="601781" y="6336683"/>
            <a:ext cx="3669676" cy="402747"/>
            <a:chOff x="242757" y="6136049"/>
            <a:chExt cx="5497779" cy="603382"/>
          </a:xfrm>
        </p:grpSpPr>
        <p:pic>
          <p:nvPicPr>
            <p:cNvPr id="10" name="Graphic 9">
              <a:extLst>
                <a:ext uri="{FF2B5EF4-FFF2-40B4-BE49-F238E27FC236}">
                  <a16:creationId xmlns:a16="http://schemas.microsoft.com/office/drawing/2014/main" id="{C4DD335B-742C-DF65-280B-998C96923E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757" y="6189014"/>
              <a:ext cx="1331210" cy="497452"/>
            </a:xfrm>
            <a:prstGeom prst="rect">
              <a:avLst/>
            </a:prstGeom>
          </p:spPr>
        </p:pic>
        <p:pic>
          <p:nvPicPr>
            <p:cNvPr id="11" name="Picture 10">
              <a:extLst>
                <a:ext uri="{FF2B5EF4-FFF2-40B4-BE49-F238E27FC236}">
                  <a16:creationId xmlns:a16="http://schemas.microsoft.com/office/drawing/2014/main" id="{3D30B345-4089-FEAB-1460-808A81D13FDC}"/>
                </a:ext>
              </a:extLst>
            </p:cNvPr>
            <p:cNvPicPr>
              <a:picLocks noChangeAspect="1"/>
            </p:cNvPicPr>
            <p:nvPr/>
          </p:nvPicPr>
          <p:blipFill>
            <a:blip r:embed="rId4"/>
            <a:stretch>
              <a:fillRect/>
            </a:stretch>
          </p:blipFill>
          <p:spPr>
            <a:xfrm>
              <a:off x="1918553" y="6136049"/>
              <a:ext cx="881504" cy="603382"/>
            </a:xfrm>
            <a:prstGeom prst="rect">
              <a:avLst/>
            </a:prstGeom>
          </p:spPr>
        </p:pic>
        <p:pic>
          <p:nvPicPr>
            <p:cNvPr id="13" name="Picture 12" descr="Logo of 1115 Medicaid Waiver Implementation Project Oregon ">
              <a:extLst>
                <a:ext uri="{FF2B5EF4-FFF2-40B4-BE49-F238E27FC236}">
                  <a16:creationId xmlns:a16="http://schemas.microsoft.com/office/drawing/2014/main" id="{AD05C106-79F5-93C4-3E1C-78FE05223296}"/>
                </a:ext>
              </a:extLst>
            </p:cNvPr>
            <p:cNvPicPr>
              <a:picLocks noChangeAspect="1"/>
            </p:cNvPicPr>
            <p:nvPr/>
          </p:nvPicPr>
          <p:blipFill>
            <a:blip r:embed="rId5"/>
            <a:stretch>
              <a:fillRect/>
            </a:stretch>
          </p:blipFill>
          <p:spPr>
            <a:xfrm>
              <a:off x="2825645" y="6136049"/>
              <a:ext cx="2914891" cy="603382"/>
            </a:xfrm>
            <a:prstGeom prst="rect">
              <a:avLst/>
            </a:prstGeom>
          </p:spPr>
        </p:pic>
      </p:grpSp>
      <p:sp>
        <p:nvSpPr>
          <p:cNvPr id="3" name="Rectangle 2">
            <a:extLst>
              <a:ext uri="{FF2B5EF4-FFF2-40B4-BE49-F238E27FC236}">
                <a16:creationId xmlns:a16="http://schemas.microsoft.com/office/drawing/2014/main" id="{24B48629-4C95-3D1F-B2F2-242695195148}"/>
              </a:ext>
            </a:extLst>
          </p:cNvPr>
          <p:cNvSpPr/>
          <p:nvPr/>
        </p:nvSpPr>
        <p:spPr>
          <a:xfrm>
            <a:off x="0" y="6131905"/>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083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5" name="Slide Number Placeholder 4">
            <a:extLst>
              <a:ext uri="{FF2B5EF4-FFF2-40B4-BE49-F238E27FC236}">
                <a16:creationId xmlns:a16="http://schemas.microsoft.com/office/drawing/2014/main" id="{F29401E9-7AB6-29A9-2E16-DE80C03931E1}"/>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978F3FC3-5444-0C6E-9AEA-5F90040CF7DF}"/>
              </a:ext>
            </a:extLst>
          </p:cNvPr>
          <p:cNvGrpSpPr/>
          <p:nvPr/>
        </p:nvGrpSpPr>
        <p:grpSpPr>
          <a:xfrm>
            <a:off x="601781" y="6336683"/>
            <a:ext cx="3669676" cy="402747"/>
            <a:chOff x="242757" y="6136049"/>
            <a:chExt cx="5497779" cy="603382"/>
          </a:xfrm>
        </p:grpSpPr>
        <p:pic>
          <p:nvPicPr>
            <p:cNvPr id="10" name="Graphic 9">
              <a:extLst>
                <a:ext uri="{FF2B5EF4-FFF2-40B4-BE49-F238E27FC236}">
                  <a16:creationId xmlns:a16="http://schemas.microsoft.com/office/drawing/2014/main" id="{C4DD335B-742C-DF65-280B-998C96923E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757" y="6189014"/>
              <a:ext cx="1331210" cy="497452"/>
            </a:xfrm>
            <a:prstGeom prst="rect">
              <a:avLst/>
            </a:prstGeom>
          </p:spPr>
        </p:pic>
        <p:pic>
          <p:nvPicPr>
            <p:cNvPr id="11" name="Picture 10">
              <a:extLst>
                <a:ext uri="{FF2B5EF4-FFF2-40B4-BE49-F238E27FC236}">
                  <a16:creationId xmlns:a16="http://schemas.microsoft.com/office/drawing/2014/main" id="{3D30B345-4089-FEAB-1460-808A81D13FDC}"/>
                </a:ext>
              </a:extLst>
            </p:cNvPr>
            <p:cNvPicPr>
              <a:picLocks noChangeAspect="1"/>
            </p:cNvPicPr>
            <p:nvPr/>
          </p:nvPicPr>
          <p:blipFill>
            <a:blip r:embed="rId4"/>
            <a:stretch>
              <a:fillRect/>
            </a:stretch>
          </p:blipFill>
          <p:spPr>
            <a:xfrm>
              <a:off x="1918553" y="6136049"/>
              <a:ext cx="881504" cy="603382"/>
            </a:xfrm>
            <a:prstGeom prst="rect">
              <a:avLst/>
            </a:prstGeom>
          </p:spPr>
        </p:pic>
        <p:pic>
          <p:nvPicPr>
            <p:cNvPr id="13" name="Picture 12" descr="Logo of 1115 Medicaid Waiver Implementation Project Oregon ">
              <a:extLst>
                <a:ext uri="{FF2B5EF4-FFF2-40B4-BE49-F238E27FC236}">
                  <a16:creationId xmlns:a16="http://schemas.microsoft.com/office/drawing/2014/main" id="{AD05C106-79F5-93C4-3E1C-78FE05223296}"/>
                </a:ext>
              </a:extLst>
            </p:cNvPr>
            <p:cNvPicPr>
              <a:picLocks noChangeAspect="1"/>
            </p:cNvPicPr>
            <p:nvPr/>
          </p:nvPicPr>
          <p:blipFill>
            <a:blip r:embed="rId5"/>
            <a:stretch>
              <a:fillRect/>
            </a:stretch>
          </p:blipFill>
          <p:spPr>
            <a:xfrm>
              <a:off x="2825645" y="6136049"/>
              <a:ext cx="2914891" cy="603382"/>
            </a:xfrm>
            <a:prstGeom prst="rect">
              <a:avLst/>
            </a:prstGeom>
          </p:spPr>
        </p:pic>
      </p:grpSp>
      <p:sp>
        <p:nvSpPr>
          <p:cNvPr id="3" name="Rectangle 2">
            <a:extLst>
              <a:ext uri="{FF2B5EF4-FFF2-40B4-BE49-F238E27FC236}">
                <a16:creationId xmlns:a16="http://schemas.microsoft.com/office/drawing/2014/main" id="{CD84791F-161E-A943-F270-B82A090BE185}"/>
              </a:ext>
            </a:extLst>
          </p:cNvPr>
          <p:cNvSpPr/>
          <p:nvPr/>
        </p:nvSpPr>
        <p:spPr>
          <a:xfrm>
            <a:off x="503664" y="6123751"/>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195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003F-6120-8268-F1FC-49D4EF8F6CD0}"/>
              </a:ext>
            </a:extLst>
          </p:cNvPr>
          <p:cNvSpPr>
            <a:spLocks noGrp="1"/>
          </p:cNvSpPr>
          <p:nvPr>
            <p:ph type="title"/>
          </p:nvPr>
        </p:nvSpPr>
        <p:spPr>
          <a:xfrm>
            <a:off x="838200" y="2509809"/>
            <a:ext cx="10515600" cy="1325563"/>
          </a:xfrm>
          <a:prstGeom prst="rect">
            <a:avLst/>
          </a:prstGeom>
        </p:spPr>
        <p:txBody>
          <a:bodyPr/>
          <a:lstStyle>
            <a:lvl1pPr>
              <a:defRPr sz="44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9F7B9443-0F2D-4F4E-793F-385F1F868EF8}"/>
              </a:ext>
            </a:extLst>
          </p:cNvPr>
          <p:cNvSpPr/>
          <p:nvPr userDrawn="1"/>
        </p:nvSpPr>
        <p:spPr>
          <a:xfrm>
            <a:off x="0" y="5965902"/>
            <a:ext cx="12219842" cy="892098"/>
          </a:xfrm>
          <a:prstGeom prst="rect">
            <a:avLst/>
          </a:prstGeom>
          <a:solidFill>
            <a:srgbClr val="005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CF65F5D-28AF-498A-444F-06158854C1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997" y="3692986"/>
            <a:ext cx="11275877" cy="2948191"/>
          </a:xfrm>
          <a:prstGeom prst="rect">
            <a:avLst/>
          </a:prstGeom>
        </p:spPr>
      </p:pic>
    </p:spTree>
    <p:extLst>
      <p:ext uri="{BB962C8B-B14F-4D97-AF65-F5344CB8AC3E}">
        <p14:creationId xmlns:p14="http://schemas.microsoft.com/office/powerpoint/2010/main" val="396950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rgbClr val="080000"/>
                </a:solidFill>
                <a:latin typeface="Helvetica" pitchFamily="2"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8" name="Rectangle 7">
            <a:extLst>
              <a:ext uri="{FF2B5EF4-FFF2-40B4-BE49-F238E27FC236}">
                <a16:creationId xmlns:a16="http://schemas.microsoft.com/office/drawing/2014/main" id="{6976B5C9-2A83-AA2A-BF70-7D67C6E0917F}"/>
              </a:ext>
            </a:extLst>
          </p:cNvPr>
          <p:cNvSpPr/>
          <p:nvPr/>
        </p:nvSpPr>
        <p:spPr>
          <a:xfrm>
            <a:off x="0" y="6131905"/>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4">
            <a:extLst>
              <a:ext uri="{FF2B5EF4-FFF2-40B4-BE49-F238E27FC236}">
                <a16:creationId xmlns:a16="http://schemas.microsoft.com/office/drawing/2014/main" id="{7DE6D945-58C1-1279-6BC3-61461119ED4D}"/>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1CFD0477-0210-C72A-510F-641EDEDF49BD}"/>
              </a:ext>
            </a:extLst>
          </p:cNvPr>
          <p:cNvGrpSpPr/>
          <p:nvPr userDrawn="1"/>
        </p:nvGrpSpPr>
        <p:grpSpPr>
          <a:xfrm>
            <a:off x="9074220" y="5918371"/>
            <a:ext cx="2366924" cy="525475"/>
            <a:chOff x="897324" y="4951547"/>
            <a:chExt cx="4168168" cy="925364"/>
          </a:xfrm>
        </p:grpSpPr>
        <p:grpSp>
          <p:nvGrpSpPr>
            <p:cNvPr id="4" name="Graphic 39">
              <a:extLst>
                <a:ext uri="{FF2B5EF4-FFF2-40B4-BE49-F238E27FC236}">
                  <a16:creationId xmlns:a16="http://schemas.microsoft.com/office/drawing/2014/main" id="{BBBC54F4-CC38-F390-E3BB-C3CD53279463}"/>
                </a:ext>
              </a:extLst>
            </p:cNvPr>
            <p:cNvGrpSpPr/>
            <p:nvPr/>
          </p:nvGrpSpPr>
          <p:grpSpPr>
            <a:xfrm>
              <a:off x="1976712" y="4951547"/>
              <a:ext cx="929765" cy="925364"/>
              <a:chOff x="1976712" y="4951547"/>
              <a:chExt cx="929765" cy="925364"/>
            </a:xfrm>
          </p:grpSpPr>
          <p:grpSp>
            <p:nvGrpSpPr>
              <p:cNvPr id="34" name="Graphic 39">
                <a:extLst>
                  <a:ext uri="{FF2B5EF4-FFF2-40B4-BE49-F238E27FC236}">
                    <a16:creationId xmlns:a16="http://schemas.microsoft.com/office/drawing/2014/main" id="{6907015C-9772-77F1-FE32-6DECEC25F598}"/>
                  </a:ext>
                </a:extLst>
              </p:cNvPr>
              <p:cNvGrpSpPr/>
              <p:nvPr/>
            </p:nvGrpSpPr>
            <p:grpSpPr>
              <a:xfrm>
                <a:off x="1976712" y="4951547"/>
                <a:ext cx="929765" cy="925364"/>
                <a:chOff x="1976712" y="4951547"/>
                <a:chExt cx="929765" cy="925364"/>
              </a:xfrm>
            </p:grpSpPr>
            <p:sp>
              <p:nvSpPr>
                <p:cNvPr id="42" name="Freeform 41">
                  <a:extLst>
                    <a:ext uri="{FF2B5EF4-FFF2-40B4-BE49-F238E27FC236}">
                      <a16:creationId xmlns:a16="http://schemas.microsoft.com/office/drawing/2014/main" id="{FC03F47D-2907-7D83-09E7-F9733A1C1C3D}"/>
                    </a:ext>
                  </a:extLst>
                </p:cNvPr>
                <p:cNvSpPr/>
                <p:nvPr/>
              </p:nvSpPr>
              <p:spPr>
                <a:xfrm>
                  <a:off x="1988662"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8B3089"/>
                </a:solid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BDA80CB-C41A-A880-6CD6-1C59F28FC471}"/>
                    </a:ext>
                  </a:extLst>
                </p:cNvPr>
                <p:cNvSpPr/>
                <p:nvPr/>
              </p:nvSpPr>
              <p:spPr>
                <a:xfrm>
                  <a:off x="1976712"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659"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grpSp>
            <p:nvGrpSpPr>
              <p:cNvPr id="35" name="Graphic 39">
                <a:extLst>
                  <a:ext uri="{FF2B5EF4-FFF2-40B4-BE49-F238E27FC236}">
                    <a16:creationId xmlns:a16="http://schemas.microsoft.com/office/drawing/2014/main" id="{2CB5F90B-7475-1BC6-F628-10AB199C3E5F}"/>
                  </a:ext>
                </a:extLst>
              </p:cNvPr>
              <p:cNvGrpSpPr/>
              <p:nvPr/>
            </p:nvGrpSpPr>
            <p:grpSpPr>
              <a:xfrm>
                <a:off x="2219072" y="5168971"/>
                <a:ext cx="444088" cy="490514"/>
                <a:chOff x="2219072" y="5168971"/>
                <a:chExt cx="444088" cy="490514"/>
              </a:xfrm>
            </p:grpSpPr>
            <p:sp>
              <p:nvSpPr>
                <p:cNvPr id="36" name="Freeform 35">
                  <a:extLst>
                    <a:ext uri="{FF2B5EF4-FFF2-40B4-BE49-F238E27FC236}">
                      <a16:creationId xmlns:a16="http://schemas.microsoft.com/office/drawing/2014/main" id="{1E21E980-EC01-A776-3A3E-6CFECAD4C731}"/>
                    </a:ext>
                  </a:extLst>
                </p:cNvPr>
                <p:cNvSpPr/>
                <p:nvPr/>
              </p:nvSpPr>
              <p:spPr>
                <a:xfrm>
                  <a:off x="2227617" y="5177535"/>
                  <a:ext cx="427237" cy="236277"/>
                </a:xfrm>
                <a:custGeom>
                  <a:avLst/>
                  <a:gdLst>
                    <a:gd name="connsiteX0" fmla="*/ 23005 w 427237"/>
                    <a:gd name="connsiteY0" fmla="*/ 233601 h 236277"/>
                    <a:gd name="connsiteX1" fmla="*/ 35673 w 427237"/>
                    <a:gd name="connsiteY1" fmla="*/ 233601 h 236277"/>
                    <a:gd name="connsiteX2" fmla="*/ 47863 w 427237"/>
                    <a:gd name="connsiteY2" fmla="*/ 221469 h 236277"/>
                    <a:gd name="connsiteX3" fmla="*/ 207524 w 427237"/>
                    <a:gd name="connsiteY3" fmla="*/ 62563 h 236277"/>
                    <a:gd name="connsiteX4" fmla="*/ 220192 w 427237"/>
                    <a:gd name="connsiteY4" fmla="*/ 62563 h 236277"/>
                    <a:gd name="connsiteX5" fmla="*/ 379853 w 427237"/>
                    <a:gd name="connsiteY5" fmla="*/ 221469 h 236277"/>
                    <a:gd name="connsiteX6" fmla="*/ 392043 w 427237"/>
                    <a:gd name="connsiteY6" fmla="*/ 233601 h 236277"/>
                    <a:gd name="connsiteX7" fmla="*/ 404711 w 427237"/>
                    <a:gd name="connsiteY7" fmla="*/ 233601 h 236277"/>
                    <a:gd name="connsiteX8" fmla="*/ 424549 w 427237"/>
                    <a:gd name="connsiteY8" fmla="*/ 213857 h 236277"/>
                    <a:gd name="connsiteX9" fmla="*/ 424549 w 427237"/>
                    <a:gd name="connsiteY9" fmla="*/ 201249 h 236277"/>
                    <a:gd name="connsiteX10" fmla="*/ 379614 w 427237"/>
                    <a:gd name="connsiteY10" fmla="*/ 156765 h 236277"/>
                    <a:gd name="connsiteX11" fmla="*/ 258195 w 427237"/>
                    <a:gd name="connsiteY11" fmla="*/ 36158 h 236277"/>
                    <a:gd name="connsiteX12" fmla="*/ 227362 w 427237"/>
                    <a:gd name="connsiteY12" fmla="*/ 5709 h 236277"/>
                    <a:gd name="connsiteX13" fmla="*/ 199159 w 427237"/>
                    <a:gd name="connsiteY13" fmla="*/ 5709 h 236277"/>
                    <a:gd name="connsiteX14" fmla="*/ 168565 w 427237"/>
                    <a:gd name="connsiteY14" fmla="*/ 36158 h 236277"/>
                    <a:gd name="connsiteX15" fmla="*/ 95426 w 427237"/>
                    <a:gd name="connsiteY15" fmla="*/ 108950 h 236277"/>
                    <a:gd name="connsiteX16" fmla="*/ 95426 w 427237"/>
                    <a:gd name="connsiteY16" fmla="*/ 67321 h 236277"/>
                    <a:gd name="connsiteX17" fmla="*/ 99012 w 427237"/>
                    <a:gd name="connsiteY17" fmla="*/ 67321 h 236277"/>
                    <a:gd name="connsiteX18" fmla="*/ 107616 w 427237"/>
                    <a:gd name="connsiteY18" fmla="*/ 58757 h 236277"/>
                    <a:gd name="connsiteX19" fmla="*/ 107616 w 427237"/>
                    <a:gd name="connsiteY19" fmla="*/ 32828 h 236277"/>
                    <a:gd name="connsiteX20" fmla="*/ 99012 w 427237"/>
                    <a:gd name="connsiteY20" fmla="*/ 24264 h 236277"/>
                    <a:gd name="connsiteX21" fmla="*/ 43321 w 427237"/>
                    <a:gd name="connsiteY21" fmla="*/ 24264 h 236277"/>
                    <a:gd name="connsiteX22" fmla="*/ 34717 w 427237"/>
                    <a:gd name="connsiteY22" fmla="*/ 32828 h 236277"/>
                    <a:gd name="connsiteX23" fmla="*/ 34717 w 427237"/>
                    <a:gd name="connsiteY23" fmla="*/ 58757 h 236277"/>
                    <a:gd name="connsiteX24" fmla="*/ 43321 w 427237"/>
                    <a:gd name="connsiteY24" fmla="*/ 67321 h 236277"/>
                    <a:gd name="connsiteX25" fmla="*/ 46907 w 427237"/>
                    <a:gd name="connsiteY25" fmla="*/ 67321 h 236277"/>
                    <a:gd name="connsiteX26" fmla="*/ 46907 w 427237"/>
                    <a:gd name="connsiteY26" fmla="*/ 157241 h 236277"/>
                    <a:gd name="connsiteX27" fmla="*/ 2689 w 427237"/>
                    <a:gd name="connsiteY27" fmla="*/ 201249 h 236277"/>
                    <a:gd name="connsiteX28" fmla="*/ 2689 w 427237"/>
                    <a:gd name="connsiteY28" fmla="*/ 213857 h 236277"/>
                    <a:gd name="connsiteX29" fmla="*/ 22527 w 427237"/>
                    <a:gd name="connsiteY29" fmla="*/ 233601 h 236277"/>
                    <a:gd name="connsiteX30" fmla="*/ 22527 w 427237"/>
                    <a:gd name="connsiteY30" fmla="*/ 233601 h 2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7237" h="236277">
                      <a:moveTo>
                        <a:pt x="23005" y="233601"/>
                      </a:moveTo>
                      <a:cubicBezTo>
                        <a:pt x="26590" y="237169"/>
                        <a:pt x="32327" y="237169"/>
                        <a:pt x="35673" y="233601"/>
                      </a:cubicBezTo>
                      <a:lnTo>
                        <a:pt x="47863" y="221469"/>
                      </a:lnTo>
                      <a:lnTo>
                        <a:pt x="207524" y="62563"/>
                      </a:lnTo>
                      <a:cubicBezTo>
                        <a:pt x="211109" y="58995"/>
                        <a:pt x="216846" y="58995"/>
                        <a:pt x="220192" y="62563"/>
                      </a:cubicBezTo>
                      <a:lnTo>
                        <a:pt x="379853" y="221469"/>
                      </a:lnTo>
                      <a:lnTo>
                        <a:pt x="392043" y="233601"/>
                      </a:lnTo>
                      <a:cubicBezTo>
                        <a:pt x="395628" y="237169"/>
                        <a:pt x="401365" y="237169"/>
                        <a:pt x="404711" y="233601"/>
                      </a:cubicBezTo>
                      <a:lnTo>
                        <a:pt x="424549" y="213857"/>
                      </a:lnTo>
                      <a:cubicBezTo>
                        <a:pt x="428134" y="210288"/>
                        <a:pt x="428134" y="204579"/>
                        <a:pt x="424549" y="201249"/>
                      </a:cubicBezTo>
                      <a:lnTo>
                        <a:pt x="379614" y="156765"/>
                      </a:lnTo>
                      <a:lnTo>
                        <a:pt x="258195" y="36158"/>
                      </a:lnTo>
                      <a:lnTo>
                        <a:pt x="227362" y="5709"/>
                      </a:lnTo>
                      <a:cubicBezTo>
                        <a:pt x="219475" y="-1903"/>
                        <a:pt x="207046" y="-1903"/>
                        <a:pt x="199159" y="5709"/>
                      </a:cubicBezTo>
                      <a:lnTo>
                        <a:pt x="168565" y="36158"/>
                      </a:lnTo>
                      <a:lnTo>
                        <a:pt x="95426" y="108950"/>
                      </a:lnTo>
                      <a:lnTo>
                        <a:pt x="95426" y="67321"/>
                      </a:lnTo>
                      <a:lnTo>
                        <a:pt x="99012" y="67321"/>
                      </a:lnTo>
                      <a:cubicBezTo>
                        <a:pt x="103792" y="67321"/>
                        <a:pt x="107616" y="63515"/>
                        <a:pt x="107616" y="58757"/>
                      </a:cubicBezTo>
                      <a:lnTo>
                        <a:pt x="107616" y="32828"/>
                      </a:lnTo>
                      <a:cubicBezTo>
                        <a:pt x="107616" y="28070"/>
                        <a:pt x="103792" y="24264"/>
                        <a:pt x="99012" y="24264"/>
                      </a:cubicBezTo>
                      <a:lnTo>
                        <a:pt x="43321" y="24264"/>
                      </a:lnTo>
                      <a:cubicBezTo>
                        <a:pt x="38541" y="24264"/>
                        <a:pt x="34717" y="28070"/>
                        <a:pt x="34717" y="32828"/>
                      </a:cubicBezTo>
                      <a:lnTo>
                        <a:pt x="34717" y="58757"/>
                      </a:lnTo>
                      <a:cubicBezTo>
                        <a:pt x="34717" y="63515"/>
                        <a:pt x="38541" y="67321"/>
                        <a:pt x="43321" y="67321"/>
                      </a:cubicBezTo>
                      <a:lnTo>
                        <a:pt x="46907" y="67321"/>
                      </a:lnTo>
                      <a:lnTo>
                        <a:pt x="46907" y="157241"/>
                      </a:lnTo>
                      <a:lnTo>
                        <a:pt x="2689" y="201249"/>
                      </a:lnTo>
                      <a:cubicBezTo>
                        <a:pt x="-896" y="204817"/>
                        <a:pt x="-896" y="210526"/>
                        <a:pt x="2689" y="213857"/>
                      </a:cubicBezTo>
                      <a:lnTo>
                        <a:pt x="22527" y="233601"/>
                      </a:lnTo>
                      <a:lnTo>
                        <a:pt x="22527" y="233601"/>
                      </a:lnTo>
                      <a:close/>
                    </a:path>
                  </a:pathLst>
                </a:custGeom>
                <a:solidFill>
                  <a:srgbClr val="FFFFFF">
                    <a:alpha val="21000"/>
                  </a:srgbClr>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AF49A58-9BCB-C738-8B33-C86EBF478D0C}"/>
                    </a:ext>
                  </a:extLst>
                </p:cNvPr>
                <p:cNvSpPr/>
                <p:nvPr/>
              </p:nvSpPr>
              <p:spPr>
                <a:xfrm>
                  <a:off x="2219072" y="5168971"/>
                  <a:ext cx="444088" cy="490514"/>
                </a:xfrm>
                <a:custGeom>
                  <a:avLst/>
                  <a:gdLst>
                    <a:gd name="connsiteX0" fmla="*/ 17687 w 444088"/>
                    <a:gd name="connsiteY0" fmla="*/ 215998 h 490514"/>
                    <a:gd name="connsiteX1" fmla="*/ 17687 w 444088"/>
                    <a:gd name="connsiteY1" fmla="*/ 215998 h 490514"/>
                    <a:gd name="connsiteX2" fmla="*/ 61905 w 444088"/>
                    <a:gd name="connsiteY2" fmla="*/ 171989 h 490514"/>
                    <a:gd name="connsiteX3" fmla="*/ 61905 w 444088"/>
                    <a:gd name="connsiteY3" fmla="*/ 171989 h 490514"/>
                    <a:gd name="connsiteX4" fmla="*/ 110425 w 444088"/>
                    <a:gd name="connsiteY4" fmla="*/ 123699 h 490514"/>
                    <a:gd name="connsiteX5" fmla="*/ 183563 w 444088"/>
                    <a:gd name="connsiteY5" fmla="*/ 50907 h 490514"/>
                    <a:gd name="connsiteX6" fmla="*/ 214157 w 444088"/>
                    <a:gd name="connsiteY6" fmla="*/ 20458 h 490514"/>
                    <a:gd name="connsiteX7" fmla="*/ 217981 w 444088"/>
                    <a:gd name="connsiteY7" fmla="*/ 18079 h 490514"/>
                    <a:gd name="connsiteX8" fmla="*/ 222283 w 444088"/>
                    <a:gd name="connsiteY8" fmla="*/ 17365 h 490514"/>
                    <a:gd name="connsiteX9" fmla="*/ 226585 w 444088"/>
                    <a:gd name="connsiteY9" fmla="*/ 18079 h 490514"/>
                    <a:gd name="connsiteX10" fmla="*/ 230410 w 444088"/>
                    <a:gd name="connsiteY10" fmla="*/ 20458 h 490514"/>
                    <a:gd name="connsiteX11" fmla="*/ 230410 w 444088"/>
                    <a:gd name="connsiteY11" fmla="*/ 20458 h 490514"/>
                    <a:gd name="connsiteX12" fmla="*/ 261243 w 444088"/>
                    <a:gd name="connsiteY12" fmla="*/ 50907 h 490514"/>
                    <a:gd name="connsiteX13" fmla="*/ 261243 w 444088"/>
                    <a:gd name="connsiteY13" fmla="*/ 50907 h 490514"/>
                    <a:gd name="connsiteX14" fmla="*/ 382662 w 444088"/>
                    <a:gd name="connsiteY14" fmla="*/ 171514 h 490514"/>
                    <a:gd name="connsiteX15" fmla="*/ 427596 w 444088"/>
                    <a:gd name="connsiteY15" fmla="*/ 215998 h 490514"/>
                    <a:gd name="connsiteX16" fmla="*/ 427596 w 444088"/>
                    <a:gd name="connsiteY16" fmla="*/ 215998 h 490514"/>
                    <a:gd name="connsiteX17" fmla="*/ 427596 w 444088"/>
                    <a:gd name="connsiteY17" fmla="*/ 215998 h 490514"/>
                    <a:gd name="connsiteX18" fmla="*/ 427596 w 444088"/>
                    <a:gd name="connsiteY18" fmla="*/ 215998 h 490514"/>
                    <a:gd name="connsiteX19" fmla="*/ 427596 w 444088"/>
                    <a:gd name="connsiteY19" fmla="*/ 216235 h 490514"/>
                    <a:gd name="connsiteX20" fmla="*/ 427596 w 444088"/>
                    <a:gd name="connsiteY20" fmla="*/ 216235 h 490514"/>
                    <a:gd name="connsiteX21" fmla="*/ 407758 w 444088"/>
                    <a:gd name="connsiteY21" fmla="*/ 236218 h 490514"/>
                    <a:gd name="connsiteX22" fmla="*/ 407758 w 444088"/>
                    <a:gd name="connsiteY22" fmla="*/ 236218 h 490514"/>
                    <a:gd name="connsiteX23" fmla="*/ 407758 w 444088"/>
                    <a:gd name="connsiteY23" fmla="*/ 236218 h 490514"/>
                    <a:gd name="connsiteX24" fmla="*/ 407758 w 444088"/>
                    <a:gd name="connsiteY24" fmla="*/ 236218 h 490514"/>
                    <a:gd name="connsiteX25" fmla="*/ 407758 w 444088"/>
                    <a:gd name="connsiteY25" fmla="*/ 236218 h 490514"/>
                    <a:gd name="connsiteX26" fmla="*/ 395568 w 444088"/>
                    <a:gd name="connsiteY26" fmla="*/ 224086 h 490514"/>
                    <a:gd name="connsiteX27" fmla="*/ 235907 w 444088"/>
                    <a:gd name="connsiteY27" fmla="*/ 65180 h 490514"/>
                    <a:gd name="connsiteX28" fmla="*/ 229932 w 444088"/>
                    <a:gd name="connsiteY28" fmla="*/ 61374 h 490514"/>
                    <a:gd name="connsiteX29" fmla="*/ 223239 w 444088"/>
                    <a:gd name="connsiteY29" fmla="*/ 60184 h 490514"/>
                    <a:gd name="connsiteX30" fmla="*/ 216547 w 444088"/>
                    <a:gd name="connsiteY30" fmla="*/ 61374 h 490514"/>
                    <a:gd name="connsiteX31" fmla="*/ 210811 w 444088"/>
                    <a:gd name="connsiteY31" fmla="*/ 65180 h 490514"/>
                    <a:gd name="connsiteX32" fmla="*/ 210811 w 444088"/>
                    <a:gd name="connsiteY32" fmla="*/ 65180 h 490514"/>
                    <a:gd name="connsiteX33" fmla="*/ 51149 w 444088"/>
                    <a:gd name="connsiteY33" fmla="*/ 224086 h 490514"/>
                    <a:gd name="connsiteX34" fmla="*/ 38959 w 444088"/>
                    <a:gd name="connsiteY34" fmla="*/ 236218 h 490514"/>
                    <a:gd name="connsiteX35" fmla="*/ 38959 w 444088"/>
                    <a:gd name="connsiteY35" fmla="*/ 236218 h 490514"/>
                    <a:gd name="connsiteX36" fmla="*/ 38959 w 444088"/>
                    <a:gd name="connsiteY36" fmla="*/ 236218 h 490514"/>
                    <a:gd name="connsiteX37" fmla="*/ 38959 w 444088"/>
                    <a:gd name="connsiteY37" fmla="*/ 236218 h 490514"/>
                    <a:gd name="connsiteX38" fmla="*/ 38959 w 444088"/>
                    <a:gd name="connsiteY38" fmla="*/ 236218 h 490514"/>
                    <a:gd name="connsiteX39" fmla="*/ 19121 w 444088"/>
                    <a:gd name="connsiteY39" fmla="*/ 216473 h 490514"/>
                    <a:gd name="connsiteX40" fmla="*/ 19121 w 444088"/>
                    <a:gd name="connsiteY40" fmla="*/ 216473 h 490514"/>
                    <a:gd name="connsiteX41" fmla="*/ 19121 w 444088"/>
                    <a:gd name="connsiteY41" fmla="*/ 216473 h 490514"/>
                    <a:gd name="connsiteX42" fmla="*/ 19121 w 444088"/>
                    <a:gd name="connsiteY42" fmla="*/ 216473 h 490514"/>
                    <a:gd name="connsiteX43" fmla="*/ 52344 w 444088"/>
                    <a:gd name="connsiteY43" fmla="*/ 41154 h 490514"/>
                    <a:gd name="connsiteX44" fmla="*/ 108034 w 444088"/>
                    <a:gd name="connsiteY44" fmla="*/ 41154 h 490514"/>
                    <a:gd name="connsiteX45" fmla="*/ 108034 w 444088"/>
                    <a:gd name="connsiteY45" fmla="*/ 67083 h 490514"/>
                    <a:gd name="connsiteX46" fmla="*/ 104449 w 444088"/>
                    <a:gd name="connsiteY46" fmla="*/ 67083 h 490514"/>
                    <a:gd name="connsiteX47" fmla="*/ 98235 w 444088"/>
                    <a:gd name="connsiteY47" fmla="*/ 69700 h 490514"/>
                    <a:gd name="connsiteX48" fmla="*/ 95606 w 444088"/>
                    <a:gd name="connsiteY48" fmla="*/ 75885 h 490514"/>
                    <a:gd name="connsiteX49" fmla="*/ 95606 w 444088"/>
                    <a:gd name="connsiteY49" fmla="*/ 113946 h 490514"/>
                    <a:gd name="connsiteX50" fmla="*/ 64295 w 444088"/>
                    <a:gd name="connsiteY50" fmla="*/ 145109 h 490514"/>
                    <a:gd name="connsiteX51" fmla="*/ 64295 w 444088"/>
                    <a:gd name="connsiteY51" fmla="*/ 75885 h 490514"/>
                    <a:gd name="connsiteX52" fmla="*/ 61666 w 444088"/>
                    <a:gd name="connsiteY52" fmla="*/ 69700 h 490514"/>
                    <a:gd name="connsiteX53" fmla="*/ 55451 w 444088"/>
                    <a:gd name="connsiteY53" fmla="*/ 67083 h 490514"/>
                    <a:gd name="connsiteX54" fmla="*/ 51866 w 444088"/>
                    <a:gd name="connsiteY54" fmla="*/ 67083 h 490514"/>
                    <a:gd name="connsiteX55" fmla="*/ 51866 w 444088"/>
                    <a:gd name="connsiteY55" fmla="*/ 41154 h 490514"/>
                    <a:gd name="connsiteX56" fmla="*/ 51866 w 444088"/>
                    <a:gd name="connsiteY56" fmla="*/ 41154 h 490514"/>
                    <a:gd name="connsiteX57" fmla="*/ 5497 w 444088"/>
                    <a:gd name="connsiteY57" fmla="*/ 228605 h 490514"/>
                    <a:gd name="connsiteX58" fmla="*/ 25336 w 444088"/>
                    <a:gd name="connsiteY58" fmla="*/ 248350 h 490514"/>
                    <a:gd name="connsiteX59" fmla="*/ 31072 w 444088"/>
                    <a:gd name="connsiteY59" fmla="*/ 252156 h 490514"/>
                    <a:gd name="connsiteX60" fmla="*/ 37764 w 444088"/>
                    <a:gd name="connsiteY60" fmla="*/ 253345 h 490514"/>
                    <a:gd name="connsiteX61" fmla="*/ 44457 w 444088"/>
                    <a:gd name="connsiteY61" fmla="*/ 252156 h 490514"/>
                    <a:gd name="connsiteX62" fmla="*/ 47564 w 444088"/>
                    <a:gd name="connsiteY62" fmla="*/ 250015 h 490514"/>
                    <a:gd name="connsiteX63" fmla="*/ 47564 w 444088"/>
                    <a:gd name="connsiteY63" fmla="*/ 431044 h 490514"/>
                    <a:gd name="connsiteX64" fmla="*/ 42545 w 444088"/>
                    <a:gd name="connsiteY64" fmla="*/ 434136 h 490514"/>
                    <a:gd name="connsiteX65" fmla="*/ 38242 w 444088"/>
                    <a:gd name="connsiteY65" fmla="*/ 444603 h 490514"/>
                    <a:gd name="connsiteX66" fmla="*/ 38242 w 444088"/>
                    <a:gd name="connsiteY66" fmla="*/ 475766 h 490514"/>
                    <a:gd name="connsiteX67" fmla="*/ 42545 w 444088"/>
                    <a:gd name="connsiteY67" fmla="*/ 486232 h 490514"/>
                    <a:gd name="connsiteX68" fmla="*/ 53061 w 444088"/>
                    <a:gd name="connsiteY68" fmla="*/ 490514 h 490514"/>
                    <a:gd name="connsiteX69" fmla="*/ 391744 w 444088"/>
                    <a:gd name="connsiteY69" fmla="*/ 490514 h 490514"/>
                    <a:gd name="connsiteX70" fmla="*/ 402261 w 444088"/>
                    <a:gd name="connsiteY70" fmla="*/ 486232 h 490514"/>
                    <a:gd name="connsiteX71" fmla="*/ 406563 w 444088"/>
                    <a:gd name="connsiteY71" fmla="*/ 475766 h 490514"/>
                    <a:gd name="connsiteX72" fmla="*/ 406563 w 444088"/>
                    <a:gd name="connsiteY72" fmla="*/ 444603 h 490514"/>
                    <a:gd name="connsiteX73" fmla="*/ 402261 w 444088"/>
                    <a:gd name="connsiteY73" fmla="*/ 434136 h 490514"/>
                    <a:gd name="connsiteX74" fmla="*/ 397242 w 444088"/>
                    <a:gd name="connsiteY74" fmla="*/ 431044 h 490514"/>
                    <a:gd name="connsiteX75" fmla="*/ 397242 w 444088"/>
                    <a:gd name="connsiteY75" fmla="*/ 383229 h 490514"/>
                    <a:gd name="connsiteX76" fmla="*/ 388637 w 444088"/>
                    <a:gd name="connsiteY76" fmla="*/ 374665 h 490514"/>
                    <a:gd name="connsiteX77" fmla="*/ 380033 w 444088"/>
                    <a:gd name="connsiteY77" fmla="*/ 383229 h 490514"/>
                    <a:gd name="connsiteX78" fmla="*/ 380033 w 444088"/>
                    <a:gd name="connsiteY78" fmla="*/ 438656 h 490514"/>
                    <a:gd name="connsiteX79" fmla="*/ 382662 w 444088"/>
                    <a:gd name="connsiteY79" fmla="*/ 444841 h 490514"/>
                    <a:gd name="connsiteX80" fmla="*/ 388876 w 444088"/>
                    <a:gd name="connsiteY80" fmla="*/ 447458 h 490514"/>
                    <a:gd name="connsiteX81" fmla="*/ 389593 w 444088"/>
                    <a:gd name="connsiteY81" fmla="*/ 447458 h 490514"/>
                    <a:gd name="connsiteX82" fmla="*/ 389593 w 444088"/>
                    <a:gd name="connsiteY82" fmla="*/ 473387 h 490514"/>
                    <a:gd name="connsiteX83" fmla="*/ 56168 w 444088"/>
                    <a:gd name="connsiteY83" fmla="*/ 473387 h 490514"/>
                    <a:gd name="connsiteX84" fmla="*/ 56168 w 444088"/>
                    <a:gd name="connsiteY84" fmla="*/ 447458 h 490514"/>
                    <a:gd name="connsiteX85" fmla="*/ 56885 w 444088"/>
                    <a:gd name="connsiteY85" fmla="*/ 447458 h 490514"/>
                    <a:gd name="connsiteX86" fmla="*/ 63100 w 444088"/>
                    <a:gd name="connsiteY86" fmla="*/ 444841 h 490514"/>
                    <a:gd name="connsiteX87" fmla="*/ 65729 w 444088"/>
                    <a:gd name="connsiteY87" fmla="*/ 438656 h 490514"/>
                    <a:gd name="connsiteX88" fmla="*/ 65729 w 444088"/>
                    <a:gd name="connsiteY88" fmla="*/ 233601 h 490514"/>
                    <a:gd name="connsiteX89" fmla="*/ 222761 w 444088"/>
                    <a:gd name="connsiteY89" fmla="*/ 77312 h 490514"/>
                    <a:gd name="connsiteX90" fmla="*/ 222761 w 444088"/>
                    <a:gd name="connsiteY90" fmla="*/ 77312 h 490514"/>
                    <a:gd name="connsiteX91" fmla="*/ 222761 w 444088"/>
                    <a:gd name="connsiteY91" fmla="*/ 77312 h 490514"/>
                    <a:gd name="connsiteX92" fmla="*/ 222761 w 444088"/>
                    <a:gd name="connsiteY92" fmla="*/ 77312 h 490514"/>
                    <a:gd name="connsiteX93" fmla="*/ 222761 w 444088"/>
                    <a:gd name="connsiteY93" fmla="*/ 77312 h 490514"/>
                    <a:gd name="connsiteX94" fmla="*/ 222761 w 444088"/>
                    <a:gd name="connsiteY94" fmla="*/ 77312 h 490514"/>
                    <a:gd name="connsiteX95" fmla="*/ 379794 w 444088"/>
                    <a:gd name="connsiteY95" fmla="*/ 233601 h 490514"/>
                    <a:gd name="connsiteX96" fmla="*/ 379794 w 444088"/>
                    <a:gd name="connsiteY96" fmla="*/ 314243 h 490514"/>
                    <a:gd name="connsiteX97" fmla="*/ 388398 w 444088"/>
                    <a:gd name="connsiteY97" fmla="*/ 322807 h 490514"/>
                    <a:gd name="connsiteX98" fmla="*/ 397003 w 444088"/>
                    <a:gd name="connsiteY98" fmla="*/ 314243 h 490514"/>
                    <a:gd name="connsiteX99" fmla="*/ 397003 w 444088"/>
                    <a:gd name="connsiteY99" fmla="*/ 250015 h 490514"/>
                    <a:gd name="connsiteX100" fmla="*/ 400110 w 444088"/>
                    <a:gd name="connsiteY100" fmla="*/ 252156 h 490514"/>
                    <a:gd name="connsiteX101" fmla="*/ 406802 w 444088"/>
                    <a:gd name="connsiteY101" fmla="*/ 253345 h 490514"/>
                    <a:gd name="connsiteX102" fmla="*/ 413495 w 444088"/>
                    <a:gd name="connsiteY102" fmla="*/ 252156 h 490514"/>
                    <a:gd name="connsiteX103" fmla="*/ 419231 w 444088"/>
                    <a:gd name="connsiteY103" fmla="*/ 248350 h 490514"/>
                    <a:gd name="connsiteX104" fmla="*/ 439069 w 444088"/>
                    <a:gd name="connsiteY104" fmla="*/ 228605 h 490514"/>
                    <a:gd name="connsiteX105" fmla="*/ 442893 w 444088"/>
                    <a:gd name="connsiteY105" fmla="*/ 222896 h 490514"/>
                    <a:gd name="connsiteX106" fmla="*/ 444088 w 444088"/>
                    <a:gd name="connsiteY106" fmla="*/ 216235 h 490514"/>
                    <a:gd name="connsiteX107" fmla="*/ 442893 w 444088"/>
                    <a:gd name="connsiteY107" fmla="*/ 209575 h 490514"/>
                    <a:gd name="connsiteX108" fmla="*/ 439069 w 444088"/>
                    <a:gd name="connsiteY108" fmla="*/ 203866 h 490514"/>
                    <a:gd name="connsiteX109" fmla="*/ 439069 w 444088"/>
                    <a:gd name="connsiteY109" fmla="*/ 203866 h 490514"/>
                    <a:gd name="connsiteX110" fmla="*/ 394134 w 444088"/>
                    <a:gd name="connsiteY110" fmla="*/ 159381 h 490514"/>
                    <a:gd name="connsiteX111" fmla="*/ 272715 w 444088"/>
                    <a:gd name="connsiteY111" fmla="*/ 38775 h 490514"/>
                    <a:gd name="connsiteX112" fmla="*/ 272715 w 444088"/>
                    <a:gd name="connsiteY112" fmla="*/ 38775 h 490514"/>
                    <a:gd name="connsiteX113" fmla="*/ 241882 w 444088"/>
                    <a:gd name="connsiteY113" fmla="*/ 8326 h 490514"/>
                    <a:gd name="connsiteX114" fmla="*/ 241882 w 444088"/>
                    <a:gd name="connsiteY114" fmla="*/ 8326 h 490514"/>
                    <a:gd name="connsiteX115" fmla="*/ 232322 w 444088"/>
                    <a:gd name="connsiteY115" fmla="*/ 2141 h 490514"/>
                    <a:gd name="connsiteX116" fmla="*/ 221566 w 444088"/>
                    <a:gd name="connsiteY116" fmla="*/ 0 h 490514"/>
                    <a:gd name="connsiteX117" fmla="*/ 210811 w 444088"/>
                    <a:gd name="connsiteY117" fmla="*/ 2141 h 490514"/>
                    <a:gd name="connsiteX118" fmla="*/ 201250 w 444088"/>
                    <a:gd name="connsiteY118" fmla="*/ 8326 h 490514"/>
                    <a:gd name="connsiteX119" fmla="*/ 170656 w 444088"/>
                    <a:gd name="connsiteY119" fmla="*/ 38775 h 490514"/>
                    <a:gd name="connsiteX120" fmla="*/ 112337 w 444088"/>
                    <a:gd name="connsiteY120" fmla="*/ 96818 h 490514"/>
                    <a:gd name="connsiteX121" fmla="*/ 112337 w 444088"/>
                    <a:gd name="connsiteY121" fmla="*/ 83735 h 490514"/>
                    <a:gd name="connsiteX122" fmla="*/ 119507 w 444088"/>
                    <a:gd name="connsiteY122" fmla="*/ 79691 h 490514"/>
                    <a:gd name="connsiteX123" fmla="*/ 124526 w 444088"/>
                    <a:gd name="connsiteY123" fmla="*/ 67559 h 490514"/>
                    <a:gd name="connsiteX124" fmla="*/ 124526 w 444088"/>
                    <a:gd name="connsiteY124" fmla="*/ 41629 h 490514"/>
                    <a:gd name="connsiteX125" fmla="*/ 119507 w 444088"/>
                    <a:gd name="connsiteY125" fmla="*/ 29497 h 490514"/>
                    <a:gd name="connsiteX126" fmla="*/ 107317 w 444088"/>
                    <a:gd name="connsiteY126" fmla="*/ 24502 h 490514"/>
                    <a:gd name="connsiteX127" fmla="*/ 51627 w 444088"/>
                    <a:gd name="connsiteY127" fmla="*/ 24502 h 490514"/>
                    <a:gd name="connsiteX128" fmla="*/ 39437 w 444088"/>
                    <a:gd name="connsiteY128" fmla="*/ 29497 h 490514"/>
                    <a:gd name="connsiteX129" fmla="*/ 34418 w 444088"/>
                    <a:gd name="connsiteY129" fmla="*/ 41629 h 490514"/>
                    <a:gd name="connsiteX130" fmla="*/ 34418 w 444088"/>
                    <a:gd name="connsiteY130" fmla="*/ 67559 h 490514"/>
                    <a:gd name="connsiteX131" fmla="*/ 39437 w 444088"/>
                    <a:gd name="connsiteY131" fmla="*/ 79691 h 490514"/>
                    <a:gd name="connsiteX132" fmla="*/ 46608 w 444088"/>
                    <a:gd name="connsiteY132" fmla="*/ 83735 h 490514"/>
                    <a:gd name="connsiteX133" fmla="*/ 46608 w 444088"/>
                    <a:gd name="connsiteY133" fmla="*/ 162474 h 490514"/>
                    <a:gd name="connsiteX134" fmla="*/ 5019 w 444088"/>
                    <a:gd name="connsiteY134" fmla="*/ 203866 h 490514"/>
                    <a:gd name="connsiteX135" fmla="*/ 1195 w 444088"/>
                    <a:gd name="connsiteY135" fmla="*/ 209575 h 490514"/>
                    <a:gd name="connsiteX136" fmla="*/ 0 w 444088"/>
                    <a:gd name="connsiteY136" fmla="*/ 216235 h 490514"/>
                    <a:gd name="connsiteX137" fmla="*/ 1195 w 444088"/>
                    <a:gd name="connsiteY137" fmla="*/ 222896 h 490514"/>
                    <a:gd name="connsiteX138" fmla="*/ 5019 w 444088"/>
                    <a:gd name="connsiteY138" fmla="*/ 228843 h 490514"/>
                    <a:gd name="connsiteX139" fmla="*/ 5019 w 444088"/>
                    <a:gd name="connsiteY139" fmla="*/ 228843 h 4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4088" h="490514">
                      <a:moveTo>
                        <a:pt x="17687" y="215998"/>
                      </a:moveTo>
                      <a:lnTo>
                        <a:pt x="17687" y="215998"/>
                      </a:lnTo>
                      <a:cubicBezTo>
                        <a:pt x="17687" y="215998"/>
                        <a:pt x="61905" y="171989"/>
                        <a:pt x="61905" y="171989"/>
                      </a:cubicBezTo>
                      <a:lnTo>
                        <a:pt x="61905" y="171989"/>
                      </a:lnTo>
                      <a:lnTo>
                        <a:pt x="110425" y="123699"/>
                      </a:lnTo>
                      <a:lnTo>
                        <a:pt x="183563" y="50907"/>
                      </a:lnTo>
                      <a:lnTo>
                        <a:pt x="214157" y="20458"/>
                      </a:lnTo>
                      <a:cubicBezTo>
                        <a:pt x="214157" y="20458"/>
                        <a:pt x="216547" y="18555"/>
                        <a:pt x="217981" y="18079"/>
                      </a:cubicBezTo>
                      <a:cubicBezTo>
                        <a:pt x="219415" y="17603"/>
                        <a:pt x="220849" y="17365"/>
                        <a:pt x="222283" y="17365"/>
                      </a:cubicBezTo>
                      <a:cubicBezTo>
                        <a:pt x="223717" y="17365"/>
                        <a:pt x="225151" y="17603"/>
                        <a:pt x="226585" y="18079"/>
                      </a:cubicBezTo>
                      <a:cubicBezTo>
                        <a:pt x="228019" y="18555"/>
                        <a:pt x="229215" y="19506"/>
                        <a:pt x="230410" y="20458"/>
                      </a:cubicBezTo>
                      <a:lnTo>
                        <a:pt x="230410" y="20458"/>
                      </a:lnTo>
                      <a:lnTo>
                        <a:pt x="261243" y="50907"/>
                      </a:lnTo>
                      <a:lnTo>
                        <a:pt x="261243" y="50907"/>
                      </a:lnTo>
                      <a:lnTo>
                        <a:pt x="382662" y="171514"/>
                      </a:lnTo>
                      <a:lnTo>
                        <a:pt x="427596" y="215998"/>
                      </a:lnTo>
                      <a:lnTo>
                        <a:pt x="427596" y="215998"/>
                      </a:lnTo>
                      <a:cubicBezTo>
                        <a:pt x="427596" y="215998"/>
                        <a:pt x="427596" y="215998"/>
                        <a:pt x="427596" y="215998"/>
                      </a:cubicBezTo>
                      <a:lnTo>
                        <a:pt x="427596" y="215998"/>
                      </a:lnTo>
                      <a:cubicBezTo>
                        <a:pt x="427596" y="215998"/>
                        <a:pt x="427596" y="216235"/>
                        <a:pt x="427596" y="216235"/>
                      </a:cubicBezTo>
                      <a:lnTo>
                        <a:pt x="427596" y="216235"/>
                      </a:lnTo>
                      <a:cubicBezTo>
                        <a:pt x="427596" y="216235"/>
                        <a:pt x="407758" y="236218"/>
                        <a:pt x="407758" y="236218"/>
                      </a:cubicBezTo>
                      <a:lnTo>
                        <a:pt x="407758" y="236218"/>
                      </a:lnTo>
                      <a:cubicBezTo>
                        <a:pt x="407758" y="236218"/>
                        <a:pt x="407758" y="236218"/>
                        <a:pt x="407758" y="236218"/>
                      </a:cubicBezTo>
                      <a:lnTo>
                        <a:pt x="407758" y="236218"/>
                      </a:lnTo>
                      <a:cubicBezTo>
                        <a:pt x="407758" y="236218"/>
                        <a:pt x="407758" y="236218"/>
                        <a:pt x="407758" y="236218"/>
                      </a:cubicBezTo>
                      <a:lnTo>
                        <a:pt x="395568" y="224086"/>
                      </a:lnTo>
                      <a:lnTo>
                        <a:pt x="235907" y="65180"/>
                      </a:lnTo>
                      <a:cubicBezTo>
                        <a:pt x="234234" y="63515"/>
                        <a:pt x="232083" y="62087"/>
                        <a:pt x="229932" y="61374"/>
                      </a:cubicBezTo>
                      <a:cubicBezTo>
                        <a:pt x="227781" y="60422"/>
                        <a:pt x="225629" y="60184"/>
                        <a:pt x="223239" y="60184"/>
                      </a:cubicBezTo>
                      <a:cubicBezTo>
                        <a:pt x="220849" y="60184"/>
                        <a:pt x="218698" y="60660"/>
                        <a:pt x="216547" y="61374"/>
                      </a:cubicBezTo>
                      <a:cubicBezTo>
                        <a:pt x="214396" y="62325"/>
                        <a:pt x="212484" y="63515"/>
                        <a:pt x="210811" y="65180"/>
                      </a:cubicBezTo>
                      <a:lnTo>
                        <a:pt x="210811" y="65180"/>
                      </a:lnTo>
                      <a:lnTo>
                        <a:pt x="51149" y="224086"/>
                      </a:lnTo>
                      <a:lnTo>
                        <a:pt x="38959" y="236218"/>
                      </a:lnTo>
                      <a:lnTo>
                        <a:pt x="38959" y="236218"/>
                      </a:lnTo>
                      <a:cubicBezTo>
                        <a:pt x="38959" y="236218"/>
                        <a:pt x="38959" y="236218"/>
                        <a:pt x="38959" y="236218"/>
                      </a:cubicBezTo>
                      <a:lnTo>
                        <a:pt x="38959" y="236218"/>
                      </a:lnTo>
                      <a:cubicBezTo>
                        <a:pt x="38959" y="236218"/>
                        <a:pt x="38959" y="236218"/>
                        <a:pt x="38959" y="236218"/>
                      </a:cubicBezTo>
                      <a:lnTo>
                        <a:pt x="19121" y="216473"/>
                      </a:lnTo>
                      <a:lnTo>
                        <a:pt x="19121" y="216473"/>
                      </a:lnTo>
                      <a:cubicBezTo>
                        <a:pt x="19121" y="216473"/>
                        <a:pt x="19121" y="216473"/>
                        <a:pt x="19121" y="216473"/>
                      </a:cubicBezTo>
                      <a:lnTo>
                        <a:pt x="19121" y="216473"/>
                      </a:lnTo>
                      <a:close/>
                      <a:moveTo>
                        <a:pt x="52344" y="41154"/>
                      </a:moveTo>
                      <a:lnTo>
                        <a:pt x="108034" y="41154"/>
                      </a:lnTo>
                      <a:lnTo>
                        <a:pt x="108034" y="67083"/>
                      </a:lnTo>
                      <a:lnTo>
                        <a:pt x="104449" y="67083"/>
                      </a:lnTo>
                      <a:cubicBezTo>
                        <a:pt x="102059" y="67083"/>
                        <a:pt x="99908" y="68034"/>
                        <a:pt x="98235" y="69700"/>
                      </a:cubicBezTo>
                      <a:cubicBezTo>
                        <a:pt x="96562" y="71365"/>
                        <a:pt x="95606" y="73506"/>
                        <a:pt x="95606" y="75885"/>
                      </a:cubicBezTo>
                      <a:lnTo>
                        <a:pt x="95606" y="113946"/>
                      </a:lnTo>
                      <a:lnTo>
                        <a:pt x="64295" y="145109"/>
                      </a:lnTo>
                      <a:lnTo>
                        <a:pt x="64295" y="75885"/>
                      </a:lnTo>
                      <a:cubicBezTo>
                        <a:pt x="64295" y="73506"/>
                        <a:pt x="63339" y="71365"/>
                        <a:pt x="61666" y="69700"/>
                      </a:cubicBezTo>
                      <a:cubicBezTo>
                        <a:pt x="59993" y="68034"/>
                        <a:pt x="57841" y="67083"/>
                        <a:pt x="55451" y="67083"/>
                      </a:cubicBezTo>
                      <a:lnTo>
                        <a:pt x="51866" y="67083"/>
                      </a:lnTo>
                      <a:lnTo>
                        <a:pt x="51866" y="41154"/>
                      </a:lnTo>
                      <a:lnTo>
                        <a:pt x="51866" y="41154"/>
                      </a:lnTo>
                      <a:close/>
                      <a:moveTo>
                        <a:pt x="5497" y="228605"/>
                      </a:moveTo>
                      <a:lnTo>
                        <a:pt x="25336" y="248350"/>
                      </a:lnTo>
                      <a:cubicBezTo>
                        <a:pt x="27009" y="250015"/>
                        <a:pt x="29160" y="251442"/>
                        <a:pt x="31072" y="252156"/>
                      </a:cubicBezTo>
                      <a:cubicBezTo>
                        <a:pt x="33223" y="253107"/>
                        <a:pt x="35374" y="253345"/>
                        <a:pt x="37764" y="253345"/>
                      </a:cubicBezTo>
                      <a:cubicBezTo>
                        <a:pt x="40154" y="253345"/>
                        <a:pt x="42306" y="252869"/>
                        <a:pt x="44457" y="252156"/>
                      </a:cubicBezTo>
                      <a:cubicBezTo>
                        <a:pt x="45652" y="251680"/>
                        <a:pt x="46608" y="250728"/>
                        <a:pt x="47564" y="250015"/>
                      </a:cubicBezTo>
                      <a:lnTo>
                        <a:pt x="47564" y="431044"/>
                      </a:lnTo>
                      <a:cubicBezTo>
                        <a:pt x="45652" y="431757"/>
                        <a:pt x="43979" y="432947"/>
                        <a:pt x="42545" y="434136"/>
                      </a:cubicBezTo>
                      <a:cubicBezTo>
                        <a:pt x="39915" y="436753"/>
                        <a:pt x="38242" y="440559"/>
                        <a:pt x="38242" y="444603"/>
                      </a:cubicBezTo>
                      <a:lnTo>
                        <a:pt x="38242" y="475766"/>
                      </a:lnTo>
                      <a:cubicBezTo>
                        <a:pt x="38242" y="479810"/>
                        <a:pt x="39915" y="483616"/>
                        <a:pt x="42545" y="486232"/>
                      </a:cubicBezTo>
                      <a:cubicBezTo>
                        <a:pt x="45174" y="488849"/>
                        <a:pt x="48998" y="490514"/>
                        <a:pt x="53061" y="490514"/>
                      </a:cubicBezTo>
                      <a:lnTo>
                        <a:pt x="391744" y="490514"/>
                      </a:lnTo>
                      <a:cubicBezTo>
                        <a:pt x="395808" y="490514"/>
                        <a:pt x="399632" y="488849"/>
                        <a:pt x="402261" y="486232"/>
                      </a:cubicBezTo>
                      <a:cubicBezTo>
                        <a:pt x="404890" y="483616"/>
                        <a:pt x="406563" y="479810"/>
                        <a:pt x="406563" y="475766"/>
                      </a:cubicBezTo>
                      <a:lnTo>
                        <a:pt x="406563" y="444603"/>
                      </a:lnTo>
                      <a:cubicBezTo>
                        <a:pt x="406563" y="440559"/>
                        <a:pt x="404890" y="436753"/>
                        <a:pt x="402261" y="434136"/>
                      </a:cubicBezTo>
                      <a:cubicBezTo>
                        <a:pt x="400827" y="432709"/>
                        <a:pt x="399154" y="431757"/>
                        <a:pt x="397242" y="431044"/>
                      </a:cubicBezTo>
                      <a:lnTo>
                        <a:pt x="397242" y="383229"/>
                      </a:lnTo>
                      <a:cubicBezTo>
                        <a:pt x="397242" y="378472"/>
                        <a:pt x="393417" y="374665"/>
                        <a:pt x="388637" y="374665"/>
                      </a:cubicBezTo>
                      <a:cubicBezTo>
                        <a:pt x="383857" y="374665"/>
                        <a:pt x="380033" y="378472"/>
                        <a:pt x="380033" y="383229"/>
                      </a:cubicBezTo>
                      <a:lnTo>
                        <a:pt x="380033" y="438656"/>
                      </a:lnTo>
                      <a:cubicBezTo>
                        <a:pt x="380033" y="441035"/>
                        <a:pt x="380989" y="443176"/>
                        <a:pt x="382662" y="444841"/>
                      </a:cubicBezTo>
                      <a:cubicBezTo>
                        <a:pt x="384335" y="446506"/>
                        <a:pt x="386486" y="447458"/>
                        <a:pt x="388876" y="447458"/>
                      </a:cubicBezTo>
                      <a:lnTo>
                        <a:pt x="389593" y="447458"/>
                      </a:lnTo>
                      <a:lnTo>
                        <a:pt x="389593" y="473387"/>
                      </a:lnTo>
                      <a:lnTo>
                        <a:pt x="56168" y="473387"/>
                      </a:lnTo>
                      <a:lnTo>
                        <a:pt x="56168" y="447458"/>
                      </a:lnTo>
                      <a:lnTo>
                        <a:pt x="56885" y="447458"/>
                      </a:lnTo>
                      <a:cubicBezTo>
                        <a:pt x="59276" y="447458"/>
                        <a:pt x="61427" y="446506"/>
                        <a:pt x="63100" y="444841"/>
                      </a:cubicBezTo>
                      <a:cubicBezTo>
                        <a:pt x="64773" y="443176"/>
                        <a:pt x="65729" y="441035"/>
                        <a:pt x="65729" y="438656"/>
                      </a:cubicBezTo>
                      <a:lnTo>
                        <a:pt x="65729" y="233601"/>
                      </a:lnTo>
                      <a:lnTo>
                        <a:pt x="222761" y="77312"/>
                      </a:lnTo>
                      <a:lnTo>
                        <a:pt x="222761" y="77312"/>
                      </a:lnTo>
                      <a:cubicBezTo>
                        <a:pt x="222761" y="77312"/>
                        <a:pt x="222761" y="77312"/>
                        <a:pt x="222761" y="77312"/>
                      </a:cubicBezTo>
                      <a:lnTo>
                        <a:pt x="222761" y="77312"/>
                      </a:lnTo>
                      <a:cubicBezTo>
                        <a:pt x="222761" y="77312"/>
                        <a:pt x="222761" y="77312"/>
                        <a:pt x="222761" y="77312"/>
                      </a:cubicBezTo>
                      <a:lnTo>
                        <a:pt x="222761" y="77312"/>
                      </a:lnTo>
                      <a:lnTo>
                        <a:pt x="379794" y="233601"/>
                      </a:lnTo>
                      <a:lnTo>
                        <a:pt x="379794" y="314243"/>
                      </a:lnTo>
                      <a:cubicBezTo>
                        <a:pt x="379794" y="319001"/>
                        <a:pt x="383618" y="322807"/>
                        <a:pt x="388398" y="322807"/>
                      </a:cubicBezTo>
                      <a:cubicBezTo>
                        <a:pt x="393178" y="322807"/>
                        <a:pt x="397003" y="319001"/>
                        <a:pt x="397003" y="314243"/>
                      </a:cubicBezTo>
                      <a:lnTo>
                        <a:pt x="397003" y="250015"/>
                      </a:lnTo>
                      <a:cubicBezTo>
                        <a:pt x="397003" y="250015"/>
                        <a:pt x="399154" y="251680"/>
                        <a:pt x="400110" y="252156"/>
                      </a:cubicBezTo>
                      <a:cubicBezTo>
                        <a:pt x="402261" y="253107"/>
                        <a:pt x="404412" y="253345"/>
                        <a:pt x="406802" y="253345"/>
                      </a:cubicBezTo>
                      <a:cubicBezTo>
                        <a:pt x="409192" y="253345"/>
                        <a:pt x="411344" y="252869"/>
                        <a:pt x="413495" y="252156"/>
                      </a:cubicBezTo>
                      <a:cubicBezTo>
                        <a:pt x="415646" y="251204"/>
                        <a:pt x="417558" y="250015"/>
                        <a:pt x="419231" y="248350"/>
                      </a:cubicBezTo>
                      <a:lnTo>
                        <a:pt x="439069" y="228605"/>
                      </a:lnTo>
                      <a:cubicBezTo>
                        <a:pt x="440742" y="226940"/>
                        <a:pt x="442176" y="224799"/>
                        <a:pt x="442893" y="222896"/>
                      </a:cubicBezTo>
                      <a:cubicBezTo>
                        <a:pt x="443849" y="220755"/>
                        <a:pt x="444088" y="218614"/>
                        <a:pt x="444088" y="216235"/>
                      </a:cubicBezTo>
                      <a:cubicBezTo>
                        <a:pt x="444088" y="213857"/>
                        <a:pt x="443610" y="211716"/>
                        <a:pt x="442893" y="209575"/>
                      </a:cubicBezTo>
                      <a:cubicBezTo>
                        <a:pt x="441937" y="207434"/>
                        <a:pt x="440742" y="205531"/>
                        <a:pt x="439069" y="203866"/>
                      </a:cubicBezTo>
                      <a:lnTo>
                        <a:pt x="439069" y="203866"/>
                      </a:lnTo>
                      <a:cubicBezTo>
                        <a:pt x="439069" y="203866"/>
                        <a:pt x="394134" y="159381"/>
                        <a:pt x="394134" y="159381"/>
                      </a:cubicBezTo>
                      <a:lnTo>
                        <a:pt x="272715" y="38775"/>
                      </a:lnTo>
                      <a:lnTo>
                        <a:pt x="272715" y="38775"/>
                      </a:lnTo>
                      <a:cubicBezTo>
                        <a:pt x="272715" y="38775"/>
                        <a:pt x="241882" y="8326"/>
                        <a:pt x="241882" y="8326"/>
                      </a:cubicBezTo>
                      <a:lnTo>
                        <a:pt x="241882" y="8326"/>
                      </a:lnTo>
                      <a:cubicBezTo>
                        <a:pt x="239014" y="5471"/>
                        <a:pt x="235907" y="3568"/>
                        <a:pt x="232322" y="2141"/>
                      </a:cubicBezTo>
                      <a:cubicBezTo>
                        <a:pt x="228976" y="714"/>
                        <a:pt x="225151" y="0"/>
                        <a:pt x="221566" y="0"/>
                      </a:cubicBezTo>
                      <a:cubicBezTo>
                        <a:pt x="217981" y="0"/>
                        <a:pt x="214157" y="714"/>
                        <a:pt x="210811" y="2141"/>
                      </a:cubicBezTo>
                      <a:cubicBezTo>
                        <a:pt x="207464" y="3568"/>
                        <a:pt x="204118" y="5709"/>
                        <a:pt x="201250" y="8326"/>
                      </a:cubicBezTo>
                      <a:lnTo>
                        <a:pt x="170656" y="38775"/>
                      </a:lnTo>
                      <a:lnTo>
                        <a:pt x="112337" y="96818"/>
                      </a:lnTo>
                      <a:lnTo>
                        <a:pt x="112337" y="83735"/>
                      </a:lnTo>
                      <a:cubicBezTo>
                        <a:pt x="114966" y="82783"/>
                        <a:pt x="117595" y="81594"/>
                        <a:pt x="119507" y="79691"/>
                      </a:cubicBezTo>
                      <a:cubicBezTo>
                        <a:pt x="122614" y="76598"/>
                        <a:pt x="124526" y="72316"/>
                        <a:pt x="124526" y="67559"/>
                      </a:cubicBezTo>
                      <a:lnTo>
                        <a:pt x="124526" y="41629"/>
                      </a:lnTo>
                      <a:cubicBezTo>
                        <a:pt x="124526" y="36872"/>
                        <a:pt x="122614" y="32590"/>
                        <a:pt x="119507" y="29497"/>
                      </a:cubicBezTo>
                      <a:cubicBezTo>
                        <a:pt x="116400" y="26405"/>
                        <a:pt x="112098" y="24502"/>
                        <a:pt x="107317" y="24502"/>
                      </a:cubicBezTo>
                      <a:lnTo>
                        <a:pt x="51627" y="24502"/>
                      </a:lnTo>
                      <a:cubicBezTo>
                        <a:pt x="46847" y="24502"/>
                        <a:pt x="42545" y="26405"/>
                        <a:pt x="39437" y="29497"/>
                      </a:cubicBezTo>
                      <a:cubicBezTo>
                        <a:pt x="36330" y="32590"/>
                        <a:pt x="34418" y="36872"/>
                        <a:pt x="34418" y="41629"/>
                      </a:cubicBezTo>
                      <a:lnTo>
                        <a:pt x="34418" y="67559"/>
                      </a:lnTo>
                      <a:cubicBezTo>
                        <a:pt x="34418" y="72316"/>
                        <a:pt x="36330" y="76598"/>
                        <a:pt x="39437" y="79691"/>
                      </a:cubicBezTo>
                      <a:cubicBezTo>
                        <a:pt x="41349" y="81594"/>
                        <a:pt x="43740" y="82783"/>
                        <a:pt x="46608" y="83735"/>
                      </a:cubicBezTo>
                      <a:lnTo>
                        <a:pt x="46608" y="162474"/>
                      </a:lnTo>
                      <a:lnTo>
                        <a:pt x="5019" y="203866"/>
                      </a:lnTo>
                      <a:cubicBezTo>
                        <a:pt x="3346" y="205531"/>
                        <a:pt x="1912" y="207672"/>
                        <a:pt x="1195" y="209575"/>
                      </a:cubicBezTo>
                      <a:cubicBezTo>
                        <a:pt x="239" y="211716"/>
                        <a:pt x="0" y="213857"/>
                        <a:pt x="0" y="216235"/>
                      </a:cubicBezTo>
                      <a:cubicBezTo>
                        <a:pt x="0" y="218614"/>
                        <a:pt x="478" y="220755"/>
                        <a:pt x="1195" y="222896"/>
                      </a:cubicBezTo>
                      <a:cubicBezTo>
                        <a:pt x="2151" y="225037"/>
                        <a:pt x="3346" y="226940"/>
                        <a:pt x="5019" y="228843"/>
                      </a:cubicBezTo>
                      <a:lnTo>
                        <a:pt x="5019" y="228843"/>
                      </a:lnTo>
                      <a:close/>
                    </a:path>
                  </a:pathLst>
                </a:custGeom>
                <a:solidFill>
                  <a:srgbClr val="FFFFFF"/>
                </a:solidFill>
                <a:ln w="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225F0FB-4160-9E6C-2C25-B0DDA9CC0330}"/>
                    </a:ext>
                  </a:extLst>
                </p:cNvPr>
                <p:cNvSpPr/>
                <p:nvPr/>
              </p:nvSpPr>
              <p:spPr>
                <a:xfrm>
                  <a:off x="2411239" y="5317410"/>
                  <a:ext cx="60709" cy="60422"/>
                </a:xfrm>
                <a:custGeom>
                  <a:avLst/>
                  <a:gdLst>
                    <a:gd name="connsiteX0" fmla="*/ 21272 w 60709"/>
                    <a:gd name="connsiteY0" fmla="*/ 20934 h 60422"/>
                    <a:gd name="connsiteX1" fmla="*/ 30594 w 60709"/>
                    <a:gd name="connsiteY1" fmla="*/ 17128 h 60422"/>
                    <a:gd name="connsiteX2" fmla="*/ 39915 w 60709"/>
                    <a:gd name="connsiteY2" fmla="*/ 20934 h 60422"/>
                    <a:gd name="connsiteX3" fmla="*/ 43740 w 60709"/>
                    <a:gd name="connsiteY3" fmla="*/ 30211 h 60422"/>
                    <a:gd name="connsiteX4" fmla="*/ 39915 w 60709"/>
                    <a:gd name="connsiteY4" fmla="*/ 39489 h 60422"/>
                    <a:gd name="connsiteX5" fmla="*/ 30594 w 60709"/>
                    <a:gd name="connsiteY5" fmla="*/ 43295 h 60422"/>
                    <a:gd name="connsiteX6" fmla="*/ 21272 w 60709"/>
                    <a:gd name="connsiteY6" fmla="*/ 39489 h 60422"/>
                    <a:gd name="connsiteX7" fmla="*/ 17448 w 60709"/>
                    <a:gd name="connsiteY7" fmla="*/ 30211 h 60422"/>
                    <a:gd name="connsiteX8" fmla="*/ 21272 w 60709"/>
                    <a:gd name="connsiteY8" fmla="*/ 20934 h 60422"/>
                    <a:gd name="connsiteX9" fmla="*/ 21272 w 60709"/>
                    <a:gd name="connsiteY9" fmla="*/ 20934 h 60422"/>
                    <a:gd name="connsiteX10" fmla="*/ 30355 w 60709"/>
                    <a:gd name="connsiteY10" fmla="*/ 60422 h 60422"/>
                    <a:gd name="connsiteX11" fmla="*/ 51866 w 60709"/>
                    <a:gd name="connsiteY11" fmla="*/ 51621 h 60422"/>
                    <a:gd name="connsiteX12" fmla="*/ 60710 w 60709"/>
                    <a:gd name="connsiteY12" fmla="*/ 30211 h 60422"/>
                    <a:gd name="connsiteX13" fmla="*/ 51866 w 60709"/>
                    <a:gd name="connsiteY13" fmla="*/ 8802 h 60422"/>
                    <a:gd name="connsiteX14" fmla="*/ 30355 w 60709"/>
                    <a:gd name="connsiteY14" fmla="*/ 0 h 60422"/>
                    <a:gd name="connsiteX15" fmla="*/ 8844 w 60709"/>
                    <a:gd name="connsiteY15" fmla="*/ 8802 h 60422"/>
                    <a:gd name="connsiteX16" fmla="*/ 0 w 60709"/>
                    <a:gd name="connsiteY16" fmla="*/ 30211 h 60422"/>
                    <a:gd name="connsiteX17" fmla="*/ 8844 w 60709"/>
                    <a:gd name="connsiteY17" fmla="*/ 51621 h 60422"/>
                    <a:gd name="connsiteX18" fmla="*/ 30355 w 60709"/>
                    <a:gd name="connsiteY18" fmla="*/ 60422 h 60422"/>
                    <a:gd name="connsiteX19" fmla="*/ 30355 w 60709"/>
                    <a:gd name="connsiteY19" fmla="*/ 60422 h 6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709" h="60422">
                      <a:moveTo>
                        <a:pt x="21272" y="20934"/>
                      </a:moveTo>
                      <a:cubicBezTo>
                        <a:pt x="23662" y="18555"/>
                        <a:pt x="26770" y="17128"/>
                        <a:pt x="30594" y="17128"/>
                      </a:cubicBezTo>
                      <a:cubicBezTo>
                        <a:pt x="34179" y="17128"/>
                        <a:pt x="37525" y="18555"/>
                        <a:pt x="39915" y="20934"/>
                      </a:cubicBezTo>
                      <a:cubicBezTo>
                        <a:pt x="42306" y="23313"/>
                        <a:pt x="43740" y="26405"/>
                        <a:pt x="43740" y="30211"/>
                      </a:cubicBezTo>
                      <a:cubicBezTo>
                        <a:pt x="43740" y="33779"/>
                        <a:pt x="42306" y="37110"/>
                        <a:pt x="39915" y="39489"/>
                      </a:cubicBezTo>
                      <a:cubicBezTo>
                        <a:pt x="37525" y="41867"/>
                        <a:pt x="34418" y="43295"/>
                        <a:pt x="30594" y="43295"/>
                      </a:cubicBezTo>
                      <a:cubicBezTo>
                        <a:pt x="27009" y="43295"/>
                        <a:pt x="23662" y="41867"/>
                        <a:pt x="21272" y="39489"/>
                      </a:cubicBezTo>
                      <a:cubicBezTo>
                        <a:pt x="18882" y="37110"/>
                        <a:pt x="17448" y="34017"/>
                        <a:pt x="17448" y="30211"/>
                      </a:cubicBezTo>
                      <a:cubicBezTo>
                        <a:pt x="17448" y="26405"/>
                        <a:pt x="18882" y="23313"/>
                        <a:pt x="21272" y="20934"/>
                      </a:cubicBezTo>
                      <a:lnTo>
                        <a:pt x="21272" y="20934"/>
                      </a:lnTo>
                      <a:close/>
                      <a:moveTo>
                        <a:pt x="30355" y="60422"/>
                      </a:moveTo>
                      <a:cubicBezTo>
                        <a:pt x="38720" y="60422"/>
                        <a:pt x="46369" y="57092"/>
                        <a:pt x="51866" y="51621"/>
                      </a:cubicBezTo>
                      <a:cubicBezTo>
                        <a:pt x="57363" y="46149"/>
                        <a:pt x="60710" y="38537"/>
                        <a:pt x="60710" y="30211"/>
                      </a:cubicBezTo>
                      <a:cubicBezTo>
                        <a:pt x="60710" y="21885"/>
                        <a:pt x="57363" y="14273"/>
                        <a:pt x="51866" y="8802"/>
                      </a:cubicBezTo>
                      <a:cubicBezTo>
                        <a:pt x="46369" y="3330"/>
                        <a:pt x="38720" y="0"/>
                        <a:pt x="30355" y="0"/>
                      </a:cubicBezTo>
                      <a:cubicBezTo>
                        <a:pt x="21989" y="0"/>
                        <a:pt x="14341" y="3330"/>
                        <a:pt x="8844" y="8802"/>
                      </a:cubicBezTo>
                      <a:cubicBezTo>
                        <a:pt x="3346" y="14273"/>
                        <a:pt x="0" y="21885"/>
                        <a:pt x="0" y="30211"/>
                      </a:cubicBezTo>
                      <a:cubicBezTo>
                        <a:pt x="0" y="38537"/>
                        <a:pt x="3346" y="46149"/>
                        <a:pt x="8844" y="51621"/>
                      </a:cubicBezTo>
                      <a:cubicBezTo>
                        <a:pt x="14341" y="57092"/>
                        <a:pt x="21989" y="60422"/>
                        <a:pt x="30355" y="60422"/>
                      </a:cubicBezTo>
                      <a:lnTo>
                        <a:pt x="30355" y="60422"/>
                      </a:lnTo>
                      <a:close/>
                    </a:path>
                  </a:pathLst>
                </a:custGeom>
                <a:solidFill>
                  <a:srgbClr val="FFFFFF"/>
                </a:solid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CF0DF0B-1D89-F54A-BD79-56F0A8F8F5DC}"/>
                    </a:ext>
                  </a:extLst>
                </p:cNvPr>
                <p:cNvSpPr/>
                <p:nvPr/>
              </p:nvSpPr>
              <p:spPr>
                <a:xfrm>
                  <a:off x="2308224" y="5443488"/>
                  <a:ext cx="111380" cy="164377"/>
                </a:xfrm>
                <a:custGeom>
                  <a:avLst/>
                  <a:gdLst>
                    <a:gd name="connsiteX0" fmla="*/ 93694 w 111380"/>
                    <a:gd name="connsiteY0" fmla="*/ 27119 h 164377"/>
                    <a:gd name="connsiteX1" fmla="*/ 93694 w 111380"/>
                    <a:gd name="connsiteY1" fmla="*/ 146774 h 164377"/>
                    <a:gd name="connsiteX2" fmla="*/ 17209 w 111380"/>
                    <a:gd name="connsiteY2" fmla="*/ 146774 h 164377"/>
                    <a:gd name="connsiteX3" fmla="*/ 17209 w 111380"/>
                    <a:gd name="connsiteY3" fmla="*/ 27119 h 164377"/>
                    <a:gd name="connsiteX4" fmla="*/ 20077 w 111380"/>
                    <a:gd name="connsiteY4" fmla="*/ 20220 h 164377"/>
                    <a:gd name="connsiteX5" fmla="*/ 27009 w 111380"/>
                    <a:gd name="connsiteY5" fmla="*/ 17365 h 164377"/>
                    <a:gd name="connsiteX6" fmla="*/ 83416 w 111380"/>
                    <a:gd name="connsiteY6" fmla="*/ 17365 h 164377"/>
                    <a:gd name="connsiteX7" fmla="*/ 90347 w 111380"/>
                    <a:gd name="connsiteY7" fmla="*/ 20220 h 164377"/>
                    <a:gd name="connsiteX8" fmla="*/ 93216 w 111380"/>
                    <a:gd name="connsiteY8" fmla="*/ 27119 h 164377"/>
                    <a:gd name="connsiteX9" fmla="*/ 93216 w 111380"/>
                    <a:gd name="connsiteY9" fmla="*/ 27119 h 164377"/>
                    <a:gd name="connsiteX10" fmla="*/ 27248 w 111380"/>
                    <a:gd name="connsiteY10" fmla="*/ 0 h 164377"/>
                    <a:gd name="connsiteX11" fmla="*/ 7888 w 111380"/>
                    <a:gd name="connsiteY11" fmla="*/ 7850 h 164377"/>
                    <a:gd name="connsiteX12" fmla="*/ 0 w 111380"/>
                    <a:gd name="connsiteY12" fmla="*/ 27119 h 164377"/>
                    <a:gd name="connsiteX13" fmla="*/ 0 w 111380"/>
                    <a:gd name="connsiteY13" fmla="*/ 155575 h 164377"/>
                    <a:gd name="connsiteX14" fmla="*/ 2629 w 111380"/>
                    <a:gd name="connsiteY14" fmla="*/ 161760 h 164377"/>
                    <a:gd name="connsiteX15" fmla="*/ 8844 w 111380"/>
                    <a:gd name="connsiteY15" fmla="*/ 164377 h 164377"/>
                    <a:gd name="connsiteX16" fmla="*/ 102537 w 111380"/>
                    <a:gd name="connsiteY16" fmla="*/ 164377 h 164377"/>
                    <a:gd name="connsiteX17" fmla="*/ 108752 w 111380"/>
                    <a:gd name="connsiteY17" fmla="*/ 161760 h 164377"/>
                    <a:gd name="connsiteX18" fmla="*/ 111381 w 111380"/>
                    <a:gd name="connsiteY18" fmla="*/ 155575 h 164377"/>
                    <a:gd name="connsiteX19" fmla="*/ 111381 w 111380"/>
                    <a:gd name="connsiteY19" fmla="*/ 27119 h 164377"/>
                    <a:gd name="connsiteX20" fmla="*/ 103493 w 111380"/>
                    <a:gd name="connsiteY20" fmla="*/ 7850 h 164377"/>
                    <a:gd name="connsiteX21" fmla="*/ 84133 w 111380"/>
                    <a:gd name="connsiteY21" fmla="*/ 0 h 164377"/>
                    <a:gd name="connsiteX22" fmla="*/ 27726 w 111380"/>
                    <a:gd name="connsiteY22" fmla="*/ 0 h 16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80" h="164377">
                      <a:moveTo>
                        <a:pt x="93694" y="27119"/>
                      </a:moveTo>
                      <a:lnTo>
                        <a:pt x="93694" y="146774"/>
                      </a:lnTo>
                      <a:lnTo>
                        <a:pt x="17209" y="146774"/>
                      </a:lnTo>
                      <a:lnTo>
                        <a:pt x="17209" y="27119"/>
                      </a:lnTo>
                      <a:cubicBezTo>
                        <a:pt x="17209" y="24264"/>
                        <a:pt x="18404" y="21885"/>
                        <a:pt x="20077" y="20220"/>
                      </a:cubicBezTo>
                      <a:cubicBezTo>
                        <a:pt x="21989" y="18317"/>
                        <a:pt x="24379" y="17365"/>
                        <a:pt x="27009" y="17365"/>
                      </a:cubicBezTo>
                      <a:lnTo>
                        <a:pt x="83416" y="17365"/>
                      </a:lnTo>
                      <a:cubicBezTo>
                        <a:pt x="86284" y="17365"/>
                        <a:pt x="88674" y="18555"/>
                        <a:pt x="90347" y="20220"/>
                      </a:cubicBezTo>
                      <a:cubicBezTo>
                        <a:pt x="92259" y="22123"/>
                        <a:pt x="93216" y="24502"/>
                        <a:pt x="93216" y="27119"/>
                      </a:cubicBezTo>
                      <a:lnTo>
                        <a:pt x="93216" y="27119"/>
                      </a:lnTo>
                      <a:close/>
                      <a:moveTo>
                        <a:pt x="27248" y="0"/>
                      </a:moveTo>
                      <a:cubicBezTo>
                        <a:pt x="19838" y="0"/>
                        <a:pt x="12907" y="3092"/>
                        <a:pt x="7888" y="7850"/>
                      </a:cubicBezTo>
                      <a:cubicBezTo>
                        <a:pt x="2868" y="12846"/>
                        <a:pt x="0" y="19506"/>
                        <a:pt x="0" y="27119"/>
                      </a:cubicBezTo>
                      <a:lnTo>
                        <a:pt x="0" y="155575"/>
                      </a:lnTo>
                      <a:cubicBezTo>
                        <a:pt x="0" y="157954"/>
                        <a:pt x="956" y="160095"/>
                        <a:pt x="2629" y="161760"/>
                      </a:cubicBezTo>
                      <a:cubicBezTo>
                        <a:pt x="4302" y="163425"/>
                        <a:pt x="6453" y="164377"/>
                        <a:pt x="8844" y="164377"/>
                      </a:cubicBezTo>
                      <a:lnTo>
                        <a:pt x="102537" y="164377"/>
                      </a:lnTo>
                      <a:cubicBezTo>
                        <a:pt x="104927" y="164377"/>
                        <a:pt x="107078" y="163425"/>
                        <a:pt x="108752" y="161760"/>
                      </a:cubicBezTo>
                      <a:cubicBezTo>
                        <a:pt x="110425" y="160095"/>
                        <a:pt x="111381" y="157954"/>
                        <a:pt x="111381" y="155575"/>
                      </a:cubicBezTo>
                      <a:lnTo>
                        <a:pt x="111381" y="27119"/>
                      </a:lnTo>
                      <a:cubicBezTo>
                        <a:pt x="111381" y="19744"/>
                        <a:pt x="108273" y="12846"/>
                        <a:pt x="103493" y="7850"/>
                      </a:cubicBezTo>
                      <a:cubicBezTo>
                        <a:pt x="98474" y="2855"/>
                        <a:pt x="91781" y="0"/>
                        <a:pt x="84133" y="0"/>
                      </a:cubicBezTo>
                      <a:lnTo>
                        <a:pt x="27726" y="0"/>
                      </a:lnTo>
                      <a:close/>
                    </a:path>
                  </a:pathLst>
                </a:custGeom>
                <a:solidFill>
                  <a:srgbClr val="FFFFFF"/>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502FBF2-CBB6-E601-CE26-AF01A4ED9B38}"/>
                    </a:ext>
                  </a:extLst>
                </p:cNvPr>
                <p:cNvSpPr/>
                <p:nvPr/>
              </p:nvSpPr>
              <p:spPr>
                <a:xfrm>
                  <a:off x="2435858" y="5443488"/>
                  <a:ext cx="139106" cy="100624"/>
                </a:xfrm>
                <a:custGeom>
                  <a:avLst/>
                  <a:gdLst>
                    <a:gd name="connsiteX0" fmla="*/ 59992 w 139106"/>
                    <a:gd name="connsiteY0" fmla="*/ 17365 h 100624"/>
                    <a:gd name="connsiteX1" fmla="*/ 59992 w 139106"/>
                    <a:gd name="connsiteY1" fmla="*/ 41629 h 100624"/>
                    <a:gd name="connsiteX2" fmla="*/ 17448 w 139106"/>
                    <a:gd name="connsiteY2" fmla="*/ 41629 h 100624"/>
                    <a:gd name="connsiteX3" fmla="*/ 17448 w 139106"/>
                    <a:gd name="connsiteY3" fmla="*/ 17365 h 100624"/>
                    <a:gd name="connsiteX4" fmla="*/ 59992 w 139106"/>
                    <a:gd name="connsiteY4" fmla="*/ 17365 h 100624"/>
                    <a:gd name="connsiteX5" fmla="*/ 121658 w 139106"/>
                    <a:gd name="connsiteY5" fmla="*/ 17365 h 100624"/>
                    <a:gd name="connsiteX6" fmla="*/ 121658 w 139106"/>
                    <a:gd name="connsiteY6" fmla="*/ 41629 h 100624"/>
                    <a:gd name="connsiteX7" fmla="*/ 79831 w 139106"/>
                    <a:gd name="connsiteY7" fmla="*/ 41629 h 100624"/>
                    <a:gd name="connsiteX8" fmla="*/ 79831 w 139106"/>
                    <a:gd name="connsiteY8" fmla="*/ 17365 h 100624"/>
                    <a:gd name="connsiteX9" fmla="*/ 121658 w 139106"/>
                    <a:gd name="connsiteY9" fmla="*/ 17365 h 100624"/>
                    <a:gd name="connsiteX10" fmla="*/ 81265 w 139106"/>
                    <a:gd name="connsiteY10" fmla="*/ 83497 h 100624"/>
                    <a:gd name="connsiteX11" fmla="*/ 80070 w 139106"/>
                    <a:gd name="connsiteY11" fmla="*/ 83497 h 100624"/>
                    <a:gd name="connsiteX12" fmla="*/ 80070 w 139106"/>
                    <a:gd name="connsiteY12" fmla="*/ 61850 h 100624"/>
                    <a:gd name="connsiteX13" fmla="*/ 121897 w 139106"/>
                    <a:gd name="connsiteY13" fmla="*/ 61850 h 100624"/>
                    <a:gd name="connsiteX14" fmla="*/ 121897 w 139106"/>
                    <a:gd name="connsiteY14" fmla="*/ 83497 h 100624"/>
                    <a:gd name="connsiteX15" fmla="*/ 81504 w 139106"/>
                    <a:gd name="connsiteY15" fmla="*/ 83497 h 100624"/>
                    <a:gd name="connsiteX16" fmla="*/ 17448 w 139106"/>
                    <a:gd name="connsiteY16" fmla="*/ 83497 h 100624"/>
                    <a:gd name="connsiteX17" fmla="*/ 17448 w 139106"/>
                    <a:gd name="connsiteY17" fmla="*/ 61850 h 100624"/>
                    <a:gd name="connsiteX18" fmla="*/ 59992 w 139106"/>
                    <a:gd name="connsiteY18" fmla="*/ 61850 h 100624"/>
                    <a:gd name="connsiteX19" fmla="*/ 59992 w 139106"/>
                    <a:gd name="connsiteY19" fmla="*/ 83497 h 100624"/>
                    <a:gd name="connsiteX20" fmla="*/ 17448 w 139106"/>
                    <a:gd name="connsiteY20" fmla="*/ 83497 h 100624"/>
                    <a:gd name="connsiteX21" fmla="*/ 16014 w 139106"/>
                    <a:gd name="connsiteY21" fmla="*/ 100624 h 100624"/>
                    <a:gd name="connsiteX22" fmla="*/ 123092 w 139106"/>
                    <a:gd name="connsiteY22" fmla="*/ 100624 h 100624"/>
                    <a:gd name="connsiteX23" fmla="*/ 134326 w 139106"/>
                    <a:gd name="connsiteY23" fmla="*/ 95867 h 100624"/>
                    <a:gd name="connsiteX24" fmla="*/ 139106 w 139106"/>
                    <a:gd name="connsiteY24" fmla="*/ 84686 h 100624"/>
                    <a:gd name="connsiteX25" fmla="*/ 139106 w 139106"/>
                    <a:gd name="connsiteY25" fmla="*/ 15938 h 100624"/>
                    <a:gd name="connsiteX26" fmla="*/ 134326 w 139106"/>
                    <a:gd name="connsiteY26" fmla="*/ 4758 h 100624"/>
                    <a:gd name="connsiteX27" fmla="*/ 123092 w 139106"/>
                    <a:gd name="connsiteY27" fmla="*/ 0 h 100624"/>
                    <a:gd name="connsiteX28" fmla="*/ 16014 w 139106"/>
                    <a:gd name="connsiteY28" fmla="*/ 0 h 100624"/>
                    <a:gd name="connsiteX29" fmla="*/ 4780 w 139106"/>
                    <a:gd name="connsiteY29" fmla="*/ 4758 h 100624"/>
                    <a:gd name="connsiteX30" fmla="*/ 0 w 139106"/>
                    <a:gd name="connsiteY30" fmla="*/ 15938 h 100624"/>
                    <a:gd name="connsiteX31" fmla="*/ 0 w 139106"/>
                    <a:gd name="connsiteY31" fmla="*/ 84686 h 100624"/>
                    <a:gd name="connsiteX32" fmla="*/ 4780 w 139106"/>
                    <a:gd name="connsiteY32" fmla="*/ 95867 h 100624"/>
                    <a:gd name="connsiteX33" fmla="*/ 16014 w 139106"/>
                    <a:gd name="connsiteY33" fmla="*/ 100624 h 100624"/>
                    <a:gd name="connsiteX34" fmla="*/ 16014 w 139106"/>
                    <a:gd name="connsiteY34" fmla="*/ 100624 h 1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9106" h="100624">
                      <a:moveTo>
                        <a:pt x="59992" y="17365"/>
                      </a:moveTo>
                      <a:lnTo>
                        <a:pt x="59992" y="41629"/>
                      </a:lnTo>
                      <a:lnTo>
                        <a:pt x="17448" y="41629"/>
                      </a:lnTo>
                      <a:lnTo>
                        <a:pt x="17448" y="17365"/>
                      </a:lnTo>
                      <a:lnTo>
                        <a:pt x="59992" y="17365"/>
                      </a:lnTo>
                      <a:close/>
                      <a:moveTo>
                        <a:pt x="121658" y="17365"/>
                      </a:moveTo>
                      <a:lnTo>
                        <a:pt x="121658" y="41629"/>
                      </a:lnTo>
                      <a:lnTo>
                        <a:pt x="79831" y="41629"/>
                      </a:lnTo>
                      <a:lnTo>
                        <a:pt x="79831" y="17365"/>
                      </a:lnTo>
                      <a:lnTo>
                        <a:pt x="121658" y="17365"/>
                      </a:lnTo>
                      <a:close/>
                      <a:moveTo>
                        <a:pt x="81265" y="83497"/>
                      </a:moveTo>
                      <a:lnTo>
                        <a:pt x="80070" y="83497"/>
                      </a:lnTo>
                      <a:lnTo>
                        <a:pt x="80070" y="61850"/>
                      </a:lnTo>
                      <a:lnTo>
                        <a:pt x="121897" y="61850"/>
                      </a:lnTo>
                      <a:lnTo>
                        <a:pt x="121897" y="83497"/>
                      </a:lnTo>
                      <a:lnTo>
                        <a:pt x="81504" y="83497"/>
                      </a:lnTo>
                      <a:close/>
                      <a:moveTo>
                        <a:pt x="17448" y="83497"/>
                      </a:moveTo>
                      <a:lnTo>
                        <a:pt x="17448" y="61850"/>
                      </a:lnTo>
                      <a:lnTo>
                        <a:pt x="59992" y="61850"/>
                      </a:lnTo>
                      <a:lnTo>
                        <a:pt x="59992" y="83497"/>
                      </a:lnTo>
                      <a:lnTo>
                        <a:pt x="17448" y="83497"/>
                      </a:lnTo>
                      <a:close/>
                      <a:moveTo>
                        <a:pt x="16014" y="100624"/>
                      </a:moveTo>
                      <a:lnTo>
                        <a:pt x="123092" y="100624"/>
                      </a:lnTo>
                      <a:cubicBezTo>
                        <a:pt x="127394" y="100624"/>
                        <a:pt x="131458" y="98959"/>
                        <a:pt x="134326" y="95867"/>
                      </a:cubicBezTo>
                      <a:cubicBezTo>
                        <a:pt x="137194" y="93012"/>
                        <a:pt x="139106" y="88968"/>
                        <a:pt x="139106" y="84686"/>
                      </a:cubicBezTo>
                      <a:lnTo>
                        <a:pt x="139106" y="15938"/>
                      </a:lnTo>
                      <a:cubicBezTo>
                        <a:pt x="139106" y="11656"/>
                        <a:pt x="137194" y="7612"/>
                        <a:pt x="134326" y="4758"/>
                      </a:cubicBezTo>
                      <a:cubicBezTo>
                        <a:pt x="131458" y="1903"/>
                        <a:pt x="127394" y="0"/>
                        <a:pt x="123092" y="0"/>
                      </a:cubicBezTo>
                      <a:lnTo>
                        <a:pt x="16014" y="0"/>
                      </a:lnTo>
                      <a:cubicBezTo>
                        <a:pt x="11712" y="0"/>
                        <a:pt x="7648" y="1903"/>
                        <a:pt x="4780" y="4758"/>
                      </a:cubicBezTo>
                      <a:cubicBezTo>
                        <a:pt x="1912" y="7612"/>
                        <a:pt x="0" y="11656"/>
                        <a:pt x="0" y="15938"/>
                      </a:cubicBezTo>
                      <a:lnTo>
                        <a:pt x="0" y="84686"/>
                      </a:lnTo>
                      <a:cubicBezTo>
                        <a:pt x="0" y="88968"/>
                        <a:pt x="1912" y="93012"/>
                        <a:pt x="4780" y="95867"/>
                      </a:cubicBezTo>
                      <a:cubicBezTo>
                        <a:pt x="7648" y="98721"/>
                        <a:pt x="11712" y="100624"/>
                        <a:pt x="16014" y="100624"/>
                      </a:cubicBezTo>
                      <a:lnTo>
                        <a:pt x="16014" y="100624"/>
                      </a:lnTo>
                      <a:close/>
                    </a:path>
                  </a:pathLst>
                </a:custGeom>
                <a:solidFill>
                  <a:srgbClr val="FFFFFF"/>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9B0CB14-C65B-753E-C544-16E6CACEA4F1}"/>
                    </a:ext>
                  </a:extLst>
                </p:cNvPr>
                <p:cNvSpPr/>
                <p:nvPr/>
              </p:nvSpPr>
              <p:spPr>
                <a:xfrm>
                  <a:off x="2377538" y="5517945"/>
                  <a:ext cx="18882" cy="34493"/>
                </a:xfrm>
                <a:custGeom>
                  <a:avLst/>
                  <a:gdLst>
                    <a:gd name="connsiteX0" fmla="*/ 5736 w 18882"/>
                    <a:gd name="connsiteY0" fmla="*/ 0 h 34493"/>
                    <a:gd name="connsiteX1" fmla="*/ 0 w 18882"/>
                    <a:gd name="connsiteY1" fmla="*/ 5709 h 34493"/>
                    <a:gd name="connsiteX2" fmla="*/ 0 w 18882"/>
                    <a:gd name="connsiteY2" fmla="*/ 28784 h 34493"/>
                    <a:gd name="connsiteX3" fmla="*/ 5736 w 18882"/>
                    <a:gd name="connsiteY3" fmla="*/ 34493 h 34493"/>
                    <a:gd name="connsiteX4" fmla="*/ 13146 w 18882"/>
                    <a:gd name="connsiteY4" fmla="*/ 34493 h 34493"/>
                    <a:gd name="connsiteX5" fmla="*/ 18882 w 18882"/>
                    <a:gd name="connsiteY5" fmla="*/ 28784 h 34493"/>
                    <a:gd name="connsiteX6" fmla="*/ 18882 w 18882"/>
                    <a:gd name="connsiteY6" fmla="*/ 5709 h 34493"/>
                    <a:gd name="connsiteX7" fmla="*/ 13146 w 18882"/>
                    <a:gd name="connsiteY7" fmla="*/ 0 h 34493"/>
                    <a:gd name="connsiteX8" fmla="*/ 5736 w 18882"/>
                    <a:gd name="connsiteY8" fmla="*/ 0 h 3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2" h="34493">
                      <a:moveTo>
                        <a:pt x="5736" y="0"/>
                      </a:moveTo>
                      <a:cubicBezTo>
                        <a:pt x="2629" y="0"/>
                        <a:pt x="0" y="2617"/>
                        <a:pt x="0" y="5709"/>
                      </a:cubicBezTo>
                      <a:lnTo>
                        <a:pt x="0" y="28784"/>
                      </a:lnTo>
                      <a:cubicBezTo>
                        <a:pt x="0" y="31876"/>
                        <a:pt x="2629" y="34493"/>
                        <a:pt x="5736" y="34493"/>
                      </a:cubicBezTo>
                      <a:lnTo>
                        <a:pt x="13146" y="34493"/>
                      </a:lnTo>
                      <a:cubicBezTo>
                        <a:pt x="16253" y="34493"/>
                        <a:pt x="18882" y="31876"/>
                        <a:pt x="18882" y="28784"/>
                      </a:cubicBezTo>
                      <a:lnTo>
                        <a:pt x="18882" y="5709"/>
                      </a:lnTo>
                      <a:cubicBezTo>
                        <a:pt x="18882" y="2617"/>
                        <a:pt x="16253" y="0"/>
                        <a:pt x="13146" y="0"/>
                      </a:cubicBezTo>
                      <a:lnTo>
                        <a:pt x="5736" y="0"/>
                      </a:lnTo>
                      <a:close/>
                    </a:path>
                  </a:pathLst>
                </a:custGeom>
                <a:solidFill>
                  <a:srgbClr val="FFFFFF"/>
                </a:solidFill>
                <a:ln w="0" cap="flat">
                  <a:noFill/>
                  <a:prstDash val="solid"/>
                  <a:miter/>
                </a:ln>
              </p:spPr>
              <p:txBody>
                <a:bodyPr rtlCol="0" anchor="ctr"/>
                <a:lstStyle/>
                <a:p>
                  <a:endParaRPr lang="en-US"/>
                </a:p>
              </p:txBody>
            </p:sp>
          </p:grpSp>
        </p:grpSp>
        <p:grpSp>
          <p:nvGrpSpPr>
            <p:cNvPr id="5" name="Graphic 39">
              <a:extLst>
                <a:ext uri="{FF2B5EF4-FFF2-40B4-BE49-F238E27FC236}">
                  <a16:creationId xmlns:a16="http://schemas.microsoft.com/office/drawing/2014/main" id="{7D400C15-765F-55F8-B9F5-CCA9D5E55711}"/>
                </a:ext>
              </a:extLst>
            </p:cNvPr>
            <p:cNvGrpSpPr/>
            <p:nvPr/>
          </p:nvGrpSpPr>
          <p:grpSpPr>
            <a:xfrm>
              <a:off x="897324" y="4951547"/>
              <a:ext cx="929765" cy="925364"/>
              <a:chOff x="897324" y="4951547"/>
              <a:chExt cx="929765" cy="925364"/>
            </a:xfrm>
          </p:grpSpPr>
          <p:grpSp>
            <p:nvGrpSpPr>
              <p:cNvPr id="25" name="Graphic 39">
                <a:extLst>
                  <a:ext uri="{FF2B5EF4-FFF2-40B4-BE49-F238E27FC236}">
                    <a16:creationId xmlns:a16="http://schemas.microsoft.com/office/drawing/2014/main" id="{9576B622-2E5C-0AB4-A7DD-42554A2D5EEB}"/>
                  </a:ext>
                </a:extLst>
              </p:cNvPr>
              <p:cNvGrpSpPr/>
              <p:nvPr/>
            </p:nvGrpSpPr>
            <p:grpSpPr>
              <a:xfrm>
                <a:off x="897324" y="4951547"/>
                <a:ext cx="929765" cy="925364"/>
                <a:chOff x="897324" y="4951547"/>
                <a:chExt cx="929765" cy="925364"/>
              </a:xfrm>
            </p:grpSpPr>
            <p:sp>
              <p:nvSpPr>
                <p:cNvPr id="32" name="Freeform 31">
                  <a:extLst>
                    <a:ext uri="{FF2B5EF4-FFF2-40B4-BE49-F238E27FC236}">
                      <a16:creationId xmlns:a16="http://schemas.microsoft.com/office/drawing/2014/main" id="{DB215604-81E4-1EAA-664C-F1647B6E1183}"/>
                    </a:ext>
                  </a:extLst>
                </p:cNvPr>
                <p:cNvSpPr/>
                <p:nvPr/>
              </p:nvSpPr>
              <p:spPr>
                <a:xfrm>
                  <a:off x="909274"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019BA2"/>
                </a:solidFill>
                <a:ln w="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FE7F608-5A51-7B7B-C885-9CFD748EB9C9}"/>
                    </a:ext>
                  </a:extLst>
                </p:cNvPr>
                <p:cNvSpPr/>
                <p:nvPr/>
              </p:nvSpPr>
              <p:spPr>
                <a:xfrm>
                  <a:off x="897324"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420"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grpSp>
            <p:nvGrpSpPr>
              <p:cNvPr id="26" name="Graphic 39">
                <a:extLst>
                  <a:ext uri="{FF2B5EF4-FFF2-40B4-BE49-F238E27FC236}">
                    <a16:creationId xmlns:a16="http://schemas.microsoft.com/office/drawing/2014/main" id="{B8F9C17F-8739-FA52-E8F6-E01EDD231506}"/>
                  </a:ext>
                </a:extLst>
              </p:cNvPr>
              <p:cNvGrpSpPr/>
              <p:nvPr/>
            </p:nvGrpSpPr>
            <p:grpSpPr>
              <a:xfrm>
                <a:off x="1091403" y="5158505"/>
                <a:ext cx="541367" cy="510258"/>
                <a:chOff x="1091403" y="5158505"/>
                <a:chExt cx="541367" cy="510258"/>
              </a:xfrm>
            </p:grpSpPr>
            <p:sp>
              <p:nvSpPr>
                <p:cNvPr id="27" name="Freeform 26">
                  <a:extLst>
                    <a:ext uri="{FF2B5EF4-FFF2-40B4-BE49-F238E27FC236}">
                      <a16:creationId xmlns:a16="http://schemas.microsoft.com/office/drawing/2014/main" id="{04A1F5A3-2D71-B518-C77C-6036E5C1A469}"/>
                    </a:ext>
                  </a:extLst>
                </p:cNvPr>
                <p:cNvSpPr/>
                <p:nvPr/>
              </p:nvSpPr>
              <p:spPr>
                <a:xfrm>
                  <a:off x="1226042" y="5266741"/>
                  <a:ext cx="157197" cy="304912"/>
                </a:xfrm>
                <a:custGeom>
                  <a:avLst/>
                  <a:gdLst>
                    <a:gd name="connsiteX0" fmla="*/ 1360 w 157197"/>
                    <a:gd name="connsiteY0" fmla="*/ 178650 h 304912"/>
                    <a:gd name="connsiteX1" fmla="*/ 157197 w 157197"/>
                    <a:gd name="connsiteY1" fmla="*/ 304728 h 304912"/>
                    <a:gd name="connsiteX2" fmla="*/ 157197 w 157197"/>
                    <a:gd name="connsiteY2" fmla="*/ 0 h 304912"/>
                    <a:gd name="connsiteX3" fmla="*/ 112262 w 157197"/>
                    <a:gd name="connsiteY3" fmla="*/ 0 h 304912"/>
                    <a:gd name="connsiteX4" fmla="*/ 1360 w 157197"/>
                    <a:gd name="connsiteY4" fmla="*/ 178650 h 304912"/>
                    <a:gd name="connsiteX5" fmla="*/ 1360 w 157197"/>
                    <a:gd name="connsiteY5" fmla="*/ 178650 h 3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7" h="304912">
                      <a:moveTo>
                        <a:pt x="1360" y="178650"/>
                      </a:moveTo>
                      <a:cubicBezTo>
                        <a:pt x="17135" y="315195"/>
                        <a:pt x="157197" y="304728"/>
                        <a:pt x="157197" y="304728"/>
                      </a:cubicBezTo>
                      <a:lnTo>
                        <a:pt x="157197" y="0"/>
                      </a:lnTo>
                      <a:lnTo>
                        <a:pt x="112262" y="0"/>
                      </a:lnTo>
                      <a:cubicBezTo>
                        <a:pt x="112262" y="0"/>
                        <a:pt x="-14415" y="42105"/>
                        <a:pt x="1360" y="178650"/>
                      </a:cubicBezTo>
                      <a:lnTo>
                        <a:pt x="1360" y="178650"/>
                      </a:lnTo>
                      <a:close/>
                    </a:path>
                  </a:pathLst>
                </a:custGeom>
                <a:solidFill>
                  <a:srgbClr val="FFFFFF">
                    <a:alpha val="21000"/>
                  </a:srgbClr>
                </a:solid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9767C2C-814D-36FF-EE40-587805B7C42B}"/>
                    </a:ext>
                  </a:extLst>
                </p:cNvPr>
                <p:cNvSpPr/>
                <p:nvPr/>
              </p:nvSpPr>
              <p:spPr>
                <a:xfrm>
                  <a:off x="1213539" y="5158505"/>
                  <a:ext cx="419230" cy="510258"/>
                </a:xfrm>
                <a:custGeom>
                  <a:avLst/>
                  <a:gdLst>
                    <a:gd name="connsiteX0" fmla="*/ 410148 w 419230"/>
                    <a:gd name="connsiteY0" fmla="*/ 250015 h 510258"/>
                    <a:gd name="connsiteX1" fmla="*/ 334859 w 419230"/>
                    <a:gd name="connsiteY1" fmla="*/ 250015 h 510258"/>
                    <a:gd name="connsiteX2" fmla="*/ 370711 w 419230"/>
                    <a:gd name="connsiteY2" fmla="*/ 208861 h 510258"/>
                    <a:gd name="connsiteX3" fmla="*/ 370711 w 419230"/>
                    <a:gd name="connsiteY3" fmla="*/ 208861 h 510258"/>
                    <a:gd name="connsiteX4" fmla="*/ 373101 w 419230"/>
                    <a:gd name="connsiteY4" fmla="*/ 202676 h 510258"/>
                    <a:gd name="connsiteX5" fmla="*/ 366887 w 419230"/>
                    <a:gd name="connsiteY5" fmla="*/ 193875 h 510258"/>
                    <a:gd name="connsiteX6" fmla="*/ 356609 w 419230"/>
                    <a:gd name="connsiteY6" fmla="*/ 196491 h 510258"/>
                    <a:gd name="connsiteX7" fmla="*/ 310240 w 419230"/>
                    <a:gd name="connsiteY7" fmla="*/ 249777 h 510258"/>
                    <a:gd name="connsiteX8" fmla="*/ 196709 w 419230"/>
                    <a:gd name="connsiteY8" fmla="*/ 249777 h 510258"/>
                    <a:gd name="connsiteX9" fmla="*/ 280364 w 419230"/>
                    <a:gd name="connsiteY9" fmla="*/ 166280 h 510258"/>
                    <a:gd name="connsiteX10" fmla="*/ 340356 w 419230"/>
                    <a:gd name="connsiteY10" fmla="*/ 167232 h 510258"/>
                    <a:gd name="connsiteX11" fmla="*/ 349917 w 419230"/>
                    <a:gd name="connsiteY11" fmla="*/ 157954 h 510258"/>
                    <a:gd name="connsiteX12" fmla="*/ 340595 w 419230"/>
                    <a:gd name="connsiteY12" fmla="*/ 148439 h 510258"/>
                    <a:gd name="connsiteX13" fmla="*/ 298768 w 419230"/>
                    <a:gd name="connsiteY13" fmla="*/ 147725 h 510258"/>
                    <a:gd name="connsiteX14" fmla="*/ 350634 w 419230"/>
                    <a:gd name="connsiteY14" fmla="*/ 96105 h 510258"/>
                    <a:gd name="connsiteX15" fmla="*/ 350634 w 419230"/>
                    <a:gd name="connsiteY15" fmla="*/ 82783 h 510258"/>
                    <a:gd name="connsiteX16" fmla="*/ 337249 w 419230"/>
                    <a:gd name="connsiteY16" fmla="*/ 82783 h 510258"/>
                    <a:gd name="connsiteX17" fmla="*/ 285861 w 419230"/>
                    <a:gd name="connsiteY17" fmla="*/ 133928 h 510258"/>
                    <a:gd name="connsiteX18" fmla="*/ 285861 w 419230"/>
                    <a:gd name="connsiteY18" fmla="*/ 89444 h 510258"/>
                    <a:gd name="connsiteX19" fmla="*/ 276539 w 419230"/>
                    <a:gd name="connsiteY19" fmla="*/ 80167 h 510258"/>
                    <a:gd name="connsiteX20" fmla="*/ 267218 w 419230"/>
                    <a:gd name="connsiteY20" fmla="*/ 89444 h 510258"/>
                    <a:gd name="connsiteX21" fmla="*/ 267218 w 419230"/>
                    <a:gd name="connsiteY21" fmla="*/ 152721 h 510258"/>
                    <a:gd name="connsiteX22" fmla="*/ 179500 w 419230"/>
                    <a:gd name="connsiteY22" fmla="*/ 240024 h 510258"/>
                    <a:gd name="connsiteX23" fmla="*/ 179500 w 419230"/>
                    <a:gd name="connsiteY23" fmla="*/ 108475 h 510258"/>
                    <a:gd name="connsiteX24" fmla="*/ 222761 w 419230"/>
                    <a:gd name="connsiteY24" fmla="*/ 66845 h 510258"/>
                    <a:gd name="connsiteX25" fmla="*/ 222761 w 419230"/>
                    <a:gd name="connsiteY25" fmla="*/ 53524 h 510258"/>
                    <a:gd name="connsiteX26" fmla="*/ 209376 w 419230"/>
                    <a:gd name="connsiteY26" fmla="*/ 53286 h 510258"/>
                    <a:gd name="connsiteX27" fmla="*/ 179261 w 419230"/>
                    <a:gd name="connsiteY27" fmla="*/ 82307 h 510258"/>
                    <a:gd name="connsiteX28" fmla="*/ 179261 w 419230"/>
                    <a:gd name="connsiteY28" fmla="*/ 9277 h 510258"/>
                    <a:gd name="connsiteX29" fmla="*/ 169939 w 419230"/>
                    <a:gd name="connsiteY29" fmla="*/ 0 h 510258"/>
                    <a:gd name="connsiteX30" fmla="*/ 160618 w 419230"/>
                    <a:gd name="connsiteY30" fmla="*/ 9277 h 510258"/>
                    <a:gd name="connsiteX31" fmla="*/ 160618 w 419230"/>
                    <a:gd name="connsiteY31" fmla="*/ 94439 h 510258"/>
                    <a:gd name="connsiteX32" fmla="*/ 157749 w 419230"/>
                    <a:gd name="connsiteY32" fmla="*/ 94439 h 510258"/>
                    <a:gd name="connsiteX33" fmla="*/ 123092 w 419230"/>
                    <a:gd name="connsiteY33" fmla="*/ 98483 h 510258"/>
                    <a:gd name="connsiteX34" fmla="*/ 116161 w 419230"/>
                    <a:gd name="connsiteY34" fmla="*/ 109664 h 510258"/>
                    <a:gd name="connsiteX35" fmla="*/ 127634 w 419230"/>
                    <a:gd name="connsiteY35" fmla="*/ 116563 h 510258"/>
                    <a:gd name="connsiteX36" fmla="*/ 157988 w 419230"/>
                    <a:gd name="connsiteY36" fmla="*/ 112994 h 510258"/>
                    <a:gd name="connsiteX37" fmla="*/ 160857 w 419230"/>
                    <a:gd name="connsiteY37" fmla="*/ 112994 h 510258"/>
                    <a:gd name="connsiteX38" fmla="*/ 160857 w 419230"/>
                    <a:gd name="connsiteY38" fmla="*/ 403211 h 510258"/>
                    <a:gd name="connsiteX39" fmla="*/ 154642 w 419230"/>
                    <a:gd name="connsiteY39" fmla="*/ 403687 h 510258"/>
                    <a:gd name="connsiteX40" fmla="*/ 105166 w 419230"/>
                    <a:gd name="connsiteY40" fmla="*/ 392982 h 510258"/>
                    <a:gd name="connsiteX41" fmla="*/ 43023 w 419230"/>
                    <a:gd name="connsiteY41" fmla="*/ 339221 h 510258"/>
                    <a:gd name="connsiteX42" fmla="*/ 19121 w 419230"/>
                    <a:gd name="connsiteY42" fmla="*/ 258579 h 510258"/>
                    <a:gd name="connsiteX43" fmla="*/ 32506 w 419230"/>
                    <a:gd name="connsiteY43" fmla="*/ 196967 h 510258"/>
                    <a:gd name="connsiteX44" fmla="*/ 69075 w 419230"/>
                    <a:gd name="connsiteY44" fmla="*/ 147963 h 510258"/>
                    <a:gd name="connsiteX45" fmla="*/ 69792 w 419230"/>
                    <a:gd name="connsiteY45" fmla="*/ 134642 h 510258"/>
                    <a:gd name="connsiteX46" fmla="*/ 56407 w 419230"/>
                    <a:gd name="connsiteY46" fmla="*/ 133928 h 510258"/>
                    <a:gd name="connsiteX47" fmla="*/ 15297 w 419230"/>
                    <a:gd name="connsiteY47" fmla="*/ 189117 h 510258"/>
                    <a:gd name="connsiteX48" fmla="*/ 0 w 419230"/>
                    <a:gd name="connsiteY48" fmla="*/ 258579 h 510258"/>
                    <a:gd name="connsiteX49" fmla="*/ 27009 w 419230"/>
                    <a:gd name="connsiteY49" fmla="*/ 349450 h 510258"/>
                    <a:gd name="connsiteX50" fmla="*/ 97040 w 419230"/>
                    <a:gd name="connsiteY50" fmla="*/ 409872 h 510258"/>
                    <a:gd name="connsiteX51" fmla="*/ 147711 w 419230"/>
                    <a:gd name="connsiteY51" fmla="*/ 422004 h 510258"/>
                    <a:gd name="connsiteX52" fmla="*/ 116878 w 419230"/>
                    <a:gd name="connsiteY52" fmla="*/ 454356 h 510258"/>
                    <a:gd name="connsiteX53" fmla="*/ 117117 w 419230"/>
                    <a:gd name="connsiteY53" fmla="*/ 467678 h 510258"/>
                    <a:gd name="connsiteX54" fmla="*/ 130502 w 419230"/>
                    <a:gd name="connsiteY54" fmla="*/ 467440 h 510258"/>
                    <a:gd name="connsiteX55" fmla="*/ 160857 w 419230"/>
                    <a:gd name="connsiteY55" fmla="*/ 435801 h 510258"/>
                    <a:gd name="connsiteX56" fmla="*/ 160857 w 419230"/>
                    <a:gd name="connsiteY56" fmla="*/ 500981 h 510258"/>
                    <a:gd name="connsiteX57" fmla="*/ 170178 w 419230"/>
                    <a:gd name="connsiteY57" fmla="*/ 510259 h 510258"/>
                    <a:gd name="connsiteX58" fmla="*/ 179500 w 419230"/>
                    <a:gd name="connsiteY58" fmla="*/ 500981 h 510258"/>
                    <a:gd name="connsiteX59" fmla="*/ 179500 w 419230"/>
                    <a:gd name="connsiteY59" fmla="*/ 435801 h 510258"/>
                    <a:gd name="connsiteX60" fmla="*/ 209854 w 419230"/>
                    <a:gd name="connsiteY60" fmla="*/ 467440 h 510258"/>
                    <a:gd name="connsiteX61" fmla="*/ 209854 w 419230"/>
                    <a:gd name="connsiteY61" fmla="*/ 467440 h 510258"/>
                    <a:gd name="connsiteX62" fmla="*/ 216547 w 419230"/>
                    <a:gd name="connsiteY62" fmla="*/ 470294 h 510258"/>
                    <a:gd name="connsiteX63" fmla="*/ 225868 w 419230"/>
                    <a:gd name="connsiteY63" fmla="*/ 461017 h 510258"/>
                    <a:gd name="connsiteX64" fmla="*/ 223239 w 419230"/>
                    <a:gd name="connsiteY64" fmla="*/ 454594 h 510258"/>
                    <a:gd name="connsiteX65" fmla="*/ 179261 w 419230"/>
                    <a:gd name="connsiteY65" fmla="*/ 408683 h 510258"/>
                    <a:gd name="connsiteX66" fmla="*/ 179261 w 419230"/>
                    <a:gd name="connsiteY66" fmla="*/ 276896 h 510258"/>
                    <a:gd name="connsiteX67" fmla="*/ 266979 w 419230"/>
                    <a:gd name="connsiteY67" fmla="*/ 364199 h 510258"/>
                    <a:gd name="connsiteX68" fmla="*/ 266979 w 419230"/>
                    <a:gd name="connsiteY68" fmla="*/ 427475 h 510258"/>
                    <a:gd name="connsiteX69" fmla="*/ 276300 w 419230"/>
                    <a:gd name="connsiteY69" fmla="*/ 436753 h 510258"/>
                    <a:gd name="connsiteX70" fmla="*/ 285622 w 419230"/>
                    <a:gd name="connsiteY70" fmla="*/ 427475 h 510258"/>
                    <a:gd name="connsiteX71" fmla="*/ 285622 w 419230"/>
                    <a:gd name="connsiteY71" fmla="*/ 382991 h 510258"/>
                    <a:gd name="connsiteX72" fmla="*/ 337010 w 419230"/>
                    <a:gd name="connsiteY72" fmla="*/ 434136 h 510258"/>
                    <a:gd name="connsiteX73" fmla="*/ 350395 w 419230"/>
                    <a:gd name="connsiteY73" fmla="*/ 434136 h 510258"/>
                    <a:gd name="connsiteX74" fmla="*/ 350395 w 419230"/>
                    <a:gd name="connsiteY74" fmla="*/ 420815 h 510258"/>
                    <a:gd name="connsiteX75" fmla="*/ 299485 w 419230"/>
                    <a:gd name="connsiteY75" fmla="*/ 370146 h 510258"/>
                    <a:gd name="connsiteX76" fmla="*/ 343463 w 419230"/>
                    <a:gd name="connsiteY76" fmla="*/ 371097 h 510258"/>
                    <a:gd name="connsiteX77" fmla="*/ 343463 w 419230"/>
                    <a:gd name="connsiteY77" fmla="*/ 371097 h 510258"/>
                    <a:gd name="connsiteX78" fmla="*/ 350395 w 419230"/>
                    <a:gd name="connsiteY78" fmla="*/ 368243 h 510258"/>
                    <a:gd name="connsiteX79" fmla="*/ 350395 w 419230"/>
                    <a:gd name="connsiteY79" fmla="*/ 354921 h 510258"/>
                    <a:gd name="connsiteX80" fmla="*/ 350395 w 419230"/>
                    <a:gd name="connsiteY80" fmla="*/ 354921 h 510258"/>
                    <a:gd name="connsiteX81" fmla="*/ 343941 w 419230"/>
                    <a:gd name="connsiteY81" fmla="*/ 352304 h 510258"/>
                    <a:gd name="connsiteX82" fmla="*/ 280125 w 419230"/>
                    <a:gd name="connsiteY82" fmla="*/ 350877 h 510258"/>
                    <a:gd name="connsiteX83" fmla="*/ 196470 w 419230"/>
                    <a:gd name="connsiteY83" fmla="*/ 267618 h 510258"/>
                    <a:gd name="connsiteX84" fmla="*/ 309523 w 419230"/>
                    <a:gd name="connsiteY84" fmla="*/ 267618 h 510258"/>
                    <a:gd name="connsiteX85" fmla="*/ 351590 w 419230"/>
                    <a:gd name="connsiteY85" fmla="*/ 319715 h 510258"/>
                    <a:gd name="connsiteX86" fmla="*/ 364736 w 419230"/>
                    <a:gd name="connsiteY86" fmla="*/ 321142 h 510258"/>
                    <a:gd name="connsiteX87" fmla="*/ 366170 w 419230"/>
                    <a:gd name="connsiteY87" fmla="*/ 308058 h 510258"/>
                    <a:gd name="connsiteX88" fmla="*/ 333664 w 419230"/>
                    <a:gd name="connsiteY88" fmla="*/ 267856 h 510258"/>
                    <a:gd name="connsiteX89" fmla="*/ 409909 w 419230"/>
                    <a:gd name="connsiteY89" fmla="*/ 267856 h 510258"/>
                    <a:gd name="connsiteX90" fmla="*/ 419231 w 419230"/>
                    <a:gd name="connsiteY90" fmla="*/ 258579 h 510258"/>
                    <a:gd name="connsiteX91" fmla="*/ 409909 w 419230"/>
                    <a:gd name="connsiteY91" fmla="*/ 249301 h 510258"/>
                    <a:gd name="connsiteX92" fmla="*/ 409909 w 419230"/>
                    <a:gd name="connsiteY92" fmla="*/ 249301 h 51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19230" h="510258">
                      <a:moveTo>
                        <a:pt x="410148" y="250015"/>
                      </a:moveTo>
                      <a:lnTo>
                        <a:pt x="334859" y="250015"/>
                      </a:lnTo>
                      <a:cubicBezTo>
                        <a:pt x="334859" y="250015"/>
                        <a:pt x="370711" y="208861"/>
                        <a:pt x="370711" y="208861"/>
                      </a:cubicBezTo>
                      <a:lnTo>
                        <a:pt x="370711" y="208861"/>
                      </a:lnTo>
                      <a:cubicBezTo>
                        <a:pt x="372145" y="207196"/>
                        <a:pt x="373101" y="205055"/>
                        <a:pt x="373101" y="202676"/>
                      </a:cubicBezTo>
                      <a:cubicBezTo>
                        <a:pt x="373101" y="198870"/>
                        <a:pt x="370711" y="195302"/>
                        <a:pt x="366887" y="193875"/>
                      </a:cubicBezTo>
                      <a:cubicBezTo>
                        <a:pt x="363302" y="192447"/>
                        <a:pt x="358999" y="193637"/>
                        <a:pt x="356609" y="196491"/>
                      </a:cubicBezTo>
                      <a:lnTo>
                        <a:pt x="310240" y="249777"/>
                      </a:lnTo>
                      <a:lnTo>
                        <a:pt x="196709" y="249777"/>
                      </a:lnTo>
                      <a:cubicBezTo>
                        <a:pt x="196709" y="249777"/>
                        <a:pt x="280364" y="166280"/>
                        <a:pt x="280364" y="166280"/>
                      </a:cubicBezTo>
                      <a:lnTo>
                        <a:pt x="340356" y="167232"/>
                      </a:lnTo>
                      <a:cubicBezTo>
                        <a:pt x="345615" y="167232"/>
                        <a:pt x="349917" y="163188"/>
                        <a:pt x="349917" y="157954"/>
                      </a:cubicBezTo>
                      <a:cubicBezTo>
                        <a:pt x="349917" y="152721"/>
                        <a:pt x="345854" y="148439"/>
                        <a:pt x="340595" y="148439"/>
                      </a:cubicBezTo>
                      <a:lnTo>
                        <a:pt x="298768" y="147725"/>
                      </a:lnTo>
                      <a:lnTo>
                        <a:pt x="350634" y="96105"/>
                      </a:lnTo>
                      <a:cubicBezTo>
                        <a:pt x="354219" y="92536"/>
                        <a:pt x="354219" y="86589"/>
                        <a:pt x="350634" y="82783"/>
                      </a:cubicBezTo>
                      <a:cubicBezTo>
                        <a:pt x="347049" y="79215"/>
                        <a:pt x="341073" y="79215"/>
                        <a:pt x="337249" y="82783"/>
                      </a:cubicBezTo>
                      <a:lnTo>
                        <a:pt x="285861" y="133928"/>
                      </a:lnTo>
                      <a:lnTo>
                        <a:pt x="285861" y="89444"/>
                      </a:lnTo>
                      <a:cubicBezTo>
                        <a:pt x="285861" y="84211"/>
                        <a:pt x="281559" y="80167"/>
                        <a:pt x="276539" y="80167"/>
                      </a:cubicBezTo>
                      <a:cubicBezTo>
                        <a:pt x="271520" y="80167"/>
                        <a:pt x="267218" y="84448"/>
                        <a:pt x="267218" y="89444"/>
                      </a:cubicBezTo>
                      <a:lnTo>
                        <a:pt x="267218" y="152721"/>
                      </a:lnTo>
                      <a:lnTo>
                        <a:pt x="179500" y="240024"/>
                      </a:lnTo>
                      <a:lnTo>
                        <a:pt x="179500" y="108475"/>
                      </a:lnTo>
                      <a:lnTo>
                        <a:pt x="222761" y="66845"/>
                      </a:lnTo>
                      <a:cubicBezTo>
                        <a:pt x="226585" y="63277"/>
                        <a:pt x="226585" y="57330"/>
                        <a:pt x="222761" y="53524"/>
                      </a:cubicBezTo>
                      <a:cubicBezTo>
                        <a:pt x="219176" y="49718"/>
                        <a:pt x="213201" y="49718"/>
                        <a:pt x="209376" y="53286"/>
                      </a:cubicBezTo>
                      <a:lnTo>
                        <a:pt x="179261" y="82307"/>
                      </a:lnTo>
                      <a:lnTo>
                        <a:pt x="179261" y="9277"/>
                      </a:lnTo>
                      <a:cubicBezTo>
                        <a:pt x="179261" y="4044"/>
                        <a:pt x="174958" y="0"/>
                        <a:pt x="169939" y="0"/>
                      </a:cubicBezTo>
                      <a:cubicBezTo>
                        <a:pt x="164920" y="0"/>
                        <a:pt x="160618" y="4282"/>
                        <a:pt x="160618" y="9277"/>
                      </a:cubicBezTo>
                      <a:lnTo>
                        <a:pt x="160618" y="94439"/>
                      </a:lnTo>
                      <a:cubicBezTo>
                        <a:pt x="160618" y="94439"/>
                        <a:pt x="158705" y="94439"/>
                        <a:pt x="157749" y="94439"/>
                      </a:cubicBezTo>
                      <a:cubicBezTo>
                        <a:pt x="146038" y="94439"/>
                        <a:pt x="134326" y="95867"/>
                        <a:pt x="123092" y="98483"/>
                      </a:cubicBezTo>
                      <a:cubicBezTo>
                        <a:pt x="118073" y="99673"/>
                        <a:pt x="114966" y="104668"/>
                        <a:pt x="116161" y="109664"/>
                      </a:cubicBezTo>
                      <a:cubicBezTo>
                        <a:pt x="117356" y="114660"/>
                        <a:pt x="122375" y="117752"/>
                        <a:pt x="127634" y="116563"/>
                      </a:cubicBezTo>
                      <a:cubicBezTo>
                        <a:pt x="137433" y="114184"/>
                        <a:pt x="147711" y="112994"/>
                        <a:pt x="157988" y="112994"/>
                      </a:cubicBezTo>
                      <a:cubicBezTo>
                        <a:pt x="158944" y="112994"/>
                        <a:pt x="159901" y="112994"/>
                        <a:pt x="160857" y="112994"/>
                      </a:cubicBezTo>
                      <a:lnTo>
                        <a:pt x="160857" y="403211"/>
                      </a:lnTo>
                      <a:cubicBezTo>
                        <a:pt x="158705" y="403211"/>
                        <a:pt x="156793" y="403687"/>
                        <a:pt x="154642" y="403687"/>
                      </a:cubicBezTo>
                      <a:cubicBezTo>
                        <a:pt x="137433" y="403687"/>
                        <a:pt x="120463" y="400119"/>
                        <a:pt x="105166" y="392982"/>
                      </a:cubicBezTo>
                      <a:cubicBezTo>
                        <a:pt x="79831" y="381326"/>
                        <a:pt x="58080" y="362533"/>
                        <a:pt x="43023" y="339221"/>
                      </a:cubicBezTo>
                      <a:cubicBezTo>
                        <a:pt x="27726" y="315908"/>
                        <a:pt x="19121" y="288314"/>
                        <a:pt x="19121" y="258579"/>
                      </a:cubicBezTo>
                      <a:cubicBezTo>
                        <a:pt x="19121" y="236456"/>
                        <a:pt x="23901" y="215760"/>
                        <a:pt x="32506" y="196967"/>
                      </a:cubicBezTo>
                      <a:cubicBezTo>
                        <a:pt x="41110" y="178174"/>
                        <a:pt x="53539" y="161522"/>
                        <a:pt x="69075" y="147963"/>
                      </a:cubicBezTo>
                      <a:cubicBezTo>
                        <a:pt x="72899" y="144395"/>
                        <a:pt x="73377" y="138686"/>
                        <a:pt x="69792" y="134642"/>
                      </a:cubicBezTo>
                      <a:cubicBezTo>
                        <a:pt x="66446" y="130836"/>
                        <a:pt x="60471" y="130360"/>
                        <a:pt x="56407" y="133928"/>
                      </a:cubicBezTo>
                      <a:cubicBezTo>
                        <a:pt x="39198" y="149153"/>
                        <a:pt x="25096" y="167945"/>
                        <a:pt x="15297" y="189117"/>
                      </a:cubicBezTo>
                      <a:cubicBezTo>
                        <a:pt x="5497" y="210288"/>
                        <a:pt x="0" y="233839"/>
                        <a:pt x="0" y="258579"/>
                      </a:cubicBezTo>
                      <a:cubicBezTo>
                        <a:pt x="0" y="292120"/>
                        <a:pt x="10039" y="323283"/>
                        <a:pt x="27009" y="349450"/>
                      </a:cubicBezTo>
                      <a:cubicBezTo>
                        <a:pt x="44218" y="375617"/>
                        <a:pt x="68358" y="396551"/>
                        <a:pt x="97040" y="409872"/>
                      </a:cubicBezTo>
                      <a:cubicBezTo>
                        <a:pt x="113054" y="417246"/>
                        <a:pt x="130263" y="421053"/>
                        <a:pt x="147711" y="422004"/>
                      </a:cubicBezTo>
                      <a:lnTo>
                        <a:pt x="116878" y="454356"/>
                      </a:lnTo>
                      <a:cubicBezTo>
                        <a:pt x="113293" y="458162"/>
                        <a:pt x="113532" y="464109"/>
                        <a:pt x="117117" y="467678"/>
                      </a:cubicBezTo>
                      <a:cubicBezTo>
                        <a:pt x="120941" y="471246"/>
                        <a:pt x="126917" y="471008"/>
                        <a:pt x="130502" y="467440"/>
                      </a:cubicBezTo>
                      <a:lnTo>
                        <a:pt x="160857" y="435801"/>
                      </a:lnTo>
                      <a:lnTo>
                        <a:pt x="160857" y="500981"/>
                      </a:lnTo>
                      <a:cubicBezTo>
                        <a:pt x="160857" y="506215"/>
                        <a:pt x="165159" y="510259"/>
                        <a:pt x="170178" y="510259"/>
                      </a:cubicBezTo>
                      <a:cubicBezTo>
                        <a:pt x="175197" y="510259"/>
                        <a:pt x="179500" y="505977"/>
                        <a:pt x="179500" y="500981"/>
                      </a:cubicBezTo>
                      <a:lnTo>
                        <a:pt x="179500" y="435801"/>
                      </a:lnTo>
                      <a:lnTo>
                        <a:pt x="209854" y="467440"/>
                      </a:lnTo>
                      <a:lnTo>
                        <a:pt x="209854" y="467440"/>
                      </a:lnTo>
                      <a:cubicBezTo>
                        <a:pt x="211528" y="469105"/>
                        <a:pt x="213918" y="470294"/>
                        <a:pt x="216547" y="470294"/>
                      </a:cubicBezTo>
                      <a:cubicBezTo>
                        <a:pt x="221805" y="470294"/>
                        <a:pt x="225868" y="466012"/>
                        <a:pt x="225868" y="461017"/>
                      </a:cubicBezTo>
                      <a:cubicBezTo>
                        <a:pt x="225868" y="458638"/>
                        <a:pt x="224912" y="456259"/>
                        <a:pt x="223239" y="454594"/>
                      </a:cubicBezTo>
                      <a:lnTo>
                        <a:pt x="179261" y="408683"/>
                      </a:lnTo>
                      <a:lnTo>
                        <a:pt x="179261" y="276896"/>
                      </a:lnTo>
                      <a:lnTo>
                        <a:pt x="266979" y="364199"/>
                      </a:lnTo>
                      <a:lnTo>
                        <a:pt x="266979" y="427475"/>
                      </a:lnTo>
                      <a:cubicBezTo>
                        <a:pt x="266979" y="432709"/>
                        <a:pt x="271281" y="436753"/>
                        <a:pt x="276300" y="436753"/>
                      </a:cubicBezTo>
                      <a:cubicBezTo>
                        <a:pt x="281320" y="436753"/>
                        <a:pt x="285622" y="432471"/>
                        <a:pt x="285622" y="427475"/>
                      </a:cubicBezTo>
                      <a:lnTo>
                        <a:pt x="285622" y="382991"/>
                      </a:lnTo>
                      <a:lnTo>
                        <a:pt x="337010" y="434136"/>
                      </a:lnTo>
                      <a:cubicBezTo>
                        <a:pt x="340595" y="437704"/>
                        <a:pt x="346571" y="437704"/>
                        <a:pt x="350395" y="434136"/>
                      </a:cubicBezTo>
                      <a:cubicBezTo>
                        <a:pt x="353980" y="430568"/>
                        <a:pt x="353980" y="424621"/>
                        <a:pt x="350395" y="420815"/>
                      </a:cubicBezTo>
                      <a:lnTo>
                        <a:pt x="299485" y="370146"/>
                      </a:lnTo>
                      <a:lnTo>
                        <a:pt x="343463" y="371097"/>
                      </a:lnTo>
                      <a:lnTo>
                        <a:pt x="343463" y="371097"/>
                      </a:lnTo>
                      <a:cubicBezTo>
                        <a:pt x="345854" y="371097"/>
                        <a:pt x="348483" y="370146"/>
                        <a:pt x="350395" y="368243"/>
                      </a:cubicBezTo>
                      <a:cubicBezTo>
                        <a:pt x="353980" y="364674"/>
                        <a:pt x="353980" y="358727"/>
                        <a:pt x="350395" y="354921"/>
                      </a:cubicBezTo>
                      <a:lnTo>
                        <a:pt x="350395" y="354921"/>
                      </a:lnTo>
                      <a:cubicBezTo>
                        <a:pt x="348722" y="353256"/>
                        <a:pt x="346332" y="352304"/>
                        <a:pt x="343941" y="352304"/>
                      </a:cubicBezTo>
                      <a:lnTo>
                        <a:pt x="280125" y="350877"/>
                      </a:lnTo>
                      <a:lnTo>
                        <a:pt x="196470" y="267618"/>
                      </a:lnTo>
                      <a:lnTo>
                        <a:pt x="309523" y="267618"/>
                      </a:lnTo>
                      <a:cubicBezTo>
                        <a:pt x="309523" y="267618"/>
                        <a:pt x="351590" y="319715"/>
                        <a:pt x="351590" y="319715"/>
                      </a:cubicBezTo>
                      <a:cubicBezTo>
                        <a:pt x="354936" y="323759"/>
                        <a:pt x="360672" y="324472"/>
                        <a:pt x="364736" y="321142"/>
                      </a:cubicBezTo>
                      <a:cubicBezTo>
                        <a:pt x="368799" y="317811"/>
                        <a:pt x="369516" y="312102"/>
                        <a:pt x="366170" y="308058"/>
                      </a:cubicBezTo>
                      <a:lnTo>
                        <a:pt x="333664" y="267856"/>
                      </a:lnTo>
                      <a:lnTo>
                        <a:pt x="409909" y="267856"/>
                      </a:lnTo>
                      <a:cubicBezTo>
                        <a:pt x="415168" y="267856"/>
                        <a:pt x="419231" y="263812"/>
                        <a:pt x="419231" y="258579"/>
                      </a:cubicBezTo>
                      <a:cubicBezTo>
                        <a:pt x="419231" y="253345"/>
                        <a:pt x="414929" y="249301"/>
                        <a:pt x="409909" y="249301"/>
                      </a:cubicBezTo>
                      <a:lnTo>
                        <a:pt x="409909" y="249301"/>
                      </a:lnTo>
                      <a:close/>
                    </a:path>
                  </a:pathLst>
                </a:custGeom>
                <a:solidFill>
                  <a:srgbClr val="FFFFFF"/>
                </a:solid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E2992C5-ED8F-5020-A4D4-419480AFD95E}"/>
                    </a:ext>
                  </a:extLst>
                </p:cNvPr>
                <p:cNvSpPr/>
                <p:nvPr/>
              </p:nvSpPr>
              <p:spPr>
                <a:xfrm>
                  <a:off x="1176910" y="5550000"/>
                  <a:ext cx="73735" cy="73386"/>
                </a:xfrm>
                <a:custGeom>
                  <a:avLst/>
                  <a:gdLst>
                    <a:gd name="connsiteX0" fmla="*/ 57662 w 73735"/>
                    <a:gd name="connsiteY0" fmla="*/ 2676 h 73386"/>
                    <a:gd name="connsiteX1" fmla="*/ 2689 w 73735"/>
                    <a:gd name="connsiteY1" fmla="*/ 57389 h 73386"/>
                    <a:gd name="connsiteX2" fmla="*/ 2689 w 73735"/>
                    <a:gd name="connsiteY2" fmla="*/ 70711 h 73386"/>
                    <a:gd name="connsiteX3" fmla="*/ 16074 w 73735"/>
                    <a:gd name="connsiteY3" fmla="*/ 70711 h 73386"/>
                    <a:gd name="connsiteX4" fmla="*/ 71047 w 73735"/>
                    <a:gd name="connsiteY4" fmla="*/ 15998 h 73386"/>
                    <a:gd name="connsiteX5" fmla="*/ 71047 w 73735"/>
                    <a:gd name="connsiteY5" fmla="*/ 2676 h 73386"/>
                    <a:gd name="connsiteX6" fmla="*/ 57662 w 73735"/>
                    <a:gd name="connsiteY6" fmla="*/ 2676 h 73386"/>
                    <a:gd name="connsiteX7" fmla="*/ 57662 w 73735"/>
                    <a:gd name="connsiteY7" fmla="*/ 267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35" h="73386">
                      <a:moveTo>
                        <a:pt x="57662" y="2676"/>
                      </a:moveTo>
                      <a:lnTo>
                        <a:pt x="2689" y="57389"/>
                      </a:lnTo>
                      <a:cubicBezTo>
                        <a:pt x="-896" y="60957"/>
                        <a:pt x="-896" y="66905"/>
                        <a:pt x="2689" y="70711"/>
                      </a:cubicBezTo>
                      <a:cubicBezTo>
                        <a:pt x="6274" y="74279"/>
                        <a:pt x="12249" y="74279"/>
                        <a:pt x="16074" y="70711"/>
                      </a:cubicBezTo>
                      <a:lnTo>
                        <a:pt x="71047" y="15998"/>
                      </a:lnTo>
                      <a:cubicBezTo>
                        <a:pt x="74632" y="12429"/>
                        <a:pt x="74632" y="6482"/>
                        <a:pt x="71047" y="2676"/>
                      </a:cubicBezTo>
                      <a:cubicBezTo>
                        <a:pt x="67462" y="-892"/>
                        <a:pt x="61486" y="-892"/>
                        <a:pt x="57662" y="2676"/>
                      </a:cubicBezTo>
                      <a:lnTo>
                        <a:pt x="57662" y="2676"/>
                      </a:lnTo>
                      <a:close/>
                    </a:path>
                  </a:pathLst>
                </a:custGeom>
                <a:solidFill>
                  <a:srgbClr val="FFFFFF"/>
                </a:solidFill>
                <a:ln w="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3A8968-469A-0FF1-8934-18B9D32C8407}"/>
                    </a:ext>
                  </a:extLst>
                </p:cNvPr>
                <p:cNvSpPr/>
                <p:nvPr/>
              </p:nvSpPr>
              <p:spPr>
                <a:xfrm>
                  <a:off x="1091403" y="5414466"/>
                  <a:ext cx="96322" cy="18554"/>
                </a:xfrm>
                <a:custGeom>
                  <a:avLst/>
                  <a:gdLst>
                    <a:gd name="connsiteX0" fmla="*/ 96323 w 96322"/>
                    <a:gd name="connsiteY0" fmla="*/ 9277 h 18554"/>
                    <a:gd name="connsiteX1" fmla="*/ 87001 w 96322"/>
                    <a:gd name="connsiteY1" fmla="*/ 0 h 18554"/>
                    <a:gd name="connsiteX2" fmla="*/ 9322 w 96322"/>
                    <a:gd name="connsiteY2" fmla="*/ 0 h 18554"/>
                    <a:gd name="connsiteX3" fmla="*/ 0 w 96322"/>
                    <a:gd name="connsiteY3" fmla="*/ 9277 h 18554"/>
                    <a:gd name="connsiteX4" fmla="*/ 9322 w 96322"/>
                    <a:gd name="connsiteY4" fmla="*/ 18555 h 18554"/>
                    <a:gd name="connsiteX5" fmla="*/ 87001 w 96322"/>
                    <a:gd name="connsiteY5" fmla="*/ 18555 h 18554"/>
                    <a:gd name="connsiteX6" fmla="*/ 96323 w 96322"/>
                    <a:gd name="connsiteY6" fmla="*/ 9277 h 18554"/>
                    <a:gd name="connsiteX7" fmla="*/ 96323 w 96322"/>
                    <a:gd name="connsiteY7" fmla="*/ 9277 h 1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22" h="18554">
                      <a:moveTo>
                        <a:pt x="96323" y="9277"/>
                      </a:moveTo>
                      <a:cubicBezTo>
                        <a:pt x="96323" y="4044"/>
                        <a:pt x="92020" y="0"/>
                        <a:pt x="87001" y="0"/>
                      </a:cubicBezTo>
                      <a:lnTo>
                        <a:pt x="9322" y="0"/>
                      </a:lnTo>
                      <a:cubicBezTo>
                        <a:pt x="4063" y="0"/>
                        <a:pt x="0" y="4282"/>
                        <a:pt x="0" y="9277"/>
                      </a:cubicBezTo>
                      <a:cubicBezTo>
                        <a:pt x="0" y="14273"/>
                        <a:pt x="4302" y="18555"/>
                        <a:pt x="9322" y="18555"/>
                      </a:cubicBezTo>
                      <a:lnTo>
                        <a:pt x="87001" y="18555"/>
                      </a:lnTo>
                      <a:cubicBezTo>
                        <a:pt x="92259" y="18555"/>
                        <a:pt x="96323" y="14273"/>
                        <a:pt x="96323" y="9277"/>
                      </a:cubicBezTo>
                      <a:lnTo>
                        <a:pt x="96323" y="9277"/>
                      </a:lnTo>
                      <a:close/>
                    </a:path>
                  </a:pathLst>
                </a:custGeom>
                <a:solidFill>
                  <a:srgbClr val="FFFFFF"/>
                </a:solidFill>
                <a:ln w="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E020AF5-F6C4-E821-F66A-BDCAFF827CEA}"/>
                    </a:ext>
                  </a:extLst>
                </p:cNvPr>
                <p:cNvSpPr/>
                <p:nvPr/>
              </p:nvSpPr>
              <p:spPr>
                <a:xfrm>
                  <a:off x="1163287" y="5226480"/>
                  <a:ext cx="73496" cy="73148"/>
                </a:xfrm>
                <a:custGeom>
                  <a:avLst/>
                  <a:gdLst>
                    <a:gd name="connsiteX0" fmla="*/ 70808 w 73496"/>
                    <a:gd name="connsiteY0" fmla="*/ 70473 h 73148"/>
                    <a:gd name="connsiteX1" fmla="*/ 70808 w 73496"/>
                    <a:gd name="connsiteY1" fmla="*/ 57151 h 73148"/>
                    <a:gd name="connsiteX2" fmla="*/ 16074 w 73496"/>
                    <a:gd name="connsiteY2" fmla="*/ 2676 h 73148"/>
                    <a:gd name="connsiteX3" fmla="*/ 2689 w 73496"/>
                    <a:gd name="connsiteY3" fmla="*/ 2676 h 73148"/>
                    <a:gd name="connsiteX4" fmla="*/ 2689 w 73496"/>
                    <a:gd name="connsiteY4" fmla="*/ 15998 h 73148"/>
                    <a:gd name="connsiteX5" fmla="*/ 57662 w 73496"/>
                    <a:gd name="connsiteY5" fmla="*/ 70473 h 73148"/>
                    <a:gd name="connsiteX6" fmla="*/ 71047 w 73496"/>
                    <a:gd name="connsiteY6" fmla="*/ 70473 h 73148"/>
                    <a:gd name="connsiteX7" fmla="*/ 71047 w 73496"/>
                    <a:gd name="connsiteY7" fmla="*/ 70473 h 7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96" h="73148">
                      <a:moveTo>
                        <a:pt x="70808" y="70473"/>
                      </a:moveTo>
                      <a:cubicBezTo>
                        <a:pt x="74393" y="66905"/>
                        <a:pt x="74393" y="60957"/>
                        <a:pt x="70808" y="57151"/>
                      </a:cubicBezTo>
                      <a:lnTo>
                        <a:pt x="16074" y="2676"/>
                      </a:lnTo>
                      <a:cubicBezTo>
                        <a:pt x="12488" y="-892"/>
                        <a:pt x="6513" y="-892"/>
                        <a:pt x="2689" y="2676"/>
                      </a:cubicBezTo>
                      <a:cubicBezTo>
                        <a:pt x="-896" y="6244"/>
                        <a:pt x="-896" y="12191"/>
                        <a:pt x="2689" y="15998"/>
                      </a:cubicBezTo>
                      <a:lnTo>
                        <a:pt x="57662" y="70473"/>
                      </a:lnTo>
                      <a:cubicBezTo>
                        <a:pt x="61247" y="74041"/>
                        <a:pt x="67223" y="74041"/>
                        <a:pt x="71047" y="70473"/>
                      </a:cubicBezTo>
                      <a:lnTo>
                        <a:pt x="71047" y="70473"/>
                      </a:lnTo>
                      <a:close/>
                    </a:path>
                  </a:pathLst>
                </a:custGeom>
                <a:solidFill>
                  <a:srgbClr val="FFFFFF"/>
                </a:solidFill>
                <a:ln w="0" cap="flat">
                  <a:noFill/>
                  <a:prstDash val="solid"/>
                  <a:miter/>
                </a:ln>
              </p:spPr>
              <p:txBody>
                <a:bodyPr rtlCol="0" anchor="ctr"/>
                <a:lstStyle/>
                <a:p>
                  <a:endParaRPr lang="en-US"/>
                </a:p>
              </p:txBody>
            </p:sp>
          </p:grpSp>
        </p:grpSp>
        <p:grpSp>
          <p:nvGrpSpPr>
            <p:cNvPr id="6" name="Graphic 39">
              <a:extLst>
                <a:ext uri="{FF2B5EF4-FFF2-40B4-BE49-F238E27FC236}">
                  <a16:creationId xmlns:a16="http://schemas.microsoft.com/office/drawing/2014/main" id="{22447ED3-8E9E-05E8-0850-29AC8916902D}"/>
                </a:ext>
              </a:extLst>
            </p:cNvPr>
            <p:cNvGrpSpPr/>
            <p:nvPr/>
          </p:nvGrpSpPr>
          <p:grpSpPr>
            <a:xfrm>
              <a:off x="4135727" y="4951547"/>
              <a:ext cx="929765" cy="925364"/>
              <a:chOff x="4135727" y="4951547"/>
              <a:chExt cx="929765" cy="925364"/>
            </a:xfrm>
          </p:grpSpPr>
          <p:grpSp>
            <p:nvGrpSpPr>
              <p:cNvPr id="14" name="Graphic 39">
                <a:extLst>
                  <a:ext uri="{FF2B5EF4-FFF2-40B4-BE49-F238E27FC236}">
                    <a16:creationId xmlns:a16="http://schemas.microsoft.com/office/drawing/2014/main" id="{8627B62D-A238-823C-14DD-DA03BD75F51F}"/>
                  </a:ext>
                </a:extLst>
              </p:cNvPr>
              <p:cNvGrpSpPr/>
              <p:nvPr/>
            </p:nvGrpSpPr>
            <p:grpSpPr>
              <a:xfrm>
                <a:off x="4135727" y="4951547"/>
                <a:ext cx="929765" cy="925364"/>
                <a:chOff x="4135727" y="4951547"/>
                <a:chExt cx="929765" cy="925364"/>
              </a:xfrm>
            </p:grpSpPr>
            <p:sp>
              <p:nvSpPr>
                <p:cNvPr id="21" name="Freeform 20">
                  <a:extLst>
                    <a:ext uri="{FF2B5EF4-FFF2-40B4-BE49-F238E27FC236}">
                      <a16:creationId xmlns:a16="http://schemas.microsoft.com/office/drawing/2014/main" id="{BCB85354-9C78-F1AF-C034-615F1833E4A0}"/>
                    </a:ext>
                  </a:extLst>
                </p:cNvPr>
                <p:cNvSpPr/>
                <p:nvPr/>
              </p:nvSpPr>
              <p:spPr>
                <a:xfrm>
                  <a:off x="4147678"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A81D41"/>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82CAD6-B478-375C-35F2-35B42D819480}"/>
                    </a:ext>
                  </a:extLst>
                </p:cNvPr>
                <p:cNvSpPr/>
                <p:nvPr/>
              </p:nvSpPr>
              <p:spPr>
                <a:xfrm>
                  <a:off x="4135727"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659"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grpSp>
            <p:nvGrpSpPr>
              <p:cNvPr id="16" name="Graphic 39">
                <a:extLst>
                  <a:ext uri="{FF2B5EF4-FFF2-40B4-BE49-F238E27FC236}">
                    <a16:creationId xmlns:a16="http://schemas.microsoft.com/office/drawing/2014/main" id="{88DCAE18-EF4E-0ECB-0971-1F375E8BB1EE}"/>
                  </a:ext>
                </a:extLst>
              </p:cNvPr>
              <p:cNvGrpSpPr/>
              <p:nvPr/>
            </p:nvGrpSpPr>
            <p:grpSpPr>
              <a:xfrm>
                <a:off x="4272682" y="5183244"/>
                <a:ext cx="656093" cy="462206"/>
                <a:chOff x="4272682" y="5183244"/>
                <a:chExt cx="656093" cy="462206"/>
              </a:xfrm>
            </p:grpSpPr>
            <p:sp>
              <p:nvSpPr>
                <p:cNvPr id="17" name="Freeform 16">
                  <a:extLst>
                    <a:ext uri="{FF2B5EF4-FFF2-40B4-BE49-F238E27FC236}">
                      <a16:creationId xmlns:a16="http://schemas.microsoft.com/office/drawing/2014/main" id="{D5C4B95C-BF87-6888-943C-92D4948510AD}"/>
                    </a:ext>
                  </a:extLst>
                </p:cNvPr>
                <p:cNvSpPr/>
                <p:nvPr/>
              </p:nvSpPr>
              <p:spPr>
                <a:xfrm>
                  <a:off x="4478951" y="5194098"/>
                  <a:ext cx="439397" cy="249808"/>
                </a:xfrm>
                <a:custGeom>
                  <a:avLst/>
                  <a:gdLst>
                    <a:gd name="connsiteX0" fmla="*/ 395090 w 439397"/>
                    <a:gd name="connsiteY0" fmla="*/ 109753 h 249808"/>
                    <a:gd name="connsiteX1" fmla="*/ 353024 w 439397"/>
                    <a:gd name="connsiteY1" fmla="*/ 37199 h 249808"/>
                    <a:gd name="connsiteX2" fmla="*/ 340834 w 439397"/>
                    <a:gd name="connsiteY2" fmla="*/ 16265 h 249808"/>
                    <a:gd name="connsiteX3" fmla="*/ 295899 w 439397"/>
                    <a:gd name="connsiteY3" fmla="*/ 4371 h 249808"/>
                    <a:gd name="connsiteX4" fmla="*/ 267935 w 439397"/>
                    <a:gd name="connsiteY4" fmla="*/ 20547 h 249808"/>
                    <a:gd name="connsiteX5" fmla="*/ 255984 w 439397"/>
                    <a:gd name="connsiteY5" fmla="*/ 65269 h 249808"/>
                    <a:gd name="connsiteX6" fmla="*/ 255984 w 439397"/>
                    <a:gd name="connsiteY6" fmla="*/ 65269 h 249808"/>
                    <a:gd name="connsiteX7" fmla="*/ 255984 w 439397"/>
                    <a:gd name="connsiteY7" fmla="*/ 65269 h 249808"/>
                    <a:gd name="connsiteX8" fmla="*/ 196947 w 439397"/>
                    <a:gd name="connsiteY8" fmla="*/ 74784 h 249808"/>
                    <a:gd name="connsiteX9" fmla="*/ 111141 w 439397"/>
                    <a:gd name="connsiteY9" fmla="*/ 88106 h 249808"/>
                    <a:gd name="connsiteX10" fmla="*/ 52583 w 439397"/>
                    <a:gd name="connsiteY10" fmla="*/ 109515 h 249808"/>
                    <a:gd name="connsiteX11" fmla="*/ 28921 w 439397"/>
                    <a:gd name="connsiteY11" fmla="*/ 124026 h 249808"/>
                    <a:gd name="connsiteX12" fmla="*/ 28921 w 439397"/>
                    <a:gd name="connsiteY12" fmla="*/ 124026 h 249808"/>
                    <a:gd name="connsiteX13" fmla="*/ 15058 w 439397"/>
                    <a:gd name="connsiteY13" fmla="*/ 132590 h 249808"/>
                    <a:gd name="connsiteX14" fmla="*/ 0 w 439397"/>
                    <a:gd name="connsiteY14" fmla="*/ 159471 h 249808"/>
                    <a:gd name="connsiteX15" fmla="*/ 8126 w 439397"/>
                    <a:gd name="connsiteY15" fmla="*/ 180404 h 249808"/>
                    <a:gd name="connsiteX16" fmla="*/ 46608 w 439397"/>
                    <a:gd name="connsiteY16" fmla="*/ 186827 h 249808"/>
                    <a:gd name="connsiteX17" fmla="*/ 86523 w 439397"/>
                    <a:gd name="connsiteY17" fmla="*/ 165180 h 249808"/>
                    <a:gd name="connsiteX18" fmla="*/ 108034 w 439397"/>
                    <a:gd name="connsiteY18" fmla="*/ 153524 h 249808"/>
                    <a:gd name="connsiteX19" fmla="*/ 111858 w 439397"/>
                    <a:gd name="connsiteY19" fmla="*/ 151383 h 249808"/>
                    <a:gd name="connsiteX20" fmla="*/ 112097 w 439397"/>
                    <a:gd name="connsiteY20" fmla="*/ 151383 h 249808"/>
                    <a:gd name="connsiteX21" fmla="*/ 121180 w 439397"/>
                    <a:gd name="connsiteY21" fmla="*/ 158995 h 249808"/>
                    <a:gd name="connsiteX22" fmla="*/ 121658 w 439397"/>
                    <a:gd name="connsiteY22" fmla="*/ 158995 h 249808"/>
                    <a:gd name="connsiteX23" fmla="*/ 284188 w 439397"/>
                    <a:gd name="connsiteY23" fmla="*/ 227505 h 249808"/>
                    <a:gd name="connsiteX24" fmla="*/ 310240 w 439397"/>
                    <a:gd name="connsiteY24" fmla="*/ 242254 h 249808"/>
                    <a:gd name="connsiteX25" fmla="*/ 315021 w 439397"/>
                    <a:gd name="connsiteY25" fmla="*/ 245822 h 249808"/>
                    <a:gd name="connsiteX26" fmla="*/ 339400 w 439397"/>
                    <a:gd name="connsiteY26" fmla="*/ 245584 h 249808"/>
                    <a:gd name="connsiteX27" fmla="*/ 355175 w 439397"/>
                    <a:gd name="connsiteY27" fmla="*/ 233214 h 249808"/>
                    <a:gd name="connsiteX28" fmla="*/ 355175 w 439397"/>
                    <a:gd name="connsiteY28" fmla="*/ 233214 h 249808"/>
                    <a:gd name="connsiteX29" fmla="*/ 395090 w 439397"/>
                    <a:gd name="connsiteY29" fmla="*/ 238686 h 249808"/>
                    <a:gd name="connsiteX30" fmla="*/ 423055 w 439397"/>
                    <a:gd name="connsiteY30" fmla="*/ 222510 h 249808"/>
                    <a:gd name="connsiteX31" fmla="*/ 435006 w 439397"/>
                    <a:gd name="connsiteY31" fmla="*/ 177788 h 249808"/>
                    <a:gd name="connsiteX32" fmla="*/ 395807 w 439397"/>
                    <a:gd name="connsiteY32" fmla="*/ 109991 h 249808"/>
                    <a:gd name="connsiteX33" fmla="*/ 395807 w 439397"/>
                    <a:gd name="connsiteY33" fmla="*/ 109991 h 2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9397" h="249808">
                      <a:moveTo>
                        <a:pt x="395090" y="109753"/>
                      </a:moveTo>
                      <a:lnTo>
                        <a:pt x="353024" y="37199"/>
                      </a:lnTo>
                      <a:lnTo>
                        <a:pt x="340834" y="16265"/>
                      </a:lnTo>
                      <a:cubicBezTo>
                        <a:pt x="331751" y="803"/>
                        <a:pt x="311674" y="-4669"/>
                        <a:pt x="295899" y="4371"/>
                      </a:cubicBezTo>
                      <a:lnTo>
                        <a:pt x="267935" y="20547"/>
                      </a:lnTo>
                      <a:cubicBezTo>
                        <a:pt x="252160" y="29587"/>
                        <a:pt x="246901" y="49569"/>
                        <a:pt x="255984" y="65269"/>
                      </a:cubicBezTo>
                      <a:lnTo>
                        <a:pt x="255984" y="65269"/>
                      </a:lnTo>
                      <a:cubicBezTo>
                        <a:pt x="255984" y="65269"/>
                        <a:pt x="255984" y="65269"/>
                        <a:pt x="255984" y="65269"/>
                      </a:cubicBezTo>
                      <a:lnTo>
                        <a:pt x="196947" y="74784"/>
                      </a:lnTo>
                      <a:lnTo>
                        <a:pt x="111141" y="88106"/>
                      </a:lnTo>
                      <a:cubicBezTo>
                        <a:pt x="90347" y="91436"/>
                        <a:pt x="70509" y="98573"/>
                        <a:pt x="52583" y="109515"/>
                      </a:cubicBezTo>
                      <a:lnTo>
                        <a:pt x="28921" y="124026"/>
                      </a:lnTo>
                      <a:lnTo>
                        <a:pt x="28921" y="124026"/>
                      </a:lnTo>
                      <a:lnTo>
                        <a:pt x="15058" y="132590"/>
                      </a:lnTo>
                      <a:cubicBezTo>
                        <a:pt x="5258" y="138537"/>
                        <a:pt x="0" y="149004"/>
                        <a:pt x="0" y="159471"/>
                      </a:cubicBezTo>
                      <a:cubicBezTo>
                        <a:pt x="0" y="166845"/>
                        <a:pt x="2629" y="174457"/>
                        <a:pt x="8126" y="180404"/>
                      </a:cubicBezTo>
                      <a:cubicBezTo>
                        <a:pt x="17926" y="191109"/>
                        <a:pt x="33701" y="193726"/>
                        <a:pt x="46608" y="186827"/>
                      </a:cubicBezTo>
                      <a:lnTo>
                        <a:pt x="86523" y="165180"/>
                      </a:lnTo>
                      <a:lnTo>
                        <a:pt x="108034" y="153524"/>
                      </a:lnTo>
                      <a:lnTo>
                        <a:pt x="111858" y="151383"/>
                      </a:lnTo>
                      <a:lnTo>
                        <a:pt x="112097" y="151383"/>
                      </a:lnTo>
                      <a:cubicBezTo>
                        <a:pt x="112097" y="151383"/>
                        <a:pt x="121180" y="158995"/>
                        <a:pt x="121180" y="158995"/>
                      </a:cubicBezTo>
                      <a:lnTo>
                        <a:pt x="121658" y="158995"/>
                      </a:lnTo>
                      <a:cubicBezTo>
                        <a:pt x="121658" y="158995"/>
                        <a:pt x="284188" y="227505"/>
                        <a:pt x="284188" y="227505"/>
                      </a:cubicBezTo>
                      <a:cubicBezTo>
                        <a:pt x="293509" y="231311"/>
                        <a:pt x="302114" y="236307"/>
                        <a:pt x="310240" y="242254"/>
                      </a:cubicBezTo>
                      <a:lnTo>
                        <a:pt x="315021" y="245822"/>
                      </a:lnTo>
                      <a:cubicBezTo>
                        <a:pt x="322191" y="251293"/>
                        <a:pt x="332230" y="251055"/>
                        <a:pt x="339400" y="245584"/>
                      </a:cubicBezTo>
                      <a:lnTo>
                        <a:pt x="355175" y="233214"/>
                      </a:lnTo>
                      <a:lnTo>
                        <a:pt x="355175" y="233214"/>
                      </a:lnTo>
                      <a:cubicBezTo>
                        <a:pt x="365453" y="243681"/>
                        <a:pt x="381945" y="246298"/>
                        <a:pt x="395090" y="238686"/>
                      </a:cubicBezTo>
                      <a:lnTo>
                        <a:pt x="423055" y="222510"/>
                      </a:lnTo>
                      <a:cubicBezTo>
                        <a:pt x="438591" y="213470"/>
                        <a:pt x="444088" y="193488"/>
                        <a:pt x="435006" y="177788"/>
                      </a:cubicBezTo>
                      <a:lnTo>
                        <a:pt x="395807" y="109991"/>
                      </a:lnTo>
                      <a:lnTo>
                        <a:pt x="395807" y="109991"/>
                      </a:lnTo>
                      <a:close/>
                    </a:path>
                  </a:pathLst>
                </a:custGeom>
                <a:solidFill>
                  <a:srgbClr val="FFFFFF">
                    <a:alpha val="27000"/>
                  </a:srgbClr>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0849194-4E56-FCD8-D2C1-DF82F1B97CF4}"/>
                    </a:ext>
                  </a:extLst>
                </p:cNvPr>
                <p:cNvSpPr/>
                <p:nvPr/>
              </p:nvSpPr>
              <p:spPr>
                <a:xfrm>
                  <a:off x="4444294" y="5315216"/>
                  <a:ext cx="63099" cy="2432"/>
                </a:xfrm>
                <a:custGeom>
                  <a:avLst/>
                  <a:gdLst>
                    <a:gd name="connsiteX0" fmla="*/ 0 w 63099"/>
                    <a:gd name="connsiteY0" fmla="*/ 53 h 2432"/>
                    <a:gd name="connsiteX1" fmla="*/ 63100 w 63099"/>
                    <a:gd name="connsiteY1" fmla="*/ 2432 h 2432"/>
                    <a:gd name="connsiteX2" fmla="*/ 0 w 63099"/>
                    <a:gd name="connsiteY2" fmla="*/ 53 h 2432"/>
                    <a:gd name="connsiteX3" fmla="*/ 0 w 63099"/>
                    <a:gd name="connsiteY3" fmla="*/ 53 h 2432"/>
                  </a:gdLst>
                  <a:ahLst/>
                  <a:cxnLst>
                    <a:cxn ang="0">
                      <a:pos x="connsiteX0" y="connsiteY0"/>
                    </a:cxn>
                    <a:cxn ang="0">
                      <a:pos x="connsiteX1" y="connsiteY1"/>
                    </a:cxn>
                    <a:cxn ang="0">
                      <a:pos x="connsiteX2" y="connsiteY2"/>
                    </a:cxn>
                    <a:cxn ang="0">
                      <a:pos x="connsiteX3" y="connsiteY3"/>
                    </a:cxn>
                  </a:cxnLst>
                  <a:rect l="l" t="t" r="r" b="b"/>
                  <a:pathLst>
                    <a:path w="63099" h="2432">
                      <a:moveTo>
                        <a:pt x="0" y="53"/>
                      </a:moveTo>
                      <a:lnTo>
                        <a:pt x="63100" y="2432"/>
                      </a:lnTo>
                      <a:cubicBezTo>
                        <a:pt x="63100" y="2432"/>
                        <a:pt x="19121" y="-422"/>
                        <a:pt x="0" y="53"/>
                      </a:cubicBezTo>
                      <a:lnTo>
                        <a:pt x="0" y="53"/>
                      </a:lnTo>
                      <a:close/>
                    </a:path>
                  </a:pathLst>
                </a:custGeom>
                <a:solidFill>
                  <a:srgbClr val="FFFFFF"/>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D80D92-2E51-B994-A2D9-885692DFAAB6}"/>
                    </a:ext>
                  </a:extLst>
                </p:cNvPr>
                <p:cNvSpPr/>
                <p:nvPr/>
              </p:nvSpPr>
              <p:spPr>
                <a:xfrm>
                  <a:off x="4272682" y="5183244"/>
                  <a:ext cx="656093" cy="462206"/>
                </a:xfrm>
                <a:custGeom>
                  <a:avLst/>
                  <a:gdLst>
                    <a:gd name="connsiteX0" fmla="*/ 23184 w 656093"/>
                    <a:gd name="connsiteY0" fmla="*/ 295213 h 462206"/>
                    <a:gd name="connsiteX1" fmla="*/ 23184 w 656093"/>
                    <a:gd name="connsiteY1" fmla="*/ 295213 h 462206"/>
                    <a:gd name="connsiteX2" fmla="*/ 89152 w 656093"/>
                    <a:gd name="connsiteY2" fmla="*/ 120607 h 462206"/>
                    <a:gd name="connsiteX3" fmla="*/ 89152 w 656093"/>
                    <a:gd name="connsiteY3" fmla="*/ 120607 h 462206"/>
                    <a:gd name="connsiteX4" fmla="*/ 97279 w 656093"/>
                    <a:gd name="connsiteY4" fmla="*/ 110378 h 462206"/>
                    <a:gd name="connsiteX5" fmla="*/ 109707 w 656093"/>
                    <a:gd name="connsiteY5" fmla="*/ 106572 h 462206"/>
                    <a:gd name="connsiteX6" fmla="*/ 117356 w 656093"/>
                    <a:gd name="connsiteY6" fmla="*/ 107999 h 462206"/>
                    <a:gd name="connsiteX7" fmla="*/ 117356 w 656093"/>
                    <a:gd name="connsiteY7" fmla="*/ 107999 h 462206"/>
                    <a:gd name="connsiteX8" fmla="*/ 147711 w 656093"/>
                    <a:gd name="connsiteY8" fmla="*/ 119417 h 462206"/>
                    <a:gd name="connsiteX9" fmla="*/ 157988 w 656093"/>
                    <a:gd name="connsiteY9" fmla="*/ 127505 h 462206"/>
                    <a:gd name="connsiteX10" fmla="*/ 161813 w 656093"/>
                    <a:gd name="connsiteY10" fmla="*/ 139875 h 462206"/>
                    <a:gd name="connsiteX11" fmla="*/ 161813 w 656093"/>
                    <a:gd name="connsiteY11" fmla="*/ 142492 h 462206"/>
                    <a:gd name="connsiteX12" fmla="*/ 161813 w 656093"/>
                    <a:gd name="connsiteY12" fmla="*/ 142492 h 462206"/>
                    <a:gd name="connsiteX13" fmla="*/ 160618 w 656093"/>
                    <a:gd name="connsiteY13" fmla="*/ 147487 h 462206"/>
                    <a:gd name="connsiteX14" fmla="*/ 160618 w 656093"/>
                    <a:gd name="connsiteY14" fmla="*/ 147487 h 462206"/>
                    <a:gd name="connsiteX15" fmla="*/ 94649 w 656093"/>
                    <a:gd name="connsiteY15" fmla="*/ 321855 h 462206"/>
                    <a:gd name="connsiteX16" fmla="*/ 87001 w 656093"/>
                    <a:gd name="connsiteY16" fmla="*/ 331847 h 462206"/>
                    <a:gd name="connsiteX17" fmla="*/ 87001 w 656093"/>
                    <a:gd name="connsiteY17" fmla="*/ 331847 h 462206"/>
                    <a:gd name="connsiteX18" fmla="*/ 74095 w 656093"/>
                    <a:gd name="connsiteY18" fmla="*/ 335891 h 462206"/>
                    <a:gd name="connsiteX19" fmla="*/ 66446 w 656093"/>
                    <a:gd name="connsiteY19" fmla="*/ 334463 h 462206"/>
                    <a:gd name="connsiteX20" fmla="*/ 66446 w 656093"/>
                    <a:gd name="connsiteY20" fmla="*/ 334463 h 462206"/>
                    <a:gd name="connsiteX21" fmla="*/ 36091 w 656093"/>
                    <a:gd name="connsiteY21" fmla="*/ 323045 h 462206"/>
                    <a:gd name="connsiteX22" fmla="*/ 36091 w 656093"/>
                    <a:gd name="connsiteY22" fmla="*/ 323045 h 462206"/>
                    <a:gd name="connsiteX23" fmla="*/ 25814 w 656093"/>
                    <a:gd name="connsiteY23" fmla="*/ 314957 h 462206"/>
                    <a:gd name="connsiteX24" fmla="*/ 21989 w 656093"/>
                    <a:gd name="connsiteY24" fmla="*/ 302587 h 462206"/>
                    <a:gd name="connsiteX25" fmla="*/ 23423 w 656093"/>
                    <a:gd name="connsiteY25" fmla="*/ 294975 h 462206"/>
                    <a:gd name="connsiteX26" fmla="*/ 23423 w 656093"/>
                    <a:gd name="connsiteY26" fmla="*/ 294975 h 462206"/>
                    <a:gd name="connsiteX27" fmla="*/ 204118 w 656093"/>
                    <a:gd name="connsiteY27" fmla="*/ 143443 h 462206"/>
                    <a:gd name="connsiteX28" fmla="*/ 199816 w 656093"/>
                    <a:gd name="connsiteY28" fmla="*/ 149153 h 462206"/>
                    <a:gd name="connsiteX29" fmla="*/ 194558 w 656093"/>
                    <a:gd name="connsiteY29" fmla="*/ 169373 h 462206"/>
                    <a:gd name="connsiteX30" fmla="*/ 197187 w 656093"/>
                    <a:gd name="connsiteY30" fmla="*/ 184359 h 462206"/>
                    <a:gd name="connsiteX31" fmla="*/ 205552 w 656093"/>
                    <a:gd name="connsiteY31" fmla="*/ 197919 h 462206"/>
                    <a:gd name="connsiteX32" fmla="*/ 205552 w 656093"/>
                    <a:gd name="connsiteY32" fmla="*/ 197919 h 462206"/>
                    <a:gd name="connsiteX33" fmla="*/ 220132 w 656093"/>
                    <a:gd name="connsiteY33" fmla="*/ 208147 h 462206"/>
                    <a:gd name="connsiteX34" fmla="*/ 237102 w 656093"/>
                    <a:gd name="connsiteY34" fmla="*/ 211716 h 462206"/>
                    <a:gd name="connsiteX35" fmla="*/ 257418 w 656093"/>
                    <a:gd name="connsiteY35" fmla="*/ 206482 h 462206"/>
                    <a:gd name="connsiteX36" fmla="*/ 297334 w 656093"/>
                    <a:gd name="connsiteY36" fmla="*/ 184835 h 462206"/>
                    <a:gd name="connsiteX37" fmla="*/ 315977 w 656093"/>
                    <a:gd name="connsiteY37" fmla="*/ 174606 h 462206"/>
                    <a:gd name="connsiteX38" fmla="*/ 319562 w 656093"/>
                    <a:gd name="connsiteY38" fmla="*/ 177461 h 462206"/>
                    <a:gd name="connsiteX39" fmla="*/ 322191 w 656093"/>
                    <a:gd name="connsiteY39" fmla="*/ 179126 h 462206"/>
                    <a:gd name="connsiteX40" fmla="*/ 322669 w 656093"/>
                    <a:gd name="connsiteY40" fmla="*/ 179126 h 462206"/>
                    <a:gd name="connsiteX41" fmla="*/ 322669 w 656093"/>
                    <a:gd name="connsiteY41" fmla="*/ 179126 h 462206"/>
                    <a:gd name="connsiteX42" fmla="*/ 485199 w 656093"/>
                    <a:gd name="connsiteY42" fmla="*/ 247398 h 462206"/>
                    <a:gd name="connsiteX43" fmla="*/ 508861 w 656093"/>
                    <a:gd name="connsiteY43" fmla="*/ 260957 h 462206"/>
                    <a:gd name="connsiteX44" fmla="*/ 513642 w 656093"/>
                    <a:gd name="connsiteY44" fmla="*/ 264526 h 462206"/>
                    <a:gd name="connsiteX45" fmla="*/ 513642 w 656093"/>
                    <a:gd name="connsiteY45" fmla="*/ 264526 h 462206"/>
                    <a:gd name="connsiteX46" fmla="*/ 517466 w 656093"/>
                    <a:gd name="connsiteY46" fmla="*/ 266429 h 462206"/>
                    <a:gd name="connsiteX47" fmla="*/ 517227 w 656093"/>
                    <a:gd name="connsiteY47" fmla="*/ 268570 h 462206"/>
                    <a:gd name="connsiteX48" fmla="*/ 517227 w 656093"/>
                    <a:gd name="connsiteY48" fmla="*/ 268570 h 462206"/>
                    <a:gd name="connsiteX49" fmla="*/ 517227 w 656093"/>
                    <a:gd name="connsiteY49" fmla="*/ 269759 h 462206"/>
                    <a:gd name="connsiteX50" fmla="*/ 515793 w 656093"/>
                    <a:gd name="connsiteY50" fmla="*/ 276420 h 462206"/>
                    <a:gd name="connsiteX51" fmla="*/ 515793 w 656093"/>
                    <a:gd name="connsiteY51" fmla="*/ 276420 h 462206"/>
                    <a:gd name="connsiteX52" fmla="*/ 513642 w 656093"/>
                    <a:gd name="connsiteY52" fmla="*/ 281178 h 462206"/>
                    <a:gd name="connsiteX53" fmla="*/ 502169 w 656093"/>
                    <a:gd name="connsiteY53" fmla="*/ 295926 h 462206"/>
                    <a:gd name="connsiteX54" fmla="*/ 380272 w 656093"/>
                    <a:gd name="connsiteY54" fmla="*/ 238596 h 462206"/>
                    <a:gd name="connsiteX55" fmla="*/ 365692 w 656093"/>
                    <a:gd name="connsiteY55" fmla="*/ 243830 h 462206"/>
                    <a:gd name="connsiteX56" fmla="*/ 370950 w 656093"/>
                    <a:gd name="connsiteY56" fmla="*/ 258341 h 462206"/>
                    <a:gd name="connsiteX57" fmla="*/ 488545 w 656093"/>
                    <a:gd name="connsiteY57" fmla="*/ 313767 h 462206"/>
                    <a:gd name="connsiteX58" fmla="*/ 462014 w 656093"/>
                    <a:gd name="connsiteY58" fmla="*/ 348023 h 462206"/>
                    <a:gd name="connsiteX59" fmla="*/ 343703 w 656093"/>
                    <a:gd name="connsiteY59" fmla="*/ 292358 h 462206"/>
                    <a:gd name="connsiteX60" fmla="*/ 329123 w 656093"/>
                    <a:gd name="connsiteY60" fmla="*/ 297591 h 462206"/>
                    <a:gd name="connsiteX61" fmla="*/ 334381 w 656093"/>
                    <a:gd name="connsiteY61" fmla="*/ 312102 h 462206"/>
                    <a:gd name="connsiteX62" fmla="*/ 448391 w 656093"/>
                    <a:gd name="connsiteY62" fmla="*/ 365626 h 462206"/>
                    <a:gd name="connsiteX63" fmla="*/ 420426 w 656093"/>
                    <a:gd name="connsiteY63" fmla="*/ 401546 h 462206"/>
                    <a:gd name="connsiteX64" fmla="*/ 419470 w 656093"/>
                    <a:gd name="connsiteY64" fmla="*/ 400833 h 462206"/>
                    <a:gd name="connsiteX65" fmla="*/ 297334 w 656093"/>
                    <a:gd name="connsiteY65" fmla="*/ 343503 h 462206"/>
                    <a:gd name="connsiteX66" fmla="*/ 282754 w 656093"/>
                    <a:gd name="connsiteY66" fmla="*/ 348736 h 462206"/>
                    <a:gd name="connsiteX67" fmla="*/ 288012 w 656093"/>
                    <a:gd name="connsiteY67" fmla="*/ 363247 h 462206"/>
                    <a:gd name="connsiteX68" fmla="*/ 406802 w 656093"/>
                    <a:gd name="connsiteY68" fmla="*/ 419150 h 462206"/>
                    <a:gd name="connsiteX69" fmla="*/ 399632 w 656093"/>
                    <a:gd name="connsiteY69" fmla="*/ 428665 h 462206"/>
                    <a:gd name="connsiteX70" fmla="*/ 398198 w 656093"/>
                    <a:gd name="connsiteY70" fmla="*/ 430806 h 462206"/>
                    <a:gd name="connsiteX71" fmla="*/ 391983 w 656093"/>
                    <a:gd name="connsiteY71" fmla="*/ 437942 h 462206"/>
                    <a:gd name="connsiteX72" fmla="*/ 383140 w 656093"/>
                    <a:gd name="connsiteY72" fmla="*/ 440559 h 462206"/>
                    <a:gd name="connsiteX73" fmla="*/ 376447 w 656093"/>
                    <a:gd name="connsiteY73" fmla="*/ 439132 h 462206"/>
                    <a:gd name="connsiteX74" fmla="*/ 376447 w 656093"/>
                    <a:gd name="connsiteY74" fmla="*/ 439132 h 462206"/>
                    <a:gd name="connsiteX75" fmla="*/ 229454 w 656093"/>
                    <a:gd name="connsiteY75" fmla="*/ 373000 h 462206"/>
                    <a:gd name="connsiteX76" fmla="*/ 228976 w 656093"/>
                    <a:gd name="connsiteY76" fmla="*/ 373000 h 462206"/>
                    <a:gd name="connsiteX77" fmla="*/ 115444 w 656093"/>
                    <a:gd name="connsiteY77" fmla="*/ 326613 h 462206"/>
                    <a:gd name="connsiteX78" fmla="*/ 180217 w 656093"/>
                    <a:gd name="connsiteY78" fmla="*/ 155100 h 462206"/>
                    <a:gd name="connsiteX79" fmla="*/ 180217 w 656093"/>
                    <a:gd name="connsiteY79" fmla="*/ 155100 h 462206"/>
                    <a:gd name="connsiteX80" fmla="*/ 182607 w 656093"/>
                    <a:gd name="connsiteY80" fmla="*/ 144871 h 462206"/>
                    <a:gd name="connsiteX81" fmla="*/ 182607 w 656093"/>
                    <a:gd name="connsiteY81" fmla="*/ 142968 h 462206"/>
                    <a:gd name="connsiteX82" fmla="*/ 194558 w 656093"/>
                    <a:gd name="connsiteY82" fmla="*/ 142968 h 462206"/>
                    <a:gd name="connsiteX83" fmla="*/ 203401 w 656093"/>
                    <a:gd name="connsiteY83" fmla="*/ 143443 h 462206"/>
                    <a:gd name="connsiteX84" fmla="*/ 203401 w 656093"/>
                    <a:gd name="connsiteY84" fmla="*/ 143443 h 462206"/>
                    <a:gd name="connsiteX85" fmla="*/ 264111 w 656093"/>
                    <a:gd name="connsiteY85" fmla="*/ 129170 h 462206"/>
                    <a:gd name="connsiteX86" fmla="*/ 318845 w 656093"/>
                    <a:gd name="connsiteY86" fmla="*/ 109188 h 462206"/>
                    <a:gd name="connsiteX87" fmla="*/ 404651 w 656093"/>
                    <a:gd name="connsiteY87" fmla="*/ 95867 h 462206"/>
                    <a:gd name="connsiteX88" fmla="*/ 404651 w 656093"/>
                    <a:gd name="connsiteY88" fmla="*/ 95867 h 462206"/>
                    <a:gd name="connsiteX89" fmla="*/ 456278 w 656093"/>
                    <a:gd name="connsiteY89" fmla="*/ 87541 h 462206"/>
                    <a:gd name="connsiteX90" fmla="*/ 545430 w 656093"/>
                    <a:gd name="connsiteY90" fmla="*/ 241451 h 462206"/>
                    <a:gd name="connsiteX91" fmla="*/ 538021 w 656093"/>
                    <a:gd name="connsiteY91" fmla="*/ 247160 h 462206"/>
                    <a:gd name="connsiteX92" fmla="*/ 538021 w 656093"/>
                    <a:gd name="connsiteY92" fmla="*/ 247160 h 462206"/>
                    <a:gd name="connsiteX93" fmla="*/ 535392 w 656093"/>
                    <a:gd name="connsiteY93" fmla="*/ 248588 h 462206"/>
                    <a:gd name="connsiteX94" fmla="*/ 532524 w 656093"/>
                    <a:gd name="connsiteY94" fmla="*/ 249063 h 462206"/>
                    <a:gd name="connsiteX95" fmla="*/ 527026 w 656093"/>
                    <a:gd name="connsiteY95" fmla="*/ 247398 h 462206"/>
                    <a:gd name="connsiteX96" fmla="*/ 527026 w 656093"/>
                    <a:gd name="connsiteY96" fmla="*/ 247398 h 462206"/>
                    <a:gd name="connsiteX97" fmla="*/ 522246 w 656093"/>
                    <a:gd name="connsiteY97" fmla="*/ 243830 h 462206"/>
                    <a:gd name="connsiteX98" fmla="*/ 493803 w 656093"/>
                    <a:gd name="connsiteY98" fmla="*/ 227654 h 462206"/>
                    <a:gd name="connsiteX99" fmla="*/ 332230 w 656093"/>
                    <a:gd name="connsiteY99" fmla="*/ 159619 h 462206"/>
                    <a:gd name="connsiteX100" fmla="*/ 324342 w 656093"/>
                    <a:gd name="connsiteY100" fmla="*/ 153197 h 462206"/>
                    <a:gd name="connsiteX101" fmla="*/ 324103 w 656093"/>
                    <a:gd name="connsiteY101" fmla="*/ 153197 h 462206"/>
                    <a:gd name="connsiteX102" fmla="*/ 311914 w 656093"/>
                    <a:gd name="connsiteY102" fmla="*/ 151769 h 462206"/>
                    <a:gd name="connsiteX103" fmla="*/ 308089 w 656093"/>
                    <a:gd name="connsiteY103" fmla="*/ 153910 h 462206"/>
                    <a:gd name="connsiteX104" fmla="*/ 308089 w 656093"/>
                    <a:gd name="connsiteY104" fmla="*/ 153910 h 462206"/>
                    <a:gd name="connsiteX105" fmla="*/ 286578 w 656093"/>
                    <a:gd name="connsiteY105" fmla="*/ 165566 h 462206"/>
                    <a:gd name="connsiteX106" fmla="*/ 246662 w 656093"/>
                    <a:gd name="connsiteY106" fmla="*/ 187214 h 462206"/>
                    <a:gd name="connsiteX107" fmla="*/ 246662 w 656093"/>
                    <a:gd name="connsiteY107" fmla="*/ 187214 h 462206"/>
                    <a:gd name="connsiteX108" fmla="*/ 236863 w 656093"/>
                    <a:gd name="connsiteY108" fmla="*/ 189830 h 462206"/>
                    <a:gd name="connsiteX109" fmla="*/ 228736 w 656093"/>
                    <a:gd name="connsiteY109" fmla="*/ 188165 h 462206"/>
                    <a:gd name="connsiteX110" fmla="*/ 221805 w 656093"/>
                    <a:gd name="connsiteY110" fmla="*/ 183170 h 462206"/>
                    <a:gd name="connsiteX111" fmla="*/ 221805 w 656093"/>
                    <a:gd name="connsiteY111" fmla="*/ 183170 h 462206"/>
                    <a:gd name="connsiteX112" fmla="*/ 217742 w 656093"/>
                    <a:gd name="connsiteY112" fmla="*/ 176747 h 462206"/>
                    <a:gd name="connsiteX113" fmla="*/ 216547 w 656093"/>
                    <a:gd name="connsiteY113" fmla="*/ 169610 h 462206"/>
                    <a:gd name="connsiteX114" fmla="*/ 218937 w 656093"/>
                    <a:gd name="connsiteY114" fmla="*/ 159857 h 462206"/>
                    <a:gd name="connsiteX115" fmla="*/ 226346 w 656093"/>
                    <a:gd name="connsiteY115" fmla="*/ 152245 h 462206"/>
                    <a:gd name="connsiteX116" fmla="*/ 226346 w 656093"/>
                    <a:gd name="connsiteY116" fmla="*/ 152245 h 462206"/>
                    <a:gd name="connsiteX117" fmla="*/ 240209 w 656093"/>
                    <a:gd name="connsiteY117" fmla="*/ 143681 h 462206"/>
                    <a:gd name="connsiteX118" fmla="*/ 240209 w 656093"/>
                    <a:gd name="connsiteY118" fmla="*/ 143681 h 462206"/>
                    <a:gd name="connsiteX119" fmla="*/ 263872 w 656093"/>
                    <a:gd name="connsiteY119" fmla="*/ 129170 h 462206"/>
                    <a:gd name="connsiteX120" fmla="*/ 263872 w 656093"/>
                    <a:gd name="connsiteY120" fmla="*/ 129170 h 462206"/>
                    <a:gd name="connsiteX121" fmla="*/ 0 w 656093"/>
                    <a:gd name="connsiteY121" fmla="*/ 302825 h 462206"/>
                    <a:gd name="connsiteX122" fmla="*/ 7648 w 656093"/>
                    <a:gd name="connsiteY122" fmla="*/ 327327 h 462206"/>
                    <a:gd name="connsiteX123" fmla="*/ 28443 w 656093"/>
                    <a:gd name="connsiteY123" fmla="*/ 343503 h 462206"/>
                    <a:gd name="connsiteX124" fmla="*/ 58797 w 656093"/>
                    <a:gd name="connsiteY124" fmla="*/ 354921 h 462206"/>
                    <a:gd name="connsiteX125" fmla="*/ 58797 w 656093"/>
                    <a:gd name="connsiteY125" fmla="*/ 354921 h 462206"/>
                    <a:gd name="connsiteX126" fmla="*/ 74095 w 656093"/>
                    <a:gd name="connsiteY126" fmla="*/ 357776 h 462206"/>
                    <a:gd name="connsiteX127" fmla="*/ 99669 w 656093"/>
                    <a:gd name="connsiteY127" fmla="*/ 349688 h 462206"/>
                    <a:gd name="connsiteX128" fmla="*/ 104210 w 656093"/>
                    <a:gd name="connsiteY128" fmla="*/ 345406 h 462206"/>
                    <a:gd name="connsiteX129" fmla="*/ 221327 w 656093"/>
                    <a:gd name="connsiteY129" fmla="*/ 392982 h 462206"/>
                    <a:gd name="connsiteX130" fmla="*/ 368082 w 656093"/>
                    <a:gd name="connsiteY130" fmla="*/ 458876 h 462206"/>
                    <a:gd name="connsiteX131" fmla="*/ 368082 w 656093"/>
                    <a:gd name="connsiteY131" fmla="*/ 458876 h 462206"/>
                    <a:gd name="connsiteX132" fmla="*/ 383857 w 656093"/>
                    <a:gd name="connsiteY132" fmla="*/ 462206 h 462206"/>
                    <a:gd name="connsiteX133" fmla="*/ 404412 w 656093"/>
                    <a:gd name="connsiteY133" fmla="*/ 456259 h 462206"/>
                    <a:gd name="connsiteX134" fmla="*/ 417558 w 656093"/>
                    <a:gd name="connsiteY134" fmla="*/ 441986 h 462206"/>
                    <a:gd name="connsiteX135" fmla="*/ 417558 w 656093"/>
                    <a:gd name="connsiteY135" fmla="*/ 441986 h 462206"/>
                    <a:gd name="connsiteX136" fmla="*/ 532524 w 656093"/>
                    <a:gd name="connsiteY136" fmla="*/ 294023 h 462206"/>
                    <a:gd name="connsiteX137" fmla="*/ 533719 w 656093"/>
                    <a:gd name="connsiteY137" fmla="*/ 291882 h 462206"/>
                    <a:gd name="connsiteX138" fmla="*/ 533719 w 656093"/>
                    <a:gd name="connsiteY138" fmla="*/ 291882 h 462206"/>
                    <a:gd name="connsiteX139" fmla="*/ 533719 w 656093"/>
                    <a:gd name="connsiteY139" fmla="*/ 291882 h 462206"/>
                    <a:gd name="connsiteX140" fmla="*/ 536348 w 656093"/>
                    <a:gd name="connsiteY140" fmla="*/ 286173 h 462206"/>
                    <a:gd name="connsiteX141" fmla="*/ 536348 w 656093"/>
                    <a:gd name="connsiteY141" fmla="*/ 286173 h 462206"/>
                    <a:gd name="connsiteX142" fmla="*/ 539694 w 656093"/>
                    <a:gd name="connsiteY142" fmla="*/ 270711 h 462206"/>
                    <a:gd name="connsiteX143" fmla="*/ 539694 w 656093"/>
                    <a:gd name="connsiteY143" fmla="*/ 270235 h 462206"/>
                    <a:gd name="connsiteX144" fmla="*/ 542801 w 656093"/>
                    <a:gd name="connsiteY144" fmla="*/ 269759 h 462206"/>
                    <a:gd name="connsiteX145" fmla="*/ 551884 w 656093"/>
                    <a:gd name="connsiteY145" fmla="*/ 264764 h 462206"/>
                    <a:gd name="connsiteX146" fmla="*/ 551884 w 656093"/>
                    <a:gd name="connsiteY146" fmla="*/ 264764 h 462206"/>
                    <a:gd name="connsiteX147" fmla="*/ 561445 w 656093"/>
                    <a:gd name="connsiteY147" fmla="*/ 257151 h 462206"/>
                    <a:gd name="connsiteX148" fmla="*/ 567420 w 656093"/>
                    <a:gd name="connsiteY148" fmla="*/ 261195 h 462206"/>
                    <a:gd name="connsiteX149" fmla="*/ 584390 w 656093"/>
                    <a:gd name="connsiteY149" fmla="*/ 264526 h 462206"/>
                    <a:gd name="connsiteX150" fmla="*/ 606140 w 656093"/>
                    <a:gd name="connsiteY150" fmla="*/ 258579 h 462206"/>
                    <a:gd name="connsiteX151" fmla="*/ 606140 w 656093"/>
                    <a:gd name="connsiteY151" fmla="*/ 258579 h 462206"/>
                    <a:gd name="connsiteX152" fmla="*/ 634105 w 656093"/>
                    <a:gd name="connsiteY152" fmla="*/ 242403 h 462206"/>
                    <a:gd name="connsiteX153" fmla="*/ 650357 w 656093"/>
                    <a:gd name="connsiteY153" fmla="*/ 225989 h 462206"/>
                    <a:gd name="connsiteX154" fmla="*/ 656094 w 656093"/>
                    <a:gd name="connsiteY154" fmla="*/ 204579 h 462206"/>
                    <a:gd name="connsiteX155" fmla="*/ 650357 w 656093"/>
                    <a:gd name="connsiteY155" fmla="*/ 182932 h 462206"/>
                    <a:gd name="connsiteX156" fmla="*/ 611159 w 656093"/>
                    <a:gd name="connsiteY156" fmla="*/ 115135 h 462206"/>
                    <a:gd name="connsiteX157" fmla="*/ 596101 w 656093"/>
                    <a:gd name="connsiteY157" fmla="*/ 111091 h 462206"/>
                    <a:gd name="connsiteX158" fmla="*/ 592038 w 656093"/>
                    <a:gd name="connsiteY158" fmla="*/ 126078 h 462206"/>
                    <a:gd name="connsiteX159" fmla="*/ 631237 w 656093"/>
                    <a:gd name="connsiteY159" fmla="*/ 193874 h 462206"/>
                    <a:gd name="connsiteX160" fmla="*/ 634105 w 656093"/>
                    <a:gd name="connsiteY160" fmla="*/ 204579 h 462206"/>
                    <a:gd name="connsiteX161" fmla="*/ 631237 w 656093"/>
                    <a:gd name="connsiteY161" fmla="*/ 215522 h 462206"/>
                    <a:gd name="connsiteX162" fmla="*/ 623110 w 656093"/>
                    <a:gd name="connsiteY162" fmla="*/ 223610 h 462206"/>
                    <a:gd name="connsiteX163" fmla="*/ 595145 w 656093"/>
                    <a:gd name="connsiteY163" fmla="*/ 239786 h 462206"/>
                    <a:gd name="connsiteX164" fmla="*/ 584390 w 656093"/>
                    <a:gd name="connsiteY164" fmla="*/ 242641 h 462206"/>
                    <a:gd name="connsiteX165" fmla="*/ 575785 w 656093"/>
                    <a:gd name="connsiteY165" fmla="*/ 240975 h 462206"/>
                    <a:gd name="connsiteX166" fmla="*/ 568615 w 656093"/>
                    <a:gd name="connsiteY166" fmla="*/ 236218 h 462206"/>
                    <a:gd name="connsiteX167" fmla="*/ 568615 w 656093"/>
                    <a:gd name="connsiteY167" fmla="*/ 236218 h 462206"/>
                    <a:gd name="connsiteX168" fmla="*/ 565268 w 656093"/>
                    <a:gd name="connsiteY168" fmla="*/ 231936 h 462206"/>
                    <a:gd name="connsiteX169" fmla="*/ 565268 w 656093"/>
                    <a:gd name="connsiteY169" fmla="*/ 231936 h 462206"/>
                    <a:gd name="connsiteX170" fmla="*/ 473487 w 656093"/>
                    <a:gd name="connsiteY170" fmla="*/ 73744 h 462206"/>
                    <a:gd name="connsiteX171" fmla="*/ 473487 w 656093"/>
                    <a:gd name="connsiteY171" fmla="*/ 73744 h 462206"/>
                    <a:gd name="connsiteX172" fmla="*/ 471575 w 656093"/>
                    <a:gd name="connsiteY172" fmla="*/ 70413 h 462206"/>
                    <a:gd name="connsiteX173" fmla="*/ 471575 w 656093"/>
                    <a:gd name="connsiteY173" fmla="*/ 70413 h 462206"/>
                    <a:gd name="connsiteX174" fmla="*/ 468707 w 656093"/>
                    <a:gd name="connsiteY174" fmla="*/ 59709 h 462206"/>
                    <a:gd name="connsiteX175" fmla="*/ 471575 w 656093"/>
                    <a:gd name="connsiteY175" fmla="*/ 49004 h 462206"/>
                    <a:gd name="connsiteX176" fmla="*/ 479701 w 656093"/>
                    <a:gd name="connsiteY176" fmla="*/ 40916 h 462206"/>
                    <a:gd name="connsiteX177" fmla="*/ 479701 w 656093"/>
                    <a:gd name="connsiteY177" fmla="*/ 40916 h 462206"/>
                    <a:gd name="connsiteX178" fmla="*/ 507666 w 656093"/>
                    <a:gd name="connsiteY178" fmla="*/ 24740 h 462206"/>
                    <a:gd name="connsiteX179" fmla="*/ 518422 w 656093"/>
                    <a:gd name="connsiteY179" fmla="*/ 21885 h 462206"/>
                    <a:gd name="connsiteX180" fmla="*/ 529416 w 656093"/>
                    <a:gd name="connsiteY180" fmla="*/ 24740 h 462206"/>
                    <a:gd name="connsiteX181" fmla="*/ 537543 w 656093"/>
                    <a:gd name="connsiteY181" fmla="*/ 32828 h 462206"/>
                    <a:gd name="connsiteX182" fmla="*/ 549733 w 656093"/>
                    <a:gd name="connsiteY182" fmla="*/ 53762 h 462206"/>
                    <a:gd name="connsiteX183" fmla="*/ 564791 w 656093"/>
                    <a:gd name="connsiteY183" fmla="*/ 57806 h 462206"/>
                    <a:gd name="connsiteX184" fmla="*/ 568854 w 656093"/>
                    <a:gd name="connsiteY184" fmla="*/ 42819 h 462206"/>
                    <a:gd name="connsiteX185" fmla="*/ 556664 w 656093"/>
                    <a:gd name="connsiteY185" fmla="*/ 21885 h 462206"/>
                    <a:gd name="connsiteX186" fmla="*/ 540172 w 656093"/>
                    <a:gd name="connsiteY186" fmla="*/ 5709 h 462206"/>
                    <a:gd name="connsiteX187" fmla="*/ 518422 w 656093"/>
                    <a:gd name="connsiteY187" fmla="*/ 0 h 462206"/>
                    <a:gd name="connsiteX188" fmla="*/ 496671 w 656093"/>
                    <a:gd name="connsiteY188" fmla="*/ 5709 h 462206"/>
                    <a:gd name="connsiteX189" fmla="*/ 468707 w 656093"/>
                    <a:gd name="connsiteY189" fmla="*/ 21885 h 462206"/>
                    <a:gd name="connsiteX190" fmla="*/ 468707 w 656093"/>
                    <a:gd name="connsiteY190" fmla="*/ 21885 h 462206"/>
                    <a:gd name="connsiteX191" fmla="*/ 452454 w 656093"/>
                    <a:gd name="connsiteY191" fmla="*/ 38061 h 462206"/>
                    <a:gd name="connsiteX192" fmla="*/ 446718 w 656093"/>
                    <a:gd name="connsiteY192" fmla="*/ 59709 h 462206"/>
                    <a:gd name="connsiteX193" fmla="*/ 447674 w 656093"/>
                    <a:gd name="connsiteY193" fmla="*/ 67321 h 462206"/>
                    <a:gd name="connsiteX194" fmla="*/ 401305 w 656093"/>
                    <a:gd name="connsiteY194" fmla="*/ 74695 h 462206"/>
                    <a:gd name="connsiteX195" fmla="*/ 401305 w 656093"/>
                    <a:gd name="connsiteY195" fmla="*/ 74695 h 462206"/>
                    <a:gd name="connsiteX196" fmla="*/ 315499 w 656093"/>
                    <a:gd name="connsiteY196" fmla="*/ 88017 h 462206"/>
                    <a:gd name="connsiteX197" fmla="*/ 252877 w 656093"/>
                    <a:gd name="connsiteY197" fmla="*/ 110853 h 462206"/>
                    <a:gd name="connsiteX198" fmla="*/ 232083 w 656093"/>
                    <a:gd name="connsiteY198" fmla="*/ 123461 h 462206"/>
                    <a:gd name="connsiteX199" fmla="*/ 214874 w 656093"/>
                    <a:gd name="connsiteY199" fmla="*/ 122510 h 462206"/>
                    <a:gd name="connsiteX200" fmla="*/ 196230 w 656093"/>
                    <a:gd name="connsiteY200" fmla="*/ 121796 h 462206"/>
                    <a:gd name="connsiteX201" fmla="*/ 179022 w 656093"/>
                    <a:gd name="connsiteY201" fmla="*/ 121558 h 462206"/>
                    <a:gd name="connsiteX202" fmla="*/ 176153 w 656093"/>
                    <a:gd name="connsiteY202" fmla="*/ 115611 h 462206"/>
                    <a:gd name="connsiteX203" fmla="*/ 155359 w 656093"/>
                    <a:gd name="connsiteY203" fmla="*/ 99435 h 462206"/>
                    <a:gd name="connsiteX204" fmla="*/ 155359 w 656093"/>
                    <a:gd name="connsiteY204" fmla="*/ 99435 h 462206"/>
                    <a:gd name="connsiteX205" fmla="*/ 125004 w 656093"/>
                    <a:gd name="connsiteY205" fmla="*/ 88017 h 462206"/>
                    <a:gd name="connsiteX206" fmla="*/ 125004 w 656093"/>
                    <a:gd name="connsiteY206" fmla="*/ 88017 h 462206"/>
                    <a:gd name="connsiteX207" fmla="*/ 109707 w 656093"/>
                    <a:gd name="connsiteY207" fmla="*/ 85162 h 462206"/>
                    <a:gd name="connsiteX208" fmla="*/ 85089 w 656093"/>
                    <a:gd name="connsiteY208" fmla="*/ 92774 h 462206"/>
                    <a:gd name="connsiteX209" fmla="*/ 68836 w 656093"/>
                    <a:gd name="connsiteY209" fmla="*/ 113470 h 462206"/>
                    <a:gd name="connsiteX210" fmla="*/ 2868 w 656093"/>
                    <a:gd name="connsiteY210" fmla="*/ 287838 h 462206"/>
                    <a:gd name="connsiteX211" fmla="*/ 2868 w 656093"/>
                    <a:gd name="connsiteY211" fmla="*/ 287838 h 462206"/>
                    <a:gd name="connsiteX212" fmla="*/ 0 w 656093"/>
                    <a:gd name="connsiteY212" fmla="*/ 303063 h 462206"/>
                    <a:gd name="connsiteX213" fmla="*/ 0 w 656093"/>
                    <a:gd name="connsiteY213" fmla="*/ 303063 h 4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56093" h="462206">
                      <a:moveTo>
                        <a:pt x="23184" y="295213"/>
                      </a:moveTo>
                      <a:lnTo>
                        <a:pt x="23184" y="295213"/>
                      </a:lnTo>
                      <a:cubicBezTo>
                        <a:pt x="23184" y="295213"/>
                        <a:pt x="89152" y="120607"/>
                        <a:pt x="89152" y="120607"/>
                      </a:cubicBezTo>
                      <a:lnTo>
                        <a:pt x="89152" y="120607"/>
                      </a:lnTo>
                      <a:cubicBezTo>
                        <a:pt x="90825" y="116325"/>
                        <a:pt x="93694" y="112756"/>
                        <a:pt x="97279" y="110378"/>
                      </a:cubicBezTo>
                      <a:cubicBezTo>
                        <a:pt x="100864" y="107999"/>
                        <a:pt x="105405" y="106572"/>
                        <a:pt x="109707" y="106572"/>
                      </a:cubicBezTo>
                      <a:cubicBezTo>
                        <a:pt x="112337" y="106572"/>
                        <a:pt x="114727" y="107047"/>
                        <a:pt x="117356" y="107999"/>
                      </a:cubicBezTo>
                      <a:lnTo>
                        <a:pt x="117356" y="107999"/>
                      </a:lnTo>
                      <a:lnTo>
                        <a:pt x="147711" y="119417"/>
                      </a:lnTo>
                      <a:cubicBezTo>
                        <a:pt x="152013" y="121082"/>
                        <a:pt x="155598" y="123937"/>
                        <a:pt x="157988" y="127505"/>
                      </a:cubicBezTo>
                      <a:cubicBezTo>
                        <a:pt x="160378" y="131073"/>
                        <a:pt x="161813" y="135355"/>
                        <a:pt x="161813" y="139875"/>
                      </a:cubicBezTo>
                      <a:cubicBezTo>
                        <a:pt x="161813" y="140827"/>
                        <a:pt x="161813" y="141540"/>
                        <a:pt x="161813" y="142492"/>
                      </a:cubicBezTo>
                      <a:lnTo>
                        <a:pt x="161813" y="142492"/>
                      </a:lnTo>
                      <a:cubicBezTo>
                        <a:pt x="161813" y="144157"/>
                        <a:pt x="161335" y="145822"/>
                        <a:pt x="160618" y="147487"/>
                      </a:cubicBezTo>
                      <a:lnTo>
                        <a:pt x="160618" y="147487"/>
                      </a:lnTo>
                      <a:lnTo>
                        <a:pt x="94649" y="321855"/>
                      </a:lnTo>
                      <a:cubicBezTo>
                        <a:pt x="92977" y="326137"/>
                        <a:pt x="90347" y="329468"/>
                        <a:pt x="87001" y="331847"/>
                      </a:cubicBezTo>
                      <a:lnTo>
                        <a:pt x="87001" y="331847"/>
                      </a:lnTo>
                      <a:cubicBezTo>
                        <a:pt x="83177" y="334463"/>
                        <a:pt x="78636" y="335891"/>
                        <a:pt x="74095" y="335891"/>
                      </a:cubicBezTo>
                      <a:cubicBezTo>
                        <a:pt x="71704" y="335891"/>
                        <a:pt x="69075" y="335415"/>
                        <a:pt x="66446" y="334463"/>
                      </a:cubicBezTo>
                      <a:lnTo>
                        <a:pt x="66446" y="334463"/>
                      </a:lnTo>
                      <a:cubicBezTo>
                        <a:pt x="66446" y="334463"/>
                        <a:pt x="36091" y="323045"/>
                        <a:pt x="36091" y="323045"/>
                      </a:cubicBezTo>
                      <a:lnTo>
                        <a:pt x="36091" y="323045"/>
                      </a:lnTo>
                      <a:cubicBezTo>
                        <a:pt x="31789" y="321380"/>
                        <a:pt x="28204" y="318525"/>
                        <a:pt x="25814" y="314957"/>
                      </a:cubicBezTo>
                      <a:cubicBezTo>
                        <a:pt x="23423" y="311389"/>
                        <a:pt x="21989" y="307107"/>
                        <a:pt x="21989" y="302587"/>
                      </a:cubicBezTo>
                      <a:cubicBezTo>
                        <a:pt x="21989" y="299970"/>
                        <a:pt x="22467" y="297591"/>
                        <a:pt x="23423" y="294975"/>
                      </a:cubicBezTo>
                      <a:lnTo>
                        <a:pt x="23423" y="294975"/>
                      </a:lnTo>
                      <a:close/>
                      <a:moveTo>
                        <a:pt x="204118" y="143443"/>
                      </a:moveTo>
                      <a:cubicBezTo>
                        <a:pt x="202684" y="145346"/>
                        <a:pt x="201011" y="147012"/>
                        <a:pt x="199816" y="149153"/>
                      </a:cubicBezTo>
                      <a:cubicBezTo>
                        <a:pt x="196470" y="155338"/>
                        <a:pt x="194558" y="162474"/>
                        <a:pt x="194558" y="169373"/>
                      </a:cubicBezTo>
                      <a:cubicBezTo>
                        <a:pt x="194558" y="174368"/>
                        <a:pt x="195513" y="179364"/>
                        <a:pt x="197187" y="184359"/>
                      </a:cubicBezTo>
                      <a:cubicBezTo>
                        <a:pt x="199099" y="189117"/>
                        <a:pt x="201728" y="193874"/>
                        <a:pt x="205552" y="197919"/>
                      </a:cubicBezTo>
                      <a:lnTo>
                        <a:pt x="205552" y="197919"/>
                      </a:lnTo>
                      <a:cubicBezTo>
                        <a:pt x="209616" y="202438"/>
                        <a:pt x="214635" y="206007"/>
                        <a:pt x="220132" y="208147"/>
                      </a:cubicBezTo>
                      <a:cubicBezTo>
                        <a:pt x="225390" y="210526"/>
                        <a:pt x="231366" y="211716"/>
                        <a:pt x="237102" y="211716"/>
                      </a:cubicBezTo>
                      <a:cubicBezTo>
                        <a:pt x="244033" y="211716"/>
                        <a:pt x="250965" y="210051"/>
                        <a:pt x="257418" y="206482"/>
                      </a:cubicBezTo>
                      <a:lnTo>
                        <a:pt x="297334" y="184835"/>
                      </a:lnTo>
                      <a:lnTo>
                        <a:pt x="315977" y="174606"/>
                      </a:lnTo>
                      <a:lnTo>
                        <a:pt x="319562" y="177461"/>
                      </a:lnTo>
                      <a:cubicBezTo>
                        <a:pt x="319562" y="177461"/>
                        <a:pt x="321235" y="178650"/>
                        <a:pt x="322191" y="179126"/>
                      </a:cubicBezTo>
                      <a:lnTo>
                        <a:pt x="322669" y="179126"/>
                      </a:lnTo>
                      <a:cubicBezTo>
                        <a:pt x="322669" y="179126"/>
                        <a:pt x="322669" y="179126"/>
                        <a:pt x="322669" y="179126"/>
                      </a:cubicBezTo>
                      <a:lnTo>
                        <a:pt x="485199" y="247398"/>
                      </a:lnTo>
                      <a:cubicBezTo>
                        <a:pt x="493564" y="250966"/>
                        <a:pt x="501691" y="255486"/>
                        <a:pt x="508861" y="260957"/>
                      </a:cubicBezTo>
                      <a:lnTo>
                        <a:pt x="513642" y="264526"/>
                      </a:lnTo>
                      <a:lnTo>
                        <a:pt x="513642" y="264526"/>
                      </a:lnTo>
                      <a:cubicBezTo>
                        <a:pt x="513642" y="264526"/>
                        <a:pt x="516032" y="265715"/>
                        <a:pt x="517466" y="266429"/>
                      </a:cubicBezTo>
                      <a:cubicBezTo>
                        <a:pt x="517466" y="267142"/>
                        <a:pt x="517227" y="267856"/>
                        <a:pt x="517227" y="268570"/>
                      </a:cubicBezTo>
                      <a:lnTo>
                        <a:pt x="517227" y="268570"/>
                      </a:lnTo>
                      <a:cubicBezTo>
                        <a:pt x="517227" y="268570"/>
                        <a:pt x="517227" y="269521"/>
                        <a:pt x="517227" y="269759"/>
                      </a:cubicBezTo>
                      <a:cubicBezTo>
                        <a:pt x="517227" y="271900"/>
                        <a:pt x="516749" y="274279"/>
                        <a:pt x="515793" y="276420"/>
                      </a:cubicBezTo>
                      <a:lnTo>
                        <a:pt x="515793" y="276420"/>
                      </a:lnTo>
                      <a:lnTo>
                        <a:pt x="513642" y="281178"/>
                      </a:lnTo>
                      <a:lnTo>
                        <a:pt x="502169" y="295926"/>
                      </a:lnTo>
                      <a:lnTo>
                        <a:pt x="380272" y="238596"/>
                      </a:lnTo>
                      <a:cubicBezTo>
                        <a:pt x="374774" y="235980"/>
                        <a:pt x="368321" y="238359"/>
                        <a:pt x="365692" y="243830"/>
                      </a:cubicBezTo>
                      <a:cubicBezTo>
                        <a:pt x="363063" y="249301"/>
                        <a:pt x="365692" y="255724"/>
                        <a:pt x="370950" y="258341"/>
                      </a:cubicBezTo>
                      <a:lnTo>
                        <a:pt x="488545" y="313767"/>
                      </a:lnTo>
                      <a:lnTo>
                        <a:pt x="462014" y="348023"/>
                      </a:lnTo>
                      <a:lnTo>
                        <a:pt x="343703" y="292358"/>
                      </a:lnTo>
                      <a:cubicBezTo>
                        <a:pt x="338205" y="289741"/>
                        <a:pt x="331752" y="292358"/>
                        <a:pt x="329123" y="297591"/>
                      </a:cubicBezTo>
                      <a:cubicBezTo>
                        <a:pt x="326493" y="303063"/>
                        <a:pt x="328883" y="309486"/>
                        <a:pt x="334381" y="312102"/>
                      </a:cubicBezTo>
                      <a:lnTo>
                        <a:pt x="448391" y="365626"/>
                      </a:lnTo>
                      <a:lnTo>
                        <a:pt x="420426" y="401546"/>
                      </a:lnTo>
                      <a:cubicBezTo>
                        <a:pt x="420426" y="401546"/>
                        <a:pt x="419948" y="401070"/>
                        <a:pt x="419470" y="400833"/>
                      </a:cubicBezTo>
                      <a:lnTo>
                        <a:pt x="297334" y="343503"/>
                      </a:lnTo>
                      <a:cubicBezTo>
                        <a:pt x="291836" y="340886"/>
                        <a:pt x="285383" y="343503"/>
                        <a:pt x="282754" y="348736"/>
                      </a:cubicBezTo>
                      <a:cubicBezTo>
                        <a:pt x="280125" y="354208"/>
                        <a:pt x="282515" y="360630"/>
                        <a:pt x="288012" y="363247"/>
                      </a:cubicBezTo>
                      <a:lnTo>
                        <a:pt x="406802" y="419150"/>
                      </a:lnTo>
                      <a:lnTo>
                        <a:pt x="399632" y="428665"/>
                      </a:lnTo>
                      <a:cubicBezTo>
                        <a:pt x="399632" y="428665"/>
                        <a:pt x="398676" y="430092"/>
                        <a:pt x="398198" y="430806"/>
                      </a:cubicBezTo>
                      <a:cubicBezTo>
                        <a:pt x="396764" y="433898"/>
                        <a:pt x="394612" y="436277"/>
                        <a:pt x="391983" y="437942"/>
                      </a:cubicBezTo>
                      <a:cubicBezTo>
                        <a:pt x="389354" y="439607"/>
                        <a:pt x="386247" y="440559"/>
                        <a:pt x="383140" y="440559"/>
                      </a:cubicBezTo>
                      <a:cubicBezTo>
                        <a:pt x="380989" y="440559"/>
                        <a:pt x="378598" y="440083"/>
                        <a:pt x="376447" y="439132"/>
                      </a:cubicBezTo>
                      <a:lnTo>
                        <a:pt x="376447" y="439132"/>
                      </a:lnTo>
                      <a:lnTo>
                        <a:pt x="229454" y="373000"/>
                      </a:lnTo>
                      <a:lnTo>
                        <a:pt x="228976" y="373000"/>
                      </a:lnTo>
                      <a:cubicBezTo>
                        <a:pt x="228976" y="373000"/>
                        <a:pt x="115444" y="326613"/>
                        <a:pt x="115444" y="326613"/>
                      </a:cubicBezTo>
                      <a:lnTo>
                        <a:pt x="180217" y="155100"/>
                      </a:lnTo>
                      <a:lnTo>
                        <a:pt x="180217" y="155100"/>
                      </a:lnTo>
                      <a:cubicBezTo>
                        <a:pt x="181412" y="151769"/>
                        <a:pt x="182368" y="148439"/>
                        <a:pt x="182607" y="144871"/>
                      </a:cubicBezTo>
                      <a:cubicBezTo>
                        <a:pt x="182607" y="144157"/>
                        <a:pt x="182607" y="143681"/>
                        <a:pt x="182607" y="142968"/>
                      </a:cubicBezTo>
                      <a:cubicBezTo>
                        <a:pt x="186431" y="142968"/>
                        <a:pt x="190255" y="142968"/>
                        <a:pt x="194558" y="142968"/>
                      </a:cubicBezTo>
                      <a:cubicBezTo>
                        <a:pt x="197426" y="142968"/>
                        <a:pt x="200294" y="142968"/>
                        <a:pt x="203401" y="143443"/>
                      </a:cubicBezTo>
                      <a:lnTo>
                        <a:pt x="203401" y="143443"/>
                      </a:lnTo>
                      <a:close/>
                      <a:moveTo>
                        <a:pt x="264111" y="129170"/>
                      </a:moveTo>
                      <a:cubicBezTo>
                        <a:pt x="280842" y="118941"/>
                        <a:pt x="299485" y="112281"/>
                        <a:pt x="318845" y="109188"/>
                      </a:cubicBezTo>
                      <a:lnTo>
                        <a:pt x="404651" y="95867"/>
                      </a:lnTo>
                      <a:lnTo>
                        <a:pt x="404651" y="95867"/>
                      </a:lnTo>
                      <a:cubicBezTo>
                        <a:pt x="404651" y="95867"/>
                        <a:pt x="456278" y="87541"/>
                        <a:pt x="456278" y="87541"/>
                      </a:cubicBezTo>
                      <a:lnTo>
                        <a:pt x="545430" y="241451"/>
                      </a:lnTo>
                      <a:lnTo>
                        <a:pt x="538021" y="247160"/>
                      </a:lnTo>
                      <a:lnTo>
                        <a:pt x="538021" y="247160"/>
                      </a:lnTo>
                      <a:cubicBezTo>
                        <a:pt x="538021" y="247160"/>
                        <a:pt x="536348" y="248350"/>
                        <a:pt x="535392" y="248588"/>
                      </a:cubicBezTo>
                      <a:cubicBezTo>
                        <a:pt x="534436" y="248825"/>
                        <a:pt x="533480" y="249063"/>
                        <a:pt x="532524" y="249063"/>
                      </a:cubicBezTo>
                      <a:cubicBezTo>
                        <a:pt x="530611" y="249063"/>
                        <a:pt x="528699" y="248588"/>
                        <a:pt x="527026" y="247398"/>
                      </a:cubicBezTo>
                      <a:lnTo>
                        <a:pt x="527026" y="247398"/>
                      </a:lnTo>
                      <a:lnTo>
                        <a:pt x="522246" y="243830"/>
                      </a:lnTo>
                      <a:cubicBezTo>
                        <a:pt x="513402" y="237407"/>
                        <a:pt x="504081" y="231936"/>
                        <a:pt x="493803" y="227654"/>
                      </a:cubicBezTo>
                      <a:lnTo>
                        <a:pt x="332230" y="159619"/>
                      </a:lnTo>
                      <a:lnTo>
                        <a:pt x="324342" y="153197"/>
                      </a:lnTo>
                      <a:lnTo>
                        <a:pt x="324103" y="153197"/>
                      </a:lnTo>
                      <a:cubicBezTo>
                        <a:pt x="320757" y="150104"/>
                        <a:pt x="315738" y="149628"/>
                        <a:pt x="311914" y="151769"/>
                      </a:cubicBezTo>
                      <a:lnTo>
                        <a:pt x="308089" y="153910"/>
                      </a:lnTo>
                      <a:lnTo>
                        <a:pt x="308089" y="153910"/>
                      </a:lnTo>
                      <a:cubicBezTo>
                        <a:pt x="308089" y="153910"/>
                        <a:pt x="286578" y="165566"/>
                        <a:pt x="286578" y="165566"/>
                      </a:cubicBezTo>
                      <a:lnTo>
                        <a:pt x="246662" y="187214"/>
                      </a:lnTo>
                      <a:lnTo>
                        <a:pt x="246662" y="187214"/>
                      </a:lnTo>
                      <a:cubicBezTo>
                        <a:pt x="243556" y="188879"/>
                        <a:pt x="240209" y="189830"/>
                        <a:pt x="236863" y="189830"/>
                      </a:cubicBezTo>
                      <a:cubicBezTo>
                        <a:pt x="233995" y="189830"/>
                        <a:pt x="231127" y="189117"/>
                        <a:pt x="228736" y="188165"/>
                      </a:cubicBezTo>
                      <a:cubicBezTo>
                        <a:pt x="226107" y="186976"/>
                        <a:pt x="223717" y="185311"/>
                        <a:pt x="221805" y="183170"/>
                      </a:cubicBezTo>
                      <a:lnTo>
                        <a:pt x="221805" y="183170"/>
                      </a:lnTo>
                      <a:cubicBezTo>
                        <a:pt x="219893" y="181267"/>
                        <a:pt x="218698" y="178888"/>
                        <a:pt x="217742" y="176747"/>
                      </a:cubicBezTo>
                      <a:cubicBezTo>
                        <a:pt x="216786" y="174368"/>
                        <a:pt x="216547" y="171989"/>
                        <a:pt x="216547" y="169610"/>
                      </a:cubicBezTo>
                      <a:cubicBezTo>
                        <a:pt x="216547" y="166280"/>
                        <a:pt x="217503" y="162712"/>
                        <a:pt x="218937" y="159857"/>
                      </a:cubicBezTo>
                      <a:cubicBezTo>
                        <a:pt x="220610" y="156765"/>
                        <a:pt x="223000" y="154148"/>
                        <a:pt x="226346" y="152245"/>
                      </a:cubicBezTo>
                      <a:lnTo>
                        <a:pt x="226346" y="152245"/>
                      </a:lnTo>
                      <a:lnTo>
                        <a:pt x="240209" y="143681"/>
                      </a:lnTo>
                      <a:lnTo>
                        <a:pt x="240209" y="143681"/>
                      </a:lnTo>
                      <a:lnTo>
                        <a:pt x="263872" y="129170"/>
                      </a:lnTo>
                      <a:lnTo>
                        <a:pt x="263872" y="129170"/>
                      </a:lnTo>
                      <a:close/>
                      <a:moveTo>
                        <a:pt x="0" y="302825"/>
                      </a:moveTo>
                      <a:cubicBezTo>
                        <a:pt x="0" y="311627"/>
                        <a:pt x="2629" y="320190"/>
                        <a:pt x="7648" y="327327"/>
                      </a:cubicBezTo>
                      <a:cubicBezTo>
                        <a:pt x="12429" y="334463"/>
                        <a:pt x="19599" y="340410"/>
                        <a:pt x="28443" y="343503"/>
                      </a:cubicBezTo>
                      <a:lnTo>
                        <a:pt x="58797" y="354921"/>
                      </a:lnTo>
                      <a:lnTo>
                        <a:pt x="58797" y="354921"/>
                      </a:lnTo>
                      <a:cubicBezTo>
                        <a:pt x="63817" y="356824"/>
                        <a:pt x="69075" y="357776"/>
                        <a:pt x="74095" y="357776"/>
                      </a:cubicBezTo>
                      <a:cubicBezTo>
                        <a:pt x="83416" y="357776"/>
                        <a:pt x="92259" y="354921"/>
                        <a:pt x="99669" y="349688"/>
                      </a:cubicBezTo>
                      <a:cubicBezTo>
                        <a:pt x="101342" y="348498"/>
                        <a:pt x="102776" y="346833"/>
                        <a:pt x="104210" y="345406"/>
                      </a:cubicBezTo>
                      <a:lnTo>
                        <a:pt x="221327" y="392982"/>
                      </a:lnTo>
                      <a:lnTo>
                        <a:pt x="368082" y="458876"/>
                      </a:lnTo>
                      <a:lnTo>
                        <a:pt x="368082" y="458876"/>
                      </a:lnTo>
                      <a:cubicBezTo>
                        <a:pt x="373101" y="461255"/>
                        <a:pt x="378598" y="462206"/>
                        <a:pt x="383857" y="462206"/>
                      </a:cubicBezTo>
                      <a:cubicBezTo>
                        <a:pt x="391027" y="462206"/>
                        <a:pt x="398198" y="460065"/>
                        <a:pt x="404412" y="456259"/>
                      </a:cubicBezTo>
                      <a:cubicBezTo>
                        <a:pt x="409909" y="452929"/>
                        <a:pt x="414212" y="447933"/>
                        <a:pt x="417558" y="441986"/>
                      </a:cubicBezTo>
                      <a:lnTo>
                        <a:pt x="417558" y="441986"/>
                      </a:lnTo>
                      <a:cubicBezTo>
                        <a:pt x="417558" y="441986"/>
                        <a:pt x="532524" y="294023"/>
                        <a:pt x="532524" y="294023"/>
                      </a:cubicBezTo>
                      <a:cubicBezTo>
                        <a:pt x="533002" y="293310"/>
                        <a:pt x="533480" y="292596"/>
                        <a:pt x="533719" y="291882"/>
                      </a:cubicBezTo>
                      <a:lnTo>
                        <a:pt x="533719" y="291882"/>
                      </a:lnTo>
                      <a:cubicBezTo>
                        <a:pt x="533719" y="291882"/>
                        <a:pt x="533719" y="291882"/>
                        <a:pt x="533719" y="291882"/>
                      </a:cubicBezTo>
                      <a:lnTo>
                        <a:pt x="536348" y="286173"/>
                      </a:lnTo>
                      <a:lnTo>
                        <a:pt x="536348" y="286173"/>
                      </a:lnTo>
                      <a:cubicBezTo>
                        <a:pt x="538738" y="281178"/>
                        <a:pt x="539694" y="275944"/>
                        <a:pt x="539694" y="270711"/>
                      </a:cubicBezTo>
                      <a:cubicBezTo>
                        <a:pt x="539694" y="270711"/>
                        <a:pt x="539694" y="270473"/>
                        <a:pt x="539694" y="270235"/>
                      </a:cubicBezTo>
                      <a:cubicBezTo>
                        <a:pt x="540650" y="270235"/>
                        <a:pt x="541845" y="270235"/>
                        <a:pt x="542801" y="269759"/>
                      </a:cubicBezTo>
                      <a:cubicBezTo>
                        <a:pt x="545908" y="268570"/>
                        <a:pt x="549016" y="266905"/>
                        <a:pt x="551884" y="264764"/>
                      </a:cubicBezTo>
                      <a:lnTo>
                        <a:pt x="551884" y="264764"/>
                      </a:lnTo>
                      <a:lnTo>
                        <a:pt x="561445" y="257151"/>
                      </a:lnTo>
                      <a:cubicBezTo>
                        <a:pt x="563596" y="258341"/>
                        <a:pt x="565268" y="260244"/>
                        <a:pt x="567420" y="261195"/>
                      </a:cubicBezTo>
                      <a:cubicBezTo>
                        <a:pt x="572678" y="263336"/>
                        <a:pt x="578414" y="264526"/>
                        <a:pt x="584390" y="264526"/>
                      </a:cubicBezTo>
                      <a:cubicBezTo>
                        <a:pt x="591799" y="264526"/>
                        <a:pt x="599448" y="262623"/>
                        <a:pt x="606140" y="258579"/>
                      </a:cubicBezTo>
                      <a:lnTo>
                        <a:pt x="606140" y="258579"/>
                      </a:lnTo>
                      <a:lnTo>
                        <a:pt x="634105" y="242403"/>
                      </a:lnTo>
                      <a:cubicBezTo>
                        <a:pt x="641036" y="238359"/>
                        <a:pt x="646534" y="232649"/>
                        <a:pt x="650357" y="225989"/>
                      </a:cubicBezTo>
                      <a:cubicBezTo>
                        <a:pt x="653943" y="219328"/>
                        <a:pt x="656094" y="211954"/>
                        <a:pt x="656094" y="204579"/>
                      </a:cubicBezTo>
                      <a:cubicBezTo>
                        <a:pt x="656094" y="197205"/>
                        <a:pt x="654182" y="189593"/>
                        <a:pt x="650357" y="182932"/>
                      </a:cubicBezTo>
                      <a:lnTo>
                        <a:pt x="611159" y="115135"/>
                      </a:lnTo>
                      <a:cubicBezTo>
                        <a:pt x="608052" y="109902"/>
                        <a:pt x="601360" y="107999"/>
                        <a:pt x="596101" y="111091"/>
                      </a:cubicBezTo>
                      <a:cubicBezTo>
                        <a:pt x="590843" y="114184"/>
                        <a:pt x="589170" y="120844"/>
                        <a:pt x="592038" y="126078"/>
                      </a:cubicBezTo>
                      <a:lnTo>
                        <a:pt x="631237" y="193874"/>
                      </a:lnTo>
                      <a:cubicBezTo>
                        <a:pt x="633149" y="197205"/>
                        <a:pt x="634105" y="201011"/>
                        <a:pt x="634105" y="204579"/>
                      </a:cubicBezTo>
                      <a:cubicBezTo>
                        <a:pt x="634105" y="208147"/>
                        <a:pt x="633149" y="212191"/>
                        <a:pt x="631237" y="215522"/>
                      </a:cubicBezTo>
                      <a:cubicBezTo>
                        <a:pt x="629324" y="218852"/>
                        <a:pt x="626695" y="221707"/>
                        <a:pt x="623110" y="223610"/>
                      </a:cubicBezTo>
                      <a:lnTo>
                        <a:pt x="595145" y="239786"/>
                      </a:lnTo>
                      <a:cubicBezTo>
                        <a:pt x="591799" y="241689"/>
                        <a:pt x="587975" y="242641"/>
                        <a:pt x="584390" y="242641"/>
                      </a:cubicBezTo>
                      <a:cubicBezTo>
                        <a:pt x="581522" y="242641"/>
                        <a:pt x="578653" y="242165"/>
                        <a:pt x="575785" y="240975"/>
                      </a:cubicBezTo>
                      <a:cubicBezTo>
                        <a:pt x="573156" y="239786"/>
                        <a:pt x="570527" y="238121"/>
                        <a:pt x="568615" y="236218"/>
                      </a:cubicBezTo>
                      <a:lnTo>
                        <a:pt x="568615" y="236218"/>
                      </a:lnTo>
                      <a:cubicBezTo>
                        <a:pt x="567420" y="235028"/>
                        <a:pt x="566225" y="233601"/>
                        <a:pt x="565268" y="231936"/>
                      </a:cubicBezTo>
                      <a:lnTo>
                        <a:pt x="565268" y="231936"/>
                      </a:lnTo>
                      <a:lnTo>
                        <a:pt x="473487" y="73744"/>
                      </a:lnTo>
                      <a:lnTo>
                        <a:pt x="473487" y="73744"/>
                      </a:lnTo>
                      <a:lnTo>
                        <a:pt x="471575" y="70413"/>
                      </a:lnTo>
                      <a:lnTo>
                        <a:pt x="471575" y="70413"/>
                      </a:lnTo>
                      <a:cubicBezTo>
                        <a:pt x="469663" y="67083"/>
                        <a:pt x="468707" y="63277"/>
                        <a:pt x="468707" y="59709"/>
                      </a:cubicBezTo>
                      <a:cubicBezTo>
                        <a:pt x="468707" y="56140"/>
                        <a:pt x="469663" y="52096"/>
                        <a:pt x="471575" y="49004"/>
                      </a:cubicBezTo>
                      <a:cubicBezTo>
                        <a:pt x="473487" y="45674"/>
                        <a:pt x="476116" y="42819"/>
                        <a:pt x="479701" y="40916"/>
                      </a:cubicBezTo>
                      <a:lnTo>
                        <a:pt x="479701" y="40916"/>
                      </a:lnTo>
                      <a:cubicBezTo>
                        <a:pt x="479701" y="40916"/>
                        <a:pt x="507666" y="24740"/>
                        <a:pt x="507666" y="24740"/>
                      </a:cubicBezTo>
                      <a:cubicBezTo>
                        <a:pt x="511012" y="22837"/>
                        <a:pt x="514836" y="21885"/>
                        <a:pt x="518422" y="21885"/>
                      </a:cubicBezTo>
                      <a:cubicBezTo>
                        <a:pt x="522007" y="21885"/>
                        <a:pt x="526070" y="22837"/>
                        <a:pt x="529416" y="24740"/>
                      </a:cubicBezTo>
                      <a:cubicBezTo>
                        <a:pt x="532763" y="26643"/>
                        <a:pt x="535631" y="29260"/>
                        <a:pt x="537543" y="32828"/>
                      </a:cubicBezTo>
                      <a:lnTo>
                        <a:pt x="549733" y="53762"/>
                      </a:lnTo>
                      <a:cubicBezTo>
                        <a:pt x="552840" y="58995"/>
                        <a:pt x="559532" y="60660"/>
                        <a:pt x="564791" y="57806"/>
                      </a:cubicBezTo>
                      <a:cubicBezTo>
                        <a:pt x="570049" y="54713"/>
                        <a:pt x="571722" y="48052"/>
                        <a:pt x="568854" y="42819"/>
                      </a:cubicBezTo>
                      <a:lnTo>
                        <a:pt x="556664" y="21885"/>
                      </a:lnTo>
                      <a:cubicBezTo>
                        <a:pt x="552601" y="14987"/>
                        <a:pt x="546865" y="9515"/>
                        <a:pt x="540172" y="5709"/>
                      </a:cubicBezTo>
                      <a:cubicBezTo>
                        <a:pt x="533480" y="2141"/>
                        <a:pt x="526070" y="0"/>
                        <a:pt x="518422" y="0"/>
                      </a:cubicBezTo>
                      <a:cubicBezTo>
                        <a:pt x="511012" y="0"/>
                        <a:pt x="503364" y="1903"/>
                        <a:pt x="496671" y="5709"/>
                      </a:cubicBezTo>
                      <a:lnTo>
                        <a:pt x="468707" y="21885"/>
                      </a:lnTo>
                      <a:lnTo>
                        <a:pt x="468707" y="21885"/>
                      </a:lnTo>
                      <a:cubicBezTo>
                        <a:pt x="461775" y="25929"/>
                        <a:pt x="456278" y="31638"/>
                        <a:pt x="452454" y="38061"/>
                      </a:cubicBezTo>
                      <a:cubicBezTo>
                        <a:pt x="448869" y="44722"/>
                        <a:pt x="446718" y="52096"/>
                        <a:pt x="446718" y="59709"/>
                      </a:cubicBezTo>
                      <a:cubicBezTo>
                        <a:pt x="446718" y="62087"/>
                        <a:pt x="447195" y="64704"/>
                        <a:pt x="447674" y="67321"/>
                      </a:cubicBezTo>
                      <a:lnTo>
                        <a:pt x="401305" y="74695"/>
                      </a:lnTo>
                      <a:lnTo>
                        <a:pt x="401305" y="74695"/>
                      </a:lnTo>
                      <a:lnTo>
                        <a:pt x="315499" y="88017"/>
                      </a:lnTo>
                      <a:cubicBezTo>
                        <a:pt x="293271" y="91347"/>
                        <a:pt x="271998" y="99197"/>
                        <a:pt x="252877" y="110853"/>
                      </a:cubicBezTo>
                      <a:lnTo>
                        <a:pt x="232083" y="123461"/>
                      </a:lnTo>
                      <a:cubicBezTo>
                        <a:pt x="228498" y="123461"/>
                        <a:pt x="222283" y="122748"/>
                        <a:pt x="214874" y="122510"/>
                      </a:cubicBezTo>
                      <a:cubicBezTo>
                        <a:pt x="209137" y="122272"/>
                        <a:pt x="202684" y="121796"/>
                        <a:pt x="196230" y="121796"/>
                      </a:cubicBezTo>
                      <a:cubicBezTo>
                        <a:pt x="190255" y="121796"/>
                        <a:pt x="184280" y="121558"/>
                        <a:pt x="179022" y="121558"/>
                      </a:cubicBezTo>
                      <a:cubicBezTo>
                        <a:pt x="178066" y="119655"/>
                        <a:pt x="177348" y="117514"/>
                        <a:pt x="176153" y="115611"/>
                      </a:cubicBezTo>
                      <a:cubicBezTo>
                        <a:pt x="171373" y="108475"/>
                        <a:pt x="164203" y="102528"/>
                        <a:pt x="155359" y="99435"/>
                      </a:cubicBezTo>
                      <a:lnTo>
                        <a:pt x="155359" y="99435"/>
                      </a:lnTo>
                      <a:lnTo>
                        <a:pt x="125004" y="88017"/>
                      </a:lnTo>
                      <a:lnTo>
                        <a:pt x="125004" y="88017"/>
                      </a:lnTo>
                      <a:cubicBezTo>
                        <a:pt x="119985" y="86114"/>
                        <a:pt x="114727" y="85162"/>
                        <a:pt x="109707" y="85162"/>
                      </a:cubicBezTo>
                      <a:cubicBezTo>
                        <a:pt x="100864" y="85162"/>
                        <a:pt x="92259" y="87779"/>
                        <a:pt x="85089" y="92774"/>
                      </a:cubicBezTo>
                      <a:cubicBezTo>
                        <a:pt x="77919" y="97532"/>
                        <a:pt x="71943" y="104668"/>
                        <a:pt x="68836" y="113470"/>
                      </a:cubicBezTo>
                      <a:lnTo>
                        <a:pt x="2868" y="287838"/>
                      </a:lnTo>
                      <a:lnTo>
                        <a:pt x="2868" y="287838"/>
                      </a:lnTo>
                      <a:cubicBezTo>
                        <a:pt x="956" y="292834"/>
                        <a:pt x="0" y="298067"/>
                        <a:pt x="0" y="303063"/>
                      </a:cubicBezTo>
                      <a:lnTo>
                        <a:pt x="0" y="303063"/>
                      </a:lnTo>
                      <a:close/>
                    </a:path>
                  </a:pathLst>
                </a:custGeom>
                <a:solidFill>
                  <a:srgbClr val="FFFFFF"/>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80717C3-A9A1-4096-A422-F55935B927F4}"/>
                    </a:ext>
                  </a:extLst>
                </p:cNvPr>
                <p:cNvSpPr/>
                <p:nvPr/>
              </p:nvSpPr>
              <p:spPr>
                <a:xfrm>
                  <a:off x="4372112" y="5532694"/>
                  <a:ext cx="23901" cy="23788"/>
                </a:xfrm>
                <a:custGeom>
                  <a:avLst/>
                  <a:gdLst>
                    <a:gd name="connsiteX0" fmla="*/ 0 w 23901"/>
                    <a:gd name="connsiteY0" fmla="*/ 0 h 23788"/>
                    <a:gd name="connsiteX1" fmla="*/ 0 w 23901"/>
                    <a:gd name="connsiteY1" fmla="*/ 0 h 23788"/>
                    <a:gd name="connsiteX2" fmla="*/ 0 w 23901"/>
                    <a:gd name="connsiteY2" fmla="*/ 0 h 23788"/>
                    <a:gd name="connsiteX3" fmla="*/ 0 w 23901"/>
                    <a:gd name="connsiteY3" fmla="*/ 0 h 23788"/>
                    <a:gd name="connsiteX4" fmla="*/ 0 w 23901"/>
                    <a:gd name="connsiteY4" fmla="*/ 0 h 2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1" h="23788">
                      <a:moveTo>
                        <a:pt x="0" y="0"/>
                      </a:moveTo>
                      <a:lnTo>
                        <a:pt x="0" y="0"/>
                      </a:lnTo>
                      <a:lnTo>
                        <a:pt x="0" y="0"/>
                      </a:lnTo>
                      <a:lnTo>
                        <a:pt x="0" y="0"/>
                      </a:lnTo>
                      <a:lnTo>
                        <a:pt x="0" y="0"/>
                      </a:lnTo>
                      <a:close/>
                    </a:path>
                  </a:pathLst>
                </a:custGeom>
                <a:solidFill>
                  <a:srgbClr val="FFFFFF"/>
                </a:solidFill>
                <a:ln w="0" cap="flat">
                  <a:noFill/>
                  <a:prstDash val="solid"/>
                  <a:miter/>
                </a:ln>
              </p:spPr>
              <p:txBody>
                <a:bodyPr rtlCol="0" anchor="ctr"/>
                <a:lstStyle/>
                <a:p>
                  <a:endParaRPr lang="en-US"/>
                </a:p>
              </p:txBody>
            </p:sp>
          </p:grpSp>
        </p:grpSp>
        <p:grpSp>
          <p:nvGrpSpPr>
            <p:cNvPr id="7" name="Group 6">
              <a:extLst>
                <a:ext uri="{FF2B5EF4-FFF2-40B4-BE49-F238E27FC236}">
                  <a16:creationId xmlns:a16="http://schemas.microsoft.com/office/drawing/2014/main" id="{5332F9AB-C507-CC88-A6FF-7D55042BF188}"/>
                </a:ext>
              </a:extLst>
            </p:cNvPr>
            <p:cNvGrpSpPr/>
            <p:nvPr/>
          </p:nvGrpSpPr>
          <p:grpSpPr>
            <a:xfrm>
              <a:off x="3056339" y="4951547"/>
              <a:ext cx="929765" cy="925364"/>
              <a:chOff x="3056339" y="4951547"/>
              <a:chExt cx="929765" cy="925364"/>
            </a:xfrm>
          </p:grpSpPr>
          <p:grpSp>
            <p:nvGrpSpPr>
              <p:cNvPr id="9" name="Graphic 39">
                <a:extLst>
                  <a:ext uri="{FF2B5EF4-FFF2-40B4-BE49-F238E27FC236}">
                    <a16:creationId xmlns:a16="http://schemas.microsoft.com/office/drawing/2014/main" id="{32937D21-2107-BDAF-FE7C-068BAD7D4EA2}"/>
                  </a:ext>
                </a:extLst>
              </p:cNvPr>
              <p:cNvGrpSpPr/>
              <p:nvPr/>
            </p:nvGrpSpPr>
            <p:grpSpPr>
              <a:xfrm>
                <a:off x="3056339" y="4951547"/>
                <a:ext cx="929765" cy="925364"/>
                <a:chOff x="3056339" y="4951547"/>
                <a:chExt cx="929765" cy="925364"/>
              </a:xfrm>
            </p:grpSpPr>
            <p:sp>
              <p:nvSpPr>
                <p:cNvPr id="11" name="Freeform 10">
                  <a:extLst>
                    <a:ext uri="{FF2B5EF4-FFF2-40B4-BE49-F238E27FC236}">
                      <a16:creationId xmlns:a16="http://schemas.microsoft.com/office/drawing/2014/main" id="{39C535AC-4FD2-65D6-0137-BE40ABB6FE11}"/>
                    </a:ext>
                  </a:extLst>
                </p:cNvPr>
                <p:cNvSpPr/>
                <p:nvPr/>
              </p:nvSpPr>
              <p:spPr>
                <a:xfrm>
                  <a:off x="3068289" y="4963441"/>
                  <a:ext cx="905863" cy="901575"/>
                </a:xfrm>
                <a:custGeom>
                  <a:avLst/>
                  <a:gdLst>
                    <a:gd name="connsiteX0" fmla="*/ 452932 w 905863"/>
                    <a:gd name="connsiteY0" fmla="*/ 901576 h 901575"/>
                    <a:gd name="connsiteX1" fmla="*/ 0 w 905863"/>
                    <a:gd name="connsiteY1" fmla="*/ 450788 h 901575"/>
                    <a:gd name="connsiteX2" fmla="*/ 452932 w 905863"/>
                    <a:gd name="connsiteY2" fmla="*/ 0 h 901575"/>
                    <a:gd name="connsiteX3" fmla="*/ 905864 w 905863"/>
                    <a:gd name="connsiteY3" fmla="*/ 450788 h 901575"/>
                    <a:gd name="connsiteX4" fmla="*/ 452932 w 905863"/>
                    <a:gd name="connsiteY4" fmla="*/ 901576 h 90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63" h="901575">
                      <a:moveTo>
                        <a:pt x="452932" y="901576"/>
                      </a:moveTo>
                      <a:cubicBezTo>
                        <a:pt x="203162" y="901576"/>
                        <a:pt x="0" y="699376"/>
                        <a:pt x="0" y="450788"/>
                      </a:cubicBezTo>
                      <a:cubicBezTo>
                        <a:pt x="0" y="202200"/>
                        <a:pt x="203162" y="0"/>
                        <a:pt x="452932" y="0"/>
                      </a:cubicBezTo>
                      <a:cubicBezTo>
                        <a:pt x="702702" y="0"/>
                        <a:pt x="905864" y="202200"/>
                        <a:pt x="905864" y="450788"/>
                      </a:cubicBezTo>
                      <a:cubicBezTo>
                        <a:pt x="905864" y="699376"/>
                        <a:pt x="702702" y="901576"/>
                        <a:pt x="452932" y="901576"/>
                      </a:cubicBezTo>
                      <a:close/>
                    </a:path>
                  </a:pathLst>
                </a:custGeom>
                <a:solidFill>
                  <a:srgbClr val="669C46"/>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E8CD309-6160-162D-336B-5FC74B55D0EC}"/>
                    </a:ext>
                  </a:extLst>
                </p:cNvPr>
                <p:cNvSpPr/>
                <p:nvPr/>
              </p:nvSpPr>
              <p:spPr>
                <a:xfrm>
                  <a:off x="3056339" y="4951547"/>
                  <a:ext cx="929765" cy="925364"/>
                </a:xfrm>
                <a:custGeom>
                  <a:avLst/>
                  <a:gdLst>
                    <a:gd name="connsiteX0" fmla="*/ 464883 w 929765"/>
                    <a:gd name="connsiteY0" fmla="*/ 23788 h 925364"/>
                    <a:gd name="connsiteX1" fmla="*/ 905864 w 929765"/>
                    <a:gd name="connsiteY1" fmla="*/ 462682 h 925364"/>
                    <a:gd name="connsiteX2" fmla="*/ 464883 w 929765"/>
                    <a:gd name="connsiteY2" fmla="*/ 901576 h 925364"/>
                    <a:gd name="connsiteX3" fmla="*/ 23901 w 929765"/>
                    <a:gd name="connsiteY3" fmla="*/ 462682 h 925364"/>
                    <a:gd name="connsiteX4" fmla="*/ 464883 w 929765"/>
                    <a:gd name="connsiteY4" fmla="*/ 23788 h 925364"/>
                    <a:gd name="connsiteX5" fmla="*/ 464883 w 929765"/>
                    <a:gd name="connsiteY5" fmla="*/ 0 h 925364"/>
                    <a:gd name="connsiteX6" fmla="*/ 0 w 929765"/>
                    <a:gd name="connsiteY6" fmla="*/ 462682 h 925364"/>
                    <a:gd name="connsiteX7" fmla="*/ 464883 w 929765"/>
                    <a:gd name="connsiteY7" fmla="*/ 925364 h 925364"/>
                    <a:gd name="connsiteX8" fmla="*/ 929765 w 929765"/>
                    <a:gd name="connsiteY8" fmla="*/ 462682 h 925364"/>
                    <a:gd name="connsiteX9" fmla="*/ 464883 w 929765"/>
                    <a:gd name="connsiteY9" fmla="*/ 0 h 925364"/>
                    <a:gd name="connsiteX10" fmla="*/ 464883 w 929765"/>
                    <a:gd name="connsiteY10" fmla="*/ 0 h 92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765" h="925364">
                      <a:moveTo>
                        <a:pt x="464883" y="23788"/>
                      </a:moveTo>
                      <a:cubicBezTo>
                        <a:pt x="708438" y="23788"/>
                        <a:pt x="905864" y="220280"/>
                        <a:pt x="905864" y="462682"/>
                      </a:cubicBezTo>
                      <a:cubicBezTo>
                        <a:pt x="905864" y="705085"/>
                        <a:pt x="708438" y="901576"/>
                        <a:pt x="464883" y="901576"/>
                      </a:cubicBezTo>
                      <a:cubicBezTo>
                        <a:pt x="221327" y="901576"/>
                        <a:pt x="23901" y="705085"/>
                        <a:pt x="23901" y="462682"/>
                      </a:cubicBezTo>
                      <a:cubicBezTo>
                        <a:pt x="23901" y="220280"/>
                        <a:pt x="221327" y="23788"/>
                        <a:pt x="464883" y="23788"/>
                      </a:cubicBezTo>
                      <a:moveTo>
                        <a:pt x="464883" y="0"/>
                      </a:moveTo>
                      <a:cubicBezTo>
                        <a:pt x="208659" y="0"/>
                        <a:pt x="0" y="207434"/>
                        <a:pt x="0" y="462682"/>
                      </a:cubicBezTo>
                      <a:cubicBezTo>
                        <a:pt x="0" y="717930"/>
                        <a:pt x="208420" y="925364"/>
                        <a:pt x="464883" y="925364"/>
                      </a:cubicBezTo>
                      <a:cubicBezTo>
                        <a:pt x="721345" y="925364"/>
                        <a:pt x="929765" y="717930"/>
                        <a:pt x="929765" y="462682"/>
                      </a:cubicBezTo>
                      <a:cubicBezTo>
                        <a:pt x="929765" y="207434"/>
                        <a:pt x="721106" y="0"/>
                        <a:pt x="464883" y="0"/>
                      </a:cubicBezTo>
                      <a:lnTo>
                        <a:pt x="464883" y="0"/>
                      </a:lnTo>
                      <a:close/>
                    </a:path>
                  </a:pathLst>
                </a:custGeom>
                <a:solidFill>
                  <a:srgbClr val="FFFFFF"/>
                </a:solidFill>
                <a:ln w="0" cap="flat">
                  <a:noFill/>
                  <a:prstDash val="solid"/>
                  <a:miter/>
                </a:ln>
              </p:spPr>
              <p:txBody>
                <a:bodyPr rtlCol="0" anchor="ctr"/>
                <a:lstStyle/>
                <a:p>
                  <a:endParaRPr lang="en-US"/>
                </a:p>
              </p:txBody>
            </p:sp>
          </p:grpSp>
          <p:pic>
            <p:nvPicPr>
              <p:cNvPr id="10" name="Picture 9">
                <a:extLst>
                  <a:ext uri="{FF2B5EF4-FFF2-40B4-BE49-F238E27FC236}">
                    <a16:creationId xmlns:a16="http://schemas.microsoft.com/office/drawing/2014/main" id="{4630BB7C-1DB5-BF52-0CC9-806D72A2AD45}"/>
                  </a:ext>
                </a:extLst>
              </p:cNvPr>
              <p:cNvPicPr>
                <a:picLocks noChangeAspect="1"/>
              </p:cNvPicPr>
              <p:nvPr/>
            </p:nvPicPr>
            <p:blipFill>
              <a:blip r:embed="rId2"/>
              <a:stretch>
                <a:fillRect/>
              </a:stretch>
            </p:blipFill>
            <p:spPr>
              <a:xfrm>
                <a:off x="3206511" y="5171423"/>
                <a:ext cx="644771" cy="508287"/>
              </a:xfrm>
              <a:prstGeom prst="rect">
                <a:avLst/>
              </a:prstGeom>
            </p:spPr>
          </p:pic>
        </p:grpSp>
      </p:grpSp>
    </p:spTree>
    <p:extLst>
      <p:ext uri="{BB962C8B-B14F-4D97-AF65-F5344CB8AC3E}">
        <p14:creationId xmlns:p14="http://schemas.microsoft.com/office/powerpoint/2010/main" val="1506152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_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981F6F2-32B9-485F-9E34-DF5E7AA5DA14}"/>
              </a:ext>
            </a:extLst>
          </p:cNvPr>
          <p:cNvCxnSpPr/>
          <p:nvPr userDrawn="1"/>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ea typeface="Open Sans" panose="020B0606030504020204" pitchFamily="34" charset="0"/>
                <a:cs typeface="Open Sans" panose="020B0606030504020204" pitchFamily="34" charset="0"/>
              </a:defRPr>
            </a:lvl1pPr>
          </a:lstStyle>
          <a:p>
            <a:r>
              <a:rPr lang="en-US"/>
              <a:t>Click to add title</a:t>
            </a:r>
          </a:p>
        </p:txBody>
      </p:sp>
    </p:spTree>
    <p:extLst>
      <p:ext uri="{BB962C8B-B14F-4D97-AF65-F5344CB8AC3E}">
        <p14:creationId xmlns:p14="http://schemas.microsoft.com/office/powerpoint/2010/main" val="2709666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LINE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AD341B8-F9AE-7A92-B286-E81CC0E62B2F}"/>
              </a:ext>
            </a:extLst>
          </p:cNvPr>
          <p:cNvCxnSpPr/>
          <p:nvPr userDrawn="1"/>
        </p:nvCxnSpPr>
        <p:spPr bwMode="auto">
          <a:xfrm>
            <a:off x="503664" y="6477001"/>
            <a:ext cx="11047360"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2110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and Content_sans foot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defRPr>
            </a:lvl1pPr>
          </a:lstStyle>
          <a:p>
            <a:r>
              <a:rPr lang="en-US"/>
              <a:t>Click to add title</a:t>
            </a:r>
          </a:p>
        </p:txBody>
      </p:sp>
    </p:spTree>
    <p:extLst>
      <p:ext uri="{BB962C8B-B14F-4D97-AF65-F5344CB8AC3E}">
        <p14:creationId xmlns:p14="http://schemas.microsoft.com/office/powerpoint/2010/main" val="139163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DC0EE9-FEFE-4464-B465-C66B54D3C9CB}" type="datetime1">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938364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Title and Content_sans foot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0AF871-F085-4DCC-B440-A166165355BD}"/>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tx2"/>
                </a:solidFill>
                <a:latin typeface="Helvetica" pitchFamily="2" charset="0"/>
              </a:defRPr>
            </a:lvl1pPr>
          </a:lstStyle>
          <a:p>
            <a:r>
              <a:rPr lang="en-US"/>
              <a:t>Click to add title</a:t>
            </a:r>
          </a:p>
        </p:txBody>
      </p:sp>
      <p:sp>
        <p:nvSpPr>
          <p:cNvPr id="2" name="Slide Number Placeholder 4">
            <a:extLst>
              <a:ext uri="{FF2B5EF4-FFF2-40B4-BE49-F238E27FC236}">
                <a16:creationId xmlns:a16="http://schemas.microsoft.com/office/drawing/2014/main" id="{76A7F2E6-CF21-230D-3E4D-7D489CAA02FE}"/>
              </a:ext>
            </a:extLst>
          </p:cNvPr>
          <p:cNvSpPr txBox="1">
            <a:spLocks/>
          </p:cNvSpPr>
          <p:nvPr/>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6246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1_Sans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FE7BC7-DA06-6895-30B4-30016DD30F1B}"/>
              </a:ext>
            </a:extLst>
          </p:cNvPr>
          <p:cNvSpPr/>
          <p:nvPr/>
        </p:nvSpPr>
        <p:spPr>
          <a:xfrm>
            <a:off x="503664" y="6421465"/>
            <a:ext cx="11078736" cy="97402"/>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722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588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Sans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363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532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k Blue 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8496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RU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41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C71E-FD14-3107-15D5-7904203A6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40215A-E92C-B2C4-3F9B-A7AA179742AE}"/>
              </a:ext>
            </a:extLst>
          </p:cNvPr>
          <p:cNvSpPr>
            <a:spLocks noGrp="1"/>
          </p:cNvSpPr>
          <p:nvPr>
            <p:ph type="dt" sz="half" idx="10"/>
          </p:nvPr>
        </p:nvSpPr>
        <p:spPr/>
        <p:txBody>
          <a:bodyPr/>
          <a:lstStyle/>
          <a:p>
            <a:fld id="{8635576A-0C5C-4E48-9C93-18EF7EE124FA}" type="datetimeFigureOut">
              <a:rPr lang="en-US" smtClean="0"/>
              <a:t>7/9/2025</a:t>
            </a:fld>
            <a:endParaRPr lang="en-US"/>
          </a:p>
        </p:txBody>
      </p:sp>
      <p:sp>
        <p:nvSpPr>
          <p:cNvPr id="4" name="Footer Placeholder 3">
            <a:extLst>
              <a:ext uri="{FF2B5EF4-FFF2-40B4-BE49-F238E27FC236}">
                <a16:creationId xmlns:a16="http://schemas.microsoft.com/office/drawing/2014/main" id="{D3E20D75-DFCE-EB9B-25DA-4A4ED49849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62296F-8327-5E12-5B2F-A0DF04F62371}"/>
              </a:ext>
            </a:extLst>
          </p:cNvPr>
          <p:cNvSpPr>
            <a:spLocks noGrp="1"/>
          </p:cNvSpPr>
          <p:nvPr>
            <p:ph type="sldNum" sz="quarter" idx="12"/>
          </p:nvPr>
        </p:nvSpPr>
        <p:spPr/>
        <p:txBody>
          <a:bodyPr/>
          <a:lstStyle/>
          <a:p>
            <a:fld id="{43EE43F0-B073-4CD8-9445-D8336B508F8B}" type="slidenum">
              <a:rPr lang="en-US" smtClean="0"/>
              <a:t>‹#›</a:t>
            </a:fld>
            <a:endParaRPr lang="en-US"/>
          </a:p>
        </p:txBody>
      </p:sp>
    </p:spTree>
    <p:extLst>
      <p:ext uri="{BB962C8B-B14F-4D97-AF65-F5344CB8AC3E}">
        <p14:creationId xmlns:p14="http://schemas.microsoft.com/office/powerpoint/2010/main" val="2593365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2861971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Tree>
    <p:extLst>
      <p:ext uri="{BB962C8B-B14F-4D97-AF65-F5344CB8AC3E}">
        <p14:creationId xmlns:p14="http://schemas.microsoft.com/office/powerpoint/2010/main" val="24662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72393-3DC0-48DC-9C88-A69E55581055}" type="datetime1">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1230919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52830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lvl1pPr>
              <a:defRPr/>
            </a:lvl1pPr>
          </a:lstStyle>
          <a:p>
            <a:r>
              <a:rPr lang="en-US"/>
              <a:t> </a:t>
            </a:r>
          </a:p>
        </p:txBody>
      </p:sp>
      <p:sp>
        <p:nvSpPr>
          <p:cNvPr id="2" name="Slide Number Placeholder 4">
            <a:extLst>
              <a:ext uri="{FF2B5EF4-FFF2-40B4-BE49-F238E27FC236}">
                <a16:creationId xmlns:a16="http://schemas.microsoft.com/office/drawing/2014/main" id="{B00B7B9B-7E9B-7C09-BEEC-BBC215FA8EE0}"/>
              </a:ext>
            </a:extLst>
          </p:cNvPr>
          <p:cNvSpPr txBox="1">
            <a:spLocks/>
          </p:cNvSpPr>
          <p:nvPr userDrawn="1"/>
        </p:nvSpPr>
        <p:spPr>
          <a:xfrm>
            <a:off x="11353077" y="6477000"/>
            <a:ext cx="394789"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tx2"/>
                </a:solidFill>
                <a:latin typeface="Helvetica" pitchFamily="2" charset="0"/>
                <a:ea typeface="Open Sans" panose="020B0606030504020204" pitchFamily="34" charset="0"/>
                <a:cs typeface="Open Sans" panose="020B0606030504020204" pitchFamily="34" charset="0"/>
              </a:rPr>
              <a:pPr algn="l"/>
              <a:t>‹#›</a:t>
            </a:fld>
            <a:endParaRPr lang="en-US" altLang="en-US" sz="1050">
              <a:solidFill>
                <a:schemeClr val="tx2"/>
              </a:solidFill>
              <a:latin typeface="Helvetica" pitchFamily="2"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4B646BCE-9005-CE2E-499E-EA516B46A1EF}"/>
              </a:ext>
            </a:extLst>
          </p:cNvPr>
          <p:cNvSpPr/>
          <p:nvPr userDrawn="1"/>
        </p:nvSpPr>
        <p:spPr>
          <a:xfrm>
            <a:off x="503664" y="6421465"/>
            <a:ext cx="11078736" cy="97402"/>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04431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5678238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Blank_blue">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FD162C41-C7D1-46B2-9E43-D4051A8C9BD0}"/>
              </a:ext>
            </a:extLst>
          </p:cNvPr>
          <p:cNvSpPr txBox="1">
            <a:spLocks/>
          </p:cNvSpPr>
          <p:nvPr/>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rPr>
              <a:pPr algn="l"/>
              <a:t>‹#›</a:t>
            </a:fld>
            <a:endParaRPr lang="en-US" altLang="en-US" sz="1050">
              <a:solidFill>
                <a:schemeClr val="accent1"/>
              </a:solidFill>
            </a:endParaRPr>
          </a:p>
        </p:txBody>
      </p:sp>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EF20FEA9-D685-445C-BE1B-75C2E121F97F}"/>
              </a:ext>
            </a:extLst>
          </p:cNvPr>
          <p:cNvSpPr/>
          <p:nvPr/>
        </p:nvSpPr>
        <p:spPr bwMode="auto">
          <a:xfrm>
            <a:off x="1" y="-3969"/>
            <a:ext cx="12192000" cy="320040"/>
          </a:xfrm>
          <a:prstGeom prst="rect">
            <a:avLst/>
          </a:prstGeom>
          <a:solidFill>
            <a:srgbClr val="F5FA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4A487B6E-A10D-4217-99DA-F9F21D9FF149}"/>
              </a:ext>
            </a:extLst>
          </p:cNvPr>
          <p:cNvSpPr/>
          <p:nvPr/>
        </p:nvSpPr>
        <p:spPr>
          <a:xfrm>
            <a:off x="0" y="-3969"/>
            <a:ext cx="12191999" cy="365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255E1E6-D5AD-497F-A6A5-CA30987CCFD4}"/>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3600" b="1">
                <a:solidFill>
                  <a:srgbClr val="005595"/>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12" name="Rectangle 11">
            <a:extLst>
              <a:ext uri="{FF2B5EF4-FFF2-40B4-BE49-F238E27FC236}">
                <a16:creationId xmlns:a16="http://schemas.microsoft.com/office/drawing/2014/main" id="{61F6536F-CEEC-435E-9CE6-D7A6BC468149}"/>
              </a:ext>
            </a:extLst>
          </p:cNvPr>
          <p:cNvSpPr/>
          <p:nvPr/>
        </p:nvSpPr>
        <p:spPr>
          <a:xfrm>
            <a:off x="0" y="-3969"/>
            <a:ext cx="12191999" cy="365760"/>
          </a:xfrm>
          <a:prstGeom prst="rect">
            <a:avLst/>
          </a:prstGeom>
          <a:solidFill>
            <a:srgbClr val="00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31727921-6AC3-48F1-91F6-36A2E27888AE}"/>
              </a:ext>
            </a:extLst>
          </p:cNvPr>
          <p:cNvSpPr>
            <a:spLocks noGrp="1"/>
          </p:cNvSpPr>
          <p:nvPr>
            <p:ph idx="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00000"/>
              <a:buFont typeface="Arial" panose="020B0604020202020204" pitchFamily="34" charset="0"/>
              <a:buNone/>
              <a:defRPr sz="2400">
                <a:solidFill>
                  <a:schemeClr val="tx1"/>
                </a:solidFill>
              </a:defRPr>
            </a:lvl1pPr>
            <a:lvl2pPr marL="800100" indent="-342900">
              <a:lnSpc>
                <a:spcPct val="100000"/>
              </a:lnSpc>
              <a:spcBef>
                <a:spcPts val="0"/>
              </a:spcBef>
              <a:spcAft>
                <a:spcPts val="1200"/>
              </a:spcAft>
              <a:buClr>
                <a:schemeClr val="accent1"/>
              </a:buClr>
              <a:buFont typeface="Arial" panose="020B0604020202020204" pitchFamily="34" charset="0"/>
              <a:buChar char="•"/>
              <a:defRPr sz="2400"/>
            </a:lvl2pPr>
            <a:lvl3pPr marL="1257300" indent="-342900">
              <a:lnSpc>
                <a:spcPct val="100000"/>
              </a:lnSpc>
              <a:spcBef>
                <a:spcPts val="0"/>
              </a:spcBef>
              <a:spcAft>
                <a:spcPts val="1200"/>
              </a:spcAft>
              <a:buClr>
                <a:schemeClr val="accent1"/>
              </a:buClr>
              <a:buFont typeface="Arial" panose="020B0604020202020204" pitchFamily="34" charset="0"/>
              <a:buChar char="•"/>
              <a:defRPr sz="2400"/>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81886906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4CFD-6AE0-C249-BD2E-50A1C3E422F6}"/>
              </a:ext>
            </a:extLst>
          </p:cNvPr>
          <p:cNvSpPr>
            <a:spLocks noGrp="1"/>
          </p:cNvSpPr>
          <p:nvPr>
            <p:ph type="title"/>
          </p:nvPr>
        </p:nvSpPr>
        <p:spPr>
          <a:xfrm>
            <a:off x="839788" y="365126"/>
            <a:ext cx="10515600" cy="5987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7561CF-986B-844C-A4FD-9169E06CBE30}"/>
              </a:ext>
            </a:extLst>
          </p:cNvPr>
          <p:cNvSpPr>
            <a:spLocks noGrp="1"/>
          </p:cNvSpPr>
          <p:nvPr>
            <p:ph type="body" idx="1"/>
          </p:nvPr>
        </p:nvSpPr>
        <p:spPr>
          <a:xfrm>
            <a:off x="839789" y="1553238"/>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5390EA-F6D5-7C4B-B7E3-D53CC3F30397}"/>
              </a:ext>
            </a:extLst>
          </p:cNvPr>
          <p:cNvSpPr>
            <a:spLocks noGrp="1"/>
          </p:cNvSpPr>
          <p:nvPr>
            <p:ph sz="half" idx="2"/>
          </p:nvPr>
        </p:nvSpPr>
        <p:spPr>
          <a:xfrm>
            <a:off x="839789" y="2221325"/>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14" name="Google Shape;2420;p336">
            <a:extLst>
              <a:ext uri="{FF2B5EF4-FFF2-40B4-BE49-F238E27FC236}">
                <a16:creationId xmlns:a16="http://schemas.microsoft.com/office/drawing/2014/main" id="{2F7BCF17-8E9F-4A2F-A6B2-33BC09092E1C}"/>
              </a:ext>
            </a:extLst>
          </p:cNvPr>
          <p:cNvSpPr txBox="1">
            <a:spLocks noGrp="1"/>
          </p:cNvSpPr>
          <p:nvPr>
            <p:ph type="subTitle" idx="16"/>
          </p:nvPr>
        </p:nvSpPr>
        <p:spPr>
          <a:xfrm>
            <a:off x="839789" y="963863"/>
            <a:ext cx="10515600" cy="529373"/>
          </a:xfrm>
          <a:prstGeom prst="rect">
            <a:avLst/>
          </a:prstGeom>
        </p:spPr>
        <p:txBody>
          <a:bodyPr spcFirstLastPara="1" wrap="square" lIns="91425" tIns="91425" rIns="91425" bIns="91425" anchor="ctr" anchorCtr="0">
            <a:noAutofit/>
          </a:bodyPr>
          <a:lstStyle>
            <a:lvl1pPr lvl="0" algn="l" rtl="0">
              <a:spcBef>
                <a:spcPts val="0"/>
              </a:spcBef>
              <a:spcAft>
                <a:spcPts val="0"/>
              </a:spcAft>
              <a:buNone/>
              <a:defRPr sz="2400" cap="all" baseline="0">
                <a:solidFill>
                  <a:schemeClr val="accent1"/>
                </a:solidFill>
                <a:latin typeface="Calibri" panose="020F0502020204030204" pitchFamily="34" charset="0"/>
                <a:ea typeface="Lato Light"/>
                <a:cs typeface="Lato Light"/>
                <a:sym typeface="Lato Light"/>
              </a:defRPr>
            </a:lvl1pPr>
            <a:lvl2pPr lvl="1" rtl="0">
              <a:spcBef>
                <a:spcPts val="0"/>
              </a:spcBef>
              <a:spcAft>
                <a:spcPts val="0"/>
              </a:spcAft>
              <a:buNone/>
              <a:defRPr sz="2400">
                <a:solidFill>
                  <a:schemeClr val="accent3"/>
                </a:solidFill>
                <a:latin typeface="Lato Light"/>
                <a:ea typeface="Lato Light"/>
                <a:cs typeface="Lato Light"/>
                <a:sym typeface="Lato Light"/>
              </a:defRPr>
            </a:lvl2pPr>
            <a:lvl3pPr lvl="2" rtl="0">
              <a:spcBef>
                <a:spcPts val="0"/>
              </a:spcBef>
              <a:spcAft>
                <a:spcPts val="0"/>
              </a:spcAft>
              <a:buNone/>
              <a:defRPr sz="2400">
                <a:solidFill>
                  <a:schemeClr val="accent3"/>
                </a:solidFill>
                <a:latin typeface="Lato Light"/>
                <a:ea typeface="Lato Light"/>
                <a:cs typeface="Lato Light"/>
                <a:sym typeface="Lato Light"/>
              </a:defRPr>
            </a:lvl3pPr>
            <a:lvl4pPr lvl="3" rtl="0">
              <a:spcBef>
                <a:spcPts val="0"/>
              </a:spcBef>
              <a:spcAft>
                <a:spcPts val="0"/>
              </a:spcAft>
              <a:buNone/>
              <a:defRPr sz="2400">
                <a:solidFill>
                  <a:schemeClr val="accent3"/>
                </a:solidFill>
                <a:latin typeface="Lato Light"/>
                <a:ea typeface="Lato Light"/>
                <a:cs typeface="Lato Light"/>
                <a:sym typeface="Lato Light"/>
              </a:defRPr>
            </a:lvl4pPr>
            <a:lvl5pPr lvl="4" rtl="0">
              <a:spcBef>
                <a:spcPts val="0"/>
              </a:spcBef>
              <a:spcAft>
                <a:spcPts val="0"/>
              </a:spcAft>
              <a:buNone/>
              <a:defRPr sz="2400">
                <a:solidFill>
                  <a:schemeClr val="accent3"/>
                </a:solidFill>
                <a:latin typeface="Lato Light"/>
                <a:ea typeface="Lato Light"/>
                <a:cs typeface="Lato Light"/>
                <a:sym typeface="Lato Light"/>
              </a:defRPr>
            </a:lvl5pPr>
            <a:lvl6pPr lvl="5" rtl="0">
              <a:spcBef>
                <a:spcPts val="0"/>
              </a:spcBef>
              <a:spcAft>
                <a:spcPts val="0"/>
              </a:spcAft>
              <a:buNone/>
              <a:defRPr sz="2400">
                <a:solidFill>
                  <a:schemeClr val="accent3"/>
                </a:solidFill>
                <a:latin typeface="Lato Light"/>
                <a:ea typeface="Lato Light"/>
                <a:cs typeface="Lato Light"/>
                <a:sym typeface="Lato Light"/>
              </a:defRPr>
            </a:lvl6pPr>
            <a:lvl7pPr lvl="6" rtl="0">
              <a:spcBef>
                <a:spcPts val="0"/>
              </a:spcBef>
              <a:spcAft>
                <a:spcPts val="0"/>
              </a:spcAft>
              <a:buNone/>
              <a:defRPr sz="2400">
                <a:solidFill>
                  <a:schemeClr val="accent3"/>
                </a:solidFill>
                <a:latin typeface="Lato Light"/>
                <a:ea typeface="Lato Light"/>
                <a:cs typeface="Lato Light"/>
                <a:sym typeface="Lato Light"/>
              </a:defRPr>
            </a:lvl7pPr>
            <a:lvl8pPr lvl="7" rtl="0">
              <a:spcBef>
                <a:spcPts val="0"/>
              </a:spcBef>
              <a:spcAft>
                <a:spcPts val="0"/>
              </a:spcAft>
              <a:buNone/>
              <a:defRPr sz="2400">
                <a:solidFill>
                  <a:schemeClr val="accent3"/>
                </a:solidFill>
                <a:latin typeface="Lato Light"/>
                <a:ea typeface="Lato Light"/>
                <a:cs typeface="Lato Light"/>
                <a:sym typeface="Lato Light"/>
              </a:defRPr>
            </a:lvl8pPr>
            <a:lvl9pPr lvl="8" rtl="0">
              <a:spcBef>
                <a:spcPts val="0"/>
              </a:spcBef>
              <a:spcAft>
                <a:spcPts val="0"/>
              </a:spcAft>
              <a:buNone/>
              <a:defRPr sz="2400">
                <a:solidFill>
                  <a:schemeClr val="accent3"/>
                </a:solidFill>
                <a:latin typeface="Lato Light"/>
                <a:ea typeface="Lato Light"/>
                <a:cs typeface="Lato Light"/>
                <a:sym typeface="Lato Light"/>
              </a:defRPr>
            </a:lvl9pPr>
          </a:lstStyle>
          <a:p>
            <a:endParaRPr/>
          </a:p>
        </p:txBody>
      </p:sp>
      <p:sp>
        <p:nvSpPr>
          <p:cNvPr id="16" name="Text Placeholder 2">
            <a:extLst>
              <a:ext uri="{FF2B5EF4-FFF2-40B4-BE49-F238E27FC236}">
                <a16:creationId xmlns:a16="http://schemas.microsoft.com/office/drawing/2014/main" id="{3EF0BD6C-2821-4BBB-B4ED-2030EC33F417}"/>
              </a:ext>
            </a:extLst>
          </p:cNvPr>
          <p:cNvSpPr>
            <a:spLocks noGrp="1"/>
          </p:cNvSpPr>
          <p:nvPr>
            <p:ph type="body" idx="17"/>
          </p:nvPr>
        </p:nvSpPr>
        <p:spPr>
          <a:xfrm>
            <a:off x="4389902" y="1553238"/>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021B94F7-D2EC-4CF6-BCEA-670E4CF23EB1}"/>
              </a:ext>
            </a:extLst>
          </p:cNvPr>
          <p:cNvSpPr>
            <a:spLocks noGrp="1"/>
          </p:cNvSpPr>
          <p:nvPr>
            <p:ph type="body" idx="19"/>
          </p:nvPr>
        </p:nvSpPr>
        <p:spPr>
          <a:xfrm>
            <a:off x="7943193" y="1554795"/>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105C8EEE-65F7-4639-84F6-3D24A3DE7D70}"/>
              </a:ext>
            </a:extLst>
          </p:cNvPr>
          <p:cNvSpPr>
            <a:spLocks noGrp="1"/>
          </p:cNvSpPr>
          <p:nvPr>
            <p:ph sz="half" idx="20"/>
          </p:nvPr>
        </p:nvSpPr>
        <p:spPr>
          <a:xfrm>
            <a:off x="4389902" y="2221323"/>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1" name="Content Placeholder 3">
            <a:extLst>
              <a:ext uri="{FF2B5EF4-FFF2-40B4-BE49-F238E27FC236}">
                <a16:creationId xmlns:a16="http://schemas.microsoft.com/office/drawing/2014/main" id="{02969726-AB4F-4DAB-B7C6-740294C14FAF}"/>
              </a:ext>
            </a:extLst>
          </p:cNvPr>
          <p:cNvSpPr>
            <a:spLocks noGrp="1"/>
          </p:cNvSpPr>
          <p:nvPr>
            <p:ph sz="half" idx="21"/>
          </p:nvPr>
        </p:nvSpPr>
        <p:spPr>
          <a:xfrm>
            <a:off x="7940015" y="2221323"/>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2" name="Text Placeholder 2">
            <a:extLst>
              <a:ext uri="{FF2B5EF4-FFF2-40B4-BE49-F238E27FC236}">
                <a16:creationId xmlns:a16="http://schemas.microsoft.com/office/drawing/2014/main" id="{07A2E8EF-18E8-4D35-9CAC-185C4B2BBA2F}"/>
              </a:ext>
            </a:extLst>
          </p:cNvPr>
          <p:cNvSpPr>
            <a:spLocks noGrp="1"/>
          </p:cNvSpPr>
          <p:nvPr>
            <p:ph type="body" idx="22"/>
          </p:nvPr>
        </p:nvSpPr>
        <p:spPr>
          <a:xfrm>
            <a:off x="838200" y="3746329"/>
            <a:ext cx="3412196" cy="600295"/>
          </a:xfrm>
        </p:spPr>
        <p:txBody>
          <a:bodyPr anchor="b" anchorCtr="0"/>
          <a:lstStyle>
            <a:lvl1pPr marL="0" indent="0">
              <a:lnSpc>
                <a:spcPct val="100000"/>
              </a:lnSpc>
              <a:spcBef>
                <a:spcPts val="0"/>
              </a:spcBef>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a:extLst>
              <a:ext uri="{FF2B5EF4-FFF2-40B4-BE49-F238E27FC236}">
                <a16:creationId xmlns:a16="http://schemas.microsoft.com/office/drawing/2014/main" id="{55B987C3-1AEF-4826-B471-BC87CDA6DBB0}"/>
              </a:ext>
            </a:extLst>
          </p:cNvPr>
          <p:cNvSpPr>
            <a:spLocks noGrp="1"/>
          </p:cNvSpPr>
          <p:nvPr>
            <p:ph sz="half" idx="23"/>
          </p:nvPr>
        </p:nvSpPr>
        <p:spPr>
          <a:xfrm>
            <a:off x="838200" y="4414416"/>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4" name="Text Placeholder 2">
            <a:extLst>
              <a:ext uri="{FF2B5EF4-FFF2-40B4-BE49-F238E27FC236}">
                <a16:creationId xmlns:a16="http://schemas.microsoft.com/office/drawing/2014/main" id="{06397E28-E299-4AF6-BB6C-4BBFFC3E27AD}"/>
              </a:ext>
            </a:extLst>
          </p:cNvPr>
          <p:cNvSpPr>
            <a:spLocks noGrp="1"/>
          </p:cNvSpPr>
          <p:nvPr>
            <p:ph type="body" idx="24"/>
          </p:nvPr>
        </p:nvSpPr>
        <p:spPr>
          <a:xfrm>
            <a:off x="4388313" y="3746329"/>
            <a:ext cx="3412196" cy="600295"/>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8294170C-F636-4C19-87D9-A8ADA33145AA}"/>
              </a:ext>
            </a:extLst>
          </p:cNvPr>
          <p:cNvSpPr>
            <a:spLocks noGrp="1"/>
          </p:cNvSpPr>
          <p:nvPr>
            <p:ph type="body" idx="25"/>
          </p:nvPr>
        </p:nvSpPr>
        <p:spPr>
          <a:xfrm>
            <a:off x="7941604" y="3747886"/>
            <a:ext cx="3412196" cy="598738"/>
          </a:xfrm>
        </p:spPr>
        <p:txBody>
          <a:bodyPr anchor="b" anchorCtr="0"/>
          <a:lstStyle>
            <a:lvl1pPr marL="0" indent="0">
              <a:lnSpc>
                <a:spcPct val="100000"/>
              </a:lnSpc>
              <a:buNone/>
              <a:defRPr sz="1800" b="1"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E7A64ED4-DB24-4418-9D0B-562710E05A57}"/>
              </a:ext>
            </a:extLst>
          </p:cNvPr>
          <p:cNvSpPr>
            <a:spLocks noGrp="1"/>
          </p:cNvSpPr>
          <p:nvPr>
            <p:ph sz="half" idx="26"/>
          </p:nvPr>
        </p:nvSpPr>
        <p:spPr>
          <a:xfrm>
            <a:off x="4388313" y="4414414"/>
            <a:ext cx="3412196" cy="1670493"/>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sp>
        <p:nvSpPr>
          <p:cNvPr id="27" name="Content Placeholder 3">
            <a:extLst>
              <a:ext uri="{FF2B5EF4-FFF2-40B4-BE49-F238E27FC236}">
                <a16:creationId xmlns:a16="http://schemas.microsoft.com/office/drawing/2014/main" id="{AA5492EB-D5BB-4B58-8103-593CBA0469FE}"/>
              </a:ext>
            </a:extLst>
          </p:cNvPr>
          <p:cNvSpPr>
            <a:spLocks noGrp="1"/>
          </p:cNvSpPr>
          <p:nvPr>
            <p:ph sz="half" idx="27"/>
          </p:nvPr>
        </p:nvSpPr>
        <p:spPr>
          <a:xfrm>
            <a:off x="7938426" y="4414414"/>
            <a:ext cx="3412196" cy="1670492"/>
          </a:xfrm>
        </p:spPr>
        <p:txBody>
          <a:bodyPr/>
          <a:lstStyle>
            <a:lvl1pPr>
              <a:lnSpc>
                <a:spcPct val="100000"/>
              </a:lnSpc>
              <a:spcBef>
                <a:spcPts val="0"/>
              </a:spcBef>
              <a:defRPr sz="1800"/>
            </a:lvl1pPr>
            <a:lvl2pPr>
              <a:defRPr sz="1600"/>
            </a:lvl2pPr>
            <a:lvl3pPr>
              <a:defRPr sz="1200"/>
            </a:lvl3pPr>
          </a:lstStyle>
          <a:p>
            <a:pPr lvl="0"/>
            <a:r>
              <a:rPr lang="en-US"/>
              <a:t>Click to edit Master text styles</a:t>
            </a:r>
          </a:p>
        </p:txBody>
      </p:sp>
      <p:pic>
        <p:nvPicPr>
          <p:cNvPr id="17" name="Picture 16">
            <a:extLst>
              <a:ext uri="{FF2B5EF4-FFF2-40B4-BE49-F238E27FC236}">
                <a16:creationId xmlns:a16="http://schemas.microsoft.com/office/drawing/2014/main" id="{036B6F06-3DDC-2A4A-83A6-85171DE6CAC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38200" y="6126419"/>
            <a:ext cx="1221828" cy="539413"/>
          </a:xfrm>
          <a:prstGeom prst="rect">
            <a:avLst/>
          </a:prstGeom>
        </p:spPr>
      </p:pic>
      <p:pic>
        <p:nvPicPr>
          <p:cNvPr id="19" name="Picture 18" descr="A close up of a sign&#10;&#10;Description automatically generated">
            <a:extLst>
              <a:ext uri="{FF2B5EF4-FFF2-40B4-BE49-F238E27FC236}">
                <a16:creationId xmlns:a16="http://schemas.microsoft.com/office/drawing/2014/main" id="{584B3597-A477-404E-BB90-A12F8685AC38}"/>
              </a:ext>
            </a:extLst>
          </p:cNvPr>
          <p:cNvPicPr>
            <a:picLocks noChangeAspect="1"/>
          </p:cNvPicPr>
          <p:nvPr userDrawn="1"/>
        </p:nvPicPr>
        <p:blipFill>
          <a:blip r:embed="rId3"/>
          <a:stretch>
            <a:fillRect/>
          </a:stretch>
        </p:blipFill>
        <p:spPr>
          <a:xfrm>
            <a:off x="8839200" y="6267052"/>
            <a:ext cx="2514600" cy="368300"/>
          </a:xfrm>
          <a:prstGeom prst="rect">
            <a:avLst/>
          </a:prstGeom>
        </p:spPr>
      </p:pic>
    </p:spTree>
    <p:extLst>
      <p:ext uri="{BB962C8B-B14F-4D97-AF65-F5344CB8AC3E}">
        <p14:creationId xmlns:p14="http://schemas.microsoft.com/office/powerpoint/2010/main" val="1855634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Slide Full Color">
    <p:bg>
      <p:bgPr>
        <a:solidFill>
          <a:schemeClr val="bg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BF50CE26-EF73-0547-AE34-04BF5DD2CEB2}"/>
              </a:ext>
            </a:extLst>
          </p:cNvPr>
          <p:cNvPicPr>
            <a:picLocks noChangeAspect="1"/>
          </p:cNvPicPr>
          <p:nvPr userDrawn="1"/>
        </p:nvPicPr>
        <p:blipFill>
          <a:blip r:embed="rId2"/>
          <a:stretch>
            <a:fillRect/>
          </a:stretch>
        </p:blipFill>
        <p:spPr>
          <a:xfrm>
            <a:off x="8839200" y="6267052"/>
            <a:ext cx="2514600" cy="368300"/>
          </a:xfrm>
          <a:prstGeom prst="rect">
            <a:avLst/>
          </a:prstGeom>
        </p:spPr>
      </p:pic>
      <p:pic>
        <p:nvPicPr>
          <p:cNvPr id="10" name="Picture 9">
            <a:extLst>
              <a:ext uri="{FF2B5EF4-FFF2-40B4-BE49-F238E27FC236}">
                <a16:creationId xmlns:a16="http://schemas.microsoft.com/office/drawing/2014/main" id="{ECDAA583-1651-1749-A6C4-0F44D734029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38200" y="6126419"/>
            <a:ext cx="1221828" cy="539413"/>
          </a:xfrm>
          <a:prstGeom prst="rect">
            <a:avLst/>
          </a:prstGeom>
        </p:spPr>
      </p:pic>
    </p:spTree>
    <p:extLst>
      <p:ext uri="{BB962C8B-B14F-4D97-AF65-F5344CB8AC3E}">
        <p14:creationId xmlns:p14="http://schemas.microsoft.com/office/powerpoint/2010/main" val="28653165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Header_tea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D202AE-E26D-4EA5-8DAA-E3DC5147A7DF}"/>
              </a:ext>
            </a:extLst>
          </p:cNvPr>
          <p:cNvSpPr/>
          <p:nvPr/>
        </p:nvSpPr>
        <p:spPr>
          <a:xfrm>
            <a:off x="0" y="-3969"/>
            <a:ext cx="12192000" cy="68619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2">
            <a:extLst>
              <a:ext uri="{FF2B5EF4-FFF2-40B4-BE49-F238E27FC236}">
                <a16:creationId xmlns:a16="http://schemas.microsoft.com/office/drawing/2014/main" id="{3D75388B-21C2-4C42-B1A5-A02C14D02F10}"/>
              </a:ext>
            </a:extLst>
          </p:cNvPr>
          <p:cNvSpPr>
            <a:spLocks noGrp="1"/>
          </p:cNvSpPr>
          <p:nvPr>
            <p:ph type="body" sz="quarter" idx="10" hasCustomPrompt="1"/>
          </p:nvPr>
        </p:nvSpPr>
        <p:spPr>
          <a:xfrm>
            <a:off x="600890" y="4732759"/>
            <a:ext cx="10528664" cy="1025525"/>
          </a:xfrm>
          <a:prstGeom prst="rect">
            <a:avLst/>
          </a:prstGeom>
          <a:noFill/>
        </p:spPr>
        <p:txBody>
          <a:bodyPr/>
          <a:lstStyle>
            <a:lvl1pPr marL="0" indent="0">
              <a:buFontTx/>
              <a:buNone/>
              <a:defRPr>
                <a:solidFill>
                  <a:schemeClr val="bg1"/>
                </a:solidFill>
              </a:defRPr>
            </a:lvl1pPr>
          </a:lstStyle>
          <a:p>
            <a:pPr lvl="0"/>
            <a:r>
              <a:rPr lang="en-US"/>
              <a:t>Click to add subtitle (or delete this box)</a:t>
            </a:r>
          </a:p>
        </p:txBody>
      </p:sp>
      <p:sp>
        <p:nvSpPr>
          <p:cNvPr id="6" name="Text Placeholder 3">
            <a:extLst>
              <a:ext uri="{FF2B5EF4-FFF2-40B4-BE49-F238E27FC236}">
                <a16:creationId xmlns:a16="http://schemas.microsoft.com/office/drawing/2014/main" id="{DE16F414-02E1-4C33-B258-B4F591C3A0CB}"/>
              </a:ext>
            </a:extLst>
          </p:cNvPr>
          <p:cNvSpPr>
            <a:spLocks noGrp="1"/>
          </p:cNvSpPr>
          <p:nvPr>
            <p:ph type="body" sz="quarter" idx="11"/>
          </p:nvPr>
        </p:nvSpPr>
        <p:spPr>
          <a:xfrm>
            <a:off x="600889" y="3637633"/>
            <a:ext cx="10528300" cy="1097280"/>
          </a:xfrm>
          <a:prstGeom prst="rect">
            <a:avLst/>
          </a:prstGeom>
          <a:noFill/>
        </p:spPr>
        <p:txBody>
          <a:bodyPr anchor="ctr"/>
          <a:lstStyle>
            <a:lvl1pPr marL="0" indent="0" algn="l" defTabSz="914400" rtl="0" eaLnBrk="1" latinLnBrk="0" hangingPunct="1">
              <a:lnSpc>
                <a:spcPct val="90000"/>
              </a:lnSpc>
              <a:spcBef>
                <a:spcPct val="0"/>
              </a:spcBef>
              <a:buFontTx/>
              <a:buNone/>
              <a:defRPr lang="en-US" sz="4800" b="1" kern="1200" dirty="0" smtClean="0">
                <a:solidFill>
                  <a:schemeClr val="bg1"/>
                </a:solidFill>
                <a:latin typeface="+mj-lt"/>
                <a:ea typeface="+mj-ea"/>
                <a:cs typeface="+mj-cs"/>
              </a:defRPr>
            </a:lvl1pPr>
            <a:lvl5pPr marL="52388" indent="0">
              <a:buNone/>
              <a:defRPr sz="5400"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520008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CC62DA8-489A-4AAA-8598-A36A742D3A5E}"/>
              </a:ext>
            </a:extLst>
          </p:cNvPr>
          <p:cNvSpPr>
            <a:spLocks/>
          </p:cNvSpPr>
          <p:nvPr userDrawn="1"/>
        </p:nvSpPr>
        <p:spPr bwMode="auto">
          <a:xfrm>
            <a:off x="296863" y="4530725"/>
            <a:ext cx="11598275" cy="2098675"/>
          </a:xfrm>
          <a:custGeom>
            <a:avLst/>
            <a:gdLst>
              <a:gd name="T0" fmla="*/ 0 w 11599295"/>
              <a:gd name="T1" fmla="*/ 574586 h 2098540"/>
              <a:gd name="T2" fmla="*/ 5910497 w 11599295"/>
              <a:gd name="T3" fmla="*/ 119 h 2098540"/>
              <a:gd name="T4" fmla="*/ 11598275 w 11599295"/>
              <a:gd name="T5" fmla="*/ 574586 h 2098540"/>
              <a:gd name="T6" fmla="*/ 11598275 w 11599295"/>
              <a:gd name="T7" fmla="*/ 2098675 h 2098540"/>
              <a:gd name="T8" fmla="*/ 0 w 11599295"/>
              <a:gd name="T9" fmla="*/ 2098675 h 2098540"/>
              <a:gd name="T10" fmla="*/ 0 w 11599295"/>
              <a:gd name="T11" fmla="*/ 574586 h 2098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9295" h="2098540">
                <a:moveTo>
                  <a:pt x="0" y="574549"/>
                </a:moveTo>
                <a:cubicBezTo>
                  <a:pt x="1991832" y="205272"/>
                  <a:pt x="2899278" y="-5743"/>
                  <a:pt x="5911017" y="119"/>
                </a:cubicBezTo>
                <a:cubicBezTo>
                  <a:pt x="8993094" y="58735"/>
                  <a:pt x="9730556" y="199410"/>
                  <a:pt x="11599295" y="574549"/>
                </a:cubicBezTo>
                <a:lnTo>
                  <a:pt x="11599295" y="2098540"/>
                </a:lnTo>
                <a:lnTo>
                  <a:pt x="0" y="2098540"/>
                </a:lnTo>
                <a:lnTo>
                  <a:pt x="0" y="574549"/>
                </a:lnTo>
                <a:close/>
              </a:path>
            </a:pathLst>
          </a:custGeom>
          <a:solidFill>
            <a:schemeClr val="accent1">
              <a:alpha val="30196"/>
            </a:scheme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cxnSp>
        <p:nvCxnSpPr>
          <p:cNvPr id="5" name="Straight Connector 12">
            <a:extLst>
              <a:ext uri="{FF2B5EF4-FFF2-40B4-BE49-F238E27FC236}">
                <a16:creationId xmlns:a16="http://schemas.microsoft.com/office/drawing/2014/main" id="{3D54DC38-7215-4852-8D3C-BFEF9E80CEA5}"/>
              </a:ext>
            </a:extLst>
          </p:cNvPr>
          <p:cNvCxnSpPr>
            <a:cxnSpLocks noChangeShapeType="1"/>
          </p:cNvCxnSpPr>
          <p:nvPr userDrawn="1"/>
        </p:nvCxnSpPr>
        <p:spPr bwMode="auto">
          <a:xfrm flipH="1">
            <a:off x="287338" y="6662738"/>
            <a:ext cx="11599862"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13">
            <a:extLst>
              <a:ext uri="{FF2B5EF4-FFF2-40B4-BE49-F238E27FC236}">
                <a16:creationId xmlns:a16="http://schemas.microsoft.com/office/drawing/2014/main" id="{28C729B9-0BE0-4E54-AB13-C497AD4945FF}"/>
              </a:ext>
            </a:extLst>
          </p:cNvPr>
          <p:cNvCxnSpPr>
            <a:cxnSpLocks noChangeShapeType="1"/>
          </p:cNvCxnSpPr>
          <p:nvPr userDrawn="1"/>
        </p:nvCxnSpPr>
        <p:spPr bwMode="auto">
          <a:xfrm flipH="1">
            <a:off x="296863" y="228600"/>
            <a:ext cx="11598275" cy="0"/>
          </a:xfrm>
          <a:prstGeom prst="line">
            <a:avLst/>
          </a:prstGeom>
          <a:noFill/>
          <a:ln w="28575"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14" descr="Logo&#10;&#10;Description automatically generated">
            <a:extLst>
              <a:ext uri="{FF2B5EF4-FFF2-40B4-BE49-F238E27FC236}">
                <a16:creationId xmlns:a16="http://schemas.microsoft.com/office/drawing/2014/main" id="{0704B821-65F0-4351-8ED7-B7B0499998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24400" y="4914900"/>
            <a:ext cx="2590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pPr lvl="0"/>
            <a:r>
              <a:rPr lang="en-US" altLang="en-US" noProof="0"/>
              <a:t>Click to edit Master subtitle style</a:t>
            </a:r>
          </a:p>
        </p:txBody>
      </p:sp>
      <p:sp>
        <p:nvSpPr>
          <p:cNvPr id="8" name="Rectangle 5">
            <a:extLst>
              <a:ext uri="{FF2B5EF4-FFF2-40B4-BE49-F238E27FC236}">
                <a16:creationId xmlns:a16="http://schemas.microsoft.com/office/drawing/2014/main" id="{CAE322D8-1F97-4E8D-854E-7423A8D39072}"/>
              </a:ext>
            </a:extLst>
          </p:cNvPr>
          <p:cNvSpPr>
            <a:spLocks noGrp="1" noChangeArrowheads="1"/>
          </p:cNvSpPr>
          <p:nvPr>
            <p:ph type="ftr" sz="quarter" idx="10"/>
          </p:nvPr>
        </p:nvSpPr>
        <p:spPr>
          <a:xfrm>
            <a:off x="4572000" y="5970588"/>
            <a:ext cx="3860800" cy="476250"/>
          </a:xfrm>
        </p:spPr>
        <p:txBody>
          <a:bodyPr/>
          <a:lstStyle>
            <a:lvl1pPr algn="l" eaLnBrk="0" hangingPunct="0">
              <a:spcBef>
                <a:spcPct val="50000"/>
              </a:spcBef>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Tree>
    <p:extLst>
      <p:ext uri="{BB962C8B-B14F-4D97-AF65-F5344CB8AC3E}">
        <p14:creationId xmlns:p14="http://schemas.microsoft.com/office/powerpoint/2010/main" val="31644470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CF0D89-72F5-4D2E-9A04-84EC60F13F43}"/>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AB2F2C44-0DCF-4FF3-80E4-B2DB446F3D67}"/>
              </a:ext>
            </a:extLst>
          </p:cNvPr>
          <p:cNvSpPr>
            <a:spLocks noGrp="1" noChangeArrowheads="1"/>
          </p:cNvSpPr>
          <p:nvPr>
            <p:ph type="sldNum" sz="quarter" idx="11"/>
          </p:nvPr>
        </p:nvSpPr>
        <p:spPr>
          <a:ln/>
        </p:spPr>
        <p:txBody>
          <a:bodyPr/>
          <a:lstStyle>
            <a:lvl1pPr>
              <a:defRPr/>
            </a:lvl1pPr>
          </a:lstStyle>
          <a:p>
            <a:pPr>
              <a:defRPr/>
            </a:pPr>
            <a:fld id="{67764780-2CFF-4A98-9AAF-D46F00E5FC69}" type="slidenum">
              <a:rPr lang="en-US" altLang="en-US"/>
              <a:pPr>
                <a:defRPr/>
              </a:pPr>
              <a:t>‹#›</a:t>
            </a:fld>
            <a:endParaRPr lang="en-US" altLang="en-US"/>
          </a:p>
        </p:txBody>
      </p:sp>
      <p:sp>
        <p:nvSpPr>
          <p:cNvPr id="6" name="Rectangle 10">
            <a:extLst>
              <a:ext uri="{FF2B5EF4-FFF2-40B4-BE49-F238E27FC236}">
                <a16:creationId xmlns:a16="http://schemas.microsoft.com/office/drawing/2014/main" id="{C22DE0FD-2ABA-413D-A39D-54F212275DC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64593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27F3B28-4766-413B-9BF4-8A6B8872B0F3}"/>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487B28A6-9858-4711-9FD2-19344ACB7F8D}"/>
              </a:ext>
            </a:extLst>
          </p:cNvPr>
          <p:cNvSpPr>
            <a:spLocks noGrp="1" noChangeArrowheads="1"/>
          </p:cNvSpPr>
          <p:nvPr>
            <p:ph type="sldNum" sz="quarter" idx="11"/>
          </p:nvPr>
        </p:nvSpPr>
        <p:spPr>
          <a:ln/>
        </p:spPr>
        <p:txBody>
          <a:bodyPr/>
          <a:lstStyle>
            <a:lvl1pPr>
              <a:defRPr/>
            </a:lvl1pPr>
          </a:lstStyle>
          <a:p>
            <a:pPr>
              <a:defRPr/>
            </a:pPr>
            <a:fld id="{51B2F452-4B6C-41B3-B1C2-6458691A8789}" type="slidenum">
              <a:rPr lang="en-US" altLang="en-US"/>
              <a:pPr>
                <a:defRPr/>
              </a:pPr>
              <a:t>‹#›</a:t>
            </a:fld>
            <a:endParaRPr lang="en-US" altLang="en-US"/>
          </a:p>
        </p:txBody>
      </p:sp>
      <p:sp>
        <p:nvSpPr>
          <p:cNvPr id="6" name="Rectangle 10">
            <a:extLst>
              <a:ext uri="{FF2B5EF4-FFF2-40B4-BE49-F238E27FC236}">
                <a16:creationId xmlns:a16="http://schemas.microsoft.com/office/drawing/2014/main" id="{54AC13AA-1CF6-44F7-B5CE-47A8FA8DFCE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40819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FB0586-0EA5-4A8B-B82C-8F10685DAFF2}" type="datetime1">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3CDC-72CB-4001-9694-0A2E10A4F67D}" type="slidenum">
              <a:rPr lang="en-US" smtClean="0"/>
              <a:t>‹#›</a:t>
            </a:fld>
            <a:endParaRPr lang="en-US"/>
          </a:p>
        </p:txBody>
      </p:sp>
    </p:spTree>
    <p:extLst>
      <p:ext uri="{BB962C8B-B14F-4D97-AF65-F5344CB8AC3E}">
        <p14:creationId xmlns:p14="http://schemas.microsoft.com/office/powerpoint/2010/main" val="3527170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A2A459-2E04-4D2A-A500-487801810702}"/>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4E12591F-EC2B-47AF-80A0-FEE1B6239323}"/>
              </a:ext>
            </a:extLst>
          </p:cNvPr>
          <p:cNvSpPr>
            <a:spLocks noGrp="1" noChangeArrowheads="1"/>
          </p:cNvSpPr>
          <p:nvPr>
            <p:ph type="sldNum" sz="quarter" idx="11"/>
          </p:nvPr>
        </p:nvSpPr>
        <p:spPr>
          <a:ln/>
        </p:spPr>
        <p:txBody>
          <a:bodyPr/>
          <a:lstStyle>
            <a:lvl1pPr>
              <a:defRPr/>
            </a:lvl1pPr>
          </a:lstStyle>
          <a:p>
            <a:pPr>
              <a:defRPr/>
            </a:pPr>
            <a:fld id="{E7ECEB75-DBC9-4919-9E7E-54298F52744B}" type="slidenum">
              <a:rPr lang="en-US" altLang="en-US"/>
              <a:pPr>
                <a:defRPr/>
              </a:pPr>
              <a:t>‹#›</a:t>
            </a:fld>
            <a:endParaRPr lang="en-US" altLang="en-US"/>
          </a:p>
        </p:txBody>
      </p:sp>
      <p:sp>
        <p:nvSpPr>
          <p:cNvPr id="7" name="Rectangle 10">
            <a:extLst>
              <a:ext uri="{FF2B5EF4-FFF2-40B4-BE49-F238E27FC236}">
                <a16:creationId xmlns:a16="http://schemas.microsoft.com/office/drawing/2014/main" id="{435BDC75-9B71-4801-A177-74540A3FFFB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465808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ACB58F-58B8-4066-AA32-BE19CA96496E}"/>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8" name="Rectangle 8">
            <a:extLst>
              <a:ext uri="{FF2B5EF4-FFF2-40B4-BE49-F238E27FC236}">
                <a16:creationId xmlns:a16="http://schemas.microsoft.com/office/drawing/2014/main" id="{DDDC1D12-72BE-4EDB-A9DA-B364A8DAC338}"/>
              </a:ext>
            </a:extLst>
          </p:cNvPr>
          <p:cNvSpPr>
            <a:spLocks noGrp="1" noChangeArrowheads="1"/>
          </p:cNvSpPr>
          <p:nvPr>
            <p:ph type="sldNum" sz="quarter" idx="11"/>
          </p:nvPr>
        </p:nvSpPr>
        <p:spPr>
          <a:ln/>
        </p:spPr>
        <p:txBody>
          <a:bodyPr/>
          <a:lstStyle>
            <a:lvl1pPr>
              <a:defRPr/>
            </a:lvl1pPr>
          </a:lstStyle>
          <a:p>
            <a:pPr>
              <a:defRPr/>
            </a:pPr>
            <a:fld id="{3187616E-7889-4547-8494-74FBC902B24C}" type="slidenum">
              <a:rPr lang="en-US" altLang="en-US"/>
              <a:pPr>
                <a:defRPr/>
              </a:pPr>
              <a:t>‹#›</a:t>
            </a:fld>
            <a:endParaRPr lang="en-US" altLang="en-US"/>
          </a:p>
        </p:txBody>
      </p:sp>
      <p:sp>
        <p:nvSpPr>
          <p:cNvPr id="9" name="Rectangle 10">
            <a:extLst>
              <a:ext uri="{FF2B5EF4-FFF2-40B4-BE49-F238E27FC236}">
                <a16:creationId xmlns:a16="http://schemas.microsoft.com/office/drawing/2014/main" id="{84394D56-8870-49E3-8FEC-94B109E9FD7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4410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E166E5-AF0D-4D0E-8647-4C26132E22DF}"/>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4" name="Rectangle 8">
            <a:extLst>
              <a:ext uri="{FF2B5EF4-FFF2-40B4-BE49-F238E27FC236}">
                <a16:creationId xmlns:a16="http://schemas.microsoft.com/office/drawing/2014/main" id="{C32EA98D-8D0C-4C4B-9975-FF040A8863D4}"/>
              </a:ext>
            </a:extLst>
          </p:cNvPr>
          <p:cNvSpPr>
            <a:spLocks noGrp="1" noChangeArrowheads="1"/>
          </p:cNvSpPr>
          <p:nvPr>
            <p:ph type="sldNum" sz="quarter" idx="11"/>
          </p:nvPr>
        </p:nvSpPr>
        <p:spPr>
          <a:ln/>
        </p:spPr>
        <p:txBody>
          <a:bodyPr/>
          <a:lstStyle>
            <a:lvl1pPr>
              <a:defRPr/>
            </a:lvl1pPr>
          </a:lstStyle>
          <a:p>
            <a:pPr>
              <a:defRPr/>
            </a:pPr>
            <a:fld id="{68A2E377-3DA6-4286-9493-73928CFE9967}" type="slidenum">
              <a:rPr lang="en-US" altLang="en-US"/>
              <a:pPr>
                <a:defRPr/>
              </a:pPr>
              <a:t>‹#›</a:t>
            </a:fld>
            <a:endParaRPr lang="en-US" altLang="en-US"/>
          </a:p>
        </p:txBody>
      </p:sp>
      <p:sp>
        <p:nvSpPr>
          <p:cNvPr id="5" name="Rectangle 10">
            <a:extLst>
              <a:ext uri="{FF2B5EF4-FFF2-40B4-BE49-F238E27FC236}">
                <a16:creationId xmlns:a16="http://schemas.microsoft.com/office/drawing/2014/main" id="{12F48991-3E33-4943-9267-8668979F170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472284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9C6571-D77B-43A5-8246-81836A4BCCBC}"/>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3" name="Rectangle 8">
            <a:extLst>
              <a:ext uri="{FF2B5EF4-FFF2-40B4-BE49-F238E27FC236}">
                <a16:creationId xmlns:a16="http://schemas.microsoft.com/office/drawing/2014/main" id="{0D88AC7E-9908-4222-9650-EE250C0FED55}"/>
              </a:ext>
            </a:extLst>
          </p:cNvPr>
          <p:cNvSpPr>
            <a:spLocks noGrp="1" noChangeArrowheads="1"/>
          </p:cNvSpPr>
          <p:nvPr>
            <p:ph type="sldNum" sz="quarter" idx="11"/>
          </p:nvPr>
        </p:nvSpPr>
        <p:spPr>
          <a:ln/>
        </p:spPr>
        <p:txBody>
          <a:bodyPr/>
          <a:lstStyle>
            <a:lvl1pPr>
              <a:defRPr/>
            </a:lvl1pPr>
          </a:lstStyle>
          <a:p>
            <a:pPr>
              <a:defRPr/>
            </a:pPr>
            <a:fld id="{B41AFC7A-C1E3-4F64-B5E1-CED59BA51F2B}" type="slidenum">
              <a:rPr lang="en-US" altLang="en-US"/>
              <a:pPr>
                <a:defRPr/>
              </a:pPr>
              <a:t>‹#›</a:t>
            </a:fld>
            <a:endParaRPr lang="en-US" altLang="en-US"/>
          </a:p>
        </p:txBody>
      </p:sp>
      <p:sp>
        <p:nvSpPr>
          <p:cNvPr id="4" name="Rectangle 10">
            <a:extLst>
              <a:ext uri="{FF2B5EF4-FFF2-40B4-BE49-F238E27FC236}">
                <a16:creationId xmlns:a16="http://schemas.microsoft.com/office/drawing/2014/main" id="{36091810-316D-4B8F-BCB2-9C83FB4D8DE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53739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6FE05A2-7E02-4D45-9A7F-3B5EC8661C86}"/>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26450058-B850-4A57-93F5-15257AE894DE}"/>
              </a:ext>
            </a:extLst>
          </p:cNvPr>
          <p:cNvSpPr>
            <a:spLocks noGrp="1" noChangeArrowheads="1"/>
          </p:cNvSpPr>
          <p:nvPr>
            <p:ph type="sldNum" sz="quarter" idx="11"/>
          </p:nvPr>
        </p:nvSpPr>
        <p:spPr>
          <a:ln/>
        </p:spPr>
        <p:txBody>
          <a:bodyPr/>
          <a:lstStyle>
            <a:lvl1pPr>
              <a:defRPr/>
            </a:lvl1pPr>
          </a:lstStyle>
          <a:p>
            <a:pPr>
              <a:defRPr/>
            </a:pPr>
            <a:fld id="{FE501257-2729-4FA2-AFD8-5E3B047BAF67}" type="slidenum">
              <a:rPr lang="en-US" altLang="en-US"/>
              <a:pPr>
                <a:defRPr/>
              </a:pPr>
              <a:t>‹#›</a:t>
            </a:fld>
            <a:endParaRPr lang="en-US" altLang="en-US"/>
          </a:p>
        </p:txBody>
      </p:sp>
      <p:sp>
        <p:nvSpPr>
          <p:cNvPr id="7" name="Rectangle 10">
            <a:extLst>
              <a:ext uri="{FF2B5EF4-FFF2-40B4-BE49-F238E27FC236}">
                <a16:creationId xmlns:a16="http://schemas.microsoft.com/office/drawing/2014/main" id="{F5CE010D-354E-4DBA-AD63-C2FA8DB3E60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96104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A8327C9-B86A-4E82-99DE-4BA87C681380}"/>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6" name="Rectangle 8">
            <a:extLst>
              <a:ext uri="{FF2B5EF4-FFF2-40B4-BE49-F238E27FC236}">
                <a16:creationId xmlns:a16="http://schemas.microsoft.com/office/drawing/2014/main" id="{10C7A50E-18D1-4C44-A716-3A7C10667461}"/>
              </a:ext>
            </a:extLst>
          </p:cNvPr>
          <p:cNvSpPr>
            <a:spLocks noGrp="1" noChangeArrowheads="1"/>
          </p:cNvSpPr>
          <p:nvPr>
            <p:ph type="sldNum" sz="quarter" idx="11"/>
          </p:nvPr>
        </p:nvSpPr>
        <p:spPr>
          <a:ln/>
        </p:spPr>
        <p:txBody>
          <a:bodyPr/>
          <a:lstStyle>
            <a:lvl1pPr>
              <a:defRPr/>
            </a:lvl1pPr>
          </a:lstStyle>
          <a:p>
            <a:pPr>
              <a:defRPr/>
            </a:pPr>
            <a:fld id="{9479F357-BAB0-4F33-B096-CA2BFB246F38}" type="slidenum">
              <a:rPr lang="en-US" altLang="en-US"/>
              <a:pPr>
                <a:defRPr/>
              </a:pPr>
              <a:t>‹#›</a:t>
            </a:fld>
            <a:endParaRPr lang="en-US" altLang="en-US"/>
          </a:p>
        </p:txBody>
      </p:sp>
      <p:sp>
        <p:nvSpPr>
          <p:cNvPr id="7" name="Rectangle 10">
            <a:extLst>
              <a:ext uri="{FF2B5EF4-FFF2-40B4-BE49-F238E27FC236}">
                <a16:creationId xmlns:a16="http://schemas.microsoft.com/office/drawing/2014/main" id="{1BEC9D3B-610E-45D2-9F88-0BDA366EE11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450793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84172A-10C9-4F83-887E-986E4DAEB52E}"/>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6B25F406-E21E-498A-836C-F064CDA46805}"/>
              </a:ext>
            </a:extLst>
          </p:cNvPr>
          <p:cNvSpPr>
            <a:spLocks noGrp="1" noChangeArrowheads="1"/>
          </p:cNvSpPr>
          <p:nvPr>
            <p:ph type="sldNum" sz="quarter" idx="11"/>
          </p:nvPr>
        </p:nvSpPr>
        <p:spPr>
          <a:ln/>
        </p:spPr>
        <p:txBody>
          <a:bodyPr/>
          <a:lstStyle>
            <a:lvl1pPr>
              <a:defRPr/>
            </a:lvl1pPr>
          </a:lstStyle>
          <a:p>
            <a:pPr>
              <a:defRPr/>
            </a:pPr>
            <a:fld id="{08BD50E1-817B-4C13-993E-8246F5402153}" type="slidenum">
              <a:rPr lang="en-US" altLang="en-US"/>
              <a:pPr>
                <a:defRPr/>
              </a:pPr>
              <a:t>‹#›</a:t>
            </a:fld>
            <a:endParaRPr lang="en-US" altLang="en-US"/>
          </a:p>
        </p:txBody>
      </p:sp>
      <p:sp>
        <p:nvSpPr>
          <p:cNvPr id="6" name="Rectangle 10">
            <a:extLst>
              <a:ext uri="{FF2B5EF4-FFF2-40B4-BE49-F238E27FC236}">
                <a16:creationId xmlns:a16="http://schemas.microsoft.com/office/drawing/2014/main" id="{DEE2DC1C-0FBD-468D-B53D-4D6EA1B3765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04733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78B1F4-E224-444F-A9EA-A561F9EBFDE5}"/>
              </a:ext>
            </a:extLst>
          </p:cNvPr>
          <p:cNvSpPr>
            <a:spLocks noGrp="1" noChangeArrowheads="1"/>
          </p:cNvSpPr>
          <p:nvPr>
            <p:ph type="dt" sz="half" idx="10"/>
          </p:nvPr>
        </p:nvSpPr>
        <p:spPr>
          <a:ln/>
        </p:spPr>
        <p:txBody>
          <a:bodyPr/>
          <a:lstStyle>
            <a:lvl1pPr>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 name="Rectangle 8">
            <a:extLst>
              <a:ext uri="{FF2B5EF4-FFF2-40B4-BE49-F238E27FC236}">
                <a16:creationId xmlns:a16="http://schemas.microsoft.com/office/drawing/2014/main" id="{B84D6785-4657-44D5-AA90-CBC926EF93BB}"/>
              </a:ext>
            </a:extLst>
          </p:cNvPr>
          <p:cNvSpPr>
            <a:spLocks noGrp="1" noChangeArrowheads="1"/>
          </p:cNvSpPr>
          <p:nvPr>
            <p:ph type="sldNum" sz="quarter" idx="11"/>
          </p:nvPr>
        </p:nvSpPr>
        <p:spPr>
          <a:ln/>
        </p:spPr>
        <p:txBody>
          <a:bodyPr/>
          <a:lstStyle>
            <a:lvl1pPr>
              <a:defRPr/>
            </a:lvl1pPr>
          </a:lstStyle>
          <a:p>
            <a:pPr>
              <a:defRPr/>
            </a:pPr>
            <a:fld id="{48592F04-01EE-42FD-8498-D9911B648F1D}" type="slidenum">
              <a:rPr lang="en-US" altLang="en-US"/>
              <a:pPr>
                <a:defRPr/>
              </a:pPr>
              <a:t>‹#›</a:t>
            </a:fld>
            <a:endParaRPr lang="en-US" altLang="en-US"/>
          </a:p>
        </p:txBody>
      </p:sp>
      <p:sp>
        <p:nvSpPr>
          <p:cNvPr id="6" name="Rectangle 10">
            <a:extLst>
              <a:ext uri="{FF2B5EF4-FFF2-40B4-BE49-F238E27FC236}">
                <a16:creationId xmlns:a16="http://schemas.microsoft.com/office/drawing/2014/main" id="{911138B0-7A13-447E-B131-4E8CCE350DF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074701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and Content_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59034A-B2DC-459C-9616-584F8ADBA48C}"/>
              </a:ext>
            </a:extLst>
          </p:cNvPr>
          <p:cNvSpPr>
            <a:spLocks noGrp="1"/>
          </p:cNvSpPr>
          <p:nvPr>
            <p:ph type="title" hasCustomPrompt="1"/>
          </p:nvPr>
        </p:nvSpPr>
        <p:spPr>
          <a:xfrm>
            <a:off x="609600" y="379020"/>
            <a:ext cx="10972800" cy="1143000"/>
          </a:xfrm>
          <a:prstGeom prst="rect">
            <a:avLst/>
          </a:prstGeom>
        </p:spPr>
        <p:txBody>
          <a:bodyPr anchor="ctr">
            <a:normAutofit/>
          </a:bodyPr>
          <a:lstStyle>
            <a:lvl1pPr algn="l">
              <a:defRPr sz="4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5F127588-92D9-490A-8309-E14B516841F4}"/>
              </a:ext>
            </a:extLst>
          </p:cNvPr>
          <p:cNvSpPr>
            <a:spLocks noGrp="1"/>
          </p:cNvSpPr>
          <p:nvPr>
            <p:ph idx="1" hasCustomPrompt="1"/>
          </p:nvPr>
        </p:nvSpPr>
        <p:spPr>
          <a:xfrm>
            <a:off x="609600" y="1604431"/>
            <a:ext cx="10972800" cy="4193913"/>
          </a:xfrm>
          <a:prstGeom prst="rect">
            <a:avLst/>
          </a:prstGeom>
        </p:spPr>
        <p:txBody>
          <a:bodyPr>
            <a:noAutofit/>
          </a:bodyPr>
          <a:lstStyle>
            <a:lvl1pPr marL="0" indent="0">
              <a:lnSpc>
                <a:spcPct val="100000"/>
              </a:lnSpc>
              <a:spcBef>
                <a:spcPts val="0"/>
              </a:spcBef>
              <a:spcAft>
                <a:spcPts val="1200"/>
              </a:spcAft>
              <a:buClr>
                <a:schemeClr val="accent1"/>
              </a:buClr>
              <a:buSzPct val="130000"/>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Text</a:t>
            </a:r>
          </a:p>
          <a:p>
            <a:pPr lvl="0"/>
            <a:endParaRPr lang="en-US"/>
          </a:p>
        </p:txBody>
      </p:sp>
      <p:sp>
        <p:nvSpPr>
          <p:cNvPr id="3" name="Slide Number Placeholder 4">
            <a:extLst>
              <a:ext uri="{FF2B5EF4-FFF2-40B4-BE49-F238E27FC236}">
                <a16:creationId xmlns:a16="http://schemas.microsoft.com/office/drawing/2014/main" id="{97E52962-F148-F15C-E840-C69818CF0193}"/>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 name="Straight Connector 1">
            <a:extLst>
              <a:ext uri="{FF2B5EF4-FFF2-40B4-BE49-F238E27FC236}">
                <a16:creationId xmlns:a16="http://schemas.microsoft.com/office/drawing/2014/main" id="{98181AF5-3F55-7D83-77AC-6CE0AF83235D}"/>
              </a:ext>
            </a:extLst>
          </p:cNvPr>
          <p:cNvCxnSpPr/>
          <p:nvPr userDrawn="1"/>
        </p:nvCxnSpPr>
        <p:spPr bwMode="auto">
          <a:xfrm>
            <a:off x="503664" y="6477001"/>
            <a:ext cx="8945136" cy="0"/>
          </a:xfrm>
          <a:prstGeom prst="line">
            <a:avLst/>
          </a:prstGeom>
          <a:solidFill>
            <a:schemeClr val="accent1"/>
          </a:solidFill>
          <a:ln w="9525"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descr="Logo&#10;&#10;Description automatically generated">
            <a:extLst>
              <a:ext uri="{FF2B5EF4-FFF2-40B4-BE49-F238E27FC236}">
                <a16:creationId xmlns:a16="http://schemas.microsoft.com/office/drawing/2014/main" id="{CEB4DB0A-B39C-1B2D-4C54-8904AFFFD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2734" y="5969700"/>
            <a:ext cx="1829666" cy="685800"/>
          </a:xfrm>
          <a:prstGeom prst="rect">
            <a:avLst/>
          </a:prstGeom>
        </p:spPr>
      </p:pic>
    </p:spTree>
    <p:extLst>
      <p:ext uri="{BB962C8B-B14F-4D97-AF65-F5344CB8AC3E}">
        <p14:creationId xmlns:p14="http://schemas.microsoft.com/office/powerpoint/2010/main" val="9946321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981F6F2-32B9-485F-9E34-DF5E7AA5DA14}"/>
              </a:ext>
            </a:extLst>
          </p:cNvPr>
          <p:cNvCxnSpPr/>
          <p:nvPr/>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 Placeholder 2">
            <a:extLst>
              <a:ext uri="{FF2B5EF4-FFF2-40B4-BE49-F238E27FC236}">
                <a16:creationId xmlns:a16="http://schemas.microsoft.com/office/drawing/2014/main" id="{BB4DCB2A-DBA5-4EF7-8A8A-23B2BE48B687}"/>
              </a:ext>
            </a:extLst>
          </p:cNvPr>
          <p:cNvSpPr>
            <a:spLocks noGrp="1"/>
          </p:cNvSpPr>
          <p:nvPr>
            <p:ph type="body" sz="quarter" idx="10" hasCustomPrompt="1"/>
          </p:nvPr>
        </p:nvSpPr>
        <p:spPr>
          <a:xfrm>
            <a:off x="600890" y="4779963"/>
            <a:ext cx="10528664" cy="1025525"/>
          </a:xfrm>
          <a:prstGeom prst="rect">
            <a:avLst/>
          </a:prstGeom>
        </p:spPr>
        <p:txBody>
          <a:bodyPr/>
          <a:lstStyle>
            <a:lvl1pPr marL="0" indent="0">
              <a:buFontTx/>
              <a:buNone/>
              <a:defRPr>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subtitle</a:t>
            </a:r>
          </a:p>
        </p:txBody>
      </p:sp>
      <p:sp>
        <p:nvSpPr>
          <p:cNvPr id="11" name="Text Placeholder 3">
            <a:extLst>
              <a:ext uri="{FF2B5EF4-FFF2-40B4-BE49-F238E27FC236}">
                <a16:creationId xmlns:a16="http://schemas.microsoft.com/office/drawing/2014/main" id="{B66AFAA7-1327-4259-B4EB-D5AB4DD08008}"/>
              </a:ext>
            </a:extLst>
          </p:cNvPr>
          <p:cNvSpPr>
            <a:spLocks noGrp="1"/>
          </p:cNvSpPr>
          <p:nvPr>
            <p:ph type="body" sz="quarter" idx="11"/>
          </p:nvPr>
        </p:nvSpPr>
        <p:spPr>
          <a:xfrm>
            <a:off x="600889" y="3637633"/>
            <a:ext cx="10528300" cy="1097280"/>
          </a:xfrm>
          <a:prstGeom prst="rect">
            <a:avLst/>
          </a:prstGeom>
        </p:spPr>
        <p:txBody>
          <a:bodyPr anchor="ctr"/>
          <a:lstStyle>
            <a:lvl1pPr marL="0" indent="0" algn="l" defTabSz="914400" rtl="0" eaLnBrk="1" latinLnBrk="0" hangingPunct="1">
              <a:lnSpc>
                <a:spcPct val="90000"/>
              </a:lnSpc>
              <a:spcBef>
                <a:spcPct val="0"/>
              </a:spcBef>
              <a:buFontTx/>
              <a:buNone/>
              <a:defRPr lang="en-US" sz="4800" b="1"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5pPr marL="52388" indent="0">
              <a:buNone/>
              <a:defRPr sz="5400" b="1">
                <a:solidFill>
                  <a:schemeClr val="accent1"/>
                </a:solidFill>
              </a:defRPr>
            </a:lvl5pPr>
          </a:lstStyle>
          <a:p>
            <a:pPr lvl="0"/>
            <a:r>
              <a:rPr lang="en-US"/>
              <a:t>Click to edit Master text styles</a:t>
            </a:r>
          </a:p>
        </p:txBody>
      </p:sp>
      <p:sp>
        <p:nvSpPr>
          <p:cNvPr id="2" name="Slide Number Placeholder 4">
            <a:extLst>
              <a:ext uri="{FF2B5EF4-FFF2-40B4-BE49-F238E27FC236}">
                <a16:creationId xmlns:a16="http://schemas.microsoft.com/office/drawing/2014/main" id="{EAE1B871-C989-2E1E-EBEA-7ED71C1C4C63}"/>
              </a:ext>
            </a:extLst>
          </p:cNvPr>
          <p:cNvSpPr txBox="1">
            <a:spLocks/>
          </p:cNvSpPr>
          <p:nvPr userDrawn="1"/>
        </p:nvSpPr>
        <p:spPr>
          <a:xfrm>
            <a:off x="406400" y="6477000"/>
            <a:ext cx="2844800" cy="2476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C0C88AE2-E25C-4F57-8C19-525ED9ADFB53}" type="slidenum">
              <a:rPr lang="en-US" altLang="en-US" sz="105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pPr algn="l"/>
              <a:t>‹#›</a:t>
            </a:fld>
            <a:endParaRPr lang="en-US" altLang="en-US" sz="10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0855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33" Type="http://schemas.openxmlformats.org/officeDocument/2006/relationships/theme" Target="../theme/theme1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29" Type="http://schemas.openxmlformats.org/officeDocument/2006/relationships/slideLayout" Target="../slideLayouts/slideLayout224.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32" Type="http://schemas.openxmlformats.org/officeDocument/2006/relationships/slideLayout" Target="../slideLayouts/slideLayout227.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slideLayout" Target="../slideLayouts/slideLayout223.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31" Type="http://schemas.openxmlformats.org/officeDocument/2006/relationships/slideLayout" Target="../slideLayouts/slideLayout226.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 Id="rId30" Type="http://schemas.openxmlformats.org/officeDocument/2006/relationships/slideLayout" Target="../slideLayouts/slideLayout225.xml"/><Relationship Id="rId8"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5.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theme" Target="../theme/theme4.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4.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theme" Target="../theme/theme6.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theme" Target="../theme/theme7.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theme" Target="../theme/theme8.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theme" Target="../theme/theme9.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C888E-9FF1-41D7-9EDA-11D0ADF16586}" type="datetime1">
              <a:rPr lang="en-US" smtClean="0"/>
              <a:t>7/9/2025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B3CDC-72CB-4001-9694-0A2E10A4F67D}" type="slidenum">
              <a:rPr lang="en-US" smtClean="0"/>
              <a:t>‹#›</a:t>
            </a:fld>
            <a:endParaRPr lang="en-US"/>
          </a:p>
        </p:txBody>
      </p:sp>
    </p:spTree>
    <p:extLst>
      <p:ext uri="{BB962C8B-B14F-4D97-AF65-F5344CB8AC3E}">
        <p14:creationId xmlns:p14="http://schemas.microsoft.com/office/powerpoint/2010/main" val="1316914472"/>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4317"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6C381-2AA0-E647-AE10-875818A634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6F767-8A90-1742-AD9A-E92168E72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B88D1-DB92-964D-B20A-BF4E4CBCD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8C4E262-44E4-0D46-846D-FDF3A9550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30915111"/>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 id="2147484408" r:id="rId19"/>
    <p:sldLayoutId id="2147484409" r:id="rId20"/>
    <p:sldLayoutId id="2147484410" r:id="rId21"/>
    <p:sldLayoutId id="2147484411" r:id="rId22"/>
    <p:sldLayoutId id="2147484412" r:id="rId23"/>
    <p:sldLayoutId id="2147484413" r:id="rId24"/>
    <p:sldLayoutId id="2147484414" r:id="rId25"/>
    <p:sldLayoutId id="2147484415" r:id="rId26"/>
    <p:sldLayoutId id="2147484416" r:id="rId27"/>
    <p:sldLayoutId id="2147484417" r:id="rId28"/>
    <p:sldLayoutId id="2147484418" r:id="rId29"/>
    <p:sldLayoutId id="2147484419" r:id="rId30"/>
    <p:sldLayoutId id="2147484420" r:id="rId31"/>
    <p:sldLayoutId id="2147484421" r:id="rId32"/>
  </p:sldLayoutIdLst>
  <p:hf hdr="0" ftr="0" dt="0"/>
  <p:txStyles>
    <p:titleStyle>
      <a:lvl1pPr algn="l" defTabSz="914400" rtl="0" eaLnBrk="1" latinLnBrk="0" hangingPunct="1">
        <a:lnSpc>
          <a:spcPct val="90000"/>
        </a:lnSpc>
        <a:spcBef>
          <a:spcPct val="0"/>
        </a:spcBef>
        <a:buNone/>
        <a:defRPr sz="4400" kern="1200"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485365"/>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Lst>
  <p:hf hdr="0" ftr="0" dt="0"/>
  <p:txStyles>
    <p:titleStyle>
      <a:lvl1pPr algn="l" rtl="0" eaLnBrk="1" fontAlgn="base" hangingPunct="1">
        <a:spcBef>
          <a:spcPct val="0"/>
        </a:spcBef>
        <a:spcAft>
          <a:spcPct val="0"/>
        </a:spcAft>
        <a:defRPr sz="44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p:titleStyle>
    <p:bodyStyle>
      <a:lvl1pPr marL="257175" indent="-257175" algn="l" rtl="0" eaLnBrk="1" fontAlgn="base" hangingPunct="1">
        <a:spcBef>
          <a:spcPct val="20000"/>
        </a:spcBef>
        <a:spcAft>
          <a:spcPct val="0"/>
        </a:spcAft>
        <a:buChar char="•"/>
        <a:defRPr sz="3600">
          <a:solidFill>
            <a:srgbClr val="005595"/>
          </a:solidFill>
          <a:latin typeface="+mn-lt"/>
          <a:ea typeface="+mn-ea"/>
          <a:cs typeface="+mn-cs"/>
        </a:defRPr>
      </a:lvl1pPr>
      <a:lvl2pPr marL="557213" indent="-214313" algn="l" rtl="0" eaLnBrk="1" fontAlgn="base" hangingPunct="1">
        <a:spcBef>
          <a:spcPct val="20000"/>
        </a:spcBef>
        <a:spcAft>
          <a:spcPct val="0"/>
        </a:spcAft>
        <a:buChar char="–"/>
        <a:defRPr sz="3200">
          <a:solidFill>
            <a:srgbClr val="005595"/>
          </a:solidFill>
          <a:latin typeface="+mn-lt"/>
        </a:defRPr>
      </a:lvl2pPr>
      <a:lvl3pPr marL="857250" indent="-171450" algn="l" rtl="0" eaLnBrk="1" fontAlgn="base" hangingPunct="1">
        <a:spcBef>
          <a:spcPct val="20000"/>
        </a:spcBef>
        <a:spcAft>
          <a:spcPct val="0"/>
        </a:spcAft>
        <a:buChar char="•"/>
        <a:defRPr sz="2800">
          <a:solidFill>
            <a:srgbClr val="005595"/>
          </a:solidFill>
          <a:latin typeface="+mn-lt"/>
        </a:defRPr>
      </a:lvl3pPr>
      <a:lvl4pPr marL="1200150" indent="-171450" algn="l" rtl="0" eaLnBrk="1" fontAlgn="base" hangingPunct="1">
        <a:spcBef>
          <a:spcPct val="20000"/>
        </a:spcBef>
        <a:spcAft>
          <a:spcPct val="0"/>
        </a:spcAft>
        <a:buChar char="–"/>
        <a:defRPr sz="2400">
          <a:solidFill>
            <a:srgbClr val="005595"/>
          </a:solidFill>
          <a:latin typeface="+mn-lt"/>
        </a:defRPr>
      </a:lvl4pPr>
      <a:lvl5pPr marL="1543050" indent="-171450" algn="l" rtl="0" eaLnBrk="1" fontAlgn="base" hangingPunct="1">
        <a:spcBef>
          <a:spcPct val="20000"/>
        </a:spcBef>
        <a:spcAft>
          <a:spcPct val="0"/>
        </a:spcAft>
        <a:buChar char="»"/>
        <a:defRPr sz="2000">
          <a:solidFill>
            <a:srgbClr val="005595"/>
          </a:solidFill>
          <a:latin typeface="+mn-lt"/>
        </a:defRPr>
      </a:lvl5pPr>
      <a:lvl6pPr marL="1885950" indent="-171450" algn="l" rtl="0" eaLnBrk="1" fontAlgn="base" hangingPunct="1">
        <a:spcBef>
          <a:spcPct val="20000"/>
        </a:spcBef>
        <a:spcAft>
          <a:spcPct val="0"/>
        </a:spcAft>
        <a:buChar char="»"/>
        <a:defRPr sz="1050">
          <a:solidFill>
            <a:srgbClr val="005595"/>
          </a:solidFill>
          <a:latin typeface="+mn-lt"/>
        </a:defRPr>
      </a:lvl6pPr>
      <a:lvl7pPr marL="2228850" indent="-171450" algn="l" rtl="0" eaLnBrk="1" fontAlgn="base" hangingPunct="1">
        <a:spcBef>
          <a:spcPct val="20000"/>
        </a:spcBef>
        <a:spcAft>
          <a:spcPct val="0"/>
        </a:spcAft>
        <a:buChar char="»"/>
        <a:defRPr sz="1050">
          <a:solidFill>
            <a:srgbClr val="005595"/>
          </a:solidFill>
          <a:latin typeface="+mn-lt"/>
        </a:defRPr>
      </a:lvl7pPr>
      <a:lvl8pPr marL="2571750" indent="-171450" algn="l" rtl="0" eaLnBrk="1" fontAlgn="base" hangingPunct="1">
        <a:spcBef>
          <a:spcPct val="20000"/>
        </a:spcBef>
        <a:spcAft>
          <a:spcPct val="0"/>
        </a:spcAft>
        <a:buChar char="»"/>
        <a:defRPr sz="1050">
          <a:solidFill>
            <a:srgbClr val="005595"/>
          </a:solidFill>
          <a:latin typeface="+mn-lt"/>
        </a:defRPr>
      </a:lvl8pPr>
      <a:lvl9pPr marL="2914650" indent="-171450" algn="l" rtl="0" eaLnBrk="1" fontAlgn="base" hangingPunct="1">
        <a:spcBef>
          <a:spcPct val="20000"/>
        </a:spcBef>
        <a:spcAft>
          <a:spcPct val="0"/>
        </a:spcAft>
        <a:buChar char="»"/>
        <a:defRPr sz="1050">
          <a:solidFill>
            <a:srgbClr val="005595"/>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47E819-8DE7-462F-9436-764945B9DCC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8F988BD-7D0F-40D6-9E44-4151A901DFB6}"/>
              </a:ext>
            </a:extLst>
          </p:cNvPr>
          <p:cNvSpPr>
            <a:spLocks noGrp="1" noChangeArrowheads="1"/>
          </p:cNvSpPr>
          <p:nvPr>
            <p:ph type="body" idx="1"/>
          </p:nvPr>
        </p:nvSpPr>
        <p:spPr bwMode="auto">
          <a:xfrm>
            <a:off x="609600" y="1600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5D162BD2-491D-49A2-8A9B-6F71B22E4646}"/>
              </a:ext>
            </a:extLst>
          </p:cNvPr>
          <p:cNvSpPr>
            <a:spLocks noGrp="1" noChangeArrowheads="1"/>
          </p:cNvSpPr>
          <p:nvPr>
            <p:ph type="dt" sz="half" idx="2"/>
          </p:nvPr>
        </p:nvSpPr>
        <p:spPr bwMode="auto">
          <a:xfrm>
            <a:off x="406400" y="5943600"/>
            <a:ext cx="467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128" name="Rectangle 8">
            <a:extLst>
              <a:ext uri="{FF2B5EF4-FFF2-40B4-BE49-F238E27FC236}">
                <a16:creationId xmlns:a16="http://schemas.microsoft.com/office/drawing/2014/main" id="{CE067DC9-9C40-487C-BCBC-14B0BA23C68F}"/>
              </a:ext>
            </a:extLst>
          </p:cNvPr>
          <p:cNvSpPr>
            <a:spLocks noGrp="1" noChangeArrowheads="1"/>
          </p:cNvSpPr>
          <p:nvPr>
            <p:ph type="sldNum" sz="quarter" idx="4"/>
          </p:nvPr>
        </p:nvSpPr>
        <p:spPr bwMode="auto">
          <a:xfrm>
            <a:off x="406400" y="6477000"/>
            <a:ext cx="28448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pPr>
              <a:defRPr/>
            </a:pPr>
            <a:fld id="{97320B1F-DCA5-4F11-87F8-EABD762C7E9E}" type="slidenum">
              <a:rPr lang="en-US" altLang="en-US"/>
              <a:pPr>
                <a:defRPr/>
              </a:pPr>
              <a:t>‹#›</a:t>
            </a:fld>
            <a:endParaRPr lang="en-US" altLang="en-US"/>
          </a:p>
        </p:txBody>
      </p:sp>
      <p:sp>
        <p:nvSpPr>
          <p:cNvPr id="5130" name="Rectangle 10">
            <a:extLst>
              <a:ext uri="{FF2B5EF4-FFF2-40B4-BE49-F238E27FC236}">
                <a16:creationId xmlns:a16="http://schemas.microsoft.com/office/drawing/2014/main" id="{D9AA6DFB-1FB4-4C0A-90F8-D9AE6A1FC86D}"/>
              </a:ext>
            </a:extLst>
          </p:cNvPr>
          <p:cNvSpPr>
            <a:spLocks noGrp="1" noChangeArrowheads="1"/>
          </p:cNvSpPr>
          <p:nvPr>
            <p:ph type="ftr" sz="quarter" idx="3"/>
          </p:nvPr>
        </p:nvSpPr>
        <p:spPr bwMode="auto">
          <a:xfrm>
            <a:off x="4165600" y="6477000"/>
            <a:ext cx="3860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ltLang="en-US"/>
          </a:p>
        </p:txBody>
      </p:sp>
      <p:cxnSp>
        <p:nvCxnSpPr>
          <p:cNvPr id="2" name="Straight Connector 1">
            <a:extLst>
              <a:ext uri="{FF2B5EF4-FFF2-40B4-BE49-F238E27FC236}">
                <a16:creationId xmlns:a16="http://schemas.microsoft.com/office/drawing/2014/main" id="{C48C8C6D-0E12-384F-11B1-C77A74D08A28}"/>
              </a:ext>
            </a:extLst>
          </p:cNvPr>
          <p:cNvCxnSpPr/>
          <p:nvPr userDrawn="1"/>
        </p:nvCxnSpPr>
        <p:spPr bwMode="auto">
          <a:xfrm flipV="1">
            <a:off x="508000" y="6477000"/>
            <a:ext cx="11074400" cy="9526"/>
          </a:xfrm>
          <a:prstGeom prst="line">
            <a:avLst/>
          </a:prstGeom>
          <a:solidFill>
            <a:schemeClr val="accent1"/>
          </a:solidFill>
          <a:ln w="19050" cap="flat" cmpd="sng" algn="ctr">
            <a:solidFill>
              <a:srgbClr val="E996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2902330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ftr="0"/>
  <p:txStyles>
    <p:titleStyle>
      <a:lvl1pPr algn="l" rtl="0" eaLnBrk="0" fontAlgn="base" hangingPunct="0">
        <a:spcBef>
          <a:spcPct val="0"/>
        </a:spcBef>
        <a:spcAft>
          <a:spcPct val="0"/>
        </a:spcAft>
        <a:defRPr sz="3200" b="1"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sz="3200" b="1">
          <a:solidFill>
            <a:srgbClr val="005595"/>
          </a:solidFill>
          <a:latin typeface="Arial" panose="020B0604020202020204" pitchFamily="34" charset="0"/>
        </a:defRPr>
      </a:lvl2pPr>
      <a:lvl3pPr algn="l" rtl="0" eaLnBrk="0" fontAlgn="base" hangingPunct="0">
        <a:spcBef>
          <a:spcPct val="0"/>
        </a:spcBef>
        <a:spcAft>
          <a:spcPct val="0"/>
        </a:spcAft>
        <a:defRPr sz="3200" b="1">
          <a:solidFill>
            <a:srgbClr val="005595"/>
          </a:solidFill>
          <a:latin typeface="Arial" panose="020B0604020202020204" pitchFamily="34" charset="0"/>
        </a:defRPr>
      </a:lvl3pPr>
      <a:lvl4pPr algn="l" rtl="0" eaLnBrk="0" fontAlgn="base" hangingPunct="0">
        <a:spcBef>
          <a:spcPct val="0"/>
        </a:spcBef>
        <a:spcAft>
          <a:spcPct val="0"/>
        </a:spcAft>
        <a:defRPr sz="3200" b="1">
          <a:solidFill>
            <a:srgbClr val="005595"/>
          </a:solidFill>
          <a:latin typeface="Arial" panose="020B0604020202020204" pitchFamily="34" charset="0"/>
        </a:defRPr>
      </a:lvl4pPr>
      <a:lvl5pPr algn="l" rtl="0" eaLnBrk="0" fontAlgn="base" hangingPunct="0">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0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eaLnBrk="0" fontAlgn="base" hangingPunct="0">
        <a:spcBef>
          <a:spcPct val="20000"/>
        </a:spcBef>
        <a:spcAft>
          <a:spcPct val="0"/>
        </a:spcAft>
        <a:buChar char="–"/>
        <a:defRPr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spcBef>
          <a:spcPct val="20000"/>
        </a:spcBef>
        <a:spcAft>
          <a:spcPct val="0"/>
        </a:spcAft>
        <a:buChar char="•"/>
        <a:defRPr sz="16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spcBef>
          <a:spcPct val="20000"/>
        </a:spcBef>
        <a:spcAft>
          <a:spcPct val="0"/>
        </a:spcAft>
        <a:buChar char="–"/>
        <a:defRPr sz="14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spcBef>
          <a:spcPct val="20000"/>
        </a:spcBef>
        <a:spcAft>
          <a:spcPct val="0"/>
        </a:spcAft>
        <a:buChar char="»"/>
        <a:defRPr sz="1400" kern="1200">
          <a:solidFill>
            <a:srgbClr val="00559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ContentLogo_WHITE" hidden="1">
            <a:extLst>
              <a:ext uri="{FF2B5EF4-FFF2-40B4-BE49-F238E27FC236}">
                <a16:creationId xmlns:a16="http://schemas.microsoft.com/office/drawing/2014/main" id="{9507DA5D-6BCA-C038-4EE6-5CF9D4897ED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bwMode="invGray">
          <a:xfrm>
            <a:off x="486029" y="6515989"/>
            <a:ext cx="728473" cy="115824"/>
          </a:xfrm>
          <a:prstGeom prst="rect">
            <a:avLst/>
          </a:prstGeom>
        </p:spPr>
      </p:pic>
      <p:pic>
        <p:nvPicPr>
          <p:cNvPr id="3" name="ContentLogo_WHITE" hidden="1">
            <a:extLst>
              <a:ext uri="{FF2B5EF4-FFF2-40B4-BE49-F238E27FC236}">
                <a16:creationId xmlns:a16="http://schemas.microsoft.com/office/drawing/2014/main" id="{9A11D473-0B4B-B066-A285-CA7229ECE4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bwMode="invGray">
          <a:xfrm>
            <a:off x="486029" y="6515989"/>
            <a:ext cx="728473" cy="115824"/>
          </a:xfrm>
          <a:prstGeom prst="rect">
            <a:avLst/>
          </a:prstGeom>
        </p:spPr>
      </p:pic>
    </p:spTree>
    <p:extLst>
      <p:ext uri="{BB962C8B-B14F-4D97-AF65-F5344CB8AC3E}">
        <p14:creationId xmlns:p14="http://schemas.microsoft.com/office/powerpoint/2010/main" val="978082288"/>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351" r:id="rId4"/>
    <p:sldLayoutId id="2147484228" r:id="rId5"/>
    <p:sldLayoutId id="2147484353" r:id="rId6"/>
    <p:sldLayoutId id="2147484354" r:id="rId7"/>
    <p:sldLayoutId id="2147484355" r:id="rId8"/>
    <p:sldLayoutId id="2147484345" r:id="rId9"/>
    <p:sldLayoutId id="2147484271" r:id="rId10"/>
    <p:sldLayoutId id="2147484232" r:id="rId11"/>
    <p:sldLayoutId id="2147484233" r:id="rId12"/>
    <p:sldLayoutId id="2147484234" r:id="rId13"/>
    <p:sldLayoutId id="2147484235" r:id="rId14"/>
    <p:sldLayoutId id="2147484236" r:id="rId15"/>
    <p:sldLayoutId id="2147484237" r:id="rId16"/>
    <p:sldLayoutId id="2147483677" r:id="rId17"/>
    <p:sldLayoutId id="2147484239" r:id="rId18"/>
    <p:sldLayoutId id="2147484240" r:id="rId19"/>
    <p:sldLayoutId id="2147484241" r:id="rId20"/>
    <p:sldLayoutId id="2147484242" r:id="rId21"/>
    <p:sldLayoutId id="2147484272" r:id="rId22"/>
    <p:sldLayoutId id="2147484273" r:id="rId23"/>
    <p:sldLayoutId id="2147484275" r:id="rId24"/>
    <p:sldLayoutId id="2147483687" r:id="rId25"/>
    <p:sldLayoutId id="2147484346" r:id="rId26"/>
    <p:sldLayoutId id="2147484361" r:id="rId27"/>
    <p:sldLayoutId id="2147484362" r:id="rId28"/>
    <p:sldLayoutId id="2147484386" r:id="rId29"/>
    <p:sldLayoutId id="2147484387" r:id="rId30"/>
    <p:sldLayoutId id="2147484388" r:id="rId31"/>
  </p:sldLayoutIdLst>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000827-EDAA-4C02-879F-89CAEC00DC8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4EF31C-117E-4998-81F2-04E9B4A88F55}"/>
              </a:ext>
            </a:extLst>
          </p:cNvPr>
          <p:cNvSpPr>
            <a:spLocks noGrp="1" noChangeArrowheads="1"/>
          </p:cNvSpPr>
          <p:nvPr>
            <p:ph type="body" idx="1"/>
          </p:nvPr>
        </p:nvSpPr>
        <p:spPr bwMode="auto">
          <a:xfrm>
            <a:off x="609600" y="1600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8F5CD406-770D-434E-8596-EB5A1F4DA11A}"/>
              </a:ext>
            </a:extLst>
          </p:cNvPr>
          <p:cNvSpPr>
            <a:spLocks noGrp="1" noChangeArrowheads="1"/>
          </p:cNvSpPr>
          <p:nvPr>
            <p:ph type="dt" sz="half" idx="2"/>
          </p:nvPr>
        </p:nvSpPr>
        <p:spPr bwMode="auto">
          <a:xfrm>
            <a:off x="406400" y="5943600"/>
            <a:ext cx="467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pPr>
              <a:defRPr/>
            </a:pPr>
            <a:r>
              <a:rPr lang="en-US" altLang="en-US"/>
              <a:t>(Enter) DEPARTMENT (ALL CAPS)</a:t>
            </a:r>
            <a:br>
              <a:rPr lang="en-US" altLang="en-US"/>
            </a:br>
            <a:r>
              <a:rPr lang="en-US" altLang="en-US"/>
              <a:t>(Enter) Division or Office (Mixed Case)</a:t>
            </a:r>
          </a:p>
          <a:p>
            <a:pPr>
              <a:defRPr/>
            </a:pPr>
            <a:endParaRPr lang="en-US" altLang="en-US"/>
          </a:p>
        </p:txBody>
      </p:sp>
      <p:sp>
        <p:nvSpPr>
          <p:cNvPr id="5128" name="Rectangle 8">
            <a:extLst>
              <a:ext uri="{FF2B5EF4-FFF2-40B4-BE49-F238E27FC236}">
                <a16:creationId xmlns:a16="http://schemas.microsoft.com/office/drawing/2014/main" id="{B108CF68-7F79-475C-AD14-8B997F0170BB}"/>
              </a:ext>
            </a:extLst>
          </p:cNvPr>
          <p:cNvSpPr>
            <a:spLocks noGrp="1" noChangeArrowheads="1"/>
          </p:cNvSpPr>
          <p:nvPr>
            <p:ph type="sldNum" sz="quarter" idx="4"/>
          </p:nvPr>
        </p:nvSpPr>
        <p:spPr bwMode="auto">
          <a:xfrm>
            <a:off x="406400" y="6477000"/>
            <a:ext cx="28448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pPr>
              <a:defRPr/>
            </a:pPr>
            <a:fld id="{C06EBC97-11BE-4C79-A918-4131B2970A5D}" type="slidenum">
              <a:rPr lang="en-US" altLang="en-US"/>
              <a:pPr>
                <a:defRPr/>
              </a:pPr>
              <a:t>‹#›</a:t>
            </a:fld>
            <a:endParaRPr lang="en-US" altLang="en-US"/>
          </a:p>
        </p:txBody>
      </p:sp>
      <p:sp>
        <p:nvSpPr>
          <p:cNvPr id="5130" name="Rectangle 10">
            <a:extLst>
              <a:ext uri="{FF2B5EF4-FFF2-40B4-BE49-F238E27FC236}">
                <a16:creationId xmlns:a16="http://schemas.microsoft.com/office/drawing/2014/main" id="{13926047-FC16-49CB-9238-867C265E4812}"/>
              </a:ext>
            </a:extLst>
          </p:cNvPr>
          <p:cNvSpPr>
            <a:spLocks noGrp="1" noChangeArrowheads="1"/>
          </p:cNvSpPr>
          <p:nvPr>
            <p:ph type="ftr" sz="quarter" idx="3"/>
          </p:nvPr>
        </p:nvSpPr>
        <p:spPr bwMode="auto">
          <a:xfrm>
            <a:off x="4165600" y="6477000"/>
            <a:ext cx="3860800" cy="3238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ltLang="en-US"/>
          </a:p>
        </p:txBody>
      </p:sp>
      <p:pic>
        <p:nvPicPr>
          <p:cNvPr id="1031" name="Picture 8" descr="Logo&#10;&#10;Description automatically generated">
            <a:extLst>
              <a:ext uri="{FF2B5EF4-FFF2-40B4-BE49-F238E27FC236}">
                <a16:creationId xmlns:a16="http://schemas.microsoft.com/office/drawing/2014/main" id="{C154B2B5-01C5-43F7-94F2-39F6C75C878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134600" y="5943600"/>
            <a:ext cx="17970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2" name="Straight Connector 9">
            <a:extLst>
              <a:ext uri="{FF2B5EF4-FFF2-40B4-BE49-F238E27FC236}">
                <a16:creationId xmlns:a16="http://schemas.microsoft.com/office/drawing/2014/main" id="{73B8C7C4-EA2B-4B36-A5DA-A2236DD79F6E}"/>
              </a:ext>
            </a:extLst>
          </p:cNvPr>
          <p:cNvCxnSpPr>
            <a:cxnSpLocks noChangeShapeType="1"/>
          </p:cNvCxnSpPr>
          <p:nvPr userDrawn="1"/>
        </p:nvCxnSpPr>
        <p:spPr bwMode="auto">
          <a:xfrm flipH="1">
            <a:off x="347663" y="6461125"/>
            <a:ext cx="9712325" cy="0"/>
          </a:xfrm>
          <a:prstGeom prst="line">
            <a:avLst/>
          </a:prstGeom>
          <a:noFill/>
          <a:ln w="19050" algn="ctr">
            <a:solidFill>
              <a:srgbClr val="EC89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a:extLst>
              <a:ext uri="{FF2B5EF4-FFF2-40B4-BE49-F238E27FC236}">
                <a16:creationId xmlns:a16="http://schemas.microsoft.com/office/drawing/2014/main" id="{5FE0D9C0-9DB5-48D5-9217-3F6FC5AFA804}"/>
              </a:ext>
            </a:extLst>
          </p:cNvPr>
          <p:cNvSpPr>
            <a:spLocks noChangeArrowheads="1"/>
          </p:cNvSpPr>
          <p:nvPr userDrawn="1"/>
        </p:nvSpPr>
        <p:spPr bwMode="auto">
          <a:xfrm>
            <a:off x="0" y="0"/>
            <a:ext cx="12192000" cy="339725"/>
          </a:xfrm>
          <a:prstGeom prst="rect">
            <a:avLst/>
          </a:prstGeom>
          <a:solidFill>
            <a:srgbClr val="D6E9E1">
              <a:alpha val="30196"/>
            </a:srgbClr>
          </a:solidFill>
          <a:ln>
            <a:noFill/>
          </a:ln>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684"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3683" r:id="rId11"/>
    <p:sldLayoutId id="2147483686" r:id="rId12"/>
    <p:sldLayoutId id="2147484335" r:id="rId13"/>
  </p:sldLayoutIdLst>
  <p:hf hdr="0" ftr="0"/>
  <p:txStyles>
    <p:titleStyle>
      <a:lvl1pPr algn="l" rtl="0" eaLnBrk="0" fontAlgn="base" hangingPunct="0">
        <a:spcBef>
          <a:spcPct val="0"/>
        </a:spcBef>
        <a:spcAft>
          <a:spcPct val="0"/>
        </a:spcAft>
        <a:defRPr sz="3200" b="1" kern="1200">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panose="020B0604020202020204" pitchFamily="34" charset="0"/>
        </a:defRPr>
      </a:lvl2pPr>
      <a:lvl3pPr algn="l" rtl="0" eaLnBrk="0" fontAlgn="base" hangingPunct="0">
        <a:spcBef>
          <a:spcPct val="0"/>
        </a:spcBef>
        <a:spcAft>
          <a:spcPct val="0"/>
        </a:spcAft>
        <a:defRPr sz="3200" b="1">
          <a:solidFill>
            <a:srgbClr val="005595"/>
          </a:solidFill>
          <a:latin typeface="Arial" panose="020B0604020202020204" pitchFamily="34" charset="0"/>
        </a:defRPr>
      </a:lvl3pPr>
      <a:lvl4pPr algn="l" rtl="0" eaLnBrk="0" fontAlgn="base" hangingPunct="0">
        <a:spcBef>
          <a:spcPct val="0"/>
        </a:spcBef>
        <a:spcAft>
          <a:spcPct val="0"/>
        </a:spcAft>
        <a:defRPr sz="3200" b="1">
          <a:solidFill>
            <a:srgbClr val="005595"/>
          </a:solidFill>
          <a:latin typeface="Arial" panose="020B0604020202020204" pitchFamily="34" charset="0"/>
        </a:defRPr>
      </a:lvl4pPr>
      <a:lvl5pPr algn="l" rtl="0" eaLnBrk="0" fontAlgn="base" hangingPunct="0">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000" kern="1200">
          <a:solidFill>
            <a:srgbClr val="005595"/>
          </a:solidFill>
          <a:latin typeface="+mn-lt"/>
          <a:ea typeface="+mn-ea"/>
          <a:cs typeface="+mn-cs"/>
        </a:defRPr>
      </a:lvl1pPr>
      <a:lvl2pPr marL="742950" indent="-285750" algn="l" rtl="0" eaLnBrk="0" fontAlgn="base" hangingPunct="0">
        <a:spcBef>
          <a:spcPct val="20000"/>
        </a:spcBef>
        <a:spcAft>
          <a:spcPct val="0"/>
        </a:spcAft>
        <a:buChar char="–"/>
        <a:defRPr kern="1200">
          <a:solidFill>
            <a:srgbClr val="005595"/>
          </a:solidFill>
          <a:latin typeface="+mn-lt"/>
          <a:ea typeface="+mn-ea"/>
          <a:cs typeface="+mn-cs"/>
        </a:defRPr>
      </a:lvl2pPr>
      <a:lvl3pPr marL="1143000" indent="-228600" algn="l" rtl="0" eaLnBrk="0" fontAlgn="base" hangingPunct="0">
        <a:spcBef>
          <a:spcPct val="20000"/>
        </a:spcBef>
        <a:spcAft>
          <a:spcPct val="0"/>
        </a:spcAft>
        <a:buChar char="•"/>
        <a:defRPr sz="1600" kern="1200">
          <a:solidFill>
            <a:srgbClr val="005595"/>
          </a:solidFill>
          <a:latin typeface="+mn-lt"/>
          <a:ea typeface="+mn-ea"/>
          <a:cs typeface="+mn-cs"/>
        </a:defRPr>
      </a:lvl3pPr>
      <a:lvl4pPr marL="1600200" indent="-228600" algn="l" rtl="0" eaLnBrk="0" fontAlgn="base" hangingPunct="0">
        <a:spcBef>
          <a:spcPct val="20000"/>
        </a:spcBef>
        <a:spcAft>
          <a:spcPct val="0"/>
        </a:spcAft>
        <a:buChar char="–"/>
        <a:defRPr sz="1400" kern="1200">
          <a:solidFill>
            <a:srgbClr val="005595"/>
          </a:solidFill>
          <a:latin typeface="+mn-lt"/>
          <a:ea typeface="+mn-ea"/>
          <a:cs typeface="+mn-cs"/>
        </a:defRPr>
      </a:lvl4pPr>
      <a:lvl5pPr marL="2057400" indent="-228600" algn="l" rtl="0" eaLnBrk="0" fontAlgn="base" hangingPunct="0">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userDrawn="1"/>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pPr/>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userDrawn="1"/>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468806247"/>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297" r:id="rId7"/>
    <p:sldLayoutId id="2147484298" r:id="rId8"/>
    <p:sldLayoutId id="2147484299" r:id="rId9"/>
    <p:sldLayoutId id="2147484300" r:id="rId10"/>
    <p:sldLayoutId id="2147484301" r:id="rId11"/>
    <p:sldLayoutId id="2147484302" r:id="rId12"/>
    <p:sldLayoutId id="2147484303" r:id="rId13"/>
    <p:sldLayoutId id="2147484304" r:id="rId14"/>
    <p:sldLayoutId id="2147484305" r:id="rId15"/>
    <p:sldLayoutId id="2147484306" r:id="rId16"/>
    <p:sldLayoutId id="2147484307" r:id="rId17"/>
    <p:sldLayoutId id="2147484308" r:id="rId18"/>
    <p:sldLayoutId id="2147484309" r:id="rId19"/>
    <p:sldLayoutId id="2147484310" r:id="rId20"/>
    <p:sldLayoutId id="2147484311" r:id="rId21"/>
    <p:sldLayoutId id="2147484313" r:id="rId22"/>
    <p:sldLayoutId id="2147484314" r:id="rId23"/>
    <p:sldLayoutId id="2147484315" r:id="rId24"/>
    <p:sldLayoutId id="2147484316" r:id="rId25"/>
  </p:sldLayoutIdLst>
  <p:hf hdr="0" ftr="0"/>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pPr/>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4B1178C2-99CA-4557-8F93-FA9015DC7DEF}" type="slidenum">
              <a:rPr lang="en-US" smtClean="0"/>
              <a:t>‹#›</a:t>
            </a:fld>
            <a:endParaRPr lang="en-US"/>
          </a:p>
        </p:txBody>
      </p:sp>
    </p:spTree>
    <p:extLst>
      <p:ext uri="{BB962C8B-B14F-4D97-AF65-F5344CB8AC3E}">
        <p14:creationId xmlns:p14="http://schemas.microsoft.com/office/powerpoint/2010/main" val="4188515186"/>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27" r:id="rId4"/>
    <p:sldLayoutId id="2147484352" r:id="rId5"/>
    <p:sldLayoutId id="2147484328" r:id="rId6"/>
    <p:sldLayoutId id="2147484329" r:id="rId7"/>
    <p:sldLayoutId id="2147484330" r:id="rId8"/>
    <p:sldLayoutId id="2147484331" r:id="rId9"/>
    <p:sldLayoutId id="2147484332" r:id="rId10"/>
    <p:sldLayoutId id="2147484357" r:id="rId11"/>
    <p:sldLayoutId id="2147484358" r:id="rId12"/>
    <p:sldLayoutId id="2147484359" r:id="rId13"/>
    <p:sldLayoutId id="2147484360" r:id="rId14"/>
    <p:sldLayoutId id="2147483675" r:id="rId15"/>
    <p:sldLayoutId id="2147483676" r:id="rId16"/>
    <p:sldLayoutId id="2147484333" r:id="rId17"/>
    <p:sldLayoutId id="2147483678" r:id="rId18"/>
    <p:sldLayoutId id="2147483679" r:id="rId19"/>
    <p:sldLayoutId id="2147483680" r:id="rId20"/>
    <p:sldLayoutId id="2147483681" r:id="rId21"/>
    <p:sldLayoutId id="2147484334" r:id="rId22"/>
  </p:sldLayoutIdLst>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userDrawn="1"/>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pPr/>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userDrawn="1"/>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60042887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Lst>
  <p:hf hdr="0" ftr="0"/>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pPr/>
              <a:t>‹#›</a:t>
            </a:fld>
            <a:endParaRPr lang="en-US"/>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996A58B8-3943-4388-B878-2A33206F9A71}" type="slidenum">
              <a:rPr lang="en-US" smtClean="0"/>
              <a:t>‹#›</a:t>
            </a:fld>
            <a:endParaRPr lang="en-US"/>
          </a:p>
        </p:txBody>
      </p:sp>
    </p:spTree>
    <p:extLst>
      <p:ext uri="{BB962C8B-B14F-4D97-AF65-F5344CB8AC3E}">
        <p14:creationId xmlns:p14="http://schemas.microsoft.com/office/powerpoint/2010/main" val="3321170635"/>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 id="2147484376" r:id="rId13"/>
    <p:sldLayoutId id="2147484377" r:id="rId14"/>
    <p:sldLayoutId id="2147484378" r:id="rId15"/>
    <p:sldLayoutId id="2147484379" r:id="rId16"/>
    <p:sldLayoutId id="2147484380" r:id="rId17"/>
    <p:sldLayoutId id="2147484381" r:id="rId18"/>
    <p:sldLayoutId id="2147484382" r:id="rId19"/>
    <p:sldLayoutId id="2147484383" r:id="rId20"/>
    <p:sldLayoutId id="2147484384" r:id="rId21"/>
    <p:sldLayoutId id="2147484385" r:id="rId22"/>
  </p:sldLayoutIdLst>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1.xml"/><Relationship Id="rId16" Type="http://schemas.openxmlformats.org/officeDocument/2006/relationships/image" Target="../media/image39.png"/><Relationship Id="rId1" Type="http://schemas.openxmlformats.org/officeDocument/2006/relationships/slideLayout" Target="../slideLayouts/slideLayout56.xml"/><Relationship Id="rId6" Type="http://schemas.openxmlformats.org/officeDocument/2006/relationships/image" Target="../media/image11.png"/><Relationship Id="rId11" Type="http://schemas.openxmlformats.org/officeDocument/2006/relationships/image" Target="../media/image34.svg"/><Relationship Id="rId5" Type="http://schemas.openxmlformats.org/officeDocument/2006/relationships/image" Target="../media/image30.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32.svg"/><Relationship Id="rId1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DBA9_D6E4B0DE.xml"/><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1.xml.rels><?xml version="1.0" encoding="UTF-8" standalone="yes"?>
<Relationships xmlns="http://schemas.openxmlformats.org/package/2006/relationships"><Relationship Id="rId3" Type="http://schemas.openxmlformats.org/officeDocument/2006/relationships/hyperlink" Target="mailto:OHPCarceralPrograms@oha.oregon.gov" TargetMode="External"/><Relationship Id="rId2" Type="http://schemas.openxmlformats.org/officeDocument/2006/relationships/notesSlide" Target="../notesSlides/notesSlide11.xml"/><Relationship Id="rId1" Type="http://schemas.openxmlformats.org/officeDocument/2006/relationships/slideLayout" Target="../slideLayouts/slideLayout150.xml"/><Relationship Id="rId4" Type="http://schemas.openxmlformats.org/officeDocument/2006/relationships/hyperlink" Target="https://www.oregon.gov/oha/hsd/medicaid-policy/pages/reentry-info.aspx"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FD44C_FB0A89E9.xml"/><Relationship Id="rId2" Type="http://schemas.openxmlformats.org/officeDocument/2006/relationships/notesSlide" Target="../notesSlides/notesSlide13.xml"/><Relationship Id="rId1" Type="http://schemas.openxmlformats.org/officeDocument/2006/relationships/slideLayout" Target="../slideLayouts/slideLayout150.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hyperlink" Target="https://www.oregon.gov/oha/hpa/dsi-herc/pages/bup-workplan.aspx?wp9611=so:%5b%5b11802,1%5d%5d"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FDB79_387C2307.xml"/><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FDB80_F3D0D69B.xml"/><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hyperlink" Target="https://www.oregon.gov/oha/HPA/DSI-HERC/Pages/BUP-Workplan.aspx"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oregon.gov/oha/hsd/medicaid-policy/pages/benefit-update.aspx" TargetMode="External"/><Relationship Id="rId3" Type="http://schemas.openxmlformats.org/officeDocument/2006/relationships/hyperlink" Target="mailto:herc.info@oha.oregon.gov" TargetMode="External"/><Relationship Id="rId7" Type="http://schemas.openxmlformats.org/officeDocument/2006/relationships/hyperlink" Target="https://pharmacy.oregonstate.edu/drug-policy/meetings" TargetMode="External"/><Relationship Id="rId2" Type="http://schemas.openxmlformats.org/officeDocument/2006/relationships/notesSlide" Target="../notesSlides/notesSlide17.xml"/><Relationship Id="rId1" Type="http://schemas.openxmlformats.org/officeDocument/2006/relationships/slideLayout" Target="../slideLayouts/slideLayout150.xml"/><Relationship Id="rId6" Type="http://schemas.openxmlformats.org/officeDocument/2006/relationships/hyperlink" Target="https://pharmacy.oregonstate.edu/research/pharmacy-practice/drug-use-research-management/benefit-update-project" TargetMode="External"/><Relationship Id="rId5" Type="http://schemas.openxmlformats.org/officeDocument/2006/relationships/hyperlink" Target="https://www.oregon.gov/oha/HPA/DSI-HERC/Pages/BUP-Workplan.aspx" TargetMode="External"/><Relationship Id="rId10" Type="http://schemas.openxmlformats.org/officeDocument/2006/relationships/hyperlink" Target="https://www.oregon.gov/oha/HSD/Medicaid-Policy/Documents/Benefit-Update-Project-Frequently-Asked-Questions.pdf" TargetMode="External"/><Relationship Id="rId4" Type="http://schemas.openxmlformats.org/officeDocument/2006/relationships/hyperlink" Target="https://www.oregon.gov/oha/HPA/DSI-HERC/Pages/public-input-opportunities.aspx" TargetMode="External"/><Relationship Id="rId9" Type="http://schemas.openxmlformats.org/officeDocument/2006/relationships/hyperlink" Target="https://www.oregon.gov/oha/HSD/Medicaid-Policy/Documents/BUP-Fact-Sheet-EN.pdf" TargetMode="External"/></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FD50C_D4D94516.xml"/><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18/10/relationships/comments" Target="../comments/modernComment_7FFFD48A_F61E4C44.xml"/><Relationship Id="rId7" Type="http://schemas.openxmlformats.org/officeDocument/2006/relationships/image" Target="../media/image52.svg"/><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DB75_6B948EF1.xml"/><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DB82_B1D9E38.xml"/><Relationship Id="rId2" Type="http://schemas.openxmlformats.org/officeDocument/2006/relationships/notesSlide" Target="../notesSlides/notesSlide21.xml"/><Relationship Id="rId1" Type="http://schemas.openxmlformats.org/officeDocument/2006/relationships/slideLayout" Target="../slideLayouts/slideLayout58.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FDBB8_DFACD624.xml"/><Relationship Id="rId2" Type="http://schemas.openxmlformats.org/officeDocument/2006/relationships/notesSlide" Target="../notesSlides/notesSlide23.xml"/><Relationship Id="rId1" Type="http://schemas.openxmlformats.org/officeDocument/2006/relationships/slideLayout" Target="../slideLayouts/slideLayout17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87.xml"/><Relationship Id="rId5" Type="http://schemas.openxmlformats.org/officeDocument/2006/relationships/image" Target="../media/image60.sv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hyperlink" Target="http://oregon.gov/hrsn-data" TargetMode="External"/><Relationship Id="rId2" Type="http://schemas.openxmlformats.org/officeDocument/2006/relationships/notesSlide" Target="../notesSlides/notesSlide25.xml"/><Relationship Id="rId1" Type="http://schemas.openxmlformats.org/officeDocument/2006/relationships/slideLayout" Target="../slideLayouts/slideLayout81.xml"/><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7FFFDBAC_8A2F8D.xml"/><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FDBAD_989D61D4.xml"/><Relationship Id="rId2" Type="http://schemas.openxmlformats.org/officeDocument/2006/relationships/notesSlide" Target="../notesSlides/notesSlide29.xml"/><Relationship Id="rId1" Type="http://schemas.openxmlformats.org/officeDocument/2006/relationships/slideLayout" Target="../slideLayouts/slideLayout150.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5.png"/><Relationship Id="rId18" Type="http://schemas.openxmlformats.org/officeDocument/2006/relationships/image" Target="../media/image40.svg"/><Relationship Id="rId3" Type="http://schemas.microsoft.com/office/2018/10/relationships/comments" Target="../comments/modernComment_7FFFDBB2_68B9A150.xml"/><Relationship Id="rId7" Type="http://schemas.openxmlformats.org/officeDocument/2006/relationships/image" Target="../media/image11.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56.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31.png"/><Relationship Id="rId14" Type="http://schemas.openxmlformats.org/officeDocument/2006/relationships/image" Target="../media/image36.svg"/></Relationships>
</file>

<file path=ppt/slides/_rels/slide30.xml.rels><?xml version="1.0" encoding="UTF-8" standalone="yes"?>
<Relationships xmlns="http://schemas.openxmlformats.org/package/2006/relationships"><Relationship Id="rId3" Type="http://schemas.openxmlformats.org/officeDocument/2006/relationships/hyperlink" Target="https://www.oregon.gov/oha/HSD/Medicaid-Policy/Documents/2022-2027-Waiver-Evaluation-Design-1224.pdf" TargetMode="External"/><Relationship Id="rId2" Type="http://schemas.openxmlformats.org/officeDocument/2006/relationships/notesSlide" Target="../notesSlides/notesSlide30.xml"/><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FDBAE_1C7C30C6.xml"/><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7FFFDBAF_7E604096.xml"/><Relationship Id="rId2" Type="http://schemas.openxmlformats.org/officeDocument/2006/relationships/notesSlide" Target="../notesSlides/notesSlide32.xml"/><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hyperlink" Target="mailto:margarette.weller@providence.org" TargetMode="External"/><Relationship Id="rId2" Type="http://schemas.openxmlformats.org/officeDocument/2006/relationships/notesSlide" Target="../notesSlides/notesSlide37.xml"/><Relationship Id="rId1" Type="http://schemas.openxmlformats.org/officeDocument/2006/relationships/slideLayout" Target="../slideLayouts/slideLayout85.xml"/><Relationship Id="rId6" Type="http://schemas.openxmlformats.org/officeDocument/2006/relationships/hyperlink" Target="mailto:OR1115WaiverEval@providence.org" TargetMode="External"/><Relationship Id="rId5" Type="http://schemas.openxmlformats.org/officeDocument/2006/relationships/image" Target="../media/image6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7.xml"/></Relationships>
</file>

<file path=ppt/slides/_rels/slide3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5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4.xml.rels><?xml version="1.0" encoding="UTF-8" standalone="yes"?>
<Relationships xmlns="http://schemas.openxmlformats.org/package/2006/relationships"><Relationship Id="rId3" Type="http://schemas.microsoft.com/office/2018/10/relationships/comments" Target="../comments/modernComment_7FFFC81C_BBC5440F.xml"/><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8" Type="http://schemas.openxmlformats.org/officeDocument/2006/relationships/hyperlink" Target="https://public.govdelivery.com/accounts/ORHA/signup/37696" TargetMode="External"/><Relationship Id="rId3" Type="http://schemas.openxmlformats.org/officeDocument/2006/relationships/hyperlink" Target="mailto:OHPCarceralPrograms@oha.oregon.gov" TargetMode="External"/><Relationship Id="rId7" Type="http://schemas.openxmlformats.org/officeDocument/2006/relationships/hyperlink" Target="http://www.oregon.gov/1115waiverrenewal" TargetMode="External"/><Relationship Id="rId2" Type="http://schemas.openxmlformats.org/officeDocument/2006/relationships/notesSlide" Target="../notesSlides/notesSlide40.xml"/><Relationship Id="rId1" Type="http://schemas.openxmlformats.org/officeDocument/2006/relationships/slideLayout" Target="../slideLayouts/slideLayout58.xml"/><Relationship Id="rId6" Type="http://schemas.openxmlformats.org/officeDocument/2006/relationships/hyperlink" Target="mailto:herc.info@oha.oregon.gov" TargetMode="External"/><Relationship Id="rId5" Type="http://schemas.openxmlformats.org/officeDocument/2006/relationships/hyperlink" Target="mailto:OR1115WaiverEval@providence.org" TargetMode="External"/><Relationship Id="rId4" Type="http://schemas.openxmlformats.org/officeDocument/2006/relationships/hyperlink" Target="mailto:hrsn.program@oha.oregon.gov" TargetMode="External"/></Relationships>
</file>

<file path=ppt/slides/_rels/slide41.xml.rels><?xml version="1.0" encoding="UTF-8" standalone="yes"?>
<Relationships xmlns="http://schemas.openxmlformats.org/package/2006/relationships"><Relationship Id="rId3" Type="http://schemas.microsoft.com/office/2018/10/relationships/comments" Target="../comments/modernComment_7FFFC838_A14B132A.xml"/><Relationship Id="rId2" Type="http://schemas.openxmlformats.org/officeDocument/2006/relationships/notesSlide" Target="../notesSlides/notesSlide41.xml"/><Relationship Id="rId1" Type="http://schemas.openxmlformats.org/officeDocument/2006/relationships/slideLayout" Target="../slideLayouts/slideLayout60.xm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6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7FFFDAEE_BEEA6F3C.xml"/><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7FFFDAF4_9E186250.xml"/><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FFDAE3_DCD4A6F4.xml"/><Relationship Id="rId2" Type="http://schemas.openxmlformats.org/officeDocument/2006/relationships/notesSlide" Target="../notesSlides/notesSlide45.xml"/><Relationship Id="rId1" Type="http://schemas.openxmlformats.org/officeDocument/2006/relationships/slideLayout" Target="../slideLayouts/slideLayout81.xml"/><Relationship Id="rId4" Type="http://schemas.openxmlformats.org/officeDocument/2006/relationships/hyperlink" Target="https://www.oregon.gov/oha/HPA/HP-MAC/Pages/MAC-Archive.asp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DAEC_DAD24459.xml"/><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5594A8-88DF-BE2C-84A7-39F20C696DE1}"/>
              </a:ext>
            </a:extLst>
          </p:cNvPr>
          <p:cNvSpPr txBox="1">
            <a:spLocks/>
          </p:cNvSpPr>
          <p:nvPr/>
        </p:nvSpPr>
        <p:spPr>
          <a:xfrm>
            <a:off x="544673" y="1374717"/>
            <a:ext cx="5551327" cy="579550"/>
          </a:xfrm>
          <a:prstGeom prst="rect">
            <a:avLst/>
          </a:prstGeom>
          <a:solidFill>
            <a:schemeClr val="accent3"/>
          </a:solidFill>
        </p:spPr>
        <p:txBody>
          <a:bodyPr anchor="ctr">
            <a:noAutofit/>
          </a:bodyPr>
          <a:lstStyle>
            <a:lvl1pPr algn="ctr" defTabSz="914400" rtl="0" eaLnBrk="1" latinLnBrk="0" hangingPunct="1">
              <a:lnSpc>
                <a:spcPct val="90000"/>
              </a:lnSpc>
              <a:spcBef>
                <a:spcPct val="0"/>
              </a:spcBef>
              <a:buNone/>
              <a:defRPr sz="4400" b="1" kern="12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sz="2800">
                <a:solidFill>
                  <a:srgbClr val="064276"/>
                </a:solidFill>
              </a:rPr>
              <a:t>Oregon’s 1115 Medicaid Waiver</a:t>
            </a:r>
          </a:p>
        </p:txBody>
      </p:sp>
      <p:sp>
        <p:nvSpPr>
          <p:cNvPr id="13" name="Title 12">
            <a:extLst>
              <a:ext uri="{FF2B5EF4-FFF2-40B4-BE49-F238E27FC236}">
                <a16:creationId xmlns:a16="http://schemas.microsoft.com/office/drawing/2014/main" id="{6B9EA979-01F7-594D-873A-48DF3E53E149}"/>
              </a:ext>
            </a:extLst>
          </p:cNvPr>
          <p:cNvSpPr>
            <a:spLocks noGrp="1"/>
          </p:cNvSpPr>
          <p:nvPr>
            <p:ph type="ctrTitle"/>
          </p:nvPr>
        </p:nvSpPr>
        <p:spPr>
          <a:xfrm>
            <a:off x="555824" y="2335810"/>
            <a:ext cx="3781999" cy="1470025"/>
          </a:xfrm>
        </p:spPr>
        <p:txBody>
          <a:bodyPr/>
          <a:lstStyle/>
          <a:p>
            <a:pPr algn="l">
              <a:lnSpc>
                <a:spcPct val="100000"/>
              </a:lnSpc>
            </a:pPr>
            <a:r>
              <a:rPr lang="en-US" sz="6000">
                <a:solidFill>
                  <a:srgbClr val="064276"/>
                </a:solidFill>
              </a:rPr>
              <a:t>All Come Webinar</a:t>
            </a:r>
          </a:p>
        </p:txBody>
      </p:sp>
      <p:sp>
        <p:nvSpPr>
          <p:cNvPr id="62" name="Title 1">
            <a:extLst>
              <a:ext uri="{FF2B5EF4-FFF2-40B4-BE49-F238E27FC236}">
                <a16:creationId xmlns:a16="http://schemas.microsoft.com/office/drawing/2014/main" id="{B9B0AE63-D69A-77F3-C2C2-DE33735B5CD9}"/>
              </a:ext>
            </a:extLst>
          </p:cNvPr>
          <p:cNvSpPr txBox="1">
            <a:spLocks/>
          </p:cNvSpPr>
          <p:nvPr/>
        </p:nvSpPr>
        <p:spPr>
          <a:xfrm>
            <a:off x="553453" y="4063012"/>
            <a:ext cx="7088215" cy="694656"/>
          </a:xfrm>
          <a:prstGeom prst="rect">
            <a:avLst/>
          </a:prstGeom>
        </p:spPr>
        <p:txBody>
          <a:bodyPr lIns="91440" tIns="45720" rIns="91440" bIns="45720" anchor="t"/>
          <a:lstStyle>
            <a:lvl1pPr algn="ctr" rtl="0" eaLnBrk="1" fontAlgn="base" hangingPunct="1">
              <a:spcBef>
                <a:spcPct val="0"/>
              </a:spcBef>
              <a:spcAft>
                <a:spcPct val="0"/>
              </a:spcAft>
              <a:defRPr sz="60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kern="0">
                <a:solidFill>
                  <a:srgbClr val="064276"/>
                </a:solidFill>
                <a:latin typeface="Helvetica"/>
                <a:ea typeface="Open Sans"/>
                <a:cs typeface="Open Sans"/>
              </a:rPr>
              <a:t>July 9, 2025</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a:ea typeface="Open Sans"/>
              <a:cs typeface="Open San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CAC9ED19-913D-A925-7DD2-D9BC9AEBEE06}"/>
              </a:ext>
              <a:ext uri="{C183D7F6-B498-43B3-948B-1728B52AA6E4}">
                <adec:decorative xmlns:adec="http://schemas.microsoft.com/office/drawing/2017/decorative" val="1"/>
              </a:ext>
            </a:extLst>
          </p:cNvPr>
          <p:cNvSpPr/>
          <p:nvPr/>
        </p:nvSpPr>
        <p:spPr>
          <a:xfrm>
            <a:off x="0" y="5846546"/>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RSN Icons&#10;">
            <a:extLst>
              <a:ext uri="{FF2B5EF4-FFF2-40B4-BE49-F238E27FC236}">
                <a16:creationId xmlns:a16="http://schemas.microsoft.com/office/drawing/2014/main" id="{9D83D1B2-FF47-2DA1-FF4F-5CA1271A205C}"/>
              </a:ext>
            </a:extLst>
          </p:cNvPr>
          <p:cNvPicPr>
            <a:picLocks noChangeAspect="1"/>
          </p:cNvPicPr>
          <p:nvPr/>
        </p:nvPicPr>
        <p:blipFill>
          <a:blip r:embed="rId3"/>
          <a:stretch>
            <a:fillRect/>
          </a:stretch>
        </p:blipFill>
        <p:spPr>
          <a:xfrm>
            <a:off x="9040988" y="5625977"/>
            <a:ext cx="2394089" cy="537562"/>
          </a:xfrm>
          <a:prstGeom prst="rect">
            <a:avLst/>
          </a:prstGeom>
        </p:spPr>
      </p:pic>
      <p:pic>
        <p:nvPicPr>
          <p:cNvPr id="6" name="Graphic 5" descr="Oregon Health Authority Logo">
            <a:extLst>
              <a:ext uri="{FF2B5EF4-FFF2-40B4-BE49-F238E27FC236}">
                <a16:creationId xmlns:a16="http://schemas.microsoft.com/office/drawing/2014/main" id="{EE4C0A5D-9860-8672-635D-12962BAE84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807" y="6147858"/>
            <a:ext cx="1595400" cy="527844"/>
          </a:xfrm>
          <a:prstGeom prst="rect">
            <a:avLst/>
          </a:prstGeom>
        </p:spPr>
      </p:pic>
      <p:pic>
        <p:nvPicPr>
          <p:cNvPr id="24" name="Picture 23" descr="Oregon Health Plan Logo">
            <a:extLst>
              <a:ext uri="{FF2B5EF4-FFF2-40B4-BE49-F238E27FC236}">
                <a16:creationId xmlns:a16="http://schemas.microsoft.com/office/drawing/2014/main" id="{254BDEB3-42C1-93F5-BC3E-4169553A41E5}"/>
              </a:ext>
            </a:extLst>
          </p:cNvPr>
          <p:cNvPicPr>
            <a:picLocks noChangeAspect="1"/>
          </p:cNvPicPr>
          <p:nvPr/>
        </p:nvPicPr>
        <p:blipFill>
          <a:blip r:embed="rId6"/>
          <a:stretch>
            <a:fillRect/>
          </a:stretch>
        </p:blipFill>
        <p:spPr>
          <a:xfrm>
            <a:off x="2309848" y="6120945"/>
            <a:ext cx="849785" cy="581670"/>
          </a:xfrm>
          <a:prstGeom prst="rect">
            <a:avLst/>
          </a:prstGeom>
        </p:spPr>
      </p:pic>
      <p:pic>
        <p:nvPicPr>
          <p:cNvPr id="25" name="Picture 24" descr="Logo of 1115 Medicaid Waiver Implementation Project Oregon ">
            <a:extLst>
              <a:ext uri="{FF2B5EF4-FFF2-40B4-BE49-F238E27FC236}">
                <a16:creationId xmlns:a16="http://schemas.microsoft.com/office/drawing/2014/main" id="{FDAC613D-583D-2DA7-796F-47E1B5CBB2E7}"/>
              </a:ext>
            </a:extLst>
          </p:cNvPr>
          <p:cNvPicPr>
            <a:picLocks noChangeAspect="1"/>
          </p:cNvPicPr>
          <p:nvPr/>
        </p:nvPicPr>
        <p:blipFill>
          <a:blip r:embed="rId7"/>
          <a:stretch>
            <a:fillRect/>
          </a:stretch>
        </p:blipFill>
        <p:spPr>
          <a:xfrm>
            <a:off x="3414098" y="6120945"/>
            <a:ext cx="2810005" cy="581670"/>
          </a:xfrm>
          <a:prstGeom prst="rect">
            <a:avLst/>
          </a:prstGeom>
        </p:spPr>
      </p:pic>
      <p:pic>
        <p:nvPicPr>
          <p:cNvPr id="2" name="Graphic 1">
            <a:extLst>
              <a:ext uri="{FF2B5EF4-FFF2-40B4-BE49-F238E27FC236}">
                <a16:creationId xmlns:a16="http://schemas.microsoft.com/office/drawing/2014/main" id="{9EE92D7C-A35B-B11B-5793-47109DD1A3D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5260" y="4078570"/>
            <a:ext cx="1458833" cy="1508708"/>
          </a:xfrm>
          <a:prstGeom prst="rect">
            <a:avLst/>
          </a:prstGeom>
        </p:spPr>
      </p:pic>
      <p:pic>
        <p:nvPicPr>
          <p:cNvPr id="3" name="Graphic 2">
            <a:extLst>
              <a:ext uri="{FF2B5EF4-FFF2-40B4-BE49-F238E27FC236}">
                <a16:creationId xmlns:a16="http://schemas.microsoft.com/office/drawing/2014/main" id="{A27BEBA2-7ACC-0C02-F028-674BF153549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32337" y="3267006"/>
            <a:ext cx="2433828" cy="2175695"/>
          </a:xfrm>
          <a:prstGeom prst="rect">
            <a:avLst/>
          </a:prstGeom>
        </p:spPr>
      </p:pic>
      <p:pic>
        <p:nvPicPr>
          <p:cNvPr id="5" name="Graphic 4">
            <a:extLst>
              <a:ext uri="{FF2B5EF4-FFF2-40B4-BE49-F238E27FC236}">
                <a16:creationId xmlns:a16="http://schemas.microsoft.com/office/drawing/2014/main" id="{AD46EEE9-EFA0-69CB-A9CB-B60E3FD7C732}"/>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06910" y="1427794"/>
            <a:ext cx="2544571" cy="2631565"/>
          </a:xfrm>
          <a:prstGeom prst="rect">
            <a:avLst/>
          </a:prstGeom>
        </p:spPr>
      </p:pic>
      <p:pic>
        <p:nvPicPr>
          <p:cNvPr id="7" name="Graphic 6">
            <a:extLst>
              <a:ext uri="{FF2B5EF4-FFF2-40B4-BE49-F238E27FC236}">
                <a16:creationId xmlns:a16="http://schemas.microsoft.com/office/drawing/2014/main" id="{BB2360F0-86F8-A28A-6A03-30AB6CB92D6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14832" y="1862070"/>
            <a:ext cx="1203649" cy="1269905"/>
          </a:xfrm>
          <a:prstGeom prst="rect">
            <a:avLst/>
          </a:prstGeom>
        </p:spPr>
      </p:pic>
      <p:pic>
        <p:nvPicPr>
          <p:cNvPr id="8" name="Graphic 7">
            <a:extLst>
              <a:ext uri="{FF2B5EF4-FFF2-40B4-BE49-F238E27FC236}">
                <a16:creationId xmlns:a16="http://schemas.microsoft.com/office/drawing/2014/main" id="{34812D3C-0C61-1F79-9569-5BB2B18F9F67}"/>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69309" y="-34783"/>
            <a:ext cx="1350643" cy="1432856"/>
          </a:xfrm>
          <a:prstGeom prst="rect">
            <a:avLst/>
          </a:prstGeom>
        </p:spPr>
      </p:pic>
      <p:pic>
        <p:nvPicPr>
          <p:cNvPr id="9" name="Graphic 8">
            <a:extLst>
              <a:ext uri="{FF2B5EF4-FFF2-40B4-BE49-F238E27FC236}">
                <a16:creationId xmlns:a16="http://schemas.microsoft.com/office/drawing/2014/main" id="{A6B499D7-BAC3-3217-4D5E-BBA16ABEAE03}"/>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03476" y="-75591"/>
            <a:ext cx="2075172" cy="2111262"/>
          </a:xfrm>
          <a:prstGeom prst="rect">
            <a:avLst/>
          </a:prstGeom>
        </p:spPr>
      </p:pic>
    </p:spTree>
    <p:extLst>
      <p:ext uri="{BB962C8B-B14F-4D97-AF65-F5344CB8AC3E}">
        <p14:creationId xmlns:p14="http://schemas.microsoft.com/office/powerpoint/2010/main" val="358100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93981-8098-A021-ADDD-7D7884179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5FEF4-8CCF-8C74-96D0-5F35DF02963C}"/>
              </a:ext>
            </a:extLst>
          </p:cNvPr>
          <p:cNvSpPr>
            <a:spLocks noGrp="1"/>
          </p:cNvSpPr>
          <p:nvPr>
            <p:ph type="title"/>
          </p:nvPr>
        </p:nvSpPr>
        <p:spPr>
          <a:xfrm>
            <a:off x="519290" y="385792"/>
            <a:ext cx="11253370" cy="825500"/>
          </a:xfrm>
        </p:spPr>
        <p:txBody>
          <a:bodyPr vert="horz" lIns="91440" tIns="45720" rIns="91440" bIns="45720" rtlCol="0" anchor="b">
            <a:normAutofit/>
          </a:bodyPr>
          <a:lstStyle/>
          <a:p>
            <a:r>
              <a:rPr lang="en-US">
                <a:latin typeface="Arial"/>
                <a:cs typeface="Arial"/>
              </a:rPr>
              <a:t>Reentry Health Care Program Update</a:t>
            </a:r>
            <a:endParaRPr lang="en-US"/>
          </a:p>
        </p:txBody>
      </p:sp>
      <p:sp>
        <p:nvSpPr>
          <p:cNvPr id="4" name="Slide Number Placeholder 3">
            <a:extLst>
              <a:ext uri="{FF2B5EF4-FFF2-40B4-BE49-F238E27FC236}">
                <a16:creationId xmlns:a16="http://schemas.microsoft.com/office/drawing/2014/main" id="{9E39FD73-6BC5-BC14-106C-151A43BC8580}"/>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C026C247-4759-CBB8-EE69-81462070BB9F}"/>
              </a:ext>
            </a:extLst>
          </p:cNvPr>
          <p:cNvSpPr txBox="1"/>
          <p:nvPr/>
        </p:nvSpPr>
        <p:spPr>
          <a:xfrm>
            <a:off x="516118" y="1466663"/>
            <a:ext cx="11022481" cy="1292662"/>
          </a:xfrm>
          <a:prstGeom prst="rect">
            <a:avLst/>
          </a:prstGeom>
          <a:noFill/>
        </p:spPr>
        <p:txBody>
          <a:bodyPr wrap="square" lIns="91440" tIns="45720" rIns="91440" bIns="45720" rtlCol="0" anchor="t">
            <a:spAutoFit/>
          </a:bodyPr>
          <a:lstStyle/>
          <a:p>
            <a:pPr>
              <a:spcAft>
                <a:spcPts val="1200"/>
              </a:spcAft>
            </a:pPr>
            <a:r>
              <a:rPr lang="en-US" sz="2600"/>
              <a:t>OHA is rescheduling the launch for the Oregon Health Plan (OHP) Reentry Health Care program, previously planned to begin rolling out January 1, 2026.</a:t>
            </a:r>
            <a:endParaRPr lang="en-US"/>
          </a:p>
        </p:txBody>
      </p:sp>
      <p:grpSp>
        <p:nvGrpSpPr>
          <p:cNvPr id="8" name="Group 7">
            <a:extLst>
              <a:ext uri="{FF2B5EF4-FFF2-40B4-BE49-F238E27FC236}">
                <a16:creationId xmlns:a16="http://schemas.microsoft.com/office/drawing/2014/main" id="{39071D5E-CA38-462E-4224-819E095D753B}"/>
              </a:ext>
            </a:extLst>
          </p:cNvPr>
          <p:cNvGrpSpPr/>
          <p:nvPr/>
        </p:nvGrpSpPr>
        <p:grpSpPr>
          <a:xfrm>
            <a:off x="913130" y="2992096"/>
            <a:ext cx="10365740" cy="834318"/>
            <a:chOff x="822960" y="2960442"/>
            <a:chExt cx="10365740" cy="834318"/>
          </a:xfrm>
        </p:grpSpPr>
        <p:cxnSp>
          <p:nvCxnSpPr>
            <p:cNvPr id="9" name="Straight Connector 8">
              <a:extLst>
                <a:ext uri="{FF2B5EF4-FFF2-40B4-BE49-F238E27FC236}">
                  <a16:creationId xmlns:a16="http://schemas.microsoft.com/office/drawing/2014/main" id="{17743B40-F298-B8A0-E100-2814D1CB78D5}"/>
                </a:ext>
              </a:extLst>
            </p:cNvPr>
            <p:cNvCxnSpPr/>
            <p:nvPr/>
          </p:nvCxnSpPr>
          <p:spPr>
            <a:xfrm>
              <a:off x="822960" y="3017520"/>
              <a:ext cx="0" cy="7772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895A162-CCE6-EB5B-2544-E51EB7AC7C70}"/>
                </a:ext>
              </a:extLst>
            </p:cNvPr>
            <p:cNvSpPr txBox="1"/>
            <p:nvPr/>
          </p:nvSpPr>
          <p:spPr>
            <a:xfrm>
              <a:off x="1003300" y="2960442"/>
              <a:ext cx="10185400" cy="830997"/>
            </a:xfrm>
            <a:prstGeom prst="rect">
              <a:avLst/>
            </a:prstGeom>
            <a:noFill/>
          </p:spPr>
          <p:txBody>
            <a:bodyPr wrap="square" rtlCol="0">
              <a:spAutoFit/>
            </a:bodyPr>
            <a:lstStyle/>
            <a:p>
              <a:pPr>
                <a:spcAft>
                  <a:spcPts val="1200"/>
                </a:spcAft>
              </a:pPr>
              <a:r>
                <a:rPr lang="en-US" sz="2400" b="1">
                  <a:solidFill>
                    <a:schemeClr val="accent3">
                      <a:lumMod val="50000"/>
                    </a:schemeClr>
                  </a:solidFill>
                </a:rPr>
                <a:t>1115 Waiver Reentry Demonstration </a:t>
              </a:r>
              <a:r>
                <a:rPr lang="en-US" sz="2400"/>
                <a:t>– there is no updated launch date at this time for 1115 Waiver services.</a:t>
              </a:r>
            </a:p>
          </p:txBody>
        </p:sp>
      </p:grpSp>
      <p:cxnSp>
        <p:nvCxnSpPr>
          <p:cNvPr id="12" name="Straight Connector 11">
            <a:extLst>
              <a:ext uri="{FF2B5EF4-FFF2-40B4-BE49-F238E27FC236}">
                <a16:creationId xmlns:a16="http://schemas.microsoft.com/office/drawing/2014/main" id="{E6FC57C4-2625-EEEB-9A6C-B53649B81AC3}"/>
              </a:ext>
            </a:extLst>
          </p:cNvPr>
          <p:cNvCxnSpPr>
            <a:cxnSpLocks/>
          </p:cNvCxnSpPr>
          <p:nvPr/>
        </p:nvCxnSpPr>
        <p:spPr>
          <a:xfrm>
            <a:off x="913130" y="4134894"/>
            <a:ext cx="0" cy="1046706"/>
          </a:xfrm>
          <a:prstGeom prst="line">
            <a:avLst/>
          </a:prstGeom>
          <a:ln w="76200">
            <a:solidFill>
              <a:srgbClr val="752E7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E95A96F-A6C0-50D4-E310-2CC2C0C45156}"/>
              </a:ext>
            </a:extLst>
          </p:cNvPr>
          <p:cNvSpPr txBox="1"/>
          <p:nvPr/>
        </p:nvSpPr>
        <p:spPr>
          <a:xfrm>
            <a:off x="1093470" y="4077816"/>
            <a:ext cx="10185400" cy="1200329"/>
          </a:xfrm>
          <a:prstGeom prst="rect">
            <a:avLst/>
          </a:prstGeom>
          <a:noFill/>
        </p:spPr>
        <p:txBody>
          <a:bodyPr wrap="square" lIns="91440" tIns="45720" rIns="91440" bIns="45720" rtlCol="0" anchor="t">
            <a:spAutoFit/>
          </a:bodyPr>
          <a:lstStyle/>
          <a:p>
            <a:pPr>
              <a:spcAft>
                <a:spcPts val="1200"/>
              </a:spcAft>
            </a:pPr>
            <a:r>
              <a:rPr lang="en-US" sz="2400" b="1">
                <a:solidFill>
                  <a:srgbClr val="752E71"/>
                </a:solidFill>
              </a:rPr>
              <a:t>Federal Consolidated Appropriations Act (FCAA) </a:t>
            </a:r>
            <a:r>
              <a:rPr lang="en-US" sz="2400"/>
              <a:t>– Oregon plans to go-live with FCAA services in 2026, working with CCO/FFS providers as individuals are released from incarceration.</a:t>
            </a:r>
          </a:p>
        </p:txBody>
      </p:sp>
    </p:spTree>
    <p:extLst>
      <p:ext uri="{BB962C8B-B14F-4D97-AF65-F5344CB8AC3E}">
        <p14:creationId xmlns:p14="http://schemas.microsoft.com/office/powerpoint/2010/main" val="360531171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E5E6E-22C6-8E75-37EC-F24476A4C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A346A-E56A-AB0A-79C1-1FD3D369C293}"/>
              </a:ext>
            </a:extLst>
          </p:cNvPr>
          <p:cNvSpPr>
            <a:spLocks noGrp="1"/>
          </p:cNvSpPr>
          <p:nvPr>
            <p:ph type="title"/>
          </p:nvPr>
        </p:nvSpPr>
        <p:spPr>
          <a:xfrm>
            <a:off x="519290" y="385792"/>
            <a:ext cx="11253370" cy="825500"/>
          </a:xfrm>
        </p:spPr>
        <p:txBody>
          <a:bodyPr vert="horz" lIns="91440" tIns="45720" rIns="91440" bIns="45720" rtlCol="0" anchor="b">
            <a:normAutofit/>
          </a:bodyPr>
          <a:lstStyle/>
          <a:p>
            <a:r>
              <a:rPr lang="en-US">
                <a:latin typeface="Arial"/>
                <a:cs typeface="Arial"/>
              </a:rPr>
              <a:t>Additional Resources</a:t>
            </a:r>
            <a:endParaRPr lang="en-US"/>
          </a:p>
        </p:txBody>
      </p:sp>
      <p:sp>
        <p:nvSpPr>
          <p:cNvPr id="4" name="Slide Number Placeholder 3">
            <a:extLst>
              <a:ext uri="{FF2B5EF4-FFF2-40B4-BE49-F238E27FC236}">
                <a16:creationId xmlns:a16="http://schemas.microsoft.com/office/drawing/2014/main" id="{F4D74D32-5B32-BF29-F832-E96FA2A73908}"/>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C314D688-1AFC-7418-3068-BBACDBFFBB17}"/>
              </a:ext>
            </a:extLst>
          </p:cNvPr>
          <p:cNvSpPr/>
          <p:nvPr/>
        </p:nvSpPr>
        <p:spPr>
          <a:xfrm>
            <a:off x="635001" y="3852577"/>
            <a:ext cx="10670717" cy="22006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i="1">
                <a:solidFill>
                  <a:schemeClr val="tx1"/>
                </a:solidFill>
              </a:rPr>
              <a:t>Questions? Email the Reentry Team:</a:t>
            </a:r>
            <a:endParaRPr lang="en-US">
              <a:solidFill>
                <a:schemeClr val="tx1"/>
              </a:solidFill>
            </a:endParaRPr>
          </a:p>
          <a:p>
            <a:pPr algn="ctr"/>
            <a:endParaRPr lang="en-US" sz="2400">
              <a:solidFill>
                <a:srgbClr val="064276"/>
              </a:solidFill>
              <a:cs typeface="Arial"/>
            </a:endParaRPr>
          </a:p>
          <a:p>
            <a:pPr algn="ctr"/>
            <a:r>
              <a:rPr lang="en-US" sz="2400">
                <a:solidFill>
                  <a:srgbClr val="064276"/>
                </a:solidFill>
              </a:rPr>
              <a:t> </a:t>
            </a:r>
            <a:r>
              <a:rPr lang="en-US" sz="2400">
                <a:solidFill>
                  <a:srgbClr val="064276"/>
                </a:solidFill>
                <a:hlinkClick r:id="rId3">
                  <a:extLst>
                    <a:ext uri="{A12FA001-AC4F-418D-AE19-62706E023703}">
                      <ahyp:hlinkClr xmlns:ahyp="http://schemas.microsoft.com/office/drawing/2018/hyperlinkcolor" val="tx"/>
                    </a:ext>
                  </a:extLst>
                </a:hlinkClick>
              </a:rPr>
              <a:t>OHPCarceralPrograms@oha.oregon.gov</a:t>
            </a:r>
            <a:r>
              <a:rPr lang="en-US" sz="2400">
                <a:solidFill>
                  <a:srgbClr val="064276"/>
                </a:solidFill>
              </a:rPr>
              <a:t>  </a:t>
            </a:r>
            <a:endParaRPr lang="en-US" sz="2400">
              <a:solidFill>
                <a:srgbClr val="064276"/>
              </a:solidFill>
              <a:cs typeface="Arial"/>
            </a:endParaRPr>
          </a:p>
        </p:txBody>
      </p:sp>
      <p:sp>
        <p:nvSpPr>
          <p:cNvPr id="5" name="TextBox 4">
            <a:extLst>
              <a:ext uri="{FF2B5EF4-FFF2-40B4-BE49-F238E27FC236}">
                <a16:creationId xmlns:a16="http://schemas.microsoft.com/office/drawing/2014/main" id="{CAB3C2E6-AE22-80DC-C1F3-CCAEC22351D1}"/>
              </a:ext>
            </a:extLst>
          </p:cNvPr>
          <p:cNvSpPr txBox="1"/>
          <p:nvPr/>
        </p:nvSpPr>
        <p:spPr>
          <a:xfrm>
            <a:off x="760641" y="2149036"/>
            <a:ext cx="10419437" cy="830997"/>
          </a:xfrm>
          <a:prstGeom prst="rect">
            <a:avLst/>
          </a:prstGeom>
          <a:noFill/>
        </p:spPr>
        <p:txBody>
          <a:bodyPr wrap="square" lIns="91440" tIns="45720" rIns="91440" bIns="45720" rtlCol="0" anchor="t">
            <a:spAutoFit/>
          </a:bodyPr>
          <a:lstStyle/>
          <a:p>
            <a:r>
              <a:rPr lang="en-US" sz="2400"/>
              <a:t>Visit the Reentry Health Care website for more info: </a:t>
            </a:r>
            <a:r>
              <a:rPr lang="en-US" sz="2400">
                <a:solidFill>
                  <a:srgbClr val="064276"/>
                </a:solidFill>
                <a:hlinkClick r:id="rId4">
                  <a:extLst>
                    <a:ext uri="{A12FA001-AC4F-418D-AE19-62706E023703}">
                      <ahyp:hlinkClr xmlns:ahyp="http://schemas.microsoft.com/office/drawing/2018/hyperlinkcolor" val="tx"/>
                    </a:ext>
                  </a:extLst>
                </a:hlinkClick>
              </a:rPr>
              <a:t>https://www.oregon.gov/oha/hsd/medicaid-policy/pages/reentry-info.aspx</a:t>
            </a:r>
            <a:r>
              <a:rPr lang="en-US" sz="2400">
                <a:solidFill>
                  <a:srgbClr val="064276"/>
                </a:solidFill>
              </a:rPr>
              <a:t> </a:t>
            </a:r>
          </a:p>
        </p:txBody>
      </p:sp>
    </p:spTree>
    <p:extLst>
      <p:ext uri="{BB962C8B-B14F-4D97-AF65-F5344CB8AC3E}">
        <p14:creationId xmlns:p14="http://schemas.microsoft.com/office/powerpoint/2010/main" val="2307919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3894C-7BD5-3B02-2CE1-B2B62A327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A469E-B78C-C2DB-3404-6E3C6990F990}"/>
              </a:ext>
            </a:extLst>
          </p:cNvPr>
          <p:cNvSpPr>
            <a:spLocks noGrp="1"/>
          </p:cNvSpPr>
          <p:nvPr>
            <p:ph type="title"/>
          </p:nvPr>
        </p:nvSpPr>
        <p:spPr>
          <a:xfrm>
            <a:off x="838200" y="2100234"/>
            <a:ext cx="10515600" cy="1325563"/>
          </a:xfrm>
        </p:spPr>
        <p:txBody>
          <a:bodyPr lIns="91440" tIns="45720" rIns="91440" bIns="45720" anchor="t"/>
          <a:lstStyle/>
          <a:p>
            <a:r>
              <a:rPr lang="en-US">
                <a:solidFill>
                  <a:srgbClr val="064276"/>
                </a:solidFill>
                <a:latin typeface="Helvetica"/>
                <a:ea typeface="Open Sans"/>
                <a:cs typeface="Open Sans"/>
              </a:rPr>
              <a:t>Benefit Update Project</a:t>
            </a:r>
            <a:br>
              <a:rPr lang="en-US">
                <a:latin typeface="Helvetica"/>
                <a:ea typeface="Open Sans"/>
                <a:cs typeface="Open Sans"/>
              </a:rPr>
            </a:br>
            <a:endParaRPr lang="en-US"/>
          </a:p>
        </p:txBody>
      </p:sp>
    </p:spTree>
    <p:extLst>
      <p:ext uri="{BB962C8B-B14F-4D97-AF65-F5344CB8AC3E}">
        <p14:creationId xmlns:p14="http://schemas.microsoft.com/office/powerpoint/2010/main" val="115044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6BF5-6ABE-861A-D4F3-FD49E7380313}"/>
              </a:ext>
            </a:extLst>
          </p:cNvPr>
          <p:cNvSpPr>
            <a:spLocks noGrp="1"/>
          </p:cNvSpPr>
          <p:nvPr>
            <p:ph type="title"/>
          </p:nvPr>
        </p:nvSpPr>
        <p:spPr>
          <a:xfrm>
            <a:off x="519290" y="385792"/>
            <a:ext cx="11253370" cy="825500"/>
          </a:xfrm>
        </p:spPr>
        <p:txBody>
          <a:bodyPr vert="horz" lIns="91440" tIns="45720" rIns="91440" bIns="45720" rtlCol="0" anchor="b">
            <a:normAutofit fontScale="90000"/>
          </a:bodyPr>
          <a:lstStyle/>
          <a:p>
            <a:r>
              <a:rPr lang="en-US">
                <a:latin typeface="Arial"/>
                <a:cs typeface="Arial"/>
              </a:rPr>
              <a:t>Oregon Health Plan (OHP) - Benefit Update Project (BUP)</a:t>
            </a:r>
          </a:p>
        </p:txBody>
      </p:sp>
      <p:sp>
        <p:nvSpPr>
          <p:cNvPr id="3" name="Content Placeholder 2">
            <a:extLst>
              <a:ext uri="{FF2B5EF4-FFF2-40B4-BE49-F238E27FC236}">
                <a16:creationId xmlns:a16="http://schemas.microsoft.com/office/drawing/2014/main" id="{B1B29BF9-D5DC-D87F-7206-F239CB37E9E7}"/>
              </a:ext>
            </a:extLst>
          </p:cNvPr>
          <p:cNvSpPr>
            <a:spLocks noGrp="1"/>
          </p:cNvSpPr>
          <p:nvPr>
            <p:ph idx="1"/>
          </p:nvPr>
        </p:nvSpPr>
        <p:spPr>
          <a:xfrm>
            <a:off x="635000" y="1329397"/>
            <a:ext cx="11137660" cy="4654677"/>
          </a:xfrm>
        </p:spPr>
        <p:txBody>
          <a:bodyPr vert="horz" lIns="91440" tIns="45720" rIns="91440" bIns="45720" rtlCol="0" anchor="t">
            <a:normAutofit/>
          </a:bodyPr>
          <a:lstStyle/>
          <a:p>
            <a:pPr>
              <a:lnSpc>
                <a:spcPct val="100000"/>
              </a:lnSpc>
            </a:pPr>
            <a:r>
              <a:rPr lang="en-US" sz="2600">
                <a:latin typeface="Helvetica"/>
                <a:cs typeface="Helvetica"/>
              </a:rPr>
              <a:t>A project to change how OHP benefits are organized so that OHP covers all the services that federal law says are </a:t>
            </a:r>
            <a:r>
              <a:rPr lang="en-US" sz="2600" b="1">
                <a:latin typeface="Helvetica"/>
                <a:cs typeface="Helvetica"/>
              </a:rPr>
              <a:t>mandatory</a:t>
            </a:r>
            <a:r>
              <a:rPr lang="en-US" sz="2600">
                <a:latin typeface="Helvetica"/>
                <a:cs typeface="Helvetica"/>
              </a:rPr>
              <a:t> and that Oregon says are </a:t>
            </a:r>
            <a:r>
              <a:rPr lang="en-US" sz="2600" b="1">
                <a:latin typeface="Helvetica"/>
                <a:cs typeface="Helvetica"/>
              </a:rPr>
              <a:t>medically necessary (needed for health reasons). </a:t>
            </a:r>
          </a:p>
          <a:p>
            <a:pPr>
              <a:lnSpc>
                <a:spcPct val="100000"/>
              </a:lnSpc>
            </a:pPr>
            <a:r>
              <a:rPr lang="en-US" sz="2600">
                <a:latin typeface="Helvetica"/>
                <a:cs typeface="Helvetica"/>
              </a:rPr>
              <a:t>This change is mostly administrative rather than a change to </a:t>
            </a:r>
            <a:r>
              <a:rPr lang="en-US" sz="2600" b="1">
                <a:latin typeface="Helvetica"/>
                <a:cs typeface="Helvetica"/>
              </a:rPr>
              <a:t>how</a:t>
            </a:r>
            <a:r>
              <a:rPr lang="en-US" sz="2600">
                <a:latin typeface="Helvetica"/>
                <a:cs typeface="Helvetica"/>
              </a:rPr>
              <a:t> OHP services are delivered.</a:t>
            </a:r>
          </a:p>
        </p:txBody>
      </p:sp>
      <p:sp>
        <p:nvSpPr>
          <p:cNvPr id="7" name="TextBox 6">
            <a:extLst>
              <a:ext uri="{FF2B5EF4-FFF2-40B4-BE49-F238E27FC236}">
                <a16:creationId xmlns:a16="http://schemas.microsoft.com/office/drawing/2014/main" id="{45207A5D-2961-DBC8-AA98-3EDAA21B41D7}"/>
              </a:ext>
            </a:extLst>
          </p:cNvPr>
          <p:cNvSpPr txBox="1"/>
          <p:nvPr/>
        </p:nvSpPr>
        <p:spPr>
          <a:xfrm>
            <a:off x="635000" y="3625178"/>
            <a:ext cx="5461000" cy="892552"/>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2D2A30"/>
                </a:solidFill>
                <a:effectLst/>
                <a:uLnTx/>
                <a:uFillTx/>
                <a:latin typeface="Helvetica" pitchFamily="2" charset="0"/>
                <a:ea typeface="+mn-ea"/>
                <a:cs typeface="Arial"/>
              </a:rPr>
              <a:t>No members will lose services as a result of this transition.</a:t>
            </a:r>
          </a:p>
        </p:txBody>
      </p:sp>
      <p:sp>
        <p:nvSpPr>
          <p:cNvPr id="5" name="TextBox 4">
            <a:extLst>
              <a:ext uri="{FF2B5EF4-FFF2-40B4-BE49-F238E27FC236}">
                <a16:creationId xmlns:a16="http://schemas.microsoft.com/office/drawing/2014/main" id="{10E9A671-9C25-5924-736D-4CBFA54597CC}"/>
              </a:ext>
            </a:extLst>
          </p:cNvPr>
          <p:cNvSpPr txBox="1"/>
          <p:nvPr/>
        </p:nvSpPr>
        <p:spPr>
          <a:xfrm>
            <a:off x="635000" y="4614146"/>
            <a:ext cx="5902960" cy="892552"/>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600" b="0" i="0" u="none" strike="noStrike" kern="1200" cap="none" spc="0" normalizeH="0" baseline="0" noProof="0">
                <a:ln>
                  <a:noFill/>
                </a:ln>
                <a:solidFill>
                  <a:srgbClr val="2D2A30"/>
                </a:solidFill>
                <a:effectLst/>
                <a:uLnTx/>
                <a:uFillTx/>
                <a:latin typeface="Helvetica" pitchFamily="2" charset="0"/>
                <a:ea typeface="+mn-ea"/>
                <a:cs typeface="Arial"/>
              </a:rPr>
              <a:t>Some services not covered today will be added to the benefit package.</a:t>
            </a:r>
          </a:p>
        </p:txBody>
      </p:sp>
      <p:pic>
        <p:nvPicPr>
          <p:cNvPr id="6" name="Picture 5">
            <a:extLst>
              <a:ext uri="{FF2B5EF4-FFF2-40B4-BE49-F238E27FC236}">
                <a16:creationId xmlns:a16="http://schemas.microsoft.com/office/drawing/2014/main" id="{BB0D2D05-0FE0-5EB9-9A05-9FB99E4DBE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36974" y="3679081"/>
            <a:ext cx="4553790" cy="2541289"/>
          </a:xfrm>
          <a:prstGeom prst="rect">
            <a:avLst/>
          </a:prstGeom>
        </p:spPr>
      </p:pic>
      <p:sp>
        <p:nvSpPr>
          <p:cNvPr id="4" name="Slide Number Placeholder 3">
            <a:extLst>
              <a:ext uri="{FF2B5EF4-FFF2-40B4-BE49-F238E27FC236}">
                <a16:creationId xmlns:a16="http://schemas.microsoft.com/office/drawing/2014/main" id="{71F14F4E-002A-D81A-F0D4-58E9B66BD15F}"/>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1177188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617C3-AE55-59F9-F640-D7F529C4E7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FA360F7-51A1-C7C9-56B9-79AADF694ADA}"/>
              </a:ext>
            </a:extLst>
          </p:cNvPr>
          <p:cNvSpPr>
            <a:spLocks noGrp="1"/>
          </p:cNvSpPr>
          <p:nvPr>
            <p:ph type="title"/>
          </p:nvPr>
        </p:nvSpPr>
        <p:spPr>
          <a:xfrm>
            <a:off x="543015" y="345567"/>
            <a:ext cx="11017083" cy="1143000"/>
          </a:xfrm>
        </p:spPr>
        <p:txBody>
          <a:bodyPr lIns="91440" tIns="45720" rIns="91440" bIns="45720" anchor="ctr">
            <a:normAutofit/>
          </a:bodyPr>
          <a:lstStyle/>
          <a:p>
            <a:r>
              <a:rPr lang="en-US" sz="3500">
                <a:solidFill>
                  <a:srgbClr val="064276"/>
                </a:solidFill>
                <a:latin typeface="Helvetica"/>
                <a:ea typeface="Open Sans"/>
                <a:cs typeface="Open Sans"/>
              </a:rPr>
              <a:t>HERC review of services</a:t>
            </a:r>
          </a:p>
        </p:txBody>
      </p:sp>
      <p:cxnSp>
        <p:nvCxnSpPr>
          <p:cNvPr id="2" name="Straight Connector 1">
            <a:extLst>
              <a:ext uri="{FF2B5EF4-FFF2-40B4-BE49-F238E27FC236}">
                <a16:creationId xmlns:a16="http://schemas.microsoft.com/office/drawing/2014/main" id="{FF89DB05-E286-7AF6-3320-91EE9CCDF839}"/>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44DCBB-1DE2-EDB6-5885-0FDDE698AF40}"/>
              </a:ext>
            </a:extLst>
          </p:cNvPr>
          <p:cNvSpPr txBox="1"/>
          <p:nvPr/>
        </p:nvSpPr>
        <p:spPr>
          <a:xfrm>
            <a:off x="543015" y="1281299"/>
            <a:ext cx="11174064" cy="4745915"/>
          </a:xfrm>
          <a:prstGeom prst="rect">
            <a:avLst/>
          </a:prstGeom>
          <a:noFill/>
        </p:spPr>
        <p:txBody>
          <a:bodyPr wrap="square" lIns="91440" tIns="45720" rIns="91440" bIns="45720" anchor="t">
            <a:spAutoFit/>
          </a:bodyPr>
          <a:lstStyle/>
          <a:p>
            <a:pPr marL="457200" indent="-457200" defTabSz="914400">
              <a:lnSpc>
                <a:spcPct val="90000"/>
              </a:lnSpc>
              <a:buFont typeface="Arial" panose="020B0604020202020204" pitchFamily="34" charset="0"/>
              <a:buChar char="•"/>
              <a:defRPr/>
            </a:pPr>
            <a:r>
              <a:rPr lang="en-US" sz="2800">
                <a:solidFill>
                  <a:srgbClr val="000608"/>
                </a:solidFill>
                <a:latin typeface="Helvetica"/>
                <a:ea typeface="Open Sans"/>
                <a:cs typeface="Helvetica"/>
              </a:rPr>
              <a:t>Oregon's Health Evidence Review Commission (HERC) reviews medical evidence to make sure services are safe and proven to work. </a:t>
            </a:r>
          </a:p>
          <a:p>
            <a:pPr marL="457200" indent="-457200" defTabSz="914400">
              <a:lnSpc>
                <a:spcPct val="90000"/>
              </a:lnSpc>
              <a:buFont typeface="Arial" panose="020B0604020202020204" pitchFamily="34" charset="0"/>
              <a:buChar char="•"/>
              <a:defRPr/>
            </a:pPr>
            <a:endParaRPr lang="en-US" sz="2800">
              <a:solidFill>
                <a:srgbClr val="000608"/>
              </a:solidFill>
              <a:latin typeface="Helvetica"/>
              <a:ea typeface="Open Sans"/>
              <a:cs typeface="Helvetica"/>
            </a:endParaRPr>
          </a:p>
          <a:p>
            <a:pPr marL="457200" indent="-457200" defTabSz="914400">
              <a:lnSpc>
                <a:spcPct val="90000"/>
              </a:lnSpc>
              <a:buFont typeface="Arial" panose="020B0604020202020204" pitchFamily="34" charset="0"/>
              <a:buChar char="•"/>
              <a:defRPr/>
            </a:pPr>
            <a:r>
              <a:rPr lang="en-US" sz="2800">
                <a:solidFill>
                  <a:srgbClr val="000608"/>
                </a:solidFill>
                <a:latin typeface="Helvetica"/>
                <a:ea typeface="Open Sans"/>
                <a:cs typeface="Helvetica"/>
              </a:rPr>
              <a:t>As part of the Benefit Update Project, HERC is reviewing select services not covered by the Oregon Health Plan to see if coverage should be added after 1/1/2027. </a:t>
            </a:r>
          </a:p>
          <a:p>
            <a:pPr marL="457200" marR="0" lvl="0" indent="-457200" algn="l" defTabSz="914400" rtl="0" eaLnBrk="1" fontAlgn="auto" latinLnBrk="0" hangingPunct="1">
              <a:lnSpc>
                <a:spcPct val="90000"/>
              </a:lnSpc>
              <a:spcBef>
                <a:spcPts val="0"/>
              </a:spcBef>
              <a:spcAft>
                <a:spcPts val="0"/>
              </a:spcAft>
              <a:buSzTx/>
              <a:buFont typeface="Arial" panose="020B0604020202020204" pitchFamily="34" charset="0"/>
              <a:buChar char="•"/>
              <a:tabLst/>
              <a:defRPr/>
            </a:pPr>
            <a:endParaRPr lang="en-US" sz="2800">
              <a:solidFill>
                <a:srgbClr val="000608"/>
              </a:solidFill>
              <a:highlight>
                <a:srgbClr val="FFFF00"/>
              </a:highlight>
              <a:latin typeface="Helvetica"/>
              <a:ea typeface="Open Sans"/>
              <a:cs typeface="Helvetica"/>
            </a:endParaRPr>
          </a:p>
          <a:p>
            <a:pPr marL="457200" marR="0" lvl="0" indent="-457200" algn="l" defTabSz="914400" rtl="0" eaLnBrk="1" fontAlgn="auto" latinLnBrk="0" hangingPunct="1">
              <a:lnSpc>
                <a:spcPct val="90000"/>
              </a:lnSpc>
              <a:spcBef>
                <a:spcPts val="0"/>
              </a:spcBef>
              <a:spcAft>
                <a:spcPts val="0"/>
              </a:spcAft>
              <a:buSzTx/>
              <a:buFont typeface="Arial" panose="020B0604020202020204" pitchFamily="34" charset="0"/>
              <a:buChar char="•"/>
              <a:tabLst/>
              <a:defRPr/>
            </a:pPr>
            <a:r>
              <a:rPr lang="en-US" sz="2800">
                <a:solidFill>
                  <a:srgbClr val="000608"/>
                </a:solidFill>
                <a:latin typeface="Helvetica"/>
                <a:ea typeface="Open Sans"/>
                <a:cs typeface="Helvetica"/>
              </a:rPr>
              <a:t>The work plan for HERC’s review of services is available online: </a:t>
            </a:r>
            <a:r>
              <a:rPr lang="en-US" sz="2800">
                <a:solidFill>
                  <a:srgbClr val="064276"/>
                </a:solidFill>
                <a:hlinkClick r:id="rId3">
                  <a:extLst>
                    <a:ext uri="{A12FA001-AC4F-418D-AE19-62706E023703}">
                      <ahyp:hlinkClr xmlns:ahyp="http://schemas.microsoft.com/office/drawing/2018/hyperlinkcolor" val="tx"/>
                    </a:ext>
                  </a:extLst>
                </a:hlinkClick>
              </a:rPr>
              <a:t>Oregon Health Authority : Benefits Update Project Workplan (BUP) : Health Evidence Review Commission : State of Oregon</a:t>
            </a:r>
            <a:endParaRPr lang="en-US" sz="2800">
              <a:solidFill>
                <a:srgbClr val="064276"/>
              </a:solidFill>
              <a:latin typeface="Helvetica"/>
              <a:ea typeface="Open Sans"/>
              <a:cs typeface="Helvetica"/>
            </a:endParaRPr>
          </a:p>
          <a:p>
            <a:pPr marL="457200" marR="0" lvl="0" indent="-457200" algn="l" defTabSz="914400" rtl="0" eaLnBrk="1" fontAlgn="auto" latinLnBrk="0" hangingPunct="1">
              <a:lnSpc>
                <a:spcPct val="90000"/>
              </a:lnSpc>
              <a:spcBef>
                <a:spcPts val="0"/>
              </a:spcBef>
              <a:spcAft>
                <a:spcPts val="0"/>
              </a:spcAft>
              <a:buClr>
                <a:srgbClr val="005595"/>
              </a:buClr>
              <a:buSzTx/>
              <a:buFont typeface="Arial" panose="020B0604020202020204" pitchFamily="34" charset="0"/>
              <a:buChar char="•"/>
              <a:tabLst/>
              <a:defRPr/>
            </a:pPr>
            <a:endParaRPr lang="en-US" sz="2800">
              <a:solidFill>
                <a:srgbClr val="000608"/>
              </a:solidFill>
              <a:latin typeface="Helvetica"/>
              <a:ea typeface="Open Sans"/>
              <a:cs typeface="Helvetica"/>
            </a:endParaRPr>
          </a:p>
        </p:txBody>
      </p:sp>
    </p:spTree>
    <p:extLst>
      <p:ext uri="{BB962C8B-B14F-4D97-AF65-F5344CB8AC3E}">
        <p14:creationId xmlns:p14="http://schemas.microsoft.com/office/powerpoint/2010/main" val="205895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44E1C-1407-1599-6411-440340A5D96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A5AEE14-630F-A78E-49DF-8B7865E218D9}"/>
              </a:ext>
            </a:extLst>
          </p:cNvPr>
          <p:cNvSpPr>
            <a:spLocks noGrp="1"/>
          </p:cNvSpPr>
          <p:nvPr>
            <p:ph type="title"/>
          </p:nvPr>
        </p:nvSpPr>
        <p:spPr>
          <a:xfrm>
            <a:off x="543015" y="345567"/>
            <a:ext cx="11611184" cy="1052594"/>
          </a:xfrm>
        </p:spPr>
        <p:txBody>
          <a:bodyPr lIns="91440" tIns="45720" rIns="91440" bIns="45720" anchor="ctr">
            <a:normAutofit/>
          </a:bodyPr>
          <a:lstStyle/>
          <a:p>
            <a:r>
              <a:rPr lang="en-US" sz="3100">
                <a:solidFill>
                  <a:srgbClr val="064276"/>
                </a:solidFill>
                <a:latin typeface="Helvetica"/>
                <a:ea typeface="Open Sans"/>
                <a:cs typeface="Open Sans"/>
              </a:rPr>
              <a:t>Highlights of anticipated new OHP services starting 1/1/2027</a:t>
            </a:r>
            <a:endParaRPr lang="en-US" sz="3100"/>
          </a:p>
        </p:txBody>
      </p:sp>
      <p:cxnSp>
        <p:nvCxnSpPr>
          <p:cNvPr id="2" name="Straight Connector 1">
            <a:extLst>
              <a:ext uri="{FF2B5EF4-FFF2-40B4-BE49-F238E27FC236}">
                <a16:creationId xmlns:a16="http://schemas.microsoft.com/office/drawing/2014/main" id="{3D003B22-0F0E-F2A5-40FF-5745C0273B5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D21DAA40-91EA-1822-7234-65FA23FEB99E}"/>
              </a:ext>
            </a:extLst>
          </p:cNvPr>
          <p:cNvGraphicFramePr>
            <a:graphicFrameLocks noGrp="1"/>
          </p:cNvGraphicFramePr>
          <p:nvPr>
            <p:extLst>
              <p:ext uri="{D42A27DB-BD31-4B8C-83A1-F6EECF244321}">
                <p14:modId xmlns:p14="http://schemas.microsoft.com/office/powerpoint/2010/main" val="1427472684"/>
              </p:ext>
            </p:extLst>
          </p:nvPr>
        </p:nvGraphicFramePr>
        <p:xfrm>
          <a:off x="626165" y="2008221"/>
          <a:ext cx="11020128" cy="3901440"/>
        </p:xfrm>
        <a:graphic>
          <a:graphicData uri="http://schemas.openxmlformats.org/drawingml/2006/table">
            <a:tbl>
              <a:tblPr firstRow="1" bandRow="1">
                <a:tableStyleId>{69012ECD-51FC-41F1-AA8D-1B2483CD663E}</a:tableStyleId>
              </a:tblPr>
              <a:tblGrid>
                <a:gridCol w="4094922">
                  <a:extLst>
                    <a:ext uri="{9D8B030D-6E8A-4147-A177-3AD203B41FA5}">
                      <a16:colId xmlns:a16="http://schemas.microsoft.com/office/drawing/2014/main" val="681544326"/>
                    </a:ext>
                  </a:extLst>
                </a:gridCol>
                <a:gridCol w="6925206">
                  <a:extLst>
                    <a:ext uri="{9D8B030D-6E8A-4147-A177-3AD203B41FA5}">
                      <a16:colId xmlns:a16="http://schemas.microsoft.com/office/drawing/2014/main" val="3529772160"/>
                    </a:ext>
                  </a:extLst>
                </a:gridCol>
              </a:tblGrid>
              <a:tr h="392694">
                <a:tc>
                  <a:txBody>
                    <a:bodyPr/>
                    <a:lstStyle/>
                    <a:p>
                      <a:r>
                        <a:rPr lang="en-US" sz="2000">
                          <a:latin typeface="Helvetica"/>
                          <a:cs typeface="Helvetica"/>
                        </a:rPr>
                        <a:t>Coverage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4276"/>
                    </a:solidFill>
                  </a:tcPr>
                </a:tc>
                <a:tc>
                  <a:txBody>
                    <a:bodyPr/>
                    <a:lstStyle/>
                    <a:p>
                      <a:r>
                        <a:rPr lang="en-US" sz="2000">
                          <a:latin typeface="Helvetica"/>
                          <a:cs typeface="Helvetica"/>
                        </a:rPr>
                        <a:t>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4276"/>
                    </a:solidFill>
                  </a:tcPr>
                </a:tc>
                <a:extLst>
                  <a:ext uri="{0D108BD9-81ED-4DB2-BD59-A6C34878D82A}">
                    <a16:rowId xmlns:a16="http://schemas.microsoft.com/office/drawing/2014/main" val="2028205239"/>
                  </a:ext>
                </a:extLst>
              </a:tr>
              <a:tr h="411392">
                <a:tc rowSpan="2">
                  <a:txBody>
                    <a:bodyPr/>
                    <a:lstStyle/>
                    <a:p>
                      <a:r>
                        <a:rPr lang="en-US" sz="2000" b="1">
                          <a:solidFill>
                            <a:srgbClr val="000000"/>
                          </a:solidFill>
                          <a:latin typeface="Helvetica"/>
                          <a:cs typeface="Helvetica"/>
                        </a:rPr>
                        <a:t>Primary care office visits and medications for currently non-covered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a:solidFill>
                            <a:srgbClr val="000000"/>
                          </a:solidFill>
                          <a:latin typeface="Helvetica"/>
                          <a:cs typeface="Helvetica"/>
                        </a:rPr>
                        <a:t>Check-ups and reasonable testing are already covered</a:t>
                      </a:r>
                    </a:p>
                    <a:p>
                      <a:pPr marL="285750" indent="-285750">
                        <a:buFont typeface="Arial" panose="020B0604020202020204" pitchFamily="34" charset="0"/>
                        <a:buChar char="•"/>
                      </a:pPr>
                      <a:r>
                        <a:rPr lang="en-US" sz="2000">
                          <a:solidFill>
                            <a:srgbClr val="000000"/>
                          </a:solidFill>
                          <a:latin typeface="Helvetica"/>
                          <a:cs typeface="Helvetica"/>
                        </a:rPr>
                        <a:t>Many low-cost and safe medications already 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924172"/>
                  </a:ext>
                </a:extLst>
              </a:tr>
              <a:tr h="411392">
                <a:tc v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a:solidFill>
                            <a:srgbClr val="000000"/>
                          </a:solidFill>
                          <a:latin typeface="Helvetica"/>
                          <a:cs typeface="Helvetica"/>
                        </a:rPr>
                        <a:t>Medications and equipment: no more denials because a condition is unfunded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521952"/>
                  </a:ext>
                </a:extLst>
              </a:tr>
              <a:tr h="411392">
                <a:tc>
                  <a:txBody>
                    <a:bodyPr/>
                    <a:lstStyle/>
                    <a:p>
                      <a:r>
                        <a:rPr lang="en-US" sz="2000" b="1">
                          <a:solidFill>
                            <a:srgbClr val="000000"/>
                          </a:solidFill>
                          <a:latin typeface="Helvetica"/>
                          <a:cs typeface="Helvetica"/>
                        </a:rPr>
                        <a:t>Allergy treatment &amp;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a:solidFill>
                            <a:srgbClr val="000000"/>
                          </a:solidFill>
                          <a:latin typeface="Helvetica"/>
                          <a:cs typeface="Helvetica"/>
                        </a:rPr>
                        <a:t>Newly covered conditions such as seasonal allergies and some rashes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4314154"/>
                  </a:ext>
                </a:extLst>
              </a:tr>
              <a:tr h="991083">
                <a:tc>
                  <a:txBody>
                    <a:bodyPr/>
                    <a:lstStyle/>
                    <a:p>
                      <a:r>
                        <a:rPr lang="en-US" sz="2000" b="1">
                          <a:solidFill>
                            <a:srgbClr val="000000"/>
                          </a:solidFill>
                          <a:latin typeface="Helvetica"/>
                          <a:cs typeface="Helvetica"/>
                        </a:rPr>
                        <a:t>Sports Medicine </a:t>
                      </a:r>
                      <a:r>
                        <a:rPr lang="en-US" sz="2000" b="0">
                          <a:solidFill>
                            <a:srgbClr val="000000"/>
                          </a:solidFill>
                          <a:latin typeface="Helvetica"/>
                          <a:cs typeface="Helvetica"/>
                        </a:rPr>
                        <a:t>(treating injuries and illnesses related to physical activity)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a:solidFill>
                            <a:srgbClr val="000000"/>
                          </a:solidFill>
                          <a:latin typeface="Helvetica"/>
                          <a:cs typeface="Helvetica"/>
                        </a:rPr>
                        <a:t>Physical &amp; occupational therapy for more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3857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00000"/>
                          </a:solidFill>
                          <a:latin typeface="Helvetica"/>
                          <a:cs typeface="Helvetica"/>
                        </a:rPr>
                        <a:t>Ophthalmology</a:t>
                      </a:r>
                      <a:r>
                        <a:rPr lang="en-US" sz="2000">
                          <a:solidFill>
                            <a:srgbClr val="000000"/>
                          </a:solidFill>
                          <a:latin typeface="Helvetica"/>
                          <a:cs typeface="Helvetica"/>
                        </a:rPr>
                        <a:t> (Eye diseases)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a:solidFill>
                            <a:srgbClr val="000000"/>
                          </a:solidFill>
                          <a:latin typeface="Helvetica"/>
                          <a:cs typeface="Helvetica"/>
                        </a:rPr>
                        <a:t>Newly covered eye and eyelid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635042"/>
                  </a:ext>
                </a:extLst>
              </a:tr>
            </a:tbl>
          </a:graphicData>
        </a:graphic>
      </p:graphicFrame>
      <p:sp>
        <p:nvSpPr>
          <p:cNvPr id="5" name="TextBox 4">
            <a:extLst>
              <a:ext uri="{FF2B5EF4-FFF2-40B4-BE49-F238E27FC236}">
                <a16:creationId xmlns:a16="http://schemas.microsoft.com/office/drawing/2014/main" id="{87535442-7217-06CC-3E7C-E1A0F9726346}"/>
              </a:ext>
            </a:extLst>
          </p:cNvPr>
          <p:cNvSpPr txBox="1"/>
          <p:nvPr/>
        </p:nvSpPr>
        <p:spPr>
          <a:xfrm>
            <a:off x="543015" y="1341918"/>
            <a:ext cx="11174064" cy="646331"/>
          </a:xfrm>
          <a:prstGeom prst="rect">
            <a:avLst/>
          </a:prstGeom>
          <a:noFill/>
        </p:spPr>
        <p:txBody>
          <a:bodyPr wrap="square" lIns="91440" tIns="45720" rIns="91440" bIns="45720" anchor="t">
            <a:spAutoFit/>
          </a:bodyPr>
          <a:lstStyle/>
          <a:p>
            <a:pPr defTabSz="914400">
              <a:lnSpc>
                <a:spcPct val="90000"/>
              </a:lnSpc>
              <a:buClr>
                <a:srgbClr val="005595"/>
              </a:buClr>
              <a:defRPr/>
            </a:pPr>
            <a:r>
              <a:rPr lang="en-US" sz="2000">
                <a:solidFill>
                  <a:srgbClr val="000608"/>
                </a:solidFill>
                <a:latin typeface="Helvetica"/>
                <a:ea typeface="Open Sans"/>
                <a:cs typeface="Helvetica"/>
              </a:rPr>
              <a:t>HERC is recommending coverage changes for the following examples to OHP starting 1/1/2027 as part of the Benefit Update Project. HERC will continue reviewing services through August. </a:t>
            </a:r>
          </a:p>
        </p:txBody>
      </p:sp>
      <p:sp>
        <p:nvSpPr>
          <p:cNvPr id="4" name="TextBox 3">
            <a:extLst>
              <a:ext uri="{FF2B5EF4-FFF2-40B4-BE49-F238E27FC236}">
                <a16:creationId xmlns:a16="http://schemas.microsoft.com/office/drawing/2014/main" id="{E0417920-FF7C-D176-BA2B-33F63E2243C0}"/>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n-US" sz="1400">
                <a:solidFill>
                  <a:srgbClr val="1E194D"/>
                </a:solidFill>
                <a:latin typeface="Helvetica"/>
                <a:ea typeface="Open Sans"/>
                <a:cs typeface="Open Sans"/>
              </a:rPr>
              <a:t>OHP = Oregon Health Plan</a:t>
            </a:r>
            <a:endParaRPr lang="en-US"/>
          </a:p>
        </p:txBody>
      </p:sp>
    </p:spTree>
    <p:extLst>
      <p:ext uri="{BB962C8B-B14F-4D97-AF65-F5344CB8AC3E}">
        <p14:creationId xmlns:p14="http://schemas.microsoft.com/office/powerpoint/2010/main" val="94765952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A989-6262-2155-834E-72E5AB56F5C9}"/>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5F6CBE79-15C1-B8FB-9E70-E065AE8CA74C}"/>
              </a:ext>
            </a:extLst>
          </p:cNvPr>
          <p:cNvGraphicFramePr>
            <a:graphicFrameLocks noGrp="1"/>
          </p:cNvGraphicFramePr>
          <p:nvPr>
            <p:extLst>
              <p:ext uri="{D42A27DB-BD31-4B8C-83A1-F6EECF244321}">
                <p14:modId xmlns:p14="http://schemas.microsoft.com/office/powerpoint/2010/main" val="2107690236"/>
              </p:ext>
            </p:extLst>
          </p:nvPr>
        </p:nvGraphicFramePr>
        <p:xfrm>
          <a:off x="560038" y="1782948"/>
          <a:ext cx="11140017" cy="4108828"/>
        </p:xfrm>
        <a:graphic>
          <a:graphicData uri="http://schemas.openxmlformats.org/drawingml/2006/table">
            <a:tbl>
              <a:tblPr firstRow="1" bandRow="1">
                <a:tableStyleId>{69012ECD-51FC-41F1-AA8D-1B2483CD663E}</a:tableStyleId>
              </a:tblPr>
              <a:tblGrid>
                <a:gridCol w="11140017">
                  <a:extLst>
                    <a:ext uri="{9D8B030D-6E8A-4147-A177-3AD203B41FA5}">
                      <a16:colId xmlns:a16="http://schemas.microsoft.com/office/drawing/2014/main" val="681544326"/>
                    </a:ext>
                  </a:extLst>
                </a:gridCol>
              </a:tblGrid>
              <a:tr h="316571">
                <a:tc>
                  <a:txBody>
                    <a:bodyPr/>
                    <a:lstStyle/>
                    <a:p>
                      <a:r>
                        <a:rPr lang="en-US" sz="1400">
                          <a:latin typeface="Helvetica" panose="020B0604020202020204" pitchFamily="34" charset="0"/>
                          <a:cs typeface="Helvetica" panose="020B0604020202020204" pitchFamily="34" charset="0"/>
                        </a:rPr>
                        <a:t>Coverage Areas HERC Has Reviewed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4276"/>
                    </a:solidFill>
                  </a:tcPr>
                </a:tc>
                <a:extLst>
                  <a:ext uri="{0D108BD9-81ED-4DB2-BD59-A6C34878D82A}">
                    <a16:rowId xmlns:a16="http://schemas.microsoft.com/office/drawing/2014/main" val="2028205239"/>
                  </a:ext>
                </a:extLst>
              </a:tr>
              <a:tr h="3792257">
                <a:tc>
                  <a:txBody>
                    <a:bodyPr/>
                    <a:lstStyle/>
                    <a:p>
                      <a:endParaRPr lang="en-US" sz="1400">
                        <a:solidFill>
                          <a:srgbClr val="000000"/>
                        </a:solidFill>
                        <a:latin typeface="Helvetica" panose="020B0604020202020204" pitchFamily="34" charset="0"/>
                        <a:cs typeface="Helvetica" panose="020B0604020202020204" pitchFamily="34" charset="0"/>
                      </a:endParaRPr>
                    </a:p>
                    <a:p>
                      <a:endParaRPr lang="en-US" sz="1400">
                        <a:solidFill>
                          <a:srgbClr val="000000"/>
                        </a:solidFill>
                        <a:latin typeface="Helvetica" panose="020B0604020202020204" pitchFamily="34" charset="0"/>
                        <a:cs typeface="Helvetica" panose="020B0604020202020204" pitchFamily="34" charset="0"/>
                      </a:endParaRPr>
                    </a:p>
                    <a:p>
                      <a:endParaRPr lang="en-US" sz="1400">
                        <a:solidFill>
                          <a:srgbClr val="000000"/>
                        </a:solidFill>
                        <a:latin typeface="Helvetica" panose="020B0604020202020204" pitchFamily="34" charset="0"/>
                        <a:cs typeface="Helvetica"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924172"/>
                  </a:ext>
                </a:extLst>
              </a:tr>
            </a:tbl>
          </a:graphicData>
        </a:graphic>
      </p:graphicFrame>
      <p:sp>
        <p:nvSpPr>
          <p:cNvPr id="10" name="TextBox 9">
            <a:extLst>
              <a:ext uri="{FF2B5EF4-FFF2-40B4-BE49-F238E27FC236}">
                <a16:creationId xmlns:a16="http://schemas.microsoft.com/office/drawing/2014/main" id="{81544604-2AD6-BBFD-097A-A5179861FB73}"/>
              </a:ext>
            </a:extLst>
          </p:cNvPr>
          <p:cNvSpPr txBox="1"/>
          <p:nvPr/>
        </p:nvSpPr>
        <p:spPr>
          <a:xfrm>
            <a:off x="560037" y="2025871"/>
            <a:ext cx="11256825" cy="6001643"/>
          </a:xfrm>
          <a:prstGeom prst="rect">
            <a:avLst/>
          </a:prstGeom>
          <a:noFill/>
        </p:spPr>
        <p:txBody>
          <a:bodyPr wrap="square" numCol="3">
            <a:spAutoFit/>
          </a:bodyPr>
          <a:lstStyle/>
          <a:p>
            <a:pPr marL="285750" indent="-285750">
              <a:buFont typeface="Arial" panose="020B0604020202020204" pitchFamily="34" charset="0"/>
              <a:buChar char="•"/>
            </a:pPr>
            <a:r>
              <a:rPr lang="en-US" sz="1600">
                <a:solidFill>
                  <a:srgbClr val="000000"/>
                </a:solidFill>
              </a:rPr>
              <a:t>Uncovered Breast Surgeries</a:t>
            </a:r>
          </a:p>
          <a:p>
            <a:pPr marL="285750" indent="-285750">
              <a:buFont typeface="Arial" panose="020B0604020202020204" pitchFamily="34" charset="0"/>
              <a:buChar char="•"/>
            </a:pPr>
            <a:r>
              <a:rPr lang="en-US" sz="1600">
                <a:solidFill>
                  <a:srgbClr val="000000"/>
                </a:solidFill>
              </a:rPr>
              <a:t>Preventive Services not shown to benefit people</a:t>
            </a:r>
          </a:p>
          <a:p>
            <a:pPr marL="285750" indent="-285750">
              <a:buFont typeface="Arial" panose="020B0604020202020204" pitchFamily="34" charset="0"/>
              <a:buChar char="•"/>
            </a:pPr>
            <a:r>
              <a:rPr lang="en-US" sz="1600">
                <a:solidFill>
                  <a:srgbClr val="000000"/>
                </a:solidFill>
              </a:rPr>
              <a:t>Behavioral Health conditions</a:t>
            </a:r>
          </a:p>
          <a:p>
            <a:pPr marL="285750" indent="-285750">
              <a:buFont typeface="Arial" panose="020B0604020202020204" pitchFamily="34" charset="0"/>
              <a:buChar char="•"/>
            </a:pPr>
            <a:r>
              <a:rPr lang="en-US" sz="1600">
                <a:solidFill>
                  <a:srgbClr val="000000"/>
                </a:solidFill>
              </a:rPr>
              <a:t>Fibromyalgia and chronic pain syndrome</a:t>
            </a:r>
          </a:p>
          <a:p>
            <a:pPr marL="285750" indent="-285750">
              <a:buFont typeface="Arial" panose="020B0604020202020204" pitchFamily="34" charset="0"/>
              <a:buChar char="•"/>
            </a:pPr>
            <a:r>
              <a:rPr lang="en-US" sz="1600">
                <a:solidFill>
                  <a:srgbClr val="000000"/>
                </a:solidFill>
              </a:rPr>
              <a:t>Conditions requiring only evaluation, medical management, equipment</a:t>
            </a:r>
            <a:br>
              <a:rPr lang="en-US" sz="1600">
                <a:solidFill>
                  <a:srgbClr val="000000"/>
                </a:solidFill>
              </a:rPr>
            </a:br>
            <a:r>
              <a:rPr lang="en-US" sz="1600">
                <a:solidFill>
                  <a:srgbClr val="000000"/>
                </a:solidFill>
              </a:rPr>
              <a:t>and supplies</a:t>
            </a:r>
          </a:p>
          <a:p>
            <a:pPr marL="285750" indent="-285750">
              <a:buFont typeface="Arial" panose="020B0604020202020204" pitchFamily="34" charset="0"/>
              <a:buChar char="•"/>
            </a:pPr>
            <a:r>
              <a:rPr lang="en-US" sz="1600">
                <a:solidFill>
                  <a:srgbClr val="000000"/>
                </a:solidFill>
              </a:rPr>
              <a:t>Diseases of the veins and arteries, including chronic lower-extremity venous disease</a:t>
            </a:r>
          </a:p>
          <a:p>
            <a:pPr marL="285750" indent="-285750">
              <a:buFont typeface="Arial" panose="020B0604020202020204" pitchFamily="34" charset="0"/>
              <a:buChar char="•"/>
            </a:pPr>
            <a:r>
              <a:rPr lang="en-US" sz="1600">
                <a:solidFill>
                  <a:srgbClr val="000000"/>
                </a:solidFill>
              </a:rPr>
              <a:t>General surgery</a:t>
            </a:r>
          </a:p>
          <a:p>
            <a:pPr marL="285750" indent="-285750">
              <a:buFont typeface="Arial" panose="020B0604020202020204" pitchFamily="34" charset="0"/>
              <a:buChar char="•"/>
            </a:pPr>
            <a:r>
              <a:rPr lang="en-US" sz="1600">
                <a:solidFill>
                  <a:srgbClr val="000000"/>
                </a:solidFill>
              </a:rPr>
              <a:t>Gastrointestinal conditions</a:t>
            </a:r>
          </a:p>
          <a:p>
            <a:pPr marL="285750" indent="-285750">
              <a:buFont typeface="Arial" panose="020B0604020202020204" pitchFamily="34" charset="0"/>
              <a:buChar char="•"/>
            </a:pPr>
            <a:r>
              <a:rPr lang="en-US" sz="1600">
                <a:solidFill>
                  <a:srgbClr val="000000"/>
                </a:solidFill>
              </a:rPr>
              <a:t>General Headaches</a:t>
            </a: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r>
              <a:rPr lang="en-US" sz="1600">
                <a:solidFill>
                  <a:srgbClr val="000000"/>
                </a:solidFill>
              </a:rPr>
              <a:t>Sports medicine and orthopedic surgeries (other than of the back</a:t>
            </a:r>
            <a:br>
              <a:rPr lang="en-US" sz="1600">
                <a:solidFill>
                  <a:srgbClr val="000000"/>
                </a:solidFill>
              </a:rPr>
            </a:br>
            <a:r>
              <a:rPr lang="en-US" sz="1600">
                <a:solidFill>
                  <a:srgbClr val="000000"/>
                </a:solidFill>
              </a:rPr>
              <a:t>and spine)</a:t>
            </a:r>
          </a:p>
          <a:p>
            <a:pPr marL="285750" indent="-285750">
              <a:buFont typeface="Arial" panose="020B0604020202020204" pitchFamily="34" charset="0"/>
              <a:buChar char="•"/>
            </a:pPr>
            <a:r>
              <a:rPr lang="en-US" sz="1600">
                <a:solidFill>
                  <a:srgbClr val="000000"/>
                </a:solidFill>
              </a:rPr>
              <a:t>Procedures and surgeries of the</a:t>
            </a:r>
            <a:br>
              <a:rPr lang="en-US" sz="1600">
                <a:solidFill>
                  <a:srgbClr val="000000"/>
                </a:solidFill>
              </a:rPr>
            </a:br>
            <a:r>
              <a:rPr lang="en-US" sz="1600">
                <a:solidFill>
                  <a:srgbClr val="000000"/>
                </a:solidFill>
              </a:rPr>
              <a:t>back and spine</a:t>
            </a:r>
          </a:p>
          <a:p>
            <a:pPr marL="285750" indent="-285750">
              <a:buFont typeface="Arial" panose="020B0604020202020204" pitchFamily="34" charset="0"/>
              <a:buChar char="•"/>
            </a:pPr>
            <a:r>
              <a:rPr lang="en-US" sz="1600">
                <a:solidFill>
                  <a:srgbClr val="000000"/>
                </a:solidFill>
              </a:rPr>
              <a:t>Visit limits for noninvasive back pain treatments</a:t>
            </a:r>
          </a:p>
          <a:p>
            <a:pPr marL="285750" indent="-285750">
              <a:buFont typeface="Arial" panose="020B0604020202020204" pitchFamily="34" charset="0"/>
              <a:buChar char="•"/>
            </a:pPr>
            <a:r>
              <a:rPr lang="en-US" sz="1600">
                <a:solidFill>
                  <a:srgbClr val="000000"/>
                </a:solidFill>
              </a:rPr>
              <a:t>Ophthalmology - Diseases of the</a:t>
            </a:r>
            <a:br>
              <a:rPr lang="en-US" sz="1600">
                <a:solidFill>
                  <a:srgbClr val="000000"/>
                </a:solidFill>
              </a:rPr>
            </a:br>
            <a:r>
              <a:rPr lang="en-US" sz="1600">
                <a:solidFill>
                  <a:srgbClr val="000000"/>
                </a:solidFill>
              </a:rPr>
              <a:t>eye</a:t>
            </a:r>
          </a:p>
          <a:p>
            <a:pPr marL="285750" indent="-285750">
              <a:buFont typeface="Arial" panose="020B0604020202020204" pitchFamily="34" charset="0"/>
              <a:buChar char="•"/>
            </a:pPr>
            <a:r>
              <a:rPr lang="en-US" sz="1600">
                <a:solidFill>
                  <a:srgbClr val="000000"/>
                </a:solidFill>
              </a:rPr>
              <a:t>Allergies</a:t>
            </a:r>
          </a:p>
          <a:p>
            <a:pPr marL="285750" indent="-285750">
              <a:buFont typeface="Arial" panose="020B0604020202020204" pitchFamily="34" charset="0"/>
              <a:buChar char="•"/>
            </a:pPr>
            <a:r>
              <a:rPr lang="en-US" sz="1600">
                <a:solidFill>
                  <a:srgbClr val="000000"/>
                </a:solidFill>
              </a:rPr>
              <a:t>Podiatry - Foot care</a:t>
            </a:r>
          </a:p>
          <a:p>
            <a:pPr marL="285750" indent="-285750">
              <a:buFont typeface="Arial" panose="020B0604020202020204" pitchFamily="34" charset="0"/>
              <a:buChar char="•"/>
            </a:pPr>
            <a:r>
              <a:rPr lang="en-US" sz="1600">
                <a:solidFill>
                  <a:srgbClr val="000000"/>
                </a:solidFill>
              </a:rPr>
              <a:t>Oral Health conditions</a:t>
            </a:r>
          </a:p>
          <a:p>
            <a:pPr marL="285750" indent="-285750">
              <a:buFont typeface="Arial" panose="020B0604020202020204" pitchFamily="34" charset="0"/>
              <a:buChar char="•"/>
            </a:pPr>
            <a:r>
              <a:rPr lang="en-US" sz="1600">
                <a:solidFill>
                  <a:srgbClr val="000000"/>
                </a:solidFill>
              </a:rPr>
              <a:t>Urologic conditions - affect the bladder &amp; kidney</a:t>
            </a:r>
          </a:p>
          <a:p>
            <a:pPr marL="285750" indent="-285750">
              <a:buFont typeface="Arial" panose="020B0604020202020204" pitchFamily="34" charset="0"/>
              <a:buChar char="•"/>
            </a:pPr>
            <a:r>
              <a:rPr lang="en-US" sz="1600">
                <a:solidFill>
                  <a:srgbClr val="000000"/>
                </a:solidFill>
              </a:rPr>
              <a:t>Women's health (Gynecology)</a:t>
            </a: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r>
              <a:rPr lang="en-US" sz="1600">
                <a:solidFill>
                  <a:srgbClr val="000000"/>
                </a:solidFill>
              </a:rPr>
              <a:t>Conditions of the rectum and colon - Problems causing like pain, bleeding, or trouble with digestion</a:t>
            </a:r>
          </a:p>
          <a:p>
            <a:pPr marL="285750" indent="-285750">
              <a:buFont typeface="Arial" panose="020B0604020202020204" pitchFamily="34" charset="0"/>
              <a:buChar char="•"/>
            </a:pPr>
            <a:r>
              <a:rPr lang="en-US" sz="1600">
                <a:solidFill>
                  <a:srgbClr val="000000"/>
                </a:solidFill>
              </a:rPr>
              <a:t>Temporomandibular Joint disorders (TMJ) - Pain or discomfort in the jaw area</a:t>
            </a:r>
          </a:p>
          <a:p>
            <a:pPr marL="285750" indent="-285750">
              <a:buFont typeface="Arial" panose="020B0604020202020204" pitchFamily="34" charset="0"/>
              <a:buChar char="•"/>
            </a:pPr>
            <a:r>
              <a:rPr lang="en-US" sz="1600">
                <a:solidFill>
                  <a:srgbClr val="000000"/>
                </a:solidFill>
              </a:rPr>
              <a:t>Chiropractic and osteopathic manipulative treatment</a:t>
            </a:r>
          </a:p>
          <a:p>
            <a:pPr marL="285750" indent="-285750">
              <a:buFont typeface="Arial" panose="020B0604020202020204" pitchFamily="34" charset="0"/>
              <a:buChar char="•"/>
            </a:pPr>
            <a:r>
              <a:rPr lang="en-US" sz="1600">
                <a:solidFill>
                  <a:srgbClr val="000000"/>
                </a:solidFill>
              </a:rPr>
              <a:t>Dermatology - Skin treatments</a:t>
            </a:r>
          </a:p>
          <a:p>
            <a:pPr marL="285750" indent="-285750">
              <a:buFont typeface="Arial" panose="020B0604020202020204" pitchFamily="34" charset="0"/>
              <a:buChar char="•"/>
            </a:pPr>
            <a:r>
              <a:rPr lang="en-US" sz="1600">
                <a:solidFill>
                  <a:srgbClr val="000000"/>
                </a:solidFill>
              </a:rPr>
              <a:t>Ear nose and throat (otorhinolaryngology)</a:t>
            </a:r>
          </a:p>
          <a:p>
            <a:pPr marL="285750" indent="-285750">
              <a:buFont typeface="Arial" panose="020B0604020202020204" pitchFamily="34" charset="0"/>
              <a:buChar char="•"/>
            </a:pPr>
            <a:endParaRPr lang="en-US" sz="1600">
              <a:solidFill>
                <a:srgbClr val="000000"/>
              </a:solidFill>
            </a:endParaRPr>
          </a:p>
          <a:p>
            <a:pPr marL="285750" indent="-285750">
              <a:buFont typeface="Arial" panose="020B0604020202020204" pitchFamily="34" charset="0"/>
              <a:buChar char="•"/>
            </a:pPr>
            <a:endParaRPr lang="en-US" sz="1600">
              <a:solidFill>
                <a:srgbClr val="000000"/>
              </a:solidFill>
            </a:endParaRPr>
          </a:p>
        </p:txBody>
      </p:sp>
      <p:sp>
        <p:nvSpPr>
          <p:cNvPr id="8" name="Title 7">
            <a:extLst>
              <a:ext uri="{FF2B5EF4-FFF2-40B4-BE49-F238E27FC236}">
                <a16:creationId xmlns:a16="http://schemas.microsoft.com/office/drawing/2014/main" id="{3EEB8406-6D2C-41D7-9A1E-9D1ECF781A38}"/>
              </a:ext>
            </a:extLst>
          </p:cNvPr>
          <p:cNvSpPr>
            <a:spLocks noGrp="1"/>
          </p:cNvSpPr>
          <p:nvPr>
            <p:ph type="title"/>
          </p:nvPr>
        </p:nvSpPr>
        <p:spPr>
          <a:xfrm>
            <a:off x="543015" y="345567"/>
            <a:ext cx="11017083" cy="1143000"/>
          </a:xfrm>
        </p:spPr>
        <p:txBody>
          <a:bodyPr lIns="91440" tIns="45720" rIns="91440" bIns="45720" anchor="ctr">
            <a:normAutofit/>
          </a:bodyPr>
          <a:lstStyle/>
          <a:p>
            <a:r>
              <a:rPr lang="en-US" sz="3500">
                <a:solidFill>
                  <a:srgbClr val="064276"/>
                </a:solidFill>
                <a:latin typeface="Helvetica"/>
                <a:ea typeface="Open Sans"/>
                <a:cs typeface="Open Sans"/>
              </a:rPr>
              <a:t>All coverage areas reviewed to-date</a:t>
            </a:r>
          </a:p>
        </p:txBody>
      </p:sp>
      <p:cxnSp>
        <p:nvCxnSpPr>
          <p:cNvPr id="2" name="Straight Connector 1">
            <a:extLst>
              <a:ext uri="{FF2B5EF4-FFF2-40B4-BE49-F238E27FC236}">
                <a16:creationId xmlns:a16="http://schemas.microsoft.com/office/drawing/2014/main" id="{FCD24CFC-80A3-A659-C1D8-D1DEC7BB53A2}"/>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9C4E575-7652-485D-1D88-BE88B06FF442}"/>
              </a:ext>
            </a:extLst>
          </p:cNvPr>
          <p:cNvSpPr txBox="1"/>
          <p:nvPr/>
        </p:nvSpPr>
        <p:spPr>
          <a:xfrm>
            <a:off x="474921" y="1247418"/>
            <a:ext cx="11174064" cy="590931"/>
          </a:xfrm>
          <a:prstGeom prst="rect">
            <a:avLst/>
          </a:prstGeom>
          <a:noFill/>
        </p:spPr>
        <p:txBody>
          <a:bodyPr wrap="square" lIns="91440" tIns="45720" rIns="91440" bIns="45720" anchor="t">
            <a:spAutoFit/>
          </a:bodyPr>
          <a:lstStyle/>
          <a:p>
            <a:pPr defTabSz="914400">
              <a:lnSpc>
                <a:spcPct val="90000"/>
              </a:lnSpc>
              <a:buClr>
                <a:srgbClr val="005595"/>
              </a:buClr>
              <a:defRPr/>
            </a:pPr>
            <a:r>
              <a:rPr lang="en-US">
                <a:solidFill>
                  <a:srgbClr val="000608"/>
                </a:solidFill>
                <a:latin typeface="Helvetica"/>
                <a:ea typeface="Open Sans"/>
                <a:cs typeface="Helvetica"/>
              </a:rPr>
              <a:t>HERC has reviewed services in the following coverage areas so far to see if coverage should be added after 1/1/2027. The Commission will continue reviewing services throughout 2025. </a:t>
            </a:r>
          </a:p>
        </p:txBody>
      </p:sp>
      <p:sp>
        <p:nvSpPr>
          <p:cNvPr id="6" name="TextBox 5">
            <a:extLst>
              <a:ext uri="{FF2B5EF4-FFF2-40B4-BE49-F238E27FC236}">
                <a16:creationId xmlns:a16="http://schemas.microsoft.com/office/drawing/2014/main" id="{F1B506AC-DD2C-D858-2B69-83C16B4752DC}"/>
              </a:ext>
            </a:extLst>
          </p:cNvPr>
          <p:cNvSpPr txBox="1"/>
          <p:nvPr/>
        </p:nvSpPr>
        <p:spPr>
          <a:xfrm>
            <a:off x="543015" y="5937499"/>
            <a:ext cx="11174064" cy="480131"/>
          </a:xfrm>
          <a:prstGeom prst="rect">
            <a:avLst/>
          </a:prstGeom>
          <a:noFill/>
        </p:spPr>
        <p:txBody>
          <a:bodyPr wrap="square" lIns="91440" tIns="45720" rIns="91440" bIns="45720" anchor="t">
            <a:spAutoFit/>
          </a:bodyPr>
          <a:lstStyle/>
          <a:p>
            <a:pPr marR="0" lvl="0" algn="l" defTabSz="914400" rtl="0" eaLnBrk="1" fontAlgn="auto" latinLnBrk="0" hangingPunct="1">
              <a:lnSpc>
                <a:spcPct val="90000"/>
              </a:lnSpc>
              <a:spcBef>
                <a:spcPts val="0"/>
              </a:spcBef>
              <a:spcAft>
                <a:spcPts val="0"/>
              </a:spcAft>
              <a:buClr>
                <a:srgbClr val="005595"/>
              </a:buClr>
              <a:buSzTx/>
              <a:tabLst/>
              <a:defRPr/>
            </a:pPr>
            <a:r>
              <a:rPr lang="en-US" sz="1400">
                <a:solidFill>
                  <a:srgbClr val="000000"/>
                </a:solidFill>
                <a:latin typeface="Helvetica"/>
                <a:ea typeface="Open Sans"/>
                <a:cs typeface="Helvetica"/>
              </a:rPr>
              <a:t>For more information on HERC review and decisions as part of the Benefit Update Project, visit: </a:t>
            </a:r>
            <a:r>
              <a:rPr lang="en-US" sz="1400">
                <a:solidFill>
                  <a:srgbClr val="064276"/>
                </a:solidFill>
                <a:latin typeface="Helvetica"/>
                <a:ea typeface="Open Sans"/>
                <a:cs typeface="Helvetica"/>
                <a:hlinkClick r:id="rId4">
                  <a:extLst>
                    <a:ext uri="{A12FA001-AC4F-418D-AE19-62706E023703}">
                      <ahyp:hlinkClr xmlns:ahyp="http://schemas.microsoft.com/office/drawing/2018/hyperlinkcolor" val="tx"/>
                    </a:ext>
                  </a:extLst>
                </a:hlinkClick>
              </a:rPr>
              <a:t>https://www.oregon.gov/oha/HPA/DSI-HERC/Pages//BUP-Workplan.aspx</a:t>
            </a:r>
            <a:endParaRPr lang="en-US" sz="1400">
              <a:solidFill>
                <a:srgbClr val="064276"/>
              </a:solidFill>
              <a:latin typeface="Helvetica"/>
              <a:ea typeface="Open Sans"/>
              <a:cs typeface="Helvetica"/>
            </a:endParaRPr>
          </a:p>
        </p:txBody>
      </p:sp>
      <p:sp>
        <p:nvSpPr>
          <p:cNvPr id="3" name="TextBox 2">
            <a:extLst>
              <a:ext uri="{FF2B5EF4-FFF2-40B4-BE49-F238E27FC236}">
                <a16:creationId xmlns:a16="http://schemas.microsoft.com/office/drawing/2014/main" id="{0EEB1946-39C9-3D6A-E69D-E03033AF98DF}"/>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n-US" sz="1400">
                <a:solidFill>
                  <a:srgbClr val="1E194D"/>
                </a:solidFill>
                <a:latin typeface="Helvetica"/>
                <a:ea typeface="Open Sans"/>
                <a:cs typeface="Open Sans"/>
              </a:rPr>
              <a:t>HERC = Health Evidence Review Commission </a:t>
            </a:r>
            <a:endParaRPr lang="en-US"/>
          </a:p>
        </p:txBody>
      </p:sp>
    </p:spTree>
    <p:extLst>
      <p:ext uri="{BB962C8B-B14F-4D97-AF65-F5344CB8AC3E}">
        <p14:creationId xmlns:p14="http://schemas.microsoft.com/office/powerpoint/2010/main" val="409054991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63C91-0189-8FE7-EC01-EBAC76423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FD829-299C-8764-AB21-979CA1285921}"/>
              </a:ext>
            </a:extLst>
          </p:cNvPr>
          <p:cNvSpPr>
            <a:spLocks noGrp="1"/>
          </p:cNvSpPr>
          <p:nvPr>
            <p:ph type="title"/>
          </p:nvPr>
        </p:nvSpPr>
        <p:spPr>
          <a:xfrm>
            <a:off x="519290" y="385792"/>
            <a:ext cx="11253370" cy="825500"/>
          </a:xfrm>
        </p:spPr>
        <p:txBody>
          <a:bodyPr vert="horz" lIns="91440" tIns="45720" rIns="91440" bIns="45720" rtlCol="0" anchor="b">
            <a:normAutofit/>
          </a:bodyPr>
          <a:lstStyle/>
          <a:p>
            <a:r>
              <a:rPr lang="en-US">
                <a:latin typeface="Arial"/>
                <a:cs typeface="Arial"/>
              </a:rPr>
              <a:t>How can you get involved? </a:t>
            </a:r>
          </a:p>
        </p:txBody>
      </p:sp>
      <p:sp>
        <p:nvSpPr>
          <p:cNvPr id="3" name="Content Placeholder 2">
            <a:extLst>
              <a:ext uri="{FF2B5EF4-FFF2-40B4-BE49-F238E27FC236}">
                <a16:creationId xmlns:a16="http://schemas.microsoft.com/office/drawing/2014/main" id="{CDADCA25-10AA-C441-FA59-4D24D8B45C4F}"/>
              </a:ext>
            </a:extLst>
          </p:cNvPr>
          <p:cNvSpPr>
            <a:spLocks noGrp="1"/>
          </p:cNvSpPr>
          <p:nvPr>
            <p:ph idx="1"/>
          </p:nvPr>
        </p:nvSpPr>
        <p:spPr>
          <a:xfrm>
            <a:off x="631646" y="1298918"/>
            <a:ext cx="11137660" cy="5325592"/>
          </a:xfrm>
        </p:spPr>
        <p:txBody>
          <a:bodyPr vert="horz" lIns="91440" tIns="45720" rIns="91440" bIns="45720" rtlCol="0" anchor="t">
            <a:noAutofit/>
          </a:bodyPr>
          <a:lstStyle/>
          <a:p>
            <a:r>
              <a:rPr lang="en-US" sz="2200">
                <a:latin typeface="Helvetica"/>
                <a:cs typeface="Helvetica"/>
              </a:rPr>
              <a:t>Questions or suggestions? Email: </a:t>
            </a:r>
            <a:r>
              <a:rPr lang="en-US" sz="2200">
                <a:solidFill>
                  <a:srgbClr val="064276"/>
                </a:solidFill>
                <a:latin typeface="Helvetica"/>
                <a:cs typeface="Helvetica"/>
                <a:hlinkClick r:id="rId3">
                  <a:extLst>
                    <a:ext uri="{A12FA001-AC4F-418D-AE19-62706E023703}">
                      <ahyp:hlinkClr xmlns:ahyp="http://schemas.microsoft.com/office/drawing/2018/hyperlinkcolor" val="tx"/>
                    </a:ext>
                  </a:extLst>
                </a:hlinkClick>
              </a:rPr>
              <a:t>herc.info@oha.oregon.gov</a:t>
            </a:r>
            <a:endParaRPr lang="en-US">
              <a:solidFill>
                <a:srgbClr val="064276"/>
              </a:solidFill>
            </a:endParaRPr>
          </a:p>
          <a:p>
            <a:r>
              <a:rPr lang="en-US" sz="2200">
                <a:latin typeface="Helvetica"/>
                <a:cs typeface="Helvetica"/>
              </a:rPr>
              <a:t>Participate in HERC public meetings to review services  </a:t>
            </a:r>
          </a:p>
          <a:p>
            <a:pPr lvl="1"/>
            <a:r>
              <a:rPr lang="en-US" sz="2200">
                <a:solidFill>
                  <a:srgbClr val="064276"/>
                </a:solidFill>
                <a:latin typeface="Helvetica"/>
                <a:cs typeface="Helvetica"/>
                <a:hlinkClick r:id="rId4">
                  <a:extLst>
                    <a:ext uri="{A12FA001-AC4F-418D-AE19-62706E023703}">
                      <ahyp:hlinkClr xmlns:ahyp="http://schemas.microsoft.com/office/drawing/2018/hyperlinkcolor" val="tx"/>
                    </a:ext>
                  </a:extLst>
                </a:hlinkClick>
              </a:rPr>
              <a:t>How to participate in the HERC</a:t>
            </a:r>
            <a:endParaRPr lang="en-US" sz="2200">
              <a:solidFill>
                <a:srgbClr val="064276"/>
              </a:solidFill>
              <a:latin typeface="Helvetica"/>
              <a:cs typeface="Helvetica"/>
            </a:endParaRPr>
          </a:p>
          <a:p>
            <a:pPr lvl="1"/>
            <a:r>
              <a:rPr lang="en-US" sz="2200">
                <a:latin typeface="Helvetica"/>
                <a:cs typeface="Helvetica"/>
              </a:rPr>
              <a:t>HERC </a:t>
            </a:r>
            <a:r>
              <a:rPr lang="en-US" sz="2200">
                <a:solidFill>
                  <a:srgbClr val="064276"/>
                </a:solidFill>
                <a:latin typeface="Helvetica"/>
                <a:cs typeface="Helvetica"/>
                <a:hlinkClick r:id="rId5">
                  <a:extLst>
                    <a:ext uri="{A12FA001-AC4F-418D-AE19-62706E023703}">
                      <ahyp:hlinkClr xmlns:ahyp="http://schemas.microsoft.com/office/drawing/2018/hyperlinkcolor" val="tx"/>
                    </a:ext>
                  </a:extLst>
                </a:hlinkClick>
              </a:rPr>
              <a:t>work plan to review services for BUP</a:t>
            </a:r>
            <a:endParaRPr lang="en-US" sz="2200">
              <a:solidFill>
                <a:srgbClr val="064276"/>
              </a:solidFill>
              <a:latin typeface="Helvetica"/>
              <a:cs typeface="Helvetica"/>
            </a:endParaRPr>
          </a:p>
          <a:p>
            <a:pPr lvl="1"/>
            <a:endParaRPr lang="en-US" sz="2200">
              <a:latin typeface="Helvetica"/>
              <a:cs typeface="Helvetica"/>
            </a:endParaRPr>
          </a:p>
          <a:p>
            <a:r>
              <a:rPr lang="en-US" sz="2200">
                <a:latin typeface="Helvetica"/>
                <a:cs typeface="Helvetica"/>
              </a:rPr>
              <a:t>Review the Pharmacy and Therapeutics (P&amp;T) Committee work plan for reviewing drug coverage:</a:t>
            </a:r>
          </a:p>
          <a:p>
            <a:pPr lvl="1"/>
            <a:r>
              <a:rPr lang="en-US" sz="2200">
                <a:latin typeface="Helvetica"/>
                <a:cs typeface="Helvetica"/>
              </a:rPr>
              <a:t>P&amp;T </a:t>
            </a:r>
            <a:r>
              <a:rPr lang="en-US" sz="2200">
                <a:solidFill>
                  <a:srgbClr val="064276"/>
                </a:solidFill>
                <a:latin typeface="Helvetica"/>
                <a:cs typeface="Helvetica"/>
                <a:hlinkClick r:id="rId6">
                  <a:extLst>
                    <a:ext uri="{A12FA001-AC4F-418D-AE19-62706E023703}">
                      <ahyp:hlinkClr xmlns:ahyp="http://schemas.microsoft.com/office/drawing/2018/hyperlinkcolor" val="tx"/>
                    </a:ext>
                  </a:extLst>
                </a:hlinkClick>
              </a:rPr>
              <a:t>work plan to review drug coverage for BUP</a:t>
            </a:r>
            <a:endParaRPr lang="en-US" sz="2200">
              <a:solidFill>
                <a:srgbClr val="064276"/>
              </a:solidFill>
              <a:latin typeface="Helvetica"/>
              <a:cs typeface="Helvetica"/>
            </a:endParaRPr>
          </a:p>
          <a:p>
            <a:pPr lvl="1"/>
            <a:r>
              <a:rPr lang="en-US" sz="2200">
                <a:solidFill>
                  <a:srgbClr val="064276"/>
                </a:solidFill>
                <a:latin typeface="Helvetica"/>
                <a:cs typeface="Helvetica"/>
                <a:hlinkClick r:id="rId7">
                  <a:extLst>
                    <a:ext uri="{A12FA001-AC4F-418D-AE19-62706E023703}">
                      <ahyp:hlinkClr xmlns:ahyp="http://schemas.microsoft.com/office/drawing/2018/hyperlinkcolor" val="tx"/>
                    </a:ext>
                  </a:extLst>
                </a:hlinkClick>
              </a:rPr>
              <a:t>P&amp;T website</a:t>
            </a:r>
            <a:r>
              <a:rPr lang="en-US" sz="2200">
                <a:solidFill>
                  <a:srgbClr val="064276"/>
                </a:solidFill>
                <a:latin typeface="Helvetica"/>
                <a:cs typeface="Helvetica"/>
              </a:rPr>
              <a:t> </a:t>
            </a:r>
            <a:r>
              <a:rPr lang="en-US" sz="2200">
                <a:latin typeface="Helvetica"/>
                <a:cs typeface="Helvetica"/>
              </a:rPr>
              <a:t>with meeting information</a:t>
            </a:r>
          </a:p>
          <a:p>
            <a:pPr lvl="1"/>
            <a:endParaRPr lang="en-US" sz="2200">
              <a:latin typeface="Helvetica"/>
              <a:cs typeface="Helvetica"/>
            </a:endParaRPr>
          </a:p>
          <a:p>
            <a:r>
              <a:rPr lang="en-US" sz="2200">
                <a:latin typeface="Helvetica"/>
                <a:cs typeface="Helvetica"/>
              </a:rPr>
              <a:t>Visit the </a:t>
            </a:r>
            <a:r>
              <a:rPr lang="en-US" sz="2200">
                <a:solidFill>
                  <a:srgbClr val="064276"/>
                </a:solidFill>
                <a:latin typeface="Helvetica"/>
                <a:cs typeface="Helvetica"/>
                <a:hlinkClick r:id="rId8">
                  <a:extLst>
                    <a:ext uri="{A12FA001-AC4F-418D-AE19-62706E023703}">
                      <ahyp:hlinkClr xmlns:ahyp="http://schemas.microsoft.com/office/drawing/2018/hyperlinkcolor" val="tx"/>
                    </a:ext>
                  </a:extLst>
                </a:hlinkClick>
              </a:rPr>
              <a:t>BUP webpage</a:t>
            </a:r>
            <a:r>
              <a:rPr lang="en-US" sz="2200">
                <a:solidFill>
                  <a:srgbClr val="064276"/>
                </a:solidFill>
                <a:latin typeface="Helvetica"/>
                <a:cs typeface="Helvetica"/>
              </a:rPr>
              <a:t> </a:t>
            </a:r>
            <a:r>
              <a:rPr lang="en-US" sz="2200">
                <a:latin typeface="Helvetica"/>
                <a:cs typeface="Helvetica"/>
              </a:rPr>
              <a:t>for more information and resources</a:t>
            </a:r>
          </a:p>
          <a:p>
            <a:pPr lvl="1"/>
            <a:r>
              <a:rPr lang="en-US" sz="2200">
                <a:latin typeface="Helvetica"/>
                <a:cs typeface="Helvetica"/>
              </a:rPr>
              <a:t>BUP </a:t>
            </a:r>
            <a:r>
              <a:rPr lang="en-US" sz="2200">
                <a:solidFill>
                  <a:srgbClr val="064276"/>
                </a:solidFill>
                <a:latin typeface="Helvetica"/>
                <a:cs typeface="Helvetica"/>
                <a:hlinkClick r:id="rId9">
                  <a:extLst>
                    <a:ext uri="{A12FA001-AC4F-418D-AE19-62706E023703}">
                      <ahyp:hlinkClr xmlns:ahyp="http://schemas.microsoft.com/office/drawing/2018/hyperlinkcolor" val="tx"/>
                    </a:ext>
                  </a:extLst>
                </a:hlinkClick>
              </a:rPr>
              <a:t>Factsheet</a:t>
            </a:r>
            <a:endParaRPr lang="en-US" sz="2200">
              <a:solidFill>
                <a:srgbClr val="064276"/>
              </a:solidFill>
              <a:latin typeface="Helvetica"/>
              <a:cs typeface="Helvetica"/>
            </a:endParaRPr>
          </a:p>
          <a:p>
            <a:pPr lvl="1"/>
            <a:r>
              <a:rPr lang="en-US" sz="2200">
                <a:latin typeface="Helvetica"/>
                <a:cs typeface="Helvetica"/>
              </a:rPr>
              <a:t>BUP </a:t>
            </a:r>
            <a:r>
              <a:rPr lang="en-US" sz="2200">
                <a:solidFill>
                  <a:srgbClr val="064276"/>
                </a:solidFill>
                <a:latin typeface="Helvetica"/>
                <a:cs typeface="Helvetica"/>
                <a:hlinkClick r:id="rId10">
                  <a:extLst>
                    <a:ext uri="{A12FA001-AC4F-418D-AE19-62706E023703}">
                      <ahyp:hlinkClr xmlns:ahyp="http://schemas.microsoft.com/office/drawing/2018/hyperlinkcolor" val="tx"/>
                    </a:ext>
                  </a:extLst>
                </a:hlinkClick>
              </a:rPr>
              <a:t>FAQ</a:t>
            </a:r>
            <a:r>
              <a:rPr lang="en-US" sz="2200">
                <a:solidFill>
                  <a:srgbClr val="064276"/>
                </a:solidFill>
                <a:latin typeface="Helvetica"/>
                <a:cs typeface="Helvetica"/>
              </a:rPr>
              <a:t>s</a:t>
            </a:r>
          </a:p>
          <a:p>
            <a:endParaRPr lang="en-US" sz="2600">
              <a:highlight>
                <a:srgbClr val="FFFF00"/>
              </a:highlight>
              <a:latin typeface="Helvetica" panose="020B0604020202020204" pitchFamily="34"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3EAB02BD-9B7C-EB6C-C233-3D29476D331E}"/>
              </a:ext>
            </a:extLst>
          </p:cNvPr>
          <p:cNvSpPr>
            <a:spLocks noGrp="1"/>
          </p:cNvSpPr>
          <p:nvPr>
            <p:ph type="sldNum" sz="quarter" idx="10"/>
          </p:nvPr>
        </p:nvSpPr>
        <p:spPr/>
        <p:txBody>
          <a:bodyPr anchor="ctr">
            <a:normAutofit fontScale="47500" lnSpcReduction="20000"/>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85D1D80-07B4-64C2-D8D9-9FD977752F34}"/>
              </a:ext>
            </a:extLst>
          </p:cNvPr>
          <p:cNvSpPr txBox="1"/>
          <p:nvPr/>
        </p:nvSpPr>
        <p:spPr>
          <a:xfrm>
            <a:off x="709576" y="6424484"/>
            <a:ext cx="11059730"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a:ea typeface="+mn-ea"/>
                <a:cs typeface="Helvetica"/>
              </a:rPr>
              <a:t>HERC = </a:t>
            </a:r>
            <a:r>
              <a:rPr kumimoji="0" lang="en-US" sz="1200" b="0" i="0" u="none" strike="noStrike" kern="1200" cap="none" spc="0" normalizeH="0" baseline="0" noProof="0">
                <a:ln>
                  <a:noFill/>
                </a:ln>
                <a:solidFill>
                  <a:prstClr val="white"/>
                </a:solidFill>
                <a:effectLst/>
                <a:uLnTx/>
                <a:uFillTx/>
                <a:latin typeface="Helvetica"/>
                <a:ea typeface="+mn-ea"/>
                <a:cs typeface="Helvetica"/>
              </a:rPr>
              <a:t>Health Evidence Review Commission 	</a:t>
            </a:r>
            <a:r>
              <a:rPr kumimoji="0" lang="en-US" sz="1200" b="1" i="0" u="none" strike="noStrike" kern="1200" cap="none" spc="0" normalizeH="0" baseline="0" noProof="0">
                <a:ln>
                  <a:noFill/>
                </a:ln>
                <a:solidFill>
                  <a:prstClr val="white"/>
                </a:solidFill>
                <a:effectLst/>
                <a:uLnTx/>
                <a:uFillTx/>
                <a:latin typeface="Helvetica"/>
                <a:ea typeface="+mn-ea"/>
                <a:cs typeface="Helvetica"/>
              </a:rPr>
              <a:t>BUP</a:t>
            </a:r>
            <a:r>
              <a:rPr kumimoji="0" lang="en-US" sz="1200" b="0" i="0" u="none" strike="noStrike" kern="1200" cap="none" spc="0" normalizeH="0" baseline="0" noProof="0">
                <a:ln>
                  <a:noFill/>
                </a:ln>
                <a:solidFill>
                  <a:prstClr val="white"/>
                </a:solidFill>
                <a:effectLst/>
                <a:uLnTx/>
                <a:uFillTx/>
                <a:latin typeface="Helvetica"/>
                <a:ea typeface="+mn-ea"/>
                <a:cs typeface="Helvetica"/>
              </a:rPr>
              <a:t> = Benefit Update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4733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16C9-B150-6211-40B2-78E5A79BD9CB}"/>
              </a:ext>
            </a:extLst>
          </p:cNvPr>
          <p:cNvSpPr>
            <a:spLocks noGrp="1"/>
          </p:cNvSpPr>
          <p:nvPr>
            <p:ph type="title"/>
          </p:nvPr>
        </p:nvSpPr>
        <p:spPr>
          <a:xfrm>
            <a:off x="838200" y="1604934"/>
            <a:ext cx="10515600" cy="1325563"/>
          </a:xfrm>
        </p:spPr>
        <p:txBody>
          <a:bodyPr lIns="91440" tIns="45720" rIns="91440" bIns="45720" anchor="t"/>
          <a:lstStyle/>
          <a:p>
            <a:r>
              <a:rPr lang="en-US">
                <a:solidFill>
                  <a:srgbClr val="064276"/>
                </a:solidFill>
                <a:latin typeface="Helvetica"/>
                <a:ea typeface="Open Sans"/>
                <a:cs typeface="Open Sans"/>
              </a:rPr>
              <a:t>Health-Related Social Needs (HRSN) benefit implementation update</a:t>
            </a:r>
            <a:endParaRPr lang="en-US"/>
          </a:p>
        </p:txBody>
      </p:sp>
    </p:spTree>
    <p:extLst>
      <p:ext uri="{BB962C8B-B14F-4D97-AF65-F5344CB8AC3E}">
        <p14:creationId xmlns:p14="http://schemas.microsoft.com/office/powerpoint/2010/main" val="357100879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CBB682D-5550-DAEB-2EA3-A16AA20E1D29}"/>
              </a:ext>
            </a:extLst>
          </p:cNvPr>
          <p:cNvSpPr txBox="1"/>
          <p:nvPr/>
        </p:nvSpPr>
        <p:spPr>
          <a:xfrm>
            <a:off x="858953" y="3223699"/>
            <a:ext cx="7373257" cy="206210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400" b="1">
                <a:solidFill>
                  <a:srgbClr val="000000"/>
                </a:solidFill>
                <a:latin typeface="Helvetica"/>
                <a:ea typeface="Open Sans"/>
                <a:cs typeface="Helvetica"/>
              </a:rPr>
              <a:t>HRSN Benefits include: </a:t>
            </a:r>
          </a:p>
          <a:p>
            <a:pPr marL="342900" marR="0" lvl="0" indent="-3429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lang="en-US" sz="2100">
                <a:solidFill>
                  <a:srgbClr val="000000"/>
                </a:solidFill>
                <a:latin typeface="Helvetica"/>
                <a:ea typeface="Open Sans"/>
                <a:cs typeface="Helvetica"/>
              </a:rPr>
              <a:t>Housing supports</a:t>
            </a:r>
          </a:p>
          <a:p>
            <a:pPr marL="342900" marR="0" lvl="0" indent="-3429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lang="en-US" sz="2100">
                <a:solidFill>
                  <a:srgbClr val="000000"/>
                </a:solidFill>
                <a:latin typeface="Helvetica"/>
                <a:ea typeface="Open Sans"/>
                <a:cs typeface="Helvetica"/>
              </a:rPr>
              <a:t>Home changes for health during extreme weather</a:t>
            </a:r>
          </a:p>
          <a:p>
            <a:pPr marL="342900" indent="-342900">
              <a:spcBef>
                <a:spcPts val="600"/>
              </a:spcBef>
              <a:buFont typeface="Arial" panose="020B0604020202020204" pitchFamily="34" charset="0"/>
              <a:buChar char="•"/>
              <a:defRPr/>
            </a:pPr>
            <a:r>
              <a:rPr lang="en-US" sz="2100">
                <a:solidFill>
                  <a:srgbClr val="000000"/>
                </a:solidFill>
                <a:latin typeface="Helvetica"/>
                <a:ea typeface="Open Sans"/>
                <a:cs typeface="Helvetica"/>
              </a:rPr>
              <a:t>Outreach &amp; engagement services </a:t>
            </a:r>
          </a:p>
          <a:p>
            <a:pPr marL="342900" indent="-342900">
              <a:spcBef>
                <a:spcPts val="600"/>
              </a:spcBef>
              <a:buFont typeface="Arial" panose="020B0604020202020204" pitchFamily="34" charset="0"/>
              <a:buChar char="•"/>
              <a:defRPr/>
            </a:pPr>
            <a:r>
              <a:rPr lang="en-US" sz="2100">
                <a:solidFill>
                  <a:srgbClr val="000000"/>
                </a:solidFill>
                <a:latin typeface="Helvetica"/>
                <a:ea typeface="Open Sans"/>
                <a:cs typeface="Helvetica"/>
              </a:rPr>
              <a:t>Nutrition benefits</a:t>
            </a:r>
          </a:p>
        </p:txBody>
      </p:sp>
      <p:sp>
        <p:nvSpPr>
          <p:cNvPr id="47" name="Title 46">
            <a:extLst>
              <a:ext uri="{FF2B5EF4-FFF2-40B4-BE49-F238E27FC236}">
                <a16:creationId xmlns:a16="http://schemas.microsoft.com/office/drawing/2014/main" id="{1129B560-CEA7-1273-37B7-0EBB956A0AEC}"/>
              </a:ext>
            </a:extLst>
          </p:cNvPr>
          <p:cNvSpPr>
            <a:spLocks noGrp="1"/>
          </p:cNvSpPr>
          <p:nvPr>
            <p:ph type="title"/>
          </p:nvPr>
        </p:nvSpPr>
        <p:spPr>
          <a:xfrm>
            <a:off x="510616" y="344663"/>
            <a:ext cx="11403724" cy="1143000"/>
          </a:xfrm>
        </p:spPr>
        <p:txBody>
          <a:bodyPr>
            <a:noAutofit/>
          </a:bodyPr>
          <a:lstStyle/>
          <a:p>
            <a:r>
              <a:rPr lang="en-US" sz="3500">
                <a:solidFill>
                  <a:srgbClr val="064276"/>
                </a:solidFill>
                <a:latin typeface="+mj-lt"/>
                <a:ea typeface="Open Sans ExtraBold" panose="020B0606030504020204" pitchFamily="34" charset="0"/>
                <a:cs typeface="Helvetica" panose="020B0604020202020204" pitchFamily="34" charset="0"/>
              </a:rPr>
              <a:t>What are Health-Related Social Needs?</a:t>
            </a:r>
          </a:p>
        </p:txBody>
      </p:sp>
      <p:sp>
        <p:nvSpPr>
          <p:cNvPr id="2" name="Content Placeholder 1">
            <a:extLst>
              <a:ext uri="{FF2B5EF4-FFF2-40B4-BE49-F238E27FC236}">
                <a16:creationId xmlns:a16="http://schemas.microsoft.com/office/drawing/2014/main" id="{672A1DEA-B7A2-C909-EC1F-A0EB0C034D8B}"/>
              </a:ext>
            </a:extLst>
          </p:cNvPr>
          <p:cNvSpPr>
            <a:spLocks noGrp="1"/>
          </p:cNvSpPr>
          <p:nvPr>
            <p:ph idx="1"/>
          </p:nvPr>
        </p:nvSpPr>
        <p:spPr>
          <a:xfrm>
            <a:off x="446818" y="1296782"/>
            <a:ext cx="10972800" cy="1673778"/>
          </a:xfrm>
        </p:spPr>
        <p:txBody>
          <a:bodyPr lIns="91440" tIns="45720" rIns="91440" bIns="45720" anchor="t">
            <a:noAutofit/>
          </a:bodyPr>
          <a:lstStyle/>
          <a:p>
            <a:pPr marL="100330" marR="0" indent="0">
              <a:lnSpc>
                <a:spcPct val="130000"/>
              </a:lnSpc>
              <a:spcBef>
                <a:spcPts val="1000"/>
              </a:spcBef>
              <a:spcAft>
                <a:spcPts val="0"/>
              </a:spcAft>
              <a:buNone/>
            </a:pPr>
            <a:r>
              <a:rPr lang="en-US" b="1">
                <a:solidFill>
                  <a:srgbClr val="064276"/>
                </a:solidFill>
                <a:latin typeface="Helvetica" panose="020B0604020202020204" pitchFamily="34" charset="0"/>
                <a:cs typeface="Helvetica" panose="020B0604020202020204" pitchFamily="34" charset="0"/>
              </a:rPr>
              <a:t>Health-Related Social Needs (HRSNs) </a:t>
            </a:r>
            <a:r>
              <a:rPr lang="en-US">
                <a:effectLst/>
                <a:latin typeface="Helvetica" panose="020B0604020202020204" pitchFamily="34" charset="0"/>
                <a:cs typeface="Helvetica" panose="020B0604020202020204" pitchFamily="34" charset="0"/>
              </a:rPr>
              <a:t>are social and economic needs that affect people’s ability to stay healthy and well. </a:t>
            </a:r>
            <a:r>
              <a:rPr lang="en-US" b="0" i="0">
                <a:effectLst/>
                <a:latin typeface="Helvetica" panose="020B0604020202020204" pitchFamily="34" charset="0"/>
                <a:cs typeface="Helvetica" panose="020B0604020202020204" pitchFamily="34" charset="0"/>
              </a:rPr>
              <a:t>Eligible OHP members may get these services meant to help improve their health outcomes. </a:t>
            </a:r>
          </a:p>
          <a:p>
            <a:pPr marL="100330" marR="0" indent="0">
              <a:lnSpc>
                <a:spcPct val="130000"/>
              </a:lnSpc>
              <a:spcBef>
                <a:spcPts val="1000"/>
              </a:spcBef>
              <a:spcAft>
                <a:spcPts val="0"/>
              </a:spcAft>
              <a:buNone/>
            </a:pPr>
            <a:endParaRPr lang="en-US" sz="2800">
              <a:effectLst/>
              <a:latin typeface="Helvetica" panose="020B0604020202020204" pitchFamily="34" charset="0"/>
              <a:ea typeface="Calibri" panose="020F050202020403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C1B7679C-8C00-559E-3D80-3443EBCEFB46}"/>
              </a:ext>
            </a:extLst>
          </p:cNvPr>
          <p:cNvSpPr txBox="1"/>
          <p:nvPr/>
        </p:nvSpPr>
        <p:spPr>
          <a:xfrm>
            <a:off x="618815" y="6461891"/>
            <a:ext cx="1105973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itchFamily="2" charset="0"/>
              </a:rPr>
              <a:t>HRSN = </a:t>
            </a:r>
            <a:r>
              <a:rPr kumimoji="0" lang="en-US" sz="1200" b="0" i="0" u="none" strike="noStrike" kern="1200" cap="none" spc="0" normalizeH="0" baseline="0" noProof="0">
                <a:ln>
                  <a:noFill/>
                </a:ln>
                <a:solidFill>
                  <a:schemeClr val="bg1"/>
                </a:solidFill>
                <a:effectLst/>
                <a:uLnTx/>
                <a:uFillTx/>
                <a:latin typeface="Helvetica" pitchFamily="2" charset="0"/>
              </a:rPr>
              <a:t>Health-Related Social Needs     </a:t>
            </a:r>
            <a:r>
              <a:rPr kumimoji="0" lang="en-US" sz="1200" b="1" i="0" u="none" strike="noStrike" kern="1200" cap="none" spc="0" normalizeH="0" baseline="0" noProof="0">
                <a:ln>
                  <a:noFill/>
                </a:ln>
                <a:solidFill>
                  <a:schemeClr val="bg1"/>
                </a:solidFill>
                <a:effectLst/>
                <a:uLnTx/>
                <a:uFillTx/>
                <a:latin typeface="Helvetica" pitchFamily="2" charset="0"/>
              </a:rPr>
              <a:t>OHP = </a:t>
            </a:r>
            <a:r>
              <a:rPr kumimoji="0" lang="en-US" sz="1200" b="0" i="0" u="none" strike="noStrike" kern="1200" cap="none" spc="0" normalizeH="0" baseline="0" noProof="0">
                <a:ln>
                  <a:noFill/>
                </a:ln>
                <a:solidFill>
                  <a:schemeClr val="bg1"/>
                </a:solidFill>
                <a:effectLst/>
                <a:uLnTx/>
                <a:uFillTx/>
                <a:latin typeface="Helvetica" pitchFamily="2" charset="0"/>
              </a:rPr>
              <a:t>Oregon Health Plan</a:t>
            </a:r>
          </a:p>
        </p:txBody>
      </p:sp>
      <p:grpSp>
        <p:nvGrpSpPr>
          <p:cNvPr id="64" name="Group 63">
            <a:extLst>
              <a:ext uri="{FF2B5EF4-FFF2-40B4-BE49-F238E27FC236}">
                <a16:creationId xmlns:a16="http://schemas.microsoft.com/office/drawing/2014/main" id="{BB669AD3-B5E9-E787-FDF9-A3C3282948DB}"/>
              </a:ext>
            </a:extLst>
          </p:cNvPr>
          <p:cNvGrpSpPr/>
          <p:nvPr/>
        </p:nvGrpSpPr>
        <p:grpSpPr>
          <a:xfrm>
            <a:off x="8674466" y="3417909"/>
            <a:ext cx="2018446" cy="1973756"/>
            <a:chOff x="8922900" y="3888565"/>
            <a:chExt cx="1514835" cy="1481296"/>
          </a:xfrm>
        </p:grpSpPr>
        <p:pic>
          <p:nvPicPr>
            <p:cNvPr id="3" name="Graphic 19" descr="Housing icon">
              <a:extLst>
                <a:ext uri="{FF2B5EF4-FFF2-40B4-BE49-F238E27FC236}">
                  <a16:creationId xmlns:a16="http://schemas.microsoft.com/office/drawing/2014/main" id="{69C40120-8E79-87DE-4464-598DAE59556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718409" y="3888565"/>
              <a:ext cx="691249" cy="688496"/>
            </a:xfrm>
            <a:prstGeom prst="rect">
              <a:avLst/>
            </a:prstGeom>
          </p:spPr>
        </p:pic>
        <p:pic>
          <p:nvPicPr>
            <p:cNvPr id="6" name="Graphic 5" descr="Outreach &amp; Engagement icon">
              <a:extLst>
                <a:ext uri="{FF2B5EF4-FFF2-40B4-BE49-F238E27FC236}">
                  <a16:creationId xmlns:a16="http://schemas.microsoft.com/office/drawing/2014/main" id="{12840EFF-CAD4-5265-435B-9EBE3E2BA2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28392" y="4660516"/>
              <a:ext cx="709343" cy="709345"/>
            </a:xfrm>
            <a:prstGeom prst="rect">
              <a:avLst/>
            </a:prstGeom>
          </p:spPr>
        </p:pic>
        <p:pic>
          <p:nvPicPr>
            <p:cNvPr id="7" name="Graphic 18" descr="Nutrition icon">
              <a:extLst>
                <a:ext uri="{FF2B5EF4-FFF2-40B4-BE49-F238E27FC236}">
                  <a16:creationId xmlns:a16="http://schemas.microsoft.com/office/drawing/2014/main" id="{5A5CEAE0-D391-54F0-6A5B-B4BB9560020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922900" y="4663875"/>
              <a:ext cx="699260" cy="705986"/>
            </a:xfrm>
            <a:prstGeom prst="rect">
              <a:avLst/>
            </a:prstGeom>
          </p:spPr>
        </p:pic>
        <p:grpSp>
          <p:nvGrpSpPr>
            <p:cNvPr id="8" name="Graphic 6" descr="Climate icon">
              <a:extLst>
                <a:ext uri="{FF2B5EF4-FFF2-40B4-BE49-F238E27FC236}">
                  <a16:creationId xmlns:a16="http://schemas.microsoft.com/office/drawing/2014/main" id="{74621E7F-23EA-86D5-5D0D-EF5DBDFEFC54}"/>
                </a:ext>
              </a:extLst>
            </p:cNvPr>
            <p:cNvGrpSpPr/>
            <p:nvPr/>
          </p:nvGrpSpPr>
          <p:grpSpPr>
            <a:xfrm>
              <a:off x="8924174" y="3889357"/>
              <a:ext cx="714399" cy="709224"/>
              <a:chOff x="899008" y="4959355"/>
              <a:chExt cx="900796" cy="894271"/>
            </a:xfrm>
          </p:grpSpPr>
          <p:sp>
            <p:nvSpPr>
              <p:cNvPr id="11" name="Freeform 16">
                <a:extLst>
                  <a:ext uri="{FF2B5EF4-FFF2-40B4-BE49-F238E27FC236}">
                    <a16:creationId xmlns:a16="http://schemas.microsoft.com/office/drawing/2014/main" id="{5FD1D89B-ABC1-B8EE-3A90-488FD8B43CCE}"/>
                  </a:ext>
                </a:extLst>
              </p:cNvPr>
              <p:cNvSpPr/>
              <p:nvPr/>
            </p:nvSpPr>
            <p:spPr>
              <a:xfrm>
                <a:off x="922507" y="4984160"/>
                <a:ext cx="852492" cy="848579"/>
              </a:xfrm>
              <a:custGeom>
                <a:avLst/>
                <a:gdLst>
                  <a:gd name="connsiteX0" fmla="*/ 852493 w 852492"/>
                  <a:gd name="connsiteY0" fmla="*/ 424290 h 848579"/>
                  <a:gd name="connsiteX1" fmla="*/ 426246 w 852492"/>
                  <a:gd name="connsiteY1" fmla="*/ 848579 h 848579"/>
                  <a:gd name="connsiteX2" fmla="*/ 0 w 852492"/>
                  <a:gd name="connsiteY2" fmla="*/ 424290 h 848579"/>
                  <a:gd name="connsiteX3" fmla="*/ 426246 w 852492"/>
                  <a:gd name="connsiteY3" fmla="*/ 0 h 848579"/>
                  <a:gd name="connsiteX4" fmla="*/ 852493 w 852492"/>
                  <a:gd name="connsiteY4" fmla="*/ 424290 h 848579"/>
                  <a:gd name="connsiteX5" fmla="*/ 852493 w 852492"/>
                  <a:gd name="connsiteY5" fmla="*/ 424290 h 8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492" h="848579">
                    <a:moveTo>
                      <a:pt x="852493" y="424290"/>
                    </a:moveTo>
                    <a:cubicBezTo>
                      <a:pt x="852493" y="658628"/>
                      <a:pt x="661890" y="848579"/>
                      <a:pt x="426246" y="848579"/>
                    </a:cubicBezTo>
                    <a:cubicBezTo>
                      <a:pt x="190603" y="848579"/>
                      <a:pt x="0" y="658628"/>
                      <a:pt x="0" y="424290"/>
                    </a:cubicBezTo>
                    <a:cubicBezTo>
                      <a:pt x="0" y="189951"/>
                      <a:pt x="190603" y="0"/>
                      <a:pt x="426246" y="0"/>
                    </a:cubicBezTo>
                    <a:cubicBezTo>
                      <a:pt x="661890" y="0"/>
                      <a:pt x="852493" y="189951"/>
                      <a:pt x="852493" y="424290"/>
                    </a:cubicBezTo>
                    <a:lnTo>
                      <a:pt x="852493" y="424290"/>
                    </a:lnTo>
                    <a:close/>
                  </a:path>
                </a:pathLst>
              </a:custGeom>
              <a:solidFill>
                <a:srgbClr val="D6DBE9"/>
              </a:solidFill>
              <a:ln w="6510" cap="flat">
                <a:noFill/>
                <a:prstDash val="solid"/>
                <a:miter/>
              </a:ln>
            </p:spPr>
            <p:txBody>
              <a:bodyPr rtlCol="0" anchor="ctr"/>
              <a:lstStyle/>
              <a:p>
                <a:endParaRPr lang="en-US"/>
              </a:p>
            </p:txBody>
          </p:sp>
          <p:sp>
            <p:nvSpPr>
              <p:cNvPr id="17" name="Freeform 17">
                <a:extLst>
                  <a:ext uri="{FF2B5EF4-FFF2-40B4-BE49-F238E27FC236}">
                    <a16:creationId xmlns:a16="http://schemas.microsoft.com/office/drawing/2014/main" id="{12E20894-BA2C-CA49-0F62-573CE769C14A}"/>
                  </a:ext>
                </a:extLst>
              </p:cNvPr>
              <p:cNvSpPr/>
              <p:nvPr/>
            </p:nvSpPr>
            <p:spPr>
              <a:xfrm>
                <a:off x="1162067" y="5345785"/>
                <a:ext cx="114231" cy="143605"/>
              </a:xfrm>
              <a:custGeom>
                <a:avLst/>
                <a:gdLst>
                  <a:gd name="connsiteX0" fmla="*/ 114231 w 114231"/>
                  <a:gd name="connsiteY0" fmla="*/ 14361 h 143605"/>
                  <a:gd name="connsiteX1" fmla="*/ 114231 w 114231"/>
                  <a:gd name="connsiteY1" fmla="*/ 118801 h 143605"/>
                  <a:gd name="connsiteX2" fmla="*/ 96607 w 114231"/>
                  <a:gd name="connsiteY2" fmla="*/ 139036 h 143605"/>
                  <a:gd name="connsiteX3" fmla="*/ 71803 w 114231"/>
                  <a:gd name="connsiteY3" fmla="*/ 143606 h 143605"/>
                  <a:gd name="connsiteX4" fmla="*/ 0 w 114231"/>
                  <a:gd name="connsiteY4" fmla="*/ 71803 h 143605"/>
                  <a:gd name="connsiteX5" fmla="*/ 71803 w 114231"/>
                  <a:gd name="connsiteY5" fmla="*/ 0 h 143605"/>
                  <a:gd name="connsiteX6" fmla="*/ 114231 w 114231"/>
                  <a:gd name="connsiteY6" fmla="*/ 13708 h 143605"/>
                  <a:gd name="connsiteX7" fmla="*/ 114231 w 114231"/>
                  <a:gd name="connsiteY7" fmla="*/ 13708 h 14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31" h="143605">
                    <a:moveTo>
                      <a:pt x="114231" y="14361"/>
                    </a:moveTo>
                    <a:lnTo>
                      <a:pt x="114231" y="118801"/>
                    </a:lnTo>
                    <a:cubicBezTo>
                      <a:pt x="107704" y="124676"/>
                      <a:pt x="101829" y="131856"/>
                      <a:pt x="96607" y="139036"/>
                    </a:cubicBezTo>
                    <a:cubicBezTo>
                      <a:pt x="88774" y="141647"/>
                      <a:pt x="80288" y="143606"/>
                      <a:pt x="71803" y="143606"/>
                    </a:cubicBezTo>
                    <a:cubicBezTo>
                      <a:pt x="31985" y="143606"/>
                      <a:pt x="0" y="111621"/>
                      <a:pt x="0" y="71803"/>
                    </a:cubicBezTo>
                    <a:cubicBezTo>
                      <a:pt x="0" y="31985"/>
                      <a:pt x="31985" y="0"/>
                      <a:pt x="71803" y="0"/>
                    </a:cubicBezTo>
                    <a:cubicBezTo>
                      <a:pt x="111620" y="0"/>
                      <a:pt x="102482" y="5222"/>
                      <a:pt x="114231" y="13708"/>
                    </a:cubicBezTo>
                    <a:lnTo>
                      <a:pt x="114231" y="13708"/>
                    </a:lnTo>
                    <a:close/>
                  </a:path>
                </a:pathLst>
              </a:custGeom>
              <a:solidFill>
                <a:srgbClr val="064276"/>
              </a:solidFill>
              <a:ln w="6510" cap="flat">
                <a:noFill/>
                <a:prstDash val="solid"/>
                <a:miter/>
              </a:ln>
            </p:spPr>
            <p:txBody>
              <a:bodyPr rtlCol="0" anchor="ctr"/>
              <a:lstStyle/>
              <a:p>
                <a:endParaRPr lang="en-US"/>
              </a:p>
            </p:txBody>
          </p:sp>
          <p:sp>
            <p:nvSpPr>
              <p:cNvPr id="48" name="Freeform 18">
                <a:extLst>
                  <a:ext uri="{FF2B5EF4-FFF2-40B4-BE49-F238E27FC236}">
                    <a16:creationId xmlns:a16="http://schemas.microsoft.com/office/drawing/2014/main" id="{FE727204-7633-11EB-66FA-AE9676AB3219}"/>
                  </a:ext>
                </a:extLst>
              </p:cNvPr>
              <p:cNvSpPr/>
              <p:nvPr/>
            </p:nvSpPr>
            <p:spPr>
              <a:xfrm>
                <a:off x="1215592" y="5281815"/>
                <a:ext cx="36554" cy="50914"/>
              </a:xfrm>
              <a:custGeom>
                <a:avLst/>
                <a:gdLst>
                  <a:gd name="connsiteX0" fmla="*/ 36554 w 36554"/>
                  <a:gd name="connsiteY0" fmla="*/ 50915 h 50914"/>
                  <a:gd name="connsiteX1" fmla="*/ 0 w 36554"/>
                  <a:gd name="connsiteY1" fmla="*/ 50915 h 50914"/>
                  <a:gd name="connsiteX2" fmla="*/ 8486 w 36554"/>
                  <a:gd name="connsiteY2" fmla="*/ 27416 h 50914"/>
                  <a:gd name="connsiteX3" fmla="*/ 18277 w 36554"/>
                  <a:gd name="connsiteY3" fmla="*/ 0 h 50914"/>
                  <a:gd name="connsiteX4" fmla="*/ 28068 w 36554"/>
                  <a:gd name="connsiteY4" fmla="*/ 27416 h 50914"/>
                  <a:gd name="connsiteX5" fmla="*/ 36554 w 36554"/>
                  <a:gd name="connsiteY5" fmla="*/ 50915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4" h="50914">
                    <a:moveTo>
                      <a:pt x="36554" y="50915"/>
                    </a:moveTo>
                    <a:lnTo>
                      <a:pt x="0" y="50915"/>
                    </a:lnTo>
                    <a:lnTo>
                      <a:pt x="8486" y="27416"/>
                    </a:lnTo>
                    <a:lnTo>
                      <a:pt x="18277" y="0"/>
                    </a:lnTo>
                    <a:lnTo>
                      <a:pt x="28068" y="27416"/>
                    </a:lnTo>
                    <a:lnTo>
                      <a:pt x="36554" y="50915"/>
                    </a:lnTo>
                    <a:close/>
                  </a:path>
                </a:pathLst>
              </a:custGeom>
              <a:solidFill>
                <a:srgbClr val="064276"/>
              </a:solidFill>
              <a:ln w="6510" cap="flat">
                <a:noFill/>
                <a:prstDash val="solid"/>
                <a:miter/>
              </a:ln>
            </p:spPr>
            <p:txBody>
              <a:bodyPr rtlCol="0" anchor="ctr"/>
              <a:lstStyle/>
              <a:p>
                <a:endParaRPr lang="en-US"/>
              </a:p>
            </p:txBody>
          </p:sp>
          <p:sp>
            <p:nvSpPr>
              <p:cNvPr id="49" name="Freeform 24">
                <a:extLst>
                  <a:ext uri="{FF2B5EF4-FFF2-40B4-BE49-F238E27FC236}">
                    <a16:creationId xmlns:a16="http://schemas.microsoft.com/office/drawing/2014/main" id="{2EC17072-3603-83ED-F039-204996052E04}"/>
                  </a:ext>
                </a:extLst>
              </p:cNvPr>
              <p:cNvSpPr/>
              <p:nvPr/>
            </p:nvSpPr>
            <p:spPr>
              <a:xfrm>
                <a:off x="1165330" y="5300745"/>
                <a:ext cx="41776" cy="52873"/>
              </a:xfrm>
              <a:custGeom>
                <a:avLst/>
                <a:gdLst>
                  <a:gd name="connsiteX0" fmla="*/ 41776 w 41776"/>
                  <a:gd name="connsiteY0" fmla="*/ 34596 h 52873"/>
                  <a:gd name="connsiteX1" fmla="*/ 25457 w 41776"/>
                  <a:gd name="connsiteY1" fmla="*/ 43082 h 52873"/>
                  <a:gd name="connsiteX2" fmla="*/ 9791 w 41776"/>
                  <a:gd name="connsiteY2" fmla="*/ 52873 h 52873"/>
                  <a:gd name="connsiteX3" fmla="*/ 5222 w 41776"/>
                  <a:gd name="connsiteY3" fmla="*/ 28721 h 52873"/>
                  <a:gd name="connsiteX4" fmla="*/ 0 w 41776"/>
                  <a:gd name="connsiteY4" fmla="*/ 0 h 52873"/>
                  <a:gd name="connsiteX5" fmla="*/ 22194 w 41776"/>
                  <a:gd name="connsiteY5" fmla="*/ 18277 h 52873"/>
                  <a:gd name="connsiteX6" fmla="*/ 41123 w 41776"/>
                  <a:gd name="connsiteY6" fmla="*/ 33943 h 52873"/>
                  <a:gd name="connsiteX7" fmla="*/ 41123 w 41776"/>
                  <a:gd name="connsiteY7" fmla="*/ 33943 h 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76" h="52873">
                    <a:moveTo>
                      <a:pt x="41776" y="34596"/>
                    </a:moveTo>
                    <a:cubicBezTo>
                      <a:pt x="36554" y="37207"/>
                      <a:pt x="30679" y="39818"/>
                      <a:pt x="25457" y="43082"/>
                    </a:cubicBezTo>
                    <a:cubicBezTo>
                      <a:pt x="20235" y="46345"/>
                      <a:pt x="15013" y="49609"/>
                      <a:pt x="9791" y="52873"/>
                    </a:cubicBezTo>
                    <a:lnTo>
                      <a:pt x="5222" y="28721"/>
                    </a:lnTo>
                    <a:lnTo>
                      <a:pt x="0" y="0"/>
                    </a:lnTo>
                    <a:lnTo>
                      <a:pt x="22194" y="18277"/>
                    </a:lnTo>
                    <a:lnTo>
                      <a:pt x="41123" y="33943"/>
                    </a:lnTo>
                    <a:lnTo>
                      <a:pt x="41123" y="33943"/>
                    </a:lnTo>
                    <a:close/>
                  </a:path>
                </a:pathLst>
              </a:custGeom>
              <a:solidFill>
                <a:srgbClr val="064276"/>
              </a:solidFill>
              <a:ln w="6510" cap="flat">
                <a:noFill/>
                <a:prstDash val="solid"/>
                <a:miter/>
              </a:ln>
            </p:spPr>
            <p:txBody>
              <a:bodyPr rtlCol="0" anchor="ctr"/>
              <a:lstStyle/>
              <a:p>
                <a:endParaRPr lang="en-US"/>
              </a:p>
            </p:txBody>
          </p:sp>
          <p:sp>
            <p:nvSpPr>
              <p:cNvPr id="50" name="Freeform 25">
                <a:extLst>
                  <a:ext uri="{FF2B5EF4-FFF2-40B4-BE49-F238E27FC236}">
                    <a16:creationId xmlns:a16="http://schemas.microsoft.com/office/drawing/2014/main" id="{D471E0A1-7901-935A-C33F-24BEAB7E1A5E}"/>
                  </a:ext>
                </a:extLst>
              </p:cNvPr>
              <p:cNvSpPr/>
              <p:nvPr/>
            </p:nvSpPr>
            <p:spPr>
              <a:xfrm>
                <a:off x="1115721" y="5350354"/>
                <a:ext cx="53525" cy="41123"/>
              </a:xfrm>
              <a:custGeom>
                <a:avLst/>
                <a:gdLst>
                  <a:gd name="connsiteX0" fmla="*/ 53526 w 53525"/>
                  <a:gd name="connsiteY0" fmla="*/ 9139 h 41123"/>
                  <a:gd name="connsiteX1" fmla="*/ 43734 w 53525"/>
                  <a:gd name="connsiteY1" fmla="*/ 24805 h 41123"/>
                  <a:gd name="connsiteX2" fmla="*/ 35249 w 53525"/>
                  <a:gd name="connsiteY2" fmla="*/ 41123 h 41123"/>
                  <a:gd name="connsiteX3" fmla="*/ 18930 w 53525"/>
                  <a:gd name="connsiteY3" fmla="*/ 22194 h 41123"/>
                  <a:gd name="connsiteX4" fmla="*/ 0 w 53525"/>
                  <a:gd name="connsiteY4" fmla="*/ 0 h 41123"/>
                  <a:gd name="connsiteX5" fmla="*/ 28721 w 53525"/>
                  <a:gd name="connsiteY5" fmla="*/ 5222 h 41123"/>
                  <a:gd name="connsiteX6" fmla="*/ 53526 w 53525"/>
                  <a:gd name="connsiteY6" fmla="*/ 9791 h 41123"/>
                  <a:gd name="connsiteX7" fmla="*/ 53526 w 53525"/>
                  <a:gd name="connsiteY7" fmla="*/ 9791 h 4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25" h="41123">
                    <a:moveTo>
                      <a:pt x="53526" y="9139"/>
                    </a:moveTo>
                    <a:cubicBezTo>
                      <a:pt x="50262" y="13708"/>
                      <a:pt x="46345" y="18930"/>
                      <a:pt x="43734" y="24805"/>
                    </a:cubicBezTo>
                    <a:cubicBezTo>
                      <a:pt x="41123" y="30679"/>
                      <a:pt x="37860" y="35901"/>
                      <a:pt x="35249" y="41123"/>
                    </a:cubicBezTo>
                    <a:lnTo>
                      <a:pt x="18930" y="22194"/>
                    </a:lnTo>
                    <a:lnTo>
                      <a:pt x="0" y="0"/>
                    </a:lnTo>
                    <a:lnTo>
                      <a:pt x="28721" y="5222"/>
                    </a:lnTo>
                    <a:lnTo>
                      <a:pt x="53526" y="9791"/>
                    </a:lnTo>
                    <a:lnTo>
                      <a:pt x="53526" y="9791"/>
                    </a:lnTo>
                    <a:close/>
                  </a:path>
                </a:pathLst>
              </a:custGeom>
              <a:solidFill>
                <a:srgbClr val="064276"/>
              </a:solidFill>
              <a:ln w="6510" cap="flat">
                <a:noFill/>
                <a:prstDash val="solid"/>
                <a:miter/>
              </a:ln>
            </p:spPr>
            <p:txBody>
              <a:bodyPr rtlCol="0" anchor="ctr"/>
              <a:lstStyle/>
              <a:p>
                <a:endParaRPr lang="en-US"/>
              </a:p>
            </p:txBody>
          </p:sp>
          <p:sp>
            <p:nvSpPr>
              <p:cNvPr id="51" name="Freeform 26">
                <a:extLst>
                  <a:ext uri="{FF2B5EF4-FFF2-40B4-BE49-F238E27FC236}">
                    <a16:creationId xmlns:a16="http://schemas.microsoft.com/office/drawing/2014/main" id="{8E6270CB-33A6-6E0C-5CE2-8CADFA96C7BA}"/>
                  </a:ext>
                </a:extLst>
              </p:cNvPr>
              <p:cNvSpPr/>
              <p:nvPr/>
            </p:nvSpPr>
            <p:spPr>
              <a:xfrm>
                <a:off x="1097444" y="5399963"/>
                <a:ext cx="50914" cy="36554"/>
              </a:xfrm>
              <a:custGeom>
                <a:avLst/>
                <a:gdLst>
                  <a:gd name="connsiteX0" fmla="*/ 50915 w 50914"/>
                  <a:gd name="connsiteY0" fmla="*/ 0 h 36554"/>
                  <a:gd name="connsiteX1" fmla="*/ 50915 w 50914"/>
                  <a:gd name="connsiteY1" fmla="*/ 36554 h 36554"/>
                  <a:gd name="connsiteX2" fmla="*/ 27416 w 50914"/>
                  <a:gd name="connsiteY2" fmla="*/ 28068 h 36554"/>
                  <a:gd name="connsiteX3" fmla="*/ 0 w 50914"/>
                  <a:gd name="connsiteY3" fmla="*/ 18277 h 36554"/>
                  <a:gd name="connsiteX4" fmla="*/ 27416 w 50914"/>
                  <a:gd name="connsiteY4" fmla="*/ 8486 h 36554"/>
                  <a:gd name="connsiteX5" fmla="*/ 50915 w 50914"/>
                  <a:gd name="connsiteY5" fmla="*/ 0 h 3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14" h="36554">
                    <a:moveTo>
                      <a:pt x="50915" y="0"/>
                    </a:moveTo>
                    <a:lnTo>
                      <a:pt x="50915" y="36554"/>
                    </a:lnTo>
                    <a:lnTo>
                      <a:pt x="27416" y="28068"/>
                    </a:lnTo>
                    <a:lnTo>
                      <a:pt x="0" y="18277"/>
                    </a:lnTo>
                    <a:lnTo>
                      <a:pt x="27416" y="8486"/>
                    </a:lnTo>
                    <a:lnTo>
                      <a:pt x="50915" y="0"/>
                    </a:lnTo>
                    <a:close/>
                  </a:path>
                </a:pathLst>
              </a:custGeom>
              <a:solidFill>
                <a:srgbClr val="064276"/>
              </a:solidFill>
              <a:ln w="6510" cap="flat">
                <a:noFill/>
                <a:prstDash val="solid"/>
                <a:miter/>
              </a:ln>
            </p:spPr>
            <p:txBody>
              <a:bodyPr rtlCol="0" anchor="ctr"/>
              <a:lstStyle/>
              <a:p>
                <a:endParaRPr lang="en-US"/>
              </a:p>
            </p:txBody>
          </p:sp>
          <p:sp>
            <p:nvSpPr>
              <p:cNvPr id="52" name="Freeform 27">
                <a:extLst>
                  <a:ext uri="{FF2B5EF4-FFF2-40B4-BE49-F238E27FC236}">
                    <a16:creationId xmlns:a16="http://schemas.microsoft.com/office/drawing/2014/main" id="{8E3C9B20-1178-53FE-9319-F8A371DD7C5B}"/>
                  </a:ext>
                </a:extLst>
              </p:cNvPr>
              <p:cNvSpPr/>
              <p:nvPr/>
            </p:nvSpPr>
            <p:spPr>
              <a:xfrm>
                <a:off x="1115721" y="5445003"/>
                <a:ext cx="53525" cy="41776"/>
              </a:xfrm>
              <a:custGeom>
                <a:avLst/>
                <a:gdLst>
                  <a:gd name="connsiteX0" fmla="*/ 35249 w 53525"/>
                  <a:gd name="connsiteY0" fmla="*/ 0 h 41776"/>
                  <a:gd name="connsiteX1" fmla="*/ 43734 w 53525"/>
                  <a:gd name="connsiteY1" fmla="*/ 16319 h 41776"/>
                  <a:gd name="connsiteX2" fmla="*/ 53526 w 53525"/>
                  <a:gd name="connsiteY2" fmla="*/ 31985 h 41776"/>
                  <a:gd name="connsiteX3" fmla="*/ 28721 w 53525"/>
                  <a:gd name="connsiteY3" fmla="*/ 36554 h 41776"/>
                  <a:gd name="connsiteX4" fmla="*/ 0 w 53525"/>
                  <a:gd name="connsiteY4" fmla="*/ 41776 h 41776"/>
                  <a:gd name="connsiteX5" fmla="*/ 18930 w 53525"/>
                  <a:gd name="connsiteY5" fmla="*/ 19583 h 41776"/>
                  <a:gd name="connsiteX6" fmla="*/ 35249 w 53525"/>
                  <a:gd name="connsiteY6" fmla="*/ 653 h 41776"/>
                  <a:gd name="connsiteX7" fmla="*/ 35249 w 53525"/>
                  <a:gd name="connsiteY7" fmla="*/ 653 h 4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25" h="41776">
                    <a:moveTo>
                      <a:pt x="35249" y="0"/>
                    </a:moveTo>
                    <a:cubicBezTo>
                      <a:pt x="37860" y="5222"/>
                      <a:pt x="40471" y="11097"/>
                      <a:pt x="43734" y="16319"/>
                    </a:cubicBezTo>
                    <a:cubicBezTo>
                      <a:pt x="46998" y="21541"/>
                      <a:pt x="50262" y="26763"/>
                      <a:pt x="53526" y="31985"/>
                    </a:cubicBezTo>
                    <a:lnTo>
                      <a:pt x="28721" y="36554"/>
                    </a:lnTo>
                    <a:lnTo>
                      <a:pt x="0" y="41776"/>
                    </a:lnTo>
                    <a:lnTo>
                      <a:pt x="18930" y="19583"/>
                    </a:lnTo>
                    <a:lnTo>
                      <a:pt x="35249" y="653"/>
                    </a:lnTo>
                    <a:lnTo>
                      <a:pt x="35249" y="653"/>
                    </a:lnTo>
                    <a:close/>
                  </a:path>
                </a:pathLst>
              </a:custGeom>
              <a:solidFill>
                <a:srgbClr val="064276"/>
              </a:solidFill>
              <a:ln w="6510" cap="flat">
                <a:noFill/>
                <a:prstDash val="solid"/>
                <a:miter/>
              </a:ln>
            </p:spPr>
            <p:txBody>
              <a:bodyPr rtlCol="0" anchor="ctr"/>
              <a:lstStyle/>
              <a:p>
                <a:endParaRPr lang="en-US"/>
              </a:p>
            </p:txBody>
          </p:sp>
          <p:sp>
            <p:nvSpPr>
              <p:cNvPr id="53" name="Freeform 28">
                <a:extLst>
                  <a:ext uri="{FF2B5EF4-FFF2-40B4-BE49-F238E27FC236}">
                    <a16:creationId xmlns:a16="http://schemas.microsoft.com/office/drawing/2014/main" id="{958CCD12-170C-F9B0-B8F5-D9A7A7164589}"/>
                  </a:ext>
                </a:extLst>
              </p:cNvPr>
              <p:cNvSpPr/>
              <p:nvPr/>
            </p:nvSpPr>
            <p:spPr>
              <a:xfrm>
                <a:off x="1165983" y="5482210"/>
                <a:ext cx="41123" cy="52873"/>
              </a:xfrm>
              <a:custGeom>
                <a:avLst/>
                <a:gdLst>
                  <a:gd name="connsiteX0" fmla="*/ 9139 w 41123"/>
                  <a:gd name="connsiteY0" fmla="*/ 653 h 52873"/>
                  <a:gd name="connsiteX1" fmla="*/ 24805 w 41123"/>
                  <a:gd name="connsiteY1" fmla="*/ 10444 h 52873"/>
                  <a:gd name="connsiteX2" fmla="*/ 41123 w 41123"/>
                  <a:gd name="connsiteY2" fmla="*/ 18930 h 52873"/>
                  <a:gd name="connsiteX3" fmla="*/ 22194 w 41123"/>
                  <a:gd name="connsiteY3" fmla="*/ 34596 h 52873"/>
                  <a:gd name="connsiteX4" fmla="*/ 0 w 41123"/>
                  <a:gd name="connsiteY4" fmla="*/ 52873 h 52873"/>
                  <a:gd name="connsiteX5" fmla="*/ 5222 w 41123"/>
                  <a:gd name="connsiteY5" fmla="*/ 24152 h 52873"/>
                  <a:gd name="connsiteX6" fmla="*/ 9791 w 41123"/>
                  <a:gd name="connsiteY6" fmla="*/ 0 h 52873"/>
                  <a:gd name="connsiteX7" fmla="*/ 9791 w 41123"/>
                  <a:gd name="connsiteY7" fmla="*/ 0 h 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23" h="52873">
                    <a:moveTo>
                      <a:pt x="9139" y="653"/>
                    </a:moveTo>
                    <a:cubicBezTo>
                      <a:pt x="13708" y="3917"/>
                      <a:pt x="18930" y="7833"/>
                      <a:pt x="24805" y="10444"/>
                    </a:cubicBezTo>
                    <a:cubicBezTo>
                      <a:pt x="30027" y="13708"/>
                      <a:pt x="35901" y="16319"/>
                      <a:pt x="41123" y="18930"/>
                    </a:cubicBezTo>
                    <a:lnTo>
                      <a:pt x="22194" y="34596"/>
                    </a:lnTo>
                    <a:lnTo>
                      <a:pt x="0" y="52873"/>
                    </a:lnTo>
                    <a:lnTo>
                      <a:pt x="5222" y="24152"/>
                    </a:lnTo>
                    <a:lnTo>
                      <a:pt x="9791" y="0"/>
                    </a:lnTo>
                    <a:lnTo>
                      <a:pt x="9791" y="0"/>
                    </a:lnTo>
                    <a:close/>
                  </a:path>
                </a:pathLst>
              </a:custGeom>
              <a:solidFill>
                <a:srgbClr val="064276"/>
              </a:solidFill>
              <a:ln w="6510" cap="flat">
                <a:noFill/>
                <a:prstDash val="solid"/>
                <a:miter/>
              </a:ln>
            </p:spPr>
            <p:txBody>
              <a:bodyPr rtlCol="0" anchor="ctr"/>
              <a:lstStyle/>
              <a:p>
                <a:endParaRPr lang="en-US"/>
              </a:p>
            </p:txBody>
          </p:sp>
          <p:sp>
            <p:nvSpPr>
              <p:cNvPr id="54" name="Freeform 29">
                <a:extLst>
                  <a:ext uri="{FF2B5EF4-FFF2-40B4-BE49-F238E27FC236}">
                    <a16:creationId xmlns:a16="http://schemas.microsoft.com/office/drawing/2014/main" id="{A243C1F7-FA3C-E75C-ADBB-A19CC6C2DDE3}"/>
                  </a:ext>
                </a:extLst>
              </p:cNvPr>
              <p:cNvSpPr/>
              <p:nvPr/>
            </p:nvSpPr>
            <p:spPr>
              <a:xfrm>
                <a:off x="1216245" y="5503098"/>
                <a:ext cx="32637" cy="50914"/>
              </a:xfrm>
              <a:custGeom>
                <a:avLst/>
                <a:gdLst>
                  <a:gd name="connsiteX0" fmla="*/ 31985 w 32637"/>
                  <a:gd name="connsiteY0" fmla="*/ 653 h 50914"/>
                  <a:gd name="connsiteX1" fmla="*/ 21541 w 32637"/>
                  <a:gd name="connsiteY1" fmla="*/ 41123 h 50914"/>
                  <a:gd name="connsiteX2" fmla="*/ 18277 w 32637"/>
                  <a:gd name="connsiteY2" fmla="*/ 50915 h 50914"/>
                  <a:gd name="connsiteX3" fmla="*/ 8486 w 32637"/>
                  <a:gd name="connsiteY3" fmla="*/ 23499 h 50914"/>
                  <a:gd name="connsiteX4" fmla="*/ 0 w 32637"/>
                  <a:gd name="connsiteY4" fmla="*/ 0 h 50914"/>
                  <a:gd name="connsiteX5" fmla="*/ 32638 w 32637"/>
                  <a:gd name="connsiteY5" fmla="*/ 0 h 50914"/>
                  <a:gd name="connsiteX6" fmla="*/ 31985 w 32637"/>
                  <a:gd name="connsiteY6" fmla="*/ 0 h 5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37" h="50914">
                    <a:moveTo>
                      <a:pt x="31985" y="653"/>
                    </a:moveTo>
                    <a:cubicBezTo>
                      <a:pt x="26110" y="13055"/>
                      <a:pt x="22846" y="26763"/>
                      <a:pt x="21541" y="41123"/>
                    </a:cubicBezTo>
                    <a:lnTo>
                      <a:pt x="18277" y="50915"/>
                    </a:lnTo>
                    <a:lnTo>
                      <a:pt x="8486" y="23499"/>
                    </a:lnTo>
                    <a:lnTo>
                      <a:pt x="0" y="0"/>
                    </a:lnTo>
                    <a:lnTo>
                      <a:pt x="32638" y="0"/>
                    </a:lnTo>
                    <a:lnTo>
                      <a:pt x="31985" y="0"/>
                    </a:lnTo>
                    <a:close/>
                  </a:path>
                </a:pathLst>
              </a:custGeom>
              <a:solidFill>
                <a:srgbClr val="064276"/>
              </a:solidFill>
              <a:ln w="6510" cap="flat">
                <a:noFill/>
                <a:prstDash val="solid"/>
                <a:miter/>
              </a:ln>
            </p:spPr>
            <p:txBody>
              <a:bodyPr rtlCol="0" anchor="ctr"/>
              <a:lstStyle/>
              <a:p>
                <a:endParaRPr lang="en-US"/>
              </a:p>
            </p:txBody>
          </p:sp>
          <p:sp>
            <p:nvSpPr>
              <p:cNvPr id="55" name="Freeform 30">
                <a:extLst>
                  <a:ext uri="{FF2B5EF4-FFF2-40B4-BE49-F238E27FC236}">
                    <a16:creationId xmlns:a16="http://schemas.microsoft.com/office/drawing/2014/main" id="{99EC22F7-6AAA-15B2-919A-BB6DB7F17483}"/>
                  </a:ext>
                </a:extLst>
              </p:cNvPr>
              <p:cNvSpPr/>
              <p:nvPr/>
            </p:nvSpPr>
            <p:spPr>
              <a:xfrm>
                <a:off x="1260632" y="5322286"/>
                <a:ext cx="15666" cy="20888"/>
              </a:xfrm>
              <a:custGeom>
                <a:avLst/>
                <a:gdLst>
                  <a:gd name="connsiteX0" fmla="*/ 15666 w 15666"/>
                  <a:gd name="connsiteY0" fmla="*/ 0 h 20888"/>
                  <a:gd name="connsiteX1" fmla="*/ 15666 w 15666"/>
                  <a:gd name="connsiteY1" fmla="*/ 20888 h 20888"/>
                  <a:gd name="connsiteX2" fmla="*/ 0 w 15666"/>
                  <a:gd name="connsiteY2" fmla="*/ 13055 h 20888"/>
                  <a:gd name="connsiteX3" fmla="*/ 15666 w 15666"/>
                  <a:gd name="connsiteY3" fmla="*/ 0 h 20888"/>
                </a:gdLst>
                <a:ahLst/>
                <a:cxnLst>
                  <a:cxn ang="0">
                    <a:pos x="connsiteX0" y="connsiteY0"/>
                  </a:cxn>
                  <a:cxn ang="0">
                    <a:pos x="connsiteX1" y="connsiteY1"/>
                  </a:cxn>
                  <a:cxn ang="0">
                    <a:pos x="connsiteX2" y="connsiteY2"/>
                  </a:cxn>
                  <a:cxn ang="0">
                    <a:pos x="connsiteX3" y="connsiteY3"/>
                  </a:cxn>
                </a:cxnLst>
                <a:rect l="l" t="t" r="r" b="b"/>
                <a:pathLst>
                  <a:path w="15666" h="20888">
                    <a:moveTo>
                      <a:pt x="15666" y="0"/>
                    </a:moveTo>
                    <a:lnTo>
                      <a:pt x="15666" y="20888"/>
                    </a:lnTo>
                    <a:cubicBezTo>
                      <a:pt x="10444" y="17624"/>
                      <a:pt x="5222" y="15013"/>
                      <a:pt x="0" y="13055"/>
                    </a:cubicBezTo>
                    <a:lnTo>
                      <a:pt x="15666" y="0"/>
                    </a:lnTo>
                    <a:close/>
                  </a:path>
                </a:pathLst>
              </a:custGeom>
              <a:solidFill>
                <a:srgbClr val="064276"/>
              </a:solidFill>
              <a:ln w="6510" cap="flat">
                <a:noFill/>
                <a:prstDash val="solid"/>
                <a:miter/>
              </a:ln>
            </p:spPr>
            <p:txBody>
              <a:bodyPr rtlCol="0" anchor="ctr"/>
              <a:lstStyle/>
              <a:p>
                <a:endParaRPr lang="en-US"/>
              </a:p>
            </p:txBody>
          </p:sp>
          <p:sp>
            <p:nvSpPr>
              <p:cNvPr id="56" name="Freeform 31">
                <a:extLst>
                  <a:ext uri="{FF2B5EF4-FFF2-40B4-BE49-F238E27FC236}">
                    <a16:creationId xmlns:a16="http://schemas.microsoft.com/office/drawing/2014/main" id="{F0ACFEF7-E8EC-1871-BCEE-3AFC972DED6F}"/>
                  </a:ext>
                </a:extLst>
              </p:cNvPr>
              <p:cNvSpPr/>
              <p:nvPr/>
            </p:nvSpPr>
            <p:spPr>
              <a:xfrm>
                <a:off x="1434917" y="5283773"/>
                <a:ext cx="165485" cy="261101"/>
              </a:xfrm>
              <a:custGeom>
                <a:avLst/>
                <a:gdLst>
                  <a:gd name="connsiteX0" fmla="*/ 20888 w 165485"/>
                  <a:gd name="connsiteY0" fmla="*/ 123370 h 261101"/>
                  <a:gd name="connsiteX1" fmla="*/ 20888 w 165485"/>
                  <a:gd name="connsiteY1" fmla="*/ 137078 h 261101"/>
                  <a:gd name="connsiteX2" fmla="*/ 0 w 165485"/>
                  <a:gd name="connsiteY2" fmla="*/ 151439 h 261101"/>
                  <a:gd name="connsiteX3" fmla="*/ 0 w 165485"/>
                  <a:gd name="connsiteY3" fmla="*/ 169063 h 261101"/>
                  <a:gd name="connsiteX4" fmla="*/ 28721 w 165485"/>
                  <a:gd name="connsiteY4" fmla="*/ 150133 h 261101"/>
                  <a:gd name="connsiteX5" fmla="*/ 40471 w 165485"/>
                  <a:gd name="connsiteY5" fmla="*/ 156661 h 261101"/>
                  <a:gd name="connsiteX6" fmla="*/ 40471 w 165485"/>
                  <a:gd name="connsiteY6" fmla="*/ 189298 h 261101"/>
                  <a:gd name="connsiteX7" fmla="*/ 22194 w 165485"/>
                  <a:gd name="connsiteY7" fmla="*/ 207576 h 261101"/>
                  <a:gd name="connsiteX8" fmla="*/ 22194 w 165485"/>
                  <a:gd name="connsiteY8" fmla="*/ 207576 h 261101"/>
                  <a:gd name="connsiteX9" fmla="*/ 29374 w 165485"/>
                  <a:gd name="connsiteY9" fmla="*/ 221283 h 261101"/>
                  <a:gd name="connsiteX10" fmla="*/ 40471 w 165485"/>
                  <a:gd name="connsiteY10" fmla="*/ 210187 h 261101"/>
                  <a:gd name="connsiteX11" fmla="*/ 40471 w 165485"/>
                  <a:gd name="connsiteY11" fmla="*/ 253921 h 261101"/>
                  <a:gd name="connsiteX12" fmla="*/ 48304 w 165485"/>
                  <a:gd name="connsiteY12" fmla="*/ 261101 h 261101"/>
                  <a:gd name="connsiteX13" fmla="*/ 56137 w 165485"/>
                  <a:gd name="connsiteY13" fmla="*/ 253921 h 261101"/>
                  <a:gd name="connsiteX14" fmla="*/ 56137 w 165485"/>
                  <a:gd name="connsiteY14" fmla="*/ 210187 h 261101"/>
                  <a:gd name="connsiteX15" fmla="*/ 83552 w 165485"/>
                  <a:gd name="connsiteY15" fmla="*/ 236949 h 261101"/>
                  <a:gd name="connsiteX16" fmla="*/ 88774 w 165485"/>
                  <a:gd name="connsiteY16" fmla="*/ 238908 h 261101"/>
                  <a:gd name="connsiteX17" fmla="*/ 93996 w 165485"/>
                  <a:gd name="connsiteY17" fmla="*/ 236949 h 261101"/>
                  <a:gd name="connsiteX18" fmla="*/ 93996 w 165485"/>
                  <a:gd name="connsiteY18" fmla="*/ 226505 h 261101"/>
                  <a:gd name="connsiteX19" fmla="*/ 56137 w 165485"/>
                  <a:gd name="connsiteY19" fmla="*/ 189298 h 261101"/>
                  <a:gd name="connsiteX20" fmla="*/ 56137 w 165485"/>
                  <a:gd name="connsiteY20" fmla="*/ 156661 h 261101"/>
                  <a:gd name="connsiteX21" fmla="*/ 67886 w 165485"/>
                  <a:gd name="connsiteY21" fmla="*/ 150133 h 261101"/>
                  <a:gd name="connsiteX22" fmla="*/ 96607 w 165485"/>
                  <a:gd name="connsiteY22" fmla="*/ 166452 h 261101"/>
                  <a:gd name="connsiteX23" fmla="*/ 110315 w 165485"/>
                  <a:gd name="connsiteY23" fmla="*/ 218020 h 261101"/>
                  <a:gd name="connsiteX24" fmla="*/ 119453 w 165485"/>
                  <a:gd name="connsiteY24" fmla="*/ 223242 h 261101"/>
                  <a:gd name="connsiteX25" fmla="*/ 124675 w 165485"/>
                  <a:gd name="connsiteY25" fmla="*/ 214103 h 261101"/>
                  <a:gd name="connsiteX26" fmla="*/ 114884 w 165485"/>
                  <a:gd name="connsiteY26" fmla="*/ 176896 h 261101"/>
                  <a:gd name="connsiteX27" fmla="*/ 152744 w 165485"/>
                  <a:gd name="connsiteY27" fmla="*/ 198437 h 261101"/>
                  <a:gd name="connsiteX28" fmla="*/ 163188 w 165485"/>
                  <a:gd name="connsiteY28" fmla="*/ 195826 h 261101"/>
                  <a:gd name="connsiteX29" fmla="*/ 160577 w 165485"/>
                  <a:gd name="connsiteY29" fmla="*/ 185382 h 261101"/>
                  <a:gd name="connsiteX30" fmla="*/ 122717 w 165485"/>
                  <a:gd name="connsiteY30" fmla="*/ 163841 h 261101"/>
                  <a:gd name="connsiteX31" fmla="*/ 159924 w 165485"/>
                  <a:gd name="connsiteY31" fmla="*/ 154050 h 261101"/>
                  <a:gd name="connsiteX32" fmla="*/ 165146 w 165485"/>
                  <a:gd name="connsiteY32" fmla="*/ 144911 h 261101"/>
                  <a:gd name="connsiteX33" fmla="*/ 156008 w 165485"/>
                  <a:gd name="connsiteY33" fmla="*/ 139689 h 261101"/>
                  <a:gd name="connsiteX34" fmla="*/ 104440 w 165485"/>
                  <a:gd name="connsiteY34" fmla="*/ 154050 h 261101"/>
                  <a:gd name="connsiteX35" fmla="*/ 75719 w 165485"/>
                  <a:gd name="connsiteY35" fmla="*/ 137731 h 261101"/>
                  <a:gd name="connsiteX36" fmla="*/ 75719 w 165485"/>
                  <a:gd name="connsiteY36" fmla="*/ 124023 h 261101"/>
                  <a:gd name="connsiteX37" fmla="*/ 104440 w 165485"/>
                  <a:gd name="connsiteY37" fmla="*/ 107704 h 261101"/>
                  <a:gd name="connsiteX38" fmla="*/ 156008 w 165485"/>
                  <a:gd name="connsiteY38" fmla="*/ 122065 h 261101"/>
                  <a:gd name="connsiteX39" fmla="*/ 165146 w 165485"/>
                  <a:gd name="connsiteY39" fmla="*/ 116843 h 261101"/>
                  <a:gd name="connsiteX40" fmla="*/ 159924 w 165485"/>
                  <a:gd name="connsiteY40" fmla="*/ 107704 h 261101"/>
                  <a:gd name="connsiteX41" fmla="*/ 122717 w 165485"/>
                  <a:gd name="connsiteY41" fmla="*/ 97913 h 261101"/>
                  <a:gd name="connsiteX42" fmla="*/ 160577 w 165485"/>
                  <a:gd name="connsiteY42" fmla="*/ 76372 h 261101"/>
                  <a:gd name="connsiteX43" fmla="*/ 163188 w 165485"/>
                  <a:gd name="connsiteY43" fmla="*/ 65928 h 261101"/>
                  <a:gd name="connsiteX44" fmla="*/ 152744 w 165485"/>
                  <a:gd name="connsiteY44" fmla="*/ 63317 h 261101"/>
                  <a:gd name="connsiteX45" fmla="*/ 114884 w 165485"/>
                  <a:gd name="connsiteY45" fmla="*/ 84858 h 261101"/>
                  <a:gd name="connsiteX46" fmla="*/ 124675 w 165485"/>
                  <a:gd name="connsiteY46" fmla="*/ 47651 h 261101"/>
                  <a:gd name="connsiteX47" fmla="*/ 119453 w 165485"/>
                  <a:gd name="connsiteY47" fmla="*/ 38512 h 261101"/>
                  <a:gd name="connsiteX48" fmla="*/ 110315 w 165485"/>
                  <a:gd name="connsiteY48" fmla="*/ 43734 h 261101"/>
                  <a:gd name="connsiteX49" fmla="*/ 96607 w 165485"/>
                  <a:gd name="connsiteY49" fmla="*/ 95302 h 261101"/>
                  <a:gd name="connsiteX50" fmla="*/ 67886 w 165485"/>
                  <a:gd name="connsiteY50" fmla="*/ 111621 h 261101"/>
                  <a:gd name="connsiteX51" fmla="*/ 56137 w 165485"/>
                  <a:gd name="connsiteY51" fmla="*/ 104440 h 261101"/>
                  <a:gd name="connsiteX52" fmla="*/ 56137 w 165485"/>
                  <a:gd name="connsiteY52" fmla="*/ 71803 h 261101"/>
                  <a:gd name="connsiteX53" fmla="*/ 93996 w 165485"/>
                  <a:gd name="connsiteY53" fmla="*/ 34596 h 261101"/>
                  <a:gd name="connsiteX54" fmla="*/ 93996 w 165485"/>
                  <a:gd name="connsiteY54" fmla="*/ 24152 h 261101"/>
                  <a:gd name="connsiteX55" fmla="*/ 83552 w 165485"/>
                  <a:gd name="connsiteY55" fmla="*/ 24152 h 261101"/>
                  <a:gd name="connsiteX56" fmla="*/ 56137 w 165485"/>
                  <a:gd name="connsiteY56" fmla="*/ 50915 h 261101"/>
                  <a:gd name="connsiteX57" fmla="*/ 56137 w 165485"/>
                  <a:gd name="connsiteY57" fmla="*/ 7180 h 261101"/>
                  <a:gd name="connsiteX58" fmla="*/ 48304 w 165485"/>
                  <a:gd name="connsiteY58" fmla="*/ 0 h 261101"/>
                  <a:gd name="connsiteX59" fmla="*/ 40471 w 165485"/>
                  <a:gd name="connsiteY59" fmla="*/ 7180 h 261101"/>
                  <a:gd name="connsiteX60" fmla="*/ 40471 w 165485"/>
                  <a:gd name="connsiteY60" fmla="*/ 50915 h 261101"/>
                  <a:gd name="connsiteX61" fmla="*/ 13055 w 165485"/>
                  <a:gd name="connsiteY61" fmla="*/ 24152 h 261101"/>
                  <a:gd name="connsiteX62" fmla="*/ 2611 w 165485"/>
                  <a:gd name="connsiteY62" fmla="*/ 24152 h 261101"/>
                  <a:gd name="connsiteX63" fmla="*/ 1306 w 165485"/>
                  <a:gd name="connsiteY63" fmla="*/ 26110 h 261101"/>
                  <a:gd name="connsiteX64" fmla="*/ 1306 w 165485"/>
                  <a:gd name="connsiteY64" fmla="*/ 33290 h 261101"/>
                  <a:gd name="connsiteX65" fmla="*/ 2611 w 165485"/>
                  <a:gd name="connsiteY65" fmla="*/ 35249 h 261101"/>
                  <a:gd name="connsiteX66" fmla="*/ 40471 w 165485"/>
                  <a:gd name="connsiteY66" fmla="*/ 72456 h 261101"/>
                  <a:gd name="connsiteX67" fmla="*/ 40471 w 165485"/>
                  <a:gd name="connsiteY67" fmla="*/ 105093 h 261101"/>
                  <a:gd name="connsiteX68" fmla="*/ 28721 w 165485"/>
                  <a:gd name="connsiteY68" fmla="*/ 112274 h 261101"/>
                  <a:gd name="connsiteX69" fmla="*/ 0 w 165485"/>
                  <a:gd name="connsiteY69" fmla="*/ 92691 h 261101"/>
                  <a:gd name="connsiteX70" fmla="*/ 0 w 165485"/>
                  <a:gd name="connsiteY70" fmla="*/ 110315 h 261101"/>
                  <a:gd name="connsiteX71" fmla="*/ 20888 w 165485"/>
                  <a:gd name="connsiteY71" fmla="*/ 125329 h 261101"/>
                  <a:gd name="connsiteX72" fmla="*/ 20888 w 165485"/>
                  <a:gd name="connsiteY72" fmla="*/ 125329 h 261101"/>
                  <a:gd name="connsiteX73" fmla="*/ 20888 w 165485"/>
                  <a:gd name="connsiteY73" fmla="*/ 123370 h 261101"/>
                  <a:gd name="connsiteX74" fmla="*/ 20888 w 165485"/>
                  <a:gd name="connsiteY74" fmla="*/ 123370 h 2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5485" h="261101">
                    <a:moveTo>
                      <a:pt x="20888" y="123370"/>
                    </a:moveTo>
                    <a:lnTo>
                      <a:pt x="20888" y="137078"/>
                    </a:lnTo>
                    <a:lnTo>
                      <a:pt x="0" y="151439"/>
                    </a:lnTo>
                    <a:lnTo>
                      <a:pt x="0" y="169063"/>
                    </a:lnTo>
                    <a:lnTo>
                      <a:pt x="28721" y="150133"/>
                    </a:lnTo>
                    <a:lnTo>
                      <a:pt x="40471" y="156661"/>
                    </a:lnTo>
                    <a:lnTo>
                      <a:pt x="40471" y="189298"/>
                    </a:lnTo>
                    <a:lnTo>
                      <a:pt x="22194" y="207576"/>
                    </a:lnTo>
                    <a:lnTo>
                      <a:pt x="22194" y="207576"/>
                    </a:lnTo>
                    <a:cubicBezTo>
                      <a:pt x="24805" y="212145"/>
                      <a:pt x="27416" y="216714"/>
                      <a:pt x="29374" y="221283"/>
                    </a:cubicBezTo>
                    <a:lnTo>
                      <a:pt x="40471" y="210187"/>
                    </a:lnTo>
                    <a:lnTo>
                      <a:pt x="40471" y="253921"/>
                    </a:lnTo>
                    <a:cubicBezTo>
                      <a:pt x="40471" y="257838"/>
                      <a:pt x="43734" y="261101"/>
                      <a:pt x="48304" y="261101"/>
                    </a:cubicBezTo>
                    <a:cubicBezTo>
                      <a:pt x="52873" y="261101"/>
                      <a:pt x="56137" y="257838"/>
                      <a:pt x="56137" y="253921"/>
                    </a:cubicBezTo>
                    <a:lnTo>
                      <a:pt x="56137" y="210187"/>
                    </a:lnTo>
                    <a:lnTo>
                      <a:pt x="83552" y="236949"/>
                    </a:lnTo>
                    <a:cubicBezTo>
                      <a:pt x="84858" y="238255"/>
                      <a:pt x="86816" y="238908"/>
                      <a:pt x="88774" y="238908"/>
                    </a:cubicBezTo>
                    <a:cubicBezTo>
                      <a:pt x="90732" y="238908"/>
                      <a:pt x="92691" y="238908"/>
                      <a:pt x="93996" y="236949"/>
                    </a:cubicBezTo>
                    <a:cubicBezTo>
                      <a:pt x="97260" y="234338"/>
                      <a:pt x="97260" y="229116"/>
                      <a:pt x="93996" y="226505"/>
                    </a:cubicBezTo>
                    <a:lnTo>
                      <a:pt x="56137" y="189298"/>
                    </a:lnTo>
                    <a:lnTo>
                      <a:pt x="56137" y="156661"/>
                    </a:lnTo>
                    <a:lnTo>
                      <a:pt x="67886" y="150133"/>
                    </a:lnTo>
                    <a:lnTo>
                      <a:pt x="96607" y="166452"/>
                    </a:lnTo>
                    <a:lnTo>
                      <a:pt x="110315" y="218020"/>
                    </a:lnTo>
                    <a:cubicBezTo>
                      <a:pt x="111620" y="221936"/>
                      <a:pt x="115537" y="224547"/>
                      <a:pt x="119453" y="223242"/>
                    </a:cubicBezTo>
                    <a:cubicBezTo>
                      <a:pt x="123370" y="221936"/>
                      <a:pt x="125981" y="218020"/>
                      <a:pt x="124675" y="214103"/>
                    </a:cubicBezTo>
                    <a:lnTo>
                      <a:pt x="114884" y="176896"/>
                    </a:lnTo>
                    <a:lnTo>
                      <a:pt x="152744" y="198437"/>
                    </a:lnTo>
                    <a:cubicBezTo>
                      <a:pt x="156660" y="200395"/>
                      <a:pt x="161230" y="198437"/>
                      <a:pt x="163188" y="195826"/>
                    </a:cubicBezTo>
                    <a:cubicBezTo>
                      <a:pt x="165146" y="191909"/>
                      <a:pt x="163188" y="187340"/>
                      <a:pt x="160577" y="185382"/>
                    </a:cubicBezTo>
                    <a:lnTo>
                      <a:pt x="122717" y="163841"/>
                    </a:lnTo>
                    <a:lnTo>
                      <a:pt x="159924" y="154050"/>
                    </a:lnTo>
                    <a:cubicBezTo>
                      <a:pt x="163841" y="152744"/>
                      <a:pt x="166452" y="148828"/>
                      <a:pt x="165146" y="144911"/>
                    </a:cubicBezTo>
                    <a:cubicBezTo>
                      <a:pt x="163841" y="140995"/>
                      <a:pt x="159924" y="138384"/>
                      <a:pt x="156008" y="139689"/>
                    </a:cubicBezTo>
                    <a:lnTo>
                      <a:pt x="104440" y="154050"/>
                    </a:lnTo>
                    <a:lnTo>
                      <a:pt x="75719" y="137731"/>
                    </a:lnTo>
                    <a:lnTo>
                      <a:pt x="75719" y="124023"/>
                    </a:lnTo>
                    <a:lnTo>
                      <a:pt x="104440" y="107704"/>
                    </a:lnTo>
                    <a:lnTo>
                      <a:pt x="156008" y="122065"/>
                    </a:lnTo>
                    <a:cubicBezTo>
                      <a:pt x="159924" y="123370"/>
                      <a:pt x="163841" y="120759"/>
                      <a:pt x="165146" y="116843"/>
                    </a:cubicBezTo>
                    <a:cubicBezTo>
                      <a:pt x="166452" y="112926"/>
                      <a:pt x="163841" y="108357"/>
                      <a:pt x="159924" y="107704"/>
                    </a:cubicBezTo>
                    <a:lnTo>
                      <a:pt x="122717" y="97913"/>
                    </a:lnTo>
                    <a:lnTo>
                      <a:pt x="160577" y="76372"/>
                    </a:lnTo>
                    <a:cubicBezTo>
                      <a:pt x="164493" y="74414"/>
                      <a:pt x="165146" y="69845"/>
                      <a:pt x="163188" y="65928"/>
                    </a:cubicBezTo>
                    <a:cubicBezTo>
                      <a:pt x="161230" y="62012"/>
                      <a:pt x="156660" y="61359"/>
                      <a:pt x="152744" y="63317"/>
                    </a:cubicBezTo>
                    <a:lnTo>
                      <a:pt x="114884" y="84858"/>
                    </a:lnTo>
                    <a:lnTo>
                      <a:pt x="124675" y="47651"/>
                    </a:lnTo>
                    <a:cubicBezTo>
                      <a:pt x="125981" y="43734"/>
                      <a:pt x="123370" y="39165"/>
                      <a:pt x="119453" y="38512"/>
                    </a:cubicBezTo>
                    <a:cubicBezTo>
                      <a:pt x="115537" y="37207"/>
                      <a:pt x="111620" y="39818"/>
                      <a:pt x="110315" y="43734"/>
                    </a:cubicBezTo>
                    <a:lnTo>
                      <a:pt x="96607" y="95302"/>
                    </a:lnTo>
                    <a:lnTo>
                      <a:pt x="67886" y="111621"/>
                    </a:lnTo>
                    <a:lnTo>
                      <a:pt x="56137" y="104440"/>
                    </a:lnTo>
                    <a:lnTo>
                      <a:pt x="56137" y="71803"/>
                    </a:lnTo>
                    <a:lnTo>
                      <a:pt x="93996" y="34596"/>
                    </a:lnTo>
                    <a:cubicBezTo>
                      <a:pt x="97260" y="31985"/>
                      <a:pt x="97260" y="26763"/>
                      <a:pt x="93996" y="24152"/>
                    </a:cubicBezTo>
                    <a:cubicBezTo>
                      <a:pt x="90732" y="21541"/>
                      <a:pt x="86163" y="21541"/>
                      <a:pt x="83552" y="24152"/>
                    </a:cubicBezTo>
                    <a:lnTo>
                      <a:pt x="56137" y="50915"/>
                    </a:lnTo>
                    <a:lnTo>
                      <a:pt x="56137" y="7180"/>
                    </a:lnTo>
                    <a:cubicBezTo>
                      <a:pt x="56137" y="3264"/>
                      <a:pt x="52873" y="0"/>
                      <a:pt x="48304" y="0"/>
                    </a:cubicBezTo>
                    <a:cubicBezTo>
                      <a:pt x="43734" y="0"/>
                      <a:pt x="40471" y="3264"/>
                      <a:pt x="40471" y="7180"/>
                    </a:cubicBezTo>
                    <a:lnTo>
                      <a:pt x="40471" y="50915"/>
                    </a:lnTo>
                    <a:lnTo>
                      <a:pt x="13055" y="24152"/>
                    </a:lnTo>
                    <a:cubicBezTo>
                      <a:pt x="9791" y="21541"/>
                      <a:pt x="5222" y="21541"/>
                      <a:pt x="2611" y="24152"/>
                    </a:cubicBezTo>
                    <a:cubicBezTo>
                      <a:pt x="2611" y="24152"/>
                      <a:pt x="2611" y="25457"/>
                      <a:pt x="1306" y="26110"/>
                    </a:cubicBezTo>
                    <a:cubicBezTo>
                      <a:pt x="0" y="28068"/>
                      <a:pt x="0" y="31332"/>
                      <a:pt x="1306" y="33290"/>
                    </a:cubicBezTo>
                    <a:cubicBezTo>
                      <a:pt x="1306" y="33290"/>
                      <a:pt x="1306" y="34596"/>
                      <a:pt x="2611" y="35249"/>
                    </a:cubicBezTo>
                    <a:lnTo>
                      <a:pt x="40471" y="72456"/>
                    </a:lnTo>
                    <a:lnTo>
                      <a:pt x="40471" y="105093"/>
                    </a:lnTo>
                    <a:lnTo>
                      <a:pt x="28721" y="112274"/>
                    </a:lnTo>
                    <a:lnTo>
                      <a:pt x="0" y="92691"/>
                    </a:lnTo>
                    <a:lnTo>
                      <a:pt x="0" y="110315"/>
                    </a:lnTo>
                    <a:lnTo>
                      <a:pt x="20888" y="125329"/>
                    </a:lnTo>
                    <a:lnTo>
                      <a:pt x="20888" y="125329"/>
                    </a:lnTo>
                    <a:lnTo>
                      <a:pt x="20888" y="123370"/>
                    </a:lnTo>
                    <a:lnTo>
                      <a:pt x="20888" y="123370"/>
                    </a:lnTo>
                    <a:close/>
                  </a:path>
                </a:pathLst>
              </a:custGeom>
              <a:solidFill>
                <a:srgbClr val="064276"/>
              </a:solidFill>
              <a:ln w="6510" cap="flat">
                <a:noFill/>
                <a:prstDash val="solid"/>
                <a:miter/>
              </a:ln>
            </p:spPr>
            <p:txBody>
              <a:bodyPr rtlCol="0" anchor="ctr"/>
              <a:lstStyle/>
              <a:p>
                <a:endParaRPr lang="en-US"/>
              </a:p>
            </p:txBody>
          </p:sp>
          <p:sp>
            <p:nvSpPr>
              <p:cNvPr id="57" name="Freeform 32">
                <a:extLst>
                  <a:ext uri="{FF2B5EF4-FFF2-40B4-BE49-F238E27FC236}">
                    <a16:creationId xmlns:a16="http://schemas.microsoft.com/office/drawing/2014/main" id="{BCEB6BF9-92AF-6761-F840-6BBE360D2A16}"/>
                  </a:ext>
                </a:extLst>
              </p:cNvPr>
              <p:cNvSpPr/>
              <p:nvPr/>
            </p:nvSpPr>
            <p:spPr>
              <a:xfrm>
                <a:off x="1261285" y="5167583"/>
                <a:ext cx="97259" cy="482384"/>
              </a:xfrm>
              <a:custGeom>
                <a:avLst/>
                <a:gdLst>
                  <a:gd name="connsiteX0" fmla="*/ 19583 w 97259"/>
                  <a:gd name="connsiteY0" fmla="*/ 386430 h 482384"/>
                  <a:gd name="connsiteX1" fmla="*/ 58748 w 97259"/>
                  <a:gd name="connsiteY1" fmla="*/ 319196 h 482384"/>
                  <a:gd name="connsiteX2" fmla="*/ 58748 w 97259"/>
                  <a:gd name="connsiteY2" fmla="*/ 56790 h 482384"/>
                  <a:gd name="connsiteX3" fmla="*/ 96607 w 97259"/>
                  <a:gd name="connsiteY3" fmla="*/ 19583 h 482384"/>
                  <a:gd name="connsiteX4" fmla="*/ 96607 w 97259"/>
                  <a:gd name="connsiteY4" fmla="*/ 0 h 482384"/>
                  <a:gd name="connsiteX5" fmla="*/ 39165 w 97259"/>
                  <a:gd name="connsiteY5" fmla="*/ 56790 h 482384"/>
                  <a:gd name="connsiteX6" fmla="*/ 39165 w 97259"/>
                  <a:gd name="connsiteY6" fmla="*/ 308752 h 482384"/>
                  <a:gd name="connsiteX7" fmla="*/ 13708 w 97259"/>
                  <a:gd name="connsiteY7" fmla="*/ 336821 h 482384"/>
                  <a:gd name="connsiteX8" fmla="*/ 0 w 97259"/>
                  <a:gd name="connsiteY8" fmla="*/ 385777 h 482384"/>
                  <a:gd name="connsiteX9" fmla="*/ 7833 w 97259"/>
                  <a:gd name="connsiteY9" fmla="*/ 422984 h 482384"/>
                  <a:gd name="connsiteX10" fmla="*/ 28721 w 97259"/>
                  <a:gd name="connsiteY10" fmla="*/ 453664 h 482384"/>
                  <a:gd name="connsiteX11" fmla="*/ 59400 w 97259"/>
                  <a:gd name="connsiteY11" fmla="*/ 474552 h 482384"/>
                  <a:gd name="connsiteX12" fmla="*/ 97260 w 97259"/>
                  <a:gd name="connsiteY12" fmla="*/ 482385 h 482384"/>
                  <a:gd name="connsiteX13" fmla="*/ 97260 w 97259"/>
                  <a:gd name="connsiteY13" fmla="*/ 462802 h 482384"/>
                  <a:gd name="connsiteX14" fmla="*/ 20235 w 97259"/>
                  <a:gd name="connsiteY14" fmla="*/ 385777 h 482384"/>
                  <a:gd name="connsiteX15" fmla="*/ 19583 w 97259"/>
                  <a:gd name="connsiteY15" fmla="*/ 385777 h 4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59" h="482384">
                    <a:moveTo>
                      <a:pt x="19583" y="386430"/>
                    </a:moveTo>
                    <a:cubicBezTo>
                      <a:pt x="19583" y="357709"/>
                      <a:pt x="35249" y="332904"/>
                      <a:pt x="58748" y="319196"/>
                    </a:cubicBezTo>
                    <a:lnTo>
                      <a:pt x="58748" y="56790"/>
                    </a:lnTo>
                    <a:cubicBezTo>
                      <a:pt x="58748" y="35901"/>
                      <a:pt x="75719" y="19583"/>
                      <a:pt x="96607" y="19583"/>
                    </a:cubicBezTo>
                    <a:lnTo>
                      <a:pt x="96607" y="0"/>
                    </a:lnTo>
                    <a:cubicBezTo>
                      <a:pt x="65275" y="0"/>
                      <a:pt x="39165" y="25457"/>
                      <a:pt x="39165" y="56790"/>
                    </a:cubicBezTo>
                    <a:lnTo>
                      <a:pt x="39165" y="308752"/>
                    </a:lnTo>
                    <a:cubicBezTo>
                      <a:pt x="28721" y="316585"/>
                      <a:pt x="20235" y="325724"/>
                      <a:pt x="13708" y="336821"/>
                    </a:cubicBezTo>
                    <a:cubicBezTo>
                      <a:pt x="4569" y="351834"/>
                      <a:pt x="0" y="368806"/>
                      <a:pt x="0" y="385777"/>
                    </a:cubicBezTo>
                    <a:cubicBezTo>
                      <a:pt x="0" y="402749"/>
                      <a:pt x="2611" y="411235"/>
                      <a:pt x="7833" y="422984"/>
                    </a:cubicBezTo>
                    <a:cubicBezTo>
                      <a:pt x="12402" y="434734"/>
                      <a:pt x="19583" y="444525"/>
                      <a:pt x="28721" y="453664"/>
                    </a:cubicBezTo>
                    <a:cubicBezTo>
                      <a:pt x="37860" y="462149"/>
                      <a:pt x="47651" y="469330"/>
                      <a:pt x="59400" y="474552"/>
                    </a:cubicBezTo>
                    <a:cubicBezTo>
                      <a:pt x="71150" y="479774"/>
                      <a:pt x="84205" y="482385"/>
                      <a:pt x="97260" y="482385"/>
                    </a:cubicBezTo>
                    <a:lnTo>
                      <a:pt x="97260" y="462802"/>
                    </a:lnTo>
                    <a:cubicBezTo>
                      <a:pt x="54831" y="462802"/>
                      <a:pt x="20235" y="428206"/>
                      <a:pt x="20235" y="385777"/>
                    </a:cubicBezTo>
                    <a:lnTo>
                      <a:pt x="19583" y="385777"/>
                    </a:lnTo>
                    <a:close/>
                  </a:path>
                </a:pathLst>
              </a:custGeom>
              <a:solidFill>
                <a:srgbClr val="064276"/>
              </a:solidFill>
              <a:ln w="6510" cap="flat">
                <a:noFill/>
                <a:prstDash val="solid"/>
                <a:miter/>
              </a:ln>
            </p:spPr>
            <p:txBody>
              <a:bodyPr rtlCol="0" anchor="ctr"/>
              <a:lstStyle/>
              <a:p>
                <a:endParaRPr lang="en-US"/>
              </a:p>
            </p:txBody>
          </p:sp>
          <p:sp>
            <p:nvSpPr>
              <p:cNvPr id="58" name="Freeform 33">
                <a:extLst>
                  <a:ext uri="{FF2B5EF4-FFF2-40B4-BE49-F238E27FC236}">
                    <a16:creationId xmlns:a16="http://schemas.microsoft.com/office/drawing/2014/main" id="{E4AA424A-F290-76A3-8012-D730D9B7FD7B}"/>
                  </a:ext>
                </a:extLst>
              </p:cNvPr>
              <p:cNvSpPr/>
              <p:nvPr/>
            </p:nvSpPr>
            <p:spPr>
              <a:xfrm>
                <a:off x="1357892" y="5167583"/>
                <a:ext cx="97259" cy="483037"/>
              </a:xfrm>
              <a:custGeom>
                <a:avLst/>
                <a:gdLst>
                  <a:gd name="connsiteX0" fmla="*/ 82899 w 97259"/>
                  <a:gd name="connsiteY0" fmla="*/ 336821 h 483037"/>
                  <a:gd name="connsiteX1" fmla="*/ 57442 w 97259"/>
                  <a:gd name="connsiteY1" fmla="*/ 308752 h 483037"/>
                  <a:gd name="connsiteX2" fmla="*/ 57442 w 97259"/>
                  <a:gd name="connsiteY2" fmla="*/ 56790 h 483037"/>
                  <a:gd name="connsiteX3" fmla="*/ 0 w 97259"/>
                  <a:gd name="connsiteY3" fmla="*/ 0 h 483037"/>
                  <a:gd name="connsiteX4" fmla="*/ 0 w 97259"/>
                  <a:gd name="connsiteY4" fmla="*/ 19583 h 483037"/>
                  <a:gd name="connsiteX5" fmla="*/ 37860 w 97259"/>
                  <a:gd name="connsiteY5" fmla="*/ 56790 h 483037"/>
                  <a:gd name="connsiteX6" fmla="*/ 37860 w 97259"/>
                  <a:gd name="connsiteY6" fmla="*/ 319196 h 483037"/>
                  <a:gd name="connsiteX7" fmla="*/ 77025 w 97259"/>
                  <a:gd name="connsiteY7" fmla="*/ 386430 h 483037"/>
                  <a:gd name="connsiteX8" fmla="*/ 0 w 97259"/>
                  <a:gd name="connsiteY8" fmla="*/ 463455 h 483037"/>
                  <a:gd name="connsiteX9" fmla="*/ 0 w 97259"/>
                  <a:gd name="connsiteY9" fmla="*/ 483037 h 483037"/>
                  <a:gd name="connsiteX10" fmla="*/ 37860 w 97259"/>
                  <a:gd name="connsiteY10" fmla="*/ 475204 h 483037"/>
                  <a:gd name="connsiteX11" fmla="*/ 68539 w 97259"/>
                  <a:gd name="connsiteY11" fmla="*/ 454316 h 483037"/>
                  <a:gd name="connsiteX12" fmla="*/ 89427 w 97259"/>
                  <a:gd name="connsiteY12" fmla="*/ 423637 h 483037"/>
                  <a:gd name="connsiteX13" fmla="*/ 97260 w 97259"/>
                  <a:gd name="connsiteY13" fmla="*/ 386430 h 483037"/>
                  <a:gd name="connsiteX14" fmla="*/ 83552 w 97259"/>
                  <a:gd name="connsiteY14" fmla="*/ 337473 h 483037"/>
                  <a:gd name="connsiteX15" fmla="*/ 83552 w 97259"/>
                  <a:gd name="connsiteY15" fmla="*/ 337473 h 4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59" h="483037">
                    <a:moveTo>
                      <a:pt x="82899" y="336821"/>
                    </a:moveTo>
                    <a:cubicBezTo>
                      <a:pt x="76372" y="325724"/>
                      <a:pt x="67233" y="315933"/>
                      <a:pt x="57442" y="308752"/>
                    </a:cubicBezTo>
                    <a:lnTo>
                      <a:pt x="57442" y="56790"/>
                    </a:lnTo>
                    <a:cubicBezTo>
                      <a:pt x="57442" y="25457"/>
                      <a:pt x="31985" y="0"/>
                      <a:pt x="0" y="0"/>
                    </a:cubicBezTo>
                    <a:lnTo>
                      <a:pt x="0" y="19583"/>
                    </a:lnTo>
                    <a:cubicBezTo>
                      <a:pt x="20888" y="19583"/>
                      <a:pt x="37860" y="36554"/>
                      <a:pt x="37860" y="56790"/>
                    </a:cubicBezTo>
                    <a:lnTo>
                      <a:pt x="37860" y="319196"/>
                    </a:lnTo>
                    <a:cubicBezTo>
                      <a:pt x="61359" y="332251"/>
                      <a:pt x="77025" y="357056"/>
                      <a:pt x="77025" y="386430"/>
                    </a:cubicBezTo>
                    <a:cubicBezTo>
                      <a:pt x="77025" y="428859"/>
                      <a:pt x="42429" y="463455"/>
                      <a:pt x="0" y="463455"/>
                    </a:cubicBezTo>
                    <a:lnTo>
                      <a:pt x="0" y="483037"/>
                    </a:lnTo>
                    <a:cubicBezTo>
                      <a:pt x="13055" y="483037"/>
                      <a:pt x="25457" y="480426"/>
                      <a:pt x="37860" y="475204"/>
                    </a:cubicBezTo>
                    <a:cubicBezTo>
                      <a:pt x="49609" y="470635"/>
                      <a:pt x="59400" y="463455"/>
                      <a:pt x="68539" y="454316"/>
                    </a:cubicBezTo>
                    <a:cubicBezTo>
                      <a:pt x="77677" y="445830"/>
                      <a:pt x="84205" y="435386"/>
                      <a:pt x="89427" y="423637"/>
                    </a:cubicBezTo>
                    <a:cubicBezTo>
                      <a:pt x="94649" y="411887"/>
                      <a:pt x="97260" y="399485"/>
                      <a:pt x="97260" y="386430"/>
                    </a:cubicBezTo>
                    <a:cubicBezTo>
                      <a:pt x="97260" y="373375"/>
                      <a:pt x="92691" y="351834"/>
                      <a:pt x="83552" y="337473"/>
                    </a:cubicBezTo>
                    <a:lnTo>
                      <a:pt x="83552" y="337473"/>
                    </a:lnTo>
                    <a:close/>
                  </a:path>
                </a:pathLst>
              </a:custGeom>
              <a:solidFill>
                <a:srgbClr val="064276"/>
              </a:solidFill>
              <a:ln w="6510" cap="flat">
                <a:noFill/>
                <a:prstDash val="solid"/>
                <a:miter/>
              </a:ln>
            </p:spPr>
            <p:txBody>
              <a:bodyPr rtlCol="0" anchor="ctr"/>
              <a:lstStyle/>
              <a:p>
                <a:endParaRPr lang="en-US"/>
              </a:p>
            </p:txBody>
          </p:sp>
          <p:sp>
            <p:nvSpPr>
              <p:cNvPr id="59" name="Freeform 34">
                <a:extLst>
                  <a:ext uri="{FF2B5EF4-FFF2-40B4-BE49-F238E27FC236}">
                    <a16:creationId xmlns:a16="http://schemas.microsoft.com/office/drawing/2014/main" id="{EDFAA5FA-6C2B-E757-D9E4-53AF09128742}"/>
                  </a:ext>
                </a:extLst>
              </p:cNvPr>
              <p:cNvSpPr/>
              <p:nvPr/>
            </p:nvSpPr>
            <p:spPr>
              <a:xfrm>
                <a:off x="1312036" y="5226331"/>
                <a:ext cx="45202" cy="372722"/>
              </a:xfrm>
              <a:custGeom>
                <a:avLst/>
                <a:gdLst>
                  <a:gd name="connsiteX0" fmla="*/ 27579 w 45202"/>
                  <a:gd name="connsiteY0" fmla="*/ 18277 h 372722"/>
                  <a:gd name="connsiteX1" fmla="*/ 27579 w 45202"/>
                  <a:gd name="connsiteY1" fmla="*/ 285906 h 372722"/>
                  <a:gd name="connsiteX2" fmla="*/ 13218 w 45202"/>
                  <a:gd name="connsiteY2" fmla="*/ 295697 h 372722"/>
                  <a:gd name="connsiteX3" fmla="*/ 13218 w 45202"/>
                  <a:gd name="connsiteY3" fmla="*/ 359667 h 372722"/>
                  <a:gd name="connsiteX4" fmla="*/ 45203 w 45202"/>
                  <a:gd name="connsiteY4" fmla="*/ 372722 h 372722"/>
                  <a:gd name="connsiteX5" fmla="*/ 45203 w 45202"/>
                  <a:gd name="connsiteY5" fmla="*/ 0 h 372722"/>
                  <a:gd name="connsiteX6" fmla="*/ 27579 w 45202"/>
                  <a:gd name="connsiteY6" fmla="*/ 17624 h 372722"/>
                  <a:gd name="connsiteX7" fmla="*/ 27579 w 45202"/>
                  <a:gd name="connsiteY7" fmla="*/ 17624 h 3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02" h="372722">
                    <a:moveTo>
                      <a:pt x="27579" y="18277"/>
                    </a:moveTo>
                    <a:lnTo>
                      <a:pt x="27579" y="285906"/>
                    </a:lnTo>
                    <a:cubicBezTo>
                      <a:pt x="22357" y="287864"/>
                      <a:pt x="17787" y="291128"/>
                      <a:pt x="13218" y="295697"/>
                    </a:cubicBezTo>
                    <a:cubicBezTo>
                      <a:pt x="-4406" y="313322"/>
                      <a:pt x="-4406" y="342043"/>
                      <a:pt x="13218" y="359667"/>
                    </a:cubicBezTo>
                    <a:cubicBezTo>
                      <a:pt x="22357" y="368806"/>
                      <a:pt x="33454" y="372722"/>
                      <a:pt x="45203" y="372722"/>
                    </a:cubicBezTo>
                    <a:lnTo>
                      <a:pt x="45203" y="0"/>
                    </a:lnTo>
                    <a:cubicBezTo>
                      <a:pt x="35412" y="0"/>
                      <a:pt x="27579" y="7833"/>
                      <a:pt x="27579" y="17624"/>
                    </a:cubicBezTo>
                    <a:lnTo>
                      <a:pt x="27579" y="17624"/>
                    </a:lnTo>
                    <a:close/>
                  </a:path>
                </a:pathLst>
              </a:custGeom>
              <a:solidFill>
                <a:srgbClr val="687E96">
                  <a:alpha val="60000"/>
                </a:srgbClr>
              </a:solidFill>
              <a:ln w="6510" cap="flat">
                <a:noFill/>
                <a:prstDash val="solid"/>
                <a:miter/>
              </a:ln>
            </p:spPr>
            <p:txBody>
              <a:bodyPr rtlCol="0" anchor="ctr"/>
              <a:lstStyle/>
              <a:p>
                <a:endParaRPr lang="en-US"/>
              </a:p>
            </p:txBody>
          </p:sp>
          <p:sp>
            <p:nvSpPr>
              <p:cNvPr id="60" name="Freeform 35">
                <a:extLst>
                  <a:ext uri="{FF2B5EF4-FFF2-40B4-BE49-F238E27FC236}">
                    <a16:creationId xmlns:a16="http://schemas.microsoft.com/office/drawing/2014/main" id="{B6C4C506-CC25-3865-8C9C-BEB2C8A8D621}"/>
                  </a:ext>
                </a:extLst>
              </p:cNvPr>
              <p:cNvSpPr/>
              <p:nvPr/>
            </p:nvSpPr>
            <p:spPr>
              <a:xfrm>
                <a:off x="1357239" y="5226984"/>
                <a:ext cx="45855" cy="372722"/>
              </a:xfrm>
              <a:custGeom>
                <a:avLst/>
                <a:gdLst>
                  <a:gd name="connsiteX0" fmla="*/ 32638 w 45855"/>
                  <a:gd name="connsiteY0" fmla="*/ 359014 h 372722"/>
                  <a:gd name="connsiteX1" fmla="*/ 32638 w 45855"/>
                  <a:gd name="connsiteY1" fmla="*/ 295044 h 372722"/>
                  <a:gd name="connsiteX2" fmla="*/ 32638 w 45855"/>
                  <a:gd name="connsiteY2" fmla="*/ 295044 h 372722"/>
                  <a:gd name="connsiteX3" fmla="*/ 18277 w 45855"/>
                  <a:gd name="connsiteY3" fmla="*/ 285253 h 372722"/>
                  <a:gd name="connsiteX4" fmla="*/ 18277 w 45855"/>
                  <a:gd name="connsiteY4" fmla="*/ 17624 h 372722"/>
                  <a:gd name="connsiteX5" fmla="*/ 0 w 45855"/>
                  <a:gd name="connsiteY5" fmla="*/ 0 h 372722"/>
                  <a:gd name="connsiteX6" fmla="*/ 0 w 45855"/>
                  <a:gd name="connsiteY6" fmla="*/ 0 h 372722"/>
                  <a:gd name="connsiteX7" fmla="*/ 0 w 45855"/>
                  <a:gd name="connsiteY7" fmla="*/ 372722 h 372722"/>
                  <a:gd name="connsiteX8" fmla="*/ 31985 w 45855"/>
                  <a:gd name="connsiteY8" fmla="*/ 359667 h 372722"/>
                  <a:gd name="connsiteX9" fmla="*/ 31985 w 45855"/>
                  <a:gd name="connsiteY9" fmla="*/ 359667 h 3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55" h="372722">
                    <a:moveTo>
                      <a:pt x="32638" y="359014"/>
                    </a:moveTo>
                    <a:cubicBezTo>
                      <a:pt x="50262" y="341390"/>
                      <a:pt x="50262" y="312669"/>
                      <a:pt x="32638" y="295044"/>
                    </a:cubicBezTo>
                    <a:lnTo>
                      <a:pt x="32638" y="295044"/>
                    </a:lnTo>
                    <a:cubicBezTo>
                      <a:pt x="28721" y="291128"/>
                      <a:pt x="23499" y="287864"/>
                      <a:pt x="18277" y="285253"/>
                    </a:cubicBezTo>
                    <a:lnTo>
                      <a:pt x="18277" y="17624"/>
                    </a:lnTo>
                    <a:cubicBezTo>
                      <a:pt x="18277" y="7833"/>
                      <a:pt x="10444" y="0"/>
                      <a:pt x="0" y="0"/>
                    </a:cubicBezTo>
                    <a:lnTo>
                      <a:pt x="0" y="0"/>
                    </a:lnTo>
                    <a:lnTo>
                      <a:pt x="0" y="372722"/>
                    </a:lnTo>
                    <a:cubicBezTo>
                      <a:pt x="11750" y="372722"/>
                      <a:pt x="23499" y="368153"/>
                      <a:pt x="31985" y="359667"/>
                    </a:cubicBezTo>
                    <a:lnTo>
                      <a:pt x="31985" y="359667"/>
                    </a:lnTo>
                    <a:close/>
                  </a:path>
                </a:pathLst>
              </a:custGeom>
              <a:solidFill>
                <a:srgbClr val="687E96">
                  <a:alpha val="60000"/>
                </a:srgbClr>
              </a:solidFill>
              <a:ln w="6510" cap="flat">
                <a:noFill/>
                <a:prstDash val="solid"/>
                <a:miter/>
              </a:ln>
            </p:spPr>
            <p:txBody>
              <a:bodyPr rtlCol="0" anchor="ctr"/>
              <a:lstStyle/>
              <a:p>
                <a:endParaRPr lang="en-US"/>
              </a:p>
            </p:txBody>
          </p:sp>
          <p:sp>
            <p:nvSpPr>
              <p:cNvPr id="61" name="Freeform 36">
                <a:extLst>
                  <a:ext uri="{FF2B5EF4-FFF2-40B4-BE49-F238E27FC236}">
                    <a16:creationId xmlns:a16="http://schemas.microsoft.com/office/drawing/2014/main" id="{6B287DEA-7C94-9D80-48CD-14976BDFD1FB}"/>
                  </a:ext>
                </a:extLst>
              </p:cNvPr>
              <p:cNvSpPr/>
              <p:nvPr/>
            </p:nvSpPr>
            <p:spPr>
              <a:xfrm>
                <a:off x="1312036" y="5269413"/>
                <a:ext cx="45202" cy="328987"/>
              </a:xfrm>
              <a:custGeom>
                <a:avLst/>
                <a:gdLst>
                  <a:gd name="connsiteX0" fmla="*/ 27579 w 45202"/>
                  <a:gd name="connsiteY0" fmla="*/ 18277 h 328987"/>
                  <a:gd name="connsiteX1" fmla="*/ 27579 w 45202"/>
                  <a:gd name="connsiteY1" fmla="*/ 242171 h 328987"/>
                  <a:gd name="connsiteX2" fmla="*/ 13218 w 45202"/>
                  <a:gd name="connsiteY2" fmla="*/ 251963 h 328987"/>
                  <a:gd name="connsiteX3" fmla="*/ 13218 w 45202"/>
                  <a:gd name="connsiteY3" fmla="*/ 315933 h 328987"/>
                  <a:gd name="connsiteX4" fmla="*/ 45203 w 45202"/>
                  <a:gd name="connsiteY4" fmla="*/ 328988 h 328987"/>
                  <a:gd name="connsiteX5" fmla="*/ 45203 w 45202"/>
                  <a:gd name="connsiteY5" fmla="*/ 0 h 328987"/>
                  <a:gd name="connsiteX6" fmla="*/ 27579 w 45202"/>
                  <a:gd name="connsiteY6" fmla="*/ 17624 h 328987"/>
                  <a:gd name="connsiteX7" fmla="*/ 27579 w 45202"/>
                  <a:gd name="connsiteY7" fmla="*/ 17624 h 32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02" h="328987">
                    <a:moveTo>
                      <a:pt x="27579" y="18277"/>
                    </a:moveTo>
                    <a:lnTo>
                      <a:pt x="27579" y="242171"/>
                    </a:lnTo>
                    <a:cubicBezTo>
                      <a:pt x="22357" y="244130"/>
                      <a:pt x="17787" y="247393"/>
                      <a:pt x="13218" y="251963"/>
                    </a:cubicBezTo>
                    <a:cubicBezTo>
                      <a:pt x="-4406" y="269587"/>
                      <a:pt x="-4406" y="298308"/>
                      <a:pt x="13218" y="315933"/>
                    </a:cubicBezTo>
                    <a:cubicBezTo>
                      <a:pt x="22357" y="325071"/>
                      <a:pt x="33454" y="328988"/>
                      <a:pt x="45203" y="328988"/>
                    </a:cubicBezTo>
                    <a:lnTo>
                      <a:pt x="45203" y="0"/>
                    </a:lnTo>
                    <a:cubicBezTo>
                      <a:pt x="35412" y="0"/>
                      <a:pt x="27579" y="7833"/>
                      <a:pt x="27579" y="17624"/>
                    </a:cubicBezTo>
                    <a:lnTo>
                      <a:pt x="27579" y="17624"/>
                    </a:lnTo>
                    <a:close/>
                  </a:path>
                </a:pathLst>
              </a:custGeom>
              <a:solidFill>
                <a:srgbClr val="064276"/>
              </a:solidFill>
              <a:ln w="6510" cap="flat">
                <a:noFill/>
                <a:prstDash val="solid"/>
                <a:miter/>
              </a:ln>
            </p:spPr>
            <p:txBody>
              <a:bodyPr rtlCol="0" anchor="ctr"/>
              <a:lstStyle/>
              <a:p>
                <a:endParaRPr lang="en-US"/>
              </a:p>
            </p:txBody>
          </p:sp>
          <p:sp>
            <p:nvSpPr>
              <p:cNvPr id="62" name="Freeform 38">
                <a:extLst>
                  <a:ext uri="{FF2B5EF4-FFF2-40B4-BE49-F238E27FC236}">
                    <a16:creationId xmlns:a16="http://schemas.microsoft.com/office/drawing/2014/main" id="{19F11F06-51B0-B425-414F-0A2F9E58C265}"/>
                  </a:ext>
                </a:extLst>
              </p:cNvPr>
              <p:cNvSpPr/>
              <p:nvPr/>
            </p:nvSpPr>
            <p:spPr>
              <a:xfrm>
                <a:off x="1357239" y="5460670"/>
                <a:ext cx="45203" cy="138383"/>
              </a:xfrm>
              <a:custGeom>
                <a:avLst/>
                <a:gdLst>
                  <a:gd name="connsiteX0" fmla="*/ 32638 w 45203"/>
                  <a:gd name="connsiteY0" fmla="*/ 60706 h 138383"/>
                  <a:gd name="connsiteX1" fmla="*/ 32638 w 45203"/>
                  <a:gd name="connsiteY1" fmla="*/ 60706 h 138383"/>
                  <a:gd name="connsiteX2" fmla="*/ 18277 w 45203"/>
                  <a:gd name="connsiteY2" fmla="*/ 50915 h 138383"/>
                  <a:gd name="connsiteX3" fmla="*/ 18277 w 45203"/>
                  <a:gd name="connsiteY3" fmla="*/ 17624 h 138383"/>
                  <a:gd name="connsiteX4" fmla="*/ 0 w 45203"/>
                  <a:gd name="connsiteY4" fmla="*/ 0 h 138383"/>
                  <a:gd name="connsiteX5" fmla="*/ 0 w 45203"/>
                  <a:gd name="connsiteY5" fmla="*/ 0 h 138383"/>
                  <a:gd name="connsiteX6" fmla="*/ 0 w 45203"/>
                  <a:gd name="connsiteY6" fmla="*/ 138384 h 138383"/>
                  <a:gd name="connsiteX7" fmla="*/ 31985 w 45203"/>
                  <a:gd name="connsiteY7" fmla="*/ 125329 h 138383"/>
                  <a:gd name="connsiteX8" fmla="*/ 31985 w 45203"/>
                  <a:gd name="connsiteY8" fmla="*/ 61359 h 138383"/>
                  <a:gd name="connsiteX9" fmla="*/ 31985 w 45203"/>
                  <a:gd name="connsiteY9" fmla="*/ 61359 h 13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03" h="138383">
                    <a:moveTo>
                      <a:pt x="32638" y="60706"/>
                    </a:moveTo>
                    <a:lnTo>
                      <a:pt x="32638" y="60706"/>
                    </a:lnTo>
                    <a:cubicBezTo>
                      <a:pt x="28721" y="56790"/>
                      <a:pt x="23499" y="53526"/>
                      <a:pt x="18277" y="50915"/>
                    </a:cubicBezTo>
                    <a:lnTo>
                      <a:pt x="18277" y="17624"/>
                    </a:lnTo>
                    <a:cubicBezTo>
                      <a:pt x="18277" y="7833"/>
                      <a:pt x="10444" y="0"/>
                      <a:pt x="0" y="0"/>
                    </a:cubicBezTo>
                    <a:lnTo>
                      <a:pt x="0" y="0"/>
                    </a:lnTo>
                    <a:lnTo>
                      <a:pt x="0" y="138384"/>
                    </a:lnTo>
                    <a:cubicBezTo>
                      <a:pt x="11750" y="138384"/>
                      <a:pt x="23499" y="133814"/>
                      <a:pt x="31985" y="125329"/>
                    </a:cubicBezTo>
                    <a:cubicBezTo>
                      <a:pt x="49609" y="107704"/>
                      <a:pt x="49609" y="78983"/>
                      <a:pt x="31985" y="61359"/>
                    </a:cubicBezTo>
                    <a:lnTo>
                      <a:pt x="31985" y="61359"/>
                    </a:lnTo>
                    <a:close/>
                  </a:path>
                </a:pathLst>
              </a:custGeom>
              <a:solidFill>
                <a:srgbClr val="064276"/>
              </a:solidFill>
              <a:ln w="6510" cap="flat">
                <a:noFill/>
                <a:prstDash val="solid"/>
                <a:miter/>
              </a:ln>
            </p:spPr>
            <p:txBody>
              <a:bodyPr rtlCol="0" anchor="ctr"/>
              <a:lstStyle/>
              <a:p>
                <a:endParaRPr lang="en-US"/>
              </a:p>
            </p:txBody>
          </p:sp>
          <p:sp>
            <p:nvSpPr>
              <p:cNvPr id="63" name="Freeform 39">
                <a:extLst>
                  <a:ext uri="{FF2B5EF4-FFF2-40B4-BE49-F238E27FC236}">
                    <a16:creationId xmlns:a16="http://schemas.microsoft.com/office/drawing/2014/main" id="{38FD063E-F406-293B-6BFE-D898D2914FD3}"/>
                  </a:ext>
                </a:extLst>
              </p:cNvPr>
              <p:cNvSpPr/>
              <p:nvPr/>
            </p:nvSpPr>
            <p:spPr>
              <a:xfrm>
                <a:off x="899008" y="4959355"/>
                <a:ext cx="900796" cy="894271"/>
              </a:xfrm>
              <a:custGeom>
                <a:avLst/>
                <a:gdLst>
                  <a:gd name="connsiteX0" fmla="*/ 450398 w 900796"/>
                  <a:gd name="connsiteY0" fmla="*/ 22846 h 894271"/>
                  <a:gd name="connsiteX1" fmla="*/ 877950 w 900796"/>
                  <a:gd name="connsiteY1" fmla="*/ 447136 h 894271"/>
                  <a:gd name="connsiteX2" fmla="*/ 450398 w 900796"/>
                  <a:gd name="connsiteY2" fmla="*/ 871426 h 894271"/>
                  <a:gd name="connsiteX3" fmla="*/ 22846 w 900796"/>
                  <a:gd name="connsiteY3" fmla="*/ 447136 h 894271"/>
                  <a:gd name="connsiteX4" fmla="*/ 450398 w 900796"/>
                  <a:gd name="connsiteY4" fmla="*/ 22846 h 894271"/>
                  <a:gd name="connsiteX5" fmla="*/ 450398 w 900796"/>
                  <a:gd name="connsiteY5" fmla="*/ 0 h 894271"/>
                  <a:gd name="connsiteX6" fmla="*/ 0 w 900796"/>
                  <a:gd name="connsiteY6" fmla="*/ 447136 h 894271"/>
                  <a:gd name="connsiteX7" fmla="*/ 450398 w 900796"/>
                  <a:gd name="connsiteY7" fmla="*/ 894272 h 894271"/>
                  <a:gd name="connsiteX8" fmla="*/ 900797 w 900796"/>
                  <a:gd name="connsiteY8" fmla="*/ 447136 h 894271"/>
                  <a:gd name="connsiteX9" fmla="*/ 450398 w 900796"/>
                  <a:gd name="connsiteY9" fmla="*/ 0 h 89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796" h="894271">
                    <a:moveTo>
                      <a:pt x="450398" y="22846"/>
                    </a:moveTo>
                    <a:cubicBezTo>
                      <a:pt x="686694" y="22846"/>
                      <a:pt x="877950" y="212798"/>
                      <a:pt x="877950" y="447136"/>
                    </a:cubicBezTo>
                    <a:cubicBezTo>
                      <a:pt x="877950" y="681474"/>
                      <a:pt x="686694" y="871426"/>
                      <a:pt x="450398" y="871426"/>
                    </a:cubicBezTo>
                    <a:cubicBezTo>
                      <a:pt x="214102" y="871426"/>
                      <a:pt x="22846" y="681474"/>
                      <a:pt x="22846" y="447136"/>
                    </a:cubicBezTo>
                    <a:cubicBezTo>
                      <a:pt x="22846" y="212798"/>
                      <a:pt x="214755" y="22846"/>
                      <a:pt x="450398" y="22846"/>
                    </a:cubicBezTo>
                    <a:moveTo>
                      <a:pt x="450398" y="0"/>
                    </a:moveTo>
                    <a:cubicBezTo>
                      <a:pt x="201700" y="0"/>
                      <a:pt x="0" y="200395"/>
                      <a:pt x="0" y="447136"/>
                    </a:cubicBezTo>
                    <a:cubicBezTo>
                      <a:pt x="0" y="693877"/>
                      <a:pt x="201700" y="894272"/>
                      <a:pt x="450398" y="894272"/>
                    </a:cubicBezTo>
                    <a:cubicBezTo>
                      <a:pt x="699096" y="894272"/>
                      <a:pt x="900797" y="693877"/>
                      <a:pt x="900797" y="447136"/>
                    </a:cubicBezTo>
                    <a:cubicBezTo>
                      <a:pt x="900797" y="200395"/>
                      <a:pt x="698444" y="0"/>
                      <a:pt x="450398" y="0"/>
                    </a:cubicBezTo>
                    <a:close/>
                  </a:path>
                </a:pathLst>
              </a:custGeom>
              <a:solidFill>
                <a:srgbClr val="FFFFFF"/>
              </a:solidFill>
              <a:ln w="6510" cap="flat">
                <a:noFill/>
                <a:prstDash val="solid"/>
                <a:miter/>
              </a:ln>
            </p:spPr>
            <p:txBody>
              <a:bodyPr rtlCol="0" anchor="ctr"/>
              <a:lstStyle/>
              <a:p>
                <a:endParaRPr lang="en-US"/>
              </a:p>
            </p:txBody>
          </p:sp>
        </p:grpSp>
      </p:grpSp>
      <p:cxnSp>
        <p:nvCxnSpPr>
          <p:cNvPr id="65" name="Straight Connector 64">
            <a:extLst>
              <a:ext uri="{FF2B5EF4-FFF2-40B4-BE49-F238E27FC236}">
                <a16:creationId xmlns:a16="http://schemas.microsoft.com/office/drawing/2014/main" id="{8DD5AA03-5ED1-F874-A70C-399B9BA5E3B8}"/>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180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325777-B539-F867-7867-D0701E934F37}"/>
              </a:ext>
            </a:extLst>
          </p:cNvPr>
          <p:cNvSpPr>
            <a:spLocks noGrp="1"/>
          </p:cNvSpPr>
          <p:nvPr>
            <p:ph type="title"/>
          </p:nvPr>
        </p:nvSpPr>
        <p:spPr/>
        <p:txBody>
          <a:bodyPr/>
          <a:lstStyle/>
          <a:p>
            <a:r>
              <a:rPr lang="en-US">
                <a:solidFill>
                  <a:srgbClr val="064276"/>
                </a:solidFill>
              </a:rPr>
              <a:t>Zoom Meeting Tips</a:t>
            </a:r>
          </a:p>
        </p:txBody>
      </p:sp>
      <p:pic>
        <p:nvPicPr>
          <p:cNvPr id="2" name="Picture 1">
            <a:extLst>
              <a:ext uri="{FF2B5EF4-FFF2-40B4-BE49-F238E27FC236}">
                <a16:creationId xmlns:a16="http://schemas.microsoft.com/office/drawing/2014/main" id="{9C9A3B8B-FBF4-7D6D-1415-66D2D8EACA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312" y="-272311"/>
            <a:ext cx="5619688" cy="3507192"/>
          </a:xfrm>
          <a:prstGeom prst="rect">
            <a:avLst/>
          </a:prstGeom>
        </p:spPr>
      </p:pic>
      <p:sp>
        <p:nvSpPr>
          <p:cNvPr id="5" name="TextBox 4">
            <a:extLst>
              <a:ext uri="{FF2B5EF4-FFF2-40B4-BE49-F238E27FC236}">
                <a16:creationId xmlns:a16="http://schemas.microsoft.com/office/drawing/2014/main" id="{33A8B7B9-F90E-1E8B-802F-ACB78AE5FCF3}"/>
              </a:ext>
            </a:extLst>
          </p:cNvPr>
          <p:cNvSpPr txBox="1"/>
          <p:nvPr/>
        </p:nvSpPr>
        <p:spPr>
          <a:xfrm>
            <a:off x="575648" y="1481285"/>
            <a:ext cx="11169883" cy="3139321"/>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tx1">
                    <a:lumMod val="50000"/>
                  </a:schemeClr>
                </a:solidFill>
                <a:effectLst/>
                <a:uLnTx/>
                <a:uFillTx/>
                <a:latin typeface="Helvetica"/>
                <a:ea typeface="Open Sans"/>
                <a:cs typeface="Open Sans"/>
              </a:rPr>
              <a:t>Use </a:t>
            </a:r>
            <a:r>
              <a:rPr lang="en-US" sz="2400" b="1">
                <a:solidFill>
                  <a:srgbClr val="064276"/>
                </a:solidFill>
                <a:latin typeface="Helvetica"/>
                <a:ea typeface="Open Sans"/>
                <a:cs typeface="Open Sans"/>
              </a:rPr>
              <a:t>chat</a:t>
            </a:r>
            <a:r>
              <a:rPr kumimoji="0" lang="en-US" sz="2400" b="1" i="0" u="none" strike="noStrike" kern="1200" cap="none" spc="0" normalizeH="0" baseline="0" noProof="0">
                <a:ln>
                  <a:noFill/>
                </a:ln>
                <a:solidFill>
                  <a:schemeClr val="tx1">
                    <a:lumMod val="50000"/>
                  </a:schemeClr>
                </a:solidFill>
                <a:effectLst/>
                <a:uLnTx/>
                <a:uFillTx/>
                <a:latin typeface="Helvetica"/>
                <a:ea typeface="Open Sans"/>
                <a:cs typeface="Open Sans"/>
              </a:rPr>
              <a:t> </a:t>
            </a:r>
            <a:r>
              <a:rPr lang="en-US" sz="2400" b="1">
                <a:solidFill>
                  <a:schemeClr val="tx1">
                    <a:lumMod val="50000"/>
                  </a:schemeClr>
                </a:solidFill>
                <a:latin typeface="Helvetica"/>
                <a:ea typeface="Open Sans"/>
                <a:cs typeface="Open Sans"/>
              </a:rPr>
              <a:t>to ask </a:t>
            </a:r>
            <a:r>
              <a:rPr kumimoji="0" lang="en-US" sz="2400" b="1" i="0" u="none" strike="noStrike" kern="1200" cap="none" spc="0" normalizeH="0" baseline="0" noProof="0">
                <a:ln>
                  <a:noFill/>
                </a:ln>
                <a:solidFill>
                  <a:schemeClr val="tx1">
                    <a:lumMod val="50000"/>
                  </a:schemeClr>
                </a:solidFill>
                <a:effectLst/>
                <a:uLnTx/>
                <a:uFillTx/>
                <a:latin typeface="Helvetica"/>
                <a:ea typeface="Open Sans"/>
                <a:cs typeface="Open Sans"/>
              </a:rPr>
              <a:t>questions.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tx1">
                    <a:lumMod val="50000"/>
                  </a:schemeClr>
                </a:solidFill>
                <a:effectLst/>
                <a:uLnTx/>
                <a:uFillTx/>
                <a:latin typeface="Helvetica"/>
                <a:ea typeface="Open Sans"/>
                <a:cs typeface="Open Sans"/>
              </a:rPr>
              <a:t>We’d like this session to be interactive</a:t>
            </a:r>
            <a:r>
              <a:rPr lang="en-US">
                <a:solidFill>
                  <a:schemeClr val="tx1">
                    <a:lumMod val="50000"/>
                  </a:schemeClr>
                </a:solidFill>
                <a:latin typeface="Helvetica"/>
                <a:ea typeface="Open Sans"/>
                <a:cs typeface="Open Sans"/>
              </a:rPr>
              <a:t>,</a:t>
            </a:r>
            <a:r>
              <a:rPr kumimoji="0" lang="en-US" b="0" i="0" u="none" strike="noStrike" kern="1200" cap="none" spc="0" normalizeH="0" baseline="0" noProof="0">
                <a:ln>
                  <a:noFill/>
                </a:ln>
                <a:solidFill>
                  <a:schemeClr val="tx1">
                    <a:lumMod val="50000"/>
                  </a:schemeClr>
                </a:solidFill>
                <a:effectLst/>
                <a:uLnTx/>
                <a:uFillTx/>
                <a:latin typeface="Helvetica"/>
                <a:ea typeface="Open Sans"/>
                <a:cs typeface="Open Sans"/>
              </a:rPr>
              <a:t> so we’ll be saving the chat.</a:t>
            </a:r>
            <a:endParaRPr lang="en-US" b="0" i="0" u="none" strike="noStrike" kern="1200" cap="none" spc="0" normalizeH="0" baseline="0" noProof="0">
              <a:ln>
                <a:noFill/>
              </a:ln>
              <a:solidFill>
                <a:schemeClr val="tx1">
                  <a:lumMod val="50000"/>
                </a:schemeClr>
              </a:solidFill>
              <a:effectLst/>
              <a:uLnTx/>
              <a:uFillTx/>
              <a:latin typeface="Helvetica"/>
              <a:ea typeface="Open Sans"/>
              <a:cs typeface="Open Sans"/>
            </a:endParaRPr>
          </a:p>
          <a:p>
            <a:pPr marL="285750" marR="0" lvl="0" indent="-285750" algn="l" defTabSz="4572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tx1">
                    <a:lumMod val="50000"/>
                  </a:schemeClr>
                </a:solidFill>
                <a:effectLst/>
                <a:uLnTx/>
                <a:uFillTx/>
                <a:latin typeface="Helvetica"/>
                <a:ea typeface="Open Sans"/>
                <a:cs typeface="Open Sans"/>
              </a:rPr>
              <a:t>If you want to ask a question verbally, feel free to raise your hand.</a:t>
            </a:r>
            <a:endParaRPr lang="en-US" b="0" i="0" u="none" strike="noStrike" kern="1200" cap="none" spc="0" normalizeH="0" baseline="0" noProof="0">
              <a:ln>
                <a:noFill/>
              </a:ln>
              <a:solidFill>
                <a:schemeClr val="tx1">
                  <a:lumMod val="50000"/>
                </a:schemeClr>
              </a:solidFill>
              <a:effectLst/>
              <a:uLnTx/>
              <a:uFillTx/>
              <a:latin typeface="Helvetica"/>
              <a:ea typeface="Open Sans"/>
              <a:cs typeface="Open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50000"/>
                  </a:schemeClr>
                </a:solidFill>
                <a:effectLst/>
                <a:uLnTx/>
                <a:uFillTx/>
                <a:latin typeface="Helvetica"/>
                <a:ea typeface="Open Sans"/>
                <a:cs typeface="Open Sans"/>
              </a:rPr>
              <a:t>This webinar is being </a:t>
            </a:r>
            <a:r>
              <a:rPr kumimoji="0" lang="en-US" sz="2400" b="1" i="0" u="none" strike="noStrike" kern="1200" cap="none" spc="0" normalizeH="0" baseline="0" noProof="0">
                <a:ln>
                  <a:noFill/>
                </a:ln>
                <a:solidFill>
                  <a:srgbClr val="064276"/>
                </a:solidFill>
                <a:effectLst/>
                <a:uLnTx/>
                <a:uFillTx/>
                <a:latin typeface="Helvetica"/>
                <a:ea typeface="Open Sans"/>
                <a:cs typeface="Open Sans"/>
              </a:rPr>
              <a:t>recorded</a:t>
            </a:r>
            <a:r>
              <a:rPr kumimoji="0" lang="en-US" sz="2400" b="1" i="0" u="none" strike="noStrike" kern="1200" cap="none" spc="0" normalizeH="0" baseline="0" noProof="0">
                <a:ln>
                  <a:noFill/>
                </a:ln>
                <a:solidFill>
                  <a:schemeClr val="tx1">
                    <a:lumMod val="50000"/>
                  </a:schemeClr>
                </a:solidFill>
                <a:effectLst/>
                <a:uLnTx/>
                <a:uFillTx/>
                <a:latin typeface="Helvetica"/>
                <a:ea typeface="Open Sans"/>
                <a:cs typeface="Open Sans"/>
              </a:rPr>
              <a:t>.</a:t>
            </a:r>
            <a:endParaRPr lang="en-US" sz="2400" b="1" i="0" u="none" strike="noStrike" kern="1200" cap="none" spc="0" normalizeH="0" baseline="0" noProof="0">
              <a:ln>
                <a:noFill/>
              </a:ln>
              <a:solidFill>
                <a:schemeClr val="tx1">
                  <a:lumMod val="50000"/>
                </a:schemeClr>
              </a:solidFill>
              <a:effectLst/>
              <a:uLnTx/>
              <a:uFillTx/>
              <a:latin typeface="Helvetica"/>
              <a:ea typeface="Open Sans"/>
              <a:cs typeface="Open San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tx1">
                    <a:lumMod val="50000"/>
                  </a:schemeClr>
                </a:solidFill>
                <a:effectLst/>
                <a:uLnTx/>
                <a:uFillTx/>
                <a:latin typeface="Helvetica"/>
                <a:ea typeface="Open Sans"/>
                <a:cs typeface="Open Sans"/>
              </a:rPr>
              <a:t>We’ll share it with participants </a:t>
            </a:r>
            <a:r>
              <a:rPr lang="en-US">
                <a:solidFill>
                  <a:schemeClr val="tx1">
                    <a:lumMod val="50000"/>
                  </a:schemeClr>
                </a:solidFill>
                <a:latin typeface="Helvetica"/>
                <a:ea typeface="Open Sans"/>
                <a:cs typeface="Open Sans"/>
              </a:rPr>
              <a:t>after</a:t>
            </a:r>
            <a:r>
              <a:rPr kumimoji="0" lang="en-US" b="0" i="0" u="none" strike="noStrike" kern="1200" cap="none" spc="0" normalizeH="0" baseline="0" noProof="0">
                <a:ln>
                  <a:noFill/>
                </a:ln>
                <a:solidFill>
                  <a:schemeClr val="tx1">
                    <a:lumMod val="50000"/>
                  </a:schemeClr>
                </a:solidFill>
                <a:effectLst/>
                <a:uLnTx/>
                <a:uFillTx/>
                <a:latin typeface="Helvetica"/>
                <a:ea typeface="Open Sans"/>
                <a:cs typeface="Open Sans"/>
              </a:rPr>
              <a:t> the presentation.</a:t>
            </a:r>
            <a:endParaRPr lang="en-US" b="0" i="0" u="none" strike="noStrike" kern="1200" cap="none" spc="0" normalizeH="0" baseline="0" noProof="0">
              <a:ln>
                <a:noFill/>
              </a:ln>
              <a:solidFill>
                <a:schemeClr val="tx1">
                  <a:lumMod val="50000"/>
                </a:schemeClr>
              </a:solidFill>
              <a:effectLst/>
              <a:uLnTx/>
              <a:uFillTx/>
              <a:latin typeface="Helvetica"/>
              <a:ea typeface="Open Sans"/>
              <a:cs typeface="Open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lumMod val="50000"/>
                </a:schemeClr>
              </a:solidFill>
              <a:effectLst/>
              <a:uLnTx/>
              <a:uFillTx/>
              <a:latin typeface="Helvetica" pitchFamily="2" charset="0"/>
              <a:ea typeface="Open Sans"/>
              <a:cs typeface="Open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lumMod val="50000"/>
                  </a:schemeClr>
                </a:solidFill>
                <a:effectLst/>
                <a:uLnTx/>
                <a:uFillTx/>
                <a:latin typeface="Helvetica"/>
                <a:ea typeface="Open Sans"/>
                <a:cs typeface="Open Sans"/>
              </a:rPr>
              <a:t>For </a:t>
            </a:r>
            <a:r>
              <a:rPr kumimoji="0" lang="en-US" sz="2400" b="1" i="0" u="none" strike="noStrike" kern="1200" cap="none" spc="0" normalizeH="0" baseline="0" noProof="0">
                <a:ln>
                  <a:noFill/>
                </a:ln>
                <a:solidFill>
                  <a:srgbClr val="064276"/>
                </a:solidFill>
                <a:effectLst/>
                <a:uLnTx/>
                <a:uFillTx/>
                <a:latin typeface="Helvetica"/>
                <a:ea typeface="Open Sans"/>
                <a:cs typeface="Open Sans"/>
              </a:rPr>
              <a:t>live captioning</a:t>
            </a:r>
            <a:r>
              <a:rPr kumimoji="0" lang="en-US" sz="2400" b="1" i="0" u="none" strike="noStrike" kern="1200" cap="none" spc="0" normalizeH="0" baseline="0" noProof="0">
                <a:ln>
                  <a:noFill/>
                </a:ln>
                <a:solidFill>
                  <a:schemeClr val="tx1">
                    <a:lumMod val="50000"/>
                  </a:schemeClr>
                </a:solidFill>
                <a:effectLst/>
                <a:uLnTx/>
                <a:uFillTx/>
                <a:latin typeface="Helvetica"/>
                <a:ea typeface="Open Sans"/>
                <a:cs typeface="Open Sans"/>
              </a:rPr>
              <a:t>, please click on the “cc” button at the bottom of your screen. </a:t>
            </a:r>
            <a:endParaRPr lang="en-US" sz="2400" b="1" i="0" u="none" strike="noStrike" kern="1200" cap="none" spc="0" normalizeH="0" baseline="0" noProof="0">
              <a:ln>
                <a:noFill/>
              </a:ln>
              <a:solidFill>
                <a:schemeClr val="tx1">
                  <a:lumMod val="50000"/>
                </a:schemeClr>
              </a:solidFill>
              <a:effectLst/>
              <a:uLnTx/>
              <a:uFillTx/>
              <a:latin typeface="Helvetica"/>
              <a:ea typeface="Open Sans"/>
              <a:cs typeface="Open Sans"/>
            </a:endParaRPr>
          </a:p>
        </p:txBody>
      </p:sp>
      <p:pic>
        <p:nvPicPr>
          <p:cNvPr id="3" name="Picture 2">
            <a:extLst>
              <a:ext uri="{FF2B5EF4-FFF2-40B4-BE49-F238E27FC236}">
                <a16:creationId xmlns:a16="http://schemas.microsoft.com/office/drawing/2014/main" id="{93A0AE95-BA21-2526-85D1-39F789957C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0513" y="4985145"/>
            <a:ext cx="10894541" cy="563845"/>
          </a:xfrm>
          <a:prstGeom prst="rect">
            <a:avLst/>
          </a:prstGeom>
        </p:spPr>
      </p:pic>
      <p:sp>
        <p:nvSpPr>
          <p:cNvPr id="6" name="Rectangle 5" descr="Zoom tools showing &quot;Closed Captions&quot;">
            <a:extLst>
              <a:ext uri="{FF2B5EF4-FFF2-40B4-BE49-F238E27FC236}">
                <a16:creationId xmlns:a16="http://schemas.microsoft.com/office/drawing/2014/main" id="{1FD30254-6CD6-AEF8-72F1-DE7E33E615F9}"/>
              </a:ext>
            </a:extLst>
          </p:cNvPr>
          <p:cNvSpPr/>
          <p:nvPr/>
        </p:nvSpPr>
        <p:spPr>
          <a:xfrm>
            <a:off x="6472882" y="4990069"/>
            <a:ext cx="1017371" cy="574589"/>
          </a:xfrm>
          <a:prstGeom prst="rect">
            <a:avLst/>
          </a:prstGeom>
          <a:noFill/>
          <a:ln w="57150">
            <a:solidFill>
              <a:srgbClr val="EC5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95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5F6266-6A2E-B441-7F09-C9B68EA177FB}"/>
              </a:ext>
            </a:extLst>
          </p:cNvPr>
          <p:cNvSpPr>
            <a:spLocks noGrp="1"/>
          </p:cNvSpPr>
          <p:nvPr>
            <p:ph type="title"/>
          </p:nvPr>
        </p:nvSpPr>
        <p:spPr>
          <a:xfrm>
            <a:off x="543015" y="345567"/>
            <a:ext cx="11017083" cy="1143000"/>
          </a:xfrm>
        </p:spPr>
        <p:txBody>
          <a:bodyPr lIns="91440" tIns="45720" rIns="91440" bIns="45720" anchor="ctr">
            <a:normAutofit/>
          </a:bodyPr>
          <a:lstStyle/>
          <a:p>
            <a:r>
              <a:rPr lang="en-US" sz="3500">
                <a:solidFill>
                  <a:srgbClr val="064276"/>
                </a:solidFill>
                <a:latin typeface="Helvetica"/>
                <a:ea typeface="Open Sans"/>
                <a:cs typeface="Open Sans"/>
              </a:rPr>
              <a:t>Nutrition-Related Supports: Fruit &amp; Vegetable</a:t>
            </a:r>
            <a:endParaRPr lang="en-US">
              <a:solidFill>
                <a:srgbClr val="015594"/>
              </a:solidFill>
            </a:endParaRPr>
          </a:p>
        </p:txBody>
      </p:sp>
      <p:cxnSp>
        <p:nvCxnSpPr>
          <p:cNvPr id="2" name="Straight Connector 1">
            <a:extLst>
              <a:ext uri="{FF2B5EF4-FFF2-40B4-BE49-F238E27FC236}">
                <a16:creationId xmlns:a16="http://schemas.microsoft.com/office/drawing/2014/main" id="{C68B4203-B589-5AF2-49B7-942C309B300B}"/>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ADE89E-A9A7-1A98-7746-BD807317BD49}"/>
              </a:ext>
            </a:extLst>
          </p:cNvPr>
          <p:cNvSpPr txBox="1"/>
          <p:nvPr/>
        </p:nvSpPr>
        <p:spPr>
          <a:xfrm>
            <a:off x="543015" y="6515074"/>
            <a:ext cx="10807472" cy="307777"/>
          </a:xfrm>
          <a:prstGeom prst="rect">
            <a:avLst/>
          </a:prstGeom>
          <a:noFill/>
        </p:spPr>
        <p:txBody>
          <a:bodyPr wrap="square" lIns="91440" tIns="45720" rIns="91440" bIns="45720" anchor="t">
            <a:spAutoFit/>
          </a:bodyPr>
          <a:lstStyle/>
          <a:p>
            <a:pPr defTabSz="914400">
              <a:defRPr/>
            </a:pPr>
            <a:r>
              <a:rPr lang="en-US" sz="1400">
                <a:solidFill>
                  <a:srgbClr val="1E194D"/>
                </a:solidFill>
                <a:latin typeface="Helvetica"/>
                <a:ea typeface="Open Sans"/>
                <a:cs typeface="Open Sans"/>
              </a:rPr>
              <a:t>HRSN = Health-Related Social Needs</a:t>
            </a:r>
            <a:endParaRPr lang="en-US"/>
          </a:p>
        </p:txBody>
      </p:sp>
      <p:sp>
        <p:nvSpPr>
          <p:cNvPr id="3" name="Content Placeholder 2">
            <a:extLst>
              <a:ext uri="{FF2B5EF4-FFF2-40B4-BE49-F238E27FC236}">
                <a16:creationId xmlns:a16="http://schemas.microsoft.com/office/drawing/2014/main" id="{26D8D214-CBA7-B2C7-5BD7-784B0FA74921}"/>
              </a:ext>
            </a:extLst>
          </p:cNvPr>
          <p:cNvSpPr>
            <a:spLocks noGrp="1"/>
          </p:cNvSpPr>
          <p:nvPr/>
        </p:nvSpPr>
        <p:spPr>
          <a:xfrm>
            <a:off x="543015" y="1385145"/>
            <a:ext cx="5767844" cy="4942094"/>
          </a:xfrm>
          <a:prstGeom prst="rect">
            <a:avLst/>
          </a:prstGeom>
        </p:spPr>
        <p:txBody>
          <a:bodyPr vert="horz" lIns="91440" tIns="45720" rIns="91440" bIns="45720" rtlCol="0" anchor="t">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nSpc>
                <a:spcPct val="100000"/>
              </a:lnSpc>
              <a:buNone/>
            </a:pPr>
            <a:r>
              <a:rPr lang="en-US" sz="2400">
                <a:solidFill>
                  <a:srgbClr val="080000"/>
                </a:solidFill>
                <a:latin typeface="Helvetica"/>
                <a:ea typeface="Open Sans"/>
                <a:cs typeface="Helvetica"/>
              </a:rPr>
              <a:t>The HRSN Fruit and Vegetable benefit allows an eligible OHP Member to purchase or receive fruits and vegetables from certain food stores and farms. </a:t>
            </a:r>
          </a:p>
          <a:p>
            <a:pPr marL="0" indent="0">
              <a:lnSpc>
                <a:spcPct val="100000"/>
              </a:lnSpc>
              <a:buNone/>
            </a:pPr>
            <a:endParaRPr lang="en-US"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buNone/>
            </a:pPr>
            <a:r>
              <a:rPr lang="en-US" sz="2400">
                <a:solidFill>
                  <a:srgbClr val="080000"/>
                </a:solidFill>
                <a:latin typeface="Helvetica"/>
                <a:ea typeface="Open Sans"/>
                <a:cs typeface="Helvetica"/>
              </a:rPr>
              <a:t>These fruits and vegetables can be bought or delivered. This includes fresh, frozen, dried, pureed and canned fruit and vegetables. Herbs are also included.</a:t>
            </a:r>
          </a:p>
          <a:p>
            <a:pPr marL="0" indent="0">
              <a:lnSpc>
                <a:spcPct val="100000"/>
              </a:lnSpc>
              <a:buNone/>
            </a:pPr>
            <a:endParaRPr lang="en-US"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buNone/>
            </a:pPr>
            <a:r>
              <a:rPr lang="en-US" sz="2400">
                <a:solidFill>
                  <a:srgbClr val="080000"/>
                </a:solidFill>
                <a:latin typeface="Helvetica"/>
                <a:ea typeface="Open Sans"/>
                <a:cs typeface="Helvetica"/>
              </a:rPr>
              <a:t>Fruit and Vegetable benefits are planned to launch later in 2026.</a:t>
            </a:r>
            <a:endParaRPr lang="en-US"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buNone/>
            </a:pPr>
            <a:endParaRPr lang="en-US"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a:p>
            <a:pPr marL="0" indent="0">
              <a:lnSpc>
                <a:spcPct val="100000"/>
              </a:lnSpc>
              <a:buNone/>
            </a:pPr>
            <a:endParaRPr lang="en-US" sz="2400">
              <a:solidFill>
                <a:srgbClr val="080000"/>
              </a:solidFill>
              <a:latin typeface="Helvetica" panose="020B0604020202020204" pitchFamily="34" charset="0"/>
              <a:ea typeface="Open Sans" panose="020B0606030504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07136439-EC22-3BDC-2A1C-C652C92CFD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6327" y="1935329"/>
            <a:ext cx="4858821" cy="4132982"/>
          </a:xfrm>
          <a:prstGeom prst="rect">
            <a:avLst/>
          </a:prstGeom>
        </p:spPr>
      </p:pic>
    </p:spTree>
    <p:extLst>
      <p:ext uri="{BB962C8B-B14F-4D97-AF65-F5344CB8AC3E}">
        <p14:creationId xmlns:p14="http://schemas.microsoft.com/office/powerpoint/2010/main" val="1804898033"/>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B1AFE-98EA-5FC7-BC41-952D04D9BB8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FDEEFCE-AE61-4D55-5F4C-635B645B6BD9}"/>
              </a:ext>
            </a:extLst>
          </p:cNvPr>
          <p:cNvSpPr/>
          <p:nvPr/>
        </p:nvSpPr>
        <p:spPr>
          <a:xfrm>
            <a:off x="1581667" y="2082618"/>
            <a:ext cx="9935069" cy="3136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E33C3D7-F21C-7423-C60E-D1466848F3E4}"/>
              </a:ext>
            </a:extLst>
          </p:cNvPr>
          <p:cNvSpPr>
            <a:spLocks noGrp="1"/>
          </p:cNvSpPr>
          <p:nvPr>
            <p:ph type="title"/>
          </p:nvPr>
        </p:nvSpPr>
        <p:spPr>
          <a:xfrm>
            <a:off x="543015" y="345567"/>
            <a:ext cx="11017083" cy="1143000"/>
          </a:xfrm>
        </p:spPr>
        <p:txBody>
          <a:bodyPr lIns="91440" tIns="45720" rIns="91440" bIns="45720" anchor="ctr">
            <a:normAutofit/>
          </a:bodyPr>
          <a:lstStyle/>
          <a:p>
            <a:r>
              <a:rPr lang="en-US" sz="3500">
                <a:solidFill>
                  <a:srgbClr val="064276"/>
                </a:solidFill>
                <a:latin typeface="Helvetica"/>
                <a:ea typeface="Open Sans"/>
                <a:cs typeface="Open Sans"/>
              </a:rPr>
              <a:t>Nutrition-related supports: Pantry Stocking</a:t>
            </a:r>
            <a:endParaRPr lang="en-US">
              <a:solidFill>
                <a:srgbClr val="015594"/>
              </a:solidFill>
            </a:endParaRPr>
          </a:p>
        </p:txBody>
      </p:sp>
      <p:cxnSp>
        <p:nvCxnSpPr>
          <p:cNvPr id="2" name="Straight Connector 1">
            <a:extLst>
              <a:ext uri="{FF2B5EF4-FFF2-40B4-BE49-F238E27FC236}">
                <a16:creationId xmlns:a16="http://schemas.microsoft.com/office/drawing/2014/main" id="{3C2CD36B-1D8A-FE88-56A2-2B2A5D8B8EE4}"/>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F11959-10E0-B02C-48F9-694D456ACEBA}"/>
              </a:ext>
            </a:extLst>
          </p:cNvPr>
          <p:cNvSpPr txBox="1"/>
          <p:nvPr/>
        </p:nvSpPr>
        <p:spPr>
          <a:xfrm>
            <a:off x="1755569" y="2219434"/>
            <a:ext cx="9590744" cy="3083921"/>
          </a:xfrm>
          <a:prstGeom prst="rect">
            <a:avLst/>
          </a:prstGeom>
          <a:noFill/>
        </p:spPr>
        <p:txBody>
          <a:bodyPr wrap="square" lIns="91440" tIns="45720" rIns="91440" bIns="45720" anchor="t">
            <a:spAutoFit/>
          </a:bodyPr>
          <a:lstStyle/>
          <a:p>
            <a:pPr defTabSz="914400">
              <a:lnSpc>
                <a:spcPct val="90000"/>
              </a:lnSpc>
              <a:buClr>
                <a:srgbClr val="005595"/>
              </a:buClr>
              <a:defRPr/>
            </a:pPr>
            <a:r>
              <a:rPr lang="en-US" sz="2400">
                <a:solidFill>
                  <a:srgbClr val="080000"/>
                </a:solidFill>
                <a:latin typeface="Helvetica"/>
                <a:cs typeface="Helvetica"/>
              </a:rPr>
              <a:t>The HRSN Pantry</a:t>
            </a:r>
            <a:r>
              <a:rPr lang="en-US" sz="2400">
                <a:solidFill>
                  <a:srgbClr val="080000"/>
                </a:solidFill>
                <a:effectLst/>
                <a:latin typeface="Helvetica"/>
                <a:cs typeface="Helvetica"/>
              </a:rPr>
              <a:t> stocking </a:t>
            </a:r>
            <a:r>
              <a:rPr lang="en-US" sz="2400">
                <a:solidFill>
                  <a:srgbClr val="080000"/>
                </a:solidFill>
                <a:latin typeface="Helvetica"/>
                <a:cs typeface="Helvetica"/>
              </a:rPr>
              <a:t>benefit allows</a:t>
            </a:r>
            <a:r>
              <a:rPr lang="en-US" sz="2400">
                <a:solidFill>
                  <a:srgbClr val="080000"/>
                </a:solidFill>
                <a:effectLst/>
                <a:latin typeface="Helvetica"/>
                <a:cs typeface="Helvetica"/>
              </a:rPr>
              <a:t> </a:t>
            </a:r>
            <a:r>
              <a:rPr lang="en-US" sz="2400">
                <a:solidFill>
                  <a:srgbClr val="080000"/>
                </a:solidFill>
                <a:latin typeface="Helvetica"/>
                <a:cs typeface="Helvetica"/>
              </a:rPr>
              <a:t>an eligible OHP</a:t>
            </a:r>
            <a:r>
              <a:rPr lang="en-US" sz="2400">
                <a:solidFill>
                  <a:srgbClr val="080000"/>
                </a:solidFill>
                <a:effectLst/>
                <a:latin typeface="Helvetica"/>
                <a:cs typeface="Helvetica"/>
              </a:rPr>
              <a:t> Member to </a:t>
            </a:r>
            <a:r>
              <a:rPr lang="en-US" sz="2400">
                <a:solidFill>
                  <a:srgbClr val="080000"/>
                </a:solidFill>
                <a:latin typeface="Helvetica"/>
                <a:cs typeface="Helvetica"/>
              </a:rPr>
              <a:t>purchase or receive groceries from approved grocery stores or retailers</a:t>
            </a:r>
            <a:r>
              <a:rPr lang="en-US" sz="2400">
                <a:solidFill>
                  <a:srgbClr val="080000"/>
                </a:solidFill>
                <a:effectLst/>
                <a:latin typeface="Helvetica"/>
                <a:cs typeface="Helvetica"/>
              </a:rPr>
              <a:t>. ​</a:t>
            </a:r>
          </a:p>
          <a:p>
            <a:pPr defTabSz="914400">
              <a:lnSpc>
                <a:spcPct val="90000"/>
              </a:lnSpc>
              <a:buClr>
                <a:srgbClr val="005595"/>
              </a:buClr>
              <a:defRPr/>
            </a:pPr>
            <a:endParaRPr lang="en-US" sz="2400">
              <a:solidFill>
                <a:srgbClr val="080000"/>
              </a:solidFill>
              <a:effectLst/>
              <a:latin typeface="Helvetica"/>
              <a:cs typeface="Helvetica"/>
            </a:endParaRPr>
          </a:p>
          <a:p>
            <a:pPr defTabSz="914400">
              <a:lnSpc>
                <a:spcPct val="90000"/>
              </a:lnSpc>
              <a:buClr>
                <a:srgbClr val="005595"/>
              </a:buClr>
              <a:defRPr/>
            </a:pPr>
            <a:r>
              <a:rPr lang="en-US" sz="2400">
                <a:solidFill>
                  <a:srgbClr val="080000"/>
                </a:solidFill>
                <a:latin typeface="Helvetica"/>
                <a:cs typeface="Helvetica"/>
              </a:rPr>
              <a:t>These groceries can be bought or delivered. This includes fresh, frozen, dried, pureed and canned foods. </a:t>
            </a:r>
            <a:endParaRPr lang="en-US" sz="2400">
              <a:solidFill>
                <a:srgbClr val="080000"/>
              </a:solidFill>
              <a:latin typeface="Helvetica"/>
              <a:ea typeface="Open Sans"/>
              <a:cs typeface="Helvetica"/>
            </a:endParaRPr>
          </a:p>
          <a:p>
            <a:pPr defTabSz="914400">
              <a:lnSpc>
                <a:spcPct val="90000"/>
              </a:lnSpc>
              <a:defRPr/>
            </a:pPr>
            <a:endParaRPr lang="en-US" sz="2400">
              <a:solidFill>
                <a:srgbClr val="080000"/>
              </a:solidFill>
              <a:latin typeface="Helvetica"/>
              <a:ea typeface="Open Sans"/>
              <a:cs typeface="Helvetica"/>
            </a:endParaRPr>
          </a:p>
          <a:p>
            <a:pPr defTabSz="914400">
              <a:lnSpc>
                <a:spcPct val="90000"/>
              </a:lnSpc>
              <a:defRPr/>
            </a:pPr>
            <a:r>
              <a:rPr lang="en-US" sz="2400">
                <a:solidFill>
                  <a:srgbClr val="080000"/>
                </a:solidFill>
                <a:latin typeface="Helvetica"/>
                <a:ea typeface="Open Sans"/>
                <a:cs typeface="Helvetica"/>
              </a:rPr>
              <a:t>Pantry Stocking</a:t>
            </a:r>
            <a:r>
              <a:rPr lang="en-US" sz="2200">
                <a:solidFill>
                  <a:srgbClr val="080000"/>
                </a:solidFill>
                <a:latin typeface="Helvetica"/>
                <a:ea typeface="Open Sans"/>
                <a:cs typeface="Helvetica"/>
              </a:rPr>
              <a:t> benefits are planned to launch later in 2026.</a:t>
            </a:r>
            <a:endParaRPr lang="en-US" sz="2200">
              <a:solidFill>
                <a:srgbClr val="000000"/>
              </a:solidFill>
              <a:latin typeface="Helvetica"/>
              <a:ea typeface="Open Sans"/>
              <a:cs typeface="Helvetica"/>
            </a:endParaRPr>
          </a:p>
          <a:p>
            <a:pPr defTabSz="914400">
              <a:lnSpc>
                <a:spcPct val="90000"/>
              </a:lnSpc>
              <a:defRPr/>
            </a:pPr>
            <a:endParaRPr lang="en-US" sz="2400">
              <a:solidFill>
                <a:srgbClr val="080000"/>
              </a:solidFill>
              <a:latin typeface="Helvetica"/>
              <a:ea typeface="Open Sans"/>
              <a:cs typeface="Helvetica"/>
            </a:endParaRPr>
          </a:p>
        </p:txBody>
      </p:sp>
      <p:sp>
        <p:nvSpPr>
          <p:cNvPr id="5" name="TextBox 4">
            <a:extLst>
              <a:ext uri="{FF2B5EF4-FFF2-40B4-BE49-F238E27FC236}">
                <a16:creationId xmlns:a16="http://schemas.microsoft.com/office/drawing/2014/main" id="{B31C6D3C-8325-4C27-E0B3-B2D397C314DF}"/>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n-US" sz="1400">
                <a:solidFill>
                  <a:srgbClr val="1E194D"/>
                </a:solidFill>
                <a:latin typeface="Helvetica"/>
                <a:ea typeface="Open Sans"/>
                <a:cs typeface="Open Sans"/>
              </a:rPr>
              <a:t>HRSN = Health-Related Social Needs</a:t>
            </a:r>
            <a:endParaRPr lang="en-US"/>
          </a:p>
        </p:txBody>
      </p:sp>
      <p:cxnSp>
        <p:nvCxnSpPr>
          <p:cNvPr id="7" name="Straight Connector 6">
            <a:extLst>
              <a:ext uri="{FF2B5EF4-FFF2-40B4-BE49-F238E27FC236}">
                <a16:creationId xmlns:a16="http://schemas.microsoft.com/office/drawing/2014/main" id="{5CF40FC5-E130-2876-B9BA-C71161C04693}"/>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29B6A43-1F40-91D5-63CC-FC0EA86E8979}"/>
              </a:ext>
              <a:ext uri="{C183D7F6-B498-43B3-948B-1728B52AA6E4}">
                <adec:decorative xmlns:adec="http://schemas.microsoft.com/office/drawing/2017/decorative" val="1"/>
              </a:ext>
            </a:extLst>
          </p:cNvPr>
          <p:cNvSpPr/>
          <p:nvPr/>
        </p:nvSpPr>
        <p:spPr>
          <a:xfrm>
            <a:off x="1321177" y="1555473"/>
            <a:ext cx="10195560" cy="525843"/>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BD830A46-15E3-1EA6-B330-D8F5F7161F2F}"/>
              </a:ext>
              <a:ext uri="{C183D7F6-B498-43B3-948B-1728B52AA6E4}">
                <adec:decorative xmlns:adec="http://schemas.microsoft.com/office/drawing/2017/decorative" val="1"/>
              </a:ext>
            </a:extLst>
          </p:cNvPr>
          <p:cNvSpPr/>
          <p:nvPr/>
        </p:nvSpPr>
        <p:spPr>
          <a:xfrm>
            <a:off x="538840" y="1440323"/>
            <a:ext cx="1016388" cy="1016388"/>
          </a:xfrm>
          <a:prstGeom prst="ellipse">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4B7FED8C-2B71-C921-36C5-387646CC9B42}"/>
              </a:ext>
              <a:ext uri="{C183D7F6-B498-43B3-948B-1728B52AA6E4}">
                <adec:decorative xmlns:adec="http://schemas.microsoft.com/office/drawing/2017/decorative" val="1"/>
              </a:ext>
            </a:extLst>
          </p:cNvPr>
          <p:cNvSpPr/>
          <p:nvPr/>
        </p:nvSpPr>
        <p:spPr>
          <a:xfrm>
            <a:off x="588415" y="1502990"/>
            <a:ext cx="914400" cy="914400"/>
          </a:xfrm>
          <a:prstGeom prst="ellipse">
            <a:avLst/>
          </a:prstGeom>
          <a:solidFill>
            <a:schemeClr val="bg1"/>
          </a:solidFill>
          <a:ln w="25400">
            <a:solidFill>
              <a:srgbClr val="0642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FF8D054D-4CA5-7E31-7453-CD543159833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56006" y="1631825"/>
            <a:ext cx="579217" cy="654515"/>
          </a:xfrm>
          <a:prstGeom prst="rect">
            <a:avLst/>
          </a:prstGeom>
        </p:spPr>
      </p:pic>
      <p:sp>
        <p:nvSpPr>
          <p:cNvPr id="13" name="TextBox 12">
            <a:extLst>
              <a:ext uri="{FF2B5EF4-FFF2-40B4-BE49-F238E27FC236}">
                <a16:creationId xmlns:a16="http://schemas.microsoft.com/office/drawing/2014/main" id="{4943F647-F897-2DFE-B75B-CDE608AB5F99}"/>
              </a:ext>
            </a:extLst>
          </p:cNvPr>
          <p:cNvSpPr txBox="1"/>
          <p:nvPr/>
        </p:nvSpPr>
        <p:spPr>
          <a:xfrm>
            <a:off x="1755569" y="1612255"/>
            <a:ext cx="8325133" cy="424732"/>
          </a:xfrm>
          <a:prstGeom prst="rect">
            <a:avLst/>
          </a:prstGeom>
          <a:noFill/>
        </p:spPr>
        <p:txBody>
          <a:bodyPr wrap="square" lIns="91440" tIns="45720" rIns="91440" bIns="45720" anchor="t">
            <a:spAutoFit/>
          </a:bodyPr>
          <a:lstStyle/>
          <a:p>
            <a:pPr defTabSz="914400">
              <a:lnSpc>
                <a:spcPct val="90000"/>
              </a:lnSpc>
              <a:buClr>
                <a:srgbClr val="005595"/>
              </a:buClr>
              <a:defRPr/>
            </a:pPr>
            <a:r>
              <a:rPr lang="en-US" sz="2400" b="1">
                <a:solidFill>
                  <a:schemeClr val="bg1"/>
                </a:solidFill>
                <a:effectLst/>
                <a:latin typeface="Helvetica"/>
                <a:cs typeface="Helvetica"/>
              </a:rPr>
              <a:t>Pantry </a:t>
            </a:r>
            <a:r>
              <a:rPr lang="en-US" sz="2400" b="1">
                <a:solidFill>
                  <a:schemeClr val="bg1"/>
                </a:solidFill>
                <a:latin typeface="Helvetica"/>
                <a:cs typeface="Helvetica"/>
              </a:rPr>
              <a:t>S</a:t>
            </a:r>
            <a:r>
              <a:rPr lang="en-US" sz="2400" b="1">
                <a:solidFill>
                  <a:schemeClr val="bg1"/>
                </a:solidFill>
                <a:effectLst/>
                <a:latin typeface="Helvetica"/>
                <a:cs typeface="Helvetica"/>
              </a:rPr>
              <a:t>tocking</a:t>
            </a:r>
            <a:endParaRPr lang="en-US" sz="2400" b="1">
              <a:solidFill>
                <a:schemeClr val="bg1"/>
              </a:solidFill>
              <a:latin typeface="Helvetica"/>
              <a:ea typeface="Open Sans"/>
              <a:cs typeface="Helvetica"/>
            </a:endParaRPr>
          </a:p>
        </p:txBody>
      </p:sp>
    </p:spTree>
    <p:extLst>
      <p:ext uri="{BB962C8B-B14F-4D97-AF65-F5344CB8AC3E}">
        <p14:creationId xmlns:p14="http://schemas.microsoft.com/office/powerpoint/2010/main" val="18649042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9495-73A6-28BB-85D6-4E33C4D96F32}"/>
              </a:ext>
            </a:extLst>
          </p:cNvPr>
          <p:cNvSpPr>
            <a:spLocks noGrp="1"/>
          </p:cNvSpPr>
          <p:nvPr>
            <p:ph type="title"/>
          </p:nvPr>
        </p:nvSpPr>
        <p:spPr>
          <a:xfrm>
            <a:off x="635000" y="400540"/>
            <a:ext cx="10358581" cy="825500"/>
          </a:xfrm>
        </p:spPr>
        <p:txBody>
          <a:bodyPr/>
          <a:lstStyle/>
          <a:p>
            <a:r>
              <a:rPr lang="en-US"/>
              <a:t>Challenges in HRSN rent benefit delivery</a:t>
            </a:r>
          </a:p>
        </p:txBody>
      </p:sp>
      <p:sp>
        <p:nvSpPr>
          <p:cNvPr id="3" name="Content Placeholder 2">
            <a:extLst>
              <a:ext uri="{FF2B5EF4-FFF2-40B4-BE49-F238E27FC236}">
                <a16:creationId xmlns:a16="http://schemas.microsoft.com/office/drawing/2014/main" id="{CC318089-CCC0-003F-3B1F-31FFD422EBFE}"/>
              </a:ext>
            </a:extLst>
          </p:cNvPr>
          <p:cNvSpPr>
            <a:spLocks noGrp="1"/>
          </p:cNvSpPr>
          <p:nvPr>
            <p:ph idx="1"/>
          </p:nvPr>
        </p:nvSpPr>
        <p:spPr>
          <a:xfrm>
            <a:off x="635000" y="1329397"/>
            <a:ext cx="6601029" cy="4946712"/>
          </a:xfrm>
        </p:spPr>
        <p:txBody>
          <a:bodyPr vert="horz" lIns="91440" tIns="45720" rIns="91440" bIns="45720" rtlCol="0" anchor="t">
            <a:normAutofit/>
          </a:bodyPr>
          <a:lstStyle/>
          <a:p>
            <a:pPr>
              <a:lnSpc>
                <a:spcPct val="100000"/>
              </a:lnSpc>
            </a:pPr>
            <a:r>
              <a:rPr lang="en-US"/>
              <a:t>The demand for rental assistance is high and HRSN service provider capacity is a challenge</a:t>
            </a:r>
          </a:p>
          <a:p>
            <a:pPr>
              <a:lnSpc>
                <a:spcPct val="100000"/>
              </a:lnSpc>
            </a:pPr>
            <a:r>
              <a:rPr lang="en-US"/>
              <a:t>Members in some regions are experiencing long wait times to get the benefit or get details about their case</a:t>
            </a:r>
          </a:p>
          <a:p>
            <a:pPr marL="342900" lvl="1" indent="0">
              <a:lnSpc>
                <a:spcPct val="100000"/>
              </a:lnSpc>
              <a:buNone/>
            </a:pPr>
            <a:br>
              <a:rPr lang="en-US">
                <a:latin typeface="Arial"/>
                <a:cs typeface="Arial"/>
              </a:rPr>
            </a:br>
            <a:r>
              <a:rPr lang="en-US" sz="1000">
                <a:latin typeface="Arial"/>
                <a:cs typeface="Arial"/>
              </a:rPr>
              <a:t> </a:t>
            </a:r>
          </a:p>
          <a:p>
            <a:pPr marL="0" indent="0">
              <a:lnSpc>
                <a:spcPct val="100000"/>
              </a:lnSpc>
              <a:buNone/>
            </a:pPr>
            <a:endParaRPr lang="en-US" b="1">
              <a:solidFill>
                <a:srgbClr val="FF0000"/>
              </a:solidFill>
              <a:cs typeface="Arial"/>
            </a:endParaRPr>
          </a:p>
          <a:p>
            <a:pPr marL="0" indent="0">
              <a:lnSpc>
                <a:spcPct val="100000"/>
              </a:lnSpc>
              <a:buNone/>
            </a:pPr>
            <a:endParaRPr lang="en-US"/>
          </a:p>
          <a:p>
            <a:pPr>
              <a:lnSpc>
                <a:spcPct val="100000"/>
              </a:lnSpc>
            </a:pPr>
            <a:endParaRPr lang="en-US"/>
          </a:p>
        </p:txBody>
      </p:sp>
      <p:sp>
        <p:nvSpPr>
          <p:cNvPr id="7" name="Content Placeholder 2">
            <a:extLst>
              <a:ext uri="{FF2B5EF4-FFF2-40B4-BE49-F238E27FC236}">
                <a16:creationId xmlns:a16="http://schemas.microsoft.com/office/drawing/2014/main" id="{491B0D65-4858-09AD-0D13-B00418C2FEFC}"/>
              </a:ext>
            </a:extLst>
          </p:cNvPr>
          <p:cNvSpPr txBox="1">
            <a:spLocks/>
          </p:cNvSpPr>
          <p:nvPr/>
        </p:nvSpPr>
        <p:spPr>
          <a:xfrm>
            <a:off x="7197433" y="1645762"/>
            <a:ext cx="722745" cy="9704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gn="ctr">
              <a:lnSpc>
                <a:spcPct val="100000"/>
              </a:lnSpc>
              <a:buNone/>
            </a:pPr>
            <a:endParaRPr lang="en-US" sz="12000">
              <a:solidFill>
                <a:srgbClr val="EC5A24"/>
              </a:solidFill>
              <a:latin typeface="Arial"/>
              <a:cs typeface="Arial"/>
            </a:endParaRPr>
          </a:p>
          <a:p>
            <a:pPr marL="0" indent="0" algn="ctr">
              <a:lnSpc>
                <a:spcPct val="100000"/>
              </a:lnSpc>
              <a:buFont typeface="Arial" panose="020B0604020202020204" pitchFamily="34" charset="0"/>
              <a:buNone/>
            </a:pPr>
            <a:endParaRPr lang="en-US" sz="12000" b="1">
              <a:solidFill>
                <a:srgbClr val="EC5A24"/>
              </a:solidFill>
              <a:cs typeface="Arial"/>
            </a:endParaRPr>
          </a:p>
          <a:p>
            <a:pPr marL="0" indent="0" algn="ctr">
              <a:lnSpc>
                <a:spcPct val="100000"/>
              </a:lnSpc>
              <a:buFont typeface="Arial" panose="020B0604020202020204" pitchFamily="34" charset="0"/>
              <a:buNone/>
            </a:pPr>
            <a:r>
              <a:rPr lang="en-US" sz="12000" b="1">
                <a:solidFill>
                  <a:srgbClr val="EC5A24"/>
                </a:solidFill>
                <a:cs typeface="Arial"/>
              </a:rPr>
              <a:t> </a:t>
            </a:r>
          </a:p>
          <a:p>
            <a:pPr marL="0" indent="0" algn="ctr">
              <a:lnSpc>
                <a:spcPct val="100000"/>
              </a:lnSpc>
              <a:buFont typeface="Arial" panose="020B0604020202020204" pitchFamily="34" charset="0"/>
              <a:buNone/>
            </a:pPr>
            <a:endParaRPr lang="en-US" sz="12000">
              <a:solidFill>
                <a:srgbClr val="EC5A24"/>
              </a:solidFill>
            </a:endParaRPr>
          </a:p>
          <a:p>
            <a:pPr algn="ctr">
              <a:lnSpc>
                <a:spcPct val="100000"/>
              </a:lnSpc>
            </a:pPr>
            <a:endParaRPr lang="en-US" sz="12000">
              <a:solidFill>
                <a:srgbClr val="EC5A24"/>
              </a:solidFill>
            </a:endParaRPr>
          </a:p>
        </p:txBody>
      </p:sp>
      <p:sp>
        <p:nvSpPr>
          <p:cNvPr id="11" name="Content Placeholder 2">
            <a:extLst>
              <a:ext uri="{FF2B5EF4-FFF2-40B4-BE49-F238E27FC236}">
                <a16:creationId xmlns:a16="http://schemas.microsoft.com/office/drawing/2014/main" id="{4FC6FE96-3C25-AC13-80F7-5F2A2873463E}"/>
              </a:ext>
            </a:extLst>
          </p:cNvPr>
          <p:cNvSpPr txBox="1">
            <a:spLocks/>
          </p:cNvSpPr>
          <p:nvPr/>
        </p:nvSpPr>
        <p:spPr>
          <a:xfrm>
            <a:off x="6780179" y="4704703"/>
            <a:ext cx="722745" cy="9704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gn="ctr">
              <a:lnSpc>
                <a:spcPct val="100000"/>
              </a:lnSpc>
              <a:buNone/>
            </a:pPr>
            <a:endParaRPr lang="en-US" sz="12000">
              <a:solidFill>
                <a:srgbClr val="EC5A24"/>
              </a:solidFill>
              <a:latin typeface="Arial"/>
              <a:cs typeface="Arial"/>
            </a:endParaRPr>
          </a:p>
          <a:p>
            <a:pPr marL="0" indent="0" algn="ctr">
              <a:lnSpc>
                <a:spcPct val="100000"/>
              </a:lnSpc>
              <a:buFont typeface="Arial" panose="020B0604020202020204" pitchFamily="34" charset="0"/>
              <a:buNone/>
            </a:pPr>
            <a:endParaRPr lang="en-US" sz="12000" b="1">
              <a:solidFill>
                <a:srgbClr val="EC5A24"/>
              </a:solidFill>
              <a:cs typeface="Arial"/>
            </a:endParaRPr>
          </a:p>
          <a:p>
            <a:pPr marL="0" indent="0" algn="ctr">
              <a:lnSpc>
                <a:spcPct val="100000"/>
              </a:lnSpc>
              <a:buFont typeface="Arial" panose="020B0604020202020204" pitchFamily="34" charset="0"/>
              <a:buNone/>
            </a:pPr>
            <a:endParaRPr lang="en-US" sz="12000">
              <a:solidFill>
                <a:srgbClr val="EC5A24"/>
              </a:solidFill>
            </a:endParaRPr>
          </a:p>
          <a:p>
            <a:pPr algn="ctr">
              <a:lnSpc>
                <a:spcPct val="100000"/>
              </a:lnSpc>
            </a:pPr>
            <a:endParaRPr lang="en-US" sz="12000">
              <a:solidFill>
                <a:srgbClr val="EC5A24"/>
              </a:solidFill>
            </a:endParaRPr>
          </a:p>
        </p:txBody>
      </p:sp>
      <p:grpSp>
        <p:nvGrpSpPr>
          <p:cNvPr id="14" name="Group 13">
            <a:extLst>
              <a:ext uri="{FF2B5EF4-FFF2-40B4-BE49-F238E27FC236}">
                <a16:creationId xmlns:a16="http://schemas.microsoft.com/office/drawing/2014/main" id="{87792BC4-F338-4ABF-13DD-0C829CF79854}"/>
              </a:ext>
            </a:extLst>
          </p:cNvPr>
          <p:cNvGrpSpPr/>
          <p:nvPr/>
        </p:nvGrpSpPr>
        <p:grpSpPr>
          <a:xfrm>
            <a:off x="7702386" y="1323870"/>
            <a:ext cx="4772892" cy="4125808"/>
            <a:chOff x="6931957" y="1635083"/>
            <a:chExt cx="4772892" cy="5562941"/>
          </a:xfrm>
        </p:grpSpPr>
        <p:sp>
          <p:nvSpPr>
            <p:cNvPr id="15" name="Rectangle: Rounded Corners 14">
              <a:extLst>
                <a:ext uri="{FF2B5EF4-FFF2-40B4-BE49-F238E27FC236}">
                  <a16:creationId xmlns:a16="http://schemas.microsoft.com/office/drawing/2014/main" id="{CD0ECC2B-0121-1993-0EC5-CEB45B51C409}"/>
                </a:ext>
              </a:extLst>
            </p:cNvPr>
            <p:cNvSpPr/>
            <p:nvPr/>
          </p:nvSpPr>
          <p:spPr>
            <a:xfrm>
              <a:off x="7464328" y="1819529"/>
              <a:ext cx="3708151" cy="5378495"/>
            </a:xfrm>
            <a:prstGeom prst="roundRect">
              <a:avLst>
                <a:gd name="adj" fmla="val 59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6" name="Speech Bubble: Oval 15">
              <a:extLst>
                <a:ext uri="{FF2B5EF4-FFF2-40B4-BE49-F238E27FC236}">
                  <a16:creationId xmlns:a16="http://schemas.microsoft.com/office/drawing/2014/main" id="{DD7A803D-10FC-D889-5073-E6FB3F9C1FF5}"/>
                </a:ext>
              </a:extLst>
            </p:cNvPr>
            <p:cNvSpPr/>
            <p:nvPr/>
          </p:nvSpPr>
          <p:spPr>
            <a:xfrm>
              <a:off x="6931957" y="1635083"/>
              <a:ext cx="4772892" cy="3114675"/>
            </a:xfrm>
            <a:prstGeom prst="wedgeEllipseCallout">
              <a:avLst>
                <a:gd name="adj1" fmla="val 26617"/>
                <a:gd name="adj2" fmla="val 624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kern="1200" cap="none" spc="0" normalizeH="0" baseline="0" noProof="0">
                  <a:ln>
                    <a:noFill/>
                  </a:ln>
                  <a:solidFill>
                    <a:srgbClr val="000000"/>
                  </a:solidFill>
                  <a:effectLst/>
                  <a:uLnTx/>
                  <a:uFillTx/>
                  <a:latin typeface="Arial"/>
                  <a:ea typeface="+mn-ea"/>
                  <a:cs typeface="+mn-cs"/>
                </a:rPr>
                <a:t>I have spent hours on the phone just to hear that there are no payers or that my case has been escalated</a:t>
              </a:r>
              <a:endParaRPr lang="en-US" sz="2000">
                <a:solidFill>
                  <a:schemeClr val="tx1"/>
                </a:solidFill>
                <a:latin typeface="Arial"/>
              </a:endParaRPr>
            </a:p>
          </p:txBody>
        </p:sp>
        <p:sp>
          <p:nvSpPr>
            <p:cNvPr id="17" name="Content Placeholder 2">
              <a:extLst>
                <a:ext uri="{FF2B5EF4-FFF2-40B4-BE49-F238E27FC236}">
                  <a16:creationId xmlns:a16="http://schemas.microsoft.com/office/drawing/2014/main" id="{32C72777-B10C-89C7-D62D-48EA732CA4F9}"/>
                </a:ext>
              </a:extLst>
            </p:cNvPr>
            <p:cNvSpPr txBox="1">
              <a:spLocks/>
            </p:cNvSpPr>
            <p:nvPr/>
          </p:nvSpPr>
          <p:spPr>
            <a:xfrm>
              <a:off x="7041392" y="1748952"/>
              <a:ext cx="722745" cy="12906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gn="ctr">
                <a:lnSpc>
                  <a:spcPct val="100000"/>
                </a:lnSpc>
                <a:buNone/>
              </a:pPr>
              <a:r>
                <a:rPr lang="en-US" sz="12000">
                  <a:solidFill>
                    <a:srgbClr val="EC5A24"/>
                  </a:solidFill>
                  <a:latin typeface="Arial"/>
                  <a:cs typeface="Arial"/>
                </a:rPr>
                <a:t>“</a:t>
              </a:r>
            </a:p>
            <a:p>
              <a:pPr marL="0" indent="0" algn="ctr">
                <a:lnSpc>
                  <a:spcPct val="100000"/>
                </a:lnSpc>
                <a:buFont typeface="Arial" panose="020B0604020202020204" pitchFamily="34" charset="0"/>
                <a:buNone/>
              </a:pPr>
              <a:endParaRPr lang="en-US" sz="12000" b="1">
                <a:solidFill>
                  <a:srgbClr val="EC5A24"/>
                </a:solidFill>
                <a:cs typeface="Arial"/>
              </a:endParaRPr>
            </a:p>
            <a:p>
              <a:pPr marL="0" indent="0" algn="ctr">
                <a:lnSpc>
                  <a:spcPct val="100000"/>
                </a:lnSpc>
                <a:buFont typeface="Arial" panose="020B0604020202020204" pitchFamily="34" charset="0"/>
                <a:buNone/>
              </a:pPr>
              <a:r>
                <a:rPr lang="en-US" sz="12000" b="1">
                  <a:solidFill>
                    <a:srgbClr val="EC5A24"/>
                  </a:solidFill>
                  <a:cs typeface="Arial"/>
                </a:rPr>
                <a:t> </a:t>
              </a:r>
            </a:p>
            <a:p>
              <a:pPr marL="0" indent="0" algn="ctr">
                <a:lnSpc>
                  <a:spcPct val="100000"/>
                </a:lnSpc>
                <a:buFont typeface="Arial" panose="020B0604020202020204" pitchFamily="34" charset="0"/>
                <a:buNone/>
              </a:pPr>
              <a:endParaRPr lang="en-US" sz="12000">
                <a:solidFill>
                  <a:srgbClr val="EC5A24"/>
                </a:solidFill>
              </a:endParaRPr>
            </a:p>
            <a:p>
              <a:pPr algn="ctr">
                <a:lnSpc>
                  <a:spcPct val="100000"/>
                </a:lnSpc>
              </a:pPr>
              <a:endParaRPr lang="en-US" sz="12000">
                <a:solidFill>
                  <a:srgbClr val="EC5A24"/>
                </a:solidFill>
              </a:endParaRPr>
            </a:p>
          </p:txBody>
        </p:sp>
        <p:sp>
          <p:nvSpPr>
            <p:cNvPr id="18" name="Content Placeholder 2">
              <a:extLst>
                <a:ext uri="{FF2B5EF4-FFF2-40B4-BE49-F238E27FC236}">
                  <a16:creationId xmlns:a16="http://schemas.microsoft.com/office/drawing/2014/main" id="{43E3B4CD-325D-F674-5ADA-E01E2179E90C}"/>
                </a:ext>
              </a:extLst>
            </p:cNvPr>
            <p:cNvSpPr txBox="1">
              <a:spLocks/>
            </p:cNvSpPr>
            <p:nvPr/>
          </p:nvSpPr>
          <p:spPr>
            <a:xfrm>
              <a:off x="10698826" y="3410478"/>
              <a:ext cx="722745" cy="9704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gn="ctr">
                <a:lnSpc>
                  <a:spcPct val="100000"/>
                </a:lnSpc>
                <a:buNone/>
              </a:pPr>
              <a:r>
                <a:rPr lang="en-US" sz="12000">
                  <a:solidFill>
                    <a:srgbClr val="EC5A24"/>
                  </a:solidFill>
                  <a:latin typeface="Arial"/>
                  <a:cs typeface="Arial"/>
                </a:rPr>
                <a:t>”</a:t>
              </a:r>
            </a:p>
            <a:p>
              <a:pPr marL="0" indent="0" algn="ctr">
                <a:lnSpc>
                  <a:spcPct val="100000"/>
                </a:lnSpc>
                <a:buFont typeface="Arial" panose="020B0604020202020204" pitchFamily="34" charset="0"/>
                <a:buNone/>
              </a:pPr>
              <a:endParaRPr lang="en-US" sz="12000" b="1">
                <a:solidFill>
                  <a:srgbClr val="EC5A24"/>
                </a:solidFill>
                <a:cs typeface="Arial"/>
              </a:endParaRPr>
            </a:p>
            <a:p>
              <a:pPr marL="0" indent="0" algn="ctr">
                <a:lnSpc>
                  <a:spcPct val="100000"/>
                </a:lnSpc>
                <a:buFont typeface="Arial" panose="020B0604020202020204" pitchFamily="34" charset="0"/>
                <a:buNone/>
              </a:pPr>
              <a:endParaRPr lang="en-US" sz="12000">
                <a:solidFill>
                  <a:srgbClr val="EC5A24"/>
                </a:solidFill>
              </a:endParaRPr>
            </a:p>
            <a:p>
              <a:pPr algn="ctr">
                <a:lnSpc>
                  <a:spcPct val="100000"/>
                </a:lnSpc>
              </a:pPr>
              <a:endParaRPr lang="en-US" sz="12000">
                <a:solidFill>
                  <a:srgbClr val="EC5A24"/>
                </a:solidFill>
              </a:endParaRPr>
            </a:p>
          </p:txBody>
        </p:sp>
      </p:grpSp>
      <p:sp>
        <p:nvSpPr>
          <p:cNvPr id="5" name="TextBox 4">
            <a:extLst>
              <a:ext uri="{FF2B5EF4-FFF2-40B4-BE49-F238E27FC236}">
                <a16:creationId xmlns:a16="http://schemas.microsoft.com/office/drawing/2014/main" id="{0AE4CC63-42BB-E292-5021-A09A390BC6F4}"/>
              </a:ext>
            </a:extLst>
          </p:cNvPr>
          <p:cNvSpPr txBox="1"/>
          <p:nvPr/>
        </p:nvSpPr>
        <p:spPr>
          <a:xfrm>
            <a:off x="709576" y="6424484"/>
            <a:ext cx="11059730"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US" sz="1200" b="1">
                <a:solidFill>
                  <a:prstClr val="white"/>
                </a:solidFill>
                <a:latin typeface="Helvetica"/>
                <a:cs typeface="Helvetica"/>
              </a:rPr>
              <a:t>HRSN = Health-Related Social Needs</a:t>
            </a:r>
            <a:endParaRPr lang="en-US">
              <a:solidFill>
                <a:prstClr val="white"/>
              </a:solidFill>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9" name="TextBox 28">
            <a:extLst>
              <a:ext uri="{FF2B5EF4-FFF2-40B4-BE49-F238E27FC236}">
                <a16:creationId xmlns:a16="http://schemas.microsoft.com/office/drawing/2014/main" id="{16848135-3194-E6AD-D3AA-9C2C0218839B}"/>
              </a:ext>
            </a:extLst>
          </p:cNvPr>
          <p:cNvSpPr txBox="1"/>
          <p:nvPr/>
        </p:nvSpPr>
        <p:spPr>
          <a:xfrm>
            <a:off x="9326290" y="3216670"/>
            <a:ext cx="2142965" cy="369332"/>
          </a:xfrm>
          <a:prstGeom prst="rect">
            <a:avLst/>
          </a:prstGeom>
          <a:noFill/>
        </p:spPr>
        <p:txBody>
          <a:bodyPr wrap="square">
            <a:spAutoFit/>
          </a:bodyPr>
          <a:lstStyle/>
          <a:p>
            <a:pPr marL="342900" lvl="1" indent="0">
              <a:lnSpc>
                <a:spcPct val="100000"/>
              </a:lnSpc>
              <a:buNone/>
            </a:pPr>
            <a:r>
              <a:rPr lang="en-US" sz="1800">
                <a:solidFill>
                  <a:schemeClr val="tx1"/>
                </a:solidFill>
              </a:rPr>
              <a:t>-OHP member</a:t>
            </a:r>
          </a:p>
        </p:txBody>
      </p:sp>
    </p:spTree>
    <p:extLst>
      <p:ext uri="{BB962C8B-B14F-4D97-AF65-F5344CB8AC3E}">
        <p14:creationId xmlns:p14="http://schemas.microsoft.com/office/powerpoint/2010/main" val="305066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D316-A26A-5DC9-5D25-7A8BAE85C356}"/>
              </a:ext>
            </a:extLst>
          </p:cNvPr>
          <p:cNvSpPr>
            <a:spLocks noGrp="1"/>
          </p:cNvSpPr>
          <p:nvPr>
            <p:ph type="title"/>
          </p:nvPr>
        </p:nvSpPr>
        <p:spPr/>
        <p:txBody>
          <a:bodyPr/>
          <a:lstStyle/>
          <a:p>
            <a:r>
              <a:rPr lang="en-US"/>
              <a:t>OHA is working with partners to improve the rent benefit</a:t>
            </a:r>
          </a:p>
        </p:txBody>
      </p:sp>
      <p:sp>
        <p:nvSpPr>
          <p:cNvPr id="3" name="Content Placeholder 2">
            <a:extLst>
              <a:ext uri="{FF2B5EF4-FFF2-40B4-BE49-F238E27FC236}">
                <a16:creationId xmlns:a16="http://schemas.microsoft.com/office/drawing/2014/main" id="{15DDE346-C4E8-F68C-F054-3918042CCA0A}"/>
              </a:ext>
            </a:extLst>
          </p:cNvPr>
          <p:cNvSpPr>
            <a:spLocks noGrp="1"/>
          </p:cNvSpPr>
          <p:nvPr>
            <p:ph idx="1"/>
          </p:nvPr>
        </p:nvSpPr>
        <p:spPr/>
        <p:txBody>
          <a:bodyPr>
            <a:normAutofit/>
          </a:bodyPr>
          <a:lstStyle/>
          <a:p>
            <a:pPr marL="457200" indent="-457200" fontAlgn="base">
              <a:defRPr/>
            </a:pPr>
            <a:r>
              <a:rPr lang="en-US">
                <a:solidFill>
                  <a:srgbClr val="000608"/>
                </a:solidFill>
                <a:latin typeface="Helvetica"/>
                <a:ea typeface="Open Sans"/>
                <a:cs typeface="Helvetica"/>
              </a:rPr>
              <a:t>Quick grants to increase provider capacity</a:t>
            </a:r>
          </a:p>
          <a:p>
            <a:pPr marL="457200" indent="-457200" fontAlgn="base">
              <a:defRPr/>
            </a:pPr>
            <a:r>
              <a:rPr lang="en-US">
                <a:solidFill>
                  <a:srgbClr val="000608"/>
                </a:solidFill>
                <a:latin typeface="Helvetica"/>
                <a:ea typeface="Open Sans"/>
                <a:cs typeface="Helvetica"/>
              </a:rPr>
              <a:t>Clarifying guidance on eligibility</a:t>
            </a:r>
          </a:p>
          <a:p>
            <a:pPr marL="457200" indent="-457200" fontAlgn="base">
              <a:defRPr/>
            </a:pPr>
            <a:r>
              <a:rPr lang="en-US">
                <a:solidFill>
                  <a:srgbClr val="000608"/>
                </a:solidFill>
                <a:latin typeface="Helvetica"/>
                <a:ea typeface="Open Sans"/>
                <a:cs typeface="Helvetica"/>
              </a:rPr>
              <a:t>Encouraging more organizations to become providers </a:t>
            </a:r>
          </a:p>
          <a:p>
            <a:pPr marL="457200" indent="-457200" fontAlgn="base">
              <a:defRPr/>
            </a:pPr>
            <a:r>
              <a:rPr lang="en-US">
                <a:solidFill>
                  <a:srgbClr val="000608"/>
                </a:solidFill>
                <a:latin typeface="Helvetica"/>
                <a:ea typeface="Open Sans"/>
                <a:cs typeface="Helvetica"/>
              </a:rPr>
              <a:t>Improving messages to members in OHA and CCO materials</a:t>
            </a:r>
          </a:p>
          <a:p>
            <a:pPr marL="457200" indent="-457200" fontAlgn="base">
              <a:defRPr/>
            </a:pPr>
            <a:r>
              <a:rPr lang="en-US">
                <a:solidFill>
                  <a:srgbClr val="000608"/>
                </a:solidFill>
                <a:latin typeface="Helvetica"/>
                <a:ea typeface="Open Sans"/>
                <a:cs typeface="Helvetica"/>
              </a:rPr>
              <a:t>Working with CCOs and HRSN service providers to improve workflows</a:t>
            </a:r>
          </a:p>
        </p:txBody>
      </p:sp>
      <p:sp>
        <p:nvSpPr>
          <p:cNvPr id="5" name="TextBox 4">
            <a:extLst>
              <a:ext uri="{FF2B5EF4-FFF2-40B4-BE49-F238E27FC236}">
                <a16:creationId xmlns:a16="http://schemas.microsoft.com/office/drawing/2014/main" id="{87168346-E86E-9A10-9DFD-90B8FF9E4487}"/>
              </a:ext>
            </a:extLst>
          </p:cNvPr>
          <p:cNvSpPr txBox="1"/>
          <p:nvPr/>
        </p:nvSpPr>
        <p:spPr>
          <a:xfrm>
            <a:off x="709576" y="6424484"/>
            <a:ext cx="11059730"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US" sz="1200" b="1">
                <a:solidFill>
                  <a:prstClr val="white"/>
                </a:solidFill>
                <a:latin typeface="Helvetica"/>
                <a:cs typeface="Helvetica"/>
              </a:rPr>
              <a:t>OHA = Oregon Health Authority     CCO = Coordinated Care Organization     HRSN = Health-Related Social Needs</a:t>
            </a:r>
            <a:endParaRPr lang="en-US">
              <a:solidFill>
                <a:prstClr val="white"/>
              </a:solidFill>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752646180"/>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B87DA2-FEA2-E9F8-CA78-9FE9095ABF97}"/>
              </a:ext>
            </a:extLst>
          </p:cNvPr>
          <p:cNvGrpSpPr/>
          <p:nvPr/>
        </p:nvGrpSpPr>
        <p:grpSpPr>
          <a:xfrm>
            <a:off x="543015" y="1654348"/>
            <a:ext cx="7691742" cy="1175706"/>
            <a:chOff x="8939300" y="1271360"/>
            <a:chExt cx="8534180" cy="1175706"/>
          </a:xfrm>
        </p:grpSpPr>
        <p:sp>
          <p:nvSpPr>
            <p:cNvPr id="25" name="TextBox 24">
              <a:extLst>
                <a:ext uri="{FF2B5EF4-FFF2-40B4-BE49-F238E27FC236}">
                  <a16:creationId xmlns:a16="http://schemas.microsoft.com/office/drawing/2014/main" id="{3BAF8B6D-37DD-5A23-B356-C23C381CA2EE}"/>
                </a:ext>
              </a:extLst>
            </p:cNvPr>
            <p:cNvSpPr txBox="1"/>
            <p:nvPr/>
          </p:nvSpPr>
          <p:spPr>
            <a:xfrm>
              <a:off x="10439186" y="1271360"/>
              <a:ext cx="7034294" cy="11757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D2A30"/>
                  </a:solidFill>
                  <a:effectLst/>
                  <a:uLnTx/>
                  <a:uFillTx/>
                  <a:latin typeface="Arial"/>
                  <a:ea typeface="+mn-ea"/>
                  <a:cs typeface="+mn-cs"/>
                </a:rPr>
                <a:t>158</a:t>
              </a:r>
              <a:r>
                <a:rPr lang="en-US" sz="4400">
                  <a:solidFill>
                    <a:srgbClr val="2D2A30"/>
                  </a:solidFill>
                  <a:latin typeface="Arial"/>
                </a:rPr>
                <a:t> </a:t>
              </a:r>
              <a:r>
                <a:rPr kumimoji="0" lang="en-US" sz="2400" b="0" i="0" u="none" strike="noStrike" kern="1200" cap="none" spc="0" normalizeH="0" baseline="0" noProof="0">
                  <a:ln>
                    <a:noFill/>
                  </a:ln>
                  <a:solidFill>
                    <a:srgbClr val="2D2A30"/>
                  </a:solidFill>
                  <a:effectLst/>
                  <a:uLnTx/>
                  <a:uFillTx/>
                  <a:latin typeface="Arial"/>
                  <a:ea typeface="+mn-ea"/>
                  <a:cs typeface="+mn-cs"/>
                </a:rPr>
                <a:t>HRSN community housing providers*</a:t>
              </a:r>
              <a:endParaRPr kumimoji="0" lang="en-US" sz="2400" b="0" i="0" u="none" strike="noStrike" kern="1200" cap="none" spc="0" normalizeH="0" baseline="30000" noProof="0">
                <a:ln>
                  <a:noFill/>
                </a:ln>
                <a:solidFill>
                  <a:srgbClr val="2D2A30"/>
                </a:solidFill>
                <a:effectLst/>
                <a:uLnTx/>
                <a:uFillTx/>
                <a:latin typeface="Arial"/>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D2A30"/>
                  </a:solidFill>
                  <a:effectLst/>
                  <a:uLnTx/>
                  <a:uFillTx/>
                  <a:latin typeface="Arial"/>
                  <a:ea typeface="+mn-ea"/>
                  <a:cs typeface="+mn-cs"/>
                </a:rPr>
                <a:t>3</a:t>
              </a:r>
              <a:r>
                <a:rPr kumimoji="0" lang="en-US" sz="4400" b="1" i="0" u="none" strike="noStrike" kern="1200" cap="none" spc="0" normalizeH="0" baseline="0" noProof="0">
                  <a:ln>
                    <a:noFill/>
                  </a:ln>
                  <a:solidFill>
                    <a:srgbClr val="2D2A30"/>
                  </a:solidFill>
                  <a:effectLst/>
                  <a:uLnTx/>
                  <a:uFillTx/>
                  <a:latin typeface="Arial"/>
                  <a:ea typeface="+mn-ea"/>
                  <a:cs typeface="+mn-cs"/>
                </a:rPr>
                <a:t> </a:t>
              </a:r>
              <a:r>
                <a:rPr kumimoji="0" lang="en-US" sz="2400" b="0" i="0" u="none" strike="noStrike" kern="1200" cap="none" spc="0" normalizeH="0" baseline="0" noProof="0">
                  <a:ln>
                    <a:noFill/>
                  </a:ln>
                  <a:solidFill>
                    <a:srgbClr val="2D2A30"/>
                  </a:solidFill>
                  <a:effectLst/>
                  <a:uLnTx/>
                  <a:uFillTx/>
                  <a:latin typeface="Arial"/>
                  <a:ea typeface="+mn-ea"/>
                  <a:cs typeface="+mn-cs"/>
                </a:rPr>
                <a:t>CCOs acting as direct payers</a:t>
              </a:r>
              <a:endParaRPr kumimoji="0" lang="en-US" sz="2400" b="0" i="0" u="none" strike="noStrike" kern="1200" cap="none" spc="0" normalizeH="0" baseline="30000" noProof="0">
                <a:ln>
                  <a:noFill/>
                </a:ln>
                <a:solidFill>
                  <a:srgbClr val="2D2A30"/>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F6D1D26C-BC08-7543-0BAF-198A32CB0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9300" y="1459412"/>
              <a:ext cx="1084689" cy="79635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AutoShape 6">
            <a:extLst>
              <a:ext uri="{FF2B5EF4-FFF2-40B4-BE49-F238E27FC236}">
                <a16:creationId xmlns:a16="http://schemas.microsoft.com/office/drawing/2014/main" id="{2D1D800F-6C4A-6326-1322-8E05DCBF9DD7}"/>
              </a:ext>
            </a:extLst>
          </p:cNvPr>
          <p:cNvSpPr>
            <a:spLocks noChangeAspect="1" noChangeArrowheads="1"/>
          </p:cNvSpPr>
          <p:nvPr/>
        </p:nvSpPr>
        <p:spPr bwMode="auto">
          <a:xfrm>
            <a:off x="5943600" y="324889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D2A3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82142B9D-E3D9-76D3-6AA0-4DF1A0FEFCD6}"/>
              </a:ext>
            </a:extLst>
          </p:cNvPr>
          <p:cNvGrpSpPr/>
          <p:nvPr/>
        </p:nvGrpSpPr>
        <p:grpSpPr>
          <a:xfrm>
            <a:off x="689119" y="3308954"/>
            <a:ext cx="6469207" cy="1077218"/>
            <a:chOff x="1601106" y="3713483"/>
            <a:chExt cx="6469207" cy="1077218"/>
          </a:xfrm>
        </p:grpSpPr>
        <p:pic>
          <p:nvPicPr>
            <p:cNvPr id="3" name="Graphic 31">
              <a:extLst>
                <a:ext uri="{FF2B5EF4-FFF2-40B4-BE49-F238E27FC236}">
                  <a16:creationId xmlns:a16="http://schemas.microsoft.com/office/drawing/2014/main" id="{0AB69F33-9081-6AEE-C122-808F4F525BA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01106" y="3819566"/>
              <a:ext cx="865052" cy="865052"/>
            </a:xfrm>
            <a:prstGeom prst="rect">
              <a:avLst/>
            </a:prstGeom>
          </p:spPr>
        </p:pic>
        <p:sp>
          <p:nvSpPr>
            <p:cNvPr id="21" name="TextBox 20">
              <a:extLst>
                <a:ext uri="{FF2B5EF4-FFF2-40B4-BE49-F238E27FC236}">
                  <a16:creationId xmlns:a16="http://schemas.microsoft.com/office/drawing/2014/main" id="{678F309B-A18E-EB91-CB1D-A060F61C21DC}"/>
                </a:ext>
              </a:extLst>
            </p:cNvPr>
            <p:cNvSpPr txBox="1"/>
            <p:nvPr/>
          </p:nvSpPr>
          <p:spPr>
            <a:xfrm>
              <a:off x="3015155" y="3713483"/>
              <a:ext cx="505515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D2A30"/>
                  </a:solidFill>
                  <a:effectLst/>
                  <a:uLnTx/>
                  <a:uFillTx/>
                  <a:latin typeface="Arial"/>
                  <a:ea typeface="+mn-ea"/>
                  <a:cs typeface="+mn-cs"/>
                </a:rPr>
                <a:t>At least</a:t>
              </a:r>
              <a:r>
                <a:rPr kumimoji="0" lang="en-US" sz="2400" b="0" i="0" u="none" strike="noStrike" kern="1200" cap="none" spc="0" normalizeH="0" baseline="30000" noProof="0">
                  <a:ln>
                    <a:noFill/>
                  </a:ln>
                  <a:solidFill>
                    <a:srgbClr val="2D2A30"/>
                  </a:solidFill>
                  <a:effectLst/>
                  <a:uLnTx/>
                  <a:uFillTx/>
                  <a:latin typeface="Aptos Narrow" panose="020B0004020202020204" pitchFamily="34" charset="0"/>
                  <a:ea typeface="+mn-ea"/>
                  <a:cs typeface="+mn-cs"/>
                </a:rPr>
                <a:t>*</a:t>
              </a:r>
              <a:r>
                <a:rPr kumimoji="0" lang="en-US" sz="2400" b="0" i="0" u="none" strike="noStrike" kern="1200" cap="none" spc="0" normalizeH="0" baseline="0" noProof="0">
                  <a:ln>
                    <a:noFill/>
                  </a:ln>
                  <a:solidFill>
                    <a:srgbClr val="2D2A30"/>
                  </a:solidFill>
                  <a:effectLst/>
                  <a:uLnTx/>
                  <a:uFillTx/>
                  <a:latin typeface="Arial"/>
                  <a:ea typeface="+mn-ea"/>
                  <a:cs typeface="+mn-cs"/>
                </a:rPr>
                <a:t> </a:t>
              </a:r>
              <a:r>
                <a:rPr kumimoji="0" lang="en-US" sz="2600" b="1" i="0" u="none" strike="noStrike" kern="1200" cap="none" spc="0" normalizeH="0" baseline="0" noProof="0">
                  <a:ln>
                    <a:noFill/>
                  </a:ln>
                  <a:solidFill>
                    <a:srgbClr val="2D2A30"/>
                  </a:solidFill>
                  <a:effectLst/>
                  <a:uLnTx/>
                  <a:uFillTx/>
                  <a:latin typeface="Arial"/>
                  <a:ea typeface="+mn-ea"/>
                  <a:cs typeface="+mn-cs"/>
                </a:rPr>
                <a:t>2,698</a:t>
              </a:r>
              <a:r>
                <a:rPr kumimoji="0" lang="en-US" sz="4000" b="0" i="0" u="none" strike="noStrike" kern="1200" cap="none" spc="0" normalizeH="0" baseline="0" noProof="0">
                  <a:ln>
                    <a:noFill/>
                  </a:ln>
                  <a:solidFill>
                    <a:srgbClr val="2D2A30"/>
                  </a:solidFill>
                  <a:effectLst/>
                  <a:uLnTx/>
                  <a:uFillTx/>
                  <a:latin typeface="Arial"/>
                  <a:ea typeface="+mn-ea"/>
                  <a:cs typeface="+mn-cs"/>
                </a:rPr>
                <a:t> </a:t>
              </a:r>
              <a:r>
                <a:rPr kumimoji="0" lang="en-US" sz="2400" b="0" i="0" u="none" strike="noStrike" kern="1200" cap="none" spc="0" normalizeH="0" baseline="0" noProof="0">
                  <a:ln>
                    <a:noFill/>
                  </a:ln>
                  <a:solidFill>
                    <a:srgbClr val="2D2A30"/>
                  </a:solidFill>
                  <a:effectLst/>
                  <a:uLnTx/>
                  <a:uFillTx/>
                  <a:latin typeface="Arial"/>
                  <a:ea typeface="+mn-ea"/>
                  <a:cs typeface="+mn-cs"/>
                </a:rPr>
                <a:t>members received HRSN rent/utilities supports</a:t>
              </a:r>
            </a:p>
          </p:txBody>
        </p:sp>
      </p:grpSp>
      <p:sp>
        <p:nvSpPr>
          <p:cNvPr id="28" name="TextBox 27">
            <a:extLst>
              <a:ext uri="{FF2B5EF4-FFF2-40B4-BE49-F238E27FC236}">
                <a16:creationId xmlns:a16="http://schemas.microsoft.com/office/drawing/2014/main" id="{D15360F2-96A2-0539-DB6C-491CA6F99536}"/>
              </a:ext>
            </a:extLst>
          </p:cNvPr>
          <p:cNvSpPr txBox="1"/>
          <p:nvPr/>
        </p:nvSpPr>
        <p:spPr>
          <a:xfrm>
            <a:off x="689119" y="6007286"/>
            <a:ext cx="5705385"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2D2A30"/>
                </a:solidFill>
                <a:latin typeface="Arial"/>
              </a:rPr>
              <a:t>*</a:t>
            </a:r>
            <a:r>
              <a:rPr kumimoji="0" lang="en-US" sz="1400" b="0" i="0" u="none" strike="noStrike" kern="1200" cap="none" spc="0" normalizeH="0" baseline="0" noProof="0">
                <a:ln>
                  <a:noFill/>
                </a:ln>
                <a:solidFill>
                  <a:srgbClr val="2D2A30"/>
                </a:solidFill>
                <a:effectLst/>
                <a:uLnTx/>
                <a:uFillTx/>
                <a:latin typeface="Arial"/>
                <a:ea typeface="+mn-ea"/>
                <a:cs typeface="+mn-cs"/>
              </a:rPr>
              <a:t>Number reflects data pulled on 5/2/2025.</a:t>
            </a:r>
          </a:p>
        </p:txBody>
      </p:sp>
      <p:sp>
        <p:nvSpPr>
          <p:cNvPr id="4" name="Title 52">
            <a:extLst>
              <a:ext uri="{FF2B5EF4-FFF2-40B4-BE49-F238E27FC236}">
                <a16:creationId xmlns:a16="http://schemas.microsoft.com/office/drawing/2014/main" id="{F0E0D0B3-1629-275F-482A-5DA130814A7E}"/>
              </a:ext>
            </a:extLst>
          </p:cNvPr>
          <p:cNvSpPr txBox="1">
            <a:spLocks/>
          </p:cNvSpPr>
          <p:nvPr/>
        </p:nvSpPr>
        <p:spPr>
          <a:xfrm>
            <a:off x="543015" y="222853"/>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accent2"/>
                </a:solidFill>
                <a:latin typeface="+mj-lt"/>
                <a:ea typeface="+mj-ea"/>
                <a:cs typeface="+mj-cs"/>
              </a:defRPr>
            </a:lvl1pPr>
          </a:lstStyle>
          <a:p>
            <a:r>
              <a:rPr lang="en-US" sz="3500" b="1">
                <a:solidFill>
                  <a:srgbClr val="064276"/>
                </a:solidFill>
                <a:latin typeface="Helvetica" panose="020B0604020202020204" pitchFamily="34" charset="0"/>
                <a:cs typeface="Helvetica" panose="020B0604020202020204" pitchFamily="34" charset="0"/>
              </a:rPr>
              <a:t>Statewide HRSN rent impact: Nov ‘24 – April ‘25</a:t>
            </a:r>
          </a:p>
        </p:txBody>
      </p:sp>
      <p:grpSp>
        <p:nvGrpSpPr>
          <p:cNvPr id="8" name="Group 7">
            <a:extLst>
              <a:ext uri="{FF2B5EF4-FFF2-40B4-BE49-F238E27FC236}">
                <a16:creationId xmlns:a16="http://schemas.microsoft.com/office/drawing/2014/main" id="{92CE5A56-1621-40FB-94C4-E1B347ABDBC2}"/>
              </a:ext>
            </a:extLst>
          </p:cNvPr>
          <p:cNvGrpSpPr/>
          <p:nvPr/>
        </p:nvGrpSpPr>
        <p:grpSpPr>
          <a:xfrm>
            <a:off x="7616549" y="1460666"/>
            <a:ext cx="4772892" cy="4726378"/>
            <a:chOff x="6846120" y="1819529"/>
            <a:chExt cx="4772892" cy="6372704"/>
          </a:xfrm>
        </p:grpSpPr>
        <p:sp>
          <p:nvSpPr>
            <p:cNvPr id="9" name="Rectangle: Rounded Corners 8">
              <a:extLst>
                <a:ext uri="{FF2B5EF4-FFF2-40B4-BE49-F238E27FC236}">
                  <a16:creationId xmlns:a16="http://schemas.microsoft.com/office/drawing/2014/main" id="{20CCD4C4-E123-3FC5-9A34-4F284DFDDCBF}"/>
                </a:ext>
              </a:extLst>
            </p:cNvPr>
            <p:cNvSpPr/>
            <p:nvPr/>
          </p:nvSpPr>
          <p:spPr>
            <a:xfrm>
              <a:off x="7464328" y="1819529"/>
              <a:ext cx="3708151" cy="6372704"/>
            </a:xfrm>
            <a:prstGeom prst="roundRect">
              <a:avLst>
                <a:gd name="adj" fmla="val 59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Speech Bubble: Oval 10">
              <a:extLst>
                <a:ext uri="{FF2B5EF4-FFF2-40B4-BE49-F238E27FC236}">
                  <a16:creationId xmlns:a16="http://schemas.microsoft.com/office/drawing/2014/main" id="{3DEE9625-F2A6-FE1A-8084-86C6A8ADD253}"/>
                </a:ext>
              </a:extLst>
            </p:cNvPr>
            <p:cNvSpPr/>
            <p:nvPr/>
          </p:nvSpPr>
          <p:spPr>
            <a:xfrm>
              <a:off x="6846120" y="1987900"/>
              <a:ext cx="4772892" cy="3114675"/>
            </a:xfrm>
            <a:prstGeom prst="wedgeEllipseCallout">
              <a:avLst>
                <a:gd name="adj1" fmla="val 26617"/>
                <a:gd name="adj2" fmla="val 624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Arial"/>
              </a:endParaRPr>
            </a:p>
          </p:txBody>
        </p:sp>
      </p:grpSp>
      <p:grpSp>
        <p:nvGrpSpPr>
          <p:cNvPr id="14" name="Group 13">
            <a:extLst>
              <a:ext uri="{FF2B5EF4-FFF2-40B4-BE49-F238E27FC236}">
                <a16:creationId xmlns:a16="http://schemas.microsoft.com/office/drawing/2014/main" id="{CB53513B-FA38-4E2D-A074-23036597BA59}"/>
              </a:ext>
            </a:extLst>
          </p:cNvPr>
          <p:cNvGrpSpPr/>
          <p:nvPr/>
        </p:nvGrpSpPr>
        <p:grpSpPr>
          <a:xfrm>
            <a:off x="7616549" y="1375170"/>
            <a:ext cx="4772892" cy="2789015"/>
            <a:chOff x="6846120" y="583141"/>
            <a:chExt cx="4772892" cy="3760505"/>
          </a:xfrm>
        </p:grpSpPr>
        <p:sp>
          <p:nvSpPr>
            <p:cNvPr id="17" name="Speech Bubble: Oval 16">
              <a:extLst>
                <a:ext uri="{FF2B5EF4-FFF2-40B4-BE49-F238E27FC236}">
                  <a16:creationId xmlns:a16="http://schemas.microsoft.com/office/drawing/2014/main" id="{3EF032B2-96C2-50BC-A26F-3DA245346DFA}"/>
                </a:ext>
              </a:extLst>
            </p:cNvPr>
            <p:cNvSpPr/>
            <p:nvPr/>
          </p:nvSpPr>
          <p:spPr>
            <a:xfrm>
              <a:off x="6846120" y="1228974"/>
              <a:ext cx="4772892" cy="3114672"/>
            </a:xfrm>
            <a:prstGeom prst="wedgeEllipseCallout">
              <a:avLst>
                <a:gd name="adj1" fmla="val 26617"/>
                <a:gd name="adj2" fmla="val 624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a:rPr>
                <a:t>Your support has given me hope and strength. I truly believe it will help me in the long run, providing a stable home for my kids and helping me work towards reuniting with them.</a:t>
              </a:r>
            </a:p>
          </p:txBody>
        </p:sp>
        <p:sp>
          <p:nvSpPr>
            <p:cNvPr id="18" name="Content Placeholder 2">
              <a:extLst>
                <a:ext uri="{FF2B5EF4-FFF2-40B4-BE49-F238E27FC236}">
                  <a16:creationId xmlns:a16="http://schemas.microsoft.com/office/drawing/2014/main" id="{0F5AA16A-BC11-EAD5-4227-FCFDA6DEEF99}"/>
                </a:ext>
              </a:extLst>
            </p:cNvPr>
            <p:cNvSpPr txBox="1">
              <a:spLocks/>
            </p:cNvSpPr>
            <p:nvPr/>
          </p:nvSpPr>
          <p:spPr>
            <a:xfrm>
              <a:off x="7102955" y="583141"/>
              <a:ext cx="722745" cy="9704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gn="ctr">
                <a:lnSpc>
                  <a:spcPct val="100000"/>
                </a:lnSpc>
                <a:buNone/>
              </a:pPr>
              <a:r>
                <a:rPr lang="en-US" sz="12000">
                  <a:solidFill>
                    <a:srgbClr val="EC5A24"/>
                  </a:solidFill>
                  <a:latin typeface="Arial"/>
                  <a:cs typeface="Arial"/>
                </a:rPr>
                <a:t>“</a:t>
              </a:r>
            </a:p>
            <a:p>
              <a:pPr marL="0" indent="0" algn="ctr">
                <a:lnSpc>
                  <a:spcPct val="100000"/>
                </a:lnSpc>
                <a:buFont typeface="Arial" panose="020B0604020202020204" pitchFamily="34" charset="0"/>
                <a:buNone/>
              </a:pPr>
              <a:endParaRPr lang="en-US" sz="12000" b="1">
                <a:solidFill>
                  <a:srgbClr val="EC5A24"/>
                </a:solidFill>
                <a:cs typeface="Arial"/>
              </a:endParaRPr>
            </a:p>
            <a:p>
              <a:pPr marL="0" indent="0" algn="ctr">
                <a:lnSpc>
                  <a:spcPct val="100000"/>
                </a:lnSpc>
                <a:buFont typeface="Arial" panose="020B0604020202020204" pitchFamily="34" charset="0"/>
                <a:buNone/>
              </a:pPr>
              <a:r>
                <a:rPr lang="en-US" sz="12000" b="1">
                  <a:solidFill>
                    <a:srgbClr val="EC5A24"/>
                  </a:solidFill>
                  <a:cs typeface="Arial"/>
                </a:rPr>
                <a:t> </a:t>
              </a:r>
            </a:p>
            <a:p>
              <a:pPr marL="0" indent="0" algn="ctr">
                <a:lnSpc>
                  <a:spcPct val="100000"/>
                </a:lnSpc>
                <a:buFont typeface="Arial" panose="020B0604020202020204" pitchFamily="34" charset="0"/>
                <a:buNone/>
              </a:pPr>
              <a:endParaRPr lang="en-US" sz="12000">
                <a:solidFill>
                  <a:srgbClr val="EC5A24"/>
                </a:solidFill>
              </a:endParaRPr>
            </a:p>
            <a:p>
              <a:pPr algn="ctr">
                <a:lnSpc>
                  <a:spcPct val="100000"/>
                </a:lnSpc>
              </a:pPr>
              <a:endParaRPr lang="en-US" sz="12000">
                <a:solidFill>
                  <a:srgbClr val="EC5A24"/>
                </a:solidFill>
              </a:endParaRPr>
            </a:p>
          </p:txBody>
        </p:sp>
        <p:sp>
          <p:nvSpPr>
            <p:cNvPr id="19" name="Content Placeholder 2">
              <a:extLst>
                <a:ext uri="{FF2B5EF4-FFF2-40B4-BE49-F238E27FC236}">
                  <a16:creationId xmlns:a16="http://schemas.microsoft.com/office/drawing/2014/main" id="{A48DFD53-A69C-85AF-B476-200968EB1105}"/>
                </a:ext>
              </a:extLst>
            </p:cNvPr>
            <p:cNvSpPr txBox="1">
              <a:spLocks/>
            </p:cNvSpPr>
            <p:nvPr/>
          </p:nvSpPr>
          <p:spPr>
            <a:xfrm>
              <a:off x="10699265" y="3364392"/>
              <a:ext cx="722745" cy="9704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0" indent="0" algn="ctr">
                <a:lnSpc>
                  <a:spcPct val="100000"/>
                </a:lnSpc>
                <a:buNone/>
              </a:pPr>
              <a:r>
                <a:rPr lang="en-US" sz="12000">
                  <a:solidFill>
                    <a:srgbClr val="EC5A24"/>
                  </a:solidFill>
                  <a:latin typeface="Arial"/>
                  <a:cs typeface="Arial"/>
                </a:rPr>
                <a:t>”</a:t>
              </a:r>
            </a:p>
            <a:p>
              <a:pPr marL="0" indent="0" algn="ctr">
                <a:lnSpc>
                  <a:spcPct val="100000"/>
                </a:lnSpc>
                <a:buFont typeface="Arial" panose="020B0604020202020204" pitchFamily="34" charset="0"/>
                <a:buNone/>
              </a:pPr>
              <a:endParaRPr lang="en-US" sz="12000" b="1">
                <a:solidFill>
                  <a:srgbClr val="EC5A24"/>
                </a:solidFill>
                <a:cs typeface="Arial"/>
              </a:endParaRPr>
            </a:p>
            <a:p>
              <a:pPr marL="0" indent="0" algn="ctr">
                <a:lnSpc>
                  <a:spcPct val="100000"/>
                </a:lnSpc>
                <a:buFont typeface="Arial" panose="020B0604020202020204" pitchFamily="34" charset="0"/>
                <a:buNone/>
              </a:pPr>
              <a:endParaRPr lang="en-US" sz="12000">
                <a:solidFill>
                  <a:srgbClr val="EC5A24"/>
                </a:solidFill>
              </a:endParaRPr>
            </a:p>
            <a:p>
              <a:pPr algn="ctr">
                <a:lnSpc>
                  <a:spcPct val="100000"/>
                </a:lnSpc>
              </a:pPr>
              <a:endParaRPr lang="en-US" sz="12000">
                <a:solidFill>
                  <a:srgbClr val="EC5A24"/>
                </a:solidFill>
              </a:endParaRPr>
            </a:p>
          </p:txBody>
        </p:sp>
      </p:grpSp>
      <p:sp>
        <p:nvSpPr>
          <p:cNvPr id="10" name="TextBox 9">
            <a:extLst>
              <a:ext uri="{FF2B5EF4-FFF2-40B4-BE49-F238E27FC236}">
                <a16:creationId xmlns:a16="http://schemas.microsoft.com/office/drawing/2014/main" id="{A16B6F63-4FCE-A7CD-BC2D-8E7EEB129CC8}"/>
              </a:ext>
            </a:extLst>
          </p:cNvPr>
          <p:cNvSpPr txBox="1"/>
          <p:nvPr/>
        </p:nvSpPr>
        <p:spPr>
          <a:xfrm>
            <a:off x="709576" y="6424484"/>
            <a:ext cx="11059730"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r>
              <a:rPr lang="en-US" sz="1200" b="1">
                <a:solidFill>
                  <a:prstClr val="white"/>
                </a:solidFill>
                <a:latin typeface="Helvetica"/>
                <a:cs typeface="Helvetica"/>
              </a:rPr>
              <a:t>HRSN = Health-Related Social Needs</a:t>
            </a:r>
            <a:endParaRPr lang="en-US">
              <a:solidFill>
                <a:prstClr val="white"/>
              </a:solidFill>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0C8D392B-8005-6BEC-B638-22426885433A}"/>
              </a:ext>
            </a:extLst>
          </p:cNvPr>
          <p:cNvSpPr txBox="1"/>
          <p:nvPr/>
        </p:nvSpPr>
        <p:spPr>
          <a:xfrm>
            <a:off x="9378500" y="4292240"/>
            <a:ext cx="2142965" cy="369332"/>
          </a:xfrm>
          <a:prstGeom prst="rect">
            <a:avLst/>
          </a:prstGeom>
          <a:noFill/>
        </p:spPr>
        <p:txBody>
          <a:bodyPr wrap="square">
            <a:spAutoFit/>
          </a:bodyPr>
          <a:lstStyle/>
          <a:p>
            <a:pPr marL="342900" lvl="1" indent="0">
              <a:lnSpc>
                <a:spcPct val="100000"/>
              </a:lnSpc>
              <a:buNone/>
            </a:pPr>
            <a:r>
              <a:rPr lang="en-US" sz="1800">
                <a:solidFill>
                  <a:schemeClr val="tx1"/>
                </a:solidFill>
              </a:rPr>
              <a:t>-OHP member</a:t>
            </a:r>
          </a:p>
        </p:txBody>
      </p:sp>
    </p:spTree>
    <p:extLst>
      <p:ext uri="{BB962C8B-B14F-4D97-AF65-F5344CB8AC3E}">
        <p14:creationId xmlns:p14="http://schemas.microsoft.com/office/powerpoint/2010/main" val="250037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372E2-BA8B-E120-3AE9-606150AA8C78}"/>
              </a:ext>
            </a:extLst>
          </p:cNvPr>
          <p:cNvSpPr/>
          <p:nvPr/>
        </p:nvSpPr>
        <p:spPr>
          <a:xfrm>
            <a:off x="0" y="5860473"/>
            <a:ext cx="12192000" cy="997525"/>
          </a:xfrm>
          <a:prstGeom prst="rect">
            <a:avLst/>
          </a:prstGeom>
          <a:solidFill>
            <a:srgbClr val="D6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CCF76F-BEB8-C5A6-3BCA-95691D5CFCEA}"/>
              </a:ext>
            </a:extLst>
          </p:cNvPr>
          <p:cNvSpPr>
            <a:spLocks noGrp="1"/>
          </p:cNvSpPr>
          <p:nvPr>
            <p:ph idx="1"/>
          </p:nvPr>
        </p:nvSpPr>
        <p:spPr>
          <a:xfrm>
            <a:off x="635000" y="1435296"/>
            <a:ext cx="11017084" cy="2080394"/>
          </a:xfrm>
        </p:spPr>
        <p:txBody>
          <a:bodyPr lIns="91440" tIns="45720" rIns="91440" bIns="45720" anchor="t">
            <a:normAutofit/>
          </a:bodyPr>
          <a:lstStyle/>
          <a:p>
            <a:pPr marL="0" indent="0" defTabSz="457200">
              <a:lnSpc>
                <a:spcPct val="100000"/>
              </a:lnSpc>
              <a:spcBef>
                <a:spcPts val="0"/>
              </a:spcBef>
              <a:spcAft>
                <a:spcPts val="600"/>
              </a:spcAft>
              <a:buNone/>
              <a:defRPr/>
            </a:pPr>
            <a:r>
              <a:rPr lang="en-US" b="1">
                <a:solidFill>
                  <a:srgbClr val="080808"/>
                </a:solidFill>
                <a:latin typeface="Helvetica"/>
                <a:ea typeface="Open Sans"/>
                <a:cs typeface="Helvetica"/>
              </a:rPr>
              <a:t>At </a:t>
            </a:r>
            <a:r>
              <a:rPr lang="en-US" b="1">
                <a:solidFill>
                  <a:srgbClr val="064276"/>
                </a:solidFill>
                <a:latin typeface="Helvetica"/>
                <a:ea typeface="Open Sans"/>
                <a:cs typeface="Helvetica"/>
                <a:hlinkClick r:id="rId3"/>
              </a:rPr>
              <a:t>Oregon.gov/HRSN-data</a:t>
            </a:r>
            <a:r>
              <a:rPr lang="en-US" b="1">
                <a:solidFill>
                  <a:srgbClr val="064276"/>
                </a:solidFill>
                <a:latin typeface="Helvetica"/>
                <a:ea typeface="Open Sans"/>
                <a:cs typeface="Helvetica"/>
              </a:rPr>
              <a:t> </a:t>
            </a:r>
            <a:r>
              <a:rPr kumimoji="0" lang="en-US" b="1" u="none" strike="noStrike" kern="1200" cap="none" spc="0" normalizeH="0" baseline="0" noProof="0">
                <a:ln>
                  <a:noFill/>
                </a:ln>
                <a:solidFill>
                  <a:srgbClr val="080808"/>
                </a:solidFill>
                <a:effectLst/>
                <a:uLnTx/>
                <a:uFillTx/>
                <a:latin typeface="Helvetica"/>
                <a:ea typeface="Open Sans"/>
                <a:cs typeface="Helvetica"/>
              </a:rPr>
              <a:t>y</a:t>
            </a:r>
            <a:r>
              <a:rPr lang="en-US" b="1" err="1">
                <a:solidFill>
                  <a:srgbClr val="080808"/>
                </a:solidFill>
                <a:latin typeface="Helvetica"/>
                <a:ea typeface="Open Sans"/>
                <a:cs typeface="Helvetica"/>
              </a:rPr>
              <a:t>ou</a:t>
            </a:r>
            <a:r>
              <a:rPr lang="en-US" b="1">
                <a:solidFill>
                  <a:srgbClr val="080808"/>
                </a:solidFill>
                <a:latin typeface="Helvetica"/>
                <a:ea typeface="Open Sans"/>
                <a:cs typeface="Helvetica"/>
              </a:rPr>
              <a:t> can find information such as:</a:t>
            </a:r>
            <a:br>
              <a:rPr lang="en-US" b="1">
                <a:latin typeface="Helvetica"/>
                <a:ea typeface="Open Sans"/>
                <a:cs typeface="Helvetica"/>
              </a:rPr>
            </a:br>
            <a:r>
              <a:rPr lang="en-US" sz="1000" b="1">
                <a:solidFill>
                  <a:srgbClr val="080808"/>
                </a:solidFill>
                <a:latin typeface="Helvetica"/>
                <a:ea typeface="Open Sans"/>
                <a:cs typeface="Helvetica"/>
              </a:rPr>
              <a:t> </a:t>
            </a:r>
          </a:p>
          <a:p>
            <a:pPr lvl="1" defTabSz="457200">
              <a:lnSpc>
                <a:spcPct val="100000"/>
              </a:lnSpc>
              <a:spcBef>
                <a:spcPts val="0"/>
              </a:spcBef>
              <a:spcAft>
                <a:spcPts val="600"/>
              </a:spcAft>
              <a:defRPr/>
            </a:pPr>
            <a:r>
              <a:rPr lang="en-US" sz="2600">
                <a:solidFill>
                  <a:srgbClr val="080808"/>
                </a:solidFill>
                <a:latin typeface="Helvetica"/>
                <a:ea typeface="Open Sans"/>
                <a:cs typeface="Helvetica"/>
              </a:rPr>
              <a:t>A data brief with information on home changes for health devices</a:t>
            </a:r>
            <a:br>
              <a:rPr lang="en-US" sz="2600">
                <a:latin typeface="Helvetica"/>
                <a:ea typeface="Open Sans"/>
                <a:cs typeface="Helvetica"/>
              </a:rPr>
            </a:br>
            <a:r>
              <a:rPr lang="en-US" sz="1400">
                <a:solidFill>
                  <a:srgbClr val="080808"/>
                </a:solidFill>
                <a:latin typeface="Helvetica"/>
                <a:ea typeface="Open Sans"/>
                <a:cs typeface="Helvetica"/>
              </a:rPr>
              <a:t> </a:t>
            </a:r>
          </a:p>
          <a:p>
            <a:pPr lvl="1" defTabSz="457200">
              <a:lnSpc>
                <a:spcPct val="100000"/>
              </a:lnSpc>
              <a:spcBef>
                <a:spcPts val="0"/>
              </a:spcBef>
              <a:spcAft>
                <a:spcPts val="600"/>
              </a:spcAft>
              <a:defRPr/>
            </a:pPr>
            <a:r>
              <a:rPr kumimoji="0" lang="en-US" sz="2600" u="none" strike="noStrike" kern="1200" cap="none" spc="0" normalizeH="0" baseline="0" noProof="0">
                <a:ln>
                  <a:noFill/>
                </a:ln>
                <a:solidFill>
                  <a:srgbClr val="080808"/>
                </a:solidFill>
                <a:effectLst/>
                <a:uLnTx/>
                <a:uFillTx/>
                <a:latin typeface="Helvetica"/>
                <a:ea typeface="Open Sans"/>
                <a:cs typeface="Helvetica"/>
              </a:rPr>
              <a:t>Links to HRSN’s publicly available data presentations</a:t>
            </a:r>
            <a:endParaRPr lang="en-US" sz="2600" i="0">
              <a:solidFill>
                <a:srgbClr val="080808"/>
              </a:solidFill>
              <a:effectLst/>
              <a:latin typeface="Helvetica"/>
              <a:cs typeface="Helvetica"/>
            </a:endParaRPr>
          </a:p>
        </p:txBody>
      </p:sp>
      <p:sp>
        <p:nvSpPr>
          <p:cNvPr id="4" name="Title 7">
            <a:extLst>
              <a:ext uri="{FF2B5EF4-FFF2-40B4-BE49-F238E27FC236}">
                <a16:creationId xmlns:a16="http://schemas.microsoft.com/office/drawing/2014/main" id="{B1A74017-B372-0DAC-C696-CF1E346E5BC6}"/>
              </a:ext>
            </a:extLst>
          </p:cNvPr>
          <p:cNvSpPr txBox="1">
            <a:spLocks/>
          </p:cNvSpPr>
          <p:nvPr/>
        </p:nvSpPr>
        <p:spPr>
          <a:xfrm>
            <a:off x="543015" y="124605"/>
            <a:ext cx="11017083" cy="1143000"/>
          </a:xfrm>
          <a:prstGeom prst="rect">
            <a:avLst/>
          </a:prstGeom>
        </p:spPr>
        <p:txBody>
          <a:bodyPr lIns="91440" tIns="45720" rIns="91440" bIns="45720" anchor="ctr">
            <a:norm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gn="l"/>
            <a:r>
              <a:rPr lang="en-US" sz="3500">
                <a:solidFill>
                  <a:srgbClr val="064276"/>
                </a:solidFill>
                <a:latin typeface="Helvetica"/>
                <a:ea typeface="Open Sans"/>
                <a:cs typeface="Open Sans"/>
              </a:rPr>
              <a:t>You can now access the most recent HRSN data on our webpage!</a:t>
            </a:r>
            <a:endParaRPr lang="en-US" sz="3500">
              <a:solidFill>
                <a:srgbClr val="015594"/>
              </a:solidFill>
            </a:endParaRPr>
          </a:p>
        </p:txBody>
      </p:sp>
      <p:cxnSp>
        <p:nvCxnSpPr>
          <p:cNvPr id="5" name="Straight Connector 4">
            <a:extLst>
              <a:ext uri="{FF2B5EF4-FFF2-40B4-BE49-F238E27FC236}">
                <a16:creationId xmlns:a16="http://schemas.microsoft.com/office/drawing/2014/main" id="{7C9FC035-1100-1240-B70A-165F00D47597}"/>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3C6BDE0-EC64-533D-6BE9-03B96F1265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5109" y="4528686"/>
            <a:ext cx="8021782" cy="1574328"/>
          </a:xfrm>
          <a:prstGeom prst="rect">
            <a:avLst/>
          </a:prstGeom>
        </p:spPr>
      </p:pic>
      <p:sp>
        <p:nvSpPr>
          <p:cNvPr id="6" name="TextBox 5">
            <a:extLst>
              <a:ext uri="{FF2B5EF4-FFF2-40B4-BE49-F238E27FC236}">
                <a16:creationId xmlns:a16="http://schemas.microsoft.com/office/drawing/2014/main" id="{D0502F47-12F2-0718-9D13-E2EA5C06D6AD}"/>
              </a:ext>
            </a:extLst>
          </p:cNvPr>
          <p:cNvSpPr txBox="1"/>
          <p:nvPr/>
        </p:nvSpPr>
        <p:spPr>
          <a:xfrm>
            <a:off x="538840" y="6521590"/>
            <a:ext cx="10807472" cy="307777"/>
          </a:xfrm>
          <a:prstGeom prst="rect">
            <a:avLst/>
          </a:prstGeom>
          <a:noFill/>
        </p:spPr>
        <p:txBody>
          <a:bodyPr wrap="square" lIns="91440" tIns="45720" rIns="91440" bIns="45720" anchor="t">
            <a:spAutoFit/>
          </a:bodyPr>
          <a:lstStyle/>
          <a:p>
            <a:pPr defTabSz="914400">
              <a:defRPr/>
            </a:pPr>
            <a:r>
              <a:rPr lang="en-US" sz="1400">
                <a:solidFill>
                  <a:srgbClr val="1E194D"/>
                </a:solidFill>
                <a:latin typeface="Helvetica"/>
                <a:ea typeface="Open Sans"/>
                <a:cs typeface="Open Sans"/>
              </a:rPr>
              <a:t>HRSN = Health-Related Social Needs</a:t>
            </a:r>
            <a:endParaRPr lang="en-US"/>
          </a:p>
        </p:txBody>
      </p:sp>
    </p:spTree>
    <p:extLst>
      <p:ext uri="{BB962C8B-B14F-4D97-AF65-F5344CB8AC3E}">
        <p14:creationId xmlns:p14="http://schemas.microsoft.com/office/powerpoint/2010/main" val="156434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D7EDB-9C6C-927D-E5E4-E174474E8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F2B5B-5A9C-80C4-8E8B-E5AC763F0972}"/>
              </a:ext>
            </a:extLst>
          </p:cNvPr>
          <p:cNvSpPr>
            <a:spLocks noGrp="1"/>
          </p:cNvSpPr>
          <p:nvPr>
            <p:ph type="title"/>
          </p:nvPr>
        </p:nvSpPr>
        <p:spPr>
          <a:xfrm>
            <a:off x="849613" y="1712271"/>
            <a:ext cx="10492773" cy="1348275"/>
          </a:xfrm>
        </p:spPr>
        <p:txBody>
          <a:bodyPr lIns="91440" tIns="45720" rIns="91440" bIns="45720" anchor="t"/>
          <a:lstStyle/>
          <a:p>
            <a:r>
              <a:rPr lang="en-US" sz="4400">
                <a:solidFill>
                  <a:srgbClr val="064276"/>
                </a:solidFill>
                <a:latin typeface="Helvetica"/>
                <a:ea typeface="Open Sans"/>
                <a:cs typeface="Open Sans"/>
              </a:rPr>
              <a:t>Update on the independent evaluation of  </a:t>
            </a:r>
            <a:r>
              <a:rPr lang="en-US">
                <a:solidFill>
                  <a:srgbClr val="064276"/>
                </a:solidFill>
                <a:latin typeface="Helvetica"/>
                <a:ea typeface="Open Sans"/>
                <a:cs typeface="Open Sans"/>
              </a:rPr>
              <a:t>the 1115</a:t>
            </a:r>
            <a:r>
              <a:rPr lang="en-US" sz="4400">
                <a:solidFill>
                  <a:srgbClr val="064276"/>
                </a:solidFill>
                <a:latin typeface="Helvetica"/>
                <a:ea typeface="Open Sans"/>
                <a:cs typeface="Open Sans"/>
              </a:rPr>
              <a:t> Medicaid Waiver</a:t>
            </a:r>
            <a:endParaRPr lang="en-US"/>
          </a:p>
        </p:txBody>
      </p:sp>
    </p:spTree>
    <p:extLst>
      <p:ext uri="{BB962C8B-B14F-4D97-AF65-F5344CB8AC3E}">
        <p14:creationId xmlns:p14="http://schemas.microsoft.com/office/powerpoint/2010/main" val="2958621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n-US" b="1" i="0" u="none" strike="noStrike">
                <a:solidFill>
                  <a:srgbClr val="064276"/>
                </a:solidFill>
                <a:effectLst/>
                <a:latin typeface="Helvetica" panose="020B0604020202020204" pitchFamily="34" charset="0"/>
              </a:rPr>
              <a:t>Who we </a:t>
            </a:r>
            <a:r>
              <a:rPr lang="en-US">
                <a:latin typeface="Helvetica" panose="020B0604020202020204" pitchFamily="34" charset="0"/>
              </a:rPr>
              <a:t>are</a:t>
            </a:r>
            <a:endParaRPr lang="en-US"/>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p:txBody>
          <a:bodyPr/>
          <a:lstStyle/>
          <a:p>
            <a:pPr marL="0" indent="0">
              <a:buNone/>
            </a:pPr>
            <a:r>
              <a:rPr lang="en-US" b="1">
                <a:solidFill>
                  <a:srgbClr val="064276"/>
                </a:solidFill>
              </a:rPr>
              <a:t>The 1115 Medicaid Waiver Monitoring &amp; Evaluation Team:</a:t>
            </a:r>
          </a:p>
          <a:p>
            <a:pPr algn="l" rtl="0" fontAlgn="base"/>
            <a:r>
              <a:rPr lang="en-US" b="0" i="0" u="none" strike="noStrike">
                <a:solidFill>
                  <a:srgbClr val="080000"/>
                </a:solidFill>
                <a:effectLst/>
                <a:latin typeface="Helvetica" panose="020B0604020202020204" pitchFamily="34" charset="0"/>
              </a:rPr>
              <a:t>Is part of the Health Policy &amp; Analytics division </a:t>
            </a:r>
            <a:r>
              <a:rPr lang="en-US" b="0" i="0">
                <a:solidFill>
                  <a:srgbClr val="646464"/>
                </a:solidFill>
                <a:effectLst/>
                <a:latin typeface="Helvetica" panose="020B0604020202020204" pitchFamily="34" charset="0"/>
              </a:rPr>
              <a:t>​</a:t>
            </a:r>
            <a:endParaRPr lang="en-US" b="0" i="0">
              <a:solidFill>
                <a:srgbClr val="646464"/>
              </a:solidFill>
              <a:effectLst/>
              <a:latin typeface="Segoe UI" panose="020B0502040204020203" pitchFamily="34" charset="0"/>
            </a:endParaRPr>
          </a:p>
          <a:p>
            <a:pPr algn="l" rtl="0" fontAlgn="base">
              <a:buFont typeface="Arial" panose="020B0604020202020204" pitchFamily="34" charset="0"/>
              <a:buChar char="•"/>
            </a:pPr>
            <a:r>
              <a:rPr lang="en-US" b="0" i="0" u="none" strike="noStrike">
                <a:solidFill>
                  <a:srgbClr val="080000"/>
                </a:solidFill>
                <a:effectLst/>
                <a:latin typeface="Helvetica" panose="020B0604020202020204" pitchFamily="34" charset="0"/>
              </a:rPr>
              <a:t>Supports required evaluation of the 2022–2027 1115 Medicaid Waiver by:</a:t>
            </a:r>
          </a:p>
          <a:p>
            <a:pPr lvl="1" fontAlgn="base">
              <a:buFont typeface="Courier New" panose="02070309020205020404" pitchFamily="49" charset="0"/>
              <a:buChar char="o"/>
            </a:pPr>
            <a:r>
              <a:rPr lang="en-US" sz="2800" b="0" i="0" u="none" strike="noStrike">
                <a:solidFill>
                  <a:srgbClr val="080000"/>
                </a:solidFill>
                <a:effectLst/>
                <a:latin typeface="Helvetica" panose="020B0604020202020204" pitchFamily="34" charset="0"/>
              </a:rPr>
              <a:t> Selecting, contracting and managing independent evaluator</a:t>
            </a:r>
          </a:p>
          <a:p>
            <a:pPr marL="682625" lvl="1" indent="-341313" fontAlgn="base">
              <a:buFont typeface="Courier New" panose="02070309020205020404" pitchFamily="49" charset="0"/>
              <a:buChar char="o"/>
            </a:pPr>
            <a:r>
              <a:rPr lang="en-US" sz="2800">
                <a:solidFill>
                  <a:srgbClr val="080000"/>
                </a:solidFill>
                <a:latin typeface="Helvetica" panose="020B0604020202020204" pitchFamily="34" charset="0"/>
              </a:rPr>
              <a:t>P</a:t>
            </a:r>
            <a:r>
              <a:rPr lang="en-US" sz="2800" b="0" i="0" u="none" strike="noStrike">
                <a:solidFill>
                  <a:srgbClr val="080000"/>
                </a:solidFill>
                <a:effectLst/>
                <a:latin typeface="Helvetica" panose="020B0604020202020204" pitchFamily="34" charset="0"/>
              </a:rPr>
              <a:t>roviding evaluation reports to Centers for Medicare &amp; Medicaid Services (CMS)</a:t>
            </a:r>
            <a:endParaRPr lang="en-US" sz="2800" b="0" i="0">
              <a:solidFill>
                <a:srgbClr val="646464"/>
              </a:solidFill>
              <a:effectLst/>
              <a:latin typeface="Arial" panose="020B0604020202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fld id="{58339581-759F-43B7-B47D-47F906F0E294}" type="slidenum">
              <a:rPr lang="en-US" smtClean="0"/>
              <a:pPr/>
              <a:t>27</a:t>
            </a:fld>
            <a:endParaRPr lang="en-US"/>
          </a:p>
        </p:txBody>
      </p:sp>
    </p:spTree>
    <p:extLst>
      <p:ext uri="{BB962C8B-B14F-4D97-AF65-F5344CB8AC3E}">
        <p14:creationId xmlns:p14="http://schemas.microsoft.com/office/powerpoint/2010/main" val="396368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n-US" b="1" i="0" u="none" strike="noStrike">
                <a:solidFill>
                  <a:srgbClr val="064276"/>
                </a:solidFill>
                <a:effectLst/>
                <a:latin typeface="Helvetica" panose="020B0604020202020204" pitchFamily="34" charset="0"/>
              </a:rPr>
              <a:t>What is the 1115 Medicaid Waiver evaluation?</a:t>
            </a:r>
            <a:endParaRPr lang="en-US"/>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p:txBody>
          <a:bodyPr>
            <a:noAutofit/>
          </a:bodyPr>
          <a:lstStyle/>
          <a:p>
            <a:pPr marL="0" indent="0" algn="l" rtl="0" fontAlgn="base">
              <a:buNone/>
            </a:pPr>
            <a:r>
              <a:rPr lang="en-US" b="1">
                <a:solidFill>
                  <a:srgbClr val="064276"/>
                </a:solidFill>
                <a:latin typeface="Helvetica" panose="020B0604020202020204" pitchFamily="34" charset="0"/>
              </a:rPr>
              <a:t>CMS requires that a</a:t>
            </a:r>
            <a:r>
              <a:rPr lang="en-US" b="1" i="0" u="none" strike="noStrike">
                <a:solidFill>
                  <a:srgbClr val="064276"/>
                </a:solidFill>
                <a:effectLst/>
                <a:latin typeface="Helvetica" panose="020B0604020202020204" pitchFamily="34" charset="0"/>
              </a:rPr>
              <a:t>ll waivers have an independent evaluation. </a:t>
            </a:r>
          </a:p>
          <a:p>
            <a:pPr marL="0" indent="0" algn="l" rtl="0" fontAlgn="base">
              <a:buNone/>
            </a:pPr>
            <a:r>
              <a:rPr lang="en-US" b="1" i="0" u="none" strike="noStrike">
                <a:solidFill>
                  <a:srgbClr val="000000"/>
                </a:solidFill>
                <a:effectLst/>
                <a:latin typeface="Helvetica" panose="020B0604020202020204" pitchFamily="34" charset="0"/>
              </a:rPr>
              <a:t>The goal is </a:t>
            </a:r>
            <a:r>
              <a:rPr lang="en-US" b="1" i="0" u="none" strike="noStrike">
                <a:effectLst/>
                <a:latin typeface="+mn-lt"/>
              </a:rPr>
              <a:t>to explore and assess</a:t>
            </a:r>
            <a:r>
              <a:rPr lang="en-US" b="1" i="0">
                <a:effectLst/>
                <a:latin typeface="+mn-lt"/>
              </a:rPr>
              <a:t>​:</a:t>
            </a:r>
          </a:p>
          <a:p>
            <a:pPr algn="l" rtl="0" fontAlgn="base">
              <a:buFont typeface="Arial" panose="020B0604020202020204" pitchFamily="34" charset="0"/>
              <a:buChar char="•"/>
            </a:pPr>
            <a:r>
              <a:rPr lang="en-US" b="0" i="0" u="none" strike="noStrike">
                <a:effectLst/>
                <a:latin typeface="+mn-lt"/>
              </a:rPr>
              <a:t>Implementation of waiver policies</a:t>
            </a:r>
            <a:r>
              <a:rPr lang="en-US" b="0" i="0">
                <a:effectLst/>
                <a:latin typeface="+mn-lt"/>
              </a:rPr>
              <a:t>​</a:t>
            </a:r>
          </a:p>
          <a:p>
            <a:pPr algn="l" rtl="0" fontAlgn="base">
              <a:buFont typeface="Arial" panose="020B0604020202020204" pitchFamily="34" charset="0"/>
              <a:buChar char="•"/>
            </a:pPr>
            <a:r>
              <a:rPr lang="en-US" b="0" i="0" u="none" strike="noStrike">
                <a:effectLst/>
                <a:latin typeface="+mn-lt"/>
              </a:rPr>
              <a:t>Impacts on:</a:t>
            </a:r>
          </a:p>
          <a:p>
            <a:pPr marL="852488" lvl="1" indent="-341313" fontAlgn="base">
              <a:buFont typeface="Courier New" panose="02070309020205020404" pitchFamily="49" charset="0"/>
              <a:buChar char="o"/>
            </a:pPr>
            <a:r>
              <a:rPr lang="en-US" sz="2800">
                <a:latin typeface="+mn-lt"/>
              </a:rPr>
              <a:t>C</a:t>
            </a:r>
            <a:r>
              <a:rPr lang="en-US" sz="2800" b="0" i="0" u="none" strike="noStrike">
                <a:effectLst/>
                <a:latin typeface="+mn-lt"/>
              </a:rPr>
              <a:t>overage</a:t>
            </a:r>
          </a:p>
          <a:p>
            <a:pPr marL="852488" lvl="1" indent="-341313" fontAlgn="base">
              <a:buFont typeface="Courier New" panose="02070309020205020404" pitchFamily="49" charset="0"/>
              <a:buChar char="o"/>
            </a:pPr>
            <a:r>
              <a:rPr lang="en-US" sz="2800" b="0" i="0" u="none" strike="noStrike">
                <a:effectLst/>
                <a:latin typeface="+mn-lt"/>
              </a:rPr>
              <a:t>Access and use of care</a:t>
            </a:r>
          </a:p>
          <a:p>
            <a:pPr marL="852488" lvl="1" indent="-341313" fontAlgn="base">
              <a:buFont typeface="Courier New" panose="02070309020205020404" pitchFamily="49" charset="0"/>
              <a:buChar char="o"/>
            </a:pPr>
            <a:r>
              <a:rPr lang="en-US" sz="2800">
                <a:latin typeface="+mn-lt"/>
              </a:rPr>
              <a:t>M</a:t>
            </a:r>
            <a:r>
              <a:rPr lang="en-US" sz="2800" b="0" i="0" u="none" strike="noStrike">
                <a:effectLst/>
                <a:latin typeface="+mn-lt"/>
              </a:rPr>
              <a:t>embers’ health and wellbeing</a:t>
            </a:r>
            <a:r>
              <a:rPr lang="en-US" sz="2800" b="0" i="0">
                <a:effectLst/>
                <a:latin typeface="+mn-lt"/>
              </a:rPr>
              <a:t>​</a:t>
            </a:r>
          </a:p>
          <a:p>
            <a:pPr marL="852488" lvl="1" indent="-341313" fontAlgn="base">
              <a:buFont typeface="Courier New" panose="02070309020205020404" pitchFamily="49" charset="0"/>
              <a:buChar char="o"/>
            </a:pPr>
            <a:r>
              <a:rPr lang="en-US" sz="2800" u="none" strike="noStrike">
                <a:latin typeface="+mn-lt"/>
              </a:rPr>
              <a:t>H</a:t>
            </a:r>
            <a:r>
              <a:rPr lang="en-US" sz="2800" b="0" i="0" u="none" strike="noStrike">
                <a:effectLst/>
                <a:latin typeface="+mn-lt"/>
              </a:rPr>
              <a:t>ealth differences among specific populations</a:t>
            </a:r>
            <a:r>
              <a:rPr lang="en-US" sz="2800" b="0" i="0">
                <a:effectLst/>
                <a:latin typeface="+mn-lt"/>
              </a:rPr>
              <a:t>​</a:t>
            </a:r>
          </a:p>
          <a:p>
            <a:pPr marL="852488" lvl="1" indent="-341313" fontAlgn="base">
              <a:buFont typeface="Courier New" panose="02070309020205020404" pitchFamily="49" charset="0"/>
              <a:buChar char="o"/>
            </a:pPr>
            <a:r>
              <a:rPr lang="en-US" sz="2800">
                <a:latin typeface="+mn-lt"/>
              </a:rPr>
              <a:t>Costs and sustainability</a:t>
            </a:r>
            <a:endParaRPr lang="en-US" sz="2800" b="0" i="0">
              <a:effectLst/>
              <a:latin typeface="+mn-lt"/>
            </a:endParaRPr>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fld id="{58339581-759F-43B7-B47D-47F906F0E294}" type="slidenum">
              <a:rPr lang="en-US" smtClean="0"/>
              <a:pPr/>
              <a:t>28</a:t>
            </a:fld>
            <a:endParaRPr lang="en-US"/>
          </a:p>
        </p:txBody>
      </p:sp>
    </p:spTree>
    <p:extLst>
      <p:ext uri="{BB962C8B-B14F-4D97-AF65-F5344CB8AC3E}">
        <p14:creationId xmlns:p14="http://schemas.microsoft.com/office/powerpoint/2010/main" val="905614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4705-328B-ED06-511B-12BDB7F03DBF}"/>
              </a:ext>
            </a:extLst>
          </p:cNvPr>
          <p:cNvSpPr>
            <a:spLocks noGrp="1"/>
          </p:cNvSpPr>
          <p:nvPr>
            <p:ph type="title"/>
          </p:nvPr>
        </p:nvSpPr>
        <p:spPr/>
        <p:txBody>
          <a:bodyPr/>
          <a:lstStyle/>
          <a:p>
            <a:r>
              <a:rPr lang="en-US"/>
              <a:t>Waiver programs with evaluation designs</a:t>
            </a:r>
          </a:p>
        </p:txBody>
      </p:sp>
      <p:sp>
        <p:nvSpPr>
          <p:cNvPr id="3" name="Content Placeholder 2">
            <a:extLst>
              <a:ext uri="{FF2B5EF4-FFF2-40B4-BE49-F238E27FC236}">
                <a16:creationId xmlns:a16="http://schemas.microsoft.com/office/drawing/2014/main" id="{D35CD541-B67C-3564-0EEB-22FADAE2B2D3}"/>
              </a:ext>
            </a:extLst>
          </p:cNvPr>
          <p:cNvSpPr>
            <a:spLocks noGrp="1"/>
          </p:cNvSpPr>
          <p:nvPr>
            <p:ph idx="1"/>
          </p:nvPr>
        </p:nvSpPr>
        <p:spPr>
          <a:xfrm>
            <a:off x="7687159" y="1513656"/>
            <a:ext cx="4175354" cy="4654677"/>
          </a:xfrm>
        </p:spPr>
        <p:txBody>
          <a:bodyPr>
            <a:normAutofit/>
          </a:bodyPr>
          <a:lstStyle/>
          <a:p>
            <a:pPr marL="0" indent="0">
              <a:spcBef>
                <a:spcPts val="1800"/>
              </a:spcBef>
              <a:buNone/>
            </a:pPr>
            <a:r>
              <a:rPr lang="en-US" b="0" i="0" u="none" strike="noStrike">
                <a:effectLst/>
                <a:latin typeface="Arial" panose="020B0604020202020204" pitchFamily="34" charset="0"/>
              </a:rPr>
              <a:t>Evaluation designs for Reentry and Traditional Healthcare Practices are still being developed. </a:t>
            </a:r>
          </a:p>
          <a:p>
            <a:pPr marL="0" indent="0">
              <a:spcBef>
                <a:spcPts val="1800"/>
              </a:spcBef>
              <a:buNone/>
            </a:pPr>
            <a:r>
              <a:rPr lang="en-US" b="0" i="0" u="none" strike="noStrike">
                <a:effectLst/>
                <a:latin typeface="Arial" panose="020B0604020202020204" pitchFamily="34" charset="0"/>
              </a:rPr>
              <a:t>The Northwest Portland Area Indian Health Board is leading the evaluation design for Traditional Healthcare Practices.</a:t>
            </a:r>
            <a:r>
              <a:rPr lang="en-US" b="0" i="0">
                <a:effectLst/>
                <a:latin typeface="Arial" panose="020B0604020202020204" pitchFamily="34" charset="0"/>
              </a:rPr>
              <a:t>​</a:t>
            </a:r>
            <a:endParaRPr lang="en-US"/>
          </a:p>
        </p:txBody>
      </p:sp>
      <p:sp>
        <p:nvSpPr>
          <p:cNvPr id="4" name="Slide Number Placeholder 3">
            <a:extLst>
              <a:ext uri="{FF2B5EF4-FFF2-40B4-BE49-F238E27FC236}">
                <a16:creationId xmlns:a16="http://schemas.microsoft.com/office/drawing/2014/main" id="{AFBCE0F7-351F-FCB4-A40B-5F236F45EA14}"/>
              </a:ext>
            </a:extLst>
          </p:cNvPr>
          <p:cNvSpPr>
            <a:spLocks noGrp="1"/>
          </p:cNvSpPr>
          <p:nvPr>
            <p:ph type="sldNum" sz="quarter" idx="10"/>
          </p:nvPr>
        </p:nvSpPr>
        <p:spPr/>
        <p:txBody>
          <a:bodyPr/>
          <a:lstStyle/>
          <a:p>
            <a:fld id="{58339581-759F-43B7-B47D-47F906F0E294}" type="slidenum">
              <a:rPr lang="en-US" smtClean="0"/>
              <a:pPr/>
              <a:t>29</a:t>
            </a:fld>
            <a:endParaRPr lang="en-US"/>
          </a:p>
        </p:txBody>
      </p:sp>
      <p:pic>
        <p:nvPicPr>
          <p:cNvPr id="1026" name="Picture 2">
            <a:extLst>
              <a:ext uri="{FF2B5EF4-FFF2-40B4-BE49-F238E27FC236}">
                <a16:creationId xmlns:a16="http://schemas.microsoft.com/office/drawing/2014/main" id="{FAE026B4-AB33-BC0F-230C-A014004E5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89" y="1747837"/>
            <a:ext cx="7063980" cy="387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5102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DDAE7-3C2B-600A-8CA5-FC314EB5C02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4CB3F2-F8D1-360A-21EA-162BA9A1550E}"/>
              </a:ext>
            </a:extLst>
          </p:cNvPr>
          <p:cNvSpPr txBox="1">
            <a:spLocks/>
          </p:cNvSpPr>
          <p:nvPr/>
        </p:nvSpPr>
        <p:spPr>
          <a:xfrm>
            <a:off x="544673" y="1374717"/>
            <a:ext cx="5551327" cy="579550"/>
          </a:xfrm>
          <a:prstGeom prst="rect">
            <a:avLst/>
          </a:prstGeom>
          <a:solidFill>
            <a:schemeClr val="accent3"/>
          </a:solidFill>
        </p:spPr>
        <p:txBody>
          <a:bodyPr anchor="ctr">
            <a:noAutofit/>
          </a:bodyPr>
          <a:lstStyle>
            <a:lvl1pPr algn="ctr" defTabSz="914400" rtl="0" eaLnBrk="1" latinLnBrk="0" hangingPunct="1">
              <a:lnSpc>
                <a:spcPct val="90000"/>
              </a:lnSpc>
              <a:spcBef>
                <a:spcPct val="0"/>
              </a:spcBef>
              <a:buNone/>
              <a:defRPr sz="4400" b="1" kern="1200">
                <a:solidFill>
                  <a:schemeClr val="tx2"/>
                </a:solidFill>
                <a:latin typeface="Helvetica" pitchFamily="2" charset="0"/>
                <a:ea typeface="Open Sans" panose="020B0606030504020204" pitchFamily="34" charset="0"/>
                <a:cs typeface="Open Sans" panose="020B0606030504020204" pitchFamily="34" charset="0"/>
              </a:defRPr>
            </a:lvl1pPr>
          </a:lstStyle>
          <a:p>
            <a:r>
              <a:rPr lang="en-US" sz="2800">
                <a:solidFill>
                  <a:srgbClr val="064276"/>
                </a:solidFill>
              </a:rPr>
              <a:t>Oregon’s 1115 Medicaid Waiver</a:t>
            </a:r>
          </a:p>
        </p:txBody>
      </p:sp>
      <p:sp>
        <p:nvSpPr>
          <p:cNvPr id="13" name="Title 12">
            <a:extLst>
              <a:ext uri="{FF2B5EF4-FFF2-40B4-BE49-F238E27FC236}">
                <a16:creationId xmlns:a16="http://schemas.microsoft.com/office/drawing/2014/main" id="{8225FBC3-4136-6737-D718-1D77FF4B4352}"/>
              </a:ext>
            </a:extLst>
          </p:cNvPr>
          <p:cNvSpPr>
            <a:spLocks noGrp="1"/>
          </p:cNvSpPr>
          <p:nvPr>
            <p:ph type="ctrTitle"/>
          </p:nvPr>
        </p:nvSpPr>
        <p:spPr>
          <a:xfrm>
            <a:off x="555824" y="2335810"/>
            <a:ext cx="3781999" cy="1470025"/>
          </a:xfrm>
        </p:spPr>
        <p:txBody>
          <a:bodyPr/>
          <a:lstStyle/>
          <a:p>
            <a:pPr algn="l">
              <a:lnSpc>
                <a:spcPct val="100000"/>
              </a:lnSpc>
            </a:pPr>
            <a:r>
              <a:rPr lang="en-US" sz="6000">
                <a:solidFill>
                  <a:srgbClr val="064276"/>
                </a:solidFill>
              </a:rPr>
              <a:t>All Come Webinar</a:t>
            </a:r>
          </a:p>
        </p:txBody>
      </p:sp>
      <p:sp>
        <p:nvSpPr>
          <p:cNvPr id="62" name="Title 1">
            <a:extLst>
              <a:ext uri="{FF2B5EF4-FFF2-40B4-BE49-F238E27FC236}">
                <a16:creationId xmlns:a16="http://schemas.microsoft.com/office/drawing/2014/main" id="{C9CC1D78-878C-086B-ABBD-0D4B256B9BC8}"/>
              </a:ext>
            </a:extLst>
          </p:cNvPr>
          <p:cNvSpPr txBox="1">
            <a:spLocks/>
          </p:cNvSpPr>
          <p:nvPr/>
        </p:nvSpPr>
        <p:spPr>
          <a:xfrm>
            <a:off x="553453" y="4063012"/>
            <a:ext cx="7088215" cy="694656"/>
          </a:xfrm>
          <a:prstGeom prst="rect">
            <a:avLst/>
          </a:prstGeom>
        </p:spPr>
        <p:txBody>
          <a:bodyPr lIns="91440" tIns="45720" rIns="91440" bIns="45720" anchor="t"/>
          <a:lstStyle>
            <a:lvl1pPr algn="ctr" rtl="0" eaLnBrk="1" fontAlgn="base" hangingPunct="1">
              <a:spcBef>
                <a:spcPct val="0"/>
              </a:spcBef>
              <a:spcAft>
                <a:spcPct val="0"/>
              </a:spcAft>
              <a:defRPr sz="6000" b="1">
                <a:solidFill>
                  <a:srgbClr val="005595"/>
                </a:solidFill>
                <a:latin typeface="+mj-lt"/>
                <a:ea typeface="+mj-ea"/>
                <a:cs typeface="+mj-cs"/>
              </a:defRPr>
            </a:lvl1pPr>
            <a:lvl2pPr algn="l" rtl="0" eaLnBrk="1" fontAlgn="base" hangingPunct="1">
              <a:spcBef>
                <a:spcPct val="0"/>
              </a:spcBef>
              <a:spcAft>
                <a:spcPct val="0"/>
              </a:spcAft>
              <a:defRPr sz="2400" b="1">
                <a:solidFill>
                  <a:srgbClr val="005595"/>
                </a:solidFill>
                <a:latin typeface="Arial" charset="0"/>
              </a:defRPr>
            </a:lvl2pPr>
            <a:lvl3pPr algn="l" rtl="0" eaLnBrk="1" fontAlgn="base" hangingPunct="1">
              <a:spcBef>
                <a:spcPct val="0"/>
              </a:spcBef>
              <a:spcAft>
                <a:spcPct val="0"/>
              </a:spcAft>
              <a:defRPr sz="2400" b="1">
                <a:solidFill>
                  <a:srgbClr val="005595"/>
                </a:solidFill>
                <a:latin typeface="Arial" charset="0"/>
              </a:defRPr>
            </a:lvl3pPr>
            <a:lvl4pPr algn="l" rtl="0" eaLnBrk="1" fontAlgn="base" hangingPunct="1">
              <a:spcBef>
                <a:spcPct val="0"/>
              </a:spcBef>
              <a:spcAft>
                <a:spcPct val="0"/>
              </a:spcAft>
              <a:defRPr sz="2400" b="1">
                <a:solidFill>
                  <a:srgbClr val="005595"/>
                </a:solidFill>
                <a:latin typeface="Arial" charset="0"/>
              </a:defRPr>
            </a:lvl4pPr>
            <a:lvl5pPr algn="l" rtl="0" eaLnBrk="1" fontAlgn="base" hangingPunct="1">
              <a:spcBef>
                <a:spcPct val="0"/>
              </a:spcBef>
              <a:spcAft>
                <a:spcPct val="0"/>
              </a:spcAft>
              <a:defRPr sz="2400" b="1">
                <a:solidFill>
                  <a:srgbClr val="005595"/>
                </a:solidFill>
                <a:latin typeface="Arial" charset="0"/>
              </a:defRPr>
            </a:lvl5pPr>
            <a:lvl6pPr marL="342900" algn="l" rtl="0" eaLnBrk="1" fontAlgn="base" hangingPunct="1">
              <a:spcBef>
                <a:spcPct val="0"/>
              </a:spcBef>
              <a:spcAft>
                <a:spcPct val="0"/>
              </a:spcAft>
              <a:defRPr sz="2400" b="1">
                <a:solidFill>
                  <a:srgbClr val="005595"/>
                </a:solidFill>
                <a:latin typeface="Arial" charset="0"/>
              </a:defRPr>
            </a:lvl6pPr>
            <a:lvl7pPr marL="685800" algn="l" rtl="0" eaLnBrk="1" fontAlgn="base" hangingPunct="1">
              <a:spcBef>
                <a:spcPct val="0"/>
              </a:spcBef>
              <a:spcAft>
                <a:spcPct val="0"/>
              </a:spcAft>
              <a:defRPr sz="2400" b="1">
                <a:solidFill>
                  <a:srgbClr val="005595"/>
                </a:solidFill>
                <a:latin typeface="Arial" charset="0"/>
              </a:defRPr>
            </a:lvl7pPr>
            <a:lvl8pPr marL="1028700" algn="l" rtl="0" eaLnBrk="1" fontAlgn="base" hangingPunct="1">
              <a:spcBef>
                <a:spcPct val="0"/>
              </a:spcBef>
              <a:spcAft>
                <a:spcPct val="0"/>
              </a:spcAft>
              <a:defRPr sz="2400" b="1">
                <a:solidFill>
                  <a:srgbClr val="005595"/>
                </a:solidFill>
                <a:latin typeface="Arial" charset="0"/>
              </a:defRPr>
            </a:lvl8pPr>
            <a:lvl9pPr marL="1371600" algn="l" rtl="0" eaLnBrk="1" fontAlgn="base" hangingPunct="1">
              <a:spcBef>
                <a:spcPct val="0"/>
              </a:spcBef>
              <a:spcAft>
                <a:spcPct val="0"/>
              </a:spcAft>
              <a:defRPr sz="2400" b="1">
                <a:solidFill>
                  <a:srgbClr val="005595"/>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kern="0">
                <a:solidFill>
                  <a:srgbClr val="064276"/>
                </a:solidFill>
                <a:latin typeface="Helvetica"/>
                <a:ea typeface="Open Sans"/>
                <a:cs typeface="Open Sans"/>
              </a:rPr>
              <a:t>July 9, 2025</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a:ea typeface="Open Sans"/>
              <a:cs typeface="Open San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2800" kern="0">
              <a:solidFill>
                <a:srgbClr val="064276"/>
              </a:solidFill>
              <a:latin typeface="Helvetica"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32E13D77-78A0-E93D-D392-9EA1E04BCB40}"/>
              </a:ext>
              <a:ext uri="{C183D7F6-B498-43B3-948B-1728B52AA6E4}">
                <adec:decorative xmlns:adec="http://schemas.microsoft.com/office/drawing/2017/decorative" val="1"/>
              </a:ext>
            </a:extLst>
          </p:cNvPr>
          <p:cNvSpPr/>
          <p:nvPr/>
        </p:nvSpPr>
        <p:spPr>
          <a:xfrm>
            <a:off x="0" y="5846546"/>
            <a:ext cx="12188952" cy="98409"/>
          </a:xfrm>
          <a:prstGeom prst="rect">
            <a:avLst/>
          </a:prstGeom>
          <a:solidFill>
            <a:srgbClr val="005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RSN Icons&#10;">
            <a:extLst>
              <a:ext uri="{FF2B5EF4-FFF2-40B4-BE49-F238E27FC236}">
                <a16:creationId xmlns:a16="http://schemas.microsoft.com/office/drawing/2014/main" id="{7F290A22-0B5F-BCA3-2E1E-50A14CFFFA52}"/>
              </a:ext>
            </a:extLst>
          </p:cNvPr>
          <p:cNvPicPr>
            <a:picLocks noChangeAspect="1"/>
          </p:cNvPicPr>
          <p:nvPr/>
        </p:nvPicPr>
        <p:blipFill>
          <a:blip r:embed="rId4"/>
          <a:stretch>
            <a:fillRect/>
          </a:stretch>
        </p:blipFill>
        <p:spPr>
          <a:xfrm>
            <a:off x="9040988" y="5625977"/>
            <a:ext cx="2394089" cy="537562"/>
          </a:xfrm>
          <a:prstGeom prst="rect">
            <a:avLst/>
          </a:prstGeom>
        </p:spPr>
      </p:pic>
      <p:pic>
        <p:nvPicPr>
          <p:cNvPr id="6" name="Graphic 5" descr="Oregon Health Authority Logo">
            <a:extLst>
              <a:ext uri="{FF2B5EF4-FFF2-40B4-BE49-F238E27FC236}">
                <a16:creationId xmlns:a16="http://schemas.microsoft.com/office/drawing/2014/main" id="{728DA09F-DE9A-3440-5C90-9FB703F476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5807" y="6147858"/>
            <a:ext cx="1595400" cy="527844"/>
          </a:xfrm>
          <a:prstGeom prst="rect">
            <a:avLst/>
          </a:prstGeom>
        </p:spPr>
      </p:pic>
      <p:pic>
        <p:nvPicPr>
          <p:cNvPr id="24" name="Picture 23" descr="Oregon Health Plan Logo">
            <a:extLst>
              <a:ext uri="{FF2B5EF4-FFF2-40B4-BE49-F238E27FC236}">
                <a16:creationId xmlns:a16="http://schemas.microsoft.com/office/drawing/2014/main" id="{3E003F27-7CEF-6DC1-FAC4-F926FEA7E7E3}"/>
              </a:ext>
            </a:extLst>
          </p:cNvPr>
          <p:cNvPicPr>
            <a:picLocks noChangeAspect="1"/>
          </p:cNvPicPr>
          <p:nvPr/>
        </p:nvPicPr>
        <p:blipFill>
          <a:blip r:embed="rId7"/>
          <a:stretch>
            <a:fillRect/>
          </a:stretch>
        </p:blipFill>
        <p:spPr>
          <a:xfrm>
            <a:off x="2309848" y="6120945"/>
            <a:ext cx="849785" cy="581670"/>
          </a:xfrm>
          <a:prstGeom prst="rect">
            <a:avLst/>
          </a:prstGeom>
        </p:spPr>
      </p:pic>
      <p:pic>
        <p:nvPicPr>
          <p:cNvPr id="25" name="Picture 24" descr="Logo of 1115 Medicaid Waiver Implementation Project Oregon ">
            <a:extLst>
              <a:ext uri="{FF2B5EF4-FFF2-40B4-BE49-F238E27FC236}">
                <a16:creationId xmlns:a16="http://schemas.microsoft.com/office/drawing/2014/main" id="{FEBBDA63-0E0B-DDE3-7C24-FFC3095257B7}"/>
              </a:ext>
            </a:extLst>
          </p:cNvPr>
          <p:cNvPicPr>
            <a:picLocks noChangeAspect="1"/>
          </p:cNvPicPr>
          <p:nvPr/>
        </p:nvPicPr>
        <p:blipFill>
          <a:blip r:embed="rId8"/>
          <a:stretch>
            <a:fillRect/>
          </a:stretch>
        </p:blipFill>
        <p:spPr>
          <a:xfrm>
            <a:off x="3414098" y="6120945"/>
            <a:ext cx="2810005" cy="581670"/>
          </a:xfrm>
          <a:prstGeom prst="rect">
            <a:avLst/>
          </a:prstGeom>
        </p:spPr>
      </p:pic>
      <p:pic>
        <p:nvPicPr>
          <p:cNvPr id="2" name="Graphic 1">
            <a:extLst>
              <a:ext uri="{FF2B5EF4-FFF2-40B4-BE49-F238E27FC236}">
                <a16:creationId xmlns:a16="http://schemas.microsoft.com/office/drawing/2014/main" id="{C09B16B0-ECB0-B5EE-08AB-0F5F5532B8F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05260" y="4078570"/>
            <a:ext cx="1458833" cy="1508708"/>
          </a:xfrm>
          <a:prstGeom prst="rect">
            <a:avLst/>
          </a:prstGeom>
        </p:spPr>
      </p:pic>
      <p:pic>
        <p:nvPicPr>
          <p:cNvPr id="3" name="Graphic 2">
            <a:extLst>
              <a:ext uri="{FF2B5EF4-FFF2-40B4-BE49-F238E27FC236}">
                <a16:creationId xmlns:a16="http://schemas.microsoft.com/office/drawing/2014/main" id="{A0608335-6665-7003-0EEB-B0B824FD69A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32337" y="3267006"/>
            <a:ext cx="2433828" cy="2175695"/>
          </a:xfrm>
          <a:prstGeom prst="rect">
            <a:avLst/>
          </a:prstGeom>
        </p:spPr>
      </p:pic>
      <p:pic>
        <p:nvPicPr>
          <p:cNvPr id="5" name="Graphic 4">
            <a:extLst>
              <a:ext uri="{FF2B5EF4-FFF2-40B4-BE49-F238E27FC236}">
                <a16:creationId xmlns:a16="http://schemas.microsoft.com/office/drawing/2014/main" id="{13DEE1EB-8833-CB39-698C-5D4BA1E6AE29}"/>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06910" y="1427794"/>
            <a:ext cx="2544571" cy="2631565"/>
          </a:xfrm>
          <a:prstGeom prst="rect">
            <a:avLst/>
          </a:prstGeom>
        </p:spPr>
      </p:pic>
      <p:pic>
        <p:nvPicPr>
          <p:cNvPr id="7" name="Graphic 6">
            <a:extLst>
              <a:ext uri="{FF2B5EF4-FFF2-40B4-BE49-F238E27FC236}">
                <a16:creationId xmlns:a16="http://schemas.microsoft.com/office/drawing/2014/main" id="{4CC025D5-24C9-FD7E-6781-B8C499F5FBD2}"/>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14832" y="1862070"/>
            <a:ext cx="1203649" cy="1269905"/>
          </a:xfrm>
          <a:prstGeom prst="rect">
            <a:avLst/>
          </a:prstGeom>
        </p:spPr>
      </p:pic>
      <p:pic>
        <p:nvPicPr>
          <p:cNvPr id="8" name="Graphic 7">
            <a:extLst>
              <a:ext uri="{FF2B5EF4-FFF2-40B4-BE49-F238E27FC236}">
                <a16:creationId xmlns:a16="http://schemas.microsoft.com/office/drawing/2014/main" id="{D677BE15-2CA5-64BA-8B02-83385168E922}"/>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69309" y="-34783"/>
            <a:ext cx="1350643" cy="1432856"/>
          </a:xfrm>
          <a:prstGeom prst="rect">
            <a:avLst/>
          </a:prstGeom>
        </p:spPr>
      </p:pic>
      <p:pic>
        <p:nvPicPr>
          <p:cNvPr id="9" name="Graphic 8">
            <a:extLst>
              <a:ext uri="{FF2B5EF4-FFF2-40B4-BE49-F238E27FC236}">
                <a16:creationId xmlns:a16="http://schemas.microsoft.com/office/drawing/2014/main" id="{95CE5E33-E356-4C23-F468-0A84E142446E}"/>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103476" y="-75591"/>
            <a:ext cx="2075172" cy="2111262"/>
          </a:xfrm>
          <a:prstGeom prst="rect">
            <a:avLst/>
          </a:prstGeom>
        </p:spPr>
      </p:pic>
    </p:spTree>
    <p:extLst>
      <p:ext uri="{BB962C8B-B14F-4D97-AF65-F5344CB8AC3E}">
        <p14:creationId xmlns:p14="http://schemas.microsoft.com/office/powerpoint/2010/main" val="1756995920"/>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n-US" b="1" i="0" u="none" strike="noStrike">
                <a:solidFill>
                  <a:srgbClr val="064276"/>
                </a:solidFill>
                <a:effectLst/>
                <a:latin typeface="Helvetica" panose="020B0604020202020204" pitchFamily="34" charset="0"/>
              </a:rPr>
              <a:t>How was</a:t>
            </a:r>
            <a:r>
              <a:rPr lang="en-US">
                <a:latin typeface="Helvetica" panose="020B0604020202020204" pitchFamily="34" charset="0"/>
              </a:rPr>
              <a:t> the evaluation developed?</a:t>
            </a:r>
            <a:endParaRPr lang="en-US"/>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p:txBody>
          <a:bodyPr>
            <a:noAutofit/>
          </a:bodyPr>
          <a:lstStyle/>
          <a:p>
            <a:pPr fontAlgn="base"/>
            <a:r>
              <a:rPr lang="en-US" b="0" i="0" u="none" strike="noStrike">
                <a:solidFill>
                  <a:srgbClr val="000000"/>
                </a:solidFill>
                <a:effectLst/>
                <a:latin typeface="Helvetica" panose="020B0604020202020204" pitchFamily="34" charset="0"/>
              </a:rPr>
              <a:t>The e</a:t>
            </a:r>
            <a:r>
              <a:rPr lang="en-US">
                <a:solidFill>
                  <a:srgbClr val="000000"/>
                </a:solidFill>
                <a:latin typeface="Helvetica" panose="020B0604020202020204" pitchFamily="34" charset="0"/>
              </a:rPr>
              <a:t>valuation team used </a:t>
            </a:r>
            <a:r>
              <a:rPr lang="en-US" b="0" i="0" u="none" strike="noStrike">
                <a:solidFill>
                  <a:srgbClr val="000000"/>
                </a:solidFill>
                <a:effectLst/>
                <a:latin typeface="Helvetica" panose="020B0604020202020204" pitchFamily="34" charset="0"/>
              </a:rPr>
              <a:t>CMS requirements and input from community partners in Oregon</a:t>
            </a:r>
            <a:r>
              <a:rPr lang="en-US" b="0" i="0">
                <a:solidFill>
                  <a:srgbClr val="646464"/>
                </a:solidFill>
                <a:effectLst/>
                <a:latin typeface="Helvetica" panose="020B0604020202020204" pitchFamily="34" charset="0"/>
              </a:rPr>
              <a:t>​ </a:t>
            </a:r>
            <a:r>
              <a:rPr lang="en-US" b="0" i="0">
                <a:effectLst/>
                <a:latin typeface="Helvetica" panose="020B0604020202020204" pitchFamily="34" charset="0"/>
              </a:rPr>
              <a:t>to design evaluations</a:t>
            </a:r>
          </a:p>
          <a:p>
            <a:pPr fontAlgn="base"/>
            <a:r>
              <a:rPr lang="en-US">
                <a:solidFill>
                  <a:srgbClr val="080000"/>
                </a:solidFill>
                <a:latin typeface="Helvetica" panose="020B0604020202020204" pitchFamily="34" charset="0"/>
              </a:rPr>
              <a:t>They hired the Center for Outcomes Research &amp; Education (CORE) to design and implement the evaluation</a:t>
            </a:r>
            <a:endParaRPr lang="en-US" b="0" i="0">
              <a:effectLst/>
              <a:latin typeface="Arial" panose="020B0604020202020204" pitchFamily="34" charset="0"/>
            </a:endParaRPr>
          </a:p>
          <a:p>
            <a:pPr algn="l" rtl="0" fontAlgn="base">
              <a:buFont typeface="Arial" panose="020B0604020202020204" pitchFamily="34" charset="0"/>
              <a:buChar char="•"/>
            </a:pPr>
            <a:r>
              <a:rPr lang="en-US" b="0" i="0" u="sng" strike="noStrike">
                <a:solidFill>
                  <a:srgbClr val="005695"/>
                </a:solidFill>
                <a:effectLst/>
                <a:latin typeface="Helvetica" panose="020B0604020202020204" pitchFamily="34" charset="0"/>
                <a:hlinkClick r:id="rId3"/>
              </a:rPr>
              <a:t>Evaluation design </a:t>
            </a:r>
            <a:r>
              <a:rPr lang="en-US" b="0" i="0" u="none" strike="noStrike">
                <a:solidFill>
                  <a:srgbClr val="000000"/>
                </a:solidFill>
                <a:effectLst/>
                <a:latin typeface="Helvetica" panose="020B0604020202020204" pitchFamily="34" charset="0"/>
              </a:rPr>
              <a:t>was approved by CMS in December, 2024</a:t>
            </a:r>
            <a:r>
              <a:rPr lang="en-US" b="0" i="0">
                <a:solidFill>
                  <a:srgbClr val="646464"/>
                </a:solidFill>
                <a:effectLst/>
                <a:latin typeface="Helvetica" panose="020B0604020202020204" pitchFamily="34" charset="0"/>
              </a:rPr>
              <a:t>​</a:t>
            </a:r>
            <a:endParaRPr lang="en-US" b="0" i="0">
              <a:solidFill>
                <a:srgbClr val="646464"/>
              </a:solidFill>
              <a:effectLst/>
              <a:latin typeface="Segoe UI" panose="020B0502040204020203"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fld id="{58339581-759F-43B7-B47D-47F906F0E294}" type="slidenum">
              <a:rPr lang="en-US" smtClean="0"/>
              <a:pPr/>
              <a:t>30</a:t>
            </a:fld>
            <a:endParaRPr lang="en-US"/>
          </a:p>
        </p:txBody>
      </p:sp>
    </p:spTree>
    <p:extLst>
      <p:ext uri="{BB962C8B-B14F-4D97-AF65-F5344CB8AC3E}">
        <p14:creationId xmlns:p14="http://schemas.microsoft.com/office/powerpoint/2010/main" val="369641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1AEEC-FC54-4524-6F51-ADB5D0773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D2CEB-7FC0-6D5B-65D0-22DF4AFB1969}"/>
              </a:ext>
            </a:extLst>
          </p:cNvPr>
          <p:cNvSpPr>
            <a:spLocks noGrp="1"/>
          </p:cNvSpPr>
          <p:nvPr>
            <p:ph type="title"/>
          </p:nvPr>
        </p:nvSpPr>
        <p:spPr/>
        <p:txBody>
          <a:bodyPr/>
          <a:lstStyle/>
          <a:p>
            <a:r>
              <a:rPr lang="en-US" b="1" i="0" u="none" strike="noStrike">
                <a:solidFill>
                  <a:srgbClr val="064276"/>
                </a:solidFill>
                <a:effectLst/>
                <a:latin typeface="Helvetica" panose="020B0604020202020204" pitchFamily="34" charset="0"/>
              </a:rPr>
              <a:t>Examples of evaluation </a:t>
            </a:r>
            <a:r>
              <a:rPr lang="en-US">
                <a:latin typeface="Helvetica" panose="020B0604020202020204" pitchFamily="34" charset="0"/>
              </a:rPr>
              <a:t>q</a:t>
            </a:r>
            <a:r>
              <a:rPr lang="en-US" b="1" i="0" u="none" strike="noStrike">
                <a:solidFill>
                  <a:srgbClr val="064276"/>
                </a:solidFill>
                <a:effectLst/>
                <a:latin typeface="Helvetica" panose="020B0604020202020204" pitchFamily="34" charset="0"/>
              </a:rPr>
              <a:t>uestions</a:t>
            </a:r>
            <a:r>
              <a:rPr lang="en-US" b="0" i="0">
                <a:solidFill>
                  <a:srgbClr val="000000"/>
                </a:solidFill>
                <a:effectLst/>
                <a:latin typeface="Helvetica" panose="020B0604020202020204" pitchFamily="34" charset="0"/>
              </a:rPr>
              <a:t>​</a:t>
            </a:r>
            <a:endParaRPr lang="en-US"/>
          </a:p>
        </p:txBody>
      </p:sp>
      <p:sp>
        <p:nvSpPr>
          <p:cNvPr id="3" name="Content Placeholder 2">
            <a:extLst>
              <a:ext uri="{FF2B5EF4-FFF2-40B4-BE49-F238E27FC236}">
                <a16:creationId xmlns:a16="http://schemas.microsoft.com/office/drawing/2014/main" id="{DD4E0C34-6D7A-83BB-9DDF-58F1ACCDB671}"/>
              </a:ext>
            </a:extLst>
          </p:cNvPr>
          <p:cNvSpPr>
            <a:spLocks noGrp="1"/>
          </p:cNvSpPr>
          <p:nvPr>
            <p:ph idx="1"/>
          </p:nvPr>
        </p:nvSpPr>
        <p:spPr>
          <a:xfrm>
            <a:off x="634999" y="1329397"/>
            <a:ext cx="11227514" cy="5325593"/>
          </a:xfrm>
        </p:spPr>
        <p:txBody>
          <a:bodyPr>
            <a:noAutofit/>
          </a:bodyPr>
          <a:lstStyle/>
          <a:p>
            <a:pPr marL="0" indent="0">
              <a:spcBef>
                <a:spcPts val="0"/>
              </a:spcBef>
              <a:spcAft>
                <a:spcPts val="1800"/>
              </a:spcAft>
              <a:buNone/>
            </a:pPr>
            <a:r>
              <a:rPr lang="en-US" sz="2650" b="1">
                <a:solidFill>
                  <a:srgbClr val="064276"/>
                </a:solidFill>
                <a:latin typeface="Helvetica" panose="020B0604020202020204" pitchFamily="34" charset="0"/>
                <a:cs typeface="Helvetica" panose="020B0604020202020204" pitchFamily="34" charset="0"/>
              </a:rPr>
              <a:t>For all programs:  </a:t>
            </a:r>
            <a:r>
              <a:rPr lang="en-US" sz="2650">
                <a:latin typeface="Helvetica" panose="020B0604020202020204" pitchFamily="34" charset="0"/>
                <a:cs typeface="Helvetica" panose="020B0604020202020204" pitchFamily="34" charset="0"/>
              </a:rPr>
              <a:t>How were the policies implemented? ​</a:t>
            </a:r>
            <a:r>
              <a:rPr lang="en-US" sz="2650" b="0" i="0" u="none" strike="noStrike">
                <a:solidFill>
                  <a:srgbClr val="000000"/>
                </a:solidFill>
                <a:effectLst/>
                <a:latin typeface="Helvetica" panose="020B0604020202020204" pitchFamily="34" charset="0"/>
                <a:cs typeface="Helvetica" panose="020B0604020202020204" pitchFamily="34" charset="0"/>
              </a:rPr>
              <a:t> </a:t>
            </a:r>
          </a:p>
          <a:p>
            <a:pPr marL="0" indent="0">
              <a:spcBef>
                <a:spcPts val="0"/>
              </a:spcBef>
              <a:spcAft>
                <a:spcPts val="1800"/>
              </a:spcAft>
              <a:buNone/>
            </a:pPr>
            <a:r>
              <a:rPr lang="en-US" sz="2650" b="1">
                <a:solidFill>
                  <a:srgbClr val="064276"/>
                </a:solidFill>
                <a:latin typeface="Helvetica" panose="020B0604020202020204" pitchFamily="34" charset="0"/>
                <a:cs typeface="Helvetica" panose="020B0604020202020204" pitchFamily="34" charset="0"/>
              </a:rPr>
              <a:t>CE/TME:</a:t>
            </a:r>
            <a:r>
              <a:rPr lang="en-US" sz="2650">
                <a:solidFill>
                  <a:srgbClr val="064276"/>
                </a:solidFill>
                <a:latin typeface="Helvetica" panose="020B0604020202020204" pitchFamily="34" charset="0"/>
                <a:cs typeface="Helvetica" panose="020B0604020202020204" pitchFamily="34" charset="0"/>
              </a:rPr>
              <a:t> </a:t>
            </a:r>
            <a:r>
              <a:rPr lang="en-US" sz="2650">
                <a:latin typeface="Helvetica" panose="020B0604020202020204" pitchFamily="34" charset="0"/>
                <a:cs typeface="Helvetica" panose="020B0604020202020204" pitchFamily="34" charset="0"/>
              </a:rPr>
              <a:t>What were the impacts on reducing gaps in coverage and improving healthcare access and quality? </a:t>
            </a:r>
          </a:p>
          <a:p>
            <a:pPr marL="0" indent="0">
              <a:spcBef>
                <a:spcPts val="0"/>
              </a:spcBef>
              <a:spcAft>
                <a:spcPts val="1800"/>
              </a:spcAft>
              <a:buNone/>
            </a:pPr>
            <a:r>
              <a:rPr lang="en-US" sz="2650" b="1">
                <a:solidFill>
                  <a:srgbClr val="064276"/>
                </a:solidFill>
                <a:latin typeface="Helvetica" panose="020B0604020202020204" pitchFamily="34" charset="0"/>
                <a:cs typeface="Helvetica" panose="020B0604020202020204" pitchFamily="34" charset="0"/>
              </a:rPr>
              <a:t>Young Adults with Special Health Care Needs (YSCHN):</a:t>
            </a:r>
            <a:r>
              <a:rPr lang="en-US" sz="2650" b="0" i="0">
                <a:solidFill>
                  <a:srgbClr val="000000"/>
                </a:solidFill>
                <a:effectLst/>
                <a:latin typeface="Helvetica" panose="020B0604020202020204" pitchFamily="34" charset="0"/>
                <a:cs typeface="Helvetica" panose="020B0604020202020204" pitchFamily="34" charset="0"/>
              </a:rPr>
              <a:t>​ </a:t>
            </a:r>
            <a:r>
              <a:rPr lang="en-US" sz="2650" b="0" i="0" u="none" strike="noStrike">
                <a:solidFill>
                  <a:srgbClr val="000000"/>
                </a:solidFill>
                <a:effectLst/>
                <a:latin typeface="Helvetica" panose="020B0604020202020204" pitchFamily="34" charset="0"/>
                <a:cs typeface="Helvetica" panose="020B0604020202020204" pitchFamily="34" charset="0"/>
              </a:rPr>
              <a:t>What were the impacts on continuity of coverage, continuity of care, and self-reported health care access and utilization? </a:t>
            </a:r>
          </a:p>
          <a:p>
            <a:pPr marL="0" indent="0">
              <a:spcBef>
                <a:spcPts val="0"/>
              </a:spcBef>
              <a:spcAft>
                <a:spcPts val="1800"/>
              </a:spcAft>
              <a:buNone/>
            </a:pPr>
            <a:r>
              <a:rPr lang="en-US" sz="2650" b="1">
                <a:solidFill>
                  <a:srgbClr val="064276"/>
                </a:solidFill>
                <a:latin typeface="Helvetica" panose="020B0604020202020204" pitchFamily="34" charset="0"/>
                <a:cs typeface="Helvetica" panose="020B0604020202020204" pitchFamily="34" charset="0"/>
              </a:rPr>
              <a:t>Health-related Social Needs (HRSN): </a:t>
            </a:r>
            <a:r>
              <a:rPr lang="en-US" sz="2650">
                <a:latin typeface="Helvetica" panose="020B0604020202020204" pitchFamily="34" charset="0"/>
                <a:cs typeface="Helvetica" panose="020B0604020202020204" pitchFamily="34" charset="0"/>
              </a:rPr>
              <a:t>What are members’ experiences with HRSN? ​What are the impacts on members’ social needs and social service use, health care utilization, and self-reported health? </a:t>
            </a:r>
          </a:p>
          <a:p>
            <a:pPr marL="0" indent="0" algn="l" rtl="0" fontAlgn="base">
              <a:spcBef>
                <a:spcPts val="0"/>
              </a:spcBef>
              <a:spcAft>
                <a:spcPts val="1800"/>
              </a:spcAft>
              <a:buNone/>
            </a:pPr>
            <a:r>
              <a:rPr lang="en-US" sz="2650" b="1">
                <a:solidFill>
                  <a:srgbClr val="064276"/>
                </a:solidFill>
                <a:latin typeface="Helvetica" panose="020B0604020202020204" pitchFamily="34" charset="0"/>
                <a:cs typeface="Helvetica" panose="020B0604020202020204" pitchFamily="34" charset="0"/>
              </a:rPr>
              <a:t>Costs:</a:t>
            </a:r>
            <a:r>
              <a:rPr lang="en-US" sz="2650" b="0" i="0" u="none" strike="noStrike">
                <a:solidFill>
                  <a:srgbClr val="064276"/>
                </a:solidFill>
                <a:effectLst/>
                <a:latin typeface="Helvetica" panose="020B0604020202020204" pitchFamily="34" charset="0"/>
                <a:cs typeface="Helvetica" panose="020B0604020202020204" pitchFamily="34" charset="0"/>
              </a:rPr>
              <a:t> </a:t>
            </a:r>
            <a:r>
              <a:rPr lang="en-US" sz="2650" b="0" i="0" u="none" strike="noStrike">
                <a:solidFill>
                  <a:srgbClr val="000000"/>
                </a:solidFill>
                <a:effectLst/>
                <a:latin typeface="Helvetica" panose="020B0604020202020204" pitchFamily="34" charset="0"/>
                <a:cs typeface="Helvetica" panose="020B0604020202020204" pitchFamily="34" charset="0"/>
              </a:rPr>
              <a:t>What were the administrative costs of implementing new policies?​ How did costs for health services and uncompensated care change?</a:t>
            </a:r>
            <a:endParaRPr lang="en-US" sz="2650">
              <a:latin typeface="Helvetica" panose="020B0604020202020204" pitchFamily="34"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F946FCA0-D595-34C1-7DAE-5B0AC519FE2C}"/>
              </a:ext>
            </a:extLst>
          </p:cNvPr>
          <p:cNvSpPr>
            <a:spLocks noGrp="1"/>
          </p:cNvSpPr>
          <p:nvPr>
            <p:ph type="sldNum" sz="quarter" idx="10"/>
          </p:nvPr>
        </p:nvSpPr>
        <p:spPr/>
        <p:txBody>
          <a:bodyPr/>
          <a:lstStyle/>
          <a:p>
            <a:fld id="{58339581-759F-43B7-B47D-47F906F0E294}" type="slidenum">
              <a:rPr lang="en-US" smtClean="0"/>
              <a:pPr/>
              <a:t>31</a:t>
            </a:fld>
            <a:endParaRPr lang="en-US"/>
          </a:p>
        </p:txBody>
      </p:sp>
    </p:spTree>
    <p:extLst>
      <p:ext uri="{BB962C8B-B14F-4D97-AF65-F5344CB8AC3E}">
        <p14:creationId xmlns:p14="http://schemas.microsoft.com/office/powerpoint/2010/main" val="477900998"/>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n-US" b="1" i="0" u="none" strike="noStrike">
                <a:solidFill>
                  <a:srgbClr val="064276"/>
                </a:solidFill>
                <a:effectLst/>
                <a:latin typeface="Helvetica" panose="020B0604020202020204" pitchFamily="34" charset="0"/>
              </a:rPr>
              <a:t>Evaluation process</a:t>
            </a:r>
            <a:endParaRPr lang="en-US"/>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a:xfrm>
            <a:off x="635000" y="1329397"/>
            <a:ext cx="11360688" cy="6140786"/>
          </a:xfrm>
        </p:spPr>
        <p:txBody>
          <a:bodyPr>
            <a:noAutofit/>
          </a:bodyPr>
          <a:lstStyle/>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Interviewing many people and organizations:</a:t>
            </a:r>
          </a:p>
          <a:p>
            <a:pPr marL="852488" indent="-341313" algn="l" rtl="0" fontAlgn="base">
              <a:buFont typeface="Courier New" panose="02070309020205020404" pitchFamily="49" charset="0"/>
              <a:buChar char="o"/>
            </a:pPr>
            <a:r>
              <a:rPr lang="en-US" b="0" i="0" u="none" strike="noStrike">
                <a:solidFill>
                  <a:srgbClr val="000000"/>
                </a:solidFill>
                <a:effectLst/>
                <a:latin typeface="Helvetica" panose="020B0604020202020204" pitchFamily="34" charset="0"/>
              </a:rPr>
              <a:t>OHP members</a:t>
            </a:r>
            <a:r>
              <a:rPr lang="en-US" b="0" i="0">
                <a:solidFill>
                  <a:srgbClr val="646464"/>
                </a:solidFill>
                <a:effectLst/>
                <a:latin typeface="Helvetica" panose="020B0604020202020204" pitchFamily="34" charset="0"/>
              </a:rPr>
              <a:t>​</a:t>
            </a:r>
            <a:endParaRPr lang="en-US" b="0" i="0">
              <a:solidFill>
                <a:srgbClr val="646464"/>
              </a:solidFill>
              <a:effectLst/>
              <a:latin typeface="Arial" panose="020B0604020202020204" pitchFamily="34" charset="0"/>
            </a:endParaRPr>
          </a:p>
          <a:p>
            <a:pPr marL="852488" indent="-341313" algn="l" rtl="0" fontAlgn="base">
              <a:buFont typeface="Courier New" panose="02070309020205020404" pitchFamily="49" charset="0"/>
              <a:buChar char="o"/>
            </a:pPr>
            <a:r>
              <a:rPr lang="en-US">
                <a:solidFill>
                  <a:srgbClr val="000000"/>
                </a:solidFill>
                <a:latin typeface="Helvetica" panose="020B0604020202020204" pitchFamily="34" charset="0"/>
              </a:rPr>
              <a:t>Groups </a:t>
            </a:r>
            <a:r>
              <a:rPr lang="en-US" b="0" i="0" u="none" strike="noStrike">
                <a:solidFill>
                  <a:srgbClr val="000000"/>
                </a:solidFill>
                <a:effectLst/>
                <a:latin typeface="Helvetica" panose="020B0604020202020204" pitchFamily="34" charset="0"/>
              </a:rPr>
              <a:t>implementing and managing waiver benefits – Oregon Health Authority, coordinated care organizations (CCOs), and HRSN providers for example</a:t>
            </a:r>
            <a:endParaRPr lang="en-US" b="0" i="0">
              <a:solidFill>
                <a:srgbClr val="646464"/>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Setting up discussion boards about the implementation</a:t>
            </a:r>
            <a:r>
              <a:rPr lang="en-US" i="0" u="none" strike="noStrike">
                <a:effectLst/>
                <a:latin typeface="Helvetica" panose="020B0604020202020204" pitchFamily="34" charset="0"/>
              </a:rPr>
              <a:t> </a:t>
            </a:r>
            <a:r>
              <a:rPr lang="en-US" i="0">
                <a:effectLst/>
                <a:latin typeface="Helvetica" panose="020B0604020202020204" pitchFamily="34" charset="0"/>
              </a:rPr>
              <a:t>​</a:t>
            </a:r>
            <a:r>
              <a:rPr lang="en-US">
                <a:latin typeface="Helvetica" panose="020B0604020202020204" pitchFamily="34" charset="0"/>
              </a:rPr>
              <a:t>of the waiver</a:t>
            </a:r>
            <a:endParaRPr lang="en-US" i="0">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Analyzing CCO &amp; OHA reports, Medicaid enrollment, and claims</a:t>
            </a:r>
            <a:endParaRPr lang="en-US" b="0" i="0">
              <a:solidFill>
                <a:srgbClr val="646464"/>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Surveying people getting HRSN benefits</a:t>
            </a:r>
            <a:r>
              <a:rPr lang="en-US" b="0" i="0">
                <a:solidFill>
                  <a:srgbClr val="646464"/>
                </a:solidFill>
                <a:effectLst/>
                <a:latin typeface="Helvetica" panose="020B0604020202020204" pitchFamily="34" charset="0"/>
              </a:rPr>
              <a:t>​</a:t>
            </a:r>
            <a:endParaRPr lang="en-US" b="0" i="0">
              <a:solidFill>
                <a:srgbClr val="646464"/>
              </a:solidFill>
              <a:effectLst/>
              <a:latin typeface="Arial" panose="020B0604020202020204" pitchFamily="34" charset="0"/>
            </a:endParaRPr>
          </a:p>
          <a:p>
            <a:pPr algn="l" rtl="0" fontAlgn="base">
              <a:buFont typeface="Arial" panose="020B0604020202020204" pitchFamily="34" charset="0"/>
              <a:buChar char="•"/>
            </a:pPr>
            <a:r>
              <a:rPr lang="en-US">
                <a:solidFill>
                  <a:srgbClr val="000000"/>
                </a:solidFill>
                <a:latin typeface="Helvetica" panose="020B0604020202020204" pitchFamily="34" charset="0"/>
              </a:rPr>
              <a:t>Reporting on financials </a:t>
            </a:r>
            <a:r>
              <a:rPr lang="en-US" b="0" i="0" u="none" strike="noStrike">
                <a:solidFill>
                  <a:srgbClr val="000000"/>
                </a:solidFill>
                <a:effectLst/>
                <a:latin typeface="Helvetica" panose="020B0604020202020204" pitchFamily="34" charset="0"/>
              </a:rPr>
              <a:t>and cost data </a:t>
            </a: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Reviewing other administrative data</a:t>
            </a:r>
            <a:endParaRPr lang="en-US"/>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fld id="{58339581-759F-43B7-B47D-47F906F0E294}" type="slidenum">
              <a:rPr lang="en-US" smtClean="0"/>
              <a:pPr/>
              <a:t>32</a:t>
            </a:fld>
            <a:endParaRPr lang="en-US"/>
          </a:p>
        </p:txBody>
      </p:sp>
    </p:spTree>
    <p:extLst>
      <p:ext uri="{BB962C8B-B14F-4D97-AF65-F5344CB8AC3E}">
        <p14:creationId xmlns:p14="http://schemas.microsoft.com/office/powerpoint/2010/main" val="2120237206"/>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542D-8A17-64DF-B85B-957C84A79A21}"/>
              </a:ext>
            </a:extLst>
          </p:cNvPr>
          <p:cNvSpPr>
            <a:spLocks noGrp="1"/>
          </p:cNvSpPr>
          <p:nvPr>
            <p:ph type="title"/>
          </p:nvPr>
        </p:nvSpPr>
        <p:spPr/>
        <p:txBody>
          <a:bodyPr/>
          <a:lstStyle/>
          <a:p>
            <a:r>
              <a:rPr lang="en-US" b="1" i="0" u="none" strike="noStrike">
                <a:solidFill>
                  <a:srgbClr val="064276"/>
                </a:solidFill>
                <a:effectLst/>
                <a:latin typeface="Helvetica" panose="020B0604020202020204" pitchFamily="34" charset="0"/>
              </a:rPr>
              <a:t>What to expect in the next year</a:t>
            </a:r>
            <a:endParaRPr lang="en-US"/>
          </a:p>
        </p:txBody>
      </p:sp>
      <p:sp>
        <p:nvSpPr>
          <p:cNvPr id="3" name="Content Placeholder 2">
            <a:extLst>
              <a:ext uri="{FF2B5EF4-FFF2-40B4-BE49-F238E27FC236}">
                <a16:creationId xmlns:a16="http://schemas.microsoft.com/office/drawing/2014/main" id="{FA04E6F3-C819-DDBF-DEE2-D558DDDBD1DB}"/>
              </a:ext>
            </a:extLst>
          </p:cNvPr>
          <p:cNvSpPr>
            <a:spLocks noGrp="1"/>
          </p:cNvSpPr>
          <p:nvPr>
            <p:ph idx="1"/>
          </p:nvPr>
        </p:nvSpPr>
        <p:spPr>
          <a:xfrm>
            <a:off x="634999" y="1329397"/>
            <a:ext cx="11227513" cy="5128063"/>
          </a:xfrm>
        </p:spPr>
        <p:txBody>
          <a:bodyPr>
            <a:noAutofit/>
          </a:bodyPr>
          <a:lstStyle/>
          <a:p>
            <a:pPr marL="0" indent="0">
              <a:buNone/>
            </a:pPr>
            <a:r>
              <a:rPr lang="en-US" b="1">
                <a:solidFill>
                  <a:srgbClr val="064276"/>
                </a:solidFill>
              </a:rPr>
              <a:t>Oregon Health Plan members</a:t>
            </a:r>
          </a:p>
          <a:p>
            <a:r>
              <a:rPr lang="en-US"/>
              <a:t>Interviews about Temporary Medicaid Expansion begin early summer 2025​</a:t>
            </a:r>
          </a:p>
          <a:p>
            <a:r>
              <a:rPr lang="en-US"/>
              <a:t>Interviews of OHP members getting HRSN benefits begin late summer 2025 ​</a:t>
            </a:r>
          </a:p>
          <a:p>
            <a:r>
              <a:rPr lang="en-US"/>
              <a:t>YSHCN member interviews begin fall 2025 ​</a:t>
            </a:r>
          </a:p>
          <a:p>
            <a:r>
              <a:rPr lang="en-US"/>
              <a:t>Survey of OHP members getting HRSN benefits begins early 2026​</a:t>
            </a:r>
          </a:p>
          <a:p>
            <a:pPr marL="0" indent="0">
              <a:spcBef>
                <a:spcPts val="1800"/>
              </a:spcBef>
              <a:buNone/>
            </a:pPr>
            <a:r>
              <a:rPr lang="en-US" b="1">
                <a:solidFill>
                  <a:srgbClr val="064276"/>
                </a:solidFill>
              </a:rPr>
              <a:t>HRSN service providers</a:t>
            </a:r>
          </a:p>
          <a:p>
            <a:r>
              <a:rPr lang="en-US">
                <a:latin typeface="+mn-lt"/>
              </a:rPr>
              <a:t>Interviews and discussion boards begin fall 2025​</a:t>
            </a:r>
          </a:p>
        </p:txBody>
      </p:sp>
      <p:sp>
        <p:nvSpPr>
          <p:cNvPr id="4" name="Slide Number Placeholder 3">
            <a:extLst>
              <a:ext uri="{FF2B5EF4-FFF2-40B4-BE49-F238E27FC236}">
                <a16:creationId xmlns:a16="http://schemas.microsoft.com/office/drawing/2014/main" id="{4B3C6512-765B-B316-6BA5-2CC06482D720}"/>
              </a:ext>
            </a:extLst>
          </p:cNvPr>
          <p:cNvSpPr>
            <a:spLocks noGrp="1"/>
          </p:cNvSpPr>
          <p:nvPr>
            <p:ph type="sldNum" sz="quarter" idx="10"/>
          </p:nvPr>
        </p:nvSpPr>
        <p:spPr/>
        <p:txBody>
          <a:bodyPr/>
          <a:lstStyle/>
          <a:p>
            <a:fld id="{58339581-759F-43B7-B47D-47F906F0E294}" type="slidenum">
              <a:rPr lang="en-US" smtClean="0"/>
              <a:pPr/>
              <a:t>33</a:t>
            </a:fld>
            <a:endParaRPr lang="en-US"/>
          </a:p>
        </p:txBody>
      </p:sp>
    </p:spTree>
    <p:extLst>
      <p:ext uri="{BB962C8B-B14F-4D97-AF65-F5344CB8AC3E}">
        <p14:creationId xmlns:p14="http://schemas.microsoft.com/office/powerpoint/2010/main" val="3801036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542D-8A17-64DF-B85B-957C84A79A21}"/>
              </a:ext>
            </a:extLst>
          </p:cNvPr>
          <p:cNvSpPr>
            <a:spLocks noGrp="1"/>
          </p:cNvSpPr>
          <p:nvPr>
            <p:ph type="title"/>
          </p:nvPr>
        </p:nvSpPr>
        <p:spPr/>
        <p:txBody>
          <a:bodyPr/>
          <a:lstStyle/>
          <a:p>
            <a:r>
              <a:rPr lang="en-US" b="1" i="0" u="none" strike="noStrike">
                <a:solidFill>
                  <a:srgbClr val="064276"/>
                </a:solidFill>
                <a:effectLst/>
                <a:latin typeface="Helvetica" panose="020B0604020202020204" pitchFamily="34" charset="0"/>
              </a:rPr>
              <a:t>What to expect in the next year - continued</a:t>
            </a:r>
            <a:endParaRPr lang="en-US"/>
          </a:p>
        </p:txBody>
      </p:sp>
      <p:sp>
        <p:nvSpPr>
          <p:cNvPr id="3" name="Content Placeholder 2">
            <a:extLst>
              <a:ext uri="{FF2B5EF4-FFF2-40B4-BE49-F238E27FC236}">
                <a16:creationId xmlns:a16="http://schemas.microsoft.com/office/drawing/2014/main" id="{FA04E6F3-C819-DDBF-DEE2-D558DDDBD1DB}"/>
              </a:ext>
            </a:extLst>
          </p:cNvPr>
          <p:cNvSpPr>
            <a:spLocks noGrp="1"/>
          </p:cNvSpPr>
          <p:nvPr>
            <p:ph idx="1"/>
          </p:nvPr>
        </p:nvSpPr>
        <p:spPr>
          <a:xfrm>
            <a:off x="634999" y="1329397"/>
            <a:ext cx="11227513" cy="5128063"/>
          </a:xfrm>
        </p:spPr>
        <p:txBody>
          <a:bodyPr>
            <a:noAutofit/>
          </a:bodyPr>
          <a:lstStyle/>
          <a:p>
            <a:pPr marL="0" indent="0">
              <a:buNone/>
            </a:pPr>
            <a:r>
              <a:rPr lang="en-US" b="1">
                <a:solidFill>
                  <a:srgbClr val="064276"/>
                </a:solidFill>
              </a:rPr>
              <a:t>Coordinated care organizations</a:t>
            </a:r>
          </a:p>
          <a:p>
            <a:r>
              <a:rPr lang="en-US"/>
              <a:t>Continuous Eligibility and Temporary Medicaid Expansion interviews begin early summer 2025​</a:t>
            </a:r>
          </a:p>
          <a:p>
            <a:r>
              <a:rPr lang="en-US"/>
              <a:t>Interviews about HRSN and YSHCN begin summer/fall 2025 ​</a:t>
            </a:r>
          </a:p>
          <a:p>
            <a:r>
              <a:rPr lang="en-US"/>
              <a:t>HRSN discussion boards begin fall 2025 </a:t>
            </a:r>
          </a:p>
          <a:p>
            <a:pPr marL="0" indent="0">
              <a:spcBef>
                <a:spcPts val="1800"/>
              </a:spcBef>
              <a:buNone/>
            </a:pPr>
            <a:r>
              <a:rPr lang="en-US" b="1">
                <a:solidFill>
                  <a:srgbClr val="064276"/>
                </a:solidFill>
              </a:rPr>
              <a:t>OHA and other state agency staff</a:t>
            </a:r>
          </a:p>
          <a:p>
            <a:r>
              <a:rPr lang="en-US"/>
              <a:t>Continuous Eligibility and Temporary Medicaid Expansion interviews begin spring 2025​</a:t>
            </a:r>
          </a:p>
          <a:p>
            <a:r>
              <a:rPr lang="en-US"/>
              <a:t>Interviews about HRSN and YSHCN begin summer 2025</a:t>
            </a:r>
          </a:p>
          <a:p>
            <a:r>
              <a:rPr lang="en-US">
                <a:latin typeface="+mn-lt"/>
              </a:rPr>
              <a:t>​</a:t>
            </a:r>
            <a:r>
              <a:rPr lang="en-US"/>
              <a:t>HRSN discussion boards begin fall 2025 </a:t>
            </a:r>
          </a:p>
          <a:p>
            <a:endParaRPr lang="en-US">
              <a:latin typeface="+mn-lt"/>
            </a:endParaRPr>
          </a:p>
        </p:txBody>
      </p:sp>
      <p:sp>
        <p:nvSpPr>
          <p:cNvPr id="4" name="Slide Number Placeholder 3">
            <a:extLst>
              <a:ext uri="{FF2B5EF4-FFF2-40B4-BE49-F238E27FC236}">
                <a16:creationId xmlns:a16="http://schemas.microsoft.com/office/drawing/2014/main" id="{4B3C6512-765B-B316-6BA5-2CC06482D720}"/>
              </a:ext>
            </a:extLst>
          </p:cNvPr>
          <p:cNvSpPr>
            <a:spLocks noGrp="1"/>
          </p:cNvSpPr>
          <p:nvPr>
            <p:ph type="sldNum" sz="quarter" idx="10"/>
          </p:nvPr>
        </p:nvSpPr>
        <p:spPr/>
        <p:txBody>
          <a:bodyPr/>
          <a:lstStyle/>
          <a:p>
            <a:fld id="{58339581-759F-43B7-B47D-47F906F0E294}" type="slidenum">
              <a:rPr lang="en-US" smtClean="0"/>
              <a:pPr/>
              <a:t>34</a:t>
            </a:fld>
            <a:endParaRPr lang="en-US"/>
          </a:p>
        </p:txBody>
      </p:sp>
    </p:spTree>
    <p:extLst>
      <p:ext uri="{BB962C8B-B14F-4D97-AF65-F5344CB8AC3E}">
        <p14:creationId xmlns:p14="http://schemas.microsoft.com/office/powerpoint/2010/main" val="3314416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E9A1E1-0FC2-3B31-0ECD-F3A913C27F36}"/>
              </a:ext>
            </a:extLst>
          </p:cNvPr>
          <p:cNvSpPr>
            <a:spLocks noGrp="1"/>
          </p:cNvSpPr>
          <p:nvPr>
            <p:ph type="title"/>
          </p:nvPr>
        </p:nvSpPr>
        <p:spPr>
          <a:xfrm>
            <a:off x="635000" y="400540"/>
            <a:ext cx="11226799" cy="825500"/>
          </a:xfrm>
        </p:spPr>
        <p:txBody>
          <a:bodyPr/>
          <a:lstStyle/>
          <a:p>
            <a:r>
              <a:rPr lang="en-US" b="1" i="0" u="none" strike="noStrike">
                <a:solidFill>
                  <a:srgbClr val="064276"/>
                </a:solidFill>
                <a:effectLst/>
                <a:latin typeface="Helvetica" panose="020B0604020202020204" pitchFamily="34" charset="0"/>
              </a:rPr>
              <a:t>Equity​</a:t>
            </a:r>
            <a:endParaRPr lang="en-US"/>
          </a:p>
        </p:txBody>
      </p:sp>
      <p:sp>
        <p:nvSpPr>
          <p:cNvPr id="7" name="Content Placeholder 6">
            <a:extLst>
              <a:ext uri="{FF2B5EF4-FFF2-40B4-BE49-F238E27FC236}">
                <a16:creationId xmlns:a16="http://schemas.microsoft.com/office/drawing/2014/main" id="{B0DF4674-7150-0122-72E7-FCDAB450EDE7}"/>
              </a:ext>
            </a:extLst>
          </p:cNvPr>
          <p:cNvSpPr>
            <a:spLocks noGrp="1"/>
          </p:cNvSpPr>
          <p:nvPr>
            <p:ph idx="1"/>
          </p:nvPr>
        </p:nvSpPr>
        <p:spPr>
          <a:xfrm>
            <a:off x="635000" y="1329397"/>
            <a:ext cx="11360688" cy="6140786"/>
          </a:xfrm>
        </p:spPr>
        <p:txBody>
          <a:bodyPr>
            <a:noAutofit/>
          </a:bodyPr>
          <a:lstStyle/>
          <a:p>
            <a:pPr marL="0" indent="0" algn="l" rtl="0" fontAlgn="base">
              <a:buNone/>
            </a:pPr>
            <a:r>
              <a:rPr lang="en-US" b="1" i="0" u="none" strike="noStrike">
                <a:solidFill>
                  <a:srgbClr val="064276"/>
                </a:solidFill>
                <a:effectLst/>
                <a:latin typeface="Helvetica" panose="020B0604020202020204" pitchFamily="34" charset="0"/>
              </a:rPr>
              <a:t>Data will be collected using equitable evaluation practices by:​</a:t>
            </a:r>
            <a:endParaRPr lang="en-US" b="0" i="0" u="none" strike="noStrike">
              <a:solidFill>
                <a:srgbClr val="064276"/>
              </a:solidFill>
              <a:effectLst/>
              <a:latin typeface="Helvetica"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Including underrepresented groups and diverse experiences </a:t>
            </a: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Offering interviews in several languages and providing interpretation ​</a:t>
            </a: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Translating materials​ with cultural consideration </a:t>
            </a: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Using plain language​</a:t>
            </a: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Engaging in multiple forms of outreach​</a:t>
            </a:r>
          </a:p>
          <a:p>
            <a:pPr algn="l" rtl="0" fontAlgn="base">
              <a:buFont typeface="Arial" panose="020B0604020202020204" pitchFamily="34" charset="0"/>
              <a:buChar char="•"/>
            </a:pPr>
            <a:r>
              <a:rPr lang="en-US" b="0" i="0" u="none" strike="noStrike">
                <a:solidFill>
                  <a:srgbClr val="000000"/>
                </a:solidFill>
                <a:effectLst/>
                <a:latin typeface="Helvetica" panose="020B0604020202020204" pitchFamily="34" charset="0"/>
              </a:rPr>
              <a:t>Paying OHP members for participation to value their time and knowledge </a:t>
            </a:r>
            <a:endParaRPr lang="en-US"/>
          </a:p>
        </p:txBody>
      </p:sp>
      <p:sp>
        <p:nvSpPr>
          <p:cNvPr id="4" name="Slide Number Placeholder 3">
            <a:extLst>
              <a:ext uri="{FF2B5EF4-FFF2-40B4-BE49-F238E27FC236}">
                <a16:creationId xmlns:a16="http://schemas.microsoft.com/office/drawing/2014/main" id="{E2C95C8B-4330-E97E-E5BE-61B4C868E472}"/>
              </a:ext>
            </a:extLst>
          </p:cNvPr>
          <p:cNvSpPr>
            <a:spLocks noGrp="1"/>
          </p:cNvSpPr>
          <p:nvPr>
            <p:ph type="sldNum" sz="quarter" idx="10"/>
          </p:nvPr>
        </p:nvSpPr>
        <p:spPr>
          <a:xfrm>
            <a:off x="9589807" y="6470731"/>
            <a:ext cx="2272706" cy="184259"/>
          </a:xfrm>
        </p:spPr>
        <p:txBody>
          <a:bodyPr/>
          <a:lstStyle/>
          <a:p>
            <a:fld id="{58339581-759F-43B7-B47D-47F906F0E294}" type="slidenum">
              <a:rPr lang="en-US" smtClean="0"/>
              <a:pPr/>
              <a:t>35</a:t>
            </a:fld>
            <a:endParaRPr lang="en-US"/>
          </a:p>
        </p:txBody>
      </p:sp>
    </p:spTree>
    <p:extLst>
      <p:ext uri="{BB962C8B-B14F-4D97-AF65-F5344CB8AC3E}">
        <p14:creationId xmlns:p14="http://schemas.microsoft.com/office/powerpoint/2010/main" val="1516643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4A2F-9C9D-719C-D1F8-6AEDC51EEFAF}"/>
              </a:ext>
            </a:extLst>
          </p:cNvPr>
          <p:cNvSpPr>
            <a:spLocks noGrp="1"/>
          </p:cNvSpPr>
          <p:nvPr>
            <p:ph type="title"/>
          </p:nvPr>
        </p:nvSpPr>
        <p:spPr>
          <a:xfrm>
            <a:off x="349838" y="217558"/>
            <a:ext cx="10678551" cy="957238"/>
          </a:xfrm>
        </p:spPr>
        <p:txBody>
          <a:bodyPr/>
          <a:lstStyle/>
          <a:p>
            <a:r>
              <a:rPr lang="en-US" b="1"/>
              <a:t>Full evaluation </a:t>
            </a:r>
            <a:r>
              <a:rPr lang="en-US"/>
              <a:t>t</a:t>
            </a:r>
            <a:r>
              <a:rPr lang="en-US" b="1"/>
              <a:t>imeline </a:t>
            </a:r>
            <a:r>
              <a:rPr lang="en-US"/>
              <a:t>o</a:t>
            </a:r>
            <a:r>
              <a:rPr lang="en-US" b="1"/>
              <a:t>verview</a:t>
            </a:r>
            <a:endParaRPr lang="en-US"/>
          </a:p>
        </p:txBody>
      </p:sp>
      <p:sp>
        <p:nvSpPr>
          <p:cNvPr id="18" name="Rectangle 17">
            <a:extLst>
              <a:ext uri="{FF2B5EF4-FFF2-40B4-BE49-F238E27FC236}">
                <a16:creationId xmlns:a16="http://schemas.microsoft.com/office/drawing/2014/main" id="{27B960E5-865D-6734-46AC-7B6C7C6236C7}"/>
              </a:ext>
            </a:extLst>
          </p:cNvPr>
          <p:cNvSpPr/>
          <p:nvPr/>
        </p:nvSpPr>
        <p:spPr>
          <a:xfrm>
            <a:off x="561344" y="1337217"/>
            <a:ext cx="5535227" cy="478555"/>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2025 and 2026</a:t>
            </a:r>
          </a:p>
        </p:txBody>
      </p:sp>
      <p:sp>
        <p:nvSpPr>
          <p:cNvPr id="19" name="Rectangle 18">
            <a:extLst>
              <a:ext uri="{FF2B5EF4-FFF2-40B4-BE49-F238E27FC236}">
                <a16:creationId xmlns:a16="http://schemas.microsoft.com/office/drawing/2014/main" id="{24BAAE58-71C3-7552-FAE2-2B944DEE94C8}"/>
              </a:ext>
            </a:extLst>
          </p:cNvPr>
          <p:cNvSpPr/>
          <p:nvPr/>
        </p:nvSpPr>
        <p:spPr>
          <a:xfrm>
            <a:off x="6267218" y="1940708"/>
            <a:ext cx="3704718" cy="31906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25425" indent="-225425">
              <a:spcAft>
                <a:spcPts val="1200"/>
              </a:spcAft>
              <a:buFont typeface="Arial" panose="020B0604020202020204" pitchFamily="34" charset="0"/>
              <a:buChar char="•"/>
            </a:pPr>
            <a:r>
              <a:rPr lang="en-US" sz="2400">
                <a:solidFill>
                  <a:schemeClr val="tx1"/>
                </a:solidFill>
              </a:rPr>
              <a:t>Conclude primary data collection</a:t>
            </a:r>
          </a:p>
          <a:p>
            <a:pPr marL="225425" indent="-225425">
              <a:spcAft>
                <a:spcPts val="1200"/>
              </a:spcAft>
              <a:buFont typeface="Arial" panose="020B0604020202020204" pitchFamily="34" charset="0"/>
              <a:buChar char="•"/>
            </a:pPr>
            <a:r>
              <a:rPr lang="en-US" sz="2400">
                <a:solidFill>
                  <a:schemeClr val="tx1"/>
                </a:solidFill>
              </a:rPr>
              <a:t>Continue receiving quantitative data; continue and finalize analysis</a:t>
            </a:r>
          </a:p>
          <a:p>
            <a:pPr algn="ctr"/>
            <a:r>
              <a:rPr lang="en-US" sz="1600">
                <a:solidFill>
                  <a:schemeClr val="tx1"/>
                </a:solidFill>
              </a:rPr>
              <a:t> </a:t>
            </a:r>
          </a:p>
        </p:txBody>
      </p:sp>
      <p:sp>
        <p:nvSpPr>
          <p:cNvPr id="20" name="Rectangle 19">
            <a:extLst>
              <a:ext uri="{FF2B5EF4-FFF2-40B4-BE49-F238E27FC236}">
                <a16:creationId xmlns:a16="http://schemas.microsoft.com/office/drawing/2014/main" id="{B2E2D499-8C10-15AF-09A3-139654093821}"/>
              </a:ext>
            </a:extLst>
          </p:cNvPr>
          <p:cNvSpPr/>
          <p:nvPr/>
        </p:nvSpPr>
        <p:spPr>
          <a:xfrm>
            <a:off x="6267217" y="1335544"/>
            <a:ext cx="3704717" cy="478555"/>
          </a:xfrm>
          <a:prstGeom prst="rect">
            <a:avLst/>
          </a:prstGeom>
          <a:solidFill>
            <a:srgbClr val="752E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2027 and 2028</a:t>
            </a:r>
          </a:p>
        </p:txBody>
      </p:sp>
      <p:sp>
        <p:nvSpPr>
          <p:cNvPr id="23" name="Rectangle 22">
            <a:extLst>
              <a:ext uri="{FF2B5EF4-FFF2-40B4-BE49-F238E27FC236}">
                <a16:creationId xmlns:a16="http://schemas.microsoft.com/office/drawing/2014/main" id="{304DC939-2807-7110-AD20-750277C75660}"/>
              </a:ext>
            </a:extLst>
          </p:cNvPr>
          <p:cNvSpPr/>
          <p:nvPr/>
        </p:nvSpPr>
        <p:spPr>
          <a:xfrm>
            <a:off x="10142580" y="1949804"/>
            <a:ext cx="1554287" cy="17656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25425" indent="-225425">
              <a:spcAft>
                <a:spcPts val="1200"/>
              </a:spcAft>
              <a:buFont typeface="Arial" panose="020B0604020202020204" pitchFamily="34" charset="0"/>
              <a:buChar char="•"/>
            </a:pPr>
            <a:r>
              <a:rPr lang="en-US" sz="2400" b="1">
                <a:solidFill>
                  <a:schemeClr val="tx1"/>
                </a:solidFill>
              </a:rPr>
              <a:t>Final report to CMS (Q1)</a:t>
            </a:r>
          </a:p>
        </p:txBody>
      </p:sp>
      <p:sp>
        <p:nvSpPr>
          <p:cNvPr id="24" name="Rectangle 23">
            <a:extLst>
              <a:ext uri="{FF2B5EF4-FFF2-40B4-BE49-F238E27FC236}">
                <a16:creationId xmlns:a16="http://schemas.microsoft.com/office/drawing/2014/main" id="{9D99DFAC-5D79-FA25-5DF9-D9545ABE647E}"/>
              </a:ext>
            </a:extLst>
          </p:cNvPr>
          <p:cNvSpPr/>
          <p:nvPr/>
        </p:nvSpPr>
        <p:spPr>
          <a:xfrm>
            <a:off x="10142580" y="1363933"/>
            <a:ext cx="1554480" cy="450166"/>
          </a:xfrm>
          <a:prstGeom prst="rect">
            <a:avLst/>
          </a:prstGeom>
          <a:solidFill>
            <a:srgbClr val="009F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2029</a:t>
            </a:r>
          </a:p>
        </p:txBody>
      </p:sp>
      <p:sp>
        <p:nvSpPr>
          <p:cNvPr id="4" name="Rectangle 3">
            <a:extLst>
              <a:ext uri="{FF2B5EF4-FFF2-40B4-BE49-F238E27FC236}">
                <a16:creationId xmlns:a16="http://schemas.microsoft.com/office/drawing/2014/main" id="{3B5B4C0C-19B3-E1AB-3652-CC4242DF2654}"/>
              </a:ext>
            </a:extLst>
          </p:cNvPr>
          <p:cNvSpPr/>
          <p:nvPr/>
        </p:nvSpPr>
        <p:spPr>
          <a:xfrm>
            <a:off x="561344" y="1949804"/>
            <a:ext cx="5534656" cy="412181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25425" indent="-225425">
              <a:spcAft>
                <a:spcPts val="1200"/>
              </a:spcAft>
              <a:buFont typeface="Arial" panose="020B0604020202020204" pitchFamily="34" charset="0"/>
              <a:buChar char="•"/>
            </a:pPr>
            <a:r>
              <a:rPr lang="en-US" sz="2400">
                <a:solidFill>
                  <a:schemeClr val="tx1"/>
                </a:solidFill>
              </a:rPr>
              <a:t>Primary data collection (interviews, online discussion boards, cost data) with OHP members, CCOs, HRSN providers, and state agency staff</a:t>
            </a:r>
          </a:p>
          <a:p>
            <a:pPr marL="225425" indent="-225425">
              <a:spcAft>
                <a:spcPts val="1200"/>
              </a:spcAft>
              <a:buFont typeface="Arial" panose="020B0604020202020204" pitchFamily="34" charset="0"/>
              <a:buChar char="•"/>
            </a:pPr>
            <a:r>
              <a:rPr lang="en-US" sz="2400">
                <a:solidFill>
                  <a:schemeClr val="tx1"/>
                </a:solidFill>
              </a:rPr>
              <a:t>Survey of people getting HRSN benefits</a:t>
            </a:r>
          </a:p>
          <a:p>
            <a:pPr marL="225425" indent="-225425">
              <a:spcAft>
                <a:spcPts val="1200"/>
              </a:spcAft>
              <a:buFont typeface="Arial" panose="020B0604020202020204" pitchFamily="34" charset="0"/>
              <a:buChar char="•"/>
            </a:pPr>
            <a:r>
              <a:rPr lang="en-US" sz="2400">
                <a:solidFill>
                  <a:schemeClr val="tx1"/>
                </a:solidFill>
              </a:rPr>
              <a:t>Receive first batches of quantitative data and begin analysis</a:t>
            </a:r>
          </a:p>
          <a:p>
            <a:pPr marL="225425" indent="-225425">
              <a:spcAft>
                <a:spcPts val="1200"/>
              </a:spcAft>
              <a:buFont typeface="Arial" panose="020B0604020202020204" pitchFamily="34" charset="0"/>
              <a:buChar char="•"/>
            </a:pPr>
            <a:r>
              <a:rPr lang="en-US" sz="2400" b="1">
                <a:solidFill>
                  <a:schemeClr val="tx1"/>
                </a:solidFill>
              </a:rPr>
              <a:t>Interim report to CMS (Q3)</a:t>
            </a:r>
          </a:p>
        </p:txBody>
      </p:sp>
    </p:spTree>
    <p:extLst>
      <p:ext uri="{BB962C8B-B14F-4D97-AF65-F5344CB8AC3E}">
        <p14:creationId xmlns:p14="http://schemas.microsoft.com/office/powerpoint/2010/main" val="1532277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B277F-6D03-A8B3-D0CC-1E75309CE336}"/>
            </a:ext>
          </a:extLst>
        </p:cNvPr>
        <p:cNvGrpSpPr/>
        <p:nvPr/>
      </p:nvGrpSpPr>
      <p:grpSpPr>
        <a:xfrm>
          <a:off x="0" y="0"/>
          <a:ext cx="0" cy="0"/>
          <a:chOff x="0" y="0"/>
          <a:chExt cx="0" cy="0"/>
        </a:xfrm>
      </p:grpSpPr>
      <p:sp>
        <p:nvSpPr>
          <p:cNvPr id="56" name="Title 52">
            <a:extLst>
              <a:ext uri="{FF2B5EF4-FFF2-40B4-BE49-F238E27FC236}">
                <a16:creationId xmlns:a16="http://schemas.microsoft.com/office/drawing/2014/main" id="{00CC56AE-6E18-B021-6966-020577B8A48C}"/>
              </a:ext>
            </a:extLst>
          </p:cNvPr>
          <p:cNvSpPr txBox="1">
            <a:spLocks/>
          </p:cNvSpPr>
          <p:nvPr/>
        </p:nvSpPr>
        <p:spPr>
          <a:xfrm>
            <a:off x="543015" y="222853"/>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accent2"/>
                </a:solidFill>
                <a:latin typeface="+mj-lt"/>
                <a:ea typeface="+mj-ea"/>
                <a:cs typeface="+mj-cs"/>
              </a:defRPr>
            </a:lvl1pPr>
          </a:lstStyle>
          <a:p>
            <a:r>
              <a:rPr lang="en-US" sz="3500" b="1">
                <a:solidFill>
                  <a:srgbClr val="064276"/>
                </a:solidFill>
                <a:latin typeface="Helvetica" panose="020B0604020202020204" pitchFamily="34" charset="0"/>
                <a:cs typeface="Helvetica" panose="020B0604020202020204" pitchFamily="34" charset="0"/>
              </a:rPr>
              <a:t>Connect with the Evaluation Team at CORE </a:t>
            </a:r>
          </a:p>
        </p:txBody>
      </p:sp>
      <p:pic>
        <p:nvPicPr>
          <p:cNvPr id="3" name="Picture Placeholder 2" descr="Text&#10;&#10;Description automatically generated">
            <a:extLst>
              <a:ext uri="{FF2B5EF4-FFF2-40B4-BE49-F238E27FC236}">
                <a16:creationId xmlns:a16="http://schemas.microsoft.com/office/drawing/2014/main" id="{D92E2DA9-F7AB-BA94-76CE-BC4E07723D87}"/>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a:stretch>
            <a:fillRect/>
          </a:stretch>
        </p:blipFill>
        <p:spPr>
          <a:xfrm>
            <a:off x="9853684" y="427423"/>
            <a:ext cx="1739531" cy="1739530"/>
          </a:xfrm>
        </p:spPr>
      </p:pic>
      <p:pic>
        <p:nvPicPr>
          <p:cNvPr id="20" name="Picture 19">
            <a:extLst>
              <a:ext uri="{FF2B5EF4-FFF2-40B4-BE49-F238E27FC236}">
                <a16:creationId xmlns:a16="http://schemas.microsoft.com/office/drawing/2014/main" id="{4A220446-5ACC-764B-A94B-D96DD920FDDC}"/>
              </a:ext>
            </a:extLst>
          </p:cNvPr>
          <p:cNvPicPr>
            <a:picLocks noChangeAspect="1"/>
          </p:cNvPicPr>
          <p:nvPr/>
        </p:nvPicPr>
        <p:blipFill>
          <a:blip r:embed="rId5"/>
          <a:srcRect/>
          <a:stretch/>
        </p:blipFill>
        <p:spPr>
          <a:xfrm>
            <a:off x="1067575" y="3337669"/>
            <a:ext cx="585600" cy="585600"/>
          </a:xfrm>
          <a:prstGeom prst="rect">
            <a:avLst/>
          </a:prstGeom>
        </p:spPr>
      </p:pic>
      <p:graphicFrame>
        <p:nvGraphicFramePr>
          <p:cNvPr id="5" name="Table 4">
            <a:extLst>
              <a:ext uri="{FF2B5EF4-FFF2-40B4-BE49-F238E27FC236}">
                <a16:creationId xmlns:a16="http://schemas.microsoft.com/office/drawing/2014/main" id="{1EFFF985-B1F7-1D69-2131-5DB155051141}"/>
              </a:ext>
            </a:extLst>
          </p:cNvPr>
          <p:cNvGraphicFramePr>
            <a:graphicFrameLocks noGrp="1"/>
          </p:cNvGraphicFramePr>
          <p:nvPr>
            <p:extLst>
              <p:ext uri="{D42A27DB-BD31-4B8C-83A1-F6EECF244321}">
                <p14:modId xmlns:p14="http://schemas.microsoft.com/office/powerpoint/2010/main" val="2230765221"/>
              </p:ext>
            </p:extLst>
          </p:nvPr>
        </p:nvGraphicFramePr>
        <p:xfrm>
          <a:off x="772075" y="1505981"/>
          <a:ext cx="10945004" cy="3839364"/>
        </p:xfrm>
        <a:graphic>
          <a:graphicData uri="http://schemas.openxmlformats.org/drawingml/2006/table">
            <a:tbl>
              <a:tblPr firstRow="1" bandRow="1">
                <a:tableStyleId>{5C22544A-7EE6-4342-B048-85BDC9FD1C3A}</a:tableStyleId>
              </a:tblPr>
              <a:tblGrid>
                <a:gridCol w="5472502">
                  <a:extLst>
                    <a:ext uri="{9D8B030D-6E8A-4147-A177-3AD203B41FA5}">
                      <a16:colId xmlns:a16="http://schemas.microsoft.com/office/drawing/2014/main" val="3889208143"/>
                    </a:ext>
                  </a:extLst>
                </a:gridCol>
                <a:gridCol w="5472502">
                  <a:extLst>
                    <a:ext uri="{9D8B030D-6E8A-4147-A177-3AD203B41FA5}">
                      <a16:colId xmlns:a16="http://schemas.microsoft.com/office/drawing/2014/main" val="2601284118"/>
                    </a:ext>
                  </a:extLst>
                </a:gridCol>
              </a:tblGrid>
              <a:tr h="19578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a:solidFill>
                            <a:srgbClr val="000000"/>
                          </a:solidFill>
                          <a:latin typeface="Helvetica" panose="020B0604020202020204" pitchFamily="34" charset="0"/>
                          <a:cs typeface="Helvetica" panose="020B0604020202020204" pitchFamily="34" charset="0"/>
                        </a:rPr>
                        <a:t>Questions about evaluation of </a:t>
                      </a:r>
                      <a:r>
                        <a:rPr lang="en-US" sz="2600" b="1">
                          <a:solidFill>
                            <a:srgbClr val="000000"/>
                          </a:solidFill>
                          <a:latin typeface="Helvetica" panose="020B0604020202020204" pitchFamily="34" charset="0"/>
                          <a:cs typeface="Helvetica" panose="020B0604020202020204" pitchFamily="34" charset="0"/>
                        </a:rPr>
                        <a:t>HRSN</a:t>
                      </a:r>
                      <a:r>
                        <a:rPr lang="en-US" sz="2600" b="0">
                          <a:solidFill>
                            <a:srgbClr val="000000"/>
                          </a:solidFill>
                          <a:latin typeface="Helvetica" panose="020B0604020202020204" pitchFamily="34" charset="0"/>
                          <a:cs typeface="Helvetica" panose="020B0604020202020204" pitchFamily="34" charset="0"/>
                        </a:rPr>
                        <a:t> or </a:t>
                      </a:r>
                      <a:r>
                        <a:rPr lang="en-US" sz="2600" b="1">
                          <a:solidFill>
                            <a:srgbClr val="000000"/>
                          </a:solidFill>
                          <a:latin typeface="Helvetica" panose="020B0604020202020204" pitchFamily="34" charset="0"/>
                          <a:cs typeface="Helvetica" panose="020B0604020202020204" pitchFamily="34" charset="0"/>
                        </a:rPr>
                        <a:t>YSHCN</a:t>
                      </a:r>
                      <a:r>
                        <a:rPr lang="en-US" sz="2600" b="0">
                          <a:solidFill>
                            <a:srgbClr val="000000"/>
                          </a:solidFill>
                          <a:latin typeface="Helvetica" panose="020B0604020202020204" pitchFamily="34" charset="0"/>
                          <a:cs typeface="Helvetica" panose="020B0604020202020204" pitchFamily="34" charset="0"/>
                        </a:rPr>
                        <a:t>, or </a:t>
                      </a:r>
                      <a:r>
                        <a:rPr lang="en-US" sz="2600" b="1">
                          <a:solidFill>
                            <a:srgbClr val="000000"/>
                          </a:solidFill>
                          <a:latin typeface="Helvetica" panose="020B0604020202020204" pitchFamily="34" charset="0"/>
                          <a:cs typeface="Helvetica" panose="020B0604020202020204" pitchFamily="34" charset="0"/>
                        </a:rPr>
                        <a:t>general evaluation</a:t>
                      </a:r>
                      <a:r>
                        <a:rPr lang="en-US" sz="2600" b="0">
                          <a:solidFill>
                            <a:srgbClr val="000000"/>
                          </a:solidFill>
                          <a:latin typeface="Helvetica" panose="020B0604020202020204" pitchFamily="34" charset="0"/>
                          <a:cs typeface="Helvetica" panose="020B0604020202020204" pitchFamily="34" charset="0"/>
                        </a:rPr>
                        <a:t> inquiries</a:t>
                      </a:r>
                    </a:p>
                    <a:p>
                      <a:endParaRPr lang="en-US" sz="2600" b="0">
                        <a:solidFill>
                          <a:schemeClr val="tx1"/>
                        </a:solidFill>
                        <a:latin typeface="Helvetica" panose="020B0604020202020204" pitchFamily="34" charset="0"/>
                        <a:cs typeface="Helvetica" panose="020B0604020202020204" pitchFamily="34" charset="0"/>
                      </a:endParaRPr>
                    </a:p>
                    <a:p>
                      <a:endParaRPr lang="en-US" sz="2600" b="0">
                        <a:solidFill>
                          <a:schemeClr val="tx1"/>
                        </a:solidFill>
                        <a:latin typeface="Helvetica" panose="020B0604020202020204" pitchFamily="34" charset="0"/>
                        <a:cs typeface="Helvetica" panose="020B0604020202020204" pitchFamily="34" charset="0"/>
                      </a:endParaRPr>
                    </a:p>
                    <a:p>
                      <a:r>
                        <a:rPr lang="en-US" sz="2600" b="0">
                          <a:solidFill>
                            <a:schemeClr val="tx1"/>
                          </a:solidFill>
                          <a:latin typeface="Helvetica" panose="020B0604020202020204" pitchFamily="34" charset="0"/>
                          <a:cs typeface="Helvetica" panose="020B06040202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1"/>
                      <a:r>
                        <a:rPr lang="en-US" sz="2800" b="0">
                          <a:solidFill>
                            <a:srgbClr val="000000"/>
                          </a:solidFill>
                          <a:latin typeface="Helvetica" panose="020B0604020202020204" pitchFamily="34" charset="0"/>
                          <a:cs typeface="Helvetica" panose="020B0604020202020204" pitchFamily="34" charset="0"/>
                        </a:rPr>
                        <a:t>CORE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b="0" u="sng">
                          <a:solidFill>
                            <a:srgbClr val="064276"/>
                          </a:solidFill>
                          <a:effectLst/>
                          <a:latin typeface="Helvetica" panose="020B0604020202020204" pitchFamily="34" charset="0"/>
                          <a:ea typeface="Calibri" panose="020F050202020403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OR1115WaiverEval@providence.org</a:t>
                      </a:r>
                      <a:endParaRPr lang="en-US" sz="2200" b="0">
                        <a:solidFill>
                          <a:srgbClr val="064276"/>
                        </a:solidFill>
                        <a:effectLst/>
                        <a:latin typeface="Helvetica" panose="020B0604020202020204" pitchFamily="34" charset="0"/>
                        <a:ea typeface="Calibri" panose="020F0502020204030204" pitchFamily="34" charset="0"/>
                        <a:cs typeface="Helvetica" panose="020B0604020202020204" pitchFamily="34" charset="0"/>
                      </a:endParaRPr>
                    </a:p>
                    <a:p>
                      <a:pPr lvl="1">
                        <a:spcBef>
                          <a:spcPts val="600"/>
                        </a:spcBef>
                      </a:pPr>
                      <a:r>
                        <a:rPr lang="en-US" sz="800" b="0">
                          <a:solidFill>
                            <a:srgbClr val="000000"/>
                          </a:solidFill>
                          <a:latin typeface="Helvetica" panose="020B0604020202020204" pitchFamily="34" charset="0"/>
                          <a:cs typeface="Helvetica" panose="020B0604020202020204" pitchFamily="34" charset="0"/>
                        </a:rPr>
                        <a:t> </a:t>
                      </a:r>
                      <a:br>
                        <a:rPr lang="en-US" sz="2000" b="0">
                          <a:solidFill>
                            <a:srgbClr val="000000"/>
                          </a:solidFill>
                          <a:latin typeface="Helvetica" panose="020B0604020202020204" pitchFamily="34" charset="0"/>
                          <a:cs typeface="Helvetica" panose="020B0604020202020204" pitchFamily="34" charset="0"/>
                        </a:rPr>
                      </a:br>
                      <a:r>
                        <a:rPr lang="en-US" sz="2000" b="0">
                          <a:solidFill>
                            <a:srgbClr val="000000"/>
                          </a:solidFill>
                          <a:latin typeface="Helvetica" panose="020B0604020202020204" pitchFamily="34" charset="0"/>
                          <a:cs typeface="Helvetica" panose="020B0604020202020204" pitchFamily="34" charset="0"/>
                        </a:rPr>
                        <a:t>Maggie Weller: </a:t>
                      </a:r>
                      <a:r>
                        <a:rPr lang="en-US" sz="2000" b="0">
                          <a:solidFill>
                            <a:srgbClr val="064276"/>
                          </a:solidFill>
                          <a:latin typeface="Helvetica" panose="020B0604020202020204" pitchFamily="34" charset="0"/>
                          <a:cs typeface="Helvetica" panose="020B0604020202020204" pitchFamily="34" charset="0"/>
                          <a:hlinkClick r:id="rId7">
                            <a:extLst>
                              <a:ext uri="{A12FA001-AC4F-418D-AE19-62706E023703}">
                                <ahyp:hlinkClr xmlns:ahyp="http://schemas.microsoft.com/office/drawing/2018/hyperlinkcolor" val="tx"/>
                              </a:ext>
                            </a:extLst>
                          </a:hlinkClick>
                        </a:rPr>
                        <a:t>margarette.weller@providence.org</a:t>
                      </a:r>
                      <a:r>
                        <a:rPr lang="en-US" sz="2000" b="0">
                          <a:solidFill>
                            <a:srgbClr val="064276"/>
                          </a:solidFill>
                          <a:latin typeface="Helvetica" panose="020B0604020202020204" pitchFamily="34" charset="0"/>
                          <a:cs typeface="Helvetica" panose="020B06040202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6450970"/>
                  </a:ext>
                </a:extLst>
              </a:tr>
              <a:tr h="1370484">
                <a:tc>
                  <a:txBody>
                    <a:bodyPr/>
                    <a:lstStyle/>
                    <a:p>
                      <a:r>
                        <a:rPr lang="en-US" sz="2600" b="0">
                          <a:solidFill>
                            <a:srgbClr val="000000"/>
                          </a:solidFill>
                          <a:latin typeface="Helvetica" panose="020B0604020202020204" pitchFamily="34" charset="0"/>
                          <a:cs typeface="Helvetica" panose="020B0604020202020204" pitchFamily="34" charset="0"/>
                        </a:rPr>
                        <a:t>Questions about </a:t>
                      </a:r>
                      <a:r>
                        <a:rPr lang="en-US" sz="2600" b="1">
                          <a:solidFill>
                            <a:srgbClr val="000000"/>
                          </a:solidFill>
                          <a:latin typeface="Helvetica" panose="020B0604020202020204" pitchFamily="34" charset="0"/>
                          <a:cs typeface="Helvetica" panose="020B0604020202020204" pitchFamily="34" charset="0"/>
                        </a:rPr>
                        <a:t>CE/TME</a:t>
                      </a:r>
                      <a:br>
                        <a:rPr lang="en-US" sz="2600" b="1">
                          <a:solidFill>
                            <a:srgbClr val="000000"/>
                          </a:solidFill>
                          <a:latin typeface="Helvetica" panose="020B0604020202020204" pitchFamily="34" charset="0"/>
                          <a:cs typeface="Helvetica" panose="020B0604020202020204" pitchFamily="34" charset="0"/>
                        </a:rPr>
                      </a:br>
                      <a:r>
                        <a:rPr lang="en-US" sz="2600" b="0">
                          <a:solidFill>
                            <a:srgbClr val="000000"/>
                          </a:solidFill>
                          <a:latin typeface="Helvetica" panose="020B0604020202020204" pitchFamily="34" charset="0"/>
                          <a:cs typeface="Helvetica" panose="020B0604020202020204" pitchFamily="34" charset="0"/>
                        </a:rPr>
                        <a:t>or </a:t>
                      </a:r>
                      <a:r>
                        <a:rPr lang="en-US" sz="2600" b="1">
                          <a:solidFill>
                            <a:srgbClr val="000000"/>
                          </a:solidFill>
                          <a:latin typeface="Helvetica" panose="020B0604020202020204" pitchFamily="34" charset="0"/>
                          <a:cs typeface="Helvetica" panose="020B0604020202020204" pitchFamily="34" charset="0"/>
                        </a:rPr>
                        <a:t>Cost</a:t>
                      </a:r>
                      <a:r>
                        <a:rPr lang="en-US" sz="2600" b="0">
                          <a:solidFill>
                            <a:srgbClr val="000000"/>
                          </a:solidFill>
                          <a:latin typeface="Helvetica" panose="020B0604020202020204" pitchFamily="34" charset="0"/>
                          <a:cs typeface="Helvetica" panose="020B0604020202020204" pitchFamily="34" charset="0"/>
                        </a:rPr>
                        <a:t> evaluation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1"/>
                      <a:r>
                        <a:rPr lang="en-US" sz="2800" b="0">
                          <a:solidFill>
                            <a:srgbClr val="000000"/>
                          </a:solidFill>
                          <a:latin typeface="Helvetica" panose="020B0604020202020204" pitchFamily="34" charset="0"/>
                          <a:cs typeface="Helvetica" panose="020B0604020202020204" pitchFamily="34" charset="0"/>
                        </a:rPr>
                        <a:t>CHSE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200" b="0" u="none">
                          <a:solidFill>
                            <a:srgbClr val="000000"/>
                          </a:solidFill>
                          <a:effectLst/>
                          <a:latin typeface="Helvetica" panose="020B0604020202020204" pitchFamily="34" charset="0"/>
                          <a:ea typeface="Calibri" panose="020F0502020204030204" pitchFamily="34" charset="0"/>
                          <a:cs typeface="Helvetica" panose="020B0604020202020204" pitchFamily="34" charset="0"/>
                        </a:rPr>
                        <a:t>Willie Frazier: </a:t>
                      </a:r>
                      <a:r>
                        <a:rPr lang="en-US" sz="2200" b="0" u="sng">
                          <a:solidFill>
                            <a:srgbClr val="064276"/>
                          </a:solidFill>
                          <a:effectLst/>
                          <a:latin typeface="Helvetica" panose="020B0604020202020204" pitchFamily="34" charset="0"/>
                          <a:ea typeface="Calibri" panose="020F0502020204030204" pitchFamily="34" charset="0"/>
                          <a:cs typeface="Helvetica" panose="020B0604020202020204" pitchFamily="34" charset="0"/>
                        </a:rPr>
                        <a:t>frazierwi@ohsu.edu</a:t>
                      </a:r>
                      <a:endParaRPr lang="en-US" sz="2200" b="0">
                        <a:solidFill>
                          <a:srgbClr val="064276"/>
                        </a:solidFill>
                        <a:effectLst/>
                        <a:latin typeface="Helvetica" panose="020B0604020202020204" pitchFamily="34" charset="0"/>
                        <a:ea typeface="Calibri" panose="020F0502020204030204" pitchFamily="34" charset="0"/>
                        <a:cs typeface="Helvetica" panose="020B0604020202020204" pitchFamily="34" charset="0"/>
                      </a:endParaRPr>
                    </a:p>
                    <a:p>
                      <a:pPr lvl="1"/>
                      <a:endParaRPr lang="en-US" sz="2800" b="1">
                        <a:solidFill>
                          <a:schemeClr val="tx1"/>
                        </a:solidFill>
                        <a:latin typeface="Helvetica" panose="020B0604020202020204" pitchFamily="34" charset="0"/>
                        <a:cs typeface="Helvetica"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5373052"/>
                  </a:ext>
                </a:extLst>
              </a:tr>
            </a:tbl>
          </a:graphicData>
        </a:graphic>
      </p:graphicFrame>
      <p:cxnSp>
        <p:nvCxnSpPr>
          <p:cNvPr id="2" name="Straight Connector 1">
            <a:extLst>
              <a:ext uri="{FF2B5EF4-FFF2-40B4-BE49-F238E27FC236}">
                <a16:creationId xmlns:a16="http://schemas.microsoft.com/office/drawing/2014/main" id="{A91DE321-028B-49B2-B2D2-41FA9BC2B06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3BCA507-BAB4-B3B9-9012-2EE5EE122F66}"/>
              </a:ext>
              <a:ext uri="{C183D7F6-B498-43B3-948B-1728B52AA6E4}">
                <adec:decorative xmlns:adec="http://schemas.microsoft.com/office/drawing/2017/decorative" val="1"/>
              </a:ext>
            </a:extLst>
          </p:cNvPr>
          <p:cNvSpPr/>
          <p:nvPr/>
        </p:nvSpPr>
        <p:spPr>
          <a:xfrm>
            <a:off x="5817333" y="1471316"/>
            <a:ext cx="671512" cy="671512"/>
          </a:xfrm>
          <a:prstGeom prst="ellipse">
            <a:avLst/>
          </a:prstGeom>
          <a:solidFill>
            <a:srgbClr val="D6D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Cond"/>
              <a:ea typeface="+mn-ea"/>
              <a:cs typeface="+mn-cs"/>
            </a:endParaRPr>
          </a:p>
        </p:txBody>
      </p:sp>
      <p:pic>
        <p:nvPicPr>
          <p:cNvPr id="6" name="Picture 5">
            <a:extLst>
              <a:ext uri="{FF2B5EF4-FFF2-40B4-BE49-F238E27FC236}">
                <a16:creationId xmlns:a16="http://schemas.microsoft.com/office/drawing/2014/main" id="{FB09AE4E-0785-1EFA-BA03-C51F80C6791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522" y="1592293"/>
            <a:ext cx="502126" cy="361285"/>
          </a:xfrm>
          <a:prstGeom prst="rect">
            <a:avLst/>
          </a:prstGeom>
        </p:spPr>
      </p:pic>
      <p:sp>
        <p:nvSpPr>
          <p:cNvPr id="7" name="Oval 6">
            <a:extLst>
              <a:ext uri="{FF2B5EF4-FFF2-40B4-BE49-F238E27FC236}">
                <a16:creationId xmlns:a16="http://schemas.microsoft.com/office/drawing/2014/main" id="{EBEAE4C5-F13F-EFC5-DB93-ED742089D9F0}"/>
              </a:ext>
              <a:ext uri="{C183D7F6-B498-43B3-948B-1728B52AA6E4}">
                <adec:decorative xmlns:adec="http://schemas.microsoft.com/office/drawing/2017/decorative" val="1"/>
              </a:ext>
            </a:extLst>
          </p:cNvPr>
          <p:cNvSpPr/>
          <p:nvPr/>
        </p:nvSpPr>
        <p:spPr>
          <a:xfrm>
            <a:off x="5817333" y="3950531"/>
            <a:ext cx="671512" cy="671512"/>
          </a:xfrm>
          <a:prstGeom prst="ellipse">
            <a:avLst/>
          </a:prstGeom>
          <a:solidFill>
            <a:srgbClr val="D6D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Cond"/>
              <a:ea typeface="+mn-ea"/>
              <a:cs typeface="+mn-cs"/>
            </a:endParaRPr>
          </a:p>
        </p:txBody>
      </p:sp>
      <p:pic>
        <p:nvPicPr>
          <p:cNvPr id="8" name="Picture 7">
            <a:extLst>
              <a:ext uri="{FF2B5EF4-FFF2-40B4-BE49-F238E27FC236}">
                <a16:creationId xmlns:a16="http://schemas.microsoft.com/office/drawing/2014/main" id="{4ED1832C-8309-11A6-4FCE-C249F7CF5F1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522" y="4071508"/>
            <a:ext cx="502126" cy="361285"/>
          </a:xfrm>
          <a:prstGeom prst="rect">
            <a:avLst/>
          </a:prstGeom>
        </p:spPr>
      </p:pic>
      <p:sp>
        <p:nvSpPr>
          <p:cNvPr id="9" name="Rectangle 8">
            <a:extLst>
              <a:ext uri="{FF2B5EF4-FFF2-40B4-BE49-F238E27FC236}">
                <a16:creationId xmlns:a16="http://schemas.microsoft.com/office/drawing/2014/main" id="{04EA1957-7325-40D0-1E6F-4F1E50F19274}"/>
              </a:ext>
            </a:extLst>
          </p:cNvPr>
          <p:cNvSpPr/>
          <p:nvPr/>
        </p:nvSpPr>
        <p:spPr>
          <a:xfrm>
            <a:off x="611826" y="1470492"/>
            <a:ext cx="45719" cy="3566160"/>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3841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8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a:extLst>
              <a:ext uri="{FF2B5EF4-FFF2-40B4-BE49-F238E27FC236}">
                <a16:creationId xmlns:a16="http://schemas.microsoft.com/office/drawing/2014/main" id="{2074D852-3A65-E7AE-5DB3-A658A456F10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10343950" y="-109387"/>
            <a:ext cx="2047745" cy="2144416"/>
          </a:xfrm>
          <a:prstGeom prst="rect">
            <a:avLst/>
          </a:prstGeom>
        </p:spPr>
      </p:pic>
      <p:pic>
        <p:nvPicPr>
          <p:cNvPr id="8" name="Picture 11">
            <a:extLst>
              <a:ext uri="{FF2B5EF4-FFF2-40B4-BE49-F238E27FC236}">
                <a16:creationId xmlns:a16="http://schemas.microsoft.com/office/drawing/2014/main" id="{BA5BDA17-FCCB-63EF-B7A8-928F6C4AF19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b="66948"/>
          <a:stretch/>
        </p:blipFill>
        <p:spPr>
          <a:xfrm>
            <a:off x="7828382" y="667666"/>
            <a:ext cx="2154778" cy="1859652"/>
          </a:xfrm>
          <a:prstGeom prst="rect">
            <a:avLst/>
          </a:prstGeom>
        </p:spPr>
      </p:pic>
      <p:pic>
        <p:nvPicPr>
          <p:cNvPr id="5" name="Picture 23">
            <a:extLst>
              <a:ext uri="{FF2B5EF4-FFF2-40B4-BE49-F238E27FC236}">
                <a16:creationId xmlns:a16="http://schemas.microsoft.com/office/drawing/2014/main" id="{2D3D1F54-DB1E-96EF-6D9A-1BEEE3E8870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b="56660"/>
          <a:stretch/>
        </p:blipFill>
        <p:spPr>
          <a:xfrm>
            <a:off x="8905771" y="2268525"/>
            <a:ext cx="3024015" cy="3229055"/>
          </a:xfrm>
          <a:prstGeom prst="rect">
            <a:avLst/>
          </a:prstGeom>
        </p:spPr>
      </p:pic>
      <p:sp>
        <p:nvSpPr>
          <p:cNvPr id="7" name="Title 6">
            <a:extLst>
              <a:ext uri="{FF2B5EF4-FFF2-40B4-BE49-F238E27FC236}">
                <a16:creationId xmlns:a16="http://schemas.microsoft.com/office/drawing/2014/main" id="{0A1FD12B-E731-A415-7BAA-34AB154CAE92}"/>
              </a:ext>
            </a:extLst>
          </p:cNvPr>
          <p:cNvSpPr>
            <a:spLocks noGrp="1"/>
          </p:cNvSpPr>
          <p:nvPr>
            <p:ph type="title"/>
          </p:nvPr>
        </p:nvSpPr>
        <p:spPr/>
        <p:txBody>
          <a:bodyPr/>
          <a:lstStyle/>
          <a:p>
            <a:r>
              <a:rPr lang="en-US">
                <a:solidFill>
                  <a:srgbClr val="064276"/>
                </a:solidFill>
              </a:rPr>
              <a:t>Question &amp; Answer</a:t>
            </a:r>
          </a:p>
        </p:txBody>
      </p:sp>
      <p:sp>
        <p:nvSpPr>
          <p:cNvPr id="6" name="Content Placeholder 1">
            <a:extLst>
              <a:ext uri="{FF2B5EF4-FFF2-40B4-BE49-F238E27FC236}">
                <a16:creationId xmlns:a16="http://schemas.microsoft.com/office/drawing/2014/main" id="{FB8EFB50-91A2-87F2-ED1D-AE85BEDA66B5}"/>
              </a:ext>
            </a:extLst>
          </p:cNvPr>
          <p:cNvSpPr txBox="1">
            <a:spLocks/>
          </p:cNvSpPr>
          <p:nvPr/>
        </p:nvSpPr>
        <p:spPr>
          <a:xfrm>
            <a:off x="757854" y="3140199"/>
            <a:ext cx="6597404" cy="2229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608"/>
                </a:solidFill>
                <a:effectLst/>
                <a:uLnTx/>
                <a:uFillTx/>
                <a:latin typeface="Helvetica" pitchFamily="2" charset="0"/>
                <a:ea typeface="Open Sans" panose="020B0606030504020204" pitchFamily="34" charset="0"/>
                <a:cs typeface="Open Sans" panose="020B0606030504020204" pitchFamily="34" charset="0"/>
              </a:rPr>
              <a:t>What questions do you have?</a:t>
            </a:r>
          </a:p>
        </p:txBody>
      </p:sp>
    </p:spTree>
    <p:extLst>
      <p:ext uri="{BB962C8B-B14F-4D97-AF65-F5344CB8AC3E}">
        <p14:creationId xmlns:p14="http://schemas.microsoft.com/office/powerpoint/2010/main" val="368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7A1159-F7E2-3535-1844-CA6286E91F7D}"/>
              </a:ext>
            </a:extLst>
          </p:cNvPr>
          <p:cNvSpPr>
            <a:spLocks noGrp="1"/>
          </p:cNvSpPr>
          <p:nvPr>
            <p:ph type="title"/>
          </p:nvPr>
        </p:nvSpPr>
        <p:spPr>
          <a:xfrm>
            <a:off x="609600" y="219000"/>
            <a:ext cx="10972800" cy="1143000"/>
          </a:xfrm>
        </p:spPr>
        <p:txBody>
          <a:bodyPr/>
          <a:lstStyle/>
          <a:p>
            <a:r>
              <a:rPr lang="en-US">
                <a:solidFill>
                  <a:srgbClr val="064276"/>
                </a:solidFill>
              </a:rPr>
              <a:t>Today’s Agenda</a:t>
            </a:r>
          </a:p>
        </p:txBody>
      </p:sp>
      <p:sp>
        <p:nvSpPr>
          <p:cNvPr id="4" name="TextBox 3">
            <a:extLst>
              <a:ext uri="{FF2B5EF4-FFF2-40B4-BE49-F238E27FC236}">
                <a16:creationId xmlns:a16="http://schemas.microsoft.com/office/drawing/2014/main" id="{33B33842-9E35-13CB-0A38-8FEC9939FF67}"/>
              </a:ext>
            </a:extLst>
          </p:cNvPr>
          <p:cNvSpPr txBox="1"/>
          <p:nvPr/>
        </p:nvSpPr>
        <p:spPr>
          <a:xfrm>
            <a:off x="812856" y="1198921"/>
            <a:ext cx="50687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rPr>
              <a:t>1</a:t>
            </a:r>
          </a:p>
        </p:txBody>
      </p:sp>
      <p:sp>
        <p:nvSpPr>
          <p:cNvPr id="10" name="TextBox 9">
            <a:extLst>
              <a:ext uri="{FF2B5EF4-FFF2-40B4-BE49-F238E27FC236}">
                <a16:creationId xmlns:a16="http://schemas.microsoft.com/office/drawing/2014/main" id="{B4D586FB-8C2D-37C9-4BEF-5FEEDB55AEAD}"/>
              </a:ext>
            </a:extLst>
          </p:cNvPr>
          <p:cNvSpPr txBox="1"/>
          <p:nvPr/>
        </p:nvSpPr>
        <p:spPr>
          <a:xfrm>
            <a:off x="1704336" y="1322031"/>
            <a:ext cx="10556802"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5595"/>
              </a:buClr>
              <a:buSzPct val="130000"/>
              <a:buFontTx/>
              <a:buNone/>
              <a:tabLst/>
              <a:defRPr/>
            </a:pPr>
            <a:r>
              <a:rPr kumimoji="0" lang="en-US" sz="2800" b="1" i="0" u="none" strike="noStrike" kern="1200" cap="none" spc="0" normalizeH="0" baseline="0" noProof="0">
                <a:ln>
                  <a:noFill/>
                </a:ln>
                <a:solidFill>
                  <a:srgbClr val="064276"/>
                </a:solidFill>
                <a:effectLst/>
                <a:uLnTx/>
                <a:uFillTx/>
                <a:latin typeface="Helvetica"/>
                <a:ea typeface="Open Sans"/>
                <a:cs typeface="Open Sans"/>
              </a:rPr>
              <a:t>1115 Medicaid Waiver Background</a:t>
            </a:r>
            <a:endParaRPr kumimoji="0" lang="en-US" sz="1600" b="0" u="none" strike="noStrike" kern="1200" cap="none" spc="0" normalizeH="0" baseline="0" noProof="0">
              <a:ln>
                <a:noFill/>
              </a:ln>
              <a:solidFill>
                <a:srgbClr val="064276"/>
              </a:solidFill>
              <a:effectLst/>
              <a:uLnTx/>
              <a:uFillTx/>
              <a:latin typeface="Helvetica"/>
              <a:ea typeface="Open Sans"/>
              <a:cs typeface="Open Sans"/>
            </a:endParaRPr>
          </a:p>
        </p:txBody>
      </p:sp>
      <p:sp>
        <p:nvSpPr>
          <p:cNvPr id="7" name="TextBox 6">
            <a:extLst>
              <a:ext uri="{FF2B5EF4-FFF2-40B4-BE49-F238E27FC236}">
                <a16:creationId xmlns:a16="http://schemas.microsoft.com/office/drawing/2014/main" id="{16497B87-04C3-A5D0-988A-23319CCC1AD2}"/>
              </a:ext>
            </a:extLst>
          </p:cNvPr>
          <p:cNvSpPr txBox="1"/>
          <p:nvPr/>
        </p:nvSpPr>
        <p:spPr>
          <a:xfrm>
            <a:off x="816864" y="2691500"/>
            <a:ext cx="498855" cy="76944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064276"/>
                </a:solidFill>
                <a:latin typeface="Helvetica" pitchFamily="2" charset="0"/>
                <a:ea typeface="Open Sans SemiBold" panose="020B0606030504020204" pitchFamily="34" charset="0"/>
                <a:cs typeface="Open Sans SemiBold" panose="020B0606030504020204" pitchFamily="34" charset="0"/>
              </a:rPr>
              <a:t>3</a:t>
            </a:r>
            <a:endParaRPr lang="en-US" sz="4400" b="1" i="0" u="none" strike="noStrike" kern="1200" cap="none" spc="0" normalizeH="0" baseline="0" noProof="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45104D32-2BB8-C71E-9EEB-AD1A31D1AA32}"/>
              </a:ext>
            </a:extLst>
          </p:cNvPr>
          <p:cNvSpPr txBox="1"/>
          <p:nvPr/>
        </p:nvSpPr>
        <p:spPr>
          <a:xfrm>
            <a:off x="1704336" y="2813938"/>
            <a:ext cx="10556802" cy="523220"/>
          </a:xfrm>
          <a:prstGeom prst="rect">
            <a:avLst/>
          </a:prstGeom>
          <a:noFill/>
        </p:spPr>
        <p:txBody>
          <a:bodyPr wrap="square" lIns="91440" tIns="45720" rIns="91440" bIns="45720" rtlCol="0" anchor="t">
            <a:spAutoFit/>
          </a:bodyPr>
          <a:lstStyle/>
          <a:p>
            <a:pPr defTabSz="914400">
              <a:defRPr/>
            </a:pPr>
            <a:r>
              <a:rPr lang="en-US" sz="2800" b="1">
                <a:solidFill>
                  <a:srgbClr val="064276"/>
                </a:solidFill>
                <a:latin typeface="Helvetica"/>
                <a:ea typeface="Open Sans"/>
                <a:cs typeface="Open Sans"/>
              </a:rPr>
              <a:t>Benefit Update Project</a:t>
            </a:r>
            <a:endParaRPr lang="en-US"/>
          </a:p>
        </p:txBody>
      </p:sp>
      <p:cxnSp>
        <p:nvCxnSpPr>
          <p:cNvPr id="11" name="Straight Connector 10">
            <a:extLst>
              <a:ext uri="{FF2B5EF4-FFF2-40B4-BE49-F238E27FC236}">
                <a16:creationId xmlns:a16="http://schemas.microsoft.com/office/drawing/2014/main" id="{84D277CC-48D5-8439-C7E7-EEDABAE2AE82}"/>
              </a:ext>
              <a:ext uri="{C183D7F6-B498-43B3-948B-1728B52AA6E4}">
                <adec:decorative xmlns:adec="http://schemas.microsoft.com/office/drawing/2017/decorative" val="1"/>
              </a:ext>
            </a:extLst>
          </p:cNvPr>
          <p:cNvCxnSpPr>
            <a:cxnSpLocks/>
          </p:cNvCxnSpPr>
          <p:nvPr/>
        </p:nvCxnSpPr>
        <p:spPr>
          <a:xfrm>
            <a:off x="1478555" y="2752845"/>
            <a:ext cx="0" cy="64675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E92CD1-EF63-255D-D609-57B65AA36E8C}"/>
              </a:ext>
              <a:ext uri="{C183D7F6-B498-43B3-948B-1728B52AA6E4}">
                <adec:decorative xmlns:adec="http://schemas.microsoft.com/office/drawing/2017/decorative" val="1"/>
              </a:ext>
            </a:extLst>
          </p:cNvPr>
          <p:cNvCxnSpPr>
            <a:cxnSpLocks/>
          </p:cNvCxnSpPr>
          <p:nvPr/>
        </p:nvCxnSpPr>
        <p:spPr>
          <a:xfrm>
            <a:off x="1474547" y="1260266"/>
            <a:ext cx="0" cy="64675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8C3C070-8779-2CB7-E678-A63507348A0B}"/>
              </a:ext>
            </a:extLst>
          </p:cNvPr>
          <p:cNvSpPr txBox="1"/>
          <p:nvPr/>
        </p:nvSpPr>
        <p:spPr>
          <a:xfrm>
            <a:off x="816862" y="3409520"/>
            <a:ext cx="498855" cy="76944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064276"/>
                </a:solidFill>
                <a:latin typeface="Helvetica"/>
                <a:ea typeface="Open Sans SemiBold"/>
                <a:cs typeface="Open Sans SemiBold"/>
              </a:rPr>
              <a:t>4</a:t>
            </a:r>
            <a:endParaRPr lang="en-US" sz="4400" b="1" i="0" u="none" strike="noStrike" kern="1200" cap="none" spc="0" normalizeH="0" baseline="0" noProof="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endParaRPr>
          </a:p>
        </p:txBody>
      </p:sp>
      <p:sp>
        <p:nvSpPr>
          <p:cNvPr id="20" name="TextBox 19">
            <a:extLst>
              <a:ext uri="{FF2B5EF4-FFF2-40B4-BE49-F238E27FC236}">
                <a16:creationId xmlns:a16="http://schemas.microsoft.com/office/drawing/2014/main" id="{1BEE7704-1971-5DD5-AC88-BD67EC68C04B}"/>
              </a:ext>
            </a:extLst>
          </p:cNvPr>
          <p:cNvSpPr txBox="1"/>
          <p:nvPr/>
        </p:nvSpPr>
        <p:spPr>
          <a:xfrm>
            <a:off x="1704336" y="4240724"/>
            <a:ext cx="10556802" cy="523220"/>
          </a:xfrm>
          <a:prstGeom prst="rect">
            <a:avLst/>
          </a:prstGeom>
          <a:noFill/>
        </p:spPr>
        <p:txBody>
          <a:bodyPr wrap="square" lIns="91440" tIns="45720" rIns="91440" bIns="45720" rtlCol="0" anchor="t">
            <a:spAutoFit/>
          </a:bodyPr>
          <a:lstStyle/>
          <a:p>
            <a:pPr defTabSz="914400">
              <a:defRPr/>
            </a:pPr>
            <a:r>
              <a:rPr lang="en-US" sz="2800" b="1">
                <a:solidFill>
                  <a:srgbClr val="064276"/>
                </a:solidFill>
                <a:latin typeface="Helvetica"/>
                <a:ea typeface="Open Sans"/>
                <a:cs typeface="Open Sans"/>
              </a:rPr>
              <a:t>1115 Medicaid Evaluation Updates</a:t>
            </a:r>
            <a:endParaRPr lang="en-US"/>
          </a:p>
        </p:txBody>
      </p:sp>
      <p:cxnSp>
        <p:nvCxnSpPr>
          <p:cNvPr id="27" name="Straight Connector 26">
            <a:extLst>
              <a:ext uri="{FF2B5EF4-FFF2-40B4-BE49-F238E27FC236}">
                <a16:creationId xmlns:a16="http://schemas.microsoft.com/office/drawing/2014/main" id="{B0979AEC-0231-E024-3180-D19400410DA0}"/>
              </a:ext>
              <a:ext uri="{C183D7F6-B498-43B3-948B-1728B52AA6E4}">
                <adec:decorative xmlns:adec="http://schemas.microsoft.com/office/drawing/2017/decorative" val="1"/>
              </a:ext>
            </a:extLst>
          </p:cNvPr>
          <p:cNvCxnSpPr>
            <a:cxnSpLocks/>
          </p:cNvCxnSpPr>
          <p:nvPr/>
        </p:nvCxnSpPr>
        <p:spPr>
          <a:xfrm>
            <a:off x="1478553" y="3470865"/>
            <a:ext cx="0" cy="64675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F0960AC-46F1-20A3-20A8-C1FE55329CC8}"/>
              </a:ext>
            </a:extLst>
          </p:cNvPr>
          <p:cNvSpPr txBox="1"/>
          <p:nvPr/>
        </p:nvSpPr>
        <p:spPr>
          <a:xfrm>
            <a:off x="826888" y="4144992"/>
            <a:ext cx="498855" cy="76944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064276"/>
                </a:solidFill>
                <a:latin typeface="Helvetica" pitchFamily="2" charset="0"/>
                <a:ea typeface="Open Sans SemiBold" panose="020B0606030504020204" pitchFamily="34" charset="0"/>
                <a:cs typeface="Open Sans SemiBold" panose="020B0606030504020204" pitchFamily="34" charset="0"/>
              </a:rPr>
              <a:t>5</a:t>
            </a:r>
            <a:endParaRPr lang="en-US" sz="4400" b="1" i="0" u="none" strike="noStrike" kern="1200" cap="none" spc="0" normalizeH="0" baseline="0" noProof="0">
              <a:ln>
                <a:noFill/>
              </a:ln>
              <a:solidFill>
                <a:srgbClr val="064276"/>
              </a:solidFill>
              <a:effectLst/>
              <a:uLnTx/>
              <a:uFillTx/>
              <a:latin typeface="Helvetica" pitchFamily="2" charset="0"/>
              <a:ea typeface="Open Sans SemiBold" panose="020B0606030504020204" pitchFamily="34" charset="0"/>
              <a:cs typeface="Open Sans SemiBold" panose="020B0606030504020204" pitchFamily="34" charset="0"/>
            </a:endParaRPr>
          </a:p>
        </p:txBody>
      </p:sp>
      <p:sp>
        <p:nvSpPr>
          <p:cNvPr id="2" name="TextBox 1">
            <a:extLst>
              <a:ext uri="{FF2B5EF4-FFF2-40B4-BE49-F238E27FC236}">
                <a16:creationId xmlns:a16="http://schemas.microsoft.com/office/drawing/2014/main" id="{3A9B8643-9C37-28A0-0A2D-26167ECC78FB}"/>
              </a:ext>
            </a:extLst>
          </p:cNvPr>
          <p:cNvSpPr txBox="1"/>
          <p:nvPr/>
        </p:nvSpPr>
        <p:spPr>
          <a:xfrm>
            <a:off x="1704336" y="3527470"/>
            <a:ext cx="10556802" cy="523220"/>
          </a:xfrm>
          <a:prstGeom prst="rect">
            <a:avLst/>
          </a:prstGeom>
          <a:noFill/>
        </p:spPr>
        <p:txBody>
          <a:bodyPr wrap="square" lIns="91440" tIns="45720" rIns="91440" bIns="45720" rtlCol="0" anchor="t">
            <a:spAutoFit/>
          </a:bodyPr>
          <a:lstStyle/>
          <a:p>
            <a:pPr defTabSz="914400">
              <a:buClr>
                <a:srgbClr val="005595"/>
              </a:buClr>
              <a:buSzPct val="130000"/>
              <a:defRPr/>
            </a:pPr>
            <a:r>
              <a:rPr lang="en-US" sz="2800" b="1">
                <a:solidFill>
                  <a:srgbClr val="064276"/>
                </a:solidFill>
                <a:latin typeface="Helvetica"/>
                <a:ea typeface="Open Sans"/>
                <a:cs typeface="Open Sans"/>
              </a:rPr>
              <a:t>HRSN Implementation Updates &amp; Data</a:t>
            </a:r>
            <a:endParaRPr kumimoji="0" lang="en-US" sz="1600" b="1" u="none" strike="noStrike" kern="1200" cap="none" spc="0" normalizeH="0" baseline="0" noProof="0">
              <a:ln>
                <a:noFill/>
              </a:ln>
              <a:solidFill>
                <a:srgbClr val="064276"/>
              </a:solidFill>
              <a:effectLst/>
              <a:uLnTx/>
              <a:uFillTx/>
              <a:latin typeface="Helvetica"/>
              <a:ea typeface="Open Sans"/>
              <a:cs typeface="Open Sans"/>
            </a:endParaRPr>
          </a:p>
        </p:txBody>
      </p:sp>
      <p:cxnSp>
        <p:nvCxnSpPr>
          <p:cNvPr id="6" name="Straight Connector 5">
            <a:extLst>
              <a:ext uri="{FF2B5EF4-FFF2-40B4-BE49-F238E27FC236}">
                <a16:creationId xmlns:a16="http://schemas.microsoft.com/office/drawing/2014/main" id="{7426DEEF-996F-2D98-3733-BF8A9BF64CD8}"/>
              </a:ext>
              <a:ext uri="{C183D7F6-B498-43B3-948B-1728B52AA6E4}">
                <adec:decorative xmlns:adec="http://schemas.microsoft.com/office/drawing/2017/decorative" val="1"/>
              </a:ext>
            </a:extLst>
          </p:cNvPr>
          <p:cNvCxnSpPr>
            <a:cxnSpLocks/>
          </p:cNvCxnSpPr>
          <p:nvPr/>
        </p:nvCxnSpPr>
        <p:spPr>
          <a:xfrm>
            <a:off x="1478553" y="4206337"/>
            <a:ext cx="0" cy="64675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4D57D14-FD6C-71B6-6245-7B848BB02A96}"/>
              </a:ext>
            </a:extLst>
          </p:cNvPr>
          <p:cNvSpPr txBox="1"/>
          <p:nvPr/>
        </p:nvSpPr>
        <p:spPr>
          <a:xfrm>
            <a:off x="812856" y="4866770"/>
            <a:ext cx="498855" cy="76944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064276"/>
                </a:solidFill>
                <a:latin typeface="Helvetica"/>
                <a:ea typeface="Open Sans SemiBold"/>
                <a:cs typeface="Open Sans SemiBold"/>
              </a:rPr>
              <a:t>6</a:t>
            </a:r>
            <a:endParaRPr lang="en-US" sz="4400" b="1" i="0" u="none" strike="noStrike" kern="1200" cap="none" spc="0" normalizeH="0" baseline="0" noProof="0">
              <a:ln>
                <a:noFill/>
              </a:ln>
              <a:solidFill>
                <a:srgbClr val="064276"/>
              </a:solidFill>
              <a:effectLst/>
              <a:uLnTx/>
              <a:uFillTx/>
              <a:latin typeface="Helvetica"/>
              <a:ea typeface="Open Sans SemiBold"/>
              <a:cs typeface="Open Sans SemiBold"/>
            </a:endParaRPr>
          </a:p>
        </p:txBody>
      </p:sp>
      <p:cxnSp>
        <p:nvCxnSpPr>
          <p:cNvPr id="14" name="Straight Connector 13">
            <a:extLst>
              <a:ext uri="{FF2B5EF4-FFF2-40B4-BE49-F238E27FC236}">
                <a16:creationId xmlns:a16="http://schemas.microsoft.com/office/drawing/2014/main" id="{89BF9436-F23E-C70B-3C82-7E5D8660C0A3}"/>
              </a:ext>
              <a:ext uri="{C183D7F6-B498-43B3-948B-1728B52AA6E4}">
                <adec:decorative xmlns:adec="http://schemas.microsoft.com/office/drawing/2017/decorative" val="1"/>
              </a:ext>
            </a:extLst>
          </p:cNvPr>
          <p:cNvCxnSpPr>
            <a:cxnSpLocks/>
          </p:cNvCxnSpPr>
          <p:nvPr/>
        </p:nvCxnSpPr>
        <p:spPr>
          <a:xfrm>
            <a:off x="1474547" y="4928115"/>
            <a:ext cx="0" cy="64675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E0BB009-0657-2BB3-15A5-454D2A8F3EE2}"/>
              </a:ext>
            </a:extLst>
          </p:cNvPr>
          <p:cNvSpPr txBox="1"/>
          <p:nvPr/>
        </p:nvSpPr>
        <p:spPr>
          <a:xfrm>
            <a:off x="1704336" y="4997652"/>
            <a:ext cx="10556802" cy="523220"/>
          </a:xfrm>
          <a:prstGeom prst="rect">
            <a:avLst/>
          </a:prstGeom>
          <a:noFill/>
        </p:spPr>
        <p:txBody>
          <a:bodyPr wrap="square" lIns="91440" tIns="45720" rIns="91440" bIns="45720" rtlCol="0" anchor="t">
            <a:spAutoFit/>
          </a:bodyPr>
          <a:lstStyle/>
          <a:p>
            <a:pPr defTabSz="914400">
              <a:buClr>
                <a:srgbClr val="005595"/>
              </a:buClr>
              <a:buSzPct val="130000"/>
              <a:defRPr/>
            </a:pPr>
            <a:r>
              <a:rPr lang="en-US" sz="2800" b="1">
                <a:solidFill>
                  <a:srgbClr val="064276"/>
                </a:solidFill>
                <a:latin typeface="Helvetica"/>
                <a:ea typeface="Open Sans"/>
                <a:cs typeface="Open Sans"/>
              </a:rPr>
              <a:t>Closing</a:t>
            </a:r>
            <a:endParaRPr lang="en-US" sz="1600" b="1" u="none" strike="noStrike" kern="1200" cap="none" spc="0" normalizeH="0" baseline="0" noProof="0">
              <a:ln>
                <a:noFill/>
              </a:ln>
              <a:solidFill>
                <a:srgbClr val="064276"/>
              </a:solidFill>
              <a:effectLst/>
              <a:uLnTx/>
              <a:uFillTx/>
              <a:latin typeface="Helvetica"/>
              <a:ea typeface="Open Sans"/>
              <a:cs typeface="Open Sans"/>
            </a:endParaRPr>
          </a:p>
        </p:txBody>
      </p:sp>
      <p:sp>
        <p:nvSpPr>
          <p:cNvPr id="18" name="TextBox 17">
            <a:extLst>
              <a:ext uri="{FF2B5EF4-FFF2-40B4-BE49-F238E27FC236}">
                <a16:creationId xmlns:a16="http://schemas.microsoft.com/office/drawing/2014/main" id="{5CE90385-7811-0D39-E7B0-23854305CDDC}"/>
              </a:ext>
            </a:extLst>
          </p:cNvPr>
          <p:cNvSpPr txBox="1"/>
          <p:nvPr/>
        </p:nvSpPr>
        <p:spPr>
          <a:xfrm>
            <a:off x="812856" y="1970947"/>
            <a:ext cx="506870" cy="769441"/>
          </a:xfrm>
          <a:prstGeom prst="rect">
            <a:avLst/>
          </a:prstGeom>
          <a:noFill/>
        </p:spPr>
        <p:txBody>
          <a:bodyPr wrap="none" lIns="91440" tIns="45720" rIns="91440" bIns="45720" rtlCol="0" anchor="t">
            <a:spAutoFit/>
          </a:bodyPr>
          <a:lstStyle/>
          <a:p>
            <a:pPr marL="0" marR="0" lvl="0" indent="0" algn="l" defTabSz="914400">
              <a:lnSpc>
                <a:spcPct val="100000"/>
              </a:lnSpc>
              <a:spcBef>
                <a:spcPts val="0"/>
              </a:spcBef>
              <a:spcAft>
                <a:spcPts val="0"/>
              </a:spcAft>
              <a:buNone/>
              <a:tabLst/>
              <a:defRPr/>
            </a:pPr>
            <a:r>
              <a:rPr lang="en-US" sz="4400" b="1">
                <a:solidFill>
                  <a:srgbClr val="064276"/>
                </a:solidFill>
                <a:latin typeface="Helvetica"/>
                <a:ea typeface="Open Sans SemiBold"/>
                <a:cs typeface="Open Sans SemiBold"/>
              </a:rPr>
              <a:t>2</a:t>
            </a:r>
            <a:endParaRPr lang="en-US"/>
          </a:p>
        </p:txBody>
      </p:sp>
      <p:sp>
        <p:nvSpPr>
          <p:cNvPr id="19" name="TextBox 18">
            <a:extLst>
              <a:ext uri="{FF2B5EF4-FFF2-40B4-BE49-F238E27FC236}">
                <a16:creationId xmlns:a16="http://schemas.microsoft.com/office/drawing/2014/main" id="{315A17A0-B9A8-26BC-9CBD-36BEA2030103}"/>
              </a:ext>
            </a:extLst>
          </p:cNvPr>
          <p:cNvSpPr txBox="1"/>
          <p:nvPr/>
        </p:nvSpPr>
        <p:spPr>
          <a:xfrm>
            <a:off x="1704336" y="2094057"/>
            <a:ext cx="10556802" cy="523220"/>
          </a:xfrm>
          <a:prstGeom prst="rect">
            <a:avLst/>
          </a:prstGeom>
          <a:noFill/>
        </p:spPr>
        <p:txBody>
          <a:bodyPr wrap="square" lIns="91440" tIns="45720" rIns="91440" bIns="45720" rtlCol="0" anchor="t">
            <a:spAutoFit/>
          </a:bodyPr>
          <a:lstStyle/>
          <a:p>
            <a:pPr defTabSz="914400">
              <a:defRPr/>
            </a:pPr>
            <a:r>
              <a:rPr lang="en-US" sz="2800" b="1">
                <a:solidFill>
                  <a:srgbClr val="064276"/>
                </a:solidFill>
                <a:latin typeface="Helvetica"/>
                <a:ea typeface="Open Sans"/>
                <a:cs typeface="Open Sans"/>
              </a:rPr>
              <a:t>Reentry Health Care Program Update</a:t>
            </a:r>
            <a:endParaRPr lang="en-US"/>
          </a:p>
        </p:txBody>
      </p:sp>
      <p:cxnSp>
        <p:nvCxnSpPr>
          <p:cNvPr id="21" name="Straight Connector 20">
            <a:extLst>
              <a:ext uri="{FF2B5EF4-FFF2-40B4-BE49-F238E27FC236}">
                <a16:creationId xmlns:a16="http://schemas.microsoft.com/office/drawing/2014/main" id="{84489743-DD66-C110-BD2A-E6FA8D79B2CE}"/>
              </a:ext>
              <a:ext uri="{C183D7F6-B498-43B3-948B-1728B52AA6E4}">
                <adec:decorative xmlns:adec="http://schemas.microsoft.com/office/drawing/2017/decorative" val="1"/>
              </a:ext>
            </a:extLst>
          </p:cNvPr>
          <p:cNvCxnSpPr>
            <a:cxnSpLocks/>
          </p:cNvCxnSpPr>
          <p:nvPr/>
        </p:nvCxnSpPr>
        <p:spPr>
          <a:xfrm>
            <a:off x="1474547" y="2032292"/>
            <a:ext cx="0" cy="646750"/>
          </a:xfrm>
          <a:prstGeom prst="line">
            <a:avLst/>
          </a:prstGeom>
          <a:ln w="63500">
            <a:solidFill>
              <a:srgbClr val="D6DB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267407"/>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A22C0-FE11-8F25-E858-121D498FB997}"/>
              </a:ext>
            </a:extLst>
          </p:cNvPr>
          <p:cNvSpPr>
            <a:spLocks noGrp="1"/>
          </p:cNvSpPr>
          <p:nvPr>
            <p:ph type="title"/>
          </p:nvPr>
        </p:nvSpPr>
        <p:spPr>
          <a:xfrm>
            <a:off x="609600" y="379020"/>
            <a:ext cx="10972800" cy="1143000"/>
          </a:xfrm>
        </p:spPr>
        <p:txBody>
          <a:bodyPr/>
          <a:lstStyle/>
          <a:p>
            <a:r>
              <a:rPr lang="en-US">
                <a:solidFill>
                  <a:srgbClr val="064276"/>
                </a:solidFill>
              </a:rPr>
              <a:t>Stay Connected!</a:t>
            </a:r>
          </a:p>
        </p:txBody>
      </p:sp>
      <p:sp>
        <p:nvSpPr>
          <p:cNvPr id="6" name="TextBox 5">
            <a:extLst>
              <a:ext uri="{FF2B5EF4-FFF2-40B4-BE49-F238E27FC236}">
                <a16:creationId xmlns:a16="http://schemas.microsoft.com/office/drawing/2014/main" id="{05C11358-25BB-1472-60BE-E291B3A181C4}"/>
              </a:ext>
            </a:extLst>
          </p:cNvPr>
          <p:cNvSpPr txBox="1"/>
          <p:nvPr/>
        </p:nvSpPr>
        <p:spPr>
          <a:xfrm>
            <a:off x="607763" y="1527333"/>
            <a:ext cx="1130029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defRPr/>
            </a:pPr>
            <a:r>
              <a:rPr lang="en-US" sz="2800">
                <a:solidFill>
                  <a:srgbClr val="080000"/>
                </a:solidFill>
                <a:latin typeface="Helvetica"/>
                <a:ea typeface="Open Sans"/>
                <a:cs typeface="Open Sans"/>
              </a:rPr>
              <a:t>Email questions related to today’s presentation to:</a:t>
            </a:r>
          </a:p>
          <a:p>
            <a:pPr marL="457200" indent="-457200" defTabSz="914400">
              <a:buFont typeface="Arial" panose="020B0604020202020204" pitchFamily="34" charset="0"/>
              <a:buChar char="•"/>
              <a:defRPr/>
            </a:pPr>
            <a:r>
              <a:rPr lang="en-US" sz="2800">
                <a:solidFill>
                  <a:srgbClr val="080000"/>
                </a:solidFill>
                <a:latin typeface="Helvetica"/>
                <a:ea typeface="Open Sans"/>
                <a:cs typeface="Open Sans"/>
              </a:rPr>
              <a:t>Reentry Health Care - </a:t>
            </a:r>
            <a:r>
              <a:rPr lang="en-US" sz="2800">
                <a:solidFill>
                  <a:srgbClr val="080000"/>
                </a:solidFill>
                <a:latin typeface="Helvetica"/>
                <a:ea typeface="Open Sans"/>
                <a:cs typeface="Helvetica"/>
                <a:hlinkClick r:id="rId3"/>
              </a:rPr>
              <a:t>OHPCarceralPrograms@oha.oregon.gov</a:t>
            </a:r>
            <a:r>
              <a:rPr lang="en-US" sz="2800">
                <a:solidFill>
                  <a:srgbClr val="080000"/>
                </a:solidFill>
                <a:latin typeface="Helvetica"/>
                <a:ea typeface="Open Sans"/>
                <a:cs typeface="Helvetica"/>
              </a:rPr>
              <a:t>  </a:t>
            </a:r>
            <a:endParaRPr lang="en-US">
              <a:cs typeface="Arial" panose="020B0604020202020204"/>
            </a:endParaRPr>
          </a:p>
          <a:p>
            <a:pPr marL="457200" marR="0" lvl="0" indent="-457200" defTabSz="914400">
              <a:lnSpc>
                <a:spcPct val="100000"/>
              </a:lnSpc>
              <a:spcBef>
                <a:spcPts val="0"/>
              </a:spcBef>
              <a:spcAft>
                <a:spcPts val="0"/>
              </a:spcAft>
              <a:buClrTx/>
              <a:buSzTx/>
              <a:buFont typeface="Arial" panose="020B0604020202020204" pitchFamily="34" charset="0"/>
              <a:buChar char="•"/>
              <a:tabLst/>
              <a:defRPr/>
            </a:pPr>
            <a:r>
              <a:rPr lang="en-US" sz="2800">
                <a:solidFill>
                  <a:srgbClr val="080000"/>
                </a:solidFill>
                <a:latin typeface="Helvetica"/>
                <a:ea typeface="Open Sans"/>
                <a:cs typeface="Open Sans"/>
              </a:rPr>
              <a:t>HRSN - </a:t>
            </a:r>
            <a:r>
              <a:rPr lang="en-US" sz="2800" u="sng">
                <a:solidFill>
                  <a:srgbClr val="064276"/>
                </a:solidFill>
                <a:latin typeface="Helvetica"/>
                <a:cs typeface="Helvetica"/>
                <a:hlinkClick r:id="rId4">
                  <a:extLst>
                    <a:ext uri="{A12FA001-AC4F-418D-AE19-62706E023703}">
                      <ahyp:hlinkClr xmlns:ahyp="http://schemas.microsoft.com/office/drawing/2018/hyperlinkcolor" val="tx"/>
                    </a:ext>
                  </a:extLst>
                </a:hlinkClick>
              </a:rPr>
              <a:t>hrsn.program@oha.oregon.gov</a:t>
            </a:r>
            <a:r>
              <a:rPr lang="en-US" sz="2800" u="sng">
                <a:solidFill>
                  <a:srgbClr val="064276"/>
                </a:solidFill>
                <a:latin typeface="Helvetica"/>
                <a:cs typeface="Helvetica"/>
              </a:rPr>
              <a:t> </a:t>
            </a:r>
            <a:endParaRPr lang="en-US">
              <a:latin typeface="Helvetica"/>
              <a:cs typeface="Helvetica"/>
            </a:endParaRPr>
          </a:p>
          <a:p>
            <a:pPr marL="457200" indent="-457200" defTabSz="914400">
              <a:buFont typeface="Arial" panose="020B0604020202020204" pitchFamily="34" charset="0"/>
              <a:buChar char="•"/>
              <a:defRPr/>
            </a:pPr>
            <a:r>
              <a:rPr lang="en-US" sz="2800">
                <a:solidFill>
                  <a:srgbClr val="080000"/>
                </a:solidFill>
                <a:latin typeface="Helvetica"/>
                <a:ea typeface="Open Sans"/>
                <a:cs typeface="Open Sans"/>
              </a:rPr>
              <a:t>Evaluation - </a:t>
            </a:r>
            <a:r>
              <a:rPr lang="en-US" sz="2800" b="0" u="sng">
                <a:solidFill>
                  <a:srgbClr val="064276"/>
                </a:solidFill>
                <a:effectLst/>
                <a:latin typeface="Helvetica"/>
                <a:ea typeface="Calibri"/>
                <a:cs typeface="Helvetica"/>
                <a:hlinkClick r:id="rId5">
                  <a:extLst>
                    <a:ext uri="{A12FA001-AC4F-418D-AE19-62706E023703}">
                      <ahyp:hlinkClr xmlns:ahyp="http://schemas.microsoft.com/office/drawing/2018/hyperlinkcolor" val="tx"/>
                    </a:ext>
                  </a:extLst>
                </a:hlinkClick>
              </a:rPr>
              <a:t>OR1115WaiverEval@providence.org</a:t>
            </a:r>
            <a:endParaRPr lang="en-US" sz="2800" b="0">
              <a:solidFill>
                <a:srgbClr val="064276"/>
              </a:solidFill>
              <a:effectLst/>
              <a:latin typeface="Helvetica"/>
              <a:ea typeface="Calibri"/>
              <a:cs typeface="Helvetica"/>
            </a:endParaRPr>
          </a:p>
          <a:p>
            <a:pPr marL="457200" indent="-457200" defTabSz="914400">
              <a:buFont typeface="Arial" panose="020B0604020202020204" pitchFamily="34" charset="0"/>
              <a:buChar char="•"/>
              <a:defRPr/>
            </a:pPr>
            <a:r>
              <a:rPr kumimoji="0" lang="en-US" sz="2800" b="0" i="0" u="none" strike="noStrike" kern="1200" cap="none" spc="0" normalizeH="0" baseline="0" noProof="0">
                <a:ln>
                  <a:noFill/>
                </a:ln>
                <a:solidFill>
                  <a:srgbClr val="080000"/>
                </a:solidFill>
                <a:effectLst/>
                <a:uLnTx/>
                <a:uFillTx/>
                <a:latin typeface="Helvetica"/>
                <a:ea typeface="Open Sans"/>
                <a:cs typeface="Open Sans"/>
              </a:rPr>
              <a:t>BUP/HERC - </a:t>
            </a:r>
            <a:r>
              <a:rPr lang="en-US" sz="2800" u="sng">
                <a:solidFill>
                  <a:srgbClr val="064276"/>
                </a:solidFill>
                <a:latin typeface="Helvetica"/>
                <a:cs typeface="Helvetica"/>
                <a:hlinkClick r:id="rId6">
                  <a:extLst>
                    <a:ext uri="{A12FA001-AC4F-418D-AE19-62706E023703}">
                      <ahyp:hlinkClr xmlns:ahyp="http://schemas.microsoft.com/office/drawing/2018/hyperlinkcolor" val="tx"/>
                    </a:ext>
                  </a:extLst>
                </a:hlinkClick>
              </a:rPr>
              <a:t>herc.info@oha.oregon.gov</a:t>
            </a:r>
            <a:endParaRPr lang="en-US" sz="2800" u="sng">
              <a:solidFill>
                <a:srgbClr val="064276"/>
              </a:solidFill>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646464"/>
              </a:solidFill>
              <a:effectLst/>
              <a:uLnTx/>
              <a:uFillTx/>
              <a:latin typeface="Helvetica" pitchFamily="2" charset="0"/>
              <a:ea typeface="Open Sans"/>
              <a:cs typeface="Open Sans"/>
            </a:endParaRPr>
          </a:p>
          <a:p>
            <a:pPr defTabSz="914400">
              <a:defRPr/>
            </a:pPr>
            <a:r>
              <a:rPr kumimoji="0" lang="en-US" sz="2800" b="0" i="0" u="none" strike="noStrike" kern="1200" cap="none" spc="0" normalizeH="0" baseline="0" noProof="0">
                <a:ln>
                  <a:noFill/>
                </a:ln>
                <a:solidFill>
                  <a:srgbClr val="080000"/>
                </a:solidFill>
                <a:effectLst/>
                <a:uLnTx/>
                <a:uFillTx/>
                <a:latin typeface="Helvetica"/>
                <a:ea typeface="Open Sans"/>
                <a:cs typeface="Open Sans"/>
              </a:rPr>
              <a:t>Check our website for updates and information: </a:t>
            </a:r>
            <a:endParaRPr lang="en-US" sz="2800" b="0" i="0" u="none" strike="noStrike" kern="1200" cap="none" spc="0" normalizeH="0" baseline="0" noProof="0">
              <a:ln>
                <a:noFill/>
              </a:ln>
              <a:solidFill>
                <a:srgbClr val="080000"/>
              </a:solidFill>
              <a:effectLst/>
              <a:uLnTx/>
              <a:uFillTx/>
              <a:latin typeface="Helvetica"/>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64276"/>
                </a:solidFill>
                <a:effectLst/>
                <a:uLnTx/>
                <a:uFillTx/>
                <a:latin typeface="Helvetica"/>
                <a:ea typeface="Open Sans"/>
                <a:cs typeface="Open Sans"/>
                <a:hlinkClick r:id="rId7">
                  <a:extLst>
                    <a:ext uri="{A12FA001-AC4F-418D-AE19-62706E023703}">
                      <ahyp:hlinkClr xmlns:ahyp="http://schemas.microsoft.com/office/drawing/2018/hyperlinkcolor" val="tx"/>
                    </a:ext>
                  </a:extLst>
                </a:hlinkClick>
              </a:rPr>
              <a:t>www.oregon.gov/1115waiverrenewal</a:t>
            </a:r>
            <a:r>
              <a:rPr kumimoji="0" lang="en-US" sz="2800" b="0" i="0" u="none" strike="noStrike" kern="1200" cap="none" spc="0" normalizeH="0" baseline="0" noProof="0">
                <a:ln>
                  <a:noFill/>
                </a:ln>
                <a:solidFill>
                  <a:srgbClr val="064276"/>
                </a:solidFill>
                <a:effectLst/>
                <a:uLnTx/>
                <a:uFillTx/>
                <a:latin typeface="Helvetica"/>
                <a:ea typeface="Open Sans"/>
                <a:cs typeface="Open Sans"/>
              </a:rPr>
              <a:t> </a:t>
            </a:r>
            <a:endParaRPr lang="en-US" sz="2800" b="0" i="0" u="none" strike="noStrike" kern="1200" cap="none" spc="0" normalizeH="0" baseline="0" noProof="0">
              <a:ln>
                <a:noFill/>
              </a:ln>
              <a:solidFill>
                <a:srgbClr val="064276"/>
              </a:solidFill>
              <a:effectLst/>
              <a:uLnTx/>
              <a:uFillTx/>
              <a:latin typeface="Helvetica"/>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5494"/>
              </a:solidFill>
              <a:effectLst/>
              <a:uLnTx/>
              <a:uFillTx/>
              <a:latin typeface="Helvetica" pitchFamily="2" charset="0"/>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80000"/>
                </a:solidFill>
                <a:effectLst/>
                <a:uLnTx/>
                <a:uFillTx/>
                <a:latin typeface="Helvetica"/>
                <a:ea typeface="Open Sans"/>
                <a:cs typeface="Open Sans"/>
              </a:rPr>
              <a:t>Subscribe to updates that will be sent out in the coming months:</a:t>
            </a:r>
            <a:endParaRPr lang="en-US" sz="2800" b="0" i="0" u="none" strike="noStrike" kern="1200" cap="none" spc="0" normalizeH="0" baseline="0" noProof="0">
              <a:ln>
                <a:noFill/>
              </a:ln>
              <a:solidFill>
                <a:srgbClr val="080000"/>
              </a:solidFill>
              <a:effectLst/>
              <a:uLnTx/>
              <a:uFillTx/>
              <a:latin typeface="Helvetica"/>
              <a:ea typeface="Open Sans"/>
              <a:cs typeface="Open Sans"/>
            </a:endParaRPr>
          </a:p>
          <a:p>
            <a:pPr defTabSz="914400">
              <a:defRPr/>
            </a:pPr>
            <a:r>
              <a:rPr kumimoji="0" lang="en-US" sz="2800" b="0" i="0" u="none" strike="noStrike" kern="1200" cap="none" spc="0" normalizeH="0" baseline="0" noProof="0">
                <a:ln>
                  <a:noFill/>
                </a:ln>
                <a:solidFill>
                  <a:srgbClr val="064276"/>
                </a:solidFill>
                <a:effectLst/>
                <a:uLnTx/>
                <a:uFillTx/>
                <a:latin typeface="Helvetica"/>
                <a:ea typeface="Open Sans"/>
                <a:cs typeface="Open Sans"/>
                <a:hlinkClick r:id="rId8">
                  <a:extLst>
                    <a:ext uri="{A12FA001-AC4F-418D-AE19-62706E023703}">
                      <ahyp:hlinkClr xmlns:ahyp="http://schemas.microsoft.com/office/drawing/2018/hyperlinkcolor" val="tx"/>
                    </a:ext>
                  </a:extLst>
                </a:hlinkClick>
              </a:rPr>
              <a:t>https://public.govdelivery.com/</a:t>
            </a:r>
            <a:r>
              <a:rPr lang="en-US" sz="2800">
                <a:solidFill>
                  <a:srgbClr val="064276"/>
                </a:solidFill>
                <a:latin typeface="Helvetica"/>
                <a:ea typeface="Open Sans"/>
                <a:cs typeface="Open Sans"/>
                <a:hlinkClick r:id="rId8">
                  <a:extLst>
                    <a:ext uri="{A12FA001-AC4F-418D-AE19-62706E023703}">
                      <ahyp:hlinkClr xmlns:ahyp="http://schemas.microsoft.com/office/drawing/2018/hyperlinkcolor" val="tx"/>
                    </a:ext>
                  </a:extLst>
                </a:hlinkClick>
              </a:rPr>
              <a:t>accounts</a:t>
            </a:r>
            <a:r>
              <a:rPr kumimoji="0" lang="en-US" sz="2800" b="0" i="0" u="none" strike="noStrike" kern="1200" cap="none" spc="0" normalizeH="0" baseline="0" noProof="0">
                <a:ln>
                  <a:noFill/>
                </a:ln>
                <a:solidFill>
                  <a:srgbClr val="064276"/>
                </a:solidFill>
                <a:effectLst/>
                <a:uLnTx/>
                <a:uFillTx/>
                <a:latin typeface="Helvetica"/>
                <a:ea typeface="Open Sans"/>
                <a:cs typeface="Open Sans"/>
                <a:hlinkClick r:id="rId8">
                  <a:extLst>
                    <a:ext uri="{A12FA001-AC4F-418D-AE19-62706E023703}">
                      <ahyp:hlinkClr xmlns:ahyp="http://schemas.microsoft.com/office/drawing/2018/hyperlinkcolor" val="tx"/>
                    </a:ext>
                  </a:extLst>
                </a:hlinkClick>
              </a:rPr>
              <a:t>/ORHA/signup/37696</a:t>
            </a:r>
            <a:r>
              <a:rPr lang="en-US" sz="2800">
                <a:solidFill>
                  <a:srgbClr val="064276"/>
                </a:solidFill>
                <a:latin typeface="Helvetica"/>
                <a:ea typeface="Open Sans"/>
                <a:cs typeface="Open Sans"/>
              </a:rPr>
              <a:t>   </a:t>
            </a:r>
            <a:endParaRPr lang="en-US" sz="2800" b="0" i="0" u="none" strike="noStrike" kern="1200" cap="none" spc="0" normalizeH="0" baseline="0" noProof="0">
              <a:ln>
                <a:noFill/>
              </a:ln>
              <a:solidFill>
                <a:srgbClr val="064276"/>
              </a:solidFill>
              <a:effectLst/>
              <a:uLnTx/>
              <a:uFillTx/>
              <a:latin typeface="Helvetica" pitchFamily="2" charset="0"/>
              <a:ea typeface="Open Sans"/>
              <a:cs typeface="Open Sans"/>
            </a:endParaRPr>
          </a:p>
        </p:txBody>
      </p:sp>
    </p:spTree>
    <p:extLst>
      <p:ext uri="{BB962C8B-B14F-4D97-AF65-F5344CB8AC3E}">
        <p14:creationId xmlns:p14="http://schemas.microsoft.com/office/powerpoint/2010/main" val="3240611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5CF11-BC26-869B-3B32-700B2FB555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58023" y="1532142"/>
            <a:ext cx="5265174" cy="4369073"/>
          </a:xfrm>
          <a:prstGeom prst="rect">
            <a:avLst/>
          </a:prstGeom>
        </p:spPr>
      </p:pic>
      <p:sp>
        <p:nvSpPr>
          <p:cNvPr id="10" name="Title 9">
            <a:extLst>
              <a:ext uri="{FF2B5EF4-FFF2-40B4-BE49-F238E27FC236}">
                <a16:creationId xmlns:a16="http://schemas.microsoft.com/office/drawing/2014/main" id="{2CBE9F5E-D751-E379-9D83-F57E79BF6542}"/>
              </a:ext>
            </a:extLst>
          </p:cNvPr>
          <p:cNvSpPr>
            <a:spLocks noGrp="1"/>
          </p:cNvSpPr>
          <p:nvPr>
            <p:ph type="title"/>
          </p:nvPr>
        </p:nvSpPr>
        <p:spPr/>
        <p:txBody>
          <a:bodyPr lIns="91440" tIns="45720" rIns="91440" bIns="45720" anchor="ctr">
            <a:normAutofit/>
          </a:bodyPr>
          <a:lstStyle/>
          <a:p>
            <a:r>
              <a:rPr lang="en-US">
                <a:solidFill>
                  <a:srgbClr val="064276"/>
                </a:solidFill>
                <a:latin typeface="Helvetica"/>
                <a:ea typeface="Open Sans"/>
                <a:cs typeface="Open Sans"/>
              </a:rPr>
              <a:t>Upcoming 2025 Sessions</a:t>
            </a:r>
            <a:endParaRPr lang="en-US">
              <a:solidFill>
                <a:srgbClr val="064276"/>
              </a:solidFill>
            </a:endParaRPr>
          </a:p>
        </p:txBody>
      </p:sp>
      <p:sp>
        <p:nvSpPr>
          <p:cNvPr id="2" name="Content Placeholder 1">
            <a:extLst>
              <a:ext uri="{FF2B5EF4-FFF2-40B4-BE49-F238E27FC236}">
                <a16:creationId xmlns:a16="http://schemas.microsoft.com/office/drawing/2014/main" id="{D0B4F393-0CCF-439C-ACA2-152D806C2AC2}"/>
              </a:ext>
            </a:extLst>
          </p:cNvPr>
          <p:cNvSpPr>
            <a:spLocks noGrp="1"/>
          </p:cNvSpPr>
          <p:nvPr>
            <p:ph idx="4294967295"/>
          </p:nvPr>
        </p:nvSpPr>
        <p:spPr>
          <a:xfrm>
            <a:off x="637668" y="2467330"/>
            <a:ext cx="6300522" cy="967380"/>
          </a:xfrm>
          <a:prstGeom prst="rect">
            <a:avLst/>
          </a:prstGeom>
        </p:spPr>
        <p:txBody>
          <a:bodyPr lIns="91440" tIns="45720" rIns="91440" bIns="45720" anchor="t">
            <a:noAutofit/>
          </a:bodyPr>
          <a:lstStyle/>
          <a:p>
            <a:pPr marL="0" indent="0">
              <a:spcAft>
                <a:spcPts val="1800"/>
              </a:spcAft>
              <a:buNone/>
            </a:pPr>
            <a:r>
              <a:rPr lang="en-US" sz="3200" b="1">
                <a:solidFill>
                  <a:srgbClr val="EC5A24"/>
                </a:solidFill>
                <a:latin typeface="Helvetica"/>
                <a:ea typeface="Open Sans"/>
                <a:cs typeface="Helvetica"/>
              </a:rPr>
              <a:t>One more webinar this year!</a:t>
            </a:r>
            <a:endParaRPr lang="en-US" sz="3200" b="1">
              <a:solidFill>
                <a:srgbClr val="EC5A24"/>
              </a:solidFill>
              <a:latin typeface="Helvetica" panose="020B0604020202020204" pitchFamily="34" charset="0"/>
              <a:ea typeface="Open Sans"/>
              <a:cs typeface="Helvetica" panose="020B0604020202020204" pitchFamily="34" charset="0"/>
            </a:endParaRPr>
          </a:p>
        </p:txBody>
      </p:sp>
      <p:sp>
        <p:nvSpPr>
          <p:cNvPr id="4" name="5-Point Star 3">
            <a:extLst>
              <a:ext uri="{FF2B5EF4-FFF2-40B4-BE49-F238E27FC236}">
                <a16:creationId xmlns:a16="http://schemas.microsoft.com/office/drawing/2014/main" id="{AEC68123-0B53-7B98-5696-E89E1A828D3D}"/>
              </a:ext>
              <a:ext uri="{C183D7F6-B498-43B3-948B-1728B52AA6E4}">
                <adec:decorative xmlns:adec="http://schemas.microsoft.com/office/drawing/2017/decorative" val="1"/>
              </a:ext>
            </a:extLst>
          </p:cNvPr>
          <p:cNvSpPr/>
          <p:nvPr/>
        </p:nvSpPr>
        <p:spPr>
          <a:xfrm>
            <a:off x="1009050" y="3630517"/>
            <a:ext cx="285750" cy="285750"/>
          </a:xfrm>
          <a:prstGeom prst="star5">
            <a:avLst/>
          </a:prstGeom>
          <a:solidFill>
            <a:srgbClr val="E18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Content Placeholder 1">
            <a:extLst>
              <a:ext uri="{FF2B5EF4-FFF2-40B4-BE49-F238E27FC236}">
                <a16:creationId xmlns:a16="http://schemas.microsoft.com/office/drawing/2014/main" id="{9F1FCAED-6675-23E1-6528-0623C40C928F}"/>
              </a:ext>
            </a:extLst>
          </p:cNvPr>
          <p:cNvSpPr txBox="1">
            <a:spLocks/>
          </p:cNvSpPr>
          <p:nvPr/>
        </p:nvSpPr>
        <p:spPr>
          <a:xfrm>
            <a:off x="1504622" y="2821835"/>
            <a:ext cx="6271768" cy="372653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endParaRPr lang="en-US" b="1">
              <a:solidFill>
                <a:srgbClr val="064276"/>
              </a:solidFill>
              <a:latin typeface="Helvetica" panose="020B0604020202020204" pitchFamily="34" charset="0"/>
              <a:ea typeface="Open Sans"/>
              <a:cs typeface="Helvetica" panose="020B0604020202020204" pitchFamily="34" charset="0"/>
            </a:endParaRPr>
          </a:p>
          <a:p>
            <a:pPr marL="0" indent="0">
              <a:spcAft>
                <a:spcPts val="1800"/>
              </a:spcAft>
              <a:buFont typeface="Arial" panose="020B0604020202020204" pitchFamily="34" charset="0"/>
              <a:buNone/>
            </a:pPr>
            <a:r>
              <a:rPr lang="en-US" b="1">
                <a:solidFill>
                  <a:srgbClr val="064276"/>
                </a:solidFill>
                <a:latin typeface="Helvetica"/>
                <a:ea typeface="Open Sans"/>
                <a:cs typeface="Helvetica"/>
              </a:rPr>
              <a:t>October 8</a:t>
            </a:r>
            <a:endParaRPr lang="en-US" b="1">
              <a:solidFill>
                <a:srgbClr val="064276"/>
              </a:solidFill>
              <a:latin typeface="Helvetica" panose="020B0604020202020204" pitchFamily="34" charset="0"/>
              <a:ea typeface="Open Sans"/>
              <a:cs typeface="Helvetica" panose="020B0604020202020204" pitchFamily="34" charset="0"/>
            </a:endParaRPr>
          </a:p>
          <a:p>
            <a:pPr marL="342900" indent="-342900">
              <a:spcAft>
                <a:spcPts val="1800"/>
              </a:spcAft>
            </a:pPr>
            <a:endParaRPr lang="en-US">
              <a:solidFill>
                <a:schemeClr val="bg2">
                  <a:lumMod val="10000"/>
                </a:schemeClr>
              </a:solidFill>
              <a:latin typeface="Helvetica" panose="020B0604020202020204" pitchFamily="34" charset="0"/>
              <a:ea typeface="Open Sans"/>
              <a:cs typeface="Helvetica" panose="020B0604020202020204" pitchFamily="34" charset="0"/>
            </a:endParaRPr>
          </a:p>
          <a:p>
            <a:pPr>
              <a:spcAft>
                <a:spcPts val="1800"/>
              </a:spcAft>
            </a:pPr>
            <a:endParaRPr lang="en-US">
              <a:solidFill>
                <a:schemeClr val="bg2">
                  <a:lumMod val="10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0605188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00F251-B75F-6BEE-39C2-B6D879177557}"/>
              </a:ext>
            </a:extLst>
          </p:cNvPr>
          <p:cNvSpPr>
            <a:spLocks noGrp="1"/>
          </p:cNvSpPr>
          <p:nvPr>
            <p:ph type="title"/>
          </p:nvPr>
        </p:nvSpPr>
        <p:spPr>
          <a:xfrm>
            <a:off x="838200" y="2338475"/>
            <a:ext cx="10515600" cy="1325563"/>
          </a:xfrm>
        </p:spPr>
        <p:txBody>
          <a:bodyPr/>
          <a:lstStyle/>
          <a:p>
            <a:r>
              <a:rPr lang="en-US">
                <a:solidFill>
                  <a:srgbClr val="064276"/>
                </a:solidFill>
              </a:rPr>
              <a:t>Thank you for your collaboration and ongoing partnership!</a:t>
            </a:r>
          </a:p>
        </p:txBody>
      </p:sp>
      <p:grpSp>
        <p:nvGrpSpPr>
          <p:cNvPr id="3" name="Group 2">
            <a:extLst>
              <a:ext uri="{FF2B5EF4-FFF2-40B4-BE49-F238E27FC236}">
                <a16:creationId xmlns:a16="http://schemas.microsoft.com/office/drawing/2014/main" id="{45A986B8-6D24-8B94-B783-8A659CF4A534}"/>
              </a:ext>
              <a:ext uri="{C183D7F6-B498-43B3-948B-1728B52AA6E4}">
                <adec:decorative xmlns:adec="http://schemas.microsoft.com/office/drawing/2017/decorative" val="1"/>
              </a:ext>
            </a:extLst>
          </p:cNvPr>
          <p:cNvGrpSpPr/>
          <p:nvPr/>
        </p:nvGrpSpPr>
        <p:grpSpPr>
          <a:xfrm>
            <a:off x="3154656" y="1447055"/>
            <a:ext cx="5882688" cy="581670"/>
            <a:chOff x="3010861" y="1447055"/>
            <a:chExt cx="5882688" cy="581670"/>
          </a:xfrm>
        </p:grpSpPr>
        <p:pic>
          <p:nvPicPr>
            <p:cNvPr id="11" name="Picture 10" descr="Oregon Health Plan Logo">
              <a:extLst>
                <a:ext uri="{FF2B5EF4-FFF2-40B4-BE49-F238E27FC236}">
                  <a16:creationId xmlns:a16="http://schemas.microsoft.com/office/drawing/2014/main" id="{D46CCC70-56F9-4C9A-5E85-3C633EFCD9E6}"/>
                </a:ext>
              </a:extLst>
            </p:cNvPr>
            <p:cNvPicPr>
              <a:picLocks noChangeAspect="1"/>
            </p:cNvPicPr>
            <p:nvPr/>
          </p:nvPicPr>
          <p:blipFill>
            <a:blip r:embed="rId3"/>
            <a:stretch>
              <a:fillRect/>
            </a:stretch>
          </p:blipFill>
          <p:spPr>
            <a:xfrm>
              <a:off x="5096357" y="1447055"/>
              <a:ext cx="849785" cy="581670"/>
            </a:xfrm>
            <a:prstGeom prst="rect">
              <a:avLst/>
            </a:prstGeom>
          </p:spPr>
        </p:pic>
        <p:pic>
          <p:nvPicPr>
            <p:cNvPr id="12" name="Picture 11" descr="Logo of 1115 Medicaid Waiver Implementation Project Oregon ">
              <a:extLst>
                <a:ext uri="{FF2B5EF4-FFF2-40B4-BE49-F238E27FC236}">
                  <a16:creationId xmlns:a16="http://schemas.microsoft.com/office/drawing/2014/main" id="{CB98D770-3956-BE97-2373-3097B73B91FE}"/>
                </a:ext>
              </a:extLst>
            </p:cNvPr>
            <p:cNvPicPr>
              <a:picLocks noChangeAspect="1"/>
            </p:cNvPicPr>
            <p:nvPr/>
          </p:nvPicPr>
          <p:blipFill>
            <a:blip r:embed="rId4"/>
            <a:stretch>
              <a:fillRect/>
            </a:stretch>
          </p:blipFill>
          <p:spPr>
            <a:xfrm>
              <a:off x="6083544" y="1447055"/>
              <a:ext cx="2810005" cy="581670"/>
            </a:xfrm>
            <a:prstGeom prst="rect">
              <a:avLst/>
            </a:prstGeom>
          </p:spPr>
        </p:pic>
        <p:pic>
          <p:nvPicPr>
            <p:cNvPr id="2" name="Graphic 1">
              <a:extLst>
                <a:ext uri="{FF2B5EF4-FFF2-40B4-BE49-F238E27FC236}">
                  <a16:creationId xmlns:a16="http://schemas.microsoft.com/office/drawing/2014/main" id="{A1586D48-99FA-EA99-1D50-6043C49080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0861" y="1460307"/>
              <a:ext cx="1671226" cy="543748"/>
            </a:xfrm>
            <a:prstGeom prst="rect">
              <a:avLst/>
            </a:prstGeom>
          </p:spPr>
        </p:pic>
      </p:grpSp>
    </p:spTree>
    <p:extLst>
      <p:ext uri="{BB962C8B-B14F-4D97-AF65-F5344CB8AC3E}">
        <p14:creationId xmlns:p14="http://schemas.microsoft.com/office/powerpoint/2010/main" val="2601132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839DEB-90DB-0C0B-569A-29306FABAE9C}"/>
              </a:ext>
            </a:extLst>
          </p:cNvPr>
          <p:cNvSpPr>
            <a:spLocks noGrp="1"/>
          </p:cNvSpPr>
          <p:nvPr>
            <p:ph type="body" sz="quarter" idx="11"/>
          </p:nvPr>
        </p:nvSpPr>
        <p:spPr/>
        <p:txBody>
          <a:bodyPr lIns="91440" tIns="45720" rIns="91440" bIns="45720" anchor="ctr"/>
          <a:lstStyle/>
          <a:p>
            <a:r>
              <a:rPr lang="en-US"/>
              <a:t>HRSN Data Resources</a:t>
            </a:r>
          </a:p>
        </p:txBody>
      </p:sp>
    </p:spTree>
    <p:extLst>
      <p:ext uri="{BB962C8B-B14F-4D97-AF65-F5344CB8AC3E}">
        <p14:creationId xmlns:p14="http://schemas.microsoft.com/office/powerpoint/2010/main" val="3203034940"/>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6854-BC7F-BA62-9E27-C7C52893EE25}"/>
              </a:ext>
            </a:extLst>
          </p:cNvPr>
          <p:cNvSpPr>
            <a:spLocks noGrp="1"/>
          </p:cNvSpPr>
          <p:nvPr>
            <p:ph type="title"/>
          </p:nvPr>
        </p:nvSpPr>
        <p:spPr>
          <a:xfrm>
            <a:off x="543015" y="576328"/>
            <a:ext cx="10001250" cy="825500"/>
          </a:xfrm>
        </p:spPr>
        <p:txBody>
          <a:bodyPr/>
          <a:lstStyle/>
          <a:p>
            <a:pPr algn="l"/>
            <a:r>
              <a:rPr lang="en-US">
                <a:solidFill>
                  <a:srgbClr val="064276"/>
                </a:solidFill>
              </a:rPr>
              <a:t>Plans by the 3 different workflows </a:t>
            </a:r>
          </a:p>
        </p:txBody>
      </p:sp>
      <p:sp>
        <p:nvSpPr>
          <p:cNvPr id="12" name="Rectangle: Rounded Corners 11">
            <a:extLst>
              <a:ext uri="{FF2B5EF4-FFF2-40B4-BE49-F238E27FC236}">
                <a16:creationId xmlns:a16="http://schemas.microsoft.com/office/drawing/2014/main" id="{C12EC53E-F156-29EA-F212-DD97B9769317}"/>
              </a:ext>
            </a:extLst>
          </p:cNvPr>
          <p:cNvSpPr/>
          <p:nvPr/>
        </p:nvSpPr>
        <p:spPr>
          <a:xfrm>
            <a:off x="872836" y="1508977"/>
            <a:ext cx="3264743" cy="4337643"/>
          </a:xfrm>
          <a:prstGeom prst="roundRect">
            <a:avLst>
              <a:gd name="adj" fmla="val 3876"/>
            </a:avLst>
          </a:prstGeom>
          <a:solidFill>
            <a:srgbClr val="D6DBE9">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F020EB14-E146-4D90-BD48-97148128D001}"/>
              </a:ext>
            </a:extLst>
          </p:cNvPr>
          <p:cNvSpPr/>
          <p:nvPr/>
        </p:nvSpPr>
        <p:spPr>
          <a:xfrm>
            <a:off x="872836" y="1508978"/>
            <a:ext cx="3264743" cy="473083"/>
          </a:xfrm>
          <a:prstGeom prst="round2SameRect">
            <a:avLst>
              <a:gd name="adj1" fmla="val 23738"/>
              <a:gd name="adj2" fmla="val 0"/>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Model 1 Standard</a:t>
            </a:r>
          </a:p>
        </p:txBody>
      </p:sp>
      <p:sp>
        <p:nvSpPr>
          <p:cNvPr id="3" name="Content Placeholder 2">
            <a:extLst>
              <a:ext uri="{FF2B5EF4-FFF2-40B4-BE49-F238E27FC236}">
                <a16:creationId xmlns:a16="http://schemas.microsoft.com/office/drawing/2014/main" id="{E35AA86C-E30C-D2B4-2D52-386A69B6CD8A}"/>
              </a:ext>
            </a:extLst>
          </p:cNvPr>
          <p:cNvSpPr>
            <a:spLocks noGrp="1"/>
          </p:cNvSpPr>
          <p:nvPr>
            <p:ph idx="1"/>
          </p:nvPr>
        </p:nvSpPr>
        <p:spPr>
          <a:xfrm>
            <a:off x="872836" y="2130513"/>
            <a:ext cx="3264743" cy="3535996"/>
          </a:xfrm>
        </p:spPr>
        <p:txBody>
          <a:bodyPr>
            <a:normAutofit fontScale="92500"/>
          </a:bodyPr>
          <a:lstStyle/>
          <a:p>
            <a:pPr marL="283464" indent="-283464" fontAlgn="b">
              <a:lnSpc>
                <a:spcPct val="110000"/>
              </a:lnSpc>
              <a:spcBef>
                <a:spcPts val="0"/>
              </a:spcBef>
            </a:pPr>
            <a:r>
              <a:rPr lang="en-US" sz="2100" b="0" i="0" u="none" strike="noStrike" kern="1200">
                <a:solidFill>
                  <a:srgbClr val="2D2A30"/>
                </a:solidFill>
                <a:effectLst/>
                <a:latin typeface="Arial" panose="020B0604020202020204" pitchFamily="34" charset="0"/>
              </a:rPr>
              <a:t>Cascade Health Alliance</a:t>
            </a:r>
          </a:p>
          <a:p>
            <a:pPr marL="283464" indent="-283464" algn="l" rtl="0" eaLnBrk="1" fontAlgn="b" latinLnBrk="0" hangingPunct="1">
              <a:lnSpc>
                <a:spcPct val="110000"/>
              </a:lnSpc>
              <a:spcBef>
                <a:spcPts val="0"/>
              </a:spcBef>
              <a:spcAft>
                <a:spcPts val="0"/>
              </a:spcAft>
            </a:pPr>
            <a:r>
              <a:rPr lang="en-US" sz="2100" b="0" i="0" u="none" strike="noStrike" kern="1200">
                <a:solidFill>
                  <a:srgbClr val="2D2A30"/>
                </a:solidFill>
                <a:effectLst/>
                <a:latin typeface="Arial" panose="020B0604020202020204" pitchFamily="34" charset="0"/>
              </a:rPr>
              <a:t>Columbia Pacific</a:t>
            </a:r>
            <a:endParaRPr lang="en-US" sz="2100" b="0" i="0" u="none" strike="noStrike">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2D2A30"/>
                </a:solidFill>
                <a:effectLst/>
                <a:latin typeface="Arial" panose="020B0604020202020204" pitchFamily="34" charset="0"/>
              </a:rPr>
              <a:t>Eastern Oregon CCO</a:t>
            </a:r>
            <a:endParaRPr lang="en-US" sz="2100" b="0" i="0" u="none" strike="noStrike">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2D2A30"/>
                </a:solidFill>
                <a:effectLst/>
                <a:latin typeface="Arial" panose="020B0604020202020204" pitchFamily="34" charset="0"/>
              </a:rPr>
              <a:t>Health Share</a:t>
            </a:r>
            <a:endParaRPr lang="en-US" sz="2100" b="0" i="0" u="none" strike="noStrike">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err="1">
                <a:solidFill>
                  <a:srgbClr val="2D2A30"/>
                </a:solidFill>
                <a:effectLst/>
                <a:latin typeface="Arial" panose="020B0604020202020204" pitchFamily="34" charset="0"/>
              </a:rPr>
              <a:t>InterCommunity</a:t>
            </a:r>
            <a:r>
              <a:rPr lang="en-US" sz="2100" b="0" i="0" u="none" strike="noStrike" kern="1200">
                <a:solidFill>
                  <a:srgbClr val="2D2A30"/>
                </a:solidFill>
                <a:effectLst/>
                <a:latin typeface="Arial" panose="020B0604020202020204" pitchFamily="34" charset="0"/>
              </a:rPr>
              <a:t> Health Network</a:t>
            </a:r>
            <a:endParaRPr lang="en-US" sz="2100" b="0" i="0" u="none" strike="noStrike">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2D2A30"/>
                </a:solidFill>
                <a:effectLst/>
                <a:latin typeface="Arial" panose="020B0604020202020204" pitchFamily="34" charset="0"/>
              </a:rPr>
              <a:t>Jackson Care Connect</a:t>
            </a:r>
            <a:endParaRPr lang="en-US" sz="2100" b="0" i="0" u="none" strike="noStrike">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2D2A30"/>
                </a:solidFill>
                <a:effectLst/>
                <a:latin typeface="Arial" panose="020B0604020202020204" pitchFamily="34" charset="0"/>
              </a:rPr>
              <a:t>Open-Card (</a:t>
            </a:r>
            <a:r>
              <a:rPr lang="en-US" sz="2100" b="0" i="0" u="none" strike="noStrike" kern="1200" err="1">
                <a:solidFill>
                  <a:srgbClr val="2D2A30"/>
                </a:solidFill>
                <a:effectLst/>
                <a:latin typeface="Arial" panose="020B0604020202020204" pitchFamily="34" charset="0"/>
              </a:rPr>
              <a:t>Acentra</a:t>
            </a:r>
            <a:r>
              <a:rPr lang="en-US" sz="2100" b="0" i="0" u="none" strike="noStrike" kern="1200">
                <a:solidFill>
                  <a:srgbClr val="2D2A30"/>
                </a:solidFill>
                <a:effectLst/>
                <a:latin typeface="Arial" panose="020B0604020202020204" pitchFamily="34" charset="0"/>
              </a:rPr>
              <a:t>)</a:t>
            </a:r>
            <a:endParaRPr lang="en-US" sz="2100" b="0" i="0" u="none" strike="noStrike">
              <a:effectLst/>
              <a:latin typeface="Arial" panose="020B0604020202020204" pitchFamily="34" charset="0"/>
            </a:endParaRPr>
          </a:p>
          <a:p>
            <a:pPr marL="283464" indent="-283464" algn="l" rtl="0" eaLnBrk="1" fontAlgn="b" latinLnBrk="0" hangingPunct="1">
              <a:lnSpc>
                <a:spcPct val="110000"/>
              </a:lnSpc>
              <a:spcBef>
                <a:spcPts val="0"/>
              </a:spcBef>
              <a:spcAft>
                <a:spcPts val="0"/>
              </a:spcAft>
            </a:pPr>
            <a:r>
              <a:rPr lang="en-US" sz="2100" b="0" i="0" u="none" strike="noStrike" kern="1200">
                <a:solidFill>
                  <a:srgbClr val="2D2A30"/>
                </a:solidFill>
                <a:effectLst/>
                <a:latin typeface="Arial" panose="020B0604020202020204" pitchFamily="34" charset="0"/>
              </a:rPr>
              <a:t>Yamhill Community Care</a:t>
            </a:r>
            <a:endParaRPr lang="en-US" sz="2100" b="0" i="0" u="none" strike="noStrike">
              <a:effectLst/>
              <a:latin typeface="Arial" panose="020B0604020202020204" pitchFamily="34" charset="0"/>
            </a:endParaRPr>
          </a:p>
        </p:txBody>
      </p:sp>
      <p:sp>
        <p:nvSpPr>
          <p:cNvPr id="15" name="Rectangle: Rounded Corners 14">
            <a:extLst>
              <a:ext uri="{FF2B5EF4-FFF2-40B4-BE49-F238E27FC236}">
                <a16:creationId xmlns:a16="http://schemas.microsoft.com/office/drawing/2014/main" id="{25F80372-BF7F-5116-C85E-BD9796584C8A}"/>
              </a:ext>
            </a:extLst>
          </p:cNvPr>
          <p:cNvSpPr/>
          <p:nvPr/>
        </p:nvSpPr>
        <p:spPr>
          <a:xfrm>
            <a:off x="4463628" y="1508977"/>
            <a:ext cx="3264743" cy="4337643"/>
          </a:xfrm>
          <a:prstGeom prst="roundRect">
            <a:avLst>
              <a:gd name="adj" fmla="val 3876"/>
            </a:avLst>
          </a:prstGeom>
          <a:solidFill>
            <a:srgbClr val="E9E1E8">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id="{9E0D0C51-38BD-34B3-8053-F9B2A8F222A1}"/>
              </a:ext>
            </a:extLst>
          </p:cNvPr>
          <p:cNvSpPr/>
          <p:nvPr/>
        </p:nvSpPr>
        <p:spPr>
          <a:xfrm>
            <a:off x="4463628" y="1508978"/>
            <a:ext cx="3264743" cy="473083"/>
          </a:xfrm>
          <a:prstGeom prst="round2SameRect">
            <a:avLst>
              <a:gd name="adj1" fmla="val 23738"/>
              <a:gd name="adj2" fmla="val 0"/>
            </a:avLst>
          </a:prstGeom>
          <a:solidFill>
            <a:srgbClr val="752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Model 2 Referral First</a:t>
            </a:r>
          </a:p>
        </p:txBody>
      </p:sp>
      <p:sp>
        <p:nvSpPr>
          <p:cNvPr id="18" name="Rectangle: Rounded Corners 17">
            <a:extLst>
              <a:ext uri="{FF2B5EF4-FFF2-40B4-BE49-F238E27FC236}">
                <a16:creationId xmlns:a16="http://schemas.microsoft.com/office/drawing/2014/main" id="{1EC240BA-9DB6-92BB-5089-18B139A0B3C9}"/>
              </a:ext>
            </a:extLst>
          </p:cNvPr>
          <p:cNvSpPr/>
          <p:nvPr/>
        </p:nvSpPr>
        <p:spPr>
          <a:xfrm>
            <a:off x="8054421" y="1508977"/>
            <a:ext cx="3264743" cy="4337643"/>
          </a:xfrm>
          <a:prstGeom prst="roundRect">
            <a:avLst>
              <a:gd name="adj" fmla="val 3876"/>
            </a:avLst>
          </a:prstGeom>
          <a:solidFill>
            <a:srgbClr val="E6F0E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8B9C0A4C-1179-ED02-C9ED-BFFEC8C99672}"/>
              </a:ext>
            </a:extLst>
          </p:cNvPr>
          <p:cNvSpPr/>
          <p:nvPr/>
        </p:nvSpPr>
        <p:spPr>
          <a:xfrm>
            <a:off x="8054421" y="1508978"/>
            <a:ext cx="3264743" cy="473083"/>
          </a:xfrm>
          <a:prstGeom prst="round2SameRect">
            <a:avLst>
              <a:gd name="adj1" fmla="val 23738"/>
              <a:gd name="adj2" fmla="val 0"/>
            </a:avLst>
          </a:prstGeom>
          <a:solidFill>
            <a:srgbClr val="009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Model 3 Direct Pay</a:t>
            </a:r>
          </a:p>
        </p:txBody>
      </p:sp>
      <p:sp>
        <p:nvSpPr>
          <p:cNvPr id="7" name="Content Placeholder 2">
            <a:extLst>
              <a:ext uri="{FF2B5EF4-FFF2-40B4-BE49-F238E27FC236}">
                <a16:creationId xmlns:a16="http://schemas.microsoft.com/office/drawing/2014/main" id="{1CDCC137-C34D-BCFD-1560-19CD76BAF3F3}"/>
              </a:ext>
            </a:extLst>
          </p:cNvPr>
          <p:cNvSpPr txBox="1">
            <a:spLocks/>
          </p:cNvSpPr>
          <p:nvPr/>
        </p:nvSpPr>
        <p:spPr>
          <a:xfrm>
            <a:off x="4085661" y="2134835"/>
            <a:ext cx="3642710" cy="30945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2D2A3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 Central</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2D2A3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 Gorge</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2D2A3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 Lane</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900" b="0" i="0" u="none" strike="noStrike" kern="1200" cap="none" spc="0" normalizeH="0" baseline="0" noProof="0" err="1">
                <a:ln>
                  <a:noFill/>
                </a:ln>
                <a:solidFill>
                  <a:srgbClr val="2D2A30"/>
                </a:solidFill>
                <a:effectLst/>
                <a:uLnTx/>
                <a:uFillTx/>
                <a:latin typeface="Arial" panose="020B0604020202020204" pitchFamily="34" charset="0"/>
                <a:ea typeface="+mn-ea"/>
                <a:cs typeface="Arial" panose="020B0604020202020204" pitchFamily="34" charset="0"/>
              </a:rPr>
              <a:t>PacificSource</a:t>
            </a:r>
            <a:r>
              <a:rPr kumimoji="0" lang="fr-FR"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 Marion Polk</a:t>
            </a:r>
            <a:endParaRPr kumimoji="0" lang="en-US"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Trillium Community Health</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Trillium Community Health Plan Tri-County</a:t>
            </a:r>
          </a:p>
        </p:txBody>
      </p:sp>
      <p:sp>
        <p:nvSpPr>
          <p:cNvPr id="8" name="Content Placeholder 2">
            <a:extLst>
              <a:ext uri="{FF2B5EF4-FFF2-40B4-BE49-F238E27FC236}">
                <a16:creationId xmlns:a16="http://schemas.microsoft.com/office/drawing/2014/main" id="{6D3B8411-9402-1DE7-F58D-BBCC5FBA70FB}"/>
              </a:ext>
            </a:extLst>
          </p:cNvPr>
          <p:cNvSpPr txBox="1">
            <a:spLocks/>
          </p:cNvSpPr>
          <p:nvPr/>
        </p:nvSpPr>
        <p:spPr>
          <a:xfrm>
            <a:off x="7728371" y="2134835"/>
            <a:ext cx="3325978" cy="3094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a:lstStyle>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err="1">
                <a:ln>
                  <a:noFill/>
                </a:ln>
                <a:solidFill>
                  <a:srgbClr val="2D2A30"/>
                </a:solidFill>
                <a:effectLst/>
                <a:uLnTx/>
                <a:uFillTx/>
                <a:latin typeface="Arial" panose="020B0604020202020204" pitchFamily="34" charset="0"/>
                <a:ea typeface="+mn-ea"/>
                <a:cs typeface="Arial" panose="020B0604020202020204" pitchFamily="34" charset="0"/>
              </a:rPr>
              <a:t>AllCare</a:t>
            </a:r>
            <a:endParaRPr kumimoji="0" lang="en-US"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Advanced Health</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rPr>
              <a:t>Umpqua</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900" b="0" i="0" u="none" strike="noStrike" kern="1200" cap="none" spc="0" normalizeH="0" baseline="0" noProof="0">
              <a:ln>
                <a:noFill/>
              </a:ln>
              <a:solidFill>
                <a:srgbClr val="2D2A30"/>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6E51C651-BAB9-6AD1-435B-C3B991F08E6C}"/>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398160"/>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B0AA-8743-F578-1CF3-B095FBC5EF61}"/>
              </a:ext>
            </a:extLst>
          </p:cNvPr>
          <p:cNvSpPr>
            <a:spLocks noGrp="1"/>
          </p:cNvSpPr>
          <p:nvPr>
            <p:ph type="title"/>
          </p:nvPr>
        </p:nvSpPr>
        <p:spPr>
          <a:xfrm>
            <a:off x="543015" y="578960"/>
            <a:ext cx="10001250" cy="825500"/>
          </a:xfrm>
        </p:spPr>
        <p:txBody>
          <a:bodyPr/>
          <a:lstStyle/>
          <a:p>
            <a:pPr algn="l"/>
            <a:r>
              <a:rPr lang="en-US">
                <a:solidFill>
                  <a:srgbClr val="064276"/>
                </a:solidFill>
              </a:rPr>
              <a:t>Learn about the data</a:t>
            </a:r>
          </a:p>
        </p:txBody>
      </p:sp>
      <p:sp>
        <p:nvSpPr>
          <p:cNvPr id="3" name="Content Placeholder 2">
            <a:extLst>
              <a:ext uri="{FF2B5EF4-FFF2-40B4-BE49-F238E27FC236}">
                <a16:creationId xmlns:a16="http://schemas.microsoft.com/office/drawing/2014/main" id="{FB1949C5-7A6A-4723-9437-959665D6308A}"/>
              </a:ext>
            </a:extLst>
          </p:cNvPr>
          <p:cNvSpPr>
            <a:spLocks noGrp="1"/>
          </p:cNvSpPr>
          <p:nvPr>
            <p:ph idx="1"/>
          </p:nvPr>
        </p:nvSpPr>
        <p:spPr/>
        <p:txBody>
          <a:bodyPr>
            <a:normAutofit/>
          </a:bodyPr>
          <a:lstStyle/>
          <a:p>
            <a:r>
              <a:rPr lang="en-US">
                <a:solidFill>
                  <a:schemeClr val="tx1">
                    <a:lumMod val="50000"/>
                  </a:schemeClr>
                </a:solidFill>
              </a:rPr>
              <a:t>Data covers rent &amp; utility requests, authorizations, referrals, and service delivery from November 2024 - April 2025. </a:t>
            </a:r>
          </a:p>
          <a:p>
            <a:r>
              <a:rPr lang="en-US">
                <a:solidFill>
                  <a:schemeClr val="tx1">
                    <a:lumMod val="50000"/>
                  </a:schemeClr>
                </a:solidFill>
              </a:rPr>
              <a:t>Many plans track this information in different systems, some internally and some in Unite Us or </a:t>
            </a:r>
            <a:r>
              <a:rPr lang="en-US" err="1">
                <a:solidFill>
                  <a:schemeClr val="tx1">
                    <a:lumMod val="50000"/>
                  </a:schemeClr>
                </a:solidFill>
              </a:rPr>
              <a:t>Findhelp</a:t>
            </a:r>
            <a:r>
              <a:rPr lang="en-US">
                <a:solidFill>
                  <a:schemeClr val="tx1">
                    <a:lumMod val="50000"/>
                  </a:schemeClr>
                </a:solidFill>
              </a:rPr>
              <a:t> Community Information Exchange software. </a:t>
            </a:r>
          </a:p>
          <a:p>
            <a:r>
              <a:rPr lang="en-US">
                <a:solidFill>
                  <a:schemeClr val="tx1">
                    <a:lumMod val="50000"/>
                  </a:schemeClr>
                </a:solidFill>
              </a:rPr>
              <a:t>Some plans were unable to produce all data in the required timeline due to the need for complex analytics and manual work.</a:t>
            </a:r>
          </a:p>
          <a:p>
            <a:r>
              <a:rPr lang="en-US">
                <a:solidFill>
                  <a:schemeClr val="tx1">
                    <a:lumMod val="50000"/>
                  </a:schemeClr>
                </a:solidFill>
              </a:rPr>
              <a:t>Member stories come from public testimony during the </a:t>
            </a:r>
            <a:r>
              <a:rPr lang="en-US">
                <a:solidFill>
                  <a:srgbClr val="064276"/>
                </a:solidFill>
                <a:hlinkClick r:id="rId4">
                  <a:extLst>
                    <a:ext uri="{A12FA001-AC4F-418D-AE19-62706E023703}">
                      <ahyp:hlinkClr xmlns:ahyp="http://schemas.microsoft.com/office/drawing/2018/hyperlinkcolor" val="tx"/>
                    </a:ext>
                  </a:extLst>
                </a:hlinkClick>
              </a:rPr>
              <a:t>Medicaid Advisory Committee’s April 30</a:t>
            </a:r>
            <a:r>
              <a:rPr lang="en-US" baseline="30000">
                <a:solidFill>
                  <a:srgbClr val="064276"/>
                </a:solidFill>
                <a:hlinkClick r:id="rId4">
                  <a:extLst>
                    <a:ext uri="{A12FA001-AC4F-418D-AE19-62706E023703}">
                      <ahyp:hlinkClr xmlns:ahyp="http://schemas.microsoft.com/office/drawing/2018/hyperlinkcolor" val="tx"/>
                    </a:ext>
                  </a:extLst>
                </a:hlinkClick>
              </a:rPr>
              <a:t>th</a:t>
            </a:r>
            <a:r>
              <a:rPr lang="en-US">
                <a:solidFill>
                  <a:srgbClr val="064276"/>
                </a:solidFill>
                <a:hlinkClick r:id="rId4">
                  <a:extLst>
                    <a:ext uri="{A12FA001-AC4F-418D-AE19-62706E023703}">
                      <ahyp:hlinkClr xmlns:ahyp="http://schemas.microsoft.com/office/drawing/2018/hyperlinkcolor" val="tx"/>
                    </a:ext>
                  </a:extLst>
                </a:hlinkClick>
              </a:rPr>
              <a:t> meeting</a:t>
            </a:r>
            <a:r>
              <a:rPr lang="en-US"/>
              <a:t>.</a:t>
            </a:r>
          </a:p>
        </p:txBody>
      </p:sp>
      <p:cxnSp>
        <p:nvCxnSpPr>
          <p:cNvPr id="4" name="Straight Connector 3">
            <a:extLst>
              <a:ext uri="{FF2B5EF4-FFF2-40B4-BE49-F238E27FC236}">
                <a16:creationId xmlns:a16="http://schemas.microsoft.com/office/drawing/2014/main" id="{A0AE8DAD-D01A-1CAD-1B71-C2587EE39C8E}"/>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92389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3A994-8EB2-C7B8-5052-487B3EA81566}"/>
              </a:ext>
            </a:extLst>
          </p:cNvPr>
          <p:cNvSpPr>
            <a:spLocks noGrp="1"/>
          </p:cNvSpPr>
          <p:nvPr>
            <p:ph type="title"/>
          </p:nvPr>
        </p:nvSpPr>
        <p:spPr/>
        <p:txBody>
          <a:bodyPr lIns="91440" tIns="45720" rIns="91440" bIns="45720" anchor="t"/>
          <a:lstStyle/>
          <a:p>
            <a:r>
              <a:rPr lang="en-US" sz="4400">
                <a:solidFill>
                  <a:srgbClr val="064276"/>
                </a:solidFill>
                <a:latin typeface="Helvetica"/>
                <a:ea typeface="Open Sans ExtraBold"/>
                <a:cs typeface="Open Sans ExtraBold"/>
              </a:rPr>
              <a:t>1115 </a:t>
            </a:r>
            <a:r>
              <a:rPr lang="en-US">
                <a:solidFill>
                  <a:srgbClr val="064276"/>
                </a:solidFill>
                <a:latin typeface="Helvetica"/>
                <a:ea typeface="Open Sans ExtraBold"/>
                <a:cs typeface="Open Sans ExtraBold"/>
              </a:rPr>
              <a:t>Medicaid Waiver </a:t>
            </a:r>
            <a:r>
              <a:rPr lang="en-US" sz="4400">
                <a:solidFill>
                  <a:srgbClr val="064276"/>
                </a:solidFill>
                <a:latin typeface="Helvetica"/>
                <a:ea typeface="Open Sans ExtraBold"/>
                <a:cs typeface="Open Sans ExtraBold"/>
              </a:rPr>
              <a:t>Background</a:t>
            </a:r>
            <a:r>
              <a:rPr lang="en-US">
                <a:solidFill>
                  <a:srgbClr val="064276"/>
                </a:solidFill>
                <a:latin typeface="Helvetica"/>
                <a:ea typeface="Open Sans ExtraBold"/>
                <a:cs typeface="Open Sans ExtraBold"/>
              </a:rPr>
              <a:t> </a:t>
            </a:r>
            <a:endParaRPr lang="en-US">
              <a:solidFill>
                <a:srgbClr val="064276"/>
              </a:solidFill>
            </a:endParaRPr>
          </a:p>
        </p:txBody>
      </p:sp>
    </p:spTree>
    <p:extLst>
      <p:ext uri="{BB962C8B-B14F-4D97-AF65-F5344CB8AC3E}">
        <p14:creationId xmlns:p14="http://schemas.microsoft.com/office/powerpoint/2010/main" val="111179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6151A-AF69-55A9-7860-58322C26A8F1}"/>
              </a:ext>
            </a:extLst>
          </p:cNvPr>
          <p:cNvSpPr>
            <a:spLocks noGrp="1"/>
          </p:cNvSpPr>
          <p:nvPr>
            <p:ph type="title"/>
          </p:nvPr>
        </p:nvSpPr>
        <p:spPr>
          <a:xfrm>
            <a:off x="646920" y="379020"/>
            <a:ext cx="10972800" cy="1143000"/>
          </a:xfrm>
        </p:spPr>
        <p:txBody>
          <a:bodyPr/>
          <a:lstStyle/>
          <a:p>
            <a:r>
              <a:rPr lang="en-US" sz="4000">
                <a:solidFill>
                  <a:srgbClr val="064276"/>
                </a:solidFill>
                <a:ea typeface="Open Sans Extrabold" panose="020B0606030504020204" pitchFamily="34" charset="0"/>
                <a:cs typeface="Open Sans Extrabold" panose="020B0606030504020204" pitchFamily="34" charset="0"/>
              </a:rPr>
              <a:t>What is the Oregon Health Plan?</a:t>
            </a:r>
            <a:endParaRPr lang="en-US">
              <a:solidFill>
                <a:srgbClr val="064276"/>
              </a:solidFill>
            </a:endParaRPr>
          </a:p>
        </p:txBody>
      </p:sp>
      <p:sp>
        <p:nvSpPr>
          <p:cNvPr id="5" name="Content Placeholder 1">
            <a:extLst>
              <a:ext uri="{FF2B5EF4-FFF2-40B4-BE49-F238E27FC236}">
                <a16:creationId xmlns:a16="http://schemas.microsoft.com/office/drawing/2014/main" id="{4604C896-71E4-2C36-7F98-81EA440C18C4}"/>
              </a:ext>
            </a:extLst>
          </p:cNvPr>
          <p:cNvSpPr txBox="1">
            <a:spLocks/>
          </p:cNvSpPr>
          <p:nvPr/>
        </p:nvSpPr>
        <p:spPr>
          <a:xfrm>
            <a:off x="628260" y="1518683"/>
            <a:ext cx="10972800" cy="141528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1200"/>
              </a:spcAft>
              <a:buClr>
                <a:schemeClr val="accent1"/>
              </a:buClr>
              <a:buSzPct val="130000"/>
              <a:buFontTx/>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kern="0">
                <a:solidFill>
                  <a:srgbClr val="064276"/>
                </a:solidFill>
                <a:latin typeface="Helvetica"/>
                <a:ea typeface="Open Sans"/>
                <a:cs typeface="Open Sans"/>
              </a:rPr>
              <a:t>Medicaid</a:t>
            </a:r>
          </a:p>
          <a:p>
            <a:r>
              <a:rPr lang="en-US" kern="0">
                <a:solidFill>
                  <a:srgbClr val="000000"/>
                </a:solidFill>
                <a:latin typeface="Helvetica"/>
                <a:ea typeface="Open Sans"/>
                <a:cs typeface="Open Sans"/>
              </a:rPr>
              <a:t>Medicaid is the nation’s public health care program.</a:t>
            </a:r>
            <a:br>
              <a:rPr lang="en-US" kern="0">
                <a:latin typeface="Helvetica" pitchFamily="2" charset="0"/>
                <a:ea typeface="Open Sans"/>
                <a:cs typeface="Open Sans"/>
              </a:rPr>
            </a:br>
            <a:r>
              <a:rPr lang="en-US" kern="0">
                <a:solidFill>
                  <a:srgbClr val="000000"/>
                </a:solidFill>
                <a:latin typeface="Helvetica"/>
                <a:ea typeface="Open Sans"/>
                <a:cs typeface="Open Sans"/>
              </a:rPr>
              <a:t>In Oregon we call it the Oregon Health Plan (OHP).</a:t>
            </a:r>
            <a:endParaRPr lang="en-US" b="1" kern="0">
              <a:solidFill>
                <a:srgbClr val="000608"/>
              </a:solidFill>
              <a:latin typeface="Helvetica"/>
            </a:endParaRPr>
          </a:p>
        </p:txBody>
      </p:sp>
      <p:sp>
        <p:nvSpPr>
          <p:cNvPr id="7" name="Content Placeholder 1">
            <a:extLst>
              <a:ext uri="{FF2B5EF4-FFF2-40B4-BE49-F238E27FC236}">
                <a16:creationId xmlns:a16="http://schemas.microsoft.com/office/drawing/2014/main" id="{6CC3564C-24F6-87DD-7010-8EB651A7190D}"/>
              </a:ext>
            </a:extLst>
          </p:cNvPr>
          <p:cNvSpPr txBox="1">
            <a:spLocks/>
          </p:cNvSpPr>
          <p:nvPr/>
        </p:nvSpPr>
        <p:spPr>
          <a:xfrm>
            <a:off x="628261" y="3224529"/>
            <a:ext cx="5353440" cy="27665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1200"/>
              </a:spcAft>
              <a:buClr>
                <a:schemeClr val="accent1"/>
              </a:buClr>
              <a:buSzPct val="130000"/>
              <a:buFontTx/>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kern="0">
                <a:solidFill>
                  <a:srgbClr val="064276"/>
                </a:solidFill>
                <a:latin typeface="Helvetica" pitchFamily="2" charset="0"/>
                <a:ea typeface="Open Sans"/>
                <a:cs typeface="Open Sans"/>
              </a:rPr>
              <a:t>Oregon Health Plan</a:t>
            </a:r>
          </a:p>
          <a:p>
            <a:r>
              <a:rPr lang="en-US" kern="0">
                <a:solidFill>
                  <a:srgbClr val="000000"/>
                </a:solidFill>
                <a:latin typeface="Helvetica" pitchFamily="2" charset="0"/>
                <a:ea typeface="Open Sans"/>
                <a:cs typeface="Open Sans"/>
              </a:rPr>
              <a:t>The Oregon Health Plan (OHP) is free health care coverage for low-income </a:t>
            </a:r>
            <a:r>
              <a:rPr lang="en-US">
                <a:solidFill>
                  <a:srgbClr val="080000"/>
                </a:solidFill>
                <a:effectLst/>
                <a:latin typeface="Helvetica" panose="020B0604020202020204" pitchFamily="34" charset="0"/>
                <a:cs typeface="Helvetica" panose="020B0604020202020204" pitchFamily="34" charset="0"/>
              </a:rPr>
              <a:t>children, teens, and adults who live in Oregon</a:t>
            </a:r>
            <a:r>
              <a:rPr lang="en-US" kern="0">
                <a:solidFill>
                  <a:srgbClr val="080000"/>
                </a:solidFill>
                <a:latin typeface="Helvetica" pitchFamily="2" charset="0"/>
                <a:ea typeface="Open Sans"/>
                <a:cs typeface="Open Sans"/>
              </a:rPr>
              <a:t>. </a:t>
            </a:r>
            <a:r>
              <a:rPr lang="en-US" kern="0">
                <a:solidFill>
                  <a:srgbClr val="000000"/>
                </a:solidFill>
                <a:latin typeface="Helvetica" pitchFamily="2" charset="0"/>
                <a:ea typeface="Open Sans"/>
                <a:cs typeface="Open Sans"/>
              </a:rPr>
              <a:t>You can apply for OHP at any time during the year. </a:t>
            </a:r>
            <a:endParaRPr lang="en-US" b="1" kern="0">
              <a:solidFill>
                <a:srgbClr val="000608"/>
              </a:solidFill>
              <a:latin typeface="Helvetica" pitchFamily="2" charset="0"/>
            </a:endParaRPr>
          </a:p>
          <a:p>
            <a:endParaRPr lang="en-US" kern="0">
              <a:solidFill>
                <a:srgbClr val="000000"/>
              </a:solidFill>
              <a:latin typeface="Helvetica" pitchFamily="2" charset="0"/>
              <a:ea typeface="Open Sans"/>
              <a:cs typeface="Open Sans"/>
            </a:endParaRPr>
          </a:p>
        </p:txBody>
      </p:sp>
      <p:pic>
        <p:nvPicPr>
          <p:cNvPr id="18" name="Picture 17" descr="Oregon Health Plan Logo&#10;">
            <a:extLst>
              <a:ext uri="{FF2B5EF4-FFF2-40B4-BE49-F238E27FC236}">
                <a16:creationId xmlns:a16="http://schemas.microsoft.com/office/drawing/2014/main" id="{B7763A69-023F-DEAE-FD2E-D029855C8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157" y="3196182"/>
            <a:ext cx="4148667" cy="2839729"/>
          </a:xfrm>
          <a:prstGeom prst="rect">
            <a:avLst/>
          </a:prstGeom>
        </p:spPr>
      </p:pic>
    </p:spTree>
    <p:extLst>
      <p:ext uri="{BB962C8B-B14F-4D97-AF65-F5344CB8AC3E}">
        <p14:creationId xmlns:p14="http://schemas.microsoft.com/office/powerpoint/2010/main" val="2739697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C524F9-D2FA-3C2B-D76E-A2E30442976D}"/>
              </a:ext>
            </a:extLst>
          </p:cNvPr>
          <p:cNvSpPr>
            <a:spLocks noGrp="1"/>
          </p:cNvSpPr>
          <p:nvPr>
            <p:ph type="title"/>
          </p:nvPr>
        </p:nvSpPr>
        <p:spPr>
          <a:xfrm>
            <a:off x="646920" y="379020"/>
            <a:ext cx="10972800" cy="1143000"/>
          </a:xfrm>
        </p:spPr>
        <p:txBody>
          <a:bodyPr/>
          <a:lstStyle/>
          <a:p>
            <a:r>
              <a:rPr kumimoji="0" lang="en-US" sz="4000" b="1" i="0" u="none" strike="noStrike" kern="1200" cap="none" spc="0" normalizeH="0" baseline="0" noProof="0">
                <a:ln>
                  <a:noFill/>
                </a:ln>
                <a:solidFill>
                  <a:srgbClr val="064276"/>
                </a:solidFill>
                <a:effectLst/>
                <a:uLnTx/>
                <a:uFillTx/>
                <a:ea typeface="Open Sans ExtraBold"/>
                <a:cs typeface="Open Sans ExtraBold"/>
              </a:rPr>
              <a:t>What is a </a:t>
            </a:r>
            <a:r>
              <a:rPr lang="en-US" sz="4000">
                <a:solidFill>
                  <a:srgbClr val="064276"/>
                </a:solidFill>
                <a:ea typeface="Open Sans ExtraBold"/>
                <a:cs typeface="Open Sans ExtraBold"/>
              </a:rPr>
              <a:t>Medicaid Waiver</a:t>
            </a:r>
            <a:r>
              <a:rPr kumimoji="0" lang="en-US" sz="4000" b="1" i="0" u="none" strike="noStrike" kern="1200" cap="none" spc="0" normalizeH="0" baseline="0" noProof="0">
                <a:ln>
                  <a:noFill/>
                </a:ln>
                <a:solidFill>
                  <a:srgbClr val="064276"/>
                </a:solidFill>
                <a:effectLst/>
                <a:uLnTx/>
                <a:uFillTx/>
                <a:ea typeface="Open Sans ExtraBold"/>
                <a:cs typeface="Open Sans ExtraBold"/>
              </a:rPr>
              <a:t>?</a:t>
            </a:r>
            <a:endParaRPr lang="en-US">
              <a:solidFill>
                <a:srgbClr val="064276"/>
              </a:solidFill>
            </a:endParaRPr>
          </a:p>
        </p:txBody>
      </p:sp>
      <p:sp>
        <p:nvSpPr>
          <p:cNvPr id="8" name="Content Placeholder 1">
            <a:extLst>
              <a:ext uri="{FF2B5EF4-FFF2-40B4-BE49-F238E27FC236}">
                <a16:creationId xmlns:a16="http://schemas.microsoft.com/office/drawing/2014/main" id="{C384E825-F3F6-16C1-D733-6BB927E25F2C}"/>
              </a:ext>
            </a:extLst>
          </p:cNvPr>
          <p:cNvSpPr>
            <a:spLocks noGrp="1"/>
          </p:cNvSpPr>
          <p:nvPr>
            <p:ph idx="1"/>
          </p:nvPr>
        </p:nvSpPr>
        <p:spPr>
          <a:xfrm>
            <a:off x="609600" y="1604431"/>
            <a:ext cx="5148263" cy="4193913"/>
          </a:xfrm>
          <a:prstGeom prst="rect">
            <a:avLst/>
          </a:prstGeom>
        </p:spPr>
        <p:txBody>
          <a:bodyPr lIns="91440" tIns="45720" rIns="91440" bIns="45720" anchor="t">
            <a:noAutofit/>
          </a:bodyPr>
          <a:lstStyle/>
          <a:p>
            <a:pPr marL="342900" indent="-342900">
              <a:spcAft>
                <a:spcPts val="1800"/>
              </a:spcAft>
              <a:buClr>
                <a:srgbClr val="064276"/>
              </a:buClr>
              <a:buFont typeface="Arial" panose="020B0604020202020204" pitchFamily="34" charset="0"/>
              <a:buChar char="•"/>
            </a:pPr>
            <a:r>
              <a:rPr lang="en-US">
                <a:solidFill>
                  <a:schemeClr val="bg2">
                    <a:lumMod val="10000"/>
                  </a:schemeClr>
                </a:solidFill>
                <a:ea typeface="Open Sans"/>
                <a:cs typeface="Open Sans"/>
              </a:rPr>
              <a:t>States must follow federal rules to get Medicaid funding.</a:t>
            </a:r>
            <a:endParaRPr lang="en-US" b="1">
              <a:solidFill>
                <a:schemeClr val="bg2">
                  <a:lumMod val="10000"/>
                </a:schemeClr>
              </a:solidFill>
              <a:ea typeface="Open Sans"/>
              <a:cs typeface="Open Sans"/>
            </a:endParaRPr>
          </a:p>
          <a:p>
            <a:pPr marL="342900" indent="-342900">
              <a:spcAft>
                <a:spcPts val="1800"/>
              </a:spcAft>
              <a:buClr>
                <a:srgbClr val="064276"/>
              </a:buClr>
              <a:buFont typeface="Arial" panose="020B0604020202020204" pitchFamily="34" charset="0"/>
              <a:buChar char="•"/>
            </a:pPr>
            <a:r>
              <a:rPr lang="en-US">
                <a:solidFill>
                  <a:schemeClr val="bg2">
                    <a:lumMod val="10000"/>
                  </a:schemeClr>
                </a:solidFill>
                <a:ea typeface="Open Sans"/>
                <a:cs typeface="Open Sans"/>
              </a:rPr>
              <a:t>States can ask </a:t>
            </a:r>
            <a:r>
              <a:rPr lang="en-US" b="1">
                <a:solidFill>
                  <a:schemeClr val="bg2">
                    <a:lumMod val="10000"/>
                  </a:schemeClr>
                </a:solidFill>
                <a:ea typeface="Open Sans"/>
                <a:cs typeface="Open Sans"/>
              </a:rPr>
              <a:t>to change </a:t>
            </a:r>
            <a:r>
              <a:rPr lang="en-US">
                <a:solidFill>
                  <a:schemeClr val="bg2">
                    <a:lumMod val="10000"/>
                  </a:schemeClr>
                </a:solidFill>
                <a:ea typeface="Open Sans"/>
                <a:cs typeface="Open Sans"/>
              </a:rPr>
              <a:t>their Medicaid rules. These changes are called a Medicaid waiver.</a:t>
            </a:r>
          </a:p>
        </p:txBody>
      </p:sp>
      <p:pic>
        <p:nvPicPr>
          <p:cNvPr id="3" name="Picture 2" descr="Map of the continental United States&#10;">
            <a:extLst>
              <a:ext uri="{FF2B5EF4-FFF2-40B4-BE49-F238E27FC236}">
                <a16:creationId xmlns:a16="http://schemas.microsoft.com/office/drawing/2014/main" id="{C4DFE2FC-E34D-0B64-E4EF-D5EAADB5FE18}"/>
              </a:ext>
            </a:extLst>
          </p:cNvPr>
          <p:cNvPicPr>
            <a:picLocks noChangeAspect="1"/>
          </p:cNvPicPr>
          <p:nvPr/>
        </p:nvPicPr>
        <p:blipFill rotWithShape="1">
          <a:blip r:embed="rId3"/>
          <a:srcRect b="26940"/>
          <a:stretch/>
        </p:blipFill>
        <p:spPr>
          <a:xfrm>
            <a:off x="6011777" y="1566171"/>
            <a:ext cx="5562755" cy="3415442"/>
          </a:xfrm>
          <a:prstGeom prst="rect">
            <a:avLst/>
          </a:prstGeom>
        </p:spPr>
      </p:pic>
      <p:pic>
        <p:nvPicPr>
          <p:cNvPr id="4" name="Picture 3" descr="Map of Hawaii and Alaska">
            <a:extLst>
              <a:ext uri="{FF2B5EF4-FFF2-40B4-BE49-F238E27FC236}">
                <a16:creationId xmlns:a16="http://schemas.microsoft.com/office/drawing/2014/main" id="{EC94F817-1165-D482-8ACA-9312F31BDD05}"/>
              </a:ext>
            </a:extLst>
          </p:cNvPr>
          <p:cNvPicPr>
            <a:picLocks noChangeAspect="1"/>
          </p:cNvPicPr>
          <p:nvPr/>
        </p:nvPicPr>
        <p:blipFill rotWithShape="1">
          <a:blip r:embed="rId4"/>
          <a:srcRect t="73059" r="42767"/>
          <a:stretch/>
        </p:blipFill>
        <p:spPr>
          <a:xfrm>
            <a:off x="5069785" y="4623851"/>
            <a:ext cx="3183738" cy="1259436"/>
          </a:xfrm>
          <a:prstGeom prst="rect">
            <a:avLst/>
          </a:prstGeom>
        </p:spPr>
      </p:pic>
    </p:spTree>
    <p:extLst>
      <p:ext uri="{BB962C8B-B14F-4D97-AF65-F5344CB8AC3E}">
        <p14:creationId xmlns:p14="http://schemas.microsoft.com/office/powerpoint/2010/main" val="2132587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5F6266-6A2E-B441-7F09-C9B68EA177FB}"/>
              </a:ext>
            </a:extLst>
          </p:cNvPr>
          <p:cNvSpPr>
            <a:spLocks noGrp="1"/>
          </p:cNvSpPr>
          <p:nvPr>
            <p:ph type="title"/>
          </p:nvPr>
        </p:nvSpPr>
        <p:spPr>
          <a:xfrm>
            <a:off x="587298" y="345567"/>
            <a:ext cx="10972800" cy="1143000"/>
          </a:xfrm>
        </p:spPr>
        <p:txBody>
          <a:bodyPr lIns="91440" tIns="45720" rIns="91440" bIns="45720" anchor="ctr">
            <a:normAutofit/>
          </a:bodyPr>
          <a:lstStyle/>
          <a:p>
            <a:r>
              <a:rPr lang="en-US" sz="3500">
                <a:solidFill>
                  <a:srgbClr val="064276"/>
                </a:solidFill>
                <a:latin typeface="Helvetica"/>
                <a:ea typeface="Open Sans"/>
                <a:cs typeface="Open Sans"/>
              </a:rPr>
              <a:t>Oregon 1115 Waiver key changes</a:t>
            </a:r>
          </a:p>
        </p:txBody>
      </p:sp>
      <p:cxnSp>
        <p:nvCxnSpPr>
          <p:cNvPr id="2" name="Straight Connector 1">
            <a:extLst>
              <a:ext uri="{FF2B5EF4-FFF2-40B4-BE49-F238E27FC236}">
                <a16:creationId xmlns:a16="http://schemas.microsoft.com/office/drawing/2014/main" id="{C68B4203-B589-5AF2-49B7-942C309B300B}"/>
              </a:ext>
              <a:ext uri="{C183D7F6-B498-43B3-948B-1728B52AA6E4}">
                <adec:decorative xmlns:adec="http://schemas.microsoft.com/office/drawing/2017/decorative" val="1"/>
              </a:ext>
            </a:extLst>
          </p:cNvPr>
          <p:cNvCxnSpPr>
            <a:cxnSpLocks/>
          </p:cNvCxnSpPr>
          <p:nvPr/>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3491CB5-17C6-D7EE-E94E-C2743A887D14}"/>
              </a:ext>
              <a:ext uri="{C183D7F6-B498-43B3-948B-1728B52AA6E4}">
                <adec:decorative xmlns:adec="http://schemas.microsoft.com/office/drawing/2017/decorative" val="1"/>
              </a:ext>
            </a:extLst>
          </p:cNvPr>
          <p:cNvSpPr/>
          <p:nvPr/>
        </p:nvSpPr>
        <p:spPr>
          <a:xfrm>
            <a:off x="1150076" y="1382067"/>
            <a:ext cx="10195560" cy="525843"/>
          </a:xfrm>
          <a:prstGeom prst="rect">
            <a:avLst/>
          </a:prstGeom>
          <a:solidFill>
            <a:srgbClr val="0642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7609DD53-C35C-25BD-A805-E8A5BB146E58}"/>
              </a:ext>
              <a:ext uri="{C183D7F6-B498-43B3-948B-1728B52AA6E4}">
                <adec:decorative xmlns:adec="http://schemas.microsoft.com/office/drawing/2017/decorative" val="1"/>
              </a:ext>
            </a:extLst>
          </p:cNvPr>
          <p:cNvSpPr/>
          <p:nvPr/>
        </p:nvSpPr>
        <p:spPr>
          <a:xfrm>
            <a:off x="367739" y="1266917"/>
            <a:ext cx="1016388" cy="1016388"/>
          </a:xfrm>
          <a:prstGeom prst="ellipse">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56815892-C212-8873-D8BE-CCE392840B3E}"/>
              </a:ext>
              <a:ext uri="{C183D7F6-B498-43B3-948B-1728B52AA6E4}">
                <adec:decorative xmlns:adec="http://schemas.microsoft.com/office/drawing/2017/decorative" val="1"/>
              </a:ext>
            </a:extLst>
          </p:cNvPr>
          <p:cNvSpPr/>
          <p:nvPr/>
        </p:nvSpPr>
        <p:spPr>
          <a:xfrm>
            <a:off x="417314" y="1329584"/>
            <a:ext cx="914400" cy="914400"/>
          </a:xfrm>
          <a:prstGeom prst="ellipse">
            <a:avLst/>
          </a:prstGeom>
          <a:solidFill>
            <a:schemeClr val="bg1"/>
          </a:solidFill>
          <a:ln w="25400">
            <a:solidFill>
              <a:srgbClr val="0642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551276FE-C0AC-83FF-88E1-369A336F077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32" y="1395430"/>
            <a:ext cx="716996" cy="782711"/>
          </a:xfrm>
          <a:prstGeom prst="rect">
            <a:avLst/>
          </a:prstGeom>
        </p:spPr>
      </p:pic>
      <p:sp>
        <p:nvSpPr>
          <p:cNvPr id="6" name="TextBox 5">
            <a:extLst>
              <a:ext uri="{FF2B5EF4-FFF2-40B4-BE49-F238E27FC236}">
                <a16:creationId xmlns:a16="http://schemas.microsoft.com/office/drawing/2014/main" id="{6BF0C3C9-C508-222A-61F0-ACE299F48026}"/>
              </a:ext>
            </a:extLst>
          </p:cNvPr>
          <p:cNvSpPr txBox="1"/>
          <p:nvPr/>
        </p:nvSpPr>
        <p:spPr>
          <a:xfrm>
            <a:off x="1431337" y="1446860"/>
            <a:ext cx="9703720" cy="479035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ts val="0"/>
              </a:spcBef>
              <a:spcAft>
                <a:spcPts val="0"/>
              </a:spcAft>
              <a:buClr>
                <a:srgbClr val="005595"/>
              </a:buClr>
              <a:buSzTx/>
              <a:buFontTx/>
              <a:buNone/>
              <a:tabLst/>
              <a:defRPr/>
            </a:pPr>
            <a:r>
              <a:rPr lang="en-US" sz="2400" b="1">
                <a:solidFill>
                  <a:srgbClr val="FFFFFF"/>
                </a:solidFill>
                <a:latin typeface="Helvetica"/>
                <a:ea typeface="Open Sans"/>
                <a:cs typeface="Open Sans"/>
              </a:rPr>
              <a:t>Extended Oregon Health Plan (OHP) eligibility and benefits</a:t>
            </a:r>
            <a:endParaRPr kumimoji="0" lang="en-US" sz="2400" b="1" i="0" u="none" strike="noStrike" kern="1200" cap="none" spc="0" normalizeH="0" baseline="0" noProof="0">
              <a:ln>
                <a:noFill/>
              </a:ln>
              <a:solidFill>
                <a:srgbClr val="FFFFFF"/>
              </a:solidFill>
              <a:effectLst/>
              <a:uLnTx/>
              <a:uFillTx/>
              <a:latin typeface="Helvetica"/>
              <a:ea typeface="Open Sans"/>
              <a:cs typeface="Open Sans"/>
            </a:endParaRPr>
          </a:p>
          <a:p>
            <a:pPr marL="0" marR="0" lvl="0" indent="0" algn="l" defTabSz="914400" rtl="0" eaLnBrk="1" fontAlgn="auto" latinLnBrk="0" hangingPunct="1">
              <a:lnSpc>
                <a:spcPct val="90000"/>
              </a:lnSpc>
              <a:spcBef>
                <a:spcPts val="0"/>
              </a:spcBef>
              <a:spcAft>
                <a:spcPts val="0"/>
              </a:spcAft>
              <a:buClr>
                <a:srgbClr val="005595"/>
              </a:buClr>
              <a:buSzTx/>
              <a:buFontTx/>
              <a:buNone/>
              <a:tabLst/>
              <a:defRPr/>
            </a:pPr>
            <a:endParaRPr kumimoji="0" lang="en-US" sz="600" b="1" i="0" u="none" strike="noStrike" kern="1200" cap="none" spc="0" normalizeH="0" baseline="0" noProof="0">
              <a:ln>
                <a:noFill/>
              </a:ln>
              <a:solidFill>
                <a:srgbClr val="FFFFFF"/>
              </a:solidFill>
              <a:effectLst/>
              <a:uLnTx/>
              <a:uFillTx/>
              <a:latin typeface="Helvetica" pitchFamily="2" charset="0"/>
              <a:ea typeface="Open Sans"/>
              <a:cs typeface="Open Sans"/>
            </a:endParaRPr>
          </a:p>
          <a:p>
            <a:pPr defTabSz="914400">
              <a:lnSpc>
                <a:spcPct val="90000"/>
              </a:lnSpc>
              <a:spcBef>
                <a:spcPts val="1200"/>
              </a:spcBef>
              <a:buClr>
                <a:srgbClr val="005595"/>
              </a:buClr>
              <a:defRPr/>
            </a:pPr>
            <a:r>
              <a:rPr lang="en-US">
                <a:solidFill>
                  <a:srgbClr val="080000"/>
                </a:solidFill>
                <a:effectLst/>
                <a:latin typeface="Helvetica"/>
                <a:cs typeface="Helvetica"/>
              </a:rPr>
              <a:t>1) Expanded Medicaid</a:t>
            </a:r>
            <a:r>
              <a:rPr lang="en-US">
                <a:solidFill>
                  <a:srgbClr val="080000"/>
                </a:solidFill>
                <a:latin typeface="Helvetica"/>
                <a:cs typeface="Helvetica"/>
              </a:rPr>
              <a:t> coverage (more people enrolled for longer):</a:t>
            </a:r>
            <a:endParaRPr lang="en-US">
              <a:solidFill>
                <a:srgbClr val="080000"/>
              </a:solidFill>
              <a:effectLst/>
              <a:latin typeface="Helvetica"/>
              <a:cs typeface="Helvetica"/>
            </a:endParaRP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kumimoji="0" lang="en-US" b="0" i="0" u="none" strike="noStrike" kern="1200" cap="none" spc="0" normalizeH="0" baseline="0" noProof="0">
                <a:ln>
                  <a:noFill/>
                </a:ln>
                <a:solidFill>
                  <a:srgbClr val="000608"/>
                </a:solidFill>
                <a:effectLst/>
                <a:uLnTx/>
                <a:uFillTx/>
                <a:latin typeface="Helvetica"/>
                <a:ea typeface="Open Sans"/>
                <a:cs typeface="Open Sans"/>
              </a:rPr>
              <a:t>Continuous OHP eligibility and enrollment for children up to age six*</a:t>
            </a:r>
            <a:r>
              <a:rPr kumimoji="0" lang="en-US" b="0" i="0" u="none" strike="noStrike" kern="1200" cap="none" spc="0" normalizeH="0" baseline="0" noProof="0">
                <a:ln>
                  <a:noFill/>
                </a:ln>
                <a:solidFill>
                  <a:srgbClr val="202124"/>
                </a:solidFill>
                <a:effectLst/>
                <a:uLnTx/>
                <a:uFillTx/>
                <a:latin typeface="Helvetica"/>
                <a:ea typeface="+mn-ea"/>
                <a:cs typeface="Helvetica"/>
              </a:rPr>
              <a:t>†</a:t>
            </a:r>
            <a:endParaRPr kumimoji="0" lang="en-US" b="0" i="0" u="none" strike="noStrike" kern="1200" cap="none" spc="0" normalizeH="0" baseline="0" noProof="0">
              <a:ln>
                <a:noFill/>
              </a:ln>
              <a:solidFill>
                <a:srgbClr val="000608"/>
              </a:solidFill>
              <a:effectLst/>
              <a:uLnTx/>
              <a:uFillTx/>
              <a:latin typeface="Helvetica"/>
              <a:ea typeface="Open Sans"/>
              <a:cs typeface="Helvetica"/>
            </a:endParaRP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kumimoji="0" lang="en-US" b="0" i="0" u="none" strike="noStrike" kern="1200" cap="none" spc="0" normalizeH="0" baseline="0" noProof="0">
                <a:ln>
                  <a:noFill/>
                </a:ln>
                <a:solidFill>
                  <a:srgbClr val="000608"/>
                </a:solidFill>
                <a:effectLst/>
                <a:uLnTx/>
                <a:uFillTx/>
                <a:latin typeface="Helvetica"/>
                <a:ea typeface="Open Sans"/>
                <a:cs typeface="Open Sans"/>
              </a:rPr>
              <a:t>Two years of continuous enrollment for OHP members ages six and older*</a:t>
            </a:r>
            <a:r>
              <a:rPr kumimoji="0" lang="en-US" b="0" i="0" u="none" strike="noStrike" kern="1200" cap="none" spc="0" normalizeH="0" baseline="0" noProof="0">
                <a:ln>
                  <a:noFill/>
                </a:ln>
                <a:solidFill>
                  <a:srgbClr val="202124"/>
                </a:solidFill>
                <a:effectLst/>
                <a:uLnTx/>
                <a:uFillTx/>
                <a:latin typeface="Helvetica"/>
                <a:ea typeface="+mn-ea"/>
                <a:cs typeface="Helvetica"/>
              </a:rPr>
              <a:t>†</a:t>
            </a:r>
            <a:endParaRPr kumimoji="0" lang="en-US" b="0" i="0" u="none" strike="noStrike" kern="1200" cap="none" spc="0" normalizeH="0" baseline="0" noProof="0">
              <a:ln>
                <a:noFill/>
              </a:ln>
              <a:solidFill>
                <a:srgbClr val="000608"/>
              </a:solidFill>
              <a:effectLst/>
              <a:uLnTx/>
              <a:uFillTx/>
              <a:latin typeface="Helvetica"/>
              <a:ea typeface="Open Sans"/>
              <a:cs typeface="Helvetica"/>
            </a:endParaRP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kumimoji="0" lang="en-US" b="0" i="0" u="none" strike="noStrike" kern="1200" cap="none" spc="0" normalizeH="0" baseline="0" noProof="0">
                <a:ln>
                  <a:noFill/>
                </a:ln>
                <a:solidFill>
                  <a:srgbClr val="000608"/>
                </a:solidFill>
                <a:effectLst/>
                <a:uLnTx/>
                <a:uFillTx/>
                <a:latin typeface="Helvetica"/>
                <a:ea typeface="Open Sans"/>
                <a:cs typeface="Open Sans"/>
              </a:rPr>
              <a:t>Coverage for young adults with special health care needs up to age 26*</a:t>
            </a:r>
            <a:endParaRPr lang="en-US" b="0" i="0" u="none" strike="noStrike" kern="1200" cap="none" spc="0" normalizeH="0" baseline="0" noProof="0">
              <a:ln>
                <a:noFill/>
              </a:ln>
              <a:solidFill>
                <a:srgbClr val="000608"/>
              </a:solidFill>
              <a:effectLst/>
              <a:uLnTx/>
              <a:uFillTx/>
              <a:latin typeface="Helvetica"/>
              <a:ea typeface="Open Sans"/>
              <a:cs typeface="Open Sans"/>
            </a:endParaRPr>
          </a:p>
          <a:p>
            <a:pPr marR="0" lvl="0" algn="l" defTabSz="914400" rtl="0" eaLnBrk="1" fontAlgn="auto" latinLnBrk="0" hangingPunct="1">
              <a:lnSpc>
                <a:spcPct val="90000"/>
              </a:lnSpc>
              <a:spcBef>
                <a:spcPts val="1200"/>
              </a:spcBef>
              <a:spcAft>
                <a:spcPts val="0"/>
              </a:spcAft>
              <a:buClr>
                <a:srgbClr val="064276"/>
              </a:buClr>
              <a:buSzTx/>
              <a:tabLst/>
              <a:defRPr/>
            </a:pPr>
            <a:r>
              <a:rPr lang="en-US" b="0" i="0" u="none" strike="noStrike" kern="1200" cap="none" spc="0" normalizeH="0" baseline="0" noProof="0">
                <a:ln>
                  <a:noFill/>
                </a:ln>
                <a:solidFill>
                  <a:srgbClr val="000608"/>
                </a:solidFill>
                <a:effectLst/>
                <a:uLnTx/>
                <a:uFillTx/>
                <a:latin typeface="Helvetica"/>
                <a:ea typeface="Open Sans"/>
                <a:cs typeface="Open Sans"/>
              </a:rPr>
              <a:t>2) Expanded Medicaid benefits and services include:</a:t>
            </a:r>
          </a:p>
          <a:p>
            <a:pPr marL="342900" marR="0" lvl="0" indent="-342900" algn="l" defTabSz="914400" rtl="0" eaLnBrk="1" fontAlgn="auto" latinLnBrk="0" hangingPunct="1">
              <a:lnSpc>
                <a:spcPct val="90000"/>
              </a:lnSpc>
              <a:spcBef>
                <a:spcPts val="1200"/>
              </a:spcBef>
              <a:spcAft>
                <a:spcPts val="0"/>
              </a:spcAft>
              <a:buClr>
                <a:srgbClr val="064276"/>
              </a:buClr>
              <a:buSzTx/>
              <a:buFont typeface="Arial" panose="020B0604020202020204" pitchFamily="34" charset="0"/>
              <a:buChar char="•"/>
              <a:tabLst/>
              <a:defRPr/>
            </a:pPr>
            <a:r>
              <a:rPr kumimoji="0" lang="en-US" b="0" i="0" u="none" strike="noStrike" kern="1200" cap="none" spc="0" normalizeH="0" baseline="0" noProof="0">
                <a:ln>
                  <a:noFill/>
                </a:ln>
                <a:solidFill>
                  <a:srgbClr val="000608"/>
                </a:solidFill>
                <a:effectLst/>
                <a:uLnTx/>
                <a:uFillTx/>
                <a:latin typeface="Helvetica"/>
                <a:ea typeface="Open Sans"/>
                <a:cs typeface="Open Sans"/>
              </a:rPr>
              <a:t>Health-related social needs (HRSN) supports including housing, nutrition, climate supports and outreach and engagement services* </a:t>
            </a:r>
            <a:endParaRPr lang="en-US" b="0" i="0" u="none" strike="noStrike" kern="1200" cap="none" spc="0" normalizeH="0" baseline="0" noProof="0">
              <a:ln>
                <a:noFill/>
              </a:ln>
              <a:solidFill>
                <a:srgbClr val="000608"/>
              </a:solidFill>
              <a:effectLst/>
              <a:uLnTx/>
              <a:uFillTx/>
              <a:latin typeface="Helvetica"/>
              <a:ea typeface="Open Sans"/>
              <a:cs typeface="Open Sans"/>
            </a:endParaRPr>
          </a:p>
          <a:p>
            <a:pPr marL="342900" indent="-342900" defTabSz="914400">
              <a:lnSpc>
                <a:spcPct val="90000"/>
              </a:lnSpc>
              <a:spcBef>
                <a:spcPts val="1200"/>
              </a:spcBef>
              <a:buClr>
                <a:srgbClr val="064276"/>
              </a:buClr>
              <a:buFont typeface="Arial" panose="020B0604020202020204" pitchFamily="34" charset="0"/>
              <a:buChar char="•"/>
              <a:defRPr/>
            </a:pPr>
            <a:r>
              <a:rPr kumimoji="0" lang="en-US" b="0" i="0" u="none" strike="noStrike" kern="1200" cap="none" spc="0" normalizeH="0" baseline="0" noProof="0">
                <a:ln>
                  <a:noFill/>
                </a:ln>
                <a:solidFill>
                  <a:srgbClr val="000608"/>
                </a:solidFill>
                <a:effectLst/>
                <a:uLnTx/>
                <a:uFillTx/>
                <a:latin typeface="Helvetica"/>
                <a:ea typeface="Open Sans"/>
                <a:cs typeface="Open Sans"/>
              </a:rPr>
              <a:t>A limited set of services for people in a carceral setting 90-days prior to release</a:t>
            </a:r>
            <a:r>
              <a:rPr lang="en-US">
                <a:solidFill>
                  <a:srgbClr val="000608"/>
                </a:solidFill>
                <a:latin typeface="Helvetica"/>
                <a:ea typeface="Open Sans"/>
                <a:cs typeface="Open Sans"/>
              </a:rPr>
              <a:t> </a:t>
            </a:r>
          </a:p>
          <a:p>
            <a:pPr marL="342900" indent="-342900" defTabSz="914400">
              <a:lnSpc>
                <a:spcPct val="90000"/>
              </a:lnSpc>
              <a:spcBef>
                <a:spcPts val="1200"/>
              </a:spcBef>
              <a:buClr>
                <a:srgbClr val="064276"/>
              </a:buClr>
              <a:buFont typeface="Arial" panose="020B0604020202020204" pitchFamily="34" charset="0"/>
              <a:buChar char="•"/>
              <a:defRPr/>
            </a:pPr>
            <a:r>
              <a:rPr lang="en-US" b="0" i="0" u="none" strike="noStrike" kern="1200" cap="none" spc="0" normalizeH="0" baseline="0" noProof="0">
                <a:ln>
                  <a:noFill/>
                </a:ln>
                <a:solidFill>
                  <a:srgbClr val="000608"/>
                </a:solidFill>
                <a:effectLst/>
                <a:uLnTx/>
                <a:uFillTx/>
                <a:latin typeface="Helvetica"/>
                <a:ea typeface="Open Sans"/>
                <a:cs typeface="Open Sans"/>
              </a:rPr>
              <a:t>Tribal Traditional Healing practices </a:t>
            </a:r>
          </a:p>
          <a:p>
            <a:pPr marL="342900" indent="-342900" defTabSz="914400">
              <a:lnSpc>
                <a:spcPct val="90000"/>
              </a:lnSpc>
              <a:spcBef>
                <a:spcPts val="1200"/>
              </a:spcBef>
              <a:buClr>
                <a:srgbClr val="064276"/>
              </a:buClr>
              <a:buFont typeface="Arial" panose="020B0604020202020204" pitchFamily="34" charset="0"/>
              <a:buChar char="•"/>
              <a:defRPr/>
            </a:pPr>
            <a:r>
              <a:rPr lang="en-US">
                <a:solidFill>
                  <a:srgbClr val="000608"/>
                </a:solidFill>
                <a:latin typeface="Helvetica"/>
                <a:ea typeface="Open Sans"/>
                <a:cs typeface="Open Sans"/>
              </a:rPr>
              <a:t>New appeals system for OHP Open Card/FFS members</a:t>
            </a:r>
            <a:r>
              <a:rPr lang="en-US">
                <a:solidFill>
                  <a:srgbClr val="000608"/>
                </a:solidFill>
                <a:latin typeface="Helvetica"/>
                <a:ea typeface="Open Sans"/>
                <a:cs typeface="Helvetica"/>
              </a:rPr>
              <a:t> (by Jan 1, 2027)</a:t>
            </a:r>
          </a:p>
          <a:p>
            <a:pPr marL="342900" indent="-342900" defTabSz="914400">
              <a:lnSpc>
                <a:spcPct val="90000"/>
              </a:lnSpc>
              <a:spcBef>
                <a:spcPts val="1200"/>
              </a:spcBef>
              <a:buClr>
                <a:srgbClr val="064276"/>
              </a:buClr>
              <a:buFont typeface="Arial" panose="020B0604020202020204" pitchFamily="34" charset="0"/>
              <a:buChar char="•"/>
              <a:defRPr/>
            </a:pPr>
            <a:r>
              <a:rPr lang="en-US">
                <a:solidFill>
                  <a:srgbClr val="000608"/>
                </a:solidFill>
                <a:latin typeface="Helvetica"/>
                <a:ea typeface="Open Sans"/>
                <a:cs typeface="Helvetica"/>
              </a:rPr>
              <a:t>A few currently uncovered OHP services will become covered (starting Jan 1, 2027)</a:t>
            </a:r>
          </a:p>
        </p:txBody>
      </p:sp>
      <p:sp>
        <p:nvSpPr>
          <p:cNvPr id="4" name="TextBox 3">
            <a:extLst>
              <a:ext uri="{FF2B5EF4-FFF2-40B4-BE49-F238E27FC236}">
                <a16:creationId xmlns:a16="http://schemas.microsoft.com/office/drawing/2014/main" id="{4EADE89E-A9A7-1A98-7746-BD807317BD49}"/>
              </a:ext>
            </a:extLst>
          </p:cNvPr>
          <p:cNvSpPr txBox="1"/>
          <p:nvPr/>
        </p:nvSpPr>
        <p:spPr>
          <a:xfrm>
            <a:off x="543015" y="6495034"/>
            <a:ext cx="51548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E194D"/>
                </a:solidFill>
                <a:effectLst/>
                <a:uLnTx/>
                <a:uFillTx/>
                <a:latin typeface="Helvetica" pitchFamily="2" charset="0"/>
                <a:ea typeface="Open Sans" panose="020B0606030504020204" pitchFamily="34" charset="0"/>
                <a:cs typeface="Open Sans" panose="020B0606030504020204" pitchFamily="34" charset="0"/>
              </a:rPr>
              <a:t>* Indicates an approved change that is first-in-the-nation</a:t>
            </a:r>
          </a:p>
        </p:txBody>
      </p:sp>
      <p:sp>
        <p:nvSpPr>
          <p:cNvPr id="11" name="TextBox 10">
            <a:extLst>
              <a:ext uri="{FF2B5EF4-FFF2-40B4-BE49-F238E27FC236}">
                <a16:creationId xmlns:a16="http://schemas.microsoft.com/office/drawing/2014/main" id="{3CF802E8-2B29-8F37-2C44-2075D86010DF}"/>
              </a:ext>
            </a:extLst>
          </p:cNvPr>
          <p:cNvSpPr txBox="1"/>
          <p:nvPr/>
        </p:nvSpPr>
        <p:spPr>
          <a:xfrm>
            <a:off x="6095456" y="6495034"/>
            <a:ext cx="5263333"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02124"/>
                </a:solidFill>
                <a:effectLst/>
                <a:uLnTx/>
                <a:uFillTx/>
                <a:latin typeface="Helvetica"/>
                <a:ea typeface="Open Sans"/>
                <a:cs typeface="Open Sans"/>
              </a:rPr>
              <a:t>† These benefits are in effect and began in July 2023</a:t>
            </a:r>
            <a:endParaRPr kumimoji="0" lang="en-US" sz="1400" b="0" i="0" u="none" strike="noStrike" kern="1200" cap="none" spc="0" normalizeH="0" baseline="0" noProof="0">
              <a:ln>
                <a:noFill/>
              </a:ln>
              <a:solidFill>
                <a:srgbClr val="1E194D"/>
              </a:solidFill>
              <a:effectLst/>
              <a:uLnTx/>
              <a:uFillTx/>
              <a:latin typeface="Helvetica"/>
              <a:ea typeface="Open Sans"/>
              <a:cs typeface="Open Sans"/>
            </a:endParaRPr>
          </a:p>
        </p:txBody>
      </p:sp>
    </p:spTree>
    <p:extLst>
      <p:ext uri="{BB962C8B-B14F-4D97-AF65-F5344CB8AC3E}">
        <p14:creationId xmlns:p14="http://schemas.microsoft.com/office/powerpoint/2010/main" val="367121314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16C9-B150-6211-40B2-78E5A79BD9CB}"/>
              </a:ext>
            </a:extLst>
          </p:cNvPr>
          <p:cNvSpPr>
            <a:spLocks noGrp="1"/>
          </p:cNvSpPr>
          <p:nvPr>
            <p:ph type="title"/>
          </p:nvPr>
        </p:nvSpPr>
        <p:spPr>
          <a:xfrm>
            <a:off x="838200" y="2100234"/>
            <a:ext cx="10515600" cy="1325563"/>
          </a:xfrm>
        </p:spPr>
        <p:txBody>
          <a:bodyPr lIns="91440" tIns="45720" rIns="91440" bIns="45720" anchor="t"/>
          <a:lstStyle/>
          <a:p>
            <a:r>
              <a:rPr lang="en-US">
                <a:solidFill>
                  <a:srgbClr val="064276"/>
                </a:solidFill>
                <a:latin typeface="Helvetica"/>
                <a:ea typeface="Open Sans"/>
                <a:cs typeface="Open Sans"/>
              </a:rPr>
              <a:t>Reentry Health Care Program</a:t>
            </a:r>
            <a:endParaRPr lang="en-US"/>
          </a:p>
        </p:txBody>
      </p:sp>
    </p:spTree>
    <p:extLst>
      <p:ext uri="{BB962C8B-B14F-4D97-AF65-F5344CB8AC3E}">
        <p14:creationId xmlns:p14="http://schemas.microsoft.com/office/powerpoint/2010/main" val="3178458686"/>
      </p:ext>
    </p:extLst>
  </p:cSld>
  <p:clrMapOvr>
    <a:masterClrMapping/>
  </p:clrMapOvr>
</p:sld>
</file>

<file path=ppt/theme/theme1.xml><?xml version="1.0" encoding="utf-8"?>
<a:theme xmlns:a="http://schemas.openxmlformats.org/drawingml/2006/main" name="OHATheme2021">
  <a:themeElements>
    <a:clrScheme name="Custom 1">
      <a:dk1>
        <a:srgbClr val="6A5F5E"/>
      </a:dk1>
      <a:lt1>
        <a:sysClr val="window" lastClr="FFFFFF"/>
      </a:lt1>
      <a:dk2>
        <a:srgbClr val="1E194D"/>
      </a:dk2>
      <a:lt2>
        <a:srgbClr val="E7E6E6"/>
      </a:lt2>
      <a:accent1>
        <a:srgbClr val="1F497D"/>
      </a:accent1>
      <a:accent2>
        <a:srgbClr val="7DA830"/>
      </a:accent2>
      <a:accent3>
        <a:srgbClr val="E1821B"/>
      </a:accent3>
      <a:accent4>
        <a:srgbClr val="0078A2"/>
      </a:accent4>
      <a:accent5>
        <a:srgbClr val="A01C3F"/>
      </a:accent5>
      <a:accent6>
        <a:srgbClr val="536D60"/>
      </a:accent6>
      <a:hlink>
        <a:srgbClr val="0078A2"/>
      </a:hlink>
      <a:folHlink>
        <a:srgbClr val="536D60"/>
      </a:folHlink>
    </a:clrScheme>
    <a:fontScheme name="OHA-1">
      <a:majorFont>
        <a:latin typeface="Franklin Gothic Demi"/>
        <a:ea typeface=""/>
        <a:cs typeface=""/>
      </a:majorFont>
      <a:minorFont>
        <a:latin typeface="Franklin Gothic Medium C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ATheme2021" id="{BF271007-FAA1-4159-88FC-BDC592C08DD2}" vid="{229BD836-02F1-4099-A634-A2AE94EE3273}"/>
    </a:ext>
  </a:extLst>
</a:theme>
</file>

<file path=ppt/theme/theme10.xml><?xml version="1.0" encoding="utf-8"?>
<a:theme xmlns:a="http://schemas.openxmlformats.org/drawingml/2006/main" name="Office Theme">
  <a:themeElements>
    <a:clrScheme name="CORE Official Colors for PPT">
      <a:dk1>
        <a:srgbClr val="000000"/>
      </a:dk1>
      <a:lt1>
        <a:srgbClr val="FFFFFF"/>
      </a:lt1>
      <a:dk2>
        <a:srgbClr val="44546A"/>
      </a:dk2>
      <a:lt2>
        <a:srgbClr val="E7E6E6"/>
      </a:lt2>
      <a:accent1>
        <a:srgbClr val="008FAA"/>
      </a:accent1>
      <a:accent2>
        <a:srgbClr val="113F8F"/>
      </a:accent2>
      <a:accent3>
        <a:srgbClr val="70A030"/>
      </a:accent3>
      <a:accent4>
        <a:srgbClr val="5F4090"/>
      </a:accent4>
      <a:accent5>
        <a:srgbClr val="8BD3DD"/>
      </a:accent5>
      <a:accent6>
        <a:srgbClr val="F37B3C"/>
      </a:accent6>
      <a:hlink>
        <a:srgbClr val="113F8F"/>
      </a:hlink>
      <a:folHlink>
        <a:srgbClr val="008F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HPA Color Theme">
      <a:dk1>
        <a:srgbClr val="646464"/>
      </a:dk1>
      <a:lt1>
        <a:srgbClr val="FFFFFF"/>
      </a:lt1>
      <a:dk2>
        <a:srgbClr val="1E194D"/>
      </a:dk2>
      <a:lt2>
        <a:srgbClr val="FFFFFF"/>
      </a:lt2>
      <a:accent1>
        <a:srgbClr val="005595"/>
      </a:accent1>
      <a:accent2>
        <a:srgbClr val="EC8902"/>
      </a:accent2>
      <a:accent3>
        <a:srgbClr val="7DA830"/>
      </a:accent3>
      <a:accent4>
        <a:srgbClr val="0088B8"/>
      </a:accent4>
      <a:accent5>
        <a:srgbClr val="536D60"/>
      </a:accent5>
      <a:accent6>
        <a:srgbClr val="A01C3F"/>
      </a:accent6>
      <a:hlink>
        <a:srgbClr val="0088B8"/>
      </a:hlink>
      <a:folHlink>
        <a:srgbClr val="536D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rgbClr val="005595"/>
      </a:dk1>
      <a:lt1>
        <a:srgbClr val="005595"/>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4_HPA PPT">
  <a:themeElements>
    <a:clrScheme name="Custom 2">
      <a:dk1>
        <a:srgbClr val="646464"/>
      </a:dk1>
      <a:lt1>
        <a:srgbClr val="FFFFFF"/>
      </a:lt1>
      <a:dk2>
        <a:srgbClr val="015594"/>
      </a:dk2>
      <a:lt2>
        <a:srgbClr val="FFFFFF"/>
      </a:lt2>
      <a:accent1>
        <a:srgbClr val="8B2E88"/>
      </a:accent1>
      <a:accent2>
        <a:srgbClr val="EC981D"/>
      </a:accent2>
      <a:accent3>
        <a:srgbClr val="D6E8E0"/>
      </a:accent3>
      <a:accent4>
        <a:srgbClr val="F1E5F0"/>
      </a:accent4>
      <a:accent5>
        <a:srgbClr val="659C45"/>
      </a:accent5>
      <a:accent6>
        <a:srgbClr val="A81D41"/>
      </a:accent6>
      <a:hlink>
        <a:srgbClr val="005695"/>
      </a:hlink>
      <a:folHlink>
        <a:srgbClr val="0056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latin typeface="Franklin Gothic Medium Cond" panose="020B0606030402020204" pitchFamily="34" charset="0"/>
          </a:defRPr>
        </a:defPPr>
      </a:lstStyle>
    </a:txDef>
  </a:objectDefaults>
  <a:extraClrSchemeLst/>
  <a:extLst>
    <a:ext uri="{05A4C25C-085E-4340-85A3-A5531E510DB2}">
      <thm15:themeFamily xmlns:thm15="http://schemas.microsoft.com/office/thememl/2012/main" name="Draft April 2024_All Come Webinar" id="{DADE42C4-069A-964C-9864-88D2ABF84CE0}" vid="{873B11D3-F507-294F-B1DA-820482772050}"/>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HA Master Slide">
  <a:themeElements>
    <a:clrScheme name="Custom 4">
      <a:dk1>
        <a:srgbClr val="2D2A30"/>
      </a:dk1>
      <a:lt1>
        <a:sysClr val="window" lastClr="FFFFFF"/>
      </a:lt1>
      <a:dk2>
        <a:srgbClr val="00305E"/>
      </a:dk2>
      <a:lt2>
        <a:srgbClr val="D9D8D6"/>
      </a:lt2>
      <a:accent1>
        <a:srgbClr val="064276"/>
      </a:accent1>
      <a:accent2>
        <a:srgbClr val="EC5A24"/>
      </a:accent2>
      <a:accent3>
        <a:srgbClr val="D6DBE9"/>
      </a:accent3>
      <a:accent4>
        <a:srgbClr val="FCB53B"/>
      </a:accent4>
      <a:accent5>
        <a:srgbClr val="D7282F"/>
      </a:accent5>
      <a:accent6>
        <a:srgbClr val="009F98"/>
      </a:accent6>
      <a:hlink>
        <a:srgbClr val="0065C6"/>
      </a:hlink>
      <a:folHlink>
        <a:srgbClr val="93358D"/>
      </a:folHlink>
    </a:clrScheme>
    <a:fontScheme name="Custom 2">
      <a:majorFont>
        <a:latin typeface="Open Sans"/>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7.xml><?xml version="1.0" encoding="utf-8"?>
<a:theme xmlns:a="http://schemas.openxmlformats.org/drawingml/2006/main" name="OHA Master Slide">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8.xml><?xml version="1.0" encoding="utf-8"?>
<a:theme xmlns:a="http://schemas.openxmlformats.org/drawingml/2006/main" name="OHA Master Slide">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9.xml><?xml version="1.0" encoding="utf-8"?>
<a:theme xmlns:a="http://schemas.openxmlformats.org/drawingml/2006/main" name="OHA">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id="{9BBCCF0E-F6CC-4DA0-91E0-1E2FAD42A70B}" vid="{A0DD751E-0139-4A62-AE75-0571540AAC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DA3D4F8A95C443879FB4161EA5D680" ma:contentTypeVersion="1" ma:contentTypeDescription="Create a new document." ma:contentTypeScope="" ma:versionID="8d0e999b9bd64f6dea27c6baf8e86339">
  <xsd:schema xmlns:xsd="http://www.w3.org/2001/XMLSchema" xmlns:xs="http://www.w3.org/2001/XMLSchema" xmlns:p="http://schemas.microsoft.com/office/2006/metadata/properties" xmlns:ns1="http://schemas.microsoft.com/sharepoint/v3" xmlns:ns2="59da1016-2a1b-4f8a-9768-d7a4932f6f16" xmlns:ns3="c52c5529-aafb-4e0d-b2f8-025e162b2646" targetNamespace="http://schemas.microsoft.com/office/2006/metadata/properties" ma:root="true" ma:fieldsID="61b1090cff96119afe064fcc8a8e3fd7" ns1:_="" ns2:_="" ns3:_="">
    <xsd:import namespace="http://schemas.microsoft.com/sharepoint/v3"/>
    <xsd:import namespace="59da1016-2a1b-4f8a-9768-d7a4932f6f16"/>
    <xsd:import namespace="c52c5529-aafb-4e0d-b2f8-025e162b2646"/>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8" nillable="true" ma:displayName="URL"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2"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3"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4"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5" nillable="true" ma:displayName="Document Expiration Date" ma:format="DateOnly" ma:internalName="DocumentExpirationDate" ma:readOnly="false">
      <xsd:simpleType>
        <xsd:restriction base="dms:DateTime"/>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2c5529-aafb-4e0d-b2f8-025e162b2646" elementFormDefault="qualified">
    <xsd:import namespace="http://schemas.microsoft.com/office/2006/documentManagement/types"/>
    <xsd:import namespace="http://schemas.microsoft.com/office/infopath/2007/PartnerControls"/>
    <xsd:element name="Meta_x0020_Description" ma:index="6" nillable="true" ma:displayName="Meta Description" ma:internalName="Meta_x0020_Description" ma:readOnly="false">
      <xsd:simpleType>
        <xsd:restriction base="dms:Text"/>
      </xsd:simpleType>
    </xsd:element>
    <xsd:element name="Meta_x0020_Keywords" ma:index="7"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9da1016-2a1b-4f8a-9768-d7a4932f6f16">
      <UserInfo>
        <DisplayName>Amanda Peden (she/her)</DisplayName>
        <AccountId>34</AccountId>
        <AccountType/>
      </UserInfo>
      <UserInfo>
        <DisplayName>SharingLinks.cfdd0d23-27a1-4588-a364-69361db5d895.Flexible.f3b4c988-8f83-44b3-9b4d-01e463e0f059</DisplayName>
        <AccountId>161</AccountId>
        <AccountType/>
      </UserInfo>
      <UserInfo>
        <DisplayName>Maria Elena Castro (She/Her/Ella)</DisplayName>
        <AccountId>32</AccountId>
        <AccountType/>
      </UserInfo>
      <UserInfo>
        <DisplayName>Vandehey Jeremy</DisplayName>
        <AccountId>19</AccountId>
        <AccountType/>
      </UserInfo>
      <UserInfo>
        <DisplayName>Wilson Jessica L</DisplayName>
        <AccountId>448</AccountId>
        <AccountType/>
      </UserInfo>
      <UserInfo>
        <DisplayName>McCall Brenda</DisplayName>
        <AccountId>1548</AccountId>
        <AccountType/>
      </UserInfo>
      <UserInfo>
        <DisplayName>Liz Stuart (she/her)</DisplayName>
        <AccountId>193</AccountId>
        <AccountType/>
      </UserInfo>
      <UserInfo>
        <DisplayName>Grinstead Rusha</DisplayName>
        <AccountId>899</AccountId>
        <AccountType/>
      </UserInfo>
      <UserInfo>
        <DisplayName>Steph Jarem (she/her)</DisplayName>
        <AccountId>24</AccountId>
        <AccountType/>
      </UserInfo>
      <UserInfo>
        <DisplayName>Auclair Megan</DisplayName>
        <AccountId>13</AccountId>
        <AccountType/>
      </UserInfo>
      <UserInfo>
        <DisplayName>Lizzie Fussell (she/her)</DisplayName>
        <AccountId>1653</AccountId>
        <AccountType/>
      </UserInfo>
      <UserInfo>
        <DisplayName>Hinkel Hilde</DisplayName>
        <AccountId>109</AccountId>
        <AccountType/>
      </UserInfo>
      <UserInfo>
        <DisplayName>Derenoncourt Max</DisplayName>
        <AccountId>1357</AccountId>
        <AccountType/>
      </UserInfo>
      <UserInfo>
        <DisplayName>Kleinschmit Sara (she/her)</DisplayName>
        <AccountId>212</AccountId>
        <AccountType/>
      </UserInfo>
    </SharedWithUsers>
    <IACategory xmlns="59da1016-2a1b-4f8a-9768-d7a4932f6f16" xsi:nil="true"/>
    <DocumentExpirationDate xmlns="59da1016-2a1b-4f8a-9768-d7a4932f6f16" xsi:nil="true"/>
    <IATopic xmlns="59da1016-2a1b-4f8a-9768-d7a4932f6f16" xsi:nil="true"/>
    <IASubtopic xmlns="59da1016-2a1b-4f8a-9768-d7a4932f6f16" xsi:nil="true"/>
    <URL xmlns="http://schemas.microsoft.com/sharepoint/v3">
      <Url xsi:nil="true"/>
      <Description xsi:nil="true"/>
    </URL>
    <Meta_x0020_Keywords xmlns="c52c5529-aafb-4e0d-b2f8-025e162b2646" xsi:nil="true"/>
    <Meta_x0020_Description xmlns="c52c5529-aafb-4e0d-b2f8-025e162b2646" xsi:nil="true"/>
  </documentManagement>
</p:properties>
</file>

<file path=customXml/itemProps1.xml><?xml version="1.0" encoding="utf-8"?>
<ds:datastoreItem xmlns:ds="http://schemas.openxmlformats.org/officeDocument/2006/customXml" ds:itemID="{66F5404E-A585-426B-B03A-9226F0A96F2C}"/>
</file>

<file path=customXml/itemProps2.xml><?xml version="1.0" encoding="utf-8"?>
<ds:datastoreItem xmlns:ds="http://schemas.openxmlformats.org/officeDocument/2006/customXml" ds:itemID="{FAFF126E-9C20-42C2-8E6E-9058709FD9A8}">
  <ds:schemaRefs>
    <ds:schemaRef ds:uri="http://schemas.microsoft.com/sharepoint/v3/contenttype/forms"/>
  </ds:schemaRefs>
</ds:datastoreItem>
</file>

<file path=customXml/itemProps3.xml><?xml version="1.0" encoding="utf-8"?>
<ds:datastoreItem xmlns:ds="http://schemas.openxmlformats.org/officeDocument/2006/customXml" ds:itemID="{4E32BB71-6825-48E5-B4F6-E36F5D501A22}">
  <ds:schemaRefs>
    <ds:schemaRef ds:uri="676cb3b1-450e-451f-a8cd-490bb018a396"/>
    <ds:schemaRef ds:uri="9f287dfc-1abe-452c-9176-2639bf2d8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1a67c04-f371-4d71-a575-202b566caae1}" enabled="1" method="Privileged" siteId="{658e63e8-8d39-499c-8f48-13adc9452f4c}" removed="0"/>
  <clbl:label id="{ea60d57e-af5b-4752-ac57-3e4f28ca11dc}" enabled="1" method="Standard" siteId="{36da45f1-dd2c-4d1f-af13-5abe46b99921}" removed="0"/>
</clbl:labelList>
</file>

<file path=docProps/app.xml><?xml version="1.0" encoding="utf-8"?>
<Properties xmlns="http://schemas.openxmlformats.org/officeDocument/2006/extended-properties" xmlns:vt="http://schemas.openxmlformats.org/officeDocument/2006/docPropsVTypes">
  <Template>OHA-HPA PPT TEMPLATE widescreen_04 2021</Template>
  <Application>Microsoft Office PowerPoint</Application>
  <PresentationFormat>Widescreen</PresentationFormat>
  <Slides>45</Slides>
  <Notes>45</Notes>
  <HiddenSlides>0</HiddenSlides>
  <ScaleCrop>false</ScaleCrop>
  <HeadingPairs>
    <vt:vector size="4" baseType="variant">
      <vt:variant>
        <vt:lpstr>Theme</vt:lpstr>
      </vt:variant>
      <vt:variant>
        <vt:i4>10</vt:i4>
      </vt:variant>
      <vt:variant>
        <vt:lpstr>Slide Titles</vt:lpstr>
      </vt:variant>
      <vt:variant>
        <vt:i4>45</vt:i4>
      </vt:variant>
    </vt:vector>
  </HeadingPairs>
  <TitlesOfParts>
    <vt:vector size="55" baseType="lpstr">
      <vt:lpstr>OHATheme2021</vt:lpstr>
      <vt:lpstr>Custom Design</vt:lpstr>
      <vt:lpstr>1_Custom Design</vt:lpstr>
      <vt:lpstr>4_HPA PPT</vt:lpstr>
      <vt:lpstr>Custom Design</vt:lpstr>
      <vt:lpstr>OHA Master Slide</vt:lpstr>
      <vt:lpstr>OHA Master Slide</vt:lpstr>
      <vt:lpstr>OHA Master Slide</vt:lpstr>
      <vt:lpstr>OHA</vt:lpstr>
      <vt:lpstr>Office Theme</vt:lpstr>
      <vt:lpstr>All Come Webinar</vt:lpstr>
      <vt:lpstr>Zoom Meeting Tips</vt:lpstr>
      <vt:lpstr>All Come Webinar</vt:lpstr>
      <vt:lpstr>Today’s Agenda</vt:lpstr>
      <vt:lpstr>1115 Medicaid Waiver Background </vt:lpstr>
      <vt:lpstr>What is the Oregon Health Plan?</vt:lpstr>
      <vt:lpstr>What is a Medicaid Waiver?</vt:lpstr>
      <vt:lpstr>Oregon 1115 Waiver key changes</vt:lpstr>
      <vt:lpstr>Reentry Health Care Program</vt:lpstr>
      <vt:lpstr>Reentry Health Care Program Update</vt:lpstr>
      <vt:lpstr>Additional Resources</vt:lpstr>
      <vt:lpstr>Benefit Update Project </vt:lpstr>
      <vt:lpstr>Oregon Health Plan (OHP) - Benefit Update Project (BUP)</vt:lpstr>
      <vt:lpstr>HERC review of services</vt:lpstr>
      <vt:lpstr>Highlights of anticipated new OHP services starting 1/1/2027</vt:lpstr>
      <vt:lpstr>All coverage areas reviewed to-date</vt:lpstr>
      <vt:lpstr>How can you get involved? </vt:lpstr>
      <vt:lpstr>Health-Related Social Needs (HRSN) benefit implementation update</vt:lpstr>
      <vt:lpstr>What are Health-Related Social Needs?</vt:lpstr>
      <vt:lpstr>Nutrition-Related Supports: Fruit &amp; Vegetable</vt:lpstr>
      <vt:lpstr>Nutrition-related supports: Pantry Stocking</vt:lpstr>
      <vt:lpstr>Challenges in HRSN rent benefit delivery</vt:lpstr>
      <vt:lpstr>OHA is working with partners to improve the rent benefit</vt:lpstr>
      <vt:lpstr>PowerPoint Presentation</vt:lpstr>
      <vt:lpstr>PowerPoint Presentation</vt:lpstr>
      <vt:lpstr>Update on the independent evaluation of  the 1115 Medicaid Waiver</vt:lpstr>
      <vt:lpstr>Who we are</vt:lpstr>
      <vt:lpstr>What is the 1115 Medicaid Waiver evaluation?</vt:lpstr>
      <vt:lpstr>Waiver programs with evaluation designs</vt:lpstr>
      <vt:lpstr>How was the evaluation developed?</vt:lpstr>
      <vt:lpstr>Examples of evaluation questions​</vt:lpstr>
      <vt:lpstr>Evaluation process</vt:lpstr>
      <vt:lpstr>What to expect in the next year</vt:lpstr>
      <vt:lpstr>What to expect in the next year - continued</vt:lpstr>
      <vt:lpstr>Equity​</vt:lpstr>
      <vt:lpstr>Full evaluation timeline overview</vt:lpstr>
      <vt:lpstr>PowerPoint Presentation</vt:lpstr>
      <vt:lpstr>PowerPoint Presentation</vt:lpstr>
      <vt:lpstr>Question &amp; Answer</vt:lpstr>
      <vt:lpstr>Stay Connected!</vt:lpstr>
      <vt:lpstr>Upcoming 2025 Sessions</vt:lpstr>
      <vt:lpstr>Thank you for your collaboration and ongoing partnership!</vt:lpstr>
      <vt:lpstr>PowerPoint Presentation</vt:lpstr>
      <vt:lpstr>Plans by the 3 different workflows </vt:lpstr>
      <vt:lpstr>Learn about the data</vt:lpstr>
    </vt:vector>
  </TitlesOfParts>
  <Manager/>
  <Company>Oregon's 1115 Medicaid Waiver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Come Webinar</dc:title>
  <dc:subject/>
  <dc:creator>Oregon Health Authority;Lisa.Bren2@oha.oregon.gov;JANET.H.HINKEL@oha.oregon.gov;Luis.Villegas@odhsoha.oregon.gov;Damaris.Perez@oha.oregon.gov</dc:creator>
  <cp:keywords>OCTST021-KR-051724</cp:keywords>
  <dc:description/>
  <cp:revision>1</cp:revision>
  <cp:lastPrinted>2022-02-17T18:36:39Z</cp:lastPrinted>
  <dcterms:created xsi:type="dcterms:W3CDTF">2022-02-02T23:22:49Z</dcterms:created>
  <dcterms:modified xsi:type="dcterms:W3CDTF">2025-07-09T16:38:31Z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0x01010087DA3D4F8A95C443879FB4161EA5D680</vt:lpwstr>
  </property>
  <property fmtid="{D5CDD505-2E9C-101B-9397-08002B2CF9AE}" pid="3" name="MediaServiceImageTags">
    <vt:lpwstr/>
  </property>
  <property fmtid="{D5CDD505-2E9C-101B-9397-08002B2CF9AE}" pid="4" name="MSIP_Label_ea60d57e-af5b-4752-ac57-3e4f28ca11dc_Enabled">
    <vt:lpwstr>true</vt:lpwstr>
  </property>
  <property fmtid="{D5CDD505-2E9C-101B-9397-08002B2CF9AE}" pid="5" name="MSIP_Label_ea60d57e-af5b-4752-ac57-3e4f28ca11dc_SetDate">
    <vt:lpwstr>2022-10-17T15:04:56Z</vt:lpwstr>
  </property>
  <property fmtid="{D5CDD505-2E9C-101B-9397-08002B2CF9AE}" pid="6" name="MSIP_Label_ea60d57e-af5b-4752-ac57-3e4f28ca11dc_Method">
    <vt:lpwstr>Standard</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iteId">
    <vt:lpwstr>36da45f1-dd2c-4d1f-af13-5abe46b99921</vt:lpwstr>
  </property>
  <property fmtid="{D5CDD505-2E9C-101B-9397-08002B2CF9AE}" pid="9" name="MSIP_Label_ea60d57e-af5b-4752-ac57-3e4f28ca11dc_ActionId">
    <vt:lpwstr>8b628bd1-bd83-4dd8-9684-2592790ebaeb</vt:lpwstr>
  </property>
  <property fmtid="{D5CDD505-2E9C-101B-9397-08002B2CF9AE}" pid="10" name="MSIP_Label_ea60d57e-af5b-4752-ac57-3e4f28ca11dc_ContentBits">
    <vt:lpwstr>0</vt:lpwstr>
  </property>
  <property fmtid="{D5CDD505-2E9C-101B-9397-08002B2CF9AE}" pid="11" name="MSIP_Label_11a67c04-f371-4d71-a575-202b566caae1_Enabled">
    <vt:lpwstr>true</vt:lpwstr>
  </property>
  <property fmtid="{D5CDD505-2E9C-101B-9397-08002B2CF9AE}" pid="12" name="MSIP_Label_11a67c04-f371-4d71-a575-202b566caae1_SetDate">
    <vt:lpwstr>2024-01-18T18:09:08Z</vt:lpwstr>
  </property>
  <property fmtid="{D5CDD505-2E9C-101B-9397-08002B2CF9AE}" pid="13" name="MSIP_Label_11a67c04-f371-4d71-a575-202b566caae1_Method">
    <vt:lpwstr>Privileged</vt:lpwstr>
  </property>
  <property fmtid="{D5CDD505-2E9C-101B-9397-08002B2CF9AE}" pid="14" name="MSIP_Label_11a67c04-f371-4d71-a575-202b566caae1_Name">
    <vt:lpwstr>Level 2 - Limited (Items)</vt:lpwstr>
  </property>
  <property fmtid="{D5CDD505-2E9C-101B-9397-08002B2CF9AE}" pid="15" name="MSIP_Label_11a67c04-f371-4d71-a575-202b566caae1_SiteId">
    <vt:lpwstr>658e63e8-8d39-499c-8f48-13adc9452f4c</vt:lpwstr>
  </property>
  <property fmtid="{D5CDD505-2E9C-101B-9397-08002B2CF9AE}" pid="16" name="MSIP_Label_11a67c04-f371-4d71-a575-202b566caae1_ActionId">
    <vt:lpwstr>ebea3c6f-e6db-48cf-91b0-3e3fec995b0d</vt:lpwstr>
  </property>
  <property fmtid="{D5CDD505-2E9C-101B-9397-08002B2CF9AE}" pid="17" name="MSIP_Label_11a67c04-f371-4d71-a575-202b566caae1_ContentBits">
    <vt:lpwstr>0</vt:lpwstr>
  </property>
</Properties>
</file>