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27.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62" r:id="rId2"/>
  </p:sldMasterIdLst>
  <p:notesMasterIdLst>
    <p:notesMasterId r:id="rId15"/>
  </p:notesMasterIdLst>
  <p:sldIdLst>
    <p:sldId id="256" r:id="rId3"/>
    <p:sldId id="311" r:id="rId4"/>
    <p:sldId id="315" r:id="rId5"/>
    <p:sldId id="265" r:id="rId6"/>
    <p:sldId id="288" r:id="rId7"/>
    <p:sldId id="269" r:id="rId8"/>
    <p:sldId id="337" r:id="rId9"/>
    <p:sldId id="321" r:id="rId10"/>
    <p:sldId id="338" r:id="rId11"/>
    <p:sldId id="341" r:id="rId12"/>
    <p:sldId id="340" r:id="rId13"/>
    <p:sldId id="305"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A3E7FF"/>
    <a:srgbClr val="99FF99"/>
    <a:srgbClr val="99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8" autoAdjust="0"/>
    <p:restoredTop sz="85662" autoAdjust="0"/>
  </p:normalViewPr>
  <p:slideViewPr>
    <p:cSldViewPr snapToGrid="0">
      <p:cViewPr varScale="1">
        <p:scale>
          <a:sx n="92" d="100"/>
          <a:sy n="92" d="100"/>
        </p:scale>
        <p:origin x="27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32355703243519E-2"/>
          <c:y val="0.16691759162634792"/>
          <c:w val="0.84136097666690746"/>
          <c:h val="0.83082345128545676"/>
        </c:manualLayout>
      </c:layout>
      <c:ofPieChart>
        <c:ofPieType val="bar"/>
        <c:varyColors val="1"/>
        <c:ser>
          <c:idx val="0"/>
          <c:order val="0"/>
          <c:tx>
            <c:strRef>
              <c:f>Sheet1!$B$1</c:f>
              <c:strCache>
                <c:ptCount val="1"/>
                <c:pt idx="0">
                  <c:v>2016 EOCCO Risk Contract Surplus/Incentive Measure Settlement Distribution</c:v>
                </c:pt>
              </c:strCache>
            </c:strRef>
          </c:tx>
          <c:dPt>
            <c:idx val="6"/>
            <c:bubble3D val="0"/>
            <c:spPr>
              <a:solidFill>
                <a:srgbClr val="8064A2"/>
              </a:solidFill>
            </c:spPr>
          </c:dPt>
          <c:dLbls>
            <c:dLbl>
              <c:idx val="0"/>
              <c:layout>
                <c:manualLayout>
                  <c:x val="0.13590165908160562"/>
                  <c:y val="-0.21467871485943776"/>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
              <c:layout>
                <c:manualLayout>
                  <c:x val="9.1367237352211708E-2"/>
                  <c:y val="0.20876687853777315"/>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2"/>
              <c:layout>
                <c:manualLayout>
                  <c:x val="-2.9177923860434878E-2"/>
                  <c:y val="-1.4872877336116117E-2"/>
                </c:manualLayout>
              </c:layout>
              <c:tx>
                <c:rich>
                  <a:bodyPr/>
                  <a:lstStyle/>
                  <a:p>
                    <a:r>
                      <a:rPr lang="en-US" dirty="0"/>
                      <a:t>Dental Care </a:t>
                    </a:r>
                    <a:r>
                      <a:rPr lang="en-US" dirty="0" smtClean="0"/>
                      <a:t>Organization,  </a:t>
                    </a:r>
                    <a:r>
                      <a:rPr lang="en-US" dirty="0"/>
                      <a:t>$750,000.00 </a:t>
                    </a:r>
                  </a:p>
                </c:rich>
              </c:tx>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2423658375064818E-2"/>
                  <c:y val="-5.3203270982885463E-3"/>
                </c:manualLayout>
              </c:layout>
              <c:tx>
                <c:rich>
                  <a:bodyPr/>
                  <a:lstStyle/>
                  <a:p>
                    <a:r>
                      <a:rPr lang="en-US" dirty="0" smtClean="0"/>
                      <a:t> LCAC </a:t>
                    </a:r>
                    <a:r>
                      <a:rPr lang="en-US" dirty="0"/>
                      <a:t>Community Benefit </a:t>
                    </a:r>
                    <a:r>
                      <a:rPr lang="en-US" dirty="0" smtClean="0"/>
                      <a:t>Initiative Reinvestments,  </a:t>
                    </a:r>
                    <a:r>
                      <a:rPr lang="en-US" dirty="0"/>
                      <a:t>$593,744.00 </a:t>
                    </a:r>
                  </a:p>
                </c:rich>
              </c:tx>
              <c:dLblPos val="bestFit"/>
              <c:showLegendKey val="0"/>
              <c:showVal val="1"/>
              <c:showCatName val="1"/>
              <c:showSerName val="0"/>
              <c:showPercent val="0"/>
              <c:showBubbleSize val="0"/>
              <c:extLst>
                <c:ext xmlns:c15="http://schemas.microsoft.com/office/drawing/2012/chart" uri="{CE6537A1-D6FC-4f65-9D91-7224C49458BB}"/>
              </c:extLst>
            </c:dLbl>
            <c:dLbl>
              <c:idx val="5"/>
              <c:layout>
                <c:manualLayout>
                  <c:x val="-9.3725183483808538E-2"/>
                  <c:y val="8.0321479166883449E-3"/>
                </c:manualLayout>
              </c:layout>
              <c:tx>
                <c:rich>
                  <a:bodyPr/>
                  <a:lstStyle/>
                  <a:p>
                    <a:r>
                      <a:rPr lang="en-US" b="0" dirty="0"/>
                      <a:t>Transformation Community Benefit </a:t>
                    </a:r>
                    <a:r>
                      <a:rPr lang="en-US" b="0" dirty="0" smtClean="0"/>
                      <a:t>Initiative</a:t>
                    </a:r>
                    <a:r>
                      <a:rPr lang="en-US" b="0" baseline="0" dirty="0" smtClean="0"/>
                      <a:t> Reinvestments</a:t>
                    </a:r>
                    <a:r>
                      <a:rPr lang="en-US" b="0" dirty="0" smtClean="0"/>
                      <a:t>,  </a:t>
                    </a:r>
                    <a:r>
                      <a:rPr lang="en-US" b="0" dirty="0"/>
                      <a:t>$1,000,000.00 </a:t>
                    </a:r>
                    <a:endParaRPr lang="en-US" dirty="0"/>
                  </a:p>
                </c:rich>
              </c:tx>
              <c:dLblPos val="bestFit"/>
              <c:showLegendKey val="0"/>
              <c:showVal val="1"/>
              <c:showCatName val="1"/>
              <c:showSerName val="0"/>
              <c:showPercent val="0"/>
              <c:showBubbleSize val="0"/>
              <c:extLst>
                <c:ext xmlns:c15="http://schemas.microsoft.com/office/drawing/2012/chart" uri="{CE6537A1-D6FC-4f65-9D91-7224C49458BB}"/>
              </c:extLst>
            </c:dLbl>
            <c:dLbl>
              <c:idx val="6"/>
              <c:layout>
                <c:manualLayout>
                  <c:x val="-0.20666404880136566"/>
                  <c:y val="-6.8906709201534706E-3"/>
                </c:manualLayout>
              </c:layout>
              <c:tx>
                <c:rich>
                  <a:bodyPr/>
                  <a:lstStyle/>
                  <a:p>
                    <a:r>
                      <a:rPr lang="en-US" sz="1600" b="0" dirty="0" smtClean="0"/>
                      <a:t>Community Benefit</a:t>
                    </a:r>
                    <a:r>
                      <a:rPr lang="en-US" sz="1600" b="0" baseline="0" dirty="0" smtClean="0"/>
                      <a:t> Initiative Reinvestments</a:t>
                    </a:r>
                    <a:endParaRPr lang="en-US" dirty="0"/>
                  </a:p>
                </c:rich>
              </c:tx>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600" b="0"/>
                </a:pPr>
                <a:endParaRPr lang="en-US"/>
              </a:p>
            </c:txPr>
            <c:dLblPos val="bestFit"/>
            <c:showLegendKey val="0"/>
            <c:showVal val="1"/>
            <c:showCatName val="1"/>
            <c:showSerName val="0"/>
            <c:showPercent val="0"/>
            <c:showBubbleSize val="0"/>
            <c:showLeaderLines val="1"/>
            <c:extLst>
              <c:ext xmlns:c15="http://schemas.microsoft.com/office/drawing/2012/chart" uri="{CE6537A1-D6FC-4f65-9D91-7224C49458BB}"/>
            </c:extLst>
          </c:dLbls>
          <c:cat>
            <c:strRef>
              <c:f>Sheet1!$A$2:$A$7</c:f>
              <c:strCache>
                <c:ptCount val="6"/>
                <c:pt idx="0">
                  <c:v>Reserve -  To Be Determined</c:v>
                </c:pt>
                <c:pt idx="1">
                  <c:v>Quality Measure Bonus</c:v>
                </c:pt>
                <c:pt idx="2">
                  <c:v>Dental Care Organization </c:v>
                </c:pt>
                <c:pt idx="3">
                  <c:v>Community Benefit Initiative Funds</c:v>
                </c:pt>
                <c:pt idx="4">
                  <c:v>LCAC Community Benefit Initiatives</c:v>
                </c:pt>
                <c:pt idx="5">
                  <c:v>Transformation Community Benefit Initiatives </c:v>
                </c:pt>
              </c:strCache>
            </c:strRef>
          </c:cat>
          <c:val>
            <c:numRef>
              <c:f>Sheet1!$B$2:$B$7</c:f>
              <c:numCache>
                <c:formatCode>_("$"* #,##0.00_);_("$"* \(#,##0.00\);_("$"* "-"??_);_(@_)</c:formatCode>
                <c:ptCount val="6"/>
                <c:pt idx="0">
                  <c:v>5241441</c:v>
                </c:pt>
                <c:pt idx="1">
                  <c:v>3000000</c:v>
                </c:pt>
                <c:pt idx="2">
                  <c:v>750000</c:v>
                </c:pt>
                <c:pt idx="4">
                  <c:v>593744</c:v>
                </c:pt>
                <c:pt idx="5">
                  <c:v>1000000</c:v>
                </c:pt>
              </c:numCache>
            </c:numRef>
          </c:val>
        </c:ser>
        <c:dLbls>
          <c:dLblPos val="bestFit"/>
          <c:showLegendKey val="0"/>
          <c:showVal val="1"/>
          <c:showCatName val="1"/>
          <c:showSerName val="0"/>
          <c:showPercent val="0"/>
          <c:showBubbleSize val="0"/>
          <c:showLeaderLines val="1"/>
        </c:dLbls>
        <c:gapWidth val="100"/>
        <c:secondPieSize val="75"/>
        <c:serLines/>
      </c:ofPieChart>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53518E-E19F-4C71-8459-7A9EABC99F51}" type="datetimeFigureOut">
              <a:rPr lang="en-US" smtClean="0"/>
              <a:t>6/20/2017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AD7E98-D08A-4FE5-8533-E13BD04B0DD7}" type="slidenum">
              <a:rPr lang="en-US" smtClean="0"/>
              <a:t>‹#›</a:t>
            </a:fld>
            <a:endParaRPr lang="en-US"/>
          </a:p>
        </p:txBody>
      </p:sp>
    </p:spTree>
    <p:extLst>
      <p:ext uri="{BB962C8B-B14F-4D97-AF65-F5344CB8AC3E}">
        <p14:creationId xmlns:p14="http://schemas.microsoft.com/office/powerpoint/2010/main" val="249750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2AD7E98-D08A-4FE5-8533-E13BD04B0DD7}" type="slidenum">
              <a:rPr lang="en-US" smtClean="0"/>
              <a:t>2</a:t>
            </a:fld>
            <a:endParaRPr lang="en-US"/>
          </a:p>
        </p:txBody>
      </p:sp>
    </p:spTree>
    <p:extLst>
      <p:ext uri="{BB962C8B-B14F-4D97-AF65-F5344CB8AC3E}">
        <p14:creationId xmlns:p14="http://schemas.microsoft.com/office/powerpoint/2010/main" val="175744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a:t>With the Affordable Care Act came the expansion of the Medicaid Program.  According to CMS, “Medicaid […] is one of the largest payers for health care in the United States.” https://www.medicaid.gov/about-us/about-us.html</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Medicaid is a health insurance program for low-income individuals and families who meet certain eligibility requirements. </a:t>
            </a:r>
          </a:p>
          <a:p>
            <a:pPr marL="174708" indent="-174708" defTabSz="931774">
              <a:buFont typeface="Arial" panose="020B0604020202020204" pitchFamily="34" charset="0"/>
              <a:buChar char="•"/>
              <a:defRPr/>
            </a:pPr>
            <a:r>
              <a:rPr lang="en-US" dirty="0"/>
              <a:t>The program is overseen by the federal government and is operated at the state level. </a:t>
            </a:r>
          </a:p>
          <a:p>
            <a:pPr marL="174708" indent="-174708" defTabSz="931774">
              <a:buFont typeface="Arial" panose="020B0604020202020204" pitchFamily="34" charset="0"/>
              <a:buChar char="•"/>
              <a:defRPr/>
            </a:pPr>
            <a:r>
              <a:rPr lang="en-US" dirty="0"/>
              <a:t>The Medicaid program is funded jointly by states and the federal government</a:t>
            </a:r>
          </a:p>
          <a:p>
            <a:pPr defTabSz="931774">
              <a:defRPr/>
            </a:pPr>
            <a:endParaRPr lang="en-US" dirty="0" smtClean="0"/>
          </a:p>
          <a:p>
            <a:pPr marL="174708" indent="-174708" defTabSz="931774">
              <a:buFont typeface="Arial" panose="020B0604020202020204" pitchFamily="34" charset="0"/>
              <a:buChar char="•"/>
              <a:defRPr/>
            </a:pPr>
            <a:r>
              <a:rPr lang="en-US" b="1" dirty="0" smtClean="0"/>
              <a:t>At the federal level</a:t>
            </a:r>
            <a:r>
              <a:rPr lang="en-US" dirty="0" smtClean="0"/>
              <a:t>, the Centers for Medicare and Medicaid are responsible for implementing several state-based health coverage programs, including the Medicaid program. </a:t>
            </a:r>
          </a:p>
          <a:p>
            <a:pPr marL="174708" indent="-174708">
              <a:buFont typeface="Arial" panose="020B0604020202020204" pitchFamily="34" charset="0"/>
              <a:buChar char="•"/>
            </a:pPr>
            <a:endParaRPr lang="en-US" dirty="0" smtClean="0"/>
          </a:p>
          <a:p>
            <a:pPr marL="174708" indent="-174708" defTabSz="931774">
              <a:buFont typeface="Arial" panose="020B0604020202020204" pitchFamily="34" charset="0"/>
              <a:buChar char="•"/>
              <a:defRPr/>
            </a:pPr>
            <a:r>
              <a:rPr lang="en-US" b="1" dirty="0" smtClean="0"/>
              <a:t>At the state level</a:t>
            </a:r>
            <a:r>
              <a:rPr lang="en-US" dirty="0" smtClean="0"/>
              <a:t>, in accordance with federal requirements, the Oregon Health Authority is responsible for our state Medicaid program, known as the Oregon Health Plan (OHP). </a:t>
            </a:r>
          </a:p>
          <a:p>
            <a:endParaRPr lang="en-US" dirty="0" smtClean="0"/>
          </a:p>
          <a:p>
            <a:pPr marL="174708" indent="-174708">
              <a:buFont typeface="Arial" panose="020B0604020202020204" pitchFamily="34" charset="0"/>
              <a:buChar char="•"/>
            </a:pPr>
            <a:r>
              <a:rPr lang="en-US" b="1" dirty="0" smtClean="0"/>
              <a:t>At the local level</a:t>
            </a:r>
            <a:r>
              <a:rPr lang="en-US" dirty="0" smtClean="0"/>
              <a:t>, the OHA contracts with Coordinated Care Organizations (CCOs) to manage and deliver health care to those eligible for Medicaid. At this level, incentive metrics are used to ensure that CCOs are being held accountable for the money they receive. </a:t>
            </a:r>
          </a:p>
          <a:p>
            <a:pPr defTabSz="931774">
              <a:defRPr/>
            </a:pPr>
            <a:endParaRPr lang="en-US" dirty="0"/>
          </a:p>
        </p:txBody>
      </p:sp>
      <p:sp>
        <p:nvSpPr>
          <p:cNvPr id="4" name="Slide Number Placeholder 3"/>
          <p:cNvSpPr>
            <a:spLocks noGrp="1"/>
          </p:cNvSpPr>
          <p:nvPr>
            <p:ph type="sldNum" sz="quarter" idx="10"/>
          </p:nvPr>
        </p:nvSpPr>
        <p:spPr/>
        <p:txBody>
          <a:bodyPr/>
          <a:lstStyle/>
          <a:p>
            <a:fld id="{92AD7E98-D08A-4FE5-8533-E13BD04B0DD7}" type="slidenum">
              <a:rPr lang="en-US" smtClean="0"/>
              <a:t>3</a:t>
            </a:fld>
            <a:endParaRPr lang="en-US"/>
          </a:p>
        </p:txBody>
      </p:sp>
    </p:spTree>
    <p:extLst>
      <p:ext uri="{BB962C8B-B14F-4D97-AF65-F5344CB8AC3E}">
        <p14:creationId xmlns:p14="http://schemas.microsoft.com/office/powerpoint/2010/main" val="328937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660AED7-E0C5-4C5A-9B98-9190A9380622}" type="slidenum">
              <a:rPr lang="en-US" smtClean="0"/>
              <a:t>4</a:t>
            </a:fld>
            <a:endParaRPr lang="en-US"/>
          </a:p>
        </p:txBody>
      </p:sp>
    </p:spTree>
    <p:extLst>
      <p:ext uri="{BB962C8B-B14F-4D97-AF65-F5344CB8AC3E}">
        <p14:creationId xmlns:p14="http://schemas.microsoft.com/office/powerpoint/2010/main" val="781619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a:t>Oregon’s Health System Transformation:</a:t>
            </a:r>
          </a:p>
          <a:p>
            <a:pPr defTabSz="931774">
              <a:defRPr/>
            </a:pPr>
            <a:r>
              <a:rPr lang="en-US" dirty="0" smtClean="0"/>
              <a:t>(How Does the OHA Make Sure that the Budgets are Not Abused?)</a:t>
            </a:r>
          </a:p>
          <a:p>
            <a:r>
              <a:rPr lang="en-US" dirty="0" smtClean="0"/>
              <a:t>•</a:t>
            </a:r>
            <a:r>
              <a:rPr lang="en-US" baseline="0" dirty="0" smtClean="0"/>
              <a:t>   </a:t>
            </a:r>
            <a:r>
              <a:rPr lang="en-US" dirty="0" smtClean="0"/>
              <a:t>In a traditional insurance company, gathering premiums and then NOT spending that money on patient care creates a profit.</a:t>
            </a:r>
          </a:p>
          <a:p>
            <a:r>
              <a:rPr lang="en-US" dirty="0" smtClean="0"/>
              <a:t>•   The global budget allocated to CCOs</a:t>
            </a:r>
            <a:r>
              <a:rPr lang="en-US" baseline="0" dirty="0" smtClean="0"/>
              <a:t> </a:t>
            </a:r>
            <a:r>
              <a:rPr lang="en-US" dirty="0" smtClean="0"/>
              <a:t>is similar to a</a:t>
            </a:r>
            <a:r>
              <a:rPr lang="en-US" baseline="0" dirty="0" smtClean="0"/>
              <a:t> </a:t>
            </a:r>
            <a:r>
              <a:rPr lang="en-US" dirty="0" smtClean="0"/>
              <a:t>premium, based on the Oregon Health Plan Eligibility Categories and Rate Groups.</a:t>
            </a:r>
          </a:p>
          <a:p>
            <a:r>
              <a:rPr lang="en-US" dirty="0" smtClean="0"/>
              <a:t>•   However, the OHA withholds a portion of the global budget and created</a:t>
            </a:r>
            <a:r>
              <a:rPr lang="en-US" baseline="0" dirty="0" smtClean="0"/>
              <a:t> a Quality Pool – incentive payments to CCOs based on reaching benchmarks or making improvements on i</a:t>
            </a:r>
            <a:r>
              <a:rPr lang="en-US" dirty="0" smtClean="0"/>
              <a:t>ncentive</a:t>
            </a:r>
            <a:r>
              <a:rPr lang="en-US" baseline="0" dirty="0" smtClean="0"/>
              <a:t> measures, </a:t>
            </a:r>
            <a:r>
              <a:rPr lang="en-US" dirty="0" smtClean="0"/>
              <a:t>which are health</a:t>
            </a:r>
            <a:r>
              <a:rPr lang="en-US" baseline="0" dirty="0" smtClean="0"/>
              <a:t> outcome measures shown to</a:t>
            </a:r>
            <a:r>
              <a:rPr lang="en-US" dirty="0" smtClean="0"/>
              <a:t> help the CCOs achieve the Triple Aim.</a:t>
            </a:r>
          </a:p>
          <a:p>
            <a:pPr lvl="1"/>
            <a:r>
              <a:rPr lang="en-US" dirty="0" smtClean="0"/>
              <a:t>•   The CCO’s gain back the money withheld if they meet certain measures (metrics)</a:t>
            </a:r>
            <a:endParaRPr lang="en-US" dirty="0"/>
          </a:p>
        </p:txBody>
      </p:sp>
      <p:sp>
        <p:nvSpPr>
          <p:cNvPr id="4" name="Slide Number Placeholder 3"/>
          <p:cNvSpPr>
            <a:spLocks noGrp="1"/>
          </p:cNvSpPr>
          <p:nvPr>
            <p:ph type="sldNum" sz="quarter" idx="10"/>
          </p:nvPr>
        </p:nvSpPr>
        <p:spPr/>
        <p:txBody>
          <a:bodyPr/>
          <a:lstStyle/>
          <a:p>
            <a:fld id="{92AD7E98-D08A-4FE5-8533-E13BD04B0DD7}" type="slidenum">
              <a:rPr lang="en-US" smtClean="0"/>
              <a:t>5</a:t>
            </a:fld>
            <a:endParaRPr lang="en-US"/>
          </a:p>
        </p:txBody>
      </p:sp>
    </p:spTree>
    <p:extLst>
      <p:ext uri="{BB962C8B-B14F-4D97-AF65-F5344CB8AC3E}">
        <p14:creationId xmlns:p14="http://schemas.microsoft.com/office/powerpoint/2010/main" val="301010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D7E98-D08A-4FE5-8533-E13BD04B0DD7}" type="slidenum">
              <a:rPr lang="en-US" smtClean="0"/>
              <a:t>6</a:t>
            </a:fld>
            <a:endParaRPr lang="en-US"/>
          </a:p>
        </p:txBody>
      </p:sp>
    </p:spTree>
    <p:extLst>
      <p:ext uri="{BB962C8B-B14F-4D97-AF65-F5344CB8AC3E}">
        <p14:creationId xmlns:p14="http://schemas.microsoft.com/office/powerpoint/2010/main" val="261841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a:t>The Oregon Health Authority (OHA) pays CCOs </a:t>
            </a:r>
            <a:r>
              <a:rPr lang="en-US" dirty="0" smtClean="0"/>
              <a:t>to provide health coverage to individuals under OHP, </a:t>
            </a:r>
            <a:r>
              <a:rPr lang="en-US" dirty="0"/>
              <a:t>using the following payment methods: </a:t>
            </a:r>
            <a:r>
              <a:rPr lang="en-US" b="1" dirty="0"/>
              <a:t>Global Budget </a:t>
            </a:r>
            <a:r>
              <a:rPr lang="en-US" dirty="0"/>
              <a:t>(Capitated Payments) and </a:t>
            </a:r>
            <a:r>
              <a:rPr lang="en-US" b="1" dirty="0"/>
              <a:t>Quality Pool </a:t>
            </a:r>
            <a:r>
              <a:rPr lang="en-US" dirty="0"/>
              <a:t>(Incentive Payments)</a:t>
            </a:r>
          </a:p>
          <a:p>
            <a:endParaRPr lang="en-US" dirty="0" smtClean="0"/>
          </a:p>
          <a:p>
            <a:r>
              <a:rPr lang="en-US" b="1" dirty="0" smtClean="0"/>
              <a:t>The Global Budget </a:t>
            </a:r>
            <a:r>
              <a:rPr lang="en-US" dirty="0" smtClean="0"/>
              <a:t>involves capitation rates – a predetermined payment amount that depends on OHP eligibility status and is paid to the CCOs on a per member per month (PMPM) basis.</a:t>
            </a:r>
          </a:p>
          <a:p>
            <a:pPr marL="174708" indent="-174708">
              <a:buFont typeface="Arial" panose="020B0604020202020204" pitchFamily="34" charset="0"/>
              <a:buChar char="•"/>
            </a:pPr>
            <a:r>
              <a:rPr lang="en-US" dirty="0" smtClean="0"/>
              <a:t>Based on program eligibility for traditional Medicaid members by category</a:t>
            </a:r>
          </a:p>
          <a:p>
            <a:pPr marL="174708" indent="-174708">
              <a:buFont typeface="Arial" panose="020B0604020202020204" pitchFamily="34" charset="0"/>
              <a:buChar char="•"/>
            </a:pPr>
            <a:r>
              <a:rPr lang="en-US" dirty="0" smtClean="0"/>
              <a:t>Members included as part of the Affordable Care Act expansion population are not under the global budget</a:t>
            </a:r>
          </a:p>
          <a:p>
            <a:endParaRPr lang="en-US" dirty="0" smtClean="0"/>
          </a:p>
          <a:p>
            <a:r>
              <a:rPr lang="en-US" dirty="0" smtClean="0"/>
              <a:t>In</a:t>
            </a:r>
            <a:r>
              <a:rPr lang="en-US" baseline="0" dirty="0" smtClean="0"/>
              <a:t> addition to the global budget, </a:t>
            </a:r>
            <a:r>
              <a:rPr lang="en-US" dirty="0"/>
              <a:t>to ensure that CCOs are accountable for health outcomes of the population they serve</a:t>
            </a:r>
            <a:r>
              <a:rPr lang="en-US" baseline="0" dirty="0" smtClean="0"/>
              <a:t>,</a:t>
            </a:r>
            <a:r>
              <a:rPr lang="en-US" dirty="0" smtClean="0"/>
              <a:t> OHA</a:t>
            </a:r>
            <a:r>
              <a:rPr lang="en-US" baseline="0" dirty="0" smtClean="0"/>
              <a:t> created a quality pool to incentivize CCOs that meet incentive measure targets </a:t>
            </a:r>
          </a:p>
          <a:p>
            <a:endParaRPr lang="en-US" dirty="0" smtClean="0"/>
          </a:p>
          <a:p>
            <a:r>
              <a:rPr lang="en-US" b="1" dirty="0" smtClean="0"/>
              <a:t>The Quality Pool</a:t>
            </a:r>
            <a:r>
              <a:rPr lang="en-US" b="1" baseline="0" dirty="0" smtClean="0"/>
              <a:t> </a:t>
            </a:r>
            <a:r>
              <a:rPr lang="en-US" baseline="0" dirty="0" smtClean="0"/>
              <a:t>i</a:t>
            </a:r>
            <a:r>
              <a:rPr lang="en-US" dirty="0" smtClean="0"/>
              <a:t>nvolves incentive payments – a portion of the budget withheld that places CCOs “at risk” for loses and rewarded for savings </a:t>
            </a:r>
          </a:p>
          <a:p>
            <a:pPr marL="174708" indent="-174708">
              <a:buFont typeface="Arial" panose="020B0604020202020204" pitchFamily="34" charset="0"/>
              <a:buChar char="•"/>
            </a:pPr>
            <a:r>
              <a:rPr lang="en-US" dirty="0" smtClean="0"/>
              <a:t>Based on Incentive Measure Performance</a:t>
            </a:r>
          </a:p>
          <a:p>
            <a:pPr marL="174708" indent="-174708">
              <a:buFont typeface="Arial" panose="020B0604020202020204" pitchFamily="34" charset="0"/>
              <a:buChar char="•"/>
            </a:pPr>
            <a:r>
              <a:rPr lang="en-US" dirty="0" smtClean="0"/>
              <a:t>The CCO’s are allowed to keep the “savings” and reinvest in prevention, promotion and other activities.</a:t>
            </a:r>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92AD7E98-D08A-4FE5-8533-E13BD04B0DD7}" type="slidenum">
              <a:rPr lang="en-US" smtClean="0"/>
              <a:t>8</a:t>
            </a:fld>
            <a:endParaRPr lang="en-US"/>
          </a:p>
        </p:txBody>
      </p:sp>
    </p:spTree>
    <p:extLst>
      <p:ext uri="{BB962C8B-B14F-4D97-AF65-F5344CB8AC3E}">
        <p14:creationId xmlns:p14="http://schemas.microsoft.com/office/powerpoint/2010/main" val="118480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28888-D4E3-43C1-A77F-C7E5110EAA9D}" type="slidenum">
              <a:rPr lang="en-US" smtClean="0"/>
              <a:t>9</a:t>
            </a:fld>
            <a:endParaRPr lang="en-US"/>
          </a:p>
        </p:txBody>
      </p:sp>
    </p:spTree>
    <p:extLst>
      <p:ext uri="{BB962C8B-B14F-4D97-AF65-F5344CB8AC3E}">
        <p14:creationId xmlns:p14="http://schemas.microsoft.com/office/powerpoint/2010/main" val="242241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D7E98-D08A-4FE5-8533-E13BD04B0DD7}" type="slidenum">
              <a:rPr lang="en-US" smtClean="0"/>
              <a:t>12</a:t>
            </a:fld>
            <a:endParaRPr lang="en-US"/>
          </a:p>
        </p:txBody>
      </p:sp>
    </p:spTree>
    <p:extLst>
      <p:ext uri="{BB962C8B-B14F-4D97-AF65-F5344CB8AC3E}">
        <p14:creationId xmlns:p14="http://schemas.microsoft.com/office/powerpoint/2010/main" val="129403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5"/>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336099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192914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
        <p:nvSpPr>
          <p:cNvPr id="20" name="TextBox 19"/>
          <p:cNvSpPr txBox="1"/>
          <p:nvPr/>
        </p:nvSpPr>
        <p:spPr>
          <a:xfrm>
            <a:off x="541869"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43940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63962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
        <p:nvSpPr>
          <p:cNvPr id="24" name="TextBox 23"/>
          <p:cNvSpPr txBox="1"/>
          <p:nvPr/>
        </p:nvSpPr>
        <p:spPr>
          <a:xfrm>
            <a:off x="541869"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5160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4230752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2934756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396084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B607C3-F964-4A13-A917-0F150B5C786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4106967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607C3-F964-4A13-A917-0F150B5C786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1148212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607C3-F964-4A13-A917-0F150B5C786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3035639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381122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B607C3-F964-4A13-A917-0F150B5C7861}"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1309130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B607C3-F964-4A13-A917-0F150B5C7861}"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3466146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B607C3-F964-4A13-A917-0F150B5C7861}"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327798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607C3-F964-4A13-A917-0F150B5C7861}"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2071447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607C3-F964-4A13-A917-0F150B5C7861}"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2381002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607C3-F964-4A13-A917-0F150B5C7861}"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1916960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607C3-F964-4A13-A917-0F150B5C786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625240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607C3-F964-4A13-A917-0F150B5C7861}"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3444-7FA9-451D-B779-CD2BBBE0A5B0}" type="slidenum">
              <a:rPr lang="en-US" smtClean="0"/>
              <a:t>‹#›</a:t>
            </a:fld>
            <a:endParaRPr lang="en-US"/>
          </a:p>
        </p:txBody>
      </p:sp>
    </p:spTree>
    <p:extLst>
      <p:ext uri="{BB962C8B-B14F-4D97-AF65-F5344CB8AC3E}">
        <p14:creationId xmlns:p14="http://schemas.microsoft.com/office/powerpoint/2010/main" val="209883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6034FAB-5063-4347-8B37-36802688DD13}"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241972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034FAB-5063-4347-8B37-36802688DD13}"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424138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034FAB-5063-4347-8B37-36802688DD13}"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327918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034FAB-5063-4347-8B37-36802688DD13}"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236416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34FAB-5063-4347-8B37-36802688DD13}"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366805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3"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2"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3"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6034FAB-5063-4347-8B37-36802688DD13}"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198461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034FAB-5063-4347-8B37-36802688DD13}"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E704E-4D98-48EA-B0A3-FFF174318B7F}" type="slidenum">
              <a:rPr lang="en-US" smtClean="0"/>
              <a:t>‹#›</a:t>
            </a:fld>
            <a:endParaRPr lang="en-US"/>
          </a:p>
        </p:txBody>
      </p:sp>
    </p:spTree>
    <p:extLst>
      <p:ext uri="{BB962C8B-B14F-4D97-AF65-F5344CB8AC3E}">
        <p14:creationId xmlns:p14="http://schemas.microsoft.com/office/powerpoint/2010/main" val="163654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5"/>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034FAB-5063-4347-8B37-36802688DD13}" type="datetimeFigureOut">
              <a:rPr lang="en-US" smtClean="0"/>
              <a:t>6/20/2017</a:t>
            </a:fld>
            <a:endParaRPr lang="en-US"/>
          </a:p>
        </p:txBody>
      </p:sp>
      <p:sp>
        <p:nvSpPr>
          <p:cNvPr id="5" name="Footer Placeholder 4"/>
          <p:cNvSpPr>
            <a:spLocks noGrp="1"/>
          </p:cNvSpPr>
          <p:nvPr>
            <p:ph type="ftr" sz="quarter" idx="3"/>
          </p:nvPr>
        </p:nvSpPr>
        <p:spPr>
          <a:xfrm>
            <a:off x="677334"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9C8E704E-4D98-48EA-B0A3-FFF174318B7F}" type="slidenum">
              <a:rPr lang="en-US" smtClean="0"/>
              <a:t>‹#›</a:t>
            </a:fld>
            <a:endParaRPr lang="en-US"/>
          </a:p>
        </p:txBody>
      </p:sp>
    </p:spTree>
    <p:extLst>
      <p:ext uri="{BB962C8B-B14F-4D97-AF65-F5344CB8AC3E}">
        <p14:creationId xmlns:p14="http://schemas.microsoft.com/office/powerpoint/2010/main" val="3411330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607C3-F964-4A13-A917-0F150B5C7861}" type="datetimeFigureOut">
              <a:rPr lang="en-US" smtClean="0"/>
              <a:t>6/20/2017</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3444-7FA9-451D-B779-CD2BBBE0A5B0}" type="slidenum">
              <a:rPr lang="en-US" smtClean="0"/>
              <a:t>‹#›</a:t>
            </a:fld>
            <a:endParaRPr lang="en-US"/>
          </a:p>
        </p:txBody>
      </p:sp>
    </p:spTree>
    <p:extLst>
      <p:ext uri="{BB962C8B-B14F-4D97-AF65-F5344CB8AC3E}">
        <p14:creationId xmlns:p14="http://schemas.microsoft.com/office/powerpoint/2010/main" val="131189944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188" y="2404534"/>
            <a:ext cx="8655817" cy="1646302"/>
          </a:xfrm>
        </p:spPr>
        <p:txBody>
          <a:bodyPr/>
          <a:lstStyle/>
          <a:p>
            <a:r>
              <a:rPr lang="en-US" sz="4000" dirty="0"/>
              <a:t>An Overview of the Eastern Oregon </a:t>
            </a:r>
            <a:br>
              <a:rPr lang="en-US" sz="4000" dirty="0"/>
            </a:br>
            <a:r>
              <a:rPr lang="en-US" sz="4000" dirty="0"/>
              <a:t>Coordinated Care Organization</a:t>
            </a:r>
          </a:p>
        </p:txBody>
      </p:sp>
      <p:sp>
        <p:nvSpPr>
          <p:cNvPr id="3" name="Subtitle 2"/>
          <p:cNvSpPr>
            <a:spLocks noGrp="1"/>
          </p:cNvSpPr>
          <p:nvPr>
            <p:ph type="subTitle" idx="1"/>
          </p:nvPr>
        </p:nvSpPr>
        <p:spPr/>
        <p:txBody>
          <a:bodyPr/>
          <a:lstStyle/>
          <a:p>
            <a:r>
              <a:rPr lang="en-US" dirty="0" smtClean="0"/>
              <a:t>Update </a:t>
            </a:r>
            <a:r>
              <a:rPr lang="en-US" dirty="0"/>
              <a:t>&amp; Status Report</a:t>
            </a:r>
          </a:p>
          <a:p>
            <a:r>
              <a:rPr lang="en-US" dirty="0" smtClean="0"/>
              <a:t>September 2016</a:t>
            </a:r>
            <a:endParaRPr lang="en-US" dirty="0"/>
          </a:p>
        </p:txBody>
      </p:sp>
      <p:pic>
        <p:nvPicPr>
          <p:cNvPr id="4" name="Picture 3"/>
          <p:cNvPicPr>
            <a:picLocks noChangeAspect="1"/>
          </p:cNvPicPr>
          <p:nvPr/>
        </p:nvPicPr>
        <p:blipFill>
          <a:blip r:embed="rId2"/>
          <a:stretch>
            <a:fillRect/>
          </a:stretch>
        </p:blipFill>
        <p:spPr>
          <a:xfrm>
            <a:off x="2043541" y="545572"/>
            <a:ext cx="3346995" cy="1524132"/>
          </a:xfrm>
          <a:prstGeom prst="rect">
            <a:avLst/>
          </a:prstGeom>
        </p:spPr>
      </p:pic>
    </p:spTree>
    <p:extLst>
      <p:ext uri="{BB962C8B-B14F-4D97-AF65-F5344CB8AC3E}">
        <p14:creationId xmlns:p14="http://schemas.microsoft.com/office/powerpoint/2010/main" val="21945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smtClean="0"/>
              <a:t>EOCCO Community Benefit Initiative Reinvestments</a:t>
            </a:r>
            <a:endParaRPr lang="en-US" b="1" dirty="0"/>
          </a:p>
        </p:txBody>
      </p:sp>
      <p:sp>
        <p:nvSpPr>
          <p:cNvPr id="4" name="Content Placeholder 3"/>
          <p:cNvSpPr>
            <a:spLocks noGrp="1"/>
          </p:cNvSpPr>
          <p:nvPr>
            <p:ph sz="half" idx="1"/>
          </p:nvPr>
        </p:nvSpPr>
        <p:spPr>
          <a:xfrm>
            <a:off x="622471" y="2115693"/>
            <a:ext cx="4184035" cy="4355435"/>
          </a:xfrm>
        </p:spPr>
        <p:txBody>
          <a:bodyPr>
            <a:noAutofit/>
          </a:bodyPr>
          <a:lstStyle/>
          <a:p>
            <a:pPr marL="0" indent="0">
              <a:buNone/>
            </a:pPr>
            <a:r>
              <a:rPr lang="en-US" sz="2000" b="1" dirty="0" smtClean="0"/>
              <a:t>LCAC Community Benefit Initiative Reinvestments:</a:t>
            </a:r>
          </a:p>
          <a:p>
            <a:r>
              <a:rPr lang="en-US" sz="2000" dirty="0" smtClean="0"/>
              <a:t>$593,744 (Total)</a:t>
            </a:r>
          </a:p>
          <a:p>
            <a:pPr lvl="1"/>
            <a:r>
              <a:rPr lang="en-US" sz="1800" dirty="0" smtClean="0"/>
              <a:t>Distributed evenly by county: </a:t>
            </a:r>
          </a:p>
          <a:p>
            <a:pPr lvl="2"/>
            <a:r>
              <a:rPr lang="en-US" sz="1600" b="1" dirty="0" smtClean="0"/>
              <a:t>$237,498 = </a:t>
            </a:r>
            <a:r>
              <a:rPr lang="en-US" sz="1600" b="1" dirty="0" smtClean="0">
                <a:solidFill>
                  <a:srgbClr val="0070C0"/>
                </a:solidFill>
              </a:rPr>
              <a:t>$19,791.50 each</a:t>
            </a:r>
          </a:p>
          <a:p>
            <a:pPr lvl="1"/>
            <a:r>
              <a:rPr lang="en-US" sz="1800" dirty="0" smtClean="0"/>
              <a:t>Distributed based on EOCCO population by county: </a:t>
            </a:r>
          </a:p>
          <a:p>
            <a:pPr lvl="2"/>
            <a:r>
              <a:rPr lang="en-US" sz="1600" b="1" dirty="0" smtClean="0"/>
              <a:t>$356,246 = </a:t>
            </a:r>
            <a:r>
              <a:rPr lang="en-US" sz="1600" b="1" dirty="0" smtClean="0">
                <a:solidFill>
                  <a:srgbClr val="0070C0"/>
                </a:solidFill>
              </a:rPr>
              <a:t>details on next slide</a:t>
            </a:r>
          </a:p>
        </p:txBody>
      </p:sp>
      <p:sp>
        <p:nvSpPr>
          <p:cNvPr id="8" name="Content Placeholder 7"/>
          <p:cNvSpPr>
            <a:spLocks noGrp="1"/>
          </p:cNvSpPr>
          <p:nvPr>
            <p:ph sz="half" idx="2"/>
          </p:nvPr>
        </p:nvSpPr>
        <p:spPr>
          <a:xfrm>
            <a:off x="4898570" y="2093704"/>
            <a:ext cx="5061857" cy="4374488"/>
          </a:xfrm>
        </p:spPr>
        <p:txBody>
          <a:bodyPr/>
          <a:lstStyle/>
          <a:p>
            <a:pPr marL="0" indent="0">
              <a:buNone/>
            </a:pPr>
            <a:r>
              <a:rPr lang="en-US" sz="2000" b="1" dirty="0"/>
              <a:t>Transformation </a:t>
            </a:r>
            <a:r>
              <a:rPr lang="en-US" sz="2000" b="1" dirty="0" smtClean="0"/>
              <a:t>Community </a:t>
            </a:r>
            <a:r>
              <a:rPr lang="en-US" sz="2000" b="1" dirty="0"/>
              <a:t>Benefit </a:t>
            </a:r>
            <a:r>
              <a:rPr lang="en-US" sz="2000" b="1" dirty="0" smtClean="0"/>
              <a:t>Initiative Reinvestments:</a:t>
            </a:r>
            <a:endParaRPr lang="en-US" sz="2000" b="1" dirty="0"/>
          </a:p>
          <a:p>
            <a:r>
              <a:rPr lang="en-US" sz="2000" dirty="0"/>
              <a:t>$1,000,000 (Total)</a:t>
            </a:r>
          </a:p>
          <a:p>
            <a:pPr lvl="1"/>
            <a:r>
              <a:rPr lang="en-US" sz="1800" dirty="0"/>
              <a:t>Competitive grants</a:t>
            </a:r>
          </a:p>
          <a:p>
            <a:endParaRPr lang="en-US" dirty="0"/>
          </a:p>
        </p:txBody>
      </p:sp>
    </p:spTree>
    <p:extLst>
      <p:ext uri="{BB962C8B-B14F-4D97-AF65-F5344CB8AC3E}">
        <p14:creationId xmlns:p14="http://schemas.microsoft.com/office/powerpoint/2010/main" val="3269037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a:t>Projected</a:t>
            </a:r>
            <a:r>
              <a:rPr lang="en-US" dirty="0"/>
              <a:t> 2016 LCAC Community Benefit Initiative </a:t>
            </a:r>
            <a:r>
              <a:rPr lang="en-US" dirty="0" smtClean="0"/>
              <a:t>Reinvestments Distribution</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75673438"/>
              </p:ext>
            </p:extLst>
          </p:nvPr>
        </p:nvGraphicFramePr>
        <p:xfrm>
          <a:off x="844549" y="1967593"/>
          <a:ext cx="7025822" cy="4620039"/>
        </p:xfrm>
        <a:graphic>
          <a:graphicData uri="http://schemas.openxmlformats.org/drawingml/2006/table">
            <a:tbl>
              <a:tblPr/>
              <a:tblGrid>
                <a:gridCol w="1267630"/>
                <a:gridCol w="907681"/>
                <a:gridCol w="1836516"/>
                <a:gridCol w="1818941"/>
                <a:gridCol w="1195054"/>
              </a:tblGrid>
              <a:tr h="814978">
                <a:tc>
                  <a:txBody>
                    <a:bodyPr/>
                    <a:lstStyle/>
                    <a:p>
                      <a:pPr algn="l" fontAlgn="b"/>
                      <a:r>
                        <a:rPr lang="en-US" sz="1200" b="1" i="0" u="none" strike="noStrike" dirty="0">
                          <a:solidFill>
                            <a:srgbClr val="FFFFFF"/>
                          </a:solidFill>
                          <a:effectLst/>
                          <a:latin typeface="Calibri"/>
                        </a:rPr>
                        <a:t> </a:t>
                      </a:r>
                      <a:r>
                        <a:rPr lang="en-US" sz="1200" b="1" i="0" u="none" strike="noStrike" dirty="0" smtClean="0">
                          <a:solidFill>
                            <a:srgbClr val="FFFFFF"/>
                          </a:solidFill>
                          <a:effectLst/>
                          <a:latin typeface="Calibri"/>
                        </a:rPr>
                        <a:t>County</a:t>
                      </a:r>
                      <a:endParaRPr lang="en-US" sz="1200" b="1" i="0" u="none" strike="noStrike" dirty="0">
                        <a:solidFill>
                          <a:srgbClr val="FFFFFF"/>
                        </a:solidFill>
                        <a:effectLst/>
                        <a:latin typeface="Calibri"/>
                      </a:endParaRPr>
                    </a:p>
                  </a:txBody>
                  <a:tcPr marL="9525" marR="9525" marT="9525" marB="0" anchor="b">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1" i="0" u="none" strike="noStrike" dirty="0">
                          <a:solidFill>
                            <a:srgbClr val="FFFFFF"/>
                          </a:solidFill>
                          <a:effectLst/>
                          <a:latin typeface="Calibri"/>
                        </a:rPr>
                        <a:t>July 2016 EOCCO Population</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1" i="0" u="none" strike="noStrike" dirty="0">
                          <a:solidFill>
                            <a:srgbClr val="FFFFFF"/>
                          </a:solidFill>
                          <a:effectLst/>
                          <a:latin typeface="Calibri"/>
                        </a:rPr>
                        <a:t>2016 LCAC </a:t>
                      </a:r>
                      <a:endParaRPr lang="en-US" sz="1200" b="1" i="0" u="none" strike="noStrike" dirty="0" smtClean="0">
                        <a:solidFill>
                          <a:srgbClr val="FFFFFF"/>
                        </a:solidFill>
                        <a:effectLst/>
                        <a:latin typeface="Calibri"/>
                      </a:endParaRPr>
                    </a:p>
                    <a:p>
                      <a:pPr algn="r" fontAlgn="b"/>
                      <a:r>
                        <a:rPr lang="en-US" sz="1200" b="1" i="0" u="none" strike="noStrike" dirty="0" smtClean="0">
                          <a:solidFill>
                            <a:srgbClr val="FFFFFF"/>
                          </a:solidFill>
                          <a:effectLst/>
                          <a:latin typeface="Calibri"/>
                        </a:rPr>
                        <a:t>Community </a:t>
                      </a:r>
                      <a:r>
                        <a:rPr lang="en-US" sz="1200" b="1" i="0" u="none" strike="noStrike" dirty="0">
                          <a:solidFill>
                            <a:srgbClr val="FFFFFF"/>
                          </a:solidFill>
                          <a:effectLst/>
                          <a:latin typeface="Calibri"/>
                        </a:rPr>
                        <a:t>Benefit Initiative </a:t>
                      </a:r>
                      <a:r>
                        <a:rPr lang="en-US" sz="1200" b="1" i="0" u="none" strike="noStrike" dirty="0" smtClean="0">
                          <a:solidFill>
                            <a:srgbClr val="FFFFFF"/>
                          </a:solidFill>
                          <a:effectLst/>
                          <a:latin typeface="Calibri"/>
                        </a:rPr>
                        <a:t>Reinvestment</a:t>
                      </a:r>
                      <a:r>
                        <a:rPr lang="en-US" sz="1200" b="1" i="0" u="none" strike="noStrike" baseline="0" dirty="0" smtClean="0">
                          <a:solidFill>
                            <a:srgbClr val="FFFFFF"/>
                          </a:solidFill>
                          <a:effectLst/>
                          <a:latin typeface="Calibri"/>
                        </a:rPr>
                        <a:t>s</a:t>
                      </a:r>
                      <a:endParaRPr lang="en-US" sz="1200" b="1" i="0" u="none" strike="noStrike" dirty="0" smtClean="0">
                        <a:solidFill>
                          <a:srgbClr val="FFFFFF"/>
                        </a:solidFill>
                        <a:effectLst/>
                        <a:latin typeface="Calibri"/>
                      </a:endParaRPr>
                    </a:p>
                    <a:p>
                      <a:pPr algn="r" fontAlgn="b"/>
                      <a:r>
                        <a:rPr lang="en-US" sz="1200" b="1" i="0" u="none" strike="noStrike" dirty="0" smtClean="0">
                          <a:solidFill>
                            <a:srgbClr val="92D050"/>
                          </a:solidFill>
                          <a:effectLst/>
                          <a:latin typeface="Calibri"/>
                        </a:rPr>
                        <a:t>(</a:t>
                      </a:r>
                      <a:r>
                        <a:rPr lang="en-US" sz="1200" b="1" i="0" u="none" strike="noStrike" dirty="0">
                          <a:solidFill>
                            <a:srgbClr val="92D050"/>
                          </a:solidFill>
                          <a:effectLst/>
                          <a:latin typeface="Calibri"/>
                        </a:rPr>
                        <a:t>Based on Enrollment)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1" i="0" u="none" strike="noStrike" dirty="0">
                          <a:solidFill>
                            <a:srgbClr val="FFFFFF"/>
                          </a:solidFill>
                          <a:effectLst/>
                          <a:latin typeface="Calibri"/>
                        </a:rPr>
                        <a:t>2016 LCAC </a:t>
                      </a:r>
                      <a:endParaRPr lang="en-US" sz="1200" b="1" i="0" u="none" strike="noStrike" dirty="0" smtClean="0">
                        <a:solidFill>
                          <a:srgbClr val="FFFFFF"/>
                        </a:solidFill>
                        <a:effectLst/>
                        <a:latin typeface="Calibri"/>
                      </a:endParaRPr>
                    </a:p>
                    <a:p>
                      <a:pPr algn="r" fontAlgn="b"/>
                      <a:r>
                        <a:rPr lang="en-US" sz="1200" b="1" i="0" u="none" strike="noStrike" dirty="0" smtClean="0">
                          <a:solidFill>
                            <a:srgbClr val="FFFFFF"/>
                          </a:solidFill>
                          <a:effectLst/>
                          <a:latin typeface="Calibri"/>
                        </a:rPr>
                        <a:t>Community </a:t>
                      </a:r>
                      <a:r>
                        <a:rPr lang="en-US" sz="1200" b="1" i="0" u="none" strike="noStrike" dirty="0">
                          <a:solidFill>
                            <a:srgbClr val="FFFFFF"/>
                          </a:solidFill>
                          <a:effectLst/>
                          <a:latin typeface="Calibri"/>
                        </a:rPr>
                        <a:t>Benefit </a:t>
                      </a:r>
                      <a:r>
                        <a:rPr lang="en-US" sz="1200" b="1" i="0" u="none" strike="noStrike" dirty="0" smtClean="0">
                          <a:solidFill>
                            <a:srgbClr val="FFFFFF"/>
                          </a:solidFill>
                          <a:effectLst/>
                          <a:latin typeface="Calibri"/>
                        </a:rPr>
                        <a:t>Initiative Reinvestments</a:t>
                      </a:r>
                    </a:p>
                    <a:p>
                      <a:pPr algn="r" fontAlgn="b"/>
                      <a:r>
                        <a:rPr lang="en-US" sz="1200" b="1" i="0" u="none" strike="noStrike" dirty="0" smtClean="0">
                          <a:solidFill>
                            <a:srgbClr val="92D050"/>
                          </a:solidFill>
                          <a:effectLst/>
                          <a:latin typeface="Calibri"/>
                        </a:rPr>
                        <a:t>(</a:t>
                      </a:r>
                      <a:r>
                        <a:rPr lang="en-US" sz="1200" b="1" i="0" u="none" strike="noStrike" dirty="0">
                          <a:solidFill>
                            <a:srgbClr val="92D050"/>
                          </a:solidFill>
                          <a:effectLst/>
                          <a:latin typeface="Calibri"/>
                        </a:rPr>
                        <a:t>Evenly Distributed)</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1" i="0" u="none" strike="noStrike" dirty="0">
                          <a:solidFill>
                            <a:srgbClr val="FFFFFF"/>
                          </a:solidFill>
                          <a:effectLst/>
                          <a:latin typeface="Calibri"/>
                        </a:rPr>
                        <a:t>Total</a:t>
                      </a:r>
                    </a:p>
                  </a:txBody>
                  <a:tcPr marL="9525" marR="9525" marT="9525" marB="0" anchor="b">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r>
              <a:tr h="292697">
                <a:tc>
                  <a:txBody>
                    <a:bodyPr/>
                    <a:lstStyle/>
                    <a:p>
                      <a:pPr algn="l" fontAlgn="b"/>
                      <a:r>
                        <a:rPr lang="en-US" sz="1200" b="0" i="0" u="none" strike="noStrike" dirty="0">
                          <a:solidFill>
                            <a:srgbClr val="FFFFFF"/>
                          </a:solidFill>
                          <a:effectLst/>
                          <a:latin typeface="Calibri"/>
                        </a:rPr>
                        <a:t>Baker</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3,736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28,601.96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48,393.46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92697">
                <a:tc>
                  <a:txBody>
                    <a:bodyPr/>
                    <a:lstStyle/>
                    <a:p>
                      <a:pPr algn="l" fontAlgn="b"/>
                      <a:r>
                        <a:rPr lang="en-US" sz="1200" b="0" i="0" u="none" strike="noStrike" dirty="0">
                          <a:solidFill>
                            <a:srgbClr val="FFFFFF"/>
                          </a:solidFill>
                          <a:effectLst/>
                          <a:latin typeface="Calibri"/>
                        </a:rPr>
                        <a:t>Gilliam</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332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2,541.72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22,333.22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92697">
                <a:tc>
                  <a:txBody>
                    <a:bodyPr/>
                    <a:lstStyle/>
                    <a:p>
                      <a:pPr algn="l" fontAlgn="b"/>
                      <a:r>
                        <a:rPr lang="en-US" sz="1200" b="0" i="0" u="none" strike="noStrike" dirty="0">
                          <a:solidFill>
                            <a:srgbClr val="FFFFFF"/>
                          </a:solidFill>
                          <a:effectLst/>
                          <a:latin typeface="Calibri"/>
                        </a:rPr>
                        <a:t>Grant</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dirty="0">
                          <a:solidFill>
                            <a:srgbClr val="000000"/>
                          </a:solidFill>
                          <a:effectLst/>
                          <a:latin typeface="Calibri"/>
                        </a:rPr>
                        <a:t>           1,436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10,993.69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30,785.19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92697">
                <a:tc>
                  <a:txBody>
                    <a:bodyPr/>
                    <a:lstStyle/>
                    <a:p>
                      <a:pPr algn="l" fontAlgn="b"/>
                      <a:r>
                        <a:rPr lang="en-US" sz="1200" b="0" i="0" u="none" strike="noStrike" dirty="0">
                          <a:solidFill>
                            <a:srgbClr val="FFFFFF"/>
                          </a:solidFill>
                          <a:effectLst/>
                          <a:latin typeface="Calibri"/>
                        </a:rPr>
                        <a:t>Harney</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dirty="0">
                          <a:solidFill>
                            <a:srgbClr val="000000"/>
                          </a:solidFill>
                          <a:effectLst/>
                          <a:latin typeface="Calibri"/>
                        </a:rPr>
                        <a:t>           1,745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 $     13,359.32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33,150.82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92697">
                <a:tc>
                  <a:txBody>
                    <a:bodyPr/>
                    <a:lstStyle/>
                    <a:p>
                      <a:pPr algn="l" fontAlgn="b"/>
                      <a:r>
                        <a:rPr lang="en-US" sz="1200" b="0" i="0" u="none" strike="noStrike" dirty="0">
                          <a:solidFill>
                            <a:srgbClr val="FFFFFF"/>
                          </a:solidFill>
                          <a:effectLst/>
                          <a:latin typeface="Calibri"/>
                        </a:rPr>
                        <a:t>Lake</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1,686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12,907.63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32,699.13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92697">
                <a:tc>
                  <a:txBody>
                    <a:bodyPr/>
                    <a:lstStyle/>
                    <a:p>
                      <a:pPr algn="l" fontAlgn="b"/>
                      <a:r>
                        <a:rPr lang="en-US" sz="1200" b="0" i="0" u="none" strike="noStrike" dirty="0">
                          <a:solidFill>
                            <a:srgbClr val="FFFFFF"/>
                          </a:solidFill>
                          <a:effectLst/>
                          <a:latin typeface="Calibri"/>
                        </a:rPr>
                        <a:t>Malheur</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9,066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69,407.22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89,198.72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92697">
                <a:tc>
                  <a:txBody>
                    <a:bodyPr/>
                    <a:lstStyle/>
                    <a:p>
                      <a:pPr algn="l" fontAlgn="b"/>
                      <a:r>
                        <a:rPr lang="en-US" sz="1200" b="0" i="0" u="none" strike="noStrike" dirty="0">
                          <a:solidFill>
                            <a:srgbClr val="FFFFFF"/>
                          </a:solidFill>
                          <a:effectLst/>
                          <a:latin typeface="Calibri"/>
                        </a:rPr>
                        <a:t>Morrow</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2,676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20,486.84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40,278.34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92697">
                <a:tc>
                  <a:txBody>
                    <a:bodyPr/>
                    <a:lstStyle/>
                    <a:p>
                      <a:pPr algn="l" fontAlgn="b"/>
                      <a:r>
                        <a:rPr lang="en-US" sz="1200" b="0" i="0" u="none" strike="noStrike" dirty="0">
                          <a:solidFill>
                            <a:srgbClr val="FFFFFF"/>
                          </a:solidFill>
                          <a:effectLst/>
                          <a:latin typeface="Calibri"/>
                        </a:rPr>
                        <a:t>Sherman</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344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2,633.59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 $        22,425.09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92697">
                <a:tc>
                  <a:txBody>
                    <a:bodyPr/>
                    <a:lstStyle/>
                    <a:p>
                      <a:pPr algn="l" fontAlgn="b"/>
                      <a:r>
                        <a:rPr lang="en-US" sz="1200" b="0" i="0" u="none" strike="noStrike" dirty="0">
                          <a:solidFill>
                            <a:srgbClr val="FFFFFF"/>
                          </a:solidFill>
                          <a:effectLst/>
                          <a:latin typeface="Calibri"/>
                        </a:rPr>
                        <a:t>Umatilla</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17,981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137,658.42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000000"/>
                          </a:solidFill>
                          <a:effectLst/>
                          <a:latin typeface="Calibri"/>
                        </a:rPr>
                        <a:t> $      157,449.92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92697">
                <a:tc>
                  <a:txBody>
                    <a:bodyPr/>
                    <a:lstStyle/>
                    <a:p>
                      <a:pPr algn="l" fontAlgn="b"/>
                      <a:r>
                        <a:rPr lang="en-US" sz="1200" b="0" i="0" u="none" strike="noStrike" dirty="0">
                          <a:solidFill>
                            <a:srgbClr val="FFFFFF"/>
                          </a:solidFill>
                          <a:effectLst/>
                          <a:latin typeface="Calibri"/>
                        </a:rPr>
                        <a:t>Union</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5,673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43,431.19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 $        63,222.69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92697">
                <a:tc>
                  <a:txBody>
                    <a:bodyPr/>
                    <a:lstStyle/>
                    <a:p>
                      <a:pPr algn="l" fontAlgn="b"/>
                      <a:r>
                        <a:rPr lang="en-US" sz="1200" b="0" i="0" u="none" strike="noStrike" dirty="0">
                          <a:solidFill>
                            <a:srgbClr val="FFFFFF"/>
                          </a:solidFill>
                          <a:effectLst/>
                          <a:latin typeface="Calibri"/>
                        </a:rPr>
                        <a:t>Wallowa</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1,588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12,157.36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r" fontAlgn="b"/>
                      <a:r>
                        <a:rPr lang="en-US" sz="1200" b="0" i="0" u="none" strike="noStrike" dirty="0">
                          <a:solidFill>
                            <a:srgbClr val="000000"/>
                          </a:solidFill>
                          <a:effectLst/>
                          <a:latin typeface="Calibri"/>
                        </a:rPr>
                        <a:t> $        31,948.86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r>
              <a:tr h="292697">
                <a:tc>
                  <a:txBody>
                    <a:bodyPr/>
                    <a:lstStyle/>
                    <a:p>
                      <a:pPr algn="l" fontAlgn="b"/>
                      <a:r>
                        <a:rPr lang="en-US" sz="1200" b="0" i="0" u="none" strike="noStrike" dirty="0">
                          <a:solidFill>
                            <a:srgbClr val="FFFFFF"/>
                          </a:solidFill>
                          <a:effectLst/>
                          <a:latin typeface="Calibri"/>
                        </a:rPr>
                        <a:t>Wheeler</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r" fontAlgn="b"/>
                      <a:r>
                        <a:rPr lang="en-US" sz="1200" b="0" i="0" u="none" strike="noStrike">
                          <a:solidFill>
                            <a:srgbClr val="000000"/>
                          </a:solidFill>
                          <a:effectLst/>
                          <a:latin typeface="Calibri"/>
                        </a:rPr>
                        <a:t>               270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2,067.06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a:solidFill>
                            <a:srgbClr val="000000"/>
                          </a:solidFill>
                          <a:effectLst/>
                          <a:latin typeface="Calibri"/>
                        </a:rPr>
                        <a:t> $        19,791.50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r" fontAlgn="b"/>
                      <a:r>
                        <a:rPr lang="en-US" sz="1200" b="0" i="0" u="none" strike="noStrike" dirty="0">
                          <a:solidFill>
                            <a:srgbClr val="000000"/>
                          </a:solidFill>
                          <a:effectLst/>
                          <a:latin typeface="Calibri"/>
                        </a:rPr>
                        <a:t> $        21,858.56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r>
              <a:tr h="292697">
                <a:tc>
                  <a:txBody>
                    <a:bodyPr/>
                    <a:lstStyle/>
                    <a:p>
                      <a:pPr algn="r" fontAlgn="b"/>
                      <a:r>
                        <a:rPr lang="en-US" sz="1200" b="1" i="0" u="none" strike="noStrike" dirty="0">
                          <a:solidFill>
                            <a:srgbClr val="FFFFFF"/>
                          </a:solidFill>
                          <a:effectLst/>
                          <a:latin typeface="Calibri"/>
                        </a:rPr>
                        <a:t>Total</a:t>
                      </a:r>
                    </a:p>
                  </a:txBody>
                  <a:tcPr marL="9525" marR="9525" marT="9525"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4F81BD"/>
                    </a:solidFill>
                  </a:tcPr>
                </a:tc>
                <a:tc>
                  <a:txBody>
                    <a:bodyPr/>
                    <a:lstStyle/>
                    <a:p>
                      <a:pPr algn="r" fontAlgn="b"/>
                      <a:r>
                        <a:rPr lang="en-US" sz="1200" b="1" i="0" u="none" strike="noStrike" dirty="0">
                          <a:solidFill>
                            <a:srgbClr val="FFFFFF"/>
                          </a:solidFill>
                          <a:effectLst/>
                          <a:latin typeface="Calibri"/>
                        </a:rPr>
                        <a:t>         46,533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4F81BD"/>
                    </a:solidFill>
                  </a:tcPr>
                </a:tc>
                <a:tc>
                  <a:txBody>
                    <a:bodyPr/>
                    <a:lstStyle/>
                    <a:p>
                      <a:pPr algn="r" fontAlgn="b"/>
                      <a:r>
                        <a:rPr lang="en-US" sz="1200" b="1" i="0" u="none" strike="noStrike" dirty="0">
                          <a:solidFill>
                            <a:srgbClr val="FFFFFF"/>
                          </a:solidFill>
                          <a:effectLst/>
                          <a:latin typeface="Calibri"/>
                        </a:rPr>
                        <a:t> $  356,246.00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4F81BD"/>
                    </a:solidFill>
                  </a:tcPr>
                </a:tc>
                <a:tc>
                  <a:txBody>
                    <a:bodyPr/>
                    <a:lstStyle/>
                    <a:p>
                      <a:pPr algn="r" fontAlgn="b"/>
                      <a:r>
                        <a:rPr lang="en-US" sz="1200" b="1" i="0" u="none" strike="noStrike" dirty="0">
                          <a:solidFill>
                            <a:srgbClr val="FFFFFF"/>
                          </a:solidFill>
                          <a:effectLst/>
                          <a:latin typeface="Calibri"/>
                        </a:rPr>
                        <a:t> $      237,498.00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4F81BD"/>
                    </a:solidFill>
                  </a:tcPr>
                </a:tc>
                <a:tc>
                  <a:txBody>
                    <a:bodyPr/>
                    <a:lstStyle/>
                    <a:p>
                      <a:pPr algn="r" fontAlgn="b"/>
                      <a:r>
                        <a:rPr lang="en-US" sz="1200" b="1" i="0" u="none" strike="noStrike" dirty="0">
                          <a:solidFill>
                            <a:srgbClr val="FFFFFF"/>
                          </a:solidFill>
                          <a:effectLst/>
                          <a:latin typeface="Calibri"/>
                        </a:rPr>
                        <a:t> $      593,744.00 </a:t>
                      </a:r>
                    </a:p>
                  </a:txBody>
                  <a:tcPr marL="9525" marR="9525" marT="9525" marB="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4F81BD"/>
                    </a:solidFill>
                  </a:tcPr>
                </a:tc>
              </a:tr>
            </a:tbl>
          </a:graphicData>
        </a:graphic>
      </p:graphicFrame>
    </p:spTree>
    <p:extLst>
      <p:ext uri="{BB962C8B-B14F-4D97-AF65-F5344CB8AC3E}">
        <p14:creationId xmlns:p14="http://schemas.microsoft.com/office/powerpoint/2010/main" val="90865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785" y="371475"/>
            <a:ext cx="9247715" cy="933450"/>
          </a:xfrm>
        </p:spPr>
        <p:txBody>
          <a:bodyPr>
            <a:noAutofit/>
          </a:bodyPr>
          <a:lstStyle/>
          <a:p>
            <a:r>
              <a:rPr lang="en-US" dirty="0"/>
              <a:t>Requirements </a:t>
            </a:r>
            <a:r>
              <a:rPr lang="en-US" dirty="0" smtClean="0"/>
              <a:t>of the Community Benefit Initiative Reinvestments</a:t>
            </a:r>
            <a:endParaRPr lang="en-US" dirty="0"/>
          </a:p>
        </p:txBody>
      </p:sp>
      <p:sp>
        <p:nvSpPr>
          <p:cNvPr id="3" name="Content Placeholder 2"/>
          <p:cNvSpPr>
            <a:spLocks noGrp="1"/>
          </p:cNvSpPr>
          <p:nvPr>
            <p:ph sz="half" idx="1"/>
          </p:nvPr>
        </p:nvSpPr>
        <p:spPr>
          <a:xfrm>
            <a:off x="677333" y="1572126"/>
            <a:ext cx="4184035" cy="4630649"/>
          </a:xfrm>
        </p:spPr>
        <p:txBody>
          <a:bodyPr>
            <a:normAutofit/>
          </a:bodyPr>
          <a:lstStyle/>
          <a:p>
            <a:pPr marL="0" indent="0">
              <a:lnSpc>
                <a:spcPct val="120000"/>
              </a:lnSpc>
              <a:buNone/>
            </a:pPr>
            <a:r>
              <a:rPr lang="en-US" sz="2000" b="1" dirty="0" smtClean="0"/>
              <a:t>Prior </a:t>
            </a:r>
            <a:r>
              <a:rPr lang="en-US" sz="2000" b="1" dirty="0"/>
              <a:t>to </a:t>
            </a:r>
            <a:r>
              <a:rPr lang="en-US" sz="2000" b="1" dirty="0" smtClean="0"/>
              <a:t>disbursement</a:t>
            </a:r>
            <a:r>
              <a:rPr lang="en-US" sz="2000" dirty="0"/>
              <a:t>, LCACs must describe: </a:t>
            </a:r>
          </a:p>
          <a:p>
            <a:pPr>
              <a:lnSpc>
                <a:spcPct val="150000"/>
              </a:lnSpc>
            </a:pPr>
            <a:r>
              <a:rPr lang="en-US" b="1" dirty="0"/>
              <a:t>What</a:t>
            </a:r>
            <a:r>
              <a:rPr lang="en-US" dirty="0"/>
              <a:t> Incentive Measures are being targeted by the initiative.</a:t>
            </a:r>
          </a:p>
          <a:p>
            <a:pPr>
              <a:lnSpc>
                <a:spcPct val="150000"/>
              </a:lnSpc>
            </a:pPr>
            <a:r>
              <a:rPr lang="en-US" b="1" dirty="0"/>
              <a:t>Why</a:t>
            </a:r>
            <a:r>
              <a:rPr lang="en-US" dirty="0"/>
              <a:t> the initiative will  help the EOCCO meet its Incentive Measure targets.</a:t>
            </a:r>
          </a:p>
          <a:p>
            <a:pPr>
              <a:lnSpc>
                <a:spcPct val="150000"/>
              </a:lnSpc>
            </a:pPr>
            <a:r>
              <a:rPr lang="en-US" b="1" dirty="0"/>
              <a:t>How</a:t>
            </a:r>
            <a:r>
              <a:rPr lang="en-US" dirty="0"/>
              <a:t> the implementation process and outcomes of the initiative will be tracked and measured.</a:t>
            </a:r>
          </a:p>
          <a:p>
            <a:pPr marL="457200" lvl="1" indent="0">
              <a:lnSpc>
                <a:spcPct val="120000"/>
              </a:lnSpc>
              <a:buNone/>
            </a:pPr>
            <a:endParaRPr lang="en-US" sz="1800" dirty="0" smtClean="0"/>
          </a:p>
        </p:txBody>
      </p:sp>
      <p:sp>
        <p:nvSpPr>
          <p:cNvPr id="4" name="Content Placeholder 3"/>
          <p:cNvSpPr>
            <a:spLocks noGrp="1"/>
          </p:cNvSpPr>
          <p:nvPr>
            <p:ph sz="half" idx="2"/>
          </p:nvPr>
        </p:nvSpPr>
        <p:spPr>
          <a:xfrm>
            <a:off x="5089968" y="1572126"/>
            <a:ext cx="4184035" cy="4630651"/>
          </a:xfrm>
        </p:spPr>
        <p:txBody>
          <a:bodyPr>
            <a:normAutofit/>
          </a:bodyPr>
          <a:lstStyle/>
          <a:p>
            <a:pPr marL="0" indent="0">
              <a:lnSpc>
                <a:spcPct val="120000"/>
              </a:lnSpc>
              <a:buNone/>
            </a:pPr>
            <a:r>
              <a:rPr lang="en-US" sz="2000" b="1" dirty="0" smtClean="0"/>
              <a:t>After disbursement</a:t>
            </a:r>
            <a:r>
              <a:rPr lang="en-US" sz="2000" dirty="0" smtClean="0"/>
              <a:t>, LCACs must complete: </a:t>
            </a:r>
          </a:p>
          <a:p>
            <a:pPr>
              <a:lnSpc>
                <a:spcPct val="120000"/>
              </a:lnSpc>
            </a:pPr>
            <a:r>
              <a:rPr lang="en-US" b="1" dirty="0" smtClean="0"/>
              <a:t>Quarterly Progress Reports </a:t>
            </a:r>
            <a:r>
              <a:rPr lang="en-US" dirty="0" smtClean="0"/>
              <a:t>on the initiative’s progress, such as what barriers have been identified and how the LCAC intends to overcome them.</a:t>
            </a:r>
          </a:p>
          <a:p>
            <a:pPr>
              <a:lnSpc>
                <a:spcPct val="120000"/>
              </a:lnSpc>
            </a:pPr>
            <a:r>
              <a:rPr lang="en-US" b="1" dirty="0" smtClean="0"/>
              <a:t>Annual Report</a:t>
            </a:r>
          </a:p>
          <a:p>
            <a:pPr>
              <a:lnSpc>
                <a:spcPct val="150000"/>
              </a:lnSpc>
            </a:pPr>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3226" b="9852"/>
          <a:stretch/>
        </p:blipFill>
        <p:spPr bwMode="auto">
          <a:xfrm>
            <a:off x="5156643" y="4802852"/>
            <a:ext cx="22860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905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sz="half" idx="1"/>
          </p:nvPr>
        </p:nvSpPr>
        <p:spPr>
          <a:xfrm>
            <a:off x="2883651" y="1930402"/>
            <a:ext cx="4184035" cy="4110961"/>
          </a:xfrm>
        </p:spPr>
        <p:txBody>
          <a:bodyPr>
            <a:normAutofit fontScale="92500" lnSpcReduction="20000"/>
          </a:bodyPr>
          <a:lstStyle/>
          <a:p>
            <a:pPr>
              <a:lnSpc>
                <a:spcPct val="150000"/>
              </a:lnSpc>
            </a:pPr>
            <a:r>
              <a:rPr lang="en-US" sz="2000" dirty="0"/>
              <a:t>Medicaid</a:t>
            </a:r>
          </a:p>
          <a:p>
            <a:pPr>
              <a:lnSpc>
                <a:spcPct val="150000"/>
              </a:lnSpc>
            </a:pPr>
            <a:r>
              <a:rPr lang="en-US" sz="2000" dirty="0" smtClean="0"/>
              <a:t>Coordinated </a:t>
            </a:r>
            <a:r>
              <a:rPr lang="en-US" sz="2000" dirty="0"/>
              <a:t>Care </a:t>
            </a:r>
            <a:r>
              <a:rPr lang="en-US" sz="2000" dirty="0" smtClean="0"/>
              <a:t>Organizations</a:t>
            </a:r>
          </a:p>
          <a:p>
            <a:pPr>
              <a:lnSpc>
                <a:spcPct val="150000"/>
              </a:lnSpc>
            </a:pPr>
            <a:r>
              <a:rPr lang="en-US" sz="2000" dirty="0"/>
              <a:t>2016 </a:t>
            </a:r>
            <a:r>
              <a:rPr lang="en-US" sz="2000" dirty="0" smtClean="0"/>
              <a:t>Incentive Measures</a:t>
            </a:r>
            <a:endParaRPr lang="en-US" sz="2000" dirty="0"/>
          </a:p>
          <a:p>
            <a:pPr>
              <a:lnSpc>
                <a:spcPct val="150000"/>
              </a:lnSpc>
            </a:pPr>
            <a:r>
              <a:rPr lang="en-US" sz="2000" dirty="0" smtClean="0"/>
              <a:t>Eastern </a:t>
            </a:r>
            <a:r>
              <a:rPr lang="en-US" sz="2000" dirty="0"/>
              <a:t>Oregon </a:t>
            </a:r>
            <a:r>
              <a:rPr lang="en-US" sz="2000" dirty="0" smtClean="0"/>
              <a:t>CCO</a:t>
            </a:r>
          </a:p>
          <a:p>
            <a:pPr lvl="1">
              <a:lnSpc>
                <a:spcPct val="150000"/>
              </a:lnSpc>
            </a:pPr>
            <a:r>
              <a:rPr lang="en-US" dirty="0" smtClean="0"/>
              <a:t>How </a:t>
            </a:r>
            <a:r>
              <a:rPr lang="en-US" dirty="0"/>
              <a:t>the Money </a:t>
            </a:r>
            <a:r>
              <a:rPr lang="en-US" dirty="0" smtClean="0"/>
              <a:t>Flows</a:t>
            </a:r>
          </a:p>
          <a:p>
            <a:pPr lvl="1">
              <a:lnSpc>
                <a:spcPct val="150000"/>
              </a:lnSpc>
            </a:pPr>
            <a:r>
              <a:rPr lang="en-US" dirty="0" smtClean="0"/>
              <a:t>Community Benefit Initiative Reinvestments</a:t>
            </a:r>
          </a:p>
          <a:p>
            <a:pPr lvl="2">
              <a:lnSpc>
                <a:spcPct val="150000"/>
              </a:lnSpc>
            </a:pPr>
            <a:r>
              <a:rPr lang="en-US" dirty="0" smtClean="0"/>
              <a:t>Distribution</a:t>
            </a:r>
          </a:p>
          <a:p>
            <a:pPr lvl="2">
              <a:lnSpc>
                <a:spcPct val="150000"/>
              </a:lnSpc>
            </a:pPr>
            <a:r>
              <a:rPr lang="en-US" dirty="0" smtClean="0"/>
              <a:t>Requirements </a:t>
            </a:r>
          </a:p>
        </p:txBody>
      </p:sp>
    </p:spTree>
    <p:extLst>
      <p:ext uri="{BB962C8B-B14F-4D97-AF65-F5344CB8AC3E}">
        <p14:creationId xmlns:p14="http://schemas.microsoft.com/office/powerpoint/2010/main" val="244607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Medicaid</a:t>
            </a:r>
            <a:endParaRPr lang="en-US" dirty="0"/>
          </a:p>
        </p:txBody>
      </p:sp>
      <p:sp>
        <p:nvSpPr>
          <p:cNvPr id="3" name="Content Placeholder 2"/>
          <p:cNvSpPr>
            <a:spLocks noGrp="1"/>
          </p:cNvSpPr>
          <p:nvPr>
            <p:ph idx="1"/>
          </p:nvPr>
        </p:nvSpPr>
        <p:spPr>
          <a:xfrm>
            <a:off x="417762" y="1566476"/>
            <a:ext cx="5251828" cy="5070142"/>
          </a:xfrm>
        </p:spPr>
        <p:txBody>
          <a:bodyPr>
            <a:normAutofit/>
          </a:bodyPr>
          <a:lstStyle/>
          <a:p>
            <a:pPr marL="57150" indent="0">
              <a:buNone/>
            </a:pPr>
            <a:r>
              <a:rPr lang="en-US" sz="2400" b="1" dirty="0" smtClean="0"/>
              <a:t>Medicaid</a:t>
            </a:r>
            <a:r>
              <a:rPr lang="en-US" sz="2400" dirty="0" smtClean="0"/>
              <a:t> is a health insurance program for low-income individuals and families who meet certain eligibility requirements. </a:t>
            </a:r>
          </a:p>
          <a:p>
            <a:pPr lvl="2"/>
            <a:r>
              <a:rPr lang="en-US" sz="2000" dirty="0" smtClean="0"/>
              <a:t>Funded </a:t>
            </a:r>
            <a:r>
              <a:rPr lang="en-US" sz="2000" dirty="0"/>
              <a:t>jointly by states and the federal government</a:t>
            </a:r>
          </a:p>
          <a:p>
            <a:pPr lvl="2"/>
            <a:r>
              <a:rPr lang="en-US" sz="2000" dirty="0" smtClean="0"/>
              <a:t>Overseen </a:t>
            </a:r>
            <a:r>
              <a:rPr lang="en-US" sz="2000" dirty="0"/>
              <a:t>by the federal </a:t>
            </a:r>
            <a:r>
              <a:rPr lang="en-US" sz="2000" dirty="0" smtClean="0"/>
              <a:t>government (Centers for Medicare &amp; Medicaid) </a:t>
            </a:r>
            <a:r>
              <a:rPr lang="en-US" sz="2000" dirty="0"/>
              <a:t>and operated at the state level </a:t>
            </a:r>
            <a:r>
              <a:rPr lang="en-US" sz="2000" dirty="0" smtClean="0"/>
              <a:t>(Oregon Health Authority)</a:t>
            </a:r>
            <a:endParaRPr lang="en-US" sz="2000" dirty="0"/>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endParaRPr lang="en-US" dirty="0" smtClean="0"/>
          </a:p>
          <a:p>
            <a:endParaRPr lang="en-US" dirty="0"/>
          </a:p>
        </p:txBody>
      </p:sp>
      <p:sp>
        <p:nvSpPr>
          <p:cNvPr id="4" name="TextBox 3"/>
          <p:cNvSpPr txBox="1"/>
          <p:nvPr/>
        </p:nvSpPr>
        <p:spPr>
          <a:xfrm>
            <a:off x="5712396" y="3308232"/>
            <a:ext cx="1587261" cy="369332"/>
          </a:xfrm>
          <a:prstGeom prst="rect">
            <a:avLst/>
          </a:prstGeom>
          <a:solidFill>
            <a:schemeClr val="accent1">
              <a:lumMod val="40000"/>
              <a:lumOff val="60000"/>
            </a:schemeClr>
          </a:solidFill>
        </p:spPr>
        <p:txBody>
          <a:bodyPr wrap="square" rtlCol="0">
            <a:spAutoFit/>
          </a:bodyPr>
          <a:lstStyle/>
          <a:p>
            <a:r>
              <a:rPr lang="en-US" dirty="0" smtClean="0"/>
              <a:t>State Level</a:t>
            </a:r>
            <a:endParaRPr lang="en-US" dirty="0"/>
          </a:p>
        </p:txBody>
      </p:sp>
      <p:sp>
        <p:nvSpPr>
          <p:cNvPr id="5" name="TextBox 4"/>
          <p:cNvSpPr txBox="1"/>
          <p:nvPr/>
        </p:nvSpPr>
        <p:spPr>
          <a:xfrm>
            <a:off x="5712396" y="1867677"/>
            <a:ext cx="1587261" cy="369332"/>
          </a:xfrm>
          <a:prstGeom prst="rect">
            <a:avLst/>
          </a:prstGeom>
          <a:solidFill>
            <a:schemeClr val="accent1">
              <a:lumMod val="60000"/>
              <a:lumOff val="40000"/>
            </a:schemeClr>
          </a:solidFill>
        </p:spPr>
        <p:txBody>
          <a:bodyPr wrap="square" rtlCol="0">
            <a:spAutoFit/>
          </a:bodyPr>
          <a:lstStyle/>
          <a:p>
            <a:r>
              <a:rPr lang="en-US" dirty="0" smtClean="0"/>
              <a:t>Federal Level</a:t>
            </a:r>
            <a:endParaRPr lang="en-US" dirty="0"/>
          </a:p>
        </p:txBody>
      </p:sp>
      <p:sp>
        <p:nvSpPr>
          <p:cNvPr id="6" name="TextBox 5"/>
          <p:cNvSpPr txBox="1"/>
          <p:nvPr/>
        </p:nvSpPr>
        <p:spPr>
          <a:xfrm>
            <a:off x="5670046" y="4564121"/>
            <a:ext cx="1587260" cy="369332"/>
          </a:xfrm>
          <a:prstGeom prst="rect">
            <a:avLst/>
          </a:prstGeom>
          <a:solidFill>
            <a:schemeClr val="accent1">
              <a:lumMod val="20000"/>
              <a:lumOff val="80000"/>
            </a:schemeClr>
          </a:solidFill>
        </p:spPr>
        <p:txBody>
          <a:bodyPr wrap="square" rtlCol="0">
            <a:spAutoFit/>
          </a:bodyPr>
          <a:lstStyle/>
          <a:p>
            <a:r>
              <a:rPr lang="en-US" dirty="0" smtClean="0"/>
              <a:t>Local Level</a:t>
            </a:r>
            <a:endParaRPr lang="en-US" dirty="0"/>
          </a:p>
        </p:txBody>
      </p:sp>
      <p:sp>
        <p:nvSpPr>
          <p:cNvPr id="7" name="TextBox 6"/>
          <p:cNvSpPr txBox="1"/>
          <p:nvPr/>
        </p:nvSpPr>
        <p:spPr>
          <a:xfrm>
            <a:off x="8119819" y="3238832"/>
            <a:ext cx="2298259" cy="646331"/>
          </a:xfrm>
          <a:prstGeom prst="rect">
            <a:avLst/>
          </a:prstGeom>
          <a:noFill/>
        </p:spPr>
        <p:txBody>
          <a:bodyPr wrap="square" rtlCol="0">
            <a:spAutoFit/>
          </a:bodyPr>
          <a:lstStyle/>
          <a:p>
            <a:r>
              <a:rPr lang="en-US" dirty="0" smtClean="0"/>
              <a:t>Oregon Health Authority (OHA) </a:t>
            </a:r>
            <a:endParaRPr lang="en-US" dirty="0"/>
          </a:p>
        </p:txBody>
      </p:sp>
      <p:sp>
        <p:nvSpPr>
          <p:cNvPr id="8" name="TextBox 7"/>
          <p:cNvSpPr txBox="1"/>
          <p:nvPr/>
        </p:nvSpPr>
        <p:spPr>
          <a:xfrm>
            <a:off x="8162626" y="4316130"/>
            <a:ext cx="2069031" cy="923330"/>
          </a:xfrm>
          <a:prstGeom prst="rect">
            <a:avLst/>
          </a:prstGeom>
          <a:noFill/>
        </p:spPr>
        <p:txBody>
          <a:bodyPr wrap="square" rtlCol="0">
            <a:spAutoFit/>
          </a:bodyPr>
          <a:lstStyle/>
          <a:p>
            <a:r>
              <a:rPr lang="en-US" dirty="0" smtClean="0"/>
              <a:t>Coordinated Care Organization (CCO)</a:t>
            </a:r>
            <a:endParaRPr lang="en-US" dirty="0"/>
          </a:p>
        </p:txBody>
      </p:sp>
      <p:sp>
        <p:nvSpPr>
          <p:cNvPr id="9" name="Right Arrow 8"/>
          <p:cNvSpPr/>
          <p:nvPr/>
        </p:nvSpPr>
        <p:spPr>
          <a:xfrm flipV="1">
            <a:off x="7515968" y="1930402"/>
            <a:ext cx="603851" cy="207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flipV="1">
            <a:off x="7515968" y="3446432"/>
            <a:ext cx="603851" cy="207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flipV="1">
            <a:off x="7515968" y="4564122"/>
            <a:ext cx="603851" cy="207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62625" y="1705431"/>
            <a:ext cx="1742537" cy="923330"/>
          </a:xfrm>
          <a:prstGeom prst="rect">
            <a:avLst/>
          </a:prstGeom>
        </p:spPr>
        <p:txBody>
          <a:bodyPr wrap="square">
            <a:spAutoFit/>
          </a:bodyPr>
          <a:lstStyle/>
          <a:p>
            <a:r>
              <a:rPr lang="en-US" dirty="0"/>
              <a:t>Centers for Medicare &amp; Medicaid (CMS)</a:t>
            </a:r>
          </a:p>
        </p:txBody>
      </p:sp>
      <p:sp>
        <p:nvSpPr>
          <p:cNvPr id="13" name="Rectangle 12"/>
          <p:cNvSpPr/>
          <p:nvPr/>
        </p:nvSpPr>
        <p:spPr>
          <a:xfrm>
            <a:off x="1353953" y="6105553"/>
            <a:ext cx="7501288" cy="600164"/>
          </a:xfrm>
          <a:prstGeom prst="rect">
            <a:avLst/>
          </a:prstGeom>
        </p:spPr>
        <p:txBody>
          <a:bodyPr wrap="square">
            <a:spAutoFit/>
          </a:bodyPr>
          <a:lstStyle/>
          <a:p>
            <a:pPr lvl="1"/>
            <a:r>
              <a:rPr lang="en-US" sz="1100" dirty="0"/>
              <a:t>Please note:</a:t>
            </a:r>
          </a:p>
          <a:p>
            <a:pPr lvl="1"/>
            <a:r>
              <a:rPr lang="en-US" sz="1100" b="1" dirty="0"/>
              <a:t>Medicare</a:t>
            </a:r>
            <a:r>
              <a:rPr lang="en-US" sz="1100" dirty="0"/>
              <a:t> is a health insurance program for elderly and certain disabled Americans. The program is operated solely by the Federal Government.</a:t>
            </a:r>
          </a:p>
        </p:txBody>
      </p:sp>
    </p:spTree>
    <p:extLst>
      <p:ext uri="{BB962C8B-B14F-4D97-AF65-F5344CB8AC3E}">
        <p14:creationId xmlns:p14="http://schemas.microsoft.com/office/powerpoint/2010/main" val="1162963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487" y="609599"/>
            <a:ext cx="3322381" cy="1320800"/>
          </a:xfrm>
        </p:spPr>
        <p:txBody>
          <a:bodyPr/>
          <a:lstStyle/>
          <a:p>
            <a:r>
              <a:rPr lang="en-US" dirty="0" smtClean="0"/>
              <a:t>What is a CCO?</a:t>
            </a:r>
            <a:endParaRPr lang="en-US" dirty="0"/>
          </a:p>
        </p:txBody>
      </p:sp>
      <p:sp>
        <p:nvSpPr>
          <p:cNvPr id="3" name="Content Placeholder 2"/>
          <p:cNvSpPr>
            <a:spLocks noGrp="1"/>
          </p:cNvSpPr>
          <p:nvPr>
            <p:ph idx="1"/>
          </p:nvPr>
        </p:nvSpPr>
        <p:spPr>
          <a:xfrm>
            <a:off x="5518487" y="1569536"/>
            <a:ext cx="4026568" cy="4101218"/>
          </a:xfrm>
        </p:spPr>
        <p:txBody>
          <a:bodyPr>
            <a:normAutofit/>
          </a:bodyPr>
          <a:lstStyle/>
          <a:p>
            <a:pPr marL="0" indent="0">
              <a:lnSpc>
                <a:spcPct val="150000"/>
              </a:lnSpc>
              <a:buNone/>
            </a:pPr>
            <a:r>
              <a:rPr lang="en-US" sz="2000" dirty="0" smtClean="0"/>
              <a:t>A </a:t>
            </a:r>
            <a:r>
              <a:rPr lang="en-US" sz="2000" b="1" dirty="0" smtClean="0"/>
              <a:t>Coordinated Care Organization</a:t>
            </a:r>
            <a:r>
              <a:rPr lang="en-US" sz="2000" dirty="0" smtClean="0"/>
              <a:t> </a:t>
            </a:r>
            <a:r>
              <a:rPr lang="en-US" sz="2000" b="1" dirty="0" smtClean="0"/>
              <a:t>(CCO)</a:t>
            </a:r>
            <a:r>
              <a:rPr lang="en-US" sz="2000" dirty="0" smtClean="0"/>
              <a:t> is a health care </a:t>
            </a:r>
            <a:r>
              <a:rPr lang="en-US" sz="2000" b="1" dirty="0" smtClean="0"/>
              <a:t>network of all types of providers, who work together in their local communities </a:t>
            </a:r>
            <a:r>
              <a:rPr lang="en-US" sz="2000" dirty="0"/>
              <a:t>to deliver patient-centered </a:t>
            </a:r>
            <a:r>
              <a:rPr lang="en-US" sz="2000" dirty="0" smtClean="0"/>
              <a:t>care for people on the Oregon Health Plan (Medicaid). </a:t>
            </a:r>
          </a:p>
          <a:p>
            <a:pPr marL="0" indent="0">
              <a:buNone/>
            </a:pPr>
            <a:endParaRPr lang="en-US" sz="1000" dirty="0"/>
          </a:p>
        </p:txBody>
      </p:sp>
      <p:pic>
        <p:nvPicPr>
          <p:cNvPr id="4" name="Picture 3"/>
          <p:cNvPicPr>
            <a:picLocks noChangeAspect="1"/>
          </p:cNvPicPr>
          <p:nvPr/>
        </p:nvPicPr>
        <p:blipFill>
          <a:blip r:embed="rId3"/>
          <a:stretch>
            <a:fillRect/>
          </a:stretch>
        </p:blipFill>
        <p:spPr>
          <a:xfrm>
            <a:off x="804723" y="240656"/>
            <a:ext cx="4127229" cy="3379491"/>
          </a:xfrm>
          <a:prstGeom prst="rect">
            <a:avLst/>
          </a:prstGeom>
        </p:spPr>
      </p:pic>
      <p:sp>
        <p:nvSpPr>
          <p:cNvPr id="9" name="Rectangle 8"/>
          <p:cNvSpPr/>
          <p:nvPr/>
        </p:nvSpPr>
        <p:spPr>
          <a:xfrm>
            <a:off x="804723" y="3877056"/>
            <a:ext cx="4713764" cy="2759730"/>
          </a:xfrm>
          <a:prstGeom prst="rect">
            <a:avLst/>
          </a:prstGeom>
        </p:spPr>
        <p:txBody>
          <a:bodyPr wrap="square">
            <a:spAutoFit/>
          </a:bodyPr>
          <a:lstStyle/>
          <a:p>
            <a:pPr lvl="0" defTabSz="457200">
              <a:spcBef>
                <a:spcPts val="1000"/>
              </a:spcBef>
              <a:buClr>
                <a:srgbClr val="90C226"/>
              </a:buClr>
              <a:buSzPct val="80000"/>
            </a:pPr>
            <a:r>
              <a:rPr lang="en-US" sz="2000" dirty="0">
                <a:solidFill>
                  <a:prstClr val="black">
                    <a:lumMod val="75000"/>
                    <a:lumOff val="25000"/>
                  </a:prstClr>
                </a:solidFill>
              </a:rPr>
              <a:t>CCOs </a:t>
            </a:r>
            <a:r>
              <a:rPr lang="en-US" sz="2000" b="1" dirty="0">
                <a:solidFill>
                  <a:prstClr val="black">
                    <a:lumMod val="75000"/>
                    <a:lumOff val="25000"/>
                  </a:prstClr>
                </a:solidFill>
              </a:rPr>
              <a:t>financially integrate and provide coordinated care</a:t>
            </a:r>
            <a:r>
              <a:rPr lang="en-US" sz="2000" dirty="0">
                <a:solidFill>
                  <a:prstClr val="black">
                    <a:lumMod val="75000"/>
                    <a:lumOff val="25000"/>
                  </a:prstClr>
                </a:solidFill>
              </a:rPr>
              <a:t>, including: </a:t>
            </a:r>
            <a:endParaRPr lang="en-US" dirty="0">
              <a:solidFill>
                <a:prstClr val="black">
                  <a:lumMod val="75000"/>
                  <a:lumOff val="25000"/>
                </a:prstClr>
              </a:solidFill>
            </a:endParaRPr>
          </a:p>
          <a:p>
            <a:pPr marL="342900" lvl="0" indent="-342900" defTabSz="457200">
              <a:spcBef>
                <a:spcPts val="1000"/>
              </a:spcBef>
              <a:buClr>
                <a:srgbClr val="90C226"/>
              </a:buClr>
              <a:buSzPct val="80000"/>
              <a:buFont typeface="Wingdings 3" charset="2"/>
              <a:buChar char=""/>
            </a:pPr>
            <a:r>
              <a:rPr lang="en-US" sz="2000" dirty="0">
                <a:solidFill>
                  <a:prstClr val="black">
                    <a:lumMod val="75000"/>
                    <a:lumOff val="25000"/>
                  </a:prstClr>
                </a:solidFill>
              </a:rPr>
              <a:t>Physical health</a:t>
            </a:r>
          </a:p>
          <a:p>
            <a:pPr marL="342900" lvl="0" indent="-342900" defTabSz="457200">
              <a:spcBef>
                <a:spcPts val="1000"/>
              </a:spcBef>
              <a:buClr>
                <a:srgbClr val="90C226"/>
              </a:buClr>
              <a:buSzPct val="80000"/>
              <a:buFont typeface="Wingdings 3" charset="2"/>
              <a:buChar char=""/>
            </a:pPr>
            <a:r>
              <a:rPr lang="en-US" sz="2000" dirty="0">
                <a:solidFill>
                  <a:prstClr val="black">
                    <a:lumMod val="75000"/>
                    <a:lumOff val="25000"/>
                  </a:prstClr>
                </a:solidFill>
              </a:rPr>
              <a:t>Behavioral health (mental health and addiction services) </a:t>
            </a:r>
          </a:p>
          <a:p>
            <a:pPr marL="342900" lvl="0" indent="-342900" defTabSz="457200">
              <a:spcBef>
                <a:spcPts val="1000"/>
              </a:spcBef>
              <a:buClr>
                <a:srgbClr val="90C226"/>
              </a:buClr>
              <a:buSzPct val="80000"/>
              <a:buFont typeface="Wingdings 3" charset="2"/>
              <a:buChar char=""/>
            </a:pPr>
            <a:r>
              <a:rPr lang="en-US" sz="2000" dirty="0">
                <a:solidFill>
                  <a:prstClr val="black">
                    <a:lumMod val="75000"/>
                    <a:lumOff val="25000"/>
                  </a:prstClr>
                </a:solidFill>
              </a:rPr>
              <a:t>Oral health</a:t>
            </a:r>
          </a:p>
          <a:p>
            <a:pPr marL="342900" lvl="0" indent="-342900" defTabSz="457200">
              <a:spcBef>
                <a:spcPts val="1000"/>
              </a:spcBef>
              <a:buClr>
                <a:srgbClr val="90C226"/>
              </a:buClr>
              <a:buSzPct val="80000"/>
              <a:buFont typeface="Wingdings 3" charset="2"/>
              <a:buChar char=""/>
            </a:pPr>
            <a:r>
              <a:rPr lang="en-US" sz="2000" dirty="0">
                <a:solidFill>
                  <a:prstClr val="black">
                    <a:lumMod val="75000"/>
                    <a:lumOff val="25000"/>
                  </a:prstClr>
                </a:solidFill>
              </a:rPr>
              <a:t>Social services</a:t>
            </a:r>
          </a:p>
        </p:txBody>
      </p:sp>
    </p:spTree>
    <p:extLst>
      <p:ext uri="{BB962C8B-B14F-4D97-AF65-F5344CB8AC3E}">
        <p14:creationId xmlns:p14="http://schemas.microsoft.com/office/powerpoint/2010/main" val="2451755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103"/>
          <a:stretch/>
        </p:blipFill>
        <p:spPr bwMode="auto">
          <a:xfrm>
            <a:off x="9178986" y="4896019"/>
            <a:ext cx="3013015" cy="163729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814010" y="620840"/>
            <a:ext cx="8791019" cy="1199601"/>
          </a:xfrm>
        </p:spPr>
        <p:txBody>
          <a:bodyPr>
            <a:normAutofit/>
          </a:bodyPr>
          <a:lstStyle/>
          <a:p>
            <a:r>
              <a:rPr lang="en-US" sz="4000" dirty="0" smtClean="0"/>
              <a:t>2016 Incentive Measures</a:t>
            </a:r>
            <a:endParaRPr lang="en-US" sz="4000" dirty="0"/>
          </a:p>
        </p:txBody>
      </p:sp>
      <p:sp>
        <p:nvSpPr>
          <p:cNvPr id="4" name="Content Placeholder 3"/>
          <p:cNvSpPr>
            <a:spLocks noGrp="1"/>
          </p:cNvSpPr>
          <p:nvPr>
            <p:ph sz="half" idx="2"/>
          </p:nvPr>
        </p:nvSpPr>
        <p:spPr>
          <a:xfrm>
            <a:off x="5209519" y="1572127"/>
            <a:ext cx="3886355" cy="4961191"/>
          </a:xfrm>
        </p:spPr>
        <p:txBody>
          <a:bodyPr>
            <a:noAutofit/>
          </a:bodyPr>
          <a:lstStyle/>
          <a:p>
            <a:pPr>
              <a:lnSpc>
                <a:spcPct val="120000"/>
              </a:lnSpc>
              <a:buFont typeface="+mj-lt"/>
              <a:buAutoNum type="arabicPeriod" startAt="10"/>
            </a:pPr>
            <a:r>
              <a:rPr lang="en-US" sz="1600" dirty="0" smtClean="0"/>
              <a:t>Patient-Centered Primary Care Home Enrollment</a:t>
            </a:r>
          </a:p>
          <a:p>
            <a:pPr marL="274320" indent="-274320">
              <a:lnSpc>
                <a:spcPct val="120000"/>
              </a:lnSpc>
              <a:buFont typeface="+mj-lt"/>
              <a:buAutoNum type="arabicPeriod" startAt="10"/>
            </a:pPr>
            <a:r>
              <a:rPr lang="en-US" sz="1600" dirty="0" smtClean="0"/>
              <a:t>Colorectal </a:t>
            </a:r>
            <a:r>
              <a:rPr lang="en-US" sz="1600" dirty="0"/>
              <a:t>Cancer Screening</a:t>
            </a:r>
          </a:p>
          <a:p>
            <a:pPr marL="274320" indent="-274320">
              <a:lnSpc>
                <a:spcPct val="120000"/>
              </a:lnSpc>
              <a:buFont typeface="+mj-lt"/>
              <a:buAutoNum type="arabicPeriod" startAt="10"/>
            </a:pPr>
            <a:r>
              <a:rPr lang="en-US" sz="1600" dirty="0" smtClean="0"/>
              <a:t>Timeliness </a:t>
            </a:r>
            <a:r>
              <a:rPr lang="en-US" sz="1600" dirty="0"/>
              <a:t>of Prenatal Care</a:t>
            </a:r>
          </a:p>
          <a:p>
            <a:pPr marL="274320" indent="-274320">
              <a:lnSpc>
                <a:spcPct val="120000"/>
              </a:lnSpc>
              <a:buFont typeface="+mj-lt"/>
              <a:buAutoNum type="arabicPeriod" startAt="10"/>
            </a:pPr>
            <a:r>
              <a:rPr lang="en-US" sz="1600" dirty="0"/>
              <a:t>Adolescent </a:t>
            </a:r>
            <a:r>
              <a:rPr lang="en-US" sz="1600" dirty="0" smtClean="0"/>
              <a:t>Well-Care Visits</a:t>
            </a:r>
            <a:endParaRPr lang="en-US" sz="1600" dirty="0"/>
          </a:p>
          <a:p>
            <a:pPr marL="274320" indent="-274320">
              <a:lnSpc>
                <a:spcPct val="120000"/>
              </a:lnSpc>
              <a:buFont typeface="+mj-lt"/>
              <a:buAutoNum type="arabicPeriod" startAt="10"/>
            </a:pPr>
            <a:r>
              <a:rPr lang="en-US" sz="1600" dirty="0"/>
              <a:t>Depression Screening and </a:t>
            </a:r>
            <a:r>
              <a:rPr lang="en-US" sz="1600" dirty="0" smtClean="0"/>
              <a:t>Follow Up Plan</a:t>
            </a:r>
            <a:endParaRPr lang="en-US" sz="1600" dirty="0"/>
          </a:p>
          <a:p>
            <a:pPr marL="274320" indent="-274320">
              <a:lnSpc>
                <a:spcPct val="120000"/>
              </a:lnSpc>
              <a:buFont typeface="+mj-lt"/>
              <a:buAutoNum type="arabicPeriod" startAt="10"/>
            </a:pPr>
            <a:r>
              <a:rPr lang="en-US" sz="1600" dirty="0"/>
              <a:t>Diabetes: HbA1c Poor Control</a:t>
            </a:r>
          </a:p>
          <a:p>
            <a:pPr marL="274320" indent="-274320">
              <a:lnSpc>
                <a:spcPct val="120000"/>
              </a:lnSpc>
              <a:buFont typeface="+mj-lt"/>
              <a:buAutoNum type="arabicPeriod" startAt="10"/>
            </a:pPr>
            <a:r>
              <a:rPr lang="en-US" sz="1600" dirty="0" smtClean="0"/>
              <a:t>Controlling </a:t>
            </a:r>
            <a:r>
              <a:rPr lang="en-US" sz="1600" dirty="0"/>
              <a:t>High Blood Pressure</a:t>
            </a:r>
          </a:p>
          <a:p>
            <a:pPr marL="274320" indent="-274320">
              <a:lnSpc>
                <a:spcPct val="120000"/>
              </a:lnSpc>
              <a:buFont typeface="+mj-lt"/>
              <a:buAutoNum type="arabicPeriod" startAt="10"/>
            </a:pPr>
            <a:r>
              <a:rPr lang="en-US" sz="1600" dirty="0" smtClean="0"/>
              <a:t>Childhood Immunization Status Combo 2</a:t>
            </a:r>
          </a:p>
          <a:p>
            <a:pPr marL="274320" indent="-274320">
              <a:lnSpc>
                <a:spcPct val="120000"/>
              </a:lnSpc>
              <a:buFont typeface="+mj-lt"/>
              <a:buAutoNum type="arabicPeriod" startAt="10"/>
            </a:pPr>
            <a:r>
              <a:rPr lang="en-US" sz="1600" dirty="0" smtClean="0"/>
              <a:t>Cigarette Smoking Prevalence </a:t>
            </a:r>
          </a:p>
        </p:txBody>
      </p:sp>
      <p:sp>
        <p:nvSpPr>
          <p:cNvPr id="3" name="Content Placeholder 2"/>
          <p:cNvSpPr>
            <a:spLocks noGrp="1"/>
          </p:cNvSpPr>
          <p:nvPr>
            <p:ph sz="half" idx="1"/>
          </p:nvPr>
        </p:nvSpPr>
        <p:spPr>
          <a:xfrm>
            <a:off x="814010" y="1572126"/>
            <a:ext cx="4128780" cy="4928767"/>
          </a:xfrm>
        </p:spPr>
        <p:txBody>
          <a:bodyPr>
            <a:noAutofit/>
          </a:bodyPr>
          <a:lstStyle/>
          <a:p>
            <a:pPr marL="274320" indent="-274320">
              <a:lnSpc>
                <a:spcPct val="120000"/>
              </a:lnSpc>
              <a:buFont typeface="+mj-lt"/>
              <a:buAutoNum type="arabicPeriod"/>
            </a:pPr>
            <a:r>
              <a:rPr lang="en-US" sz="1600" dirty="0" smtClean="0"/>
              <a:t>Alcohol and Drug Misuse Screening (SBIRT) </a:t>
            </a:r>
            <a:endParaRPr lang="en-US" sz="1600" dirty="0"/>
          </a:p>
          <a:p>
            <a:pPr marL="274320" indent="-274320">
              <a:lnSpc>
                <a:spcPct val="120000"/>
              </a:lnSpc>
              <a:buFont typeface="+mj-lt"/>
              <a:buAutoNum type="arabicPeriod"/>
            </a:pPr>
            <a:r>
              <a:rPr lang="en-US" sz="1600" dirty="0" smtClean="0"/>
              <a:t>ED Visits</a:t>
            </a:r>
          </a:p>
          <a:p>
            <a:pPr marL="274320" indent="-274320">
              <a:lnSpc>
                <a:spcPct val="120000"/>
              </a:lnSpc>
              <a:buFont typeface="+mj-lt"/>
              <a:buAutoNum type="arabicPeriod"/>
            </a:pPr>
            <a:r>
              <a:rPr lang="en-US" sz="1600" dirty="0"/>
              <a:t>Developmental S</a:t>
            </a:r>
            <a:r>
              <a:rPr lang="en-US" sz="1600" dirty="0" smtClean="0"/>
              <a:t>creening (0-36 months)</a:t>
            </a:r>
          </a:p>
          <a:p>
            <a:pPr marL="274320" indent="-274320">
              <a:lnSpc>
                <a:spcPct val="120000"/>
              </a:lnSpc>
              <a:buFont typeface="+mj-lt"/>
              <a:buAutoNum type="arabicPeriod"/>
            </a:pPr>
            <a:r>
              <a:rPr lang="en-US" sz="1600" dirty="0"/>
              <a:t>Follow-up after hospitalization for </a:t>
            </a:r>
            <a:r>
              <a:rPr lang="en-US" sz="1600" dirty="0" smtClean="0"/>
              <a:t>Mental </a:t>
            </a:r>
            <a:r>
              <a:rPr lang="en-US" sz="1600" dirty="0"/>
              <a:t>I</a:t>
            </a:r>
            <a:r>
              <a:rPr lang="en-US" sz="1600" dirty="0" smtClean="0"/>
              <a:t>llness</a:t>
            </a:r>
          </a:p>
          <a:p>
            <a:pPr marL="274320" indent="-274320">
              <a:lnSpc>
                <a:spcPct val="120000"/>
              </a:lnSpc>
              <a:buFont typeface="+mj-lt"/>
              <a:buAutoNum type="arabicPeriod"/>
            </a:pPr>
            <a:r>
              <a:rPr lang="en-US" sz="1600" dirty="0"/>
              <a:t>Dental, Mental, Physical Health Assessments for Children in DHS Custody</a:t>
            </a:r>
          </a:p>
          <a:p>
            <a:pPr marL="274320" indent="-274320">
              <a:lnSpc>
                <a:spcPct val="120000"/>
              </a:lnSpc>
              <a:buFont typeface="+mj-lt"/>
              <a:buAutoNum type="arabicPeriod"/>
            </a:pPr>
            <a:r>
              <a:rPr lang="en-US" sz="1600" dirty="0"/>
              <a:t>Effective Contraceptive Use</a:t>
            </a:r>
          </a:p>
          <a:p>
            <a:pPr marL="274320" indent="-274320">
              <a:lnSpc>
                <a:spcPct val="120000"/>
              </a:lnSpc>
              <a:buFont typeface="+mj-lt"/>
              <a:buAutoNum type="arabicPeriod"/>
            </a:pPr>
            <a:r>
              <a:rPr lang="en-US" sz="1600" dirty="0" smtClean="0"/>
              <a:t>CAHPS </a:t>
            </a:r>
            <a:r>
              <a:rPr lang="en-US" sz="1600" dirty="0"/>
              <a:t>Survey – Access to Care</a:t>
            </a:r>
          </a:p>
          <a:p>
            <a:pPr marL="274320" indent="-274320">
              <a:lnSpc>
                <a:spcPct val="120000"/>
              </a:lnSpc>
              <a:buFont typeface="+mj-lt"/>
              <a:buAutoNum type="arabicPeriod"/>
            </a:pPr>
            <a:r>
              <a:rPr lang="en-US" sz="1600" dirty="0"/>
              <a:t>CAHPS Survey – </a:t>
            </a:r>
            <a:r>
              <a:rPr lang="en-US" sz="1600" dirty="0" smtClean="0"/>
              <a:t>Satisfaction </a:t>
            </a:r>
            <a:r>
              <a:rPr lang="en-US" sz="1600" dirty="0"/>
              <a:t>with </a:t>
            </a:r>
            <a:r>
              <a:rPr lang="en-US" sz="1600" dirty="0" smtClean="0"/>
              <a:t>Care</a:t>
            </a:r>
          </a:p>
          <a:p>
            <a:pPr marL="274320" indent="-274320">
              <a:lnSpc>
                <a:spcPct val="120000"/>
              </a:lnSpc>
              <a:buFont typeface="+mj-lt"/>
              <a:buAutoNum type="arabicPeriod"/>
            </a:pPr>
            <a:r>
              <a:rPr lang="en-US" sz="1600" dirty="0"/>
              <a:t>Dental Sealants </a:t>
            </a:r>
          </a:p>
          <a:p>
            <a:pPr marL="274320" indent="-274320">
              <a:lnSpc>
                <a:spcPct val="120000"/>
              </a:lnSpc>
              <a:buFont typeface="+mj-lt"/>
              <a:buAutoNum type="arabicPeriod"/>
            </a:pPr>
            <a:endParaRPr lang="en-US" sz="1600" dirty="0"/>
          </a:p>
        </p:txBody>
      </p:sp>
    </p:spTree>
    <p:extLst>
      <p:ext uri="{BB962C8B-B14F-4D97-AF65-F5344CB8AC3E}">
        <p14:creationId xmlns:p14="http://schemas.microsoft.com/office/powerpoint/2010/main" val="322393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313" y="609600"/>
            <a:ext cx="5917689" cy="1320800"/>
          </a:xfrm>
        </p:spPr>
        <p:txBody>
          <a:bodyPr/>
          <a:lstStyle/>
          <a:p>
            <a:r>
              <a:rPr lang="en-US" dirty="0" smtClean="0"/>
              <a:t>Service Area Quick Facts</a:t>
            </a:r>
            <a:endParaRPr lang="en-US" dirty="0"/>
          </a:p>
        </p:txBody>
      </p:sp>
      <p:sp>
        <p:nvSpPr>
          <p:cNvPr id="4" name="Content Placeholder 3"/>
          <p:cNvSpPr>
            <a:spLocks noGrp="1"/>
          </p:cNvSpPr>
          <p:nvPr>
            <p:ph sz="half" idx="2"/>
          </p:nvPr>
        </p:nvSpPr>
        <p:spPr>
          <a:xfrm>
            <a:off x="5148224" y="3333752"/>
            <a:ext cx="3436159" cy="3148761"/>
          </a:xfrm>
        </p:spPr>
        <p:txBody>
          <a:bodyPr>
            <a:normAutofit fontScale="55000" lnSpcReduction="20000"/>
          </a:bodyPr>
          <a:lstStyle/>
          <a:p>
            <a:pPr lvl="1"/>
            <a:r>
              <a:rPr lang="en-US" sz="2800" dirty="0" smtClean="0"/>
              <a:t>Region</a:t>
            </a:r>
            <a:r>
              <a:rPr lang="en-US" sz="2800" dirty="0"/>
              <a:t>: </a:t>
            </a:r>
            <a:r>
              <a:rPr lang="en-US" sz="2800" b="1" dirty="0" smtClean="0"/>
              <a:t>12 Rural Counties</a:t>
            </a:r>
            <a:endParaRPr lang="en-US" sz="2800" b="1" dirty="0"/>
          </a:p>
          <a:p>
            <a:pPr lvl="1"/>
            <a:r>
              <a:rPr lang="en-US" sz="2800" dirty="0"/>
              <a:t>Total </a:t>
            </a:r>
            <a:r>
              <a:rPr lang="en-US" sz="2800" dirty="0" smtClean="0"/>
              <a:t>Region Population: </a:t>
            </a:r>
            <a:r>
              <a:rPr lang="en-US" sz="2800" b="1" dirty="0" smtClean="0"/>
              <a:t>193,863</a:t>
            </a:r>
          </a:p>
          <a:p>
            <a:pPr lvl="1"/>
            <a:r>
              <a:rPr lang="en-US" sz="2800" dirty="0" smtClean="0"/>
              <a:t>Total EOCCO Population: </a:t>
            </a:r>
            <a:r>
              <a:rPr lang="en-US" sz="2800" b="1" dirty="0" smtClean="0"/>
              <a:t>46,533 Members</a:t>
            </a:r>
          </a:p>
          <a:p>
            <a:pPr lvl="2"/>
            <a:r>
              <a:rPr lang="en-US" sz="2500" dirty="0" smtClean="0"/>
              <a:t>Per County </a:t>
            </a:r>
            <a:r>
              <a:rPr lang="en-US" sz="2500" dirty="0"/>
              <a:t>Range</a:t>
            </a:r>
            <a:r>
              <a:rPr lang="en-US" sz="2500" dirty="0" smtClean="0"/>
              <a:t>: </a:t>
            </a:r>
          </a:p>
          <a:p>
            <a:pPr marL="914400" lvl="2" indent="0">
              <a:buNone/>
            </a:pPr>
            <a:r>
              <a:rPr lang="en-US" sz="2500" dirty="0" smtClean="0"/>
              <a:t>     </a:t>
            </a:r>
            <a:r>
              <a:rPr lang="en-US" sz="2500" b="1" dirty="0" smtClean="0"/>
              <a:t>270 – 17,981 Members</a:t>
            </a:r>
            <a:endParaRPr lang="en-US" sz="2500" b="1" dirty="0"/>
          </a:p>
          <a:p>
            <a:pPr lvl="1"/>
            <a:r>
              <a:rPr lang="en-US" sz="2800" dirty="0" smtClean="0"/>
              <a:t>Geographic Area: </a:t>
            </a:r>
          </a:p>
          <a:p>
            <a:pPr marL="457200" lvl="1" indent="0">
              <a:buNone/>
            </a:pPr>
            <a:r>
              <a:rPr lang="en-US" sz="2800" dirty="0"/>
              <a:t>	</a:t>
            </a:r>
            <a:r>
              <a:rPr lang="en-US" sz="2800" b="1" dirty="0" smtClean="0"/>
              <a:t>49,923 square miles</a:t>
            </a:r>
          </a:p>
          <a:p>
            <a:pPr lvl="2"/>
            <a:r>
              <a:rPr lang="en-US" sz="2500" b="1" dirty="0" smtClean="0"/>
              <a:t>10 </a:t>
            </a:r>
            <a:r>
              <a:rPr lang="en-US" sz="2500" b="1" dirty="0"/>
              <a:t>of the 12 </a:t>
            </a:r>
            <a:r>
              <a:rPr lang="en-US" sz="2500" dirty="0"/>
              <a:t>counties are “frontier</a:t>
            </a:r>
            <a:r>
              <a:rPr lang="en-US" sz="2500" dirty="0" smtClean="0"/>
              <a:t>” </a:t>
            </a:r>
            <a:endParaRPr lang="en-US" sz="2500" dirty="0"/>
          </a:p>
          <a:p>
            <a:pPr marL="0" indent="0">
              <a:buNone/>
            </a:pPr>
            <a:endParaRPr lang="en-US" dirty="0"/>
          </a:p>
        </p:txBody>
      </p:sp>
      <p:pic>
        <p:nvPicPr>
          <p:cNvPr id="5" name="Content Placeholder 4" descr="EOCCO.gif"/>
          <p:cNvPicPr>
            <a:picLocks noGrp="1"/>
          </p:cNvPicPr>
          <p:nvPr>
            <p:ph sz="half" idx="1"/>
          </p:nvPr>
        </p:nvPicPr>
        <p:blipFill rotWithShape="1">
          <a:blip r:embed="rId3" cstate="print"/>
          <a:srcRect l="7897" t="6621" r="8966" b="9604"/>
          <a:stretch/>
        </p:blipFill>
        <p:spPr>
          <a:xfrm>
            <a:off x="5750884" y="1478136"/>
            <a:ext cx="2531785" cy="167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051" y="45376"/>
            <a:ext cx="2871537" cy="130757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899326957"/>
              </p:ext>
            </p:extLst>
          </p:nvPr>
        </p:nvGraphicFramePr>
        <p:xfrm>
          <a:off x="871944" y="1799962"/>
          <a:ext cx="3920491" cy="4200787"/>
        </p:xfrm>
        <a:graphic>
          <a:graphicData uri="http://schemas.openxmlformats.org/drawingml/2006/table">
            <a:tbl>
              <a:tblPr firstRow="1" firstCol="1" bandRow="1"/>
              <a:tblGrid>
                <a:gridCol w="1279438"/>
                <a:gridCol w="897277"/>
                <a:gridCol w="901953"/>
                <a:gridCol w="841823"/>
              </a:tblGrid>
              <a:tr h="98842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US" sz="1200" dirty="0">
                        <a:effectLst/>
                        <a:latin typeface="Arial Narrow"/>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r">
                        <a:lnSpc>
                          <a:spcPct val="115000"/>
                        </a:lnSpc>
                        <a:spcBef>
                          <a:spcPts val="0"/>
                        </a:spcBef>
                        <a:spcAft>
                          <a:spcPts val="0"/>
                        </a:spcAft>
                      </a:pPr>
                      <a:r>
                        <a:rPr lang="en-US" sz="1100">
                          <a:effectLst/>
                        </a:rPr>
                        <a:t>July 2015 County Census Population</a:t>
                      </a:r>
                      <a:endParaRPr lang="en-US" sz="1200">
                        <a:effectLst/>
                        <a:latin typeface="Arial Narrow"/>
                        <a:ea typeface="Calibri"/>
                        <a:cs typeface="Times New Roman"/>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r">
                        <a:lnSpc>
                          <a:spcPct val="115000"/>
                        </a:lnSpc>
                        <a:spcBef>
                          <a:spcPts val="0"/>
                        </a:spcBef>
                        <a:spcAft>
                          <a:spcPts val="0"/>
                        </a:spcAft>
                      </a:pPr>
                      <a:r>
                        <a:rPr lang="en-US" sz="1100">
                          <a:effectLst/>
                        </a:rPr>
                        <a:t>July 2016 EOCCO Population</a:t>
                      </a:r>
                      <a:endParaRPr lang="en-US" sz="1200">
                        <a:effectLst/>
                        <a:latin typeface="Arial Narrow"/>
                        <a:ea typeface="Calibri"/>
                        <a:cs typeface="Times New Roman"/>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r">
                        <a:lnSpc>
                          <a:spcPct val="115000"/>
                        </a:lnSpc>
                        <a:spcBef>
                          <a:spcPts val="0"/>
                        </a:spcBef>
                        <a:spcAft>
                          <a:spcPts val="0"/>
                        </a:spcAft>
                      </a:pPr>
                      <a:r>
                        <a:rPr lang="en-US" sz="1100">
                          <a:effectLst/>
                        </a:rPr>
                        <a:t>Population Percentage </a:t>
                      </a:r>
                      <a:endParaRPr lang="en-US" sz="1200">
                        <a:effectLst/>
                        <a:latin typeface="Arial Narrow"/>
                        <a:ea typeface="Calibri"/>
                        <a:cs typeface="Times New Roman"/>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Baker</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16,005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3,736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23%</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Gilliam</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1,859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332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18%</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Grant</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7,185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1,436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20%</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Harney</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7,200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1,745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24%</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Lake</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7,829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1,686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22%</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Malheur</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30,380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9,066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30%</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Morrow</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11,190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2,676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24%</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Sherman</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1,680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344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20%</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Umatilla</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76,531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17,981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23%</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Union</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25,790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5,673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22%</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Wallowa</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6,856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1,588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23%</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Wheeler</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1,358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270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a:effectLst/>
                        </a:rPr>
                        <a:t>20%</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4710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nSpc>
                          <a:spcPct val="115000"/>
                        </a:lnSpc>
                        <a:spcBef>
                          <a:spcPts val="0"/>
                        </a:spcBef>
                        <a:spcAft>
                          <a:spcPts val="0"/>
                        </a:spcAft>
                      </a:pPr>
                      <a:r>
                        <a:rPr lang="en-US" sz="1100">
                          <a:effectLst/>
                        </a:rPr>
                        <a:t>Grand Total</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193,863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nSpc>
                          <a:spcPct val="115000"/>
                        </a:lnSpc>
                        <a:spcBef>
                          <a:spcPts val="0"/>
                        </a:spcBef>
                        <a:spcAft>
                          <a:spcPts val="0"/>
                        </a:spcAft>
                      </a:pPr>
                      <a:r>
                        <a:rPr lang="en-US" sz="1100">
                          <a:effectLst/>
                        </a:rPr>
                        <a:t>         46,533 </a:t>
                      </a:r>
                      <a:endParaRPr lang="en-US" sz="120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r">
                        <a:lnSpc>
                          <a:spcPct val="115000"/>
                        </a:lnSpc>
                        <a:spcBef>
                          <a:spcPts val="0"/>
                        </a:spcBef>
                        <a:spcAft>
                          <a:spcPts val="0"/>
                        </a:spcAft>
                      </a:pPr>
                      <a:r>
                        <a:rPr lang="en-US" sz="1100" dirty="0">
                          <a:effectLst/>
                        </a:rPr>
                        <a:t>24%</a:t>
                      </a:r>
                      <a:endParaRPr lang="en-US" sz="1200" dirty="0">
                        <a:effectLst/>
                        <a:latin typeface="Arial Narrow"/>
                        <a:ea typeface="Calibri"/>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Tree>
    <p:extLst>
      <p:ext uri="{BB962C8B-B14F-4D97-AF65-F5344CB8AC3E}">
        <p14:creationId xmlns:p14="http://schemas.microsoft.com/office/powerpoint/2010/main" val="44259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73335" y="3770914"/>
            <a:ext cx="1099507" cy="1189266"/>
          </a:xfrm>
          <a:prstGeom prst="ellipse">
            <a:avLst/>
          </a:prstGeom>
          <a:solidFill>
            <a:schemeClr val="tx1">
              <a:lumMod val="50000"/>
              <a:lumOff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solidFill>
                  <a:prstClr val="white"/>
                </a:solidFill>
                <a:latin typeface="Calibri"/>
              </a:rPr>
              <a:t>Early Learning Hubs</a:t>
            </a:r>
          </a:p>
        </p:txBody>
      </p:sp>
      <p:sp>
        <p:nvSpPr>
          <p:cNvPr id="129" name="Rectangle 128"/>
          <p:cNvSpPr/>
          <p:nvPr/>
        </p:nvSpPr>
        <p:spPr>
          <a:xfrm>
            <a:off x="8563422" y="688307"/>
            <a:ext cx="2066383" cy="4777199"/>
          </a:xfrm>
          <a:prstGeom prst="rect">
            <a:avLst/>
          </a:prstGeom>
          <a:solidFill>
            <a:srgbClr val="FFFF00"/>
          </a:solidFill>
          <a:ln>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b="1" dirty="0">
              <a:ln>
                <a:solidFill>
                  <a:srgbClr val="FFFF00"/>
                </a:solidFill>
              </a:ln>
              <a:solidFill>
                <a:prstClr val="black"/>
              </a:solidFill>
              <a:latin typeface="Calibri"/>
            </a:endParaRPr>
          </a:p>
        </p:txBody>
      </p:sp>
      <p:cxnSp>
        <p:nvCxnSpPr>
          <p:cNvPr id="84" name="Straight Connector 83"/>
          <p:cNvCxnSpPr/>
          <p:nvPr/>
        </p:nvCxnSpPr>
        <p:spPr>
          <a:xfrm flipH="1" flipV="1">
            <a:off x="8415872" y="4352461"/>
            <a:ext cx="97529" cy="142450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7" name="Straight Connector 56"/>
          <p:cNvCxnSpPr>
            <a:stCxn id="5" idx="0"/>
          </p:cNvCxnSpPr>
          <p:nvPr/>
        </p:nvCxnSpPr>
        <p:spPr>
          <a:xfrm flipV="1">
            <a:off x="2101479" y="4445360"/>
            <a:ext cx="785739" cy="95541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8" name="Straight Connector 57"/>
          <p:cNvCxnSpPr>
            <a:stCxn id="6" idx="0"/>
          </p:cNvCxnSpPr>
          <p:nvPr/>
        </p:nvCxnSpPr>
        <p:spPr>
          <a:xfrm flipV="1">
            <a:off x="2887217" y="4347562"/>
            <a:ext cx="523976" cy="104575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9" name="Straight Connector 58"/>
          <p:cNvCxnSpPr/>
          <p:nvPr/>
        </p:nvCxnSpPr>
        <p:spPr>
          <a:xfrm flipV="1">
            <a:off x="3565927" y="4378339"/>
            <a:ext cx="382444" cy="100780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60" name="Straight Connector 59"/>
          <p:cNvCxnSpPr/>
          <p:nvPr/>
        </p:nvCxnSpPr>
        <p:spPr>
          <a:xfrm flipV="1">
            <a:off x="4873328" y="4365550"/>
            <a:ext cx="152851" cy="1015819"/>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68" name="Straight Connector 67"/>
          <p:cNvCxnSpPr>
            <a:stCxn id="10" idx="0"/>
          </p:cNvCxnSpPr>
          <p:nvPr/>
        </p:nvCxnSpPr>
        <p:spPr>
          <a:xfrm flipV="1">
            <a:off x="5509411" y="4137335"/>
            <a:ext cx="106330" cy="1243853"/>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69" name="Straight Connector 68"/>
          <p:cNvCxnSpPr/>
          <p:nvPr/>
        </p:nvCxnSpPr>
        <p:spPr>
          <a:xfrm flipH="1" flipV="1">
            <a:off x="8750057" y="4134425"/>
            <a:ext cx="186884" cy="1231927"/>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0" name="Straight Connector 69"/>
          <p:cNvCxnSpPr>
            <a:stCxn id="13" idx="0"/>
          </p:cNvCxnSpPr>
          <p:nvPr/>
        </p:nvCxnSpPr>
        <p:spPr>
          <a:xfrm flipV="1">
            <a:off x="7815951" y="4387696"/>
            <a:ext cx="0" cy="99398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1" name="Straight Connector 70"/>
          <p:cNvCxnSpPr/>
          <p:nvPr/>
        </p:nvCxnSpPr>
        <p:spPr>
          <a:xfrm flipV="1">
            <a:off x="6525871" y="4427121"/>
            <a:ext cx="0" cy="96750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2" name="Straight Connector 71"/>
          <p:cNvCxnSpPr/>
          <p:nvPr/>
        </p:nvCxnSpPr>
        <p:spPr>
          <a:xfrm flipH="1" flipV="1">
            <a:off x="7251780" y="4416381"/>
            <a:ext cx="34440" cy="1348885"/>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73" name="Straight Connector 72"/>
          <p:cNvCxnSpPr/>
          <p:nvPr/>
        </p:nvCxnSpPr>
        <p:spPr>
          <a:xfrm flipH="1" flipV="1">
            <a:off x="9111284" y="4137335"/>
            <a:ext cx="824993" cy="123948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82" name="Straight Connector 81"/>
          <p:cNvCxnSpPr/>
          <p:nvPr/>
        </p:nvCxnSpPr>
        <p:spPr>
          <a:xfrm flipV="1">
            <a:off x="4192963" y="4262313"/>
            <a:ext cx="120581" cy="1459045"/>
          </a:xfrm>
          <a:prstGeom prst="line">
            <a:avLst/>
          </a:prstGeom>
          <a:ln w="28575"/>
        </p:spPr>
        <p:style>
          <a:lnRef idx="1">
            <a:schemeClr val="accent5"/>
          </a:lnRef>
          <a:fillRef idx="0">
            <a:schemeClr val="accent5"/>
          </a:fillRef>
          <a:effectRef idx="0">
            <a:schemeClr val="accent5"/>
          </a:effectRef>
          <a:fontRef idx="minor">
            <a:schemeClr val="tx1"/>
          </a:fontRef>
        </p:style>
      </p:cxnSp>
      <p:sp>
        <p:nvSpPr>
          <p:cNvPr id="53" name="Oval 52"/>
          <p:cNvSpPr/>
          <p:nvPr/>
        </p:nvSpPr>
        <p:spPr>
          <a:xfrm>
            <a:off x="1873367" y="193403"/>
            <a:ext cx="2199015" cy="2191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latin typeface="Calibri"/>
              </a:rPr>
              <a:t>Clinical Advisory Panel </a:t>
            </a:r>
          </a:p>
          <a:p>
            <a:pPr algn="ctr"/>
            <a:r>
              <a:rPr lang="en-US" sz="800" dirty="0">
                <a:solidFill>
                  <a:prstClr val="black"/>
                </a:solidFill>
                <a:latin typeface="Calibri"/>
              </a:rPr>
              <a:t>Mark Spencer, MD </a:t>
            </a:r>
          </a:p>
          <a:p>
            <a:pPr algn="ctr"/>
            <a:r>
              <a:rPr lang="en-US" sz="800" dirty="0">
                <a:solidFill>
                  <a:prstClr val="black"/>
                </a:solidFill>
                <a:latin typeface="Calibri"/>
              </a:rPr>
              <a:t>Amy Boudreau, MD PhD </a:t>
            </a:r>
          </a:p>
          <a:p>
            <a:pPr algn="ctr"/>
            <a:r>
              <a:rPr lang="en-US" sz="800" dirty="0">
                <a:solidFill>
                  <a:prstClr val="black"/>
                </a:solidFill>
                <a:latin typeface="Calibri"/>
              </a:rPr>
              <a:t>Don </a:t>
            </a:r>
            <a:r>
              <a:rPr lang="en-US" sz="800" dirty="0" err="1">
                <a:solidFill>
                  <a:prstClr val="black"/>
                </a:solidFill>
                <a:latin typeface="Calibri"/>
              </a:rPr>
              <a:t>Benschoter</a:t>
            </a:r>
            <a:r>
              <a:rPr lang="en-US" sz="800" dirty="0">
                <a:solidFill>
                  <a:prstClr val="black"/>
                </a:solidFill>
                <a:latin typeface="Calibri"/>
              </a:rPr>
              <a:t> DMD </a:t>
            </a:r>
          </a:p>
          <a:p>
            <a:pPr algn="ctr"/>
            <a:r>
              <a:rPr lang="en-US" sz="800" dirty="0">
                <a:solidFill>
                  <a:prstClr val="black"/>
                </a:solidFill>
                <a:latin typeface="Calibri"/>
              </a:rPr>
              <a:t>Daniel Allen PA-C </a:t>
            </a:r>
          </a:p>
          <a:p>
            <a:pPr algn="ctr"/>
            <a:r>
              <a:rPr lang="en-US" sz="800" dirty="0">
                <a:solidFill>
                  <a:prstClr val="black"/>
                </a:solidFill>
                <a:latin typeface="Calibri"/>
              </a:rPr>
              <a:t>Susan Rice, MD </a:t>
            </a:r>
          </a:p>
          <a:p>
            <a:pPr algn="ctr"/>
            <a:r>
              <a:rPr lang="en-US" sz="800" dirty="0">
                <a:solidFill>
                  <a:prstClr val="black"/>
                </a:solidFill>
                <a:latin typeface="Calibri"/>
              </a:rPr>
              <a:t>Sarah </a:t>
            </a:r>
            <a:r>
              <a:rPr lang="en-US" sz="800" dirty="0" err="1">
                <a:solidFill>
                  <a:prstClr val="black"/>
                </a:solidFill>
                <a:latin typeface="Calibri"/>
              </a:rPr>
              <a:t>Laiosa</a:t>
            </a:r>
            <a:r>
              <a:rPr lang="en-US" sz="800" dirty="0">
                <a:solidFill>
                  <a:prstClr val="black"/>
                </a:solidFill>
                <a:latin typeface="Calibri"/>
              </a:rPr>
              <a:t> DO </a:t>
            </a:r>
          </a:p>
          <a:p>
            <a:pPr algn="ctr"/>
            <a:r>
              <a:rPr lang="en-US" sz="800" dirty="0">
                <a:solidFill>
                  <a:prstClr val="black"/>
                </a:solidFill>
                <a:latin typeface="Calibri"/>
              </a:rPr>
              <a:t>Keith DeYoung MD</a:t>
            </a:r>
          </a:p>
          <a:p>
            <a:pPr algn="ctr"/>
            <a:r>
              <a:rPr lang="en-US" sz="800" dirty="0">
                <a:solidFill>
                  <a:prstClr val="black"/>
                </a:solidFill>
                <a:latin typeface="Calibri"/>
              </a:rPr>
              <a:t>Gary </a:t>
            </a:r>
            <a:r>
              <a:rPr lang="en-US" sz="800" dirty="0" err="1">
                <a:solidFill>
                  <a:prstClr val="black"/>
                </a:solidFill>
                <a:latin typeface="Calibri"/>
              </a:rPr>
              <a:t>Trupp</a:t>
            </a:r>
            <a:r>
              <a:rPr lang="en-US" sz="800" dirty="0">
                <a:solidFill>
                  <a:prstClr val="black"/>
                </a:solidFill>
                <a:latin typeface="Calibri"/>
              </a:rPr>
              <a:t>, MD </a:t>
            </a:r>
          </a:p>
          <a:p>
            <a:pPr algn="ctr"/>
            <a:endParaRPr lang="en-US" sz="800" dirty="0">
              <a:solidFill>
                <a:prstClr val="black"/>
              </a:solidFill>
              <a:latin typeface="Calibri"/>
            </a:endParaRPr>
          </a:p>
        </p:txBody>
      </p:sp>
      <p:sp>
        <p:nvSpPr>
          <p:cNvPr id="5" name="TextBox 4"/>
          <p:cNvSpPr txBox="1"/>
          <p:nvPr/>
        </p:nvSpPr>
        <p:spPr>
          <a:xfrm>
            <a:off x="1813931" y="5400777"/>
            <a:ext cx="575095"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Baker</a:t>
            </a:r>
          </a:p>
        </p:txBody>
      </p:sp>
      <p:sp>
        <p:nvSpPr>
          <p:cNvPr id="6" name="TextBox 5"/>
          <p:cNvSpPr txBox="1"/>
          <p:nvPr/>
        </p:nvSpPr>
        <p:spPr>
          <a:xfrm>
            <a:off x="2558699" y="5393317"/>
            <a:ext cx="657036"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Gilliam</a:t>
            </a:r>
          </a:p>
        </p:txBody>
      </p:sp>
      <p:sp>
        <p:nvSpPr>
          <p:cNvPr id="7" name="TextBox 6"/>
          <p:cNvSpPr txBox="1"/>
          <p:nvPr/>
        </p:nvSpPr>
        <p:spPr>
          <a:xfrm>
            <a:off x="3378116" y="5394622"/>
            <a:ext cx="668571"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Grant</a:t>
            </a:r>
          </a:p>
        </p:txBody>
      </p:sp>
      <p:sp>
        <p:nvSpPr>
          <p:cNvPr id="8" name="TextBox 7"/>
          <p:cNvSpPr txBox="1"/>
          <p:nvPr/>
        </p:nvSpPr>
        <p:spPr>
          <a:xfrm>
            <a:off x="3948371" y="5737218"/>
            <a:ext cx="730343"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Harney</a:t>
            </a:r>
          </a:p>
        </p:txBody>
      </p:sp>
      <p:sp>
        <p:nvSpPr>
          <p:cNvPr id="9" name="TextBox 8"/>
          <p:cNvSpPr txBox="1"/>
          <p:nvPr/>
        </p:nvSpPr>
        <p:spPr>
          <a:xfrm>
            <a:off x="4406983" y="5381064"/>
            <a:ext cx="543460"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Lake</a:t>
            </a:r>
          </a:p>
        </p:txBody>
      </p:sp>
      <p:sp>
        <p:nvSpPr>
          <p:cNvPr id="10" name="TextBox 9"/>
          <p:cNvSpPr txBox="1"/>
          <p:nvPr/>
        </p:nvSpPr>
        <p:spPr>
          <a:xfrm>
            <a:off x="5097873" y="5381188"/>
            <a:ext cx="823075"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Malheur</a:t>
            </a:r>
          </a:p>
        </p:txBody>
      </p:sp>
      <p:sp>
        <p:nvSpPr>
          <p:cNvPr id="11" name="TextBox 10"/>
          <p:cNvSpPr txBox="1"/>
          <p:nvPr/>
        </p:nvSpPr>
        <p:spPr>
          <a:xfrm>
            <a:off x="6061178" y="5381188"/>
            <a:ext cx="792900"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Morrow</a:t>
            </a:r>
          </a:p>
        </p:txBody>
      </p:sp>
      <p:sp>
        <p:nvSpPr>
          <p:cNvPr id="12" name="TextBox 11"/>
          <p:cNvSpPr txBox="1"/>
          <p:nvPr/>
        </p:nvSpPr>
        <p:spPr>
          <a:xfrm>
            <a:off x="6783444" y="5750262"/>
            <a:ext cx="856147"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Sherman</a:t>
            </a:r>
          </a:p>
        </p:txBody>
      </p:sp>
      <p:sp>
        <p:nvSpPr>
          <p:cNvPr id="13" name="TextBox 12"/>
          <p:cNvSpPr txBox="1"/>
          <p:nvPr/>
        </p:nvSpPr>
        <p:spPr>
          <a:xfrm>
            <a:off x="7408367" y="5381677"/>
            <a:ext cx="815168"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Umatilla</a:t>
            </a:r>
          </a:p>
        </p:txBody>
      </p:sp>
      <p:sp>
        <p:nvSpPr>
          <p:cNvPr id="15" name="TextBox 14"/>
          <p:cNvSpPr txBox="1"/>
          <p:nvPr/>
        </p:nvSpPr>
        <p:spPr>
          <a:xfrm>
            <a:off x="7944780" y="5776960"/>
            <a:ext cx="780800"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Wallowa</a:t>
            </a:r>
          </a:p>
        </p:txBody>
      </p:sp>
      <p:sp>
        <p:nvSpPr>
          <p:cNvPr id="16" name="TextBox 15"/>
          <p:cNvSpPr txBox="1"/>
          <p:nvPr/>
        </p:nvSpPr>
        <p:spPr>
          <a:xfrm>
            <a:off x="9536069" y="5372365"/>
            <a:ext cx="825731"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Wheeler</a:t>
            </a:r>
          </a:p>
        </p:txBody>
      </p:sp>
      <p:sp>
        <p:nvSpPr>
          <p:cNvPr id="18" name="TextBox 17"/>
          <p:cNvSpPr txBox="1"/>
          <p:nvPr/>
        </p:nvSpPr>
        <p:spPr>
          <a:xfrm>
            <a:off x="1782096" y="4892618"/>
            <a:ext cx="8610600" cy="369332"/>
          </a:xfrm>
          <a:prstGeom prst="rect">
            <a:avLst/>
          </a:prstGeom>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prstClr val="black"/>
                </a:solidFill>
                <a:latin typeface="Calibri"/>
              </a:rPr>
              <a:t>12 Local Community Advisory Councils</a:t>
            </a:r>
          </a:p>
        </p:txBody>
      </p:sp>
      <p:sp>
        <p:nvSpPr>
          <p:cNvPr id="17" name="TextBox 16"/>
          <p:cNvSpPr txBox="1"/>
          <p:nvPr/>
        </p:nvSpPr>
        <p:spPr>
          <a:xfrm>
            <a:off x="2508133" y="4074183"/>
            <a:ext cx="7036088" cy="677108"/>
          </a:xfrm>
          <a:prstGeom prst="rect">
            <a:avLst/>
          </a:prstGeom>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solidFill>
                  <a:prstClr val="black"/>
                </a:solidFill>
                <a:latin typeface="Calibri"/>
              </a:rPr>
              <a:t>Regional Community Advisory Council</a:t>
            </a:r>
          </a:p>
          <a:p>
            <a:pPr algn="ctr"/>
            <a:r>
              <a:rPr lang="en-US" sz="1000" b="1" dirty="0">
                <a:solidFill>
                  <a:prstClr val="black"/>
                </a:solidFill>
                <a:latin typeface="Calibri"/>
              </a:rPr>
              <a:t>LCAC Rep, County Commissioner</a:t>
            </a:r>
          </a:p>
          <a:p>
            <a:pPr algn="ctr"/>
            <a:endParaRPr lang="en-US" sz="1000" b="1" dirty="0">
              <a:solidFill>
                <a:prstClr val="black"/>
              </a:solidFill>
              <a:latin typeface="Calibri"/>
            </a:endParaRPr>
          </a:p>
        </p:txBody>
      </p:sp>
      <p:sp>
        <p:nvSpPr>
          <p:cNvPr id="19" name="TextBox 18"/>
          <p:cNvSpPr txBox="1"/>
          <p:nvPr/>
        </p:nvSpPr>
        <p:spPr>
          <a:xfrm>
            <a:off x="3292799" y="2524273"/>
            <a:ext cx="5775939" cy="369332"/>
          </a:xfrm>
          <a:prstGeom prst="rect">
            <a:avLst/>
          </a:prstGeom>
          <a:solidFill>
            <a:schemeClr val="accent6"/>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prstClr val="black"/>
                </a:solidFill>
                <a:latin typeface="Calibri"/>
              </a:rPr>
              <a:t>EOCCO Board of Directors</a:t>
            </a:r>
          </a:p>
        </p:txBody>
      </p:sp>
      <p:sp>
        <p:nvSpPr>
          <p:cNvPr id="21" name="TextBox 20"/>
          <p:cNvSpPr txBox="1"/>
          <p:nvPr/>
        </p:nvSpPr>
        <p:spPr>
          <a:xfrm>
            <a:off x="4923012" y="688307"/>
            <a:ext cx="2328768" cy="461665"/>
          </a:xfrm>
          <a:prstGeom prst="rect">
            <a:avLst/>
          </a:prstGeom>
          <a:ln w="19050"/>
        </p:spPr>
        <p:style>
          <a:lnRef idx="2">
            <a:schemeClr val="dk1"/>
          </a:lnRef>
          <a:fillRef idx="1001">
            <a:schemeClr val="lt2"/>
          </a:fillRef>
          <a:effectRef idx="0">
            <a:schemeClr val="dk1"/>
          </a:effectRef>
          <a:fontRef idx="minor">
            <a:schemeClr val="dk1"/>
          </a:fontRef>
        </p:style>
        <p:txBody>
          <a:bodyPr wrap="square" rtlCol="0">
            <a:spAutoFit/>
          </a:bodyPr>
          <a:lstStyle/>
          <a:p>
            <a:pPr algn="ctr"/>
            <a:r>
              <a:rPr lang="en-US" sz="1200" b="1" dirty="0">
                <a:solidFill>
                  <a:prstClr val="black"/>
                </a:solidFill>
                <a:latin typeface="Calibri"/>
              </a:rPr>
              <a:t>Oregon Health Authority</a:t>
            </a:r>
          </a:p>
          <a:p>
            <a:pPr algn="ctr"/>
            <a:r>
              <a:rPr lang="en-US" sz="1200" b="1" dirty="0">
                <a:solidFill>
                  <a:prstClr val="black"/>
                </a:solidFill>
                <a:latin typeface="Calibri"/>
              </a:rPr>
              <a:t>Transformation Center</a:t>
            </a:r>
          </a:p>
        </p:txBody>
      </p:sp>
      <p:sp>
        <p:nvSpPr>
          <p:cNvPr id="22" name="TextBox 21"/>
          <p:cNvSpPr txBox="1"/>
          <p:nvPr/>
        </p:nvSpPr>
        <p:spPr>
          <a:xfrm>
            <a:off x="4242575" y="260422"/>
            <a:ext cx="3876159" cy="276999"/>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200" b="1" dirty="0">
                <a:solidFill>
                  <a:prstClr val="black"/>
                </a:solidFill>
                <a:latin typeface="Calibri"/>
              </a:rPr>
              <a:t>Center for Medicare and Medicaid Services (CMS)</a:t>
            </a:r>
          </a:p>
        </p:txBody>
      </p:sp>
      <p:sp>
        <p:nvSpPr>
          <p:cNvPr id="27" name="TextBox 26"/>
          <p:cNvSpPr txBox="1"/>
          <p:nvPr/>
        </p:nvSpPr>
        <p:spPr>
          <a:xfrm>
            <a:off x="8858753" y="5807655"/>
            <a:ext cx="91440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 dirty="0">
                <a:solidFill>
                  <a:prstClr val="black"/>
                </a:solidFill>
                <a:latin typeface="Calibri"/>
              </a:rPr>
              <a:t>Maternal &amp; Child Health</a:t>
            </a:r>
          </a:p>
        </p:txBody>
      </p:sp>
      <p:sp>
        <p:nvSpPr>
          <p:cNvPr id="33" name="TextBox 32"/>
          <p:cNvSpPr txBox="1"/>
          <p:nvPr/>
        </p:nvSpPr>
        <p:spPr>
          <a:xfrm>
            <a:off x="1573335" y="5775180"/>
            <a:ext cx="109950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 dirty="0">
                <a:solidFill>
                  <a:prstClr val="black"/>
                </a:solidFill>
                <a:latin typeface="Calibri"/>
              </a:rPr>
              <a:t>Wellness  promotion, oral health, housing, behavioral health </a:t>
            </a:r>
          </a:p>
        </p:txBody>
      </p:sp>
      <p:sp>
        <p:nvSpPr>
          <p:cNvPr id="37" name="TextBox 36"/>
          <p:cNvSpPr txBox="1"/>
          <p:nvPr/>
        </p:nvSpPr>
        <p:spPr>
          <a:xfrm>
            <a:off x="4198805" y="1446866"/>
            <a:ext cx="3867177" cy="369332"/>
          </a:xfrm>
          <a:prstGeom prst="rect">
            <a:avLst/>
          </a:prstGeom>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b="1" dirty="0">
                <a:solidFill>
                  <a:prstClr val="black"/>
                </a:solidFill>
                <a:latin typeface="Calibri"/>
              </a:rPr>
              <a:t>   EOCCO Owners </a:t>
            </a:r>
            <a:r>
              <a:rPr lang="en-US" sz="1000" b="1" dirty="0">
                <a:solidFill>
                  <a:prstClr val="black"/>
                </a:solidFill>
                <a:latin typeface="Calibri"/>
              </a:rPr>
              <a:t>(1 of 16 CCOS in Oregon)</a:t>
            </a:r>
          </a:p>
        </p:txBody>
      </p:sp>
      <p:sp>
        <p:nvSpPr>
          <p:cNvPr id="39" name="TextBox 38"/>
          <p:cNvSpPr txBox="1"/>
          <p:nvPr/>
        </p:nvSpPr>
        <p:spPr>
          <a:xfrm>
            <a:off x="6791776" y="1816201"/>
            <a:ext cx="1271321" cy="58477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800" dirty="0">
                <a:solidFill>
                  <a:prstClr val="black"/>
                </a:solidFill>
                <a:latin typeface="Calibri"/>
              </a:rPr>
              <a:t>GOBHI</a:t>
            </a:r>
          </a:p>
          <a:p>
            <a:pPr algn="ctr"/>
            <a:r>
              <a:rPr lang="en-US" sz="800" dirty="0" err="1">
                <a:solidFill>
                  <a:prstClr val="black"/>
                </a:solidFill>
                <a:latin typeface="Calibri"/>
              </a:rPr>
              <a:t>Moda</a:t>
            </a:r>
            <a:r>
              <a:rPr lang="en-US" sz="800" dirty="0">
                <a:solidFill>
                  <a:prstClr val="black"/>
                </a:solidFill>
                <a:latin typeface="Calibri"/>
              </a:rPr>
              <a:t> Health</a:t>
            </a:r>
          </a:p>
          <a:p>
            <a:pPr algn="ctr"/>
            <a:r>
              <a:rPr lang="en-US" sz="800" dirty="0">
                <a:solidFill>
                  <a:prstClr val="black"/>
                </a:solidFill>
                <a:latin typeface="Calibri"/>
              </a:rPr>
              <a:t>Good Shepherd Hospital</a:t>
            </a:r>
          </a:p>
          <a:p>
            <a:pPr algn="ctr"/>
            <a:r>
              <a:rPr lang="en-US" sz="800" dirty="0">
                <a:solidFill>
                  <a:prstClr val="black"/>
                </a:solidFill>
                <a:latin typeface="Calibri"/>
              </a:rPr>
              <a:t>St. Anthony’s Hospital</a:t>
            </a:r>
          </a:p>
        </p:txBody>
      </p:sp>
      <p:sp>
        <p:nvSpPr>
          <p:cNvPr id="40" name="TextBox 39"/>
          <p:cNvSpPr txBox="1"/>
          <p:nvPr/>
        </p:nvSpPr>
        <p:spPr>
          <a:xfrm>
            <a:off x="3293190" y="2881104"/>
            <a:ext cx="2190345"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00" dirty="0">
                <a:solidFill>
                  <a:prstClr val="black"/>
                </a:solidFill>
                <a:latin typeface="Calibri"/>
              </a:rPr>
              <a:t>Carlos Olivares, Yakima Valley Farm Workers (Umatilla)</a:t>
            </a:r>
          </a:p>
          <a:p>
            <a:pPr algn="ctr"/>
            <a:r>
              <a:rPr lang="en-US" sz="700" dirty="0">
                <a:solidFill>
                  <a:prstClr val="black"/>
                </a:solidFill>
                <a:latin typeface="Calibri"/>
              </a:rPr>
              <a:t>Megan </a:t>
            </a:r>
            <a:r>
              <a:rPr lang="en-US" sz="700" dirty="0" err="1">
                <a:solidFill>
                  <a:prstClr val="black"/>
                </a:solidFill>
                <a:latin typeface="Calibri"/>
              </a:rPr>
              <a:t>Gomeza</a:t>
            </a:r>
            <a:r>
              <a:rPr lang="en-US" sz="700" dirty="0">
                <a:solidFill>
                  <a:prstClr val="black"/>
                </a:solidFill>
                <a:latin typeface="Calibri"/>
              </a:rPr>
              <a:t>, RCAC Chair (Malheur)</a:t>
            </a:r>
          </a:p>
          <a:p>
            <a:pPr algn="ctr"/>
            <a:r>
              <a:rPr lang="en-US" sz="700" dirty="0">
                <a:solidFill>
                  <a:prstClr val="black"/>
                </a:solidFill>
                <a:latin typeface="Calibri"/>
              </a:rPr>
              <a:t>Chris </a:t>
            </a:r>
            <a:r>
              <a:rPr lang="en-US" sz="700" dirty="0" err="1">
                <a:solidFill>
                  <a:prstClr val="black"/>
                </a:solidFill>
                <a:latin typeface="Calibri"/>
              </a:rPr>
              <a:t>Siegner</a:t>
            </a:r>
            <a:r>
              <a:rPr lang="en-US" sz="700" dirty="0">
                <a:solidFill>
                  <a:prstClr val="black"/>
                </a:solidFill>
                <a:latin typeface="Calibri"/>
              </a:rPr>
              <a:t>, Symmetry Mental Health (Harney)</a:t>
            </a:r>
          </a:p>
          <a:p>
            <a:pPr algn="ctr"/>
            <a:r>
              <a:rPr lang="en-US" sz="700" dirty="0">
                <a:solidFill>
                  <a:prstClr val="black"/>
                </a:solidFill>
                <a:latin typeface="Calibri"/>
              </a:rPr>
              <a:t>Dennis Burke, Good Shepherd (Umatilla)</a:t>
            </a:r>
          </a:p>
          <a:p>
            <a:pPr algn="ctr"/>
            <a:r>
              <a:rPr lang="en-US" sz="700" dirty="0">
                <a:solidFill>
                  <a:prstClr val="black"/>
                </a:solidFill>
                <a:latin typeface="Calibri"/>
              </a:rPr>
              <a:t>Diane </a:t>
            </a:r>
            <a:r>
              <a:rPr lang="en-US" sz="700" dirty="0" err="1">
                <a:solidFill>
                  <a:prstClr val="black"/>
                </a:solidFill>
                <a:latin typeface="Calibri"/>
              </a:rPr>
              <a:t>Kilkenny</a:t>
            </a:r>
            <a:r>
              <a:rPr lang="en-US" sz="700" dirty="0">
                <a:solidFill>
                  <a:prstClr val="black"/>
                </a:solidFill>
                <a:latin typeface="Calibri"/>
              </a:rPr>
              <a:t>, Public Health (Morrow)</a:t>
            </a:r>
          </a:p>
          <a:p>
            <a:pPr algn="ctr"/>
            <a:r>
              <a:rPr lang="en-US" sz="700" dirty="0">
                <a:solidFill>
                  <a:prstClr val="black"/>
                </a:solidFill>
                <a:latin typeface="Calibri"/>
              </a:rPr>
              <a:t>Bruce Carlson, MD (Umatilla)</a:t>
            </a:r>
          </a:p>
          <a:p>
            <a:pPr algn="ctr"/>
            <a:r>
              <a:rPr lang="en-US" sz="700" dirty="0">
                <a:solidFill>
                  <a:prstClr val="black"/>
                </a:solidFill>
                <a:latin typeface="Calibri"/>
              </a:rPr>
              <a:t>Renee </a:t>
            </a:r>
            <a:r>
              <a:rPr lang="en-US" sz="700" dirty="0" err="1">
                <a:solidFill>
                  <a:prstClr val="black"/>
                </a:solidFill>
                <a:latin typeface="Calibri"/>
              </a:rPr>
              <a:t>Grandi</a:t>
            </a:r>
            <a:r>
              <a:rPr lang="en-US" sz="700" dirty="0">
                <a:solidFill>
                  <a:prstClr val="black"/>
                </a:solidFill>
                <a:latin typeface="Calibri"/>
              </a:rPr>
              <a:t>, MD (Wallowa)</a:t>
            </a:r>
          </a:p>
          <a:p>
            <a:pPr algn="ctr"/>
            <a:r>
              <a:rPr lang="en-US" sz="700" dirty="0">
                <a:solidFill>
                  <a:prstClr val="black"/>
                </a:solidFill>
                <a:latin typeface="Calibri"/>
              </a:rPr>
              <a:t>Robin Richardson, </a:t>
            </a:r>
            <a:r>
              <a:rPr lang="en-US" sz="700" dirty="0" err="1">
                <a:solidFill>
                  <a:prstClr val="black"/>
                </a:solidFill>
                <a:latin typeface="Calibri"/>
              </a:rPr>
              <a:t>Moda</a:t>
            </a:r>
            <a:r>
              <a:rPr lang="en-US" sz="700" dirty="0">
                <a:solidFill>
                  <a:prstClr val="black"/>
                </a:solidFill>
                <a:latin typeface="Calibri"/>
              </a:rPr>
              <a:t> Health</a:t>
            </a:r>
          </a:p>
        </p:txBody>
      </p:sp>
      <p:sp>
        <p:nvSpPr>
          <p:cNvPr id="41" name="TextBox 40"/>
          <p:cNvSpPr txBox="1"/>
          <p:nvPr/>
        </p:nvSpPr>
        <p:spPr>
          <a:xfrm>
            <a:off x="6766737" y="2890396"/>
            <a:ext cx="2304337" cy="1061829"/>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700" dirty="0">
                <a:solidFill>
                  <a:prstClr val="black"/>
                </a:solidFill>
                <a:latin typeface="Calibri"/>
              </a:rPr>
              <a:t>Russ </a:t>
            </a:r>
            <a:r>
              <a:rPr lang="en-US" sz="700" dirty="0" err="1">
                <a:solidFill>
                  <a:prstClr val="black"/>
                </a:solidFill>
                <a:latin typeface="Calibri"/>
              </a:rPr>
              <a:t>Demianew</a:t>
            </a:r>
            <a:r>
              <a:rPr lang="en-US" sz="700" dirty="0">
                <a:solidFill>
                  <a:prstClr val="black"/>
                </a:solidFill>
                <a:latin typeface="Calibri"/>
              </a:rPr>
              <a:t>, Pendleton IPA (Umatilla)</a:t>
            </a:r>
          </a:p>
          <a:p>
            <a:pPr algn="ctr"/>
            <a:r>
              <a:rPr lang="en-US" sz="700" dirty="0">
                <a:solidFill>
                  <a:prstClr val="black"/>
                </a:solidFill>
                <a:latin typeface="Calibri"/>
              </a:rPr>
              <a:t>Harold Geller, St. Anthony Hospital (Umatilla)</a:t>
            </a:r>
          </a:p>
          <a:p>
            <a:pPr algn="ctr"/>
            <a:r>
              <a:rPr lang="en-US" sz="700" dirty="0">
                <a:solidFill>
                  <a:prstClr val="black"/>
                </a:solidFill>
                <a:latin typeface="Calibri"/>
              </a:rPr>
              <a:t>Jim Mattes, Grande Ronde Hospital (Union)</a:t>
            </a:r>
          </a:p>
          <a:p>
            <a:pPr algn="ctr"/>
            <a:r>
              <a:rPr lang="en-US" sz="700" dirty="0">
                <a:solidFill>
                  <a:prstClr val="black"/>
                </a:solidFill>
                <a:latin typeface="Calibri"/>
              </a:rPr>
              <a:t>Ken </a:t>
            </a:r>
            <a:r>
              <a:rPr lang="en-US" sz="700" dirty="0" err="1">
                <a:solidFill>
                  <a:prstClr val="black"/>
                </a:solidFill>
                <a:latin typeface="Calibri"/>
              </a:rPr>
              <a:t>Kestner</a:t>
            </a:r>
            <a:r>
              <a:rPr lang="en-US" sz="700" dirty="0">
                <a:solidFill>
                  <a:prstClr val="black"/>
                </a:solidFill>
                <a:latin typeface="Calibri"/>
              </a:rPr>
              <a:t>, County Commissioner (Lake)</a:t>
            </a:r>
          </a:p>
          <a:p>
            <a:pPr algn="ctr"/>
            <a:r>
              <a:rPr lang="en-US" sz="700" b="1" dirty="0">
                <a:solidFill>
                  <a:prstClr val="black"/>
                </a:solidFill>
                <a:latin typeface="Calibri"/>
              </a:rPr>
              <a:t>Kevin Campbell, GOBHI (Chair)</a:t>
            </a:r>
          </a:p>
          <a:p>
            <a:pPr algn="ctr"/>
            <a:r>
              <a:rPr lang="en-US" sz="700" dirty="0">
                <a:solidFill>
                  <a:prstClr val="black"/>
                </a:solidFill>
                <a:latin typeface="Calibri"/>
              </a:rPr>
              <a:t>Larry Davy, Wallowa Memorial Hospital (Wallowa)</a:t>
            </a:r>
          </a:p>
          <a:p>
            <a:pPr algn="ctr"/>
            <a:r>
              <a:rPr lang="en-US" sz="700" dirty="0">
                <a:solidFill>
                  <a:prstClr val="black"/>
                </a:solidFill>
                <a:latin typeface="Calibri"/>
              </a:rPr>
              <a:t>Mike Smith, County Commissioner (Sherman)</a:t>
            </a:r>
          </a:p>
          <a:p>
            <a:pPr algn="ctr"/>
            <a:r>
              <a:rPr lang="en-US" sz="700" dirty="0">
                <a:solidFill>
                  <a:prstClr val="black"/>
                </a:solidFill>
                <a:latin typeface="Calibri"/>
              </a:rPr>
              <a:t>Ray Gibbons, St. </a:t>
            </a:r>
            <a:r>
              <a:rPr lang="en-US" sz="700" dirty="0" err="1">
                <a:solidFill>
                  <a:prstClr val="black"/>
                </a:solidFill>
                <a:latin typeface="Calibri"/>
              </a:rPr>
              <a:t>Alphonsus</a:t>
            </a:r>
            <a:r>
              <a:rPr lang="en-US" sz="700" dirty="0">
                <a:solidFill>
                  <a:prstClr val="black"/>
                </a:solidFill>
                <a:latin typeface="Calibri"/>
              </a:rPr>
              <a:t> Hospital (Baker and Malheur)</a:t>
            </a:r>
          </a:p>
          <a:p>
            <a:pPr algn="ctr"/>
            <a:r>
              <a:rPr lang="en-US" sz="700" dirty="0">
                <a:solidFill>
                  <a:prstClr val="black"/>
                </a:solidFill>
                <a:latin typeface="Calibri"/>
              </a:rPr>
              <a:t> Vicki Winters, Children Services (Gilliam County)</a:t>
            </a:r>
          </a:p>
        </p:txBody>
      </p:sp>
      <p:cxnSp>
        <p:nvCxnSpPr>
          <p:cNvPr id="46" name="Straight Connector 45"/>
          <p:cNvCxnSpPr>
            <a:stCxn id="5" idx="2"/>
            <a:endCxn id="33" idx="0"/>
          </p:cNvCxnSpPr>
          <p:nvPr/>
        </p:nvCxnSpPr>
        <p:spPr>
          <a:xfrm>
            <a:off x="2101479" y="5693165"/>
            <a:ext cx="21610" cy="82015"/>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47" name="Straight Connector 46"/>
          <p:cNvCxnSpPr>
            <a:stCxn id="16" idx="2"/>
            <a:endCxn id="80" idx="0"/>
          </p:cNvCxnSpPr>
          <p:nvPr/>
        </p:nvCxnSpPr>
        <p:spPr>
          <a:xfrm>
            <a:off x="9948935" y="5664753"/>
            <a:ext cx="46680" cy="531942"/>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89" name="TextBox 88"/>
          <p:cNvSpPr txBox="1"/>
          <p:nvPr/>
        </p:nvSpPr>
        <p:spPr>
          <a:xfrm>
            <a:off x="7260148" y="4449648"/>
            <a:ext cx="1027883" cy="2462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000" b="1" dirty="0">
                <a:solidFill>
                  <a:prstClr val="black"/>
                </a:solidFill>
                <a:latin typeface="Calibri"/>
              </a:rPr>
              <a:t>Regional CHIP</a:t>
            </a:r>
          </a:p>
        </p:txBody>
      </p:sp>
      <p:sp>
        <p:nvSpPr>
          <p:cNvPr id="90" name="TextBox 89"/>
          <p:cNvSpPr txBox="1"/>
          <p:nvPr/>
        </p:nvSpPr>
        <p:spPr>
          <a:xfrm>
            <a:off x="2553965" y="4456111"/>
            <a:ext cx="2333827" cy="2462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000" b="1" dirty="0">
                <a:solidFill>
                  <a:prstClr val="black"/>
                </a:solidFill>
                <a:latin typeface="Calibri"/>
              </a:rPr>
              <a:t>Regional Community Health Assessment</a:t>
            </a:r>
          </a:p>
        </p:txBody>
      </p:sp>
      <p:cxnSp>
        <p:nvCxnSpPr>
          <p:cNvPr id="93" name="Straight Connector 92"/>
          <p:cNvCxnSpPr>
            <a:stCxn id="17" idx="0"/>
          </p:cNvCxnSpPr>
          <p:nvPr/>
        </p:nvCxnSpPr>
        <p:spPr>
          <a:xfrm flipV="1">
            <a:off x="6026178" y="2893605"/>
            <a:ext cx="591" cy="1180578"/>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95" name="Rectangle 94"/>
          <p:cNvSpPr/>
          <p:nvPr/>
        </p:nvSpPr>
        <p:spPr>
          <a:xfrm>
            <a:off x="4198804" y="1816198"/>
            <a:ext cx="1494187"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800" dirty="0">
                <a:solidFill>
                  <a:prstClr val="black"/>
                </a:solidFill>
                <a:latin typeface="Calibri"/>
              </a:rPr>
              <a:t>Grande Ronde Hospital</a:t>
            </a:r>
          </a:p>
          <a:p>
            <a:pPr algn="ctr"/>
            <a:r>
              <a:rPr lang="en-US" sz="800" dirty="0">
                <a:solidFill>
                  <a:prstClr val="black"/>
                </a:solidFill>
                <a:latin typeface="Calibri"/>
              </a:rPr>
              <a:t>St. </a:t>
            </a:r>
            <a:r>
              <a:rPr lang="en-US" sz="800" dirty="0" err="1">
                <a:solidFill>
                  <a:prstClr val="black"/>
                </a:solidFill>
                <a:latin typeface="Calibri"/>
              </a:rPr>
              <a:t>Alphonsus</a:t>
            </a:r>
            <a:r>
              <a:rPr lang="en-US" sz="800" dirty="0">
                <a:solidFill>
                  <a:prstClr val="black"/>
                </a:solidFill>
                <a:latin typeface="Calibri"/>
              </a:rPr>
              <a:t> Hospital </a:t>
            </a:r>
          </a:p>
          <a:p>
            <a:pPr algn="ctr"/>
            <a:r>
              <a:rPr lang="en-US" sz="800" dirty="0">
                <a:solidFill>
                  <a:prstClr val="black"/>
                </a:solidFill>
                <a:latin typeface="Calibri"/>
              </a:rPr>
              <a:t>Pendleton IPA</a:t>
            </a:r>
          </a:p>
          <a:p>
            <a:pPr algn="ctr"/>
            <a:r>
              <a:rPr lang="en-US" sz="800" dirty="0">
                <a:solidFill>
                  <a:prstClr val="black"/>
                </a:solidFill>
                <a:latin typeface="Calibri"/>
              </a:rPr>
              <a:t>Yakima Valley Farm Workers</a:t>
            </a:r>
          </a:p>
        </p:txBody>
      </p:sp>
      <p:cxnSp>
        <p:nvCxnSpPr>
          <p:cNvPr id="106" name="Straight Connector 105"/>
          <p:cNvCxnSpPr/>
          <p:nvPr/>
        </p:nvCxnSpPr>
        <p:spPr>
          <a:xfrm>
            <a:off x="6026179" y="1837624"/>
            <a:ext cx="0" cy="686648"/>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37" name="TextBox 136"/>
          <p:cNvSpPr txBox="1"/>
          <p:nvPr/>
        </p:nvSpPr>
        <p:spPr>
          <a:xfrm>
            <a:off x="5547474" y="3221254"/>
            <a:ext cx="1169836"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00" b="1" dirty="0">
                <a:solidFill>
                  <a:prstClr val="black"/>
                </a:solidFill>
                <a:latin typeface="Calibri"/>
              </a:rPr>
              <a:t>Transformation Plan</a:t>
            </a:r>
          </a:p>
        </p:txBody>
      </p:sp>
      <p:cxnSp>
        <p:nvCxnSpPr>
          <p:cNvPr id="138" name="Straight Connector 137"/>
          <p:cNvCxnSpPr/>
          <p:nvPr/>
        </p:nvCxnSpPr>
        <p:spPr>
          <a:xfrm>
            <a:off x="2286000" y="5274593"/>
            <a:ext cx="0" cy="12245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40" name="Straight Connector 139"/>
          <p:cNvCxnSpPr/>
          <p:nvPr/>
        </p:nvCxnSpPr>
        <p:spPr>
          <a:xfrm>
            <a:off x="2775877" y="5274593"/>
            <a:ext cx="0" cy="12003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41" name="Straight Connector 140"/>
          <p:cNvCxnSpPr>
            <a:endCxn id="7" idx="0"/>
          </p:cNvCxnSpPr>
          <p:nvPr/>
        </p:nvCxnSpPr>
        <p:spPr>
          <a:xfrm flipH="1">
            <a:off x="3712402" y="5174699"/>
            <a:ext cx="47620" cy="219923"/>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42" name="Straight Connector 141"/>
          <p:cNvCxnSpPr>
            <a:endCxn id="9" idx="0"/>
          </p:cNvCxnSpPr>
          <p:nvPr/>
        </p:nvCxnSpPr>
        <p:spPr>
          <a:xfrm>
            <a:off x="4678713" y="5274593"/>
            <a:ext cx="0" cy="106471"/>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46" name="Straight Connector 145"/>
          <p:cNvCxnSpPr>
            <a:endCxn id="11" idx="0"/>
          </p:cNvCxnSpPr>
          <p:nvPr/>
        </p:nvCxnSpPr>
        <p:spPr>
          <a:xfrm>
            <a:off x="6457628" y="5261953"/>
            <a:ext cx="0" cy="119235"/>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47" name="Straight Connector 146"/>
          <p:cNvCxnSpPr>
            <a:endCxn id="8" idx="0"/>
          </p:cNvCxnSpPr>
          <p:nvPr/>
        </p:nvCxnSpPr>
        <p:spPr>
          <a:xfrm flipH="1">
            <a:off x="4313543" y="5254873"/>
            <a:ext cx="43316" cy="482345"/>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49" name="Straight Connector 148"/>
          <p:cNvCxnSpPr/>
          <p:nvPr/>
        </p:nvCxnSpPr>
        <p:spPr>
          <a:xfrm>
            <a:off x="7094864" y="5266385"/>
            <a:ext cx="0" cy="504729"/>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51" name="Straight Connector 150"/>
          <p:cNvCxnSpPr>
            <a:endCxn id="159" idx="0"/>
          </p:cNvCxnSpPr>
          <p:nvPr/>
        </p:nvCxnSpPr>
        <p:spPr>
          <a:xfrm>
            <a:off x="9029000" y="5274596"/>
            <a:ext cx="1" cy="100831"/>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53" name="Straight Connector 152"/>
          <p:cNvCxnSpPr/>
          <p:nvPr/>
        </p:nvCxnSpPr>
        <p:spPr>
          <a:xfrm>
            <a:off x="9761651" y="5274596"/>
            <a:ext cx="0" cy="83315"/>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54" name="Straight Connector 153"/>
          <p:cNvCxnSpPr/>
          <p:nvPr/>
        </p:nvCxnSpPr>
        <p:spPr>
          <a:xfrm>
            <a:off x="8335180" y="5274593"/>
            <a:ext cx="50019" cy="509696"/>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56" name="TextBox 155"/>
          <p:cNvSpPr txBox="1"/>
          <p:nvPr/>
        </p:nvSpPr>
        <p:spPr>
          <a:xfrm>
            <a:off x="3516645" y="1523810"/>
            <a:ext cx="1166523" cy="21544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800" b="1" dirty="0" err="1">
                <a:solidFill>
                  <a:prstClr val="black"/>
                </a:solidFill>
                <a:latin typeface="Calibri"/>
              </a:rPr>
              <a:t>Moda</a:t>
            </a:r>
            <a:r>
              <a:rPr lang="en-US" sz="800" b="1" dirty="0">
                <a:solidFill>
                  <a:prstClr val="black"/>
                </a:solidFill>
                <a:latin typeface="Calibri"/>
              </a:rPr>
              <a:t> Medical Director</a:t>
            </a:r>
          </a:p>
        </p:txBody>
      </p:sp>
      <p:sp>
        <p:nvSpPr>
          <p:cNvPr id="157" name="TextBox 156"/>
          <p:cNvSpPr txBox="1"/>
          <p:nvPr/>
        </p:nvSpPr>
        <p:spPr>
          <a:xfrm>
            <a:off x="3463425" y="1277960"/>
            <a:ext cx="1272963" cy="21544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800" b="1" dirty="0">
                <a:solidFill>
                  <a:prstClr val="black"/>
                </a:solidFill>
                <a:latin typeface="Calibri"/>
              </a:rPr>
              <a:t>GOBHI Medical Director</a:t>
            </a:r>
          </a:p>
        </p:txBody>
      </p:sp>
      <p:cxnSp>
        <p:nvCxnSpPr>
          <p:cNvPr id="170" name="Straight Connector 169"/>
          <p:cNvCxnSpPr/>
          <p:nvPr/>
        </p:nvCxnSpPr>
        <p:spPr>
          <a:xfrm>
            <a:off x="6000911" y="1135594"/>
            <a:ext cx="0" cy="324355"/>
          </a:xfrm>
          <a:prstGeom prst="line">
            <a:avLst/>
          </a:prstGeom>
          <a:ln w="28575"/>
        </p:spPr>
        <p:style>
          <a:lnRef idx="1">
            <a:schemeClr val="dk1"/>
          </a:lnRef>
          <a:fillRef idx="0">
            <a:schemeClr val="dk1"/>
          </a:fillRef>
          <a:effectRef idx="0">
            <a:schemeClr val="dk1"/>
          </a:effectRef>
          <a:fontRef idx="minor">
            <a:schemeClr val="tx1"/>
          </a:fontRef>
        </p:style>
      </p:cxnSp>
      <p:cxnSp>
        <p:nvCxnSpPr>
          <p:cNvPr id="176" name="Straight Connector 175"/>
          <p:cNvCxnSpPr/>
          <p:nvPr/>
        </p:nvCxnSpPr>
        <p:spPr>
          <a:xfrm flipH="1">
            <a:off x="6026768" y="537421"/>
            <a:ext cx="1" cy="150883"/>
          </a:xfrm>
          <a:prstGeom prst="line">
            <a:avLst/>
          </a:prstGeom>
          <a:ln w="28575"/>
        </p:spPr>
        <p:style>
          <a:lnRef idx="1">
            <a:schemeClr val="dk1"/>
          </a:lnRef>
          <a:fillRef idx="0">
            <a:schemeClr val="dk1"/>
          </a:fillRef>
          <a:effectRef idx="0">
            <a:schemeClr val="dk1"/>
          </a:effectRef>
          <a:fontRef idx="minor">
            <a:schemeClr val="tx1"/>
          </a:fontRef>
        </p:style>
      </p:cxnSp>
      <p:sp>
        <p:nvSpPr>
          <p:cNvPr id="180" name="TextBox 179"/>
          <p:cNvSpPr txBox="1"/>
          <p:nvPr/>
        </p:nvSpPr>
        <p:spPr>
          <a:xfrm>
            <a:off x="9221342" y="3647244"/>
            <a:ext cx="1162729" cy="307777"/>
          </a:xfrm>
          <a:prstGeom prst="rect">
            <a:avLst/>
          </a:prstGeom>
          <a:noFill/>
        </p:spPr>
        <p:txBody>
          <a:bodyPr wrap="square" rtlCol="0">
            <a:spAutoFit/>
          </a:bodyPr>
          <a:lstStyle/>
          <a:p>
            <a:pPr algn="ctr"/>
            <a:r>
              <a:rPr lang="en-US" sz="1400" b="1" dirty="0">
                <a:solidFill>
                  <a:prstClr val="black"/>
                </a:solidFill>
                <a:latin typeface="Calibri"/>
              </a:rPr>
              <a:t>Data Team</a:t>
            </a:r>
          </a:p>
        </p:txBody>
      </p:sp>
      <p:sp>
        <p:nvSpPr>
          <p:cNvPr id="2" name="TextBox 1"/>
          <p:cNvSpPr txBox="1"/>
          <p:nvPr/>
        </p:nvSpPr>
        <p:spPr>
          <a:xfrm>
            <a:off x="2558700" y="4111457"/>
            <a:ext cx="770579" cy="21544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800" dirty="0">
                <a:solidFill>
                  <a:prstClr val="white"/>
                </a:solidFill>
                <a:latin typeface="Calibri"/>
              </a:rPr>
              <a:t>public health</a:t>
            </a:r>
          </a:p>
        </p:txBody>
      </p:sp>
      <p:sp>
        <p:nvSpPr>
          <p:cNvPr id="64" name="TextBox 63"/>
          <p:cNvSpPr txBox="1"/>
          <p:nvPr/>
        </p:nvSpPr>
        <p:spPr>
          <a:xfrm>
            <a:off x="2829841" y="5767887"/>
            <a:ext cx="1085137"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 dirty="0">
                <a:solidFill>
                  <a:prstClr val="black"/>
                </a:solidFill>
                <a:latin typeface="Calibri"/>
              </a:rPr>
              <a:t>Children &amp; adolescent health, CRC, reduction of health stigma</a:t>
            </a:r>
          </a:p>
        </p:txBody>
      </p:sp>
      <p:cxnSp>
        <p:nvCxnSpPr>
          <p:cNvPr id="65" name="Straight Connector 64"/>
          <p:cNvCxnSpPr/>
          <p:nvPr/>
        </p:nvCxnSpPr>
        <p:spPr>
          <a:xfrm>
            <a:off x="3547212" y="5682193"/>
            <a:ext cx="0" cy="88918"/>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20" name="Rectangle 19"/>
          <p:cNvSpPr/>
          <p:nvPr/>
        </p:nvSpPr>
        <p:spPr>
          <a:xfrm>
            <a:off x="1578522" y="6319805"/>
            <a:ext cx="119655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800" dirty="0">
                <a:solidFill>
                  <a:prstClr val="black"/>
                </a:solidFill>
                <a:latin typeface="Calibri"/>
              </a:rPr>
              <a:t>Mental health &amp; children’s health education &amp; promotion</a:t>
            </a:r>
          </a:p>
        </p:txBody>
      </p:sp>
      <p:cxnSp>
        <p:nvCxnSpPr>
          <p:cNvPr id="74" name="Straight Connector 73"/>
          <p:cNvCxnSpPr/>
          <p:nvPr/>
        </p:nvCxnSpPr>
        <p:spPr>
          <a:xfrm flipH="1">
            <a:off x="2724359" y="5693164"/>
            <a:ext cx="51519" cy="634118"/>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36" name="Rectangle 35"/>
          <p:cNvSpPr/>
          <p:nvPr/>
        </p:nvSpPr>
        <p:spPr>
          <a:xfrm>
            <a:off x="3215735" y="6424579"/>
            <a:ext cx="1088567"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800" dirty="0">
                <a:solidFill>
                  <a:prstClr val="black"/>
                </a:solidFill>
                <a:latin typeface="Calibri"/>
              </a:rPr>
              <a:t>Obesity &amp; Chronic Disease Mgmt.</a:t>
            </a:r>
          </a:p>
        </p:txBody>
      </p:sp>
      <p:cxnSp>
        <p:nvCxnSpPr>
          <p:cNvPr id="83" name="Straight Connector 82"/>
          <p:cNvCxnSpPr/>
          <p:nvPr/>
        </p:nvCxnSpPr>
        <p:spPr>
          <a:xfrm>
            <a:off x="4072381" y="6029608"/>
            <a:ext cx="0" cy="40119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44" name="TextBox 43"/>
          <p:cNvSpPr txBox="1"/>
          <p:nvPr/>
        </p:nvSpPr>
        <p:spPr>
          <a:xfrm>
            <a:off x="4409260" y="6307998"/>
            <a:ext cx="1187827"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 dirty="0">
                <a:solidFill>
                  <a:prstClr val="black"/>
                </a:solidFill>
                <a:latin typeface="Calibri"/>
              </a:rPr>
              <a:t>Oral &amp; mental health, physical activity &amp; senior services</a:t>
            </a:r>
          </a:p>
        </p:txBody>
      </p:sp>
      <p:sp>
        <p:nvSpPr>
          <p:cNvPr id="49" name="TextBox 48"/>
          <p:cNvSpPr txBox="1"/>
          <p:nvPr/>
        </p:nvSpPr>
        <p:spPr>
          <a:xfrm>
            <a:off x="4960465" y="5784292"/>
            <a:ext cx="9906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 dirty="0">
                <a:solidFill>
                  <a:prstClr val="black"/>
                </a:solidFill>
                <a:latin typeface="Calibri"/>
              </a:rPr>
              <a:t>Behavioral health, SDH, children &amp; families</a:t>
            </a:r>
          </a:p>
        </p:txBody>
      </p:sp>
      <p:sp>
        <p:nvSpPr>
          <p:cNvPr id="62" name="TextBox 61"/>
          <p:cNvSpPr txBox="1"/>
          <p:nvPr/>
        </p:nvSpPr>
        <p:spPr>
          <a:xfrm>
            <a:off x="6077434" y="5769138"/>
            <a:ext cx="630615"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 dirty="0">
                <a:solidFill>
                  <a:prstClr val="black"/>
                </a:solidFill>
                <a:latin typeface="Calibri"/>
              </a:rPr>
              <a:t>Maternal  &amp; child health</a:t>
            </a:r>
          </a:p>
        </p:txBody>
      </p:sp>
      <p:sp>
        <p:nvSpPr>
          <p:cNvPr id="76" name="TextBox 75"/>
          <p:cNvSpPr txBox="1"/>
          <p:nvPr/>
        </p:nvSpPr>
        <p:spPr>
          <a:xfrm>
            <a:off x="5930987" y="6382828"/>
            <a:ext cx="1506752"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 dirty="0">
                <a:solidFill>
                  <a:prstClr val="black"/>
                </a:solidFill>
                <a:latin typeface="Calibri"/>
              </a:rPr>
              <a:t>Clinicians &amp; access, mental, oral and children’s health</a:t>
            </a:r>
          </a:p>
        </p:txBody>
      </p:sp>
      <p:sp>
        <p:nvSpPr>
          <p:cNvPr id="77" name="TextBox 76"/>
          <p:cNvSpPr txBox="1"/>
          <p:nvPr/>
        </p:nvSpPr>
        <p:spPr>
          <a:xfrm>
            <a:off x="7605526" y="6138412"/>
            <a:ext cx="85911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 dirty="0">
                <a:solidFill>
                  <a:prstClr val="black"/>
                </a:solidFill>
                <a:latin typeface="Calibri"/>
              </a:rPr>
              <a:t>Weight,  mental health, chronic disease, safety, A&amp;D use</a:t>
            </a:r>
          </a:p>
        </p:txBody>
      </p:sp>
      <p:sp>
        <p:nvSpPr>
          <p:cNvPr id="80" name="Rectangle 79"/>
          <p:cNvSpPr/>
          <p:nvPr/>
        </p:nvSpPr>
        <p:spPr>
          <a:xfrm>
            <a:off x="9544223" y="6196695"/>
            <a:ext cx="90278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800" dirty="0">
                <a:solidFill>
                  <a:prstClr val="black"/>
                </a:solidFill>
                <a:latin typeface="Calibri"/>
              </a:rPr>
              <a:t>Vaccinations, oral health &amp; breast cancer screening</a:t>
            </a:r>
          </a:p>
        </p:txBody>
      </p:sp>
      <p:sp>
        <p:nvSpPr>
          <p:cNvPr id="107" name="TextBox 106"/>
          <p:cNvSpPr txBox="1"/>
          <p:nvPr/>
        </p:nvSpPr>
        <p:spPr>
          <a:xfrm>
            <a:off x="8563422" y="6327284"/>
            <a:ext cx="864671"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800" dirty="0">
                <a:solidFill>
                  <a:prstClr val="black"/>
                </a:solidFill>
                <a:latin typeface="Calibri"/>
              </a:rPr>
              <a:t>“At-risk” youth, oral health, physical activity</a:t>
            </a:r>
          </a:p>
        </p:txBody>
      </p:sp>
      <p:cxnSp>
        <p:nvCxnSpPr>
          <p:cNvPr id="113" name="Straight Connector 112"/>
          <p:cNvCxnSpPr/>
          <p:nvPr/>
        </p:nvCxnSpPr>
        <p:spPr>
          <a:xfrm>
            <a:off x="4800600" y="5673186"/>
            <a:ext cx="0" cy="619013"/>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18" name="Straight Connector 117"/>
          <p:cNvCxnSpPr>
            <a:endCxn id="49" idx="0"/>
          </p:cNvCxnSpPr>
          <p:nvPr/>
        </p:nvCxnSpPr>
        <p:spPr>
          <a:xfrm>
            <a:off x="5447853" y="5682193"/>
            <a:ext cx="7912" cy="102099"/>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21" name="Straight Connector 120"/>
          <p:cNvCxnSpPr/>
          <p:nvPr/>
        </p:nvCxnSpPr>
        <p:spPr>
          <a:xfrm flipH="1">
            <a:off x="5684933" y="5274593"/>
            <a:ext cx="8059" cy="120028"/>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24" name="Straight Connector 123"/>
          <p:cNvCxnSpPr>
            <a:stCxn id="62" idx="0"/>
            <a:endCxn id="11" idx="2"/>
          </p:cNvCxnSpPr>
          <p:nvPr/>
        </p:nvCxnSpPr>
        <p:spPr>
          <a:xfrm flipV="1">
            <a:off x="6392742" y="5673576"/>
            <a:ext cx="64886" cy="95562"/>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33" name="Straight Connector 132"/>
          <p:cNvCxnSpPr/>
          <p:nvPr/>
        </p:nvCxnSpPr>
        <p:spPr>
          <a:xfrm>
            <a:off x="7079171" y="6039831"/>
            <a:ext cx="0" cy="342996"/>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35" name="Straight Connector 134"/>
          <p:cNvCxnSpPr/>
          <p:nvPr/>
        </p:nvCxnSpPr>
        <p:spPr>
          <a:xfrm>
            <a:off x="7815951" y="5666955"/>
            <a:ext cx="0" cy="471454"/>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139" name="Straight Connector 138"/>
          <p:cNvCxnSpPr/>
          <p:nvPr/>
        </p:nvCxnSpPr>
        <p:spPr>
          <a:xfrm>
            <a:off x="8651520" y="6069350"/>
            <a:ext cx="207235" cy="257935"/>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59" name="TextBox 158"/>
          <p:cNvSpPr txBox="1"/>
          <p:nvPr/>
        </p:nvSpPr>
        <p:spPr>
          <a:xfrm>
            <a:off x="8675782" y="5375427"/>
            <a:ext cx="706437" cy="2923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300" dirty="0">
                <a:solidFill>
                  <a:prstClr val="black"/>
                </a:solidFill>
                <a:latin typeface="Calibri"/>
              </a:rPr>
              <a:t>Union</a:t>
            </a:r>
          </a:p>
        </p:txBody>
      </p:sp>
      <p:cxnSp>
        <p:nvCxnSpPr>
          <p:cNvPr id="162" name="Straight Connector 161"/>
          <p:cNvCxnSpPr>
            <a:stCxn id="159" idx="2"/>
          </p:cNvCxnSpPr>
          <p:nvPr/>
        </p:nvCxnSpPr>
        <p:spPr>
          <a:xfrm>
            <a:off x="9029001" y="5667815"/>
            <a:ext cx="39737" cy="150494"/>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88" name="TextBox 187"/>
          <p:cNvSpPr txBox="1"/>
          <p:nvPr/>
        </p:nvSpPr>
        <p:spPr>
          <a:xfrm>
            <a:off x="8703274" y="4113646"/>
            <a:ext cx="785159" cy="21544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800" dirty="0">
                <a:solidFill>
                  <a:prstClr val="white"/>
                </a:solidFill>
                <a:latin typeface="Calibri"/>
              </a:rPr>
              <a:t>mental health</a:t>
            </a:r>
          </a:p>
        </p:txBody>
      </p:sp>
      <p:sp>
        <p:nvSpPr>
          <p:cNvPr id="189" name="TextBox 188"/>
          <p:cNvSpPr txBox="1"/>
          <p:nvPr/>
        </p:nvSpPr>
        <p:spPr>
          <a:xfrm>
            <a:off x="3405753" y="4111716"/>
            <a:ext cx="625001" cy="21544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800" dirty="0">
                <a:solidFill>
                  <a:prstClr val="white"/>
                </a:solidFill>
                <a:latin typeface="Calibri"/>
              </a:rPr>
              <a:t>hospital</a:t>
            </a:r>
          </a:p>
        </p:txBody>
      </p:sp>
      <p:sp>
        <p:nvSpPr>
          <p:cNvPr id="190" name="TextBox 189"/>
          <p:cNvSpPr txBox="1"/>
          <p:nvPr/>
        </p:nvSpPr>
        <p:spPr>
          <a:xfrm>
            <a:off x="7944781" y="4116623"/>
            <a:ext cx="670396" cy="21544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800" dirty="0">
                <a:solidFill>
                  <a:prstClr val="white"/>
                </a:solidFill>
                <a:latin typeface="Calibri"/>
              </a:rPr>
              <a:t>community</a:t>
            </a:r>
          </a:p>
        </p:txBody>
      </p:sp>
      <p:cxnSp>
        <p:nvCxnSpPr>
          <p:cNvPr id="192" name="Straight Connector 191"/>
          <p:cNvCxnSpPr/>
          <p:nvPr/>
        </p:nvCxnSpPr>
        <p:spPr>
          <a:xfrm>
            <a:off x="7639591" y="5274593"/>
            <a:ext cx="0" cy="126182"/>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91" name="Oval 90"/>
          <p:cNvSpPr/>
          <p:nvPr/>
        </p:nvSpPr>
        <p:spPr>
          <a:xfrm>
            <a:off x="9494357" y="4108688"/>
            <a:ext cx="1083692" cy="9176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solidFill>
                  <a:prstClr val="white"/>
                </a:solidFill>
                <a:latin typeface="Calibri"/>
              </a:rPr>
              <a:t>EOHLA</a:t>
            </a:r>
          </a:p>
        </p:txBody>
      </p:sp>
      <p:sp>
        <p:nvSpPr>
          <p:cNvPr id="92" name="TextBox 91"/>
          <p:cNvSpPr txBox="1"/>
          <p:nvPr/>
        </p:nvSpPr>
        <p:spPr>
          <a:xfrm>
            <a:off x="8419268" y="4427118"/>
            <a:ext cx="798707" cy="215444"/>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800" dirty="0">
                <a:solidFill>
                  <a:prstClr val="white"/>
                </a:solidFill>
                <a:latin typeface="Calibri"/>
              </a:rPr>
              <a:t>Primary care</a:t>
            </a:r>
          </a:p>
        </p:txBody>
      </p:sp>
      <p:sp>
        <p:nvSpPr>
          <p:cNvPr id="50" name="TextBox 49"/>
          <p:cNvSpPr txBox="1"/>
          <p:nvPr/>
        </p:nvSpPr>
        <p:spPr>
          <a:xfrm>
            <a:off x="8760581" y="1524128"/>
            <a:ext cx="1697403" cy="369332"/>
          </a:xfrm>
          <a:prstGeom prst="rect">
            <a:avLst/>
          </a:prstGeom>
          <a:noFill/>
        </p:spPr>
        <p:txBody>
          <a:bodyPr wrap="square" rtlCol="0">
            <a:spAutoFit/>
          </a:bodyPr>
          <a:lstStyle/>
          <a:p>
            <a:pPr algn="ctr"/>
            <a:r>
              <a:rPr lang="en-US" b="1" dirty="0">
                <a:solidFill>
                  <a:prstClr val="black"/>
                </a:solidFill>
                <a:latin typeface="Calibri"/>
              </a:rPr>
              <a:t>Support Staff</a:t>
            </a:r>
          </a:p>
        </p:txBody>
      </p:sp>
      <p:sp>
        <p:nvSpPr>
          <p:cNvPr id="52" name="Rectangle 51"/>
          <p:cNvSpPr/>
          <p:nvPr/>
        </p:nvSpPr>
        <p:spPr>
          <a:xfrm>
            <a:off x="9161068" y="2467423"/>
            <a:ext cx="1143827" cy="523220"/>
          </a:xfrm>
          <a:prstGeom prst="rect">
            <a:avLst/>
          </a:prstGeom>
        </p:spPr>
        <p:txBody>
          <a:bodyPr wrap="square">
            <a:spAutoFit/>
          </a:bodyPr>
          <a:lstStyle/>
          <a:p>
            <a:pPr algn="ctr"/>
            <a:r>
              <a:rPr lang="en-US" sz="1400" b="1" dirty="0">
                <a:solidFill>
                  <a:prstClr val="black"/>
                </a:solidFill>
                <a:latin typeface="Calibri"/>
              </a:rPr>
              <a:t>Integrations Team</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967" y="1987057"/>
            <a:ext cx="1010716" cy="5399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5" name="AutoShape 5" descr="Image result for moda health log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sp>
        <p:nvSpPr>
          <p:cNvPr id="56" name="AutoShape 7" descr="Image result for moda health log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a:endParaRPr>
          </a:p>
        </p:txBody>
      </p:sp>
      <p:pic>
        <p:nvPicPr>
          <p:cNvPr id="1033" name="Picture 9" descr="Image result for moda health log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253"/>
          <a:stretch/>
        </p:blipFill>
        <p:spPr bwMode="auto">
          <a:xfrm>
            <a:off x="9192096" y="3246071"/>
            <a:ext cx="1171800" cy="4460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521" y="806480"/>
            <a:ext cx="1868705" cy="784053"/>
          </a:xfrm>
          <a:prstGeom prst="rect">
            <a:avLst/>
          </a:prstGeom>
        </p:spPr>
      </p:pic>
    </p:spTree>
    <p:extLst>
      <p:ext uri="{BB962C8B-B14F-4D97-AF65-F5344CB8AC3E}">
        <p14:creationId xmlns:p14="http://schemas.microsoft.com/office/powerpoint/2010/main" val="200902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flipV="1">
            <a:off x="1899487" y="1133471"/>
            <a:ext cx="1058779" cy="144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3035" y="394971"/>
            <a:ext cx="8596668" cy="1135792"/>
          </a:xfrm>
        </p:spPr>
        <p:txBody>
          <a:bodyPr>
            <a:normAutofit fontScale="90000"/>
          </a:bodyPr>
          <a:lstStyle/>
          <a:p>
            <a:r>
              <a:rPr lang="en-US" dirty="0"/>
              <a:t>How the Money Flows:</a:t>
            </a:r>
            <a:br>
              <a:rPr lang="en-US" dirty="0"/>
            </a:br>
            <a:r>
              <a:rPr lang="en-US" dirty="0" smtClean="0"/>
              <a:t>OHA</a:t>
            </a:r>
            <a:r>
              <a:rPr lang="en-US" dirty="0"/>
              <a:t>	</a:t>
            </a:r>
            <a:r>
              <a:rPr lang="en-US" dirty="0" smtClean="0"/>
              <a:t>	  </a:t>
            </a:r>
            <a:r>
              <a:rPr lang="en-US" sz="4000" dirty="0" smtClean="0">
                <a:solidFill>
                  <a:schemeClr val="accent2">
                    <a:lumMod val="75000"/>
                  </a:schemeClr>
                </a:solidFill>
              </a:rPr>
              <a:t>$</a:t>
            </a:r>
            <a:r>
              <a:rPr lang="en-US" sz="4000" dirty="0" smtClean="0">
                <a:solidFill>
                  <a:schemeClr val="accent2">
                    <a:lumMod val="60000"/>
                    <a:lumOff val="40000"/>
                  </a:schemeClr>
                </a:solidFill>
              </a:rPr>
              <a:t>	</a:t>
            </a:r>
            <a:r>
              <a:rPr lang="en-US" dirty="0"/>
              <a:t>	</a:t>
            </a:r>
            <a:r>
              <a:rPr lang="en-US" dirty="0" smtClean="0"/>
              <a:t>CCOs</a:t>
            </a:r>
            <a:endParaRPr lang="en-US" u="sng" dirty="0"/>
          </a:p>
        </p:txBody>
      </p:sp>
      <p:sp>
        <p:nvSpPr>
          <p:cNvPr id="3" name="Content Placeholder 2"/>
          <p:cNvSpPr>
            <a:spLocks noGrp="1"/>
          </p:cNvSpPr>
          <p:nvPr>
            <p:ph idx="1"/>
          </p:nvPr>
        </p:nvSpPr>
        <p:spPr>
          <a:xfrm>
            <a:off x="677335" y="1786685"/>
            <a:ext cx="8596668" cy="5071316"/>
          </a:xfrm>
        </p:spPr>
        <p:txBody>
          <a:bodyPr>
            <a:normAutofit fontScale="92500" lnSpcReduction="20000"/>
          </a:bodyPr>
          <a:lstStyle/>
          <a:p>
            <a:pPr marL="0" indent="0">
              <a:buNone/>
            </a:pPr>
            <a:r>
              <a:rPr lang="en-US" sz="2000" b="1" dirty="0" smtClean="0"/>
              <a:t>The Global Budget </a:t>
            </a:r>
          </a:p>
          <a:p>
            <a:r>
              <a:rPr lang="en-US" dirty="0"/>
              <a:t>Quality Measure Fund Risk Contract Surplus </a:t>
            </a:r>
          </a:p>
          <a:p>
            <a:r>
              <a:rPr lang="en-US" dirty="0"/>
              <a:t>LCAC Fund Risk Contract Surplus </a:t>
            </a:r>
          </a:p>
          <a:p>
            <a:pPr marL="57150" indent="0">
              <a:buNone/>
            </a:pPr>
            <a:r>
              <a:rPr lang="en-US" dirty="0" smtClean="0"/>
              <a:t>Involves </a:t>
            </a:r>
            <a:r>
              <a:rPr lang="en-US" i="1" dirty="0" smtClean="0"/>
              <a:t>capitation rates </a:t>
            </a:r>
            <a:r>
              <a:rPr lang="en-US" dirty="0" smtClean="0"/>
              <a:t>– a predetermined payment amount that depends on OHP eligibility status and is paid to the CCOs on a per member per month (PMPM) basis</a:t>
            </a:r>
          </a:p>
          <a:p>
            <a:pPr lvl="1"/>
            <a:r>
              <a:rPr lang="en-US" dirty="0" smtClean="0"/>
              <a:t>Based on program eligibility for traditional Medicaid members by category</a:t>
            </a:r>
          </a:p>
          <a:p>
            <a:pPr lvl="1"/>
            <a:r>
              <a:rPr lang="en-US" dirty="0" smtClean="0"/>
              <a:t>Members included as part of the Affordable Care Act expansion population are not under the global budget</a:t>
            </a:r>
          </a:p>
          <a:p>
            <a:pPr marL="457200" lvl="1" indent="0">
              <a:buNone/>
            </a:pPr>
            <a:endParaRPr lang="en-US" sz="100" dirty="0" smtClean="0"/>
          </a:p>
          <a:p>
            <a:pPr marL="0" indent="0">
              <a:buNone/>
            </a:pPr>
            <a:r>
              <a:rPr lang="en-US" sz="2000" b="1" dirty="0" smtClean="0"/>
              <a:t>The </a:t>
            </a:r>
            <a:r>
              <a:rPr lang="en-US" sz="2000" b="1" dirty="0"/>
              <a:t>Quality Pool </a:t>
            </a:r>
            <a:endParaRPr lang="en-US" sz="2000" b="1" dirty="0" smtClean="0"/>
          </a:p>
          <a:p>
            <a:r>
              <a:rPr lang="en-US" sz="2000" dirty="0"/>
              <a:t>Incentive Measure Quality </a:t>
            </a:r>
            <a:r>
              <a:rPr lang="en-US" sz="2000" dirty="0" smtClean="0"/>
              <a:t>Pool Distribution</a:t>
            </a:r>
            <a:endParaRPr lang="en-US" sz="2000" dirty="0"/>
          </a:p>
          <a:p>
            <a:r>
              <a:rPr lang="en-US" sz="2000" dirty="0"/>
              <a:t>Incentive Measure Challenge Pool </a:t>
            </a:r>
            <a:r>
              <a:rPr lang="en-US" sz="2000" dirty="0" smtClean="0"/>
              <a:t>Distribution</a:t>
            </a:r>
            <a:endParaRPr lang="en-US" sz="2000" dirty="0"/>
          </a:p>
          <a:p>
            <a:pPr marL="57150" indent="0">
              <a:buNone/>
            </a:pPr>
            <a:r>
              <a:rPr lang="en-US" dirty="0" smtClean="0"/>
              <a:t>Involves </a:t>
            </a:r>
            <a:r>
              <a:rPr lang="en-US" i="1" dirty="0" smtClean="0"/>
              <a:t>incentive payments </a:t>
            </a:r>
            <a:r>
              <a:rPr lang="en-US" dirty="0"/>
              <a:t>– </a:t>
            </a:r>
            <a:r>
              <a:rPr lang="en-US" dirty="0" smtClean="0"/>
              <a:t>a portion of the budget withheld that places CCOs “at </a:t>
            </a:r>
            <a:r>
              <a:rPr lang="en-US" dirty="0"/>
              <a:t>risk” for loses and rewarded for savings </a:t>
            </a:r>
            <a:endParaRPr lang="en-US" dirty="0" smtClean="0"/>
          </a:p>
          <a:p>
            <a:pPr lvl="1"/>
            <a:r>
              <a:rPr lang="en-US" dirty="0" smtClean="0"/>
              <a:t>Based on Incentive Measure Performance</a:t>
            </a:r>
            <a:endParaRPr lang="en-US" dirty="0"/>
          </a:p>
          <a:p>
            <a:pPr lvl="1"/>
            <a:r>
              <a:rPr lang="en-US" dirty="0"/>
              <a:t>The CCO’s are allowed to keep the “savings” and reinvest in prevention, promotion and other </a:t>
            </a:r>
            <a:r>
              <a:rPr lang="en-US" dirty="0" smtClean="0"/>
              <a:t>activities</a:t>
            </a:r>
            <a:endParaRPr lang="en-US" dirty="0"/>
          </a:p>
        </p:txBody>
      </p:sp>
      <p:pic>
        <p:nvPicPr>
          <p:cNvPr id="8" name="Picture 7"/>
          <p:cNvPicPr>
            <a:picLocks noChangeAspect="1"/>
          </p:cNvPicPr>
          <p:nvPr/>
        </p:nvPicPr>
        <p:blipFill>
          <a:blip r:embed="rId3"/>
          <a:stretch>
            <a:fillRect/>
          </a:stretch>
        </p:blipFill>
        <p:spPr>
          <a:xfrm>
            <a:off x="5985123" y="154089"/>
            <a:ext cx="2725740" cy="1789007"/>
          </a:xfrm>
          <a:prstGeom prst="rect">
            <a:avLst/>
          </a:prstGeom>
        </p:spPr>
      </p:pic>
      <p:sp>
        <p:nvSpPr>
          <p:cNvPr id="4" name="TextBox 3"/>
          <p:cNvSpPr txBox="1"/>
          <p:nvPr/>
        </p:nvSpPr>
        <p:spPr>
          <a:xfrm>
            <a:off x="9429750" y="2293622"/>
            <a:ext cx="2609849" cy="2036455"/>
          </a:xfrm>
          <a:prstGeom prst="rect">
            <a:avLst/>
          </a:prstGeom>
          <a:solidFill>
            <a:srgbClr val="0070C0"/>
          </a:solidFill>
          <a:ln>
            <a:solidFill>
              <a:schemeClr val="accent1"/>
            </a:solidFill>
          </a:ln>
        </p:spPr>
        <p:txBody>
          <a:bodyPr wrap="square" rtlCol="0">
            <a:spAutoFit/>
          </a:bodyPr>
          <a:lstStyle/>
          <a:p>
            <a:pPr marL="57150" lvl="0" defTabSz="457200">
              <a:spcBef>
                <a:spcPts val="1000"/>
              </a:spcBef>
              <a:buClr>
                <a:srgbClr val="90C226"/>
              </a:buClr>
              <a:buSzPct val="80000"/>
            </a:pPr>
            <a:r>
              <a:rPr lang="en-US" dirty="0" smtClean="0"/>
              <a:t>The Financial Promise from OHA to CMS to Allow Global Budgets:</a:t>
            </a:r>
            <a:endParaRPr lang="en-US" sz="1700" dirty="0" smtClean="0">
              <a:solidFill>
                <a:prstClr val="black">
                  <a:lumMod val="75000"/>
                  <a:lumOff val="25000"/>
                </a:prstClr>
              </a:solidFill>
            </a:endParaRPr>
          </a:p>
          <a:p>
            <a:pPr marL="285750" indent="-285750" defTabSz="457200">
              <a:spcBef>
                <a:spcPts val="1000"/>
              </a:spcBef>
              <a:buClr>
                <a:srgbClr val="90C226"/>
              </a:buClr>
              <a:buSzPct val="80000"/>
              <a:buFont typeface="Wingdings 3" charset="2"/>
              <a:buChar char=""/>
            </a:pPr>
            <a:r>
              <a:rPr lang="en-US" sz="1600" dirty="0" smtClean="0"/>
              <a:t>In 2015, OHA met its obligation to CMS to reduce average growth of spending by 2%</a:t>
            </a:r>
            <a:endParaRPr lang="en-US" sz="1600" dirty="0"/>
          </a:p>
        </p:txBody>
      </p:sp>
    </p:spTree>
    <p:extLst>
      <p:ext uri="{BB962C8B-B14F-4D97-AF65-F5344CB8AC3E}">
        <p14:creationId xmlns:p14="http://schemas.microsoft.com/office/powerpoint/2010/main" val="3086251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374664289"/>
              </p:ext>
            </p:extLst>
          </p:nvPr>
        </p:nvGraphicFramePr>
        <p:xfrm>
          <a:off x="650424" y="1171575"/>
          <a:ext cx="8324849" cy="53816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3200" dirty="0" smtClean="0"/>
              <a:t>2015 </a:t>
            </a:r>
            <a:r>
              <a:rPr lang="en-US" sz="3200" dirty="0"/>
              <a:t>EOCCO Risk Contract Surplus/Incentive Measure Settlement Distribution </a:t>
            </a:r>
          </a:p>
        </p:txBody>
      </p:sp>
    </p:spTree>
    <p:extLst>
      <p:ext uri="{BB962C8B-B14F-4D97-AF65-F5344CB8AC3E}">
        <p14:creationId xmlns:p14="http://schemas.microsoft.com/office/powerpoint/2010/main" val="31401101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https://www.oregon.gov/oha/HPA/dsi-tc/Documents/Eastern%20Oregon%20CCO%20Organizational%20Structure%20Overview.pptx</Url>
      <Description>Eastern Oregon CCO Organizational Structure Overview</Description>
    </URL>
    <PublishingExpirationDate xmlns="http://schemas.microsoft.com/sharepoint/v3" xsi:nil="true"/>
    <PublishingStartDate xmlns="http://schemas.microsoft.com/sharepoint/v3" xsi:nil="true"/>
    <DocumentExpirationDate xmlns="59da1016-2a1b-4f8a-9768-d7a4932f6f16" xsi:nil="true"/>
    <Meta_x0020_Description xmlns="e5f1ac6e-e8e1-4751-aa4e-20d14744385a"/>
    <Meta_x0020_Keywords xmlns="e5f1ac6e-e8e1-4751-aa4e-20d14744385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677473FA22F4D84A2424E1006D7E0" ma:contentTypeVersion="18" ma:contentTypeDescription="Create a new document." ma:contentTypeScope="" ma:versionID="1d1e569fdc6b9e976cc03a2f07043bf9">
  <xsd:schema xmlns:xsd="http://www.w3.org/2001/XMLSchema" xmlns:xs="http://www.w3.org/2001/XMLSchema" xmlns:p="http://schemas.microsoft.com/office/2006/metadata/properties" xmlns:ns1="http://schemas.microsoft.com/sharepoint/v3" xmlns:ns2="e5f1ac6e-e8e1-4751-aa4e-20d14744385a" xmlns:ns3="59da1016-2a1b-4f8a-9768-d7a4932f6f16" targetNamespace="http://schemas.microsoft.com/office/2006/metadata/properties" ma:root="true" ma:fieldsID="90756af6c6ed2a9854526670b4dc5b3e" ns1:_="" ns2:_="" ns3:_="">
    <xsd:import namespace="http://schemas.microsoft.com/sharepoint/v3"/>
    <xsd:import namespace="e5f1ac6e-e8e1-4751-aa4e-20d14744385a"/>
    <xsd:import namespace="59da1016-2a1b-4f8a-9768-d7a4932f6f16"/>
    <xsd:element name="properties">
      <xsd:complexType>
        <xsd:sequence>
          <xsd:element name="documentManagement">
            <xsd:complexType>
              <xsd:all>
                <xsd:element ref="ns2:Meta_x0020_Description"/>
                <xsd:element ref="ns2:Meta_x0020_Keywords"/>
                <xsd:element ref="ns1:PublishingStartDate" minOccurs="0"/>
                <xsd:element ref="ns1:PublishingExpirationDate" minOccurs="0"/>
                <xsd:element ref="ns1:URL" minOccurs="0"/>
                <xsd:element ref="ns3:Document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8"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f1ac6e-e8e1-4751-aa4e-20d14744385a" elementFormDefault="qualified">
    <xsd:import namespace="http://schemas.microsoft.com/office/2006/documentManagement/types"/>
    <xsd:import namespace="http://schemas.microsoft.com/office/infopath/2007/PartnerControls"/>
    <xsd:element name="Meta_x0020_Description" ma:index="4" ma:displayName="Meta Description" ma:internalName="Meta_x0020_Description" ma:readOnly="false">
      <xsd:simpleType>
        <xsd:restriction base="dms:Text"/>
      </xsd:simpleType>
    </xsd:element>
    <xsd:element name="Meta_x0020_Keywords" ma:index="5" ma:displayName="Meta Keywords" ma:internalName="Meta_x0020_Keywords"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DocumentExpirationDate" ma:index="9" nillable="true" ma:displayName="Document Expiration Date" ma:format="DateOnly" ma:internalName="DocumentExpirationDate" ma:readOnly="false">
      <xsd:simpleType>
        <xsd:restriction base="dms:DateTime"/>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0F8415-E563-4B27-8E7E-5CEBF86D15B2}"/>
</file>

<file path=customXml/itemProps2.xml><?xml version="1.0" encoding="utf-8"?>
<ds:datastoreItem xmlns:ds="http://schemas.openxmlformats.org/officeDocument/2006/customXml" ds:itemID="{A5C7EA75-AAC2-492C-ABF0-3256AFF91EA6}"/>
</file>

<file path=customXml/itemProps3.xml><?xml version="1.0" encoding="utf-8"?>
<ds:datastoreItem xmlns:ds="http://schemas.openxmlformats.org/officeDocument/2006/customXml" ds:itemID="{220AE3EE-0D50-4003-940D-29B8C8E2C57A}"/>
</file>

<file path=docProps/app.xml><?xml version="1.0" encoding="utf-8"?>
<Properties xmlns="http://schemas.openxmlformats.org/officeDocument/2006/extended-properties" xmlns:vt="http://schemas.openxmlformats.org/officeDocument/2006/docPropsVTypes">
  <Template/>
  <TotalTime>3140</TotalTime>
  <Words>1858</Words>
  <Application>Microsoft Office PowerPoint</Application>
  <PresentationFormat>Widescreen</PresentationFormat>
  <Paragraphs>350</Paragraphs>
  <Slides>12</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Narrow</vt:lpstr>
      <vt:lpstr>Calibri</vt:lpstr>
      <vt:lpstr>Times New Roman</vt:lpstr>
      <vt:lpstr>Trebuchet MS</vt:lpstr>
      <vt:lpstr>Wingdings 3</vt:lpstr>
      <vt:lpstr>Facet</vt:lpstr>
      <vt:lpstr>Office Theme</vt:lpstr>
      <vt:lpstr>An Overview of the Eastern Oregon  Coordinated Care Organization</vt:lpstr>
      <vt:lpstr>Introduction</vt:lpstr>
      <vt:lpstr> Medicaid</vt:lpstr>
      <vt:lpstr>What is a CCO?</vt:lpstr>
      <vt:lpstr>2016 Incentive Measures</vt:lpstr>
      <vt:lpstr>Service Area Quick Facts</vt:lpstr>
      <vt:lpstr>PowerPoint Presentation</vt:lpstr>
      <vt:lpstr>How the Money Flows: OHA    $  CCOs</vt:lpstr>
      <vt:lpstr>2015 EOCCO Risk Contract Surplus/Incentive Measure Settlement Distribution </vt:lpstr>
      <vt:lpstr>EOCCO Community Benefit Initiative Reinvestments</vt:lpstr>
      <vt:lpstr>Projected 2016 LCAC Community Benefit Initiative Reinvestments Distribution</vt:lpstr>
      <vt:lpstr>Requirements of the Community Benefit Initiative Reinvestments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Oregon CCO Organizational Structure Overview</dc:title>
  <dc:creator>Carissa Bishop</dc:creator>
  <cp:lastModifiedBy>Cogswell Thomas</cp:lastModifiedBy>
  <cp:revision>214</cp:revision>
  <cp:lastPrinted>2016-09-29T17:03:06Z</cp:lastPrinted>
  <dcterms:created xsi:type="dcterms:W3CDTF">2016-09-20T05:20:10Z</dcterms:created>
  <dcterms:modified xsi:type="dcterms:W3CDTF">2017-06-20T18:40:54Z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0x0101004A1677473FA22F4D84A2424E1006D7E0</vt:lpwstr>
  </property>
  <property fmtid="{D5CDD505-2E9C-101B-9397-08002B2CF9AE}" pid="3" name="WorkflowChangePath">
    <vt:lpwstr>134daf96-636c-46ef-9aa0-a4999a60e5df,4;</vt:lpwstr>
  </property>
</Properties>
</file>