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6"/>
  </p:notesMasterIdLst>
  <p:handoutMasterIdLst>
    <p:handoutMasterId r:id="rId37"/>
  </p:handoutMasterIdLst>
  <p:sldIdLst>
    <p:sldId id="256" r:id="rId5"/>
    <p:sldId id="257" r:id="rId6"/>
    <p:sldId id="259" r:id="rId7"/>
    <p:sldId id="262" r:id="rId8"/>
    <p:sldId id="334" r:id="rId9"/>
    <p:sldId id="319" r:id="rId10"/>
    <p:sldId id="264" r:id="rId11"/>
    <p:sldId id="320" r:id="rId12"/>
    <p:sldId id="265" r:id="rId13"/>
    <p:sldId id="269" r:id="rId14"/>
    <p:sldId id="321" r:id="rId15"/>
    <p:sldId id="322" r:id="rId16"/>
    <p:sldId id="323" r:id="rId17"/>
    <p:sldId id="293" r:id="rId18"/>
    <p:sldId id="295" r:id="rId19"/>
    <p:sldId id="298" r:id="rId20"/>
    <p:sldId id="299" r:id="rId21"/>
    <p:sldId id="300" r:id="rId22"/>
    <p:sldId id="317" r:id="rId23"/>
    <p:sldId id="308" r:id="rId24"/>
    <p:sldId id="327" r:id="rId25"/>
    <p:sldId id="324" r:id="rId26"/>
    <p:sldId id="328" r:id="rId27"/>
    <p:sldId id="329" r:id="rId28"/>
    <p:sldId id="325" r:id="rId29"/>
    <p:sldId id="326" r:id="rId30"/>
    <p:sldId id="330" r:id="rId31"/>
    <p:sldId id="331" r:id="rId32"/>
    <p:sldId id="332" r:id="rId33"/>
    <p:sldId id="333" r:id="rId34"/>
    <p:sldId id="291" r:id="rId3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7F928E-E0AB-DFAC-F688-D9C8A5A9C6D5}" name="Munroe Margaret  Parrish" initials="MMP" userId="S::Margaret.P.Munroe@dhsoha.state.or.us::142c49a1-9012-4f92-a251-b444c69c249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E8902"/>
    <a:srgbClr val="7DA830"/>
    <a:srgbClr val="005595"/>
    <a:srgbClr val="F5F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3547" autoAdjust="0"/>
  </p:normalViewPr>
  <p:slideViewPr>
    <p:cSldViewPr snapToGrid="0">
      <p:cViewPr varScale="1">
        <p:scale>
          <a:sx n="56" d="100"/>
          <a:sy n="56" d="100"/>
        </p:scale>
        <p:origin x="1600" y="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249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FA0F4C-4BD7-4F1C-A1D7-87D1CE099A7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B8B723-B5EC-4FE5-9072-4F82FC97B467}"/>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E2D0666-97D0-41E0-B3F4-61F10F0369D8}" type="datetimeFigureOut">
              <a:rPr lang="en-US" smtClean="0"/>
              <a:t>12/29/2023</a:t>
            </a:fld>
            <a:endParaRPr lang="en-US"/>
          </a:p>
        </p:txBody>
      </p:sp>
      <p:sp>
        <p:nvSpPr>
          <p:cNvPr id="4" name="Footer Placeholder 3">
            <a:extLst>
              <a:ext uri="{FF2B5EF4-FFF2-40B4-BE49-F238E27FC236}">
                <a16:creationId xmlns:a16="http://schemas.microsoft.com/office/drawing/2014/main" id="{63EC4E01-AF31-459C-A34B-1D72C263A66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68020-BF5B-4427-918A-DED83BE251E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0E065F9-011D-4DC1-AC6B-8F5758CB863C}" type="slidenum">
              <a:rPr lang="en-US" smtClean="0"/>
              <a:t>‹#›</a:t>
            </a:fld>
            <a:endParaRPr lang="en-US"/>
          </a:p>
        </p:txBody>
      </p:sp>
    </p:spTree>
    <p:extLst>
      <p:ext uri="{BB962C8B-B14F-4D97-AF65-F5344CB8AC3E}">
        <p14:creationId xmlns:p14="http://schemas.microsoft.com/office/powerpoint/2010/main" val="3785214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050"/>
            </a:lvl1pPr>
          </a:lstStyle>
          <a:p>
            <a:fld id="{097173B5-EDEF-4FE9-B9D0-15DAE9029F3E}" type="datetimeFigureOut">
              <a:rPr lang="en-US" smtClean="0"/>
              <a:pPr/>
              <a:t>12/29/2023</a:t>
            </a:fld>
            <a:endParaRPr lang="en-US"/>
          </a:p>
        </p:txBody>
      </p:sp>
      <p:sp>
        <p:nvSpPr>
          <p:cNvPr id="4" name="Slide Image Placeholder 3"/>
          <p:cNvSpPr>
            <a:spLocks noGrp="1" noRot="1" noChangeAspect="1"/>
          </p:cNvSpPr>
          <p:nvPr>
            <p:ph type="sldImg" idx="2"/>
          </p:nvPr>
        </p:nvSpPr>
        <p:spPr>
          <a:xfrm>
            <a:off x="639763" y="428625"/>
            <a:ext cx="2398712" cy="1799035"/>
          </a:xfrm>
          <a:prstGeom prst="rect">
            <a:avLst/>
          </a:prstGeom>
          <a:noFill/>
          <a:ln w="12700">
            <a:solidFill>
              <a:schemeClr val="bg1">
                <a:lumMod val="65000"/>
              </a:schemeClr>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12476" y="428625"/>
            <a:ext cx="5465763" cy="587692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050"/>
            </a:lvl1pPr>
          </a:lstStyle>
          <a:p>
            <a:fld id="{A48E67ED-DB7C-4F00-AFC3-76BE366054ED}" type="slidenum">
              <a:rPr lang="en-US" smtClean="0"/>
              <a:pPr/>
              <a:t>‹#›</a:t>
            </a:fld>
            <a:endParaRPr lang="en-US" dirty="0"/>
          </a:p>
        </p:txBody>
      </p:sp>
      <p:sp>
        <p:nvSpPr>
          <p:cNvPr id="8" name="Rectangle 7">
            <a:extLst>
              <a:ext uri="{FF2B5EF4-FFF2-40B4-BE49-F238E27FC236}">
                <a16:creationId xmlns:a16="http://schemas.microsoft.com/office/drawing/2014/main" id="{A35003E3-DF16-4CD2-98DC-1E87C68499B5}"/>
              </a:ext>
            </a:extLst>
          </p:cNvPr>
          <p:cNvSpPr/>
          <p:nvPr/>
        </p:nvSpPr>
        <p:spPr>
          <a:xfrm>
            <a:off x="0" y="0"/>
            <a:ext cx="3657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D5F498-C9C8-4C25-973F-EF5AC9214CF9}"/>
              </a:ext>
            </a:extLst>
          </p:cNvPr>
          <p:cNvSpPr/>
          <p:nvPr/>
        </p:nvSpPr>
        <p:spPr>
          <a:xfrm>
            <a:off x="365760" y="0"/>
            <a:ext cx="914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55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8625"/>
            <a:ext cx="2398712" cy="1798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8E67ED-DB7C-4F00-AFC3-76BE366054ED}" type="slidenum">
              <a:rPr lang="en-US" smtClean="0"/>
              <a:pPr/>
              <a:t>1</a:t>
            </a:fld>
            <a:endParaRPr lang="en-US" dirty="0"/>
          </a:p>
        </p:txBody>
      </p:sp>
    </p:spTree>
    <p:extLst>
      <p:ext uri="{BB962C8B-B14F-4D97-AF65-F5344CB8AC3E}">
        <p14:creationId xmlns:p14="http://schemas.microsoft.com/office/powerpoint/2010/main" val="190303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8625"/>
            <a:ext cx="2398712" cy="1798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8E67ED-DB7C-4F00-AFC3-76BE366054ED}" type="slidenum">
              <a:rPr lang="en-US" smtClean="0"/>
              <a:pPr/>
              <a:t>2</a:t>
            </a:fld>
            <a:endParaRPr lang="en-US" dirty="0"/>
          </a:p>
        </p:txBody>
      </p:sp>
    </p:spTree>
    <p:extLst>
      <p:ext uri="{BB962C8B-B14F-4D97-AF65-F5344CB8AC3E}">
        <p14:creationId xmlns:p14="http://schemas.microsoft.com/office/powerpoint/2010/main" val="270531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8625"/>
            <a:ext cx="2398712" cy="1798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E67ED-DB7C-4F00-AFC3-76BE366054ED}" type="slidenum">
              <a:rPr lang="en-US" smtClean="0"/>
              <a:pPr/>
              <a:t>6</a:t>
            </a:fld>
            <a:endParaRPr lang="en-US" dirty="0"/>
          </a:p>
        </p:txBody>
      </p:sp>
    </p:spTree>
    <p:extLst>
      <p:ext uri="{BB962C8B-B14F-4D97-AF65-F5344CB8AC3E}">
        <p14:creationId xmlns:p14="http://schemas.microsoft.com/office/powerpoint/2010/main" val="311930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8625"/>
            <a:ext cx="2398712" cy="1798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E67ED-DB7C-4F00-AFC3-76BE366054ED}" type="slidenum">
              <a:rPr lang="en-US" smtClean="0"/>
              <a:pPr/>
              <a:t>11</a:t>
            </a:fld>
            <a:endParaRPr lang="en-US" dirty="0"/>
          </a:p>
        </p:txBody>
      </p:sp>
    </p:spTree>
    <p:extLst>
      <p:ext uri="{BB962C8B-B14F-4D97-AF65-F5344CB8AC3E}">
        <p14:creationId xmlns:p14="http://schemas.microsoft.com/office/powerpoint/2010/main" val="117337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8625"/>
            <a:ext cx="2398712" cy="1798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E67ED-DB7C-4F00-AFC3-76BE366054ED}" type="slidenum">
              <a:rPr lang="en-US" smtClean="0"/>
              <a:pPr/>
              <a:t>12</a:t>
            </a:fld>
            <a:endParaRPr lang="en-US" dirty="0"/>
          </a:p>
        </p:txBody>
      </p:sp>
    </p:spTree>
    <p:extLst>
      <p:ext uri="{BB962C8B-B14F-4D97-AF65-F5344CB8AC3E}">
        <p14:creationId xmlns:p14="http://schemas.microsoft.com/office/powerpoint/2010/main" val="394113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8625"/>
            <a:ext cx="2398712" cy="1798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E67ED-DB7C-4F00-AFC3-76BE366054ED}" type="slidenum">
              <a:rPr lang="en-US" smtClean="0"/>
              <a:pPr/>
              <a:t>13</a:t>
            </a:fld>
            <a:endParaRPr lang="en-US" dirty="0"/>
          </a:p>
        </p:txBody>
      </p:sp>
    </p:spTree>
    <p:extLst>
      <p:ext uri="{BB962C8B-B14F-4D97-AF65-F5344CB8AC3E}">
        <p14:creationId xmlns:p14="http://schemas.microsoft.com/office/powerpoint/2010/main" val="82156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8625"/>
            <a:ext cx="2398712" cy="1798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E67ED-DB7C-4F00-AFC3-76BE366054ED}" type="slidenum">
              <a:rPr lang="en-US" smtClean="0"/>
              <a:pPr/>
              <a:t>15</a:t>
            </a:fld>
            <a:endParaRPr lang="en-US" dirty="0"/>
          </a:p>
        </p:txBody>
      </p:sp>
    </p:spTree>
    <p:extLst>
      <p:ext uri="{BB962C8B-B14F-4D97-AF65-F5344CB8AC3E}">
        <p14:creationId xmlns:p14="http://schemas.microsoft.com/office/powerpoint/2010/main" val="3155232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U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98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_orang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84AE322E-770C-48B7-96B5-E4FE263D08A2}"/>
              </a:ext>
            </a:extLst>
          </p:cNvPr>
          <p:cNvSpPr/>
          <p:nvPr/>
        </p:nvSpPr>
        <p:spPr>
          <a:xfrm>
            <a:off x="7171082" y="-3970"/>
            <a:ext cx="1972917"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4492DCB3-BC98-4935-84C1-C00E66830AF5}"/>
              </a:ext>
            </a:extLst>
          </p:cNvPr>
          <p:cNvSpPr/>
          <p:nvPr userDrawn="1"/>
        </p:nvSpPr>
        <p:spPr>
          <a:xfrm>
            <a:off x="7171082" y="-3970"/>
            <a:ext cx="1972917"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4DB5A2DB-3D6E-41E9-BB2F-427FAA0B84EB}"/>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0020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997230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_gree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171AA448-FFE0-45FC-94C4-74D5D63B4245}"/>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7A638596-F8BA-4AC4-9A35-52632408C8CD}"/>
              </a:ext>
            </a:extLst>
          </p:cNvPr>
          <p:cNvSpPr/>
          <p:nvPr/>
        </p:nvSpPr>
        <p:spPr>
          <a:xfrm>
            <a:off x="2" y="-3969"/>
            <a:ext cx="9143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E2E859E1-0C3E-47AA-810C-235CB7659203}"/>
              </a:ext>
            </a:extLst>
          </p:cNvPr>
          <p:cNvSpPr/>
          <p:nvPr userDrawn="1"/>
        </p:nvSpPr>
        <p:spPr>
          <a:xfrm>
            <a:off x="2" y="-3969"/>
            <a:ext cx="9143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0F673E95-5CE5-47A3-AD7A-AEA1ADD4265C}"/>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9615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_gree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61E8F351-1A4E-4B3A-8937-723A7225B96E}"/>
              </a:ext>
            </a:extLst>
          </p:cNvPr>
          <p:cNvSpPr/>
          <p:nvPr/>
        </p:nvSpPr>
        <p:spPr>
          <a:xfrm>
            <a:off x="7171082" y="-3970"/>
            <a:ext cx="1972917"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1B9DE73E-377E-48FC-8ED0-4BF4A31F4605}"/>
              </a:ext>
            </a:extLst>
          </p:cNvPr>
          <p:cNvSpPr/>
          <p:nvPr userDrawn="1"/>
        </p:nvSpPr>
        <p:spPr>
          <a:xfrm>
            <a:off x="7171082" y="-3970"/>
            <a:ext cx="1972917"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F4116D18-026F-4E1F-A894-A03740300A54}"/>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86418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_aqu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143596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aqu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2DBEECDB-5289-4D33-BE6C-3A1FBA4B0428}"/>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p:txBody>
      </p:sp>
    </p:spTree>
    <p:extLst>
      <p:ext uri="{BB962C8B-B14F-4D97-AF65-F5344CB8AC3E}">
        <p14:creationId xmlns:p14="http://schemas.microsoft.com/office/powerpoint/2010/main" val="1999946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_aqu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4930D93E-1A86-414B-A9FB-8FA335A940E4}"/>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9529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_finland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534328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_finlandi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2" y="-3969"/>
            <a:ext cx="914399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C2759E55-3CB4-45EF-B314-04AE5F678863}"/>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3744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ar_finlandi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7171082" y="-3970"/>
            <a:ext cx="1972917" cy="68619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E6B58CD3-C64C-4690-BE1F-220261E77796}"/>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859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8ADF4C-C20E-4779-93D8-BF0C89F77DA9}"/>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sp>
        <p:nvSpPr>
          <p:cNvPr id="7" name="Rectangle 2">
            <a:extLst>
              <a:ext uri="{FF2B5EF4-FFF2-40B4-BE49-F238E27FC236}">
                <a16:creationId xmlns:a16="http://schemas.microsoft.com/office/drawing/2014/main" id="{09550759-7198-4CB5-8840-220A82BE5B81}"/>
              </a:ext>
            </a:extLst>
          </p:cNvPr>
          <p:cNvSpPr>
            <a:spLocks noGrp="1" noChangeArrowheads="1"/>
          </p:cNvSpPr>
          <p:nvPr>
            <p:ph type="ctrTitle" hasCustomPrompt="1"/>
          </p:nvPr>
        </p:nvSpPr>
        <p:spPr>
          <a:xfrm>
            <a:off x="685800" y="682629"/>
            <a:ext cx="7772400" cy="1470025"/>
          </a:xfrm>
          <a:prstGeom prst="rect">
            <a:avLst/>
          </a:prstGeom>
        </p:spPr>
        <p:txBody>
          <a:bodyPr anchor="ctr">
            <a:noAutofit/>
          </a:bodyPr>
          <a:lstStyle>
            <a:lvl1pPr algn="ctr">
              <a:defRPr sz="4000" b="1">
                <a:solidFill>
                  <a:schemeClr val="accent1"/>
                </a:solidFill>
              </a:defRPr>
            </a:lvl1pPr>
          </a:lstStyle>
          <a:p>
            <a:r>
              <a:rPr lang="en-US" altLang="en-US"/>
              <a:t>Click to add title</a:t>
            </a:r>
          </a:p>
        </p:txBody>
      </p:sp>
      <p:sp>
        <p:nvSpPr>
          <p:cNvPr id="8" name="Rectangle 3">
            <a:extLst>
              <a:ext uri="{FF2B5EF4-FFF2-40B4-BE49-F238E27FC236}">
                <a16:creationId xmlns:a16="http://schemas.microsoft.com/office/drawing/2014/main" id="{964497FA-BD21-49E9-A4DE-9E2527280BEA}"/>
              </a:ext>
            </a:extLst>
          </p:cNvPr>
          <p:cNvSpPr>
            <a:spLocks noGrp="1" noChangeArrowheads="1"/>
          </p:cNvSpPr>
          <p:nvPr>
            <p:ph type="subTitle" idx="1" hasCustomPrompt="1"/>
          </p:nvPr>
        </p:nvSpPr>
        <p:spPr>
          <a:xfrm>
            <a:off x="1371600" y="2438400"/>
            <a:ext cx="6400800" cy="1752600"/>
          </a:xfrm>
          <a:prstGeom prst="rect">
            <a:avLst/>
          </a:prstGeom>
        </p:spPr>
        <p:txBody>
          <a:bodyPr>
            <a:normAutofit/>
          </a:bodyPr>
          <a:lstStyle>
            <a:lvl1pPr marL="0" indent="0" algn="ctr">
              <a:buFontTx/>
              <a:buNone/>
              <a:defRPr sz="1800">
                <a:solidFill>
                  <a:schemeClr val="accent1"/>
                </a:solidFill>
              </a:defRPr>
            </a:lvl1pPr>
          </a:lstStyle>
          <a:p>
            <a:r>
              <a:rPr lang="en-US" altLang="en-US"/>
              <a:t>Click to add subtitle</a:t>
            </a:r>
          </a:p>
        </p:txBody>
      </p:sp>
      <p:cxnSp>
        <p:nvCxnSpPr>
          <p:cNvPr id="9" name="Straight Connector 8">
            <a:extLst>
              <a:ext uri="{FF2B5EF4-FFF2-40B4-BE49-F238E27FC236}">
                <a16:creationId xmlns:a16="http://schemas.microsoft.com/office/drawing/2014/main" id="{3D73B268-07A5-4178-B7A9-025F32D51117}"/>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442072EB-6695-4B56-B4C0-5B221A2D3213}"/>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2">
            <a:extLst>
              <a:ext uri="{FF2B5EF4-FFF2-40B4-BE49-F238E27FC236}">
                <a16:creationId xmlns:a16="http://schemas.microsoft.com/office/drawing/2014/main" id="{4C9CE2CE-15CA-496B-ACA7-01F19B2AF39F}"/>
              </a:ext>
            </a:extLst>
          </p:cNvPr>
          <p:cNvSpPr txBox="1">
            <a:spLocks noChangeArrowheads="1"/>
          </p:cNvSpPr>
          <p:nvPr/>
        </p:nvSpPr>
        <p:spPr>
          <a:xfrm>
            <a:off x="838200" y="835029"/>
            <a:ext cx="77724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2400"/>
          </a:p>
        </p:txBody>
      </p:sp>
      <p:sp>
        <p:nvSpPr>
          <p:cNvPr id="16" name="TextBox 15">
            <a:extLst>
              <a:ext uri="{FF2B5EF4-FFF2-40B4-BE49-F238E27FC236}">
                <a16:creationId xmlns:a16="http://schemas.microsoft.com/office/drawing/2014/main" id="{9F7BF630-B5CA-4CE9-BAD0-136313B3AAEE}"/>
              </a:ext>
            </a:extLst>
          </p:cNvPr>
          <p:cNvSpPr txBox="1"/>
          <p:nvPr/>
        </p:nvSpPr>
        <p:spPr>
          <a:xfrm>
            <a:off x="3409593" y="5998665"/>
            <a:ext cx="3046363" cy="23083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900">
                <a:solidFill>
                  <a:schemeClr val="accent1"/>
                </a:solidFill>
              </a:rPr>
              <a:t>HEALTH POLICY AND ANALYTICS DIVISION</a:t>
            </a:r>
          </a:p>
        </p:txBody>
      </p:sp>
      <p:cxnSp>
        <p:nvCxnSpPr>
          <p:cNvPr id="14" name="Straight Connector 13">
            <a:extLst>
              <a:ext uri="{FF2B5EF4-FFF2-40B4-BE49-F238E27FC236}">
                <a16:creationId xmlns:a16="http://schemas.microsoft.com/office/drawing/2014/main" id="{E4E18434-0BED-4940-8B7B-BA2A8C0C9B31}"/>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CFE56E11-82E2-4928-873A-6E4EDD969661}"/>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2">
            <a:extLst>
              <a:ext uri="{FF2B5EF4-FFF2-40B4-BE49-F238E27FC236}">
                <a16:creationId xmlns:a16="http://schemas.microsoft.com/office/drawing/2014/main" id="{006DBFF6-C1D7-46D0-BB7E-6E5A50BB8E87}"/>
              </a:ext>
            </a:extLst>
          </p:cNvPr>
          <p:cNvSpPr txBox="1">
            <a:spLocks noChangeArrowheads="1"/>
          </p:cNvSpPr>
          <p:nvPr/>
        </p:nvSpPr>
        <p:spPr>
          <a:xfrm>
            <a:off x="838200" y="835029"/>
            <a:ext cx="77724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2400"/>
          </a:p>
        </p:txBody>
      </p:sp>
      <p:pic>
        <p:nvPicPr>
          <p:cNvPr id="4" name="Picture 3" descr="Logo&#10;&#10;Description automatically generated">
            <a:extLst>
              <a:ext uri="{FF2B5EF4-FFF2-40B4-BE49-F238E27FC236}">
                <a16:creationId xmlns:a16="http://schemas.microsoft.com/office/drawing/2014/main" id="{E9FA8E3D-A7B6-4641-B882-281096647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18" name="Picture 17">
            <a:extLst>
              <a:ext uri="{FF2B5EF4-FFF2-40B4-BE49-F238E27FC236}">
                <a16:creationId xmlns:a16="http://schemas.microsoft.com/office/drawing/2014/main" id="{9169A3A0-A2CF-40C0-A577-774B0A0A50AD}"/>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cxnSp>
        <p:nvCxnSpPr>
          <p:cNvPr id="19" name="Straight Connector 18">
            <a:extLst>
              <a:ext uri="{FF2B5EF4-FFF2-40B4-BE49-F238E27FC236}">
                <a16:creationId xmlns:a16="http://schemas.microsoft.com/office/drawing/2014/main" id="{CB3B2C7A-92B1-4F2C-B704-2D693374AFC6}"/>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1CA7EC83-BBB2-4576-A129-0504D64958F7}"/>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
            <a:extLst>
              <a:ext uri="{FF2B5EF4-FFF2-40B4-BE49-F238E27FC236}">
                <a16:creationId xmlns:a16="http://schemas.microsoft.com/office/drawing/2014/main" id="{B90FC5B8-CEC2-467D-A2B1-C32D1F92709C}"/>
              </a:ext>
            </a:extLst>
          </p:cNvPr>
          <p:cNvSpPr txBox="1">
            <a:spLocks noChangeArrowheads="1"/>
          </p:cNvSpPr>
          <p:nvPr/>
        </p:nvSpPr>
        <p:spPr>
          <a:xfrm>
            <a:off x="838200" y="835029"/>
            <a:ext cx="77724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2400"/>
          </a:p>
        </p:txBody>
      </p:sp>
      <p:pic>
        <p:nvPicPr>
          <p:cNvPr id="22" name="Picture 21" descr="Logo&#10;&#10;Description automatically generated">
            <a:extLst>
              <a:ext uri="{FF2B5EF4-FFF2-40B4-BE49-F238E27FC236}">
                <a16:creationId xmlns:a16="http://schemas.microsoft.com/office/drawing/2014/main" id="{08F3D054-FE82-44BA-87B3-C4997B6FB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23" name="Picture 22">
            <a:extLst>
              <a:ext uri="{FF2B5EF4-FFF2-40B4-BE49-F238E27FC236}">
                <a16:creationId xmlns:a16="http://schemas.microsoft.com/office/drawing/2014/main" id="{CBFC639C-2294-4C20-B2DE-4405753B66BD}"/>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cxnSp>
        <p:nvCxnSpPr>
          <p:cNvPr id="24" name="Straight Connector 23">
            <a:extLst>
              <a:ext uri="{FF2B5EF4-FFF2-40B4-BE49-F238E27FC236}">
                <a16:creationId xmlns:a16="http://schemas.microsoft.com/office/drawing/2014/main" id="{658C695A-4E31-45FA-AF61-7A4C287EA55D}"/>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D11DBCDD-0CFD-486F-8F3F-538176A7A36F}"/>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Picture 26" descr="Logo&#10;&#10;Description automatically generated">
            <a:extLst>
              <a:ext uri="{FF2B5EF4-FFF2-40B4-BE49-F238E27FC236}">
                <a16:creationId xmlns:a16="http://schemas.microsoft.com/office/drawing/2014/main" id="{7991774E-0C05-4C28-89AF-C47FD7168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28" name="Picture 27">
            <a:extLst>
              <a:ext uri="{FF2B5EF4-FFF2-40B4-BE49-F238E27FC236}">
                <a16:creationId xmlns:a16="http://schemas.microsoft.com/office/drawing/2014/main" id="{4751BF74-40CE-41AB-8967-A0C3E620CEF0}"/>
              </a:ext>
            </a:extLst>
          </p:cNvPr>
          <p:cNvPicPr>
            <a:picLocks noChangeAspect="1"/>
          </p:cNvPicPr>
          <p:nvPr userDrawn="1"/>
        </p:nvPicPr>
        <p:blipFill rotWithShape="1">
          <a:blip r:embed="rId2"/>
          <a:srcRect l="1395" r="528" b="3776"/>
          <a:stretch/>
        </p:blipFill>
        <p:spPr>
          <a:xfrm>
            <a:off x="289705" y="4552953"/>
            <a:ext cx="8564593" cy="2085975"/>
          </a:xfrm>
          <a:prstGeom prst="rect">
            <a:avLst/>
          </a:prstGeom>
        </p:spPr>
      </p:pic>
      <p:cxnSp>
        <p:nvCxnSpPr>
          <p:cNvPr id="29" name="Straight Connector 28">
            <a:extLst>
              <a:ext uri="{FF2B5EF4-FFF2-40B4-BE49-F238E27FC236}">
                <a16:creationId xmlns:a16="http://schemas.microsoft.com/office/drawing/2014/main" id="{5A7616C1-DA03-414A-AFCC-31001AA23EFE}"/>
              </a:ext>
            </a:extLst>
          </p:cNvPr>
          <p:cNvCxnSpPr/>
          <p:nvPr userDrawn="1"/>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1481E183-22BC-4E65-956B-C387B5466EAD}"/>
              </a:ext>
            </a:extLst>
          </p:cNvPr>
          <p:cNvCxnSpPr/>
          <p:nvPr userDrawn="1"/>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Logo&#10;&#10;Description automatically generated">
            <a:extLst>
              <a:ext uri="{FF2B5EF4-FFF2-40B4-BE49-F238E27FC236}">
                <a16:creationId xmlns:a16="http://schemas.microsoft.com/office/drawing/2014/main" id="{D29682FF-045D-447D-B018-5E58A5696C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0214" y="4935708"/>
            <a:ext cx="2883575" cy="1080829"/>
          </a:xfrm>
          <a:prstGeom prst="rect">
            <a:avLst/>
          </a:prstGeom>
        </p:spPr>
      </p:pic>
    </p:spTree>
    <p:extLst>
      <p:ext uri="{BB962C8B-B14F-4D97-AF65-F5344CB8AC3E}">
        <p14:creationId xmlns:p14="http://schemas.microsoft.com/office/powerpoint/2010/main" val="3725423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_magen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871958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_magent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2" y="-3969"/>
            <a:ext cx="9143999"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E9384DA4-9A0B-4949-85FB-7449E10D34F3}"/>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2607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bar_magent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7171082" y="-3970"/>
            <a:ext cx="1972917" cy="68619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B9A34D56-2218-487A-BB08-1BC76D66EBF2}"/>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22475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_indi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69684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582215"/>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670221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_indigo">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2" y="-3969"/>
            <a:ext cx="914399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E6843C07-90B2-4E9B-B480-A3C6D53033B4}"/>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20947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_indigo">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7171082" y="-3970"/>
            <a:ext cx="1972917" cy="68619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53785328-F4DB-4B3B-AD10-5C4BEDEEE50A}"/>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p:txBody>
      </p:sp>
    </p:spTree>
    <p:extLst>
      <p:ext uri="{BB962C8B-B14F-4D97-AF65-F5344CB8AC3E}">
        <p14:creationId xmlns:p14="http://schemas.microsoft.com/office/powerpoint/2010/main" val="2328671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2C9C6-F8EB-488A-93A5-4579D96F5229}"/>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sp>
        <p:nvSpPr>
          <p:cNvPr id="7" name="Rectangle 2">
            <a:extLst>
              <a:ext uri="{FF2B5EF4-FFF2-40B4-BE49-F238E27FC236}">
                <a16:creationId xmlns:a16="http://schemas.microsoft.com/office/drawing/2014/main" id="{E00191DC-3516-4FAE-B604-A84B0B2B6ACA}"/>
              </a:ext>
            </a:extLst>
          </p:cNvPr>
          <p:cNvSpPr txBox="1">
            <a:spLocks noChangeArrowheads="1"/>
          </p:cNvSpPr>
          <p:nvPr/>
        </p:nvSpPr>
        <p:spPr>
          <a:xfrm>
            <a:off x="821987" y="1383023"/>
            <a:ext cx="7772400" cy="1470025"/>
          </a:xfrm>
          <a:prstGeom prst="rect">
            <a:avLst/>
          </a:prstGeom>
        </p:spPr>
        <p:txBody>
          <a:bodyPr anchor="ct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en-US" sz="3000"/>
              <a:t>Thank You</a:t>
            </a:r>
          </a:p>
        </p:txBody>
      </p:sp>
      <p:cxnSp>
        <p:nvCxnSpPr>
          <p:cNvPr id="11" name="Straight Connector 10">
            <a:extLst>
              <a:ext uri="{FF2B5EF4-FFF2-40B4-BE49-F238E27FC236}">
                <a16:creationId xmlns:a16="http://schemas.microsoft.com/office/drawing/2014/main" id="{284F4DC8-E22C-4496-9DD5-6C31B1983B20}"/>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C163201D-1CF5-4ED0-AECB-2428B7518CD0}"/>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descr="Logo&#10;&#10;Description automatically generated">
            <a:extLst>
              <a:ext uri="{FF2B5EF4-FFF2-40B4-BE49-F238E27FC236}">
                <a16:creationId xmlns:a16="http://schemas.microsoft.com/office/drawing/2014/main" id="{5CCE9F03-3918-4E3B-ABF9-97F083F91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9" name="Picture 8">
            <a:extLst>
              <a:ext uri="{FF2B5EF4-FFF2-40B4-BE49-F238E27FC236}">
                <a16:creationId xmlns:a16="http://schemas.microsoft.com/office/drawing/2014/main" id="{6D05278D-1DC9-4579-8EB7-965E56464F6C}"/>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pic>
        <p:nvPicPr>
          <p:cNvPr id="10" name="Picture 9" descr="Logo&#10;&#10;Description automatically generated">
            <a:extLst>
              <a:ext uri="{FF2B5EF4-FFF2-40B4-BE49-F238E27FC236}">
                <a16:creationId xmlns:a16="http://schemas.microsoft.com/office/drawing/2014/main" id="{3BD45C66-E4F5-4A20-A487-3D6B70EA5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12" name="Picture 11">
            <a:extLst>
              <a:ext uri="{FF2B5EF4-FFF2-40B4-BE49-F238E27FC236}">
                <a16:creationId xmlns:a16="http://schemas.microsoft.com/office/drawing/2014/main" id="{E9D8929A-DA26-4EB1-BA3C-5C7DB7C68510}"/>
              </a:ext>
            </a:extLst>
          </p:cNvPr>
          <p:cNvPicPr>
            <a:picLocks noChangeAspect="1"/>
          </p:cNvPicPr>
          <p:nvPr userDrawn="1"/>
        </p:nvPicPr>
        <p:blipFill rotWithShape="1">
          <a:blip r:embed="rId2"/>
          <a:srcRect l="1395" r="528" b="3776"/>
          <a:stretch/>
        </p:blipFill>
        <p:spPr>
          <a:xfrm>
            <a:off x="289705" y="4552953"/>
            <a:ext cx="8564593" cy="2085975"/>
          </a:xfrm>
          <a:prstGeom prst="rect">
            <a:avLst/>
          </a:prstGeom>
        </p:spPr>
      </p:pic>
      <p:pic>
        <p:nvPicPr>
          <p:cNvPr id="16" name="Picture 15" descr="Logo&#10;&#10;Description automatically generated">
            <a:extLst>
              <a:ext uri="{FF2B5EF4-FFF2-40B4-BE49-F238E27FC236}">
                <a16:creationId xmlns:a16="http://schemas.microsoft.com/office/drawing/2014/main" id="{C0BF4D98-3B86-479E-8BB9-218324AA39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0214" y="4935708"/>
            <a:ext cx="2883575" cy="1080829"/>
          </a:xfrm>
          <a:prstGeom prst="rect">
            <a:avLst/>
          </a:prstGeom>
        </p:spPr>
      </p:pic>
    </p:spTree>
    <p:extLst>
      <p:ext uri="{BB962C8B-B14F-4D97-AF65-F5344CB8AC3E}">
        <p14:creationId xmlns:p14="http://schemas.microsoft.com/office/powerpoint/2010/main" val="326846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79966"/>
            <a:ext cx="7896498" cy="1025525"/>
          </a:xfrm>
          <a:prstGeom prst="rect">
            <a:avLst/>
          </a:prstGeom>
        </p:spPr>
        <p:txBody>
          <a:bodyPr/>
          <a:lstStyle>
            <a:lvl1pPr marL="0" indent="0">
              <a:buFontTx/>
              <a:buNone/>
              <a:defRPr sz="2400"/>
            </a:lvl1pPr>
          </a:lstStyle>
          <a:p>
            <a:pPr lvl="0"/>
            <a:r>
              <a:rPr lang="en-US"/>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accent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82308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4431"/>
            <a:ext cx="8229600" cy="4193913"/>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9" name="Slide Number Placeholder 4">
            <a:extLst>
              <a:ext uri="{FF2B5EF4-FFF2-40B4-BE49-F238E27FC236}">
                <a16:creationId xmlns:a16="http://schemas.microsoft.com/office/drawing/2014/main" id="{D44B99B9-1B0F-4735-8E96-A390BA7E1DA9}"/>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2" name="Title 1"/>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0" name="Slide Number Placeholder 4">
            <a:extLst>
              <a:ext uri="{FF2B5EF4-FFF2-40B4-BE49-F238E27FC236}">
                <a16:creationId xmlns:a16="http://schemas.microsoft.com/office/drawing/2014/main" id="{96AFFF08-29A6-4CC6-9C58-1E83B2E94A09}"/>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13" name="Rectangle 12">
            <a:extLst>
              <a:ext uri="{FF2B5EF4-FFF2-40B4-BE49-F238E27FC236}">
                <a16:creationId xmlns:a16="http://schemas.microsoft.com/office/drawing/2014/main" id="{2AAE0055-B238-429F-98F9-96E0DBA368CB}"/>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18" name="Slide Number Placeholder 4">
            <a:extLst>
              <a:ext uri="{FF2B5EF4-FFF2-40B4-BE49-F238E27FC236}">
                <a16:creationId xmlns:a16="http://schemas.microsoft.com/office/drawing/2014/main" id="{460104C7-A1C7-4443-9698-CDC691A5B50A}"/>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20" name="Rectangle 19">
            <a:extLst>
              <a:ext uri="{FF2B5EF4-FFF2-40B4-BE49-F238E27FC236}">
                <a16:creationId xmlns:a16="http://schemas.microsoft.com/office/drawing/2014/main" id="{BCF095F3-C33E-4027-9B74-51FE4F261358}"/>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22" name="Slide Number Placeholder 4">
            <a:extLst>
              <a:ext uri="{FF2B5EF4-FFF2-40B4-BE49-F238E27FC236}">
                <a16:creationId xmlns:a16="http://schemas.microsoft.com/office/drawing/2014/main" id="{B9A038C6-DC00-44E8-9CB6-F8D57FF7BB15}"/>
              </a:ext>
            </a:extLst>
          </p:cNvPr>
          <p:cNvSpPr txBox="1">
            <a:spLocks/>
          </p:cNvSpPr>
          <p:nvPr userDrawn="1"/>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Tree>
    <p:extLst>
      <p:ext uri="{BB962C8B-B14F-4D97-AF65-F5344CB8AC3E}">
        <p14:creationId xmlns:p14="http://schemas.microsoft.com/office/powerpoint/2010/main" val="351311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9236"/>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18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2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07089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_blu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61F6536F-CEEC-435E-9CE6-D7A6BC468149}"/>
              </a:ext>
            </a:extLst>
          </p:cNvPr>
          <p:cNvSpPr/>
          <p:nvPr/>
        </p:nvSpPr>
        <p:spPr>
          <a:xfrm>
            <a:off x="2" y="-3969"/>
            <a:ext cx="9143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25BDFBC0-D10E-447D-8410-E8F74116C5EA}"/>
              </a:ext>
            </a:extLst>
          </p:cNvPr>
          <p:cNvSpPr/>
          <p:nvPr userDrawn="1"/>
        </p:nvSpPr>
        <p:spPr>
          <a:xfrm>
            <a:off x="2" y="-3969"/>
            <a:ext cx="9143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2E47B8AE-88EB-43C6-8699-B00DD222FE4E}"/>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2927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ar_blu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28E4B98A-54AF-44C0-9651-4A7580422C09}"/>
              </a:ext>
            </a:extLst>
          </p:cNvPr>
          <p:cNvSpPr/>
          <p:nvPr/>
        </p:nvSpPr>
        <p:spPr>
          <a:xfrm>
            <a:off x="7171082" y="-3970"/>
            <a:ext cx="1972917"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9CB26A2E-46F9-4A3F-8B0E-80DEBB856F4C}"/>
              </a:ext>
            </a:extLst>
          </p:cNvPr>
          <p:cNvSpPr/>
          <p:nvPr userDrawn="1"/>
        </p:nvSpPr>
        <p:spPr>
          <a:xfrm>
            <a:off x="7171082" y="-3970"/>
            <a:ext cx="1972917"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965FB0FB-A37B-46D5-927B-62D3DE939FE2}"/>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4554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_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45476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orang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EA2AEDB7-6C2B-4F0D-9A95-4E8D1F45FFED}"/>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832E38B2-765C-4BDA-BA26-2C3E5FB1FBFE}"/>
              </a:ext>
            </a:extLst>
          </p:cNvPr>
          <p:cNvSpPr/>
          <p:nvPr/>
        </p:nvSpPr>
        <p:spPr>
          <a:xfrm>
            <a:off x="2" y="-3969"/>
            <a:ext cx="9143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1D36F976-25B3-46BC-8258-FDE0BC0E3547}"/>
              </a:ext>
            </a:extLst>
          </p:cNvPr>
          <p:cNvSpPr/>
          <p:nvPr userDrawn="1"/>
        </p:nvSpPr>
        <p:spPr>
          <a:xfrm>
            <a:off x="2" y="-3969"/>
            <a:ext cx="9143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27AF18F1-6B83-42EC-8B36-277B0CCD728C}"/>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8241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867136"/>
      </p:ext>
    </p:extLst>
  </p:cSld>
  <p:clrMap bg1="lt1" tx1="dk1" bg2="lt2" tx2="dk2" accent1="accent1" accent2="accent2" accent3="accent3" accent4="accent4" accent5="accent5" accent6="accent6" hlink="hlink" folHlink="folHlink"/>
  <p:sldLayoutIdLst>
    <p:sldLayoutId id="2147483809" r:id="rId1"/>
    <p:sldLayoutId id="2147483769" r:id="rId2"/>
    <p:sldLayoutId id="2147483770" r:id="rId3"/>
    <p:sldLayoutId id="2147483771" r:id="rId4"/>
    <p:sldLayoutId id="2147483802" r:id="rId5"/>
    <p:sldLayoutId id="2147483775" r:id="rId6"/>
    <p:sldLayoutId id="2147483776" r:id="rId7"/>
    <p:sldLayoutId id="2147483803" r:id="rId8"/>
    <p:sldLayoutId id="2147483779" r:id="rId9"/>
    <p:sldLayoutId id="2147483780" r:id="rId10"/>
    <p:sldLayoutId id="2147483804" r:id="rId11"/>
    <p:sldLayoutId id="2147483783" r:id="rId12"/>
    <p:sldLayoutId id="2147483784" r:id="rId13"/>
    <p:sldLayoutId id="2147483805" r:id="rId14"/>
    <p:sldLayoutId id="2147483787" r:id="rId15"/>
    <p:sldLayoutId id="2147483788" r:id="rId16"/>
    <p:sldLayoutId id="2147483806" r:id="rId17"/>
    <p:sldLayoutId id="2147483792" r:id="rId18"/>
    <p:sldLayoutId id="2147483793" r:id="rId19"/>
    <p:sldLayoutId id="2147483807" r:id="rId20"/>
    <p:sldLayoutId id="2147483796" r:id="rId21"/>
    <p:sldLayoutId id="2147483797" r:id="rId22"/>
    <p:sldLayoutId id="2147483808" r:id="rId23"/>
    <p:sldLayoutId id="2147483800" r:id="rId24"/>
    <p:sldLayoutId id="2147483801" r:id="rId25"/>
    <p:sldLayoutId id="2147483789" r:id="rId26"/>
  </p:sldLayoutIdLst>
  <p:txStyles>
    <p:titleStyle>
      <a:lvl1pPr algn="ctr" defTabSz="6858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ha/HPA/HP/Pages/cost-growth-target-reports.asp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oregon.gov/oha/HPA/HP/Pages/Sustainable-Health-Care-Cost-Growth-Target.asp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mailto:HealthCare.CostTarget@odhsoha.oregon.gov" TargetMode="External"/><Relationship Id="rId2" Type="http://schemas.openxmlformats.org/officeDocument/2006/relationships/hyperlink" Target="https://www.oregon.gov/oha/HPA/HP/Pages/cost-growth-target-reports.asp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C583-0C30-4B23-9E88-B6DE3E78A3B4}"/>
              </a:ext>
            </a:extLst>
          </p:cNvPr>
          <p:cNvSpPr>
            <a:spLocks noGrp="1"/>
          </p:cNvSpPr>
          <p:nvPr>
            <p:ph type="ctrTitle"/>
          </p:nvPr>
        </p:nvSpPr>
        <p:spPr>
          <a:xfrm>
            <a:off x="685800" y="1958975"/>
            <a:ext cx="7772400" cy="1470025"/>
          </a:xfrm>
        </p:spPr>
        <p:txBody>
          <a:bodyPr/>
          <a:lstStyle/>
          <a:p>
            <a:r>
              <a:rPr lang="en-US" dirty="0"/>
              <a:t>Health Care Cost Growth Trends in Oregon, 2020-2021</a:t>
            </a:r>
            <a:br>
              <a:rPr lang="en-US" dirty="0"/>
            </a:br>
            <a:r>
              <a:rPr lang="en-US" sz="1800" dirty="0"/>
              <a:t> </a:t>
            </a:r>
            <a:br>
              <a:rPr lang="en-US" sz="1800" dirty="0"/>
            </a:br>
            <a:r>
              <a:rPr lang="en-US" sz="1800" dirty="0"/>
              <a:t>2023 Sustainable Health Care Cost Growth Target Annual report</a:t>
            </a:r>
            <a:br>
              <a:rPr lang="en-US" dirty="0"/>
            </a:br>
            <a:br>
              <a:rPr lang="en-US" sz="3000" dirty="0"/>
            </a:br>
            <a:endParaRPr lang="en-US" sz="3000" dirty="0"/>
          </a:p>
        </p:txBody>
      </p:sp>
      <p:sp>
        <p:nvSpPr>
          <p:cNvPr id="3" name="Subtitle 2">
            <a:extLst>
              <a:ext uri="{FF2B5EF4-FFF2-40B4-BE49-F238E27FC236}">
                <a16:creationId xmlns:a16="http://schemas.microsoft.com/office/drawing/2014/main" id="{8FBFF788-41C7-4FE4-A8D8-46445728E1A0}"/>
              </a:ext>
            </a:extLst>
          </p:cNvPr>
          <p:cNvSpPr>
            <a:spLocks noGrp="1"/>
          </p:cNvSpPr>
          <p:nvPr>
            <p:ph type="subTitle" idx="1"/>
          </p:nvPr>
        </p:nvSpPr>
        <p:spPr>
          <a:xfrm>
            <a:off x="1371600" y="2913289"/>
            <a:ext cx="6400800" cy="1752600"/>
          </a:xfrm>
        </p:spPr>
        <p:txBody>
          <a:bodyPr/>
          <a:lstStyle/>
          <a:p>
            <a:endParaRPr lang="en-US" dirty="0"/>
          </a:p>
          <a:p>
            <a:r>
              <a:rPr lang="en-US" sz="3000" b="1" dirty="0"/>
              <a:t>Report Chart Pack</a:t>
            </a:r>
          </a:p>
          <a:p>
            <a:r>
              <a:rPr lang="en-US" dirty="0"/>
              <a:t>Originally published May 2023</a:t>
            </a:r>
            <a:br>
              <a:rPr lang="en-US" dirty="0"/>
            </a:br>
            <a:r>
              <a:rPr lang="en-US" dirty="0"/>
              <a:t>Revised December 29, 2023</a:t>
            </a:r>
          </a:p>
        </p:txBody>
      </p:sp>
      <p:pic>
        <p:nvPicPr>
          <p:cNvPr id="7" name="Picture 6" descr="Text&#10;&#10;Description automatically generated">
            <a:extLst>
              <a:ext uri="{FF2B5EF4-FFF2-40B4-BE49-F238E27FC236}">
                <a16:creationId xmlns:a16="http://schemas.microsoft.com/office/drawing/2014/main" id="{F5509E74-C933-41D1-9A8F-728CD4F23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4983480"/>
            <a:ext cx="2464535" cy="892162"/>
          </a:xfrm>
          <a:prstGeom prst="rect">
            <a:avLst/>
          </a:prstGeom>
        </p:spPr>
      </p:pic>
    </p:spTree>
    <p:extLst>
      <p:ext uri="{BB962C8B-B14F-4D97-AF65-F5344CB8AC3E}">
        <p14:creationId xmlns:p14="http://schemas.microsoft.com/office/powerpoint/2010/main" val="2977347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91489" y="1928281"/>
            <a:ext cx="3851501" cy="1143000"/>
          </a:xfrm>
        </p:spPr>
        <p:txBody>
          <a:bodyPr>
            <a:noAutofit/>
          </a:bodyPr>
          <a:lstStyle/>
          <a:p>
            <a:r>
              <a:rPr lang="en-US" sz="2800" dirty="0"/>
              <a:t>Two measures for health care spending: Total Health Care Expenditures (THCE) and Total Medical Expenses (TME)</a:t>
            </a:r>
          </a:p>
        </p:txBody>
      </p:sp>
      <p:pic>
        <p:nvPicPr>
          <p:cNvPr id="9" name="Picture 8">
            <a:extLst>
              <a:ext uri="{FF2B5EF4-FFF2-40B4-BE49-F238E27FC236}">
                <a16:creationId xmlns:a16="http://schemas.microsoft.com/office/drawing/2014/main" id="{35274392-DAF8-6938-8984-64A21D395026}"/>
              </a:ext>
            </a:extLst>
          </p:cNvPr>
          <p:cNvPicPr>
            <a:picLocks noChangeAspect="1"/>
          </p:cNvPicPr>
          <p:nvPr/>
        </p:nvPicPr>
        <p:blipFill rotWithShape="1">
          <a:blip r:embed="rId2"/>
          <a:srcRect t="13677"/>
          <a:stretch/>
        </p:blipFill>
        <p:spPr>
          <a:xfrm>
            <a:off x="4342991" y="1066379"/>
            <a:ext cx="4440964" cy="2673229"/>
          </a:xfrm>
          <a:prstGeom prst="rect">
            <a:avLst/>
          </a:prstGeom>
        </p:spPr>
      </p:pic>
      <p:pic>
        <p:nvPicPr>
          <p:cNvPr id="13" name="Picture 12">
            <a:extLst>
              <a:ext uri="{FF2B5EF4-FFF2-40B4-BE49-F238E27FC236}">
                <a16:creationId xmlns:a16="http://schemas.microsoft.com/office/drawing/2014/main" id="{6A7156F0-0A82-B2CD-4F29-30E3F283B876}"/>
              </a:ext>
            </a:extLst>
          </p:cNvPr>
          <p:cNvPicPr>
            <a:picLocks noChangeAspect="1"/>
          </p:cNvPicPr>
          <p:nvPr/>
        </p:nvPicPr>
        <p:blipFill>
          <a:blip r:embed="rId3"/>
          <a:stretch>
            <a:fillRect/>
          </a:stretch>
        </p:blipFill>
        <p:spPr>
          <a:xfrm>
            <a:off x="4062956" y="3698223"/>
            <a:ext cx="5001034" cy="3069774"/>
          </a:xfrm>
          <a:prstGeom prst="rect">
            <a:avLst/>
          </a:prstGeom>
        </p:spPr>
      </p:pic>
      <p:pic>
        <p:nvPicPr>
          <p:cNvPr id="15" name="Picture 14">
            <a:extLst>
              <a:ext uri="{FF2B5EF4-FFF2-40B4-BE49-F238E27FC236}">
                <a16:creationId xmlns:a16="http://schemas.microsoft.com/office/drawing/2014/main" id="{4AF22EEF-389A-9D0D-A3A5-5EB07F9766F3}"/>
              </a:ext>
            </a:extLst>
          </p:cNvPr>
          <p:cNvPicPr>
            <a:picLocks noChangeAspect="1"/>
          </p:cNvPicPr>
          <p:nvPr/>
        </p:nvPicPr>
        <p:blipFill>
          <a:blip r:embed="rId4"/>
          <a:stretch>
            <a:fillRect/>
          </a:stretch>
        </p:blipFill>
        <p:spPr>
          <a:xfrm>
            <a:off x="491489" y="4358219"/>
            <a:ext cx="3667326" cy="1946224"/>
          </a:xfrm>
          <a:prstGeom prst="rect">
            <a:avLst/>
          </a:prstGeom>
        </p:spPr>
      </p:pic>
      <p:pic>
        <p:nvPicPr>
          <p:cNvPr id="17" name="Picture 16">
            <a:extLst>
              <a:ext uri="{FF2B5EF4-FFF2-40B4-BE49-F238E27FC236}">
                <a16:creationId xmlns:a16="http://schemas.microsoft.com/office/drawing/2014/main" id="{EA4FA905-D441-17AB-9687-F4C540BEA252}"/>
              </a:ext>
            </a:extLst>
          </p:cNvPr>
          <p:cNvPicPr>
            <a:picLocks noChangeAspect="1"/>
          </p:cNvPicPr>
          <p:nvPr/>
        </p:nvPicPr>
        <p:blipFill>
          <a:blip r:embed="rId5"/>
          <a:stretch>
            <a:fillRect/>
          </a:stretch>
        </p:blipFill>
        <p:spPr>
          <a:xfrm>
            <a:off x="4158815" y="641343"/>
            <a:ext cx="4097634" cy="364046"/>
          </a:xfrm>
          <a:prstGeom prst="rect">
            <a:avLst/>
          </a:prstGeom>
        </p:spPr>
      </p:pic>
    </p:spTree>
    <p:extLst>
      <p:ext uri="{BB962C8B-B14F-4D97-AF65-F5344CB8AC3E}">
        <p14:creationId xmlns:p14="http://schemas.microsoft.com/office/powerpoint/2010/main" val="71388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3490-E92A-F13B-5A5B-F60A79908B87}"/>
              </a:ext>
            </a:extLst>
          </p:cNvPr>
          <p:cNvSpPr>
            <a:spLocks noGrp="1"/>
          </p:cNvSpPr>
          <p:nvPr>
            <p:ph type="title"/>
          </p:nvPr>
        </p:nvSpPr>
        <p:spPr>
          <a:xfrm>
            <a:off x="457200" y="529745"/>
            <a:ext cx="8229600" cy="1143000"/>
          </a:xfrm>
        </p:spPr>
        <p:txBody>
          <a:bodyPr>
            <a:normAutofit fontScale="90000"/>
          </a:bodyPr>
          <a:lstStyle/>
          <a:p>
            <a:r>
              <a:rPr lang="en-US" dirty="0"/>
              <a:t>Growth in total medical expenses spending by service category, statewide and by market (unadjusted), 2020-2021</a:t>
            </a:r>
          </a:p>
        </p:txBody>
      </p:sp>
      <p:pic>
        <p:nvPicPr>
          <p:cNvPr id="5" name="Picture 4">
            <a:extLst>
              <a:ext uri="{FF2B5EF4-FFF2-40B4-BE49-F238E27FC236}">
                <a16:creationId xmlns:a16="http://schemas.microsoft.com/office/drawing/2014/main" id="{25546196-7A32-B351-CB24-63E0BCB10C3E}"/>
              </a:ext>
            </a:extLst>
          </p:cNvPr>
          <p:cNvPicPr>
            <a:picLocks noChangeAspect="1"/>
          </p:cNvPicPr>
          <p:nvPr/>
        </p:nvPicPr>
        <p:blipFill>
          <a:blip r:embed="rId3"/>
          <a:stretch>
            <a:fillRect/>
          </a:stretch>
        </p:blipFill>
        <p:spPr>
          <a:xfrm>
            <a:off x="222172" y="2058655"/>
            <a:ext cx="8699655" cy="4383899"/>
          </a:xfrm>
          <a:prstGeom prst="rect">
            <a:avLst/>
          </a:prstGeom>
        </p:spPr>
      </p:pic>
    </p:spTree>
    <p:extLst>
      <p:ext uri="{BB962C8B-B14F-4D97-AF65-F5344CB8AC3E}">
        <p14:creationId xmlns:p14="http://schemas.microsoft.com/office/powerpoint/2010/main" val="270320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3490-E92A-F13B-5A5B-F60A79908B87}"/>
              </a:ext>
            </a:extLst>
          </p:cNvPr>
          <p:cNvSpPr>
            <a:spLocks noGrp="1"/>
          </p:cNvSpPr>
          <p:nvPr>
            <p:ph type="title"/>
          </p:nvPr>
        </p:nvSpPr>
        <p:spPr>
          <a:xfrm>
            <a:off x="457200" y="529745"/>
            <a:ext cx="8229600" cy="1143000"/>
          </a:xfrm>
        </p:spPr>
        <p:txBody>
          <a:bodyPr>
            <a:normAutofit/>
          </a:bodyPr>
          <a:lstStyle/>
          <a:p>
            <a:r>
              <a:rPr lang="en-US" dirty="0"/>
              <a:t>Amount saved in pharmacy rebates each year, by market, 2020-2021</a:t>
            </a:r>
          </a:p>
        </p:txBody>
      </p:sp>
      <p:pic>
        <p:nvPicPr>
          <p:cNvPr id="4" name="Picture 3">
            <a:extLst>
              <a:ext uri="{FF2B5EF4-FFF2-40B4-BE49-F238E27FC236}">
                <a16:creationId xmlns:a16="http://schemas.microsoft.com/office/drawing/2014/main" id="{C8B955C4-52D1-C91D-DC61-DBA5F0A9764E}"/>
              </a:ext>
            </a:extLst>
          </p:cNvPr>
          <p:cNvPicPr>
            <a:picLocks noChangeAspect="1"/>
          </p:cNvPicPr>
          <p:nvPr/>
        </p:nvPicPr>
        <p:blipFill>
          <a:blip r:embed="rId3"/>
          <a:stretch>
            <a:fillRect/>
          </a:stretch>
        </p:blipFill>
        <p:spPr>
          <a:xfrm>
            <a:off x="1667754" y="2164797"/>
            <a:ext cx="5534172" cy="4366808"/>
          </a:xfrm>
          <a:prstGeom prst="rect">
            <a:avLst/>
          </a:prstGeom>
        </p:spPr>
      </p:pic>
      <p:sp>
        <p:nvSpPr>
          <p:cNvPr id="5" name="TextBox 4">
            <a:extLst>
              <a:ext uri="{FF2B5EF4-FFF2-40B4-BE49-F238E27FC236}">
                <a16:creationId xmlns:a16="http://schemas.microsoft.com/office/drawing/2014/main" id="{6AA4C253-D297-E1CE-FFFC-668179B40F61}"/>
              </a:ext>
            </a:extLst>
          </p:cNvPr>
          <p:cNvSpPr txBox="1"/>
          <p:nvPr/>
        </p:nvSpPr>
        <p:spPr>
          <a:xfrm>
            <a:off x="457200" y="1687197"/>
            <a:ext cx="1026243" cy="369332"/>
          </a:xfrm>
          <a:prstGeom prst="rect">
            <a:avLst/>
          </a:prstGeom>
          <a:noFill/>
        </p:spPr>
        <p:txBody>
          <a:bodyPr wrap="none" rtlCol="0">
            <a:spAutoFit/>
          </a:bodyPr>
          <a:lstStyle/>
          <a:p>
            <a:pPr algn="l"/>
            <a:r>
              <a:rPr lang="en-US" i="1" dirty="0">
                <a:latin typeface="Arial Narrow" panose="020B0606020202030204" pitchFamily="34" charset="0"/>
              </a:rPr>
              <a:t>In millions</a:t>
            </a:r>
          </a:p>
        </p:txBody>
      </p:sp>
    </p:spTree>
    <p:extLst>
      <p:ext uri="{BB962C8B-B14F-4D97-AF65-F5344CB8AC3E}">
        <p14:creationId xmlns:p14="http://schemas.microsoft.com/office/powerpoint/2010/main" val="29345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3490-E92A-F13B-5A5B-F60A79908B87}"/>
              </a:ext>
            </a:extLst>
          </p:cNvPr>
          <p:cNvSpPr>
            <a:spLocks noGrp="1"/>
          </p:cNvSpPr>
          <p:nvPr>
            <p:ph type="title"/>
          </p:nvPr>
        </p:nvSpPr>
        <p:spPr>
          <a:xfrm>
            <a:off x="457200" y="529745"/>
            <a:ext cx="8229600" cy="1143000"/>
          </a:xfrm>
        </p:spPr>
        <p:txBody>
          <a:bodyPr>
            <a:normAutofit fontScale="90000"/>
          </a:bodyPr>
          <a:lstStyle/>
          <a:p>
            <a:r>
              <a:rPr lang="en-US" dirty="0"/>
              <a:t>Pharmacy rebates as a percent of gross retail pharmacy spending, by market, 2020-2021</a:t>
            </a:r>
          </a:p>
        </p:txBody>
      </p:sp>
      <p:pic>
        <p:nvPicPr>
          <p:cNvPr id="5" name="Picture 4">
            <a:extLst>
              <a:ext uri="{FF2B5EF4-FFF2-40B4-BE49-F238E27FC236}">
                <a16:creationId xmlns:a16="http://schemas.microsoft.com/office/drawing/2014/main" id="{14DA221E-56E8-EB92-6508-50E587F9F593}"/>
              </a:ext>
            </a:extLst>
          </p:cNvPr>
          <p:cNvPicPr>
            <a:picLocks noChangeAspect="1"/>
          </p:cNvPicPr>
          <p:nvPr/>
        </p:nvPicPr>
        <p:blipFill>
          <a:blip r:embed="rId3"/>
          <a:stretch>
            <a:fillRect/>
          </a:stretch>
        </p:blipFill>
        <p:spPr>
          <a:xfrm>
            <a:off x="1040130" y="1595775"/>
            <a:ext cx="6617970" cy="4868255"/>
          </a:xfrm>
          <a:prstGeom prst="rect">
            <a:avLst/>
          </a:prstGeom>
        </p:spPr>
      </p:pic>
      <p:pic>
        <p:nvPicPr>
          <p:cNvPr id="4" name="Picture 3">
            <a:extLst>
              <a:ext uri="{FF2B5EF4-FFF2-40B4-BE49-F238E27FC236}">
                <a16:creationId xmlns:a16="http://schemas.microsoft.com/office/drawing/2014/main" id="{DA868142-F1DD-1828-35BD-4BF5D853FAC7}"/>
              </a:ext>
            </a:extLst>
          </p:cNvPr>
          <p:cNvPicPr>
            <a:picLocks noChangeAspect="1"/>
          </p:cNvPicPr>
          <p:nvPr/>
        </p:nvPicPr>
        <p:blipFill>
          <a:blip r:embed="rId4"/>
          <a:stretch>
            <a:fillRect/>
          </a:stretch>
        </p:blipFill>
        <p:spPr>
          <a:xfrm>
            <a:off x="2243137" y="6353175"/>
            <a:ext cx="4657725" cy="504825"/>
          </a:xfrm>
          <a:prstGeom prst="rect">
            <a:avLst/>
          </a:prstGeom>
        </p:spPr>
      </p:pic>
    </p:spTree>
    <p:extLst>
      <p:ext uri="{BB962C8B-B14F-4D97-AF65-F5344CB8AC3E}">
        <p14:creationId xmlns:p14="http://schemas.microsoft.com/office/powerpoint/2010/main" val="3366787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0F5BF7-DFDE-48AE-A933-384BFBF5620B}"/>
              </a:ext>
            </a:extLst>
          </p:cNvPr>
          <p:cNvSpPr>
            <a:spLocks noGrp="1"/>
          </p:cNvSpPr>
          <p:nvPr>
            <p:ph type="body" sz="quarter" idx="11"/>
          </p:nvPr>
        </p:nvSpPr>
        <p:spPr>
          <a:xfrm>
            <a:off x="211016" y="3647681"/>
            <a:ext cx="8932984" cy="1097280"/>
          </a:xfrm>
        </p:spPr>
        <p:txBody>
          <a:bodyPr/>
          <a:lstStyle/>
          <a:p>
            <a:r>
              <a:rPr lang="en-US" dirty="0"/>
              <a:t>Chapter II. Health Care Cost Growth Trends, 2020-2021 by Payers and Market</a:t>
            </a:r>
          </a:p>
        </p:txBody>
      </p:sp>
      <p:sp>
        <p:nvSpPr>
          <p:cNvPr id="3" name="Title 2">
            <a:extLst>
              <a:ext uri="{FF2B5EF4-FFF2-40B4-BE49-F238E27FC236}">
                <a16:creationId xmlns:a16="http://schemas.microsoft.com/office/drawing/2014/main" id="{C269EA1D-FB9A-4DA0-B699-FBF988A836CA}"/>
              </a:ext>
            </a:extLst>
          </p:cNvPr>
          <p:cNvSpPr>
            <a:spLocks noGrp="1"/>
          </p:cNvSpPr>
          <p:nvPr>
            <p:ph type="title" idx="4294967295"/>
          </p:nvPr>
        </p:nvSpPr>
        <p:spPr>
          <a:xfrm>
            <a:off x="0" y="379413"/>
            <a:ext cx="8229600" cy="1143000"/>
          </a:xfrm>
          <a:prstGeom prst="rect">
            <a:avLst/>
          </a:prstGeom>
        </p:spPr>
        <p:txBody>
          <a:bodyPr/>
          <a:lstStyle/>
          <a:p>
            <a:r>
              <a:rPr lang="en-US" dirty="0"/>
              <a:t>Chapter I Cost Growth Trends</a:t>
            </a:r>
          </a:p>
        </p:txBody>
      </p:sp>
    </p:spTree>
    <p:extLst>
      <p:ext uri="{BB962C8B-B14F-4D97-AF65-F5344CB8AC3E}">
        <p14:creationId xmlns:p14="http://schemas.microsoft.com/office/powerpoint/2010/main" val="376653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26E053-761E-95AB-6F5B-ACAB00684933}"/>
              </a:ext>
            </a:extLst>
          </p:cNvPr>
          <p:cNvPicPr>
            <a:picLocks noChangeAspect="1"/>
          </p:cNvPicPr>
          <p:nvPr/>
        </p:nvPicPr>
        <p:blipFill>
          <a:blip r:embed="rId3"/>
          <a:stretch>
            <a:fillRect/>
          </a:stretch>
        </p:blipFill>
        <p:spPr>
          <a:xfrm>
            <a:off x="1229621" y="1602861"/>
            <a:ext cx="6684758" cy="5253712"/>
          </a:xfrm>
          <a:prstGeom prst="rect">
            <a:avLst/>
          </a:prstGeom>
        </p:spPr>
      </p:pic>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75413" y="459861"/>
            <a:ext cx="8229600" cy="1143000"/>
          </a:xfrm>
        </p:spPr>
        <p:txBody>
          <a:bodyPr>
            <a:normAutofit/>
          </a:bodyPr>
          <a:lstStyle/>
          <a:p>
            <a:r>
              <a:rPr lang="en-US" dirty="0"/>
              <a:t>Payer performance in relation to the cost growth target, by market, 2020-2021</a:t>
            </a:r>
          </a:p>
        </p:txBody>
      </p:sp>
    </p:spTree>
    <p:extLst>
      <p:ext uri="{BB962C8B-B14F-4D97-AF65-F5344CB8AC3E}">
        <p14:creationId xmlns:p14="http://schemas.microsoft.com/office/powerpoint/2010/main" val="3061720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391886" y="499905"/>
            <a:ext cx="8229600" cy="1143000"/>
          </a:xfrm>
        </p:spPr>
        <p:txBody>
          <a:bodyPr>
            <a:normAutofit/>
          </a:bodyPr>
          <a:lstStyle/>
          <a:p>
            <a:r>
              <a:rPr lang="en-US" dirty="0">
                <a:solidFill>
                  <a:schemeClr val="accent6">
                    <a:lumMod val="75000"/>
                  </a:schemeClr>
                </a:solidFill>
              </a:rPr>
              <a:t>Cost growth for commercial payers, </a:t>
            </a:r>
            <a:br>
              <a:rPr lang="en-US" dirty="0">
                <a:solidFill>
                  <a:schemeClr val="accent6">
                    <a:lumMod val="75000"/>
                  </a:schemeClr>
                </a:solidFill>
              </a:rPr>
            </a:br>
            <a:r>
              <a:rPr lang="en-US" dirty="0">
                <a:solidFill>
                  <a:schemeClr val="accent6">
                    <a:lumMod val="75000"/>
                  </a:schemeClr>
                </a:solidFill>
              </a:rPr>
              <a:t>2020-2021</a:t>
            </a:r>
          </a:p>
        </p:txBody>
      </p:sp>
      <p:pic>
        <p:nvPicPr>
          <p:cNvPr id="4" name="Picture 3">
            <a:extLst>
              <a:ext uri="{FF2B5EF4-FFF2-40B4-BE49-F238E27FC236}">
                <a16:creationId xmlns:a16="http://schemas.microsoft.com/office/drawing/2014/main" id="{59C26A78-5E4A-5CD1-285A-EA920096E1C4}"/>
              </a:ext>
            </a:extLst>
          </p:cNvPr>
          <p:cNvPicPr>
            <a:picLocks noChangeAspect="1"/>
          </p:cNvPicPr>
          <p:nvPr/>
        </p:nvPicPr>
        <p:blipFill>
          <a:blip r:embed="rId2"/>
          <a:stretch>
            <a:fillRect/>
          </a:stretch>
        </p:blipFill>
        <p:spPr>
          <a:xfrm>
            <a:off x="1150725" y="1532162"/>
            <a:ext cx="6842550" cy="4616792"/>
          </a:xfrm>
          <a:prstGeom prst="rect">
            <a:avLst/>
          </a:prstGeom>
        </p:spPr>
      </p:pic>
      <p:pic>
        <p:nvPicPr>
          <p:cNvPr id="10" name="Picture 9">
            <a:extLst>
              <a:ext uri="{FF2B5EF4-FFF2-40B4-BE49-F238E27FC236}">
                <a16:creationId xmlns:a16="http://schemas.microsoft.com/office/drawing/2014/main" id="{0FF7E987-1266-30D2-0225-0F9D3789F37D}"/>
              </a:ext>
            </a:extLst>
          </p:cNvPr>
          <p:cNvPicPr>
            <a:picLocks noChangeAspect="1"/>
          </p:cNvPicPr>
          <p:nvPr/>
        </p:nvPicPr>
        <p:blipFill>
          <a:blip r:embed="rId3"/>
          <a:stretch>
            <a:fillRect/>
          </a:stretch>
        </p:blipFill>
        <p:spPr>
          <a:xfrm>
            <a:off x="1150725" y="6148954"/>
            <a:ext cx="5084466" cy="639768"/>
          </a:xfrm>
          <a:prstGeom prst="rect">
            <a:avLst/>
          </a:prstGeom>
        </p:spPr>
      </p:pic>
    </p:spTree>
    <p:extLst>
      <p:ext uri="{BB962C8B-B14F-4D97-AF65-F5344CB8AC3E}">
        <p14:creationId xmlns:p14="http://schemas.microsoft.com/office/powerpoint/2010/main" val="34884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3B980D-927D-D432-A9E4-8E53E74D0657}"/>
              </a:ext>
            </a:extLst>
          </p:cNvPr>
          <p:cNvPicPr>
            <a:picLocks noChangeAspect="1"/>
          </p:cNvPicPr>
          <p:nvPr/>
        </p:nvPicPr>
        <p:blipFill>
          <a:blip r:embed="rId2"/>
          <a:stretch>
            <a:fillRect/>
          </a:stretch>
        </p:blipFill>
        <p:spPr>
          <a:xfrm>
            <a:off x="1270338" y="1218567"/>
            <a:ext cx="6603324" cy="5484939"/>
          </a:xfrm>
          <a:prstGeom prst="rect">
            <a:avLst/>
          </a:prstGeom>
        </p:spPr>
      </p:pic>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71546"/>
            <a:ext cx="8229600" cy="1143000"/>
          </a:xfrm>
        </p:spPr>
        <p:txBody>
          <a:bodyPr>
            <a:normAutofit/>
          </a:bodyPr>
          <a:lstStyle/>
          <a:p>
            <a:r>
              <a:rPr lang="en-US" dirty="0">
                <a:solidFill>
                  <a:schemeClr val="accent4"/>
                </a:solidFill>
              </a:rPr>
              <a:t>Cost growth for Medicare Advantage payers, 2020-2021</a:t>
            </a:r>
          </a:p>
        </p:txBody>
      </p:sp>
    </p:spTree>
    <p:extLst>
      <p:ext uri="{BB962C8B-B14F-4D97-AF65-F5344CB8AC3E}">
        <p14:creationId xmlns:p14="http://schemas.microsoft.com/office/powerpoint/2010/main" val="1604243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FE0E39-0661-AAFE-0C7D-08E2F0E28B4A}"/>
              </a:ext>
            </a:extLst>
          </p:cNvPr>
          <p:cNvPicPr>
            <a:picLocks noChangeAspect="1"/>
          </p:cNvPicPr>
          <p:nvPr/>
        </p:nvPicPr>
        <p:blipFill>
          <a:blip r:embed="rId2"/>
          <a:stretch>
            <a:fillRect/>
          </a:stretch>
        </p:blipFill>
        <p:spPr>
          <a:xfrm>
            <a:off x="1667428" y="922093"/>
            <a:ext cx="6665042" cy="5935907"/>
          </a:xfrm>
          <a:prstGeom prst="rect">
            <a:avLst/>
          </a:prstGeom>
        </p:spPr>
      </p:pic>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32908"/>
            <a:ext cx="8229600" cy="1143000"/>
          </a:xfrm>
        </p:spPr>
        <p:txBody>
          <a:bodyPr>
            <a:normAutofit/>
          </a:bodyPr>
          <a:lstStyle/>
          <a:p>
            <a:r>
              <a:rPr lang="en-US" dirty="0">
                <a:solidFill>
                  <a:schemeClr val="accent5">
                    <a:lumMod val="75000"/>
                  </a:schemeClr>
                </a:solidFill>
              </a:rPr>
              <a:t>Cost growth for Medicaid payers, </a:t>
            </a:r>
            <a:br>
              <a:rPr lang="en-US" dirty="0">
                <a:solidFill>
                  <a:schemeClr val="accent5">
                    <a:lumMod val="75000"/>
                  </a:schemeClr>
                </a:solidFill>
              </a:rPr>
            </a:br>
            <a:r>
              <a:rPr lang="en-US" dirty="0">
                <a:solidFill>
                  <a:schemeClr val="accent5">
                    <a:lumMod val="75000"/>
                  </a:schemeClr>
                </a:solidFill>
              </a:rPr>
              <a:t>2020-2021</a:t>
            </a:r>
          </a:p>
        </p:txBody>
      </p:sp>
    </p:spTree>
    <p:extLst>
      <p:ext uri="{BB962C8B-B14F-4D97-AF65-F5344CB8AC3E}">
        <p14:creationId xmlns:p14="http://schemas.microsoft.com/office/powerpoint/2010/main" val="2672719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0F5BF7-DFDE-48AE-A933-384BFBF5620B}"/>
              </a:ext>
            </a:extLst>
          </p:cNvPr>
          <p:cNvSpPr>
            <a:spLocks noGrp="1"/>
          </p:cNvSpPr>
          <p:nvPr>
            <p:ph type="body" sz="quarter" idx="11"/>
          </p:nvPr>
        </p:nvSpPr>
        <p:spPr>
          <a:xfrm>
            <a:off x="105508" y="3647681"/>
            <a:ext cx="8932984" cy="1097280"/>
          </a:xfrm>
        </p:spPr>
        <p:txBody>
          <a:bodyPr/>
          <a:lstStyle/>
          <a:p>
            <a:r>
              <a:rPr lang="en-US" dirty="0"/>
              <a:t>Chapter III. Health Care Cost Growth Trends, 2020-2021 by Provider Organization and Market</a:t>
            </a:r>
          </a:p>
        </p:txBody>
      </p:sp>
      <p:sp>
        <p:nvSpPr>
          <p:cNvPr id="3" name="Title 2">
            <a:extLst>
              <a:ext uri="{FF2B5EF4-FFF2-40B4-BE49-F238E27FC236}">
                <a16:creationId xmlns:a16="http://schemas.microsoft.com/office/drawing/2014/main" id="{C269EA1D-FB9A-4DA0-B699-FBF988A836CA}"/>
              </a:ext>
            </a:extLst>
          </p:cNvPr>
          <p:cNvSpPr>
            <a:spLocks noGrp="1"/>
          </p:cNvSpPr>
          <p:nvPr>
            <p:ph type="title" idx="4294967295"/>
          </p:nvPr>
        </p:nvSpPr>
        <p:spPr>
          <a:xfrm>
            <a:off x="0" y="379413"/>
            <a:ext cx="8229600" cy="1143000"/>
          </a:xfrm>
          <a:prstGeom prst="rect">
            <a:avLst/>
          </a:prstGeom>
        </p:spPr>
        <p:txBody>
          <a:bodyPr/>
          <a:lstStyle/>
          <a:p>
            <a:r>
              <a:rPr lang="en-US" dirty="0"/>
              <a:t>Chapter I Cost Growth Trends</a:t>
            </a:r>
          </a:p>
        </p:txBody>
      </p:sp>
    </p:spTree>
    <p:extLst>
      <p:ext uri="{BB962C8B-B14F-4D97-AF65-F5344CB8AC3E}">
        <p14:creationId xmlns:p14="http://schemas.microsoft.com/office/powerpoint/2010/main" val="326571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29BC7F-7CCA-4D6A-8633-EAD1452531FF}"/>
              </a:ext>
            </a:extLst>
          </p:cNvPr>
          <p:cNvSpPr>
            <a:spLocks noGrp="1"/>
          </p:cNvSpPr>
          <p:nvPr>
            <p:ph type="title"/>
          </p:nvPr>
        </p:nvSpPr>
        <p:spPr>
          <a:xfrm>
            <a:off x="457200" y="514350"/>
            <a:ext cx="8229600" cy="1943471"/>
          </a:xfrm>
        </p:spPr>
        <p:txBody>
          <a:bodyPr>
            <a:normAutofit/>
          </a:bodyPr>
          <a:lstStyle/>
          <a:p>
            <a:r>
              <a:rPr lang="en-US" dirty="0"/>
              <a:t>Full report and databook online at:</a:t>
            </a:r>
            <a:br>
              <a:rPr lang="en-US" dirty="0"/>
            </a:br>
            <a:r>
              <a:rPr lang="en-US" sz="2400" b="0" dirty="0">
                <a:hlinkClick r:id="rId3"/>
              </a:rPr>
              <a:t>https://www.oregon.gov/oha/HPA/HP/Pages/cost-growth-target-reports.aspx</a:t>
            </a:r>
            <a:r>
              <a:rPr lang="en-US" sz="2400" b="0" dirty="0"/>
              <a:t> </a:t>
            </a:r>
            <a:endParaRPr lang="en-US" b="0" i="1" dirty="0">
              <a:highlight>
                <a:srgbClr val="FFFF00"/>
              </a:highlight>
            </a:endParaRPr>
          </a:p>
        </p:txBody>
      </p:sp>
      <p:sp>
        <p:nvSpPr>
          <p:cNvPr id="5" name="Text Box 24">
            <a:extLst>
              <a:ext uri="{FF2B5EF4-FFF2-40B4-BE49-F238E27FC236}">
                <a16:creationId xmlns:a16="http://schemas.microsoft.com/office/drawing/2014/main" id="{91E0C631-C229-49DD-83AA-536086604690}"/>
              </a:ext>
            </a:extLst>
          </p:cNvPr>
          <p:cNvSpPr txBox="1">
            <a:spLocks noGrp="1"/>
          </p:cNvSpPr>
          <p:nvPr>
            <p:ph idx="1"/>
          </p:nvPr>
        </p:nvSpPr>
        <p:spPr>
          <a:xfrm>
            <a:off x="457200" y="3009097"/>
            <a:ext cx="8229600" cy="3334553"/>
          </a:xfrm>
          <a:prstGeom prst="rect">
            <a:avLst/>
          </a:prstGeom>
          <a:solidFill>
            <a:srgbClr val="1F497D"/>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1000"/>
              </a:spcAft>
            </a:pPr>
            <a:r>
              <a:rPr lang="en-US" sz="1800" b="1" dirty="0">
                <a:solidFill>
                  <a:srgbClr val="FFFFFF"/>
                </a:solidFill>
                <a:effectLst/>
                <a:latin typeface="+mj-lt"/>
                <a:ea typeface="Franklin Gothic Medium Cond" panose="020B0606030402020204" pitchFamily="34" charset="0"/>
                <a:cs typeface="Calibri" panose="020F0502020204030204" pitchFamily="34" charset="0"/>
              </a:rPr>
              <a:t>Oregon’s Sustainable Health Care Cost Growth Target Program</a:t>
            </a:r>
            <a:endParaRPr lang="en-US" sz="1800" dirty="0">
              <a:solidFill>
                <a:srgbClr val="6A5F5E"/>
              </a:solidFill>
              <a:effectLst/>
              <a:latin typeface="+mj-lt"/>
              <a:ea typeface="Franklin Gothic Medium Cond" panose="020B0606030402020204" pitchFamily="34" charset="0"/>
              <a:cs typeface="Calibri" panose="020F0502020204030204" pitchFamily="34" charset="0"/>
            </a:endParaRPr>
          </a:p>
          <a:p>
            <a:pPr marL="0" marR="0">
              <a:lnSpc>
                <a:spcPct val="107000"/>
              </a:lnSpc>
              <a:spcBef>
                <a:spcPts val="0"/>
              </a:spcBef>
              <a:spcAft>
                <a:spcPts val="1000"/>
              </a:spcAft>
            </a:pPr>
            <a:r>
              <a:rPr lang="en-US" sz="1800" dirty="0">
                <a:solidFill>
                  <a:srgbClr val="FFFFFF"/>
                </a:solidFill>
                <a:effectLst/>
                <a:latin typeface="+mj-lt"/>
                <a:ea typeface="Franklin Gothic Medium Cond" panose="020B0606030402020204" pitchFamily="34" charset="0"/>
                <a:cs typeface="Calibri" panose="020F0502020204030204" pitchFamily="34" charset="0"/>
              </a:rPr>
              <a:t>In 2019, the Oregon Legislature established the Sustainable Health Care Cost Growth Target Program, which sets a statewide target for the annual per person growth rate of total health care spending in the state. The program also monitors and publishes reports on health care cost increases and factors driving these trends. </a:t>
            </a:r>
          </a:p>
          <a:p>
            <a:pPr marL="0" marR="0">
              <a:lnSpc>
                <a:spcPct val="107000"/>
              </a:lnSpc>
              <a:spcBef>
                <a:spcPts val="0"/>
              </a:spcBef>
              <a:spcAft>
                <a:spcPts val="1000"/>
              </a:spcAft>
            </a:pPr>
            <a:br>
              <a:rPr lang="en-US" sz="1800" dirty="0">
                <a:solidFill>
                  <a:srgbClr val="FFFFFF"/>
                </a:solidFill>
                <a:effectLst/>
                <a:latin typeface="+mj-lt"/>
                <a:ea typeface="Franklin Gothic Medium Cond" panose="020B0606030402020204" pitchFamily="34" charset="0"/>
                <a:cs typeface="Calibri" panose="020F0502020204030204" pitchFamily="34" charset="0"/>
              </a:rPr>
            </a:br>
            <a:r>
              <a:rPr lang="en-US" sz="1800" b="1" dirty="0">
                <a:solidFill>
                  <a:srgbClr val="FFFFFF"/>
                </a:solidFill>
                <a:effectLst/>
                <a:latin typeface="+mj-lt"/>
                <a:ea typeface="Franklin Gothic Medium Cond" panose="020B0606030402020204" pitchFamily="34" charset="0"/>
                <a:cs typeface="Calibri" panose="020F0502020204030204" pitchFamily="34" charset="0"/>
              </a:rPr>
              <a:t>For more information: </a:t>
            </a:r>
            <a:r>
              <a:rPr lang="en-US" sz="1800" dirty="0">
                <a:solidFill>
                  <a:schemeClr val="bg1"/>
                </a:solidFill>
                <a:effectLst/>
                <a:latin typeface="+mj-lt"/>
                <a:ea typeface="Franklin Gothic Medium Cond" panose="020B06060304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https://www.oregon.gov/oha/HPA/HP/Pages/Sustainable-Health-Care-Cost-Growth-Target.aspx</a:t>
            </a:r>
            <a:r>
              <a:rPr lang="en-US" sz="1800" dirty="0">
                <a:solidFill>
                  <a:schemeClr val="bg1"/>
                </a:solidFill>
                <a:effectLst/>
                <a:latin typeface="+mj-lt"/>
                <a:ea typeface="Franklin Gothic Medium Cond" panose="020B0606030402020204" pitchFamily="34" charset="0"/>
                <a:cs typeface="Calibri" panose="020F0502020204030204" pitchFamily="34" charset="0"/>
              </a:rPr>
              <a:t> </a:t>
            </a:r>
          </a:p>
        </p:txBody>
      </p:sp>
    </p:spTree>
    <p:extLst>
      <p:ext uri="{BB962C8B-B14F-4D97-AF65-F5344CB8AC3E}">
        <p14:creationId xmlns:p14="http://schemas.microsoft.com/office/powerpoint/2010/main" val="2272474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268604" y="571501"/>
            <a:ext cx="8606791" cy="1143000"/>
          </a:xfrm>
        </p:spPr>
        <p:txBody>
          <a:bodyPr>
            <a:normAutofit fontScale="90000"/>
          </a:bodyPr>
          <a:lstStyle/>
          <a:p>
            <a:r>
              <a:rPr lang="en-US" dirty="0"/>
              <a:t>Provider organization performance in relation to the cost growth target by market, 2020-2021</a:t>
            </a:r>
          </a:p>
        </p:txBody>
      </p:sp>
      <p:pic>
        <p:nvPicPr>
          <p:cNvPr id="5" name="Picture 4">
            <a:extLst>
              <a:ext uri="{FF2B5EF4-FFF2-40B4-BE49-F238E27FC236}">
                <a16:creationId xmlns:a16="http://schemas.microsoft.com/office/drawing/2014/main" id="{1CD212DF-30F2-EB14-740B-0D74C2084B52}"/>
              </a:ext>
            </a:extLst>
          </p:cNvPr>
          <p:cNvPicPr>
            <a:picLocks noChangeAspect="1"/>
          </p:cNvPicPr>
          <p:nvPr/>
        </p:nvPicPr>
        <p:blipFill>
          <a:blip r:embed="rId2"/>
          <a:stretch>
            <a:fillRect/>
          </a:stretch>
        </p:blipFill>
        <p:spPr>
          <a:xfrm>
            <a:off x="798130" y="1853616"/>
            <a:ext cx="7566472" cy="4432883"/>
          </a:xfrm>
          <a:prstGeom prst="rect">
            <a:avLst/>
          </a:prstGeom>
        </p:spPr>
      </p:pic>
    </p:spTree>
    <p:extLst>
      <p:ext uri="{BB962C8B-B14F-4D97-AF65-F5344CB8AC3E}">
        <p14:creationId xmlns:p14="http://schemas.microsoft.com/office/powerpoint/2010/main" val="2408047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391886" y="499905"/>
            <a:ext cx="8229600" cy="1143000"/>
          </a:xfrm>
        </p:spPr>
        <p:txBody>
          <a:bodyPr>
            <a:normAutofit/>
          </a:bodyPr>
          <a:lstStyle/>
          <a:p>
            <a:r>
              <a:rPr lang="en-US" dirty="0">
                <a:solidFill>
                  <a:schemeClr val="accent6">
                    <a:lumMod val="75000"/>
                  </a:schemeClr>
                </a:solidFill>
              </a:rPr>
              <a:t>Commercial cost growth for large provider organizations, 2020-2021</a:t>
            </a:r>
          </a:p>
        </p:txBody>
      </p:sp>
      <p:sp>
        <p:nvSpPr>
          <p:cNvPr id="3" name="TextBox 2">
            <a:extLst>
              <a:ext uri="{FF2B5EF4-FFF2-40B4-BE49-F238E27FC236}">
                <a16:creationId xmlns:a16="http://schemas.microsoft.com/office/drawing/2014/main" id="{D563EAA4-F040-54FE-557A-261ADBDDC098}"/>
              </a:ext>
            </a:extLst>
          </p:cNvPr>
          <p:cNvSpPr txBox="1"/>
          <p:nvPr/>
        </p:nvSpPr>
        <p:spPr>
          <a:xfrm>
            <a:off x="391886" y="1642905"/>
            <a:ext cx="6440994" cy="369332"/>
          </a:xfrm>
          <a:prstGeom prst="rect">
            <a:avLst/>
          </a:prstGeom>
          <a:noFill/>
        </p:spPr>
        <p:txBody>
          <a:bodyPr wrap="square" rtlCol="0">
            <a:spAutoFit/>
          </a:bodyPr>
          <a:lstStyle/>
          <a:p>
            <a:pPr algn="l"/>
            <a:r>
              <a:rPr lang="en-US" dirty="0">
                <a:solidFill>
                  <a:schemeClr val="bg2">
                    <a:lumMod val="50000"/>
                  </a:schemeClr>
                </a:solidFill>
                <a:latin typeface="Arial Narrow" panose="020B0606020202030204" pitchFamily="34" charset="0"/>
              </a:rPr>
              <a:t>Provider organizations with more than 20,000 attributed patients</a:t>
            </a:r>
          </a:p>
        </p:txBody>
      </p:sp>
      <p:pic>
        <p:nvPicPr>
          <p:cNvPr id="5" name="Picture 4">
            <a:extLst>
              <a:ext uri="{FF2B5EF4-FFF2-40B4-BE49-F238E27FC236}">
                <a16:creationId xmlns:a16="http://schemas.microsoft.com/office/drawing/2014/main" id="{567A06F6-6E6A-DFA1-84B4-0242156664F7}"/>
              </a:ext>
            </a:extLst>
          </p:cNvPr>
          <p:cNvPicPr>
            <a:picLocks noChangeAspect="1"/>
          </p:cNvPicPr>
          <p:nvPr/>
        </p:nvPicPr>
        <p:blipFill>
          <a:blip r:embed="rId2"/>
          <a:stretch>
            <a:fillRect/>
          </a:stretch>
        </p:blipFill>
        <p:spPr>
          <a:xfrm>
            <a:off x="1442253" y="2222701"/>
            <a:ext cx="6128866" cy="4278823"/>
          </a:xfrm>
          <a:prstGeom prst="rect">
            <a:avLst/>
          </a:prstGeom>
        </p:spPr>
      </p:pic>
    </p:spTree>
    <p:extLst>
      <p:ext uri="{BB962C8B-B14F-4D97-AF65-F5344CB8AC3E}">
        <p14:creationId xmlns:p14="http://schemas.microsoft.com/office/powerpoint/2010/main" val="3709697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391886" y="499905"/>
            <a:ext cx="8229600" cy="1143000"/>
          </a:xfrm>
        </p:spPr>
        <p:txBody>
          <a:bodyPr>
            <a:normAutofit/>
          </a:bodyPr>
          <a:lstStyle/>
          <a:p>
            <a:r>
              <a:rPr lang="en-US" dirty="0">
                <a:solidFill>
                  <a:schemeClr val="accent6">
                    <a:lumMod val="75000"/>
                  </a:schemeClr>
                </a:solidFill>
              </a:rPr>
              <a:t>Commercial cost growth for mid-sized provider organizations, 2020-2021</a:t>
            </a:r>
          </a:p>
        </p:txBody>
      </p:sp>
      <p:sp>
        <p:nvSpPr>
          <p:cNvPr id="3" name="TextBox 2">
            <a:extLst>
              <a:ext uri="{FF2B5EF4-FFF2-40B4-BE49-F238E27FC236}">
                <a16:creationId xmlns:a16="http://schemas.microsoft.com/office/drawing/2014/main" id="{7FC88E25-2002-DEE4-563B-B0EC2CC145E0}"/>
              </a:ext>
            </a:extLst>
          </p:cNvPr>
          <p:cNvSpPr txBox="1"/>
          <p:nvPr/>
        </p:nvSpPr>
        <p:spPr>
          <a:xfrm>
            <a:off x="462224" y="1642905"/>
            <a:ext cx="6440994" cy="369332"/>
          </a:xfrm>
          <a:prstGeom prst="rect">
            <a:avLst/>
          </a:prstGeom>
          <a:noFill/>
        </p:spPr>
        <p:txBody>
          <a:bodyPr wrap="square" rtlCol="0">
            <a:spAutoFit/>
          </a:bodyPr>
          <a:lstStyle/>
          <a:p>
            <a:pPr algn="l"/>
            <a:r>
              <a:rPr lang="en-US" dirty="0">
                <a:solidFill>
                  <a:schemeClr val="bg2">
                    <a:lumMod val="50000"/>
                  </a:schemeClr>
                </a:solidFill>
                <a:latin typeface="Arial Narrow" panose="020B0606020202030204" pitchFamily="34" charset="0"/>
              </a:rPr>
              <a:t>Provider organizations with 10,000 to 20,000 attributed patients</a:t>
            </a:r>
          </a:p>
        </p:txBody>
      </p:sp>
      <p:pic>
        <p:nvPicPr>
          <p:cNvPr id="5" name="Picture 4">
            <a:extLst>
              <a:ext uri="{FF2B5EF4-FFF2-40B4-BE49-F238E27FC236}">
                <a16:creationId xmlns:a16="http://schemas.microsoft.com/office/drawing/2014/main" id="{AE390CEF-182F-B139-A31D-DF3C97A76680}"/>
              </a:ext>
            </a:extLst>
          </p:cNvPr>
          <p:cNvPicPr>
            <a:picLocks noChangeAspect="1"/>
          </p:cNvPicPr>
          <p:nvPr/>
        </p:nvPicPr>
        <p:blipFill>
          <a:blip r:embed="rId2"/>
          <a:stretch>
            <a:fillRect/>
          </a:stretch>
        </p:blipFill>
        <p:spPr>
          <a:xfrm>
            <a:off x="1415730" y="2012237"/>
            <a:ext cx="6181912" cy="4580573"/>
          </a:xfrm>
          <a:prstGeom prst="rect">
            <a:avLst/>
          </a:prstGeom>
        </p:spPr>
      </p:pic>
    </p:spTree>
    <p:extLst>
      <p:ext uri="{BB962C8B-B14F-4D97-AF65-F5344CB8AC3E}">
        <p14:creationId xmlns:p14="http://schemas.microsoft.com/office/powerpoint/2010/main" val="796301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391886" y="499905"/>
            <a:ext cx="8229600" cy="1143000"/>
          </a:xfrm>
        </p:spPr>
        <p:txBody>
          <a:bodyPr>
            <a:normAutofit/>
          </a:bodyPr>
          <a:lstStyle/>
          <a:p>
            <a:r>
              <a:rPr lang="en-US" dirty="0">
                <a:solidFill>
                  <a:schemeClr val="accent6">
                    <a:lumMod val="75000"/>
                  </a:schemeClr>
                </a:solidFill>
              </a:rPr>
              <a:t>Commercial cost growth for smaller provider organizations</a:t>
            </a:r>
            <a:r>
              <a:rPr lang="en-US" i="1" dirty="0">
                <a:solidFill>
                  <a:schemeClr val="accent6">
                    <a:lumMod val="75000"/>
                  </a:schemeClr>
                </a:solidFill>
              </a:rPr>
              <a:t>,</a:t>
            </a:r>
            <a:r>
              <a:rPr lang="en-US" dirty="0">
                <a:solidFill>
                  <a:schemeClr val="accent6">
                    <a:lumMod val="75000"/>
                  </a:schemeClr>
                </a:solidFill>
              </a:rPr>
              <a:t> 2020-2021</a:t>
            </a:r>
          </a:p>
        </p:txBody>
      </p:sp>
      <p:sp>
        <p:nvSpPr>
          <p:cNvPr id="3" name="TextBox 2">
            <a:extLst>
              <a:ext uri="{FF2B5EF4-FFF2-40B4-BE49-F238E27FC236}">
                <a16:creationId xmlns:a16="http://schemas.microsoft.com/office/drawing/2014/main" id="{7FC88E25-2002-DEE4-563B-B0EC2CC145E0}"/>
              </a:ext>
            </a:extLst>
          </p:cNvPr>
          <p:cNvSpPr txBox="1"/>
          <p:nvPr/>
        </p:nvSpPr>
        <p:spPr>
          <a:xfrm>
            <a:off x="462224" y="1642905"/>
            <a:ext cx="6440994" cy="369332"/>
          </a:xfrm>
          <a:prstGeom prst="rect">
            <a:avLst/>
          </a:prstGeom>
          <a:noFill/>
        </p:spPr>
        <p:txBody>
          <a:bodyPr wrap="square" rtlCol="0">
            <a:spAutoFit/>
          </a:bodyPr>
          <a:lstStyle/>
          <a:p>
            <a:pPr algn="l"/>
            <a:r>
              <a:rPr lang="en-US" dirty="0">
                <a:solidFill>
                  <a:schemeClr val="bg2">
                    <a:lumMod val="50000"/>
                  </a:schemeClr>
                </a:solidFill>
                <a:latin typeface="Arial Narrow" panose="020B0606020202030204" pitchFamily="34" charset="0"/>
              </a:rPr>
              <a:t>Provider organizations with less than 10,000 attributed patients</a:t>
            </a:r>
          </a:p>
        </p:txBody>
      </p:sp>
      <p:pic>
        <p:nvPicPr>
          <p:cNvPr id="5" name="Picture 4">
            <a:extLst>
              <a:ext uri="{FF2B5EF4-FFF2-40B4-BE49-F238E27FC236}">
                <a16:creationId xmlns:a16="http://schemas.microsoft.com/office/drawing/2014/main" id="{43A42DBA-2071-064C-54DE-0A02C36D724C}"/>
              </a:ext>
            </a:extLst>
          </p:cNvPr>
          <p:cNvPicPr>
            <a:picLocks noChangeAspect="1"/>
          </p:cNvPicPr>
          <p:nvPr/>
        </p:nvPicPr>
        <p:blipFill>
          <a:blip r:embed="rId2"/>
          <a:stretch>
            <a:fillRect/>
          </a:stretch>
        </p:blipFill>
        <p:spPr>
          <a:xfrm>
            <a:off x="1337310" y="2265903"/>
            <a:ext cx="5962357" cy="4321516"/>
          </a:xfrm>
          <a:prstGeom prst="rect">
            <a:avLst/>
          </a:prstGeom>
        </p:spPr>
      </p:pic>
    </p:spTree>
    <p:extLst>
      <p:ext uri="{BB962C8B-B14F-4D97-AF65-F5344CB8AC3E}">
        <p14:creationId xmlns:p14="http://schemas.microsoft.com/office/powerpoint/2010/main" val="57647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391886" y="499905"/>
            <a:ext cx="8229600" cy="1143000"/>
          </a:xfrm>
        </p:spPr>
        <p:txBody>
          <a:bodyPr>
            <a:normAutofit/>
          </a:bodyPr>
          <a:lstStyle/>
          <a:p>
            <a:r>
              <a:rPr lang="en-US" dirty="0">
                <a:solidFill>
                  <a:schemeClr val="accent6">
                    <a:lumMod val="75000"/>
                  </a:schemeClr>
                </a:solidFill>
              </a:rPr>
              <a:t>Commercial cost growth for pediatric provider organizations, 2020-2021</a:t>
            </a:r>
          </a:p>
        </p:txBody>
      </p:sp>
      <p:pic>
        <p:nvPicPr>
          <p:cNvPr id="6" name="Picture 5">
            <a:extLst>
              <a:ext uri="{FF2B5EF4-FFF2-40B4-BE49-F238E27FC236}">
                <a16:creationId xmlns:a16="http://schemas.microsoft.com/office/drawing/2014/main" id="{5404F179-3582-43A5-55AA-F6E4E627CAB4}"/>
              </a:ext>
            </a:extLst>
          </p:cNvPr>
          <p:cNvPicPr>
            <a:picLocks noChangeAspect="1"/>
          </p:cNvPicPr>
          <p:nvPr/>
        </p:nvPicPr>
        <p:blipFill>
          <a:blip r:embed="rId2"/>
          <a:stretch>
            <a:fillRect/>
          </a:stretch>
        </p:blipFill>
        <p:spPr>
          <a:xfrm>
            <a:off x="1478286" y="1796189"/>
            <a:ext cx="5859773" cy="4561906"/>
          </a:xfrm>
          <a:prstGeom prst="rect">
            <a:avLst/>
          </a:prstGeom>
        </p:spPr>
      </p:pic>
    </p:spTree>
    <p:extLst>
      <p:ext uri="{BB962C8B-B14F-4D97-AF65-F5344CB8AC3E}">
        <p14:creationId xmlns:p14="http://schemas.microsoft.com/office/powerpoint/2010/main" val="3840070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71546"/>
            <a:ext cx="8229600" cy="1143000"/>
          </a:xfrm>
        </p:spPr>
        <p:txBody>
          <a:bodyPr>
            <a:normAutofit/>
          </a:bodyPr>
          <a:lstStyle/>
          <a:p>
            <a:r>
              <a:rPr lang="en-US" dirty="0">
                <a:solidFill>
                  <a:schemeClr val="accent4"/>
                </a:solidFill>
              </a:rPr>
              <a:t>Medicare Advantage cost growth for provider organizations, 2020-2021</a:t>
            </a:r>
          </a:p>
        </p:txBody>
      </p:sp>
      <p:pic>
        <p:nvPicPr>
          <p:cNvPr id="5" name="Picture 4">
            <a:extLst>
              <a:ext uri="{FF2B5EF4-FFF2-40B4-BE49-F238E27FC236}">
                <a16:creationId xmlns:a16="http://schemas.microsoft.com/office/drawing/2014/main" id="{D6FE93E5-0D29-F9AB-B627-26D395DC919E}"/>
              </a:ext>
            </a:extLst>
          </p:cNvPr>
          <p:cNvPicPr>
            <a:picLocks noChangeAspect="1"/>
          </p:cNvPicPr>
          <p:nvPr/>
        </p:nvPicPr>
        <p:blipFill>
          <a:blip r:embed="rId2"/>
          <a:stretch>
            <a:fillRect/>
          </a:stretch>
        </p:blipFill>
        <p:spPr>
          <a:xfrm>
            <a:off x="1816444" y="1623729"/>
            <a:ext cx="5281586" cy="5083217"/>
          </a:xfrm>
          <a:prstGeom prst="rect">
            <a:avLst/>
          </a:prstGeom>
        </p:spPr>
      </p:pic>
    </p:spTree>
    <p:extLst>
      <p:ext uri="{BB962C8B-B14F-4D97-AF65-F5344CB8AC3E}">
        <p14:creationId xmlns:p14="http://schemas.microsoft.com/office/powerpoint/2010/main" val="2721491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32908"/>
            <a:ext cx="8229600" cy="1143000"/>
          </a:xfrm>
        </p:spPr>
        <p:txBody>
          <a:bodyPr>
            <a:normAutofit fontScale="90000"/>
          </a:bodyPr>
          <a:lstStyle/>
          <a:p>
            <a:r>
              <a:rPr lang="en-US" dirty="0">
                <a:solidFill>
                  <a:schemeClr val="accent5">
                    <a:lumMod val="75000"/>
                  </a:schemeClr>
                </a:solidFill>
              </a:rPr>
              <a:t>Medicaid cost growth for federally-qualified health centers (FQHCs), 2020-2021</a:t>
            </a:r>
          </a:p>
        </p:txBody>
      </p:sp>
      <p:pic>
        <p:nvPicPr>
          <p:cNvPr id="5" name="Picture 4">
            <a:extLst>
              <a:ext uri="{FF2B5EF4-FFF2-40B4-BE49-F238E27FC236}">
                <a16:creationId xmlns:a16="http://schemas.microsoft.com/office/drawing/2014/main" id="{D110390B-9E05-CA6F-5D39-DEAED190BBF4}"/>
              </a:ext>
            </a:extLst>
          </p:cNvPr>
          <p:cNvPicPr>
            <a:picLocks noChangeAspect="1"/>
          </p:cNvPicPr>
          <p:nvPr/>
        </p:nvPicPr>
        <p:blipFill>
          <a:blip r:embed="rId2"/>
          <a:stretch>
            <a:fillRect/>
          </a:stretch>
        </p:blipFill>
        <p:spPr>
          <a:xfrm>
            <a:off x="1592405" y="1803680"/>
            <a:ext cx="5697932" cy="4938764"/>
          </a:xfrm>
          <a:prstGeom prst="rect">
            <a:avLst/>
          </a:prstGeom>
        </p:spPr>
      </p:pic>
    </p:spTree>
    <p:extLst>
      <p:ext uri="{BB962C8B-B14F-4D97-AF65-F5344CB8AC3E}">
        <p14:creationId xmlns:p14="http://schemas.microsoft.com/office/powerpoint/2010/main" val="2198478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32908"/>
            <a:ext cx="8229600" cy="1143000"/>
          </a:xfrm>
        </p:spPr>
        <p:txBody>
          <a:bodyPr>
            <a:normAutofit/>
          </a:bodyPr>
          <a:lstStyle/>
          <a:p>
            <a:r>
              <a:rPr lang="en-US" dirty="0">
                <a:solidFill>
                  <a:schemeClr val="accent5">
                    <a:lumMod val="75000"/>
                  </a:schemeClr>
                </a:solidFill>
              </a:rPr>
              <a:t>Medicaid cost growth for large provider organizations. 2020-2021</a:t>
            </a:r>
          </a:p>
        </p:txBody>
      </p:sp>
      <p:sp>
        <p:nvSpPr>
          <p:cNvPr id="3" name="TextBox 2">
            <a:extLst>
              <a:ext uri="{FF2B5EF4-FFF2-40B4-BE49-F238E27FC236}">
                <a16:creationId xmlns:a16="http://schemas.microsoft.com/office/drawing/2014/main" id="{77B1221B-9B60-2523-7B7A-DD3FD93AD0B7}"/>
              </a:ext>
            </a:extLst>
          </p:cNvPr>
          <p:cNvSpPr txBox="1"/>
          <p:nvPr/>
        </p:nvSpPr>
        <p:spPr>
          <a:xfrm>
            <a:off x="457200" y="1592663"/>
            <a:ext cx="6440994" cy="369332"/>
          </a:xfrm>
          <a:prstGeom prst="rect">
            <a:avLst/>
          </a:prstGeom>
          <a:noFill/>
        </p:spPr>
        <p:txBody>
          <a:bodyPr wrap="square" rtlCol="0">
            <a:spAutoFit/>
          </a:bodyPr>
          <a:lstStyle/>
          <a:p>
            <a:pPr algn="l"/>
            <a:r>
              <a:rPr lang="en-US" dirty="0">
                <a:solidFill>
                  <a:schemeClr val="bg2">
                    <a:lumMod val="50000"/>
                  </a:schemeClr>
                </a:solidFill>
                <a:latin typeface="Arial Narrow" panose="020B0606020202030204" pitchFamily="34" charset="0"/>
              </a:rPr>
              <a:t>Provider organizations with more than 20,000 attributed patients</a:t>
            </a:r>
          </a:p>
        </p:txBody>
      </p:sp>
      <p:pic>
        <p:nvPicPr>
          <p:cNvPr id="6" name="Picture 5">
            <a:extLst>
              <a:ext uri="{FF2B5EF4-FFF2-40B4-BE49-F238E27FC236}">
                <a16:creationId xmlns:a16="http://schemas.microsoft.com/office/drawing/2014/main" id="{95D835CB-561A-C24A-5426-4A619E8E1737}"/>
              </a:ext>
            </a:extLst>
          </p:cNvPr>
          <p:cNvPicPr>
            <a:picLocks noChangeAspect="1"/>
          </p:cNvPicPr>
          <p:nvPr/>
        </p:nvPicPr>
        <p:blipFill rotWithShape="1">
          <a:blip r:embed="rId2"/>
          <a:srcRect t="2359"/>
          <a:stretch/>
        </p:blipFill>
        <p:spPr>
          <a:xfrm>
            <a:off x="966209" y="2220685"/>
            <a:ext cx="6487103" cy="4271555"/>
          </a:xfrm>
          <a:prstGeom prst="rect">
            <a:avLst/>
          </a:prstGeom>
        </p:spPr>
      </p:pic>
    </p:spTree>
    <p:extLst>
      <p:ext uri="{BB962C8B-B14F-4D97-AF65-F5344CB8AC3E}">
        <p14:creationId xmlns:p14="http://schemas.microsoft.com/office/powerpoint/2010/main" val="1139496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32908"/>
            <a:ext cx="8229600" cy="1143000"/>
          </a:xfrm>
        </p:spPr>
        <p:txBody>
          <a:bodyPr>
            <a:normAutofit/>
          </a:bodyPr>
          <a:lstStyle/>
          <a:p>
            <a:r>
              <a:rPr lang="en-US" dirty="0">
                <a:solidFill>
                  <a:schemeClr val="accent5">
                    <a:lumMod val="75000"/>
                  </a:schemeClr>
                </a:solidFill>
              </a:rPr>
              <a:t>Medicaid cost growth for mid-sized provider organizations, 2020-2021</a:t>
            </a:r>
          </a:p>
        </p:txBody>
      </p:sp>
      <p:sp>
        <p:nvSpPr>
          <p:cNvPr id="3" name="TextBox 2">
            <a:extLst>
              <a:ext uri="{FF2B5EF4-FFF2-40B4-BE49-F238E27FC236}">
                <a16:creationId xmlns:a16="http://schemas.microsoft.com/office/drawing/2014/main" id="{77B1221B-9B60-2523-7B7A-DD3FD93AD0B7}"/>
              </a:ext>
            </a:extLst>
          </p:cNvPr>
          <p:cNvSpPr txBox="1"/>
          <p:nvPr/>
        </p:nvSpPr>
        <p:spPr>
          <a:xfrm>
            <a:off x="457200" y="1592663"/>
            <a:ext cx="6440994" cy="369332"/>
          </a:xfrm>
          <a:prstGeom prst="rect">
            <a:avLst/>
          </a:prstGeom>
          <a:noFill/>
        </p:spPr>
        <p:txBody>
          <a:bodyPr wrap="square" rtlCol="0">
            <a:spAutoFit/>
          </a:bodyPr>
          <a:lstStyle/>
          <a:p>
            <a:pPr algn="l"/>
            <a:r>
              <a:rPr lang="en-US" dirty="0">
                <a:solidFill>
                  <a:schemeClr val="bg2">
                    <a:lumMod val="50000"/>
                  </a:schemeClr>
                </a:solidFill>
                <a:latin typeface="Arial Narrow" panose="020B0606020202030204" pitchFamily="34" charset="0"/>
              </a:rPr>
              <a:t>Provider organizations with 10,000 to 20,000 attributed patients</a:t>
            </a:r>
          </a:p>
        </p:txBody>
      </p:sp>
      <p:pic>
        <p:nvPicPr>
          <p:cNvPr id="5" name="Picture 4">
            <a:extLst>
              <a:ext uri="{FF2B5EF4-FFF2-40B4-BE49-F238E27FC236}">
                <a16:creationId xmlns:a16="http://schemas.microsoft.com/office/drawing/2014/main" id="{3EF552A6-2F5D-CDF9-69BD-95FE5A10BF3F}"/>
              </a:ext>
            </a:extLst>
          </p:cNvPr>
          <p:cNvPicPr>
            <a:picLocks noChangeAspect="1"/>
          </p:cNvPicPr>
          <p:nvPr/>
        </p:nvPicPr>
        <p:blipFill>
          <a:blip r:embed="rId2"/>
          <a:stretch>
            <a:fillRect/>
          </a:stretch>
        </p:blipFill>
        <p:spPr>
          <a:xfrm>
            <a:off x="1927531" y="2245806"/>
            <a:ext cx="5128164" cy="4295670"/>
          </a:xfrm>
          <a:prstGeom prst="rect">
            <a:avLst/>
          </a:prstGeom>
        </p:spPr>
      </p:pic>
    </p:spTree>
    <p:extLst>
      <p:ext uri="{BB962C8B-B14F-4D97-AF65-F5344CB8AC3E}">
        <p14:creationId xmlns:p14="http://schemas.microsoft.com/office/powerpoint/2010/main" val="3177876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7DFC51-7D81-4BF6-3655-2C7E206A59B9}"/>
              </a:ext>
            </a:extLst>
          </p:cNvPr>
          <p:cNvPicPr>
            <a:picLocks noChangeAspect="1"/>
          </p:cNvPicPr>
          <p:nvPr/>
        </p:nvPicPr>
        <p:blipFill>
          <a:blip r:embed="rId2"/>
          <a:stretch>
            <a:fillRect/>
          </a:stretch>
        </p:blipFill>
        <p:spPr>
          <a:xfrm>
            <a:off x="1851660" y="1592663"/>
            <a:ext cx="5782785" cy="5191263"/>
          </a:xfrm>
          <a:prstGeom prst="rect">
            <a:avLst/>
          </a:prstGeom>
        </p:spPr>
      </p:pic>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32908"/>
            <a:ext cx="8229600" cy="1143000"/>
          </a:xfrm>
        </p:spPr>
        <p:txBody>
          <a:bodyPr>
            <a:normAutofit/>
          </a:bodyPr>
          <a:lstStyle/>
          <a:p>
            <a:r>
              <a:rPr lang="en-US" dirty="0">
                <a:solidFill>
                  <a:schemeClr val="accent5">
                    <a:lumMod val="75000"/>
                  </a:schemeClr>
                </a:solidFill>
              </a:rPr>
              <a:t>Medicaid cost growth for smaller provider organizations, 2020-2021</a:t>
            </a:r>
          </a:p>
        </p:txBody>
      </p:sp>
      <p:sp>
        <p:nvSpPr>
          <p:cNvPr id="3" name="TextBox 2">
            <a:extLst>
              <a:ext uri="{FF2B5EF4-FFF2-40B4-BE49-F238E27FC236}">
                <a16:creationId xmlns:a16="http://schemas.microsoft.com/office/drawing/2014/main" id="{77B1221B-9B60-2523-7B7A-DD3FD93AD0B7}"/>
              </a:ext>
            </a:extLst>
          </p:cNvPr>
          <p:cNvSpPr txBox="1"/>
          <p:nvPr/>
        </p:nvSpPr>
        <p:spPr>
          <a:xfrm>
            <a:off x="457200" y="1592663"/>
            <a:ext cx="6440994" cy="369332"/>
          </a:xfrm>
          <a:prstGeom prst="rect">
            <a:avLst/>
          </a:prstGeom>
          <a:noFill/>
        </p:spPr>
        <p:txBody>
          <a:bodyPr wrap="square" rtlCol="0">
            <a:spAutoFit/>
          </a:bodyPr>
          <a:lstStyle/>
          <a:p>
            <a:pPr algn="l"/>
            <a:r>
              <a:rPr lang="en-US" dirty="0">
                <a:solidFill>
                  <a:schemeClr val="bg2">
                    <a:lumMod val="50000"/>
                  </a:schemeClr>
                </a:solidFill>
                <a:latin typeface="Arial Narrow" panose="020B0606020202030204" pitchFamily="34" charset="0"/>
              </a:rPr>
              <a:t>Provider organizations with less than 10,000 attributed patients</a:t>
            </a:r>
          </a:p>
        </p:txBody>
      </p:sp>
    </p:spTree>
    <p:extLst>
      <p:ext uri="{BB962C8B-B14F-4D97-AF65-F5344CB8AC3E}">
        <p14:creationId xmlns:p14="http://schemas.microsoft.com/office/powerpoint/2010/main" val="121701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0F5BF7-DFDE-48AE-A933-384BFBF5620B}"/>
              </a:ext>
            </a:extLst>
          </p:cNvPr>
          <p:cNvSpPr>
            <a:spLocks noGrp="1"/>
          </p:cNvSpPr>
          <p:nvPr>
            <p:ph type="body" sz="quarter" idx="11"/>
          </p:nvPr>
        </p:nvSpPr>
        <p:spPr>
          <a:xfrm>
            <a:off x="211016" y="3636251"/>
            <a:ext cx="8932984" cy="1097280"/>
          </a:xfrm>
        </p:spPr>
        <p:txBody>
          <a:bodyPr/>
          <a:lstStyle/>
          <a:p>
            <a:r>
              <a:rPr lang="en-US" dirty="0"/>
              <a:t>Chapter I. Health Care Cost Growth Trends, 2020-2021 Statewide and by Market</a:t>
            </a:r>
          </a:p>
        </p:txBody>
      </p:sp>
      <p:sp>
        <p:nvSpPr>
          <p:cNvPr id="3" name="Title 2">
            <a:extLst>
              <a:ext uri="{FF2B5EF4-FFF2-40B4-BE49-F238E27FC236}">
                <a16:creationId xmlns:a16="http://schemas.microsoft.com/office/drawing/2014/main" id="{C269EA1D-FB9A-4DA0-B699-FBF988A836CA}"/>
              </a:ext>
            </a:extLst>
          </p:cNvPr>
          <p:cNvSpPr>
            <a:spLocks noGrp="1"/>
          </p:cNvSpPr>
          <p:nvPr>
            <p:ph type="title" idx="4294967295"/>
          </p:nvPr>
        </p:nvSpPr>
        <p:spPr>
          <a:xfrm>
            <a:off x="0" y="379413"/>
            <a:ext cx="8229600" cy="1143000"/>
          </a:xfrm>
          <a:prstGeom prst="rect">
            <a:avLst/>
          </a:prstGeom>
        </p:spPr>
        <p:txBody>
          <a:bodyPr/>
          <a:lstStyle/>
          <a:p>
            <a:r>
              <a:rPr lang="en-US" dirty="0"/>
              <a:t>Chapter I Cost Growth Trends</a:t>
            </a:r>
          </a:p>
        </p:txBody>
      </p:sp>
    </p:spTree>
    <p:extLst>
      <p:ext uri="{BB962C8B-B14F-4D97-AF65-F5344CB8AC3E}">
        <p14:creationId xmlns:p14="http://schemas.microsoft.com/office/powerpoint/2010/main" val="2616894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32908"/>
            <a:ext cx="8229600" cy="1143000"/>
          </a:xfrm>
        </p:spPr>
        <p:txBody>
          <a:bodyPr>
            <a:normAutofit/>
          </a:bodyPr>
          <a:lstStyle/>
          <a:p>
            <a:r>
              <a:rPr lang="en-US" dirty="0">
                <a:solidFill>
                  <a:schemeClr val="accent5">
                    <a:lumMod val="75000"/>
                  </a:schemeClr>
                </a:solidFill>
              </a:rPr>
              <a:t>Medicaid cost growth for pediatric provider organizations, 2020-2021</a:t>
            </a:r>
          </a:p>
        </p:txBody>
      </p:sp>
      <p:pic>
        <p:nvPicPr>
          <p:cNvPr id="6" name="Picture 5">
            <a:extLst>
              <a:ext uri="{FF2B5EF4-FFF2-40B4-BE49-F238E27FC236}">
                <a16:creationId xmlns:a16="http://schemas.microsoft.com/office/drawing/2014/main" id="{CEE35632-ABFF-D4E4-83B7-D7CA507DCBB2}"/>
              </a:ext>
            </a:extLst>
          </p:cNvPr>
          <p:cNvPicPr>
            <a:picLocks noChangeAspect="1"/>
          </p:cNvPicPr>
          <p:nvPr/>
        </p:nvPicPr>
        <p:blipFill>
          <a:blip r:embed="rId2"/>
          <a:stretch>
            <a:fillRect/>
          </a:stretch>
        </p:blipFill>
        <p:spPr>
          <a:xfrm>
            <a:off x="1253490" y="2038842"/>
            <a:ext cx="6019800" cy="4286250"/>
          </a:xfrm>
          <a:prstGeom prst="rect">
            <a:avLst/>
          </a:prstGeom>
        </p:spPr>
      </p:pic>
    </p:spTree>
    <p:extLst>
      <p:ext uri="{BB962C8B-B14F-4D97-AF65-F5344CB8AC3E}">
        <p14:creationId xmlns:p14="http://schemas.microsoft.com/office/powerpoint/2010/main" val="59652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A37B8-C941-476C-A252-B7DBBB2440D1}"/>
              </a:ext>
            </a:extLst>
          </p:cNvPr>
          <p:cNvSpPr>
            <a:spLocks noGrp="1"/>
          </p:cNvSpPr>
          <p:nvPr>
            <p:ph type="body" sz="quarter" idx="10"/>
          </p:nvPr>
        </p:nvSpPr>
        <p:spPr>
          <a:xfrm>
            <a:off x="463732" y="1448936"/>
            <a:ext cx="7896498" cy="1025525"/>
          </a:xfrm>
          <a:prstGeom prst="rect">
            <a:avLst/>
          </a:prstGeom>
        </p:spPr>
        <p:txBody>
          <a:bodyPr/>
          <a:lstStyle/>
          <a:p>
            <a:r>
              <a:rPr lang="en-US" sz="2200" dirty="0">
                <a:solidFill>
                  <a:schemeClr val="tx1">
                    <a:lumMod val="85000"/>
                    <a:lumOff val="15000"/>
                  </a:schemeClr>
                </a:solidFill>
              </a:rPr>
              <a:t>All data is available in the public databook posted </a:t>
            </a:r>
            <a:r>
              <a:rPr lang="en-US" sz="2200" dirty="0">
                <a:solidFill>
                  <a:schemeClr val="tx1">
                    <a:lumMod val="85000"/>
                    <a:lumOff val="15000"/>
                  </a:schemeClr>
                </a:solidFill>
                <a:hlinkClick r:id="rId2"/>
              </a:rPr>
              <a:t>online</a:t>
            </a:r>
            <a:r>
              <a:rPr lang="en-US" sz="2200" dirty="0">
                <a:solidFill>
                  <a:schemeClr val="tx1">
                    <a:lumMod val="85000"/>
                    <a:lumOff val="15000"/>
                  </a:schemeClr>
                </a:solidFill>
              </a:rPr>
              <a:t>.</a:t>
            </a:r>
          </a:p>
          <a:p>
            <a:r>
              <a:rPr lang="en-US" sz="2200" dirty="0">
                <a:solidFill>
                  <a:schemeClr val="tx1">
                    <a:lumMod val="85000"/>
                    <a:lumOff val="15000"/>
                  </a:schemeClr>
                </a:solidFill>
              </a:rPr>
              <a:t>See the full report for all notes on data sources and methodology.</a:t>
            </a:r>
          </a:p>
          <a:p>
            <a:endParaRPr lang="en-US" sz="2200" dirty="0">
              <a:solidFill>
                <a:schemeClr val="tx1">
                  <a:lumMod val="85000"/>
                  <a:lumOff val="15000"/>
                </a:schemeClr>
              </a:solidFill>
              <a:highlight>
                <a:srgbClr val="FFFF00"/>
              </a:highlight>
            </a:endParaRPr>
          </a:p>
          <a:p>
            <a: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t>Suggested Citation: </a:t>
            </a:r>
            <a:b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br>
            <a: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t>Oregon Health Authority. Health Care Cost </a:t>
            </a:r>
            <a:r>
              <a:rPr lang="en-US" sz="2200" dirty="0">
                <a:solidFill>
                  <a:schemeClr val="tx1">
                    <a:lumMod val="85000"/>
                    <a:lumOff val="15000"/>
                  </a:schemeClr>
                </a:solidFill>
                <a:latin typeface="+mj-lt"/>
                <a:ea typeface="Franklin Gothic Medium Cond" panose="020B0606030402020204" pitchFamily="34" charset="0"/>
                <a:cs typeface="Calibri" panose="020F0502020204030204" pitchFamily="34" charset="0"/>
              </a:rPr>
              <a:t>Growth Trends in Oregon, 2020-2021</a:t>
            </a:r>
            <a: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t>. Portland, OR. May 2023.</a:t>
            </a:r>
            <a:b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br>
            <a:b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br>
            <a: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t>For questions about this report, please contact: </a:t>
            </a:r>
            <a:r>
              <a:rPr lang="en-US" sz="2200" u="sng" dirty="0">
                <a:solidFill>
                  <a:schemeClr val="accent1"/>
                </a:solidFill>
                <a:effectLst/>
                <a:latin typeface="+mj-lt"/>
                <a:ea typeface="Franklin Gothic Medium Cond" panose="020B06060304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HealthCare.CostTarget@</a:t>
            </a:r>
            <a:r>
              <a:rPr lang="en-US" sz="2200" u="sng" dirty="0">
                <a:solidFill>
                  <a:schemeClr val="accent1"/>
                </a:solidFill>
                <a:latin typeface="+mj-lt"/>
                <a:ea typeface="Franklin Gothic Medium Cond" panose="020B06060304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oha</a:t>
            </a:r>
            <a:r>
              <a:rPr lang="en-US" sz="2200" u="sng" dirty="0">
                <a:solidFill>
                  <a:schemeClr val="accent1"/>
                </a:solidFill>
                <a:effectLst/>
                <a:latin typeface="+mj-lt"/>
                <a:ea typeface="Franklin Gothic Medium Cond" panose="020B06060304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.oregon.gov</a:t>
            </a:r>
            <a:endParaRPr lang="en-US" sz="2200" dirty="0">
              <a:solidFill>
                <a:schemeClr val="accent1"/>
              </a:solidFill>
              <a:effectLst/>
              <a:latin typeface="+mj-lt"/>
              <a:ea typeface="Franklin Gothic Medium Cond" panose="020B0606030402020204" pitchFamily="34" charset="0"/>
              <a:cs typeface="Calibri" panose="020F0502020204030204" pitchFamily="34" charset="0"/>
            </a:endParaRPr>
          </a:p>
          <a:p>
            <a:endParaRPr lang="en-US" sz="2200" dirty="0">
              <a:solidFill>
                <a:schemeClr val="tx1">
                  <a:lumMod val="85000"/>
                  <a:lumOff val="15000"/>
                </a:schemeClr>
              </a:solidFill>
              <a:highlight>
                <a:srgbClr val="FFFF00"/>
              </a:highlight>
            </a:endParaRPr>
          </a:p>
        </p:txBody>
      </p:sp>
      <p:sp>
        <p:nvSpPr>
          <p:cNvPr id="2" name="Title 1">
            <a:extLst>
              <a:ext uri="{FF2B5EF4-FFF2-40B4-BE49-F238E27FC236}">
                <a16:creationId xmlns:a16="http://schemas.microsoft.com/office/drawing/2014/main" id="{40845D52-B707-4EA2-BD85-AB4BCE0A0EAA}"/>
              </a:ext>
            </a:extLst>
          </p:cNvPr>
          <p:cNvSpPr>
            <a:spLocks noGrp="1"/>
          </p:cNvSpPr>
          <p:nvPr>
            <p:ph type="title" idx="4294967295"/>
          </p:nvPr>
        </p:nvSpPr>
        <p:spPr>
          <a:xfrm>
            <a:off x="450668" y="481009"/>
            <a:ext cx="8229600" cy="1143000"/>
          </a:xfrm>
          <a:prstGeom prst="rect">
            <a:avLst/>
          </a:prstGeom>
        </p:spPr>
        <p:txBody>
          <a:bodyPr/>
          <a:lstStyle/>
          <a:p>
            <a:pPr algn="l"/>
            <a:r>
              <a:rPr lang="en-US" dirty="0"/>
              <a:t>Databook and Methodology </a:t>
            </a:r>
          </a:p>
        </p:txBody>
      </p:sp>
    </p:spTree>
    <p:extLst>
      <p:ext uri="{BB962C8B-B14F-4D97-AF65-F5344CB8AC3E}">
        <p14:creationId xmlns:p14="http://schemas.microsoft.com/office/powerpoint/2010/main" val="343316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57533D-09A2-404F-8A40-6572EAE30FCD}"/>
              </a:ext>
            </a:extLst>
          </p:cNvPr>
          <p:cNvSpPr>
            <a:spLocks noGrp="1"/>
          </p:cNvSpPr>
          <p:nvPr>
            <p:ph type="title"/>
          </p:nvPr>
        </p:nvSpPr>
        <p:spPr>
          <a:xfrm>
            <a:off x="457200" y="539040"/>
            <a:ext cx="8229600" cy="1143000"/>
          </a:xfrm>
        </p:spPr>
        <p:txBody>
          <a:bodyPr/>
          <a:lstStyle/>
          <a:p>
            <a:r>
              <a:rPr lang="en-US" dirty="0"/>
              <a:t>Health care spending in Oregon, </a:t>
            </a:r>
            <a:br>
              <a:rPr lang="en-US" dirty="0"/>
            </a:br>
            <a:r>
              <a:rPr lang="en-US" dirty="0"/>
              <a:t>2020-2021</a:t>
            </a:r>
          </a:p>
        </p:txBody>
      </p:sp>
      <p:pic>
        <p:nvPicPr>
          <p:cNvPr id="5" name="Picture 4">
            <a:extLst>
              <a:ext uri="{FF2B5EF4-FFF2-40B4-BE49-F238E27FC236}">
                <a16:creationId xmlns:a16="http://schemas.microsoft.com/office/drawing/2014/main" id="{5BE907F4-4F8B-36EC-5C56-1DC013F0B2CD}"/>
              </a:ext>
            </a:extLst>
          </p:cNvPr>
          <p:cNvPicPr>
            <a:picLocks noChangeAspect="1"/>
          </p:cNvPicPr>
          <p:nvPr/>
        </p:nvPicPr>
        <p:blipFill rotWithShape="1">
          <a:blip r:embed="rId2"/>
          <a:srcRect t="17043"/>
          <a:stretch/>
        </p:blipFill>
        <p:spPr>
          <a:xfrm>
            <a:off x="0" y="3585683"/>
            <a:ext cx="4715062" cy="2029768"/>
          </a:xfrm>
          <a:prstGeom prst="rect">
            <a:avLst/>
          </a:prstGeom>
        </p:spPr>
      </p:pic>
      <p:sp>
        <p:nvSpPr>
          <p:cNvPr id="8" name="TextBox 7">
            <a:extLst>
              <a:ext uri="{FF2B5EF4-FFF2-40B4-BE49-F238E27FC236}">
                <a16:creationId xmlns:a16="http://schemas.microsoft.com/office/drawing/2014/main" id="{40211FBA-C5FB-4C04-C294-98E6112D460B}"/>
              </a:ext>
            </a:extLst>
          </p:cNvPr>
          <p:cNvSpPr txBox="1"/>
          <p:nvPr/>
        </p:nvSpPr>
        <p:spPr>
          <a:xfrm>
            <a:off x="595469" y="2825040"/>
            <a:ext cx="3896521" cy="646331"/>
          </a:xfrm>
          <a:prstGeom prst="rect">
            <a:avLst/>
          </a:prstGeom>
          <a:noFill/>
        </p:spPr>
        <p:txBody>
          <a:bodyPr wrap="square" rtlCol="0">
            <a:spAutoFit/>
          </a:bodyPr>
          <a:lstStyle/>
          <a:p>
            <a:pPr algn="l"/>
            <a:r>
              <a:rPr lang="en-US" b="1" dirty="0">
                <a:latin typeface="Calibri" panose="020F0502020204030204" pitchFamily="34" charset="0"/>
                <a:cs typeface="Calibri" panose="020F0502020204030204" pitchFamily="34" charset="0"/>
              </a:rPr>
              <a:t>Total health care spending, statewide </a:t>
            </a:r>
            <a:br>
              <a:rPr lang="en-US" b="1" dirty="0">
                <a:latin typeface="Calibri" panose="020F0502020204030204" pitchFamily="34" charset="0"/>
                <a:cs typeface="Calibri" panose="020F0502020204030204" pitchFamily="34" charset="0"/>
              </a:rPr>
            </a:br>
            <a:r>
              <a:rPr lang="en-US" dirty="0">
                <a:solidFill>
                  <a:schemeClr val="tx1">
                    <a:lumMod val="85000"/>
                    <a:lumOff val="15000"/>
                  </a:schemeClr>
                </a:solidFill>
                <a:latin typeface="Calibri" panose="020F0502020204030204" pitchFamily="34" charset="0"/>
                <a:cs typeface="Calibri" panose="020F0502020204030204" pitchFamily="34" charset="0"/>
              </a:rPr>
              <a:t>in billions</a:t>
            </a:r>
          </a:p>
        </p:txBody>
      </p:sp>
      <p:pic>
        <p:nvPicPr>
          <p:cNvPr id="2" name="Picture 1">
            <a:extLst>
              <a:ext uri="{FF2B5EF4-FFF2-40B4-BE49-F238E27FC236}">
                <a16:creationId xmlns:a16="http://schemas.microsoft.com/office/drawing/2014/main" id="{5E207219-2336-554F-00C7-BF22C9AF0432}"/>
              </a:ext>
            </a:extLst>
          </p:cNvPr>
          <p:cNvPicPr>
            <a:picLocks noChangeAspect="1"/>
          </p:cNvPicPr>
          <p:nvPr/>
        </p:nvPicPr>
        <p:blipFill rotWithShape="1">
          <a:blip r:embed="rId3"/>
          <a:srcRect t="-519"/>
          <a:stretch/>
        </p:blipFill>
        <p:spPr>
          <a:xfrm>
            <a:off x="4385907" y="1682040"/>
            <a:ext cx="4653780" cy="4821325"/>
          </a:xfrm>
          <a:prstGeom prst="rect">
            <a:avLst/>
          </a:prstGeom>
        </p:spPr>
      </p:pic>
    </p:spTree>
    <p:extLst>
      <p:ext uri="{BB962C8B-B14F-4D97-AF65-F5344CB8AC3E}">
        <p14:creationId xmlns:p14="http://schemas.microsoft.com/office/powerpoint/2010/main" val="340587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57533D-09A2-404F-8A40-6572EAE30FCD}"/>
              </a:ext>
            </a:extLst>
          </p:cNvPr>
          <p:cNvSpPr>
            <a:spLocks noGrp="1"/>
          </p:cNvSpPr>
          <p:nvPr>
            <p:ph type="title"/>
          </p:nvPr>
        </p:nvSpPr>
        <p:spPr>
          <a:xfrm>
            <a:off x="457200" y="539040"/>
            <a:ext cx="8229600" cy="1143000"/>
          </a:xfrm>
        </p:spPr>
        <p:txBody>
          <a:bodyPr/>
          <a:lstStyle/>
          <a:p>
            <a:r>
              <a:rPr lang="en-US" dirty="0"/>
              <a:t>Total Health Care Expenditures (THCE), per person per year, statewide, 2020-2021</a:t>
            </a:r>
          </a:p>
        </p:txBody>
      </p:sp>
      <p:pic>
        <p:nvPicPr>
          <p:cNvPr id="10" name="Picture 9">
            <a:extLst>
              <a:ext uri="{FF2B5EF4-FFF2-40B4-BE49-F238E27FC236}">
                <a16:creationId xmlns:a16="http://schemas.microsoft.com/office/drawing/2014/main" id="{C8E519AE-7A55-AA55-5A06-AA1362998495}"/>
              </a:ext>
            </a:extLst>
          </p:cNvPr>
          <p:cNvPicPr>
            <a:picLocks noChangeAspect="1"/>
          </p:cNvPicPr>
          <p:nvPr/>
        </p:nvPicPr>
        <p:blipFill>
          <a:blip r:embed="rId2"/>
          <a:stretch>
            <a:fillRect/>
          </a:stretch>
        </p:blipFill>
        <p:spPr>
          <a:xfrm>
            <a:off x="1948061" y="2760249"/>
            <a:ext cx="5247877" cy="3802032"/>
          </a:xfrm>
          <a:prstGeom prst="rect">
            <a:avLst/>
          </a:prstGeom>
        </p:spPr>
      </p:pic>
      <p:sp>
        <p:nvSpPr>
          <p:cNvPr id="11" name="TextBox 10">
            <a:extLst>
              <a:ext uri="{FF2B5EF4-FFF2-40B4-BE49-F238E27FC236}">
                <a16:creationId xmlns:a16="http://schemas.microsoft.com/office/drawing/2014/main" id="{12E46489-7843-CA24-09BB-D3BA88EC6E83}"/>
              </a:ext>
            </a:extLst>
          </p:cNvPr>
          <p:cNvSpPr txBox="1"/>
          <p:nvPr/>
        </p:nvSpPr>
        <p:spPr>
          <a:xfrm>
            <a:off x="457200" y="1897979"/>
            <a:ext cx="7132320" cy="646331"/>
          </a:xfrm>
          <a:prstGeom prst="rect">
            <a:avLst/>
          </a:prstGeom>
          <a:noFill/>
        </p:spPr>
        <p:txBody>
          <a:bodyPr wrap="square" rtlCol="0">
            <a:spAutoFit/>
          </a:bodyPr>
          <a:lstStyle/>
          <a:p>
            <a:pPr algn="l"/>
            <a:r>
              <a:rPr lang="en-US" dirty="0">
                <a:solidFill>
                  <a:schemeClr val="tx1">
                    <a:lumMod val="85000"/>
                    <a:lumOff val="15000"/>
                  </a:schemeClr>
                </a:solidFill>
                <a:latin typeface="Calibri" panose="020F0502020204030204" pitchFamily="34" charset="0"/>
                <a:cs typeface="Calibri" panose="020F0502020204030204" pitchFamily="34" charset="0"/>
              </a:rPr>
              <a:t>Total health care expenditures per person per year grew 3.5% in Oregon between 2020-2021</a:t>
            </a:r>
          </a:p>
        </p:txBody>
      </p:sp>
    </p:spTree>
    <p:extLst>
      <p:ext uri="{BB962C8B-B14F-4D97-AF65-F5344CB8AC3E}">
        <p14:creationId xmlns:p14="http://schemas.microsoft.com/office/powerpoint/2010/main" val="357717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FAAA-64B8-4ED9-87E5-ABE3CBE4B9D2}"/>
              </a:ext>
            </a:extLst>
          </p:cNvPr>
          <p:cNvSpPr>
            <a:spLocks noGrp="1"/>
          </p:cNvSpPr>
          <p:nvPr>
            <p:ph type="title"/>
          </p:nvPr>
        </p:nvSpPr>
        <p:spPr>
          <a:xfrm>
            <a:off x="457200" y="945025"/>
            <a:ext cx="8229600" cy="1143000"/>
          </a:xfrm>
        </p:spPr>
        <p:txBody>
          <a:bodyPr>
            <a:normAutofit/>
          </a:bodyPr>
          <a:lstStyle/>
          <a:p>
            <a:r>
              <a:rPr lang="en-US" dirty="0"/>
              <a:t>Total health care expenditures per person per year in Oregon, by market, 2020-2021</a:t>
            </a:r>
          </a:p>
        </p:txBody>
      </p:sp>
      <p:pic>
        <p:nvPicPr>
          <p:cNvPr id="5" name="Picture 4">
            <a:extLst>
              <a:ext uri="{FF2B5EF4-FFF2-40B4-BE49-F238E27FC236}">
                <a16:creationId xmlns:a16="http://schemas.microsoft.com/office/drawing/2014/main" id="{1B8D7A0C-4187-502C-6070-D372357A9A42}"/>
              </a:ext>
            </a:extLst>
          </p:cNvPr>
          <p:cNvPicPr>
            <a:picLocks noChangeAspect="1"/>
          </p:cNvPicPr>
          <p:nvPr/>
        </p:nvPicPr>
        <p:blipFill>
          <a:blip r:embed="rId3"/>
          <a:stretch>
            <a:fillRect/>
          </a:stretch>
        </p:blipFill>
        <p:spPr>
          <a:xfrm>
            <a:off x="0" y="2868930"/>
            <a:ext cx="9180557" cy="1962363"/>
          </a:xfrm>
          <a:prstGeom prst="rect">
            <a:avLst/>
          </a:prstGeom>
        </p:spPr>
      </p:pic>
      <p:pic>
        <p:nvPicPr>
          <p:cNvPr id="7" name="Picture 6">
            <a:extLst>
              <a:ext uri="{FF2B5EF4-FFF2-40B4-BE49-F238E27FC236}">
                <a16:creationId xmlns:a16="http://schemas.microsoft.com/office/drawing/2014/main" id="{A0DEC0BE-5B93-0B58-CB12-0710AD8E7358}"/>
              </a:ext>
            </a:extLst>
          </p:cNvPr>
          <p:cNvPicPr>
            <a:picLocks noChangeAspect="1"/>
          </p:cNvPicPr>
          <p:nvPr/>
        </p:nvPicPr>
        <p:blipFill>
          <a:blip r:embed="rId4"/>
          <a:stretch>
            <a:fillRect/>
          </a:stretch>
        </p:blipFill>
        <p:spPr>
          <a:xfrm>
            <a:off x="653144" y="5282861"/>
            <a:ext cx="3476728" cy="351812"/>
          </a:xfrm>
          <a:prstGeom prst="rect">
            <a:avLst/>
          </a:prstGeom>
        </p:spPr>
      </p:pic>
      <p:pic>
        <p:nvPicPr>
          <p:cNvPr id="9" name="Picture 8">
            <a:extLst>
              <a:ext uri="{FF2B5EF4-FFF2-40B4-BE49-F238E27FC236}">
                <a16:creationId xmlns:a16="http://schemas.microsoft.com/office/drawing/2014/main" id="{2325FA7A-D68A-3612-3249-B9035C150470}"/>
              </a:ext>
            </a:extLst>
          </p:cNvPr>
          <p:cNvPicPr>
            <a:picLocks noChangeAspect="1"/>
          </p:cNvPicPr>
          <p:nvPr/>
        </p:nvPicPr>
        <p:blipFill>
          <a:blip r:embed="rId5"/>
          <a:stretch>
            <a:fillRect/>
          </a:stretch>
        </p:blipFill>
        <p:spPr>
          <a:xfrm>
            <a:off x="4129872" y="5250103"/>
            <a:ext cx="964640" cy="417328"/>
          </a:xfrm>
          <a:prstGeom prst="rect">
            <a:avLst/>
          </a:prstGeom>
        </p:spPr>
      </p:pic>
    </p:spTree>
    <p:extLst>
      <p:ext uri="{BB962C8B-B14F-4D97-AF65-F5344CB8AC3E}">
        <p14:creationId xmlns:p14="http://schemas.microsoft.com/office/powerpoint/2010/main" val="184801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9C58-54B0-4110-96B6-489D7C2AC7DE}"/>
              </a:ext>
            </a:extLst>
          </p:cNvPr>
          <p:cNvSpPr>
            <a:spLocks noGrp="1"/>
          </p:cNvSpPr>
          <p:nvPr>
            <p:ph type="title"/>
          </p:nvPr>
        </p:nvSpPr>
        <p:spPr>
          <a:xfrm>
            <a:off x="334107" y="599990"/>
            <a:ext cx="8475785" cy="1143000"/>
          </a:xfrm>
        </p:spPr>
        <p:txBody>
          <a:bodyPr>
            <a:normAutofit/>
          </a:bodyPr>
          <a:lstStyle/>
          <a:p>
            <a:r>
              <a:rPr lang="en-US" dirty="0"/>
              <a:t>Growth in total health care expenditures, by market, 2020-2021</a:t>
            </a:r>
          </a:p>
        </p:txBody>
      </p:sp>
      <p:pic>
        <p:nvPicPr>
          <p:cNvPr id="5" name="Picture 4">
            <a:extLst>
              <a:ext uri="{FF2B5EF4-FFF2-40B4-BE49-F238E27FC236}">
                <a16:creationId xmlns:a16="http://schemas.microsoft.com/office/drawing/2014/main" id="{23110755-E730-C201-1268-3F7E31343FEC}"/>
              </a:ext>
            </a:extLst>
          </p:cNvPr>
          <p:cNvPicPr>
            <a:picLocks noChangeAspect="1"/>
          </p:cNvPicPr>
          <p:nvPr/>
        </p:nvPicPr>
        <p:blipFill>
          <a:blip r:embed="rId2"/>
          <a:stretch>
            <a:fillRect/>
          </a:stretch>
        </p:blipFill>
        <p:spPr>
          <a:xfrm>
            <a:off x="1904816" y="1880829"/>
            <a:ext cx="4884604" cy="4560669"/>
          </a:xfrm>
          <a:prstGeom prst="rect">
            <a:avLst/>
          </a:prstGeom>
        </p:spPr>
      </p:pic>
    </p:spTree>
    <p:extLst>
      <p:ext uri="{BB962C8B-B14F-4D97-AF65-F5344CB8AC3E}">
        <p14:creationId xmlns:p14="http://schemas.microsoft.com/office/powerpoint/2010/main" val="231225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9C58-54B0-4110-96B6-489D7C2AC7DE}"/>
              </a:ext>
            </a:extLst>
          </p:cNvPr>
          <p:cNvSpPr>
            <a:spLocks noGrp="1"/>
          </p:cNvSpPr>
          <p:nvPr>
            <p:ph type="title"/>
          </p:nvPr>
        </p:nvSpPr>
        <p:spPr>
          <a:xfrm>
            <a:off x="334107" y="2468629"/>
            <a:ext cx="3083463" cy="1143000"/>
          </a:xfrm>
        </p:spPr>
        <p:txBody>
          <a:bodyPr>
            <a:normAutofit fontScale="90000"/>
          </a:bodyPr>
          <a:lstStyle/>
          <a:p>
            <a:r>
              <a:rPr lang="en-US" dirty="0"/>
              <a:t>Net cost of private health insurance (NCPHI) by market, 2020-21</a:t>
            </a:r>
          </a:p>
        </p:txBody>
      </p:sp>
      <p:pic>
        <p:nvPicPr>
          <p:cNvPr id="4" name="Picture 3">
            <a:extLst>
              <a:ext uri="{FF2B5EF4-FFF2-40B4-BE49-F238E27FC236}">
                <a16:creationId xmlns:a16="http://schemas.microsoft.com/office/drawing/2014/main" id="{8AF3CAC2-AE22-B651-2CBC-904187180BA9}"/>
              </a:ext>
            </a:extLst>
          </p:cNvPr>
          <p:cNvPicPr>
            <a:picLocks noChangeAspect="1"/>
          </p:cNvPicPr>
          <p:nvPr/>
        </p:nvPicPr>
        <p:blipFill>
          <a:blip r:embed="rId2"/>
          <a:stretch>
            <a:fillRect/>
          </a:stretch>
        </p:blipFill>
        <p:spPr>
          <a:xfrm>
            <a:off x="3947742" y="377484"/>
            <a:ext cx="5104817" cy="6333433"/>
          </a:xfrm>
          <a:prstGeom prst="rect">
            <a:avLst/>
          </a:prstGeom>
        </p:spPr>
      </p:pic>
    </p:spTree>
    <p:extLst>
      <p:ext uri="{BB962C8B-B14F-4D97-AF65-F5344CB8AC3E}">
        <p14:creationId xmlns:p14="http://schemas.microsoft.com/office/powerpoint/2010/main" val="34597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C8B5-F4AA-44EE-BFE2-53CB6A8B90FB}"/>
              </a:ext>
            </a:extLst>
          </p:cNvPr>
          <p:cNvSpPr>
            <a:spLocks noGrp="1"/>
          </p:cNvSpPr>
          <p:nvPr>
            <p:ph type="title"/>
          </p:nvPr>
        </p:nvSpPr>
        <p:spPr/>
        <p:txBody>
          <a:bodyPr>
            <a:normAutofit fontScale="90000"/>
          </a:bodyPr>
          <a:lstStyle/>
          <a:p>
            <a:r>
              <a:rPr lang="en-US" dirty="0">
                <a:solidFill>
                  <a:schemeClr val="accent5">
                    <a:lumMod val="75000"/>
                  </a:schemeClr>
                </a:solidFill>
              </a:rPr>
              <a:t>The link between enrollment and total health care spending in the Medicaid market</a:t>
            </a:r>
          </a:p>
        </p:txBody>
      </p:sp>
      <p:sp>
        <p:nvSpPr>
          <p:cNvPr id="11" name="TextBox 10">
            <a:extLst>
              <a:ext uri="{FF2B5EF4-FFF2-40B4-BE49-F238E27FC236}">
                <a16:creationId xmlns:a16="http://schemas.microsoft.com/office/drawing/2014/main" id="{3D0C633B-5D18-3C9C-CD52-43DA502578FB}"/>
              </a:ext>
            </a:extLst>
          </p:cNvPr>
          <p:cNvSpPr txBox="1"/>
          <p:nvPr/>
        </p:nvSpPr>
        <p:spPr>
          <a:xfrm>
            <a:off x="5831382" y="2045412"/>
            <a:ext cx="2977672" cy="3416320"/>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Between 2020 and 2021, </a:t>
            </a:r>
            <a:r>
              <a:rPr lang="en-US" b="1" dirty="0">
                <a:latin typeface="Calibri" panose="020F0502020204030204" pitchFamily="34" charset="0"/>
                <a:cs typeface="Calibri" panose="020F0502020204030204" pitchFamily="34" charset="0"/>
              </a:rPr>
              <a:t>total health care spending </a:t>
            </a:r>
            <a:r>
              <a:rPr lang="en-US" dirty="0">
                <a:latin typeface="Calibri" panose="020F0502020204030204" pitchFamily="34" charset="0"/>
                <a:cs typeface="Calibri" panose="020F0502020204030204" pitchFamily="34" charset="0"/>
              </a:rPr>
              <a:t>in the Medicaid</a:t>
            </a:r>
            <a:r>
              <a:rPr lang="en-US" b="1" dirty="0">
                <a:solidFill>
                  <a:schemeClr val="accent3">
                    <a:lumMod val="75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market </a:t>
            </a:r>
            <a:r>
              <a:rPr lang="en-US" b="1" dirty="0">
                <a:latin typeface="Calibri" panose="020F0502020204030204" pitchFamily="34" charset="0"/>
                <a:cs typeface="Calibri" panose="020F0502020204030204" pitchFamily="34" charset="0"/>
              </a:rPr>
              <a:t>increased 12%, </a:t>
            </a:r>
            <a:r>
              <a:rPr lang="en-US" dirty="0">
                <a:latin typeface="Calibri" panose="020F0502020204030204" pitchFamily="34" charset="0"/>
                <a:cs typeface="Calibri" panose="020F0502020204030204" pitchFamily="34" charset="0"/>
              </a:rPr>
              <a:t>to $6.57 billion. This was most likely due to the continued increase in enrollment resulting from the Public Health Emergency.</a:t>
            </a:r>
          </a:p>
          <a:p>
            <a:pPr algn="l"/>
            <a:endParaRPr lang="en-US" dirty="0">
              <a:latin typeface="Calibri" panose="020F0502020204030204" pitchFamily="34" charset="0"/>
              <a:cs typeface="Calibri" panose="020F0502020204030204" pitchFamily="34" charset="0"/>
            </a:endParaRPr>
          </a:p>
          <a:p>
            <a:pPr algn="l"/>
            <a:r>
              <a:rPr lang="en-US" dirty="0">
                <a:latin typeface="Calibri" panose="020F0502020204030204" pitchFamily="34" charset="0"/>
                <a:cs typeface="Calibri" panose="020F0502020204030204" pitchFamily="34" charset="0"/>
              </a:rPr>
              <a:t>On a </a:t>
            </a:r>
            <a:r>
              <a:rPr lang="en-US" b="1" dirty="0">
                <a:latin typeface="Calibri" panose="020F0502020204030204" pitchFamily="34" charset="0"/>
                <a:cs typeface="Calibri" panose="020F0502020204030204" pitchFamily="34" charset="0"/>
              </a:rPr>
              <a:t>per-person basis</a:t>
            </a:r>
            <a:r>
              <a:rPr lang="en-US" dirty="0">
                <a:latin typeface="Calibri" panose="020F0502020204030204" pitchFamily="34" charset="0"/>
                <a:cs typeface="Calibri" panose="020F0502020204030204" pitchFamily="34" charset="0"/>
              </a:rPr>
              <a:t>, Medicaid spending </a:t>
            </a:r>
            <a:r>
              <a:rPr lang="en-US" b="1" dirty="0">
                <a:latin typeface="Calibri" panose="020F0502020204030204" pitchFamily="34" charset="0"/>
                <a:cs typeface="Calibri" panose="020F0502020204030204" pitchFamily="34" charset="0"/>
              </a:rPr>
              <a:t>declined </a:t>
            </a:r>
          </a:p>
          <a:p>
            <a:pPr algn="l"/>
            <a:r>
              <a:rPr lang="en-US" b="1" dirty="0">
                <a:latin typeface="Calibri" panose="020F0502020204030204" pitchFamily="34" charset="0"/>
                <a:cs typeface="Calibri" panose="020F0502020204030204" pitchFamily="34" charset="0"/>
              </a:rPr>
              <a:t>-0.2%</a:t>
            </a:r>
            <a:r>
              <a:rPr lang="en-US" dirty="0">
                <a:latin typeface="Calibri" panose="020F0502020204030204" pitchFamily="34" charset="0"/>
                <a:cs typeface="Calibri" panose="020F0502020204030204" pitchFamily="34" charset="0"/>
              </a:rPr>
              <a:t>, from $6,489 to $6,475. </a:t>
            </a:r>
          </a:p>
        </p:txBody>
      </p:sp>
      <p:pic>
        <p:nvPicPr>
          <p:cNvPr id="4" name="Picture 3">
            <a:extLst>
              <a:ext uri="{FF2B5EF4-FFF2-40B4-BE49-F238E27FC236}">
                <a16:creationId xmlns:a16="http://schemas.microsoft.com/office/drawing/2014/main" id="{6CA3CA41-0C77-9826-BC6C-264A1DE85F1C}"/>
              </a:ext>
            </a:extLst>
          </p:cNvPr>
          <p:cNvPicPr>
            <a:picLocks noChangeAspect="1"/>
          </p:cNvPicPr>
          <p:nvPr/>
        </p:nvPicPr>
        <p:blipFill>
          <a:blip r:embed="rId2"/>
          <a:stretch>
            <a:fillRect/>
          </a:stretch>
        </p:blipFill>
        <p:spPr>
          <a:xfrm>
            <a:off x="302030" y="2045412"/>
            <a:ext cx="5529352" cy="3079820"/>
          </a:xfrm>
          <a:prstGeom prst="rect">
            <a:avLst/>
          </a:prstGeom>
        </p:spPr>
      </p:pic>
      <p:sp>
        <p:nvSpPr>
          <p:cNvPr id="5" name="TextBox 4">
            <a:extLst>
              <a:ext uri="{FF2B5EF4-FFF2-40B4-BE49-F238E27FC236}">
                <a16:creationId xmlns:a16="http://schemas.microsoft.com/office/drawing/2014/main" id="{31BC1DA7-5F3F-AE06-FA82-F53DB7AEF53A}"/>
              </a:ext>
            </a:extLst>
          </p:cNvPr>
          <p:cNvSpPr txBox="1"/>
          <p:nvPr/>
        </p:nvSpPr>
        <p:spPr>
          <a:xfrm>
            <a:off x="457200" y="6115050"/>
            <a:ext cx="4605748" cy="276999"/>
          </a:xfrm>
          <a:prstGeom prst="rect">
            <a:avLst/>
          </a:prstGeom>
          <a:noFill/>
        </p:spPr>
        <p:txBody>
          <a:bodyPr wrap="none" rtlCol="0">
            <a:spAutoFit/>
          </a:bodyPr>
          <a:lstStyle/>
          <a:p>
            <a:pPr algn="l"/>
            <a:r>
              <a:rPr lang="en-US" sz="1200" dirty="0">
                <a:latin typeface="Arial Narrow" panose="020B0606020202030204" pitchFamily="34" charset="0"/>
              </a:rPr>
              <a:t>Revised December 29, 2023 to correct an error in the Medicaid eligibility chart. </a:t>
            </a:r>
          </a:p>
        </p:txBody>
      </p:sp>
    </p:spTree>
    <p:extLst>
      <p:ext uri="{BB962C8B-B14F-4D97-AF65-F5344CB8AC3E}">
        <p14:creationId xmlns:p14="http://schemas.microsoft.com/office/powerpoint/2010/main" val="1840689057"/>
      </p:ext>
    </p:extLst>
  </p:cSld>
  <p:clrMapOvr>
    <a:masterClrMapping/>
  </p:clrMapOvr>
</p:sld>
</file>

<file path=ppt/theme/theme1.xml><?xml version="1.0" encoding="utf-8"?>
<a:theme xmlns:a="http://schemas.openxmlformats.org/drawingml/2006/main" name="HPA PPT">
  <a:themeElements>
    <a:clrScheme name="Custom 1">
      <a:dk1>
        <a:sysClr val="windowText" lastClr="000000"/>
      </a:dk1>
      <a:lt1>
        <a:sysClr val="window" lastClr="FFFFFF"/>
      </a:lt1>
      <a:dk2>
        <a:srgbClr val="44546A"/>
      </a:dk2>
      <a:lt2>
        <a:srgbClr val="E7E6E6"/>
      </a:lt2>
      <a:accent1>
        <a:srgbClr val="1F497D"/>
      </a:accent1>
      <a:accent2>
        <a:srgbClr val="0078A3"/>
      </a:accent2>
      <a:accent3>
        <a:srgbClr val="00AAE6"/>
      </a:accent3>
      <a:accent4>
        <a:srgbClr val="A01C3F"/>
      </a:accent4>
      <a:accent5>
        <a:srgbClr val="7DA830"/>
      </a:accent5>
      <a:accent6>
        <a:srgbClr val="E1821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latin typeface="Arial Narrow" panose="020B0606020202030204" pitchFamily="34" charset="0"/>
          </a:defRPr>
        </a:defPPr>
      </a:lstStyle>
    </a:txDef>
  </a:objectDefaults>
  <a:extraClrSchemeLst/>
  <a:extLst>
    <a:ext uri="{05A4C25C-085E-4340-85A3-A5531E510DB2}">
      <thm15:themeFamily xmlns:thm15="http://schemas.microsoft.com/office/thememl/2012/main" name="OHA-HPA PPT TEMPLATE 4x3_02 2022" id="{36BB2126-8894-467A-8B92-78DEEC726BB3}" vid="{D37F6F62-C043-4D5B-80F0-C013ECC654E2}"/>
    </a:ext>
  </a:extLst>
</a:theme>
</file>

<file path=ppt/theme/theme2.xml><?xml version="1.0" encoding="utf-8"?>
<a:theme xmlns:a="http://schemas.openxmlformats.org/drawingml/2006/main" name="Office Theme">
  <a:themeElements>
    <a:clrScheme name="HPA Color Theme">
      <a:dk1>
        <a:srgbClr val="646464"/>
      </a:dk1>
      <a:lt1>
        <a:srgbClr val="FFFFFF"/>
      </a:lt1>
      <a:dk2>
        <a:srgbClr val="1E194D"/>
      </a:dk2>
      <a:lt2>
        <a:srgbClr val="FFFFFF"/>
      </a:lt2>
      <a:accent1>
        <a:srgbClr val="005595"/>
      </a:accent1>
      <a:accent2>
        <a:srgbClr val="EC8902"/>
      </a:accent2>
      <a:accent3>
        <a:srgbClr val="7DA830"/>
      </a:accent3>
      <a:accent4>
        <a:srgbClr val="0088B8"/>
      </a:accent4>
      <a:accent5>
        <a:srgbClr val="536D60"/>
      </a:accent5>
      <a:accent6>
        <a:srgbClr val="A01C3F"/>
      </a:accent6>
      <a:hlink>
        <a:srgbClr val="0088B8"/>
      </a:hlink>
      <a:folHlink>
        <a:srgbClr val="536D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Meta_x0020_Keywords xmlns="5b6704dc-846a-4f54-9541-bd5523c0ad09" xsi:nil="true"/>
    <IASubtopic xmlns="59da1016-2a1b-4f8a-9768-d7a4932f6f16" xsi:nil="true"/>
    <URL xmlns="http://schemas.microsoft.com/sharepoint/v3">
      <Url xsi:nil="true"/>
      <Description xsi:nil="true"/>
    </URL>
    <Meta_x0020_Description xmlns="5b6704dc-846a-4f54-9541-bd5523c0ad0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D712A58CC08C4881FD312BDEE7828F" ma:contentTypeVersion="18" ma:contentTypeDescription="Create a new document." ma:contentTypeScope="" ma:versionID="3e465648bc2416bf3331cb4bfc901fe2">
  <xsd:schema xmlns:xsd="http://www.w3.org/2001/XMLSchema" xmlns:xs="http://www.w3.org/2001/XMLSchema" xmlns:p="http://schemas.microsoft.com/office/2006/metadata/properties" xmlns:ns1="http://schemas.microsoft.com/sharepoint/v3" xmlns:ns2="59da1016-2a1b-4f8a-9768-d7a4932f6f16" xmlns:ns3="5b6704dc-846a-4f54-9541-bd5523c0ad09" targetNamespace="http://schemas.microsoft.com/office/2006/metadata/properties" ma:root="true" ma:fieldsID="95cf926887d78b97aa7756545dadeee2" ns1:_="" ns2:_="" ns3:_="">
    <xsd:import namespace="http://schemas.microsoft.com/sharepoint/v3"/>
    <xsd:import namespace="59da1016-2a1b-4f8a-9768-d7a4932f6f16"/>
    <xsd:import namespace="5b6704dc-846a-4f54-9541-bd5523c0ad09"/>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2"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3"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4"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5" nillable="true" ma:displayName="Document Expiration Date" ma:format="DateOnly" ma:internalName="DocumentExpirationDate" ma:readOnly="false">
      <xsd:simpleType>
        <xsd:restriction base="dms:DateTime"/>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6704dc-846a-4f54-9541-bd5523c0ad09" elementFormDefault="qualified">
    <xsd:import namespace="http://schemas.microsoft.com/office/2006/documentManagement/types"/>
    <xsd:import namespace="http://schemas.microsoft.com/office/infopath/2007/PartnerControls"/>
    <xsd:element name="Meta_x0020_Description" ma:index="6" nillable="true" ma:displayName="Meta Description" ma:internalName="Meta_x0020_Description" ma:readOnly="false">
      <xsd:simpleType>
        <xsd:restriction base="dms:Text"/>
      </xsd:simpleType>
    </xsd:element>
    <xsd:element name="Meta_x0020_Keywords" ma:index="7"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18F63F-7D9F-4802-8D80-FD6899401196}">
  <ds:schemaRefs>
    <ds:schemaRef ds:uri="http://schemas.microsoft.com/sharepoint/v3/contenttype/forms"/>
  </ds:schemaRefs>
</ds:datastoreItem>
</file>

<file path=customXml/itemProps2.xml><?xml version="1.0" encoding="utf-8"?>
<ds:datastoreItem xmlns:ds="http://schemas.openxmlformats.org/officeDocument/2006/customXml" ds:itemID="{E8B4B428-3CE1-4733-B043-D0D61105A107}">
  <ds:schemaRefs>
    <ds:schemaRef ds:uri="http://schemas.microsoft.com/office/2006/metadata/properties"/>
    <ds:schemaRef ds:uri="http://schemas.microsoft.com/office/infopath/2007/PartnerControls"/>
    <ds:schemaRef ds:uri="1e86cd5e-1254-42b0-93fc-796277a5de6d"/>
    <ds:schemaRef ds:uri="a89f00d2-3813-43c6-a833-809dd1480e97"/>
  </ds:schemaRefs>
</ds:datastoreItem>
</file>

<file path=customXml/itemProps3.xml><?xml version="1.0" encoding="utf-8"?>
<ds:datastoreItem xmlns:ds="http://schemas.openxmlformats.org/officeDocument/2006/customXml" ds:itemID="{72A2E1B8-D95E-4449-93D2-9A2011399148}"/>
</file>

<file path=docProps/app.xml><?xml version="1.0" encoding="utf-8"?>
<Properties xmlns="http://schemas.openxmlformats.org/officeDocument/2006/extended-properties" xmlns:vt="http://schemas.openxmlformats.org/officeDocument/2006/docPropsVTypes">
  <Template>OHA-HPA PPT TEMPLATE 4x3_02 2022 (2)</Template>
  <TotalTime>1700</TotalTime>
  <Words>718</Words>
  <Application>Microsoft Office PowerPoint</Application>
  <PresentationFormat>On-screen Show (4:3)</PresentationFormat>
  <Paragraphs>65</Paragraphs>
  <Slides>31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Narrow</vt:lpstr>
      <vt:lpstr>Calibri</vt:lpstr>
      <vt:lpstr>Times</vt:lpstr>
      <vt:lpstr>HPA PPT</vt:lpstr>
      <vt:lpstr>Health Care Cost Growth Trends in Oregon, 2020-2021   2023 Sustainable Health Care Cost Growth Target Annual report  </vt:lpstr>
      <vt:lpstr>Full report and databook online at: https://www.oregon.gov/oha/HPA/HP/Pages/cost-growth-target-reports.aspx </vt:lpstr>
      <vt:lpstr>Chapter I Cost Growth Trends</vt:lpstr>
      <vt:lpstr>Health care spending in Oregon,  2020-2021</vt:lpstr>
      <vt:lpstr>Total Health Care Expenditures (THCE), per person per year, statewide, 2020-2021</vt:lpstr>
      <vt:lpstr>Total health care expenditures per person per year in Oregon, by market, 2020-2021</vt:lpstr>
      <vt:lpstr>Growth in total health care expenditures, by market, 2020-2021</vt:lpstr>
      <vt:lpstr>Net cost of private health insurance (NCPHI) by market, 2020-21</vt:lpstr>
      <vt:lpstr>The link between enrollment and total health care spending in the Medicaid market</vt:lpstr>
      <vt:lpstr>Two measures for health care spending: Total Health Care Expenditures (THCE) and Total Medical Expenses (TME)</vt:lpstr>
      <vt:lpstr>Growth in total medical expenses spending by service category, statewide and by market (unadjusted), 2020-2021</vt:lpstr>
      <vt:lpstr>Amount saved in pharmacy rebates each year, by market, 2020-2021</vt:lpstr>
      <vt:lpstr>Pharmacy rebates as a percent of gross retail pharmacy spending, by market, 2020-2021</vt:lpstr>
      <vt:lpstr>Chapter I Cost Growth Trends</vt:lpstr>
      <vt:lpstr>Payer performance in relation to the cost growth target, by market, 2020-2021</vt:lpstr>
      <vt:lpstr>Cost growth for commercial payers,  2020-2021</vt:lpstr>
      <vt:lpstr>Cost growth for Medicare Advantage payers, 2020-2021</vt:lpstr>
      <vt:lpstr>Cost growth for Medicaid payers,  2020-2021</vt:lpstr>
      <vt:lpstr>Chapter I Cost Growth Trends</vt:lpstr>
      <vt:lpstr>Provider organization performance in relation to the cost growth target by market, 2020-2021</vt:lpstr>
      <vt:lpstr>Commercial cost growth for large provider organizations, 2020-2021</vt:lpstr>
      <vt:lpstr>Commercial cost growth for mid-sized provider organizations, 2020-2021</vt:lpstr>
      <vt:lpstr>Commercial cost growth for smaller provider organizations, 2020-2021</vt:lpstr>
      <vt:lpstr>Commercial cost growth for pediatric provider organizations, 2020-2021</vt:lpstr>
      <vt:lpstr>Medicare Advantage cost growth for provider organizations, 2020-2021</vt:lpstr>
      <vt:lpstr>Medicaid cost growth for federally-qualified health centers (FQHCs), 2020-2021</vt:lpstr>
      <vt:lpstr>Medicaid cost growth for large provider organizations. 2020-2021</vt:lpstr>
      <vt:lpstr>Medicaid cost growth for mid-sized provider organizations, 2020-2021</vt:lpstr>
      <vt:lpstr>Medicaid cost growth for smaller provider organizations, 2020-2021</vt:lpstr>
      <vt:lpstr>Medicaid cost growth for pediatric provider organizations, 2020-2021</vt:lpstr>
      <vt:lpstr>Databook and Methodology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Cost Trends  State and Market-Level Cost Growth in Oregon, 2013-2019</dc:title>
  <dc:creator>Goldman Zachary K</dc:creator>
  <cp:lastModifiedBy>Sarah Bartelmann (she/her)</cp:lastModifiedBy>
  <cp:revision>60</cp:revision>
  <dcterms:created xsi:type="dcterms:W3CDTF">2022-07-08T19:27:32Z</dcterms:created>
  <dcterms:modified xsi:type="dcterms:W3CDTF">2023-12-29T17:55:37Z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0x01010024D712A58CC08C4881FD312BDEE7828F</vt:lpwstr>
  </property>
  <property fmtid="{D5CDD505-2E9C-101B-9397-08002B2CF9AE}" pid="3" name="MediaServiceImageTags">
    <vt:lpwstr/>
  </property>
  <property fmtid="{D5CDD505-2E9C-101B-9397-08002B2CF9AE}" pid="4" name="MSIP_Label_ebdd6eeb-0dd0-4927-947e-a759f08fcf55_Enabled">
    <vt:lpwstr>true</vt:lpwstr>
  </property>
  <property fmtid="{D5CDD505-2E9C-101B-9397-08002B2CF9AE}" pid="5" name="MSIP_Label_ebdd6eeb-0dd0-4927-947e-a759f08fcf55_SetDate">
    <vt:lpwstr>2023-12-29T17:54:12Z</vt:lpwstr>
  </property>
  <property fmtid="{D5CDD505-2E9C-101B-9397-08002B2CF9AE}" pid="6" name="MSIP_Label_ebdd6eeb-0dd0-4927-947e-a759f08fcf55_Method">
    <vt:lpwstr>Privileged</vt:lpwstr>
  </property>
  <property fmtid="{D5CDD505-2E9C-101B-9397-08002B2CF9AE}" pid="7" name="MSIP_Label_ebdd6eeb-0dd0-4927-947e-a759f08fcf55_Name">
    <vt:lpwstr>Level 1 - Published (Items)</vt:lpwstr>
  </property>
  <property fmtid="{D5CDD505-2E9C-101B-9397-08002B2CF9AE}" pid="8" name="MSIP_Label_ebdd6eeb-0dd0-4927-947e-a759f08fcf55_SiteId">
    <vt:lpwstr>658e63e8-8d39-499c-8f48-13adc9452f4c</vt:lpwstr>
  </property>
  <property fmtid="{D5CDD505-2E9C-101B-9397-08002B2CF9AE}" pid="9" name="MSIP_Label_ebdd6eeb-0dd0-4927-947e-a759f08fcf55_ActionId">
    <vt:lpwstr>d44e4f82-ccb5-4c4c-b26c-587b6e9dc788</vt:lpwstr>
  </property>
  <property fmtid="{D5CDD505-2E9C-101B-9397-08002B2CF9AE}" pid="10" name="MSIP_Label_ebdd6eeb-0dd0-4927-947e-a759f08fcf55_ContentBits">
    <vt:lpwstr>0</vt:lpwstr>
  </property>
</Properties>
</file>