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4"/>
  </p:notesMasterIdLst>
  <p:handoutMasterIdLst>
    <p:handoutMasterId r:id="rId45"/>
  </p:handoutMasterIdLst>
  <p:sldIdLst>
    <p:sldId id="256" r:id="rId5"/>
    <p:sldId id="257" r:id="rId6"/>
    <p:sldId id="259" r:id="rId7"/>
    <p:sldId id="262" r:id="rId8"/>
    <p:sldId id="263" r:id="rId9"/>
    <p:sldId id="264" r:id="rId10"/>
    <p:sldId id="265" r:id="rId11"/>
    <p:sldId id="266" r:id="rId12"/>
    <p:sldId id="267" r:id="rId13"/>
    <p:sldId id="268" r:id="rId14"/>
    <p:sldId id="292" r:id="rId15"/>
    <p:sldId id="269" r:id="rId16"/>
    <p:sldId id="293" r:id="rId17"/>
    <p:sldId id="294" r:id="rId18"/>
    <p:sldId id="295" r:id="rId19"/>
    <p:sldId id="296" r:id="rId20"/>
    <p:sldId id="297" r:id="rId21"/>
    <p:sldId id="298" r:id="rId22"/>
    <p:sldId id="299" r:id="rId23"/>
    <p:sldId id="300" r:id="rId24"/>
    <p:sldId id="301" r:id="rId25"/>
    <p:sldId id="302" r:id="rId26"/>
    <p:sldId id="303" r:id="rId27"/>
    <p:sldId id="309" r:id="rId28"/>
    <p:sldId id="304" r:id="rId29"/>
    <p:sldId id="305" r:id="rId30"/>
    <p:sldId id="310" r:id="rId31"/>
    <p:sldId id="306" r:id="rId32"/>
    <p:sldId id="311" r:id="rId33"/>
    <p:sldId id="312" r:id="rId34"/>
    <p:sldId id="313" r:id="rId35"/>
    <p:sldId id="314" r:id="rId36"/>
    <p:sldId id="307" r:id="rId37"/>
    <p:sldId id="315" r:id="rId38"/>
    <p:sldId id="316" r:id="rId39"/>
    <p:sldId id="317" r:id="rId40"/>
    <p:sldId id="308" r:id="rId41"/>
    <p:sldId id="318" r:id="rId42"/>
    <p:sldId id="291" r:id="rId4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7F928E-E0AB-DFAC-F688-D9C8A5A9C6D5}" name="Munroe Margaret  Parrish" initials="MMP" userId="S::Margaret.P.Munroe@dhsoha.state.or.us::142c49a1-9012-4f92-a251-b444c69c24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8902"/>
    <a:srgbClr val="7DA830"/>
    <a:srgbClr val="005595"/>
    <a:srgbClr val="F5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3547" autoAdjust="0"/>
  </p:normalViewPr>
  <p:slideViewPr>
    <p:cSldViewPr snapToGrid="0">
      <p:cViewPr varScale="1">
        <p:scale>
          <a:sx n="56" d="100"/>
          <a:sy n="56" d="100"/>
        </p:scale>
        <p:origin x="788"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249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FA0F4C-4BD7-4F1C-A1D7-87D1CE099A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B8B723-B5EC-4FE5-9072-4F82FC97B46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E2D0666-97D0-41E0-B3F4-61F10F0369D8}" type="datetimeFigureOut">
              <a:rPr lang="en-US" smtClean="0"/>
              <a:t>5/2/2023</a:t>
            </a:fld>
            <a:endParaRPr lang="en-US"/>
          </a:p>
        </p:txBody>
      </p:sp>
      <p:sp>
        <p:nvSpPr>
          <p:cNvPr id="4" name="Footer Placeholder 3">
            <a:extLst>
              <a:ext uri="{FF2B5EF4-FFF2-40B4-BE49-F238E27FC236}">
                <a16:creationId xmlns:a16="http://schemas.microsoft.com/office/drawing/2014/main" id="{63EC4E01-AF31-459C-A34B-1D72C263A66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68020-BF5B-4427-918A-DED83BE251E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0E065F9-011D-4DC1-AC6B-8F5758CB863C}" type="slidenum">
              <a:rPr lang="en-US" smtClean="0"/>
              <a:t>‹#›</a:t>
            </a:fld>
            <a:endParaRPr lang="en-US"/>
          </a:p>
        </p:txBody>
      </p:sp>
    </p:spTree>
    <p:extLst>
      <p:ext uri="{BB962C8B-B14F-4D97-AF65-F5344CB8AC3E}">
        <p14:creationId xmlns:p14="http://schemas.microsoft.com/office/powerpoint/2010/main" val="378521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050"/>
            </a:lvl1pPr>
          </a:lstStyle>
          <a:p>
            <a:fld id="{097173B5-EDEF-4FE9-B9D0-15DAE9029F3E}" type="datetimeFigureOut">
              <a:rPr lang="en-US" smtClean="0"/>
              <a:pPr/>
              <a:t>5/2/2023</a:t>
            </a:fld>
            <a:endParaRPr lang="en-US"/>
          </a:p>
        </p:txBody>
      </p:sp>
      <p:sp>
        <p:nvSpPr>
          <p:cNvPr id="4" name="Slide Image Placeholder 3"/>
          <p:cNvSpPr>
            <a:spLocks noGrp="1" noRot="1" noChangeAspect="1"/>
          </p:cNvSpPr>
          <p:nvPr>
            <p:ph type="sldImg" idx="2"/>
          </p:nvPr>
        </p:nvSpPr>
        <p:spPr>
          <a:xfrm>
            <a:off x="639763" y="428625"/>
            <a:ext cx="2398712" cy="1799035"/>
          </a:xfrm>
          <a:prstGeom prst="rect">
            <a:avLst/>
          </a:prstGeom>
          <a:noFill/>
          <a:ln w="12700">
            <a:solidFill>
              <a:schemeClr val="bg1">
                <a:lumMod val="6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12476" y="428625"/>
            <a:ext cx="5465763" cy="58769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050"/>
            </a:lvl1pPr>
          </a:lstStyle>
          <a:p>
            <a:fld id="{A48E67ED-DB7C-4F00-AFC3-76BE366054ED}" type="slidenum">
              <a:rPr lang="en-US" smtClean="0"/>
              <a:pPr/>
              <a:t>‹#›</a:t>
            </a:fld>
            <a:endParaRPr lang="en-US" dirty="0"/>
          </a:p>
        </p:txBody>
      </p:sp>
      <p:sp>
        <p:nvSpPr>
          <p:cNvPr id="8" name="Rectangle 7">
            <a:extLst>
              <a:ext uri="{FF2B5EF4-FFF2-40B4-BE49-F238E27FC236}">
                <a16:creationId xmlns:a16="http://schemas.microsoft.com/office/drawing/2014/main" id="{A35003E3-DF16-4CD2-98DC-1E87C68499B5}"/>
              </a:ext>
            </a:extLst>
          </p:cNvPr>
          <p:cNvSpPr/>
          <p:nvPr/>
        </p:nvSpPr>
        <p:spPr>
          <a:xfrm>
            <a:off x="0" y="0"/>
            <a:ext cx="365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D5F498-C9C8-4C25-973F-EF5AC9214CF9}"/>
              </a:ext>
            </a:extLst>
          </p:cNvPr>
          <p:cNvSpPr/>
          <p:nvPr/>
        </p:nvSpPr>
        <p:spPr>
          <a:xfrm>
            <a:off x="365760" y="0"/>
            <a:ext cx="914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5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8E67ED-DB7C-4F00-AFC3-76BE366054ED}" type="slidenum">
              <a:rPr lang="en-US" smtClean="0"/>
              <a:pPr/>
              <a:t>1</a:t>
            </a:fld>
            <a:endParaRPr lang="en-US" dirty="0"/>
          </a:p>
        </p:txBody>
      </p:sp>
    </p:spTree>
    <p:extLst>
      <p:ext uri="{BB962C8B-B14F-4D97-AF65-F5344CB8AC3E}">
        <p14:creationId xmlns:p14="http://schemas.microsoft.com/office/powerpoint/2010/main" val="190303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8E67ED-DB7C-4F00-AFC3-76BE366054ED}" type="slidenum">
              <a:rPr lang="en-US" smtClean="0"/>
              <a:pPr/>
              <a:t>2</a:t>
            </a:fld>
            <a:endParaRPr lang="en-US" dirty="0"/>
          </a:p>
        </p:txBody>
      </p:sp>
    </p:spTree>
    <p:extLst>
      <p:ext uri="{BB962C8B-B14F-4D97-AF65-F5344CB8AC3E}">
        <p14:creationId xmlns:p14="http://schemas.microsoft.com/office/powerpoint/2010/main" val="270531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E67ED-DB7C-4F00-AFC3-76BE366054ED}" type="slidenum">
              <a:rPr lang="en-US" smtClean="0"/>
              <a:pPr/>
              <a:t>5</a:t>
            </a:fld>
            <a:endParaRPr lang="en-US" dirty="0"/>
          </a:p>
        </p:txBody>
      </p:sp>
    </p:spTree>
    <p:extLst>
      <p:ext uri="{BB962C8B-B14F-4D97-AF65-F5344CB8AC3E}">
        <p14:creationId xmlns:p14="http://schemas.microsoft.com/office/powerpoint/2010/main" val="365174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98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84AE322E-770C-48B7-96B5-E4FE263D08A2}"/>
              </a:ext>
            </a:extLst>
          </p:cNvPr>
          <p:cNvSpPr/>
          <p:nvPr/>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492DCB3-BC98-4935-84C1-C00E66830AF5}"/>
              </a:ext>
            </a:extLst>
          </p:cNvPr>
          <p:cNvSpPr/>
          <p:nvPr userDrawn="1"/>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4DB5A2DB-3D6E-41E9-BB2F-427FAA0B84EB}"/>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0020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99723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171AA448-FFE0-45FC-94C4-74D5D63B4245}"/>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7A638596-F8BA-4AC4-9A35-52632408C8CD}"/>
              </a:ext>
            </a:extLst>
          </p:cNvPr>
          <p:cNvSpPr/>
          <p:nvPr/>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E2E859E1-0C3E-47AA-810C-235CB7659203}"/>
              </a:ext>
            </a:extLst>
          </p:cNvPr>
          <p:cNvSpPr/>
          <p:nvPr userDrawn="1"/>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0F673E95-5CE5-47A3-AD7A-AEA1ADD4265C}"/>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615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61E8F351-1A4E-4B3A-8937-723A7225B96E}"/>
              </a:ext>
            </a:extLst>
          </p:cNvPr>
          <p:cNvSpPr/>
          <p:nvPr/>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1B9DE73E-377E-48FC-8ED0-4BF4A31F4605}"/>
              </a:ext>
            </a:extLst>
          </p:cNvPr>
          <p:cNvSpPr/>
          <p:nvPr userDrawn="1"/>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F4116D18-026F-4E1F-A894-A03740300A54}"/>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8641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_aqu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14359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DBEECDB-5289-4D33-BE6C-3A1FBA4B0428}"/>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199994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4930D93E-1A86-414B-A9FB-8FA335A940E4}"/>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952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_finlan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53432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C2759E55-3CB4-45EF-B314-04AE5F678863}"/>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374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6B58CD3-C64C-4690-BE1F-220261E77796}"/>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859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ADF4C-C20E-4779-93D8-BF0C89F77DA9}"/>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sp>
        <p:nvSpPr>
          <p:cNvPr id="7" name="Rectangle 2">
            <a:extLst>
              <a:ext uri="{FF2B5EF4-FFF2-40B4-BE49-F238E27FC236}">
                <a16:creationId xmlns:a16="http://schemas.microsoft.com/office/drawing/2014/main" id="{09550759-7198-4CB5-8840-220A82BE5B81}"/>
              </a:ext>
            </a:extLst>
          </p:cNvPr>
          <p:cNvSpPr>
            <a:spLocks noGrp="1" noChangeArrowheads="1"/>
          </p:cNvSpPr>
          <p:nvPr>
            <p:ph type="ctrTitle" hasCustomPrompt="1"/>
          </p:nvPr>
        </p:nvSpPr>
        <p:spPr>
          <a:xfrm>
            <a:off x="685800" y="682629"/>
            <a:ext cx="7772400" cy="1470025"/>
          </a:xfrm>
          <a:prstGeom prst="rect">
            <a:avLst/>
          </a:prstGeom>
        </p:spPr>
        <p:txBody>
          <a:bodyPr anchor="ctr">
            <a:noAutofit/>
          </a:bodyPr>
          <a:lstStyle>
            <a:lvl1pPr algn="ctr">
              <a:defRPr sz="4000" b="1">
                <a:solidFill>
                  <a:schemeClr val="accent1"/>
                </a:solidFill>
              </a:defRPr>
            </a:lvl1pPr>
          </a:lstStyle>
          <a:p>
            <a:r>
              <a:rPr lang="en-US" altLang="en-US"/>
              <a:t>Click to add title</a:t>
            </a:r>
          </a:p>
        </p:txBody>
      </p:sp>
      <p:sp>
        <p:nvSpPr>
          <p:cNvPr id="8" name="Rectangle 3">
            <a:extLst>
              <a:ext uri="{FF2B5EF4-FFF2-40B4-BE49-F238E27FC236}">
                <a16:creationId xmlns:a16="http://schemas.microsoft.com/office/drawing/2014/main" id="{964497FA-BD21-49E9-A4DE-9E2527280BEA}"/>
              </a:ext>
            </a:extLst>
          </p:cNvPr>
          <p:cNvSpPr>
            <a:spLocks noGrp="1" noChangeArrowheads="1"/>
          </p:cNvSpPr>
          <p:nvPr>
            <p:ph type="subTitle" idx="1" hasCustomPrompt="1"/>
          </p:nvPr>
        </p:nvSpPr>
        <p:spPr>
          <a:xfrm>
            <a:off x="1371600" y="2438400"/>
            <a:ext cx="6400800" cy="1752600"/>
          </a:xfrm>
          <a:prstGeom prst="rect">
            <a:avLst/>
          </a:prstGeom>
        </p:spPr>
        <p:txBody>
          <a:bodyPr>
            <a:normAutofit/>
          </a:bodyPr>
          <a:lstStyle>
            <a:lvl1pPr marL="0" indent="0" algn="ctr">
              <a:buFontTx/>
              <a:buNone/>
              <a:defRPr sz="1800">
                <a:solidFill>
                  <a:schemeClr val="accent1"/>
                </a:solidFill>
              </a:defRPr>
            </a:lvl1pPr>
          </a:lstStyle>
          <a:p>
            <a:r>
              <a:rPr lang="en-US" altLang="en-US"/>
              <a:t>Click to add subtitle</a:t>
            </a:r>
          </a:p>
        </p:txBody>
      </p:sp>
      <p:cxnSp>
        <p:nvCxnSpPr>
          <p:cNvPr id="9" name="Straight Connector 8">
            <a:extLst>
              <a:ext uri="{FF2B5EF4-FFF2-40B4-BE49-F238E27FC236}">
                <a16:creationId xmlns:a16="http://schemas.microsoft.com/office/drawing/2014/main" id="{3D73B268-07A5-4178-B7A9-025F32D51117}"/>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442072EB-6695-4B56-B4C0-5B221A2D3213}"/>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a:extLst>
              <a:ext uri="{FF2B5EF4-FFF2-40B4-BE49-F238E27FC236}">
                <a16:creationId xmlns:a16="http://schemas.microsoft.com/office/drawing/2014/main" id="{4C9CE2CE-15CA-496B-ACA7-01F19B2AF39F}"/>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sp>
        <p:nvSpPr>
          <p:cNvPr id="16" name="TextBox 15">
            <a:extLst>
              <a:ext uri="{FF2B5EF4-FFF2-40B4-BE49-F238E27FC236}">
                <a16:creationId xmlns:a16="http://schemas.microsoft.com/office/drawing/2014/main" id="{9F7BF630-B5CA-4CE9-BAD0-136313B3AAEE}"/>
              </a:ext>
            </a:extLst>
          </p:cNvPr>
          <p:cNvSpPr txBox="1"/>
          <p:nvPr/>
        </p:nvSpPr>
        <p:spPr>
          <a:xfrm>
            <a:off x="3409593" y="5998665"/>
            <a:ext cx="3046363" cy="2308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a:solidFill>
                  <a:schemeClr val="accent1"/>
                </a:solidFill>
              </a:rPr>
              <a:t>HEALTH POLICY AND ANALYTICS DIVISION</a:t>
            </a:r>
          </a:p>
        </p:txBody>
      </p:sp>
      <p:cxnSp>
        <p:nvCxnSpPr>
          <p:cNvPr id="14" name="Straight Connector 13">
            <a:extLst>
              <a:ext uri="{FF2B5EF4-FFF2-40B4-BE49-F238E27FC236}">
                <a16:creationId xmlns:a16="http://schemas.microsoft.com/office/drawing/2014/main" id="{E4E18434-0BED-4940-8B7B-BA2A8C0C9B31}"/>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CFE56E11-82E2-4928-873A-6E4EDD969661}"/>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2">
            <a:extLst>
              <a:ext uri="{FF2B5EF4-FFF2-40B4-BE49-F238E27FC236}">
                <a16:creationId xmlns:a16="http://schemas.microsoft.com/office/drawing/2014/main" id="{006DBFF6-C1D7-46D0-BB7E-6E5A50BB8E87}"/>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pic>
        <p:nvPicPr>
          <p:cNvPr id="4" name="Picture 3" descr="Logo&#10;&#10;Description automatically generated">
            <a:extLst>
              <a:ext uri="{FF2B5EF4-FFF2-40B4-BE49-F238E27FC236}">
                <a16:creationId xmlns:a16="http://schemas.microsoft.com/office/drawing/2014/main" id="{E9FA8E3D-A7B6-4641-B882-281096647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18" name="Picture 17">
            <a:extLst>
              <a:ext uri="{FF2B5EF4-FFF2-40B4-BE49-F238E27FC236}">
                <a16:creationId xmlns:a16="http://schemas.microsoft.com/office/drawing/2014/main" id="{9169A3A0-A2CF-40C0-A577-774B0A0A50AD}"/>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cxnSp>
        <p:nvCxnSpPr>
          <p:cNvPr id="19" name="Straight Connector 18">
            <a:extLst>
              <a:ext uri="{FF2B5EF4-FFF2-40B4-BE49-F238E27FC236}">
                <a16:creationId xmlns:a16="http://schemas.microsoft.com/office/drawing/2014/main" id="{CB3B2C7A-92B1-4F2C-B704-2D693374AFC6}"/>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1CA7EC83-BBB2-4576-A129-0504D64958F7}"/>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
            <a:extLst>
              <a:ext uri="{FF2B5EF4-FFF2-40B4-BE49-F238E27FC236}">
                <a16:creationId xmlns:a16="http://schemas.microsoft.com/office/drawing/2014/main" id="{B90FC5B8-CEC2-467D-A2B1-C32D1F92709C}"/>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pic>
        <p:nvPicPr>
          <p:cNvPr id="22" name="Picture 21" descr="Logo&#10;&#10;Description automatically generated">
            <a:extLst>
              <a:ext uri="{FF2B5EF4-FFF2-40B4-BE49-F238E27FC236}">
                <a16:creationId xmlns:a16="http://schemas.microsoft.com/office/drawing/2014/main" id="{08F3D054-FE82-44BA-87B3-C4997B6FB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23" name="Picture 22">
            <a:extLst>
              <a:ext uri="{FF2B5EF4-FFF2-40B4-BE49-F238E27FC236}">
                <a16:creationId xmlns:a16="http://schemas.microsoft.com/office/drawing/2014/main" id="{CBFC639C-2294-4C20-B2DE-4405753B66BD}"/>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cxnSp>
        <p:nvCxnSpPr>
          <p:cNvPr id="24" name="Straight Connector 23">
            <a:extLst>
              <a:ext uri="{FF2B5EF4-FFF2-40B4-BE49-F238E27FC236}">
                <a16:creationId xmlns:a16="http://schemas.microsoft.com/office/drawing/2014/main" id="{658C695A-4E31-45FA-AF61-7A4C287EA55D}"/>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D11DBCDD-0CFD-486F-8F3F-538176A7A36F}"/>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descr="Logo&#10;&#10;Description automatically generated">
            <a:extLst>
              <a:ext uri="{FF2B5EF4-FFF2-40B4-BE49-F238E27FC236}">
                <a16:creationId xmlns:a16="http://schemas.microsoft.com/office/drawing/2014/main" id="{7991774E-0C05-4C28-89AF-C47FD716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28" name="Picture 27">
            <a:extLst>
              <a:ext uri="{FF2B5EF4-FFF2-40B4-BE49-F238E27FC236}">
                <a16:creationId xmlns:a16="http://schemas.microsoft.com/office/drawing/2014/main" id="{4751BF74-40CE-41AB-8967-A0C3E620CEF0}"/>
              </a:ext>
            </a:extLst>
          </p:cNvPr>
          <p:cNvPicPr>
            <a:picLocks noChangeAspect="1"/>
          </p:cNvPicPr>
          <p:nvPr userDrawn="1"/>
        </p:nvPicPr>
        <p:blipFill rotWithShape="1">
          <a:blip r:embed="rId2"/>
          <a:srcRect l="1395" r="528" b="3776"/>
          <a:stretch/>
        </p:blipFill>
        <p:spPr>
          <a:xfrm>
            <a:off x="289705" y="4552953"/>
            <a:ext cx="8564593" cy="2085975"/>
          </a:xfrm>
          <a:prstGeom prst="rect">
            <a:avLst/>
          </a:prstGeom>
        </p:spPr>
      </p:pic>
      <p:cxnSp>
        <p:nvCxnSpPr>
          <p:cNvPr id="29" name="Straight Connector 28">
            <a:extLst>
              <a:ext uri="{FF2B5EF4-FFF2-40B4-BE49-F238E27FC236}">
                <a16:creationId xmlns:a16="http://schemas.microsoft.com/office/drawing/2014/main" id="{5A7616C1-DA03-414A-AFCC-31001AA23EFE}"/>
              </a:ext>
            </a:extLst>
          </p:cNvPr>
          <p:cNvCxnSpPr/>
          <p:nvPr userDrawn="1"/>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1481E183-22BC-4E65-956B-C387B5466EAD}"/>
              </a:ext>
            </a:extLst>
          </p:cNvPr>
          <p:cNvCxnSpPr/>
          <p:nvPr userDrawn="1"/>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Logo&#10;&#10;Description automatically generated">
            <a:extLst>
              <a:ext uri="{FF2B5EF4-FFF2-40B4-BE49-F238E27FC236}">
                <a16:creationId xmlns:a16="http://schemas.microsoft.com/office/drawing/2014/main" id="{D29682FF-045D-447D-B018-5E58A5696C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0214" y="4935708"/>
            <a:ext cx="2883575" cy="1080829"/>
          </a:xfrm>
          <a:prstGeom prst="rect">
            <a:avLst/>
          </a:prstGeom>
        </p:spPr>
      </p:pic>
    </p:spTree>
    <p:extLst>
      <p:ext uri="{BB962C8B-B14F-4D97-AF65-F5344CB8AC3E}">
        <p14:creationId xmlns:p14="http://schemas.microsoft.com/office/powerpoint/2010/main" val="3725423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_magen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871958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9384DA4-9A0B-4949-85FB-7449E10D34F3}"/>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2607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B9A34D56-2218-487A-BB08-1BC76D66EBF2}"/>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22475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_indi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69684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582215"/>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670221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6843C07-90B2-4E9B-B480-A3C6D53033B4}"/>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0947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53785328-F4DB-4B3B-AD10-5C4BEDEEE50A}"/>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232867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2C9C6-F8EB-488A-93A5-4579D96F5229}"/>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sp>
        <p:nvSpPr>
          <p:cNvPr id="7" name="Rectangle 2">
            <a:extLst>
              <a:ext uri="{FF2B5EF4-FFF2-40B4-BE49-F238E27FC236}">
                <a16:creationId xmlns:a16="http://schemas.microsoft.com/office/drawing/2014/main" id="{E00191DC-3516-4FAE-B604-A84B0B2B6ACA}"/>
              </a:ext>
            </a:extLst>
          </p:cNvPr>
          <p:cNvSpPr txBox="1">
            <a:spLocks noChangeArrowheads="1"/>
          </p:cNvSpPr>
          <p:nvPr/>
        </p:nvSpPr>
        <p:spPr>
          <a:xfrm>
            <a:off x="821987" y="1383023"/>
            <a:ext cx="7772400" cy="1470025"/>
          </a:xfrm>
          <a:prstGeom prst="rect">
            <a:avLst/>
          </a:prstGeom>
        </p:spPr>
        <p:txBody>
          <a:bodyPr anchor="ct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en-US" sz="3000"/>
              <a:t>Thank You</a:t>
            </a:r>
          </a:p>
        </p:txBody>
      </p:sp>
      <p:cxnSp>
        <p:nvCxnSpPr>
          <p:cNvPr id="11" name="Straight Connector 10">
            <a:extLst>
              <a:ext uri="{FF2B5EF4-FFF2-40B4-BE49-F238E27FC236}">
                <a16:creationId xmlns:a16="http://schemas.microsoft.com/office/drawing/2014/main" id="{284F4DC8-E22C-4496-9DD5-6C31B1983B20}"/>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C163201D-1CF5-4ED0-AECB-2428B7518CD0}"/>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Logo&#10;&#10;Description automatically generated">
            <a:extLst>
              <a:ext uri="{FF2B5EF4-FFF2-40B4-BE49-F238E27FC236}">
                <a16:creationId xmlns:a16="http://schemas.microsoft.com/office/drawing/2014/main" id="{5CCE9F03-3918-4E3B-ABF9-97F083F91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9" name="Picture 8">
            <a:extLst>
              <a:ext uri="{FF2B5EF4-FFF2-40B4-BE49-F238E27FC236}">
                <a16:creationId xmlns:a16="http://schemas.microsoft.com/office/drawing/2014/main" id="{6D05278D-1DC9-4579-8EB7-965E56464F6C}"/>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pic>
        <p:nvPicPr>
          <p:cNvPr id="10" name="Picture 9" descr="Logo&#10;&#10;Description automatically generated">
            <a:extLst>
              <a:ext uri="{FF2B5EF4-FFF2-40B4-BE49-F238E27FC236}">
                <a16:creationId xmlns:a16="http://schemas.microsoft.com/office/drawing/2014/main" id="{3BD45C66-E4F5-4A20-A487-3D6B70EA5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12" name="Picture 11">
            <a:extLst>
              <a:ext uri="{FF2B5EF4-FFF2-40B4-BE49-F238E27FC236}">
                <a16:creationId xmlns:a16="http://schemas.microsoft.com/office/drawing/2014/main" id="{E9D8929A-DA26-4EB1-BA3C-5C7DB7C68510}"/>
              </a:ext>
            </a:extLst>
          </p:cNvPr>
          <p:cNvPicPr>
            <a:picLocks noChangeAspect="1"/>
          </p:cNvPicPr>
          <p:nvPr userDrawn="1"/>
        </p:nvPicPr>
        <p:blipFill rotWithShape="1">
          <a:blip r:embed="rId2"/>
          <a:srcRect l="1395" r="528" b="3776"/>
          <a:stretch/>
        </p:blipFill>
        <p:spPr>
          <a:xfrm>
            <a:off x="289705" y="4552953"/>
            <a:ext cx="8564593" cy="2085975"/>
          </a:xfrm>
          <a:prstGeom prst="rect">
            <a:avLst/>
          </a:prstGeom>
        </p:spPr>
      </p:pic>
      <p:pic>
        <p:nvPicPr>
          <p:cNvPr id="16" name="Picture 15" descr="Logo&#10;&#10;Description automatically generated">
            <a:extLst>
              <a:ext uri="{FF2B5EF4-FFF2-40B4-BE49-F238E27FC236}">
                <a16:creationId xmlns:a16="http://schemas.microsoft.com/office/drawing/2014/main" id="{C0BF4D98-3B86-479E-8BB9-218324AA39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0214" y="4935708"/>
            <a:ext cx="2883575" cy="1080829"/>
          </a:xfrm>
          <a:prstGeom prst="rect">
            <a:avLst/>
          </a:prstGeom>
        </p:spPr>
      </p:pic>
    </p:spTree>
    <p:extLst>
      <p:ext uri="{BB962C8B-B14F-4D97-AF65-F5344CB8AC3E}">
        <p14:creationId xmlns:p14="http://schemas.microsoft.com/office/powerpoint/2010/main" val="326846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79966"/>
            <a:ext cx="7896498" cy="1025525"/>
          </a:xfrm>
          <a:prstGeom prst="rect">
            <a:avLst/>
          </a:prstGeom>
        </p:spPr>
        <p:txBody>
          <a:bodyPr/>
          <a:lstStyle>
            <a:lvl1pPr marL="0" indent="0">
              <a:buFontTx/>
              <a:buNone/>
              <a:defRPr sz="2400"/>
            </a:lvl1pPr>
          </a:lstStyle>
          <a:p>
            <a:pPr lvl="0"/>
            <a:r>
              <a:rPr lang="en-US"/>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accent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82308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4431"/>
            <a:ext cx="8229600" cy="4193913"/>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9" name="Slide Number Placeholder 4">
            <a:extLst>
              <a:ext uri="{FF2B5EF4-FFF2-40B4-BE49-F238E27FC236}">
                <a16:creationId xmlns:a16="http://schemas.microsoft.com/office/drawing/2014/main" id="{D44B99B9-1B0F-4735-8E96-A390BA7E1DA9}"/>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2" name="Title 1"/>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0" name="Slide Number Placeholder 4">
            <a:extLst>
              <a:ext uri="{FF2B5EF4-FFF2-40B4-BE49-F238E27FC236}">
                <a16:creationId xmlns:a16="http://schemas.microsoft.com/office/drawing/2014/main" id="{96AFFF08-29A6-4CC6-9C58-1E83B2E94A09}"/>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3" name="Rectangle 12">
            <a:extLst>
              <a:ext uri="{FF2B5EF4-FFF2-40B4-BE49-F238E27FC236}">
                <a16:creationId xmlns:a16="http://schemas.microsoft.com/office/drawing/2014/main" id="{2AAE0055-B238-429F-98F9-96E0DBA368CB}"/>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18" name="Slide Number Placeholder 4">
            <a:extLst>
              <a:ext uri="{FF2B5EF4-FFF2-40B4-BE49-F238E27FC236}">
                <a16:creationId xmlns:a16="http://schemas.microsoft.com/office/drawing/2014/main" id="{460104C7-A1C7-4443-9698-CDC691A5B50A}"/>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20" name="Rectangle 19">
            <a:extLst>
              <a:ext uri="{FF2B5EF4-FFF2-40B4-BE49-F238E27FC236}">
                <a16:creationId xmlns:a16="http://schemas.microsoft.com/office/drawing/2014/main" id="{BCF095F3-C33E-4027-9B74-51FE4F261358}"/>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22" name="Slide Number Placeholder 4">
            <a:extLst>
              <a:ext uri="{FF2B5EF4-FFF2-40B4-BE49-F238E27FC236}">
                <a16:creationId xmlns:a16="http://schemas.microsoft.com/office/drawing/2014/main" id="{B9A038C6-DC00-44E8-9CB6-F8D57FF7BB15}"/>
              </a:ext>
            </a:extLst>
          </p:cNvPr>
          <p:cNvSpPr txBox="1">
            <a:spLocks/>
          </p:cNvSpPr>
          <p:nvPr userDrawn="1"/>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Tree>
    <p:extLst>
      <p:ext uri="{BB962C8B-B14F-4D97-AF65-F5344CB8AC3E}">
        <p14:creationId xmlns:p14="http://schemas.microsoft.com/office/powerpoint/2010/main" val="351311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9236"/>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18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2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07089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61F6536F-CEEC-435E-9CE6-D7A6BC468149}"/>
              </a:ext>
            </a:extLst>
          </p:cNvPr>
          <p:cNvSpPr/>
          <p:nvPr/>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5BDFBC0-D10E-447D-8410-E8F74116C5EA}"/>
              </a:ext>
            </a:extLst>
          </p:cNvPr>
          <p:cNvSpPr/>
          <p:nvPr userDrawn="1"/>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E47B8AE-88EB-43C6-8699-B00DD222FE4E}"/>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927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28E4B98A-54AF-44C0-9651-4A7580422C09}"/>
              </a:ext>
            </a:extLst>
          </p:cNvPr>
          <p:cNvSpPr/>
          <p:nvPr/>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9CB26A2E-46F9-4A3F-8B0E-80DEBB856F4C}"/>
              </a:ext>
            </a:extLst>
          </p:cNvPr>
          <p:cNvSpPr/>
          <p:nvPr userDrawn="1"/>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965FB0FB-A37B-46D5-927B-62D3DE939FE2}"/>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554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5476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EA2AEDB7-6C2B-4F0D-9A95-4E8D1F45FFED}"/>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832E38B2-765C-4BDA-BA26-2C3E5FB1FBFE}"/>
              </a:ext>
            </a:extLst>
          </p:cNvPr>
          <p:cNvSpPr/>
          <p:nvPr/>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1D36F976-25B3-46BC-8258-FDE0BC0E3547}"/>
              </a:ext>
            </a:extLst>
          </p:cNvPr>
          <p:cNvSpPr/>
          <p:nvPr userDrawn="1"/>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7AF18F1-6B83-42EC-8B36-277B0CCD728C}"/>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241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67136"/>
      </p:ext>
    </p:extLst>
  </p:cSld>
  <p:clrMap bg1="lt1" tx1="dk1" bg2="lt2" tx2="dk2" accent1="accent1" accent2="accent2" accent3="accent3" accent4="accent4" accent5="accent5" accent6="accent6" hlink="hlink" folHlink="folHlink"/>
  <p:sldLayoutIdLst>
    <p:sldLayoutId id="2147483809" r:id="rId1"/>
    <p:sldLayoutId id="2147483769" r:id="rId2"/>
    <p:sldLayoutId id="2147483770" r:id="rId3"/>
    <p:sldLayoutId id="2147483771" r:id="rId4"/>
    <p:sldLayoutId id="2147483802" r:id="rId5"/>
    <p:sldLayoutId id="2147483775" r:id="rId6"/>
    <p:sldLayoutId id="2147483776" r:id="rId7"/>
    <p:sldLayoutId id="2147483803" r:id="rId8"/>
    <p:sldLayoutId id="2147483779" r:id="rId9"/>
    <p:sldLayoutId id="2147483780" r:id="rId10"/>
    <p:sldLayoutId id="2147483804" r:id="rId11"/>
    <p:sldLayoutId id="2147483783" r:id="rId12"/>
    <p:sldLayoutId id="2147483784" r:id="rId13"/>
    <p:sldLayoutId id="2147483805" r:id="rId14"/>
    <p:sldLayoutId id="2147483787" r:id="rId15"/>
    <p:sldLayoutId id="2147483788" r:id="rId16"/>
    <p:sldLayoutId id="2147483806" r:id="rId17"/>
    <p:sldLayoutId id="2147483792" r:id="rId18"/>
    <p:sldLayoutId id="2147483793" r:id="rId19"/>
    <p:sldLayoutId id="2147483807" r:id="rId20"/>
    <p:sldLayoutId id="2147483796" r:id="rId21"/>
    <p:sldLayoutId id="2147483797" r:id="rId22"/>
    <p:sldLayoutId id="2147483808" r:id="rId23"/>
    <p:sldLayoutId id="2147483800" r:id="rId24"/>
    <p:sldLayoutId id="2147483801" r:id="rId25"/>
    <p:sldLayoutId id="2147483789" r:id="rId26"/>
  </p:sldLayoutIdLst>
  <p:txStyles>
    <p:titleStyle>
      <a:lvl1pPr algn="ctr"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ha/HPA/HP/Pages/cost-growth-target-reports.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oregon.gov/oha/HPA/HP/Pages/Sustainable-Health-Care-Cost-Growth-Target.asp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HealthCare.CostTarget@odhsoha.oregon.gov" TargetMode="External"/><Relationship Id="rId2" Type="http://schemas.openxmlformats.org/officeDocument/2006/relationships/hyperlink" Target="https://www.oregon.gov/oha/HPA/HP/Pages/cost-growth-target-reports.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C583-0C30-4B23-9E88-B6DE3E78A3B4}"/>
              </a:ext>
            </a:extLst>
          </p:cNvPr>
          <p:cNvSpPr>
            <a:spLocks noGrp="1"/>
          </p:cNvSpPr>
          <p:nvPr>
            <p:ph type="ctrTitle"/>
          </p:nvPr>
        </p:nvSpPr>
        <p:spPr>
          <a:xfrm>
            <a:off x="685800" y="1484086"/>
            <a:ext cx="7772400" cy="1470025"/>
          </a:xfrm>
        </p:spPr>
        <p:txBody>
          <a:bodyPr/>
          <a:lstStyle/>
          <a:p>
            <a:r>
              <a:rPr lang="en-US" dirty="0"/>
              <a:t>Health Care Cost Growth Trends in Oregon, 2018-2020</a:t>
            </a:r>
            <a:br>
              <a:rPr lang="en-US" dirty="0"/>
            </a:br>
            <a:r>
              <a:rPr lang="en-US" sz="1800" dirty="0"/>
              <a:t> </a:t>
            </a:r>
            <a:br>
              <a:rPr lang="en-US" sz="1800" dirty="0"/>
            </a:br>
            <a:r>
              <a:rPr lang="en-US" sz="1800" dirty="0"/>
              <a:t>2022 Sustainable Health Care Cost Growth Target Annual report</a:t>
            </a:r>
            <a:br>
              <a:rPr lang="en-US" dirty="0"/>
            </a:br>
            <a:br>
              <a:rPr lang="en-US" sz="3000" dirty="0"/>
            </a:br>
            <a:endParaRPr lang="en-US" sz="3000" dirty="0"/>
          </a:p>
        </p:txBody>
      </p:sp>
      <p:sp>
        <p:nvSpPr>
          <p:cNvPr id="3" name="Subtitle 2">
            <a:extLst>
              <a:ext uri="{FF2B5EF4-FFF2-40B4-BE49-F238E27FC236}">
                <a16:creationId xmlns:a16="http://schemas.microsoft.com/office/drawing/2014/main" id="{8FBFF788-41C7-4FE4-A8D8-46445728E1A0}"/>
              </a:ext>
            </a:extLst>
          </p:cNvPr>
          <p:cNvSpPr>
            <a:spLocks noGrp="1"/>
          </p:cNvSpPr>
          <p:nvPr>
            <p:ph type="subTitle" idx="1"/>
          </p:nvPr>
        </p:nvSpPr>
        <p:spPr/>
        <p:txBody>
          <a:bodyPr/>
          <a:lstStyle/>
          <a:p>
            <a:endParaRPr lang="en-US" dirty="0"/>
          </a:p>
          <a:p>
            <a:r>
              <a:rPr lang="en-US" sz="3000" b="1" dirty="0"/>
              <a:t>Report Chart Pack</a:t>
            </a:r>
          </a:p>
          <a:p>
            <a:r>
              <a:rPr lang="en-US" dirty="0"/>
              <a:t>May 2023</a:t>
            </a:r>
          </a:p>
        </p:txBody>
      </p:sp>
      <p:pic>
        <p:nvPicPr>
          <p:cNvPr id="7" name="Picture 6" descr="Text&#10;&#10;Description automatically generated">
            <a:extLst>
              <a:ext uri="{FF2B5EF4-FFF2-40B4-BE49-F238E27FC236}">
                <a16:creationId xmlns:a16="http://schemas.microsoft.com/office/drawing/2014/main" id="{F5509E74-C933-41D1-9A8F-728CD4F23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234324"/>
            <a:ext cx="1866320" cy="675608"/>
          </a:xfrm>
          <a:prstGeom prst="rect">
            <a:avLst/>
          </a:prstGeom>
        </p:spPr>
      </p:pic>
    </p:spTree>
    <p:extLst>
      <p:ext uri="{BB962C8B-B14F-4D97-AF65-F5344CB8AC3E}">
        <p14:creationId xmlns:p14="http://schemas.microsoft.com/office/powerpoint/2010/main" val="297734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3520-8574-4736-AD31-B5AF7AC1B5BF}"/>
              </a:ext>
            </a:extLst>
          </p:cNvPr>
          <p:cNvSpPr>
            <a:spLocks noGrp="1"/>
          </p:cNvSpPr>
          <p:nvPr>
            <p:ph type="title"/>
          </p:nvPr>
        </p:nvSpPr>
        <p:spPr>
          <a:xfrm>
            <a:off x="384146" y="598690"/>
            <a:ext cx="8229600" cy="1143000"/>
          </a:xfrm>
        </p:spPr>
        <p:txBody>
          <a:bodyPr>
            <a:normAutofit fontScale="90000"/>
          </a:bodyPr>
          <a:lstStyle/>
          <a:p>
            <a:r>
              <a:rPr lang="en-US" dirty="0"/>
              <a:t>Total Health Care Expenditures in Oregon, per person per year, by market, 2018-2020</a:t>
            </a:r>
          </a:p>
        </p:txBody>
      </p:sp>
      <p:pic>
        <p:nvPicPr>
          <p:cNvPr id="4" name="Picture 3">
            <a:extLst>
              <a:ext uri="{FF2B5EF4-FFF2-40B4-BE49-F238E27FC236}">
                <a16:creationId xmlns:a16="http://schemas.microsoft.com/office/drawing/2014/main" id="{02A479ED-B923-8072-E534-486BE4949463}"/>
              </a:ext>
            </a:extLst>
          </p:cNvPr>
          <p:cNvPicPr>
            <a:picLocks noChangeAspect="1"/>
          </p:cNvPicPr>
          <p:nvPr/>
        </p:nvPicPr>
        <p:blipFill>
          <a:blip r:embed="rId2"/>
          <a:stretch>
            <a:fillRect/>
          </a:stretch>
        </p:blipFill>
        <p:spPr>
          <a:xfrm>
            <a:off x="2665122" y="1957949"/>
            <a:ext cx="6561038" cy="1608211"/>
          </a:xfrm>
          <a:prstGeom prst="rect">
            <a:avLst/>
          </a:prstGeom>
        </p:spPr>
      </p:pic>
      <p:pic>
        <p:nvPicPr>
          <p:cNvPr id="5" name="Picture 4">
            <a:extLst>
              <a:ext uri="{FF2B5EF4-FFF2-40B4-BE49-F238E27FC236}">
                <a16:creationId xmlns:a16="http://schemas.microsoft.com/office/drawing/2014/main" id="{AB02BAE8-7340-EFBB-BD6F-B958DDC1DFC7}"/>
              </a:ext>
            </a:extLst>
          </p:cNvPr>
          <p:cNvPicPr>
            <a:picLocks noChangeAspect="1"/>
          </p:cNvPicPr>
          <p:nvPr/>
        </p:nvPicPr>
        <p:blipFill rotWithShape="1">
          <a:blip r:embed="rId3"/>
          <a:srcRect b="12391"/>
          <a:stretch/>
        </p:blipFill>
        <p:spPr>
          <a:xfrm>
            <a:off x="2665121" y="3939340"/>
            <a:ext cx="6423451" cy="2541470"/>
          </a:xfrm>
          <a:prstGeom prst="rect">
            <a:avLst/>
          </a:prstGeom>
        </p:spPr>
      </p:pic>
      <p:sp>
        <p:nvSpPr>
          <p:cNvPr id="6" name="TextBox 5">
            <a:extLst>
              <a:ext uri="{FF2B5EF4-FFF2-40B4-BE49-F238E27FC236}">
                <a16:creationId xmlns:a16="http://schemas.microsoft.com/office/drawing/2014/main" id="{3DA8E22C-FAC4-EC80-D300-06EB9F56CDFF}"/>
              </a:ext>
            </a:extLst>
          </p:cNvPr>
          <p:cNvSpPr txBox="1"/>
          <p:nvPr/>
        </p:nvSpPr>
        <p:spPr>
          <a:xfrm>
            <a:off x="366853" y="2156345"/>
            <a:ext cx="2019719" cy="923330"/>
          </a:xfrm>
          <a:prstGeom prst="rect">
            <a:avLst/>
          </a:prstGeom>
          <a:noFill/>
        </p:spPr>
        <p:txBody>
          <a:bodyPr wrap="square" rtlCol="0">
            <a:spAutoFit/>
          </a:bodyPr>
          <a:lstStyle/>
          <a:p>
            <a:pPr algn="l"/>
            <a:r>
              <a:rPr lang="en-US" b="1" dirty="0">
                <a:solidFill>
                  <a:schemeClr val="tx1">
                    <a:lumMod val="85000"/>
                    <a:lumOff val="15000"/>
                  </a:schemeClr>
                </a:solidFill>
                <a:latin typeface="Calibri" panose="020F0502020204030204" pitchFamily="34" charset="0"/>
                <a:cs typeface="Calibri" panose="020F0502020204030204" pitchFamily="34" charset="0"/>
              </a:rPr>
              <a:t>Total</a:t>
            </a:r>
            <a:r>
              <a:rPr lang="en-US" b="1" dirty="0">
                <a:solidFill>
                  <a:schemeClr val="accent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per person per year spending, by market</a:t>
            </a:r>
            <a:endParaRPr lang="en-US" b="1" dirty="0">
              <a:solidFill>
                <a:schemeClr val="accent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9C5AD2F-26A2-63EC-3806-C4FBEE564A0E}"/>
              </a:ext>
            </a:extLst>
          </p:cNvPr>
          <p:cNvSpPr txBox="1"/>
          <p:nvPr/>
        </p:nvSpPr>
        <p:spPr>
          <a:xfrm>
            <a:off x="457200" y="4637330"/>
            <a:ext cx="2019719" cy="1200329"/>
          </a:xfrm>
          <a:prstGeom prst="rect">
            <a:avLst/>
          </a:prstGeom>
          <a:noFill/>
        </p:spPr>
        <p:txBody>
          <a:bodyPr wrap="square" rtlCol="0">
            <a:spAutoFit/>
          </a:bodyPr>
          <a:lstStyle/>
          <a:p>
            <a:pPr algn="l"/>
            <a:r>
              <a:rPr lang="en-US" b="1" dirty="0">
                <a:solidFill>
                  <a:schemeClr val="tx1">
                    <a:lumMod val="85000"/>
                    <a:lumOff val="15000"/>
                  </a:schemeClr>
                </a:solidFill>
                <a:latin typeface="Calibri" panose="020F0502020204030204" pitchFamily="34" charset="0"/>
                <a:cs typeface="Calibri" panose="020F0502020204030204" pitchFamily="34" charset="0"/>
              </a:rPr>
              <a:t>Growth</a:t>
            </a:r>
            <a:r>
              <a:rPr lang="en-US" b="1" dirty="0">
                <a:solidFill>
                  <a:schemeClr val="accent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a:t>
            </a:r>
            <a:r>
              <a:rPr lang="en-US" b="1" dirty="0">
                <a:solidFill>
                  <a:schemeClr val="accent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per person per year spending, by market</a:t>
            </a:r>
            <a:endParaRPr lang="en-US"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990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3520-8574-4736-AD31-B5AF7AC1B5BF}"/>
              </a:ext>
            </a:extLst>
          </p:cNvPr>
          <p:cNvSpPr>
            <a:spLocks noGrp="1"/>
          </p:cNvSpPr>
          <p:nvPr>
            <p:ph type="title"/>
          </p:nvPr>
        </p:nvSpPr>
        <p:spPr>
          <a:xfrm>
            <a:off x="457200" y="780955"/>
            <a:ext cx="8229600" cy="1143000"/>
          </a:xfrm>
        </p:spPr>
        <p:txBody>
          <a:bodyPr>
            <a:normAutofit fontScale="90000"/>
          </a:bodyPr>
          <a:lstStyle/>
          <a:p>
            <a:r>
              <a:rPr lang="en-US" dirty="0"/>
              <a:t>Total Health Care Expenditures, by market, with the Net Cost of Private Health Insurance (NCPHI, lighter bars) per person per year, 2018-2020</a:t>
            </a:r>
          </a:p>
        </p:txBody>
      </p:sp>
      <p:pic>
        <p:nvPicPr>
          <p:cNvPr id="7" name="Picture 6">
            <a:extLst>
              <a:ext uri="{FF2B5EF4-FFF2-40B4-BE49-F238E27FC236}">
                <a16:creationId xmlns:a16="http://schemas.microsoft.com/office/drawing/2014/main" id="{C9ACD7DF-E2AC-862E-51A8-113D15256ADA}"/>
              </a:ext>
            </a:extLst>
          </p:cNvPr>
          <p:cNvPicPr>
            <a:picLocks noChangeAspect="1"/>
          </p:cNvPicPr>
          <p:nvPr/>
        </p:nvPicPr>
        <p:blipFill>
          <a:blip r:embed="rId2"/>
          <a:stretch>
            <a:fillRect/>
          </a:stretch>
        </p:blipFill>
        <p:spPr>
          <a:xfrm>
            <a:off x="78528" y="2320705"/>
            <a:ext cx="8986944" cy="4537295"/>
          </a:xfrm>
          <a:prstGeom prst="rect">
            <a:avLst/>
          </a:prstGeom>
        </p:spPr>
      </p:pic>
    </p:spTree>
    <p:extLst>
      <p:ext uri="{BB962C8B-B14F-4D97-AF65-F5344CB8AC3E}">
        <p14:creationId xmlns:p14="http://schemas.microsoft.com/office/powerpoint/2010/main" val="255042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p:txBody>
          <a:bodyPr/>
          <a:lstStyle/>
          <a:p>
            <a:r>
              <a:rPr lang="en-US" dirty="0"/>
              <a:t>Other Medicaid Coordinated Care Organization (CCO) spending, 2018-2020</a:t>
            </a:r>
          </a:p>
        </p:txBody>
      </p:sp>
      <p:pic>
        <p:nvPicPr>
          <p:cNvPr id="4" name="Picture 3">
            <a:extLst>
              <a:ext uri="{FF2B5EF4-FFF2-40B4-BE49-F238E27FC236}">
                <a16:creationId xmlns:a16="http://schemas.microsoft.com/office/drawing/2014/main" id="{1603FA26-1D2D-AC43-A791-CC29D43A3B34}"/>
              </a:ext>
            </a:extLst>
          </p:cNvPr>
          <p:cNvPicPr>
            <a:picLocks noChangeAspect="1"/>
          </p:cNvPicPr>
          <p:nvPr/>
        </p:nvPicPr>
        <p:blipFill>
          <a:blip r:embed="rId2"/>
          <a:stretch>
            <a:fillRect/>
          </a:stretch>
        </p:blipFill>
        <p:spPr>
          <a:xfrm>
            <a:off x="457200" y="2994660"/>
            <a:ext cx="3566483" cy="2300501"/>
          </a:xfrm>
          <a:prstGeom prst="rect">
            <a:avLst/>
          </a:prstGeom>
        </p:spPr>
      </p:pic>
      <p:sp>
        <p:nvSpPr>
          <p:cNvPr id="7" name="TextBox 6">
            <a:extLst>
              <a:ext uri="{FF2B5EF4-FFF2-40B4-BE49-F238E27FC236}">
                <a16:creationId xmlns:a16="http://schemas.microsoft.com/office/drawing/2014/main" id="{4D763551-8A8C-E01A-8F9C-7BE56B6827BB}"/>
              </a:ext>
            </a:extLst>
          </p:cNvPr>
          <p:cNvSpPr txBox="1"/>
          <p:nvPr/>
        </p:nvSpPr>
        <p:spPr>
          <a:xfrm>
            <a:off x="562708" y="1794331"/>
            <a:ext cx="3860702" cy="1200329"/>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Medicaid CCO spending in Qualified Direct Payments and Hospital Reimbursement Adjustments</a:t>
            </a:r>
            <a:r>
              <a:rPr lang="en-US" baseline="30000" dirty="0">
                <a:solidFill>
                  <a:schemeClr val="tx1">
                    <a:lumMod val="85000"/>
                    <a:lumOff val="15000"/>
                  </a:schemeClr>
                </a:solidFill>
                <a:latin typeface="Calibri" panose="020F0502020204030204" pitchFamily="34" charset="0"/>
                <a:cs typeface="Calibri" panose="020F0502020204030204" pitchFamily="34" charset="0"/>
              </a:rPr>
              <a:t>*</a:t>
            </a:r>
            <a:r>
              <a:rPr lang="en-US" dirty="0">
                <a:solidFill>
                  <a:schemeClr val="tx1">
                    <a:lumMod val="85000"/>
                    <a:lumOff val="15000"/>
                  </a:schemeClr>
                </a:solidFill>
                <a:latin typeface="Calibri" panose="020F0502020204030204" pitchFamily="34" charset="0"/>
                <a:cs typeface="Calibri" panose="020F0502020204030204" pitchFamily="34" charset="0"/>
              </a:rPr>
              <a:t>, </a:t>
            </a:r>
            <a:r>
              <a:rPr lang="en-US" b="1" dirty="0">
                <a:solidFill>
                  <a:schemeClr val="tx1">
                    <a:lumMod val="85000"/>
                    <a:lumOff val="15000"/>
                  </a:schemeClr>
                </a:solidFill>
                <a:latin typeface="Calibri" panose="020F0502020204030204" pitchFamily="34" charset="0"/>
                <a:cs typeface="Calibri" panose="020F0502020204030204" pitchFamily="34" charset="0"/>
              </a:rPr>
              <a:t>in millions</a:t>
            </a:r>
          </a:p>
        </p:txBody>
      </p:sp>
      <p:sp>
        <p:nvSpPr>
          <p:cNvPr id="8" name="TextBox 7">
            <a:extLst>
              <a:ext uri="{FF2B5EF4-FFF2-40B4-BE49-F238E27FC236}">
                <a16:creationId xmlns:a16="http://schemas.microsoft.com/office/drawing/2014/main" id="{6ABFD22E-83CF-F8E5-3509-431C4664BE13}"/>
              </a:ext>
            </a:extLst>
          </p:cNvPr>
          <p:cNvSpPr txBox="1"/>
          <p:nvPr/>
        </p:nvSpPr>
        <p:spPr>
          <a:xfrm>
            <a:off x="562708" y="5370006"/>
            <a:ext cx="8124092" cy="1277273"/>
          </a:xfrm>
          <a:prstGeom prst="rect">
            <a:avLst/>
          </a:prstGeom>
          <a:noFill/>
        </p:spPr>
        <p:txBody>
          <a:bodyPr wrap="square" rtlCol="0">
            <a:spAutoFit/>
          </a:bodyPr>
          <a:lstStyle/>
          <a:p>
            <a:pPr algn="l"/>
            <a:r>
              <a:rPr lang="en-US" sz="1100" dirty="0">
                <a:latin typeface="Arial Narrow" panose="020B0606020202030204" pitchFamily="34" charset="0"/>
              </a:rPr>
              <a:t>* In addition to the claims and non-claims payments Medicaid CCOs make to provider organizations that are described in more detail in chapter II, they also make serval types of payments that can be included in Total Health Care Expenditures for the Medicaid market. Qualified Directed Payments (QDPs) and Hospital Reimbursement Adjustments (HRAs) are CMS-approved incentive payments designed to improve quality and access to health care services for Medicaid members. </a:t>
            </a:r>
          </a:p>
          <a:p>
            <a:pPr algn="l"/>
            <a:endParaRPr lang="en-US" sz="1100" dirty="0">
              <a:latin typeface="Arial Narrow" panose="020B0606020202030204" pitchFamily="34" charset="0"/>
            </a:endParaRPr>
          </a:p>
          <a:p>
            <a:pPr algn="l"/>
            <a:r>
              <a:rPr lang="en-US" sz="1100" dirty="0">
                <a:latin typeface="Arial Narrow" panose="020B0606020202030204" pitchFamily="34" charset="0"/>
              </a:rPr>
              <a:t>** Health-related services (HRS) are non-covered services that are offered as a supplement to covered benefits under Oregon’s Medicaid State Plan to improve care delivery and overall member and community health and well-being.</a:t>
            </a:r>
          </a:p>
        </p:txBody>
      </p:sp>
      <p:pic>
        <p:nvPicPr>
          <p:cNvPr id="10" name="Picture 9">
            <a:extLst>
              <a:ext uri="{FF2B5EF4-FFF2-40B4-BE49-F238E27FC236}">
                <a16:creationId xmlns:a16="http://schemas.microsoft.com/office/drawing/2014/main" id="{0A842856-DC44-9EF8-2649-49ABDA11E5B8}"/>
              </a:ext>
            </a:extLst>
          </p:cNvPr>
          <p:cNvPicPr>
            <a:picLocks noChangeAspect="1"/>
          </p:cNvPicPr>
          <p:nvPr/>
        </p:nvPicPr>
        <p:blipFill>
          <a:blip r:embed="rId3"/>
          <a:stretch>
            <a:fillRect/>
          </a:stretch>
        </p:blipFill>
        <p:spPr>
          <a:xfrm>
            <a:off x="4546715" y="3215943"/>
            <a:ext cx="4387872" cy="2058506"/>
          </a:xfrm>
          <a:prstGeom prst="rect">
            <a:avLst/>
          </a:prstGeom>
        </p:spPr>
      </p:pic>
      <p:sp>
        <p:nvSpPr>
          <p:cNvPr id="11" name="TextBox 10">
            <a:extLst>
              <a:ext uri="{FF2B5EF4-FFF2-40B4-BE49-F238E27FC236}">
                <a16:creationId xmlns:a16="http://schemas.microsoft.com/office/drawing/2014/main" id="{5C69A4CF-B650-9034-0FB2-71F6A769C486}"/>
              </a:ext>
            </a:extLst>
          </p:cNvPr>
          <p:cNvSpPr txBox="1"/>
          <p:nvPr/>
        </p:nvSpPr>
        <p:spPr>
          <a:xfrm>
            <a:off x="4846322" y="1794331"/>
            <a:ext cx="3557155" cy="646331"/>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Medicaid CCO spending on Health-Related Services</a:t>
            </a:r>
            <a:r>
              <a:rPr lang="en-US" baseline="30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a:t>
            </a:r>
            <a:r>
              <a:rPr lang="en-US" dirty="0">
                <a:solidFill>
                  <a:schemeClr val="tx1">
                    <a:lumMod val="85000"/>
                    <a:lumOff val="15000"/>
                  </a:schemeClr>
                </a:solidFill>
                <a:latin typeface="Calibri" panose="020F0502020204030204" pitchFamily="34" charset="0"/>
                <a:cs typeface="Calibri" panose="020F0502020204030204" pitchFamily="34" charset="0"/>
              </a:rPr>
              <a:t> </a:t>
            </a:r>
            <a:r>
              <a:rPr lang="en-US" b="1" dirty="0">
                <a:solidFill>
                  <a:schemeClr val="tx1">
                    <a:lumMod val="85000"/>
                    <a:lumOff val="15000"/>
                  </a:schemeClr>
                </a:solidFill>
                <a:latin typeface="Calibri" panose="020F0502020204030204" pitchFamily="34" charset="0"/>
                <a:cs typeface="Calibri" panose="020F0502020204030204" pitchFamily="34" charset="0"/>
              </a:rPr>
              <a:t>in millions</a:t>
            </a:r>
          </a:p>
        </p:txBody>
      </p:sp>
    </p:spTree>
    <p:extLst>
      <p:ext uri="{BB962C8B-B14F-4D97-AF65-F5344CB8AC3E}">
        <p14:creationId xmlns:p14="http://schemas.microsoft.com/office/powerpoint/2010/main" val="71388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F5BF7-DFDE-48AE-A933-384BFBF5620B}"/>
              </a:ext>
            </a:extLst>
          </p:cNvPr>
          <p:cNvSpPr>
            <a:spLocks noGrp="1"/>
          </p:cNvSpPr>
          <p:nvPr>
            <p:ph type="body" sz="quarter" idx="11"/>
          </p:nvPr>
        </p:nvSpPr>
        <p:spPr>
          <a:xfrm>
            <a:off x="211016" y="3647681"/>
            <a:ext cx="8932984" cy="1097280"/>
          </a:xfrm>
        </p:spPr>
        <p:txBody>
          <a:bodyPr/>
          <a:lstStyle/>
          <a:p>
            <a:r>
              <a:rPr lang="en-US" dirty="0"/>
              <a:t>Chapter II. Health Care Cost Growth Trends, 2018-2020 by Service Category</a:t>
            </a:r>
          </a:p>
        </p:txBody>
      </p:sp>
      <p:sp>
        <p:nvSpPr>
          <p:cNvPr id="3" name="Title 2">
            <a:extLst>
              <a:ext uri="{FF2B5EF4-FFF2-40B4-BE49-F238E27FC236}">
                <a16:creationId xmlns:a16="http://schemas.microsoft.com/office/drawing/2014/main" id="{C269EA1D-FB9A-4DA0-B699-FBF988A836CA}"/>
              </a:ext>
            </a:extLst>
          </p:cNvPr>
          <p:cNvSpPr>
            <a:spLocks noGrp="1"/>
          </p:cNvSpPr>
          <p:nvPr>
            <p:ph type="title" idx="4294967295"/>
          </p:nvPr>
        </p:nvSpPr>
        <p:spPr>
          <a:xfrm>
            <a:off x="0" y="379413"/>
            <a:ext cx="8229600" cy="1143000"/>
          </a:xfrm>
          <a:prstGeom prst="rect">
            <a:avLst/>
          </a:prstGeom>
        </p:spPr>
        <p:txBody>
          <a:bodyPr/>
          <a:lstStyle/>
          <a:p>
            <a:r>
              <a:rPr lang="en-US" dirty="0"/>
              <a:t>Chapter I Cost Growth Trends</a:t>
            </a:r>
          </a:p>
        </p:txBody>
      </p:sp>
    </p:spTree>
    <p:extLst>
      <p:ext uri="{BB962C8B-B14F-4D97-AF65-F5344CB8AC3E}">
        <p14:creationId xmlns:p14="http://schemas.microsoft.com/office/powerpoint/2010/main" val="376653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346860"/>
            <a:ext cx="8229600" cy="1143000"/>
          </a:xfrm>
        </p:spPr>
        <p:txBody>
          <a:bodyPr/>
          <a:lstStyle/>
          <a:p>
            <a:r>
              <a:rPr lang="en-US" dirty="0"/>
              <a:t>Total medical expenses (TME), statewide, 2018-2020</a:t>
            </a:r>
          </a:p>
        </p:txBody>
      </p:sp>
      <p:sp>
        <p:nvSpPr>
          <p:cNvPr id="7" name="TextBox 6">
            <a:extLst>
              <a:ext uri="{FF2B5EF4-FFF2-40B4-BE49-F238E27FC236}">
                <a16:creationId xmlns:a16="http://schemas.microsoft.com/office/drawing/2014/main" id="{4D763551-8A8C-E01A-8F9C-7BE56B6827BB}"/>
              </a:ext>
            </a:extLst>
          </p:cNvPr>
          <p:cNvSpPr txBox="1"/>
          <p:nvPr/>
        </p:nvSpPr>
        <p:spPr>
          <a:xfrm>
            <a:off x="457200" y="1810181"/>
            <a:ext cx="2919047" cy="1754326"/>
          </a:xfrm>
          <a:prstGeom prst="rect">
            <a:avLst/>
          </a:prstGeom>
          <a:noFill/>
        </p:spPr>
        <p:txBody>
          <a:bodyPr wrap="square" rtlCol="0">
            <a:spAutoFit/>
          </a:bodyPr>
          <a:lstStyle/>
          <a:p>
            <a:pPr algn="l"/>
            <a:endParaRPr lang="en-US"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Total Health Care Expenditures (THCE) </a:t>
            </a:r>
            <a:r>
              <a:rPr lang="en-US" b="1" dirty="0">
                <a:solidFill>
                  <a:schemeClr val="tx1">
                    <a:lumMod val="85000"/>
                    <a:lumOff val="15000"/>
                  </a:schemeClr>
                </a:solidFill>
                <a:latin typeface="Calibri" panose="020F0502020204030204" pitchFamily="34" charset="0"/>
                <a:cs typeface="Calibri" panose="020F0502020204030204" pitchFamily="34" charset="0"/>
              </a:rPr>
              <a:t>includes the Net Cost of Private Health Insurance (NCPHI) and Other Spending.</a:t>
            </a:r>
          </a:p>
        </p:txBody>
      </p:sp>
      <p:sp>
        <p:nvSpPr>
          <p:cNvPr id="11" name="TextBox 10">
            <a:extLst>
              <a:ext uri="{FF2B5EF4-FFF2-40B4-BE49-F238E27FC236}">
                <a16:creationId xmlns:a16="http://schemas.microsoft.com/office/drawing/2014/main" id="{5C69A4CF-B650-9034-0FB2-71F6A769C486}"/>
              </a:ext>
            </a:extLst>
          </p:cNvPr>
          <p:cNvSpPr txBox="1"/>
          <p:nvPr/>
        </p:nvSpPr>
        <p:spPr>
          <a:xfrm>
            <a:off x="457200" y="4202816"/>
            <a:ext cx="2919047" cy="2308324"/>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Total Medical Expenses (TME) is a </a:t>
            </a:r>
            <a:r>
              <a:rPr lang="en-US" b="1" dirty="0">
                <a:solidFill>
                  <a:schemeClr val="tx1">
                    <a:lumMod val="85000"/>
                    <a:lumOff val="15000"/>
                  </a:schemeClr>
                </a:solidFill>
                <a:latin typeface="Calibri" panose="020F0502020204030204" pitchFamily="34" charset="0"/>
                <a:cs typeface="Calibri" panose="020F0502020204030204" pitchFamily="34" charset="0"/>
              </a:rPr>
              <a:t>subset of THCE </a:t>
            </a:r>
            <a:r>
              <a:rPr lang="en-US" dirty="0">
                <a:solidFill>
                  <a:schemeClr val="tx1">
                    <a:lumMod val="85000"/>
                    <a:lumOff val="15000"/>
                  </a:schemeClr>
                </a:solidFill>
                <a:latin typeface="Calibri" panose="020F0502020204030204" pitchFamily="34" charset="0"/>
                <a:cs typeface="Calibri" panose="020F0502020204030204" pitchFamily="34" charset="0"/>
              </a:rPr>
              <a:t>that </a:t>
            </a:r>
            <a:r>
              <a:rPr lang="en-US" b="1" dirty="0">
                <a:solidFill>
                  <a:schemeClr val="tx1">
                    <a:lumMod val="85000"/>
                    <a:lumOff val="15000"/>
                  </a:schemeClr>
                </a:solidFill>
                <a:latin typeface="Calibri" panose="020F0502020204030204" pitchFamily="34" charset="0"/>
                <a:cs typeface="Calibri" panose="020F0502020204030204" pitchFamily="34" charset="0"/>
              </a:rPr>
              <a:t>does not include the NCPHI or Other Spending </a:t>
            </a:r>
            <a:r>
              <a:rPr lang="en-US" dirty="0">
                <a:latin typeface="Calibri" panose="020F0502020204030204" pitchFamily="34" charset="0"/>
                <a:cs typeface="Calibri" panose="020F0502020204030204" pitchFamily="34" charset="0"/>
              </a:rPr>
              <a:t>categories. It includes medical claims and non-claims spending.</a:t>
            </a:r>
            <a:endParaRPr lang="en-US" b="1" dirty="0">
              <a:latin typeface="Calibri" panose="020F0502020204030204" pitchFamily="34" charset="0"/>
              <a:cs typeface="Calibri" panose="020F0502020204030204" pitchFamily="34" charset="0"/>
            </a:endParaRPr>
          </a:p>
          <a:p>
            <a:pPr algn="l"/>
            <a:endParaRPr lang="en-US" b="1" dirty="0">
              <a:solidFill>
                <a:schemeClr val="accent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39A97FC-6227-9913-7B36-0F12EC655C73}"/>
              </a:ext>
            </a:extLst>
          </p:cNvPr>
          <p:cNvPicPr>
            <a:picLocks noChangeAspect="1"/>
          </p:cNvPicPr>
          <p:nvPr/>
        </p:nvPicPr>
        <p:blipFill>
          <a:blip r:embed="rId2"/>
          <a:stretch>
            <a:fillRect/>
          </a:stretch>
        </p:blipFill>
        <p:spPr>
          <a:xfrm>
            <a:off x="3885331" y="1768239"/>
            <a:ext cx="4287119" cy="2086651"/>
          </a:xfrm>
          <a:prstGeom prst="rect">
            <a:avLst/>
          </a:prstGeom>
        </p:spPr>
      </p:pic>
      <p:pic>
        <p:nvPicPr>
          <p:cNvPr id="9" name="Picture 8">
            <a:extLst>
              <a:ext uri="{FF2B5EF4-FFF2-40B4-BE49-F238E27FC236}">
                <a16:creationId xmlns:a16="http://schemas.microsoft.com/office/drawing/2014/main" id="{FB9D731E-3D44-E501-DFF9-4D77527B546A}"/>
              </a:ext>
            </a:extLst>
          </p:cNvPr>
          <p:cNvPicPr>
            <a:picLocks noChangeAspect="1"/>
          </p:cNvPicPr>
          <p:nvPr/>
        </p:nvPicPr>
        <p:blipFill>
          <a:blip r:embed="rId3"/>
          <a:stretch>
            <a:fillRect/>
          </a:stretch>
        </p:blipFill>
        <p:spPr>
          <a:xfrm>
            <a:off x="3885331" y="4515953"/>
            <a:ext cx="4801469" cy="2042477"/>
          </a:xfrm>
          <a:prstGeom prst="rect">
            <a:avLst/>
          </a:prstGeom>
        </p:spPr>
      </p:pic>
      <p:sp>
        <p:nvSpPr>
          <p:cNvPr id="12" name="TextBox 11">
            <a:extLst>
              <a:ext uri="{FF2B5EF4-FFF2-40B4-BE49-F238E27FC236}">
                <a16:creationId xmlns:a16="http://schemas.microsoft.com/office/drawing/2014/main" id="{2EB19488-EEC3-703F-1550-D468073AFC6F}"/>
              </a:ext>
            </a:extLst>
          </p:cNvPr>
          <p:cNvSpPr txBox="1"/>
          <p:nvPr/>
        </p:nvSpPr>
        <p:spPr>
          <a:xfrm>
            <a:off x="3971189" y="1228250"/>
            <a:ext cx="4554416" cy="523220"/>
          </a:xfrm>
          <a:prstGeom prst="rect">
            <a:avLst/>
          </a:prstGeom>
          <a:noFill/>
        </p:spPr>
        <p:txBody>
          <a:bodyPr wrap="square" rtlCol="0">
            <a:spAutoFit/>
          </a:bodyPr>
          <a:lstStyle/>
          <a:p>
            <a:pPr algn="l"/>
            <a:r>
              <a:rPr lang="en-US" sz="1400" b="1" dirty="0">
                <a:solidFill>
                  <a:schemeClr val="bg2">
                    <a:lumMod val="50000"/>
                  </a:schemeClr>
                </a:solidFill>
                <a:latin typeface="Calibri" panose="020F0502020204030204" pitchFamily="34" charset="0"/>
                <a:cs typeface="Calibri" panose="020F0502020204030204" pitchFamily="34" charset="0"/>
              </a:rPr>
              <a:t>Total Health Care Expenditures (THCE), statewide per person per year, 2018-2020</a:t>
            </a:r>
          </a:p>
        </p:txBody>
      </p:sp>
      <p:sp>
        <p:nvSpPr>
          <p:cNvPr id="13" name="TextBox 12">
            <a:extLst>
              <a:ext uri="{FF2B5EF4-FFF2-40B4-BE49-F238E27FC236}">
                <a16:creationId xmlns:a16="http://schemas.microsoft.com/office/drawing/2014/main" id="{EBACB4FD-D7BF-9355-1E3D-6B8EA1658301}"/>
              </a:ext>
            </a:extLst>
          </p:cNvPr>
          <p:cNvSpPr txBox="1"/>
          <p:nvPr/>
        </p:nvSpPr>
        <p:spPr>
          <a:xfrm>
            <a:off x="3885331" y="3992734"/>
            <a:ext cx="4554416" cy="523220"/>
          </a:xfrm>
          <a:prstGeom prst="rect">
            <a:avLst/>
          </a:prstGeom>
          <a:noFill/>
        </p:spPr>
        <p:txBody>
          <a:bodyPr wrap="square" rtlCol="0">
            <a:spAutoFit/>
          </a:bodyPr>
          <a:lstStyle/>
          <a:p>
            <a:pPr algn="l"/>
            <a:r>
              <a:rPr lang="en-US" sz="1400" b="1" dirty="0">
                <a:solidFill>
                  <a:schemeClr val="bg2">
                    <a:lumMod val="50000"/>
                  </a:schemeClr>
                </a:solidFill>
                <a:latin typeface="Calibri" panose="020F0502020204030204" pitchFamily="34" charset="0"/>
                <a:cs typeface="Calibri" panose="020F0502020204030204" pitchFamily="34" charset="0"/>
              </a:rPr>
              <a:t>Total Medical Expenses (TME) statewide per person per year, 2018-2020</a:t>
            </a:r>
          </a:p>
        </p:txBody>
      </p:sp>
    </p:spTree>
    <p:extLst>
      <p:ext uri="{BB962C8B-B14F-4D97-AF65-F5344CB8AC3E}">
        <p14:creationId xmlns:p14="http://schemas.microsoft.com/office/powerpoint/2010/main" val="102113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75413" y="459861"/>
            <a:ext cx="8229600" cy="1143000"/>
          </a:xfrm>
        </p:spPr>
        <p:txBody>
          <a:bodyPr>
            <a:normAutofit/>
          </a:bodyPr>
          <a:lstStyle/>
          <a:p>
            <a:r>
              <a:rPr lang="en-US" dirty="0"/>
              <a:t>Total Medical Expenses – total dollars spent, in billions, statewide, 2018-2020</a:t>
            </a:r>
          </a:p>
        </p:txBody>
      </p:sp>
      <p:sp>
        <p:nvSpPr>
          <p:cNvPr id="7" name="TextBox 6">
            <a:extLst>
              <a:ext uri="{FF2B5EF4-FFF2-40B4-BE49-F238E27FC236}">
                <a16:creationId xmlns:a16="http://schemas.microsoft.com/office/drawing/2014/main" id="{4D763551-8A8C-E01A-8F9C-7BE56B6827BB}"/>
              </a:ext>
            </a:extLst>
          </p:cNvPr>
          <p:cNvSpPr txBox="1"/>
          <p:nvPr/>
        </p:nvSpPr>
        <p:spPr>
          <a:xfrm>
            <a:off x="407521" y="1698295"/>
            <a:ext cx="3875524" cy="1200329"/>
          </a:xfrm>
          <a:prstGeom prst="rect">
            <a:avLst/>
          </a:prstGeom>
          <a:noFill/>
        </p:spPr>
        <p:txBody>
          <a:bodyPr wrap="square" rtlCol="0">
            <a:spAutoFit/>
          </a:bodyPr>
          <a:lstStyle/>
          <a:p>
            <a:pPr algn="l"/>
            <a:r>
              <a:rPr lang="en-US" b="1" dirty="0">
                <a:solidFill>
                  <a:schemeClr val="tx1">
                    <a:lumMod val="85000"/>
                    <a:lumOff val="15000"/>
                  </a:schemeClr>
                </a:solidFill>
                <a:latin typeface="Calibri" panose="020F0502020204030204" pitchFamily="34" charset="0"/>
                <a:cs typeface="Calibri" panose="020F0502020204030204" pitchFamily="34" charset="0"/>
              </a:rPr>
              <a:t>Gross of pharmacy rebates </a:t>
            </a:r>
            <a:r>
              <a:rPr lang="en-US" dirty="0">
                <a:latin typeface="Calibri" panose="020F0502020204030204" pitchFamily="34" charset="0"/>
                <a:cs typeface="Calibri" panose="020F0502020204030204" pitchFamily="34" charset="0"/>
              </a:rPr>
              <a:t>means that the cost of pharmacy rebates has not been subtracted from the amount paid for retail pharmacy by the payer.</a:t>
            </a:r>
            <a:endParaRPr lang="en-US" b="1" dirty="0">
              <a:solidFill>
                <a:schemeClr val="accent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C69A4CF-B650-9034-0FB2-71F6A769C486}"/>
              </a:ext>
            </a:extLst>
          </p:cNvPr>
          <p:cNvSpPr txBox="1"/>
          <p:nvPr/>
        </p:nvSpPr>
        <p:spPr>
          <a:xfrm>
            <a:off x="4590213" y="1698295"/>
            <a:ext cx="4146266" cy="1477328"/>
          </a:xfrm>
          <a:prstGeom prst="rect">
            <a:avLst/>
          </a:prstGeom>
          <a:noFill/>
        </p:spPr>
        <p:txBody>
          <a:bodyPr wrap="square" rtlCol="0">
            <a:spAutoFit/>
          </a:bodyPr>
          <a:lstStyle/>
          <a:p>
            <a:pPr algn="l"/>
            <a:r>
              <a:rPr lang="en-US" b="1" dirty="0">
                <a:solidFill>
                  <a:schemeClr val="tx1">
                    <a:lumMod val="85000"/>
                    <a:lumOff val="15000"/>
                  </a:schemeClr>
                </a:solidFill>
                <a:latin typeface="Calibri" panose="020F0502020204030204" pitchFamily="34" charset="0"/>
                <a:cs typeface="Calibri" panose="020F0502020204030204" pitchFamily="34" charset="0"/>
              </a:rPr>
              <a:t>Net of pharmacy rebates </a:t>
            </a:r>
            <a:r>
              <a:rPr lang="en-US" dirty="0">
                <a:solidFill>
                  <a:schemeClr val="tx1">
                    <a:lumMod val="85000"/>
                    <a:lumOff val="15000"/>
                  </a:schemeClr>
                </a:solidFill>
                <a:latin typeface="Calibri" panose="020F0502020204030204" pitchFamily="34" charset="0"/>
                <a:cs typeface="Calibri" panose="020F0502020204030204" pitchFamily="34" charset="0"/>
              </a:rPr>
              <a:t>means </a:t>
            </a:r>
            <a:r>
              <a:rPr lang="en-US" dirty="0">
                <a:latin typeface="Calibri" panose="020F0502020204030204" pitchFamily="34" charset="0"/>
                <a:cs typeface="Calibri" panose="020F0502020204030204" pitchFamily="34" charset="0"/>
              </a:rPr>
              <a:t>that the amount received by payers in pharmacy rebates has been subtracted from the total amount spent on retail pharmacy.</a:t>
            </a:r>
          </a:p>
          <a:p>
            <a:pPr algn="l"/>
            <a:endParaRPr lang="en-US" b="1" dirty="0">
              <a:solidFill>
                <a:schemeClr val="accen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03D62D9-3409-D98B-A8BE-E35E07510BD7}"/>
              </a:ext>
            </a:extLst>
          </p:cNvPr>
          <p:cNvPicPr>
            <a:picLocks noChangeAspect="1"/>
          </p:cNvPicPr>
          <p:nvPr/>
        </p:nvPicPr>
        <p:blipFill>
          <a:blip r:embed="rId2"/>
          <a:stretch>
            <a:fillRect/>
          </a:stretch>
        </p:blipFill>
        <p:spPr>
          <a:xfrm>
            <a:off x="475412" y="3097531"/>
            <a:ext cx="3802737" cy="3351820"/>
          </a:xfrm>
          <a:prstGeom prst="rect">
            <a:avLst/>
          </a:prstGeom>
        </p:spPr>
      </p:pic>
      <p:pic>
        <p:nvPicPr>
          <p:cNvPr id="8" name="Picture 7">
            <a:extLst>
              <a:ext uri="{FF2B5EF4-FFF2-40B4-BE49-F238E27FC236}">
                <a16:creationId xmlns:a16="http://schemas.microsoft.com/office/drawing/2014/main" id="{6F90EB90-37AE-46F9-AAB3-85942AE69A79}"/>
              </a:ext>
            </a:extLst>
          </p:cNvPr>
          <p:cNvPicPr>
            <a:picLocks noChangeAspect="1"/>
          </p:cNvPicPr>
          <p:nvPr/>
        </p:nvPicPr>
        <p:blipFill>
          <a:blip r:embed="rId3"/>
          <a:stretch>
            <a:fillRect/>
          </a:stretch>
        </p:blipFill>
        <p:spPr>
          <a:xfrm>
            <a:off x="4590212" y="3097531"/>
            <a:ext cx="3802737" cy="3479725"/>
          </a:xfrm>
          <a:prstGeom prst="rect">
            <a:avLst/>
          </a:prstGeom>
        </p:spPr>
      </p:pic>
    </p:spTree>
    <p:extLst>
      <p:ext uri="{BB962C8B-B14F-4D97-AF65-F5344CB8AC3E}">
        <p14:creationId xmlns:p14="http://schemas.microsoft.com/office/powerpoint/2010/main" val="306172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531451" y="621888"/>
            <a:ext cx="8229600" cy="1143000"/>
          </a:xfrm>
        </p:spPr>
        <p:txBody>
          <a:bodyPr>
            <a:normAutofit/>
          </a:bodyPr>
          <a:lstStyle/>
          <a:p>
            <a:r>
              <a:rPr lang="en-US" dirty="0"/>
              <a:t>Total Medical Expenses – total claims spending, statewide, 2018-2020</a:t>
            </a:r>
          </a:p>
        </p:txBody>
      </p:sp>
      <p:pic>
        <p:nvPicPr>
          <p:cNvPr id="8" name="Picture 7">
            <a:extLst>
              <a:ext uri="{FF2B5EF4-FFF2-40B4-BE49-F238E27FC236}">
                <a16:creationId xmlns:a16="http://schemas.microsoft.com/office/drawing/2014/main" id="{263F31E3-5F98-0DCA-5199-D511F4C2294E}"/>
              </a:ext>
            </a:extLst>
          </p:cNvPr>
          <p:cNvPicPr>
            <a:picLocks noChangeAspect="1"/>
          </p:cNvPicPr>
          <p:nvPr/>
        </p:nvPicPr>
        <p:blipFill>
          <a:blip r:embed="rId2"/>
          <a:stretch>
            <a:fillRect/>
          </a:stretch>
        </p:blipFill>
        <p:spPr>
          <a:xfrm>
            <a:off x="261670" y="2449158"/>
            <a:ext cx="8899790" cy="3889823"/>
          </a:xfrm>
          <a:prstGeom prst="rect">
            <a:avLst/>
          </a:prstGeom>
        </p:spPr>
      </p:pic>
      <p:sp>
        <p:nvSpPr>
          <p:cNvPr id="10" name="TextBox 9">
            <a:extLst>
              <a:ext uri="{FF2B5EF4-FFF2-40B4-BE49-F238E27FC236}">
                <a16:creationId xmlns:a16="http://schemas.microsoft.com/office/drawing/2014/main" id="{0E14778D-6A95-6B90-CE92-95BB76C6192A}"/>
              </a:ext>
            </a:extLst>
          </p:cNvPr>
          <p:cNvSpPr txBox="1"/>
          <p:nvPr/>
        </p:nvSpPr>
        <p:spPr>
          <a:xfrm>
            <a:off x="531451" y="1764888"/>
            <a:ext cx="4180114" cy="307777"/>
          </a:xfrm>
          <a:prstGeom prst="rect">
            <a:avLst/>
          </a:prstGeom>
          <a:noFill/>
        </p:spPr>
        <p:txBody>
          <a:bodyPr wrap="square" rtlCol="0">
            <a:spAutoFit/>
          </a:bodyPr>
          <a:lstStyle/>
          <a:p>
            <a:pPr algn="l"/>
            <a:r>
              <a:rPr lang="en-US" sz="1400" i="1" dirty="0">
                <a:solidFill>
                  <a:schemeClr val="bg2">
                    <a:lumMod val="50000"/>
                  </a:schemeClr>
                </a:solidFill>
                <a:latin typeface="Arial Narrow" panose="020B0606020202030204" pitchFamily="34" charset="0"/>
              </a:rPr>
              <a:t>Spending reported net of pharmacy rebates, in billions</a:t>
            </a:r>
          </a:p>
        </p:txBody>
      </p:sp>
    </p:spTree>
    <p:extLst>
      <p:ext uri="{BB962C8B-B14F-4D97-AF65-F5344CB8AC3E}">
        <p14:creationId xmlns:p14="http://schemas.microsoft.com/office/powerpoint/2010/main" val="331381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478710"/>
            <a:ext cx="8229600" cy="1143000"/>
          </a:xfrm>
        </p:spPr>
        <p:txBody>
          <a:bodyPr>
            <a:normAutofit fontScale="90000"/>
          </a:bodyPr>
          <a:lstStyle/>
          <a:p>
            <a:r>
              <a:rPr lang="en-US" dirty="0"/>
              <a:t>Total Medical Expenses – non-claims spending categories, statewide, 2018-2020</a:t>
            </a:r>
          </a:p>
        </p:txBody>
      </p:sp>
      <p:pic>
        <p:nvPicPr>
          <p:cNvPr id="4" name="Picture 3">
            <a:extLst>
              <a:ext uri="{FF2B5EF4-FFF2-40B4-BE49-F238E27FC236}">
                <a16:creationId xmlns:a16="http://schemas.microsoft.com/office/drawing/2014/main" id="{60FBA853-93FD-C270-5618-8875750805F9}"/>
              </a:ext>
            </a:extLst>
          </p:cNvPr>
          <p:cNvPicPr>
            <a:picLocks noChangeAspect="1"/>
          </p:cNvPicPr>
          <p:nvPr/>
        </p:nvPicPr>
        <p:blipFill>
          <a:blip r:embed="rId2"/>
          <a:stretch>
            <a:fillRect/>
          </a:stretch>
        </p:blipFill>
        <p:spPr>
          <a:xfrm>
            <a:off x="128587" y="1829733"/>
            <a:ext cx="8886825" cy="4714875"/>
          </a:xfrm>
          <a:prstGeom prst="rect">
            <a:avLst/>
          </a:prstGeom>
        </p:spPr>
      </p:pic>
      <p:sp>
        <p:nvSpPr>
          <p:cNvPr id="5" name="TextBox 4">
            <a:extLst>
              <a:ext uri="{FF2B5EF4-FFF2-40B4-BE49-F238E27FC236}">
                <a16:creationId xmlns:a16="http://schemas.microsoft.com/office/drawing/2014/main" id="{B9AD3A54-D425-64FC-5727-7E71E5AB886A}"/>
              </a:ext>
            </a:extLst>
          </p:cNvPr>
          <p:cNvSpPr txBox="1"/>
          <p:nvPr/>
        </p:nvSpPr>
        <p:spPr>
          <a:xfrm>
            <a:off x="457200" y="1664415"/>
            <a:ext cx="4180114" cy="307777"/>
          </a:xfrm>
          <a:prstGeom prst="rect">
            <a:avLst/>
          </a:prstGeom>
          <a:noFill/>
        </p:spPr>
        <p:txBody>
          <a:bodyPr wrap="square" rtlCol="0">
            <a:spAutoFit/>
          </a:bodyPr>
          <a:lstStyle/>
          <a:p>
            <a:pPr algn="l"/>
            <a:r>
              <a:rPr lang="en-US" sz="1400" i="1" dirty="0">
                <a:solidFill>
                  <a:schemeClr val="bg2">
                    <a:lumMod val="50000"/>
                  </a:schemeClr>
                </a:solidFill>
                <a:latin typeface="Arial Narrow" panose="020B0606020202030204" pitchFamily="34" charset="0"/>
              </a:rPr>
              <a:t>Spending reported in millions</a:t>
            </a:r>
          </a:p>
        </p:txBody>
      </p:sp>
    </p:spTree>
    <p:extLst>
      <p:ext uri="{BB962C8B-B14F-4D97-AF65-F5344CB8AC3E}">
        <p14:creationId xmlns:p14="http://schemas.microsoft.com/office/powerpoint/2010/main" val="211060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391886" y="499905"/>
            <a:ext cx="8229600" cy="1143000"/>
          </a:xfrm>
        </p:spPr>
        <p:txBody>
          <a:bodyPr>
            <a:normAutofit/>
          </a:bodyPr>
          <a:lstStyle/>
          <a:p>
            <a:r>
              <a:rPr lang="en-US" dirty="0">
                <a:solidFill>
                  <a:schemeClr val="accent6">
                    <a:lumMod val="75000"/>
                  </a:schemeClr>
                </a:solidFill>
              </a:rPr>
              <a:t>Total Medical Expenses – total spending, Commercial, 2018-2020</a:t>
            </a:r>
          </a:p>
        </p:txBody>
      </p:sp>
      <p:pic>
        <p:nvPicPr>
          <p:cNvPr id="5" name="Picture 4">
            <a:extLst>
              <a:ext uri="{FF2B5EF4-FFF2-40B4-BE49-F238E27FC236}">
                <a16:creationId xmlns:a16="http://schemas.microsoft.com/office/drawing/2014/main" id="{A350F826-0F1B-6E2F-74D1-55C55550864A}"/>
              </a:ext>
            </a:extLst>
          </p:cNvPr>
          <p:cNvPicPr>
            <a:picLocks noChangeAspect="1"/>
          </p:cNvPicPr>
          <p:nvPr/>
        </p:nvPicPr>
        <p:blipFill>
          <a:blip r:embed="rId2"/>
          <a:stretch>
            <a:fillRect/>
          </a:stretch>
        </p:blipFill>
        <p:spPr>
          <a:xfrm>
            <a:off x="1125623" y="1829797"/>
            <a:ext cx="6892754" cy="4757896"/>
          </a:xfrm>
          <a:prstGeom prst="rect">
            <a:avLst/>
          </a:prstGeom>
        </p:spPr>
      </p:pic>
      <p:sp>
        <p:nvSpPr>
          <p:cNvPr id="6" name="TextBox 5">
            <a:extLst>
              <a:ext uri="{FF2B5EF4-FFF2-40B4-BE49-F238E27FC236}">
                <a16:creationId xmlns:a16="http://schemas.microsoft.com/office/drawing/2014/main" id="{B25711D7-6BCF-9DF0-BEB7-4CD651AE6D3F}"/>
              </a:ext>
            </a:extLst>
          </p:cNvPr>
          <p:cNvSpPr txBox="1"/>
          <p:nvPr/>
        </p:nvSpPr>
        <p:spPr>
          <a:xfrm>
            <a:off x="391886" y="1642905"/>
            <a:ext cx="4180114" cy="307777"/>
          </a:xfrm>
          <a:prstGeom prst="rect">
            <a:avLst/>
          </a:prstGeom>
          <a:noFill/>
        </p:spPr>
        <p:txBody>
          <a:bodyPr wrap="square" rtlCol="0">
            <a:spAutoFit/>
          </a:bodyPr>
          <a:lstStyle/>
          <a:p>
            <a:pPr algn="l"/>
            <a:r>
              <a:rPr lang="en-US" sz="1400" i="1" dirty="0">
                <a:solidFill>
                  <a:schemeClr val="bg2">
                    <a:lumMod val="50000"/>
                  </a:schemeClr>
                </a:solidFill>
                <a:latin typeface="Arial Narrow" panose="020B0606020202030204" pitchFamily="34" charset="0"/>
              </a:rPr>
              <a:t>Spending reported net of pharmacy rebates, in billions</a:t>
            </a:r>
          </a:p>
        </p:txBody>
      </p:sp>
    </p:spTree>
    <p:extLst>
      <p:ext uri="{BB962C8B-B14F-4D97-AF65-F5344CB8AC3E}">
        <p14:creationId xmlns:p14="http://schemas.microsoft.com/office/powerpoint/2010/main" val="34884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71546"/>
            <a:ext cx="8229600" cy="1143000"/>
          </a:xfrm>
        </p:spPr>
        <p:txBody>
          <a:bodyPr>
            <a:normAutofit/>
          </a:bodyPr>
          <a:lstStyle/>
          <a:p>
            <a:r>
              <a:rPr lang="en-US" dirty="0">
                <a:solidFill>
                  <a:schemeClr val="accent4"/>
                </a:solidFill>
              </a:rPr>
              <a:t>Total Medical Expenses – total spending, Medicare Advantage, 2018-2020</a:t>
            </a:r>
          </a:p>
        </p:txBody>
      </p:sp>
      <p:pic>
        <p:nvPicPr>
          <p:cNvPr id="5" name="Picture 4">
            <a:extLst>
              <a:ext uri="{FF2B5EF4-FFF2-40B4-BE49-F238E27FC236}">
                <a16:creationId xmlns:a16="http://schemas.microsoft.com/office/drawing/2014/main" id="{98996627-DCF0-B8EA-AD1E-464B7B91C5D9}"/>
              </a:ext>
            </a:extLst>
          </p:cNvPr>
          <p:cNvPicPr>
            <a:picLocks noChangeAspect="1"/>
          </p:cNvPicPr>
          <p:nvPr/>
        </p:nvPicPr>
        <p:blipFill>
          <a:blip r:embed="rId2"/>
          <a:stretch>
            <a:fillRect/>
          </a:stretch>
        </p:blipFill>
        <p:spPr>
          <a:xfrm>
            <a:off x="592853" y="2104825"/>
            <a:ext cx="7697038" cy="4621394"/>
          </a:xfrm>
          <a:prstGeom prst="rect">
            <a:avLst/>
          </a:prstGeom>
        </p:spPr>
      </p:pic>
      <p:sp>
        <p:nvSpPr>
          <p:cNvPr id="6" name="TextBox 5">
            <a:extLst>
              <a:ext uri="{FF2B5EF4-FFF2-40B4-BE49-F238E27FC236}">
                <a16:creationId xmlns:a16="http://schemas.microsoft.com/office/drawing/2014/main" id="{0DEFB69B-B844-A63D-E153-79D20875D5FB}"/>
              </a:ext>
            </a:extLst>
          </p:cNvPr>
          <p:cNvSpPr txBox="1"/>
          <p:nvPr/>
        </p:nvSpPr>
        <p:spPr>
          <a:xfrm>
            <a:off x="457200" y="1755797"/>
            <a:ext cx="4180114" cy="307777"/>
          </a:xfrm>
          <a:prstGeom prst="rect">
            <a:avLst/>
          </a:prstGeom>
          <a:noFill/>
        </p:spPr>
        <p:txBody>
          <a:bodyPr wrap="square" rtlCol="0">
            <a:spAutoFit/>
          </a:bodyPr>
          <a:lstStyle/>
          <a:p>
            <a:pPr algn="l"/>
            <a:r>
              <a:rPr lang="en-US" sz="1400" i="1" dirty="0">
                <a:solidFill>
                  <a:schemeClr val="bg2">
                    <a:lumMod val="50000"/>
                  </a:schemeClr>
                </a:solidFill>
                <a:latin typeface="Arial Narrow" panose="020B0606020202030204" pitchFamily="34" charset="0"/>
              </a:rPr>
              <a:t>Spending reported net of pharmacy rebates, in millions</a:t>
            </a:r>
          </a:p>
        </p:txBody>
      </p:sp>
    </p:spTree>
    <p:extLst>
      <p:ext uri="{BB962C8B-B14F-4D97-AF65-F5344CB8AC3E}">
        <p14:creationId xmlns:p14="http://schemas.microsoft.com/office/powerpoint/2010/main" val="160424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9BC7F-7CCA-4D6A-8633-EAD1452531FF}"/>
              </a:ext>
            </a:extLst>
          </p:cNvPr>
          <p:cNvSpPr>
            <a:spLocks noGrp="1"/>
          </p:cNvSpPr>
          <p:nvPr>
            <p:ph type="title"/>
          </p:nvPr>
        </p:nvSpPr>
        <p:spPr>
          <a:xfrm>
            <a:off x="457200" y="514350"/>
            <a:ext cx="8229600" cy="1943471"/>
          </a:xfrm>
        </p:spPr>
        <p:txBody>
          <a:bodyPr>
            <a:normAutofit/>
          </a:bodyPr>
          <a:lstStyle/>
          <a:p>
            <a:r>
              <a:rPr lang="en-US" dirty="0"/>
              <a:t>Full report and databook online at:</a:t>
            </a:r>
            <a:br>
              <a:rPr lang="en-US" dirty="0"/>
            </a:br>
            <a:r>
              <a:rPr lang="en-US" sz="2400" b="0" dirty="0">
                <a:hlinkClick r:id="rId3"/>
              </a:rPr>
              <a:t>https://www.oregon.gov/oha/HPA/HP/Pages/cost-growth-target-reports.aspx</a:t>
            </a:r>
            <a:r>
              <a:rPr lang="en-US" sz="2400" b="0" dirty="0"/>
              <a:t> </a:t>
            </a:r>
            <a:endParaRPr lang="en-US" b="0" i="1" dirty="0">
              <a:highlight>
                <a:srgbClr val="FFFF00"/>
              </a:highlight>
            </a:endParaRPr>
          </a:p>
        </p:txBody>
      </p:sp>
      <p:sp>
        <p:nvSpPr>
          <p:cNvPr id="5" name="Text Box 24">
            <a:extLst>
              <a:ext uri="{FF2B5EF4-FFF2-40B4-BE49-F238E27FC236}">
                <a16:creationId xmlns:a16="http://schemas.microsoft.com/office/drawing/2014/main" id="{91E0C631-C229-49DD-83AA-536086604690}"/>
              </a:ext>
            </a:extLst>
          </p:cNvPr>
          <p:cNvSpPr txBox="1">
            <a:spLocks noGrp="1"/>
          </p:cNvSpPr>
          <p:nvPr>
            <p:ph idx="1"/>
          </p:nvPr>
        </p:nvSpPr>
        <p:spPr>
          <a:xfrm>
            <a:off x="457200" y="3009097"/>
            <a:ext cx="8229600" cy="3334553"/>
          </a:xfrm>
          <a:prstGeom prst="rect">
            <a:avLst/>
          </a:prstGeom>
          <a:solidFill>
            <a:srgbClr val="1F497D"/>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1800" b="1" dirty="0">
                <a:solidFill>
                  <a:srgbClr val="FFFFFF"/>
                </a:solidFill>
                <a:effectLst/>
                <a:latin typeface="+mj-lt"/>
                <a:ea typeface="Franklin Gothic Medium Cond" panose="020B0606030402020204" pitchFamily="34" charset="0"/>
                <a:cs typeface="Calibri" panose="020F0502020204030204" pitchFamily="34" charset="0"/>
              </a:rPr>
              <a:t>Oregon’s Sustainable Health Care Cost Growth Target Program</a:t>
            </a:r>
            <a:endParaRPr lang="en-US" sz="1800" dirty="0">
              <a:solidFill>
                <a:srgbClr val="6A5F5E"/>
              </a:solidFill>
              <a:effectLst/>
              <a:latin typeface="+mj-lt"/>
              <a:ea typeface="Franklin Gothic Medium Cond" panose="020B0606030402020204" pitchFamily="34" charset="0"/>
              <a:cs typeface="Calibri" panose="020F0502020204030204" pitchFamily="34" charset="0"/>
            </a:endParaRPr>
          </a:p>
          <a:p>
            <a:pPr marL="0" marR="0">
              <a:lnSpc>
                <a:spcPct val="107000"/>
              </a:lnSpc>
              <a:spcBef>
                <a:spcPts val="0"/>
              </a:spcBef>
              <a:spcAft>
                <a:spcPts val="1000"/>
              </a:spcAft>
            </a:pPr>
            <a:r>
              <a:rPr lang="en-US" sz="1800" dirty="0">
                <a:solidFill>
                  <a:srgbClr val="FFFFFF"/>
                </a:solidFill>
                <a:effectLst/>
                <a:latin typeface="+mj-lt"/>
                <a:ea typeface="Franklin Gothic Medium Cond" panose="020B0606030402020204" pitchFamily="34" charset="0"/>
                <a:cs typeface="Calibri" panose="020F0502020204030204" pitchFamily="34" charset="0"/>
              </a:rPr>
              <a:t>In 2019, the Oregon Legislature established the Sustainable Health Care Cost Growth Target Program, which sets a statewide target for the annual per person growth rate of total health care spending in the state. The program also monitors and publishes reports on health care cost increases and factors driving these trends. </a:t>
            </a:r>
          </a:p>
          <a:p>
            <a:pPr marL="0" marR="0">
              <a:lnSpc>
                <a:spcPct val="107000"/>
              </a:lnSpc>
              <a:spcBef>
                <a:spcPts val="0"/>
              </a:spcBef>
              <a:spcAft>
                <a:spcPts val="1000"/>
              </a:spcAft>
            </a:pPr>
            <a:br>
              <a:rPr lang="en-US" sz="1800" dirty="0">
                <a:solidFill>
                  <a:srgbClr val="FFFFFF"/>
                </a:solidFill>
                <a:effectLst/>
                <a:latin typeface="+mj-lt"/>
                <a:ea typeface="Franklin Gothic Medium Cond" panose="020B0606030402020204" pitchFamily="34" charset="0"/>
                <a:cs typeface="Calibri" panose="020F0502020204030204" pitchFamily="34" charset="0"/>
              </a:rPr>
            </a:br>
            <a:r>
              <a:rPr lang="en-US" sz="1800" b="1" dirty="0">
                <a:solidFill>
                  <a:srgbClr val="FFFFFF"/>
                </a:solidFill>
                <a:effectLst/>
                <a:latin typeface="+mj-lt"/>
                <a:ea typeface="Franklin Gothic Medium Cond" panose="020B0606030402020204" pitchFamily="34" charset="0"/>
                <a:cs typeface="Calibri" panose="020F0502020204030204" pitchFamily="34" charset="0"/>
              </a:rPr>
              <a:t>For more information: </a:t>
            </a:r>
            <a:r>
              <a:rPr lang="en-US" sz="1800" dirty="0">
                <a:solidFill>
                  <a:schemeClr val="bg1"/>
                </a:solidFill>
                <a:effectLst/>
                <a:latin typeface="+mj-lt"/>
                <a:ea typeface="Franklin Gothic Medium Cond" panose="020B06060304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https://www.oregon.gov/oha/HPA/HP/Pages/Sustainable-Health-Care-Cost-Growth-Target.aspx</a:t>
            </a:r>
            <a:r>
              <a:rPr lang="en-US" sz="1800" dirty="0">
                <a:solidFill>
                  <a:schemeClr val="bg1"/>
                </a:solidFill>
                <a:effectLst/>
                <a:latin typeface="+mj-lt"/>
                <a:ea typeface="Franklin Gothic Medium Cond" panose="020B0606030402020204" pitchFamily="34" charset="0"/>
                <a:cs typeface="Calibri" panose="020F0502020204030204" pitchFamily="34" charset="0"/>
              </a:rPr>
              <a:t> </a:t>
            </a:r>
          </a:p>
        </p:txBody>
      </p:sp>
    </p:spTree>
    <p:extLst>
      <p:ext uri="{BB962C8B-B14F-4D97-AF65-F5344CB8AC3E}">
        <p14:creationId xmlns:p14="http://schemas.microsoft.com/office/powerpoint/2010/main" val="227247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2908"/>
            <a:ext cx="8229600" cy="1143000"/>
          </a:xfrm>
        </p:spPr>
        <p:txBody>
          <a:bodyPr>
            <a:normAutofit/>
          </a:bodyPr>
          <a:lstStyle/>
          <a:p>
            <a:r>
              <a:rPr lang="en-US" dirty="0">
                <a:solidFill>
                  <a:schemeClr val="accent5">
                    <a:lumMod val="75000"/>
                  </a:schemeClr>
                </a:solidFill>
              </a:rPr>
              <a:t>Total Medical Expenses – total spending, Medicaid, 2018-2020</a:t>
            </a:r>
          </a:p>
        </p:txBody>
      </p:sp>
      <p:pic>
        <p:nvPicPr>
          <p:cNvPr id="5" name="Picture 4">
            <a:extLst>
              <a:ext uri="{FF2B5EF4-FFF2-40B4-BE49-F238E27FC236}">
                <a16:creationId xmlns:a16="http://schemas.microsoft.com/office/drawing/2014/main" id="{B24F52D5-34FD-31D2-F7AD-A12AF55645A0}"/>
              </a:ext>
            </a:extLst>
          </p:cNvPr>
          <p:cNvPicPr>
            <a:picLocks noChangeAspect="1"/>
          </p:cNvPicPr>
          <p:nvPr/>
        </p:nvPicPr>
        <p:blipFill>
          <a:blip r:embed="rId2"/>
          <a:stretch>
            <a:fillRect/>
          </a:stretch>
        </p:blipFill>
        <p:spPr>
          <a:xfrm>
            <a:off x="777346" y="1829797"/>
            <a:ext cx="7589308" cy="4838284"/>
          </a:xfrm>
          <a:prstGeom prst="rect">
            <a:avLst/>
          </a:prstGeom>
        </p:spPr>
      </p:pic>
      <p:sp>
        <p:nvSpPr>
          <p:cNvPr id="6" name="TextBox 5">
            <a:extLst>
              <a:ext uri="{FF2B5EF4-FFF2-40B4-BE49-F238E27FC236}">
                <a16:creationId xmlns:a16="http://schemas.microsoft.com/office/drawing/2014/main" id="{EFD90873-A255-BD17-1A84-D01E07112AED}"/>
              </a:ext>
            </a:extLst>
          </p:cNvPr>
          <p:cNvSpPr txBox="1"/>
          <p:nvPr/>
        </p:nvSpPr>
        <p:spPr>
          <a:xfrm>
            <a:off x="457200" y="1675908"/>
            <a:ext cx="4180114" cy="307777"/>
          </a:xfrm>
          <a:prstGeom prst="rect">
            <a:avLst/>
          </a:prstGeom>
          <a:noFill/>
        </p:spPr>
        <p:txBody>
          <a:bodyPr wrap="square" rtlCol="0">
            <a:spAutoFit/>
          </a:bodyPr>
          <a:lstStyle/>
          <a:p>
            <a:pPr algn="l"/>
            <a:r>
              <a:rPr lang="en-US" sz="1400" i="1" dirty="0">
                <a:solidFill>
                  <a:schemeClr val="bg2">
                    <a:lumMod val="50000"/>
                  </a:schemeClr>
                </a:solidFill>
                <a:latin typeface="Arial Narrow" panose="020B0606020202030204" pitchFamily="34" charset="0"/>
              </a:rPr>
              <a:t>Spending reported net of pharmacy rebates, in millions</a:t>
            </a:r>
          </a:p>
        </p:txBody>
      </p:sp>
    </p:spTree>
    <p:extLst>
      <p:ext uri="{BB962C8B-B14F-4D97-AF65-F5344CB8AC3E}">
        <p14:creationId xmlns:p14="http://schemas.microsoft.com/office/powerpoint/2010/main" val="267271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371789" y="597949"/>
            <a:ext cx="8766810" cy="1143000"/>
          </a:xfrm>
        </p:spPr>
        <p:txBody>
          <a:bodyPr>
            <a:normAutofit fontScale="90000"/>
          </a:bodyPr>
          <a:lstStyle/>
          <a:p>
            <a:r>
              <a:rPr lang="en-US" dirty="0"/>
              <a:t>Total Medical Expenses – growth in per person per year spending, by category and market, 2018-2019</a:t>
            </a:r>
          </a:p>
        </p:txBody>
      </p:sp>
      <p:pic>
        <p:nvPicPr>
          <p:cNvPr id="4" name="Picture 3">
            <a:extLst>
              <a:ext uri="{FF2B5EF4-FFF2-40B4-BE49-F238E27FC236}">
                <a16:creationId xmlns:a16="http://schemas.microsoft.com/office/drawing/2014/main" id="{68F92C07-BCBC-4048-B014-1EF66A004107}"/>
              </a:ext>
            </a:extLst>
          </p:cNvPr>
          <p:cNvPicPr>
            <a:picLocks noChangeAspect="1"/>
          </p:cNvPicPr>
          <p:nvPr/>
        </p:nvPicPr>
        <p:blipFill>
          <a:blip r:embed="rId2"/>
          <a:stretch>
            <a:fillRect/>
          </a:stretch>
        </p:blipFill>
        <p:spPr>
          <a:xfrm>
            <a:off x="246058" y="2032548"/>
            <a:ext cx="8363067" cy="4311102"/>
          </a:xfrm>
          <a:prstGeom prst="rect">
            <a:avLst/>
          </a:prstGeom>
        </p:spPr>
      </p:pic>
    </p:spTree>
    <p:extLst>
      <p:ext uri="{BB962C8B-B14F-4D97-AF65-F5344CB8AC3E}">
        <p14:creationId xmlns:p14="http://schemas.microsoft.com/office/powerpoint/2010/main" val="193529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221064" y="618422"/>
            <a:ext cx="8515350" cy="1143000"/>
          </a:xfrm>
        </p:spPr>
        <p:txBody>
          <a:bodyPr>
            <a:normAutofit fontScale="90000"/>
          </a:bodyPr>
          <a:lstStyle/>
          <a:p>
            <a:r>
              <a:rPr lang="en-US" dirty="0"/>
              <a:t>Total Medical Expenses – growth in per person per year spending, by category and market, 2019-2020</a:t>
            </a:r>
          </a:p>
        </p:txBody>
      </p:sp>
      <p:pic>
        <p:nvPicPr>
          <p:cNvPr id="4" name="Picture 3">
            <a:extLst>
              <a:ext uri="{FF2B5EF4-FFF2-40B4-BE49-F238E27FC236}">
                <a16:creationId xmlns:a16="http://schemas.microsoft.com/office/drawing/2014/main" id="{9AECE6B6-7D06-60CD-E138-CEC08E63DC33}"/>
              </a:ext>
            </a:extLst>
          </p:cNvPr>
          <p:cNvPicPr>
            <a:picLocks noChangeAspect="1"/>
          </p:cNvPicPr>
          <p:nvPr/>
        </p:nvPicPr>
        <p:blipFill>
          <a:blip r:embed="rId2"/>
          <a:stretch>
            <a:fillRect/>
          </a:stretch>
        </p:blipFill>
        <p:spPr>
          <a:xfrm>
            <a:off x="250157" y="2077801"/>
            <a:ext cx="8643686" cy="4161777"/>
          </a:xfrm>
          <a:prstGeom prst="rect">
            <a:avLst/>
          </a:prstGeom>
        </p:spPr>
      </p:pic>
    </p:spTree>
    <p:extLst>
      <p:ext uri="{BB962C8B-B14F-4D97-AF65-F5344CB8AC3E}">
        <p14:creationId xmlns:p14="http://schemas.microsoft.com/office/powerpoint/2010/main" val="205263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29745"/>
            <a:ext cx="8229600" cy="1143000"/>
          </a:xfrm>
        </p:spPr>
        <p:txBody>
          <a:bodyPr>
            <a:normAutofit fontScale="90000"/>
          </a:bodyPr>
          <a:lstStyle/>
          <a:p>
            <a:r>
              <a:rPr lang="en-US" dirty="0"/>
              <a:t>Total Medical Expenses – per person per year spending by service category, statewide, 2018-2020</a:t>
            </a:r>
          </a:p>
        </p:txBody>
      </p:sp>
      <p:pic>
        <p:nvPicPr>
          <p:cNvPr id="4" name="Picture 3">
            <a:extLst>
              <a:ext uri="{FF2B5EF4-FFF2-40B4-BE49-F238E27FC236}">
                <a16:creationId xmlns:a16="http://schemas.microsoft.com/office/drawing/2014/main" id="{CAC73023-0C07-9540-6B16-2CD5241F8F6A}"/>
              </a:ext>
            </a:extLst>
          </p:cNvPr>
          <p:cNvPicPr>
            <a:picLocks noChangeAspect="1"/>
          </p:cNvPicPr>
          <p:nvPr/>
        </p:nvPicPr>
        <p:blipFill>
          <a:blip r:embed="rId2"/>
          <a:stretch>
            <a:fillRect/>
          </a:stretch>
        </p:blipFill>
        <p:spPr>
          <a:xfrm>
            <a:off x="257664" y="1752754"/>
            <a:ext cx="8886336" cy="4668841"/>
          </a:xfrm>
          <a:prstGeom prst="rect">
            <a:avLst/>
          </a:prstGeom>
        </p:spPr>
      </p:pic>
    </p:spTree>
    <p:extLst>
      <p:ext uri="{BB962C8B-B14F-4D97-AF65-F5344CB8AC3E}">
        <p14:creationId xmlns:p14="http://schemas.microsoft.com/office/powerpoint/2010/main" val="1525449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37587"/>
            <a:ext cx="8229600" cy="1143000"/>
          </a:xfrm>
        </p:spPr>
        <p:txBody>
          <a:bodyPr>
            <a:normAutofit fontScale="90000"/>
          </a:bodyPr>
          <a:lstStyle/>
          <a:p>
            <a:r>
              <a:rPr lang="en-US" dirty="0">
                <a:solidFill>
                  <a:schemeClr val="accent6">
                    <a:lumMod val="75000"/>
                  </a:schemeClr>
                </a:solidFill>
              </a:rPr>
              <a:t>Total Medical Expenses – per person per year spending by service category, Commercial, 2018-2020</a:t>
            </a:r>
          </a:p>
        </p:txBody>
      </p:sp>
      <p:pic>
        <p:nvPicPr>
          <p:cNvPr id="6" name="Picture 5">
            <a:extLst>
              <a:ext uri="{FF2B5EF4-FFF2-40B4-BE49-F238E27FC236}">
                <a16:creationId xmlns:a16="http://schemas.microsoft.com/office/drawing/2014/main" id="{6CCE05B9-816D-A32A-0E7E-49CDFA0EB8A1}"/>
              </a:ext>
            </a:extLst>
          </p:cNvPr>
          <p:cNvPicPr>
            <a:picLocks noChangeAspect="1"/>
          </p:cNvPicPr>
          <p:nvPr/>
        </p:nvPicPr>
        <p:blipFill>
          <a:blip r:embed="rId2"/>
          <a:stretch>
            <a:fillRect/>
          </a:stretch>
        </p:blipFill>
        <p:spPr>
          <a:xfrm>
            <a:off x="672560" y="1680587"/>
            <a:ext cx="7798879" cy="5103855"/>
          </a:xfrm>
          <a:prstGeom prst="rect">
            <a:avLst/>
          </a:prstGeom>
        </p:spPr>
      </p:pic>
    </p:spTree>
    <p:extLst>
      <p:ext uri="{BB962C8B-B14F-4D97-AF65-F5344CB8AC3E}">
        <p14:creationId xmlns:p14="http://schemas.microsoft.com/office/powerpoint/2010/main" val="118363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137160" y="597877"/>
            <a:ext cx="9006840" cy="1143000"/>
          </a:xfrm>
        </p:spPr>
        <p:txBody>
          <a:bodyPr>
            <a:noAutofit/>
          </a:bodyPr>
          <a:lstStyle/>
          <a:p>
            <a:r>
              <a:rPr lang="en-US" sz="2800" dirty="0">
                <a:solidFill>
                  <a:schemeClr val="accent6">
                    <a:lumMod val="75000"/>
                  </a:schemeClr>
                </a:solidFill>
              </a:rPr>
              <a:t>Total Medical Expenses – non-claims growth and cost per person per year, Commercial, 2018-2020</a:t>
            </a:r>
          </a:p>
        </p:txBody>
      </p:sp>
      <p:pic>
        <p:nvPicPr>
          <p:cNvPr id="8" name="Picture 7">
            <a:extLst>
              <a:ext uri="{FF2B5EF4-FFF2-40B4-BE49-F238E27FC236}">
                <a16:creationId xmlns:a16="http://schemas.microsoft.com/office/drawing/2014/main" id="{56CC35A3-8CEF-CF7A-C517-BDC22F0EC05F}"/>
              </a:ext>
            </a:extLst>
          </p:cNvPr>
          <p:cNvPicPr>
            <a:picLocks noChangeAspect="1"/>
          </p:cNvPicPr>
          <p:nvPr/>
        </p:nvPicPr>
        <p:blipFill>
          <a:blip r:embed="rId2"/>
          <a:stretch>
            <a:fillRect/>
          </a:stretch>
        </p:blipFill>
        <p:spPr>
          <a:xfrm>
            <a:off x="358186" y="1740877"/>
            <a:ext cx="8031433" cy="4844256"/>
          </a:xfrm>
          <a:prstGeom prst="rect">
            <a:avLst/>
          </a:prstGeom>
        </p:spPr>
      </p:pic>
    </p:spTree>
    <p:extLst>
      <p:ext uri="{BB962C8B-B14F-4D97-AF65-F5344CB8AC3E}">
        <p14:creationId xmlns:p14="http://schemas.microsoft.com/office/powerpoint/2010/main" val="59683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461431"/>
            <a:ext cx="8229600" cy="1143000"/>
          </a:xfrm>
        </p:spPr>
        <p:txBody>
          <a:bodyPr>
            <a:normAutofit fontScale="90000"/>
          </a:bodyPr>
          <a:lstStyle/>
          <a:p>
            <a:r>
              <a:rPr lang="en-US" dirty="0">
                <a:solidFill>
                  <a:schemeClr val="accent4"/>
                </a:solidFill>
              </a:rPr>
              <a:t>Total Medical Expenses – per person per year spending by service category, Medicare Advantage, 2018-2020</a:t>
            </a:r>
          </a:p>
        </p:txBody>
      </p:sp>
      <p:pic>
        <p:nvPicPr>
          <p:cNvPr id="6" name="Picture 5">
            <a:extLst>
              <a:ext uri="{FF2B5EF4-FFF2-40B4-BE49-F238E27FC236}">
                <a16:creationId xmlns:a16="http://schemas.microsoft.com/office/drawing/2014/main" id="{A40C6EEB-8065-DA8F-582F-3BB59EA361F9}"/>
              </a:ext>
            </a:extLst>
          </p:cNvPr>
          <p:cNvPicPr>
            <a:picLocks noChangeAspect="1"/>
          </p:cNvPicPr>
          <p:nvPr/>
        </p:nvPicPr>
        <p:blipFill>
          <a:blip r:embed="rId2"/>
          <a:stretch>
            <a:fillRect/>
          </a:stretch>
        </p:blipFill>
        <p:spPr>
          <a:xfrm>
            <a:off x="920607" y="1696199"/>
            <a:ext cx="7302785" cy="5066778"/>
          </a:xfrm>
          <a:prstGeom prst="rect">
            <a:avLst/>
          </a:prstGeom>
        </p:spPr>
      </p:pic>
    </p:spTree>
    <p:extLst>
      <p:ext uri="{BB962C8B-B14F-4D97-AF65-F5344CB8AC3E}">
        <p14:creationId xmlns:p14="http://schemas.microsoft.com/office/powerpoint/2010/main" val="199277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217170" y="461431"/>
            <a:ext cx="8926830" cy="1143000"/>
          </a:xfrm>
        </p:spPr>
        <p:txBody>
          <a:bodyPr>
            <a:noAutofit/>
          </a:bodyPr>
          <a:lstStyle/>
          <a:p>
            <a:r>
              <a:rPr lang="en-US" sz="2800" dirty="0">
                <a:solidFill>
                  <a:schemeClr val="accent4"/>
                </a:solidFill>
              </a:rPr>
              <a:t>Total Medical Expenses – non-claims growth and cost per person per year, Medicare Advantage, 2018-2020</a:t>
            </a:r>
          </a:p>
        </p:txBody>
      </p:sp>
      <p:pic>
        <p:nvPicPr>
          <p:cNvPr id="4" name="Picture 3">
            <a:extLst>
              <a:ext uri="{FF2B5EF4-FFF2-40B4-BE49-F238E27FC236}">
                <a16:creationId xmlns:a16="http://schemas.microsoft.com/office/drawing/2014/main" id="{C387F2F7-00C7-C77E-7EF2-F7DA9EBFA234}"/>
              </a:ext>
            </a:extLst>
          </p:cNvPr>
          <p:cNvPicPr>
            <a:picLocks noChangeAspect="1"/>
          </p:cNvPicPr>
          <p:nvPr/>
        </p:nvPicPr>
        <p:blipFill>
          <a:blip r:embed="rId2"/>
          <a:stretch>
            <a:fillRect/>
          </a:stretch>
        </p:blipFill>
        <p:spPr>
          <a:xfrm>
            <a:off x="453717" y="1912829"/>
            <a:ext cx="8465163" cy="4655189"/>
          </a:xfrm>
          <a:prstGeom prst="rect">
            <a:avLst/>
          </a:prstGeom>
        </p:spPr>
      </p:pic>
    </p:spTree>
    <p:extLst>
      <p:ext uri="{BB962C8B-B14F-4D97-AF65-F5344CB8AC3E}">
        <p14:creationId xmlns:p14="http://schemas.microsoft.com/office/powerpoint/2010/main" val="330196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49842"/>
            <a:ext cx="8229600" cy="1143000"/>
          </a:xfrm>
        </p:spPr>
        <p:txBody>
          <a:bodyPr>
            <a:normAutofit fontScale="90000"/>
          </a:bodyPr>
          <a:lstStyle/>
          <a:p>
            <a:r>
              <a:rPr lang="en-US" dirty="0">
                <a:solidFill>
                  <a:schemeClr val="accent5">
                    <a:lumMod val="75000"/>
                  </a:schemeClr>
                </a:solidFill>
              </a:rPr>
              <a:t>Total Medical Expenses – per person per year spending by service category, Medicaid, 2018-2020</a:t>
            </a:r>
          </a:p>
        </p:txBody>
      </p:sp>
      <p:pic>
        <p:nvPicPr>
          <p:cNvPr id="6" name="Picture 5">
            <a:extLst>
              <a:ext uri="{FF2B5EF4-FFF2-40B4-BE49-F238E27FC236}">
                <a16:creationId xmlns:a16="http://schemas.microsoft.com/office/drawing/2014/main" id="{42EE6496-054B-7420-430F-7E6FE050A809}"/>
              </a:ext>
            </a:extLst>
          </p:cNvPr>
          <p:cNvPicPr>
            <a:picLocks noChangeAspect="1"/>
          </p:cNvPicPr>
          <p:nvPr/>
        </p:nvPicPr>
        <p:blipFill>
          <a:blip r:embed="rId2"/>
          <a:stretch>
            <a:fillRect/>
          </a:stretch>
        </p:blipFill>
        <p:spPr>
          <a:xfrm>
            <a:off x="457200" y="1828477"/>
            <a:ext cx="8229600" cy="4832847"/>
          </a:xfrm>
          <a:prstGeom prst="rect">
            <a:avLst/>
          </a:prstGeom>
        </p:spPr>
      </p:pic>
    </p:spTree>
    <p:extLst>
      <p:ext uri="{BB962C8B-B14F-4D97-AF65-F5344CB8AC3E}">
        <p14:creationId xmlns:p14="http://schemas.microsoft.com/office/powerpoint/2010/main" val="3346062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49842"/>
            <a:ext cx="8229600" cy="1143000"/>
          </a:xfrm>
        </p:spPr>
        <p:txBody>
          <a:bodyPr>
            <a:noAutofit/>
          </a:bodyPr>
          <a:lstStyle/>
          <a:p>
            <a:r>
              <a:rPr lang="en-US" sz="2800" dirty="0">
                <a:solidFill>
                  <a:schemeClr val="accent5">
                    <a:lumMod val="75000"/>
                  </a:schemeClr>
                </a:solidFill>
              </a:rPr>
              <a:t>Total Medical Expenses – non-claims growth and cost per person per year, Medicaid, 2018-2020</a:t>
            </a:r>
          </a:p>
        </p:txBody>
      </p:sp>
      <p:pic>
        <p:nvPicPr>
          <p:cNvPr id="4" name="Picture 3">
            <a:extLst>
              <a:ext uri="{FF2B5EF4-FFF2-40B4-BE49-F238E27FC236}">
                <a16:creationId xmlns:a16="http://schemas.microsoft.com/office/drawing/2014/main" id="{4CDD63E8-2F0F-98CA-1B41-D7AC9068A399}"/>
              </a:ext>
            </a:extLst>
          </p:cNvPr>
          <p:cNvPicPr>
            <a:picLocks noChangeAspect="1"/>
          </p:cNvPicPr>
          <p:nvPr/>
        </p:nvPicPr>
        <p:blipFill>
          <a:blip r:embed="rId2"/>
          <a:stretch>
            <a:fillRect/>
          </a:stretch>
        </p:blipFill>
        <p:spPr>
          <a:xfrm>
            <a:off x="1398920" y="1452812"/>
            <a:ext cx="6750669" cy="5185708"/>
          </a:xfrm>
          <a:prstGeom prst="rect">
            <a:avLst/>
          </a:prstGeom>
        </p:spPr>
      </p:pic>
    </p:spTree>
    <p:extLst>
      <p:ext uri="{BB962C8B-B14F-4D97-AF65-F5344CB8AC3E}">
        <p14:creationId xmlns:p14="http://schemas.microsoft.com/office/powerpoint/2010/main" val="167734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F5BF7-DFDE-48AE-A933-384BFBF5620B}"/>
              </a:ext>
            </a:extLst>
          </p:cNvPr>
          <p:cNvSpPr>
            <a:spLocks noGrp="1"/>
          </p:cNvSpPr>
          <p:nvPr>
            <p:ph type="body" sz="quarter" idx="11"/>
          </p:nvPr>
        </p:nvSpPr>
        <p:spPr>
          <a:xfrm>
            <a:off x="211016" y="3636251"/>
            <a:ext cx="8932984" cy="1097280"/>
          </a:xfrm>
        </p:spPr>
        <p:txBody>
          <a:bodyPr/>
          <a:lstStyle/>
          <a:p>
            <a:r>
              <a:rPr lang="en-US" dirty="0"/>
              <a:t>Chapter I. Health Care Cost Growth Trends, 2018-2020 Statewide and by Market</a:t>
            </a:r>
          </a:p>
        </p:txBody>
      </p:sp>
      <p:sp>
        <p:nvSpPr>
          <p:cNvPr id="3" name="Title 2">
            <a:extLst>
              <a:ext uri="{FF2B5EF4-FFF2-40B4-BE49-F238E27FC236}">
                <a16:creationId xmlns:a16="http://schemas.microsoft.com/office/drawing/2014/main" id="{C269EA1D-FB9A-4DA0-B699-FBF988A836CA}"/>
              </a:ext>
            </a:extLst>
          </p:cNvPr>
          <p:cNvSpPr>
            <a:spLocks noGrp="1"/>
          </p:cNvSpPr>
          <p:nvPr>
            <p:ph type="title" idx="4294967295"/>
          </p:nvPr>
        </p:nvSpPr>
        <p:spPr>
          <a:xfrm>
            <a:off x="0" y="379413"/>
            <a:ext cx="8229600" cy="1143000"/>
          </a:xfrm>
          <a:prstGeom prst="rect">
            <a:avLst/>
          </a:prstGeom>
        </p:spPr>
        <p:txBody>
          <a:bodyPr/>
          <a:lstStyle/>
          <a:p>
            <a:r>
              <a:rPr lang="en-US" dirty="0"/>
              <a:t>Chapter I Cost Growth Trends</a:t>
            </a:r>
          </a:p>
        </p:txBody>
      </p:sp>
    </p:spTree>
    <p:extLst>
      <p:ext uri="{BB962C8B-B14F-4D97-AF65-F5344CB8AC3E}">
        <p14:creationId xmlns:p14="http://schemas.microsoft.com/office/powerpoint/2010/main" val="261689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228600" y="620737"/>
            <a:ext cx="8686800" cy="1143000"/>
          </a:xfrm>
        </p:spPr>
        <p:txBody>
          <a:bodyPr>
            <a:normAutofit fontScale="90000"/>
          </a:bodyPr>
          <a:lstStyle/>
          <a:p>
            <a:r>
              <a:rPr lang="en-US" dirty="0">
                <a:solidFill>
                  <a:schemeClr val="accent6">
                    <a:lumMod val="75000"/>
                  </a:schemeClr>
                </a:solidFill>
              </a:rPr>
              <a:t>Total Medical Expenses – claims professional services spending by subcategory, Commercial, 2018-2020</a:t>
            </a:r>
          </a:p>
        </p:txBody>
      </p:sp>
      <p:pic>
        <p:nvPicPr>
          <p:cNvPr id="4" name="Picture 3">
            <a:extLst>
              <a:ext uri="{FF2B5EF4-FFF2-40B4-BE49-F238E27FC236}">
                <a16:creationId xmlns:a16="http://schemas.microsoft.com/office/drawing/2014/main" id="{DB04ED36-FF23-B1CF-C1A1-BE8F7DE691B1}"/>
              </a:ext>
            </a:extLst>
          </p:cNvPr>
          <p:cNvPicPr>
            <a:picLocks noChangeAspect="1"/>
          </p:cNvPicPr>
          <p:nvPr/>
        </p:nvPicPr>
        <p:blipFill>
          <a:blip r:embed="rId2"/>
          <a:stretch>
            <a:fillRect/>
          </a:stretch>
        </p:blipFill>
        <p:spPr>
          <a:xfrm>
            <a:off x="1607736" y="1893423"/>
            <a:ext cx="5928528" cy="4794444"/>
          </a:xfrm>
          <a:prstGeom prst="rect">
            <a:avLst/>
          </a:prstGeom>
        </p:spPr>
      </p:pic>
    </p:spTree>
    <p:extLst>
      <p:ext uri="{BB962C8B-B14F-4D97-AF65-F5344CB8AC3E}">
        <p14:creationId xmlns:p14="http://schemas.microsoft.com/office/powerpoint/2010/main" val="16767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461431"/>
            <a:ext cx="8229600" cy="1143000"/>
          </a:xfrm>
        </p:spPr>
        <p:txBody>
          <a:bodyPr>
            <a:normAutofit fontScale="90000"/>
          </a:bodyPr>
          <a:lstStyle/>
          <a:p>
            <a:r>
              <a:rPr lang="en-US" dirty="0">
                <a:solidFill>
                  <a:schemeClr val="accent4"/>
                </a:solidFill>
              </a:rPr>
              <a:t>Total Medical Expenses – claims professional services spending by subcategory, Medicare Advantage, 2018-2020</a:t>
            </a:r>
          </a:p>
        </p:txBody>
      </p:sp>
      <p:pic>
        <p:nvPicPr>
          <p:cNvPr id="5" name="Picture 4">
            <a:extLst>
              <a:ext uri="{FF2B5EF4-FFF2-40B4-BE49-F238E27FC236}">
                <a16:creationId xmlns:a16="http://schemas.microsoft.com/office/drawing/2014/main" id="{D3CD8256-A5EA-7323-F027-8EF4314906E9}"/>
              </a:ext>
            </a:extLst>
          </p:cNvPr>
          <p:cNvPicPr>
            <a:picLocks noChangeAspect="1"/>
          </p:cNvPicPr>
          <p:nvPr/>
        </p:nvPicPr>
        <p:blipFill>
          <a:blip r:embed="rId2"/>
          <a:stretch>
            <a:fillRect/>
          </a:stretch>
        </p:blipFill>
        <p:spPr>
          <a:xfrm>
            <a:off x="1297909" y="1718266"/>
            <a:ext cx="6548182" cy="5139734"/>
          </a:xfrm>
          <a:prstGeom prst="rect">
            <a:avLst/>
          </a:prstGeom>
        </p:spPr>
      </p:pic>
    </p:spTree>
    <p:extLst>
      <p:ext uri="{BB962C8B-B14F-4D97-AF65-F5344CB8AC3E}">
        <p14:creationId xmlns:p14="http://schemas.microsoft.com/office/powerpoint/2010/main" val="2142156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499600"/>
            <a:ext cx="8229600" cy="1143000"/>
          </a:xfrm>
        </p:spPr>
        <p:txBody>
          <a:bodyPr>
            <a:normAutofit fontScale="90000"/>
          </a:bodyPr>
          <a:lstStyle/>
          <a:p>
            <a:r>
              <a:rPr lang="en-US" dirty="0">
                <a:solidFill>
                  <a:schemeClr val="accent5">
                    <a:lumMod val="75000"/>
                  </a:schemeClr>
                </a:solidFill>
              </a:rPr>
              <a:t>Total Medical Expenses – claims professional service spending by subcategory, Medicaid, 2018-2020</a:t>
            </a:r>
          </a:p>
        </p:txBody>
      </p:sp>
      <p:pic>
        <p:nvPicPr>
          <p:cNvPr id="5" name="Picture 4">
            <a:extLst>
              <a:ext uri="{FF2B5EF4-FFF2-40B4-BE49-F238E27FC236}">
                <a16:creationId xmlns:a16="http://schemas.microsoft.com/office/drawing/2014/main" id="{01C7F960-F625-69C9-70C7-07470AE109CB}"/>
              </a:ext>
            </a:extLst>
          </p:cNvPr>
          <p:cNvPicPr>
            <a:picLocks noChangeAspect="1"/>
          </p:cNvPicPr>
          <p:nvPr/>
        </p:nvPicPr>
        <p:blipFill>
          <a:blip r:embed="rId2"/>
          <a:stretch>
            <a:fillRect/>
          </a:stretch>
        </p:blipFill>
        <p:spPr>
          <a:xfrm>
            <a:off x="906397" y="1773535"/>
            <a:ext cx="7049852" cy="4978958"/>
          </a:xfrm>
          <a:prstGeom prst="rect">
            <a:avLst/>
          </a:prstGeom>
        </p:spPr>
      </p:pic>
    </p:spTree>
    <p:extLst>
      <p:ext uri="{BB962C8B-B14F-4D97-AF65-F5344CB8AC3E}">
        <p14:creationId xmlns:p14="http://schemas.microsoft.com/office/powerpoint/2010/main" val="3919304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59891"/>
            <a:ext cx="8229600" cy="1143000"/>
          </a:xfrm>
        </p:spPr>
        <p:txBody>
          <a:bodyPr>
            <a:normAutofit/>
          </a:bodyPr>
          <a:lstStyle/>
          <a:p>
            <a:r>
              <a:rPr lang="en-US" dirty="0"/>
              <a:t>Pharmacy rebates spending, statewide, 2018-2020</a:t>
            </a:r>
          </a:p>
        </p:txBody>
      </p:sp>
      <p:pic>
        <p:nvPicPr>
          <p:cNvPr id="5" name="Picture 4">
            <a:extLst>
              <a:ext uri="{FF2B5EF4-FFF2-40B4-BE49-F238E27FC236}">
                <a16:creationId xmlns:a16="http://schemas.microsoft.com/office/drawing/2014/main" id="{8664FF05-22F7-B0DD-F295-5AD06BB7A3AC}"/>
              </a:ext>
            </a:extLst>
          </p:cNvPr>
          <p:cNvPicPr>
            <a:picLocks noChangeAspect="1"/>
          </p:cNvPicPr>
          <p:nvPr/>
        </p:nvPicPr>
        <p:blipFill>
          <a:blip r:embed="rId2"/>
          <a:stretch>
            <a:fillRect/>
          </a:stretch>
        </p:blipFill>
        <p:spPr>
          <a:xfrm>
            <a:off x="975245" y="2526030"/>
            <a:ext cx="7009800" cy="3129155"/>
          </a:xfrm>
          <a:prstGeom prst="rect">
            <a:avLst/>
          </a:prstGeom>
        </p:spPr>
      </p:pic>
      <p:sp>
        <p:nvSpPr>
          <p:cNvPr id="6" name="TextBox 5">
            <a:extLst>
              <a:ext uri="{FF2B5EF4-FFF2-40B4-BE49-F238E27FC236}">
                <a16:creationId xmlns:a16="http://schemas.microsoft.com/office/drawing/2014/main" id="{868EF49C-7B5F-B977-F0BC-72C2EBA09FDC}"/>
              </a:ext>
            </a:extLst>
          </p:cNvPr>
          <p:cNvSpPr txBox="1"/>
          <p:nvPr/>
        </p:nvSpPr>
        <p:spPr>
          <a:xfrm>
            <a:off x="457200" y="1771471"/>
            <a:ext cx="4114800" cy="369332"/>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Total rebates </a:t>
            </a:r>
            <a:r>
              <a:rPr lang="en-US" b="1" dirty="0">
                <a:solidFill>
                  <a:schemeClr val="accent1"/>
                </a:solidFill>
                <a:latin typeface="Calibri" panose="020F0502020204030204" pitchFamily="34" charset="0"/>
                <a:cs typeface="Calibri" panose="020F0502020204030204" pitchFamily="34" charset="0"/>
              </a:rPr>
              <a:t>in millions</a:t>
            </a:r>
          </a:p>
        </p:txBody>
      </p:sp>
    </p:spTree>
    <p:extLst>
      <p:ext uri="{BB962C8B-B14F-4D97-AF65-F5344CB8AC3E}">
        <p14:creationId xmlns:p14="http://schemas.microsoft.com/office/powerpoint/2010/main" val="2492402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59891"/>
            <a:ext cx="8229600" cy="1143000"/>
          </a:xfrm>
        </p:spPr>
        <p:txBody>
          <a:bodyPr>
            <a:normAutofit/>
          </a:bodyPr>
          <a:lstStyle/>
          <a:p>
            <a:r>
              <a:rPr lang="en-US" dirty="0"/>
              <a:t>Pharmacy rebates as a percent of retail pharmacy spending, 2018-2020</a:t>
            </a:r>
          </a:p>
        </p:txBody>
      </p:sp>
      <p:pic>
        <p:nvPicPr>
          <p:cNvPr id="8" name="Picture 7">
            <a:extLst>
              <a:ext uri="{FF2B5EF4-FFF2-40B4-BE49-F238E27FC236}">
                <a16:creationId xmlns:a16="http://schemas.microsoft.com/office/drawing/2014/main" id="{F8FADBA5-E662-ED83-FF74-D26E6A9A5741}"/>
              </a:ext>
            </a:extLst>
          </p:cNvPr>
          <p:cNvPicPr>
            <a:picLocks noChangeAspect="1"/>
          </p:cNvPicPr>
          <p:nvPr/>
        </p:nvPicPr>
        <p:blipFill>
          <a:blip r:embed="rId2"/>
          <a:stretch>
            <a:fillRect/>
          </a:stretch>
        </p:blipFill>
        <p:spPr>
          <a:xfrm>
            <a:off x="3392995" y="1941227"/>
            <a:ext cx="5469395" cy="1788967"/>
          </a:xfrm>
          <a:prstGeom prst="rect">
            <a:avLst/>
          </a:prstGeom>
        </p:spPr>
      </p:pic>
      <p:pic>
        <p:nvPicPr>
          <p:cNvPr id="4" name="Picture 3">
            <a:extLst>
              <a:ext uri="{FF2B5EF4-FFF2-40B4-BE49-F238E27FC236}">
                <a16:creationId xmlns:a16="http://schemas.microsoft.com/office/drawing/2014/main" id="{BA1A4B24-62EF-1479-7B41-118F37B5CA43}"/>
              </a:ext>
            </a:extLst>
          </p:cNvPr>
          <p:cNvPicPr>
            <a:picLocks noChangeAspect="1"/>
          </p:cNvPicPr>
          <p:nvPr/>
        </p:nvPicPr>
        <p:blipFill>
          <a:blip r:embed="rId3"/>
          <a:stretch>
            <a:fillRect/>
          </a:stretch>
        </p:blipFill>
        <p:spPr>
          <a:xfrm>
            <a:off x="532484" y="4917919"/>
            <a:ext cx="8383178" cy="1788966"/>
          </a:xfrm>
          <a:prstGeom prst="rect">
            <a:avLst/>
          </a:prstGeom>
        </p:spPr>
      </p:pic>
      <p:sp>
        <p:nvSpPr>
          <p:cNvPr id="11" name="TextBox 10">
            <a:extLst>
              <a:ext uri="{FF2B5EF4-FFF2-40B4-BE49-F238E27FC236}">
                <a16:creationId xmlns:a16="http://schemas.microsoft.com/office/drawing/2014/main" id="{724FC15C-12F5-01C4-1FAB-F57E0F90463B}"/>
              </a:ext>
            </a:extLst>
          </p:cNvPr>
          <p:cNvSpPr txBox="1"/>
          <p:nvPr/>
        </p:nvSpPr>
        <p:spPr>
          <a:xfrm>
            <a:off x="532484" y="1860420"/>
            <a:ext cx="2645056" cy="2031325"/>
          </a:xfrm>
          <a:prstGeom prst="rect">
            <a:avLst/>
          </a:prstGeom>
          <a:noFill/>
        </p:spPr>
        <p:txBody>
          <a:bodyPr wrap="square" rtlCol="0">
            <a:spAutoFit/>
          </a:bodyPr>
          <a:lstStyle/>
          <a:p>
            <a:pPr algn="l"/>
            <a:r>
              <a:rPr lang="en-US" b="1" dirty="0">
                <a:solidFill>
                  <a:schemeClr val="accent1"/>
                </a:solidFill>
                <a:latin typeface="Calibri" panose="020F0502020204030204" pitchFamily="34" charset="0"/>
                <a:cs typeface="Calibri" panose="020F0502020204030204" pitchFamily="34" charset="0"/>
              </a:rPr>
              <a:t>Statewide</a:t>
            </a:r>
            <a:r>
              <a:rPr lang="en-US" dirty="0">
                <a:solidFill>
                  <a:schemeClr val="bg2">
                    <a:lumMod val="50000"/>
                  </a:schemeClr>
                </a:solidFill>
                <a:latin typeface="Calibri" panose="020F0502020204030204" pitchFamily="34" charset="0"/>
                <a:cs typeface="Calibri" panose="020F0502020204030204" pitchFamily="34" charset="0"/>
              </a:rPr>
              <a:t>, about 21% of spending for retail pharmacy was returned to payers and PBMs through rebates. </a:t>
            </a:r>
          </a:p>
          <a:p>
            <a:pPr algn="l"/>
            <a:endParaRPr lang="en-US" dirty="0">
              <a:solidFill>
                <a:schemeClr val="bg2">
                  <a:lumMod val="50000"/>
                </a:schemeClr>
              </a:solidFill>
              <a:latin typeface="Calibri" panose="020F0502020204030204" pitchFamily="34" charset="0"/>
              <a:cs typeface="Calibri" panose="020F0502020204030204" pitchFamily="34" charset="0"/>
            </a:endParaRPr>
          </a:p>
          <a:p>
            <a:pPr algn="l"/>
            <a:endParaRPr lang="en-US" dirty="0">
              <a:solidFill>
                <a:schemeClr val="bg2">
                  <a:lumMod val="50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4899648-D700-91C5-B639-E9C644591550}"/>
              </a:ext>
            </a:extLst>
          </p:cNvPr>
          <p:cNvSpPr txBox="1"/>
          <p:nvPr/>
        </p:nvSpPr>
        <p:spPr>
          <a:xfrm>
            <a:off x="597712" y="3863825"/>
            <a:ext cx="6477458" cy="923330"/>
          </a:xfrm>
          <a:prstGeom prst="rect">
            <a:avLst/>
          </a:prstGeom>
          <a:noFill/>
        </p:spPr>
        <p:txBody>
          <a:bodyPr wrap="square" rtlCol="0">
            <a:spAutoFit/>
          </a:bodyPr>
          <a:lstStyle/>
          <a:p>
            <a:pPr algn="l"/>
            <a:r>
              <a:rPr lang="en-US" dirty="0">
                <a:solidFill>
                  <a:schemeClr val="bg2">
                    <a:lumMod val="50000"/>
                  </a:schemeClr>
                </a:solidFill>
                <a:latin typeface="Calibri" panose="020F0502020204030204" pitchFamily="34" charset="0"/>
                <a:cs typeface="Calibri" panose="020F0502020204030204" pitchFamily="34" charset="0"/>
              </a:rPr>
              <a:t>By market, </a:t>
            </a:r>
            <a:r>
              <a:rPr lang="en-US" b="1" dirty="0">
                <a:solidFill>
                  <a:schemeClr val="accent5">
                    <a:lumMod val="75000"/>
                  </a:schemeClr>
                </a:solidFill>
                <a:latin typeface="Calibri" panose="020F0502020204030204" pitchFamily="34" charset="0"/>
                <a:cs typeface="Calibri" panose="020F0502020204030204" pitchFamily="34" charset="0"/>
              </a:rPr>
              <a:t>Medicaid</a:t>
            </a:r>
            <a:r>
              <a:rPr lang="en-US" dirty="0">
                <a:solidFill>
                  <a:schemeClr val="bg2">
                    <a:lumMod val="50000"/>
                  </a:schemeClr>
                </a:solidFill>
                <a:latin typeface="Calibri" panose="020F0502020204030204" pitchFamily="34" charset="0"/>
                <a:cs typeface="Calibri" panose="020F0502020204030204" pitchFamily="34" charset="0"/>
              </a:rPr>
              <a:t> recoups a majority of prescription drug costs through rebates, due to federal and state policies. </a:t>
            </a:r>
          </a:p>
          <a:p>
            <a:pPr algn="l"/>
            <a:endParaRPr lang="en-US"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79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59891"/>
            <a:ext cx="8229600" cy="1143000"/>
          </a:xfrm>
        </p:spPr>
        <p:txBody>
          <a:bodyPr>
            <a:normAutofit fontScale="90000"/>
          </a:bodyPr>
          <a:lstStyle/>
          <a:p>
            <a:r>
              <a:rPr lang="en-US" dirty="0"/>
              <a:t>Retail pharmacy spending gross (before) and net (after) pharmacy rebates, by market, 2018-2020</a:t>
            </a:r>
          </a:p>
        </p:txBody>
      </p:sp>
      <p:sp>
        <p:nvSpPr>
          <p:cNvPr id="12" name="TextBox 11">
            <a:extLst>
              <a:ext uri="{FF2B5EF4-FFF2-40B4-BE49-F238E27FC236}">
                <a16:creationId xmlns:a16="http://schemas.microsoft.com/office/drawing/2014/main" id="{94899648-D700-91C5-B639-E9C644591550}"/>
              </a:ext>
            </a:extLst>
          </p:cNvPr>
          <p:cNvSpPr txBox="1"/>
          <p:nvPr/>
        </p:nvSpPr>
        <p:spPr>
          <a:xfrm>
            <a:off x="457200" y="1842200"/>
            <a:ext cx="6606792" cy="923330"/>
          </a:xfrm>
          <a:prstGeom prst="rect">
            <a:avLst/>
          </a:prstGeom>
          <a:noFill/>
        </p:spPr>
        <p:txBody>
          <a:bodyPr wrap="square" rtlCol="0">
            <a:spAutoFit/>
          </a:bodyPr>
          <a:lstStyle/>
          <a:p>
            <a:pPr algn="l"/>
            <a:r>
              <a:rPr lang="en-US" dirty="0">
                <a:solidFill>
                  <a:schemeClr val="bg2">
                    <a:lumMod val="50000"/>
                  </a:schemeClr>
                </a:solidFill>
                <a:latin typeface="Calibri" panose="020F0502020204030204" pitchFamily="34" charset="0"/>
                <a:cs typeface="Calibri" panose="020F0502020204030204" pitchFamily="34" charset="0"/>
              </a:rPr>
              <a:t>Even with pharmacy rebates taken into account, pharmacy spending continues to grow in each market</a:t>
            </a:r>
          </a:p>
          <a:p>
            <a:pPr algn="l"/>
            <a:endParaRPr lang="en-US" dirty="0">
              <a:solidFill>
                <a:schemeClr val="bg2">
                  <a:lumMod val="5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68B43B6-0A7B-8495-E716-1716FC242011}"/>
              </a:ext>
            </a:extLst>
          </p:cNvPr>
          <p:cNvPicPr>
            <a:picLocks noChangeAspect="1"/>
          </p:cNvPicPr>
          <p:nvPr/>
        </p:nvPicPr>
        <p:blipFill>
          <a:blip r:embed="rId2"/>
          <a:stretch>
            <a:fillRect/>
          </a:stretch>
        </p:blipFill>
        <p:spPr>
          <a:xfrm>
            <a:off x="701721" y="2685520"/>
            <a:ext cx="7968574" cy="3761000"/>
          </a:xfrm>
          <a:prstGeom prst="rect">
            <a:avLst/>
          </a:prstGeom>
        </p:spPr>
      </p:pic>
    </p:spTree>
    <p:extLst>
      <p:ext uri="{BB962C8B-B14F-4D97-AF65-F5344CB8AC3E}">
        <p14:creationId xmlns:p14="http://schemas.microsoft.com/office/powerpoint/2010/main" val="1748327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F5BF7-DFDE-48AE-A933-384BFBF5620B}"/>
              </a:ext>
            </a:extLst>
          </p:cNvPr>
          <p:cNvSpPr>
            <a:spLocks noGrp="1"/>
          </p:cNvSpPr>
          <p:nvPr>
            <p:ph type="body" sz="quarter" idx="11"/>
          </p:nvPr>
        </p:nvSpPr>
        <p:spPr>
          <a:xfrm>
            <a:off x="105508" y="3647681"/>
            <a:ext cx="8932984" cy="1097280"/>
          </a:xfrm>
        </p:spPr>
        <p:txBody>
          <a:bodyPr/>
          <a:lstStyle/>
          <a:p>
            <a:r>
              <a:rPr lang="en-US" dirty="0"/>
              <a:t>Chapter III. Health Care Cost Growth Trends, 2018-2020 Payer and Provider Level </a:t>
            </a:r>
          </a:p>
          <a:p>
            <a:r>
              <a:rPr lang="en-US" dirty="0"/>
              <a:t>(de-identified)</a:t>
            </a:r>
          </a:p>
        </p:txBody>
      </p:sp>
      <p:sp>
        <p:nvSpPr>
          <p:cNvPr id="3" name="Title 2">
            <a:extLst>
              <a:ext uri="{FF2B5EF4-FFF2-40B4-BE49-F238E27FC236}">
                <a16:creationId xmlns:a16="http://schemas.microsoft.com/office/drawing/2014/main" id="{C269EA1D-FB9A-4DA0-B699-FBF988A836CA}"/>
              </a:ext>
            </a:extLst>
          </p:cNvPr>
          <p:cNvSpPr>
            <a:spLocks noGrp="1"/>
          </p:cNvSpPr>
          <p:nvPr>
            <p:ph type="title" idx="4294967295"/>
          </p:nvPr>
        </p:nvSpPr>
        <p:spPr>
          <a:xfrm>
            <a:off x="0" y="379413"/>
            <a:ext cx="8229600" cy="1143000"/>
          </a:xfrm>
          <a:prstGeom prst="rect">
            <a:avLst/>
          </a:prstGeom>
        </p:spPr>
        <p:txBody>
          <a:bodyPr/>
          <a:lstStyle/>
          <a:p>
            <a:r>
              <a:rPr lang="en-US" dirty="0"/>
              <a:t>Chapter I Cost Growth Trends</a:t>
            </a:r>
          </a:p>
        </p:txBody>
      </p:sp>
    </p:spTree>
    <p:extLst>
      <p:ext uri="{BB962C8B-B14F-4D97-AF65-F5344CB8AC3E}">
        <p14:creationId xmlns:p14="http://schemas.microsoft.com/office/powerpoint/2010/main" val="3265719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509649"/>
            <a:ext cx="8229600" cy="1143000"/>
          </a:xfrm>
        </p:spPr>
        <p:txBody>
          <a:bodyPr>
            <a:normAutofit fontScale="90000"/>
          </a:bodyPr>
          <a:lstStyle/>
          <a:p>
            <a:r>
              <a:rPr lang="en-US" dirty="0"/>
              <a:t>Total Medical Expenses – cost growth for </a:t>
            </a:r>
            <a:br>
              <a:rPr lang="en-US" dirty="0"/>
            </a:br>
            <a:r>
              <a:rPr lang="en-US" dirty="0"/>
              <a:t>de-identified payers, compared to the statewide average for each market, 2018-2020</a:t>
            </a:r>
          </a:p>
        </p:txBody>
      </p:sp>
      <p:pic>
        <p:nvPicPr>
          <p:cNvPr id="5" name="Picture 4">
            <a:extLst>
              <a:ext uri="{FF2B5EF4-FFF2-40B4-BE49-F238E27FC236}">
                <a16:creationId xmlns:a16="http://schemas.microsoft.com/office/drawing/2014/main" id="{229F8247-DE75-FE07-7F3B-007500ACA622}"/>
              </a:ext>
            </a:extLst>
          </p:cNvPr>
          <p:cNvPicPr>
            <a:picLocks noChangeAspect="1"/>
          </p:cNvPicPr>
          <p:nvPr/>
        </p:nvPicPr>
        <p:blipFill>
          <a:blip r:embed="rId2"/>
          <a:stretch>
            <a:fillRect/>
          </a:stretch>
        </p:blipFill>
        <p:spPr>
          <a:xfrm>
            <a:off x="258054" y="2251406"/>
            <a:ext cx="8627891" cy="3669334"/>
          </a:xfrm>
          <a:prstGeom prst="rect">
            <a:avLst/>
          </a:prstGeom>
        </p:spPr>
      </p:pic>
    </p:spTree>
    <p:extLst>
      <p:ext uri="{BB962C8B-B14F-4D97-AF65-F5344CB8AC3E}">
        <p14:creationId xmlns:p14="http://schemas.microsoft.com/office/powerpoint/2010/main" val="2408047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a:xfrm>
            <a:off x="457200" y="689539"/>
            <a:ext cx="8229600" cy="1143000"/>
          </a:xfrm>
        </p:spPr>
        <p:txBody>
          <a:bodyPr>
            <a:normAutofit fontScale="90000"/>
          </a:bodyPr>
          <a:lstStyle/>
          <a:p>
            <a:r>
              <a:rPr lang="en-US" dirty="0"/>
              <a:t>Total Medical Expenses – cost growth for    de-identified provider organizations, compared to the statewide average for each market, 2018-2020</a:t>
            </a:r>
          </a:p>
        </p:txBody>
      </p:sp>
      <p:pic>
        <p:nvPicPr>
          <p:cNvPr id="4" name="Picture 3">
            <a:extLst>
              <a:ext uri="{FF2B5EF4-FFF2-40B4-BE49-F238E27FC236}">
                <a16:creationId xmlns:a16="http://schemas.microsoft.com/office/drawing/2014/main" id="{B98E4CBF-26C4-768B-1FD5-8725C3A72284}"/>
              </a:ext>
            </a:extLst>
          </p:cNvPr>
          <p:cNvPicPr>
            <a:picLocks noChangeAspect="1"/>
          </p:cNvPicPr>
          <p:nvPr/>
        </p:nvPicPr>
        <p:blipFill>
          <a:blip r:embed="rId2"/>
          <a:stretch>
            <a:fillRect/>
          </a:stretch>
        </p:blipFill>
        <p:spPr>
          <a:xfrm>
            <a:off x="182859" y="2388087"/>
            <a:ext cx="8961141" cy="3780374"/>
          </a:xfrm>
          <a:prstGeom prst="rect">
            <a:avLst/>
          </a:prstGeom>
        </p:spPr>
      </p:pic>
    </p:spTree>
    <p:extLst>
      <p:ext uri="{BB962C8B-B14F-4D97-AF65-F5344CB8AC3E}">
        <p14:creationId xmlns:p14="http://schemas.microsoft.com/office/powerpoint/2010/main" val="336078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A37B8-C941-476C-A252-B7DBBB2440D1}"/>
              </a:ext>
            </a:extLst>
          </p:cNvPr>
          <p:cNvSpPr>
            <a:spLocks noGrp="1"/>
          </p:cNvSpPr>
          <p:nvPr>
            <p:ph type="body" sz="quarter" idx="10"/>
          </p:nvPr>
        </p:nvSpPr>
        <p:spPr>
          <a:xfrm>
            <a:off x="463732" y="1448936"/>
            <a:ext cx="7896498" cy="1025525"/>
          </a:xfrm>
          <a:prstGeom prst="rect">
            <a:avLst/>
          </a:prstGeom>
        </p:spPr>
        <p:txBody>
          <a:bodyPr/>
          <a:lstStyle/>
          <a:p>
            <a:r>
              <a:rPr lang="en-US" sz="2200" dirty="0">
                <a:solidFill>
                  <a:schemeClr val="tx1">
                    <a:lumMod val="85000"/>
                    <a:lumOff val="15000"/>
                  </a:schemeClr>
                </a:solidFill>
              </a:rPr>
              <a:t>All data is available in the public databook posted </a:t>
            </a:r>
            <a:r>
              <a:rPr lang="en-US" sz="2200" dirty="0">
                <a:solidFill>
                  <a:schemeClr val="tx1">
                    <a:lumMod val="85000"/>
                    <a:lumOff val="15000"/>
                  </a:schemeClr>
                </a:solidFill>
                <a:hlinkClick r:id="rId2"/>
              </a:rPr>
              <a:t>online</a:t>
            </a:r>
            <a:r>
              <a:rPr lang="en-US" sz="2200" dirty="0">
                <a:solidFill>
                  <a:schemeClr val="tx1">
                    <a:lumMod val="85000"/>
                    <a:lumOff val="15000"/>
                  </a:schemeClr>
                </a:solidFill>
              </a:rPr>
              <a:t>.</a:t>
            </a:r>
          </a:p>
          <a:p>
            <a:r>
              <a:rPr lang="en-US" sz="2200" dirty="0">
                <a:solidFill>
                  <a:schemeClr val="tx1">
                    <a:lumMod val="85000"/>
                    <a:lumOff val="15000"/>
                  </a:schemeClr>
                </a:solidFill>
              </a:rPr>
              <a:t>See the full report for all notes on data sources and methodology.</a:t>
            </a:r>
          </a:p>
          <a:p>
            <a:endParaRPr lang="en-US" sz="2200" dirty="0">
              <a:solidFill>
                <a:schemeClr val="tx1">
                  <a:lumMod val="85000"/>
                  <a:lumOff val="15000"/>
                </a:schemeClr>
              </a:solidFill>
              <a:highlight>
                <a:srgbClr val="FFFF00"/>
              </a:highlight>
            </a:endParaRPr>
          </a:p>
          <a:p>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Suggested Citation: </a:t>
            </a:r>
            <a:b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br>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Oregon Health Authority. Health Care Cost </a:t>
            </a:r>
            <a:r>
              <a:rPr lang="en-US" sz="2200" dirty="0">
                <a:solidFill>
                  <a:schemeClr val="tx1">
                    <a:lumMod val="85000"/>
                    <a:lumOff val="15000"/>
                  </a:schemeClr>
                </a:solidFill>
                <a:latin typeface="+mj-lt"/>
                <a:ea typeface="Franklin Gothic Medium Cond" panose="020B0606030402020204" pitchFamily="34" charset="0"/>
                <a:cs typeface="Calibri" panose="020F0502020204030204" pitchFamily="34" charset="0"/>
              </a:rPr>
              <a:t>Growth Trends in Oregon, 2018-2020</a:t>
            </a:r>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 Portland, OR. May 2023.</a:t>
            </a:r>
            <a:b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br>
            <a:b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br>
            <a:r>
              <a:rPr lang="en-US" sz="2200" dirty="0">
                <a:solidFill>
                  <a:schemeClr val="tx1">
                    <a:lumMod val="85000"/>
                    <a:lumOff val="15000"/>
                  </a:schemeClr>
                </a:solidFill>
                <a:effectLst/>
                <a:latin typeface="+mj-lt"/>
                <a:ea typeface="Franklin Gothic Medium Cond" panose="020B0606030402020204" pitchFamily="34" charset="0"/>
                <a:cs typeface="Calibri" panose="020F0502020204030204" pitchFamily="34" charset="0"/>
              </a:rPr>
              <a:t>For questions about this report, please contact: </a:t>
            </a:r>
            <a:r>
              <a:rPr lang="en-US" sz="2200" u="sng" dirty="0">
                <a:solidFill>
                  <a:schemeClr val="accent1"/>
                </a:solidFill>
                <a:effectLst/>
                <a:latin typeface="+mj-lt"/>
                <a:ea typeface="Franklin Gothic Medium Cond" panose="020B06060304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HealthCare.CostTarget@</a:t>
            </a:r>
            <a:r>
              <a:rPr lang="en-US" sz="2200" u="sng" dirty="0">
                <a:solidFill>
                  <a:schemeClr val="accent1"/>
                </a:solidFill>
                <a:latin typeface="+mj-lt"/>
                <a:ea typeface="Franklin Gothic Medium Cond" panose="020B06060304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oha</a:t>
            </a:r>
            <a:r>
              <a:rPr lang="en-US" sz="2200" u="sng" dirty="0">
                <a:solidFill>
                  <a:schemeClr val="accent1"/>
                </a:solidFill>
                <a:effectLst/>
                <a:latin typeface="+mj-lt"/>
                <a:ea typeface="Franklin Gothic Medium Cond" panose="020B06060304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.oregon.gov</a:t>
            </a:r>
            <a:endParaRPr lang="en-US" sz="2200" dirty="0">
              <a:solidFill>
                <a:schemeClr val="accent1"/>
              </a:solidFill>
              <a:effectLst/>
              <a:latin typeface="+mj-lt"/>
              <a:ea typeface="Franklin Gothic Medium Cond" panose="020B0606030402020204" pitchFamily="34" charset="0"/>
              <a:cs typeface="Calibri" panose="020F0502020204030204" pitchFamily="34" charset="0"/>
            </a:endParaRPr>
          </a:p>
          <a:p>
            <a:endParaRPr lang="en-US" sz="2200" dirty="0">
              <a:solidFill>
                <a:schemeClr val="tx1">
                  <a:lumMod val="85000"/>
                  <a:lumOff val="15000"/>
                </a:schemeClr>
              </a:solidFill>
              <a:highlight>
                <a:srgbClr val="FFFF00"/>
              </a:highlight>
            </a:endParaRPr>
          </a:p>
        </p:txBody>
      </p:sp>
      <p:sp>
        <p:nvSpPr>
          <p:cNvPr id="2" name="Title 1">
            <a:extLst>
              <a:ext uri="{FF2B5EF4-FFF2-40B4-BE49-F238E27FC236}">
                <a16:creationId xmlns:a16="http://schemas.microsoft.com/office/drawing/2014/main" id="{40845D52-B707-4EA2-BD85-AB4BCE0A0EAA}"/>
              </a:ext>
            </a:extLst>
          </p:cNvPr>
          <p:cNvSpPr>
            <a:spLocks noGrp="1"/>
          </p:cNvSpPr>
          <p:nvPr>
            <p:ph type="title" idx="4294967295"/>
          </p:nvPr>
        </p:nvSpPr>
        <p:spPr>
          <a:xfrm>
            <a:off x="450668" y="481009"/>
            <a:ext cx="8229600" cy="1143000"/>
          </a:xfrm>
          <a:prstGeom prst="rect">
            <a:avLst/>
          </a:prstGeom>
        </p:spPr>
        <p:txBody>
          <a:bodyPr/>
          <a:lstStyle/>
          <a:p>
            <a:pPr algn="l"/>
            <a:r>
              <a:rPr lang="en-US" dirty="0"/>
              <a:t>Databook and Methodology </a:t>
            </a:r>
          </a:p>
        </p:txBody>
      </p:sp>
    </p:spTree>
    <p:extLst>
      <p:ext uri="{BB962C8B-B14F-4D97-AF65-F5344CB8AC3E}">
        <p14:creationId xmlns:p14="http://schemas.microsoft.com/office/powerpoint/2010/main" val="343316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57533D-09A2-404F-8A40-6572EAE30FCD}"/>
              </a:ext>
            </a:extLst>
          </p:cNvPr>
          <p:cNvSpPr>
            <a:spLocks noGrp="1"/>
          </p:cNvSpPr>
          <p:nvPr>
            <p:ph type="title"/>
          </p:nvPr>
        </p:nvSpPr>
        <p:spPr>
          <a:xfrm>
            <a:off x="457200" y="539040"/>
            <a:ext cx="8229600" cy="1143000"/>
          </a:xfrm>
        </p:spPr>
        <p:txBody>
          <a:bodyPr/>
          <a:lstStyle/>
          <a:p>
            <a:r>
              <a:rPr lang="en-US" dirty="0"/>
              <a:t>Total health care spending in Oregon, 2018-2020, billions</a:t>
            </a:r>
          </a:p>
        </p:txBody>
      </p:sp>
      <p:pic>
        <p:nvPicPr>
          <p:cNvPr id="3" name="Picture 2">
            <a:extLst>
              <a:ext uri="{FF2B5EF4-FFF2-40B4-BE49-F238E27FC236}">
                <a16:creationId xmlns:a16="http://schemas.microsoft.com/office/drawing/2014/main" id="{47472E65-ED51-3572-3AFD-8AAE75F963C5}"/>
              </a:ext>
            </a:extLst>
          </p:cNvPr>
          <p:cNvPicPr>
            <a:picLocks noChangeAspect="1"/>
          </p:cNvPicPr>
          <p:nvPr/>
        </p:nvPicPr>
        <p:blipFill rotWithShape="1">
          <a:blip r:embed="rId2"/>
          <a:srcRect r="48022"/>
          <a:stretch/>
        </p:blipFill>
        <p:spPr>
          <a:xfrm>
            <a:off x="817245" y="1876350"/>
            <a:ext cx="7509510" cy="4141218"/>
          </a:xfrm>
          <a:prstGeom prst="rect">
            <a:avLst/>
          </a:prstGeom>
        </p:spPr>
      </p:pic>
    </p:spTree>
    <p:extLst>
      <p:ext uri="{BB962C8B-B14F-4D97-AF65-F5344CB8AC3E}">
        <p14:creationId xmlns:p14="http://schemas.microsoft.com/office/powerpoint/2010/main" val="340587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AAA-64B8-4ED9-87E5-ABE3CBE4B9D2}"/>
              </a:ext>
            </a:extLst>
          </p:cNvPr>
          <p:cNvSpPr>
            <a:spLocks noGrp="1"/>
          </p:cNvSpPr>
          <p:nvPr>
            <p:ph type="title"/>
          </p:nvPr>
        </p:nvSpPr>
        <p:spPr>
          <a:xfrm>
            <a:off x="449208" y="485968"/>
            <a:ext cx="8229600" cy="1143000"/>
          </a:xfrm>
        </p:spPr>
        <p:txBody>
          <a:bodyPr/>
          <a:lstStyle/>
          <a:p>
            <a:r>
              <a:rPr lang="en-US" dirty="0"/>
              <a:t>Total health care spending in Oregon, by market, 2018-2020</a:t>
            </a:r>
          </a:p>
        </p:txBody>
      </p:sp>
      <p:pic>
        <p:nvPicPr>
          <p:cNvPr id="4" name="Picture 3">
            <a:extLst>
              <a:ext uri="{FF2B5EF4-FFF2-40B4-BE49-F238E27FC236}">
                <a16:creationId xmlns:a16="http://schemas.microsoft.com/office/drawing/2014/main" id="{4EB8AC86-EE17-CE31-2514-5A4F7A0297A5}"/>
              </a:ext>
            </a:extLst>
          </p:cNvPr>
          <p:cNvPicPr>
            <a:picLocks noChangeAspect="1"/>
          </p:cNvPicPr>
          <p:nvPr/>
        </p:nvPicPr>
        <p:blipFill>
          <a:blip r:embed="rId3"/>
          <a:stretch>
            <a:fillRect/>
          </a:stretch>
        </p:blipFill>
        <p:spPr>
          <a:xfrm>
            <a:off x="0" y="2984234"/>
            <a:ext cx="4468248" cy="2549001"/>
          </a:xfrm>
          <a:prstGeom prst="rect">
            <a:avLst/>
          </a:prstGeom>
        </p:spPr>
      </p:pic>
      <p:pic>
        <p:nvPicPr>
          <p:cNvPr id="7" name="Picture 6">
            <a:extLst>
              <a:ext uri="{FF2B5EF4-FFF2-40B4-BE49-F238E27FC236}">
                <a16:creationId xmlns:a16="http://schemas.microsoft.com/office/drawing/2014/main" id="{CA3B57D8-C530-9671-5F44-55879359C6A3}"/>
              </a:ext>
            </a:extLst>
          </p:cNvPr>
          <p:cNvPicPr>
            <a:picLocks noChangeAspect="1"/>
          </p:cNvPicPr>
          <p:nvPr/>
        </p:nvPicPr>
        <p:blipFill>
          <a:blip r:embed="rId4"/>
          <a:stretch>
            <a:fillRect/>
          </a:stretch>
        </p:blipFill>
        <p:spPr>
          <a:xfrm>
            <a:off x="4524846" y="2984235"/>
            <a:ext cx="4499994" cy="2549001"/>
          </a:xfrm>
          <a:prstGeom prst="rect">
            <a:avLst/>
          </a:prstGeom>
        </p:spPr>
      </p:pic>
      <p:sp>
        <p:nvSpPr>
          <p:cNvPr id="9" name="TextBox 8">
            <a:extLst>
              <a:ext uri="{FF2B5EF4-FFF2-40B4-BE49-F238E27FC236}">
                <a16:creationId xmlns:a16="http://schemas.microsoft.com/office/drawing/2014/main" id="{168A819B-6C2B-025D-D89A-BB5D09135CF1}"/>
              </a:ext>
            </a:extLst>
          </p:cNvPr>
          <p:cNvSpPr txBox="1"/>
          <p:nvPr/>
        </p:nvSpPr>
        <p:spPr>
          <a:xfrm>
            <a:off x="256321" y="2338613"/>
            <a:ext cx="3572729" cy="369332"/>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Total spending </a:t>
            </a:r>
            <a:r>
              <a:rPr lang="en-US" b="1" dirty="0">
                <a:solidFill>
                  <a:schemeClr val="tx1">
                    <a:lumMod val="85000"/>
                    <a:lumOff val="15000"/>
                  </a:schemeClr>
                </a:solidFill>
                <a:latin typeface="Calibri" panose="020F0502020204030204" pitchFamily="34" charset="0"/>
                <a:cs typeface="Calibri" panose="020F0502020204030204" pitchFamily="34" charset="0"/>
              </a:rPr>
              <a:t>in billions</a:t>
            </a:r>
          </a:p>
        </p:txBody>
      </p:sp>
      <p:sp>
        <p:nvSpPr>
          <p:cNvPr id="10" name="TextBox 9">
            <a:extLst>
              <a:ext uri="{FF2B5EF4-FFF2-40B4-BE49-F238E27FC236}">
                <a16:creationId xmlns:a16="http://schemas.microsoft.com/office/drawing/2014/main" id="{071B080C-72B1-F780-D43C-35588FFEE09C}"/>
              </a:ext>
            </a:extLst>
          </p:cNvPr>
          <p:cNvSpPr txBox="1"/>
          <p:nvPr/>
        </p:nvSpPr>
        <p:spPr>
          <a:xfrm>
            <a:off x="4572000" y="2338613"/>
            <a:ext cx="4106808" cy="369332"/>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Total spending </a:t>
            </a:r>
            <a:r>
              <a:rPr lang="en-US" b="1" dirty="0">
                <a:solidFill>
                  <a:schemeClr val="tx1">
                    <a:lumMod val="85000"/>
                    <a:lumOff val="15000"/>
                  </a:schemeClr>
                </a:solidFill>
                <a:latin typeface="Calibri" panose="020F0502020204030204" pitchFamily="34" charset="0"/>
                <a:cs typeface="Calibri" panose="020F0502020204030204" pitchFamily="34" charset="0"/>
              </a:rPr>
              <a:t>as a percentage of total</a:t>
            </a:r>
          </a:p>
        </p:txBody>
      </p:sp>
    </p:spTree>
    <p:extLst>
      <p:ext uri="{BB962C8B-B14F-4D97-AF65-F5344CB8AC3E}">
        <p14:creationId xmlns:p14="http://schemas.microsoft.com/office/powerpoint/2010/main" val="41365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9C58-54B0-4110-96B6-489D7C2AC7DE}"/>
              </a:ext>
            </a:extLst>
          </p:cNvPr>
          <p:cNvSpPr>
            <a:spLocks noGrp="1"/>
          </p:cNvSpPr>
          <p:nvPr>
            <p:ph type="title"/>
          </p:nvPr>
        </p:nvSpPr>
        <p:spPr>
          <a:xfrm>
            <a:off x="334107" y="599990"/>
            <a:ext cx="8475785" cy="1143000"/>
          </a:xfrm>
        </p:spPr>
        <p:txBody>
          <a:bodyPr>
            <a:normAutofit fontScale="90000"/>
          </a:bodyPr>
          <a:lstStyle/>
          <a:p>
            <a:r>
              <a:rPr lang="en-US" dirty="0"/>
              <a:t>Growth rate in total health care spending and total spending in billions, by market, 2018-2020</a:t>
            </a:r>
          </a:p>
        </p:txBody>
      </p:sp>
      <p:pic>
        <p:nvPicPr>
          <p:cNvPr id="4" name="Picture 3">
            <a:extLst>
              <a:ext uri="{FF2B5EF4-FFF2-40B4-BE49-F238E27FC236}">
                <a16:creationId xmlns:a16="http://schemas.microsoft.com/office/drawing/2014/main" id="{0F847C2A-AEA6-2158-1BD3-AFD94012EC9C}"/>
              </a:ext>
            </a:extLst>
          </p:cNvPr>
          <p:cNvPicPr>
            <a:picLocks noChangeAspect="1"/>
          </p:cNvPicPr>
          <p:nvPr/>
        </p:nvPicPr>
        <p:blipFill>
          <a:blip r:embed="rId2"/>
          <a:stretch>
            <a:fillRect/>
          </a:stretch>
        </p:blipFill>
        <p:spPr>
          <a:xfrm>
            <a:off x="211015" y="1936296"/>
            <a:ext cx="8721970" cy="4447444"/>
          </a:xfrm>
          <a:prstGeom prst="rect">
            <a:avLst/>
          </a:prstGeom>
        </p:spPr>
      </p:pic>
    </p:spTree>
    <p:extLst>
      <p:ext uri="{BB962C8B-B14F-4D97-AF65-F5344CB8AC3E}">
        <p14:creationId xmlns:p14="http://schemas.microsoft.com/office/powerpoint/2010/main" val="231225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C8B5-F4AA-44EE-BFE2-53CB6A8B90FB}"/>
              </a:ext>
            </a:extLst>
          </p:cNvPr>
          <p:cNvSpPr>
            <a:spLocks noGrp="1"/>
          </p:cNvSpPr>
          <p:nvPr>
            <p:ph type="title"/>
          </p:nvPr>
        </p:nvSpPr>
        <p:spPr>
          <a:xfrm>
            <a:off x="457200" y="503530"/>
            <a:ext cx="8229600" cy="1143000"/>
          </a:xfrm>
        </p:spPr>
        <p:txBody>
          <a:bodyPr/>
          <a:lstStyle/>
          <a:p>
            <a:r>
              <a:rPr lang="en-US" dirty="0"/>
              <a:t>Total Medicaid spending and the Public Health Emergency</a:t>
            </a:r>
          </a:p>
        </p:txBody>
      </p:sp>
      <p:pic>
        <p:nvPicPr>
          <p:cNvPr id="4" name="Picture 3">
            <a:extLst>
              <a:ext uri="{FF2B5EF4-FFF2-40B4-BE49-F238E27FC236}">
                <a16:creationId xmlns:a16="http://schemas.microsoft.com/office/drawing/2014/main" id="{1957AD59-3941-2BEB-DFF5-5344FE3C7F9C}"/>
              </a:ext>
            </a:extLst>
          </p:cNvPr>
          <p:cNvPicPr>
            <a:picLocks noChangeAspect="1"/>
          </p:cNvPicPr>
          <p:nvPr/>
        </p:nvPicPr>
        <p:blipFill>
          <a:blip r:embed="rId2"/>
          <a:stretch>
            <a:fillRect/>
          </a:stretch>
        </p:blipFill>
        <p:spPr>
          <a:xfrm>
            <a:off x="213613" y="1972174"/>
            <a:ext cx="4942310" cy="2585323"/>
          </a:xfrm>
          <a:prstGeom prst="rect">
            <a:avLst/>
          </a:prstGeom>
        </p:spPr>
      </p:pic>
      <p:pic>
        <p:nvPicPr>
          <p:cNvPr id="9" name="Picture 8">
            <a:extLst>
              <a:ext uri="{FF2B5EF4-FFF2-40B4-BE49-F238E27FC236}">
                <a16:creationId xmlns:a16="http://schemas.microsoft.com/office/drawing/2014/main" id="{F88AE570-E258-010E-6450-4095D38461F7}"/>
              </a:ext>
            </a:extLst>
          </p:cNvPr>
          <p:cNvPicPr>
            <a:picLocks noChangeAspect="1"/>
          </p:cNvPicPr>
          <p:nvPr/>
        </p:nvPicPr>
        <p:blipFill>
          <a:blip r:embed="rId3"/>
          <a:stretch>
            <a:fillRect/>
          </a:stretch>
        </p:blipFill>
        <p:spPr>
          <a:xfrm>
            <a:off x="457200" y="4745076"/>
            <a:ext cx="7033848" cy="1758352"/>
          </a:xfrm>
          <a:prstGeom prst="rect">
            <a:avLst/>
          </a:prstGeom>
        </p:spPr>
      </p:pic>
      <p:sp>
        <p:nvSpPr>
          <p:cNvPr id="11" name="TextBox 10">
            <a:extLst>
              <a:ext uri="{FF2B5EF4-FFF2-40B4-BE49-F238E27FC236}">
                <a16:creationId xmlns:a16="http://schemas.microsoft.com/office/drawing/2014/main" id="{3D0C633B-5D18-3C9C-CD52-43DA502578FB}"/>
              </a:ext>
            </a:extLst>
          </p:cNvPr>
          <p:cNvSpPr txBox="1"/>
          <p:nvPr/>
        </p:nvSpPr>
        <p:spPr>
          <a:xfrm>
            <a:off x="5400518" y="2286243"/>
            <a:ext cx="2977672" cy="1754326"/>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Increased growth in </a:t>
            </a:r>
            <a:r>
              <a:rPr lang="en-US" b="1" dirty="0">
                <a:solidFill>
                  <a:schemeClr val="accent5">
                    <a:lumMod val="75000"/>
                  </a:schemeClr>
                </a:solidFill>
                <a:latin typeface="Calibri" panose="020F0502020204030204" pitchFamily="34" charset="0"/>
                <a:cs typeface="Calibri" panose="020F0502020204030204" pitchFamily="34" charset="0"/>
              </a:rPr>
              <a:t>Medicaid</a:t>
            </a:r>
            <a:r>
              <a:rPr lang="en-US" b="1" dirty="0">
                <a:solidFill>
                  <a:schemeClr val="accent3">
                    <a:lumMod val="75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spending from 2019-2020 relative to 2018-2019 likely reflected increased enrollment due to the Public Health Emergency</a:t>
            </a:r>
          </a:p>
        </p:txBody>
      </p:sp>
      <p:sp>
        <p:nvSpPr>
          <p:cNvPr id="12" name="TextBox 11">
            <a:extLst>
              <a:ext uri="{FF2B5EF4-FFF2-40B4-BE49-F238E27FC236}">
                <a16:creationId xmlns:a16="http://schemas.microsoft.com/office/drawing/2014/main" id="{FC34B4C1-21C4-2F7B-6D01-0BFD7808B2B6}"/>
              </a:ext>
            </a:extLst>
          </p:cNvPr>
          <p:cNvSpPr txBox="1"/>
          <p:nvPr/>
        </p:nvSpPr>
        <p:spPr>
          <a:xfrm>
            <a:off x="457704" y="4707713"/>
            <a:ext cx="4114800" cy="307777"/>
          </a:xfrm>
          <a:prstGeom prst="rect">
            <a:avLst/>
          </a:prstGeom>
          <a:noFill/>
        </p:spPr>
        <p:txBody>
          <a:bodyPr wrap="square" rtlCol="0">
            <a:spAutoFit/>
          </a:bodyPr>
          <a:lstStyle/>
          <a:p>
            <a:pPr algn="l"/>
            <a:r>
              <a:rPr lang="en-US" sz="1400" b="1" dirty="0">
                <a:solidFill>
                  <a:schemeClr val="bg2">
                    <a:lumMod val="50000"/>
                  </a:schemeClr>
                </a:solidFill>
                <a:latin typeface="Calibri" panose="020F0502020204030204" pitchFamily="34" charset="0"/>
                <a:cs typeface="Calibri" panose="020F0502020204030204" pitchFamily="34" charset="0"/>
              </a:rPr>
              <a:t>Medicaid eligibility by quarter, 2018-2020</a:t>
            </a:r>
          </a:p>
        </p:txBody>
      </p:sp>
      <p:sp>
        <p:nvSpPr>
          <p:cNvPr id="13" name="TextBox 12">
            <a:extLst>
              <a:ext uri="{FF2B5EF4-FFF2-40B4-BE49-F238E27FC236}">
                <a16:creationId xmlns:a16="http://schemas.microsoft.com/office/drawing/2014/main" id="{FB027BC6-FF66-07D3-59B8-5992AE921F21}"/>
              </a:ext>
            </a:extLst>
          </p:cNvPr>
          <p:cNvSpPr txBox="1"/>
          <p:nvPr/>
        </p:nvSpPr>
        <p:spPr>
          <a:xfrm>
            <a:off x="458208" y="1855578"/>
            <a:ext cx="4113792" cy="523220"/>
          </a:xfrm>
          <a:prstGeom prst="rect">
            <a:avLst/>
          </a:prstGeom>
          <a:noFill/>
        </p:spPr>
        <p:txBody>
          <a:bodyPr wrap="square" rtlCol="0">
            <a:spAutoFit/>
          </a:bodyPr>
          <a:lstStyle/>
          <a:p>
            <a:pPr algn="l"/>
            <a:r>
              <a:rPr lang="en-US" sz="1400" b="1" dirty="0">
                <a:solidFill>
                  <a:schemeClr val="bg2">
                    <a:lumMod val="50000"/>
                  </a:schemeClr>
                </a:solidFill>
                <a:latin typeface="Calibri" panose="020F0502020204030204" pitchFamily="34" charset="0"/>
                <a:cs typeface="Calibri" panose="020F0502020204030204" pitchFamily="34" charset="0"/>
              </a:rPr>
              <a:t>Growth rate in total health care spending and total spending in billions, Medicaid, 2018-2020</a:t>
            </a:r>
          </a:p>
        </p:txBody>
      </p:sp>
    </p:spTree>
    <p:extLst>
      <p:ext uri="{BB962C8B-B14F-4D97-AF65-F5344CB8AC3E}">
        <p14:creationId xmlns:p14="http://schemas.microsoft.com/office/powerpoint/2010/main" val="184068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3FF0-74D0-4AC8-A6F4-74ACE5722BF5}"/>
              </a:ext>
            </a:extLst>
          </p:cNvPr>
          <p:cNvSpPr>
            <a:spLocks noGrp="1"/>
          </p:cNvSpPr>
          <p:nvPr>
            <p:ph type="title"/>
          </p:nvPr>
        </p:nvSpPr>
        <p:spPr>
          <a:xfrm>
            <a:off x="457200" y="543121"/>
            <a:ext cx="8572500" cy="1143000"/>
          </a:xfrm>
        </p:spPr>
        <p:txBody>
          <a:bodyPr>
            <a:normAutofit/>
          </a:bodyPr>
          <a:lstStyle/>
          <a:p>
            <a:r>
              <a:rPr lang="en-US" dirty="0"/>
              <a:t>Total health care spending – Other Spending, 2018-2020</a:t>
            </a:r>
          </a:p>
        </p:txBody>
      </p:sp>
      <p:pic>
        <p:nvPicPr>
          <p:cNvPr id="4" name="Picture 3">
            <a:extLst>
              <a:ext uri="{FF2B5EF4-FFF2-40B4-BE49-F238E27FC236}">
                <a16:creationId xmlns:a16="http://schemas.microsoft.com/office/drawing/2014/main" id="{C509A36B-2936-8393-1181-93F3DB7884A2}"/>
              </a:ext>
            </a:extLst>
          </p:cNvPr>
          <p:cNvPicPr>
            <a:picLocks noChangeAspect="1"/>
          </p:cNvPicPr>
          <p:nvPr/>
        </p:nvPicPr>
        <p:blipFill>
          <a:blip r:embed="rId2"/>
          <a:stretch>
            <a:fillRect/>
          </a:stretch>
        </p:blipFill>
        <p:spPr>
          <a:xfrm>
            <a:off x="457200" y="2055452"/>
            <a:ext cx="4800602" cy="4521759"/>
          </a:xfrm>
          <a:prstGeom prst="rect">
            <a:avLst/>
          </a:prstGeom>
        </p:spPr>
      </p:pic>
      <p:sp>
        <p:nvSpPr>
          <p:cNvPr id="7" name="TextBox 6">
            <a:extLst>
              <a:ext uri="{FF2B5EF4-FFF2-40B4-BE49-F238E27FC236}">
                <a16:creationId xmlns:a16="http://schemas.microsoft.com/office/drawing/2014/main" id="{D0761BDE-72FF-0F31-2B03-D6E0A1C6BD23}"/>
              </a:ext>
            </a:extLst>
          </p:cNvPr>
          <p:cNvSpPr txBox="1"/>
          <p:nvPr/>
        </p:nvSpPr>
        <p:spPr>
          <a:xfrm>
            <a:off x="457200" y="1686121"/>
            <a:ext cx="3429000" cy="369332"/>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Total spending is </a:t>
            </a:r>
            <a:r>
              <a:rPr lang="en-US" dirty="0">
                <a:solidFill>
                  <a:schemeClr val="bg2">
                    <a:lumMod val="50000"/>
                  </a:schemeClr>
                </a:solidFill>
                <a:latin typeface="Calibri" panose="020F0502020204030204" pitchFamily="34" charset="0"/>
                <a:cs typeface="Calibri" panose="020F0502020204030204" pitchFamily="34" charset="0"/>
              </a:rPr>
              <a:t>in</a:t>
            </a:r>
            <a:r>
              <a:rPr lang="en-US" b="1" dirty="0">
                <a:solidFill>
                  <a:schemeClr val="accent1"/>
                </a:solidFill>
                <a:latin typeface="Calibri" panose="020F0502020204030204" pitchFamily="34" charset="0"/>
                <a:cs typeface="Calibri" panose="020F0502020204030204" pitchFamily="34" charset="0"/>
              </a:rPr>
              <a:t> </a:t>
            </a:r>
            <a:r>
              <a:rPr lang="en-US" b="1" dirty="0">
                <a:solidFill>
                  <a:schemeClr val="tx1">
                    <a:lumMod val="85000"/>
                    <a:lumOff val="15000"/>
                  </a:schemeClr>
                </a:solidFill>
                <a:latin typeface="Calibri" panose="020F0502020204030204" pitchFamily="34" charset="0"/>
                <a:cs typeface="Calibri" panose="020F0502020204030204" pitchFamily="34" charset="0"/>
              </a:rPr>
              <a:t>millions</a:t>
            </a:r>
          </a:p>
        </p:txBody>
      </p:sp>
    </p:spTree>
    <p:extLst>
      <p:ext uri="{BB962C8B-B14F-4D97-AF65-F5344CB8AC3E}">
        <p14:creationId xmlns:p14="http://schemas.microsoft.com/office/powerpoint/2010/main" val="253580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3520-8574-4736-AD31-B5AF7AC1B5BF}"/>
              </a:ext>
            </a:extLst>
          </p:cNvPr>
          <p:cNvSpPr>
            <a:spLocks noGrp="1"/>
          </p:cNvSpPr>
          <p:nvPr>
            <p:ph type="title"/>
          </p:nvPr>
        </p:nvSpPr>
        <p:spPr>
          <a:xfrm>
            <a:off x="457200" y="683247"/>
            <a:ext cx="8229600" cy="1143000"/>
          </a:xfrm>
        </p:spPr>
        <p:txBody>
          <a:bodyPr>
            <a:normAutofit fontScale="90000"/>
          </a:bodyPr>
          <a:lstStyle/>
          <a:p>
            <a:r>
              <a:rPr lang="en-US" dirty="0"/>
              <a:t>Total Health Care Expenditures (THCE), and growth rate in Oregon, per person per year, 2018-2020</a:t>
            </a:r>
          </a:p>
        </p:txBody>
      </p:sp>
      <p:pic>
        <p:nvPicPr>
          <p:cNvPr id="4" name="Picture 3">
            <a:extLst>
              <a:ext uri="{FF2B5EF4-FFF2-40B4-BE49-F238E27FC236}">
                <a16:creationId xmlns:a16="http://schemas.microsoft.com/office/drawing/2014/main" id="{BB15EF76-F89B-2202-17F8-CD1BC0181C29}"/>
              </a:ext>
            </a:extLst>
          </p:cNvPr>
          <p:cNvPicPr>
            <a:picLocks noChangeAspect="1"/>
          </p:cNvPicPr>
          <p:nvPr/>
        </p:nvPicPr>
        <p:blipFill>
          <a:blip r:embed="rId2"/>
          <a:stretch>
            <a:fillRect/>
          </a:stretch>
        </p:blipFill>
        <p:spPr>
          <a:xfrm>
            <a:off x="1190334" y="2395612"/>
            <a:ext cx="6763331" cy="3502268"/>
          </a:xfrm>
          <a:prstGeom prst="rect">
            <a:avLst/>
          </a:prstGeom>
        </p:spPr>
      </p:pic>
    </p:spTree>
    <p:extLst>
      <p:ext uri="{BB962C8B-B14F-4D97-AF65-F5344CB8AC3E}">
        <p14:creationId xmlns:p14="http://schemas.microsoft.com/office/powerpoint/2010/main" val="1380896070"/>
      </p:ext>
    </p:extLst>
  </p:cSld>
  <p:clrMapOvr>
    <a:masterClrMapping/>
  </p:clrMapOvr>
</p:sld>
</file>

<file path=ppt/theme/theme1.xml><?xml version="1.0" encoding="utf-8"?>
<a:theme xmlns:a="http://schemas.openxmlformats.org/drawingml/2006/main" name="HPA PPT">
  <a:themeElements>
    <a:clrScheme name="Custom 1">
      <a:dk1>
        <a:sysClr val="windowText" lastClr="000000"/>
      </a:dk1>
      <a:lt1>
        <a:sysClr val="window" lastClr="FFFFFF"/>
      </a:lt1>
      <a:dk2>
        <a:srgbClr val="44546A"/>
      </a:dk2>
      <a:lt2>
        <a:srgbClr val="E7E6E6"/>
      </a:lt2>
      <a:accent1>
        <a:srgbClr val="1F497D"/>
      </a:accent1>
      <a:accent2>
        <a:srgbClr val="0078A3"/>
      </a:accent2>
      <a:accent3>
        <a:srgbClr val="00AAE6"/>
      </a:accent3>
      <a:accent4>
        <a:srgbClr val="A01C3F"/>
      </a:accent4>
      <a:accent5>
        <a:srgbClr val="7DA830"/>
      </a:accent5>
      <a:accent6>
        <a:srgbClr val="E182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latin typeface="Arial Narrow" panose="020B0606020202030204" pitchFamily="34" charset="0"/>
          </a:defRPr>
        </a:defPPr>
      </a:lstStyle>
    </a:txDef>
  </a:objectDefaults>
  <a:extraClrSchemeLst/>
  <a:extLst>
    <a:ext uri="{05A4C25C-085E-4340-85A3-A5531E510DB2}">
      <thm15:themeFamily xmlns:thm15="http://schemas.microsoft.com/office/thememl/2012/main" name="OHA-HPA PPT TEMPLATE 4x3_02 2022" id="{36BB2126-8894-467A-8B92-78DEEC726BB3}" vid="{D37F6F62-C043-4D5B-80F0-C013ECC654E2}"/>
    </a:ext>
  </a:extLst>
</a:theme>
</file>

<file path=ppt/theme/theme2.xml><?xml version="1.0" encoding="utf-8"?>
<a:theme xmlns:a="http://schemas.openxmlformats.org/drawingml/2006/main" name="Office Theme">
  <a:themeElements>
    <a:clrScheme name="HPA Color Theme">
      <a:dk1>
        <a:srgbClr val="646464"/>
      </a:dk1>
      <a:lt1>
        <a:srgbClr val="FFFFFF"/>
      </a:lt1>
      <a:dk2>
        <a:srgbClr val="1E194D"/>
      </a:dk2>
      <a:lt2>
        <a:srgbClr val="FFFFFF"/>
      </a:lt2>
      <a:accent1>
        <a:srgbClr val="005595"/>
      </a:accent1>
      <a:accent2>
        <a:srgbClr val="EC8902"/>
      </a:accent2>
      <a:accent3>
        <a:srgbClr val="7DA830"/>
      </a:accent3>
      <a:accent4>
        <a:srgbClr val="0088B8"/>
      </a:accent4>
      <a:accent5>
        <a:srgbClr val="536D60"/>
      </a:accent5>
      <a:accent6>
        <a:srgbClr val="A01C3F"/>
      </a:accent6>
      <a:hlink>
        <a:srgbClr val="0088B8"/>
      </a:hlink>
      <a:folHlink>
        <a:srgbClr val="536D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Meta_x0020_Keywords xmlns="5b6704dc-846a-4f54-9541-bd5523c0ad09" xsi:nil="true"/>
    <IASubtopic xmlns="59da1016-2a1b-4f8a-9768-d7a4932f6f16" xsi:nil="true"/>
    <URL xmlns="http://schemas.microsoft.com/sharepoint/v3">
      <Url xsi:nil="true"/>
      <Description xsi:nil="true"/>
    </URL>
    <Meta_x0020_Description xmlns="5b6704dc-846a-4f54-9541-bd5523c0ad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D712A58CC08C4881FD312BDEE7828F" ma:contentTypeVersion="18" ma:contentTypeDescription="Create a new document." ma:contentTypeScope="" ma:versionID="3e465648bc2416bf3331cb4bfc901fe2">
  <xsd:schema xmlns:xsd="http://www.w3.org/2001/XMLSchema" xmlns:xs="http://www.w3.org/2001/XMLSchema" xmlns:p="http://schemas.microsoft.com/office/2006/metadata/properties" xmlns:ns1="http://schemas.microsoft.com/sharepoint/v3" xmlns:ns2="59da1016-2a1b-4f8a-9768-d7a4932f6f16" xmlns:ns3="5b6704dc-846a-4f54-9541-bd5523c0ad09" targetNamespace="http://schemas.microsoft.com/office/2006/metadata/properties" ma:root="true" ma:fieldsID="95cf926887d78b97aa7756545dadeee2" ns1:_="" ns2:_="" ns3:_="">
    <xsd:import namespace="http://schemas.microsoft.com/sharepoint/v3"/>
    <xsd:import namespace="59da1016-2a1b-4f8a-9768-d7a4932f6f16"/>
    <xsd:import namespace="5b6704dc-846a-4f54-9541-bd5523c0ad09"/>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6704dc-846a-4f54-9541-bd5523c0ad09"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8F63F-7D9F-4802-8D80-FD6899401196}">
  <ds:schemaRefs>
    <ds:schemaRef ds:uri="http://schemas.microsoft.com/sharepoint/v3/contenttype/forms"/>
  </ds:schemaRefs>
</ds:datastoreItem>
</file>

<file path=customXml/itemProps2.xml><?xml version="1.0" encoding="utf-8"?>
<ds:datastoreItem xmlns:ds="http://schemas.openxmlformats.org/officeDocument/2006/customXml" ds:itemID="{E8B4B428-3CE1-4733-B043-D0D61105A107}">
  <ds:schemaRefs>
    <ds:schemaRef ds:uri="http://schemas.microsoft.com/office/2006/metadata/properties"/>
    <ds:schemaRef ds:uri="http://schemas.microsoft.com/office/infopath/2007/PartnerControls"/>
    <ds:schemaRef ds:uri="1e86cd5e-1254-42b0-93fc-796277a5de6d"/>
    <ds:schemaRef ds:uri="a89f00d2-3813-43c6-a833-809dd1480e97"/>
  </ds:schemaRefs>
</ds:datastoreItem>
</file>

<file path=customXml/itemProps3.xml><?xml version="1.0" encoding="utf-8"?>
<ds:datastoreItem xmlns:ds="http://schemas.openxmlformats.org/officeDocument/2006/customXml" ds:itemID="{0B39CB2B-CCCF-41C9-8D18-F525130D65E2}"/>
</file>

<file path=docProps/app.xml><?xml version="1.0" encoding="utf-8"?>
<Properties xmlns="http://schemas.openxmlformats.org/officeDocument/2006/extended-properties" xmlns:vt="http://schemas.openxmlformats.org/officeDocument/2006/docPropsVTypes">
  <Template>OHA-HPA PPT TEMPLATE 4x3_02 2022 (2)</Template>
  <TotalTime>1609</TotalTime>
  <Words>1197</Words>
  <Application>Microsoft Office PowerPoint</Application>
  <PresentationFormat>On-screen Show (4:3)</PresentationFormat>
  <Paragraphs>85</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Narrow</vt:lpstr>
      <vt:lpstr>Calibri</vt:lpstr>
      <vt:lpstr>Times</vt:lpstr>
      <vt:lpstr>HPA PPT</vt:lpstr>
      <vt:lpstr>Health Care Cost Growth Trends in Oregon, 2018-2020   2022 Sustainable Health Care Cost Growth Target Annual report  </vt:lpstr>
      <vt:lpstr>Full report and databook online at: https://www.oregon.gov/oha/HPA/HP/Pages/cost-growth-target-reports.aspx </vt:lpstr>
      <vt:lpstr>Chapter I Cost Growth Trends</vt:lpstr>
      <vt:lpstr>Total health care spending in Oregon, 2018-2020, billions</vt:lpstr>
      <vt:lpstr>Total health care spending in Oregon, by market, 2018-2020</vt:lpstr>
      <vt:lpstr>Growth rate in total health care spending and total spending in billions, by market, 2018-2020</vt:lpstr>
      <vt:lpstr>Total Medicaid spending and the Public Health Emergency</vt:lpstr>
      <vt:lpstr>Total health care spending – Other Spending, 2018-2020</vt:lpstr>
      <vt:lpstr>Total Health Care Expenditures (THCE), and growth rate in Oregon, per person per year, 2018-2020</vt:lpstr>
      <vt:lpstr>Total Health Care Expenditures in Oregon, per person per year, by market, 2018-2020</vt:lpstr>
      <vt:lpstr>Total Health Care Expenditures, by market, with the Net Cost of Private Health Insurance (NCPHI, lighter bars) per person per year, 2018-2020</vt:lpstr>
      <vt:lpstr>Other Medicaid Coordinated Care Organization (CCO) spending, 2018-2020</vt:lpstr>
      <vt:lpstr>Chapter I Cost Growth Trends</vt:lpstr>
      <vt:lpstr>Total medical expenses (TME), statewide, 2018-2020</vt:lpstr>
      <vt:lpstr>Total Medical Expenses – total dollars spent, in billions, statewide, 2018-2020</vt:lpstr>
      <vt:lpstr>Total Medical Expenses – total claims spending, statewide, 2018-2020</vt:lpstr>
      <vt:lpstr>Total Medical Expenses – non-claims spending categories, statewide, 2018-2020</vt:lpstr>
      <vt:lpstr>Total Medical Expenses – total spending, Commercial, 2018-2020</vt:lpstr>
      <vt:lpstr>Total Medical Expenses – total spending, Medicare Advantage, 2018-2020</vt:lpstr>
      <vt:lpstr>Total Medical Expenses – total spending, Medicaid, 2018-2020</vt:lpstr>
      <vt:lpstr>Total Medical Expenses – growth in per person per year spending, by category and market, 2018-2019</vt:lpstr>
      <vt:lpstr>Total Medical Expenses – growth in per person per year spending, by category and market, 2019-2020</vt:lpstr>
      <vt:lpstr>Total Medical Expenses – per person per year spending by service category, statewide, 2018-2020</vt:lpstr>
      <vt:lpstr>Total Medical Expenses – per person per year spending by service category, Commercial, 2018-2020</vt:lpstr>
      <vt:lpstr>Total Medical Expenses – non-claims growth and cost per person per year, Commercial, 2018-2020</vt:lpstr>
      <vt:lpstr>Total Medical Expenses – per person per year spending by service category, Medicare Advantage, 2018-2020</vt:lpstr>
      <vt:lpstr>Total Medical Expenses – non-claims growth and cost per person per year, Medicare Advantage, 2018-2020</vt:lpstr>
      <vt:lpstr>Total Medical Expenses – per person per year spending by service category, Medicaid, 2018-2020</vt:lpstr>
      <vt:lpstr>Total Medical Expenses – non-claims growth and cost per person per year, Medicaid, 2018-2020</vt:lpstr>
      <vt:lpstr>Total Medical Expenses – claims professional services spending by subcategory, Commercial, 2018-2020</vt:lpstr>
      <vt:lpstr>Total Medical Expenses – claims professional services spending by subcategory, Medicare Advantage, 2018-2020</vt:lpstr>
      <vt:lpstr>Total Medical Expenses – claims professional service spending by subcategory, Medicaid, 2018-2020</vt:lpstr>
      <vt:lpstr>Pharmacy rebates spending, statewide, 2018-2020</vt:lpstr>
      <vt:lpstr>Pharmacy rebates as a percent of retail pharmacy spending, 2018-2020</vt:lpstr>
      <vt:lpstr>Retail pharmacy spending gross (before) and net (after) pharmacy rebates, by market, 2018-2020</vt:lpstr>
      <vt:lpstr>Chapter I Cost Growth Trends</vt:lpstr>
      <vt:lpstr>Total Medical Expenses – cost growth for  de-identified payers, compared to the statewide average for each market, 2018-2020</vt:lpstr>
      <vt:lpstr>Total Medical Expenses – cost growth for    de-identified provider organizations, compared to the statewide average for each market, 2018-2020</vt:lpstr>
      <vt:lpstr>Databook and Methodology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Cost Trends  State and Market-Level Cost Growth in Oregon, 2013-2019</dc:title>
  <dc:creator>Goldman Zachary K</dc:creator>
  <cp:lastModifiedBy>Sarah Bartelmann (she/her)</cp:lastModifiedBy>
  <cp:revision>40</cp:revision>
  <dcterms:created xsi:type="dcterms:W3CDTF">2022-07-08T19:27:32Z</dcterms:created>
  <dcterms:modified xsi:type="dcterms:W3CDTF">2023-05-02T15:54:43Z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0x01010024D712A58CC08C4881FD312BDEE7828F</vt:lpwstr>
  </property>
  <property fmtid="{D5CDD505-2E9C-101B-9397-08002B2CF9AE}" pid="3" name="MediaServiceImageTags">
    <vt:lpwstr/>
  </property>
</Properties>
</file>