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0"/>
  </p:notesMasterIdLst>
  <p:handoutMasterIdLst>
    <p:handoutMasterId r:id="rId41"/>
  </p:handoutMasterIdLst>
  <p:sldIdLst>
    <p:sldId id="256" r:id="rId5"/>
    <p:sldId id="257" r:id="rId6"/>
    <p:sldId id="259" r:id="rId7"/>
    <p:sldId id="262" r:id="rId8"/>
    <p:sldId id="263" r:id="rId9"/>
    <p:sldId id="264" r:id="rId10"/>
    <p:sldId id="265" r:id="rId11"/>
    <p:sldId id="266" r:id="rId12"/>
    <p:sldId id="267" r:id="rId13"/>
    <p:sldId id="268" r:id="rId14"/>
    <p:sldId id="269" r:id="rId15"/>
    <p:sldId id="270" r:id="rId16"/>
    <p:sldId id="271" r:id="rId17"/>
    <p:sldId id="26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61" r:id="rId34"/>
    <p:sldId id="287" r:id="rId35"/>
    <p:sldId id="288" r:id="rId36"/>
    <p:sldId id="289" r:id="rId37"/>
    <p:sldId id="290" r:id="rId38"/>
    <p:sldId id="291" r:id="rId3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902"/>
    <a:srgbClr val="7DA830"/>
    <a:srgbClr val="005595"/>
    <a:srgbClr val="F5F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3547" autoAdjust="0"/>
  </p:normalViewPr>
  <p:slideViewPr>
    <p:cSldViewPr snapToGrid="0">
      <p:cViewPr varScale="1">
        <p:scale>
          <a:sx n="61" d="100"/>
          <a:sy n="61" d="100"/>
        </p:scale>
        <p:origin x="1866"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249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FA0F4C-4BD7-4F1C-A1D7-87D1CE099A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B8B723-B5EC-4FE5-9072-4F82FC97B46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CE2D0666-97D0-41E0-B3F4-61F10F0369D8}" type="datetimeFigureOut">
              <a:rPr lang="en-US" smtClean="0"/>
              <a:t>7/14/2022</a:t>
            </a:fld>
            <a:endParaRPr lang="en-US"/>
          </a:p>
        </p:txBody>
      </p:sp>
      <p:sp>
        <p:nvSpPr>
          <p:cNvPr id="4" name="Footer Placeholder 3">
            <a:extLst>
              <a:ext uri="{FF2B5EF4-FFF2-40B4-BE49-F238E27FC236}">
                <a16:creationId xmlns:a16="http://schemas.microsoft.com/office/drawing/2014/main" id="{63EC4E01-AF31-459C-A34B-1D72C263A66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368020-BF5B-4427-918A-DED83BE251E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0E065F9-011D-4DC1-AC6B-8F5758CB863C}" type="slidenum">
              <a:rPr lang="en-US" smtClean="0"/>
              <a:t>‹#›</a:t>
            </a:fld>
            <a:endParaRPr lang="en-US"/>
          </a:p>
        </p:txBody>
      </p:sp>
    </p:spTree>
    <p:extLst>
      <p:ext uri="{BB962C8B-B14F-4D97-AF65-F5344CB8AC3E}">
        <p14:creationId xmlns:p14="http://schemas.microsoft.com/office/powerpoint/2010/main" val="3785214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050"/>
            </a:lvl1pPr>
          </a:lstStyle>
          <a:p>
            <a:fld id="{097173B5-EDEF-4FE9-B9D0-15DAE9029F3E}" type="datetimeFigureOut">
              <a:rPr lang="en-US" smtClean="0"/>
              <a:pPr/>
              <a:t>7/14/2022</a:t>
            </a:fld>
            <a:endParaRPr lang="en-US"/>
          </a:p>
        </p:txBody>
      </p:sp>
      <p:sp>
        <p:nvSpPr>
          <p:cNvPr id="4" name="Slide Image Placeholder 3"/>
          <p:cNvSpPr>
            <a:spLocks noGrp="1" noRot="1" noChangeAspect="1"/>
          </p:cNvSpPr>
          <p:nvPr>
            <p:ph type="sldImg" idx="2"/>
          </p:nvPr>
        </p:nvSpPr>
        <p:spPr>
          <a:xfrm>
            <a:off x="639763" y="428625"/>
            <a:ext cx="2398712" cy="1799035"/>
          </a:xfrm>
          <a:prstGeom prst="rect">
            <a:avLst/>
          </a:prstGeom>
          <a:noFill/>
          <a:ln w="12700">
            <a:solidFill>
              <a:schemeClr val="bg1">
                <a:lumMod val="6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12476" y="428625"/>
            <a:ext cx="5465763" cy="58769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050"/>
            </a:lvl1pPr>
          </a:lstStyle>
          <a:p>
            <a:fld id="{A48E67ED-DB7C-4F00-AFC3-76BE366054ED}" type="slidenum">
              <a:rPr lang="en-US" smtClean="0"/>
              <a:pPr/>
              <a:t>‹#›</a:t>
            </a:fld>
            <a:endParaRPr lang="en-US" dirty="0"/>
          </a:p>
        </p:txBody>
      </p:sp>
      <p:sp>
        <p:nvSpPr>
          <p:cNvPr id="8" name="Rectangle 7">
            <a:extLst>
              <a:ext uri="{FF2B5EF4-FFF2-40B4-BE49-F238E27FC236}">
                <a16:creationId xmlns:a16="http://schemas.microsoft.com/office/drawing/2014/main" id="{A35003E3-DF16-4CD2-98DC-1E87C68499B5}"/>
              </a:ext>
            </a:extLst>
          </p:cNvPr>
          <p:cNvSpPr/>
          <p:nvPr/>
        </p:nvSpPr>
        <p:spPr>
          <a:xfrm>
            <a:off x="0" y="0"/>
            <a:ext cx="3657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9D5F498-C9C8-4C25-973F-EF5AC9214CF9}"/>
              </a:ext>
            </a:extLst>
          </p:cNvPr>
          <p:cNvSpPr/>
          <p:nvPr/>
        </p:nvSpPr>
        <p:spPr>
          <a:xfrm>
            <a:off x="365760" y="0"/>
            <a:ext cx="9144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58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1</a:t>
            </a:fld>
            <a:endParaRPr lang="en-US" dirty="0"/>
          </a:p>
        </p:txBody>
      </p:sp>
    </p:spTree>
    <p:extLst>
      <p:ext uri="{BB962C8B-B14F-4D97-AF65-F5344CB8AC3E}">
        <p14:creationId xmlns:p14="http://schemas.microsoft.com/office/powerpoint/2010/main" val="190303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28625"/>
            <a:ext cx="2398712" cy="17986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8E67ED-DB7C-4F00-AFC3-76BE366054ED}" type="slidenum">
              <a:rPr lang="en-US" smtClean="0"/>
              <a:pPr/>
              <a:t>2</a:t>
            </a:fld>
            <a:endParaRPr lang="en-US" dirty="0"/>
          </a:p>
        </p:txBody>
      </p:sp>
    </p:spTree>
    <p:extLst>
      <p:ext uri="{BB962C8B-B14F-4D97-AF65-F5344CB8AC3E}">
        <p14:creationId xmlns:p14="http://schemas.microsoft.com/office/powerpoint/2010/main" val="270531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98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84AE322E-770C-48B7-96B5-E4FE263D08A2}"/>
              </a:ext>
            </a:extLst>
          </p:cNvPr>
          <p:cNvSpPr/>
          <p:nvPr/>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4492DCB3-BC98-4935-84C1-C00E66830AF5}"/>
              </a:ext>
            </a:extLst>
          </p:cNvPr>
          <p:cNvSpPr/>
          <p:nvPr userDrawn="1"/>
        </p:nvSpPr>
        <p:spPr>
          <a:xfrm>
            <a:off x="7171082" y="-3970"/>
            <a:ext cx="1972917" cy="6861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DB5A2DB-3D6E-41E9-BB2F-427FAA0B84EB}"/>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0020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_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99723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171AA448-FFE0-45FC-94C4-74D5D63B4245}"/>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7A638596-F8BA-4AC4-9A35-52632408C8CD}"/>
              </a:ext>
            </a:extLst>
          </p:cNvPr>
          <p:cNvSpPr/>
          <p:nvPr/>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E2E859E1-0C3E-47AA-810C-235CB7659203}"/>
              </a:ext>
            </a:extLst>
          </p:cNvPr>
          <p:cNvSpPr/>
          <p:nvPr userDrawn="1"/>
        </p:nvSpPr>
        <p:spPr>
          <a:xfrm>
            <a:off x="2" y="-3969"/>
            <a:ext cx="9143999"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0F673E95-5CE5-47A3-AD7A-AEA1ADD4265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615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_green">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61E8F351-1A4E-4B3A-8937-723A7225B96E}"/>
              </a:ext>
            </a:extLst>
          </p:cNvPr>
          <p:cNvSpPr/>
          <p:nvPr/>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B9DE73E-377E-48FC-8ED0-4BF4A31F4605}"/>
              </a:ext>
            </a:extLst>
          </p:cNvPr>
          <p:cNvSpPr/>
          <p:nvPr userDrawn="1"/>
        </p:nvSpPr>
        <p:spPr>
          <a:xfrm>
            <a:off x="7171082" y="-3970"/>
            <a:ext cx="1972917" cy="6861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F4116D18-026F-4E1F-A894-A03740300A5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8641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_aqu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14359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DBEECDB-5289-4D33-BE6C-3A1FBA4B0428}"/>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199994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_aqu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4930D93E-1A86-414B-A9FB-8FA335A940E4}"/>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9529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_finlan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53432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C2759E55-3CB4-45EF-B314-04AE5F67886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3744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_finlandi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B58CD3-C64C-4690-BE1F-220261E77796}"/>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859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8ADF4C-C20E-4779-93D8-BF0C89F77DA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09550759-7198-4CB5-8840-220A82BE5B81}"/>
              </a:ext>
            </a:extLst>
          </p:cNvPr>
          <p:cNvSpPr>
            <a:spLocks noGrp="1" noChangeArrowheads="1"/>
          </p:cNvSpPr>
          <p:nvPr>
            <p:ph type="ctrTitle" hasCustomPrompt="1"/>
          </p:nvPr>
        </p:nvSpPr>
        <p:spPr>
          <a:xfrm>
            <a:off x="685800" y="682629"/>
            <a:ext cx="7772400" cy="1470025"/>
          </a:xfrm>
          <a:prstGeom prst="rect">
            <a:avLst/>
          </a:prstGeom>
        </p:spPr>
        <p:txBody>
          <a:bodyPr anchor="ctr">
            <a:noAutofit/>
          </a:bodyPr>
          <a:lstStyle>
            <a:lvl1pPr algn="ctr">
              <a:defRPr sz="4000" b="1">
                <a:solidFill>
                  <a:schemeClr val="accent1"/>
                </a:solidFill>
              </a:defRPr>
            </a:lvl1pPr>
          </a:lstStyle>
          <a:p>
            <a:r>
              <a:rPr lang="en-US" altLang="en-US"/>
              <a:t>Click to add title</a:t>
            </a:r>
          </a:p>
        </p:txBody>
      </p:sp>
      <p:sp>
        <p:nvSpPr>
          <p:cNvPr id="8" name="Rectangle 3">
            <a:extLst>
              <a:ext uri="{FF2B5EF4-FFF2-40B4-BE49-F238E27FC236}">
                <a16:creationId xmlns:a16="http://schemas.microsoft.com/office/drawing/2014/main" id="{964497FA-BD21-49E9-A4DE-9E2527280BEA}"/>
              </a:ext>
            </a:extLst>
          </p:cNvPr>
          <p:cNvSpPr>
            <a:spLocks noGrp="1" noChangeArrowheads="1"/>
          </p:cNvSpPr>
          <p:nvPr>
            <p:ph type="subTitle" idx="1" hasCustomPrompt="1"/>
          </p:nvPr>
        </p:nvSpPr>
        <p:spPr>
          <a:xfrm>
            <a:off x="1371600" y="2438400"/>
            <a:ext cx="6400800" cy="1752600"/>
          </a:xfrm>
          <a:prstGeom prst="rect">
            <a:avLst/>
          </a:prstGeom>
        </p:spPr>
        <p:txBody>
          <a:bodyPr>
            <a:normAutofit/>
          </a:bodyPr>
          <a:lstStyle>
            <a:lvl1pPr marL="0" indent="0" algn="ctr">
              <a:buFontTx/>
              <a:buNone/>
              <a:defRPr sz="1800">
                <a:solidFill>
                  <a:schemeClr val="accent1"/>
                </a:solidFill>
              </a:defRPr>
            </a:lvl1pPr>
          </a:lstStyle>
          <a:p>
            <a:r>
              <a:rPr lang="en-US" altLang="en-US"/>
              <a:t>Click to add subtitle</a:t>
            </a:r>
          </a:p>
        </p:txBody>
      </p:sp>
      <p:cxnSp>
        <p:nvCxnSpPr>
          <p:cNvPr id="9" name="Straight Connector 8">
            <a:extLst>
              <a:ext uri="{FF2B5EF4-FFF2-40B4-BE49-F238E27FC236}">
                <a16:creationId xmlns:a16="http://schemas.microsoft.com/office/drawing/2014/main" id="{3D73B268-07A5-4178-B7A9-025F32D51117}"/>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442072EB-6695-4B56-B4C0-5B221A2D3213}"/>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2">
            <a:extLst>
              <a:ext uri="{FF2B5EF4-FFF2-40B4-BE49-F238E27FC236}">
                <a16:creationId xmlns:a16="http://schemas.microsoft.com/office/drawing/2014/main" id="{4C9CE2CE-15CA-496B-ACA7-01F19B2AF39F}"/>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sp>
        <p:nvSpPr>
          <p:cNvPr id="16" name="TextBox 15">
            <a:extLst>
              <a:ext uri="{FF2B5EF4-FFF2-40B4-BE49-F238E27FC236}">
                <a16:creationId xmlns:a16="http://schemas.microsoft.com/office/drawing/2014/main" id="{9F7BF630-B5CA-4CE9-BAD0-136313B3AAEE}"/>
              </a:ext>
            </a:extLst>
          </p:cNvPr>
          <p:cNvSpPr txBox="1"/>
          <p:nvPr/>
        </p:nvSpPr>
        <p:spPr>
          <a:xfrm>
            <a:off x="3409593" y="5998665"/>
            <a:ext cx="3046363" cy="2308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900">
                <a:solidFill>
                  <a:schemeClr val="accent1"/>
                </a:solidFill>
              </a:rPr>
              <a:t>HEALTH POLICY AND ANALYTICS DIVISION</a:t>
            </a:r>
          </a:p>
        </p:txBody>
      </p:sp>
      <p:cxnSp>
        <p:nvCxnSpPr>
          <p:cNvPr id="14" name="Straight Connector 13">
            <a:extLst>
              <a:ext uri="{FF2B5EF4-FFF2-40B4-BE49-F238E27FC236}">
                <a16:creationId xmlns:a16="http://schemas.microsoft.com/office/drawing/2014/main" id="{E4E18434-0BED-4940-8B7B-BA2A8C0C9B31}"/>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CFE56E11-82E2-4928-873A-6E4EDD969661}"/>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2">
            <a:extLst>
              <a:ext uri="{FF2B5EF4-FFF2-40B4-BE49-F238E27FC236}">
                <a16:creationId xmlns:a16="http://schemas.microsoft.com/office/drawing/2014/main" id="{006DBFF6-C1D7-46D0-BB7E-6E5A50BB8E87}"/>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4" name="Picture 3" descr="Logo&#10;&#10;Description automatically generated">
            <a:extLst>
              <a:ext uri="{FF2B5EF4-FFF2-40B4-BE49-F238E27FC236}">
                <a16:creationId xmlns:a16="http://schemas.microsoft.com/office/drawing/2014/main" id="{E9FA8E3D-A7B6-4641-B882-2810966473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8" name="Picture 17">
            <a:extLst>
              <a:ext uri="{FF2B5EF4-FFF2-40B4-BE49-F238E27FC236}">
                <a16:creationId xmlns:a16="http://schemas.microsoft.com/office/drawing/2014/main" id="{9169A3A0-A2CF-40C0-A577-774B0A0A50A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19" name="Straight Connector 18">
            <a:extLst>
              <a:ext uri="{FF2B5EF4-FFF2-40B4-BE49-F238E27FC236}">
                <a16:creationId xmlns:a16="http://schemas.microsoft.com/office/drawing/2014/main" id="{CB3B2C7A-92B1-4F2C-B704-2D693374AFC6}"/>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1CA7EC83-BBB2-4576-A129-0504D64958F7}"/>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2">
            <a:extLst>
              <a:ext uri="{FF2B5EF4-FFF2-40B4-BE49-F238E27FC236}">
                <a16:creationId xmlns:a16="http://schemas.microsoft.com/office/drawing/2014/main" id="{B90FC5B8-CEC2-467D-A2B1-C32D1F92709C}"/>
              </a:ext>
            </a:extLst>
          </p:cNvPr>
          <p:cNvSpPr txBox="1">
            <a:spLocks noChangeArrowheads="1"/>
          </p:cNvSpPr>
          <p:nvPr/>
        </p:nvSpPr>
        <p:spPr>
          <a:xfrm>
            <a:off x="838200" y="835029"/>
            <a:ext cx="7772400" cy="1470025"/>
          </a:xfrm>
          <a:prstGeom prst="rect">
            <a:avLst/>
          </a:prstGeom>
        </p:spPr>
        <p:txBody>
          <a:bodyPr>
            <a:normAutofit/>
          </a:bodyPr>
          <a:lstStyle>
            <a:lvl1pPr algn="ctr"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endParaRPr lang="en-US" altLang="en-US" sz="2400"/>
          </a:p>
        </p:txBody>
      </p:sp>
      <p:pic>
        <p:nvPicPr>
          <p:cNvPr id="22" name="Picture 21" descr="Logo&#10;&#10;Description automatically generated">
            <a:extLst>
              <a:ext uri="{FF2B5EF4-FFF2-40B4-BE49-F238E27FC236}">
                <a16:creationId xmlns:a16="http://schemas.microsoft.com/office/drawing/2014/main" id="{08F3D054-FE82-44BA-87B3-C4997B6FB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3" name="Picture 22">
            <a:extLst>
              <a:ext uri="{FF2B5EF4-FFF2-40B4-BE49-F238E27FC236}">
                <a16:creationId xmlns:a16="http://schemas.microsoft.com/office/drawing/2014/main" id="{CBFC639C-2294-4C20-B2DE-4405753B66BD}"/>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cxnSp>
        <p:nvCxnSpPr>
          <p:cNvPr id="24" name="Straight Connector 23">
            <a:extLst>
              <a:ext uri="{FF2B5EF4-FFF2-40B4-BE49-F238E27FC236}">
                <a16:creationId xmlns:a16="http://schemas.microsoft.com/office/drawing/2014/main" id="{658C695A-4E31-45FA-AF61-7A4C287EA55D}"/>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D11DBCDD-0CFD-486F-8F3F-538176A7A36F}"/>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descr="Logo&#10;&#10;Description automatically generated">
            <a:extLst>
              <a:ext uri="{FF2B5EF4-FFF2-40B4-BE49-F238E27FC236}">
                <a16:creationId xmlns:a16="http://schemas.microsoft.com/office/drawing/2014/main" id="{7991774E-0C05-4C28-89AF-C47FD7168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28" name="Picture 27">
            <a:extLst>
              <a:ext uri="{FF2B5EF4-FFF2-40B4-BE49-F238E27FC236}">
                <a16:creationId xmlns:a16="http://schemas.microsoft.com/office/drawing/2014/main" id="{4751BF74-40CE-41AB-8967-A0C3E620CEF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cxnSp>
        <p:nvCxnSpPr>
          <p:cNvPr id="29" name="Straight Connector 28">
            <a:extLst>
              <a:ext uri="{FF2B5EF4-FFF2-40B4-BE49-F238E27FC236}">
                <a16:creationId xmlns:a16="http://schemas.microsoft.com/office/drawing/2014/main" id="{5A7616C1-DA03-414A-AFCC-31001AA23EFE}"/>
              </a:ext>
            </a:extLst>
          </p:cNvPr>
          <p:cNvCxnSpPr/>
          <p:nvPr userDrawn="1"/>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1481E183-22BC-4E65-956B-C387B5466EAD}"/>
              </a:ext>
            </a:extLst>
          </p:cNvPr>
          <p:cNvCxnSpPr/>
          <p:nvPr userDrawn="1"/>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Logo&#10;&#10;Description automatically generated">
            <a:extLst>
              <a:ext uri="{FF2B5EF4-FFF2-40B4-BE49-F238E27FC236}">
                <a16:creationId xmlns:a16="http://schemas.microsoft.com/office/drawing/2014/main" id="{D29682FF-045D-447D-B018-5E58A5696C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725423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_magent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2871958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9384DA4-9A0B-4949-85FB-7449E10D34F3}"/>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260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_magenta">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B9A34D56-2218-487A-BB08-1BC76D66EBF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22475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_indi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69684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582215"/>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670221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60513989-00EA-4005-982C-A0406DD0C12C}"/>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1" name="Rectangle 10">
            <a:extLst>
              <a:ext uri="{FF2B5EF4-FFF2-40B4-BE49-F238E27FC236}">
                <a16:creationId xmlns:a16="http://schemas.microsoft.com/office/drawing/2014/main" id="{EF218F5B-C1B8-46D5-A393-C77A18A9D034}"/>
              </a:ext>
            </a:extLst>
          </p:cNvPr>
          <p:cNvSpPr/>
          <p:nvPr/>
        </p:nvSpPr>
        <p:spPr>
          <a:xfrm>
            <a:off x="2" y="-3969"/>
            <a:ext cx="9143999"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E60CAA36-1225-411D-8FAA-483DC3AE2A62}"/>
              </a:ext>
            </a:extLst>
          </p:cNvPr>
          <p:cNvSpPr/>
          <p:nvPr userDrawn="1"/>
        </p:nvSpPr>
        <p:spPr>
          <a:xfrm>
            <a:off x="2" y="-3969"/>
            <a:ext cx="914399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E6843C07-90B2-4E9B-B480-A3C6D53033B4}"/>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20947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_indigo">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C0181A01-FBB9-499C-B9A8-8CDC1C687CF7}"/>
              </a:ext>
            </a:extLst>
          </p:cNvPr>
          <p:cNvSpPr/>
          <p:nvPr/>
        </p:nvSpPr>
        <p:spPr>
          <a:xfrm>
            <a:off x="7171082" y="-3970"/>
            <a:ext cx="1972917" cy="68619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CC81F07-BA77-4279-9937-5F410A69E195}"/>
              </a:ext>
            </a:extLst>
          </p:cNvPr>
          <p:cNvSpPr/>
          <p:nvPr userDrawn="1"/>
        </p:nvSpPr>
        <p:spPr>
          <a:xfrm>
            <a:off x="7171082" y="-3970"/>
            <a:ext cx="1972917" cy="68619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53785328-F4DB-4B3B-AD10-5C4BEDEEE50A}"/>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p:txBody>
      </p:sp>
    </p:spTree>
    <p:extLst>
      <p:ext uri="{BB962C8B-B14F-4D97-AF65-F5344CB8AC3E}">
        <p14:creationId xmlns:p14="http://schemas.microsoft.com/office/powerpoint/2010/main" val="232867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2C9C6-F8EB-488A-93A5-4579D96F5229}"/>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sp>
        <p:nvSpPr>
          <p:cNvPr id="7" name="Rectangle 2">
            <a:extLst>
              <a:ext uri="{FF2B5EF4-FFF2-40B4-BE49-F238E27FC236}">
                <a16:creationId xmlns:a16="http://schemas.microsoft.com/office/drawing/2014/main" id="{E00191DC-3516-4FAE-B604-A84B0B2B6ACA}"/>
              </a:ext>
            </a:extLst>
          </p:cNvPr>
          <p:cNvSpPr txBox="1">
            <a:spLocks noChangeArrowheads="1"/>
          </p:cNvSpPr>
          <p:nvPr/>
        </p:nvSpPr>
        <p:spPr>
          <a:xfrm>
            <a:off x="821987" y="1383023"/>
            <a:ext cx="7772400" cy="1470025"/>
          </a:xfrm>
          <a:prstGeom prst="rect">
            <a:avLst/>
          </a:prstGeom>
        </p:spPr>
        <p:txBody>
          <a:bodyPr anchor="ct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en-US" sz="3000"/>
              <a:t>Thank You</a:t>
            </a:r>
          </a:p>
        </p:txBody>
      </p:sp>
      <p:cxnSp>
        <p:nvCxnSpPr>
          <p:cNvPr id="11" name="Straight Connector 10">
            <a:extLst>
              <a:ext uri="{FF2B5EF4-FFF2-40B4-BE49-F238E27FC236}">
                <a16:creationId xmlns:a16="http://schemas.microsoft.com/office/drawing/2014/main" id="{284F4DC8-E22C-4496-9DD5-6C31B1983B20}"/>
              </a:ext>
            </a:extLst>
          </p:cNvPr>
          <p:cNvCxnSpPr/>
          <p:nvPr/>
        </p:nvCxnSpPr>
        <p:spPr bwMode="auto">
          <a:xfrm>
            <a:off x="266700" y="21907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C163201D-1CF5-4ED0-AECB-2428B7518CD0}"/>
              </a:ext>
            </a:extLst>
          </p:cNvPr>
          <p:cNvCxnSpPr/>
          <p:nvPr/>
        </p:nvCxnSpPr>
        <p:spPr bwMode="auto">
          <a:xfrm>
            <a:off x="266700" y="6638925"/>
            <a:ext cx="8610600" cy="0"/>
          </a:xfrm>
          <a:prstGeom prst="line">
            <a:avLst/>
          </a:prstGeom>
          <a:solidFill>
            <a:schemeClr val="accent1"/>
          </a:solidFill>
          <a:ln w="28575" cap="flat" cmpd="sng" algn="ctr">
            <a:solidFill>
              <a:srgbClr val="E7721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Logo&#10;&#10;Description automatically generated">
            <a:extLst>
              <a:ext uri="{FF2B5EF4-FFF2-40B4-BE49-F238E27FC236}">
                <a16:creationId xmlns:a16="http://schemas.microsoft.com/office/drawing/2014/main" id="{5CCE9F03-3918-4E3B-ABF9-97F083F91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9" name="Picture 8">
            <a:extLst>
              <a:ext uri="{FF2B5EF4-FFF2-40B4-BE49-F238E27FC236}">
                <a16:creationId xmlns:a16="http://schemas.microsoft.com/office/drawing/2014/main" id="{6D05278D-1DC9-4579-8EB7-965E56464F6C}"/>
              </a:ext>
            </a:extLst>
          </p:cNvPr>
          <p:cNvPicPr>
            <a:picLocks noChangeAspect="1"/>
          </p:cNvPicPr>
          <p:nvPr/>
        </p:nvPicPr>
        <p:blipFill rotWithShape="1">
          <a:blip r:embed="rId2"/>
          <a:srcRect l="1395" r="528" b="3776"/>
          <a:stretch/>
        </p:blipFill>
        <p:spPr>
          <a:xfrm>
            <a:off x="289705" y="4552953"/>
            <a:ext cx="8564593" cy="2085975"/>
          </a:xfrm>
          <a:prstGeom prst="rect">
            <a:avLst/>
          </a:prstGeom>
        </p:spPr>
      </p:pic>
      <p:pic>
        <p:nvPicPr>
          <p:cNvPr id="10" name="Picture 9" descr="Logo&#10;&#10;Description automatically generated">
            <a:extLst>
              <a:ext uri="{FF2B5EF4-FFF2-40B4-BE49-F238E27FC236}">
                <a16:creationId xmlns:a16="http://schemas.microsoft.com/office/drawing/2014/main" id="{3BD45C66-E4F5-4A20-A487-3D6B70EA5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973" y="4908947"/>
            <a:ext cx="2152058" cy="1075520"/>
          </a:xfrm>
          <a:prstGeom prst="rect">
            <a:avLst/>
          </a:prstGeom>
        </p:spPr>
      </p:pic>
      <p:pic>
        <p:nvPicPr>
          <p:cNvPr id="12" name="Picture 11">
            <a:extLst>
              <a:ext uri="{FF2B5EF4-FFF2-40B4-BE49-F238E27FC236}">
                <a16:creationId xmlns:a16="http://schemas.microsoft.com/office/drawing/2014/main" id="{E9D8929A-DA26-4EB1-BA3C-5C7DB7C68510}"/>
              </a:ext>
            </a:extLst>
          </p:cNvPr>
          <p:cNvPicPr>
            <a:picLocks noChangeAspect="1"/>
          </p:cNvPicPr>
          <p:nvPr userDrawn="1"/>
        </p:nvPicPr>
        <p:blipFill rotWithShape="1">
          <a:blip r:embed="rId2"/>
          <a:srcRect l="1395" r="528" b="3776"/>
          <a:stretch/>
        </p:blipFill>
        <p:spPr>
          <a:xfrm>
            <a:off x="289705" y="4552953"/>
            <a:ext cx="8564593" cy="2085975"/>
          </a:xfrm>
          <a:prstGeom prst="rect">
            <a:avLst/>
          </a:prstGeom>
        </p:spPr>
      </p:pic>
      <p:pic>
        <p:nvPicPr>
          <p:cNvPr id="16" name="Picture 15" descr="Logo&#10;&#10;Description automatically generated">
            <a:extLst>
              <a:ext uri="{FF2B5EF4-FFF2-40B4-BE49-F238E27FC236}">
                <a16:creationId xmlns:a16="http://schemas.microsoft.com/office/drawing/2014/main" id="{C0BF4D98-3B86-479E-8BB9-218324AA39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0214" y="4935708"/>
            <a:ext cx="2883575" cy="1080829"/>
          </a:xfrm>
          <a:prstGeom prst="rect">
            <a:avLst/>
          </a:prstGeom>
        </p:spPr>
      </p:pic>
    </p:spTree>
    <p:extLst>
      <p:ext uri="{BB962C8B-B14F-4D97-AF65-F5344CB8AC3E}">
        <p14:creationId xmlns:p14="http://schemas.microsoft.com/office/powerpoint/2010/main" val="326846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79966"/>
            <a:ext cx="7896498" cy="1025525"/>
          </a:xfrm>
          <a:prstGeom prst="rect">
            <a:avLst/>
          </a:prstGeom>
        </p:spPr>
        <p:txBody>
          <a:bodyPr/>
          <a:lstStyle>
            <a:lvl1pPr marL="0" indent="0">
              <a:buFontTx/>
              <a:buNone/>
              <a:defRPr sz="2400"/>
            </a:lvl1pPr>
          </a:lstStyle>
          <a:p>
            <a:pPr lvl="0"/>
            <a:r>
              <a:rPr lang="en-US"/>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accent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82308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4431"/>
            <a:ext cx="8229600" cy="4193913"/>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6" name="Rectangle 15">
            <a:extLst>
              <a:ext uri="{FF2B5EF4-FFF2-40B4-BE49-F238E27FC236}">
                <a16:creationId xmlns:a16="http://schemas.microsoft.com/office/drawing/2014/main" id="{2342E8A2-CF38-4B9D-BC79-66E6E4B7C320}"/>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9" name="Slide Number Placeholder 4">
            <a:extLst>
              <a:ext uri="{FF2B5EF4-FFF2-40B4-BE49-F238E27FC236}">
                <a16:creationId xmlns:a16="http://schemas.microsoft.com/office/drawing/2014/main" id="{D44B99B9-1B0F-4735-8E96-A390BA7E1DA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4" name="Rectangle 13">
            <a:extLst>
              <a:ext uri="{FF2B5EF4-FFF2-40B4-BE49-F238E27FC236}">
                <a16:creationId xmlns:a16="http://schemas.microsoft.com/office/drawing/2014/main" id="{60C9ED46-B40F-4FFE-BCC0-B3E0E8A56B4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 name="Title 1"/>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0" name="Slide Number Placeholder 4">
            <a:extLst>
              <a:ext uri="{FF2B5EF4-FFF2-40B4-BE49-F238E27FC236}">
                <a16:creationId xmlns:a16="http://schemas.microsoft.com/office/drawing/2014/main" id="{96AFFF08-29A6-4CC6-9C58-1E83B2E94A09}"/>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13" name="Rectangle 12">
            <a:extLst>
              <a:ext uri="{FF2B5EF4-FFF2-40B4-BE49-F238E27FC236}">
                <a16:creationId xmlns:a16="http://schemas.microsoft.com/office/drawing/2014/main" id="{2AAE0055-B238-429F-98F9-96E0DBA368CB}"/>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18" name="Slide Number Placeholder 4">
            <a:extLst>
              <a:ext uri="{FF2B5EF4-FFF2-40B4-BE49-F238E27FC236}">
                <a16:creationId xmlns:a16="http://schemas.microsoft.com/office/drawing/2014/main" id="{460104C7-A1C7-4443-9698-CDC691A5B50A}"/>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20" name="Rectangle 19">
            <a:extLst>
              <a:ext uri="{FF2B5EF4-FFF2-40B4-BE49-F238E27FC236}">
                <a16:creationId xmlns:a16="http://schemas.microsoft.com/office/drawing/2014/main" id="{BCF095F3-C33E-4027-9B74-51FE4F261358}"/>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22" name="Slide Number Placeholder 4">
            <a:extLst>
              <a:ext uri="{FF2B5EF4-FFF2-40B4-BE49-F238E27FC236}">
                <a16:creationId xmlns:a16="http://schemas.microsoft.com/office/drawing/2014/main" id="{B9A038C6-DC00-44E8-9CB6-F8D57FF7BB15}"/>
              </a:ext>
            </a:extLst>
          </p:cNvPr>
          <p:cNvSpPr txBox="1">
            <a:spLocks/>
          </p:cNvSpPr>
          <p:nvPr userDrawn="1"/>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Tree>
    <p:extLst>
      <p:ext uri="{BB962C8B-B14F-4D97-AF65-F5344CB8AC3E}">
        <p14:creationId xmlns:p14="http://schemas.microsoft.com/office/powerpoint/2010/main" val="351311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9236"/>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18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2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307089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61F6536F-CEEC-435E-9CE6-D7A6BC468149}"/>
              </a:ext>
            </a:extLst>
          </p:cNvPr>
          <p:cNvSpPr/>
          <p:nvPr/>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5BDFBC0-D10E-447D-8410-E8F74116C5EA}"/>
              </a:ext>
            </a:extLst>
          </p:cNvPr>
          <p:cNvSpPr/>
          <p:nvPr userDrawn="1"/>
        </p:nvSpPr>
        <p:spPr>
          <a:xfrm>
            <a:off x="2" y="-3969"/>
            <a:ext cx="9143999"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E47B8AE-88EB-43C6-8699-B00DD222FE4E}"/>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2927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bar_blu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C255E1E6-D5AD-497F-A6A5-CA30987CCFD4}"/>
              </a:ext>
            </a:extLst>
          </p:cNvPr>
          <p:cNvSpPr>
            <a:spLocks noGrp="1"/>
          </p:cNvSpPr>
          <p:nvPr>
            <p:ph type="title" hasCustomPrompt="1"/>
          </p:nvPr>
        </p:nvSpPr>
        <p:spPr>
          <a:xfrm>
            <a:off x="457201" y="379020"/>
            <a:ext cx="6520070" cy="1143000"/>
          </a:xfrm>
          <a:prstGeom prst="rect">
            <a:avLst/>
          </a:prstGeom>
        </p:spPr>
        <p:txBody>
          <a:bodyPr anchor="ctr">
            <a:normAutofit/>
          </a:bodyPr>
          <a:lstStyle>
            <a:lvl1pPr algn="l">
              <a:defRPr sz="3200" b="1">
                <a:solidFill>
                  <a:schemeClr val="accent1"/>
                </a:solidFill>
              </a:defRPr>
            </a:lvl1pPr>
          </a:lstStyle>
          <a:p>
            <a:r>
              <a:rPr lang="en-US" dirty="0"/>
              <a:t>Click to add title</a:t>
            </a:r>
          </a:p>
        </p:txBody>
      </p:sp>
      <p:sp>
        <p:nvSpPr>
          <p:cNvPr id="12" name="Rectangle 11">
            <a:extLst>
              <a:ext uri="{FF2B5EF4-FFF2-40B4-BE49-F238E27FC236}">
                <a16:creationId xmlns:a16="http://schemas.microsoft.com/office/drawing/2014/main" id="{28E4B98A-54AF-44C0-9651-4A7580422C09}"/>
              </a:ext>
            </a:extLst>
          </p:cNvPr>
          <p:cNvSpPr/>
          <p:nvPr/>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CB26A2E-46F9-4A3F-8B0E-80DEBB856F4C}"/>
              </a:ext>
            </a:extLst>
          </p:cNvPr>
          <p:cNvSpPr/>
          <p:nvPr userDrawn="1"/>
        </p:nvSpPr>
        <p:spPr>
          <a:xfrm>
            <a:off x="7171082" y="-3970"/>
            <a:ext cx="1972917" cy="68619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965FB0FB-A37B-46D5-927B-62D3DE939FE2}"/>
              </a:ext>
            </a:extLst>
          </p:cNvPr>
          <p:cNvSpPr>
            <a:spLocks noGrp="1"/>
          </p:cNvSpPr>
          <p:nvPr>
            <p:ph idx="1"/>
          </p:nvPr>
        </p:nvSpPr>
        <p:spPr>
          <a:xfrm>
            <a:off x="457200" y="1604431"/>
            <a:ext cx="652007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55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_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0B7500-C9B2-43A9-AF8A-5A4BA22BEE98}"/>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ext Placeholder 2">
            <a:extLst>
              <a:ext uri="{FF2B5EF4-FFF2-40B4-BE49-F238E27FC236}">
                <a16:creationId xmlns:a16="http://schemas.microsoft.com/office/drawing/2014/main" id="{BB4DCB2A-DBA5-4EF7-8A8A-23B2BE48B687}"/>
              </a:ext>
            </a:extLst>
          </p:cNvPr>
          <p:cNvSpPr>
            <a:spLocks noGrp="1"/>
          </p:cNvSpPr>
          <p:nvPr>
            <p:ph type="body" sz="quarter" idx="10" hasCustomPrompt="1"/>
          </p:nvPr>
        </p:nvSpPr>
        <p:spPr>
          <a:xfrm>
            <a:off x="450668" y="4743022"/>
            <a:ext cx="7896498" cy="1025525"/>
          </a:xfrm>
          <a:prstGeom prst="rect">
            <a:avLst/>
          </a:prstGeom>
          <a:noFill/>
        </p:spPr>
        <p:txBody>
          <a:bodyPr/>
          <a:lstStyle>
            <a:lvl1pPr marL="0" indent="0">
              <a:buFontTx/>
              <a:buNone/>
              <a:defRPr sz="2400">
                <a:solidFill>
                  <a:schemeClr val="bg1"/>
                </a:solidFill>
              </a:defRPr>
            </a:lvl1pPr>
          </a:lstStyle>
          <a:p>
            <a:pPr lvl="0"/>
            <a:r>
              <a:rPr lang="en-US" dirty="0"/>
              <a:t>Click to add subtitle</a:t>
            </a:r>
          </a:p>
        </p:txBody>
      </p:sp>
      <p:sp>
        <p:nvSpPr>
          <p:cNvPr id="11" name="Text Placeholder 3">
            <a:extLst>
              <a:ext uri="{FF2B5EF4-FFF2-40B4-BE49-F238E27FC236}">
                <a16:creationId xmlns:a16="http://schemas.microsoft.com/office/drawing/2014/main" id="{B66AFAA7-1327-4259-B4EB-D5AB4DD08008}"/>
              </a:ext>
            </a:extLst>
          </p:cNvPr>
          <p:cNvSpPr>
            <a:spLocks noGrp="1"/>
          </p:cNvSpPr>
          <p:nvPr>
            <p:ph type="body" sz="quarter" idx="11"/>
          </p:nvPr>
        </p:nvSpPr>
        <p:spPr>
          <a:xfrm>
            <a:off x="450668" y="3637633"/>
            <a:ext cx="7896225" cy="1097280"/>
          </a:xfrm>
          <a:prstGeom prst="rect">
            <a:avLst/>
          </a:prstGeom>
          <a:noFill/>
        </p:spPr>
        <p:txBody>
          <a:bodyPr anchor="ctr"/>
          <a:lstStyle>
            <a:lvl1pPr marL="0" indent="0" algn="l" defTabSz="685800" rtl="0" eaLnBrk="1" latinLnBrk="0" hangingPunct="1">
              <a:lnSpc>
                <a:spcPct val="90000"/>
              </a:lnSpc>
              <a:spcBef>
                <a:spcPct val="0"/>
              </a:spcBef>
              <a:buFontTx/>
              <a:buNone/>
              <a:defRPr lang="en-US" sz="3600" b="1" kern="1200" dirty="0" smtClean="0">
                <a:solidFill>
                  <a:schemeClr val="bg1"/>
                </a:solidFill>
                <a:latin typeface="+mj-lt"/>
                <a:ea typeface="+mj-ea"/>
                <a:cs typeface="+mj-cs"/>
              </a:defRPr>
            </a:lvl1pPr>
            <a:lvl5pPr marL="39291" indent="0">
              <a:buNone/>
              <a:defRPr sz="4050" b="1">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145476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orange">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D162C41-C7D1-46B2-9E43-D4051A8C9BD0}"/>
              </a:ext>
            </a:extLst>
          </p:cNvPr>
          <p:cNvSpPr txBox="1">
            <a:spLocks/>
          </p:cNvSpPr>
          <p:nvPr/>
        </p:nvSpPr>
        <p:spPr>
          <a:xfrm>
            <a:off x="304800" y="6477000"/>
            <a:ext cx="2133600" cy="247650"/>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0C88AE2-E25C-4F57-8C19-525ED9ADFB53}" type="slidenum">
              <a:rPr lang="en-US" altLang="en-US" sz="788" smtClean="0">
                <a:solidFill>
                  <a:schemeClr val="accent1"/>
                </a:solidFill>
              </a:rPr>
              <a:pPr algn="l"/>
              <a:t>‹#›</a:t>
            </a:fld>
            <a:endParaRPr lang="en-US" altLang="en-US" sz="788">
              <a:solidFill>
                <a:schemeClr val="accent1"/>
              </a:solidFill>
            </a:endParaRPr>
          </a:p>
        </p:txBody>
      </p:sp>
      <p:sp>
        <p:nvSpPr>
          <p:cNvPr id="9" name="Rectangle 8">
            <a:extLst>
              <a:ext uri="{FF2B5EF4-FFF2-40B4-BE49-F238E27FC236}">
                <a16:creationId xmlns:a16="http://schemas.microsoft.com/office/drawing/2014/main" id="{EF20FEA9-D685-445C-BE1B-75C2E121F97F}"/>
              </a:ext>
            </a:extLst>
          </p:cNvPr>
          <p:cNvSpPr/>
          <p:nvPr/>
        </p:nvSpPr>
        <p:spPr bwMode="auto">
          <a:xfrm>
            <a:off x="1" y="-3969"/>
            <a:ext cx="9144000" cy="320040"/>
          </a:xfrm>
          <a:prstGeom prst="rect">
            <a:avLst/>
          </a:prstGeom>
          <a:solidFill>
            <a:srgbClr val="F5FAF9"/>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panose="02020603050405020304" pitchFamily="18" charset="0"/>
            </a:endParaRPr>
          </a:p>
        </p:txBody>
      </p:sp>
      <p:sp>
        <p:nvSpPr>
          <p:cNvPr id="7" name="Rectangle 6">
            <a:extLst>
              <a:ext uri="{FF2B5EF4-FFF2-40B4-BE49-F238E27FC236}">
                <a16:creationId xmlns:a16="http://schemas.microsoft.com/office/drawing/2014/main" id="{4A487B6E-A10D-4217-99DA-F9F21D9FF149}"/>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EA2AEDB7-6C2B-4F0D-9A95-4E8D1F45FFED}"/>
              </a:ext>
            </a:extLst>
          </p:cNvPr>
          <p:cNvSpPr>
            <a:spLocks noGrp="1"/>
          </p:cNvSpPr>
          <p:nvPr>
            <p:ph type="title" hasCustomPrompt="1"/>
          </p:nvPr>
        </p:nvSpPr>
        <p:spPr>
          <a:xfrm>
            <a:off x="457200" y="379020"/>
            <a:ext cx="8229600" cy="1143000"/>
          </a:xfrm>
          <a:prstGeom prst="rect">
            <a:avLst/>
          </a:prstGeom>
        </p:spPr>
        <p:txBody>
          <a:bodyPr anchor="ctr">
            <a:normAutofit/>
          </a:bodyPr>
          <a:lstStyle>
            <a:lvl1pPr algn="l">
              <a:defRPr sz="3200" b="1">
                <a:solidFill>
                  <a:schemeClr val="accent1"/>
                </a:solidFill>
              </a:defRPr>
            </a:lvl1pPr>
          </a:lstStyle>
          <a:p>
            <a:r>
              <a:rPr lang="en-US"/>
              <a:t>Click to add title</a:t>
            </a:r>
          </a:p>
        </p:txBody>
      </p:sp>
      <p:sp>
        <p:nvSpPr>
          <p:cNvPr id="12" name="Rectangle 11">
            <a:extLst>
              <a:ext uri="{FF2B5EF4-FFF2-40B4-BE49-F238E27FC236}">
                <a16:creationId xmlns:a16="http://schemas.microsoft.com/office/drawing/2014/main" id="{832E38B2-765C-4BDA-BA26-2C3E5FB1FBFE}"/>
              </a:ext>
            </a:extLst>
          </p:cNvPr>
          <p:cNvSpPr/>
          <p:nvPr/>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1D36F976-25B3-46BC-8258-FDE0BC0E3547}"/>
              </a:ext>
            </a:extLst>
          </p:cNvPr>
          <p:cNvSpPr/>
          <p:nvPr userDrawn="1"/>
        </p:nvSpPr>
        <p:spPr>
          <a:xfrm>
            <a:off x="2" y="-3969"/>
            <a:ext cx="9143999"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ontent Placeholder 2">
            <a:extLst>
              <a:ext uri="{FF2B5EF4-FFF2-40B4-BE49-F238E27FC236}">
                <a16:creationId xmlns:a16="http://schemas.microsoft.com/office/drawing/2014/main" id="{27AF18F1-6B83-42EC-8B36-277B0CCD728C}"/>
              </a:ext>
            </a:extLst>
          </p:cNvPr>
          <p:cNvSpPr>
            <a:spLocks noGrp="1"/>
          </p:cNvSpPr>
          <p:nvPr>
            <p:ph idx="1"/>
          </p:nvPr>
        </p:nvSpPr>
        <p:spPr>
          <a:xfrm>
            <a:off x="457200" y="1604431"/>
            <a:ext cx="8229600" cy="4634445"/>
          </a:xfrm>
          <a:prstGeom prst="rect">
            <a:avLst/>
          </a:prstGeom>
        </p:spPr>
        <p:txBody>
          <a:bodyPr>
            <a:noAutofit/>
          </a:bodyPr>
          <a:lstStyle>
            <a:lvl1pPr marL="0" indent="0">
              <a:lnSpc>
                <a:spcPct val="100000"/>
              </a:lnSpc>
              <a:spcBef>
                <a:spcPts val="0"/>
              </a:spcBef>
              <a:spcAft>
                <a:spcPts val="800"/>
              </a:spcAft>
              <a:buClr>
                <a:schemeClr val="accent1"/>
              </a:buClr>
              <a:buSzPct val="100000"/>
              <a:buFont typeface="Arial" panose="020B0604020202020204" pitchFamily="34" charset="0"/>
              <a:buNone/>
              <a:defRPr sz="2000">
                <a:solidFill>
                  <a:schemeClr val="tx1"/>
                </a:solidFill>
              </a:defRPr>
            </a:lvl1pPr>
            <a:lvl2pPr marL="685800" indent="-342900">
              <a:lnSpc>
                <a:spcPct val="100000"/>
              </a:lnSpc>
              <a:spcBef>
                <a:spcPts val="0"/>
              </a:spcBef>
              <a:spcAft>
                <a:spcPts val="800"/>
              </a:spcAft>
              <a:buClr>
                <a:schemeClr val="accent1"/>
              </a:buClr>
              <a:buFont typeface="Arial" panose="020B0604020202020204" pitchFamily="34" charset="0"/>
              <a:buChar char="•"/>
              <a:defRPr sz="2000"/>
            </a:lvl2pPr>
            <a:lvl3pPr marL="1028700" indent="-342900">
              <a:lnSpc>
                <a:spcPct val="100000"/>
              </a:lnSpc>
              <a:spcBef>
                <a:spcPts val="0"/>
              </a:spcBef>
              <a:spcAft>
                <a:spcPts val="800"/>
              </a:spcAft>
              <a:buClr>
                <a:schemeClr val="accent1"/>
              </a:buClr>
              <a:buFont typeface="Arial" panose="020B0604020202020204" pitchFamily="34" charset="0"/>
              <a:buChar char="•"/>
              <a:defRPr sz="2000"/>
            </a:lvl3pPr>
            <a:lvl4pPr marL="1028700" indent="0">
              <a:buFontTx/>
              <a:buNone/>
              <a:defRPr/>
            </a:lvl4pPr>
            <a:lvl5pPr marL="13716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24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867136"/>
      </p:ext>
    </p:extLst>
  </p:cSld>
  <p:clrMap bg1="lt1" tx1="dk1" bg2="lt2" tx2="dk2" accent1="accent1" accent2="accent2" accent3="accent3" accent4="accent4" accent5="accent5" accent6="accent6" hlink="hlink" folHlink="folHlink"/>
  <p:sldLayoutIdLst>
    <p:sldLayoutId id="2147483809" r:id="rId1"/>
    <p:sldLayoutId id="2147483769" r:id="rId2"/>
    <p:sldLayoutId id="2147483770" r:id="rId3"/>
    <p:sldLayoutId id="2147483771" r:id="rId4"/>
    <p:sldLayoutId id="2147483802" r:id="rId5"/>
    <p:sldLayoutId id="2147483775" r:id="rId6"/>
    <p:sldLayoutId id="2147483776" r:id="rId7"/>
    <p:sldLayoutId id="2147483803" r:id="rId8"/>
    <p:sldLayoutId id="2147483779" r:id="rId9"/>
    <p:sldLayoutId id="2147483780" r:id="rId10"/>
    <p:sldLayoutId id="2147483804" r:id="rId11"/>
    <p:sldLayoutId id="2147483783" r:id="rId12"/>
    <p:sldLayoutId id="2147483784" r:id="rId13"/>
    <p:sldLayoutId id="2147483805" r:id="rId14"/>
    <p:sldLayoutId id="2147483787" r:id="rId15"/>
    <p:sldLayoutId id="2147483788" r:id="rId16"/>
    <p:sldLayoutId id="2147483806" r:id="rId17"/>
    <p:sldLayoutId id="2147483792" r:id="rId18"/>
    <p:sldLayoutId id="2147483793" r:id="rId19"/>
    <p:sldLayoutId id="2147483807" r:id="rId20"/>
    <p:sldLayoutId id="2147483796" r:id="rId21"/>
    <p:sldLayoutId id="2147483797" r:id="rId22"/>
    <p:sldLayoutId id="2147483808" r:id="rId23"/>
    <p:sldLayoutId id="2147483800" r:id="rId24"/>
    <p:sldLayoutId id="2147483801" r:id="rId25"/>
    <p:sldLayoutId id="2147483789" r:id="rId26"/>
  </p:sldLayoutIdLst>
  <p:txStyles>
    <p:titleStyle>
      <a:lvl1pPr algn="ctr"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ha/HPA/HP/Cost%20Growth%20Target%20documents/cost-trends-report-2013-2019.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go.usa.gov/xzFp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mailto:HealthCare.CostTarget@odhsoha.oregon.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cms.gov/Research-Statistics-Data-and-Systems/Statistics-Trends-and-Reports/NationalHealthExpendData/NationalHealthAccountsHistorica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fred.stlouisfed.org/series/CPIMEDSL#0" TargetMode="External"/><Relationship Id="rId5" Type="http://schemas.openxmlformats.org/officeDocument/2006/relationships/hyperlink" Target="https://www.oregon.gov/das/OEA/Pages/forecastecorev.aspx"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www.commonwealthfund.org/sites/default/files/2020-11/Collins_state_premium_trends_2020_db_1.pdf.%20Data%20pulled%20September%2024" TargetMode="External"/><Relationship Id="rId5" Type="http://schemas.openxmlformats.org/officeDocument/2006/relationships/hyperlink" Target="https://meps.ahrq.gov/mepsweb"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C583-0C30-4B23-9E88-B6DE3E78A3B4}"/>
              </a:ext>
            </a:extLst>
          </p:cNvPr>
          <p:cNvSpPr>
            <a:spLocks noGrp="1"/>
          </p:cNvSpPr>
          <p:nvPr>
            <p:ph type="ctrTitle"/>
          </p:nvPr>
        </p:nvSpPr>
        <p:spPr>
          <a:xfrm>
            <a:off x="685800" y="1011813"/>
            <a:ext cx="7772400" cy="1470025"/>
          </a:xfrm>
        </p:spPr>
        <p:txBody>
          <a:bodyPr/>
          <a:lstStyle/>
          <a:p>
            <a:r>
              <a:rPr lang="en-US" dirty="0"/>
              <a:t>Health Care Cost Trends </a:t>
            </a:r>
            <a:br>
              <a:rPr lang="en-US" dirty="0"/>
            </a:br>
            <a:r>
              <a:rPr lang="en-US" sz="3000" dirty="0"/>
              <a:t>State and Market-Level Cost Growth </a:t>
            </a:r>
            <a:br>
              <a:rPr lang="en-US" sz="3000" dirty="0"/>
            </a:br>
            <a:r>
              <a:rPr lang="en-US" sz="3000" dirty="0"/>
              <a:t>in Oregon, 2013-2019</a:t>
            </a:r>
            <a:br>
              <a:rPr lang="en-US" sz="3000" dirty="0"/>
            </a:br>
            <a:endParaRPr lang="en-US" sz="3000" dirty="0"/>
          </a:p>
        </p:txBody>
      </p:sp>
      <p:sp>
        <p:nvSpPr>
          <p:cNvPr id="3" name="Subtitle 2">
            <a:extLst>
              <a:ext uri="{FF2B5EF4-FFF2-40B4-BE49-F238E27FC236}">
                <a16:creationId xmlns:a16="http://schemas.microsoft.com/office/drawing/2014/main" id="{8FBFF788-41C7-4FE4-A8D8-46445728E1A0}"/>
              </a:ext>
            </a:extLst>
          </p:cNvPr>
          <p:cNvSpPr>
            <a:spLocks noGrp="1"/>
          </p:cNvSpPr>
          <p:nvPr>
            <p:ph type="subTitle" idx="1"/>
          </p:nvPr>
        </p:nvSpPr>
        <p:spPr/>
        <p:txBody>
          <a:bodyPr/>
          <a:lstStyle/>
          <a:p>
            <a:endParaRPr lang="en-US" dirty="0"/>
          </a:p>
          <a:p>
            <a:r>
              <a:rPr lang="en-US" sz="3000" b="1" dirty="0"/>
              <a:t>Report Chart Pack</a:t>
            </a:r>
          </a:p>
          <a:p>
            <a:r>
              <a:rPr lang="en-US" dirty="0"/>
              <a:t>July 2022</a:t>
            </a:r>
          </a:p>
        </p:txBody>
      </p:sp>
      <p:pic>
        <p:nvPicPr>
          <p:cNvPr id="4" name="Picture 3">
            <a:extLst>
              <a:ext uri="{FF2B5EF4-FFF2-40B4-BE49-F238E27FC236}">
                <a16:creationId xmlns:a16="http://schemas.microsoft.com/office/drawing/2014/main" id="{49746333-E32D-4B15-9A25-FCF26F08F985}"/>
              </a:ext>
            </a:extLst>
          </p:cNvPr>
          <p:cNvPicPr/>
          <p:nvPr/>
        </p:nvPicPr>
        <p:blipFill rotWithShape="1">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l="46862"/>
          <a:stretch/>
        </p:blipFill>
        <p:spPr bwMode="auto">
          <a:xfrm>
            <a:off x="304800" y="5360099"/>
            <a:ext cx="2133600" cy="600075"/>
          </a:xfrm>
          <a:prstGeom prst="rect">
            <a:avLst/>
          </a:prstGeom>
          <a:noFill/>
          <a:ln>
            <a:noFill/>
          </a:ln>
        </p:spPr>
      </p:pic>
      <p:pic>
        <p:nvPicPr>
          <p:cNvPr id="7" name="Picture 6" descr="Text&#10;&#10;Description automatically generated">
            <a:extLst>
              <a:ext uri="{FF2B5EF4-FFF2-40B4-BE49-F238E27FC236}">
                <a16:creationId xmlns:a16="http://schemas.microsoft.com/office/drawing/2014/main" id="{F5509E74-C933-41D1-9A8F-728CD4F23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2" y="5284566"/>
            <a:ext cx="1866320" cy="675608"/>
          </a:xfrm>
          <a:prstGeom prst="rect">
            <a:avLst/>
          </a:prstGeom>
        </p:spPr>
      </p:pic>
    </p:spTree>
    <p:extLst>
      <p:ext uri="{BB962C8B-B14F-4D97-AF65-F5344CB8AC3E}">
        <p14:creationId xmlns:p14="http://schemas.microsoft.com/office/powerpoint/2010/main" val="297734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520-8574-4736-AD31-B5AF7AC1B5BF}"/>
              </a:ext>
            </a:extLst>
          </p:cNvPr>
          <p:cNvSpPr>
            <a:spLocks noGrp="1"/>
          </p:cNvSpPr>
          <p:nvPr>
            <p:ph type="title"/>
          </p:nvPr>
        </p:nvSpPr>
        <p:spPr/>
        <p:txBody>
          <a:bodyPr/>
          <a:lstStyle/>
          <a:p>
            <a:r>
              <a:rPr lang="en-US" dirty="0"/>
              <a:t>Annual Growth in Per Person Health Care Costs, by Market</a:t>
            </a:r>
          </a:p>
        </p:txBody>
      </p:sp>
      <p:pic>
        <p:nvPicPr>
          <p:cNvPr id="7" name="Picture 6">
            <a:extLst>
              <a:ext uri="{FF2B5EF4-FFF2-40B4-BE49-F238E27FC236}">
                <a16:creationId xmlns:a16="http://schemas.microsoft.com/office/drawing/2014/main" id="{E4567232-0378-4AED-B255-8FD9EC7AA6C2}"/>
              </a:ext>
            </a:extLst>
          </p:cNvPr>
          <p:cNvPicPr>
            <a:picLocks noChangeAspect="1"/>
          </p:cNvPicPr>
          <p:nvPr/>
        </p:nvPicPr>
        <p:blipFill>
          <a:blip r:embed="rId2"/>
          <a:stretch>
            <a:fillRect/>
          </a:stretch>
        </p:blipFill>
        <p:spPr>
          <a:xfrm>
            <a:off x="457200" y="1707216"/>
            <a:ext cx="8178570" cy="4367012"/>
          </a:xfrm>
          <a:prstGeom prst="rect">
            <a:avLst/>
          </a:prstGeom>
        </p:spPr>
      </p:pic>
    </p:spTree>
    <p:extLst>
      <p:ext uri="{BB962C8B-B14F-4D97-AF65-F5344CB8AC3E}">
        <p14:creationId xmlns:p14="http://schemas.microsoft.com/office/powerpoint/2010/main" val="17799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71A7-C6AD-4965-8752-D9A67398EE98}"/>
              </a:ext>
            </a:extLst>
          </p:cNvPr>
          <p:cNvSpPr>
            <a:spLocks noGrp="1"/>
          </p:cNvSpPr>
          <p:nvPr>
            <p:ph type="title"/>
          </p:nvPr>
        </p:nvSpPr>
        <p:spPr/>
        <p:txBody>
          <a:bodyPr/>
          <a:lstStyle/>
          <a:p>
            <a:r>
              <a:rPr lang="en-US" dirty="0"/>
              <a:t>Cumulative Growth in Per Person Health Care Costs, by Market</a:t>
            </a:r>
          </a:p>
        </p:txBody>
      </p:sp>
      <p:pic>
        <p:nvPicPr>
          <p:cNvPr id="5" name="Picture 4">
            <a:extLst>
              <a:ext uri="{FF2B5EF4-FFF2-40B4-BE49-F238E27FC236}">
                <a16:creationId xmlns:a16="http://schemas.microsoft.com/office/drawing/2014/main" id="{15FE49AE-FDFA-42DC-8EBD-B10FBFFCFCBB}"/>
              </a:ext>
            </a:extLst>
          </p:cNvPr>
          <p:cNvPicPr>
            <a:picLocks noChangeAspect="1"/>
          </p:cNvPicPr>
          <p:nvPr/>
        </p:nvPicPr>
        <p:blipFill>
          <a:blip r:embed="rId2"/>
          <a:stretch>
            <a:fillRect/>
          </a:stretch>
        </p:blipFill>
        <p:spPr>
          <a:xfrm>
            <a:off x="118363" y="1809117"/>
            <a:ext cx="8907273" cy="4121419"/>
          </a:xfrm>
          <a:prstGeom prst="rect">
            <a:avLst/>
          </a:prstGeom>
        </p:spPr>
      </p:pic>
      <p:pic>
        <p:nvPicPr>
          <p:cNvPr id="6" name="Picture 5">
            <a:extLst>
              <a:ext uri="{FF2B5EF4-FFF2-40B4-BE49-F238E27FC236}">
                <a16:creationId xmlns:a16="http://schemas.microsoft.com/office/drawing/2014/main" id="{3BF260A1-1A1D-44C9-861C-6D329CB0A57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8194" y="1998616"/>
            <a:ext cx="630419" cy="571295"/>
          </a:xfrm>
          <a:prstGeom prst="rect">
            <a:avLst/>
          </a:prstGeom>
        </p:spPr>
      </p:pic>
    </p:spTree>
    <p:extLst>
      <p:ext uri="{BB962C8B-B14F-4D97-AF65-F5344CB8AC3E}">
        <p14:creationId xmlns:p14="http://schemas.microsoft.com/office/powerpoint/2010/main" val="713889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55BB5-1615-490D-B72B-E0390A3F099B}"/>
              </a:ext>
            </a:extLst>
          </p:cNvPr>
          <p:cNvSpPr>
            <a:spLocks noGrp="1"/>
          </p:cNvSpPr>
          <p:nvPr>
            <p:ph type="title"/>
          </p:nvPr>
        </p:nvSpPr>
        <p:spPr/>
        <p:txBody>
          <a:bodyPr/>
          <a:lstStyle/>
          <a:p>
            <a:r>
              <a:rPr lang="en-US" dirty="0"/>
              <a:t>A Closer Look at Enrollment</a:t>
            </a:r>
          </a:p>
        </p:txBody>
      </p:sp>
      <p:pic>
        <p:nvPicPr>
          <p:cNvPr id="5" name="Picture 4">
            <a:extLst>
              <a:ext uri="{FF2B5EF4-FFF2-40B4-BE49-F238E27FC236}">
                <a16:creationId xmlns:a16="http://schemas.microsoft.com/office/drawing/2014/main" id="{FE6EC392-0B04-41B7-94CA-FAE7ADD0AC80}"/>
              </a:ext>
            </a:extLst>
          </p:cNvPr>
          <p:cNvPicPr>
            <a:picLocks noChangeAspect="1"/>
          </p:cNvPicPr>
          <p:nvPr/>
        </p:nvPicPr>
        <p:blipFill>
          <a:blip r:embed="rId2"/>
          <a:stretch>
            <a:fillRect/>
          </a:stretch>
        </p:blipFill>
        <p:spPr>
          <a:xfrm>
            <a:off x="448555" y="1763486"/>
            <a:ext cx="8238245" cy="3853542"/>
          </a:xfrm>
          <a:prstGeom prst="rect">
            <a:avLst/>
          </a:prstGeom>
        </p:spPr>
      </p:pic>
      <p:pic>
        <p:nvPicPr>
          <p:cNvPr id="6" name="Picture 5" descr="Icon&#10;&#10;Description automatically generated">
            <a:extLst>
              <a:ext uri="{FF2B5EF4-FFF2-40B4-BE49-F238E27FC236}">
                <a16:creationId xmlns:a16="http://schemas.microsoft.com/office/drawing/2014/main" id="{8490B9C9-F116-400F-9B29-4FDD405B31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57200" y="1907178"/>
            <a:ext cx="798039" cy="665792"/>
          </a:xfrm>
          <a:prstGeom prst="rect">
            <a:avLst/>
          </a:prstGeom>
        </p:spPr>
      </p:pic>
    </p:spTree>
    <p:extLst>
      <p:ext uri="{BB962C8B-B14F-4D97-AF65-F5344CB8AC3E}">
        <p14:creationId xmlns:p14="http://schemas.microsoft.com/office/powerpoint/2010/main" val="2872232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083C9-EAAE-46DD-B9F8-E9B22E2A72CA}"/>
              </a:ext>
            </a:extLst>
          </p:cNvPr>
          <p:cNvSpPr>
            <a:spLocks noGrp="1"/>
          </p:cNvSpPr>
          <p:nvPr>
            <p:ph type="title"/>
          </p:nvPr>
        </p:nvSpPr>
        <p:spPr/>
        <p:txBody>
          <a:bodyPr/>
          <a:lstStyle/>
          <a:p>
            <a:r>
              <a:rPr lang="en-US" dirty="0"/>
              <a:t>A Closer Look at Medicaid Cost Growth</a:t>
            </a:r>
          </a:p>
        </p:txBody>
      </p:sp>
      <p:pic>
        <p:nvPicPr>
          <p:cNvPr id="5" name="Content Placeholder 4">
            <a:extLst>
              <a:ext uri="{FF2B5EF4-FFF2-40B4-BE49-F238E27FC236}">
                <a16:creationId xmlns:a16="http://schemas.microsoft.com/office/drawing/2014/main" id="{B239C808-4E09-4092-BE72-7BE9D78F62F8}"/>
              </a:ext>
            </a:extLst>
          </p:cNvPr>
          <p:cNvPicPr>
            <a:picLocks noGrp="1" noChangeAspect="1"/>
          </p:cNvPicPr>
          <p:nvPr>
            <p:ph idx="1"/>
          </p:nvPr>
        </p:nvPicPr>
        <p:blipFill>
          <a:blip r:embed="rId2"/>
          <a:stretch>
            <a:fillRect/>
          </a:stretch>
        </p:blipFill>
        <p:spPr>
          <a:xfrm>
            <a:off x="108280" y="2032577"/>
            <a:ext cx="4293029" cy="2731928"/>
          </a:xfrm>
          <a:prstGeom prst="rect">
            <a:avLst/>
          </a:prstGeom>
        </p:spPr>
      </p:pic>
      <p:pic>
        <p:nvPicPr>
          <p:cNvPr id="6" name="Picture 5" descr="Icon&#10;&#10;Description automatically generated">
            <a:extLst>
              <a:ext uri="{FF2B5EF4-FFF2-40B4-BE49-F238E27FC236}">
                <a16:creationId xmlns:a16="http://schemas.microsoft.com/office/drawing/2014/main" id="{DF72D664-D5E3-4C20-A807-33EB90A3BB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280" y="2032577"/>
            <a:ext cx="533400" cy="533400"/>
          </a:xfrm>
          <a:prstGeom prst="rect">
            <a:avLst/>
          </a:prstGeom>
        </p:spPr>
      </p:pic>
      <p:pic>
        <p:nvPicPr>
          <p:cNvPr id="8" name="Picture 7">
            <a:extLst>
              <a:ext uri="{FF2B5EF4-FFF2-40B4-BE49-F238E27FC236}">
                <a16:creationId xmlns:a16="http://schemas.microsoft.com/office/drawing/2014/main" id="{EE3C1350-F70D-4DD8-AD57-BE8A61FCA90D}"/>
              </a:ext>
            </a:extLst>
          </p:cNvPr>
          <p:cNvPicPr>
            <a:picLocks noChangeAspect="1"/>
          </p:cNvPicPr>
          <p:nvPr/>
        </p:nvPicPr>
        <p:blipFill rotWithShape="1">
          <a:blip r:embed="rId4"/>
          <a:srcRect r="4507"/>
          <a:stretch/>
        </p:blipFill>
        <p:spPr>
          <a:xfrm>
            <a:off x="4192206" y="1940380"/>
            <a:ext cx="4843514" cy="2872291"/>
          </a:xfrm>
          <a:prstGeom prst="rect">
            <a:avLst/>
          </a:prstGeom>
        </p:spPr>
      </p:pic>
      <p:pic>
        <p:nvPicPr>
          <p:cNvPr id="9" name="Picture 8">
            <a:extLst>
              <a:ext uri="{FF2B5EF4-FFF2-40B4-BE49-F238E27FC236}">
                <a16:creationId xmlns:a16="http://schemas.microsoft.com/office/drawing/2014/main" id="{B73E069A-A8E8-4E15-84F9-E830C0410A5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52364" y="2032577"/>
            <a:ext cx="571500" cy="571500"/>
          </a:xfrm>
          <a:prstGeom prst="rect">
            <a:avLst/>
          </a:prstGeom>
        </p:spPr>
      </p:pic>
      <p:sp>
        <p:nvSpPr>
          <p:cNvPr id="10" name="TextBox 9">
            <a:extLst>
              <a:ext uri="{FF2B5EF4-FFF2-40B4-BE49-F238E27FC236}">
                <a16:creationId xmlns:a16="http://schemas.microsoft.com/office/drawing/2014/main" id="{9A0AFEAA-DFA3-4369-94BB-B29249773935}"/>
              </a:ext>
            </a:extLst>
          </p:cNvPr>
          <p:cNvSpPr txBox="1"/>
          <p:nvPr/>
        </p:nvSpPr>
        <p:spPr>
          <a:xfrm>
            <a:off x="566899" y="5323228"/>
            <a:ext cx="8435323" cy="369332"/>
          </a:xfrm>
          <a:prstGeom prst="rect">
            <a:avLst/>
          </a:prstGeom>
          <a:noFill/>
        </p:spPr>
        <p:txBody>
          <a:bodyPr wrap="none" rtlCol="0">
            <a:spAutoFit/>
          </a:bodyPr>
          <a:lstStyle/>
          <a:p>
            <a:pPr algn="l"/>
            <a:r>
              <a:rPr lang="en-US" dirty="0">
                <a:latin typeface="Arial Narrow" panose="020B0606020202030204" pitchFamily="34" charset="0"/>
              </a:rPr>
              <a:t>See the full report for more information and the key policy changes in Medicaid from 2013 to 2019.</a:t>
            </a:r>
          </a:p>
        </p:txBody>
      </p:sp>
    </p:spTree>
    <p:extLst>
      <p:ext uri="{BB962C8B-B14F-4D97-AF65-F5344CB8AC3E}">
        <p14:creationId xmlns:p14="http://schemas.microsoft.com/office/powerpoint/2010/main" val="364265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AD93B4-413F-47E6-BCBA-F957F6AED46C}"/>
              </a:ext>
            </a:extLst>
          </p:cNvPr>
          <p:cNvSpPr>
            <a:spLocks noGrp="1"/>
          </p:cNvSpPr>
          <p:nvPr>
            <p:ph type="body" sz="quarter" idx="11"/>
          </p:nvPr>
        </p:nvSpPr>
        <p:spPr/>
        <p:txBody>
          <a:bodyPr/>
          <a:lstStyle/>
          <a:p>
            <a:r>
              <a:rPr lang="en-US" dirty="0"/>
              <a:t>Chapter II - Cost Growth Trends by Service Category</a:t>
            </a:r>
          </a:p>
        </p:txBody>
      </p:sp>
    </p:spTree>
    <p:extLst>
      <p:ext uri="{BB962C8B-B14F-4D97-AF65-F5344CB8AC3E}">
        <p14:creationId xmlns:p14="http://schemas.microsoft.com/office/powerpoint/2010/main" val="104709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6C815-F83B-4CF2-A01E-7E3FB31C6BBC}"/>
              </a:ext>
            </a:extLst>
          </p:cNvPr>
          <p:cNvSpPr>
            <a:spLocks noGrp="1"/>
          </p:cNvSpPr>
          <p:nvPr>
            <p:ph type="title"/>
          </p:nvPr>
        </p:nvSpPr>
        <p:spPr/>
        <p:txBody>
          <a:bodyPr/>
          <a:lstStyle/>
          <a:p>
            <a:r>
              <a:rPr lang="en-US" dirty="0"/>
              <a:t>Defining Service Categories</a:t>
            </a:r>
          </a:p>
        </p:txBody>
      </p:sp>
      <p:pic>
        <p:nvPicPr>
          <p:cNvPr id="17" name="Picture 16">
            <a:extLst>
              <a:ext uri="{FF2B5EF4-FFF2-40B4-BE49-F238E27FC236}">
                <a16:creationId xmlns:a16="http://schemas.microsoft.com/office/drawing/2014/main" id="{B698FD7B-1846-48D9-BC05-2834118EB651}"/>
              </a:ext>
            </a:extLst>
          </p:cNvPr>
          <p:cNvPicPr>
            <a:picLocks noChangeAspect="1"/>
          </p:cNvPicPr>
          <p:nvPr/>
        </p:nvPicPr>
        <p:blipFill>
          <a:blip r:embed="rId2"/>
          <a:stretch>
            <a:fillRect/>
          </a:stretch>
        </p:blipFill>
        <p:spPr>
          <a:xfrm>
            <a:off x="190500" y="1926806"/>
            <a:ext cx="8617824" cy="3816267"/>
          </a:xfrm>
          <a:prstGeom prst="rect">
            <a:avLst/>
          </a:prstGeom>
        </p:spPr>
      </p:pic>
    </p:spTree>
    <p:extLst>
      <p:ext uri="{BB962C8B-B14F-4D97-AF65-F5344CB8AC3E}">
        <p14:creationId xmlns:p14="http://schemas.microsoft.com/office/powerpoint/2010/main" val="149915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A1CD-D5EB-4965-A644-5941BAB95631}"/>
              </a:ext>
            </a:extLst>
          </p:cNvPr>
          <p:cNvSpPr>
            <a:spLocks noGrp="1"/>
          </p:cNvSpPr>
          <p:nvPr>
            <p:ph type="title"/>
          </p:nvPr>
        </p:nvSpPr>
        <p:spPr/>
        <p:txBody>
          <a:bodyPr/>
          <a:lstStyle/>
          <a:p>
            <a:r>
              <a:rPr lang="en-US" dirty="0"/>
              <a:t>Per Person Cost Growth by Service Category, Statewide</a:t>
            </a:r>
          </a:p>
        </p:txBody>
      </p:sp>
      <p:pic>
        <p:nvPicPr>
          <p:cNvPr id="5" name="Picture 4">
            <a:extLst>
              <a:ext uri="{FF2B5EF4-FFF2-40B4-BE49-F238E27FC236}">
                <a16:creationId xmlns:a16="http://schemas.microsoft.com/office/drawing/2014/main" id="{D0D770AC-5C33-44B8-8AE0-F242415B9BCE}"/>
              </a:ext>
            </a:extLst>
          </p:cNvPr>
          <p:cNvPicPr>
            <a:picLocks noChangeAspect="1"/>
          </p:cNvPicPr>
          <p:nvPr/>
        </p:nvPicPr>
        <p:blipFill>
          <a:blip r:embed="rId2"/>
          <a:stretch>
            <a:fillRect/>
          </a:stretch>
        </p:blipFill>
        <p:spPr>
          <a:xfrm>
            <a:off x="783771" y="1749264"/>
            <a:ext cx="7354389" cy="4352806"/>
          </a:xfrm>
          <a:prstGeom prst="rect">
            <a:avLst/>
          </a:prstGeom>
        </p:spPr>
      </p:pic>
    </p:spTree>
    <p:extLst>
      <p:ext uri="{BB962C8B-B14F-4D97-AF65-F5344CB8AC3E}">
        <p14:creationId xmlns:p14="http://schemas.microsoft.com/office/powerpoint/2010/main" val="222825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0A1CD-D5EB-4965-A644-5941BAB95631}"/>
              </a:ext>
            </a:extLst>
          </p:cNvPr>
          <p:cNvSpPr>
            <a:spLocks noGrp="1"/>
          </p:cNvSpPr>
          <p:nvPr>
            <p:ph type="title"/>
          </p:nvPr>
        </p:nvSpPr>
        <p:spPr/>
        <p:txBody>
          <a:bodyPr/>
          <a:lstStyle/>
          <a:p>
            <a:r>
              <a:rPr lang="en-US" dirty="0"/>
              <a:t>Per Person Cost Growth by Service Category, Statewide</a:t>
            </a:r>
          </a:p>
        </p:txBody>
      </p:sp>
      <p:pic>
        <p:nvPicPr>
          <p:cNvPr id="7" name="Picture 6">
            <a:extLst>
              <a:ext uri="{FF2B5EF4-FFF2-40B4-BE49-F238E27FC236}">
                <a16:creationId xmlns:a16="http://schemas.microsoft.com/office/drawing/2014/main" id="{115BBBAC-8605-4543-9007-B9F7ADE8D13F}"/>
              </a:ext>
            </a:extLst>
          </p:cNvPr>
          <p:cNvPicPr>
            <a:picLocks noChangeAspect="1"/>
          </p:cNvPicPr>
          <p:nvPr/>
        </p:nvPicPr>
        <p:blipFill>
          <a:blip r:embed="rId2"/>
          <a:stretch>
            <a:fillRect/>
          </a:stretch>
        </p:blipFill>
        <p:spPr>
          <a:xfrm>
            <a:off x="833673" y="1666934"/>
            <a:ext cx="7476653" cy="4480019"/>
          </a:xfrm>
          <a:prstGeom prst="rect">
            <a:avLst/>
          </a:prstGeom>
        </p:spPr>
      </p:pic>
    </p:spTree>
    <p:extLst>
      <p:ext uri="{BB962C8B-B14F-4D97-AF65-F5344CB8AC3E}">
        <p14:creationId xmlns:p14="http://schemas.microsoft.com/office/powerpoint/2010/main" val="116617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9EF4-F7D0-498B-AE42-B8E63BCD4038}"/>
              </a:ext>
            </a:extLst>
          </p:cNvPr>
          <p:cNvSpPr>
            <a:spLocks noGrp="1"/>
          </p:cNvSpPr>
          <p:nvPr>
            <p:ph type="title"/>
          </p:nvPr>
        </p:nvSpPr>
        <p:spPr/>
        <p:txBody>
          <a:bodyPr/>
          <a:lstStyle/>
          <a:p>
            <a:r>
              <a:rPr lang="en-US" dirty="0"/>
              <a:t>Statewide Service Category Cost Growth Relative to the Future Cost Growth Target</a:t>
            </a:r>
          </a:p>
        </p:txBody>
      </p:sp>
      <p:pic>
        <p:nvPicPr>
          <p:cNvPr id="5" name="Content Placeholder 4">
            <a:extLst>
              <a:ext uri="{FF2B5EF4-FFF2-40B4-BE49-F238E27FC236}">
                <a16:creationId xmlns:a16="http://schemas.microsoft.com/office/drawing/2014/main" id="{B1D933A6-14AC-4501-837B-132B43C4A58E}"/>
              </a:ext>
            </a:extLst>
          </p:cNvPr>
          <p:cNvPicPr>
            <a:picLocks noGrp="1" noChangeAspect="1"/>
          </p:cNvPicPr>
          <p:nvPr>
            <p:ph idx="1"/>
          </p:nvPr>
        </p:nvPicPr>
        <p:blipFill>
          <a:blip r:embed="rId2"/>
          <a:stretch>
            <a:fillRect/>
          </a:stretch>
        </p:blipFill>
        <p:spPr>
          <a:xfrm>
            <a:off x="1601186" y="1635863"/>
            <a:ext cx="5941627" cy="4604761"/>
          </a:xfrm>
          <a:prstGeom prst="rect">
            <a:avLst/>
          </a:prstGeom>
        </p:spPr>
      </p:pic>
    </p:spTree>
    <p:extLst>
      <p:ext uri="{BB962C8B-B14F-4D97-AF65-F5344CB8AC3E}">
        <p14:creationId xmlns:p14="http://schemas.microsoft.com/office/powerpoint/2010/main" val="145952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2DE2-DF5C-45FA-BD67-829F608C1050}"/>
              </a:ext>
            </a:extLst>
          </p:cNvPr>
          <p:cNvSpPr>
            <a:spLocks noGrp="1"/>
          </p:cNvSpPr>
          <p:nvPr>
            <p:ph type="title"/>
          </p:nvPr>
        </p:nvSpPr>
        <p:spPr/>
        <p:txBody>
          <a:bodyPr/>
          <a:lstStyle/>
          <a:p>
            <a:r>
              <a:rPr lang="en-US" dirty="0"/>
              <a:t>Inpatient Care – Per Person Cost Growth </a:t>
            </a:r>
          </a:p>
        </p:txBody>
      </p:sp>
      <p:pic>
        <p:nvPicPr>
          <p:cNvPr id="5" name="Picture 4">
            <a:extLst>
              <a:ext uri="{FF2B5EF4-FFF2-40B4-BE49-F238E27FC236}">
                <a16:creationId xmlns:a16="http://schemas.microsoft.com/office/drawing/2014/main" id="{78A650CC-2A1B-4930-BD6E-FAACB631703E}"/>
              </a:ext>
            </a:extLst>
          </p:cNvPr>
          <p:cNvPicPr>
            <a:picLocks noChangeAspect="1"/>
          </p:cNvPicPr>
          <p:nvPr/>
        </p:nvPicPr>
        <p:blipFill>
          <a:blip r:embed="rId2"/>
          <a:stretch>
            <a:fillRect/>
          </a:stretch>
        </p:blipFill>
        <p:spPr>
          <a:xfrm>
            <a:off x="694986" y="1623755"/>
            <a:ext cx="7534614" cy="4319846"/>
          </a:xfrm>
          <a:prstGeom prst="rect">
            <a:avLst/>
          </a:prstGeom>
        </p:spPr>
      </p:pic>
    </p:spTree>
    <p:extLst>
      <p:ext uri="{BB962C8B-B14F-4D97-AF65-F5344CB8AC3E}">
        <p14:creationId xmlns:p14="http://schemas.microsoft.com/office/powerpoint/2010/main" val="409229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29BC7F-7CCA-4D6A-8633-EAD1452531FF}"/>
              </a:ext>
            </a:extLst>
          </p:cNvPr>
          <p:cNvSpPr>
            <a:spLocks noGrp="1"/>
          </p:cNvSpPr>
          <p:nvPr>
            <p:ph type="title"/>
          </p:nvPr>
        </p:nvSpPr>
        <p:spPr>
          <a:xfrm>
            <a:off x="457200" y="1065626"/>
            <a:ext cx="8229600" cy="1943471"/>
          </a:xfrm>
        </p:spPr>
        <p:txBody>
          <a:bodyPr>
            <a:normAutofit/>
          </a:bodyPr>
          <a:lstStyle/>
          <a:p>
            <a:r>
              <a:rPr lang="en-US" dirty="0"/>
              <a:t>Full report is online at:</a:t>
            </a:r>
            <a:br>
              <a:rPr lang="en-US" dirty="0"/>
            </a:br>
            <a:r>
              <a:rPr lang="en-US" sz="2400" b="0" dirty="0">
                <a:hlinkClick r:id="rId3"/>
              </a:rPr>
              <a:t>https://www.oregon.gov/oha/HPA/HP/Cost%20Growth%20Target%20documents/cost-trends-report-2013-2019.pdf</a:t>
            </a:r>
            <a:r>
              <a:rPr lang="en-US" sz="2400" b="0" dirty="0"/>
              <a:t> </a:t>
            </a:r>
            <a:endParaRPr lang="en-US" b="0" i="1" dirty="0">
              <a:highlight>
                <a:srgbClr val="FFFF00"/>
              </a:highlight>
            </a:endParaRPr>
          </a:p>
        </p:txBody>
      </p:sp>
      <p:sp>
        <p:nvSpPr>
          <p:cNvPr id="5" name="Text Box 24">
            <a:extLst>
              <a:ext uri="{FF2B5EF4-FFF2-40B4-BE49-F238E27FC236}">
                <a16:creationId xmlns:a16="http://schemas.microsoft.com/office/drawing/2014/main" id="{91E0C631-C229-49DD-83AA-536086604690}"/>
              </a:ext>
            </a:extLst>
          </p:cNvPr>
          <p:cNvSpPr txBox="1">
            <a:spLocks noGrp="1"/>
          </p:cNvSpPr>
          <p:nvPr>
            <p:ph idx="1"/>
          </p:nvPr>
        </p:nvSpPr>
        <p:spPr>
          <a:xfrm>
            <a:off x="457200" y="3669631"/>
            <a:ext cx="8229600" cy="2363373"/>
          </a:xfrm>
          <a:prstGeom prst="rect">
            <a:avLst/>
          </a:prstGeom>
          <a:solidFill>
            <a:srgbClr val="1F497D"/>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1000"/>
              </a:spcAft>
            </a:pPr>
            <a:r>
              <a:rPr lang="en-US" sz="1800" b="1" dirty="0">
                <a:solidFill>
                  <a:srgbClr val="FFFFFF"/>
                </a:solidFill>
                <a:effectLst/>
                <a:latin typeface="+mj-lt"/>
                <a:ea typeface="Franklin Gothic Medium Cond" panose="020B0606030402020204" pitchFamily="34" charset="0"/>
                <a:cs typeface="Calibri" panose="020F0502020204030204" pitchFamily="34" charset="0"/>
              </a:rPr>
              <a:t>Oregon’s Sustainable Health Care Cost Growth Target Program</a:t>
            </a:r>
            <a:endParaRPr lang="en-US" sz="1800" dirty="0">
              <a:solidFill>
                <a:srgbClr val="6A5F5E"/>
              </a:solidFill>
              <a:effectLst/>
              <a:latin typeface="+mj-lt"/>
              <a:ea typeface="Franklin Gothic Medium Cond" panose="020B0606030402020204" pitchFamily="34" charset="0"/>
              <a:cs typeface="Calibri" panose="020F0502020204030204" pitchFamily="34" charset="0"/>
            </a:endParaRPr>
          </a:p>
          <a:p>
            <a:pPr marL="0" marR="0">
              <a:lnSpc>
                <a:spcPct val="107000"/>
              </a:lnSpc>
              <a:spcBef>
                <a:spcPts val="0"/>
              </a:spcBef>
              <a:spcAft>
                <a:spcPts val="1000"/>
              </a:spcAft>
            </a:pPr>
            <a:r>
              <a:rPr lang="en-US" sz="1800" dirty="0">
                <a:solidFill>
                  <a:srgbClr val="FFFFFF"/>
                </a:solidFill>
                <a:effectLst/>
                <a:latin typeface="+mj-lt"/>
                <a:ea typeface="Franklin Gothic Medium Cond" panose="020B0606030402020204" pitchFamily="34" charset="0"/>
                <a:cs typeface="Calibri" panose="020F0502020204030204" pitchFamily="34" charset="0"/>
              </a:rPr>
              <a:t>In 2019, the Oregon Legislature established the Sustainable Health Care Cost Growth Target Program, which sets a statewide target for the annual per person growth rate of total health care spending in the state. The program will also monitor and publish reports on health care cost increases and factors driving these trends. </a:t>
            </a:r>
            <a:br>
              <a:rPr lang="en-US" sz="1800" dirty="0">
                <a:solidFill>
                  <a:srgbClr val="FFFFFF"/>
                </a:solidFill>
                <a:effectLst/>
                <a:latin typeface="+mj-lt"/>
                <a:ea typeface="Franklin Gothic Medium Cond" panose="020B0606030402020204" pitchFamily="34" charset="0"/>
                <a:cs typeface="Calibri" panose="020F0502020204030204" pitchFamily="34" charset="0"/>
              </a:rPr>
            </a:br>
            <a:r>
              <a:rPr lang="en-US" sz="1800" b="1" dirty="0">
                <a:solidFill>
                  <a:srgbClr val="FFFFFF"/>
                </a:solidFill>
                <a:effectLst/>
                <a:latin typeface="+mj-lt"/>
                <a:ea typeface="Franklin Gothic Medium Cond" panose="020B0606030402020204" pitchFamily="34" charset="0"/>
                <a:cs typeface="Calibri" panose="020F0502020204030204" pitchFamily="34" charset="0"/>
              </a:rPr>
              <a:t>For more information: </a:t>
            </a:r>
            <a:r>
              <a:rPr lang="en-US" sz="1800" b="1" u="sng" dirty="0">
                <a:solidFill>
                  <a:srgbClr val="FFFFFF"/>
                </a:solidFill>
                <a:effectLst/>
                <a:latin typeface="+mj-lt"/>
                <a:ea typeface="Franklin Gothic Medium Cond" panose="020B0606030402020204" pitchFamily="34" charset="0"/>
                <a:cs typeface="Calibri" panose="020F0502020204030204" pitchFamily="34" charset="0"/>
                <a:hlinkClick r:id="rId4"/>
              </a:rPr>
              <a:t>https://go.usa.gov/xzFpX</a:t>
            </a:r>
            <a:r>
              <a:rPr lang="en-US" sz="1800" dirty="0">
                <a:solidFill>
                  <a:srgbClr val="FFFFFF"/>
                </a:solidFill>
                <a:effectLst/>
                <a:latin typeface="+mj-lt"/>
                <a:ea typeface="Franklin Gothic Medium Cond" panose="020B0606030402020204" pitchFamily="34" charset="0"/>
                <a:cs typeface="Calibri" panose="020F0502020204030204" pitchFamily="34" charset="0"/>
              </a:rPr>
              <a:t>   </a:t>
            </a:r>
            <a:endParaRPr lang="en-US" sz="1800" dirty="0">
              <a:solidFill>
                <a:srgbClr val="6A5F5E"/>
              </a:solidFill>
              <a:effectLst/>
              <a:latin typeface="+mj-lt"/>
              <a:ea typeface="Franklin Gothic Medium Cond" panose="020B0606030402020204" pitchFamily="34" charset="0"/>
              <a:cs typeface="Calibri" panose="020F0502020204030204" pitchFamily="34" charset="0"/>
            </a:endParaRPr>
          </a:p>
        </p:txBody>
      </p:sp>
    </p:spTree>
    <p:extLst>
      <p:ext uri="{BB962C8B-B14F-4D97-AF65-F5344CB8AC3E}">
        <p14:creationId xmlns:p14="http://schemas.microsoft.com/office/powerpoint/2010/main" val="227247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2DE2-DF5C-45FA-BD67-829F608C1050}"/>
              </a:ext>
            </a:extLst>
          </p:cNvPr>
          <p:cNvSpPr>
            <a:spLocks noGrp="1"/>
          </p:cNvSpPr>
          <p:nvPr>
            <p:ph type="title"/>
          </p:nvPr>
        </p:nvSpPr>
        <p:spPr/>
        <p:txBody>
          <a:bodyPr/>
          <a:lstStyle/>
          <a:p>
            <a:r>
              <a:rPr lang="en-US" dirty="0"/>
              <a:t>Inpatient Care – Per Person Cost Growth </a:t>
            </a:r>
          </a:p>
        </p:txBody>
      </p:sp>
      <p:pic>
        <p:nvPicPr>
          <p:cNvPr id="7" name="Picture 6">
            <a:extLst>
              <a:ext uri="{FF2B5EF4-FFF2-40B4-BE49-F238E27FC236}">
                <a16:creationId xmlns:a16="http://schemas.microsoft.com/office/drawing/2014/main" id="{5C972620-B30E-4242-80EA-E6BCADE9152F}"/>
              </a:ext>
            </a:extLst>
          </p:cNvPr>
          <p:cNvPicPr>
            <a:picLocks noChangeAspect="1"/>
          </p:cNvPicPr>
          <p:nvPr/>
        </p:nvPicPr>
        <p:blipFill>
          <a:blip r:embed="rId2"/>
          <a:stretch>
            <a:fillRect/>
          </a:stretch>
        </p:blipFill>
        <p:spPr>
          <a:xfrm>
            <a:off x="724989" y="1321501"/>
            <a:ext cx="7694021" cy="4861549"/>
          </a:xfrm>
          <a:prstGeom prst="rect">
            <a:avLst/>
          </a:prstGeom>
        </p:spPr>
      </p:pic>
    </p:spTree>
    <p:extLst>
      <p:ext uri="{BB962C8B-B14F-4D97-AF65-F5344CB8AC3E}">
        <p14:creationId xmlns:p14="http://schemas.microsoft.com/office/powerpoint/2010/main" val="1225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Emergency Department - Per Person Cost Growth </a:t>
            </a:r>
          </a:p>
        </p:txBody>
      </p:sp>
      <p:pic>
        <p:nvPicPr>
          <p:cNvPr id="5" name="Picture 4">
            <a:extLst>
              <a:ext uri="{FF2B5EF4-FFF2-40B4-BE49-F238E27FC236}">
                <a16:creationId xmlns:a16="http://schemas.microsoft.com/office/drawing/2014/main" id="{8C3554FF-C15F-4EAA-9D00-647FA8029187}"/>
              </a:ext>
            </a:extLst>
          </p:cNvPr>
          <p:cNvPicPr>
            <a:picLocks noChangeAspect="1"/>
          </p:cNvPicPr>
          <p:nvPr/>
        </p:nvPicPr>
        <p:blipFill>
          <a:blip r:embed="rId2"/>
          <a:stretch>
            <a:fillRect/>
          </a:stretch>
        </p:blipFill>
        <p:spPr>
          <a:xfrm>
            <a:off x="620486" y="1617117"/>
            <a:ext cx="7903028" cy="4750225"/>
          </a:xfrm>
          <a:prstGeom prst="rect">
            <a:avLst/>
          </a:prstGeom>
        </p:spPr>
      </p:pic>
    </p:spTree>
    <p:extLst>
      <p:ext uri="{BB962C8B-B14F-4D97-AF65-F5344CB8AC3E}">
        <p14:creationId xmlns:p14="http://schemas.microsoft.com/office/powerpoint/2010/main" val="228152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Emergency Department - Per Person Cost Growth </a:t>
            </a:r>
          </a:p>
        </p:txBody>
      </p:sp>
      <p:pic>
        <p:nvPicPr>
          <p:cNvPr id="3" name="Picture 2">
            <a:extLst>
              <a:ext uri="{FF2B5EF4-FFF2-40B4-BE49-F238E27FC236}">
                <a16:creationId xmlns:a16="http://schemas.microsoft.com/office/drawing/2014/main" id="{99E205D6-F4DE-4F4F-9AB9-480A3F328445}"/>
              </a:ext>
            </a:extLst>
          </p:cNvPr>
          <p:cNvPicPr>
            <a:picLocks noChangeAspect="1"/>
          </p:cNvPicPr>
          <p:nvPr/>
        </p:nvPicPr>
        <p:blipFill>
          <a:blip r:embed="rId2"/>
          <a:stretch>
            <a:fillRect/>
          </a:stretch>
        </p:blipFill>
        <p:spPr>
          <a:xfrm>
            <a:off x="457200" y="1643099"/>
            <a:ext cx="7929154" cy="4668470"/>
          </a:xfrm>
          <a:prstGeom prst="rect">
            <a:avLst/>
          </a:prstGeom>
        </p:spPr>
      </p:pic>
    </p:spTree>
    <p:extLst>
      <p:ext uri="{BB962C8B-B14F-4D97-AF65-F5344CB8AC3E}">
        <p14:creationId xmlns:p14="http://schemas.microsoft.com/office/powerpoint/2010/main" val="190432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Outpatient - Per Person Cost Growth </a:t>
            </a:r>
          </a:p>
        </p:txBody>
      </p:sp>
      <p:pic>
        <p:nvPicPr>
          <p:cNvPr id="5" name="Picture 4">
            <a:extLst>
              <a:ext uri="{FF2B5EF4-FFF2-40B4-BE49-F238E27FC236}">
                <a16:creationId xmlns:a16="http://schemas.microsoft.com/office/drawing/2014/main" id="{C7DA8B3E-A3F0-450E-AE52-F57F0844C014}"/>
              </a:ext>
            </a:extLst>
          </p:cNvPr>
          <p:cNvPicPr>
            <a:picLocks noChangeAspect="1"/>
          </p:cNvPicPr>
          <p:nvPr/>
        </p:nvPicPr>
        <p:blipFill>
          <a:blip r:embed="rId2"/>
          <a:stretch>
            <a:fillRect/>
          </a:stretch>
        </p:blipFill>
        <p:spPr>
          <a:xfrm>
            <a:off x="457200" y="1483096"/>
            <a:ext cx="7876903" cy="4789157"/>
          </a:xfrm>
          <a:prstGeom prst="rect">
            <a:avLst/>
          </a:prstGeom>
        </p:spPr>
      </p:pic>
    </p:spTree>
    <p:extLst>
      <p:ext uri="{BB962C8B-B14F-4D97-AF65-F5344CB8AC3E}">
        <p14:creationId xmlns:p14="http://schemas.microsoft.com/office/powerpoint/2010/main" val="2057553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Outpatient - Per Person Cost Growth </a:t>
            </a:r>
          </a:p>
        </p:txBody>
      </p:sp>
      <p:pic>
        <p:nvPicPr>
          <p:cNvPr id="3" name="Picture 2">
            <a:extLst>
              <a:ext uri="{FF2B5EF4-FFF2-40B4-BE49-F238E27FC236}">
                <a16:creationId xmlns:a16="http://schemas.microsoft.com/office/drawing/2014/main" id="{DD24CCD9-75A8-40DE-8E7B-A8F0DA3A1E72}"/>
              </a:ext>
            </a:extLst>
          </p:cNvPr>
          <p:cNvPicPr>
            <a:picLocks noChangeAspect="1"/>
          </p:cNvPicPr>
          <p:nvPr/>
        </p:nvPicPr>
        <p:blipFill>
          <a:blip r:embed="rId2"/>
          <a:stretch>
            <a:fillRect/>
          </a:stretch>
        </p:blipFill>
        <p:spPr>
          <a:xfrm>
            <a:off x="640080" y="1522020"/>
            <a:ext cx="7863839" cy="4769175"/>
          </a:xfrm>
          <a:prstGeom prst="rect">
            <a:avLst/>
          </a:prstGeom>
        </p:spPr>
      </p:pic>
    </p:spTree>
    <p:extLst>
      <p:ext uri="{BB962C8B-B14F-4D97-AF65-F5344CB8AC3E}">
        <p14:creationId xmlns:p14="http://schemas.microsoft.com/office/powerpoint/2010/main" val="321080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Professional Services - Per Person Cost Growth </a:t>
            </a:r>
          </a:p>
        </p:txBody>
      </p:sp>
      <p:pic>
        <p:nvPicPr>
          <p:cNvPr id="5" name="Picture 4">
            <a:extLst>
              <a:ext uri="{FF2B5EF4-FFF2-40B4-BE49-F238E27FC236}">
                <a16:creationId xmlns:a16="http://schemas.microsoft.com/office/drawing/2014/main" id="{42625777-9133-4373-B36F-8DB94BFA1C20}"/>
              </a:ext>
            </a:extLst>
          </p:cNvPr>
          <p:cNvPicPr>
            <a:picLocks noChangeAspect="1"/>
          </p:cNvPicPr>
          <p:nvPr/>
        </p:nvPicPr>
        <p:blipFill>
          <a:blip r:embed="rId2"/>
          <a:stretch>
            <a:fillRect/>
          </a:stretch>
        </p:blipFill>
        <p:spPr>
          <a:xfrm>
            <a:off x="529045" y="1522020"/>
            <a:ext cx="8085909" cy="4270867"/>
          </a:xfrm>
          <a:prstGeom prst="rect">
            <a:avLst/>
          </a:prstGeom>
        </p:spPr>
      </p:pic>
    </p:spTree>
    <p:extLst>
      <p:ext uri="{BB962C8B-B14F-4D97-AF65-F5344CB8AC3E}">
        <p14:creationId xmlns:p14="http://schemas.microsoft.com/office/powerpoint/2010/main" val="69504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Professional Services - Per Person Cost Growth </a:t>
            </a:r>
          </a:p>
        </p:txBody>
      </p:sp>
      <p:pic>
        <p:nvPicPr>
          <p:cNvPr id="3" name="Picture 2">
            <a:extLst>
              <a:ext uri="{FF2B5EF4-FFF2-40B4-BE49-F238E27FC236}">
                <a16:creationId xmlns:a16="http://schemas.microsoft.com/office/drawing/2014/main" id="{C7B249D4-8E4B-41E0-9229-1AECA3621B0B}"/>
              </a:ext>
            </a:extLst>
          </p:cNvPr>
          <p:cNvPicPr>
            <a:picLocks noChangeAspect="1"/>
          </p:cNvPicPr>
          <p:nvPr/>
        </p:nvPicPr>
        <p:blipFill>
          <a:blip r:embed="rId2"/>
          <a:stretch>
            <a:fillRect/>
          </a:stretch>
        </p:blipFill>
        <p:spPr>
          <a:xfrm>
            <a:off x="354515" y="1632857"/>
            <a:ext cx="8332285" cy="4541339"/>
          </a:xfrm>
          <a:prstGeom prst="rect">
            <a:avLst/>
          </a:prstGeom>
        </p:spPr>
      </p:pic>
    </p:spTree>
    <p:extLst>
      <p:ext uri="{BB962C8B-B14F-4D97-AF65-F5344CB8AC3E}">
        <p14:creationId xmlns:p14="http://schemas.microsoft.com/office/powerpoint/2010/main" val="3222813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Pharmacy - Per Person Cost Growth </a:t>
            </a:r>
          </a:p>
        </p:txBody>
      </p:sp>
      <p:pic>
        <p:nvPicPr>
          <p:cNvPr id="5" name="Picture 4">
            <a:extLst>
              <a:ext uri="{FF2B5EF4-FFF2-40B4-BE49-F238E27FC236}">
                <a16:creationId xmlns:a16="http://schemas.microsoft.com/office/drawing/2014/main" id="{C09765D0-B21A-4669-B981-FD10B02AD7E8}"/>
              </a:ext>
            </a:extLst>
          </p:cNvPr>
          <p:cNvPicPr>
            <a:picLocks noChangeAspect="1"/>
          </p:cNvPicPr>
          <p:nvPr/>
        </p:nvPicPr>
        <p:blipFill>
          <a:blip r:embed="rId2"/>
          <a:stretch>
            <a:fillRect/>
          </a:stretch>
        </p:blipFill>
        <p:spPr>
          <a:xfrm>
            <a:off x="633548" y="1522020"/>
            <a:ext cx="7876903" cy="4564782"/>
          </a:xfrm>
          <a:prstGeom prst="rect">
            <a:avLst/>
          </a:prstGeom>
        </p:spPr>
      </p:pic>
    </p:spTree>
    <p:extLst>
      <p:ext uri="{BB962C8B-B14F-4D97-AF65-F5344CB8AC3E}">
        <p14:creationId xmlns:p14="http://schemas.microsoft.com/office/powerpoint/2010/main" val="1827499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Other - Per Person Cost Growth </a:t>
            </a:r>
          </a:p>
        </p:txBody>
      </p:sp>
      <p:pic>
        <p:nvPicPr>
          <p:cNvPr id="3" name="Picture 2">
            <a:extLst>
              <a:ext uri="{FF2B5EF4-FFF2-40B4-BE49-F238E27FC236}">
                <a16:creationId xmlns:a16="http://schemas.microsoft.com/office/drawing/2014/main" id="{C1531358-B8E1-443F-A11A-071548DE2381}"/>
              </a:ext>
            </a:extLst>
          </p:cNvPr>
          <p:cNvPicPr>
            <a:picLocks noChangeAspect="1"/>
          </p:cNvPicPr>
          <p:nvPr/>
        </p:nvPicPr>
        <p:blipFill>
          <a:blip r:embed="rId2"/>
          <a:stretch>
            <a:fillRect/>
          </a:stretch>
        </p:blipFill>
        <p:spPr>
          <a:xfrm>
            <a:off x="457200" y="1353281"/>
            <a:ext cx="8007531" cy="5125699"/>
          </a:xfrm>
          <a:prstGeom prst="rect">
            <a:avLst/>
          </a:prstGeom>
        </p:spPr>
      </p:pic>
    </p:spTree>
    <p:extLst>
      <p:ext uri="{BB962C8B-B14F-4D97-AF65-F5344CB8AC3E}">
        <p14:creationId xmlns:p14="http://schemas.microsoft.com/office/powerpoint/2010/main" val="3813523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48D4-CBA9-4CD5-A6E4-649E72945E24}"/>
              </a:ext>
            </a:extLst>
          </p:cNvPr>
          <p:cNvSpPr>
            <a:spLocks noGrp="1"/>
          </p:cNvSpPr>
          <p:nvPr>
            <p:ph type="title"/>
          </p:nvPr>
        </p:nvSpPr>
        <p:spPr/>
        <p:txBody>
          <a:bodyPr/>
          <a:lstStyle/>
          <a:p>
            <a:r>
              <a:rPr lang="en-US" dirty="0"/>
              <a:t>Other - Per Person Cost Growth </a:t>
            </a:r>
          </a:p>
        </p:txBody>
      </p:sp>
      <p:pic>
        <p:nvPicPr>
          <p:cNvPr id="5" name="Picture 4">
            <a:extLst>
              <a:ext uri="{FF2B5EF4-FFF2-40B4-BE49-F238E27FC236}">
                <a16:creationId xmlns:a16="http://schemas.microsoft.com/office/drawing/2014/main" id="{443D5AC2-272A-4FC1-B90A-041C7C40B18A}"/>
              </a:ext>
            </a:extLst>
          </p:cNvPr>
          <p:cNvPicPr>
            <a:picLocks noChangeAspect="1"/>
          </p:cNvPicPr>
          <p:nvPr/>
        </p:nvPicPr>
        <p:blipFill>
          <a:blip r:embed="rId2"/>
          <a:stretch>
            <a:fillRect/>
          </a:stretch>
        </p:blipFill>
        <p:spPr>
          <a:xfrm>
            <a:off x="352697" y="1528364"/>
            <a:ext cx="8229600" cy="4757241"/>
          </a:xfrm>
          <a:prstGeom prst="rect">
            <a:avLst/>
          </a:prstGeom>
        </p:spPr>
      </p:pic>
    </p:spTree>
    <p:extLst>
      <p:ext uri="{BB962C8B-B14F-4D97-AF65-F5344CB8AC3E}">
        <p14:creationId xmlns:p14="http://schemas.microsoft.com/office/powerpoint/2010/main" val="418630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0F5BF7-DFDE-48AE-A933-384BFBF5620B}"/>
              </a:ext>
            </a:extLst>
          </p:cNvPr>
          <p:cNvSpPr>
            <a:spLocks noGrp="1"/>
          </p:cNvSpPr>
          <p:nvPr>
            <p:ph type="body" sz="quarter" idx="11"/>
          </p:nvPr>
        </p:nvSpPr>
        <p:spPr/>
        <p:txBody>
          <a:bodyPr/>
          <a:lstStyle/>
          <a:p>
            <a:r>
              <a:rPr lang="en-US" dirty="0"/>
              <a:t>Chapter I - Cost Growth Trends</a:t>
            </a:r>
          </a:p>
        </p:txBody>
      </p:sp>
      <p:sp>
        <p:nvSpPr>
          <p:cNvPr id="3" name="Title 2">
            <a:extLst>
              <a:ext uri="{FF2B5EF4-FFF2-40B4-BE49-F238E27FC236}">
                <a16:creationId xmlns:a16="http://schemas.microsoft.com/office/drawing/2014/main" id="{C269EA1D-FB9A-4DA0-B699-FBF988A836CA}"/>
              </a:ext>
            </a:extLst>
          </p:cNvPr>
          <p:cNvSpPr>
            <a:spLocks noGrp="1"/>
          </p:cNvSpPr>
          <p:nvPr>
            <p:ph type="title" idx="4294967295"/>
          </p:nvPr>
        </p:nvSpPr>
        <p:spPr>
          <a:xfrm>
            <a:off x="0" y="379413"/>
            <a:ext cx="8229600" cy="1143000"/>
          </a:xfrm>
          <a:prstGeom prst="rect">
            <a:avLst/>
          </a:prstGeom>
        </p:spPr>
        <p:txBody>
          <a:bodyPr/>
          <a:lstStyle/>
          <a:p>
            <a:r>
              <a:rPr lang="en-US" dirty="0"/>
              <a:t>Chapter I Cost Growth Trends</a:t>
            </a:r>
          </a:p>
        </p:txBody>
      </p:sp>
    </p:spTree>
    <p:extLst>
      <p:ext uri="{BB962C8B-B14F-4D97-AF65-F5344CB8AC3E}">
        <p14:creationId xmlns:p14="http://schemas.microsoft.com/office/powerpoint/2010/main" val="261689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A41806-3022-4B0E-B881-75FD1D72A4A8}"/>
              </a:ext>
            </a:extLst>
          </p:cNvPr>
          <p:cNvSpPr>
            <a:spLocks noGrp="1"/>
          </p:cNvSpPr>
          <p:nvPr>
            <p:ph type="body" sz="quarter" idx="11"/>
          </p:nvPr>
        </p:nvSpPr>
        <p:spPr/>
        <p:txBody>
          <a:bodyPr/>
          <a:lstStyle/>
          <a:p>
            <a:r>
              <a:rPr lang="en-US" dirty="0"/>
              <a:t>Chapter III - Identifying Cost Growth Drivers</a:t>
            </a:r>
          </a:p>
        </p:txBody>
      </p:sp>
    </p:spTree>
    <p:extLst>
      <p:ext uri="{BB962C8B-B14F-4D97-AF65-F5344CB8AC3E}">
        <p14:creationId xmlns:p14="http://schemas.microsoft.com/office/powerpoint/2010/main" val="248608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D8C14-20AF-47F9-B446-5DC43C157827}"/>
              </a:ext>
            </a:extLst>
          </p:cNvPr>
          <p:cNvSpPr>
            <a:spLocks noGrp="1"/>
          </p:cNvSpPr>
          <p:nvPr>
            <p:ph type="title"/>
          </p:nvPr>
        </p:nvSpPr>
        <p:spPr/>
        <p:txBody>
          <a:bodyPr/>
          <a:lstStyle/>
          <a:p>
            <a:r>
              <a:rPr lang="en-US" dirty="0"/>
              <a:t>How to read the following charts</a:t>
            </a:r>
          </a:p>
        </p:txBody>
      </p:sp>
      <p:pic>
        <p:nvPicPr>
          <p:cNvPr id="7" name="Picture 6">
            <a:extLst>
              <a:ext uri="{FF2B5EF4-FFF2-40B4-BE49-F238E27FC236}">
                <a16:creationId xmlns:a16="http://schemas.microsoft.com/office/drawing/2014/main" id="{BD03DEE8-1563-4723-A66D-2696E7C89A79}"/>
              </a:ext>
            </a:extLst>
          </p:cNvPr>
          <p:cNvPicPr>
            <a:picLocks noChangeAspect="1"/>
          </p:cNvPicPr>
          <p:nvPr/>
        </p:nvPicPr>
        <p:blipFill>
          <a:blip r:embed="rId2"/>
          <a:stretch>
            <a:fillRect/>
          </a:stretch>
        </p:blipFill>
        <p:spPr>
          <a:xfrm>
            <a:off x="457201" y="1519238"/>
            <a:ext cx="7877524" cy="4466535"/>
          </a:xfrm>
          <a:prstGeom prst="rect">
            <a:avLst/>
          </a:prstGeom>
        </p:spPr>
      </p:pic>
    </p:spTree>
    <p:extLst>
      <p:ext uri="{BB962C8B-B14F-4D97-AF65-F5344CB8AC3E}">
        <p14:creationId xmlns:p14="http://schemas.microsoft.com/office/powerpoint/2010/main" val="16590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6D6FA-E0FC-4FD2-A57D-B9D80B7973F8}"/>
              </a:ext>
            </a:extLst>
          </p:cNvPr>
          <p:cNvSpPr>
            <a:spLocks noGrp="1"/>
          </p:cNvSpPr>
          <p:nvPr>
            <p:ph type="title"/>
          </p:nvPr>
        </p:nvSpPr>
        <p:spPr/>
        <p:txBody>
          <a:bodyPr/>
          <a:lstStyle/>
          <a:p>
            <a:r>
              <a:rPr lang="en-US" dirty="0"/>
              <a:t>Cost Drivers in the Commercial Market</a:t>
            </a:r>
          </a:p>
        </p:txBody>
      </p:sp>
      <p:pic>
        <p:nvPicPr>
          <p:cNvPr id="3" name="Picture 2">
            <a:extLst>
              <a:ext uri="{FF2B5EF4-FFF2-40B4-BE49-F238E27FC236}">
                <a16:creationId xmlns:a16="http://schemas.microsoft.com/office/drawing/2014/main" id="{0008A162-3AAC-4AAB-BF16-19804BE8355D}"/>
              </a:ext>
            </a:extLst>
          </p:cNvPr>
          <p:cNvPicPr>
            <a:picLocks noChangeAspect="1"/>
          </p:cNvPicPr>
          <p:nvPr/>
        </p:nvPicPr>
        <p:blipFill>
          <a:blip r:embed="rId2"/>
          <a:stretch>
            <a:fillRect/>
          </a:stretch>
        </p:blipFill>
        <p:spPr>
          <a:xfrm>
            <a:off x="259962" y="1880492"/>
            <a:ext cx="8343483" cy="4180674"/>
          </a:xfrm>
          <a:prstGeom prst="rect">
            <a:avLst/>
          </a:prstGeom>
        </p:spPr>
      </p:pic>
    </p:spTree>
    <p:extLst>
      <p:ext uri="{BB962C8B-B14F-4D97-AF65-F5344CB8AC3E}">
        <p14:creationId xmlns:p14="http://schemas.microsoft.com/office/powerpoint/2010/main" val="2377712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6D6FA-E0FC-4FD2-A57D-B9D80B7973F8}"/>
              </a:ext>
            </a:extLst>
          </p:cNvPr>
          <p:cNvSpPr>
            <a:spLocks noGrp="1"/>
          </p:cNvSpPr>
          <p:nvPr>
            <p:ph type="title"/>
          </p:nvPr>
        </p:nvSpPr>
        <p:spPr/>
        <p:txBody>
          <a:bodyPr/>
          <a:lstStyle/>
          <a:p>
            <a:r>
              <a:rPr lang="en-US" dirty="0"/>
              <a:t>Cost Drivers in the Medicaid Market</a:t>
            </a:r>
          </a:p>
        </p:txBody>
      </p:sp>
      <p:pic>
        <p:nvPicPr>
          <p:cNvPr id="3" name="Picture 2">
            <a:extLst>
              <a:ext uri="{FF2B5EF4-FFF2-40B4-BE49-F238E27FC236}">
                <a16:creationId xmlns:a16="http://schemas.microsoft.com/office/drawing/2014/main" id="{7964E111-6417-468E-BF08-A276AF5B9C9C}"/>
              </a:ext>
            </a:extLst>
          </p:cNvPr>
          <p:cNvPicPr>
            <a:picLocks noChangeAspect="1"/>
          </p:cNvPicPr>
          <p:nvPr/>
        </p:nvPicPr>
        <p:blipFill>
          <a:blip r:embed="rId2"/>
          <a:stretch>
            <a:fillRect/>
          </a:stretch>
        </p:blipFill>
        <p:spPr>
          <a:xfrm>
            <a:off x="408266" y="1748992"/>
            <a:ext cx="8327468" cy="4190254"/>
          </a:xfrm>
          <a:prstGeom prst="rect">
            <a:avLst/>
          </a:prstGeom>
        </p:spPr>
      </p:pic>
    </p:spTree>
    <p:extLst>
      <p:ext uri="{BB962C8B-B14F-4D97-AF65-F5344CB8AC3E}">
        <p14:creationId xmlns:p14="http://schemas.microsoft.com/office/powerpoint/2010/main" val="4038038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6D6FA-E0FC-4FD2-A57D-B9D80B7973F8}"/>
              </a:ext>
            </a:extLst>
          </p:cNvPr>
          <p:cNvSpPr>
            <a:spLocks noGrp="1"/>
          </p:cNvSpPr>
          <p:nvPr>
            <p:ph type="title"/>
          </p:nvPr>
        </p:nvSpPr>
        <p:spPr/>
        <p:txBody>
          <a:bodyPr/>
          <a:lstStyle/>
          <a:p>
            <a:r>
              <a:rPr lang="en-US" dirty="0"/>
              <a:t>Cost Drivers in the Medicare Market</a:t>
            </a:r>
          </a:p>
        </p:txBody>
      </p:sp>
      <p:pic>
        <p:nvPicPr>
          <p:cNvPr id="7" name="Picture 6">
            <a:extLst>
              <a:ext uri="{FF2B5EF4-FFF2-40B4-BE49-F238E27FC236}">
                <a16:creationId xmlns:a16="http://schemas.microsoft.com/office/drawing/2014/main" id="{381F5F79-5D39-4E24-8C46-E21EDC51F413}"/>
              </a:ext>
            </a:extLst>
          </p:cNvPr>
          <p:cNvPicPr>
            <a:picLocks noChangeAspect="1"/>
          </p:cNvPicPr>
          <p:nvPr/>
        </p:nvPicPr>
        <p:blipFill>
          <a:blip r:embed="rId2"/>
          <a:stretch>
            <a:fillRect/>
          </a:stretch>
        </p:blipFill>
        <p:spPr>
          <a:xfrm>
            <a:off x="568867" y="1802115"/>
            <a:ext cx="8006265" cy="4163257"/>
          </a:xfrm>
          <a:prstGeom prst="rect">
            <a:avLst/>
          </a:prstGeom>
        </p:spPr>
      </p:pic>
    </p:spTree>
    <p:extLst>
      <p:ext uri="{BB962C8B-B14F-4D97-AF65-F5344CB8AC3E}">
        <p14:creationId xmlns:p14="http://schemas.microsoft.com/office/powerpoint/2010/main" val="246079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2A37B8-C941-476C-A252-B7DBBB2440D1}"/>
              </a:ext>
            </a:extLst>
          </p:cNvPr>
          <p:cNvSpPr>
            <a:spLocks noGrp="1"/>
          </p:cNvSpPr>
          <p:nvPr>
            <p:ph type="body" sz="quarter" idx="10"/>
          </p:nvPr>
        </p:nvSpPr>
        <p:spPr>
          <a:xfrm>
            <a:off x="463732" y="1448936"/>
            <a:ext cx="7896498" cy="1025525"/>
          </a:xfrm>
          <a:prstGeom prst="rect">
            <a:avLst/>
          </a:prstGeom>
        </p:spPr>
        <p:txBody>
          <a:bodyPr/>
          <a:lstStyle/>
          <a:p>
            <a:r>
              <a:rPr lang="en-US" sz="2200" dirty="0"/>
              <a:t>See the full report for all data tables and the methodology</a:t>
            </a:r>
          </a:p>
          <a:p>
            <a:endParaRPr lang="en-US" sz="2200" dirty="0"/>
          </a:p>
          <a:p>
            <a:r>
              <a:rPr lang="en-US" sz="2200" dirty="0"/>
              <a:t>For more information about Medicaid’s various 3.4% cost growth measures, see Background – The Health Care Cost Trends Report &amp; Measuring Medicaid Cost Growth</a:t>
            </a:r>
          </a:p>
          <a:p>
            <a:endParaRPr lang="en-US" sz="2200" dirty="0">
              <a:highlight>
                <a:srgbClr val="FFFF00"/>
              </a:highlight>
            </a:endParaRPr>
          </a:p>
          <a:p>
            <a:r>
              <a:rPr lang="en-US" sz="2200" dirty="0">
                <a:solidFill>
                  <a:srgbClr val="6A5F5E"/>
                </a:solidFill>
                <a:effectLst/>
                <a:latin typeface="+mj-lt"/>
                <a:ea typeface="Franklin Gothic Medium Cond" panose="020B0606030402020204" pitchFamily="34" charset="0"/>
                <a:cs typeface="Calibri" panose="020F0502020204030204" pitchFamily="34" charset="0"/>
              </a:rPr>
              <a:t>Suggested Citation: </a:t>
            </a:r>
            <a:br>
              <a:rPr lang="en-US" sz="2200" dirty="0">
                <a:solidFill>
                  <a:srgbClr val="6A5F5E"/>
                </a:solidFill>
                <a:effectLst/>
                <a:latin typeface="+mj-lt"/>
                <a:ea typeface="Franklin Gothic Medium Cond" panose="020B0606030402020204" pitchFamily="34" charset="0"/>
                <a:cs typeface="Calibri" panose="020F0502020204030204" pitchFamily="34" charset="0"/>
              </a:rPr>
            </a:br>
            <a:r>
              <a:rPr lang="en-US" sz="2200" dirty="0">
                <a:solidFill>
                  <a:srgbClr val="6A5F5E"/>
                </a:solidFill>
                <a:effectLst/>
                <a:latin typeface="+mj-lt"/>
                <a:ea typeface="Franklin Gothic Medium Cond" panose="020B0606030402020204" pitchFamily="34" charset="0"/>
                <a:cs typeface="Calibri" panose="020F0502020204030204" pitchFamily="34" charset="0"/>
              </a:rPr>
              <a:t>Oregon Health Authority. Health Care Cost Trends: State and Market-Level Cost Growth in Oregon, 2013-2019. Portland, OR. July 2022.</a:t>
            </a:r>
            <a:br>
              <a:rPr lang="en-US" sz="2200" dirty="0">
                <a:solidFill>
                  <a:srgbClr val="6A5F5E"/>
                </a:solidFill>
                <a:effectLst/>
                <a:latin typeface="+mj-lt"/>
                <a:ea typeface="Franklin Gothic Medium Cond" panose="020B0606030402020204" pitchFamily="34" charset="0"/>
                <a:cs typeface="Calibri" panose="020F0502020204030204" pitchFamily="34" charset="0"/>
              </a:rPr>
            </a:br>
            <a:br>
              <a:rPr lang="en-US" sz="2200" dirty="0">
                <a:solidFill>
                  <a:srgbClr val="6A5F5E"/>
                </a:solidFill>
                <a:effectLst/>
                <a:latin typeface="+mj-lt"/>
                <a:ea typeface="Franklin Gothic Medium Cond" panose="020B0606030402020204" pitchFamily="34" charset="0"/>
                <a:cs typeface="Calibri" panose="020F0502020204030204" pitchFamily="34" charset="0"/>
              </a:rPr>
            </a:br>
            <a:r>
              <a:rPr lang="en-US" sz="2200" dirty="0">
                <a:solidFill>
                  <a:srgbClr val="6A5F5E"/>
                </a:solidFill>
                <a:effectLst/>
                <a:latin typeface="+mj-lt"/>
                <a:ea typeface="Franklin Gothic Medium Cond" panose="020B0606030402020204" pitchFamily="34" charset="0"/>
                <a:cs typeface="Calibri" panose="020F0502020204030204" pitchFamily="34" charset="0"/>
              </a:rPr>
              <a:t>For questions about this report, please contact: </a:t>
            </a:r>
            <a:r>
              <a:rPr lang="en-US" sz="2200" u="sng" dirty="0">
                <a:solidFill>
                  <a:srgbClr val="6A5F5E"/>
                </a:solidFill>
                <a:effectLst/>
                <a:latin typeface="+mj-lt"/>
                <a:ea typeface="Franklin Gothic Medium Cond" panose="020B0606030402020204" pitchFamily="34" charset="0"/>
                <a:cs typeface="Calibri" panose="020F0502020204030204" pitchFamily="34" charset="0"/>
                <a:hlinkClick r:id="rId2"/>
              </a:rPr>
              <a:t>HealthCare.CostTarget@odhsoha.oregon.gov</a:t>
            </a:r>
            <a:endParaRPr lang="en-US" sz="2200" dirty="0">
              <a:solidFill>
                <a:srgbClr val="6A5F5E"/>
              </a:solidFill>
              <a:effectLst/>
              <a:latin typeface="+mj-lt"/>
              <a:ea typeface="Franklin Gothic Medium Cond" panose="020B0606030402020204" pitchFamily="34" charset="0"/>
              <a:cs typeface="Calibri" panose="020F0502020204030204" pitchFamily="34" charset="0"/>
            </a:endParaRPr>
          </a:p>
          <a:p>
            <a:endParaRPr lang="en-US" sz="2200" dirty="0">
              <a:highlight>
                <a:srgbClr val="FFFF00"/>
              </a:highlight>
            </a:endParaRPr>
          </a:p>
        </p:txBody>
      </p:sp>
      <p:sp>
        <p:nvSpPr>
          <p:cNvPr id="2" name="Title 1">
            <a:extLst>
              <a:ext uri="{FF2B5EF4-FFF2-40B4-BE49-F238E27FC236}">
                <a16:creationId xmlns:a16="http://schemas.microsoft.com/office/drawing/2014/main" id="{40845D52-B707-4EA2-BD85-AB4BCE0A0EAA}"/>
              </a:ext>
            </a:extLst>
          </p:cNvPr>
          <p:cNvSpPr>
            <a:spLocks noGrp="1"/>
          </p:cNvSpPr>
          <p:nvPr>
            <p:ph type="title" idx="4294967295"/>
          </p:nvPr>
        </p:nvSpPr>
        <p:spPr>
          <a:xfrm>
            <a:off x="450668" y="481009"/>
            <a:ext cx="8229600" cy="1143000"/>
          </a:xfrm>
          <a:prstGeom prst="rect">
            <a:avLst/>
          </a:prstGeom>
        </p:spPr>
        <p:txBody>
          <a:bodyPr/>
          <a:lstStyle/>
          <a:p>
            <a:pPr algn="l"/>
            <a:r>
              <a:rPr lang="en-US" dirty="0"/>
              <a:t>Appendices &amp; Methodology</a:t>
            </a:r>
          </a:p>
        </p:txBody>
      </p:sp>
    </p:spTree>
    <p:extLst>
      <p:ext uri="{BB962C8B-B14F-4D97-AF65-F5344CB8AC3E}">
        <p14:creationId xmlns:p14="http://schemas.microsoft.com/office/powerpoint/2010/main" val="3433166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9EDEB6-2C2D-45B9-8674-0D2303E0BED2}"/>
              </a:ext>
            </a:extLst>
          </p:cNvPr>
          <p:cNvPicPr>
            <a:picLocks noChangeAspect="1"/>
          </p:cNvPicPr>
          <p:nvPr/>
        </p:nvPicPr>
        <p:blipFill>
          <a:blip r:embed="rId2"/>
          <a:stretch>
            <a:fillRect/>
          </a:stretch>
        </p:blipFill>
        <p:spPr>
          <a:xfrm>
            <a:off x="4362986" y="2219249"/>
            <a:ext cx="4608303" cy="3307370"/>
          </a:xfrm>
          <a:prstGeom prst="rect">
            <a:avLst/>
          </a:prstGeom>
        </p:spPr>
      </p:pic>
      <p:sp>
        <p:nvSpPr>
          <p:cNvPr id="4" name="Title 3">
            <a:extLst>
              <a:ext uri="{FF2B5EF4-FFF2-40B4-BE49-F238E27FC236}">
                <a16:creationId xmlns:a16="http://schemas.microsoft.com/office/drawing/2014/main" id="{9F57533D-09A2-404F-8A40-6572EAE30FCD}"/>
              </a:ext>
            </a:extLst>
          </p:cNvPr>
          <p:cNvSpPr>
            <a:spLocks noGrp="1"/>
          </p:cNvSpPr>
          <p:nvPr>
            <p:ph type="title"/>
          </p:nvPr>
        </p:nvSpPr>
        <p:spPr/>
        <p:txBody>
          <a:bodyPr/>
          <a:lstStyle/>
          <a:p>
            <a:r>
              <a:rPr lang="en-US" dirty="0"/>
              <a:t>Annual Growth in Per Person Health Care Costs, Statewide</a:t>
            </a:r>
          </a:p>
        </p:txBody>
      </p:sp>
      <p:pic>
        <p:nvPicPr>
          <p:cNvPr id="7" name="Picture 6">
            <a:extLst>
              <a:ext uri="{FF2B5EF4-FFF2-40B4-BE49-F238E27FC236}">
                <a16:creationId xmlns:a16="http://schemas.microsoft.com/office/drawing/2014/main" id="{C5643E27-6354-4B40-846D-963650E11950}"/>
              </a:ext>
            </a:extLst>
          </p:cNvPr>
          <p:cNvPicPr>
            <a:picLocks noChangeAspect="1"/>
          </p:cNvPicPr>
          <p:nvPr/>
        </p:nvPicPr>
        <p:blipFill>
          <a:blip r:embed="rId3"/>
          <a:stretch>
            <a:fillRect/>
          </a:stretch>
        </p:blipFill>
        <p:spPr>
          <a:xfrm>
            <a:off x="234520" y="2206492"/>
            <a:ext cx="4232977" cy="3307370"/>
          </a:xfrm>
          <a:prstGeom prst="rect">
            <a:avLst/>
          </a:prstGeom>
        </p:spPr>
      </p:pic>
      <p:sp>
        <p:nvSpPr>
          <p:cNvPr id="12" name="TextBox 11">
            <a:extLst>
              <a:ext uri="{FF2B5EF4-FFF2-40B4-BE49-F238E27FC236}">
                <a16:creationId xmlns:a16="http://schemas.microsoft.com/office/drawing/2014/main" id="{56CE344B-4102-4D0B-9B38-C48FEC3384E1}"/>
              </a:ext>
            </a:extLst>
          </p:cNvPr>
          <p:cNvSpPr txBox="1"/>
          <p:nvPr/>
        </p:nvSpPr>
        <p:spPr>
          <a:xfrm>
            <a:off x="307672" y="5983169"/>
            <a:ext cx="8836328" cy="400110"/>
          </a:xfrm>
          <a:prstGeom prst="rect">
            <a:avLst/>
          </a:prstGeom>
          <a:noFill/>
        </p:spPr>
        <p:txBody>
          <a:bodyPr wrap="square">
            <a:spAutoFit/>
          </a:bodyPr>
          <a:lstStyle/>
          <a:p>
            <a:pPr marL="0" marR="0">
              <a:spcBef>
                <a:spcPts val="0"/>
              </a:spcBef>
              <a:spcAft>
                <a:spcPts val="0"/>
              </a:spcAft>
            </a:pP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National Health Expenditure Data from CMS, Table 1, National Health Expenditures Per Capita. </a:t>
            </a:r>
            <a:r>
              <a:rPr lang="en-US" sz="1000" u="sng"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hlinkClick r:id="rId4"/>
              </a:rPr>
              <a:t>https://www.cms.gov/Research-Statistics-Data-and-Systems/Statistics-Trends-and-Reports/NationalHealthExpendData/NationalHealthAccountsHistorical</a:t>
            </a:r>
            <a:r>
              <a:rPr lang="en-US" sz="1000" u="sng" dirty="0">
                <a:solidFill>
                  <a:srgbClr val="0563C1"/>
                </a:solidFill>
                <a:effectLst/>
                <a:latin typeface="Calibri" panose="020F0502020204030204" pitchFamily="34" charset="0"/>
                <a:ea typeface="Franklin Gothic Medium Cond" panose="020B0606030402020204" pitchFamily="34" charset="0"/>
                <a:cs typeface="Calibri" panose="020F0502020204030204" pitchFamily="34" charset="0"/>
              </a:rPr>
              <a:t>. </a:t>
            </a: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Data last modified December 15, 2021.</a:t>
            </a:r>
          </a:p>
        </p:txBody>
      </p:sp>
    </p:spTree>
    <p:extLst>
      <p:ext uri="{BB962C8B-B14F-4D97-AF65-F5344CB8AC3E}">
        <p14:creationId xmlns:p14="http://schemas.microsoft.com/office/powerpoint/2010/main" val="3405873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FAAA-64B8-4ED9-87E5-ABE3CBE4B9D2}"/>
              </a:ext>
            </a:extLst>
          </p:cNvPr>
          <p:cNvSpPr>
            <a:spLocks noGrp="1"/>
          </p:cNvSpPr>
          <p:nvPr>
            <p:ph type="title"/>
          </p:nvPr>
        </p:nvSpPr>
        <p:spPr/>
        <p:txBody>
          <a:bodyPr/>
          <a:lstStyle/>
          <a:p>
            <a:r>
              <a:rPr lang="en-US" dirty="0"/>
              <a:t>Oregon’s Cost Growth Relative to the Future Cost Growth Target</a:t>
            </a:r>
          </a:p>
        </p:txBody>
      </p:sp>
      <p:pic>
        <p:nvPicPr>
          <p:cNvPr id="5" name="Picture 4">
            <a:extLst>
              <a:ext uri="{FF2B5EF4-FFF2-40B4-BE49-F238E27FC236}">
                <a16:creationId xmlns:a16="http://schemas.microsoft.com/office/drawing/2014/main" id="{37F266FB-6D9F-42D0-9E24-E60137155D6B}"/>
              </a:ext>
            </a:extLst>
          </p:cNvPr>
          <p:cNvPicPr>
            <a:picLocks noChangeAspect="1"/>
          </p:cNvPicPr>
          <p:nvPr/>
        </p:nvPicPr>
        <p:blipFill>
          <a:blip r:embed="rId2"/>
          <a:stretch>
            <a:fillRect/>
          </a:stretch>
        </p:blipFill>
        <p:spPr>
          <a:xfrm>
            <a:off x="1032965" y="1782924"/>
            <a:ext cx="7078069" cy="3584759"/>
          </a:xfrm>
          <a:prstGeom prst="rect">
            <a:avLst/>
          </a:prstGeom>
        </p:spPr>
      </p:pic>
    </p:spTree>
    <p:extLst>
      <p:ext uri="{BB962C8B-B14F-4D97-AF65-F5344CB8AC3E}">
        <p14:creationId xmlns:p14="http://schemas.microsoft.com/office/powerpoint/2010/main" val="41365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9C58-54B0-4110-96B6-489D7C2AC7DE}"/>
              </a:ext>
            </a:extLst>
          </p:cNvPr>
          <p:cNvSpPr>
            <a:spLocks noGrp="1"/>
          </p:cNvSpPr>
          <p:nvPr>
            <p:ph type="title"/>
          </p:nvPr>
        </p:nvSpPr>
        <p:spPr/>
        <p:txBody>
          <a:bodyPr/>
          <a:lstStyle/>
          <a:p>
            <a:r>
              <a:rPr lang="en-US" dirty="0"/>
              <a:t>Cumulative Growth in Per Person Health Care Costs, Statewide</a:t>
            </a:r>
          </a:p>
        </p:txBody>
      </p:sp>
      <p:pic>
        <p:nvPicPr>
          <p:cNvPr id="5" name="Picture 4">
            <a:extLst>
              <a:ext uri="{FF2B5EF4-FFF2-40B4-BE49-F238E27FC236}">
                <a16:creationId xmlns:a16="http://schemas.microsoft.com/office/drawing/2014/main" id="{3A320C20-5861-4062-B4AD-6DB6880E6F45}"/>
              </a:ext>
            </a:extLst>
          </p:cNvPr>
          <p:cNvPicPr>
            <a:picLocks noChangeAspect="1"/>
          </p:cNvPicPr>
          <p:nvPr/>
        </p:nvPicPr>
        <p:blipFill>
          <a:blip r:embed="rId2"/>
          <a:stretch>
            <a:fillRect/>
          </a:stretch>
        </p:blipFill>
        <p:spPr>
          <a:xfrm>
            <a:off x="523548" y="1865119"/>
            <a:ext cx="8163252" cy="1298561"/>
          </a:xfrm>
          <a:prstGeom prst="rect">
            <a:avLst/>
          </a:prstGeom>
        </p:spPr>
      </p:pic>
      <p:pic>
        <p:nvPicPr>
          <p:cNvPr id="6" name="Picture 5">
            <a:extLst>
              <a:ext uri="{FF2B5EF4-FFF2-40B4-BE49-F238E27FC236}">
                <a16:creationId xmlns:a16="http://schemas.microsoft.com/office/drawing/2014/main" id="{16E6115A-D1CC-445D-BF1E-DFDE50340B1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1530" y="1865119"/>
            <a:ext cx="571500" cy="571500"/>
          </a:xfrm>
          <a:prstGeom prst="rect">
            <a:avLst/>
          </a:prstGeom>
        </p:spPr>
      </p:pic>
      <p:pic>
        <p:nvPicPr>
          <p:cNvPr id="8" name="Picture 7">
            <a:extLst>
              <a:ext uri="{FF2B5EF4-FFF2-40B4-BE49-F238E27FC236}">
                <a16:creationId xmlns:a16="http://schemas.microsoft.com/office/drawing/2014/main" id="{5ECE3EAE-15C3-431C-B2A5-EB0676BA7C77}"/>
              </a:ext>
            </a:extLst>
          </p:cNvPr>
          <p:cNvPicPr>
            <a:picLocks noChangeAspect="1"/>
          </p:cNvPicPr>
          <p:nvPr/>
        </p:nvPicPr>
        <p:blipFill>
          <a:blip r:embed="rId4"/>
          <a:stretch>
            <a:fillRect/>
          </a:stretch>
        </p:blipFill>
        <p:spPr>
          <a:xfrm>
            <a:off x="490374" y="3341668"/>
            <a:ext cx="8163252" cy="1408298"/>
          </a:xfrm>
          <a:prstGeom prst="rect">
            <a:avLst/>
          </a:prstGeom>
        </p:spPr>
      </p:pic>
      <p:pic>
        <p:nvPicPr>
          <p:cNvPr id="10" name="Picture 9">
            <a:extLst>
              <a:ext uri="{FF2B5EF4-FFF2-40B4-BE49-F238E27FC236}">
                <a16:creationId xmlns:a16="http://schemas.microsoft.com/office/drawing/2014/main" id="{12507B03-57E0-444A-9838-2219F43A39FE}"/>
              </a:ext>
            </a:extLst>
          </p:cNvPr>
          <p:cNvPicPr>
            <a:picLocks noChangeAspect="1"/>
          </p:cNvPicPr>
          <p:nvPr/>
        </p:nvPicPr>
        <p:blipFill>
          <a:blip r:embed="rId5"/>
          <a:stretch>
            <a:fillRect/>
          </a:stretch>
        </p:blipFill>
        <p:spPr>
          <a:xfrm>
            <a:off x="457200" y="4927955"/>
            <a:ext cx="8163252" cy="1341236"/>
          </a:xfrm>
          <a:prstGeom prst="rect">
            <a:avLst/>
          </a:prstGeom>
        </p:spPr>
      </p:pic>
    </p:spTree>
    <p:extLst>
      <p:ext uri="{BB962C8B-B14F-4D97-AF65-F5344CB8AC3E}">
        <p14:creationId xmlns:p14="http://schemas.microsoft.com/office/powerpoint/2010/main" val="231225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C8B5-F4AA-44EE-BFE2-53CB6A8B90FB}"/>
              </a:ext>
            </a:extLst>
          </p:cNvPr>
          <p:cNvSpPr>
            <a:spLocks noGrp="1"/>
          </p:cNvSpPr>
          <p:nvPr>
            <p:ph type="title"/>
          </p:nvPr>
        </p:nvSpPr>
        <p:spPr/>
        <p:txBody>
          <a:bodyPr/>
          <a:lstStyle/>
          <a:p>
            <a:r>
              <a:rPr lang="en-US" dirty="0"/>
              <a:t>Cumulative Growth in Per Person Health Care Costs &amp; Economic Indicators</a:t>
            </a:r>
          </a:p>
        </p:txBody>
      </p:sp>
      <p:pic>
        <p:nvPicPr>
          <p:cNvPr id="5" name="Picture 4">
            <a:extLst>
              <a:ext uri="{FF2B5EF4-FFF2-40B4-BE49-F238E27FC236}">
                <a16:creationId xmlns:a16="http://schemas.microsoft.com/office/drawing/2014/main" id="{2B96797A-8B85-4C05-AEDD-2367C0656CB1}"/>
              </a:ext>
            </a:extLst>
          </p:cNvPr>
          <p:cNvPicPr>
            <a:picLocks noChangeAspect="1"/>
          </p:cNvPicPr>
          <p:nvPr/>
        </p:nvPicPr>
        <p:blipFill>
          <a:blip r:embed="rId2"/>
          <a:stretch>
            <a:fillRect/>
          </a:stretch>
        </p:blipFill>
        <p:spPr>
          <a:xfrm>
            <a:off x="396066" y="1819504"/>
            <a:ext cx="3999323" cy="3511600"/>
          </a:xfrm>
          <a:prstGeom prst="rect">
            <a:avLst/>
          </a:prstGeom>
        </p:spPr>
      </p:pic>
      <p:pic>
        <p:nvPicPr>
          <p:cNvPr id="7" name="Picture 6">
            <a:extLst>
              <a:ext uri="{FF2B5EF4-FFF2-40B4-BE49-F238E27FC236}">
                <a16:creationId xmlns:a16="http://schemas.microsoft.com/office/drawing/2014/main" id="{154F81B4-091C-476E-80DF-0707FDCB2D56}"/>
              </a:ext>
            </a:extLst>
          </p:cNvPr>
          <p:cNvPicPr>
            <a:picLocks noChangeAspect="1"/>
          </p:cNvPicPr>
          <p:nvPr/>
        </p:nvPicPr>
        <p:blipFill>
          <a:blip r:embed="rId3"/>
          <a:stretch>
            <a:fillRect/>
          </a:stretch>
        </p:blipFill>
        <p:spPr>
          <a:xfrm>
            <a:off x="4572000" y="2063365"/>
            <a:ext cx="4017612" cy="3267739"/>
          </a:xfrm>
          <a:prstGeom prst="rect">
            <a:avLst/>
          </a:prstGeom>
        </p:spPr>
      </p:pic>
      <p:pic>
        <p:nvPicPr>
          <p:cNvPr id="8" name="Picture 7">
            <a:extLst>
              <a:ext uri="{FF2B5EF4-FFF2-40B4-BE49-F238E27FC236}">
                <a16:creationId xmlns:a16="http://schemas.microsoft.com/office/drawing/2014/main" id="{58980AB7-5A1E-4CD2-8564-CD447C2E13A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2890" y="2136517"/>
            <a:ext cx="571500" cy="571500"/>
          </a:xfrm>
          <a:prstGeom prst="rect">
            <a:avLst/>
          </a:prstGeom>
        </p:spPr>
      </p:pic>
      <p:sp>
        <p:nvSpPr>
          <p:cNvPr id="10" name="TextBox 9">
            <a:extLst>
              <a:ext uri="{FF2B5EF4-FFF2-40B4-BE49-F238E27FC236}">
                <a16:creationId xmlns:a16="http://schemas.microsoft.com/office/drawing/2014/main" id="{AEF8FF9C-C960-43D5-B3F4-12A68BE91309}"/>
              </a:ext>
            </a:extLst>
          </p:cNvPr>
          <p:cNvSpPr txBox="1"/>
          <p:nvPr/>
        </p:nvSpPr>
        <p:spPr>
          <a:xfrm>
            <a:off x="457200" y="5774140"/>
            <a:ext cx="8229600" cy="579005"/>
          </a:xfrm>
          <a:prstGeom prst="rect">
            <a:avLst/>
          </a:prstGeom>
          <a:noFill/>
        </p:spPr>
        <p:txBody>
          <a:bodyPr wrap="square">
            <a:spAutoFit/>
          </a:bodyPr>
          <a:lstStyle/>
          <a:p>
            <a:pPr marL="0" marR="0">
              <a:lnSpc>
                <a:spcPct val="107000"/>
              </a:lnSpc>
              <a:spcBef>
                <a:spcPts val="0"/>
              </a:spcBef>
              <a:spcAft>
                <a:spcPts val="800"/>
              </a:spcAft>
            </a:pP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Per person income and average wage data from the Oregon Economic Forecast data tables. </a:t>
            </a:r>
            <a:r>
              <a:rPr lang="en-US" sz="1000" u="sng"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hlinkClick r:id="rId5"/>
              </a:rPr>
              <a:t>https://www.oregon.gov/das/OEA/Pages/forecastecorev.aspx</a:t>
            </a: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 </a:t>
            </a:r>
            <a:b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b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Inflation is reported as the consumer price index (CPI) – all urban consumers, and CPI- medical care. </a:t>
            </a:r>
            <a:r>
              <a:rPr lang="en-US" sz="1000" u="sng"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hlinkClick r:id="rId6"/>
              </a:rPr>
              <a:t>https://fred.stlouisfed.org/series/CPIMEDSL#0</a:t>
            </a:r>
            <a:r>
              <a:rPr lang="en-US" sz="1000" u="sng" dirty="0">
                <a:solidFill>
                  <a:srgbClr val="0563C1"/>
                </a:solidFill>
                <a:effectLst/>
                <a:latin typeface="Calibri" panose="020F0502020204030204" pitchFamily="34" charset="0"/>
                <a:ea typeface="Franklin Gothic Medium Cond" panose="020B0606030402020204" pitchFamily="34" charset="0"/>
                <a:cs typeface="Calibri" panose="020F0502020204030204" pitchFamily="34" charset="0"/>
              </a:rPr>
              <a:t>. </a:t>
            </a:r>
            <a:r>
              <a:rPr lang="en-US" sz="1000" dirty="0">
                <a:solidFill>
                  <a:srgbClr val="6A5F5E"/>
                </a:solidFill>
                <a:effectLst/>
                <a:latin typeface="Calibri" panose="020F0502020204030204" pitchFamily="34" charset="0"/>
                <a:ea typeface="Franklin Gothic Medium Cond" panose="020B0606030402020204" pitchFamily="34" charset="0"/>
                <a:cs typeface="Calibri" panose="020F0502020204030204" pitchFamily="34" charset="0"/>
              </a:rPr>
              <a:t>Data pulled March 14, 2022.  </a:t>
            </a:r>
          </a:p>
        </p:txBody>
      </p:sp>
    </p:spTree>
    <p:extLst>
      <p:ext uri="{BB962C8B-B14F-4D97-AF65-F5344CB8AC3E}">
        <p14:creationId xmlns:p14="http://schemas.microsoft.com/office/powerpoint/2010/main" val="184068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3FF0-74D0-4AC8-A6F4-74ACE5722BF5}"/>
              </a:ext>
            </a:extLst>
          </p:cNvPr>
          <p:cNvSpPr>
            <a:spLocks noGrp="1"/>
          </p:cNvSpPr>
          <p:nvPr>
            <p:ph type="title"/>
          </p:nvPr>
        </p:nvSpPr>
        <p:spPr/>
        <p:txBody>
          <a:bodyPr/>
          <a:lstStyle/>
          <a:p>
            <a:r>
              <a:rPr lang="en-US" dirty="0"/>
              <a:t>Cumulative Growth in Commercial Insurance Deductibles &amp; Premiums</a:t>
            </a:r>
          </a:p>
        </p:txBody>
      </p:sp>
      <p:pic>
        <p:nvPicPr>
          <p:cNvPr id="5" name="Picture 4">
            <a:extLst>
              <a:ext uri="{FF2B5EF4-FFF2-40B4-BE49-F238E27FC236}">
                <a16:creationId xmlns:a16="http://schemas.microsoft.com/office/drawing/2014/main" id="{FC2CCC18-2DC8-47FE-A73D-AF5342B3A8CE}"/>
              </a:ext>
            </a:extLst>
          </p:cNvPr>
          <p:cNvPicPr>
            <a:picLocks noChangeAspect="1"/>
          </p:cNvPicPr>
          <p:nvPr/>
        </p:nvPicPr>
        <p:blipFill>
          <a:blip r:embed="rId2"/>
          <a:stretch>
            <a:fillRect/>
          </a:stretch>
        </p:blipFill>
        <p:spPr>
          <a:xfrm>
            <a:off x="341009" y="2066426"/>
            <a:ext cx="4230991" cy="2725148"/>
          </a:xfrm>
          <a:prstGeom prst="rect">
            <a:avLst/>
          </a:prstGeom>
        </p:spPr>
      </p:pic>
      <p:pic>
        <p:nvPicPr>
          <p:cNvPr id="6" name="Picture 5">
            <a:extLst>
              <a:ext uri="{FF2B5EF4-FFF2-40B4-BE49-F238E27FC236}">
                <a16:creationId xmlns:a16="http://schemas.microsoft.com/office/drawing/2014/main" id="{DCC20236-ADED-4452-ACB9-5981A72E306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8936" y="2108630"/>
            <a:ext cx="571500" cy="571500"/>
          </a:xfrm>
          <a:prstGeom prst="rect">
            <a:avLst/>
          </a:prstGeom>
        </p:spPr>
      </p:pic>
      <p:pic>
        <p:nvPicPr>
          <p:cNvPr id="8" name="Picture 7">
            <a:extLst>
              <a:ext uri="{FF2B5EF4-FFF2-40B4-BE49-F238E27FC236}">
                <a16:creationId xmlns:a16="http://schemas.microsoft.com/office/drawing/2014/main" id="{28AD10E0-D3D2-4802-9006-650A6ED4C663}"/>
              </a:ext>
            </a:extLst>
          </p:cNvPr>
          <p:cNvPicPr>
            <a:picLocks noChangeAspect="1"/>
          </p:cNvPicPr>
          <p:nvPr/>
        </p:nvPicPr>
        <p:blipFill>
          <a:blip r:embed="rId4"/>
          <a:stretch>
            <a:fillRect/>
          </a:stretch>
        </p:blipFill>
        <p:spPr>
          <a:xfrm>
            <a:off x="4486280" y="2010154"/>
            <a:ext cx="4383404" cy="2810500"/>
          </a:xfrm>
          <a:prstGeom prst="rect">
            <a:avLst/>
          </a:prstGeom>
        </p:spPr>
      </p:pic>
      <p:sp>
        <p:nvSpPr>
          <p:cNvPr id="22" name="TextBox 21">
            <a:extLst>
              <a:ext uri="{FF2B5EF4-FFF2-40B4-BE49-F238E27FC236}">
                <a16:creationId xmlns:a16="http://schemas.microsoft.com/office/drawing/2014/main" id="{27C97358-A281-4332-9AB6-46948F7E50E2}"/>
              </a:ext>
            </a:extLst>
          </p:cNvPr>
          <p:cNvSpPr txBox="1"/>
          <p:nvPr/>
        </p:nvSpPr>
        <p:spPr>
          <a:xfrm>
            <a:off x="457200" y="5771094"/>
            <a:ext cx="8229600" cy="707886"/>
          </a:xfrm>
          <a:prstGeom prst="rect">
            <a:avLst/>
          </a:prstGeom>
          <a:noFill/>
        </p:spPr>
        <p:txBody>
          <a:bodyPr wrap="square" rtlCol="0">
            <a:spAutoFit/>
          </a:bodyPr>
          <a:lstStyle/>
          <a:p>
            <a:pPr algn="l"/>
            <a:r>
              <a:rPr lang="en-US" sz="1000" dirty="0">
                <a:latin typeface="+mj-lt"/>
              </a:rPr>
              <a:t>Premium and deductible data from the Medical Expenditures Panel Survey (MEPS) Insurance Component. </a:t>
            </a:r>
            <a:r>
              <a:rPr lang="en-US" sz="1000" dirty="0">
                <a:solidFill>
                  <a:srgbClr val="6A5F5E"/>
                </a:solidFill>
                <a:effectLst/>
                <a:latin typeface="+mj-lt"/>
                <a:ea typeface="Franklin Gothic Medium Cond" panose="020B0606030402020204" pitchFamily="34" charset="0"/>
                <a:hlinkClick r:id="rId5"/>
              </a:rPr>
              <a:t>https://meps.ahrq.gov/mepsweb</a:t>
            </a:r>
            <a:r>
              <a:rPr lang="en-US" sz="1000" dirty="0">
                <a:solidFill>
                  <a:srgbClr val="6A5F5E"/>
                </a:solidFill>
                <a:effectLst/>
                <a:latin typeface="+mj-lt"/>
                <a:ea typeface="Franklin Gothic Medium Cond" panose="020B0606030402020204" pitchFamily="34" charset="0"/>
              </a:rPr>
              <a:t> Patient responsibility as share of median income from The Commonwealth Fund, State Trends in Employment and Premium Deductibles. Nov 2020. </a:t>
            </a:r>
            <a:r>
              <a:rPr lang="en-US" sz="1000" u="sng" dirty="0">
                <a:solidFill>
                  <a:srgbClr val="6A5F5E"/>
                </a:solidFill>
                <a:latin typeface="+mj-lt"/>
                <a:ea typeface="Franklin Gothic Medium Cond" panose="020B0606030402020204" pitchFamily="34" charset="0"/>
                <a:hlinkClick r:id="rId6"/>
              </a:rPr>
              <a:t>https://www.commonwealthfund.org/sites/default/files/2020-11/Collins_state_premium_trends_2020_db_1.pdf</a:t>
            </a:r>
            <a:r>
              <a:rPr lang="en-US" sz="1000" dirty="0">
                <a:solidFill>
                  <a:srgbClr val="6A5F5E"/>
                </a:solidFill>
                <a:latin typeface="+mj-lt"/>
                <a:ea typeface="Franklin Gothic Medium Cond" panose="020B0606030402020204" pitchFamily="34" charset="0"/>
              </a:rPr>
              <a:t>. </a:t>
            </a:r>
            <a:r>
              <a:rPr lang="en-US" sz="1000" dirty="0">
                <a:solidFill>
                  <a:srgbClr val="6A5F5E"/>
                </a:solidFill>
                <a:latin typeface="+mj-lt"/>
              </a:rPr>
              <a:t>Data pulled September 24, 2021.</a:t>
            </a:r>
            <a:endParaRPr lang="en-US" dirty="0">
              <a:latin typeface="Arial Narrow" panose="020B0606020202030204" pitchFamily="34" charset="0"/>
            </a:endParaRPr>
          </a:p>
        </p:txBody>
      </p:sp>
    </p:spTree>
    <p:extLst>
      <p:ext uri="{BB962C8B-B14F-4D97-AF65-F5344CB8AC3E}">
        <p14:creationId xmlns:p14="http://schemas.microsoft.com/office/powerpoint/2010/main" val="253580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3520-8574-4736-AD31-B5AF7AC1B5BF}"/>
              </a:ext>
            </a:extLst>
          </p:cNvPr>
          <p:cNvSpPr>
            <a:spLocks noGrp="1"/>
          </p:cNvSpPr>
          <p:nvPr>
            <p:ph type="title"/>
          </p:nvPr>
        </p:nvSpPr>
        <p:spPr/>
        <p:txBody>
          <a:bodyPr/>
          <a:lstStyle/>
          <a:p>
            <a:r>
              <a:rPr lang="en-US" dirty="0"/>
              <a:t>Annual Growth in Per Person Health Care Costs, by Market</a:t>
            </a:r>
          </a:p>
        </p:txBody>
      </p:sp>
      <p:pic>
        <p:nvPicPr>
          <p:cNvPr id="5" name="Picture 4">
            <a:extLst>
              <a:ext uri="{FF2B5EF4-FFF2-40B4-BE49-F238E27FC236}">
                <a16:creationId xmlns:a16="http://schemas.microsoft.com/office/drawing/2014/main" id="{A2596295-2846-4ED6-8365-C2BF604EBE71}"/>
              </a:ext>
            </a:extLst>
          </p:cNvPr>
          <p:cNvPicPr>
            <a:picLocks noChangeAspect="1"/>
          </p:cNvPicPr>
          <p:nvPr/>
        </p:nvPicPr>
        <p:blipFill>
          <a:blip r:embed="rId2"/>
          <a:stretch>
            <a:fillRect/>
          </a:stretch>
        </p:blipFill>
        <p:spPr>
          <a:xfrm>
            <a:off x="783771" y="1681969"/>
            <a:ext cx="7605405" cy="4535754"/>
          </a:xfrm>
          <a:prstGeom prst="rect">
            <a:avLst/>
          </a:prstGeom>
        </p:spPr>
      </p:pic>
      <p:pic>
        <p:nvPicPr>
          <p:cNvPr id="8" name="Picture 7" descr="Icon&#10;&#10;Description automatically generated">
            <a:extLst>
              <a:ext uri="{FF2B5EF4-FFF2-40B4-BE49-F238E27FC236}">
                <a16:creationId xmlns:a16="http://schemas.microsoft.com/office/drawing/2014/main" id="{3465818D-39FB-4E4C-B90F-3B1784FD67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2779" y="1681969"/>
            <a:ext cx="711760" cy="650965"/>
          </a:xfrm>
          <a:prstGeom prst="rect">
            <a:avLst/>
          </a:prstGeom>
        </p:spPr>
      </p:pic>
    </p:spTree>
    <p:extLst>
      <p:ext uri="{BB962C8B-B14F-4D97-AF65-F5344CB8AC3E}">
        <p14:creationId xmlns:p14="http://schemas.microsoft.com/office/powerpoint/2010/main" val="1380896070"/>
      </p:ext>
    </p:extLst>
  </p:cSld>
  <p:clrMapOvr>
    <a:masterClrMapping/>
  </p:clrMapOvr>
</p:sld>
</file>

<file path=ppt/theme/theme1.xml><?xml version="1.0" encoding="utf-8"?>
<a:theme xmlns:a="http://schemas.openxmlformats.org/drawingml/2006/main" name="HPA PPT">
  <a:themeElements>
    <a:clrScheme name="HPA PPT">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Arial Narrow" panose="020B0606020202030204" pitchFamily="34" charset="0"/>
          </a:defRPr>
        </a:defPPr>
      </a:lstStyle>
    </a:txDef>
  </a:objectDefaults>
  <a:extraClrSchemeLst/>
  <a:extLst>
    <a:ext uri="{05A4C25C-085E-4340-85A3-A5531E510DB2}">
      <thm15:themeFamily xmlns:thm15="http://schemas.microsoft.com/office/thememl/2012/main" name="OHA-HPA PPT TEMPLATE 4x3_02 2022" id="{36BB2126-8894-467A-8B92-78DEEC726BB3}" vid="{D37F6F62-C043-4D5B-80F0-C013ECC654E2}"/>
    </a:ext>
  </a:extLst>
</a:theme>
</file>

<file path=ppt/theme/theme2.xml><?xml version="1.0" encoding="utf-8"?>
<a:theme xmlns:a="http://schemas.openxmlformats.org/drawingml/2006/main" name="Office Theme">
  <a:themeElements>
    <a:clrScheme name="HPA Color Theme">
      <a:dk1>
        <a:srgbClr val="646464"/>
      </a:dk1>
      <a:lt1>
        <a:srgbClr val="FFFFFF"/>
      </a:lt1>
      <a:dk2>
        <a:srgbClr val="1E194D"/>
      </a:dk2>
      <a:lt2>
        <a:srgbClr val="FFFFFF"/>
      </a:lt2>
      <a:accent1>
        <a:srgbClr val="005595"/>
      </a:accent1>
      <a:accent2>
        <a:srgbClr val="EC8902"/>
      </a:accent2>
      <a:accent3>
        <a:srgbClr val="7DA830"/>
      </a:accent3>
      <a:accent4>
        <a:srgbClr val="0088B8"/>
      </a:accent4>
      <a:accent5>
        <a:srgbClr val="536D60"/>
      </a:accent5>
      <a:accent6>
        <a:srgbClr val="A01C3F"/>
      </a:accent6>
      <a:hlink>
        <a:srgbClr val="0088B8"/>
      </a:hlink>
      <a:folHlink>
        <a:srgbClr val="536D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D712A58CC08C4881FD312BDEE7828F" ma:contentTypeVersion="18" ma:contentTypeDescription="Create a new document." ma:contentTypeScope="" ma:versionID="3e465648bc2416bf3331cb4bfc901fe2">
  <xsd:schema xmlns:xsd="http://www.w3.org/2001/XMLSchema" xmlns:xs="http://www.w3.org/2001/XMLSchema" xmlns:p="http://schemas.microsoft.com/office/2006/metadata/properties" xmlns:ns1="http://schemas.microsoft.com/sharepoint/v3" xmlns:ns2="59da1016-2a1b-4f8a-9768-d7a4932f6f16" xmlns:ns3="5b6704dc-846a-4f54-9541-bd5523c0ad09" targetNamespace="http://schemas.microsoft.com/office/2006/metadata/properties" ma:root="true" ma:fieldsID="95cf926887d78b97aa7756545dadeee2" ns1:_="" ns2:_="" ns3:_="">
    <xsd:import namespace="http://schemas.microsoft.com/sharepoint/v3"/>
    <xsd:import namespace="59da1016-2a1b-4f8a-9768-d7a4932f6f16"/>
    <xsd:import namespace="5b6704dc-846a-4f54-9541-bd5523c0ad09"/>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6704dc-846a-4f54-9541-bd5523c0ad09"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Keywords xmlns="5b6704dc-846a-4f54-9541-bd5523c0ad09" xsi:nil="true"/>
    <IASubtopic xmlns="59da1016-2a1b-4f8a-9768-d7a4932f6f16" xsi:nil="true"/>
    <URL xmlns="http://schemas.microsoft.com/sharepoint/v3">
      <Url xsi:nil="true"/>
      <Description xsi:nil="true"/>
    </URL>
    <Meta_x0020_Description xmlns="5b6704dc-846a-4f54-9541-bd5523c0ad09" xsi:nil="true"/>
  </documentManagement>
</p:properties>
</file>

<file path=customXml/itemProps1.xml><?xml version="1.0" encoding="utf-8"?>
<ds:datastoreItem xmlns:ds="http://schemas.openxmlformats.org/officeDocument/2006/customXml" ds:itemID="{B43886A3-0B45-4FC4-8F28-E879F06FF0B3}"/>
</file>

<file path=customXml/itemProps2.xml><?xml version="1.0" encoding="utf-8"?>
<ds:datastoreItem xmlns:ds="http://schemas.openxmlformats.org/officeDocument/2006/customXml" ds:itemID="{2618F63F-7D9F-4802-8D80-FD6899401196}">
  <ds:schemaRefs>
    <ds:schemaRef ds:uri="http://schemas.microsoft.com/sharepoint/v3/contenttype/forms"/>
  </ds:schemaRefs>
</ds:datastoreItem>
</file>

<file path=customXml/itemProps3.xml><?xml version="1.0" encoding="utf-8"?>
<ds:datastoreItem xmlns:ds="http://schemas.openxmlformats.org/officeDocument/2006/customXml" ds:itemID="{E8B4B428-3CE1-4733-B043-D0D61105A107}">
  <ds:schemaRefs>
    <ds:schemaRef ds:uri="http://schemas.microsoft.com/office/2006/metadata/properties"/>
    <ds:schemaRef ds:uri="http://schemas.microsoft.com/office/infopath/2007/PartnerControls"/>
    <ds:schemaRef ds:uri="1e86cd5e-1254-42b0-93fc-796277a5de6d"/>
    <ds:schemaRef ds:uri="a89f00d2-3813-43c6-a833-809dd1480e97"/>
  </ds:schemaRefs>
</ds:datastoreItem>
</file>

<file path=docProps/app.xml><?xml version="1.0" encoding="utf-8"?>
<Properties xmlns="http://schemas.openxmlformats.org/officeDocument/2006/extended-properties" xmlns:vt="http://schemas.openxmlformats.org/officeDocument/2006/docPropsVTypes">
  <Template>OHA-HPA PPT TEMPLATE 4x3_02 2022 (2)</Template>
  <TotalTime>217</TotalTime>
  <Words>695</Words>
  <Application>Microsoft Office PowerPoint</Application>
  <PresentationFormat>On-screen Show (4:3)</PresentationFormat>
  <Paragraphs>52</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Narrow</vt:lpstr>
      <vt:lpstr>Calibri</vt:lpstr>
      <vt:lpstr>Times</vt:lpstr>
      <vt:lpstr>HPA PPT</vt:lpstr>
      <vt:lpstr>Health Care Cost Trends  State and Market-Level Cost Growth  in Oregon, 2013-2019 </vt:lpstr>
      <vt:lpstr>Full report is online at: https://www.oregon.gov/oha/HPA/HP/Cost%20Growth%20Target%20documents/cost-trends-report-2013-2019.pdf </vt:lpstr>
      <vt:lpstr>Chapter I Cost Growth Trends</vt:lpstr>
      <vt:lpstr>Annual Growth in Per Person Health Care Costs, Statewide</vt:lpstr>
      <vt:lpstr>Oregon’s Cost Growth Relative to the Future Cost Growth Target</vt:lpstr>
      <vt:lpstr>Cumulative Growth in Per Person Health Care Costs, Statewide</vt:lpstr>
      <vt:lpstr>Cumulative Growth in Per Person Health Care Costs &amp; Economic Indicators</vt:lpstr>
      <vt:lpstr>Cumulative Growth in Commercial Insurance Deductibles &amp; Premiums</vt:lpstr>
      <vt:lpstr>Annual Growth in Per Person Health Care Costs, by Market</vt:lpstr>
      <vt:lpstr>Annual Growth in Per Person Health Care Costs, by Market</vt:lpstr>
      <vt:lpstr>Cumulative Growth in Per Person Health Care Costs, by Market</vt:lpstr>
      <vt:lpstr>A Closer Look at Enrollment</vt:lpstr>
      <vt:lpstr>A Closer Look at Medicaid Cost Growth</vt:lpstr>
      <vt:lpstr>PowerPoint Presentation</vt:lpstr>
      <vt:lpstr>Defining Service Categories</vt:lpstr>
      <vt:lpstr>Per Person Cost Growth by Service Category, Statewide</vt:lpstr>
      <vt:lpstr>Per Person Cost Growth by Service Category, Statewide</vt:lpstr>
      <vt:lpstr>Statewide Service Category Cost Growth Relative to the Future Cost Growth Target</vt:lpstr>
      <vt:lpstr>Inpatient Care – Per Person Cost Growth </vt:lpstr>
      <vt:lpstr>Inpatient Care – Per Person Cost Growth </vt:lpstr>
      <vt:lpstr>Emergency Department - Per Person Cost Growth </vt:lpstr>
      <vt:lpstr>Emergency Department - Per Person Cost Growth </vt:lpstr>
      <vt:lpstr>Outpatient - Per Person Cost Growth </vt:lpstr>
      <vt:lpstr>Outpatient - Per Person Cost Growth </vt:lpstr>
      <vt:lpstr>Professional Services - Per Person Cost Growth </vt:lpstr>
      <vt:lpstr>Professional Services - Per Person Cost Growth </vt:lpstr>
      <vt:lpstr>Pharmacy - Per Person Cost Growth </vt:lpstr>
      <vt:lpstr>Other - Per Person Cost Growth </vt:lpstr>
      <vt:lpstr>Other - Per Person Cost Growth </vt:lpstr>
      <vt:lpstr>PowerPoint Presentation</vt:lpstr>
      <vt:lpstr>How to read the following charts</vt:lpstr>
      <vt:lpstr>Cost Drivers in the Commercial Market</vt:lpstr>
      <vt:lpstr>Cost Drivers in the Medicaid Market</vt:lpstr>
      <vt:lpstr>Cost Drivers in the Medicare Market</vt:lpstr>
      <vt:lpstr>Appendices &amp; 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Cost Trends  State and Market-Level Cost Growth in Oregon, 2013-2019</dc:title>
  <dc:creator>Goldman Zachary K</dc:creator>
  <cp:lastModifiedBy>Sarah Bartelmann (she/her)</cp:lastModifiedBy>
  <cp:revision>18</cp:revision>
  <dcterms:created xsi:type="dcterms:W3CDTF">2022-07-08T19:27:32Z</dcterms:created>
  <dcterms:modified xsi:type="dcterms:W3CDTF">2022-07-15T00:52:54Z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0x01010024D712A58CC08C4881FD312BDEE7828F</vt:lpwstr>
  </property>
  <property fmtid="{D5CDD505-2E9C-101B-9397-08002B2CF9AE}" pid="3" name="MediaServiceImageTags">
    <vt:lpwstr/>
  </property>
</Properties>
</file>