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467" r:id="rId3"/>
    <p:sldId id="443" r:id="rId4"/>
    <p:sldId id="468" r:id="rId5"/>
    <p:sldId id="469" r:id="rId6"/>
    <p:sldId id="470" r:id="rId7"/>
    <p:sldId id="471" r:id="rId8"/>
    <p:sldId id="452" r:id="rId9"/>
    <p:sldId id="454" r:id="rId10"/>
    <p:sldId id="455" r:id="rId11"/>
    <p:sldId id="456" r:id="rId12"/>
    <p:sldId id="457" r:id="rId13"/>
    <p:sldId id="458" r:id="rId14"/>
    <p:sldId id="462" r:id="rId15"/>
    <p:sldId id="472" r:id="rId16"/>
    <p:sldId id="459" r:id="rId17"/>
    <p:sldId id="460" r:id="rId18"/>
    <p:sldId id="465" r:id="rId19"/>
    <p:sldId id="466" r:id="rId20"/>
    <p:sldId id="464" r:id="rId21"/>
    <p:sldId id="45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6" autoAdjust="0"/>
    <p:restoredTop sz="89869" autoAdjust="0"/>
  </p:normalViewPr>
  <p:slideViewPr>
    <p:cSldViewPr snapToGrid="0">
      <p:cViewPr>
        <p:scale>
          <a:sx n="90" d="100"/>
          <a:sy n="90" d="100"/>
        </p:scale>
        <p:origin x="906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6F19-21A7-400B-8B94-AC8A9AF57CB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590E-CA3C-4BD7-9A8C-5A8C5ED82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OHA incentive payments going to the clinics.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590E-CA3C-4BD7-9A8C-5A8C5ED82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72B7-66A2-4D6F-A2A5-743BF2DAC9DC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EE96-0A05-4695-A414-BB33B293B4E4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283-4B4A-41CB-84CC-6BA87BA7C491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6246-BAA0-4118-9D39-4374E702C154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7253" y="6346736"/>
            <a:ext cx="2057400" cy="365125"/>
          </a:xfrm>
        </p:spPr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BCFF-7147-4A9A-96CB-92777C3CB8A2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31B2-670F-4410-BDFC-ECCCC7F2CCBB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002" y="6337119"/>
            <a:ext cx="2057400" cy="365125"/>
          </a:xfrm>
        </p:spPr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17B6-8954-4DDB-A7DF-D806B4495A68}" type="datetime1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2552-BA35-4B7D-99A1-D0BD2ACB57E1}" type="datetime1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4042" y="6356351"/>
            <a:ext cx="2057400" cy="365125"/>
          </a:xfrm>
        </p:spPr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563E-939B-4260-968A-B730FDBD9861}" type="datetime1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4670" y="6354810"/>
            <a:ext cx="2057400" cy="365125"/>
          </a:xfrm>
        </p:spPr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B15C-E20C-4F24-803D-632799597333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4791-C9F7-4869-BA1A-EF8C6AEF9BBB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6F5C9-B2CC-41E5-9E33-435F57D6E3D2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A6F7-32A4-490B-B2B3-648B543E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le@djconsult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azpaymentreform.weeb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azpaymentreform.weebly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141" y="916770"/>
            <a:ext cx="4827710" cy="2895576"/>
          </a:xfrm>
        </p:spPr>
        <p:txBody>
          <a:bodyPr>
            <a:normAutofit/>
          </a:bodyPr>
          <a:lstStyle/>
          <a:p>
            <a:r>
              <a:rPr lang="en-US" sz="4400" dirty="0"/>
              <a:t>Value-Based Payment Models Deep Dive</a:t>
            </a:r>
            <a:br>
              <a:rPr lang="en-US" sz="4400" dirty="0"/>
            </a:br>
            <a:r>
              <a:rPr lang="en-US" sz="4400" dirty="0"/>
              <a:t>3/17/2017</a:t>
            </a:r>
            <a:endParaRPr lang="en-US" sz="5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140949" y="4760157"/>
            <a:ext cx="4135902" cy="105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SzPct val="110000"/>
              <a:buNone/>
              <a:defRPr sz="2400"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Font typeface="Times" pitchFamily="18" charset="0"/>
              <a:buNone/>
              <a:defRPr sz="2200"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None/>
              <a:defRPr sz="2000"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None/>
              <a:defRPr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None/>
              <a:defRPr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None/>
              <a:defRPr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None/>
              <a:defRPr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None/>
              <a:defRPr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5A98E6"/>
              </a:buClr>
              <a:buNone/>
              <a:defRPr>
                <a:solidFill>
                  <a:srgbClr val="06299C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Dale Jarvis, CPA</a:t>
            </a:r>
            <a:b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dale@djconsult.net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487" y="3392953"/>
            <a:ext cx="2212014" cy="27344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40" y="916770"/>
            <a:ext cx="2287425" cy="289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9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Bonus/Shared Savings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96" y="1560512"/>
            <a:ext cx="6009542" cy="4351338"/>
          </a:xfrm>
        </p:spPr>
        <p:txBody>
          <a:bodyPr/>
          <a:lstStyle/>
          <a:p>
            <a:r>
              <a:rPr lang="en-US" altLang="en-US" dirty="0">
                <a:latin typeface="Open Sans" pitchFamily="1" charset="0"/>
                <a:cs typeface="Open Sans" pitchFamily="1" charset="0"/>
              </a:rPr>
              <a:t>Two Groups of Outcomes</a:t>
            </a:r>
          </a:p>
          <a:p>
            <a:pPr lvl="1"/>
            <a:r>
              <a:rPr lang="en-US" altLang="en-US" dirty="0">
                <a:latin typeface="Open Sans" pitchFamily="1" charset="0"/>
                <a:cs typeface="Open Sans" pitchFamily="1" charset="0"/>
              </a:rPr>
              <a:t>Systemwide Outcomes:</a:t>
            </a:r>
          </a:p>
          <a:p>
            <a:pPr lvl="2"/>
            <a:r>
              <a:rPr lang="en-US" altLang="en-US" dirty="0">
                <a:latin typeface="Open Sans" pitchFamily="1" charset="0"/>
                <a:cs typeface="Open Sans" pitchFamily="1" charset="0"/>
              </a:rPr>
              <a:t>Follow-up after hospitalization.</a:t>
            </a:r>
          </a:p>
          <a:p>
            <a:pPr lvl="2"/>
            <a:r>
              <a:rPr lang="en-US" altLang="en-US" dirty="0">
                <a:latin typeface="Open Sans" pitchFamily="1" charset="0"/>
                <a:cs typeface="Open Sans" pitchFamily="1" charset="0"/>
              </a:rPr>
              <a:t>Reduction in inpatient admissions per 1,000.</a:t>
            </a:r>
          </a:p>
          <a:p>
            <a:pPr lvl="2"/>
            <a:r>
              <a:rPr lang="en-US" altLang="en-US" dirty="0">
                <a:latin typeface="Open Sans" pitchFamily="1" charset="0"/>
                <a:cs typeface="Open Sans" pitchFamily="1" charset="0"/>
              </a:rPr>
              <a:t>Reduction in the increase in total health spending per person</a:t>
            </a:r>
          </a:p>
          <a:p>
            <a:pPr lvl="1"/>
            <a:r>
              <a:rPr lang="en-US" altLang="en-US" dirty="0">
                <a:latin typeface="Open Sans" pitchFamily="1" charset="0"/>
                <a:cs typeface="Open Sans" pitchFamily="1" charset="0"/>
              </a:rPr>
              <a:t>Individual Outcomes:</a:t>
            </a:r>
          </a:p>
          <a:p>
            <a:pPr lvl="2"/>
            <a:r>
              <a:rPr lang="en-US" altLang="en-US" dirty="0">
                <a:latin typeface="Open Sans" pitchFamily="1" charset="0"/>
                <a:cs typeface="Open Sans" pitchFamily="1" charset="0"/>
              </a:rPr>
              <a:t>Is Dale’s depression score under 10</a:t>
            </a:r>
            <a:br>
              <a:rPr lang="en-US" altLang="en-US" dirty="0">
                <a:latin typeface="Open Sans" pitchFamily="1" charset="0"/>
                <a:cs typeface="Open Sans" pitchFamily="1" charset="0"/>
              </a:rPr>
            </a:br>
            <a:r>
              <a:rPr lang="en-US" altLang="en-US" dirty="0">
                <a:latin typeface="Open Sans" pitchFamily="1" charset="0"/>
                <a:cs typeface="Open Sans" pitchFamily="1" charset="0"/>
              </a:rPr>
              <a:t>as measured by the PHQ-9 Tool?</a:t>
            </a:r>
          </a:p>
          <a:p>
            <a:pPr lvl="2"/>
            <a:r>
              <a:rPr lang="en-US" altLang="en-US" dirty="0">
                <a:latin typeface="Open Sans" pitchFamily="1" charset="0"/>
                <a:cs typeface="Open Sans" pitchFamily="1" charset="0"/>
              </a:rPr>
              <a:t>Is Dale’s diabetes under control?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86" y="1560512"/>
            <a:ext cx="215265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3908423"/>
            <a:ext cx="22574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420"/>
          </a:xfrm>
        </p:spPr>
        <p:txBody>
          <a:bodyPr/>
          <a:lstStyle/>
          <a:p>
            <a:r>
              <a:rPr lang="en-US" dirty="0"/>
              <a:t>System Outcomes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204547"/>
            <a:ext cx="8506371" cy="47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1305"/>
          </a:xfrm>
        </p:spPr>
        <p:txBody>
          <a:bodyPr/>
          <a:lstStyle/>
          <a:p>
            <a:r>
              <a:rPr lang="en-US" dirty="0"/>
              <a:t>Individual Outcomes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43025"/>
            <a:ext cx="4775200" cy="45021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43025"/>
            <a:ext cx="382746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8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Many are Missing the Boat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08" y="1579440"/>
            <a:ext cx="3930161" cy="4636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People Getting Better (as measured by Individual Outcomes),</a:t>
            </a:r>
          </a:p>
          <a:p>
            <a:r>
              <a:rPr lang="en-US" dirty="0"/>
              <a:t>Results in improved outcomes.</a:t>
            </a:r>
          </a:p>
          <a:p>
            <a:r>
              <a:rPr lang="en-US" dirty="0"/>
              <a:t>The primary focus should be on Individual Outcomes (Outcomes-Informed Care),</a:t>
            </a:r>
          </a:p>
          <a:p>
            <a:r>
              <a:rPr lang="en-US" dirty="0"/>
              <a:t>With System Outcomes serving as a high level reality check.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254" y="1959848"/>
            <a:ext cx="3753950" cy="26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428"/>
            <a:ext cx="7886700" cy="1101209"/>
          </a:xfrm>
        </p:spPr>
        <p:txBody>
          <a:bodyPr/>
          <a:lstStyle/>
          <a:p>
            <a:r>
              <a:rPr lang="en-US" dirty="0"/>
              <a:t>5 Steps: Outcomes-Informed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094704"/>
            <a:ext cx="7987316" cy="553675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Care Plan Co-Created with the Client Contain Two Types of Goals</a:t>
            </a:r>
          </a:p>
          <a:p>
            <a:pPr lvl="1"/>
            <a:r>
              <a:rPr lang="en-US" dirty="0"/>
              <a:t>Personal Goals (e.g., return to employment)</a:t>
            </a:r>
          </a:p>
          <a:p>
            <a:pPr lvl="1"/>
            <a:r>
              <a:rPr lang="en-US" dirty="0"/>
              <a:t>Measurable Clinical Outcomes Goals related to the primary behavioral health problems that interfere with reaching personal goals and that are the target of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interventions are supported by research:</a:t>
            </a:r>
          </a:p>
          <a:p>
            <a:pPr lvl="1"/>
            <a:r>
              <a:rPr lang="en-US" dirty="0"/>
              <a:t>Therapeutic Alliance</a:t>
            </a:r>
          </a:p>
          <a:p>
            <a:pPr lvl="1"/>
            <a:r>
              <a:rPr lang="en-US" dirty="0"/>
              <a:t>Behavioral Health Outcomes, using Evidence-Based Practices (EBPs) when available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clinician and client work together:</a:t>
            </a:r>
          </a:p>
          <a:p>
            <a:pPr lvl="1"/>
            <a:r>
              <a:rPr lang="en-US" dirty="0"/>
              <a:t>Build the Therapeutic Alliance</a:t>
            </a:r>
          </a:p>
          <a:p>
            <a:pPr lvl="1"/>
            <a:r>
              <a:rPr lang="en-US" dirty="0"/>
              <a:t>Move toward the personal goals and clinical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Client progress measured on a regular basis</a:t>
            </a:r>
          </a:p>
          <a:p>
            <a:pPr lvl="1"/>
            <a:r>
              <a:rPr lang="en-US" dirty="0"/>
              <a:t>Tools with standardized, validated clinical rating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Secret Sauce: If expected progress isn’t being made, the Care Plan is Changed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E440-59EE-4B85-9E1F-52DCD5D02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0148"/>
          </a:xfrm>
        </p:spPr>
        <p:txBody>
          <a:bodyPr/>
          <a:lstStyle/>
          <a:p>
            <a:r>
              <a:rPr lang="en-US" dirty="0"/>
              <a:t>Outcomes-Informed Care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0426" y="1360968"/>
            <a:ext cx="3886200" cy="473093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Care Plan Co-Created with the Client Contain Two Types of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interventions are supported by research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clinician and client work together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Client progress measured on a regular basis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expected progress isn’t being made, the Care Plan is Changed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60968"/>
            <a:ext cx="3886200" cy="34555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How many of you have implemented outcomes informed care to fidelity for all five steps?</a:t>
            </a:r>
          </a:p>
          <a:p>
            <a:pPr lvl="1"/>
            <a:r>
              <a:rPr lang="en-US" dirty="0"/>
              <a:t>How many of you do something that’s in the ballpark?</a:t>
            </a:r>
          </a:p>
          <a:p>
            <a:pPr lvl="1"/>
            <a:r>
              <a:rPr lang="en-US" dirty="0"/>
              <a:t>How many of you have money attached to the model?</a:t>
            </a:r>
          </a:p>
          <a:p>
            <a:pPr lvl="1"/>
            <a:r>
              <a:rPr lang="en-US" dirty="0"/>
              <a:t>Is it working?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4599909"/>
            <a:ext cx="2328530" cy="18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Open Sans" pitchFamily="1" charset="0"/>
                <a:cs typeface="Open Sans" pitchFamily="1" charset="0"/>
              </a:rPr>
              <a:t>Connecting Outcomes to Pay for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55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Identify the most important Outcomes to measure.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Develop the Benchmark Metric for each Outcome </a:t>
            </a:r>
            <a:br>
              <a:rPr lang="en-US" sz="2400" dirty="0"/>
            </a:br>
            <a:r>
              <a:rPr lang="en-US" sz="2400" dirty="0"/>
              <a:t>(the goal).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Identify the Baseline Metrics for each Measure for each Provider (where are you now).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Measure Frequently.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You earn your Bonus if you:</a:t>
            </a:r>
          </a:p>
          <a:p>
            <a:pPr marL="914400" lvl="1" indent="-514350">
              <a:defRPr/>
            </a:pPr>
            <a:r>
              <a:rPr lang="en-US" dirty="0"/>
              <a:t>Show Improvement, or </a:t>
            </a:r>
          </a:p>
          <a:p>
            <a:pPr marL="914400" lvl="1" indent="-514350">
              <a:defRPr/>
            </a:pPr>
            <a:r>
              <a:rPr lang="en-US" dirty="0"/>
              <a:t>Hit the Benchmark </a:t>
            </a:r>
            <a:br>
              <a:rPr lang="en-US" dirty="0"/>
            </a:br>
            <a:r>
              <a:rPr lang="en-US" dirty="0"/>
              <a:t>(you’re already there).</a:t>
            </a:r>
          </a:p>
          <a:p>
            <a:r>
              <a:rPr lang="en-US" dirty="0"/>
              <a:t>Sounds a lot like the OHA Incentive Metrics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28" y="3481299"/>
            <a:ext cx="21526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01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Best Practice Sequencing of a P4P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96" y="1536578"/>
            <a:ext cx="8155754" cy="48101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Pay for Participation</a:t>
            </a:r>
          </a:p>
          <a:p>
            <a:pPr lvl="1"/>
            <a:r>
              <a:rPr lang="en-US" dirty="0"/>
              <a:t>“We agree to participate in developing a ‘quality contract’ that describes the P4P design and measures.”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Pay for Reporting</a:t>
            </a:r>
          </a:p>
          <a:p>
            <a:pPr lvl="1"/>
            <a:r>
              <a:rPr lang="en-US" dirty="0"/>
              <a:t>Additional payments to support the cost of moving to a P4P including implementation and use of health information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Pay for Performance</a:t>
            </a:r>
          </a:p>
          <a:p>
            <a:pPr lvl="1"/>
            <a:r>
              <a:rPr lang="en-US" dirty="0"/>
              <a:t>Pay for hitting </a:t>
            </a:r>
            <a:r>
              <a:rPr lang="en-US" u="sng" dirty="0"/>
              <a:t>process</a:t>
            </a:r>
            <a:r>
              <a:rPr lang="en-US" dirty="0"/>
              <a:t> targets (X% of </a:t>
            </a:r>
            <a:br>
              <a:rPr lang="en-US" dirty="0"/>
            </a:br>
            <a:r>
              <a:rPr lang="en-US" dirty="0"/>
              <a:t>patients have had breast cancer exams </a:t>
            </a:r>
            <a:br>
              <a:rPr lang="en-US" dirty="0"/>
            </a:br>
            <a:r>
              <a:rPr lang="en-US" dirty="0"/>
              <a:t>and colorectal exams).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Pay for Outcomes</a:t>
            </a:r>
          </a:p>
          <a:p>
            <a:pPr lvl="1"/>
            <a:r>
              <a:rPr lang="en-US" dirty="0"/>
              <a:t>Paying for whether the care is “working”</a:t>
            </a:r>
          </a:p>
          <a:p>
            <a:pPr lvl="2"/>
            <a:r>
              <a:rPr lang="en-US" sz="2400" dirty="0"/>
              <a:t>Pay for X% of patients with A1c levels </a:t>
            </a:r>
            <a:br>
              <a:rPr lang="en-US" sz="2400" dirty="0"/>
            </a:br>
            <a:r>
              <a:rPr lang="en-US" sz="2400" dirty="0"/>
              <a:t>under 7.</a:t>
            </a:r>
          </a:p>
          <a:p>
            <a:pPr lvl="2"/>
            <a:r>
              <a:rPr lang="en-US" sz="2400" dirty="0"/>
              <a:t>Pay a share of emergency room cost reduction.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20" y="3554007"/>
            <a:ext cx="2399230" cy="20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8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P4P Caveat/Controversy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26" y="1553349"/>
            <a:ext cx="8520916" cy="122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654" y="2164223"/>
            <a:ext cx="5012634" cy="36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controversial?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97" y="1453484"/>
            <a:ext cx="7886700" cy="4798459"/>
          </a:xfrm>
        </p:spPr>
        <p:txBody>
          <a:bodyPr/>
          <a:lstStyle/>
          <a:p>
            <a:r>
              <a:rPr lang="en-US" dirty="0"/>
              <a:t>“In reality we’re seeing </a:t>
            </a:r>
            <a:br>
              <a:rPr lang="en-US" dirty="0"/>
            </a:br>
            <a:r>
              <a:rPr lang="en-US" dirty="0"/>
              <a:t>disappointingly mixed results.”</a:t>
            </a:r>
          </a:p>
          <a:p>
            <a:r>
              <a:rPr lang="en-US" dirty="0"/>
              <a:t>“Sometimes it’s because </a:t>
            </a:r>
            <a:br>
              <a:rPr lang="en-US" dirty="0"/>
            </a:br>
            <a:r>
              <a:rPr lang="en-US" dirty="0"/>
              <a:t>providers don’t change the </a:t>
            </a:r>
            <a:br>
              <a:rPr lang="en-US" dirty="0"/>
            </a:br>
            <a:r>
              <a:rPr lang="en-US" dirty="0"/>
              <a:t>way they practice medicine.”</a:t>
            </a:r>
          </a:p>
          <a:p>
            <a:r>
              <a:rPr lang="en-US" dirty="0"/>
              <a:t>“Sometimes it’s because even when they do, outcomes don’t really improve.”</a:t>
            </a:r>
          </a:p>
          <a:p>
            <a:r>
              <a:rPr lang="en-US" dirty="0"/>
              <a:t>“While the improvements seen in 260 hospitals in a P4P project outpaced those of 780 not in the project, 5 years later all those differences were gone.”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72" y="1591707"/>
            <a:ext cx="3199071" cy="17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3428"/>
          </a:xfrm>
        </p:spPr>
        <p:txBody>
          <a:bodyPr/>
          <a:lstStyle/>
          <a:p>
            <a:r>
              <a:rPr lang="en-US" dirty="0"/>
              <a:t>Value-Based Payment At-A-Glance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094" y="1562986"/>
            <a:ext cx="2933256" cy="3782399"/>
          </a:xfrm>
        </p:spPr>
        <p:txBody>
          <a:bodyPr>
            <a:normAutofit/>
          </a:bodyPr>
          <a:lstStyle/>
          <a:p>
            <a:r>
              <a:rPr lang="en-US" sz="3200" dirty="0"/>
              <a:t>Transformation Funding Layer = Seed Funding.</a:t>
            </a:r>
          </a:p>
          <a:p>
            <a:r>
              <a:rPr lang="en-US" sz="3200" dirty="0"/>
              <a:t>Let’s dig into the other two layers.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5" y="1378554"/>
            <a:ext cx="5293575" cy="396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30" y="5090203"/>
            <a:ext cx="1207750" cy="10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00062"/>
            <a:ext cx="3794494" cy="4751881"/>
          </a:xfrm>
        </p:spPr>
        <p:txBody>
          <a:bodyPr/>
          <a:lstStyle/>
          <a:p>
            <a:r>
              <a:rPr lang="en-US" sz="3000" dirty="0"/>
              <a:t>How many of you are using a Pay for Performance Layer?</a:t>
            </a:r>
          </a:p>
          <a:p>
            <a:r>
              <a:rPr lang="en-US" sz="3000" dirty="0"/>
              <a:t>How did you phase your P4P layer in?</a:t>
            </a:r>
          </a:p>
          <a:p>
            <a:r>
              <a:rPr lang="en-US" sz="3000" dirty="0"/>
              <a:t>How big is your P4P layer?</a:t>
            </a:r>
          </a:p>
          <a:p>
            <a:r>
              <a:rPr lang="en-US" sz="3000" dirty="0"/>
              <a:t>Is it working?</a:t>
            </a:r>
          </a:p>
          <a:p>
            <a:r>
              <a:rPr lang="en-US" sz="3000" dirty="0"/>
              <a:t>Why or why not?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96" y="1500063"/>
            <a:ext cx="2092569" cy="211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543" y="3948021"/>
            <a:ext cx="2092569" cy="20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420"/>
          </a:xfrm>
        </p:spPr>
        <p:txBody>
          <a:bodyPr/>
          <a:lstStyle/>
          <a:p>
            <a:r>
              <a:rPr lang="en-US" dirty="0"/>
              <a:t>Useful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11" y="5668629"/>
            <a:ext cx="7886700" cy="4955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http://azpaymentreform.weebly.com/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1" y="1187490"/>
            <a:ext cx="8161923" cy="42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5" y="166326"/>
            <a:ext cx="7886700" cy="936136"/>
          </a:xfrm>
        </p:spPr>
        <p:txBody>
          <a:bodyPr>
            <a:normAutofit/>
          </a:bodyPr>
          <a:lstStyle/>
          <a:p>
            <a:r>
              <a:rPr lang="en-US" dirty="0"/>
              <a:t>Unpacking the VBP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765" y="1159612"/>
            <a:ext cx="3310304" cy="2787160"/>
          </a:xfrm>
        </p:spPr>
        <p:txBody>
          <a:bodyPr>
            <a:normAutofit/>
          </a:bodyPr>
          <a:lstStyle/>
          <a:p>
            <a:r>
              <a:rPr lang="en-US" dirty="0"/>
              <a:t>Layer 1</a:t>
            </a:r>
          </a:p>
          <a:p>
            <a:pPr lvl="1"/>
            <a:r>
              <a:rPr lang="en-US" altLang="en-US" sz="2000" dirty="0">
                <a:latin typeface="Open Sans" pitchFamily="1" charset="0"/>
                <a:cs typeface="Open Sans" pitchFamily="1" charset="0"/>
              </a:rPr>
              <a:t>The Base Payment Layer</a:t>
            </a:r>
          </a:p>
          <a:p>
            <a:pPr lvl="1"/>
            <a:r>
              <a:rPr lang="en-US" altLang="en-US" sz="2000" dirty="0">
                <a:latin typeface="Open Sans" pitchFamily="1" charset="0"/>
                <a:cs typeface="Open Sans" pitchFamily="1" charset="0"/>
              </a:rPr>
              <a:t>There are 4 Base Payment Models</a:t>
            </a:r>
          </a:p>
          <a:p>
            <a:pPr lvl="1"/>
            <a:r>
              <a:rPr lang="en-US" altLang="en-US" sz="2000" dirty="0">
                <a:latin typeface="Open Sans" pitchFamily="1" charset="0"/>
                <a:cs typeface="Open Sans" pitchFamily="1" charset="0"/>
              </a:rPr>
              <a:t>One Size Does Not Fit All</a:t>
            </a:r>
          </a:p>
          <a:p>
            <a:pPr lvl="1"/>
            <a:endParaRPr lang="en-US" altLang="en-US" sz="2000" dirty="0">
              <a:latin typeface="Open Sans" pitchFamily="1" charset="0"/>
              <a:cs typeface="Open Sans" pitchFamily="1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265" y="1159612"/>
            <a:ext cx="3886200" cy="2787160"/>
          </a:xfrm>
        </p:spPr>
        <p:txBody>
          <a:bodyPr>
            <a:normAutofit/>
          </a:bodyPr>
          <a:lstStyle/>
          <a:p>
            <a:r>
              <a:rPr lang="en-US" dirty="0"/>
              <a:t>Layer 3</a:t>
            </a:r>
          </a:p>
          <a:p>
            <a:pPr lvl="1"/>
            <a:r>
              <a:rPr lang="en-US" altLang="en-US" sz="2000" dirty="0">
                <a:latin typeface="Open Sans" pitchFamily="1" charset="0"/>
                <a:cs typeface="Open Sans" pitchFamily="1" charset="0"/>
              </a:rPr>
              <a:t>The Bonus/Shared Savings Layer</a:t>
            </a:r>
          </a:p>
          <a:p>
            <a:pPr lvl="1"/>
            <a:r>
              <a:rPr lang="en-US" altLang="en-US" sz="2000" dirty="0">
                <a:latin typeface="Open Sans" pitchFamily="1" charset="0"/>
                <a:cs typeface="Open Sans" pitchFamily="1" charset="0"/>
              </a:rPr>
              <a:t>Married at the Hip with Key Performance Measures</a:t>
            </a:r>
          </a:p>
          <a:p>
            <a:pPr lvl="1"/>
            <a:r>
              <a:rPr lang="en-US" altLang="en-US" sz="2000" dirty="0">
                <a:latin typeface="Open Sans" pitchFamily="1" charset="0"/>
                <a:cs typeface="Open Sans" pitchFamily="1" charset="0"/>
              </a:rPr>
              <a:t>Needs to be a Substantial % of the Total Payment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3" y="3806092"/>
            <a:ext cx="183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43" y="3623530"/>
            <a:ext cx="1847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3" y="4190267"/>
            <a:ext cx="1847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56" y="4661755"/>
            <a:ext cx="1838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93" y="3767015"/>
            <a:ext cx="20478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68" y="3767015"/>
            <a:ext cx="2105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12529" y="6024937"/>
            <a:ext cx="37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http://azpaymentreform.weebly.com/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8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86" y="287646"/>
            <a:ext cx="7347684" cy="2346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63" y="2695851"/>
            <a:ext cx="2787865" cy="3596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867" y="2695850"/>
            <a:ext cx="2765351" cy="36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07" y="233325"/>
            <a:ext cx="6944548" cy="2438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12" y="2669329"/>
            <a:ext cx="2668771" cy="3867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42" y="2669329"/>
            <a:ext cx="2721381" cy="38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26" y="239434"/>
            <a:ext cx="7669192" cy="2264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19" y="2675595"/>
            <a:ext cx="2685882" cy="350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613" y="2626810"/>
            <a:ext cx="2896757" cy="38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40" y="245878"/>
            <a:ext cx="7719360" cy="228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290" y="2610372"/>
            <a:ext cx="2569380" cy="338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94" y="2534758"/>
            <a:ext cx="2849880" cy="39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711" y="365127"/>
            <a:ext cx="8626941" cy="76908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Base Payment: One-Size Doesn’t Fit 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1134209"/>
            <a:ext cx="73564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3627" y="1597025"/>
            <a:ext cx="3204796" cy="4351338"/>
          </a:xfrm>
        </p:spPr>
        <p:txBody>
          <a:bodyPr/>
          <a:lstStyle/>
          <a:p>
            <a:r>
              <a:rPr lang="en-US" dirty="0"/>
              <a:t>How many of you are using a Bundled Payment/ Case Rate?</a:t>
            </a:r>
          </a:p>
          <a:p>
            <a:r>
              <a:rPr lang="en-US" dirty="0"/>
              <a:t>How many of you are using Capitation?</a:t>
            </a:r>
          </a:p>
          <a:p>
            <a:r>
              <a:rPr lang="en-US" dirty="0"/>
              <a:t>What’s working, what’s not?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A6F7-32A4-490B-B2B3-648B543E9E3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96" y="1500063"/>
            <a:ext cx="2092569" cy="211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968" y="3880706"/>
            <a:ext cx="2092569" cy="20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URL xmlns="http://schemas.microsoft.com/sharepoint/v3">
      <Url>https://www.oregon.gov/oha/HPA/dsi-tc/Documents/Value-based-payment-models-deep-dive.pptx</Url>
      <Description>Behavioral Health Payment Reform  How to Succeed in a World of Phase II Accountable Care Collaboratives</Description>
    </URL>
    <DocumentExpirationDate xmlns="59da1016-2a1b-4f8a-9768-d7a4932f6f16" xsi:nil="true"/>
    <Meta_x0020_Description xmlns="e5f1ac6e-e8e1-4751-aa4e-20d14744385a"/>
    <Meta_x0020_Keywords xmlns="e5f1ac6e-e8e1-4751-aa4e-20d14744385a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677473FA22F4D84A2424E1006D7E0" ma:contentTypeVersion="18" ma:contentTypeDescription="Create a new document." ma:contentTypeScope="" ma:versionID="1d1e569fdc6b9e976cc03a2f07043bf9">
  <xsd:schema xmlns:xsd="http://www.w3.org/2001/XMLSchema" xmlns:xs="http://www.w3.org/2001/XMLSchema" xmlns:p="http://schemas.microsoft.com/office/2006/metadata/properties" xmlns:ns1="http://schemas.microsoft.com/sharepoint/v3" xmlns:ns2="e5f1ac6e-e8e1-4751-aa4e-20d14744385a" xmlns:ns3="59da1016-2a1b-4f8a-9768-d7a4932f6f16" targetNamespace="http://schemas.microsoft.com/office/2006/metadata/properties" ma:root="true" ma:fieldsID="90756af6c6ed2a9854526670b4dc5b3e" ns1:_="" ns2:_="" ns3:_="">
    <xsd:import namespace="http://schemas.microsoft.com/sharepoint/v3"/>
    <xsd:import namespace="e5f1ac6e-e8e1-4751-aa4e-20d14744385a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/>
                <xsd:element ref="ns2:Meta_x0020_Keywords"/>
                <xsd:element ref="ns1:PublishingStartDate" minOccurs="0"/>
                <xsd:element ref="ns1:PublishingExpirationDate" minOccurs="0"/>
                <xsd:element ref="ns1:URL" minOccurs="0"/>
                <xsd:element ref="ns3:Document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7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8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1ac6e-e8e1-4751-aa4e-20d14744385a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4" ma:displayName="Meta Description" ma:internalName="Meta_x0020_Description" ma:readOnly="false">
      <xsd:simpleType>
        <xsd:restriction base="dms:Text"/>
      </xsd:simpleType>
    </xsd:element>
    <xsd:element name="Meta_x0020_Keywords" ma:index="5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DocumentExpirationDate" ma:index="9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6C691E-3D87-4D8E-8A5D-011F1FF4E23C}"/>
</file>

<file path=customXml/itemProps2.xml><?xml version="1.0" encoding="utf-8"?>
<ds:datastoreItem xmlns:ds="http://schemas.openxmlformats.org/officeDocument/2006/customXml" ds:itemID="{188B4B74-F878-45B6-A2E9-386D8B0846CE}"/>
</file>

<file path=customXml/itemProps3.xml><?xml version="1.0" encoding="utf-8"?>
<ds:datastoreItem xmlns:ds="http://schemas.openxmlformats.org/officeDocument/2006/customXml" ds:itemID="{06EFD44E-E331-44E9-B929-F556FF1352F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2511</TotalTime>
  <Words>586</Words>
  <Application>Microsoft Office PowerPoint</Application>
  <PresentationFormat>On-screen Show (4:3)</PresentationFormat>
  <Paragraphs>116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Office Theme</vt:lpstr>
      <vt:lpstr>Value-Based Payment Models Deep Dive 3/17/2017</vt:lpstr>
      <vt:lpstr>Value-Based Payment At-A-Glance</vt:lpstr>
      <vt:lpstr>Unpacking the VBP Layers</vt:lpstr>
      <vt:lpstr>PowerPoint Presentation</vt:lpstr>
      <vt:lpstr>PowerPoint Presentation</vt:lpstr>
      <vt:lpstr>PowerPoint Presentation</vt:lpstr>
      <vt:lpstr>PowerPoint Presentation</vt:lpstr>
      <vt:lpstr>Base Payment: One-Size Doesn’t Fit All</vt:lpstr>
      <vt:lpstr>Questions for the Group</vt:lpstr>
      <vt:lpstr>Bonus/Shared Savings Layer</vt:lpstr>
      <vt:lpstr>System Outcomes Example</vt:lpstr>
      <vt:lpstr>Individual Outcomes Examples</vt:lpstr>
      <vt:lpstr>Where Many are Missing the Boat</vt:lpstr>
      <vt:lpstr>5 Steps: Outcomes-Informed Care</vt:lpstr>
      <vt:lpstr>Outcomes-Informed Care </vt:lpstr>
      <vt:lpstr>Connecting Outcomes to Pay for Performance</vt:lpstr>
      <vt:lpstr>Best Practice Sequencing of a P4P Program</vt:lpstr>
      <vt:lpstr>P4P Caveat/Controversy</vt:lpstr>
      <vt:lpstr>What’s controversial?</vt:lpstr>
      <vt:lpstr>Questions for the Group</vt:lpstr>
      <vt:lpstr>Useful Resource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Health Payment Reform  How to Succeed in a World of Phase II Accountable Care Collaboratives</dc:title>
  <dc:creator>Dale Jarvis</dc:creator>
  <cp:lastModifiedBy>Dale Jarvis</cp:lastModifiedBy>
  <cp:revision>128</cp:revision>
  <dcterms:created xsi:type="dcterms:W3CDTF">2016-08-30T16:48:43Z</dcterms:created>
  <dcterms:modified xsi:type="dcterms:W3CDTF">2017-03-03T22:48:40Z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0x0101004A1677473FA22F4D84A2424E1006D7E0</vt:lpwstr>
  </property>
  <property fmtid="{D5CDD505-2E9C-101B-9397-08002B2CF9AE}" pid="3" name="WorkflowChangePath">
    <vt:lpwstr>134daf96-636c-46ef-9aa0-a4999a60e5df,2;</vt:lpwstr>
  </property>
</Properties>
</file>