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9" r:id="rId5"/>
    <p:sldId id="4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7E175-4F19-F7E7-DA93-1992960DD368}" v="24" dt="2026-06-02T15:44:31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dirty="0">
              <a:solidFill>
                <a:schemeClr val="tx1"/>
              </a:solidFill>
            </a:rPr>
            <a:t>avoid interrupting and use the name/pronouns they prefer.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0" dirty="0">
              <a:solidFill>
                <a:schemeClr val="tx2"/>
              </a:solidFill>
              <a:latin typeface="+mn-lt"/>
            </a:rPr>
            <a:t>Avoid acronyms. Use the Chat to write definitions or ask                     for clarification</a:t>
          </a:r>
          <a:r>
            <a:rPr lang="en-US" sz="1200" b="0" dirty="0">
              <a:solidFill>
                <a:schemeClr val="tx2"/>
              </a:solidFill>
              <a:latin typeface="+mn-lt"/>
            </a:rPr>
            <a:t>	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dirty="0">
              <a:solidFill>
                <a:schemeClr val="tx1"/>
              </a:solidFill>
            </a:rPr>
            <a:t>Be curious when disagreement occurs.</a:t>
          </a:r>
          <a:endParaRPr lang="en-US" sz="1800" b="0" dirty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800" b="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rgbClr val="FEFE8A"/>
        </a:solidFill>
      </dgm:spPr>
      <dgm:t>
        <a:bodyPr/>
        <a:lstStyle/>
        <a:p>
          <a:pPr rtl="0"/>
          <a:r>
            <a:rPr lang="en-US" sz="2000" b="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E7D239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Do your best to avoid harming others. Be open to repairing harm you may cause. </a:t>
          </a: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9" custScaleX="125116" custScaleY="156395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8"/>
      <dgm:spPr/>
    </dgm:pt>
    <dgm:pt modelId="{B8D1114C-9608-4A87-B221-BB1F97752E73}" type="pres">
      <dgm:prSet presAssocID="{2F814E8A-FAB2-4D82-9BAA-E71B0BDC541B}" presName="connectorText" presStyleLbl="sibTrans1D1" presStyleIdx="0" presStyleCnt="8"/>
      <dgm:spPr/>
    </dgm:pt>
    <dgm:pt modelId="{D6F7CA58-48E7-4301-B340-E9E01CD6CDDF}" type="pres">
      <dgm:prSet presAssocID="{2D6D391F-2942-4118-8D57-0EC4BF0E033F}" presName="node" presStyleLbl="node1" presStyleIdx="1" presStyleCnt="9" custScaleX="125116" custScaleY="156395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8"/>
      <dgm:spPr/>
    </dgm:pt>
    <dgm:pt modelId="{A700B43E-BF16-4FC0-BC36-FA61AEE6EAA3}" type="pres">
      <dgm:prSet presAssocID="{81F0F6F4-338F-41C5-BB07-FA9A3E924F0A}" presName="connectorText" presStyleLbl="sibTrans1D1" presStyleIdx="1" presStyleCnt="8"/>
      <dgm:spPr/>
    </dgm:pt>
    <dgm:pt modelId="{E2E5AC94-78AF-483D-A329-06C1F6CB73C5}" type="pres">
      <dgm:prSet presAssocID="{2AD6FB06-1A44-4694-99E9-269EBF7A8E90}" presName="node" presStyleLbl="node1" presStyleIdx="2" presStyleCnt="9" custScaleX="125632" custScaleY="156395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8"/>
      <dgm:spPr/>
    </dgm:pt>
    <dgm:pt modelId="{F57E9031-8190-4112-BCF8-AD6F24CA2359}" type="pres">
      <dgm:prSet presAssocID="{FDDB7ADC-9696-48A7-946F-F6294ADB3746}" presName="connectorText" presStyleLbl="sibTrans1D1" presStyleIdx="2" presStyleCnt="8"/>
      <dgm:spPr/>
    </dgm:pt>
    <dgm:pt modelId="{B46CB3B6-DCF0-41A9-A665-5AD5506FF26C}" type="pres">
      <dgm:prSet presAssocID="{CDACB957-2876-4CF1-AB94-642023C413FE}" presName="node" presStyleLbl="node1" presStyleIdx="3" presStyleCnt="9" custScaleX="125761" custScaleY="157201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8"/>
      <dgm:spPr/>
    </dgm:pt>
    <dgm:pt modelId="{68AC41BA-6D80-42F7-A746-656584DFA722}" type="pres">
      <dgm:prSet presAssocID="{B807DD4C-882B-4238-80C9-845FCB356FC7}" presName="connectorText" presStyleLbl="sibTrans1D1" presStyleIdx="3" presStyleCnt="8"/>
      <dgm:spPr/>
    </dgm:pt>
    <dgm:pt modelId="{A3E81DE3-EDD8-4A70-BD83-3055AB87BE93}" type="pres">
      <dgm:prSet presAssocID="{00584909-62BE-4DBC-83E4-AB98165930E1}" presName="node" presStyleLbl="node1" presStyleIdx="4" presStyleCnt="9" custScaleX="125761" custScaleY="157201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8"/>
      <dgm:spPr/>
    </dgm:pt>
    <dgm:pt modelId="{81504EFE-45CA-477B-B74C-F0388B84FCD5}" type="pres">
      <dgm:prSet presAssocID="{7EF74D76-C637-445A-9D48-22E829D020F6}" presName="connectorText" presStyleLbl="sibTrans1D1" presStyleIdx="4" presStyleCnt="8"/>
      <dgm:spPr/>
    </dgm:pt>
    <dgm:pt modelId="{D2F18FD9-C144-40AF-96E6-B0F7098BC70C}" type="pres">
      <dgm:prSet presAssocID="{803EE7BF-F904-4BF4-A684-562D57770007}" presName="node" presStyleLbl="node1" presStyleIdx="5" presStyleCnt="9" custScaleX="126151" custScaleY="157201" custLinFactNeighborX="13195" custLinFactNeighborY="1466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8"/>
      <dgm:spPr/>
    </dgm:pt>
    <dgm:pt modelId="{88F4D835-BD27-4030-8538-A3E552D8E384}" type="pres">
      <dgm:prSet presAssocID="{83C07B91-74AE-4F34-8417-21981EAFC2C9}" presName="connectorText" presStyleLbl="sibTrans1D1" presStyleIdx="5" presStyleCnt="8"/>
      <dgm:spPr/>
    </dgm:pt>
    <dgm:pt modelId="{79978169-13A9-48A4-8D13-70F0BA004AA6}" type="pres">
      <dgm:prSet presAssocID="{7F2420B6-052C-418B-8188-93627A083A30}" presName="node" presStyleLbl="node1" presStyleIdx="6" presStyleCnt="9" custScaleX="126282" custScaleY="157852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8"/>
      <dgm:spPr/>
    </dgm:pt>
    <dgm:pt modelId="{05AB412C-73AD-4F22-9378-34216723F252}" type="pres">
      <dgm:prSet presAssocID="{9C1FA381-F6E4-4C38-8102-8604BC0EBEBE}" presName="connectorText" presStyleLbl="sibTrans1D1" presStyleIdx="6" presStyleCnt="8"/>
      <dgm:spPr/>
    </dgm:pt>
    <dgm:pt modelId="{BBE8B438-33F8-4D54-8E7C-3B54EBAD785D}" type="pres">
      <dgm:prSet presAssocID="{EE4CA64E-448C-4483-9B92-C9FC8F44E8AB}" presName="node" presStyleLbl="node1" presStyleIdx="7" presStyleCnt="9" custScaleX="126282" custScaleY="157852" custLinFactNeighborX="5566" custLinFactNeighborY="363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8"/>
      <dgm:spPr/>
    </dgm:pt>
    <dgm:pt modelId="{D67BB158-BC6F-4633-9E49-A1C26206DB9D}" type="pres">
      <dgm:prSet presAssocID="{B96AEB34-2D55-4F69-831A-D78995538622}" presName="connectorText" presStyleLbl="sibTrans1D1" presStyleIdx="7" presStyleCnt="8"/>
      <dgm:spPr/>
    </dgm:pt>
    <dgm:pt modelId="{65C3F89A-9CA0-4302-9760-3F0A59704227}" type="pres">
      <dgm:prSet presAssocID="{6AD91C0B-B843-4884-8215-242BFFBF0DDF}" presName="node" presStyleLbl="node1" presStyleIdx="8" presStyleCnt="9" custScaleX="126675" custScaleY="157852" custLinFactNeighborX="18598" custLinFactNeighborY="-3836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2170201" y="958460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44169" y="1002186"/>
        <a:ext cx="19922" cy="3988"/>
      </dsp:txXfrm>
    </dsp:sp>
    <dsp:sp modelId="{A2AE5EB7-F2B3-4F7F-B019-58E02E5AEF32}">
      <dsp:nvSpPr>
        <dsp:cNvPr id="0" name=""/>
        <dsp:cNvSpPr/>
      </dsp:nvSpPr>
      <dsp:spPr>
        <a:xfrm>
          <a:off x="4454" y="191350"/>
          <a:ext cx="2167547" cy="1625660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present &amp; participate to the best of your ability.</a:t>
          </a:r>
        </a:p>
      </dsp:txBody>
      <dsp:txXfrm>
        <a:off x="4454" y="191350"/>
        <a:ext cx="2167547" cy="1625660"/>
      </dsp:txXfrm>
    </dsp:sp>
    <dsp:sp modelId="{04636F0D-F31A-4A5C-9026-7B9A5C8206F2}">
      <dsp:nvSpPr>
        <dsp:cNvPr id="0" name=""/>
        <dsp:cNvSpPr/>
      </dsp:nvSpPr>
      <dsp:spPr>
        <a:xfrm>
          <a:off x="4736208" y="958460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10176" y="1002186"/>
        <a:ext cx="19922" cy="3988"/>
      </dsp:txXfrm>
    </dsp:sp>
    <dsp:sp modelId="{D6F7CA58-48E7-4301-B340-E9E01CD6CDDF}">
      <dsp:nvSpPr>
        <dsp:cNvPr id="0" name=""/>
        <dsp:cNvSpPr/>
      </dsp:nvSpPr>
      <dsp:spPr>
        <a:xfrm>
          <a:off x="2570460" y="191350"/>
          <a:ext cx="2167547" cy="1625660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Treat others with respect: </a:t>
          </a:r>
          <a:r>
            <a:rPr lang="en-US" sz="1800" b="0" i="0" kern="1200" dirty="0">
              <a:solidFill>
                <a:schemeClr val="tx1"/>
              </a:solidFill>
            </a:rPr>
            <a:t>avoid interrupting and use the name/pronouns they prefer. </a:t>
          </a:r>
        </a:p>
      </dsp:txBody>
      <dsp:txXfrm>
        <a:off x="2570460" y="191350"/>
        <a:ext cx="2167547" cy="1625660"/>
      </dsp:txXfrm>
    </dsp:sp>
    <dsp:sp modelId="{B8949E63-6A66-438E-93D2-300A778D2066}">
      <dsp:nvSpPr>
        <dsp:cNvPr id="0" name=""/>
        <dsp:cNvSpPr/>
      </dsp:nvSpPr>
      <dsp:spPr>
        <a:xfrm>
          <a:off x="1093815" y="1815210"/>
          <a:ext cx="5130895" cy="367858"/>
        </a:xfrm>
        <a:custGeom>
          <a:avLst/>
          <a:gdLst/>
          <a:ahLst/>
          <a:cxnLst/>
          <a:rect l="0" t="0" r="0" b="0"/>
          <a:pathLst>
            <a:path>
              <a:moveTo>
                <a:pt x="5130895" y="0"/>
              </a:moveTo>
              <a:lnTo>
                <a:pt x="5130895" y="201029"/>
              </a:lnTo>
              <a:lnTo>
                <a:pt x="0" y="201029"/>
              </a:lnTo>
              <a:lnTo>
                <a:pt x="0" y="36785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30604" y="1997146"/>
        <a:ext cx="257317" cy="3988"/>
      </dsp:txXfrm>
    </dsp:sp>
    <dsp:sp modelId="{E2E5AC94-78AF-483D-A329-06C1F6CB73C5}">
      <dsp:nvSpPr>
        <dsp:cNvPr id="0" name=""/>
        <dsp:cNvSpPr/>
      </dsp:nvSpPr>
      <dsp:spPr>
        <a:xfrm>
          <a:off x="5136467" y="191350"/>
          <a:ext cx="2176486" cy="162566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Avoid acronyms. Use the Chat to write definitions or ask                     for clarification</a:t>
          </a:r>
          <a:r>
            <a:rPr lang="en-US" sz="1200" b="0" kern="1200" dirty="0">
              <a:solidFill>
                <a:schemeClr val="tx2"/>
              </a:solidFill>
              <a:latin typeface="+mn-lt"/>
            </a:rPr>
            <a:t>		</a:t>
          </a:r>
        </a:p>
      </dsp:txBody>
      <dsp:txXfrm>
        <a:off x="5136467" y="191350"/>
        <a:ext cx="2176486" cy="1625660"/>
      </dsp:txXfrm>
    </dsp:sp>
    <dsp:sp modelId="{0ABC1517-93A4-4CA6-AEBE-823F5995B61B}">
      <dsp:nvSpPr>
        <dsp:cNvPr id="0" name=""/>
        <dsp:cNvSpPr/>
      </dsp:nvSpPr>
      <dsp:spPr>
        <a:xfrm>
          <a:off x="2181376" y="2986769"/>
          <a:ext cx="367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5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355344" y="3030494"/>
        <a:ext cx="19922" cy="3988"/>
      </dsp:txXfrm>
    </dsp:sp>
    <dsp:sp modelId="{B46CB3B6-DCF0-41A9-A665-5AD5506FF26C}">
      <dsp:nvSpPr>
        <dsp:cNvPr id="0" name=""/>
        <dsp:cNvSpPr/>
      </dsp:nvSpPr>
      <dsp:spPr>
        <a:xfrm>
          <a:off x="4454" y="2215469"/>
          <a:ext cx="2178721" cy="163403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800" b="0" i="0" kern="1200" dirty="0">
              <a:solidFill>
                <a:schemeClr val="tx1"/>
              </a:solidFill>
            </a:rPr>
            <a:t>Be curious when disagreement occurs.</a:t>
          </a:r>
          <a:endParaRPr lang="en-US" sz="1800" b="0" kern="1200" dirty="0">
            <a:solidFill>
              <a:schemeClr val="tx1"/>
            </a:solidFill>
            <a:latin typeface="+mn-lt"/>
          </a:endParaRPr>
        </a:p>
      </dsp:txBody>
      <dsp:txXfrm>
        <a:off x="4454" y="2215469"/>
        <a:ext cx="2178721" cy="1634038"/>
      </dsp:txXfrm>
    </dsp:sp>
    <dsp:sp modelId="{0D71009A-6C82-448C-B276-60271CE628E0}">
      <dsp:nvSpPr>
        <dsp:cNvPr id="0" name=""/>
        <dsp:cNvSpPr/>
      </dsp:nvSpPr>
      <dsp:spPr>
        <a:xfrm>
          <a:off x="4758556" y="2986769"/>
          <a:ext cx="399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6821" y="45720"/>
              </a:lnTo>
              <a:lnTo>
                <a:pt x="216821" y="60958"/>
              </a:lnTo>
              <a:lnTo>
                <a:pt x="399443" y="6095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947520" y="3030494"/>
        <a:ext cx="21515" cy="3988"/>
      </dsp:txXfrm>
    </dsp:sp>
    <dsp:sp modelId="{A3E81DE3-EDD8-4A70-BD83-3055AB87BE93}">
      <dsp:nvSpPr>
        <dsp:cNvPr id="0" name=""/>
        <dsp:cNvSpPr/>
      </dsp:nvSpPr>
      <dsp:spPr>
        <a:xfrm>
          <a:off x="2581635" y="2215469"/>
          <a:ext cx="2178721" cy="163403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2581635" y="2215469"/>
        <a:ext cx="2178721" cy="1634038"/>
      </dsp:txXfrm>
    </dsp:sp>
    <dsp:sp modelId="{99D291C6-37C9-4B2B-A353-DCB48915E93A}">
      <dsp:nvSpPr>
        <dsp:cNvPr id="0" name=""/>
        <dsp:cNvSpPr/>
      </dsp:nvSpPr>
      <dsp:spPr>
        <a:xfrm>
          <a:off x="1098328" y="3862946"/>
          <a:ext cx="5184810" cy="352620"/>
        </a:xfrm>
        <a:custGeom>
          <a:avLst/>
          <a:gdLst/>
          <a:ahLst/>
          <a:cxnLst/>
          <a:rect l="0" t="0" r="0" b="0"/>
          <a:pathLst>
            <a:path>
              <a:moveTo>
                <a:pt x="5184810" y="0"/>
              </a:moveTo>
              <a:lnTo>
                <a:pt x="5184810" y="193410"/>
              </a:lnTo>
              <a:lnTo>
                <a:pt x="0" y="193410"/>
              </a:lnTo>
              <a:lnTo>
                <a:pt x="0" y="3526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560759" y="4037262"/>
        <a:ext cx="259947" cy="3988"/>
      </dsp:txXfrm>
    </dsp:sp>
    <dsp:sp modelId="{D2F18FD9-C144-40AF-96E6-B0F7098BC70C}">
      <dsp:nvSpPr>
        <dsp:cNvPr id="0" name=""/>
        <dsp:cNvSpPr/>
      </dsp:nvSpPr>
      <dsp:spPr>
        <a:xfrm>
          <a:off x="5190400" y="2230708"/>
          <a:ext cx="2185477" cy="1634038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2"/>
              </a:solidFill>
              <a:latin typeface="+mn-lt"/>
            </a:rPr>
            <a:t>Avoid problem solving for individual situations. Connect offline if possible.</a:t>
          </a:r>
        </a:p>
      </dsp:txBody>
      <dsp:txXfrm>
        <a:off x="5190400" y="2230708"/>
        <a:ext cx="2185477" cy="1634038"/>
      </dsp:txXfrm>
    </dsp:sp>
    <dsp:sp modelId="{4F4967E0-791F-4D4F-A41F-43EAEDEB4514}">
      <dsp:nvSpPr>
        <dsp:cNvPr id="0" name=""/>
        <dsp:cNvSpPr/>
      </dsp:nvSpPr>
      <dsp:spPr>
        <a:xfrm>
          <a:off x="2190402" y="5022649"/>
          <a:ext cx="4642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9243" y="45720"/>
              </a:lnTo>
              <a:lnTo>
                <a:pt x="249243" y="49493"/>
              </a:lnTo>
              <a:lnTo>
                <a:pt x="464286" y="49493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2410172" y="5066375"/>
        <a:ext cx="24745" cy="3988"/>
      </dsp:txXfrm>
    </dsp:sp>
    <dsp:sp modelId="{79978169-13A9-48A4-8D13-70F0BA004AA6}">
      <dsp:nvSpPr>
        <dsp:cNvPr id="0" name=""/>
        <dsp:cNvSpPr/>
      </dsp:nvSpPr>
      <dsp:spPr>
        <a:xfrm>
          <a:off x="4454" y="4247967"/>
          <a:ext cx="2187747" cy="1640805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454" y="4247967"/>
        <a:ext cx="2187747" cy="1640805"/>
      </dsp:txXfrm>
    </dsp:sp>
    <dsp:sp modelId="{A2D01462-214C-4ACF-9F84-53C070035DE6}">
      <dsp:nvSpPr>
        <dsp:cNvPr id="0" name=""/>
        <dsp:cNvSpPr/>
      </dsp:nvSpPr>
      <dsp:spPr>
        <a:xfrm>
          <a:off x="4873035" y="4982776"/>
          <a:ext cx="2758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9366"/>
              </a:moveTo>
              <a:lnTo>
                <a:pt x="155043" y="89366"/>
              </a:lnTo>
              <a:lnTo>
                <a:pt x="155043" y="45720"/>
              </a:lnTo>
              <a:lnTo>
                <a:pt x="275886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003239" y="5026502"/>
        <a:ext cx="15478" cy="3988"/>
      </dsp:txXfrm>
    </dsp:sp>
    <dsp:sp modelId="{BBE8B438-33F8-4D54-8E7C-3B54EBAD785D}">
      <dsp:nvSpPr>
        <dsp:cNvPr id="0" name=""/>
        <dsp:cNvSpPr/>
      </dsp:nvSpPr>
      <dsp:spPr>
        <a:xfrm>
          <a:off x="2687088" y="4251740"/>
          <a:ext cx="2187747" cy="1640805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2687088" y="4251740"/>
        <a:ext cx="2187747" cy="1640805"/>
      </dsp:txXfrm>
    </dsp:sp>
    <dsp:sp modelId="{65C3F89A-9CA0-4302-9760-3F0A59704227}">
      <dsp:nvSpPr>
        <dsp:cNvPr id="0" name=""/>
        <dsp:cNvSpPr/>
      </dsp:nvSpPr>
      <dsp:spPr>
        <a:xfrm>
          <a:off x="5181322" y="4208093"/>
          <a:ext cx="2194555" cy="1640805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91" tIns="89108" rIns="84891" bIns="891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Do your best to avoid harming others. Be open to repairing harm you may cause. </a:t>
          </a:r>
        </a:p>
      </dsp:txBody>
      <dsp:txXfrm>
        <a:off x="5181322" y="4208093"/>
        <a:ext cx="2194555" cy="164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F7A34-7AA4-3A09-444F-9CDA8E2CC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C6D5C-782C-0573-249B-2BB8001D8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917B2-21F2-5C97-A21D-BA860DF43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FD512-118D-CD76-284E-A24AA5F4D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17F81-0384-545B-B0D7-85325E1A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37178-6A54-1533-A039-1ACE86BDC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60219-4368-5C0B-A490-052D61BA0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041A7-0DD3-3BE6-98F8-ECA32B9D6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2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253BC-DF76-1B8B-E278-087493E7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9314AE-B8E9-6BE0-64F5-4C72900CFE95}"/>
              </a:ext>
            </a:extLst>
          </p:cNvPr>
          <p:cNvSpPr txBox="1">
            <a:spLocks/>
          </p:cNvSpPr>
          <p:nvPr/>
        </p:nvSpPr>
        <p:spPr>
          <a:xfrm>
            <a:off x="4555259" y="136524"/>
            <a:ext cx="6798541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900" dirty="0">
                <a:latin typeface="+mj-lt"/>
                <a:ea typeface="+mj-ea"/>
                <a:cs typeface="+mj-cs"/>
              </a:rPr>
              <a:t>     Investments &amp; Finance </a:t>
            </a:r>
            <a:r>
              <a:rPr lang="en-US" sz="5800" dirty="0">
                <a:latin typeface="+mj-lt"/>
                <a:ea typeface="+mj-ea"/>
                <a:cs typeface="+mj-cs"/>
              </a:rPr>
              <a:t>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8B63100E-CF5C-9137-E09D-D3424926D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06110230-64E0-EED1-0619-A0DAFACC967D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141EE8-DB05-AF6C-33BB-C9E7808EFE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59006" y="868769"/>
          <a:ext cx="7375878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54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42E8D-1ACB-6AA7-A7FD-9178AA385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7AEF46E-EA88-10DA-8FC3-60DDF8FFC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2495C9-78C5-5139-DEF1-257D5F625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E5B0C4C-275B-58B1-3336-001CA10E3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" y="246651"/>
            <a:ext cx="6570200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Investments &amp; Finance Committee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100" dirty="0">
                <a:solidFill>
                  <a:schemeClr val="accent1"/>
                </a:solidFill>
              </a:rPr>
              <a:t>Voting  Members</a:t>
            </a:r>
            <a:br>
              <a:rPr lang="en-US" sz="2300" dirty="0">
                <a:solidFill>
                  <a:schemeClr val="tx2"/>
                </a:solidFill>
              </a:rPr>
            </a:br>
            <a:br>
              <a:rPr lang="en-US" sz="2300" dirty="0">
                <a:solidFill>
                  <a:schemeClr val="tx2"/>
                </a:solidFill>
              </a:rPr>
            </a:br>
            <a:endParaRPr lang="en-US" sz="2300" dirty="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2FFAC4-5AC2-CBC1-8114-D87BA05B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9" y="809406"/>
            <a:ext cx="6776256" cy="6048594"/>
          </a:xfrm>
        </p:spPr>
        <p:txBody>
          <a:bodyPr numCol="2" anchor="t"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Dan Thoma</a:t>
            </a:r>
            <a:r>
              <a:rPr lang="en-US" sz="1600" dirty="0">
                <a:solidFill>
                  <a:schemeClr val="tx2"/>
                </a:solidFill>
              </a:rPr>
              <a:t>, co-chair, </a:t>
            </a:r>
            <a:r>
              <a:rPr lang="en-US" sz="1600" dirty="0"/>
              <a:t>Commercial insurance 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Allison Stark</a:t>
            </a:r>
            <a:r>
              <a:rPr lang="en-US" sz="1600" dirty="0">
                <a:solidFill>
                  <a:schemeClr val="tx2"/>
                </a:solidFill>
              </a:rPr>
              <a:t>, co-chair, </a:t>
            </a:r>
            <a:r>
              <a:rPr lang="en-US" sz="1600" dirty="0"/>
              <a:t>Provider agency: Services and supports to youth and families – residential / I/DD</a:t>
            </a:r>
            <a:endParaRPr lang="en-US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Courtney Esparza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Coordinated care organization (rural representation)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Andrew Grover, </a:t>
            </a:r>
            <a:r>
              <a:rPr lang="en-US" sz="1600" dirty="0">
                <a:solidFill>
                  <a:schemeClr val="tx2"/>
                </a:solidFill>
              </a:rPr>
              <a:t>Provider agency: Services and supports to youth and families – community-based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Adam Rodakowski 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/>
              <a:t>Provider agency: Services and supports to youth and families – foster care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Jennifer Schwartz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Karsten Peterson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Local System of Care Coordinator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Wes Rivers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Alcohol &amp; Drug Policy Commission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Jill Archer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OHA Behavioral Health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Alex Medina</a:t>
            </a:r>
            <a:r>
              <a:rPr lang="en-US" sz="1600" dirty="0">
                <a:solidFill>
                  <a:schemeClr val="tx2"/>
                </a:solidFill>
              </a:rPr>
              <a:t>, OHA Fiscal Expert for SOCAC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Annabelle Atalig</a:t>
            </a:r>
            <a:r>
              <a:rPr lang="en-US" sz="1600" dirty="0">
                <a:solidFill>
                  <a:schemeClr val="tx2"/>
                </a:solidFill>
              </a:rPr>
              <a:t>, OHA Fiscal Expert for BH and Medicaid 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Molly Rogers</a:t>
            </a:r>
            <a:r>
              <a:rPr lang="en-US" sz="1600" dirty="0">
                <a:solidFill>
                  <a:schemeClr val="tx2"/>
                </a:solidFill>
              </a:rPr>
              <a:t>, Juvenile Justice Fiscal Expert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Soren Metzger</a:t>
            </a:r>
            <a:r>
              <a:rPr lang="en-US" sz="1600" dirty="0">
                <a:solidFill>
                  <a:schemeClr val="tx2"/>
                </a:solidFill>
              </a:rPr>
              <a:t>, ODHS Fiscal Expert (I/DD)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Aimee Walsh</a:t>
            </a:r>
            <a:r>
              <a:rPr lang="en-US" sz="1600" dirty="0">
                <a:solidFill>
                  <a:schemeClr val="tx2"/>
                </a:solidFill>
              </a:rPr>
              <a:t>, Provider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Ben Hoffman</a:t>
            </a:r>
            <a:r>
              <a:rPr lang="en-US" sz="1600" dirty="0">
                <a:solidFill>
                  <a:schemeClr val="tx2"/>
                </a:solidFill>
              </a:rPr>
              <a:t>, Provider</a:t>
            </a:r>
            <a:endParaRPr lang="en-US" sz="1600" dirty="0">
              <a:solidFill>
                <a:schemeClr val="tx2"/>
              </a:solidFill>
              <a:ea typeface="Calibri Light"/>
              <a:cs typeface="Calibri Light"/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Paul Sell</a:t>
            </a:r>
            <a:r>
              <a:rPr lang="en-US" sz="1600" dirty="0">
                <a:solidFill>
                  <a:schemeClr val="tx2"/>
                </a:solidFill>
              </a:rPr>
              <a:t>, Youth Development Oregon DO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OPEN, 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ODHS FA (CW)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OPEN,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 ODE FA</a:t>
            </a:r>
            <a:endParaRPr lang="en-US" sz="1600" b="1" dirty="0">
              <a:solidFill>
                <a:schemeClr val="tx2"/>
              </a:solidFill>
              <a:cs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, OYA FA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Tribal perspective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Youth voice</a:t>
            </a:r>
          </a:p>
          <a:p>
            <a:r>
              <a:rPr lang="en-US" sz="1600" b="1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>
                <a:solidFill>
                  <a:schemeClr val="tx2"/>
                </a:solidFill>
                <a:cs typeface="Calibri"/>
              </a:rPr>
              <a:t>: Christina Matousek</a:t>
            </a:r>
          </a:p>
          <a:p>
            <a:r>
              <a:rPr lang="en-US" sz="1600" b="1" dirty="0">
                <a:solidFill>
                  <a:schemeClr val="tx2"/>
                </a:solidFill>
                <a:cs typeface="Calibri"/>
              </a:rPr>
              <a:t>OPEN</a:t>
            </a:r>
            <a:r>
              <a:rPr lang="en-US" sz="1600" dirty="0">
                <a:solidFill>
                  <a:schemeClr val="tx2"/>
                </a:solidFill>
                <a:cs typeface="Calibri"/>
              </a:rPr>
              <a:t>: Family voice</a:t>
            </a: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  <a:p>
            <a:endParaRPr lang="en-US" sz="7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8DAFE6-CB8A-B8C9-4987-807B7239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45E6A9-8396-BFDA-5DB0-F79BE9779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F0BC74-9EFD-5D1A-09CB-27CEC0D7C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CC8364-B74E-6EC0-A53C-3B399D224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A894F7-30E2-99D3-F339-26C1207C4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35C8455-48AA-B0CC-FE1B-9146F2CB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2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86E00-5E0B-4B7D-B5EE-0E996EE845A1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09eb2933-6094-4527-9838-9b8b7e8263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F62267-8715-4A16-AA4B-34EB2BC09B72}"/>
</file>

<file path=customXml/itemProps3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393</Words>
  <Application>Microsoft Office PowerPoint</Application>
  <PresentationFormat>Widescreen</PresentationFormat>
  <Paragraphs>42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Investments &amp; Finance Committee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Investments &amp; Finance members &amp; group agreements</dc:title>
  <dc:creator>Anna K Williams (she/her)</dc:creator>
  <cp:lastModifiedBy>Christy Hudson</cp:lastModifiedBy>
  <cp:revision>8</cp:revision>
  <dcterms:created xsi:type="dcterms:W3CDTF">2026-05-14T18:02:38Z</dcterms:created>
  <dcterms:modified xsi:type="dcterms:W3CDTF">2026-06-02T15:45:55Z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