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9" r:id="rId5"/>
    <p:sldId id="45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4ECE4-5384-213D-7AEB-E3C12A15AC1C}" v="2" dt="2026-05-20T14:59:26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BE1A0-5E82-4FD2-8C82-3371F84D21C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73767E-5C57-4F3E-8FE2-969D95B71297}">
      <dgm:prSet custT="1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sz="2000" b="0" dirty="0">
              <a:solidFill>
                <a:schemeClr val="tx2"/>
              </a:solidFill>
              <a:latin typeface="+mn-lt"/>
            </a:rPr>
            <a:t>Be present &amp; participate to the best of your ability.</a:t>
          </a:r>
        </a:p>
      </dgm:t>
    </dgm:pt>
    <dgm:pt modelId="{83E7D263-F15E-45AA-AD42-26DD227C233A}" type="parTrans" cxnId="{01881FFA-2279-4091-8123-6B9B334EAB19}">
      <dgm:prSet/>
      <dgm:spPr/>
      <dgm:t>
        <a:bodyPr/>
        <a:lstStyle/>
        <a:p>
          <a:endParaRPr lang="en-US" sz="2000" b="1"/>
        </a:p>
      </dgm:t>
    </dgm:pt>
    <dgm:pt modelId="{2F814E8A-FAB2-4D82-9BAA-E71B0BDC541B}" type="sibTrans" cxnId="{01881FFA-2279-4091-8123-6B9B334EAB1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2D6D391F-2942-4118-8D57-0EC4BF0E033F}">
      <dgm:prSet custT="1"/>
      <dgm:spPr>
        <a:solidFill>
          <a:srgbClr val="81CAEB"/>
        </a:solidFill>
      </dgm:spPr>
      <dgm:t>
        <a:bodyPr/>
        <a:lstStyle/>
        <a:p>
          <a:pPr rtl="0"/>
          <a:r>
            <a:rPr lang="en-US" sz="1800" b="0" dirty="0">
              <a:solidFill>
                <a:schemeClr val="tx2"/>
              </a:solidFill>
              <a:latin typeface="+mn-lt"/>
            </a:rPr>
            <a:t>Treat others with respect: </a:t>
          </a:r>
          <a:r>
            <a:rPr lang="en-US" sz="1800" b="0" i="0" dirty="0">
              <a:solidFill>
                <a:schemeClr val="tx1"/>
              </a:solidFill>
            </a:rPr>
            <a:t>avoid interrupting and use the name/pronouns they prefer. </a:t>
          </a:r>
        </a:p>
      </dgm:t>
    </dgm:pt>
    <dgm:pt modelId="{3970B27E-D5A5-40CB-A9AA-1F166CB954AA}" type="parTrans" cxnId="{B0C1174F-93E4-4354-8EDD-3F0348BA7BCC}">
      <dgm:prSet/>
      <dgm:spPr/>
      <dgm:t>
        <a:bodyPr/>
        <a:lstStyle/>
        <a:p>
          <a:endParaRPr lang="en-US" sz="2000" b="1"/>
        </a:p>
      </dgm:t>
    </dgm:pt>
    <dgm:pt modelId="{81F0F6F4-338F-41C5-BB07-FA9A3E924F0A}" type="sibTrans" cxnId="{B0C1174F-93E4-4354-8EDD-3F0348BA7BC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2AD6FB06-1A44-4694-99E9-269EBF7A8E9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000" b="0" dirty="0">
              <a:solidFill>
                <a:schemeClr val="tx2"/>
              </a:solidFill>
              <a:latin typeface="+mn-lt"/>
            </a:rPr>
            <a:t>Avoid acronyms. Use the Chat to write definitions or ask                     for clarification</a:t>
          </a:r>
          <a:r>
            <a:rPr lang="en-US" sz="1200" b="0" dirty="0">
              <a:solidFill>
                <a:schemeClr val="tx2"/>
              </a:solidFill>
              <a:latin typeface="+mn-lt"/>
            </a:rPr>
            <a:t>		</a:t>
          </a:r>
        </a:p>
      </dgm:t>
    </dgm:pt>
    <dgm:pt modelId="{4D369B93-556A-4985-B19E-45D6CB5781EC}" type="parTrans" cxnId="{0C5CD000-A1DA-4825-AA42-FCB609EABE43}">
      <dgm:prSet/>
      <dgm:spPr/>
      <dgm:t>
        <a:bodyPr/>
        <a:lstStyle/>
        <a:p>
          <a:endParaRPr lang="en-US" sz="2000" b="1"/>
        </a:p>
      </dgm:t>
    </dgm:pt>
    <dgm:pt modelId="{FDDB7ADC-9696-48A7-946F-F6294ADB3746}" type="sibTrans" cxnId="{0C5CD000-A1DA-4825-AA42-FCB609EABE43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CDACB957-2876-4CF1-AB94-642023C413F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800" b="0" dirty="0">
              <a:solidFill>
                <a:schemeClr val="tx2"/>
              </a:solidFill>
              <a:latin typeface="+mn-lt"/>
            </a:rPr>
            <a:t>Varied and opposing ideas are welcome. </a:t>
          </a:r>
          <a:r>
            <a:rPr lang="en-US" sz="1800" b="0" i="0" dirty="0">
              <a:solidFill>
                <a:schemeClr val="tx1"/>
              </a:solidFill>
            </a:rPr>
            <a:t>Be curious when disagreement occurs.</a:t>
          </a:r>
          <a:endParaRPr lang="en-US" sz="1800" b="0" dirty="0">
            <a:solidFill>
              <a:schemeClr val="tx1"/>
            </a:solidFill>
            <a:latin typeface="+mn-lt"/>
          </a:endParaRPr>
        </a:p>
      </dgm:t>
    </dgm:pt>
    <dgm:pt modelId="{E1405FDD-AB61-49E5-B901-B4CB33225B12}" type="parTrans" cxnId="{F78D31BD-4B2B-4AC1-91CD-ADAC67D43EA4}">
      <dgm:prSet/>
      <dgm:spPr/>
      <dgm:t>
        <a:bodyPr/>
        <a:lstStyle/>
        <a:p>
          <a:endParaRPr lang="en-US" sz="2000" b="1"/>
        </a:p>
      </dgm:t>
    </dgm:pt>
    <dgm:pt modelId="{B807DD4C-882B-4238-80C9-845FCB356FC7}" type="sibTrans" cxnId="{F78D31BD-4B2B-4AC1-91CD-ADAC67D43EA4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00584909-62BE-4DBC-83E4-AB98165930E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000" b="0" dirty="0">
              <a:solidFill>
                <a:schemeClr val="tx2"/>
              </a:solidFill>
              <a:latin typeface="+mn-lt"/>
            </a:rPr>
            <a:t>Honor those with quieter voices. Lean in or lean back.</a:t>
          </a:r>
        </a:p>
      </dgm:t>
    </dgm:pt>
    <dgm:pt modelId="{072F26C1-3A07-43D1-9C22-157847910343}" type="parTrans" cxnId="{494928A6-5838-4E36-ABC9-3A922C0E50AC}">
      <dgm:prSet/>
      <dgm:spPr/>
      <dgm:t>
        <a:bodyPr/>
        <a:lstStyle/>
        <a:p>
          <a:endParaRPr lang="en-US" sz="2000" b="1"/>
        </a:p>
      </dgm:t>
    </dgm:pt>
    <dgm:pt modelId="{7EF74D76-C637-445A-9D48-22E829D020F6}" type="sibTrans" cxnId="{494928A6-5838-4E36-ABC9-3A922C0E50A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803EE7BF-F904-4BF4-A684-562D57770007}">
      <dgm:prSet custT="1"/>
      <dgm:spPr>
        <a:solidFill>
          <a:srgbClr val="80BC58"/>
        </a:solidFill>
      </dgm:spPr>
      <dgm:t>
        <a:bodyPr/>
        <a:lstStyle/>
        <a:p>
          <a:pPr rtl="0"/>
          <a:r>
            <a:rPr lang="en-US" sz="1800" b="0" dirty="0">
              <a:solidFill>
                <a:schemeClr val="tx2"/>
              </a:solidFill>
              <a:latin typeface="+mn-lt"/>
            </a:rPr>
            <a:t>Avoid problem solving for individual situations. Connect offline if possible.</a:t>
          </a:r>
        </a:p>
      </dgm:t>
    </dgm:pt>
    <dgm:pt modelId="{74905F48-2E04-43F9-8A79-F69B72FD58A1}" type="parTrans" cxnId="{2C94C815-8426-465D-AD17-67A0B3D482D6}">
      <dgm:prSet/>
      <dgm:spPr/>
      <dgm:t>
        <a:bodyPr/>
        <a:lstStyle/>
        <a:p>
          <a:endParaRPr lang="en-US" sz="2000" b="1"/>
        </a:p>
      </dgm:t>
    </dgm:pt>
    <dgm:pt modelId="{83C07B91-74AE-4F34-8417-21981EAFC2C9}" type="sibTrans" cxnId="{2C94C815-8426-465D-AD17-67A0B3D482D6}">
      <dgm:prSet/>
      <dgm:spPr>
        <a:ln>
          <a:noFill/>
        </a:ln>
      </dgm:spPr>
      <dgm:t>
        <a:bodyPr/>
        <a:lstStyle/>
        <a:p>
          <a:endParaRPr lang="en-US" b="1"/>
        </a:p>
      </dgm:t>
    </dgm:pt>
    <dgm:pt modelId="{7F2420B6-052C-418B-8188-93627A083A30}">
      <dgm:prSet custT="1"/>
      <dgm:spPr>
        <a:solidFill>
          <a:srgbClr val="DBF96F"/>
        </a:solidFill>
      </dgm:spPr>
      <dgm:t>
        <a:bodyPr/>
        <a:lstStyle/>
        <a:p>
          <a:r>
            <a:rPr lang="en-US" sz="2000" b="0" dirty="0">
              <a:solidFill>
                <a:schemeClr val="tx2"/>
              </a:solidFill>
              <a:latin typeface="+mn-lt"/>
            </a:rPr>
            <a:t>Focus on our purpose: Improving the System of Care for Oregon</a:t>
          </a:r>
        </a:p>
      </dgm:t>
    </dgm:pt>
    <dgm:pt modelId="{2A7A9B4A-10D3-4619-A213-BF1F826D06A7}" type="parTrans" cxnId="{C7B35B44-4CEF-4BB4-8C94-16488088DD44}">
      <dgm:prSet/>
      <dgm:spPr/>
      <dgm:t>
        <a:bodyPr/>
        <a:lstStyle/>
        <a:p>
          <a:endParaRPr lang="en-US" sz="2000" b="1"/>
        </a:p>
      </dgm:t>
    </dgm:pt>
    <dgm:pt modelId="{9C1FA381-F6E4-4C38-8102-8604BC0EBEBE}" type="sibTrans" cxnId="{C7B35B44-4CEF-4BB4-8C94-16488088DD44}">
      <dgm:prSet/>
      <dgm:spPr>
        <a:ln>
          <a:noFill/>
        </a:ln>
      </dgm:spPr>
      <dgm:t>
        <a:bodyPr/>
        <a:lstStyle/>
        <a:p>
          <a:endParaRPr lang="en-US" b="1"/>
        </a:p>
      </dgm:t>
    </dgm:pt>
    <dgm:pt modelId="{EE4CA64E-448C-4483-9B92-C9FC8F44E8AB}">
      <dgm:prSet custT="1"/>
      <dgm:spPr>
        <a:solidFill>
          <a:srgbClr val="FEFE8A"/>
        </a:solidFill>
      </dgm:spPr>
      <dgm:t>
        <a:bodyPr/>
        <a:lstStyle/>
        <a:p>
          <a:pPr rtl="0"/>
          <a:r>
            <a:rPr lang="en-US" sz="2000" b="0" dirty="0">
              <a:solidFill>
                <a:schemeClr val="tx2"/>
              </a:solidFill>
              <a:latin typeface="+mn-lt"/>
            </a:rPr>
            <a:t>Be mindful of the power dynamics in the room. </a:t>
          </a:r>
        </a:p>
      </dgm:t>
    </dgm:pt>
    <dgm:pt modelId="{41AD1F4E-EE9B-41B4-8028-7E746A9F309D}" type="parTrans" cxnId="{B610876C-6DB0-49BA-B374-23C23984A650}">
      <dgm:prSet/>
      <dgm:spPr/>
      <dgm:t>
        <a:bodyPr/>
        <a:lstStyle/>
        <a:p>
          <a:endParaRPr lang="en-US" sz="2000" b="1"/>
        </a:p>
      </dgm:t>
    </dgm:pt>
    <dgm:pt modelId="{B96AEB34-2D55-4F69-831A-D78995538622}" type="sibTrans" cxnId="{B610876C-6DB0-49BA-B374-23C23984A650}">
      <dgm:prSet/>
      <dgm:spPr>
        <a:ln>
          <a:noFill/>
        </a:ln>
      </dgm:spPr>
      <dgm:t>
        <a:bodyPr/>
        <a:lstStyle/>
        <a:p>
          <a:endParaRPr lang="en-US" b="1"/>
        </a:p>
      </dgm:t>
    </dgm:pt>
    <dgm:pt modelId="{6AD91C0B-B843-4884-8215-242BFFBF0DDF}">
      <dgm:prSet custT="1"/>
      <dgm:spPr>
        <a:solidFill>
          <a:srgbClr val="E7D239"/>
        </a:solidFill>
      </dgm:spPr>
      <dgm:t>
        <a:bodyPr/>
        <a:lstStyle/>
        <a:p>
          <a:r>
            <a:rPr lang="en-US" sz="2000" b="0" dirty="0">
              <a:solidFill>
                <a:schemeClr val="tx2"/>
              </a:solidFill>
            </a:rPr>
            <a:t>Do your best to avoid harming others. Be open to repairing harm you may cause. </a:t>
          </a:r>
        </a:p>
      </dgm:t>
    </dgm:pt>
    <dgm:pt modelId="{90DB4914-84CA-4E23-B6AD-B4177727DC14}" type="parTrans" cxnId="{31EEC29B-2481-4FB8-B7BC-6B152BAA0FBA}">
      <dgm:prSet/>
      <dgm:spPr/>
      <dgm:t>
        <a:bodyPr/>
        <a:lstStyle/>
        <a:p>
          <a:endParaRPr lang="en-US"/>
        </a:p>
      </dgm:t>
    </dgm:pt>
    <dgm:pt modelId="{0AB1555D-977B-4986-96A7-74585245C666}" type="sibTrans" cxnId="{31EEC29B-2481-4FB8-B7BC-6B152BAA0FBA}">
      <dgm:prSet/>
      <dgm:spPr/>
      <dgm:t>
        <a:bodyPr/>
        <a:lstStyle/>
        <a:p>
          <a:endParaRPr lang="en-US"/>
        </a:p>
      </dgm:t>
    </dgm:pt>
    <dgm:pt modelId="{B9AE7A67-9E79-42B8-850A-7107328C8DB2}" type="pres">
      <dgm:prSet presAssocID="{766BE1A0-5E82-4FD2-8C82-3371F84D21C3}" presName="Name0" presStyleCnt="0">
        <dgm:presLayoutVars>
          <dgm:dir/>
          <dgm:resizeHandles val="exact"/>
        </dgm:presLayoutVars>
      </dgm:prSet>
      <dgm:spPr/>
    </dgm:pt>
    <dgm:pt modelId="{A2AE5EB7-F2B3-4F7F-B019-58E02E5AEF32}" type="pres">
      <dgm:prSet presAssocID="{BB73767E-5C57-4F3E-8FE2-969D95B71297}" presName="node" presStyleLbl="node1" presStyleIdx="0" presStyleCnt="9" custScaleX="125116" custScaleY="156395">
        <dgm:presLayoutVars>
          <dgm:bulletEnabled val="1"/>
        </dgm:presLayoutVars>
      </dgm:prSet>
      <dgm:spPr/>
    </dgm:pt>
    <dgm:pt modelId="{5F69F0BC-105E-4E64-B9E2-77FB038BD11B}" type="pres">
      <dgm:prSet presAssocID="{2F814E8A-FAB2-4D82-9BAA-E71B0BDC541B}" presName="sibTrans" presStyleLbl="sibTrans1D1" presStyleIdx="0" presStyleCnt="8"/>
      <dgm:spPr/>
    </dgm:pt>
    <dgm:pt modelId="{B8D1114C-9608-4A87-B221-BB1F97752E73}" type="pres">
      <dgm:prSet presAssocID="{2F814E8A-FAB2-4D82-9BAA-E71B0BDC541B}" presName="connectorText" presStyleLbl="sibTrans1D1" presStyleIdx="0" presStyleCnt="8"/>
      <dgm:spPr/>
    </dgm:pt>
    <dgm:pt modelId="{D6F7CA58-48E7-4301-B340-E9E01CD6CDDF}" type="pres">
      <dgm:prSet presAssocID="{2D6D391F-2942-4118-8D57-0EC4BF0E033F}" presName="node" presStyleLbl="node1" presStyleIdx="1" presStyleCnt="9" custScaleX="125116" custScaleY="156395">
        <dgm:presLayoutVars>
          <dgm:bulletEnabled val="1"/>
        </dgm:presLayoutVars>
      </dgm:prSet>
      <dgm:spPr/>
    </dgm:pt>
    <dgm:pt modelId="{04636F0D-F31A-4A5C-9026-7B9A5C8206F2}" type="pres">
      <dgm:prSet presAssocID="{81F0F6F4-338F-41C5-BB07-FA9A3E924F0A}" presName="sibTrans" presStyleLbl="sibTrans1D1" presStyleIdx="1" presStyleCnt="8"/>
      <dgm:spPr/>
    </dgm:pt>
    <dgm:pt modelId="{A700B43E-BF16-4FC0-BC36-FA61AEE6EAA3}" type="pres">
      <dgm:prSet presAssocID="{81F0F6F4-338F-41C5-BB07-FA9A3E924F0A}" presName="connectorText" presStyleLbl="sibTrans1D1" presStyleIdx="1" presStyleCnt="8"/>
      <dgm:spPr/>
    </dgm:pt>
    <dgm:pt modelId="{E2E5AC94-78AF-483D-A329-06C1F6CB73C5}" type="pres">
      <dgm:prSet presAssocID="{2AD6FB06-1A44-4694-99E9-269EBF7A8E90}" presName="node" presStyleLbl="node1" presStyleIdx="2" presStyleCnt="9" custScaleX="125632" custScaleY="156395">
        <dgm:presLayoutVars>
          <dgm:bulletEnabled val="1"/>
        </dgm:presLayoutVars>
      </dgm:prSet>
      <dgm:spPr/>
    </dgm:pt>
    <dgm:pt modelId="{B8949E63-6A66-438E-93D2-300A778D2066}" type="pres">
      <dgm:prSet presAssocID="{FDDB7ADC-9696-48A7-946F-F6294ADB3746}" presName="sibTrans" presStyleLbl="sibTrans1D1" presStyleIdx="2" presStyleCnt="8"/>
      <dgm:spPr/>
    </dgm:pt>
    <dgm:pt modelId="{F57E9031-8190-4112-BCF8-AD6F24CA2359}" type="pres">
      <dgm:prSet presAssocID="{FDDB7ADC-9696-48A7-946F-F6294ADB3746}" presName="connectorText" presStyleLbl="sibTrans1D1" presStyleIdx="2" presStyleCnt="8"/>
      <dgm:spPr/>
    </dgm:pt>
    <dgm:pt modelId="{B46CB3B6-DCF0-41A9-A665-5AD5506FF26C}" type="pres">
      <dgm:prSet presAssocID="{CDACB957-2876-4CF1-AB94-642023C413FE}" presName="node" presStyleLbl="node1" presStyleIdx="3" presStyleCnt="9" custScaleX="125761" custScaleY="157201">
        <dgm:presLayoutVars>
          <dgm:bulletEnabled val="1"/>
        </dgm:presLayoutVars>
      </dgm:prSet>
      <dgm:spPr/>
    </dgm:pt>
    <dgm:pt modelId="{0ABC1517-93A4-4CA6-AEBE-823F5995B61B}" type="pres">
      <dgm:prSet presAssocID="{B807DD4C-882B-4238-80C9-845FCB356FC7}" presName="sibTrans" presStyleLbl="sibTrans1D1" presStyleIdx="3" presStyleCnt="8"/>
      <dgm:spPr/>
    </dgm:pt>
    <dgm:pt modelId="{68AC41BA-6D80-42F7-A746-656584DFA722}" type="pres">
      <dgm:prSet presAssocID="{B807DD4C-882B-4238-80C9-845FCB356FC7}" presName="connectorText" presStyleLbl="sibTrans1D1" presStyleIdx="3" presStyleCnt="8"/>
      <dgm:spPr/>
    </dgm:pt>
    <dgm:pt modelId="{A3E81DE3-EDD8-4A70-BD83-3055AB87BE93}" type="pres">
      <dgm:prSet presAssocID="{00584909-62BE-4DBC-83E4-AB98165930E1}" presName="node" presStyleLbl="node1" presStyleIdx="4" presStyleCnt="9" custScaleX="125761" custScaleY="157201">
        <dgm:presLayoutVars>
          <dgm:bulletEnabled val="1"/>
        </dgm:presLayoutVars>
      </dgm:prSet>
      <dgm:spPr/>
    </dgm:pt>
    <dgm:pt modelId="{0D71009A-6C82-448C-B276-60271CE628E0}" type="pres">
      <dgm:prSet presAssocID="{7EF74D76-C637-445A-9D48-22E829D020F6}" presName="sibTrans" presStyleLbl="sibTrans1D1" presStyleIdx="4" presStyleCnt="8"/>
      <dgm:spPr/>
    </dgm:pt>
    <dgm:pt modelId="{81504EFE-45CA-477B-B74C-F0388B84FCD5}" type="pres">
      <dgm:prSet presAssocID="{7EF74D76-C637-445A-9D48-22E829D020F6}" presName="connectorText" presStyleLbl="sibTrans1D1" presStyleIdx="4" presStyleCnt="8"/>
      <dgm:spPr/>
    </dgm:pt>
    <dgm:pt modelId="{D2F18FD9-C144-40AF-96E6-B0F7098BC70C}" type="pres">
      <dgm:prSet presAssocID="{803EE7BF-F904-4BF4-A684-562D57770007}" presName="node" presStyleLbl="node1" presStyleIdx="5" presStyleCnt="9" custScaleX="126151" custScaleY="157201" custLinFactNeighborX="13195" custLinFactNeighborY="1466">
        <dgm:presLayoutVars>
          <dgm:bulletEnabled val="1"/>
        </dgm:presLayoutVars>
      </dgm:prSet>
      <dgm:spPr/>
    </dgm:pt>
    <dgm:pt modelId="{99D291C6-37C9-4B2B-A353-DCB48915E93A}" type="pres">
      <dgm:prSet presAssocID="{83C07B91-74AE-4F34-8417-21981EAFC2C9}" presName="sibTrans" presStyleLbl="sibTrans1D1" presStyleIdx="5" presStyleCnt="8"/>
      <dgm:spPr/>
    </dgm:pt>
    <dgm:pt modelId="{88F4D835-BD27-4030-8538-A3E552D8E384}" type="pres">
      <dgm:prSet presAssocID="{83C07B91-74AE-4F34-8417-21981EAFC2C9}" presName="connectorText" presStyleLbl="sibTrans1D1" presStyleIdx="5" presStyleCnt="8"/>
      <dgm:spPr/>
    </dgm:pt>
    <dgm:pt modelId="{79978169-13A9-48A4-8D13-70F0BA004AA6}" type="pres">
      <dgm:prSet presAssocID="{7F2420B6-052C-418B-8188-93627A083A30}" presName="node" presStyleLbl="node1" presStyleIdx="6" presStyleCnt="9" custScaleX="126282" custScaleY="157852">
        <dgm:presLayoutVars>
          <dgm:bulletEnabled val="1"/>
        </dgm:presLayoutVars>
      </dgm:prSet>
      <dgm:spPr/>
    </dgm:pt>
    <dgm:pt modelId="{4F4967E0-791F-4D4F-A41F-43EAEDEB4514}" type="pres">
      <dgm:prSet presAssocID="{9C1FA381-F6E4-4C38-8102-8604BC0EBEBE}" presName="sibTrans" presStyleLbl="sibTrans1D1" presStyleIdx="6" presStyleCnt="8"/>
      <dgm:spPr/>
    </dgm:pt>
    <dgm:pt modelId="{05AB412C-73AD-4F22-9378-34216723F252}" type="pres">
      <dgm:prSet presAssocID="{9C1FA381-F6E4-4C38-8102-8604BC0EBEBE}" presName="connectorText" presStyleLbl="sibTrans1D1" presStyleIdx="6" presStyleCnt="8"/>
      <dgm:spPr/>
    </dgm:pt>
    <dgm:pt modelId="{BBE8B438-33F8-4D54-8E7C-3B54EBAD785D}" type="pres">
      <dgm:prSet presAssocID="{EE4CA64E-448C-4483-9B92-C9FC8F44E8AB}" presName="node" presStyleLbl="node1" presStyleIdx="7" presStyleCnt="9" custScaleX="126282" custScaleY="157852" custLinFactNeighborX="5566" custLinFactNeighborY="363">
        <dgm:presLayoutVars>
          <dgm:bulletEnabled val="1"/>
        </dgm:presLayoutVars>
      </dgm:prSet>
      <dgm:spPr/>
    </dgm:pt>
    <dgm:pt modelId="{A2D01462-214C-4ACF-9F84-53C070035DE6}" type="pres">
      <dgm:prSet presAssocID="{B96AEB34-2D55-4F69-831A-D78995538622}" presName="sibTrans" presStyleLbl="sibTrans1D1" presStyleIdx="7" presStyleCnt="8"/>
      <dgm:spPr/>
    </dgm:pt>
    <dgm:pt modelId="{D67BB158-BC6F-4633-9E49-A1C26206DB9D}" type="pres">
      <dgm:prSet presAssocID="{B96AEB34-2D55-4F69-831A-D78995538622}" presName="connectorText" presStyleLbl="sibTrans1D1" presStyleIdx="7" presStyleCnt="8"/>
      <dgm:spPr/>
    </dgm:pt>
    <dgm:pt modelId="{65C3F89A-9CA0-4302-9760-3F0A59704227}" type="pres">
      <dgm:prSet presAssocID="{6AD91C0B-B843-4884-8215-242BFFBF0DDF}" presName="node" presStyleLbl="node1" presStyleIdx="8" presStyleCnt="9" custScaleX="126675" custScaleY="157852" custLinFactNeighborX="18598" custLinFactNeighborY="-3836">
        <dgm:presLayoutVars>
          <dgm:bulletEnabled val="1"/>
        </dgm:presLayoutVars>
      </dgm:prSet>
      <dgm:spPr/>
    </dgm:pt>
  </dgm:ptLst>
  <dgm:cxnLst>
    <dgm:cxn modelId="{0C5CD000-A1DA-4825-AA42-FCB609EABE43}" srcId="{766BE1A0-5E82-4FD2-8C82-3371F84D21C3}" destId="{2AD6FB06-1A44-4694-99E9-269EBF7A8E90}" srcOrd="2" destOrd="0" parTransId="{4D369B93-556A-4985-B19E-45D6CB5781EC}" sibTransId="{FDDB7ADC-9696-48A7-946F-F6294ADB3746}"/>
    <dgm:cxn modelId="{7B7D9203-002B-460F-A5AF-38BFAAD511E5}" type="presOf" srcId="{BB73767E-5C57-4F3E-8FE2-969D95B71297}" destId="{A2AE5EB7-F2B3-4F7F-B019-58E02E5AEF32}" srcOrd="0" destOrd="0" presId="urn:microsoft.com/office/officeart/2016/7/layout/RepeatingBendingProcessNew"/>
    <dgm:cxn modelId="{5053C507-7E76-4D7E-B950-A70FBC0694BE}" type="presOf" srcId="{7EF74D76-C637-445A-9D48-22E829D020F6}" destId="{81504EFE-45CA-477B-B74C-F0388B84FCD5}" srcOrd="1" destOrd="0" presId="urn:microsoft.com/office/officeart/2016/7/layout/RepeatingBendingProcessNew"/>
    <dgm:cxn modelId="{E5EE5D13-C221-45F4-83B2-D380ED18E25E}" type="presOf" srcId="{81F0F6F4-338F-41C5-BB07-FA9A3E924F0A}" destId="{A700B43E-BF16-4FC0-BC36-FA61AEE6EAA3}" srcOrd="1" destOrd="0" presId="urn:microsoft.com/office/officeart/2016/7/layout/RepeatingBendingProcessNew"/>
    <dgm:cxn modelId="{A8A39715-3786-42D9-BDAD-29ED6BE791CB}" type="presOf" srcId="{9C1FA381-F6E4-4C38-8102-8604BC0EBEBE}" destId="{05AB412C-73AD-4F22-9378-34216723F252}" srcOrd="1" destOrd="0" presId="urn:microsoft.com/office/officeart/2016/7/layout/RepeatingBendingProcessNew"/>
    <dgm:cxn modelId="{2C94C815-8426-465D-AD17-67A0B3D482D6}" srcId="{766BE1A0-5E82-4FD2-8C82-3371F84D21C3}" destId="{803EE7BF-F904-4BF4-A684-562D57770007}" srcOrd="5" destOrd="0" parTransId="{74905F48-2E04-43F9-8A79-F69B72FD58A1}" sibTransId="{83C07B91-74AE-4F34-8417-21981EAFC2C9}"/>
    <dgm:cxn modelId="{E1C79D1D-8C85-4EE9-A3AB-6A040C8BB6E9}" type="presOf" srcId="{81F0F6F4-338F-41C5-BB07-FA9A3E924F0A}" destId="{04636F0D-F31A-4A5C-9026-7B9A5C8206F2}" srcOrd="0" destOrd="0" presId="urn:microsoft.com/office/officeart/2016/7/layout/RepeatingBendingProcessNew"/>
    <dgm:cxn modelId="{FF267F32-B270-4B26-82F7-F1F4FE22C311}" type="presOf" srcId="{FDDB7ADC-9696-48A7-946F-F6294ADB3746}" destId="{B8949E63-6A66-438E-93D2-300A778D2066}" srcOrd="0" destOrd="0" presId="urn:microsoft.com/office/officeart/2016/7/layout/RepeatingBendingProcessNew"/>
    <dgm:cxn modelId="{79D40142-9880-49B1-AD1B-D14229AFBF41}" type="presOf" srcId="{B807DD4C-882B-4238-80C9-845FCB356FC7}" destId="{0ABC1517-93A4-4CA6-AEBE-823F5995B61B}" srcOrd="0" destOrd="0" presId="urn:microsoft.com/office/officeart/2016/7/layout/RepeatingBendingProcessNew"/>
    <dgm:cxn modelId="{C7B35B44-4CEF-4BB4-8C94-16488088DD44}" srcId="{766BE1A0-5E82-4FD2-8C82-3371F84D21C3}" destId="{7F2420B6-052C-418B-8188-93627A083A30}" srcOrd="6" destOrd="0" parTransId="{2A7A9B4A-10D3-4619-A213-BF1F826D06A7}" sibTransId="{9C1FA381-F6E4-4C38-8102-8604BC0EBEBE}"/>
    <dgm:cxn modelId="{7349E447-80F1-4BBF-99C4-FCBC989757A2}" type="presOf" srcId="{FDDB7ADC-9696-48A7-946F-F6294ADB3746}" destId="{F57E9031-8190-4112-BCF8-AD6F24CA2359}" srcOrd="1" destOrd="0" presId="urn:microsoft.com/office/officeart/2016/7/layout/RepeatingBendingProcessNew"/>
    <dgm:cxn modelId="{D868A349-8922-4BCE-A8E1-424386464515}" type="presOf" srcId="{2D6D391F-2942-4118-8D57-0EC4BF0E033F}" destId="{D6F7CA58-48E7-4301-B340-E9E01CD6CDDF}" srcOrd="0" destOrd="0" presId="urn:microsoft.com/office/officeart/2016/7/layout/RepeatingBendingProcessNew"/>
    <dgm:cxn modelId="{B610876C-6DB0-49BA-B374-23C23984A650}" srcId="{766BE1A0-5E82-4FD2-8C82-3371F84D21C3}" destId="{EE4CA64E-448C-4483-9B92-C9FC8F44E8AB}" srcOrd="7" destOrd="0" parTransId="{41AD1F4E-EE9B-41B4-8028-7E746A9F309D}" sibTransId="{B96AEB34-2D55-4F69-831A-D78995538622}"/>
    <dgm:cxn modelId="{B0C1174F-93E4-4354-8EDD-3F0348BA7BCC}" srcId="{766BE1A0-5E82-4FD2-8C82-3371F84D21C3}" destId="{2D6D391F-2942-4118-8D57-0EC4BF0E033F}" srcOrd="1" destOrd="0" parTransId="{3970B27E-D5A5-40CB-A9AA-1F166CB954AA}" sibTransId="{81F0F6F4-338F-41C5-BB07-FA9A3E924F0A}"/>
    <dgm:cxn modelId="{D1D30850-F369-4DAE-9B63-8E7E986C0F27}" type="presOf" srcId="{EE4CA64E-448C-4483-9B92-C9FC8F44E8AB}" destId="{BBE8B438-33F8-4D54-8E7C-3B54EBAD785D}" srcOrd="0" destOrd="0" presId="urn:microsoft.com/office/officeart/2016/7/layout/RepeatingBendingProcessNew"/>
    <dgm:cxn modelId="{3978D276-D39B-4337-A1DF-11B850F643DE}" type="presOf" srcId="{CDACB957-2876-4CF1-AB94-642023C413FE}" destId="{B46CB3B6-DCF0-41A9-A665-5AD5506FF26C}" srcOrd="0" destOrd="0" presId="urn:microsoft.com/office/officeart/2016/7/layout/RepeatingBendingProcessNew"/>
    <dgm:cxn modelId="{77400377-F140-4099-AD86-E7326252D90F}" type="presOf" srcId="{B96AEB34-2D55-4F69-831A-D78995538622}" destId="{A2D01462-214C-4ACF-9F84-53C070035DE6}" srcOrd="0" destOrd="0" presId="urn:microsoft.com/office/officeart/2016/7/layout/RepeatingBendingProcessNew"/>
    <dgm:cxn modelId="{EDBF2379-4DBD-4D52-9627-E74E147A8995}" type="presOf" srcId="{2AD6FB06-1A44-4694-99E9-269EBF7A8E90}" destId="{E2E5AC94-78AF-483D-A329-06C1F6CB73C5}" srcOrd="0" destOrd="0" presId="urn:microsoft.com/office/officeart/2016/7/layout/RepeatingBendingProcessNew"/>
    <dgm:cxn modelId="{B344A57B-16E4-404D-BB98-C9090D8987F5}" type="presOf" srcId="{B807DD4C-882B-4238-80C9-845FCB356FC7}" destId="{68AC41BA-6D80-42F7-A746-656584DFA722}" srcOrd="1" destOrd="0" presId="urn:microsoft.com/office/officeart/2016/7/layout/RepeatingBendingProcessNew"/>
    <dgm:cxn modelId="{68B6B482-48FE-4CE3-A4D4-0BA5EF59AC17}" type="presOf" srcId="{6AD91C0B-B843-4884-8215-242BFFBF0DDF}" destId="{65C3F89A-9CA0-4302-9760-3F0A59704227}" srcOrd="0" destOrd="0" presId="urn:microsoft.com/office/officeart/2016/7/layout/RepeatingBendingProcessNew"/>
    <dgm:cxn modelId="{0DE01E8C-4180-4479-85F0-947296196E25}" type="presOf" srcId="{7F2420B6-052C-418B-8188-93627A083A30}" destId="{79978169-13A9-48A4-8D13-70F0BA004AA6}" srcOrd="0" destOrd="0" presId="urn:microsoft.com/office/officeart/2016/7/layout/RepeatingBendingProcessNew"/>
    <dgm:cxn modelId="{31EEC29B-2481-4FB8-B7BC-6B152BAA0FBA}" srcId="{766BE1A0-5E82-4FD2-8C82-3371F84D21C3}" destId="{6AD91C0B-B843-4884-8215-242BFFBF0DDF}" srcOrd="8" destOrd="0" parTransId="{90DB4914-84CA-4E23-B6AD-B4177727DC14}" sibTransId="{0AB1555D-977B-4986-96A7-74585245C666}"/>
    <dgm:cxn modelId="{799767A1-F075-4DF1-B649-F993E6287288}" type="presOf" srcId="{9C1FA381-F6E4-4C38-8102-8604BC0EBEBE}" destId="{4F4967E0-791F-4D4F-A41F-43EAEDEB4514}" srcOrd="0" destOrd="0" presId="urn:microsoft.com/office/officeart/2016/7/layout/RepeatingBendingProcessNew"/>
    <dgm:cxn modelId="{494928A6-5838-4E36-ABC9-3A922C0E50AC}" srcId="{766BE1A0-5E82-4FD2-8C82-3371F84D21C3}" destId="{00584909-62BE-4DBC-83E4-AB98165930E1}" srcOrd="4" destOrd="0" parTransId="{072F26C1-3A07-43D1-9C22-157847910343}" sibTransId="{7EF74D76-C637-445A-9D48-22E829D020F6}"/>
    <dgm:cxn modelId="{25294CAC-4FF6-4478-9E0D-482F452269EE}" type="presOf" srcId="{766BE1A0-5E82-4FD2-8C82-3371F84D21C3}" destId="{B9AE7A67-9E79-42B8-850A-7107328C8DB2}" srcOrd="0" destOrd="0" presId="urn:microsoft.com/office/officeart/2016/7/layout/RepeatingBendingProcessNew"/>
    <dgm:cxn modelId="{BFBDAFB8-66DD-44C3-A6D8-4A4257247BA4}" type="presOf" srcId="{00584909-62BE-4DBC-83E4-AB98165930E1}" destId="{A3E81DE3-EDD8-4A70-BD83-3055AB87BE93}" srcOrd="0" destOrd="0" presId="urn:microsoft.com/office/officeart/2016/7/layout/RepeatingBendingProcessNew"/>
    <dgm:cxn modelId="{24E6C8B8-2302-4F96-8638-BF3C96F7F199}" type="presOf" srcId="{7EF74D76-C637-445A-9D48-22E829D020F6}" destId="{0D71009A-6C82-448C-B276-60271CE628E0}" srcOrd="0" destOrd="0" presId="urn:microsoft.com/office/officeart/2016/7/layout/RepeatingBendingProcessNew"/>
    <dgm:cxn modelId="{C6A176BC-4939-4763-8CF3-22B291E3599D}" type="presOf" srcId="{2F814E8A-FAB2-4D82-9BAA-E71B0BDC541B}" destId="{B8D1114C-9608-4A87-B221-BB1F97752E73}" srcOrd="1" destOrd="0" presId="urn:microsoft.com/office/officeart/2016/7/layout/RepeatingBendingProcessNew"/>
    <dgm:cxn modelId="{F78D31BD-4B2B-4AC1-91CD-ADAC67D43EA4}" srcId="{766BE1A0-5E82-4FD2-8C82-3371F84D21C3}" destId="{CDACB957-2876-4CF1-AB94-642023C413FE}" srcOrd="3" destOrd="0" parTransId="{E1405FDD-AB61-49E5-B901-B4CB33225B12}" sibTransId="{B807DD4C-882B-4238-80C9-845FCB356FC7}"/>
    <dgm:cxn modelId="{D52FDFD9-20F4-4626-8881-62930EFB9030}" type="presOf" srcId="{B96AEB34-2D55-4F69-831A-D78995538622}" destId="{D67BB158-BC6F-4633-9E49-A1C26206DB9D}" srcOrd="1" destOrd="0" presId="urn:microsoft.com/office/officeart/2016/7/layout/RepeatingBendingProcessNew"/>
    <dgm:cxn modelId="{DC5146E5-6219-4A89-A38F-0921380AF8A6}" type="presOf" srcId="{83C07B91-74AE-4F34-8417-21981EAFC2C9}" destId="{88F4D835-BD27-4030-8538-A3E552D8E384}" srcOrd="1" destOrd="0" presId="urn:microsoft.com/office/officeart/2016/7/layout/RepeatingBendingProcessNew"/>
    <dgm:cxn modelId="{EFCDE9EE-CC2D-4DF8-8A21-76BA4864E540}" type="presOf" srcId="{2F814E8A-FAB2-4D82-9BAA-E71B0BDC541B}" destId="{5F69F0BC-105E-4E64-B9E2-77FB038BD11B}" srcOrd="0" destOrd="0" presId="urn:microsoft.com/office/officeart/2016/7/layout/RepeatingBendingProcessNew"/>
    <dgm:cxn modelId="{C538CCF5-4C92-403F-9810-74ECC7A1C055}" type="presOf" srcId="{803EE7BF-F904-4BF4-A684-562D57770007}" destId="{D2F18FD9-C144-40AF-96E6-B0F7098BC70C}" srcOrd="0" destOrd="0" presId="urn:microsoft.com/office/officeart/2016/7/layout/RepeatingBendingProcessNew"/>
    <dgm:cxn modelId="{6AB123F8-DA2E-4209-81F8-893D5B60D8F1}" type="presOf" srcId="{83C07B91-74AE-4F34-8417-21981EAFC2C9}" destId="{99D291C6-37C9-4B2B-A353-DCB48915E93A}" srcOrd="0" destOrd="0" presId="urn:microsoft.com/office/officeart/2016/7/layout/RepeatingBendingProcessNew"/>
    <dgm:cxn modelId="{01881FFA-2279-4091-8123-6B9B334EAB19}" srcId="{766BE1A0-5E82-4FD2-8C82-3371F84D21C3}" destId="{BB73767E-5C57-4F3E-8FE2-969D95B71297}" srcOrd="0" destOrd="0" parTransId="{83E7D263-F15E-45AA-AD42-26DD227C233A}" sibTransId="{2F814E8A-FAB2-4D82-9BAA-E71B0BDC541B}"/>
    <dgm:cxn modelId="{F92B738A-1F46-43EE-9FCC-DBEE0BCB9A84}" type="presParOf" srcId="{B9AE7A67-9E79-42B8-850A-7107328C8DB2}" destId="{A2AE5EB7-F2B3-4F7F-B019-58E02E5AEF32}" srcOrd="0" destOrd="0" presId="urn:microsoft.com/office/officeart/2016/7/layout/RepeatingBendingProcessNew"/>
    <dgm:cxn modelId="{A73D6370-C8D9-4707-BAEA-A1F36BC4933E}" type="presParOf" srcId="{B9AE7A67-9E79-42B8-850A-7107328C8DB2}" destId="{5F69F0BC-105E-4E64-B9E2-77FB038BD11B}" srcOrd="1" destOrd="0" presId="urn:microsoft.com/office/officeart/2016/7/layout/RepeatingBendingProcessNew"/>
    <dgm:cxn modelId="{028EFA52-72A1-4FED-9188-1624D941F441}" type="presParOf" srcId="{5F69F0BC-105E-4E64-B9E2-77FB038BD11B}" destId="{B8D1114C-9608-4A87-B221-BB1F97752E73}" srcOrd="0" destOrd="0" presId="urn:microsoft.com/office/officeart/2016/7/layout/RepeatingBendingProcessNew"/>
    <dgm:cxn modelId="{A73666D4-CB46-4919-B1FD-13073A9DE326}" type="presParOf" srcId="{B9AE7A67-9E79-42B8-850A-7107328C8DB2}" destId="{D6F7CA58-48E7-4301-B340-E9E01CD6CDDF}" srcOrd="2" destOrd="0" presId="urn:microsoft.com/office/officeart/2016/7/layout/RepeatingBendingProcessNew"/>
    <dgm:cxn modelId="{3A1A0154-D9B4-4A58-82AE-94806A7917E6}" type="presParOf" srcId="{B9AE7A67-9E79-42B8-850A-7107328C8DB2}" destId="{04636F0D-F31A-4A5C-9026-7B9A5C8206F2}" srcOrd="3" destOrd="0" presId="urn:microsoft.com/office/officeart/2016/7/layout/RepeatingBendingProcessNew"/>
    <dgm:cxn modelId="{E13BE749-E36F-4075-8E6A-C2FB556192E7}" type="presParOf" srcId="{04636F0D-F31A-4A5C-9026-7B9A5C8206F2}" destId="{A700B43E-BF16-4FC0-BC36-FA61AEE6EAA3}" srcOrd="0" destOrd="0" presId="urn:microsoft.com/office/officeart/2016/7/layout/RepeatingBendingProcessNew"/>
    <dgm:cxn modelId="{DB798B08-B207-4EB4-BA6B-573B2B46A585}" type="presParOf" srcId="{B9AE7A67-9E79-42B8-850A-7107328C8DB2}" destId="{E2E5AC94-78AF-483D-A329-06C1F6CB73C5}" srcOrd="4" destOrd="0" presId="urn:microsoft.com/office/officeart/2016/7/layout/RepeatingBendingProcessNew"/>
    <dgm:cxn modelId="{330D7C20-7C73-4CF1-B132-75E381E7D069}" type="presParOf" srcId="{B9AE7A67-9E79-42B8-850A-7107328C8DB2}" destId="{B8949E63-6A66-438E-93D2-300A778D2066}" srcOrd="5" destOrd="0" presId="urn:microsoft.com/office/officeart/2016/7/layout/RepeatingBendingProcessNew"/>
    <dgm:cxn modelId="{89242419-8583-43D4-B4F3-5D6732AE26A5}" type="presParOf" srcId="{B8949E63-6A66-438E-93D2-300A778D2066}" destId="{F57E9031-8190-4112-BCF8-AD6F24CA2359}" srcOrd="0" destOrd="0" presId="urn:microsoft.com/office/officeart/2016/7/layout/RepeatingBendingProcessNew"/>
    <dgm:cxn modelId="{78F8E11C-5961-42B8-834C-3A1FD5BA025A}" type="presParOf" srcId="{B9AE7A67-9E79-42B8-850A-7107328C8DB2}" destId="{B46CB3B6-DCF0-41A9-A665-5AD5506FF26C}" srcOrd="6" destOrd="0" presId="urn:microsoft.com/office/officeart/2016/7/layout/RepeatingBendingProcessNew"/>
    <dgm:cxn modelId="{D634AA94-816F-40BF-9C64-5983D0BABF4A}" type="presParOf" srcId="{B9AE7A67-9E79-42B8-850A-7107328C8DB2}" destId="{0ABC1517-93A4-4CA6-AEBE-823F5995B61B}" srcOrd="7" destOrd="0" presId="urn:microsoft.com/office/officeart/2016/7/layout/RepeatingBendingProcessNew"/>
    <dgm:cxn modelId="{3676B069-0556-445C-B23B-92031C4B4996}" type="presParOf" srcId="{0ABC1517-93A4-4CA6-AEBE-823F5995B61B}" destId="{68AC41BA-6D80-42F7-A746-656584DFA722}" srcOrd="0" destOrd="0" presId="urn:microsoft.com/office/officeart/2016/7/layout/RepeatingBendingProcessNew"/>
    <dgm:cxn modelId="{743AA295-48B7-456D-B87B-6CD6AF019FC3}" type="presParOf" srcId="{B9AE7A67-9E79-42B8-850A-7107328C8DB2}" destId="{A3E81DE3-EDD8-4A70-BD83-3055AB87BE93}" srcOrd="8" destOrd="0" presId="urn:microsoft.com/office/officeart/2016/7/layout/RepeatingBendingProcessNew"/>
    <dgm:cxn modelId="{E15193D8-BDEE-40C1-B2C8-F5F740F4682A}" type="presParOf" srcId="{B9AE7A67-9E79-42B8-850A-7107328C8DB2}" destId="{0D71009A-6C82-448C-B276-60271CE628E0}" srcOrd="9" destOrd="0" presId="urn:microsoft.com/office/officeart/2016/7/layout/RepeatingBendingProcessNew"/>
    <dgm:cxn modelId="{D1912B73-9EB6-4033-A8B8-3A747FAEA959}" type="presParOf" srcId="{0D71009A-6C82-448C-B276-60271CE628E0}" destId="{81504EFE-45CA-477B-B74C-F0388B84FCD5}" srcOrd="0" destOrd="0" presId="urn:microsoft.com/office/officeart/2016/7/layout/RepeatingBendingProcessNew"/>
    <dgm:cxn modelId="{C438B183-AAEA-45A4-A011-1B57E63A82B8}" type="presParOf" srcId="{B9AE7A67-9E79-42B8-850A-7107328C8DB2}" destId="{D2F18FD9-C144-40AF-96E6-B0F7098BC70C}" srcOrd="10" destOrd="0" presId="urn:microsoft.com/office/officeart/2016/7/layout/RepeatingBendingProcessNew"/>
    <dgm:cxn modelId="{10ABA4EE-60B1-4A72-B289-94D2DD0E9063}" type="presParOf" srcId="{B9AE7A67-9E79-42B8-850A-7107328C8DB2}" destId="{99D291C6-37C9-4B2B-A353-DCB48915E93A}" srcOrd="11" destOrd="0" presId="urn:microsoft.com/office/officeart/2016/7/layout/RepeatingBendingProcessNew"/>
    <dgm:cxn modelId="{2FA36BA1-1539-4220-9259-899C04EDD239}" type="presParOf" srcId="{99D291C6-37C9-4B2B-A353-DCB48915E93A}" destId="{88F4D835-BD27-4030-8538-A3E552D8E384}" srcOrd="0" destOrd="0" presId="urn:microsoft.com/office/officeart/2016/7/layout/RepeatingBendingProcessNew"/>
    <dgm:cxn modelId="{7FB59404-F6D5-440A-B45A-922848D05274}" type="presParOf" srcId="{B9AE7A67-9E79-42B8-850A-7107328C8DB2}" destId="{79978169-13A9-48A4-8D13-70F0BA004AA6}" srcOrd="12" destOrd="0" presId="urn:microsoft.com/office/officeart/2016/7/layout/RepeatingBendingProcessNew"/>
    <dgm:cxn modelId="{A1D199EB-B669-4E6A-A215-D764A9073A0C}" type="presParOf" srcId="{B9AE7A67-9E79-42B8-850A-7107328C8DB2}" destId="{4F4967E0-791F-4D4F-A41F-43EAEDEB4514}" srcOrd="13" destOrd="0" presId="urn:microsoft.com/office/officeart/2016/7/layout/RepeatingBendingProcessNew"/>
    <dgm:cxn modelId="{C54914CE-EC20-4027-B981-A3EE728C47EA}" type="presParOf" srcId="{4F4967E0-791F-4D4F-A41F-43EAEDEB4514}" destId="{05AB412C-73AD-4F22-9378-34216723F252}" srcOrd="0" destOrd="0" presId="urn:microsoft.com/office/officeart/2016/7/layout/RepeatingBendingProcessNew"/>
    <dgm:cxn modelId="{7411C349-A356-4CB6-9D10-6D1135C1A34B}" type="presParOf" srcId="{B9AE7A67-9E79-42B8-850A-7107328C8DB2}" destId="{BBE8B438-33F8-4D54-8E7C-3B54EBAD785D}" srcOrd="14" destOrd="0" presId="urn:microsoft.com/office/officeart/2016/7/layout/RepeatingBendingProcessNew"/>
    <dgm:cxn modelId="{A4D8259B-54E2-492C-B0C2-37FD76B9F099}" type="presParOf" srcId="{B9AE7A67-9E79-42B8-850A-7107328C8DB2}" destId="{A2D01462-214C-4ACF-9F84-53C070035DE6}" srcOrd="15" destOrd="0" presId="urn:microsoft.com/office/officeart/2016/7/layout/RepeatingBendingProcessNew"/>
    <dgm:cxn modelId="{3C66B948-0AE9-4AE5-B862-4B3C723D4A50}" type="presParOf" srcId="{A2D01462-214C-4ACF-9F84-53C070035DE6}" destId="{D67BB158-BC6F-4633-9E49-A1C26206DB9D}" srcOrd="0" destOrd="0" presId="urn:microsoft.com/office/officeart/2016/7/layout/RepeatingBendingProcessNew"/>
    <dgm:cxn modelId="{B58A6E60-3553-41AC-96FB-E190329C2B15}" type="presParOf" srcId="{B9AE7A67-9E79-42B8-850A-7107328C8DB2}" destId="{65C3F89A-9CA0-4302-9760-3F0A59704227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9F0BC-105E-4E64-B9E2-77FB038BD11B}">
      <dsp:nvSpPr>
        <dsp:cNvPr id="0" name=""/>
        <dsp:cNvSpPr/>
      </dsp:nvSpPr>
      <dsp:spPr>
        <a:xfrm>
          <a:off x="2170201" y="958460"/>
          <a:ext cx="3678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858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344169" y="1002186"/>
        <a:ext cx="19922" cy="3988"/>
      </dsp:txXfrm>
    </dsp:sp>
    <dsp:sp modelId="{A2AE5EB7-F2B3-4F7F-B019-58E02E5AEF32}">
      <dsp:nvSpPr>
        <dsp:cNvPr id="0" name=""/>
        <dsp:cNvSpPr/>
      </dsp:nvSpPr>
      <dsp:spPr>
        <a:xfrm>
          <a:off x="4454" y="191350"/>
          <a:ext cx="2167547" cy="1625660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Be present &amp; participate to the best of your ability.</a:t>
          </a:r>
        </a:p>
      </dsp:txBody>
      <dsp:txXfrm>
        <a:off x="4454" y="191350"/>
        <a:ext cx="2167547" cy="1625660"/>
      </dsp:txXfrm>
    </dsp:sp>
    <dsp:sp modelId="{04636F0D-F31A-4A5C-9026-7B9A5C8206F2}">
      <dsp:nvSpPr>
        <dsp:cNvPr id="0" name=""/>
        <dsp:cNvSpPr/>
      </dsp:nvSpPr>
      <dsp:spPr>
        <a:xfrm>
          <a:off x="4736208" y="958460"/>
          <a:ext cx="3678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858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910176" y="1002186"/>
        <a:ext cx="19922" cy="3988"/>
      </dsp:txXfrm>
    </dsp:sp>
    <dsp:sp modelId="{D6F7CA58-48E7-4301-B340-E9E01CD6CDDF}">
      <dsp:nvSpPr>
        <dsp:cNvPr id="0" name=""/>
        <dsp:cNvSpPr/>
      </dsp:nvSpPr>
      <dsp:spPr>
        <a:xfrm>
          <a:off x="2570460" y="191350"/>
          <a:ext cx="2167547" cy="1625660"/>
        </a:xfrm>
        <a:prstGeom prst="rect">
          <a:avLst/>
        </a:prstGeom>
        <a:solidFill>
          <a:srgbClr val="81CAE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2"/>
              </a:solidFill>
              <a:latin typeface="+mn-lt"/>
            </a:rPr>
            <a:t>Treat others with respect: </a:t>
          </a:r>
          <a:r>
            <a:rPr lang="en-US" sz="1800" b="0" i="0" kern="1200" dirty="0">
              <a:solidFill>
                <a:schemeClr val="tx1"/>
              </a:solidFill>
            </a:rPr>
            <a:t>avoid interrupting and use the name/pronouns they prefer. </a:t>
          </a:r>
        </a:p>
      </dsp:txBody>
      <dsp:txXfrm>
        <a:off x="2570460" y="191350"/>
        <a:ext cx="2167547" cy="1625660"/>
      </dsp:txXfrm>
    </dsp:sp>
    <dsp:sp modelId="{B8949E63-6A66-438E-93D2-300A778D2066}">
      <dsp:nvSpPr>
        <dsp:cNvPr id="0" name=""/>
        <dsp:cNvSpPr/>
      </dsp:nvSpPr>
      <dsp:spPr>
        <a:xfrm>
          <a:off x="1093815" y="1815210"/>
          <a:ext cx="5130895" cy="367858"/>
        </a:xfrm>
        <a:custGeom>
          <a:avLst/>
          <a:gdLst/>
          <a:ahLst/>
          <a:cxnLst/>
          <a:rect l="0" t="0" r="0" b="0"/>
          <a:pathLst>
            <a:path>
              <a:moveTo>
                <a:pt x="5130895" y="0"/>
              </a:moveTo>
              <a:lnTo>
                <a:pt x="5130895" y="201029"/>
              </a:lnTo>
              <a:lnTo>
                <a:pt x="0" y="201029"/>
              </a:lnTo>
              <a:lnTo>
                <a:pt x="0" y="36785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530604" y="1997146"/>
        <a:ext cx="257317" cy="3988"/>
      </dsp:txXfrm>
    </dsp:sp>
    <dsp:sp modelId="{E2E5AC94-78AF-483D-A329-06C1F6CB73C5}">
      <dsp:nvSpPr>
        <dsp:cNvPr id="0" name=""/>
        <dsp:cNvSpPr/>
      </dsp:nvSpPr>
      <dsp:spPr>
        <a:xfrm>
          <a:off x="5136467" y="191350"/>
          <a:ext cx="2176486" cy="162566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Avoid acronyms. Use the Chat to write definitions or ask                     for clarification</a:t>
          </a:r>
          <a:r>
            <a:rPr lang="en-US" sz="1200" b="0" kern="1200" dirty="0">
              <a:solidFill>
                <a:schemeClr val="tx2"/>
              </a:solidFill>
              <a:latin typeface="+mn-lt"/>
            </a:rPr>
            <a:t>		</a:t>
          </a:r>
        </a:p>
      </dsp:txBody>
      <dsp:txXfrm>
        <a:off x="5136467" y="191350"/>
        <a:ext cx="2176486" cy="1625660"/>
      </dsp:txXfrm>
    </dsp:sp>
    <dsp:sp modelId="{0ABC1517-93A4-4CA6-AEBE-823F5995B61B}">
      <dsp:nvSpPr>
        <dsp:cNvPr id="0" name=""/>
        <dsp:cNvSpPr/>
      </dsp:nvSpPr>
      <dsp:spPr>
        <a:xfrm>
          <a:off x="2181376" y="2986769"/>
          <a:ext cx="3678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858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355344" y="3030494"/>
        <a:ext cx="19922" cy="3988"/>
      </dsp:txXfrm>
    </dsp:sp>
    <dsp:sp modelId="{B46CB3B6-DCF0-41A9-A665-5AD5506FF26C}">
      <dsp:nvSpPr>
        <dsp:cNvPr id="0" name=""/>
        <dsp:cNvSpPr/>
      </dsp:nvSpPr>
      <dsp:spPr>
        <a:xfrm>
          <a:off x="4454" y="2215469"/>
          <a:ext cx="2178721" cy="163403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2"/>
              </a:solidFill>
              <a:latin typeface="+mn-lt"/>
            </a:rPr>
            <a:t>Varied and opposing ideas are welcome. </a:t>
          </a:r>
          <a:r>
            <a:rPr lang="en-US" sz="1800" b="0" i="0" kern="1200" dirty="0">
              <a:solidFill>
                <a:schemeClr val="tx1"/>
              </a:solidFill>
            </a:rPr>
            <a:t>Be curious when disagreement occurs.</a:t>
          </a:r>
          <a:endParaRPr lang="en-US" sz="1800" b="0" kern="1200" dirty="0">
            <a:solidFill>
              <a:schemeClr val="tx1"/>
            </a:solidFill>
            <a:latin typeface="+mn-lt"/>
          </a:endParaRPr>
        </a:p>
      </dsp:txBody>
      <dsp:txXfrm>
        <a:off x="4454" y="2215469"/>
        <a:ext cx="2178721" cy="1634038"/>
      </dsp:txXfrm>
    </dsp:sp>
    <dsp:sp modelId="{0D71009A-6C82-448C-B276-60271CE628E0}">
      <dsp:nvSpPr>
        <dsp:cNvPr id="0" name=""/>
        <dsp:cNvSpPr/>
      </dsp:nvSpPr>
      <dsp:spPr>
        <a:xfrm>
          <a:off x="4758556" y="2986769"/>
          <a:ext cx="3994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6821" y="45720"/>
              </a:lnTo>
              <a:lnTo>
                <a:pt x="216821" y="60958"/>
              </a:lnTo>
              <a:lnTo>
                <a:pt x="399443" y="6095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947520" y="3030494"/>
        <a:ext cx="21515" cy="3988"/>
      </dsp:txXfrm>
    </dsp:sp>
    <dsp:sp modelId="{A3E81DE3-EDD8-4A70-BD83-3055AB87BE93}">
      <dsp:nvSpPr>
        <dsp:cNvPr id="0" name=""/>
        <dsp:cNvSpPr/>
      </dsp:nvSpPr>
      <dsp:spPr>
        <a:xfrm>
          <a:off x="2581635" y="2215469"/>
          <a:ext cx="2178721" cy="163403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Honor those with quieter voices. Lean in or lean back.</a:t>
          </a:r>
        </a:p>
      </dsp:txBody>
      <dsp:txXfrm>
        <a:off x="2581635" y="2215469"/>
        <a:ext cx="2178721" cy="1634038"/>
      </dsp:txXfrm>
    </dsp:sp>
    <dsp:sp modelId="{99D291C6-37C9-4B2B-A353-DCB48915E93A}">
      <dsp:nvSpPr>
        <dsp:cNvPr id="0" name=""/>
        <dsp:cNvSpPr/>
      </dsp:nvSpPr>
      <dsp:spPr>
        <a:xfrm>
          <a:off x="1098328" y="3862946"/>
          <a:ext cx="5184810" cy="352620"/>
        </a:xfrm>
        <a:custGeom>
          <a:avLst/>
          <a:gdLst/>
          <a:ahLst/>
          <a:cxnLst/>
          <a:rect l="0" t="0" r="0" b="0"/>
          <a:pathLst>
            <a:path>
              <a:moveTo>
                <a:pt x="5184810" y="0"/>
              </a:moveTo>
              <a:lnTo>
                <a:pt x="5184810" y="193410"/>
              </a:lnTo>
              <a:lnTo>
                <a:pt x="0" y="193410"/>
              </a:lnTo>
              <a:lnTo>
                <a:pt x="0" y="352620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560759" y="4037262"/>
        <a:ext cx="259947" cy="3988"/>
      </dsp:txXfrm>
    </dsp:sp>
    <dsp:sp modelId="{D2F18FD9-C144-40AF-96E6-B0F7098BC70C}">
      <dsp:nvSpPr>
        <dsp:cNvPr id="0" name=""/>
        <dsp:cNvSpPr/>
      </dsp:nvSpPr>
      <dsp:spPr>
        <a:xfrm>
          <a:off x="5190400" y="2230708"/>
          <a:ext cx="2185477" cy="1634038"/>
        </a:xfrm>
        <a:prstGeom prst="rect">
          <a:avLst/>
        </a:prstGeom>
        <a:solidFill>
          <a:srgbClr val="80BC5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2"/>
              </a:solidFill>
              <a:latin typeface="+mn-lt"/>
            </a:rPr>
            <a:t>Avoid problem solving for individual situations. Connect offline if possible.</a:t>
          </a:r>
        </a:p>
      </dsp:txBody>
      <dsp:txXfrm>
        <a:off x="5190400" y="2230708"/>
        <a:ext cx="2185477" cy="1634038"/>
      </dsp:txXfrm>
    </dsp:sp>
    <dsp:sp modelId="{4F4967E0-791F-4D4F-A41F-43EAEDEB4514}">
      <dsp:nvSpPr>
        <dsp:cNvPr id="0" name=""/>
        <dsp:cNvSpPr/>
      </dsp:nvSpPr>
      <dsp:spPr>
        <a:xfrm>
          <a:off x="2190402" y="5022649"/>
          <a:ext cx="4642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9243" y="45720"/>
              </a:lnTo>
              <a:lnTo>
                <a:pt x="249243" y="49493"/>
              </a:lnTo>
              <a:lnTo>
                <a:pt x="464286" y="49493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410172" y="5066375"/>
        <a:ext cx="24745" cy="3988"/>
      </dsp:txXfrm>
    </dsp:sp>
    <dsp:sp modelId="{79978169-13A9-48A4-8D13-70F0BA004AA6}">
      <dsp:nvSpPr>
        <dsp:cNvPr id="0" name=""/>
        <dsp:cNvSpPr/>
      </dsp:nvSpPr>
      <dsp:spPr>
        <a:xfrm>
          <a:off x="4454" y="4247967"/>
          <a:ext cx="2187747" cy="1640805"/>
        </a:xfrm>
        <a:prstGeom prst="rect">
          <a:avLst/>
        </a:prstGeom>
        <a:solidFill>
          <a:srgbClr val="DBF96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Focus on our purpose: Improving the System of Care for Oregon</a:t>
          </a:r>
        </a:p>
      </dsp:txBody>
      <dsp:txXfrm>
        <a:off x="4454" y="4247967"/>
        <a:ext cx="2187747" cy="1640805"/>
      </dsp:txXfrm>
    </dsp:sp>
    <dsp:sp modelId="{A2D01462-214C-4ACF-9F84-53C070035DE6}">
      <dsp:nvSpPr>
        <dsp:cNvPr id="0" name=""/>
        <dsp:cNvSpPr/>
      </dsp:nvSpPr>
      <dsp:spPr>
        <a:xfrm>
          <a:off x="4873035" y="4982776"/>
          <a:ext cx="2758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9366"/>
              </a:moveTo>
              <a:lnTo>
                <a:pt x="155043" y="89366"/>
              </a:lnTo>
              <a:lnTo>
                <a:pt x="155043" y="45720"/>
              </a:lnTo>
              <a:lnTo>
                <a:pt x="275886" y="45720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5003239" y="5026502"/>
        <a:ext cx="15478" cy="3988"/>
      </dsp:txXfrm>
    </dsp:sp>
    <dsp:sp modelId="{BBE8B438-33F8-4D54-8E7C-3B54EBAD785D}">
      <dsp:nvSpPr>
        <dsp:cNvPr id="0" name=""/>
        <dsp:cNvSpPr/>
      </dsp:nvSpPr>
      <dsp:spPr>
        <a:xfrm>
          <a:off x="2687088" y="4251740"/>
          <a:ext cx="2187747" cy="1640805"/>
        </a:xfrm>
        <a:prstGeom prst="rect">
          <a:avLst/>
        </a:prstGeom>
        <a:solidFill>
          <a:srgbClr val="FEFE8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Be mindful of the power dynamics in the room. </a:t>
          </a:r>
        </a:p>
      </dsp:txBody>
      <dsp:txXfrm>
        <a:off x="2687088" y="4251740"/>
        <a:ext cx="2187747" cy="1640805"/>
      </dsp:txXfrm>
    </dsp:sp>
    <dsp:sp modelId="{65C3F89A-9CA0-4302-9760-3F0A59704227}">
      <dsp:nvSpPr>
        <dsp:cNvPr id="0" name=""/>
        <dsp:cNvSpPr/>
      </dsp:nvSpPr>
      <dsp:spPr>
        <a:xfrm>
          <a:off x="5181322" y="4208093"/>
          <a:ext cx="2194555" cy="1640805"/>
        </a:xfrm>
        <a:prstGeom prst="rect">
          <a:avLst/>
        </a:prstGeom>
        <a:solidFill>
          <a:srgbClr val="E7D23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Do your best to avoid harming others. Be open to repairing harm you may cause. </a:t>
          </a:r>
        </a:p>
      </dsp:txBody>
      <dsp:txXfrm>
        <a:off x="5181322" y="4208093"/>
        <a:ext cx="2194555" cy="1640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3C29F-6854-488F-805B-A419F8613F7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56F6A-FA61-4BCB-84A0-9BA684517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6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F7A34-7AA4-3A09-444F-9CDA8E2CC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2C6D5C-782C-0573-249B-2BB8001D8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F917B2-21F2-5C97-A21D-BA860DF43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FD512-118D-CD76-284E-A24AA5F4D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FE840-3E48-4C82-9A47-2E6986D096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5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17F81-0384-545B-B0D7-85325E1AE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037178-6A54-1533-A039-1ACE86BDCF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C60219-4368-5C0B-A490-052D61BA0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041A7-0DD3-3BE6-98F8-ECA32B9D6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FE840-3E48-4C82-9A47-2E6986D096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2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11A8-20BE-DA9B-579A-D7E4100BA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5A271-DDD6-E4C1-5834-9AF18DC2A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5EFB5-2B40-1916-B818-7C2067E43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FB97-37E8-44B1-9346-708F7CDF9C99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2A81D-7906-5E34-1F3D-D70F2D07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A7C1B-C401-E380-503A-76D3C889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8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A5CD-BAF5-5E34-7BDB-F0F62F0C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1AF62-0183-9F1B-A55A-FE98D5C3D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5EC1-486F-A4B8-9E4C-67DC2533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E3F-0544-47D7-94E0-E845397D27D3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5A5BF-D6CE-4CB9-6406-5705DB5D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A3DDB-00E5-0CA8-6698-B4C64668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1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EDD5B3-CEBC-A015-148C-7394B5C31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57B04-4385-AE81-A1DA-C08ADD616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AAEC3-88A2-6402-2341-8B6FEA5E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DF7C-73E4-4AFF-93F8-3EA8AA9F6791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2B0CE-8937-68C0-BAE4-2F1EDF6D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C1D2D-C2E8-33F7-FD8F-25EA4F6A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0943-FE9E-36DE-5E49-05DFFB20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EBB8-943D-1E43-F449-55E581630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BF70B-D252-42F1-C5DE-1731E3FF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8C74-C24E-410D-AA16-C406EC87319C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3FBD7-4A47-A3EE-2A85-E3EBA012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ECD2F-7E91-5F4B-6220-6224702F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0977B-CE98-281D-7FAC-A601E6E9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C38CE-F98E-7A3E-E548-F683DF669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675DD-76F5-4A85-1D6C-458E100E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F598-8D6D-4B7B-8C34-4253FF694016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2DC74-992F-00D9-828F-E3751500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FD044-E2DF-3363-36C4-F90514AE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331B9-8B90-143A-6034-4A360CE0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21AC6-D53B-88C7-68B5-21DA43E39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71508-1828-CADC-333B-26D0FB776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CC8A0-E953-8390-BB9B-D2CF86A6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9580-6887-46A4-AFC3-1D4064E99B8D}" type="datetime1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D3281-DBEA-D23F-B096-15D4D4EF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60D21-F108-2EB5-0D0F-83657316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3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028DF-8313-4030-2015-6F3C170F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B4EB2-D1F4-F3B3-65B3-08C358F2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47AE6-99AA-4746-5333-4B10CB0E0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A1A56-7356-B2B4-AF6C-D60E6FAA4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CFCC41-C42B-DAA0-70D8-870078662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ECCA8A-4390-C39A-2D94-A7FE833A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82AE-BD46-4626-8453-2D87C22B16A6}" type="datetime1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410D2-D2DF-7025-2ECB-C6C29901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F0556-1048-00D5-3ABC-887ED980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3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3CD8B-5DCF-8D77-6045-1583544B6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A776D-D7C6-E4E3-3E72-F0A58F53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6A28-0D9A-42ED-8313-9C6AADD800A3}" type="datetime1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F4D11-3C0F-440D-0A2A-1473928C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7C2D5-F2CA-CC6D-4042-AD84F8D4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5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3CD07-07CF-3408-4029-BC92F3EB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4D1E-5AF0-4EEC-AEEF-CA6F080EDEF8}" type="datetime1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B449E-6DA0-3AD4-67BA-F1A62A96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A9AE0-1416-05A3-2FC5-834C7CAF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3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2441-3E64-6337-C667-F68384B7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3CCC4-FB1E-92B2-5FE8-A0F0FB332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BB7D2-5302-909D-C410-F3E26FB7B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5175F-2CB0-48B4-C871-2627B761D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833F-F639-401D-86F2-8C8DB4C12875}" type="datetime1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61449-09E4-BF93-99AF-315BF988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1AC51-A653-E80A-7461-C682036A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9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E5FD-7A28-0901-08CD-A33211D2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F4EDF-2CD3-91C7-5DBA-A187F5F85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5F9AB-AD61-913A-5FBD-D98937D7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8ADB-EB20-A14E-E8B3-431A8099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79FD-1E2A-40AB-BA9D-D26AE049747A}" type="datetime1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6A9D2-7304-BAE6-9C0B-C2FA238B4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60DBE-CAC8-0459-D179-DAF88EDF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1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D3DF7-DB57-2522-52AC-5D942706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3DC33-929B-302D-B828-6A62555E0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A0111-47C1-E62F-252E-DFC9CDF5B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E7EFF8-3790-4F24-BBC9-921F034818B3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54F9-BC9D-7E7C-BE27-7AF709E19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3B559-6DBB-F2AC-D061-E3857AF06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5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253BC-DF76-1B8B-E278-087493E75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9314AE-B8E9-6BE0-64F5-4C72900CFE95}"/>
              </a:ext>
            </a:extLst>
          </p:cNvPr>
          <p:cNvSpPr txBox="1">
            <a:spLocks/>
          </p:cNvSpPr>
          <p:nvPr/>
        </p:nvSpPr>
        <p:spPr>
          <a:xfrm>
            <a:off x="4555259" y="136524"/>
            <a:ext cx="6798541" cy="8144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900" dirty="0">
                <a:latin typeface="+mj-lt"/>
                <a:ea typeface="+mj-ea"/>
                <a:cs typeface="+mj-cs"/>
              </a:rPr>
              <a:t>     Investments &amp; Finance </a:t>
            </a:r>
            <a:r>
              <a:rPr lang="en-US" sz="5800" dirty="0">
                <a:latin typeface="+mj-lt"/>
                <a:ea typeface="+mj-ea"/>
                <a:cs typeface="+mj-cs"/>
              </a:rPr>
              <a:t>Committee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Group agreements</a:t>
            </a:r>
          </a:p>
        </p:txBody>
      </p:sp>
      <p:pic>
        <p:nvPicPr>
          <p:cNvPr id="20" name="Picture 17">
            <a:extLst>
              <a:ext uri="{FF2B5EF4-FFF2-40B4-BE49-F238E27FC236}">
                <a16:creationId xmlns:a16="http://schemas.microsoft.com/office/drawing/2014/main" id="{8B63100E-CF5C-9137-E09D-D3424926D9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9000"/>
                    </a14:imgEffect>
                  </a14:imgLayer>
                </a14:imgProps>
              </a:ext>
            </a:extLst>
          </a:blip>
          <a:srcRect l="25589" r="34331" b="2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06110230-64E0-EED1-0619-A0DAFACC967D}"/>
              </a:ext>
            </a:extLst>
          </p:cNvPr>
          <p:cNvSpPr txBox="1"/>
          <p:nvPr/>
        </p:nvSpPr>
        <p:spPr>
          <a:xfrm>
            <a:off x="238126" y="384048"/>
            <a:ext cx="3724018" cy="61539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2"/>
                </a:solidFill>
              </a:rPr>
              <a:t>SOCAC acknowledges the harm and systemic oppression of historically marginalized groups at the hands of Oregon’s governmental institutions and system partners. </a:t>
            </a: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2"/>
                </a:solidFill>
              </a:rPr>
              <a:t>These systems include education, child welfare, criminal justice, health and disability services, and other systems where an overrepresentation of marginalized populations exists. </a:t>
            </a: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2"/>
                </a:solidFill>
              </a:rPr>
              <a:t>Of particular concern are Black and brown families of historically marginalized communities, LGBTQ+ youth, and Tribal children and families.</a:t>
            </a:r>
            <a:endParaRPr lang="en-US" sz="2000" kern="1200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141EE8-DB05-AF6C-33BB-C9E7808EFE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59006" y="868769"/>
          <a:ext cx="7375878" cy="608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354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E42E8D-1ACB-6AA7-A7FD-9178AA385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7AEF46E-EA88-10DA-8FC3-60DDF8FFC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2495C9-78C5-5139-DEF1-257D5F625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E5B0C4C-275B-58B1-3336-001CA10E3B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" y="246651"/>
            <a:ext cx="6570200" cy="849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accent1"/>
                </a:solidFill>
              </a:rPr>
              <a:t>Investments &amp; Finance Committee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100" dirty="0">
                <a:solidFill>
                  <a:schemeClr val="accent1"/>
                </a:solidFill>
              </a:rPr>
              <a:t>Voting  Members</a:t>
            </a:r>
            <a:br>
              <a:rPr lang="en-US" sz="2300" dirty="0">
                <a:solidFill>
                  <a:schemeClr val="tx2"/>
                </a:solidFill>
              </a:rPr>
            </a:br>
            <a:br>
              <a:rPr lang="en-US" sz="2300" dirty="0">
                <a:solidFill>
                  <a:schemeClr val="tx2"/>
                </a:solidFill>
              </a:rPr>
            </a:br>
            <a:endParaRPr lang="en-US" sz="2300" dirty="0">
              <a:solidFill>
                <a:schemeClr val="tx2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D2FFAC4-5AC2-CBC1-8114-D87BA05B3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9" y="809406"/>
            <a:ext cx="6776256" cy="6048594"/>
          </a:xfrm>
        </p:spPr>
        <p:txBody>
          <a:bodyPr numCol="2" anchor="t">
            <a:normAutofit fontScale="92500" lnSpcReduction="10000"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Dan Thoma</a:t>
            </a:r>
            <a:r>
              <a:rPr lang="en-US" sz="1600" dirty="0">
                <a:solidFill>
                  <a:schemeClr val="tx2"/>
                </a:solidFill>
              </a:rPr>
              <a:t>, co-chair, </a:t>
            </a:r>
            <a:r>
              <a:rPr lang="en-US" sz="1600" dirty="0"/>
              <a:t>Commercial insurance 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Allison Stark</a:t>
            </a:r>
            <a:r>
              <a:rPr lang="en-US" sz="1600" dirty="0">
                <a:solidFill>
                  <a:schemeClr val="tx2"/>
                </a:solidFill>
              </a:rPr>
              <a:t>, co-chair, </a:t>
            </a:r>
            <a:r>
              <a:rPr lang="en-US" sz="1600" dirty="0"/>
              <a:t>Provider agency: Services and supports to youth and families – residential / I/DD</a:t>
            </a:r>
            <a:endParaRPr lang="en-US" sz="16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Courtney Esparza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/>
              <a:t>Coordinated care organization (rural representation)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Andrew Grover, </a:t>
            </a:r>
            <a:r>
              <a:rPr lang="en-US" sz="1600" dirty="0">
                <a:solidFill>
                  <a:schemeClr val="tx2"/>
                </a:solidFill>
              </a:rPr>
              <a:t>Provider agency: Services and supports to youth and families – community-based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Adam Rodakowski 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/>
              <a:t>Provider agency: Services and supports to youth and families – foster care</a:t>
            </a:r>
            <a:endParaRPr lang="en-US" sz="1600" dirty="0">
              <a:solidFill>
                <a:schemeClr val="tx2"/>
              </a:solidFill>
              <a:cs typeface="Calibri"/>
            </a:endParaRP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Jennifer Schwartz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, Local System of Care Coordinator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Karsten Peterson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, Local System of Care Coordinator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Wes Rivers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, Alcohol &amp; Drug Policy Commission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Jill Archer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, OHA Behavioral Health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Alex Medina</a:t>
            </a:r>
            <a:r>
              <a:rPr lang="en-US" sz="1600" dirty="0">
                <a:solidFill>
                  <a:schemeClr val="tx2"/>
                </a:solidFill>
              </a:rPr>
              <a:t>, OHA Fiscal Expert for SOCAC</a:t>
            </a:r>
            <a:endParaRPr lang="en-US" sz="1600" dirty="0">
              <a:solidFill>
                <a:schemeClr val="tx2"/>
              </a:solidFill>
              <a:cs typeface="Calibri"/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Annabelle Atalig</a:t>
            </a:r>
            <a:r>
              <a:rPr lang="en-US" sz="1600" dirty="0">
                <a:solidFill>
                  <a:schemeClr val="tx2"/>
                </a:solidFill>
              </a:rPr>
              <a:t>, OHA Fiscal Expert for BH and Medicaid </a:t>
            </a:r>
            <a:endParaRPr lang="en-US" sz="1600" dirty="0">
              <a:solidFill>
                <a:schemeClr val="tx2"/>
              </a:solidFill>
              <a:cs typeface="Calibri"/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Molly Rogers</a:t>
            </a:r>
            <a:r>
              <a:rPr lang="en-US" sz="1600" dirty="0">
                <a:solidFill>
                  <a:schemeClr val="tx2"/>
                </a:solidFill>
              </a:rPr>
              <a:t>, Juvenile Justice Fiscal Expert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Soren Metzger</a:t>
            </a:r>
            <a:r>
              <a:rPr lang="en-US" sz="1600" dirty="0">
                <a:solidFill>
                  <a:schemeClr val="tx2"/>
                </a:solidFill>
              </a:rPr>
              <a:t>, ODHS Fiscal Expert (I/DD)</a:t>
            </a:r>
            <a:endParaRPr lang="en-US" sz="1600" dirty="0">
              <a:solidFill>
                <a:schemeClr val="tx2"/>
              </a:solidFill>
              <a:cs typeface="Calibri"/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Aimee Walsh</a:t>
            </a:r>
            <a:r>
              <a:rPr lang="en-US" sz="1600" dirty="0">
                <a:solidFill>
                  <a:schemeClr val="tx2"/>
                </a:solidFill>
              </a:rPr>
              <a:t>, Provider</a:t>
            </a:r>
            <a:endParaRPr lang="en-US" sz="1600" dirty="0">
              <a:solidFill>
                <a:schemeClr val="tx2"/>
              </a:solidFill>
              <a:cs typeface="Calibri"/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Ben Hoffman</a:t>
            </a:r>
            <a:r>
              <a:rPr lang="en-US" sz="1600" dirty="0">
                <a:solidFill>
                  <a:schemeClr val="tx2"/>
                </a:solidFill>
              </a:rPr>
              <a:t>, Provider</a:t>
            </a:r>
            <a:endParaRPr lang="en-US" sz="1600" dirty="0">
              <a:solidFill>
                <a:schemeClr val="tx2"/>
              </a:solidFill>
              <a:ea typeface="Calibri Light"/>
              <a:cs typeface="Calibri Light"/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Paul Sell</a:t>
            </a:r>
            <a:r>
              <a:rPr lang="en-US" sz="1600" dirty="0">
                <a:solidFill>
                  <a:schemeClr val="tx2"/>
                </a:solidFill>
              </a:rPr>
              <a:t>, Youth Development Oregon DO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OPEN, 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ODHS FA (CW)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OPEN,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 ODE FA</a:t>
            </a:r>
            <a:endParaRPr lang="en-US" sz="1600" b="1" dirty="0">
              <a:solidFill>
                <a:schemeClr val="tx2"/>
              </a:solidFill>
              <a:cs typeface="Calibri"/>
            </a:endParaRP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OPEN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, OYA FA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OPEN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: Tribal perspective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OPEN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: Youth voice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OPEN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: Youth voice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OPEN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: Family voice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OPEN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: Family voice</a:t>
            </a:r>
          </a:p>
          <a:p>
            <a:endParaRPr lang="en-US" sz="700" dirty="0">
              <a:solidFill>
                <a:schemeClr val="tx2"/>
              </a:solidFill>
              <a:latin typeface="+mj-lt"/>
              <a:cs typeface="Calibri"/>
            </a:endParaRPr>
          </a:p>
          <a:p>
            <a:endParaRPr lang="en-US" sz="700" dirty="0">
              <a:solidFill>
                <a:schemeClr val="tx2"/>
              </a:solidFill>
              <a:latin typeface="+mj-lt"/>
              <a:cs typeface="Calibri"/>
            </a:endParaRPr>
          </a:p>
          <a:p>
            <a:endParaRPr lang="en-US" sz="7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8DAFE6-CB8A-B8C9-4987-807B72396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D45E6A9-8396-BFDA-5DB0-F79BE9779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EF0BC74-9EFD-5D1A-09CB-27CEC0D7C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5CC8364-B74E-6EC0-A53C-3B399D224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3A894F7-30E2-99D3-F339-26C1207C4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35C8455-48AA-B0CC-FE1B-9146F2CBF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2948749"/>
            <a:ext cx="4142232" cy="188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25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B1953EDDCBC34C86D35851632303CE" ma:contentTypeVersion="19" ma:contentTypeDescription="Create a new document." ma:contentTypeScope="" ma:versionID="516cc77d72eaadaf6259ffe60904ea85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93a0f564-de53-40e0-bade-baa6407daacf" targetNamespace="http://schemas.microsoft.com/office/2006/metadata/properties" ma:root="true" ma:fieldsID="9ce3d3644917563dea5cb05a8658e6fb" ns1:_="" ns2:_="" ns3:_="">
    <xsd:import namespace="http://schemas.microsoft.com/sharepoint/v3"/>
    <xsd:import namespace="59da1016-2a1b-4f8a-9768-d7a4932f6f16"/>
    <xsd:import namespace="93a0f564-de53-40e0-bade-baa6407daacf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2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3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4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5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0f564-de53-40e0-bade-baa6407daacf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6" nillable="true" ma:displayName="Meta Description" ma:internalName="Meta_x0020_Description" ma:readOnly="false">
      <xsd:simpleType>
        <xsd:restriction base="dms:Text"/>
      </xsd:simpleType>
    </xsd:element>
    <xsd:element name="Meta_x0020_Keywords" ma:index="7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Meta_x0020_Keywords xmlns="93a0f564-de53-40e0-bade-baa6407daacf" xsi:nil="true"/>
    <URL xmlns="http://schemas.microsoft.com/sharepoint/v3">
      <Url xsi:nil="true"/>
      <Description xsi:nil="true"/>
    </URL>
    <Meta_x0020_Description xmlns="93a0f564-de53-40e0-bade-baa6407daac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AC0E16-0621-49A6-A0EB-5FA26BAFF010}"/>
</file>

<file path=customXml/itemProps2.xml><?xml version="1.0" encoding="utf-8"?>
<ds:datastoreItem xmlns:ds="http://schemas.openxmlformats.org/officeDocument/2006/customXml" ds:itemID="{A5486E00-5E0B-4B7D-B5EE-0E996EE845A1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09eb2933-6094-4527-9838-9b8b7e8263b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55DA845-596A-4B5E-8FCF-6C666A04B89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bdd6eeb-0dd0-4927-947e-a759f08fcf55}" enabled="1" method="Privileged" siteId="{658e63e8-8d39-499c-8f48-13adc9452f4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393</Words>
  <Application>Microsoft Office PowerPoint</Application>
  <PresentationFormat>Widescreen</PresentationFormat>
  <Paragraphs>42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Investments &amp; Finance Committee Voting  Members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Investments &amp; Finance members &amp; group agreements </dc:title>
  <dc:creator>Anna K Williams (she/her)</dc:creator>
  <cp:lastModifiedBy>Christy Hudson</cp:lastModifiedBy>
  <cp:revision>5</cp:revision>
  <dcterms:created xsi:type="dcterms:W3CDTF">2026-05-14T18:02:38Z</dcterms:created>
  <dcterms:modified xsi:type="dcterms:W3CDTF">2026-05-20T14:59:37Z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0x010100D0B1953EDDCBC34C86D35851632303CE</vt:lpwstr>
  </property>
  <property fmtid="{D5CDD505-2E9C-101B-9397-08002B2CF9AE}" pid="3" name="MediaServiceImageTags">
    <vt:lpwstr/>
  </property>
</Properties>
</file>