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44.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19.xml" ContentType="application/vnd.openxmlformats-officedocument.presentationml.slide+xml"/>
  <Override PartName="/ppt/slides/slide18.xml" ContentType="application/vnd.openxmlformats-officedocument.presentationml.slide+xml"/>
  <Override PartName="/ppt/slides/slide17.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36.xml" ContentType="application/vnd.openxmlformats-officedocument.presentationml.slide+xml"/>
  <Override PartName="/ppt/slides/slide35.xml" ContentType="application/vnd.openxmlformats-officedocument.presentationml.slide+xml"/>
  <Override PartName="/ppt/slides/slide34.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11.xml" ContentType="application/vnd.openxmlformats-officedocument.presentationml.slide+xml"/>
  <Override PartName="/ppt/slides/slide10.xml" ContentType="application/vnd.openxmlformats-officedocument.presentationml.slide+xml"/>
  <Override PartName="/ppt/slides/slide9.xml" ContentType="application/vnd.openxmlformats-officedocument.presentationml.slide+xml"/>
  <Override PartName="/ppt/slides/slide56.xml" ContentType="application/vnd.openxmlformats-officedocument.presentationml.slide+xml"/>
  <Override PartName="/ppt/slides/slide55.xml" ContentType="application/vnd.openxmlformats-officedocument.presentationml.slide+xml"/>
  <Override PartName="/ppt/slides/slide54.xml" ContentType="application/vnd.openxmlformats-officedocument.presentationml.slide+xml"/>
  <Override PartName="/ppt/slides/slide53.xml" ContentType="application/vnd.openxmlformats-officedocument.presentationml.slide+xml"/>
  <Override PartName="/ppt/slides/slide43.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4.xml" ContentType="application/vnd.openxmlformats-officedocument.presentationml.slide+xml"/>
  <Override PartName="/ppt/slides/slide63.xml" ContentType="application/vnd.openxmlformats-officedocument.presentationml.slide+xml"/>
  <Override PartName="/ppt/slides/slide62.xml" ContentType="application/vnd.openxmlformats-officedocument.presentationml.slide+xml"/>
  <Override PartName="/ppt/slides/slide61.xml" ContentType="application/vnd.openxmlformats-officedocument.presentationml.slide+xml"/>
  <Override PartName="/ppt/slides/slide6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49.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50.xml" ContentType="application/vnd.openxmlformats-officedocument.presentationml.slide+xml"/>
  <Override PartName="/ppt/slides/slide3.xml" ContentType="application/vnd.openxmlformats-officedocument.presentationml.slide+xml"/>
  <Override PartName="/ppt/slides/slide48.xml" ContentType="application/vnd.openxmlformats-officedocument.presentationml.slide+xml"/>
  <Override PartName="/ppt/slides/slide2.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1.xml" ContentType="application/vnd.openxmlformats-officedocument.presentationml.slide+xml"/>
  <Override PartName="/ppt/slides/slide45.xml" ContentType="application/vnd.openxmlformats-officedocument.presentationml.slide+xml"/>
  <Override PartName="/ppt/notesSlides/notesSlide1.xml" ContentType="application/vnd.openxmlformats-officedocument.presentationml.notesSlide+xml"/>
  <Override PartName="/ppt/slideMasters/slideMaster1.xml" ContentType="application/vnd.openxmlformats-officedocument.presentationml.slideMaster+xml"/>
  <Override PartName="/ppt/slideLayouts/slideLayout9.xml" ContentType="application/vnd.openxmlformats-officedocument.presentationml.slideLayout+xml"/>
  <Override PartName="/ppt/slideLayouts/slideLayout8.xml" ContentType="application/vnd.openxmlformats-officedocument.presentationml.slideLayout+xml"/>
  <Override PartName="/ppt/slideLayouts/slideLayout7.xml" ContentType="application/vnd.openxmlformats-officedocument.presentationml.slideLayout+xml"/>
  <Override PartName="/ppt/slideLayouts/slideLayout6.xml" ContentType="application/vnd.openxmlformats-officedocument.presentationml.slideLayout+xml"/>
  <Override PartName="/ppt/slideLayouts/slideLayout5.xml" ContentType="application/vnd.openxmlformats-officedocument.presentationml.slideLayout+xml"/>
  <Override PartName="/ppt/slideLayouts/slideLayout4.xml" ContentType="application/vnd.openxmlformats-officedocument.presentationml.slideLayout+xml"/>
  <Override PartName="/ppt/slideLayouts/slideLayout3.xml" ContentType="application/vnd.openxmlformats-officedocument.presentationml.slideLayout+xml"/>
  <Override PartName="/ppt/slideLayouts/slideLayout2.xml" ContentType="application/vnd.openxmlformats-officedocument.presentationml.slideLayout+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notesMasters/notesMaster1.xml" ContentType="application/vnd.openxmlformats-officedocument.presentationml.notesMaster+xml"/>
  <Override PartName="/ppt/theme/theme2.xml" ContentType="application/vnd.openxmlformats-officedocument.theme+xml"/>
  <Override PartName="/ppt/theme/theme1.xml" ContentType="application/vnd.openxmlformats-officedocument.theme+xml"/>
  <Override PartName="/ppt/tableStyles.xml" ContentType="application/vnd.openxmlformats-officedocument.presentationml.tableStyles+xml"/>
  <Override PartName="/ppt/presProps.xml" ContentType="application/vnd.openxmlformats-officedocument.presentationml.presProps+xml"/>
  <Override PartName="/ppt/viewProps.xml" ContentType="application/vnd.openxmlformats-officedocument.presentationml.viewProps+xml"/>
  <Override PartName="/docProps/app.xml" ContentType="application/vnd.openxmlformats-officedocument.extended-properties+xml"/>
  <Override PartName="/docProps/core.xml" ContentType="application/vnd.openxmlformats-package.core-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6"/>
  </p:notesMasterIdLst>
  <p:sldIdLst>
    <p:sldId id="256" r:id="rId2"/>
    <p:sldId id="274" r:id="rId3"/>
    <p:sldId id="310" r:id="rId4"/>
    <p:sldId id="307" r:id="rId5"/>
    <p:sldId id="275" r:id="rId6"/>
    <p:sldId id="276" r:id="rId7"/>
    <p:sldId id="278" r:id="rId8"/>
    <p:sldId id="277" r:id="rId9"/>
    <p:sldId id="279" r:id="rId10"/>
    <p:sldId id="292" r:id="rId11"/>
    <p:sldId id="293" r:id="rId12"/>
    <p:sldId id="306" r:id="rId13"/>
    <p:sldId id="294" r:id="rId14"/>
    <p:sldId id="295" r:id="rId15"/>
    <p:sldId id="296" r:id="rId16"/>
    <p:sldId id="325" r:id="rId17"/>
    <p:sldId id="299" r:id="rId18"/>
    <p:sldId id="280" r:id="rId19"/>
    <p:sldId id="281" r:id="rId20"/>
    <p:sldId id="282" r:id="rId21"/>
    <p:sldId id="283" r:id="rId22"/>
    <p:sldId id="298" r:id="rId23"/>
    <p:sldId id="308" r:id="rId24"/>
    <p:sldId id="309" r:id="rId25"/>
    <p:sldId id="297" r:id="rId26"/>
    <p:sldId id="284" r:id="rId27"/>
    <p:sldId id="285" r:id="rId28"/>
    <p:sldId id="300" r:id="rId29"/>
    <p:sldId id="301" r:id="rId30"/>
    <p:sldId id="302" r:id="rId31"/>
    <p:sldId id="304" r:id="rId32"/>
    <p:sldId id="328" r:id="rId33"/>
    <p:sldId id="286" r:id="rId34"/>
    <p:sldId id="311" r:id="rId35"/>
    <p:sldId id="305" r:id="rId36"/>
    <p:sldId id="287" r:id="rId37"/>
    <p:sldId id="313" r:id="rId38"/>
    <p:sldId id="327" r:id="rId39"/>
    <p:sldId id="314" r:id="rId40"/>
    <p:sldId id="312" r:id="rId41"/>
    <p:sldId id="315" r:id="rId42"/>
    <p:sldId id="288" r:id="rId43"/>
    <p:sldId id="316" r:id="rId44"/>
    <p:sldId id="289" r:id="rId45"/>
    <p:sldId id="317" r:id="rId46"/>
    <p:sldId id="318" r:id="rId47"/>
    <p:sldId id="319" r:id="rId48"/>
    <p:sldId id="320" r:id="rId49"/>
    <p:sldId id="321" r:id="rId50"/>
    <p:sldId id="322" r:id="rId51"/>
    <p:sldId id="323" r:id="rId52"/>
    <p:sldId id="324" r:id="rId53"/>
    <p:sldId id="258" r:id="rId54"/>
    <p:sldId id="257" r:id="rId55"/>
    <p:sldId id="259" r:id="rId56"/>
    <p:sldId id="261" r:id="rId57"/>
    <p:sldId id="262" r:id="rId58"/>
    <p:sldId id="265" r:id="rId59"/>
    <p:sldId id="266" r:id="rId60"/>
    <p:sldId id="269" r:id="rId61"/>
    <p:sldId id="271" r:id="rId62"/>
    <p:sldId id="329" r:id="rId63"/>
    <p:sldId id="291" r:id="rId64"/>
    <p:sldId id="326" r:id="rId6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4975" autoAdjust="0"/>
    <p:restoredTop sz="96192" autoAdjust="0"/>
  </p:normalViewPr>
  <p:slideViewPr>
    <p:cSldViewPr snapToGrid="0">
      <p:cViewPr varScale="1">
        <p:scale>
          <a:sx n="94" d="100"/>
          <a:sy n="94" d="100"/>
        </p:scale>
        <p:origin x="96" y="324"/>
      </p:cViewPr>
      <p:guideLst/>
    </p:cSldViewPr>
  </p:slideViewPr>
  <p:notesTextViewPr>
    <p:cViewPr>
      <p:scale>
        <a:sx n="3" d="2"/>
        <a:sy n="3" d="2"/>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notesMaster" Target="notesMasters/notesMaster1.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customXml" Target="../customXml/item2.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customXml" Target="../customXml/item3.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71" Type="http://schemas.openxmlformats.org/officeDocument/2006/relationships/customXml" Target="../customXml/item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C243A9B-D0A4-4E8B-894E-4CDB742DA5FB}" type="datetimeFigureOut">
              <a:rPr lang="en-US" smtClean="0"/>
              <a:t>6/10/2016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938DEB8-6F6C-4B14-816F-392F6294EE4E}" type="slidenum">
              <a:rPr lang="en-US" smtClean="0"/>
              <a:t>‹#›</a:t>
            </a:fld>
            <a:endParaRPr lang="en-US"/>
          </a:p>
        </p:txBody>
      </p:sp>
    </p:spTree>
    <p:extLst>
      <p:ext uri="{BB962C8B-B14F-4D97-AF65-F5344CB8AC3E}">
        <p14:creationId xmlns:p14="http://schemas.microsoft.com/office/powerpoint/2010/main" val="176472166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They have multiple trial balances that they can put together.</a:t>
            </a:r>
          </a:p>
        </p:txBody>
      </p:sp>
      <p:sp>
        <p:nvSpPr>
          <p:cNvPr id="4" name="Slide Number Placeholder 3"/>
          <p:cNvSpPr>
            <a:spLocks noGrp="1"/>
          </p:cNvSpPr>
          <p:nvPr>
            <p:ph type="sldNum" sz="quarter" idx="10"/>
          </p:nvPr>
        </p:nvSpPr>
        <p:spPr/>
        <p:txBody>
          <a:bodyPr/>
          <a:lstStyle/>
          <a:p>
            <a:fld id="{F938DEB8-6F6C-4B14-816F-392F6294EE4E}" type="slidenum">
              <a:rPr lang="en-US" smtClean="0"/>
              <a:t>56</a:t>
            </a:fld>
            <a:endParaRPr lang="en-US"/>
          </a:p>
        </p:txBody>
      </p:sp>
    </p:spTree>
    <p:extLst>
      <p:ext uri="{BB962C8B-B14F-4D97-AF65-F5344CB8AC3E}">
        <p14:creationId xmlns:p14="http://schemas.microsoft.com/office/powerpoint/2010/main" val="303794293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5462DB23-5176-4EEE-B512-D533F875CE13}" type="datetime1">
              <a:rPr lang="en-US" smtClean="0"/>
              <a:t>6/10/2016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6DA0F1D-1B8B-4DC5-939F-2CE9B7FCFD14}" type="slidenum">
              <a:rPr lang="en-US" smtClean="0"/>
              <a:t>‹#›</a:t>
            </a:fld>
            <a:endParaRPr lang="en-US"/>
          </a:p>
        </p:txBody>
      </p:sp>
    </p:spTree>
    <p:extLst>
      <p:ext uri="{BB962C8B-B14F-4D97-AF65-F5344CB8AC3E}">
        <p14:creationId xmlns:p14="http://schemas.microsoft.com/office/powerpoint/2010/main" val="42012896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3DA9CB9-4551-4C26-922E-CD53B5569B2B}" type="datetime1">
              <a:rPr lang="en-US" smtClean="0"/>
              <a:t>6/10/2016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6DA0F1D-1B8B-4DC5-939F-2CE9B7FCFD14}" type="slidenum">
              <a:rPr lang="en-US" smtClean="0"/>
              <a:t>‹#›</a:t>
            </a:fld>
            <a:endParaRPr lang="en-US"/>
          </a:p>
        </p:txBody>
      </p:sp>
    </p:spTree>
    <p:extLst>
      <p:ext uri="{BB962C8B-B14F-4D97-AF65-F5344CB8AC3E}">
        <p14:creationId xmlns:p14="http://schemas.microsoft.com/office/powerpoint/2010/main" val="12282593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A2A28BA-9CCA-4ABB-A393-C58043431819}" type="datetime1">
              <a:rPr lang="en-US" smtClean="0"/>
              <a:t>6/10/2016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6DA0F1D-1B8B-4DC5-939F-2CE9B7FCFD14}" type="slidenum">
              <a:rPr lang="en-US" smtClean="0"/>
              <a:t>‹#›</a:t>
            </a:fld>
            <a:endParaRPr lang="en-US"/>
          </a:p>
        </p:txBody>
      </p:sp>
    </p:spTree>
    <p:extLst>
      <p:ext uri="{BB962C8B-B14F-4D97-AF65-F5344CB8AC3E}">
        <p14:creationId xmlns:p14="http://schemas.microsoft.com/office/powerpoint/2010/main" val="27340968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1D9D6AA-1074-4D29-B0B9-5547BA13F122}" type="datetime1">
              <a:rPr lang="en-US" smtClean="0"/>
              <a:t>6/10/2016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6DA0F1D-1B8B-4DC5-939F-2CE9B7FCFD14}" type="slidenum">
              <a:rPr lang="en-US" smtClean="0"/>
              <a:t>‹#›</a:t>
            </a:fld>
            <a:endParaRPr lang="en-US"/>
          </a:p>
        </p:txBody>
      </p:sp>
    </p:spTree>
    <p:extLst>
      <p:ext uri="{BB962C8B-B14F-4D97-AF65-F5344CB8AC3E}">
        <p14:creationId xmlns:p14="http://schemas.microsoft.com/office/powerpoint/2010/main" val="23782595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C7D13CA3-AA9B-45EC-A9C7-DF45502F6DAC}" type="datetime1">
              <a:rPr lang="en-US" smtClean="0"/>
              <a:t>6/10/2016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6DA0F1D-1B8B-4DC5-939F-2CE9B7FCFD14}" type="slidenum">
              <a:rPr lang="en-US" smtClean="0"/>
              <a:t>‹#›</a:t>
            </a:fld>
            <a:endParaRPr lang="en-US"/>
          </a:p>
        </p:txBody>
      </p:sp>
    </p:spTree>
    <p:extLst>
      <p:ext uri="{BB962C8B-B14F-4D97-AF65-F5344CB8AC3E}">
        <p14:creationId xmlns:p14="http://schemas.microsoft.com/office/powerpoint/2010/main" val="20012658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C35BF177-DA20-40F2-BC3D-EE6C050AF98E}" type="datetime1">
              <a:rPr lang="en-US" smtClean="0"/>
              <a:t>6/10/2016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6DA0F1D-1B8B-4DC5-939F-2CE9B7FCFD14}" type="slidenum">
              <a:rPr lang="en-US" smtClean="0"/>
              <a:t>‹#›</a:t>
            </a:fld>
            <a:endParaRPr lang="en-US"/>
          </a:p>
        </p:txBody>
      </p:sp>
    </p:spTree>
    <p:extLst>
      <p:ext uri="{BB962C8B-B14F-4D97-AF65-F5344CB8AC3E}">
        <p14:creationId xmlns:p14="http://schemas.microsoft.com/office/powerpoint/2010/main" val="324298238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6C1BC7B0-E37B-4CAF-B276-E8EB034BDE40}" type="datetime1">
              <a:rPr lang="en-US" smtClean="0"/>
              <a:t>6/10/2016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6DA0F1D-1B8B-4DC5-939F-2CE9B7FCFD14}" type="slidenum">
              <a:rPr lang="en-US" smtClean="0"/>
              <a:t>‹#›</a:t>
            </a:fld>
            <a:endParaRPr lang="en-US"/>
          </a:p>
        </p:txBody>
      </p:sp>
    </p:spTree>
    <p:extLst>
      <p:ext uri="{BB962C8B-B14F-4D97-AF65-F5344CB8AC3E}">
        <p14:creationId xmlns:p14="http://schemas.microsoft.com/office/powerpoint/2010/main" val="7638249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467BD03-E038-48A3-8D08-0C4284396D74}" type="datetime1">
              <a:rPr lang="en-US" smtClean="0"/>
              <a:t>6/10/2016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6DA0F1D-1B8B-4DC5-939F-2CE9B7FCFD14}" type="slidenum">
              <a:rPr lang="en-US" smtClean="0"/>
              <a:t>‹#›</a:t>
            </a:fld>
            <a:endParaRPr lang="en-US"/>
          </a:p>
        </p:txBody>
      </p:sp>
    </p:spTree>
    <p:extLst>
      <p:ext uri="{BB962C8B-B14F-4D97-AF65-F5344CB8AC3E}">
        <p14:creationId xmlns:p14="http://schemas.microsoft.com/office/powerpoint/2010/main" val="120463701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CFB04B0-9981-4E1E-B76E-897048C07900}" type="datetime1">
              <a:rPr lang="en-US" smtClean="0"/>
              <a:t>6/10/2016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6DA0F1D-1B8B-4DC5-939F-2CE9B7FCFD14}" type="slidenum">
              <a:rPr lang="en-US" smtClean="0"/>
              <a:t>‹#›</a:t>
            </a:fld>
            <a:endParaRPr lang="en-US"/>
          </a:p>
        </p:txBody>
      </p:sp>
    </p:spTree>
    <p:extLst>
      <p:ext uri="{BB962C8B-B14F-4D97-AF65-F5344CB8AC3E}">
        <p14:creationId xmlns:p14="http://schemas.microsoft.com/office/powerpoint/2010/main" val="6176165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A1A8D326-99D3-4CB4-A0E7-947EFE3C3D25}" type="datetime1">
              <a:rPr lang="en-US" smtClean="0"/>
              <a:t>6/10/2016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6DA0F1D-1B8B-4DC5-939F-2CE9B7FCFD14}" type="slidenum">
              <a:rPr lang="en-US" smtClean="0"/>
              <a:t>‹#›</a:t>
            </a:fld>
            <a:endParaRPr lang="en-US"/>
          </a:p>
        </p:txBody>
      </p:sp>
    </p:spTree>
    <p:extLst>
      <p:ext uri="{BB962C8B-B14F-4D97-AF65-F5344CB8AC3E}">
        <p14:creationId xmlns:p14="http://schemas.microsoft.com/office/powerpoint/2010/main" val="2356633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2D19780D-8FA2-41E5-9BCB-F93D0692FF4A}" type="datetime1">
              <a:rPr lang="en-US" smtClean="0"/>
              <a:t>6/10/2016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6DA0F1D-1B8B-4DC5-939F-2CE9B7FCFD14}" type="slidenum">
              <a:rPr lang="en-US" smtClean="0"/>
              <a:t>‹#›</a:t>
            </a:fld>
            <a:endParaRPr lang="en-US"/>
          </a:p>
        </p:txBody>
      </p:sp>
    </p:spTree>
    <p:extLst>
      <p:ext uri="{BB962C8B-B14F-4D97-AF65-F5344CB8AC3E}">
        <p14:creationId xmlns:p14="http://schemas.microsoft.com/office/powerpoint/2010/main" val="150691863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B22DA73-1E27-41DD-8A26-0EF75164D480}" type="datetime1">
              <a:rPr lang="en-US" smtClean="0"/>
              <a:t>6/10/2016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6DA0F1D-1B8B-4DC5-939F-2CE9B7FCFD14}" type="slidenum">
              <a:rPr lang="en-US" smtClean="0"/>
              <a:t>‹#›</a:t>
            </a:fld>
            <a:endParaRPr lang="en-US"/>
          </a:p>
        </p:txBody>
      </p:sp>
    </p:spTree>
    <p:extLst>
      <p:ext uri="{BB962C8B-B14F-4D97-AF65-F5344CB8AC3E}">
        <p14:creationId xmlns:p14="http://schemas.microsoft.com/office/powerpoint/2010/main" val="140724712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4.xml"/><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4.xml"/><Relationship Id="rId4" Type="http://schemas.openxmlformats.org/officeDocument/2006/relationships/image" Target="../media/image29.png"/></Relationships>
</file>

<file path=ppt/slides/_rels/slide2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2.xml"/><Relationship Id="rId6" Type="http://schemas.openxmlformats.org/officeDocument/2006/relationships/image" Target="../media/image35.png"/><Relationship Id="rId5" Type="http://schemas.openxmlformats.org/officeDocument/2006/relationships/image" Target="../media/image34.png"/><Relationship Id="rId4" Type="http://schemas.openxmlformats.org/officeDocument/2006/relationships/image" Target="../media/image33.png"/></Relationships>
</file>

<file path=ppt/slides/_rels/slide28.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16.png"/><Relationship Id="rId1" Type="http://schemas.openxmlformats.org/officeDocument/2006/relationships/slideLayout" Target="../slideLayouts/slideLayout2.xml"/><Relationship Id="rId5" Type="http://schemas.openxmlformats.org/officeDocument/2006/relationships/image" Target="../media/image42.png"/><Relationship Id="rId4" Type="http://schemas.openxmlformats.org/officeDocument/2006/relationships/image" Target="../media/image41.png"/></Relationships>
</file>

<file path=ppt/slides/_rels/slide33.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16.png"/><Relationship Id="rId1" Type="http://schemas.openxmlformats.org/officeDocument/2006/relationships/slideLayout" Target="../slideLayouts/slideLayout2.xml"/><Relationship Id="rId4" Type="http://schemas.openxmlformats.org/officeDocument/2006/relationships/image" Target="../media/image48.png"/></Relationships>
</file>

<file path=ppt/slides/_rels/slide38.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16.png"/><Relationship Id="rId1" Type="http://schemas.openxmlformats.org/officeDocument/2006/relationships/slideLayout" Target="../slideLayouts/slideLayout2.xml"/><Relationship Id="rId4" Type="http://schemas.openxmlformats.org/officeDocument/2006/relationships/image" Target="../media/image50.png"/></Relationships>
</file>

<file path=ppt/slides/_rels/slide39.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56.png"/><Relationship Id="rId1" Type="http://schemas.openxmlformats.org/officeDocument/2006/relationships/slideLayout" Target="../slideLayouts/slideLayout4.xml"/></Relationships>
</file>

<file path=ppt/slides/_rels/slide46.xml.rels><?xml version="1.0" encoding="UTF-8" standalone="yes"?>
<Relationships xmlns="http://schemas.openxmlformats.org/package/2006/relationships"><Relationship Id="rId2" Type="http://schemas.openxmlformats.org/officeDocument/2006/relationships/image" Target="../media/image57.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58.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59.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60.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50.xml.rels><?xml version="1.0" encoding="UTF-8" standalone="yes"?>
<Relationships xmlns="http://schemas.openxmlformats.org/package/2006/relationships"><Relationship Id="rId2" Type="http://schemas.openxmlformats.org/officeDocument/2006/relationships/image" Target="../media/image61.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62.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image" Target="../media/image57.png"/><Relationship Id="rId1" Type="http://schemas.openxmlformats.org/officeDocument/2006/relationships/slideLayout" Target="../slideLayouts/slideLayout2.xml"/><Relationship Id="rId4" Type="http://schemas.openxmlformats.org/officeDocument/2006/relationships/image" Target="../media/image62.png"/></Relationships>
</file>

<file path=ppt/slides/_rels/slide53.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hyperlink" Target="https://www.medicaid.gov/medicaid-chip-program-information/by-topics/financing-and-reimbursement/223-demonstration-for-ccbhc.html" TargetMode="External"/><Relationship Id="rId1" Type="http://schemas.openxmlformats.org/officeDocument/2006/relationships/slideLayout" Target="../slideLayouts/slideLayout2.xml"/><Relationship Id="rId4" Type="http://schemas.openxmlformats.org/officeDocument/2006/relationships/image" Target="../media/image64.png"/></Relationships>
</file>

<file path=ppt/slides/_rels/slide54.xml.rels><?xml version="1.0" encoding="UTF-8" standalone="yes"?>
<Relationships xmlns="http://schemas.openxmlformats.org/package/2006/relationships"><Relationship Id="rId2" Type="http://schemas.openxmlformats.org/officeDocument/2006/relationships/image" Target="../media/image65.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image" Target="../media/image66.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69.png"/><Relationship Id="rId7" Type="http://schemas.openxmlformats.org/officeDocument/2006/relationships/image" Target="../media/image73.png"/><Relationship Id="rId2" Type="http://schemas.openxmlformats.org/officeDocument/2006/relationships/image" Target="../media/image68.png"/><Relationship Id="rId1" Type="http://schemas.openxmlformats.org/officeDocument/2006/relationships/slideLayout" Target="../slideLayouts/slideLayout2.xml"/><Relationship Id="rId6" Type="http://schemas.openxmlformats.org/officeDocument/2006/relationships/image" Target="../media/image72.png"/><Relationship Id="rId5" Type="http://schemas.openxmlformats.org/officeDocument/2006/relationships/image" Target="../media/image71.png"/><Relationship Id="rId4" Type="http://schemas.openxmlformats.org/officeDocument/2006/relationships/image" Target="../media/image70.png"/></Relationships>
</file>

<file path=ppt/slides/_rels/slide58.xml.rels><?xml version="1.0" encoding="UTF-8" standalone="yes"?>
<Relationships xmlns="http://schemas.openxmlformats.org/package/2006/relationships"><Relationship Id="rId3" Type="http://schemas.openxmlformats.org/officeDocument/2006/relationships/image" Target="../media/image75.png"/><Relationship Id="rId2" Type="http://schemas.openxmlformats.org/officeDocument/2006/relationships/image" Target="../media/image74.pn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7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60.xml.rels><?xml version="1.0" encoding="UTF-8" standalone="yes"?>
<Relationships xmlns="http://schemas.openxmlformats.org/package/2006/relationships"><Relationship Id="rId2" Type="http://schemas.openxmlformats.org/officeDocument/2006/relationships/image" Target="../media/image77.pn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image" Target="../media/image78.png"/><Relationship Id="rId2" Type="http://schemas.openxmlformats.org/officeDocument/2006/relationships/hyperlink" Target="https://www.cms.gov/Research-Statistics-Data-and-Systems/Statistics-Trends-and-Reports/MedicareProgramRatesStats/MarketBasketData.html" TargetMode="Externa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image" Target="../media/image79.png"/><Relationship Id="rId2" Type="http://schemas.openxmlformats.org/officeDocument/2006/relationships/image" Target="../media/image16.png"/><Relationship Id="rId1" Type="http://schemas.openxmlformats.org/officeDocument/2006/relationships/slideLayout" Target="../slideLayouts/slideLayout2.xml"/><Relationship Id="rId4" Type="http://schemas.openxmlformats.org/officeDocument/2006/relationships/image" Target="../media/image80.png"/></Relationships>
</file>

<file path=ppt/slides/_rels/slide63.xml.rels><?xml version="1.0" encoding="UTF-8" standalone="yes"?>
<Relationships xmlns="http://schemas.openxmlformats.org/package/2006/relationships"><Relationship Id="rId2" Type="http://schemas.openxmlformats.org/officeDocument/2006/relationships/image" Target="../media/image81.pn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image" Target="../media/image8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sz="4800" dirty="0"/>
              <a:t>State of Oregon - CCBHC Learning Collaborative Meeting</a:t>
            </a:r>
            <a:br>
              <a:rPr lang="en-US" sz="4800" dirty="0"/>
            </a:br>
            <a:r>
              <a:rPr lang="en-US" sz="4800" dirty="0"/>
              <a:t>8:30am – 3:00pm, May 13, 2016</a:t>
            </a:r>
            <a:br>
              <a:rPr lang="en-US" sz="4800" dirty="0"/>
            </a:br>
            <a:r>
              <a:rPr lang="en-US" sz="4800" dirty="0"/>
              <a:t>Riverhouse Hotel, Bend, OR</a:t>
            </a:r>
          </a:p>
        </p:txBody>
      </p:sp>
      <p:sp>
        <p:nvSpPr>
          <p:cNvPr id="3" name="Subtitle 2"/>
          <p:cNvSpPr>
            <a:spLocks noGrp="1"/>
          </p:cNvSpPr>
          <p:nvPr>
            <p:ph type="subTitle" idx="1"/>
          </p:nvPr>
        </p:nvSpPr>
        <p:spPr>
          <a:xfrm>
            <a:off x="1524000" y="3847365"/>
            <a:ext cx="9144000" cy="1655762"/>
          </a:xfrm>
        </p:spPr>
        <p:txBody>
          <a:bodyPr>
            <a:normAutofit lnSpcReduction="10000"/>
          </a:bodyPr>
          <a:lstStyle/>
          <a:p>
            <a:r>
              <a:rPr lang="en-US" sz="3200" dirty="0"/>
              <a:t>Kathy Reynolds</a:t>
            </a:r>
          </a:p>
          <a:p>
            <a:r>
              <a:rPr lang="en-US" sz="3200" dirty="0"/>
              <a:t>Dale Jarvis</a:t>
            </a:r>
          </a:p>
          <a:p>
            <a:r>
              <a:rPr lang="en-US" sz="3200" dirty="0"/>
              <a:t>Emily Watson</a:t>
            </a:r>
          </a:p>
        </p:txBody>
      </p:sp>
      <p:pic>
        <p:nvPicPr>
          <p:cNvPr id="6" name="Picture 5"/>
          <p:cNvPicPr>
            <a:picLocks noChangeAspect="1"/>
          </p:cNvPicPr>
          <p:nvPr/>
        </p:nvPicPr>
        <p:blipFill>
          <a:blip r:embed="rId2"/>
          <a:stretch>
            <a:fillRect/>
          </a:stretch>
        </p:blipFill>
        <p:spPr>
          <a:xfrm>
            <a:off x="866516" y="3711690"/>
            <a:ext cx="3637957" cy="2455429"/>
          </a:xfrm>
          <a:prstGeom prst="rect">
            <a:avLst/>
          </a:prstGeom>
        </p:spPr>
      </p:pic>
      <p:pic>
        <p:nvPicPr>
          <p:cNvPr id="7" name="Picture 6"/>
          <p:cNvPicPr>
            <a:picLocks noChangeAspect="1"/>
          </p:cNvPicPr>
          <p:nvPr/>
        </p:nvPicPr>
        <p:blipFill>
          <a:blip r:embed="rId3"/>
          <a:stretch>
            <a:fillRect/>
          </a:stretch>
        </p:blipFill>
        <p:spPr>
          <a:xfrm>
            <a:off x="7737019" y="3711690"/>
            <a:ext cx="3510101" cy="2624375"/>
          </a:xfrm>
          <a:prstGeom prst="rect">
            <a:avLst/>
          </a:prstGeom>
        </p:spPr>
      </p:pic>
    </p:spTree>
    <p:extLst>
      <p:ext uri="{BB962C8B-B14F-4D97-AF65-F5344CB8AC3E}">
        <p14:creationId xmlns:p14="http://schemas.microsoft.com/office/powerpoint/2010/main" val="341367517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41525" y="1474653"/>
            <a:ext cx="4968606" cy="5064259"/>
          </a:xfrm>
        </p:spPr>
        <p:txBody>
          <a:bodyPr/>
          <a:lstStyle/>
          <a:p>
            <a:r>
              <a:rPr lang="en-US" dirty="0"/>
              <a:t>The first parts of the workflow are straightforward:</a:t>
            </a:r>
          </a:p>
          <a:p>
            <a:r>
              <a:rPr lang="en-US" dirty="0"/>
              <a:t>Complete the Application.</a:t>
            </a:r>
          </a:p>
          <a:p>
            <a:r>
              <a:rPr lang="en-US" dirty="0"/>
              <a:t>OHA Reviews the Application.</a:t>
            </a:r>
          </a:p>
          <a:p>
            <a:r>
              <a:rPr lang="en-US" dirty="0"/>
              <a:t>If it’s complete, it moves forward.</a:t>
            </a:r>
          </a:p>
          <a:p>
            <a:r>
              <a:rPr lang="en-US" dirty="0"/>
              <a:t>If it’s not complete, you are notified about what’s missing.</a:t>
            </a:r>
          </a:p>
          <a:p>
            <a:r>
              <a:rPr lang="en-US" dirty="0"/>
              <a:t>You complete the required material and send it to OHA.</a:t>
            </a:r>
          </a:p>
        </p:txBody>
      </p:sp>
      <p:sp>
        <p:nvSpPr>
          <p:cNvPr id="4" name="Slide Number Placeholder 3"/>
          <p:cNvSpPr>
            <a:spLocks noGrp="1"/>
          </p:cNvSpPr>
          <p:nvPr>
            <p:ph type="sldNum" sz="quarter" idx="12"/>
          </p:nvPr>
        </p:nvSpPr>
        <p:spPr/>
        <p:txBody>
          <a:bodyPr/>
          <a:lstStyle/>
          <a:p>
            <a:fld id="{86DA0F1D-1B8B-4DC5-939F-2CE9B7FCFD14}" type="slidenum">
              <a:rPr lang="en-US" smtClean="0"/>
              <a:t>10</a:t>
            </a:fld>
            <a:endParaRPr lang="en-US"/>
          </a:p>
        </p:txBody>
      </p:sp>
      <p:pic>
        <p:nvPicPr>
          <p:cNvPr id="5" name="Picture 4"/>
          <p:cNvPicPr>
            <a:picLocks noChangeAspect="1"/>
          </p:cNvPicPr>
          <p:nvPr/>
        </p:nvPicPr>
        <p:blipFill>
          <a:blip r:embed="rId2"/>
          <a:stretch>
            <a:fillRect/>
          </a:stretch>
        </p:blipFill>
        <p:spPr>
          <a:xfrm>
            <a:off x="5703810" y="651314"/>
            <a:ext cx="4982551" cy="5914133"/>
          </a:xfrm>
          <a:prstGeom prst="rect">
            <a:avLst/>
          </a:prstGeom>
        </p:spPr>
      </p:pic>
      <p:sp>
        <p:nvSpPr>
          <p:cNvPr id="6" name="Title 1"/>
          <p:cNvSpPr>
            <a:spLocks noGrp="1"/>
          </p:cNvSpPr>
          <p:nvPr>
            <p:ph type="title"/>
          </p:nvPr>
        </p:nvSpPr>
        <p:spPr>
          <a:xfrm>
            <a:off x="341525" y="382185"/>
            <a:ext cx="10515600" cy="538258"/>
          </a:xfrm>
        </p:spPr>
        <p:txBody>
          <a:bodyPr>
            <a:normAutofit fontScale="90000"/>
          </a:bodyPr>
          <a:lstStyle/>
          <a:p>
            <a:r>
              <a:rPr lang="en-US" dirty="0"/>
              <a:t>Phase 1: Desk Review</a:t>
            </a:r>
          </a:p>
        </p:txBody>
      </p:sp>
    </p:spTree>
    <p:extLst>
      <p:ext uri="{BB962C8B-B14F-4D97-AF65-F5344CB8AC3E}">
        <p14:creationId xmlns:p14="http://schemas.microsoft.com/office/powerpoint/2010/main" val="42456291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1692" y="1027686"/>
            <a:ext cx="4638100" cy="5328664"/>
          </a:xfrm>
        </p:spPr>
        <p:txBody>
          <a:bodyPr>
            <a:normAutofit/>
          </a:bodyPr>
          <a:lstStyle/>
          <a:p>
            <a:r>
              <a:rPr lang="en-US" sz="3200" dirty="0"/>
              <a:t>Once the completed Application is in the hopper…</a:t>
            </a:r>
          </a:p>
          <a:p>
            <a:r>
              <a:rPr lang="en-US" sz="3200" dirty="0"/>
              <a:t>A Desk Interview is completed by OHA with the Provider.</a:t>
            </a:r>
          </a:p>
          <a:p>
            <a:r>
              <a:rPr lang="en-US" sz="3200" dirty="0"/>
              <a:t>During this process</a:t>
            </a:r>
          </a:p>
          <a:p>
            <a:pPr lvl="1"/>
            <a:r>
              <a:rPr lang="en-US" sz="2800" dirty="0"/>
              <a:t>A list of additional material is requested</a:t>
            </a:r>
          </a:p>
          <a:p>
            <a:pPr lvl="1"/>
            <a:r>
              <a:rPr lang="en-US" sz="2800" dirty="0"/>
              <a:t>A Site Visit appointment is made</a:t>
            </a:r>
          </a:p>
        </p:txBody>
      </p:sp>
      <p:sp>
        <p:nvSpPr>
          <p:cNvPr id="4" name="Slide Number Placeholder 3"/>
          <p:cNvSpPr>
            <a:spLocks noGrp="1"/>
          </p:cNvSpPr>
          <p:nvPr>
            <p:ph type="sldNum" sz="quarter" idx="12"/>
          </p:nvPr>
        </p:nvSpPr>
        <p:spPr/>
        <p:txBody>
          <a:bodyPr/>
          <a:lstStyle/>
          <a:p>
            <a:fld id="{86DA0F1D-1B8B-4DC5-939F-2CE9B7FCFD14}" type="slidenum">
              <a:rPr lang="en-US" smtClean="0"/>
              <a:t>11</a:t>
            </a:fld>
            <a:endParaRPr lang="en-US"/>
          </a:p>
        </p:txBody>
      </p:sp>
      <p:pic>
        <p:nvPicPr>
          <p:cNvPr id="2" name="Picture 1"/>
          <p:cNvPicPr>
            <a:picLocks noChangeAspect="1"/>
          </p:cNvPicPr>
          <p:nvPr/>
        </p:nvPicPr>
        <p:blipFill>
          <a:blip r:embed="rId2"/>
          <a:stretch>
            <a:fillRect/>
          </a:stretch>
        </p:blipFill>
        <p:spPr>
          <a:xfrm>
            <a:off x="7033466" y="1189821"/>
            <a:ext cx="4527617" cy="4527617"/>
          </a:xfrm>
          <a:prstGeom prst="rect">
            <a:avLst/>
          </a:prstGeom>
        </p:spPr>
      </p:pic>
      <p:pic>
        <p:nvPicPr>
          <p:cNvPr id="6" name="Picture 5"/>
          <p:cNvPicPr>
            <a:picLocks noChangeAspect="1"/>
          </p:cNvPicPr>
          <p:nvPr/>
        </p:nvPicPr>
        <p:blipFill>
          <a:blip r:embed="rId3"/>
          <a:stretch>
            <a:fillRect/>
          </a:stretch>
        </p:blipFill>
        <p:spPr>
          <a:xfrm>
            <a:off x="6024618" y="1189821"/>
            <a:ext cx="772789" cy="4621873"/>
          </a:xfrm>
          <a:prstGeom prst="rect">
            <a:avLst/>
          </a:prstGeom>
        </p:spPr>
      </p:pic>
      <p:sp>
        <p:nvSpPr>
          <p:cNvPr id="7" name="Title 1"/>
          <p:cNvSpPr>
            <a:spLocks noGrp="1"/>
          </p:cNvSpPr>
          <p:nvPr>
            <p:ph type="title"/>
          </p:nvPr>
        </p:nvSpPr>
        <p:spPr>
          <a:xfrm>
            <a:off x="451692" y="281780"/>
            <a:ext cx="10515600" cy="538258"/>
          </a:xfrm>
        </p:spPr>
        <p:txBody>
          <a:bodyPr>
            <a:normAutofit fontScale="90000"/>
          </a:bodyPr>
          <a:lstStyle/>
          <a:p>
            <a:r>
              <a:rPr lang="en-US" dirty="0"/>
              <a:t>Phase 1: Desk Review</a:t>
            </a:r>
          </a:p>
        </p:txBody>
      </p:sp>
    </p:spTree>
    <p:extLst>
      <p:ext uri="{BB962C8B-B14F-4D97-AF65-F5344CB8AC3E}">
        <p14:creationId xmlns:p14="http://schemas.microsoft.com/office/powerpoint/2010/main" val="10072506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95829" y="232924"/>
            <a:ext cx="10515600" cy="868764"/>
          </a:xfrm>
        </p:spPr>
        <p:txBody>
          <a:bodyPr/>
          <a:lstStyle/>
          <a:p>
            <a:r>
              <a:rPr lang="en-US" dirty="0"/>
              <a:t>Key Question</a:t>
            </a:r>
          </a:p>
        </p:txBody>
      </p:sp>
      <p:sp>
        <p:nvSpPr>
          <p:cNvPr id="3" name="Content Placeholder 2"/>
          <p:cNvSpPr>
            <a:spLocks noGrp="1"/>
          </p:cNvSpPr>
          <p:nvPr>
            <p:ph idx="1"/>
          </p:nvPr>
        </p:nvSpPr>
        <p:spPr>
          <a:xfrm>
            <a:off x="386507" y="1101688"/>
            <a:ext cx="11280355" cy="5390552"/>
          </a:xfrm>
        </p:spPr>
        <p:txBody>
          <a:bodyPr>
            <a:normAutofit fontScale="92500"/>
          </a:bodyPr>
          <a:lstStyle/>
          <a:p>
            <a:r>
              <a:rPr lang="en-US" dirty="0"/>
              <a:t>Question: What’s being Certified?</a:t>
            </a:r>
          </a:p>
          <a:p>
            <a:r>
              <a:rPr lang="en-US" dirty="0"/>
              <a:t>Answer: </a:t>
            </a:r>
          </a:p>
          <a:p>
            <a:pPr lvl="1"/>
            <a:r>
              <a:rPr lang="en-US" dirty="0"/>
              <a:t>Certification is at the Organization Level, with one or more sites included in the certification application. </a:t>
            </a:r>
          </a:p>
          <a:p>
            <a:pPr lvl="1"/>
            <a:r>
              <a:rPr lang="en-US" dirty="0"/>
              <a:t>Each organization looking to become a CCBHC will need to state the organization’s name, main location(s) and any satellite locations which be considered part of the CCBHC.</a:t>
            </a:r>
          </a:p>
          <a:p>
            <a:pPr lvl="1"/>
            <a:r>
              <a:rPr lang="en-US" dirty="0"/>
              <a:t>All CCBHC locations must provide all core services (screening and assessment, treatment planning, outpatient mental health and substance use services) with ready access to the remaining required services.</a:t>
            </a:r>
          </a:p>
          <a:p>
            <a:pPr lvl="1"/>
            <a:r>
              <a:rPr lang="en-US" dirty="0"/>
              <a:t>Note: You should be providing services in the community (e.g. school, nursing home, supported housing site), which are not satellites and don’t’ require the provision of all core services.</a:t>
            </a:r>
          </a:p>
          <a:p>
            <a:pPr lvl="1"/>
            <a:r>
              <a:rPr lang="en-US" dirty="0"/>
              <a:t>Programs that provide non-CCBHC services (e.g. residential treatment) are not included in the certification process.</a:t>
            </a:r>
          </a:p>
          <a:p>
            <a:r>
              <a:rPr lang="en-US" dirty="0"/>
              <a:t>Questions?</a:t>
            </a:r>
          </a:p>
        </p:txBody>
      </p:sp>
      <p:sp>
        <p:nvSpPr>
          <p:cNvPr id="4" name="Slide Number Placeholder 3"/>
          <p:cNvSpPr>
            <a:spLocks noGrp="1"/>
          </p:cNvSpPr>
          <p:nvPr>
            <p:ph type="sldNum" sz="quarter" idx="12"/>
          </p:nvPr>
        </p:nvSpPr>
        <p:spPr/>
        <p:txBody>
          <a:bodyPr/>
          <a:lstStyle/>
          <a:p>
            <a:fld id="{86DA0F1D-1B8B-4DC5-939F-2CE9B7FCFD14}" type="slidenum">
              <a:rPr lang="en-US" smtClean="0"/>
              <a:t>12</a:t>
            </a:fld>
            <a:endParaRPr lang="en-US"/>
          </a:p>
        </p:txBody>
      </p:sp>
      <p:pic>
        <p:nvPicPr>
          <p:cNvPr id="5" name="Picture 4"/>
          <p:cNvPicPr>
            <a:picLocks noChangeAspect="1"/>
          </p:cNvPicPr>
          <p:nvPr/>
        </p:nvPicPr>
        <p:blipFill>
          <a:blip r:embed="rId2"/>
          <a:stretch>
            <a:fillRect/>
          </a:stretch>
        </p:blipFill>
        <p:spPr>
          <a:xfrm>
            <a:off x="9888442" y="389073"/>
            <a:ext cx="1581150" cy="1524000"/>
          </a:xfrm>
          <a:prstGeom prst="rect">
            <a:avLst/>
          </a:prstGeom>
        </p:spPr>
      </p:pic>
    </p:spTree>
    <p:extLst>
      <p:ext uri="{BB962C8B-B14F-4D97-AF65-F5344CB8AC3E}">
        <p14:creationId xmlns:p14="http://schemas.microsoft.com/office/powerpoint/2010/main" val="30094260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538258"/>
          </a:xfrm>
        </p:spPr>
        <p:txBody>
          <a:bodyPr>
            <a:normAutofit fontScale="90000"/>
          </a:bodyPr>
          <a:lstStyle/>
          <a:p>
            <a:r>
              <a:rPr lang="en-US" dirty="0"/>
              <a:t>Phase 1: Desk Review</a:t>
            </a:r>
          </a:p>
        </p:txBody>
      </p:sp>
      <p:sp>
        <p:nvSpPr>
          <p:cNvPr id="3" name="Content Placeholder 2"/>
          <p:cNvSpPr>
            <a:spLocks noGrp="1"/>
          </p:cNvSpPr>
          <p:nvPr>
            <p:ph idx="1"/>
          </p:nvPr>
        </p:nvSpPr>
        <p:spPr>
          <a:xfrm>
            <a:off x="838200" y="1189821"/>
            <a:ext cx="3921086" cy="4880501"/>
          </a:xfrm>
        </p:spPr>
        <p:txBody>
          <a:bodyPr>
            <a:normAutofit/>
          </a:bodyPr>
          <a:lstStyle/>
          <a:p>
            <a:r>
              <a:rPr lang="en-US" sz="3200" dirty="0"/>
              <a:t>This is followed by the a  site visit eligibility determination. </a:t>
            </a:r>
          </a:p>
          <a:p>
            <a:r>
              <a:rPr lang="en-US" sz="3200" dirty="0"/>
              <a:t>And preparation for the Site Visit.</a:t>
            </a:r>
          </a:p>
          <a:p>
            <a:r>
              <a:rPr lang="en-US" sz="3200" dirty="0"/>
              <a:t>Let’s talk about the Material that will be examined…</a:t>
            </a:r>
          </a:p>
        </p:txBody>
      </p:sp>
      <p:sp>
        <p:nvSpPr>
          <p:cNvPr id="4" name="Slide Number Placeholder 3"/>
          <p:cNvSpPr>
            <a:spLocks noGrp="1"/>
          </p:cNvSpPr>
          <p:nvPr>
            <p:ph type="sldNum" sz="quarter" idx="12"/>
          </p:nvPr>
        </p:nvSpPr>
        <p:spPr/>
        <p:txBody>
          <a:bodyPr/>
          <a:lstStyle/>
          <a:p>
            <a:fld id="{86DA0F1D-1B8B-4DC5-939F-2CE9B7FCFD14}" type="slidenum">
              <a:rPr lang="en-US" smtClean="0"/>
              <a:t>13</a:t>
            </a:fld>
            <a:endParaRPr lang="en-US"/>
          </a:p>
        </p:txBody>
      </p:sp>
      <p:pic>
        <p:nvPicPr>
          <p:cNvPr id="5" name="Picture 4"/>
          <p:cNvPicPr>
            <a:picLocks noChangeAspect="1"/>
          </p:cNvPicPr>
          <p:nvPr/>
        </p:nvPicPr>
        <p:blipFill>
          <a:blip r:embed="rId2"/>
          <a:stretch>
            <a:fillRect/>
          </a:stretch>
        </p:blipFill>
        <p:spPr>
          <a:xfrm>
            <a:off x="6444867" y="1132301"/>
            <a:ext cx="5418745" cy="4715206"/>
          </a:xfrm>
          <a:prstGeom prst="rect">
            <a:avLst/>
          </a:prstGeom>
        </p:spPr>
      </p:pic>
      <p:pic>
        <p:nvPicPr>
          <p:cNvPr id="6" name="Picture 5"/>
          <p:cNvPicPr>
            <a:picLocks noChangeAspect="1"/>
          </p:cNvPicPr>
          <p:nvPr/>
        </p:nvPicPr>
        <p:blipFill>
          <a:blip r:embed="rId3"/>
          <a:stretch>
            <a:fillRect/>
          </a:stretch>
        </p:blipFill>
        <p:spPr>
          <a:xfrm>
            <a:off x="5323211" y="1189821"/>
            <a:ext cx="772789" cy="4621873"/>
          </a:xfrm>
          <a:prstGeom prst="rect">
            <a:avLst/>
          </a:prstGeom>
        </p:spPr>
      </p:pic>
    </p:spTree>
    <p:extLst>
      <p:ext uri="{BB962C8B-B14F-4D97-AF65-F5344CB8AC3E}">
        <p14:creationId xmlns:p14="http://schemas.microsoft.com/office/powerpoint/2010/main" val="23048052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538258"/>
          </a:xfrm>
        </p:spPr>
        <p:txBody>
          <a:bodyPr>
            <a:normAutofit fontScale="90000"/>
          </a:bodyPr>
          <a:lstStyle/>
          <a:p>
            <a:r>
              <a:rPr lang="en-US" dirty="0"/>
              <a:t>Phase 2: Site Visit</a:t>
            </a:r>
          </a:p>
        </p:txBody>
      </p:sp>
      <p:sp>
        <p:nvSpPr>
          <p:cNvPr id="3" name="Content Placeholder 2"/>
          <p:cNvSpPr>
            <a:spLocks noGrp="1"/>
          </p:cNvSpPr>
          <p:nvPr>
            <p:ph idx="1"/>
          </p:nvPr>
        </p:nvSpPr>
        <p:spPr>
          <a:xfrm>
            <a:off x="838200" y="1189822"/>
            <a:ext cx="10949848" cy="2027104"/>
          </a:xfrm>
        </p:spPr>
        <p:txBody>
          <a:bodyPr>
            <a:normAutofit fontScale="92500" lnSpcReduction="10000"/>
          </a:bodyPr>
          <a:lstStyle/>
          <a:p>
            <a:r>
              <a:rPr lang="en-US" sz="3200" dirty="0"/>
              <a:t>The Site Visit process will include two visits.</a:t>
            </a:r>
          </a:p>
          <a:p>
            <a:r>
              <a:rPr lang="en-US" sz="3200" dirty="0"/>
              <a:t>The Site Visit.</a:t>
            </a:r>
          </a:p>
          <a:p>
            <a:r>
              <a:rPr lang="en-US" sz="3200" dirty="0"/>
              <a:t>A second visit to discuss the Results.</a:t>
            </a:r>
          </a:p>
          <a:p>
            <a:r>
              <a:rPr lang="en-US" sz="3200" dirty="0"/>
              <a:t>Let’s talk more about the material that will be examined…</a:t>
            </a:r>
          </a:p>
        </p:txBody>
      </p:sp>
      <p:sp>
        <p:nvSpPr>
          <p:cNvPr id="4" name="Slide Number Placeholder 3"/>
          <p:cNvSpPr>
            <a:spLocks noGrp="1"/>
          </p:cNvSpPr>
          <p:nvPr>
            <p:ph type="sldNum" sz="quarter" idx="12"/>
          </p:nvPr>
        </p:nvSpPr>
        <p:spPr/>
        <p:txBody>
          <a:bodyPr/>
          <a:lstStyle/>
          <a:p>
            <a:fld id="{86DA0F1D-1B8B-4DC5-939F-2CE9B7FCFD14}" type="slidenum">
              <a:rPr lang="en-US" smtClean="0"/>
              <a:t>14</a:t>
            </a:fld>
            <a:endParaRPr lang="en-US"/>
          </a:p>
        </p:txBody>
      </p:sp>
      <p:pic>
        <p:nvPicPr>
          <p:cNvPr id="7" name="Picture 6"/>
          <p:cNvPicPr>
            <a:picLocks noChangeAspect="1"/>
          </p:cNvPicPr>
          <p:nvPr/>
        </p:nvPicPr>
        <p:blipFill>
          <a:blip r:embed="rId2"/>
          <a:stretch>
            <a:fillRect/>
          </a:stretch>
        </p:blipFill>
        <p:spPr>
          <a:xfrm>
            <a:off x="1240545" y="3668616"/>
            <a:ext cx="8928190" cy="2247441"/>
          </a:xfrm>
          <a:prstGeom prst="rect">
            <a:avLst/>
          </a:prstGeom>
        </p:spPr>
      </p:pic>
    </p:spTree>
    <p:extLst>
      <p:ext uri="{BB962C8B-B14F-4D97-AF65-F5344CB8AC3E}">
        <p14:creationId xmlns:p14="http://schemas.microsoft.com/office/powerpoint/2010/main" val="21302883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538258"/>
          </a:xfrm>
        </p:spPr>
        <p:txBody>
          <a:bodyPr>
            <a:normAutofit fontScale="90000"/>
          </a:bodyPr>
          <a:lstStyle/>
          <a:p>
            <a:r>
              <a:rPr lang="en-US" dirty="0"/>
              <a:t>Phase 2: Site Visit</a:t>
            </a:r>
          </a:p>
        </p:txBody>
      </p:sp>
      <p:sp>
        <p:nvSpPr>
          <p:cNvPr id="3" name="Content Placeholder 2"/>
          <p:cNvSpPr>
            <a:spLocks noGrp="1"/>
          </p:cNvSpPr>
          <p:nvPr>
            <p:ph idx="1"/>
          </p:nvPr>
        </p:nvSpPr>
        <p:spPr>
          <a:xfrm>
            <a:off x="838200" y="1035585"/>
            <a:ext cx="10949848" cy="3018621"/>
          </a:xfrm>
        </p:spPr>
        <p:txBody>
          <a:bodyPr>
            <a:normAutofit lnSpcReduction="10000"/>
          </a:bodyPr>
          <a:lstStyle/>
          <a:p>
            <a:r>
              <a:rPr lang="en-US" sz="3200" dirty="0"/>
              <a:t>Based on the Site Visit process, an Organization will receive…</a:t>
            </a:r>
          </a:p>
          <a:p>
            <a:pPr lvl="1"/>
            <a:r>
              <a:rPr lang="en-US" sz="2800" dirty="0"/>
              <a:t>Eligible for Level 1 (Fully Certified – No Recommendations)</a:t>
            </a:r>
          </a:p>
          <a:p>
            <a:pPr lvl="1"/>
            <a:r>
              <a:rPr lang="en-US" sz="2800" dirty="0"/>
              <a:t>Eligible for Level 2 ( Fully Certified – With Recommendations and Approved Corrective Action Plan)</a:t>
            </a:r>
          </a:p>
          <a:p>
            <a:pPr lvl="1"/>
            <a:r>
              <a:rPr lang="en-US" sz="2800" dirty="0"/>
              <a:t>Level 3 (Not Certified, Major Corrective Action Required, Won’t </a:t>
            </a:r>
            <a:br>
              <a:rPr lang="en-US" sz="2800" dirty="0"/>
            </a:br>
            <a:r>
              <a:rPr lang="en-US" sz="2800" dirty="0"/>
              <a:t>Make it Into the Demo) </a:t>
            </a:r>
          </a:p>
          <a:p>
            <a:r>
              <a:rPr lang="en-US" sz="3200" dirty="0"/>
              <a:t>Questions</a:t>
            </a:r>
          </a:p>
        </p:txBody>
      </p:sp>
      <p:sp>
        <p:nvSpPr>
          <p:cNvPr id="4" name="Slide Number Placeholder 3"/>
          <p:cNvSpPr>
            <a:spLocks noGrp="1"/>
          </p:cNvSpPr>
          <p:nvPr>
            <p:ph type="sldNum" sz="quarter" idx="12"/>
          </p:nvPr>
        </p:nvSpPr>
        <p:spPr>
          <a:xfrm>
            <a:off x="9172460" y="6411434"/>
            <a:ext cx="2743200" cy="365125"/>
          </a:xfrm>
        </p:spPr>
        <p:txBody>
          <a:bodyPr/>
          <a:lstStyle/>
          <a:p>
            <a:fld id="{86DA0F1D-1B8B-4DC5-939F-2CE9B7FCFD14}" type="slidenum">
              <a:rPr lang="en-US" smtClean="0"/>
              <a:t>15</a:t>
            </a:fld>
            <a:endParaRPr lang="en-US"/>
          </a:p>
        </p:txBody>
      </p:sp>
      <p:pic>
        <p:nvPicPr>
          <p:cNvPr id="5" name="Picture 4"/>
          <p:cNvPicPr>
            <a:picLocks noChangeAspect="1"/>
          </p:cNvPicPr>
          <p:nvPr/>
        </p:nvPicPr>
        <p:blipFill>
          <a:blip r:embed="rId2"/>
          <a:stretch>
            <a:fillRect/>
          </a:stretch>
        </p:blipFill>
        <p:spPr>
          <a:xfrm>
            <a:off x="3817518" y="3485654"/>
            <a:ext cx="705194" cy="3290905"/>
          </a:xfrm>
          <a:prstGeom prst="rect">
            <a:avLst/>
          </a:prstGeom>
        </p:spPr>
      </p:pic>
      <p:pic>
        <p:nvPicPr>
          <p:cNvPr id="6" name="Picture 5"/>
          <p:cNvPicPr>
            <a:picLocks noChangeAspect="1"/>
          </p:cNvPicPr>
          <p:nvPr/>
        </p:nvPicPr>
        <p:blipFill>
          <a:blip r:embed="rId3"/>
          <a:stretch>
            <a:fillRect/>
          </a:stretch>
        </p:blipFill>
        <p:spPr>
          <a:xfrm>
            <a:off x="5811685" y="3485655"/>
            <a:ext cx="5542115" cy="3273108"/>
          </a:xfrm>
          <a:prstGeom prst="rect">
            <a:avLst/>
          </a:prstGeom>
        </p:spPr>
      </p:pic>
    </p:spTree>
    <p:extLst>
      <p:ext uri="{BB962C8B-B14F-4D97-AF65-F5344CB8AC3E}">
        <p14:creationId xmlns:p14="http://schemas.microsoft.com/office/powerpoint/2010/main" val="13728363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Updates on Certification Activities</a:t>
            </a:r>
          </a:p>
        </p:txBody>
      </p:sp>
      <p:sp>
        <p:nvSpPr>
          <p:cNvPr id="5" name="Content Placeholder 4"/>
          <p:cNvSpPr>
            <a:spLocks noGrp="1"/>
          </p:cNvSpPr>
          <p:nvPr>
            <p:ph idx="1"/>
          </p:nvPr>
        </p:nvSpPr>
        <p:spPr>
          <a:xfrm>
            <a:off x="640080" y="1574800"/>
            <a:ext cx="6278880" cy="4602163"/>
          </a:xfrm>
        </p:spPr>
        <p:txBody>
          <a:bodyPr/>
          <a:lstStyle/>
          <a:p>
            <a:r>
              <a:rPr lang="en-US" dirty="0"/>
              <a:t>Applications received to date?</a:t>
            </a:r>
          </a:p>
          <a:p>
            <a:r>
              <a:rPr lang="en-US" dirty="0"/>
              <a:t>Application deadline to be in the pilot?</a:t>
            </a:r>
          </a:p>
          <a:p>
            <a:r>
              <a:rPr lang="en-US" dirty="0"/>
              <a:t>How soon after application will desk review/site visit be scheduled?</a:t>
            </a:r>
          </a:p>
          <a:p>
            <a:r>
              <a:rPr lang="en-US" dirty="0"/>
              <a:t>How long will the site visit take?  Will there really be two site visits or will the site visit team work on recommendations in room by themselves and then reconvene the group to provide recommendations?</a:t>
            </a:r>
          </a:p>
          <a:p>
            <a:pPr marL="0" indent="0">
              <a:buNone/>
            </a:pPr>
            <a:endParaRPr lang="en-US" dirty="0"/>
          </a:p>
        </p:txBody>
      </p:sp>
      <p:pic>
        <p:nvPicPr>
          <p:cNvPr id="2" name="Picture 1"/>
          <p:cNvPicPr>
            <a:picLocks noChangeAspect="1"/>
          </p:cNvPicPr>
          <p:nvPr/>
        </p:nvPicPr>
        <p:blipFill>
          <a:blip r:embed="rId2"/>
          <a:stretch>
            <a:fillRect/>
          </a:stretch>
        </p:blipFill>
        <p:spPr>
          <a:xfrm>
            <a:off x="7132320" y="2186353"/>
            <a:ext cx="4429760" cy="3062239"/>
          </a:xfrm>
          <a:prstGeom prst="rect">
            <a:avLst/>
          </a:prstGeom>
        </p:spPr>
      </p:pic>
      <p:sp>
        <p:nvSpPr>
          <p:cNvPr id="3" name="Slide Number Placeholder 2"/>
          <p:cNvSpPr>
            <a:spLocks noGrp="1"/>
          </p:cNvSpPr>
          <p:nvPr>
            <p:ph type="sldNum" sz="quarter" idx="12"/>
          </p:nvPr>
        </p:nvSpPr>
        <p:spPr/>
        <p:txBody>
          <a:bodyPr/>
          <a:lstStyle/>
          <a:p>
            <a:fld id="{86DA0F1D-1B8B-4DC5-939F-2CE9B7FCFD14}" type="slidenum">
              <a:rPr lang="en-US" smtClean="0"/>
              <a:t>16</a:t>
            </a:fld>
            <a:endParaRPr lang="en-US"/>
          </a:p>
        </p:txBody>
      </p:sp>
    </p:spTree>
    <p:extLst>
      <p:ext uri="{BB962C8B-B14F-4D97-AF65-F5344CB8AC3E}">
        <p14:creationId xmlns:p14="http://schemas.microsoft.com/office/powerpoint/2010/main" val="26113163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80527"/>
            <a:ext cx="10515600" cy="1325563"/>
          </a:xfrm>
        </p:spPr>
        <p:txBody>
          <a:bodyPr/>
          <a:lstStyle/>
          <a:p>
            <a:r>
              <a:rPr lang="en-US" dirty="0"/>
              <a:t>CCBHC Certification Roadmap</a:t>
            </a:r>
          </a:p>
        </p:txBody>
      </p:sp>
      <p:sp>
        <p:nvSpPr>
          <p:cNvPr id="6" name="Content Placeholder 5"/>
          <p:cNvSpPr>
            <a:spLocks noGrp="1"/>
          </p:cNvSpPr>
          <p:nvPr>
            <p:ph idx="1"/>
          </p:nvPr>
        </p:nvSpPr>
        <p:spPr>
          <a:xfrm>
            <a:off x="700890" y="1378949"/>
            <a:ext cx="3386368" cy="1110863"/>
          </a:xfrm>
        </p:spPr>
        <p:txBody>
          <a:bodyPr/>
          <a:lstStyle/>
          <a:p>
            <a:r>
              <a:rPr lang="en-US" dirty="0"/>
              <a:t>What Questions do you have?</a:t>
            </a:r>
          </a:p>
        </p:txBody>
      </p:sp>
      <p:sp>
        <p:nvSpPr>
          <p:cNvPr id="5" name="Slide Number Placeholder 4"/>
          <p:cNvSpPr>
            <a:spLocks noGrp="1"/>
          </p:cNvSpPr>
          <p:nvPr>
            <p:ph type="sldNum" sz="quarter" idx="12"/>
          </p:nvPr>
        </p:nvSpPr>
        <p:spPr/>
        <p:txBody>
          <a:bodyPr/>
          <a:lstStyle/>
          <a:p>
            <a:fld id="{86DA0F1D-1B8B-4DC5-939F-2CE9B7FCFD14}" type="slidenum">
              <a:rPr lang="en-US" smtClean="0"/>
              <a:t>17</a:t>
            </a:fld>
            <a:endParaRPr lang="en-US"/>
          </a:p>
        </p:txBody>
      </p:sp>
      <p:pic>
        <p:nvPicPr>
          <p:cNvPr id="7" name="Picture 6"/>
          <p:cNvPicPr>
            <a:picLocks noChangeAspect="1"/>
          </p:cNvPicPr>
          <p:nvPr/>
        </p:nvPicPr>
        <p:blipFill>
          <a:blip r:embed="rId2"/>
          <a:stretch>
            <a:fillRect/>
          </a:stretch>
        </p:blipFill>
        <p:spPr>
          <a:xfrm>
            <a:off x="4384713" y="1378949"/>
            <a:ext cx="6236866" cy="4663077"/>
          </a:xfrm>
          <a:prstGeom prst="rect">
            <a:avLst/>
          </a:prstGeom>
        </p:spPr>
      </p:pic>
      <p:pic>
        <p:nvPicPr>
          <p:cNvPr id="8" name="Picture 7"/>
          <p:cNvPicPr>
            <a:picLocks noChangeAspect="1"/>
          </p:cNvPicPr>
          <p:nvPr/>
        </p:nvPicPr>
        <p:blipFill>
          <a:blip r:embed="rId3"/>
          <a:stretch>
            <a:fillRect/>
          </a:stretch>
        </p:blipFill>
        <p:spPr>
          <a:xfrm>
            <a:off x="579304" y="2253256"/>
            <a:ext cx="3273439" cy="3788770"/>
          </a:xfrm>
          <a:prstGeom prst="rect">
            <a:avLst/>
          </a:prstGeom>
        </p:spPr>
      </p:pic>
    </p:spTree>
    <p:extLst>
      <p:ext uri="{BB962C8B-B14F-4D97-AF65-F5344CB8AC3E}">
        <p14:creationId xmlns:p14="http://schemas.microsoft.com/office/powerpoint/2010/main" val="425090781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10 Step Overview</a:t>
            </a:r>
          </a:p>
        </p:txBody>
      </p:sp>
      <p:sp>
        <p:nvSpPr>
          <p:cNvPr id="3" name="Content Placeholder 2"/>
          <p:cNvSpPr>
            <a:spLocks noGrp="1"/>
          </p:cNvSpPr>
          <p:nvPr>
            <p:ph sz="half" idx="1"/>
          </p:nvPr>
        </p:nvSpPr>
        <p:spPr>
          <a:xfrm>
            <a:off x="705080" y="1533708"/>
            <a:ext cx="5623193" cy="4979623"/>
          </a:xfrm>
        </p:spPr>
        <p:txBody>
          <a:bodyPr>
            <a:normAutofit fontScale="92500" lnSpcReduction="20000"/>
          </a:bodyPr>
          <a:lstStyle/>
          <a:p>
            <a:r>
              <a:rPr lang="en-US" dirty="0"/>
              <a:t>When you review the CCBHC criteria, they describe in many ways a high performing Oregon Behavioral Health system. </a:t>
            </a:r>
          </a:p>
          <a:p>
            <a:r>
              <a:rPr lang="en-US" dirty="0"/>
              <a:t>It’s almost as if the feds took the best of what you’re doing and created a national model. </a:t>
            </a:r>
          </a:p>
          <a:p>
            <a:pPr lvl="1"/>
            <a:r>
              <a:rPr lang="en-US" dirty="0"/>
              <a:t>An organization that has primary responsibility for the MH/SUD needs of the Medicaid enrollees in a defined geographic region, </a:t>
            </a:r>
          </a:p>
          <a:p>
            <a:pPr lvl="1"/>
            <a:r>
              <a:rPr lang="en-US" dirty="0"/>
              <a:t>Providing comprehensive person-centered care, </a:t>
            </a:r>
          </a:p>
          <a:p>
            <a:pPr lvl="1"/>
            <a:r>
              <a:rPr lang="en-US" dirty="0"/>
              <a:t>Tracking and using data to improve care, and </a:t>
            </a:r>
          </a:p>
          <a:p>
            <a:pPr lvl="1"/>
            <a:r>
              <a:rPr lang="en-US" dirty="0"/>
              <a:t>Overseeing other provider organizations to support the effort.</a:t>
            </a:r>
          </a:p>
        </p:txBody>
      </p:sp>
      <p:sp>
        <p:nvSpPr>
          <p:cNvPr id="5" name="Slide Number Placeholder 4"/>
          <p:cNvSpPr>
            <a:spLocks noGrp="1"/>
          </p:cNvSpPr>
          <p:nvPr>
            <p:ph type="sldNum" sz="quarter" idx="12"/>
          </p:nvPr>
        </p:nvSpPr>
        <p:spPr/>
        <p:txBody>
          <a:bodyPr/>
          <a:lstStyle/>
          <a:p>
            <a:fld id="{86DA0F1D-1B8B-4DC5-939F-2CE9B7FCFD14}" type="slidenum">
              <a:rPr lang="en-US" smtClean="0"/>
              <a:t>18</a:t>
            </a:fld>
            <a:endParaRPr lang="en-US"/>
          </a:p>
        </p:txBody>
      </p:sp>
      <p:pic>
        <p:nvPicPr>
          <p:cNvPr id="8" name="Picture 7"/>
          <p:cNvPicPr>
            <a:picLocks noChangeAspect="1"/>
          </p:cNvPicPr>
          <p:nvPr/>
        </p:nvPicPr>
        <p:blipFill>
          <a:blip r:embed="rId2"/>
          <a:stretch>
            <a:fillRect/>
          </a:stretch>
        </p:blipFill>
        <p:spPr>
          <a:xfrm>
            <a:off x="7445566" y="3142732"/>
            <a:ext cx="4114800" cy="2886075"/>
          </a:xfrm>
          <a:prstGeom prst="rect">
            <a:avLst/>
          </a:prstGeom>
        </p:spPr>
      </p:pic>
      <p:pic>
        <p:nvPicPr>
          <p:cNvPr id="9" name="Picture 8"/>
          <p:cNvPicPr>
            <a:picLocks noChangeAspect="1"/>
          </p:cNvPicPr>
          <p:nvPr/>
        </p:nvPicPr>
        <p:blipFill>
          <a:blip r:embed="rId3"/>
          <a:stretch>
            <a:fillRect/>
          </a:stretch>
        </p:blipFill>
        <p:spPr>
          <a:xfrm>
            <a:off x="7378906" y="653414"/>
            <a:ext cx="2463388" cy="2489318"/>
          </a:xfrm>
          <a:prstGeom prst="rect">
            <a:avLst/>
          </a:prstGeom>
        </p:spPr>
      </p:pic>
    </p:spTree>
    <p:extLst>
      <p:ext uri="{BB962C8B-B14F-4D97-AF65-F5344CB8AC3E}">
        <p14:creationId xmlns:p14="http://schemas.microsoft.com/office/powerpoint/2010/main" val="31947369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par>
                          <p:cTn id="11" fill="hold">
                            <p:stCondLst>
                              <p:cond delay="0"/>
                            </p:stCondLst>
                            <p:childTnLst>
                              <p:par>
                                <p:cTn id="12" presetID="10" presetClass="entr" presetSubtype="0" fill="hold" nodeType="after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fade">
                                      <p:cBhvr>
                                        <p:cTn id="14" dur="1000"/>
                                        <p:tgtEl>
                                          <p:spTgt spid="8"/>
                                        </p:tgtEl>
                                      </p:cBhvr>
                                    </p:animEffec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86DA0F1D-1B8B-4DC5-939F-2CE9B7FCFD14}" type="slidenum">
              <a:rPr lang="en-US" smtClean="0"/>
              <a:t>19</a:t>
            </a:fld>
            <a:endParaRPr lang="en-US"/>
          </a:p>
        </p:txBody>
      </p:sp>
      <p:pic>
        <p:nvPicPr>
          <p:cNvPr id="2" name="Picture 1"/>
          <p:cNvPicPr>
            <a:picLocks noChangeAspect="1"/>
          </p:cNvPicPr>
          <p:nvPr/>
        </p:nvPicPr>
        <p:blipFill>
          <a:blip r:embed="rId2"/>
          <a:stretch>
            <a:fillRect/>
          </a:stretch>
        </p:blipFill>
        <p:spPr>
          <a:xfrm>
            <a:off x="1894901" y="287581"/>
            <a:ext cx="8411094" cy="6289489"/>
          </a:xfrm>
          <a:prstGeom prst="rect">
            <a:avLst/>
          </a:prstGeom>
        </p:spPr>
      </p:pic>
    </p:spTree>
    <p:extLst>
      <p:ext uri="{BB962C8B-B14F-4D97-AF65-F5344CB8AC3E}">
        <p14:creationId xmlns:p14="http://schemas.microsoft.com/office/powerpoint/2010/main" val="279763159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Introductions</a:t>
            </a:r>
          </a:p>
        </p:txBody>
      </p:sp>
      <p:sp>
        <p:nvSpPr>
          <p:cNvPr id="5" name="Content Placeholder 4"/>
          <p:cNvSpPr>
            <a:spLocks noGrp="1"/>
          </p:cNvSpPr>
          <p:nvPr>
            <p:ph sz="half" idx="1"/>
          </p:nvPr>
        </p:nvSpPr>
        <p:spPr>
          <a:xfrm>
            <a:off x="838200" y="1825625"/>
            <a:ext cx="5181600" cy="636221"/>
          </a:xfrm>
        </p:spPr>
        <p:txBody>
          <a:bodyPr/>
          <a:lstStyle/>
          <a:p>
            <a:r>
              <a:rPr lang="en-US" dirty="0"/>
              <a:t>Who we are…</a:t>
            </a:r>
          </a:p>
        </p:txBody>
      </p:sp>
      <p:sp>
        <p:nvSpPr>
          <p:cNvPr id="6" name="Content Placeholder 5"/>
          <p:cNvSpPr>
            <a:spLocks noGrp="1"/>
          </p:cNvSpPr>
          <p:nvPr>
            <p:ph sz="half" idx="2"/>
          </p:nvPr>
        </p:nvSpPr>
        <p:spPr>
          <a:xfrm>
            <a:off x="6172200" y="1825625"/>
            <a:ext cx="5181600" cy="636221"/>
          </a:xfrm>
        </p:spPr>
        <p:txBody>
          <a:bodyPr/>
          <a:lstStyle/>
          <a:p>
            <a:r>
              <a:rPr lang="en-US" dirty="0"/>
              <a:t>Who you are…</a:t>
            </a:r>
          </a:p>
        </p:txBody>
      </p:sp>
      <p:sp>
        <p:nvSpPr>
          <p:cNvPr id="4" name="Slide Number Placeholder 3"/>
          <p:cNvSpPr>
            <a:spLocks noGrp="1"/>
          </p:cNvSpPr>
          <p:nvPr>
            <p:ph type="sldNum" sz="quarter" idx="12"/>
          </p:nvPr>
        </p:nvSpPr>
        <p:spPr/>
        <p:txBody>
          <a:bodyPr/>
          <a:lstStyle/>
          <a:p>
            <a:fld id="{86DA0F1D-1B8B-4DC5-939F-2CE9B7FCFD14}" type="slidenum">
              <a:rPr lang="en-US" smtClean="0"/>
              <a:t>2</a:t>
            </a:fld>
            <a:endParaRPr lang="en-US"/>
          </a:p>
        </p:txBody>
      </p:sp>
      <p:pic>
        <p:nvPicPr>
          <p:cNvPr id="7" name="Picture 6"/>
          <p:cNvPicPr>
            <a:picLocks noChangeAspect="1"/>
          </p:cNvPicPr>
          <p:nvPr/>
        </p:nvPicPr>
        <p:blipFill>
          <a:blip r:embed="rId2"/>
          <a:stretch>
            <a:fillRect/>
          </a:stretch>
        </p:blipFill>
        <p:spPr>
          <a:xfrm>
            <a:off x="607191" y="2789150"/>
            <a:ext cx="1422576" cy="2227809"/>
          </a:xfrm>
          <a:prstGeom prst="rect">
            <a:avLst/>
          </a:prstGeom>
        </p:spPr>
      </p:pic>
      <p:pic>
        <p:nvPicPr>
          <p:cNvPr id="8" name="Picture 7"/>
          <p:cNvPicPr>
            <a:picLocks noChangeAspect="1"/>
          </p:cNvPicPr>
          <p:nvPr/>
        </p:nvPicPr>
        <p:blipFill>
          <a:blip r:embed="rId3"/>
          <a:stretch>
            <a:fillRect/>
          </a:stretch>
        </p:blipFill>
        <p:spPr>
          <a:xfrm>
            <a:off x="2781771" y="3113838"/>
            <a:ext cx="1656519" cy="2091208"/>
          </a:xfrm>
          <a:prstGeom prst="rect">
            <a:avLst/>
          </a:prstGeom>
        </p:spPr>
      </p:pic>
      <p:pic>
        <p:nvPicPr>
          <p:cNvPr id="9" name="Picture 8"/>
          <p:cNvPicPr>
            <a:picLocks noChangeAspect="1"/>
          </p:cNvPicPr>
          <p:nvPr/>
        </p:nvPicPr>
        <p:blipFill>
          <a:blip r:embed="rId4"/>
          <a:stretch>
            <a:fillRect/>
          </a:stretch>
        </p:blipFill>
        <p:spPr>
          <a:xfrm>
            <a:off x="6096000" y="2596783"/>
            <a:ext cx="4637367" cy="3110662"/>
          </a:xfrm>
          <a:prstGeom prst="rect">
            <a:avLst/>
          </a:prstGeom>
        </p:spPr>
      </p:pic>
    </p:spTree>
    <p:extLst>
      <p:ext uri="{BB962C8B-B14F-4D97-AF65-F5344CB8AC3E}">
        <p14:creationId xmlns:p14="http://schemas.microsoft.com/office/powerpoint/2010/main" val="39261419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03453" y="1786300"/>
            <a:ext cx="10515600" cy="1325563"/>
          </a:xfrm>
        </p:spPr>
        <p:txBody>
          <a:bodyPr/>
          <a:lstStyle/>
          <a:p>
            <a:pPr algn="ctr"/>
            <a:r>
              <a:rPr lang="en-US" dirty="0"/>
              <a:t>Digging into the 10 Steps</a:t>
            </a:r>
          </a:p>
        </p:txBody>
      </p:sp>
      <p:sp>
        <p:nvSpPr>
          <p:cNvPr id="4" name="Slide Number Placeholder 3"/>
          <p:cNvSpPr>
            <a:spLocks noGrp="1"/>
          </p:cNvSpPr>
          <p:nvPr>
            <p:ph type="sldNum" sz="quarter" idx="12"/>
          </p:nvPr>
        </p:nvSpPr>
        <p:spPr/>
        <p:txBody>
          <a:bodyPr/>
          <a:lstStyle/>
          <a:p>
            <a:fld id="{86DA0F1D-1B8B-4DC5-939F-2CE9B7FCFD14}" type="slidenum">
              <a:rPr lang="en-US" smtClean="0"/>
              <a:t>20</a:t>
            </a:fld>
            <a:endParaRPr lang="en-US"/>
          </a:p>
        </p:txBody>
      </p:sp>
      <p:pic>
        <p:nvPicPr>
          <p:cNvPr id="5" name="Picture 4"/>
          <p:cNvPicPr>
            <a:picLocks noChangeAspect="1"/>
          </p:cNvPicPr>
          <p:nvPr/>
        </p:nvPicPr>
        <p:blipFill>
          <a:blip r:embed="rId2"/>
          <a:stretch>
            <a:fillRect/>
          </a:stretch>
        </p:blipFill>
        <p:spPr>
          <a:xfrm>
            <a:off x="3781425" y="2993546"/>
            <a:ext cx="4629150" cy="2809875"/>
          </a:xfrm>
          <a:prstGeom prst="rect">
            <a:avLst/>
          </a:prstGeom>
        </p:spPr>
      </p:pic>
    </p:spTree>
    <p:extLst>
      <p:ext uri="{BB962C8B-B14F-4D97-AF65-F5344CB8AC3E}">
        <p14:creationId xmlns:p14="http://schemas.microsoft.com/office/powerpoint/2010/main" val="366179678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Step 1: Take the Test</a:t>
            </a:r>
          </a:p>
        </p:txBody>
      </p:sp>
      <p:sp>
        <p:nvSpPr>
          <p:cNvPr id="5" name="Content Placeholder 4"/>
          <p:cNvSpPr>
            <a:spLocks noGrp="1"/>
          </p:cNvSpPr>
          <p:nvPr>
            <p:ph sz="half" idx="1"/>
          </p:nvPr>
        </p:nvSpPr>
        <p:spPr>
          <a:xfrm>
            <a:off x="613186" y="1463040"/>
            <a:ext cx="5981252" cy="5077609"/>
          </a:xfrm>
        </p:spPr>
        <p:txBody>
          <a:bodyPr/>
          <a:lstStyle/>
          <a:p>
            <a:r>
              <a:rPr lang="en-US" dirty="0"/>
              <a:t>The CCBHC Demonstration Program was not necessarily meant to include every provider in a state AT THIS TIME.  </a:t>
            </a:r>
          </a:p>
          <a:p>
            <a:r>
              <a:rPr lang="en-US" dirty="0"/>
              <a:t>It is a demonstration program and the federal guidance mandated that State certify two organizations to participate in the demonstration phase of the project. </a:t>
            </a:r>
          </a:p>
          <a:p>
            <a:r>
              <a:rPr lang="en-US" dirty="0"/>
              <a:t>Our observation is that Oregon and the other states we know about are only planning to certify centers that are truly certifiable.</a:t>
            </a:r>
          </a:p>
          <a:p>
            <a:endParaRPr lang="en-US" dirty="0"/>
          </a:p>
        </p:txBody>
      </p:sp>
      <p:sp>
        <p:nvSpPr>
          <p:cNvPr id="4" name="Slide Number Placeholder 3"/>
          <p:cNvSpPr>
            <a:spLocks noGrp="1"/>
          </p:cNvSpPr>
          <p:nvPr>
            <p:ph type="sldNum" sz="quarter" idx="12"/>
          </p:nvPr>
        </p:nvSpPr>
        <p:spPr/>
        <p:txBody>
          <a:bodyPr/>
          <a:lstStyle/>
          <a:p>
            <a:fld id="{86DA0F1D-1B8B-4DC5-939F-2CE9B7FCFD14}" type="slidenum">
              <a:rPr lang="en-US" smtClean="0"/>
              <a:t>21</a:t>
            </a:fld>
            <a:endParaRPr lang="en-US"/>
          </a:p>
        </p:txBody>
      </p:sp>
      <p:pic>
        <p:nvPicPr>
          <p:cNvPr id="9" name="Picture 8"/>
          <p:cNvPicPr>
            <a:picLocks noChangeAspect="1"/>
          </p:cNvPicPr>
          <p:nvPr/>
        </p:nvPicPr>
        <p:blipFill>
          <a:blip r:embed="rId2"/>
          <a:stretch>
            <a:fillRect/>
          </a:stretch>
        </p:blipFill>
        <p:spPr>
          <a:xfrm>
            <a:off x="6732812" y="2008504"/>
            <a:ext cx="4167461" cy="3413349"/>
          </a:xfrm>
          <a:prstGeom prst="rect">
            <a:avLst/>
          </a:prstGeom>
        </p:spPr>
      </p:pic>
    </p:spTree>
    <p:extLst>
      <p:ext uri="{BB962C8B-B14F-4D97-AF65-F5344CB8AC3E}">
        <p14:creationId xmlns:p14="http://schemas.microsoft.com/office/powerpoint/2010/main" val="18952471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5621" y="85426"/>
            <a:ext cx="10515600" cy="1325563"/>
          </a:xfrm>
        </p:spPr>
        <p:txBody>
          <a:bodyPr/>
          <a:lstStyle/>
          <a:p>
            <a:r>
              <a:rPr lang="en-US" dirty="0"/>
              <a:t>The 10 Question Test</a:t>
            </a:r>
          </a:p>
        </p:txBody>
      </p:sp>
      <p:sp>
        <p:nvSpPr>
          <p:cNvPr id="5" name="Slide Number Placeholder 4"/>
          <p:cNvSpPr>
            <a:spLocks noGrp="1"/>
          </p:cNvSpPr>
          <p:nvPr>
            <p:ph type="sldNum" sz="quarter" idx="12"/>
          </p:nvPr>
        </p:nvSpPr>
        <p:spPr/>
        <p:txBody>
          <a:bodyPr/>
          <a:lstStyle/>
          <a:p>
            <a:fld id="{86DA0F1D-1B8B-4DC5-939F-2CE9B7FCFD14}" type="slidenum">
              <a:rPr lang="en-US" smtClean="0"/>
              <a:t>22</a:t>
            </a:fld>
            <a:endParaRPr lang="en-US"/>
          </a:p>
        </p:txBody>
      </p:sp>
      <p:pic>
        <p:nvPicPr>
          <p:cNvPr id="6" name="Picture 5"/>
          <p:cNvPicPr>
            <a:picLocks noChangeAspect="1"/>
          </p:cNvPicPr>
          <p:nvPr/>
        </p:nvPicPr>
        <p:blipFill>
          <a:blip r:embed="rId2"/>
          <a:stretch>
            <a:fillRect/>
          </a:stretch>
        </p:blipFill>
        <p:spPr>
          <a:xfrm>
            <a:off x="5348287" y="592623"/>
            <a:ext cx="6524625" cy="2419350"/>
          </a:xfrm>
          <a:prstGeom prst="rect">
            <a:avLst/>
          </a:prstGeom>
        </p:spPr>
      </p:pic>
      <p:pic>
        <p:nvPicPr>
          <p:cNvPr id="8" name="Picture 7"/>
          <p:cNvPicPr>
            <a:picLocks noChangeAspect="1"/>
          </p:cNvPicPr>
          <p:nvPr/>
        </p:nvPicPr>
        <p:blipFill>
          <a:blip r:embed="rId3"/>
          <a:stretch>
            <a:fillRect/>
          </a:stretch>
        </p:blipFill>
        <p:spPr>
          <a:xfrm>
            <a:off x="276450" y="1802298"/>
            <a:ext cx="5657850" cy="3705225"/>
          </a:xfrm>
          <a:prstGeom prst="rect">
            <a:avLst/>
          </a:prstGeom>
        </p:spPr>
      </p:pic>
      <p:pic>
        <p:nvPicPr>
          <p:cNvPr id="9" name="Picture 8"/>
          <p:cNvPicPr>
            <a:picLocks noChangeAspect="1"/>
          </p:cNvPicPr>
          <p:nvPr/>
        </p:nvPicPr>
        <p:blipFill>
          <a:blip r:embed="rId4"/>
          <a:stretch>
            <a:fillRect/>
          </a:stretch>
        </p:blipFill>
        <p:spPr>
          <a:xfrm>
            <a:off x="6196012" y="3308350"/>
            <a:ext cx="5676900" cy="3048000"/>
          </a:xfrm>
          <a:prstGeom prst="rect">
            <a:avLst/>
          </a:prstGeom>
        </p:spPr>
      </p:pic>
    </p:spTree>
    <p:extLst>
      <p:ext uri="{BB962C8B-B14F-4D97-AF65-F5344CB8AC3E}">
        <p14:creationId xmlns:p14="http://schemas.microsoft.com/office/powerpoint/2010/main" val="3795599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 calcmode="lin" valueType="num">
                                      <p:cBhvr additive="base">
                                        <p:cTn id="12" dur="500" fill="hold"/>
                                        <p:tgtEl>
                                          <p:spTgt spid="8"/>
                                        </p:tgtEl>
                                        <p:attrNameLst>
                                          <p:attrName>ppt_x</p:attrName>
                                        </p:attrNameLst>
                                      </p:cBhvr>
                                      <p:tavLst>
                                        <p:tav tm="0">
                                          <p:val>
                                            <p:strVal val="#ppt_x"/>
                                          </p:val>
                                        </p:tav>
                                        <p:tav tm="100000">
                                          <p:val>
                                            <p:strVal val="#ppt_x"/>
                                          </p:val>
                                        </p:tav>
                                      </p:tavLst>
                                    </p:anim>
                                    <p:anim calcmode="lin" valueType="num">
                                      <p:cBhvr additive="base">
                                        <p:cTn id="13"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nodeType="click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wipe(down)">
                                      <p:cBhvr>
                                        <p:cTn id="18"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95829" y="232924"/>
            <a:ext cx="10515600" cy="868764"/>
          </a:xfrm>
        </p:spPr>
        <p:txBody>
          <a:bodyPr/>
          <a:lstStyle/>
          <a:p>
            <a:r>
              <a:rPr lang="en-US" dirty="0"/>
              <a:t>Key Question</a:t>
            </a:r>
          </a:p>
        </p:txBody>
      </p:sp>
      <p:sp>
        <p:nvSpPr>
          <p:cNvPr id="3" name="Content Placeholder 2"/>
          <p:cNvSpPr>
            <a:spLocks noGrp="1"/>
          </p:cNvSpPr>
          <p:nvPr>
            <p:ph idx="1"/>
          </p:nvPr>
        </p:nvSpPr>
        <p:spPr>
          <a:xfrm>
            <a:off x="386507" y="1101688"/>
            <a:ext cx="11280355" cy="5155893"/>
          </a:xfrm>
        </p:spPr>
        <p:txBody>
          <a:bodyPr/>
          <a:lstStyle/>
          <a:p>
            <a:r>
              <a:rPr lang="en-US" dirty="0"/>
              <a:t>Question: What’s the Target Population?</a:t>
            </a:r>
          </a:p>
          <a:p>
            <a:r>
              <a:rPr lang="en-US" dirty="0"/>
              <a:t>Answer: </a:t>
            </a:r>
          </a:p>
          <a:p>
            <a:pPr lvl="1"/>
            <a:r>
              <a:rPr lang="en-US" dirty="0"/>
              <a:t>We know that SAMHSA is interested in prioritizing the needs of individuals with SMI/SED.</a:t>
            </a:r>
          </a:p>
          <a:p>
            <a:pPr lvl="1"/>
            <a:r>
              <a:rPr lang="en-US" dirty="0"/>
              <a:t>To be certified, an organization will need to demonstrate the capacity to serve all populations with behavioral health disorders – mild/moderate/serious/severe, children/adolescents/transition age/adults/elders, active duty military and veterans, and all cultures and ethnic groups in your service area.</a:t>
            </a:r>
          </a:p>
          <a:p>
            <a:r>
              <a:rPr lang="en-US" dirty="0"/>
              <a:t>Questions?</a:t>
            </a:r>
          </a:p>
        </p:txBody>
      </p:sp>
      <p:sp>
        <p:nvSpPr>
          <p:cNvPr id="4" name="Slide Number Placeholder 3"/>
          <p:cNvSpPr>
            <a:spLocks noGrp="1"/>
          </p:cNvSpPr>
          <p:nvPr>
            <p:ph type="sldNum" sz="quarter" idx="12"/>
          </p:nvPr>
        </p:nvSpPr>
        <p:spPr/>
        <p:txBody>
          <a:bodyPr/>
          <a:lstStyle/>
          <a:p>
            <a:fld id="{86DA0F1D-1B8B-4DC5-939F-2CE9B7FCFD14}" type="slidenum">
              <a:rPr lang="en-US" smtClean="0"/>
              <a:t>23</a:t>
            </a:fld>
            <a:endParaRPr lang="en-US"/>
          </a:p>
        </p:txBody>
      </p:sp>
      <p:pic>
        <p:nvPicPr>
          <p:cNvPr id="5" name="Picture 4"/>
          <p:cNvPicPr>
            <a:picLocks noChangeAspect="1"/>
          </p:cNvPicPr>
          <p:nvPr/>
        </p:nvPicPr>
        <p:blipFill>
          <a:blip r:embed="rId2"/>
          <a:stretch>
            <a:fillRect/>
          </a:stretch>
        </p:blipFill>
        <p:spPr>
          <a:xfrm>
            <a:off x="9888442" y="389073"/>
            <a:ext cx="1581150" cy="1524000"/>
          </a:xfrm>
          <a:prstGeom prst="rect">
            <a:avLst/>
          </a:prstGeom>
        </p:spPr>
      </p:pic>
    </p:spTree>
    <p:extLst>
      <p:ext uri="{BB962C8B-B14F-4D97-AF65-F5344CB8AC3E}">
        <p14:creationId xmlns:p14="http://schemas.microsoft.com/office/powerpoint/2010/main" val="38723518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95829" y="232924"/>
            <a:ext cx="10515600" cy="868764"/>
          </a:xfrm>
        </p:spPr>
        <p:txBody>
          <a:bodyPr/>
          <a:lstStyle/>
          <a:p>
            <a:r>
              <a:rPr lang="en-US" dirty="0"/>
              <a:t>Key Question</a:t>
            </a:r>
          </a:p>
        </p:txBody>
      </p:sp>
      <p:sp>
        <p:nvSpPr>
          <p:cNvPr id="3" name="Content Placeholder 2"/>
          <p:cNvSpPr>
            <a:spLocks noGrp="1"/>
          </p:cNvSpPr>
          <p:nvPr>
            <p:ph idx="1"/>
          </p:nvPr>
        </p:nvSpPr>
        <p:spPr>
          <a:xfrm>
            <a:off x="386507" y="1101688"/>
            <a:ext cx="11280355" cy="5155893"/>
          </a:xfrm>
        </p:spPr>
        <p:txBody>
          <a:bodyPr>
            <a:normAutofit/>
          </a:bodyPr>
          <a:lstStyle/>
          <a:p>
            <a:r>
              <a:rPr lang="en-US" dirty="0"/>
              <a:t>Question: What about the 51% Consumer Rule for Board Members?</a:t>
            </a:r>
          </a:p>
          <a:p>
            <a:r>
              <a:rPr lang="en-US" dirty="0"/>
              <a:t>Answer: </a:t>
            </a:r>
          </a:p>
          <a:p>
            <a:pPr lvl="1"/>
            <a:r>
              <a:rPr lang="en-US" dirty="0"/>
              <a:t>That’s the rule unless the prospective CCBHC is comprised of a governmental or tribal entity or a subsidiary or part of a larger corporate organization that cannot meet these requirements for board membership, the state will specify the reasons why the CCBHC cannot meet these requirements and the CCBHC will have or develop an advisory structure and other specifically described methods for consumers, persons in recovery, and family members to provide meaningful input to the board about the CCBHC's policies, processes, and services. </a:t>
            </a:r>
          </a:p>
          <a:p>
            <a:pPr lvl="1"/>
            <a:r>
              <a:rPr lang="en-US" dirty="0"/>
              <a:t>Consumer Definition Draft: Adults with MH/SU disorders, Adults recovering/recovered from MH/SU disorders, family members of the above. </a:t>
            </a:r>
          </a:p>
          <a:p>
            <a:r>
              <a:rPr lang="en-US" dirty="0"/>
              <a:t>Questions?</a:t>
            </a:r>
          </a:p>
        </p:txBody>
      </p:sp>
      <p:sp>
        <p:nvSpPr>
          <p:cNvPr id="4" name="Slide Number Placeholder 3"/>
          <p:cNvSpPr>
            <a:spLocks noGrp="1"/>
          </p:cNvSpPr>
          <p:nvPr>
            <p:ph type="sldNum" sz="quarter" idx="12"/>
          </p:nvPr>
        </p:nvSpPr>
        <p:spPr/>
        <p:txBody>
          <a:bodyPr/>
          <a:lstStyle/>
          <a:p>
            <a:fld id="{86DA0F1D-1B8B-4DC5-939F-2CE9B7FCFD14}" type="slidenum">
              <a:rPr lang="en-US" smtClean="0"/>
              <a:t>24</a:t>
            </a:fld>
            <a:endParaRPr lang="en-US"/>
          </a:p>
        </p:txBody>
      </p:sp>
      <p:pic>
        <p:nvPicPr>
          <p:cNvPr id="5" name="Picture 4"/>
          <p:cNvPicPr>
            <a:picLocks noChangeAspect="1"/>
          </p:cNvPicPr>
          <p:nvPr/>
        </p:nvPicPr>
        <p:blipFill>
          <a:blip r:embed="rId2"/>
          <a:stretch>
            <a:fillRect/>
          </a:stretch>
        </p:blipFill>
        <p:spPr>
          <a:xfrm>
            <a:off x="10530176" y="290304"/>
            <a:ext cx="1581150" cy="1524000"/>
          </a:xfrm>
          <a:prstGeom prst="rect">
            <a:avLst/>
          </a:prstGeom>
        </p:spPr>
      </p:pic>
    </p:spTree>
    <p:extLst>
      <p:ext uri="{BB962C8B-B14F-4D97-AF65-F5344CB8AC3E}">
        <p14:creationId xmlns:p14="http://schemas.microsoft.com/office/powerpoint/2010/main" val="9224769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Step 1: Take the Test</a:t>
            </a:r>
          </a:p>
        </p:txBody>
      </p:sp>
      <p:sp>
        <p:nvSpPr>
          <p:cNvPr id="6" name="Content Placeholder 5"/>
          <p:cNvSpPr>
            <a:spLocks noGrp="1"/>
          </p:cNvSpPr>
          <p:nvPr>
            <p:ph sz="half" idx="2"/>
          </p:nvPr>
        </p:nvSpPr>
        <p:spPr>
          <a:xfrm>
            <a:off x="438374" y="1524410"/>
            <a:ext cx="5349240" cy="4693509"/>
          </a:xfrm>
        </p:spPr>
        <p:txBody>
          <a:bodyPr/>
          <a:lstStyle/>
          <a:p>
            <a:r>
              <a:rPr lang="en-US" dirty="0"/>
              <a:t>Questions</a:t>
            </a:r>
          </a:p>
          <a:p>
            <a:pPr lvl="1"/>
            <a:r>
              <a:rPr lang="en-US" dirty="0"/>
              <a:t>How many of you have taken the test?</a:t>
            </a:r>
          </a:p>
          <a:p>
            <a:pPr lvl="1"/>
            <a:r>
              <a:rPr lang="en-US" dirty="0"/>
              <a:t>How many of you who took the test gave your agency a “YES” for:</a:t>
            </a:r>
          </a:p>
          <a:p>
            <a:pPr lvl="2"/>
            <a:r>
              <a:rPr lang="en-US" sz="2400" dirty="0"/>
              <a:t>All 10 Questions</a:t>
            </a:r>
          </a:p>
          <a:p>
            <a:pPr lvl="2"/>
            <a:r>
              <a:rPr lang="en-US" sz="2400" dirty="0"/>
              <a:t>7, 8 or 9 Questions</a:t>
            </a:r>
          </a:p>
          <a:p>
            <a:pPr lvl="2"/>
            <a:r>
              <a:rPr lang="en-US" sz="2400" dirty="0"/>
              <a:t>6 or fewer Questions</a:t>
            </a:r>
          </a:p>
          <a:p>
            <a:r>
              <a:rPr lang="en-US" sz="3200" dirty="0"/>
              <a:t>What questions do you have about this Step?</a:t>
            </a:r>
          </a:p>
          <a:p>
            <a:pPr lvl="1"/>
            <a:endParaRPr lang="en-US" dirty="0"/>
          </a:p>
        </p:txBody>
      </p:sp>
      <p:sp>
        <p:nvSpPr>
          <p:cNvPr id="4" name="Slide Number Placeholder 3"/>
          <p:cNvSpPr>
            <a:spLocks noGrp="1"/>
          </p:cNvSpPr>
          <p:nvPr>
            <p:ph type="sldNum" sz="quarter" idx="12"/>
          </p:nvPr>
        </p:nvSpPr>
        <p:spPr/>
        <p:txBody>
          <a:bodyPr/>
          <a:lstStyle/>
          <a:p>
            <a:fld id="{86DA0F1D-1B8B-4DC5-939F-2CE9B7FCFD14}" type="slidenum">
              <a:rPr lang="en-US" smtClean="0"/>
              <a:t>25</a:t>
            </a:fld>
            <a:endParaRPr lang="en-US"/>
          </a:p>
        </p:txBody>
      </p:sp>
      <p:pic>
        <p:nvPicPr>
          <p:cNvPr id="7" name="Picture 6"/>
          <p:cNvPicPr>
            <a:picLocks noChangeAspect="1"/>
          </p:cNvPicPr>
          <p:nvPr/>
        </p:nvPicPr>
        <p:blipFill>
          <a:blip r:embed="rId2"/>
          <a:stretch>
            <a:fillRect/>
          </a:stretch>
        </p:blipFill>
        <p:spPr>
          <a:xfrm>
            <a:off x="7663150" y="1524410"/>
            <a:ext cx="3273439" cy="3788770"/>
          </a:xfrm>
          <a:prstGeom prst="rect">
            <a:avLst/>
          </a:prstGeom>
        </p:spPr>
      </p:pic>
    </p:spTree>
    <p:extLst>
      <p:ext uri="{BB962C8B-B14F-4D97-AF65-F5344CB8AC3E}">
        <p14:creationId xmlns:p14="http://schemas.microsoft.com/office/powerpoint/2010/main" val="34571358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6">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uiExpand="1"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Step 2: Complete the Application</a:t>
            </a:r>
          </a:p>
        </p:txBody>
      </p:sp>
      <p:sp>
        <p:nvSpPr>
          <p:cNvPr id="5" name="Content Placeholder 4"/>
          <p:cNvSpPr>
            <a:spLocks noGrp="1"/>
          </p:cNvSpPr>
          <p:nvPr>
            <p:ph sz="half" idx="1"/>
          </p:nvPr>
        </p:nvSpPr>
        <p:spPr>
          <a:xfrm>
            <a:off x="838200" y="1520328"/>
            <a:ext cx="5661752" cy="4957590"/>
          </a:xfrm>
        </p:spPr>
        <p:txBody>
          <a:bodyPr/>
          <a:lstStyle/>
          <a:p>
            <a:r>
              <a:rPr lang="en-US" dirty="0"/>
              <a:t>Questions</a:t>
            </a:r>
          </a:p>
          <a:p>
            <a:pPr lvl="1"/>
            <a:r>
              <a:rPr lang="en-US" dirty="0"/>
              <a:t>How many of you have a copy of the application?</a:t>
            </a:r>
          </a:p>
          <a:p>
            <a:pPr lvl="1"/>
            <a:r>
              <a:rPr lang="en-US" dirty="0"/>
              <a:t>How many of you have started working on the application?</a:t>
            </a:r>
          </a:p>
          <a:p>
            <a:pPr lvl="1"/>
            <a:r>
              <a:rPr lang="en-US" dirty="0"/>
              <a:t>How many of you have completed the applications?</a:t>
            </a:r>
          </a:p>
          <a:p>
            <a:pPr lvl="1"/>
            <a:r>
              <a:rPr lang="en-US" dirty="0"/>
              <a:t>How many of you have submitted the application?</a:t>
            </a:r>
          </a:p>
          <a:p>
            <a:pPr lvl="1"/>
            <a:r>
              <a:rPr lang="en-US" dirty="0"/>
              <a:t>Knowing that we’re going to talk about a number of items on the application, what questions do you have about the application? </a:t>
            </a:r>
          </a:p>
        </p:txBody>
      </p:sp>
      <p:sp>
        <p:nvSpPr>
          <p:cNvPr id="4" name="Slide Number Placeholder 3"/>
          <p:cNvSpPr>
            <a:spLocks noGrp="1"/>
          </p:cNvSpPr>
          <p:nvPr>
            <p:ph type="sldNum" sz="quarter" idx="12"/>
          </p:nvPr>
        </p:nvSpPr>
        <p:spPr/>
        <p:txBody>
          <a:bodyPr/>
          <a:lstStyle/>
          <a:p>
            <a:fld id="{86DA0F1D-1B8B-4DC5-939F-2CE9B7FCFD14}" type="slidenum">
              <a:rPr lang="en-US" smtClean="0"/>
              <a:t>26</a:t>
            </a:fld>
            <a:endParaRPr lang="en-US"/>
          </a:p>
        </p:txBody>
      </p:sp>
      <p:pic>
        <p:nvPicPr>
          <p:cNvPr id="7" name="Picture 6"/>
          <p:cNvPicPr>
            <a:picLocks noChangeAspect="1"/>
          </p:cNvPicPr>
          <p:nvPr/>
        </p:nvPicPr>
        <p:blipFill>
          <a:blip r:embed="rId2"/>
          <a:stretch>
            <a:fillRect/>
          </a:stretch>
        </p:blipFill>
        <p:spPr>
          <a:xfrm>
            <a:off x="6794917" y="1520328"/>
            <a:ext cx="4443206" cy="4534819"/>
          </a:xfrm>
          <a:prstGeom prst="rect">
            <a:avLst/>
          </a:prstGeom>
        </p:spPr>
      </p:pic>
    </p:spTree>
    <p:extLst>
      <p:ext uri="{BB962C8B-B14F-4D97-AF65-F5344CB8AC3E}">
        <p14:creationId xmlns:p14="http://schemas.microsoft.com/office/powerpoint/2010/main" val="4661706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uiExpand="1"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786798"/>
          </a:xfrm>
        </p:spPr>
        <p:txBody>
          <a:bodyPr/>
          <a:lstStyle/>
          <a:p>
            <a:r>
              <a:rPr lang="en-US" dirty="0"/>
              <a:t>Step 3: Needs Assessment</a:t>
            </a:r>
          </a:p>
        </p:txBody>
      </p:sp>
      <p:sp>
        <p:nvSpPr>
          <p:cNvPr id="3" name="Content Placeholder 2"/>
          <p:cNvSpPr>
            <a:spLocks noGrp="1"/>
          </p:cNvSpPr>
          <p:nvPr>
            <p:ph idx="1"/>
          </p:nvPr>
        </p:nvSpPr>
        <p:spPr>
          <a:xfrm>
            <a:off x="334120" y="1161084"/>
            <a:ext cx="10891092" cy="495759"/>
          </a:xfrm>
        </p:spPr>
        <p:txBody>
          <a:bodyPr/>
          <a:lstStyle/>
          <a:p>
            <a:r>
              <a:rPr lang="en-US" dirty="0"/>
              <a:t>From SAMHSA</a:t>
            </a:r>
          </a:p>
        </p:txBody>
      </p:sp>
      <p:sp>
        <p:nvSpPr>
          <p:cNvPr id="4" name="Slide Number Placeholder 3"/>
          <p:cNvSpPr>
            <a:spLocks noGrp="1"/>
          </p:cNvSpPr>
          <p:nvPr>
            <p:ph type="sldNum" sz="quarter" idx="12"/>
          </p:nvPr>
        </p:nvSpPr>
        <p:spPr/>
        <p:txBody>
          <a:bodyPr/>
          <a:lstStyle/>
          <a:p>
            <a:fld id="{86DA0F1D-1B8B-4DC5-939F-2CE9B7FCFD14}" type="slidenum">
              <a:rPr lang="en-US" smtClean="0"/>
              <a:t>27</a:t>
            </a:fld>
            <a:endParaRPr lang="en-US"/>
          </a:p>
        </p:txBody>
      </p:sp>
      <p:pic>
        <p:nvPicPr>
          <p:cNvPr id="5" name="Picture 4"/>
          <p:cNvPicPr>
            <a:picLocks noChangeAspect="1"/>
          </p:cNvPicPr>
          <p:nvPr/>
        </p:nvPicPr>
        <p:blipFill>
          <a:blip r:embed="rId2"/>
          <a:stretch>
            <a:fillRect/>
          </a:stretch>
        </p:blipFill>
        <p:spPr>
          <a:xfrm>
            <a:off x="838200" y="1666003"/>
            <a:ext cx="7343775" cy="676275"/>
          </a:xfrm>
          <a:prstGeom prst="rect">
            <a:avLst/>
          </a:prstGeom>
        </p:spPr>
      </p:pic>
      <p:pic>
        <p:nvPicPr>
          <p:cNvPr id="7" name="Picture 6"/>
          <p:cNvPicPr>
            <a:picLocks noChangeAspect="1"/>
          </p:cNvPicPr>
          <p:nvPr/>
        </p:nvPicPr>
        <p:blipFill>
          <a:blip r:embed="rId3"/>
          <a:stretch>
            <a:fillRect/>
          </a:stretch>
        </p:blipFill>
        <p:spPr>
          <a:xfrm>
            <a:off x="4955811" y="2530095"/>
            <a:ext cx="4924425" cy="1257300"/>
          </a:xfrm>
          <a:prstGeom prst="rect">
            <a:avLst/>
          </a:prstGeom>
        </p:spPr>
      </p:pic>
      <p:pic>
        <p:nvPicPr>
          <p:cNvPr id="8" name="Picture 7"/>
          <p:cNvPicPr>
            <a:picLocks noChangeAspect="1"/>
          </p:cNvPicPr>
          <p:nvPr/>
        </p:nvPicPr>
        <p:blipFill>
          <a:blip r:embed="rId4"/>
          <a:stretch>
            <a:fillRect/>
          </a:stretch>
        </p:blipFill>
        <p:spPr>
          <a:xfrm>
            <a:off x="457945" y="3910910"/>
            <a:ext cx="7477125" cy="647700"/>
          </a:xfrm>
          <a:prstGeom prst="rect">
            <a:avLst/>
          </a:prstGeom>
        </p:spPr>
      </p:pic>
      <p:pic>
        <p:nvPicPr>
          <p:cNvPr id="9" name="Picture 8"/>
          <p:cNvPicPr>
            <a:picLocks noChangeAspect="1"/>
          </p:cNvPicPr>
          <p:nvPr/>
        </p:nvPicPr>
        <p:blipFill>
          <a:blip r:embed="rId5"/>
          <a:stretch>
            <a:fillRect/>
          </a:stretch>
        </p:blipFill>
        <p:spPr>
          <a:xfrm>
            <a:off x="3444263" y="4660647"/>
            <a:ext cx="7639050" cy="923925"/>
          </a:xfrm>
          <a:prstGeom prst="rect">
            <a:avLst/>
          </a:prstGeom>
        </p:spPr>
      </p:pic>
      <p:pic>
        <p:nvPicPr>
          <p:cNvPr id="10" name="Picture 9"/>
          <p:cNvPicPr>
            <a:picLocks noChangeAspect="1"/>
          </p:cNvPicPr>
          <p:nvPr/>
        </p:nvPicPr>
        <p:blipFill>
          <a:blip r:embed="rId6"/>
          <a:stretch>
            <a:fillRect/>
          </a:stretch>
        </p:blipFill>
        <p:spPr>
          <a:xfrm>
            <a:off x="334120" y="5643562"/>
            <a:ext cx="7600950" cy="895350"/>
          </a:xfrm>
          <a:prstGeom prst="rect">
            <a:avLst/>
          </a:prstGeom>
        </p:spPr>
      </p:pic>
      <p:sp>
        <p:nvSpPr>
          <p:cNvPr id="6" name="TextBox 5"/>
          <p:cNvSpPr txBox="1"/>
          <p:nvPr/>
        </p:nvSpPr>
        <p:spPr>
          <a:xfrm>
            <a:off x="8463280" y="1695947"/>
            <a:ext cx="3037840" cy="646331"/>
          </a:xfrm>
          <a:prstGeom prst="rect">
            <a:avLst/>
          </a:prstGeom>
          <a:noFill/>
        </p:spPr>
        <p:txBody>
          <a:bodyPr wrap="square" rtlCol="0">
            <a:spAutoFit/>
          </a:bodyPr>
          <a:lstStyle/>
          <a:p>
            <a:r>
              <a:rPr lang="en-US" b="1" dirty="0"/>
              <a:t>Added Note: With the help of the Prospective CCBHCs.</a:t>
            </a:r>
          </a:p>
        </p:txBody>
      </p:sp>
    </p:spTree>
    <p:extLst>
      <p:ext uri="{BB962C8B-B14F-4D97-AF65-F5344CB8AC3E}">
        <p14:creationId xmlns:p14="http://schemas.microsoft.com/office/powerpoint/2010/main" val="34831283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fade">
                                      <p:cBhvr>
                                        <p:cTn id="16" dur="500"/>
                                        <p:tgtEl>
                                          <p:spTgt spid="7"/>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fade">
                                      <p:cBhvr>
                                        <p:cTn id="21" dur="500"/>
                                        <p:tgtEl>
                                          <p:spTgt spid="8"/>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fade">
                                      <p:cBhvr>
                                        <p:cTn id="26" dur="500"/>
                                        <p:tgtEl>
                                          <p:spTgt spid="9"/>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10"/>
                                        </p:tgtEl>
                                        <p:attrNameLst>
                                          <p:attrName>style.visibility</p:attrName>
                                        </p:attrNameLst>
                                      </p:cBhvr>
                                      <p:to>
                                        <p:strVal val="visible"/>
                                      </p:to>
                                    </p:set>
                                    <p:animEffect transition="in" filter="fade">
                                      <p:cBhvr>
                                        <p:cTn id="31"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Needs Assessment – Other Key Ideas</a:t>
            </a:r>
          </a:p>
        </p:txBody>
      </p:sp>
      <p:sp>
        <p:nvSpPr>
          <p:cNvPr id="3" name="Content Placeholder 2"/>
          <p:cNvSpPr>
            <a:spLocks noGrp="1"/>
          </p:cNvSpPr>
          <p:nvPr>
            <p:ph idx="1"/>
          </p:nvPr>
        </p:nvSpPr>
        <p:spPr>
          <a:xfrm>
            <a:off x="419558" y="1528169"/>
            <a:ext cx="7589705" cy="4828181"/>
          </a:xfrm>
        </p:spPr>
        <p:txBody>
          <a:bodyPr>
            <a:normAutofit lnSpcReduction="10000"/>
          </a:bodyPr>
          <a:lstStyle/>
          <a:p>
            <a:r>
              <a:rPr lang="en-US" dirty="0"/>
              <a:t>The state can’t do all this work on it’s own.</a:t>
            </a:r>
          </a:p>
          <a:p>
            <a:r>
              <a:rPr lang="en-US" dirty="0"/>
              <a:t>Each CCBHC needs to complete a state approved needs assessment as part of it’s certification requirements; and then use the results to design their staffing plan and practice changes that will them to CCBHC certification.</a:t>
            </a:r>
          </a:p>
          <a:p>
            <a:r>
              <a:rPr lang="en-US" dirty="0"/>
              <a:t>Data from the state should inform the CCBHC needs assessment. Each CCBHC should NOT have to compile data that’s available to the state.</a:t>
            </a:r>
          </a:p>
          <a:p>
            <a:r>
              <a:rPr lang="en-US" dirty="0"/>
              <a:t>Data from the CCBHCs should inform the state needs assessment; this information is rolled into the state needs assessment. </a:t>
            </a:r>
          </a:p>
        </p:txBody>
      </p:sp>
      <p:sp>
        <p:nvSpPr>
          <p:cNvPr id="4" name="Slide Number Placeholder 3"/>
          <p:cNvSpPr>
            <a:spLocks noGrp="1"/>
          </p:cNvSpPr>
          <p:nvPr>
            <p:ph type="sldNum" sz="quarter" idx="12"/>
          </p:nvPr>
        </p:nvSpPr>
        <p:spPr/>
        <p:txBody>
          <a:bodyPr/>
          <a:lstStyle/>
          <a:p>
            <a:fld id="{86DA0F1D-1B8B-4DC5-939F-2CE9B7FCFD14}" type="slidenum">
              <a:rPr lang="en-US" smtClean="0"/>
              <a:t>28</a:t>
            </a:fld>
            <a:endParaRPr lang="en-US"/>
          </a:p>
        </p:txBody>
      </p:sp>
      <p:pic>
        <p:nvPicPr>
          <p:cNvPr id="6" name="Picture 5"/>
          <p:cNvPicPr>
            <a:picLocks noChangeAspect="1"/>
          </p:cNvPicPr>
          <p:nvPr/>
        </p:nvPicPr>
        <p:blipFill>
          <a:blip r:embed="rId2"/>
          <a:stretch>
            <a:fillRect/>
          </a:stretch>
        </p:blipFill>
        <p:spPr>
          <a:xfrm>
            <a:off x="8162925" y="2018209"/>
            <a:ext cx="3638550" cy="3438525"/>
          </a:xfrm>
          <a:prstGeom prst="rect">
            <a:avLst/>
          </a:prstGeom>
        </p:spPr>
      </p:pic>
    </p:spTree>
    <p:extLst>
      <p:ext uri="{BB962C8B-B14F-4D97-AF65-F5344CB8AC3E}">
        <p14:creationId xmlns:p14="http://schemas.microsoft.com/office/powerpoint/2010/main" val="34021341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Prospective CCBHC Needs Assessment</a:t>
            </a:r>
          </a:p>
        </p:txBody>
      </p:sp>
      <p:sp>
        <p:nvSpPr>
          <p:cNvPr id="3" name="Content Placeholder 2"/>
          <p:cNvSpPr>
            <a:spLocks noGrp="1"/>
          </p:cNvSpPr>
          <p:nvPr>
            <p:ph idx="1"/>
          </p:nvPr>
        </p:nvSpPr>
        <p:spPr>
          <a:xfrm>
            <a:off x="583894" y="1542360"/>
            <a:ext cx="7238081" cy="4813989"/>
          </a:xfrm>
        </p:spPr>
        <p:txBody>
          <a:bodyPr>
            <a:noAutofit/>
          </a:bodyPr>
          <a:lstStyle/>
          <a:p>
            <a:r>
              <a:rPr lang="en-US" dirty="0"/>
              <a:t>We are working on this document and will solicit input before it’s released.</a:t>
            </a:r>
          </a:p>
          <a:p>
            <a:r>
              <a:rPr lang="en-US" dirty="0"/>
              <a:t>We will be providing data to support you in completing your Needs Assessment.</a:t>
            </a:r>
          </a:p>
          <a:p>
            <a:pPr lvl="1"/>
            <a:r>
              <a:rPr lang="en-US" dirty="0"/>
              <a:t>Behavioral Health Resource Mapping Project data (coming soon in draft form)</a:t>
            </a:r>
          </a:p>
          <a:p>
            <a:pPr lvl="1"/>
            <a:r>
              <a:rPr lang="en-US" dirty="0"/>
              <a:t>Behavioral Health Town Hall data</a:t>
            </a:r>
          </a:p>
          <a:p>
            <a:pPr lvl="1"/>
            <a:r>
              <a:rPr lang="en-US" dirty="0"/>
              <a:t>Oregon’s Health Professional Shortage Areas data</a:t>
            </a:r>
          </a:p>
          <a:p>
            <a:r>
              <a:rPr lang="en-US" dirty="0"/>
              <a:t>You will likely want to use existing Community Needs Assessments from your CCO, local hospitals, health departments, etc.</a:t>
            </a:r>
          </a:p>
        </p:txBody>
      </p:sp>
      <p:sp>
        <p:nvSpPr>
          <p:cNvPr id="4" name="Slide Number Placeholder 3"/>
          <p:cNvSpPr>
            <a:spLocks noGrp="1"/>
          </p:cNvSpPr>
          <p:nvPr>
            <p:ph type="sldNum" sz="quarter" idx="12"/>
          </p:nvPr>
        </p:nvSpPr>
        <p:spPr/>
        <p:txBody>
          <a:bodyPr/>
          <a:lstStyle/>
          <a:p>
            <a:fld id="{86DA0F1D-1B8B-4DC5-939F-2CE9B7FCFD14}" type="slidenum">
              <a:rPr lang="en-US" smtClean="0"/>
              <a:t>29</a:t>
            </a:fld>
            <a:endParaRPr lang="en-US"/>
          </a:p>
        </p:txBody>
      </p:sp>
      <p:pic>
        <p:nvPicPr>
          <p:cNvPr id="6" name="Picture 5"/>
          <p:cNvPicPr>
            <a:picLocks noChangeAspect="1"/>
          </p:cNvPicPr>
          <p:nvPr/>
        </p:nvPicPr>
        <p:blipFill>
          <a:blip r:embed="rId2"/>
          <a:stretch>
            <a:fillRect/>
          </a:stretch>
        </p:blipFill>
        <p:spPr>
          <a:xfrm>
            <a:off x="8109390" y="1959853"/>
            <a:ext cx="3376613" cy="3208715"/>
          </a:xfrm>
          <a:prstGeom prst="rect">
            <a:avLst/>
          </a:prstGeom>
        </p:spPr>
      </p:pic>
    </p:spTree>
    <p:extLst>
      <p:ext uri="{BB962C8B-B14F-4D97-AF65-F5344CB8AC3E}">
        <p14:creationId xmlns:p14="http://schemas.microsoft.com/office/powerpoint/2010/main" val="26873861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2264826" y="168730"/>
            <a:ext cx="9708531" cy="6552746"/>
          </a:xfrm>
          <a:prstGeom prst="rect">
            <a:avLst/>
          </a:prstGeom>
        </p:spPr>
      </p:pic>
      <p:sp>
        <p:nvSpPr>
          <p:cNvPr id="2" name="Title 1"/>
          <p:cNvSpPr>
            <a:spLocks noGrp="1"/>
          </p:cNvSpPr>
          <p:nvPr>
            <p:ph type="title"/>
          </p:nvPr>
        </p:nvSpPr>
        <p:spPr>
          <a:xfrm>
            <a:off x="187287" y="168730"/>
            <a:ext cx="2754086" cy="5962876"/>
          </a:xfrm>
        </p:spPr>
        <p:txBody>
          <a:bodyPr>
            <a:normAutofit/>
          </a:bodyPr>
          <a:lstStyle/>
          <a:p>
            <a:r>
              <a:rPr lang="en-US" sz="3200" dirty="0"/>
              <a:t>Survey Respondents that are “Very Interested” or “Somewhat Interested”</a:t>
            </a:r>
          </a:p>
        </p:txBody>
      </p:sp>
      <p:sp>
        <p:nvSpPr>
          <p:cNvPr id="4" name="Slide Number Placeholder 3"/>
          <p:cNvSpPr>
            <a:spLocks noGrp="1"/>
          </p:cNvSpPr>
          <p:nvPr>
            <p:ph type="sldNum" sz="quarter" idx="12"/>
          </p:nvPr>
        </p:nvSpPr>
        <p:spPr/>
        <p:txBody>
          <a:bodyPr/>
          <a:lstStyle/>
          <a:p>
            <a:fld id="{A6A1F6A3-3A63-445D-821F-FA3E43D3EFF8}" type="slidenum">
              <a:rPr lang="en-US" smtClean="0"/>
              <a:t>3</a:t>
            </a:fld>
            <a:endParaRPr lang="en-US"/>
          </a:p>
        </p:txBody>
      </p:sp>
    </p:spTree>
    <p:extLst>
      <p:ext uri="{BB962C8B-B14F-4D97-AF65-F5344CB8AC3E}">
        <p14:creationId xmlns:p14="http://schemas.microsoft.com/office/powerpoint/2010/main" val="137704424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Prospective CCBHC Needs Assessment</a:t>
            </a:r>
          </a:p>
        </p:txBody>
      </p:sp>
      <p:sp>
        <p:nvSpPr>
          <p:cNvPr id="3" name="Content Placeholder 2"/>
          <p:cNvSpPr>
            <a:spLocks noGrp="1"/>
          </p:cNvSpPr>
          <p:nvPr>
            <p:ph idx="1"/>
          </p:nvPr>
        </p:nvSpPr>
        <p:spPr>
          <a:xfrm>
            <a:off x="838200" y="1542360"/>
            <a:ext cx="5243111" cy="4979625"/>
          </a:xfrm>
        </p:spPr>
        <p:txBody>
          <a:bodyPr>
            <a:normAutofit/>
          </a:bodyPr>
          <a:lstStyle/>
          <a:p>
            <a:r>
              <a:rPr lang="en-US" sz="3200" dirty="0"/>
              <a:t>We will likely be asking you about:</a:t>
            </a:r>
          </a:p>
          <a:p>
            <a:pPr lvl="1"/>
            <a:r>
              <a:rPr lang="en-US" sz="3200" dirty="0"/>
              <a:t>What are your Service Area’s Needs, Capacity, and Gaps?</a:t>
            </a:r>
          </a:p>
          <a:p>
            <a:pPr lvl="2"/>
            <a:r>
              <a:rPr lang="en-US" sz="2800" dirty="0"/>
              <a:t>By Age, </a:t>
            </a:r>
          </a:p>
          <a:p>
            <a:pPr lvl="2"/>
            <a:r>
              <a:rPr lang="en-US" sz="2800" dirty="0"/>
              <a:t>By Race/Ethnicity, and </a:t>
            </a:r>
          </a:p>
          <a:p>
            <a:pPr lvl="2"/>
            <a:r>
              <a:rPr lang="en-US" sz="2800" dirty="0"/>
              <a:t>By Treatment Need</a:t>
            </a:r>
          </a:p>
        </p:txBody>
      </p:sp>
      <p:sp>
        <p:nvSpPr>
          <p:cNvPr id="4" name="Slide Number Placeholder 3"/>
          <p:cNvSpPr>
            <a:spLocks noGrp="1"/>
          </p:cNvSpPr>
          <p:nvPr>
            <p:ph type="sldNum" sz="quarter" idx="12"/>
          </p:nvPr>
        </p:nvSpPr>
        <p:spPr/>
        <p:txBody>
          <a:bodyPr/>
          <a:lstStyle/>
          <a:p>
            <a:fld id="{86DA0F1D-1B8B-4DC5-939F-2CE9B7FCFD14}" type="slidenum">
              <a:rPr lang="en-US" smtClean="0"/>
              <a:t>30</a:t>
            </a:fld>
            <a:endParaRPr lang="en-US"/>
          </a:p>
        </p:txBody>
      </p:sp>
      <p:pic>
        <p:nvPicPr>
          <p:cNvPr id="5" name="Picture 4"/>
          <p:cNvPicPr>
            <a:picLocks noChangeAspect="1"/>
          </p:cNvPicPr>
          <p:nvPr/>
        </p:nvPicPr>
        <p:blipFill>
          <a:blip r:embed="rId2"/>
          <a:stretch>
            <a:fillRect/>
          </a:stretch>
        </p:blipFill>
        <p:spPr>
          <a:xfrm>
            <a:off x="6587111" y="1875879"/>
            <a:ext cx="4275520" cy="3138584"/>
          </a:xfrm>
          <a:prstGeom prst="rect">
            <a:avLst/>
          </a:prstGeom>
        </p:spPr>
      </p:pic>
    </p:spTree>
    <p:extLst>
      <p:ext uri="{BB962C8B-B14F-4D97-AF65-F5344CB8AC3E}">
        <p14:creationId xmlns:p14="http://schemas.microsoft.com/office/powerpoint/2010/main" val="7008834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Prospective CCBHC Needs Assessment</a:t>
            </a:r>
          </a:p>
        </p:txBody>
      </p:sp>
      <p:sp>
        <p:nvSpPr>
          <p:cNvPr id="3" name="Content Placeholder 2"/>
          <p:cNvSpPr>
            <a:spLocks noGrp="1"/>
          </p:cNvSpPr>
          <p:nvPr>
            <p:ph idx="1"/>
          </p:nvPr>
        </p:nvSpPr>
        <p:spPr>
          <a:xfrm>
            <a:off x="838200" y="1542360"/>
            <a:ext cx="5727853" cy="4979625"/>
          </a:xfrm>
        </p:spPr>
        <p:txBody>
          <a:bodyPr>
            <a:normAutofit/>
          </a:bodyPr>
          <a:lstStyle/>
          <a:p>
            <a:r>
              <a:rPr lang="en-US" dirty="0"/>
              <a:t>We understand that this is a tall order and, in many cases, could take a year or more to complete.</a:t>
            </a:r>
          </a:p>
          <a:p>
            <a:r>
              <a:rPr lang="en-US" dirty="0"/>
              <a:t>It will be important for each organization to work with available data and consider this a </a:t>
            </a:r>
            <a:r>
              <a:rPr lang="en-US" i="1" dirty="0"/>
              <a:t>rapid needs assessment process</a:t>
            </a:r>
            <a:r>
              <a:rPr lang="en-US" dirty="0"/>
              <a:t> that will provide </a:t>
            </a:r>
            <a:r>
              <a:rPr lang="en-US" i="1" dirty="0"/>
              <a:t>good enough</a:t>
            </a:r>
            <a:r>
              <a:rPr lang="en-US" dirty="0"/>
              <a:t> information to complete your clinical redesign, staffing plan and budget. </a:t>
            </a:r>
          </a:p>
          <a:p>
            <a:r>
              <a:rPr lang="en-US" dirty="0"/>
              <a:t>Questions?</a:t>
            </a:r>
            <a:endParaRPr lang="en-US" sz="2800" dirty="0"/>
          </a:p>
        </p:txBody>
      </p:sp>
      <p:sp>
        <p:nvSpPr>
          <p:cNvPr id="4" name="Slide Number Placeholder 3"/>
          <p:cNvSpPr>
            <a:spLocks noGrp="1"/>
          </p:cNvSpPr>
          <p:nvPr>
            <p:ph type="sldNum" sz="quarter" idx="12"/>
          </p:nvPr>
        </p:nvSpPr>
        <p:spPr/>
        <p:txBody>
          <a:bodyPr/>
          <a:lstStyle/>
          <a:p>
            <a:fld id="{86DA0F1D-1B8B-4DC5-939F-2CE9B7FCFD14}" type="slidenum">
              <a:rPr lang="en-US" smtClean="0"/>
              <a:t>31</a:t>
            </a:fld>
            <a:endParaRPr lang="en-US"/>
          </a:p>
        </p:txBody>
      </p:sp>
      <p:pic>
        <p:nvPicPr>
          <p:cNvPr id="6" name="Picture 5"/>
          <p:cNvPicPr>
            <a:picLocks noChangeAspect="1"/>
          </p:cNvPicPr>
          <p:nvPr/>
        </p:nvPicPr>
        <p:blipFill>
          <a:blip r:embed="rId2"/>
          <a:stretch>
            <a:fillRect/>
          </a:stretch>
        </p:blipFill>
        <p:spPr>
          <a:xfrm>
            <a:off x="7115520" y="1542360"/>
            <a:ext cx="3956432" cy="4491358"/>
          </a:xfrm>
          <a:prstGeom prst="rect">
            <a:avLst/>
          </a:prstGeom>
        </p:spPr>
      </p:pic>
    </p:spTree>
    <p:extLst>
      <p:ext uri="{BB962C8B-B14F-4D97-AF65-F5344CB8AC3E}">
        <p14:creationId xmlns:p14="http://schemas.microsoft.com/office/powerpoint/2010/main" val="24568343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95829" y="232924"/>
            <a:ext cx="10515600" cy="868764"/>
          </a:xfrm>
        </p:spPr>
        <p:txBody>
          <a:bodyPr/>
          <a:lstStyle/>
          <a:p>
            <a:r>
              <a:rPr lang="en-US" dirty="0"/>
              <a:t>Key Question</a:t>
            </a:r>
          </a:p>
        </p:txBody>
      </p:sp>
      <p:sp>
        <p:nvSpPr>
          <p:cNvPr id="3" name="Content Placeholder 2"/>
          <p:cNvSpPr>
            <a:spLocks noGrp="1"/>
          </p:cNvSpPr>
          <p:nvPr>
            <p:ph idx="1"/>
          </p:nvPr>
        </p:nvSpPr>
        <p:spPr>
          <a:xfrm>
            <a:off x="386507" y="1013552"/>
            <a:ext cx="8224093" cy="5475383"/>
          </a:xfrm>
        </p:spPr>
        <p:txBody>
          <a:bodyPr>
            <a:normAutofit fontScale="92500" lnSpcReduction="20000"/>
          </a:bodyPr>
          <a:lstStyle/>
          <a:p>
            <a:r>
              <a:rPr lang="en-US" dirty="0"/>
              <a:t>Question: Is it possible for multiple organizations to be certified within a Geographic Region?</a:t>
            </a:r>
          </a:p>
          <a:p>
            <a:r>
              <a:rPr lang="en-US" dirty="0"/>
              <a:t>Answer: </a:t>
            </a:r>
          </a:p>
          <a:p>
            <a:pPr lvl="1"/>
            <a:r>
              <a:rPr lang="en-US" dirty="0"/>
              <a:t>Oregon will </a:t>
            </a:r>
            <a:r>
              <a:rPr lang="en-US" i="1" dirty="0"/>
              <a:t>consider </a:t>
            </a:r>
            <a:r>
              <a:rPr lang="en-US" dirty="0"/>
              <a:t>certifying more than one CCBHC in a geographic region.  </a:t>
            </a:r>
          </a:p>
          <a:p>
            <a:pPr lvl="1"/>
            <a:r>
              <a:rPr lang="en-US" dirty="0"/>
              <a:t>However, the need for more than one CCBHC (especially if there is any overlap in population services) MUST be clearly documented in the needs assessment.  </a:t>
            </a:r>
          </a:p>
          <a:p>
            <a:pPr lvl="1"/>
            <a:r>
              <a:rPr lang="en-US" dirty="0"/>
              <a:t>Referencing criteria 1.a.2, SAMHSA has clearly indicated a CCBHC’s staff needs to be appropriate in size and compensation for the population to be served by the CCBHC. Year 1 would serve as a planning year.</a:t>
            </a:r>
          </a:p>
          <a:p>
            <a:r>
              <a:rPr lang="en-US" dirty="0"/>
              <a:t>Question: How do multiple potential CCBHCs within a region address the Needs Assessment?</a:t>
            </a:r>
          </a:p>
          <a:p>
            <a:r>
              <a:rPr lang="en-US" dirty="0"/>
              <a:t>Answer: Good question. We don’t have a definitive answer, but it might be a good idea for them to coordinate their needs assessment activities to ensure that, collectively, their staffing plan will align with need.</a:t>
            </a:r>
          </a:p>
        </p:txBody>
      </p:sp>
      <p:sp>
        <p:nvSpPr>
          <p:cNvPr id="4" name="Slide Number Placeholder 3"/>
          <p:cNvSpPr>
            <a:spLocks noGrp="1"/>
          </p:cNvSpPr>
          <p:nvPr>
            <p:ph type="sldNum" sz="quarter" idx="12"/>
          </p:nvPr>
        </p:nvSpPr>
        <p:spPr/>
        <p:txBody>
          <a:bodyPr/>
          <a:lstStyle/>
          <a:p>
            <a:fld id="{86DA0F1D-1B8B-4DC5-939F-2CE9B7FCFD14}" type="slidenum">
              <a:rPr lang="en-US" smtClean="0"/>
              <a:t>32</a:t>
            </a:fld>
            <a:endParaRPr lang="en-US"/>
          </a:p>
        </p:txBody>
      </p:sp>
      <p:pic>
        <p:nvPicPr>
          <p:cNvPr id="5" name="Picture 4"/>
          <p:cNvPicPr>
            <a:picLocks noChangeAspect="1"/>
          </p:cNvPicPr>
          <p:nvPr/>
        </p:nvPicPr>
        <p:blipFill>
          <a:blip r:embed="rId2"/>
          <a:stretch>
            <a:fillRect/>
          </a:stretch>
        </p:blipFill>
        <p:spPr>
          <a:xfrm>
            <a:off x="10133569" y="339688"/>
            <a:ext cx="1581150" cy="1524000"/>
          </a:xfrm>
          <a:prstGeom prst="rect">
            <a:avLst/>
          </a:prstGeom>
        </p:spPr>
      </p:pic>
      <p:pic>
        <p:nvPicPr>
          <p:cNvPr id="6" name="Picture 5"/>
          <p:cNvPicPr>
            <a:picLocks noChangeAspect="1"/>
          </p:cNvPicPr>
          <p:nvPr/>
        </p:nvPicPr>
        <p:blipFill>
          <a:blip r:embed="rId3"/>
          <a:stretch>
            <a:fillRect/>
          </a:stretch>
        </p:blipFill>
        <p:spPr>
          <a:xfrm>
            <a:off x="8837534" y="2007243"/>
            <a:ext cx="2076450" cy="1438275"/>
          </a:xfrm>
          <a:prstGeom prst="rect">
            <a:avLst/>
          </a:prstGeom>
        </p:spPr>
      </p:pic>
      <p:pic>
        <p:nvPicPr>
          <p:cNvPr id="7" name="Picture 6"/>
          <p:cNvPicPr>
            <a:picLocks noChangeAspect="1"/>
          </p:cNvPicPr>
          <p:nvPr/>
        </p:nvPicPr>
        <p:blipFill>
          <a:blip r:embed="rId4"/>
          <a:stretch>
            <a:fillRect/>
          </a:stretch>
        </p:blipFill>
        <p:spPr>
          <a:xfrm>
            <a:off x="9990694" y="3596009"/>
            <a:ext cx="1866900" cy="1400175"/>
          </a:xfrm>
          <a:prstGeom prst="rect">
            <a:avLst/>
          </a:prstGeom>
        </p:spPr>
      </p:pic>
      <p:pic>
        <p:nvPicPr>
          <p:cNvPr id="10" name="Picture 9"/>
          <p:cNvPicPr>
            <a:picLocks noChangeAspect="1"/>
          </p:cNvPicPr>
          <p:nvPr/>
        </p:nvPicPr>
        <p:blipFill>
          <a:blip r:embed="rId5"/>
          <a:stretch>
            <a:fillRect/>
          </a:stretch>
        </p:blipFill>
        <p:spPr>
          <a:xfrm>
            <a:off x="8752204" y="5143526"/>
            <a:ext cx="1560195" cy="1395386"/>
          </a:xfrm>
          <a:prstGeom prst="rect">
            <a:avLst/>
          </a:prstGeom>
        </p:spPr>
      </p:pic>
    </p:spTree>
    <p:extLst>
      <p:ext uri="{BB962C8B-B14F-4D97-AF65-F5344CB8AC3E}">
        <p14:creationId xmlns:p14="http://schemas.microsoft.com/office/powerpoint/2010/main" val="17616934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956899"/>
          </a:xfrm>
        </p:spPr>
        <p:txBody>
          <a:bodyPr/>
          <a:lstStyle/>
          <a:p>
            <a:r>
              <a:rPr lang="en-US" dirty="0"/>
              <a:t>Step 4: Identify High Priority Gaps</a:t>
            </a:r>
          </a:p>
        </p:txBody>
      </p:sp>
      <p:sp>
        <p:nvSpPr>
          <p:cNvPr id="3" name="Content Placeholder 2"/>
          <p:cNvSpPr>
            <a:spLocks noGrp="1"/>
          </p:cNvSpPr>
          <p:nvPr>
            <p:ph idx="1"/>
          </p:nvPr>
        </p:nvSpPr>
        <p:spPr>
          <a:xfrm>
            <a:off x="418643" y="1322024"/>
            <a:ext cx="7425368" cy="5034326"/>
          </a:xfrm>
        </p:spPr>
        <p:txBody>
          <a:bodyPr>
            <a:normAutofit lnSpcReduction="10000"/>
          </a:bodyPr>
          <a:lstStyle/>
          <a:p>
            <a:r>
              <a:rPr lang="en-US" sz="2400" dirty="0"/>
              <a:t>It is </a:t>
            </a:r>
            <a:r>
              <a:rPr lang="en-US" sz="2400" u="sng" dirty="0"/>
              <a:t>not</a:t>
            </a:r>
            <a:r>
              <a:rPr lang="en-US" sz="2400" dirty="0"/>
              <a:t> reasonable to expect that limited additional funding for the CCBHC Demonstration Program will provide enough resources to close all of the identified gaps, especially when we already know from the AOCMHP Behavioral Health Gap Analysis that there are significant gaps in the number served that will require several hundred million dollars to close. </a:t>
            </a:r>
          </a:p>
          <a:p>
            <a:r>
              <a:rPr lang="en-US" sz="2400" dirty="0"/>
              <a:t>Begin to think about what’s needed to Close the Gaps, including:</a:t>
            </a:r>
          </a:p>
          <a:p>
            <a:pPr lvl="1"/>
            <a:r>
              <a:rPr lang="en-US" dirty="0"/>
              <a:t>Additional Staffing</a:t>
            </a:r>
          </a:p>
          <a:p>
            <a:pPr lvl="1"/>
            <a:r>
              <a:rPr lang="en-US" dirty="0"/>
              <a:t>Additional Services (the “Big 9” plus Care Coordination)</a:t>
            </a:r>
          </a:p>
          <a:p>
            <a:pPr lvl="1"/>
            <a:r>
              <a:rPr lang="en-US" dirty="0"/>
              <a:t>Hours of Operation and Timely Access</a:t>
            </a:r>
          </a:p>
          <a:p>
            <a:pPr lvl="1"/>
            <a:r>
              <a:rPr lang="en-US" dirty="0"/>
              <a:t>Additional Training</a:t>
            </a:r>
          </a:p>
          <a:p>
            <a:endParaRPr lang="en-US" dirty="0"/>
          </a:p>
          <a:p>
            <a:endParaRPr lang="en-US" dirty="0"/>
          </a:p>
        </p:txBody>
      </p:sp>
      <p:sp>
        <p:nvSpPr>
          <p:cNvPr id="4" name="Slide Number Placeholder 3"/>
          <p:cNvSpPr>
            <a:spLocks noGrp="1"/>
          </p:cNvSpPr>
          <p:nvPr>
            <p:ph type="sldNum" sz="quarter" idx="12"/>
          </p:nvPr>
        </p:nvSpPr>
        <p:spPr/>
        <p:txBody>
          <a:bodyPr/>
          <a:lstStyle/>
          <a:p>
            <a:fld id="{86DA0F1D-1B8B-4DC5-939F-2CE9B7FCFD14}" type="slidenum">
              <a:rPr lang="en-US" smtClean="0"/>
              <a:t>33</a:t>
            </a:fld>
            <a:endParaRPr lang="en-US"/>
          </a:p>
        </p:txBody>
      </p:sp>
      <p:pic>
        <p:nvPicPr>
          <p:cNvPr id="6" name="Picture 5"/>
          <p:cNvPicPr>
            <a:picLocks noChangeAspect="1"/>
          </p:cNvPicPr>
          <p:nvPr/>
        </p:nvPicPr>
        <p:blipFill>
          <a:blip r:embed="rId2"/>
          <a:stretch>
            <a:fillRect/>
          </a:stretch>
        </p:blipFill>
        <p:spPr>
          <a:xfrm>
            <a:off x="7965195" y="1689827"/>
            <a:ext cx="3641328" cy="4038944"/>
          </a:xfrm>
          <a:prstGeom prst="rect">
            <a:avLst/>
          </a:prstGeom>
        </p:spPr>
      </p:pic>
    </p:spTree>
    <p:extLst>
      <p:ext uri="{BB962C8B-B14F-4D97-AF65-F5344CB8AC3E}">
        <p14:creationId xmlns:p14="http://schemas.microsoft.com/office/powerpoint/2010/main" val="27183977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par>
                          <p:cTn id="11" fill="hold">
                            <p:stCondLst>
                              <p:cond delay="0"/>
                            </p:stCondLst>
                            <p:childTnLst>
                              <p:par>
                                <p:cTn id="12" presetID="1" presetClass="entr" presetSubtype="0" fill="hold" grpId="0" nodeType="afterEffect">
                                  <p:stCondLst>
                                    <p:cond delay="1000"/>
                                  </p:stCondLst>
                                  <p:childTnLst>
                                    <p:set>
                                      <p:cBhvr>
                                        <p:cTn id="13" dur="1" fill="hold">
                                          <p:stCondLst>
                                            <p:cond delay="0"/>
                                          </p:stCondLst>
                                        </p:cTn>
                                        <p:tgtEl>
                                          <p:spTgt spid="3">
                                            <p:txEl>
                                              <p:pRg st="2" end="2"/>
                                            </p:txEl>
                                          </p:spTgt>
                                        </p:tgtEl>
                                        <p:attrNameLst>
                                          <p:attrName>style.visibility</p:attrName>
                                        </p:attrNameLst>
                                      </p:cBhvr>
                                      <p:to>
                                        <p:strVal val="visible"/>
                                      </p:to>
                                    </p:set>
                                  </p:childTnLst>
                                </p:cTn>
                              </p:par>
                            </p:childTnLst>
                          </p:cTn>
                        </p:par>
                        <p:par>
                          <p:cTn id="14" fill="hold">
                            <p:stCondLst>
                              <p:cond delay="1000"/>
                            </p:stCondLst>
                            <p:childTnLst>
                              <p:par>
                                <p:cTn id="15" presetID="1" presetClass="entr" presetSubtype="0" fill="hold" grpId="0" nodeType="afterEffect">
                                  <p:stCondLst>
                                    <p:cond delay="100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childTnLst>
                          </p:cTn>
                        </p:par>
                        <p:par>
                          <p:cTn id="17" fill="hold">
                            <p:stCondLst>
                              <p:cond delay="2000"/>
                            </p:stCondLst>
                            <p:childTnLst>
                              <p:par>
                                <p:cTn id="18" presetID="1" presetClass="entr" presetSubtype="0" fill="hold" grpId="0" nodeType="afterEffect">
                                  <p:stCondLst>
                                    <p:cond delay="1000"/>
                                  </p:stCondLst>
                                  <p:childTnLst>
                                    <p:set>
                                      <p:cBhvr>
                                        <p:cTn id="19" dur="1" fill="hold">
                                          <p:stCondLst>
                                            <p:cond delay="0"/>
                                          </p:stCondLst>
                                        </p:cTn>
                                        <p:tgtEl>
                                          <p:spTgt spid="3">
                                            <p:txEl>
                                              <p:pRg st="4" end="4"/>
                                            </p:txEl>
                                          </p:spTgt>
                                        </p:tgtEl>
                                        <p:attrNameLst>
                                          <p:attrName>style.visibility</p:attrName>
                                        </p:attrNameLst>
                                      </p:cBhvr>
                                      <p:to>
                                        <p:strVal val="visible"/>
                                      </p:to>
                                    </p:set>
                                  </p:childTnLst>
                                </p:cTn>
                              </p:par>
                            </p:childTnLst>
                          </p:cTn>
                        </p:par>
                        <p:par>
                          <p:cTn id="20" fill="hold">
                            <p:stCondLst>
                              <p:cond delay="3000"/>
                            </p:stCondLst>
                            <p:childTnLst>
                              <p:par>
                                <p:cTn id="21" presetID="1" presetClass="entr" presetSubtype="0" fill="hold" grpId="0" nodeType="afterEffect">
                                  <p:stCondLst>
                                    <p:cond delay="100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95829" y="232924"/>
            <a:ext cx="10515600" cy="868764"/>
          </a:xfrm>
        </p:spPr>
        <p:txBody>
          <a:bodyPr/>
          <a:lstStyle/>
          <a:p>
            <a:r>
              <a:rPr lang="en-US" dirty="0"/>
              <a:t>Key Question</a:t>
            </a:r>
          </a:p>
        </p:txBody>
      </p:sp>
      <p:sp>
        <p:nvSpPr>
          <p:cNvPr id="3" name="Content Placeholder 2"/>
          <p:cNvSpPr>
            <a:spLocks noGrp="1"/>
          </p:cNvSpPr>
          <p:nvPr>
            <p:ph idx="1"/>
          </p:nvPr>
        </p:nvSpPr>
        <p:spPr>
          <a:xfrm>
            <a:off x="386507" y="1101688"/>
            <a:ext cx="3601599" cy="5254662"/>
          </a:xfrm>
        </p:spPr>
        <p:txBody>
          <a:bodyPr>
            <a:normAutofit/>
          </a:bodyPr>
          <a:lstStyle/>
          <a:p>
            <a:r>
              <a:rPr lang="en-US" dirty="0"/>
              <a:t>Question: What are the “Big 9” Services</a:t>
            </a:r>
          </a:p>
          <a:p>
            <a:r>
              <a:rPr lang="en-US" dirty="0"/>
              <a:t>Answer: </a:t>
            </a:r>
          </a:p>
          <a:p>
            <a:pPr lvl="1"/>
            <a:r>
              <a:rPr lang="en-US" dirty="0"/>
              <a:t>See the diagram.</a:t>
            </a:r>
          </a:p>
          <a:p>
            <a:pPr lvl="1"/>
            <a:r>
              <a:rPr lang="en-US" dirty="0"/>
              <a:t>Note that Crisis Services are part of an existing state system and not required of every CCBHC.</a:t>
            </a:r>
          </a:p>
          <a:p>
            <a:endParaRPr lang="en-US" dirty="0"/>
          </a:p>
          <a:p>
            <a:r>
              <a:rPr lang="en-US" dirty="0"/>
              <a:t>Questions?</a:t>
            </a:r>
          </a:p>
        </p:txBody>
      </p:sp>
      <p:sp>
        <p:nvSpPr>
          <p:cNvPr id="4" name="Slide Number Placeholder 3"/>
          <p:cNvSpPr>
            <a:spLocks noGrp="1"/>
          </p:cNvSpPr>
          <p:nvPr>
            <p:ph type="sldNum" sz="quarter" idx="12"/>
          </p:nvPr>
        </p:nvSpPr>
        <p:spPr/>
        <p:txBody>
          <a:bodyPr/>
          <a:lstStyle/>
          <a:p>
            <a:fld id="{86DA0F1D-1B8B-4DC5-939F-2CE9B7FCFD14}" type="slidenum">
              <a:rPr lang="en-US" smtClean="0"/>
              <a:t>34</a:t>
            </a:fld>
            <a:endParaRPr lang="en-US"/>
          </a:p>
        </p:txBody>
      </p:sp>
      <p:pic>
        <p:nvPicPr>
          <p:cNvPr id="5" name="Picture 4"/>
          <p:cNvPicPr>
            <a:picLocks noChangeAspect="1"/>
          </p:cNvPicPr>
          <p:nvPr/>
        </p:nvPicPr>
        <p:blipFill>
          <a:blip r:embed="rId2"/>
          <a:stretch>
            <a:fillRect/>
          </a:stretch>
        </p:blipFill>
        <p:spPr>
          <a:xfrm>
            <a:off x="2406956" y="4952256"/>
            <a:ext cx="1581150" cy="1524000"/>
          </a:xfrm>
          <a:prstGeom prst="rect">
            <a:avLst/>
          </a:prstGeom>
        </p:spPr>
      </p:pic>
      <p:pic>
        <p:nvPicPr>
          <p:cNvPr id="6" name="Picture 5"/>
          <p:cNvPicPr>
            <a:picLocks noChangeAspect="1"/>
          </p:cNvPicPr>
          <p:nvPr/>
        </p:nvPicPr>
        <p:blipFill>
          <a:blip r:embed="rId3"/>
          <a:stretch>
            <a:fillRect/>
          </a:stretch>
        </p:blipFill>
        <p:spPr>
          <a:xfrm>
            <a:off x="3950803" y="482728"/>
            <a:ext cx="7587762" cy="5743724"/>
          </a:xfrm>
          <a:prstGeom prst="rect">
            <a:avLst/>
          </a:prstGeom>
        </p:spPr>
      </p:pic>
    </p:spTree>
    <p:extLst>
      <p:ext uri="{BB962C8B-B14F-4D97-AF65-F5344CB8AC3E}">
        <p14:creationId xmlns:p14="http://schemas.microsoft.com/office/powerpoint/2010/main" val="34918175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par>
                          <p:cTn id="15" fill="hold">
                            <p:stCondLst>
                              <p:cond delay="0"/>
                            </p:stCondLst>
                            <p:childTnLst>
                              <p:par>
                                <p:cTn id="16" presetID="10" presetClass="entr" presetSubtype="0" fill="hold" nodeType="afterEffect">
                                  <p:stCondLst>
                                    <p:cond delay="1000"/>
                                  </p:stCondLst>
                                  <p:childTnLst>
                                    <p:set>
                                      <p:cBhvr>
                                        <p:cTn id="17" dur="1" fill="hold">
                                          <p:stCondLst>
                                            <p:cond delay="0"/>
                                          </p:stCondLst>
                                        </p:cTn>
                                        <p:tgtEl>
                                          <p:spTgt spid="6"/>
                                        </p:tgtEl>
                                        <p:attrNameLst>
                                          <p:attrName>style.visibility</p:attrName>
                                        </p:attrNameLst>
                                      </p:cBhvr>
                                      <p:to>
                                        <p:strVal val="visible"/>
                                      </p:to>
                                    </p:set>
                                    <p:animEffect transition="in" filter="fade">
                                      <p:cBhvr>
                                        <p:cTn id="18" dur="500"/>
                                        <p:tgtEl>
                                          <p:spTgt spid="6"/>
                                        </p:tgtEl>
                                      </p:cBhvr>
                                    </p:animEffec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62614"/>
            <a:ext cx="10515600" cy="942057"/>
          </a:xfrm>
        </p:spPr>
        <p:txBody>
          <a:bodyPr/>
          <a:lstStyle/>
          <a:p>
            <a:r>
              <a:rPr lang="en-US" dirty="0"/>
              <a:t>Step 4: Identify High Priority Gaps</a:t>
            </a:r>
          </a:p>
        </p:txBody>
      </p:sp>
      <p:sp>
        <p:nvSpPr>
          <p:cNvPr id="3" name="Content Placeholder 2"/>
          <p:cNvSpPr>
            <a:spLocks noGrp="1"/>
          </p:cNvSpPr>
          <p:nvPr>
            <p:ph idx="1"/>
          </p:nvPr>
        </p:nvSpPr>
        <p:spPr>
          <a:xfrm>
            <a:off x="418641" y="1104671"/>
            <a:ext cx="6059277" cy="5538500"/>
          </a:xfrm>
        </p:spPr>
        <p:txBody>
          <a:bodyPr>
            <a:normAutofit/>
          </a:bodyPr>
          <a:lstStyle/>
          <a:p>
            <a:r>
              <a:rPr lang="en-US" dirty="0"/>
              <a:t>This Step involves a two-part activity:</a:t>
            </a:r>
          </a:p>
          <a:p>
            <a:pPr lvl="1"/>
            <a:r>
              <a:rPr lang="en-US" b="1" dirty="0"/>
              <a:t>Brainstorm:</a:t>
            </a:r>
            <a:r>
              <a:rPr lang="en-US" dirty="0"/>
              <a:t> What are the potential strategies you could roll out to address the gaps in the areas in the Needs Assessment?</a:t>
            </a:r>
          </a:p>
          <a:p>
            <a:pPr lvl="1"/>
            <a:r>
              <a:rPr lang="en-US" b="1" dirty="0"/>
              <a:t>Prioritize:</a:t>
            </a:r>
            <a:r>
              <a:rPr lang="en-US" dirty="0"/>
              <a:t> Assuming that you will be able to receive a modest amount of additional revenue to support your CCBHC Program, what are the highest priority strategies that are both feasible (we have the space, can hire the people, etc.) and actionable (we have enough control over closing the gap that we can actually move the needle)?</a:t>
            </a:r>
          </a:p>
          <a:p>
            <a:r>
              <a:rPr lang="en-US" dirty="0"/>
              <a:t>Questions?</a:t>
            </a:r>
          </a:p>
          <a:p>
            <a:endParaRPr lang="en-US" dirty="0"/>
          </a:p>
        </p:txBody>
      </p:sp>
      <p:sp>
        <p:nvSpPr>
          <p:cNvPr id="4" name="Slide Number Placeholder 3"/>
          <p:cNvSpPr>
            <a:spLocks noGrp="1"/>
          </p:cNvSpPr>
          <p:nvPr>
            <p:ph type="sldNum" sz="quarter" idx="12"/>
          </p:nvPr>
        </p:nvSpPr>
        <p:spPr/>
        <p:txBody>
          <a:bodyPr/>
          <a:lstStyle/>
          <a:p>
            <a:fld id="{86DA0F1D-1B8B-4DC5-939F-2CE9B7FCFD14}" type="slidenum">
              <a:rPr lang="en-US" smtClean="0"/>
              <a:t>35</a:t>
            </a:fld>
            <a:endParaRPr lang="en-US"/>
          </a:p>
        </p:txBody>
      </p:sp>
      <p:pic>
        <p:nvPicPr>
          <p:cNvPr id="5" name="Picture 4"/>
          <p:cNvPicPr>
            <a:picLocks noChangeAspect="1"/>
          </p:cNvPicPr>
          <p:nvPr/>
        </p:nvPicPr>
        <p:blipFill>
          <a:blip r:embed="rId2"/>
          <a:stretch>
            <a:fillRect/>
          </a:stretch>
        </p:blipFill>
        <p:spPr>
          <a:xfrm>
            <a:off x="6477918" y="1307182"/>
            <a:ext cx="5297197" cy="5049168"/>
          </a:xfrm>
          <a:prstGeom prst="rect">
            <a:avLst/>
          </a:prstGeom>
        </p:spPr>
      </p:pic>
    </p:spTree>
    <p:extLst>
      <p:ext uri="{BB962C8B-B14F-4D97-AF65-F5344CB8AC3E}">
        <p14:creationId xmlns:p14="http://schemas.microsoft.com/office/powerpoint/2010/main" val="15299192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824697"/>
          </a:xfrm>
        </p:spPr>
        <p:txBody>
          <a:bodyPr/>
          <a:lstStyle/>
          <a:p>
            <a:r>
              <a:rPr lang="en-US" dirty="0"/>
              <a:t>Step 5: Revise Your Clinical Design</a:t>
            </a:r>
          </a:p>
        </p:txBody>
      </p:sp>
      <p:sp>
        <p:nvSpPr>
          <p:cNvPr id="3" name="Content Placeholder 2"/>
          <p:cNvSpPr>
            <a:spLocks noGrp="1"/>
          </p:cNvSpPr>
          <p:nvPr>
            <p:ph idx="1"/>
          </p:nvPr>
        </p:nvSpPr>
        <p:spPr>
          <a:xfrm>
            <a:off x="583894" y="1221897"/>
            <a:ext cx="10769906" cy="5045725"/>
          </a:xfrm>
        </p:spPr>
        <p:txBody>
          <a:bodyPr>
            <a:normAutofit lnSpcReduction="10000"/>
          </a:bodyPr>
          <a:lstStyle/>
          <a:p>
            <a:r>
              <a:rPr lang="en-US" dirty="0"/>
              <a:t>For many organizations, CCBHC-ness requires changes in…</a:t>
            </a:r>
          </a:p>
          <a:p>
            <a:pPr lvl="1"/>
            <a:r>
              <a:rPr lang="en-US" dirty="0"/>
              <a:t>What care is provided (9 services plus care coordination)</a:t>
            </a:r>
          </a:p>
          <a:p>
            <a:pPr lvl="1"/>
            <a:r>
              <a:rPr lang="en-US" dirty="0"/>
              <a:t>How care is provided (trauma informed, team-based, outcomes-based)</a:t>
            </a:r>
          </a:p>
          <a:p>
            <a:pPr lvl="1"/>
            <a:r>
              <a:rPr lang="en-US" dirty="0"/>
              <a:t>Where care is provided (in diverse locations, including in community settings)</a:t>
            </a:r>
          </a:p>
          <a:p>
            <a:pPr lvl="1"/>
            <a:r>
              <a:rPr lang="en-US" dirty="0"/>
              <a:t>Who provides care (more paraprofessionals, peer professionals, etc.)</a:t>
            </a:r>
          </a:p>
          <a:p>
            <a:r>
              <a:rPr lang="en-US" dirty="0"/>
              <a:t>Process Mapping</a:t>
            </a:r>
          </a:p>
          <a:p>
            <a:pPr lvl="1"/>
            <a:r>
              <a:rPr lang="en-US" dirty="0"/>
              <a:t>Use a multidisciplinary team</a:t>
            </a:r>
          </a:p>
          <a:p>
            <a:pPr lvl="1"/>
            <a:r>
              <a:rPr lang="en-US" dirty="0"/>
              <a:t>Identify key clinical processes/</a:t>
            </a:r>
            <a:br>
              <a:rPr lang="en-US" dirty="0"/>
            </a:br>
            <a:r>
              <a:rPr lang="en-US" dirty="0"/>
              <a:t>workflows to change</a:t>
            </a:r>
          </a:p>
          <a:p>
            <a:pPr lvl="1"/>
            <a:r>
              <a:rPr lang="en-US" dirty="0"/>
              <a:t>Diagram the </a:t>
            </a:r>
            <a:r>
              <a:rPr lang="en-US" i="1" dirty="0"/>
              <a:t>as is state</a:t>
            </a:r>
          </a:p>
          <a:p>
            <a:pPr lvl="1"/>
            <a:r>
              <a:rPr lang="en-US" dirty="0"/>
              <a:t>Diagram the to be state</a:t>
            </a:r>
          </a:p>
          <a:p>
            <a:pPr lvl="1"/>
            <a:r>
              <a:rPr lang="en-US" dirty="0"/>
              <a:t>Identify the changes to make</a:t>
            </a:r>
          </a:p>
          <a:p>
            <a:pPr lvl="1"/>
            <a:r>
              <a:rPr lang="en-US" dirty="0"/>
              <a:t>Develop a plan to test the changes</a:t>
            </a:r>
          </a:p>
          <a:p>
            <a:pPr lvl="1"/>
            <a:endParaRPr lang="en-US" dirty="0"/>
          </a:p>
        </p:txBody>
      </p:sp>
      <p:sp>
        <p:nvSpPr>
          <p:cNvPr id="4" name="Slide Number Placeholder 3"/>
          <p:cNvSpPr>
            <a:spLocks noGrp="1"/>
          </p:cNvSpPr>
          <p:nvPr>
            <p:ph type="sldNum" sz="quarter" idx="12"/>
          </p:nvPr>
        </p:nvSpPr>
        <p:spPr/>
        <p:txBody>
          <a:bodyPr/>
          <a:lstStyle/>
          <a:p>
            <a:fld id="{86DA0F1D-1B8B-4DC5-939F-2CE9B7FCFD14}" type="slidenum">
              <a:rPr lang="en-US" smtClean="0"/>
              <a:t>36</a:t>
            </a:fld>
            <a:endParaRPr lang="en-US"/>
          </a:p>
        </p:txBody>
      </p:sp>
      <p:pic>
        <p:nvPicPr>
          <p:cNvPr id="5" name="Picture 4"/>
          <p:cNvPicPr>
            <a:picLocks noChangeAspect="1"/>
          </p:cNvPicPr>
          <p:nvPr/>
        </p:nvPicPr>
        <p:blipFill>
          <a:blip r:embed="rId2"/>
          <a:stretch>
            <a:fillRect/>
          </a:stretch>
        </p:blipFill>
        <p:spPr>
          <a:xfrm>
            <a:off x="6195152" y="3189402"/>
            <a:ext cx="4343400" cy="3267075"/>
          </a:xfrm>
          <a:prstGeom prst="rect">
            <a:avLst/>
          </a:prstGeom>
        </p:spPr>
      </p:pic>
    </p:spTree>
    <p:extLst>
      <p:ext uri="{BB962C8B-B14F-4D97-AF65-F5344CB8AC3E}">
        <p14:creationId xmlns:p14="http://schemas.microsoft.com/office/powerpoint/2010/main" val="13628708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95829" y="232924"/>
            <a:ext cx="10515600" cy="868764"/>
          </a:xfrm>
        </p:spPr>
        <p:txBody>
          <a:bodyPr/>
          <a:lstStyle/>
          <a:p>
            <a:r>
              <a:rPr lang="en-US" dirty="0"/>
              <a:t>Key Question</a:t>
            </a:r>
          </a:p>
        </p:txBody>
      </p:sp>
      <p:sp>
        <p:nvSpPr>
          <p:cNvPr id="3" name="Content Placeholder 2"/>
          <p:cNvSpPr>
            <a:spLocks noGrp="1"/>
          </p:cNvSpPr>
          <p:nvPr>
            <p:ph idx="1"/>
          </p:nvPr>
        </p:nvSpPr>
        <p:spPr>
          <a:xfrm>
            <a:off x="386507" y="1013552"/>
            <a:ext cx="8224093" cy="5475383"/>
          </a:xfrm>
        </p:spPr>
        <p:txBody>
          <a:bodyPr>
            <a:normAutofit/>
          </a:bodyPr>
          <a:lstStyle/>
          <a:p>
            <a:r>
              <a:rPr lang="en-US" dirty="0"/>
              <a:t>Question: What Clinical Design Changes Might be in my Future?</a:t>
            </a:r>
          </a:p>
          <a:p>
            <a:r>
              <a:rPr lang="en-US" dirty="0"/>
              <a:t>Answer: It depends. How ready is your organization to…</a:t>
            </a:r>
          </a:p>
          <a:p>
            <a:pPr lvl="1"/>
            <a:r>
              <a:rPr lang="en-US" dirty="0"/>
              <a:t>Meet your clients’ outpatient mental health </a:t>
            </a:r>
            <a:r>
              <a:rPr lang="en-US" u="sng" dirty="0"/>
              <a:t>and</a:t>
            </a:r>
            <a:r>
              <a:rPr lang="en-US" dirty="0"/>
              <a:t> substance use disorder needs at each CCBHC site?</a:t>
            </a:r>
          </a:p>
          <a:p>
            <a:pPr lvl="1"/>
            <a:r>
              <a:rPr lang="en-US" dirty="0"/>
              <a:t>Provide more than token peer support and peer counselor services and family supports?</a:t>
            </a:r>
          </a:p>
          <a:p>
            <a:pPr lvl="1"/>
            <a:r>
              <a:rPr lang="en-US" dirty="0"/>
              <a:t>Provide (or ensure the provision of) primary care screening and monitoring of key health indicators and health risk, including tracking A1c, blood pressure, cholesterol, and BMI scores?</a:t>
            </a:r>
          </a:p>
          <a:p>
            <a:pPr lvl="1"/>
            <a:r>
              <a:rPr lang="en-US" dirty="0"/>
              <a:t>Meet the requirements for serving members of the armed forces and veterans?</a:t>
            </a:r>
          </a:p>
        </p:txBody>
      </p:sp>
      <p:sp>
        <p:nvSpPr>
          <p:cNvPr id="4" name="Slide Number Placeholder 3"/>
          <p:cNvSpPr>
            <a:spLocks noGrp="1"/>
          </p:cNvSpPr>
          <p:nvPr>
            <p:ph type="sldNum" sz="quarter" idx="12"/>
          </p:nvPr>
        </p:nvSpPr>
        <p:spPr/>
        <p:txBody>
          <a:bodyPr/>
          <a:lstStyle/>
          <a:p>
            <a:fld id="{86DA0F1D-1B8B-4DC5-939F-2CE9B7FCFD14}" type="slidenum">
              <a:rPr lang="en-US" smtClean="0"/>
              <a:t>37</a:t>
            </a:fld>
            <a:endParaRPr lang="en-US"/>
          </a:p>
        </p:txBody>
      </p:sp>
      <p:pic>
        <p:nvPicPr>
          <p:cNvPr id="5" name="Picture 4"/>
          <p:cNvPicPr>
            <a:picLocks noChangeAspect="1"/>
          </p:cNvPicPr>
          <p:nvPr/>
        </p:nvPicPr>
        <p:blipFill>
          <a:blip r:embed="rId2"/>
          <a:stretch>
            <a:fillRect/>
          </a:stretch>
        </p:blipFill>
        <p:spPr>
          <a:xfrm>
            <a:off x="10133569" y="339688"/>
            <a:ext cx="1581150" cy="1524000"/>
          </a:xfrm>
          <a:prstGeom prst="rect">
            <a:avLst/>
          </a:prstGeom>
        </p:spPr>
      </p:pic>
      <p:pic>
        <p:nvPicPr>
          <p:cNvPr id="6" name="Picture 5"/>
          <p:cNvPicPr>
            <a:picLocks noChangeAspect="1"/>
          </p:cNvPicPr>
          <p:nvPr/>
        </p:nvPicPr>
        <p:blipFill>
          <a:blip r:embed="rId3"/>
          <a:stretch>
            <a:fillRect/>
          </a:stretch>
        </p:blipFill>
        <p:spPr>
          <a:xfrm>
            <a:off x="8934449" y="1753998"/>
            <a:ext cx="1388355" cy="2133018"/>
          </a:xfrm>
          <a:prstGeom prst="rect">
            <a:avLst/>
          </a:prstGeom>
        </p:spPr>
      </p:pic>
      <p:pic>
        <p:nvPicPr>
          <p:cNvPr id="7" name="Picture 6"/>
          <p:cNvPicPr>
            <a:picLocks noChangeAspect="1"/>
          </p:cNvPicPr>
          <p:nvPr/>
        </p:nvPicPr>
        <p:blipFill>
          <a:blip r:embed="rId4"/>
          <a:stretch>
            <a:fillRect/>
          </a:stretch>
        </p:blipFill>
        <p:spPr>
          <a:xfrm>
            <a:off x="9616806" y="4200819"/>
            <a:ext cx="1891229" cy="1891229"/>
          </a:xfrm>
          <a:prstGeom prst="rect">
            <a:avLst/>
          </a:prstGeom>
        </p:spPr>
      </p:pic>
    </p:spTree>
    <p:extLst>
      <p:ext uri="{BB962C8B-B14F-4D97-AF65-F5344CB8AC3E}">
        <p14:creationId xmlns:p14="http://schemas.microsoft.com/office/powerpoint/2010/main" val="30857498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95829" y="232924"/>
            <a:ext cx="10515600" cy="868764"/>
          </a:xfrm>
        </p:spPr>
        <p:txBody>
          <a:bodyPr/>
          <a:lstStyle/>
          <a:p>
            <a:r>
              <a:rPr lang="en-US" dirty="0"/>
              <a:t>Key Question</a:t>
            </a:r>
          </a:p>
        </p:txBody>
      </p:sp>
      <p:sp>
        <p:nvSpPr>
          <p:cNvPr id="3" name="Content Placeholder 2"/>
          <p:cNvSpPr>
            <a:spLocks noGrp="1"/>
          </p:cNvSpPr>
          <p:nvPr>
            <p:ph idx="1"/>
          </p:nvPr>
        </p:nvSpPr>
        <p:spPr>
          <a:xfrm>
            <a:off x="386507" y="1013552"/>
            <a:ext cx="8224093" cy="5475383"/>
          </a:xfrm>
        </p:spPr>
        <p:txBody>
          <a:bodyPr>
            <a:normAutofit/>
          </a:bodyPr>
          <a:lstStyle/>
          <a:p>
            <a:r>
              <a:rPr lang="en-US" dirty="0"/>
              <a:t>Question: What are the onsite Primary Care requirements?</a:t>
            </a:r>
          </a:p>
          <a:p>
            <a:r>
              <a:rPr lang="en-US" dirty="0"/>
              <a:t>Answer: </a:t>
            </a:r>
          </a:p>
          <a:p>
            <a:pPr lvl="1"/>
            <a:r>
              <a:rPr lang="en-US" dirty="0"/>
              <a:t>OHA is proposing that as a condition to become certified as a CCBHC, the applicant must agree to meeting the 20 hours a week requirement in Year 2; </a:t>
            </a:r>
          </a:p>
          <a:p>
            <a:pPr lvl="1"/>
            <a:r>
              <a:rPr lang="en-US" dirty="0"/>
              <a:t>Year 1 would serve as a planning year.</a:t>
            </a:r>
          </a:p>
          <a:p>
            <a:r>
              <a:rPr lang="en-US" dirty="0"/>
              <a:t>Question: Does this apply to each main CCBHC location?</a:t>
            </a:r>
          </a:p>
          <a:p>
            <a:r>
              <a:rPr lang="en-US" dirty="0"/>
              <a:t>Answer: Yes</a:t>
            </a:r>
          </a:p>
          <a:p>
            <a:r>
              <a:rPr lang="en-US" dirty="0"/>
              <a:t>Question: Does this apply to each CCBHC Satellite?</a:t>
            </a:r>
          </a:p>
          <a:p>
            <a:r>
              <a:rPr lang="en-US" dirty="0"/>
              <a:t>Answer: ….</a:t>
            </a:r>
          </a:p>
        </p:txBody>
      </p:sp>
      <p:sp>
        <p:nvSpPr>
          <p:cNvPr id="4" name="Slide Number Placeholder 3"/>
          <p:cNvSpPr>
            <a:spLocks noGrp="1"/>
          </p:cNvSpPr>
          <p:nvPr>
            <p:ph type="sldNum" sz="quarter" idx="12"/>
          </p:nvPr>
        </p:nvSpPr>
        <p:spPr/>
        <p:txBody>
          <a:bodyPr/>
          <a:lstStyle/>
          <a:p>
            <a:fld id="{86DA0F1D-1B8B-4DC5-939F-2CE9B7FCFD14}" type="slidenum">
              <a:rPr lang="en-US" smtClean="0"/>
              <a:t>38</a:t>
            </a:fld>
            <a:endParaRPr lang="en-US"/>
          </a:p>
        </p:txBody>
      </p:sp>
      <p:pic>
        <p:nvPicPr>
          <p:cNvPr id="5" name="Picture 4"/>
          <p:cNvPicPr>
            <a:picLocks noChangeAspect="1"/>
          </p:cNvPicPr>
          <p:nvPr/>
        </p:nvPicPr>
        <p:blipFill>
          <a:blip r:embed="rId2"/>
          <a:stretch>
            <a:fillRect/>
          </a:stretch>
        </p:blipFill>
        <p:spPr>
          <a:xfrm>
            <a:off x="10133569" y="339688"/>
            <a:ext cx="1581150" cy="1524000"/>
          </a:xfrm>
          <a:prstGeom prst="rect">
            <a:avLst/>
          </a:prstGeom>
        </p:spPr>
      </p:pic>
      <p:pic>
        <p:nvPicPr>
          <p:cNvPr id="8" name="Picture 7"/>
          <p:cNvPicPr>
            <a:picLocks noChangeAspect="1"/>
          </p:cNvPicPr>
          <p:nvPr/>
        </p:nvPicPr>
        <p:blipFill>
          <a:blip r:embed="rId3"/>
          <a:stretch>
            <a:fillRect/>
          </a:stretch>
        </p:blipFill>
        <p:spPr>
          <a:xfrm>
            <a:off x="9092565" y="2376469"/>
            <a:ext cx="2419350" cy="1352550"/>
          </a:xfrm>
          <a:prstGeom prst="rect">
            <a:avLst/>
          </a:prstGeom>
        </p:spPr>
      </p:pic>
      <p:pic>
        <p:nvPicPr>
          <p:cNvPr id="9" name="Picture 8"/>
          <p:cNvPicPr>
            <a:picLocks noChangeAspect="1"/>
          </p:cNvPicPr>
          <p:nvPr/>
        </p:nvPicPr>
        <p:blipFill>
          <a:blip r:embed="rId4"/>
          <a:stretch>
            <a:fillRect/>
          </a:stretch>
        </p:blipFill>
        <p:spPr>
          <a:xfrm>
            <a:off x="9182100" y="4080510"/>
            <a:ext cx="2171700" cy="1562100"/>
          </a:xfrm>
          <a:prstGeom prst="rect">
            <a:avLst/>
          </a:prstGeom>
        </p:spPr>
      </p:pic>
    </p:spTree>
    <p:extLst>
      <p:ext uri="{BB962C8B-B14F-4D97-AF65-F5344CB8AC3E}">
        <p14:creationId xmlns:p14="http://schemas.microsoft.com/office/powerpoint/2010/main" val="6850238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95829" y="232924"/>
            <a:ext cx="10515600" cy="868764"/>
          </a:xfrm>
        </p:spPr>
        <p:txBody>
          <a:bodyPr/>
          <a:lstStyle/>
          <a:p>
            <a:r>
              <a:rPr lang="en-US" dirty="0"/>
              <a:t>Key Question</a:t>
            </a:r>
          </a:p>
        </p:txBody>
      </p:sp>
      <p:sp>
        <p:nvSpPr>
          <p:cNvPr id="3" name="Content Placeholder 2"/>
          <p:cNvSpPr>
            <a:spLocks noGrp="1"/>
          </p:cNvSpPr>
          <p:nvPr>
            <p:ph idx="1"/>
          </p:nvPr>
        </p:nvSpPr>
        <p:spPr>
          <a:xfrm>
            <a:off x="386507" y="1013552"/>
            <a:ext cx="8224093" cy="5475383"/>
          </a:xfrm>
        </p:spPr>
        <p:txBody>
          <a:bodyPr>
            <a:normAutofit/>
          </a:bodyPr>
          <a:lstStyle/>
          <a:p>
            <a:r>
              <a:rPr lang="en-US" dirty="0"/>
              <a:t>Question: What will it take for your organization to be able to ramp up the required Care Coordination system and agreements, knowing that you must have care coordination agreements with:</a:t>
            </a:r>
          </a:p>
          <a:p>
            <a:pPr lvl="1"/>
            <a:r>
              <a:rPr lang="en-US" dirty="0"/>
              <a:t>FQHCs, </a:t>
            </a:r>
          </a:p>
          <a:p>
            <a:pPr lvl="1"/>
            <a:r>
              <a:rPr lang="en-US" dirty="0"/>
              <a:t>Inpatient psychiatric and SUD facilities, </a:t>
            </a:r>
          </a:p>
          <a:p>
            <a:pPr lvl="1"/>
            <a:r>
              <a:rPr lang="en-US" dirty="0"/>
              <a:t>Schools, </a:t>
            </a:r>
          </a:p>
          <a:p>
            <a:pPr lvl="1"/>
            <a:r>
              <a:rPr lang="en-US" dirty="0"/>
              <a:t>Department of Veterans Affairs treatment centers, </a:t>
            </a:r>
          </a:p>
          <a:p>
            <a:pPr lvl="1"/>
            <a:r>
              <a:rPr lang="en-US" dirty="0"/>
              <a:t>Inpatient acute care hospitals, and</a:t>
            </a:r>
          </a:p>
          <a:p>
            <a:pPr lvl="1"/>
            <a:r>
              <a:rPr lang="en-US" dirty="0"/>
              <a:t>Other community services including juvenile and criminal justice agencies; </a:t>
            </a:r>
          </a:p>
          <a:p>
            <a:r>
              <a:rPr lang="en-US" dirty="0"/>
              <a:t>And then be able to coordinate care across those settings to ensure seamless transitions for clients?</a:t>
            </a:r>
          </a:p>
        </p:txBody>
      </p:sp>
      <p:sp>
        <p:nvSpPr>
          <p:cNvPr id="4" name="Slide Number Placeholder 3"/>
          <p:cNvSpPr>
            <a:spLocks noGrp="1"/>
          </p:cNvSpPr>
          <p:nvPr>
            <p:ph type="sldNum" sz="quarter" idx="12"/>
          </p:nvPr>
        </p:nvSpPr>
        <p:spPr/>
        <p:txBody>
          <a:bodyPr/>
          <a:lstStyle/>
          <a:p>
            <a:fld id="{86DA0F1D-1B8B-4DC5-939F-2CE9B7FCFD14}" type="slidenum">
              <a:rPr lang="en-US" smtClean="0"/>
              <a:t>39</a:t>
            </a:fld>
            <a:endParaRPr lang="en-US"/>
          </a:p>
        </p:txBody>
      </p:sp>
      <p:pic>
        <p:nvPicPr>
          <p:cNvPr id="5" name="Picture 4"/>
          <p:cNvPicPr>
            <a:picLocks noChangeAspect="1"/>
          </p:cNvPicPr>
          <p:nvPr/>
        </p:nvPicPr>
        <p:blipFill>
          <a:blip r:embed="rId2"/>
          <a:stretch>
            <a:fillRect/>
          </a:stretch>
        </p:blipFill>
        <p:spPr>
          <a:xfrm>
            <a:off x="9530279" y="868498"/>
            <a:ext cx="1581150" cy="1524000"/>
          </a:xfrm>
          <a:prstGeom prst="rect">
            <a:avLst/>
          </a:prstGeom>
        </p:spPr>
      </p:pic>
      <p:pic>
        <p:nvPicPr>
          <p:cNvPr id="8" name="Picture 7"/>
          <p:cNvPicPr>
            <a:picLocks noChangeAspect="1"/>
          </p:cNvPicPr>
          <p:nvPr/>
        </p:nvPicPr>
        <p:blipFill>
          <a:blip r:embed="rId3"/>
          <a:stretch>
            <a:fillRect/>
          </a:stretch>
        </p:blipFill>
        <p:spPr>
          <a:xfrm>
            <a:off x="8885621" y="3246704"/>
            <a:ext cx="2825310" cy="2400697"/>
          </a:xfrm>
          <a:prstGeom prst="rect">
            <a:avLst/>
          </a:prstGeom>
        </p:spPr>
      </p:pic>
    </p:spTree>
    <p:extLst>
      <p:ext uri="{BB962C8B-B14F-4D97-AF65-F5344CB8AC3E}">
        <p14:creationId xmlns:p14="http://schemas.microsoft.com/office/powerpoint/2010/main" val="25969090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Remember the January 22</a:t>
            </a:r>
            <a:r>
              <a:rPr lang="en-US" baseline="30000" dirty="0"/>
              <a:t>nd</a:t>
            </a:r>
            <a:r>
              <a:rPr lang="en-US" dirty="0"/>
              <a:t> Learning Community Meeting in Eugene</a:t>
            </a:r>
          </a:p>
        </p:txBody>
      </p:sp>
      <p:sp>
        <p:nvSpPr>
          <p:cNvPr id="3" name="Content Placeholder 2"/>
          <p:cNvSpPr>
            <a:spLocks noGrp="1"/>
          </p:cNvSpPr>
          <p:nvPr>
            <p:ph sz="half" idx="1"/>
          </p:nvPr>
        </p:nvSpPr>
        <p:spPr>
          <a:xfrm>
            <a:off x="1554297" y="2291507"/>
            <a:ext cx="2973636" cy="4009413"/>
          </a:xfrm>
        </p:spPr>
        <p:txBody>
          <a:bodyPr>
            <a:normAutofit/>
          </a:bodyPr>
          <a:lstStyle/>
          <a:p>
            <a:r>
              <a:rPr lang="en-US" sz="3200" dirty="0"/>
              <a:t>In contrast to that meeting, we come to Bend bearing  many answers.</a:t>
            </a:r>
          </a:p>
        </p:txBody>
      </p:sp>
      <p:sp>
        <p:nvSpPr>
          <p:cNvPr id="5" name="Slide Number Placeholder 4"/>
          <p:cNvSpPr>
            <a:spLocks noGrp="1"/>
          </p:cNvSpPr>
          <p:nvPr>
            <p:ph type="sldNum" sz="quarter" idx="12"/>
          </p:nvPr>
        </p:nvSpPr>
        <p:spPr/>
        <p:txBody>
          <a:bodyPr/>
          <a:lstStyle/>
          <a:p>
            <a:fld id="{86DA0F1D-1B8B-4DC5-939F-2CE9B7FCFD14}" type="slidenum">
              <a:rPr lang="en-US" smtClean="0"/>
              <a:t>4</a:t>
            </a:fld>
            <a:endParaRPr lang="en-US"/>
          </a:p>
        </p:txBody>
      </p:sp>
      <p:pic>
        <p:nvPicPr>
          <p:cNvPr id="6" name="Picture 5"/>
          <p:cNvPicPr>
            <a:picLocks noChangeAspect="1"/>
          </p:cNvPicPr>
          <p:nvPr/>
        </p:nvPicPr>
        <p:blipFill>
          <a:blip r:embed="rId2"/>
          <a:stretch>
            <a:fillRect/>
          </a:stretch>
        </p:blipFill>
        <p:spPr>
          <a:xfrm>
            <a:off x="6661876" y="1949583"/>
            <a:ext cx="3903299" cy="3671285"/>
          </a:xfrm>
          <a:prstGeom prst="rect">
            <a:avLst/>
          </a:prstGeom>
        </p:spPr>
      </p:pic>
    </p:spTree>
    <p:extLst>
      <p:ext uri="{BB962C8B-B14F-4D97-AF65-F5344CB8AC3E}">
        <p14:creationId xmlns:p14="http://schemas.microsoft.com/office/powerpoint/2010/main" val="11482143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randombar(horizont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824697"/>
          </a:xfrm>
        </p:spPr>
        <p:txBody>
          <a:bodyPr/>
          <a:lstStyle/>
          <a:p>
            <a:r>
              <a:rPr lang="en-US" dirty="0"/>
              <a:t>Step 5: Revise Your Clinical Design</a:t>
            </a:r>
          </a:p>
        </p:txBody>
      </p:sp>
      <p:sp>
        <p:nvSpPr>
          <p:cNvPr id="3" name="Content Placeholder 2"/>
          <p:cNvSpPr>
            <a:spLocks noGrp="1"/>
          </p:cNvSpPr>
          <p:nvPr>
            <p:ph idx="1"/>
          </p:nvPr>
        </p:nvSpPr>
        <p:spPr>
          <a:xfrm>
            <a:off x="583894" y="1221897"/>
            <a:ext cx="10769906" cy="5355173"/>
          </a:xfrm>
        </p:spPr>
        <p:txBody>
          <a:bodyPr>
            <a:normAutofit/>
          </a:bodyPr>
          <a:lstStyle/>
          <a:p>
            <a:r>
              <a:rPr lang="en-US" sz="2400" dirty="0"/>
              <a:t>We understand that this could take many months to complete and that kind of time is not available. </a:t>
            </a:r>
          </a:p>
          <a:p>
            <a:r>
              <a:rPr lang="en-US" sz="2400" dirty="0"/>
              <a:t>It will be important to prioritize a small </a:t>
            </a:r>
            <a:br>
              <a:rPr lang="en-US" sz="2400" dirty="0"/>
            </a:br>
            <a:r>
              <a:rPr lang="en-US" sz="2400" dirty="0"/>
              <a:t>number of workflows that are relevant </a:t>
            </a:r>
            <a:br>
              <a:rPr lang="en-US" sz="2400" dirty="0"/>
            </a:br>
            <a:r>
              <a:rPr lang="en-US" sz="2400" dirty="0"/>
              <a:t>to the highest priority gaps.</a:t>
            </a:r>
          </a:p>
          <a:p>
            <a:r>
              <a:rPr lang="en-US" sz="2400" dirty="0"/>
              <a:t>Complete a rapid clinical design process. </a:t>
            </a:r>
          </a:p>
          <a:p>
            <a:r>
              <a:rPr lang="en-US" sz="2400" dirty="0"/>
              <a:t>Keeping the design work as simple as </a:t>
            </a:r>
            <a:br>
              <a:rPr lang="en-US" sz="2400" dirty="0"/>
            </a:br>
            <a:r>
              <a:rPr lang="en-US" sz="2400" dirty="0"/>
              <a:t>possible. </a:t>
            </a:r>
          </a:p>
          <a:p>
            <a:r>
              <a:rPr lang="en-US" sz="2400" dirty="0"/>
              <a:t>We anticipate that this will be an important </a:t>
            </a:r>
            <a:br>
              <a:rPr lang="en-US" sz="2400" dirty="0"/>
            </a:br>
            <a:r>
              <a:rPr lang="en-US" sz="2400" dirty="0"/>
              <a:t>topic for the Learning Collaborative.</a:t>
            </a:r>
          </a:p>
          <a:p>
            <a:r>
              <a:rPr lang="en-US" sz="2400" dirty="0"/>
              <a:t>Question: How many of you have this skill set inside your organization?</a:t>
            </a:r>
          </a:p>
          <a:p>
            <a:r>
              <a:rPr lang="en-US" sz="2400" dirty="0"/>
              <a:t>Question: What other methods have you used for clinical redesign?</a:t>
            </a:r>
          </a:p>
          <a:p>
            <a:r>
              <a:rPr lang="en-US" sz="2400" dirty="0"/>
              <a:t>What questions do you have?</a:t>
            </a:r>
          </a:p>
        </p:txBody>
      </p:sp>
      <p:sp>
        <p:nvSpPr>
          <p:cNvPr id="4" name="Slide Number Placeholder 3"/>
          <p:cNvSpPr>
            <a:spLocks noGrp="1"/>
          </p:cNvSpPr>
          <p:nvPr>
            <p:ph type="sldNum" sz="quarter" idx="12"/>
          </p:nvPr>
        </p:nvSpPr>
        <p:spPr/>
        <p:txBody>
          <a:bodyPr/>
          <a:lstStyle/>
          <a:p>
            <a:fld id="{86DA0F1D-1B8B-4DC5-939F-2CE9B7FCFD14}" type="slidenum">
              <a:rPr lang="en-US" smtClean="0"/>
              <a:t>40</a:t>
            </a:fld>
            <a:endParaRPr lang="en-US"/>
          </a:p>
        </p:txBody>
      </p:sp>
      <p:pic>
        <p:nvPicPr>
          <p:cNvPr id="5" name="Picture 4"/>
          <p:cNvPicPr>
            <a:picLocks noChangeAspect="1"/>
          </p:cNvPicPr>
          <p:nvPr/>
        </p:nvPicPr>
        <p:blipFill>
          <a:blip r:embed="rId2"/>
          <a:stretch>
            <a:fillRect/>
          </a:stretch>
        </p:blipFill>
        <p:spPr>
          <a:xfrm>
            <a:off x="6933281" y="1830369"/>
            <a:ext cx="4343400" cy="3267075"/>
          </a:xfrm>
          <a:prstGeom prst="rect">
            <a:avLst/>
          </a:prstGeom>
        </p:spPr>
      </p:pic>
    </p:spTree>
    <p:extLst>
      <p:ext uri="{BB962C8B-B14F-4D97-AF65-F5344CB8AC3E}">
        <p14:creationId xmlns:p14="http://schemas.microsoft.com/office/powerpoint/2010/main" val="26757521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21906"/>
            <a:ext cx="10515600" cy="867577"/>
          </a:xfrm>
        </p:spPr>
        <p:txBody>
          <a:bodyPr/>
          <a:lstStyle/>
          <a:p>
            <a:r>
              <a:rPr lang="en-US" dirty="0"/>
              <a:t>Step 6: Identify Key Partners and DCOs</a:t>
            </a:r>
          </a:p>
        </p:txBody>
      </p:sp>
      <p:sp>
        <p:nvSpPr>
          <p:cNvPr id="3" name="Content Placeholder 2"/>
          <p:cNvSpPr>
            <a:spLocks noGrp="1"/>
          </p:cNvSpPr>
          <p:nvPr>
            <p:ph idx="1"/>
          </p:nvPr>
        </p:nvSpPr>
        <p:spPr>
          <a:xfrm>
            <a:off x="407623" y="1200838"/>
            <a:ext cx="6599105" cy="5481675"/>
          </a:xfrm>
        </p:spPr>
        <p:txBody>
          <a:bodyPr>
            <a:normAutofit/>
          </a:bodyPr>
          <a:lstStyle/>
          <a:p>
            <a:r>
              <a:rPr lang="en-US" dirty="0"/>
              <a:t>Key Partners Small Group Exercise</a:t>
            </a:r>
          </a:p>
          <a:p>
            <a:pPr lvl="1"/>
            <a:r>
              <a:rPr lang="en-US" dirty="0"/>
              <a:t>Consider the organizations in your service area that you are required to coordinate care with.</a:t>
            </a:r>
          </a:p>
          <a:p>
            <a:pPr lvl="2"/>
            <a:r>
              <a:rPr lang="en-US" sz="2400" dirty="0"/>
              <a:t>FQHCs, Inpatient psychiatric and SUD facilities, Schools, Department of Veterans Affairs treatment centers, Inpatient acute care hospitals, and Other community services including juvenile and criminal justice agencies; </a:t>
            </a:r>
          </a:p>
          <a:p>
            <a:pPr lvl="1"/>
            <a:r>
              <a:rPr lang="en-US" dirty="0"/>
              <a:t>Question: Which ones will offer the biggest challenge to creating formal care coordination agreements with?</a:t>
            </a:r>
          </a:p>
          <a:p>
            <a:pPr lvl="2"/>
            <a:endParaRPr lang="en-US" dirty="0"/>
          </a:p>
        </p:txBody>
      </p:sp>
      <p:sp>
        <p:nvSpPr>
          <p:cNvPr id="4" name="Slide Number Placeholder 3"/>
          <p:cNvSpPr>
            <a:spLocks noGrp="1"/>
          </p:cNvSpPr>
          <p:nvPr>
            <p:ph type="sldNum" sz="quarter" idx="12"/>
          </p:nvPr>
        </p:nvSpPr>
        <p:spPr>
          <a:xfrm>
            <a:off x="9194494" y="6317389"/>
            <a:ext cx="2743200" cy="365125"/>
          </a:xfrm>
        </p:spPr>
        <p:txBody>
          <a:bodyPr/>
          <a:lstStyle/>
          <a:p>
            <a:fld id="{86DA0F1D-1B8B-4DC5-939F-2CE9B7FCFD14}" type="slidenum">
              <a:rPr lang="en-US" smtClean="0"/>
              <a:t>41</a:t>
            </a:fld>
            <a:endParaRPr lang="en-US"/>
          </a:p>
        </p:txBody>
      </p:sp>
      <p:pic>
        <p:nvPicPr>
          <p:cNvPr id="5" name="Picture 4"/>
          <p:cNvPicPr>
            <a:picLocks noChangeAspect="1"/>
          </p:cNvPicPr>
          <p:nvPr/>
        </p:nvPicPr>
        <p:blipFill>
          <a:blip r:embed="rId2"/>
          <a:stretch>
            <a:fillRect/>
          </a:stretch>
        </p:blipFill>
        <p:spPr>
          <a:xfrm>
            <a:off x="7563767" y="1510458"/>
            <a:ext cx="3651403" cy="3959972"/>
          </a:xfrm>
          <a:prstGeom prst="rect">
            <a:avLst/>
          </a:prstGeom>
        </p:spPr>
      </p:pic>
    </p:spTree>
    <p:extLst>
      <p:ext uri="{BB962C8B-B14F-4D97-AF65-F5344CB8AC3E}">
        <p14:creationId xmlns:p14="http://schemas.microsoft.com/office/powerpoint/2010/main" val="20990937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21906"/>
            <a:ext cx="10515600" cy="867577"/>
          </a:xfrm>
        </p:spPr>
        <p:txBody>
          <a:bodyPr/>
          <a:lstStyle/>
          <a:p>
            <a:r>
              <a:rPr lang="en-US" dirty="0"/>
              <a:t>Step 6: Identify Key Partners and DCOs</a:t>
            </a:r>
          </a:p>
        </p:txBody>
      </p:sp>
      <p:sp>
        <p:nvSpPr>
          <p:cNvPr id="3" name="Content Placeholder 2"/>
          <p:cNvSpPr>
            <a:spLocks noGrp="1"/>
          </p:cNvSpPr>
          <p:nvPr>
            <p:ph idx="1"/>
          </p:nvPr>
        </p:nvSpPr>
        <p:spPr>
          <a:xfrm>
            <a:off x="407624" y="1002536"/>
            <a:ext cx="7855028" cy="5679978"/>
          </a:xfrm>
        </p:spPr>
        <p:txBody>
          <a:bodyPr>
            <a:normAutofit/>
          </a:bodyPr>
          <a:lstStyle/>
          <a:p>
            <a:r>
              <a:rPr lang="en-US" dirty="0"/>
              <a:t>As you consider your Application, Needs Assessments, Key Gaps, &amp; Clinical Redesign…</a:t>
            </a:r>
          </a:p>
          <a:p>
            <a:pPr lvl="1"/>
            <a:r>
              <a:rPr lang="en-US" dirty="0"/>
              <a:t>Are there organizations you need to enter into a Designated Collaborating Organization (DCO) relationship with in order to provide all of the </a:t>
            </a:r>
            <a:br>
              <a:rPr lang="en-US" dirty="0"/>
            </a:br>
            <a:r>
              <a:rPr lang="en-US" dirty="0"/>
              <a:t>nine required services? </a:t>
            </a:r>
          </a:p>
          <a:p>
            <a:r>
              <a:rPr lang="en-US" dirty="0"/>
              <a:t>Question: How many of you will need 1 or</a:t>
            </a:r>
            <a:br>
              <a:rPr lang="en-US" dirty="0"/>
            </a:br>
            <a:r>
              <a:rPr lang="en-US" dirty="0"/>
              <a:t> more DCOs?</a:t>
            </a:r>
          </a:p>
          <a:p>
            <a:r>
              <a:rPr lang="en-US" dirty="0"/>
              <a:t>Question: For those who raised their hand to </a:t>
            </a:r>
            <a:br>
              <a:rPr lang="en-US" dirty="0"/>
            </a:br>
            <a:r>
              <a:rPr lang="en-US" dirty="0"/>
              <a:t>the last question, how many of you currently </a:t>
            </a:r>
            <a:br>
              <a:rPr lang="en-US" dirty="0"/>
            </a:br>
            <a:r>
              <a:rPr lang="en-US" dirty="0"/>
              <a:t>have the infrastructure to manage contracts </a:t>
            </a:r>
            <a:br>
              <a:rPr lang="en-US" dirty="0"/>
            </a:br>
            <a:r>
              <a:rPr lang="en-US" dirty="0"/>
              <a:t>with DCOs (using the 5 finger method)? </a:t>
            </a:r>
          </a:p>
        </p:txBody>
      </p:sp>
      <p:sp>
        <p:nvSpPr>
          <p:cNvPr id="4" name="Slide Number Placeholder 3"/>
          <p:cNvSpPr>
            <a:spLocks noGrp="1"/>
          </p:cNvSpPr>
          <p:nvPr>
            <p:ph type="sldNum" sz="quarter" idx="12"/>
          </p:nvPr>
        </p:nvSpPr>
        <p:spPr>
          <a:xfrm>
            <a:off x="9194494" y="6317389"/>
            <a:ext cx="2743200" cy="365125"/>
          </a:xfrm>
        </p:spPr>
        <p:txBody>
          <a:bodyPr/>
          <a:lstStyle/>
          <a:p>
            <a:fld id="{86DA0F1D-1B8B-4DC5-939F-2CE9B7FCFD14}" type="slidenum">
              <a:rPr lang="en-US" smtClean="0"/>
              <a:t>42</a:t>
            </a:fld>
            <a:endParaRPr lang="en-US"/>
          </a:p>
        </p:txBody>
      </p:sp>
      <p:pic>
        <p:nvPicPr>
          <p:cNvPr id="5" name="Picture 4"/>
          <p:cNvPicPr>
            <a:picLocks noChangeAspect="1"/>
          </p:cNvPicPr>
          <p:nvPr/>
        </p:nvPicPr>
        <p:blipFill>
          <a:blip r:embed="rId2"/>
          <a:stretch>
            <a:fillRect/>
          </a:stretch>
        </p:blipFill>
        <p:spPr>
          <a:xfrm>
            <a:off x="7327939" y="1870113"/>
            <a:ext cx="4476750" cy="3486150"/>
          </a:xfrm>
          <a:prstGeom prst="rect">
            <a:avLst/>
          </a:prstGeom>
        </p:spPr>
      </p:pic>
    </p:spTree>
    <p:extLst>
      <p:ext uri="{BB962C8B-B14F-4D97-AF65-F5344CB8AC3E}">
        <p14:creationId xmlns:p14="http://schemas.microsoft.com/office/powerpoint/2010/main" val="4123738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76990"/>
            <a:ext cx="10515600" cy="758595"/>
          </a:xfrm>
        </p:spPr>
        <p:txBody>
          <a:bodyPr/>
          <a:lstStyle/>
          <a:p>
            <a:r>
              <a:rPr lang="en-US" dirty="0"/>
              <a:t>Step 7: Infrastructure Assessment</a:t>
            </a:r>
          </a:p>
        </p:txBody>
      </p:sp>
      <p:sp>
        <p:nvSpPr>
          <p:cNvPr id="3" name="Content Placeholder 2"/>
          <p:cNvSpPr>
            <a:spLocks noGrp="1"/>
          </p:cNvSpPr>
          <p:nvPr>
            <p:ph idx="1"/>
          </p:nvPr>
        </p:nvSpPr>
        <p:spPr>
          <a:xfrm>
            <a:off x="264405" y="1112705"/>
            <a:ext cx="9199084" cy="5453348"/>
          </a:xfrm>
        </p:spPr>
        <p:txBody>
          <a:bodyPr>
            <a:normAutofit fontScale="92500"/>
          </a:bodyPr>
          <a:lstStyle/>
          <a:p>
            <a:r>
              <a:rPr lang="en-US" dirty="0"/>
              <a:t>Once the previous activities are completed, it’s time to assess what infrastructure changes are needed to support your CCBHC. Examining each change through the lens of “what financial, administrative, contracting, technology gaps do we have” will likely result in something like the following:</a:t>
            </a:r>
          </a:p>
          <a:p>
            <a:pPr lvl="1"/>
            <a:r>
              <a:rPr lang="en-US" dirty="0"/>
              <a:t>We need to put in place people and processes to complete a periodic needs assessment;</a:t>
            </a:r>
          </a:p>
          <a:p>
            <a:pPr lvl="1"/>
            <a:r>
              <a:rPr lang="en-US" dirty="0"/>
              <a:t>We need new technology to support care management, services in the field, data collection, and outcomes-based care;</a:t>
            </a:r>
          </a:p>
          <a:p>
            <a:pPr lvl="1"/>
            <a:r>
              <a:rPr lang="en-US" dirty="0"/>
              <a:t>We need to reengineering our contracting function to support care coordination agreements;</a:t>
            </a:r>
          </a:p>
          <a:p>
            <a:pPr lvl="1"/>
            <a:r>
              <a:rPr lang="en-US" dirty="0"/>
              <a:t>We need to build a mini-managed care company to manage our DCO contracts;</a:t>
            </a:r>
          </a:p>
          <a:p>
            <a:pPr lvl="1"/>
            <a:r>
              <a:rPr lang="en-US" dirty="0"/>
              <a:t>We need to revise our financial and billing systems to support PPS-1.</a:t>
            </a:r>
          </a:p>
          <a:p>
            <a:r>
              <a:rPr lang="en-US" dirty="0"/>
              <a:t>Question: What’s one thing I’ve missed?</a:t>
            </a:r>
          </a:p>
          <a:p>
            <a:endParaRPr lang="en-US" dirty="0"/>
          </a:p>
        </p:txBody>
      </p:sp>
      <p:sp>
        <p:nvSpPr>
          <p:cNvPr id="4" name="Slide Number Placeholder 3"/>
          <p:cNvSpPr>
            <a:spLocks noGrp="1"/>
          </p:cNvSpPr>
          <p:nvPr>
            <p:ph type="sldNum" sz="quarter" idx="12"/>
          </p:nvPr>
        </p:nvSpPr>
        <p:spPr/>
        <p:txBody>
          <a:bodyPr/>
          <a:lstStyle/>
          <a:p>
            <a:fld id="{86DA0F1D-1B8B-4DC5-939F-2CE9B7FCFD14}" type="slidenum">
              <a:rPr lang="en-US" smtClean="0"/>
              <a:t>43</a:t>
            </a:fld>
            <a:endParaRPr lang="en-US"/>
          </a:p>
        </p:txBody>
      </p:sp>
      <p:pic>
        <p:nvPicPr>
          <p:cNvPr id="5" name="Picture 4"/>
          <p:cNvPicPr>
            <a:picLocks noChangeAspect="1"/>
          </p:cNvPicPr>
          <p:nvPr/>
        </p:nvPicPr>
        <p:blipFill>
          <a:blip r:embed="rId2"/>
          <a:stretch>
            <a:fillRect/>
          </a:stretch>
        </p:blipFill>
        <p:spPr>
          <a:xfrm>
            <a:off x="9463489" y="1698719"/>
            <a:ext cx="2291509" cy="3908688"/>
          </a:xfrm>
          <a:prstGeom prst="rect">
            <a:avLst/>
          </a:prstGeom>
        </p:spPr>
      </p:pic>
    </p:spTree>
    <p:extLst>
      <p:ext uri="{BB962C8B-B14F-4D97-AF65-F5344CB8AC3E}">
        <p14:creationId xmlns:p14="http://schemas.microsoft.com/office/powerpoint/2010/main" val="28049638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Step 8: Change Plan</a:t>
            </a:r>
          </a:p>
        </p:txBody>
      </p:sp>
      <p:sp>
        <p:nvSpPr>
          <p:cNvPr id="3" name="Content Placeholder 2"/>
          <p:cNvSpPr>
            <a:spLocks noGrp="1"/>
          </p:cNvSpPr>
          <p:nvPr>
            <p:ph idx="1"/>
          </p:nvPr>
        </p:nvSpPr>
        <p:spPr>
          <a:xfrm>
            <a:off x="517793" y="1476260"/>
            <a:ext cx="10836007" cy="5122844"/>
          </a:xfrm>
        </p:spPr>
        <p:txBody>
          <a:bodyPr>
            <a:normAutofit fontScale="92500" lnSpcReduction="10000"/>
          </a:bodyPr>
          <a:lstStyle/>
          <a:p>
            <a:r>
              <a:rPr lang="en-US" dirty="0"/>
              <a:t>You now may have an impossibly long list of improvements to make.</a:t>
            </a:r>
          </a:p>
          <a:p>
            <a:r>
              <a:rPr lang="en-US" dirty="0"/>
              <a:t>Time for a Change Plan and a CCBHC Project Manager (if you don’t already have one).</a:t>
            </a:r>
          </a:p>
          <a:p>
            <a:r>
              <a:rPr lang="en-US" dirty="0"/>
              <a:t>Each Change Project will </a:t>
            </a:r>
            <a:br>
              <a:rPr lang="en-US" dirty="0"/>
            </a:br>
            <a:r>
              <a:rPr lang="en-US" dirty="0"/>
              <a:t>need a Workplan with:</a:t>
            </a:r>
          </a:p>
          <a:p>
            <a:pPr lvl="1"/>
            <a:r>
              <a:rPr lang="en-US" dirty="0"/>
              <a:t>A Lead</a:t>
            </a:r>
          </a:p>
          <a:p>
            <a:pPr lvl="1"/>
            <a:r>
              <a:rPr lang="en-US" dirty="0"/>
              <a:t>A Project Team</a:t>
            </a:r>
          </a:p>
          <a:p>
            <a:pPr lvl="1"/>
            <a:r>
              <a:rPr lang="en-US" dirty="0"/>
              <a:t>Tasks</a:t>
            </a:r>
          </a:p>
          <a:p>
            <a:pPr lvl="1"/>
            <a:r>
              <a:rPr lang="en-US" dirty="0"/>
              <a:t>Resources</a:t>
            </a:r>
          </a:p>
          <a:p>
            <a:pPr lvl="1"/>
            <a:r>
              <a:rPr lang="en-US" dirty="0"/>
              <a:t>Timeline</a:t>
            </a:r>
          </a:p>
          <a:p>
            <a:r>
              <a:rPr lang="en-US" dirty="0"/>
              <a:t>We are providing a Stakeholder</a:t>
            </a:r>
            <a:br>
              <a:rPr lang="en-US" dirty="0"/>
            </a:br>
            <a:r>
              <a:rPr lang="en-US" dirty="0"/>
              <a:t>Change Checklist and Plan</a:t>
            </a:r>
            <a:br>
              <a:rPr lang="en-US" dirty="0"/>
            </a:br>
            <a:r>
              <a:rPr lang="en-US" dirty="0"/>
              <a:t>Template and will be doing a </a:t>
            </a:r>
            <a:br>
              <a:rPr lang="en-US" dirty="0"/>
            </a:br>
            <a:r>
              <a:rPr lang="en-US" dirty="0"/>
              <a:t>webinar on this topic.</a:t>
            </a:r>
          </a:p>
        </p:txBody>
      </p:sp>
      <p:sp>
        <p:nvSpPr>
          <p:cNvPr id="4" name="Slide Number Placeholder 3"/>
          <p:cNvSpPr>
            <a:spLocks noGrp="1"/>
          </p:cNvSpPr>
          <p:nvPr>
            <p:ph type="sldNum" sz="quarter" idx="12"/>
          </p:nvPr>
        </p:nvSpPr>
        <p:spPr/>
        <p:txBody>
          <a:bodyPr/>
          <a:lstStyle/>
          <a:p>
            <a:fld id="{86DA0F1D-1B8B-4DC5-939F-2CE9B7FCFD14}" type="slidenum">
              <a:rPr lang="en-US" smtClean="0"/>
              <a:t>44</a:t>
            </a:fld>
            <a:endParaRPr lang="en-US"/>
          </a:p>
        </p:txBody>
      </p:sp>
      <p:pic>
        <p:nvPicPr>
          <p:cNvPr id="5" name="Picture 4"/>
          <p:cNvPicPr>
            <a:picLocks noChangeAspect="1"/>
          </p:cNvPicPr>
          <p:nvPr/>
        </p:nvPicPr>
        <p:blipFill>
          <a:blip r:embed="rId2"/>
          <a:stretch>
            <a:fillRect/>
          </a:stretch>
        </p:blipFill>
        <p:spPr>
          <a:xfrm>
            <a:off x="5673688" y="2542596"/>
            <a:ext cx="5277078" cy="3860450"/>
          </a:xfrm>
          <a:prstGeom prst="rect">
            <a:avLst/>
          </a:prstGeom>
        </p:spPr>
      </p:pic>
    </p:spTree>
    <p:extLst>
      <p:ext uri="{BB962C8B-B14F-4D97-AF65-F5344CB8AC3E}">
        <p14:creationId xmlns:p14="http://schemas.microsoft.com/office/powerpoint/2010/main" val="30424657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Step 9: Staffing Plan, Encounter Projections, Budget &amp; Cost Report Preparation</a:t>
            </a:r>
          </a:p>
        </p:txBody>
      </p:sp>
      <p:sp>
        <p:nvSpPr>
          <p:cNvPr id="3" name="Content Placeholder 2"/>
          <p:cNvSpPr>
            <a:spLocks noGrp="1"/>
          </p:cNvSpPr>
          <p:nvPr>
            <p:ph sz="half" idx="1"/>
          </p:nvPr>
        </p:nvSpPr>
        <p:spPr>
          <a:xfrm>
            <a:off x="838200" y="1825625"/>
            <a:ext cx="4906384" cy="4351338"/>
          </a:xfrm>
        </p:spPr>
        <p:txBody>
          <a:bodyPr>
            <a:normAutofit/>
          </a:bodyPr>
          <a:lstStyle/>
          <a:p>
            <a:r>
              <a:rPr lang="en-US" dirty="0"/>
              <a:t>You’ve done your Needs Assessment and Clinical Redesign</a:t>
            </a:r>
          </a:p>
          <a:p>
            <a:r>
              <a:rPr lang="en-US" dirty="0"/>
              <a:t>Now what?</a:t>
            </a:r>
          </a:p>
          <a:p>
            <a:r>
              <a:rPr lang="en-US" dirty="0"/>
              <a:t>Here’s a some suggested process.</a:t>
            </a:r>
          </a:p>
          <a:p>
            <a:r>
              <a:rPr lang="en-US" dirty="0"/>
              <a:t>Feel free to use it, modify it, do something completely different.</a:t>
            </a:r>
          </a:p>
        </p:txBody>
      </p:sp>
      <p:sp>
        <p:nvSpPr>
          <p:cNvPr id="6" name="Slide Number Placeholder 5"/>
          <p:cNvSpPr>
            <a:spLocks noGrp="1"/>
          </p:cNvSpPr>
          <p:nvPr>
            <p:ph type="sldNum" sz="quarter" idx="12"/>
          </p:nvPr>
        </p:nvSpPr>
        <p:spPr/>
        <p:txBody>
          <a:bodyPr/>
          <a:lstStyle/>
          <a:p>
            <a:fld id="{86DA0F1D-1B8B-4DC5-939F-2CE9B7FCFD14}" type="slidenum">
              <a:rPr lang="en-US" smtClean="0"/>
              <a:t>45</a:t>
            </a:fld>
            <a:endParaRPr lang="en-US"/>
          </a:p>
        </p:txBody>
      </p:sp>
      <p:pic>
        <p:nvPicPr>
          <p:cNvPr id="5" name="Picture 4"/>
          <p:cNvPicPr>
            <a:picLocks noChangeAspect="1"/>
          </p:cNvPicPr>
          <p:nvPr/>
        </p:nvPicPr>
        <p:blipFill>
          <a:blip r:embed="rId2"/>
          <a:stretch>
            <a:fillRect/>
          </a:stretch>
        </p:blipFill>
        <p:spPr>
          <a:xfrm>
            <a:off x="6206772" y="1943959"/>
            <a:ext cx="3962678" cy="3925365"/>
          </a:xfrm>
          <a:prstGeom prst="rect">
            <a:avLst/>
          </a:prstGeom>
        </p:spPr>
      </p:pic>
    </p:spTree>
    <p:extLst>
      <p:ext uri="{BB962C8B-B14F-4D97-AF65-F5344CB8AC3E}">
        <p14:creationId xmlns:p14="http://schemas.microsoft.com/office/powerpoint/2010/main" val="8427557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par>
                          <p:cTn id="11" fill="hold">
                            <p:stCondLst>
                              <p:cond delay="0"/>
                            </p:stCondLst>
                            <p:childTnLst>
                              <p:par>
                                <p:cTn id="12" presetID="10" presetClass="entr" presetSubtype="0" fill="hold" nodeType="afterEffect">
                                  <p:stCondLst>
                                    <p:cond delay="50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500"/>
                                        <p:tgtEl>
                                          <p:spTgt spid="5"/>
                                        </p:tgtEl>
                                      </p:cBhvr>
                                    </p:animEffec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Task 1: What’s the Need in My Service Area?</a:t>
            </a:r>
          </a:p>
        </p:txBody>
      </p:sp>
      <p:sp>
        <p:nvSpPr>
          <p:cNvPr id="6" name="Content Placeholder 5"/>
          <p:cNvSpPr>
            <a:spLocks noGrp="1"/>
          </p:cNvSpPr>
          <p:nvPr>
            <p:ph idx="1"/>
          </p:nvPr>
        </p:nvSpPr>
        <p:spPr>
          <a:xfrm>
            <a:off x="838200" y="1594271"/>
            <a:ext cx="10515600" cy="973843"/>
          </a:xfrm>
        </p:spPr>
        <p:txBody>
          <a:bodyPr/>
          <a:lstStyle/>
          <a:p>
            <a:r>
              <a:rPr lang="en-US" dirty="0"/>
              <a:t>Use the data from the forthcoming OHA Resource Mapping Tool to help estimate unmet need.</a:t>
            </a:r>
          </a:p>
        </p:txBody>
      </p:sp>
      <p:sp>
        <p:nvSpPr>
          <p:cNvPr id="5" name="Slide Number Placeholder 4"/>
          <p:cNvSpPr>
            <a:spLocks noGrp="1"/>
          </p:cNvSpPr>
          <p:nvPr>
            <p:ph type="sldNum" sz="quarter" idx="12"/>
          </p:nvPr>
        </p:nvSpPr>
        <p:spPr/>
        <p:txBody>
          <a:bodyPr/>
          <a:lstStyle/>
          <a:p>
            <a:fld id="{86DA0F1D-1B8B-4DC5-939F-2CE9B7FCFD14}" type="slidenum">
              <a:rPr lang="en-US" smtClean="0"/>
              <a:t>46</a:t>
            </a:fld>
            <a:endParaRPr lang="en-US"/>
          </a:p>
        </p:txBody>
      </p:sp>
      <p:pic>
        <p:nvPicPr>
          <p:cNvPr id="7" name="Picture 6"/>
          <p:cNvPicPr>
            <a:picLocks noChangeAspect="1"/>
          </p:cNvPicPr>
          <p:nvPr/>
        </p:nvPicPr>
        <p:blipFill>
          <a:blip r:embed="rId2"/>
          <a:stretch>
            <a:fillRect/>
          </a:stretch>
        </p:blipFill>
        <p:spPr>
          <a:xfrm>
            <a:off x="436944" y="2688480"/>
            <a:ext cx="10647121" cy="2952156"/>
          </a:xfrm>
          <a:prstGeom prst="rect">
            <a:avLst/>
          </a:prstGeom>
        </p:spPr>
      </p:pic>
    </p:spTree>
    <p:extLst>
      <p:ext uri="{BB962C8B-B14F-4D97-AF65-F5344CB8AC3E}">
        <p14:creationId xmlns:p14="http://schemas.microsoft.com/office/powerpoint/2010/main" val="31386012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55320" y="273686"/>
            <a:ext cx="10515600" cy="784920"/>
          </a:xfrm>
        </p:spPr>
        <p:txBody>
          <a:bodyPr/>
          <a:lstStyle/>
          <a:p>
            <a:r>
              <a:rPr lang="en-US" dirty="0"/>
              <a:t>Task 2: What is My Staffing Plan?</a:t>
            </a:r>
          </a:p>
        </p:txBody>
      </p:sp>
      <p:sp>
        <p:nvSpPr>
          <p:cNvPr id="3" name="Content Placeholder 2"/>
          <p:cNvSpPr>
            <a:spLocks noGrp="1"/>
          </p:cNvSpPr>
          <p:nvPr>
            <p:ph idx="1"/>
          </p:nvPr>
        </p:nvSpPr>
        <p:spPr>
          <a:xfrm>
            <a:off x="406400" y="1406842"/>
            <a:ext cx="3037840" cy="4683443"/>
          </a:xfrm>
        </p:spPr>
        <p:txBody>
          <a:bodyPr/>
          <a:lstStyle/>
          <a:p>
            <a:r>
              <a:rPr lang="en-US" dirty="0"/>
              <a:t>Use with the Demand/Capacity Tool.</a:t>
            </a:r>
          </a:p>
          <a:p>
            <a:r>
              <a:rPr lang="en-US" dirty="0"/>
              <a:t>We will be doing a webinar to show you how to use the 3 tabs.</a:t>
            </a:r>
          </a:p>
        </p:txBody>
      </p:sp>
      <p:sp>
        <p:nvSpPr>
          <p:cNvPr id="4" name="Slide Number Placeholder 3"/>
          <p:cNvSpPr>
            <a:spLocks noGrp="1"/>
          </p:cNvSpPr>
          <p:nvPr>
            <p:ph type="sldNum" sz="quarter" idx="12"/>
          </p:nvPr>
        </p:nvSpPr>
        <p:spPr/>
        <p:txBody>
          <a:bodyPr/>
          <a:lstStyle/>
          <a:p>
            <a:fld id="{86DA0F1D-1B8B-4DC5-939F-2CE9B7FCFD14}" type="slidenum">
              <a:rPr lang="en-US" smtClean="0"/>
              <a:t>47</a:t>
            </a:fld>
            <a:endParaRPr lang="en-US"/>
          </a:p>
        </p:txBody>
      </p:sp>
      <p:pic>
        <p:nvPicPr>
          <p:cNvPr id="5" name="Picture 4"/>
          <p:cNvPicPr>
            <a:picLocks noChangeAspect="1"/>
          </p:cNvPicPr>
          <p:nvPr/>
        </p:nvPicPr>
        <p:blipFill>
          <a:blip r:embed="rId2"/>
          <a:stretch>
            <a:fillRect/>
          </a:stretch>
        </p:blipFill>
        <p:spPr>
          <a:xfrm>
            <a:off x="3744277" y="1140778"/>
            <a:ext cx="6337775" cy="5215572"/>
          </a:xfrm>
          <a:prstGeom prst="rect">
            <a:avLst/>
          </a:prstGeom>
        </p:spPr>
      </p:pic>
    </p:spTree>
    <p:extLst>
      <p:ext uri="{BB962C8B-B14F-4D97-AF65-F5344CB8AC3E}">
        <p14:creationId xmlns:p14="http://schemas.microsoft.com/office/powerpoint/2010/main" val="545261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55320" y="273686"/>
            <a:ext cx="10515600" cy="784920"/>
          </a:xfrm>
        </p:spPr>
        <p:txBody>
          <a:bodyPr/>
          <a:lstStyle/>
          <a:p>
            <a:r>
              <a:rPr lang="en-US" dirty="0"/>
              <a:t>Task 2: What is My Staffing Plan?</a:t>
            </a:r>
          </a:p>
        </p:txBody>
      </p:sp>
      <p:sp>
        <p:nvSpPr>
          <p:cNvPr id="4" name="Slide Number Placeholder 3"/>
          <p:cNvSpPr>
            <a:spLocks noGrp="1"/>
          </p:cNvSpPr>
          <p:nvPr>
            <p:ph type="sldNum" sz="quarter" idx="12"/>
          </p:nvPr>
        </p:nvSpPr>
        <p:spPr/>
        <p:txBody>
          <a:bodyPr/>
          <a:lstStyle/>
          <a:p>
            <a:fld id="{86DA0F1D-1B8B-4DC5-939F-2CE9B7FCFD14}" type="slidenum">
              <a:rPr lang="en-US" smtClean="0"/>
              <a:t>48</a:t>
            </a:fld>
            <a:endParaRPr lang="en-US"/>
          </a:p>
        </p:txBody>
      </p:sp>
      <p:pic>
        <p:nvPicPr>
          <p:cNvPr id="7" name="Picture 6"/>
          <p:cNvPicPr>
            <a:picLocks noChangeAspect="1"/>
          </p:cNvPicPr>
          <p:nvPr/>
        </p:nvPicPr>
        <p:blipFill>
          <a:blip r:embed="rId2"/>
          <a:stretch>
            <a:fillRect/>
          </a:stretch>
        </p:blipFill>
        <p:spPr>
          <a:xfrm>
            <a:off x="1660207" y="1188115"/>
            <a:ext cx="8505825" cy="5038725"/>
          </a:xfrm>
          <a:prstGeom prst="rect">
            <a:avLst/>
          </a:prstGeom>
        </p:spPr>
      </p:pic>
    </p:spTree>
    <p:extLst>
      <p:ext uri="{BB962C8B-B14F-4D97-AF65-F5344CB8AC3E}">
        <p14:creationId xmlns:p14="http://schemas.microsoft.com/office/powerpoint/2010/main" val="2498921287"/>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55320" y="172086"/>
            <a:ext cx="10515600" cy="751839"/>
          </a:xfrm>
        </p:spPr>
        <p:txBody>
          <a:bodyPr/>
          <a:lstStyle/>
          <a:p>
            <a:r>
              <a:rPr lang="en-US" dirty="0"/>
              <a:t>Task 2: What is My Staffing Plan?</a:t>
            </a:r>
          </a:p>
        </p:txBody>
      </p:sp>
      <p:sp>
        <p:nvSpPr>
          <p:cNvPr id="4" name="Slide Number Placeholder 3"/>
          <p:cNvSpPr>
            <a:spLocks noGrp="1"/>
          </p:cNvSpPr>
          <p:nvPr>
            <p:ph type="sldNum" sz="quarter" idx="12"/>
          </p:nvPr>
        </p:nvSpPr>
        <p:spPr/>
        <p:txBody>
          <a:bodyPr/>
          <a:lstStyle/>
          <a:p>
            <a:fld id="{86DA0F1D-1B8B-4DC5-939F-2CE9B7FCFD14}" type="slidenum">
              <a:rPr lang="en-US" smtClean="0"/>
              <a:t>49</a:t>
            </a:fld>
            <a:endParaRPr lang="en-US"/>
          </a:p>
        </p:txBody>
      </p:sp>
      <p:pic>
        <p:nvPicPr>
          <p:cNvPr id="3" name="Picture 2"/>
          <p:cNvPicPr>
            <a:picLocks noChangeAspect="1"/>
          </p:cNvPicPr>
          <p:nvPr/>
        </p:nvPicPr>
        <p:blipFill>
          <a:blip r:embed="rId2"/>
          <a:stretch>
            <a:fillRect/>
          </a:stretch>
        </p:blipFill>
        <p:spPr>
          <a:xfrm>
            <a:off x="2417762" y="842962"/>
            <a:ext cx="6848475" cy="5695950"/>
          </a:xfrm>
          <a:prstGeom prst="rect">
            <a:avLst/>
          </a:prstGeom>
        </p:spPr>
      </p:pic>
    </p:spTree>
    <p:extLst>
      <p:ext uri="{BB962C8B-B14F-4D97-AF65-F5344CB8AC3E}">
        <p14:creationId xmlns:p14="http://schemas.microsoft.com/office/powerpoint/2010/main" val="297264678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Meeting Objectives</a:t>
            </a:r>
          </a:p>
        </p:txBody>
      </p:sp>
      <p:sp>
        <p:nvSpPr>
          <p:cNvPr id="3" name="Content Placeholder 2"/>
          <p:cNvSpPr>
            <a:spLocks noGrp="1"/>
          </p:cNvSpPr>
          <p:nvPr>
            <p:ph sz="half" idx="1"/>
          </p:nvPr>
        </p:nvSpPr>
        <p:spPr>
          <a:xfrm>
            <a:off x="838200" y="1477108"/>
            <a:ext cx="5507334" cy="4699855"/>
          </a:xfrm>
        </p:spPr>
        <p:txBody>
          <a:bodyPr>
            <a:normAutofit lnSpcReduction="10000"/>
          </a:bodyPr>
          <a:lstStyle/>
          <a:p>
            <a:pPr marL="0" indent="0">
              <a:buNone/>
            </a:pPr>
            <a:r>
              <a:rPr lang="en-US" dirty="0"/>
              <a:t>(1) Provide providers with a clear picture on the application and certification process for CCBHC status</a:t>
            </a:r>
          </a:p>
          <a:p>
            <a:pPr marL="0" indent="0">
              <a:buNone/>
            </a:pPr>
            <a:r>
              <a:rPr lang="en-US" dirty="0"/>
              <a:t>(2) Review 10 key steps for providers to address in becoming a CCBHC</a:t>
            </a:r>
          </a:p>
          <a:p>
            <a:pPr marL="0" indent="0">
              <a:buNone/>
            </a:pPr>
            <a:r>
              <a:rPr lang="en-US" dirty="0"/>
              <a:t>(3) Answer at least 100 questions </a:t>
            </a:r>
          </a:p>
          <a:p>
            <a:pPr marL="0" indent="0">
              <a:buNone/>
            </a:pPr>
            <a:r>
              <a:rPr lang="en-US" dirty="0"/>
              <a:t>(4) Organize the Regional Learning Collaboratives</a:t>
            </a:r>
          </a:p>
          <a:p>
            <a:pPr marL="0" indent="0">
              <a:buNone/>
            </a:pPr>
            <a:r>
              <a:rPr lang="en-US" dirty="0"/>
              <a:t>(5) Identify next steps for all meeting participants</a:t>
            </a:r>
          </a:p>
          <a:p>
            <a:endParaRPr lang="en-US" dirty="0"/>
          </a:p>
        </p:txBody>
      </p:sp>
      <p:sp>
        <p:nvSpPr>
          <p:cNvPr id="5" name="Slide Number Placeholder 4"/>
          <p:cNvSpPr>
            <a:spLocks noGrp="1"/>
          </p:cNvSpPr>
          <p:nvPr>
            <p:ph type="sldNum" sz="quarter" idx="12"/>
          </p:nvPr>
        </p:nvSpPr>
        <p:spPr/>
        <p:txBody>
          <a:bodyPr/>
          <a:lstStyle/>
          <a:p>
            <a:fld id="{86DA0F1D-1B8B-4DC5-939F-2CE9B7FCFD14}" type="slidenum">
              <a:rPr lang="en-US" smtClean="0"/>
              <a:t>5</a:t>
            </a:fld>
            <a:endParaRPr lang="en-US"/>
          </a:p>
        </p:txBody>
      </p:sp>
      <p:pic>
        <p:nvPicPr>
          <p:cNvPr id="8" name="Picture 7"/>
          <p:cNvPicPr>
            <a:picLocks noChangeAspect="1"/>
          </p:cNvPicPr>
          <p:nvPr/>
        </p:nvPicPr>
        <p:blipFill>
          <a:blip r:embed="rId2"/>
          <a:stretch>
            <a:fillRect/>
          </a:stretch>
        </p:blipFill>
        <p:spPr>
          <a:xfrm>
            <a:off x="6996513" y="828790"/>
            <a:ext cx="2819515" cy="2539716"/>
          </a:xfrm>
          <a:prstGeom prst="rect">
            <a:avLst/>
          </a:prstGeom>
        </p:spPr>
      </p:pic>
      <p:pic>
        <p:nvPicPr>
          <p:cNvPr id="9" name="Picture 8"/>
          <p:cNvPicPr>
            <a:picLocks noChangeAspect="1"/>
          </p:cNvPicPr>
          <p:nvPr/>
        </p:nvPicPr>
        <p:blipFill>
          <a:blip r:embed="rId3"/>
          <a:stretch>
            <a:fillRect/>
          </a:stretch>
        </p:blipFill>
        <p:spPr>
          <a:xfrm>
            <a:off x="7889052" y="3706546"/>
            <a:ext cx="3010283" cy="2311764"/>
          </a:xfrm>
          <a:prstGeom prst="rect">
            <a:avLst/>
          </a:prstGeom>
        </p:spPr>
      </p:pic>
    </p:spTree>
    <p:extLst>
      <p:ext uri="{BB962C8B-B14F-4D97-AF65-F5344CB8AC3E}">
        <p14:creationId xmlns:p14="http://schemas.microsoft.com/office/powerpoint/2010/main" val="1196671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1960" y="202883"/>
            <a:ext cx="10515600" cy="721995"/>
          </a:xfrm>
        </p:spPr>
        <p:txBody>
          <a:bodyPr/>
          <a:lstStyle/>
          <a:p>
            <a:r>
              <a:rPr lang="en-US" dirty="0"/>
              <a:t>Task 3: How Does my Budget Change?</a:t>
            </a:r>
          </a:p>
        </p:txBody>
      </p:sp>
      <p:sp>
        <p:nvSpPr>
          <p:cNvPr id="3" name="Content Placeholder 2"/>
          <p:cNvSpPr>
            <a:spLocks noGrp="1"/>
          </p:cNvSpPr>
          <p:nvPr>
            <p:ph idx="1"/>
          </p:nvPr>
        </p:nvSpPr>
        <p:spPr>
          <a:xfrm>
            <a:off x="221933" y="1466849"/>
            <a:ext cx="4390707" cy="4486275"/>
          </a:xfrm>
        </p:spPr>
        <p:txBody>
          <a:bodyPr/>
          <a:lstStyle/>
          <a:p>
            <a:r>
              <a:rPr lang="en-US" dirty="0"/>
              <a:t>Identifying addition costs for:</a:t>
            </a:r>
          </a:p>
          <a:p>
            <a:pPr lvl="1"/>
            <a:r>
              <a:rPr lang="en-US" dirty="0"/>
              <a:t>Additional Staffing</a:t>
            </a:r>
          </a:p>
          <a:p>
            <a:pPr lvl="1"/>
            <a:r>
              <a:rPr lang="en-US" dirty="0"/>
              <a:t>Additional Infrastructure</a:t>
            </a:r>
          </a:p>
          <a:p>
            <a:pPr lvl="1"/>
            <a:r>
              <a:rPr lang="en-US" dirty="0"/>
              <a:t>Other Operating Costs</a:t>
            </a:r>
          </a:p>
          <a:p>
            <a:r>
              <a:rPr lang="en-US" dirty="0"/>
              <a:t>Identifying potential cost reductions for:</a:t>
            </a:r>
          </a:p>
          <a:p>
            <a:pPr lvl="1"/>
            <a:r>
              <a:rPr lang="en-US" dirty="0"/>
              <a:t>Change in Staffing Mix</a:t>
            </a:r>
          </a:p>
          <a:p>
            <a:pPr lvl="1"/>
            <a:r>
              <a:rPr lang="en-US" dirty="0"/>
              <a:t>Clinical Redesign Efficiencies</a:t>
            </a:r>
          </a:p>
        </p:txBody>
      </p:sp>
      <p:sp>
        <p:nvSpPr>
          <p:cNvPr id="4" name="Slide Number Placeholder 3"/>
          <p:cNvSpPr>
            <a:spLocks noGrp="1"/>
          </p:cNvSpPr>
          <p:nvPr>
            <p:ph type="sldNum" sz="quarter" idx="12"/>
          </p:nvPr>
        </p:nvSpPr>
        <p:spPr/>
        <p:txBody>
          <a:bodyPr/>
          <a:lstStyle/>
          <a:p>
            <a:fld id="{86DA0F1D-1B8B-4DC5-939F-2CE9B7FCFD14}" type="slidenum">
              <a:rPr lang="en-US" smtClean="0"/>
              <a:t>50</a:t>
            </a:fld>
            <a:endParaRPr lang="en-US"/>
          </a:p>
        </p:txBody>
      </p:sp>
      <p:pic>
        <p:nvPicPr>
          <p:cNvPr id="6" name="Picture 5"/>
          <p:cNvPicPr>
            <a:picLocks noChangeAspect="1"/>
          </p:cNvPicPr>
          <p:nvPr/>
        </p:nvPicPr>
        <p:blipFill>
          <a:blip r:embed="rId2"/>
          <a:stretch>
            <a:fillRect/>
          </a:stretch>
        </p:blipFill>
        <p:spPr>
          <a:xfrm>
            <a:off x="4810125" y="1047750"/>
            <a:ext cx="6908376" cy="5027930"/>
          </a:xfrm>
          <a:prstGeom prst="rect">
            <a:avLst/>
          </a:prstGeom>
        </p:spPr>
      </p:pic>
    </p:spTree>
    <p:extLst>
      <p:ext uri="{BB962C8B-B14F-4D97-AF65-F5344CB8AC3E}">
        <p14:creationId xmlns:p14="http://schemas.microsoft.com/office/powerpoint/2010/main" val="9910525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35901"/>
            <a:ext cx="10515600" cy="1325563"/>
          </a:xfrm>
        </p:spPr>
        <p:txBody>
          <a:bodyPr/>
          <a:lstStyle/>
          <a:p>
            <a:r>
              <a:rPr lang="en-US" dirty="0"/>
              <a:t>Task 4: How Many PPS-1 Visits Will I Have?</a:t>
            </a:r>
          </a:p>
        </p:txBody>
      </p:sp>
      <p:sp>
        <p:nvSpPr>
          <p:cNvPr id="3" name="Content Placeholder 2"/>
          <p:cNvSpPr>
            <a:spLocks noGrp="1"/>
          </p:cNvSpPr>
          <p:nvPr>
            <p:ph idx="1"/>
          </p:nvPr>
        </p:nvSpPr>
        <p:spPr>
          <a:xfrm>
            <a:off x="330200" y="1449704"/>
            <a:ext cx="4942840" cy="4794885"/>
          </a:xfrm>
        </p:spPr>
        <p:txBody>
          <a:bodyPr>
            <a:normAutofit/>
          </a:bodyPr>
          <a:lstStyle/>
          <a:p>
            <a:r>
              <a:rPr lang="en-US" dirty="0"/>
              <a:t>Translation: What are the implications of:</a:t>
            </a:r>
          </a:p>
          <a:p>
            <a:pPr lvl="1"/>
            <a:r>
              <a:rPr lang="en-US" dirty="0"/>
              <a:t>Being able to bill for only one visit per day?</a:t>
            </a:r>
          </a:p>
          <a:p>
            <a:pPr lvl="1"/>
            <a:r>
              <a:rPr lang="en-US" dirty="0"/>
              <a:t>Being able to bill for new types of services (maybe)?</a:t>
            </a:r>
          </a:p>
          <a:p>
            <a:pPr lvl="1"/>
            <a:r>
              <a:rPr lang="en-US" dirty="0"/>
              <a:t>Not necessarily being able to bill for Care Coordination?</a:t>
            </a:r>
          </a:p>
          <a:p>
            <a:r>
              <a:rPr lang="en-US" dirty="0"/>
              <a:t>We will be doing a webinar on this topic once the visit enumeration work is completed.</a:t>
            </a:r>
          </a:p>
        </p:txBody>
      </p:sp>
      <p:sp>
        <p:nvSpPr>
          <p:cNvPr id="4" name="Slide Number Placeholder 3"/>
          <p:cNvSpPr>
            <a:spLocks noGrp="1"/>
          </p:cNvSpPr>
          <p:nvPr>
            <p:ph type="sldNum" sz="quarter" idx="12"/>
          </p:nvPr>
        </p:nvSpPr>
        <p:spPr/>
        <p:txBody>
          <a:bodyPr/>
          <a:lstStyle/>
          <a:p>
            <a:fld id="{86DA0F1D-1B8B-4DC5-939F-2CE9B7FCFD14}" type="slidenum">
              <a:rPr lang="en-US" smtClean="0"/>
              <a:t>51</a:t>
            </a:fld>
            <a:endParaRPr lang="en-US"/>
          </a:p>
        </p:txBody>
      </p:sp>
      <p:pic>
        <p:nvPicPr>
          <p:cNvPr id="5" name="Picture 4"/>
          <p:cNvPicPr>
            <a:picLocks noChangeAspect="1"/>
          </p:cNvPicPr>
          <p:nvPr/>
        </p:nvPicPr>
        <p:blipFill>
          <a:blip r:embed="rId2"/>
          <a:stretch>
            <a:fillRect/>
          </a:stretch>
        </p:blipFill>
        <p:spPr>
          <a:xfrm>
            <a:off x="5446394" y="1899602"/>
            <a:ext cx="6170893" cy="3556318"/>
          </a:xfrm>
          <a:prstGeom prst="rect">
            <a:avLst/>
          </a:prstGeom>
        </p:spPr>
      </p:pic>
    </p:spTree>
    <p:extLst>
      <p:ext uri="{BB962C8B-B14F-4D97-AF65-F5344CB8AC3E}">
        <p14:creationId xmlns:p14="http://schemas.microsoft.com/office/powerpoint/2010/main" val="20389702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fade">
                                      <p:cBhvr>
                                        <p:cTn id="2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94360" y="234619"/>
            <a:ext cx="10515600" cy="935396"/>
          </a:xfrm>
        </p:spPr>
        <p:txBody>
          <a:bodyPr/>
          <a:lstStyle/>
          <a:p>
            <a:r>
              <a:rPr lang="en-US" dirty="0"/>
              <a:t>Questions on Tasks 1 – 4?</a:t>
            </a:r>
          </a:p>
        </p:txBody>
      </p:sp>
      <p:sp>
        <p:nvSpPr>
          <p:cNvPr id="4" name="Slide Number Placeholder 3"/>
          <p:cNvSpPr>
            <a:spLocks noGrp="1"/>
          </p:cNvSpPr>
          <p:nvPr>
            <p:ph type="sldNum" sz="quarter" idx="12"/>
          </p:nvPr>
        </p:nvSpPr>
        <p:spPr/>
        <p:txBody>
          <a:bodyPr/>
          <a:lstStyle/>
          <a:p>
            <a:fld id="{86DA0F1D-1B8B-4DC5-939F-2CE9B7FCFD14}" type="slidenum">
              <a:rPr lang="en-US" smtClean="0"/>
              <a:t>52</a:t>
            </a:fld>
            <a:endParaRPr lang="en-US"/>
          </a:p>
        </p:txBody>
      </p:sp>
      <p:pic>
        <p:nvPicPr>
          <p:cNvPr id="5" name="Picture 4"/>
          <p:cNvPicPr>
            <a:picLocks noChangeAspect="1"/>
          </p:cNvPicPr>
          <p:nvPr/>
        </p:nvPicPr>
        <p:blipFill>
          <a:blip r:embed="rId2"/>
          <a:stretch>
            <a:fillRect/>
          </a:stretch>
        </p:blipFill>
        <p:spPr>
          <a:xfrm>
            <a:off x="1168006" y="1182095"/>
            <a:ext cx="7721993" cy="2141098"/>
          </a:xfrm>
          <a:prstGeom prst="rect">
            <a:avLst/>
          </a:prstGeom>
        </p:spPr>
      </p:pic>
      <p:pic>
        <p:nvPicPr>
          <p:cNvPr id="6" name="Picture 5"/>
          <p:cNvPicPr>
            <a:picLocks noChangeAspect="1"/>
          </p:cNvPicPr>
          <p:nvPr/>
        </p:nvPicPr>
        <p:blipFill>
          <a:blip r:embed="rId3"/>
          <a:stretch>
            <a:fillRect/>
          </a:stretch>
        </p:blipFill>
        <p:spPr>
          <a:xfrm>
            <a:off x="777240" y="3468132"/>
            <a:ext cx="4679632" cy="2772145"/>
          </a:xfrm>
          <a:prstGeom prst="rect">
            <a:avLst/>
          </a:prstGeom>
        </p:spPr>
      </p:pic>
      <p:pic>
        <p:nvPicPr>
          <p:cNvPr id="7" name="Picture 6"/>
          <p:cNvPicPr>
            <a:picLocks noChangeAspect="1"/>
          </p:cNvPicPr>
          <p:nvPr/>
        </p:nvPicPr>
        <p:blipFill>
          <a:blip r:embed="rId4"/>
          <a:stretch>
            <a:fillRect/>
          </a:stretch>
        </p:blipFill>
        <p:spPr>
          <a:xfrm>
            <a:off x="6238874" y="3569771"/>
            <a:ext cx="4407387" cy="2540000"/>
          </a:xfrm>
          <a:prstGeom prst="rect">
            <a:avLst/>
          </a:prstGeom>
        </p:spPr>
      </p:pic>
    </p:spTree>
    <p:extLst>
      <p:ext uri="{BB962C8B-B14F-4D97-AF65-F5344CB8AC3E}">
        <p14:creationId xmlns:p14="http://schemas.microsoft.com/office/powerpoint/2010/main" val="85165689"/>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74782"/>
            <a:ext cx="10515600" cy="1325563"/>
          </a:xfrm>
        </p:spPr>
        <p:txBody>
          <a:bodyPr/>
          <a:lstStyle/>
          <a:p>
            <a:r>
              <a:rPr lang="en-US" dirty="0"/>
              <a:t>Task 5: Cost Report Preparation</a:t>
            </a:r>
          </a:p>
        </p:txBody>
      </p:sp>
      <p:sp>
        <p:nvSpPr>
          <p:cNvPr id="3" name="Content Placeholder 2"/>
          <p:cNvSpPr>
            <a:spLocks noGrp="1"/>
          </p:cNvSpPr>
          <p:nvPr>
            <p:ph idx="1"/>
          </p:nvPr>
        </p:nvSpPr>
        <p:spPr>
          <a:xfrm>
            <a:off x="250817" y="1370111"/>
            <a:ext cx="4979624" cy="4921944"/>
          </a:xfrm>
        </p:spPr>
        <p:txBody>
          <a:bodyPr>
            <a:normAutofit lnSpcReduction="10000"/>
          </a:bodyPr>
          <a:lstStyle/>
          <a:p>
            <a:r>
              <a:rPr lang="en-US" dirty="0"/>
              <a:t>Let’s spend a bit more time on the Cost Report today.</a:t>
            </a:r>
          </a:p>
          <a:p>
            <a:r>
              <a:rPr lang="en-US" dirty="0"/>
              <a:t>We will also have webinars on Cost Report preparation.</a:t>
            </a:r>
          </a:p>
          <a:p>
            <a:r>
              <a:rPr lang="en-US" dirty="0"/>
              <a:t>Make sure you have the most current version from:</a:t>
            </a:r>
          </a:p>
          <a:p>
            <a:r>
              <a:rPr lang="en-US" dirty="0">
                <a:hlinkClick r:id="rId2"/>
              </a:rPr>
              <a:t>https://www.medicaid.gov/medicaid-chip-program-information/by-topics/financing-and-reimbursement/223-demonstration-for-ccbhc.html</a:t>
            </a:r>
            <a:endParaRPr lang="en-US" dirty="0"/>
          </a:p>
        </p:txBody>
      </p:sp>
      <p:pic>
        <p:nvPicPr>
          <p:cNvPr id="5" name="Picture 4"/>
          <p:cNvPicPr>
            <a:picLocks noChangeAspect="1"/>
          </p:cNvPicPr>
          <p:nvPr/>
        </p:nvPicPr>
        <p:blipFill>
          <a:blip r:embed="rId3"/>
          <a:stretch>
            <a:fillRect/>
          </a:stretch>
        </p:blipFill>
        <p:spPr>
          <a:xfrm>
            <a:off x="6437069" y="1500345"/>
            <a:ext cx="5102102" cy="5001897"/>
          </a:xfrm>
          <a:prstGeom prst="rect">
            <a:avLst/>
          </a:prstGeom>
        </p:spPr>
      </p:pic>
      <p:pic>
        <p:nvPicPr>
          <p:cNvPr id="4" name="Picture 3"/>
          <p:cNvPicPr>
            <a:picLocks noChangeAspect="1"/>
          </p:cNvPicPr>
          <p:nvPr/>
        </p:nvPicPr>
        <p:blipFill>
          <a:blip r:embed="rId4"/>
          <a:stretch>
            <a:fillRect/>
          </a:stretch>
        </p:blipFill>
        <p:spPr>
          <a:xfrm>
            <a:off x="5328871" y="2393156"/>
            <a:ext cx="6210300" cy="2200275"/>
          </a:xfrm>
          <a:prstGeom prst="rect">
            <a:avLst/>
          </a:prstGeom>
          <a:ln w="22225">
            <a:solidFill>
              <a:schemeClr val="tx1"/>
            </a:solidFill>
          </a:ln>
        </p:spPr>
      </p:pic>
      <p:sp>
        <p:nvSpPr>
          <p:cNvPr id="6" name="Slide Number Placeholder 5"/>
          <p:cNvSpPr>
            <a:spLocks noGrp="1"/>
          </p:cNvSpPr>
          <p:nvPr>
            <p:ph type="sldNum" sz="quarter" idx="12"/>
          </p:nvPr>
        </p:nvSpPr>
        <p:spPr/>
        <p:txBody>
          <a:bodyPr/>
          <a:lstStyle/>
          <a:p>
            <a:fld id="{86DA0F1D-1B8B-4DC5-939F-2CE9B7FCFD14}" type="slidenum">
              <a:rPr lang="en-US" smtClean="0"/>
              <a:t>53</a:t>
            </a:fld>
            <a:endParaRPr lang="en-US"/>
          </a:p>
        </p:txBody>
      </p:sp>
    </p:spTree>
    <p:extLst>
      <p:ext uri="{BB962C8B-B14F-4D97-AF65-F5344CB8AC3E}">
        <p14:creationId xmlns:p14="http://schemas.microsoft.com/office/powerpoint/2010/main" val="33200254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Fourteen Tabs</a:t>
            </a:r>
          </a:p>
        </p:txBody>
      </p:sp>
      <p:sp>
        <p:nvSpPr>
          <p:cNvPr id="3" name="Content Placeholder 2"/>
          <p:cNvSpPr>
            <a:spLocks noGrp="1"/>
          </p:cNvSpPr>
          <p:nvPr>
            <p:ph idx="1"/>
          </p:nvPr>
        </p:nvSpPr>
        <p:spPr>
          <a:xfrm>
            <a:off x="538164" y="1569147"/>
            <a:ext cx="3331309" cy="4351338"/>
          </a:xfrm>
        </p:spPr>
        <p:txBody>
          <a:bodyPr/>
          <a:lstStyle/>
          <a:p>
            <a:r>
              <a:rPr lang="en-US" sz="3200" dirty="0"/>
              <a:t>9 Key Tabs (green)</a:t>
            </a:r>
          </a:p>
          <a:p>
            <a:r>
              <a:rPr lang="en-US" sz="3200" dirty="0"/>
              <a:t>3 Maybe Tabs (orange)</a:t>
            </a:r>
          </a:p>
          <a:p>
            <a:r>
              <a:rPr lang="en-US" sz="3200" dirty="0"/>
              <a:t>2 No Tabs (red)</a:t>
            </a:r>
          </a:p>
        </p:txBody>
      </p:sp>
      <p:pic>
        <p:nvPicPr>
          <p:cNvPr id="4" name="Picture 3"/>
          <p:cNvPicPr>
            <a:picLocks noChangeAspect="1"/>
          </p:cNvPicPr>
          <p:nvPr/>
        </p:nvPicPr>
        <p:blipFill>
          <a:blip r:embed="rId2"/>
          <a:stretch>
            <a:fillRect/>
          </a:stretch>
        </p:blipFill>
        <p:spPr>
          <a:xfrm>
            <a:off x="4730208" y="365125"/>
            <a:ext cx="6991350" cy="6124575"/>
          </a:xfrm>
          <a:prstGeom prst="rect">
            <a:avLst/>
          </a:prstGeom>
        </p:spPr>
      </p:pic>
      <p:sp>
        <p:nvSpPr>
          <p:cNvPr id="5" name="Right Arrow 4"/>
          <p:cNvSpPr/>
          <p:nvPr/>
        </p:nvSpPr>
        <p:spPr>
          <a:xfrm>
            <a:off x="4362450" y="825190"/>
            <a:ext cx="367758" cy="289932"/>
          </a:xfrm>
          <a:prstGeom prst="rightArrow">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6" name="Right Arrow 5"/>
          <p:cNvSpPr/>
          <p:nvPr/>
        </p:nvSpPr>
        <p:spPr>
          <a:xfrm>
            <a:off x="4362450" y="1115122"/>
            <a:ext cx="367758" cy="289932"/>
          </a:xfrm>
          <a:prstGeom prst="rightArrow">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7" name="Right Arrow 6"/>
          <p:cNvSpPr/>
          <p:nvPr/>
        </p:nvSpPr>
        <p:spPr>
          <a:xfrm>
            <a:off x="4363380" y="2371493"/>
            <a:ext cx="367758" cy="289932"/>
          </a:xfrm>
          <a:prstGeom prst="rightArrow">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8" name="Right Arrow 7"/>
          <p:cNvSpPr/>
          <p:nvPr/>
        </p:nvSpPr>
        <p:spPr>
          <a:xfrm>
            <a:off x="4370233" y="2884293"/>
            <a:ext cx="367758" cy="289932"/>
          </a:xfrm>
          <a:prstGeom prst="rightArrow">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9" name="Right Arrow 8"/>
          <p:cNvSpPr/>
          <p:nvPr/>
        </p:nvSpPr>
        <p:spPr>
          <a:xfrm>
            <a:off x="4370233" y="3252127"/>
            <a:ext cx="367758" cy="289932"/>
          </a:xfrm>
          <a:prstGeom prst="rightArrow">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10" name="Right Arrow 9"/>
          <p:cNvSpPr/>
          <p:nvPr/>
        </p:nvSpPr>
        <p:spPr>
          <a:xfrm>
            <a:off x="4362450" y="3636169"/>
            <a:ext cx="367758" cy="289932"/>
          </a:xfrm>
          <a:prstGeom prst="rightArrow">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11" name="Right Arrow 10"/>
          <p:cNvSpPr/>
          <p:nvPr/>
        </p:nvSpPr>
        <p:spPr>
          <a:xfrm>
            <a:off x="4383475" y="4388960"/>
            <a:ext cx="367758" cy="289932"/>
          </a:xfrm>
          <a:prstGeom prst="rightArrow">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12" name="Right Arrow 11"/>
          <p:cNvSpPr/>
          <p:nvPr/>
        </p:nvSpPr>
        <p:spPr>
          <a:xfrm>
            <a:off x="4383475" y="4887545"/>
            <a:ext cx="367758" cy="289932"/>
          </a:xfrm>
          <a:prstGeom prst="rightArrow">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13" name="Right Arrow 12"/>
          <p:cNvSpPr/>
          <p:nvPr/>
        </p:nvSpPr>
        <p:spPr>
          <a:xfrm>
            <a:off x="4339916" y="6199672"/>
            <a:ext cx="367758" cy="289932"/>
          </a:xfrm>
          <a:prstGeom prst="rightArrow">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14" name="Right Arrow 13"/>
          <p:cNvSpPr/>
          <p:nvPr/>
        </p:nvSpPr>
        <p:spPr>
          <a:xfrm>
            <a:off x="4362450" y="1524592"/>
            <a:ext cx="367758" cy="289932"/>
          </a:xfrm>
          <a:prstGeom prst="rightArrow">
            <a:avLst/>
          </a:prstGeom>
          <a:solidFill>
            <a:srgbClr val="FFC000"/>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dirty="0"/>
          </a:p>
        </p:txBody>
      </p:sp>
      <p:sp>
        <p:nvSpPr>
          <p:cNvPr id="15" name="Right Arrow 14"/>
          <p:cNvSpPr/>
          <p:nvPr/>
        </p:nvSpPr>
        <p:spPr>
          <a:xfrm>
            <a:off x="4346769" y="1912964"/>
            <a:ext cx="367758" cy="289932"/>
          </a:xfrm>
          <a:prstGeom prst="rightArrow">
            <a:avLst/>
          </a:prstGeom>
          <a:solidFill>
            <a:srgbClr val="FFC000"/>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dirty="0"/>
          </a:p>
        </p:txBody>
      </p:sp>
      <p:sp>
        <p:nvSpPr>
          <p:cNvPr id="16" name="Right Arrow 15"/>
          <p:cNvSpPr/>
          <p:nvPr/>
        </p:nvSpPr>
        <p:spPr>
          <a:xfrm>
            <a:off x="4339916" y="5921690"/>
            <a:ext cx="367758" cy="289932"/>
          </a:xfrm>
          <a:prstGeom prst="rightArrow">
            <a:avLst/>
          </a:prstGeom>
          <a:solidFill>
            <a:srgbClr val="FFC000"/>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dirty="0"/>
          </a:p>
        </p:txBody>
      </p:sp>
      <p:sp>
        <p:nvSpPr>
          <p:cNvPr id="17" name="Right Arrow 16"/>
          <p:cNvSpPr/>
          <p:nvPr/>
        </p:nvSpPr>
        <p:spPr>
          <a:xfrm>
            <a:off x="4360243" y="4035341"/>
            <a:ext cx="367758" cy="289932"/>
          </a:xfrm>
          <a:prstGeom prst="rightArrow">
            <a:avLst/>
          </a:prstGeom>
          <a:solidFill>
            <a:srgbClr val="FF0000"/>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dirty="0"/>
          </a:p>
        </p:txBody>
      </p:sp>
      <p:sp>
        <p:nvSpPr>
          <p:cNvPr id="18" name="Right Arrow 17"/>
          <p:cNvSpPr/>
          <p:nvPr/>
        </p:nvSpPr>
        <p:spPr>
          <a:xfrm>
            <a:off x="4354610" y="5455459"/>
            <a:ext cx="367758" cy="289932"/>
          </a:xfrm>
          <a:prstGeom prst="rightArrow">
            <a:avLst/>
          </a:prstGeom>
          <a:solidFill>
            <a:srgbClr val="FF0000"/>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dirty="0"/>
          </a:p>
        </p:txBody>
      </p:sp>
      <p:sp>
        <p:nvSpPr>
          <p:cNvPr id="19" name="Slide Number Placeholder 18"/>
          <p:cNvSpPr>
            <a:spLocks noGrp="1"/>
          </p:cNvSpPr>
          <p:nvPr>
            <p:ph type="sldNum" sz="quarter" idx="12"/>
          </p:nvPr>
        </p:nvSpPr>
        <p:spPr/>
        <p:txBody>
          <a:bodyPr/>
          <a:lstStyle/>
          <a:p>
            <a:fld id="{86DA0F1D-1B8B-4DC5-939F-2CE9B7FCFD14}" type="slidenum">
              <a:rPr lang="en-US" smtClean="0"/>
              <a:t>54</a:t>
            </a:fld>
            <a:endParaRPr lang="en-US"/>
          </a:p>
        </p:txBody>
      </p:sp>
    </p:spTree>
    <p:extLst>
      <p:ext uri="{BB962C8B-B14F-4D97-AF65-F5344CB8AC3E}">
        <p14:creationId xmlns:p14="http://schemas.microsoft.com/office/powerpoint/2010/main" val="189202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15897" y="130949"/>
            <a:ext cx="10515600" cy="1325563"/>
          </a:xfrm>
        </p:spPr>
        <p:txBody>
          <a:bodyPr/>
          <a:lstStyle/>
          <a:p>
            <a:r>
              <a:rPr lang="en-US" dirty="0"/>
              <a:t>Provider Information</a:t>
            </a:r>
          </a:p>
        </p:txBody>
      </p:sp>
      <p:sp>
        <p:nvSpPr>
          <p:cNvPr id="3" name="Content Placeholder 2"/>
          <p:cNvSpPr>
            <a:spLocks noGrp="1"/>
          </p:cNvSpPr>
          <p:nvPr>
            <p:ph idx="1"/>
          </p:nvPr>
        </p:nvSpPr>
        <p:spPr>
          <a:xfrm>
            <a:off x="691376" y="1304693"/>
            <a:ext cx="7047570" cy="5051657"/>
          </a:xfrm>
        </p:spPr>
        <p:txBody>
          <a:bodyPr>
            <a:normAutofit lnSpcReduction="10000"/>
          </a:bodyPr>
          <a:lstStyle/>
          <a:p>
            <a:r>
              <a:rPr lang="en-US" dirty="0"/>
              <a:t>This section has excellent instructions. </a:t>
            </a:r>
          </a:p>
          <a:p>
            <a:r>
              <a:rPr lang="en-US" dirty="0"/>
              <a:t>You need to gather data for a recent 12 month period for entry into the Cost Report.</a:t>
            </a:r>
          </a:p>
          <a:p>
            <a:r>
              <a:rPr lang="en-US" dirty="0"/>
              <a:t>Make sure to list all CCBHC and DCO clinicians’ Names with their NPI numbers. If you have more than 15, continue the list on the Comments tab.</a:t>
            </a:r>
          </a:p>
          <a:p>
            <a:r>
              <a:rPr lang="en-US" dirty="0"/>
              <a:t>Part 1 is for the “Main Clinic”; Part 2 is for all other sites/satellites. </a:t>
            </a:r>
          </a:p>
          <a:p>
            <a:r>
              <a:rPr lang="en-US" dirty="0"/>
              <a:t>Line 12: If you are a FQHC or have Residential, Inpatient or other non-CCBHC services at one of your CCBHC sites, enter “Yes”.</a:t>
            </a:r>
          </a:p>
        </p:txBody>
      </p:sp>
      <p:pic>
        <p:nvPicPr>
          <p:cNvPr id="4" name="Picture 3"/>
          <p:cNvPicPr>
            <a:picLocks noChangeAspect="1"/>
          </p:cNvPicPr>
          <p:nvPr/>
        </p:nvPicPr>
        <p:blipFill>
          <a:blip r:embed="rId2"/>
          <a:stretch>
            <a:fillRect/>
          </a:stretch>
        </p:blipFill>
        <p:spPr>
          <a:xfrm>
            <a:off x="8189508" y="1216906"/>
            <a:ext cx="3311116" cy="1272507"/>
          </a:xfrm>
          <a:prstGeom prst="rect">
            <a:avLst/>
          </a:prstGeom>
        </p:spPr>
      </p:pic>
      <p:pic>
        <p:nvPicPr>
          <p:cNvPr id="5" name="Picture 4"/>
          <p:cNvPicPr>
            <a:picLocks noChangeAspect="1"/>
          </p:cNvPicPr>
          <p:nvPr/>
        </p:nvPicPr>
        <p:blipFill>
          <a:blip r:embed="rId3"/>
          <a:stretch>
            <a:fillRect/>
          </a:stretch>
        </p:blipFill>
        <p:spPr>
          <a:xfrm>
            <a:off x="8189508" y="2620536"/>
            <a:ext cx="3311116" cy="3246086"/>
          </a:xfrm>
          <a:prstGeom prst="rect">
            <a:avLst/>
          </a:prstGeom>
        </p:spPr>
      </p:pic>
      <p:sp>
        <p:nvSpPr>
          <p:cNvPr id="6" name="Slide Number Placeholder 5"/>
          <p:cNvSpPr>
            <a:spLocks noGrp="1"/>
          </p:cNvSpPr>
          <p:nvPr>
            <p:ph type="sldNum" sz="quarter" idx="12"/>
          </p:nvPr>
        </p:nvSpPr>
        <p:spPr/>
        <p:txBody>
          <a:bodyPr/>
          <a:lstStyle/>
          <a:p>
            <a:fld id="{86DA0F1D-1B8B-4DC5-939F-2CE9B7FCFD14}" type="slidenum">
              <a:rPr lang="en-US" smtClean="0"/>
              <a:t>55</a:t>
            </a:fld>
            <a:endParaRPr lang="en-US"/>
          </a:p>
        </p:txBody>
      </p:sp>
    </p:spTree>
    <p:extLst>
      <p:ext uri="{BB962C8B-B14F-4D97-AF65-F5344CB8AC3E}">
        <p14:creationId xmlns:p14="http://schemas.microsoft.com/office/powerpoint/2010/main" val="658231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Trial Balance Tab</a:t>
            </a:r>
          </a:p>
        </p:txBody>
      </p:sp>
      <p:sp>
        <p:nvSpPr>
          <p:cNvPr id="3" name="Content Placeholder 2"/>
          <p:cNvSpPr>
            <a:spLocks noGrp="1"/>
          </p:cNvSpPr>
          <p:nvPr>
            <p:ph idx="1"/>
          </p:nvPr>
        </p:nvSpPr>
        <p:spPr>
          <a:xfrm>
            <a:off x="478139" y="1437268"/>
            <a:ext cx="10515600" cy="4226312"/>
          </a:xfrm>
        </p:spPr>
        <p:txBody>
          <a:bodyPr/>
          <a:lstStyle/>
          <a:p>
            <a:r>
              <a:rPr lang="en-US" dirty="0"/>
              <a:t>You need to take the expense portion of your 12 month trial balance and reorganize it to fit into the Trial Balance tab.</a:t>
            </a:r>
          </a:p>
          <a:p>
            <a:r>
              <a:rPr lang="en-US" dirty="0"/>
              <a:t>This may require slicing and dicing your existing trial balance to fit. </a:t>
            </a:r>
          </a:p>
          <a:p>
            <a:r>
              <a:rPr lang="en-US" dirty="0"/>
              <a:t>For example, you may not report costs by clinician type on your trial balance.</a:t>
            </a:r>
          </a:p>
          <a:p>
            <a:r>
              <a:rPr lang="en-US" dirty="0"/>
              <a:t>You need to create a set of</a:t>
            </a:r>
            <a:br>
              <a:rPr lang="en-US" dirty="0"/>
            </a:br>
            <a:r>
              <a:rPr lang="en-US" dirty="0"/>
              <a:t>workpapers that reconciles</a:t>
            </a:r>
            <a:br>
              <a:rPr lang="en-US" dirty="0"/>
            </a:br>
            <a:r>
              <a:rPr lang="en-US" dirty="0"/>
              <a:t>your trial balance numbers</a:t>
            </a:r>
            <a:br>
              <a:rPr lang="en-US" dirty="0"/>
            </a:br>
            <a:r>
              <a:rPr lang="en-US" dirty="0"/>
              <a:t>to the CCBHC Trial Balance.</a:t>
            </a:r>
          </a:p>
        </p:txBody>
      </p:sp>
      <p:pic>
        <p:nvPicPr>
          <p:cNvPr id="4" name="Picture 3"/>
          <p:cNvPicPr>
            <a:picLocks noChangeAspect="1"/>
          </p:cNvPicPr>
          <p:nvPr/>
        </p:nvPicPr>
        <p:blipFill>
          <a:blip r:embed="rId3"/>
          <a:stretch>
            <a:fillRect/>
          </a:stretch>
        </p:blipFill>
        <p:spPr>
          <a:xfrm>
            <a:off x="4998998" y="3447469"/>
            <a:ext cx="6076021" cy="3025858"/>
          </a:xfrm>
          <a:prstGeom prst="rect">
            <a:avLst/>
          </a:prstGeom>
        </p:spPr>
      </p:pic>
      <p:sp>
        <p:nvSpPr>
          <p:cNvPr id="5" name="Slide Number Placeholder 4"/>
          <p:cNvSpPr>
            <a:spLocks noGrp="1"/>
          </p:cNvSpPr>
          <p:nvPr>
            <p:ph type="sldNum" sz="quarter" idx="12"/>
          </p:nvPr>
        </p:nvSpPr>
        <p:spPr/>
        <p:txBody>
          <a:bodyPr/>
          <a:lstStyle/>
          <a:p>
            <a:fld id="{86DA0F1D-1B8B-4DC5-939F-2CE9B7FCFD14}" type="slidenum">
              <a:rPr lang="en-US" smtClean="0"/>
              <a:t>56</a:t>
            </a:fld>
            <a:endParaRPr lang="en-US"/>
          </a:p>
        </p:txBody>
      </p:sp>
    </p:spTree>
    <p:extLst>
      <p:ext uri="{BB962C8B-B14F-4D97-AF65-F5344CB8AC3E}">
        <p14:creationId xmlns:p14="http://schemas.microsoft.com/office/powerpoint/2010/main" val="30533115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0932" y="168702"/>
            <a:ext cx="10515600" cy="1069084"/>
          </a:xfrm>
        </p:spPr>
        <p:txBody>
          <a:bodyPr/>
          <a:lstStyle/>
          <a:p>
            <a:r>
              <a:rPr lang="en-US" dirty="0"/>
              <a:t>Trial Balance (continued)</a:t>
            </a:r>
          </a:p>
        </p:txBody>
      </p:sp>
      <p:sp>
        <p:nvSpPr>
          <p:cNvPr id="3" name="Content Placeholder 2"/>
          <p:cNvSpPr>
            <a:spLocks noGrp="1"/>
          </p:cNvSpPr>
          <p:nvPr>
            <p:ph idx="1"/>
          </p:nvPr>
        </p:nvSpPr>
        <p:spPr>
          <a:xfrm>
            <a:off x="258336" y="1115123"/>
            <a:ext cx="6844991" cy="5386038"/>
          </a:xfrm>
        </p:spPr>
        <p:txBody>
          <a:bodyPr>
            <a:normAutofit fontScale="85000" lnSpcReduction="10000"/>
          </a:bodyPr>
          <a:lstStyle/>
          <a:p>
            <a:r>
              <a:rPr lang="en-US" dirty="0"/>
              <a:t>You also need to slice and dice your trial balance </a:t>
            </a:r>
            <a:br>
              <a:rPr lang="en-US" dirty="0"/>
            </a:br>
            <a:r>
              <a:rPr lang="en-US" dirty="0"/>
              <a:t>as follows:</a:t>
            </a:r>
          </a:p>
          <a:p>
            <a:pPr lvl="1"/>
            <a:r>
              <a:rPr lang="en-US" dirty="0"/>
              <a:t>Part 1A: CCBHC Staff Costs</a:t>
            </a:r>
          </a:p>
          <a:p>
            <a:pPr lvl="2"/>
            <a:r>
              <a:rPr lang="en-US" dirty="0"/>
              <a:t>Compensation</a:t>
            </a:r>
          </a:p>
          <a:p>
            <a:pPr lvl="2"/>
            <a:r>
              <a:rPr lang="en-US" dirty="0"/>
              <a:t>Other</a:t>
            </a:r>
          </a:p>
          <a:p>
            <a:pPr lvl="1"/>
            <a:r>
              <a:rPr lang="en-US" dirty="0"/>
              <a:t>Part 1B: Costs Under Contract</a:t>
            </a:r>
          </a:p>
          <a:p>
            <a:pPr lvl="2"/>
            <a:r>
              <a:rPr lang="en-US" dirty="0"/>
              <a:t>DCO costs for CCBHC Services (probably not on your trial balance)</a:t>
            </a:r>
          </a:p>
          <a:p>
            <a:pPr lvl="1"/>
            <a:r>
              <a:rPr lang="en-US" dirty="0"/>
              <a:t>Part 1C: Other Direct CCBHC Costs</a:t>
            </a:r>
          </a:p>
          <a:p>
            <a:pPr lvl="2"/>
            <a:r>
              <a:rPr lang="en-US" dirty="0"/>
              <a:t>Other costs from your trial balance</a:t>
            </a:r>
          </a:p>
          <a:p>
            <a:pPr lvl="1"/>
            <a:r>
              <a:rPr lang="en-US" dirty="0"/>
              <a:t>Part 2A: Your Indirect Site Costs</a:t>
            </a:r>
          </a:p>
          <a:p>
            <a:pPr lvl="1"/>
            <a:r>
              <a:rPr lang="en-US" dirty="0"/>
              <a:t>Part 2B: Your Indirect Administrative Costs</a:t>
            </a:r>
          </a:p>
          <a:p>
            <a:pPr lvl="1"/>
            <a:r>
              <a:rPr lang="en-US" dirty="0"/>
              <a:t>Part 3A: Your non-CCBHC Service Costs (e.g. Residential)</a:t>
            </a:r>
          </a:p>
          <a:p>
            <a:pPr lvl="1"/>
            <a:r>
              <a:rPr lang="en-US" dirty="0"/>
              <a:t>Part 3B: Non-Reimbursable Cost (per Medicaid Cost Principles)</a:t>
            </a:r>
          </a:p>
          <a:p>
            <a:r>
              <a:rPr lang="en-US" dirty="0"/>
              <a:t>Remember to create Workpapers that show the translation between your trial balance and the CCBHC Trial Balance</a:t>
            </a:r>
          </a:p>
        </p:txBody>
      </p:sp>
      <p:pic>
        <p:nvPicPr>
          <p:cNvPr id="4" name="Picture 3"/>
          <p:cNvPicPr>
            <a:picLocks noChangeAspect="1"/>
          </p:cNvPicPr>
          <p:nvPr/>
        </p:nvPicPr>
        <p:blipFill>
          <a:blip r:embed="rId2"/>
          <a:stretch>
            <a:fillRect/>
          </a:stretch>
        </p:blipFill>
        <p:spPr>
          <a:xfrm>
            <a:off x="7103327" y="347198"/>
            <a:ext cx="3181350" cy="1419225"/>
          </a:xfrm>
          <a:prstGeom prst="rect">
            <a:avLst/>
          </a:prstGeom>
        </p:spPr>
      </p:pic>
      <p:pic>
        <p:nvPicPr>
          <p:cNvPr id="5" name="Picture 4"/>
          <p:cNvPicPr>
            <a:picLocks noChangeAspect="1"/>
          </p:cNvPicPr>
          <p:nvPr/>
        </p:nvPicPr>
        <p:blipFill>
          <a:blip r:embed="rId3"/>
          <a:stretch>
            <a:fillRect/>
          </a:stretch>
        </p:blipFill>
        <p:spPr>
          <a:xfrm>
            <a:off x="6808590" y="1953845"/>
            <a:ext cx="3228975" cy="1809750"/>
          </a:xfrm>
          <a:prstGeom prst="rect">
            <a:avLst/>
          </a:prstGeom>
        </p:spPr>
      </p:pic>
      <p:pic>
        <p:nvPicPr>
          <p:cNvPr id="6" name="Picture 5"/>
          <p:cNvPicPr>
            <a:picLocks noChangeAspect="1"/>
          </p:cNvPicPr>
          <p:nvPr/>
        </p:nvPicPr>
        <p:blipFill>
          <a:blip r:embed="rId4"/>
          <a:stretch>
            <a:fillRect/>
          </a:stretch>
        </p:blipFill>
        <p:spPr>
          <a:xfrm>
            <a:off x="9742827" y="816363"/>
            <a:ext cx="2343150" cy="1619250"/>
          </a:xfrm>
          <a:prstGeom prst="rect">
            <a:avLst/>
          </a:prstGeom>
        </p:spPr>
      </p:pic>
      <p:pic>
        <p:nvPicPr>
          <p:cNvPr id="7" name="Picture 6"/>
          <p:cNvPicPr>
            <a:picLocks noChangeAspect="1"/>
          </p:cNvPicPr>
          <p:nvPr/>
        </p:nvPicPr>
        <p:blipFill>
          <a:blip r:embed="rId5"/>
          <a:stretch>
            <a:fillRect/>
          </a:stretch>
        </p:blipFill>
        <p:spPr>
          <a:xfrm>
            <a:off x="9609564" y="2657882"/>
            <a:ext cx="2362200" cy="1428750"/>
          </a:xfrm>
          <a:prstGeom prst="rect">
            <a:avLst/>
          </a:prstGeom>
        </p:spPr>
      </p:pic>
      <p:pic>
        <p:nvPicPr>
          <p:cNvPr id="8" name="Picture 7"/>
          <p:cNvPicPr>
            <a:picLocks noChangeAspect="1"/>
          </p:cNvPicPr>
          <p:nvPr/>
        </p:nvPicPr>
        <p:blipFill>
          <a:blip r:embed="rId6"/>
          <a:stretch>
            <a:fillRect/>
          </a:stretch>
        </p:blipFill>
        <p:spPr>
          <a:xfrm>
            <a:off x="6808590" y="4118953"/>
            <a:ext cx="4524375" cy="1581150"/>
          </a:xfrm>
          <a:prstGeom prst="rect">
            <a:avLst/>
          </a:prstGeom>
        </p:spPr>
      </p:pic>
      <p:pic>
        <p:nvPicPr>
          <p:cNvPr id="9" name="Picture 8"/>
          <p:cNvPicPr>
            <a:picLocks noChangeAspect="1"/>
          </p:cNvPicPr>
          <p:nvPr/>
        </p:nvPicPr>
        <p:blipFill>
          <a:blip r:embed="rId7"/>
          <a:stretch>
            <a:fillRect/>
          </a:stretch>
        </p:blipFill>
        <p:spPr>
          <a:xfrm>
            <a:off x="9207190" y="5110511"/>
            <a:ext cx="2733675" cy="1390650"/>
          </a:xfrm>
          <a:prstGeom prst="rect">
            <a:avLst/>
          </a:prstGeom>
        </p:spPr>
      </p:pic>
      <p:sp>
        <p:nvSpPr>
          <p:cNvPr id="10" name="Slide Number Placeholder 9"/>
          <p:cNvSpPr>
            <a:spLocks noGrp="1"/>
          </p:cNvSpPr>
          <p:nvPr>
            <p:ph type="sldNum" sz="quarter" idx="12"/>
          </p:nvPr>
        </p:nvSpPr>
        <p:spPr/>
        <p:txBody>
          <a:bodyPr/>
          <a:lstStyle/>
          <a:p>
            <a:fld id="{86DA0F1D-1B8B-4DC5-939F-2CE9B7FCFD14}" type="slidenum">
              <a:rPr lang="en-US" smtClean="0"/>
              <a:t>57</a:t>
            </a:fld>
            <a:endParaRPr lang="en-US"/>
          </a:p>
        </p:txBody>
      </p:sp>
    </p:spTree>
    <p:extLst>
      <p:ext uri="{BB962C8B-B14F-4D97-AF65-F5344CB8AC3E}">
        <p14:creationId xmlns:p14="http://schemas.microsoft.com/office/powerpoint/2010/main" val="41805230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3">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6327" y="169282"/>
            <a:ext cx="10515600" cy="950719"/>
          </a:xfrm>
        </p:spPr>
        <p:txBody>
          <a:bodyPr/>
          <a:lstStyle/>
          <a:p>
            <a:r>
              <a:rPr lang="en-US" dirty="0"/>
              <a:t>Anticipated Costs Tab</a:t>
            </a:r>
          </a:p>
        </p:txBody>
      </p:sp>
      <p:sp>
        <p:nvSpPr>
          <p:cNvPr id="3" name="Content Placeholder 2"/>
          <p:cNvSpPr>
            <a:spLocks noGrp="1"/>
          </p:cNvSpPr>
          <p:nvPr>
            <p:ph idx="1"/>
          </p:nvPr>
        </p:nvSpPr>
        <p:spPr>
          <a:xfrm>
            <a:off x="2544336" y="1019640"/>
            <a:ext cx="8909825" cy="2230244"/>
          </a:xfrm>
        </p:spPr>
        <p:txBody>
          <a:bodyPr>
            <a:normAutofit lnSpcReduction="10000"/>
          </a:bodyPr>
          <a:lstStyle/>
          <a:p>
            <a:r>
              <a:rPr lang="en-US" dirty="0"/>
              <a:t>This section is where you enter NEW costs for your CCBHC and your NEW DCO best friends (if relevant).</a:t>
            </a:r>
          </a:p>
          <a:p>
            <a:r>
              <a:rPr lang="en-US" dirty="0"/>
              <a:t>This tab follows the same format as the Trial Balance tab.</a:t>
            </a:r>
          </a:p>
          <a:p>
            <a:r>
              <a:rPr lang="en-US" dirty="0"/>
              <a:t>The totals from this tab are copied back into the Trial Balance, column 8.</a:t>
            </a:r>
          </a:p>
        </p:txBody>
      </p:sp>
      <p:pic>
        <p:nvPicPr>
          <p:cNvPr id="4" name="Picture 3"/>
          <p:cNvPicPr>
            <a:picLocks noChangeAspect="1"/>
          </p:cNvPicPr>
          <p:nvPr/>
        </p:nvPicPr>
        <p:blipFill>
          <a:blip r:embed="rId2"/>
          <a:stretch>
            <a:fillRect/>
          </a:stretch>
        </p:blipFill>
        <p:spPr>
          <a:xfrm>
            <a:off x="493209" y="3249884"/>
            <a:ext cx="6343650" cy="3257550"/>
          </a:xfrm>
          <a:prstGeom prst="rect">
            <a:avLst/>
          </a:prstGeom>
        </p:spPr>
      </p:pic>
      <p:pic>
        <p:nvPicPr>
          <p:cNvPr id="5" name="Picture 4"/>
          <p:cNvPicPr>
            <a:picLocks noChangeAspect="1"/>
          </p:cNvPicPr>
          <p:nvPr/>
        </p:nvPicPr>
        <p:blipFill>
          <a:blip r:embed="rId3"/>
          <a:stretch>
            <a:fillRect/>
          </a:stretch>
        </p:blipFill>
        <p:spPr>
          <a:xfrm>
            <a:off x="7772865" y="4208889"/>
            <a:ext cx="3514952" cy="1938803"/>
          </a:xfrm>
          <a:prstGeom prst="rect">
            <a:avLst/>
          </a:prstGeom>
        </p:spPr>
      </p:pic>
      <p:sp>
        <p:nvSpPr>
          <p:cNvPr id="6" name="Down Arrow 5"/>
          <p:cNvSpPr/>
          <p:nvPr/>
        </p:nvSpPr>
        <p:spPr>
          <a:xfrm>
            <a:off x="1862254" y="1304693"/>
            <a:ext cx="579863" cy="2810107"/>
          </a:xfrm>
          <a:prstGeom prst="downArrow">
            <a:avLst>
              <a:gd name="adj1" fmla="val 50000"/>
              <a:gd name="adj2" fmla="val 51923"/>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ight Arrow 6"/>
          <p:cNvSpPr/>
          <p:nvPr/>
        </p:nvSpPr>
        <p:spPr>
          <a:xfrm flipH="1">
            <a:off x="2174488" y="1175757"/>
            <a:ext cx="535258" cy="42374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Down Arrow 7"/>
          <p:cNvSpPr/>
          <p:nvPr/>
        </p:nvSpPr>
        <p:spPr>
          <a:xfrm>
            <a:off x="9122511" y="2770381"/>
            <a:ext cx="634806" cy="1360449"/>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lide Number Placeholder 8"/>
          <p:cNvSpPr>
            <a:spLocks noGrp="1"/>
          </p:cNvSpPr>
          <p:nvPr>
            <p:ph type="sldNum" sz="quarter" idx="12"/>
          </p:nvPr>
        </p:nvSpPr>
        <p:spPr/>
        <p:txBody>
          <a:bodyPr/>
          <a:lstStyle/>
          <a:p>
            <a:fld id="{86DA0F1D-1B8B-4DC5-939F-2CE9B7FCFD14}" type="slidenum">
              <a:rPr lang="en-US" smtClean="0"/>
              <a:t>58</a:t>
            </a:fld>
            <a:endParaRPr lang="en-US"/>
          </a:p>
        </p:txBody>
      </p:sp>
    </p:spTree>
    <p:extLst>
      <p:ext uri="{BB962C8B-B14F-4D97-AF65-F5344CB8AC3E}">
        <p14:creationId xmlns:p14="http://schemas.microsoft.com/office/powerpoint/2010/main" val="42240928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par>
                          <p:cTn id="15" fill="hold">
                            <p:stCondLst>
                              <p:cond delay="0"/>
                            </p:stCondLst>
                            <p:childTnLst>
                              <p:par>
                                <p:cTn id="16" presetID="10" presetClass="entr" presetSubtype="0" fill="hold" grpId="0" nodeType="after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fade">
                                      <p:cBhvr>
                                        <p:cTn id="18"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8" grpId="0" animBg="1"/>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0639" y="253613"/>
            <a:ext cx="10515600" cy="1028777"/>
          </a:xfrm>
        </p:spPr>
        <p:txBody>
          <a:bodyPr/>
          <a:lstStyle/>
          <a:p>
            <a:r>
              <a:rPr lang="en-US" dirty="0"/>
              <a:t>Indirect Cost Allocation</a:t>
            </a:r>
          </a:p>
        </p:txBody>
      </p:sp>
      <p:sp>
        <p:nvSpPr>
          <p:cNvPr id="3" name="Content Placeholder 2"/>
          <p:cNvSpPr>
            <a:spLocks noGrp="1"/>
          </p:cNvSpPr>
          <p:nvPr>
            <p:ph idx="1"/>
          </p:nvPr>
        </p:nvSpPr>
        <p:spPr>
          <a:xfrm>
            <a:off x="280639" y="1204331"/>
            <a:ext cx="5350727" cy="5196469"/>
          </a:xfrm>
        </p:spPr>
        <p:txBody>
          <a:bodyPr>
            <a:normAutofit lnSpcReduction="10000"/>
          </a:bodyPr>
          <a:lstStyle/>
          <a:p>
            <a:r>
              <a:rPr lang="en-US" dirty="0"/>
              <a:t>This is filled out differently if,</a:t>
            </a:r>
          </a:p>
          <a:p>
            <a:pPr lvl="1"/>
            <a:r>
              <a:rPr lang="en-US" dirty="0"/>
              <a:t>You have an existing Federal Indirect Cost Rate “approved by a cognizant agency”</a:t>
            </a:r>
          </a:p>
          <a:p>
            <a:pPr lvl="1"/>
            <a:r>
              <a:rPr lang="en-US" dirty="0"/>
              <a:t>You don’t</a:t>
            </a:r>
          </a:p>
          <a:p>
            <a:r>
              <a:rPr lang="en-US" dirty="0"/>
              <a:t>If you have an existing Federal Indirect Cost Rate, you enter information on that rate.</a:t>
            </a:r>
          </a:p>
          <a:p>
            <a:r>
              <a:rPr lang="en-US" dirty="0"/>
              <a:t>If not, there are formulas on this tab that calculate the Rate and the Indirect Costs. </a:t>
            </a:r>
          </a:p>
          <a:p>
            <a:r>
              <a:rPr lang="en-US" dirty="0"/>
              <a:t>These Costs are pulled over into the PPS-1 Rate tab.</a:t>
            </a:r>
          </a:p>
          <a:p>
            <a:pPr lvl="1"/>
            <a:endParaRPr lang="en-US" dirty="0"/>
          </a:p>
        </p:txBody>
      </p:sp>
      <p:pic>
        <p:nvPicPr>
          <p:cNvPr id="4" name="Picture 3"/>
          <p:cNvPicPr>
            <a:picLocks noChangeAspect="1"/>
          </p:cNvPicPr>
          <p:nvPr/>
        </p:nvPicPr>
        <p:blipFill>
          <a:blip r:embed="rId2"/>
          <a:stretch>
            <a:fillRect/>
          </a:stretch>
        </p:blipFill>
        <p:spPr>
          <a:xfrm>
            <a:off x="5744969" y="670118"/>
            <a:ext cx="6076950" cy="5629275"/>
          </a:xfrm>
          <a:prstGeom prst="rect">
            <a:avLst/>
          </a:prstGeom>
        </p:spPr>
      </p:pic>
      <p:sp>
        <p:nvSpPr>
          <p:cNvPr id="5" name="Slide Number Placeholder 4"/>
          <p:cNvSpPr>
            <a:spLocks noGrp="1"/>
          </p:cNvSpPr>
          <p:nvPr>
            <p:ph type="sldNum" sz="quarter" idx="12"/>
          </p:nvPr>
        </p:nvSpPr>
        <p:spPr/>
        <p:txBody>
          <a:bodyPr/>
          <a:lstStyle/>
          <a:p>
            <a:fld id="{86DA0F1D-1B8B-4DC5-939F-2CE9B7FCFD14}" type="slidenum">
              <a:rPr lang="en-US" smtClean="0"/>
              <a:t>59</a:t>
            </a:fld>
            <a:endParaRPr lang="en-US"/>
          </a:p>
        </p:txBody>
      </p:sp>
    </p:spTree>
    <p:extLst>
      <p:ext uri="{BB962C8B-B14F-4D97-AF65-F5344CB8AC3E}">
        <p14:creationId xmlns:p14="http://schemas.microsoft.com/office/powerpoint/2010/main" val="175230007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Ground Rules</a:t>
            </a:r>
          </a:p>
        </p:txBody>
      </p:sp>
      <p:sp>
        <p:nvSpPr>
          <p:cNvPr id="3" name="Content Placeholder 2"/>
          <p:cNvSpPr>
            <a:spLocks noGrp="1"/>
          </p:cNvSpPr>
          <p:nvPr>
            <p:ph sz="half" idx="1"/>
          </p:nvPr>
        </p:nvSpPr>
        <p:spPr>
          <a:xfrm>
            <a:off x="473725" y="1399142"/>
            <a:ext cx="6874526" cy="4777821"/>
          </a:xfrm>
        </p:spPr>
        <p:txBody>
          <a:bodyPr/>
          <a:lstStyle/>
          <a:p>
            <a:r>
              <a:rPr lang="en-US" dirty="0"/>
              <a:t>Warning…</a:t>
            </a:r>
          </a:p>
          <a:p>
            <a:pPr lvl="1"/>
            <a:r>
              <a:rPr lang="en-US" dirty="0"/>
              <a:t>Emerging body of research about the relationship between stress and </a:t>
            </a:r>
          </a:p>
          <a:p>
            <a:pPr lvl="1"/>
            <a:r>
              <a:rPr lang="en-US" dirty="0"/>
              <a:t>Heart disease, diabetes, other chronic health conditions and early mortality…</a:t>
            </a:r>
          </a:p>
          <a:p>
            <a:r>
              <a:rPr lang="en-US" dirty="0"/>
              <a:t>We recommend:</a:t>
            </a:r>
          </a:p>
          <a:p>
            <a:pPr lvl="1"/>
            <a:r>
              <a:rPr lang="en-US" dirty="0"/>
              <a:t>Taking as many individual breaks as you need (in addition to the planned breaks).</a:t>
            </a:r>
          </a:p>
          <a:p>
            <a:pPr lvl="1"/>
            <a:r>
              <a:rPr lang="en-US" dirty="0"/>
              <a:t>Write down questions as they come up; we will be stopping every few slides to field questions.</a:t>
            </a:r>
          </a:p>
          <a:p>
            <a:pPr lvl="1"/>
            <a:r>
              <a:rPr lang="en-US" dirty="0"/>
              <a:t>Keep breathing.</a:t>
            </a:r>
          </a:p>
          <a:p>
            <a:pPr lvl="1"/>
            <a:r>
              <a:rPr lang="en-US" dirty="0"/>
              <a:t>Have fun.</a:t>
            </a:r>
          </a:p>
        </p:txBody>
      </p:sp>
      <p:sp>
        <p:nvSpPr>
          <p:cNvPr id="5" name="Slide Number Placeholder 4"/>
          <p:cNvSpPr>
            <a:spLocks noGrp="1"/>
          </p:cNvSpPr>
          <p:nvPr>
            <p:ph type="sldNum" sz="quarter" idx="12"/>
          </p:nvPr>
        </p:nvSpPr>
        <p:spPr/>
        <p:txBody>
          <a:bodyPr/>
          <a:lstStyle/>
          <a:p>
            <a:fld id="{86DA0F1D-1B8B-4DC5-939F-2CE9B7FCFD14}" type="slidenum">
              <a:rPr lang="en-US" smtClean="0"/>
              <a:t>6</a:t>
            </a:fld>
            <a:endParaRPr lang="en-US"/>
          </a:p>
        </p:txBody>
      </p:sp>
      <p:pic>
        <p:nvPicPr>
          <p:cNvPr id="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077200" y="808822"/>
            <a:ext cx="3276600" cy="449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extBox 6"/>
          <p:cNvSpPr txBox="1"/>
          <p:nvPr/>
        </p:nvSpPr>
        <p:spPr>
          <a:xfrm>
            <a:off x="8305800" y="5137988"/>
            <a:ext cx="3352800" cy="461665"/>
          </a:xfrm>
          <a:prstGeom prst="rect">
            <a:avLst/>
          </a:prstGeom>
          <a:noFill/>
        </p:spPr>
        <p:txBody>
          <a:bodyPr wrap="square" rtlCol="0">
            <a:spAutoFit/>
          </a:bodyPr>
          <a:lstStyle/>
          <a:p>
            <a:r>
              <a:rPr lang="en-US" sz="2400" dirty="0"/>
              <a:t>Neuroendocrine System</a:t>
            </a:r>
          </a:p>
        </p:txBody>
      </p:sp>
    </p:spTree>
    <p:extLst>
      <p:ext uri="{BB962C8B-B14F-4D97-AF65-F5344CB8AC3E}">
        <p14:creationId xmlns:p14="http://schemas.microsoft.com/office/powerpoint/2010/main" val="13676135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894963"/>
          </a:xfrm>
        </p:spPr>
        <p:txBody>
          <a:bodyPr/>
          <a:lstStyle/>
          <a:p>
            <a:r>
              <a:rPr lang="en-US" dirty="0"/>
              <a:t>Daily Visits Tab</a:t>
            </a:r>
          </a:p>
        </p:txBody>
      </p:sp>
      <p:sp>
        <p:nvSpPr>
          <p:cNvPr id="3" name="Content Placeholder 2"/>
          <p:cNvSpPr>
            <a:spLocks noGrp="1"/>
          </p:cNvSpPr>
          <p:nvPr>
            <p:ph idx="1"/>
          </p:nvPr>
        </p:nvSpPr>
        <p:spPr>
          <a:xfrm>
            <a:off x="613317" y="3412273"/>
            <a:ext cx="10740483" cy="3122342"/>
          </a:xfrm>
        </p:spPr>
        <p:txBody>
          <a:bodyPr>
            <a:normAutofit fontScale="92500"/>
          </a:bodyPr>
          <a:lstStyle/>
          <a:p>
            <a:r>
              <a:rPr lang="en-US" dirty="0"/>
              <a:t>As we’ve said, a “visit” is not necessarily a visit. </a:t>
            </a:r>
          </a:p>
          <a:p>
            <a:pPr lvl="1"/>
            <a:r>
              <a:rPr lang="en-US" dirty="0"/>
              <a:t>If there are two or more CCBHC services provided on a given day, you “bundle” those services into a “daily visit”. </a:t>
            </a:r>
          </a:p>
          <a:p>
            <a:pPr lvl="1"/>
            <a:r>
              <a:rPr lang="en-US" dirty="0"/>
              <a:t>This is true even if a patient received multiple CCBHC services at multiple sites.</a:t>
            </a:r>
          </a:p>
          <a:p>
            <a:pPr lvl="1"/>
            <a:r>
              <a:rPr lang="en-US" dirty="0"/>
              <a:t>E.g. You only count one service per day.</a:t>
            </a:r>
          </a:p>
          <a:p>
            <a:r>
              <a:rPr lang="en-US" dirty="0"/>
              <a:t>You include Historical Visits from your Base Year and Anticipated Daily Visits</a:t>
            </a:r>
          </a:p>
          <a:p>
            <a:pPr lvl="1"/>
            <a:r>
              <a:rPr lang="en-US" dirty="0"/>
              <a:t>Historical in Lines 1 and 2.</a:t>
            </a:r>
          </a:p>
          <a:p>
            <a:pPr lvl="1"/>
            <a:r>
              <a:rPr lang="en-US" dirty="0"/>
              <a:t>Anticipated in Line 3.</a:t>
            </a:r>
          </a:p>
        </p:txBody>
      </p:sp>
      <p:pic>
        <p:nvPicPr>
          <p:cNvPr id="4" name="Picture 3"/>
          <p:cNvPicPr>
            <a:picLocks noChangeAspect="1"/>
          </p:cNvPicPr>
          <p:nvPr/>
        </p:nvPicPr>
        <p:blipFill>
          <a:blip r:embed="rId2"/>
          <a:stretch>
            <a:fillRect/>
          </a:stretch>
        </p:blipFill>
        <p:spPr>
          <a:xfrm>
            <a:off x="995942" y="1260088"/>
            <a:ext cx="8382233" cy="1981742"/>
          </a:xfrm>
          <a:prstGeom prst="rect">
            <a:avLst/>
          </a:prstGeom>
        </p:spPr>
      </p:pic>
      <p:sp>
        <p:nvSpPr>
          <p:cNvPr id="5" name="Slide Number Placeholder 4"/>
          <p:cNvSpPr>
            <a:spLocks noGrp="1"/>
          </p:cNvSpPr>
          <p:nvPr>
            <p:ph type="sldNum" sz="quarter" idx="12"/>
          </p:nvPr>
        </p:nvSpPr>
        <p:spPr/>
        <p:txBody>
          <a:bodyPr/>
          <a:lstStyle/>
          <a:p>
            <a:fld id="{86DA0F1D-1B8B-4DC5-939F-2CE9B7FCFD14}" type="slidenum">
              <a:rPr lang="en-US" smtClean="0"/>
              <a:t>60</a:t>
            </a:fld>
            <a:endParaRPr lang="en-US"/>
          </a:p>
        </p:txBody>
      </p:sp>
    </p:spTree>
    <p:extLst>
      <p:ext uri="{BB962C8B-B14F-4D97-AF65-F5344CB8AC3E}">
        <p14:creationId xmlns:p14="http://schemas.microsoft.com/office/powerpoint/2010/main" val="2553517446"/>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04385" y="270185"/>
            <a:ext cx="10515600" cy="783451"/>
          </a:xfrm>
        </p:spPr>
        <p:txBody>
          <a:bodyPr/>
          <a:lstStyle/>
          <a:p>
            <a:r>
              <a:rPr lang="en-US" dirty="0"/>
              <a:t>CC PPS-1 Rate Tab</a:t>
            </a:r>
          </a:p>
        </p:txBody>
      </p:sp>
      <p:sp>
        <p:nvSpPr>
          <p:cNvPr id="3" name="Content Placeholder 2"/>
          <p:cNvSpPr>
            <a:spLocks noGrp="1"/>
          </p:cNvSpPr>
          <p:nvPr>
            <p:ph idx="1"/>
          </p:nvPr>
        </p:nvSpPr>
        <p:spPr>
          <a:xfrm>
            <a:off x="436755" y="1053635"/>
            <a:ext cx="11294327" cy="1689565"/>
          </a:xfrm>
        </p:spPr>
        <p:txBody>
          <a:bodyPr>
            <a:normAutofit lnSpcReduction="10000"/>
          </a:bodyPr>
          <a:lstStyle/>
          <a:p>
            <a:r>
              <a:rPr lang="en-US" dirty="0"/>
              <a:t>This tab is all formulas except for line 7. It spits out your PPS-1 Rate.</a:t>
            </a:r>
          </a:p>
          <a:p>
            <a:r>
              <a:rPr lang="en-US" dirty="0"/>
              <a:t>Line 7 contains the “inflation factor” and the data is from: </a:t>
            </a:r>
            <a:r>
              <a:rPr lang="en-US" dirty="0">
                <a:hlinkClick r:id="rId2"/>
              </a:rPr>
              <a:t>https://www.cms.gov/Research-Statistics-Data-and-Systems/Statistics-Trends-and-Reports/MedicareProgramRatesStats/MarketBasketData.html</a:t>
            </a:r>
            <a:r>
              <a:rPr lang="en-US" dirty="0"/>
              <a:t> </a:t>
            </a:r>
          </a:p>
        </p:txBody>
      </p:sp>
      <p:pic>
        <p:nvPicPr>
          <p:cNvPr id="4" name="Picture 3"/>
          <p:cNvPicPr>
            <a:picLocks noChangeAspect="1"/>
          </p:cNvPicPr>
          <p:nvPr/>
        </p:nvPicPr>
        <p:blipFill>
          <a:blip r:embed="rId3"/>
          <a:stretch>
            <a:fillRect/>
          </a:stretch>
        </p:blipFill>
        <p:spPr>
          <a:xfrm>
            <a:off x="1723676" y="2743200"/>
            <a:ext cx="8477017" cy="3747999"/>
          </a:xfrm>
          <a:prstGeom prst="rect">
            <a:avLst/>
          </a:prstGeom>
        </p:spPr>
      </p:pic>
      <p:sp>
        <p:nvSpPr>
          <p:cNvPr id="5" name="Slide Number Placeholder 4"/>
          <p:cNvSpPr>
            <a:spLocks noGrp="1"/>
          </p:cNvSpPr>
          <p:nvPr>
            <p:ph type="sldNum" sz="quarter" idx="12"/>
          </p:nvPr>
        </p:nvSpPr>
        <p:spPr/>
        <p:txBody>
          <a:bodyPr/>
          <a:lstStyle/>
          <a:p>
            <a:fld id="{86DA0F1D-1B8B-4DC5-939F-2CE9B7FCFD14}" type="slidenum">
              <a:rPr lang="en-US" smtClean="0"/>
              <a:t>61</a:t>
            </a:fld>
            <a:endParaRPr lang="en-US"/>
          </a:p>
        </p:txBody>
      </p:sp>
    </p:spTree>
    <p:extLst>
      <p:ext uri="{BB962C8B-B14F-4D97-AF65-F5344CB8AC3E}">
        <p14:creationId xmlns:p14="http://schemas.microsoft.com/office/powerpoint/2010/main" val="3612605704"/>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95829" y="232924"/>
            <a:ext cx="10515600" cy="868764"/>
          </a:xfrm>
        </p:spPr>
        <p:txBody>
          <a:bodyPr/>
          <a:lstStyle/>
          <a:p>
            <a:r>
              <a:rPr lang="en-US" dirty="0"/>
              <a:t>Key Question</a:t>
            </a:r>
          </a:p>
        </p:txBody>
      </p:sp>
      <p:sp>
        <p:nvSpPr>
          <p:cNvPr id="3" name="Content Placeholder 2"/>
          <p:cNvSpPr>
            <a:spLocks noGrp="1"/>
          </p:cNvSpPr>
          <p:nvPr>
            <p:ph idx="1"/>
          </p:nvPr>
        </p:nvSpPr>
        <p:spPr>
          <a:xfrm>
            <a:off x="386507" y="1013552"/>
            <a:ext cx="9895413" cy="5707923"/>
          </a:xfrm>
        </p:spPr>
        <p:txBody>
          <a:bodyPr>
            <a:normAutofit/>
          </a:bodyPr>
          <a:lstStyle/>
          <a:p>
            <a:r>
              <a:rPr lang="en-US" sz="2400" dirty="0"/>
              <a:t>Question: Does my CCO have to pay me PPS-1 if they are already paying using an alternative payment model such as subcapitation or case rate?</a:t>
            </a:r>
          </a:p>
          <a:p>
            <a:r>
              <a:rPr lang="en-US" sz="2400" dirty="0"/>
              <a:t>Answer: No</a:t>
            </a:r>
          </a:p>
          <a:p>
            <a:pPr lvl="1"/>
            <a:r>
              <a:rPr lang="en-US" sz="2200" dirty="0"/>
              <a:t>OHA will “honor” the APM working going on in Oregon.</a:t>
            </a:r>
          </a:p>
          <a:p>
            <a:pPr lvl="1"/>
            <a:r>
              <a:rPr lang="en-US" sz="2200" dirty="0"/>
              <a:t>Here’s an initial idea of how it will work:</a:t>
            </a:r>
          </a:p>
          <a:p>
            <a:pPr lvl="2"/>
            <a:r>
              <a:rPr lang="en-US" dirty="0"/>
              <a:t>The CCO pays their APM to the CCBHC. </a:t>
            </a:r>
          </a:p>
          <a:p>
            <a:pPr lvl="2"/>
            <a:r>
              <a:rPr lang="en-US" dirty="0"/>
              <a:t>OHA pays the CCBHC PPS-1 for Open Card OHA Members.</a:t>
            </a:r>
          </a:p>
          <a:p>
            <a:pPr lvl="2"/>
            <a:r>
              <a:rPr lang="en-US" dirty="0"/>
              <a:t>The CCBHC Reports all of their Medicaid Revenue to OHA for the Quarter. </a:t>
            </a:r>
          </a:p>
          <a:p>
            <a:pPr lvl="2"/>
            <a:r>
              <a:rPr lang="en-US" dirty="0"/>
              <a:t>Note that a CCBHC may need to allocate their capitation payment between CCBHC services and non-CCBHC services (e.g. residential).</a:t>
            </a:r>
          </a:p>
          <a:p>
            <a:pPr lvl="2"/>
            <a:r>
              <a:rPr lang="en-US" dirty="0"/>
              <a:t>The CCBHC Reports their CCBHC PPS-1 Visits to OHA.</a:t>
            </a:r>
          </a:p>
          <a:p>
            <a:pPr lvl="2"/>
            <a:r>
              <a:rPr lang="en-US" dirty="0"/>
              <a:t>OHA does the math. </a:t>
            </a:r>
          </a:p>
          <a:p>
            <a:pPr lvl="3"/>
            <a:r>
              <a:rPr lang="en-US" sz="2000" dirty="0"/>
              <a:t>If the Visits X the PPS-1 Rate is higher than the Medicaid Payments, OHA cuts a Wraparound Payment check.</a:t>
            </a:r>
          </a:p>
          <a:p>
            <a:pPr lvl="3"/>
            <a:r>
              <a:rPr lang="en-US" sz="2000" dirty="0"/>
              <a:t>If the Medicaid Payments are greater than the PPS calculation, the story ends.</a:t>
            </a:r>
          </a:p>
          <a:p>
            <a:r>
              <a:rPr lang="en-US" sz="2400" dirty="0"/>
              <a:t>Whew, that’s a lot. Soak on this. Do you have any Questions?</a:t>
            </a:r>
          </a:p>
        </p:txBody>
      </p:sp>
      <p:sp>
        <p:nvSpPr>
          <p:cNvPr id="4" name="Slide Number Placeholder 3"/>
          <p:cNvSpPr>
            <a:spLocks noGrp="1"/>
          </p:cNvSpPr>
          <p:nvPr>
            <p:ph type="sldNum" sz="quarter" idx="12"/>
          </p:nvPr>
        </p:nvSpPr>
        <p:spPr/>
        <p:txBody>
          <a:bodyPr/>
          <a:lstStyle/>
          <a:p>
            <a:fld id="{86DA0F1D-1B8B-4DC5-939F-2CE9B7FCFD14}" type="slidenum">
              <a:rPr lang="en-US" smtClean="0"/>
              <a:t>62</a:t>
            </a:fld>
            <a:endParaRPr lang="en-US"/>
          </a:p>
        </p:txBody>
      </p:sp>
      <p:pic>
        <p:nvPicPr>
          <p:cNvPr id="5" name="Picture 4"/>
          <p:cNvPicPr>
            <a:picLocks noChangeAspect="1"/>
          </p:cNvPicPr>
          <p:nvPr/>
        </p:nvPicPr>
        <p:blipFill>
          <a:blip r:embed="rId2"/>
          <a:stretch>
            <a:fillRect/>
          </a:stretch>
        </p:blipFill>
        <p:spPr>
          <a:xfrm>
            <a:off x="10133569" y="339688"/>
            <a:ext cx="1581150" cy="1524000"/>
          </a:xfrm>
          <a:prstGeom prst="rect">
            <a:avLst/>
          </a:prstGeom>
        </p:spPr>
      </p:pic>
      <p:pic>
        <p:nvPicPr>
          <p:cNvPr id="8" name="Picture 7"/>
          <p:cNvPicPr>
            <a:picLocks noChangeAspect="1"/>
          </p:cNvPicPr>
          <p:nvPr/>
        </p:nvPicPr>
        <p:blipFill>
          <a:blip r:embed="rId3"/>
          <a:stretch>
            <a:fillRect/>
          </a:stretch>
        </p:blipFill>
        <p:spPr>
          <a:xfrm>
            <a:off x="9635054" y="2238692"/>
            <a:ext cx="1476375" cy="1323975"/>
          </a:xfrm>
          <a:prstGeom prst="rect">
            <a:avLst/>
          </a:prstGeom>
        </p:spPr>
      </p:pic>
      <p:pic>
        <p:nvPicPr>
          <p:cNvPr id="9" name="Picture 8"/>
          <p:cNvPicPr>
            <a:picLocks noChangeAspect="1"/>
          </p:cNvPicPr>
          <p:nvPr/>
        </p:nvPicPr>
        <p:blipFill>
          <a:blip r:embed="rId4"/>
          <a:stretch>
            <a:fillRect/>
          </a:stretch>
        </p:blipFill>
        <p:spPr>
          <a:xfrm>
            <a:off x="10544691" y="4216558"/>
            <a:ext cx="1133475" cy="1485900"/>
          </a:xfrm>
          <a:prstGeom prst="rect">
            <a:avLst/>
          </a:prstGeom>
        </p:spPr>
      </p:pic>
    </p:spTree>
    <p:extLst>
      <p:ext uri="{BB962C8B-B14F-4D97-AF65-F5344CB8AC3E}">
        <p14:creationId xmlns:p14="http://schemas.microsoft.com/office/powerpoint/2010/main" val="12415357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3">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0200" y="283845"/>
            <a:ext cx="10515600" cy="874395"/>
          </a:xfrm>
        </p:spPr>
        <p:txBody>
          <a:bodyPr/>
          <a:lstStyle/>
          <a:p>
            <a:r>
              <a:rPr lang="en-US" dirty="0"/>
              <a:t>Step 10: Certification Activities</a:t>
            </a:r>
          </a:p>
        </p:txBody>
      </p:sp>
      <p:sp>
        <p:nvSpPr>
          <p:cNvPr id="3" name="Content Placeholder 2"/>
          <p:cNvSpPr>
            <a:spLocks noGrp="1"/>
          </p:cNvSpPr>
          <p:nvPr>
            <p:ph idx="1"/>
          </p:nvPr>
        </p:nvSpPr>
        <p:spPr>
          <a:xfrm>
            <a:off x="330200" y="1158240"/>
            <a:ext cx="6771640" cy="5354320"/>
          </a:xfrm>
        </p:spPr>
        <p:txBody>
          <a:bodyPr>
            <a:normAutofit fontScale="92500" lnSpcReduction="10000"/>
          </a:bodyPr>
          <a:lstStyle/>
          <a:p>
            <a:r>
              <a:rPr lang="en-US" dirty="0"/>
              <a:t>This is the part of the process where your organization works internally as well as with the State, the consultants, and your peers to complete the activities on your Change Plan. </a:t>
            </a:r>
          </a:p>
          <a:p>
            <a:r>
              <a:rPr lang="en-US" dirty="0"/>
              <a:t>As mentioned earlier, it will be important to have an overall CCBHC Project Manager to manage the workplan, guide the effort, solve problems, work with the senior management team to remove barriers, adjust the plan when needed, and do whatever it takes to get to the finish line.</a:t>
            </a:r>
          </a:p>
          <a:p>
            <a:r>
              <a:rPr lang="en-US" dirty="0"/>
              <a:t>This is one step that, while listed last, is something you will begin working on as soon as you complete the Oregon CCBHC Application, if not before. </a:t>
            </a:r>
          </a:p>
          <a:p>
            <a:pPr lvl="1"/>
            <a:endParaRPr lang="en-US" dirty="0"/>
          </a:p>
        </p:txBody>
      </p:sp>
      <p:sp>
        <p:nvSpPr>
          <p:cNvPr id="4" name="Slide Number Placeholder 3"/>
          <p:cNvSpPr>
            <a:spLocks noGrp="1"/>
          </p:cNvSpPr>
          <p:nvPr>
            <p:ph type="sldNum" sz="quarter" idx="12"/>
          </p:nvPr>
        </p:nvSpPr>
        <p:spPr/>
        <p:txBody>
          <a:bodyPr/>
          <a:lstStyle/>
          <a:p>
            <a:fld id="{86DA0F1D-1B8B-4DC5-939F-2CE9B7FCFD14}" type="slidenum">
              <a:rPr lang="en-US" smtClean="0"/>
              <a:t>63</a:t>
            </a:fld>
            <a:endParaRPr lang="en-US"/>
          </a:p>
        </p:txBody>
      </p:sp>
      <p:pic>
        <p:nvPicPr>
          <p:cNvPr id="5" name="Picture 4"/>
          <p:cNvPicPr>
            <a:picLocks noChangeAspect="1"/>
          </p:cNvPicPr>
          <p:nvPr/>
        </p:nvPicPr>
        <p:blipFill>
          <a:blip r:embed="rId2"/>
          <a:stretch>
            <a:fillRect/>
          </a:stretch>
        </p:blipFill>
        <p:spPr>
          <a:xfrm>
            <a:off x="7319199" y="1554480"/>
            <a:ext cx="4237165" cy="4041140"/>
          </a:xfrm>
          <a:prstGeom prst="rect">
            <a:avLst/>
          </a:prstGeom>
        </p:spPr>
      </p:pic>
    </p:spTree>
    <p:extLst>
      <p:ext uri="{BB962C8B-B14F-4D97-AF65-F5344CB8AC3E}">
        <p14:creationId xmlns:p14="http://schemas.microsoft.com/office/powerpoint/2010/main" val="7903502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Organizing the Learning Collaboratives and Training and Technical Assistance Events</a:t>
            </a:r>
          </a:p>
        </p:txBody>
      </p:sp>
      <p:sp>
        <p:nvSpPr>
          <p:cNvPr id="3" name="Content Placeholder 2"/>
          <p:cNvSpPr>
            <a:spLocks noGrp="1"/>
          </p:cNvSpPr>
          <p:nvPr>
            <p:ph idx="1"/>
          </p:nvPr>
        </p:nvSpPr>
        <p:spPr>
          <a:xfrm>
            <a:off x="589280" y="1690688"/>
            <a:ext cx="10764520" cy="4791392"/>
          </a:xfrm>
        </p:spPr>
        <p:txBody>
          <a:bodyPr/>
          <a:lstStyle/>
          <a:p>
            <a:r>
              <a:rPr lang="en-US" dirty="0"/>
              <a:t>Original Approved Proposal</a:t>
            </a:r>
          </a:p>
          <a:p>
            <a:pPr lvl="1"/>
            <a:r>
              <a:rPr lang="en-US" dirty="0"/>
              <a:t>Regional Face to Face LC meetings with providers applying from that region (Level 1 and Level 2)</a:t>
            </a:r>
          </a:p>
          <a:p>
            <a:pPr lvl="1"/>
            <a:r>
              <a:rPr lang="en-US" dirty="0"/>
              <a:t>Individual TTA from Westat identified in site visits and approved by the State initially for demonstration site participants (Level 2)</a:t>
            </a:r>
          </a:p>
          <a:p>
            <a:pPr lvl="1"/>
            <a:r>
              <a:rPr lang="en-US" dirty="0"/>
              <a:t>Webinar series on completing the tens steps with several group coaching calls for organizations not in the demonstration phase but wanting to become CCBHCs in the future (Level 3)</a:t>
            </a:r>
          </a:p>
          <a:p>
            <a:pPr marL="0" lvl="1"/>
            <a:r>
              <a:rPr lang="en-US" sz="2800" dirty="0"/>
              <a:t>Does this still make sense?</a:t>
            </a:r>
          </a:p>
          <a:p>
            <a:pPr marL="457200" lvl="2"/>
            <a:r>
              <a:rPr lang="en-US" sz="2400" dirty="0"/>
              <a:t>Will there be enough sites for regional LC meetings?</a:t>
            </a:r>
          </a:p>
          <a:p>
            <a:pPr marL="457200" lvl="2"/>
            <a:r>
              <a:rPr lang="en-US" sz="2400" dirty="0"/>
              <a:t>Recommendations from the group.</a:t>
            </a:r>
          </a:p>
        </p:txBody>
      </p:sp>
      <p:pic>
        <p:nvPicPr>
          <p:cNvPr id="4" name="Picture 3"/>
          <p:cNvPicPr>
            <a:picLocks noChangeAspect="1"/>
          </p:cNvPicPr>
          <p:nvPr/>
        </p:nvPicPr>
        <p:blipFill>
          <a:blip r:embed="rId2"/>
          <a:stretch>
            <a:fillRect/>
          </a:stretch>
        </p:blipFill>
        <p:spPr>
          <a:xfrm>
            <a:off x="8268652" y="4447540"/>
            <a:ext cx="2409508" cy="1916334"/>
          </a:xfrm>
          <a:prstGeom prst="rect">
            <a:avLst/>
          </a:prstGeom>
        </p:spPr>
      </p:pic>
      <p:sp>
        <p:nvSpPr>
          <p:cNvPr id="5" name="Slide Number Placeholder 4"/>
          <p:cNvSpPr>
            <a:spLocks noGrp="1"/>
          </p:cNvSpPr>
          <p:nvPr>
            <p:ph type="sldNum" sz="quarter" idx="12"/>
          </p:nvPr>
        </p:nvSpPr>
        <p:spPr/>
        <p:txBody>
          <a:bodyPr/>
          <a:lstStyle/>
          <a:p>
            <a:fld id="{86DA0F1D-1B8B-4DC5-939F-2CE9B7FCFD14}" type="slidenum">
              <a:rPr lang="en-US" smtClean="0"/>
              <a:t>64</a:t>
            </a:fld>
            <a:endParaRPr lang="en-US"/>
          </a:p>
        </p:txBody>
      </p:sp>
    </p:spTree>
    <p:extLst>
      <p:ext uri="{BB962C8B-B14F-4D97-AF65-F5344CB8AC3E}">
        <p14:creationId xmlns:p14="http://schemas.microsoft.com/office/powerpoint/2010/main" val="26647013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Meeting Materials</a:t>
            </a:r>
          </a:p>
        </p:txBody>
      </p:sp>
      <p:sp>
        <p:nvSpPr>
          <p:cNvPr id="5" name="Slide Number Placeholder 4"/>
          <p:cNvSpPr>
            <a:spLocks noGrp="1"/>
          </p:cNvSpPr>
          <p:nvPr>
            <p:ph type="sldNum" sz="quarter" idx="12"/>
          </p:nvPr>
        </p:nvSpPr>
        <p:spPr/>
        <p:txBody>
          <a:bodyPr/>
          <a:lstStyle/>
          <a:p>
            <a:fld id="{86DA0F1D-1B8B-4DC5-939F-2CE9B7FCFD14}" type="slidenum">
              <a:rPr lang="en-US" smtClean="0"/>
              <a:t>7</a:t>
            </a:fld>
            <a:endParaRPr lang="en-US"/>
          </a:p>
        </p:txBody>
      </p:sp>
      <p:pic>
        <p:nvPicPr>
          <p:cNvPr id="6" name="Picture 5"/>
          <p:cNvPicPr>
            <a:picLocks noChangeAspect="1"/>
          </p:cNvPicPr>
          <p:nvPr/>
        </p:nvPicPr>
        <p:blipFill>
          <a:blip r:embed="rId2"/>
          <a:stretch>
            <a:fillRect/>
          </a:stretch>
        </p:blipFill>
        <p:spPr>
          <a:xfrm>
            <a:off x="1081499" y="1533238"/>
            <a:ext cx="9513814" cy="4195533"/>
          </a:xfrm>
          <a:prstGeom prst="rect">
            <a:avLst/>
          </a:prstGeom>
        </p:spPr>
      </p:pic>
    </p:spTree>
    <p:extLst>
      <p:ext uri="{BB962C8B-B14F-4D97-AF65-F5344CB8AC3E}">
        <p14:creationId xmlns:p14="http://schemas.microsoft.com/office/powerpoint/2010/main" val="247487197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88855"/>
            <a:ext cx="10515600" cy="802663"/>
          </a:xfrm>
        </p:spPr>
        <p:txBody>
          <a:bodyPr/>
          <a:lstStyle/>
          <a:p>
            <a:pPr algn="ctr"/>
            <a:r>
              <a:rPr lang="en-US" dirty="0"/>
              <a:t>Agenda Review</a:t>
            </a:r>
          </a:p>
        </p:txBody>
      </p:sp>
      <p:sp>
        <p:nvSpPr>
          <p:cNvPr id="5" name="Slide Number Placeholder 4"/>
          <p:cNvSpPr>
            <a:spLocks noGrp="1"/>
          </p:cNvSpPr>
          <p:nvPr>
            <p:ph type="sldNum" sz="quarter" idx="12"/>
          </p:nvPr>
        </p:nvSpPr>
        <p:spPr/>
        <p:txBody>
          <a:bodyPr/>
          <a:lstStyle/>
          <a:p>
            <a:fld id="{86DA0F1D-1B8B-4DC5-939F-2CE9B7FCFD14}" type="slidenum">
              <a:rPr lang="en-US" smtClean="0"/>
              <a:t>8</a:t>
            </a:fld>
            <a:endParaRPr lang="en-US"/>
          </a:p>
        </p:txBody>
      </p:sp>
      <p:pic>
        <p:nvPicPr>
          <p:cNvPr id="7" name="Picture 6"/>
          <p:cNvPicPr>
            <a:picLocks noChangeAspect="1"/>
          </p:cNvPicPr>
          <p:nvPr/>
        </p:nvPicPr>
        <p:blipFill>
          <a:blip r:embed="rId2"/>
          <a:stretch>
            <a:fillRect/>
          </a:stretch>
        </p:blipFill>
        <p:spPr>
          <a:xfrm>
            <a:off x="8478398" y="1608462"/>
            <a:ext cx="3273439" cy="3788770"/>
          </a:xfrm>
          <a:prstGeom prst="rect">
            <a:avLst/>
          </a:prstGeom>
        </p:spPr>
      </p:pic>
      <p:pic>
        <p:nvPicPr>
          <p:cNvPr id="3" name="Picture 2"/>
          <p:cNvPicPr>
            <a:picLocks noChangeAspect="1"/>
          </p:cNvPicPr>
          <p:nvPr/>
        </p:nvPicPr>
        <p:blipFill>
          <a:blip r:embed="rId3"/>
          <a:stretch>
            <a:fillRect/>
          </a:stretch>
        </p:blipFill>
        <p:spPr>
          <a:xfrm>
            <a:off x="358506" y="991518"/>
            <a:ext cx="7694823" cy="5500934"/>
          </a:xfrm>
          <a:prstGeom prst="rect">
            <a:avLst/>
          </a:prstGeom>
        </p:spPr>
      </p:pic>
    </p:spTree>
    <p:extLst>
      <p:ext uri="{BB962C8B-B14F-4D97-AF65-F5344CB8AC3E}">
        <p14:creationId xmlns:p14="http://schemas.microsoft.com/office/powerpoint/2010/main" val="21323601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80527"/>
            <a:ext cx="10515600" cy="1325563"/>
          </a:xfrm>
        </p:spPr>
        <p:txBody>
          <a:bodyPr/>
          <a:lstStyle/>
          <a:p>
            <a:r>
              <a:rPr lang="en-US" dirty="0"/>
              <a:t>CCBHC Certification Roadmap</a:t>
            </a:r>
          </a:p>
        </p:txBody>
      </p:sp>
      <p:sp>
        <p:nvSpPr>
          <p:cNvPr id="6" name="Content Placeholder 5"/>
          <p:cNvSpPr>
            <a:spLocks noGrp="1"/>
          </p:cNvSpPr>
          <p:nvPr>
            <p:ph idx="1"/>
          </p:nvPr>
        </p:nvSpPr>
        <p:spPr>
          <a:xfrm>
            <a:off x="700890" y="1378949"/>
            <a:ext cx="3386368" cy="4821532"/>
          </a:xfrm>
        </p:spPr>
        <p:txBody>
          <a:bodyPr/>
          <a:lstStyle/>
          <a:p>
            <a:r>
              <a:rPr lang="en-US" dirty="0"/>
              <a:t>Let’s start our content discussion by walking through the OHA CCBHC Certification Process.</a:t>
            </a:r>
          </a:p>
          <a:p>
            <a:r>
              <a:rPr lang="en-US" dirty="0"/>
              <a:t>This is hot off the presses!</a:t>
            </a:r>
          </a:p>
          <a:p>
            <a:r>
              <a:rPr lang="en-US" dirty="0"/>
              <a:t>If you love flowcharts, you’ll love this.</a:t>
            </a:r>
          </a:p>
        </p:txBody>
      </p:sp>
      <p:sp>
        <p:nvSpPr>
          <p:cNvPr id="5" name="Slide Number Placeholder 4"/>
          <p:cNvSpPr>
            <a:spLocks noGrp="1"/>
          </p:cNvSpPr>
          <p:nvPr>
            <p:ph type="sldNum" sz="quarter" idx="12"/>
          </p:nvPr>
        </p:nvSpPr>
        <p:spPr/>
        <p:txBody>
          <a:bodyPr/>
          <a:lstStyle/>
          <a:p>
            <a:fld id="{86DA0F1D-1B8B-4DC5-939F-2CE9B7FCFD14}" type="slidenum">
              <a:rPr lang="en-US" smtClean="0"/>
              <a:t>9</a:t>
            </a:fld>
            <a:endParaRPr lang="en-US"/>
          </a:p>
        </p:txBody>
      </p:sp>
      <p:pic>
        <p:nvPicPr>
          <p:cNvPr id="7" name="Picture 6"/>
          <p:cNvPicPr>
            <a:picLocks noChangeAspect="1"/>
          </p:cNvPicPr>
          <p:nvPr/>
        </p:nvPicPr>
        <p:blipFill>
          <a:blip r:embed="rId2"/>
          <a:stretch>
            <a:fillRect/>
          </a:stretch>
        </p:blipFill>
        <p:spPr>
          <a:xfrm>
            <a:off x="4384713" y="1378949"/>
            <a:ext cx="6236866" cy="4663077"/>
          </a:xfrm>
          <a:prstGeom prst="rect">
            <a:avLst/>
          </a:prstGeom>
        </p:spPr>
      </p:pic>
    </p:spTree>
    <p:extLst>
      <p:ext uri="{BB962C8B-B14F-4D97-AF65-F5344CB8AC3E}">
        <p14:creationId xmlns:p14="http://schemas.microsoft.com/office/powerpoint/2010/main" val="29518886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68362E7F3F61ED45981E44B2B874B549" ma:contentTypeVersion="23" ma:contentTypeDescription="Create a new document." ma:contentTypeScope="" ma:versionID="f02ad01e726490624299a84a704871c2">
  <xsd:schema xmlns:xsd="http://www.w3.org/2001/XMLSchema" xmlns:xs="http://www.w3.org/2001/XMLSchema" xmlns:p="http://schemas.microsoft.com/office/2006/metadata/properties" xmlns:ns1="http://schemas.microsoft.com/sharepoint/v3" xmlns:ns2="59da1016-2a1b-4f8a-9768-d7a4932f6f16" xmlns:ns3="1d8d203b-a8cb-4dbe-b9d6-ea5597e76c58" targetNamespace="http://schemas.microsoft.com/office/2006/metadata/properties" ma:root="true" ma:fieldsID="a00bf6ab3ba40c52983121fc62d3ef20" ns1:_="" ns2:_="" ns3:_="">
    <xsd:import namespace="http://schemas.microsoft.com/sharepoint/v3"/>
    <xsd:import namespace="59da1016-2a1b-4f8a-9768-d7a4932f6f16"/>
    <xsd:import namespace="1d8d203b-a8cb-4dbe-b9d6-ea5597e76c58"/>
    <xsd:element name="properties">
      <xsd:complexType>
        <xsd:sequence>
          <xsd:element name="documentManagement">
            <xsd:complexType>
              <xsd:all>
                <xsd:element ref="ns2:IACategory" minOccurs="0"/>
                <xsd:element ref="ns2:IATopic" minOccurs="0"/>
                <xsd:element ref="ns2:IASubtopic" minOccurs="0"/>
                <xsd:element ref="ns2:DocumentExpirationDate" minOccurs="0"/>
                <xsd:element ref="ns3:Meta_x0020_Description" minOccurs="0"/>
                <xsd:element ref="ns3:Meta_x0020_Keywords" minOccurs="0"/>
                <xsd:element ref="ns3:CopyToStateLib" minOccurs="0"/>
                <xsd:element ref="ns3:DocumentLocale" minOccurs="0"/>
                <xsd:element ref="ns3:Metadata" minOccurs="0"/>
                <xsd:element ref="ns3:RetentionPeriodDate" minOccurs="0"/>
                <xsd:element ref="ns1:RoutingRuleDescription" minOccurs="0"/>
                <xsd:element ref="ns3:Category" minOccurs="0"/>
                <xsd:element ref="ns1:URL" minOccurs="0"/>
                <xsd:element ref="ns2:SharedWithUsers" minOccurs="0"/>
                <xsd:element ref="ns3:Web"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RoutingRuleDescription" ma:index="12" nillable="true" ma:displayName="Description" ma:description="" ma:internalName="RoutingRuleDescription" ma:readOnly="false">
      <xsd:simpleType>
        <xsd:restriction base="dms:Text">
          <xsd:maxLength value="255"/>
        </xsd:restriction>
      </xsd:simpleType>
    </xsd:element>
    <xsd:element name="URL" ma:index="15" nillable="true" ma:displayName="URL" ma:format="Hyperlink" ma:internalName="URL" ma:readOnly="false">
      <xsd:complexType>
        <xsd:complexContent>
          <xsd:extension base="dms:URL">
            <xsd:sequence>
              <xsd:element name="Url" type="dms:ValidUrl" minOccurs="0" nillable="true"/>
              <xsd:element name="Description" type="xsd:string"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59da1016-2a1b-4f8a-9768-d7a4932f6f16" elementFormDefault="qualified">
    <xsd:import namespace="http://schemas.microsoft.com/office/2006/documentManagement/types"/>
    <xsd:import namespace="http://schemas.microsoft.com/office/infopath/2007/PartnerControls"/>
    <xsd:element name="IACategory" ma:index="2" nillable="true" ma:displayName="IA Category" ma:format="Dropdown" ma:internalName="IACategory" ma:readOnly="false">
      <xsd:simpleType>
        <xsd:restriction base="dms:Choice">
          <xsd:enumeration value="About OHA"/>
          <xsd:enumeration value="Programs and Services"/>
          <xsd:enumeration value="Oregon Health Plan"/>
          <xsd:enumeration value="Health System Reform"/>
          <xsd:enumeration value="Licenses and Certificates"/>
          <xsd:enumeration value="Public Health"/>
        </xsd:restriction>
      </xsd:simpleType>
    </xsd:element>
    <xsd:element name="IATopic" ma:index="3" nillable="true" ma:displayName="IA Topic" ma:format="Dropdown" ma:internalName="IATopic" ma:readOnly="false">
      <xsd:simpleType>
        <xsd:restriction base="dms:Choice">
          <xsd:enumeration value="About OHA - Agency Communications"/>
          <xsd:enumeration value="About OHA - Budget"/>
          <xsd:enumeration value="About OHA - Contacts"/>
          <xsd:enumeration value="About OHA - Grants &amp; Contracts"/>
          <xsd:enumeration value="About OHA - Jobs &amp; Employment"/>
          <xsd:enumeration value="About OHA - Organization"/>
          <xsd:enumeration value="About OHA - Policies"/>
          <xsd:enumeration value="About OHA - Public Meetings"/>
          <xsd:enumeration value="About OHA - Public Records"/>
          <xsd:enumeration value="About OHA - Questions &amp; Comments"/>
          <xsd:enumeration value="About OHA - Reports &amp; Data"/>
          <xsd:enumeration value="About OHA - Rulemaking"/>
          <xsd:enumeration value="Programs and Services - Behavioral Health"/>
          <xsd:enumeration value="Programs and Services - Contacts"/>
          <xsd:enumeration value="Programs and Services - Coordinated Care"/>
          <xsd:enumeration value="Programs and Services - Disease"/>
          <xsd:enumeration value="Programs and Services - Environment"/>
          <xsd:enumeration value="Programs and Services - Health Resources"/>
          <xsd:enumeration value="Programs and Services - OEBB"/>
          <xsd:enumeration value="Programs and Services - Oregon Health Plan"/>
          <xsd:enumeration value="Programs and Services - Oregon State Hospital"/>
          <xsd:enumeration value="Programs and Services - PEBB"/>
          <xsd:enumeration value="Programs and Services - Pharmacy"/>
          <xsd:enumeration value="Programs and Services - Prevention"/>
          <xsd:enumeration value="Programs and Services - Safety"/>
          <xsd:enumeration value="Oregon Health Plan - Agency Communications"/>
          <xsd:enumeration value="Oregon Health Plan - Benefits"/>
          <xsd:enumeration value="Oregon Health Plan - Contacts"/>
          <xsd:enumeration value="Oregon Health Plan - Coordinated Care"/>
          <xsd:enumeration value="Oregon Health Plan - Grants &amp; Contracts"/>
          <xsd:enumeration value="Oregon Health Plan - Health Resources"/>
          <xsd:enumeration value="Oregon Health Plan - Policies"/>
          <xsd:enumeration value="Oregon Health Plan - Providers and Partners"/>
          <xsd:enumeration value="Oregon Health Plan - Public Meetings"/>
          <xsd:enumeration value="Oregon Health Plan - Questions &amp; Comments"/>
          <xsd:enumeration value="Oregon Health Plan - Rule Making"/>
          <xsd:enumeration value="Health System Reform - Agency Communications"/>
          <xsd:enumeration value="Health System Reform - Coordinated Care"/>
          <xsd:enumeration value="Health System Reform - Public Meetings"/>
          <xsd:enumeration value="Health System Reform - Questions &amp; Comments"/>
          <xsd:enumeration value="Health System Reform - Reports &amp; Data"/>
          <xsd:enumeration value="Licenses and Certificates - Certificates"/>
          <xsd:enumeration value="Licenses and Certificates - Contacts"/>
          <xsd:enumeration value="Licenses and Certificates - Licenses"/>
          <xsd:enumeration value="Licenses and Certificates - Vital Records"/>
          <xsd:enumeration value="Public Health - Agency Communications"/>
          <xsd:enumeration value="Public Health - Contacts"/>
          <xsd:enumeration value="Public Health - Disease"/>
          <xsd:enumeration value="Public Health - Environment"/>
          <xsd:enumeration value="Public Health - Health Resources"/>
          <xsd:enumeration value="Public Health - Questions &amp; Comments"/>
          <xsd:enumeration value="Public Health - Prevention"/>
          <xsd:enumeration value="Public Health - Providers and Partners"/>
          <xsd:enumeration value="Public Health - Reports &amp; Data"/>
          <xsd:enumeration value="Public Health - Safety"/>
          <xsd:enumeration value="Public Health - Vital Records"/>
        </xsd:restriction>
      </xsd:simpleType>
    </xsd:element>
    <xsd:element name="IASubtopic" ma:index="4" nillable="true" ma:displayName="IA Subtopic" ma:format="Dropdown" ma:internalName="IASubtopic" ma:readOnly="false">
      <xsd:simpleType>
        <xsd:restriction base="dms:Choice">
          <xsd:enumeration value="Addiction Services - Alcohol"/>
          <xsd:enumeration value="Addiction Services - Drug"/>
          <xsd:enumeration value="Addiction Services - Gambling"/>
          <xsd:enumeration value="Addiction Services - Tobacco"/>
          <xsd:enumeration value="Applications"/>
          <xsd:enumeration value="Benefits - Health Plans"/>
          <xsd:enumeration value="Benefits - OEBB"/>
          <xsd:enumeration value="Benefits - OHP"/>
          <xsd:enumeration value="Benefits - PEBB"/>
          <xsd:enumeration value="Benefits - Retirement"/>
          <xsd:enumeration value="Budget - Agency Summary"/>
          <xsd:enumeration value="Budget - Agency Request (ARB)"/>
          <xsd:enumeration value="Budget - Governors Budget"/>
          <xsd:enumeration value="Budget - Infrastructure"/>
          <xsd:enumeration value="Budget - Legislatively Adopted (LAB)"/>
          <xsd:enumeration value="Budget - Legislative action"/>
          <xsd:enumeration value="Budget - Overview"/>
          <xsd:enumeration value="Budget - Policy Option Package (POP)"/>
          <xsd:enumeration value="Budget - Priorities"/>
          <xsd:enumeration value="Budget - Program"/>
          <xsd:enumeration value="Budget - Reduction"/>
          <xsd:enumeration value="Budget - Strategic funding proposal"/>
          <xsd:enumeration value="Budget - Special report"/>
          <xsd:enumeration value="Budget - Stakeholder meeting"/>
          <xsd:enumeration value="CCO - Contact"/>
          <xsd:enumeration value="CCO - Audited Financial Statement"/>
          <xsd:enumeration value="CCO - Interim Financial Statement"/>
          <xsd:enumeration value="CCO - Internal Financial Statement"/>
          <xsd:enumeration value="Clean Air"/>
          <xsd:enumeration value="Clean Water"/>
          <xsd:enumeration value="Clinics"/>
          <xsd:enumeration value="Commissions"/>
          <xsd:enumeration value="Committee Members"/>
          <xsd:enumeration value="Committees"/>
          <xsd:enumeration value="Crisis Services"/>
          <xsd:enumeration value="Drug Addiction Services"/>
          <xsd:enumeration value="Electronic Health Care Records (EHR)"/>
          <xsd:enumeration value="Emergency Preparedness"/>
          <xsd:enumeration value="Environmental Pollution"/>
          <xsd:enumeration value="Featured Content"/>
          <xsd:enumeration value="Fees"/>
          <xsd:enumeration value="Health Services - Primary Care Home"/>
          <xsd:enumeration value="Health Services - Prioritized list"/>
          <xsd:enumeration value="ICD-10"/>
          <xsd:enumeration value="Immunizations"/>
          <xsd:enumeration value="Legislation - Bills"/>
          <xsd:enumeration value="Legislation - Contact"/>
          <xsd:enumeration value="Legislation - Highlights"/>
          <xsd:enumeration value="Legislation - Session Summary"/>
          <xsd:enumeration value="Materials - Commission"/>
          <xsd:enumeration value="Materials - Committee"/>
          <xsd:enumeration value="Materials - Coverage Guidance"/>
          <xsd:enumeration value="Materials - Evidence-based Guidelines"/>
          <xsd:enumeration value="Materials - Health care plan details"/>
          <xsd:enumeration value="Materials - Health care plan overview"/>
          <xsd:enumeration value="Materials - Meeting Document"/>
          <xsd:enumeration value="Materials - Meeting Recording"/>
          <xsd:enumeration value="Materials - Meeting Schedule"/>
          <xsd:enumeration value="Materials - Open Enrollment"/>
          <xsd:enumeration value="Materials - Training"/>
          <xsd:enumeration value="Materials - Webinar"/>
          <xsd:enumeration value="Materials - Workgroup"/>
          <xsd:enumeration value="Medical Marijuana (OMMP)"/>
          <xsd:enumeration value="Medical Services"/>
          <xsd:enumeration value="Meeting Document"/>
          <xsd:enumeration value="Meeting Schedule"/>
          <xsd:enumeration value="Mental Health Services"/>
          <xsd:enumeration value="Metrics - Behavioral Health"/>
          <xsd:enumeration value="Metrics - CCO"/>
          <xsd:enumeration value="Metrics - Demographics"/>
          <xsd:enumeration value="Metrics - Hospital Performance"/>
          <xsd:enumeration value="Metrics - Incentive"/>
          <xsd:enumeration value="Metrics - Measures and Outcomes Tracking (MOTS)"/>
          <xsd:enumeration value="Metrics - ONE Eligibility system"/>
          <xsd:enumeration value="Metrics - Prevention"/>
          <xsd:enumeration value="Metrics - Rural health"/>
          <xsd:enumeration value="Metrics - State-Wide"/>
          <xsd:enumeration value="News Letter"/>
          <xsd:enumeration value="News Release"/>
          <xsd:enumeration value="OHP - Medicaid Waiver"/>
          <xsd:enumeration value="OHP - Provider Announcement"/>
          <xsd:enumeration value="OHP - Provider Rates"/>
          <xsd:enumeration value="Preferred Drug List"/>
          <xsd:enumeration value="Prescription Drugs - Monitoring"/>
          <xsd:enumeration value="Prescription Drugs - Preferred List"/>
          <xsd:enumeration value="Prescription Drugs - Subsidy"/>
          <xsd:enumeration value="Prescription Drugs Subsidy"/>
          <xsd:enumeration value="Technical Assistance"/>
          <xsd:enumeration value="Training"/>
          <xsd:enumeration value="Vital Statistics - Birth Certificate"/>
          <xsd:enumeration value="Vital Statistics - Certificate Death"/>
          <xsd:enumeration value="Vital Statistics - Data Use Requests"/>
          <xsd:enumeration value="Vital Statistics - Divorce Data"/>
          <xsd:enumeration value="Vital Statistics - Domestic Partnership Data"/>
          <xsd:enumeration value="Vital Statistics - Fetal Death Data"/>
          <xsd:enumeration value="Vital Statistics - Marriage Data"/>
          <xsd:enumeration value="Vital Statistics - Teen Pregnancy Data"/>
          <xsd:enumeration value="Wellness - Exercise"/>
          <xsd:enumeration value="Wellness - HEM"/>
          <xsd:enumeration value="Wellness - Intervention"/>
          <xsd:enumeration value="Wellness - Pain Management"/>
          <xsd:enumeration value="Wellness - Reproductive Health"/>
          <xsd:enumeration value="Wellness - Stress Relief"/>
        </xsd:restriction>
      </xsd:simpleType>
    </xsd:element>
    <xsd:element name="DocumentExpirationDate" ma:index="5" nillable="true" ma:displayName="Document Expiration Date" ma:format="DateOnly" ma:internalName="DocumentExpirationDate" ma:readOnly="false">
      <xsd:simpleType>
        <xsd:restriction base="dms:DateTime"/>
      </xsd:simpleType>
    </xsd:element>
    <xsd:element name="SharedWithUsers" ma:index="2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1d8d203b-a8cb-4dbe-b9d6-ea5597e76c58" elementFormDefault="qualified">
    <xsd:import namespace="http://schemas.microsoft.com/office/2006/documentManagement/types"/>
    <xsd:import namespace="http://schemas.microsoft.com/office/infopath/2007/PartnerControls"/>
    <xsd:element name="Meta_x0020_Description" ma:index="6" nillable="true" ma:displayName="Meta Description" ma:internalName="Meta_x0020_Description" ma:readOnly="false">
      <xsd:simpleType>
        <xsd:restriction base="dms:Text"/>
      </xsd:simpleType>
    </xsd:element>
    <xsd:element name="Meta_x0020_Keywords" ma:index="7" nillable="true" ma:displayName="Meta Keywords" ma:internalName="Meta_x0020_Keywords" ma:readOnly="false">
      <xsd:simpleType>
        <xsd:restriction base="dms:Text"/>
      </xsd:simpleType>
    </xsd:element>
    <xsd:element name="CopyToStateLib" ma:index="8" nillable="true" ma:displayName="Copy To State Library" ma:default="0" ma:description="Many documents are automatically archived by the Oregon State Library. Choose 'Yes' to ensure that this document will be archived. Follow this link for more information: http://oregon.gov/OSL/GRES/metatag_attribute_set.shtml" ma:internalName="CopyToStateLib" ma:readOnly="false">
      <xsd:simpleType>
        <xsd:restriction base="dms:Boolean"/>
      </xsd:simpleType>
    </xsd:element>
    <xsd:element name="DocumentLocale" ma:index="9" nillable="true" ma:displayName="Locale" ma:default="en" ma:internalName="DocumentLocale" ma:readOnly="false">
      <xsd:simpleType>
        <xsd:restriction base="dms:Text">
          <xsd:maxLength value="10"/>
        </xsd:restriction>
      </xsd:simpleType>
    </xsd:element>
    <xsd:element name="Metadata" ma:index="10" nillable="true" ma:displayName="Metadata" ma:internalName="Metadata" ma:readOnly="false">
      <xsd:simpleType>
        <xsd:restriction base="dms:Note"/>
      </xsd:simpleType>
    </xsd:element>
    <xsd:element name="RetentionPeriodDate" ma:index="11" nillable="true" ma:displayName="Retention Period Date" ma:format="DateOnly" ma:internalName="RetentionPeriodDate" ma:readOnly="false">
      <xsd:simpleType>
        <xsd:restriction base="dms:DateTime"/>
      </xsd:simpleType>
    </xsd:element>
    <xsd:element name="Category" ma:index="14" nillable="true" ma:displayName="Category" ma:description="Sections on Community-BH-Clinics.aspx" ma:format="Dropdown" ma:internalName="Category" ma:readOnly="false">
      <xsd:simpleType>
        <xsd:restriction base="dms:Choice">
          <xsd:enumeration value="Upcoming Events"/>
          <xsd:enumeration value="Certification &amp; Criteria"/>
          <xsd:enumeration value="Data Reporting Resources"/>
          <xsd:enumeration value="Billing and Cost"/>
          <xsd:enumeration value="General Resources"/>
          <xsd:enumeration value="External Resources"/>
          <xsd:enumeration value="None"/>
        </xsd:restriction>
      </xsd:simpleType>
    </xsd:element>
    <xsd:element name="Web" ma:index="25" nillable="true" ma:displayName="Web" ma:default="0" ma:internalName="Web">
      <xsd:simpleType>
        <xsd:restriction base="dms:Boolea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17" ma:displayName="Content Type"/>
        <xsd:element ref="dc:title" minOccurs="0" maxOccurs="1" ma:index="1" ma:displayName="Title"/>
        <xsd:element ref="dc:subject" minOccurs="0" maxOccurs="1"/>
        <xsd:element ref="dc:description" minOccurs="0" maxOccurs="1"/>
        <xsd:element name="keywords" minOccurs="0" maxOccurs="1" type="xsd:string" ma:index="13" ma:displayName="Keywords"/>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RoutingRuleDescription xmlns="http://schemas.microsoft.com/sharepoint/v3">CCBHC May 2016 Learning Community</RoutingRuleDescription>
    <URL xmlns="http://schemas.microsoft.com/sharepoint/v3">
      <Url>https://www.oregon.gov/oha/HSD/BHP/CCBHC%20Documents/CCBHC-Learning-Collaborative-May-2016.pptx</Url>
      <Description>Preparing a Certified Community Behavioral Health Clinic Cost Report for PPS-1</Description>
    </URL>
    <RetentionPeriodDate xmlns="1d8d203b-a8cb-4dbe-b9d6-ea5597e76c58" xsi:nil="true"/>
    <CopyToStateLib xmlns="1d8d203b-a8cb-4dbe-b9d6-ea5597e76c58">false</CopyToStateLib>
    <Metadata xmlns="1d8d203b-a8cb-4dbe-b9d6-ea5597e76c58">Preparing a Certified Community Behavioral Health Clinic Cost Report for PPS-1, Power Point slides to CCBHC May 2016 Learning Community</Metadata>
    <DocumentLocale xmlns="1d8d203b-a8cb-4dbe-b9d6-ea5597e76c58">en</DocumentLocale>
    <IACategory xmlns="59da1016-2a1b-4f8a-9768-d7a4932f6f16" xsi:nil="true"/>
    <Category xmlns="1d8d203b-a8cb-4dbe-b9d6-ea5597e76c58" xsi:nil="true"/>
    <IASubtopic xmlns="59da1016-2a1b-4f8a-9768-d7a4932f6f16" xsi:nil="true"/>
    <DocumentExpirationDate xmlns="59da1016-2a1b-4f8a-9768-d7a4932f6f16" xsi:nil="true"/>
    <Meta_x0020_Description xmlns="1d8d203b-a8cb-4dbe-b9d6-ea5597e76c58" xsi:nil="true"/>
    <Meta_x0020_Keywords xmlns="1d8d203b-a8cb-4dbe-b9d6-ea5597e76c58" xsi:nil="true"/>
    <IATopic xmlns="59da1016-2a1b-4f8a-9768-d7a4932f6f16" xsi:nil="true"/>
    <Web xmlns="1d8d203b-a8cb-4dbe-b9d6-ea5597e76c58">false</Web>
  </documentManagement>
</p:properties>
</file>

<file path=customXml/itemProps1.xml><?xml version="1.0" encoding="utf-8"?>
<ds:datastoreItem xmlns:ds="http://schemas.openxmlformats.org/officeDocument/2006/customXml" ds:itemID="{C326BE70-21AA-40BC-862B-679C0EADEAA5}"/>
</file>

<file path=customXml/itemProps2.xml><?xml version="1.0" encoding="utf-8"?>
<ds:datastoreItem xmlns:ds="http://schemas.openxmlformats.org/officeDocument/2006/customXml" ds:itemID="{9D8EA16E-A75B-4D84-AE22-859CEAA235F8}"/>
</file>

<file path=customXml/itemProps3.xml><?xml version="1.0" encoding="utf-8"?>
<ds:datastoreItem xmlns:ds="http://schemas.openxmlformats.org/officeDocument/2006/customXml" ds:itemID="{B8F211EA-634B-4EA4-92C8-12EBA899AD34}"/>
</file>

<file path=docProps/app.xml><?xml version="1.0" encoding="utf-8"?>
<Properties xmlns="http://schemas.openxmlformats.org/officeDocument/2006/extended-properties" xmlns:vt="http://schemas.openxmlformats.org/officeDocument/2006/docPropsVTypes">
  <TotalTime>1034</TotalTime>
  <Words>3758</Words>
  <Application>Microsoft Office PowerPoint</Application>
  <PresentationFormat>Widescreen</PresentationFormat>
  <Paragraphs>417</Paragraphs>
  <Slides>64</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64</vt:i4>
      </vt:variant>
    </vt:vector>
  </HeadingPairs>
  <TitlesOfParts>
    <vt:vector size="68" baseType="lpstr">
      <vt:lpstr>Arial</vt:lpstr>
      <vt:lpstr>Calibri</vt:lpstr>
      <vt:lpstr>Calibri Light</vt:lpstr>
      <vt:lpstr>Office Theme</vt:lpstr>
      <vt:lpstr>State of Oregon - CCBHC Learning Collaborative Meeting 8:30am – 3:00pm, May 13, 2016 Riverhouse Hotel, Bend, OR</vt:lpstr>
      <vt:lpstr>Introductions</vt:lpstr>
      <vt:lpstr>Survey Respondents that are “Very Interested” or “Somewhat Interested”</vt:lpstr>
      <vt:lpstr>Remember the January 22nd Learning Community Meeting in Eugene</vt:lpstr>
      <vt:lpstr>Meeting Objectives</vt:lpstr>
      <vt:lpstr>Ground Rules</vt:lpstr>
      <vt:lpstr>Meeting Materials</vt:lpstr>
      <vt:lpstr>Agenda Review</vt:lpstr>
      <vt:lpstr>CCBHC Certification Roadmap</vt:lpstr>
      <vt:lpstr>Phase 1: Desk Review</vt:lpstr>
      <vt:lpstr>Phase 1: Desk Review</vt:lpstr>
      <vt:lpstr>Key Question</vt:lpstr>
      <vt:lpstr>Phase 1: Desk Review</vt:lpstr>
      <vt:lpstr>Phase 2: Site Visit</vt:lpstr>
      <vt:lpstr>Phase 2: Site Visit</vt:lpstr>
      <vt:lpstr>Updates on Certification Activities</vt:lpstr>
      <vt:lpstr>CCBHC Certification Roadmap</vt:lpstr>
      <vt:lpstr>10 Step Overview</vt:lpstr>
      <vt:lpstr>PowerPoint Presentation</vt:lpstr>
      <vt:lpstr>Digging into the 10 Steps</vt:lpstr>
      <vt:lpstr>Step 1: Take the Test</vt:lpstr>
      <vt:lpstr>The 10 Question Test</vt:lpstr>
      <vt:lpstr>Key Question</vt:lpstr>
      <vt:lpstr>Key Question</vt:lpstr>
      <vt:lpstr>Step 1: Take the Test</vt:lpstr>
      <vt:lpstr>Step 2: Complete the Application</vt:lpstr>
      <vt:lpstr>Step 3: Needs Assessment</vt:lpstr>
      <vt:lpstr>Needs Assessment – Other Key Ideas</vt:lpstr>
      <vt:lpstr>Prospective CCBHC Needs Assessment</vt:lpstr>
      <vt:lpstr>Prospective CCBHC Needs Assessment</vt:lpstr>
      <vt:lpstr>Prospective CCBHC Needs Assessment</vt:lpstr>
      <vt:lpstr>Key Question</vt:lpstr>
      <vt:lpstr>Step 4: Identify High Priority Gaps</vt:lpstr>
      <vt:lpstr>Key Question</vt:lpstr>
      <vt:lpstr>Step 4: Identify High Priority Gaps</vt:lpstr>
      <vt:lpstr>Step 5: Revise Your Clinical Design</vt:lpstr>
      <vt:lpstr>Key Question</vt:lpstr>
      <vt:lpstr>Key Question</vt:lpstr>
      <vt:lpstr>Key Question</vt:lpstr>
      <vt:lpstr>Step 5: Revise Your Clinical Design</vt:lpstr>
      <vt:lpstr>Step 6: Identify Key Partners and DCOs</vt:lpstr>
      <vt:lpstr>Step 6: Identify Key Partners and DCOs</vt:lpstr>
      <vt:lpstr>Step 7: Infrastructure Assessment</vt:lpstr>
      <vt:lpstr>Step 8: Change Plan</vt:lpstr>
      <vt:lpstr>Step 9: Staffing Plan, Encounter Projections, Budget &amp; Cost Report Preparation</vt:lpstr>
      <vt:lpstr>Task 1: What’s the Need in My Service Area?</vt:lpstr>
      <vt:lpstr>Task 2: What is My Staffing Plan?</vt:lpstr>
      <vt:lpstr>Task 2: What is My Staffing Plan?</vt:lpstr>
      <vt:lpstr>Task 2: What is My Staffing Plan?</vt:lpstr>
      <vt:lpstr>Task 3: How Does my Budget Change?</vt:lpstr>
      <vt:lpstr>Task 4: How Many PPS-1 Visits Will I Have?</vt:lpstr>
      <vt:lpstr>Questions on Tasks 1 – 4?</vt:lpstr>
      <vt:lpstr>Task 5: Cost Report Preparation</vt:lpstr>
      <vt:lpstr>Fourteen Tabs</vt:lpstr>
      <vt:lpstr>Provider Information</vt:lpstr>
      <vt:lpstr>Trial Balance Tab</vt:lpstr>
      <vt:lpstr>Trial Balance (continued)</vt:lpstr>
      <vt:lpstr>Anticipated Costs Tab</vt:lpstr>
      <vt:lpstr>Indirect Cost Allocation</vt:lpstr>
      <vt:lpstr>Daily Visits Tab</vt:lpstr>
      <vt:lpstr>CC PPS-1 Rate Tab</vt:lpstr>
      <vt:lpstr>Key Question</vt:lpstr>
      <vt:lpstr>Step 10: Certification Activities</vt:lpstr>
      <vt:lpstr>Organizing the Learning Collaboratives and Training and Technical Assistance Events</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Preparing a Certified Community Behavioral Health Clinic Cost Report for PPS-1</dc:title>
  <dc:creator>Dale Jarvis</dc:creator>
  <cp:keywords>CCBHC May 2016 Learning Community</cp:keywords>
  <cp:lastModifiedBy>HAVERKATE Zarie</cp:lastModifiedBy>
  <cp:revision>70</cp:revision>
  <dcterms:created xsi:type="dcterms:W3CDTF">2016-05-04T14:46:45Z</dcterms:created>
  <dcterms:modified xsi:type="dcterms:W3CDTF">2016-06-10T20:29:01Z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0x01010068362E7F3F61ED45981E44B2B874B549</vt:lpwstr>
  </property>
  <property fmtid="{D5CDD505-2E9C-101B-9397-08002B2CF9AE}" pid="3" name="WorkflowChangePath">
    <vt:lpwstr>8033baa0-3488-4bc0-81cd-6d7e3f4ccb8f,7;</vt:lpwstr>
  </property>
</Properties>
</file>