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5" d="100"/>
          <a:sy n="115" d="100"/>
        </p:scale>
        <p:origin x="149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EED897-03D4-4068-955D-3C567A9D39DA}" type="datetimeFigureOut">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2708539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ED897-03D4-4068-955D-3C567A9D39DA}" type="datetimeFigureOut">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3842651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ED897-03D4-4068-955D-3C567A9D39DA}" type="datetimeFigureOut">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3884632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ED897-03D4-4068-955D-3C567A9D39DA}" type="datetimeFigureOut">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357656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EED897-03D4-4068-955D-3C567A9D39DA}" type="datetimeFigureOut">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3332311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EED897-03D4-4068-955D-3C567A9D39DA}" type="datetimeFigureOut">
              <a:rPr lang="en-US" smtClean="0"/>
              <a:t>3/15/2017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1847492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EED897-03D4-4068-955D-3C567A9D39DA}" type="datetimeFigureOut">
              <a:rPr lang="en-US" smtClean="0"/>
              <a:t>3/15/2017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3663004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EED897-03D4-4068-955D-3C567A9D39DA}" type="datetimeFigureOut">
              <a:rPr lang="en-US" smtClean="0"/>
              <a:t>3/15/2017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1166160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ED897-03D4-4068-955D-3C567A9D39DA}" type="datetimeFigureOut">
              <a:rPr lang="en-US" smtClean="0"/>
              <a:t>3/15/2017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2542672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EED897-03D4-4068-955D-3C567A9D39DA}" type="datetimeFigureOut">
              <a:rPr lang="en-US" smtClean="0"/>
              <a:t>3/15/2017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458554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EED897-03D4-4068-955D-3C567A9D39DA}" type="datetimeFigureOut">
              <a:rPr lang="en-US" smtClean="0"/>
              <a:t>3/15/2017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778605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EED897-03D4-4068-955D-3C567A9D39DA}" type="datetimeFigureOut">
              <a:rPr lang="en-US" smtClean="0"/>
              <a:t>3/15/2017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2852E0-82CF-4B36-B2A0-5B8B91FE186D}" type="slidenum">
              <a:rPr lang="en-US" smtClean="0"/>
              <a:t>‹#›</a:t>
            </a:fld>
            <a:endParaRPr lang="en-US"/>
          </a:p>
        </p:txBody>
      </p:sp>
    </p:spTree>
    <p:extLst>
      <p:ext uri="{BB962C8B-B14F-4D97-AF65-F5344CB8AC3E}">
        <p14:creationId xmlns:p14="http://schemas.microsoft.com/office/powerpoint/2010/main" val="14234463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www.va.gov/healthbenefit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r>
              <a:rPr lang="en-US" sz="2400" dirty="0" smtClean="0"/>
              <a:t>Basic Eligibility Criteria</a:t>
            </a:r>
            <a:endParaRPr lang="en-US" sz="2400" dirty="0"/>
          </a:p>
        </p:txBody>
      </p:sp>
      <p:sp>
        <p:nvSpPr>
          <p:cNvPr id="3" name="Content Placeholder 2"/>
          <p:cNvSpPr>
            <a:spLocks noGrp="1"/>
          </p:cNvSpPr>
          <p:nvPr>
            <p:ph idx="1"/>
          </p:nvPr>
        </p:nvSpPr>
        <p:spPr>
          <a:xfrm>
            <a:off x="457200" y="838200"/>
            <a:ext cx="8229600" cy="5287963"/>
          </a:xfrm>
        </p:spPr>
        <p:txBody>
          <a:bodyPr>
            <a:noAutofit/>
          </a:bodyPr>
          <a:lstStyle/>
          <a:p>
            <a:r>
              <a:rPr lang="en-US" sz="1400" dirty="0" smtClean="0"/>
              <a:t>Must be Active Duty for 24 months or more</a:t>
            </a:r>
          </a:p>
          <a:p>
            <a:pPr lvl="1"/>
            <a:r>
              <a:rPr lang="en-US" sz="1400" dirty="0" smtClean="0"/>
              <a:t>If not active duty, must have be activated by Title 10 orders and have completed the period for which activated</a:t>
            </a:r>
          </a:p>
          <a:p>
            <a:pPr lvl="1"/>
            <a:r>
              <a:rPr lang="en-US" sz="1400" dirty="0" smtClean="0"/>
              <a:t>If discharged with less than 24 months due to convenience of the government or for medical reasons, the time in service requirement is waived</a:t>
            </a:r>
          </a:p>
          <a:p>
            <a:r>
              <a:rPr lang="en-US" sz="1400" dirty="0" smtClean="0"/>
              <a:t>Must have a discharge that is Honorable or General Under Honorable Conditions</a:t>
            </a:r>
          </a:p>
          <a:p>
            <a:pPr lvl="1"/>
            <a:r>
              <a:rPr lang="en-US" sz="1400" dirty="0" smtClean="0"/>
              <a:t>If </a:t>
            </a:r>
            <a:r>
              <a:rPr lang="en-US" sz="1400" b="1" dirty="0" smtClean="0"/>
              <a:t>Other Than Honorable</a:t>
            </a:r>
            <a:r>
              <a:rPr lang="en-US" sz="1400" dirty="0" smtClean="0"/>
              <a:t>, must be adjudicated by sending VA Form 7131 to VBA</a:t>
            </a:r>
          </a:p>
          <a:p>
            <a:pPr lvl="1"/>
            <a:r>
              <a:rPr lang="en-US" sz="1400" dirty="0" smtClean="0"/>
              <a:t>If </a:t>
            </a:r>
            <a:r>
              <a:rPr lang="en-US" sz="1400" b="1" dirty="0" smtClean="0"/>
              <a:t>Bad Conduct</a:t>
            </a:r>
            <a:r>
              <a:rPr lang="en-US" sz="1400" dirty="0" smtClean="0"/>
              <a:t> or </a:t>
            </a:r>
            <a:r>
              <a:rPr lang="en-US" sz="1400" b="1" dirty="0" smtClean="0"/>
              <a:t>Dishonorable</a:t>
            </a:r>
            <a:r>
              <a:rPr lang="en-US" sz="1400" dirty="0" smtClean="0"/>
              <a:t>, Veteran is barred from receiving Federal Benefits</a:t>
            </a:r>
            <a:endParaRPr lang="en-US" sz="1400" b="1" dirty="0" smtClean="0"/>
          </a:p>
          <a:p>
            <a:r>
              <a:rPr lang="en-US" sz="1400" dirty="0" smtClean="0"/>
              <a:t>Once enrolled, a Veteran is placed into a Priority Group based on their individual status.  </a:t>
            </a:r>
          </a:p>
          <a:p>
            <a:pPr lvl="1"/>
            <a:r>
              <a:rPr lang="en-US" sz="1400" dirty="0" smtClean="0"/>
              <a:t>Priority Groups range from 1 to 8</a:t>
            </a:r>
          </a:p>
          <a:p>
            <a:pPr lvl="1"/>
            <a:r>
              <a:rPr lang="en-US" sz="1400" dirty="0" smtClean="0"/>
              <a:t>Groups 7 and 8 have multiple subgroupings</a:t>
            </a:r>
          </a:p>
          <a:p>
            <a:r>
              <a:rPr lang="en-US" sz="1400" dirty="0" smtClean="0"/>
              <a:t>Non-Service Connected Veterans Eligibility is based on income</a:t>
            </a:r>
          </a:p>
          <a:p>
            <a:pPr lvl="1"/>
            <a:r>
              <a:rPr lang="en-US" sz="1400" dirty="0" smtClean="0"/>
              <a:t>We </a:t>
            </a:r>
            <a:r>
              <a:rPr lang="en-US" sz="1400" b="1" u="sng" dirty="0" smtClean="0"/>
              <a:t>ALWAYS</a:t>
            </a:r>
            <a:r>
              <a:rPr lang="en-US" sz="1400" dirty="0" smtClean="0"/>
              <a:t> consider income from the previous year.</a:t>
            </a:r>
          </a:p>
          <a:p>
            <a:pPr lvl="1"/>
            <a:r>
              <a:rPr lang="en-US" sz="1400" b="1" u="sng" dirty="0" smtClean="0"/>
              <a:t>EXCEPT </a:t>
            </a:r>
            <a:r>
              <a:rPr lang="en-US" sz="1400" dirty="0" smtClean="0"/>
              <a:t>when the Veteran has a hardship.  Hardship Applications take into account </a:t>
            </a:r>
            <a:r>
              <a:rPr lang="en-US" sz="1400" b="1" dirty="0" smtClean="0"/>
              <a:t>THIS</a:t>
            </a:r>
            <a:r>
              <a:rPr lang="en-US" sz="1400" dirty="0" smtClean="0"/>
              <a:t> year’s </a:t>
            </a:r>
            <a:r>
              <a:rPr lang="en-US" sz="1400" u="sng" dirty="0" smtClean="0"/>
              <a:t>projected </a:t>
            </a:r>
            <a:r>
              <a:rPr lang="en-US" sz="1400" dirty="0" smtClean="0"/>
              <a:t>income</a:t>
            </a:r>
          </a:p>
          <a:p>
            <a:pPr lvl="1"/>
            <a:r>
              <a:rPr lang="en-US" sz="1400" dirty="0" smtClean="0"/>
              <a:t>There are two thresholds (MT &amp; GMT) Means Test and Geographical Means Test.  MT is a national threshold.  GMT is based on zip code.  The higher of the two is the one that applies.</a:t>
            </a:r>
          </a:p>
          <a:p>
            <a:pPr lvl="1"/>
            <a:r>
              <a:rPr lang="en-US" sz="1400" dirty="0" smtClean="0"/>
              <a:t>The threshold varies based on the number of dependents in the household (restrictions apply on who is considered a dependent)</a:t>
            </a:r>
          </a:p>
          <a:p>
            <a:pPr lvl="1"/>
            <a:r>
              <a:rPr lang="en-US" sz="1400" dirty="0" smtClean="0"/>
              <a:t>When a Veteran is made eligible based on low income they are placed in PG5.  Additional income thresholds apply that determine if PG5 Veterans may or may not be eligible to receive travel reimbursement.</a:t>
            </a:r>
            <a:endParaRPr lang="en-US" sz="1400" dirty="0"/>
          </a:p>
        </p:txBody>
      </p:sp>
      <p:pic>
        <p:nvPicPr>
          <p:cNvPr id="4098" name="Picture 2" descr="C:\Users\VHAPORPERRIP\AppData\Local\Microsoft\Windows\Temporary Internet Files\Content.IE5\757Q6X1S\logo[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6600" y="178538"/>
            <a:ext cx="1066800" cy="8737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49870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Non Urgent Health Care Enrollment</a:t>
            </a:r>
            <a:endParaRPr lang="en-US" dirty="0"/>
          </a:p>
        </p:txBody>
      </p:sp>
      <p:sp>
        <p:nvSpPr>
          <p:cNvPr id="3" name="Content Placeholder 2"/>
          <p:cNvSpPr>
            <a:spLocks noGrp="1"/>
          </p:cNvSpPr>
          <p:nvPr>
            <p:ph idx="1"/>
          </p:nvPr>
        </p:nvSpPr>
        <p:spPr>
          <a:xfrm>
            <a:off x="457200" y="1278429"/>
            <a:ext cx="8229600" cy="4525963"/>
          </a:xfrm>
        </p:spPr>
        <p:txBody>
          <a:bodyPr>
            <a:normAutofit fontScale="85000" lnSpcReduction="10000"/>
          </a:bodyPr>
          <a:lstStyle/>
          <a:p>
            <a:pPr>
              <a:buFont typeface="Wingdings" panose="05000000000000000000" pitchFamily="2" charset="2"/>
              <a:buChar char="§"/>
            </a:pPr>
            <a:r>
              <a:rPr lang="en-US" dirty="0" smtClean="0"/>
              <a:t>Online </a:t>
            </a:r>
            <a:r>
              <a:rPr lang="en-US" dirty="0" smtClean="0">
                <a:hlinkClick r:id="rId2"/>
              </a:rPr>
              <a:t>www.va.gov/healthbenefits</a:t>
            </a:r>
            <a:endParaRPr lang="en-US" dirty="0" smtClean="0"/>
          </a:p>
          <a:p>
            <a:pPr>
              <a:buFont typeface="Wingdings" panose="05000000000000000000" pitchFamily="2" charset="2"/>
              <a:buChar char="§"/>
            </a:pPr>
            <a:r>
              <a:rPr lang="en-US" dirty="0" smtClean="0"/>
              <a:t>By Phone 1-877-222-8387 M-F 08:00am to 8:00pm EST</a:t>
            </a:r>
          </a:p>
          <a:p>
            <a:pPr>
              <a:buFont typeface="Wingdings" panose="05000000000000000000" pitchFamily="2" charset="2"/>
              <a:buChar char="§"/>
            </a:pPr>
            <a:r>
              <a:rPr lang="en-US" dirty="0" smtClean="0"/>
              <a:t>In person – Enrollment Office M-F 08:00am-4:00pm</a:t>
            </a:r>
          </a:p>
          <a:p>
            <a:pPr>
              <a:buFont typeface="Wingdings" panose="05000000000000000000" pitchFamily="2" charset="2"/>
              <a:buChar char="§"/>
            </a:pPr>
            <a:r>
              <a:rPr lang="en-US" dirty="0" smtClean="0"/>
              <a:t>In person </a:t>
            </a:r>
            <a:r>
              <a:rPr lang="en-US" dirty="0"/>
              <a:t>– </a:t>
            </a:r>
            <a:r>
              <a:rPr lang="en-US" dirty="0" smtClean="0"/>
              <a:t>Transition &amp; Care Management Office Walk-in’s M-</a:t>
            </a:r>
            <a:r>
              <a:rPr lang="en-US" dirty="0" err="1" smtClean="0"/>
              <a:t>Th</a:t>
            </a:r>
            <a:r>
              <a:rPr lang="en-US" dirty="0" smtClean="0"/>
              <a:t> 08:00am-4:00pm   *Serving All Post 911 discharging Veterans </a:t>
            </a:r>
          </a:p>
          <a:p>
            <a:pPr>
              <a:buFont typeface="Wingdings" panose="05000000000000000000" pitchFamily="2" charset="2"/>
              <a:buChar char="§"/>
            </a:pPr>
            <a:r>
              <a:rPr lang="en-US" dirty="0" smtClean="0"/>
              <a:t>By Fax at 503-402-2909</a:t>
            </a:r>
          </a:p>
          <a:p>
            <a:pPr>
              <a:buFont typeface="Wingdings" panose="05000000000000000000" pitchFamily="2" charset="2"/>
              <a:buChar char="§"/>
            </a:pPr>
            <a:r>
              <a:rPr lang="en-US" dirty="0" smtClean="0"/>
              <a:t>By Mail to: Portland VA Health Care System</a:t>
            </a:r>
          </a:p>
          <a:p>
            <a:pPr marL="0" indent="0">
              <a:buNone/>
            </a:pPr>
            <a:r>
              <a:rPr lang="en-US" dirty="0"/>
              <a:t> </a:t>
            </a:r>
            <a:r>
              <a:rPr lang="en-US" dirty="0" smtClean="0"/>
              <a:t>   3710 SW U.S. Veterans Hospital Road, </a:t>
            </a:r>
          </a:p>
          <a:p>
            <a:pPr marL="0" indent="0">
              <a:buNone/>
            </a:pPr>
            <a:r>
              <a:rPr lang="en-US" dirty="0"/>
              <a:t> </a:t>
            </a:r>
            <a:r>
              <a:rPr lang="en-US" dirty="0" smtClean="0"/>
              <a:t>   Portland, OR 97209.  Attn: Enrollment P-3Enro</a:t>
            </a:r>
          </a:p>
          <a:p>
            <a:pPr>
              <a:buFont typeface="Wingdings" panose="05000000000000000000" pitchFamily="2" charset="2"/>
              <a:buChar char="§"/>
            </a:pPr>
            <a:endParaRPr lang="en-US" dirty="0" smtClean="0"/>
          </a:p>
          <a:p>
            <a:pPr marL="0" indent="0">
              <a:buNone/>
            </a:pP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5804392"/>
            <a:ext cx="2362199" cy="1053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44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Documents required</a:t>
            </a:r>
            <a:endParaRPr lang="en-US" dirty="0"/>
          </a:p>
        </p:txBody>
      </p:sp>
      <p:sp>
        <p:nvSpPr>
          <p:cNvPr id="3" name="Content Placeholder 2"/>
          <p:cNvSpPr>
            <a:spLocks noGrp="1"/>
          </p:cNvSpPr>
          <p:nvPr>
            <p:ph idx="1"/>
          </p:nvPr>
        </p:nvSpPr>
        <p:spPr/>
        <p:txBody>
          <a:bodyPr/>
          <a:lstStyle/>
          <a:p>
            <a:r>
              <a:rPr lang="en-US" dirty="0" smtClean="0"/>
              <a:t>Proof of Identity – some form of ID</a:t>
            </a:r>
          </a:p>
          <a:p>
            <a:r>
              <a:rPr lang="en-US" dirty="0" smtClean="0"/>
              <a:t>Proof of Service</a:t>
            </a:r>
            <a:r>
              <a:rPr lang="en-US" dirty="0">
                <a:solidFill>
                  <a:prstClr val="black"/>
                </a:solidFill>
              </a:rPr>
              <a:t> – </a:t>
            </a:r>
            <a:r>
              <a:rPr lang="en-US" dirty="0" smtClean="0"/>
              <a:t>Discharge documents or DD214’s (may not always be required if VA staff can electronically verify)</a:t>
            </a:r>
          </a:p>
          <a:p>
            <a:r>
              <a:rPr lang="en-US" dirty="0" smtClean="0"/>
              <a:t>Application for care 10-10EZ</a:t>
            </a:r>
          </a:p>
          <a:p>
            <a:pPr marL="0" indent="0">
              <a:buNone/>
            </a:pPr>
            <a:endParaRPr lang="en-US" dirty="0" smtClean="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495800"/>
            <a:ext cx="2381250"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descr="C:\Users\VHAPORPERRIP\AppData\Local\Microsoft\Windows\Temporary Internet Files\Content.IE5\HYQS7VMX\5782-Stressed-Business-Woman-Carrying-And-Dropping-Documents-Clipart-Illustration[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4335236"/>
            <a:ext cx="2314771" cy="2247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33664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Urgent 	</a:t>
            </a:r>
            <a:endParaRPr lang="en-US" dirty="0"/>
          </a:p>
        </p:txBody>
      </p:sp>
      <p:sp>
        <p:nvSpPr>
          <p:cNvPr id="3" name="Content Placeholder 2"/>
          <p:cNvSpPr>
            <a:spLocks noGrp="1"/>
          </p:cNvSpPr>
          <p:nvPr>
            <p:ph idx="1"/>
          </p:nvPr>
        </p:nvSpPr>
        <p:spPr/>
        <p:txBody>
          <a:bodyPr/>
          <a:lstStyle/>
          <a:p>
            <a:r>
              <a:rPr lang="en-US" dirty="0" smtClean="0"/>
              <a:t>VA Portland Emergency Department access 24 hours a day 7 days a week. 503-220-8262 Extension 55424.</a:t>
            </a:r>
          </a:p>
          <a:p>
            <a:r>
              <a:rPr lang="en-US" dirty="0" smtClean="0"/>
              <a:t>Veterans Crisis Line 1-800-827-8255 press 1.</a:t>
            </a:r>
          </a:p>
          <a:p>
            <a:pPr marL="0" indent="0">
              <a:buNone/>
            </a:pPr>
            <a:endParaRPr lang="en-US" dirty="0"/>
          </a:p>
        </p:txBody>
      </p:sp>
      <p:pic>
        <p:nvPicPr>
          <p:cNvPr id="2050" name="Picture 2" descr="C:\Users\VHAPORPERRIP\AppData\Local\Microsoft\Windows\Temporary Internet Files\Content.IE5\HYQS7VMX\stethoscope-heart-clip-art--thumb288729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4495800"/>
            <a:ext cx="2082800" cy="20828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VHAPORPERRIP\AppData\Local\Microsoft\Windows\Temporary Internet Files\Content.IE5\0W0YJU8Q\urgent-stamp-word-immediate-emergency-action-required-red-rubber-to-illustrate-as-top-crucial-priority-vital-3469117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41514"/>
            <a:ext cx="1524000" cy="14986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VHAPORPERRIP\AppData\Local\Microsoft\Windows\Temporary Internet Files\Content.IE5\0W0YJU8Q\urgent-stamp-word-immediate-emergency-action-required-red-rubber-to-illustrate-as-top-crucial-priority-vital-3469117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83375" y="142875"/>
            <a:ext cx="1524000" cy="1498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74454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t>
            </a:r>
            <a:endParaRPr lang="en-US" dirty="0"/>
          </a:p>
        </p:txBody>
      </p:sp>
      <p:pic>
        <p:nvPicPr>
          <p:cNvPr id="1026" name="Picture 2" descr="C:\Users\VHAPORPERRIP\AppData\Local\Microsoft\Windows\Temporary Internet Files\Content.IE5\D873B9PQ\question_1[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09018" y="1600200"/>
            <a:ext cx="4525963"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66185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362E7F3F61ED45981E44B2B874B549" ma:contentTypeVersion="24" ma:contentTypeDescription="Create a new document." ma:contentTypeScope="" ma:versionID="f892d40117626d147590a929e9c7359c">
  <xsd:schema xmlns:xsd="http://www.w3.org/2001/XMLSchema" xmlns:xs="http://www.w3.org/2001/XMLSchema" xmlns:p="http://schemas.microsoft.com/office/2006/metadata/properties" xmlns:ns1="http://schemas.microsoft.com/sharepoint/v3" xmlns:ns2="59da1016-2a1b-4f8a-9768-d7a4932f6f16" xmlns:ns3="1d8d203b-a8cb-4dbe-b9d6-ea5597e76c58" targetNamespace="http://schemas.microsoft.com/office/2006/metadata/properties" ma:root="true" ma:fieldsID="a0caebaef24426d93007fe07f4cf5c32" ns1:_="" ns2:_="" ns3:_="">
    <xsd:import namespace="http://schemas.microsoft.com/sharepoint/v3"/>
    <xsd:import namespace="59da1016-2a1b-4f8a-9768-d7a4932f6f16"/>
    <xsd:import namespace="1d8d203b-a8cb-4dbe-b9d6-ea5597e76c58"/>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3:CopyToStateLib" minOccurs="0"/>
                <xsd:element ref="ns3:DocumentLocale" minOccurs="0"/>
                <xsd:element ref="ns3:Metadata" minOccurs="0"/>
                <xsd:element ref="ns3:RetentionPeriodDate" minOccurs="0"/>
                <xsd:element ref="ns1:RoutingRuleDescription" minOccurs="0"/>
                <xsd:element ref="ns3:Category" minOccurs="0"/>
                <xsd:element ref="ns1:URL" minOccurs="0"/>
                <xsd:element ref="ns2:SharedWithUsers" minOccurs="0"/>
                <xsd:element ref="ns3:Web" minOccurs="0"/>
                <xsd:element ref="ns3:Order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2" nillable="true" ma:displayName="Description" ma:description="" ma:internalName="RoutingRuleDescription" ma:readOnly="false">
      <xsd:simpleType>
        <xsd:restriction base="dms:Text">
          <xsd:maxLength value="255"/>
        </xsd:restriction>
      </xsd:simpleType>
    </xsd:element>
    <xsd:element name="URL" ma:index="15"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2"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3"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4"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5" nillable="true" ma:displayName="Document Expiration Date" ma:format="DateOnly" ma:internalName="DocumentExpirationDate" ma:readOnly="false">
      <xsd:simpleType>
        <xsd:restriction base="dms:DateTime"/>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d8d203b-a8cb-4dbe-b9d6-ea5597e76c58" elementFormDefault="qualified">
    <xsd:import namespace="http://schemas.microsoft.com/office/2006/documentManagement/types"/>
    <xsd:import namespace="http://schemas.microsoft.com/office/infopath/2007/PartnerControls"/>
    <xsd:element name="Meta_x0020_Description" ma:index="6" nillable="true" ma:displayName="Meta Description" ma:internalName="Meta_x0020_Description" ma:readOnly="false">
      <xsd:simpleType>
        <xsd:restriction base="dms:Text"/>
      </xsd:simpleType>
    </xsd:element>
    <xsd:element name="Meta_x0020_Keywords" ma:index="7" nillable="true" ma:displayName="Meta Keywords" ma:internalName="Meta_x0020_Keywords" ma:readOnly="false">
      <xsd:simpleType>
        <xsd:restriction base="dms:Text"/>
      </xsd:simpleType>
    </xsd:element>
    <xsd:element name="CopyToStateLib" ma:index="8" nillable="true" ma:displayName="Copy To State Library" ma:default="0" ma:description="Many documents are automatically archived by the Oregon State Library. Choose 'Yes' to ensure that this document will be archived. Follow this link for more information: http://oregon.gov/OSL/GRES/metatag_attribute_set.shtml" ma:internalName="CopyToStateLib" ma:readOnly="false">
      <xsd:simpleType>
        <xsd:restriction base="dms:Boolean"/>
      </xsd:simpleType>
    </xsd:element>
    <xsd:element name="DocumentLocale" ma:index="9" nillable="true" ma:displayName="Locale" ma:default="en" ma:internalName="DocumentLocale" ma:readOnly="false">
      <xsd:simpleType>
        <xsd:restriction base="dms:Text">
          <xsd:maxLength value="10"/>
        </xsd:restriction>
      </xsd:simpleType>
    </xsd:element>
    <xsd:element name="Metadata" ma:index="10" nillable="true" ma:displayName="Metadata" ma:internalName="Metadata" ma:readOnly="false">
      <xsd:simpleType>
        <xsd:restriction base="dms:Note"/>
      </xsd:simpleType>
    </xsd:element>
    <xsd:element name="RetentionPeriodDate" ma:index="11" nillable="true" ma:displayName="Retention Period Date" ma:format="DateOnly" ma:internalName="RetentionPeriodDate" ma:readOnly="false">
      <xsd:simpleType>
        <xsd:restriction base="dms:DateTime"/>
      </xsd:simpleType>
    </xsd:element>
    <xsd:element name="Category" ma:index="14" nillable="true" ma:displayName="Category" ma:description="Sections on Community-BH-Clinics.aspx" ma:format="Dropdown" ma:internalName="Category" ma:readOnly="false">
      <xsd:simpleType>
        <xsd:restriction base="dms:Choice">
          <xsd:enumeration value="Upcoming Events"/>
          <xsd:enumeration value="Certification &amp; Criteria"/>
          <xsd:enumeration value="Data Reporting Resources"/>
          <xsd:enumeration value="Billing and Cost"/>
          <xsd:enumeration value="General Resources"/>
          <xsd:enumeration value="External Resources"/>
          <xsd:enumeration value="None"/>
        </xsd:restriction>
      </xsd:simpleType>
    </xsd:element>
    <xsd:element name="Web" ma:index="25" nillable="true" ma:displayName="Web" ma:default="0" ma:internalName="Web">
      <xsd:simpleType>
        <xsd:restriction base="dms:Boolean"/>
      </xsd:simpleType>
    </xsd:element>
    <xsd:element name="Order0" ma:index="26" nillable="true" ma:displayName="Order" ma:internalName="Order0">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7" ma:displayName="Content Type"/>
        <xsd:element ref="dc:title" minOccurs="0" maxOccurs="1" ma:index="1" ma:displayName="Title"/>
        <xsd:element ref="dc:subject" minOccurs="0" maxOccurs="1"/>
        <xsd:element ref="dc:description" minOccurs="0" maxOccurs="1"/>
        <xsd:element name="keywords" minOccurs="0" maxOccurs="1" type="xsd:string" ma:index="13"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outingRuleDescription xmlns="http://schemas.microsoft.com/sharepoint/v3">VA-Eligibility-Presentation</RoutingRuleDescription>
    <URL xmlns="http://schemas.microsoft.com/sharepoint/v3">
      <Url>https://www.oregon.gov/oha/HSD/BHP/CCBHC%20Documents/VA-Eligibility-Presentation.pptx</Url>
      <Description>VA Eligibility Presentation</Description>
    </URL>
    <IACategory xmlns="59da1016-2a1b-4f8a-9768-d7a4932f6f16" xsi:nil="true"/>
    <RetentionPeriodDate xmlns="1d8d203b-a8cb-4dbe-b9d6-ea5597e76c58" xsi:nil="true"/>
    <IASubtopic xmlns="59da1016-2a1b-4f8a-9768-d7a4932f6f16" xsi:nil="true"/>
    <DocumentExpirationDate xmlns="59da1016-2a1b-4f8a-9768-d7a4932f6f16" xsi:nil="true"/>
    <Meta_x0020_Description xmlns="1d8d203b-a8cb-4dbe-b9d6-ea5597e76c58">VA-Eligibility-Presentation</Meta_x0020_Description>
    <Meta_x0020_Keywords xmlns="1d8d203b-a8cb-4dbe-b9d6-ea5597e76c58">VA-Eligibility-Presentation</Meta_x0020_Keywords>
    <CopyToStateLib xmlns="1d8d203b-a8cb-4dbe-b9d6-ea5597e76c58">false</CopyToStateLib>
    <Metadata xmlns="1d8d203b-a8cb-4dbe-b9d6-ea5597e76c58" xsi:nil="true"/>
    <DocumentLocale xmlns="1d8d203b-a8cb-4dbe-b9d6-ea5597e76c58">en</DocumentLocale>
    <IATopic xmlns="59da1016-2a1b-4f8a-9768-d7a4932f6f16" xsi:nil="true"/>
    <Category xmlns="1d8d203b-a8cb-4dbe-b9d6-ea5597e76c58" xsi:nil="true"/>
    <Web xmlns="1d8d203b-a8cb-4dbe-b9d6-ea5597e76c58">false</Web>
    <Order0 xmlns="1d8d203b-a8cb-4dbe-b9d6-ea5597e76c58" xsi:nil="true"/>
  </documentManagement>
</p:properties>
</file>

<file path=customXml/itemProps1.xml><?xml version="1.0" encoding="utf-8"?>
<ds:datastoreItem xmlns:ds="http://schemas.openxmlformats.org/officeDocument/2006/customXml" ds:itemID="{BC02DA6C-1358-4240-8542-2F180F6AB070}"/>
</file>

<file path=customXml/itemProps2.xml><?xml version="1.0" encoding="utf-8"?>
<ds:datastoreItem xmlns:ds="http://schemas.openxmlformats.org/officeDocument/2006/customXml" ds:itemID="{DDFAD9F9-1AE2-4526-824A-057650DA0881}"/>
</file>

<file path=customXml/itemProps3.xml><?xml version="1.0" encoding="utf-8"?>
<ds:datastoreItem xmlns:ds="http://schemas.openxmlformats.org/officeDocument/2006/customXml" ds:itemID="{5D52B04D-01F9-41D0-9183-6076E4BC3531}"/>
</file>

<file path=docProps/app.xml><?xml version="1.0" encoding="utf-8"?>
<Properties xmlns="http://schemas.openxmlformats.org/officeDocument/2006/extended-properties" xmlns:vt="http://schemas.openxmlformats.org/officeDocument/2006/docPropsVTypes">
  <TotalTime>88</TotalTime>
  <Words>396</Words>
  <Application>Microsoft Office PowerPoint</Application>
  <PresentationFormat>On-screen Show (4:3)</PresentationFormat>
  <Paragraphs>33</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Wingdings</vt:lpstr>
      <vt:lpstr>Office Theme</vt:lpstr>
      <vt:lpstr>Basic Eligibility Criteria</vt:lpstr>
      <vt:lpstr>Non Urgent Health Care Enrollment</vt:lpstr>
      <vt:lpstr>Documents required</vt:lpstr>
      <vt:lpstr>Urgent  </vt:lpstr>
      <vt:lpstr>Questions ???</vt:lpstr>
    </vt:vector>
  </TitlesOfParts>
  <Company>Veteran Affairs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 Eligibility Presentation</dc:title>
  <dc:creator>Department of Veterans Affairs</dc:creator>
  <cp:keywords>VA-Eligibility-Presentation</cp:keywords>
  <cp:lastModifiedBy>Watson Emily E</cp:lastModifiedBy>
  <cp:revision>20</cp:revision>
  <cp:lastPrinted>2017-03-15T22:31:54Z</cp:lastPrinted>
  <dcterms:created xsi:type="dcterms:W3CDTF">2017-03-15T14:21:31Z</dcterms:created>
  <dcterms:modified xsi:type="dcterms:W3CDTF">2017-03-15T22:41:03Z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0x01010068362E7F3F61ED45981E44B2B874B549</vt:lpwstr>
  </property>
  <property fmtid="{D5CDD505-2E9C-101B-9397-08002B2CF9AE}" pid="3" name="Order">
    <vt:r8>5000</vt:r8>
  </property>
  <property fmtid="{D5CDD505-2E9C-101B-9397-08002B2CF9AE}" pid="4" name="WorkflowChangePath">
    <vt:lpwstr>a97eb17a-c66f-42f5-a80b-049a24a15739,4;a97eb17a-c66f-42f5-a80b-049a24a15739,6;8033baa0-3488-4bc0-81cd-6d7e3f4ccb8f,7;8033baa0-3488-4bc0-81cd-6d7e3f4ccb8f,9;</vt:lpwstr>
  </property>
</Properties>
</file>