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59"/>
  </p:notesMasterIdLst>
  <p:handoutMasterIdLst>
    <p:handoutMasterId r:id="rId60"/>
  </p:handoutMasterIdLst>
  <p:sldIdLst>
    <p:sldId id="298" r:id="rId5"/>
    <p:sldId id="299" r:id="rId6"/>
    <p:sldId id="301" r:id="rId7"/>
    <p:sldId id="302" r:id="rId8"/>
    <p:sldId id="306" r:id="rId9"/>
    <p:sldId id="307" r:id="rId10"/>
    <p:sldId id="308" r:id="rId11"/>
    <p:sldId id="309" r:id="rId12"/>
    <p:sldId id="304" r:id="rId13"/>
    <p:sldId id="310" r:id="rId14"/>
    <p:sldId id="311" r:id="rId15"/>
    <p:sldId id="312" r:id="rId16"/>
    <p:sldId id="313" r:id="rId17"/>
    <p:sldId id="314" r:id="rId18"/>
    <p:sldId id="315" r:id="rId19"/>
    <p:sldId id="316" r:id="rId20"/>
    <p:sldId id="317" r:id="rId21"/>
    <p:sldId id="355" r:id="rId22"/>
    <p:sldId id="318" r:id="rId23"/>
    <p:sldId id="319" r:id="rId24"/>
    <p:sldId id="320" r:id="rId25"/>
    <p:sldId id="321" r:id="rId26"/>
    <p:sldId id="322" r:id="rId27"/>
    <p:sldId id="323" r:id="rId28"/>
    <p:sldId id="324" r:id="rId29"/>
    <p:sldId id="325" r:id="rId30"/>
    <p:sldId id="326" r:id="rId31"/>
    <p:sldId id="327" r:id="rId32"/>
    <p:sldId id="328" r:id="rId33"/>
    <p:sldId id="329" r:id="rId34"/>
    <p:sldId id="330" r:id="rId35"/>
    <p:sldId id="331" r:id="rId36"/>
    <p:sldId id="332" r:id="rId37"/>
    <p:sldId id="333" r:id="rId38"/>
    <p:sldId id="334" r:id="rId39"/>
    <p:sldId id="335" r:id="rId40"/>
    <p:sldId id="336" r:id="rId41"/>
    <p:sldId id="337" r:id="rId42"/>
    <p:sldId id="338" r:id="rId43"/>
    <p:sldId id="339" r:id="rId44"/>
    <p:sldId id="340" r:id="rId45"/>
    <p:sldId id="341" r:id="rId46"/>
    <p:sldId id="342" r:id="rId47"/>
    <p:sldId id="343" r:id="rId48"/>
    <p:sldId id="344" r:id="rId49"/>
    <p:sldId id="345" r:id="rId50"/>
    <p:sldId id="346" r:id="rId51"/>
    <p:sldId id="347" r:id="rId52"/>
    <p:sldId id="348" r:id="rId53"/>
    <p:sldId id="349" r:id="rId54"/>
    <p:sldId id="350" r:id="rId55"/>
    <p:sldId id="351" r:id="rId56"/>
    <p:sldId id="352" r:id="rId57"/>
    <p:sldId id="354" r:id="rId5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C2DEA75B-32F5-00C7-6020-768DD7DF0ACF}" name="Matthew Lee" initials="ML" userId="S::MLee@mslc.com::6c69f5ee-dfe4-4729-aa1f-5e47c600ad19" providerId="AD"/>
  <p188:author id="{7E1EF374-67D3-7468-0964-BD294494EC43}" name="Jamie Hemler" initials="JH" userId="S::JHemler@mslc.com::0007bc64-0eb7-4248-a9e4-b6fdc4ec7abf"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7" name="Falkenberg Keith" initials="FK" lastIdx="1" clrIdx="6">
    <p:extLst>
      <p:ext uri="{19B8F6BF-5375-455C-9EA6-DF929625EA0E}">
        <p15:presenceInfo xmlns:p15="http://schemas.microsoft.com/office/powerpoint/2012/main" userId="S::keith.falkenberg@dhsoha.state.or.us::7a015d19-eafb-4237-a7b7-34dbed97ea20" providerId="AD"/>
      </p:ext>
    </p:extLst>
  </p:cmAuthor>
  <p:cmAuthor id="1" name="Kinshella Matthew" initials="KM" lastIdx="28" clrIdx="0">
    <p:extLst>
      <p:ext uri="{19B8F6BF-5375-455C-9EA6-DF929625EA0E}">
        <p15:presenceInfo xmlns:p15="http://schemas.microsoft.com/office/powerpoint/2012/main" userId="S::Matthew.Kinshella@dhsoha.state.or.us::8ec553a3-1064-4581-8dcd-bdb96824a01f" providerId="AD"/>
      </p:ext>
    </p:extLst>
  </p:cmAuthor>
  <p:cmAuthor id="8" name="Kimberly Osmani" initials="KO" lastIdx="1" clrIdx="7">
    <p:extLst>
      <p:ext uri="{19B8F6BF-5375-455C-9EA6-DF929625EA0E}">
        <p15:presenceInfo xmlns:p15="http://schemas.microsoft.com/office/powerpoint/2012/main" userId="S-1-5-21-1275210071-879983540-725345543-1267837" providerId="AD"/>
      </p:ext>
    </p:extLst>
  </p:cmAuthor>
  <p:cmAuthor id="2" name="Sinatra Christy" initials="SC" lastIdx="2" clrIdx="1">
    <p:extLst>
      <p:ext uri="{19B8F6BF-5375-455C-9EA6-DF929625EA0E}">
        <p15:presenceInfo xmlns:p15="http://schemas.microsoft.com/office/powerpoint/2012/main" userId="S::christy.sinatra@dhsoha.state.or.us::156a6d14-3225-44be-be35-537431eb7aa1" providerId="AD"/>
      </p:ext>
    </p:extLst>
  </p:cmAuthor>
  <p:cmAuthor id="9" name="Hassan Enayati" initials="HE" lastIdx="2" clrIdx="8">
    <p:extLst>
      <p:ext uri="{19B8F6BF-5375-455C-9EA6-DF929625EA0E}">
        <p15:presenceInfo xmlns:p15="http://schemas.microsoft.com/office/powerpoint/2012/main" userId="S-1-5-21-1275210071-879983540-725345543-890214" providerId="AD"/>
      </p:ext>
    </p:extLst>
  </p:cmAuthor>
  <p:cmAuthor id="3" name="Morawski Lisa" initials="ML" lastIdx="5" clrIdx="2">
    <p:extLst>
      <p:ext uri="{19B8F6BF-5375-455C-9EA6-DF929625EA0E}">
        <p15:presenceInfo xmlns:p15="http://schemas.microsoft.com/office/powerpoint/2012/main" userId="S::Lisa.Morawski@dhsoha.state.or.us::1305285e-821c-4fbc-b384-f4cf7153acec" providerId="AD"/>
      </p:ext>
    </p:extLst>
  </p:cmAuthor>
  <p:cmAuthor id="10" name="Lydia Mitchell Dempsey" initials="LMD" lastIdx="55" clrIdx="9">
    <p:extLst>
      <p:ext uri="{19B8F6BF-5375-455C-9EA6-DF929625EA0E}">
        <p15:presenceInfo xmlns:p15="http://schemas.microsoft.com/office/powerpoint/2012/main" userId="S-1-5-21-1275210071-879983540-725345543-1611473" providerId="AD"/>
      </p:ext>
    </p:extLst>
  </p:cmAuthor>
  <p:cmAuthor id="4" name="Sunderland Jake" initials="SJ" lastIdx="1" clrIdx="3">
    <p:extLst>
      <p:ext uri="{19B8F6BF-5375-455C-9EA6-DF929625EA0E}">
        <p15:presenceInfo xmlns:p15="http://schemas.microsoft.com/office/powerpoint/2012/main" userId="S::jake.sunderland@dhsoha.state.or.us::68902716-0584-45b8-95ee-525aebfe2eb4" providerId="AD"/>
      </p:ext>
    </p:extLst>
  </p:cmAuthor>
  <p:cmAuthor id="5" name="Wendt Liesl M" initials="WM" lastIdx="7" clrIdx="4">
    <p:extLst>
      <p:ext uri="{19B8F6BF-5375-455C-9EA6-DF929625EA0E}">
        <p15:presenceInfo xmlns:p15="http://schemas.microsoft.com/office/powerpoint/2012/main" userId="S::liesl.m.wendt@dhsoha.state.or.us::5fae414c-20b6-4908-b492-525940acba79" providerId="AD"/>
      </p:ext>
    </p:extLst>
  </p:cmAuthor>
  <p:cmAuthor id="6" name="Jordan Dion  C" initials="JC" lastIdx="2" clrIdx="5">
    <p:extLst>
      <p:ext uri="{19B8F6BF-5375-455C-9EA6-DF929625EA0E}">
        <p15:presenceInfo xmlns:p15="http://schemas.microsoft.com/office/powerpoint/2012/main" userId="S::dion.c.jordan@dhsoha.state.or.us::92a47379-37b9-4093-be2f-adea26f43f55"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7ECF2"/>
    <a:srgbClr val="064276"/>
    <a:srgbClr val="EC5A24"/>
    <a:srgbClr val="00AAA9"/>
    <a:srgbClr val="FFF1DC"/>
    <a:srgbClr val="0065C6"/>
    <a:srgbClr val="007CC4"/>
    <a:srgbClr val="0B6364"/>
    <a:srgbClr val="F7944C"/>
    <a:srgbClr val="F05A2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703" autoAdjust="0"/>
    <p:restoredTop sz="97121" autoAdjust="0"/>
  </p:normalViewPr>
  <p:slideViewPr>
    <p:cSldViewPr snapToGrid="0">
      <p:cViewPr varScale="1">
        <p:scale>
          <a:sx n="78" d="100"/>
          <a:sy n="78" d="100"/>
        </p:scale>
        <p:origin x="600" y="72"/>
      </p:cViewPr>
      <p:guideLst/>
    </p:cSldViewPr>
  </p:slideViewPr>
  <p:outlineViewPr>
    <p:cViewPr>
      <p:scale>
        <a:sx n="33" d="100"/>
        <a:sy n="33" d="100"/>
      </p:scale>
      <p:origin x="0" y="0"/>
    </p:cViewPr>
  </p:outlineViewPr>
  <p:notesTextViewPr>
    <p:cViewPr>
      <p:scale>
        <a:sx n="125" d="100"/>
        <a:sy n="125" d="100"/>
      </p:scale>
      <p:origin x="0" y="0"/>
    </p:cViewPr>
  </p:notesTextViewPr>
  <p:notesViewPr>
    <p:cSldViewPr snapToGrid="0">
      <p:cViewPr varScale="1">
        <p:scale>
          <a:sx n="109" d="100"/>
          <a:sy n="109" d="100"/>
        </p:scale>
        <p:origin x="3232" y="92"/>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slide" Target="slides/slide51.xml"/><Relationship Id="rId63" Type="http://schemas.openxmlformats.org/officeDocument/2006/relationships/viewProps" Target="viewProp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schemas.microsoft.com/office/2018/10/relationships/authors" Target="author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61" Type="http://schemas.openxmlformats.org/officeDocument/2006/relationships/commentAuthors" Target="commentAuthor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handoutMaster" Target="handoutMasters/handoutMaster1.xml"/><Relationship Id="rId65"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theme" Target="theme/theme1.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notesMaster" Target="notesMasters/notesMaster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642EADA-FCBE-4C39-B190-AA8BBED861B1}" type="doc">
      <dgm:prSet loTypeId="urn:microsoft.com/office/officeart/2005/8/layout/bProcess3" loCatId="process" qsTypeId="urn:microsoft.com/office/officeart/2005/8/quickstyle/simple2" qsCatId="simple" csTypeId="urn:microsoft.com/office/officeart/2005/8/colors/accent1_2" csCatId="accent1" phldr="1"/>
      <dgm:spPr/>
      <dgm:t>
        <a:bodyPr/>
        <a:lstStyle/>
        <a:p>
          <a:endParaRPr lang="en-US"/>
        </a:p>
      </dgm:t>
    </dgm:pt>
    <dgm:pt modelId="{3D6F842B-F0E2-4EF6-8B8B-834A31DF0FA8}">
      <dgm:prSet custT="1"/>
      <dgm:spPr>
        <a:solidFill>
          <a:srgbClr val="009978"/>
        </a:solidFill>
        <a:ln>
          <a:solidFill>
            <a:srgbClr val="78B269"/>
          </a:solidFill>
        </a:ln>
      </dgm:spPr>
      <dgm:t>
        <a:bodyPr/>
        <a:lstStyle/>
        <a:p>
          <a:r>
            <a:rPr lang="en-US" sz="1800" b="1" dirty="0">
              <a:latin typeface="+mn-lt"/>
            </a:rPr>
            <a:t>Provider Information</a:t>
          </a:r>
        </a:p>
      </dgm:t>
    </dgm:pt>
    <dgm:pt modelId="{7FF679C1-C6F3-45CB-9064-EE0BB911DF9E}" type="parTrans" cxnId="{DE631F3D-3B00-4CC7-9DBE-A7638AE1CD00}">
      <dgm:prSet/>
      <dgm:spPr/>
      <dgm:t>
        <a:bodyPr/>
        <a:lstStyle/>
        <a:p>
          <a:endParaRPr lang="en-US" sz="1600">
            <a:latin typeface="+mn-lt"/>
          </a:endParaRPr>
        </a:p>
      </dgm:t>
    </dgm:pt>
    <dgm:pt modelId="{67897337-0F50-412E-92A4-94CB98323544}" type="sibTrans" cxnId="{DE631F3D-3B00-4CC7-9DBE-A7638AE1CD00}">
      <dgm:prSet custT="1"/>
      <dgm:spPr>
        <a:solidFill>
          <a:srgbClr val="38939B"/>
        </a:solidFill>
        <a:ln w="19050">
          <a:solidFill>
            <a:srgbClr val="009978"/>
          </a:solidFill>
        </a:ln>
      </dgm:spPr>
      <dgm:t>
        <a:bodyPr/>
        <a:lstStyle/>
        <a:p>
          <a:endParaRPr lang="en-US" sz="400" dirty="0">
            <a:latin typeface="+mn-lt"/>
          </a:endParaRPr>
        </a:p>
      </dgm:t>
    </dgm:pt>
    <dgm:pt modelId="{4A263613-3FEE-40E0-984A-C398E84454A0}">
      <dgm:prSet custT="1"/>
      <dgm:spPr>
        <a:solidFill>
          <a:srgbClr val="009978"/>
        </a:solidFill>
      </dgm:spPr>
      <dgm:t>
        <a:bodyPr/>
        <a:lstStyle/>
        <a:p>
          <a:r>
            <a:rPr lang="en-US" sz="1800" b="1" dirty="0">
              <a:latin typeface="+mn-lt"/>
            </a:rPr>
            <a:t>Trial Balance</a:t>
          </a:r>
        </a:p>
      </dgm:t>
    </dgm:pt>
    <dgm:pt modelId="{F6E9D21F-0706-4A7E-8E62-9577AB86BACE}" type="parTrans" cxnId="{52305566-0672-461F-9274-6F300ADA39D0}">
      <dgm:prSet/>
      <dgm:spPr/>
      <dgm:t>
        <a:bodyPr/>
        <a:lstStyle/>
        <a:p>
          <a:endParaRPr lang="en-US" sz="1600">
            <a:latin typeface="+mn-lt"/>
          </a:endParaRPr>
        </a:p>
      </dgm:t>
    </dgm:pt>
    <dgm:pt modelId="{3D995B68-D181-4F77-8498-F1B69F03E3FC}" type="sibTrans" cxnId="{52305566-0672-461F-9274-6F300ADA39D0}">
      <dgm:prSet custT="1"/>
      <dgm:spPr>
        <a:solidFill>
          <a:srgbClr val="38939B"/>
        </a:solidFill>
        <a:ln w="19050">
          <a:solidFill>
            <a:srgbClr val="38939B"/>
          </a:solidFill>
        </a:ln>
      </dgm:spPr>
      <dgm:t>
        <a:bodyPr/>
        <a:lstStyle/>
        <a:p>
          <a:endParaRPr lang="en-US" sz="400" dirty="0">
            <a:latin typeface="+mn-lt"/>
          </a:endParaRPr>
        </a:p>
      </dgm:t>
    </dgm:pt>
    <dgm:pt modelId="{3BB27233-4E8C-47DA-9D1A-D2E5BA741CB0}">
      <dgm:prSet custT="1"/>
      <dgm:spPr>
        <a:solidFill>
          <a:srgbClr val="009978"/>
        </a:solidFill>
      </dgm:spPr>
      <dgm:t>
        <a:bodyPr/>
        <a:lstStyle/>
        <a:p>
          <a:r>
            <a:rPr lang="en-US" sz="1800" b="1" dirty="0">
              <a:latin typeface="+mn-lt"/>
            </a:rPr>
            <a:t>Trial Balance Reclassifications</a:t>
          </a:r>
        </a:p>
      </dgm:t>
    </dgm:pt>
    <dgm:pt modelId="{01C12EC0-B772-4595-968F-99CE0B7DAD07}" type="parTrans" cxnId="{B191FED9-0FF1-46BD-B667-13DC4ECDDD53}">
      <dgm:prSet/>
      <dgm:spPr/>
      <dgm:t>
        <a:bodyPr/>
        <a:lstStyle/>
        <a:p>
          <a:endParaRPr lang="en-US" sz="1600">
            <a:latin typeface="+mn-lt"/>
          </a:endParaRPr>
        </a:p>
      </dgm:t>
    </dgm:pt>
    <dgm:pt modelId="{0342AC55-09ED-42AF-9238-E71FDD535DA3}" type="sibTrans" cxnId="{B191FED9-0FF1-46BD-B667-13DC4ECDDD53}">
      <dgm:prSet custT="1"/>
      <dgm:spPr>
        <a:solidFill>
          <a:srgbClr val="38939B"/>
        </a:solidFill>
        <a:ln w="19050">
          <a:solidFill>
            <a:srgbClr val="009978"/>
          </a:solidFill>
        </a:ln>
      </dgm:spPr>
      <dgm:t>
        <a:bodyPr/>
        <a:lstStyle/>
        <a:p>
          <a:endParaRPr lang="en-US" sz="400" dirty="0">
            <a:latin typeface="+mn-lt"/>
          </a:endParaRPr>
        </a:p>
      </dgm:t>
    </dgm:pt>
    <dgm:pt modelId="{6EA09F22-3A27-4E5A-AF78-E60244239A8D}">
      <dgm:prSet custT="1"/>
      <dgm:spPr>
        <a:solidFill>
          <a:srgbClr val="009978"/>
        </a:solidFill>
      </dgm:spPr>
      <dgm:t>
        <a:bodyPr/>
        <a:lstStyle/>
        <a:p>
          <a:r>
            <a:rPr lang="en-US" sz="1800" b="1" dirty="0">
              <a:latin typeface="+mn-lt"/>
            </a:rPr>
            <a:t>Trial Balance Adjustments</a:t>
          </a:r>
        </a:p>
      </dgm:t>
    </dgm:pt>
    <dgm:pt modelId="{73046B04-4D55-4895-9655-3A0F41B1411D}" type="parTrans" cxnId="{6AA93171-C414-45A9-BED5-6985AAD024AE}">
      <dgm:prSet/>
      <dgm:spPr/>
      <dgm:t>
        <a:bodyPr/>
        <a:lstStyle/>
        <a:p>
          <a:endParaRPr lang="en-US" sz="1600">
            <a:latin typeface="+mn-lt"/>
          </a:endParaRPr>
        </a:p>
      </dgm:t>
    </dgm:pt>
    <dgm:pt modelId="{BD0E8E38-5290-40EF-8177-A1DC6329D17A}" type="sibTrans" cxnId="{6AA93171-C414-45A9-BED5-6985AAD024AE}">
      <dgm:prSet custT="1"/>
      <dgm:spPr>
        <a:solidFill>
          <a:srgbClr val="38939B"/>
        </a:solidFill>
        <a:ln w="19050">
          <a:solidFill>
            <a:srgbClr val="009978"/>
          </a:solidFill>
        </a:ln>
      </dgm:spPr>
      <dgm:t>
        <a:bodyPr/>
        <a:lstStyle/>
        <a:p>
          <a:endParaRPr lang="en-US" sz="400" dirty="0">
            <a:latin typeface="+mn-lt"/>
          </a:endParaRPr>
        </a:p>
      </dgm:t>
    </dgm:pt>
    <dgm:pt modelId="{C3D204F4-7C4C-4CE0-A056-4E9BB3545A02}">
      <dgm:prSet custT="1"/>
      <dgm:spPr>
        <a:solidFill>
          <a:srgbClr val="009978"/>
        </a:solidFill>
      </dgm:spPr>
      <dgm:t>
        <a:bodyPr/>
        <a:lstStyle/>
        <a:p>
          <a:r>
            <a:rPr lang="en-US" sz="1800" b="1" dirty="0">
              <a:latin typeface="+mn-lt"/>
            </a:rPr>
            <a:t>Anticipated Costs</a:t>
          </a:r>
        </a:p>
      </dgm:t>
    </dgm:pt>
    <dgm:pt modelId="{974B4D39-6BAA-4D9B-ADDD-D379886E5FA7}" type="parTrans" cxnId="{C4BBED33-9AB8-46C2-8502-89CFFA547C41}">
      <dgm:prSet/>
      <dgm:spPr/>
      <dgm:t>
        <a:bodyPr/>
        <a:lstStyle/>
        <a:p>
          <a:endParaRPr lang="en-US" sz="1600">
            <a:latin typeface="+mn-lt"/>
          </a:endParaRPr>
        </a:p>
      </dgm:t>
    </dgm:pt>
    <dgm:pt modelId="{8ECD6303-F540-4A15-9B08-F88795DDBF59}" type="sibTrans" cxnId="{C4BBED33-9AB8-46C2-8502-89CFFA547C41}">
      <dgm:prSet custT="1"/>
      <dgm:spPr>
        <a:solidFill>
          <a:srgbClr val="38939B"/>
        </a:solidFill>
        <a:ln w="19050">
          <a:solidFill>
            <a:srgbClr val="009978"/>
          </a:solidFill>
        </a:ln>
      </dgm:spPr>
      <dgm:t>
        <a:bodyPr/>
        <a:lstStyle/>
        <a:p>
          <a:endParaRPr lang="en-US" sz="400" dirty="0">
            <a:latin typeface="+mn-lt"/>
          </a:endParaRPr>
        </a:p>
      </dgm:t>
    </dgm:pt>
    <dgm:pt modelId="{8CFF1E23-6F66-4CA6-9095-3C18593D47A3}">
      <dgm:prSet custT="1"/>
      <dgm:spPr>
        <a:solidFill>
          <a:srgbClr val="009978"/>
        </a:solidFill>
      </dgm:spPr>
      <dgm:t>
        <a:bodyPr/>
        <a:lstStyle/>
        <a:p>
          <a:r>
            <a:rPr lang="en-US" sz="1800" b="1" dirty="0">
              <a:latin typeface="+mn-lt"/>
            </a:rPr>
            <a:t>Daily Visits</a:t>
          </a:r>
        </a:p>
      </dgm:t>
    </dgm:pt>
    <dgm:pt modelId="{E07F958C-0412-4A82-8929-A03145B32C61}" type="parTrans" cxnId="{5B6BD67F-55C7-4CA4-A6AB-CFE85530B684}">
      <dgm:prSet/>
      <dgm:spPr/>
      <dgm:t>
        <a:bodyPr/>
        <a:lstStyle/>
        <a:p>
          <a:endParaRPr lang="en-US" sz="1600">
            <a:latin typeface="+mn-lt"/>
          </a:endParaRPr>
        </a:p>
      </dgm:t>
    </dgm:pt>
    <dgm:pt modelId="{D04D08A3-3DB2-40AF-8D29-3CB52F6B0DDE}" type="sibTrans" cxnId="{5B6BD67F-55C7-4CA4-A6AB-CFE85530B684}">
      <dgm:prSet custT="1"/>
      <dgm:spPr>
        <a:solidFill>
          <a:srgbClr val="38939B"/>
        </a:solidFill>
        <a:ln w="19050">
          <a:solidFill>
            <a:srgbClr val="38939B"/>
          </a:solidFill>
        </a:ln>
      </dgm:spPr>
      <dgm:t>
        <a:bodyPr/>
        <a:lstStyle/>
        <a:p>
          <a:endParaRPr lang="en-US" sz="400" dirty="0">
            <a:latin typeface="+mn-lt"/>
          </a:endParaRPr>
        </a:p>
      </dgm:t>
    </dgm:pt>
    <dgm:pt modelId="{A59C8B23-52B6-43CB-A181-1E1C2C4BF240}">
      <dgm:prSet custT="1"/>
      <dgm:spPr>
        <a:solidFill>
          <a:srgbClr val="009978"/>
        </a:solidFill>
        <a:ln>
          <a:solidFill>
            <a:srgbClr val="009978"/>
          </a:solidFill>
        </a:ln>
      </dgm:spPr>
      <dgm:t>
        <a:bodyPr/>
        <a:lstStyle/>
        <a:p>
          <a:r>
            <a:rPr lang="en-US" sz="1800" b="1" dirty="0">
              <a:latin typeface="+mn-lt"/>
            </a:rPr>
            <a:t>Services Provided</a:t>
          </a:r>
        </a:p>
      </dgm:t>
    </dgm:pt>
    <dgm:pt modelId="{C2E01C75-DEAE-4E80-87E4-D42F27F9FAF3}" type="parTrans" cxnId="{05D0DB36-B0FC-4E69-9B58-C525C1AA6C97}">
      <dgm:prSet/>
      <dgm:spPr/>
      <dgm:t>
        <a:bodyPr/>
        <a:lstStyle/>
        <a:p>
          <a:endParaRPr lang="en-US" sz="1600">
            <a:latin typeface="+mn-lt"/>
          </a:endParaRPr>
        </a:p>
      </dgm:t>
    </dgm:pt>
    <dgm:pt modelId="{1B0B7545-C924-401F-80A2-C0B1502F7CDE}" type="sibTrans" cxnId="{05D0DB36-B0FC-4E69-9B58-C525C1AA6C97}">
      <dgm:prSet custT="1"/>
      <dgm:spPr>
        <a:solidFill>
          <a:srgbClr val="38939B"/>
        </a:solidFill>
        <a:ln w="19050">
          <a:solidFill>
            <a:srgbClr val="009978"/>
          </a:solidFill>
        </a:ln>
      </dgm:spPr>
      <dgm:t>
        <a:bodyPr/>
        <a:lstStyle/>
        <a:p>
          <a:endParaRPr lang="en-US" sz="400" dirty="0">
            <a:latin typeface="+mn-lt"/>
          </a:endParaRPr>
        </a:p>
      </dgm:t>
    </dgm:pt>
    <dgm:pt modelId="{8AFEBB16-886C-4EF6-B7D5-A692CA3F78DA}">
      <dgm:prSet custT="1"/>
      <dgm:spPr>
        <a:solidFill>
          <a:srgbClr val="009978"/>
        </a:solidFill>
      </dgm:spPr>
      <dgm:t>
        <a:bodyPr/>
        <a:lstStyle/>
        <a:p>
          <a:r>
            <a:rPr lang="en-US" sz="1800" b="1" dirty="0">
              <a:latin typeface="+mn-lt"/>
            </a:rPr>
            <a:t>Comments               (as needed)</a:t>
          </a:r>
        </a:p>
      </dgm:t>
    </dgm:pt>
    <dgm:pt modelId="{EB6F6DAA-D6F8-4CCC-926A-82D7E00E92D6}" type="parTrans" cxnId="{72690E5C-D268-494D-BAE5-DCA9D8FE319F}">
      <dgm:prSet/>
      <dgm:spPr/>
      <dgm:t>
        <a:bodyPr/>
        <a:lstStyle/>
        <a:p>
          <a:endParaRPr lang="en-US" sz="1600">
            <a:latin typeface="+mn-lt"/>
          </a:endParaRPr>
        </a:p>
      </dgm:t>
    </dgm:pt>
    <dgm:pt modelId="{F1F333DA-99A9-4C55-B625-574A6306E041}" type="sibTrans" cxnId="{72690E5C-D268-494D-BAE5-DCA9D8FE319F}">
      <dgm:prSet custT="1"/>
      <dgm:spPr>
        <a:ln w="19050">
          <a:solidFill>
            <a:srgbClr val="38939B"/>
          </a:solidFill>
        </a:ln>
      </dgm:spPr>
      <dgm:t>
        <a:bodyPr/>
        <a:lstStyle/>
        <a:p>
          <a:endParaRPr lang="en-US" sz="400" dirty="0">
            <a:latin typeface="+mn-lt"/>
          </a:endParaRPr>
        </a:p>
      </dgm:t>
    </dgm:pt>
    <dgm:pt modelId="{72654547-32CF-47D6-9F77-BB4B264BD670}">
      <dgm:prSet custT="1"/>
      <dgm:spPr>
        <a:solidFill>
          <a:srgbClr val="009978"/>
        </a:solidFill>
      </dgm:spPr>
      <dgm:t>
        <a:bodyPr/>
        <a:lstStyle/>
        <a:p>
          <a:r>
            <a:rPr lang="en-US" sz="1800" b="1" dirty="0">
              <a:latin typeface="+mn-lt"/>
            </a:rPr>
            <a:t>CC PPS-1 Rate</a:t>
          </a:r>
        </a:p>
      </dgm:t>
    </dgm:pt>
    <dgm:pt modelId="{B6FAD8D4-E96B-4F3E-8BD3-9B3D99752F6C}" type="parTrans" cxnId="{4022CBE6-0A41-4625-82F7-3C5F454F8C78}">
      <dgm:prSet/>
      <dgm:spPr/>
      <dgm:t>
        <a:bodyPr/>
        <a:lstStyle/>
        <a:p>
          <a:endParaRPr lang="en-US" sz="1600">
            <a:latin typeface="+mn-lt"/>
          </a:endParaRPr>
        </a:p>
      </dgm:t>
    </dgm:pt>
    <dgm:pt modelId="{5A65919E-98E7-4E86-A140-C92877D466EE}" type="sibTrans" cxnId="{4022CBE6-0A41-4625-82F7-3C5F454F8C78}">
      <dgm:prSet custT="1"/>
      <dgm:spPr>
        <a:solidFill>
          <a:srgbClr val="38939B"/>
        </a:solidFill>
        <a:ln w="19050">
          <a:solidFill>
            <a:srgbClr val="38939B"/>
          </a:solidFill>
        </a:ln>
      </dgm:spPr>
      <dgm:t>
        <a:bodyPr/>
        <a:lstStyle/>
        <a:p>
          <a:endParaRPr lang="en-US" sz="400" dirty="0">
            <a:latin typeface="+mn-lt"/>
          </a:endParaRPr>
        </a:p>
      </dgm:t>
    </dgm:pt>
    <dgm:pt modelId="{823DAE90-14E5-43D2-A517-1528959C3B9E}">
      <dgm:prSet custT="1"/>
      <dgm:spPr>
        <a:solidFill>
          <a:srgbClr val="009978"/>
        </a:solidFill>
      </dgm:spPr>
      <dgm:t>
        <a:bodyPr/>
        <a:lstStyle/>
        <a:p>
          <a:r>
            <a:rPr lang="en-US" sz="1800" b="1" dirty="0">
              <a:latin typeface="+mn-lt"/>
            </a:rPr>
            <a:t>Certification</a:t>
          </a:r>
        </a:p>
      </dgm:t>
    </dgm:pt>
    <dgm:pt modelId="{01A958D4-D574-41CE-8B7C-4B707BEC3D94}" type="parTrans" cxnId="{0F1688D4-5C4F-48C8-A1B6-9FED43A7FF2E}">
      <dgm:prSet/>
      <dgm:spPr/>
      <dgm:t>
        <a:bodyPr/>
        <a:lstStyle/>
        <a:p>
          <a:endParaRPr lang="en-US" sz="1600">
            <a:latin typeface="+mn-lt"/>
          </a:endParaRPr>
        </a:p>
      </dgm:t>
    </dgm:pt>
    <dgm:pt modelId="{60B6C5E3-7C8A-4617-AE78-3F1B08F00686}" type="sibTrans" cxnId="{0F1688D4-5C4F-48C8-A1B6-9FED43A7FF2E}">
      <dgm:prSet/>
      <dgm:spPr/>
      <dgm:t>
        <a:bodyPr/>
        <a:lstStyle/>
        <a:p>
          <a:endParaRPr lang="en-US" sz="1600">
            <a:latin typeface="+mn-lt"/>
          </a:endParaRPr>
        </a:p>
      </dgm:t>
    </dgm:pt>
    <dgm:pt modelId="{A4EA3717-E8B5-4C83-98E6-239911F46F90}">
      <dgm:prSet custT="1"/>
      <dgm:spPr>
        <a:solidFill>
          <a:srgbClr val="009978"/>
        </a:solidFill>
        <a:ln>
          <a:solidFill>
            <a:srgbClr val="78B269"/>
          </a:solidFill>
        </a:ln>
      </dgm:spPr>
      <dgm:t>
        <a:bodyPr/>
        <a:lstStyle/>
        <a:p>
          <a:r>
            <a:rPr lang="en-US" sz="1800" b="1" dirty="0">
              <a:latin typeface="+mn-lt"/>
            </a:rPr>
            <a:t>Allocation Descriptions              (as needed)</a:t>
          </a:r>
        </a:p>
      </dgm:t>
    </dgm:pt>
    <dgm:pt modelId="{7928DC15-EF8D-4475-880A-9B5CEC3267A2}" type="parTrans" cxnId="{E7293678-3C86-4674-B0CC-DB82AF6C94A8}">
      <dgm:prSet/>
      <dgm:spPr/>
      <dgm:t>
        <a:bodyPr/>
        <a:lstStyle/>
        <a:p>
          <a:endParaRPr lang="en-US" sz="1600">
            <a:latin typeface="+mn-lt"/>
          </a:endParaRPr>
        </a:p>
      </dgm:t>
    </dgm:pt>
    <dgm:pt modelId="{594A7E4D-56D3-47CD-84E5-24944BBBB5D7}" type="sibTrans" cxnId="{E7293678-3C86-4674-B0CC-DB82AF6C94A8}">
      <dgm:prSet custT="1"/>
      <dgm:spPr>
        <a:ln w="19050">
          <a:solidFill>
            <a:srgbClr val="38939B"/>
          </a:solidFill>
        </a:ln>
      </dgm:spPr>
      <dgm:t>
        <a:bodyPr/>
        <a:lstStyle/>
        <a:p>
          <a:endParaRPr lang="en-US" sz="400" dirty="0">
            <a:latin typeface="+mn-lt"/>
          </a:endParaRPr>
        </a:p>
      </dgm:t>
    </dgm:pt>
    <dgm:pt modelId="{BA6CB9D0-DC82-492A-BBFB-F16620C263B3}">
      <dgm:prSet custT="1"/>
      <dgm:spPr>
        <a:solidFill>
          <a:srgbClr val="009978"/>
        </a:solidFill>
      </dgm:spPr>
      <dgm:t>
        <a:bodyPr/>
        <a:lstStyle/>
        <a:p>
          <a:r>
            <a:rPr lang="en-US" sz="1800" b="1" dirty="0">
              <a:latin typeface="+mn-lt"/>
            </a:rPr>
            <a:t>Indirect Cost Allocation</a:t>
          </a:r>
        </a:p>
      </dgm:t>
    </dgm:pt>
    <dgm:pt modelId="{7CBD6C1C-2AA2-4BFB-97BC-AE3D47BE935C}" type="parTrans" cxnId="{790D8FDB-6651-4EC4-A34F-56F8EC4A8CE0}">
      <dgm:prSet/>
      <dgm:spPr/>
      <dgm:t>
        <a:bodyPr/>
        <a:lstStyle/>
        <a:p>
          <a:endParaRPr lang="en-US" sz="1600">
            <a:latin typeface="+mn-lt"/>
          </a:endParaRPr>
        </a:p>
      </dgm:t>
    </dgm:pt>
    <dgm:pt modelId="{2DCE91BC-CC40-4317-8E80-B43F56AEB0ED}" type="sibTrans" cxnId="{790D8FDB-6651-4EC4-A34F-56F8EC4A8CE0}">
      <dgm:prSet custT="1"/>
      <dgm:spPr>
        <a:solidFill>
          <a:srgbClr val="38939B"/>
        </a:solidFill>
        <a:ln w="19050">
          <a:solidFill>
            <a:srgbClr val="38939B"/>
          </a:solidFill>
        </a:ln>
      </dgm:spPr>
      <dgm:t>
        <a:bodyPr/>
        <a:lstStyle/>
        <a:p>
          <a:endParaRPr lang="en-US" sz="400" dirty="0">
            <a:latin typeface="+mn-lt"/>
          </a:endParaRPr>
        </a:p>
      </dgm:t>
    </dgm:pt>
    <dgm:pt modelId="{4058F1CE-F7F3-4FA2-8807-31134AE5D5A1}" type="pres">
      <dgm:prSet presAssocID="{B642EADA-FCBE-4C39-B190-AA8BBED861B1}" presName="Name0" presStyleCnt="0">
        <dgm:presLayoutVars>
          <dgm:dir/>
          <dgm:resizeHandles val="exact"/>
        </dgm:presLayoutVars>
      </dgm:prSet>
      <dgm:spPr/>
    </dgm:pt>
    <dgm:pt modelId="{3171566B-CB97-4A26-A1EC-7E819B0284DC}" type="pres">
      <dgm:prSet presAssocID="{3D6F842B-F0E2-4EF6-8B8B-834A31DF0FA8}" presName="node" presStyleLbl="node1" presStyleIdx="0" presStyleCnt="12">
        <dgm:presLayoutVars>
          <dgm:bulletEnabled val="1"/>
        </dgm:presLayoutVars>
      </dgm:prSet>
      <dgm:spPr/>
    </dgm:pt>
    <dgm:pt modelId="{E7703F92-1182-4779-BB2B-75502266F468}" type="pres">
      <dgm:prSet presAssocID="{67897337-0F50-412E-92A4-94CB98323544}" presName="sibTrans" presStyleLbl="sibTrans1D1" presStyleIdx="0" presStyleCnt="11"/>
      <dgm:spPr/>
    </dgm:pt>
    <dgm:pt modelId="{E3BDA5D5-E75E-4977-B224-3712F4E3874C}" type="pres">
      <dgm:prSet presAssocID="{67897337-0F50-412E-92A4-94CB98323544}" presName="connectorText" presStyleLbl="sibTrans1D1" presStyleIdx="0" presStyleCnt="11"/>
      <dgm:spPr/>
    </dgm:pt>
    <dgm:pt modelId="{F958473C-6EE9-4A0E-9595-8DA1812FC913}" type="pres">
      <dgm:prSet presAssocID="{4A263613-3FEE-40E0-984A-C398E84454A0}" presName="node" presStyleLbl="node1" presStyleIdx="1" presStyleCnt="12" custLinFactNeighborX="-873" custLinFactNeighborY="-22">
        <dgm:presLayoutVars>
          <dgm:bulletEnabled val="1"/>
        </dgm:presLayoutVars>
      </dgm:prSet>
      <dgm:spPr/>
    </dgm:pt>
    <dgm:pt modelId="{253BF762-2552-43F3-8561-793A7EA224AC}" type="pres">
      <dgm:prSet presAssocID="{3D995B68-D181-4F77-8498-F1B69F03E3FC}" presName="sibTrans" presStyleLbl="sibTrans1D1" presStyleIdx="1" presStyleCnt="11"/>
      <dgm:spPr/>
    </dgm:pt>
    <dgm:pt modelId="{913640A6-8B3F-4EDC-AB4F-223B585FC489}" type="pres">
      <dgm:prSet presAssocID="{3D995B68-D181-4F77-8498-F1B69F03E3FC}" presName="connectorText" presStyleLbl="sibTrans1D1" presStyleIdx="1" presStyleCnt="11"/>
      <dgm:spPr/>
    </dgm:pt>
    <dgm:pt modelId="{28CAC870-F129-43DF-9E6E-85FF4FCB849D}" type="pres">
      <dgm:prSet presAssocID="{3BB27233-4E8C-47DA-9D1A-D2E5BA741CB0}" presName="node" presStyleLbl="node1" presStyleIdx="2" presStyleCnt="12" custScaleX="103695">
        <dgm:presLayoutVars>
          <dgm:bulletEnabled val="1"/>
        </dgm:presLayoutVars>
      </dgm:prSet>
      <dgm:spPr/>
    </dgm:pt>
    <dgm:pt modelId="{910E09C4-B4AC-41D1-85EE-3E420FCBE8C0}" type="pres">
      <dgm:prSet presAssocID="{0342AC55-09ED-42AF-9238-E71FDD535DA3}" presName="sibTrans" presStyleLbl="sibTrans1D1" presStyleIdx="2" presStyleCnt="11"/>
      <dgm:spPr/>
    </dgm:pt>
    <dgm:pt modelId="{04326FDF-160E-4295-BF43-C46287DDA468}" type="pres">
      <dgm:prSet presAssocID="{0342AC55-09ED-42AF-9238-E71FDD535DA3}" presName="connectorText" presStyleLbl="sibTrans1D1" presStyleIdx="2" presStyleCnt="11"/>
      <dgm:spPr/>
    </dgm:pt>
    <dgm:pt modelId="{D3B8FEE7-36B6-431B-9254-7925201DE286}" type="pres">
      <dgm:prSet presAssocID="{6EA09F22-3A27-4E5A-AF78-E60244239A8D}" presName="node" presStyleLbl="node1" presStyleIdx="3" presStyleCnt="12">
        <dgm:presLayoutVars>
          <dgm:bulletEnabled val="1"/>
        </dgm:presLayoutVars>
      </dgm:prSet>
      <dgm:spPr/>
    </dgm:pt>
    <dgm:pt modelId="{295515F9-9D3A-4684-BEE7-9F9E988DCA07}" type="pres">
      <dgm:prSet presAssocID="{BD0E8E38-5290-40EF-8177-A1DC6329D17A}" presName="sibTrans" presStyleLbl="sibTrans1D1" presStyleIdx="3" presStyleCnt="11"/>
      <dgm:spPr/>
    </dgm:pt>
    <dgm:pt modelId="{9BF3875A-A97B-4F8C-83C4-2A240EAAE5C3}" type="pres">
      <dgm:prSet presAssocID="{BD0E8E38-5290-40EF-8177-A1DC6329D17A}" presName="connectorText" presStyleLbl="sibTrans1D1" presStyleIdx="3" presStyleCnt="11"/>
      <dgm:spPr/>
    </dgm:pt>
    <dgm:pt modelId="{A0B57AAF-573D-41B2-83E2-CF2DBD020743}" type="pres">
      <dgm:prSet presAssocID="{C3D204F4-7C4C-4CE0-A056-4E9BB3545A02}" presName="node" presStyleLbl="node1" presStyleIdx="4" presStyleCnt="12">
        <dgm:presLayoutVars>
          <dgm:bulletEnabled val="1"/>
        </dgm:presLayoutVars>
      </dgm:prSet>
      <dgm:spPr/>
    </dgm:pt>
    <dgm:pt modelId="{857C2BF0-8158-4FF0-B12E-81BE0C1421CB}" type="pres">
      <dgm:prSet presAssocID="{8ECD6303-F540-4A15-9B08-F88795DDBF59}" presName="sibTrans" presStyleLbl="sibTrans1D1" presStyleIdx="4" presStyleCnt="11"/>
      <dgm:spPr/>
    </dgm:pt>
    <dgm:pt modelId="{DFB45F61-430F-4F56-BEB8-285493BF7F8B}" type="pres">
      <dgm:prSet presAssocID="{8ECD6303-F540-4A15-9B08-F88795DDBF59}" presName="connectorText" presStyleLbl="sibTrans1D1" presStyleIdx="4" presStyleCnt="11"/>
      <dgm:spPr/>
    </dgm:pt>
    <dgm:pt modelId="{2F1A0BA5-230E-43BB-8D30-90C0FAAA7D18}" type="pres">
      <dgm:prSet presAssocID="{A4EA3717-E8B5-4C83-98E6-239911F46F90}" presName="node" presStyleLbl="node1" presStyleIdx="5" presStyleCnt="12">
        <dgm:presLayoutVars>
          <dgm:bulletEnabled val="1"/>
        </dgm:presLayoutVars>
      </dgm:prSet>
      <dgm:spPr/>
    </dgm:pt>
    <dgm:pt modelId="{909C0FA9-1071-4A57-9E7B-2593BC278B10}" type="pres">
      <dgm:prSet presAssocID="{594A7E4D-56D3-47CD-84E5-24944BBBB5D7}" presName="sibTrans" presStyleLbl="sibTrans1D1" presStyleIdx="5" presStyleCnt="11"/>
      <dgm:spPr/>
    </dgm:pt>
    <dgm:pt modelId="{EF7D3060-874B-4000-B855-32CC9BF30AF6}" type="pres">
      <dgm:prSet presAssocID="{594A7E4D-56D3-47CD-84E5-24944BBBB5D7}" presName="connectorText" presStyleLbl="sibTrans1D1" presStyleIdx="5" presStyleCnt="11"/>
      <dgm:spPr/>
    </dgm:pt>
    <dgm:pt modelId="{25BD3308-38CF-41E7-BC1A-41C937E0FF46}" type="pres">
      <dgm:prSet presAssocID="{BA6CB9D0-DC82-492A-BBFB-F16620C263B3}" presName="node" presStyleLbl="node1" presStyleIdx="6" presStyleCnt="12">
        <dgm:presLayoutVars>
          <dgm:bulletEnabled val="1"/>
        </dgm:presLayoutVars>
      </dgm:prSet>
      <dgm:spPr/>
    </dgm:pt>
    <dgm:pt modelId="{85EB5B58-BCA8-4E8C-AA98-FBD2868A23CA}" type="pres">
      <dgm:prSet presAssocID="{2DCE91BC-CC40-4317-8E80-B43F56AEB0ED}" presName="sibTrans" presStyleLbl="sibTrans1D1" presStyleIdx="6" presStyleCnt="11"/>
      <dgm:spPr/>
    </dgm:pt>
    <dgm:pt modelId="{268AD294-455C-4278-9B59-898E5DC31743}" type="pres">
      <dgm:prSet presAssocID="{2DCE91BC-CC40-4317-8E80-B43F56AEB0ED}" presName="connectorText" presStyleLbl="sibTrans1D1" presStyleIdx="6" presStyleCnt="11"/>
      <dgm:spPr/>
    </dgm:pt>
    <dgm:pt modelId="{12ADB6A2-0588-4343-8509-69DFC865612A}" type="pres">
      <dgm:prSet presAssocID="{8CFF1E23-6F66-4CA6-9095-3C18593D47A3}" presName="node" presStyleLbl="node1" presStyleIdx="7" presStyleCnt="12" custLinFactNeighborX="623" custLinFactNeighborY="1026">
        <dgm:presLayoutVars>
          <dgm:bulletEnabled val="1"/>
        </dgm:presLayoutVars>
      </dgm:prSet>
      <dgm:spPr/>
    </dgm:pt>
    <dgm:pt modelId="{607CAA08-E483-4D4B-818A-0C74662A59F1}" type="pres">
      <dgm:prSet presAssocID="{D04D08A3-3DB2-40AF-8D29-3CB52F6B0DDE}" presName="sibTrans" presStyleLbl="sibTrans1D1" presStyleIdx="7" presStyleCnt="11"/>
      <dgm:spPr/>
    </dgm:pt>
    <dgm:pt modelId="{D2F1230A-F697-4F1A-A028-F30C7018B294}" type="pres">
      <dgm:prSet presAssocID="{D04D08A3-3DB2-40AF-8D29-3CB52F6B0DDE}" presName="connectorText" presStyleLbl="sibTrans1D1" presStyleIdx="7" presStyleCnt="11"/>
      <dgm:spPr/>
    </dgm:pt>
    <dgm:pt modelId="{43190BB1-C66B-47C6-8EC3-B0371D52CB20}" type="pres">
      <dgm:prSet presAssocID="{A59C8B23-52B6-43CB-A181-1E1C2C4BF240}" presName="node" presStyleLbl="node1" presStyleIdx="8" presStyleCnt="12" custLinFactNeighborX="382" custLinFactNeighborY="0">
        <dgm:presLayoutVars>
          <dgm:bulletEnabled val="1"/>
        </dgm:presLayoutVars>
      </dgm:prSet>
      <dgm:spPr/>
    </dgm:pt>
    <dgm:pt modelId="{E468DB9F-E7B6-4453-BE8D-30C786347767}" type="pres">
      <dgm:prSet presAssocID="{1B0B7545-C924-401F-80A2-C0B1502F7CDE}" presName="sibTrans" presStyleLbl="sibTrans1D1" presStyleIdx="8" presStyleCnt="11"/>
      <dgm:spPr/>
    </dgm:pt>
    <dgm:pt modelId="{3EE008C4-6F2D-452E-B5E8-8D80FAC53F92}" type="pres">
      <dgm:prSet presAssocID="{1B0B7545-C924-401F-80A2-C0B1502F7CDE}" presName="connectorText" presStyleLbl="sibTrans1D1" presStyleIdx="8" presStyleCnt="11"/>
      <dgm:spPr/>
    </dgm:pt>
    <dgm:pt modelId="{D17C100D-9766-4042-854D-972DA5CD6D59}" type="pres">
      <dgm:prSet presAssocID="{8AFEBB16-886C-4EF6-B7D5-A692CA3F78DA}" presName="node" presStyleLbl="node1" presStyleIdx="9" presStyleCnt="12" custLinFactNeighborX="2462" custLinFactNeighborY="1026">
        <dgm:presLayoutVars>
          <dgm:bulletEnabled val="1"/>
        </dgm:presLayoutVars>
      </dgm:prSet>
      <dgm:spPr/>
    </dgm:pt>
    <dgm:pt modelId="{297C8EFB-455A-42EA-8905-CF333499EBDC}" type="pres">
      <dgm:prSet presAssocID="{F1F333DA-99A9-4C55-B625-574A6306E041}" presName="sibTrans" presStyleLbl="sibTrans1D1" presStyleIdx="9" presStyleCnt="11"/>
      <dgm:spPr/>
    </dgm:pt>
    <dgm:pt modelId="{A7E5C54D-C98B-489A-AA57-055904464E40}" type="pres">
      <dgm:prSet presAssocID="{F1F333DA-99A9-4C55-B625-574A6306E041}" presName="connectorText" presStyleLbl="sibTrans1D1" presStyleIdx="9" presStyleCnt="11"/>
      <dgm:spPr/>
    </dgm:pt>
    <dgm:pt modelId="{CB6C5F9E-341E-4525-8416-686875D01135}" type="pres">
      <dgm:prSet presAssocID="{72654547-32CF-47D6-9F77-BB4B264BD670}" presName="node" presStyleLbl="node1" presStyleIdx="10" presStyleCnt="12">
        <dgm:presLayoutVars>
          <dgm:bulletEnabled val="1"/>
        </dgm:presLayoutVars>
      </dgm:prSet>
      <dgm:spPr/>
    </dgm:pt>
    <dgm:pt modelId="{F6AC0B81-B657-4243-9EBA-7E363C932739}" type="pres">
      <dgm:prSet presAssocID="{5A65919E-98E7-4E86-A140-C92877D466EE}" presName="sibTrans" presStyleLbl="sibTrans1D1" presStyleIdx="10" presStyleCnt="11"/>
      <dgm:spPr/>
    </dgm:pt>
    <dgm:pt modelId="{91BDC61C-40C8-49F9-9869-4FE03DCDE3E2}" type="pres">
      <dgm:prSet presAssocID="{5A65919E-98E7-4E86-A140-C92877D466EE}" presName="connectorText" presStyleLbl="sibTrans1D1" presStyleIdx="10" presStyleCnt="11"/>
      <dgm:spPr/>
    </dgm:pt>
    <dgm:pt modelId="{6F57C03F-52F9-41ED-9E28-729D620F03CF}" type="pres">
      <dgm:prSet presAssocID="{823DAE90-14E5-43D2-A517-1528959C3B9E}" presName="node" presStyleLbl="node1" presStyleIdx="11" presStyleCnt="12">
        <dgm:presLayoutVars>
          <dgm:bulletEnabled val="1"/>
        </dgm:presLayoutVars>
      </dgm:prSet>
      <dgm:spPr/>
    </dgm:pt>
  </dgm:ptLst>
  <dgm:cxnLst>
    <dgm:cxn modelId="{42834E01-96E7-491A-B069-A849EDE71F9F}" type="presOf" srcId="{823DAE90-14E5-43D2-A517-1528959C3B9E}" destId="{6F57C03F-52F9-41ED-9E28-729D620F03CF}" srcOrd="0" destOrd="0" presId="urn:microsoft.com/office/officeart/2005/8/layout/bProcess3"/>
    <dgm:cxn modelId="{E792D21A-C7C3-4EF8-850C-AAAC9C41AC0C}" type="presOf" srcId="{5A65919E-98E7-4E86-A140-C92877D466EE}" destId="{91BDC61C-40C8-49F9-9869-4FE03DCDE3E2}" srcOrd="1" destOrd="0" presId="urn:microsoft.com/office/officeart/2005/8/layout/bProcess3"/>
    <dgm:cxn modelId="{1ED96621-D4FF-4679-A67D-22EC092B5984}" type="presOf" srcId="{A59C8B23-52B6-43CB-A181-1E1C2C4BF240}" destId="{43190BB1-C66B-47C6-8EC3-B0371D52CB20}" srcOrd="0" destOrd="0" presId="urn:microsoft.com/office/officeart/2005/8/layout/bProcess3"/>
    <dgm:cxn modelId="{C4BBED33-9AB8-46C2-8502-89CFFA547C41}" srcId="{B642EADA-FCBE-4C39-B190-AA8BBED861B1}" destId="{C3D204F4-7C4C-4CE0-A056-4E9BB3545A02}" srcOrd="4" destOrd="0" parTransId="{974B4D39-6BAA-4D9B-ADDD-D379886E5FA7}" sibTransId="{8ECD6303-F540-4A15-9B08-F88795DDBF59}"/>
    <dgm:cxn modelId="{05D0DB36-B0FC-4E69-9B58-C525C1AA6C97}" srcId="{B642EADA-FCBE-4C39-B190-AA8BBED861B1}" destId="{A59C8B23-52B6-43CB-A181-1E1C2C4BF240}" srcOrd="8" destOrd="0" parTransId="{C2E01C75-DEAE-4E80-87E4-D42F27F9FAF3}" sibTransId="{1B0B7545-C924-401F-80A2-C0B1502F7CDE}"/>
    <dgm:cxn modelId="{DE631F3D-3B00-4CC7-9DBE-A7638AE1CD00}" srcId="{B642EADA-FCBE-4C39-B190-AA8BBED861B1}" destId="{3D6F842B-F0E2-4EF6-8B8B-834A31DF0FA8}" srcOrd="0" destOrd="0" parTransId="{7FF679C1-C6F3-45CB-9064-EE0BB911DF9E}" sibTransId="{67897337-0F50-412E-92A4-94CB98323544}"/>
    <dgm:cxn modelId="{1E853B3E-C792-4324-914A-5DE431C05B0A}" type="presOf" srcId="{0342AC55-09ED-42AF-9238-E71FDD535DA3}" destId="{910E09C4-B4AC-41D1-85EE-3E420FCBE8C0}" srcOrd="0" destOrd="0" presId="urn:microsoft.com/office/officeart/2005/8/layout/bProcess3"/>
    <dgm:cxn modelId="{72690E5C-D268-494D-BAE5-DCA9D8FE319F}" srcId="{B642EADA-FCBE-4C39-B190-AA8BBED861B1}" destId="{8AFEBB16-886C-4EF6-B7D5-A692CA3F78DA}" srcOrd="9" destOrd="0" parTransId="{EB6F6DAA-D6F8-4CCC-926A-82D7E00E92D6}" sibTransId="{F1F333DA-99A9-4C55-B625-574A6306E041}"/>
    <dgm:cxn modelId="{940D0961-5C39-453D-A71D-F92C259F2630}" type="presOf" srcId="{A4EA3717-E8B5-4C83-98E6-239911F46F90}" destId="{2F1A0BA5-230E-43BB-8D30-90C0FAAA7D18}" srcOrd="0" destOrd="0" presId="urn:microsoft.com/office/officeart/2005/8/layout/bProcess3"/>
    <dgm:cxn modelId="{71997A41-B116-4C8F-B890-2EDCE2FE6AE4}" type="presOf" srcId="{67897337-0F50-412E-92A4-94CB98323544}" destId="{E7703F92-1182-4779-BB2B-75502266F468}" srcOrd="0" destOrd="0" presId="urn:microsoft.com/office/officeart/2005/8/layout/bProcess3"/>
    <dgm:cxn modelId="{C659EC62-11D5-4467-AB3E-2ABA7E35E72E}" type="presOf" srcId="{8CFF1E23-6F66-4CA6-9095-3C18593D47A3}" destId="{12ADB6A2-0588-4343-8509-69DFC865612A}" srcOrd="0" destOrd="0" presId="urn:microsoft.com/office/officeart/2005/8/layout/bProcess3"/>
    <dgm:cxn modelId="{52305566-0672-461F-9274-6F300ADA39D0}" srcId="{B642EADA-FCBE-4C39-B190-AA8BBED861B1}" destId="{4A263613-3FEE-40E0-984A-C398E84454A0}" srcOrd="1" destOrd="0" parTransId="{F6E9D21F-0706-4A7E-8E62-9577AB86BACE}" sibTransId="{3D995B68-D181-4F77-8498-F1B69F03E3FC}"/>
    <dgm:cxn modelId="{31617B4A-9433-47CA-A6EE-E2E07D424461}" type="presOf" srcId="{BD0E8E38-5290-40EF-8177-A1DC6329D17A}" destId="{295515F9-9D3A-4684-BEE7-9F9E988DCA07}" srcOrd="0" destOrd="0" presId="urn:microsoft.com/office/officeart/2005/8/layout/bProcess3"/>
    <dgm:cxn modelId="{60E6F06A-BB34-4D0F-B952-779F44F8ACC4}" type="presOf" srcId="{594A7E4D-56D3-47CD-84E5-24944BBBB5D7}" destId="{909C0FA9-1071-4A57-9E7B-2593BC278B10}" srcOrd="0" destOrd="0" presId="urn:microsoft.com/office/officeart/2005/8/layout/bProcess3"/>
    <dgm:cxn modelId="{7DB9786B-2D4B-4ADC-9F18-E863E88F45E3}" type="presOf" srcId="{D04D08A3-3DB2-40AF-8D29-3CB52F6B0DDE}" destId="{D2F1230A-F697-4F1A-A028-F30C7018B294}" srcOrd="1" destOrd="0" presId="urn:microsoft.com/office/officeart/2005/8/layout/bProcess3"/>
    <dgm:cxn modelId="{F607434D-620E-43E5-BC54-42011473127A}" type="presOf" srcId="{0342AC55-09ED-42AF-9238-E71FDD535DA3}" destId="{04326FDF-160E-4295-BF43-C46287DDA468}" srcOrd="1" destOrd="0" presId="urn:microsoft.com/office/officeart/2005/8/layout/bProcess3"/>
    <dgm:cxn modelId="{EC90054F-E257-4198-BA14-A7866029FBF4}" type="presOf" srcId="{3BB27233-4E8C-47DA-9D1A-D2E5BA741CB0}" destId="{28CAC870-F129-43DF-9E6E-85FF4FCB849D}" srcOrd="0" destOrd="0" presId="urn:microsoft.com/office/officeart/2005/8/layout/bProcess3"/>
    <dgm:cxn modelId="{6AA93171-C414-45A9-BED5-6985AAD024AE}" srcId="{B642EADA-FCBE-4C39-B190-AA8BBED861B1}" destId="{6EA09F22-3A27-4E5A-AF78-E60244239A8D}" srcOrd="3" destOrd="0" parTransId="{73046B04-4D55-4895-9655-3A0F41B1411D}" sibTransId="{BD0E8E38-5290-40EF-8177-A1DC6329D17A}"/>
    <dgm:cxn modelId="{829E4556-BDE2-4A79-8DEE-CE958ECC8C5D}" type="presOf" srcId="{2DCE91BC-CC40-4317-8E80-B43F56AEB0ED}" destId="{268AD294-455C-4278-9B59-898E5DC31743}" srcOrd="1" destOrd="0" presId="urn:microsoft.com/office/officeart/2005/8/layout/bProcess3"/>
    <dgm:cxn modelId="{062DDB56-C086-41E8-9676-5AF0447B809F}" type="presOf" srcId="{BA6CB9D0-DC82-492A-BBFB-F16620C263B3}" destId="{25BD3308-38CF-41E7-BC1A-41C937E0FF46}" srcOrd="0" destOrd="0" presId="urn:microsoft.com/office/officeart/2005/8/layout/bProcess3"/>
    <dgm:cxn modelId="{E7293678-3C86-4674-B0CC-DB82AF6C94A8}" srcId="{B642EADA-FCBE-4C39-B190-AA8BBED861B1}" destId="{A4EA3717-E8B5-4C83-98E6-239911F46F90}" srcOrd="5" destOrd="0" parTransId="{7928DC15-EF8D-4475-880A-9B5CEC3267A2}" sibTransId="{594A7E4D-56D3-47CD-84E5-24944BBBB5D7}"/>
    <dgm:cxn modelId="{DA4DAF7D-027A-402E-B4B0-042FD957A0AD}" type="presOf" srcId="{8ECD6303-F540-4A15-9B08-F88795DDBF59}" destId="{857C2BF0-8158-4FF0-B12E-81BE0C1421CB}" srcOrd="0" destOrd="0" presId="urn:microsoft.com/office/officeart/2005/8/layout/bProcess3"/>
    <dgm:cxn modelId="{5B6BD67F-55C7-4CA4-A6AB-CFE85530B684}" srcId="{B642EADA-FCBE-4C39-B190-AA8BBED861B1}" destId="{8CFF1E23-6F66-4CA6-9095-3C18593D47A3}" srcOrd="7" destOrd="0" parTransId="{E07F958C-0412-4A82-8929-A03145B32C61}" sibTransId="{D04D08A3-3DB2-40AF-8D29-3CB52F6B0DDE}"/>
    <dgm:cxn modelId="{BAE1C686-F130-48F9-B74F-892028A319FA}" type="presOf" srcId="{2DCE91BC-CC40-4317-8E80-B43F56AEB0ED}" destId="{85EB5B58-BCA8-4E8C-AA98-FBD2868A23CA}" srcOrd="0" destOrd="0" presId="urn:microsoft.com/office/officeart/2005/8/layout/bProcess3"/>
    <dgm:cxn modelId="{A8AE2B87-CA19-4FD0-AB13-9229545E7A7B}" type="presOf" srcId="{F1F333DA-99A9-4C55-B625-574A6306E041}" destId="{297C8EFB-455A-42EA-8905-CF333499EBDC}" srcOrd="0" destOrd="0" presId="urn:microsoft.com/office/officeart/2005/8/layout/bProcess3"/>
    <dgm:cxn modelId="{423F629F-CEBC-42A6-A952-B04067DD5BEF}" type="presOf" srcId="{8ECD6303-F540-4A15-9B08-F88795DDBF59}" destId="{DFB45F61-430F-4F56-BEB8-285493BF7F8B}" srcOrd="1" destOrd="0" presId="urn:microsoft.com/office/officeart/2005/8/layout/bProcess3"/>
    <dgm:cxn modelId="{4D965CA4-B36B-42DC-9B2A-0D2C38827B16}" type="presOf" srcId="{B642EADA-FCBE-4C39-B190-AA8BBED861B1}" destId="{4058F1CE-F7F3-4FA2-8807-31134AE5D5A1}" srcOrd="0" destOrd="0" presId="urn:microsoft.com/office/officeart/2005/8/layout/bProcess3"/>
    <dgm:cxn modelId="{7A56ADAF-8AF9-4908-BA2C-89908A6DD64B}" type="presOf" srcId="{1B0B7545-C924-401F-80A2-C0B1502F7CDE}" destId="{E468DB9F-E7B6-4453-BE8D-30C786347767}" srcOrd="0" destOrd="0" presId="urn:microsoft.com/office/officeart/2005/8/layout/bProcess3"/>
    <dgm:cxn modelId="{0AA43AB0-207C-4366-BE78-BA3842586B19}" type="presOf" srcId="{1B0B7545-C924-401F-80A2-C0B1502F7CDE}" destId="{3EE008C4-6F2D-452E-B5E8-8D80FAC53F92}" srcOrd="1" destOrd="0" presId="urn:microsoft.com/office/officeart/2005/8/layout/bProcess3"/>
    <dgm:cxn modelId="{36CF01B1-87CC-4568-B69E-6F8083C0D2B6}" type="presOf" srcId="{F1F333DA-99A9-4C55-B625-574A6306E041}" destId="{A7E5C54D-C98B-489A-AA57-055904464E40}" srcOrd="1" destOrd="0" presId="urn:microsoft.com/office/officeart/2005/8/layout/bProcess3"/>
    <dgm:cxn modelId="{A8A819BC-DB17-4E1C-8366-9E98F99481F8}" type="presOf" srcId="{3D995B68-D181-4F77-8498-F1B69F03E3FC}" destId="{913640A6-8B3F-4EDC-AB4F-223B585FC489}" srcOrd="1" destOrd="0" presId="urn:microsoft.com/office/officeart/2005/8/layout/bProcess3"/>
    <dgm:cxn modelId="{FC7CCAC4-86C6-434E-BD79-FBC41E619B7D}" type="presOf" srcId="{5A65919E-98E7-4E86-A140-C92877D466EE}" destId="{F6AC0B81-B657-4243-9EBA-7E363C932739}" srcOrd="0" destOrd="0" presId="urn:microsoft.com/office/officeart/2005/8/layout/bProcess3"/>
    <dgm:cxn modelId="{0F1688D4-5C4F-48C8-A1B6-9FED43A7FF2E}" srcId="{B642EADA-FCBE-4C39-B190-AA8BBED861B1}" destId="{823DAE90-14E5-43D2-A517-1528959C3B9E}" srcOrd="11" destOrd="0" parTransId="{01A958D4-D574-41CE-8B7C-4B707BEC3D94}" sibTransId="{60B6C5E3-7C8A-4617-AE78-3F1B08F00686}"/>
    <dgm:cxn modelId="{3EAFCAD4-DD44-4977-8F7A-8158FF0EC4EA}" type="presOf" srcId="{72654547-32CF-47D6-9F77-BB4B264BD670}" destId="{CB6C5F9E-341E-4525-8416-686875D01135}" srcOrd="0" destOrd="0" presId="urn:microsoft.com/office/officeart/2005/8/layout/bProcess3"/>
    <dgm:cxn modelId="{B191FED9-0FF1-46BD-B667-13DC4ECDDD53}" srcId="{B642EADA-FCBE-4C39-B190-AA8BBED861B1}" destId="{3BB27233-4E8C-47DA-9D1A-D2E5BA741CB0}" srcOrd="2" destOrd="0" parTransId="{01C12EC0-B772-4595-968F-99CE0B7DAD07}" sibTransId="{0342AC55-09ED-42AF-9238-E71FDD535DA3}"/>
    <dgm:cxn modelId="{790D8FDB-6651-4EC4-A34F-56F8EC4A8CE0}" srcId="{B642EADA-FCBE-4C39-B190-AA8BBED861B1}" destId="{BA6CB9D0-DC82-492A-BBFB-F16620C263B3}" srcOrd="6" destOrd="0" parTransId="{7CBD6C1C-2AA2-4BFB-97BC-AE3D47BE935C}" sibTransId="{2DCE91BC-CC40-4317-8E80-B43F56AEB0ED}"/>
    <dgm:cxn modelId="{17D50FDE-5A99-4A52-8E97-E86E51A67401}" type="presOf" srcId="{3D6F842B-F0E2-4EF6-8B8B-834A31DF0FA8}" destId="{3171566B-CB97-4A26-A1EC-7E819B0284DC}" srcOrd="0" destOrd="0" presId="urn:microsoft.com/office/officeart/2005/8/layout/bProcess3"/>
    <dgm:cxn modelId="{1B8379E2-F2AE-4866-89F4-AD4117984395}" type="presOf" srcId="{6EA09F22-3A27-4E5A-AF78-E60244239A8D}" destId="{D3B8FEE7-36B6-431B-9254-7925201DE286}" srcOrd="0" destOrd="0" presId="urn:microsoft.com/office/officeart/2005/8/layout/bProcess3"/>
    <dgm:cxn modelId="{4022CBE6-0A41-4625-82F7-3C5F454F8C78}" srcId="{B642EADA-FCBE-4C39-B190-AA8BBED861B1}" destId="{72654547-32CF-47D6-9F77-BB4B264BD670}" srcOrd="10" destOrd="0" parTransId="{B6FAD8D4-E96B-4F3E-8BD3-9B3D99752F6C}" sibTransId="{5A65919E-98E7-4E86-A140-C92877D466EE}"/>
    <dgm:cxn modelId="{E05C5FE7-9780-44D3-952E-5F24D34BD4A0}" type="presOf" srcId="{3D995B68-D181-4F77-8498-F1B69F03E3FC}" destId="{253BF762-2552-43F3-8561-793A7EA224AC}" srcOrd="0" destOrd="0" presId="urn:microsoft.com/office/officeart/2005/8/layout/bProcess3"/>
    <dgm:cxn modelId="{62A61DED-47CA-4381-AB1C-B2F3D05942BA}" type="presOf" srcId="{594A7E4D-56D3-47CD-84E5-24944BBBB5D7}" destId="{EF7D3060-874B-4000-B855-32CC9BF30AF6}" srcOrd="1" destOrd="0" presId="urn:microsoft.com/office/officeart/2005/8/layout/bProcess3"/>
    <dgm:cxn modelId="{C99819EF-BE1C-43C6-9CF1-EC3BD8CE8274}" type="presOf" srcId="{C3D204F4-7C4C-4CE0-A056-4E9BB3545A02}" destId="{A0B57AAF-573D-41B2-83E2-CF2DBD020743}" srcOrd="0" destOrd="0" presId="urn:microsoft.com/office/officeart/2005/8/layout/bProcess3"/>
    <dgm:cxn modelId="{0EEB2BEF-2DA7-4E47-A4DD-7D1172E2C9B2}" type="presOf" srcId="{BD0E8E38-5290-40EF-8177-A1DC6329D17A}" destId="{9BF3875A-A97B-4F8C-83C4-2A240EAAE5C3}" srcOrd="1" destOrd="0" presId="urn:microsoft.com/office/officeart/2005/8/layout/bProcess3"/>
    <dgm:cxn modelId="{12957AF1-BA94-47B1-86B6-6401320ED9BD}" type="presOf" srcId="{4A263613-3FEE-40E0-984A-C398E84454A0}" destId="{F958473C-6EE9-4A0E-9595-8DA1812FC913}" srcOrd="0" destOrd="0" presId="urn:microsoft.com/office/officeart/2005/8/layout/bProcess3"/>
    <dgm:cxn modelId="{B8A100F6-5340-47DA-A29F-666284AF5F14}" type="presOf" srcId="{8AFEBB16-886C-4EF6-B7D5-A692CA3F78DA}" destId="{D17C100D-9766-4042-854D-972DA5CD6D59}" srcOrd="0" destOrd="0" presId="urn:microsoft.com/office/officeart/2005/8/layout/bProcess3"/>
    <dgm:cxn modelId="{804D1CF9-DF99-43B1-8B1E-BF0625822F69}" type="presOf" srcId="{67897337-0F50-412E-92A4-94CB98323544}" destId="{E3BDA5D5-E75E-4977-B224-3712F4E3874C}" srcOrd="1" destOrd="0" presId="urn:microsoft.com/office/officeart/2005/8/layout/bProcess3"/>
    <dgm:cxn modelId="{81790EFB-4EA5-4424-8A46-BBBCA5749188}" type="presOf" srcId="{D04D08A3-3DB2-40AF-8D29-3CB52F6B0DDE}" destId="{607CAA08-E483-4D4B-818A-0C74662A59F1}" srcOrd="0" destOrd="0" presId="urn:microsoft.com/office/officeart/2005/8/layout/bProcess3"/>
    <dgm:cxn modelId="{9DA78274-CB43-4933-9991-D3ABE0D31BD6}" type="presParOf" srcId="{4058F1CE-F7F3-4FA2-8807-31134AE5D5A1}" destId="{3171566B-CB97-4A26-A1EC-7E819B0284DC}" srcOrd="0" destOrd="0" presId="urn:microsoft.com/office/officeart/2005/8/layout/bProcess3"/>
    <dgm:cxn modelId="{F833DC14-3957-4FC3-8C84-873CF168129A}" type="presParOf" srcId="{4058F1CE-F7F3-4FA2-8807-31134AE5D5A1}" destId="{E7703F92-1182-4779-BB2B-75502266F468}" srcOrd="1" destOrd="0" presId="urn:microsoft.com/office/officeart/2005/8/layout/bProcess3"/>
    <dgm:cxn modelId="{161849D2-DEDB-45E8-9362-EC016369659B}" type="presParOf" srcId="{E7703F92-1182-4779-BB2B-75502266F468}" destId="{E3BDA5D5-E75E-4977-B224-3712F4E3874C}" srcOrd="0" destOrd="0" presId="urn:microsoft.com/office/officeart/2005/8/layout/bProcess3"/>
    <dgm:cxn modelId="{5A6BBFCA-3943-48E1-811D-1FAD240998E2}" type="presParOf" srcId="{4058F1CE-F7F3-4FA2-8807-31134AE5D5A1}" destId="{F958473C-6EE9-4A0E-9595-8DA1812FC913}" srcOrd="2" destOrd="0" presId="urn:microsoft.com/office/officeart/2005/8/layout/bProcess3"/>
    <dgm:cxn modelId="{200F57AD-8F4A-4932-9A19-E19C3D07EF3A}" type="presParOf" srcId="{4058F1CE-F7F3-4FA2-8807-31134AE5D5A1}" destId="{253BF762-2552-43F3-8561-793A7EA224AC}" srcOrd="3" destOrd="0" presId="urn:microsoft.com/office/officeart/2005/8/layout/bProcess3"/>
    <dgm:cxn modelId="{1959EF55-9BD2-4F50-BED6-BAF2D391C45E}" type="presParOf" srcId="{253BF762-2552-43F3-8561-793A7EA224AC}" destId="{913640A6-8B3F-4EDC-AB4F-223B585FC489}" srcOrd="0" destOrd="0" presId="urn:microsoft.com/office/officeart/2005/8/layout/bProcess3"/>
    <dgm:cxn modelId="{A178E74A-D1D9-47E3-A120-71BCCF065B7B}" type="presParOf" srcId="{4058F1CE-F7F3-4FA2-8807-31134AE5D5A1}" destId="{28CAC870-F129-43DF-9E6E-85FF4FCB849D}" srcOrd="4" destOrd="0" presId="urn:microsoft.com/office/officeart/2005/8/layout/bProcess3"/>
    <dgm:cxn modelId="{A4A1A90C-3CB7-4706-A796-EA2247D6967F}" type="presParOf" srcId="{4058F1CE-F7F3-4FA2-8807-31134AE5D5A1}" destId="{910E09C4-B4AC-41D1-85EE-3E420FCBE8C0}" srcOrd="5" destOrd="0" presId="urn:microsoft.com/office/officeart/2005/8/layout/bProcess3"/>
    <dgm:cxn modelId="{AAF46AD8-B190-4315-B46E-692745F84A53}" type="presParOf" srcId="{910E09C4-B4AC-41D1-85EE-3E420FCBE8C0}" destId="{04326FDF-160E-4295-BF43-C46287DDA468}" srcOrd="0" destOrd="0" presId="urn:microsoft.com/office/officeart/2005/8/layout/bProcess3"/>
    <dgm:cxn modelId="{162C8CF7-A588-498F-9EBA-D442D48EA2D9}" type="presParOf" srcId="{4058F1CE-F7F3-4FA2-8807-31134AE5D5A1}" destId="{D3B8FEE7-36B6-431B-9254-7925201DE286}" srcOrd="6" destOrd="0" presId="urn:microsoft.com/office/officeart/2005/8/layout/bProcess3"/>
    <dgm:cxn modelId="{516BD204-29E2-4CD3-97CB-7E5E83D29179}" type="presParOf" srcId="{4058F1CE-F7F3-4FA2-8807-31134AE5D5A1}" destId="{295515F9-9D3A-4684-BEE7-9F9E988DCA07}" srcOrd="7" destOrd="0" presId="urn:microsoft.com/office/officeart/2005/8/layout/bProcess3"/>
    <dgm:cxn modelId="{C147D687-58BB-4AB9-9384-CAB1EFCD2760}" type="presParOf" srcId="{295515F9-9D3A-4684-BEE7-9F9E988DCA07}" destId="{9BF3875A-A97B-4F8C-83C4-2A240EAAE5C3}" srcOrd="0" destOrd="0" presId="urn:microsoft.com/office/officeart/2005/8/layout/bProcess3"/>
    <dgm:cxn modelId="{74A757F5-1ABB-414C-A2CA-D144817244DD}" type="presParOf" srcId="{4058F1CE-F7F3-4FA2-8807-31134AE5D5A1}" destId="{A0B57AAF-573D-41B2-83E2-CF2DBD020743}" srcOrd="8" destOrd="0" presId="urn:microsoft.com/office/officeart/2005/8/layout/bProcess3"/>
    <dgm:cxn modelId="{985413E6-091D-49F4-87FD-CE022238F100}" type="presParOf" srcId="{4058F1CE-F7F3-4FA2-8807-31134AE5D5A1}" destId="{857C2BF0-8158-4FF0-B12E-81BE0C1421CB}" srcOrd="9" destOrd="0" presId="urn:microsoft.com/office/officeart/2005/8/layout/bProcess3"/>
    <dgm:cxn modelId="{762019E8-F7D0-46E7-B2F0-07CCBDEC67A5}" type="presParOf" srcId="{857C2BF0-8158-4FF0-B12E-81BE0C1421CB}" destId="{DFB45F61-430F-4F56-BEB8-285493BF7F8B}" srcOrd="0" destOrd="0" presId="urn:microsoft.com/office/officeart/2005/8/layout/bProcess3"/>
    <dgm:cxn modelId="{A74A5371-E854-4B8E-AF49-928DF79BA54E}" type="presParOf" srcId="{4058F1CE-F7F3-4FA2-8807-31134AE5D5A1}" destId="{2F1A0BA5-230E-43BB-8D30-90C0FAAA7D18}" srcOrd="10" destOrd="0" presId="urn:microsoft.com/office/officeart/2005/8/layout/bProcess3"/>
    <dgm:cxn modelId="{85F073D7-4FD0-4A0C-B438-218E375B5D02}" type="presParOf" srcId="{4058F1CE-F7F3-4FA2-8807-31134AE5D5A1}" destId="{909C0FA9-1071-4A57-9E7B-2593BC278B10}" srcOrd="11" destOrd="0" presId="urn:microsoft.com/office/officeart/2005/8/layout/bProcess3"/>
    <dgm:cxn modelId="{BE68B821-89AB-4CE5-A4D3-08E7F034338F}" type="presParOf" srcId="{909C0FA9-1071-4A57-9E7B-2593BC278B10}" destId="{EF7D3060-874B-4000-B855-32CC9BF30AF6}" srcOrd="0" destOrd="0" presId="urn:microsoft.com/office/officeart/2005/8/layout/bProcess3"/>
    <dgm:cxn modelId="{AAE65C2F-515C-46D4-80FD-6411575A4B7B}" type="presParOf" srcId="{4058F1CE-F7F3-4FA2-8807-31134AE5D5A1}" destId="{25BD3308-38CF-41E7-BC1A-41C937E0FF46}" srcOrd="12" destOrd="0" presId="urn:microsoft.com/office/officeart/2005/8/layout/bProcess3"/>
    <dgm:cxn modelId="{95B8BB66-A1F9-40ED-8E3A-8D30627EEF61}" type="presParOf" srcId="{4058F1CE-F7F3-4FA2-8807-31134AE5D5A1}" destId="{85EB5B58-BCA8-4E8C-AA98-FBD2868A23CA}" srcOrd="13" destOrd="0" presId="urn:microsoft.com/office/officeart/2005/8/layout/bProcess3"/>
    <dgm:cxn modelId="{1E6BB381-8B4D-47C4-BFBE-B7E8666C4BDE}" type="presParOf" srcId="{85EB5B58-BCA8-4E8C-AA98-FBD2868A23CA}" destId="{268AD294-455C-4278-9B59-898E5DC31743}" srcOrd="0" destOrd="0" presId="urn:microsoft.com/office/officeart/2005/8/layout/bProcess3"/>
    <dgm:cxn modelId="{72659E43-84F8-4081-9FE4-435E1DDBE6EE}" type="presParOf" srcId="{4058F1CE-F7F3-4FA2-8807-31134AE5D5A1}" destId="{12ADB6A2-0588-4343-8509-69DFC865612A}" srcOrd="14" destOrd="0" presId="urn:microsoft.com/office/officeart/2005/8/layout/bProcess3"/>
    <dgm:cxn modelId="{0917B522-3EA2-455E-81BF-F79D117DAA24}" type="presParOf" srcId="{4058F1CE-F7F3-4FA2-8807-31134AE5D5A1}" destId="{607CAA08-E483-4D4B-818A-0C74662A59F1}" srcOrd="15" destOrd="0" presId="urn:microsoft.com/office/officeart/2005/8/layout/bProcess3"/>
    <dgm:cxn modelId="{90D97AAE-6F3B-4E14-8326-3BA87153C97B}" type="presParOf" srcId="{607CAA08-E483-4D4B-818A-0C74662A59F1}" destId="{D2F1230A-F697-4F1A-A028-F30C7018B294}" srcOrd="0" destOrd="0" presId="urn:microsoft.com/office/officeart/2005/8/layout/bProcess3"/>
    <dgm:cxn modelId="{AA311AD3-DE38-4E8D-9C79-7E2036F055FE}" type="presParOf" srcId="{4058F1CE-F7F3-4FA2-8807-31134AE5D5A1}" destId="{43190BB1-C66B-47C6-8EC3-B0371D52CB20}" srcOrd="16" destOrd="0" presId="urn:microsoft.com/office/officeart/2005/8/layout/bProcess3"/>
    <dgm:cxn modelId="{F69FDE13-1E50-4B07-9B75-4895B89A3A4C}" type="presParOf" srcId="{4058F1CE-F7F3-4FA2-8807-31134AE5D5A1}" destId="{E468DB9F-E7B6-4453-BE8D-30C786347767}" srcOrd="17" destOrd="0" presId="urn:microsoft.com/office/officeart/2005/8/layout/bProcess3"/>
    <dgm:cxn modelId="{75B5D419-17D4-4D3E-A88D-CD8E61289772}" type="presParOf" srcId="{E468DB9F-E7B6-4453-BE8D-30C786347767}" destId="{3EE008C4-6F2D-452E-B5E8-8D80FAC53F92}" srcOrd="0" destOrd="0" presId="urn:microsoft.com/office/officeart/2005/8/layout/bProcess3"/>
    <dgm:cxn modelId="{43BD15EF-9D99-457D-86BA-9647E4D37C5A}" type="presParOf" srcId="{4058F1CE-F7F3-4FA2-8807-31134AE5D5A1}" destId="{D17C100D-9766-4042-854D-972DA5CD6D59}" srcOrd="18" destOrd="0" presId="urn:microsoft.com/office/officeart/2005/8/layout/bProcess3"/>
    <dgm:cxn modelId="{4140E3CF-AEE7-4A90-B32F-8F8A67A71E35}" type="presParOf" srcId="{4058F1CE-F7F3-4FA2-8807-31134AE5D5A1}" destId="{297C8EFB-455A-42EA-8905-CF333499EBDC}" srcOrd="19" destOrd="0" presId="urn:microsoft.com/office/officeart/2005/8/layout/bProcess3"/>
    <dgm:cxn modelId="{B06EE97A-B88B-4881-88D6-F4E7559F4BD3}" type="presParOf" srcId="{297C8EFB-455A-42EA-8905-CF333499EBDC}" destId="{A7E5C54D-C98B-489A-AA57-055904464E40}" srcOrd="0" destOrd="0" presId="urn:microsoft.com/office/officeart/2005/8/layout/bProcess3"/>
    <dgm:cxn modelId="{4A7EA79C-0F42-4FD6-9E53-22BBA8376BAA}" type="presParOf" srcId="{4058F1CE-F7F3-4FA2-8807-31134AE5D5A1}" destId="{CB6C5F9E-341E-4525-8416-686875D01135}" srcOrd="20" destOrd="0" presId="urn:microsoft.com/office/officeart/2005/8/layout/bProcess3"/>
    <dgm:cxn modelId="{B6483472-BD8B-4248-9471-7D3596E3902F}" type="presParOf" srcId="{4058F1CE-F7F3-4FA2-8807-31134AE5D5A1}" destId="{F6AC0B81-B657-4243-9EBA-7E363C932739}" srcOrd="21" destOrd="0" presId="urn:microsoft.com/office/officeart/2005/8/layout/bProcess3"/>
    <dgm:cxn modelId="{8E9E6D86-4F47-442C-AB89-4D3BF0472690}" type="presParOf" srcId="{F6AC0B81-B657-4243-9EBA-7E363C932739}" destId="{91BDC61C-40C8-49F9-9869-4FE03DCDE3E2}" srcOrd="0" destOrd="0" presId="urn:microsoft.com/office/officeart/2005/8/layout/bProcess3"/>
    <dgm:cxn modelId="{925C049A-6D3E-4A2F-864B-282FAB9D4E69}" type="presParOf" srcId="{4058F1CE-F7F3-4FA2-8807-31134AE5D5A1}" destId="{6F57C03F-52F9-41ED-9E28-729D620F03CF}" srcOrd="22" destOrd="0" presId="urn:microsoft.com/office/officeart/2005/8/layout/bProcess3"/>
  </dgm:cxnLst>
  <dgm:bg>
    <a:noFill/>
  </dgm:bg>
  <dgm:whole>
    <a:ln>
      <a:solidFill>
        <a:srgbClr val="009978"/>
      </a:solidFill>
    </a:ln>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7703F92-1182-4779-BB2B-75502266F468}">
      <dsp:nvSpPr>
        <dsp:cNvPr id="0" name=""/>
        <dsp:cNvSpPr/>
      </dsp:nvSpPr>
      <dsp:spPr>
        <a:xfrm>
          <a:off x="2655171" y="574363"/>
          <a:ext cx="424448" cy="91440"/>
        </a:xfrm>
        <a:custGeom>
          <a:avLst/>
          <a:gdLst/>
          <a:ahLst/>
          <a:cxnLst/>
          <a:rect l="0" t="0" r="0" b="0"/>
          <a:pathLst>
            <a:path>
              <a:moveTo>
                <a:pt x="0" y="45991"/>
              </a:moveTo>
              <a:lnTo>
                <a:pt x="229324" y="45991"/>
              </a:lnTo>
              <a:lnTo>
                <a:pt x="229324" y="45720"/>
              </a:lnTo>
              <a:lnTo>
                <a:pt x="424448" y="45720"/>
              </a:lnTo>
            </a:path>
          </a:pathLst>
        </a:custGeom>
        <a:noFill/>
        <a:ln w="19050" cap="flat" cmpd="sng" algn="ctr">
          <a:solidFill>
            <a:srgbClr val="009978"/>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177800">
            <a:lnSpc>
              <a:spcPct val="90000"/>
            </a:lnSpc>
            <a:spcBef>
              <a:spcPct val="0"/>
            </a:spcBef>
            <a:spcAft>
              <a:spcPct val="35000"/>
            </a:spcAft>
            <a:buNone/>
          </a:pPr>
          <a:endParaRPr lang="en-US" sz="400" kern="1200" dirty="0">
            <a:latin typeface="+mn-lt"/>
          </a:endParaRPr>
        </a:p>
      </dsp:txBody>
      <dsp:txXfrm>
        <a:off x="2856019" y="617715"/>
        <a:ext cx="22752" cy="4734"/>
      </dsp:txXfrm>
    </dsp:sp>
    <dsp:sp modelId="{3171566B-CB97-4A26-A1EC-7E819B0284DC}">
      <dsp:nvSpPr>
        <dsp:cNvPr id="0" name=""/>
        <dsp:cNvSpPr/>
      </dsp:nvSpPr>
      <dsp:spPr>
        <a:xfrm>
          <a:off x="600441" y="3395"/>
          <a:ext cx="2056530" cy="1233918"/>
        </a:xfrm>
        <a:prstGeom prst="rect">
          <a:avLst/>
        </a:prstGeom>
        <a:solidFill>
          <a:srgbClr val="009978"/>
        </a:solidFill>
        <a:ln w="19050" cap="flat" cmpd="sng" algn="ctr">
          <a:solidFill>
            <a:srgbClr val="78B269"/>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28016" tIns="128016" rIns="128016" bIns="128016" numCol="1" spcCol="1270" anchor="ctr" anchorCtr="0">
          <a:noAutofit/>
        </a:bodyPr>
        <a:lstStyle/>
        <a:p>
          <a:pPr marL="0" lvl="0" indent="0" algn="ctr" defTabSz="800100">
            <a:lnSpc>
              <a:spcPct val="90000"/>
            </a:lnSpc>
            <a:spcBef>
              <a:spcPct val="0"/>
            </a:spcBef>
            <a:spcAft>
              <a:spcPct val="35000"/>
            </a:spcAft>
            <a:buNone/>
          </a:pPr>
          <a:r>
            <a:rPr lang="en-US" sz="1800" b="1" kern="1200" dirty="0">
              <a:latin typeface="+mn-lt"/>
            </a:rPr>
            <a:t>Provider Information</a:t>
          </a:r>
        </a:p>
      </dsp:txBody>
      <dsp:txXfrm>
        <a:off x="600441" y="3395"/>
        <a:ext cx="2056530" cy="1233918"/>
      </dsp:txXfrm>
    </dsp:sp>
    <dsp:sp modelId="{253BF762-2552-43F3-8561-793A7EA224AC}">
      <dsp:nvSpPr>
        <dsp:cNvPr id="0" name=""/>
        <dsp:cNvSpPr/>
      </dsp:nvSpPr>
      <dsp:spPr>
        <a:xfrm>
          <a:off x="5166751" y="574363"/>
          <a:ext cx="460355" cy="91440"/>
        </a:xfrm>
        <a:custGeom>
          <a:avLst/>
          <a:gdLst/>
          <a:ahLst/>
          <a:cxnLst/>
          <a:rect l="0" t="0" r="0" b="0"/>
          <a:pathLst>
            <a:path>
              <a:moveTo>
                <a:pt x="0" y="45720"/>
              </a:moveTo>
              <a:lnTo>
                <a:pt x="247277" y="45720"/>
              </a:lnTo>
              <a:lnTo>
                <a:pt x="247277" y="45991"/>
              </a:lnTo>
              <a:lnTo>
                <a:pt x="460355" y="45991"/>
              </a:lnTo>
            </a:path>
          </a:pathLst>
        </a:custGeom>
        <a:noFill/>
        <a:ln w="19050" cap="flat" cmpd="sng" algn="ctr">
          <a:solidFill>
            <a:srgbClr val="38939B"/>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177800">
            <a:lnSpc>
              <a:spcPct val="90000"/>
            </a:lnSpc>
            <a:spcBef>
              <a:spcPct val="0"/>
            </a:spcBef>
            <a:spcAft>
              <a:spcPct val="35000"/>
            </a:spcAft>
            <a:buNone/>
          </a:pPr>
          <a:endParaRPr lang="en-US" sz="400" kern="1200" dirty="0">
            <a:latin typeface="+mn-lt"/>
          </a:endParaRPr>
        </a:p>
      </dsp:txBody>
      <dsp:txXfrm>
        <a:off x="5384654" y="617715"/>
        <a:ext cx="24547" cy="4734"/>
      </dsp:txXfrm>
    </dsp:sp>
    <dsp:sp modelId="{F958473C-6EE9-4A0E-9595-8DA1812FC913}">
      <dsp:nvSpPr>
        <dsp:cNvPr id="0" name=""/>
        <dsp:cNvSpPr/>
      </dsp:nvSpPr>
      <dsp:spPr>
        <a:xfrm>
          <a:off x="3112020" y="3123"/>
          <a:ext cx="2056530" cy="1233918"/>
        </a:xfrm>
        <a:prstGeom prst="rect">
          <a:avLst/>
        </a:prstGeom>
        <a:solidFill>
          <a:srgbClr val="009978"/>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28016" tIns="128016" rIns="128016" bIns="128016" numCol="1" spcCol="1270" anchor="ctr" anchorCtr="0">
          <a:noAutofit/>
        </a:bodyPr>
        <a:lstStyle/>
        <a:p>
          <a:pPr marL="0" lvl="0" indent="0" algn="ctr" defTabSz="800100">
            <a:lnSpc>
              <a:spcPct val="90000"/>
            </a:lnSpc>
            <a:spcBef>
              <a:spcPct val="0"/>
            </a:spcBef>
            <a:spcAft>
              <a:spcPct val="35000"/>
            </a:spcAft>
            <a:buNone/>
          </a:pPr>
          <a:r>
            <a:rPr lang="en-US" sz="1800" b="1" kern="1200" dirty="0">
              <a:latin typeface="+mn-lt"/>
            </a:rPr>
            <a:t>Trial Balance</a:t>
          </a:r>
        </a:p>
      </dsp:txBody>
      <dsp:txXfrm>
        <a:off x="3112020" y="3123"/>
        <a:ext cx="2056530" cy="1233918"/>
      </dsp:txXfrm>
    </dsp:sp>
    <dsp:sp modelId="{910E09C4-B4AC-41D1-85EE-3E420FCBE8C0}">
      <dsp:nvSpPr>
        <dsp:cNvPr id="0" name=""/>
        <dsp:cNvSpPr/>
      </dsp:nvSpPr>
      <dsp:spPr>
        <a:xfrm>
          <a:off x="7790226" y="574634"/>
          <a:ext cx="442402" cy="91440"/>
        </a:xfrm>
        <a:custGeom>
          <a:avLst/>
          <a:gdLst/>
          <a:ahLst/>
          <a:cxnLst/>
          <a:rect l="0" t="0" r="0" b="0"/>
          <a:pathLst>
            <a:path>
              <a:moveTo>
                <a:pt x="0" y="45720"/>
              </a:moveTo>
              <a:lnTo>
                <a:pt x="442402" y="45720"/>
              </a:lnTo>
            </a:path>
          </a:pathLst>
        </a:custGeom>
        <a:noFill/>
        <a:ln w="19050" cap="flat" cmpd="sng" algn="ctr">
          <a:solidFill>
            <a:srgbClr val="009978"/>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177800">
            <a:lnSpc>
              <a:spcPct val="90000"/>
            </a:lnSpc>
            <a:spcBef>
              <a:spcPct val="0"/>
            </a:spcBef>
            <a:spcAft>
              <a:spcPct val="35000"/>
            </a:spcAft>
            <a:buNone/>
          </a:pPr>
          <a:endParaRPr lang="en-US" sz="400" kern="1200" dirty="0">
            <a:latin typeface="+mn-lt"/>
          </a:endParaRPr>
        </a:p>
      </dsp:txBody>
      <dsp:txXfrm>
        <a:off x="7999602" y="617987"/>
        <a:ext cx="23650" cy="4734"/>
      </dsp:txXfrm>
    </dsp:sp>
    <dsp:sp modelId="{28CAC870-F129-43DF-9E6E-85FF4FCB849D}">
      <dsp:nvSpPr>
        <dsp:cNvPr id="0" name=""/>
        <dsp:cNvSpPr/>
      </dsp:nvSpPr>
      <dsp:spPr>
        <a:xfrm>
          <a:off x="5659506" y="3395"/>
          <a:ext cx="2132519" cy="1233918"/>
        </a:xfrm>
        <a:prstGeom prst="rect">
          <a:avLst/>
        </a:prstGeom>
        <a:solidFill>
          <a:srgbClr val="009978"/>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28016" tIns="128016" rIns="128016" bIns="128016" numCol="1" spcCol="1270" anchor="ctr" anchorCtr="0">
          <a:noAutofit/>
        </a:bodyPr>
        <a:lstStyle/>
        <a:p>
          <a:pPr marL="0" lvl="0" indent="0" algn="ctr" defTabSz="800100">
            <a:lnSpc>
              <a:spcPct val="90000"/>
            </a:lnSpc>
            <a:spcBef>
              <a:spcPct val="0"/>
            </a:spcBef>
            <a:spcAft>
              <a:spcPct val="35000"/>
            </a:spcAft>
            <a:buNone/>
          </a:pPr>
          <a:r>
            <a:rPr lang="en-US" sz="1800" b="1" kern="1200" dirty="0">
              <a:latin typeface="+mn-lt"/>
            </a:rPr>
            <a:t>Trial Balance Reclassifications</a:t>
          </a:r>
        </a:p>
      </dsp:txBody>
      <dsp:txXfrm>
        <a:off x="5659506" y="3395"/>
        <a:ext cx="2132519" cy="1233918"/>
      </dsp:txXfrm>
    </dsp:sp>
    <dsp:sp modelId="{295515F9-9D3A-4684-BEE7-9F9E988DCA07}">
      <dsp:nvSpPr>
        <dsp:cNvPr id="0" name=""/>
        <dsp:cNvSpPr/>
      </dsp:nvSpPr>
      <dsp:spPr>
        <a:xfrm>
          <a:off x="1628706" y="1235513"/>
          <a:ext cx="7664587" cy="442402"/>
        </a:xfrm>
        <a:custGeom>
          <a:avLst/>
          <a:gdLst/>
          <a:ahLst/>
          <a:cxnLst/>
          <a:rect l="0" t="0" r="0" b="0"/>
          <a:pathLst>
            <a:path>
              <a:moveTo>
                <a:pt x="7664587" y="0"/>
              </a:moveTo>
              <a:lnTo>
                <a:pt x="7664587" y="238301"/>
              </a:lnTo>
              <a:lnTo>
                <a:pt x="0" y="238301"/>
              </a:lnTo>
              <a:lnTo>
                <a:pt x="0" y="442402"/>
              </a:lnTo>
            </a:path>
          </a:pathLst>
        </a:custGeom>
        <a:noFill/>
        <a:ln w="19050" cap="flat" cmpd="sng" algn="ctr">
          <a:solidFill>
            <a:srgbClr val="009978"/>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177800">
            <a:lnSpc>
              <a:spcPct val="90000"/>
            </a:lnSpc>
            <a:spcBef>
              <a:spcPct val="0"/>
            </a:spcBef>
            <a:spcAft>
              <a:spcPct val="35000"/>
            </a:spcAft>
            <a:buNone/>
          </a:pPr>
          <a:endParaRPr lang="en-US" sz="400" kern="1200" dirty="0">
            <a:latin typeface="+mn-lt"/>
          </a:endParaRPr>
        </a:p>
      </dsp:txBody>
      <dsp:txXfrm>
        <a:off x="5269020" y="1454347"/>
        <a:ext cx="383958" cy="4734"/>
      </dsp:txXfrm>
    </dsp:sp>
    <dsp:sp modelId="{D3B8FEE7-36B6-431B-9254-7925201DE286}">
      <dsp:nvSpPr>
        <dsp:cNvPr id="0" name=""/>
        <dsp:cNvSpPr/>
      </dsp:nvSpPr>
      <dsp:spPr>
        <a:xfrm>
          <a:off x="8265028" y="3395"/>
          <a:ext cx="2056530" cy="1233918"/>
        </a:xfrm>
        <a:prstGeom prst="rect">
          <a:avLst/>
        </a:prstGeom>
        <a:solidFill>
          <a:srgbClr val="009978"/>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28016" tIns="128016" rIns="128016" bIns="128016" numCol="1" spcCol="1270" anchor="ctr" anchorCtr="0">
          <a:noAutofit/>
        </a:bodyPr>
        <a:lstStyle/>
        <a:p>
          <a:pPr marL="0" lvl="0" indent="0" algn="ctr" defTabSz="800100">
            <a:lnSpc>
              <a:spcPct val="90000"/>
            </a:lnSpc>
            <a:spcBef>
              <a:spcPct val="0"/>
            </a:spcBef>
            <a:spcAft>
              <a:spcPct val="35000"/>
            </a:spcAft>
            <a:buNone/>
          </a:pPr>
          <a:r>
            <a:rPr lang="en-US" sz="1800" b="1" kern="1200" dirty="0">
              <a:latin typeface="+mn-lt"/>
            </a:rPr>
            <a:t>Trial Balance Adjustments</a:t>
          </a:r>
        </a:p>
      </dsp:txBody>
      <dsp:txXfrm>
        <a:off x="8265028" y="3395"/>
        <a:ext cx="2056530" cy="1233918"/>
      </dsp:txXfrm>
    </dsp:sp>
    <dsp:sp modelId="{857C2BF0-8158-4FF0-B12E-81BE0C1421CB}">
      <dsp:nvSpPr>
        <dsp:cNvPr id="0" name=""/>
        <dsp:cNvSpPr/>
      </dsp:nvSpPr>
      <dsp:spPr>
        <a:xfrm>
          <a:off x="2655171" y="2281555"/>
          <a:ext cx="442402" cy="91440"/>
        </a:xfrm>
        <a:custGeom>
          <a:avLst/>
          <a:gdLst/>
          <a:ahLst/>
          <a:cxnLst/>
          <a:rect l="0" t="0" r="0" b="0"/>
          <a:pathLst>
            <a:path>
              <a:moveTo>
                <a:pt x="0" y="45720"/>
              </a:moveTo>
              <a:lnTo>
                <a:pt x="442402" y="45720"/>
              </a:lnTo>
            </a:path>
          </a:pathLst>
        </a:custGeom>
        <a:noFill/>
        <a:ln w="19050" cap="flat" cmpd="sng" algn="ctr">
          <a:solidFill>
            <a:srgbClr val="009978"/>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177800">
            <a:lnSpc>
              <a:spcPct val="90000"/>
            </a:lnSpc>
            <a:spcBef>
              <a:spcPct val="0"/>
            </a:spcBef>
            <a:spcAft>
              <a:spcPct val="35000"/>
            </a:spcAft>
            <a:buNone/>
          </a:pPr>
          <a:endParaRPr lang="en-US" sz="400" kern="1200" dirty="0">
            <a:latin typeface="+mn-lt"/>
          </a:endParaRPr>
        </a:p>
      </dsp:txBody>
      <dsp:txXfrm>
        <a:off x="2864547" y="2324907"/>
        <a:ext cx="23650" cy="4734"/>
      </dsp:txXfrm>
    </dsp:sp>
    <dsp:sp modelId="{A0B57AAF-573D-41B2-83E2-CF2DBD020743}">
      <dsp:nvSpPr>
        <dsp:cNvPr id="0" name=""/>
        <dsp:cNvSpPr/>
      </dsp:nvSpPr>
      <dsp:spPr>
        <a:xfrm>
          <a:off x="600441" y="1710315"/>
          <a:ext cx="2056530" cy="1233918"/>
        </a:xfrm>
        <a:prstGeom prst="rect">
          <a:avLst/>
        </a:prstGeom>
        <a:solidFill>
          <a:srgbClr val="009978"/>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28016" tIns="128016" rIns="128016" bIns="128016" numCol="1" spcCol="1270" anchor="ctr" anchorCtr="0">
          <a:noAutofit/>
        </a:bodyPr>
        <a:lstStyle/>
        <a:p>
          <a:pPr marL="0" lvl="0" indent="0" algn="ctr" defTabSz="800100">
            <a:lnSpc>
              <a:spcPct val="90000"/>
            </a:lnSpc>
            <a:spcBef>
              <a:spcPct val="0"/>
            </a:spcBef>
            <a:spcAft>
              <a:spcPct val="35000"/>
            </a:spcAft>
            <a:buNone/>
          </a:pPr>
          <a:r>
            <a:rPr lang="en-US" sz="1800" b="1" kern="1200" dirty="0">
              <a:latin typeface="+mn-lt"/>
            </a:rPr>
            <a:t>Anticipated Costs</a:t>
          </a:r>
        </a:p>
      </dsp:txBody>
      <dsp:txXfrm>
        <a:off x="600441" y="1710315"/>
        <a:ext cx="2056530" cy="1233918"/>
      </dsp:txXfrm>
    </dsp:sp>
    <dsp:sp modelId="{909C0FA9-1071-4A57-9E7B-2593BC278B10}">
      <dsp:nvSpPr>
        <dsp:cNvPr id="0" name=""/>
        <dsp:cNvSpPr/>
      </dsp:nvSpPr>
      <dsp:spPr>
        <a:xfrm>
          <a:off x="5184704" y="2281555"/>
          <a:ext cx="442402" cy="91440"/>
        </a:xfrm>
        <a:custGeom>
          <a:avLst/>
          <a:gdLst/>
          <a:ahLst/>
          <a:cxnLst/>
          <a:rect l="0" t="0" r="0" b="0"/>
          <a:pathLst>
            <a:path>
              <a:moveTo>
                <a:pt x="0" y="45720"/>
              </a:moveTo>
              <a:lnTo>
                <a:pt x="442402" y="45720"/>
              </a:lnTo>
            </a:path>
          </a:pathLst>
        </a:custGeom>
        <a:noFill/>
        <a:ln w="19050" cap="flat" cmpd="sng" algn="ctr">
          <a:solidFill>
            <a:srgbClr val="38939B"/>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177800">
            <a:lnSpc>
              <a:spcPct val="90000"/>
            </a:lnSpc>
            <a:spcBef>
              <a:spcPct val="0"/>
            </a:spcBef>
            <a:spcAft>
              <a:spcPct val="35000"/>
            </a:spcAft>
            <a:buNone/>
          </a:pPr>
          <a:endParaRPr lang="en-US" sz="400" kern="1200" dirty="0">
            <a:latin typeface="+mn-lt"/>
          </a:endParaRPr>
        </a:p>
      </dsp:txBody>
      <dsp:txXfrm>
        <a:off x="5394080" y="2324907"/>
        <a:ext cx="23650" cy="4734"/>
      </dsp:txXfrm>
    </dsp:sp>
    <dsp:sp modelId="{2F1A0BA5-230E-43BB-8D30-90C0FAAA7D18}">
      <dsp:nvSpPr>
        <dsp:cNvPr id="0" name=""/>
        <dsp:cNvSpPr/>
      </dsp:nvSpPr>
      <dsp:spPr>
        <a:xfrm>
          <a:off x="3129973" y="1710315"/>
          <a:ext cx="2056530" cy="1233918"/>
        </a:xfrm>
        <a:prstGeom prst="rect">
          <a:avLst/>
        </a:prstGeom>
        <a:solidFill>
          <a:srgbClr val="009978"/>
        </a:solidFill>
        <a:ln w="19050" cap="flat" cmpd="sng" algn="ctr">
          <a:solidFill>
            <a:srgbClr val="78B269"/>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28016" tIns="128016" rIns="128016" bIns="128016" numCol="1" spcCol="1270" anchor="ctr" anchorCtr="0">
          <a:noAutofit/>
        </a:bodyPr>
        <a:lstStyle/>
        <a:p>
          <a:pPr marL="0" lvl="0" indent="0" algn="ctr" defTabSz="800100">
            <a:lnSpc>
              <a:spcPct val="90000"/>
            </a:lnSpc>
            <a:spcBef>
              <a:spcPct val="0"/>
            </a:spcBef>
            <a:spcAft>
              <a:spcPct val="35000"/>
            </a:spcAft>
            <a:buNone/>
          </a:pPr>
          <a:r>
            <a:rPr lang="en-US" sz="1800" b="1" kern="1200" dirty="0">
              <a:latin typeface="+mn-lt"/>
            </a:rPr>
            <a:t>Allocation Descriptions              (as needed)</a:t>
          </a:r>
        </a:p>
      </dsp:txBody>
      <dsp:txXfrm>
        <a:off x="3129973" y="1710315"/>
        <a:ext cx="2056530" cy="1233918"/>
      </dsp:txXfrm>
    </dsp:sp>
    <dsp:sp modelId="{85EB5B58-BCA8-4E8C-AA98-FBD2868A23CA}">
      <dsp:nvSpPr>
        <dsp:cNvPr id="0" name=""/>
        <dsp:cNvSpPr/>
      </dsp:nvSpPr>
      <dsp:spPr>
        <a:xfrm>
          <a:off x="7714237" y="2281555"/>
          <a:ext cx="455214" cy="91440"/>
        </a:xfrm>
        <a:custGeom>
          <a:avLst/>
          <a:gdLst/>
          <a:ahLst/>
          <a:cxnLst/>
          <a:rect l="0" t="0" r="0" b="0"/>
          <a:pathLst>
            <a:path>
              <a:moveTo>
                <a:pt x="0" y="45720"/>
              </a:moveTo>
              <a:lnTo>
                <a:pt x="244707" y="45720"/>
              </a:lnTo>
              <a:lnTo>
                <a:pt x="244707" y="58380"/>
              </a:lnTo>
              <a:lnTo>
                <a:pt x="455214" y="58380"/>
              </a:lnTo>
            </a:path>
          </a:pathLst>
        </a:custGeom>
        <a:noFill/>
        <a:ln w="19050" cap="flat" cmpd="sng" algn="ctr">
          <a:solidFill>
            <a:srgbClr val="38939B"/>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177800">
            <a:lnSpc>
              <a:spcPct val="90000"/>
            </a:lnSpc>
            <a:spcBef>
              <a:spcPct val="0"/>
            </a:spcBef>
            <a:spcAft>
              <a:spcPct val="35000"/>
            </a:spcAft>
            <a:buNone/>
          </a:pPr>
          <a:endParaRPr lang="en-US" sz="400" kern="1200" dirty="0">
            <a:latin typeface="+mn-lt"/>
          </a:endParaRPr>
        </a:p>
      </dsp:txBody>
      <dsp:txXfrm>
        <a:off x="7929694" y="2324907"/>
        <a:ext cx="24298" cy="4734"/>
      </dsp:txXfrm>
    </dsp:sp>
    <dsp:sp modelId="{25BD3308-38CF-41E7-BC1A-41C937E0FF46}">
      <dsp:nvSpPr>
        <dsp:cNvPr id="0" name=""/>
        <dsp:cNvSpPr/>
      </dsp:nvSpPr>
      <dsp:spPr>
        <a:xfrm>
          <a:off x="5659506" y="1710315"/>
          <a:ext cx="2056530" cy="1233918"/>
        </a:xfrm>
        <a:prstGeom prst="rect">
          <a:avLst/>
        </a:prstGeom>
        <a:solidFill>
          <a:srgbClr val="009978"/>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28016" tIns="128016" rIns="128016" bIns="128016" numCol="1" spcCol="1270" anchor="ctr" anchorCtr="0">
          <a:noAutofit/>
        </a:bodyPr>
        <a:lstStyle/>
        <a:p>
          <a:pPr marL="0" lvl="0" indent="0" algn="ctr" defTabSz="800100">
            <a:lnSpc>
              <a:spcPct val="90000"/>
            </a:lnSpc>
            <a:spcBef>
              <a:spcPct val="0"/>
            </a:spcBef>
            <a:spcAft>
              <a:spcPct val="35000"/>
            </a:spcAft>
            <a:buNone/>
          </a:pPr>
          <a:r>
            <a:rPr lang="en-US" sz="1800" b="1" kern="1200" dirty="0">
              <a:latin typeface="+mn-lt"/>
            </a:rPr>
            <a:t>Indirect Cost Allocation</a:t>
          </a:r>
        </a:p>
      </dsp:txBody>
      <dsp:txXfrm>
        <a:off x="5659506" y="1710315"/>
        <a:ext cx="2056530" cy="1233918"/>
      </dsp:txXfrm>
    </dsp:sp>
    <dsp:sp modelId="{607CAA08-E483-4D4B-818A-0C74662A59F1}">
      <dsp:nvSpPr>
        <dsp:cNvPr id="0" name=""/>
        <dsp:cNvSpPr/>
      </dsp:nvSpPr>
      <dsp:spPr>
        <a:xfrm>
          <a:off x="1636562" y="2955094"/>
          <a:ext cx="7593554" cy="429742"/>
        </a:xfrm>
        <a:custGeom>
          <a:avLst/>
          <a:gdLst/>
          <a:ahLst/>
          <a:cxnLst/>
          <a:rect l="0" t="0" r="0" b="0"/>
          <a:pathLst>
            <a:path>
              <a:moveTo>
                <a:pt x="7593554" y="0"/>
              </a:moveTo>
              <a:lnTo>
                <a:pt x="7593554" y="231971"/>
              </a:lnTo>
              <a:lnTo>
                <a:pt x="0" y="231971"/>
              </a:lnTo>
              <a:lnTo>
                <a:pt x="0" y="429742"/>
              </a:lnTo>
            </a:path>
          </a:pathLst>
        </a:custGeom>
        <a:noFill/>
        <a:ln w="19050" cap="flat" cmpd="sng" algn="ctr">
          <a:solidFill>
            <a:srgbClr val="38939B"/>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177800">
            <a:lnSpc>
              <a:spcPct val="90000"/>
            </a:lnSpc>
            <a:spcBef>
              <a:spcPct val="0"/>
            </a:spcBef>
            <a:spcAft>
              <a:spcPct val="35000"/>
            </a:spcAft>
            <a:buNone/>
          </a:pPr>
          <a:endParaRPr lang="en-US" sz="400" kern="1200" dirty="0">
            <a:latin typeface="+mn-lt"/>
          </a:endParaRPr>
        </a:p>
      </dsp:txBody>
      <dsp:txXfrm>
        <a:off x="5243152" y="3167597"/>
        <a:ext cx="380374" cy="4734"/>
      </dsp:txXfrm>
    </dsp:sp>
    <dsp:sp modelId="{12ADB6A2-0588-4343-8509-69DFC865612A}">
      <dsp:nvSpPr>
        <dsp:cNvPr id="0" name=""/>
        <dsp:cNvSpPr/>
      </dsp:nvSpPr>
      <dsp:spPr>
        <a:xfrm>
          <a:off x="8201851" y="1722975"/>
          <a:ext cx="2056530" cy="1233918"/>
        </a:xfrm>
        <a:prstGeom prst="rect">
          <a:avLst/>
        </a:prstGeom>
        <a:solidFill>
          <a:srgbClr val="009978"/>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28016" tIns="128016" rIns="128016" bIns="128016" numCol="1" spcCol="1270" anchor="ctr" anchorCtr="0">
          <a:noAutofit/>
        </a:bodyPr>
        <a:lstStyle/>
        <a:p>
          <a:pPr marL="0" lvl="0" indent="0" algn="ctr" defTabSz="800100">
            <a:lnSpc>
              <a:spcPct val="90000"/>
            </a:lnSpc>
            <a:spcBef>
              <a:spcPct val="0"/>
            </a:spcBef>
            <a:spcAft>
              <a:spcPct val="35000"/>
            </a:spcAft>
            <a:buNone/>
          </a:pPr>
          <a:r>
            <a:rPr lang="en-US" sz="1800" b="1" kern="1200" dirty="0">
              <a:latin typeface="+mn-lt"/>
            </a:rPr>
            <a:t>Daily Visits</a:t>
          </a:r>
        </a:p>
      </dsp:txBody>
      <dsp:txXfrm>
        <a:off x="8201851" y="1722975"/>
        <a:ext cx="2056530" cy="1233918"/>
      </dsp:txXfrm>
    </dsp:sp>
    <dsp:sp modelId="{E468DB9F-E7B6-4453-BE8D-30C786347767}">
      <dsp:nvSpPr>
        <dsp:cNvPr id="0" name=""/>
        <dsp:cNvSpPr/>
      </dsp:nvSpPr>
      <dsp:spPr>
        <a:xfrm>
          <a:off x="2663027" y="3988475"/>
          <a:ext cx="485177" cy="91440"/>
        </a:xfrm>
        <a:custGeom>
          <a:avLst/>
          <a:gdLst/>
          <a:ahLst/>
          <a:cxnLst/>
          <a:rect l="0" t="0" r="0" b="0"/>
          <a:pathLst>
            <a:path>
              <a:moveTo>
                <a:pt x="0" y="45720"/>
              </a:moveTo>
              <a:lnTo>
                <a:pt x="259688" y="45720"/>
              </a:lnTo>
              <a:lnTo>
                <a:pt x="259688" y="49115"/>
              </a:lnTo>
              <a:lnTo>
                <a:pt x="485177" y="49115"/>
              </a:lnTo>
            </a:path>
          </a:pathLst>
        </a:custGeom>
        <a:noFill/>
        <a:ln w="19050" cap="flat" cmpd="sng" algn="ctr">
          <a:solidFill>
            <a:srgbClr val="009978"/>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177800">
            <a:lnSpc>
              <a:spcPct val="90000"/>
            </a:lnSpc>
            <a:spcBef>
              <a:spcPct val="0"/>
            </a:spcBef>
            <a:spcAft>
              <a:spcPct val="35000"/>
            </a:spcAft>
            <a:buNone/>
          </a:pPr>
          <a:endParaRPr lang="en-US" sz="400" kern="1200" dirty="0">
            <a:latin typeface="+mn-lt"/>
          </a:endParaRPr>
        </a:p>
      </dsp:txBody>
      <dsp:txXfrm>
        <a:off x="2892721" y="4031828"/>
        <a:ext cx="25789" cy="4734"/>
      </dsp:txXfrm>
    </dsp:sp>
    <dsp:sp modelId="{43190BB1-C66B-47C6-8EC3-B0371D52CB20}">
      <dsp:nvSpPr>
        <dsp:cNvPr id="0" name=""/>
        <dsp:cNvSpPr/>
      </dsp:nvSpPr>
      <dsp:spPr>
        <a:xfrm>
          <a:off x="608296" y="3417236"/>
          <a:ext cx="2056530" cy="1233918"/>
        </a:xfrm>
        <a:prstGeom prst="rect">
          <a:avLst/>
        </a:prstGeom>
        <a:solidFill>
          <a:srgbClr val="009978"/>
        </a:solidFill>
        <a:ln w="19050" cap="flat" cmpd="sng" algn="ctr">
          <a:solidFill>
            <a:srgbClr val="009978"/>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28016" tIns="128016" rIns="128016" bIns="128016" numCol="1" spcCol="1270" anchor="ctr" anchorCtr="0">
          <a:noAutofit/>
        </a:bodyPr>
        <a:lstStyle/>
        <a:p>
          <a:pPr marL="0" lvl="0" indent="0" algn="ctr" defTabSz="800100">
            <a:lnSpc>
              <a:spcPct val="90000"/>
            </a:lnSpc>
            <a:spcBef>
              <a:spcPct val="0"/>
            </a:spcBef>
            <a:spcAft>
              <a:spcPct val="35000"/>
            </a:spcAft>
            <a:buNone/>
          </a:pPr>
          <a:r>
            <a:rPr lang="en-US" sz="1800" b="1" kern="1200" dirty="0">
              <a:latin typeface="+mn-lt"/>
            </a:rPr>
            <a:t>Services Provided</a:t>
          </a:r>
        </a:p>
      </dsp:txBody>
      <dsp:txXfrm>
        <a:off x="608296" y="3417236"/>
        <a:ext cx="2056530" cy="1233918"/>
      </dsp:txXfrm>
    </dsp:sp>
    <dsp:sp modelId="{297C8EFB-455A-42EA-8905-CF333499EBDC}">
      <dsp:nvSpPr>
        <dsp:cNvPr id="0" name=""/>
        <dsp:cNvSpPr/>
      </dsp:nvSpPr>
      <dsp:spPr>
        <a:xfrm>
          <a:off x="5235336" y="3988475"/>
          <a:ext cx="391770" cy="91440"/>
        </a:xfrm>
        <a:custGeom>
          <a:avLst/>
          <a:gdLst/>
          <a:ahLst/>
          <a:cxnLst/>
          <a:rect l="0" t="0" r="0" b="0"/>
          <a:pathLst>
            <a:path>
              <a:moveTo>
                <a:pt x="0" y="49115"/>
              </a:moveTo>
              <a:lnTo>
                <a:pt x="212985" y="49115"/>
              </a:lnTo>
              <a:lnTo>
                <a:pt x="212985" y="45720"/>
              </a:lnTo>
              <a:lnTo>
                <a:pt x="391770" y="45720"/>
              </a:lnTo>
            </a:path>
          </a:pathLst>
        </a:custGeom>
        <a:noFill/>
        <a:ln w="19050" cap="flat" cmpd="sng" algn="ctr">
          <a:solidFill>
            <a:srgbClr val="38939B"/>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177800">
            <a:lnSpc>
              <a:spcPct val="90000"/>
            </a:lnSpc>
            <a:spcBef>
              <a:spcPct val="0"/>
            </a:spcBef>
            <a:spcAft>
              <a:spcPct val="35000"/>
            </a:spcAft>
            <a:buNone/>
          </a:pPr>
          <a:endParaRPr lang="en-US" sz="400" kern="1200" dirty="0">
            <a:latin typeface="+mn-lt"/>
          </a:endParaRPr>
        </a:p>
      </dsp:txBody>
      <dsp:txXfrm>
        <a:off x="5420661" y="4031828"/>
        <a:ext cx="21119" cy="4734"/>
      </dsp:txXfrm>
    </dsp:sp>
    <dsp:sp modelId="{D17C100D-9766-4042-854D-972DA5CD6D59}">
      <dsp:nvSpPr>
        <dsp:cNvPr id="0" name=""/>
        <dsp:cNvSpPr/>
      </dsp:nvSpPr>
      <dsp:spPr>
        <a:xfrm>
          <a:off x="3180605" y="3420631"/>
          <a:ext cx="2056530" cy="1233918"/>
        </a:xfrm>
        <a:prstGeom prst="rect">
          <a:avLst/>
        </a:prstGeom>
        <a:solidFill>
          <a:srgbClr val="009978"/>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28016" tIns="128016" rIns="128016" bIns="128016" numCol="1" spcCol="1270" anchor="ctr" anchorCtr="0">
          <a:noAutofit/>
        </a:bodyPr>
        <a:lstStyle/>
        <a:p>
          <a:pPr marL="0" lvl="0" indent="0" algn="ctr" defTabSz="800100">
            <a:lnSpc>
              <a:spcPct val="90000"/>
            </a:lnSpc>
            <a:spcBef>
              <a:spcPct val="0"/>
            </a:spcBef>
            <a:spcAft>
              <a:spcPct val="35000"/>
            </a:spcAft>
            <a:buNone/>
          </a:pPr>
          <a:r>
            <a:rPr lang="en-US" sz="1800" b="1" kern="1200" dirty="0">
              <a:latin typeface="+mn-lt"/>
            </a:rPr>
            <a:t>Comments               (as needed)</a:t>
          </a:r>
        </a:p>
      </dsp:txBody>
      <dsp:txXfrm>
        <a:off x="3180605" y="3420631"/>
        <a:ext cx="2056530" cy="1233918"/>
      </dsp:txXfrm>
    </dsp:sp>
    <dsp:sp modelId="{F6AC0B81-B657-4243-9EBA-7E363C932739}">
      <dsp:nvSpPr>
        <dsp:cNvPr id="0" name=""/>
        <dsp:cNvSpPr/>
      </dsp:nvSpPr>
      <dsp:spPr>
        <a:xfrm>
          <a:off x="7714237" y="3988475"/>
          <a:ext cx="442402" cy="91440"/>
        </a:xfrm>
        <a:custGeom>
          <a:avLst/>
          <a:gdLst/>
          <a:ahLst/>
          <a:cxnLst/>
          <a:rect l="0" t="0" r="0" b="0"/>
          <a:pathLst>
            <a:path>
              <a:moveTo>
                <a:pt x="0" y="45720"/>
              </a:moveTo>
              <a:lnTo>
                <a:pt x="442402" y="45720"/>
              </a:lnTo>
            </a:path>
          </a:pathLst>
        </a:custGeom>
        <a:noFill/>
        <a:ln w="19050" cap="flat" cmpd="sng" algn="ctr">
          <a:solidFill>
            <a:srgbClr val="38939B"/>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177800">
            <a:lnSpc>
              <a:spcPct val="90000"/>
            </a:lnSpc>
            <a:spcBef>
              <a:spcPct val="0"/>
            </a:spcBef>
            <a:spcAft>
              <a:spcPct val="35000"/>
            </a:spcAft>
            <a:buNone/>
          </a:pPr>
          <a:endParaRPr lang="en-US" sz="400" kern="1200" dirty="0">
            <a:latin typeface="+mn-lt"/>
          </a:endParaRPr>
        </a:p>
      </dsp:txBody>
      <dsp:txXfrm>
        <a:off x="7923613" y="4031828"/>
        <a:ext cx="23650" cy="4734"/>
      </dsp:txXfrm>
    </dsp:sp>
    <dsp:sp modelId="{CB6C5F9E-341E-4525-8416-686875D01135}">
      <dsp:nvSpPr>
        <dsp:cNvPr id="0" name=""/>
        <dsp:cNvSpPr/>
      </dsp:nvSpPr>
      <dsp:spPr>
        <a:xfrm>
          <a:off x="5659506" y="3417236"/>
          <a:ext cx="2056530" cy="1233918"/>
        </a:xfrm>
        <a:prstGeom prst="rect">
          <a:avLst/>
        </a:prstGeom>
        <a:solidFill>
          <a:srgbClr val="009978"/>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28016" tIns="128016" rIns="128016" bIns="128016" numCol="1" spcCol="1270" anchor="ctr" anchorCtr="0">
          <a:noAutofit/>
        </a:bodyPr>
        <a:lstStyle/>
        <a:p>
          <a:pPr marL="0" lvl="0" indent="0" algn="ctr" defTabSz="800100">
            <a:lnSpc>
              <a:spcPct val="90000"/>
            </a:lnSpc>
            <a:spcBef>
              <a:spcPct val="0"/>
            </a:spcBef>
            <a:spcAft>
              <a:spcPct val="35000"/>
            </a:spcAft>
            <a:buNone/>
          </a:pPr>
          <a:r>
            <a:rPr lang="en-US" sz="1800" b="1" kern="1200" dirty="0">
              <a:latin typeface="+mn-lt"/>
            </a:rPr>
            <a:t>CC PPS-1 Rate</a:t>
          </a:r>
        </a:p>
      </dsp:txBody>
      <dsp:txXfrm>
        <a:off x="5659506" y="3417236"/>
        <a:ext cx="2056530" cy="1233918"/>
      </dsp:txXfrm>
    </dsp:sp>
    <dsp:sp modelId="{6F57C03F-52F9-41ED-9E28-729D620F03CF}">
      <dsp:nvSpPr>
        <dsp:cNvPr id="0" name=""/>
        <dsp:cNvSpPr/>
      </dsp:nvSpPr>
      <dsp:spPr>
        <a:xfrm>
          <a:off x="8189039" y="3417236"/>
          <a:ext cx="2056530" cy="1233918"/>
        </a:xfrm>
        <a:prstGeom prst="rect">
          <a:avLst/>
        </a:prstGeom>
        <a:solidFill>
          <a:srgbClr val="009978"/>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28016" tIns="128016" rIns="128016" bIns="128016" numCol="1" spcCol="1270" anchor="ctr" anchorCtr="0">
          <a:noAutofit/>
        </a:bodyPr>
        <a:lstStyle/>
        <a:p>
          <a:pPr marL="0" lvl="0" indent="0" algn="ctr" defTabSz="800100">
            <a:lnSpc>
              <a:spcPct val="90000"/>
            </a:lnSpc>
            <a:spcBef>
              <a:spcPct val="0"/>
            </a:spcBef>
            <a:spcAft>
              <a:spcPct val="35000"/>
            </a:spcAft>
            <a:buNone/>
          </a:pPr>
          <a:r>
            <a:rPr lang="en-US" sz="1800" b="1" kern="1200" dirty="0">
              <a:latin typeface="+mn-lt"/>
            </a:rPr>
            <a:t>Certification</a:t>
          </a:r>
        </a:p>
      </dsp:txBody>
      <dsp:txXfrm>
        <a:off x="8189039" y="3417236"/>
        <a:ext cx="2056530" cy="1233918"/>
      </dsp:txXfrm>
    </dsp:sp>
  </dsp:spTree>
</dsp:drawing>
</file>

<file path=ppt/diagrams/layout1.xml><?xml version="1.0" encoding="utf-8"?>
<dgm:layoutDef xmlns:dgm="http://schemas.openxmlformats.org/drawingml/2006/diagram" xmlns:a="http://schemas.openxmlformats.org/drawingml/2006/main" uniqueId="urn:microsoft.com/office/officeart/2005/8/layout/bProcess3">
  <dgm:title val=""/>
  <dgm:desc val=""/>
  <dgm:catLst>
    <dgm:cat type="process" pri="18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bkpt" val="endCnv"/>
        </dgm:alg>
      </dgm:if>
      <dgm:else name="Name3">
        <dgm:alg type="snake">
          <dgm:param type="grDir" val="tR"/>
          <dgm:param type="flowDir" val="row"/>
          <dgm:param type="contDir" val="same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23"/>
      <dgm:constr type="sp" refType="w" refFor="ch" refForName="sibTrans" op="equ"/>
      <dgm:constr type="userB" for="des" forName="connectorText" refType="sp"/>
      <dgm:constr type="primFontSz" for="ch" ptType="node" op="equ" val="65"/>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ect" r:blip="">
          <dgm:adjLst/>
        </dgm:shape>
        <dgm:presOf axis="desOrSelf" ptType="node"/>
        <dgm:constrLst>
          <dgm:constr type="h" refType="w" fact="0.6"/>
        </dgm:constrLst>
        <dgm:ruleLst>
          <dgm:rule type="primFontSz" val="5" fact="NaN" max="NaN"/>
        </dgm:ruleLst>
      </dgm:layoutNode>
      <dgm:forEach name="sibTransForEach" axis="followSib" ptType="sibTrans" cnt="1">
        <dgm:layoutNode name="sibTrans">
          <dgm:choose name="Name4">
            <dgm:if name="Name5" axis="self" func="var" arg="dir" op="equ" val="norm">
              <dgm:alg type="conn">
                <dgm:param type="connRout" val="bend"/>
                <dgm:param type="dim" val="1D"/>
                <dgm:param type="begPts" val="midR bCtr"/>
                <dgm:param type="endPts" val="midL tCtr"/>
              </dgm:alg>
            </dgm:if>
            <dgm:else name="Name6">
              <dgm:alg type="conn">
                <dgm:param type="connRout" val="bend"/>
                <dgm:param type="dim" val="1D"/>
                <dgm:param type="begPts" val="midL bCtr"/>
                <dgm:param type="endPts" val="midR tCtr"/>
              </dgm:alg>
            </dgm:else>
          </dgm:choose>
          <dgm:shape xmlns:r="http://schemas.openxmlformats.org/officeDocument/2006/relationships" type="conn" r:blip="" zOrderOff="-2">
            <dgm:adjLst/>
          </dgm:shape>
          <dgm:presOf axis="self"/>
          <dgm:constrLst>
            <dgm:constr type="begPad" val="-0.05"/>
            <dgm:constr type="endPad" val="0.9"/>
            <dgm:constr type="userA" for="ch" refType="connDist"/>
          </dgm:constrLst>
          <dgm:ruleLst/>
          <dgm:layoutNode name="connectorText">
            <dgm:alg type="tx">
              <dgm:param type="autoTxRot" val="upr"/>
            </dgm:alg>
            <dgm:shape xmlns:r="http://schemas.openxmlformats.org/officeDocument/2006/relationships" type="rect" r:blip="" hideGeom="1">
              <dgm:adjLst/>
            </dgm:shape>
            <dgm:presOf axis="self"/>
            <dgm:constrLst>
              <dgm:constr type="userA"/>
              <dgm:constr type="userB"/>
              <dgm:constr type="w" refType="userA" fact="0.05"/>
              <dgm:constr type="h" refType="userB" fact="0.01"/>
              <dgm:constr type="lMarg" val="1"/>
              <dgm:constr type="rMarg" val="1"/>
              <dgm:constr type="tMarg"/>
              <dgm:constr type="bMarg"/>
            </dgm:constrLst>
            <dgm:ruleLst>
              <dgm:rule type="w" val="NaN" fact="0.6" max="NaN"/>
              <dgm:rule type="h" val="NaN" fact="0.6" max="NaN"/>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A392A2C8-E863-4C7E-8756-663309B15C2C}"/>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AFC1401B-E5BE-9B8F-AE4D-F5FBE941BF12}"/>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B08F622-C312-4072-A287-F8E450AD2BD5}" type="datetimeFigureOut">
              <a:rPr lang="en-US" smtClean="0"/>
              <a:t>1/15/2026</a:t>
            </a:fld>
            <a:endParaRPr lang="en-US"/>
          </a:p>
        </p:txBody>
      </p:sp>
      <p:sp>
        <p:nvSpPr>
          <p:cNvPr id="4" name="Footer Placeholder 3">
            <a:extLst>
              <a:ext uri="{FF2B5EF4-FFF2-40B4-BE49-F238E27FC236}">
                <a16:creationId xmlns:a16="http://schemas.microsoft.com/office/drawing/2014/main" id="{1FBCE504-9E8D-9761-A27A-E2E8C7BD89BA}"/>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FBB76940-39BE-A513-4FC1-D803F2053425}"/>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38DA4EE4-A4FB-446C-9268-42711708A1D2}" type="slidenum">
              <a:rPr lang="en-US" smtClean="0"/>
              <a:t>‹#›</a:t>
            </a:fld>
            <a:endParaRPr lang="en-US"/>
          </a:p>
        </p:txBody>
      </p:sp>
    </p:spTree>
    <p:extLst>
      <p:ext uri="{BB962C8B-B14F-4D97-AF65-F5344CB8AC3E}">
        <p14:creationId xmlns:p14="http://schemas.microsoft.com/office/powerpoint/2010/main" val="1185474884"/>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0977CDA-A108-4A9C-80FB-79F05DBA4EF1}" type="datetimeFigureOut">
              <a:rPr lang="en-US" smtClean="0"/>
              <a:t>1/15/2026</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2B99FB5-0055-4882-AE8D-A0170D1F6237}" type="slidenum">
              <a:rPr lang="en-US" smtClean="0"/>
              <a:t>‹#›</a:t>
            </a:fld>
            <a:endParaRPr lang="en-US" dirty="0"/>
          </a:p>
        </p:txBody>
      </p:sp>
    </p:spTree>
    <p:extLst>
      <p:ext uri="{BB962C8B-B14F-4D97-AF65-F5344CB8AC3E}">
        <p14:creationId xmlns:p14="http://schemas.microsoft.com/office/powerpoint/2010/main" val="1808033726"/>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1">
    <p:bg>
      <p:bgPr>
        <a:solidFill>
          <a:schemeClr val="bg1"/>
        </a:solidFill>
        <a:effectLst/>
      </p:bgPr>
    </p:bg>
    <p:spTree>
      <p:nvGrpSpPr>
        <p:cNvPr id="1" name=""/>
        <p:cNvGrpSpPr/>
        <p:nvPr/>
      </p:nvGrpSpPr>
      <p:grpSpPr>
        <a:xfrm>
          <a:off x="0" y="0"/>
          <a:ext cx="0" cy="0"/>
          <a:chOff x="0" y="0"/>
          <a:chExt cx="0" cy="0"/>
        </a:xfrm>
      </p:grpSpPr>
      <p:sp>
        <p:nvSpPr>
          <p:cNvPr id="13" name="Freeform: Shape 12">
            <a:extLst>
              <a:ext uri="{FF2B5EF4-FFF2-40B4-BE49-F238E27FC236}">
                <a16:creationId xmlns:a16="http://schemas.microsoft.com/office/drawing/2014/main" id="{62425473-691E-4910-969D-F91AD33F214A}"/>
              </a:ext>
              <a:ext uri="{C183D7F6-B498-43B3-948B-1728B52AA6E4}">
                <adec:decorative xmlns:adec="http://schemas.microsoft.com/office/drawing/2017/decorative" val="1"/>
              </a:ext>
            </a:extLst>
          </p:cNvPr>
          <p:cNvSpPr/>
          <p:nvPr userDrawn="1"/>
        </p:nvSpPr>
        <p:spPr>
          <a:xfrm>
            <a:off x="0" y="1076324"/>
            <a:ext cx="12191999" cy="533401"/>
          </a:xfrm>
          <a:custGeom>
            <a:avLst/>
            <a:gdLst>
              <a:gd name="connsiteX0" fmla="*/ 7778841 w 12191999"/>
              <a:gd name="connsiteY0" fmla="*/ 0 h 533401"/>
              <a:gd name="connsiteX1" fmla="*/ 12191999 w 12191999"/>
              <a:gd name="connsiteY1" fmla="*/ 0 h 533401"/>
              <a:gd name="connsiteX2" fmla="*/ 12191999 w 12191999"/>
              <a:gd name="connsiteY2" fmla="*/ 533401 h 533401"/>
              <a:gd name="connsiteX3" fmla="*/ 7730753 w 12191999"/>
              <a:gd name="connsiteY3" fmla="*/ 533401 h 533401"/>
              <a:gd name="connsiteX4" fmla="*/ 7744993 w 12191999"/>
              <a:gd name="connsiteY4" fmla="*/ 507166 h 533401"/>
              <a:gd name="connsiteX5" fmla="*/ 7807196 w 12191999"/>
              <a:gd name="connsiteY5" fmla="*/ 199064 h 533401"/>
              <a:gd name="connsiteX6" fmla="*/ 7791115 w 12191999"/>
              <a:gd name="connsiteY6" fmla="*/ 39542 h 533401"/>
              <a:gd name="connsiteX7" fmla="*/ 0 w 12191999"/>
              <a:gd name="connsiteY7" fmla="*/ 0 h 533401"/>
              <a:gd name="connsiteX8" fmla="*/ 4441397 w 12191999"/>
              <a:gd name="connsiteY8" fmla="*/ 0 h 533401"/>
              <a:gd name="connsiteX9" fmla="*/ 4429123 w 12191999"/>
              <a:gd name="connsiteY9" fmla="*/ 39542 h 533401"/>
              <a:gd name="connsiteX10" fmla="*/ 4413041 w 12191999"/>
              <a:gd name="connsiteY10" fmla="*/ 199064 h 533401"/>
              <a:gd name="connsiteX11" fmla="*/ 4475244 w 12191999"/>
              <a:gd name="connsiteY11" fmla="*/ 507166 h 533401"/>
              <a:gd name="connsiteX12" fmla="*/ 4489484 w 12191999"/>
              <a:gd name="connsiteY12" fmla="*/ 533401 h 533401"/>
              <a:gd name="connsiteX13" fmla="*/ 0 w 12191999"/>
              <a:gd name="connsiteY13" fmla="*/ 533401 h 5334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2191999" h="533401">
                <a:moveTo>
                  <a:pt x="7778841" y="0"/>
                </a:moveTo>
                <a:lnTo>
                  <a:pt x="12191999" y="0"/>
                </a:lnTo>
                <a:lnTo>
                  <a:pt x="12191999" y="533401"/>
                </a:lnTo>
                <a:lnTo>
                  <a:pt x="7730753" y="533401"/>
                </a:lnTo>
                <a:lnTo>
                  <a:pt x="7744993" y="507166"/>
                </a:lnTo>
                <a:cubicBezTo>
                  <a:pt x="7785047" y="412468"/>
                  <a:pt x="7807196" y="308353"/>
                  <a:pt x="7807196" y="199064"/>
                </a:cubicBezTo>
                <a:cubicBezTo>
                  <a:pt x="7807196" y="144420"/>
                  <a:pt x="7801659" y="91069"/>
                  <a:pt x="7791115" y="39542"/>
                </a:cubicBezTo>
                <a:close/>
                <a:moveTo>
                  <a:pt x="0" y="0"/>
                </a:moveTo>
                <a:lnTo>
                  <a:pt x="4441397" y="0"/>
                </a:lnTo>
                <a:lnTo>
                  <a:pt x="4429123" y="39542"/>
                </a:lnTo>
                <a:cubicBezTo>
                  <a:pt x="4418579" y="91069"/>
                  <a:pt x="4413041" y="144420"/>
                  <a:pt x="4413041" y="199064"/>
                </a:cubicBezTo>
                <a:cubicBezTo>
                  <a:pt x="4413041" y="308353"/>
                  <a:pt x="4435190" y="412468"/>
                  <a:pt x="4475244" y="507166"/>
                </a:cubicBezTo>
                <a:lnTo>
                  <a:pt x="4489484" y="533401"/>
                </a:lnTo>
                <a:lnTo>
                  <a:pt x="0" y="533401"/>
                </a:lnTo>
                <a:close/>
              </a:path>
            </a:pathLst>
          </a:custGeom>
          <a:solidFill>
            <a:srgbClr val="064276"/>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000" dirty="0" err="1"/>
          </a:p>
        </p:txBody>
      </p:sp>
      <p:sp>
        <p:nvSpPr>
          <p:cNvPr id="2" name="Title 1">
            <a:extLst>
              <a:ext uri="{FF2B5EF4-FFF2-40B4-BE49-F238E27FC236}">
                <a16:creationId xmlns:a16="http://schemas.microsoft.com/office/drawing/2014/main" id="{CB03EADC-FA06-4311-9C7E-8EE2BED88A60}"/>
              </a:ext>
            </a:extLst>
          </p:cNvPr>
          <p:cNvSpPr>
            <a:spLocks noGrp="1"/>
          </p:cNvSpPr>
          <p:nvPr userDrawn="1">
            <p:ph type="ctrTitle" hasCustomPrompt="1"/>
          </p:nvPr>
        </p:nvSpPr>
        <p:spPr>
          <a:xfrm>
            <a:off x="946484" y="3985900"/>
            <a:ext cx="10299032" cy="2533433"/>
          </a:xfrm>
          <a:prstGeom prst="rect">
            <a:avLst/>
          </a:prstGeom>
        </p:spPr>
        <p:txBody>
          <a:bodyPr anchor="ctr">
            <a:normAutofit/>
          </a:bodyPr>
          <a:lstStyle>
            <a:lvl1pPr algn="ctr">
              <a:lnSpc>
                <a:spcPct val="130000"/>
              </a:lnSpc>
              <a:defRPr sz="4700" b="1" baseline="0">
                <a:solidFill>
                  <a:srgbClr val="142850"/>
                </a:solidFill>
                <a:latin typeface="Arial" panose="020B0604020202020204" pitchFamily="34" charset="0"/>
                <a:cs typeface="Arial" panose="020B0604020202020204" pitchFamily="34" charset="0"/>
              </a:defRPr>
            </a:lvl1pPr>
          </a:lstStyle>
          <a:p>
            <a:r>
              <a:rPr lang="en-US" dirty="0"/>
              <a:t>Title slide 1</a:t>
            </a:r>
          </a:p>
        </p:txBody>
      </p:sp>
      <p:sp>
        <p:nvSpPr>
          <p:cNvPr id="15" name="Text Placeholder 14">
            <a:extLst>
              <a:ext uri="{FF2B5EF4-FFF2-40B4-BE49-F238E27FC236}">
                <a16:creationId xmlns:a16="http://schemas.microsoft.com/office/drawing/2014/main" id="{36FD5649-EFD0-4143-B2F7-F53BD0B94110}"/>
              </a:ext>
            </a:extLst>
          </p:cNvPr>
          <p:cNvSpPr>
            <a:spLocks noGrp="1"/>
          </p:cNvSpPr>
          <p:nvPr>
            <p:ph type="body" sz="quarter" idx="13" hasCustomPrompt="1"/>
          </p:nvPr>
        </p:nvSpPr>
        <p:spPr>
          <a:xfrm>
            <a:off x="8448688" y="599350"/>
            <a:ext cx="3516312" cy="453712"/>
          </a:xfrm>
        </p:spPr>
        <p:txBody>
          <a:bodyPr anchor="ctr">
            <a:normAutofit/>
          </a:bodyPr>
          <a:lstStyle>
            <a:lvl1pPr marL="0" indent="0" algn="r">
              <a:buNone/>
              <a:defRPr sz="1800" b="1">
                <a:solidFill>
                  <a:srgbClr val="142850"/>
                </a:solidFill>
              </a:defRPr>
            </a:lvl1pPr>
          </a:lstStyle>
          <a:p>
            <a:pPr lvl="0"/>
            <a:r>
              <a:rPr lang="en-US" dirty="0"/>
              <a:t>Date</a:t>
            </a:r>
          </a:p>
        </p:txBody>
      </p:sp>
      <p:sp>
        <p:nvSpPr>
          <p:cNvPr id="10" name="Picture Placeholder 9" descr="Add image description">
            <a:extLst>
              <a:ext uri="{FF2B5EF4-FFF2-40B4-BE49-F238E27FC236}">
                <a16:creationId xmlns:a16="http://schemas.microsoft.com/office/drawing/2014/main" id="{272F0411-C0E4-920F-C7ED-78F65DB0E38F}"/>
              </a:ext>
            </a:extLst>
          </p:cNvPr>
          <p:cNvSpPr>
            <a:spLocks noGrp="1"/>
          </p:cNvSpPr>
          <p:nvPr>
            <p:ph type="pic" sz="quarter" idx="15"/>
          </p:nvPr>
        </p:nvSpPr>
        <p:spPr>
          <a:xfrm>
            <a:off x="956380" y="2055783"/>
            <a:ext cx="3392999" cy="1712913"/>
          </a:xfrm>
        </p:spPr>
        <p:txBody>
          <a:bodyPr/>
          <a:lstStyle/>
          <a:p>
            <a:r>
              <a:rPr lang="en-US" dirty="0"/>
              <a:t>Click icon to add picture</a:t>
            </a:r>
          </a:p>
        </p:txBody>
      </p:sp>
      <p:sp>
        <p:nvSpPr>
          <p:cNvPr id="11" name="Picture Placeholder 9" descr="Add image description">
            <a:extLst>
              <a:ext uri="{FF2B5EF4-FFF2-40B4-BE49-F238E27FC236}">
                <a16:creationId xmlns:a16="http://schemas.microsoft.com/office/drawing/2014/main" id="{3AE78D6F-C495-BDBE-CC92-B81EB3C8C9FE}"/>
              </a:ext>
            </a:extLst>
          </p:cNvPr>
          <p:cNvSpPr>
            <a:spLocks noGrp="1"/>
          </p:cNvSpPr>
          <p:nvPr>
            <p:ph type="pic" sz="quarter" idx="16"/>
          </p:nvPr>
        </p:nvSpPr>
        <p:spPr>
          <a:xfrm>
            <a:off x="4398941" y="2056022"/>
            <a:ext cx="3392999" cy="1712913"/>
          </a:xfrm>
        </p:spPr>
        <p:txBody>
          <a:bodyPr/>
          <a:lstStyle/>
          <a:p>
            <a:r>
              <a:rPr lang="en-US"/>
              <a:t>Click icon to add picture</a:t>
            </a:r>
          </a:p>
        </p:txBody>
      </p:sp>
      <p:sp>
        <p:nvSpPr>
          <p:cNvPr id="12" name="Picture Placeholder 9" descr="Add image description">
            <a:extLst>
              <a:ext uri="{FF2B5EF4-FFF2-40B4-BE49-F238E27FC236}">
                <a16:creationId xmlns:a16="http://schemas.microsoft.com/office/drawing/2014/main" id="{4E403786-A2E3-696F-3EB8-F55067E51333}"/>
              </a:ext>
            </a:extLst>
          </p:cNvPr>
          <p:cNvSpPr>
            <a:spLocks noGrp="1"/>
          </p:cNvSpPr>
          <p:nvPr>
            <p:ph type="pic" sz="quarter" idx="17"/>
          </p:nvPr>
        </p:nvSpPr>
        <p:spPr>
          <a:xfrm>
            <a:off x="7841502" y="2056260"/>
            <a:ext cx="3392999" cy="1712913"/>
          </a:xfrm>
        </p:spPr>
        <p:txBody>
          <a:bodyPr/>
          <a:lstStyle/>
          <a:p>
            <a:r>
              <a:rPr lang="en-US"/>
              <a:t>Click icon to add picture</a:t>
            </a:r>
            <a:endParaRPr lang="en-US" dirty="0"/>
          </a:p>
        </p:txBody>
      </p:sp>
      <p:pic>
        <p:nvPicPr>
          <p:cNvPr id="19" name="Picture 18" descr="Oregon Health Authority Logo">
            <a:extLst>
              <a:ext uri="{FF2B5EF4-FFF2-40B4-BE49-F238E27FC236}">
                <a16:creationId xmlns:a16="http://schemas.microsoft.com/office/drawing/2014/main" id="{6850587F-3861-3D3E-70BD-CDD4A54E736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555916" y="626726"/>
            <a:ext cx="3042068" cy="996370"/>
          </a:xfrm>
          <a:prstGeom prst="rect">
            <a:avLst/>
          </a:prstGeom>
        </p:spPr>
      </p:pic>
    </p:spTree>
    <p:extLst>
      <p:ext uri="{BB962C8B-B14F-4D97-AF65-F5344CB8AC3E}">
        <p14:creationId xmlns:p14="http://schemas.microsoft.com/office/powerpoint/2010/main" val="276064319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Section/Transition slide with side photo">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03EADC-FA06-4311-9C7E-8EE2BED88A60}"/>
              </a:ext>
            </a:extLst>
          </p:cNvPr>
          <p:cNvSpPr>
            <a:spLocks noGrp="1"/>
          </p:cNvSpPr>
          <p:nvPr>
            <p:ph type="ctrTitle" hasCustomPrompt="1"/>
          </p:nvPr>
        </p:nvSpPr>
        <p:spPr>
          <a:xfrm>
            <a:off x="5327374" y="787855"/>
            <a:ext cx="6224092" cy="2223316"/>
          </a:xfrm>
          <a:prstGeom prst="rect">
            <a:avLst/>
          </a:prstGeom>
        </p:spPr>
        <p:txBody>
          <a:bodyPr anchor="b">
            <a:normAutofit/>
          </a:bodyPr>
          <a:lstStyle>
            <a:lvl1pPr algn="ctr">
              <a:lnSpc>
                <a:spcPct val="130000"/>
              </a:lnSpc>
              <a:defRPr sz="4700" b="1" baseline="0">
                <a:solidFill>
                  <a:srgbClr val="00305E"/>
                </a:solidFill>
                <a:latin typeface="Arial" panose="020B0604020202020204" pitchFamily="34" charset="0"/>
                <a:cs typeface="Arial" panose="020B0604020202020204" pitchFamily="34" charset="0"/>
              </a:defRPr>
            </a:lvl1pPr>
          </a:lstStyle>
          <a:p>
            <a:r>
              <a:rPr lang="en-US" dirty="0"/>
              <a:t>Section/Transition slide with side photo</a:t>
            </a:r>
          </a:p>
        </p:txBody>
      </p:sp>
      <p:sp>
        <p:nvSpPr>
          <p:cNvPr id="3" name="Subtitle 2">
            <a:extLst>
              <a:ext uri="{FF2B5EF4-FFF2-40B4-BE49-F238E27FC236}">
                <a16:creationId xmlns:a16="http://schemas.microsoft.com/office/drawing/2014/main" id="{04F7C1C7-AA35-46F5-ADCA-255FC3BBB6E1}"/>
              </a:ext>
            </a:extLst>
          </p:cNvPr>
          <p:cNvSpPr>
            <a:spLocks noGrp="1"/>
          </p:cNvSpPr>
          <p:nvPr userDrawn="1">
            <p:ph type="subTitle" idx="1" hasCustomPrompt="1"/>
          </p:nvPr>
        </p:nvSpPr>
        <p:spPr>
          <a:xfrm>
            <a:off x="5327373" y="3354071"/>
            <a:ext cx="6224091" cy="1517032"/>
          </a:xfrm>
        </p:spPr>
        <p:txBody>
          <a:bodyPr>
            <a:normAutofit/>
          </a:bodyPr>
          <a:lstStyle>
            <a:lvl1pPr marL="0" indent="0" algn="ctr">
              <a:buNone/>
              <a:defRPr sz="2900" b="1">
                <a:solidFill>
                  <a:schemeClr val="tx1"/>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text</a:t>
            </a:r>
          </a:p>
        </p:txBody>
      </p:sp>
      <p:pic>
        <p:nvPicPr>
          <p:cNvPr id="7" name="Picture 6" descr="Oregon Health Authority Logo">
            <a:extLst>
              <a:ext uri="{FF2B5EF4-FFF2-40B4-BE49-F238E27FC236}">
                <a16:creationId xmlns:a16="http://schemas.microsoft.com/office/drawing/2014/main" id="{604C0E37-FF3C-03F1-BEE6-C0201258B69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911333" y="5112731"/>
            <a:ext cx="3056174" cy="1000989"/>
          </a:xfrm>
          <a:prstGeom prst="rect">
            <a:avLst/>
          </a:prstGeom>
        </p:spPr>
      </p:pic>
      <p:sp>
        <p:nvSpPr>
          <p:cNvPr id="5" name="Picture Placeholder 4" descr="Add image description">
            <a:extLst>
              <a:ext uri="{FF2B5EF4-FFF2-40B4-BE49-F238E27FC236}">
                <a16:creationId xmlns:a16="http://schemas.microsoft.com/office/drawing/2014/main" id="{D45AF0B1-8437-4B17-9A62-24F625D6F313}"/>
              </a:ext>
            </a:extLst>
          </p:cNvPr>
          <p:cNvSpPr>
            <a:spLocks noGrp="1"/>
          </p:cNvSpPr>
          <p:nvPr>
            <p:ph type="pic" sz="quarter" idx="13"/>
          </p:nvPr>
        </p:nvSpPr>
        <p:spPr>
          <a:xfrm>
            <a:off x="0" y="0"/>
            <a:ext cx="4654296" cy="6858000"/>
          </a:xfrm>
        </p:spPr>
        <p:txBody>
          <a:bodyPr/>
          <a:lstStyle/>
          <a:p>
            <a:r>
              <a:rPr lang="en-US"/>
              <a:t>Click icon to add picture</a:t>
            </a:r>
          </a:p>
        </p:txBody>
      </p:sp>
      <p:cxnSp>
        <p:nvCxnSpPr>
          <p:cNvPr id="14" name="Straight Connector 13">
            <a:extLst>
              <a:ext uri="{FF2B5EF4-FFF2-40B4-BE49-F238E27FC236}">
                <a16:creationId xmlns:a16="http://schemas.microsoft.com/office/drawing/2014/main" id="{9136EC91-B2F1-4408-8006-8100ADB73BC1}"/>
              </a:ext>
              <a:ext uri="{C183D7F6-B498-43B3-948B-1728B52AA6E4}">
                <adec:decorative xmlns:adec="http://schemas.microsoft.com/office/drawing/2017/decorative" val="1"/>
              </a:ext>
            </a:extLst>
          </p:cNvPr>
          <p:cNvCxnSpPr>
            <a:cxnSpLocks/>
          </p:cNvCxnSpPr>
          <p:nvPr userDrawn="1"/>
        </p:nvCxnSpPr>
        <p:spPr>
          <a:xfrm>
            <a:off x="5327374" y="3182620"/>
            <a:ext cx="6224092" cy="0"/>
          </a:xfrm>
          <a:prstGeom prst="line">
            <a:avLst/>
          </a:prstGeom>
          <a:ln w="12700">
            <a:solidFill>
              <a:srgbClr val="EC5A24"/>
            </a:solidFill>
          </a:ln>
        </p:spPr>
        <p:style>
          <a:lnRef idx="1">
            <a:schemeClr val="accent1"/>
          </a:lnRef>
          <a:fillRef idx="0">
            <a:schemeClr val="accent1"/>
          </a:fillRef>
          <a:effectRef idx="0">
            <a:schemeClr val="accent1"/>
          </a:effectRef>
          <a:fontRef idx="minor">
            <a:schemeClr val="tx1"/>
          </a:fontRef>
        </p:style>
      </p:cxnSp>
      <p:sp>
        <p:nvSpPr>
          <p:cNvPr id="6" name="Slide Number Placeholder 5">
            <a:extLst>
              <a:ext uri="{FF2B5EF4-FFF2-40B4-BE49-F238E27FC236}">
                <a16:creationId xmlns:a16="http://schemas.microsoft.com/office/drawing/2014/main" id="{F29A7FD0-AD68-DF74-996D-984D1928AF5A}"/>
              </a:ext>
            </a:extLst>
          </p:cNvPr>
          <p:cNvSpPr>
            <a:spLocks noGrp="1"/>
          </p:cNvSpPr>
          <p:nvPr>
            <p:ph type="sldNum" sz="quarter" idx="14"/>
          </p:nvPr>
        </p:nvSpPr>
        <p:spPr/>
        <p:txBody>
          <a:bodyPr/>
          <a:lstStyle/>
          <a:p>
            <a:fld id="{58339581-759F-43B7-B47D-47F906F0E294}" type="slidenum">
              <a:rPr lang="en-US" smtClean="0"/>
              <a:pPr/>
              <a:t>‹#›</a:t>
            </a:fld>
            <a:endParaRPr lang="en-US" dirty="0"/>
          </a:p>
        </p:txBody>
      </p:sp>
    </p:spTree>
    <p:extLst>
      <p:ext uri="{BB962C8B-B14F-4D97-AF65-F5344CB8AC3E}">
        <p14:creationId xmlns:p14="http://schemas.microsoft.com/office/powerpoint/2010/main" val="17862179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ontent with Caption 1">
    <p:spTree>
      <p:nvGrpSpPr>
        <p:cNvPr id="1" name=""/>
        <p:cNvGrpSpPr/>
        <p:nvPr/>
      </p:nvGrpSpPr>
      <p:grpSpPr>
        <a:xfrm>
          <a:off x="0" y="0"/>
          <a:ext cx="0" cy="0"/>
          <a:chOff x="0" y="0"/>
          <a:chExt cx="0" cy="0"/>
        </a:xfrm>
      </p:grpSpPr>
      <p:sp>
        <p:nvSpPr>
          <p:cNvPr id="15" name="Title 1">
            <a:extLst>
              <a:ext uri="{FF2B5EF4-FFF2-40B4-BE49-F238E27FC236}">
                <a16:creationId xmlns:a16="http://schemas.microsoft.com/office/drawing/2014/main" id="{E6E5814C-DBCD-480F-8B77-1393161851FD}"/>
              </a:ext>
            </a:extLst>
          </p:cNvPr>
          <p:cNvSpPr>
            <a:spLocks noGrp="1"/>
          </p:cNvSpPr>
          <p:nvPr>
            <p:ph type="title"/>
          </p:nvPr>
        </p:nvSpPr>
        <p:spPr>
          <a:xfrm>
            <a:off x="635001" y="400540"/>
            <a:ext cx="10001250" cy="825500"/>
          </a:xfrm>
          <a:prstGeom prst="rect">
            <a:avLst/>
          </a:prstGeom>
        </p:spPr>
        <p:txBody>
          <a:bodyPr/>
          <a:lstStyle/>
          <a:p>
            <a:r>
              <a:rPr lang="en-US"/>
              <a:t>Click to edit Master title style</a:t>
            </a:r>
            <a:endParaRPr lang="en-US" dirty="0"/>
          </a:p>
        </p:txBody>
      </p:sp>
      <p:sp>
        <p:nvSpPr>
          <p:cNvPr id="4" name="Text Placeholder 3">
            <a:extLst>
              <a:ext uri="{FF2B5EF4-FFF2-40B4-BE49-F238E27FC236}">
                <a16:creationId xmlns:a16="http://schemas.microsoft.com/office/drawing/2014/main" id="{6C4144E9-6F8E-44BB-89F1-D80A48A836CC}"/>
              </a:ext>
            </a:extLst>
          </p:cNvPr>
          <p:cNvSpPr>
            <a:spLocks noGrp="1"/>
          </p:cNvSpPr>
          <p:nvPr>
            <p:ph type="body" sz="half" idx="2"/>
          </p:nvPr>
        </p:nvSpPr>
        <p:spPr>
          <a:xfrm>
            <a:off x="635000" y="1370235"/>
            <a:ext cx="4476750" cy="4614000"/>
          </a:xfrm>
        </p:spPr>
        <p:txBody>
          <a:bodyPr>
            <a:normAutofit/>
          </a:bodyPr>
          <a:lstStyle>
            <a:lvl1pPr marL="0" indent="0">
              <a:buNone/>
              <a:defRPr sz="2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3" name="Content Placeholder 2">
            <a:extLst>
              <a:ext uri="{FF2B5EF4-FFF2-40B4-BE49-F238E27FC236}">
                <a16:creationId xmlns:a16="http://schemas.microsoft.com/office/drawing/2014/main" id="{EEAE094E-9304-4478-A67E-2134D652F595}"/>
              </a:ext>
            </a:extLst>
          </p:cNvPr>
          <p:cNvSpPr>
            <a:spLocks noGrp="1"/>
          </p:cNvSpPr>
          <p:nvPr>
            <p:ph idx="1"/>
          </p:nvPr>
        </p:nvSpPr>
        <p:spPr>
          <a:xfrm>
            <a:off x="5238750" y="1370234"/>
            <a:ext cx="6312717" cy="4613995"/>
          </a:xfrm>
        </p:spPr>
        <p:txBody>
          <a:bodyPr>
            <a:normAutofit/>
          </a:bodyPr>
          <a:lstStyle>
            <a:lvl1pPr>
              <a:defRPr sz="2400"/>
            </a:lvl1pPr>
            <a:lvl2pPr>
              <a:defRPr sz="2000"/>
            </a:lvl2pPr>
            <a:lvl3pPr>
              <a:defRPr sz="1800"/>
            </a:lvl3pPr>
            <a:lvl4pPr>
              <a:defRPr sz="1800"/>
            </a:lvl4pPr>
            <a:lvl5pPr>
              <a:defRPr sz="18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Slide Number Placeholder 4">
            <a:extLst>
              <a:ext uri="{FF2B5EF4-FFF2-40B4-BE49-F238E27FC236}">
                <a16:creationId xmlns:a16="http://schemas.microsoft.com/office/drawing/2014/main" id="{8A13C9E2-C57F-06DA-4A54-44EC1FD1A460}"/>
              </a:ext>
            </a:extLst>
          </p:cNvPr>
          <p:cNvSpPr>
            <a:spLocks noGrp="1"/>
          </p:cNvSpPr>
          <p:nvPr>
            <p:ph type="sldNum" sz="quarter" idx="10"/>
          </p:nvPr>
        </p:nvSpPr>
        <p:spPr/>
        <p:txBody>
          <a:bodyPr/>
          <a:lstStyle/>
          <a:p>
            <a:fld id="{58339581-759F-43B7-B47D-47F906F0E294}" type="slidenum">
              <a:rPr lang="en-US" smtClean="0"/>
              <a:pPr/>
              <a:t>‹#›</a:t>
            </a:fld>
            <a:endParaRPr lang="en-US" dirty="0"/>
          </a:p>
        </p:txBody>
      </p:sp>
      <p:cxnSp>
        <p:nvCxnSpPr>
          <p:cNvPr id="7" name="Straight Connector 6">
            <a:extLst>
              <a:ext uri="{FF2B5EF4-FFF2-40B4-BE49-F238E27FC236}">
                <a16:creationId xmlns:a16="http://schemas.microsoft.com/office/drawing/2014/main" id="{08FB92A9-BBB6-DE19-2FBA-A03B94602C8E}"/>
              </a:ext>
              <a:ext uri="{C183D7F6-B498-43B3-948B-1728B52AA6E4}">
                <adec:decorative xmlns:adec="http://schemas.microsoft.com/office/drawing/2017/decorative" val="1"/>
              </a:ext>
            </a:extLst>
          </p:cNvPr>
          <p:cNvCxnSpPr>
            <a:cxnSpLocks/>
          </p:cNvCxnSpPr>
          <p:nvPr userDrawn="1"/>
        </p:nvCxnSpPr>
        <p:spPr>
          <a:xfrm>
            <a:off x="543015" y="1226040"/>
            <a:ext cx="11174064" cy="0"/>
          </a:xfrm>
          <a:prstGeom prst="line">
            <a:avLst/>
          </a:prstGeom>
          <a:ln w="12700">
            <a:solidFill>
              <a:srgbClr val="EC5A2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8968449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ontent with Caption 2">
    <p:spTree>
      <p:nvGrpSpPr>
        <p:cNvPr id="1" name=""/>
        <p:cNvGrpSpPr/>
        <p:nvPr/>
      </p:nvGrpSpPr>
      <p:grpSpPr>
        <a:xfrm>
          <a:off x="0" y="0"/>
          <a:ext cx="0" cy="0"/>
          <a:chOff x="0" y="0"/>
          <a:chExt cx="0" cy="0"/>
        </a:xfrm>
      </p:grpSpPr>
      <p:sp>
        <p:nvSpPr>
          <p:cNvPr id="15" name="Title 1">
            <a:extLst>
              <a:ext uri="{FF2B5EF4-FFF2-40B4-BE49-F238E27FC236}">
                <a16:creationId xmlns:a16="http://schemas.microsoft.com/office/drawing/2014/main" id="{E6E5814C-DBCD-480F-8B77-1393161851FD}"/>
              </a:ext>
            </a:extLst>
          </p:cNvPr>
          <p:cNvSpPr>
            <a:spLocks noGrp="1"/>
          </p:cNvSpPr>
          <p:nvPr>
            <p:ph type="title"/>
          </p:nvPr>
        </p:nvSpPr>
        <p:spPr>
          <a:xfrm>
            <a:off x="635001" y="400540"/>
            <a:ext cx="10001250" cy="825500"/>
          </a:xfrm>
          <a:prstGeom prst="rect">
            <a:avLst/>
          </a:prstGeom>
        </p:spPr>
        <p:txBody>
          <a:bodyPr/>
          <a:lstStyle/>
          <a:p>
            <a:r>
              <a:rPr lang="en-US"/>
              <a:t>Click to edit Master title style</a:t>
            </a:r>
            <a:endParaRPr lang="en-US" dirty="0"/>
          </a:p>
        </p:txBody>
      </p:sp>
      <p:sp>
        <p:nvSpPr>
          <p:cNvPr id="4" name="Text Placeholder 3">
            <a:extLst>
              <a:ext uri="{FF2B5EF4-FFF2-40B4-BE49-F238E27FC236}">
                <a16:creationId xmlns:a16="http://schemas.microsoft.com/office/drawing/2014/main" id="{6C4144E9-6F8E-44BB-89F1-D80A48A836CC}"/>
              </a:ext>
            </a:extLst>
          </p:cNvPr>
          <p:cNvSpPr>
            <a:spLocks noGrp="1"/>
          </p:cNvSpPr>
          <p:nvPr>
            <p:ph type="body" sz="half" idx="2"/>
          </p:nvPr>
        </p:nvSpPr>
        <p:spPr>
          <a:xfrm>
            <a:off x="635000" y="1370235"/>
            <a:ext cx="4476750" cy="4614000"/>
          </a:xfrm>
        </p:spPr>
        <p:txBody>
          <a:bodyPr>
            <a:normAutofit/>
          </a:bodyPr>
          <a:lstStyle>
            <a:lvl1pPr marL="0" indent="0">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3" name="Content Placeholder 2">
            <a:extLst>
              <a:ext uri="{FF2B5EF4-FFF2-40B4-BE49-F238E27FC236}">
                <a16:creationId xmlns:a16="http://schemas.microsoft.com/office/drawing/2014/main" id="{EEAE094E-9304-4478-A67E-2134D652F595}"/>
              </a:ext>
            </a:extLst>
          </p:cNvPr>
          <p:cNvSpPr>
            <a:spLocks noGrp="1"/>
          </p:cNvSpPr>
          <p:nvPr>
            <p:ph idx="1"/>
          </p:nvPr>
        </p:nvSpPr>
        <p:spPr>
          <a:xfrm>
            <a:off x="5238750" y="1370234"/>
            <a:ext cx="6312717" cy="4613995"/>
          </a:xfrm>
        </p:spPr>
        <p:txBody>
          <a:bodyPr>
            <a:normAutofit/>
          </a:bodyPr>
          <a:lstStyle>
            <a:lvl1pPr>
              <a:defRPr sz="2000"/>
            </a:lvl1pPr>
            <a:lvl2pPr>
              <a:defRPr sz="1800"/>
            </a:lvl2pPr>
            <a:lvl3pPr>
              <a:defRPr sz="1600"/>
            </a:lvl3pPr>
            <a:lvl4pPr>
              <a:defRPr sz="1600"/>
            </a:lvl4pPr>
            <a:lvl5pPr>
              <a:defRPr sz="16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Slide Number Placeholder 4">
            <a:extLst>
              <a:ext uri="{FF2B5EF4-FFF2-40B4-BE49-F238E27FC236}">
                <a16:creationId xmlns:a16="http://schemas.microsoft.com/office/drawing/2014/main" id="{E3208C48-3163-E02B-A7D2-6010BC4C3120}"/>
              </a:ext>
            </a:extLst>
          </p:cNvPr>
          <p:cNvSpPr>
            <a:spLocks noGrp="1"/>
          </p:cNvSpPr>
          <p:nvPr>
            <p:ph type="sldNum" sz="quarter" idx="10"/>
          </p:nvPr>
        </p:nvSpPr>
        <p:spPr/>
        <p:txBody>
          <a:bodyPr/>
          <a:lstStyle/>
          <a:p>
            <a:fld id="{58339581-759F-43B7-B47D-47F906F0E294}" type="slidenum">
              <a:rPr lang="en-US" smtClean="0"/>
              <a:pPr/>
              <a:t>‹#›</a:t>
            </a:fld>
            <a:endParaRPr lang="en-US" dirty="0"/>
          </a:p>
        </p:txBody>
      </p:sp>
      <p:cxnSp>
        <p:nvCxnSpPr>
          <p:cNvPr id="7" name="Straight Connector 6">
            <a:extLst>
              <a:ext uri="{FF2B5EF4-FFF2-40B4-BE49-F238E27FC236}">
                <a16:creationId xmlns:a16="http://schemas.microsoft.com/office/drawing/2014/main" id="{E34E69C5-6D01-0C8B-63F9-FB74D6FBE2F4}"/>
              </a:ext>
              <a:ext uri="{C183D7F6-B498-43B3-948B-1728B52AA6E4}">
                <adec:decorative xmlns:adec="http://schemas.microsoft.com/office/drawing/2017/decorative" val="1"/>
              </a:ext>
            </a:extLst>
          </p:cNvPr>
          <p:cNvCxnSpPr>
            <a:cxnSpLocks/>
          </p:cNvCxnSpPr>
          <p:nvPr userDrawn="1"/>
        </p:nvCxnSpPr>
        <p:spPr>
          <a:xfrm>
            <a:off x="543015" y="1226040"/>
            <a:ext cx="11174064" cy="0"/>
          </a:xfrm>
          <a:prstGeom prst="line">
            <a:avLst/>
          </a:prstGeom>
          <a:ln w="12700">
            <a:solidFill>
              <a:srgbClr val="EC5A2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8968449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12" name="Title 1">
            <a:extLst>
              <a:ext uri="{FF2B5EF4-FFF2-40B4-BE49-F238E27FC236}">
                <a16:creationId xmlns:a16="http://schemas.microsoft.com/office/drawing/2014/main" id="{3BABA731-4DB9-47CC-9934-D7E82AB8C431}"/>
              </a:ext>
            </a:extLst>
          </p:cNvPr>
          <p:cNvSpPr>
            <a:spLocks noGrp="1"/>
          </p:cNvSpPr>
          <p:nvPr>
            <p:ph type="title"/>
          </p:nvPr>
        </p:nvSpPr>
        <p:spPr>
          <a:xfrm>
            <a:off x="635001" y="400540"/>
            <a:ext cx="10001250" cy="825500"/>
          </a:xfrm>
          <a:prstGeom prst="rect">
            <a:avLst/>
          </a:prstGeom>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C7A55FF1-C48E-4E29-8841-200995988BB7}"/>
              </a:ext>
            </a:extLst>
          </p:cNvPr>
          <p:cNvSpPr>
            <a:spLocks noGrp="1"/>
          </p:cNvSpPr>
          <p:nvPr>
            <p:ph sz="half" idx="1"/>
          </p:nvPr>
        </p:nvSpPr>
        <p:spPr>
          <a:xfrm>
            <a:off x="635000" y="1366125"/>
            <a:ext cx="5397500" cy="46355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A3C6F4A9-C7F9-4886-A274-B689E9BF0D1F}"/>
              </a:ext>
            </a:extLst>
          </p:cNvPr>
          <p:cNvSpPr>
            <a:spLocks noGrp="1"/>
          </p:cNvSpPr>
          <p:nvPr>
            <p:ph sz="half" idx="2"/>
          </p:nvPr>
        </p:nvSpPr>
        <p:spPr>
          <a:xfrm>
            <a:off x="6159500" y="1366125"/>
            <a:ext cx="5397500" cy="46355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Slide Number Placeholder 4">
            <a:extLst>
              <a:ext uri="{FF2B5EF4-FFF2-40B4-BE49-F238E27FC236}">
                <a16:creationId xmlns:a16="http://schemas.microsoft.com/office/drawing/2014/main" id="{91DB3028-8966-0007-B7C7-E55C4899BCB7}"/>
              </a:ext>
            </a:extLst>
          </p:cNvPr>
          <p:cNvSpPr>
            <a:spLocks noGrp="1"/>
          </p:cNvSpPr>
          <p:nvPr>
            <p:ph type="sldNum" sz="quarter" idx="10"/>
          </p:nvPr>
        </p:nvSpPr>
        <p:spPr/>
        <p:txBody>
          <a:bodyPr/>
          <a:lstStyle/>
          <a:p>
            <a:fld id="{58339581-759F-43B7-B47D-47F906F0E294}" type="slidenum">
              <a:rPr lang="en-US" smtClean="0"/>
              <a:pPr/>
              <a:t>‹#›</a:t>
            </a:fld>
            <a:endParaRPr lang="en-US" dirty="0"/>
          </a:p>
        </p:txBody>
      </p:sp>
      <p:cxnSp>
        <p:nvCxnSpPr>
          <p:cNvPr id="7" name="Straight Connector 6">
            <a:extLst>
              <a:ext uri="{FF2B5EF4-FFF2-40B4-BE49-F238E27FC236}">
                <a16:creationId xmlns:a16="http://schemas.microsoft.com/office/drawing/2014/main" id="{480C0688-50EB-FAB2-E433-B7FC28AB19F2}"/>
              </a:ext>
              <a:ext uri="{C183D7F6-B498-43B3-948B-1728B52AA6E4}">
                <adec:decorative xmlns:adec="http://schemas.microsoft.com/office/drawing/2017/decorative" val="1"/>
              </a:ext>
            </a:extLst>
          </p:cNvPr>
          <p:cNvCxnSpPr>
            <a:cxnSpLocks/>
          </p:cNvCxnSpPr>
          <p:nvPr userDrawn="1"/>
        </p:nvCxnSpPr>
        <p:spPr>
          <a:xfrm>
            <a:off x="543015" y="1226040"/>
            <a:ext cx="11174064" cy="0"/>
          </a:xfrm>
          <a:prstGeom prst="line">
            <a:avLst/>
          </a:prstGeom>
          <a:ln w="12700">
            <a:solidFill>
              <a:srgbClr val="EC5A2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3342125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omparison 1">
    <p:spTree>
      <p:nvGrpSpPr>
        <p:cNvPr id="1" name=""/>
        <p:cNvGrpSpPr/>
        <p:nvPr/>
      </p:nvGrpSpPr>
      <p:grpSpPr>
        <a:xfrm>
          <a:off x="0" y="0"/>
          <a:ext cx="0" cy="0"/>
          <a:chOff x="0" y="0"/>
          <a:chExt cx="0" cy="0"/>
        </a:xfrm>
      </p:grpSpPr>
      <p:sp>
        <p:nvSpPr>
          <p:cNvPr id="14" name="Title 1">
            <a:extLst>
              <a:ext uri="{FF2B5EF4-FFF2-40B4-BE49-F238E27FC236}">
                <a16:creationId xmlns:a16="http://schemas.microsoft.com/office/drawing/2014/main" id="{9140D7D1-6100-45C1-8165-58E04C8EFBC4}"/>
              </a:ext>
            </a:extLst>
          </p:cNvPr>
          <p:cNvSpPr>
            <a:spLocks noGrp="1"/>
          </p:cNvSpPr>
          <p:nvPr>
            <p:ph type="title"/>
          </p:nvPr>
        </p:nvSpPr>
        <p:spPr>
          <a:xfrm>
            <a:off x="635001" y="400540"/>
            <a:ext cx="10001250" cy="825500"/>
          </a:xfrm>
          <a:prstGeom prst="rect">
            <a:avLst/>
          </a:prstGeom>
        </p:spPr>
        <p:txBody>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2568DE6A-4FF0-442F-BCE4-3CC8262025FD}"/>
              </a:ext>
            </a:extLst>
          </p:cNvPr>
          <p:cNvSpPr>
            <a:spLocks noGrp="1"/>
          </p:cNvSpPr>
          <p:nvPr>
            <p:ph type="body" idx="1"/>
          </p:nvPr>
        </p:nvSpPr>
        <p:spPr>
          <a:xfrm>
            <a:off x="635000" y="1381756"/>
            <a:ext cx="5397500" cy="428625"/>
          </a:xfrm>
        </p:spPr>
        <p:txBody>
          <a:bodyPr anchor="b">
            <a:normAutofit/>
          </a:bodyPr>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6B79123-B921-4566-9412-35B668E4025D}"/>
              </a:ext>
            </a:extLst>
          </p:cNvPr>
          <p:cNvSpPr>
            <a:spLocks noGrp="1"/>
          </p:cNvSpPr>
          <p:nvPr>
            <p:ph sz="half" idx="2"/>
          </p:nvPr>
        </p:nvSpPr>
        <p:spPr>
          <a:xfrm>
            <a:off x="635000" y="1917970"/>
            <a:ext cx="5397500" cy="4099834"/>
          </a:xfrm>
        </p:spPr>
        <p:txBody>
          <a:bodyPr/>
          <a:lstStyle>
            <a:lvl1pPr>
              <a:defRPr sz="2400"/>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65B24AE4-59B8-4655-ABC7-B5D0D1E4B239}"/>
              </a:ext>
            </a:extLst>
          </p:cNvPr>
          <p:cNvSpPr>
            <a:spLocks noGrp="1"/>
          </p:cNvSpPr>
          <p:nvPr>
            <p:ph type="body" sz="quarter" idx="3"/>
          </p:nvPr>
        </p:nvSpPr>
        <p:spPr>
          <a:xfrm>
            <a:off x="6161859" y="1388832"/>
            <a:ext cx="5397500" cy="428625"/>
          </a:xfrm>
        </p:spPr>
        <p:txBody>
          <a:bodyPr anchor="b">
            <a:normAutofit/>
          </a:bodyPr>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5B465078-7EA5-4350-B5F8-AF1612384D15}"/>
              </a:ext>
            </a:extLst>
          </p:cNvPr>
          <p:cNvSpPr>
            <a:spLocks noGrp="1"/>
          </p:cNvSpPr>
          <p:nvPr>
            <p:ph sz="quarter" idx="4"/>
          </p:nvPr>
        </p:nvSpPr>
        <p:spPr>
          <a:xfrm>
            <a:off x="6161859" y="1917969"/>
            <a:ext cx="5397500" cy="4099834"/>
          </a:xfrm>
        </p:spPr>
        <p:txBody>
          <a:bodyPr/>
          <a:lstStyle>
            <a:lvl1pPr>
              <a:defRPr sz="2400"/>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Slide Number Placeholder 6">
            <a:extLst>
              <a:ext uri="{FF2B5EF4-FFF2-40B4-BE49-F238E27FC236}">
                <a16:creationId xmlns:a16="http://schemas.microsoft.com/office/drawing/2014/main" id="{3ACFE8AC-F22F-D26A-0FD3-2C6B94C44EED}"/>
              </a:ext>
            </a:extLst>
          </p:cNvPr>
          <p:cNvSpPr>
            <a:spLocks noGrp="1"/>
          </p:cNvSpPr>
          <p:nvPr>
            <p:ph type="sldNum" sz="quarter" idx="10"/>
          </p:nvPr>
        </p:nvSpPr>
        <p:spPr/>
        <p:txBody>
          <a:bodyPr/>
          <a:lstStyle/>
          <a:p>
            <a:fld id="{58339581-759F-43B7-B47D-47F906F0E294}" type="slidenum">
              <a:rPr lang="en-US" smtClean="0"/>
              <a:pPr/>
              <a:t>‹#›</a:t>
            </a:fld>
            <a:endParaRPr lang="en-US" dirty="0"/>
          </a:p>
        </p:txBody>
      </p:sp>
      <p:cxnSp>
        <p:nvCxnSpPr>
          <p:cNvPr id="9" name="Straight Connector 8">
            <a:extLst>
              <a:ext uri="{FF2B5EF4-FFF2-40B4-BE49-F238E27FC236}">
                <a16:creationId xmlns:a16="http://schemas.microsoft.com/office/drawing/2014/main" id="{0AFCBDFC-B2B7-4AC5-5284-05F7BF37BD53}"/>
              </a:ext>
              <a:ext uri="{C183D7F6-B498-43B3-948B-1728B52AA6E4}">
                <adec:decorative xmlns:adec="http://schemas.microsoft.com/office/drawing/2017/decorative" val="1"/>
              </a:ext>
            </a:extLst>
          </p:cNvPr>
          <p:cNvCxnSpPr>
            <a:cxnSpLocks/>
          </p:cNvCxnSpPr>
          <p:nvPr userDrawn="1"/>
        </p:nvCxnSpPr>
        <p:spPr>
          <a:xfrm>
            <a:off x="543015" y="1226040"/>
            <a:ext cx="11174064" cy="0"/>
          </a:xfrm>
          <a:prstGeom prst="line">
            <a:avLst/>
          </a:prstGeom>
          <a:ln w="12700">
            <a:solidFill>
              <a:srgbClr val="EC5A2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4622158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omparison 2">
    <p:spTree>
      <p:nvGrpSpPr>
        <p:cNvPr id="1" name=""/>
        <p:cNvGrpSpPr/>
        <p:nvPr/>
      </p:nvGrpSpPr>
      <p:grpSpPr>
        <a:xfrm>
          <a:off x="0" y="0"/>
          <a:ext cx="0" cy="0"/>
          <a:chOff x="0" y="0"/>
          <a:chExt cx="0" cy="0"/>
        </a:xfrm>
      </p:grpSpPr>
      <p:sp>
        <p:nvSpPr>
          <p:cNvPr id="14" name="Title 1">
            <a:extLst>
              <a:ext uri="{FF2B5EF4-FFF2-40B4-BE49-F238E27FC236}">
                <a16:creationId xmlns:a16="http://schemas.microsoft.com/office/drawing/2014/main" id="{9140D7D1-6100-45C1-8165-58E04C8EFBC4}"/>
              </a:ext>
            </a:extLst>
          </p:cNvPr>
          <p:cNvSpPr>
            <a:spLocks noGrp="1"/>
          </p:cNvSpPr>
          <p:nvPr>
            <p:ph type="title"/>
          </p:nvPr>
        </p:nvSpPr>
        <p:spPr>
          <a:xfrm>
            <a:off x="635001" y="400540"/>
            <a:ext cx="10001250" cy="825500"/>
          </a:xfrm>
          <a:prstGeom prst="rect">
            <a:avLst/>
          </a:prstGeom>
        </p:spPr>
        <p:txBody>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2568DE6A-4FF0-442F-BCE4-3CC8262025FD}"/>
              </a:ext>
            </a:extLst>
          </p:cNvPr>
          <p:cNvSpPr>
            <a:spLocks noGrp="1"/>
          </p:cNvSpPr>
          <p:nvPr>
            <p:ph type="body" idx="1"/>
          </p:nvPr>
        </p:nvSpPr>
        <p:spPr>
          <a:xfrm>
            <a:off x="635000" y="1381756"/>
            <a:ext cx="5397500" cy="428625"/>
          </a:xfrm>
        </p:spPr>
        <p:txBody>
          <a:bodyPr anchor="b">
            <a:normAutofit/>
          </a:bodyPr>
          <a:lstStyle>
            <a:lvl1pPr marL="0" indent="0">
              <a:buNone/>
              <a:defRPr sz="21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6B79123-B921-4566-9412-35B668E4025D}"/>
              </a:ext>
            </a:extLst>
          </p:cNvPr>
          <p:cNvSpPr>
            <a:spLocks noGrp="1"/>
          </p:cNvSpPr>
          <p:nvPr>
            <p:ph sz="half" idx="2"/>
          </p:nvPr>
        </p:nvSpPr>
        <p:spPr>
          <a:xfrm>
            <a:off x="635000" y="1917970"/>
            <a:ext cx="5397500" cy="4099834"/>
          </a:xfrm>
        </p:spPr>
        <p:txBody>
          <a:bodyPr/>
          <a:lstStyle>
            <a:lvl1pPr>
              <a:defRPr sz="1800"/>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65B24AE4-59B8-4655-ABC7-B5D0D1E4B239}"/>
              </a:ext>
            </a:extLst>
          </p:cNvPr>
          <p:cNvSpPr>
            <a:spLocks noGrp="1"/>
          </p:cNvSpPr>
          <p:nvPr>
            <p:ph type="body" sz="quarter" idx="3"/>
          </p:nvPr>
        </p:nvSpPr>
        <p:spPr>
          <a:xfrm>
            <a:off x="6161859" y="1388832"/>
            <a:ext cx="5397500" cy="428625"/>
          </a:xfrm>
        </p:spPr>
        <p:txBody>
          <a:bodyPr anchor="b">
            <a:normAutofit/>
          </a:bodyPr>
          <a:lstStyle>
            <a:lvl1pPr marL="0" indent="0">
              <a:buNone/>
              <a:defRPr sz="21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5B465078-7EA5-4350-B5F8-AF1612384D15}"/>
              </a:ext>
            </a:extLst>
          </p:cNvPr>
          <p:cNvSpPr>
            <a:spLocks noGrp="1"/>
          </p:cNvSpPr>
          <p:nvPr>
            <p:ph sz="quarter" idx="4"/>
          </p:nvPr>
        </p:nvSpPr>
        <p:spPr>
          <a:xfrm>
            <a:off x="6161859" y="1917969"/>
            <a:ext cx="5397500" cy="4099834"/>
          </a:xfrm>
        </p:spPr>
        <p:txBody>
          <a:bodyPr/>
          <a:lstStyle>
            <a:lvl1pPr>
              <a:defRPr sz="1800"/>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Slide Number Placeholder 6">
            <a:extLst>
              <a:ext uri="{FF2B5EF4-FFF2-40B4-BE49-F238E27FC236}">
                <a16:creationId xmlns:a16="http://schemas.microsoft.com/office/drawing/2014/main" id="{3B92732A-000F-6B93-9711-E0D9F0268A64}"/>
              </a:ext>
            </a:extLst>
          </p:cNvPr>
          <p:cNvSpPr>
            <a:spLocks noGrp="1"/>
          </p:cNvSpPr>
          <p:nvPr>
            <p:ph type="sldNum" sz="quarter" idx="10"/>
          </p:nvPr>
        </p:nvSpPr>
        <p:spPr/>
        <p:txBody>
          <a:bodyPr/>
          <a:lstStyle/>
          <a:p>
            <a:fld id="{58339581-759F-43B7-B47D-47F906F0E294}" type="slidenum">
              <a:rPr lang="en-US" smtClean="0"/>
              <a:pPr/>
              <a:t>‹#›</a:t>
            </a:fld>
            <a:endParaRPr lang="en-US" dirty="0"/>
          </a:p>
        </p:txBody>
      </p:sp>
      <p:cxnSp>
        <p:nvCxnSpPr>
          <p:cNvPr id="9" name="Straight Connector 8">
            <a:extLst>
              <a:ext uri="{FF2B5EF4-FFF2-40B4-BE49-F238E27FC236}">
                <a16:creationId xmlns:a16="http://schemas.microsoft.com/office/drawing/2014/main" id="{C077320B-CD24-C82A-85FC-1A13820B0D26}"/>
              </a:ext>
              <a:ext uri="{C183D7F6-B498-43B3-948B-1728B52AA6E4}">
                <adec:decorative xmlns:adec="http://schemas.microsoft.com/office/drawing/2017/decorative" val="1"/>
              </a:ext>
            </a:extLst>
          </p:cNvPr>
          <p:cNvCxnSpPr>
            <a:cxnSpLocks/>
          </p:cNvCxnSpPr>
          <p:nvPr userDrawn="1"/>
        </p:nvCxnSpPr>
        <p:spPr>
          <a:xfrm>
            <a:off x="543015" y="1226040"/>
            <a:ext cx="11174064" cy="0"/>
          </a:xfrm>
          <a:prstGeom prst="line">
            <a:avLst/>
          </a:prstGeom>
          <a:ln w="12700">
            <a:solidFill>
              <a:srgbClr val="EC5A2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4622158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Photo with Content">
    <p:spTree>
      <p:nvGrpSpPr>
        <p:cNvPr id="1" name=""/>
        <p:cNvGrpSpPr/>
        <p:nvPr/>
      </p:nvGrpSpPr>
      <p:grpSpPr>
        <a:xfrm>
          <a:off x="0" y="0"/>
          <a:ext cx="0" cy="0"/>
          <a:chOff x="0" y="0"/>
          <a:chExt cx="0" cy="0"/>
        </a:xfrm>
      </p:grpSpPr>
      <p:sp>
        <p:nvSpPr>
          <p:cNvPr id="12" name="Title 1">
            <a:extLst>
              <a:ext uri="{FF2B5EF4-FFF2-40B4-BE49-F238E27FC236}">
                <a16:creationId xmlns:a16="http://schemas.microsoft.com/office/drawing/2014/main" id="{3BABA731-4DB9-47CC-9934-D7E82AB8C431}"/>
              </a:ext>
            </a:extLst>
          </p:cNvPr>
          <p:cNvSpPr>
            <a:spLocks noGrp="1"/>
          </p:cNvSpPr>
          <p:nvPr>
            <p:ph type="title"/>
          </p:nvPr>
        </p:nvSpPr>
        <p:spPr>
          <a:xfrm>
            <a:off x="635002" y="400540"/>
            <a:ext cx="5629611" cy="825500"/>
          </a:xfrm>
          <a:prstGeom prst="rect">
            <a:avLst/>
          </a:prstGeom>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C7A55FF1-C48E-4E29-8841-200995988BB7}"/>
              </a:ext>
            </a:extLst>
          </p:cNvPr>
          <p:cNvSpPr>
            <a:spLocks noGrp="1"/>
          </p:cNvSpPr>
          <p:nvPr>
            <p:ph sz="half" idx="1"/>
          </p:nvPr>
        </p:nvSpPr>
        <p:spPr>
          <a:xfrm>
            <a:off x="634999" y="1366125"/>
            <a:ext cx="5629611" cy="46355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Picture Placeholder 4">
            <a:extLst>
              <a:ext uri="{FF2B5EF4-FFF2-40B4-BE49-F238E27FC236}">
                <a16:creationId xmlns:a16="http://schemas.microsoft.com/office/drawing/2014/main" id="{793BACE2-2C9D-437E-AF18-D0D7A917BBBB}"/>
              </a:ext>
            </a:extLst>
          </p:cNvPr>
          <p:cNvSpPr>
            <a:spLocks noGrp="1"/>
          </p:cNvSpPr>
          <p:nvPr>
            <p:ph type="pic" sz="quarter" idx="13"/>
          </p:nvPr>
        </p:nvSpPr>
        <p:spPr>
          <a:xfrm>
            <a:off x="6901679" y="0"/>
            <a:ext cx="4649787" cy="6858000"/>
          </a:xfrm>
        </p:spPr>
        <p:txBody>
          <a:bodyPr/>
          <a:lstStyle/>
          <a:p>
            <a:r>
              <a:rPr lang="en-US"/>
              <a:t>Click icon to add picture</a:t>
            </a:r>
          </a:p>
        </p:txBody>
      </p:sp>
      <p:cxnSp>
        <p:nvCxnSpPr>
          <p:cNvPr id="13" name="Straight Connector 12">
            <a:extLst>
              <a:ext uri="{FF2B5EF4-FFF2-40B4-BE49-F238E27FC236}">
                <a16:creationId xmlns:a16="http://schemas.microsoft.com/office/drawing/2014/main" id="{0C95CD02-B303-4FCE-B473-69AFDA9826D9}"/>
              </a:ext>
              <a:ext uri="{C183D7F6-B498-43B3-948B-1728B52AA6E4}">
                <adec:decorative xmlns:adec="http://schemas.microsoft.com/office/drawing/2017/decorative" val="1"/>
              </a:ext>
            </a:extLst>
          </p:cNvPr>
          <p:cNvCxnSpPr>
            <a:cxnSpLocks/>
          </p:cNvCxnSpPr>
          <p:nvPr userDrawn="1"/>
        </p:nvCxnSpPr>
        <p:spPr>
          <a:xfrm>
            <a:off x="660728" y="1226040"/>
            <a:ext cx="5603885" cy="0"/>
          </a:xfrm>
          <a:prstGeom prst="line">
            <a:avLst/>
          </a:prstGeom>
          <a:ln w="12700">
            <a:solidFill>
              <a:srgbClr val="EC5A24"/>
            </a:solidFill>
          </a:ln>
        </p:spPr>
        <p:style>
          <a:lnRef idx="1">
            <a:schemeClr val="accent1"/>
          </a:lnRef>
          <a:fillRef idx="0">
            <a:schemeClr val="accent1"/>
          </a:fillRef>
          <a:effectRef idx="0">
            <a:schemeClr val="accent1"/>
          </a:effectRef>
          <a:fontRef idx="minor">
            <a:schemeClr val="tx1"/>
          </a:fontRef>
        </p:style>
      </p:cxnSp>
      <p:sp>
        <p:nvSpPr>
          <p:cNvPr id="4" name="Slide Number Placeholder 3">
            <a:extLst>
              <a:ext uri="{FF2B5EF4-FFF2-40B4-BE49-F238E27FC236}">
                <a16:creationId xmlns:a16="http://schemas.microsoft.com/office/drawing/2014/main" id="{0F50A451-38B2-42F8-4937-E2E5C8FC21A7}"/>
              </a:ext>
            </a:extLst>
          </p:cNvPr>
          <p:cNvSpPr>
            <a:spLocks noGrp="1"/>
          </p:cNvSpPr>
          <p:nvPr>
            <p:ph type="sldNum" sz="quarter" idx="14"/>
          </p:nvPr>
        </p:nvSpPr>
        <p:spPr/>
        <p:txBody>
          <a:bodyPr/>
          <a:lstStyle/>
          <a:p>
            <a:fld id="{58339581-759F-43B7-B47D-47F906F0E294}" type="slidenum">
              <a:rPr lang="en-US" smtClean="0"/>
              <a:pPr/>
              <a:t>‹#›</a:t>
            </a:fld>
            <a:endParaRPr lang="en-US" dirty="0"/>
          </a:p>
        </p:txBody>
      </p:sp>
    </p:spTree>
    <p:extLst>
      <p:ext uri="{BB962C8B-B14F-4D97-AF65-F5344CB8AC3E}">
        <p14:creationId xmlns:p14="http://schemas.microsoft.com/office/powerpoint/2010/main" val="163594579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Presenter Slide">
    <p:spTree>
      <p:nvGrpSpPr>
        <p:cNvPr id="1" name=""/>
        <p:cNvGrpSpPr/>
        <p:nvPr/>
      </p:nvGrpSpPr>
      <p:grpSpPr>
        <a:xfrm>
          <a:off x="0" y="0"/>
          <a:ext cx="0" cy="0"/>
          <a:chOff x="0" y="0"/>
          <a:chExt cx="0" cy="0"/>
        </a:xfrm>
      </p:grpSpPr>
      <p:sp>
        <p:nvSpPr>
          <p:cNvPr id="14" name="Title 1">
            <a:extLst>
              <a:ext uri="{FF2B5EF4-FFF2-40B4-BE49-F238E27FC236}">
                <a16:creationId xmlns:a16="http://schemas.microsoft.com/office/drawing/2014/main" id="{9140D7D1-6100-45C1-8165-58E04C8EFBC4}"/>
              </a:ext>
            </a:extLst>
          </p:cNvPr>
          <p:cNvSpPr>
            <a:spLocks noGrp="1"/>
          </p:cNvSpPr>
          <p:nvPr>
            <p:ph type="title"/>
          </p:nvPr>
        </p:nvSpPr>
        <p:spPr>
          <a:xfrm>
            <a:off x="635001" y="400540"/>
            <a:ext cx="10001250" cy="825500"/>
          </a:xfrm>
          <a:prstGeom prst="rect">
            <a:avLst/>
          </a:prstGeom>
        </p:spPr>
        <p:txBody>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2568DE6A-4FF0-442F-BCE4-3CC8262025FD}"/>
              </a:ext>
            </a:extLst>
          </p:cNvPr>
          <p:cNvSpPr>
            <a:spLocks noGrp="1"/>
          </p:cNvSpPr>
          <p:nvPr>
            <p:ph type="body" idx="1" hasCustomPrompt="1"/>
          </p:nvPr>
        </p:nvSpPr>
        <p:spPr>
          <a:xfrm>
            <a:off x="1728216" y="1388831"/>
            <a:ext cx="4251960" cy="428625"/>
          </a:xfrm>
        </p:spPr>
        <p:txBody>
          <a:bodyPr anchor="b">
            <a:normAutofit/>
          </a:bodyPr>
          <a:lstStyle>
            <a:lvl1pPr marL="0" indent="0" algn="ctr">
              <a:buNone/>
              <a:defRPr sz="21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Presenter name</a:t>
            </a:r>
          </a:p>
        </p:txBody>
      </p:sp>
      <p:sp>
        <p:nvSpPr>
          <p:cNvPr id="4" name="Content Placeholder 3">
            <a:extLst>
              <a:ext uri="{FF2B5EF4-FFF2-40B4-BE49-F238E27FC236}">
                <a16:creationId xmlns:a16="http://schemas.microsoft.com/office/drawing/2014/main" id="{86B79123-B921-4566-9412-35B668E4025D}"/>
              </a:ext>
            </a:extLst>
          </p:cNvPr>
          <p:cNvSpPr>
            <a:spLocks noGrp="1"/>
          </p:cNvSpPr>
          <p:nvPr>
            <p:ph sz="half" idx="2"/>
          </p:nvPr>
        </p:nvSpPr>
        <p:spPr>
          <a:xfrm>
            <a:off x="2482596" y="2643527"/>
            <a:ext cx="2743200" cy="3273552"/>
          </a:xfrm>
        </p:spPr>
        <p:txBody>
          <a:bodyPr/>
          <a:lstStyle>
            <a:lvl1pPr>
              <a:defRPr sz="1800"/>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65B24AE4-59B8-4655-ABC7-B5D0D1E4B239}"/>
              </a:ext>
            </a:extLst>
          </p:cNvPr>
          <p:cNvSpPr>
            <a:spLocks noGrp="1"/>
          </p:cNvSpPr>
          <p:nvPr>
            <p:ph type="body" sz="quarter" idx="3" hasCustomPrompt="1"/>
          </p:nvPr>
        </p:nvSpPr>
        <p:spPr>
          <a:xfrm>
            <a:off x="6345936" y="1388832"/>
            <a:ext cx="4251960" cy="428625"/>
          </a:xfrm>
        </p:spPr>
        <p:txBody>
          <a:bodyPr anchor="b">
            <a:normAutofit/>
          </a:bodyPr>
          <a:lstStyle>
            <a:lvl1pPr marL="0" indent="0" algn="ctr">
              <a:buNone/>
              <a:defRPr sz="21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Presenter name</a:t>
            </a:r>
          </a:p>
        </p:txBody>
      </p:sp>
      <p:sp>
        <p:nvSpPr>
          <p:cNvPr id="6" name="Content Placeholder 5">
            <a:extLst>
              <a:ext uri="{FF2B5EF4-FFF2-40B4-BE49-F238E27FC236}">
                <a16:creationId xmlns:a16="http://schemas.microsoft.com/office/drawing/2014/main" id="{5B465078-7EA5-4350-B5F8-AF1612384D15}"/>
              </a:ext>
            </a:extLst>
          </p:cNvPr>
          <p:cNvSpPr>
            <a:spLocks noGrp="1"/>
          </p:cNvSpPr>
          <p:nvPr>
            <p:ph sz="quarter" idx="4"/>
          </p:nvPr>
        </p:nvSpPr>
        <p:spPr>
          <a:xfrm>
            <a:off x="7100316" y="2643527"/>
            <a:ext cx="2743200" cy="3273552"/>
          </a:xfrm>
        </p:spPr>
        <p:txBody>
          <a:bodyPr/>
          <a:lstStyle>
            <a:lvl1pPr>
              <a:defRPr sz="1800"/>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Text Placeholder 2">
            <a:extLst>
              <a:ext uri="{FF2B5EF4-FFF2-40B4-BE49-F238E27FC236}">
                <a16:creationId xmlns:a16="http://schemas.microsoft.com/office/drawing/2014/main" id="{4860FDF3-034D-4CC2-AEB2-820150319C18}"/>
              </a:ext>
            </a:extLst>
          </p:cNvPr>
          <p:cNvSpPr>
            <a:spLocks noGrp="1"/>
          </p:cNvSpPr>
          <p:nvPr>
            <p:ph type="body" idx="14" hasCustomPrompt="1"/>
          </p:nvPr>
        </p:nvSpPr>
        <p:spPr>
          <a:xfrm>
            <a:off x="1728216" y="1819815"/>
            <a:ext cx="4251960" cy="684846"/>
          </a:xfrm>
        </p:spPr>
        <p:txBody>
          <a:bodyPr anchor="t">
            <a:normAutofit/>
          </a:bodyPr>
          <a:lstStyle>
            <a:lvl1pPr marL="0" indent="0" algn="ctr">
              <a:buNone/>
              <a:defRPr sz="21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Title and organization</a:t>
            </a:r>
          </a:p>
        </p:txBody>
      </p:sp>
      <p:sp>
        <p:nvSpPr>
          <p:cNvPr id="13" name="Text Placeholder 4">
            <a:extLst>
              <a:ext uri="{FF2B5EF4-FFF2-40B4-BE49-F238E27FC236}">
                <a16:creationId xmlns:a16="http://schemas.microsoft.com/office/drawing/2014/main" id="{E7B0532B-F2C7-4254-A712-4EF9EDB5A28B}"/>
              </a:ext>
            </a:extLst>
          </p:cNvPr>
          <p:cNvSpPr>
            <a:spLocks noGrp="1"/>
          </p:cNvSpPr>
          <p:nvPr>
            <p:ph type="body" sz="quarter" idx="15" hasCustomPrompt="1"/>
          </p:nvPr>
        </p:nvSpPr>
        <p:spPr>
          <a:xfrm>
            <a:off x="6345936" y="1819816"/>
            <a:ext cx="4251960" cy="684845"/>
          </a:xfrm>
        </p:spPr>
        <p:txBody>
          <a:bodyPr anchor="t">
            <a:normAutofit/>
          </a:bodyPr>
          <a:lstStyle>
            <a:lvl1pPr marL="0" indent="0" algn="ctr">
              <a:buNone/>
              <a:defRPr sz="21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Title and organization</a:t>
            </a:r>
          </a:p>
        </p:txBody>
      </p:sp>
      <p:sp>
        <p:nvSpPr>
          <p:cNvPr id="7" name="Slide Number Placeholder 6">
            <a:extLst>
              <a:ext uri="{FF2B5EF4-FFF2-40B4-BE49-F238E27FC236}">
                <a16:creationId xmlns:a16="http://schemas.microsoft.com/office/drawing/2014/main" id="{C87076A2-458D-6096-8AE3-D8FFF0EE46E5}"/>
              </a:ext>
            </a:extLst>
          </p:cNvPr>
          <p:cNvSpPr>
            <a:spLocks noGrp="1"/>
          </p:cNvSpPr>
          <p:nvPr>
            <p:ph type="sldNum" sz="quarter" idx="16"/>
          </p:nvPr>
        </p:nvSpPr>
        <p:spPr/>
        <p:txBody>
          <a:bodyPr/>
          <a:lstStyle/>
          <a:p>
            <a:fld id="{58339581-759F-43B7-B47D-47F906F0E294}" type="slidenum">
              <a:rPr lang="en-US" smtClean="0"/>
              <a:pPr/>
              <a:t>‹#›</a:t>
            </a:fld>
            <a:endParaRPr lang="en-US" dirty="0"/>
          </a:p>
        </p:txBody>
      </p:sp>
      <p:cxnSp>
        <p:nvCxnSpPr>
          <p:cNvPr id="8" name="Straight Connector 7">
            <a:extLst>
              <a:ext uri="{FF2B5EF4-FFF2-40B4-BE49-F238E27FC236}">
                <a16:creationId xmlns:a16="http://schemas.microsoft.com/office/drawing/2014/main" id="{2659EAA6-3A6E-4A71-4CB2-C0FCCB967292}"/>
              </a:ext>
              <a:ext uri="{C183D7F6-B498-43B3-948B-1728B52AA6E4}">
                <adec:decorative xmlns:adec="http://schemas.microsoft.com/office/drawing/2017/decorative" val="1"/>
              </a:ext>
            </a:extLst>
          </p:cNvPr>
          <p:cNvCxnSpPr>
            <a:cxnSpLocks/>
          </p:cNvCxnSpPr>
          <p:nvPr userDrawn="1"/>
        </p:nvCxnSpPr>
        <p:spPr>
          <a:xfrm>
            <a:off x="543015" y="1226040"/>
            <a:ext cx="11174064" cy="0"/>
          </a:xfrm>
          <a:prstGeom prst="line">
            <a:avLst/>
          </a:prstGeom>
          <a:ln w="12700">
            <a:solidFill>
              <a:srgbClr val="EC5A2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8252224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Four Content Slide 1">
    <p:spTree>
      <p:nvGrpSpPr>
        <p:cNvPr id="1" name=""/>
        <p:cNvGrpSpPr/>
        <p:nvPr/>
      </p:nvGrpSpPr>
      <p:grpSpPr>
        <a:xfrm>
          <a:off x="0" y="0"/>
          <a:ext cx="0" cy="0"/>
          <a:chOff x="0" y="0"/>
          <a:chExt cx="0" cy="0"/>
        </a:xfrm>
      </p:grpSpPr>
      <p:sp>
        <p:nvSpPr>
          <p:cNvPr id="15" name="Title 1">
            <a:extLst>
              <a:ext uri="{FF2B5EF4-FFF2-40B4-BE49-F238E27FC236}">
                <a16:creationId xmlns:a16="http://schemas.microsoft.com/office/drawing/2014/main" id="{E6E5814C-DBCD-480F-8B77-1393161851FD}"/>
              </a:ext>
            </a:extLst>
          </p:cNvPr>
          <p:cNvSpPr>
            <a:spLocks noGrp="1"/>
          </p:cNvSpPr>
          <p:nvPr>
            <p:ph type="title"/>
          </p:nvPr>
        </p:nvSpPr>
        <p:spPr>
          <a:xfrm>
            <a:off x="635001" y="400540"/>
            <a:ext cx="10001250" cy="825500"/>
          </a:xfrm>
          <a:prstGeom prst="rect">
            <a:avLst/>
          </a:prstGeom>
        </p:spPr>
        <p:txBody>
          <a:bodyPr/>
          <a:lstStyle/>
          <a:p>
            <a:r>
              <a:rPr lang="en-US"/>
              <a:t>Click to edit Master title style</a:t>
            </a:r>
            <a:endParaRPr lang="en-US" dirty="0"/>
          </a:p>
        </p:txBody>
      </p:sp>
      <p:sp>
        <p:nvSpPr>
          <p:cNvPr id="3" name="Content Placeholder 1">
            <a:extLst>
              <a:ext uri="{FF2B5EF4-FFF2-40B4-BE49-F238E27FC236}">
                <a16:creationId xmlns:a16="http://schemas.microsoft.com/office/drawing/2014/main" id="{EEAE094E-9304-4478-A67E-2134D652F595}"/>
              </a:ext>
            </a:extLst>
          </p:cNvPr>
          <p:cNvSpPr>
            <a:spLocks noGrp="1"/>
          </p:cNvSpPr>
          <p:nvPr>
            <p:ph idx="1"/>
          </p:nvPr>
        </p:nvSpPr>
        <p:spPr>
          <a:xfrm>
            <a:off x="635000" y="1371600"/>
            <a:ext cx="5394813" cy="2199817"/>
          </a:xfrm>
        </p:spPr>
        <p:txBody>
          <a:bodyPr>
            <a:normAutofit/>
          </a:bodyPr>
          <a:lstStyle>
            <a:lvl1pPr>
              <a:defRPr sz="2000"/>
            </a:lvl1pPr>
            <a:lvl2pPr>
              <a:defRPr sz="1800"/>
            </a:lvl2pPr>
            <a:lvl3pPr>
              <a:defRPr sz="1600"/>
            </a:lvl3pPr>
            <a:lvl4pPr>
              <a:defRPr sz="1600"/>
            </a:lvl4pPr>
            <a:lvl5pPr>
              <a:defRPr sz="16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Content Placeholder 3">
            <a:extLst>
              <a:ext uri="{FF2B5EF4-FFF2-40B4-BE49-F238E27FC236}">
                <a16:creationId xmlns:a16="http://schemas.microsoft.com/office/drawing/2014/main" id="{118DBB5B-C021-463D-9F7D-8D7F1C3D4078}"/>
              </a:ext>
            </a:extLst>
          </p:cNvPr>
          <p:cNvSpPr>
            <a:spLocks noGrp="1"/>
          </p:cNvSpPr>
          <p:nvPr>
            <p:ph idx="14"/>
          </p:nvPr>
        </p:nvSpPr>
        <p:spPr>
          <a:xfrm>
            <a:off x="6157682" y="1371598"/>
            <a:ext cx="5393783" cy="2199817"/>
          </a:xfrm>
        </p:spPr>
        <p:txBody>
          <a:bodyPr>
            <a:normAutofit/>
          </a:bodyPr>
          <a:lstStyle>
            <a:lvl1pPr>
              <a:defRPr sz="2000"/>
            </a:lvl1pPr>
            <a:lvl2pPr>
              <a:defRPr sz="1800"/>
            </a:lvl2pPr>
            <a:lvl3pPr>
              <a:defRPr sz="1600"/>
            </a:lvl3pPr>
            <a:lvl4pPr>
              <a:defRPr sz="1600"/>
            </a:lvl4pPr>
            <a:lvl5pPr>
              <a:defRPr sz="16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Content Placeholder 5">
            <a:extLst>
              <a:ext uri="{FF2B5EF4-FFF2-40B4-BE49-F238E27FC236}">
                <a16:creationId xmlns:a16="http://schemas.microsoft.com/office/drawing/2014/main" id="{649EA717-9556-46C5-8A82-A04A2BC7DE98}"/>
              </a:ext>
            </a:extLst>
          </p:cNvPr>
          <p:cNvSpPr>
            <a:spLocks noGrp="1"/>
          </p:cNvSpPr>
          <p:nvPr>
            <p:ph idx="16"/>
          </p:nvPr>
        </p:nvSpPr>
        <p:spPr>
          <a:xfrm>
            <a:off x="635001" y="3679382"/>
            <a:ext cx="5394812" cy="2199817"/>
          </a:xfrm>
        </p:spPr>
        <p:txBody>
          <a:bodyPr>
            <a:normAutofit/>
          </a:bodyPr>
          <a:lstStyle>
            <a:lvl1pPr>
              <a:defRPr sz="2000"/>
            </a:lvl1pPr>
            <a:lvl2pPr>
              <a:defRPr sz="1800"/>
            </a:lvl2pPr>
            <a:lvl3pPr>
              <a:defRPr sz="1600"/>
            </a:lvl3pPr>
            <a:lvl4pPr>
              <a:defRPr sz="1600"/>
            </a:lvl4pPr>
            <a:lvl5pPr>
              <a:defRPr sz="16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7" name="Content Placeholder 7">
            <a:extLst>
              <a:ext uri="{FF2B5EF4-FFF2-40B4-BE49-F238E27FC236}">
                <a16:creationId xmlns:a16="http://schemas.microsoft.com/office/drawing/2014/main" id="{8BA796A1-3295-44D2-A897-A47A9095FCB4}"/>
              </a:ext>
            </a:extLst>
          </p:cNvPr>
          <p:cNvSpPr>
            <a:spLocks noGrp="1"/>
          </p:cNvSpPr>
          <p:nvPr>
            <p:ph idx="18"/>
          </p:nvPr>
        </p:nvSpPr>
        <p:spPr>
          <a:xfrm>
            <a:off x="6157683" y="3679380"/>
            <a:ext cx="5393782" cy="2199817"/>
          </a:xfrm>
        </p:spPr>
        <p:txBody>
          <a:bodyPr>
            <a:normAutofit/>
          </a:bodyPr>
          <a:lstStyle>
            <a:lvl1pPr>
              <a:defRPr sz="2000"/>
            </a:lvl1pPr>
            <a:lvl2pPr>
              <a:defRPr sz="1800"/>
            </a:lvl2pPr>
            <a:lvl3pPr>
              <a:defRPr sz="1600"/>
            </a:lvl3pPr>
            <a:lvl4pPr>
              <a:defRPr sz="1600"/>
            </a:lvl4pPr>
            <a:lvl5pPr>
              <a:defRPr sz="16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Slide Number Placeholder 3">
            <a:extLst>
              <a:ext uri="{FF2B5EF4-FFF2-40B4-BE49-F238E27FC236}">
                <a16:creationId xmlns:a16="http://schemas.microsoft.com/office/drawing/2014/main" id="{6F15722D-7B6E-1E74-6BB1-E8EDEEF53170}"/>
              </a:ext>
            </a:extLst>
          </p:cNvPr>
          <p:cNvSpPr>
            <a:spLocks noGrp="1"/>
          </p:cNvSpPr>
          <p:nvPr>
            <p:ph type="sldNum" sz="quarter" idx="19"/>
          </p:nvPr>
        </p:nvSpPr>
        <p:spPr/>
        <p:txBody>
          <a:bodyPr/>
          <a:lstStyle/>
          <a:p>
            <a:fld id="{58339581-759F-43B7-B47D-47F906F0E294}" type="slidenum">
              <a:rPr lang="en-US" smtClean="0"/>
              <a:pPr/>
              <a:t>‹#›</a:t>
            </a:fld>
            <a:endParaRPr lang="en-US" dirty="0"/>
          </a:p>
        </p:txBody>
      </p:sp>
      <p:cxnSp>
        <p:nvCxnSpPr>
          <p:cNvPr id="5" name="Straight Connector 4">
            <a:extLst>
              <a:ext uri="{FF2B5EF4-FFF2-40B4-BE49-F238E27FC236}">
                <a16:creationId xmlns:a16="http://schemas.microsoft.com/office/drawing/2014/main" id="{855995D3-7E28-1A40-4985-90A27F0E22C7}"/>
              </a:ext>
              <a:ext uri="{C183D7F6-B498-43B3-948B-1728B52AA6E4}">
                <adec:decorative xmlns:adec="http://schemas.microsoft.com/office/drawing/2017/decorative" val="1"/>
              </a:ext>
            </a:extLst>
          </p:cNvPr>
          <p:cNvCxnSpPr>
            <a:cxnSpLocks/>
          </p:cNvCxnSpPr>
          <p:nvPr userDrawn="1"/>
        </p:nvCxnSpPr>
        <p:spPr>
          <a:xfrm>
            <a:off x="543015" y="1226040"/>
            <a:ext cx="11174064" cy="0"/>
          </a:xfrm>
          <a:prstGeom prst="line">
            <a:avLst/>
          </a:prstGeom>
          <a:ln w="12700">
            <a:solidFill>
              <a:srgbClr val="EC5A2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9779851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Four Content Slide 2">
    <p:spTree>
      <p:nvGrpSpPr>
        <p:cNvPr id="1" name=""/>
        <p:cNvGrpSpPr/>
        <p:nvPr/>
      </p:nvGrpSpPr>
      <p:grpSpPr>
        <a:xfrm>
          <a:off x="0" y="0"/>
          <a:ext cx="0" cy="0"/>
          <a:chOff x="0" y="0"/>
          <a:chExt cx="0" cy="0"/>
        </a:xfrm>
      </p:grpSpPr>
      <p:sp>
        <p:nvSpPr>
          <p:cNvPr id="15" name="Title 1">
            <a:extLst>
              <a:ext uri="{FF2B5EF4-FFF2-40B4-BE49-F238E27FC236}">
                <a16:creationId xmlns:a16="http://schemas.microsoft.com/office/drawing/2014/main" id="{E6E5814C-DBCD-480F-8B77-1393161851FD}"/>
              </a:ext>
            </a:extLst>
          </p:cNvPr>
          <p:cNvSpPr>
            <a:spLocks noGrp="1"/>
          </p:cNvSpPr>
          <p:nvPr>
            <p:ph type="title"/>
          </p:nvPr>
        </p:nvSpPr>
        <p:spPr>
          <a:xfrm>
            <a:off x="635001" y="400540"/>
            <a:ext cx="10001250" cy="825500"/>
          </a:xfrm>
          <a:prstGeom prst="rect">
            <a:avLst/>
          </a:prstGeom>
        </p:spPr>
        <p:txBody>
          <a:bodyPr/>
          <a:lstStyle/>
          <a:p>
            <a:r>
              <a:rPr lang="en-US"/>
              <a:t>Click to edit Master title style</a:t>
            </a:r>
            <a:endParaRPr lang="en-US" dirty="0"/>
          </a:p>
        </p:txBody>
      </p:sp>
      <p:sp>
        <p:nvSpPr>
          <p:cNvPr id="3" name="Content Placeholder 1">
            <a:extLst>
              <a:ext uri="{FF2B5EF4-FFF2-40B4-BE49-F238E27FC236}">
                <a16:creationId xmlns:a16="http://schemas.microsoft.com/office/drawing/2014/main" id="{EEAE094E-9304-4478-A67E-2134D652F595}"/>
              </a:ext>
            </a:extLst>
          </p:cNvPr>
          <p:cNvSpPr>
            <a:spLocks noGrp="1"/>
          </p:cNvSpPr>
          <p:nvPr>
            <p:ph idx="1"/>
          </p:nvPr>
        </p:nvSpPr>
        <p:spPr>
          <a:xfrm>
            <a:off x="635000" y="1371600"/>
            <a:ext cx="5394813" cy="2199817"/>
          </a:xfrm>
        </p:spPr>
        <p:txBody>
          <a:bodyPr>
            <a:normAutofit/>
          </a:bodyPr>
          <a:lstStyle>
            <a:lvl1pPr>
              <a:defRPr sz="2400"/>
            </a:lvl1pPr>
            <a:lvl2pPr>
              <a:defRPr sz="2000"/>
            </a:lvl2pPr>
            <a:lvl3pPr>
              <a:defRPr sz="1800"/>
            </a:lvl3pPr>
            <a:lvl4pPr>
              <a:defRPr sz="1800"/>
            </a:lvl4pPr>
            <a:lvl5pPr>
              <a:defRPr sz="18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Content Placeholder 3">
            <a:extLst>
              <a:ext uri="{FF2B5EF4-FFF2-40B4-BE49-F238E27FC236}">
                <a16:creationId xmlns:a16="http://schemas.microsoft.com/office/drawing/2014/main" id="{118DBB5B-C021-463D-9F7D-8D7F1C3D4078}"/>
              </a:ext>
            </a:extLst>
          </p:cNvPr>
          <p:cNvSpPr>
            <a:spLocks noGrp="1"/>
          </p:cNvSpPr>
          <p:nvPr>
            <p:ph idx="14"/>
          </p:nvPr>
        </p:nvSpPr>
        <p:spPr>
          <a:xfrm>
            <a:off x="6157682" y="1371598"/>
            <a:ext cx="5393783" cy="2199817"/>
          </a:xfrm>
        </p:spPr>
        <p:txBody>
          <a:bodyPr>
            <a:normAutofit/>
          </a:bodyPr>
          <a:lstStyle>
            <a:lvl1pPr>
              <a:defRPr sz="2400"/>
            </a:lvl1pPr>
            <a:lvl2pPr>
              <a:defRPr sz="2000"/>
            </a:lvl2pPr>
            <a:lvl3pPr>
              <a:defRPr sz="1800"/>
            </a:lvl3pPr>
            <a:lvl4pPr>
              <a:defRPr sz="1800"/>
            </a:lvl4pPr>
            <a:lvl5pPr>
              <a:defRPr sz="18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Content Placeholder 5">
            <a:extLst>
              <a:ext uri="{FF2B5EF4-FFF2-40B4-BE49-F238E27FC236}">
                <a16:creationId xmlns:a16="http://schemas.microsoft.com/office/drawing/2014/main" id="{649EA717-9556-46C5-8A82-A04A2BC7DE98}"/>
              </a:ext>
            </a:extLst>
          </p:cNvPr>
          <p:cNvSpPr>
            <a:spLocks noGrp="1"/>
          </p:cNvSpPr>
          <p:nvPr>
            <p:ph idx="16"/>
          </p:nvPr>
        </p:nvSpPr>
        <p:spPr>
          <a:xfrm>
            <a:off x="635001" y="3679382"/>
            <a:ext cx="5394812" cy="2199817"/>
          </a:xfrm>
        </p:spPr>
        <p:txBody>
          <a:bodyPr>
            <a:normAutofit/>
          </a:bodyPr>
          <a:lstStyle>
            <a:lvl1pPr>
              <a:defRPr sz="2400"/>
            </a:lvl1pPr>
            <a:lvl2pPr>
              <a:defRPr sz="2000"/>
            </a:lvl2pPr>
            <a:lvl3pPr>
              <a:defRPr sz="1800"/>
            </a:lvl3pPr>
            <a:lvl4pPr>
              <a:defRPr sz="1800"/>
            </a:lvl4pPr>
            <a:lvl5pPr>
              <a:defRPr sz="18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7" name="Content Placeholder 7">
            <a:extLst>
              <a:ext uri="{FF2B5EF4-FFF2-40B4-BE49-F238E27FC236}">
                <a16:creationId xmlns:a16="http://schemas.microsoft.com/office/drawing/2014/main" id="{8BA796A1-3295-44D2-A897-A47A9095FCB4}"/>
              </a:ext>
            </a:extLst>
          </p:cNvPr>
          <p:cNvSpPr>
            <a:spLocks noGrp="1"/>
          </p:cNvSpPr>
          <p:nvPr>
            <p:ph idx="18"/>
          </p:nvPr>
        </p:nvSpPr>
        <p:spPr>
          <a:xfrm>
            <a:off x="6157683" y="3679380"/>
            <a:ext cx="5393782" cy="2199817"/>
          </a:xfrm>
        </p:spPr>
        <p:txBody>
          <a:bodyPr>
            <a:normAutofit/>
          </a:bodyPr>
          <a:lstStyle>
            <a:lvl1pPr>
              <a:defRPr sz="2400"/>
            </a:lvl1pPr>
            <a:lvl2pPr>
              <a:defRPr sz="2000"/>
            </a:lvl2pPr>
            <a:lvl3pPr>
              <a:defRPr sz="1800"/>
            </a:lvl3pPr>
            <a:lvl4pPr>
              <a:defRPr sz="1800"/>
            </a:lvl4pPr>
            <a:lvl5pPr>
              <a:defRPr sz="18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Slide Number Placeholder 3">
            <a:extLst>
              <a:ext uri="{FF2B5EF4-FFF2-40B4-BE49-F238E27FC236}">
                <a16:creationId xmlns:a16="http://schemas.microsoft.com/office/drawing/2014/main" id="{EFA879A4-6B20-8DF2-F5C3-ADBAC0844701}"/>
              </a:ext>
            </a:extLst>
          </p:cNvPr>
          <p:cNvSpPr>
            <a:spLocks noGrp="1"/>
          </p:cNvSpPr>
          <p:nvPr>
            <p:ph type="sldNum" sz="quarter" idx="19"/>
          </p:nvPr>
        </p:nvSpPr>
        <p:spPr/>
        <p:txBody>
          <a:bodyPr/>
          <a:lstStyle/>
          <a:p>
            <a:fld id="{58339581-759F-43B7-B47D-47F906F0E294}" type="slidenum">
              <a:rPr lang="en-US" smtClean="0"/>
              <a:pPr/>
              <a:t>‹#›</a:t>
            </a:fld>
            <a:endParaRPr lang="en-US" dirty="0"/>
          </a:p>
        </p:txBody>
      </p:sp>
      <p:cxnSp>
        <p:nvCxnSpPr>
          <p:cNvPr id="5" name="Straight Connector 4">
            <a:extLst>
              <a:ext uri="{FF2B5EF4-FFF2-40B4-BE49-F238E27FC236}">
                <a16:creationId xmlns:a16="http://schemas.microsoft.com/office/drawing/2014/main" id="{D4D01346-989D-90F9-A017-8D976002F845}"/>
              </a:ext>
              <a:ext uri="{C183D7F6-B498-43B3-948B-1728B52AA6E4}">
                <adec:decorative xmlns:adec="http://schemas.microsoft.com/office/drawing/2017/decorative" val="1"/>
              </a:ext>
            </a:extLst>
          </p:cNvPr>
          <p:cNvCxnSpPr>
            <a:cxnSpLocks/>
          </p:cNvCxnSpPr>
          <p:nvPr userDrawn="1"/>
        </p:nvCxnSpPr>
        <p:spPr>
          <a:xfrm>
            <a:off x="543015" y="1226040"/>
            <a:ext cx="11174064" cy="0"/>
          </a:xfrm>
          <a:prstGeom prst="line">
            <a:avLst/>
          </a:prstGeom>
          <a:ln w="12700">
            <a:solidFill>
              <a:srgbClr val="EC5A2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977985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le Slide 2">
    <p:bg>
      <p:bgPr>
        <a:solidFill>
          <a:schemeClr val="bg1"/>
        </a:solid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FCB625F4-5032-11B0-B9E0-690632359ACC}"/>
              </a:ext>
              <a:ext uri="{C183D7F6-B498-43B3-948B-1728B52AA6E4}">
                <adec:decorative xmlns:adec="http://schemas.microsoft.com/office/drawing/2017/decorative" val="1"/>
              </a:ext>
            </a:extLst>
          </p:cNvPr>
          <p:cNvSpPr/>
          <p:nvPr userDrawn="1"/>
        </p:nvSpPr>
        <p:spPr>
          <a:xfrm>
            <a:off x="-712" y="1751553"/>
            <a:ext cx="12192737" cy="933949"/>
          </a:xfrm>
          <a:custGeom>
            <a:avLst/>
            <a:gdLst>
              <a:gd name="connsiteX0" fmla="*/ 9151699 w 12192000"/>
              <a:gd name="connsiteY0" fmla="*/ 0 h 931130"/>
              <a:gd name="connsiteX1" fmla="*/ 12192000 w 12192000"/>
              <a:gd name="connsiteY1" fmla="*/ 0 h 931130"/>
              <a:gd name="connsiteX2" fmla="*/ 12192000 w 12192000"/>
              <a:gd name="connsiteY2" fmla="*/ 931130 h 931130"/>
              <a:gd name="connsiteX3" fmla="*/ 9079495 w 12192000"/>
              <a:gd name="connsiteY3" fmla="*/ 931130 h 931130"/>
              <a:gd name="connsiteX4" fmla="*/ 9092191 w 12192000"/>
              <a:gd name="connsiteY4" fmla="*/ 904776 h 931130"/>
              <a:gd name="connsiteX5" fmla="*/ 9202875 w 12192000"/>
              <a:gd name="connsiteY5" fmla="*/ 356536 h 931130"/>
              <a:gd name="connsiteX6" fmla="*/ 9174260 w 12192000"/>
              <a:gd name="connsiteY6" fmla="*/ 72680 h 931130"/>
              <a:gd name="connsiteX7" fmla="*/ 0 w 12192000"/>
              <a:gd name="connsiteY7" fmla="*/ 0 h 931130"/>
              <a:gd name="connsiteX8" fmla="*/ 3213648 w 12192000"/>
              <a:gd name="connsiteY8" fmla="*/ 0 h 931130"/>
              <a:gd name="connsiteX9" fmla="*/ 3191086 w 12192000"/>
              <a:gd name="connsiteY9" fmla="*/ 72680 h 931130"/>
              <a:gd name="connsiteX10" fmla="*/ 3162471 w 12192000"/>
              <a:gd name="connsiteY10" fmla="*/ 356536 h 931130"/>
              <a:gd name="connsiteX11" fmla="*/ 3273156 w 12192000"/>
              <a:gd name="connsiteY11" fmla="*/ 904776 h 931130"/>
              <a:gd name="connsiteX12" fmla="*/ 3285851 w 12192000"/>
              <a:gd name="connsiteY12" fmla="*/ 931130 h 931130"/>
              <a:gd name="connsiteX13" fmla="*/ 0 w 12192000"/>
              <a:gd name="connsiteY13" fmla="*/ 931130 h 931130"/>
              <a:gd name="connsiteX0" fmla="*/ 9151699 w 12192000"/>
              <a:gd name="connsiteY0" fmla="*/ 6350 h 937480"/>
              <a:gd name="connsiteX1" fmla="*/ 12192000 w 12192000"/>
              <a:gd name="connsiteY1" fmla="*/ 6350 h 937480"/>
              <a:gd name="connsiteX2" fmla="*/ 12192000 w 12192000"/>
              <a:gd name="connsiteY2" fmla="*/ 937480 h 937480"/>
              <a:gd name="connsiteX3" fmla="*/ 9079495 w 12192000"/>
              <a:gd name="connsiteY3" fmla="*/ 937480 h 937480"/>
              <a:gd name="connsiteX4" fmla="*/ 9092191 w 12192000"/>
              <a:gd name="connsiteY4" fmla="*/ 911126 h 937480"/>
              <a:gd name="connsiteX5" fmla="*/ 9202875 w 12192000"/>
              <a:gd name="connsiteY5" fmla="*/ 362886 h 937480"/>
              <a:gd name="connsiteX6" fmla="*/ 9174260 w 12192000"/>
              <a:gd name="connsiteY6" fmla="*/ 79030 h 937480"/>
              <a:gd name="connsiteX7" fmla="*/ 9151699 w 12192000"/>
              <a:gd name="connsiteY7" fmla="*/ 6350 h 937480"/>
              <a:gd name="connsiteX8" fmla="*/ 38100 w 12192000"/>
              <a:gd name="connsiteY8" fmla="*/ 0 h 937480"/>
              <a:gd name="connsiteX9" fmla="*/ 3213648 w 12192000"/>
              <a:gd name="connsiteY9" fmla="*/ 6350 h 937480"/>
              <a:gd name="connsiteX10" fmla="*/ 3191086 w 12192000"/>
              <a:gd name="connsiteY10" fmla="*/ 79030 h 937480"/>
              <a:gd name="connsiteX11" fmla="*/ 3162471 w 12192000"/>
              <a:gd name="connsiteY11" fmla="*/ 362886 h 937480"/>
              <a:gd name="connsiteX12" fmla="*/ 3273156 w 12192000"/>
              <a:gd name="connsiteY12" fmla="*/ 911126 h 937480"/>
              <a:gd name="connsiteX13" fmla="*/ 3285851 w 12192000"/>
              <a:gd name="connsiteY13" fmla="*/ 937480 h 937480"/>
              <a:gd name="connsiteX14" fmla="*/ 0 w 12192000"/>
              <a:gd name="connsiteY14" fmla="*/ 937480 h 937480"/>
              <a:gd name="connsiteX15" fmla="*/ 38100 w 12192000"/>
              <a:gd name="connsiteY15" fmla="*/ 0 h 937480"/>
              <a:gd name="connsiteX0" fmla="*/ 9113599 w 12153900"/>
              <a:gd name="connsiteY0" fmla="*/ 6350 h 937480"/>
              <a:gd name="connsiteX1" fmla="*/ 12153900 w 12153900"/>
              <a:gd name="connsiteY1" fmla="*/ 6350 h 937480"/>
              <a:gd name="connsiteX2" fmla="*/ 12153900 w 12153900"/>
              <a:gd name="connsiteY2" fmla="*/ 937480 h 937480"/>
              <a:gd name="connsiteX3" fmla="*/ 9041395 w 12153900"/>
              <a:gd name="connsiteY3" fmla="*/ 937480 h 937480"/>
              <a:gd name="connsiteX4" fmla="*/ 9054091 w 12153900"/>
              <a:gd name="connsiteY4" fmla="*/ 911126 h 937480"/>
              <a:gd name="connsiteX5" fmla="*/ 9164775 w 12153900"/>
              <a:gd name="connsiteY5" fmla="*/ 362886 h 937480"/>
              <a:gd name="connsiteX6" fmla="*/ 9136160 w 12153900"/>
              <a:gd name="connsiteY6" fmla="*/ 79030 h 937480"/>
              <a:gd name="connsiteX7" fmla="*/ 9113599 w 12153900"/>
              <a:gd name="connsiteY7" fmla="*/ 6350 h 937480"/>
              <a:gd name="connsiteX8" fmla="*/ 0 w 12153900"/>
              <a:gd name="connsiteY8" fmla="*/ 0 h 937480"/>
              <a:gd name="connsiteX9" fmla="*/ 3175548 w 12153900"/>
              <a:gd name="connsiteY9" fmla="*/ 6350 h 937480"/>
              <a:gd name="connsiteX10" fmla="*/ 3152986 w 12153900"/>
              <a:gd name="connsiteY10" fmla="*/ 79030 h 937480"/>
              <a:gd name="connsiteX11" fmla="*/ 3124371 w 12153900"/>
              <a:gd name="connsiteY11" fmla="*/ 362886 h 937480"/>
              <a:gd name="connsiteX12" fmla="*/ 3235056 w 12153900"/>
              <a:gd name="connsiteY12" fmla="*/ 911126 h 937480"/>
              <a:gd name="connsiteX13" fmla="*/ 3247751 w 12153900"/>
              <a:gd name="connsiteY13" fmla="*/ 937480 h 937480"/>
              <a:gd name="connsiteX14" fmla="*/ 12700 w 12153900"/>
              <a:gd name="connsiteY14" fmla="*/ 931130 h 937480"/>
              <a:gd name="connsiteX15" fmla="*/ 0 w 12153900"/>
              <a:gd name="connsiteY15" fmla="*/ 0 h 937480"/>
              <a:gd name="connsiteX0" fmla="*/ 9119949 w 12160250"/>
              <a:gd name="connsiteY0" fmla="*/ 6350 h 937480"/>
              <a:gd name="connsiteX1" fmla="*/ 12160250 w 12160250"/>
              <a:gd name="connsiteY1" fmla="*/ 6350 h 937480"/>
              <a:gd name="connsiteX2" fmla="*/ 12160250 w 12160250"/>
              <a:gd name="connsiteY2" fmla="*/ 937480 h 937480"/>
              <a:gd name="connsiteX3" fmla="*/ 9047745 w 12160250"/>
              <a:gd name="connsiteY3" fmla="*/ 937480 h 937480"/>
              <a:gd name="connsiteX4" fmla="*/ 9060441 w 12160250"/>
              <a:gd name="connsiteY4" fmla="*/ 911126 h 937480"/>
              <a:gd name="connsiteX5" fmla="*/ 9171125 w 12160250"/>
              <a:gd name="connsiteY5" fmla="*/ 362886 h 937480"/>
              <a:gd name="connsiteX6" fmla="*/ 9142510 w 12160250"/>
              <a:gd name="connsiteY6" fmla="*/ 79030 h 937480"/>
              <a:gd name="connsiteX7" fmla="*/ 9119949 w 12160250"/>
              <a:gd name="connsiteY7" fmla="*/ 6350 h 937480"/>
              <a:gd name="connsiteX8" fmla="*/ 6350 w 12160250"/>
              <a:gd name="connsiteY8" fmla="*/ 0 h 937480"/>
              <a:gd name="connsiteX9" fmla="*/ 3181898 w 12160250"/>
              <a:gd name="connsiteY9" fmla="*/ 6350 h 937480"/>
              <a:gd name="connsiteX10" fmla="*/ 3159336 w 12160250"/>
              <a:gd name="connsiteY10" fmla="*/ 79030 h 937480"/>
              <a:gd name="connsiteX11" fmla="*/ 3130721 w 12160250"/>
              <a:gd name="connsiteY11" fmla="*/ 362886 h 937480"/>
              <a:gd name="connsiteX12" fmla="*/ 3241406 w 12160250"/>
              <a:gd name="connsiteY12" fmla="*/ 911126 h 937480"/>
              <a:gd name="connsiteX13" fmla="*/ 3254101 w 12160250"/>
              <a:gd name="connsiteY13" fmla="*/ 937480 h 937480"/>
              <a:gd name="connsiteX14" fmla="*/ 0 w 12160250"/>
              <a:gd name="connsiteY14" fmla="*/ 931130 h 937480"/>
              <a:gd name="connsiteX15" fmla="*/ 6350 w 12160250"/>
              <a:gd name="connsiteY15" fmla="*/ 0 h 937480"/>
              <a:gd name="connsiteX0" fmla="*/ 9127722 w 12168023"/>
              <a:gd name="connsiteY0" fmla="*/ 2819 h 933949"/>
              <a:gd name="connsiteX1" fmla="*/ 12168023 w 12168023"/>
              <a:gd name="connsiteY1" fmla="*/ 2819 h 933949"/>
              <a:gd name="connsiteX2" fmla="*/ 12168023 w 12168023"/>
              <a:gd name="connsiteY2" fmla="*/ 933949 h 933949"/>
              <a:gd name="connsiteX3" fmla="*/ 9055518 w 12168023"/>
              <a:gd name="connsiteY3" fmla="*/ 933949 h 933949"/>
              <a:gd name="connsiteX4" fmla="*/ 9068214 w 12168023"/>
              <a:gd name="connsiteY4" fmla="*/ 907595 h 933949"/>
              <a:gd name="connsiteX5" fmla="*/ 9178898 w 12168023"/>
              <a:gd name="connsiteY5" fmla="*/ 359355 h 933949"/>
              <a:gd name="connsiteX6" fmla="*/ 9150283 w 12168023"/>
              <a:gd name="connsiteY6" fmla="*/ 75499 h 933949"/>
              <a:gd name="connsiteX7" fmla="*/ 9127722 w 12168023"/>
              <a:gd name="connsiteY7" fmla="*/ 2819 h 933949"/>
              <a:gd name="connsiteX8" fmla="*/ 0 w 12168023"/>
              <a:gd name="connsiteY8" fmla="*/ 0 h 933949"/>
              <a:gd name="connsiteX9" fmla="*/ 3189671 w 12168023"/>
              <a:gd name="connsiteY9" fmla="*/ 2819 h 933949"/>
              <a:gd name="connsiteX10" fmla="*/ 3167109 w 12168023"/>
              <a:gd name="connsiteY10" fmla="*/ 75499 h 933949"/>
              <a:gd name="connsiteX11" fmla="*/ 3138494 w 12168023"/>
              <a:gd name="connsiteY11" fmla="*/ 359355 h 933949"/>
              <a:gd name="connsiteX12" fmla="*/ 3249179 w 12168023"/>
              <a:gd name="connsiteY12" fmla="*/ 907595 h 933949"/>
              <a:gd name="connsiteX13" fmla="*/ 3261874 w 12168023"/>
              <a:gd name="connsiteY13" fmla="*/ 933949 h 933949"/>
              <a:gd name="connsiteX14" fmla="*/ 7773 w 12168023"/>
              <a:gd name="connsiteY14" fmla="*/ 927599 h 933949"/>
              <a:gd name="connsiteX15" fmla="*/ 0 w 12168023"/>
              <a:gd name="connsiteY15" fmla="*/ 0 h 933949"/>
              <a:gd name="connsiteX0" fmla="*/ 9120661 w 12160962"/>
              <a:gd name="connsiteY0" fmla="*/ 2819 h 933949"/>
              <a:gd name="connsiteX1" fmla="*/ 12160962 w 12160962"/>
              <a:gd name="connsiteY1" fmla="*/ 2819 h 933949"/>
              <a:gd name="connsiteX2" fmla="*/ 12160962 w 12160962"/>
              <a:gd name="connsiteY2" fmla="*/ 933949 h 933949"/>
              <a:gd name="connsiteX3" fmla="*/ 9048457 w 12160962"/>
              <a:gd name="connsiteY3" fmla="*/ 933949 h 933949"/>
              <a:gd name="connsiteX4" fmla="*/ 9061153 w 12160962"/>
              <a:gd name="connsiteY4" fmla="*/ 907595 h 933949"/>
              <a:gd name="connsiteX5" fmla="*/ 9171837 w 12160962"/>
              <a:gd name="connsiteY5" fmla="*/ 359355 h 933949"/>
              <a:gd name="connsiteX6" fmla="*/ 9143222 w 12160962"/>
              <a:gd name="connsiteY6" fmla="*/ 75499 h 933949"/>
              <a:gd name="connsiteX7" fmla="*/ 9120661 w 12160962"/>
              <a:gd name="connsiteY7" fmla="*/ 2819 h 933949"/>
              <a:gd name="connsiteX8" fmla="*/ 0 w 12160962"/>
              <a:gd name="connsiteY8" fmla="*/ 0 h 933949"/>
              <a:gd name="connsiteX9" fmla="*/ 3182610 w 12160962"/>
              <a:gd name="connsiteY9" fmla="*/ 2819 h 933949"/>
              <a:gd name="connsiteX10" fmla="*/ 3160048 w 12160962"/>
              <a:gd name="connsiteY10" fmla="*/ 75499 h 933949"/>
              <a:gd name="connsiteX11" fmla="*/ 3131433 w 12160962"/>
              <a:gd name="connsiteY11" fmla="*/ 359355 h 933949"/>
              <a:gd name="connsiteX12" fmla="*/ 3242118 w 12160962"/>
              <a:gd name="connsiteY12" fmla="*/ 907595 h 933949"/>
              <a:gd name="connsiteX13" fmla="*/ 3254813 w 12160962"/>
              <a:gd name="connsiteY13" fmla="*/ 933949 h 933949"/>
              <a:gd name="connsiteX14" fmla="*/ 712 w 12160962"/>
              <a:gd name="connsiteY14" fmla="*/ 927599 h 933949"/>
              <a:gd name="connsiteX15" fmla="*/ 0 w 12160962"/>
              <a:gd name="connsiteY15" fmla="*/ 0 h 933949"/>
              <a:gd name="connsiteX0" fmla="*/ 9120661 w 12192737"/>
              <a:gd name="connsiteY0" fmla="*/ 2819 h 933949"/>
              <a:gd name="connsiteX1" fmla="*/ 12192737 w 12192737"/>
              <a:gd name="connsiteY1" fmla="*/ 2819 h 933949"/>
              <a:gd name="connsiteX2" fmla="*/ 12160962 w 12192737"/>
              <a:gd name="connsiteY2" fmla="*/ 933949 h 933949"/>
              <a:gd name="connsiteX3" fmla="*/ 9048457 w 12192737"/>
              <a:gd name="connsiteY3" fmla="*/ 933949 h 933949"/>
              <a:gd name="connsiteX4" fmla="*/ 9061153 w 12192737"/>
              <a:gd name="connsiteY4" fmla="*/ 907595 h 933949"/>
              <a:gd name="connsiteX5" fmla="*/ 9171837 w 12192737"/>
              <a:gd name="connsiteY5" fmla="*/ 359355 h 933949"/>
              <a:gd name="connsiteX6" fmla="*/ 9143222 w 12192737"/>
              <a:gd name="connsiteY6" fmla="*/ 75499 h 933949"/>
              <a:gd name="connsiteX7" fmla="*/ 9120661 w 12192737"/>
              <a:gd name="connsiteY7" fmla="*/ 2819 h 933949"/>
              <a:gd name="connsiteX8" fmla="*/ 0 w 12192737"/>
              <a:gd name="connsiteY8" fmla="*/ 0 h 933949"/>
              <a:gd name="connsiteX9" fmla="*/ 3182610 w 12192737"/>
              <a:gd name="connsiteY9" fmla="*/ 2819 h 933949"/>
              <a:gd name="connsiteX10" fmla="*/ 3160048 w 12192737"/>
              <a:gd name="connsiteY10" fmla="*/ 75499 h 933949"/>
              <a:gd name="connsiteX11" fmla="*/ 3131433 w 12192737"/>
              <a:gd name="connsiteY11" fmla="*/ 359355 h 933949"/>
              <a:gd name="connsiteX12" fmla="*/ 3242118 w 12192737"/>
              <a:gd name="connsiteY12" fmla="*/ 907595 h 933949"/>
              <a:gd name="connsiteX13" fmla="*/ 3254813 w 12192737"/>
              <a:gd name="connsiteY13" fmla="*/ 933949 h 933949"/>
              <a:gd name="connsiteX14" fmla="*/ 712 w 12192737"/>
              <a:gd name="connsiteY14" fmla="*/ 927599 h 933949"/>
              <a:gd name="connsiteX15" fmla="*/ 0 w 12192737"/>
              <a:gd name="connsiteY15" fmla="*/ 0 h 933949"/>
              <a:gd name="connsiteX0" fmla="*/ 9120661 w 12192737"/>
              <a:gd name="connsiteY0" fmla="*/ 2819 h 933949"/>
              <a:gd name="connsiteX1" fmla="*/ 12192737 w 12192737"/>
              <a:gd name="connsiteY1" fmla="*/ 2819 h 933949"/>
              <a:gd name="connsiteX2" fmla="*/ 12189206 w 12192737"/>
              <a:gd name="connsiteY2" fmla="*/ 933949 h 933949"/>
              <a:gd name="connsiteX3" fmla="*/ 9048457 w 12192737"/>
              <a:gd name="connsiteY3" fmla="*/ 933949 h 933949"/>
              <a:gd name="connsiteX4" fmla="*/ 9061153 w 12192737"/>
              <a:gd name="connsiteY4" fmla="*/ 907595 h 933949"/>
              <a:gd name="connsiteX5" fmla="*/ 9171837 w 12192737"/>
              <a:gd name="connsiteY5" fmla="*/ 359355 h 933949"/>
              <a:gd name="connsiteX6" fmla="*/ 9143222 w 12192737"/>
              <a:gd name="connsiteY6" fmla="*/ 75499 h 933949"/>
              <a:gd name="connsiteX7" fmla="*/ 9120661 w 12192737"/>
              <a:gd name="connsiteY7" fmla="*/ 2819 h 933949"/>
              <a:gd name="connsiteX8" fmla="*/ 0 w 12192737"/>
              <a:gd name="connsiteY8" fmla="*/ 0 h 933949"/>
              <a:gd name="connsiteX9" fmla="*/ 3182610 w 12192737"/>
              <a:gd name="connsiteY9" fmla="*/ 2819 h 933949"/>
              <a:gd name="connsiteX10" fmla="*/ 3160048 w 12192737"/>
              <a:gd name="connsiteY10" fmla="*/ 75499 h 933949"/>
              <a:gd name="connsiteX11" fmla="*/ 3131433 w 12192737"/>
              <a:gd name="connsiteY11" fmla="*/ 359355 h 933949"/>
              <a:gd name="connsiteX12" fmla="*/ 3242118 w 12192737"/>
              <a:gd name="connsiteY12" fmla="*/ 907595 h 933949"/>
              <a:gd name="connsiteX13" fmla="*/ 3254813 w 12192737"/>
              <a:gd name="connsiteY13" fmla="*/ 933949 h 933949"/>
              <a:gd name="connsiteX14" fmla="*/ 712 w 12192737"/>
              <a:gd name="connsiteY14" fmla="*/ 927599 h 933949"/>
              <a:gd name="connsiteX15" fmla="*/ 0 w 12192737"/>
              <a:gd name="connsiteY15" fmla="*/ 0 h 9339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2192737" h="933949">
                <a:moveTo>
                  <a:pt x="9120661" y="2819"/>
                </a:moveTo>
                <a:lnTo>
                  <a:pt x="12192737" y="2819"/>
                </a:lnTo>
                <a:lnTo>
                  <a:pt x="12189206" y="933949"/>
                </a:lnTo>
                <a:lnTo>
                  <a:pt x="9048457" y="933949"/>
                </a:lnTo>
                <a:lnTo>
                  <a:pt x="9061153" y="907595"/>
                </a:lnTo>
                <a:cubicBezTo>
                  <a:pt x="9132425" y="739088"/>
                  <a:pt x="9171837" y="553824"/>
                  <a:pt x="9171837" y="359355"/>
                </a:cubicBezTo>
                <a:cubicBezTo>
                  <a:pt x="9171837" y="262121"/>
                  <a:pt x="9161984" y="167187"/>
                  <a:pt x="9143222" y="75499"/>
                </a:cubicBezTo>
                <a:lnTo>
                  <a:pt x="9120661" y="2819"/>
                </a:lnTo>
                <a:close/>
                <a:moveTo>
                  <a:pt x="0" y="0"/>
                </a:moveTo>
                <a:lnTo>
                  <a:pt x="3182610" y="2819"/>
                </a:lnTo>
                <a:lnTo>
                  <a:pt x="3160048" y="75499"/>
                </a:lnTo>
                <a:cubicBezTo>
                  <a:pt x="3141286" y="167187"/>
                  <a:pt x="3131433" y="262121"/>
                  <a:pt x="3131433" y="359355"/>
                </a:cubicBezTo>
                <a:cubicBezTo>
                  <a:pt x="3131433" y="553824"/>
                  <a:pt x="3170845" y="739088"/>
                  <a:pt x="3242118" y="907595"/>
                </a:cubicBezTo>
                <a:lnTo>
                  <a:pt x="3254813" y="933949"/>
                </a:lnTo>
                <a:lnTo>
                  <a:pt x="712" y="927599"/>
                </a:lnTo>
                <a:cubicBezTo>
                  <a:pt x="712" y="617222"/>
                  <a:pt x="0" y="310377"/>
                  <a:pt x="0" y="0"/>
                </a:cubicBezTo>
                <a:close/>
              </a:path>
            </a:pathLst>
          </a:custGeom>
          <a:solidFill>
            <a:srgbClr val="064276"/>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err="1"/>
          </a:p>
        </p:txBody>
      </p:sp>
      <p:sp>
        <p:nvSpPr>
          <p:cNvPr id="2" name="Title 1">
            <a:extLst>
              <a:ext uri="{FF2B5EF4-FFF2-40B4-BE49-F238E27FC236}">
                <a16:creationId xmlns:a16="http://schemas.microsoft.com/office/drawing/2014/main" id="{CB03EADC-FA06-4311-9C7E-8EE2BED88A60}"/>
              </a:ext>
            </a:extLst>
          </p:cNvPr>
          <p:cNvSpPr>
            <a:spLocks noGrp="1"/>
          </p:cNvSpPr>
          <p:nvPr userDrawn="1">
            <p:ph type="ctrTitle" hasCustomPrompt="1"/>
          </p:nvPr>
        </p:nvSpPr>
        <p:spPr>
          <a:xfrm>
            <a:off x="946484" y="3413938"/>
            <a:ext cx="10299032" cy="2533433"/>
          </a:xfrm>
          <a:prstGeom prst="rect">
            <a:avLst/>
          </a:prstGeom>
        </p:spPr>
        <p:txBody>
          <a:bodyPr anchor="ctr">
            <a:normAutofit/>
          </a:bodyPr>
          <a:lstStyle>
            <a:lvl1pPr algn="ctr">
              <a:lnSpc>
                <a:spcPct val="130000"/>
              </a:lnSpc>
              <a:defRPr sz="4700" b="1" baseline="0">
                <a:solidFill>
                  <a:srgbClr val="142850"/>
                </a:solidFill>
                <a:latin typeface="Arial" panose="020B0604020202020204" pitchFamily="34" charset="0"/>
                <a:cs typeface="Arial" panose="020B0604020202020204" pitchFamily="34" charset="0"/>
              </a:defRPr>
            </a:lvl1pPr>
          </a:lstStyle>
          <a:p>
            <a:r>
              <a:rPr lang="en-US" dirty="0"/>
              <a:t>Title slide 2</a:t>
            </a:r>
          </a:p>
        </p:txBody>
      </p:sp>
      <p:sp>
        <p:nvSpPr>
          <p:cNvPr id="15" name="Text Placeholder 14">
            <a:extLst>
              <a:ext uri="{FF2B5EF4-FFF2-40B4-BE49-F238E27FC236}">
                <a16:creationId xmlns:a16="http://schemas.microsoft.com/office/drawing/2014/main" id="{36FD5649-EFD0-4143-B2F7-F53BD0B94110}"/>
              </a:ext>
            </a:extLst>
          </p:cNvPr>
          <p:cNvSpPr>
            <a:spLocks noGrp="1"/>
          </p:cNvSpPr>
          <p:nvPr userDrawn="1">
            <p:ph type="body" sz="quarter" idx="13" hasCustomPrompt="1"/>
          </p:nvPr>
        </p:nvSpPr>
        <p:spPr>
          <a:xfrm>
            <a:off x="9556750" y="1238693"/>
            <a:ext cx="2408250" cy="515679"/>
          </a:xfrm>
        </p:spPr>
        <p:txBody>
          <a:bodyPr anchor="ctr">
            <a:normAutofit/>
          </a:bodyPr>
          <a:lstStyle>
            <a:lvl1pPr marL="0" indent="0" algn="r">
              <a:buNone/>
              <a:defRPr sz="1800" b="1">
                <a:solidFill>
                  <a:srgbClr val="142850"/>
                </a:solidFill>
              </a:defRPr>
            </a:lvl1pPr>
          </a:lstStyle>
          <a:p>
            <a:pPr lvl="0"/>
            <a:r>
              <a:rPr lang="en-US" dirty="0"/>
              <a:t>Date</a:t>
            </a:r>
          </a:p>
        </p:txBody>
      </p:sp>
      <p:pic>
        <p:nvPicPr>
          <p:cNvPr id="19" name="Picture 18" descr="Oregon Health Authority Logo">
            <a:extLst>
              <a:ext uri="{FF2B5EF4-FFF2-40B4-BE49-F238E27FC236}">
                <a16:creationId xmlns:a16="http://schemas.microsoft.com/office/drawing/2014/main" id="{6850587F-3861-3D3E-70BD-CDD4A54E736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424936" y="962433"/>
            <a:ext cx="5342130" cy="1749710"/>
          </a:xfrm>
          <a:prstGeom prst="rect">
            <a:avLst/>
          </a:prstGeom>
        </p:spPr>
      </p:pic>
    </p:spTree>
    <p:extLst>
      <p:ext uri="{BB962C8B-B14F-4D97-AF65-F5344CB8AC3E}">
        <p14:creationId xmlns:p14="http://schemas.microsoft.com/office/powerpoint/2010/main" val="50438556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Grid Slide">
    <p:spTree>
      <p:nvGrpSpPr>
        <p:cNvPr id="1" name=""/>
        <p:cNvGrpSpPr/>
        <p:nvPr/>
      </p:nvGrpSpPr>
      <p:grpSpPr>
        <a:xfrm>
          <a:off x="0" y="0"/>
          <a:ext cx="0" cy="0"/>
          <a:chOff x="0" y="0"/>
          <a:chExt cx="0" cy="0"/>
        </a:xfrm>
      </p:grpSpPr>
      <p:sp>
        <p:nvSpPr>
          <p:cNvPr id="15" name="Title 1">
            <a:extLst>
              <a:ext uri="{FF2B5EF4-FFF2-40B4-BE49-F238E27FC236}">
                <a16:creationId xmlns:a16="http://schemas.microsoft.com/office/drawing/2014/main" id="{E6E5814C-DBCD-480F-8B77-1393161851FD}"/>
              </a:ext>
            </a:extLst>
          </p:cNvPr>
          <p:cNvSpPr>
            <a:spLocks noGrp="1"/>
          </p:cNvSpPr>
          <p:nvPr>
            <p:ph type="title"/>
          </p:nvPr>
        </p:nvSpPr>
        <p:spPr>
          <a:xfrm>
            <a:off x="635001" y="400540"/>
            <a:ext cx="10001250" cy="825500"/>
          </a:xfrm>
          <a:prstGeom prst="rect">
            <a:avLst/>
          </a:prstGeom>
        </p:spPr>
        <p:txBody>
          <a:bodyPr/>
          <a:lstStyle/>
          <a:p>
            <a:r>
              <a:rPr lang="en-US"/>
              <a:t>Click to edit Master title style</a:t>
            </a:r>
            <a:endParaRPr lang="en-US" dirty="0"/>
          </a:p>
        </p:txBody>
      </p:sp>
      <p:sp>
        <p:nvSpPr>
          <p:cNvPr id="3" name="Content Placeholder 1">
            <a:extLst>
              <a:ext uri="{FF2B5EF4-FFF2-40B4-BE49-F238E27FC236}">
                <a16:creationId xmlns:a16="http://schemas.microsoft.com/office/drawing/2014/main" id="{EEAE094E-9304-4478-A67E-2134D652F595}"/>
              </a:ext>
            </a:extLst>
          </p:cNvPr>
          <p:cNvSpPr>
            <a:spLocks noGrp="1"/>
          </p:cNvSpPr>
          <p:nvPr>
            <p:ph idx="1"/>
          </p:nvPr>
        </p:nvSpPr>
        <p:spPr>
          <a:xfrm>
            <a:off x="635001" y="1371600"/>
            <a:ext cx="2633472" cy="2199817"/>
          </a:xfrm>
        </p:spPr>
        <p:txBody>
          <a:bodyPr>
            <a:normAutofit/>
          </a:bodyPr>
          <a:lstStyle>
            <a:lvl1pPr>
              <a:defRPr sz="2000"/>
            </a:lvl1pPr>
            <a:lvl2pPr>
              <a:defRPr sz="1800"/>
            </a:lvl2pPr>
            <a:lvl3pPr>
              <a:defRPr sz="1600"/>
            </a:lvl3pPr>
            <a:lvl4pPr>
              <a:defRPr sz="1600"/>
            </a:lvl4pPr>
            <a:lvl5pPr>
              <a:defRPr sz="16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Content Placeholder 2">
            <a:extLst>
              <a:ext uri="{FF2B5EF4-FFF2-40B4-BE49-F238E27FC236}">
                <a16:creationId xmlns:a16="http://schemas.microsoft.com/office/drawing/2014/main" id="{668626B0-D7F6-4CF1-8690-799314CED96C}"/>
              </a:ext>
            </a:extLst>
          </p:cNvPr>
          <p:cNvSpPr>
            <a:spLocks noGrp="1"/>
          </p:cNvSpPr>
          <p:nvPr>
            <p:ph idx="13"/>
          </p:nvPr>
        </p:nvSpPr>
        <p:spPr>
          <a:xfrm>
            <a:off x="3396342" y="1371600"/>
            <a:ext cx="2633472" cy="2199817"/>
          </a:xfrm>
        </p:spPr>
        <p:txBody>
          <a:bodyPr>
            <a:normAutofit/>
          </a:bodyPr>
          <a:lstStyle>
            <a:lvl1pPr>
              <a:defRPr sz="2000"/>
            </a:lvl1pPr>
            <a:lvl2pPr>
              <a:defRPr sz="1800"/>
            </a:lvl2pPr>
            <a:lvl3pPr>
              <a:defRPr sz="1600"/>
            </a:lvl3pPr>
            <a:lvl4pPr>
              <a:defRPr sz="1600"/>
            </a:lvl4pPr>
            <a:lvl5pPr>
              <a:defRPr sz="16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Content Placeholder 3">
            <a:extLst>
              <a:ext uri="{FF2B5EF4-FFF2-40B4-BE49-F238E27FC236}">
                <a16:creationId xmlns:a16="http://schemas.microsoft.com/office/drawing/2014/main" id="{118DBB5B-C021-463D-9F7D-8D7F1C3D4078}"/>
              </a:ext>
            </a:extLst>
          </p:cNvPr>
          <p:cNvSpPr>
            <a:spLocks noGrp="1"/>
          </p:cNvSpPr>
          <p:nvPr>
            <p:ph idx="14"/>
          </p:nvPr>
        </p:nvSpPr>
        <p:spPr>
          <a:xfrm>
            <a:off x="6157683" y="1371598"/>
            <a:ext cx="2633472" cy="2199817"/>
          </a:xfrm>
        </p:spPr>
        <p:txBody>
          <a:bodyPr>
            <a:normAutofit/>
          </a:bodyPr>
          <a:lstStyle>
            <a:lvl1pPr>
              <a:defRPr sz="2000"/>
            </a:lvl1pPr>
            <a:lvl2pPr>
              <a:defRPr sz="1800"/>
            </a:lvl2pPr>
            <a:lvl3pPr>
              <a:defRPr sz="1600"/>
            </a:lvl3pPr>
            <a:lvl4pPr>
              <a:defRPr sz="1600"/>
            </a:lvl4pPr>
            <a:lvl5pPr>
              <a:defRPr sz="16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Content Placeholder 4">
            <a:extLst>
              <a:ext uri="{FF2B5EF4-FFF2-40B4-BE49-F238E27FC236}">
                <a16:creationId xmlns:a16="http://schemas.microsoft.com/office/drawing/2014/main" id="{4F797226-F7DC-4E6D-9BED-BA66AE299BE9}"/>
              </a:ext>
            </a:extLst>
          </p:cNvPr>
          <p:cNvSpPr>
            <a:spLocks noGrp="1"/>
          </p:cNvSpPr>
          <p:nvPr>
            <p:ph idx="15"/>
          </p:nvPr>
        </p:nvSpPr>
        <p:spPr>
          <a:xfrm>
            <a:off x="8919024" y="1371599"/>
            <a:ext cx="2632442" cy="2199817"/>
          </a:xfrm>
        </p:spPr>
        <p:txBody>
          <a:bodyPr>
            <a:normAutofit/>
          </a:bodyPr>
          <a:lstStyle>
            <a:lvl1pPr>
              <a:defRPr sz="2000"/>
            </a:lvl1pPr>
            <a:lvl2pPr>
              <a:defRPr sz="1800"/>
            </a:lvl2pPr>
            <a:lvl3pPr>
              <a:defRPr sz="1600"/>
            </a:lvl3pPr>
            <a:lvl4pPr>
              <a:defRPr sz="1600"/>
            </a:lvl4pPr>
            <a:lvl5pPr>
              <a:defRPr sz="16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Content Placeholder 5">
            <a:extLst>
              <a:ext uri="{FF2B5EF4-FFF2-40B4-BE49-F238E27FC236}">
                <a16:creationId xmlns:a16="http://schemas.microsoft.com/office/drawing/2014/main" id="{649EA717-9556-46C5-8A82-A04A2BC7DE98}"/>
              </a:ext>
            </a:extLst>
          </p:cNvPr>
          <p:cNvSpPr>
            <a:spLocks noGrp="1"/>
          </p:cNvSpPr>
          <p:nvPr>
            <p:ph idx="16"/>
          </p:nvPr>
        </p:nvSpPr>
        <p:spPr>
          <a:xfrm>
            <a:off x="635001" y="3679382"/>
            <a:ext cx="2633472" cy="2199817"/>
          </a:xfrm>
        </p:spPr>
        <p:txBody>
          <a:bodyPr>
            <a:normAutofit/>
          </a:bodyPr>
          <a:lstStyle>
            <a:lvl1pPr>
              <a:defRPr sz="2000"/>
            </a:lvl1pPr>
            <a:lvl2pPr>
              <a:defRPr sz="1800"/>
            </a:lvl2pPr>
            <a:lvl3pPr>
              <a:defRPr sz="1600"/>
            </a:lvl3pPr>
            <a:lvl4pPr>
              <a:defRPr sz="1600"/>
            </a:lvl4pPr>
            <a:lvl5pPr>
              <a:defRPr sz="16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4" name="Content Placeholder 6">
            <a:extLst>
              <a:ext uri="{FF2B5EF4-FFF2-40B4-BE49-F238E27FC236}">
                <a16:creationId xmlns:a16="http://schemas.microsoft.com/office/drawing/2014/main" id="{84ABAA99-B895-4492-AB15-223A81A5EC58}"/>
              </a:ext>
            </a:extLst>
          </p:cNvPr>
          <p:cNvSpPr>
            <a:spLocks noGrp="1"/>
          </p:cNvSpPr>
          <p:nvPr>
            <p:ph idx="17"/>
          </p:nvPr>
        </p:nvSpPr>
        <p:spPr>
          <a:xfrm>
            <a:off x="3396342" y="3679382"/>
            <a:ext cx="2633472" cy="2199817"/>
          </a:xfrm>
        </p:spPr>
        <p:txBody>
          <a:bodyPr>
            <a:normAutofit/>
          </a:bodyPr>
          <a:lstStyle>
            <a:lvl1pPr>
              <a:defRPr sz="2000"/>
            </a:lvl1pPr>
            <a:lvl2pPr>
              <a:defRPr sz="1800"/>
            </a:lvl2pPr>
            <a:lvl3pPr>
              <a:defRPr sz="1600"/>
            </a:lvl3pPr>
            <a:lvl4pPr>
              <a:defRPr sz="1600"/>
            </a:lvl4pPr>
            <a:lvl5pPr>
              <a:defRPr sz="16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7" name="Content Placeholder 7">
            <a:extLst>
              <a:ext uri="{FF2B5EF4-FFF2-40B4-BE49-F238E27FC236}">
                <a16:creationId xmlns:a16="http://schemas.microsoft.com/office/drawing/2014/main" id="{8BA796A1-3295-44D2-A897-A47A9095FCB4}"/>
              </a:ext>
            </a:extLst>
          </p:cNvPr>
          <p:cNvSpPr>
            <a:spLocks noGrp="1"/>
          </p:cNvSpPr>
          <p:nvPr>
            <p:ph idx="18"/>
          </p:nvPr>
        </p:nvSpPr>
        <p:spPr>
          <a:xfrm>
            <a:off x="6157683" y="3679380"/>
            <a:ext cx="2633472" cy="2199817"/>
          </a:xfrm>
        </p:spPr>
        <p:txBody>
          <a:bodyPr>
            <a:normAutofit/>
          </a:bodyPr>
          <a:lstStyle>
            <a:lvl1pPr>
              <a:defRPr sz="2000"/>
            </a:lvl1pPr>
            <a:lvl2pPr>
              <a:defRPr sz="1800"/>
            </a:lvl2pPr>
            <a:lvl3pPr>
              <a:defRPr sz="1600"/>
            </a:lvl3pPr>
            <a:lvl4pPr>
              <a:defRPr sz="1600"/>
            </a:lvl4pPr>
            <a:lvl5pPr>
              <a:defRPr sz="16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8" name="Content Placeholder 8">
            <a:extLst>
              <a:ext uri="{FF2B5EF4-FFF2-40B4-BE49-F238E27FC236}">
                <a16:creationId xmlns:a16="http://schemas.microsoft.com/office/drawing/2014/main" id="{BBE9DDC7-C26C-49AA-8799-B3D54B83C8E1}"/>
              </a:ext>
            </a:extLst>
          </p:cNvPr>
          <p:cNvSpPr>
            <a:spLocks noGrp="1"/>
          </p:cNvSpPr>
          <p:nvPr>
            <p:ph idx="19"/>
          </p:nvPr>
        </p:nvSpPr>
        <p:spPr>
          <a:xfrm>
            <a:off x="8919024" y="3679381"/>
            <a:ext cx="2632442" cy="2199817"/>
          </a:xfrm>
        </p:spPr>
        <p:txBody>
          <a:bodyPr>
            <a:normAutofit/>
          </a:bodyPr>
          <a:lstStyle>
            <a:lvl1pPr>
              <a:defRPr sz="2000"/>
            </a:lvl1pPr>
            <a:lvl2pPr>
              <a:defRPr sz="1800"/>
            </a:lvl2pPr>
            <a:lvl3pPr>
              <a:defRPr sz="1600"/>
            </a:lvl3pPr>
            <a:lvl4pPr>
              <a:defRPr sz="1600"/>
            </a:lvl4pPr>
            <a:lvl5pPr>
              <a:defRPr sz="16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Slide Number Placeholder 3">
            <a:extLst>
              <a:ext uri="{FF2B5EF4-FFF2-40B4-BE49-F238E27FC236}">
                <a16:creationId xmlns:a16="http://schemas.microsoft.com/office/drawing/2014/main" id="{C77EBCC4-7952-1A11-E220-7E09937BA135}"/>
              </a:ext>
            </a:extLst>
          </p:cNvPr>
          <p:cNvSpPr>
            <a:spLocks noGrp="1"/>
          </p:cNvSpPr>
          <p:nvPr>
            <p:ph type="sldNum" sz="quarter" idx="20"/>
          </p:nvPr>
        </p:nvSpPr>
        <p:spPr/>
        <p:txBody>
          <a:bodyPr/>
          <a:lstStyle/>
          <a:p>
            <a:fld id="{58339581-759F-43B7-B47D-47F906F0E294}" type="slidenum">
              <a:rPr lang="en-US" smtClean="0"/>
              <a:pPr/>
              <a:t>‹#›</a:t>
            </a:fld>
            <a:endParaRPr lang="en-US" dirty="0"/>
          </a:p>
        </p:txBody>
      </p:sp>
      <p:cxnSp>
        <p:nvCxnSpPr>
          <p:cNvPr id="5" name="Straight Connector 4">
            <a:extLst>
              <a:ext uri="{FF2B5EF4-FFF2-40B4-BE49-F238E27FC236}">
                <a16:creationId xmlns:a16="http://schemas.microsoft.com/office/drawing/2014/main" id="{7C160B25-BE61-30DD-6110-3C5A8D2455CC}"/>
              </a:ext>
              <a:ext uri="{C183D7F6-B498-43B3-948B-1728B52AA6E4}">
                <adec:decorative xmlns:adec="http://schemas.microsoft.com/office/drawing/2017/decorative" val="1"/>
              </a:ext>
            </a:extLst>
          </p:cNvPr>
          <p:cNvCxnSpPr>
            <a:cxnSpLocks/>
          </p:cNvCxnSpPr>
          <p:nvPr userDrawn="1"/>
        </p:nvCxnSpPr>
        <p:spPr>
          <a:xfrm>
            <a:off x="543015" y="1226040"/>
            <a:ext cx="11174064" cy="0"/>
          </a:xfrm>
          <a:prstGeom prst="line">
            <a:avLst/>
          </a:prstGeom>
          <a:ln w="12700">
            <a:solidFill>
              <a:srgbClr val="EC5A2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6708205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Custom Layout">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4B55C7F1-ECB9-E7D7-F888-DA2D215167EA}"/>
              </a:ext>
              <a:ext uri="{C183D7F6-B498-43B3-948B-1728B52AA6E4}">
                <adec:decorative xmlns:adec="http://schemas.microsoft.com/office/drawing/2017/decorative" val="1"/>
              </a:ext>
            </a:extLst>
          </p:cNvPr>
          <p:cNvSpPr/>
          <p:nvPr userDrawn="1"/>
        </p:nvSpPr>
        <p:spPr>
          <a:xfrm>
            <a:off x="342900" y="3549649"/>
            <a:ext cx="11552271" cy="3105340"/>
          </a:xfrm>
          <a:prstGeom prst="rect">
            <a:avLst/>
          </a:prstGeom>
          <a:solidFill>
            <a:srgbClr val="06427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err="1"/>
          </a:p>
        </p:txBody>
      </p:sp>
      <p:sp>
        <p:nvSpPr>
          <p:cNvPr id="2" name="Title 1">
            <a:extLst>
              <a:ext uri="{FF2B5EF4-FFF2-40B4-BE49-F238E27FC236}">
                <a16:creationId xmlns:a16="http://schemas.microsoft.com/office/drawing/2014/main" id="{30FFEA5C-C1D1-0083-0B83-7DD95A43F9AD}"/>
              </a:ext>
            </a:extLst>
          </p:cNvPr>
          <p:cNvSpPr>
            <a:spLocks noGrp="1"/>
          </p:cNvSpPr>
          <p:nvPr>
            <p:ph type="title" hasCustomPrompt="1"/>
          </p:nvPr>
        </p:nvSpPr>
        <p:spPr/>
        <p:txBody>
          <a:bodyPr/>
          <a:lstStyle>
            <a:lvl1pPr>
              <a:defRPr/>
            </a:lvl1pPr>
          </a:lstStyle>
          <a:p>
            <a:r>
              <a:rPr lang="en-US" dirty="0"/>
              <a:t>Thank you</a:t>
            </a:r>
          </a:p>
        </p:txBody>
      </p:sp>
      <p:sp>
        <p:nvSpPr>
          <p:cNvPr id="7" name="Content Placeholder 6">
            <a:extLst>
              <a:ext uri="{FF2B5EF4-FFF2-40B4-BE49-F238E27FC236}">
                <a16:creationId xmlns:a16="http://schemas.microsoft.com/office/drawing/2014/main" id="{9F4195ED-F9A4-8178-6F12-2E51302C2A3F}"/>
              </a:ext>
            </a:extLst>
          </p:cNvPr>
          <p:cNvSpPr>
            <a:spLocks noGrp="1"/>
          </p:cNvSpPr>
          <p:nvPr>
            <p:ph sz="quarter" idx="11" hasCustomPrompt="1"/>
          </p:nvPr>
        </p:nvSpPr>
        <p:spPr>
          <a:xfrm>
            <a:off x="692151" y="3824968"/>
            <a:ext cx="8084238" cy="2640080"/>
          </a:xfrm>
        </p:spPr>
        <p:txBody>
          <a:bodyPr/>
          <a:lstStyle>
            <a:lvl1pPr marL="0" indent="0">
              <a:lnSpc>
                <a:spcPct val="130000"/>
              </a:lnSpc>
              <a:spcBef>
                <a:spcPts val="0"/>
              </a:spcBef>
              <a:buFont typeface="Arial" panose="020B0604020202020204" pitchFamily="34" charset="0"/>
              <a:buNone/>
              <a:defRPr sz="2000">
                <a:solidFill>
                  <a:schemeClr val="bg1"/>
                </a:solidFill>
              </a:defRPr>
            </a:lvl1pPr>
          </a:lstStyle>
          <a:p>
            <a:pPr lvl="0"/>
            <a:r>
              <a:rPr lang="en-US" dirty="0"/>
              <a:t>Click or tap here to enter Division name</a:t>
            </a:r>
            <a:br>
              <a:rPr lang="en-US" dirty="0"/>
            </a:br>
            <a:r>
              <a:rPr lang="en-US" dirty="0"/>
              <a:t>Click or tap here to enter Program name</a:t>
            </a:r>
            <a:br>
              <a:rPr lang="en-US" dirty="0"/>
            </a:br>
            <a:r>
              <a:rPr lang="en-US" dirty="0"/>
              <a:t>Click or tap here to enter Program address</a:t>
            </a:r>
            <a:br>
              <a:rPr lang="en-US" dirty="0"/>
            </a:br>
            <a:r>
              <a:rPr lang="en-US" dirty="0"/>
              <a:t>Click or tap here to enter Program City, State and ZIP code</a:t>
            </a:r>
            <a:br>
              <a:rPr lang="en-US" dirty="0"/>
            </a:br>
            <a:r>
              <a:rPr lang="en-US" dirty="0"/>
              <a:t>Click or tap here to enter Program phone number</a:t>
            </a:r>
            <a:br>
              <a:rPr lang="en-US" dirty="0"/>
            </a:br>
            <a:r>
              <a:rPr lang="en-US" dirty="0"/>
              <a:t>Click or tap here to enter Program website</a:t>
            </a:r>
          </a:p>
        </p:txBody>
      </p:sp>
      <p:pic>
        <p:nvPicPr>
          <p:cNvPr id="13" name="Picture 12" descr="Oregon Health Authority Logo">
            <a:extLst>
              <a:ext uri="{FF2B5EF4-FFF2-40B4-BE49-F238E27FC236}">
                <a16:creationId xmlns:a16="http://schemas.microsoft.com/office/drawing/2014/main" id="{D76AE2B9-7C85-226F-36E1-ADB1F2C96119}"/>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052864" y="3893965"/>
            <a:ext cx="2565832" cy="840387"/>
          </a:xfrm>
          <a:prstGeom prst="rect">
            <a:avLst/>
          </a:prstGeom>
        </p:spPr>
      </p:pic>
      <p:sp>
        <p:nvSpPr>
          <p:cNvPr id="4" name="Slide Number Placeholder 3">
            <a:extLst>
              <a:ext uri="{FF2B5EF4-FFF2-40B4-BE49-F238E27FC236}">
                <a16:creationId xmlns:a16="http://schemas.microsoft.com/office/drawing/2014/main" id="{85C90BB4-972C-ECB2-D7D2-EC33949EF74B}"/>
              </a:ext>
            </a:extLst>
          </p:cNvPr>
          <p:cNvSpPr>
            <a:spLocks noGrp="1"/>
          </p:cNvSpPr>
          <p:nvPr>
            <p:ph type="sldNum" sz="quarter" idx="12"/>
          </p:nvPr>
        </p:nvSpPr>
        <p:spPr>
          <a:xfrm>
            <a:off x="9568035" y="6421744"/>
            <a:ext cx="2272706" cy="184259"/>
          </a:xfrm>
        </p:spPr>
        <p:txBody>
          <a:bodyPr/>
          <a:lstStyle/>
          <a:p>
            <a:fld id="{58339581-759F-43B7-B47D-47F906F0E294}" type="slidenum">
              <a:rPr lang="en-US" smtClean="0"/>
              <a:pPr/>
              <a:t>‹#›</a:t>
            </a:fld>
            <a:endParaRPr lang="en-US" dirty="0"/>
          </a:p>
        </p:txBody>
      </p:sp>
      <p:cxnSp>
        <p:nvCxnSpPr>
          <p:cNvPr id="6" name="Straight Connector 5">
            <a:extLst>
              <a:ext uri="{FF2B5EF4-FFF2-40B4-BE49-F238E27FC236}">
                <a16:creationId xmlns:a16="http://schemas.microsoft.com/office/drawing/2014/main" id="{546A2DDE-93DB-8E8D-F4BD-0982B2847D10}"/>
              </a:ext>
              <a:ext uri="{C183D7F6-B498-43B3-948B-1728B52AA6E4}">
                <adec:decorative xmlns:adec="http://schemas.microsoft.com/office/drawing/2017/decorative" val="1"/>
              </a:ext>
            </a:extLst>
          </p:cNvPr>
          <p:cNvCxnSpPr>
            <a:cxnSpLocks/>
          </p:cNvCxnSpPr>
          <p:nvPr userDrawn="1"/>
        </p:nvCxnSpPr>
        <p:spPr>
          <a:xfrm>
            <a:off x="543015" y="1226040"/>
            <a:ext cx="11174064" cy="0"/>
          </a:xfrm>
          <a:prstGeom prst="line">
            <a:avLst/>
          </a:prstGeom>
          <a:ln w="12700">
            <a:solidFill>
              <a:srgbClr val="EC5A24"/>
            </a:solidFill>
          </a:ln>
        </p:spPr>
        <p:style>
          <a:lnRef idx="1">
            <a:schemeClr val="accent1"/>
          </a:lnRef>
          <a:fillRef idx="0">
            <a:schemeClr val="accent1"/>
          </a:fillRef>
          <a:effectRef idx="0">
            <a:schemeClr val="accent1"/>
          </a:effectRef>
          <a:fontRef idx="minor">
            <a:schemeClr val="tx1"/>
          </a:fontRef>
        </p:style>
      </p:cxnSp>
      <p:sp>
        <p:nvSpPr>
          <p:cNvPr id="8" name="Text Placeholder 7">
            <a:extLst>
              <a:ext uri="{FF2B5EF4-FFF2-40B4-BE49-F238E27FC236}">
                <a16:creationId xmlns:a16="http://schemas.microsoft.com/office/drawing/2014/main" id="{DBEE8A98-25DD-3096-9994-FA4DB605B379}"/>
              </a:ext>
            </a:extLst>
          </p:cNvPr>
          <p:cNvSpPr>
            <a:spLocks noGrp="1"/>
          </p:cNvSpPr>
          <p:nvPr>
            <p:ph type="body" sz="quarter" idx="13" hasCustomPrompt="1"/>
          </p:nvPr>
        </p:nvSpPr>
        <p:spPr>
          <a:xfrm>
            <a:off x="635000" y="1552452"/>
            <a:ext cx="10922000" cy="1505071"/>
          </a:xfrm>
        </p:spPr>
        <p:txBody>
          <a:bodyPr/>
          <a:lstStyle>
            <a:lvl1pPr marL="0" indent="0">
              <a:lnSpc>
                <a:spcPct val="130000"/>
              </a:lnSpc>
              <a:buNone/>
              <a:defRPr/>
            </a:lvl1pPr>
          </a:lstStyle>
          <a:p>
            <a:pPr lvl="0"/>
            <a:r>
              <a:rPr lang="en-US" dirty="0"/>
              <a:t>You can get this document in other languages, large print, braille or a format you prefer free of charge. Contact [Program Contact name] at [email] or [phone number] (voice/text). We accept all relay calls.</a:t>
            </a:r>
          </a:p>
        </p:txBody>
      </p:sp>
    </p:spTree>
    <p:extLst>
      <p:ext uri="{BB962C8B-B14F-4D97-AF65-F5344CB8AC3E}">
        <p14:creationId xmlns:p14="http://schemas.microsoft.com/office/powerpoint/2010/main" val="13396808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Title Slide 3">
    <p:bg>
      <p:bgPr>
        <a:solidFill>
          <a:schemeClr val="bg1"/>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2D9097E9-A1CC-2882-18B2-64793E1D11B2}"/>
              </a:ext>
              <a:ext uri="{C183D7F6-B498-43B3-948B-1728B52AA6E4}">
                <adec:decorative xmlns:adec="http://schemas.microsoft.com/office/drawing/2017/decorative" val="1"/>
              </a:ext>
            </a:extLst>
          </p:cNvPr>
          <p:cNvSpPr/>
          <p:nvPr userDrawn="1"/>
        </p:nvSpPr>
        <p:spPr>
          <a:xfrm>
            <a:off x="0" y="4251810"/>
            <a:ext cx="12191999" cy="402485"/>
          </a:xfrm>
          <a:prstGeom prst="rect">
            <a:avLst/>
          </a:prstGeom>
          <a:solidFill>
            <a:srgbClr val="EC5A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err="1"/>
          </a:p>
        </p:txBody>
      </p:sp>
      <p:sp>
        <p:nvSpPr>
          <p:cNvPr id="8" name="Freeform: Shape 7">
            <a:extLst>
              <a:ext uri="{FF2B5EF4-FFF2-40B4-BE49-F238E27FC236}">
                <a16:creationId xmlns:a16="http://schemas.microsoft.com/office/drawing/2014/main" id="{C7022ECB-3342-CFB8-441A-07078BC2DDB3}"/>
              </a:ext>
              <a:ext uri="{C183D7F6-B498-43B3-948B-1728B52AA6E4}">
                <adec:decorative xmlns:adec="http://schemas.microsoft.com/office/drawing/2017/decorative" val="1"/>
              </a:ext>
            </a:extLst>
          </p:cNvPr>
          <p:cNvSpPr/>
          <p:nvPr userDrawn="1"/>
        </p:nvSpPr>
        <p:spPr>
          <a:xfrm>
            <a:off x="3505798" y="2740216"/>
            <a:ext cx="5236186" cy="3914775"/>
          </a:xfrm>
          <a:custGeom>
            <a:avLst/>
            <a:gdLst>
              <a:gd name="connsiteX0" fmla="*/ 2618093 w 5236186"/>
              <a:gd name="connsiteY0" fmla="*/ 0 h 3914775"/>
              <a:gd name="connsiteX1" fmla="*/ 5236186 w 5236186"/>
              <a:gd name="connsiteY1" fmla="*/ 2579674 h 3914775"/>
              <a:gd name="connsiteX2" fmla="*/ 4920196 w 5236186"/>
              <a:gd name="connsiteY2" fmla="*/ 3809300 h 3914775"/>
              <a:gd name="connsiteX3" fmla="*/ 4855165 w 5236186"/>
              <a:gd name="connsiteY3" fmla="*/ 3914775 h 3914775"/>
              <a:gd name="connsiteX4" fmla="*/ 381022 w 5236186"/>
              <a:gd name="connsiteY4" fmla="*/ 3914775 h 3914775"/>
              <a:gd name="connsiteX5" fmla="*/ 315990 w 5236186"/>
              <a:gd name="connsiteY5" fmla="*/ 3809300 h 3914775"/>
              <a:gd name="connsiteX6" fmla="*/ 0 w 5236186"/>
              <a:gd name="connsiteY6" fmla="*/ 2579674 h 3914775"/>
              <a:gd name="connsiteX7" fmla="*/ 2618093 w 5236186"/>
              <a:gd name="connsiteY7" fmla="*/ 0 h 3914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36186" h="3914775">
                <a:moveTo>
                  <a:pt x="2618093" y="0"/>
                </a:moveTo>
                <a:cubicBezTo>
                  <a:pt x="4064026" y="0"/>
                  <a:pt x="5236186" y="1154959"/>
                  <a:pt x="5236186" y="2579674"/>
                </a:cubicBezTo>
                <a:cubicBezTo>
                  <a:pt x="5236186" y="3024898"/>
                  <a:pt x="5121717" y="3443778"/>
                  <a:pt x="4920196" y="3809300"/>
                </a:cubicBezTo>
                <a:lnTo>
                  <a:pt x="4855165" y="3914775"/>
                </a:lnTo>
                <a:lnTo>
                  <a:pt x="381022" y="3914775"/>
                </a:lnTo>
                <a:lnTo>
                  <a:pt x="315990" y="3809300"/>
                </a:lnTo>
                <a:cubicBezTo>
                  <a:pt x="114469" y="3443778"/>
                  <a:pt x="0" y="3024898"/>
                  <a:pt x="0" y="2579674"/>
                </a:cubicBezTo>
                <a:cubicBezTo>
                  <a:pt x="0" y="1154959"/>
                  <a:pt x="1172160" y="0"/>
                  <a:pt x="2618093" y="0"/>
                </a:cubicBezTo>
                <a:close/>
              </a:path>
            </a:pathLst>
          </a:custGeom>
          <a:solidFill>
            <a:srgbClr val="064276"/>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err="1"/>
          </a:p>
        </p:txBody>
      </p:sp>
      <p:sp>
        <p:nvSpPr>
          <p:cNvPr id="6" name="Rectangle 5">
            <a:extLst>
              <a:ext uri="{FF2B5EF4-FFF2-40B4-BE49-F238E27FC236}">
                <a16:creationId xmlns:a16="http://schemas.microsoft.com/office/drawing/2014/main" id="{1D1A1064-136C-F793-9715-66DBBC4B1FF5}"/>
              </a:ext>
              <a:ext uri="{C183D7F6-B498-43B3-948B-1728B52AA6E4}">
                <adec:decorative xmlns:adec="http://schemas.microsoft.com/office/drawing/2017/decorative" val="1"/>
              </a:ext>
            </a:extLst>
          </p:cNvPr>
          <p:cNvSpPr/>
          <p:nvPr userDrawn="1"/>
        </p:nvSpPr>
        <p:spPr>
          <a:xfrm>
            <a:off x="0" y="4593802"/>
            <a:ext cx="12192000" cy="2264198"/>
          </a:xfrm>
          <a:prstGeom prst="rect">
            <a:avLst/>
          </a:prstGeom>
          <a:solidFill>
            <a:srgbClr val="06427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err="1"/>
          </a:p>
        </p:txBody>
      </p:sp>
      <p:sp>
        <p:nvSpPr>
          <p:cNvPr id="2" name="Title 1">
            <a:extLst>
              <a:ext uri="{FF2B5EF4-FFF2-40B4-BE49-F238E27FC236}">
                <a16:creationId xmlns:a16="http://schemas.microsoft.com/office/drawing/2014/main" id="{CB03EADC-FA06-4311-9C7E-8EE2BED88A60}"/>
              </a:ext>
            </a:extLst>
          </p:cNvPr>
          <p:cNvSpPr>
            <a:spLocks noGrp="1"/>
          </p:cNvSpPr>
          <p:nvPr userDrawn="1">
            <p:ph type="ctrTitle" hasCustomPrompt="1"/>
          </p:nvPr>
        </p:nvSpPr>
        <p:spPr>
          <a:xfrm>
            <a:off x="946484" y="4783023"/>
            <a:ext cx="10299032" cy="1703502"/>
          </a:xfrm>
          <a:prstGeom prst="rect">
            <a:avLst/>
          </a:prstGeom>
        </p:spPr>
        <p:txBody>
          <a:bodyPr anchor="ctr">
            <a:normAutofit/>
          </a:bodyPr>
          <a:lstStyle>
            <a:lvl1pPr algn="ctr">
              <a:lnSpc>
                <a:spcPct val="130000"/>
              </a:lnSpc>
              <a:defRPr sz="4700" b="1" baseline="0">
                <a:solidFill>
                  <a:schemeClr val="bg1"/>
                </a:solidFill>
                <a:latin typeface="Arial" panose="020B0604020202020204" pitchFamily="34" charset="0"/>
                <a:cs typeface="Arial" panose="020B0604020202020204" pitchFamily="34" charset="0"/>
              </a:defRPr>
            </a:lvl1pPr>
          </a:lstStyle>
          <a:p>
            <a:r>
              <a:rPr lang="en-US" dirty="0"/>
              <a:t>Title slide 3</a:t>
            </a:r>
          </a:p>
        </p:txBody>
      </p:sp>
      <p:sp>
        <p:nvSpPr>
          <p:cNvPr id="15" name="Text Placeholder 14">
            <a:extLst>
              <a:ext uri="{FF2B5EF4-FFF2-40B4-BE49-F238E27FC236}">
                <a16:creationId xmlns:a16="http://schemas.microsoft.com/office/drawing/2014/main" id="{36FD5649-EFD0-4143-B2F7-F53BD0B94110}"/>
              </a:ext>
              <a:ext uri="{C183D7F6-B498-43B3-948B-1728B52AA6E4}">
                <adec:decorative xmlns:adec="http://schemas.microsoft.com/office/drawing/2017/decorative" val="0"/>
              </a:ext>
            </a:extLst>
          </p:cNvPr>
          <p:cNvSpPr>
            <a:spLocks noGrp="1"/>
          </p:cNvSpPr>
          <p:nvPr>
            <p:ph type="body" sz="quarter" idx="13" hasCustomPrompt="1"/>
          </p:nvPr>
        </p:nvSpPr>
        <p:spPr>
          <a:xfrm>
            <a:off x="363155" y="4260152"/>
            <a:ext cx="3026779" cy="351403"/>
          </a:xfrm>
        </p:spPr>
        <p:txBody>
          <a:bodyPr anchor="ctr">
            <a:normAutofit/>
          </a:bodyPr>
          <a:lstStyle>
            <a:lvl1pPr marL="0" indent="0" algn="l">
              <a:lnSpc>
                <a:spcPct val="100000"/>
              </a:lnSpc>
              <a:spcBef>
                <a:spcPts val="0"/>
              </a:spcBef>
              <a:buNone/>
              <a:defRPr sz="2000" b="1">
                <a:solidFill>
                  <a:schemeClr val="bg1"/>
                </a:solidFill>
              </a:defRPr>
            </a:lvl1pPr>
          </a:lstStyle>
          <a:p>
            <a:pPr lvl="0"/>
            <a:r>
              <a:rPr lang="en-US" dirty="0"/>
              <a:t>Date</a:t>
            </a:r>
          </a:p>
        </p:txBody>
      </p:sp>
      <p:sp>
        <p:nvSpPr>
          <p:cNvPr id="28" name="Picture Placeholder 27" descr="Add image description">
            <a:extLst>
              <a:ext uri="{FF2B5EF4-FFF2-40B4-BE49-F238E27FC236}">
                <a16:creationId xmlns:a16="http://schemas.microsoft.com/office/drawing/2014/main" id="{463C9382-55E5-46B5-998C-24B74D7AB36F}"/>
              </a:ext>
              <a:ext uri="{C183D7F6-B498-43B3-948B-1728B52AA6E4}">
                <adec:decorative xmlns:adec="http://schemas.microsoft.com/office/drawing/2017/decorative" val="0"/>
              </a:ext>
            </a:extLst>
          </p:cNvPr>
          <p:cNvSpPr>
            <a:spLocks noGrp="1"/>
          </p:cNvSpPr>
          <p:nvPr>
            <p:ph type="pic" sz="quarter" idx="15"/>
          </p:nvPr>
        </p:nvSpPr>
        <p:spPr>
          <a:xfrm>
            <a:off x="355191" y="303740"/>
            <a:ext cx="11568075" cy="3954861"/>
          </a:xfrm>
          <a:custGeom>
            <a:avLst/>
            <a:gdLst>
              <a:gd name="connsiteX0" fmla="*/ 0 w 11568075"/>
              <a:gd name="connsiteY0" fmla="*/ 0 h 3959647"/>
              <a:gd name="connsiteX1" fmla="*/ 11568075 w 11568075"/>
              <a:gd name="connsiteY1" fmla="*/ 0 h 3959647"/>
              <a:gd name="connsiteX2" fmla="*/ 11568075 w 11568075"/>
              <a:gd name="connsiteY2" fmla="*/ 3959647 h 3959647"/>
              <a:gd name="connsiteX3" fmla="*/ 0 w 11568075"/>
              <a:gd name="connsiteY3" fmla="*/ 3959647 h 3959647"/>
              <a:gd name="connsiteX4" fmla="*/ 0 w 11568075"/>
              <a:gd name="connsiteY4" fmla="*/ 0 h 3959647"/>
              <a:gd name="connsiteX0" fmla="*/ 0 w 11568075"/>
              <a:gd name="connsiteY0" fmla="*/ 0 h 3959647"/>
              <a:gd name="connsiteX1" fmla="*/ 11568075 w 11568075"/>
              <a:gd name="connsiteY1" fmla="*/ 0 h 3959647"/>
              <a:gd name="connsiteX2" fmla="*/ 11568075 w 11568075"/>
              <a:gd name="connsiteY2" fmla="*/ 3959647 h 3959647"/>
              <a:gd name="connsiteX3" fmla="*/ 0 w 11568075"/>
              <a:gd name="connsiteY3" fmla="*/ 3959647 h 3959647"/>
              <a:gd name="connsiteX4" fmla="*/ 0 w 11568075"/>
              <a:gd name="connsiteY4" fmla="*/ 0 h 3959647"/>
              <a:gd name="connsiteX0" fmla="*/ 0 w 11568075"/>
              <a:gd name="connsiteY0" fmla="*/ 0 h 3959647"/>
              <a:gd name="connsiteX1" fmla="*/ 11568075 w 11568075"/>
              <a:gd name="connsiteY1" fmla="*/ 0 h 3959647"/>
              <a:gd name="connsiteX2" fmla="*/ 11568075 w 11568075"/>
              <a:gd name="connsiteY2" fmla="*/ 3959647 h 3959647"/>
              <a:gd name="connsiteX3" fmla="*/ 11568075 w 11568075"/>
              <a:gd name="connsiteY3" fmla="*/ 3959647 h 3959647"/>
              <a:gd name="connsiteX4" fmla="*/ 0 w 11568075"/>
              <a:gd name="connsiteY4" fmla="*/ 3959647 h 3959647"/>
              <a:gd name="connsiteX5" fmla="*/ 0 w 11568075"/>
              <a:gd name="connsiteY5" fmla="*/ 0 h 3959647"/>
              <a:gd name="connsiteX0" fmla="*/ 0 w 11568075"/>
              <a:gd name="connsiteY0" fmla="*/ 0 h 3959647"/>
              <a:gd name="connsiteX1" fmla="*/ 11568075 w 11568075"/>
              <a:gd name="connsiteY1" fmla="*/ 0 h 3959647"/>
              <a:gd name="connsiteX2" fmla="*/ 11568075 w 11568075"/>
              <a:gd name="connsiteY2" fmla="*/ 3959647 h 3959647"/>
              <a:gd name="connsiteX3" fmla="*/ 11568075 w 11568075"/>
              <a:gd name="connsiteY3" fmla="*/ 3959647 h 3959647"/>
              <a:gd name="connsiteX4" fmla="*/ 8769759 w 11568075"/>
              <a:gd name="connsiteY4" fmla="*/ 3944350 h 3959647"/>
              <a:gd name="connsiteX5" fmla="*/ 0 w 11568075"/>
              <a:gd name="connsiteY5" fmla="*/ 3959647 h 3959647"/>
              <a:gd name="connsiteX6" fmla="*/ 0 w 11568075"/>
              <a:gd name="connsiteY6" fmla="*/ 0 h 3959647"/>
              <a:gd name="connsiteX0" fmla="*/ 0 w 11568075"/>
              <a:gd name="connsiteY0" fmla="*/ 0 h 3974944"/>
              <a:gd name="connsiteX1" fmla="*/ 11568075 w 11568075"/>
              <a:gd name="connsiteY1" fmla="*/ 0 h 3974944"/>
              <a:gd name="connsiteX2" fmla="*/ 11568075 w 11568075"/>
              <a:gd name="connsiteY2" fmla="*/ 3959647 h 3974944"/>
              <a:gd name="connsiteX3" fmla="*/ 11568075 w 11568075"/>
              <a:gd name="connsiteY3" fmla="*/ 3959647 h 3974944"/>
              <a:gd name="connsiteX4" fmla="*/ 8769759 w 11568075"/>
              <a:gd name="connsiteY4" fmla="*/ 3944350 h 3974944"/>
              <a:gd name="connsiteX5" fmla="*/ 3219859 w 11568075"/>
              <a:gd name="connsiteY5" fmla="*/ 3974944 h 3974944"/>
              <a:gd name="connsiteX6" fmla="*/ 0 w 11568075"/>
              <a:gd name="connsiteY6" fmla="*/ 3959647 h 3974944"/>
              <a:gd name="connsiteX7" fmla="*/ 0 w 11568075"/>
              <a:gd name="connsiteY7" fmla="*/ 0 h 3974944"/>
              <a:gd name="connsiteX0" fmla="*/ 0 w 11568075"/>
              <a:gd name="connsiteY0" fmla="*/ 0 h 3990241"/>
              <a:gd name="connsiteX1" fmla="*/ 11568075 w 11568075"/>
              <a:gd name="connsiteY1" fmla="*/ 0 h 3990241"/>
              <a:gd name="connsiteX2" fmla="*/ 11568075 w 11568075"/>
              <a:gd name="connsiteY2" fmla="*/ 3959647 h 3990241"/>
              <a:gd name="connsiteX3" fmla="*/ 11568075 w 11568075"/>
              <a:gd name="connsiteY3" fmla="*/ 3959647 h 3990241"/>
              <a:gd name="connsiteX4" fmla="*/ 8769759 w 11568075"/>
              <a:gd name="connsiteY4" fmla="*/ 3944350 h 3990241"/>
              <a:gd name="connsiteX5" fmla="*/ 5797959 w 11568075"/>
              <a:gd name="connsiteY5" fmla="*/ 3990241 h 3990241"/>
              <a:gd name="connsiteX6" fmla="*/ 3219859 w 11568075"/>
              <a:gd name="connsiteY6" fmla="*/ 3974944 h 3990241"/>
              <a:gd name="connsiteX7" fmla="*/ 0 w 11568075"/>
              <a:gd name="connsiteY7" fmla="*/ 3959647 h 3990241"/>
              <a:gd name="connsiteX8" fmla="*/ 0 w 11568075"/>
              <a:gd name="connsiteY8" fmla="*/ 0 h 3990241"/>
              <a:gd name="connsiteX0" fmla="*/ 0 w 11568075"/>
              <a:gd name="connsiteY0" fmla="*/ 0 h 3990241"/>
              <a:gd name="connsiteX1" fmla="*/ 11568075 w 11568075"/>
              <a:gd name="connsiteY1" fmla="*/ 0 h 3990241"/>
              <a:gd name="connsiteX2" fmla="*/ 11568075 w 11568075"/>
              <a:gd name="connsiteY2" fmla="*/ 3959647 h 3990241"/>
              <a:gd name="connsiteX3" fmla="*/ 11568075 w 11568075"/>
              <a:gd name="connsiteY3" fmla="*/ 3959647 h 3990241"/>
              <a:gd name="connsiteX4" fmla="*/ 8769759 w 11568075"/>
              <a:gd name="connsiteY4" fmla="*/ 3944350 h 3990241"/>
              <a:gd name="connsiteX5" fmla="*/ 5797959 w 11568075"/>
              <a:gd name="connsiteY5" fmla="*/ 3990241 h 3990241"/>
              <a:gd name="connsiteX6" fmla="*/ 3378609 w 11568075"/>
              <a:gd name="connsiteY6" fmla="*/ 3974944 h 3990241"/>
              <a:gd name="connsiteX7" fmla="*/ 0 w 11568075"/>
              <a:gd name="connsiteY7" fmla="*/ 3959647 h 3990241"/>
              <a:gd name="connsiteX8" fmla="*/ 0 w 11568075"/>
              <a:gd name="connsiteY8" fmla="*/ 0 h 3990241"/>
              <a:gd name="connsiteX0" fmla="*/ 0 w 11568075"/>
              <a:gd name="connsiteY0" fmla="*/ 0 h 3990241"/>
              <a:gd name="connsiteX1" fmla="*/ 11568075 w 11568075"/>
              <a:gd name="connsiteY1" fmla="*/ 0 h 3990241"/>
              <a:gd name="connsiteX2" fmla="*/ 11568075 w 11568075"/>
              <a:gd name="connsiteY2" fmla="*/ 3959647 h 3990241"/>
              <a:gd name="connsiteX3" fmla="*/ 11568075 w 11568075"/>
              <a:gd name="connsiteY3" fmla="*/ 3959647 h 3990241"/>
              <a:gd name="connsiteX4" fmla="*/ 8160159 w 11568075"/>
              <a:gd name="connsiteY4" fmla="*/ 3950757 h 3990241"/>
              <a:gd name="connsiteX5" fmla="*/ 5797959 w 11568075"/>
              <a:gd name="connsiteY5" fmla="*/ 3990241 h 3990241"/>
              <a:gd name="connsiteX6" fmla="*/ 3378609 w 11568075"/>
              <a:gd name="connsiteY6" fmla="*/ 3974944 h 3990241"/>
              <a:gd name="connsiteX7" fmla="*/ 0 w 11568075"/>
              <a:gd name="connsiteY7" fmla="*/ 3959647 h 3990241"/>
              <a:gd name="connsiteX8" fmla="*/ 0 w 11568075"/>
              <a:gd name="connsiteY8" fmla="*/ 0 h 3990241"/>
              <a:gd name="connsiteX0" fmla="*/ 0 w 11568075"/>
              <a:gd name="connsiteY0" fmla="*/ 0 h 3990241"/>
              <a:gd name="connsiteX1" fmla="*/ 11568075 w 11568075"/>
              <a:gd name="connsiteY1" fmla="*/ 0 h 3990241"/>
              <a:gd name="connsiteX2" fmla="*/ 11568075 w 11568075"/>
              <a:gd name="connsiteY2" fmla="*/ 3959647 h 3990241"/>
              <a:gd name="connsiteX3" fmla="*/ 11568075 w 11568075"/>
              <a:gd name="connsiteY3" fmla="*/ 3959647 h 3990241"/>
              <a:gd name="connsiteX4" fmla="*/ 8166509 w 11568075"/>
              <a:gd name="connsiteY4" fmla="*/ 3963571 h 3990241"/>
              <a:gd name="connsiteX5" fmla="*/ 5797959 w 11568075"/>
              <a:gd name="connsiteY5" fmla="*/ 3990241 h 3990241"/>
              <a:gd name="connsiteX6" fmla="*/ 3378609 w 11568075"/>
              <a:gd name="connsiteY6" fmla="*/ 3974944 h 3990241"/>
              <a:gd name="connsiteX7" fmla="*/ 0 w 11568075"/>
              <a:gd name="connsiteY7" fmla="*/ 3959647 h 3990241"/>
              <a:gd name="connsiteX8" fmla="*/ 0 w 11568075"/>
              <a:gd name="connsiteY8" fmla="*/ 0 h 3990241"/>
              <a:gd name="connsiteX0" fmla="*/ 0 w 11568075"/>
              <a:gd name="connsiteY0" fmla="*/ 0 h 3974944"/>
              <a:gd name="connsiteX1" fmla="*/ 11568075 w 11568075"/>
              <a:gd name="connsiteY1" fmla="*/ 0 h 3974944"/>
              <a:gd name="connsiteX2" fmla="*/ 11568075 w 11568075"/>
              <a:gd name="connsiteY2" fmla="*/ 3959647 h 3974944"/>
              <a:gd name="connsiteX3" fmla="*/ 11568075 w 11568075"/>
              <a:gd name="connsiteY3" fmla="*/ 3959647 h 3974944"/>
              <a:gd name="connsiteX4" fmla="*/ 8166509 w 11568075"/>
              <a:gd name="connsiteY4" fmla="*/ 3963571 h 3974944"/>
              <a:gd name="connsiteX5" fmla="*/ 5753509 w 11568075"/>
              <a:gd name="connsiteY5" fmla="*/ 2471828 h 3974944"/>
              <a:gd name="connsiteX6" fmla="*/ 3378609 w 11568075"/>
              <a:gd name="connsiteY6" fmla="*/ 3974944 h 3974944"/>
              <a:gd name="connsiteX7" fmla="*/ 0 w 11568075"/>
              <a:gd name="connsiteY7" fmla="*/ 3959647 h 3974944"/>
              <a:gd name="connsiteX8" fmla="*/ 0 w 11568075"/>
              <a:gd name="connsiteY8" fmla="*/ 0 h 3974944"/>
              <a:gd name="connsiteX0" fmla="*/ 0 w 11568075"/>
              <a:gd name="connsiteY0" fmla="*/ 0 h 3974944"/>
              <a:gd name="connsiteX1" fmla="*/ 11568075 w 11568075"/>
              <a:gd name="connsiteY1" fmla="*/ 0 h 3974944"/>
              <a:gd name="connsiteX2" fmla="*/ 11568075 w 11568075"/>
              <a:gd name="connsiteY2" fmla="*/ 3959647 h 3974944"/>
              <a:gd name="connsiteX3" fmla="*/ 11568075 w 11568075"/>
              <a:gd name="connsiteY3" fmla="*/ 3959647 h 3974944"/>
              <a:gd name="connsiteX4" fmla="*/ 8166509 w 11568075"/>
              <a:gd name="connsiteY4" fmla="*/ 3963571 h 3974944"/>
              <a:gd name="connsiteX5" fmla="*/ 5753509 w 11568075"/>
              <a:gd name="connsiteY5" fmla="*/ 2471828 h 3974944"/>
              <a:gd name="connsiteX6" fmla="*/ 3378609 w 11568075"/>
              <a:gd name="connsiteY6" fmla="*/ 3974944 h 3974944"/>
              <a:gd name="connsiteX7" fmla="*/ 0 w 11568075"/>
              <a:gd name="connsiteY7" fmla="*/ 3959647 h 3974944"/>
              <a:gd name="connsiteX8" fmla="*/ 0 w 11568075"/>
              <a:gd name="connsiteY8" fmla="*/ 0 h 3974944"/>
              <a:gd name="connsiteX0" fmla="*/ 0 w 11568075"/>
              <a:gd name="connsiteY0" fmla="*/ 0 h 3974944"/>
              <a:gd name="connsiteX1" fmla="*/ 11568075 w 11568075"/>
              <a:gd name="connsiteY1" fmla="*/ 0 h 3974944"/>
              <a:gd name="connsiteX2" fmla="*/ 11568075 w 11568075"/>
              <a:gd name="connsiteY2" fmla="*/ 3959647 h 3974944"/>
              <a:gd name="connsiteX3" fmla="*/ 11568075 w 11568075"/>
              <a:gd name="connsiteY3" fmla="*/ 3959647 h 3974944"/>
              <a:gd name="connsiteX4" fmla="*/ 8166509 w 11568075"/>
              <a:gd name="connsiteY4" fmla="*/ 3963571 h 3974944"/>
              <a:gd name="connsiteX5" fmla="*/ 5753509 w 11568075"/>
              <a:gd name="connsiteY5" fmla="*/ 2471828 h 3974944"/>
              <a:gd name="connsiteX6" fmla="*/ 3378609 w 11568075"/>
              <a:gd name="connsiteY6" fmla="*/ 3974944 h 3974944"/>
              <a:gd name="connsiteX7" fmla="*/ 0 w 11568075"/>
              <a:gd name="connsiteY7" fmla="*/ 3959647 h 3974944"/>
              <a:gd name="connsiteX8" fmla="*/ 0 w 11568075"/>
              <a:gd name="connsiteY8" fmla="*/ 0 h 3974944"/>
              <a:gd name="connsiteX0" fmla="*/ 0 w 11568075"/>
              <a:gd name="connsiteY0" fmla="*/ 0 h 3974944"/>
              <a:gd name="connsiteX1" fmla="*/ 11568075 w 11568075"/>
              <a:gd name="connsiteY1" fmla="*/ 0 h 3974944"/>
              <a:gd name="connsiteX2" fmla="*/ 11568075 w 11568075"/>
              <a:gd name="connsiteY2" fmla="*/ 3959647 h 3974944"/>
              <a:gd name="connsiteX3" fmla="*/ 11568075 w 11568075"/>
              <a:gd name="connsiteY3" fmla="*/ 3959647 h 3974944"/>
              <a:gd name="connsiteX4" fmla="*/ 8166509 w 11568075"/>
              <a:gd name="connsiteY4" fmla="*/ 3963571 h 3974944"/>
              <a:gd name="connsiteX5" fmla="*/ 5753509 w 11568075"/>
              <a:gd name="connsiteY5" fmla="*/ 2471828 h 3974944"/>
              <a:gd name="connsiteX6" fmla="*/ 3378609 w 11568075"/>
              <a:gd name="connsiteY6" fmla="*/ 3974944 h 3974944"/>
              <a:gd name="connsiteX7" fmla="*/ 0 w 11568075"/>
              <a:gd name="connsiteY7" fmla="*/ 3959647 h 3974944"/>
              <a:gd name="connsiteX8" fmla="*/ 0 w 11568075"/>
              <a:gd name="connsiteY8" fmla="*/ 0 h 3974944"/>
              <a:gd name="connsiteX0" fmla="*/ 0 w 11568075"/>
              <a:gd name="connsiteY0" fmla="*/ 0 h 3974944"/>
              <a:gd name="connsiteX1" fmla="*/ 11568075 w 11568075"/>
              <a:gd name="connsiteY1" fmla="*/ 0 h 3974944"/>
              <a:gd name="connsiteX2" fmla="*/ 11568075 w 11568075"/>
              <a:gd name="connsiteY2" fmla="*/ 3959647 h 3974944"/>
              <a:gd name="connsiteX3" fmla="*/ 11568075 w 11568075"/>
              <a:gd name="connsiteY3" fmla="*/ 3959647 h 3974944"/>
              <a:gd name="connsiteX4" fmla="*/ 8166509 w 11568075"/>
              <a:gd name="connsiteY4" fmla="*/ 3963571 h 3974944"/>
              <a:gd name="connsiteX5" fmla="*/ 5753509 w 11568075"/>
              <a:gd name="connsiteY5" fmla="*/ 2471828 h 3974944"/>
              <a:gd name="connsiteX6" fmla="*/ 3378609 w 11568075"/>
              <a:gd name="connsiteY6" fmla="*/ 3974944 h 3974944"/>
              <a:gd name="connsiteX7" fmla="*/ 0 w 11568075"/>
              <a:gd name="connsiteY7" fmla="*/ 3959647 h 3974944"/>
              <a:gd name="connsiteX8" fmla="*/ 0 w 11568075"/>
              <a:gd name="connsiteY8" fmla="*/ 0 h 3974944"/>
              <a:gd name="connsiteX0" fmla="*/ 0 w 11568075"/>
              <a:gd name="connsiteY0" fmla="*/ 0 h 3974944"/>
              <a:gd name="connsiteX1" fmla="*/ 11568075 w 11568075"/>
              <a:gd name="connsiteY1" fmla="*/ 0 h 3974944"/>
              <a:gd name="connsiteX2" fmla="*/ 11568075 w 11568075"/>
              <a:gd name="connsiteY2" fmla="*/ 3959647 h 3974944"/>
              <a:gd name="connsiteX3" fmla="*/ 11568075 w 11568075"/>
              <a:gd name="connsiteY3" fmla="*/ 3959647 h 3974944"/>
              <a:gd name="connsiteX4" fmla="*/ 8148312 w 11568075"/>
              <a:gd name="connsiteY4" fmla="*/ 3968144 h 3974944"/>
              <a:gd name="connsiteX5" fmla="*/ 5753509 w 11568075"/>
              <a:gd name="connsiteY5" fmla="*/ 2471828 h 3974944"/>
              <a:gd name="connsiteX6" fmla="*/ 3378609 w 11568075"/>
              <a:gd name="connsiteY6" fmla="*/ 3974944 h 3974944"/>
              <a:gd name="connsiteX7" fmla="*/ 0 w 11568075"/>
              <a:gd name="connsiteY7" fmla="*/ 3959647 h 3974944"/>
              <a:gd name="connsiteX8" fmla="*/ 0 w 11568075"/>
              <a:gd name="connsiteY8" fmla="*/ 0 h 3974944"/>
              <a:gd name="connsiteX0" fmla="*/ 0 w 11568075"/>
              <a:gd name="connsiteY0" fmla="*/ 0 h 3974944"/>
              <a:gd name="connsiteX1" fmla="*/ 11568075 w 11568075"/>
              <a:gd name="connsiteY1" fmla="*/ 0 h 3974944"/>
              <a:gd name="connsiteX2" fmla="*/ 11568075 w 11568075"/>
              <a:gd name="connsiteY2" fmla="*/ 3959647 h 3974944"/>
              <a:gd name="connsiteX3" fmla="*/ 11558976 w 11568075"/>
              <a:gd name="connsiteY3" fmla="*/ 3973364 h 3974944"/>
              <a:gd name="connsiteX4" fmla="*/ 8148312 w 11568075"/>
              <a:gd name="connsiteY4" fmla="*/ 3968144 h 3974944"/>
              <a:gd name="connsiteX5" fmla="*/ 5753509 w 11568075"/>
              <a:gd name="connsiteY5" fmla="*/ 2471828 h 3974944"/>
              <a:gd name="connsiteX6" fmla="*/ 3378609 w 11568075"/>
              <a:gd name="connsiteY6" fmla="*/ 3974944 h 3974944"/>
              <a:gd name="connsiteX7" fmla="*/ 0 w 11568075"/>
              <a:gd name="connsiteY7" fmla="*/ 3959647 h 3974944"/>
              <a:gd name="connsiteX8" fmla="*/ 0 w 11568075"/>
              <a:gd name="connsiteY8" fmla="*/ 0 h 3974944"/>
              <a:gd name="connsiteX0" fmla="*/ 0 w 11568075"/>
              <a:gd name="connsiteY0" fmla="*/ 0 h 3974944"/>
              <a:gd name="connsiteX1" fmla="*/ 11568075 w 11568075"/>
              <a:gd name="connsiteY1" fmla="*/ 0 h 3974944"/>
              <a:gd name="connsiteX2" fmla="*/ 11568075 w 11568075"/>
              <a:gd name="connsiteY2" fmla="*/ 3959647 h 3974944"/>
              <a:gd name="connsiteX3" fmla="*/ 11558976 w 11568075"/>
              <a:gd name="connsiteY3" fmla="*/ 3973364 h 3974944"/>
              <a:gd name="connsiteX4" fmla="*/ 8148312 w 11568075"/>
              <a:gd name="connsiteY4" fmla="*/ 3968144 h 3974944"/>
              <a:gd name="connsiteX5" fmla="*/ 5753509 w 11568075"/>
              <a:gd name="connsiteY5" fmla="*/ 2471828 h 3974944"/>
              <a:gd name="connsiteX6" fmla="*/ 3378609 w 11568075"/>
              <a:gd name="connsiteY6" fmla="*/ 3974944 h 3974944"/>
              <a:gd name="connsiteX7" fmla="*/ 4550 w 11568075"/>
              <a:gd name="connsiteY7" fmla="*/ 3973364 h 3974944"/>
              <a:gd name="connsiteX8" fmla="*/ 0 w 11568075"/>
              <a:gd name="connsiteY8" fmla="*/ 0 h 3974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568075" h="3974944">
                <a:moveTo>
                  <a:pt x="0" y="0"/>
                </a:moveTo>
                <a:lnTo>
                  <a:pt x="11568075" y="0"/>
                </a:lnTo>
                <a:lnTo>
                  <a:pt x="11568075" y="3959647"/>
                </a:lnTo>
                <a:lnTo>
                  <a:pt x="11558976" y="3973364"/>
                </a:lnTo>
                <a:lnTo>
                  <a:pt x="8148312" y="3968144"/>
                </a:lnTo>
                <a:cubicBezTo>
                  <a:pt x="8010729" y="3663100"/>
                  <a:pt x="7370642" y="2488566"/>
                  <a:pt x="5753509" y="2471828"/>
                </a:cubicBezTo>
                <a:cubicBezTo>
                  <a:pt x="4212576" y="2505170"/>
                  <a:pt x="3579692" y="3595635"/>
                  <a:pt x="3378609" y="3974944"/>
                </a:cubicBezTo>
                <a:lnTo>
                  <a:pt x="4550" y="3973364"/>
                </a:lnTo>
                <a:cubicBezTo>
                  <a:pt x="3033" y="2648909"/>
                  <a:pt x="1517" y="1324455"/>
                  <a:pt x="0" y="0"/>
                </a:cubicBezTo>
                <a:close/>
              </a:path>
            </a:pathLst>
          </a:custGeom>
        </p:spPr>
        <p:txBody>
          <a:bodyPr/>
          <a:lstStyle/>
          <a:p>
            <a:r>
              <a:rPr lang="en-US"/>
              <a:t>Click icon to add picture</a:t>
            </a:r>
            <a:endParaRPr lang="en-US" dirty="0"/>
          </a:p>
        </p:txBody>
      </p:sp>
      <p:pic>
        <p:nvPicPr>
          <p:cNvPr id="16" name="Picture 15" descr="Oregon Health Authority Logo">
            <a:extLst>
              <a:ext uri="{FF2B5EF4-FFF2-40B4-BE49-F238E27FC236}">
                <a16:creationId xmlns:a16="http://schemas.microsoft.com/office/drawing/2014/main" id="{0DF777F8-DF81-DB00-8122-B157AF2F8EEE}"/>
              </a:ext>
              <a:ext uri="{C183D7F6-B498-43B3-948B-1728B52AA6E4}">
                <adec:decorative xmlns:adec="http://schemas.microsoft.com/office/drawing/2017/decorative" val="0"/>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4840974" y="3613738"/>
            <a:ext cx="2510050" cy="822116"/>
          </a:xfrm>
          <a:prstGeom prst="rect">
            <a:avLst/>
          </a:prstGeom>
        </p:spPr>
      </p:pic>
    </p:spTree>
    <p:extLst>
      <p:ext uri="{BB962C8B-B14F-4D97-AF65-F5344CB8AC3E}">
        <p14:creationId xmlns:p14="http://schemas.microsoft.com/office/powerpoint/2010/main" val="130113396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Content 1">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9E5BBEF0-E11C-4C7E-9A99-6668D89CB6D2}"/>
              </a:ext>
            </a:extLst>
          </p:cNvPr>
          <p:cNvSpPr>
            <a:spLocks noGrp="1"/>
          </p:cNvSpPr>
          <p:nvPr>
            <p:ph type="title"/>
          </p:nvPr>
        </p:nvSpPr>
        <p:spPr>
          <a:xfrm>
            <a:off x="635001" y="400540"/>
            <a:ext cx="10001250" cy="825500"/>
          </a:xfrm>
          <a:prstGeom prst="rect">
            <a:avLst/>
          </a:prstGeom>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4EFAA68A-88C4-45FA-A8E4-D83C1B884F96}"/>
              </a:ext>
            </a:extLst>
          </p:cNvPr>
          <p:cNvSpPr>
            <a:spLocks noGrp="1"/>
          </p:cNvSpPr>
          <p:nvPr>
            <p:ph idx="1"/>
          </p:nvPr>
        </p:nvSpPr>
        <p:spPr>
          <a:xfrm>
            <a:off x="635000" y="1329397"/>
            <a:ext cx="10922000" cy="4654677"/>
          </a:xfrm>
        </p:spPr>
        <p:txBody>
          <a:bodyPr/>
          <a:lstStyle>
            <a:lvl1pPr>
              <a:defRPr sz="2800" b="0"/>
            </a:lvl1pPr>
            <a:lvl2pPr>
              <a:defRPr sz="2400"/>
            </a:lvl2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Slide Number Placeholder 3">
            <a:extLst>
              <a:ext uri="{FF2B5EF4-FFF2-40B4-BE49-F238E27FC236}">
                <a16:creationId xmlns:a16="http://schemas.microsoft.com/office/drawing/2014/main" id="{E6CACE33-3C9C-96D9-AD6F-7B105A24A1E8}"/>
              </a:ext>
            </a:extLst>
          </p:cNvPr>
          <p:cNvSpPr>
            <a:spLocks noGrp="1"/>
          </p:cNvSpPr>
          <p:nvPr>
            <p:ph type="sldNum" sz="quarter" idx="10"/>
          </p:nvPr>
        </p:nvSpPr>
        <p:spPr/>
        <p:txBody>
          <a:bodyPr/>
          <a:lstStyle/>
          <a:p>
            <a:fld id="{58339581-759F-43B7-B47D-47F906F0E294}" type="slidenum">
              <a:rPr lang="en-US" smtClean="0"/>
              <a:pPr/>
              <a:t>‹#›</a:t>
            </a:fld>
            <a:endParaRPr lang="en-US" dirty="0"/>
          </a:p>
        </p:txBody>
      </p:sp>
      <p:cxnSp>
        <p:nvCxnSpPr>
          <p:cNvPr id="6" name="Straight Connector 5">
            <a:extLst>
              <a:ext uri="{FF2B5EF4-FFF2-40B4-BE49-F238E27FC236}">
                <a16:creationId xmlns:a16="http://schemas.microsoft.com/office/drawing/2014/main" id="{F0FF79EF-8241-3B58-DAB2-10DD767C98F2}"/>
              </a:ext>
              <a:ext uri="{C183D7F6-B498-43B3-948B-1728B52AA6E4}">
                <adec:decorative xmlns:adec="http://schemas.microsoft.com/office/drawing/2017/decorative" val="1"/>
              </a:ext>
            </a:extLst>
          </p:cNvPr>
          <p:cNvCxnSpPr>
            <a:cxnSpLocks/>
          </p:cNvCxnSpPr>
          <p:nvPr userDrawn="1"/>
        </p:nvCxnSpPr>
        <p:spPr>
          <a:xfrm>
            <a:off x="543015" y="1226040"/>
            <a:ext cx="11174064" cy="0"/>
          </a:xfrm>
          <a:prstGeom prst="line">
            <a:avLst/>
          </a:prstGeom>
          <a:ln w="12700">
            <a:solidFill>
              <a:srgbClr val="EC5A2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0815787"/>
      </p:ext>
    </p:extLst>
  </p:cSld>
  <p:clrMapOvr>
    <a:masterClrMapping/>
  </p:clrMapOvr>
  <p:extLst>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and Content 2">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9E5BBEF0-E11C-4C7E-9A99-6668D89CB6D2}"/>
              </a:ext>
            </a:extLst>
          </p:cNvPr>
          <p:cNvSpPr>
            <a:spLocks noGrp="1"/>
          </p:cNvSpPr>
          <p:nvPr>
            <p:ph type="title"/>
          </p:nvPr>
        </p:nvSpPr>
        <p:spPr>
          <a:xfrm>
            <a:off x="635001" y="400540"/>
            <a:ext cx="10001250" cy="825500"/>
          </a:xfrm>
          <a:prstGeom prst="rect">
            <a:avLst/>
          </a:prstGeom>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4EFAA68A-88C4-45FA-A8E4-D83C1B884F96}"/>
              </a:ext>
            </a:extLst>
          </p:cNvPr>
          <p:cNvSpPr>
            <a:spLocks noGrp="1"/>
          </p:cNvSpPr>
          <p:nvPr>
            <p:ph idx="1"/>
          </p:nvPr>
        </p:nvSpPr>
        <p:spPr>
          <a:xfrm>
            <a:off x="635000" y="1329397"/>
            <a:ext cx="10922000" cy="4654677"/>
          </a:xfrm>
        </p:spPr>
        <p:txBody>
          <a:bodyPr/>
          <a:lstStyle>
            <a:lvl1pPr>
              <a:defRPr b="0"/>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Slide Number Placeholder 3">
            <a:extLst>
              <a:ext uri="{FF2B5EF4-FFF2-40B4-BE49-F238E27FC236}">
                <a16:creationId xmlns:a16="http://schemas.microsoft.com/office/drawing/2014/main" id="{F6AF6D61-37AE-3FCB-A585-A200D975D7BE}"/>
              </a:ext>
            </a:extLst>
          </p:cNvPr>
          <p:cNvSpPr>
            <a:spLocks noGrp="1"/>
          </p:cNvSpPr>
          <p:nvPr>
            <p:ph type="sldNum" sz="quarter" idx="10"/>
          </p:nvPr>
        </p:nvSpPr>
        <p:spPr/>
        <p:txBody>
          <a:bodyPr/>
          <a:lstStyle/>
          <a:p>
            <a:fld id="{58339581-759F-43B7-B47D-47F906F0E294}" type="slidenum">
              <a:rPr lang="en-US" smtClean="0"/>
              <a:pPr/>
              <a:t>‹#›</a:t>
            </a:fld>
            <a:endParaRPr lang="en-US" dirty="0"/>
          </a:p>
        </p:txBody>
      </p:sp>
      <p:cxnSp>
        <p:nvCxnSpPr>
          <p:cNvPr id="6" name="Straight Connector 5">
            <a:extLst>
              <a:ext uri="{FF2B5EF4-FFF2-40B4-BE49-F238E27FC236}">
                <a16:creationId xmlns:a16="http://schemas.microsoft.com/office/drawing/2014/main" id="{D2875334-1D16-7DB6-F0FD-5A989E419121}"/>
              </a:ext>
              <a:ext uri="{C183D7F6-B498-43B3-948B-1728B52AA6E4}">
                <adec:decorative xmlns:adec="http://schemas.microsoft.com/office/drawing/2017/decorative" val="1"/>
              </a:ext>
            </a:extLst>
          </p:cNvPr>
          <p:cNvCxnSpPr>
            <a:cxnSpLocks/>
          </p:cNvCxnSpPr>
          <p:nvPr userDrawn="1"/>
        </p:nvCxnSpPr>
        <p:spPr>
          <a:xfrm>
            <a:off x="543015" y="1226040"/>
            <a:ext cx="11174064" cy="0"/>
          </a:xfrm>
          <a:prstGeom prst="line">
            <a:avLst/>
          </a:prstGeom>
          <a:ln w="12700">
            <a:solidFill>
              <a:srgbClr val="EC5A2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0815787"/>
      </p:ext>
    </p:extLst>
  </p:cSld>
  <p:clrMapOvr>
    <a:masterClrMapping/>
  </p:clrMapOvr>
  <p:extLst>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ection/Transition Slide 1">
    <p:spTree>
      <p:nvGrpSpPr>
        <p:cNvPr id="1" name=""/>
        <p:cNvGrpSpPr/>
        <p:nvPr/>
      </p:nvGrpSpPr>
      <p:grpSpPr>
        <a:xfrm>
          <a:off x="0" y="0"/>
          <a:ext cx="0" cy="0"/>
          <a:chOff x="0" y="0"/>
          <a:chExt cx="0" cy="0"/>
        </a:xfrm>
      </p:grpSpPr>
      <p:sp>
        <p:nvSpPr>
          <p:cNvPr id="13" name="Title 1">
            <a:extLst>
              <a:ext uri="{FF2B5EF4-FFF2-40B4-BE49-F238E27FC236}">
                <a16:creationId xmlns:a16="http://schemas.microsoft.com/office/drawing/2014/main" id="{B95FE489-255B-2F64-1471-EBA182D07D8C}"/>
              </a:ext>
            </a:extLst>
          </p:cNvPr>
          <p:cNvSpPr>
            <a:spLocks noGrp="1"/>
          </p:cNvSpPr>
          <p:nvPr>
            <p:ph type="ctrTitle" hasCustomPrompt="1"/>
          </p:nvPr>
        </p:nvSpPr>
        <p:spPr>
          <a:xfrm>
            <a:off x="946484" y="3985901"/>
            <a:ext cx="10299032" cy="2379458"/>
          </a:xfrm>
          <a:prstGeom prst="rect">
            <a:avLst/>
          </a:prstGeom>
        </p:spPr>
        <p:txBody>
          <a:bodyPr anchor="ctr">
            <a:normAutofit/>
          </a:bodyPr>
          <a:lstStyle>
            <a:lvl1pPr algn="ctr">
              <a:lnSpc>
                <a:spcPct val="130000"/>
              </a:lnSpc>
              <a:defRPr sz="4700" b="1" baseline="0">
                <a:solidFill>
                  <a:srgbClr val="142850"/>
                </a:solidFill>
                <a:latin typeface="Arial" panose="020B0604020202020204" pitchFamily="34" charset="0"/>
                <a:cs typeface="Arial" panose="020B0604020202020204" pitchFamily="34" charset="0"/>
              </a:defRPr>
            </a:lvl1pPr>
          </a:lstStyle>
          <a:p>
            <a:r>
              <a:rPr lang="en-US" dirty="0"/>
              <a:t>Section/Transition Slide 1</a:t>
            </a:r>
          </a:p>
        </p:txBody>
      </p:sp>
      <p:sp>
        <p:nvSpPr>
          <p:cNvPr id="14" name="Picture Placeholder 9" descr="Add image description">
            <a:extLst>
              <a:ext uri="{FF2B5EF4-FFF2-40B4-BE49-F238E27FC236}">
                <a16:creationId xmlns:a16="http://schemas.microsoft.com/office/drawing/2014/main" id="{509CB15F-F41C-0BC0-5413-49E643214301}"/>
              </a:ext>
            </a:extLst>
          </p:cNvPr>
          <p:cNvSpPr>
            <a:spLocks noGrp="1"/>
          </p:cNvSpPr>
          <p:nvPr>
            <p:ph type="pic" sz="quarter" idx="15"/>
          </p:nvPr>
        </p:nvSpPr>
        <p:spPr>
          <a:xfrm>
            <a:off x="956380" y="2055783"/>
            <a:ext cx="3392999" cy="1712913"/>
          </a:xfrm>
        </p:spPr>
        <p:txBody>
          <a:bodyPr/>
          <a:lstStyle/>
          <a:p>
            <a:r>
              <a:rPr lang="en-US"/>
              <a:t>Click icon to add picture</a:t>
            </a:r>
            <a:endParaRPr lang="en-US" dirty="0"/>
          </a:p>
        </p:txBody>
      </p:sp>
      <p:sp>
        <p:nvSpPr>
          <p:cNvPr id="15" name="Picture Placeholder 9" descr="Add image description">
            <a:extLst>
              <a:ext uri="{FF2B5EF4-FFF2-40B4-BE49-F238E27FC236}">
                <a16:creationId xmlns:a16="http://schemas.microsoft.com/office/drawing/2014/main" id="{09DC628C-DC25-BF64-56A6-A9B05019E16C}"/>
              </a:ext>
            </a:extLst>
          </p:cNvPr>
          <p:cNvSpPr>
            <a:spLocks noGrp="1"/>
          </p:cNvSpPr>
          <p:nvPr>
            <p:ph type="pic" sz="quarter" idx="16"/>
          </p:nvPr>
        </p:nvSpPr>
        <p:spPr>
          <a:xfrm>
            <a:off x="4398941" y="2056022"/>
            <a:ext cx="3392999" cy="1712913"/>
          </a:xfrm>
        </p:spPr>
        <p:txBody>
          <a:bodyPr/>
          <a:lstStyle/>
          <a:p>
            <a:r>
              <a:rPr lang="en-US"/>
              <a:t>Click icon to add picture</a:t>
            </a:r>
          </a:p>
        </p:txBody>
      </p:sp>
      <p:sp>
        <p:nvSpPr>
          <p:cNvPr id="16" name="Picture Placeholder 9" descr="Add image description">
            <a:extLst>
              <a:ext uri="{FF2B5EF4-FFF2-40B4-BE49-F238E27FC236}">
                <a16:creationId xmlns:a16="http://schemas.microsoft.com/office/drawing/2014/main" id="{ACA2A5F4-FE2E-7744-DE6C-DD413AA81BE2}"/>
              </a:ext>
            </a:extLst>
          </p:cNvPr>
          <p:cNvSpPr>
            <a:spLocks noGrp="1"/>
          </p:cNvSpPr>
          <p:nvPr>
            <p:ph type="pic" sz="quarter" idx="17"/>
          </p:nvPr>
        </p:nvSpPr>
        <p:spPr>
          <a:xfrm>
            <a:off x="7841502" y="2056260"/>
            <a:ext cx="3392999" cy="1712913"/>
          </a:xfrm>
        </p:spPr>
        <p:txBody>
          <a:bodyPr/>
          <a:lstStyle/>
          <a:p>
            <a:r>
              <a:rPr lang="en-US"/>
              <a:t>Click icon to add picture</a:t>
            </a:r>
            <a:endParaRPr lang="en-US" dirty="0"/>
          </a:p>
        </p:txBody>
      </p:sp>
      <p:pic>
        <p:nvPicPr>
          <p:cNvPr id="7" name="Picture 6" descr="Oregon Health Authority Logo">
            <a:extLst>
              <a:ext uri="{FF2B5EF4-FFF2-40B4-BE49-F238E27FC236}">
                <a16:creationId xmlns:a16="http://schemas.microsoft.com/office/drawing/2014/main" id="{23FF35BD-9A83-E913-5004-F5A49332736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555917" y="619897"/>
            <a:ext cx="3042068" cy="996370"/>
          </a:xfrm>
          <a:prstGeom prst="rect">
            <a:avLst/>
          </a:prstGeom>
        </p:spPr>
      </p:pic>
      <p:sp>
        <p:nvSpPr>
          <p:cNvPr id="2" name="Slide Number Placeholder 1">
            <a:extLst>
              <a:ext uri="{FF2B5EF4-FFF2-40B4-BE49-F238E27FC236}">
                <a16:creationId xmlns:a16="http://schemas.microsoft.com/office/drawing/2014/main" id="{B2875CDC-4DCE-C088-CD99-85F7FFF4DABE}"/>
              </a:ext>
            </a:extLst>
          </p:cNvPr>
          <p:cNvSpPr>
            <a:spLocks noGrp="1"/>
          </p:cNvSpPr>
          <p:nvPr>
            <p:ph type="sldNum" sz="quarter" idx="18"/>
          </p:nvPr>
        </p:nvSpPr>
        <p:spPr/>
        <p:txBody>
          <a:bodyPr/>
          <a:lstStyle/>
          <a:p>
            <a:fld id="{58339581-759F-43B7-B47D-47F906F0E294}" type="slidenum">
              <a:rPr lang="en-US" smtClean="0"/>
              <a:pPr/>
              <a:t>‹#›</a:t>
            </a:fld>
            <a:endParaRPr lang="en-US" dirty="0"/>
          </a:p>
        </p:txBody>
      </p:sp>
      <p:sp>
        <p:nvSpPr>
          <p:cNvPr id="4" name="Freeform: Shape 3">
            <a:extLst>
              <a:ext uri="{FF2B5EF4-FFF2-40B4-BE49-F238E27FC236}">
                <a16:creationId xmlns:a16="http://schemas.microsoft.com/office/drawing/2014/main" id="{9753263D-1FF9-B4E5-81A0-BE4658180388}"/>
              </a:ext>
              <a:ext uri="{C183D7F6-B498-43B3-948B-1728B52AA6E4}">
                <adec:decorative xmlns:adec="http://schemas.microsoft.com/office/drawing/2017/decorative" val="1"/>
              </a:ext>
            </a:extLst>
          </p:cNvPr>
          <p:cNvSpPr/>
          <p:nvPr userDrawn="1"/>
        </p:nvSpPr>
        <p:spPr>
          <a:xfrm>
            <a:off x="1" y="1069495"/>
            <a:ext cx="12191999" cy="533401"/>
          </a:xfrm>
          <a:custGeom>
            <a:avLst/>
            <a:gdLst>
              <a:gd name="connsiteX0" fmla="*/ 7778841 w 12191999"/>
              <a:gd name="connsiteY0" fmla="*/ 0 h 533401"/>
              <a:gd name="connsiteX1" fmla="*/ 12191999 w 12191999"/>
              <a:gd name="connsiteY1" fmla="*/ 0 h 533401"/>
              <a:gd name="connsiteX2" fmla="*/ 12191999 w 12191999"/>
              <a:gd name="connsiteY2" fmla="*/ 533401 h 533401"/>
              <a:gd name="connsiteX3" fmla="*/ 7730753 w 12191999"/>
              <a:gd name="connsiteY3" fmla="*/ 533401 h 533401"/>
              <a:gd name="connsiteX4" fmla="*/ 7744993 w 12191999"/>
              <a:gd name="connsiteY4" fmla="*/ 507166 h 533401"/>
              <a:gd name="connsiteX5" fmla="*/ 7807196 w 12191999"/>
              <a:gd name="connsiteY5" fmla="*/ 199064 h 533401"/>
              <a:gd name="connsiteX6" fmla="*/ 7791115 w 12191999"/>
              <a:gd name="connsiteY6" fmla="*/ 39542 h 533401"/>
              <a:gd name="connsiteX7" fmla="*/ 0 w 12191999"/>
              <a:gd name="connsiteY7" fmla="*/ 0 h 533401"/>
              <a:gd name="connsiteX8" fmla="*/ 4441397 w 12191999"/>
              <a:gd name="connsiteY8" fmla="*/ 0 h 533401"/>
              <a:gd name="connsiteX9" fmla="*/ 4429123 w 12191999"/>
              <a:gd name="connsiteY9" fmla="*/ 39542 h 533401"/>
              <a:gd name="connsiteX10" fmla="*/ 4413041 w 12191999"/>
              <a:gd name="connsiteY10" fmla="*/ 199064 h 533401"/>
              <a:gd name="connsiteX11" fmla="*/ 4475244 w 12191999"/>
              <a:gd name="connsiteY11" fmla="*/ 507166 h 533401"/>
              <a:gd name="connsiteX12" fmla="*/ 4489484 w 12191999"/>
              <a:gd name="connsiteY12" fmla="*/ 533401 h 533401"/>
              <a:gd name="connsiteX13" fmla="*/ 0 w 12191999"/>
              <a:gd name="connsiteY13" fmla="*/ 533401 h 5334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2191999" h="533401">
                <a:moveTo>
                  <a:pt x="7778841" y="0"/>
                </a:moveTo>
                <a:lnTo>
                  <a:pt x="12191999" y="0"/>
                </a:lnTo>
                <a:lnTo>
                  <a:pt x="12191999" y="533401"/>
                </a:lnTo>
                <a:lnTo>
                  <a:pt x="7730753" y="533401"/>
                </a:lnTo>
                <a:lnTo>
                  <a:pt x="7744993" y="507166"/>
                </a:lnTo>
                <a:cubicBezTo>
                  <a:pt x="7785047" y="412468"/>
                  <a:pt x="7807196" y="308353"/>
                  <a:pt x="7807196" y="199064"/>
                </a:cubicBezTo>
                <a:cubicBezTo>
                  <a:pt x="7807196" y="144420"/>
                  <a:pt x="7801659" y="91069"/>
                  <a:pt x="7791115" y="39542"/>
                </a:cubicBezTo>
                <a:close/>
                <a:moveTo>
                  <a:pt x="0" y="0"/>
                </a:moveTo>
                <a:lnTo>
                  <a:pt x="4441397" y="0"/>
                </a:lnTo>
                <a:lnTo>
                  <a:pt x="4429123" y="39542"/>
                </a:lnTo>
                <a:cubicBezTo>
                  <a:pt x="4418579" y="91069"/>
                  <a:pt x="4413041" y="144420"/>
                  <a:pt x="4413041" y="199064"/>
                </a:cubicBezTo>
                <a:cubicBezTo>
                  <a:pt x="4413041" y="308353"/>
                  <a:pt x="4435190" y="412468"/>
                  <a:pt x="4475244" y="507166"/>
                </a:cubicBezTo>
                <a:lnTo>
                  <a:pt x="4489484" y="533401"/>
                </a:lnTo>
                <a:lnTo>
                  <a:pt x="0" y="533401"/>
                </a:lnTo>
                <a:close/>
              </a:path>
            </a:pathLst>
          </a:custGeom>
          <a:solidFill>
            <a:srgbClr val="064276"/>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000" dirty="0" err="1"/>
          </a:p>
        </p:txBody>
      </p:sp>
    </p:spTree>
    <p:extLst>
      <p:ext uri="{BB962C8B-B14F-4D97-AF65-F5344CB8AC3E}">
        <p14:creationId xmlns:p14="http://schemas.microsoft.com/office/powerpoint/2010/main" val="274123768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ection/Transition Slide 2">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DEC50667-808E-ACC9-B3BD-E4713FBB29F0}"/>
              </a:ext>
            </a:extLst>
          </p:cNvPr>
          <p:cNvSpPr>
            <a:spLocks noGrp="1"/>
          </p:cNvSpPr>
          <p:nvPr>
            <p:ph type="ctrTitle" hasCustomPrompt="1"/>
          </p:nvPr>
        </p:nvSpPr>
        <p:spPr>
          <a:xfrm>
            <a:off x="946484" y="3413938"/>
            <a:ext cx="10299032" cy="2533433"/>
          </a:xfrm>
          <a:prstGeom prst="rect">
            <a:avLst/>
          </a:prstGeom>
        </p:spPr>
        <p:txBody>
          <a:bodyPr anchor="ctr">
            <a:normAutofit/>
          </a:bodyPr>
          <a:lstStyle>
            <a:lvl1pPr algn="ctr">
              <a:lnSpc>
                <a:spcPct val="130000"/>
              </a:lnSpc>
              <a:defRPr sz="4700" b="1" baseline="0">
                <a:solidFill>
                  <a:srgbClr val="142850"/>
                </a:solidFill>
                <a:latin typeface="Arial" panose="020B0604020202020204" pitchFamily="34" charset="0"/>
                <a:cs typeface="Arial" panose="020B0604020202020204" pitchFamily="34" charset="0"/>
              </a:defRPr>
            </a:lvl1pPr>
          </a:lstStyle>
          <a:p>
            <a:r>
              <a:rPr lang="en-US" dirty="0"/>
              <a:t>Section/Transition Slide 2</a:t>
            </a:r>
          </a:p>
        </p:txBody>
      </p:sp>
      <p:pic>
        <p:nvPicPr>
          <p:cNvPr id="8" name="Picture 7" descr="Oregon Health Authority Logo">
            <a:extLst>
              <a:ext uri="{FF2B5EF4-FFF2-40B4-BE49-F238E27FC236}">
                <a16:creationId xmlns:a16="http://schemas.microsoft.com/office/drawing/2014/main" id="{900FDBF4-91EE-4271-1C49-F05CE21769F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424911" y="925681"/>
            <a:ext cx="5342130" cy="1749710"/>
          </a:xfrm>
          <a:prstGeom prst="rect">
            <a:avLst/>
          </a:prstGeom>
        </p:spPr>
      </p:pic>
      <p:sp>
        <p:nvSpPr>
          <p:cNvPr id="2" name="Slide Number Placeholder 1">
            <a:extLst>
              <a:ext uri="{FF2B5EF4-FFF2-40B4-BE49-F238E27FC236}">
                <a16:creationId xmlns:a16="http://schemas.microsoft.com/office/drawing/2014/main" id="{6B026B29-4A8A-C616-41AC-00F0855302DC}"/>
              </a:ext>
            </a:extLst>
          </p:cNvPr>
          <p:cNvSpPr>
            <a:spLocks noGrp="1"/>
          </p:cNvSpPr>
          <p:nvPr>
            <p:ph type="sldNum" sz="quarter" idx="10"/>
          </p:nvPr>
        </p:nvSpPr>
        <p:spPr/>
        <p:txBody>
          <a:bodyPr/>
          <a:lstStyle/>
          <a:p>
            <a:fld id="{58339581-759F-43B7-B47D-47F906F0E294}" type="slidenum">
              <a:rPr lang="en-US" smtClean="0"/>
              <a:pPr/>
              <a:t>‹#›</a:t>
            </a:fld>
            <a:endParaRPr lang="en-US" dirty="0"/>
          </a:p>
        </p:txBody>
      </p:sp>
      <p:sp>
        <p:nvSpPr>
          <p:cNvPr id="7" name="Freeform: Shape 6">
            <a:extLst>
              <a:ext uri="{FF2B5EF4-FFF2-40B4-BE49-F238E27FC236}">
                <a16:creationId xmlns:a16="http://schemas.microsoft.com/office/drawing/2014/main" id="{EFCC09E6-FD23-1D3A-6232-CC56144BD46E}"/>
              </a:ext>
              <a:ext uri="{C183D7F6-B498-43B3-948B-1728B52AA6E4}">
                <adec:decorative xmlns:adec="http://schemas.microsoft.com/office/drawing/2017/decorative" val="1"/>
              </a:ext>
            </a:extLst>
          </p:cNvPr>
          <p:cNvSpPr/>
          <p:nvPr userDrawn="1"/>
        </p:nvSpPr>
        <p:spPr>
          <a:xfrm>
            <a:off x="-737" y="1714801"/>
            <a:ext cx="12192737" cy="933949"/>
          </a:xfrm>
          <a:custGeom>
            <a:avLst/>
            <a:gdLst>
              <a:gd name="connsiteX0" fmla="*/ 9151699 w 12192000"/>
              <a:gd name="connsiteY0" fmla="*/ 0 h 931130"/>
              <a:gd name="connsiteX1" fmla="*/ 12192000 w 12192000"/>
              <a:gd name="connsiteY1" fmla="*/ 0 h 931130"/>
              <a:gd name="connsiteX2" fmla="*/ 12192000 w 12192000"/>
              <a:gd name="connsiteY2" fmla="*/ 931130 h 931130"/>
              <a:gd name="connsiteX3" fmla="*/ 9079495 w 12192000"/>
              <a:gd name="connsiteY3" fmla="*/ 931130 h 931130"/>
              <a:gd name="connsiteX4" fmla="*/ 9092191 w 12192000"/>
              <a:gd name="connsiteY4" fmla="*/ 904776 h 931130"/>
              <a:gd name="connsiteX5" fmla="*/ 9202875 w 12192000"/>
              <a:gd name="connsiteY5" fmla="*/ 356536 h 931130"/>
              <a:gd name="connsiteX6" fmla="*/ 9174260 w 12192000"/>
              <a:gd name="connsiteY6" fmla="*/ 72680 h 931130"/>
              <a:gd name="connsiteX7" fmla="*/ 0 w 12192000"/>
              <a:gd name="connsiteY7" fmla="*/ 0 h 931130"/>
              <a:gd name="connsiteX8" fmla="*/ 3213648 w 12192000"/>
              <a:gd name="connsiteY8" fmla="*/ 0 h 931130"/>
              <a:gd name="connsiteX9" fmla="*/ 3191086 w 12192000"/>
              <a:gd name="connsiteY9" fmla="*/ 72680 h 931130"/>
              <a:gd name="connsiteX10" fmla="*/ 3162471 w 12192000"/>
              <a:gd name="connsiteY10" fmla="*/ 356536 h 931130"/>
              <a:gd name="connsiteX11" fmla="*/ 3273156 w 12192000"/>
              <a:gd name="connsiteY11" fmla="*/ 904776 h 931130"/>
              <a:gd name="connsiteX12" fmla="*/ 3285851 w 12192000"/>
              <a:gd name="connsiteY12" fmla="*/ 931130 h 931130"/>
              <a:gd name="connsiteX13" fmla="*/ 0 w 12192000"/>
              <a:gd name="connsiteY13" fmla="*/ 931130 h 931130"/>
              <a:gd name="connsiteX0" fmla="*/ 9151699 w 12192000"/>
              <a:gd name="connsiteY0" fmla="*/ 6350 h 937480"/>
              <a:gd name="connsiteX1" fmla="*/ 12192000 w 12192000"/>
              <a:gd name="connsiteY1" fmla="*/ 6350 h 937480"/>
              <a:gd name="connsiteX2" fmla="*/ 12192000 w 12192000"/>
              <a:gd name="connsiteY2" fmla="*/ 937480 h 937480"/>
              <a:gd name="connsiteX3" fmla="*/ 9079495 w 12192000"/>
              <a:gd name="connsiteY3" fmla="*/ 937480 h 937480"/>
              <a:gd name="connsiteX4" fmla="*/ 9092191 w 12192000"/>
              <a:gd name="connsiteY4" fmla="*/ 911126 h 937480"/>
              <a:gd name="connsiteX5" fmla="*/ 9202875 w 12192000"/>
              <a:gd name="connsiteY5" fmla="*/ 362886 h 937480"/>
              <a:gd name="connsiteX6" fmla="*/ 9174260 w 12192000"/>
              <a:gd name="connsiteY6" fmla="*/ 79030 h 937480"/>
              <a:gd name="connsiteX7" fmla="*/ 9151699 w 12192000"/>
              <a:gd name="connsiteY7" fmla="*/ 6350 h 937480"/>
              <a:gd name="connsiteX8" fmla="*/ 38100 w 12192000"/>
              <a:gd name="connsiteY8" fmla="*/ 0 h 937480"/>
              <a:gd name="connsiteX9" fmla="*/ 3213648 w 12192000"/>
              <a:gd name="connsiteY9" fmla="*/ 6350 h 937480"/>
              <a:gd name="connsiteX10" fmla="*/ 3191086 w 12192000"/>
              <a:gd name="connsiteY10" fmla="*/ 79030 h 937480"/>
              <a:gd name="connsiteX11" fmla="*/ 3162471 w 12192000"/>
              <a:gd name="connsiteY11" fmla="*/ 362886 h 937480"/>
              <a:gd name="connsiteX12" fmla="*/ 3273156 w 12192000"/>
              <a:gd name="connsiteY12" fmla="*/ 911126 h 937480"/>
              <a:gd name="connsiteX13" fmla="*/ 3285851 w 12192000"/>
              <a:gd name="connsiteY13" fmla="*/ 937480 h 937480"/>
              <a:gd name="connsiteX14" fmla="*/ 0 w 12192000"/>
              <a:gd name="connsiteY14" fmla="*/ 937480 h 937480"/>
              <a:gd name="connsiteX15" fmla="*/ 38100 w 12192000"/>
              <a:gd name="connsiteY15" fmla="*/ 0 h 937480"/>
              <a:gd name="connsiteX0" fmla="*/ 9113599 w 12153900"/>
              <a:gd name="connsiteY0" fmla="*/ 6350 h 937480"/>
              <a:gd name="connsiteX1" fmla="*/ 12153900 w 12153900"/>
              <a:gd name="connsiteY1" fmla="*/ 6350 h 937480"/>
              <a:gd name="connsiteX2" fmla="*/ 12153900 w 12153900"/>
              <a:gd name="connsiteY2" fmla="*/ 937480 h 937480"/>
              <a:gd name="connsiteX3" fmla="*/ 9041395 w 12153900"/>
              <a:gd name="connsiteY3" fmla="*/ 937480 h 937480"/>
              <a:gd name="connsiteX4" fmla="*/ 9054091 w 12153900"/>
              <a:gd name="connsiteY4" fmla="*/ 911126 h 937480"/>
              <a:gd name="connsiteX5" fmla="*/ 9164775 w 12153900"/>
              <a:gd name="connsiteY5" fmla="*/ 362886 h 937480"/>
              <a:gd name="connsiteX6" fmla="*/ 9136160 w 12153900"/>
              <a:gd name="connsiteY6" fmla="*/ 79030 h 937480"/>
              <a:gd name="connsiteX7" fmla="*/ 9113599 w 12153900"/>
              <a:gd name="connsiteY7" fmla="*/ 6350 h 937480"/>
              <a:gd name="connsiteX8" fmla="*/ 0 w 12153900"/>
              <a:gd name="connsiteY8" fmla="*/ 0 h 937480"/>
              <a:gd name="connsiteX9" fmla="*/ 3175548 w 12153900"/>
              <a:gd name="connsiteY9" fmla="*/ 6350 h 937480"/>
              <a:gd name="connsiteX10" fmla="*/ 3152986 w 12153900"/>
              <a:gd name="connsiteY10" fmla="*/ 79030 h 937480"/>
              <a:gd name="connsiteX11" fmla="*/ 3124371 w 12153900"/>
              <a:gd name="connsiteY11" fmla="*/ 362886 h 937480"/>
              <a:gd name="connsiteX12" fmla="*/ 3235056 w 12153900"/>
              <a:gd name="connsiteY12" fmla="*/ 911126 h 937480"/>
              <a:gd name="connsiteX13" fmla="*/ 3247751 w 12153900"/>
              <a:gd name="connsiteY13" fmla="*/ 937480 h 937480"/>
              <a:gd name="connsiteX14" fmla="*/ 12700 w 12153900"/>
              <a:gd name="connsiteY14" fmla="*/ 931130 h 937480"/>
              <a:gd name="connsiteX15" fmla="*/ 0 w 12153900"/>
              <a:gd name="connsiteY15" fmla="*/ 0 h 937480"/>
              <a:gd name="connsiteX0" fmla="*/ 9119949 w 12160250"/>
              <a:gd name="connsiteY0" fmla="*/ 6350 h 937480"/>
              <a:gd name="connsiteX1" fmla="*/ 12160250 w 12160250"/>
              <a:gd name="connsiteY1" fmla="*/ 6350 h 937480"/>
              <a:gd name="connsiteX2" fmla="*/ 12160250 w 12160250"/>
              <a:gd name="connsiteY2" fmla="*/ 937480 h 937480"/>
              <a:gd name="connsiteX3" fmla="*/ 9047745 w 12160250"/>
              <a:gd name="connsiteY3" fmla="*/ 937480 h 937480"/>
              <a:gd name="connsiteX4" fmla="*/ 9060441 w 12160250"/>
              <a:gd name="connsiteY4" fmla="*/ 911126 h 937480"/>
              <a:gd name="connsiteX5" fmla="*/ 9171125 w 12160250"/>
              <a:gd name="connsiteY5" fmla="*/ 362886 h 937480"/>
              <a:gd name="connsiteX6" fmla="*/ 9142510 w 12160250"/>
              <a:gd name="connsiteY6" fmla="*/ 79030 h 937480"/>
              <a:gd name="connsiteX7" fmla="*/ 9119949 w 12160250"/>
              <a:gd name="connsiteY7" fmla="*/ 6350 h 937480"/>
              <a:gd name="connsiteX8" fmla="*/ 6350 w 12160250"/>
              <a:gd name="connsiteY8" fmla="*/ 0 h 937480"/>
              <a:gd name="connsiteX9" fmla="*/ 3181898 w 12160250"/>
              <a:gd name="connsiteY9" fmla="*/ 6350 h 937480"/>
              <a:gd name="connsiteX10" fmla="*/ 3159336 w 12160250"/>
              <a:gd name="connsiteY10" fmla="*/ 79030 h 937480"/>
              <a:gd name="connsiteX11" fmla="*/ 3130721 w 12160250"/>
              <a:gd name="connsiteY11" fmla="*/ 362886 h 937480"/>
              <a:gd name="connsiteX12" fmla="*/ 3241406 w 12160250"/>
              <a:gd name="connsiteY12" fmla="*/ 911126 h 937480"/>
              <a:gd name="connsiteX13" fmla="*/ 3254101 w 12160250"/>
              <a:gd name="connsiteY13" fmla="*/ 937480 h 937480"/>
              <a:gd name="connsiteX14" fmla="*/ 0 w 12160250"/>
              <a:gd name="connsiteY14" fmla="*/ 931130 h 937480"/>
              <a:gd name="connsiteX15" fmla="*/ 6350 w 12160250"/>
              <a:gd name="connsiteY15" fmla="*/ 0 h 937480"/>
              <a:gd name="connsiteX0" fmla="*/ 9127722 w 12168023"/>
              <a:gd name="connsiteY0" fmla="*/ 2819 h 933949"/>
              <a:gd name="connsiteX1" fmla="*/ 12168023 w 12168023"/>
              <a:gd name="connsiteY1" fmla="*/ 2819 h 933949"/>
              <a:gd name="connsiteX2" fmla="*/ 12168023 w 12168023"/>
              <a:gd name="connsiteY2" fmla="*/ 933949 h 933949"/>
              <a:gd name="connsiteX3" fmla="*/ 9055518 w 12168023"/>
              <a:gd name="connsiteY3" fmla="*/ 933949 h 933949"/>
              <a:gd name="connsiteX4" fmla="*/ 9068214 w 12168023"/>
              <a:gd name="connsiteY4" fmla="*/ 907595 h 933949"/>
              <a:gd name="connsiteX5" fmla="*/ 9178898 w 12168023"/>
              <a:gd name="connsiteY5" fmla="*/ 359355 h 933949"/>
              <a:gd name="connsiteX6" fmla="*/ 9150283 w 12168023"/>
              <a:gd name="connsiteY6" fmla="*/ 75499 h 933949"/>
              <a:gd name="connsiteX7" fmla="*/ 9127722 w 12168023"/>
              <a:gd name="connsiteY7" fmla="*/ 2819 h 933949"/>
              <a:gd name="connsiteX8" fmla="*/ 0 w 12168023"/>
              <a:gd name="connsiteY8" fmla="*/ 0 h 933949"/>
              <a:gd name="connsiteX9" fmla="*/ 3189671 w 12168023"/>
              <a:gd name="connsiteY9" fmla="*/ 2819 h 933949"/>
              <a:gd name="connsiteX10" fmla="*/ 3167109 w 12168023"/>
              <a:gd name="connsiteY10" fmla="*/ 75499 h 933949"/>
              <a:gd name="connsiteX11" fmla="*/ 3138494 w 12168023"/>
              <a:gd name="connsiteY11" fmla="*/ 359355 h 933949"/>
              <a:gd name="connsiteX12" fmla="*/ 3249179 w 12168023"/>
              <a:gd name="connsiteY12" fmla="*/ 907595 h 933949"/>
              <a:gd name="connsiteX13" fmla="*/ 3261874 w 12168023"/>
              <a:gd name="connsiteY13" fmla="*/ 933949 h 933949"/>
              <a:gd name="connsiteX14" fmla="*/ 7773 w 12168023"/>
              <a:gd name="connsiteY14" fmla="*/ 927599 h 933949"/>
              <a:gd name="connsiteX15" fmla="*/ 0 w 12168023"/>
              <a:gd name="connsiteY15" fmla="*/ 0 h 933949"/>
              <a:gd name="connsiteX0" fmla="*/ 9120661 w 12160962"/>
              <a:gd name="connsiteY0" fmla="*/ 2819 h 933949"/>
              <a:gd name="connsiteX1" fmla="*/ 12160962 w 12160962"/>
              <a:gd name="connsiteY1" fmla="*/ 2819 h 933949"/>
              <a:gd name="connsiteX2" fmla="*/ 12160962 w 12160962"/>
              <a:gd name="connsiteY2" fmla="*/ 933949 h 933949"/>
              <a:gd name="connsiteX3" fmla="*/ 9048457 w 12160962"/>
              <a:gd name="connsiteY3" fmla="*/ 933949 h 933949"/>
              <a:gd name="connsiteX4" fmla="*/ 9061153 w 12160962"/>
              <a:gd name="connsiteY4" fmla="*/ 907595 h 933949"/>
              <a:gd name="connsiteX5" fmla="*/ 9171837 w 12160962"/>
              <a:gd name="connsiteY5" fmla="*/ 359355 h 933949"/>
              <a:gd name="connsiteX6" fmla="*/ 9143222 w 12160962"/>
              <a:gd name="connsiteY6" fmla="*/ 75499 h 933949"/>
              <a:gd name="connsiteX7" fmla="*/ 9120661 w 12160962"/>
              <a:gd name="connsiteY7" fmla="*/ 2819 h 933949"/>
              <a:gd name="connsiteX8" fmla="*/ 0 w 12160962"/>
              <a:gd name="connsiteY8" fmla="*/ 0 h 933949"/>
              <a:gd name="connsiteX9" fmla="*/ 3182610 w 12160962"/>
              <a:gd name="connsiteY9" fmla="*/ 2819 h 933949"/>
              <a:gd name="connsiteX10" fmla="*/ 3160048 w 12160962"/>
              <a:gd name="connsiteY10" fmla="*/ 75499 h 933949"/>
              <a:gd name="connsiteX11" fmla="*/ 3131433 w 12160962"/>
              <a:gd name="connsiteY11" fmla="*/ 359355 h 933949"/>
              <a:gd name="connsiteX12" fmla="*/ 3242118 w 12160962"/>
              <a:gd name="connsiteY12" fmla="*/ 907595 h 933949"/>
              <a:gd name="connsiteX13" fmla="*/ 3254813 w 12160962"/>
              <a:gd name="connsiteY13" fmla="*/ 933949 h 933949"/>
              <a:gd name="connsiteX14" fmla="*/ 712 w 12160962"/>
              <a:gd name="connsiteY14" fmla="*/ 927599 h 933949"/>
              <a:gd name="connsiteX15" fmla="*/ 0 w 12160962"/>
              <a:gd name="connsiteY15" fmla="*/ 0 h 933949"/>
              <a:gd name="connsiteX0" fmla="*/ 9120661 w 12192737"/>
              <a:gd name="connsiteY0" fmla="*/ 2819 h 933949"/>
              <a:gd name="connsiteX1" fmla="*/ 12192737 w 12192737"/>
              <a:gd name="connsiteY1" fmla="*/ 2819 h 933949"/>
              <a:gd name="connsiteX2" fmla="*/ 12160962 w 12192737"/>
              <a:gd name="connsiteY2" fmla="*/ 933949 h 933949"/>
              <a:gd name="connsiteX3" fmla="*/ 9048457 w 12192737"/>
              <a:gd name="connsiteY3" fmla="*/ 933949 h 933949"/>
              <a:gd name="connsiteX4" fmla="*/ 9061153 w 12192737"/>
              <a:gd name="connsiteY4" fmla="*/ 907595 h 933949"/>
              <a:gd name="connsiteX5" fmla="*/ 9171837 w 12192737"/>
              <a:gd name="connsiteY5" fmla="*/ 359355 h 933949"/>
              <a:gd name="connsiteX6" fmla="*/ 9143222 w 12192737"/>
              <a:gd name="connsiteY6" fmla="*/ 75499 h 933949"/>
              <a:gd name="connsiteX7" fmla="*/ 9120661 w 12192737"/>
              <a:gd name="connsiteY7" fmla="*/ 2819 h 933949"/>
              <a:gd name="connsiteX8" fmla="*/ 0 w 12192737"/>
              <a:gd name="connsiteY8" fmla="*/ 0 h 933949"/>
              <a:gd name="connsiteX9" fmla="*/ 3182610 w 12192737"/>
              <a:gd name="connsiteY9" fmla="*/ 2819 h 933949"/>
              <a:gd name="connsiteX10" fmla="*/ 3160048 w 12192737"/>
              <a:gd name="connsiteY10" fmla="*/ 75499 h 933949"/>
              <a:gd name="connsiteX11" fmla="*/ 3131433 w 12192737"/>
              <a:gd name="connsiteY11" fmla="*/ 359355 h 933949"/>
              <a:gd name="connsiteX12" fmla="*/ 3242118 w 12192737"/>
              <a:gd name="connsiteY12" fmla="*/ 907595 h 933949"/>
              <a:gd name="connsiteX13" fmla="*/ 3254813 w 12192737"/>
              <a:gd name="connsiteY13" fmla="*/ 933949 h 933949"/>
              <a:gd name="connsiteX14" fmla="*/ 712 w 12192737"/>
              <a:gd name="connsiteY14" fmla="*/ 927599 h 933949"/>
              <a:gd name="connsiteX15" fmla="*/ 0 w 12192737"/>
              <a:gd name="connsiteY15" fmla="*/ 0 h 933949"/>
              <a:gd name="connsiteX0" fmla="*/ 9120661 w 12192737"/>
              <a:gd name="connsiteY0" fmla="*/ 2819 h 933949"/>
              <a:gd name="connsiteX1" fmla="*/ 12192737 w 12192737"/>
              <a:gd name="connsiteY1" fmla="*/ 2819 h 933949"/>
              <a:gd name="connsiteX2" fmla="*/ 12189206 w 12192737"/>
              <a:gd name="connsiteY2" fmla="*/ 933949 h 933949"/>
              <a:gd name="connsiteX3" fmla="*/ 9048457 w 12192737"/>
              <a:gd name="connsiteY3" fmla="*/ 933949 h 933949"/>
              <a:gd name="connsiteX4" fmla="*/ 9061153 w 12192737"/>
              <a:gd name="connsiteY4" fmla="*/ 907595 h 933949"/>
              <a:gd name="connsiteX5" fmla="*/ 9171837 w 12192737"/>
              <a:gd name="connsiteY5" fmla="*/ 359355 h 933949"/>
              <a:gd name="connsiteX6" fmla="*/ 9143222 w 12192737"/>
              <a:gd name="connsiteY6" fmla="*/ 75499 h 933949"/>
              <a:gd name="connsiteX7" fmla="*/ 9120661 w 12192737"/>
              <a:gd name="connsiteY7" fmla="*/ 2819 h 933949"/>
              <a:gd name="connsiteX8" fmla="*/ 0 w 12192737"/>
              <a:gd name="connsiteY8" fmla="*/ 0 h 933949"/>
              <a:gd name="connsiteX9" fmla="*/ 3182610 w 12192737"/>
              <a:gd name="connsiteY9" fmla="*/ 2819 h 933949"/>
              <a:gd name="connsiteX10" fmla="*/ 3160048 w 12192737"/>
              <a:gd name="connsiteY10" fmla="*/ 75499 h 933949"/>
              <a:gd name="connsiteX11" fmla="*/ 3131433 w 12192737"/>
              <a:gd name="connsiteY11" fmla="*/ 359355 h 933949"/>
              <a:gd name="connsiteX12" fmla="*/ 3242118 w 12192737"/>
              <a:gd name="connsiteY12" fmla="*/ 907595 h 933949"/>
              <a:gd name="connsiteX13" fmla="*/ 3254813 w 12192737"/>
              <a:gd name="connsiteY13" fmla="*/ 933949 h 933949"/>
              <a:gd name="connsiteX14" fmla="*/ 712 w 12192737"/>
              <a:gd name="connsiteY14" fmla="*/ 927599 h 933949"/>
              <a:gd name="connsiteX15" fmla="*/ 0 w 12192737"/>
              <a:gd name="connsiteY15" fmla="*/ 0 h 9339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2192737" h="933949">
                <a:moveTo>
                  <a:pt x="9120661" y="2819"/>
                </a:moveTo>
                <a:lnTo>
                  <a:pt x="12192737" y="2819"/>
                </a:lnTo>
                <a:lnTo>
                  <a:pt x="12189206" y="933949"/>
                </a:lnTo>
                <a:lnTo>
                  <a:pt x="9048457" y="933949"/>
                </a:lnTo>
                <a:lnTo>
                  <a:pt x="9061153" y="907595"/>
                </a:lnTo>
                <a:cubicBezTo>
                  <a:pt x="9132425" y="739088"/>
                  <a:pt x="9171837" y="553824"/>
                  <a:pt x="9171837" y="359355"/>
                </a:cubicBezTo>
                <a:cubicBezTo>
                  <a:pt x="9171837" y="262121"/>
                  <a:pt x="9161984" y="167187"/>
                  <a:pt x="9143222" y="75499"/>
                </a:cubicBezTo>
                <a:lnTo>
                  <a:pt x="9120661" y="2819"/>
                </a:lnTo>
                <a:close/>
                <a:moveTo>
                  <a:pt x="0" y="0"/>
                </a:moveTo>
                <a:lnTo>
                  <a:pt x="3182610" y="2819"/>
                </a:lnTo>
                <a:lnTo>
                  <a:pt x="3160048" y="75499"/>
                </a:lnTo>
                <a:cubicBezTo>
                  <a:pt x="3141286" y="167187"/>
                  <a:pt x="3131433" y="262121"/>
                  <a:pt x="3131433" y="359355"/>
                </a:cubicBezTo>
                <a:cubicBezTo>
                  <a:pt x="3131433" y="553824"/>
                  <a:pt x="3170845" y="739088"/>
                  <a:pt x="3242118" y="907595"/>
                </a:cubicBezTo>
                <a:lnTo>
                  <a:pt x="3254813" y="933949"/>
                </a:lnTo>
                <a:lnTo>
                  <a:pt x="712" y="927599"/>
                </a:lnTo>
                <a:cubicBezTo>
                  <a:pt x="712" y="617222"/>
                  <a:pt x="0" y="310377"/>
                  <a:pt x="0" y="0"/>
                </a:cubicBezTo>
                <a:close/>
              </a:path>
            </a:pathLst>
          </a:custGeom>
          <a:solidFill>
            <a:srgbClr val="064276"/>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err="1"/>
          </a:p>
        </p:txBody>
      </p:sp>
    </p:spTree>
    <p:extLst>
      <p:ext uri="{BB962C8B-B14F-4D97-AF65-F5344CB8AC3E}">
        <p14:creationId xmlns:p14="http://schemas.microsoft.com/office/powerpoint/2010/main" val="13874605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Section/Transition Slide 3">
    <p:spTree>
      <p:nvGrpSpPr>
        <p:cNvPr id="1" name=""/>
        <p:cNvGrpSpPr/>
        <p:nvPr/>
      </p:nvGrpSpPr>
      <p:grpSpPr>
        <a:xfrm>
          <a:off x="0" y="0"/>
          <a:ext cx="0" cy="0"/>
          <a:chOff x="0" y="0"/>
          <a:chExt cx="0" cy="0"/>
        </a:xfrm>
      </p:grpSpPr>
      <p:sp>
        <p:nvSpPr>
          <p:cNvPr id="22" name="Freeform: Shape 21">
            <a:extLst>
              <a:ext uri="{FF2B5EF4-FFF2-40B4-BE49-F238E27FC236}">
                <a16:creationId xmlns:a16="http://schemas.microsoft.com/office/drawing/2014/main" id="{772F629B-4BD0-EC87-B20E-DFD8DCF67090}"/>
              </a:ext>
              <a:ext uri="{C183D7F6-B498-43B3-948B-1728B52AA6E4}">
                <adec:decorative xmlns:adec="http://schemas.microsoft.com/office/drawing/2017/decorative" val="1"/>
              </a:ext>
            </a:extLst>
          </p:cNvPr>
          <p:cNvSpPr/>
          <p:nvPr userDrawn="1"/>
        </p:nvSpPr>
        <p:spPr>
          <a:xfrm>
            <a:off x="352067" y="4251810"/>
            <a:ext cx="3390178" cy="341992"/>
          </a:xfrm>
          <a:custGeom>
            <a:avLst/>
            <a:gdLst>
              <a:gd name="connsiteX0" fmla="*/ 0 w 3390178"/>
              <a:gd name="connsiteY0" fmla="*/ 0 h 341992"/>
              <a:gd name="connsiteX1" fmla="*/ 3390178 w 3390178"/>
              <a:gd name="connsiteY1" fmla="*/ 0 h 341992"/>
              <a:gd name="connsiteX2" fmla="*/ 3341235 w 3390178"/>
              <a:gd name="connsiteY2" fmla="*/ 107556 h 341992"/>
              <a:gd name="connsiteX3" fmla="*/ 3271435 w 3390178"/>
              <a:gd name="connsiteY3" fmla="*/ 300964 h 341992"/>
              <a:gd name="connsiteX4" fmla="*/ 3260729 w 3390178"/>
              <a:gd name="connsiteY4" fmla="*/ 341992 h 341992"/>
              <a:gd name="connsiteX5" fmla="*/ 0 w 3390178"/>
              <a:gd name="connsiteY5" fmla="*/ 341992 h 341992"/>
              <a:gd name="connsiteX6" fmla="*/ 0 w 3390178"/>
              <a:gd name="connsiteY6" fmla="*/ 0 h 3419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390178" h="341992">
                <a:moveTo>
                  <a:pt x="0" y="0"/>
                </a:moveTo>
                <a:lnTo>
                  <a:pt x="3390178" y="0"/>
                </a:lnTo>
                <a:lnTo>
                  <a:pt x="3341235" y="107556"/>
                </a:lnTo>
                <a:cubicBezTo>
                  <a:pt x="3315459" y="170825"/>
                  <a:pt x="3292153" y="235333"/>
                  <a:pt x="3271435" y="300964"/>
                </a:cubicBezTo>
                <a:lnTo>
                  <a:pt x="3260729" y="341992"/>
                </a:lnTo>
                <a:lnTo>
                  <a:pt x="0" y="341992"/>
                </a:lnTo>
                <a:lnTo>
                  <a:pt x="0" y="0"/>
                </a:lnTo>
                <a:close/>
              </a:path>
            </a:pathLst>
          </a:custGeom>
          <a:solidFill>
            <a:srgbClr val="EC5A2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err="1"/>
          </a:p>
        </p:txBody>
      </p:sp>
      <p:sp>
        <p:nvSpPr>
          <p:cNvPr id="21" name="Freeform: Shape 20">
            <a:extLst>
              <a:ext uri="{FF2B5EF4-FFF2-40B4-BE49-F238E27FC236}">
                <a16:creationId xmlns:a16="http://schemas.microsoft.com/office/drawing/2014/main" id="{79714AA6-C099-357F-6667-CF43613B11B0}"/>
              </a:ext>
              <a:ext uri="{C183D7F6-B498-43B3-948B-1728B52AA6E4}">
                <adec:decorative xmlns:adec="http://schemas.microsoft.com/office/drawing/2017/decorative" val="1"/>
              </a:ext>
            </a:extLst>
          </p:cNvPr>
          <p:cNvSpPr/>
          <p:nvPr userDrawn="1"/>
        </p:nvSpPr>
        <p:spPr>
          <a:xfrm>
            <a:off x="8505539" y="4251810"/>
            <a:ext cx="3417729" cy="341992"/>
          </a:xfrm>
          <a:custGeom>
            <a:avLst/>
            <a:gdLst>
              <a:gd name="connsiteX0" fmla="*/ 0 w 3417729"/>
              <a:gd name="connsiteY0" fmla="*/ 0 h 341992"/>
              <a:gd name="connsiteX1" fmla="*/ 3417729 w 3417729"/>
              <a:gd name="connsiteY1" fmla="*/ 0 h 341992"/>
              <a:gd name="connsiteX2" fmla="*/ 3417729 w 3417729"/>
              <a:gd name="connsiteY2" fmla="*/ 341992 h 341992"/>
              <a:gd name="connsiteX3" fmla="*/ 129448 w 3417729"/>
              <a:gd name="connsiteY3" fmla="*/ 341992 h 341992"/>
              <a:gd name="connsiteX4" fmla="*/ 118742 w 3417729"/>
              <a:gd name="connsiteY4" fmla="*/ 300964 h 341992"/>
              <a:gd name="connsiteX5" fmla="*/ 48942 w 3417729"/>
              <a:gd name="connsiteY5" fmla="*/ 107556 h 341992"/>
              <a:gd name="connsiteX6" fmla="*/ 0 w 3417729"/>
              <a:gd name="connsiteY6" fmla="*/ 0 h 3419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17729" h="341992">
                <a:moveTo>
                  <a:pt x="0" y="0"/>
                </a:moveTo>
                <a:lnTo>
                  <a:pt x="3417729" y="0"/>
                </a:lnTo>
                <a:lnTo>
                  <a:pt x="3417729" y="341992"/>
                </a:lnTo>
                <a:lnTo>
                  <a:pt x="129448" y="341992"/>
                </a:lnTo>
                <a:lnTo>
                  <a:pt x="118742" y="300964"/>
                </a:lnTo>
                <a:cubicBezTo>
                  <a:pt x="98024" y="235333"/>
                  <a:pt x="74719" y="170825"/>
                  <a:pt x="48942" y="107556"/>
                </a:cubicBezTo>
                <a:lnTo>
                  <a:pt x="0" y="0"/>
                </a:lnTo>
                <a:close/>
              </a:path>
            </a:pathLst>
          </a:custGeom>
          <a:solidFill>
            <a:srgbClr val="EC5A2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err="1"/>
          </a:p>
        </p:txBody>
      </p:sp>
      <p:sp>
        <p:nvSpPr>
          <p:cNvPr id="15" name="Freeform: Shape 14">
            <a:extLst>
              <a:ext uri="{FF2B5EF4-FFF2-40B4-BE49-F238E27FC236}">
                <a16:creationId xmlns:a16="http://schemas.microsoft.com/office/drawing/2014/main" id="{99A9AE11-7339-C029-902C-422978ACA779}"/>
              </a:ext>
              <a:ext uri="{C183D7F6-B498-43B3-948B-1728B52AA6E4}">
                <adec:decorative xmlns:adec="http://schemas.microsoft.com/office/drawing/2017/decorative" val="1"/>
              </a:ext>
            </a:extLst>
          </p:cNvPr>
          <p:cNvSpPr/>
          <p:nvPr userDrawn="1"/>
        </p:nvSpPr>
        <p:spPr>
          <a:xfrm>
            <a:off x="352067" y="2740216"/>
            <a:ext cx="11571200" cy="3914775"/>
          </a:xfrm>
          <a:custGeom>
            <a:avLst/>
            <a:gdLst>
              <a:gd name="connsiteX0" fmla="*/ 5771824 w 11571200"/>
              <a:gd name="connsiteY0" fmla="*/ 0 h 3914775"/>
              <a:gd name="connsiteX1" fmla="*/ 8272213 w 11571200"/>
              <a:gd name="connsiteY1" fmla="*/ 1812558 h 3914775"/>
              <a:gd name="connsiteX2" fmla="*/ 8282919 w 11571200"/>
              <a:gd name="connsiteY2" fmla="*/ 1853586 h 3914775"/>
              <a:gd name="connsiteX3" fmla="*/ 11571200 w 11571200"/>
              <a:gd name="connsiteY3" fmla="*/ 1853586 h 3914775"/>
              <a:gd name="connsiteX4" fmla="*/ 11571200 w 11571200"/>
              <a:gd name="connsiteY4" fmla="*/ 3914775 h 3914775"/>
              <a:gd name="connsiteX5" fmla="*/ 8008896 w 11571200"/>
              <a:gd name="connsiteY5" fmla="*/ 3914775 h 3914775"/>
              <a:gd name="connsiteX6" fmla="*/ 3534753 w 11571200"/>
              <a:gd name="connsiteY6" fmla="*/ 3914775 h 3914775"/>
              <a:gd name="connsiteX7" fmla="*/ 0 w 11571200"/>
              <a:gd name="connsiteY7" fmla="*/ 3914775 h 3914775"/>
              <a:gd name="connsiteX8" fmla="*/ 0 w 11571200"/>
              <a:gd name="connsiteY8" fmla="*/ 1853586 h 3914775"/>
              <a:gd name="connsiteX9" fmla="*/ 3260729 w 11571200"/>
              <a:gd name="connsiteY9" fmla="*/ 1853586 h 3914775"/>
              <a:gd name="connsiteX10" fmla="*/ 3271435 w 11571200"/>
              <a:gd name="connsiteY10" fmla="*/ 1812558 h 3914775"/>
              <a:gd name="connsiteX11" fmla="*/ 5771824 w 11571200"/>
              <a:gd name="connsiteY11" fmla="*/ 0 h 3914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571200" h="3914775">
                <a:moveTo>
                  <a:pt x="5771824" y="0"/>
                </a:moveTo>
                <a:cubicBezTo>
                  <a:pt x="6946645" y="0"/>
                  <a:pt x="7940732" y="762454"/>
                  <a:pt x="8272213" y="1812558"/>
                </a:cubicBezTo>
                <a:lnTo>
                  <a:pt x="8282919" y="1853586"/>
                </a:lnTo>
                <a:lnTo>
                  <a:pt x="11571200" y="1853586"/>
                </a:lnTo>
                <a:lnTo>
                  <a:pt x="11571200" y="3914775"/>
                </a:lnTo>
                <a:lnTo>
                  <a:pt x="8008896" y="3914775"/>
                </a:lnTo>
                <a:lnTo>
                  <a:pt x="3534753" y="3914775"/>
                </a:lnTo>
                <a:lnTo>
                  <a:pt x="0" y="3914775"/>
                </a:lnTo>
                <a:lnTo>
                  <a:pt x="0" y="1853586"/>
                </a:lnTo>
                <a:lnTo>
                  <a:pt x="3260729" y="1853586"/>
                </a:lnTo>
                <a:lnTo>
                  <a:pt x="3271435" y="1812558"/>
                </a:lnTo>
                <a:cubicBezTo>
                  <a:pt x="3602916" y="762454"/>
                  <a:pt x="4597004" y="0"/>
                  <a:pt x="5771824" y="0"/>
                </a:cubicBezTo>
                <a:close/>
              </a:path>
            </a:pathLst>
          </a:custGeom>
          <a:solidFill>
            <a:srgbClr val="064276">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err="1"/>
          </a:p>
        </p:txBody>
      </p:sp>
      <p:sp>
        <p:nvSpPr>
          <p:cNvPr id="8" name="Title 1">
            <a:extLst>
              <a:ext uri="{FF2B5EF4-FFF2-40B4-BE49-F238E27FC236}">
                <a16:creationId xmlns:a16="http://schemas.microsoft.com/office/drawing/2014/main" id="{22178C44-1F5C-C7F5-93A0-D93ACB715F5A}"/>
              </a:ext>
            </a:extLst>
          </p:cNvPr>
          <p:cNvSpPr>
            <a:spLocks noGrp="1"/>
          </p:cNvSpPr>
          <p:nvPr>
            <p:ph type="ctrTitle" hasCustomPrompt="1"/>
          </p:nvPr>
        </p:nvSpPr>
        <p:spPr>
          <a:xfrm>
            <a:off x="946484" y="4783023"/>
            <a:ext cx="10299032" cy="1529760"/>
          </a:xfrm>
          <a:prstGeom prst="rect">
            <a:avLst/>
          </a:prstGeom>
        </p:spPr>
        <p:txBody>
          <a:bodyPr anchor="ctr">
            <a:normAutofit/>
          </a:bodyPr>
          <a:lstStyle>
            <a:lvl1pPr algn="ctr">
              <a:lnSpc>
                <a:spcPct val="130000"/>
              </a:lnSpc>
              <a:defRPr sz="4700" b="1" baseline="0">
                <a:solidFill>
                  <a:srgbClr val="064276"/>
                </a:solidFill>
                <a:latin typeface="Arial" panose="020B0604020202020204" pitchFamily="34" charset="0"/>
                <a:cs typeface="Arial" panose="020B0604020202020204" pitchFamily="34" charset="0"/>
              </a:defRPr>
            </a:lvl1pPr>
          </a:lstStyle>
          <a:p>
            <a:r>
              <a:rPr lang="en-US" dirty="0"/>
              <a:t>Section/Transition Slide 3</a:t>
            </a:r>
          </a:p>
        </p:txBody>
      </p:sp>
      <p:sp>
        <p:nvSpPr>
          <p:cNvPr id="13" name="Picture Placeholder 27" descr="Add image description">
            <a:extLst>
              <a:ext uri="{FF2B5EF4-FFF2-40B4-BE49-F238E27FC236}">
                <a16:creationId xmlns:a16="http://schemas.microsoft.com/office/drawing/2014/main" id="{E242A173-743A-EE35-94F0-6711109454F4}"/>
              </a:ext>
            </a:extLst>
          </p:cNvPr>
          <p:cNvSpPr>
            <a:spLocks noGrp="1"/>
          </p:cNvSpPr>
          <p:nvPr>
            <p:ph type="pic" sz="quarter" idx="15"/>
          </p:nvPr>
        </p:nvSpPr>
        <p:spPr>
          <a:xfrm>
            <a:off x="355191" y="303740"/>
            <a:ext cx="11568075" cy="3954861"/>
          </a:xfrm>
          <a:custGeom>
            <a:avLst/>
            <a:gdLst>
              <a:gd name="connsiteX0" fmla="*/ 0 w 11568075"/>
              <a:gd name="connsiteY0" fmla="*/ 0 h 3959647"/>
              <a:gd name="connsiteX1" fmla="*/ 11568075 w 11568075"/>
              <a:gd name="connsiteY1" fmla="*/ 0 h 3959647"/>
              <a:gd name="connsiteX2" fmla="*/ 11568075 w 11568075"/>
              <a:gd name="connsiteY2" fmla="*/ 3959647 h 3959647"/>
              <a:gd name="connsiteX3" fmla="*/ 0 w 11568075"/>
              <a:gd name="connsiteY3" fmla="*/ 3959647 h 3959647"/>
              <a:gd name="connsiteX4" fmla="*/ 0 w 11568075"/>
              <a:gd name="connsiteY4" fmla="*/ 0 h 3959647"/>
              <a:gd name="connsiteX0" fmla="*/ 0 w 11568075"/>
              <a:gd name="connsiteY0" fmla="*/ 0 h 3959647"/>
              <a:gd name="connsiteX1" fmla="*/ 11568075 w 11568075"/>
              <a:gd name="connsiteY1" fmla="*/ 0 h 3959647"/>
              <a:gd name="connsiteX2" fmla="*/ 11568075 w 11568075"/>
              <a:gd name="connsiteY2" fmla="*/ 3959647 h 3959647"/>
              <a:gd name="connsiteX3" fmla="*/ 0 w 11568075"/>
              <a:gd name="connsiteY3" fmla="*/ 3959647 h 3959647"/>
              <a:gd name="connsiteX4" fmla="*/ 0 w 11568075"/>
              <a:gd name="connsiteY4" fmla="*/ 0 h 3959647"/>
              <a:gd name="connsiteX0" fmla="*/ 0 w 11568075"/>
              <a:gd name="connsiteY0" fmla="*/ 0 h 3959647"/>
              <a:gd name="connsiteX1" fmla="*/ 11568075 w 11568075"/>
              <a:gd name="connsiteY1" fmla="*/ 0 h 3959647"/>
              <a:gd name="connsiteX2" fmla="*/ 11568075 w 11568075"/>
              <a:gd name="connsiteY2" fmla="*/ 3959647 h 3959647"/>
              <a:gd name="connsiteX3" fmla="*/ 11568075 w 11568075"/>
              <a:gd name="connsiteY3" fmla="*/ 3959647 h 3959647"/>
              <a:gd name="connsiteX4" fmla="*/ 0 w 11568075"/>
              <a:gd name="connsiteY4" fmla="*/ 3959647 h 3959647"/>
              <a:gd name="connsiteX5" fmla="*/ 0 w 11568075"/>
              <a:gd name="connsiteY5" fmla="*/ 0 h 3959647"/>
              <a:gd name="connsiteX0" fmla="*/ 0 w 11568075"/>
              <a:gd name="connsiteY0" fmla="*/ 0 h 3959647"/>
              <a:gd name="connsiteX1" fmla="*/ 11568075 w 11568075"/>
              <a:gd name="connsiteY1" fmla="*/ 0 h 3959647"/>
              <a:gd name="connsiteX2" fmla="*/ 11568075 w 11568075"/>
              <a:gd name="connsiteY2" fmla="*/ 3959647 h 3959647"/>
              <a:gd name="connsiteX3" fmla="*/ 11568075 w 11568075"/>
              <a:gd name="connsiteY3" fmla="*/ 3959647 h 3959647"/>
              <a:gd name="connsiteX4" fmla="*/ 8769759 w 11568075"/>
              <a:gd name="connsiteY4" fmla="*/ 3944350 h 3959647"/>
              <a:gd name="connsiteX5" fmla="*/ 0 w 11568075"/>
              <a:gd name="connsiteY5" fmla="*/ 3959647 h 3959647"/>
              <a:gd name="connsiteX6" fmla="*/ 0 w 11568075"/>
              <a:gd name="connsiteY6" fmla="*/ 0 h 3959647"/>
              <a:gd name="connsiteX0" fmla="*/ 0 w 11568075"/>
              <a:gd name="connsiteY0" fmla="*/ 0 h 3974944"/>
              <a:gd name="connsiteX1" fmla="*/ 11568075 w 11568075"/>
              <a:gd name="connsiteY1" fmla="*/ 0 h 3974944"/>
              <a:gd name="connsiteX2" fmla="*/ 11568075 w 11568075"/>
              <a:gd name="connsiteY2" fmla="*/ 3959647 h 3974944"/>
              <a:gd name="connsiteX3" fmla="*/ 11568075 w 11568075"/>
              <a:gd name="connsiteY3" fmla="*/ 3959647 h 3974944"/>
              <a:gd name="connsiteX4" fmla="*/ 8769759 w 11568075"/>
              <a:gd name="connsiteY4" fmla="*/ 3944350 h 3974944"/>
              <a:gd name="connsiteX5" fmla="*/ 3219859 w 11568075"/>
              <a:gd name="connsiteY5" fmla="*/ 3974944 h 3974944"/>
              <a:gd name="connsiteX6" fmla="*/ 0 w 11568075"/>
              <a:gd name="connsiteY6" fmla="*/ 3959647 h 3974944"/>
              <a:gd name="connsiteX7" fmla="*/ 0 w 11568075"/>
              <a:gd name="connsiteY7" fmla="*/ 0 h 3974944"/>
              <a:gd name="connsiteX0" fmla="*/ 0 w 11568075"/>
              <a:gd name="connsiteY0" fmla="*/ 0 h 3990241"/>
              <a:gd name="connsiteX1" fmla="*/ 11568075 w 11568075"/>
              <a:gd name="connsiteY1" fmla="*/ 0 h 3990241"/>
              <a:gd name="connsiteX2" fmla="*/ 11568075 w 11568075"/>
              <a:gd name="connsiteY2" fmla="*/ 3959647 h 3990241"/>
              <a:gd name="connsiteX3" fmla="*/ 11568075 w 11568075"/>
              <a:gd name="connsiteY3" fmla="*/ 3959647 h 3990241"/>
              <a:gd name="connsiteX4" fmla="*/ 8769759 w 11568075"/>
              <a:gd name="connsiteY4" fmla="*/ 3944350 h 3990241"/>
              <a:gd name="connsiteX5" fmla="*/ 5797959 w 11568075"/>
              <a:gd name="connsiteY5" fmla="*/ 3990241 h 3990241"/>
              <a:gd name="connsiteX6" fmla="*/ 3219859 w 11568075"/>
              <a:gd name="connsiteY6" fmla="*/ 3974944 h 3990241"/>
              <a:gd name="connsiteX7" fmla="*/ 0 w 11568075"/>
              <a:gd name="connsiteY7" fmla="*/ 3959647 h 3990241"/>
              <a:gd name="connsiteX8" fmla="*/ 0 w 11568075"/>
              <a:gd name="connsiteY8" fmla="*/ 0 h 3990241"/>
              <a:gd name="connsiteX0" fmla="*/ 0 w 11568075"/>
              <a:gd name="connsiteY0" fmla="*/ 0 h 3990241"/>
              <a:gd name="connsiteX1" fmla="*/ 11568075 w 11568075"/>
              <a:gd name="connsiteY1" fmla="*/ 0 h 3990241"/>
              <a:gd name="connsiteX2" fmla="*/ 11568075 w 11568075"/>
              <a:gd name="connsiteY2" fmla="*/ 3959647 h 3990241"/>
              <a:gd name="connsiteX3" fmla="*/ 11568075 w 11568075"/>
              <a:gd name="connsiteY3" fmla="*/ 3959647 h 3990241"/>
              <a:gd name="connsiteX4" fmla="*/ 8769759 w 11568075"/>
              <a:gd name="connsiteY4" fmla="*/ 3944350 h 3990241"/>
              <a:gd name="connsiteX5" fmla="*/ 5797959 w 11568075"/>
              <a:gd name="connsiteY5" fmla="*/ 3990241 h 3990241"/>
              <a:gd name="connsiteX6" fmla="*/ 3378609 w 11568075"/>
              <a:gd name="connsiteY6" fmla="*/ 3974944 h 3990241"/>
              <a:gd name="connsiteX7" fmla="*/ 0 w 11568075"/>
              <a:gd name="connsiteY7" fmla="*/ 3959647 h 3990241"/>
              <a:gd name="connsiteX8" fmla="*/ 0 w 11568075"/>
              <a:gd name="connsiteY8" fmla="*/ 0 h 3990241"/>
              <a:gd name="connsiteX0" fmla="*/ 0 w 11568075"/>
              <a:gd name="connsiteY0" fmla="*/ 0 h 3990241"/>
              <a:gd name="connsiteX1" fmla="*/ 11568075 w 11568075"/>
              <a:gd name="connsiteY1" fmla="*/ 0 h 3990241"/>
              <a:gd name="connsiteX2" fmla="*/ 11568075 w 11568075"/>
              <a:gd name="connsiteY2" fmla="*/ 3959647 h 3990241"/>
              <a:gd name="connsiteX3" fmla="*/ 11568075 w 11568075"/>
              <a:gd name="connsiteY3" fmla="*/ 3959647 h 3990241"/>
              <a:gd name="connsiteX4" fmla="*/ 8160159 w 11568075"/>
              <a:gd name="connsiteY4" fmla="*/ 3950757 h 3990241"/>
              <a:gd name="connsiteX5" fmla="*/ 5797959 w 11568075"/>
              <a:gd name="connsiteY5" fmla="*/ 3990241 h 3990241"/>
              <a:gd name="connsiteX6" fmla="*/ 3378609 w 11568075"/>
              <a:gd name="connsiteY6" fmla="*/ 3974944 h 3990241"/>
              <a:gd name="connsiteX7" fmla="*/ 0 w 11568075"/>
              <a:gd name="connsiteY7" fmla="*/ 3959647 h 3990241"/>
              <a:gd name="connsiteX8" fmla="*/ 0 w 11568075"/>
              <a:gd name="connsiteY8" fmla="*/ 0 h 3990241"/>
              <a:gd name="connsiteX0" fmla="*/ 0 w 11568075"/>
              <a:gd name="connsiteY0" fmla="*/ 0 h 3990241"/>
              <a:gd name="connsiteX1" fmla="*/ 11568075 w 11568075"/>
              <a:gd name="connsiteY1" fmla="*/ 0 h 3990241"/>
              <a:gd name="connsiteX2" fmla="*/ 11568075 w 11568075"/>
              <a:gd name="connsiteY2" fmla="*/ 3959647 h 3990241"/>
              <a:gd name="connsiteX3" fmla="*/ 11568075 w 11568075"/>
              <a:gd name="connsiteY3" fmla="*/ 3959647 h 3990241"/>
              <a:gd name="connsiteX4" fmla="*/ 8166509 w 11568075"/>
              <a:gd name="connsiteY4" fmla="*/ 3963571 h 3990241"/>
              <a:gd name="connsiteX5" fmla="*/ 5797959 w 11568075"/>
              <a:gd name="connsiteY5" fmla="*/ 3990241 h 3990241"/>
              <a:gd name="connsiteX6" fmla="*/ 3378609 w 11568075"/>
              <a:gd name="connsiteY6" fmla="*/ 3974944 h 3990241"/>
              <a:gd name="connsiteX7" fmla="*/ 0 w 11568075"/>
              <a:gd name="connsiteY7" fmla="*/ 3959647 h 3990241"/>
              <a:gd name="connsiteX8" fmla="*/ 0 w 11568075"/>
              <a:gd name="connsiteY8" fmla="*/ 0 h 3990241"/>
              <a:gd name="connsiteX0" fmla="*/ 0 w 11568075"/>
              <a:gd name="connsiteY0" fmla="*/ 0 h 3974944"/>
              <a:gd name="connsiteX1" fmla="*/ 11568075 w 11568075"/>
              <a:gd name="connsiteY1" fmla="*/ 0 h 3974944"/>
              <a:gd name="connsiteX2" fmla="*/ 11568075 w 11568075"/>
              <a:gd name="connsiteY2" fmla="*/ 3959647 h 3974944"/>
              <a:gd name="connsiteX3" fmla="*/ 11568075 w 11568075"/>
              <a:gd name="connsiteY3" fmla="*/ 3959647 h 3974944"/>
              <a:gd name="connsiteX4" fmla="*/ 8166509 w 11568075"/>
              <a:gd name="connsiteY4" fmla="*/ 3963571 h 3974944"/>
              <a:gd name="connsiteX5" fmla="*/ 5753509 w 11568075"/>
              <a:gd name="connsiteY5" fmla="*/ 2471828 h 3974944"/>
              <a:gd name="connsiteX6" fmla="*/ 3378609 w 11568075"/>
              <a:gd name="connsiteY6" fmla="*/ 3974944 h 3974944"/>
              <a:gd name="connsiteX7" fmla="*/ 0 w 11568075"/>
              <a:gd name="connsiteY7" fmla="*/ 3959647 h 3974944"/>
              <a:gd name="connsiteX8" fmla="*/ 0 w 11568075"/>
              <a:gd name="connsiteY8" fmla="*/ 0 h 3974944"/>
              <a:gd name="connsiteX0" fmla="*/ 0 w 11568075"/>
              <a:gd name="connsiteY0" fmla="*/ 0 h 3974944"/>
              <a:gd name="connsiteX1" fmla="*/ 11568075 w 11568075"/>
              <a:gd name="connsiteY1" fmla="*/ 0 h 3974944"/>
              <a:gd name="connsiteX2" fmla="*/ 11568075 w 11568075"/>
              <a:gd name="connsiteY2" fmla="*/ 3959647 h 3974944"/>
              <a:gd name="connsiteX3" fmla="*/ 11568075 w 11568075"/>
              <a:gd name="connsiteY3" fmla="*/ 3959647 h 3974944"/>
              <a:gd name="connsiteX4" fmla="*/ 8166509 w 11568075"/>
              <a:gd name="connsiteY4" fmla="*/ 3963571 h 3974944"/>
              <a:gd name="connsiteX5" fmla="*/ 5753509 w 11568075"/>
              <a:gd name="connsiteY5" fmla="*/ 2471828 h 3974944"/>
              <a:gd name="connsiteX6" fmla="*/ 3378609 w 11568075"/>
              <a:gd name="connsiteY6" fmla="*/ 3974944 h 3974944"/>
              <a:gd name="connsiteX7" fmla="*/ 0 w 11568075"/>
              <a:gd name="connsiteY7" fmla="*/ 3959647 h 3974944"/>
              <a:gd name="connsiteX8" fmla="*/ 0 w 11568075"/>
              <a:gd name="connsiteY8" fmla="*/ 0 h 3974944"/>
              <a:gd name="connsiteX0" fmla="*/ 0 w 11568075"/>
              <a:gd name="connsiteY0" fmla="*/ 0 h 3974944"/>
              <a:gd name="connsiteX1" fmla="*/ 11568075 w 11568075"/>
              <a:gd name="connsiteY1" fmla="*/ 0 h 3974944"/>
              <a:gd name="connsiteX2" fmla="*/ 11568075 w 11568075"/>
              <a:gd name="connsiteY2" fmla="*/ 3959647 h 3974944"/>
              <a:gd name="connsiteX3" fmla="*/ 11568075 w 11568075"/>
              <a:gd name="connsiteY3" fmla="*/ 3959647 h 3974944"/>
              <a:gd name="connsiteX4" fmla="*/ 8166509 w 11568075"/>
              <a:gd name="connsiteY4" fmla="*/ 3963571 h 3974944"/>
              <a:gd name="connsiteX5" fmla="*/ 5753509 w 11568075"/>
              <a:gd name="connsiteY5" fmla="*/ 2471828 h 3974944"/>
              <a:gd name="connsiteX6" fmla="*/ 3378609 w 11568075"/>
              <a:gd name="connsiteY6" fmla="*/ 3974944 h 3974944"/>
              <a:gd name="connsiteX7" fmla="*/ 0 w 11568075"/>
              <a:gd name="connsiteY7" fmla="*/ 3959647 h 3974944"/>
              <a:gd name="connsiteX8" fmla="*/ 0 w 11568075"/>
              <a:gd name="connsiteY8" fmla="*/ 0 h 3974944"/>
              <a:gd name="connsiteX0" fmla="*/ 0 w 11568075"/>
              <a:gd name="connsiteY0" fmla="*/ 0 h 3974944"/>
              <a:gd name="connsiteX1" fmla="*/ 11568075 w 11568075"/>
              <a:gd name="connsiteY1" fmla="*/ 0 h 3974944"/>
              <a:gd name="connsiteX2" fmla="*/ 11568075 w 11568075"/>
              <a:gd name="connsiteY2" fmla="*/ 3959647 h 3974944"/>
              <a:gd name="connsiteX3" fmla="*/ 11568075 w 11568075"/>
              <a:gd name="connsiteY3" fmla="*/ 3959647 h 3974944"/>
              <a:gd name="connsiteX4" fmla="*/ 8166509 w 11568075"/>
              <a:gd name="connsiteY4" fmla="*/ 3963571 h 3974944"/>
              <a:gd name="connsiteX5" fmla="*/ 5753509 w 11568075"/>
              <a:gd name="connsiteY5" fmla="*/ 2471828 h 3974944"/>
              <a:gd name="connsiteX6" fmla="*/ 3378609 w 11568075"/>
              <a:gd name="connsiteY6" fmla="*/ 3974944 h 3974944"/>
              <a:gd name="connsiteX7" fmla="*/ 0 w 11568075"/>
              <a:gd name="connsiteY7" fmla="*/ 3959647 h 3974944"/>
              <a:gd name="connsiteX8" fmla="*/ 0 w 11568075"/>
              <a:gd name="connsiteY8" fmla="*/ 0 h 3974944"/>
              <a:gd name="connsiteX0" fmla="*/ 0 w 11568075"/>
              <a:gd name="connsiteY0" fmla="*/ 0 h 3974944"/>
              <a:gd name="connsiteX1" fmla="*/ 11568075 w 11568075"/>
              <a:gd name="connsiteY1" fmla="*/ 0 h 3974944"/>
              <a:gd name="connsiteX2" fmla="*/ 11568075 w 11568075"/>
              <a:gd name="connsiteY2" fmla="*/ 3959647 h 3974944"/>
              <a:gd name="connsiteX3" fmla="*/ 11568075 w 11568075"/>
              <a:gd name="connsiteY3" fmla="*/ 3959647 h 3974944"/>
              <a:gd name="connsiteX4" fmla="*/ 8166509 w 11568075"/>
              <a:gd name="connsiteY4" fmla="*/ 3963571 h 3974944"/>
              <a:gd name="connsiteX5" fmla="*/ 5753509 w 11568075"/>
              <a:gd name="connsiteY5" fmla="*/ 2471828 h 3974944"/>
              <a:gd name="connsiteX6" fmla="*/ 3378609 w 11568075"/>
              <a:gd name="connsiteY6" fmla="*/ 3974944 h 3974944"/>
              <a:gd name="connsiteX7" fmla="*/ 0 w 11568075"/>
              <a:gd name="connsiteY7" fmla="*/ 3959647 h 3974944"/>
              <a:gd name="connsiteX8" fmla="*/ 0 w 11568075"/>
              <a:gd name="connsiteY8" fmla="*/ 0 h 3974944"/>
              <a:gd name="connsiteX0" fmla="*/ 0 w 11568075"/>
              <a:gd name="connsiteY0" fmla="*/ 0 h 3974944"/>
              <a:gd name="connsiteX1" fmla="*/ 11568075 w 11568075"/>
              <a:gd name="connsiteY1" fmla="*/ 0 h 3974944"/>
              <a:gd name="connsiteX2" fmla="*/ 11568075 w 11568075"/>
              <a:gd name="connsiteY2" fmla="*/ 3959647 h 3974944"/>
              <a:gd name="connsiteX3" fmla="*/ 11568075 w 11568075"/>
              <a:gd name="connsiteY3" fmla="*/ 3959647 h 3974944"/>
              <a:gd name="connsiteX4" fmla="*/ 8148312 w 11568075"/>
              <a:gd name="connsiteY4" fmla="*/ 3968144 h 3974944"/>
              <a:gd name="connsiteX5" fmla="*/ 5753509 w 11568075"/>
              <a:gd name="connsiteY5" fmla="*/ 2471828 h 3974944"/>
              <a:gd name="connsiteX6" fmla="*/ 3378609 w 11568075"/>
              <a:gd name="connsiteY6" fmla="*/ 3974944 h 3974944"/>
              <a:gd name="connsiteX7" fmla="*/ 0 w 11568075"/>
              <a:gd name="connsiteY7" fmla="*/ 3959647 h 3974944"/>
              <a:gd name="connsiteX8" fmla="*/ 0 w 11568075"/>
              <a:gd name="connsiteY8" fmla="*/ 0 h 3974944"/>
              <a:gd name="connsiteX0" fmla="*/ 0 w 11568075"/>
              <a:gd name="connsiteY0" fmla="*/ 0 h 3974944"/>
              <a:gd name="connsiteX1" fmla="*/ 11568075 w 11568075"/>
              <a:gd name="connsiteY1" fmla="*/ 0 h 3974944"/>
              <a:gd name="connsiteX2" fmla="*/ 11568075 w 11568075"/>
              <a:gd name="connsiteY2" fmla="*/ 3959647 h 3974944"/>
              <a:gd name="connsiteX3" fmla="*/ 11558976 w 11568075"/>
              <a:gd name="connsiteY3" fmla="*/ 3973364 h 3974944"/>
              <a:gd name="connsiteX4" fmla="*/ 8148312 w 11568075"/>
              <a:gd name="connsiteY4" fmla="*/ 3968144 h 3974944"/>
              <a:gd name="connsiteX5" fmla="*/ 5753509 w 11568075"/>
              <a:gd name="connsiteY5" fmla="*/ 2471828 h 3974944"/>
              <a:gd name="connsiteX6" fmla="*/ 3378609 w 11568075"/>
              <a:gd name="connsiteY6" fmla="*/ 3974944 h 3974944"/>
              <a:gd name="connsiteX7" fmla="*/ 0 w 11568075"/>
              <a:gd name="connsiteY7" fmla="*/ 3959647 h 3974944"/>
              <a:gd name="connsiteX8" fmla="*/ 0 w 11568075"/>
              <a:gd name="connsiteY8" fmla="*/ 0 h 3974944"/>
              <a:gd name="connsiteX0" fmla="*/ 0 w 11568075"/>
              <a:gd name="connsiteY0" fmla="*/ 0 h 3974944"/>
              <a:gd name="connsiteX1" fmla="*/ 11568075 w 11568075"/>
              <a:gd name="connsiteY1" fmla="*/ 0 h 3974944"/>
              <a:gd name="connsiteX2" fmla="*/ 11568075 w 11568075"/>
              <a:gd name="connsiteY2" fmla="*/ 3959647 h 3974944"/>
              <a:gd name="connsiteX3" fmla="*/ 11558976 w 11568075"/>
              <a:gd name="connsiteY3" fmla="*/ 3973364 h 3974944"/>
              <a:gd name="connsiteX4" fmla="*/ 8148312 w 11568075"/>
              <a:gd name="connsiteY4" fmla="*/ 3968144 h 3974944"/>
              <a:gd name="connsiteX5" fmla="*/ 5753509 w 11568075"/>
              <a:gd name="connsiteY5" fmla="*/ 2471828 h 3974944"/>
              <a:gd name="connsiteX6" fmla="*/ 3378609 w 11568075"/>
              <a:gd name="connsiteY6" fmla="*/ 3974944 h 3974944"/>
              <a:gd name="connsiteX7" fmla="*/ 4550 w 11568075"/>
              <a:gd name="connsiteY7" fmla="*/ 3973364 h 3974944"/>
              <a:gd name="connsiteX8" fmla="*/ 0 w 11568075"/>
              <a:gd name="connsiteY8" fmla="*/ 0 h 3974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568075" h="3974944">
                <a:moveTo>
                  <a:pt x="0" y="0"/>
                </a:moveTo>
                <a:lnTo>
                  <a:pt x="11568075" y="0"/>
                </a:lnTo>
                <a:lnTo>
                  <a:pt x="11568075" y="3959647"/>
                </a:lnTo>
                <a:lnTo>
                  <a:pt x="11558976" y="3973364"/>
                </a:lnTo>
                <a:lnTo>
                  <a:pt x="8148312" y="3968144"/>
                </a:lnTo>
                <a:cubicBezTo>
                  <a:pt x="8010729" y="3663100"/>
                  <a:pt x="7370642" y="2488566"/>
                  <a:pt x="5753509" y="2471828"/>
                </a:cubicBezTo>
                <a:cubicBezTo>
                  <a:pt x="4212576" y="2505170"/>
                  <a:pt x="3579692" y="3595635"/>
                  <a:pt x="3378609" y="3974944"/>
                </a:cubicBezTo>
                <a:lnTo>
                  <a:pt x="4550" y="3973364"/>
                </a:lnTo>
                <a:cubicBezTo>
                  <a:pt x="3033" y="2648909"/>
                  <a:pt x="1517" y="1324455"/>
                  <a:pt x="0" y="0"/>
                </a:cubicBezTo>
                <a:close/>
              </a:path>
            </a:pathLst>
          </a:custGeom>
        </p:spPr>
        <p:txBody>
          <a:bodyPr/>
          <a:lstStyle/>
          <a:p>
            <a:r>
              <a:rPr lang="en-US"/>
              <a:t>Click icon to add picture</a:t>
            </a:r>
            <a:endParaRPr lang="en-US" dirty="0"/>
          </a:p>
        </p:txBody>
      </p:sp>
      <p:pic>
        <p:nvPicPr>
          <p:cNvPr id="25" name="Picture 24" descr="Oregon Health Authority Logo">
            <a:extLst>
              <a:ext uri="{FF2B5EF4-FFF2-40B4-BE49-F238E27FC236}">
                <a16:creationId xmlns:a16="http://schemas.microsoft.com/office/drawing/2014/main" id="{0F736C01-5BB1-6DB4-C5F0-7B85F304BF9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840973" y="3618698"/>
            <a:ext cx="2510050" cy="822117"/>
          </a:xfrm>
          <a:prstGeom prst="rect">
            <a:avLst/>
          </a:prstGeom>
        </p:spPr>
      </p:pic>
      <p:sp>
        <p:nvSpPr>
          <p:cNvPr id="2" name="Slide Number Placeholder 1">
            <a:extLst>
              <a:ext uri="{FF2B5EF4-FFF2-40B4-BE49-F238E27FC236}">
                <a16:creationId xmlns:a16="http://schemas.microsoft.com/office/drawing/2014/main" id="{32FE6E0E-1F48-BA20-C86E-38B8DDFD0AFE}"/>
              </a:ext>
            </a:extLst>
          </p:cNvPr>
          <p:cNvSpPr>
            <a:spLocks noGrp="1"/>
          </p:cNvSpPr>
          <p:nvPr>
            <p:ph type="sldNum" sz="quarter" idx="16"/>
          </p:nvPr>
        </p:nvSpPr>
        <p:spPr>
          <a:xfrm>
            <a:off x="9584364" y="6405415"/>
            <a:ext cx="2272706" cy="184259"/>
          </a:xfrm>
        </p:spPr>
        <p:txBody>
          <a:bodyPr/>
          <a:lstStyle>
            <a:lvl1pPr>
              <a:defRPr>
                <a:solidFill>
                  <a:srgbClr val="064276"/>
                </a:solidFill>
              </a:defRPr>
            </a:lvl1pPr>
          </a:lstStyle>
          <a:p>
            <a:fld id="{58339581-759F-43B7-B47D-47F906F0E294}" type="slidenum">
              <a:rPr lang="en-US" smtClean="0"/>
              <a:pPr/>
              <a:t>‹#›</a:t>
            </a:fld>
            <a:endParaRPr lang="en-US" dirty="0"/>
          </a:p>
        </p:txBody>
      </p:sp>
    </p:spTree>
    <p:extLst>
      <p:ext uri="{BB962C8B-B14F-4D97-AF65-F5344CB8AC3E}">
        <p14:creationId xmlns:p14="http://schemas.microsoft.com/office/powerpoint/2010/main" val="89024355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Section/Transition Slide 4">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04F7C1C7-AA35-46F5-ADCA-255FC3BBB6E1}"/>
              </a:ext>
            </a:extLst>
          </p:cNvPr>
          <p:cNvSpPr>
            <a:spLocks noGrp="1"/>
          </p:cNvSpPr>
          <p:nvPr userDrawn="1">
            <p:ph type="subTitle" idx="1" hasCustomPrompt="1"/>
          </p:nvPr>
        </p:nvSpPr>
        <p:spPr>
          <a:xfrm>
            <a:off x="1555749" y="3354071"/>
            <a:ext cx="9080500" cy="1517032"/>
          </a:xfrm>
        </p:spPr>
        <p:txBody>
          <a:bodyPr>
            <a:normAutofit/>
          </a:bodyPr>
          <a:lstStyle>
            <a:lvl1pPr marL="0" indent="0" algn="ctr">
              <a:buNone/>
              <a:defRPr sz="2900" b="1">
                <a:solidFill>
                  <a:schemeClr val="tx1"/>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text</a:t>
            </a:r>
          </a:p>
        </p:txBody>
      </p:sp>
      <p:pic>
        <p:nvPicPr>
          <p:cNvPr id="4" name="Picture 3" descr="Oregon Health Authority Logo">
            <a:extLst>
              <a:ext uri="{FF2B5EF4-FFF2-40B4-BE49-F238E27FC236}">
                <a16:creationId xmlns:a16="http://schemas.microsoft.com/office/drawing/2014/main" id="{55C8AD8A-DB00-DD70-9CC8-D3FA64CB4BE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567912" y="5112731"/>
            <a:ext cx="3056174" cy="1000989"/>
          </a:xfrm>
          <a:prstGeom prst="rect">
            <a:avLst/>
          </a:prstGeom>
        </p:spPr>
      </p:pic>
      <p:cxnSp>
        <p:nvCxnSpPr>
          <p:cNvPr id="14" name="Straight Connector 13">
            <a:extLst>
              <a:ext uri="{FF2B5EF4-FFF2-40B4-BE49-F238E27FC236}">
                <a16:creationId xmlns:a16="http://schemas.microsoft.com/office/drawing/2014/main" id="{9136EC91-B2F1-4408-8006-8100ADB73BC1}"/>
              </a:ext>
              <a:ext uri="{C183D7F6-B498-43B3-948B-1728B52AA6E4}">
                <adec:decorative xmlns:adec="http://schemas.microsoft.com/office/drawing/2017/decorative" val="1"/>
              </a:ext>
            </a:extLst>
          </p:cNvPr>
          <p:cNvCxnSpPr/>
          <p:nvPr userDrawn="1"/>
        </p:nvCxnSpPr>
        <p:spPr>
          <a:xfrm>
            <a:off x="1555749" y="3182620"/>
            <a:ext cx="9080501" cy="0"/>
          </a:xfrm>
          <a:prstGeom prst="line">
            <a:avLst/>
          </a:prstGeom>
          <a:ln w="12700">
            <a:solidFill>
              <a:srgbClr val="EC5A24"/>
            </a:solidFill>
          </a:ln>
        </p:spPr>
        <p:style>
          <a:lnRef idx="1">
            <a:schemeClr val="accent1"/>
          </a:lnRef>
          <a:fillRef idx="0">
            <a:schemeClr val="accent1"/>
          </a:fillRef>
          <a:effectRef idx="0">
            <a:schemeClr val="accent1"/>
          </a:effectRef>
          <a:fontRef idx="minor">
            <a:schemeClr val="tx1"/>
          </a:fontRef>
        </p:style>
      </p:cxnSp>
      <p:sp>
        <p:nvSpPr>
          <p:cNvPr id="6" name="Title 5">
            <a:extLst>
              <a:ext uri="{FF2B5EF4-FFF2-40B4-BE49-F238E27FC236}">
                <a16:creationId xmlns:a16="http://schemas.microsoft.com/office/drawing/2014/main" id="{CC9F9B3C-6477-676C-0FAB-7E4939B4DCAF}"/>
              </a:ext>
            </a:extLst>
          </p:cNvPr>
          <p:cNvSpPr>
            <a:spLocks noGrp="1"/>
          </p:cNvSpPr>
          <p:nvPr>
            <p:ph type="title"/>
          </p:nvPr>
        </p:nvSpPr>
        <p:spPr/>
        <p:txBody>
          <a:bodyPr/>
          <a:lstStyle/>
          <a:p>
            <a:r>
              <a:rPr lang="en-US"/>
              <a:t>Click to edit Master title style</a:t>
            </a:r>
          </a:p>
        </p:txBody>
      </p:sp>
      <p:sp>
        <p:nvSpPr>
          <p:cNvPr id="7" name="Slide Number Placeholder 6">
            <a:extLst>
              <a:ext uri="{FF2B5EF4-FFF2-40B4-BE49-F238E27FC236}">
                <a16:creationId xmlns:a16="http://schemas.microsoft.com/office/drawing/2014/main" id="{AED25A9A-A0A3-4F04-89D2-B164D5626F96}"/>
              </a:ext>
            </a:extLst>
          </p:cNvPr>
          <p:cNvSpPr>
            <a:spLocks noGrp="1"/>
          </p:cNvSpPr>
          <p:nvPr>
            <p:ph type="sldNum" sz="quarter" idx="10"/>
          </p:nvPr>
        </p:nvSpPr>
        <p:spPr/>
        <p:txBody>
          <a:bodyPr/>
          <a:lstStyle/>
          <a:p>
            <a:fld id="{58339581-759F-43B7-B47D-47F906F0E294}" type="slidenum">
              <a:rPr lang="en-US" smtClean="0"/>
              <a:pPr/>
              <a:t>‹#›</a:t>
            </a:fld>
            <a:endParaRPr lang="en-US" dirty="0"/>
          </a:p>
        </p:txBody>
      </p:sp>
    </p:spTree>
    <p:extLst>
      <p:ext uri="{BB962C8B-B14F-4D97-AF65-F5344CB8AC3E}">
        <p14:creationId xmlns:p14="http://schemas.microsoft.com/office/powerpoint/2010/main" val="164113307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D8A5499-3C11-4CAB-AC37-D0030E7524F8}"/>
              </a:ext>
            </a:extLst>
          </p:cNvPr>
          <p:cNvSpPr>
            <a:spLocks noGrp="1"/>
          </p:cNvSpPr>
          <p:nvPr>
            <p:ph type="title"/>
          </p:nvPr>
        </p:nvSpPr>
        <p:spPr>
          <a:xfrm>
            <a:off x="635001" y="392952"/>
            <a:ext cx="10922000" cy="825500"/>
          </a:xfrm>
          <a:prstGeom prst="rect">
            <a:avLst/>
          </a:prstGeom>
        </p:spPr>
        <p:txBody>
          <a:bodyPr vert="horz" lIns="91440" tIns="45720" rIns="91440" bIns="45720" rtlCol="0" anchor="b">
            <a:no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DEF11A70-DB22-46CA-9CE1-A355569781F6}"/>
              </a:ext>
            </a:extLst>
          </p:cNvPr>
          <p:cNvSpPr>
            <a:spLocks noGrp="1"/>
          </p:cNvSpPr>
          <p:nvPr>
            <p:ph type="body" idx="1"/>
          </p:nvPr>
        </p:nvSpPr>
        <p:spPr>
          <a:xfrm>
            <a:off x="635000" y="1386092"/>
            <a:ext cx="10922000" cy="4635500"/>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a:extLst>
              <a:ext uri="{FF2B5EF4-FFF2-40B4-BE49-F238E27FC236}">
                <a16:creationId xmlns:a16="http://schemas.microsoft.com/office/drawing/2014/main" id="{24216EA3-2CF2-ABC8-AA31-9A17708D4CFE}"/>
              </a:ext>
            </a:extLst>
          </p:cNvPr>
          <p:cNvSpPr txBox="1">
            <a:spLocks/>
          </p:cNvSpPr>
          <p:nvPr userDrawn="1"/>
        </p:nvSpPr>
        <p:spPr>
          <a:xfrm>
            <a:off x="9867014" y="6470731"/>
            <a:ext cx="2028157" cy="184259"/>
          </a:xfrm>
          <a:prstGeom prst="rect">
            <a:avLst/>
          </a:prstGeom>
        </p:spPr>
        <p:txBody>
          <a:bodyPr anchor="ctr"/>
          <a:lstStyle>
            <a:defPPr>
              <a:defRPr lang="en-US"/>
            </a:defPPr>
            <a:lvl1pPr marL="0" algn="r" defTabSz="914400" rtl="0" eaLnBrk="1" latinLnBrk="0" hangingPunct="1">
              <a:defRPr sz="14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8339581-759F-43B7-B47D-47F906F0E294}" type="slidenum">
              <a:rPr lang="en-US" smtClean="0"/>
              <a:pPr/>
              <a:t>‹#›</a:t>
            </a:fld>
            <a:endParaRPr lang="en-US" dirty="0"/>
          </a:p>
        </p:txBody>
      </p:sp>
      <p:sp>
        <p:nvSpPr>
          <p:cNvPr id="5" name="Rectangle 4">
            <a:extLst>
              <a:ext uri="{FF2B5EF4-FFF2-40B4-BE49-F238E27FC236}">
                <a16:creationId xmlns:a16="http://schemas.microsoft.com/office/drawing/2014/main" id="{9D1DD25A-4E81-F5D6-12C4-2CFC4937CDCB}"/>
              </a:ext>
              <a:ext uri="{C183D7F6-B498-43B3-948B-1728B52AA6E4}">
                <adec:decorative xmlns:adec="http://schemas.microsoft.com/office/drawing/2017/decorative" val="1"/>
              </a:ext>
            </a:extLst>
          </p:cNvPr>
          <p:cNvSpPr/>
          <p:nvPr userDrawn="1"/>
        </p:nvSpPr>
        <p:spPr bwMode="auto">
          <a:xfrm>
            <a:off x="350293" y="6427188"/>
            <a:ext cx="11566262" cy="274320"/>
          </a:xfrm>
          <a:prstGeom prst="rect">
            <a:avLst/>
          </a:prstGeom>
          <a:solidFill>
            <a:srgbClr val="064276"/>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Times" pitchFamily="18" charset="0"/>
            </a:endParaRPr>
          </a:p>
        </p:txBody>
      </p:sp>
      <p:sp>
        <p:nvSpPr>
          <p:cNvPr id="7" name="Slide Number Placeholder 5">
            <a:extLst>
              <a:ext uri="{FF2B5EF4-FFF2-40B4-BE49-F238E27FC236}">
                <a16:creationId xmlns:a16="http://schemas.microsoft.com/office/drawing/2014/main" id="{33289738-711B-0810-8BEC-C29CC11AA06B}"/>
              </a:ext>
            </a:extLst>
          </p:cNvPr>
          <p:cNvSpPr>
            <a:spLocks noGrp="1"/>
          </p:cNvSpPr>
          <p:nvPr>
            <p:ph type="sldNum" sz="quarter" idx="4"/>
          </p:nvPr>
        </p:nvSpPr>
        <p:spPr>
          <a:xfrm>
            <a:off x="9589807" y="6470731"/>
            <a:ext cx="2272706" cy="184259"/>
          </a:xfrm>
          <a:prstGeom prst="rect">
            <a:avLst/>
          </a:prstGeom>
        </p:spPr>
        <p:txBody>
          <a:bodyPr anchor="ctr"/>
          <a:lstStyle>
            <a:lvl1pPr algn="r">
              <a:defRPr sz="1400">
                <a:solidFill>
                  <a:schemeClr val="bg1"/>
                </a:solidFill>
              </a:defRPr>
            </a:lvl1pPr>
          </a:lstStyle>
          <a:p>
            <a:fld id="{58339581-759F-43B7-B47D-47F906F0E294}" type="slidenum">
              <a:rPr lang="en-US" smtClean="0"/>
              <a:pPr/>
              <a:t>‹#›</a:t>
            </a:fld>
            <a:endParaRPr lang="en-US" dirty="0"/>
          </a:p>
        </p:txBody>
      </p:sp>
    </p:spTree>
    <p:extLst>
      <p:ext uri="{BB962C8B-B14F-4D97-AF65-F5344CB8AC3E}">
        <p14:creationId xmlns:p14="http://schemas.microsoft.com/office/powerpoint/2010/main" val="965960345"/>
      </p:ext>
    </p:extLst>
  </p:cSld>
  <p:clrMap bg1="lt1" tx1="dk1" bg2="lt2" tx2="dk2" accent1="accent1" accent2="accent2" accent3="accent3" accent4="accent4" accent5="accent5" accent6="accent6" hlink="hlink" folHlink="folHlink"/>
  <p:sldLayoutIdLst>
    <p:sldLayoutId id="2147483853" r:id="rId1"/>
    <p:sldLayoutId id="2147483854" r:id="rId2"/>
    <p:sldLayoutId id="2147483852" r:id="rId3"/>
    <p:sldLayoutId id="2147483650" r:id="rId4"/>
    <p:sldLayoutId id="2147483668" r:id="rId5"/>
    <p:sldLayoutId id="2147483848" r:id="rId6"/>
    <p:sldLayoutId id="2147483855" r:id="rId7"/>
    <p:sldLayoutId id="2147483856" r:id="rId8"/>
    <p:sldLayoutId id="2147483659" r:id="rId9"/>
    <p:sldLayoutId id="2147483666" r:id="rId10"/>
    <p:sldLayoutId id="2147483656" r:id="rId11"/>
    <p:sldLayoutId id="2147483847" r:id="rId12"/>
    <p:sldLayoutId id="2147483669" r:id="rId13"/>
    <p:sldLayoutId id="2147483653" r:id="rId14"/>
    <p:sldLayoutId id="2147483670" r:id="rId15"/>
    <p:sldLayoutId id="2147483673" r:id="rId16"/>
    <p:sldLayoutId id="2147483667" r:id="rId17"/>
    <p:sldLayoutId id="2147483671" r:id="rId18"/>
    <p:sldLayoutId id="2147483662" r:id="rId19"/>
    <p:sldLayoutId id="2147483675" r:id="rId20"/>
    <p:sldLayoutId id="2147483851" r:id="rId21"/>
  </p:sldLayoutIdLst>
  <p:hf hdr="0" ftr="0"/>
  <p:txStyles>
    <p:titleStyle>
      <a:lvl1pPr algn="l" defTabSz="914400" rtl="0" eaLnBrk="1" latinLnBrk="0" hangingPunct="1">
        <a:lnSpc>
          <a:spcPct val="90000"/>
        </a:lnSpc>
        <a:spcBef>
          <a:spcPct val="0"/>
        </a:spcBef>
        <a:buNone/>
        <a:defRPr sz="3500" b="1" kern="1200" cap="none" spc="0" baseline="0">
          <a:solidFill>
            <a:srgbClr val="064276"/>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130000"/>
        </a:lnSpc>
        <a:spcBef>
          <a:spcPts val="1000"/>
        </a:spcBef>
        <a:buFont typeface="Arial" panose="020B0604020202020204" pitchFamily="34" charset="0"/>
        <a:buChar char="•"/>
        <a:defRPr sz="2400" b="0" kern="1200">
          <a:solidFill>
            <a:schemeClr val="tx1"/>
          </a:solidFill>
          <a:latin typeface="Arial" panose="020B0604020202020204" pitchFamily="34" charset="0"/>
          <a:ea typeface="+mn-ea"/>
          <a:cs typeface="Arial" panose="020B0604020202020204" pitchFamily="34" charset="0"/>
        </a:defRPr>
      </a:lvl1pPr>
      <a:lvl2pPr marL="571500" indent="-228600" algn="l" defTabSz="914400" rtl="0" eaLnBrk="1" latinLnBrk="0" hangingPunct="1">
        <a:lnSpc>
          <a:spcPct val="130000"/>
        </a:lnSpc>
        <a:spcBef>
          <a:spcPts val="500"/>
        </a:spcBef>
        <a:buFont typeface="Arial" panose="020B0604020202020204" pitchFamily="34" charset="0"/>
        <a:buChar char="•"/>
        <a:defRPr sz="2100" kern="1200">
          <a:solidFill>
            <a:schemeClr val="tx1"/>
          </a:solidFill>
          <a:latin typeface="Arial" panose="020B0604020202020204" pitchFamily="34" charset="0"/>
          <a:ea typeface="+mn-ea"/>
          <a:cs typeface="Arial" panose="020B0604020202020204" pitchFamily="34" charset="0"/>
        </a:defRPr>
      </a:lvl2pPr>
      <a:lvl3pPr marL="685800" indent="0" algn="l" defTabSz="914400" rtl="0" eaLnBrk="1" latinLnBrk="0" hangingPunct="1">
        <a:lnSpc>
          <a:spcPct val="130000"/>
        </a:lnSpc>
        <a:spcBef>
          <a:spcPts val="500"/>
        </a:spcBef>
        <a:buFont typeface="Tahoma" panose="020B0604030504040204" pitchFamily="34" charset="0"/>
        <a:buChar char="​"/>
        <a:defRPr sz="2100" kern="1200">
          <a:solidFill>
            <a:schemeClr val="tx1"/>
          </a:solidFill>
          <a:latin typeface="Arial" panose="020B0604020202020204" pitchFamily="34" charset="0"/>
          <a:ea typeface="+mn-ea"/>
          <a:cs typeface="Arial" panose="020B0604020202020204" pitchFamily="34" charset="0"/>
        </a:defRPr>
      </a:lvl3pPr>
      <a:lvl4pPr marL="914400" indent="0" algn="l" defTabSz="914400" rtl="0" eaLnBrk="1" latinLnBrk="0" hangingPunct="1">
        <a:lnSpc>
          <a:spcPct val="130000"/>
        </a:lnSpc>
        <a:spcBef>
          <a:spcPts val="500"/>
        </a:spcBef>
        <a:buFont typeface="Tahoma" panose="020B0604030504040204" pitchFamily="34" charset="0"/>
        <a:buChar char="​"/>
        <a:defRPr sz="2100" kern="1200">
          <a:solidFill>
            <a:schemeClr val="tx1"/>
          </a:solidFill>
          <a:latin typeface="Arial" panose="020B0604020202020204" pitchFamily="34" charset="0"/>
          <a:ea typeface="+mn-ea"/>
          <a:cs typeface="Arial" panose="020B0604020202020204" pitchFamily="34" charset="0"/>
        </a:defRPr>
      </a:lvl4pPr>
      <a:lvl5pPr marL="1143000" indent="0" algn="l" defTabSz="914400" rtl="0" eaLnBrk="1" latinLnBrk="0" hangingPunct="1">
        <a:lnSpc>
          <a:spcPct val="130000"/>
        </a:lnSpc>
        <a:spcBef>
          <a:spcPts val="500"/>
        </a:spcBef>
        <a:buFont typeface="Tahoma" panose="020B0604030504040204" pitchFamily="34" charset="0"/>
        <a:buChar char="​"/>
        <a:defRPr sz="2100" kern="1200">
          <a:solidFill>
            <a:schemeClr val="tx1"/>
          </a:solidFill>
          <a:latin typeface="Arial" panose="020B0604020202020204" pitchFamily="34" charset="0"/>
          <a:ea typeface="+mn-ea"/>
          <a:cs typeface="Arial" panose="020B0604020202020204" pitchFamily="34" charset="0"/>
        </a:defRPr>
      </a:lvl5pPr>
      <a:lvl6pPr marL="1371600" indent="0" algn="l" defTabSz="914400" rtl="0" eaLnBrk="1" latinLnBrk="0" hangingPunct="1">
        <a:lnSpc>
          <a:spcPct val="90000"/>
        </a:lnSpc>
        <a:spcBef>
          <a:spcPts val="500"/>
        </a:spcBef>
        <a:buFont typeface="Tahoma" panose="020B0604030504040204" pitchFamily="34" charset="0"/>
        <a:buChar char="​"/>
        <a:defRPr sz="1800" kern="1200">
          <a:solidFill>
            <a:schemeClr val="tx1"/>
          </a:solidFill>
          <a:latin typeface="Arial" panose="020B0604020202020204" pitchFamily="34" charset="0"/>
          <a:ea typeface="+mn-ea"/>
          <a:cs typeface="Arial" panose="020B0604020202020204" pitchFamily="34" charset="0"/>
        </a:defRPr>
      </a:lvl6pPr>
      <a:lvl7pPr marL="1600200" indent="0" algn="l" defTabSz="914400" rtl="0" eaLnBrk="1" latinLnBrk="0" hangingPunct="1">
        <a:lnSpc>
          <a:spcPct val="90000"/>
        </a:lnSpc>
        <a:spcBef>
          <a:spcPts val="500"/>
        </a:spcBef>
        <a:buFont typeface="Tahoma" panose="020B0604030504040204" pitchFamily="34" charset="0"/>
        <a:buChar char="​"/>
        <a:defRPr sz="1800" kern="1200">
          <a:solidFill>
            <a:schemeClr val="tx1"/>
          </a:solidFill>
          <a:latin typeface="Arial" panose="020B0604020202020204" pitchFamily="34" charset="0"/>
          <a:ea typeface="+mn-ea"/>
          <a:cs typeface="Arial" panose="020B0604020202020204" pitchFamily="34" charset="0"/>
        </a:defRPr>
      </a:lvl7pPr>
      <a:lvl8pPr marL="1828800" indent="0" algn="l" defTabSz="914400" rtl="0" eaLnBrk="1" latinLnBrk="0" hangingPunct="1">
        <a:lnSpc>
          <a:spcPct val="90000"/>
        </a:lnSpc>
        <a:spcBef>
          <a:spcPts val="500"/>
        </a:spcBef>
        <a:buFont typeface="Tahoma" panose="020B0604030504040204" pitchFamily="34" charset="0"/>
        <a:buChar char="​"/>
        <a:defRPr sz="1800" kern="1200">
          <a:solidFill>
            <a:schemeClr val="tx1"/>
          </a:solidFill>
          <a:latin typeface="Arial" panose="020B0604020202020204" pitchFamily="34" charset="0"/>
          <a:ea typeface="+mn-ea"/>
          <a:cs typeface="Arial" panose="020B0604020202020204" pitchFamily="34" charset="0"/>
        </a:defRPr>
      </a:lvl8pPr>
      <a:lvl9pPr marL="2057400" indent="0" algn="l" defTabSz="914400" rtl="0" eaLnBrk="1" latinLnBrk="0" hangingPunct="1">
        <a:lnSpc>
          <a:spcPct val="90000"/>
        </a:lnSpc>
        <a:spcBef>
          <a:spcPts val="500"/>
        </a:spcBef>
        <a:buFont typeface="Tahoma" panose="020B0604030504040204" pitchFamily="34" charset="0"/>
        <a:buChar char="​"/>
        <a:defRPr sz="1800" kern="1200">
          <a:solidFill>
            <a:schemeClr val="tx1"/>
          </a:solidFill>
          <a:latin typeface="Arial" panose="020B0604020202020204" pitchFamily="34" charset="0"/>
          <a:ea typeface="+mn-ea"/>
          <a:cs typeface="Arial" panose="020B0604020202020204" pitchFamily="34"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15:clr>
            <a:srgbClr val="F26B43"/>
          </p15:clr>
        </p15:guide>
        <p15:guide id="2" pos="7680">
          <p15:clr>
            <a:srgbClr val="F26B43"/>
          </p15:clr>
        </p15:guide>
        <p15:guide id="3" pos="400">
          <p15:clr>
            <a:srgbClr val="F26B43"/>
          </p15:clr>
        </p15:guide>
        <p15:guide id="4" pos="900">
          <p15:clr>
            <a:srgbClr val="F26B43"/>
          </p15:clr>
        </p15:guide>
        <p15:guide id="5" pos="980">
          <p15:clr>
            <a:srgbClr val="F26B43"/>
          </p15:clr>
        </p15:guide>
        <p15:guide id="6" pos="1480">
          <p15:clr>
            <a:srgbClr val="F26B43"/>
          </p15:clr>
        </p15:guide>
        <p15:guide id="7" pos="1560">
          <p15:clr>
            <a:srgbClr val="F26B43"/>
          </p15:clr>
        </p15:guide>
        <p15:guide id="8" pos="2060">
          <p15:clr>
            <a:srgbClr val="F26B43"/>
          </p15:clr>
        </p15:guide>
        <p15:guide id="9" pos="2140">
          <p15:clr>
            <a:srgbClr val="F26B43"/>
          </p15:clr>
        </p15:guide>
        <p15:guide id="10" pos="2640">
          <p15:clr>
            <a:srgbClr val="F26B43"/>
          </p15:clr>
        </p15:guide>
        <p15:guide id="11" pos="2720">
          <p15:clr>
            <a:srgbClr val="F26B43"/>
          </p15:clr>
        </p15:guide>
        <p15:guide id="12" pos="3220">
          <p15:clr>
            <a:srgbClr val="F26B43"/>
          </p15:clr>
        </p15:guide>
        <p15:guide id="13" pos="3300">
          <p15:clr>
            <a:srgbClr val="F26B43"/>
          </p15:clr>
        </p15:guide>
        <p15:guide id="14" pos="3800">
          <p15:clr>
            <a:srgbClr val="F26B43"/>
          </p15:clr>
        </p15:guide>
        <p15:guide id="15" pos="3880">
          <p15:clr>
            <a:srgbClr val="F26B43"/>
          </p15:clr>
        </p15:guide>
        <p15:guide id="16" pos="4380">
          <p15:clr>
            <a:srgbClr val="F26B43"/>
          </p15:clr>
        </p15:guide>
        <p15:guide id="17" pos="4460">
          <p15:clr>
            <a:srgbClr val="F26B43"/>
          </p15:clr>
        </p15:guide>
        <p15:guide id="18" pos="4960">
          <p15:clr>
            <a:srgbClr val="F26B43"/>
          </p15:clr>
        </p15:guide>
        <p15:guide id="19" pos="5040">
          <p15:clr>
            <a:srgbClr val="F26B43"/>
          </p15:clr>
        </p15:guide>
        <p15:guide id="20" pos="5540">
          <p15:clr>
            <a:srgbClr val="F26B43"/>
          </p15:clr>
        </p15:guide>
        <p15:guide id="21" pos="5620">
          <p15:clr>
            <a:srgbClr val="F26B43"/>
          </p15:clr>
        </p15:guide>
        <p15:guide id="22" pos="6120">
          <p15:clr>
            <a:srgbClr val="F26B43"/>
          </p15:clr>
        </p15:guide>
        <p15:guide id="23" pos="6200">
          <p15:clr>
            <a:srgbClr val="F26B43"/>
          </p15:clr>
        </p15:guide>
        <p15:guide id="24" pos="6700">
          <p15:clr>
            <a:srgbClr val="F26B43"/>
          </p15:clr>
        </p15:guide>
        <p15:guide id="25" pos="6780">
          <p15:clr>
            <a:srgbClr val="F26B43"/>
          </p15:clr>
        </p15:guide>
        <p15:guide id="26" pos="7280">
          <p15:clr>
            <a:srgbClr val="F26B43"/>
          </p15:clr>
        </p15:guide>
        <p15:guide id="27" orient="horz">
          <p15:clr>
            <a:srgbClr val="F26B43"/>
          </p15:clr>
        </p15:guide>
        <p15:guide id="28" orient="horz" pos="4320">
          <p15:clr>
            <a:srgbClr val="F26B43"/>
          </p15:clr>
        </p15:guide>
        <p15:guide id="29" orient="horz" pos="400">
          <p15:clr>
            <a:srgbClr val="F26B43"/>
          </p15:clr>
        </p15:guide>
        <p15:guide id="30" orient="horz" pos="920">
          <p15:clr>
            <a:srgbClr val="F26B43"/>
          </p15:clr>
        </p15:guide>
        <p15:guide id="31" orient="horz" pos="1000">
          <p15:clr>
            <a:srgbClr val="F26B43"/>
          </p15:clr>
        </p15:guide>
        <p15:guide id="32" orient="horz" pos="1520">
          <p15:clr>
            <a:srgbClr val="F26B43"/>
          </p15:clr>
        </p15:guide>
        <p15:guide id="33" orient="horz" pos="1600">
          <p15:clr>
            <a:srgbClr val="F26B43"/>
          </p15:clr>
        </p15:guide>
        <p15:guide id="34" orient="horz" pos="2120">
          <p15:clr>
            <a:srgbClr val="F26B43"/>
          </p15:clr>
        </p15:guide>
        <p15:guide id="35" orient="horz" pos="2200">
          <p15:clr>
            <a:srgbClr val="F26B43"/>
          </p15:clr>
        </p15:guide>
        <p15:guide id="36" orient="horz" pos="2720">
          <p15:clr>
            <a:srgbClr val="F26B43"/>
          </p15:clr>
        </p15:guide>
        <p15:guide id="37" orient="horz" pos="2800">
          <p15:clr>
            <a:srgbClr val="F26B43"/>
          </p15:clr>
        </p15:guide>
        <p15:guide id="38" orient="horz" pos="3336" userDrawn="1">
          <p15:clr>
            <a:srgbClr val="F26B43"/>
          </p15:clr>
        </p15:guide>
        <p15:guide id="39" orient="horz" pos="3400">
          <p15:clr>
            <a:srgbClr val="F26B43"/>
          </p15:clr>
        </p15:guide>
        <p15:guide id="40" orient="horz" pos="3920">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1.xml"/></Relationships>
</file>

<file path=ppt/slides/_rels/slide1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1.xml"/></Relationships>
</file>

<file path=ppt/slides/_rels/slide1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hyperlink" Target="https://www.medicaid.gov/medicaid/financial-management/downloads/ccbhc-cost-rpt-instr.pdf" TargetMode="External"/><Relationship Id="rId2" Type="http://schemas.openxmlformats.org/officeDocument/2006/relationships/hyperlink" Target="https://www.medicaid.gov/media/173116" TargetMode="External"/><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4.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png"/><Relationship Id="rId1" Type="http://schemas.openxmlformats.org/officeDocument/2006/relationships/slideLayout" Target="../slideLayouts/slideLayout4.xml"/><Relationship Id="rId4" Type="http://schemas.openxmlformats.org/officeDocument/2006/relationships/image" Target="../media/image17.png"/></Relationships>
</file>

<file path=ppt/slides/_rels/slide3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4.xml"/><Relationship Id="rId4" Type="http://schemas.openxmlformats.org/officeDocument/2006/relationships/image" Target="../media/image16.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4.xml"/><Relationship Id="rId4" Type="http://schemas.openxmlformats.org/officeDocument/2006/relationships/image" Target="../media/image16.jpeg"/></Relationships>
</file>

<file path=ppt/slides/_rels/slide41.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3.xml"/></Relationships>
</file>

<file path=ppt/slides/_rels/slide45.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4.xml"/></Relationships>
</file>

<file path=ppt/slides/_rels/slide46.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13.xml"/></Relationships>
</file>

<file path=ppt/slides/_rels/slide47.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1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9.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0.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13.xml"/></Relationships>
</file>

<file path=ppt/slides/_rels/slide51.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12.xml"/></Relationships>
</file>

<file path=ppt/slides/_rels/slide52.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13.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4.xml.rels><?xml version="1.0" encoding="UTF-8" standalone="yes"?>
<Relationships xmlns="http://schemas.openxmlformats.org/package/2006/relationships"><Relationship Id="rId3" Type="http://schemas.openxmlformats.org/officeDocument/2006/relationships/hyperlink" Target="https://www.medicaid.gov/media/173116" TargetMode="External"/><Relationship Id="rId2" Type="http://schemas.openxmlformats.org/officeDocument/2006/relationships/hyperlink" Target="https://www.samhsa.gov/certified-community-behavioral-health-clinics" TargetMode="External"/><Relationship Id="rId1" Type="http://schemas.openxmlformats.org/officeDocument/2006/relationships/slideLayout" Target="../slideLayouts/slideLayout4.xml"/><Relationship Id="rId4" Type="http://schemas.openxmlformats.org/officeDocument/2006/relationships/hyperlink" Target="https://www.medicaid.gov/medicaid/financial-management/downloads/ccbhc-cost-rpt-instr.pdf" TargetMode="Externa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225B4698-03B9-F6D9-2B81-5B4EF257B325}"/>
              </a:ext>
            </a:extLst>
          </p:cNvPr>
          <p:cNvSpPr>
            <a:spLocks noGrp="1"/>
          </p:cNvSpPr>
          <p:nvPr>
            <p:ph type="ctrTitle"/>
          </p:nvPr>
        </p:nvSpPr>
        <p:spPr>
          <a:xfrm>
            <a:off x="946484" y="3085874"/>
            <a:ext cx="10299032" cy="2533433"/>
          </a:xfrm>
        </p:spPr>
        <p:txBody>
          <a:bodyPr>
            <a:normAutofit fontScale="90000"/>
          </a:bodyPr>
          <a:lstStyle/>
          <a:p>
            <a:r>
              <a:rPr lang="en-US" dirty="0">
                <a:solidFill>
                  <a:srgbClr val="002060"/>
                </a:solidFill>
              </a:rPr>
              <a:t>Oregon Certified Community Behavioral Health Clinic (CCBHC) Cost Report Training</a:t>
            </a:r>
            <a:endParaRPr lang="en-US" dirty="0"/>
          </a:p>
        </p:txBody>
      </p:sp>
      <p:sp>
        <p:nvSpPr>
          <p:cNvPr id="6" name="Text Placeholder 5">
            <a:extLst>
              <a:ext uri="{FF2B5EF4-FFF2-40B4-BE49-F238E27FC236}">
                <a16:creationId xmlns:a16="http://schemas.microsoft.com/office/drawing/2014/main" id="{75793840-E43A-7CAF-617C-FBF7200E9D52}"/>
              </a:ext>
            </a:extLst>
          </p:cNvPr>
          <p:cNvSpPr>
            <a:spLocks noGrp="1"/>
          </p:cNvSpPr>
          <p:nvPr>
            <p:ph type="body" sz="quarter" idx="13"/>
          </p:nvPr>
        </p:nvSpPr>
        <p:spPr/>
        <p:txBody>
          <a:bodyPr/>
          <a:lstStyle/>
          <a:p>
            <a:r>
              <a:rPr lang="en-US" dirty="0"/>
              <a:t>January 2026</a:t>
            </a:r>
          </a:p>
        </p:txBody>
      </p:sp>
      <p:sp>
        <p:nvSpPr>
          <p:cNvPr id="4" name="Slide Number Placeholder 3">
            <a:extLst>
              <a:ext uri="{FF2B5EF4-FFF2-40B4-BE49-F238E27FC236}">
                <a16:creationId xmlns:a16="http://schemas.microsoft.com/office/drawing/2014/main" id="{6538C8DE-5436-ECBE-86E5-BF9AEEF321DC}"/>
              </a:ext>
            </a:extLst>
          </p:cNvPr>
          <p:cNvSpPr>
            <a:spLocks noGrp="1"/>
          </p:cNvSpPr>
          <p:nvPr>
            <p:ph type="sldNum" sz="quarter" idx="4294967295"/>
          </p:nvPr>
        </p:nvSpPr>
        <p:spPr>
          <a:xfrm>
            <a:off x="9920288" y="6470650"/>
            <a:ext cx="2271712" cy="184150"/>
          </a:xfrm>
        </p:spPr>
        <p:txBody>
          <a:bodyPr/>
          <a:lstStyle/>
          <a:p>
            <a:fld id="{58339581-759F-43B7-B47D-47F906F0E294}" type="slidenum">
              <a:rPr lang="en-US" smtClean="0"/>
              <a:pPr/>
              <a:t>1</a:t>
            </a:fld>
            <a:endParaRPr lang="en-US" dirty="0"/>
          </a:p>
        </p:txBody>
      </p:sp>
      <p:grpSp>
        <p:nvGrpSpPr>
          <p:cNvPr id="7" name="Group 6">
            <a:extLst>
              <a:ext uri="{FF2B5EF4-FFF2-40B4-BE49-F238E27FC236}">
                <a16:creationId xmlns:a16="http://schemas.microsoft.com/office/drawing/2014/main" id="{FB5FD390-05F4-88AE-C756-D344439B2106}"/>
              </a:ext>
            </a:extLst>
          </p:cNvPr>
          <p:cNvGrpSpPr/>
          <p:nvPr/>
        </p:nvGrpSpPr>
        <p:grpSpPr>
          <a:xfrm>
            <a:off x="4314692" y="5889400"/>
            <a:ext cx="3414834" cy="450633"/>
            <a:chOff x="4296541" y="4726891"/>
            <a:chExt cx="3414834" cy="450633"/>
          </a:xfrm>
        </p:grpSpPr>
        <p:pic>
          <p:nvPicPr>
            <p:cNvPr id="8" name="Picture 7">
              <a:extLst>
                <a:ext uri="{FF2B5EF4-FFF2-40B4-BE49-F238E27FC236}">
                  <a16:creationId xmlns:a16="http://schemas.microsoft.com/office/drawing/2014/main" id="{B0FBEFDC-C6AA-9A0E-B623-BED0FE0D5F8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893820" y="4726891"/>
              <a:ext cx="1817555" cy="450633"/>
            </a:xfrm>
            <a:prstGeom prst="rect">
              <a:avLst/>
            </a:prstGeom>
          </p:spPr>
        </p:pic>
        <p:sp>
          <p:nvSpPr>
            <p:cNvPr id="9" name="TextBox 8">
              <a:extLst>
                <a:ext uri="{FF2B5EF4-FFF2-40B4-BE49-F238E27FC236}">
                  <a16:creationId xmlns:a16="http://schemas.microsoft.com/office/drawing/2014/main" id="{8ED232FA-F966-F276-F60C-AF47B122A9B6}"/>
                </a:ext>
              </a:extLst>
            </p:cNvPr>
            <p:cNvSpPr txBox="1"/>
            <p:nvPr/>
          </p:nvSpPr>
          <p:spPr>
            <a:xfrm>
              <a:off x="4296541" y="4726891"/>
              <a:ext cx="1597278"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3D3633"/>
                  </a:solidFill>
                  <a:effectLst/>
                  <a:uLnTx/>
                  <a:uFillTx/>
                  <a:latin typeface="Arial" panose="020B0604020202020204" pitchFamily="34" charset="0"/>
                  <a:cs typeface="Arial" panose="020B0604020202020204" pitchFamily="34" charset="0"/>
                </a:rPr>
                <a:t>Presented by</a:t>
              </a:r>
            </a:p>
          </p:txBody>
        </p:sp>
      </p:grpSp>
    </p:spTree>
    <p:extLst>
      <p:ext uri="{BB962C8B-B14F-4D97-AF65-F5344CB8AC3E}">
        <p14:creationId xmlns:p14="http://schemas.microsoft.com/office/powerpoint/2010/main" val="356680672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F7715A-8540-A787-24EB-73BA0F1780C7}"/>
              </a:ext>
            </a:extLst>
          </p:cNvPr>
          <p:cNvSpPr>
            <a:spLocks noGrp="1"/>
          </p:cNvSpPr>
          <p:nvPr>
            <p:ph type="title"/>
          </p:nvPr>
        </p:nvSpPr>
        <p:spPr/>
        <p:txBody>
          <a:bodyPr/>
          <a:lstStyle/>
          <a:p>
            <a:r>
              <a:rPr lang="en-US" dirty="0"/>
              <a:t>CCBHC PPS-1 Rate Calculation</a:t>
            </a:r>
          </a:p>
        </p:txBody>
      </p:sp>
      <p:sp>
        <p:nvSpPr>
          <p:cNvPr id="4" name="Slide Number Placeholder 3">
            <a:extLst>
              <a:ext uri="{FF2B5EF4-FFF2-40B4-BE49-F238E27FC236}">
                <a16:creationId xmlns:a16="http://schemas.microsoft.com/office/drawing/2014/main" id="{A321BD10-F563-3262-7835-2C61DE7F0C3E}"/>
              </a:ext>
            </a:extLst>
          </p:cNvPr>
          <p:cNvSpPr>
            <a:spLocks noGrp="1"/>
          </p:cNvSpPr>
          <p:nvPr>
            <p:ph type="sldNum" sz="quarter" idx="10"/>
          </p:nvPr>
        </p:nvSpPr>
        <p:spPr/>
        <p:txBody>
          <a:bodyPr/>
          <a:lstStyle/>
          <a:p>
            <a:fld id="{58339581-759F-43B7-B47D-47F906F0E294}" type="slidenum">
              <a:rPr lang="en-US" smtClean="0"/>
              <a:pPr/>
              <a:t>10</a:t>
            </a:fld>
            <a:endParaRPr lang="en-US" dirty="0"/>
          </a:p>
        </p:txBody>
      </p:sp>
      <p:grpSp>
        <p:nvGrpSpPr>
          <p:cNvPr id="5" name="Group 4">
            <a:extLst>
              <a:ext uri="{FF2B5EF4-FFF2-40B4-BE49-F238E27FC236}">
                <a16:creationId xmlns:a16="http://schemas.microsoft.com/office/drawing/2014/main" id="{990788B1-9A37-F556-843D-F4FA808C919A}"/>
              </a:ext>
            </a:extLst>
          </p:cNvPr>
          <p:cNvGrpSpPr/>
          <p:nvPr/>
        </p:nvGrpSpPr>
        <p:grpSpPr>
          <a:xfrm>
            <a:off x="1214427" y="1531807"/>
            <a:ext cx="9763145" cy="4633157"/>
            <a:chOff x="2473345" y="3291643"/>
            <a:chExt cx="8229600" cy="3886200"/>
          </a:xfrm>
        </p:grpSpPr>
        <p:sp>
          <p:nvSpPr>
            <p:cNvPr id="6" name="Rectangle 5">
              <a:extLst>
                <a:ext uri="{FF2B5EF4-FFF2-40B4-BE49-F238E27FC236}">
                  <a16:creationId xmlns:a16="http://schemas.microsoft.com/office/drawing/2014/main" id="{6FAC45F2-32F2-1C20-695E-DD5E16FFFA4A}"/>
                </a:ext>
              </a:extLst>
            </p:cNvPr>
            <p:cNvSpPr/>
            <p:nvPr/>
          </p:nvSpPr>
          <p:spPr>
            <a:xfrm>
              <a:off x="2473345" y="3291643"/>
              <a:ext cx="8229600" cy="3886200"/>
            </a:xfrm>
            <a:prstGeom prst="rect">
              <a:avLst/>
            </a:prstGeom>
            <a:solidFill>
              <a:srgbClr val="FFFFFF"/>
            </a:solidFill>
            <a:ln w="48000" cap="flat">
              <a:solidFill>
                <a:srgbClr val="38939B"/>
              </a:solidFill>
              <a:prstDash val="solid"/>
              <a:bevel/>
            </a:ln>
            <a:effectLst>
              <a:outerShdw blurRad="38100" dist="25400" dir="5400000" rotWithShape="0">
                <a:srgbClr val="000000">
                  <a:alpha val="38000"/>
                </a:srgbClr>
              </a:outerShdw>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91440" tIns="45719" rIns="45719" bIns="45719" numCol="1" spcCol="38100" rtlCol="0" anchor="t">
              <a:noAutofit/>
            </a:bodyPr>
            <a:lstStyle/>
            <a:p>
              <a:pPr algn="l" rtl="0" latinLnBrk="1" hangingPunct="0"/>
              <a:r>
                <a:rPr lang="en-US" sz="2400" b="1" dirty="0">
                  <a:solidFill>
                    <a:srgbClr val="1C4285"/>
                  </a:solidFill>
                  <a:latin typeface="Arial" panose="020B0604020202020204" pitchFamily="34" charset="0"/>
                  <a:cs typeface="Arial" panose="020B0604020202020204" pitchFamily="34" charset="0"/>
                </a:rPr>
                <a:t>Single Rate Calculation</a:t>
              </a:r>
              <a:endParaRPr kumimoji="0" lang="en-US" sz="2400" b="1" i="0" u="none" strike="noStrike" cap="none" spc="0" normalizeH="0" baseline="0" dirty="0">
                <a:ln>
                  <a:noFill/>
                </a:ln>
                <a:solidFill>
                  <a:srgbClr val="1C4285"/>
                </a:solidFill>
                <a:effectLst/>
                <a:uFillTx/>
                <a:latin typeface="Arial" panose="020B0604020202020204" pitchFamily="34" charset="0"/>
                <a:cs typeface="Arial" panose="020B0604020202020204" pitchFamily="34" charset="0"/>
                <a:sym typeface="Constantia"/>
              </a:endParaRPr>
            </a:p>
          </p:txBody>
        </p:sp>
        <p:grpSp>
          <p:nvGrpSpPr>
            <p:cNvPr id="7" name="Group 16">
              <a:extLst>
                <a:ext uri="{FF2B5EF4-FFF2-40B4-BE49-F238E27FC236}">
                  <a16:creationId xmlns:a16="http://schemas.microsoft.com/office/drawing/2014/main" id="{73710EF0-94BD-F98B-2AEC-18E91844571E}"/>
                </a:ext>
              </a:extLst>
            </p:cNvPr>
            <p:cNvGrpSpPr/>
            <p:nvPr/>
          </p:nvGrpSpPr>
          <p:grpSpPr>
            <a:xfrm>
              <a:off x="2701945" y="3756214"/>
              <a:ext cx="6781800" cy="1676400"/>
              <a:chOff x="3003723" y="1847954"/>
              <a:chExt cx="2222152" cy="1333291"/>
            </a:xfrm>
          </p:grpSpPr>
          <p:sp>
            <p:nvSpPr>
              <p:cNvPr id="14" name="Rectangle 13">
                <a:extLst>
                  <a:ext uri="{FF2B5EF4-FFF2-40B4-BE49-F238E27FC236}">
                    <a16:creationId xmlns:a16="http://schemas.microsoft.com/office/drawing/2014/main" id="{E951686B-3CDE-4ED3-EDF1-344EB1ABC075}"/>
                  </a:ext>
                </a:extLst>
              </p:cNvPr>
              <p:cNvSpPr/>
              <p:nvPr/>
            </p:nvSpPr>
            <p:spPr>
              <a:xfrm>
                <a:off x="3003723" y="1847954"/>
                <a:ext cx="700594" cy="1333291"/>
              </a:xfrm>
              <a:prstGeom prst="rect">
                <a:avLst/>
              </a:prstGeom>
              <a:solidFill>
                <a:srgbClr val="009978"/>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nchor="ctr"/>
              <a:lstStyle/>
              <a:p>
                <a:pPr algn="ctr"/>
                <a:r>
                  <a:rPr lang="en-US" sz="2400" b="1" dirty="0">
                    <a:solidFill>
                      <a:schemeClr val="bg1"/>
                    </a:solidFill>
                    <a:latin typeface="Arial" panose="020B0604020202020204" pitchFamily="34" charset="0"/>
                    <a:cs typeface="Arial" panose="020B0604020202020204" pitchFamily="34" charset="0"/>
                  </a:rPr>
                  <a:t>Direct Costs</a:t>
                </a:r>
                <a:br>
                  <a:rPr lang="en-US" sz="2400" b="1" dirty="0">
                    <a:solidFill>
                      <a:schemeClr val="bg1"/>
                    </a:solidFill>
                    <a:latin typeface="Arial" panose="020B0604020202020204" pitchFamily="34" charset="0"/>
                    <a:cs typeface="Arial" panose="020B0604020202020204" pitchFamily="34" charset="0"/>
                  </a:rPr>
                </a:br>
                <a:r>
                  <a:rPr lang="en-US" sz="2000" b="1" dirty="0">
                    <a:solidFill>
                      <a:schemeClr val="bg1"/>
                    </a:solidFill>
                    <a:latin typeface="Arial" panose="020B0604020202020204" pitchFamily="34" charset="0"/>
                    <a:cs typeface="Arial" panose="020B0604020202020204" pitchFamily="34" charset="0"/>
                  </a:rPr>
                  <a:t>(Trial Balance Tab)</a:t>
                </a:r>
              </a:p>
            </p:txBody>
          </p:sp>
          <p:sp>
            <p:nvSpPr>
              <p:cNvPr id="15" name="Rectangle 14">
                <a:extLst>
                  <a:ext uri="{FF2B5EF4-FFF2-40B4-BE49-F238E27FC236}">
                    <a16:creationId xmlns:a16="http://schemas.microsoft.com/office/drawing/2014/main" id="{844EC110-D37C-15E8-6001-B2348C00504D}"/>
                  </a:ext>
                </a:extLst>
              </p:cNvPr>
              <p:cNvSpPr/>
              <p:nvPr/>
            </p:nvSpPr>
            <p:spPr>
              <a:xfrm>
                <a:off x="3003723" y="1847954"/>
                <a:ext cx="2222152" cy="1333291"/>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42240" tIns="142240" rIns="142240" bIns="142240" numCol="1" spcCol="1270" anchor="ctr" anchorCtr="0">
                <a:noAutofit/>
              </a:bodyPr>
              <a:lstStyle/>
              <a:p>
                <a:pPr lvl="0" algn="ctr" defTabSz="889000">
                  <a:lnSpc>
                    <a:spcPct val="90000"/>
                  </a:lnSpc>
                  <a:spcBef>
                    <a:spcPct val="0"/>
                  </a:spcBef>
                  <a:spcAft>
                    <a:spcPct val="35000"/>
                  </a:spcAft>
                </a:pPr>
                <a:endParaRPr lang="en-US" sz="2000" kern="1200" dirty="0">
                  <a:latin typeface="Calibri" pitchFamily="34" charset="0"/>
                </a:endParaRPr>
              </a:p>
            </p:txBody>
          </p:sp>
        </p:grpSp>
        <p:cxnSp>
          <p:nvCxnSpPr>
            <p:cNvPr id="8" name="Straight Connector 7">
              <a:extLst>
                <a:ext uri="{FF2B5EF4-FFF2-40B4-BE49-F238E27FC236}">
                  <a16:creationId xmlns:a16="http://schemas.microsoft.com/office/drawing/2014/main" id="{D71512E4-F690-735D-0F1F-F3C98BB88DF4}"/>
                </a:ext>
              </a:extLst>
            </p:cNvPr>
            <p:cNvCxnSpPr/>
            <p:nvPr/>
          </p:nvCxnSpPr>
          <p:spPr>
            <a:xfrm flipV="1">
              <a:off x="2625745" y="5737414"/>
              <a:ext cx="6058266" cy="10863"/>
            </a:xfrm>
            <a:prstGeom prst="line">
              <a:avLst/>
            </a:prstGeom>
            <a:noFill/>
            <a:ln w="48000" cap="flat">
              <a:solidFill>
                <a:srgbClr val="009978"/>
              </a:solidFill>
              <a:prstDash val="solid"/>
              <a:bevel/>
            </a:ln>
            <a:effectLst>
              <a:outerShdw blurRad="50800" dist="25000" dir="5400000" rotWithShape="0">
                <a:srgbClr val="000000">
                  <a:alpha val="38000"/>
                </a:srgbClr>
              </a:outerShdw>
            </a:effectLst>
          </p:spPr>
          <p:style>
            <a:lnRef idx="0">
              <a:scrgbClr r="0" g="0" b="0"/>
            </a:lnRef>
            <a:fillRef idx="0">
              <a:scrgbClr r="0" g="0" b="0"/>
            </a:fillRef>
            <a:effectRef idx="0">
              <a:scrgbClr r="0" g="0" b="0"/>
            </a:effectRef>
            <a:fontRef idx="none"/>
          </p:style>
        </p:cxnSp>
        <p:sp>
          <p:nvSpPr>
            <p:cNvPr id="9" name="Plus 19">
              <a:extLst>
                <a:ext uri="{FF2B5EF4-FFF2-40B4-BE49-F238E27FC236}">
                  <a16:creationId xmlns:a16="http://schemas.microsoft.com/office/drawing/2014/main" id="{AFC10252-D8CD-8A0E-C732-DE1A7AF7FBE3}"/>
                </a:ext>
              </a:extLst>
            </p:cNvPr>
            <p:cNvSpPr/>
            <p:nvPr/>
          </p:nvSpPr>
          <p:spPr>
            <a:xfrm>
              <a:off x="5235595" y="4327410"/>
              <a:ext cx="571500" cy="534005"/>
            </a:xfrm>
            <a:prstGeom prst="mathPlus">
              <a:avLst/>
            </a:prstGeom>
            <a:solidFill>
              <a:srgbClr val="009978"/>
            </a:solidFill>
            <a:ln w="6350" cap="flat">
              <a:solidFill>
                <a:schemeClr val="accent1">
                  <a:lumMod val="60000"/>
                  <a:lumOff val="40000"/>
                </a:schemeClr>
              </a:solidFill>
              <a:prstDash val="solid"/>
              <a:bevel/>
            </a:ln>
            <a:effectLst>
              <a:outerShdw blurRad="38100" dist="25400" dir="5400000" rotWithShape="0">
                <a:srgbClr val="000000">
                  <a:alpha val="38000"/>
                </a:srgbClr>
              </a:outerShdw>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1" hangingPunct="0">
                <a:lnSpc>
                  <a:spcPct val="100000"/>
                </a:lnSpc>
                <a:spcBef>
                  <a:spcPts val="0"/>
                </a:spcBef>
                <a:spcAft>
                  <a:spcPts val="0"/>
                </a:spcAft>
                <a:buClrTx/>
                <a:buSzTx/>
                <a:buFontTx/>
                <a:buNone/>
                <a:tabLst/>
              </a:pPr>
              <a:endParaRPr kumimoji="0" lang="en-US" sz="1800" b="0" i="0" u="none" strike="noStrike" cap="none" spc="0" normalizeH="0" baseline="0" dirty="0">
                <a:ln>
                  <a:noFill/>
                </a:ln>
                <a:solidFill>
                  <a:srgbClr val="000000"/>
                </a:solidFill>
                <a:effectLst/>
                <a:uFillTx/>
                <a:latin typeface="Constantia"/>
                <a:ea typeface="Constantia"/>
                <a:cs typeface="Constantia"/>
                <a:sym typeface="Constantia"/>
              </a:endParaRPr>
            </a:p>
          </p:txBody>
        </p:sp>
        <p:sp>
          <p:nvSpPr>
            <p:cNvPr id="10" name="Rectangle 9">
              <a:extLst>
                <a:ext uri="{FF2B5EF4-FFF2-40B4-BE49-F238E27FC236}">
                  <a16:creationId xmlns:a16="http://schemas.microsoft.com/office/drawing/2014/main" id="{FA32DA0D-A569-1C3C-AEDB-9D494FE95B4F}"/>
                </a:ext>
              </a:extLst>
            </p:cNvPr>
            <p:cNvSpPr/>
            <p:nvPr/>
          </p:nvSpPr>
          <p:spPr>
            <a:xfrm>
              <a:off x="3134102" y="6053077"/>
              <a:ext cx="5041552" cy="841248"/>
            </a:xfrm>
            <a:prstGeom prst="rect">
              <a:avLst/>
            </a:prstGeom>
            <a:solidFill>
              <a:srgbClr val="009978"/>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nchor="ctr"/>
            <a:lstStyle/>
            <a:p>
              <a:pPr algn="ctr"/>
              <a:r>
                <a:rPr lang="en-US" sz="2400" b="1" dirty="0">
                  <a:solidFill>
                    <a:schemeClr val="bg1"/>
                  </a:solidFill>
                  <a:latin typeface="Arial" panose="020B0604020202020204" pitchFamily="34" charset="0"/>
                  <a:cs typeface="Arial" panose="020B0604020202020204" pitchFamily="34" charset="0"/>
                </a:rPr>
                <a:t>Daily Visits</a:t>
              </a:r>
            </a:p>
            <a:p>
              <a:pPr algn="ctr"/>
              <a:r>
                <a:rPr lang="en-US" sz="2000" b="1" dirty="0">
                  <a:solidFill>
                    <a:schemeClr val="bg1"/>
                  </a:solidFill>
                  <a:latin typeface="Arial" panose="020B0604020202020204" pitchFamily="34" charset="0"/>
                  <a:cs typeface="Arial" panose="020B0604020202020204" pitchFamily="34" charset="0"/>
                </a:rPr>
                <a:t>(Daily Visits Tab)</a:t>
              </a:r>
            </a:p>
          </p:txBody>
        </p:sp>
        <p:sp>
          <p:nvSpPr>
            <p:cNvPr id="11" name="Rectangle 10">
              <a:extLst>
                <a:ext uri="{FF2B5EF4-FFF2-40B4-BE49-F238E27FC236}">
                  <a16:creationId xmlns:a16="http://schemas.microsoft.com/office/drawing/2014/main" id="{ACC262B2-E1F9-F615-F0A9-4DA2DFBF2946}"/>
                </a:ext>
              </a:extLst>
            </p:cNvPr>
            <p:cNvSpPr/>
            <p:nvPr/>
          </p:nvSpPr>
          <p:spPr>
            <a:xfrm>
              <a:off x="6092846" y="3756214"/>
              <a:ext cx="2106752" cy="1676399"/>
            </a:xfrm>
            <a:prstGeom prst="rect">
              <a:avLst/>
            </a:prstGeom>
            <a:solidFill>
              <a:srgbClr val="009978"/>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nchor="ctr"/>
            <a:lstStyle/>
            <a:p>
              <a:pPr algn="ctr"/>
              <a:r>
                <a:rPr lang="en-US" sz="2400" b="1" dirty="0">
                  <a:solidFill>
                    <a:schemeClr val="bg1"/>
                  </a:solidFill>
                  <a:latin typeface="Arial" panose="020B0604020202020204" pitchFamily="34" charset="0"/>
                  <a:cs typeface="Arial" panose="020B0604020202020204" pitchFamily="34" charset="0"/>
                </a:rPr>
                <a:t>Indirect Costs </a:t>
              </a:r>
            </a:p>
            <a:p>
              <a:pPr algn="ctr"/>
              <a:r>
                <a:rPr lang="en-US" sz="2000" b="1" dirty="0">
                  <a:solidFill>
                    <a:schemeClr val="bg1"/>
                  </a:solidFill>
                  <a:latin typeface="Arial" panose="020B0604020202020204" pitchFamily="34" charset="0"/>
                  <a:cs typeface="Arial" panose="020B0604020202020204" pitchFamily="34" charset="0"/>
                </a:rPr>
                <a:t>(Indirect Cost Tab)</a:t>
              </a:r>
            </a:p>
          </p:txBody>
        </p:sp>
        <p:sp>
          <p:nvSpPr>
            <p:cNvPr id="12" name="Multiply 22">
              <a:extLst>
                <a:ext uri="{FF2B5EF4-FFF2-40B4-BE49-F238E27FC236}">
                  <a16:creationId xmlns:a16="http://schemas.microsoft.com/office/drawing/2014/main" id="{3BE31A83-3719-23EB-BA9B-E8E17B660708}"/>
                </a:ext>
              </a:extLst>
            </p:cNvPr>
            <p:cNvSpPr/>
            <p:nvPr/>
          </p:nvSpPr>
          <p:spPr>
            <a:xfrm>
              <a:off x="8797945" y="5432614"/>
              <a:ext cx="533400" cy="533400"/>
            </a:xfrm>
            <a:prstGeom prst="mathMultiply">
              <a:avLst/>
            </a:prstGeom>
            <a:solidFill>
              <a:srgbClr val="009978"/>
            </a:solidFill>
            <a:ln w="6350" cap="flat">
              <a:solidFill>
                <a:srgbClr val="78B269"/>
              </a:solidFill>
              <a:prstDash val="solid"/>
              <a:bevel/>
            </a:ln>
            <a:effectLst>
              <a:outerShdw blurRad="38100" dist="25400" dir="5400000" rotWithShape="0">
                <a:srgbClr val="000000">
                  <a:alpha val="38000"/>
                </a:srgbClr>
              </a:outerShdw>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1" hangingPunct="0">
                <a:lnSpc>
                  <a:spcPct val="100000"/>
                </a:lnSpc>
                <a:spcBef>
                  <a:spcPts val="0"/>
                </a:spcBef>
                <a:spcAft>
                  <a:spcPts val="0"/>
                </a:spcAft>
                <a:buClrTx/>
                <a:buSzTx/>
                <a:buFontTx/>
                <a:buNone/>
                <a:tabLst/>
              </a:pPr>
              <a:endParaRPr kumimoji="0" lang="en-US" sz="1800" b="0" i="0" u="none" strike="noStrike" cap="none" spc="0" normalizeH="0" baseline="0" dirty="0">
                <a:ln w="12700">
                  <a:solidFill>
                    <a:schemeClr val="tx1"/>
                  </a:solidFill>
                </a:ln>
                <a:solidFill>
                  <a:srgbClr val="000000"/>
                </a:solidFill>
                <a:effectLst/>
                <a:uFillTx/>
                <a:latin typeface="Constantia"/>
                <a:ea typeface="Constantia"/>
                <a:cs typeface="Constantia"/>
                <a:sym typeface="Constantia"/>
              </a:endParaRPr>
            </a:p>
          </p:txBody>
        </p:sp>
        <p:sp>
          <p:nvSpPr>
            <p:cNvPr id="13" name="Rectangle 12">
              <a:extLst>
                <a:ext uri="{FF2B5EF4-FFF2-40B4-BE49-F238E27FC236}">
                  <a16:creationId xmlns:a16="http://schemas.microsoft.com/office/drawing/2014/main" id="{B7D3AA35-3744-5662-85A1-B2B979D45B9E}"/>
                </a:ext>
              </a:extLst>
            </p:cNvPr>
            <p:cNvSpPr/>
            <p:nvPr/>
          </p:nvSpPr>
          <p:spPr>
            <a:xfrm>
              <a:off x="9370178" y="5355128"/>
              <a:ext cx="1111076" cy="666645"/>
            </a:xfrm>
            <a:prstGeom prst="rect">
              <a:avLst/>
            </a:prstGeom>
            <a:solidFill>
              <a:srgbClr val="009978"/>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nchor="ctr"/>
            <a:lstStyle/>
            <a:p>
              <a:pPr algn="ctr"/>
              <a:r>
                <a:rPr lang="en-US" sz="2800" dirty="0">
                  <a:solidFill>
                    <a:schemeClr val="bg1"/>
                  </a:solidFill>
                  <a:latin typeface="Arial" panose="020B0604020202020204" pitchFamily="34" charset="0"/>
                  <a:cs typeface="Arial" panose="020B0604020202020204" pitchFamily="34" charset="0"/>
                </a:rPr>
                <a:t>MEI</a:t>
              </a:r>
            </a:p>
          </p:txBody>
        </p:sp>
      </p:grpSp>
    </p:spTree>
    <p:extLst>
      <p:ext uri="{BB962C8B-B14F-4D97-AF65-F5344CB8AC3E}">
        <p14:creationId xmlns:p14="http://schemas.microsoft.com/office/powerpoint/2010/main" val="266541502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C633E17-714E-2AC1-1057-C714AB4844A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EA9BA73-F4E2-2849-F8E7-CFA809E7295C}"/>
              </a:ext>
            </a:extLst>
          </p:cNvPr>
          <p:cNvSpPr>
            <a:spLocks noGrp="1"/>
          </p:cNvSpPr>
          <p:nvPr>
            <p:ph type="ctrTitle"/>
          </p:nvPr>
        </p:nvSpPr>
        <p:spPr/>
        <p:txBody>
          <a:bodyPr/>
          <a:lstStyle/>
          <a:p>
            <a:r>
              <a:rPr lang="en-US" dirty="0"/>
              <a:t>Terms and Documents to Know</a:t>
            </a:r>
          </a:p>
        </p:txBody>
      </p:sp>
      <p:sp>
        <p:nvSpPr>
          <p:cNvPr id="3" name="Slide Number Placeholder 2">
            <a:extLst>
              <a:ext uri="{FF2B5EF4-FFF2-40B4-BE49-F238E27FC236}">
                <a16:creationId xmlns:a16="http://schemas.microsoft.com/office/drawing/2014/main" id="{61BE452B-CD2A-54E2-D87C-F8680BAB7A31}"/>
              </a:ext>
            </a:extLst>
          </p:cNvPr>
          <p:cNvSpPr>
            <a:spLocks noGrp="1"/>
          </p:cNvSpPr>
          <p:nvPr>
            <p:ph type="sldNum" sz="quarter" idx="10"/>
          </p:nvPr>
        </p:nvSpPr>
        <p:spPr/>
        <p:txBody>
          <a:bodyPr/>
          <a:lstStyle/>
          <a:p>
            <a:fld id="{58339581-759F-43B7-B47D-47F906F0E294}" type="slidenum">
              <a:rPr lang="en-US" smtClean="0"/>
              <a:pPr/>
              <a:t>11</a:t>
            </a:fld>
            <a:endParaRPr lang="en-US" dirty="0"/>
          </a:p>
        </p:txBody>
      </p:sp>
    </p:spTree>
    <p:extLst>
      <p:ext uri="{BB962C8B-B14F-4D97-AF65-F5344CB8AC3E}">
        <p14:creationId xmlns:p14="http://schemas.microsoft.com/office/powerpoint/2010/main" val="183858361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FD871E-2197-B0A3-590A-2410AA67C624}"/>
              </a:ext>
            </a:extLst>
          </p:cNvPr>
          <p:cNvSpPr>
            <a:spLocks noGrp="1"/>
          </p:cNvSpPr>
          <p:nvPr>
            <p:ph type="title"/>
          </p:nvPr>
        </p:nvSpPr>
        <p:spPr/>
        <p:txBody>
          <a:bodyPr/>
          <a:lstStyle/>
          <a:p>
            <a:r>
              <a:rPr lang="en-US" dirty="0"/>
              <a:t>Terms to Know</a:t>
            </a:r>
          </a:p>
        </p:txBody>
      </p:sp>
      <p:sp>
        <p:nvSpPr>
          <p:cNvPr id="4" name="Slide Number Placeholder 3">
            <a:extLst>
              <a:ext uri="{FF2B5EF4-FFF2-40B4-BE49-F238E27FC236}">
                <a16:creationId xmlns:a16="http://schemas.microsoft.com/office/drawing/2014/main" id="{E2FBFE46-E47F-FE15-6452-23A65AD2CB02}"/>
              </a:ext>
            </a:extLst>
          </p:cNvPr>
          <p:cNvSpPr>
            <a:spLocks noGrp="1"/>
          </p:cNvSpPr>
          <p:nvPr>
            <p:ph type="sldNum" sz="quarter" idx="10"/>
          </p:nvPr>
        </p:nvSpPr>
        <p:spPr/>
        <p:txBody>
          <a:bodyPr/>
          <a:lstStyle/>
          <a:p>
            <a:fld id="{58339581-759F-43B7-B47D-47F906F0E294}" type="slidenum">
              <a:rPr lang="en-US" smtClean="0"/>
              <a:pPr/>
              <a:t>12</a:t>
            </a:fld>
            <a:endParaRPr lang="en-US" dirty="0"/>
          </a:p>
        </p:txBody>
      </p:sp>
      <p:sp>
        <p:nvSpPr>
          <p:cNvPr id="7" name="Content Placeholder 4">
            <a:extLst>
              <a:ext uri="{FF2B5EF4-FFF2-40B4-BE49-F238E27FC236}">
                <a16:creationId xmlns:a16="http://schemas.microsoft.com/office/drawing/2014/main" id="{166C6C4B-FD3F-C5DC-F294-824E0E7B1F08}"/>
              </a:ext>
            </a:extLst>
          </p:cNvPr>
          <p:cNvSpPr txBox="1">
            <a:spLocks/>
          </p:cNvSpPr>
          <p:nvPr/>
        </p:nvSpPr>
        <p:spPr>
          <a:xfrm>
            <a:off x="635001" y="1339274"/>
            <a:ext cx="10766121" cy="4900872"/>
          </a:xfrm>
          <a:prstGeom prst="rect">
            <a:avLst/>
          </a:prstGeom>
        </p:spPr>
        <p:txBody>
          <a:bodyPr vert="horz" lIns="91440" tIns="45720" rIns="91440" bIns="45720" rtlCol="0">
            <a:normAutofit fontScale="25000" lnSpcReduction="20000"/>
          </a:bodyPr>
          <a:lstStyle>
            <a:lvl1pPr marL="228600" indent="-228600" algn="l" defTabSz="914400" rtl="0" eaLnBrk="1" latinLnBrk="0" hangingPunct="1">
              <a:lnSpc>
                <a:spcPct val="130000"/>
              </a:lnSpc>
              <a:spcBef>
                <a:spcPts val="1000"/>
              </a:spcBef>
              <a:buFont typeface="Arial" panose="020B0604020202020204" pitchFamily="34" charset="0"/>
              <a:buChar char="•"/>
              <a:defRPr sz="2800" b="0" kern="1200">
                <a:solidFill>
                  <a:schemeClr val="tx1"/>
                </a:solidFill>
                <a:latin typeface="Arial" panose="020B0604020202020204" pitchFamily="34" charset="0"/>
                <a:ea typeface="+mn-ea"/>
                <a:cs typeface="Arial" panose="020B0604020202020204" pitchFamily="34" charset="0"/>
              </a:defRPr>
            </a:lvl1pPr>
            <a:lvl2pPr marL="571500" indent="-228600" algn="l" defTabSz="914400" rtl="0" eaLnBrk="1" latinLnBrk="0" hangingPunct="1">
              <a:lnSpc>
                <a:spcPct val="13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685800" indent="0" algn="l" defTabSz="914400" rtl="0" eaLnBrk="1" latinLnBrk="0" hangingPunct="1">
              <a:lnSpc>
                <a:spcPct val="130000"/>
              </a:lnSpc>
              <a:spcBef>
                <a:spcPts val="500"/>
              </a:spcBef>
              <a:buFont typeface="Tahoma" panose="020B0604030504040204" pitchFamily="34" charset="0"/>
              <a:buChar char="​"/>
              <a:defRPr sz="2100" kern="1200">
                <a:solidFill>
                  <a:schemeClr val="tx1"/>
                </a:solidFill>
                <a:latin typeface="Arial" panose="020B0604020202020204" pitchFamily="34" charset="0"/>
                <a:ea typeface="+mn-ea"/>
                <a:cs typeface="Arial" panose="020B0604020202020204" pitchFamily="34" charset="0"/>
              </a:defRPr>
            </a:lvl3pPr>
            <a:lvl4pPr marL="914400" indent="0" algn="l" defTabSz="914400" rtl="0" eaLnBrk="1" latinLnBrk="0" hangingPunct="1">
              <a:lnSpc>
                <a:spcPct val="130000"/>
              </a:lnSpc>
              <a:spcBef>
                <a:spcPts val="500"/>
              </a:spcBef>
              <a:buFont typeface="Tahoma" panose="020B0604030504040204" pitchFamily="34" charset="0"/>
              <a:buChar char="​"/>
              <a:defRPr sz="2100" kern="1200">
                <a:solidFill>
                  <a:schemeClr val="tx1"/>
                </a:solidFill>
                <a:latin typeface="Arial" panose="020B0604020202020204" pitchFamily="34" charset="0"/>
                <a:ea typeface="+mn-ea"/>
                <a:cs typeface="Arial" panose="020B0604020202020204" pitchFamily="34" charset="0"/>
              </a:defRPr>
            </a:lvl4pPr>
            <a:lvl5pPr marL="1143000" indent="0" algn="l" defTabSz="914400" rtl="0" eaLnBrk="1" latinLnBrk="0" hangingPunct="1">
              <a:lnSpc>
                <a:spcPct val="130000"/>
              </a:lnSpc>
              <a:spcBef>
                <a:spcPts val="500"/>
              </a:spcBef>
              <a:buFont typeface="Tahoma" panose="020B0604030504040204" pitchFamily="34" charset="0"/>
              <a:buChar char="​"/>
              <a:defRPr sz="2100" kern="1200">
                <a:solidFill>
                  <a:schemeClr val="tx1"/>
                </a:solidFill>
                <a:latin typeface="Arial" panose="020B0604020202020204" pitchFamily="34" charset="0"/>
                <a:ea typeface="+mn-ea"/>
                <a:cs typeface="Arial" panose="020B0604020202020204" pitchFamily="34" charset="0"/>
              </a:defRPr>
            </a:lvl5pPr>
            <a:lvl6pPr marL="1371600" indent="0" algn="l" defTabSz="914400" rtl="0" eaLnBrk="1" latinLnBrk="0" hangingPunct="1">
              <a:lnSpc>
                <a:spcPct val="90000"/>
              </a:lnSpc>
              <a:spcBef>
                <a:spcPts val="500"/>
              </a:spcBef>
              <a:buFont typeface="Tahoma" panose="020B0604030504040204" pitchFamily="34" charset="0"/>
              <a:buChar char="​"/>
              <a:defRPr sz="1800" kern="1200">
                <a:solidFill>
                  <a:schemeClr val="tx1"/>
                </a:solidFill>
                <a:latin typeface="Arial" panose="020B0604020202020204" pitchFamily="34" charset="0"/>
                <a:ea typeface="+mn-ea"/>
                <a:cs typeface="Arial" panose="020B0604020202020204" pitchFamily="34" charset="0"/>
              </a:defRPr>
            </a:lvl6pPr>
            <a:lvl7pPr marL="1600200" indent="0" algn="l" defTabSz="914400" rtl="0" eaLnBrk="1" latinLnBrk="0" hangingPunct="1">
              <a:lnSpc>
                <a:spcPct val="90000"/>
              </a:lnSpc>
              <a:spcBef>
                <a:spcPts val="500"/>
              </a:spcBef>
              <a:buFont typeface="Tahoma" panose="020B0604030504040204" pitchFamily="34" charset="0"/>
              <a:buChar char="​"/>
              <a:defRPr sz="1800" kern="1200">
                <a:solidFill>
                  <a:schemeClr val="tx1"/>
                </a:solidFill>
                <a:latin typeface="Arial" panose="020B0604020202020204" pitchFamily="34" charset="0"/>
                <a:ea typeface="+mn-ea"/>
                <a:cs typeface="Arial" panose="020B0604020202020204" pitchFamily="34" charset="0"/>
              </a:defRPr>
            </a:lvl7pPr>
            <a:lvl8pPr marL="1828800" indent="0" algn="l" defTabSz="914400" rtl="0" eaLnBrk="1" latinLnBrk="0" hangingPunct="1">
              <a:lnSpc>
                <a:spcPct val="90000"/>
              </a:lnSpc>
              <a:spcBef>
                <a:spcPts val="500"/>
              </a:spcBef>
              <a:buFont typeface="Tahoma" panose="020B0604030504040204" pitchFamily="34" charset="0"/>
              <a:buChar char="​"/>
              <a:defRPr sz="1800" kern="1200">
                <a:solidFill>
                  <a:schemeClr val="tx1"/>
                </a:solidFill>
                <a:latin typeface="Arial" panose="020B0604020202020204" pitchFamily="34" charset="0"/>
                <a:ea typeface="+mn-ea"/>
                <a:cs typeface="Arial" panose="020B0604020202020204" pitchFamily="34" charset="0"/>
              </a:defRPr>
            </a:lvl8pPr>
            <a:lvl9pPr marL="2057400" indent="0" algn="l" defTabSz="914400" rtl="0" eaLnBrk="1" latinLnBrk="0" hangingPunct="1">
              <a:lnSpc>
                <a:spcPct val="90000"/>
              </a:lnSpc>
              <a:spcBef>
                <a:spcPts val="500"/>
              </a:spcBef>
              <a:buFont typeface="Tahoma" panose="020B0604030504040204" pitchFamily="34" charset="0"/>
              <a:buChar char="​"/>
              <a:defRPr sz="1800" kern="1200">
                <a:solidFill>
                  <a:schemeClr val="tx1"/>
                </a:solidFill>
                <a:latin typeface="Arial" panose="020B0604020202020204" pitchFamily="34" charset="0"/>
                <a:ea typeface="+mn-ea"/>
                <a:cs typeface="Arial" panose="020B0604020202020204" pitchFamily="34" charset="0"/>
              </a:defRPr>
            </a:lvl9pPr>
          </a:lstStyle>
          <a:p>
            <a:pPr marL="0" indent="0">
              <a:spcBef>
                <a:spcPts val="0"/>
              </a:spcBef>
              <a:buClr>
                <a:srgbClr val="F05E21"/>
              </a:buClr>
              <a:buFont typeface="Arial" panose="020B0604020202020204" pitchFamily="34" charset="0"/>
              <a:buNone/>
            </a:pPr>
            <a:r>
              <a:rPr lang="en-US" sz="6400" b="1" dirty="0"/>
              <a:t>Cost/Expense</a:t>
            </a:r>
          </a:p>
          <a:p>
            <a:pPr lvl="1">
              <a:spcBef>
                <a:spcPts val="0"/>
              </a:spcBef>
              <a:spcAft>
                <a:spcPts val="1200"/>
              </a:spcAft>
              <a:buClr>
                <a:srgbClr val="F05E21"/>
              </a:buClr>
            </a:pPr>
            <a:r>
              <a:rPr lang="en-US" sz="6400" dirty="0"/>
              <a:t>Amounts that are paid to purchase or obtain something.</a:t>
            </a:r>
          </a:p>
          <a:p>
            <a:pPr marL="0" indent="0">
              <a:spcBef>
                <a:spcPts val="0"/>
              </a:spcBef>
              <a:buClr>
                <a:srgbClr val="F05E21"/>
              </a:buClr>
              <a:buFont typeface="Arial" panose="020B0604020202020204" pitchFamily="34" charset="0"/>
              <a:buNone/>
            </a:pPr>
            <a:r>
              <a:rPr lang="en-US" sz="6400" b="1" dirty="0"/>
              <a:t>Revenue</a:t>
            </a:r>
          </a:p>
          <a:p>
            <a:pPr lvl="1">
              <a:spcBef>
                <a:spcPts val="0"/>
              </a:spcBef>
              <a:buClr>
                <a:srgbClr val="F05E21"/>
              </a:buClr>
            </a:pPr>
            <a:r>
              <a:rPr lang="en-US" sz="6400" dirty="0"/>
              <a:t>Income for the facility either through regularly provided services or other means. Includes:</a:t>
            </a:r>
          </a:p>
          <a:p>
            <a:pPr marL="1143000" lvl="2" indent="-228600">
              <a:lnSpc>
                <a:spcPct val="90000"/>
              </a:lnSpc>
              <a:buClr>
                <a:srgbClr val="F05E21"/>
              </a:buClr>
              <a:buFont typeface="Wingdings" panose="05000000000000000000" pitchFamily="2" charset="2"/>
              <a:buChar char="§"/>
            </a:pPr>
            <a:r>
              <a:rPr lang="en-US" sz="6400" dirty="0"/>
              <a:t>Standard patient care revenue.</a:t>
            </a:r>
          </a:p>
          <a:p>
            <a:pPr marL="1143000" lvl="2" indent="-228600">
              <a:lnSpc>
                <a:spcPct val="90000"/>
              </a:lnSpc>
              <a:buClr>
                <a:srgbClr val="F05E21"/>
              </a:buClr>
              <a:buFont typeface="Wingdings" panose="05000000000000000000" pitchFamily="2" charset="2"/>
              <a:buChar char="§"/>
            </a:pPr>
            <a:r>
              <a:rPr lang="en-US" sz="6400" dirty="0"/>
              <a:t>Donations/grants.</a:t>
            </a:r>
          </a:p>
          <a:p>
            <a:pPr marL="1143000" lvl="2" indent="-228600">
              <a:lnSpc>
                <a:spcPct val="90000"/>
              </a:lnSpc>
              <a:spcAft>
                <a:spcPts val="1200"/>
              </a:spcAft>
              <a:buClr>
                <a:srgbClr val="F05E21"/>
              </a:buClr>
              <a:buFont typeface="Wingdings" panose="05000000000000000000" pitchFamily="2" charset="2"/>
              <a:buChar char="§"/>
            </a:pPr>
            <a:r>
              <a:rPr lang="en-US" sz="6400" dirty="0"/>
              <a:t>Miscellaneous revenue.</a:t>
            </a:r>
          </a:p>
          <a:p>
            <a:pPr marL="0" indent="0">
              <a:spcBef>
                <a:spcPts val="0"/>
              </a:spcBef>
              <a:buClr>
                <a:srgbClr val="F05E21"/>
              </a:buClr>
              <a:buFont typeface="Arial" panose="020B0604020202020204" pitchFamily="34" charset="0"/>
              <a:buNone/>
            </a:pPr>
            <a:r>
              <a:rPr lang="en-US" sz="6400" b="1" dirty="0"/>
              <a:t>Visit</a:t>
            </a:r>
          </a:p>
          <a:p>
            <a:pPr lvl="1">
              <a:spcBef>
                <a:spcPts val="0"/>
              </a:spcBef>
              <a:spcAft>
                <a:spcPts val="1200"/>
              </a:spcAft>
              <a:buClr>
                <a:srgbClr val="F05E21"/>
              </a:buClr>
            </a:pPr>
            <a:r>
              <a:rPr lang="en-US" sz="6400" dirty="0"/>
              <a:t>An instance of providing an allowed service to a patient.</a:t>
            </a:r>
          </a:p>
          <a:p>
            <a:pPr marL="0" indent="0">
              <a:spcBef>
                <a:spcPts val="0"/>
              </a:spcBef>
              <a:buClr>
                <a:srgbClr val="F05E21"/>
              </a:buClr>
              <a:buFont typeface="Arial" panose="020B0604020202020204" pitchFamily="34" charset="0"/>
              <a:buNone/>
            </a:pPr>
            <a:r>
              <a:rPr lang="en-US" sz="6400" b="1" dirty="0"/>
              <a:t>Fixed Assets</a:t>
            </a:r>
          </a:p>
          <a:p>
            <a:pPr lvl="1">
              <a:lnSpc>
                <a:spcPct val="120000"/>
              </a:lnSpc>
              <a:spcBef>
                <a:spcPts val="0"/>
              </a:spcBef>
              <a:spcAft>
                <a:spcPts val="1200"/>
              </a:spcAft>
              <a:buClr>
                <a:srgbClr val="F05E21"/>
              </a:buClr>
            </a:pPr>
            <a:r>
              <a:rPr lang="en-US" sz="6400" dirty="0"/>
              <a:t>Assets which are purchased for long-term use and are not likely to be converted quickly into cash, such as land, buildings, and equipment.</a:t>
            </a:r>
          </a:p>
          <a:p>
            <a:pPr marL="0" indent="0">
              <a:spcBef>
                <a:spcPts val="0"/>
              </a:spcBef>
              <a:buClr>
                <a:srgbClr val="F05E21"/>
              </a:buClr>
              <a:buFont typeface="Arial" panose="020B0604020202020204" pitchFamily="34" charset="0"/>
              <a:buNone/>
            </a:pPr>
            <a:r>
              <a:rPr lang="en-US" sz="6400" b="1" dirty="0"/>
              <a:t>Anticipated Cost</a:t>
            </a:r>
          </a:p>
          <a:p>
            <a:pPr lvl="1">
              <a:lnSpc>
                <a:spcPct val="120000"/>
              </a:lnSpc>
              <a:spcBef>
                <a:spcPts val="0"/>
              </a:spcBef>
              <a:spcAft>
                <a:spcPts val="1200"/>
              </a:spcAft>
              <a:buClr>
                <a:srgbClr val="F05E21"/>
              </a:buClr>
            </a:pPr>
            <a:r>
              <a:rPr lang="en-US" sz="6400" dirty="0"/>
              <a:t>Costs that are not currently being incurred by a provider in their current facility certification; however, will need to be incurred to operate as a CCBHC.</a:t>
            </a:r>
          </a:p>
          <a:p>
            <a:pPr>
              <a:buClr>
                <a:srgbClr val="F05E21"/>
              </a:buClr>
            </a:pPr>
            <a:endParaRPr lang="en-US" dirty="0"/>
          </a:p>
        </p:txBody>
      </p:sp>
    </p:spTree>
    <p:extLst>
      <p:ext uri="{BB962C8B-B14F-4D97-AF65-F5344CB8AC3E}">
        <p14:creationId xmlns:p14="http://schemas.microsoft.com/office/powerpoint/2010/main" val="355545735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B48EB2-51E7-4868-4170-E1B09133EB5F}"/>
              </a:ext>
            </a:extLst>
          </p:cNvPr>
          <p:cNvSpPr>
            <a:spLocks noGrp="1"/>
          </p:cNvSpPr>
          <p:nvPr>
            <p:ph type="title"/>
          </p:nvPr>
        </p:nvSpPr>
        <p:spPr/>
        <p:txBody>
          <a:bodyPr/>
          <a:lstStyle/>
          <a:p>
            <a:r>
              <a:rPr lang="en-US" dirty="0"/>
              <a:t>Documents to Know – Trial Balance</a:t>
            </a:r>
          </a:p>
        </p:txBody>
      </p:sp>
      <p:sp>
        <p:nvSpPr>
          <p:cNvPr id="4" name="Content Placeholder 3">
            <a:extLst>
              <a:ext uri="{FF2B5EF4-FFF2-40B4-BE49-F238E27FC236}">
                <a16:creationId xmlns:a16="http://schemas.microsoft.com/office/drawing/2014/main" id="{A0FC8868-1F0F-5DBB-718F-26E9004DD5EA}"/>
              </a:ext>
            </a:extLst>
          </p:cNvPr>
          <p:cNvSpPr>
            <a:spLocks noGrp="1"/>
          </p:cNvSpPr>
          <p:nvPr>
            <p:ph idx="1"/>
          </p:nvPr>
        </p:nvSpPr>
        <p:spPr>
          <a:xfrm>
            <a:off x="635001" y="1397943"/>
            <a:ext cx="5608781" cy="4613995"/>
          </a:xfrm>
        </p:spPr>
        <p:txBody>
          <a:bodyPr/>
          <a:lstStyle/>
          <a:p>
            <a:pPr>
              <a:buClr>
                <a:srgbClr val="F05E21"/>
              </a:buClr>
            </a:pPr>
            <a:r>
              <a:rPr lang="en-US" dirty="0"/>
              <a:t>A trial balance is a report/document that generates the balances for all income, expense, and asset accounts.</a:t>
            </a:r>
          </a:p>
          <a:p>
            <a:pPr>
              <a:buClr>
                <a:srgbClr val="F05E21"/>
              </a:buClr>
            </a:pPr>
            <a:r>
              <a:rPr lang="en-US" dirty="0"/>
              <a:t>Trial balances include:</a:t>
            </a:r>
          </a:p>
          <a:p>
            <a:pPr lvl="1">
              <a:buClr>
                <a:srgbClr val="F05E21"/>
              </a:buClr>
              <a:buSzPct val="100000"/>
              <a:buFont typeface="Wingdings" panose="05000000000000000000" pitchFamily="2" charset="2"/>
              <a:buChar char="§"/>
            </a:pPr>
            <a:r>
              <a:rPr lang="en-US" dirty="0"/>
              <a:t>Account number.</a:t>
            </a:r>
          </a:p>
          <a:p>
            <a:pPr lvl="1">
              <a:buClr>
                <a:srgbClr val="F05E21"/>
              </a:buClr>
              <a:buSzPct val="100000"/>
              <a:buFont typeface="Wingdings" panose="05000000000000000000" pitchFamily="2" charset="2"/>
              <a:buChar char="§"/>
            </a:pPr>
            <a:r>
              <a:rPr lang="en-US" dirty="0"/>
              <a:t>Account name.</a:t>
            </a:r>
          </a:p>
          <a:p>
            <a:pPr lvl="1">
              <a:buClr>
                <a:srgbClr val="F05E21"/>
              </a:buClr>
              <a:buSzPct val="100000"/>
              <a:buFont typeface="Wingdings" panose="05000000000000000000" pitchFamily="2" charset="2"/>
              <a:buChar char="§"/>
            </a:pPr>
            <a:r>
              <a:rPr lang="en-US" dirty="0"/>
              <a:t>Account balance.</a:t>
            </a:r>
          </a:p>
          <a:p>
            <a:endParaRPr lang="en-US" dirty="0"/>
          </a:p>
        </p:txBody>
      </p:sp>
      <p:sp>
        <p:nvSpPr>
          <p:cNvPr id="5" name="Slide Number Placeholder 4">
            <a:extLst>
              <a:ext uri="{FF2B5EF4-FFF2-40B4-BE49-F238E27FC236}">
                <a16:creationId xmlns:a16="http://schemas.microsoft.com/office/drawing/2014/main" id="{A8E73446-6108-D9D4-0710-D64BAFFF8D7B}"/>
              </a:ext>
            </a:extLst>
          </p:cNvPr>
          <p:cNvSpPr>
            <a:spLocks noGrp="1"/>
          </p:cNvSpPr>
          <p:nvPr>
            <p:ph type="sldNum" sz="quarter" idx="10"/>
          </p:nvPr>
        </p:nvSpPr>
        <p:spPr/>
        <p:txBody>
          <a:bodyPr/>
          <a:lstStyle/>
          <a:p>
            <a:fld id="{58339581-759F-43B7-B47D-47F906F0E294}" type="slidenum">
              <a:rPr lang="en-US" smtClean="0"/>
              <a:pPr/>
              <a:t>13</a:t>
            </a:fld>
            <a:endParaRPr lang="en-US" dirty="0"/>
          </a:p>
        </p:txBody>
      </p:sp>
      <p:pic>
        <p:nvPicPr>
          <p:cNvPr id="8" name="Content Placeholder 4">
            <a:extLst>
              <a:ext uri="{FF2B5EF4-FFF2-40B4-BE49-F238E27FC236}">
                <a16:creationId xmlns:a16="http://schemas.microsoft.com/office/drawing/2014/main" id="{EC9A198A-163E-9B8E-5C77-00EFA25008F3}"/>
              </a:ext>
            </a:extLst>
          </p:cNvPr>
          <p:cNvPicPr>
            <a:picLocks noChangeAspect="1"/>
          </p:cNvPicPr>
          <p:nvPr/>
        </p:nvPicPr>
        <p:blipFill rotWithShape="1">
          <a:blip r:embed="rId2"/>
          <a:srcRect r="1591" b="2490"/>
          <a:stretch/>
        </p:blipFill>
        <p:spPr>
          <a:xfrm>
            <a:off x="6640355" y="2347754"/>
            <a:ext cx="4916644" cy="2714371"/>
          </a:xfrm>
          <a:prstGeom prst="rect">
            <a:avLst/>
          </a:prstGeom>
          <a:ln w="28575">
            <a:solidFill>
              <a:srgbClr val="3D3633"/>
            </a:solidFill>
          </a:ln>
        </p:spPr>
      </p:pic>
    </p:spTree>
    <p:extLst>
      <p:ext uri="{BB962C8B-B14F-4D97-AF65-F5344CB8AC3E}">
        <p14:creationId xmlns:p14="http://schemas.microsoft.com/office/powerpoint/2010/main" val="391275335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2B50F9E-1730-3D83-B9A1-BF27DD217EC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D4BD0A1-CD55-53A8-8CB8-38E764AD1AF8}"/>
              </a:ext>
            </a:extLst>
          </p:cNvPr>
          <p:cNvSpPr>
            <a:spLocks noGrp="1"/>
          </p:cNvSpPr>
          <p:nvPr>
            <p:ph type="title"/>
          </p:nvPr>
        </p:nvSpPr>
        <p:spPr/>
        <p:txBody>
          <a:bodyPr/>
          <a:lstStyle/>
          <a:p>
            <a:r>
              <a:rPr lang="en-US" dirty="0"/>
              <a:t>Documents to Know – General Ledger Detail</a:t>
            </a:r>
          </a:p>
        </p:txBody>
      </p:sp>
      <p:sp>
        <p:nvSpPr>
          <p:cNvPr id="4" name="Content Placeholder 3">
            <a:extLst>
              <a:ext uri="{FF2B5EF4-FFF2-40B4-BE49-F238E27FC236}">
                <a16:creationId xmlns:a16="http://schemas.microsoft.com/office/drawing/2014/main" id="{496FF55E-9AA6-8852-322F-EF92571CDEDF}"/>
              </a:ext>
            </a:extLst>
          </p:cNvPr>
          <p:cNvSpPr>
            <a:spLocks noGrp="1"/>
          </p:cNvSpPr>
          <p:nvPr>
            <p:ph idx="1"/>
          </p:nvPr>
        </p:nvSpPr>
        <p:spPr>
          <a:xfrm>
            <a:off x="635001" y="1397943"/>
            <a:ext cx="5350163" cy="4613995"/>
          </a:xfrm>
        </p:spPr>
        <p:txBody>
          <a:bodyPr>
            <a:normAutofit fontScale="25000" lnSpcReduction="20000"/>
          </a:bodyPr>
          <a:lstStyle/>
          <a:p>
            <a:pPr>
              <a:buClr>
                <a:srgbClr val="F05E21"/>
              </a:buClr>
            </a:pPr>
            <a:r>
              <a:rPr lang="en-US" sz="9600" dirty="0"/>
              <a:t>A general ledger (GL) detail is a report that shows the individual journal entries for every account listed on the trial balance. Typically organized by account.</a:t>
            </a:r>
          </a:p>
          <a:p>
            <a:pPr>
              <a:buClr>
                <a:srgbClr val="F05E21"/>
              </a:buClr>
            </a:pPr>
            <a:r>
              <a:rPr lang="en-US" sz="9600" dirty="0"/>
              <a:t>GLs include:</a:t>
            </a:r>
          </a:p>
          <a:p>
            <a:pPr lvl="1">
              <a:buClr>
                <a:srgbClr val="F05E21"/>
              </a:buClr>
            </a:pPr>
            <a:r>
              <a:rPr lang="en-US" sz="8800" dirty="0"/>
              <a:t>Attributes of the trial balance.</a:t>
            </a:r>
          </a:p>
          <a:p>
            <a:pPr lvl="1">
              <a:buClr>
                <a:srgbClr val="F05E21"/>
              </a:buClr>
            </a:pPr>
            <a:r>
              <a:rPr lang="en-US" sz="8800" dirty="0"/>
              <a:t>Individual entries that make up the account balance.</a:t>
            </a:r>
          </a:p>
          <a:p>
            <a:pPr marL="1143000" lvl="2" indent="-228600">
              <a:lnSpc>
                <a:spcPct val="110000"/>
              </a:lnSpc>
              <a:buClr>
                <a:srgbClr val="F05E21"/>
              </a:buClr>
              <a:buFont typeface="Wingdings" panose="05000000000000000000" pitchFamily="2" charset="2"/>
              <a:buChar char="§"/>
            </a:pPr>
            <a:r>
              <a:rPr lang="en-US" sz="8800" dirty="0"/>
              <a:t>Entry date.</a:t>
            </a:r>
          </a:p>
          <a:p>
            <a:pPr marL="1143000" lvl="2" indent="-228600">
              <a:lnSpc>
                <a:spcPct val="110000"/>
              </a:lnSpc>
              <a:buClr>
                <a:srgbClr val="F05E21"/>
              </a:buClr>
              <a:buFont typeface="Wingdings" panose="05000000000000000000" pitchFamily="2" charset="2"/>
              <a:buChar char="§"/>
            </a:pPr>
            <a:r>
              <a:rPr lang="en-US" sz="8800" dirty="0"/>
              <a:t>Description.</a:t>
            </a:r>
          </a:p>
          <a:p>
            <a:pPr marL="1143000" lvl="2" indent="-228600">
              <a:lnSpc>
                <a:spcPct val="110000"/>
              </a:lnSpc>
              <a:buClr>
                <a:srgbClr val="F05E21"/>
              </a:buClr>
              <a:buFont typeface="Wingdings" panose="05000000000000000000" pitchFamily="2" charset="2"/>
              <a:buChar char="§"/>
            </a:pPr>
            <a:r>
              <a:rPr lang="en-US" sz="8800" dirty="0"/>
              <a:t>Amount.</a:t>
            </a:r>
          </a:p>
        </p:txBody>
      </p:sp>
      <p:sp>
        <p:nvSpPr>
          <p:cNvPr id="5" name="Slide Number Placeholder 4">
            <a:extLst>
              <a:ext uri="{FF2B5EF4-FFF2-40B4-BE49-F238E27FC236}">
                <a16:creationId xmlns:a16="http://schemas.microsoft.com/office/drawing/2014/main" id="{FEBD747A-AFBA-A334-02F3-0A5276D8E624}"/>
              </a:ext>
            </a:extLst>
          </p:cNvPr>
          <p:cNvSpPr>
            <a:spLocks noGrp="1"/>
          </p:cNvSpPr>
          <p:nvPr>
            <p:ph type="sldNum" sz="quarter" idx="10"/>
          </p:nvPr>
        </p:nvSpPr>
        <p:spPr/>
        <p:txBody>
          <a:bodyPr/>
          <a:lstStyle/>
          <a:p>
            <a:fld id="{58339581-759F-43B7-B47D-47F906F0E294}" type="slidenum">
              <a:rPr lang="en-US" smtClean="0"/>
              <a:pPr/>
              <a:t>14</a:t>
            </a:fld>
            <a:endParaRPr lang="en-US" dirty="0"/>
          </a:p>
        </p:txBody>
      </p:sp>
      <p:pic>
        <p:nvPicPr>
          <p:cNvPr id="3" name="Content Placeholder 4">
            <a:extLst>
              <a:ext uri="{FF2B5EF4-FFF2-40B4-BE49-F238E27FC236}">
                <a16:creationId xmlns:a16="http://schemas.microsoft.com/office/drawing/2014/main" id="{3BE623C8-2B96-45D6-6227-C9F2CF5E9F4E}"/>
              </a:ext>
            </a:extLst>
          </p:cNvPr>
          <p:cNvPicPr>
            <a:picLocks noChangeAspect="1"/>
          </p:cNvPicPr>
          <p:nvPr/>
        </p:nvPicPr>
        <p:blipFill rotWithShape="1">
          <a:blip r:embed="rId2"/>
          <a:srcRect l="982" t="1037" r="841"/>
          <a:stretch/>
        </p:blipFill>
        <p:spPr>
          <a:xfrm>
            <a:off x="5867399" y="1872265"/>
            <a:ext cx="5689600" cy="3952241"/>
          </a:xfrm>
          <a:prstGeom prst="rect">
            <a:avLst/>
          </a:prstGeom>
          <a:ln w="28575">
            <a:solidFill>
              <a:srgbClr val="3D3633"/>
            </a:solidFill>
          </a:ln>
        </p:spPr>
      </p:pic>
    </p:spTree>
    <p:extLst>
      <p:ext uri="{BB962C8B-B14F-4D97-AF65-F5344CB8AC3E}">
        <p14:creationId xmlns:p14="http://schemas.microsoft.com/office/powerpoint/2010/main" val="377780996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E54F60-0446-3939-BE85-63E4EFB600C7}"/>
              </a:ext>
            </a:extLst>
          </p:cNvPr>
          <p:cNvSpPr>
            <a:spLocks noGrp="1"/>
          </p:cNvSpPr>
          <p:nvPr>
            <p:ph type="title"/>
          </p:nvPr>
        </p:nvSpPr>
        <p:spPr/>
        <p:txBody>
          <a:bodyPr/>
          <a:lstStyle/>
          <a:p>
            <a:r>
              <a:rPr lang="en-US" dirty="0"/>
              <a:t>Documents to Know – Depreciation Schedule</a:t>
            </a:r>
          </a:p>
        </p:txBody>
      </p:sp>
      <p:sp>
        <p:nvSpPr>
          <p:cNvPr id="3" name="Content Placeholder 2">
            <a:extLst>
              <a:ext uri="{FF2B5EF4-FFF2-40B4-BE49-F238E27FC236}">
                <a16:creationId xmlns:a16="http://schemas.microsoft.com/office/drawing/2014/main" id="{13F8C747-7794-2788-33D5-7BA9C5BC0218}"/>
              </a:ext>
            </a:extLst>
          </p:cNvPr>
          <p:cNvSpPr>
            <a:spLocks noGrp="1"/>
          </p:cNvSpPr>
          <p:nvPr>
            <p:ph sz="half" idx="1"/>
          </p:nvPr>
        </p:nvSpPr>
        <p:spPr>
          <a:xfrm>
            <a:off x="635000" y="1366125"/>
            <a:ext cx="4260273" cy="4635500"/>
          </a:xfrm>
        </p:spPr>
        <p:txBody>
          <a:bodyPr>
            <a:normAutofit fontScale="92500" lnSpcReduction="10000"/>
          </a:bodyPr>
          <a:lstStyle/>
          <a:p>
            <a:pPr>
              <a:buClr>
                <a:srgbClr val="F05E21"/>
              </a:buClr>
            </a:pPr>
            <a:r>
              <a:rPr lang="en-US" dirty="0"/>
              <a:t>A depreciation schedule is a listing of fixed assets at the facility.</a:t>
            </a:r>
          </a:p>
          <a:p>
            <a:pPr>
              <a:buClr>
                <a:srgbClr val="F05E21"/>
              </a:buClr>
            </a:pPr>
            <a:r>
              <a:rPr lang="en-US" dirty="0"/>
              <a:t>Depreciation schedules include:</a:t>
            </a:r>
          </a:p>
          <a:p>
            <a:pPr lvl="1">
              <a:buClr>
                <a:srgbClr val="F05E21"/>
              </a:buClr>
              <a:buFont typeface="Wingdings" panose="05000000000000000000" pitchFamily="2" charset="2"/>
              <a:buChar char="§"/>
            </a:pPr>
            <a:r>
              <a:rPr lang="en-US" dirty="0"/>
              <a:t>Asset descriptions.</a:t>
            </a:r>
          </a:p>
          <a:p>
            <a:pPr lvl="1">
              <a:buClr>
                <a:srgbClr val="F05E21"/>
              </a:buClr>
              <a:buFont typeface="Wingdings" panose="05000000000000000000" pitchFamily="2" charset="2"/>
              <a:buChar char="§"/>
            </a:pPr>
            <a:r>
              <a:rPr lang="en-US" dirty="0"/>
              <a:t>Place in service date.</a:t>
            </a:r>
          </a:p>
          <a:p>
            <a:pPr lvl="1">
              <a:buClr>
                <a:srgbClr val="F05E21"/>
              </a:buClr>
              <a:buFont typeface="Wingdings" panose="05000000000000000000" pitchFamily="2" charset="2"/>
              <a:buChar char="§"/>
            </a:pPr>
            <a:r>
              <a:rPr lang="en-US" dirty="0"/>
              <a:t>Estimated useful life.</a:t>
            </a:r>
          </a:p>
          <a:p>
            <a:pPr lvl="1">
              <a:buClr>
                <a:srgbClr val="F05E21"/>
              </a:buClr>
              <a:buFont typeface="Wingdings" panose="05000000000000000000" pitchFamily="2" charset="2"/>
              <a:buChar char="§"/>
            </a:pPr>
            <a:r>
              <a:rPr lang="en-US" dirty="0"/>
              <a:t>Depreciation method.</a:t>
            </a:r>
          </a:p>
          <a:p>
            <a:pPr lvl="1">
              <a:buClr>
                <a:srgbClr val="F05E21"/>
              </a:buClr>
              <a:buFont typeface="Wingdings" panose="05000000000000000000" pitchFamily="2" charset="2"/>
              <a:buChar char="§"/>
            </a:pPr>
            <a:r>
              <a:rPr lang="en-US" dirty="0"/>
              <a:t>Depreciation expense for the year.</a:t>
            </a:r>
          </a:p>
          <a:p>
            <a:endParaRPr lang="en-US" dirty="0"/>
          </a:p>
        </p:txBody>
      </p:sp>
      <p:sp>
        <p:nvSpPr>
          <p:cNvPr id="5" name="Slide Number Placeholder 4">
            <a:extLst>
              <a:ext uri="{FF2B5EF4-FFF2-40B4-BE49-F238E27FC236}">
                <a16:creationId xmlns:a16="http://schemas.microsoft.com/office/drawing/2014/main" id="{355EEEBB-96D6-33CB-C374-0DDBFCC751E0}"/>
              </a:ext>
            </a:extLst>
          </p:cNvPr>
          <p:cNvSpPr>
            <a:spLocks noGrp="1"/>
          </p:cNvSpPr>
          <p:nvPr>
            <p:ph type="sldNum" sz="quarter" idx="10"/>
          </p:nvPr>
        </p:nvSpPr>
        <p:spPr/>
        <p:txBody>
          <a:bodyPr/>
          <a:lstStyle/>
          <a:p>
            <a:fld id="{58339581-759F-43B7-B47D-47F906F0E294}" type="slidenum">
              <a:rPr lang="en-US" smtClean="0"/>
              <a:pPr/>
              <a:t>15</a:t>
            </a:fld>
            <a:endParaRPr lang="en-US" dirty="0"/>
          </a:p>
        </p:txBody>
      </p:sp>
      <p:pic>
        <p:nvPicPr>
          <p:cNvPr id="6" name="Picture 5">
            <a:extLst>
              <a:ext uri="{FF2B5EF4-FFF2-40B4-BE49-F238E27FC236}">
                <a16:creationId xmlns:a16="http://schemas.microsoft.com/office/drawing/2014/main" id="{62F61C58-931B-AF27-8F05-F8491D60B9A3}"/>
              </a:ext>
            </a:extLst>
          </p:cNvPr>
          <p:cNvPicPr>
            <a:picLocks noChangeAspect="1"/>
          </p:cNvPicPr>
          <p:nvPr/>
        </p:nvPicPr>
        <p:blipFill>
          <a:blip r:embed="rId2"/>
          <a:stretch>
            <a:fillRect/>
          </a:stretch>
        </p:blipFill>
        <p:spPr>
          <a:xfrm>
            <a:off x="4967011" y="2380060"/>
            <a:ext cx="6589989" cy="2936650"/>
          </a:xfrm>
          <a:prstGeom prst="rect">
            <a:avLst/>
          </a:prstGeom>
        </p:spPr>
      </p:pic>
    </p:spTree>
    <p:extLst>
      <p:ext uri="{BB962C8B-B14F-4D97-AF65-F5344CB8AC3E}">
        <p14:creationId xmlns:p14="http://schemas.microsoft.com/office/powerpoint/2010/main" val="50456704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072A91-D9CC-9C28-9877-589CC4937780}"/>
              </a:ext>
            </a:extLst>
          </p:cNvPr>
          <p:cNvSpPr>
            <a:spLocks noGrp="1"/>
          </p:cNvSpPr>
          <p:nvPr>
            <p:ph type="ctrTitle"/>
          </p:nvPr>
        </p:nvSpPr>
        <p:spPr/>
        <p:txBody>
          <a:bodyPr/>
          <a:lstStyle/>
          <a:p>
            <a:r>
              <a:rPr lang="en-US" dirty="0"/>
              <a:t>What Is Included On a Cost Report?</a:t>
            </a:r>
          </a:p>
        </p:txBody>
      </p:sp>
      <p:sp>
        <p:nvSpPr>
          <p:cNvPr id="3" name="Slide Number Placeholder 2">
            <a:extLst>
              <a:ext uri="{FF2B5EF4-FFF2-40B4-BE49-F238E27FC236}">
                <a16:creationId xmlns:a16="http://schemas.microsoft.com/office/drawing/2014/main" id="{CC489D4D-1400-AB26-3613-14AFC5995F20}"/>
              </a:ext>
            </a:extLst>
          </p:cNvPr>
          <p:cNvSpPr>
            <a:spLocks noGrp="1"/>
          </p:cNvSpPr>
          <p:nvPr>
            <p:ph type="sldNum" sz="quarter" idx="10"/>
          </p:nvPr>
        </p:nvSpPr>
        <p:spPr/>
        <p:txBody>
          <a:bodyPr/>
          <a:lstStyle/>
          <a:p>
            <a:fld id="{58339581-759F-43B7-B47D-47F906F0E294}" type="slidenum">
              <a:rPr lang="en-US" smtClean="0"/>
              <a:pPr/>
              <a:t>16</a:t>
            </a:fld>
            <a:endParaRPr lang="en-US" dirty="0"/>
          </a:p>
        </p:txBody>
      </p:sp>
    </p:spTree>
    <p:extLst>
      <p:ext uri="{BB962C8B-B14F-4D97-AF65-F5344CB8AC3E}">
        <p14:creationId xmlns:p14="http://schemas.microsoft.com/office/powerpoint/2010/main" val="219722332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294BB6-2D4A-8011-0E19-DE4A75881FFD}"/>
              </a:ext>
            </a:extLst>
          </p:cNvPr>
          <p:cNvSpPr>
            <a:spLocks noGrp="1"/>
          </p:cNvSpPr>
          <p:nvPr>
            <p:ph type="title"/>
          </p:nvPr>
        </p:nvSpPr>
        <p:spPr/>
        <p:txBody>
          <a:bodyPr/>
          <a:lstStyle/>
          <a:p>
            <a:r>
              <a:rPr lang="en-US" dirty="0"/>
              <a:t>Data On a Cost Report</a:t>
            </a:r>
          </a:p>
        </p:txBody>
      </p:sp>
      <p:sp>
        <p:nvSpPr>
          <p:cNvPr id="3" name="Content Placeholder 2">
            <a:extLst>
              <a:ext uri="{FF2B5EF4-FFF2-40B4-BE49-F238E27FC236}">
                <a16:creationId xmlns:a16="http://schemas.microsoft.com/office/drawing/2014/main" id="{DA9491C3-45B1-5954-4D70-E4A2C848206C}"/>
              </a:ext>
            </a:extLst>
          </p:cNvPr>
          <p:cNvSpPr>
            <a:spLocks noGrp="1"/>
          </p:cNvSpPr>
          <p:nvPr>
            <p:ph idx="1"/>
          </p:nvPr>
        </p:nvSpPr>
        <p:spPr/>
        <p:txBody>
          <a:bodyPr>
            <a:normAutofit fontScale="92500" lnSpcReduction="20000"/>
          </a:bodyPr>
          <a:lstStyle/>
          <a:p>
            <a:pPr marL="0" indent="0">
              <a:buClr>
                <a:srgbClr val="F05E21"/>
              </a:buClr>
              <a:buNone/>
            </a:pPr>
            <a:r>
              <a:rPr lang="en-US" b="1" dirty="0"/>
              <a:t>Costs</a:t>
            </a:r>
          </a:p>
          <a:p>
            <a:pPr lvl="1">
              <a:buClr>
                <a:srgbClr val="F05E21"/>
              </a:buClr>
            </a:pPr>
            <a:r>
              <a:rPr lang="en-US" dirty="0">
                <a:solidFill>
                  <a:srgbClr val="000000"/>
                </a:solidFill>
              </a:rPr>
              <a:t>Direct.</a:t>
            </a:r>
          </a:p>
          <a:p>
            <a:pPr marL="1143000" lvl="2" indent="-228600">
              <a:lnSpc>
                <a:spcPct val="120000"/>
              </a:lnSpc>
              <a:buClr>
                <a:srgbClr val="F05E21"/>
              </a:buClr>
              <a:buFont typeface="Wingdings" panose="05000000000000000000" pitchFamily="2" charset="2"/>
              <a:buChar char="§"/>
            </a:pPr>
            <a:r>
              <a:rPr lang="en-US" sz="2400" dirty="0"/>
              <a:t>Direct patient care. </a:t>
            </a:r>
          </a:p>
          <a:p>
            <a:pPr marL="1143000" lvl="2" indent="-228600">
              <a:lnSpc>
                <a:spcPct val="120000"/>
              </a:lnSpc>
              <a:buClr>
                <a:srgbClr val="F05E21"/>
              </a:buClr>
              <a:buFont typeface="Wingdings" panose="05000000000000000000" pitchFamily="2" charset="2"/>
              <a:buChar char="§"/>
            </a:pPr>
            <a:r>
              <a:rPr lang="en-US" sz="2400" dirty="0"/>
              <a:t>Directly related to CCBHC.</a:t>
            </a:r>
          </a:p>
          <a:p>
            <a:pPr marL="1143000" lvl="2" indent="-228600">
              <a:lnSpc>
                <a:spcPct val="120000"/>
              </a:lnSpc>
              <a:buClr>
                <a:srgbClr val="F05E21"/>
              </a:buClr>
              <a:buFont typeface="Wingdings" panose="05000000000000000000" pitchFamily="2" charset="2"/>
              <a:buChar char="§"/>
            </a:pPr>
            <a:r>
              <a:rPr lang="en-US" sz="2400" dirty="0"/>
              <a:t>Direct but not related to CCBHC.</a:t>
            </a:r>
          </a:p>
          <a:p>
            <a:pPr lvl="1">
              <a:buClr>
                <a:srgbClr val="F05E21"/>
              </a:buClr>
            </a:pPr>
            <a:r>
              <a:rPr lang="en-US" dirty="0">
                <a:solidFill>
                  <a:srgbClr val="000000"/>
                </a:solidFill>
              </a:rPr>
              <a:t>Indirect.</a:t>
            </a:r>
          </a:p>
          <a:p>
            <a:pPr lvl="1">
              <a:buClr>
                <a:srgbClr val="F05E21"/>
              </a:buClr>
            </a:pPr>
            <a:r>
              <a:rPr lang="en-US" dirty="0">
                <a:solidFill>
                  <a:srgbClr val="000000"/>
                </a:solidFill>
              </a:rPr>
              <a:t>Non-Allowable.</a:t>
            </a:r>
          </a:p>
          <a:p>
            <a:pPr lvl="1">
              <a:buClr>
                <a:srgbClr val="F05E21"/>
              </a:buClr>
            </a:pPr>
            <a:r>
              <a:rPr lang="en-US" dirty="0">
                <a:solidFill>
                  <a:srgbClr val="000000"/>
                </a:solidFill>
              </a:rPr>
              <a:t>Anticipated.</a:t>
            </a:r>
          </a:p>
          <a:p>
            <a:pPr marL="0" indent="0">
              <a:buClr>
                <a:srgbClr val="F05E21"/>
              </a:buClr>
              <a:buNone/>
            </a:pPr>
            <a:r>
              <a:rPr lang="en-US" b="1" dirty="0"/>
              <a:t>Visits</a:t>
            </a:r>
          </a:p>
          <a:p>
            <a:pPr marL="0" indent="0">
              <a:buClr>
                <a:srgbClr val="F05E21"/>
              </a:buClr>
              <a:buNone/>
            </a:pPr>
            <a:r>
              <a:rPr lang="en-US" b="1" dirty="0"/>
              <a:t>General Provider Information</a:t>
            </a:r>
          </a:p>
        </p:txBody>
      </p:sp>
      <p:sp>
        <p:nvSpPr>
          <p:cNvPr id="4" name="Slide Number Placeholder 3">
            <a:extLst>
              <a:ext uri="{FF2B5EF4-FFF2-40B4-BE49-F238E27FC236}">
                <a16:creationId xmlns:a16="http://schemas.microsoft.com/office/drawing/2014/main" id="{1E55E534-9B84-B724-ADFF-B77D9B6EABF6}"/>
              </a:ext>
            </a:extLst>
          </p:cNvPr>
          <p:cNvSpPr>
            <a:spLocks noGrp="1"/>
          </p:cNvSpPr>
          <p:nvPr>
            <p:ph type="sldNum" sz="quarter" idx="10"/>
          </p:nvPr>
        </p:nvSpPr>
        <p:spPr/>
        <p:txBody>
          <a:bodyPr/>
          <a:lstStyle/>
          <a:p>
            <a:fld id="{58339581-759F-43B7-B47D-47F906F0E294}" type="slidenum">
              <a:rPr lang="en-US" smtClean="0"/>
              <a:pPr/>
              <a:t>17</a:t>
            </a:fld>
            <a:endParaRPr lang="en-US" dirty="0"/>
          </a:p>
        </p:txBody>
      </p:sp>
    </p:spTree>
    <p:extLst>
      <p:ext uri="{BB962C8B-B14F-4D97-AF65-F5344CB8AC3E}">
        <p14:creationId xmlns:p14="http://schemas.microsoft.com/office/powerpoint/2010/main" val="347148514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FD47E2F-0E3E-D8FB-CCD8-1FAA05C7EC6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30EF71E-EA88-B537-8577-546472C78EC7}"/>
              </a:ext>
            </a:extLst>
          </p:cNvPr>
          <p:cNvSpPr>
            <a:spLocks noGrp="1"/>
          </p:cNvSpPr>
          <p:nvPr>
            <p:ph type="title"/>
          </p:nvPr>
        </p:nvSpPr>
        <p:spPr/>
        <p:txBody>
          <a:bodyPr/>
          <a:lstStyle/>
          <a:p>
            <a:r>
              <a:rPr lang="en-US" dirty="0"/>
              <a:t>Direct Costs</a:t>
            </a:r>
          </a:p>
        </p:txBody>
      </p:sp>
      <p:sp>
        <p:nvSpPr>
          <p:cNvPr id="3" name="Content Placeholder 2">
            <a:extLst>
              <a:ext uri="{FF2B5EF4-FFF2-40B4-BE49-F238E27FC236}">
                <a16:creationId xmlns:a16="http://schemas.microsoft.com/office/drawing/2014/main" id="{9B73AD66-FF52-D8FD-85C1-3F121D86CD8F}"/>
              </a:ext>
            </a:extLst>
          </p:cNvPr>
          <p:cNvSpPr>
            <a:spLocks noGrp="1"/>
          </p:cNvSpPr>
          <p:nvPr>
            <p:ph idx="1"/>
          </p:nvPr>
        </p:nvSpPr>
        <p:spPr/>
        <p:txBody>
          <a:bodyPr>
            <a:normAutofit/>
          </a:bodyPr>
          <a:lstStyle/>
          <a:p>
            <a:pPr marL="0" indent="0">
              <a:buClr>
                <a:srgbClr val="F05E21"/>
              </a:buClr>
              <a:buNone/>
            </a:pPr>
            <a:r>
              <a:rPr lang="en-US" dirty="0"/>
              <a:t>What is a direct cost?</a:t>
            </a:r>
          </a:p>
          <a:p>
            <a:pPr lvl="1">
              <a:buClr>
                <a:srgbClr val="F05E21"/>
              </a:buClr>
            </a:pPr>
            <a:r>
              <a:rPr lang="en-US" dirty="0"/>
              <a:t>A cost that has a direct health care impact to a patient.</a:t>
            </a:r>
          </a:p>
          <a:p>
            <a:pPr marL="1143000" lvl="2" indent="-228600">
              <a:lnSpc>
                <a:spcPct val="100000"/>
              </a:lnSpc>
              <a:buClr>
                <a:srgbClr val="F05E21"/>
              </a:buClr>
              <a:buFont typeface="Wingdings" panose="05000000000000000000" pitchFamily="2" charset="2"/>
              <a:buChar char="§"/>
            </a:pPr>
            <a:r>
              <a:rPr lang="en-US" sz="2400" dirty="0"/>
              <a:t>Patient-facing costs.</a:t>
            </a:r>
          </a:p>
          <a:p>
            <a:pPr marL="1143000" lvl="2" indent="-228600">
              <a:lnSpc>
                <a:spcPct val="100000"/>
              </a:lnSpc>
              <a:buClr>
                <a:srgbClr val="F05E21"/>
              </a:buClr>
              <a:buFont typeface="Wingdings" panose="05000000000000000000" pitchFamily="2" charset="2"/>
              <a:buChar char="§"/>
            </a:pPr>
            <a:r>
              <a:rPr lang="en-US" sz="2400" dirty="0"/>
              <a:t>Not administrative or overhead.</a:t>
            </a:r>
          </a:p>
          <a:p>
            <a:pPr marL="0" indent="0">
              <a:buClr>
                <a:srgbClr val="F05E21"/>
              </a:buClr>
              <a:buNone/>
            </a:pPr>
            <a:r>
              <a:rPr lang="en-US" dirty="0"/>
              <a:t>Examples of direct costs:</a:t>
            </a:r>
          </a:p>
          <a:p>
            <a:pPr lvl="1">
              <a:buClr>
                <a:srgbClr val="F05E21"/>
              </a:buClr>
            </a:pPr>
            <a:r>
              <a:rPr lang="en-US" dirty="0"/>
              <a:t>Nursing salaries.</a:t>
            </a:r>
          </a:p>
          <a:p>
            <a:pPr lvl="1">
              <a:buClr>
                <a:srgbClr val="F05E21"/>
              </a:buClr>
            </a:pPr>
            <a:r>
              <a:rPr lang="en-US" dirty="0"/>
              <a:t>Medical supplies.</a:t>
            </a:r>
          </a:p>
        </p:txBody>
      </p:sp>
      <p:sp>
        <p:nvSpPr>
          <p:cNvPr id="4" name="Slide Number Placeholder 3">
            <a:extLst>
              <a:ext uri="{FF2B5EF4-FFF2-40B4-BE49-F238E27FC236}">
                <a16:creationId xmlns:a16="http://schemas.microsoft.com/office/drawing/2014/main" id="{AA1EC072-1E68-4E94-6633-9C64E97CFC8E}"/>
              </a:ext>
            </a:extLst>
          </p:cNvPr>
          <p:cNvSpPr>
            <a:spLocks noGrp="1"/>
          </p:cNvSpPr>
          <p:nvPr>
            <p:ph type="sldNum" sz="quarter" idx="10"/>
          </p:nvPr>
        </p:nvSpPr>
        <p:spPr/>
        <p:txBody>
          <a:bodyPr/>
          <a:lstStyle/>
          <a:p>
            <a:fld id="{58339581-759F-43B7-B47D-47F906F0E294}" type="slidenum">
              <a:rPr lang="en-US" smtClean="0"/>
              <a:pPr/>
              <a:t>18</a:t>
            </a:fld>
            <a:endParaRPr lang="en-US" dirty="0"/>
          </a:p>
        </p:txBody>
      </p:sp>
    </p:spTree>
    <p:extLst>
      <p:ext uri="{BB962C8B-B14F-4D97-AF65-F5344CB8AC3E}">
        <p14:creationId xmlns:p14="http://schemas.microsoft.com/office/powerpoint/2010/main" val="289146929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82F150-ED4B-28FC-841A-83097E400F1A}"/>
              </a:ext>
            </a:extLst>
          </p:cNvPr>
          <p:cNvSpPr>
            <a:spLocks noGrp="1"/>
          </p:cNvSpPr>
          <p:nvPr>
            <p:ph type="title"/>
          </p:nvPr>
        </p:nvSpPr>
        <p:spPr/>
        <p:txBody>
          <a:bodyPr/>
          <a:lstStyle/>
          <a:p>
            <a:r>
              <a:rPr lang="en-US" dirty="0"/>
              <a:t>Direct Care Costs</a:t>
            </a:r>
          </a:p>
        </p:txBody>
      </p:sp>
      <p:sp>
        <p:nvSpPr>
          <p:cNvPr id="4" name="Slide Number Placeholder 3">
            <a:extLst>
              <a:ext uri="{FF2B5EF4-FFF2-40B4-BE49-F238E27FC236}">
                <a16:creationId xmlns:a16="http://schemas.microsoft.com/office/drawing/2014/main" id="{C9D84645-BBA8-75C0-99DA-E1BE240DECFB}"/>
              </a:ext>
            </a:extLst>
          </p:cNvPr>
          <p:cNvSpPr>
            <a:spLocks noGrp="1"/>
          </p:cNvSpPr>
          <p:nvPr>
            <p:ph type="sldNum" sz="quarter" idx="16"/>
          </p:nvPr>
        </p:nvSpPr>
        <p:spPr/>
        <p:txBody>
          <a:bodyPr/>
          <a:lstStyle/>
          <a:p>
            <a:fld id="{58339581-759F-43B7-B47D-47F906F0E294}" type="slidenum">
              <a:rPr lang="en-US" smtClean="0"/>
              <a:pPr/>
              <a:t>19</a:t>
            </a:fld>
            <a:endParaRPr lang="en-US" dirty="0"/>
          </a:p>
        </p:txBody>
      </p:sp>
      <p:sp>
        <p:nvSpPr>
          <p:cNvPr id="5" name="TextBox 4">
            <a:extLst>
              <a:ext uri="{FF2B5EF4-FFF2-40B4-BE49-F238E27FC236}">
                <a16:creationId xmlns:a16="http://schemas.microsoft.com/office/drawing/2014/main" id="{B7CC70A8-E87A-84BE-7974-EED48102C6D1}"/>
              </a:ext>
            </a:extLst>
          </p:cNvPr>
          <p:cNvSpPr txBox="1"/>
          <p:nvPr/>
        </p:nvSpPr>
        <p:spPr>
          <a:xfrm>
            <a:off x="8110156" y="84167"/>
            <a:ext cx="3638500" cy="1077218"/>
          </a:xfrm>
          <a:prstGeom prst="rect">
            <a:avLst/>
          </a:prstGeom>
          <a:noFill/>
          <a:ln>
            <a:solidFill>
              <a:schemeClr val="bg2"/>
            </a:solidFill>
          </a:ln>
        </p:spPr>
        <p:txBody>
          <a:bodyPr wrap="square" rtlCol="0">
            <a:spAutoFit/>
          </a:bodyPr>
          <a:lstStyle/>
          <a:p>
            <a:pPr algn="ctr"/>
            <a:r>
              <a:rPr lang="en-US" sz="1600" b="1" dirty="0">
                <a:solidFill>
                  <a:srgbClr val="064276"/>
                </a:solidFill>
                <a:latin typeface="Arial" panose="020B0604020202020204" pitchFamily="34" charset="0"/>
                <a:cs typeface="Arial" panose="020B0604020202020204" pitchFamily="34" charset="0"/>
              </a:rPr>
              <a:t>This section only applies if a facility plans to provide services other than CCBHC approved services.</a:t>
            </a:r>
          </a:p>
        </p:txBody>
      </p:sp>
      <p:graphicFrame>
        <p:nvGraphicFramePr>
          <p:cNvPr id="28" name="Table 27">
            <a:extLst>
              <a:ext uri="{FF2B5EF4-FFF2-40B4-BE49-F238E27FC236}">
                <a16:creationId xmlns:a16="http://schemas.microsoft.com/office/drawing/2014/main" id="{338CCAAF-698C-60DB-AF05-DE228E8111A9}"/>
              </a:ext>
            </a:extLst>
          </p:cNvPr>
          <p:cNvGraphicFramePr>
            <a:graphicFrameLocks noGrp="1"/>
          </p:cNvGraphicFramePr>
          <p:nvPr>
            <p:extLst>
              <p:ext uri="{D42A27DB-BD31-4B8C-83A1-F6EECF244321}">
                <p14:modId xmlns:p14="http://schemas.microsoft.com/office/powerpoint/2010/main" val="2162176398"/>
              </p:ext>
            </p:extLst>
          </p:nvPr>
        </p:nvGraphicFramePr>
        <p:xfrm>
          <a:off x="1801407" y="1477758"/>
          <a:ext cx="8127999" cy="3716846"/>
        </p:xfrm>
        <a:graphic>
          <a:graphicData uri="http://schemas.openxmlformats.org/drawingml/2006/table">
            <a:tbl>
              <a:tblPr firstRow="1" bandRow="1">
                <a:tableStyleId>{5C22544A-7EE6-4342-B048-85BDC9FD1C3A}</a:tableStyleId>
              </a:tblPr>
              <a:tblGrid>
                <a:gridCol w="2709333">
                  <a:extLst>
                    <a:ext uri="{9D8B030D-6E8A-4147-A177-3AD203B41FA5}">
                      <a16:colId xmlns:a16="http://schemas.microsoft.com/office/drawing/2014/main" val="1187417222"/>
                    </a:ext>
                  </a:extLst>
                </a:gridCol>
                <a:gridCol w="2709333">
                  <a:extLst>
                    <a:ext uri="{9D8B030D-6E8A-4147-A177-3AD203B41FA5}">
                      <a16:colId xmlns:a16="http://schemas.microsoft.com/office/drawing/2014/main" val="745356576"/>
                    </a:ext>
                  </a:extLst>
                </a:gridCol>
                <a:gridCol w="2709333">
                  <a:extLst>
                    <a:ext uri="{9D8B030D-6E8A-4147-A177-3AD203B41FA5}">
                      <a16:colId xmlns:a16="http://schemas.microsoft.com/office/drawing/2014/main" val="1250227477"/>
                    </a:ext>
                  </a:extLst>
                </a:gridCol>
              </a:tblGrid>
              <a:tr h="370840">
                <a:tc>
                  <a:txBody>
                    <a:bodyPr/>
                    <a:lstStyle/>
                    <a:p>
                      <a:pPr algn="ctr"/>
                      <a:r>
                        <a:rPr lang="en-US" dirty="0">
                          <a:solidFill>
                            <a:schemeClr val="tx1"/>
                          </a:solidFill>
                        </a:rPr>
                        <a:t>Directly Related to Patient Care</a:t>
                      </a:r>
                    </a:p>
                  </a:txBody>
                  <a:tcPr>
                    <a:solidFill>
                      <a:srgbClr val="E7ECF2"/>
                    </a:solidFill>
                  </a:tcPr>
                </a:tc>
                <a:tc>
                  <a:txBody>
                    <a:bodyPr/>
                    <a:lstStyle/>
                    <a:p>
                      <a:pPr algn="ctr"/>
                      <a:r>
                        <a:rPr lang="en-US" dirty="0"/>
                        <a:t>Directly Related to CCBHC</a:t>
                      </a:r>
                    </a:p>
                  </a:txBody>
                  <a:tcPr>
                    <a:solidFill>
                      <a:srgbClr val="064276"/>
                    </a:solidFill>
                  </a:tcPr>
                </a:tc>
                <a:tc>
                  <a:txBody>
                    <a:bodyPr/>
                    <a:lstStyle/>
                    <a:p>
                      <a:pPr algn="ctr"/>
                      <a:r>
                        <a:rPr lang="en-US" dirty="0"/>
                        <a:t>Direct Non-CCBHC</a:t>
                      </a:r>
                    </a:p>
                  </a:txBody>
                  <a:tcPr anchor="ctr">
                    <a:solidFill>
                      <a:srgbClr val="EC5A24"/>
                    </a:solidFill>
                  </a:tcPr>
                </a:tc>
                <a:extLst>
                  <a:ext uri="{0D108BD9-81ED-4DB2-BD59-A6C34878D82A}">
                    <a16:rowId xmlns:a16="http://schemas.microsoft.com/office/drawing/2014/main" val="3807798570"/>
                  </a:ext>
                </a:extLst>
              </a:tr>
              <a:tr h="370840">
                <a:tc>
                  <a:txBody>
                    <a:bodyPr/>
                    <a:lstStyle/>
                    <a:p>
                      <a:pPr marL="230188" lvl="1" indent="-228600">
                        <a:lnSpc>
                          <a:spcPct val="110000"/>
                        </a:lnSpc>
                        <a:spcBef>
                          <a:spcPts val="500"/>
                        </a:spcBef>
                        <a:buClr>
                          <a:srgbClr val="F05E21"/>
                        </a:buClr>
                        <a:buFont typeface="Arial" panose="020B0604020202020204" pitchFamily="34" charset="0"/>
                        <a:buChar char="•"/>
                      </a:pPr>
                      <a:r>
                        <a:rPr lang="en-US" sz="2200" dirty="0">
                          <a:solidFill>
                            <a:srgbClr val="000000"/>
                          </a:solidFill>
                          <a:latin typeface="Arial" panose="020B0604020202020204" pitchFamily="34" charset="0"/>
                          <a:cs typeface="Arial" panose="020B0604020202020204" pitchFamily="34" charset="0"/>
                        </a:rPr>
                        <a:t>Direct costs related to </a:t>
                      </a:r>
                      <a:r>
                        <a:rPr lang="en-US" sz="2200" b="1" dirty="0">
                          <a:solidFill>
                            <a:srgbClr val="000000"/>
                          </a:solidFill>
                          <a:latin typeface="Arial" panose="020B0604020202020204" pitchFamily="34" charset="0"/>
                          <a:cs typeface="Arial" panose="020B0604020202020204" pitchFamily="34" charset="0"/>
                        </a:rPr>
                        <a:t>ALL</a:t>
                      </a:r>
                      <a:r>
                        <a:rPr lang="en-US" sz="2200" dirty="0">
                          <a:solidFill>
                            <a:srgbClr val="000000"/>
                          </a:solidFill>
                          <a:latin typeface="Arial" panose="020B0604020202020204" pitchFamily="34" charset="0"/>
                          <a:cs typeface="Arial" panose="020B0604020202020204" pitchFamily="34" charset="0"/>
                        </a:rPr>
                        <a:t> services provided (CCBHC and non-CCBHC).</a:t>
                      </a:r>
                    </a:p>
                    <a:p>
                      <a:pPr marL="230188" lvl="1" indent="-228600">
                        <a:lnSpc>
                          <a:spcPct val="110000"/>
                        </a:lnSpc>
                        <a:spcBef>
                          <a:spcPts val="500"/>
                        </a:spcBef>
                        <a:buClr>
                          <a:srgbClr val="F05E21"/>
                        </a:buClr>
                        <a:buFont typeface="Arial" panose="020B0604020202020204" pitchFamily="34" charset="0"/>
                        <a:buChar char="•"/>
                      </a:pPr>
                      <a:r>
                        <a:rPr lang="en-US" sz="2200" dirty="0">
                          <a:solidFill>
                            <a:srgbClr val="000000"/>
                          </a:solidFill>
                          <a:latin typeface="Arial" panose="020B0604020202020204" pitchFamily="34" charset="0"/>
                          <a:cs typeface="Arial" panose="020B0604020202020204" pitchFamily="34" charset="0"/>
                        </a:rPr>
                        <a:t>Nurse salaries providing services to all patients.</a:t>
                      </a:r>
                    </a:p>
                  </a:txBody>
                  <a:tcPr>
                    <a:solidFill>
                      <a:schemeClr val="bg1">
                        <a:lumMod val="95000"/>
                      </a:schemeClr>
                    </a:solidFill>
                  </a:tcPr>
                </a:tc>
                <a:tc>
                  <a:txBody>
                    <a:bodyPr/>
                    <a:lstStyle/>
                    <a:p>
                      <a:pPr marL="342900" indent="-342900">
                        <a:buClr>
                          <a:srgbClr val="F05E21"/>
                        </a:buClr>
                        <a:buFont typeface="Arial" panose="020B0604020202020204" pitchFamily="34" charset="0"/>
                        <a:buChar char="•"/>
                      </a:pPr>
                      <a:r>
                        <a:rPr lang="en-US" sz="2200" dirty="0">
                          <a:solidFill>
                            <a:srgbClr val="000000"/>
                          </a:solidFill>
                          <a:latin typeface="Arial" panose="020B0604020202020204" pitchFamily="34" charset="0"/>
                          <a:cs typeface="Arial" panose="020B0604020202020204" pitchFamily="34" charset="0"/>
                        </a:rPr>
                        <a:t>Direct</a:t>
                      </a:r>
                      <a:r>
                        <a:rPr lang="en-US" sz="2200" dirty="0">
                          <a:latin typeface="Arial" panose="020B0604020202020204" pitchFamily="34" charset="0"/>
                          <a:cs typeface="Arial" panose="020B0604020202020204" pitchFamily="34" charset="0"/>
                        </a:rPr>
                        <a:t> costs </a:t>
                      </a:r>
                      <a:r>
                        <a:rPr lang="en-US" sz="2200" b="1" dirty="0">
                          <a:latin typeface="Arial" panose="020B0604020202020204" pitchFamily="34" charset="0"/>
                          <a:cs typeface="Arial" panose="020B0604020202020204" pitchFamily="34" charset="0"/>
                        </a:rPr>
                        <a:t>ONLY </a:t>
                      </a:r>
                      <a:r>
                        <a:rPr lang="en-US" sz="2200" dirty="0">
                          <a:latin typeface="Arial" panose="020B0604020202020204" pitchFamily="34" charset="0"/>
                          <a:cs typeface="Arial" panose="020B0604020202020204" pitchFamily="34" charset="0"/>
                        </a:rPr>
                        <a:t>related </a:t>
                      </a:r>
                      <a:r>
                        <a:rPr lang="en-US" sz="2200" dirty="0">
                          <a:solidFill>
                            <a:srgbClr val="000000"/>
                          </a:solidFill>
                          <a:latin typeface="Arial" panose="020B0604020202020204" pitchFamily="34" charset="0"/>
                          <a:cs typeface="Arial" panose="020B0604020202020204" pitchFamily="34" charset="0"/>
                        </a:rPr>
                        <a:t>to</a:t>
                      </a:r>
                      <a:r>
                        <a:rPr lang="en-US" sz="2200" dirty="0">
                          <a:latin typeface="Arial" panose="020B0604020202020204" pitchFamily="34" charset="0"/>
                          <a:cs typeface="Arial" panose="020B0604020202020204" pitchFamily="34" charset="0"/>
                        </a:rPr>
                        <a:t> CCBHC-approved services.</a:t>
                      </a:r>
                    </a:p>
                    <a:p>
                      <a:pPr marL="342900" indent="-342900">
                        <a:buClr>
                          <a:srgbClr val="F05E21"/>
                        </a:buClr>
                        <a:buFont typeface="Arial" panose="020B0604020202020204" pitchFamily="34" charset="0"/>
                        <a:buChar char="•"/>
                      </a:pPr>
                      <a:r>
                        <a:rPr lang="en-US" sz="2200" dirty="0">
                          <a:latin typeface="Arial" panose="020B0604020202020204" pitchFamily="34" charset="0"/>
                          <a:cs typeface="Arial" panose="020B0604020202020204" pitchFamily="34" charset="0"/>
                        </a:rPr>
                        <a:t>Salaries for staff providing </a:t>
                      </a:r>
                      <a:r>
                        <a:rPr lang="en-US" sz="2200" b="1" dirty="0">
                          <a:latin typeface="Arial" panose="020B0604020202020204" pitchFamily="34" charset="0"/>
                          <a:cs typeface="Arial" panose="020B0604020202020204" pitchFamily="34" charset="0"/>
                        </a:rPr>
                        <a:t>ONLY</a:t>
                      </a:r>
                      <a:r>
                        <a:rPr lang="en-US" sz="2200" dirty="0">
                          <a:latin typeface="Arial" panose="020B0604020202020204" pitchFamily="34" charset="0"/>
                          <a:cs typeface="Arial" panose="020B0604020202020204" pitchFamily="34" charset="0"/>
                        </a:rPr>
                        <a:t> CCBHC services.</a:t>
                      </a:r>
                    </a:p>
                  </a:txBody>
                  <a:tcPr>
                    <a:solidFill>
                      <a:schemeClr val="bg1">
                        <a:lumMod val="95000"/>
                      </a:schemeClr>
                    </a:solidFill>
                  </a:tcPr>
                </a:tc>
                <a:tc>
                  <a:txBody>
                    <a:bodyPr/>
                    <a:lstStyle/>
                    <a:p>
                      <a:pPr marL="230188" marR="0" lvl="1" indent="-228600" algn="l" defTabSz="914400" rtl="0" eaLnBrk="1" fontAlgn="auto" latinLnBrk="0" hangingPunct="1">
                        <a:lnSpc>
                          <a:spcPct val="110000"/>
                        </a:lnSpc>
                        <a:spcBef>
                          <a:spcPts val="500"/>
                        </a:spcBef>
                        <a:spcAft>
                          <a:spcPts val="0"/>
                        </a:spcAft>
                        <a:buClr>
                          <a:srgbClr val="F05E21"/>
                        </a:buClr>
                        <a:buSzTx/>
                        <a:buFont typeface="Arial" panose="020B0604020202020204" pitchFamily="34" charset="0"/>
                        <a:buChar char="•"/>
                        <a:tabLst/>
                        <a:defRPr/>
                      </a:pPr>
                      <a:r>
                        <a:rPr lang="en-US" sz="2200" kern="1200" dirty="0">
                          <a:solidFill>
                            <a:srgbClr val="000000"/>
                          </a:solidFill>
                          <a:latin typeface="Arial" panose="020B0604020202020204" pitchFamily="34" charset="0"/>
                          <a:ea typeface="+mn-ea"/>
                          <a:cs typeface="Arial" panose="020B0604020202020204" pitchFamily="34" charset="0"/>
                        </a:rPr>
                        <a:t>Direct costs related to providing non-CCBHC services.</a:t>
                      </a:r>
                    </a:p>
                    <a:p>
                      <a:endParaRPr lang="en-US" dirty="0"/>
                    </a:p>
                  </a:txBody>
                  <a:tcPr>
                    <a:solidFill>
                      <a:schemeClr val="bg1">
                        <a:lumMod val="95000"/>
                      </a:schemeClr>
                    </a:solidFill>
                  </a:tcPr>
                </a:tc>
                <a:extLst>
                  <a:ext uri="{0D108BD9-81ED-4DB2-BD59-A6C34878D82A}">
                    <a16:rowId xmlns:a16="http://schemas.microsoft.com/office/drawing/2014/main" val="2010884889"/>
                  </a:ext>
                </a:extLst>
              </a:tr>
            </a:tbl>
          </a:graphicData>
        </a:graphic>
      </p:graphicFrame>
    </p:spTree>
    <p:extLst>
      <p:ext uri="{BB962C8B-B14F-4D97-AF65-F5344CB8AC3E}">
        <p14:creationId xmlns:p14="http://schemas.microsoft.com/office/powerpoint/2010/main" val="315893962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02A1B6-AC4F-05ED-9D3D-7EC342CF96F6}"/>
              </a:ext>
            </a:extLst>
          </p:cNvPr>
          <p:cNvSpPr>
            <a:spLocks noGrp="1"/>
          </p:cNvSpPr>
          <p:nvPr>
            <p:ph type="title"/>
          </p:nvPr>
        </p:nvSpPr>
        <p:spPr/>
        <p:txBody>
          <a:bodyPr/>
          <a:lstStyle/>
          <a:p>
            <a:r>
              <a:rPr lang="en-US" dirty="0"/>
              <a:t>Meeting Objectives</a:t>
            </a:r>
          </a:p>
        </p:txBody>
      </p:sp>
      <p:sp>
        <p:nvSpPr>
          <p:cNvPr id="3" name="Text Placeholder 2">
            <a:extLst>
              <a:ext uri="{FF2B5EF4-FFF2-40B4-BE49-F238E27FC236}">
                <a16:creationId xmlns:a16="http://schemas.microsoft.com/office/drawing/2014/main" id="{BE3663FE-9235-AE1E-A2DB-B4E7CC8EAE1E}"/>
              </a:ext>
            </a:extLst>
          </p:cNvPr>
          <p:cNvSpPr>
            <a:spLocks noGrp="1"/>
          </p:cNvSpPr>
          <p:nvPr>
            <p:ph type="body" sz="half" idx="2"/>
          </p:nvPr>
        </p:nvSpPr>
        <p:spPr>
          <a:xfrm>
            <a:off x="634999" y="1370235"/>
            <a:ext cx="10079183" cy="4614000"/>
          </a:xfrm>
        </p:spPr>
        <p:txBody>
          <a:bodyPr>
            <a:normAutofit/>
          </a:bodyPr>
          <a:lstStyle/>
          <a:p>
            <a:pPr marL="457200" indent="-457200">
              <a:spcBef>
                <a:spcPts val="600"/>
              </a:spcBef>
              <a:spcAft>
                <a:spcPts val="600"/>
              </a:spcAft>
              <a:buClr>
                <a:srgbClr val="F05E21"/>
              </a:buClr>
              <a:buFont typeface="Arial" panose="020B0604020202020204" pitchFamily="34" charset="0"/>
              <a:buChar char="•"/>
            </a:pPr>
            <a:r>
              <a:rPr lang="en-US" sz="2800" dirty="0"/>
              <a:t>Overview of the CCBHC Prospective Payment System (PPS) Rate.</a:t>
            </a:r>
          </a:p>
          <a:p>
            <a:pPr marL="457200" indent="-457200">
              <a:spcBef>
                <a:spcPts val="600"/>
              </a:spcBef>
              <a:spcAft>
                <a:spcPts val="600"/>
              </a:spcAft>
              <a:buClr>
                <a:srgbClr val="F05E21"/>
              </a:buClr>
              <a:buFont typeface="Arial" panose="020B0604020202020204" pitchFamily="34" charset="0"/>
              <a:buChar char="•"/>
            </a:pPr>
            <a:r>
              <a:rPr lang="en-US" sz="2800" dirty="0"/>
              <a:t>Overview of Terms and Documentation.</a:t>
            </a:r>
          </a:p>
          <a:p>
            <a:pPr marL="457200" indent="-457200">
              <a:spcBef>
                <a:spcPts val="600"/>
              </a:spcBef>
              <a:spcAft>
                <a:spcPts val="600"/>
              </a:spcAft>
              <a:buClr>
                <a:srgbClr val="F05E21"/>
              </a:buClr>
              <a:buFont typeface="Arial" panose="020B0604020202020204" pitchFamily="34" charset="0"/>
              <a:buChar char="•"/>
            </a:pPr>
            <a:r>
              <a:rPr lang="en-US" sz="2800" dirty="0"/>
              <a:t>Overview of CCBHC Cost Report Process.</a:t>
            </a:r>
          </a:p>
          <a:p>
            <a:pPr marL="457200" indent="-457200">
              <a:spcBef>
                <a:spcPts val="600"/>
              </a:spcBef>
              <a:spcAft>
                <a:spcPts val="600"/>
              </a:spcAft>
              <a:buClr>
                <a:srgbClr val="F05E21"/>
              </a:buClr>
              <a:buFont typeface="Arial" panose="020B0604020202020204" pitchFamily="34" charset="0"/>
              <a:buChar char="•"/>
            </a:pPr>
            <a:r>
              <a:rPr lang="en-US" sz="2800" dirty="0"/>
              <a:t>Guidance on Next Steps.</a:t>
            </a:r>
          </a:p>
        </p:txBody>
      </p:sp>
      <p:sp>
        <p:nvSpPr>
          <p:cNvPr id="5" name="Slide Number Placeholder 4">
            <a:extLst>
              <a:ext uri="{FF2B5EF4-FFF2-40B4-BE49-F238E27FC236}">
                <a16:creationId xmlns:a16="http://schemas.microsoft.com/office/drawing/2014/main" id="{B7BF0092-4242-182C-5099-F577CA2C3DEC}"/>
              </a:ext>
            </a:extLst>
          </p:cNvPr>
          <p:cNvSpPr>
            <a:spLocks noGrp="1"/>
          </p:cNvSpPr>
          <p:nvPr>
            <p:ph type="sldNum" sz="quarter" idx="10"/>
          </p:nvPr>
        </p:nvSpPr>
        <p:spPr/>
        <p:txBody>
          <a:bodyPr/>
          <a:lstStyle/>
          <a:p>
            <a:fld id="{58339581-759F-43B7-B47D-47F906F0E294}" type="slidenum">
              <a:rPr lang="en-US" smtClean="0"/>
              <a:pPr/>
              <a:t>2</a:t>
            </a:fld>
            <a:endParaRPr lang="en-US" dirty="0"/>
          </a:p>
        </p:txBody>
      </p:sp>
    </p:spTree>
    <p:extLst>
      <p:ext uri="{BB962C8B-B14F-4D97-AF65-F5344CB8AC3E}">
        <p14:creationId xmlns:p14="http://schemas.microsoft.com/office/powerpoint/2010/main" val="214651017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CE233D-0476-8337-76DD-32BCE30BCAEE}"/>
              </a:ext>
            </a:extLst>
          </p:cNvPr>
          <p:cNvSpPr>
            <a:spLocks noGrp="1"/>
          </p:cNvSpPr>
          <p:nvPr>
            <p:ph type="title"/>
          </p:nvPr>
        </p:nvSpPr>
        <p:spPr/>
        <p:txBody>
          <a:bodyPr/>
          <a:lstStyle/>
          <a:p>
            <a:r>
              <a:rPr lang="en-US" dirty="0"/>
              <a:t>Indirect Costs</a:t>
            </a:r>
          </a:p>
        </p:txBody>
      </p:sp>
      <p:sp>
        <p:nvSpPr>
          <p:cNvPr id="3" name="Content Placeholder 2">
            <a:extLst>
              <a:ext uri="{FF2B5EF4-FFF2-40B4-BE49-F238E27FC236}">
                <a16:creationId xmlns:a16="http://schemas.microsoft.com/office/drawing/2014/main" id="{BB182E72-6DEA-9C8D-0A62-043791216F8F}"/>
              </a:ext>
            </a:extLst>
          </p:cNvPr>
          <p:cNvSpPr>
            <a:spLocks noGrp="1"/>
          </p:cNvSpPr>
          <p:nvPr>
            <p:ph idx="1"/>
          </p:nvPr>
        </p:nvSpPr>
        <p:spPr/>
        <p:txBody>
          <a:bodyPr>
            <a:normAutofit fontScale="92500" lnSpcReduction="20000"/>
          </a:bodyPr>
          <a:lstStyle/>
          <a:p>
            <a:pPr marL="457200" lvl="1">
              <a:buClr>
                <a:srgbClr val="F05E21"/>
              </a:buClr>
            </a:pPr>
            <a:r>
              <a:rPr lang="en-US" dirty="0"/>
              <a:t>Costs incurred by a facility that are not directly related to providing patient care. Typically, indirect costs are for the overall operation of the facility.</a:t>
            </a:r>
          </a:p>
          <a:p>
            <a:pPr marL="457200" lvl="1">
              <a:buClr>
                <a:srgbClr val="F05E21"/>
              </a:buClr>
            </a:pPr>
            <a:endParaRPr lang="en-US" sz="2000" dirty="0"/>
          </a:p>
          <a:p>
            <a:pPr marL="457200" lvl="1">
              <a:buClr>
                <a:srgbClr val="F05E21"/>
              </a:buClr>
            </a:pPr>
            <a:r>
              <a:rPr lang="en-US" dirty="0"/>
              <a:t>Also known as overhead or administrative costs.</a:t>
            </a:r>
          </a:p>
          <a:p>
            <a:pPr marL="457200" lvl="1">
              <a:buClr>
                <a:srgbClr val="F05E21"/>
              </a:buClr>
              <a:buFont typeface="Courier New" panose="02070309020205020404" pitchFamily="49" charset="0"/>
              <a:buChar char="o"/>
            </a:pPr>
            <a:endParaRPr lang="en-US" sz="2000" dirty="0"/>
          </a:p>
          <a:p>
            <a:pPr marL="457200" lvl="1">
              <a:buClr>
                <a:srgbClr val="F05E21"/>
              </a:buClr>
            </a:pPr>
            <a:r>
              <a:rPr lang="en-US" dirty="0"/>
              <a:t>Examples of indirect costs:</a:t>
            </a:r>
          </a:p>
          <a:p>
            <a:pPr marL="1028700" lvl="2" indent="-342900">
              <a:buClr>
                <a:srgbClr val="F05E21"/>
              </a:buClr>
              <a:buFont typeface="Wingdings" panose="05000000000000000000" pitchFamily="2" charset="2"/>
              <a:buChar char="§"/>
              <a:tabLst>
                <a:tab pos="803275" algn="l"/>
              </a:tabLst>
            </a:pPr>
            <a:r>
              <a:rPr lang="en-US" sz="2400" dirty="0"/>
              <a:t>Business office salaries.</a:t>
            </a:r>
          </a:p>
          <a:p>
            <a:pPr marL="1028700" lvl="2" indent="-342900">
              <a:buClr>
                <a:srgbClr val="F05E21"/>
              </a:buClr>
              <a:buFont typeface="Wingdings" panose="05000000000000000000" pitchFamily="2" charset="2"/>
              <a:buChar char="§"/>
              <a:tabLst>
                <a:tab pos="803275" algn="l"/>
              </a:tabLst>
            </a:pPr>
            <a:r>
              <a:rPr lang="en-US" sz="2400" dirty="0"/>
              <a:t>Maintenance.</a:t>
            </a:r>
          </a:p>
          <a:p>
            <a:pPr marL="1028700" lvl="2" indent="-342900">
              <a:buClr>
                <a:srgbClr val="F05E21"/>
              </a:buClr>
              <a:buFont typeface="Wingdings" panose="05000000000000000000" pitchFamily="2" charset="2"/>
              <a:buChar char="§"/>
              <a:tabLst>
                <a:tab pos="803275" algn="l"/>
              </a:tabLst>
            </a:pPr>
            <a:r>
              <a:rPr lang="en-US" sz="2400" dirty="0"/>
              <a:t>Utilities.</a:t>
            </a:r>
          </a:p>
          <a:p>
            <a:pPr marL="1028700" lvl="2" indent="-342900">
              <a:buClr>
                <a:srgbClr val="F05E21"/>
              </a:buClr>
              <a:buFont typeface="Wingdings" panose="05000000000000000000" pitchFamily="2" charset="2"/>
              <a:buChar char="§"/>
              <a:tabLst>
                <a:tab pos="803275" algn="l"/>
              </a:tabLst>
            </a:pPr>
            <a:r>
              <a:rPr lang="en-US" sz="2400" dirty="0"/>
              <a:t>Legal and accounting services.</a:t>
            </a:r>
          </a:p>
          <a:p>
            <a:pPr marL="1028700" lvl="2" indent="-342900">
              <a:buClr>
                <a:srgbClr val="F05E21"/>
              </a:buClr>
              <a:buFont typeface="Wingdings" panose="05000000000000000000" pitchFamily="2" charset="2"/>
              <a:buChar char="§"/>
              <a:tabLst>
                <a:tab pos="803275" algn="l"/>
              </a:tabLst>
            </a:pPr>
            <a:r>
              <a:rPr lang="en-US" sz="2400" dirty="0"/>
              <a:t>Insurance.</a:t>
            </a:r>
          </a:p>
        </p:txBody>
      </p:sp>
      <p:sp>
        <p:nvSpPr>
          <p:cNvPr id="4" name="Slide Number Placeholder 3">
            <a:extLst>
              <a:ext uri="{FF2B5EF4-FFF2-40B4-BE49-F238E27FC236}">
                <a16:creationId xmlns:a16="http://schemas.microsoft.com/office/drawing/2014/main" id="{688D2643-D9A9-A488-8524-1B96F6299B29}"/>
              </a:ext>
            </a:extLst>
          </p:cNvPr>
          <p:cNvSpPr>
            <a:spLocks noGrp="1"/>
          </p:cNvSpPr>
          <p:nvPr>
            <p:ph type="sldNum" sz="quarter" idx="10"/>
          </p:nvPr>
        </p:nvSpPr>
        <p:spPr/>
        <p:txBody>
          <a:bodyPr/>
          <a:lstStyle/>
          <a:p>
            <a:fld id="{58339581-759F-43B7-B47D-47F906F0E294}" type="slidenum">
              <a:rPr lang="en-US" smtClean="0"/>
              <a:pPr/>
              <a:t>20</a:t>
            </a:fld>
            <a:endParaRPr lang="en-US" dirty="0"/>
          </a:p>
        </p:txBody>
      </p:sp>
    </p:spTree>
    <p:extLst>
      <p:ext uri="{BB962C8B-B14F-4D97-AF65-F5344CB8AC3E}">
        <p14:creationId xmlns:p14="http://schemas.microsoft.com/office/powerpoint/2010/main" val="258118398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1469CE-AAF0-087A-985D-CFCB4597F12D}"/>
              </a:ext>
            </a:extLst>
          </p:cNvPr>
          <p:cNvSpPr>
            <a:spLocks noGrp="1"/>
          </p:cNvSpPr>
          <p:nvPr>
            <p:ph type="title"/>
          </p:nvPr>
        </p:nvSpPr>
        <p:spPr/>
        <p:txBody>
          <a:bodyPr/>
          <a:lstStyle/>
          <a:p>
            <a:r>
              <a:rPr lang="en-US" dirty="0"/>
              <a:t>Allowable Costs</a:t>
            </a:r>
          </a:p>
        </p:txBody>
      </p:sp>
      <p:sp>
        <p:nvSpPr>
          <p:cNvPr id="3" name="Content Placeholder 2">
            <a:extLst>
              <a:ext uri="{FF2B5EF4-FFF2-40B4-BE49-F238E27FC236}">
                <a16:creationId xmlns:a16="http://schemas.microsoft.com/office/drawing/2014/main" id="{4DF32338-2F88-2AAD-6B25-DE335C5EC090}"/>
              </a:ext>
            </a:extLst>
          </p:cNvPr>
          <p:cNvSpPr>
            <a:spLocks noGrp="1"/>
          </p:cNvSpPr>
          <p:nvPr>
            <p:ph idx="1"/>
          </p:nvPr>
        </p:nvSpPr>
        <p:spPr/>
        <p:txBody>
          <a:bodyPr/>
          <a:lstStyle/>
          <a:p>
            <a:pPr>
              <a:spcAft>
                <a:spcPts val="600"/>
              </a:spcAft>
              <a:buClr>
                <a:srgbClr val="F05E21"/>
              </a:buClr>
            </a:pPr>
            <a:r>
              <a:rPr lang="en-US" dirty="0"/>
              <a:t>Per CMS Pub 15-1: 2102.2: </a:t>
            </a:r>
          </a:p>
          <a:p>
            <a:pPr marL="457200" lvl="1" indent="0">
              <a:buClr>
                <a:srgbClr val="F05E21"/>
              </a:buClr>
              <a:buNone/>
            </a:pPr>
            <a:r>
              <a:rPr lang="en-US" i="1" dirty="0"/>
              <a:t>These include all necessary and proper costs which are appropriate and helpful in developing and maintaining the operation of patient care facilities and activities. Necessary and proper costs related to patient care are usually costs which are common and accepted occurrences in the field of the provider’s activity. They include personnel costs, administrative costs, costs of employee pension plans, normal standby costs, and others. </a:t>
            </a:r>
          </a:p>
          <a:p>
            <a:pPr marL="0" indent="0">
              <a:buNone/>
            </a:pPr>
            <a:endParaRPr lang="en-US" dirty="0"/>
          </a:p>
        </p:txBody>
      </p:sp>
      <p:sp>
        <p:nvSpPr>
          <p:cNvPr id="4" name="Slide Number Placeholder 3">
            <a:extLst>
              <a:ext uri="{FF2B5EF4-FFF2-40B4-BE49-F238E27FC236}">
                <a16:creationId xmlns:a16="http://schemas.microsoft.com/office/drawing/2014/main" id="{05B22729-C5C8-AADF-30A7-5CB4A830C573}"/>
              </a:ext>
            </a:extLst>
          </p:cNvPr>
          <p:cNvSpPr>
            <a:spLocks noGrp="1"/>
          </p:cNvSpPr>
          <p:nvPr>
            <p:ph type="sldNum" sz="quarter" idx="10"/>
          </p:nvPr>
        </p:nvSpPr>
        <p:spPr/>
        <p:txBody>
          <a:bodyPr/>
          <a:lstStyle/>
          <a:p>
            <a:fld id="{58339581-759F-43B7-B47D-47F906F0E294}" type="slidenum">
              <a:rPr lang="en-US" smtClean="0"/>
              <a:pPr/>
              <a:t>21</a:t>
            </a:fld>
            <a:endParaRPr lang="en-US" dirty="0"/>
          </a:p>
        </p:txBody>
      </p:sp>
    </p:spTree>
    <p:extLst>
      <p:ext uri="{BB962C8B-B14F-4D97-AF65-F5344CB8AC3E}">
        <p14:creationId xmlns:p14="http://schemas.microsoft.com/office/powerpoint/2010/main" val="357480883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CF39E9-A4B1-9613-BC4D-856E81DB4C6D}"/>
              </a:ext>
            </a:extLst>
          </p:cNvPr>
          <p:cNvSpPr>
            <a:spLocks noGrp="1"/>
          </p:cNvSpPr>
          <p:nvPr>
            <p:ph type="title"/>
          </p:nvPr>
        </p:nvSpPr>
        <p:spPr/>
        <p:txBody>
          <a:bodyPr/>
          <a:lstStyle/>
          <a:p>
            <a:r>
              <a:rPr lang="en-US" dirty="0"/>
              <a:t>What is an Allowable Cost?</a:t>
            </a:r>
          </a:p>
        </p:txBody>
      </p:sp>
      <p:sp>
        <p:nvSpPr>
          <p:cNvPr id="3" name="Content Placeholder 2">
            <a:extLst>
              <a:ext uri="{FF2B5EF4-FFF2-40B4-BE49-F238E27FC236}">
                <a16:creationId xmlns:a16="http://schemas.microsoft.com/office/drawing/2014/main" id="{967467F6-8934-77F8-DAFB-87CDAD5CD0C3}"/>
              </a:ext>
            </a:extLst>
          </p:cNvPr>
          <p:cNvSpPr>
            <a:spLocks noGrp="1"/>
          </p:cNvSpPr>
          <p:nvPr>
            <p:ph idx="1"/>
          </p:nvPr>
        </p:nvSpPr>
        <p:spPr>
          <a:xfrm>
            <a:off x="635000" y="1329398"/>
            <a:ext cx="10922000" cy="4868202"/>
          </a:xfrm>
        </p:spPr>
        <p:txBody>
          <a:bodyPr>
            <a:normAutofit/>
          </a:bodyPr>
          <a:lstStyle/>
          <a:p>
            <a:pPr marL="0" indent="0">
              <a:buNone/>
            </a:pPr>
            <a:r>
              <a:rPr lang="en-US" sz="2000" dirty="0"/>
              <a:t>All payments to providers of services must be based on the reasonable cost of services covered under Medicare and related to the care of beneficiaries. </a:t>
            </a:r>
          </a:p>
          <a:p>
            <a:pPr marL="0" indent="0">
              <a:buNone/>
            </a:pPr>
            <a:r>
              <a:rPr lang="en-US" sz="2000" dirty="0"/>
              <a:t>Reasonable cost includes all necessary and proper costs incurred in furnishing the services, subject to principles relating to specific items of revenue and cost.</a:t>
            </a:r>
          </a:p>
          <a:p>
            <a:pPr marL="0" indent="0">
              <a:buNone/>
            </a:pPr>
            <a:r>
              <a:rPr lang="en-US" sz="2000" b="1" dirty="0"/>
              <a:t>Including, but not limited to:</a:t>
            </a:r>
          </a:p>
          <a:p>
            <a:pPr marL="0" indent="0">
              <a:buNone/>
            </a:pPr>
            <a:endParaRPr lang="en-US" sz="2000" b="1" dirty="0"/>
          </a:p>
        </p:txBody>
      </p:sp>
      <p:sp>
        <p:nvSpPr>
          <p:cNvPr id="4" name="Slide Number Placeholder 3">
            <a:extLst>
              <a:ext uri="{FF2B5EF4-FFF2-40B4-BE49-F238E27FC236}">
                <a16:creationId xmlns:a16="http://schemas.microsoft.com/office/drawing/2014/main" id="{A8ED2838-AD4A-B1CC-69F3-2545F88F3854}"/>
              </a:ext>
            </a:extLst>
          </p:cNvPr>
          <p:cNvSpPr>
            <a:spLocks noGrp="1"/>
          </p:cNvSpPr>
          <p:nvPr>
            <p:ph type="sldNum" sz="quarter" idx="10"/>
          </p:nvPr>
        </p:nvSpPr>
        <p:spPr/>
        <p:txBody>
          <a:bodyPr/>
          <a:lstStyle/>
          <a:p>
            <a:fld id="{58339581-759F-43B7-B47D-47F906F0E294}" type="slidenum">
              <a:rPr lang="en-US" smtClean="0"/>
              <a:pPr/>
              <a:t>22</a:t>
            </a:fld>
            <a:endParaRPr lang="en-US" dirty="0"/>
          </a:p>
        </p:txBody>
      </p:sp>
      <p:pic>
        <p:nvPicPr>
          <p:cNvPr id="6" name="Picture 5">
            <a:extLst>
              <a:ext uri="{FF2B5EF4-FFF2-40B4-BE49-F238E27FC236}">
                <a16:creationId xmlns:a16="http://schemas.microsoft.com/office/drawing/2014/main" id="{9194C83D-AF38-3E62-CAAD-E2929F6C5491}"/>
              </a:ext>
            </a:extLst>
          </p:cNvPr>
          <p:cNvPicPr>
            <a:picLocks noChangeAspect="1"/>
          </p:cNvPicPr>
          <p:nvPr/>
        </p:nvPicPr>
        <p:blipFill>
          <a:blip r:embed="rId2"/>
          <a:stretch>
            <a:fillRect/>
          </a:stretch>
        </p:blipFill>
        <p:spPr>
          <a:xfrm>
            <a:off x="635001" y="3667166"/>
            <a:ext cx="7890164" cy="2530434"/>
          </a:xfrm>
          <a:prstGeom prst="rect">
            <a:avLst/>
          </a:prstGeom>
        </p:spPr>
      </p:pic>
      <p:sp>
        <p:nvSpPr>
          <p:cNvPr id="7" name="TextBox 6">
            <a:extLst>
              <a:ext uri="{FF2B5EF4-FFF2-40B4-BE49-F238E27FC236}">
                <a16:creationId xmlns:a16="http://schemas.microsoft.com/office/drawing/2014/main" id="{649446E1-1E76-4A54-F616-36FFBB06CF80}"/>
              </a:ext>
            </a:extLst>
          </p:cNvPr>
          <p:cNvSpPr txBox="1"/>
          <p:nvPr/>
        </p:nvSpPr>
        <p:spPr>
          <a:xfrm>
            <a:off x="9145588" y="484947"/>
            <a:ext cx="2716925" cy="707886"/>
          </a:xfrm>
          <a:prstGeom prst="rect">
            <a:avLst/>
          </a:prstGeom>
          <a:noFill/>
        </p:spPr>
        <p:txBody>
          <a:bodyPr wrap="square" rtlCol="0">
            <a:spAutoFit/>
          </a:bodyPr>
          <a:lstStyle/>
          <a:p>
            <a:pPr algn="l"/>
            <a:r>
              <a:rPr lang="en-US" sz="2000" dirty="0">
                <a:solidFill>
                  <a:srgbClr val="064276"/>
                </a:solidFill>
              </a:rPr>
              <a:t>2 CFR 200 Subpart E Cost Principles</a:t>
            </a:r>
          </a:p>
        </p:txBody>
      </p:sp>
    </p:spTree>
    <p:extLst>
      <p:ext uri="{BB962C8B-B14F-4D97-AF65-F5344CB8AC3E}">
        <p14:creationId xmlns:p14="http://schemas.microsoft.com/office/powerpoint/2010/main" val="279575182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569944-7977-78E9-3639-0674123A3E70}"/>
              </a:ext>
            </a:extLst>
          </p:cNvPr>
          <p:cNvSpPr>
            <a:spLocks noGrp="1"/>
          </p:cNvSpPr>
          <p:nvPr>
            <p:ph type="title"/>
          </p:nvPr>
        </p:nvSpPr>
        <p:spPr/>
        <p:txBody>
          <a:bodyPr/>
          <a:lstStyle/>
          <a:p>
            <a:r>
              <a:rPr lang="en-US" dirty="0"/>
              <a:t>Non-Allowable Costs</a:t>
            </a:r>
          </a:p>
        </p:txBody>
      </p:sp>
      <p:sp>
        <p:nvSpPr>
          <p:cNvPr id="3" name="Content Placeholder 2">
            <a:extLst>
              <a:ext uri="{FF2B5EF4-FFF2-40B4-BE49-F238E27FC236}">
                <a16:creationId xmlns:a16="http://schemas.microsoft.com/office/drawing/2014/main" id="{4FF4FE06-3F51-611A-4ED8-29EE7D48EDF6}"/>
              </a:ext>
            </a:extLst>
          </p:cNvPr>
          <p:cNvSpPr>
            <a:spLocks noGrp="1"/>
          </p:cNvSpPr>
          <p:nvPr>
            <p:ph idx="1"/>
          </p:nvPr>
        </p:nvSpPr>
        <p:spPr/>
        <p:txBody>
          <a:bodyPr/>
          <a:lstStyle/>
          <a:p>
            <a:pPr marL="0" lvl="1" indent="0">
              <a:spcAft>
                <a:spcPts val="600"/>
              </a:spcAft>
              <a:buClr>
                <a:srgbClr val="F05E21"/>
              </a:buClr>
              <a:buNone/>
            </a:pPr>
            <a:r>
              <a:rPr lang="en-US" sz="2800" dirty="0"/>
              <a:t>Per CMS Pub 15-1: 2102.3 Costs Not Related to Patient Care:</a:t>
            </a:r>
          </a:p>
          <a:p>
            <a:pPr marL="688975" lvl="1" indent="0">
              <a:buClr>
                <a:srgbClr val="F05E21"/>
              </a:buClr>
              <a:buNone/>
            </a:pPr>
            <a:r>
              <a:rPr lang="en-US" sz="2800" i="1" dirty="0"/>
              <a:t>Costs not related to patient care are costs which are not appropriate or necessary and proper in developing and maintaining the operation of patient care facilities and activities. Costs which are not necessary include costs which usually are not common or accepted occurrences in the field of the provider’s activity.</a:t>
            </a:r>
          </a:p>
          <a:p>
            <a:endParaRPr lang="en-US" dirty="0"/>
          </a:p>
        </p:txBody>
      </p:sp>
      <p:sp>
        <p:nvSpPr>
          <p:cNvPr id="4" name="Slide Number Placeholder 3">
            <a:extLst>
              <a:ext uri="{FF2B5EF4-FFF2-40B4-BE49-F238E27FC236}">
                <a16:creationId xmlns:a16="http://schemas.microsoft.com/office/drawing/2014/main" id="{ADECBDE5-6A4C-3E9A-7600-EF8B1A807B8B}"/>
              </a:ext>
            </a:extLst>
          </p:cNvPr>
          <p:cNvSpPr>
            <a:spLocks noGrp="1"/>
          </p:cNvSpPr>
          <p:nvPr>
            <p:ph type="sldNum" sz="quarter" idx="10"/>
          </p:nvPr>
        </p:nvSpPr>
        <p:spPr/>
        <p:txBody>
          <a:bodyPr/>
          <a:lstStyle/>
          <a:p>
            <a:fld id="{58339581-759F-43B7-B47D-47F906F0E294}" type="slidenum">
              <a:rPr lang="en-US" smtClean="0"/>
              <a:pPr/>
              <a:t>23</a:t>
            </a:fld>
            <a:endParaRPr lang="en-US" dirty="0"/>
          </a:p>
        </p:txBody>
      </p:sp>
    </p:spTree>
    <p:extLst>
      <p:ext uri="{BB962C8B-B14F-4D97-AF65-F5344CB8AC3E}">
        <p14:creationId xmlns:p14="http://schemas.microsoft.com/office/powerpoint/2010/main" val="291819984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4A1388-D0C9-D6E7-6581-1D9DAFF3CDA7}"/>
              </a:ext>
            </a:extLst>
          </p:cNvPr>
          <p:cNvSpPr>
            <a:spLocks noGrp="1"/>
          </p:cNvSpPr>
          <p:nvPr>
            <p:ph type="title"/>
          </p:nvPr>
        </p:nvSpPr>
        <p:spPr/>
        <p:txBody>
          <a:bodyPr/>
          <a:lstStyle/>
          <a:p>
            <a:r>
              <a:rPr lang="en-US" dirty="0"/>
              <a:t>What is NOT an Allowable Cost? </a:t>
            </a:r>
          </a:p>
        </p:txBody>
      </p:sp>
      <p:sp>
        <p:nvSpPr>
          <p:cNvPr id="3" name="Content Placeholder 2">
            <a:extLst>
              <a:ext uri="{FF2B5EF4-FFF2-40B4-BE49-F238E27FC236}">
                <a16:creationId xmlns:a16="http://schemas.microsoft.com/office/drawing/2014/main" id="{99A12E41-A417-9D8F-B8F0-66CCB38BE011}"/>
              </a:ext>
            </a:extLst>
          </p:cNvPr>
          <p:cNvSpPr>
            <a:spLocks noGrp="1"/>
          </p:cNvSpPr>
          <p:nvPr>
            <p:ph sz="half" idx="1"/>
          </p:nvPr>
        </p:nvSpPr>
        <p:spPr/>
        <p:txBody>
          <a:bodyPr/>
          <a:lstStyle/>
          <a:p>
            <a:pPr>
              <a:buClr>
                <a:srgbClr val="EC5A24"/>
              </a:buClr>
            </a:pPr>
            <a:r>
              <a:rPr lang="en-US" dirty="0"/>
              <a:t>Bad debt.</a:t>
            </a:r>
          </a:p>
          <a:p>
            <a:pPr>
              <a:buClr>
                <a:srgbClr val="EC5A24"/>
              </a:buClr>
            </a:pPr>
            <a:r>
              <a:rPr lang="en-US" dirty="0"/>
              <a:t>Charity.</a:t>
            </a:r>
          </a:p>
          <a:p>
            <a:pPr>
              <a:buClr>
                <a:srgbClr val="EC5A24"/>
              </a:buClr>
            </a:pPr>
            <a:r>
              <a:rPr lang="en-US" dirty="0"/>
              <a:t>Courtesy allowances.</a:t>
            </a:r>
          </a:p>
          <a:p>
            <a:pPr>
              <a:buClr>
                <a:srgbClr val="EC5A24"/>
              </a:buClr>
            </a:pPr>
            <a:r>
              <a:rPr lang="en-US" dirty="0"/>
              <a:t>Political contributions.</a:t>
            </a:r>
          </a:p>
          <a:p>
            <a:pPr>
              <a:buClr>
                <a:srgbClr val="EC5A24"/>
              </a:buClr>
            </a:pPr>
            <a:r>
              <a:rPr lang="en-US" dirty="0"/>
              <a:t>Legal fees associated with a judgement granted as a result of unlawful activity.</a:t>
            </a:r>
          </a:p>
          <a:p>
            <a:pPr>
              <a:buClr>
                <a:srgbClr val="EC5A24"/>
              </a:buClr>
            </a:pPr>
            <a:r>
              <a:rPr lang="en-US" dirty="0"/>
              <a:t>Lobbying costs.</a:t>
            </a:r>
          </a:p>
        </p:txBody>
      </p:sp>
      <p:sp>
        <p:nvSpPr>
          <p:cNvPr id="4" name="Content Placeholder 3">
            <a:extLst>
              <a:ext uri="{FF2B5EF4-FFF2-40B4-BE49-F238E27FC236}">
                <a16:creationId xmlns:a16="http://schemas.microsoft.com/office/drawing/2014/main" id="{D15FC4EA-F89B-9CE9-AF31-715A5DDEDB7F}"/>
              </a:ext>
            </a:extLst>
          </p:cNvPr>
          <p:cNvSpPr>
            <a:spLocks noGrp="1"/>
          </p:cNvSpPr>
          <p:nvPr>
            <p:ph sz="half" idx="2"/>
          </p:nvPr>
        </p:nvSpPr>
        <p:spPr/>
        <p:txBody>
          <a:bodyPr/>
          <a:lstStyle/>
          <a:p>
            <a:pPr>
              <a:buClr>
                <a:srgbClr val="EC5A24"/>
              </a:buClr>
            </a:pPr>
            <a:r>
              <a:rPr lang="en-US" dirty="0"/>
              <a:t>Marketing and fundraising costs.</a:t>
            </a:r>
          </a:p>
          <a:p>
            <a:pPr>
              <a:buClr>
                <a:srgbClr val="EC5A24"/>
              </a:buClr>
            </a:pPr>
            <a:r>
              <a:rPr lang="en-US" dirty="0"/>
              <a:t>Value of services provided by non-paid workers.</a:t>
            </a:r>
          </a:p>
          <a:p>
            <a:pPr>
              <a:buClr>
                <a:srgbClr val="EC5A24"/>
              </a:buClr>
            </a:pPr>
            <a:r>
              <a:rPr lang="en-US" dirty="0"/>
              <a:t>Travel costs that are not for business purposes.</a:t>
            </a:r>
          </a:p>
          <a:p>
            <a:pPr>
              <a:buClr>
                <a:srgbClr val="EC5A24"/>
              </a:buClr>
            </a:pPr>
            <a:r>
              <a:rPr lang="en-US" dirty="0"/>
              <a:t>Costs not related to patient care.</a:t>
            </a:r>
          </a:p>
        </p:txBody>
      </p:sp>
      <p:sp>
        <p:nvSpPr>
          <p:cNvPr id="5" name="Slide Number Placeholder 4">
            <a:extLst>
              <a:ext uri="{FF2B5EF4-FFF2-40B4-BE49-F238E27FC236}">
                <a16:creationId xmlns:a16="http://schemas.microsoft.com/office/drawing/2014/main" id="{8114C84A-6EA1-D3FC-8A81-0E5536C27A9A}"/>
              </a:ext>
            </a:extLst>
          </p:cNvPr>
          <p:cNvSpPr>
            <a:spLocks noGrp="1"/>
          </p:cNvSpPr>
          <p:nvPr>
            <p:ph type="sldNum" sz="quarter" idx="10"/>
          </p:nvPr>
        </p:nvSpPr>
        <p:spPr/>
        <p:txBody>
          <a:bodyPr/>
          <a:lstStyle/>
          <a:p>
            <a:fld id="{58339581-759F-43B7-B47D-47F906F0E294}" type="slidenum">
              <a:rPr lang="en-US" smtClean="0"/>
              <a:pPr/>
              <a:t>24</a:t>
            </a:fld>
            <a:endParaRPr lang="en-US" dirty="0"/>
          </a:p>
        </p:txBody>
      </p:sp>
      <p:sp>
        <p:nvSpPr>
          <p:cNvPr id="6" name="TextBox 5">
            <a:extLst>
              <a:ext uri="{FF2B5EF4-FFF2-40B4-BE49-F238E27FC236}">
                <a16:creationId xmlns:a16="http://schemas.microsoft.com/office/drawing/2014/main" id="{1DDF359B-D74E-4873-95D7-0120DD435289}"/>
              </a:ext>
            </a:extLst>
          </p:cNvPr>
          <p:cNvSpPr txBox="1"/>
          <p:nvPr/>
        </p:nvSpPr>
        <p:spPr>
          <a:xfrm>
            <a:off x="9145588" y="484947"/>
            <a:ext cx="2716925" cy="707886"/>
          </a:xfrm>
          <a:prstGeom prst="rect">
            <a:avLst/>
          </a:prstGeom>
          <a:noFill/>
        </p:spPr>
        <p:txBody>
          <a:bodyPr wrap="square" rtlCol="0">
            <a:spAutoFit/>
          </a:bodyPr>
          <a:lstStyle/>
          <a:p>
            <a:pPr algn="l"/>
            <a:r>
              <a:rPr lang="en-US" sz="2000" dirty="0">
                <a:solidFill>
                  <a:srgbClr val="064276"/>
                </a:solidFill>
              </a:rPr>
              <a:t>2 CFR 200 Subpart E Cost Principles</a:t>
            </a:r>
          </a:p>
        </p:txBody>
      </p:sp>
    </p:spTree>
    <p:extLst>
      <p:ext uri="{BB962C8B-B14F-4D97-AF65-F5344CB8AC3E}">
        <p14:creationId xmlns:p14="http://schemas.microsoft.com/office/powerpoint/2010/main" val="414931081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4CD976-52EF-C6B4-69E1-9199C20D698A}"/>
              </a:ext>
            </a:extLst>
          </p:cNvPr>
          <p:cNvSpPr>
            <a:spLocks noGrp="1"/>
          </p:cNvSpPr>
          <p:nvPr>
            <p:ph type="title"/>
          </p:nvPr>
        </p:nvSpPr>
        <p:spPr/>
        <p:txBody>
          <a:bodyPr/>
          <a:lstStyle/>
          <a:p>
            <a:r>
              <a:rPr lang="en-US" dirty="0"/>
              <a:t>Anticipated Costs</a:t>
            </a:r>
          </a:p>
        </p:txBody>
      </p:sp>
      <p:sp>
        <p:nvSpPr>
          <p:cNvPr id="3" name="Content Placeholder 2">
            <a:extLst>
              <a:ext uri="{FF2B5EF4-FFF2-40B4-BE49-F238E27FC236}">
                <a16:creationId xmlns:a16="http://schemas.microsoft.com/office/drawing/2014/main" id="{B028DA0B-A7B5-0A01-C52B-F1ED9B69589B}"/>
              </a:ext>
            </a:extLst>
          </p:cNvPr>
          <p:cNvSpPr>
            <a:spLocks noGrp="1"/>
          </p:cNvSpPr>
          <p:nvPr>
            <p:ph idx="1"/>
          </p:nvPr>
        </p:nvSpPr>
        <p:spPr>
          <a:xfrm>
            <a:off x="635000" y="1329397"/>
            <a:ext cx="10922000" cy="5034458"/>
          </a:xfrm>
        </p:spPr>
        <p:txBody>
          <a:bodyPr>
            <a:noAutofit/>
          </a:bodyPr>
          <a:lstStyle/>
          <a:p>
            <a:pPr marL="0" indent="0">
              <a:spcBef>
                <a:spcPts val="0"/>
              </a:spcBef>
              <a:buClr>
                <a:srgbClr val="F05E21"/>
              </a:buClr>
              <a:buNone/>
            </a:pPr>
            <a:r>
              <a:rPr lang="en-US" sz="2000" dirty="0"/>
              <a:t>What are anticipated costs?	</a:t>
            </a:r>
          </a:p>
          <a:p>
            <a:pPr lvl="1">
              <a:spcBef>
                <a:spcPts val="0"/>
              </a:spcBef>
              <a:buClr>
                <a:srgbClr val="F05E21"/>
              </a:buClr>
            </a:pPr>
            <a:r>
              <a:rPr lang="en-US" sz="2000" dirty="0"/>
              <a:t>Costs that are not currently being incurred that a provider anticipates needing to incur during the cost report period to provide CCBHC services or bring facility up to CCBHC standards.</a:t>
            </a:r>
          </a:p>
          <a:p>
            <a:pPr marL="0" indent="0">
              <a:spcBef>
                <a:spcPts val="0"/>
              </a:spcBef>
              <a:buClr>
                <a:srgbClr val="F05E21"/>
              </a:buClr>
              <a:buNone/>
            </a:pPr>
            <a:r>
              <a:rPr lang="en-US" sz="2000" dirty="0"/>
              <a:t>Examples of anticipated costs:</a:t>
            </a:r>
          </a:p>
          <a:p>
            <a:pPr lvl="1">
              <a:spcBef>
                <a:spcPts val="0"/>
              </a:spcBef>
              <a:buClr>
                <a:srgbClr val="F05E21"/>
              </a:buClr>
            </a:pPr>
            <a:r>
              <a:rPr lang="en-US" sz="2000" dirty="0"/>
              <a:t>New staff.</a:t>
            </a:r>
          </a:p>
          <a:p>
            <a:pPr marL="1143000" lvl="2" indent="-228600">
              <a:lnSpc>
                <a:spcPct val="100000"/>
              </a:lnSpc>
              <a:spcBef>
                <a:spcPts val="0"/>
              </a:spcBef>
              <a:buClr>
                <a:srgbClr val="F05E21"/>
              </a:buClr>
              <a:buFont typeface="Wingdings" panose="05000000000000000000" pitchFamily="2" charset="2"/>
              <a:buChar char="§"/>
            </a:pPr>
            <a:r>
              <a:rPr lang="en-US" sz="2000" dirty="0"/>
              <a:t>Outreach Coordinator.</a:t>
            </a:r>
          </a:p>
          <a:p>
            <a:pPr marL="1143000" lvl="2" indent="-228600">
              <a:lnSpc>
                <a:spcPct val="100000"/>
              </a:lnSpc>
              <a:spcBef>
                <a:spcPts val="0"/>
              </a:spcBef>
              <a:buClr>
                <a:srgbClr val="F05E21"/>
              </a:buClr>
              <a:buFont typeface="Wingdings" panose="05000000000000000000" pitchFamily="2" charset="2"/>
              <a:buChar char="§"/>
            </a:pPr>
            <a:r>
              <a:rPr lang="en-US" sz="2000" dirty="0"/>
              <a:t>Law Enforcement Coordinator.</a:t>
            </a:r>
          </a:p>
          <a:p>
            <a:pPr lvl="1">
              <a:spcBef>
                <a:spcPts val="0"/>
              </a:spcBef>
              <a:buClr>
                <a:srgbClr val="F05E21"/>
              </a:buClr>
            </a:pPr>
            <a:r>
              <a:rPr lang="en-US" sz="2000" dirty="0"/>
              <a:t>New medical equipment.</a:t>
            </a:r>
          </a:p>
          <a:p>
            <a:pPr lvl="1">
              <a:spcBef>
                <a:spcPts val="0"/>
              </a:spcBef>
              <a:buClr>
                <a:srgbClr val="F05E21"/>
              </a:buClr>
            </a:pPr>
            <a:r>
              <a:rPr lang="en-US" sz="2000" dirty="0"/>
              <a:t>Electronic health record (EHR) costs.</a:t>
            </a:r>
          </a:p>
          <a:p>
            <a:pPr lvl="1">
              <a:spcBef>
                <a:spcPts val="0"/>
              </a:spcBef>
              <a:buClr>
                <a:srgbClr val="F05E21"/>
              </a:buClr>
            </a:pPr>
            <a:r>
              <a:rPr lang="en-US" sz="2000" dirty="0"/>
              <a:t>Health information exchange expenditures.</a:t>
            </a:r>
          </a:p>
          <a:p>
            <a:pPr lvl="1">
              <a:spcBef>
                <a:spcPts val="0"/>
              </a:spcBef>
              <a:buClr>
                <a:srgbClr val="F05E21"/>
              </a:buClr>
            </a:pPr>
            <a:r>
              <a:rPr lang="en-US" sz="2000" dirty="0"/>
              <a:t>Anticipated costs </a:t>
            </a:r>
            <a:r>
              <a:rPr lang="en-US" sz="2000" b="1" u="sng" dirty="0"/>
              <a:t>COULD</a:t>
            </a:r>
            <a:r>
              <a:rPr lang="en-US" sz="2000" dirty="0"/>
              <a:t> be </a:t>
            </a:r>
            <a:r>
              <a:rPr lang="en-US" sz="2000" b="1" u="sng" dirty="0"/>
              <a:t>ANY</a:t>
            </a:r>
            <a:r>
              <a:rPr lang="en-US" sz="2000" dirty="0"/>
              <a:t> cost that will be incurred as a CCBHC that is not currently being incurred.</a:t>
            </a:r>
            <a:endParaRPr lang="en-US" sz="2000" b="1" u="sng" dirty="0"/>
          </a:p>
        </p:txBody>
      </p:sp>
      <p:sp>
        <p:nvSpPr>
          <p:cNvPr id="4" name="Slide Number Placeholder 3">
            <a:extLst>
              <a:ext uri="{FF2B5EF4-FFF2-40B4-BE49-F238E27FC236}">
                <a16:creationId xmlns:a16="http://schemas.microsoft.com/office/drawing/2014/main" id="{F1186131-67AE-BA1E-A934-5C20C0DB8246}"/>
              </a:ext>
            </a:extLst>
          </p:cNvPr>
          <p:cNvSpPr>
            <a:spLocks noGrp="1"/>
          </p:cNvSpPr>
          <p:nvPr>
            <p:ph type="sldNum" sz="quarter" idx="10"/>
          </p:nvPr>
        </p:nvSpPr>
        <p:spPr/>
        <p:txBody>
          <a:bodyPr/>
          <a:lstStyle/>
          <a:p>
            <a:fld id="{58339581-759F-43B7-B47D-47F906F0E294}" type="slidenum">
              <a:rPr lang="en-US" smtClean="0"/>
              <a:pPr/>
              <a:t>25</a:t>
            </a:fld>
            <a:endParaRPr lang="en-US" dirty="0"/>
          </a:p>
        </p:txBody>
      </p:sp>
    </p:spTree>
    <p:extLst>
      <p:ext uri="{BB962C8B-B14F-4D97-AF65-F5344CB8AC3E}">
        <p14:creationId xmlns:p14="http://schemas.microsoft.com/office/powerpoint/2010/main" val="369124477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63FC50B-F48A-C602-CACA-CFB02FE238D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23866FC-3764-DACF-E938-D1BFA5F5E1C0}"/>
              </a:ext>
            </a:extLst>
          </p:cNvPr>
          <p:cNvSpPr>
            <a:spLocks noGrp="1"/>
          </p:cNvSpPr>
          <p:nvPr>
            <p:ph type="ctrTitle"/>
          </p:nvPr>
        </p:nvSpPr>
        <p:spPr/>
        <p:txBody>
          <a:bodyPr/>
          <a:lstStyle/>
          <a:p>
            <a:r>
              <a:rPr lang="en-US" dirty="0"/>
              <a:t>CCBHC Cost Report</a:t>
            </a:r>
          </a:p>
        </p:txBody>
      </p:sp>
      <p:sp>
        <p:nvSpPr>
          <p:cNvPr id="3" name="Slide Number Placeholder 2">
            <a:extLst>
              <a:ext uri="{FF2B5EF4-FFF2-40B4-BE49-F238E27FC236}">
                <a16:creationId xmlns:a16="http://schemas.microsoft.com/office/drawing/2014/main" id="{385265AF-D387-F567-374E-6ED457F5CB2E}"/>
              </a:ext>
            </a:extLst>
          </p:cNvPr>
          <p:cNvSpPr>
            <a:spLocks noGrp="1"/>
          </p:cNvSpPr>
          <p:nvPr>
            <p:ph type="sldNum" sz="quarter" idx="10"/>
          </p:nvPr>
        </p:nvSpPr>
        <p:spPr/>
        <p:txBody>
          <a:bodyPr/>
          <a:lstStyle/>
          <a:p>
            <a:fld id="{58339581-759F-43B7-B47D-47F906F0E294}" type="slidenum">
              <a:rPr lang="en-US" smtClean="0"/>
              <a:pPr/>
              <a:t>26</a:t>
            </a:fld>
            <a:endParaRPr lang="en-US" dirty="0"/>
          </a:p>
        </p:txBody>
      </p:sp>
    </p:spTree>
    <p:extLst>
      <p:ext uri="{BB962C8B-B14F-4D97-AF65-F5344CB8AC3E}">
        <p14:creationId xmlns:p14="http://schemas.microsoft.com/office/powerpoint/2010/main" val="336419148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C9D9B89-AAEE-7947-18DE-1D67B2F74E5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54C0032-D1B2-DBB7-52AC-66995FB769BA}"/>
              </a:ext>
            </a:extLst>
          </p:cNvPr>
          <p:cNvSpPr>
            <a:spLocks noGrp="1"/>
          </p:cNvSpPr>
          <p:nvPr>
            <p:ph type="title"/>
          </p:nvPr>
        </p:nvSpPr>
        <p:spPr/>
        <p:txBody>
          <a:bodyPr/>
          <a:lstStyle/>
          <a:p>
            <a:r>
              <a:rPr lang="en-US" dirty="0"/>
              <a:t>CCBHC Cost Report Regulations</a:t>
            </a:r>
          </a:p>
        </p:txBody>
      </p:sp>
      <p:sp>
        <p:nvSpPr>
          <p:cNvPr id="3" name="Content Placeholder 2">
            <a:extLst>
              <a:ext uri="{FF2B5EF4-FFF2-40B4-BE49-F238E27FC236}">
                <a16:creationId xmlns:a16="http://schemas.microsoft.com/office/drawing/2014/main" id="{96A0910C-CF07-CC98-BB15-59E2987B1A25}"/>
              </a:ext>
            </a:extLst>
          </p:cNvPr>
          <p:cNvSpPr>
            <a:spLocks noGrp="1"/>
          </p:cNvSpPr>
          <p:nvPr>
            <p:ph idx="1"/>
          </p:nvPr>
        </p:nvSpPr>
        <p:spPr>
          <a:xfrm>
            <a:off x="635000" y="1329397"/>
            <a:ext cx="10922000" cy="5034458"/>
          </a:xfrm>
        </p:spPr>
        <p:txBody>
          <a:bodyPr>
            <a:noAutofit/>
          </a:bodyPr>
          <a:lstStyle/>
          <a:p>
            <a:pPr marL="0" indent="0">
              <a:spcBef>
                <a:spcPts val="0"/>
              </a:spcBef>
              <a:buNone/>
            </a:pPr>
            <a:r>
              <a:rPr lang="en-US" sz="2000" dirty="0"/>
              <a:t>CCBHC Cost Report and Instructions:</a:t>
            </a:r>
          </a:p>
          <a:p>
            <a:pPr marL="457200" lvl="1">
              <a:spcBef>
                <a:spcPts val="0"/>
              </a:spcBef>
            </a:pPr>
            <a:r>
              <a:rPr lang="en-US" sz="2000" dirty="0">
                <a:hlinkClick r:id="rId2"/>
              </a:rPr>
              <a:t>https://www.medicaid.gov/media/173116</a:t>
            </a:r>
            <a:endParaRPr lang="en-US" sz="2000" dirty="0"/>
          </a:p>
          <a:p>
            <a:pPr marL="457200" lvl="1">
              <a:spcBef>
                <a:spcPts val="0"/>
              </a:spcBef>
            </a:pPr>
            <a:r>
              <a:rPr lang="en-US" sz="2000" dirty="0">
                <a:hlinkClick r:id="rId3"/>
              </a:rPr>
              <a:t>https://www.medicaid.gov/medicaid/financial-management/downloads/ccbhc-cost-rpt-instr.pdf</a:t>
            </a:r>
            <a:endParaRPr lang="en-US" sz="2000" dirty="0"/>
          </a:p>
          <a:p>
            <a:pPr marL="0" indent="0">
              <a:spcBef>
                <a:spcPts val="0"/>
              </a:spcBef>
              <a:buNone/>
            </a:pPr>
            <a:endParaRPr lang="en-US" sz="2000" dirty="0"/>
          </a:p>
          <a:p>
            <a:pPr marL="0" indent="0">
              <a:spcBef>
                <a:spcPts val="0"/>
              </a:spcBef>
              <a:buNone/>
            </a:pPr>
            <a:r>
              <a:rPr lang="en-US" sz="2000" dirty="0"/>
              <a:t>When reporting costs, the CCBHC must adhere to:</a:t>
            </a:r>
          </a:p>
          <a:p>
            <a:pPr marL="457200" indent="-223838">
              <a:spcBef>
                <a:spcPts val="0"/>
              </a:spcBef>
            </a:pPr>
            <a:r>
              <a:rPr lang="en-US" sz="2000" dirty="0"/>
              <a:t>45 Code of Federal Regulations (CFR) §75 Uniform Administrative Requirements, Cost Principles, and Audit Requirements for U.S. Department of Health and Human Services Awards. </a:t>
            </a:r>
          </a:p>
          <a:p>
            <a:pPr marL="457200" indent="-223838">
              <a:spcBef>
                <a:spcPts val="0"/>
              </a:spcBef>
            </a:pPr>
            <a:r>
              <a:rPr lang="en-US" sz="2000" dirty="0"/>
              <a:t>2 CFR 200 Uniform Administrative Requirements, Cost Principles, and Audit Requirements for Federal Awards.</a:t>
            </a:r>
          </a:p>
        </p:txBody>
      </p:sp>
      <p:sp>
        <p:nvSpPr>
          <p:cNvPr id="4" name="Slide Number Placeholder 3">
            <a:extLst>
              <a:ext uri="{FF2B5EF4-FFF2-40B4-BE49-F238E27FC236}">
                <a16:creationId xmlns:a16="http://schemas.microsoft.com/office/drawing/2014/main" id="{249C72DD-2ECD-B94A-DAEC-3548C46EC224}"/>
              </a:ext>
            </a:extLst>
          </p:cNvPr>
          <p:cNvSpPr>
            <a:spLocks noGrp="1"/>
          </p:cNvSpPr>
          <p:nvPr>
            <p:ph type="sldNum" sz="quarter" idx="10"/>
          </p:nvPr>
        </p:nvSpPr>
        <p:spPr/>
        <p:txBody>
          <a:bodyPr/>
          <a:lstStyle/>
          <a:p>
            <a:fld id="{58339581-759F-43B7-B47D-47F906F0E294}" type="slidenum">
              <a:rPr lang="en-US" smtClean="0"/>
              <a:pPr/>
              <a:t>27</a:t>
            </a:fld>
            <a:endParaRPr lang="en-US" dirty="0"/>
          </a:p>
        </p:txBody>
      </p:sp>
    </p:spTree>
    <p:extLst>
      <p:ext uri="{BB962C8B-B14F-4D97-AF65-F5344CB8AC3E}">
        <p14:creationId xmlns:p14="http://schemas.microsoft.com/office/powerpoint/2010/main" val="265725485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5603B38-89E5-BF26-FF81-16359F3A4D3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8BA546A-6439-FE73-8854-C5B7724C492C}"/>
              </a:ext>
            </a:extLst>
          </p:cNvPr>
          <p:cNvSpPr>
            <a:spLocks noGrp="1"/>
          </p:cNvSpPr>
          <p:nvPr>
            <p:ph type="title"/>
          </p:nvPr>
        </p:nvSpPr>
        <p:spPr/>
        <p:txBody>
          <a:bodyPr/>
          <a:lstStyle/>
          <a:p>
            <a:r>
              <a:rPr lang="en-US" dirty="0"/>
              <a:t>Cost Report Walkthrough</a:t>
            </a:r>
          </a:p>
        </p:txBody>
      </p:sp>
      <p:sp>
        <p:nvSpPr>
          <p:cNvPr id="3" name="Content Placeholder 2">
            <a:extLst>
              <a:ext uri="{FF2B5EF4-FFF2-40B4-BE49-F238E27FC236}">
                <a16:creationId xmlns:a16="http://schemas.microsoft.com/office/drawing/2014/main" id="{85CA329B-5DA4-7DA4-BEDC-93542B628A1D}"/>
              </a:ext>
            </a:extLst>
          </p:cNvPr>
          <p:cNvSpPr>
            <a:spLocks noGrp="1"/>
          </p:cNvSpPr>
          <p:nvPr>
            <p:ph idx="1"/>
          </p:nvPr>
        </p:nvSpPr>
        <p:spPr>
          <a:xfrm>
            <a:off x="635000" y="1329397"/>
            <a:ext cx="10922000" cy="5034458"/>
          </a:xfrm>
        </p:spPr>
        <p:txBody>
          <a:bodyPr>
            <a:noAutofit/>
          </a:bodyPr>
          <a:lstStyle/>
          <a:p>
            <a:pPr>
              <a:buClr>
                <a:srgbClr val="EC5A24"/>
              </a:buClr>
            </a:pPr>
            <a:r>
              <a:rPr lang="en-US" sz="2400" dirty="0"/>
              <a:t>The cost report must be prepared on the accrual basis of accounting.</a:t>
            </a:r>
          </a:p>
          <a:p>
            <a:pPr>
              <a:buClr>
                <a:srgbClr val="EC5A24"/>
              </a:buClr>
            </a:pPr>
            <a:r>
              <a:rPr lang="en-US" sz="2400" dirty="0"/>
              <a:t>All requested information in the tabs must be provided.</a:t>
            </a:r>
          </a:p>
          <a:p>
            <a:pPr>
              <a:buClr>
                <a:srgbClr val="EC5A24"/>
              </a:buClr>
            </a:pPr>
            <a:r>
              <a:rPr lang="en-US" sz="2400" dirty="0"/>
              <a:t>Round all amounts to the nearest whole dollar.</a:t>
            </a:r>
          </a:p>
        </p:txBody>
      </p:sp>
      <p:sp>
        <p:nvSpPr>
          <p:cNvPr id="4" name="Slide Number Placeholder 3">
            <a:extLst>
              <a:ext uri="{FF2B5EF4-FFF2-40B4-BE49-F238E27FC236}">
                <a16:creationId xmlns:a16="http://schemas.microsoft.com/office/drawing/2014/main" id="{49A7064A-CB63-FC29-ECA8-B648F7AC7F2D}"/>
              </a:ext>
            </a:extLst>
          </p:cNvPr>
          <p:cNvSpPr>
            <a:spLocks noGrp="1"/>
          </p:cNvSpPr>
          <p:nvPr>
            <p:ph type="sldNum" sz="quarter" idx="10"/>
          </p:nvPr>
        </p:nvSpPr>
        <p:spPr/>
        <p:txBody>
          <a:bodyPr/>
          <a:lstStyle/>
          <a:p>
            <a:fld id="{58339581-759F-43B7-B47D-47F906F0E294}" type="slidenum">
              <a:rPr lang="en-US" smtClean="0"/>
              <a:pPr/>
              <a:t>28</a:t>
            </a:fld>
            <a:endParaRPr lang="en-US" dirty="0"/>
          </a:p>
        </p:txBody>
      </p:sp>
    </p:spTree>
    <p:extLst>
      <p:ext uri="{BB962C8B-B14F-4D97-AF65-F5344CB8AC3E}">
        <p14:creationId xmlns:p14="http://schemas.microsoft.com/office/powerpoint/2010/main" val="4322178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202ACC-FF74-E52E-6CD6-F0E79788C169}"/>
              </a:ext>
            </a:extLst>
          </p:cNvPr>
          <p:cNvSpPr>
            <a:spLocks noGrp="1"/>
          </p:cNvSpPr>
          <p:nvPr>
            <p:ph type="title"/>
          </p:nvPr>
        </p:nvSpPr>
        <p:spPr/>
        <p:txBody>
          <a:bodyPr/>
          <a:lstStyle/>
          <a:p>
            <a:r>
              <a:rPr lang="en-US" dirty="0"/>
              <a:t>Cost Report Schedules</a:t>
            </a:r>
          </a:p>
        </p:txBody>
      </p:sp>
      <p:sp>
        <p:nvSpPr>
          <p:cNvPr id="4" name="Slide Number Placeholder 3">
            <a:extLst>
              <a:ext uri="{FF2B5EF4-FFF2-40B4-BE49-F238E27FC236}">
                <a16:creationId xmlns:a16="http://schemas.microsoft.com/office/drawing/2014/main" id="{0164A6C2-D1E6-A5E7-EF1F-21896951FCDF}"/>
              </a:ext>
            </a:extLst>
          </p:cNvPr>
          <p:cNvSpPr>
            <a:spLocks noGrp="1"/>
          </p:cNvSpPr>
          <p:nvPr>
            <p:ph type="sldNum" sz="quarter" idx="10"/>
          </p:nvPr>
        </p:nvSpPr>
        <p:spPr/>
        <p:txBody>
          <a:bodyPr/>
          <a:lstStyle/>
          <a:p>
            <a:fld id="{58339581-759F-43B7-B47D-47F906F0E294}" type="slidenum">
              <a:rPr lang="en-US" smtClean="0"/>
              <a:pPr/>
              <a:t>29</a:t>
            </a:fld>
            <a:endParaRPr lang="en-US" dirty="0"/>
          </a:p>
        </p:txBody>
      </p:sp>
      <p:graphicFrame>
        <p:nvGraphicFramePr>
          <p:cNvPr id="5" name="Content Placeholder 3">
            <a:extLst>
              <a:ext uri="{FF2B5EF4-FFF2-40B4-BE49-F238E27FC236}">
                <a16:creationId xmlns:a16="http://schemas.microsoft.com/office/drawing/2014/main" id="{7E722C85-F2C2-8A71-CDC6-DDAB41315959}"/>
              </a:ext>
            </a:extLst>
          </p:cNvPr>
          <p:cNvGraphicFramePr>
            <a:graphicFrameLocks noGrp="1"/>
          </p:cNvGraphicFramePr>
          <p:nvPr>
            <p:ph idx="1"/>
            <p:extLst>
              <p:ext uri="{D42A27DB-BD31-4B8C-83A1-F6EECF244321}">
                <p14:modId xmlns:p14="http://schemas.microsoft.com/office/powerpoint/2010/main" val="1242954009"/>
              </p:ext>
            </p:extLst>
          </p:nvPr>
        </p:nvGraphicFramePr>
        <p:xfrm>
          <a:off x="635000" y="1328738"/>
          <a:ext cx="10922000" cy="46545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79333445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441F71-4378-E3E8-6C22-8903C15DC0C8}"/>
              </a:ext>
            </a:extLst>
          </p:cNvPr>
          <p:cNvSpPr>
            <a:spLocks noGrp="1"/>
          </p:cNvSpPr>
          <p:nvPr>
            <p:ph type="ctrTitle"/>
          </p:nvPr>
        </p:nvSpPr>
        <p:spPr/>
        <p:txBody>
          <a:bodyPr/>
          <a:lstStyle/>
          <a:p>
            <a:r>
              <a:rPr lang="en-US" dirty="0"/>
              <a:t>Background of CCBHC</a:t>
            </a:r>
          </a:p>
        </p:txBody>
      </p:sp>
      <p:sp>
        <p:nvSpPr>
          <p:cNvPr id="3" name="Slide Number Placeholder 2">
            <a:extLst>
              <a:ext uri="{FF2B5EF4-FFF2-40B4-BE49-F238E27FC236}">
                <a16:creationId xmlns:a16="http://schemas.microsoft.com/office/drawing/2014/main" id="{B3B046FD-44CA-D7D0-4E91-3CDA04F5CA01}"/>
              </a:ext>
            </a:extLst>
          </p:cNvPr>
          <p:cNvSpPr>
            <a:spLocks noGrp="1"/>
          </p:cNvSpPr>
          <p:nvPr>
            <p:ph type="sldNum" sz="quarter" idx="10"/>
          </p:nvPr>
        </p:nvSpPr>
        <p:spPr/>
        <p:txBody>
          <a:bodyPr/>
          <a:lstStyle/>
          <a:p>
            <a:fld id="{58339581-759F-43B7-B47D-47F906F0E294}" type="slidenum">
              <a:rPr lang="en-US" smtClean="0"/>
              <a:pPr/>
              <a:t>3</a:t>
            </a:fld>
            <a:endParaRPr lang="en-US" dirty="0"/>
          </a:p>
        </p:txBody>
      </p:sp>
    </p:spTree>
    <p:extLst>
      <p:ext uri="{BB962C8B-B14F-4D97-AF65-F5344CB8AC3E}">
        <p14:creationId xmlns:p14="http://schemas.microsoft.com/office/powerpoint/2010/main" val="64881110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F1E2C6-E3CF-47D8-8768-B8EF9BCC8181}"/>
              </a:ext>
            </a:extLst>
          </p:cNvPr>
          <p:cNvSpPr>
            <a:spLocks noGrp="1"/>
          </p:cNvSpPr>
          <p:nvPr>
            <p:ph type="title"/>
          </p:nvPr>
        </p:nvSpPr>
        <p:spPr/>
        <p:txBody>
          <a:bodyPr/>
          <a:lstStyle/>
          <a:p>
            <a:r>
              <a:rPr lang="en-US" dirty="0"/>
              <a:t>Provider Information – Part I</a:t>
            </a:r>
          </a:p>
        </p:txBody>
      </p:sp>
      <p:sp>
        <p:nvSpPr>
          <p:cNvPr id="4" name="Slide Number Placeholder 3">
            <a:extLst>
              <a:ext uri="{FF2B5EF4-FFF2-40B4-BE49-F238E27FC236}">
                <a16:creationId xmlns:a16="http://schemas.microsoft.com/office/drawing/2014/main" id="{ABF7A23E-3272-A8A1-B603-F8DFE8BE6E96}"/>
              </a:ext>
            </a:extLst>
          </p:cNvPr>
          <p:cNvSpPr>
            <a:spLocks noGrp="1"/>
          </p:cNvSpPr>
          <p:nvPr>
            <p:ph type="sldNum" sz="quarter" idx="10"/>
          </p:nvPr>
        </p:nvSpPr>
        <p:spPr/>
        <p:txBody>
          <a:bodyPr/>
          <a:lstStyle/>
          <a:p>
            <a:fld id="{58339581-759F-43B7-B47D-47F906F0E294}" type="slidenum">
              <a:rPr lang="en-US" smtClean="0"/>
              <a:pPr/>
              <a:t>30</a:t>
            </a:fld>
            <a:endParaRPr lang="en-US" dirty="0"/>
          </a:p>
        </p:txBody>
      </p:sp>
      <p:pic>
        <p:nvPicPr>
          <p:cNvPr id="7" name="Picture 6">
            <a:extLst>
              <a:ext uri="{FF2B5EF4-FFF2-40B4-BE49-F238E27FC236}">
                <a16:creationId xmlns:a16="http://schemas.microsoft.com/office/drawing/2014/main" id="{C999F882-EC46-7055-CF47-A9CFD9821BA2}"/>
              </a:ext>
            </a:extLst>
          </p:cNvPr>
          <p:cNvPicPr>
            <a:picLocks noChangeAspect="1"/>
          </p:cNvPicPr>
          <p:nvPr/>
        </p:nvPicPr>
        <p:blipFill>
          <a:blip r:embed="rId2"/>
          <a:srcRect t="354" b="-1"/>
          <a:stretch>
            <a:fillRect/>
          </a:stretch>
        </p:blipFill>
        <p:spPr>
          <a:xfrm>
            <a:off x="530226" y="1339272"/>
            <a:ext cx="10210800" cy="4954443"/>
          </a:xfrm>
          <a:prstGeom prst="rect">
            <a:avLst/>
          </a:prstGeom>
        </p:spPr>
      </p:pic>
      <p:sp>
        <p:nvSpPr>
          <p:cNvPr id="5" name="Content Placeholder 2">
            <a:extLst>
              <a:ext uri="{FF2B5EF4-FFF2-40B4-BE49-F238E27FC236}">
                <a16:creationId xmlns:a16="http://schemas.microsoft.com/office/drawing/2014/main" id="{938C34C3-6CAA-A55A-DB77-E14841661476}"/>
              </a:ext>
            </a:extLst>
          </p:cNvPr>
          <p:cNvSpPr>
            <a:spLocks noGrp="1"/>
          </p:cNvSpPr>
          <p:nvPr>
            <p:ph idx="1"/>
          </p:nvPr>
        </p:nvSpPr>
        <p:spPr>
          <a:xfrm>
            <a:off x="7019473" y="1407999"/>
            <a:ext cx="4758267" cy="1917240"/>
          </a:xfrm>
        </p:spPr>
        <p:txBody>
          <a:bodyPr>
            <a:normAutofit lnSpcReduction="10000"/>
          </a:bodyPr>
          <a:lstStyle/>
          <a:p>
            <a:pPr marL="0" lvl="0" indent="0" fontAlgn="base">
              <a:spcBef>
                <a:spcPts val="1200"/>
              </a:spcBef>
              <a:spcAft>
                <a:spcPct val="0"/>
              </a:spcAft>
              <a:buClrTx/>
              <a:buSzPct val="80000"/>
              <a:buNone/>
              <a:defRPr sz="1800"/>
            </a:pPr>
            <a:r>
              <a:rPr lang="en-US" sz="1800" dirty="0">
                <a:solidFill>
                  <a:srgbClr val="000000"/>
                </a:solidFill>
                <a:latin typeface="Arial"/>
                <a:ea typeface="ヒラギノ角ゴ ProN W3" pitchFamily="1" charset="-128"/>
                <a:sym typeface="Gill Sans" pitchFamily="1" charset="0"/>
              </a:rPr>
              <a:t>Use the </a:t>
            </a:r>
            <a:r>
              <a:rPr lang="en-US" sz="1800" b="1" i="1" dirty="0">
                <a:solidFill>
                  <a:srgbClr val="F05E21"/>
                </a:solidFill>
                <a:latin typeface="Arial"/>
                <a:ea typeface="ヒラギノ角ゴ ProN W3" pitchFamily="1" charset="-128"/>
                <a:sym typeface="Gill Sans" pitchFamily="1" charset="0"/>
              </a:rPr>
              <a:t>Provider Information</a:t>
            </a:r>
            <a:r>
              <a:rPr lang="en-US" sz="1800" b="1" i="1" dirty="0">
                <a:solidFill>
                  <a:srgbClr val="73B8E3"/>
                </a:solidFill>
                <a:latin typeface="Arial"/>
                <a:ea typeface="ヒラギノ角ゴ ProN W3" pitchFamily="1" charset="-128"/>
                <a:sym typeface="Gill Sans" pitchFamily="1" charset="0"/>
              </a:rPr>
              <a:t> </a:t>
            </a:r>
            <a:r>
              <a:rPr lang="en-US" sz="1800" dirty="0">
                <a:solidFill>
                  <a:srgbClr val="000000"/>
                </a:solidFill>
                <a:latin typeface="Arial"/>
                <a:ea typeface="ヒラギノ角ゴ ProN W3" pitchFamily="1" charset="-128"/>
                <a:sym typeface="Gill Sans" pitchFamily="1" charset="0"/>
              </a:rPr>
              <a:t>tab to report CCBHC identifying information for the CCBHC’s primary center location.</a:t>
            </a:r>
          </a:p>
          <a:p>
            <a:pPr marL="457200" fontAlgn="base">
              <a:spcBef>
                <a:spcPts val="1200"/>
              </a:spcBef>
              <a:spcAft>
                <a:spcPct val="0"/>
              </a:spcAft>
              <a:buClr>
                <a:srgbClr val="F05E21"/>
              </a:buClr>
              <a:buSzPct val="100000"/>
              <a:defRPr sz="1800"/>
            </a:pPr>
            <a:r>
              <a:rPr lang="en-US" sz="1800" dirty="0">
                <a:solidFill>
                  <a:srgbClr val="000000"/>
                </a:solidFill>
                <a:latin typeface="Arial"/>
                <a:ea typeface="ヒラギノ角ゴ ProN W3" pitchFamily="1" charset="-128"/>
                <a:sym typeface="Gill Sans" pitchFamily="1" charset="0"/>
              </a:rPr>
              <a:t>Part I is for single sites or central office information.</a:t>
            </a:r>
          </a:p>
          <a:p>
            <a:endParaRPr lang="en-US" dirty="0"/>
          </a:p>
        </p:txBody>
      </p:sp>
    </p:spTree>
    <p:extLst>
      <p:ext uri="{BB962C8B-B14F-4D97-AF65-F5344CB8AC3E}">
        <p14:creationId xmlns:p14="http://schemas.microsoft.com/office/powerpoint/2010/main" val="117829323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948ED33-4E54-B8F1-C85A-EA890A372BE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4860FD8-2E2F-2E97-8988-E91385D72AAF}"/>
              </a:ext>
            </a:extLst>
          </p:cNvPr>
          <p:cNvSpPr>
            <a:spLocks noGrp="1"/>
          </p:cNvSpPr>
          <p:nvPr>
            <p:ph type="title"/>
          </p:nvPr>
        </p:nvSpPr>
        <p:spPr>
          <a:xfrm>
            <a:off x="415637" y="400540"/>
            <a:ext cx="3694546" cy="825500"/>
          </a:xfrm>
        </p:spPr>
        <p:txBody>
          <a:bodyPr/>
          <a:lstStyle/>
          <a:p>
            <a:r>
              <a:rPr lang="en-US" sz="2800" dirty="0"/>
              <a:t>Provider Information – Part II</a:t>
            </a:r>
          </a:p>
        </p:txBody>
      </p:sp>
      <p:sp>
        <p:nvSpPr>
          <p:cNvPr id="4" name="Slide Number Placeholder 3">
            <a:extLst>
              <a:ext uri="{FF2B5EF4-FFF2-40B4-BE49-F238E27FC236}">
                <a16:creationId xmlns:a16="http://schemas.microsoft.com/office/drawing/2014/main" id="{6FBBB798-CFE9-92B3-D246-FA9FE3FA2691}"/>
              </a:ext>
            </a:extLst>
          </p:cNvPr>
          <p:cNvSpPr>
            <a:spLocks noGrp="1"/>
          </p:cNvSpPr>
          <p:nvPr>
            <p:ph type="sldNum" sz="quarter" idx="10"/>
          </p:nvPr>
        </p:nvSpPr>
        <p:spPr/>
        <p:txBody>
          <a:bodyPr/>
          <a:lstStyle/>
          <a:p>
            <a:fld id="{58339581-759F-43B7-B47D-47F906F0E294}" type="slidenum">
              <a:rPr lang="en-US" smtClean="0"/>
              <a:pPr/>
              <a:t>31</a:t>
            </a:fld>
            <a:endParaRPr lang="en-US" dirty="0"/>
          </a:p>
        </p:txBody>
      </p:sp>
      <p:pic>
        <p:nvPicPr>
          <p:cNvPr id="8" name="Picture 7">
            <a:extLst>
              <a:ext uri="{FF2B5EF4-FFF2-40B4-BE49-F238E27FC236}">
                <a16:creationId xmlns:a16="http://schemas.microsoft.com/office/drawing/2014/main" id="{CA90D4A5-7EF1-E6E9-ED7C-7E42C0B50B59}"/>
              </a:ext>
            </a:extLst>
          </p:cNvPr>
          <p:cNvPicPr>
            <a:picLocks noChangeAspect="1"/>
          </p:cNvPicPr>
          <p:nvPr/>
        </p:nvPicPr>
        <p:blipFill>
          <a:blip r:embed="rId2"/>
          <a:stretch>
            <a:fillRect/>
          </a:stretch>
        </p:blipFill>
        <p:spPr>
          <a:xfrm>
            <a:off x="4230167" y="123449"/>
            <a:ext cx="7632346" cy="6250058"/>
          </a:xfrm>
          <a:prstGeom prst="rect">
            <a:avLst/>
          </a:prstGeom>
          <a:ln w="25400">
            <a:solidFill>
              <a:srgbClr val="000000"/>
            </a:solidFill>
          </a:ln>
        </p:spPr>
      </p:pic>
      <p:sp>
        <p:nvSpPr>
          <p:cNvPr id="9" name="TextBox 8">
            <a:extLst>
              <a:ext uri="{FF2B5EF4-FFF2-40B4-BE49-F238E27FC236}">
                <a16:creationId xmlns:a16="http://schemas.microsoft.com/office/drawing/2014/main" id="{B0D9A407-25CF-1533-D3AC-950499E07818}"/>
              </a:ext>
            </a:extLst>
          </p:cNvPr>
          <p:cNvSpPr txBox="1"/>
          <p:nvPr/>
        </p:nvSpPr>
        <p:spPr>
          <a:xfrm>
            <a:off x="635001" y="1463374"/>
            <a:ext cx="3152867" cy="3570208"/>
          </a:xfrm>
          <a:prstGeom prst="rect">
            <a:avLst/>
          </a:prstGeom>
          <a:noFill/>
        </p:spPr>
        <p:txBody>
          <a:bodyPr wrap="square" rtlCol="0">
            <a:spAutoFit/>
          </a:bodyPr>
          <a:lstStyle/>
          <a:p>
            <a:pPr marL="342900" lvl="0" indent="-342900" fontAlgn="base">
              <a:lnSpc>
                <a:spcPct val="90000"/>
              </a:lnSpc>
              <a:spcBef>
                <a:spcPts val="1200"/>
              </a:spcBef>
              <a:spcAft>
                <a:spcPct val="0"/>
              </a:spcAft>
              <a:buClr>
                <a:srgbClr val="EC5A24"/>
              </a:buClr>
              <a:buSzPct val="80000"/>
              <a:buFont typeface="Arial" panose="020B0604020202020204" pitchFamily="34" charset="0"/>
              <a:buChar char="•"/>
              <a:defRPr sz="1800"/>
            </a:pPr>
            <a:r>
              <a:rPr lang="en-US" sz="2400" dirty="0">
                <a:latin typeface="Arial"/>
                <a:ea typeface="ヒラギノ角ゴ ProN W3" pitchFamily="1" charset="-128"/>
                <a:sym typeface="Gill Sans" pitchFamily="1" charset="0"/>
              </a:rPr>
              <a:t>Part II is used if the entity is filing a consolidated report and should be completed for every additional site.</a:t>
            </a:r>
          </a:p>
          <a:p>
            <a:pPr marL="342900" lvl="0" indent="-342900" fontAlgn="base">
              <a:lnSpc>
                <a:spcPct val="90000"/>
              </a:lnSpc>
              <a:spcBef>
                <a:spcPts val="1200"/>
              </a:spcBef>
              <a:spcAft>
                <a:spcPct val="0"/>
              </a:spcAft>
              <a:buClr>
                <a:srgbClr val="EC5A24"/>
              </a:buClr>
              <a:buSzPct val="80000"/>
              <a:buFont typeface="Arial" panose="020B0604020202020204" pitchFamily="34" charset="0"/>
              <a:buChar char="•"/>
              <a:defRPr sz="1800"/>
            </a:pPr>
            <a:r>
              <a:rPr lang="en-US" sz="2400" dirty="0">
                <a:latin typeface="Arial"/>
                <a:ea typeface="ヒラギノ角ゴ ProN W3" pitchFamily="1" charset="-128"/>
                <a:sym typeface="Gill Sans" pitchFamily="1" charset="0"/>
              </a:rPr>
              <a:t>The tab should be copied for each location.</a:t>
            </a:r>
          </a:p>
        </p:txBody>
      </p:sp>
    </p:spTree>
    <p:extLst>
      <p:ext uri="{BB962C8B-B14F-4D97-AF65-F5344CB8AC3E}">
        <p14:creationId xmlns:p14="http://schemas.microsoft.com/office/powerpoint/2010/main" val="197471870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5DE075-720D-499D-FCBA-431FD2F7FB00}"/>
              </a:ext>
            </a:extLst>
          </p:cNvPr>
          <p:cNvSpPr>
            <a:spLocks noGrp="1"/>
          </p:cNvSpPr>
          <p:nvPr>
            <p:ph type="title"/>
          </p:nvPr>
        </p:nvSpPr>
        <p:spPr/>
        <p:txBody>
          <a:bodyPr/>
          <a:lstStyle/>
          <a:p>
            <a:r>
              <a:rPr lang="en-US" dirty="0"/>
              <a:t>Steps to Creating a Crosswalk and Mapping</a:t>
            </a:r>
          </a:p>
        </p:txBody>
      </p:sp>
      <p:sp>
        <p:nvSpPr>
          <p:cNvPr id="3" name="Content Placeholder 2">
            <a:extLst>
              <a:ext uri="{FF2B5EF4-FFF2-40B4-BE49-F238E27FC236}">
                <a16:creationId xmlns:a16="http://schemas.microsoft.com/office/drawing/2014/main" id="{098C1917-C7A6-5688-9331-DC7A897F186E}"/>
              </a:ext>
            </a:extLst>
          </p:cNvPr>
          <p:cNvSpPr>
            <a:spLocks noGrp="1"/>
          </p:cNvSpPr>
          <p:nvPr>
            <p:ph idx="1"/>
          </p:nvPr>
        </p:nvSpPr>
        <p:spPr/>
        <p:txBody>
          <a:bodyPr>
            <a:normAutofit fontScale="85000" lnSpcReduction="10000"/>
          </a:bodyPr>
          <a:lstStyle/>
          <a:p>
            <a:pPr marL="0" indent="0">
              <a:buClr>
                <a:srgbClr val="73B8E3"/>
              </a:buClr>
              <a:buNone/>
            </a:pPr>
            <a:r>
              <a:rPr lang="en-US" u="sng" dirty="0">
                <a:solidFill>
                  <a:srgbClr val="F05E21"/>
                </a:solidFill>
              </a:rPr>
              <a:t>Step 1</a:t>
            </a:r>
          </a:p>
          <a:p>
            <a:pPr>
              <a:buClr>
                <a:srgbClr val="F05E21"/>
              </a:buClr>
            </a:pPr>
            <a:r>
              <a:rPr lang="en-US" dirty="0"/>
              <a:t>List all trial balance accounts.</a:t>
            </a:r>
          </a:p>
          <a:p>
            <a:pPr>
              <a:buClr>
                <a:srgbClr val="F05E21"/>
              </a:buClr>
            </a:pPr>
            <a:r>
              <a:rPr lang="en-US" dirty="0"/>
              <a:t>Should include all CCBHC allowable services and visits, regardless of payer.</a:t>
            </a:r>
          </a:p>
          <a:p>
            <a:pPr marL="0" indent="0">
              <a:buClr>
                <a:srgbClr val="73B8E3"/>
              </a:buClr>
              <a:buNone/>
            </a:pPr>
            <a:r>
              <a:rPr lang="en-US" u="sng" dirty="0">
                <a:solidFill>
                  <a:srgbClr val="F05E21"/>
                </a:solidFill>
              </a:rPr>
              <a:t>Step 2</a:t>
            </a:r>
          </a:p>
          <a:p>
            <a:pPr>
              <a:buClr>
                <a:srgbClr val="F05E21"/>
              </a:buClr>
            </a:pPr>
            <a:r>
              <a:rPr lang="en-US" dirty="0"/>
              <a:t>Identify the appropriate cost report line and description beside each trial balance account (see cost report instructions).</a:t>
            </a:r>
          </a:p>
          <a:p>
            <a:pPr marL="0" indent="0">
              <a:buClr>
                <a:srgbClr val="73B8E3"/>
              </a:buClr>
              <a:buNone/>
            </a:pPr>
            <a:r>
              <a:rPr lang="en-US" u="sng" dirty="0">
                <a:solidFill>
                  <a:srgbClr val="F05E21"/>
                </a:solidFill>
              </a:rPr>
              <a:t>Step 3</a:t>
            </a:r>
          </a:p>
          <a:p>
            <a:pPr>
              <a:buClr>
                <a:srgbClr val="F05E21"/>
              </a:buClr>
            </a:pPr>
            <a:r>
              <a:rPr lang="en-US" dirty="0"/>
              <a:t>Summarize costs by cost report cost line.</a:t>
            </a:r>
          </a:p>
        </p:txBody>
      </p:sp>
      <p:sp>
        <p:nvSpPr>
          <p:cNvPr id="4" name="Slide Number Placeholder 3">
            <a:extLst>
              <a:ext uri="{FF2B5EF4-FFF2-40B4-BE49-F238E27FC236}">
                <a16:creationId xmlns:a16="http://schemas.microsoft.com/office/drawing/2014/main" id="{CEB49962-3BA3-4AF2-8D8D-0B67B46A0CEE}"/>
              </a:ext>
            </a:extLst>
          </p:cNvPr>
          <p:cNvSpPr>
            <a:spLocks noGrp="1"/>
          </p:cNvSpPr>
          <p:nvPr>
            <p:ph type="sldNum" sz="quarter" idx="10"/>
          </p:nvPr>
        </p:nvSpPr>
        <p:spPr/>
        <p:txBody>
          <a:bodyPr/>
          <a:lstStyle/>
          <a:p>
            <a:fld id="{58339581-759F-43B7-B47D-47F906F0E294}" type="slidenum">
              <a:rPr lang="en-US" smtClean="0"/>
              <a:pPr/>
              <a:t>32</a:t>
            </a:fld>
            <a:endParaRPr lang="en-US" dirty="0"/>
          </a:p>
        </p:txBody>
      </p:sp>
    </p:spTree>
    <p:extLst>
      <p:ext uri="{BB962C8B-B14F-4D97-AF65-F5344CB8AC3E}">
        <p14:creationId xmlns:p14="http://schemas.microsoft.com/office/powerpoint/2010/main" val="356391260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75B8E8-C90A-9E8A-6B9B-069CDDF6E0A2}"/>
              </a:ext>
            </a:extLst>
          </p:cNvPr>
          <p:cNvSpPr>
            <a:spLocks noGrp="1"/>
          </p:cNvSpPr>
          <p:nvPr>
            <p:ph type="title"/>
          </p:nvPr>
        </p:nvSpPr>
        <p:spPr/>
        <p:txBody>
          <a:bodyPr/>
          <a:lstStyle/>
          <a:p>
            <a:r>
              <a:rPr lang="en-US" dirty="0"/>
              <a:t>Mapping Process</a:t>
            </a:r>
          </a:p>
        </p:txBody>
      </p:sp>
      <p:sp>
        <p:nvSpPr>
          <p:cNvPr id="4" name="Slide Number Placeholder 3">
            <a:extLst>
              <a:ext uri="{FF2B5EF4-FFF2-40B4-BE49-F238E27FC236}">
                <a16:creationId xmlns:a16="http://schemas.microsoft.com/office/drawing/2014/main" id="{B2C0FE48-8AAD-E0B6-7330-CF28C54542BE}"/>
              </a:ext>
            </a:extLst>
          </p:cNvPr>
          <p:cNvSpPr>
            <a:spLocks noGrp="1"/>
          </p:cNvSpPr>
          <p:nvPr>
            <p:ph type="sldNum" sz="quarter" idx="10"/>
          </p:nvPr>
        </p:nvSpPr>
        <p:spPr/>
        <p:txBody>
          <a:bodyPr/>
          <a:lstStyle/>
          <a:p>
            <a:fld id="{58339581-759F-43B7-B47D-47F906F0E294}" type="slidenum">
              <a:rPr lang="en-US" smtClean="0"/>
              <a:pPr/>
              <a:t>33</a:t>
            </a:fld>
            <a:endParaRPr lang="en-US" dirty="0"/>
          </a:p>
        </p:txBody>
      </p:sp>
      <p:grpSp>
        <p:nvGrpSpPr>
          <p:cNvPr id="5" name="Group 4">
            <a:extLst>
              <a:ext uri="{FF2B5EF4-FFF2-40B4-BE49-F238E27FC236}">
                <a16:creationId xmlns:a16="http://schemas.microsoft.com/office/drawing/2014/main" id="{FF4CE4D4-0C3E-8E96-40CE-3C1327B398EB}"/>
              </a:ext>
            </a:extLst>
          </p:cNvPr>
          <p:cNvGrpSpPr/>
          <p:nvPr/>
        </p:nvGrpSpPr>
        <p:grpSpPr>
          <a:xfrm>
            <a:off x="2104026" y="1346279"/>
            <a:ext cx="1284067" cy="367292"/>
            <a:chOff x="-4313" y="2376506"/>
            <a:chExt cx="2117596" cy="1266787"/>
          </a:xfrm>
        </p:grpSpPr>
        <p:sp>
          <p:nvSpPr>
            <p:cNvPr id="6" name="Rectangle 5">
              <a:extLst>
                <a:ext uri="{FF2B5EF4-FFF2-40B4-BE49-F238E27FC236}">
                  <a16:creationId xmlns:a16="http://schemas.microsoft.com/office/drawing/2014/main" id="{60D12AB4-9368-DA47-B773-F7B00E9A10F7}"/>
                </a:ext>
              </a:extLst>
            </p:cNvPr>
            <p:cNvSpPr/>
            <p:nvPr/>
          </p:nvSpPr>
          <p:spPr>
            <a:xfrm>
              <a:off x="1971" y="2376506"/>
              <a:ext cx="2111312" cy="1266787"/>
            </a:xfrm>
            <a:prstGeom prst="rect">
              <a:avLst/>
            </a:prstGeom>
            <a:solidFill>
              <a:srgbClr val="73B8E3"/>
            </a:solidFill>
            <a:ln w="38100" cap="flat" cmpd="sng" algn="ctr">
              <a:solidFill>
                <a:srgbClr val="FFFFFF">
                  <a:hueOff val="0"/>
                  <a:satOff val="0"/>
                  <a:lumOff val="0"/>
                  <a:alphaOff val="0"/>
                </a:srgbClr>
              </a:solidFill>
              <a:prstDash val="solid"/>
            </a:ln>
            <a:effectLst>
              <a:outerShdw blurRad="40000" dist="20000" dir="5400000" rotWithShape="0">
                <a:srgbClr val="000000">
                  <a:alpha val="38000"/>
                </a:srgbClr>
              </a:outerShdw>
            </a:effectLst>
          </p:spPr>
          <p:txBody>
            <a:bodyPr/>
            <a:lstStyle/>
            <a:p>
              <a:endParaRPr lang="en-US"/>
            </a:p>
          </p:txBody>
        </p:sp>
        <p:sp>
          <p:nvSpPr>
            <p:cNvPr id="7" name="Rectangle 6">
              <a:extLst>
                <a:ext uri="{FF2B5EF4-FFF2-40B4-BE49-F238E27FC236}">
                  <a16:creationId xmlns:a16="http://schemas.microsoft.com/office/drawing/2014/main" id="{22EB0368-EA25-CC2B-35C7-750C8584EC03}"/>
                </a:ext>
              </a:extLst>
            </p:cNvPr>
            <p:cNvSpPr/>
            <p:nvPr/>
          </p:nvSpPr>
          <p:spPr>
            <a:xfrm>
              <a:off x="-4313" y="2376506"/>
              <a:ext cx="2111312" cy="1266787"/>
            </a:xfrm>
            <a:prstGeom prst="rect">
              <a:avLst/>
            </a:prstGeom>
            <a:noFill/>
            <a:ln>
              <a:noFill/>
            </a:ln>
            <a:effectLst/>
          </p:spPr>
          <p:txBody>
            <a:bodyPr spcFirstLastPara="0" vert="horz" wrap="square" lIns="149352" tIns="149352" rIns="149352" bIns="149352" numCol="1" spcCol="1270" anchor="ctr" anchorCtr="0">
              <a:noAutofit/>
            </a:bodyPr>
            <a:lstStyle/>
            <a:p>
              <a:pPr marL="0" marR="0" lvl="0" indent="0" algn="ctr" defTabSz="933450" eaLnBrk="1" fontAlgn="base" latinLnBrk="0" hangingPunct="1">
                <a:lnSpc>
                  <a:spcPct val="90000"/>
                </a:lnSpc>
                <a:spcBef>
                  <a:spcPct val="0"/>
                </a:spcBef>
                <a:spcAft>
                  <a:spcPct val="35000"/>
                </a:spcAft>
                <a:buClrTx/>
                <a:buSzTx/>
                <a:buFontTx/>
                <a:buNone/>
                <a:tabLst/>
                <a:defRPr/>
              </a:pPr>
              <a:r>
                <a:rPr kumimoji="0" lang="en-US" sz="2000" b="1" i="0" u="none" strike="noStrike" kern="0" cap="none" spc="0" normalizeH="0" baseline="0" noProof="0" dirty="0">
                  <a:ln>
                    <a:noFill/>
                  </a:ln>
                  <a:solidFill>
                    <a:srgbClr val="FFFFFF"/>
                  </a:solidFill>
                  <a:effectLst/>
                  <a:uLnTx/>
                  <a:uFillTx/>
                  <a:latin typeface="Arial"/>
                  <a:sym typeface="Gill Sans" pitchFamily="1" charset="0"/>
                </a:rPr>
                <a:t>Step 1</a:t>
              </a:r>
            </a:p>
          </p:txBody>
        </p:sp>
      </p:grpSp>
      <p:grpSp>
        <p:nvGrpSpPr>
          <p:cNvPr id="8" name="Group 7">
            <a:extLst>
              <a:ext uri="{FF2B5EF4-FFF2-40B4-BE49-F238E27FC236}">
                <a16:creationId xmlns:a16="http://schemas.microsoft.com/office/drawing/2014/main" id="{EE1663D9-CAE4-D381-E381-DDD46E7F1656}"/>
              </a:ext>
            </a:extLst>
          </p:cNvPr>
          <p:cNvGrpSpPr/>
          <p:nvPr/>
        </p:nvGrpSpPr>
        <p:grpSpPr>
          <a:xfrm>
            <a:off x="8803906" y="1346279"/>
            <a:ext cx="1280258" cy="367292"/>
            <a:chOff x="1971" y="2376506"/>
            <a:chExt cx="2111312" cy="1266787"/>
          </a:xfrm>
        </p:grpSpPr>
        <p:sp>
          <p:nvSpPr>
            <p:cNvPr id="9" name="Rectangle 8">
              <a:extLst>
                <a:ext uri="{FF2B5EF4-FFF2-40B4-BE49-F238E27FC236}">
                  <a16:creationId xmlns:a16="http://schemas.microsoft.com/office/drawing/2014/main" id="{BB8BEB96-3F6F-5507-E468-B02FA8867E86}"/>
                </a:ext>
              </a:extLst>
            </p:cNvPr>
            <p:cNvSpPr/>
            <p:nvPr/>
          </p:nvSpPr>
          <p:spPr>
            <a:xfrm>
              <a:off x="1971" y="2376506"/>
              <a:ext cx="2111312" cy="1266787"/>
            </a:xfrm>
            <a:prstGeom prst="rect">
              <a:avLst/>
            </a:prstGeom>
            <a:solidFill>
              <a:srgbClr val="002776"/>
            </a:solidFill>
            <a:ln w="38100" cap="flat" cmpd="sng" algn="ctr">
              <a:solidFill>
                <a:srgbClr val="FFFFFF">
                  <a:hueOff val="0"/>
                  <a:satOff val="0"/>
                  <a:lumOff val="0"/>
                  <a:alphaOff val="0"/>
                </a:srgbClr>
              </a:solidFill>
              <a:prstDash val="solid"/>
            </a:ln>
            <a:effectLst>
              <a:outerShdw blurRad="40000" dist="20000" dir="5400000" rotWithShape="0">
                <a:srgbClr val="000000">
                  <a:alpha val="38000"/>
                </a:srgbClr>
              </a:outerShdw>
            </a:effectLst>
          </p:spPr>
          <p:txBody>
            <a:bodyPr/>
            <a:lstStyle/>
            <a:p>
              <a:endParaRPr lang="en-US"/>
            </a:p>
          </p:txBody>
        </p:sp>
        <p:sp>
          <p:nvSpPr>
            <p:cNvPr id="10" name="Rectangle 9">
              <a:extLst>
                <a:ext uri="{FF2B5EF4-FFF2-40B4-BE49-F238E27FC236}">
                  <a16:creationId xmlns:a16="http://schemas.microsoft.com/office/drawing/2014/main" id="{9CA55603-9C3F-2B7E-7AE5-4A95BDD72036}"/>
                </a:ext>
              </a:extLst>
            </p:cNvPr>
            <p:cNvSpPr/>
            <p:nvPr/>
          </p:nvSpPr>
          <p:spPr>
            <a:xfrm>
              <a:off x="8253" y="2376506"/>
              <a:ext cx="2105030" cy="1266787"/>
            </a:xfrm>
            <a:prstGeom prst="rect">
              <a:avLst/>
            </a:prstGeom>
            <a:solidFill>
              <a:srgbClr val="73B8E3"/>
            </a:solidFill>
            <a:ln>
              <a:noFill/>
            </a:ln>
            <a:effectLst/>
          </p:spPr>
          <p:txBody>
            <a:bodyPr spcFirstLastPara="0" vert="horz" wrap="square" lIns="149352" tIns="149352" rIns="149352" bIns="149352" numCol="1" spcCol="1270" anchor="ctr" anchorCtr="0">
              <a:noAutofit/>
            </a:bodyPr>
            <a:lstStyle/>
            <a:p>
              <a:pPr marL="0" marR="0" lvl="0" indent="0" algn="ctr" defTabSz="933450" eaLnBrk="1" fontAlgn="base" latinLnBrk="0" hangingPunct="1">
                <a:lnSpc>
                  <a:spcPct val="90000"/>
                </a:lnSpc>
                <a:spcBef>
                  <a:spcPct val="0"/>
                </a:spcBef>
                <a:spcAft>
                  <a:spcPct val="35000"/>
                </a:spcAft>
                <a:buClrTx/>
                <a:buSzTx/>
                <a:buFontTx/>
                <a:buNone/>
                <a:tabLst/>
                <a:defRPr/>
              </a:pPr>
              <a:r>
                <a:rPr kumimoji="0" lang="en-US" sz="2000" b="1" i="0" u="none" strike="noStrike" kern="0" cap="none" spc="0" normalizeH="0" baseline="0" noProof="0" dirty="0">
                  <a:ln>
                    <a:noFill/>
                  </a:ln>
                  <a:solidFill>
                    <a:srgbClr val="FFFFFF"/>
                  </a:solidFill>
                  <a:effectLst/>
                  <a:uLnTx/>
                  <a:uFillTx/>
                  <a:latin typeface="Arial"/>
                  <a:sym typeface="Gill Sans" pitchFamily="1" charset="0"/>
                </a:rPr>
                <a:t>Step 3</a:t>
              </a:r>
            </a:p>
          </p:txBody>
        </p:sp>
      </p:grpSp>
      <p:grpSp>
        <p:nvGrpSpPr>
          <p:cNvPr id="11" name="Group 10">
            <a:extLst>
              <a:ext uri="{FF2B5EF4-FFF2-40B4-BE49-F238E27FC236}">
                <a16:creationId xmlns:a16="http://schemas.microsoft.com/office/drawing/2014/main" id="{776B2E3B-C496-DF7E-3CB3-C0CEE8A05196}"/>
              </a:ext>
            </a:extLst>
          </p:cNvPr>
          <p:cNvGrpSpPr/>
          <p:nvPr/>
        </p:nvGrpSpPr>
        <p:grpSpPr>
          <a:xfrm>
            <a:off x="5706893" y="1346279"/>
            <a:ext cx="1280258" cy="367292"/>
            <a:chOff x="1971" y="2376506"/>
            <a:chExt cx="2111312" cy="1266787"/>
          </a:xfrm>
        </p:grpSpPr>
        <p:sp>
          <p:nvSpPr>
            <p:cNvPr id="12" name="Rectangle 11">
              <a:extLst>
                <a:ext uri="{FF2B5EF4-FFF2-40B4-BE49-F238E27FC236}">
                  <a16:creationId xmlns:a16="http://schemas.microsoft.com/office/drawing/2014/main" id="{693CECE2-E8B1-429A-9792-25CD1671BA93}"/>
                </a:ext>
              </a:extLst>
            </p:cNvPr>
            <p:cNvSpPr/>
            <p:nvPr/>
          </p:nvSpPr>
          <p:spPr>
            <a:xfrm>
              <a:off x="1971" y="2376506"/>
              <a:ext cx="2111312" cy="1266787"/>
            </a:xfrm>
            <a:prstGeom prst="rect">
              <a:avLst/>
            </a:prstGeom>
            <a:solidFill>
              <a:srgbClr val="002776"/>
            </a:solidFill>
            <a:ln w="38100" cap="flat" cmpd="sng" algn="ctr">
              <a:solidFill>
                <a:srgbClr val="FFFFFF">
                  <a:hueOff val="0"/>
                  <a:satOff val="0"/>
                  <a:lumOff val="0"/>
                  <a:alphaOff val="0"/>
                </a:srgbClr>
              </a:solidFill>
              <a:prstDash val="solid"/>
            </a:ln>
            <a:effectLst>
              <a:outerShdw blurRad="40000" dist="20000" dir="5400000" rotWithShape="0">
                <a:srgbClr val="000000">
                  <a:alpha val="38000"/>
                </a:srgbClr>
              </a:outerShdw>
            </a:effectLst>
          </p:spPr>
          <p:txBody>
            <a:bodyPr/>
            <a:lstStyle/>
            <a:p>
              <a:endParaRPr lang="en-US"/>
            </a:p>
          </p:txBody>
        </p:sp>
        <p:sp>
          <p:nvSpPr>
            <p:cNvPr id="13" name="Rectangle 12">
              <a:extLst>
                <a:ext uri="{FF2B5EF4-FFF2-40B4-BE49-F238E27FC236}">
                  <a16:creationId xmlns:a16="http://schemas.microsoft.com/office/drawing/2014/main" id="{B34FD849-1106-533D-D741-BC2AFC5B002E}"/>
                </a:ext>
              </a:extLst>
            </p:cNvPr>
            <p:cNvSpPr/>
            <p:nvPr/>
          </p:nvSpPr>
          <p:spPr>
            <a:xfrm>
              <a:off x="1971" y="2376506"/>
              <a:ext cx="2111312" cy="1266787"/>
            </a:xfrm>
            <a:prstGeom prst="rect">
              <a:avLst/>
            </a:prstGeom>
            <a:solidFill>
              <a:srgbClr val="73B8E3"/>
            </a:solidFill>
            <a:ln>
              <a:noFill/>
            </a:ln>
            <a:effectLst/>
          </p:spPr>
          <p:txBody>
            <a:bodyPr spcFirstLastPara="0" vert="horz" wrap="square" lIns="149352" tIns="149352" rIns="149352" bIns="149352" numCol="1" spcCol="1270" anchor="ctr" anchorCtr="0">
              <a:noAutofit/>
            </a:bodyPr>
            <a:lstStyle/>
            <a:p>
              <a:pPr marL="0" marR="0" lvl="0" indent="0" algn="ctr" defTabSz="933450" eaLnBrk="1" fontAlgn="base" latinLnBrk="0" hangingPunct="1">
                <a:lnSpc>
                  <a:spcPct val="90000"/>
                </a:lnSpc>
                <a:spcBef>
                  <a:spcPct val="0"/>
                </a:spcBef>
                <a:spcAft>
                  <a:spcPct val="35000"/>
                </a:spcAft>
                <a:buClrTx/>
                <a:buSzTx/>
                <a:buFontTx/>
                <a:buNone/>
                <a:tabLst/>
                <a:defRPr/>
              </a:pPr>
              <a:r>
                <a:rPr kumimoji="0" lang="en-US" sz="2000" b="1" i="0" u="none" strike="noStrike" kern="0" cap="none" spc="0" normalizeH="0" baseline="0" noProof="0" dirty="0">
                  <a:ln>
                    <a:noFill/>
                  </a:ln>
                  <a:solidFill>
                    <a:srgbClr val="FFFFFF"/>
                  </a:solidFill>
                  <a:effectLst/>
                  <a:uLnTx/>
                  <a:uFillTx/>
                  <a:latin typeface="Arial"/>
                  <a:sym typeface="Gill Sans" pitchFamily="1" charset="0"/>
                </a:rPr>
                <a:t>Step 2</a:t>
              </a:r>
            </a:p>
          </p:txBody>
        </p:sp>
      </p:grpSp>
      <p:pic>
        <p:nvPicPr>
          <p:cNvPr id="14" name="Content Placeholder 3">
            <a:extLst>
              <a:ext uri="{FF2B5EF4-FFF2-40B4-BE49-F238E27FC236}">
                <a16:creationId xmlns:a16="http://schemas.microsoft.com/office/drawing/2014/main" id="{36278645-88D2-46E6-7CFD-69BCF6B9CEF4}"/>
              </a:ext>
            </a:extLst>
          </p:cNvPr>
          <p:cNvPicPr>
            <a:picLocks noGrp="1" noChangeAspect="1"/>
          </p:cNvPicPr>
          <p:nvPr>
            <p:ph idx="1"/>
          </p:nvPr>
        </p:nvPicPr>
        <p:blipFill rotWithShape="1">
          <a:blip r:embed="rId2"/>
          <a:srcRect l="875" r="1241"/>
          <a:stretch/>
        </p:blipFill>
        <p:spPr>
          <a:xfrm>
            <a:off x="956472" y="1748007"/>
            <a:ext cx="10279055" cy="4606611"/>
          </a:xfrm>
          <a:prstGeom prst="rect">
            <a:avLst/>
          </a:prstGeom>
        </p:spPr>
      </p:pic>
    </p:spTree>
    <p:extLst>
      <p:ext uri="{BB962C8B-B14F-4D97-AF65-F5344CB8AC3E}">
        <p14:creationId xmlns:p14="http://schemas.microsoft.com/office/powerpoint/2010/main" val="317596647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533246-8D49-00C8-2A9E-127830B224A6}"/>
              </a:ext>
            </a:extLst>
          </p:cNvPr>
          <p:cNvSpPr>
            <a:spLocks noGrp="1"/>
          </p:cNvSpPr>
          <p:nvPr>
            <p:ph type="title"/>
          </p:nvPr>
        </p:nvSpPr>
        <p:spPr/>
        <p:txBody>
          <a:bodyPr/>
          <a:lstStyle/>
          <a:p>
            <a:r>
              <a:rPr lang="en-US" dirty="0"/>
              <a:t>Trial Balance Part 1A</a:t>
            </a:r>
          </a:p>
        </p:txBody>
      </p:sp>
      <p:sp>
        <p:nvSpPr>
          <p:cNvPr id="4" name="Slide Number Placeholder 3">
            <a:extLst>
              <a:ext uri="{FF2B5EF4-FFF2-40B4-BE49-F238E27FC236}">
                <a16:creationId xmlns:a16="http://schemas.microsoft.com/office/drawing/2014/main" id="{E35E8F9D-D6D8-A59F-A232-C611EEB86336}"/>
              </a:ext>
            </a:extLst>
          </p:cNvPr>
          <p:cNvSpPr>
            <a:spLocks noGrp="1"/>
          </p:cNvSpPr>
          <p:nvPr>
            <p:ph type="sldNum" sz="quarter" idx="10"/>
          </p:nvPr>
        </p:nvSpPr>
        <p:spPr/>
        <p:txBody>
          <a:bodyPr/>
          <a:lstStyle/>
          <a:p>
            <a:fld id="{58339581-759F-43B7-B47D-47F906F0E294}" type="slidenum">
              <a:rPr lang="en-US" smtClean="0"/>
              <a:pPr/>
              <a:t>34</a:t>
            </a:fld>
            <a:endParaRPr lang="en-US" dirty="0"/>
          </a:p>
        </p:txBody>
      </p:sp>
      <p:cxnSp>
        <p:nvCxnSpPr>
          <p:cNvPr id="5" name="Straight Connector 4">
            <a:extLst>
              <a:ext uri="{FF2B5EF4-FFF2-40B4-BE49-F238E27FC236}">
                <a16:creationId xmlns:a16="http://schemas.microsoft.com/office/drawing/2014/main" id="{E5F8B6F3-3272-C7C6-63E8-49FD719A4C89}"/>
              </a:ext>
            </a:extLst>
          </p:cNvPr>
          <p:cNvCxnSpPr/>
          <p:nvPr/>
        </p:nvCxnSpPr>
        <p:spPr>
          <a:xfrm flipV="1">
            <a:off x="2787842" y="2008977"/>
            <a:ext cx="1" cy="304800"/>
          </a:xfrm>
          <a:prstGeom prst="line">
            <a:avLst/>
          </a:prstGeom>
          <a:ln>
            <a:solidFill>
              <a:srgbClr val="F05E21"/>
            </a:solidFill>
          </a:ln>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a16="http://schemas.microsoft.com/office/drawing/2014/main" id="{E6FE33FF-5023-54BD-8997-954150F550CF}"/>
              </a:ext>
            </a:extLst>
          </p:cNvPr>
          <p:cNvCxnSpPr/>
          <p:nvPr/>
        </p:nvCxnSpPr>
        <p:spPr>
          <a:xfrm flipV="1">
            <a:off x="3532908" y="2008977"/>
            <a:ext cx="1" cy="304800"/>
          </a:xfrm>
          <a:prstGeom prst="line">
            <a:avLst/>
          </a:prstGeom>
          <a:ln>
            <a:solidFill>
              <a:srgbClr val="F05E21"/>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2BD00489-B551-4A11-A959-4A159F5C8956}"/>
              </a:ext>
            </a:extLst>
          </p:cNvPr>
          <p:cNvCxnSpPr/>
          <p:nvPr/>
        </p:nvCxnSpPr>
        <p:spPr>
          <a:xfrm flipH="1">
            <a:off x="2787843" y="2008977"/>
            <a:ext cx="745065" cy="0"/>
          </a:xfrm>
          <a:prstGeom prst="line">
            <a:avLst/>
          </a:prstGeom>
          <a:ln>
            <a:solidFill>
              <a:srgbClr val="F05E21"/>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6AA7DE43-7A52-EC3B-3772-05BB18894B53}"/>
              </a:ext>
            </a:extLst>
          </p:cNvPr>
          <p:cNvCxnSpPr/>
          <p:nvPr/>
        </p:nvCxnSpPr>
        <p:spPr>
          <a:xfrm flipV="1">
            <a:off x="5073843" y="2008977"/>
            <a:ext cx="1" cy="304800"/>
          </a:xfrm>
          <a:prstGeom prst="line">
            <a:avLst/>
          </a:prstGeom>
          <a:ln>
            <a:solidFill>
              <a:srgbClr val="F05E21"/>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8CC3E590-3EBF-5834-2A34-A99E1A2481D6}"/>
              </a:ext>
            </a:extLst>
          </p:cNvPr>
          <p:cNvCxnSpPr/>
          <p:nvPr/>
        </p:nvCxnSpPr>
        <p:spPr>
          <a:xfrm flipV="1">
            <a:off x="6513176" y="2008977"/>
            <a:ext cx="1" cy="304800"/>
          </a:xfrm>
          <a:prstGeom prst="line">
            <a:avLst/>
          </a:prstGeom>
          <a:ln>
            <a:solidFill>
              <a:srgbClr val="F05E21"/>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72428D66-3C0E-57EA-6285-709E198DD410}"/>
              </a:ext>
            </a:extLst>
          </p:cNvPr>
          <p:cNvCxnSpPr/>
          <p:nvPr/>
        </p:nvCxnSpPr>
        <p:spPr>
          <a:xfrm flipH="1">
            <a:off x="5073844" y="2008977"/>
            <a:ext cx="1439332" cy="0"/>
          </a:xfrm>
          <a:prstGeom prst="line">
            <a:avLst/>
          </a:prstGeom>
          <a:ln>
            <a:solidFill>
              <a:srgbClr val="F05E2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9A5145CA-F2CA-6F91-BE0E-9ED66907D902}"/>
              </a:ext>
            </a:extLst>
          </p:cNvPr>
          <p:cNvCxnSpPr/>
          <p:nvPr/>
        </p:nvCxnSpPr>
        <p:spPr>
          <a:xfrm>
            <a:off x="5785789" y="1871403"/>
            <a:ext cx="0" cy="146199"/>
          </a:xfrm>
          <a:prstGeom prst="line">
            <a:avLst/>
          </a:prstGeom>
          <a:ln>
            <a:solidFill>
              <a:srgbClr val="F05E21"/>
            </a:solidFill>
          </a:ln>
        </p:spPr>
        <p:style>
          <a:lnRef idx="1">
            <a:schemeClr val="accent1"/>
          </a:lnRef>
          <a:fillRef idx="0">
            <a:schemeClr val="accent1"/>
          </a:fillRef>
          <a:effectRef idx="0">
            <a:schemeClr val="accent1"/>
          </a:effectRef>
          <a:fontRef idx="minor">
            <a:schemeClr val="tx1"/>
          </a:fontRef>
        </p:style>
      </p:cxnSp>
      <p:sp>
        <p:nvSpPr>
          <p:cNvPr id="12" name="Rectangle 11">
            <a:extLst>
              <a:ext uri="{FF2B5EF4-FFF2-40B4-BE49-F238E27FC236}">
                <a16:creationId xmlns:a16="http://schemas.microsoft.com/office/drawing/2014/main" id="{827411B7-9D11-CF18-991E-51FCEE95C071}"/>
              </a:ext>
            </a:extLst>
          </p:cNvPr>
          <p:cNvSpPr/>
          <p:nvPr/>
        </p:nvSpPr>
        <p:spPr>
          <a:xfrm>
            <a:off x="4632196" y="1311250"/>
            <a:ext cx="4489247" cy="584775"/>
          </a:xfrm>
          <a:prstGeom prst="rect">
            <a:avLst/>
          </a:prstGeom>
          <a:solidFill>
            <a:schemeClr val="bg1"/>
          </a:solidFill>
          <a:ln w="19050">
            <a:solidFill>
              <a:srgbClr val="F05E21"/>
            </a:solidFill>
          </a:ln>
        </p:spPr>
        <p:txBody>
          <a:bodyPr wrap="square">
            <a:spAutoFit/>
          </a:bodyPr>
          <a:lstStyle/>
          <a:p>
            <a:pPr lvl="0" algn="ctr" defTabSz="933450">
              <a:spcBef>
                <a:spcPts val="1200"/>
              </a:spcBef>
              <a:buSzPct val="80000"/>
              <a:defRPr sz="1800"/>
            </a:pPr>
            <a:r>
              <a:rPr lang="en-US" sz="1600" dirty="0">
                <a:solidFill>
                  <a:schemeClr val="tx1"/>
                </a:solidFill>
                <a:latin typeface="Arial" panose="020B0604020202020204" pitchFamily="34" charset="0"/>
                <a:cs typeface="Arial" panose="020B0604020202020204" pitchFamily="34" charset="0"/>
              </a:rPr>
              <a:t>This information must correspond with the Trial Balance Reclassifications/Adjustments Tab(s).</a:t>
            </a:r>
          </a:p>
        </p:txBody>
      </p:sp>
      <p:sp>
        <p:nvSpPr>
          <p:cNvPr id="13" name="TextBox 12">
            <a:extLst>
              <a:ext uri="{FF2B5EF4-FFF2-40B4-BE49-F238E27FC236}">
                <a16:creationId xmlns:a16="http://schemas.microsoft.com/office/drawing/2014/main" id="{48453FF6-822D-FE8C-64B4-6B61CB3DD632}"/>
              </a:ext>
            </a:extLst>
          </p:cNvPr>
          <p:cNvSpPr txBox="1"/>
          <p:nvPr/>
        </p:nvSpPr>
        <p:spPr>
          <a:xfrm>
            <a:off x="673818" y="1311251"/>
            <a:ext cx="3709670" cy="584775"/>
          </a:xfrm>
          <a:prstGeom prst="rect">
            <a:avLst/>
          </a:prstGeom>
          <a:solidFill>
            <a:schemeClr val="bg1"/>
          </a:solidFill>
          <a:ln w="19050">
            <a:solidFill>
              <a:srgbClr val="F05E21"/>
            </a:solidFill>
          </a:ln>
        </p:spPr>
        <p:txBody>
          <a:bodyPr wrap="none" rtlCol="0">
            <a:spAutoFit/>
          </a:bodyPr>
          <a:lstStyle/>
          <a:p>
            <a:pPr algn="ctr"/>
            <a:r>
              <a:rPr lang="en-US" sz="1600" dirty="0">
                <a:latin typeface="Arial" panose="020B0604020202020204" pitchFamily="34" charset="0"/>
                <a:cs typeface="Arial" panose="020B0604020202020204" pitchFamily="34" charset="0"/>
              </a:rPr>
              <a:t>This information must correspond with </a:t>
            </a:r>
          </a:p>
          <a:p>
            <a:pPr algn="ctr"/>
            <a:r>
              <a:rPr lang="en-US" sz="1600" dirty="0">
                <a:latin typeface="Arial" panose="020B0604020202020204" pitchFamily="34" charset="0"/>
                <a:cs typeface="Arial" panose="020B0604020202020204" pitchFamily="34" charset="0"/>
              </a:rPr>
              <a:t>mapping of trial balance costs.</a:t>
            </a:r>
          </a:p>
        </p:txBody>
      </p:sp>
      <p:cxnSp>
        <p:nvCxnSpPr>
          <p:cNvPr id="14" name="Straight Connector 13">
            <a:extLst>
              <a:ext uri="{FF2B5EF4-FFF2-40B4-BE49-F238E27FC236}">
                <a16:creationId xmlns:a16="http://schemas.microsoft.com/office/drawing/2014/main" id="{EE93920B-5561-E4AE-5AB0-27A1ACB9ACF7}"/>
              </a:ext>
            </a:extLst>
          </p:cNvPr>
          <p:cNvCxnSpPr/>
          <p:nvPr/>
        </p:nvCxnSpPr>
        <p:spPr>
          <a:xfrm>
            <a:off x="3167150" y="1896026"/>
            <a:ext cx="0" cy="112951"/>
          </a:xfrm>
          <a:prstGeom prst="line">
            <a:avLst/>
          </a:prstGeom>
          <a:ln>
            <a:solidFill>
              <a:srgbClr val="F05E21"/>
            </a:solidFill>
          </a:ln>
        </p:spPr>
        <p:style>
          <a:lnRef idx="1">
            <a:schemeClr val="accent1"/>
          </a:lnRef>
          <a:fillRef idx="0">
            <a:schemeClr val="accent1"/>
          </a:fillRef>
          <a:effectRef idx="0">
            <a:schemeClr val="accent1"/>
          </a:effectRef>
          <a:fontRef idx="minor">
            <a:schemeClr val="tx1"/>
          </a:fontRef>
        </p:style>
      </p:cxnSp>
      <p:pic>
        <p:nvPicPr>
          <p:cNvPr id="15" name="Picture 14">
            <a:extLst>
              <a:ext uri="{FF2B5EF4-FFF2-40B4-BE49-F238E27FC236}">
                <a16:creationId xmlns:a16="http://schemas.microsoft.com/office/drawing/2014/main" id="{BE3A1A98-30FE-5154-06FC-5194E5D0F951}"/>
              </a:ext>
            </a:extLst>
          </p:cNvPr>
          <p:cNvPicPr>
            <a:picLocks noChangeAspect="1"/>
          </p:cNvPicPr>
          <p:nvPr/>
        </p:nvPicPr>
        <p:blipFill>
          <a:blip r:embed="rId2"/>
          <a:stretch>
            <a:fillRect/>
          </a:stretch>
        </p:blipFill>
        <p:spPr>
          <a:xfrm>
            <a:off x="549319" y="2172006"/>
            <a:ext cx="8124412" cy="4223109"/>
          </a:xfrm>
          <a:prstGeom prst="rect">
            <a:avLst/>
          </a:prstGeom>
          <a:ln>
            <a:solidFill>
              <a:schemeClr val="tx1"/>
            </a:solidFill>
          </a:ln>
          <a:effectLst>
            <a:softEdge rad="0"/>
          </a:effectLst>
        </p:spPr>
      </p:pic>
      <p:sp>
        <p:nvSpPr>
          <p:cNvPr id="16" name="TextBox 15">
            <a:extLst>
              <a:ext uri="{FF2B5EF4-FFF2-40B4-BE49-F238E27FC236}">
                <a16:creationId xmlns:a16="http://schemas.microsoft.com/office/drawing/2014/main" id="{44D1B445-17F0-6AF7-4B6F-505F0E19FA46}"/>
              </a:ext>
            </a:extLst>
          </p:cNvPr>
          <p:cNvSpPr txBox="1"/>
          <p:nvPr/>
        </p:nvSpPr>
        <p:spPr>
          <a:xfrm>
            <a:off x="8888445" y="2144365"/>
            <a:ext cx="2846356" cy="3247043"/>
          </a:xfrm>
          <a:prstGeom prst="rect">
            <a:avLst/>
          </a:prstGeom>
          <a:noFill/>
        </p:spPr>
        <p:txBody>
          <a:bodyPr wrap="square" rtlCol="0">
            <a:spAutoFit/>
          </a:bodyPr>
          <a:lstStyle/>
          <a:p>
            <a:pPr algn="ctr">
              <a:lnSpc>
                <a:spcPct val="90000"/>
              </a:lnSpc>
              <a:spcBef>
                <a:spcPts val="1200"/>
              </a:spcBef>
              <a:buClr>
                <a:srgbClr val="F05E21"/>
              </a:buClr>
              <a:buSzPct val="90000"/>
              <a:defRPr sz="1800"/>
            </a:pPr>
            <a:r>
              <a:rPr lang="en-US" sz="2000" b="1" dirty="0">
                <a:solidFill>
                  <a:srgbClr val="F05E21"/>
                </a:solidFill>
                <a:latin typeface="Arial" panose="020B0604020202020204" pitchFamily="34" charset="0"/>
                <a:cs typeface="Arial" panose="020B0604020202020204" pitchFamily="34" charset="0"/>
              </a:rPr>
              <a:t>CCBHC Staff Costs</a:t>
            </a:r>
            <a:endParaRPr lang="en-US" sz="2000" dirty="0">
              <a:latin typeface="Arial" panose="020B0604020202020204" pitchFamily="34" charset="0"/>
              <a:cs typeface="Arial" panose="020B0604020202020204" pitchFamily="34" charset="0"/>
            </a:endParaRPr>
          </a:p>
          <a:p>
            <a:pPr>
              <a:lnSpc>
                <a:spcPct val="90000"/>
              </a:lnSpc>
              <a:spcBef>
                <a:spcPts val="1200"/>
              </a:spcBef>
              <a:buClr>
                <a:srgbClr val="F05E21"/>
              </a:buClr>
              <a:buSzPct val="90000"/>
              <a:defRPr sz="1800"/>
            </a:pPr>
            <a:r>
              <a:rPr lang="en-US" sz="2000" dirty="0">
                <a:latin typeface="Arial" panose="020B0604020202020204" pitchFamily="34" charset="0"/>
                <a:cs typeface="Arial" panose="020B0604020202020204" pitchFamily="34" charset="0"/>
              </a:rPr>
              <a:t>This section is used to report CCBHC staff costs and also shows:</a:t>
            </a:r>
          </a:p>
          <a:p>
            <a:pPr marL="517525" lvl="1" indent="-285750">
              <a:lnSpc>
                <a:spcPct val="90000"/>
              </a:lnSpc>
              <a:spcBef>
                <a:spcPts val="600"/>
              </a:spcBef>
              <a:buClr>
                <a:srgbClr val="F05E21"/>
              </a:buClr>
              <a:buSzPct val="90000"/>
              <a:buFont typeface="Arial" panose="020B0604020202020204" pitchFamily="34" charset="0"/>
              <a:buChar char="•"/>
              <a:defRPr sz="1800"/>
            </a:pPr>
            <a:r>
              <a:rPr lang="en-US" sz="2000" dirty="0">
                <a:latin typeface="Arial" panose="020B0604020202020204" pitchFamily="34" charset="0"/>
                <a:cs typeface="Arial" panose="020B0604020202020204" pitchFamily="34" charset="0"/>
              </a:rPr>
              <a:t>Staff reclassifications.</a:t>
            </a:r>
          </a:p>
          <a:p>
            <a:pPr marL="517525" lvl="1" indent="-285750">
              <a:lnSpc>
                <a:spcPct val="90000"/>
              </a:lnSpc>
              <a:spcBef>
                <a:spcPts val="600"/>
              </a:spcBef>
              <a:buClr>
                <a:srgbClr val="F05E21"/>
              </a:buClr>
              <a:buSzPct val="90000"/>
              <a:buFont typeface="Arial" panose="020B0604020202020204" pitchFamily="34" charset="0"/>
              <a:buChar char="•"/>
              <a:defRPr sz="1800"/>
            </a:pPr>
            <a:r>
              <a:rPr lang="en-US" sz="2000" dirty="0">
                <a:latin typeface="Arial" panose="020B0604020202020204" pitchFamily="34" charset="0"/>
                <a:cs typeface="Arial" panose="020B0604020202020204" pitchFamily="34" charset="0"/>
              </a:rPr>
              <a:t>Adjustments.</a:t>
            </a:r>
          </a:p>
          <a:p>
            <a:pPr marL="517525" lvl="1" indent="-285750">
              <a:lnSpc>
                <a:spcPct val="90000"/>
              </a:lnSpc>
              <a:spcBef>
                <a:spcPts val="600"/>
              </a:spcBef>
              <a:buClr>
                <a:srgbClr val="F05E21"/>
              </a:buClr>
              <a:buSzPct val="90000"/>
              <a:buFont typeface="Arial" panose="020B0604020202020204" pitchFamily="34" charset="0"/>
              <a:buChar char="•"/>
              <a:defRPr sz="1800"/>
            </a:pPr>
            <a:r>
              <a:rPr lang="en-US" sz="2000" dirty="0">
                <a:latin typeface="Arial" panose="020B0604020202020204" pitchFamily="34" charset="0"/>
                <a:cs typeface="Arial" panose="020B0604020202020204" pitchFamily="34" charset="0"/>
              </a:rPr>
              <a:t>Adjustments for anticipated cost changes.</a:t>
            </a:r>
          </a:p>
        </p:txBody>
      </p:sp>
    </p:spTree>
    <p:extLst>
      <p:ext uri="{BB962C8B-B14F-4D97-AF65-F5344CB8AC3E}">
        <p14:creationId xmlns:p14="http://schemas.microsoft.com/office/powerpoint/2010/main" val="402178455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6C1C5CD-AC14-096A-F2A3-D9DC8081546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1B6B7DA-7717-09BC-A2FF-5FB78CED1E8C}"/>
              </a:ext>
            </a:extLst>
          </p:cNvPr>
          <p:cNvSpPr>
            <a:spLocks noGrp="1"/>
          </p:cNvSpPr>
          <p:nvPr>
            <p:ph type="title"/>
          </p:nvPr>
        </p:nvSpPr>
        <p:spPr/>
        <p:txBody>
          <a:bodyPr/>
          <a:lstStyle/>
          <a:p>
            <a:r>
              <a:rPr lang="en-US" dirty="0"/>
              <a:t>Trial Balance Part 1B and 1C</a:t>
            </a:r>
          </a:p>
        </p:txBody>
      </p:sp>
      <p:sp>
        <p:nvSpPr>
          <p:cNvPr id="4" name="Slide Number Placeholder 3">
            <a:extLst>
              <a:ext uri="{FF2B5EF4-FFF2-40B4-BE49-F238E27FC236}">
                <a16:creationId xmlns:a16="http://schemas.microsoft.com/office/drawing/2014/main" id="{6D6EE3E1-BA2E-C5C2-676F-91BAECFE5682}"/>
              </a:ext>
            </a:extLst>
          </p:cNvPr>
          <p:cNvSpPr>
            <a:spLocks noGrp="1"/>
          </p:cNvSpPr>
          <p:nvPr>
            <p:ph type="sldNum" sz="quarter" idx="10"/>
          </p:nvPr>
        </p:nvSpPr>
        <p:spPr/>
        <p:txBody>
          <a:bodyPr/>
          <a:lstStyle/>
          <a:p>
            <a:fld id="{58339581-759F-43B7-B47D-47F906F0E294}" type="slidenum">
              <a:rPr lang="en-US" smtClean="0"/>
              <a:pPr/>
              <a:t>35</a:t>
            </a:fld>
            <a:endParaRPr lang="en-US" dirty="0"/>
          </a:p>
        </p:txBody>
      </p:sp>
      <p:sp>
        <p:nvSpPr>
          <p:cNvPr id="16" name="TextBox 15">
            <a:extLst>
              <a:ext uri="{FF2B5EF4-FFF2-40B4-BE49-F238E27FC236}">
                <a16:creationId xmlns:a16="http://schemas.microsoft.com/office/drawing/2014/main" id="{2A83F151-B431-FE8A-EB13-782D4FADB562}"/>
              </a:ext>
            </a:extLst>
          </p:cNvPr>
          <p:cNvSpPr txBox="1"/>
          <p:nvPr/>
        </p:nvSpPr>
        <p:spPr>
          <a:xfrm>
            <a:off x="9087788" y="2259857"/>
            <a:ext cx="2846356" cy="923330"/>
          </a:xfrm>
          <a:prstGeom prst="rect">
            <a:avLst/>
          </a:prstGeom>
          <a:noFill/>
        </p:spPr>
        <p:txBody>
          <a:bodyPr wrap="square" rtlCol="0">
            <a:spAutoFit/>
          </a:bodyPr>
          <a:lstStyle/>
          <a:p>
            <a:pPr algn="ctr">
              <a:lnSpc>
                <a:spcPct val="90000"/>
              </a:lnSpc>
              <a:spcBef>
                <a:spcPts val="1200"/>
              </a:spcBef>
              <a:buClr>
                <a:srgbClr val="F05E21"/>
              </a:buClr>
              <a:buSzPct val="90000"/>
              <a:defRPr sz="1800"/>
            </a:pPr>
            <a:r>
              <a:rPr lang="en-US" sz="2000" b="1" dirty="0">
                <a:solidFill>
                  <a:srgbClr val="F05E21"/>
                </a:solidFill>
                <a:latin typeface="Arial" panose="020B0604020202020204" pitchFamily="34" charset="0"/>
                <a:cs typeface="Arial" panose="020B0604020202020204" pitchFamily="34" charset="0"/>
              </a:rPr>
              <a:t>CCBHC Costs Under Agreement &amp; Other Direct CCBHC Costs</a:t>
            </a:r>
          </a:p>
        </p:txBody>
      </p:sp>
      <p:cxnSp>
        <p:nvCxnSpPr>
          <p:cNvPr id="3" name="Straight Connector 2">
            <a:extLst>
              <a:ext uri="{FF2B5EF4-FFF2-40B4-BE49-F238E27FC236}">
                <a16:creationId xmlns:a16="http://schemas.microsoft.com/office/drawing/2014/main" id="{5C95F971-492B-7C92-FBC4-90F908EAF956}"/>
              </a:ext>
            </a:extLst>
          </p:cNvPr>
          <p:cNvCxnSpPr/>
          <p:nvPr/>
        </p:nvCxnSpPr>
        <p:spPr>
          <a:xfrm flipV="1">
            <a:off x="3077248" y="2032771"/>
            <a:ext cx="1" cy="275105"/>
          </a:xfrm>
          <a:prstGeom prst="line">
            <a:avLst/>
          </a:prstGeom>
          <a:ln>
            <a:solidFill>
              <a:srgbClr val="F05E21"/>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BF24BB66-795A-23DF-D375-696B33F0787A}"/>
              </a:ext>
            </a:extLst>
          </p:cNvPr>
          <p:cNvCxnSpPr/>
          <p:nvPr/>
        </p:nvCxnSpPr>
        <p:spPr>
          <a:xfrm flipV="1">
            <a:off x="3822314" y="2032771"/>
            <a:ext cx="1" cy="275105"/>
          </a:xfrm>
          <a:prstGeom prst="line">
            <a:avLst/>
          </a:prstGeom>
          <a:ln>
            <a:solidFill>
              <a:srgbClr val="F05E2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36E7F995-E626-C3B7-FFF0-1BF0F67EF90F}"/>
              </a:ext>
            </a:extLst>
          </p:cNvPr>
          <p:cNvCxnSpPr/>
          <p:nvPr/>
        </p:nvCxnSpPr>
        <p:spPr>
          <a:xfrm flipH="1">
            <a:off x="3077249" y="2032771"/>
            <a:ext cx="745065" cy="0"/>
          </a:xfrm>
          <a:prstGeom prst="line">
            <a:avLst/>
          </a:prstGeom>
          <a:ln>
            <a:solidFill>
              <a:srgbClr val="F05E21"/>
            </a:solidFill>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E2F1FCA4-A8D1-3DAD-F934-DC89C5A8DFF9}"/>
              </a:ext>
            </a:extLst>
          </p:cNvPr>
          <p:cNvSpPr txBox="1"/>
          <p:nvPr/>
        </p:nvSpPr>
        <p:spPr>
          <a:xfrm>
            <a:off x="556823" y="1349731"/>
            <a:ext cx="3709670" cy="584775"/>
          </a:xfrm>
          <a:prstGeom prst="rect">
            <a:avLst/>
          </a:prstGeom>
          <a:solidFill>
            <a:schemeClr val="bg1"/>
          </a:solidFill>
          <a:ln w="19050">
            <a:solidFill>
              <a:srgbClr val="F05E21"/>
            </a:solidFill>
          </a:ln>
        </p:spPr>
        <p:txBody>
          <a:bodyPr wrap="none" rtlCol="0">
            <a:spAutoFit/>
          </a:bodyPr>
          <a:lstStyle/>
          <a:p>
            <a:pPr algn="ctr"/>
            <a:r>
              <a:rPr lang="en-US" sz="1600" dirty="0">
                <a:latin typeface="Arial" panose="020B0604020202020204" pitchFamily="34" charset="0"/>
                <a:cs typeface="Arial" panose="020B0604020202020204" pitchFamily="34" charset="0"/>
              </a:rPr>
              <a:t>This information must correspond with </a:t>
            </a:r>
          </a:p>
          <a:p>
            <a:pPr algn="ctr"/>
            <a:r>
              <a:rPr lang="en-US" sz="1600" dirty="0">
                <a:latin typeface="Arial" panose="020B0604020202020204" pitchFamily="34" charset="0"/>
                <a:cs typeface="Arial" panose="020B0604020202020204" pitchFamily="34" charset="0"/>
              </a:rPr>
              <a:t>mapping of trial balance costs.</a:t>
            </a:r>
          </a:p>
        </p:txBody>
      </p:sp>
      <p:sp>
        <p:nvSpPr>
          <p:cNvPr id="20" name="Rectangle 19">
            <a:extLst>
              <a:ext uri="{FF2B5EF4-FFF2-40B4-BE49-F238E27FC236}">
                <a16:creationId xmlns:a16="http://schemas.microsoft.com/office/drawing/2014/main" id="{0142DC5A-9BAA-E3D7-89D0-7D2DBD156C18}"/>
              </a:ext>
            </a:extLst>
          </p:cNvPr>
          <p:cNvSpPr/>
          <p:nvPr/>
        </p:nvSpPr>
        <p:spPr>
          <a:xfrm>
            <a:off x="4582386" y="1362375"/>
            <a:ext cx="4489247" cy="535531"/>
          </a:xfrm>
          <a:prstGeom prst="rect">
            <a:avLst/>
          </a:prstGeom>
          <a:solidFill>
            <a:schemeClr val="bg1"/>
          </a:solidFill>
          <a:ln w="19050">
            <a:solidFill>
              <a:srgbClr val="F05E21"/>
            </a:solidFill>
          </a:ln>
        </p:spPr>
        <p:txBody>
          <a:bodyPr wrap="square">
            <a:spAutoFit/>
          </a:bodyPr>
          <a:lstStyle/>
          <a:p>
            <a:pPr lvl="0" algn="ctr" defTabSz="933450">
              <a:lnSpc>
                <a:spcPct val="90000"/>
              </a:lnSpc>
              <a:spcBef>
                <a:spcPts val="1200"/>
              </a:spcBef>
              <a:buSzPct val="80000"/>
              <a:defRPr sz="1800"/>
            </a:pPr>
            <a:r>
              <a:rPr lang="en-US" sz="1600" dirty="0">
                <a:solidFill>
                  <a:schemeClr val="tx1"/>
                </a:solidFill>
                <a:latin typeface="Arial" panose="020B0604020202020204" pitchFamily="34" charset="0"/>
                <a:cs typeface="Arial" panose="020B0604020202020204" pitchFamily="34" charset="0"/>
              </a:rPr>
              <a:t>This information must correspond with the Trial Balance Reclassifications/Adjustments Tab(s).</a:t>
            </a:r>
          </a:p>
        </p:txBody>
      </p:sp>
      <p:cxnSp>
        <p:nvCxnSpPr>
          <p:cNvPr id="21" name="Straight Connector 20">
            <a:extLst>
              <a:ext uri="{FF2B5EF4-FFF2-40B4-BE49-F238E27FC236}">
                <a16:creationId xmlns:a16="http://schemas.microsoft.com/office/drawing/2014/main" id="{5F9DD696-0C74-7F05-88C6-2CD6DDDB7A89}"/>
              </a:ext>
            </a:extLst>
          </p:cNvPr>
          <p:cNvCxnSpPr/>
          <p:nvPr/>
        </p:nvCxnSpPr>
        <p:spPr>
          <a:xfrm flipH="1" flipV="1">
            <a:off x="5261647" y="2044105"/>
            <a:ext cx="2" cy="215752"/>
          </a:xfrm>
          <a:prstGeom prst="line">
            <a:avLst/>
          </a:prstGeom>
          <a:ln>
            <a:solidFill>
              <a:srgbClr val="F05E21"/>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79693AC0-CC76-DF24-FC48-F93B05227379}"/>
              </a:ext>
            </a:extLst>
          </p:cNvPr>
          <p:cNvCxnSpPr/>
          <p:nvPr/>
        </p:nvCxnSpPr>
        <p:spPr>
          <a:xfrm flipV="1">
            <a:off x="6700981" y="2032772"/>
            <a:ext cx="1" cy="227085"/>
          </a:xfrm>
          <a:prstGeom prst="line">
            <a:avLst/>
          </a:prstGeom>
          <a:ln>
            <a:solidFill>
              <a:srgbClr val="F05E21"/>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1291461B-3785-1C25-F116-3FCE1A9049E3}"/>
              </a:ext>
            </a:extLst>
          </p:cNvPr>
          <p:cNvCxnSpPr/>
          <p:nvPr/>
        </p:nvCxnSpPr>
        <p:spPr>
          <a:xfrm flipH="1">
            <a:off x="5261649" y="2032771"/>
            <a:ext cx="1439332" cy="0"/>
          </a:xfrm>
          <a:prstGeom prst="line">
            <a:avLst/>
          </a:prstGeom>
          <a:ln>
            <a:solidFill>
              <a:srgbClr val="F05E21"/>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E197761B-AC45-5AB1-141A-C14EB8C8BF19}"/>
              </a:ext>
            </a:extLst>
          </p:cNvPr>
          <p:cNvCxnSpPr/>
          <p:nvPr/>
        </p:nvCxnSpPr>
        <p:spPr>
          <a:xfrm>
            <a:off x="5983754" y="1897906"/>
            <a:ext cx="0" cy="146199"/>
          </a:xfrm>
          <a:prstGeom prst="line">
            <a:avLst/>
          </a:prstGeom>
          <a:ln>
            <a:solidFill>
              <a:srgbClr val="F05E21"/>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61E51612-D162-1EE5-7302-0598D7622B30}"/>
              </a:ext>
            </a:extLst>
          </p:cNvPr>
          <p:cNvCxnSpPr/>
          <p:nvPr/>
        </p:nvCxnSpPr>
        <p:spPr>
          <a:xfrm>
            <a:off x="3429462" y="1934506"/>
            <a:ext cx="0" cy="98265"/>
          </a:xfrm>
          <a:prstGeom prst="line">
            <a:avLst/>
          </a:prstGeom>
          <a:ln>
            <a:solidFill>
              <a:srgbClr val="F05E21"/>
            </a:solidFill>
          </a:ln>
        </p:spPr>
        <p:style>
          <a:lnRef idx="1">
            <a:schemeClr val="accent1"/>
          </a:lnRef>
          <a:fillRef idx="0">
            <a:schemeClr val="accent1"/>
          </a:fillRef>
          <a:effectRef idx="0">
            <a:schemeClr val="accent1"/>
          </a:effectRef>
          <a:fontRef idx="minor">
            <a:schemeClr val="tx1"/>
          </a:fontRef>
        </p:style>
      </p:cxnSp>
      <p:pic>
        <p:nvPicPr>
          <p:cNvPr id="26" name="Picture 25">
            <a:extLst>
              <a:ext uri="{FF2B5EF4-FFF2-40B4-BE49-F238E27FC236}">
                <a16:creationId xmlns:a16="http://schemas.microsoft.com/office/drawing/2014/main" id="{7FA10F97-4297-C7AD-040D-FD23BA52F9CB}"/>
              </a:ext>
            </a:extLst>
          </p:cNvPr>
          <p:cNvPicPr>
            <a:picLocks noChangeAspect="1"/>
          </p:cNvPicPr>
          <p:nvPr/>
        </p:nvPicPr>
        <p:blipFill>
          <a:blip r:embed="rId2"/>
          <a:stretch>
            <a:fillRect/>
          </a:stretch>
        </p:blipFill>
        <p:spPr>
          <a:xfrm>
            <a:off x="778414" y="2259857"/>
            <a:ext cx="8293219" cy="3841625"/>
          </a:xfrm>
          <a:prstGeom prst="rect">
            <a:avLst/>
          </a:prstGeom>
          <a:ln>
            <a:solidFill>
              <a:schemeClr val="tx1"/>
            </a:solidFill>
          </a:ln>
        </p:spPr>
      </p:pic>
    </p:spTree>
    <p:extLst>
      <p:ext uri="{BB962C8B-B14F-4D97-AF65-F5344CB8AC3E}">
        <p14:creationId xmlns:p14="http://schemas.microsoft.com/office/powerpoint/2010/main" val="332617983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FF190BE-CE33-7179-A25F-EF97F982E22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DC263F9-6782-2507-5F91-93A46D0131D2}"/>
              </a:ext>
            </a:extLst>
          </p:cNvPr>
          <p:cNvSpPr>
            <a:spLocks noGrp="1"/>
          </p:cNvSpPr>
          <p:nvPr>
            <p:ph type="title"/>
          </p:nvPr>
        </p:nvSpPr>
        <p:spPr/>
        <p:txBody>
          <a:bodyPr/>
          <a:lstStyle/>
          <a:p>
            <a:r>
              <a:rPr lang="en-US" dirty="0"/>
              <a:t>Trial Balance Part 2A and 2B</a:t>
            </a:r>
          </a:p>
        </p:txBody>
      </p:sp>
      <p:sp>
        <p:nvSpPr>
          <p:cNvPr id="4" name="Slide Number Placeholder 3">
            <a:extLst>
              <a:ext uri="{FF2B5EF4-FFF2-40B4-BE49-F238E27FC236}">
                <a16:creationId xmlns:a16="http://schemas.microsoft.com/office/drawing/2014/main" id="{DBA57896-CCFD-3264-2318-77D19A460D25}"/>
              </a:ext>
            </a:extLst>
          </p:cNvPr>
          <p:cNvSpPr>
            <a:spLocks noGrp="1"/>
          </p:cNvSpPr>
          <p:nvPr>
            <p:ph type="sldNum" sz="quarter" idx="10"/>
          </p:nvPr>
        </p:nvSpPr>
        <p:spPr/>
        <p:txBody>
          <a:bodyPr/>
          <a:lstStyle/>
          <a:p>
            <a:fld id="{58339581-759F-43B7-B47D-47F906F0E294}" type="slidenum">
              <a:rPr lang="en-US" smtClean="0"/>
              <a:pPr/>
              <a:t>36</a:t>
            </a:fld>
            <a:endParaRPr lang="en-US" dirty="0"/>
          </a:p>
        </p:txBody>
      </p:sp>
      <p:sp>
        <p:nvSpPr>
          <p:cNvPr id="16" name="TextBox 15">
            <a:extLst>
              <a:ext uri="{FF2B5EF4-FFF2-40B4-BE49-F238E27FC236}">
                <a16:creationId xmlns:a16="http://schemas.microsoft.com/office/drawing/2014/main" id="{A2C808EA-484D-F46B-6349-E65774F42F83}"/>
              </a:ext>
            </a:extLst>
          </p:cNvPr>
          <p:cNvSpPr txBox="1"/>
          <p:nvPr/>
        </p:nvSpPr>
        <p:spPr>
          <a:xfrm>
            <a:off x="9087788" y="2259857"/>
            <a:ext cx="2846356" cy="2831544"/>
          </a:xfrm>
          <a:prstGeom prst="rect">
            <a:avLst/>
          </a:prstGeom>
          <a:noFill/>
        </p:spPr>
        <p:txBody>
          <a:bodyPr wrap="square" rtlCol="0">
            <a:spAutoFit/>
          </a:bodyPr>
          <a:lstStyle/>
          <a:p>
            <a:pPr algn="ctr">
              <a:lnSpc>
                <a:spcPct val="90000"/>
              </a:lnSpc>
              <a:spcBef>
                <a:spcPts val="1200"/>
              </a:spcBef>
              <a:buClr>
                <a:srgbClr val="F05E21"/>
              </a:buClr>
              <a:buSzPct val="90000"/>
              <a:defRPr sz="1800"/>
            </a:pPr>
            <a:r>
              <a:rPr lang="en-US" sz="2000" b="1" dirty="0">
                <a:solidFill>
                  <a:srgbClr val="F05E21"/>
                </a:solidFill>
                <a:latin typeface="Arial" panose="020B0604020202020204" pitchFamily="34" charset="0"/>
                <a:cs typeface="Arial" panose="020B0604020202020204" pitchFamily="34" charset="0"/>
              </a:rPr>
              <a:t>Indirect Costs</a:t>
            </a:r>
          </a:p>
          <a:p>
            <a:pPr>
              <a:spcBef>
                <a:spcPts val="600"/>
              </a:spcBef>
            </a:pPr>
            <a:r>
              <a:rPr lang="en-US" sz="2000" dirty="0">
                <a:latin typeface="Arial" panose="020B0604020202020204" pitchFamily="34" charset="0"/>
                <a:cs typeface="Arial" panose="020B0604020202020204" pitchFamily="34" charset="0"/>
              </a:rPr>
              <a:t>Indirect Costs – Costs incurred to </a:t>
            </a:r>
            <a:r>
              <a:rPr lang="en-US" sz="2000" i="1" dirty="0">
                <a:latin typeface="Arial" panose="020B0604020202020204" pitchFamily="34" charset="0"/>
                <a:cs typeface="Arial" panose="020B0604020202020204" pitchFamily="34" charset="0"/>
              </a:rPr>
              <a:t>support </a:t>
            </a:r>
            <a:r>
              <a:rPr lang="en-US" sz="2000" dirty="0">
                <a:latin typeface="Arial" panose="020B0604020202020204" pitchFamily="34" charset="0"/>
                <a:cs typeface="Arial" panose="020B0604020202020204" pitchFamily="34" charset="0"/>
              </a:rPr>
              <a:t>the providing of a service: </a:t>
            </a:r>
          </a:p>
          <a:p>
            <a:pPr marL="568325" lvl="1" indent="-342900">
              <a:spcBef>
                <a:spcPts val="600"/>
              </a:spcBef>
              <a:buClr>
                <a:srgbClr val="F05E21"/>
              </a:buClr>
              <a:buFont typeface="Arial" panose="020B0604020202020204" pitchFamily="34" charset="0"/>
              <a:buChar char="•"/>
            </a:pPr>
            <a:r>
              <a:rPr lang="en-US" sz="2000" dirty="0">
                <a:latin typeface="Arial" panose="020B0604020202020204" pitchFamily="34" charset="0"/>
                <a:cs typeface="Arial" panose="020B0604020202020204" pitchFamily="34" charset="0"/>
              </a:rPr>
              <a:t>Rental costs.</a:t>
            </a:r>
          </a:p>
          <a:p>
            <a:pPr marL="568325" lvl="1" indent="-342900">
              <a:spcBef>
                <a:spcPts val="600"/>
              </a:spcBef>
              <a:buClr>
                <a:srgbClr val="F05E21"/>
              </a:buClr>
              <a:buFont typeface="Arial" panose="020B0604020202020204" pitchFamily="34" charset="0"/>
              <a:buChar char="•"/>
            </a:pPr>
            <a:r>
              <a:rPr lang="en-US" sz="2000" dirty="0">
                <a:latin typeface="Arial" panose="020B0604020202020204" pitchFamily="34" charset="0"/>
                <a:cs typeface="Arial" panose="020B0604020202020204" pitchFamily="34" charset="0"/>
              </a:rPr>
              <a:t>Utility costs.</a:t>
            </a:r>
          </a:p>
          <a:p>
            <a:pPr marL="568325" lvl="1" indent="-342900">
              <a:spcBef>
                <a:spcPts val="600"/>
              </a:spcBef>
              <a:buClr>
                <a:srgbClr val="F05E21"/>
              </a:buClr>
              <a:buFont typeface="Arial" panose="020B0604020202020204" pitchFamily="34" charset="0"/>
              <a:buChar char="•"/>
            </a:pPr>
            <a:r>
              <a:rPr lang="en-US" sz="2000" dirty="0">
                <a:latin typeface="Arial" panose="020B0604020202020204" pitchFamily="34" charset="0"/>
                <a:cs typeface="Arial" panose="020B0604020202020204" pitchFamily="34" charset="0"/>
              </a:rPr>
              <a:t>Administrative personnel costs.</a:t>
            </a:r>
          </a:p>
        </p:txBody>
      </p:sp>
      <p:sp>
        <p:nvSpPr>
          <p:cNvPr id="5" name="TextBox 4">
            <a:extLst>
              <a:ext uri="{FF2B5EF4-FFF2-40B4-BE49-F238E27FC236}">
                <a16:creationId xmlns:a16="http://schemas.microsoft.com/office/drawing/2014/main" id="{E7FA39AA-8AEB-C788-DE07-7D7B6E8BD87F}"/>
              </a:ext>
            </a:extLst>
          </p:cNvPr>
          <p:cNvSpPr txBox="1"/>
          <p:nvPr/>
        </p:nvSpPr>
        <p:spPr>
          <a:xfrm>
            <a:off x="619640" y="1292435"/>
            <a:ext cx="3709670" cy="584775"/>
          </a:xfrm>
          <a:prstGeom prst="rect">
            <a:avLst/>
          </a:prstGeom>
          <a:solidFill>
            <a:schemeClr val="bg1"/>
          </a:solidFill>
          <a:ln w="19050">
            <a:solidFill>
              <a:srgbClr val="F05E21"/>
            </a:solidFill>
          </a:ln>
        </p:spPr>
        <p:txBody>
          <a:bodyPr wrap="none" rtlCol="0">
            <a:spAutoFit/>
          </a:bodyPr>
          <a:lstStyle/>
          <a:p>
            <a:pPr algn="ctr"/>
            <a:r>
              <a:rPr lang="en-US" sz="1600" dirty="0">
                <a:latin typeface="Arial" panose="020B0604020202020204" pitchFamily="34" charset="0"/>
                <a:cs typeface="Arial" panose="020B0604020202020204" pitchFamily="34" charset="0"/>
              </a:rPr>
              <a:t>This information must correspond with </a:t>
            </a:r>
          </a:p>
          <a:p>
            <a:pPr algn="ctr"/>
            <a:r>
              <a:rPr lang="en-US" sz="1600" dirty="0">
                <a:latin typeface="Arial" panose="020B0604020202020204" pitchFamily="34" charset="0"/>
                <a:cs typeface="Arial" panose="020B0604020202020204" pitchFamily="34" charset="0"/>
              </a:rPr>
              <a:t>mapping of trial balance costs.</a:t>
            </a:r>
          </a:p>
        </p:txBody>
      </p:sp>
      <p:cxnSp>
        <p:nvCxnSpPr>
          <p:cNvPr id="6" name="Straight Connector 5">
            <a:extLst>
              <a:ext uri="{FF2B5EF4-FFF2-40B4-BE49-F238E27FC236}">
                <a16:creationId xmlns:a16="http://schemas.microsoft.com/office/drawing/2014/main" id="{51D2D72A-6B84-D206-8266-EE550EC4C261}"/>
              </a:ext>
            </a:extLst>
          </p:cNvPr>
          <p:cNvCxnSpPr>
            <a:cxnSpLocks/>
          </p:cNvCxnSpPr>
          <p:nvPr/>
        </p:nvCxnSpPr>
        <p:spPr>
          <a:xfrm flipV="1">
            <a:off x="2877512" y="2287398"/>
            <a:ext cx="2" cy="13851"/>
          </a:xfrm>
          <a:prstGeom prst="line">
            <a:avLst/>
          </a:prstGeom>
          <a:ln>
            <a:solidFill>
              <a:srgbClr val="F05E21"/>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09899265-343F-32FA-383D-D8D360017310}"/>
              </a:ext>
            </a:extLst>
          </p:cNvPr>
          <p:cNvCxnSpPr>
            <a:cxnSpLocks/>
          </p:cNvCxnSpPr>
          <p:nvPr/>
        </p:nvCxnSpPr>
        <p:spPr>
          <a:xfrm flipV="1">
            <a:off x="3622578" y="2287398"/>
            <a:ext cx="2" cy="13851"/>
          </a:xfrm>
          <a:prstGeom prst="line">
            <a:avLst/>
          </a:prstGeom>
          <a:ln>
            <a:solidFill>
              <a:srgbClr val="F05E21"/>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ADC1C267-6DBF-B68E-B76D-B429E061CDB7}"/>
              </a:ext>
            </a:extLst>
          </p:cNvPr>
          <p:cNvCxnSpPr>
            <a:cxnSpLocks/>
          </p:cNvCxnSpPr>
          <p:nvPr/>
        </p:nvCxnSpPr>
        <p:spPr>
          <a:xfrm flipH="1">
            <a:off x="2877513" y="1996449"/>
            <a:ext cx="745065" cy="0"/>
          </a:xfrm>
          <a:prstGeom prst="line">
            <a:avLst/>
          </a:prstGeom>
          <a:ln>
            <a:solidFill>
              <a:srgbClr val="F05E21"/>
            </a:solidFill>
          </a:ln>
        </p:spPr>
        <p:style>
          <a:lnRef idx="1">
            <a:schemeClr val="accent1"/>
          </a:lnRef>
          <a:fillRef idx="0">
            <a:schemeClr val="accent1"/>
          </a:fillRef>
          <a:effectRef idx="0">
            <a:schemeClr val="accent1"/>
          </a:effectRef>
          <a:fontRef idx="minor">
            <a:schemeClr val="tx1"/>
          </a:fontRef>
        </p:style>
      </p:cxnSp>
      <p:sp>
        <p:nvSpPr>
          <p:cNvPr id="9" name="Rectangle 8">
            <a:extLst>
              <a:ext uri="{FF2B5EF4-FFF2-40B4-BE49-F238E27FC236}">
                <a16:creationId xmlns:a16="http://schemas.microsoft.com/office/drawing/2014/main" id="{F833EC3C-7EA8-4D38-DFDC-407C75D3901B}"/>
              </a:ext>
            </a:extLst>
          </p:cNvPr>
          <p:cNvSpPr/>
          <p:nvPr/>
        </p:nvSpPr>
        <p:spPr>
          <a:xfrm>
            <a:off x="4468145" y="1337647"/>
            <a:ext cx="4426469" cy="535531"/>
          </a:xfrm>
          <a:prstGeom prst="rect">
            <a:avLst/>
          </a:prstGeom>
          <a:solidFill>
            <a:schemeClr val="bg1"/>
          </a:solidFill>
          <a:ln w="19050">
            <a:solidFill>
              <a:srgbClr val="F05E21"/>
            </a:solidFill>
          </a:ln>
        </p:spPr>
        <p:txBody>
          <a:bodyPr wrap="square">
            <a:spAutoFit/>
          </a:bodyPr>
          <a:lstStyle/>
          <a:p>
            <a:pPr lvl="0" algn="ctr">
              <a:lnSpc>
                <a:spcPct val="90000"/>
              </a:lnSpc>
              <a:buSzPct val="80000"/>
              <a:defRPr sz="1800"/>
            </a:pPr>
            <a:r>
              <a:rPr lang="en-US" sz="1600" dirty="0">
                <a:latin typeface="Arial" panose="020B0604020202020204" pitchFamily="34" charset="0"/>
                <a:cs typeface="Arial" panose="020B0604020202020204" pitchFamily="34" charset="0"/>
              </a:rPr>
              <a:t>This information must correspond with the Trial Balance Reclassifications/Adjustments tab(s).</a:t>
            </a:r>
          </a:p>
        </p:txBody>
      </p:sp>
      <p:cxnSp>
        <p:nvCxnSpPr>
          <p:cNvPr id="10" name="Straight Connector 9">
            <a:extLst>
              <a:ext uri="{FF2B5EF4-FFF2-40B4-BE49-F238E27FC236}">
                <a16:creationId xmlns:a16="http://schemas.microsoft.com/office/drawing/2014/main" id="{9D221419-0F45-9814-9245-D82414668632}"/>
              </a:ext>
            </a:extLst>
          </p:cNvPr>
          <p:cNvCxnSpPr>
            <a:cxnSpLocks/>
          </p:cNvCxnSpPr>
          <p:nvPr/>
        </p:nvCxnSpPr>
        <p:spPr>
          <a:xfrm flipV="1">
            <a:off x="5011113" y="2284377"/>
            <a:ext cx="0" cy="13851"/>
          </a:xfrm>
          <a:prstGeom prst="line">
            <a:avLst/>
          </a:prstGeom>
          <a:ln>
            <a:solidFill>
              <a:srgbClr val="F05E2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89188A49-0067-4EB9-E23C-1AA4007C73DB}"/>
              </a:ext>
            </a:extLst>
          </p:cNvPr>
          <p:cNvCxnSpPr>
            <a:cxnSpLocks/>
          </p:cNvCxnSpPr>
          <p:nvPr/>
        </p:nvCxnSpPr>
        <p:spPr>
          <a:xfrm flipV="1">
            <a:off x="6450445" y="2284377"/>
            <a:ext cx="2" cy="13851"/>
          </a:xfrm>
          <a:prstGeom prst="line">
            <a:avLst/>
          </a:prstGeom>
          <a:ln>
            <a:solidFill>
              <a:srgbClr val="F05E2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B3A69245-6FD9-D37A-1F85-8DED1878D531}"/>
              </a:ext>
            </a:extLst>
          </p:cNvPr>
          <p:cNvCxnSpPr>
            <a:cxnSpLocks/>
          </p:cNvCxnSpPr>
          <p:nvPr/>
        </p:nvCxnSpPr>
        <p:spPr>
          <a:xfrm flipH="1">
            <a:off x="5011113" y="1993428"/>
            <a:ext cx="1439332" cy="0"/>
          </a:xfrm>
          <a:prstGeom prst="line">
            <a:avLst/>
          </a:prstGeom>
          <a:ln>
            <a:solidFill>
              <a:srgbClr val="F05E2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C40A90C2-C5A2-CD5B-82BD-DB3F0EC99EF9}"/>
              </a:ext>
            </a:extLst>
          </p:cNvPr>
          <p:cNvCxnSpPr>
            <a:cxnSpLocks/>
          </p:cNvCxnSpPr>
          <p:nvPr/>
        </p:nvCxnSpPr>
        <p:spPr>
          <a:xfrm>
            <a:off x="3260205" y="1898184"/>
            <a:ext cx="0" cy="90916"/>
          </a:xfrm>
          <a:prstGeom prst="line">
            <a:avLst/>
          </a:prstGeom>
          <a:ln>
            <a:solidFill>
              <a:srgbClr val="F05E2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8932723C-6B74-AF87-EDD4-15C5EB6F712D}"/>
              </a:ext>
            </a:extLst>
          </p:cNvPr>
          <p:cNvCxnSpPr>
            <a:cxnSpLocks/>
          </p:cNvCxnSpPr>
          <p:nvPr/>
        </p:nvCxnSpPr>
        <p:spPr>
          <a:xfrm>
            <a:off x="5688445" y="1858563"/>
            <a:ext cx="0" cy="128736"/>
          </a:xfrm>
          <a:prstGeom prst="line">
            <a:avLst/>
          </a:prstGeom>
          <a:ln>
            <a:solidFill>
              <a:srgbClr val="F05E21"/>
            </a:solidFill>
          </a:ln>
        </p:spPr>
        <p:style>
          <a:lnRef idx="1">
            <a:schemeClr val="accent1"/>
          </a:lnRef>
          <a:fillRef idx="0">
            <a:schemeClr val="accent1"/>
          </a:fillRef>
          <a:effectRef idx="0">
            <a:schemeClr val="accent1"/>
          </a:effectRef>
          <a:fontRef idx="minor">
            <a:schemeClr val="tx1"/>
          </a:fontRef>
        </p:style>
      </p:cxnSp>
      <p:pic>
        <p:nvPicPr>
          <p:cNvPr id="15" name="Picture 14">
            <a:extLst>
              <a:ext uri="{FF2B5EF4-FFF2-40B4-BE49-F238E27FC236}">
                <a16:creationId xmlns:a16="http://schemas.microsoft.com/office/drawing/2014/main" id="{EA4C9CFF-8FAC-D3BF-3AA6-11490517C098}"/>
              </a:ext>
            </a:extLst>
          </p:cNvPr>
          <p:cNvPicPr>
            <a:picLocks noChangeAspect="1"/>
          </p:cNvPicPr>
          <p:nvPr/>
        </p:nvPicPr>
        <p:blipFill>
          <a:blip r:embed="rId2"/>
          <a:stretch>
            <a:fillRect/>
          </a:stretch>
        </p:blipFill>
        <p:spPr>
          <a:xfrm>
            <a:off x="799066" y="2298295"/>
            <a:ext cx="7760052" cy="4103998"/>
          </a:xfrm>
          <a:prstGeom prst="rect">
            <a:avLst/>
          </a:prstGeom>
          <a:ln>
            <a:solidFill>
              <a:schemeClr val="tx1"/>
            </a:solidFill>
          </a:ln>
        </p:spPr>
      </p:pic>
      <p:cxnSp>
        <p:nvCxnSpPr>
          <p:cNvPr id="35" name="Straight Connector 34">
            <a:extLst>
              <a:ext uri="{FF2B5EF4-FFF2-40B4-BE49-F238E27FC236}">
                <a16:creationId xmlns:a16="http://schemas.microsoft.com/office/drawing/2014/main" id="{2611DF51-176A-3A98-906C-FA9F9DAA7ADF}"/>
              </a:ext>
            </a:extLst>
          </p:cNvPr>
          <p:cNvCxnSpPr/>
          <p:nvPr/>
        </p:nvCxnSpPr>
        <p:spPr>
          <a:xfrm flipV="1">
            <a:off x="2877511" y="2003799"/>
            <a:ext cx="1" cy="304800"/>
          </a:xfrm>
          <a:prstGeom prst="line">
            <a:avLst/>
          </a:prstGeom>
          <a:ln>
            <a:solidFill>
              <a:srgbClr val="F05E21"/>
            </a:solidFill>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FAB44473-75F0-9048-FF04-323253410F34}"/>
              </a:ext>
            </a:extLst>
          </p:cNvPr>
          <p:cNvCxnSpPr/>
          <p:nvPr/>
        </p:nvCxnSpPr>
        <p:spPr>
          <a:xfrm flipV="1">
            <a:off x="3624886" y="1993428"/>
            <a:ext cx="1" cy="304800"/>
          </a:xfrm>
          <a:prstGeom prst="line">
            <a:avLst/>
          </a:prstGeom>
          <a:ln>
            <a:solidFill>
              <a:srgbClr val="F05E21"/>
            </a:solidFill>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3F478D5E-CAD4-E32B-F9FF-F05EE48C600D}"/>
              </a:ext>
            </a:extLst>
          </p:cNvPr>
          <p:cNvCxnSpPr/>
          <p:nvPr/>
        </p:nvCxnSpPr>
        <p:spPr>
          <a:xfrm flipV="1">
            <a:off x="5011113" y="1993429"/>
            <a:ext cx="0" cy="304799"/>
          </a:xfrm>
          <a:prstGeom prst="line">
            <a:avLst/>
          </a:prstGeom>
          <a:ln>
            <a:solidFill>
              <a:srgbClr val="F05E21"/>
            </a:solidFill>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723F1947-60DA-F150-B276-10B0BD01A0BF}"/>
              </a:ext>
            </a:extLst>
          </p:cNvPr>
          <p:cNvCxnSpPr/>
          <p:nvPr/>
        </p:nvCxnSpPr>
        <p:spPr>
          <a:xfrm flipV="1">
            <a:off x="6450445" y="2003800"/>
            <a:ext cx="0" cy="304799"/>
          </a:xfrm>
          <a:prstGeom prst="line">
            <a:avLst/>
          </a:prstGeom>
          <a:ln>
            <a:solidFill>
              <a:srgbClr val="F05E2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1979573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31A7977-F944-5DFA-654F-768066ECCF0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EF629F2-6DB9-B121-4C14-9C3EB676EA10}"/>
              </a:ext>
            </a:extLst>
          </p:cNvPr>
          <p:cNvSpPr>
            <a:spLocks noGrp="1"/>
          </p:cNvSpPr>
          <p:nvPr>
            <p:ph type="title"/>
          </p:nvPr>
        </p:nvSpPr>
        <p:spPr/>
        <p:txBody>
          <a:bodyPr/>
          <a:lstStyle/>
          <a:p>
            <a:r>
              <a:rPr lang="en-US" dirty="0"/>
              <a:t>Trial Balance Part 3A and 3B</a:t>
            </a:r>
          </a:p>
        </p:txBody>
      </p:sp>
      <p:sp>
        <p:nvSpPr>
          <p:cNvPr id="4" name="Slide Number Placeholder 3">
            <a:extLst>
              <a:ext uri="{FF2B5EF4-FFF2-40B4-BE49-F238E27FC236}">
                <a16:creationId xmlns:a16="http://schemas.microsoft.com/office/drawing/2014/main" id="{B8219F8D-659F-C2DD-389C-BE16440FE58E}"/>
              </a:ext>
            </a:extLst>
          </p:cNvPr>
          <p:cNvSpPr>
            <a:spLocks noGrp="1"/>
          </p:cNvSpPr>
          <p:nvPr>
            <p:ph type="sldNum" sz="quarter" idx="10"/>
          </p:nvPr>
        </p:nvSpPr>
        <p:spPr/>
        <p:txBody>
          <a:bodyPr/>
          <a:lstStyle/>
          <a:p>
            <a:fld id="{58339581-759F-43B7-B47D-47F906F0E294}" type="slidenum">
              <a:rPr lang="en-US" smtClean="0"/>
              <a:pPr/>
              <a:t>37</a:t>
            </a:fld>
            <a:endParaRPr lang="en-US" dirty="0"/>
          </a:p>
        </p:txBody>
      </p:sp>
      <p:sp>
        <p:nvSpPr>
          <p:cNvPr id="16" name="TextBox 15">
            <a:extLst>
              <a:ext uri="{FF2B5EF4-FFF2-40B4-BE49-F238E27FC236}">
                <a16:creationId xmlns:a16="http://schemas.microsoft.com/office/drawing/2014/main" id="{968E3748-36FC-163B-B256-5611A61A1760}"/>
              </a:ext>
            </a:extLst>
          </p:cNvPr>
          <p:cNvSpPr txBox="1"/>
          <p:nvPr/>
        </p:nvSpPr>
        <p:spPr>
          <a:xfrm>
            <a:off x="9016157" y="1388358"/>
            <a:ext cx="2846356" cy="646331"/>
          </a:xfrm>
          <a:prstGeom prst="rect">
            <a:avLst/>
          </a:prstGeom>
          <a:noFill/>
        </p:spPr>
        <p:txBody>
          <a:bodyPr wrap="square" rtlCol="0">
            <a:spAutoFit/>
          </a:bodyPr>
          <a:lstStyle/>
          <a:p>
            <a:pPr algn="ctr">
              <a:lnSpc>
                <a:spcPct val="90000"/>
              </a:lnSpc>
              <a:spcBef>
                <a:spcPts val="1200"/>
              </a:spcBef>
              <a:buClr>
                <a:srgbClr val="F05E21"/>
              </a:buClr>
              <a:buSzPct val="90000"/>
              <a:defRPr sz="1800"/>
            </a:pPr>
            <a:r>
              <a:rPr lang="en-US" sz="2000" b="1" dirty="0">
                <a:solidFill>
                  <a:srgbClr val="F05E21"/>
                </a:solidFill>
                <a:latin typeface="Arial" panose="020B0604020202020204" pitchFamily="34" charset="0"/>
                <a:cs typeface="Arial" panose="020B0604020202020204" pitchFamily="34" charset="0"/>
              </a:rPr>
              <a:t>Direct Costs for Non-CCBHC Services</a:t>
            </a:r>
          </a:p>
        </p:txBody>
      </p:sp>
      <p:cxnSp>
        <p:nvCxnSpPr>
          <p:cNvPr id="6" name="Straight Connector 5">
            <a:extLst>
              <a:ext uri="{FF2B5EF4-FFF2-40B4-BE49-F238E27FC236}">
                <a16:creationId xmlns:a16="http://schemas.microsoft.com/office/drawing/2014/main" id="{E9EC1D55-F250-5119-5CB3-678B6A3E6814}"/>
              </a:ext>
            </a:extLst>
          </p:cNvPr>
          <p:cNvCxnSpPr>
            <a:cxnSpLocks/>
          </p:cNvCxnSpPr>
          <p:nvPr/>
        </p:nvCxnSpPr>
        <p:spPr>
          <a:xfrm flipV="1">
            <a:off x="2887903" y="2200029"/>
            <a:ext cx="2" cy="13851"/>
          </a:xfrm>
          <a:prstGeom prst="line">
            <a:avLst/>
          </a:prstGeom>
          <a:ln>
            <a:solidFill>
              <a:srgbClr val="F05E21"/>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9C89BBB1-0AC0-17DB-9051-3E7380C2F094}"/>
              </a:ext>
            </a:extLst>
          </p:cNvPr>
          <p:cNvCxnSpPr>
            <a:cxnSpLocks/>
          </p:cNvCxnSpPr>
          <p:nvPr/>
        </p:nvCxnSpPr>
        <p:spPr>
          <a:xfrm flipV="1">
            <a:off x="3632969" y="2200029"/>
            <a:ext cx="2" cy="13851"/>
          </a:xfrm>
          <a:prstGeom prst="line">
            <a:avLst/>
          </a:prstGeom>
          <a:ln>
            <a:solidFill>
              <a:srgbClr val="F05E21"/>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13973F1A-4DAF-FC62-A4F8-68CAF491589B}"/>
              </a:ext>
            </a:extLst>
          </p:cNvPr>
          <p:cNvCxnSpPr>
            <a:cxnSpLocks/>
          </p:cNvCxnSpPr>
          <p:nvPr/>
        </p:nvCxnSpPr>
        <p:spPr>
          <a:xfrm flipV="1">
            <a:off x="5021504" y="2197008"/>
            <a:ext cx="0" cy="13851"/>
          </a:xfrm>
          <a:prstGeom prst="line">
            <a:avLst/>
          </a:prstGeom>
          <a:ln>
            <a:solidFill>
              <a:srgbClr val="F05E2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7FD31D17-64E2-0D67-8DFC-8D43D7FC60BC}"/>
              </a:ext>
            </a:extLst>
          </p:cNvPr>
          <p:cNvCxnSpPr>
            <a:cxnSpLocks/>
          </p:cNvCxnSpPr>
          <p:nvPr/>
        </p:nvCxnSpPr>
        <p:spPr>
          <a:xfrm flipV="1">
            <a:off x="6460836" y="2197008"/>
            <a:ext cx="2" cy="13851"/>
          </a:xfrm>
          <a:prstGeom prst="line">
            <a:avLst/>
          </a:prstGeom>
          <a:ln>
            <a:solidFill>
              <a:srgbClr val="F05E21"/>
            </a:solidFill>
          </a:ln>
        </p:spPr>
        <p:style>
          <a:lnRef idx="1">
            <a:schemeClr val="accent1"/>
          </a:lnRef>
          <a:fillRef idx="0">
            <a:schemeClr val="accent1"/>
          </a:fillRef>
          <a:effectRef idx="0">
            <a:schemeClr val="accent1"/>
          </a:effectRef>
          <a:fontRef idx="minor">
            <a:schemeClr val="tx1"/>
          </a:fontRef>
        </p:style>
      </p:cxnSp>
      <p:pic>
        <p:nvPicPr>
          <p:cNvPr id="3" name="Picture 2">
            <a:extLst>
              <a:ext uri="{FF2B5EF4-FFF2-40B4-BE49-F238E27FC236}">
                <a16:creationId xmlns:a16="http://schemas.microsoft.com/office/drawing/2014/main" id="{2D0A2C7A-A44B-A7D6-6FFE-926FA3403621}"/>
              </a:ext>
            </a:extLst>
          </p:cNvPr>
          <p:cNvPicPr>
            <a:picLocks noChangeAspect="1"/>
          </p:cNvPicPr>
          <p:nvPr/>
        </p:nvPicPr>
        <p:blipFill>
          <a:blip r:embed="rId2"/>
          <a:stretch>
            <a:fillRect/>
          </a:stretch>
        </p:blipFill>
        <p:spPr>
          <a:xfrm>
            <a:off x="635001" y="2197007"/>
            <a:ext cx="9066965" cy="3905836"/>
          </a:xfrm>
          <a:prstGeom prst="rect">
            <a:avLst/>
          </a:prstGeom>
          <a:ln>
            <a:solidFill>
              <a:schemeClr val="tx1"/>
            </a:solidFill>
          </a:ln>
        </p:spPr>
      </p:pic>
      <p:sp>
        <p:nvSpPr>
          <p:cNvPr id="18" name="TextBox 17">
            <a:extLst>
              <a:ext uri="{FF2B5EF4-FFF2-40B4-BE49-F238E27FC236}">
                <a16:creationId xmlns:a16="http://schemas.microsoft.com/office/drawing/2014/main" id="{24D68627-C6A7-C7F4-D960-58E5EA76885E}"/>
              </a:ext>
            </a:extLst>
          </p:cNvPr>
          <p:cNvSpPr txBox="1"/>
          <p:nvPr/>
        </p:nvSpPr>
        <p:spPr>
          <a:xfrm>
            <a:off x="522842" y="1367454"/>
            <a:ext cx="8574976" cy="646331"/>
          </a:xfrm>
          <a:prstGeom prst="rect">
            <a:avLst/>
          </a:prstGeom>
          <a:noFill/>
        </p:spPr>
        <p:txBody>
          <a:bodyPr wrap="square">
            <a:spAutoFit/>
          </a:bodyPr>
          <a:lstStyle/>
          <a:p>
            <a:pPr fontAlgn="base">
              <a:spcBef>
                <a:spcPct val="0"/>
              </a:spcBef>
              <a:spcAft>
                <a:spcPct val="0"/>
              </a:spcAft>
            </a:pPr>
            <a:r>
              <a:rPr lang="en-US" dirty="0">
                <a:solidFill>
                  <a:srgbClr val="000000"/>
                </a:solidFill>
                <a:latin typeface="Arial"/>
                <a:ea typeface="ヒラギノ角ゴ ProN W3" pitchFamily="1" charset="-128"/>
                <a:sym typeface="Gill Sans" pitchFamily="1" charset="0"/>
              </a:rPr>
              <a:t>This section is used to report direct costs for non-CCBHC services – covered </a:t>
            </a:r>
          </a:p>
          <a:p>
            <a:pPr fontAlgn="base">
              <a:spcBef>
                <a:spcPct val="0"/>
              </a:spcBef>
              <a:spcAft>
                <a:spcPct val="0"/>
              </a:spcAft>
            </a:pPr>
            <a:r>
              <a:rPr lang="en-US" dirty="0">
                <a:solidFill>
                  <a:srgbClr val="000000"/>
                </a:solidFill>
                <a:latin typeface="Arial"/>
                <a:ea typeface="ヒラギノ角ゴ ProN W3" pitchFamily="1" charset="-128"/>
                <a:sym typeface="Gill Sans" pitchFamily="1" charset="0"/>
              </a:rPr>
              <a:t>and non-reimbursable by Medicaid.</a:t>
            </a:r>
          </a:p>
        </p:txBody>
      </p:sp>
    </p:spTree>
    <p:extLst>
      <p:ext uri="{BB962C8B-B14F-4D97-AF65-F5344CB8AC3E}">
        <p14:creationId xmlns:p14="http://schemas.microsoft.com/office/powerpoint/2010/main" val="398323037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F422EC6-52A2-3782-8FE2-901AED24824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0E694BA-6EB4-1CFF-9948-AF7E2B5333B3}"/>
              </a:ext>
            </a:extLst>
          </p:cNvPr>
          <p:cNvSpPr>
            <a:spLocks noGrp="1"/>
          </p:cNvSpPr>
          <p:nvPr>
            <p:ph type="title"/>
          </p:nvPr>
        </p:nvSpPr>
        <p:spPr/>
        <p:txBody>
          <a:bodyPr/>
          <a:lstStyle/>
          <a:p>
            <a:r>
              <a:rPr lang="en-US" dirty="0"/>
              <a:t>Trial Balance Reclassification</a:t>
            </a:r>
          </a:p>
        </p:txBody>
      </p:sp>
      <p:sp>
        <p:nvSpPr>
          <p:cNvPr id="4" name="Slide Number Placeholder 3">
            <a:extLst>
              <a:ext uri="{FF2B5EF4-FFF2-40B4-BE49-F238E27FC236}">
                <a16:creationId xmlns:a16="http://schemas.microsoft.com/office/drawing/2014/main" id="{41A380DD-5A98-B800-EDAE-3AE474C15D4F}"/>
              </a:ext>
            </a:extLst>
          </p:cNvPr>
          <p:cNvSpPr>
            <a:spLocks noGrp="1"/>
          </p:cNvSpPr>
          <p:nvPr>
            <p:ph type="sldNum" sz="quarter" idx="10"/>
          </p:nvPr>
        </p:nvSpPr>
        <p:spPr/>
        <p:txBody>
          <a:bodyPr/>
          <a:lstStyle/>
          <a:p>
            <a:fld id="{58339581-759F-43B7-B47D-47F906F0E294}" type="slidenum">
              <a:rPr lang="en-US" smtClean="0"/>
              <a:pPr/>
              <a:t>38</a:t>
            </a:fld>
            <a:endParaRPr lang="en-US" dirty="0"/>
          </a:p>
        </p:txBody>
      </p:sp>
      <p:sp>
        <p:nvSpPr>
          <p:cNvPr id="16" name="TextBox 15">
            <a:extLst>
              <a:ext uri="{FF2B5EF4-FFF2-40B4-BE49-F238E27FC236}">
                <a16:creationId xmlns:a16="http://schemas.microsoft.com/office/drawing/2014/main" id="{A0067991-88A0-3C19-F8BA-3ECFF8ECE6DD}"/>
              </a:ext>
            </a:extLst>
          </p:cNvPr>
          <p:cNvSpPr txBox="1"/>
          <p:nvPr/>
        </p:nvSpPr>
        <p:spPr>
          <a:xfrm>
            <a:off x="8849903" y="1359391"/>
            <a:ext cx="2846356" cy="3170099"/>
          </a:xfrm>
          <a:prstGeom prst="rect">
            <a:avLst/>
          </a:prstGeom>
          <a:noFill/>
        </p:spPr>
        <p:txBody>
          <a:bodyPr wrap="square" rtlCol="0">
            <a:spAutoFit/>
          </a:bodyPr>
          <a:lstStyle/>
          <a:p>
            <a:pPr marL="342900" indent="-342900">
              <a:buClr>
                <a:srgbClr val="F05E21"/>
              </a:buClr>
              <a:buFont typeface="Arial" panose="020B0604020202020204" pitchFamily="34" charset="0"/>
              <a:buChar char="•"/>
            </a:pPr>
            <a:r>
              <a:rPr lang="en-US" sz="2000" dirty="0">
                <a:latin typeface="Arial" panose="020B0604020202020204" pitchFamily="34" charset="0"/>
                <a:cs typeface="Arial" panose="020B0604020202020204" pitchFamily="34" charset="0"/>
                <a:sym typeface="Helvetica Neue"/>
              </a:rPr>
              <a:t>Used to reclassify the expenses listed on the Trial Balance tab.</a:t>
            </a:r>
          </a:p>
          <a:p>
            <a:pPr>
              <a:buClr>
                <a:srgbClr val="F05E21"/>
              </a:buClr>
            </a:pPr>
            <a:endParaRPr lang="en-US" sz="2000" dirty="0">
              <a:latin typeface="Arial" panose="020B0604020202020204" pitchFamily="34" charset="0"/>
              <a:cs typeface="Arial" panose="020B0604020202020204" pitchFamily="34" charset="0"/>
              <a:sym typeface="Helvetica Neue"/>
            </a:endParaRPr>
          </a:p>
          <a:p>
            <a:pPr marL="342900" indent="-342900">
              <a:buClr>
                <a:srgbClr val="F05E21"/>
              </a:buClr>
              <a:buFont typeface="Arial" panose="020B0604020202020204" pitchFamily="34" charset="0"/>
              <a:buChar char="•"/>
            </a:pPr>
            <a:r>
              <a:rPr lang="en-US" sz="2000" dirty="0">
                <a:latin typeface="Arial" panose="020B0604020202020204" pitchFamily="34" charset="0"/>
                <a:cs typeface="Arial" panose="020B0604020202020204" pitchFamily="34" charset="0"/>
                <a:sym typeface="Helvetica Neue"/>
              </a:rPr>
              <a:t>Reclassify costs where expenses are applicable to more than one expense category.</a:t>
            </a:r>
            <a:endParaRPr lang="en-US" sz="2000" dirty="0">
              <a:solidFill>
                <a:srgbClr val="FF0000"/>
              </a:solidFill>
              <a:latin typeface="Arial" panose="020B0604020202020204" pitchFamily="34" charset="0"/>
              <a:cs typeface="Arial" panose="020B0604020202020204" pitchFamily="34" charset="0"/>
              <a:sym typeface="Helvetica Neue"/>
            </a:endParaRPr>
          </a:p>
        </p:txBody>
      </p:sp>
      <p:cxnSp>
        <p:nvCxnSpPr>
          <p:cNvPr id="6" name="Straight Connector 5">
            <a:extLst>
              <a:ext uri="{FF2B5EF4-FFF2-40B4-BE49-F238E27FC236}">
                <a16:creationId xmlns:a16="http://schemas.microsoft.com/office/drawing/2014/main" id="{82784930-51ED-DCE4-3E89-329FBB1A4B40}"/>
              </a:ext>
            </a:extLst>
          </p:cNvPr>
          <p:cNvCxnSpPr>
            <a:cxnSpLocks/>
          </p:cNvCxnSpPr>
          <p:nvPr/>
        </p:nvCxnSpPr>
        <p:spPr>
          <a:xfrm flipV="1">
            <a:off x="2887903" y="2200029"/>
            <a:ext cx="2" cy="13851"/>
          </a:xfrm>
          <a:prstGeom prst="line">
            <a:avLst/>
          </a:prstGeom>
          <a:ln>
            <a:solidFill>
              <a:srgbClr val="F05E21"/>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4DA29580-6429-4227-33B2-235F9820180D}"/>
              </a:ext>
            </a:extLst>
          </p:cNvPr>
          <p:cNvCxnSpPr>
            <a:cxnSpLocks/>
          </p:cNvCxnSpPr>
          <p:nvPr/>
        </p:nvCxnSpPr>
        <p:spPr>
          <a:xfrm flipV="1">
            <a:off x="3632969" y="2200029"/>
            <a:ext cx="2" cy="13851"/>
          </a:xfrm>
          <a:prstGeom prst="line">
            <a:avLst/>
          </a:prstGeom>
          <a:ln>
            <a:solidFill>
              <a:srgbClr val="F05E21"/>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17FF8DE8-98C6-06F0-1D49-8AA8E5E6D6A3}"/>
              </a:ext>
            </a:extLst>
          </p:cNvPr>
          <p:cNvCxnSpPr>
            <a:cxnSpLocks/>
          </p:cNvCxnSpPr>
          <p:nvPr/>
        </p:nvCxnSpPr>
        <p:spPr>
          <a:xfrm flipV="1">
            <a:off x="5021504" y="2197008"/>
            <a:ext cx="0" cy="13851"/>
          </a:xfrm>
          <a:prstGeom prst="line">
            <a:avLst/>
          </a:prstGeom>
          <a:ln>
            <a:solidFill>
              <a:srgbClr val="F05E2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DF186CA0-59B7-BCD9-9439-54A69295AF5A}"/>
              </a:ext>
            </a:extLst>
          </p:cNvPr>
          <p:cNvCxnSpPr>
            <a:cxnSpLocks/>
          </p:cNvCxnSpPr>
          <p:nvPr/>
        </p:nvCxnSpPr>
        <p:spPr>
          <a:xfrm flipV="1">
            <a:off x="6460836" y="2197008"/>
            <a:ext cx="2" cy="13851"/>
          </a:xfrm>
          <a:prstGeom prst="line">
            <a:avLst/>
          </a:prstGeom>
          <a:ln>
            <a:solidFill>
              <a:srgbClr val="F05E21"/>
            </a:solidFill>
          </a:ln>
        </p:spPr>
        <p:style>
          <a:lnRef idx="1">
            <a:schemeClr val="accent1"/>
          </a:lnRef>
          <a:fillRef idx="0">
            <a:schemeClr val="accent1"/>
          </a:fillRef>
          <a:effectRef idx="0">
            <a:schemeClr val="accent1"/>
          </a:effectRef>
          <a:fontRef idx="minor">
            <a:schemeClr val="tx1"/>
          </a:fontRef>
        </p:style>
      </p:cxnSp>
      <p:pic>
        <p:nvPicPr>
          <p:cNvPr id="5" name="Picture 4">
            <a:extLst>
              <a:ext uri="{FF2B5EF4-FFF2-40B4-BE49-F238E27FC236}">
                <a16:creationId xmlns:a16="http://schemas.microsoft.com/office/drawing/2014/main" id="{F66C4E95-51EA-396D-1356-F4087B03ECBD}"/>
              </a:ext>
            </a:extLst>
          </p:cNvPr>
          <p:cNvPicPr>
            <a:picLocks noChangeAspect="1"/>
          </p:cNvPicPr>
          <p:nvPr/>
        </p:nvPicPr>
        <p:blipFill>
          <a:blip r:embed="rId2"/>
          <a:stretch>
            <a:fillRect/>
          </a:stretch>
        </p:blipFill>
        <p:spPr>
          <a:xfrm>
            <a:off x="570751" y="1359391"/>
            <a:ext cx="7945973" cy="3158250"/>
          </a:xfrm>
          <a:prstGeom prst="rect">
            <a:avLst/>
          </a:prstGeom>
          <a:ln w="25400">
            <a:solidFill>
              <a:schemeClr val="tx1"/>
            </a:solidFill>
          </a:ln>
        </p:spPr>
      </p:pic>
      <p:cxnSp>
        <p:nvCxnSpPr>
          <p:cNvPr id="8" name="Straight Arrow Connector 7">
            <a:extLst>
              <a:ext uri="{FF2B5EF4-FFF2-40B4-BE49-F238E27FC236}">
                <a16:creationId xmlns:a16="http://schemas.microsoft.com/office/drawing/2014/main" id="{905FD63F-96DB-CF41-EE77-CE7377BADAAC}"/>
              </a:ext>
            </a:extLst>
          </p:cNvPr>
          <p:cNvCxnSpPr/>
          <p:nvPr/>
        </p:nvCxnSpPr>
        <p:spPr bwMode="auto">
          <a:xfrm>
            <a:off x="1722218" y="3602182"/>
            <a:ext cx="1246293" cy="1483360"/>
          </a:xfrm>
          <a:prstGeom prst="straightConnector1">
            <a:avLst/>
          </a:prstGeom>
          <a:blipFill dpi="0" rotWithShape="0">
            <a:blip r:embed="rId3"/>
            <a:srcRect/>
            <a:tile tx="0" ty="0" sx="100000" sy="100000" flip="none" algn="tl"/>
          </a:blipFill>
          <a:ln w="25400" cap="flat" cmpd="sng" algn="ctr">
            <a:solidFill>
              <a:srgbClr val="F05E21"/>
            </a:solidFill>
            <a:prstDash val="solid"/>
            <a:round/>
            <a:headEnd type="none" w="med" len="med"/>
            <a:tailEnd type="triangle"/>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sp>
        <p:nvSpPr>
          <p:cNvPr id="9" name="TextBox 8">
            <a:extLst>
              <a:ext uri="{FF2B5EF4-FFF2-40B4-BE49-F238E27FC236}">
                <a16:creationId xmlns:a16="http://schemas.microsoft.com/office/drawing/2014/main" id="{8499C3D0-6FDB-A748-E7E8-2BE8144BF008}"/>
              </a:ext>
            </a:extLst>
          </p:cNvPr>
          <p:cNvSpPr txBox="1"/>
          <p:nvPr/>
        </p:nvSpPr>
        <p:spPr>
          <a:xfrm>
            <a:off x="4543737" y="4659177"/>
            <a:ext cx="1560779" cy="461665"/>
          </a:xfrm>
          <a:prstGeom prst="rect">
            <a:avLst/>
          </a:prstGeom>
          <a:noFill/>
        </p:spPr>
        <p:txBody>
          <a:bodyPr wrap="square" rtlCol="0">
            <a:spAutoFit/>
          </a:bodyPr>
          <a:lstStyle/>
          <a:p>
            <a:r>
              <a:rPr lang="en-US" sz="2400" b="1" dirty="0">
                <a:solidFill>
                  <a:srgbClr val="F05E21"/>
                </a:solidFill>
                <a:latin typeface="Arial" panose="020B0604020202020204" pitchFamily="34" charset="0"/>
                <a:cs typeface="Arial" panose="020B0604020202020204" pitchFamily="34" charset="0"/>
              </a:rPr>
              <a:t>Example</a:t>
            </a:r>
          </a:p>
        </p:txBody>
      </p:sp>
      <p:pic>
        <p:nvPicPr>
          <p:cNvPr id="12" name="Picture 11">
            <a:extLst>
              <a:ext uri="{FF2B5EF4-FFF2-40B4-BE49-F238E27FC236}">
                <a16:creationId xmlns:a16="http://schemas.microsoft.com/office/drawing/2014/main" id="{04766047-410B-BB79-31F8-A57BCEADE23B}"/>
              </a:ext>
            </a:extLst>
          </p:cNvPr>
          <p:cNvPicPr>
            <a:picLocks noChangeAspect="1"/>
          </p:cNvPicPr>
          <p:nvPr/>
        </p:nvPicPr>
        <p:blipFill>
          <a:blip r:embed="rId4"/>
          <a:stretch>
            <a:fillRect/>
          </a:stretch>
        </p:blipFill>
        <p:spPr>
          <a:xfrm>
            <a:off x="570751" y="5156142"/>
            <a:ext cx="11297920" cy="1195951"/>
          </a:xfrm>
          <a:prstGeom prst="rect">
            <a:avLst/>
          </a:prstGeom>
          <a:ln w="25400">
            <a:solidFill>
              <a:schemeClr val="tx1"/>
            </a:solidFill>
          </a:ln>
        </p:spPr>
      </p:pic>
    </p:spTree>
    <p:extLst>
      <p:ext uri="{BB962C8B-B14F-4D97-AF65-F5344CB8AC3E}">
        <p14:creationId xmlns:p14="http://schemas.microsoft.com/office/powerpoint/2010/main" val="301215608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24E52C8-A712-24AC-A63B-FC4090A2363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FFF744A-432F-872D-9F62-1F581B54117F}"/>
              </a:ext>
            </a:extLst>
          </p:cNvPr>
          <p:cNvSpPr>
            <a:spLocks noGrp="1"/>
          </p:cNvSpPr>
          <p:nvPr>
            <p:ph type="title"/>
          </p:nvPr>
        </p:nvSpPr>
        <p:spPr/>
        <p:txBody>
          <a:bodyPr/>
          <a:lstStyle/>
          <a:p>
            <a:r>
              <a:rPr lang="en-US" dirty="0"/>
              <a:t>Trial Balance Adjustments</a:t>
            </a:r>
          </a:p>
        </p:txBody>
      </p:sp>
      <p:sp>
        <p:nvSpPr>
          <p:cNvPr id="4" name="Slide Number Placeholder 3">
            <a:extLst>
              <a:ext uri="{FF2B5EF4-FFF2-40B4-BE49-F238E27FC236}">
                <a16:creationId xmlns:a16="http://schemas.microsoft.com/office/drawing/2014/main" id="{27B9ABE1-75D3-3942-E15C-738A66302241}"/>
              </a:ext>
            </a:extLst>
          </p:cNvPr>
          <p:cNvSpPr>
            <a:spLocks noGrp="1"/>
          </p:cNvSpPr>
          <p:nvPr>
            <p:ph type="sldNum" sz="quarter" idx="10"/>
          </p:nvPr>
        </p:nvSpPr>
        <p:spPr/>
        <p:txBody>
          <a:bodyPr/>
          <a:lstStyle/>
          <a:p>
            <a:fld id="{58339581-759F-43B7-B47D-47F906F0E294}" type="slidenum">
              <a:rPr lang="en-US" smtClean="0"/>
              <a:pPr/>
              <a:t>39</a:t>
            </a:fld>
            <a:endParaRPr lang="en-US" dirty="0"/>
          </a:p>
        </p:txBody>
      </p:sp>
      <p:sp>
        <p:nvSpPr>
          <p:cNvPr id="16" name="TextBox 15">
            <a:extLst>
              <a:ext uri="{FF2B5EF4-FFF2-40B4-BE49-F238E27FC236}">
                <a16:creationId xmlns:a16="http://schemas.microsoft.com/office/drawing/2014/main" id="{3C478F2E-F74F-0E19-4A4C-29E5978DFD09}"/>
              </a:ext>
            </a:extLst>
          </p:cNvPr>
          <p:cNvSpPr txBox="1"/>
          <p:nvPr/>
        </p:nvSpPr>
        <p:spPr>
          <a:xfrm>
            <a:off x="9016157" y="1359391"/>
            <a:ext cx="2846356" cy="3862596"/>
          </a:xfrm>
          <a:prstGeom prst="rect">
            <a:avLst/>
          </a:prstGeom>
          <a:noFill/>
        </p:spPr>
        <p:txBody>
          <a:bodyPr wrap="square" rtlCol="0">
            <a:spAutoFit/>
          </a:bodyPr>
          <a:lstStyle/>
          <a:p>
            <a:pPr algn="ctr">
              <a:spcAft>
                <a:spcPts val="600"/>
              </a:spcAft>
            </a:pPr>
            <a:r>
              <a:rPr lang="en-US" sz="1600" b="1" dirty="0">
                <a:solidFill>
                  <a:srgbClr val="F05E21"/>
                </a:solidFill>
                <a:latin typeface="Arial" panose="020B0604020202020204" pitchFamily="34" charset="0"/>
                <a:cs typeface="Arial" panose="020B0604020202020204" pitchFamily="34" charset="0"/>
                <a:sym typeface="Helvetica Neue"/>
              </a:rPr>
              <a:t>Example</a:t>
            </a:r>
            <a:endParaRPr lang="en-US" sz="1600" b="1" kern="0" dirty="0">
              <a:solidFill>
                <a:srgbClr val="F05E21"/>
              </a:solidFill>
              <a:latin typeface="Arial" panose="020B0604020202020204" pitchFamily="34" charset="0"/>
              <a:cs typeface="Arial" panose="020B0604020202020204" pitchFamily="34" charset="0"/>
            </a:endParaRPr>
          </a:p>
          <a:p>
            <a:pPr fontAlgn="base">
              <a:spcBef>
                <a:spcPct val="0"/>
              </a:spcBef>
              <a:spcAft>
                <a:spcPct val="0"/>
              </a:spcAft>
            </a:pPr>
            <a:r>
              <a:rPr lang="en-US" sz="1400" b="1" dirty="0">
                <a:solidFill>
                  <a:srgbClr val="000000"/>
                </a:solidFill>
                <a:latin typeface="Arial" panose="020B0604020202020204" pitchFamily="34" charset="0"/>
                <a:ea typeface="ヒラギノ角ゴ ProN W3" pitchFamily="1" charset="-128"/>
                <a:cs typeface="Arial" panose="020B0604020202020204" pitchFamily="34" charset="0"/>
                <a:sym typeface="Gill Sans" pitchFamily="1" charset="0"/>
              </a:rPr>
              <a:t>45 CFR 75.406 Applicable Credits</a:t>
            </a:r>
            <a:r>
              <a:rPr lang="en-US" sz="1400" dirty="0">
                <a:solidFill>
                  <a:srgbClr val="000000"/>
                </a:solidFill>
                <a:latin typeface="Arial" panose="020B0604020202020204" pitchFamily="34" charset="0"/>
                <a:ea typeface="ヒラギノ角ゴ ProN W3" pitchFamily="1" charset="-128"/>
                <a:cs typeface="Arial" panose="020B0604020202020204" pitchFamily="34" charset="0"/>
                <a:sym typeface="Gill Sans" pitchFamily="1" charset="0"/>
              </a:rPr>
              <a:t> – Applicable credits refer to those receipts or reduction of expenditure type transactions that offset or reduce expense items allocable to the federal award as direct or indirect Facilities &amp; Administrative costs. </a:t>
            </a:r>
          </a:p>
          <a:p>
            <a:pPr fontAlgn="base">
              <a:spcBef>
                <a:spcPct val="0"/>
              </a:spcBef>
              <a:spcAft>
                <a:spcPct val="0"/>
              </a:spcAft>
            </a:pPr>
            <a:endParaRPr lang="en-US" sz="1400" dirty="0">
              <a:solidFill>
                <a:srgbClr val="000000"/>
              </a:solidFill>
              <a:latin typeface="Arial" panose="020B0604020202020204" pitchFamily="34" charset="0"/>
              <a:ea typeface="ヒラギノ角ゴ ProN W3" pitchFamily="1" charset="-128"/>
              <a:cs typeface="Arial" panose="020B0604020202020204" pitchFamily="34" charset="0"/>
              <a:sym typeface="Gill Sans" pitchFamily="1" charset="0"/>
            </a:endParaRPr>
          </a:p>
          <a:p>
            <a:pPr fontAlgn="base">
              <a:spcBef>
                <a:spcPct val="0"/>
              </a:spcBef>
              <a:spcAft>
                <a:spcPct val="0"/>
              </a:spcAft>
            </a:pPr>
            <a:r>
              <a:rPr lang="en-US" sz="1400" dirty="0">
                <a:solidFill>
                  <a:srgbClr val="000000"/>
                </a:solidFill>
                <a:latin typeface="Arial" panose="020B0604020202020204" pitchFamily="34" charset="0"/>
                <a:ea typeface="ヒラギノ角ゴ ProN W3" pitchFamily="1" charset="-128"/>
                <a:cs typeface="Arial" panose="020B0604020202020204" pitchFamily="34" charset="0"/>
                <a:sym typeface="Gill Sans" pitchFamily="1" charset="0"/>
              </a:rPr>
              <a:t>Examples of such transactions are purchase discounts, </a:t>
            </a:r>
            <a:r>
              <a:rPr lang="en-US" sz="1400" b="1" u="sng" dirty="0">
                <a:solidFill>
                  <a:srgbClr val="000000"/>
                </a:solidFill>
                <a:latin typeface="Arial" panose="020B0604020202020204" pitchFamily="34" charset="0"/>
                <a:ea typeface="ヒラギノ角ゴ ProN W3" pitchFamily="1" charset="-128"/>
                <a:cs typeface="Arial" panose="020B0604020202020204" pitchFamily="34" charset="0"/>
                <a:sym typeface="Gill Sans" pitchFamily="1" charset="0"/>
              </a:rPr>
              <a:t>rebates</a:t>
            </a:r>
            <a:r>
              <a:rPr lang="en-US" sz="1400" dirty="0">
                <a:solidFill>
                  <a:srgbClr val="000000"/>
                </a:solidFill>
                <a:latin typeface="Arial" panose="020B0604020202020204" pitchFamily="34" charset="0"/>
                <a:ea typeface="ヒラギノ角ゴ ProN W3" pitchFamily="1" charset="-128"/>
                <a:cs typeface="Arial" panose="020B0604020202020204" pitchFamily="34" charset="0"/>
                <a:sym typeface="Gill Sans" pitchFamily="1" charset="0"/>
              </a:rPr>
              <a:t>, or allowances; recoveries or indemnities on losses; insurance refunds or rebates; and adjustments of overpayments or erroneous charges.</a:t>
            </a:r>
          </a:p>
        </p:txBody>
      </p:sp>
      <p:cxnSp>
        <p:nvCxnSpPr>
          <p:cNvPr id="6" name="Straight Connector 5">
            <a:extLst>
              <a:ext uri="{FF2B5EF4-FFF2-40B4-BE49-F238E27FC236}">
                <a16:creationId xmlns:a16="http://schemas.microsoft.com/office/drawing/2014/main" id="{FBA50923-C57A-DCED-3037-AC828160A3B2}"/>
              </a:ext>
            </a:extLst>
          </p:cNvPr>
          <p:cNvCxnSpPr>
            <a:cxnSpLocks/>
          </p:cNvCxnSpPr>
          <p:nvPr/>
        </p:nvCxnSpPr>
        <p:spPr>
          <a:xfrm flipV="1">
            <a:off x="2887903" y="2200029"/>
            <a:ext cx="2" cy="13851"/>
          </a:xfrm>
          <a:prstGeom prst="line">
            <a:avLst/>
          </a:prstGeom>
          <a:ln>
            <a:solidFill>
              <a:srgbClr val="F05E21"/>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D161FEAE-237D-14CF-4387-83081941D8DF}"/>
              </a:ext>
            </a:extLst>
          </p:cNvPr>
          <p:cNvCxnSpPr>
            <a:cxnSpLocks/>
          </p:cNvCxnSpPr>
          <p:nvPr/>
        </p:nvCxnSpPr>
        <p:spPr>
          <a:xfrm flipV="1">
            <a:off x="3632969" y="2200029"/>
            <a:ext cx="2" cy="13851"/>
          </a:xfrm>
          <a:prstGeom prst="line">
            <a:avLst/>
          </a:prstGeom>
          <a:ln>
            <a:solidFill>
              <a:srgbClr val="F05E21"/>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B9577FFF-91B0-32D3-F6D2-1252941D7376}"/>
              </a:ext>
            </a:extLst>
          </p:cNvPr>
          <p:cNvCxnSpPr>
            <a:cxnSpLocks/>
          </p:cNvCxnSpPr>
          <p:nvPr/>
        </p:nvCxnSpPr>
        <p:spPr>
          <a:xfrm flipV="1">
            <a:off x="5021504" y="2197008"/>
            <a:ext cx="0" cy="13851"/>
          </a:xfrm>
          <a:prstGeom prst="line">
            <a:avLst/>
          </a:prstGeom>
          <a:ln>
            <a:solidFill>
              <a:srgbClr val="F05E2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D8974B7A-85AB-C2F4-BDBC-A6D52C635C3E}"/>
              </a:ext>
            </a:extLst>
          </p:cNvPr>
          <p:cNvCxnSpPr>
            <a:cxnSpLocks/>
          </p:cNvCxnSpPr>
          <p:nvPr/>
        </p:nvCxnSpPr>
        <p:spPr>
          <a:xfrm flipV="1">
            <a:off x="6460836" y="2197008"/>
            <a:ext cx="2" cy="13851"/>
          </a:xfrm>
          <a:prstGeom prst="line">
            <a:avLst/>
          </a:prstGeom>
          <a:ln>
            <a:solidFill>
              <a:srgbClr val="F05E21"/>
            </a:solidFill>
          </a:ln>
        </p:spPr>
        <p:style>
          <a:lnRef idx="1">
            <a:schemeClr val="accent1"/>
          </a:lnRef>
          <a:fillRef idx="0">
            <a:schemeClr val="accent1"/>
          </a:fillRef>
          <a:effectRef idx="0">
            <a:schemeClr val="accent1"/>
          </a:effectRef>
          <a:fontRef idx="minor">
            <a:schemeClr val="tx1"/>
          </a:fontRef>
        </p:style>
      </p:cxnSp>
      <p:pic>
        <p:nvPicPr>
          <p:cNvPr id="15" name="Picture 14">
            <a:extLst>
              <a:ext uri="{FF2B5EF4-FFF2-40B4-BE49-F238E27FC236}">
                <a16:creationId xmlns:a16="http://schemas.microsoft.com/office/drawing/2014/main" id="{02BF63BD-CC61-4F96-E790-1D5BBA7720F0}"/>
              </a:ext>
            </a:extLst>
          </p:cNvPr>
          <p:cNvPicPr>
            <a:picLocks noChangeAspect="1"/>
          </p:cNvPicPr>
          <p:nvPr/>
        </p:nvPicPr>
        <p:blipFill>
          <a:blip r:embed="rId2"/>
          <a:stretch>
            <a:fillRect/>
          </a:stretch>
        </p:blipFill>
        <p:spPr>
          <a:xfrm>
            <a:off x="635002" y="1360226"/>
            <a:ext cx="8001530" cy="3952684"/>
          </a:xfrm>
          <a:prstGeom prst="rect">
            <a:avLst/>
          </a:prstGeom>
          <a:noFill/>
          <a:ln w="25400">
            <a:solidFill>
              <a:schemeClr val="tx1"/>
            </a:solidFill>
          </a:ln>
        </p:spPr>
      </p:pic>
      <p:pic>
        <p:nvPicPr>
          <p:cNvPr id="17" name="Picture 2">
            <a:extLst>
              <a:ext uri="{FF2B5EF4-FFF2-40B4-BE49-F238E27FC236}">
                <a16:creationId xmlns:a16="http://schemas.microsoft.com/office/drawing/2014/main" id="{E388DEBC-8F9A-6B5B-2C5E-907A9A9F2A0F}"/>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18354" b="19810"/>
          <a:stretch>
            <a:fillRect/>
          </a:stretch>
        </p:blipFill>
        <p:spPr bwMode="auto">
          <a:xfrm>
            <a:off x="1008570" y="5531834"/>
            <a:ext cx="9179133" cy="850633"/>
          </a:xfrm>
          <a:prstGeom prst="rect">
            <a:avLst/>
          </a:prstGeom>
          <a:noFill/>
          <a:ln w="19050">
            <a:solidFill>
              <a:schemeClr val="tx1"/>
            </a:solidFill>
            <a:miter lim="800000"/>
            <a:headEnd/>
            <a:tailEnd/>
          </a:ln>
          <a:extLst>
            <a:ext uri="{909E8E84-426E-40DD-AFC4-6F175D3DCCD1}">
              <a14:hiddenFill xmlns:a14="http://schemas.microsoft.com/office/drawing/2010/main">
                <a:solidFill>
                  <a:schemeClr val="accent1"/>
                </a:solidFill>
              </a14:hiddenFill>
            </a:ext>
          </a:extLst>
        </p:spPr>
      </p:pic>
      <p:cxnSp>
        <p:nvCxnSpPr>
          <p:cNvPr id="18" name="Straight Arrow Connector 17">
            <a:extLst>
              <a:ext uri="{FF2B5EF4-FFF2-40B4-BE49-F238E27FC236}">
                <a16:creationId xmlns:a16="http://schemas.microsoft.com/office/drawing/2014/main" id="{5F14B40E-65DE-4B38-66FC-A23AF6B0C310}"/>
              </a:ext>
            </a:extLst>
          </p:cNvPr>
          <p:cNvCxnSpPr/>
          <p:nvPr/>
        </p:nvCxnSpPr>
        <p:spPr bwMode="auto">
          <a:xfrm>
            <a:off x="5598136" y="2937164"/>
            <a:ext cx="1994155" cy="3306618"/>
          </a:xfrm>
          <a:prstGeom prst="straightConnector1">
            <a:avLst/>
          </a:prstGeom>
          <a:blipFill dpi="0" rotWithShape="0">
            <a:blip r:embed="rId4"/>
            <a:srcRect/>
            <a:tile tx="0" ty="0" sx="100000" sy="100000" flip="none" algn="tl"/>
          </a:blipFill>
          <a:ln w="25400" cap="flat" cmpd="sng" algn="ctr">
            <a:solidFill>
              <a:srgbClr val="F05E21"/>
            </a:solidFill>
            <a:prstDash val="solid"/>
            <a:round/>
            <a:headEnd type="none" w="med" len="med"/>
            <a:tailEnd type="triangle"/>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spTree>
    <p:extLst>
      <p:ext uri="{BB962C8B-B14F-4D97-AF65-F5344CB8AC3E}">
        <p14:creationId xmlns:p14="http://schemas.microsoft.com/office/powerpoint/2010/main" val="5160406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CC6ADF-084D-53F8-52DC-EA214452D3B2}"/>
              </a:ext>
            </a:extLst>
          </p:cNvPr>
          <p:cNvSpPr>
            <a:spLocks noGrp="1"/>
          </p:cNvSpPr>
          <p:nvPr>
            <p:ph type="title"/>
          </p:nvPr>
        </p:nvSpPr>
        <p:spPr/>
        <p:txBody>
          <a:bodyPr/>
          <a:lstStyle/>
          <a:p>
            <a:r>
              <a:rPr lang="en-US" sz="3000" dirty="0"/>
              <a:t>Protecting Access to Medicare Act of 2014</a:t>
            </a:r>
            <a:br>
              <a:rPr lang="en-US" sz="3000" dirty="0"/>
            </a:br>
            <a:r>
              <a:rPr lang="en-US" sz="2400" dirty="0"/>
              <a:t>Effective April 1, 2014 (P.L. 113-93, Section 223)</a:t>
            </a:r>
            <a:endParaRPr lang="en-US" sz="3000" dirty="0"/>
          </a:p>
        </p:txBody>
      </p:sp>
      <p:sp>
        <p:nvSpPr>
          <p:cNvPr id="3" name="Content Placeholder 2">
            <a:extLst>
              <a:ext uri="{FF2B5EF4-FFF2-40B4-BE49-F238E27FC236}">
                <a16:creationId xmlns:a16="http://schemas.microsoft.com/office/drawing/2014/main" id="{D679751B-0776-84B1-A12C-F7522601986F}"/>
              </a:ext>
            </a:extLst>
          </p:cNvPr>
          <p:cNvSpPr>
            <a:spLocks noGrp="1"/>
          </p:cNvSpPr>
          <p:nvPr>
            <p:ph idx="1"/>
          </p:nvPr>
        </p:nvSpPr>
        <p:spPr/>
        <p:txBody>
          <a:bodyPr>
            <a:normAutofit fontScale="92500"/>
          </a:bodyPr>
          <a:lstStyle/>
          <a:p>
            <a:pPr marL="795338" lvl="2" indent="-457200">
              <a:lnSpc>
                <a:spcPct val="115000"/>
              </a:lnSpc>
              <a:spcBef>
                <a:spcPts val="0"/>
              </a:spcBef>
              <a:spcAft>
                <a:spcPts val="1000"/>
              </a:spcAft>
              <a:buClr>
                <a:srgbClr val="F05E21"/>
              </a:buClr>
              <a:buFont typeface="Wingdings" panose="05000000000000000000" pitchFamily="2" charset="2"/>
              <a:buChar char="ü"/>
            </a:pPr>
            <a:r>
              <a:rPr lang="en-US" sz="2700" dirty="0">
                <a:ea typeface="Calibri"/>
              </a:rPr>
              <a:t>Set standards for states to transform the delivery of behavioral health and primary health screening services through the CCBHC model. </a:t>
            </a:r>
          </a:p>
          <a:p>
            <a:pPr marL="795338" lvl="2" indent="-457200">
              <a:lnSpc>
                <a:spcPct val="115000"/>
              </a:lnSpc>
              <a:spcBef>
                <a:spcPts val="0"/>
              </a:spcBef>
              <a:spcAft>
                <a:spcPts val="1000"/>
              </a:spcAft>
              <a:buClr>
                <a:srgbClr val="F05E21"/>
              </a:buClr>
              <a:buFont typeface="Wingdings" panose="05000000000000000000" pitchFamily="2" charset="2"/>
              <a:buChar char="ü"/>
            </a:pPr>
            <a:r>
              <a:rPr lang="en-US" sz="2700" dirty="0">
                <a:ea typeface="Calibri"/>
              </a:rPr>
              <a:t>Authorized a two-year, eight state Medicaid CCBHC demonstration.</a:t>
            </a:r>
          </a:p>
          <a:p>
            <a:pPr marL="795338" lvl="2" indent="-457200">
              <a:lnSpc>
                <a:spcPct val="115000"/>
              </a:lnSpc>
              <a:spcBef>
                <a:spcPts val="0"/>
              </a:spcBef>
              <a:spcAft>
                <a:spcPts val="1000"/>
              </a:spcAft>
              <a:buClr>
                <a:srgbClr val="F05E21"/>
              </a:buClr>
              <a:buFont typeface="Wingdings" panose="05000000000000000000" pitchFamily="2" charset="2"/>
              <a:buChar char="ü"/>
            </a:pPr>
            <a:r>
              <a:rPr lang="en-US" sz="2700" dirty="0">
                <a:ea typeface="Calibri"/>
              </a:rPr>
              <a:t>Established criteria for states to certify community behavioral clinics to participate in the demonstration.</a:t>
            </a:r>
          </a:p>
          <a:p>
            <a:pPr marL="795338" lvl="2" indent="-457200">
              <a:lnSpc>
                <a:spcPct val="115000"/>
              </a:lnSpc>
              <a:spcBef>
                <a:spcPts val="0"/>
              </a:spcBef>
              <a:spcAft>
                <a:spcPts val="1000"/>
              </a:spcAft>
              <a:buClr>
                <a:srgbClr val="F05E21"/>
              </a:buClr>
              <a:buFont typeface="Wingdings" panose="05000000000000000000" pitchFamily="2" charset="2"/>
              <a:buChar char="ü"/>
            </a:pPr>
            <a:r>
              <a:rPr lang="en-US" sz="2700" dirty="0"/>
              <a:t>Provided guidance on the development of a PPS </a:t>
            </a:r>
            <a:r>
              <a:rPr lang="en-US" sz="2700" dirty="0">
                <a:solidFill>
                  <a:prstClr val="black"/>
                </a:solidFill>
              </a:rPr>
              <a:t>to support the CCBHC array of comprehensive services.</a:t>
            </a:r>
          </a:p>
          <a:p>
            <a:pPr marL="795338" lvl="2" indent="-457200">
              <a:lnSpc>
                <a:spcPct val="115000"/>
              </a:lnSpc>
              <a:spcBef>
                <a:spcPts val="0"/>
              </a:spcBef>
              <a:spcAft>
                <a:spcPts val="1000"/>
              </a:spcAft>
              <a:buClr>
                <a:srgbClr val="F05E21"/>
              </a:buClr>
              <a:buFont typeface="Wingdings" panose="05000000000000000000" pitchFamily="2" charset="2"/>
              <a:buChar char="ü"/>
            </a:pPr>
            <a:r>
              <a:rPr lang="en-US" sz="2700" dirty="0">
                <a:solidFill>
                  <a:prstClr val="black"/>
                </a:solidFill>
              </a:rPr>
              <a:t>Requires a national evaluation of the demonstration and annual reports to Congress.</a:t>
            </a:r>
          </a:p>
        </p:txBody>
      </p:sp>
      <p:sp>
        <p:nvSpPr>
          <p:cNvPr id="4" name="Slide Number Placeholder 3">
            <a:extLst>
              <a:ext uri="{FF2B5EF4-FFF2-40B4-BE49-F238E27FC236}">
                <a16:creationId xmlns:a16="http://schemas.microsoft.com/office/drawing/2014/main" id="{43C87286-DAF3-080E-18C9-A534BADD03D5}"/>
              </a:ext>
            </a:extLst>
          </p:cNvPr>
          <p:cNvSpPr>
            <a:spLocks noGrp="1"/>
          </p:cNvSpPr>
          <p:nvPr>
            <p:ph type="sldNum" sz="quarter" idx="10"/>
          </p:nvPr>
        </p:nvSpPr>
        <p:spPr/>
        <p:txBody>
          <a:bodyPr/>
          <a:lstStyle/>
          <a:p>
            <a:fld id="{58339581-759F-43B7-B47D-47F906F0E294}" type="slidenum">
              <a:rPr lang="en-US" smtClean="0"/>
              <a:pPr/>
              <a:t>4</a:t>
            </a:fld>
            <a:endParaRPr lang="en-US" dirty="0"/>
          </a:p>
        </p:txBody>
      </p:sp>
    </p:spTree>
    <p:extLst>
      <p:ext uri="{BB962C8B-B14F-4D97-AF65-F5344CB8AC3E}">
        <p14:creationId xmlns:p14="http://schemas.microsoft.com/office/powerpoint/2010/main" val="357539573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01328D7-A645-D326-F774-BE170728664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AB68C40-9192-D79D-A3FF-7526F30903F6}"/>
              </a:ext>
            </a:extLst>
          </p:cNvPr>
          <p:cNvSpPr>
            <a:spLocks noGrp="1"/>
          </p:cNvSpPr>
          <p:nvPr>
            <p:ph type="title"/>
          </p:nvPr>
        </p:nvSpPr>
        <p:spPr/>
        <p:txBody>
          <a:bodyPr/>
          <a:lstStyle/>
          <a:p>
            <a:r>
              <a:rPr lang="en-US" dirty="0"/>
              <a:t>Trial Balance Adjustments Cont.</a:t>
            </a:r>
          </a:p>
        </p:txBody>
      </p:sp>
      <p:sp>
        <p:nvSpPr>
          <p:cNvPr id="4" name="Slide Number Placeholder 3">
            <a:extLst>
              <a:ext uri="{FF2B5EF4-FFF2-40B4-BE49-F238E27FC236}">
                <a16:creationId xmlns:a16="http://schemas.microsoft.com/office/drawing/2014/main" id="{93FBA11F-99CD-A03F-6EBE-3DDEE65E6DF1}"/>
              </a:ext>
            </a:extLst>
          </p:cNvPr>
          <p:cNvSpPr>
            <a:spLocks noGrp="1"/>
          </p:cNvSpPr>
          <p:nvPr>
            <p:ph type="sldNum" sz="quarter" idx="10"/>
          </p:nvPr>
        </p:nvSpPr>
        <p:spPr/>
        <p:txBody>
          <a:bodyPr/>
          <a:lstStyle/>
          <a:p>
            <a:fld id="{58339581-759F-43B7-B47D-47F906F0E294}" type="slidenum">
              <a:rPr lang="en-US" smtClean="0"/>
              <a:pPr/>
              <a:t>40</a:t>
            </a:fld>
            <a:endParaRPr lang="en-US" dirty="0"/>
          </a:p>
        </p:txBody>
      </p:sp>
      <p:cxnSp>
        <p:nvCxnSpPr>
          <p:cNvPr id="6" name="Straight Connector 5">
            <a:extLst>
              <a:ext uri="{FF2B5EF4-FFF2-40B4-BE49-F238E27FC236}">
                <a16:creationId xmlns:a16="http://schemas.microsoft.com/office/drawing/2014/main" id="{E2991355-63C5-7544-F28E-942F9E16263E}"/>
              </a:ext>
            </a:extLst>
          </p:cNvPr>
          <p:cNvCxnSpPr>
            <a:cxnSpLocks/>
          </p:cNvCxnSpPr>
          <p:nvPr/>
        </p:nvCxnSpPr>
        <p:spPr>
          <a:xfrm flipV="1">
            <a:off x="2887903" y="2200029"/>
            <a:ext cx="2" cy="13851"/>
          </a:xfrm>
          <a:prstGeom prst="line">
            <a:avLst/>
          </a:prstGeom>
          <a:ln>
            <a:solidFill>
              <a:srgbClr val="F05E21"/>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FD0E1636-A4F0-E51F-5DCE-2CC51B3D991D}"/>
              </a:ext>
            </a:extLst>
          </p:cNvPr>
          <p:cNvCxnSpPr>
            <a:cxnSpLocks/>
          </p:cNvCxnSpPr>
          <p:nvPr/>
        </p:nvCxnSpPr>
        <p:spPr>
          <a:xfrm flipV="1">
            <a:off x="3632969" y="2200029"/>
            <a:ext cx="2" cy="13851"/>
          </a:xfrm>
          <a:prstGeom prst="line">
            <a:avLst/>
          </a:prstGeom>
          <a:ln>
            <a:solidFill>
              <a:srgbClr val="F05E21"/>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93903C8A-BA41-2F35-1A92-A144B78F0B43}"/>
              </a:ext>
            </a:extLst>
          </p:cNvPr>
          <p:cNvCxnSpPr>
            <a:cxnSpLocks/>
          </p:cNvCxnSpPr>
          <p:nvPr/>
        </p:nvCxnSpPr>
        <p:spPr>
          <a:xfrm flipV="1">
            <a:off x="5021504" y="2197008"/>
            <a:ext cx="0" cy="13851"/>
          </a:xfrm>
          <a:prstGeom prst="line">
            <a:avLst/>
          </a:prstGeom>
          <a:ln>
            <a:solidFill>
              <a:srgbClr val="F05E2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07042F7B-30CE-9841-AF57-2E88FC89C550}"/>
              </a:ext>
            </a:extLst>
          </p:cNvPr>
          <p:cNvCxnSpPr>
            <a:cxnSpLocks/>
          </p:cNvCxnSpPr>
          <p:nvPr/>
        </p:nvCxnSpPr>
        <p:spPr>
          <a:xfrm flipV="1">
            <a:off x="6460836" y="2197008"/>
            <a:ext cx="2" cy="13851"/>
          </a:xfrm>
          <a:prstGeom prst="line">
            <a:avLst/>
          </a:prstGeom>
          <a:ln>
            <a:solidFill>
              <a:srgbClr val="F05E21"/>
            </a:solidFill>
          </a:ln>
        </p:spPr>
        <p:style>
          <a:lnRef idx="1">
            <a:schemeClr val="accent1"/>
          </a:lnRef>
          <a:fillRef idx="0">
            <a:schemeClr val="accent1"/>
          </a:fillRef>
          <a:effectRef idx="0">
            <a:schemeClr val="accent1"/>
          </a:effectRef>
          <a:fontRef idx="minor">
            <a:schemeClr val="tx1"/>
          </a:fontRef>
        </p:style>
      </p:cxnSp>
      <p:pic>
        <p:nvPicPr>
          <p:cNvPr id="3" name="Picture 2">
            <a:extLst>
              <a:ext uri="{FF2B5EF4-FFF2-40B4-BE49-F238E27FC236}">
                <a16:creationId xmlns:a16="http://schemas.microsoft.com/office/drawing/2014/main" id="{37AE5945-7BA4-7C12-6615-321C05091210}"/>
              </a:ext>
            </a:extLst>
          </p:cNvPr>
          <p:cNvPicPr>
            <a:picLocks noChangeAspect="1"/>
          </p:cNvPicPr>
          <p:nvPr/>
        </p:nvPicPr>
        <p:blipFill>
          <a:blip r:embed="rId2"/>
          <a:stretch>
            <a:fillRect/>
          </a:stretch>
        </p:blipFill>
        <p:spPr>
          <a:xfrm>
            <a:off x="635001" y="1384949"/>
            <a:ext cx="8100865" cy="3954775"/>
          </a:xfrm>
          <a:prstGeom prst="rect">
            <a:avLst/>
          </a:prstGeom>
          <a:ln w="25400">
            <a:solidFill>
              <a:schemeClr val="tx1"/>
            </a:solidFill>
          </a:ln>
        </p:spPr>
      </p:pic>
      <p:pic>
        <p:nvPicPr>
          <p:cNvPr id="5" name="Picture 3">
            <a:extLst>
              <a:ext uri="{FF2B5EF4-FFF2-40B4-BE49-F238E27FC236}">
                <a16:creationId xmlns:a16="http://schemas.microsoft.com/office/drawing/2014/main" id="{937A80D1-FD11-F919-69D0-499910A1F286}"/>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15514" b="21356"/>
          <a:stretch>
            <a:fillRect/>
          </a:stretch>
        </p:blipFill>
        <p:spPr bwMode="auto">
          <a:xfrm>
            <a:off x="635001" y="5473051"/>
            <a:ext cx="9186181" cy="869491"/>
          </a:xfrm>
          <a:prstGeom prst="rect">
            <a:avLst/>
          </a:prstGeom>
          <a:noFill/>
          <a:ln w="19050">
            <a:solidFill>
              <a:schemeClr val="tx1"/>
            </a:solidFill>
            <a:miter lim="800000"/>
            <a:headEnd/>
            <a:tailEnd/>
          </a:ln>
          <a:extLst>
            <a:ext uri="{909E8E84-426E-40DD-AFC4-6F175D3DCCD1}">
              <a14:hiddenFill xmlns:a14="http://schemas.microsoft.com/office/drawing/2010/main">
                <a:solidFill>
                  <a:schemeClr val="accent1"/>
                </a:solidFill>
              </a14:hiddenFill>
            </a:ext>
          </a:extLst>
        </p:spPr>
      </p:pic>
      <p:cxnSp>
        <p:nvCxnSpPr>
          <p:cNvPr id="8" name="Straight Arrow Connector 7">
            <a:extLst>
              <a:ext uri="{FF2B5EF4-FFF2-40B4-BE49-F238E27FC236}">
                <a16:creationId xmlns:a16="http://schemas.microsoft.com/office/drawing/2014/main" id="{7BAAD5DB-D565-EC00-9D5B-51EA382DF956}"/>
              </a:ext>
            </a:extLst>
          </p:cNvPr>
          <p:cNvCxnSpPr/>
          <p:nvPr/>
        </p:nvCxnSpPr>
        <p:spPr bwMode="auto">
          <a:xfrm>
            <a:off x="5755413" y="3780918"/>
            <a:ext cx="1827642" cy="2241191"/>
          </a:xfrm>
          <a:prstGeom prst="straightConnector1">
            <a:avLst/>
          </a:prstGeom>
          <a:blipFill dpi="0" rotWithShape="0">
            <a:blip r:embed="rId4"/>
            <a:srcRect/>
            <a:tile tx="0" ty="0" sx="100000" sy="100000" flip="none" algn="tl"/>
          </a:blipFill>
          <a:ln w="25400" cap="flat" cmpd="sng" algn="ctr">
            <a:solidFill>
              <a:srgbClr val="F05E21"/>
            </a:solidFill>
            <a:prstDash val="solid"/>
            <a:round/>
            <a:headEnd type="none" w="med" len="med"/>
            <a:tailEnd type="triangle"/>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spTree>
    <p:extLst>
      <p:ext uri="{BB962C8B-B14F-4D97-AF65-F5344CB8AC3E}">
        <p14:creationId xmlns:p14="http://schemas.microsoft.com/office/powerpoint/2010/main" val="158101388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6FDC0FA-7CE1-4F4A-2B84-D6E4E4A9302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31318C7-6AC9-54E9-31F2-1189BD066A81}"/>
              </a:ext>
            </a:extLst>
          </p:cNvPr>
          <p:cNvSpPr>
            <a:spLocks noGrp="1"/>
          </p:cNvSpPr>
          <p:nvPr>
            <p:ph type="title"/>
          </p:nvPr>
        </p:nvSpPr>
        <p:spPr/>
        <p:txBody>
          <a:bodyPr/>
          <a:lstStyle/>
          <a:p>
            <a:r>
              <a:rPr lang="en-US" dirty="0"/>
              <a:t>Anticipated Costs</a:t>
            </a:r>
          </a:p>
        </p:txBody>
      </p:sp>
      <p:sp>
        <p:nvSpPr>
          <p:cNvPr id="4" name="Slide Number Placeholder 3">
            <a:extLst>
              <a:ext uri="{FF2B5EF4-FFF2-40B4-BE49-F238E27FC236}">
                <a16:creationId xmlns:a16="http://schemas.microsoft.com/office/drawing/2014/main" id="{4A2EE136-BBB7-584C-AC53-9965182594FF}"/>
              </a:ext>
            </a:extLst>
          </p:cNvPr>
          <p:cNvSpPr>
            <a:spLocks noGrp="1"/>
          </p:cNvSpPr>
          <p:nvPr>
            <p:ph type="sldNum" sz="quarter" idx="10"/>
          </p:nvPr>
        </p:nvSpPr>
        <p:spPr/>
        <p:txBody>
          <a:bodyPr/>
          <a:lstStyle/>
          <a:p>
            <a:fld id="{58339581-759F-43B7-B47D-47F906F0E294}" type="slidenum">
              <a:rPr lang="en-US" smtClean="0"/>
              <a:pPr/>
              <a:t>41</a:t>
            </a:fld>
            <a:endParaRPr lang="en-US" dirty="0"/>
          </a:p>
        </p:txBody>
      </p:sp>
      <p:cxnSp>
        <p:nvCxnSpPr>
          <p:cNvPr id="6" name="Straight Connector 5">
            <a:extLst>
              <a:ext uri="{FF2B5EF4-FFF2-40B4-BE49-F238E27FC236}">
                <a16:creationId xmlns:a16="http://schemas.microsoft.com/office/drawing/2014/main" id="{655376E5-C09E-65DB-3463-C68B39EB7375}"/>
              </a:ext>
            </a:extLst>
          </p:cNvPr>
          <p:cNvCxnSpPr>
            <a:cxnSpLocks/>
          </p:cNvCxnSpPr>
          <p:nvPr/>
        </p:nvCxnSpPr>
        <p:spPr>
          <a:xfrm flipV="1">
            <a:off x="2887903" y="2200029"/>
            <a:ext cx="2" cy="13851"/>
          </a:xfrm>
          <a:prstGeom prst="line">
            <a:avLst/>
          </a:prstGeom>
          <a:ln>
            <a:solidFill>
              <a:srgbClr val="F05E21"/>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9B722328-D01F-8EAD-8E8B-08365D20A0C3}"/>
              </a:ext>
            </a:extLst>
          </p:cNvPr>
          <p:cNvCxnSpPr>
            <a:cxnSpLocks/>
          </p:cNvCxnSpPr>
          <p:nvPr/>
        </p:nvCxnSpPr>
        <p:spPr>
          <a:xfrm flipV="1">
            <a:off x="3632969" y="2200029"/>
            <a:ext cx="2" cy="13851"/>
          </a:xfrm>
          <a:prstGeom prst="line">
            <a:avLst/>
          </a:prstGeom>
          <a:ln>
            <a:solidFill>
              <a:srgbClr val="F05E21"/>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278BC039-1CB6-59F2-EA36-F1E866089EC5}"/>
              </a:ext>
            </a:extLst>
          </p:cNvPr>
          <p:cNvCxnSpPr>
            <a:cxnSpLocks/>
          </p:cNvCxnSpPr>
          <p:nvPr/>
        </p:nvCxnSpPr>
        <p:spPr>
          <a:xfrm flipV="1">
            <a:off x="5021504" y="2197008"/>
            <a:ext cx="0" cy="13851"/>
          </a:xfrm>
          <a:prstGeom prst="line">
            <a:avLst/>
          </a:prstGeom>
          <a:ln>
            <a:solidFill>
              <a:srgbClr val="F05E2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4510B923-FAB5-1BEA-A985-010D89B37A8A}"/>
              </a:ext>
            </a:extLst>
          </p:cNvPr>
          <p:cNvCxnSpPr>
            <a:cxnSpLocks/>
          </p:cNvCxnSpPr>
          <p:nvPr/>
        </p:nvCxnSpPr>
        <p:spPr>
          <a:xfrm flipV="1">
            <a:off x="6460836" y="2197008"/>
            <a:ext cx="2" cy="13851"/>
          </a:xfrm>
          <a:prstGeom prst="line">
            <a:avLst/>
          </a:prstGeom>
          <a:ln>
            <a:solidFill>
              <a:srgbClr val="F05E21"/>
            </a:solidFill>
          </a:ln>
        </p:spPr>
        <p:style>
          <a:lnRef idx="1">
            <a:schemeClr val="accent1"/>
          </a:lnRef>
          <a:fillRef idx="0">
            <a:schemeClr val="accent1"/>
          </a:fillRef>
          <a:effectRef idx="0">
            <a:schemeClr val="accent1"/>
          </a:effectRef>
          <a:fontRef idx="minor">
            <a:schemeClr val="tx1"/>
          </a:fontRef>
        </p:style>
      </p:cxnSp>
      <p:pic>
        <p:nvPicPr>
          <p:cNvPr id="14" name="Picture 13">
            <a:extLst>
              <a:ext uri="{FF2B5EF4-FFF2-40B4-BE49-F238E27FC236}">
                <a16:creationId xmlns:a16="http://schemas.microsoft.com/office/drawing/2014/main" id="{06FAA794-B12B-2FC7-030E-4669B60A5E05}"/>
              </a:ext>
            </a:extLst>
          </p:cNvPr>
          <p:cNvPicPr>
            <a:picLocks noChangeAspect="1"/>
          </p:cNvPicPr>
          <p:nvPr/>
        </p:nvPicPr>
        <p:blipFill>
          <a:blip r:embed="rId2"/>
          <a:srcRect l="642" t="1599" r="434"/>
          <a:stretch>
            <a:fillRect/>
          </a:stretch>
        </p:blipFill>
        <p:spPr>
          <a:xfrm>
            <a:off x="503279" y="1316427"/>
            <a:ext cx="10222881" cy="5036215"/>
          </a:xfrm>
          <a:prstGeom prst="rect">
            <a:avLst/>
          </a:prstGeom>
        </p:spPr>
      </p:pic>
      <p:sp>
        <p:nvSpPr>
          <p:cNvPr id="12" name="TextBox 11">
            <a:extLst>
              <a:ext uri="{FF2B5EF4-FFF2-40B4-BE49-F238E27FC236}">
                <a16:creationId xmlns:a16="http://schemas.microsoft.com/office/drawing/2014/main" id="{CAE405C6-4C8D-5977-359D-BD5281DFD3A5}"/>
              </a:ext>
            </a:extLst>
          </p:cNvPr>
          <p:cNvSpPr txBox="1"/>
          <p:nvPr/>
        </p:nvSpPr>
        <p:spPr>
          <a:xfrm>
            <a:off x="6979376" y="1454972"/>
            <a:ext cx="4959922" cy="1323439"/>
          </a:xfrm>
          <a:prstGeom prst="rect">
            <a:avLst/>
          </a:prstGeom>
          <a:noFill/>
        </p:spPr>
        <p:txBody>
          <a:bodyPr wrap="square">
            <a:spAutoFit/>
          </a:bodyPr>
          <a:lstStyle/>
          <a:p>
            <a:pPr marL="285750" indent="-285750">
              <a:buClr>
                <a:srgbClr val="F05E21"/>
              </a:buClr>
              <a:buFont typeface="Arial" panose="020B0604020202020204" pitchFamily="34" charset="0"/>
              <a:buChar char="•"/>
            </a:pPr>
            <a:r>
              <a:rPr lang="en-US" sz="1600" dirty="0">
                <a:latin typeface="Arial" panose="020B0604020202020204" pitchFamily="34" charset="0"/>
                <a:cs typeface="Arial" panose="020B0604020202020204" pitchFamily="34" charset="0"/>
                <a:sym typeface="Helvetica Neue"/>
              </a:rPr>
              <a:t>Used to add or change the expenses listed on Trial Balance tab to allow for services not previously offered but required as a CCBHC. </a:t>
            </a:r>
          </a:p>
          <a:p>
            <a:pPr marL="285750" indent="-285750">
              <a:buClr>
                <a:srgbClr val="F05E21"/>
              </a:buClr>
              <a:buFont typeface="Arial" panose="020B0604020202020204" pitchFamily="34" charset="0"/>
              <a:buChar char="•"/>
            </a:pPr>
            <a:r>
              <a:rPr lang="en-US" sz="1600" dirty="0">
                <a:latin typeface="Arial" panose="020B0604020202020204" pitchFamily="34" charset="0"/>
                <a:cs typeface="Arial" panose="020B0604020202020204" pitchFamily="34" charset="0"/>
                <a:sym typeface="Helvetica Neue"/>
              </a:rPr>
              <a:t>Estimate changes in cost and full-time equivalents (FTEs) providing CCBHC services.</a:t>
            </a:r>
          </a:p>
        </p:txBody>
      </p:sp>
    </p:spTree>
    <p:extLst>
      <p:ext uri="{BB962C8B-B14F-4D97-AF65-F5344CB8AC3E}">
        <p14:creationId xmlns:p14="http://schemas.microsoft.com/office/powerpoint/2010/main" val="47712966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80EEFE-BA03-F4A3-D17F-C3393AF07749}"/>
              </a:ext>
            </a:extLst>
          </p:cNvPr>
          <p:cNvSpPr>
            <a:spLocks noGrp="1"/>
          </p:cNvSpPr>
          <p:nvPr>
            <p:ph type="title"/>
          </p:nvPr>
        </p:nvSpPr>
        <p:spPr/>
        <p:txBody>
          <a:bodyPr/>
          <a:lstStyle/>
          <a:p>
            <a:r>
              <a:rPr lang="en-US" dirty="0"/>
              <a:t>Anticipated Cost Documentation</a:t>
            </a:r>
          </a:p>
        </p:txBody>
      </p:sp>
      <p:sp>
        <p:nvSpPr>
          <p:cNvPr id="3" name="Content Placeholder 2">
            <a:extLst>
              <a:ext uri="{FF2B5EF4-FFF2-40B4-BE49-F238E27FC236}">
                <a16:creationId xmlns:a16="http://schemas.microsoft.com/office/drawing/2014/main" id="{13922CD5-5E36-C984-48A2-4933607F1B84}"/>
              </a:ext>
            </a:extLst>
          </p:cNvPr>
          <p:cNvSpPr>
            <a:spLocks noGrp="1"/>
          </p:cNvSpPr>
          <p:nvPr>
            <p:ph idx="1"/>
          </p:nvPr>
        </p:nvSpPr>
        <p:spPr/>
        <p:txBody>
          <a:bodyPr/>
          <a:lstStyle/>
          <a:p>
            <a:pPr>
              <a:buClr>
                <a:srgbClr val="F05E21"/>
              </a:buClr>
            </a:pPr>
            <a:r>
              <a:rPr lang="en-US" dirty="0"/>
              <a:t>Description of costs.</a:t>
            </a:r>
            <a:endParaRPr lang="en-US" sz="1200" dirty="0"/>
          </a:p>
          <a:p>
            <a:pPr>
              <a:buClr>
                <a:srgbClr val="F05E21"/>
              </a:buClr>
            </a:pPr>
            <a:r>
              <a:rPr lang="en-US" dirty="0"/>
              <a:t>Reason that cost is not included in the reporting year.</a:t>
            </a:r>
            <a:endParaRPr lang="en-US" sz="1200" dirty="0"/>
          </a:p>
          <a:p>
            <a:pPr>
              <a:buClr>
                <a:srgbClr val="F05E21"/>
              </a:buClr>
            </a:pPr>
            <a:r>
              <a:rPr lang="en-US" dirty="0"/>
              <a:t>Support for any estimates/allocations utilized to determine the costs.</a:t>
            </a:r>
          </a:p>
          <a:p>
            <a:endParaRPr lang="en-US" dirty="0"/>
          </a:p>
        </p:txBody>
      </p:sp>
      <p:sp>
        <p:nvSpPr>
          <p:cNvPr id="4" name="Slide Number Placeholder 3">
            <a:extLst>
              <a:ext uri="{FF2B5EF4-FFF2-40B4-BE49-F238E27FC236}">
                <a16:creationId xmlns:a16="http://schemas.microsoft.com/office/drawing/2014/main" id="{0C05658E-62D0-7DE1-085D-7C0DDC8FC472}"/>
              </a:ext>
            </a:extLst>
          </p:cNvPr>
          <p:cNvSpPr>
            <a:spLocks noGrp="1"/>
          </p:cNvSpPr>
          <p:nvPr>
            <p:ph type="sldNum" sz="quarter" idx="10"/>
          </p:nvPr>
        </p:nvSpPr>
        <p:spPr/>
        <p:txBody>
          <a:bodyPr/>
          <a:lstStyle/>
          <a:p>
            <a:fld id="{58339581-759F-43B7-B47D-47F906F0E294}" type="slidenum">
              <a:rPr lang="en-US" smtClean="0"/>
              <a:pPr/>
              <a:t>42</a:t>
            </a:fld>
            <a:endParaRPr lang="en-US" dirty="0"/>
          </a:p>
        </p:txBody>
      </p:sp>
    </p:spTree>
    <p:extLst>
      <p:ext uri="{BB962C8B-B14F-4D97-AF65-F5344CB8AC3E}">
        <p14:creationId xmlns:p14="http://schemas.microsoft.com/office/powerpoint/2010/main" val="166252545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DCF23B4-8548-8E2C-CD29-84CD47F1F75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ABE6A17-7773-4BD7-DE90-6FC8B44ACD3C}"/>
              </a:ext>
            </a:extLst>
          </p:cNvPr>
          <p:cNvSpPr>
            <a:spLocks noGrp="1"/>
          </p:cNvSpPr>
          <p:nvPr>
            <p:ph type="title"/>
          </p:nvPr>
        </p:nvSpPr>
        <p:spPr/>
        <p:txBody>
          <a:bodyPr/>
          <a:lstStyle/>
          <a:p>
            <a:r>
              <a:rPr lang="en-US" dirty="0"/>
              <a:t>Anticipated Cost Examples</a:t>
            </a:r>
          </a:p>
        </p:txBody>
      </p:sp>
      <p:sp>
        <p:nvSpPr>
          <p:cNvPr id="3" name="Content Placeholder 2">
            <a:extLst>
              <a:ext uri="{FF2B5EF4-FFF2-40B4-BE49-F238E27FC236}">
                <a16:creationId xmlns:a16="http://schemas.microsoft.com/office/drawing/2014/main" id="{7A686185-CAEB-F17F-4BF0-11A992CF8E1C}"/>
              </a:ext>
            </a:extLst>
          </p:cNvPr>
          <p:cNvSpPr>
            <a:spLocks noGrp="1"/>
          </p:cNvSpPr>
          <p:nvPr>
            <p:ph idx="1"/>
          </p:nvPr>
        </p:nvSpPr>
        <p:spPr/>
        <p:txBody>
          <a:bodyPr>
            <a:normAutofit lnSpcReduction="10000"/>
          </a:bodyPr>
          <a:lstStyle/>
          <a:p>
            <a:pPr>
              <a:buClr>
                <a:srgbClr val="F05E21"/>
              </a:buClr>
            </a:pPr>
            <a:r>
              <a:rPr lang="en-US" dirty="0"/>
              <a:t>Adding costs for psychiatry services and related FTE staffing needs.</a:t>
            </a:r>
            <a:endParaRPr lang="en-US" sz="1200" dirty="0"/>
          </a:p>
          <a:p>
            <a:pPr>
              <a:buClr>
                <a:srgbClr val="F05E21"/>
              </a:buClr>
            </a:pPr>
            <a:r>
              <a:rPr lang="en-US" dirty="0"/>
              <a:t>Adding FTE Substance Abuse Counselors/Licensed Clinical Social Worker/Intake/Case Managers.</a:t>
            </a:r>
            <a:endParaRPr lang="en-US" sz="1200" dirty="0"/>
          </a:p>
          <a:p>
            <a:pPr>
              <a:buClr>
                <a:srgbClr val="F05E21"/>
              </a:buClr>
            </a:pPr>
            <a:r>
              <a:rPr lang="en-US" dirty="0"/>
              <a:t>Estimating the cost of new vehicle, divided by four years (useful life per American </a:t>
            </a:r>
            <a:r>
              <a:rPr lang="en-US"/>
              <a:t>Hospital Association), </a:t>
            </a:r>
            <a:r>
              <a:rPr lang="en-US" dirty="0"/>
              <a:t>necessary to provide mobile crisis response.</a:t>
            </a:r>
            <a:endParaRPr lang="en-US" sz="1200" dirty="0"/>
          </a:p>
          <a:p>
            <a:pPr>
              <a:buClr>
                <a:srgbClr val="F05E21"/>
              </a:buClr>
            </a:pPr>
            <a:r>
              <a:rPr lang="en-US" dirty="0"/>
              <a:t>Upgrades made to EHR system.</a:t>
            </a:r>
          </a:p>
        </p:txBody>
      </p:sp>
      <p:sp>
        <p:nvSpPr>
          <p:cNvPr id="4" name="Slide Number Placeholder 3">
            <a:extLst>
              <a:ext uri="{FF2B5EF4-FFF2-40B4-BE49-F238E27FC236}">
                <a16:creationId xmlns:a16="http://schemas.microsoft.com/office/drawing/2014/main" id="{51D711F4-6516-780C-D9BA-68A96477F5A6}"/>
              </a:ext>
            </a:extLst>
          </p:cNvPr>
          <p:cNvSpPr>
            <a:spLocks noGrp="1"/>
          </p:cNvSpPr>
          <p:nvPr>
            <p:ph type="sldNum" sz="quarter" idx="10"/>
          </p:nvPr>
        </p:nvSpPr>
        <p:spPr/>
        <p:txBody>
          <a:bodyPr/>
          <a:lstStyle/>
          <a:p>
            <a:fld id="{58339581-759F-43B7-B47D-47F906F0E294}" type="slidenum">
              <a:rPr lang="en-US" smtClean="0"/>
              <a:pPr/>
              <a:t>43</a:t>
            </a:fld>
            <a:endParaRPr lang="en-US" dirty="0"/>
          </a:p>
        </p:txBody>
      </p:sp>
    </p:spTree>
    <p:extLst>
      <p:ext uri="{BB962C8B-B14F-4D97-AF65-F5344CB8AC3E}">
        <p14:creationId xmlns:p14="http://schemas.microsoft.com/office/powerpoint/2010/main" val="94599859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9BEBEA-06BC-F0D8-C5C2-6C0B4726C51E}"/>
              </a:ext>
            </a:extLst>
          </p:cNvPr>
          <p:cNvSpPr>
            <a:spLocks noGrp="1"/>
          </p:cNvSpPr>
          <p:nvPr>
            <p:ph type="title"/>
          </p:nvPr>
        </p:nvSpPr>
        <p:spPr/>
        <p:txBody>
          <a:bodyPr/>
          <a:lstStyle/>
          <a:p>
            <a:r>
              <a:rPr lang="en-US" dirty="0"/>
              <a:t>Indirect Cost Allocation</a:t>
            </a:r>
          </a:p>
        </p:txBody>
      </p:sp>
      <p:sp>
        <p:nvSpPr>
          <p:cNvPr id="4" name="Content Placeholder 3">
            <a:extLst>
              <a:ext uri="{FF2B5EF4-FFF2-40B4-BE49-F238E27FC236}">
                <a16:creationId xmlns:a16="http://schemas.microsoft.com/office/drawing/2014/main" id="{F099E240-AA5D-372B-76C4-1DDD3C21C89F}"/>
              </a:ext>
            </a:extLst>
          </p:cNvPr>
          <p:cNvSpPr>
            <a:spLocks noGrp="1"/>
          </p:cNvSpPr>
          <p:nvPr>
            <p:ph sz="half" idx="2"/>
          </p:nvPr>
        </p:nvSpPr>
        <p:spPr/>
        <p:txBody>
          <a:bodyPr>
            <a:normAutofit/>
          </a:bodyPr>
          <a:lstStyle/>
          <a:p>
            <a:pPr>
              <a:buClr>
                <a:srgbClr val="F05E21"/>
              </a:buClr>
            </a:pPr>
            <a:r>
              <a:rPr lang="en-US" sz="1600" dirty="0"/>
              <a:t>Use to identify the method used for calculating allocable indirect costs to CCBHC services.</a:t>
            </a:r>
          </a:p>
          <a:p>
            <a:pPr>
              <a:buClr>
                <a:srgbClr val="F05E21"/>
              </a:buClr>
            </a:pPr>
            <a:r>
              <a:rPr lang="en-US" sz="1600" dirty="0"/>
              <a:t>The worksheet can be used for the following methods of allocation:</a:t>
            </a:r>
          </a:p>
          <a:p>
            <a:pPr lvl="1">
              <a:buClr>
                <a:srgbClr val="F05E21"/>
              </a:buClr>
              <a:buFont typeface="Wingdings" panose="05000000000000000000" pitchFamily="2" charset="2"/>
              <a:buChar char="§"/>
            </a:pPr>
            <a:r>
              <a:rPr lang="en-US" sz="1600" dirty="0"/>
              <a:t>Federally approved indirect cost rate by a cognizant agency. Should be used if one is assigned.</a:t>
            </a:r>
          </a:p>
          <a:p>
            <a:pPr lvl="1">
              <a:buClr>
                <a:srgbClr val="F05E21"/>
              </a:buClr>
              <a:buFont typeface="Wingdings" panose="05000000000000000000" pitchFamily="2" charset="2"/>
              <a:buChar char="§"/>
            </a:pPr>
            <a:r>
              <a:rPr lang="en-US" sz="1600" dirty="0"/>
              <a:t>*Minimum rate for qualifying entities (10%).</a:t>
            </a:r>
          </a:p>
          <a:p>
            <a:pPr lvl="1">
              <a:buClr>
                <a:srgbClr val="F05E21"/>
              </a:buClr>
              <a:buFont typeface="Wingdings" panose="05000000000000000000" pitchFamily="2" charset="2"/>
              <a:buChar char="§"/>
            </a:pPr>
            <a:r>
              <a:rPr lang="en-US" sz="1600" dirty="0"/>
              <a:t>Proportionate allocation by percentage of direct costs.</a:t>
            </a:r>
          </a:p>
          <a:p>
            <a:pPr lvl="1">
              <a:buClr>
                <a:srgbClr val="F05E21"/>
              </a:buClr>
              <a:buFont typeface="Wingdings" panose="05000000000000000000" pitchFamily="2" charset="2"/>
              <a:buChar char="§"/>
            </a:pPr>
            <a:r>
              <a:rPr lang="en-US" sz="1600" dirty="0"/>
              <a:t>Other – where the entity must provide a description and justification of the allocation method.</a:t>
            </a:r>
          </a:p>
        </p:txBody>
      </p:sp>
      <p:sp>
        <p:nvSpPr>
          <p:cNvPr id="5" name="Slide Number Placeholder 4">
            <a:extLst>
              <a:ext uri="{FF2B5EF4-FFF2-40B4-BE49-F238E27FC236}">
                <a16:creationId xmlns:a16="http://schemas.microsoft.com/office/drawing/2014/main" id="{C3AD8695-DC39-5049-BBDF-4D6DE329D38F}"/>
              </a:ext>
            </a:extLst>
          </p:cNvPr>
          <p:cNvSpPr>
            <a:spLocks noGrp="1"/>
          </p:cNvSpPr>
          <p:nvPr>
            <p:ph type="sldNum" sz="quarter" idx="10"/>
          </p:nvPr>
        </p:nvSpPr>
        <p:spPr/>
        <p:txBody>
          <a:bodyPr/>
          <a:lstStyle/>
          <a:p>
            <a:fld id="{58339581-759F-43B7-B47D-47F906F0E294}" type="slidenum">
              <a:rPr lang="en-US" smtClean="0"/>
              <a:pPr/>
              <a:t>44</a:t>
            </a:fld>
            <a:endParaRPr lang="en-US" dirty="0"/>
          </a:p>
        </p:txBody>
      </p:sp>
      <p:sp>
        <p:nvSpPr>
          <p:cNvPr id="6" name="TextBox 5">
            <a:extLst>
              <a:ext uri="{FF2B5EF4-FFF2-40B4-BE49-F238E27FC236}">
                <a16:creationId xmlns:a16="http://schemas.microsoft.com/office/drawing/2014/main" id="{3626E0D0-D6CC-9729-DC87-9BDF8DAF75B6}"/>
              </a:ext>
            </a:extLst>
          </p:cNvPr>
          <p:cNvSpPr txBox="1"/>
          <p:nvPr/>
        </p:nvSpPr>
        <p:spPr>
          <a:xfrm>
            <a:off x="6096000" y="5745306"/>
            <a:ext cx="5344160" cy="307777"/>
          </a:xfrm>
          <a:prstGeom prst="rect">
            <a:avLst/>
          </a:prstGeom>
          <a:noFill/>
        </p:spPr>
        <p:txBody>
          <a:bodyPr wrap="square" rtlCol="0">
            <a:spAutoFit/>
          </a:bodyPr>
          <a:lstStyle/>
          <a:p>
            <a:r>
              <a:rPr lang="en-US" sz="1400" i="1" dirty="0">
                <a:latin typeface="Arial" panose="020B0604020202020204" pitchFamily="34" charset="0"/>
                <a:cs typeface="Arial" panose="020B0604020202020204" pitchFamily="34" charset="0"/>
              </a:rPr>
              <a:t>* Eff. 10/1/2024, the de minimis rate increased from 10% to 15%.</a:t>
            </a:r>
          </a:p>
        </p:txBody>
      </p:sp>
      <p:pic>
        <p:nvPicPr>
          <p:cNvPr id="7" name="Content Placeholder 3">
            <a:extLst>
              <a:ext uri="{FF2B5EF4-FFF2-40B4-BE49-F238E27FC236}">
                <a16:creationId xmlns:a16="http://schemas.microsoft.com/office/drawing/2014/main" id="{79F56941-444C-FC9A-07F4-3A4F45FA09CD}"/>
              </a:ext>
            </a:extLst>
          </p:cNvPr>
          <p:cNvPicPr>
            <a:picLocks noGrp="1" noChangeAspect="1"/>
          </p:cNvPicPr>
          <p:nvPr>
            <p:ph sz="half" idx="1"/>
          </p:nvPr>
        </p:nvPicPr>
        <p:blipFill>
          <a:blip r:embed="rId2"/>
          <a:stretch>
            <a:fillRect/>
          </a:stretch>
        </p:blipFill>
        <p:spPr>
          <a:xfrm>
            <a:off x="751840" y="1366125"/>
            <a:ext cx="4763318" cy="4725988"/>
          </a:xfrm>
          <a:prstGeom prst="rect">
            <a:avLst/>
          </a:prstGeom>
          <a:ln w="25400">
            <a:solidFill>
              <a:schemeClr val="tx1"/>
            </a:solidFill>
          </a:ln>
        </p:spPr>
      </p:pic>
    </p:spTree>
    <p:extLst>
      <p:ext uri="{BB962C8B-B14F-4D97-AF65-F5344CB8AC3E}">
        <p14:creationId xmlns:p14="http://schemas.microsoft.com/office/powerpoint/2010/main" val="381356135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4D690F-56E4-9B31-D543-4DA50B99A23C}"/>
              </a:ext>
            </a:extLst>
          </p:cNvPr>
          <p:cNvSpPr>
            <a:spLocks noGrp="1"/>
          </p:cNvSpPr>
          <p:nvPr>
            <p:ph type="title"/>
          </p:nvPr>
        </p:nvSpPr>
        <p:spPr/>
        <p:txBody>
          <a:bodyPr/>
          <a:lstStyle/>
          <a:p>
            <a:r>
              <a:rPr lang="en-US" dirty="0"/>
              <a:t>Allocation Descriptions</a:t>
            </a:r>
          </a:p>
        </p:txBody>
      </p:sp>
      <p:sp>
        <p:nvSpPr>
          <p:cNvPr id="4" name="Slide Number Placeholder 3">
            <a:extLst>
              <a:ext uri="{FF2B5EF4-FFF2-40B4-BE49-F238E27FC236}">
                <a16:creationId xmlns:a16="http://schemas.microsoft.com/office/drawing/2014/main" id="{7DC6B335-4CE1-63EE-4E23-FFD090F4390E}"/>
              </a:ext>
            </a:extLst>
          </p:cNvPr>
          <p:cNvSpPr>
            <a:spLocks noGrp="1"/>
          </p:cNvSpPr>
          <p:nvPr>
            <p:ph type="sldNum" sz="quarter" idx="10"/>
          </p:nvPr>
        </p:nvSpPr>
        <p:spPr/>
        <p:txBody>
          <a:bodyPr/>
          <a:lstStyle/>
          <a:p>
            <a:fld id="{58339581-759F-43B7-B47D-47F906F0E294}" type="slidenum">
              <a:rPr lang="en-US" smtClean="0"/>
              <a:pPr/>
              <a:t>45</a:t>
            </a:fld>
            <a:endParaRPr lang="en-US" dirty="0"/>
          </a:p>
        </p:txBody>
      </p:sp>
      <p:pic>
        <p:nvPicPr>
          <p:cNvPr id="5" name="Content Placeholder 3">
            <a:extLst>
              <a:ext uri="{FF2B5EF4-FFF2-40B4-BE49-F238E27FC236}">
                <a16:creationId xmlns:a16="http://schemas.microsoft.com/office/drawing/2014/main" id="{0119A2FB-CD1E-5AB1-5683-C001FCD374F5}"/>
              </a:ext>
            </a:extLst>
          </p:cNvPr>
          <p:cNvPicPr>
            <a:picLocks noGrp="1" noChangeAspect="1"/>
          </p:cNvPicPr>
          <p:nvPr>
            <p:ph idx="1"/>
          </p:nvPr>
        </p:nvPicPr>
        <p:blipFill>
          <a:blip r:embed="rId2"/>
          <a:stretch>
            <a:fillRect/>
          </a:stretch>
        </p:blipFill>
        <p:spPr>
          <a:xfrm>
            <a:off x="3328481" y="1374625"/>
            <a:ext cx="5535038" cy="4947520"/>
          </a:xfrm>
          <a:prstGeom prst="rect">
            <a:avLst/>
          </a:prstGeom>
          <a:ln w="25400">
            <a:solidFill>
              <a:schemeClr val="tx1"/>
            </a:solidFill>
          </a:ln>
        </p:spPr>
      </p:pic>
      <p:sp>
        <p:nvSpPr>
          <p:cNvPr id="6" name="TextBox 5">
            <a:extLst>
              <a:ext uri="{FF2B5EF4-FFF2-40B4-BE49-F238E27FC236}">
                <a16:creationId xmlns:a16="http://schemas.microsoft.com/office/drawing/2014/main" id="{703B2A27-6965-DE99-DCD0-2C05FF489253}"/>
              </a:ext>
            </a:extLst>
          </p:cNvPr>
          <p:cNvSpPr txBox="1"/>
          <p:nvPr/>
        </p:nvSpPr>
        <p:spPr>
          <a:xfrm>
            <a:off x="3493851" y="2636294"/>
            <a:ext cx="5204297" cy="3293209"/>
          </a:xfrm>
          <a:prstGeom prst="rect">
            <a:avLst/>
          </a:prstGeom>
          <a:noFill/>
        </p:spPr>
        <p:txBody>
          <a:bodyPr wrap="square" rtlCol="0">
            <a:spAutoFit/>
          </a:bodyPr>
          <a:lstStyle/>
          <a:p>
            <a:r>
              <a:rPr lang="en-US" sz="1600" dirty="0">
                <a:latin typeface="Arial" panose="020B0604020202020204" pitchFamily="34" charset="0"/>
                <a:cs typeface="Arial" panose="020B0604020202020204" pitchFamily="34" charset="0"/>
                <a:sym typeface="Helvetica Neue"/>
              </a:rPr>
              <a:t>The purpose of this tab is to expedite cost report review and to limit the questioning of costs.  </a:t>
            </a:r>
          </a:p>
          <a:p>
            <a:endParaRPr lang="en-US" sz="1600" dirty="0">
              <a:latin typeface="Arial" panose="020B0604020202020204" pitchFamily="34" charset="0"/>
              <a:cs typeface="Arial" panose="020B0604020202020204" pitchFamily="34" charset="0"/>
              <a:sym typeface="Helvetica Neue"/>
            </a:endParaRPr>
          </a:p>
          <a:p>
            <a:r>
              <a:rPr lang="en-US" sz="1600" dirty="0">
                <a:latin typeface="Arial" panose="020B0604020202020204" pitchFamily="34" charset="0"/>
                <a:cs typeface="Arial" panose="020B0604020202020204" pitchFamily="34" charset="0"/>
                <a:sym typeface="Helvetica Neue"/>
              </a:rPr>
              <a:t>This tab allows the clinic to describe, in detail, the calculations and methods to support the allocation of direct and indirect costs.</a:t>
            </a:r>
          </a:p>
          <a:p>
            <a:endParaRPr lang="en-US" sz="1600" dirty="0">
              <a:latin typeface="Arial" panose="020B0604020202020204" pitchFamily="34" charset="0"/>
              <a:cs typeface="Arial" panose="020B0604020202020204" pitchFamily="34" charset="0"/>
              <a:sym typeface="Helvetica Neue"/>
            </a:endParaRPr>
          </a:p>
          <a:p>
            <a:r>
              <a:rPr lang="en-US" sz="1600" dirty="0">
                <a:latin typeface="Arial" panose="020B0604020202020204" pitchFamily="34" charset="0"/>
                <a:cs typeface="Arial" panose="020B0604020202020204" pitchFamily="34" charset="0"/>
                <a:sym typeface="Helvetica Neue"/>
              </a:rPr>
              <a:t>Data reported in this tab should support allocations in the Trial Balance, Reclassifications, and Adjustments tabs.</a:t>
            </a:r>
          </a:p>
          <a:p>
            <a:endParaRPr lang="en-US" sz="1600" dirty="0">
              <a:latin typeface="Arial" panose="020B0604020202020204" pitchFamily="34" charset="0"/>
              <a:cs typeface="Arial" panose="020B0604020202020204" pitchFamily="34" charset="0"/>
            </a:endParaRPr>
          </a:p>
          <a:p>
            <a:r>
              <a:rPr lang="en-US" sz="1600" dirty="0">
                <a:latin typeface="Arial" panose="020B0604020202020204" pitchFamily="34" charset="0"/>
                <a:cs typeface="Arial" panose="020B0604020202020204" pitchFamily="34" charset="0"/>
              </a:rPr>
              <a:t>Additional anticipated daily visit calculations/estimations</a:t>
            </a:r>
          </a:p>
          <a:p>
            <a:r>
              <a:rPr lang="en-US" sz="1600" dirty="0">
                <a:latin typeface="Arial" panose="020B0604020202020204" pitchFamily="34" charset="0"/>
                <a:cs typeface="Arial" panose="020B0604020202020204" pitchFamily="34" charset="0"/>
              </a:rPr>
              <a:t>should be included on this tab.</a:t>
            </a:r>
          </a:p>
        </p:txBody>
      </p:sp>
    </p:spTree>
    <p:extLst>
      <p:ext uri="{BB962C8B-B14F-4D97-AF65-F5344CB8AC3E}">
        <p14:creationId xmlns:p14="http://schemas.microsoft.com/office/powerpoint/2010/main" val="370574142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2400B84-E739-9298-36B9-324A0872C42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9299803-8A1E-93FB-FDF6-6C512AB09A8F}"/>
              </a:ext>
            </a:extLst>
          </p:cNvPr>
          <p:cNvSpPr>
            <a:spLocks noGrp="1"/>
          </p:cNvSpPr>
          <p:nvPr>
            <p:ph type="title"/>
          </p:nvPr>
        </p:nvSpPr>
        <p:spPr/>
        <p:txBody>
          <a:bodyPr/>
          <a:lstStyle/>
          <a:p>
            <a:r>
              <a:rPr lang="en-US" dirty="0"/>
              <a:t>Daily Visits</a:t>
            </a:r>
          </a:p>
        </p:txBody>
      </p:sp>
      <p:sp>
        <p:nvSpPr>
          <p:cNvPr id="4" name="Content Placeholder 3">
            <a:extLst>
              <a:ext uri="{FF2B5EF4-FFF2-40B4-BE49-F238E27FC236}">
                <a16:creationId xmlns:a16="http://schemas.microsoft.com/office/drawing/2014/main" id="{87170D00-48F9-C0D2-BCEA-DEC27CE1FFC9}"/>
              </a:ext>
            </a:extLst>
          </p:cNvPr>
          <p:cNvSpPr>
            <a:spLocks noGrp="1"/>
          </p:cNvSpPr>
          <p:nvPr>
            <p:ph sz="half" idx="2"/>
          </p:nvPr>
        </p:nvSpPr>
        <p:spPr>
          <a:xfrm>
            <a:off x="6096000" y="1597315"/>
            <a:ext cx="5397500" cy="3399839"/>
          </a:xfrm>
        </p:spPr>
        <p:txBody>
          <a:bodyPr>
            <a:normAutofit/>
          </a:bodyPr>
          <a:lstStyle/>
          <a:p>
            <a:pPr marL="0" indent="0">
              <a:buNone/>
            </a:pPr>
            <a:r>
              <a:rPr lang="en-US" sz="1600" dirty="0"/>
              <a:t>Use this tab to report the total annual number of daily CCBHC visits delivered to all clinic users that receive demonstration services; include daily visits of designated collaborating organizations (DCOs)* and services delivered to non-Medicaid beneficiaries.</a:t>
            </a:r>
          </a:p>
          <a:p>
            <a:pPr marL="0" indent="0">
              <a:buNone/>
            </a:pPr>
            <a:r>
              <a:rPr lang="en-US" sz="1600" i="1" dirty="0">
                <a:solidFill>
                  <a:srgbClr val="F05E21"/>
                </a:solidFill>
              </a:rPr>
              <a:t>*A DCO is an entity that is not under the direct supervision of the CCBHC but is engaged in a formal relationship with the CCBHC and delivers services under the same requirements as the CCBHC. </a:t>
            </a:r>
          </a:p>
        </p:txBody>
      </p:sp>
      <p:sp>
        <p:nvSpPr>
          <p:cNvPr id="5" name="Slide Number Placeholder 4">
            <a:extLst>
              <a:ext uri="{FF2B5EF4-FFF2-40B4-BE49-F238E27FC236}">
                <a16:creationId xmlns:a16="http://schemas.microsoft.com/office/drawing/2014/main" id="{DCE9AB86-1446-C895-8422-5DF74DCA2A47}"/>
              </a:ext>
            </a:extLst>
          </p:cNvPr>
          <p:cNvSpPr>
            <a:spLocks noGrp="1"/>
          </p:cNvSpPr>
          <p:nvPr>
            <p:ph type="sldNum" sz="quarter" idx="10"/>
          </p:nvPr>
        </p:nvSpPr>
        <p:spPr/>
        <p:txBody>
          <a:bodyPr/>
          <a:lstStyle/>
          <a:p>
            <a:fld id="{58339581-759F-43B7-B47D-47F906F0E294}" type="slidenum">
              <a:rPr lang="en-US" smtClean="0"/>
              <a:pPr/>
              <a:t>46</a:t>
            </a:fld>
            <a:endParaRPr lang="en-US" dirty="0"/>
          </a:p>
        </p:txBody>
      </p:sp>
      <p:pic>
        <p:nvPicPr>
          <p:cNvPr id="9" name="Content Placeholder 4">
            <a:extLst>
              <a:ext uri="{FF2B5EF4-FFF2-40B4-BE49-F238E27FC236}">
                <a16:creationId xmlns:a16="http://schemas.microsoft.com/office/drawing/2014/main" id="{3EBB1A2F-97F6-8026-B580-177B15F9B68F}"/>
              </a:ext>
            </a:extLst>
          </p:cNvPr>
          <p:cNvPicPr>
            <a:picLocks noGrp="1" noChangeAspect="1"/>
          </p:cNvPicPr>
          <p:nvPr>
            <p:ph sz="half" idx="1"/>
          </p:nvPr>
        </p:nvPicPr>
        <p:blipFill>
          <a:blip r:embed="rId2"/>
          <a:stretch>
            <a:fillRect/>
          </a:stretch>
        </p:blipFill>
        <p:spPr>
          <a:xfrm>
            <a:off x="569019" y="1597315"/>
            <a:ext cx="5319408" cy="3657599"/>
          </a:xfrm>
          <a:prstGeom prst="rect">
            <a:avLst/>
          </a:prstGeom>
          <a:ln w="25400">
            <a:solidFill>
              <a:schemeClr val="tx1"/>
            </a:solidFill>
          </a:ln>
        </p:spPr>
      </p:pic>
    </p:spTree>
    <p:extLst>
      <p:ext uri="{BB962C8B-B14F-4D97-AF65-F5344CB8AC3E}">
        <p14:creationId xmlns:p14="http://schemas.microsoft.com/office/powerpoint/2010/main" val="264482233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67CF0B-7BA8-B7CE-F350-8C1A72B30DF7}"/>
              </a:ext>
            </a:extLst>
          </p:cNvPr>
          <p:cNvSpPr>
            <a:spLocks noGrp="1"/>
          </p:cNvSpPr>
          <p:nvPr>
            <p:ph type="title"/>
          </p:nvPr>
        </p:nvSpPr>
        <p:spPr/>
        <p:txBody>
          <a:bodyPr/>
          <a:lstStyle/>
          <a:p>
            <a:r>
              <a:rPr lang="en-US" dirty="0"/>
              <a:t>Detailed Visits Report and Enumeration</a:t>
            </a:r>
          </a:p>
        </p:txBody>
      </p:sp>
      <p:sp>
        <p:nvSpPr>
          <p:cNvPr id="3" name="Text Placeholder 2">
            <a:extLst>
              <a:ext uri="{FF2B5EF4-FFF2-40B4-BE49-F238E27FC236}">
                <a16:creationId xmlns:a16="http://schemas.microsoft.com/office/drawing/2014/main" id="{D192D3B3-0CA8-94D6-5E3D-7ED7200964D5}"/>
              </a:ext>
            </a:extLst>
          </p:cNvPr>
          <p:cNvSpPr>
            <a:spLocks noGrp="1"/>
          </p:cNvSpPr>
          <p:nvPr>
            <p:ph type="body" sz="half" idx="2"/>
          </p:nvPr>
        </p:nvSpPr>
        <p:spPr>
          <a:xfrm>
            <a:off x="635000" y="4442921"/>
            <a:ext cx="10541000" cy="1541313"/>
          </a:xfrm>
        </p:spPr>
        <p:txBody>
          <a:bodyPr>
            <a:normAutofit/>
          </a:bodyPr>
          <a:lstStyle/>
          <a:p>
            <a:pPr marL="285750" indent="-285750">
              <a:buClr>
                <a:srgbClr val="EC5A24"/>
              </a:buClr>
              <a:buFont typeface="Arial" panose="020B0604020202020204" pitchFamily="34" charset="0"/>
              <a:buChar char="•"/>
            </a:pPr>
            <a:r>
              <a:rPr lang="en-US" sz="1600" dirty="0"/>
              <a:t>A visit may only be enumerated when at least one of the statutorily required services, as specified at section 223 (a)(2)(D), is provided in accordance with federal guidelines at a CCBHC service delivery site.</a:t>
            </a:r>
          </a:p>
          <a:p>
            <a:pPr marL="285750" indent="-285750">
              <a:buClr>
                <a:srgbClr val="EC5A24"/>
              </a:buClr>
              <a:buFont typeface="Arial" panose="020B0604020202020204" pitchFamily="34" charset="0"/>
              <a:buChar char="•"/>
            </a:pPr>
            <a:r>
              <a:rPr lang="en-US" sz="1600" dirty="0"/>
              <a:t>The totals on the Patient Daily Visit Report should tie to lines 1 and 2 of the Daily Visits Schedule of the CCBHC cost report. Line 3 (additional anticipated daily visits) should be explained in the Allocation Descriptions tab.</a:t>
            </a:r>
          </a:p>
        </p:txBody>
      </p:sp>
      <p:sp>
        <p:nvSpPr>
          <p:cNvPr id="5" name="Slide Number Placeholder 4">
            <a:extLst>
              <a:ext uri="{FF2B5EF4-FFF2-40B4-BE49-F238E27FC236}">
                <a16:creationId xmlns:a16="http://schemas.microsoft.com/office/drawing/2014/main" id="{D09B5681-EBAF-8C59-6D94-C2D121F4AAC4}"/>
              </a:ext>
            </a:extLst>
          </p:cNvPr>
          <p:cNvSpPr>
            <a:spLocks noGrp="1"/>
          </p:cNvSpPr>
          <p:nvPr>
            <p:ph type="sldNum" sz="quarter" idx="10"/>
          </p:nvPr>
        </p:nvSpPr>
        <p:spPr/>
        <p:txBody>
          <a:bodyPr/>
          <a:lstStyle/>
          <a:p>
            <a:fld id="{58339581-759F-43B7-B47D-47F906F0E294}" type="slidenum">
              <a:rPr lang="en-US" smtClean="0"/>
              <a:pPr/>
              <a:t>47</a:t>
            </a:fld>
            <a:endParaRPr lang="en-US" dirty="0"/>
          </a:p>
        </p:txBody>
      </p:sp>
      <p:pic>
        <p:nvPicPr>
          <p:cNvPr id="6" name="Content Placeholder 3">
            <a:extLst>
              <a:ext uri="{FF2B5EF4-FFF2-40B4-BE49-F238E27FC236}">
                <a16:creationId xmlns:a16="http://schemas.microsoft.com/office/drawing/2014/main" id="{D02AF23D-B5B4-F72E-7B3F-90FE91864BA7}"/>
              </a:ext>
            </a:extLst>
          </p:cNvPr>
          <p:cNvPicPr>
            <a:picLocks noGrp="1" noChangeAspect="1"/>
          </p:cNvPicPr>
          <p:nvPr>
            <p:ph idx="1"/>
          </p:nvPr>
        </p:nvPicPr>
        <p:blipFill>
          <a:blip r:embed="rId2"/>
          <a:stretch>
            <a:fillRect/>
          </a:stretch>
        </p:blipFill>
        <p:spPr>
          <a:xfrm>
            <a:off x="1884405" y="1370235"/>
            <a:ext cx="8423190" cy="2928492"/>
          </a:xfrm>
          <a:prstGeom prst="rect">
            <a:avLst/>
          </a:prstGeom>
          <a:ln w="25400">
            <a:solidFill>
              <a:schemeClr val="tx1"/>
            </a:solidFill>
          </a:ln>
        </p:spPr>
      </p:pic>
    </p:spTree>
    <p:extLst>
      <p:ext uri="{BB962C8B-B14F-4D97-AF65-F5344CB8AC3E}">
        <p14:creationId xmlns:p14="http://schemas.microsoft.com/office/powerpoint/2010/main" val="108075741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F50402-E438-1FB5-4BE2-1AB4130D9F6D}"/>
              </a:ext>
            </a:extLst>
          </p:cNvPr>
          <p:cNvSpPr>
            <a:spLocks noGrp="1"/>
          </p:cNvSpPr>
          <p:nvPr>
            <p:ph type="title"/>
          </p:nvPr>
        </p:nvSpPr>
        <p:spPr/>
        <p:txBody>
          <a:bodyPr/>
          <a:lstStyle/>
          <a:p>
            <a:r>
              <a:rPr lang="en-US" dirty="0"/>
              <a:t>Visit Documentation</a:t>
            </a:r>
          </a:p>
        </p:txBody>
      </p:sp>
      <p:sp>
        <p:nvSpPr>
          <p:cNvPr id="3" name="Content Placeholder 2">
            <a:extLst>
              <a:ext uri="{FF2B5EF4-FFF2-40B4-BE49-F238E27FC236}">
                <a16:creationId xmlns:a16="http://schemas.microsoft.com/office/drawing/2014/main" id="{64C5E291-0BF7-F982-1844-ADB43450E7A4}"/>
              </a:ext>
            </a:extLst>
          </p:cNvPr>
          <p:cNvSpPr>
            <a:spLocks noGrp="1"/>
          </p:cNvSpPr>
          <p:nvPr>
            <p:ph idx="1"/>
          </p:nvPr>
        </p:nvSpPr>
        <p:spPr/>
        <p:txBody>
          <a:bodyPr>
            <a:normAutofit/>
          </a:bodyPr>
          <a:lstStyle/>
          <a:p>
            <a:pPr>
              <a:buClr>
                <a:srgbClr val="F05E21"/>
              </a:buClr>
            </a:pPr>
            <a:r>
              <a:rPr lang="en-US" sz="2400" dirty="0"/>
              <a:t>The Substance Abuse and Mental Health Services Administration (SAMHSA) requires a CCBHC to establish or maintain a health information system that includes, but is not limited to, EHRs.</a:t>
            </a:r>
          </a:p>
          <a:p>
            <a:pPr>
              <a:buClr>
                <a:srgbClr val="F05E21"/>
              </a:buClr>
            </a:pPr>
            <a:r>
              <a:rPr lang="en-US" sz="2400" dirty="0"/>
              <a:t>All activities that trigger an enumerated visit must be documented in the clinic user’s medical record.</a:t>
            </a:r>
          </a:p>
          <a:p>
            <a:pPr>
              <a:buClr>
                <a:srgbClr val="F05E21"/>
              </a:buClr>
            </a:pPr>
            <a:r>
              <a:rPr lang="en-US" sz="2400" dirty="0"/>
              <a:t>The DCO* must provide all data to the CCBHC required for the CCBHC to bill for demonstration services.</a:t>
            </a:r>
          </a:p>
        </p:txBody>
      </p:sp>
      <p:sp>
        <p:nvSpPr>
          <p:cNvPr id="4" name="Slide Number Placeholder 3">
            <a:extLst>
              <a:ext uri="{FF2B5EF4-FFF2-40B4-BE49-F238E27FC236}">
                <a16:creationId xmlns:a16="http://schemas.microsoft.com/office/drawing/2014/main" id="{FCE1FC1B-B498-9331-D2FB-C2C40D7032C9}"/>
              </a:ext>
            </a:extLst>
          </p:cNvPr>
          <p:cNvSpPr>
            <a:spLocks noGrp="1"/>
          </p:cNvSpPr>
          <p:nvPr>
            <p:ph type="sldNum" sz="quarter" idx="10"/>
          </p:nvPr>
        </p:nvSpPr>
        <p:spPr/>
        <p:txBody>
          <a:bodyPr/>
          <a:lstStyle/>
          <a:p>
            <a:fld id="{58339581-759F-43B7-B47D-47F906F0E294}" type="slidenum">
              <a:rPr lang="en-US" smtClean="0"/>
              <a:pPr/>
              <a:t>48</a:t>
            </a:fld>
            <a:endParaRPr lang="en-US" dirty="0"/>
          </a:p>
        </p:txBody>
      </p:sp>
      <p:sp>
        <p:nvSpPr>
          <p:cNvPr id="5" name="Rectangle 4">
            <a:extLst>
              <a:ext uri="{FF2B5EF4-FFF2-40B4-BE49-F238E27FC236}">
                <a16:creationId xmlns:a16="http://schemas.microsoft.com/office/drawing/2014/main" id="{1D91556C-BA01-F7ED-CFEE-2276899B1E88}"/>
              </a:ext>
            </a:extLst>
          </p:cNvPr>
          <p:cNvSpPr/>
          <p:nvPr/>
        </p:nvSpPr>
        <p:spPr>
          <a:xfrm>
            <a:off x="785674" y="5137226"/>
            <a:ext cx="6493399" cy="1200329"/>
          </a:xfrm>
          <a:prstGeom prst="rect">
            <a:avLst/>
          </a:prstGeom>
        </p:spPr>
        <p:txBody>
          <a:bodyPr wrap="square">
            <a:spAutoFit/>
          </a:bodyPr>
          <a:lstStyle/>
          <a:p>
            <a:r>
              <a:rPr lang="en-US" i="1" dirty="0">
                <a:solidFill>
                  <a:srgbClr val="F05E21"/>
                </a:solidFill>
                <a:latin typeface="Arial" panose="020B0604020202020204" pitchFamily="34" charset="0"/>
                <a:cs typeface="Arial" panose="020B0604020202020204" pitchFamily="34" charset="0"/>
              </a:rPr>
              <a:t>*A DCO is an entity that is not under the direct supervision of the CCBHC but is engaged in a formal relationship with the CCBHC and delivers services under the same requirements as the CCBHC. </a:t>
            </a:r>
          </a:p>
        </p:txBody>
      </p:sp>
    </p:spTree>
    <p:extLst>
      <p:ext uri="{BB962C8B-B14F-4D97-AF65-F5344CB8AC3E}">
        <p14:creationId xmlns:p14="http://schemas.microsoft.com/office/powerpoint/2010/main" val="134780468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B27979B-F148-DF6F-2F60-902871F65ED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DCB9254-2E2E-F35B-85E1-8943E2EBB60C}"/>
              </a:ext>
            </a:extLst>
          </p:cNvPr>
          <p:cNvSpPr>
            <a:spLocks noGrp="1"/>
          </p:cNvSpPr>
          <p:nvPr>
            <p:ph type="title"/>
          </p:nvPr>
        </p:nvSpPr>
        <p:spPr/>
        <p:txBody>
          <a:bodyPr/>
          <a:lstStyle/>
          <a:p>
            <a:r>
              <a:rPr lang="en-US" dirty="0"/>
              <a:t>Services Provided</a:t>
            </a:r>
          </a:p>
        </p:txBody>
      </p:sp>
      <p:sp>
        <p:nvSpPr>
          <p:cNvPr id="4" name="Content Placeholder 3">
            <a:extLst>
              <a:ext uri="{FF2B5EF4-FFF2-40B4-BE49-F238E27FC236}">
                <a16:creationId xmlns:a16="http://schemas.microsoft.com/office/drawing/2014/main" id="{A97F6531-008B-966F-69FA-60070E00F982}"/>
              </a:ext>
            </a:extLst>
          </p:cNvPr>
          <p:cNvSpPr>
            <a:spLocks noGrp="1"/>
          </p:cNvSpPr>
          <p:nvPr>
            <p:ph sz="half" idx="2"/>
          </p:nvPr>
        </p:nvSpPr>
        <p:spPr>
          <a:xfrm>
            <a:off x="6096000" y="1597315"/>
            <a:ext cx="5397500" cy="3399839"/>
          </a:xfrm>
        </p:spPr>
        <p:txBody>
          <a:bodyPr>
            <a:normAutofit/>
          </a:bodyPr>
          <a:lstStyle/>
          <a:p>
            <a:pPr>
              <a:buClr>
                <a:srgbClr val="F05E21"/>
              </a:buClr>
            </a:pPr>
            <a:r>
              <a:rPr lang="en-US" dirty="0"/>
              <a:t>Use the </a:t>
            </a:r>
            <a:r>
              <a:rPr lang="en-US" b="1" dirty="0">
                <a:solidFill>
                  <a:srgbClr val="F05E21"/>
                </a:solidFill>
              </a:rPr>
              <a:t>Services Provided </a:t>
            </a:r>
            <a:r>
              <a:rPr lang="en-US" dirty="0"/>
              <a:t>tab to report the number of FTEs and the number of services provided for CCBHC services for each type of practitioner.</a:t>
            </a:r>
          </a:p>
        </p:txBody>
      </p:sp>
      <p:sp>
        <p:nvSpPr>
          <p:cNvPr id="5" name="Slide Number Placeholder 4">
            <a:extLst>
              <a:ext uri="{FF2B5EF4-FFF2-40B4-BE49-F238E27FC236}">
                <a16:creationId xmlns:a16="http://schemas.microsoft.com/office/drawing/2014/main" id="{83CDEB19-51EF-3E17-40C1-7EB1BA0CCFBB}"/>
              </a:ext>
            </a:extLst>
          </p:cNvPr>
          <p:cNvSpPr>
            <a:spLocks noGrp="1"/>
          </p:cNvSpPr>
          <p:nvPr>
            <p:ph type="sldNum" sz="quarter" idx="10"/>
          </p:nvPr>
        </p:nvSpPr>
        <p:spPr/>
        <p:txBody>
          <a:bodyPr/>
          <a:lstStyle/>
          <a:p>
            <a:fld id="{58339581-759F-43B7-B47D-47F906F0E294}" type="slidenum">
              <a:rPr lang="en-US" smtClean="0"/>
              <a:pPr/>
              <a:t>49</a:t>
            </a:fld>
            <a:endParaRPr lang="en-US" dirty="0"/>
          </a:p>
        </p:txBody>
      </p:sp>
      <p:pic>
        <p:nvPicPr>
          <p:cNvPr id="7" name="Content Placeholder 7">
            <a:extLst>
              <a:ext uri="{FF2B5EF4-FFF2-40B4-BE49-F238E27FC236}">
                <a16:creationId xmlns:a16="http://schemas.microsoft.com/office/drawing/2014/main" id="{35D5CC41-0212-C2EB-3B31-A34B29CE6195}"/>
              </a:ext>
            </a:extLst>
          </p:cNvPr>
          <p:cNvPicPr>
            <a:picLocks noGrp="1" noChangeAspect="1"/>
          </p:cNvPicPr>
          <p:nvPr>
            <p:ph sz="half" idx="1"/>
          </p:nvPr>
        </p:nvPicPr>
        <p:blipFill>
          <a:blip r:embed="rId2"/>
          <a:stretch>
            <a:fillRect/>
          </a:stretch>
        </p:blipFill>
        <p:spPr>
          <a:xfrm>
            <a:off x="886692" y="1354569"/>
            <a:ext cx="4721226" cy="4904575"/>
          </a:xfrm>
          <a:prstGeom prst="rect">
            <a:avLst/>
          </a:prstGeom>
          <a:ln w="25400">
            <a:solidFill>
              <a:schemeClr val="tx1"/>
            </a:solidFill>
          </a:ln>
        </p:spPr>
      </p:pic>
    </p:spTree>
    <p:extLst>
      <p:ext uri="{BB962C8B-B14F-4D97-AF65-F5344CB8AC3E}">
        <p14:creationId xmlns:p14="http://schemas.microsoft.com/office/powerpoint/2010/main" val="209110418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18E6B8E-8AE1-1F59-FDC7-81F7629A0EB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7E12C41-F10C-1FF8-9F23-18E69B66E81C}"/>
              </a:ext>
            </a:extLst>
          </p:cNvPr>
          <p:cNvSpPr>
            <a:spLocks noGrp="1"/>
          </p:cNvSpPr>
          <p:nvPr>
            <p:ph type="title"/>
          </p:nvPr>
        </p:nvSpPr>
        <p:spPr/>
        <p:txBody>
          <a:bodyPr/>
          <a:lstStyle/>
          <a:p>
            <a:r>
              <a:rPr lang="en-US" sz="3200" dirty="0"/>
              <a:t>Bipartisan Safer Communities Act (BSCA) of 2022</a:t>
            </a:r>
          </a:p>
        </p:txBody>
      </p:sp>
      <p:sp>
        <p:nvSpPr>
          <p:cNvPr id="3" name="Content Placeholder 2">
            <a:extLst>
              <a:ext uri="{FF2B5EF4-FFF2-40B4-BE49-F238E27FC236}">
                <a16:creationId xmlns:a16="http://schemas.microsoft.com/office/drawing/2014/main" id="{A960B8E2-F5A6-2660-57F0-5DF9B9072B85}"/>
              </a:ext>
            </a:extLst>
          </p:cNvPr>
          <p:cNvSpPr>
            <a:spLocks noGrp="1"/>
          </p:cNvSpPr>
          <p:nvPr>
            <p:ph idx="1"/>
          </p:nvPr>
        </p:nvSpPr>
        <p:spPr/>
        <p:txBody>
          <a:bodyPr>
            <a:normAutofit fontScale="55000" lnSpcReduction="20000"/>
          </a:bodyPr>
          <a:lstStyle/>
          <a:p>
            <a:pPr marL="0" indent="0">
              <a:buNone/>
            </a:pPr>
            <a:r>
              <a:rPr lang="en-US" sz="3300" b="1" dirty="0">
                <a:ea typeface="Calibri" panose="020F0502020204030204" pitchFamily="34" charset="0"/>
              </a:rPr>
              <a:t>Since 2014, </a:t>
            </a:r>
            <a:r>
              <a:rPr lang="en-US" sz="3300" b="1" dirty="0">
                <a:solidFill>
                  <a:srgbClr val="F05E21"/>
                </a:solidFill>
                <a:ea typeface="Calibri" panose="020F0502020204030204" pitchFamily="34" charset="0"/>
              </a:rPr>
              <a:t>over $1.1 billion appropriated </a:t>
            </a:r>
            <a:r>
              <a:rPr lang="en-US" sz="3300" b="1" dirty="0">
                <a:ea typeface="Calibri" panose="020F0502020204030204" pitchFamily="34" charset="0"/>
              </a:rPr>
              <a:t>to develop and expand CCBHCs through:</a:t>
            </a:r>
          </a:p>
          <a:p>
            <a:pPr marL="342900" indent="-342900">
              <a:buClr>
                <a:srgbClr val="F05E21"/>
              </a:buClr>
              <a:buFont typeface="Wingdings" panose="05000000000000000000" pitchFamily="2" charset="2"/>
              <a:buChar char="ü"/>
            </a:pPr>
            <a:r>
              <a:rPr lang="en-US" sz="2900" dirty="0">
                <a:ea typeface="Calibri" panose="020F0502020204030204" pitchFamily="34" charset="0"/>
              </a:rPr>
              <a:t>Direct grants to eligible providers: Expansion;</a:t>
            </a:r>
            <a:r>
              <a:rPr lang="en-US" sz="2900" b="1" dirty="0"/>
              <a:t> </a:t>
            </a:r>
            <a:r>
              <a:rPr lang="en-US" sz="2900" dirty="0">
                <a:ea typeface="Calibri" panose="020F0502020204030204" pitchFamily="34" charset="0"/>
              </a:rPr>
              <a:t>Planning, Development, and Implementation; and Improvement and Advancement.</a:t>
            </a:r>
          </a:p>
          <a:p>
            <a:pPr marL="342900" indent="-342900">
              <a:buClr>
                <a:srgbClr val="F05E21"/>
              </a:buClr>
              <a:buFont typeface="Wingdings" panose="05000000000000000000" pitchFamily="2" charset="2"/>
              <a:buChar char="ü"/>
            </a:pPr>
            <a:r>
              <a:rPr lang="en-US" sz="2900" dirty="0">
                <a:ea typeface="Calibri" panose="020F0502020204030204" pitchFamily="34" charset="0"/>
              </a:rPr>
              <a:t>Planning grants to states.</a:t>
            </a:r>
          </a:p>
          <a:p>
            <a:pPr marL="342900" indent="-342900">
              <a:buClr>
                <a:srgbClr val="F05E21"/>
              </a:buClr>
              <a:buFont typeface="Wingdings" panose="05000000000000000000" pitchFamily="2" charset="2"/>
              <a:buChar char="ü"/>
            </a:pPr>
            <a:r>
              <a:rPr lang="en-US" sz="2900" dirty="0">
                <a:ea typeface="Calibri" panose="020F0502020204030204" pitchFamily="34" charset="0"/>
              </a:rPr>
              <a:t>State Medicaid demonstration. </a:t>
            </a:r>
          </a:p>
          <a:p>
            <a:pPr marL="342900" indent="-342900">
              <a:buClr>
                <a:srgbClr val="F05E21"/>
              </a:buClr>
              <a:buFont typeface="Wingdings" panose="05000000000000000000" pitchFamily="2" charset="2"/>
              <a:buChar char="ü"/>
            </a:pPr>
            <a:r>
              <a:rPr lang="en-US" sz="2900" dirty="0">
                <a:ea typeface="Calibri" panose="020F0502020204030204" pitchFamily="34" charset="0"/>
              </a:rPr>
              <a:t>Added two additional demonstration states for a total of 10.</a:t>
            </a:r>
          </a:p>
          <a:p>
            <a:pPr>
              <a:buClr>
                <a:srgbClr val="73B8E3"/>
              </a:buClr>
            </a:pPr>
            <a:endParaRPr lang="en-US" sz="1200" b="1" dirty="0">
              <a:ea typeface="Calibri" panose="020F0502020204030204" pitchFamily="34" charset="0"/>
            </a:endParaRPr>
          </a:p>
          <a:p>
            <a:pPr marL="0" indent="0">
              <a:buClr>
                <a:srgbClr val="73B8E3"/>
              </a:buClr>
              <a:buNone/>
            </a:pPr>
            <a:r>
              <a:rPr lang="en-US" sz="3300" b="1" dirty="0">
                <a:solidFill>
                  <a:srgbClr val="F05E21"/>
                </a:solidFill>
                <a:ea typeface="Calibri" panose="020F0502020204030204" pitchFamily="34" charset="0"/>
              </a:rPr>
              <a:t>2022 BSCA:</a:t>
            </a:r>
          </a:p>
          <a:p>
            <a:pPr marL="342900" indent="-342900">
              <a:buClr>
                <a:srgbClr val="F05E21"/>
              </a:buClr>
              <a:buFont typeface="Wingdings" panose="05000000000000000000" pitchFamily="2" charset="2"/>
              <a:buChar char="ü"/>
            </a:pPr>
            <a:r>
              <a:rPr lang="en-US" sz="2900" dirty="0">
                <a:ea typeface="Calibri" panose="020F0502020204030204" pitchFamily="34" charset="0"/>
              </a:rPr>
              <a:t>Extends the existing CCBHC Medicaid demonstration through September 30, 2025.</a:t>
            </a:r>
          </a:p>
          <a:p>
            <a:pPr marL="342900" indent="-342900">
              <a:buClr>
                <a:srgbClr val="F05E21"/>
              </a:buClr>
              <a:buFont typeface="Wingdings" panose="05000000000000000000" pitchFamily="2" charset="2"/>
              <a:buChar char="ü"/>
            </a:pPr>
            <a:r>
              <a:rPr lang="en-US" sz="2900" b="1" u="sng" dirty="0">
                <a:ea typeface="Calibri" panose="020F0502020204030204" pitchFamily="34" charset="0"/>
              </a:rPr>
              <a:t>Expands the CCBHC Medicaid demonstration to an additional 10 states every two years. New states have a four-year demonstration period.</a:t>
            </a:r>
          </a:p>
          <a:p>
            <a:pPr marL="342900" indent="-342900">
              <a:buClr>
                <a:srgbClr val="F05E21"/>
              </a:buClr>
              <a:buFont typeface="Wingdings" panose="05000000000000000000" pitchFamily="2" charset="2"/>
              <a:buChar char="ü"/>
            </a:pPr>
            <a:r>
              <a:rPr lang="en-US" sz="2900" dirty="0">
                <a:ea typeface="Calibri" panose="020F0502020204030204" pitchFamily="34" charset="0"/>
              </a:rPr>
              <a:t>Allocates planning grant funds for states to develop Medicaid demonstration proposals. States wanting to participate in the demonstration must first apply for the planning grant. </a:t>
            </a:r>
          </a:p>
        </p:txBody>
      </p:sp>
      <p:sp>
        <p:nvSpPr>
          <p:cNvPr id="4" name="Slide Number Placeholder 3">
            <a:extLst>
              <a:ext uri="{FF2B5EF4-FFF2-40B4-BE49-F238E27FC236}">
                <a16:creationId xmlns:a16="http://schemas.microsoft.com/office/drawing/2014/main" id="{B3C970C8-14C1-DF4C-EDDD-9C1AA5756077}"/>
              </a:ext>
            </a:extLst>
          </p:cNvPr>
          <p:cNvSpPr>
            <a:spLocks noGrp="1"/>
          </p:cNvSpPr>
          <p:nvPr>
            <p:ph type="sldNum" sz="quarter" idx="10"/>
          </p:nvPr>
        </p:nvSpPr>
        <p:spPr/>
        <p:txBody>
          <a:bodyPr/>
          <a:lstStyle/>
          <a:p>
            <a:fld id="{58339581-759F-43B7-B47D-47F906F0E294}" type="slidenum">
              <a:rPr lang="en-US" smtClean="0"/>
              <a:pPr/>
              <a:t>5</a:t>
            </a:fld>
            <a:endParaRPr lang="en-US" dirty="0"/>
          </a:p>
        </p:txBody>
      </p:sp>
    </p:spTree>
    <p:extLst>
      <p:ext uri="{BB962C8B-B14F-4D97-AF65-F5344CB8AC3E}">
        <p14:creationId xmlns:p14="http://schemas.microsoft.com/office/powerpoint/2010/main" val="1972033190"/>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E74CC05-DA9D-B2BE-F362-DD98B1C52C1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1D7046D-3650-C355-AD9F-23AA44B3F3DC}"/>
              </a:ext>
            </a:extLst>
          </p:cNvPr>
          <p:cNvSpPr>
            <a:spLocks noGrp="1"/>
          </p:cNvSpPr>
          <p:nvPr>
            <p:ph type="title"/>
          </p:nvPr>
        </p:nvSpPr>
        <p:spPr/>
        <p:txBody>
          <a:bodyPr/>
          <a:lstStyle/>
          <a:p>
            <a:r>
              <a:rPr lang="en-US" dirty="0"/>
              <a:t>Comments</a:t>
            </a:r>
          </a:p>
        </p:txBody>
      </p:sp>
      <p:sp>
        <p:nvSpPr>
          <p:cNvPr id="5" name="Slide Number Placeholder 4">
            <a:extLst>
              <a:ext uri="{FF2B5EF4-FFF2-40B4-BE49-F238E27FC236}">
                <a16:creationId xmlns:a16="http://schemas.microsoft.com/office/drawing/2014/main" id="{FF4AD860-623A-76A0-CC55-CEB597C893E9}"/>
              </a:ext>
            </a:extLst>
          </p:cNvPr>
          <p:cNvSpPr>
            <a:spLocks noGrp="1"/>
          </p:cNvSpPr>
          <p:nvPr>
            <p:ph type="sldNum" sz="quarter" idx="10"/>
          </p:nvPr>
        </p:nvSpPr>
        <p:spPr/>
        <p:txBody>
          <a:bodyPr/>
          <a:lstStyle/>
          <a:p>
            <a:fld id="{58339581-759F-43B7-B47D-47F906F0E294}" type="slidenum">
              <a:rPr lang="en-US" smtClean="0"/>
              <a:pPr/>
              <a:t>50</a:t>
            </a:fld>
            <a:endParaRPr lang="en-US" dirty="0"/>
          </a:p>
        </p:txBody>
      </p:sp>
      <p:pic>
        <p:nvPicPr>
          <p:cNvPr id="8" name="Content Placeholder 6">
            <a:extLst>
              <a:ext uri="{FF2B5EF4-FFF2-40B4-BE49-F238E27FC236}">
                <a16:creationId xmlns:a16="http://schemas.microsoft.com/office/drawing/2014/main" id="{93132D17-8F46-FA42-12BC-73133DCE36D1}"/>
              </a:ext>
            </a:extLst>
          </p:cNvPr>
          <p:cNvPicPr>
            <a:picLocks noChangeAspect="1"/>
          </p:cNvPicPr>
          <p:nvPr/>
        </p:nvPicPr>
        <p:blipFill>
          <a:blip r:embed="rId2"/>
          <a:stretch>
            <a:fillRect/>
          </a:stretch>
        </p:blipFill>
        <p:spPr>
          <a:xfrm>
            <a:off x="2827269" y="1327722"/>
            <a:ext cx="5466985" cy="4706540"/>
          </a:xfrm>
          <a:prstGeom prst="rect">
            <a:avLst/>
          </a:prstGeom>
          <a:ln w="25400">
            <a:solidFill>
              <a:schemeClr val="tx1"/>
            </a:solidFill>
          </a:ln>
        </p:spPr>
      </p:pic>
      <p:sp>
        <p:nvSpPr>
          <p:cNvPr id="9" name="Rectangle 8">
            <a:extLst>
              <a:ext uri="{FF2B5EF4-FFF2-40B4-BE49-F238E27FC236}">
                <a16:creationId xmlns:a16="http://schemas.microsoft.com/office/drawing/2014/main" id="{33D04145-C269-CDC1-072B-D5A71313EBF0}"/>
              </a:ext>
            </a:extLst>
          </p:cNvPr>
          <p:cNvSpPr/>
          <p:nvPr/>
        </p:nvSpPr>
        <p:spPr>
          <a:xfrm>
            <a:off x="2919702" y="2995666"/>
            <a:ext cx="5282118" cy="2031325"/>
          </a:xfrm>
          <a:prstGeom prst="rect">
            <a:avLst/>
          </a:prstGeom>
          <a:solidFill>
            <a:srgbClr val="FFFFFF"/>
          </a:solidFill>
          <a:ln>
            <a:solidFill>
              <a:srgbClr val="000000"/>
            </a:solidFill>
          </a:ln>
        </p:spPr>
        <p:txBody>
          <a:bodyPr wrap="square">
            <a:spAutoFit/>
          </a:bodyPr>
          <a:lstStyle/>
          <a:p>
            <a:pPr marL="0" marR="0" lvl="1" indent="0" defTabSz="914400" eaLnBrk="1" fontAlgn="base" latinLnBrk="0" hangingPunct="1">
              <a:lnSpc>
                <a:spcPct val="90000"/>
              </a:lnSpc>
              <a:spcBef>
                <a:spcPts val="1200"/>
              </a:spcBef>
              <a:spcAft>
                <a:spcPct val="0"/>
              </a:spcAft>
              <a:buClrTx/>
              <a:buSzTx/>
              <a:buFontTx/>
              <a:buNone/>
              <a:tabLst/>
              <a:defRPr sz="1800"/>
            </a:pPr>
            <a:r>
              <a:rPr kumimoji="0" lang="en-US" sz="2000" b="0" u="none" strike="noStrike" kern="0" cap="none" spc="0" normalizeH="0" baseline="0" noProof="0" dirty="0">
                <a:ln>
                  <a:noFill/>
                </a:ln>
                <a:solidFill>
                  <a:srgbClr val="000000"/>
                </a:solidFill>
                <a:effectLst/>
                <a:uLnTx/>
                <a:uFillTx/>
                <a:latin typeface="Arial"/>
                <a:ea typeface="ヒラギノ角ゴ ProN W3" pitchFamily="1" charset="-128"/>
                <a:sym typeface="Gill Sans" pitchFamily="1" charset="0"/>
              </a:rPr>
              <a:t>Use the</a:t>
            </a:r>
            <a:r>
              <a:rPr kumimoji="0" lang="en-US" sz="2000" b="0" u="none" strike="noStrike" kern="0" cap="none" spc="0" normalizeH="0" baseline="0" noProof="0" dirty="0">
                <a:ln>
                  <a:noFill/>
                </a:ln>
                <a:solidFill>
                  <a:srgbClr val="F05E21"/>
                </a:solidFill>
                <a:effectLst/>
                <a:uLnTx/>
                <a:uFillTx/>
                <a:latin typeface="Arial"/>
                <a:ea typeface="ヒラギノ角ゴ ProN W3" pitchFamily="1" charset="-128"/>
                <a:sym typeface="Gill Sans" pitchFamily="1" charset="0"/>
              </a:rPr>
              <a:t> </a:t>
            </a:r>
            <a:r>
              <a:rPr kumimoji="0" lang="en-US" sz="2000" b="1" u="none" strike="noStrike" kern="0" cap="none" spc="0" normalizeH="0" baseline="0" noProof="0" dirty="0">
                <a:ln>
                  <a:noFill/>
                </a:ln>
                <a:solidFill>
                  <a:srgbClr val="F05E21"/>
                </a:solidFill>
                <a:effectLst/>
                <a:uLnTx/>
                <a:uFillTx/>
                <a:latin typeface="Arial"/>
                <a:ea typeface="ヒラギノ角ゴ ProN W3" pitchFamily="1" charset="-128"/>
                <a:sym typeface="Gill Sans" pitchFamily="1" charset="0"/>
              </a:rPr>
              <a:t>Comments </a:t>
            </a:r>
            <a:r>
              <a:rPr kumimoji="0" lang="en-US" sz="2000" b="0" u="none" strike="noStrike" kern="0" cap="none" spc="0" normalizeH="0" baseline="0" noProof="0" dirty="0">
                <a:ln>
                  <a:noFill/>
                </a:ln>
                <a:solidFill>
                  <a:srgbClr val="000000"/>
                </a:solidFill>
                <a:effectLst/>
                <a:uLnTx/>
                <a:uFillTx/>
                <a:latin typeface="Arial"/>
                <a:ea typeface="ヒラギノ角ゴ ProN W3" pitchFamily="1" charset="-128"/>
                <a:sym typeface="Gill Sans" pitchFamily="1" charset="0"/>
              </a:rPr>
              <a:t>tab to explain any cost anomalies, entries in “Other (specify)” lines in Trial Balance, Trial Balance Adjustments, Services Provided, or any other considerations the State should make regarding the expenses used to determine the payment rate.</a:t>
            </a:r>
          </a:p>
        </p:txBody>
      </p:sp>
    </p:spTree>
    <p:extLst>
      <p:ext uri="{BB962C8B-B14F-4D97-AF65-F5344CB8AC3E}">
        <p14:creationId xmlns:p14="http://schemas.microsoft.com/office/powerpoint/2010/main" val="2269846496"/>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D8B2005-B7AA-58E5-0A66-053EA105422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4741D5C-638E-C1E1-EC49-45AD2E67E96A}"/>
              </a:ext>
            </a:extLst>
          </p:cNvPr>
          <p:cNvSpPr>
            <a:spLocks noGrp="1"/>
          </p:cNvSpPr>
          <p:nvPr>
            <p:ph type="title"/>
          </p:nvPr>
        </p:nvSpPr>
        <p:spPr/>
        <p:txBody>
          <a:bodyPr/>
          <a:lstStyle/>
          <a:p>
            <a:r>
              <a:rPr lang="en-US" dirty="0"/>
              <a:t>CC PPS-1 Rate</a:t>
            </a:r>
          </a:p>
        </p:txBody>
      </p:sp>
      <p:sp>
        <p:nvSpPr>
          <p:cNvPr id="5" name="Slide Number Placeholder 4">
            <a:extLst>
              <a:ext uri="{FF2B5EF4-FFF2-40B4-BE49-F238E27FC236}">
                <a16:creationId xmlns:a16="http://schemas.microsoft.com/office/drawing/2014/main" id="{8A62303B-15A8-0197-AED9-84D076D1CEB1}"/>
              </a:ext>
            </a:extLst>
          </p:cNvPr>
          <p:cNvSpPr>
            <a:spLocks noGrp="1"/>
          </p:cNvSpPr>
          <p:nvPr>
            <p:ph type="sldNum" sz="quarter" idx="10"/>
          </p:nvPr>
        </p:nvSpPr>
        <p:spPr/>
        <p:txBody>
          <a:bodyPr/>
          <a:lstStyle/>
          <a:p>
            <a:fld id="{58339581-759F-43B7-B47D-47F906F0E294}" type="slidenum">
              <a:rPr lang="en-US" smtClean="0"/>
              <a:pPr/>
              <a:t>51</a:t>
            </a:fld>
            <a:endParaRPr lang="en-US" dirty="0"/>
          </a:p>
        </p:txBody>
      </p:sp>
      <p:sp>
        <p:nvSpPr>
          <p:cNvPr id="7" name="Content Placeholder 6">
            <a:extLst>
              <a:ext uri="{FF2B5EF4-FFF2-40B4-BE49-F238E27FC236}">
                <a16:creationId xmlns:a16="http://schemas.microsoft.com/office/drawing/2014/main" id="{8E68A64E-41B4-2916-06F2-FA31F8D0D0DD}"/>
              </a:ext>
            </a:extLst>
          </p:cNvPr>
          <p:cNvSpPr>
            <a:spLocks noGrp="1"/>
          </p:cNvSpPr>
          <p:nvPr>
            <p:ph idx="1"/>
          </p:nvPr>
        </p:nvSpPr>
        <p:spPr>
          <a:xfrm>
            <a:off x="8094807" y="2497071"/>
            <a:ext cx="3558260" cy="3829839"/>
          </a:xfrm>
        </p:spPr>
        <p:txBody>
          <a:bodyPr>
            <a:normAutofit/>
          </a:bodyPr>
          <a:lstStyle/>
          <a:p>
            <a:pPr marL="285750" indent="-285750">
              <a:buClr>
                <a:srgbClr val="EC5A24"/>
              </a:buClr>
            </a:pPr>
            <a:r>
              <a:rPr lang="en-US" sz="1800" dirty="0"/>
              <a:t>Determination of total allowable costs applicable to CCBHC.</a:t>
            </a:r>
          </a:p>
          <a:p>
            <a:pPr marL="285750" indent="-285750">
              <a:spcBef>
                <a:spcPts val="1800"/>
              </a:spcBef>
              <a:buClr>
                <a:srgbClr val="EC5A24"/>
              </a:buClr>
            </a:pPr>
            <a:r>
              <a:rPr lang="en-US" sz="1800" dirty="0"/>
              <a:t>Determination of PPS-1 rate.</a:t>
            </a:r>
          </a:p>
        </p:txBody>
      </p:sp>
      <p:pic>
        <p:nvPicPr>
          <p:cNvPr id="9" name="Picture 8">
            <a:extLst>
              <a:ext uri="{FF2B5EF4-FFF2-40B4-BE49-F238E27FC236}">
                <a16:creationId xmlns:a16="http://schemas.microsoft.com/office/drawing/2014/main" id="{4DB340CF-47B3-9F42-27CC-6540EEBA124D}"/>
              </a:ext>
            </a:extLst>
          </p:cNvPr>
          <p:cNvPicPr>
            <a:picLocks noChangeAspect="1"/>
          </p:cNvPicPr>
          <p:nvPr/>
        </p:nvPicPr>
        <p:blipFill>
          <a:blip r:embed="rId2"/>
          <a:stretch>
            <a:fillRect/>
          </a:stretch>
        </p:blipFill>
        <p:spPr>
          <a:xfrm>
            <a:off x="531957" y="1972974"/>
            <a:ext cx="7562850" cy="3743325"/>
          </a:xfrm>
          <a:prstGeom prst="rect">
            <a:avLst/>
          </a:prstGeom>
        </p:spPr>
      </p:pic>
      <p:sp>
        <p:nvSpPr>
          <p:cNvPr id="10" name="TextBox 9">
            <a:extLst>
              <a:ext uri="{FF2B5EF4-FFF2-40B4-BE49-F238E27FC236}">
                <a16:creationId xmlns:a16="http://schemas.microsoft.com/office/drawing/2014/main" id="{BDBC7057-9A63-FDC3-3C6B-266D5BEA1408}"/>
              </a:ext>
            </a:extLst>
          </p:cNvPr>
          <p:cNvSpPr txBox="1"/>
          <p:nvPr/>
        </p:nvSpPr>
        <p:spPr>
          <a:xfrm>
            <a:off x="635000" y="1336541"/>
            <a:ext cx="11018067" cy="954107"/>
          </a:xfrm>
          <a:prstGeom prst="rect">
            <a:avLst/>
          </a:prstGeom>
          <a:noFill/>
        </p:spPr>
        <p:txBody>
          <a:bodyPr wrap="square" rtlCol="0">
            <a:spAutoFit/>
          </a:bodyPr>
          <a:lstStyle/>
          <a:p>
            <a:r>
              <a:rPr lang="en-US" dirty="0"/>
              <a:t>Used to determine the all-inclusive CCBHC payment rate per daily visit for the reporting period for states selecting the CC PPS-1 rate method.</a:t>
            </a:r>
          </a:p>
          <a:p>
            <a:pPr algn="l"/>
            <a:endParaRPr lang="en-US" sz="2000" dirty="0" err="1"/>
          </a:p>
        </p:txBody>
      </p:sp>
    </p:spTree>
    <p:extLst>
      <p:ext uri="{BB962C8B-B14F-4D97-AF65-F5344CB8AC3E}">
        <p14:creationId xmlns:p14="http://schemas.microsoft.com/office/powerpoint/2010/main" val="369050309"/>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6EDB93D-D4E7-E66E-1888-1F733B05D54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CEE3B5E-3D28-58F9-A4CB-84EFC17336BB}"/>
              </a:ext>
            </a:extLst>
          </p:cNvPr>
          <p:cNvSpPr>
            <a:spLocks noGrp="1"/>
          </p:cNvSpPr>
          <p:nvPr>
            <p:ph type="title"/>
          </p:nvPr>
        </p:nvSpPr>
        <p:spPr/>
        <p:txBody>
          <a:bodyPr/>
          <a:lstStyle/>
          <a:p>
            <a:r>
              <a:rPr lang="en-US" dirty="0"/>
              <a:t>Certification</a:t>
            </a:r>
          </a:p>
        </p:txBody>
      </p:sp>
      <p:sp>
        <p:nvSpPr>
          <p:cNvPr id="4" name="Content Placeholder 3">
            <a:extLst>
              <a:ext uri="{FF2B5EF4-FFF2-40B4-BE49-F238E27FC236}">
                <a16:creationId xmlns:a16="http://schemas.microsoft.com/office/drawing/2014/main" id="{EED51020-F29C-8A45-5C6F-D29992B6EDB3}"/>
              </a:ext>
            </a:extLst>
          </p:cNvPr>
          <p:cNvSpPr>
            <a:spLocks noGrp="1"/>
          </p:cNvSpPr>
          <p:nvPr>
            <p:ph sz="half" idx="2"/>
          </p:nvPr>
        </p:nvSpPr>
        <p:spPr>
          <a:xfrm>
            <a:off x="7269019" y="1384838"/>
            <a:ext cx="4137890" cy="3399839"/>
          </a:xfrm>
        </p:spPr>
        <p:txBody>
          <a:bodyPr>
            <a:normAutofit/>
          </a:bodyPr>
          <a:lstStyle/>
          <a:p>
            <a:pPr marL="342900" lvl="1" indent="-342900" fontAlgn="base">
              <a:lnSpc>
                <a:spcPct val="90000"/>
              </a:lnSpc>
              <a:spcBef>
                <a:spcPts val="1200"/>
              </a:spcBef>
              <a:spcAft>
                <a:spcPct val="0"/>
              </a:spcAft>
              <a:buClr>
                <a:srgbClr val="EC5A24"/>
              </a:buClr>
              <a:defRPr sz="1800"/>
            </a:pPr>
            <a:r>
              <a:rPr lang="en-US" sz="2400" kern="0" dirty="0">
                <a:ea typeface="ヒラギノ角ゴ ProN W3" pitchFamily="1" charset="-128"/>
                <a:sym typeface="Gill Sans" pitchFamily="1" charset="0"/>
              </a:rPr>
              <a:t>Cost reports must include certification from the chief executive officer, chief financial officer, or an authorized delegate. </a:t>
            </a:r>
          </a:p>
          <a:p>
            <a:pPr marL="342900" lvl="1" indent="-342900" fontAlgn="base">
              <a:lnSpc>
                <a:spcPct val="90000"/>
              </a:lnSpc>
              <a:spcBef>
                <a:spcPts val="1200"/>
              </a:spcBef>
              <a:spcAft>
                <a:spcPct val="0"/>
              </a:spcAft>
              <a:buClr>
                <a:srgbClr val="EC5A24"/>
              </a:buClr>
              <a:defRPr sz="1800"/>
            </a:pPr>
            <a:r>
              <a:rPr lang="en-US" sz="2400" kern="0" dirty="0">
                <a:ea typeface="ヒラギノ角ゴ ProN W3" pitchFamily="1" charset="-128"/>
                <a:sym typeface="Gill Sans" pitchFamily="1" charset="0"/>
              </a:rPr>
              <a:t>Cost reports will be rejected and returned for resubmission if not completed properly.</a:t>
            </a:r>
          </a:p>
        </p:txBody>
      </p:sp>
      <p:sp>
        <p:nvSpPr>
          <p:cNvPr id="5" name="Slide Number Placeholder 4">
            <a:extLst>
              <a:ext uri="{FF2B5EF4-FFF2-40B4-BE49-F238E27FC236}">
                <a16:creationId xmlns:a16="http://schemas.microsoft.com/office/drawing/2014/main" id="{F6BA9901-DE74-86D7-9B40-F14DC022C264}"/>
              </a:ext>
            </a:extLst>
          </p:cNvPr>
          <p:cNvSpPr>
            <a:spLocks noGrp="1"/>
          </p:cNvSpPr>
          <p:nvPr>
            <p:ph type="sldNum" sz="quarter" idx="10"/>
          </p:nvPr>
        </p:nvSpPr>
        <p:spPr/>
        <p:txBody>
          <a:bodyPr/>
          <a:lstStyle/>
          <a:p>
            <a:fld id="{58339581-759F-43B7-B47D-47F906F0E294}" type="slidenum">
              <a:rPr lang="en-US" smtClean="0"/>
              <a:pPr/>
              <a:t>52</a:t>
            </a:fld>
            <a:endParaRPr lang="en-US" dirty="0"/>
          </a:p>
        </p:txBody>
      </p:sp>
      <p:pic>
        <p:nvPicPr>
          <p:cNvPr id="8" name="Content Placeholder 3">
            <a:extLst>
              <a:ext uri="{FF2B5EF4-FFF2-40B4-BE49-F238E27FC236}">
                <a16:creationId xmlns:a16="http://schemas.microsoft.com/office/drawing/2014/main" id="{88456935-A884-83A1-97A5-58C0962BABA9}"/>
              </a:ext>
            </a:extLst>
          </p:cNvPr>
          <p:cNvPicPr>
            <a:picLocks noGrp="1" noChangeAspect="1"/>
          </p:cNvPicPr>
          <p:nvPr>
            <p:ph idx="1"/>
          </p:nvPr>
        </p:nvPicPr>
        <p:blipFill>
          <a:blip r:embed="rId2"/>
          <a:stretch>
            <a:fillRect/>
          </a:stretch>
        </p:blipFill>
        <p:spPr>
          <a:xfrm>
            <a:off x="635001" y="1384838"/>
            <a:ext cx="6293185" cy="4783137"/>
          </a:xfrm>
          <a:prstGeom prst="rect">
            <a:avLst/>
          </a:prstGeom>
          <a:ln w="25400">
            <a:solidFill>
              <a:schemeClr val="tx1"/>
            </a:solidFill>
          </a:ln>
        </p:spPr>
      </p:pic>
    </p:spTree>
    <p:extLst>
      <p:ext uri="{BB962C8B-B14F-4D97-AF65-F5344CB8AC3E}">
        <p14:creationId xmlns:p14="http://schemas.microsoft.com/office/powerpoint/2010/main" val="3221415403"/>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047014-817C-8E3C-BD5C-3934503F9D1E}"/>
              </a:ext>
            </a:extLst>
          </p:cNvPr>
          <p:cNvSpPr>
            <a:spLocks noGrp="1"/>
          </p:cNvSpPr>
          <p:nvPr>
            <p:ph type="title"/>
          </p:nvPr>
        </p:nvSpPr>
        <p:spPr/>
        <p:txBody>
          <a:bodyPr/>
          <a:lstStyle/>
          <a:p>
            <a:r>
              <a:rPr lang="en-US" dirty="0"/>
              <a:t>Items Likely to be Requested with Submission</a:t>
            </a:r>
          </a:p>
        </p:txBody>
      </p:sp>
      <p:sp>
        <p:nvSpPr>
          <p:cNvPr id="3" name="Content Placeholder 2">
            <a:extLst>
              <a:ext uri="{FF2B5EF4-FFF2-40B4-BE49-F238E27FC236}">
                <a16:creationId xmlns:a16="http://schemas.microsoft.com/office/drawing/2014/main" id="{05F673BA-4094-AF7D-801B-091EA72863D0}"/>
              </a:ext>
            </a:extLst>
          </p:cNvPr>
          <p:cNvSpPr>
            <a:spLocks noGrp="1"/>
          </p:cNvSpPr>
          <p:nvPr>
            <p:ph idx="1"/>
          </p:nvPr>
        </p:nvSpPr>
        <p:spPr>
          <a:xfrm>
            <a:off x="635000" y="1329397"/>
            <a:ext cx="10922000" cy="5040230"/>
          </a:xfrm>
        </p:spPr>
        <p:txBody>
          <a:bodyPr>
            <a:noAutofit/>
          </a:bodyPr>
          <a:lstStyle/>
          <a:p>
            <a:pPr marL="463550" indent="-463550">
              <a:spcBef>
                <a:spcPts val="600"/>
              </a:spcBef>
              <a:buClr>
                <a:srgbClr val="F05E21"/>
              </a:buClr>
            </a:pPr>
            <a:r>
              <a:rPr lang="en-US" sz="1900" dirty="0"/>
              <a:t>Trial balance.</a:t>
            </a:r>
          </a:p>
          <a:p>
            <a:pPr marL="463550" indent="-463550">
              <a:spcBef>
                <a:spcPts val="600"/>
              </a:spcBef>
              <a:buClr>
                <a:srgbClr val="F05E21"/>
              </a:buClr>
            </a:pPr>
            <a:r>
              <a:rPr lang="en-US" sz="1900" dirty="0"/>
              <a:t>Crosswalk from trial balance to cost report.</a:t>
            </a:r>
          </a:p>
          <a:p>
            <a:pPr marL="463550" indent="-463550">
              <a:spcBef>
                <a:spcPts val="600"/>
              </a:spcBef>
              <a:buClr>
                <a:srgbClr val="F05E21"/>
              </a:buClr>
            </a:pPr>
            <a:r>
              <a:rPr lang="en-US" sz="1900" dirty="0"/>
              <a:t>Depreciation schedule.</a:t>
            </a:r>
          </a:p>
          <a:p>
            <a:pPr marL="463550" indent="-463550">
              <a:spcBef>
                <a:spcPts val="600"/>
              </a:spcBef>
              <a:buClr>
                <a:srgbClr val="F05E21"/>
              </a:buClr>
            </a:pPr>
            <a:r>
              <a:rPr lang="en-US" sz="1900" dirty="0"/>
              <a:t>Claims detail to confirm daily visit count.</a:t>
            </a:r>
          </a:p>
          <a:p>
            <a:pPr marL="463550" indent="-463550">
              <a:spcBef>
                <a:spcPts val="600"/>
              </a:spcBef>
              <a:buClr>
                <a:srgbClr val="F05E21"/>
              </a:buClr>
            </a:pPr>
            <a:r>
              <a:rPr lang="en-US" sz="1900" dirty="0"/>
              <a:t>Federal indirect rate support, if applicable.</a:t>
            </a:r>
          </a:p>
          <a:p>
            <a:pPr marL="463550" indent="-463550">
              <a:spcBef>
                <a:spcPts val="600"/>
              </a:spcBef>
              <a:buClr>
                <a:srgbClr val="F05E21"/>
              </a:buClr>
            </a:pPr>
            <a:r>
              <a:rPr lang="en-US" sz="1900" dirty="0"/>
              <a:t>Signed certification statement.</a:t>
            </a:r>
          </a:p>
          <a:p>
            <a:pPr marL="463550" indent="-463550">
              <a:spcBef>
                <a:spcPts val="600"/>
              </a:spcBef>
              <a:buClr>
                <a:srgbClr val="F05E21"/>
              </a:buClr>
            </a:pPr>
            <a:r>
              <a:rPr lang="en-US" sz="1900" dirty="0"/>
              <a:t>Explanations and support for allocations, adjustments, and reclassifications.</a:t>
            </a:r>
          </a:p>
          <a:p>
            <a:pPr marL="463550" indent="-463550">
              <a:spcBef>
                <a:spcPts val="600"/>
              </a:spcBef>
              <a:buClr>
                <a:srgbClr val="F05E21"/>
              </a:buClr>
            </a:pPr>
            <a:r>
              <a:rPr lang="en-US" sz="1900" dirty="0"/>
              <a:t>Support for any DCO costs and visits.</a:t>
            </a:r>
          </a:p>
          <a:p>
            <a:pPr marL="463550" indent="-463550">
              <a:spcBef>
                <a:spcPts val="600"/>
              </a:spcBef>
              <a:buClr>
                <a:srgbClr val="F05E21"/>
              </a:buClr>
            </a:pPr>
            <a:r>
              <a:rPr lang="en-US" sz="1900" dirty="0"/>
              <a:t>Explanations and support for anticipated costs and visits reported.</a:t>
            </a:r>
          </a:p>
          <a:p>
            <a:pPr marL="463550" indent="-463550">
              <a:spcBef>
                <a:spcPts val="600"/>
              </a:spcBef>
              <a:buClr>
                <a:srgbClr val="F05E21"/>
              </a:buClr>
            </a:pPr>
            <a:r>
              <a:rPr lang="en-US" sz="1900" dirty="0"/>
              <a:t>Detailed support on FTE and number of services provided.</a:t>
            </a:r>
          </a:p>
          <a:p>
            <a:pPr marL="463550" indent="-463550">
              <a:spcBef>
                <a:spcPts val="600"/>
              </a:spcBef>
              <a:buClr>
                <a:srgbClr val="F05E21"/>
              </a:buClr>
            </a:pPr>
            <a:r>
              <a:rPr lang="en-US" sz="1900" dirty="0"/>
              <a:t>Audited financial statements.</a:t>
            </a:r>
          </a:p>
        </p:txBody>
      </p:sp>
      <p:sp>
        <p:nvSpPr>
          <p:cNvPr id="4" name="Slide Number Placeholder 3">
            <a:extLst>
              <a:ext uri="{FF2B5EF4-FFF2-40B4-BE49-F238E27FC236}">
                <a16:creationId xmlns:a16="http://schemas.microsoft.com/office/drawing/2014/main" id="{1772172A-6EAE-AA90-AEC1-3AF3B1514157}"/>
              </a:ext>
            </a:extLst>
          </p:cNvPr>
          <p:cNvSpPr>
            <a:spLocks noGrp="1"/>
          </p:cNvSpPr>
          <p:nvPr>
            <p:ph type="sldNum" sz="quarter" idx="10"/>
          </p:nvPr>
        </p:nvSpPr>
        <p:spPr/>
        <p:txBody>
          <a:bodyPr/>
          <a:lstStyle/>
          <a:p>
            <a:fld id="{58339581-759F-43B7-B47D-47F906F0E294}" type="slidenum">
              <a:rPr lang="en-US" smtClean="0"/>
              <a:pPr/>
              <a:t>53</a:t>
            </a:fld>
            <a:endParaRPr lang="en-US" dirty="0"/>
          </a:p>
        </p:txBody>
      </p:sp>
    </p:spTree>
    <p:extLst>
      <p:ext uri="{BB962C8B-B14F-4D97-AF65-F5344CB8AC3E}">
        <p14:creationId xmlns:p14="http://schemas.microsoft.com/office/powerpoint/2010/main" val="568131611"/>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00E1E1-5A9C-6BE5-7602-17A3452D934A}"/>
              </a:ext>
            </a:extLst>
          </p:cNvPr>
          <p:cNvSpPr>
            <a:spLocks noGrp="1"/>
          </p:cNvSpPr>
          <p:nvPr>
            <p:ph type="title"/>
          </p:nvPr>
        </p:nvSpPr>
        <p:spPr/>
        <p:txBody>
          <a:bodyPr/>
          <a:lstStyle/>
          <a:p>
            <a:r>
              <a:rPr lang="en-US" dirty="0"/>
              <a:t>Additional Resources</a:t>
            </a:r>
          </a:p>
        </p:txBody>
      </p:sp>
      <p:sp>
        <p:nvSpPr>
          <p:cNvPr id="3" name="Content Placeholder 2">
            <a:extLst>
              <a:ext uri="{FF2B5EF4-FFF2-40B4-BE49-F238E27FC236}">
                <a16:creationId xmlns:a16="http://schemas.microsoft.com/office/drawing/2014/main" id="{D8B0AA1A-EEC2-EC75-848A-3A949209186B}"/>
              </a:ext>
            </a:extLst>
          </p:cNvPr>
          <p:cNvSpPr>
            <a:spLocks noGrp="1"/>
          </p:cNvSpPr>
          <p:nvPr>
            <p:ph idx="1"/>
          </p:nvPr>
        </p:nvSpPr>
        <p:spPr/>
        <p:txBody>
          <a:bodyPr>
            <a:normAutofit/>
          </a:bodyPr>
          <a:lstStyle/>
          <a:p>
            <a:pPr marL="0" indent="0" defTabSz="457200">
              <a:lnSpc>
                <a:spcPct val="120000"/>
              </a:lnSpc>
              <a:buNone/>
            </a:pPr>
            <a:r>
              <a:rPr lang="en-US" sz="3200" dirty="0">
                <a:solidFill>
                  <a:prstClr val="black"/>
                </a:solidFill>
              </a:rPr>
              <a:t>SAMHSA’s CCBHC Page: </a:t>
            </a:r>
          </a:p>
          <a:p>
            <a:pPr marL="0" indent="0" defTabSz="457200">
              <a:lnSpc>
                <a:spcPct val="120000"/>
              </a:lnSpc>
              <a:buNone/>
            </a:pPr>
            <a:r>
              <a:rPr lang="en-US" sz="2000" dirty="0">
                <a:solidFill>
                  <a:prstClr val="black"/>
                </a:solidFill>
                <a:hlinkClick r:id="rId2"/>
              </a:rPr>
              <a:t>https://www.samhsa.gov/certified-community-behavioral-health-clinics</a:t>
            </a:r>
            <a:r>
              <a:rPr lang="en-US" sz="2000" dirty="0">
                <a:solidFill>
                  <a:prstClr val="black"/>
                </a:solidFill>
              </a:rPr>
              <a:t> </a:t>
            </a:r>
          </a:p>
          <a:p>
            <a:pPr defTabSz="457200">
              <a:lnSpc>
                <a:spcPct val="120000"/>
              </a:lnSpc>
            </a:pPr>
            <a:endParaRPr lang="en-US" sz="2400" dirty="0">
              <a:solidFill>
                <a:prstClr val="black"/>
              </a:solidFill>
            </a:endParaRPr>
          </a:p>
          <a:p>
            <a:pPr marL="0" indent="0" defTabSz="457200">
              <a:lnSpc>
                <a:spcPct val="120000"/>
              </a:lnSpc>
              <a:buNone/>
            </a:pPr>
            <a:r>
              <a:rPr lang="en-US" sz="3200" dirty="0">
                <a:solidFill>
                  <a:prstClr val="black"/>
                </a:solidFill>
              </a:rPr>
              <a:t>CCBHC Cost Report and Instructions:</a:t>
            </a:r>
          </a:p>
          <a:p>
            <a:pPr marL="0" indent="0" defTabSz="457200">
              <a:lnSpc>
                <a:spcPct val="120000"/>
              </a:lnSpc>
              <a:buNone/>
            </a:pPr>
            <a:r>
              <a:rPr lang="en-US" sz="2000" dirty="0">
                <a:hlinkClick r:id="rId3"/>
              </a:rPr>
              <a:t>https://www.medicaid.gov/media/173116</a:t>
            </a:r>
            <a:endParaRPr lang="en-US" sz="2000" dirty="0"/>
          </a:p>
          <a:p>
            <a:pPr marL="0" indent="0" defTabSz="457200">
              <a:lnSpc>
                <a:spcPct val="120000"/>
              </a:lnSpc>
              <a:buNone/>
            </a:pPr>
            <a:r>
              <a:rPr lang="en-US" sz="2000" dirty="0">
                <a:hlinkClick r:id="rId4"/>
              </a:rPr>
              <a:t>https://www.medicaid.gov/medicaid/financial-management/downloads/ccbhc-cost-rpt-instr.pdf</a:t>
            </a:r>
            <a:r>
              <a:rPr lang="en-US" sz="2000" dirty="0"/>
              <a:t>  </a:t>
            </a:r>
          </a:p>
          <a:p>
            <a:endParaRPr lang="en-US" dirty="0"/>
          </a:p>
        </p:txBody>
      </p:sp>
      <p:sp>
        <p:nvSpPr>
          <p:cNvPr id="4" name="Slide Number Placeholder 3">
            <a:extLst>
              <a:ext uri="{FF2B5EF4-FFF2-40B4-BE49-F238E27FC236}">
                <a16:creationId xmlns:a16="http://schemas.microsoft.com/office/drawing/2014/main" id="{7FE61F25-E51A-962D-847D-AD1F17A84330}"/>
              </a:ext>
            </a:extLst>
          </p:cNvPr>
          <p:cNvSpPr>
            <a:spLocks noGrp="1"/>
          </p:cNvSpPr>
          <p:nvPr>
            <p:ph type="sldNum" sz="quarter" idx="10"/>
          </p:nvPr>
        </p:nvSpPr>
        <p:spPr/>
        <p:txBody>
          <a:bodyPr/>
          <a:lstStyle/>
          <a:p>
            <a:fld id="{58339581-759F-43B7-B47D-47F906F0E294}" type="slidenum">
              <a:rPr lang="en-US" smtClean="0"/>
              <a:pPr/>
              <a:t>54</a:t>
            </a:fld>
            <a:endParaRPr lang="en-US" dirty="0"/>
          </a:p>
        </p:txBody>
      </p:sp>
    </p:spTree>
    <p:extLst>
      <p:ext uri="{BB962C8B-B14F-4D97-AF65-F5344CB8AC3E}">
        <p14:creationId xmlns:p14="http://schemas.microsoft.com/office/powerpoint/2010/main" val="229439908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CE62B6-7363-B113-118D-67AA56DB6DEB}"/>
              </a:ext>
            </a:extLst>
          </p:cNvPr>
          <p:cNvSpPr>
            <a:spLocks noGrp="1"/>
          </p:cNvSpPr>
          <p:nvPr>
            <p:ph type="title"/>
          </p:nvPr>
        </p:nvSpPr>
        <p:spPr/>
        <p:txBody>
          <a:bodyPr/>
          <a:lstStyle/>
          <a:p>
            <a:r>
              <a:rPr lang="en-US" dirty="0">
                <a:solidFill>
                  <a:srgbClr val="002060"/>
                </a:solidFill>
              </a:rPr>
              <a:t>Nine Core Services</a:t>
            </a:r>
            <a:endParaRPr lang="en-US" dirty="0"/>
          </a:p>
        </p:txBody>
      </p:sp>
      <p:sp>
        <p:nvSpPr>
          <p:cNvPr id="3" name="Content Placeholder 2">
            <a:extLst>
              <a:ext uri="{FF2B5EF4-FFF2-40B4-BE49-F238E27FC236}">
                <a16:creationId xmlns:a16="http://schemas.microsoft.com/office/drawing/2014/main" id="{648CCE1D-F8F2-D288-9395-1C7523441939}"/>
              </a:ext>
            </a:extLst>
          </p:cNvPr>
          <p:cNvSpPr>
            <a:spLocks noGrp="1"/>
          </p:cNvSpPr>
          <p:nvPr>
            <p:ph idx="1"/>
          </p:nvPr>
        </p:nvSpPr>
        <p:spPr/>
        <p:txBody>
          <a:bodyPr>
            <a:normAutofit fontScale="92500" lnSpcReduction="10000"/>
          </a:bodyPr>
          <a:lstStyle/>
          <a:p>
            <a:pPr marL="457200" indent="-457200">
              <a:buClr>
                <a:srgbClr val="F05E21"/>
              </a:buClr>
              <a:buFont typeface="+mj-lt"/>
              <a:buAutoNum type="arabicPeriod"/>
            </a:pPr>
            <a:r>
              <a:rPr lang="en-US" sz="2400" dirty="0"/>
              <a:t>Crisis mental health services, including:</a:t>
            </a:r>
          </a:p>
          <a:p>
            <a:pPr marL="914400" lvl="1" indent="-233363">
              <a:buClr>
                <a:srgbClr val="F05E21"/>
              </a:buClr>
              <a:buFont typeface="Wingdings" panose="05000000000000000000" pitchFamily="2" charset="2"/>
              <a:buChar char="§"/>
            </a:pPr>
            <a:r>
              <a:rPr lang="en-US" dirty="0"/>
              <a:t>24-hour mobile crisis teams.</a:t>
            </a:r>
          </a:p>
          <a:p>
            <a:pPr marL="914400" lvl="1" indent="-233363">
              <a:buClr>
                <a:srgbClr val="F05E21"/>
              </a:buClr>
              <a:buFont typeface="Wingdings" panose="05000000000000000000" pitchFamily="2" charset="2"/>
              <a:buChar char="§"/>
            </a:pPr>
            <a:r>
              <a:rPr lang="en-US" dirty="0"/>
              <a:t>Emergency crisis intervention.</a:t>
            </a:r>
          </a:p>
          <a:p>
            <a:pPr marL="914400" lvl="1" indent="-233363">
              <a:buClr>
                <a:srgbClr val="F05E21"/>
              </a:buClr>
              <a:buFont typeface="Wingdings" panose="05000000000000000000" pitchFamily="2" charset="2"/>
              <a:buChar char="§"/>
            </a:pPr>
            <a:r>
              <a:rPr lang="en-US" dirty="0"/>
              <a:t>Crisis stabilization.</a:t>
            </a:r>
          </a:p>
          <a:p>
            <a:pPr marL="457200" indent="-457200">
              <a:buClr>
                <a:srgbClr val="F05E21"/>
              </a:buClr>
              <a:buFont typeface="+mj-lt"/>
              <a:buAutoNum type="arabicPeriod"/>
            </a:pPr>
            <a:r>
              <a:rPr lang="en-US" sz="2400" dirty="0"/>
              <a:t>Screening, assessment, and diagnosis including risk management.</a:t>
            </a:r>
          </a:p>
          <a:p>
            <a:pPr marL="457200" indent="-457200">
              <a:buClr>
                <a:srgbClr val="F05E21"/>
              </a:buClr>
              <a:buFont typeface="+mj-lt"/>
              <a:buAutoNum type="arabicPeriod"/>
            </a:pPr>
            <a:r>
              <a:rPr lang="en-US" sz="2400" dirty="0"/>
              <a:t>Person-centered treatment planning.</a:t>
            </a:r>
          </a:p>
          <a:p>
            <a:pPr marL="457200" indent="-457200">
              <a:buClr>
                <a:srgbClr val="F05E21"/>
              </a:buClr>
              <a:buFont typeface="+mj-lt"/>
              <a:buAutoNum type="arabicPeriod"/>
            </a:pPr>
            <a:r>
              <a:rPr lang="en-US" sz="2400" dirty="0"/>
              <a:t>Outpatient mental health and substance use disorder services.</a:t>
            </a:r>
          </a:p>
          <a:p>
            <a:pPr marL="457200" indent="-457200">
              <a:buClr>
                <a:srgbClr val="F05E21"/>
              </a:buClr>
              <a:buFont typeface="+mj-lt"/>
              <a:buAutoNum type="arabicPeriod"/>
            </a:pPr>
            <a:r>
              <a:rPr lang="en-US" sz="2400" dirty="0"/>
              <a:t>Outpatient primary care screening and monitoring of key health indicators and health risk.</a:t>
            </a:r>
          </a:p>
        </p:txBody>
      </p:sp>
      <p:sp>
        <p:nvSpPr>
          <p:cNvPr id="4" name="Slide Number Placeholder 3">
            <a:extLst>
              <a:ext uri="{FF2B5EF4-FFF2-40B4-BE49-F238E27FC236}">
                <a16:creationId xmlns:a16="http://schemas.microsoft.com/office/drawing/2014/main" id="{0D77EC7C-BBAE-425D-F8B7-9F6DEE10BA18}"/>
              </a:ext>
            </a:extLst>
          </p:cNvPr>
          <p:cNvSpPr>
            <a:spLocks noGrp="1"/>
          </p:cNvSpPr>
          <p:nvPr>
            <p:ph type="sldNum" sz="quarter" idx="10"/>
          </p:nvPr>
        </p:nvSpPr>
        <p:spPr/>
        <p:txBody>
          <a:bodyPr/>
          <a:lstStyle/>
          <a:p>
            <a:fld id="{58339581-759F-43B7-B47D-47F906F0E294}" type="slidenum">
              <a:rPr lang="en-US" smtClean="0"/>
              <a:pPr/>
              <a:t>6</a:t>
            </a:fld>
            <a:endParaRPr lang="en-US" dirty="0"/>
          </a:p>
        </p:txBody>
      </p:sp>
    </p:spTree>
    <p:extLst>
      <p:ext uri="{BB962C8B-B14F-4D97-AF65-F5344CB8AC3E}">
        <p14:creationId xmlns:p14="http://schemas.microsoft.com/office/powerpoint/2010/main" val="284182849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4449BF-6D5D-32F2-80F4-A45C7A056C18}"/>
              </a:ext>
            </a:extLst>
          </p:cNvPr>
          <p:cNvSpPr>
            <a:spLocks noGrp="1"/>
          </p:cNvSpPr>
          <p:nvPr>
            <p:ph type="title"/>
          </p:nvPr>
        </p:nvSpPr>
        <p:spPr/>
        <p:txBody>
          <a:bodyPr/>
          <a:lstStyle/>
          <a:p>
            <a:r>
              <a:rPr lang="en-US" dirty="0"/>
              <a:t>Nine Core Services </a:t>
            </a:r>
            <a:r>
              <a:rPr lang="en-US" dirty="0" err="1"/>
              <a:t>Cont</a:t>
            </a:r>
            <a:endParaRPr lang="en-US" dirty="0"/>
          </a:p>
        </p:txBody>
      </p:sp>
      <p:sp>
        <p:nvSpPr>
          <p:cNvPr id="3" name="Content Placeholder 2">
            <a:extLst>
              <a:ext uri="{FF2B5EF4-FFF2-40B4-BE49-F238E27FC236}">
                <a16:creationId xmlns:a16="http://schemas.microsoft.com/office/drawing/2014/main" id="{13F84D2F-BE1D-1F8A-256D-7CC38F33474A}"/>
              </a:ext>
            </a:extLst>
          </p:cNvPr>
          <p:cNvSpPr>
            <a:spLocks noGrp="1"/>
          </p:cNvSpPr>
          <p:nvPr>
            <p:ph idx="1"/>
          </p:nvPr>
        </p:nvSpPr>
        <p:spPr/>
        <p:txBody>
          <a:bodyPr>
            <a:normAutofit/>
          </a:bodyPr>
          <a:lstStyle/>
          <a:p>
            <a:pPr marL="457200" indent="-457200">
              <a:buClr>
                <a:srgbClr val="F05E21"/>
              </a:buClr>
              <a:buFont typeface="+mj-lt"/>
              <a:buAutoNum type="arabicPeriod" startAt="6"/>
            </a:pPr>
            <a:r>
              <a:rPr lang="en-US" sz="2400" dirty="0"/>
              <a:t>Targeted case management.</a:t>
            </a:r>
          </a:p>
          <a:p>
            <a:pPr marL="457200" indent="-457200">
              <a:buClr>
                <a:srgbClr val="F05E21"/>
              </a:buClr>
              <a:buFont typeface="+mj-lt"/>
              <a:buAutoNum type="arabicPeriod" startAt="6"/>
            </a:pPr>
            <a:r>
              <a:rPr lang="en-US" sz="2400" dirty="0"/>
              <a:t>Psychiatric rehabilitation services.</a:t>
            </a:r>
          </a:p>
          <a:p>
            <a:pPr marL="457200" indent="-457200">
              <a:buClr>
                <a:srgbClr val="F05E21"/>
              </a:buClr>
              <a:buFont typeface="+mj-lt"/>
              <a:buAutoNum type="arabicPeriod" startAt="6"/>
            </a:pPr>
            <a:r>
              <a:rPr lang="en-US" sz="2400" dirty="0"/>
              <a:t>Peer support, counseling services, and family support services.</a:t>
            </a:r>
          </a:p>
          <a:p>
            <a:pPr marL="457200" indent="-457200">
              <a:buClr>
                <a:srgbClr val="F05E21"/>
              </a:buClr>
              <a:buFont typeface="+mj-lt"/>
              <a:buAutoNum type="arabicPeriod" startAt="6"/>
            </a:pPr>
            <a:r>
              <a:rPr lang="en-US" sz="2400" dirty="0"/>
              <a:t>Community-based mental health care for members of the armed forces and veterans, particularly in rural areas; care consistent with minimum Veterans Administration guidelines.</a:t>
            </a:r>
          </a:p>
        </p:txBody>
      </p:sp>
      <p:sp>
        <p:nvSpPr>
          <p:cNvPr id="4" name="Slide Number Placeholder 3">
            <a:extLst>
              <a:ext uri="{FF2B5EF4-FFF2-40B4-BE49-F238E27FC236}">
                <a16:creationId xmlns:a16="http://schemas.microsoft.com/office/drawing/2014/main" id="{7D2D6C12-347C-821B-C72D-4B85989ADC9E}"/>
              </a:ext>
            </a:extLst>
          </p:cNvPr>
          <p:cNvSpPr>
            <a:spLocks noGrp="1"/>
          </p:cNvSpPr>
          <p:nvPr>
            <p:ph type="sldNum" sz="quarter" idx="10"/>
          </p:nvPr>
        </p:nvSpPr>
        <p:spPr/>
        <p:txBody>
          <a:bodyPr/>
          <a:lstStyle/>
          <a:p>
            <a:fld id="{58339581-759F-43B7-B47D-47F906F0E294}" type="slidenum">
              <a:rPr lang="en-US" smtClean="0"/>
              <a:pPr/>
              <a:t>7</a:t>
            </a:fld>
            <a:endParaRPr lang="en-US" dirty="0"/>
          </a:p>
        </p:txBody>
      </p:sp>
    </p:spTree>
    <p:extLst>
      <p:ext uri="{BB962C8B-B14F-4D97-AF65-F5344CB8AC3E}">
        <p14:creationId xmlns:p14="http://schemas.microsoft.com/office/powerpoint/2010/main" val="243216074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9D92B29-46BF-457C-ED88-BA84DF1A3E7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73A3ACF-4A65-0F85-0F98-4782ABFFCABD}"/>
              </a:ext>
            </a:extLst>
          </p:cNvPr>
          <p:cNvSpPr>
            <a:spLocks noGrp="1"/>
          </p:cNvSpPr>
          <p:nvPr>
            <p:ph type="ctrTitle"/>
          </p:nvPr>
        </p:nvSpPr>
        <p:spPr/>
        <p:txBody>
          <a:bodyPr/>
          <a:lstStyle/>
          <a:p>
            <a:r>
              <a:rPr lang="en-US" dirty="0"/>
              <a:t>CCBHC Reimbursement Elements</a:t>
            </a:r>
          </a:p>
        </p:txBody>
      </p:sp>
      <p:sp>
        <p:nvSpPr>
          <p:cNvPr id="3" name="Slide Number Placeholder 2">
            <a:extLst>
              <a:ext uri="{FF2B5EF4-FFF2-40B4-BE49-F238E27FC236}">
                <a16:creationId xmlns:a16="http://schemas.microsoft.com/office/drawing/2014/main" id="{73856DA5-B980-F7C0-4934-937D658BF4B5}"/>
              </a:ext>
            </a:extLst>
          </p:cNvPr>
          <p:cNvSpPr>
            <a:spLocks noGrp="1"/>
          </p:cNvSpPr>
          <p:nvPr>
            <p:ph type="sldNum" sz="quarter" idx="10"/>
          </p:nvPr>
        </p:nvSpPr>
        <p:spPr/>
        <p:txBody>
          <a:bodyPr/>
          <a:lstStyle/>
          <a:p>
            <a:fld id="{58339581-759F-43B7-B47D-47F906F0E294}" type="slidenum">
              <a:rPr lang="en-US" smtClean="0"/>
              <a:pPr/>
              <a:t>8</a:t>
            </a:fld>
            <a:endParaRPr lang="en-US" dirty="0"/>
          </a:p>
        </p:txBody>
      </p:sp>
    </p:spTree>
    <p:extLst>
      <p:ext uri="{BB962C8B-B14F-4D97-AF65-F5344CB8AC3E}">
        <p14:creationId xmlns:p14="http://schemas.microsoft.com/office/powerpoint/2010/main" val="329967450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16B26694-8E4C-8016-9871-C82E8576D171}"/>
              </a:ext>
            </a:extLst>
          </p:cNvPr>
          <p:cNvSpPr>
            <a:spLocks noGrp="1"/>
          </p:cNvSpPr>
          <p:nvPr>
            <p:ph type="title"/>
          </p:nvPr>
        </p:nvSpPr>
        <p:spPr/>
        <p:txBody>
          <a:bodyPr/>
          <a:lstStyle/>
          <a:p>
            <a:r>
              <a:rPr lang="en-US" dirty="0"/>
              <a:t>CCBHC PPS Rate Elements</a:t>
            </a:r>
          </a:p>
        </p:txBody>
      </p:sp>
      <p:sp>
        <p:nvSpPr>
          <p:cNvPr id="7" name="Slide Number Placeholder 6">
            <a:extLst>
              <a:ext uri="{FF2B5EF4-FFF2-40B4-BE49-F238E27FC236}">
                <a16:creationId xmlns:a16="http://schemas.microsoft.com/office/drawing/2014/main" id="{1A029FC3-2C3E-B26F-524F-CFE5B23B8667}"/>
              </a:ext>
            </a:extLst>
          </p:cNvPr>
          <p:cNvSpPr>
            <a:spLocks noGrp="1"/>
          </p:cNvSpPr>
          <p:nvPr>
            <p:ph type="sldNum" sz="quarter" idx="10"/>
          </p:nvPr>
        </p:nvSpPr>
        <p:spPr/>
        <p:txBody>
          <a:bodyPr/>
          <a:lstStyle/>
          <a:p>
            <a:fld id="{58339581-759F-43B7-B47D-47F906F0E294}" type="slidenum">
              <a:rPr lang="en-US" smtClean="0"/>
              <a:pPr/>
              <a:t>9</a:t>
            </a:fld>
            <a:endParaRPr lang="en-US" dirty="0"/>
          </a:p>
        </p:txBody>
      </p:sp>
      <p:graphicFrame>
        <p:nvGraphicFramePr>
          <p:cNvPr id="10" name="Table 9">
            <a:extLst>
              <a:ext uri="{FF2B5EF4-FFF2-40B4-BE49-F238E27FC236}">
                <a16:creationId xmlns:a16="http://schemas.microsoft.com/office/drawing/2014/main" id="{B1A9F151-DC84-9AB4-6643-28C26D9BD4ED}"/>
              </a:ext>
            </a:extLst>
          </p:cNvPr>
          <p:cNvGraphicFramePr>
            <a:graphicFrameLocks noGrp="1"/>
          </p:cNvGraphicFramePr>
          <p:nvPr>
            <p:extLst>
              <p:ext uri="{D42A27DB-BD31-4B8C-83A1-F6EECF244321}">
                <p14:modId xmlns:p14="http://schemas.microsoft.com/office/powerpoint/2010/main" val="2124716497"/>
              </p:ext>
            </p:extLst>
          </p:nvPr>
        </p:nvGraphicFramePr>
        <p:xfrm>
          <a:off x="635000" y="1385888"/>
          <a:ext cx="10528176" cy="4742922"/>
        </p:xfrm>
        <a:graphic>
          <a:graphicData uri="http://schemas.openxmlformats.org/drawingml/2006/table">
            <a:tbl>
              <a:tblPr firstRow="1" bandRow="1">
                <a:tableStyleId>{5C22544A-7EE6-4342-B048-85BDC9FD1C3A}</a:tableStyleId>
              </a:tblPr>
              <a:tblGrid>
                <a:gridCol w="3509392">
                  <a:extLst>
                    <a:ext uri="{9D8B030D-6E8A-4147-A177-3AD203B41FA5}">
                      <a16:colId xmlns:a16="http://schemas.microsoft.com/office/drawing/2014/main" val="4078183103"/>
                    </a:ext>
                  </a:extLst>
                </a:gridCol>
                <a:gridCol w="3509392">
                  <a:extLst>
                    <a:ext uri="{9D8B030D-6E8A-4147-A177-3AD203B41FA5}">
                      <a16:colId xmlns:a16="http://schemas.microsoft.com/office/drawing/2014/main" val="1420448296"/>
                    </a:ext>
                  </a:extLst>
                </a:gridCol>
                <a:gridCol w="3509392">
                  <a:extLst>
                    <a:ext uri="{9D8B030D-6E8A-4147-A177-3AD203B41FA5}">
                      <a16:colId xmlns:a16="http://schemas.microsoft.com/office/drawing/2014/main" val="638539516"/>
                    </a:ext>
                  </a:extLst>
                </a:gridCol>
              </a:tblGrid>
              <a:tr h="425809">
                <a:tc>
                  <a:txBody>
                    <a:bodyPr/>
                    <a:lstStyle/>
                    <a:p>
                      <a:pPr algn="ctr"/>
                      <a:r>
                        <a:rPr lang="en-US" sz="2000" dirty="0">
                          <a:solidFill>
                            <a:schemeClr val="tx1"/>
                          </a:solidFill>
                          <a:latin typeface="Arial" panose="020B0604020202020204" pitchFamily="34" charset="0"/>
                          <a:cs typeface="Arial" panose="020B0604020202020204" pitchFamily="34" charset="0"/>
                        </a:rPr>
                        <a:t>Rate Element</a:t>
                      </a:r>
                    </a:p>
                  </a:txBody>
                  <a:tcPr>
                    <a:solidFill>
                      <a:srgbClr val="E7ECF2"/>
                    </a:solidFill>
                  </a:tcPr>
                </a:tc>
                <a:tc>
                  <a:txBody>
                    <a:bodyPr/>
                    <a:lstStyle/>
                    <a:p>
                      <a:pPr algn="ctr"/>
                      <a:r>
                        <a:rPr lang="en-US" sz="2000" dirty="0">
                          <a:solidFill>
                            <a:schemeClr val="tx1"/>
                          </a:solidFill>
                          <a:latin typeface="Arial" panose="020B0604020202020204" pitchFamily="34" charset="0"/>
                          <a:cs typeface="Arial" panose="020B0604020202020204" pitchFamily="34" charset="0"/>
                        </a:rPr>
                        <a:t>Description</a:t>
                      </a:r>
                    </a:p>
                  </a:txBody>
                  <a:tcPr>
                    <a:solidFill>
                      <a:srgbClr val="E7ECF2"/>
                    </a:solidFill>
                  </a:tcPr>
                </a:tc>
                <a:tc>
                  <a:txBody>
                    <a:bodyPr/>
                    <a:lstStyle/>
                    <a:p>
                      <a:pPr algn="ctr"/>
                      <a:r>
                        <a:rPr lang="en-US" sz="2000" dirty="0">
                          <a:solidFill>
                            <a:schemeClr val="tx1"/>
                          </a:solidFill>
                          <a:latin typeface="Arial" panose="020B0604020202020204" pitchFamily="34" charset="0"/>
                          <a:cs typeface="Arial" panose="020B0604020202020204" pitchFamily="34" charset="0"/>
                        </a:rPr>
                        <a:t>CCBHC Cost Report</a:t>
                      </a:r>
                    </a:p>
                  </a:txBody>
                  <a:tcPr>
                    <a:solidFill>
                      <a:srgbClr val="E7ECF2"/>
                    </a:solidFill>
                  </a:tcPr>
                </a:tc>
                <a:extLst>
                  <a:ext uri="{0D108BD9-81ED-4DB2-BD59-A6C34878D82A}">
                    <a16:rowId xmlns:a16="http://schemas.microsoft.com/office/drawing/2014/main" val="2984697484"/>
                  </a:ext>
                </a:extLst>
              </a:tr>
              <a:tr h="1932559">
                <a:tc>
                  <a:txBody>
                    <a:bodyPr/>
                    <a:lstStyle/>
                    <a:p>
                      <a:pPr algn="l"/>
                      <a:r>
                        <a:rPr lang="en-US" sz="2000" b="1" dirty="0">
                          <a:latin typeface="Arial" panose="020B0604020202020204" pitchFamily="34" charset="0"/>
                          <a:cs typeface="Arial" panose="020B0604020202020204" pitchFamily="34" charset="0"/>
                        </a:rPr>
                        <a:t>Certified Clinic (CC) PPS-1 Base Rate </a:t>
                      </a:r>
                    </a:p>
                  </a:txBody>
                  <a:tcPr>
                    <a:solidFill>
                      <a:schemeClr val="bg1">
                        <a:lumMod val="85000"/>
                      </a:schemeClr>
                    </a:solidFill>
                  </a:tcPr>
                </a:tc>
                <a:tc>
                  <a:txBody>
                    <a:bodyPr/>
                    <a:lstStyle/>
                    <a:p>
                      <a:pPr algn="l"/>
                      <a:r>
                        <a:rPr lang="en-US" sz="2000" dirty="0">
                          <a:latin typeface="Arial" panose="020B0604020202020204" pitchFamily="34" charset="0"/>
                          <a:cs typeface="Arial" panose="020B0604020202020204" pitchFamily="34" charset="0"/>
                        </a:rPr>
                        <a:t>Daily Rate – Uniform payment per day, regardless of the intensity of services or individual needs of clinic users. </a:t>
                      </a:r>
                    </a:p>
                    <a:p>
                      <a:pPr algn="l"/>
                      <a:endParaRPr lang="en-US" sz="2000" dirty="0">
                        <a:latin typeface="Arial" panose="020B0604020202020204" pitchFamily="34" charset="0"/>
                        <a:cs typeface="Arial" panose="020B0604020202020204" pitchFamily="34" charset="0"/>
                      </a:endParaRPr>
                    </a:p>
                  </a:txBody>
                  <a:tcPr>
                    <a:solidFill>
                      <a:schemeClr val="bg1">
                        <a:lumMod val="85000"/>
                      </a:schemeClr>
                    </a:solidFill>
                  </a:tcPr>
                </a:tc>
                <a:tc>
                  <a:txBody>
                    <a:bodyPr/>
                    <a:lstStyle/>
                    <a:p>
                      <a:pPr marL="342900" indent="-342900" algn="l">
                        <a:buClr>
                          <a:srgbClr val="F05E21"/>
                        </a:buClr>
                        <a:buFont typeface="+mj-lt"/>
                        <a:buAutoNum type="arabicPeriod"/>
                      </a:pPr>
                      <a:r>
                        <a:rPr lang="en-US" sz="2000" dirty="0">
                          <a:latin typeface="Arial" panose="020B0604020202020204" pitchFamily="34" charset="0"/>
                          <a:cs typeface="Arial" panose="020B0604020202020204" pitchFamily="34" charset="0"/>
                        </a:rPr>
                        <a:t>Utilized to calculate the PPS base rate. </a:t>
                      </a:r>
                    </a:p>
                    <a:p>
                      <a:pPr marL="342900" indent="-342900" algn="l">
                        <a:buClr>
                          <a:srgbClr val="F05E21"/>
                        </a:buClr>
                        <a:buFont typeface="+mj-lt"/>
                        <a:buAutoNum type="arabicPeriod"/>
                      </a:pPr>
                      <a:r>
                        <a:rPr lang="en-US" sz="2000" dirty="0">
                          <a:latin typeface="Arial" panose="020B0604020202020204" pitchFamily="34" charset="0"/>
                          <a:cs typeface="Arial" panose="020B0604020202020204" pitchFamily="34" charset="0"/>
                        </a:rPr>
                        <a:t>To be completed by CCBHCs.</a:t>
                      </a:r>
                    </a:p>
                    <a:p>
                      <a:pPr marL="342900" indent="-342900" algn="l">
                        <a:buClr>
                          <a:srgbClr val="F05E21"/>
                        </a:buClr>
                        <a:buFont typeface="+mj-lt"/>
                        <a:buAutoNum type="arabicPeriod"/>
                      </a:pPr>
                      <a:r>
                        <a:rPr lang="en-US" sz="2000" dirty="0">
                          <a:latin typeface="Arial" panose="020B0604020202020204" pitchFamily="34" charset="0"/>
                          <a:cs typeface="Arial" panose="020B0604020202020204" pitchFamily="34" charset="0"/>
                        </a:rPr>
                        <a:t>Format developed by the Centers for Medicare &amp; Medicaid Services (CMS).</a:t>
                      </a:r>
                    </a:p>
                  </a:txBody>
                  <a:tcPr>
                    <a:solidFill>
                      <a:schemeClr val="bg1">
                        <a:lumMod val="85000"/>
                      </a:schemeClr>
                    </a:solidFill>
                  </a:tcPr>
                </a:tc>
                <a:extLst>
                  <a:ext uri="{0D108BD9-81ED-4DB2-BD59-A6C34878D82A}">
                    <a16:rowId xmlns:a16="http://schemas.microsoft.com/office/drawing/2014/main" val="2474203236"/>
                  </a:ext>
                </a:extLst>
              </a:tr>
              <a:tr h="760364">
                <a:tc>
                  <a:txBody>
                    <a:bodyPr/>
                    <a:lstStyle/>
                    <a:p>
                      <a:pPr algn="l"/>
                      <a:r>
                        <a:rPr lang="en-US" sz="2000" b="1" dirty="0">
                          <a:latin typeface="Arial" panose="020B0604020202020204" pitchFamily="34" charset="0"/>
                          <a:cs typeface="Arial" panose="020B0604020202020204" pitchFamily="34" charset="0"/>
                        </a:rPr>
                        <a:t>Base Rate Update Factor </a:t>
                      </a:r>
                    </a:p>
                  </a:txBody>
                  <a:tcPr>
                    <a:solidFill>
                      <a:schemeClr val="bg1">
                        <a:lumMod val="95000"/>
                      </a:schemeClr>
                    </a:solidFill>
                  </a:tcPr>
                </a:tc>
                <a:tc>
                  <a:txBody>
                    <a:bodyPr/>
                    <a:lstStyle/>
                    <a:p>
                      <a:pPr algn="l"/>
                      <a:r>
                        <a:rPr lang="en-US" sz="2000" dirty="0">
                          <a:latin typeface="Arial" panose="020B0604020202020204" pitchFamily="34" charset="0"/>
                          <a:cs typeface="Arial" panose="020B0604020202020204" pitchFamily="34" charset="0"/>
                        </a:rPr>
                        <a:t>Medicare Economic Index (MEI) adjustment or rebasing. </a:t>
                      </a:r>
                    </a:p>
                  </a:txBody>
                  <a:tcPr>
                    <a:solidFill>
                      <a:schemeClr val="bg1">
                        <a:lumMod val="95000"/>
                      </a:schemeClr>
                    </a:solidFill>
                  </a:tcPr>
                </a:tc>
                <a:tc>
                  <a:txBody>
                    <a:bodyPr/>
                    <a:lstStyle/>
                    <a:p>
                      <a:pPr algn="l"/>
                      <a:r>
                        <a:rPr lang="en-US" sz="2000" dirty="0">
                          <a:latin typeface="Arial" panose="020B0604020202020204" pitchFamily="34" charset="0"/>
                          <a:cs typeface="Arial" panose="020B0604020202020204" pitchFamily="34" charset="0"/>
                        </a:rPr>
                        <a:t>Rates will be adjusted with MEI or </a:t>
                      </a:r>
                      <a:r>
                        <a:rPr lang="en-US" sz="2000">
                          <a:latin typeface="Arial" panose="020B0604020202020204" pitchFamily="34" charset="0"/>
                          <a:cs typeface="Arial" panose="020B0604020202020204" pitchFamily="34" charset="0"/>
                        </a:rPr>
                        <a:t>by being rebased</a:t>
                      </a:r>
                      <a:r>
                        <a:rPr lang="en-US" sz="2000" dirty="0">
                          <a:latin typeface="Arial" panose="020B0604020202020204" pitchFamily="34" charset="0"/>
                          <a:cs typeface="Arial" panose="020B0604020202020204" pitchFamily="34" charset="0"/>
                        </a:rPr>
                        <a:t>.</a:t>
                      </a:r>
                    </a:p>
                  </a:txBody>
                  <a:tcPr>
                    <a:solidFill>
                      <a:schemeClr val="bg1">
                        <a:lumMod val="95000"/>
                      </a:schemeClr>
                    </a:solidFill>
                  </a:tcPr>
                </a:tc>
                <a:extLst>
                  <a:ext uri="{0D108BD9-81ED-4DB2-BD59-A6C34878D82A}">
                    <a16:rowId xmlns:a16="http://schemas.microsoft.com/office/drawing/2014/main" val="2138419123"/>
                  </a:ext>
                </a:extLst>
              </a:tr>
              <a:tr h="1086233">
                <a:tc>
                  <a:txBody>
                    <a:bodyPr/>
                    <a:lstStyle/>
                    <a:p>
                      <a:pPr algn="l"/>
                      <a:r>
                        <a:rPr lang="en-US" sz="2000" b="1" dirty="0">
                          <a:latin typeface="Arial" panose="020B0604020202020204" pitchFamily="34" charset="0"/>
                          <a:cs typeface="Arial" panose="020B0604020202020204" pitchFamily="34" charset="0"/>
                        </a:rPr>
                        <a:t>Quality Bonus Payment</a:t>
                      </a:r>
                    </a:p>
                  </a:txBody>
                  <a:tcPr>
                    <a:solidFill>
                      <a:schemeClr val="bg1">
                        <a:lumMod val="85000"/>
                      </a:schemeClr>
                    </a:solidFill>
                  </a:tcPr>
                </a:tc>
                <a:tc>
                  <a:txBody>
                    <a:bodyPr/>
                    <a:lstStyle/>
                    <a:p>
                      <a:pPr algn="l"/>
                      <a:r>
                        <a:rPr lang="en-US" sz="2000" dirty="0">
                          <a:latin typeface="Arial" panose="020B0604020202020204" pitchFamily="34" charset="0"/>
                          <a:cs typeface="Arial" panose="020B0604020202020204" pitchFamily="34" charset="0"/>
                        </a:rPr>
                        <a:t>Optional bonus payment for CCBHCs that meet quality measures.</a:t>
                      </a:r>
                    </a:p>
                  </a:txBody>
                  <a:tcPr>
                    <a:solidFill>
                      <a:schemeClr val="bg1">
                        <a:lumMod val="85000"/>
                      </a:schemeClr>
                    </a:solidFill>
                  </a:tcPr>
                </a:tc>
                <a:tc>
                  <a:txBody>
                    <a:bodyPr/>
                    <a:lstStyle/>
                    <a:p>
                      <a:pPr algn="l"/>
                      <a:r>
                        <a:rPr lang="en-US" sz="2000" dirty="0">
                          <a:latin typeface="Arial" panose="020B0604020202020204" pitchFamily="34" charset="0"/>
                          <a:cs typeface="Arial" panose="020B0604020202020204" pitchFamily="34" charset="0"/>
                        </a:rPr>
                        <a:t>N/A</a:t>
                      </a:r>
                    </a:p>
                  </a:txBody>
                  <a:tcPr>
                    <a:solidFill>
                      <a:schemeClr val="bg1">
                        <a:lumMod val="85000"/>
                      </a:schemeClr>
                    </a:solidFill>
                  </a:tcPr>
                </a:tc>
                <a:extLst>
                  <a:ext uri="{0D108BD9-81ED-4DB2-BD59-A6C34878D82A}">
                    <a16:rowId xmlns:a16="http://schemas.microsoft.com/office/drawing/2014/main" val="3741401983"/>
                  </a:ext>
                </a:extLst>
              </a:tr>
            </a:tbl>
          </a:graphicData>
        </a:graphic>
      </p:graphicFrame>
    </p:spTree>
    <p:extLst>
      <p:ext uri="{BB962C8B-B14F-4D97-AF65-F5344CB8AC3E}">
        <p14:creationId xmlns:p14="http://schemas.microsoft.com/office/powerpoint/2010/main" val="955057645"/>
      </p:ext>
    </p:extLst>
  </p:cSld>
  <p:clrMapOvr>
    <a:masterClrMapping/>
  </p:clrMapOvr>
</p:sld>
</file>

<file path=ppt/theme/theme1.xml><?xml version="1.0" encoding="utf-8"?>
<a:theme xmlns:a="http://schemas.openxmlformats.org/drawingml/2006/main" name="OHA Master Slide">
  <a:themeElements>
    <a:clrScheme name="ICAP 508 Palette">
      <a:dk1>
        <a:srgbClr val="2D2A30"/>
      </a:dk1>
      <a:lt1>
        <a:sysClr val="window" lastClr="FFFFFF"/>
      </a:lt1>
      <a:dk2>
        <a:srgbClr val="00305E"/>
      </a:dk2>
      <a:lt2>
        <a:srgbClr val="D9D8D6"/>
      </a:lt2>
      <a:accent1>
        <a:srgbClr val="547E3B"/>
      </a:accent1>
      <a:accent2>
        <a:srgbClr val="93358D"/>
      </a:accent2>
      <a:accent3>
        <a:srgbClr val="007CBA"/>
      </a:accent3>
      <a:accent4>
        <a:srgbClr val="D24600"/>
      </a:accent4>
      <a:accent5>
        <a:srgbClr val="D7282F"/>
      </a:accent5>
      <a:accent6>
        <a:srgbClr val="F2F2F2"/>
      </a:accent6>
      <a:hlink>
        <a:srgbClr val="0065C6"/>
      </a:hlink>
      <a:folHlink>
        <a:srgbClr val="93358D"/>
      </a:folHlink>
    </a:clrScheme>
    <a:fontScheme name="OHA Fon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bodyPr rtlCol="0" anchor="ctr"/>
      <a:lstStyle>
        <a:defPPr algn="ctr">
          <a:defRPr sz="2000" dirty="0" err="1" smtClean="0"/>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none" rtlCol="0">
        <a:spAutoFit/>
      </a:bodyPr>
      <a:lstStyle>
        <a:defPPr algn="l">
          <a:defRPr sz="2000" dirty="0" err="1" smtClean="0"/>
        </a:defPPr>
      </a:lstStyle>
    </a:txDef>
  </a:objectDefaults>
  <a:extraClrSchemeLst/>
  <a:extLst>
    <a:ext uri="{05A4C25C-085E-4340-85A3-A5531E510DB2}">
      <thm15:themeFamily xmlns:thm15="http://schemas.microsoft.com/office/thememl/2012/main" name="OHA PowerPoint v3.0 Template.pptx" id="{EF00C1B5-780A-46BE-9E06-C9C81AD427AC}" vid="{74CF6A26-F94D-4E96-87F8-87CBCFE65F5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68362E7F3F61ED45981E44B2B874B549" ma:contentTypeVersion="24" ma:contentTypeDescription="Create a new document." ma:contentTypeScope="" ma:versionID="f892d40117626d147590a929e9c7359c">
  <xsd:schema xmlns:xsd="http://www.w3.org/2001/XMLSchema" xmlns:xs="http://www.w3.org/2001/XMLSchema" xmlns:p="http://schemas.microsoft.com/office/2006/metadata/properties" xmlns:ns1="http://schemas.microsoft.com/sharepoint/v3" xmlns:ns2="59da1016-2a1b-4f8a-9768-d7a4932f6f16" xmlns:ns3="1d8d203b-a8cb-4dbe-b9d6-ea5597e76c58" targetNamespace="http://schemas.microsoft.com/office/2006/metadata/properties" ma:root="true" ma:fieldsID="a0caebaef24426d93007fe07f4cf5c32" ns1:_="" ns2:_="" ns3:_="">
    <xsd:import namespace="http://schemas.microsoft.com/sharepoint/v3"/>
    <xsd:import namespace="59da1016-2a1b-4f8a-9768-d7a4932f6f16"/>
    <xsd:import namespace="1d8d203b-a8cb-4dbe-b9d6-ea5597e76c58"/>
    <xsd:element name="properties">
      <xsd:complexType>
        <xsd:sequence>
          <xsd:element name="documentManagement">
            <xsd:complexType>
              <xsd:all>
                <xsd:element ref="ns2:IACategory" minOccurs="0"/>
                <xsd:element ref="ns2:IATopic" minOccurs="0"/>
                <xsd:element ref="ns2:IASubtopic" minOccurs="0"/>
                <xsd:element ref="ns2:DocumentExpirationDate" minOccurs="0"/>
                <xsd:element ref="ns3:Meta_x0020_Description" minOccurs="0"/>
                <xsd:element ref="ns3:Meta_x0020_Keywords" minOccurs="0"/>
                <xsd:element ref="ns3:CopyToStateLib" minOccurs="0"/>
                <xsd:element ref="ns3:DocumentLocale" minOccurs="0"/>
                <xsd:element ref="ns3:Metadata" minOccurs="0"/>
                <xsd:element ref="ns3:RetentionPeriodDate" minOccurs="0"/>
                <xsd:element ref="ns1:RoutingRuleDescription" minOccurs="0"/>
                <xsd:element ref="ns3:Category" minOccurs="0"/>
                <xsd:element ref="ns1:URL" minOccurs="0"/>
                <xsd:element ref="ns2:SharedWithUsers" minOccurs="0"/>
                <xsd:element ref="ns3:Web" minOccurs="0"/>
                <xsd:element ref="ns3:Order0"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RoutingRuleDescription" ma:index="12" nillable="true" ma:displayName="Description" ma:description="" ma:internalName="RoutingRuleDescription" ma:readOnly="false">
      <xsd:simpleType>
        <xsd:restriction base="dms:Text">
          <xsd:maxLength value="255"/>
        </xsd:restriction>
      </xsd:simpleType>
    </xsd:element>
    <xsd:element name="URL" ma:index="15" nillable="true" ma:displayName="URL" ma:format="Hyperlink" ma:internalName="URL" ma:readOnly="false">
      <xsd:complexType>
        <xsd:complexContent>
          <xsd:extension base="dms:URL">
            <xsd:sequence>
              <xsd:element name="Url" type="dms:ValidUrl" minOccurs="0" nillable="true"/>
              <xsd:element name="Description" type="xsd:string"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59da1016-2a1b-4f8a-9768-d7a4932f6f16" elementFormDefault="qualified">
    <xsd:import namespace="http://schemas.microsoft.com/office/2006/documentManagement/types"/>
    <xsd:import namespace="http://schemas.microsoft.com/office/infopath/2007/PartnerControls"/>
    <xsd:element name="IACategory" ma:index="2" nillable="true" ma:displayName="IA Category" ma:format="Dropdown" ma:internalName="IACategory" ma:readOnly="false">
      <xsd:simpleType>
        <xsd:restriction base="dms:Choice">
          <xsd:enumeration value="About OHA"/>
          <xsd:enumeration value="Programs and Services"/>
          <xsd:enumeration value="Oregon Health Plan"/>
          <xsd:enumeration value="Health System Reform"/>
          <xsd:enumeration value="Licenses and Certificates"/>
          <xsd:enumeration value="Public Health"/>
        </xsd:restriction>
      </xsd:simpleType>
    </xsd:element>
    <xsd:element name="IATopic" ma:index="3" nillable="true" ma:displayName="IA Topic" ma:format="Dropdown" ma:internalName="IATopic" ma:readOnly="false">
      <xsd:simpleType>
        <xsd:restriction base="dms:Choice">
          <xsd:enumeration value="About OHA - Agency Communications"/>
          <xsd:enumeration value="About OHA - Budget"/>
          <xsd:enumeration value="About OHA - Contacts"/>
          <xsd:enumeration value="About OHA - Grants &amp; Contracts"/>
          <xsd:enumeration value="About OHA - Jobs &amp; Employment"/>
          <xsd:enumeration value="About OHA - Organization"/>
          <xsd:enumeration value="About OHA - Policies"/>
          <xsd:enumeration value="About OHA - Public Meetings"/>
          <xsd:enumeration value="About OHA - Public Records"/>
          <xsd:enumeration value="About OHA - Questions &amp; Comments"/>
          <xsd:enumeration value="About OHA - Reports &amp; Data"/>
          <xsd:enumeration value="About OHA - Rulemaking"/>
          <xsd:enumeration value="Programs and Services - Behavioral Health"/>
          <xsd:enumeration value="Programs and Services - Contacts"/>
          <xsd:enumeration value="Programs and Services - Coordinated Care"/>
          <xsd:enumeration value="Programs and Services - Disease"/>
          <xsd:enumeration value="Programs and Services - Environment"/>
          <xsd:enumeration value="Programs and Services - Health Resources"/>
          <xsd:enumeration value="Programs and Services - OEBB"/>
          <xsd:enumeration value="Programs and Services - Oregon Health Plan"/>
          <xsd:enumeration value="Programs and Services - Oregon State Hospital"/>
          <xsd:enumeration value="Programs and Services - PEBB"/>
          <xsd:enumeration value="Programs and Services - Pharmacy"/>
          <xsd:enumeration value="Programs and Services - Prevention"/>
          <xsd:enumeration value="Programs and Services - Safety"/>
          <xsd:enumeration value="Oregon Health Plan - Agency Communications"/>
          <xsd:enumeration value="Oregon Health Plan - Benefits"/>
          <xsd:enumeration value="Oregon Health Plan - Contacts"/>
          <xsd:enumeration value="Oregon Health Plan - Coordinated Care"/>
          <xsd:enumeration value="Oregon Health Plan - Grants &amp; Contracts"/>
          <xsd:enumeration value="Oregon Health Plan - Health Resources"/>
          <xsd:enumeration value="Oregon Health Plan - Policies"/>
          <xsd:enumeration value="Oregon Health Plan - Providers and Partners"/>
          <xsd:enumeration value="Oregon Health Plan - Public Meetings"/>
          <xsd:enumeration value="Oregon Health Plan - Questions &amp; Comments"/>
          <xsd:enumeration value="Oregon Health Plan - Rule Making"/>
          <xsd:enumeration value="Health System Reform - Agency Communications"/>
          <xsd:enumeration value="Health System Reform - Coordinated Care"/>
          <xsd:enumeration value="Health System Reform - Public Meetings"/>
          <xsd:enumeration value="Health System Reform - Questions &amp; Comments"/>
          <xsd:enumeration value="Health System Reform - Reports &amp; Data"/>
          <xsd:enumeration value="Licenses and Certificates - Certificates"/>
          <xsd:enumeration value="Licenses and Certificates - Contacts"/>
          <xsd:enumeration value="Licenses and Certificates - Licenses"/>
          <xsd:enumeration value="Licenses and Certificates - Vital Records"/>
          <xsd:enumeration value="Public Health - Agency Communications"/>
          <xsd:enumeration value="Public Health - Contacts"/>
          <xsd:enumeration value="Public Health - Disease"/>
          <xsd:enumeration value="Public Health - Environment"/>
          <xsd:enumeration value="Public Health - Health Resources"/>
          <xsd:enumeration value="Public Health - Questions &amp; Comments"/>
          <xsd:enumeration value="Public Health - Prevention"/>
          <xsd:enumeration value="Public Health - Providers and Partners"/>
          <xsd:enumeration value="Public Health - Reports &amp; Data"/>
          <xsd:enumeration value="Public Health - Safety"/>
          <xsd:enumeration value="Public Health - Vital Records"/>
        </xsd:restriction>
      </xsd:simpleType>
    </xsd:element>
    <xsd:element name="IASubtopic" ma:index="4" nillable="true" ma:displayName="IA Subtopic" ma:format="Dropdown" ma:internalName="IASubtopic" ma:readOnly="false">
      <xsd:simpleType>
        <xsd:restriction base="dms:Choice">
          <xsd:enumeration value="Addiction Services - Alcohol"/>
          <xsd:enumeration value="Addiction Services - Drug"/>
          <xsd:enumeration value="Addiction Services - Gambling"/>
          <xsd:enumeration value="Addiction Services - Tobacco"/>
          <xsd:enumeration value="Applications"/>
          <xsd:enumeration value="Benefits - Health Plans"/>
          <xsd:enumeration value="Benefits - OEBB"/>
          <xsd:enumeration value="Benefits - OHP"/>
          <xsd:enumeration value="Benefits - PEBB"/>
          <xsd:enumeration value="Benefits - Retirement"/>
          <xsd:enumeration value="Budget - Agency Summary"/>
          <xsd:enumeration value="Budget - Agency Request (ARB)"/>
          <xsd:enumeration value="Budget - Governors Budget"/>
          <xsd:enumeration value="Budget - Infrastructure"/>
          <xsd:enumeration value="Budget - Legislatively Adopted (LAB)"/>
          <xsd:enumeration value="Budget - Legislative action"/>
          <xsd:enumeration value="Budget - Overview"/>
          <xsd:enumeration value="Budget - Policy Option Package (POP)"/>
          <xsd:enumeration value="Budget - Priorities"/>
          <xsd:enumeration value="Budget - Program"/>
          <xsd:enumeration value="Budget - Reduction"/>
          <xsd:enumeration value="Budget - Strategic funding proposal"/>
          <xsd:enumeration value="Budget - Special report"/>
          <xsd:enumeration value="Budget - Stakeholder meeting"/>
          <xsd:enumeration value="CCO - Contact"/>
          <xsd:enumeration value="CCO - Audited Financial Statement"/>
          <xsd:enumeration value="CCO - Interim Financial Statement"/>
          <xsd:enumeration value="CCO - Internal Financial Statement"/>
          <xsd:enumeration value="Clean Air"/>
          <xsd:enumeration value="Clean Water"/>
          <xsd:enumeration value="Clinics"/>
          <xsd:enumeration value="Commissions"/>
          <xsd:enumeration value="Committee Members"/>
          <xsd:enumeration value="Committees"/>
          <xsd:enumeration value="Crisis Services"/>
          <xsd:enumeration value="Drug Addiction Services"/>
          <xsd:enumeration value="Electronic Health Care Records (EHR)"/>
          <xsd:enumeration value="Emergency Preparedness"/>
          <xsd:enumeration value="Environmental Pollution"/>
          <xsd:enumeration value="Featured Content"/>
          <xsd:enumeration value="Fees"/>
          <xsd:enumeration value="Health Services - Primary Care Home"/>
          <xsd:enumeration value="Health Services - Prioritized list"/>
          <xsd:enumeration value="ICD-10"/>
          <xsd:enumeration value="Immunizations"/>
          <xsd:enumeration value="Legislation - Bills"/>
          <xsd:enumeration value="Legislation - Contact"/>
          <xsd:enumeration value="Legislation - Highlights"/>
          <xsd:enumeration value="Legislation - Session Summary"/>
          <xsd:enumeration value="Materials - Commission"/>
          <xsd:enumeration value="Materials - Committee"/>
          <xsd:enumeration value="Materials - Coverage Guidance"/>
          <xsd:enumeration value="Materials - Evidence-based Guidelines"/>
          <xsd:enumeration value="Materials - Health care plan details"/>
          <xsd:enumeration value="Materials - Health care plan overview"/>
          <xsd:enumeration value="Materials - Meeting Document"/>
          <xsd:enumeration value="Materials - Meeting Recording"/>
          <xsd:enumeration value="Materials - Meeting Schedule"/>
          <xsd:enumeration value="Materials - Open Enrollment"/>
          <xsd:enumeration value="Materials - Training"/>
          <xsd:enumeration value="Materials - Webinar"/>
          <xsd:enumeration value="Materials - Workgroup"/>
          <xsd:enumeration value="Medical Marijuana (OMMP)"/>
          <xsd:enumeration value="Medical Services"/>
          <xsd:enumeration value="Meeting Document"/>
          <xsd:enumeration value="Meeting Schedule"/>
          <xsd:enumeration value="Mental Health Services"/>
          <xsd:enumeration value="Metrics - Behavioral Health"/>
          <xsd:enumeration value="Metrics - CCO"/>
          <xsd:enumeration value="Metrics - Demographics"/>
          <xsd:enumeration value="Metrics - Hospital Performance"/>
          <xsd:enumeration value="Metrics - Incentive"/>
          <xsd:enumeration value="Metrics - Measures and Outcomes Tracking (MOTS)"/>
          <xsd:enumeration value="Metrics - ONE Eligibility system"/>
          <xsd:enumeration value="Metrics - Prevention"/>
          <xsd:enumeration value="Metrics - Rural health"/>
          <xsd:enumeration value="Metrics - State-Wide"/>
          <xsd:enumeration value="News Letter"/>
          <xsd:enumeration value="News Release"/>
          <xsd:enumeration value="OHP - Medicaid Waiver"/>
          <xsd:enumeration value="OHP - Provider Announcement"/>
          <xsd:enumeration value="OHP - Provider Rates"/>
          <xsd:enumeration value="Preferred Drug List"/>
          <xsd:enumeration value="Prescription Drugs - Monitoring"/>
          <xsd:enumeration value="Prescription Drugs - Preferred List"/>
          <xsd:enumeration value="Prescription Drugs - Subsidy"/>
          <xsd:enumeration value="Prescription Drugs Subsidy"/>
          <xsd:enumeration value="Technical Assistance"/>
          <xsd:enumeration value="Training"/>
          <xsd:enumeration value="Vital Statistics - Birth Certificate"/>
          <xsd:enumeration value="Vital Statistics - Certificate Death"/>
          <xsd:enumeration value="Vital Statistics - Data Use Requests"/>
          <xsd:enumeration value="Vital Statistics - Divorce Data"/>
          <xsd:enumeration value="Vital Statistics - Domestic Partnership Data"/>
          <xsd:enumeration value="Vital Statistics - Fetal Death Data"/>
          <xsd:enumeration value="Vital Statistics - Marriage Data"/>
          <xsd:enumeration value="Vital Statistics - Teen Pregnancy Data"/>
          <xsd:enumeration value="Wellness - Exercise"/>
          <xsd:enumeration value="Wellness - HEM"/>
          <xsd:enumeration value="Wellness - Intervention"/>
          <xsd:enumeration value="Wellness - Pain Management"/>
          <xsd:enumeration value="Wellness - Reproductive Health"/>
          <xsd:enumeration value="Wellness - Stress Relief"/>
        </xsd:restriction>
      </xsd:simpleType>
    </xsd:element>
    <xsd:element name="DocumentExpirationDate" ma:index="5" nillable="true" ma:displayName="Document Expiration Date" ma:format="DateOnly" ma:internalName="DocumentExpirationDate" ma:readOnly="false">
      <xsd:simpleType>
        <xsd:restriction base="dms:DateTime"/>
      </xsd:simpleType>
    </xsd:element>
    <xsd:element name="SharedWithUsers" ma:index="2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1d8d203b-a8cb-4dbe-b9d6-ea5597e76c58" elementFormDefault="qualified">
    <xsd:import namespace="http://schemas.microsoft.com/office/2006/documentManagement/types"/>
    <xsd:import namespace="http://schemas.microsoft.com/office/infopath/2007/PartnerControls"/>
    <xsd:element name="Meta_x0020_Description" ma:index="6" nillable="true" ma:displayName="Meta Description" ma:internalName="Meta_x0020_Description" ma:readOnly="false">
      <xsd:simpleType>
        <xsd:restriction base="dms:Text"/>
      </xsd:simpleType>
    </xsd:element>
    <xsd:element name="Meta_x0020_Keywords" ma:index="7" nillable="true" ma:displayName="Meta Keywords" ma:internalName="Meta_x0020_Keywords" ma:readOnly="false">
      <xsd:simpleType>
        <xsd:restriction base="dms:Text"/>
      </xsd:simpleType>
    </xsd:element>
    <xsd:element name="CopyToStateLib" ma:index="8" nillable="true" ma:displayName="Copy To State Library" ma:default="0" ma:description="Many documents are automatically archived by the Oregon State Library. Choose 'Yes' to ensure that this document will be archived. Follow this link for more information: http://oregon.gov/OSL/GRES/metatag_attribute_set.shtml" ma:internalName="CopyToStateLib" ma:readOnly="false">
      <xsd:simpleType>
        <xsd:restriction base="dms:Boolean"/>
      </xsd:simpleType>
    </xsd:element>
    <xsd:element name="DocumentLocale" ma:index="9" nillable="true" ma:displayName="Locale" ma:default="en" ma:internalName="DocumentLocale" ma:readOnly="false">
      <xsd:simpleType>
        <xsd:restriction base="dms:Text">
          <xsd:maxLength value="10"/>
        </xsd:restriction>
      </xsd:simpleType>
    </xsd:element>
    <xsd:element name="Metadata" ma:index="10" nillable="true" ma:displayName="Metadata" ma:internalName="Metadata" ma:readOnly="false">
      <xsd:simpleType>
        <xsd:restriction base="dms:Note"/>
      </xsd:simpleType>
    </xsd:element>
    <xsd:element name="RetentionPeriodDate" ma:index="11" nillable="true" ma:displayName="Retention Period Date" ma:format="DateOnly" ma:internalName="RetentionPeriodDate" ma:readOnly="false">
      <xsd:simpleType>
        <xsd:restriction base="dms:DateTime"/>
      </xsd:simpleType>
    </xsd:element>
    <xsd:element name="Category" ma:index="14" nillable="true" ma:displayName="Category" ma:description="Sections on Community-BH-Clinics.aspx" ma:format="Dropdown" ma:internalName="Category" ma:readOnly="false">
      <xsd:simpleType>
        <xsd:restriction base="dms:Choice">
          <xsd:enumeration value="Upcoming Events"/>
          <xsd:enumeration value="Certification &amp; Criteria"/>
          <xsd:enumeration value="Data Reporting Resources"/>
          <xsd:enumeration value="Billing and Cost"/>
          <xsd:enumeration value="General Resources"/>
          <xsd:enumeration value="External Resources"/>
          <xsd:enumeration value="None"/>
        </xsd:restriction>
      </xsd:simpleType>
    </xsd:element>
    <xsd:element name="Web" ma:index="25" nillable="true" ma:displayName="Web" ma:default="0" ma:internalName="Web">
      <xsd:simpleType>
        <xsd:restriction base="dms:Boolean"/>
      </xsd:simpleType>
    </xsd:element>
    <xsd:element name="Order0" ma:index="26" nillable="true" ma:displayName="Order" ma:internalName="Order0">
      <xsd:simpleType>
        <xsd:restriction base="dms:Number"/>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17" ma:displayName="Content Type"/>
        <xsd:element ref="dc:title" minOccurs="0" maxOccurs="1" ma:index="1" ma:displayName="Title"/>
        <xsd:element ref="dc:subject" minOccurs="0" maxOccurs="1"/>
        <xsd:element ref="dc:description" minOccurs="0" maxOccurs="1"/>
        <xsd:element name="keywords" minOccurs="0" maxOccurs="1" type="xsd:string" ma:index="13" ma:displayName="Keywords"/>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IACategory xmlns="59da1016-2a1b-4f8a-9768-d7a4932f6f16" xsi:nil="true"/>
    <Meta_x0020_Keywords xmlns="1d8d203b-a8cb-4dbe-b9d6-ea5597e76c58" xsi:nil="true"/>
    <CopyToStateLib xmlns="1d8d203b-a8cb-4dbe-b9d6-ea5597e76c58">false</CopyToStateLib>
    <Metadata xmlns="1d8d203b-a8cb-4dbe-b9d6-ea5597e76c58" xsi:nil="true"/>
    <DocumentExpirationDate xmlns="59da1016-2a1b-4f8a-9768-d7a4932f6f16" xsi:nil="true"/>
    <IATopic xmlns="59da1016-2a1b-4f8a-9768-d7a4932f6f16" xsi:nil="true"/>
    <Web xmlns="1d8d203b-a8cb-4dbe-b9d6-ea5597e76c58">false</Web>
    <Category xmlns="1d8d203b-a8cb-4dbe-b9d6-ea5597e76c58" xsi:nil="true"/>
    <DocumentLocale xmlns="1d8d203b-a8cb-4dbe-b9d6-ea5597e76c58">en</DocumentLocale>
    <IASubtopic xmlns="59da1016-2a1b-4f8a-9768-d7a4932f6f16" xsi:nil="true"/>
    <URL xmlns="http://schemas.microsoft.com/sharepoint/v3">
      <Url>https://www.oregon.gov/oha/HSD/BHP/CCBHC%20Documents/ccbhc-cost-report-training-slides-2026-0115.pptx</Url>
      <Description>OHA PowerPoint Template</Description>
    </URL>
    <RetentionPeriodDate xmlns="1d8d203b-a8cb-4dbe-b9d6-ea5597e76c58" xsi:nil="true"/>
    <RoutingRuleDescription xmlns="http://schemas.microsoft.com/sharepoint/v3">CCBHC Cost Report Training Slides - 1/15/26</RoutingRuleDescription>
    <Meta_x0020_Description xmlns="1d8d203b-a8cb-4dbe-b9d6-ea5597e76c58" xsi:nil="true"/>
    <Order0 xmlns="1d8d203b-a8cb-4dbe-b9d6-ea5597e76c58" xsi:nil="true"/>
  </documentManagement>
</p:properties>
</file>

<file path=customXml/itemProps1.xml><?xml version="1.0" encoding="utf-8"?>
<ds:datastoreItem xmlns:ds="http://schemas.openxmlformats.org/officeDocument/2006/customXml" ds:itemID="{55051199-DD8D-4D4E-A021-61063AC1C76C}">
  <ds:schemaRefs>
    <ds:schemaRef ds:uri="http://schemas.microsoft.com/sharepoint/v3/contenttype/forms"/>
  </ds:schemaRefs>
</ds:datastoreItem>
</file>

<file path=customXml/itemProps2.xml><?xml version="1.0" encoding="utf-8"?>
<ds:datastoreItem xmlns:ds="http://schemas.openxmlformats.org/officeDocument/2006/customXml" ds:itemID="{A768A81C-2B90-4807-9F4E-8224508CFC25}"/>
</file>

<file path=customXml/itemProps3.xml><?xml version="1.0" encoding="utf-8"?>
<ds:datastoreItem xmlns:ds="http://schemas.openxmlformats.org/officeDocument/2006/customXml" ds:itemID="{CD906CD6-F6B3-405E-9CB4-F22FC9F86C31}">
  <ds:schemaRefs>
    <ds:schemaRef ds:uri="http://schemas.microsoft.com/office/2006/documentManagement/types"/>
    <ds:schemaRef ds:uri="http://schemas.microsoft.com/office/2006/metadata/properties"/>
    <ds:schemaRef ds:uri="http://schemas.microsoft.com/office/infopath/2007/PartnerControls"/>
    <ds:schemaRef ds:uri="http://purl.org/dc/terms/"/>
    <ds:schemaRef ds:uri="http://schemas.openxmlformats.org/package/2006/metadata/core-properties"/>
    <ds:schemaRef ds:uri="http://purl.org/dc/dcmitype/"/>
    <ds:schemaRef ds:uri="e649cc0b-cbdc-4486-98f1-dba1397f6c30"/>
    <ds:schemaRef ds:uri="http://www.w3.org/XML/1998/namespace"/>
    <ds:schemaRef ds:uri="http://purl.org/dc/elements/1.1/"/>
  </ds:schemaRefs>
</ds:datastoreItem>
</file>

<file path=docMetadata/LabelInfo.xml><?xml version="1.0" encoding="utf-8"?>
<clbl:labelList xmlns:clbl="http://schemas.microsoft.com/office/2020/mipLabelMetadata">
  <clbl:label id="{ebdd6eeb-0dd0-4927-947e-a759f08fcf55}" enabled="1" method="Privileged" siteId="{658e63e8-8d39-499c-8f48-13adc9452f4c}" contentBits="0" removed="0"/>
</clbl:labelList>
</file>

<file path=docProps/app.xml><?xml version="1.0" encoding="utf-8"?>
<Properties xmlns="http://schemas.openxmlformats.org/officeDocument/2006/extended-properties" xmlns:vt="http://schemas.openxmlformats.org/officeDocument/2006/docPropsVTypes">
  <Template>OHA PowerPoint v3.0 Template</Template>
  <TotalTime>1548</TotalTime>
  <Words>2916</Words>
  <Application>Microsoft Office PowerPoint</Application>
  <PresentationFormat>Widescreen</PresentationFormat>
  <Paragraphs>382</Paragraphs>
  <Slides>54</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54</vt:i4>
      </vt:variant>
    </vt:vector>
  </HeadingPairs>
  <TitlesOfParts>
    <vt:vector size="63" baseType="lpstr">
      <vt:lpstr>Arial</vt:lpstr>
      <vt:lpstr>Calibri</vt:lpstr>
      <vt:lpstr>Constantia</vt:lpstr>
      <vt:lpstr>Courier New</vt:lpstr>
      <vt:lpstr>Tahoma</vt:lpstr>
      <vt:lpstr>Times</vt:lpstr>
      <vt:lpstr>Wingdings</vt:lpstr>
      <vt:lpstr>ヒラギノ角ゴ ProN W3</vt:lpstr>
      <vt:lpstr>OHA Master Slide</vt:lpstr>
      <vt:lpstr>Oregon Certified Community Behavioral Health Clinic (CCBHC) Cost Report Training</vt:lpstr>
      <vt:lpstr>Meeting Objectives</vt:lpstr>
      <vt:lpstr>Background of CCBHC</vt:lpstr>
      <vt:lpstr>Protecting Access to Medicare Act of 2014 Effective April 1, 2014 (P.L. 113-93, Section 223)</vt:lpstr>
      <vt:lpstr>Bipartisan Safer Communities Act (BSCA) of 2022</vt:lpstr>
      <vt:lpstr>Nine Core Services</vt:lpstr>
      <vt:lpstr>Nine Core Services Cont</vt:lpstr>
      <vt:lpstr>CCBHC Reimbursement Elements</vt:lpstr>
      <vt:lpstr>CCBHC PPS Rate Elements</vt:lpstr>
      <vt:lpstr>CCBHC PPS-1 Rate Calculation</vt:lpstr>
      <vt:lpstr>Terms and Documents to Know</vt:lpstr>
      <vt:lpstr>Terms to Know</vt:lpstr>
      <vt:lpstr>Documents to Know – Trial Balance</vt:lpstr>
      <vt:lpstr>Documents to Know – General Ledger Detail</vt:lpstr>
      <vt:lpstr>Documents to Know – Depreciation Schedule</vt:lpstr>
      <vt:lpstr>What Is Included On a Cost Report?</vt:lpstr>
      <vt:lpstr>Data On a Cost Report</vt:lpstr>
      <vt:lpstr>Direct Costs</vt:lpstr>
      <vt:lpstr>Direct Care Costs</vt:lpstr>
      <vt:lpstr>Indirect Costs</vt:lpstr>
      <vt:lpstr>Allowable Costs</vt:lpstr>
      <vt:lpstr>What is an Allowable Cost?</vt:lpstr>
      <vt:lpstr>Non-Allowable Costs</vt:lpstr>
      <vt:lpstr>What is NOT an Allowable Cost? </vt:lpstr>
      <vt:lpstr>Anticipated Costs</vt:lpstr>
      <vt:lpstr>CCBHC Cost Report</vt:lpstr>
      <vt:lpstr>CCBHC Cost Report Regulations</vt:lpstr>
      <vt:lpstr>Cost Report Walkthrough</vt:lpstr>
      <vt:lpstr>Cost Report Schedules</vt:lpstr>
      <vt:lpstr>Provider Information – Part I</vt:lpstr>
      <vt:lpstr>Provider Information – Part II</vt:lpstr>
      <vt:lpstr>Steps to Creating a Crosswalk and Mapping</vt:lpstr>
      <vt:lpstr>Mapping Process</vt:lpstr>
      <vt:lpstr>Trial Balance Part 1A</vt:lpstr>
      <vt:lpstr>Trial Balance Part 1B and 1C</vt:lpstr>
      <vt:lpstr>Trial Balance Part 2A and 2B</vt:lpstr>
      <vt:lpstr>Trial Balance Part 3A and 3B</vt:lpstr>
      <vt:lpstr>Trial Balance Reclassification</vt:lpstr>
      <vt:lpstr>Trial Balance Adjustments</vt:lpstr>
      <vt:lpstr>Trial Balance Adjustments Cont.</vt:lpstr>
      <vt:lpstr>Anticipated Costs</vt:lpstr>
      <vt:lpstr>Anticipated Cost Documentation</vt:lpstr>
      <vt:lpstr>Anticipated Cost Examples</vt:lpstr>
      <vt:lpstr>Indirect Cost Allocation</vt:lpstr>
      <vt:lpstr>Allocation Descriptions</vt:lpstr>
      <vt:lpstr>Daily Visits</vt:lpstr>
      <vt:lpstr>Detailed Visits Report and Enumeration</vt:lpstr>
      <vt:lpstr>Visit Documentation</vt:lpstr>
      <vt:lpstr>Services Provided</vt:lpstr>
      <vt:lpstr>Comments</vt:lpstr>
      <vt:lpstr>CC PPS-1 Rate</vt:lpstr>
      <vt:lpstr>Certification</vt:lpstr>
      <vt:lpstr>Items Likely to be Requested with Submission</vt:lpstr>
      <vt:lpstr>Additional Resources</vt:lpstr>
    </vt:vector>
  </TitlesOfParts>
  <Manager/>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OHA PowerPoint Template</dc:title>
  <dc:subject>Oregon Health Authority PowerPoint Template</dc:subject>
  <dc:creator>Oregon Health Authority</dc:creator>
  <cp:keywords>200-624400_4 OHA PowerPoint Template</cp:keywords>
  <dc:description>Oregon Health Authority PowerPoint Template</dc:description>
  <cp:lastModifiedBy>Matthew Lee</cp:lastModifiedBy>
  <cp:revision>28</cp:revision>
  <dcterms:created xsi:type="dcterms:W3CDTF">2024-07-31T16:16:49Z</dcterms:created>
  <dcterms:modified xsi:type="dcterms:W3CDTF">2026-01-15T20:04:37Z</dcterms:modified>
  <cp:category>200-624400_4 OHA PowerPoint Template</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0x01010068362E7F3F61ED45981E44B2B874B549</vt:lpwstr>
  </property>
  <property fmtid="{D5CDD505-2E9C-101B-9397-08002B2CF9AE}" pid="3" name="MSIP_Label_ebdd6eeb-0dd0-4927-947e-a759f08fcf55_Enabled">
    <vt:lpwstr>true</vt:lpwstr>
  </property>
  <property fmtid="{D5CDD505-2E9C-101B-9397-08002B2CF9AE}" pid="4" name="MSIP_Label_ebdd6eeb-0dd0-4927-947e-a759f08fcf55_SetDate">
    <vt:lpwstr>2024-07-08T22:37:06Z</vt:lpwstr>
  </property>
  <property fmtid="{D5CDD505-2E9C-101B-9397-08002B2CF9AE}" pid="5" name="MSIP_Label_ebdd6eeb-0dd0-4927-947e-a759f08fcf55_Method">
    <vt:lpwstr>Privileged</vt:lpwstr>
  </property>
  <property fmtid="{D5CDD505-2E9C-101B-9397-08002B2CF9AE}" pid="6" name="MSIP_Label_ebdd6eeb-0dd0-4927-947e-a759f08fcf55_Name">
    <vt:lpwstr>Level 1 - Published (Items)</vt:lpwstr>
  </property>
  <property fmtid="{D5CDD505-2E9C-101B-9397-08002B2CF9AE}" pid="7" name="MSIP_Label_ebdd6eeb-0dd0-4927-947e-a759f08fcf55_SiteId">
    <vt:lpwstr>658e63e8-8d39-499c-8f48-13adc9452f4c</vt:lpwstr>
  </property>
  <property fmtid="{D5CDD505-2E9C-101B-9397-08002B2CF9AE}" pid="8" name="MSIP_Label_ebdd6eeb-0dd0-4927-947e-a759f08fcf55_ActionId">
    <vt:lpwstr>5f181a95-b3c0-40ee-ab11-7c296edf3c78</vt:lpwstr>
  </property>
  <property fmtid="{D5CDD505-2E9C-101B-9397-08002B2CF9AE}" pid="9" name="MSIP_Label_ebdd6eeb-0dd0-4927-947e-a759f08fcf55_ContentBits">
    <vt:lpwstr>0</vt:lpwstr>
  </property>
  <property fmtid="{D5CDD505-2E9C-101B-9397-08002B2CF9AE}" pid="10" name="WorkflowChangePath">
    <vt:lpwstr>8033baa0-3488-4bc0-81cd-6d7e3f4ccb8f,3;</vt:lpwstr>
  </property>
</Properties>
</file>